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4" r:id="rId2"/>
    <p:sldId id="256" r:id="rId3"/>
    <p:sldId id="485" r:id="rId4"/>
    <p:sldId id="480" r:id="rId5"/>
    <p:sldId id="478" r:id="rId6"/>
    <p:sldId id="479" r:id="rId7"/>
    <p:sldId id="482" r:id="rId8"/>
    <p:sldId id="481" r:id="rId9"/>
    <p:sldId id="40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1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11F29-C8A9-47E0-B335-463AD0A9A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E4E6DE-DDA8-4322-9887-CFB81E7F9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F7D2CA-0A61-47B2-A26B-2B64D145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672EF0-9522-498F-AACC-94FFF3D2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EA61C-7E6E-4805-B7FE-8F0F8286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3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7DBAC-AC02-4268-9D59-21CDFAC1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0565C8-6764-487E-8C95-CF8E87230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29DFEF-EE37-4428-A235-023C908D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210BE2-0FE9-4BB8-BF72-68348EEC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E8E20-6405-4634-BDB2-5C81CD9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61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34B1A2B-CFD3-41BB-9229-1AD7761BB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FE2DBF-9BDC-4082-B03A-7E91950CD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35F846-778A-4357-821D-6B156086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CEE6D6-557E-4EA1-B858-A52746E2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581D63-6124-4F3A-9BAF-ED9F5E69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36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91430-8634-4742-A1C2-778B1D18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6D7461-608A-4894-82B7-68D98207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80DF6-4FB1-4160-9EC5-8A4B9765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545710-8B89-40F8-AA4E-855ECAF7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CF837A-DB9C-430B-A275-D824930B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13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DD3D3-F57C-40F7-9818-3A2C42AD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D8F362-E8E3-4A3D-896B-8EF8669BA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76C531-91C0-48CA-90AD-96EA4484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93AADE-F0E5-4F5D-9A12-5F4CA49B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CFA703-89E1-4AAD-BC70-5A0A91CF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07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408B7-2E48-4E16-A272-F05B6D57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1F5059-10D6-43EB-8A4D-BCF123790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10744B-9DC3-49CA-BF84-AC414EB8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F163EE-C549-4A73-9242-348253E3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1AD2A3-B192-43D5-A415-3AD97E87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36FC33-38FD-45F0-BC6D-EA4FA57E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0B4B3-B9D1-4DF7-A602-45707CA6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3FD167-9372-4FB7-BCC4-3A87475AC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9C7365-5CC6-4639-BDDF-49929E341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7624BC-6F8A-459A-9F52-9324B89AD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965B61-332C-4A0F-8030-992A159C7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69D1CC-BCEC-4F77-B95B-5BA32EF8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3FAC66-65EB-40D8-81E9-F33BCC3F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FC82A3D-E737-4318-8BEF-4412F14F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03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FF297-D661-4CFE-A964-DCC5244B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37F5C3-7CD6-4BC8-BF54-95984E8A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81F074-ADB9-4227-A9D7-A4BC24BD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3D8720-C0AB-4606-9B2A-032E5873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86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83FD625-09A8-4301-B441-684EC1D1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92AB32-E991-43EC-BCDB-FC57EAD3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F7192D-DFB6-4917-B670-63DE089A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00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6F9D8-7CA8-4AC2-9CA0-4DBE577C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BB632-4BD0-4E7C-9CD7-FFF54BAC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B2D0C0-CAE2-4360-92B0-145D3733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B4D2EC-EAB2-48D9-8997-9A0EFB4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7AD211-5E1E-4136-BB8D-B32B6D17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50DB74-EAB9-4EDD-8081-72171EFD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85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46C91-4EED-4DCC-BE5E-1CC2CA2E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8D243C-164F-4389-B6B1-449A66495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547CF6-2D79-4C91-BE7A-3EDAA074A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F8C4DF-041F-4E27-849A-7BDBF574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502106-CF9F-49FF-A9CC-DC8C0AEA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5D6726-B203-4EB3-AFC9-CB9F6C28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4D3526-A2A0-4996-902F-613864EB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B09EB9-C7C1-45F8-93BA-03D6EE008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F1DD0-D16C-4B18-A212-A9B65B876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2D5C-02E7-4007-94FF-CEDE80FA343B}" type="datetimeFigureOut">
              <a:rPr lang="cs-CZ" smtClean="0"/>
              <a:t>30.04.2022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C836F0-50B1-4DF9-8D39-E31532116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BED0B8-0375-4ABF-800E-A12D76E73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6A47-3E90-4D92-BFA1-2706874B5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7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1">
            <a:extLst>
              <a:ext uri="{FF2B5EF4-FFF2-40B4-BE49-F238E27FC236}">
                <a16:creationId xmlns:a16="http://schemas.microsoft.com/office/drawing/2014/main" id="{C3ACA273-0653-4A5E-92D9-6A4BFDD0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9864" y="2436813"/>
            <a:ext cx="4333875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Determinace ptáků</a:t>
            </a:r>
          </a:p>
        </p:txBody>
      </p:sp>
      <p:sp>
        <p:nvSpPr>
          <p:cNvPr id="3075" name="Zástupný symbol pro číslo snímku 2">
            <a:extLst>
              <a:ext uri="{FF2B5EF4-FFF2-40B4-BE49-F238E27FC236}">
                <a16:creationId xmlns:a16="http://schemas.microsoft.com/office/drawing/2014/main" id="{E4A83326-2CF8-4F4F-B35B-C6166211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409BBE-0814-487D-98FF-20ADDC7A30ED}" type="slidenum">
              <a:rPr lang="cs-CZ" altLang="cs-CZ" sz="1400"/>
              <a:pPr/>
              <a:t>1</a:t>
            </a:fld>
            <a:endParaRPr lang="cs-CZ" altLang="cs-CZ" sz="1400"/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729B6AAF-84D2-4650-B8E8-6AC06BBC4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19801"/>
            <a:ext cx="434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Ing. Radovan Smolinský, Ph.D. et Ph.D.</a:t>
            </a:r>
            <a:b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doc. RNDr. Boris Rychnovský, CSc.</a:t>
            </a:r>
          </a:p>
        </p:txBody>
      </p:sp>
      <p:sp>
        <p:nvSpPr>
          <p:cNvPr id="3077" name="Obdélník 4">
            <a:extLst>
              <a:ext uri="{FF2B5EF4-FFF2-40B4-BE49-F238E27FC236}">
                <a16:creationId xmlns:a16="http://schemas.microsoft.com/office/drawing/2014/main" id="{25F97BA2-E137-4937-A05B-095CA0223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687388"/>
            <a:ext cx="727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</a:rPr>
              <a:t>Cvičení – BIp039/01/02/03/04/05 (3x2 h - blokově)</a:t>
            </a:r>
          </a:p>
        </p:txBody>
      </p:sp>
      <p:sp>
        <p:nvSpPr>
          <p:cNvPr id="3078" name="Obdélník 5">
            <a:extLst>
              <a:ext uri="{FF2B5EF4-FFF2-40B4-BE49-F238E27FC236}">
                <a16:creationId xmlns:a16="http://schemas.microsoft.com/office/drawing/2014/main" id="{77B9BC32-80B6-4696-A2E7-8E860328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27014"/>
            <a:ext cx="8883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b="1">
                <a:solidFill>
                  <a:schemeClr val="bg1"/>
                </a:solidFill>
                <a:latin typeface="Roboto" panose="02000000000000000000" pitchFamily="2" charset="0"/>
              </a:rPr>
              <a:t>BIp039 Obratlovci České republiky</a:t>
            </a:r>
            <a:r>
              <a:rPr lang="cs-CZ" altLang="cs-CZ">
                <a:solidFill>
                  <a:schemeClr val="bg1"/>
                </a:solidFill>
                <a:latin typeface="Roboto" panose="02000000000000000000" pitchFamily="2" charset="0"/>
              </a:rPr>
              <a:t> - determinační praktikum</a:t>
            </a:r>
            <a:endParaRPr lang="en-GB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D4796-9515-42F6-BD68-FF289E776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Zobak</a:t>
            </a:r>
            <a:r>
              <a:rPr lang="cs-CZ" dirty="0">
                <a:solidFill>
                  <a:schemeClr val="bg1"/>
                </a:solidFill>
              </a:rPr>
              <a:t>,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nohy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err="1">
                <a:solidFill>
                  <a:schemeClr val="bg1"/>
                </a:solidFill>
              </a:rPr>
              <a:t>specialni</a:t>
            </a:r>
            <a:r>
              <a:rPr lang="cs-CZ" dirty="0">
                <a:solidFill>
                  <a:schemeClr val="bg1"/>
                </a:solidFill>
              </a:rPr>
              <a:t> znaky – </a:t>
            </a:r>
            <a:r>
              <a:rPr lang="cs-CZ" dirty="0" err="1">
                <a:solidFill>
                  <a:schemeClr val="bg1"/>
                </a:solidFill>
              </a:rPr>
              <a:t>zbavreni</a:t>
            </a:r>
            <a:r>
              <a:rPr lang="cs-CZ" dirty="0">
                <a:solidFill>
                  <a:schemeClr val="bg1"/>
                </a:solidFill>
              </a:rPr>
              <a:t>, skvrny, </a:t>
            </a:r>
            <a:r>
              <a:rPr lang="cs-CZ" dirty="0" err="1">
                <a:solidFill>
                  <a:schemeClr val="bg1"/>
                </a:solidFill>
              </a:rPr>
              <a:t>prodlouzene</a:t>
            </a:r>
            <a:r>
              <a:rPr lang="cs-CZ" dirty="0">
                <a:solidFill>
                  <a:schemeClr val="bg1"/>
                </a:solidFill>
              </a:rPr>
              <a:t> peri, </a:t>
            </a:r>
            <a:r>
              <a:rPr lang="cs-CZ" dirty="0" err="1">
                <a:solidFill>
                  <a:schemeClr val="bg1"/>
                </a:solidFill>
              </a:rPr>
              <a:t>zygodaktylni</a:t>
            </a:r>
            <a:r>
              <a:rPr lang="cs-CZ" dirty="0">
                <a:solidFill>
                  <a:schemeClr val="bg1"/>
                </a:solidFill>
              </a:rPr>
              <a:t> noha, zejk…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7E553-4BE1-45F6-A1B7-5A211C5DA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1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E192704F-C79B-4D44-8D29-6A460DC7B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60350"/>
            <a:ext cx="1230998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Tělo – </a:t>
            </a:r>
            <a:r>
              <a:rPr lang="cs-CZ" altLang="cs-CZ" sz="2400" dirty="0">
                <a:solidFill>
                  <a:schemeClr val="bg1"/>
                </a:solidFill>
              </a:rPr>
              <a:t>tvar, velikost, atd.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Peří</a:t>
            </a:r>
            <a:r>
              <a:rPr lang="cs-CZ" altLang="cs-CZ" sz="2400" dirty="0">
                <a:solidFill>
                  <a:schemeClr val="bg1"/>
                </a:solidFill>
              </a:rPr>
              <a:t> – ornamentální, velikost per, tvar (dlask – letky), zrcátka (kachnovití, sojka), “ouška“ (kalous/výr), atd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Ocas – </a:t>
            </a:r>
            <a:r>
              <a:rPr lang="cs-CZ" altLang="cs-CZ" sz="2400" dirty="0">
                <a:solidFill>
                  <a:schemeClr val="bg1"/>
                </a:solidFill>
              </a:rPr>
              <a:t>vykrojení, klínovitý, ustřižený, zakulacený, prodloužená pera, tvrdá brka (3tí končetina), zalomený </a:t>
            </a:r>
            <a:r>
              <a:rPr lang="cs-CZ" altLang="cs-CZ" sz="2400" dirty="0" err="1">
                <a:solidFill>
                  <a:schemeClr val="bg1"/>
                </a:solidFill>
              </a:rPr>
              <a:t>dohora</a:t>
            </a:r>
            <a:r>
              <a:rPr lang="cs-CZ" altLang="cs-CZ" sz="2400" dirty="0">
                <a:solidFill>
                  <a:schemeClr val="bg1"/>
                </a:solidFill>
              </a:rPr>
              <a:t> (</a:t>
            </a:r>
            <a:r>
              <a:rPr lang="cs-CZ" altLang="cs-CZ" sz="2400" dirty="0" err="1">
                <a:solidFill>
                  <a:schemeClr val="bg1"/>
                </a:solidFill>
              </a:rPr>
              <a:t>střizlík</a:t>
            </a:r>
            <a:r>
              <a:rPr lang="cs-CZ" altLang="cs-CZ" sz="2400" dirty="0">
                <a:solidFill>
                  <a:schemeClr val="bg1"/>
                </a:solidFill>
              </a:rPr>
              <a:t>), prodloužený (ostralka)… </a:t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Zobák – </a:t>
            </a:r>
            <a:r>
              <a:rPr lang="cs-CZ" altLang="cs-CZ" sz="2400" dirty="0" err="1">
                <a:solidFill>
                  <a:schemeClr val="bg1"/>
                </a:solidFill>
              </a:rPr>
              <a:t>ramphotheca</a:t>
            </a:r>
            <a:r>
              <a:rPr lang="cs-CZ" altLang="cs-CZ" sz="2400" dirty="0">
                <a:solidFill>
                  <a:schemeClr val="bg1"/>
                </a:solidFill>
              </a:rPr>
              <a:t> (</a:t>
            </a:r>
            <a:r>
              <a:rPr lang="cs-CZ" altLang="cs-CZ" sz="2400" dirty="0" err="1">
                <a:solidFill>
                  <a:schemeClr val="bg1"/>
                </a:solidFill>
              </a:rPr>
              <a:t>holubovití</a:t>
            </a:r>
            <a:r>
              <a:rPr lang="cs-CZ" altLang="cs-CZ" sz="2400" dirty="0">
                <a:solidFill>
                  <a:schemeClr val="bg1"/>
                </a:solidFill>
              </a:rPr>
              <a:t>), “ozubení“ (vrubozobí), zejk (sokol/ťuhýk), tvar/velikost (strnadi, volavky, šoupálci, zvonohlík, dlask, lžičák, atd)… </a:t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Končetiny</a:t>
            </a:r>
            <a:r>
              <a:rPr lang="cs-CZ" altLang="cs-CZ" sz="2400" dirty="0">
                <a:solidFill>
                  <a:schemeClr val="bg1"/>
                </a:solidFill>
              </a:rPr>
              <a:t> – přítomnost blán/lemů na prstech/mezi prsty, </a:t>
            </a:r>
            <a:r>
              <a:rPr lang="cs-CZ" altLang="cs-CZ" sz="2400" dirty="0" err="1">
                <a:solidFill>
                  <a:schemeClr val="bg1"/>
                </a:solidFill>
              </a:rPr>
              <a:t>zygodaktylní</a:t>
            </a:r>
            <a:r>
              <a:rPr lang="cs-CZ" altLang="cs-CZ" sz="2400" dirty="0">
                <a:solidFill>
                  <a:schemeClr val="bg1"/>
                </a:solidFill>
              </a:rPr>
              <a:t> noha, o</a:t>
            </a:r>
            <a:r>
              <a:rPr lang="cs-CZ" sz="2400" dirty="0">
                <a:solidFill>
                  <a:schemeClr val="bg1"/>
                </a:solidFill>
              </a:rPr>
              <a:t>struhy, </a:t>
            </a:r>
            <a:r>
              <a:rPr lang="cs-CZ" sz="2400" dirty="0" err="1">
                <a:solidFill>
                  <a:schemeClr val="bg1"/>
                </a:solidFill>
              </a:rPr>
              <a:t>prodložený</a:t>
            </a:r>
            <a:r>
              <a:rPr lang="cs-CZ" sz="2400" dirty="0">
                <a:solidFill>
                  <a:schemeClr val="bg1"/>
                </a:solidFill>
              </a:rPr>
              <a:t> zadní dráp (skřivani)</a:t>
            </a:r>
            <a:br>
              <a:rPr lang="cs-CZ" altLang="cs-CZ" sz="2400" b="1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Vousky – </a:t>
            </a:r>
            <a:r>
              <a:rPr lang="cs-CZ" altLang="cs-CZ" sz="2400" dirty="0">
                <a:solidFill>
                  <a:schemeClr val="bg1"/>
                </a:solidFill>
              </a:rPr>
              <a:t>kolem zobáku (lelek, lejsci, rákosníci)</a:t>
            </a: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</a:rPr>
              <a:t>Skvrny – </a:t>
            </a:r>
            <a:r>
              <a:rPr lang="cs-CZ" altLang="cs-CZ" sz="2400" dirty="0">
                <a:solidFill>
                  <a:schemeClr val="bg1"/>
                </a:solidFill>
              </a:rPr>
              <a:t>velikost, tvar, počet, umístění, poměr světlá/tmavá plocha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Barva – </a:t>
            </a:r>
            <a:r>
              <a:rPr lang="cs-CZ" altLang="cs-CZ" sz="2400" dirty="0">
                <a:solidFill>
                  <a:schemeClr val="bg1"/>
                </a:solidFill>
              </a:rPr>
              <a:t>sexuální dichromatismus!!!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Speciální znaky</a:t>
            </a:r>
            <a:r>
              <a:rPr lang="cs-CZ" altLang="cs-CZ" sz="2400" dirty="0">
                <a:solidFill>
                  <a:schemeClr val="bg1"/>
                </a:solidFill>
              </a:rPr>
              <a:t> – dlouhá křídla (rorýs)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5123" name="Zástupný symbol pro číslo snímku 2">
            <a:extLst>
              <a:ext uri="{FF2B5EF4-FFF2-40B4-BE49-F238E27FC236}">
                <a16:creationId xmlns:a16="http://schemas.microsoft.com/office/drawing/2014/main" id="{1A64216E-BF6B-4747-9F3A-DD0F583B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68FF84-27C4-4202-BC2F-11C019521832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2">
            <a:extLst>
              <a:ext uri="{FF2B5EF4-FFF2-40B4-BE49-F238E27FC236}">
                <a16:creationId xmlns:a16="http://schemas.microsoft.com/office/drawing/2014/main" id="{F851A8F5-0BA0-4B18-B5F7-73801256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7C750-EA06-4B5D-94BC-0BEC10734A50}" type="slidenum">
              <a:rPr lang="cs-CZ" altLang="cs-CZ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>
              <a:solidFill>
                <a:schemeClr val="bg1"/>
              </a:solidFill>
            </a:endParaRPr>
          </a:p>
        </p:txBody>
      </p:sp>
      <p:sp>
        <p:nvSpPr>
          <p:cNvPr id="8195" name="Obdélník 3">
            <a:extLst>
              <a:ext uri="{FF2B5EF4-FFF2-40B4-BE49-F238E27FC236}">
                <a16:creationId xmlns:a16="http://schemas.microsoft.com/office/drawing/2014/main" id="{6DC236AD-369D-4F74-8DCF-19B2D53BA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6525"/>
            <a:ext cx="5877017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Morfologie kostry – tvar těla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cs-CZ" altLang="cs-CZ" sz="24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Velikost těla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Rozpětí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Speciální znaky – přítomnost/absence</a:t>
            </a:r>
          </a:p>
        </p:txBody>
      </p:sp>
      <p:pic>
        <p:nvPicPr>
          <p:cNvPr id="7" name="Picture 5" descr="kostra">
            <a:extLst>
              <a:ext uri="{FF2B5EF4-FFF2-40B4-BE49-F238E27FC236}">
                <a16:creationId xmlns:a16="http://schemas.microsoft.com/office/drawing/2014/main" id="{E7D0F763-17A2-0517-7229-E18E9DF6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331" r="12421" b="20163"/>
          <a:stretch>
            <a:fillRect/>
          </a:stretch>
        </p:blipFill>
        <p:spPr bwMode="auto">
          <a:xfrm>
            <a:off x="6747029" y="136525"/>
            <a:ext cx="5322759" cy="663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ostra">
            <a:extLst>
              <a:ext uri="{FF2B5EF4-FFF2-40B4-BE49-F238E27FC236}">
                <a16:creationId xmlns:a16="http://schemas.microsoft.com/office/drawing/2014/main" id="{C3940448-1D69-1CB8-CA37-B8560788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8" b="841"/>
          <a:stretch>
            <a:fillRect/>
          </a:stretch>
        </p:blipFill>
        <p:spPr bwMode="auto">
          <a:xfrm>
            <a:off x="122211" y="5113538"/>
            <a:ext cx="6542643" cy="16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5944066F-4D7B-4E8D-86FD-02A7BB0E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8" y="184162"/>
            <a:ext cx="68405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Silueta těla</a:t>
            </a:r>
          </a:p>
        </p:txBody>
      </p:sp>
      <p:sp>
        <p:nvSpPr>
          <p:cNvPr id="6147" name="Zástupný symbol pro číslo snímku 2">
            <a:extLst>
              <a:ext uri="{FF2B5EF4-FFF2-40B4-BE49-F238E27FC236}">
                <a16:creationId xmlns:a16="http://schemas.microsoft.com/office/drawing/2014/main" id="{00CBE029-626F-493E-99A9-A2EA63DE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37455-F059-484F-B4D7-3D3A7BE113F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pic>
        <p:nvPicPr>
          <p:cNvPr id="6" name="Picture 5" descr="plovavpotápiv det">
            <a:extLst>
              <a:ext uri="{FF2B5EF4-FFF2-40B4-BE49-F238E27FC236}">
                <a16:creationId xmlns:a16="http://schemas.microsoft.com/office/drawing/2014/main" id="{ADB47ED9-B0FC-0E3D-78E1-192639E3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42" y="216251"/>
            <a:ext cx="4382302" cy="642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rátkokříd">
            <a:extLst>
              <a:ext uri="{FF2B5EF4-FFF2-40B4-BE49-F238E27FC236}">
                <a16:creationId xmlns:a16="http://schemas.microsoft.com/office/drawing/2014/main" id="{9F7529FF-B746-1A3C-1678-93B551A8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8"/>
          <a:stretch>
            <a:fillRect/>
          </a:stretch>
        </p:blipFill>
        <p:spPr bwMode="auto">
          <a:xfrm>
            <a:off x="2501934" y="1447967"/>
            <a:ext cx="5049420" cy="25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acek,rybák">
            <a:extLst>
              <a:ext uri="{FF2B5EF4-FFF2-40B4-BE49-F238E27FC236}">
                <a16:creationId xmlns:a16="http://schemas.microsoft.com/office/drawing/2014/main" id="{F03DCD17-7248-E01C-6A93-D1FD4256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/>
          <a:stretch>
            <a:fillRect/>
          </a:stretch>
        </p:blipFill>
        <p:spPr bwMode="auto">
          <a:xfrm>
            <a:off x="103562" y="4146558"/>
            <a:ext cx="3534167" cy="255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čáp, volavka">
            <a:extLst>
              <a:ext uri="{FF2B5EF4-FFF2-40B4-BE49-F238E27FC236}">
                <a16:creationId xmlns:a16="http://schemas.microsoft.com/office/drawing/2014/main" id="{B186FF71-4E78-2592-0A1A-3CA5B9D6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17" y="4178648"/>
            <a:ext cx="3836537" cy="25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áně,sokol">
            <a:extLst>
              <a:ext uri="{FF2B5EF4-FFF2-40B4-BE49-F238E27FC236}">
                <a16:creationId xmlns:a16="http://schemas.microsoft.com/office/drawing/2014/main" id="{1C518949-F5CB-422F-811C-12DCF4C3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6" y="2242953"/>
            <a:ext cx="215423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bdélník 3">
            <a:extLst>
              <a:ext uri="{FF2B5EF4-FFF2-40B4-BE49-F238E27FC236}">
                <a16:creationId xmlns:a16="http://schemas.microsoft.com/office/drawing/2014/main" id="{FF394310-754E-4C6E-8DE3-DD24B688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5" y="242596"/>
            <a:ext cx="4324966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Morfologie zobáku</a:t>
            </a:r>
            <a:endParaRPr lang="cs-CZ" altLang="cs-CZ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zobany">
            <a:extLst>
              <a:ext uri="{FF2B5EF4-FFF2-40B4-BE49-F238E27FC236}">
                <a16:creationId xmlns:a16="http://schemas.microsoft.com/office/drawing/2014/main" id="{CE89FBC4-C6E8-6C71-98C8-E03BAAC5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r="2448" b="14285"/>
          <a:stretch>
            <a:fillRect/>
          </a:stretch>
        </p:blipFill>
        <p:spPr bwMode="auto">
          <a:xfrm>
            <a:off x="6152815" y="0"/>
            <a:ext cx="6039185" cy="572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zobany">
            <a:extLst>
              <a:ext uri="{FF2B5EF4-FFF2-40B4-BE49-F238E27FC236}">
                <a16:creationId xmlns:a16="http://schemas.microsoft.com/office/drawing/2014/main" id="{E4437BC5-5D36-3DE1-1D24-8ED29A4A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85715" r="4895"/>
          <a:stretch>
            <a:fillRect/>
          </a:stretch>
        </p:blipFill>
        <p:spPr bwMode="auto">
          <a:xfrm>
            <a:off x="5042517" y="5720256"/>
            <a:ext cx="7146645" cy="11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Obsah obrázku pták, exteriér, strom, tráva&#10;&#10;Popis byl vytvořen automaticky">
            <a:extLst>
              <a:ext uri="{FF2B5EF4-FFF2-40B4-BE49-F238E27FC236}">
                <a16:creationId xmlns:a16="http://schemas.microsoft.com/office/drawing/2014/main" id="{7BA0A43C-18AC-C442-CE6C-62279BA40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4" y="3883372"/>
            <a:ext cx="4881775" cy="2974628"/>
          </a:xfrm>
          <a:prstGeom prst="rect">
            <a:avLst/>
          </a:prstGeom>
        </p:spPr>
      </p:pic>
      <p:pic>
        <p:nvPicPr>
          <p:cNvPr id="7" name="Obrázek 6" descr="Obsah obrázku pták, strom, exteriér, stojící&#10;&#10;Popis byl vytvořen automaticky">
            <a:extLst>
              <a:ext uri="{FF2B5EF4-FFF2-40B4-BE49-F238E27FC236}">
                <a16:creationId xmlns:a16="http://schemas.microsoft.com/office/drawing/2014/main" id="{7F302CE5-E330-D0D0-5919-0B970D2C0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6" y="728614"/>
            <a:ext cx="4206344" cy="31547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2">
            <a:extLst>
              <a:ext uri="{FF2B5EF4-FFF2-40B4-BE49-F238E27FC236}">
                <a16:creationId xmlns:a16="http://schemas.microsoft.com/office/drawing/2014/main" id="{D81EF1B7-D959-4C58-85DD-D6B5947C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DB6736-52CC-4EDD-AEF4-125AC6D3A64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pic>
        <p:nvPicPr>
          <p:cNvPr id="8" name="Picture 5" descr="nohy">
            <a:extLst>
              <a:ext uri="{FF2B5EF4-FFF2-40B4-BE49-F238E27FC236}">
                <a16:creationId xmlns:a16="http://schemas.microsoft.com/office/drawing/2014/main" id="{F51BC12C-C4F1-3408-E52F-BC5ABE2C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b="20493"/>
          <a:stretch>
            <a:fillRect/>
          </a:stretch>
        </p:blipFill>
        <p:spPr bwMode="auto">
          <a:xfrm>
            <a:off x="0" y="1340528"/>
            <a:ext cx="7988204" cy="41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ohy">
            <a:extLst>
              <a:ext uri="{FF2B5EF4-FFF2-40B4-BE49-F238E27FC236}">
                <a16:creationId xmlns:a16="http://schemas.microsoft.com/office/drawing/2014/main" id="{66E6483F-AC32-22C7-B8F0-311908A1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79507" r="14218"/>
          <a:stretch>
            <a:fillRect/>
          </a:stretch>
        </p:blipFill>
        <p:spPr bwMode="auto">
          <a:xfrm>
            <a:off x="0" y="5410940"/>
            <a:ext cx="7968509" cy="14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53D0355-D60D-56CC-9F9E-C03231B822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 r="30101"/>
          <a:stretch/>
        </p:blipFill>
        <p:spPr>
          <a:xfrm>
            <a:off x="8136685" y="59027"/>
            <a:ext cx="3959200" cy="2939557"/>
          </a:xfrm>
          <a:prstGeom prst="rect">
            <a:avLst/>
          </a:prstGeom>
        </p:spPr>
      </p:pic>
      <p:pic>
        <p:nvPicPr>
          <p:cNvPr id="5" name="Obrázek 4" descr="Obsah obrázku pták, exteriér, vsedě, posazený&#10;&#10;Popis byl vytvořen automaticky">
            <a:extLst>
              <a:ext uri="{FF2B5EF4-FFF2-40B4-BE49-F238E27FC236}">
                <a16:creationId xmlns:a16="http://schemas.microsoft.com/office/drawing/2014/main" id="{053F786E-237A-EB6F-999F-C9E9C8FD35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1" t="24086" r="14066" b="48492"/>
          <a:stretch/>
        </p:blipFill>
        <p:spPr>
          <a:xfrm>
            <a:off x="7988204" y="2998584"/>
            <a:ext cx="5771225" cy="4005516"/>
          </a:xfrm>
          <a:prstGeom prst="rect">
            <a:avLst/>
          </a:prstGeom>
        </p:spPr>
      </p:pic>
      <p:sp>
        <p:nvSpPr>
          <p:cNvPr id="14" name="Obdélník 3">
            <a:extLst>
              <a:ext uri="{FF2B5EF4-FFF2-40B4-BE49-F238E27FC236}">
                <a16:creationId xmlns:a16="http://schemas.microsoft.com/office/drawing/2014/main" id="{24D8A1C7-7F2D-FCAC-84F4-083122D82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5" y="242596"/>
            <a:ext cx="4324966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Morfologie nohy</a:t>
            </a:r>
            <a:endParaRPr lang="cs-CZ" altLang="cs-CZ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D17EB7E-C38A-CD22-BB70-FA6E1F57460B}"/>
              </a:ext>
            </a:extLst>
          </p:cNvPr>
          <p:cNvSpPr/>
          <p:nvPr/>
        </p:nvSpPr>
        <p:spPr>
          <a:xfrm>
            <a:off x="9982200" y="5948039"/>
            <a:ext cx="866313" cy="8509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Zástupný symbol pro číslo snímku 2">
            <a:extLst>
              <a:ext uri="{FF2B5EF4-FFF2-40B4-BE49-F238E27FC236}">
                <a16:creationId xmlns:a16="http://schemas.microsoft.com/office/drawing/2014/main" id="{02A17BFA-D552-48CC-8E48-B6EC238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65354-7AC1-4155-96F5-8A43E75B06F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pic>
        <p:nvPicPr>
          <p:cNvPr id="17" name="Picture 6" descr="pěvci II">
            <a:extLst>
              <a:ext uri="{FF2B5EF4-FFF2-40B4-BE49-F238E27FC236}">
                <a16:creationId xmlns:a16="http://schemas.microsoft.com/office/drawing/2014/main" id="{8D49E099-03C8-4D0B-83B2-F6081A4F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7" t="7761" b="59187"/>
          <a:stretch>
            <a:fillRect/>
          </a:stretch>
        </p:blipFill>
        <p:spPr bwMode="auto">
          <a:xfrm>
            <a:off x="14472" y="4591936"/>
            <a:ext cx="3115488" cy="22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pěvci II">
            <a:extLst>
              <a:ext uri="{FF2B5EF4-FFF2-40B4-BE49-F238E27FC236}">
                <a16:creationId xmlns:a16="http://schemas.microsoft.com/office/drawing/2014/main" id="{EFCC6211-79CF-4B68-A93F-1D1C1958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3" b="63818"/>
          <a:stretch>
            <a:fillRect/>
          </a:stretch>
        </p:blipFill>
        <p:spPr bwMode="auto">
          <a:xfrm>
            <a:off x="4514944" y="1951398"/>
            <a:ext cx="1832590" cy="2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pěvci II">
            <a:extLst>
              <a:ext uri="{FF2B5EF4-FFF2-40B4-BE49-F238E27FC236}">
                <a16:creationId xmlns:a16="http://schemas.microsoft.com/office/drawing/2014/main" id="{92F6277B-2DE5-4478-8371-216F3E4B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7" r="71854" b="14909"/>
          <a:stretch>
            <a:fillRect/>
          </a:stretch>
        </p:blipFill>
        <p:spPr bwMode="auto">
          <a:xfrm>
            <a:off x="3018161" y="1089372"/>
            <a:ext cx="1393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pěvci I">
            <a:extLst>
              <a:ext uri="{FF2B5EF4-FFF2-40B4-BE49-F238E27FC236}">
                <a16:creationId xmlns:a16="http://schemas.microsoft.com/office/drawing/2014/main" id="{DF3082B3-FE87-41C2-A14A-9498C2E0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r="69469" b="3448"/>
          <a:stretch>
            <a:fillRect/>
          </a:stretch>
        </p:blipFill>
        <p:spPr bwMode="auto">
          <a:xfrm>
            <a:off x="6430112" y="1982561"/>
            <a:ext cx="2065818" cy="250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pěvci I">
            <a:extLst>
              <a:ext uri="{FF2B5EF4-FFF2-40B4-BE49-F238E27FC236}">
                <a16:creationId xmlns:a16="http://schemas.microsoft.com/office/drawing/2014/main" id="{736B4F12-01E4-438B-A096-B248CD54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1532" r="4044" b="60153"/>
          <a:stretch>
            <a:fillRect/>
          </a:stretch>
        </p:blipFill>
        <p:spPr bwMode="auto">
          <a:xfrm>
            <a:off x="14473" y="2075934"/>
            <a:ext cx="28194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pěvci I">
            <a:extLst>
              <a:ext uri="{FF2B5EF4-FFF2-40B4-BE49-F238E27FC236}">
                <a16:creationId xmlns:a16="http://schemas.microsoft.com/office/drawing/2014/main" id="{D23E66CE-3731-4095-B26A-7CC0F519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2" r="65425" b="39847"/>
          <a:stretch>
            <a:fillRect/>
          </a:stretch>
        </p:blipFill>
        <p:spPr bwMode="auto">
          <a:xfrm>
            <a:off x="5956917" y="104859"/>
            <a:ext cx="2500871" cy="177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pěvci I">
            <a:extLst>
              <a:ext uri="{FF2B5EF4-FFF2-40B4-BE49-F238E27FC236}">
                <a16:creationId xmlns:a16="http://schemas.microsoft.com/office/drawing/2014/main" id="{E4C4FA2B-6313-4BB8-80C8-BC2DB1D0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r="68814" b="64754"/>
          <a:stretch>
            <a:fillRect/>
          </a:stretch>
        </p:blipFill>
        <p:spPr bwMode="auto">
          <a:xfrm>
            <a:off x="3180902" y="4589716"/>
            <a:ext cx="1469607" cy="22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pěvci II">
            <a:extLst>
              <a:ext uri="{FF2B5EF4-FFF2-40B4-BE49-F238E27FC236}">
                <a16:creationId xmlns:a16="http://schemas.microsoft.com/office/drawing/2014/main" id="{044D8DFE-DB72-4A9B-980C-560D4C8B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71877" r="8179"/>
          <a:stretch>
            <a:fillRect/>
          </a:stretch>
        </p:blipFill>
        <p:spPr bwMode="auto">
          <a:xfrm>
            <a:off x="8495930" y="4594157"/>
            <a:ext cx="3696070" cy="22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pěvci I">
            <a:extLst>
              <a:ext uri="{FF2B5EF4-FFF2-40B4-BE49-F238E27FC236}">
                <a16:creationId xmlns:a16="http://schemas.microsoft.com/office/drawing/2014/main" id="{D0CDFE7A-2C1A-4658-8A69-4938E9A2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42912"/>
          <a:stretch>
            <a:fillRect/>
          </a:stretch>
        </p:blipFill>
        <p:spPr bwMode="auto">
          <a:xfrm>
            <a:off x="8578508" y="480077"/>
            <a:ext cx="3599019" cy="406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pěvci II">
            <a:extLst>
              <a:ext uri="{FF2B5EF4-FFF2-40B4-BE49-F238E27FC236}">
                <a16:creationId xmlns:a16="http://schemas.microsoft.com/office/drawing/2014/main" id="{D8F004FE-9F5C-469D-99B3-FDAE4C62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40741" b="28123"/>
          <a:stretch>
            <a:fillRect/>
          </a:stretch>
        </p:blipFill>
        <p:spPr bwMode="auto">
          <a:xfrm>
            <a:off x="4701451" y="4594157"/>
            <a:ext cx="3756337" cy="22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délník 3">
            <a:extLst>
              <a:ext uri="{FF2B5EF4-FFF2-40B4-BE49-F238E27FC236}">
                <a16:creationId xmlns:a16="http://schemas.microsoft.com/office/drawing/2014/main" id="{138A5C52-FD7F-342E-C197-6A3A7A44F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5" y="242596"/>
            <a:ext cx="4324966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Skvrny a speciální znaky</a:t>
            </a:r>
            <a:endParaRPr lang="cs-CZ" altLang="cs-CZ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2F9CB2AA-0877-41D2-9356-FF55EAE7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9865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				- drobní (až středně velcí) ptáci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pěvci</a:t>
            </a:r>
            <a:endParaRPr lang="cs-CZ" altLang="cs-CZ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silný zobák	z. ohnutý 		krátký z.    	 tenký		jiný zobák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velcí tmaví		(jako draví) 	(koutky)    		obloukovitý</a:t>
            </a:r>
            <a:endParaRPr lang="cs-CZ" altLang="cs-CZ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havran		ťuhýk        	vlaštovka   	šoupálek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vrána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krkavec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sojka</a:t>
            </a:r>
            <a:endParaRPr lang="cs-CZ" altLang="cs-CZ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drobný hnědý       tmavý      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kuželovit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.   šedomodrý   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zaobl.běhák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dlouhé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l.l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.    ostrá hrana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černá ■            bílá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náprs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.   silný zob.    rovný zob.    dlouhé prsty  dlouhý ocas     běháku</a:t>
            </a:r>
            <a:endParaRPr lang="cs-CZ" altLang="cs-CZ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střízlík              skorec	              brhlík           skřivan        konipas 	    							                  (lindušky) 	</a:t>
            </a:r>
            <a:endParaRPr lang="cs-CZ" altLang="cs-CZ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1.ruč.letka chybí  na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ruč.letkách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jiné zbarvení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slabší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hor.čelist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2 světlé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prouž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. 	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pěnkavovití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nozdry s peříčky    křídlo&gt;110mm    odkryté nozdry</a:t>
            </a:r>
            <a:endParaRPr lang="cs-CZ" altLang="cs-CZ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strnadi              vrabci		                   sýkory                   špaček 	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rovný ocas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modrý(bílý)vrch hlavy    	vrch hlavy tmavý 	     okrouhlý zobák   	rozšířený zobák      běhák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ocas&lt;křídlo    stejné   	   			         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pěvušky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	  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lejsci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s 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rohovin.štítky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s.modřinka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s. azurová   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černý pruh chybí  	       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č.hrudní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p. 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endParaRPr lang="cs-CZ" altLang="cs-CZ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	          			        </a:t>
            </a:r>
            <a:r>
              <a:rPr lang="cs-CZ" altLang="cs-CZ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s.koňadra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	 menší druhy 	   větší druhy</a:t>
            </a:r>
            <a:endParaRPr lang="cs-CZ" altLang="cs-CZ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	         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černý týl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chocholka      týlní bílá skvrna 	  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pěnicovití        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	  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drozdovití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		         </a:t>
            </a:r>
            <a:r>
              <a:rPr lang="cs-CZ" altLang="cs-CZ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s.parukářka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cs-CZ" altLang="cs-CZ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s.uhelníček</a:t>
            </a:r>
            <a:endParaRPr lang="cs-CZ" altLang="cs-CZ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			         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stupňovitý ocas   zaokrouhlený o.   větší ptáci     menší 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bělavé lemy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loket.letek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bělavé lemy </a:t>
            </a: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l.l.chybí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rákosníci 	       pěnice	              drozdi       červenka</a:t>
            </a:r>
            <a:endParaRPr lang="cs-CZ" altLang="cs-CZ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čepička nelesklá	    čepička lesklá (&gt;5mm)         </a:t>
            </a:r>
            <a:r>
              <a:rPr lang="cs-CZ" altLang="cs-CZ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cvrčilky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budníčci               kos            rehci </a:t>
            </a:r>
            <a:endParaRPr lang="cs-CZ" altLang="cs-CZ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stupňov.ocas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(&gt;4mm)              </a:t>
            </a:r>
            <a:r>
              <a:rPr lang="cs-CZ" altLang="cs-CZ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s.babka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					                slavíci</a:t>
            </a:r>
            <a:endParaRPr lang="cs-CZ" altLang="cs-CZ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</a:t>
            </a:r>
            <a:r>
              <a:rPr lang="cs-CZ" altLang="cs-CZ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s.lužní</a:t>
            </a:r>
            <a:r>
              <a:rPr lang="cs-CZ" altLang="cs-CZ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            </a:t>
            </a:r>
            <a:r>
              <a:rPr lang="cs-CZ" altLang="cs-CZ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						         </a:t>
            </a:r>
            <a:r>
              <a:rPr lang="cs-CZ" altLang="cs-CZ" sz="1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bramborníčciA</a:t>
            </a:r>
            <a:endParaRPr lang="cs-CZ" altLang="cs-CZ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39" name="Line 3">
            <a:extLst>
              <a:ext uri="{FF2B5EF4-FFF2-40B4-BE49-F238E27FC236}">
                <a16:creationId xmlns:a16="http://schemas.microsoft.com/office/drawing/2014/main" id="{40CD0621-2E8A-4B3C-8943-E00847FA5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04800"/>
            <a:ext cx="914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0" name="Line 4">
            <a:extLst>
              <a:ext uri="{FF2B5EF4-FFF2-40B4-BE49-F238E27FC236}">
                <a16:creationId xmlns:a16="http://schemas.microsoft.com/office/drawing/2014/main" id="{5CFC9C69-C80D-4AF4-8932-71440BF53C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228600"/>
            <a:ext cx="2362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1" name="Line 5">
            <a:extLst>
              <a:ext uri="{FF2B5EF4-FFF2-40B4-BE49-F238E27FC236}">
                <a16:creationId xmlns:a16="http://schemas.microsoft.com/office/drawing/2014/main" id="{BFE79780-AB93-4D0D-B53D-33A8C8653B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04800"/>
            <a:ext cx="1143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2" name="Line 6">
            <a:extLst>
              <a:ext uri="{FF2B5EF4-FFF2-40B4-BE49-F238E27FC236}">
                <a16:creationId xmlns:a16="http://schemas.microsoft.com/office/drawing/2014/main" id="{FCD83013-3F57-40AA-BF68-8C6794B46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04800"/>
            <a:ext cx="533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3" name="Line 7">
            <a:extLst>
              <a:ext uri="{FF2B5EF4-FFF2-40B4-BE49-F238E27FC236}">
                <a16:creationId xmlns:a16="http://schemas.microsoft.com/office/drawing/2014/main" id="{8D1FCF68-27F5-43D8-B928-7B6302160F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04800"/>
            <a:ext cx="457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4" name="Line 8">
            <a:extLst>
              <a:ext uri="{FF2B5EF4-FFF2-40B4-BE49-F238E27FC236}">
                <a16:creationId xmlns:a16="http://schemas.microsoft.com/office/drawing/2014/main" id="{81FBD98B-32C9-4AEE-ABF5-064552DC6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8382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5" name="Line 9">
            <a:extLst>
              <a:ext uri="{FF2B5EF4-FFF2-40B4-BE49-F238E27FC236}">
                <a16:creationId xmlns:a16="http://schemas.microsoft.com/office/drawing/2014/main" id="{2F34FC45-B4FF-483A-AD2B-1E4D4D4FF6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219200"/>
            <a:ext cx="64770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6" name="Line 10">
            <a:extLst>
              <a:ext uri="{FF2B5EF4-FFF2-40B4-BE49-F238E27FC236}">
                <a16:creationId xmlns:a16="http://schemas.microsoft.com/office/drawing/2014/main" id="{D98AB804-A37D-4EBB-9EDA-4DD0ED7124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295400"/>
            <a:ext cx="5486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7" name="Line 11">
            <a:extLst>
              <a:ext uri="{FF2B5EF4-FFF2-40B4-BE49-F238E27FC236}">
                <a16:creationId xmlns:a16="http://schemas.microsoft.com/office/drawing/2014/main" id="{AA8327DF-987F-4112-BA6D-D330E9DC83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1371600"/>
            <a:ext cx="43434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8" name="Line 12">
            <a:extLst>
              <a:ext uri="{FF2B5EF4-FFF2-40B4-BE49-F238E27FC236}">
                <a16:creationId xmlns:a16="http://schemas.microsoft.com/office/drawing/2014/main" id="{79DC25A8-6A25-4CBC-8B11-A36903EFF3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447800"/>
            <a:ext cx="33528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9" name="Line 13">
            <a:extLst>
              <a:ext uri="{FF2B5EF4-FFF2-40B4-BE49-F238E27FC236}">
                <a16:creationId xmlns:a16="http://schemas.microsoft.com/office/drawing/2014/main" id="{622AC3B5-4122-47F9-A681-BA62016B9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1524000"/>
            <a:ext cx="21336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0" name="Line 14">
            <a:extLst>
              <a:ext uri="{FF2B5EF4-FFF2-40B4-BE49-F238E27FC236}">
                <a16:creationId xmlns:a16="http://schemas.microsoft.com/office/drawing/2014/main" id="{690A84DF-DB09-4D45-A3E6-707C5C4C86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1600200"/>
            <a:ext cx="12192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1" name="Line 15">
            <a:extLst>
              <a:ext uri="{FF2B5EF4-FFF2-40B4-BE49-F238E27FC236}">
                <a16:creationId xmlns:a16="http://schemas.microsoft.com/office/drawing/2014/main" id="{F7016CA9-8EA3-4C48-AD57-AE07428F2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1676400"/>
            <a:ext cx="3048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2" name="Line 16">
            <a:extLst>
              <a:ext uri="{FF2B5EF4-FFF2-40B4-BE49-F238E27FC236}">
                <a16:creationId xmlns:a16="http://schemas.microsoft.com/office/drawing/2014/main" id="{7FDC6CA9-83B2-4E0A-AE99-5837520D1E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514600"/>
            <a:ext cx="1066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3" name="Line 17">
            <a:extLst>
              <a:ext uri="{FF2B5EF4-FFF2-40B4-BE49-F238E27FC236}">
                <a16:creationId xmlns:a16="http://schemas.microsoft.com/office/drawing/2014/main" id="{78C2ACBA-7968-4A7E-A22A-CB4A44D627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2514600"/>
            <a:ext cx="228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4" name="Line 18">
            <a:extLst>
              <a:ext uri="{FF2B5EF4-FFF2-40B4-BE49-F238E27FC236}">
                <a16:creationId xmlns:a16="http://schemas.microsoft.com/office/drawing/2014/main" id="{6D366FEF-84E7-4D20-B0D3-BDAF6A6FE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304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5" name="Line 19">
            <a:extLst>
              <a:ext uri="{FF2B5EF4-FFF2-40B4-BE49-F238E27FC236}">
                <a16:creationId xmlns:a16="http://schemas.microsoft.com/office/drawing/2014/main" id="{E36B543C-AE17-4B03-AF8E-2131711A64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2667000"/>
            <a:ext cx="11430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6" name="Line 20">
            <a:extLst>
              <a:ext uri="{FF2B5EF4-FFF2-40B4-BE49-F238E27FC236}">
                <a16:creationId xmlns:a16="http://schemas.microsoft.com/office/drawing/2014/main" id="{8F789E9F-0D74-4D9C-835C-22F95F996E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0" y="2667000"/>
            <a:ext cx="2286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7" name="Line 21">
            <a:extLst>
              <a:ext uri="{FF2B5EF4-FFF2-40B4-BE49-F238E27FC236}">
                <a16:creationId xmlns:a16="http://schemas.microsoft.com/office/drawing/2014/main" id="{ACA37BB6-F4C6-4BA2-A603-32DF4BEE6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667000"/>
            <a:ext cx="8382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8" name="Line 22">
            <a:extLst>
              <a:ext uri="{FF2B5EF4-FFF2-40B4-BE49-F238E27FC236}">
                <a16:creationId xmlns:a16="http://schemas.microsoft.com/office/drawing/2014/main" id="{2032A2EF-1B08-4933-90EC-A9F199645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505200"/>
            <a:ext cx="28194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59" name="Line 23">
            <a:extLst>
              <a:ext uri="{FF2B5EF4-FFF2-40B4-BE49-F238E27FC236}">
                <a16:creationId xmlns:a16="http://schemas.microsoft.com/office/drawing/2014/main" id="{6BE79505-9C22-4607-9F06-52DC396B3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657600"/>
            <a:ext cx="762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0" name="Line 24">
            <a:extLst>
              <a:ext uri="{FF2B5EF4-FFF2-40B4-BE49-F238E27FC236}">
                <a16:creationId xmlns:a16="http://schemas.microsoft.com/office/drawing/2014/main" id="{CB0B31D6-A3BD-4F97-8194-AE3522509B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191000"/>
            <a:ext cx="457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1" name="Line 25">
            <a:extLst>
              <a:ext uri="{FF2B5EF4-FFF2-40B4-BE49-F238E27FC236}">
                <a16:creationId xmlns:a16="http://schemas.microsoft.com/office/drawing/2014/main" id="{C7DD72C3-F19F-4F03-B58C-B41EC62E5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24400"/>
            <a:ext cx="304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2" name="Line 26">
            <a:extLst>
              <a:ext uri="{FF2B5EF4-FFF2-40B4-BE49-F238E27FC236}">
                <a16:creationId xmlns:a16="http://schemas.microsoft.com/office/drawing/2014/main" id="{E62E0055-B795-4B6E-B35A-BCF36821B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191000"/>
            <a:ext cx="533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3" name="Line 27">
            <a:extLst>
              <a:ext uri="{FF2B5EF4-FFF2-40B4-BE49-F238E27FC236}">
                <a16:creationId xmlns:a16="http://schemas.microsoft.com/office/drawing/2014/main" id="{A9CF1EC5-36DB-4ED3-8E09-6D35F3CE72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5257800"/>
            <a:ext cx="4572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4" name="Line 28">
            <a:extLst>
              <a:ext uri="{FF2B5EF4-FFF2-40B4-BE49-F238E27FC236}">
                <a16:creationId xmlns:a16="http://schemas.microsoft.com/office/drawing/2014/main" id="{AD987F58-0954-4227-A5F5-BAAAF7F85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257800"/>
            <a:ext cx="533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5" name="Line 29">
            <a:extLst>
              <a:ext uri="{FF2B5EF4-FFF2-40B4-BE49-F238E27FC236}">
                <a16:creationId xmlns:a16="http://schemas.microsoft.com/office/drawing/2014/main" id="{AB7877B4-756B-4027-9D16-3F67F3793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3733800"/>
            <a:ext cx="1371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6" name="Line 30">
            <a:extLst>
              <a:ext uri="{FF2B5EF4-FFF2-40B4-BE49-F238E27FC236}">
                <a16:creationId xmlns:a16="http://schemas.microsoft.com/office/drawing/2014/main" id="{4DDA7A0A-DC89-47D0-8BF2-928B65CAB8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1600" y="3733800"/>
            <a:ext cx="457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7" name="Line 31">
            <a:extLst>
              <a:ext uri="{FF2B5EF4-FFF2-40B4-BE49-F238E27FC236}">
                <a16:creationId xmlns:a16="http://schemas.microsoft.com/office/drawing/2014/main" id="{0EA10DB6-D0FE-4A84-AC3A-A4E6F66D0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9800" y="3733800"/>
            <a:ext cx="228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8" name="Line 32">
            <a:extLst>
              <a:ext uri="{FF2B5EF4-FFF2-40B4-BE49-F238E27FC236}">
                <a16:creationId xmlns:a16="http://schemas.microsoft.com/office/drawing/2014/main" id="{C492D508-9B0A-432F-8B23-7116C5E637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4419600"/>
            <a:ext cx="838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69" name="Line 33">
            <a:extLst>
              <a:ext uri="{FF2B5EF4-FFF2-40B4-BE49-F238E27FC236}">
                <a16:creationId xmlns:a16="http://schemas.microsoft.com/office/drawing/2014/main" id="{C99D61ED-0F11-4ABF-85E2-84BAA6051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8800" y="4495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70" name="Line 34">
            <a:extLst>
              <a:ext uri="{FF2B5EF4-FFF2-40B4-BE49-F238E27FC236}">
                <a16:creationId xmlns:a16="http://schemas.microsoft.com/office/drawing/2014/main" id="{2038A062-07E5-4254-BD82-22A700A28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5257800"/>
            <a:ext cx="3810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71" name="Line 35">
            <a:extLst>
              <a:ext uri="{FF2B5EF4-FFF2-40B4-BE49-F238E27FC236}">
                <a16:creationId xmlns:a16="http://schemas.microsoft.com/office/drawing/2014/main" id="{534F6269-5F7E-44C4-A37A-DCC8602EF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257800"/>
            <a:ext cx="2286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72" name="Line 36">
            <a:extLst>
              <a:ext uri="{FF2B5EF4-FFF2-40B4-BE49-F238E27FC236}">
                <a16:creationId xmlns:a16="http://schemas.microsoft.com/office/drawing/2014/main" id="{2C34683A-7E21-4C1D-938A-F2DC8569CA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5257800"/>
            <a:ext cx="152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73" name="Line 37">
            <a:extLst>
              <a:ext uri="{FF2B5EF4-FFF2-40B4-BE49-F238E27FC236}">
                <a16:creationId xmlns:a16="http://schemas.microsoft.com/office/drawing/2014/main" id="{88A9F24F-7D2E-4BB2-A7A7-70EAF800B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5257800"/>
            <a:ext cx="2286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74" name="Line 38">
            <a:extLst>
              <a:ext uri="{FF2B5EF4-FFF2-40B4-BE49-F238E27FC236}">
                <a16:creationId xmlns:a16="http://schemas.microsoft.com/office/drawing/2014/main" id="{52DB4190-C690-4DEF-ABE5-D599AC698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75" name="Line 42">
            <a:extLst>
              <a:ext uri="{FF2B5EF4-FFF2-40B4-BE49-F238E27FC236}">
                <a16:creationId xmlns:a16="http://schemas.microsoft.com/office/drawing/2014/main" id="{649158D1-AF91-451C-8341-822190172D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724400"/>
            <a:ext cx="2286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76" name="Line 43">
            <a:extLst>
              <a:ext uri="{FF2B5EF4-FFF2-40B4-BE49-F238E27FC236}">
                <a16:creationId xmlns:a16="http://schemas.microsoft.com/office/drawing/2014/main" id="{337CAAB2-FBAC-4E97-A0FE-A478BEFD4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7244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CE5F062-1819-4ABF-A85F-56161154AAAF}"/>
              </a:ext>
            </a:extLst>
          </p:cNvPr>
          <p:cNvCxnSpPr/>
          <p:nvPr/>
        </p:nvCxnSpPr>
        <p:spPr>
          <a:xfrm>
            <a:off x="11493910" y="4724400"/>
            <a:ext cx="0" cy="639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588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Times New Roman</vt:lpstr>
      <vt:lpstr>Motiv Office</vt:lpstr>
      <vt:lpstr>Prezentace aplikace PowerPoint</vt:lpstr>
      <vt:lpstr>Zobak, nohy specialni znaky – zbavreni, skvrny, prodlouzene peri, zygodaktylni noha, zejk…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Smolinský</dc:creator>
  <cp:lastModifiedBy>Radovan Smolinský</cp:lastModifiedBy>
  <cp:revision>5</cp:revision>
  <dcterms:created xsi:type="dcterms:W3CDTF">2022-02-19T21:52:43Z</dcterms:created>
  <dcterms:modified xsi:type="dcterms:W3CDTF">2022-04-30T19:14:19Z</dcterms:modified>
</cp:coreProperties>
</file>