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484" r:id="rId2"/>
    <p:sldId id="485" r:id="rId3"/>
    <p:sldId id="487" r:id="rId4"/>
    <p:sldId id="486" r:id="rId5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A1C26B-18FF-4B7A-BFE5-638AC649ADD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C901F49-71CB-43E4-8AF5-237432845D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D630798-9D01-4394-9D76-DB2191B1FB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7296D9-8F61-4425-B17C-6C50CDA97769}" type="datetimeFigureOut">
              <a:rPr lang="cs-CZ" smtClean="0"/>
              <a:t>30.05.2022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6F7A2D4-1581-4C1F-B3FC-24EC0ED9C5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95BD48D-F96E-430E-8CBF-51CBDC8A13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65A84C-BD62-44D2-A935-60787665BBA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936178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8FF631A-F0C4-42A0-9CD4-0D14B466EE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1D3ED5EE-93B0-48E0-B382-F8495F064A8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8F141A9-3622-45A7-B8BF-10B0312392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7296D9-8F61-4425-B17C-6C50CDA97769}" type="datetimeFigureOut">
              <a:rPr lang="cs-CZ" smtClean="0"/>
              <a:t>30.05.2022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E41EDDE-AEBA-4232-A662-803D325F4A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EB49535-07E0-412E-B412-FE3DAABD16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65A84C-BD62-44D2-A935-60787665BBA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8305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5F5772A8-2FA0-4787-BE77-A29B348B788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088A8103-36BB-40C7-96D5-871EB21B928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5161B72-D1DD-4DE7-AD75-AD2D6DA89F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7296D9-8F61-4425-B17C-6C50CDA97769}" type="datetimeFigureOut">
              <a:rPr lang="cs-CZ" smtClean="0"/>
              <a:t>30.05.2022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C3C08E3-151D-4BFE-87FD-763356328A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7823CB4-2456-4B9C-A82C-70073FA1B4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65A84C-BD62-44D2-A935-60787665BBA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023606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AE42D74-99DA-45AD-8FD6-8E691A22D5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777CFF6-CAD5-44EA-8BFB-95239F20E3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2CE39C8-BDAE-4746-811D-C1EB7B6834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7296D9-8F61-4425-B17C-6C50CDA97769}" type="datetimeFigureOut">
              <a:rPr lang="cs-CZ" smtClean="0"/>
              <a:t>30.05.2022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28DE624-1F6E-4094-8D9D-11DA43F79F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716B36B-E482-4E78-8E0F-CB43793DBE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65A84C-BD62-44D2-A935-60787665BBA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206081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B8B723D-3EAC-40CC-BABD-2EB980B7C3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2352CE52-8CE0-4533-AE42-D5E58BEA93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B09B46D-950F-4443-8CE2-C9D5BAF11B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7296D9-8F61-4425-B17C-6C50CDA97769}" type="datetimeFigureOut">
              <a:rPr lang="cs-CZ" smtClean="0"/>
              <a:t>30.05.2022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F352C1F-C4DF-46BB-9A7F-B1D2202C73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D4CA4F9-1981-4B17-89EC-D4CDE1875B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65A84C-BD62-44D2-A935-60787665BBA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37902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1AA8848-BA37-4065-8971-2A80778828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A60212D-1507-45C9-9444-B48BCBDE67B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F240AA1F-4B3E-437C-AFCB-20D2AC3DAEA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75C49182-1896-455C-ACBC-BA64D3DDD5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7296D9-8F61-4425-B17C-6C50CDA97769}" type="datetimeFigureOut">
              <a:rPr lang="cs-CZ" smtClean="0"/>
              <a:t>30.05.2022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728A0002-F7BD-44DB-8756-C1F4EE71B2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D52A7563-E9DC-4123-BA1A-807A4D7658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65A84C-BD62-44D2-A935-60787665BBA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499885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4DBB32A-8375-438C-878C-7DD04473DC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0089EA7D-2F08-4A8A-BA24-D80937010B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183F38C7-1264-425F-964B-155770C095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FDDA9FE3-18AE-4208-9C60-D55459C1D20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7933F6D0-86E6-4F1A-9670-A16DC1A5585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976CA124-1641-450C-9E6E-39A3280871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7296D9-8F61-4425-B17C-6C50CDA97769}" type="datetimeFigureOut">
              <a:rPr lang="cs-CZ" smtClean="0"/>
              <a:t>30.05.2022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4A19C2B7-FC42-48AA-BE70-7664A29B1C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C73B7356-2CD2-431F-A1D1-BDEBE33185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65A84C-BD62-44D2-A935-60787665BBA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770047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436A2A8-9ED8-4F17-B023-496D12D1EF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4267DB6C-FC90-4EED-BDD9-BEEB3ABBA2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7296D9-8F61-4425-B17C-6C50CDA97769}" type="datetimeFigureOut">
              <a:rPr lang="cs-CZ" smtClean="0"/>
              <a:t>30.05.2022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034F9FCA-4711-4922-B9BD-F450595E1E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81D95F8B-EF7C-4379-8A04-CF1AEF620B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65A84C-BD62-44D2-A935-60787665BBA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671372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921CA8EF-6D41-40E6-9DF0-FBE00214DC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7296D9-8F61-4425-B17C-6C50CDA97769}" type="datetimeFigureOut">
              <a:rPr lang="cs-CZ" smtClean="0"/>
              <a:t>30.05.2022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AA01EAC6-9602-4574-8A84-F15ABB2E22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AC1A5E9-75AB-4E33-AA9C-D20770D06B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65A84C-BD62-44D2-A935-60787665BBA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453577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264B90B-6FF9-4D61-8F2B-F2B157F6AB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07878C5-B689-4501-A930-3A4D4A3969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5416B623-2D99-4E36-9BA0-8AE56333E70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23D4D991-9B27-4709-8908-BA35ECCF39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7296D9-8F61-4425-B17C-6C50CDA97769}" type="datetimeFigureOut">
              <a:rPr lang="cs-CZ" smtClean="0"/>
              <a:t>30.05.2022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79E8882B-F2C4-4B72-A407-9CEFC75FE4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07AADD15-92E4-4E80-967C-C150B279E5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65A84C-BD62-44D2-A935-60787665BBA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514907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A62B953-0FC0-431E-868B-98B08014F2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6B6BF9D8-0A48-4287-8303-FE2736749D7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425662D6-B5E9-4840-BDD9-3C90933569A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120655A3-3429-4134-9CA3-A587BD4A7B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7296D9-8F61-4425-B17C-6C50CDA97769}" type="datetimeFigureOut">
              <a:rPr lang="cs-CZ" smtClean="0"/>
              <a:t>30.05.2022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D9D719E3-6DD0-4F98-A6A7-D763F1154C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15786666-E89B-46BB-AE27-2933F5B0B4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65A84C-BD62-44D2-A935-60787665BBA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640509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8534AE8C-5A03-4477-9BCE-CB9BBE666B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8293EE2F-2D29-4F33-A44F-A35A5CDCFF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EB8E4AE-6597-4DEA-8D20-99B2367381D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7296D9-8F61-4425-B17C-6C50CDA97769}" type="datetimeFigureOut">
              <a:rPr lang="cs-CZ" smtClean="0"/>
              <a:t>30.05.2022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C84CB52-BB6D-4DD8-B995-F7DA5218198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1117B5C-2B11-48B3-8387-E10047FBC12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65A84C-BD62-44D2-A935-60787665BBA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44373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g"/><Relationship Id="rId13" Type="http://schemas.openxmlformats.org/officeDocument/2006/relationships/image" Target="../media/image12.jpg"/><Relationship Id="rId3" Type="http://schemas.openxmlformats.org/officeDocument/2006/relationships/image" Target="../media/image2.png"/><Relationship Id="rId7" Type="http://schemas.openxmlformats.org/officeDocument/2006/relationships/image" Target="../media/image6.jpg"/><Relationship Id="rId12" Type="http://schemas.openxmlformats.org/officeDocument/2006/relationships/image" Target="../media/image11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g"/><Relationship Id="rId11" Type="http://schemas.openxmlformats.org/officeDocument/2006/relationships/image" Target="../media/image10.jpg"/><Relationship Id="rId5" Type="http://schemas.openxmlformats.org/officeDocument/2006/relationships/image" Target="../media/image4.jp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jpeg"/><Relationship Id="rId14" Type="http://schemas.openxmlformats.org/officeDocument/2006/relationships/image" Target="../media/image13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Zástupný symbol pro zápatí 1">
            <a:extLst>
              <a:ext uri="{FF2B5EF4-FFF2-40B4-BE49-F238E27FC236}">
                <a16:creationId xmlns:a16="http://schemas.microsoft.com/office/drawing/2014/main" id="{C3ACA273-0653-4A5E-92D9-6A4BFDD076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979864" y="2436813"/>
            <a:ext cx="4333875" cy="457200"/>
          </a:xfrm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cs-CZ" altLang="cs-CZ" sz="3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Determinace savců</a:t>
            </a:r>
          </a:p>
        </p:txBody>
      </p:sp>
      <p:sp>
        <p:nvSpPr>
          <p:cNvPr id="3075" name="Zástupný symbol pro číslo snímku 2">
            <a:extLst>
              <a:ext uri="{FF2B5EF4-FFF2-40B4-BE49-F238E27FC236}">
                <a16:creationId xmlns:a16="http://schemas.microsoft.com/office/drawing/2014/main" id="{E4A83326-2CF8-4F4F-B35B-C6166211A9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62409BBE-0814-487D-98FF-20ADDC7A30ED}" type="slidenum">
              <a:rPr lang="cs-CZ" altLang="cs-CZ" sz="1400"/>
              <a:pPr/>
              <a:t>1</a:t>
            </a:fld>
            <a:endParaRPr lang="cs-CZ" altLang="cs-CZ" sz="1400"/>
          </a:p>
        </p:txBody>
      </p:sp>
      <p:sp>
        <p:nvSpPr>
          <p:cNvPr id="3076" name="Text Box 5">
            <a:extLst>
              <a:ext uri="{FF2B5EF4-FFF2-40B4-BE49-F238E27FC236}">
                <a16:creationId xmlns:a16="http://schemas.microsoft.com/office/drawing/2014/main" id="{729B6AAF-84D2-4650-B8E8-6AC06BBC4E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72200" y="6019801"/>
            <a:ext cx="4343400" cy="64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1800">
                <a:solidFill>
                  <a:schemeClr val="bg1"/>
                </a:solidFill>
                <a:latin typeface="Arial" panose="020B0604020202020204" pitchFamily="34" charset="0"/>
              </a:rPr>
              <a:t>Ing. Radovan Smolinský, Ph.D. et Ph.D.</a:t>
            </a:r>
            <a:br>
              <a:rPr lang="cs-CZ" altLang="cs-CZ" sz="1800">
                <a:solidFill>
                  <a:schemeClr val="bg1"/>
                </a:solidFill>
                <a:latin typeface="Arial" panose="020B0604020202020204" pitchFamily="34" charset="0"/>
              </a:rPr>
            </a:br>
            <a:r>
              <a:rPr lang="cs-CZ" altLang="cs-CZ" sz="1800">
                <a:solidFill>
                  <a:schemeClr val="bg1"/>
                </a:solidFill>
                <a:latin typeface="Arial" panose="020B0604020202020204" pitchFamily="34" charset="0"/>
              </a:rPr>
              <a:t>doc. RNDr. Boris Rychnovský, CSc.</a:t>
            </a:r>
          </a:p>
        </p:txBody>
      </p:sp>
      <p:sp>
        <p:nvSpPr>
          <p:cNvPr id="3077" name="Obdélník 4">
            <a:extLst>
              <a:ext uri="{FF2B5EF4-FFF2-40B4-BE49-F238E27FC236}">
                <a16:creationId xmlns:a16="http://schemas.microsoft.com/office/drawing/2014/main" id="{25F97BA2-E137-4937-A05B-095CA02233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06688" y="687388"/>
            <a:ext cx="727551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 altLang="cs-CZ" b="1">
                <a:solidFill>
                  <a:schemeClr val="bg1"/>
                </a:solidFill>
              </a:rPr>
              <a:t>Cvičení – BIp039/01/02/03/04/05 (3x2 h - blokově)</a:t>
            </a:r>
          </a:p>
        </p:txBody>
      </p:sp>
      <p:sp>
        <p:nvSpPr>
          <p:cNvPr id="3078" name="Obdélník 5">
            <a:extLst>
              <a:ext uri="{FF2B5EF4-FFF2-40B4-BE49-F238E27FC236}">
                <a16:creationId xmlns:a16="http://schemas.microsoft.com/office/drawing/2014/main" id="{77B9BC32-80B6-4696-A2E7-8E86032842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31950" y="227014"/>
            <a:ext cx="888365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cs-CZ" altLang="cs-CZ" b="1">
                <a:solidFill>
                  <a:schemeClr val="bg1"/>
                </a:solidFill>
                <a:latin typeface="Roboto" panose="02000000000000000000" pitchFamily="2" charset="0"/>
              </a:rPr>
              <a:t>BIp039 Obratlovci České republiky</a:t>
            </a:r>
            <a:r>
              <a:rPr lang="cs-CZ" altLang="cs-CZ">
                <a:solidFill>
                  <a:schemeClr val="bg1"/>
                </a:solidFill>
                <a:latin typeface="Roboto" panose="02000000000000000000" pitchFamily="2" charset="0"/>
              </a:rPr>
              <a:t> - determinační praktikum</a:t>
            </a:r>
            <a:endParaRPr lang="en-GB" altLang="cs-CZ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4">
            <a:extLst>
              <a:ext uri="{FF2B5EF4-FFF2-40B4-BE49-F238E27FC236}">
                <a16:creationId xmlns:a16="http://schemas.microsoft.com/office/drawing/2014/main" id="{E192704F-C79B-4D44-8D29-6A460DC7B4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58846"/>
            <a:ext cx="12191999" cy="6370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2400" b="1" dirty="0">
                <a:solidFill>
                  <a:schemeClr val="bg1"/>
                </a:solidFill>
              </a:rPr>
              <a:t>Tělo – </a:t>
            </a:r>
            <a:r>
              <a:rPr lang="cs-CZ" altLang="cs-CZ" sz="2400" dirty="0">
                <a:solidFill>
                  <a:schemeClr val="bg1"/>
                </a:solidFill>
              </a:rPr>
              <a:t>tvar protažený (lasicovité šelmy), drobní zemní savci (myši-rejsci-hraboši), kopytníci, bodliny, „lopaty“ na předních končetinách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cs-CZ" altLang="cs-CZ" sz="2400" b="1" dirty="0">
                <a:solidFill>
                  <a:schemeClr val="bg1"/>
                </a:solidFill>
              </a:rPr>
              <a:t>Zuby – </a:t>
            </a:r>
            <a:r>
              <a:rPr lang="cs-CZ" altLang="cs-CZ" sz="2400" dirty="0">
                <a:solidFill>
                  <a:schemeClr val="bg1"/>
                </a:solidFill>
              </a:rPr>
              <a:t>zubní vzorec (</a:t>
            </a:r>
            <a:r>
              <a:rPr lang="cs-CZ" altLang="cs-CZ" sz="2400" dirty="0" err="1">
                <a:solidFill>
                  <a:schemeClr val="bg1"/>
                </a:solidFill>
              </a:rPr>
              <a:t>diastéma</a:t>
            </a:r>
            <a:r>
              <a:rPr lang="cs-CZ" altLang="cs-CZ" sz="2400" dirty="0">
                <a:solidFill>
                  <a:schemeClr val="bg1"/>
                </a:solidFill>
              </a:rPr>
              <a:t>), hlodavé zuby, tesáky dravců, červené špičky zubů (rejsci)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cs-CZ" altLang="cs-CZ" sz="2400" b="1" dirty="0">
                <a:solidFill>
                  <a:schemeClr val="bg1"/>
                </a:solidFill>
              </a:rPr>
              <a:t>Tragus – </a:t>
            </a:r>
            <a:r>
              <a:rPr lang="cs-CZ" altLang="cs-CZ" sz="2400" dirty="0">
                <a:solidFill>
                  <a:schemeClr val="bg1"/>
                </a:solidFill>
              </a:rPr>
              <a:t>tvar, velikost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cs-CZ" altLang="cs-CZ" sz="2400" b="1" dirty="0">
                <a:solidFill>
                  <a:schemeClr val="bg1"/>
                </a:solidFill>
              </a:rPr>
              <a:t>Ucho –</a:t>
            </a:r>
            <a:r>
              <a:rPr lang="cs-CZ" altLang="cs-CZ" sz="2400" dirty="0">
                <a:solidFill>
                  <a:schemeClr val="bg1"/>
                </a:solidFill>
              </a:rPr>
              <a:t> velikost, tvar, ochlupení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cs-CZ" altLang="cs-CZ" sz="2400" b="1" dirty="0">
                <a:solidFill>
                  <a:schemeClr val="bg1"/>
                </a:solidFill>
              </a:rPr>
              <a:t>Oko </a:t>
            </a:r>
            <a:r>
              <a:rPr lang="cs-CZ" altLang="cs-CZ" sz="2400" dirty="0">
                <a:solidFill>
                  <a:schemeClr val="bg1"/>
                </a:solidFill>
              </a:rPr>
              <a:t>– velikost, umístění (šelmy/kopytníci), tvar zřítelnice</a:t>
            </a:r>
          </a:p>
          <a:p>
            <a:pPr>
              <a:spcBef>
                <a:spcPct val="0"/>
              </a:spcBef>
              <a:buNone/>
            </a:pPr>
            <a:r>
              <a:rPr lang="cs-CZ" altLang="cs-CZ" sz="2400" b="1" dirty="0">
                <a:solidFill>
                  <a:schemeClr val="bg1"/>
                </a:solidFill>
              </a:rPr>
              <a:t>Končetiny</a:t>
            </a:r>
            <a:r>
              <a:rPr lang="cs-CZ" altLang="cs-CZ" sz="2400" dirty="0">
                <a:solidFill>
                  <a:schemeClr val="bg1"/>
                </a:solidFill>
              </a:rPr>
              <a:t> – přítomnost blan (letouni – vrápenci/netopýři), délka (zajíc/králík), blány na prstech (</a:t>
            </a:r>
            <a:r>
              <a:rPr lang="cs-CZ" altLang="cs-CZ" sz="2400" dirty="0" err="1" smtClean="0">
                <a:solidFill>
                  <a:schemeClr val="bg1"/>
                </a:solidFill>
              </a:rPr>
              <a:t>rejsec</a:t>
            </a:r>
            <a:r>
              <a:rPr lang="cs-CZ" altLang="cs-CZ" sz="2400" dirty="0" smtClean="0">
                <a:solidFill>
                  <a:schemeClr val="bg1"/>
                </a:solidFill>
              </a:rPr>
              <a:t> </a:t>
            </a:r>
            <a:r>
              <a:rPr lang="cs-CZ" altLang="cs-CZ" sz="2400" dirty="0">
                <a:solidFill>
                  <a:schemeClr val="bg1"/>
                </a:solidFill>
              </a:rPr>
              <a:t>vodní), mezi prsty (vydra), </a:t>
            </a:r>
            <a:r>
              <a:rPr lang="cs-CZ" altLang="cs-CZ" sz="2400" b="1" dirty="0">
                <a:solidFill>
                  <a:schemeClr val="bg1"/>
                </a:solidFill>
              </a:rPr>
              <a:t/>
            </a:r>
            <a:br>
              <a:rPr lang="cs-CZ" altLang="cs-CZ" sz="2400" b="1" dirty="0">
                <a:solidFill>
                  <a:schemeClr val="bg1"/>
                </a:solidFill>
              </a:rPr>
            </a:br>
            <a:r>
              <a:rPr lang="cs-CZ" altLang="cs-CZ" sz="2400" b="1" dirty="0">
                <a:solidFill>
                  <a:schemeClr val="bg1"/>
                </a:solidFill>
              </a:rPr>
              <a:t>Drápy – </a:t>
            </a:r>
            <a:r>
              <a:rPr lang="cs-CZ" altLang="cs-CZ" sz="2400" dirty="0">
                <a:solidFill>
                  <a:schemeClr val="bg1"/>
                </a:solidFill>
              </a:rPr>
              <a:t>zatahovatelné/trvale vytažené, kopyta</a:t>
            </a:r>
          </a:p>
          <a:p>
            <a:pPr>
              <a:spcBef>
                <a:spcPct val="0"/>
              </a:spcBef>
              <a:buNone/>
            </a:pPr>
            <a:r>
              <a:rPr lang="cs-CZ" altLang="cs-CZ" sz="2400" b="1" dirty="0">
                <a:solidFill>
                  <a:schemeClr val="bg1"/>
                </a:solidFill>
              </a:rPr>
              <a:t>Ocas </a:t>
            </a:r>
            <a:r>
              <a:rPr lang="cs-CZ" altLang="cs-CZ" sz="2400" dirty="0">
                <a:solidFill>
                  <a:schemeClr val="bg1"/>
                </a:solidFill>
              </a:rPr>
              <a:t>– délka (myši-rejsci-hraboši), tvar (zploštělý/kulatý/atd), kýl na ocase z chlupů (</a:t>
            </a:r>
            <a:r>
              <a:rPr lang="cs-CZ" altLang="cs-CZ" sz="2400" dirty="0" err="1">
                <a:solidFill>
                  <a:schemeClr val="bg1"/>
                </a:solidFill>
              </a:rPr>
              <a:t>rejsec</a:t>
            </a:r>
            <a:r>
              <a:rPr lang="cs-CZ" altLang="cs-CZ" sz="2400" dirty="0">
                <a:solidFill>
                  <a:schemeClr val="bg1"/>
                </a:solidFill>
              </a:rPr>
              <a:t>), lysý/šupinatý/ochlupený, </a:t>
            </a:r>
          </a:p>
          <a:p>
            <a:pPr>
              <a:spcBef>
                <a:spcPct val="0"/>
              </a:spcBef>
              <a:buNone/>
            </a:pPr>
            <a:r>
              <a:rPr lang="cs-CZ" altLang="cs-CZ" sz="2400" b="1" dirty="0">
                <a:solidFill>
                  <a:schemeClr val="bg1"/>
                </a:solidFill>
              </a:rPr>
              <a:t>Rohy/parohy – </a:t>
            </a:r>
            <a:r>
              <a:rPr lang="cs-CZ" altLang="cs-CZ" sz="2400" dirty="0">
                <a:solidFill>
                  <a:schemeClr val="bg1"/>
                </a:solidFill>
              </a:rPr>
              <a:t>tvar</a:t>
            </a:r>
          </a:p>
          <a:p>
            <a:pPr>
              <a:spcBef>
                <a:spcPct val="0"/>
              </a:spcBef>
              <a:buNone/>
            </a:pPr>
            <a:r>
              <a:rPr lang="cs-CZ" altLang="cs-CZ" sz="2400" b="1" dirty="0">
                <a:solidFill>
                  <a:schemeClr val="bg1"/>
                </a:solidFill>
              </a:rPr>
              <a:t>Srst</a:t>
            </a:r>
            <a:r>
              <a:rPr lang="cs-CZ" altLang="cs-CZ" sz="2400" dirty="0">
                <a:solidFill>
                  <a:schemeClr val="bg1"/>
                </a:solidFill>
              </a:rPr>
              <a:t> – letní/zimní, dlouhé/krátké chlupy</a:t>
            </a:r>
            <a:br>
              <a:rPr lang="cs-CZ" altLang="cs-CZ" sz="2400" dirty="0">
                <a:solidFill>
                  <a:schemeClr val="bg1"/>
                </a:solidFill>
              </a:rPr>
            </a:br>
            <a:r>
              <a:rPr lang="cs-CZ" altLang="cs-CZ" sz="2400" b="1" dirty="0">
                <a:solidFill>
                  <a:schemeClr val="bg1"/>
                </a:solidFill>
              </a:rPr>
              <a:t>Speciální znaky – </a:t>
            </a:r>
            <a:r>
              <a:rPr lang="cs-CZ" altLang="cs-CZ" sz="2400" dirty="0">
                <a:solidFill>
                  <a:schemeClr val="bg1"/>
                </a:solidFill>
              </a:rPr>
              <a:t>zúžení na bázi ocasu, lopatovité přední končetiny, létací blány, počet bradavek, bodliny, poměr velikosti ucha/oka (myšice vs myš), hmatové vousy, atd.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cs-CZ" altLang="cs-CZ" sz="2400" b="1" dirty="0">
                <a:solidFill>
                  <a:schemeClr val="bg1"/>
                </a:solidFill>
              </a:rPr>
              <a:t>Skvrny – </a:t>
            </a:r>
            <a:r>
              <a:rPr lang="cs-CZ" altLang="cs-CZ" sz="2400" dirty="0">
                <a:solidFill>
                  <a:schemeClr val="bg1"/>
                </a:solidFill>
              </a:rPr>
              <a:t>velikost, tvar, počet, umístění, poměr světlá/tmavá plocha, masky na obličeji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cs-CZ" altLang="cs-CZ" sz="2400" b="1" dirty="0">
                <a:solidFill>
                  <a:schemeClr val="bg1"/>
                </a:solidFill>
              </a:rPr>
              <a:t>Barva – </a:t>
            </a:r>
            <a:r>
              <a:rPr lang="cs-CZ" altLang="cs-CZ" sz="2400" dirty="0">
                <a:solidFill>
                  <a:schemeClr val="bg1"/>
                </a:solidFill>
              </a:rPr>
              <a:t>výjimečně!!!</a:t>
            </a:r>
          </a:p>
        </p:txBody>
      </p:sp>
      <p:sp>
        <p:nvSpPr>
          <p:cNvPr id="5123" name="Zástupný symbol pro číslo snímku 2">
            <a:extLst>
              <a:ext uri="{FF2B5EF4-FFF2-40B4-BE49-F238E27FC236}">
                <a16:creationId xmlns:a16="http://schemas.microsoft.com/office/drawing/2014/main" id="{1A64216E-BF6B-4747-9F3A-DD0F583BF2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768FF84-27C4-4202-BC2F-11C019521832}" type="slidenum">
              <a:rPr lang="cs-CZ" altLang="cs-CZ" sz="1400">
                <a:solidFill>
                  <a:schemeClr val="bg1"/>
                </a:solidFill>
              </a:rPr>
              <a:pPr>
                <a:spcBef>
                  <a:spcPct val="0"/>
                </a:spcBef>
                <a:buFontTx/>
                <a:buNone/>
              </a:pPr>
              <a:t>2</a:t>
            </a:fld>
            <a:endParaRPr lang="cs-CZ" altLang="cs-CZ" sz="140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7" descr="drob sav">
            <a:extLst>
              <a:ext uri="{FF2B5EF4-FFF2-40B4-BE49-F238E27FC236}">
                <a16:creationId xmlns:a16="http://schemas.microsoft.com/office/drawing/2014/main" id="{809D2140-53A2-A7AF-23A6-03FBA51EDE4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073" t="2606" r="62064" b="25781"/>
          <a:stretch>
            <a:fillRect/>
          </a:stretch>
        </p:blipFill>
        <p:spPr bwMode="auto">
          <a:xfrm>
            <a:off x="152400" y="95250"/>
            <a:ext cx="609600" cy="1524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8" descr="drob sav">
            <a:extLst>
              <a:ext uri="{FF2B5EF4-FFF2-40B4-BE49-F238E27FC236}">
                <a16:creationId xmlns:a16="http://schemas.microsoft.com/office/drawing/2014/main" id="{0506999D-1C1C-7503-C7CD-3FCE8E05DE0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936" t="2606" r="33388" b="14322"/>
          <a:stretch>
            <a:fillRect/>
          </a:stretch>
        </p:blipFill>
        <p:spPr bwMode="auto">
          <a:xfrm>
            <a:off x="1346993" y="95250"/>
            <a:ext cx="685800" cy="22098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29" descr="drob sav">
            <a:extLst>
              <a:ext uri="{FF2B5EF4-FFF2-40B4-BE49-F238E27FC236}">
                <a16:creationId xmlns:a16="http://schemas.microsoft.com/office/drawing/2014/main" id="{B01524F7-9DF9-4CF2-9E9A-06CD40C30B4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966" t="2606" r="8250" b="40103"/>
          <a:stretch>
            <a:fillRect/>
          </a:stretch>
        </p:blipFill>
        <p:spPr bwMode="auto">
          <a:xfrm>
            <a:off x="762000" y="95250"/>
            <a:ext cx="592138" cy="1524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Obrázek 5" descr="Obsah obrázku tráva, země, exteriér, krtek&#10;&#10;Popis byl vytvořen automaticky">
            <a:extLst>
              <a:ext uri="{FF2B5EF4-FFF2-40B4-BE49-F238E27FC236}">
                <a16:creationId xmlns:a16="http://schemas.microsoft.com/office/drawing/2014/main" id="{74C06C18-2E20-E455-A78E-0FBE8D61E3D0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2566987"/>
            <a:ext cx="2095501" cy="1364337"/>
          </a:xfrm>
          <a:prstGeom prst="rect">
            <a:avLst/>
          </a:prstGeom>
        </p:spPr>
      </p:pic>
      <p:pic>
        <p:nvPicPr>
          <p:cNvPr id="8" name="Obrázek 7" descr="Obsah obrázku tráva, ježek, savci, exteriér&#10;&#10;Popis byl vytvořen automaticky">
            <a:extLst>
              <a:ext uri="{FF2B5EF4-FFF2-40B4-BE49-F238E27FC236}">
                <a16:creationId xmlns:a16="http://schemas.microsoft.com/office/drawing/2014/main" id="{DAE34C63-C41E-FDE0-FB49-ABC8B96F5BDF}"/>
              </a:ext>
            </a:extLst>
          </p:cNvPr>
          <p:cNvPicPr>
            <a:picLocks noChangeAspect="1"/>
          </p:cNvPicPr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282" y="4177067"/>
            <a:ext cx="2032000" cy="1524000"/>
          </a:xfrm>
          <a:prstGeom prst="rect">
            <a:avLst/>
          </a:prstGeom>
        </p:spPr>
      </p:pic>
      <p:pic>
        <p:nvPicPr>
          <p:cNvPr id="10" name="Obrázek 9" descr="Obsah obrázku země&#10;&#10;Popis byl vytvořen automaticky">
            <a:extLst>
              <a:ext uri="{FF2B5EF4-FFF2-40B4-BE49-F238E27FC236}">
                <a16:creationId xmlns:a16="http://schemas.microsoft.com/office/drawing/2014/main" id="{A0D0025C-14A7-446C-07DF-06EEB4473788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47901" y="95250"/>
            <a:ext cx="3759152" cy="1724025"/>
          </a:xfrm>
          <a:prstGeom prst="rect">
            <a:avLst/>
          </a:prstGeom>
        </p:spPr>
      </p:pic>
      <p:pic>
        <p:nvPicPr>
          <p:cNvPr id="12" name="Obrázek 11" descr="Obsah obrázku savci, primát&#10;&#10;Popis byl vytvořen automaticky">
            <a:extLst>
              <a:ext uri="{FF2B5EF4-FFF2-40B4-BE49-F238E27FC236}">
                <a16:creationId xmlns:a16="http://schemas.microsoft.com/office/drawing/2014/main" id="{A0C94713-5E31-7068-4144-0C37BD6106C2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70229" y="2059896"/>
            <a:ext cx="3410336" cy="2271483"/>
          </a:xfrm>
          <a:prstGeom prst="rect">
            <a:avLst/>
          </a:prstGeom>
        </p:spPr>
      </p:pic>
      <p:pic>
        <p:nvPicPr>
          <p:cNvPr id="1026" name="Picture 2" descr="data:image/jpeg;base64,/9j/4AAQSkZJRgABAQAAAQABAAD/2wCEAAkGBxMTExMSERQXFhYXFxgXGBgZGBkeGRYcGRcZGRkaIRseIyoiGSEnHBsYJDQkJystMDAwGSI2PTYuOisvMC0BCwsLDw4PGBERGC8eHiEvLS8vLy8vLy8vLy8vLy8vLy8tLy0vLy8tLy0vLS8vLS86Lzo6Ly0wLy8vLTo6Ly0tL//AABEIALIBHAMBIgACEQEDEQH/xAAbAAEAAwEBAQEAAAAAAAAAAAAABAUGAwIBB//EAEAQAAICAQMCBQIEBAQEAwkAAAECAxEABBIhBTETIkFRYQYyI0JxgRRSYpEzocHwFVNy0YKx8RYkNENzkpOi4f/EABYBAQEBAAAAAAAAAAAAAAAAAAABAv/EABgRAQEBAQEAAAAAAAAAAAAAAAABETEh/9oADAMBAAIRAxEAPwD9xxjGAxjGAxkTX6tIY3lkbaiAsxongfA5J+BycrdJ9Qh5EjbT6mPfexpIqQ0pbkgnZwDw+3274F7jM6v1fp7FiVUMhi8RoZRFvDmOvE27QN422TV5J6n15IZBCqSzSld/hxJuZVsgMxJCoCQQLIujV0cC5xlJpfqWB1VrdSZhp2V0ZXjlYWqOp+y+KPY7lomxk7W9QjiaFHJ3TSeHGACSW2M57dgFRiSfbAm4zP8ATvqzSzaaTWRuTFErM5KMGUKgkJ2kXyhDD3BFZ8+r+spp4FJnMBkYKsgj8RlABkdgtECokc7mBVas3VENDjKjrPXYdKIjOxAkcRq20kXV2xA8q0LLHgZKm6giyeEbL+G0oAUm1Qqpqu5thxgTcZRfSWvM8Jk3ySXJJy8RirzHyKpAO1fts2SVNnPuv+pYYpHiKTuyBWcxwSyBQwJFlFPoDx3wLzGU2s+oYI4opgxkWbaIRGpdpty7gFUcnygknsACTWOndfSWRoWSSGULv8OVNrMl0WUglXAJAO0mrF1YwLnGVh63D/C/xu4+D4Pj7tpvw9m+9ve9vpkiHWo0kkQJ3xhGYVwA+7bz6/acCXnzIuj1ySmUISTHIY24IpgqtXzww5yL1jrkOm8MTMR4jbVpWau1s1DyqLFseBYwLXGMzr/V2mVmDCZVWRomlMEvgq6uUa5Nu0DcCNxNfOBosZU63rkMM0OnkYiSX7aVio5obmApNx4F1Z4GeOpfUEUMnhMkzvsEhEUMklKWKgnYDXKnj4wLnGUzfUWnGnGq3kxMdq0rF2cts8MR1vL7wV2VdgiuM8aD6jjklWF45oZHBaNZU2+IF5bawJUkDkre6uarAvMZB0HUY5YjLGSUBkWyCDcbsj8H+pW/XOXTuswzeH4ZJ8SBNQnlIuN/tPPY89u+BZ4yLDrEZ5I1J3R7d3HbeLXn14yVgMYxgMYxgMYxgMYxgVX1CsR08o1AYxFfPsDlgLHICeax38vIrMz0rqR8eBNJrpNYjNUsbojGKPYx3mVEUoQwUU9lrrvzm7xgfmsWmnGmWSRzJpBqdQ08UcdSiNdVKwbdyZFDAFlADFbomqa6h6pFptVqJZ22xakQywzmzEQsYQx7xwpBG8A1fiGr5zYYwMOuh/jj1CSPckcyQRwOylblg8R11Cq3NB3jANc+Ffajnf6a1p1066oqVWCERBTflnl2vqB8lAsaX/U+bHGB+PdR0zwdIi1USsVm6Yum1CAc2dPUE1e6uSh/pkv8manXLqNRq38GKGWKCI6dhNLJGC8yo8tBYnD1H4a3xW5h75uMYH530+NpU6fpNWoZ4ZZ9LMLLBwujlCtuIG4PEyNZA+7O301NJFrDptQWJ0ulkXxm7SwmWIwyFvVtilW/qRj65vsYGb+gtXHJpFMbhgJJgaPYmV3A/wDtZT+hGVvUNPrG1OvOjlVGCQUrIDvOxuBIbCEjgEqwBokHtm2xgYKHUwxf8P1MaSDTwRzaeQFWaTTO/g0ZQLI2mJlZua8QH7TeT/46PV6zTPpvxI4EmaSUA7PxECLEG7OSfMQLrwxfcZrsYH5a3Rpf+A7/AOL1Nf8ADr8GoNn/AMNez/C37fT7r+c08/U4tLrZ21LeEk0UOx2B8NjGZQ6buwYblNHuDxdGtXjAzv0exddTNtZUm1LyR7lKlkCpGG2nkBihIvuCD65S9R0+o1eo1ZjhglhWJtEPFmeM2wDagrtiewSY0vjmE5vM4aqYIpYgmqoDuSTQA+SSB++BV/SGukl0yeN/jRloZv8A6kRKMw+GoOPhxmd6b0bUamLUwtMiaaTVatXjEJ8ZkOok3r4pk2gNyLEdgHg3zmm0nWFeN5NtBVZwQTtYKWU0SAeCh9KoggkHPvSesCaMSuhiUgMCx8pVq2kNwDZNft6ggkMZqNDrdYusm08cG2dlSCSSaRJIl0rkQuEELAjxg8o83IcdslwanUaufx9JIsDvoIiRJFvAfxJvIeRt2tYPfNyZlFncKBo8jg8cH27j++RD1FfHWFRuYqzuQRUag0N3yWsAfDe2BjYmVIdHII5T/CaqSTVxsC8yPLHOJJdqj8QeJN4loKKm1HFZZazqsWsn0aaU+N4cwneRQdkKrHIvL1W9i4UJ3pmPYZsMYGD+n+jyvpZHGr1EYMurPhoINo/94m7boi3Pfk+ucfp7Wppk6dNPccT9Ngi8Qg7EdQjbGP5LBNE8HaRd1f6FjAzX0zqBNNrNRGD4TtGsbkECTw0pmW+Su4kA9jtNWOc0uMYDGMYDGMYDGMYHDValI1LuwVQCST8C/wB8+DVJV7l7AmyBVixfteReq9MEwW2Kld9EAH742jPBB5pjR/0JBg6ToEQbcrltshbvuKt4gkZb9BuHagRx7DAuF1SEbtwr5Ne/v8A/2znpdfHIdqt5tivtP3BXvaSPnaf7ZTv0eDxAvissix+HVgHzMWRu13RlUUeQ0g9OJ/S+kLCxZWJtAhBA/K8jgiu3MrD9AP3C1xjGAxjGAxjGAxjGAxjGAxjGAxjGAyPqoA6lG7H2JBHqCCOQb5v4yRjArY+kIIniBanQxk+WwpBFAAbRVn09ciN9K6UqFMZI4/O/NMWF0a4LNXtuIFDL3GBnl+j9EPth2+cuSryKSxXbZKsC3YHns3m785K6f9PwQv4kasG27LMkjeW7rzMR35+SAe+W+MBjGMBjKz/jMW6RC21o3CEHuxKxsKAsm/EUD3PGeH65AACr7wSi/hgt95QL9o5/xEJrsGHuMC2xjGAxjGAxjGAxjMzDo9TtpGKEHUFwSPO7Tq0bgkHgx769F3KCOKAeY+hTklmk2/izNs3ORKryTlN5vjasiEAdigHaqRfTkqsWOoMgLBirggHiiLUjhjTG7O5V5rjA6drNzyLIFdhtWyCAoOoKBvLyQJIuf6T35vuNJrCy/iAR72tSQWCbUK+bbTEyK4PbyS+64HLUfTszLt/iCrARBZQPN+GlMSpsFmayWu6oCiN2Tel9OdJZXZjtKoFXcSobYokIBJpTsSgeQQ5/NkKPRa5aqRSNoUqTwK/hxa0AbAXUkciyy3xVSek6eZZFMvLDTxLK/wCV5AW7cC681mvzj24C1hkP2tww/sR7j4+PT+xMjOM0QYexHII7g++Qdb1ZYV/EBMh4REBLSn+gevz/AC+vHJCwkcAEkgAcknsMqG6rJNxpEBX/AJ0gIiHyo4aX9qX+rOadLeciTWci7XThvwk9t/8AzW978o9B6m3nmSNCzkKqqSxPAAAs4FJo5Zk1awvMZ1eJ3cFEXwSrIEI2+jbnFGz5e/BzR5T9AhJV53UiSdt9HuqDiJD7UvJHoWbLjAYxjAYxjAj6tiEcr9wViK55o1x685ndP13UFV3adw3lBRlfcSWCt5lBUEKfEJFijQ5BI1WMCg6X1GaSRRIuxSrcGNhbKRdPuI7H96PbkC/yJpSRaMbK9ifzL6H5PofkX6jJeAxkXXa1Yxbck8Ko5Zj7AZWw6+QulsvmYjYpB20VBB4sMA19/TtzgXmM4anUJGu52Craiz7swVR+pYgfvkLUdchVGfeG2qzbV7naGJUX+albynnyn2OBaYyv/wCKRE7VkUtzQBuyN3ArufI/A5Oxq7HOGk65G/BtGq6NE93sCrsjw2v2wLfGcNNOsihkIZTfI9wSCPggggj0IzvgVDfT8HiyTBSskjKzsrMCzIFCE0aO0IAPa2/mN8o+g6fcQFYMoQA72ulZHU3fPmjH3X9p9CbvMi6uM8SKLZL4/mBrcv8AkCPkDAlYznG4IBBsEWD7g9s6YDGMr9T1WFHEbON5IG0csN3awPtB9zWBYYxjAYxjAYxjAYxnDValYkeSQ7URSzE+gAsnA49R1gjUGtzMQqIDRZj2HwOCSfQAn0yBoOkNueedg0zdmW9sKjskd+nqSR5iTfHGfOk6VpGGqmvxGX8ND2gRuygfzkVuPvx2GTU6lEZPDV1L88D1ruL7Ej2+MglITXmq/Wu3/wDP998zXXC87hE3eFp5Y2lCi2lfhgiggikBVjfuO1Zbde15hiZkFyMRHEP5pHO1B+l8n4BzwNO2m0xECmR187Xy8p3BpT3Fuw3VzVkemUVulTqDKrM5UlE42R2LjXduJPlcPuPCkVQ/SU+n1m61kO3ceD4dbRNHt/LfMXi3z3r4zw+t1qjzRoSGVSFjc3+CjMV81H8VmHmKil73nlNbq1WMeGZDcokOymUoSygWwDb1BUEcWV9LwPog1qqu1rI42kpVeA/N1d+Ns9e19hkaPR648u1sXhHBUKI49c7ta2aY6YqOLsggntk49UmXTmSRAriWNB5Hoq8sa7thpiaY+3IyBreo65o5AsJDFZgu1WDUI5jFIGJpWZliHhkbh4l+nAS1g13NyA14m2tnO0xCLd5fzASsQO2+vQZa9KhZEpwA2+VuAAPNIzA8epBBPzeVMXU9USN8JUc7gI3JUVIWpg1MVKoBX33Yq/LF0M+rRgu0hGhB8SQSMqSXMQrBm3/ybnJrygADcKDXYyv6NqXliSSRdpcbwvqqsbQHk+YLV1xd55n6qqsy7Hbb9zKOB+9/r/bAkapDw6jzLzX8wP3L+/H7gZ41OuVVDjzbgNgH5r7V/cf3/TPDdWi27g1/HY/59h8njM3qNQ/jeGP8SS2FX+CCCzL8M3JHqAWPHbIPus1DOXAcbuRK/ooA5jTmh7E3x25Nky/p3R+cX/8AKBJ9KdxVV24WgR6Fcg7kUFUHkjI/KSZHP2gAcsLF0PRSPXL/AKXpJVjAPkJ8zkkM5Y9/dRXv5r+MkWu/V4UeMK77RvjcEdyUkWQAe5JWuPfIX/s5p5EYMjFX3llYt5mkV43cg/mZHcfo2WsWmVTYFse7Hlj8WfT47ZIzSKeL6fhWgu9QBSgO3lpXVa542q7AewC/yiuLfT+mZ6KEOIljsGriFgR8cFQate1hfjL7IurU8Ootks0O7D1X9+/6gYDQaNIkCRiltm73y7F2/wAyclZzjYEAg2CLB9wc6YDGMYEOIbWK/lbzJ8fzL/qP1I7DJZOQuqyokbPIwQJTBj+Ug8fJvtQ72R65nTO+v4IKaf7Sh4aQ9mDfHpt/Un2ASNf1aSdjFpDSdnn7gfEfofljwPSzyIfQunhp6QfhxMWdzz4kh+0We55Ln52+5yX1GTaU00Cjc52jvS0OWI9Qo5PPPA7kZd9L0KwRLEpJq7Y92Ym2Y/JJJzPVTsYxmkMYxgMYxgMotQg1EwTvFCbcfleXgop9wg8xHbcy+xyX1bVlAqR0ZpCVjB7A1bOf6VHJ9+B3IyEoGnjTTwm3I3Fm9ATckze5JLNz3N/pgdOraz7ow+xVA8RxyRu+1FH8zf778ROnujywCNBGFhdwvFi2EakkfFn/AMRyo1U67XZdxRN2wk92ZWfxG9y1GvYV23c3fSkKvMePw44olHatse/k96s/tz8k51cdhU2pLH7NKOORRlkWyT7bIyP/AMp9s76/qLRp4gWwSqqpO3cWPctR2D2v/UZD+lYt+midvzqJXvvI7jczN8X2HsB6UM0OaRntT1hiukdVZRMFcjctgNspCuxmb7/ygVt5IGVug+qXeLTh0IkbwN9EKxsw722spG0mTgA2VBqqJGzxgZ+D6gZpIYzFXi0SQ5tAwkKmio3cxkGu1i/S9BjGAxjGAzF/UsBWQtzQ8/7Hv+4IPbsLObTMt1jqEbONyllUOFUDmSxTc+i9ufUHi74lWOCtMPtVCTW2RlBbkd7vzUPVgcSx+EvhgBpHP3HvdcuT/ck/rnRZHhhQEFnIVPkk8D/fyM5aTTTSOQF9fMxeqF+hUHvQ59Sp9B5yp/Qen8h25VLCWKtvzPX+6oD8tm51uoEaM7VSi+TV+wv5ND985xxSgAAxqAKACs1fvY/8s9Ppd6skh3Bu9AD/AGPg3++VlF0/WY2LK1qygWp5P2hmoDny3RNd/wBs+xdaiKB2YDyK7VbBQ11ZAr0P9j7ZGH0vpQbEe00q2GIJVCCqn3UMAQp4B9OTnZugQFQu08EEeZrsBx7+0j/3vuBQWiMCAQbBFgj1Bz3kOJgm2OtqgBUN8GhQX4b49ffuBMwIkA2sY/T7l/T8y/sSP2YD0ztKtqRZFgix3F+uc9WhIBX7lO5fn3X9xY/e/TOkUgYBl7EWP/TAxfT9dq4yV372VtrJJyOOLDcNR4IJuwRxl4n1JCEJkuNxwYyPMT7LXD9x29+a5yD1qVF1cYjsuwAlUA/bzsYntdgrXcgj0GWSaJSd1A8+nb/YrIqphgk1Mni6gUo5jjBsR8ep9W92riyBXrK6lqk06MwO26vni+3A9SRQ/YZ36lqhEpJIHH6dv/IVnLo2iaQrPOtAX4UZBtbu3b3YjsD2HyaAd/p7pZjBlkH4sgF/0L3Cfr6t7n9Bl5jGVDGMYDGMYHh2ABJ7Dk5U6n6ghjXdIdv8q92Y+wUdz+n+hqx1kO+N0sruUix3FjuMyCaLQoxcmWZ+V5DX35AsAfrXpkEzp00krtMEDTMNpN/h6dLB2Bvzt2ZiO5FdlAzhq5LDRxEyEsolk/5jsw2oD6LyLPYBQPfOsmsMtozJFHR/DUi2HyR6H24+bzpoumyTJvV1RGvahTcKB4J5HJIv1/bCuHUumuisJHDI9gbbFMV9V5/KtXfpXriOenkkbhJoRIoq90kakNddz28v9P7DtqYZIivjWyXwQ5ZQxBAJDcjgt7gfrWQ4ipvTsTvJ8SAj70fvXwDV2aHf1rCtL9Ppt0unX2hjHH/QMlrOpYqDZHeuQPgnsD8d8y3QNVIp/hdR5CjEKiGrQsSnPfaAQvFfb6jNXGgAAUAAdgOwysstovqKbaoeB9wUklgQXKhKAAFXJvYrX/La6PAl6HrEskqBkEaHeGsEgt+GUAccXRf2PHIBFZosYDGMYDGfCcqeo9WCg7CvHdm+1f8Av+37WRWB36pqNiMLpmBC13s8X+1/7JAyg0sKmdDX+HEFceiuWZtn6jcb/T4zkrySklNwseaRrDkey/8ALFX/AFc/lFDJHUIxFH4cZ2AjkgfH+XPpk1XPWaoySKycrEwYt6WpBC327j59+wOX3Q4dkKD3F896P237HbtH7ZVFkST8ZW2LQiq9gA4B9m4o0LPLWO2aGCZXFoQR8Yg7YxjKhjGMDw6Aggiwe4yNuMf3cp/Me6f9RPcf1f39TkzGB8Byi3PJI8cTbYwbZx3s/co/U2f1JPAADtTO24xae2H567JzR2m+PWwP0WiDSXULEqwwUXI9vtsXuIqgT3r/AEoZBC0mgC6qQ7zINq2Wa2DV2v4FHihz75dSSBQT/wBv93kfQ6cRIdx5PJPv7n5s+vzlZrdO86PJvKxrdV9z/AJsD1HY84V96Qg1cryuB4cThUX0Zwofcw7ELuFD3F+gzV5XdEgVIlCrXcnkmzf3WSSb7/pWWOIhjGMoYxjAYxjAZQ63o0jltsiqGbkBKIUnnzWbPr27+2X2MCC/TImTw9gCjtQoj5B7385JghVFCKKAFAZ1xgZv6himaSNVDPG1eUDgMpBtjXY+lmuMhdR0Ug2LIqqXPlZG/OOVHYc8Gv0zY5zkjDVuANGxfoffJi6rNP08yKP4pI2dezqPNxdH+k8nt7+nbLfGMqGMYwGMYwOU0QdSrcgijmQ1uk8OX8W5TdxoAaA99vcnjk8k5tM81ksWM1GNQ32w7QebYgD+x5/yzuNLqPzojj/q5/zoZadU1fgwyy7S3hxu+0d22qWr96ysbrLbjAChlETEyc+GJFjR+UJvbTg8MeOLvGGoOoiEd+WSA+4+wfqQSp/f+2R9LPKjKVXk1TIPI/rtYDhT7EUOfQ85q9DqPFijkorvRXo9xuUGv88R6ONWLqoBPeuAfmu1/PfGGusEhZVYgqSAaPcfGdcYyoYxjAZT6+WSRjHH5FH+I57V3oH9P9gd7jIHVdAJk2sSAOaB4b4I9cCkfqC14Ol4H5pB3PodvFX89h6DtU3p2nRAWBFnk37n5Pc/OQdP0iVhUf4UfufuP/hq/wC9ZKfo23l9QV7+wFAWe59AD+2Z9VJ6k5MZr+/FX2zh05llgSIEK6bQVPcFDYJWwSDV/v758bpEgICzgnvtZeSOx9ePTmvbIGr6VKvmMW4jkNE3mBrvzR/teUWqSTQ0GG9BxY9B+wsV8g/LZP0usWQWh/Ueo/7jg8jg1wcotD1WZCFf8UeoI2TL+qmg3+X6nL7TxJ96rRYX2o89+PQ9r/Qe2JUSsYxlDGMYDGMYDGMYEHquu8GPfsZ/PGgVdtkySLGPuIHBYE89gcgt16mYGKSo3SOVgUIieQIwB5tqV42JAIAf1o1aavTrIoV+wZH7+qOrr/8AsoyHN0WJ5DIdw3MjuoZgkjR1sZlHBI2qPkKoNgDAjdJ6u7GNJY3G9pFWQ7NrFGbilNi1BIsflN1xd7kOPp6L4dA/hszLz6sGB/X7jkzAYxjAYxjAYxjAYxjA+EZG/go9nh7F2bdm2uNtVt/SuKyVjAYxjAj6rVxxLukdUX3dgo7E9z8An9jkaXremVY2bUQhZf8ADJkQCT/pN+buO3vkfr8ch/hzFGsjLNupiQgqKUWWCsV5Io0eayp1nQdS6sAY/wAXxTJGsskaI0lCwypulFDkHYCST60A0L9TgVzG0sYcXal1DDaodvLd8KVY/BByPL9QadVjk8WMxOzL4okTw12qzG3uvykfrlen084j1SkpullglXgkHwodOmx+OVZoWB7+V/2zppekSGZZ5liVvF8QohLAVC0QYMVXc53cnatAAc1ZC8hlV1DIQysAQwIIIPYgjuM7ZB6TpTFHsNffIwrsA8ruB/Zhk7AZQ9d6Y8zmgKfTaiHcT/htJ4ZBr2O02RyNq+/F9jAotP0+UTRsx4DTNe4tsV1RREC3mYFh4hJFAqB7Ze4xgcJNOrUWUGjYsdv09s74xgMYxgMYxgMYxgMYxgMYxgMYxgMYxgMYxgMYxgMYxgMYzjPMqi3YKLAskAWxAUc+pJAHycCL1rUtFDI8db6pL7b2IVL+NxF5XdQ61/DMkTfi7UTe24eLydu8oq0O12So712rLTWwJPFJHu4YMm5SLUgkWP6lYfsRkIdKinVZHbeXRNzRPIkUtCw21XojniyeKFmsDtop38eeJjuUCORDx5RJvUpx3poybP8APXpkeTrTjcRCSBKYU862779vavKgG4kk35TQPFytNpgk0sjuGklA2iqKxx8BQL81NIxLe8gHtn3U6CFlMTjh3LgbiG37t+5SCGBBF2DxWBVT/VQQlHQIyOySl5AsaMqxOB4lUSySowB28XdEEZ1j6zKNweJSzTtDCFf7yu9vNa+QBEZiee3Aurkv9PQFdv4lefdU0w8TfW7eQ34nAA810BQocZ0k6JCd9hhvYPxI42svZko/hn321dm7s4HnQdW8RwjIUcCTcCQdpjZFIBHcEOrA+x5APAjaLrjToHiiITYhZiy2jSRLKKX84VXSzY78XWetJ0zSSqPCYt4ZYFkmkDXJtdw7q25i3kYhifTO8PQYUKlA67VVaWSQKwRNi7lDbXIWhbAnyr7Cgk9JNwQm2NxobY2xtQbJ9Tk3IsbRp4cIIHlpFvkhALr1NCufnJWAxjGAxjGAxjGAxjGAxjGAxjGAxjGAxjGAxjGAxjGAxjGAxjGAyn6tXjaMNe3xXr2LiGTbf7byPkD4y4zhqNOjgB1DAMrC/RlIZSPYggG8DMdMZ1lCo8+86nUb42jIiERllN2UArlWDAkkmrIsCz6KSI9R4QsCefwx6XuO4fp4viDLvOOmgWNVRFCqooACgBgYlppS0ckb6lpBp5BKzQtcZabS+JsUoF3hBIQi39g4PrKeTUFg2nEkoWR/CMwKmjCd3JUFgG+3dVkkbgBY2WMDGavWTUxjfU7vDjOnXwjUjkncJfJSkv5WB2hFojb3zs51S7JEeR3bUapNjAbAirqTCKobRuSGmJ53VdEZrcYGIeZ0jTwG1DKzqZ98bxkFkckgrAWBZ9u7aKHH22b9RHVPFMxlmBTTb49qkbpPE1G0kPGrOwVIgRtAa728jNrjAzKyznWCE3toajxKHljK7DBfcXMof5Wx6Zps4Lp0DtIFG9gqs1ckKWKgn2BZq/6j753wGMYwGMYwGMYwGMYwGMYwGMYwGMYwGMYwGMYwGMYwGMYwGMYwGMYwGMYwGMYwGMYwGMYwGMYwGMYwGMYwGMYwGMYwP//Z">
            <a:extLst>
              <a:ext uri="{FF2B5EF4-FFF2-40B4-BE49-F238E27FC236}">
                <a16:creationId xmlns:a16="http://schemas.microsoft.com/office/drawing/2014/main" id="{D516DC1B-844A-E7F6-F0D9-B7CEFC305C7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2031" y="4490809"/>
            <a:ext cx="3525747" cy="22097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Obrázek 13" descr="Obsah obrázku exteriér&#10;&#10;Popis byl vytvořen automaticky">
            <a:extLst>
              <a:ext uri="{FF2B5EF4-FFF2-40B4-BE49-F238E27FC236}">
                <a16:creationId xmlns:a16="http://schemas.microsoft.com/office/drawing/2014/main" id="{2F5AC648-54B8-5FA5-1B60-988BD3F1EBB0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29647" y="4879061"/>
            <a:ext cx="2575431" cy="2575431"/>
          </a:xfrm>
          <a:prstGeom prst="rect">
            <a:avLst/>
          </a:prstGeom>
        </p:spPr>
      </p:pic>
      <p:pic>
        <p:nvPicPr>
          <p:cNvPr id="16" name="Obrázek 15">
            <a:extLst>
              <a:ext uri="{FF2B5EF4-FFF2-40B4-BE49-F238E27FC236}">
                <a16:creationId xmlns:a16="http://schemas.microsoft.com/office/drawing/2014/main" id="{38D8CEFE-C353-74F7-910A-E0078FED8437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54106" y="3715114"/>
            <a:ext cx="2985494" cy="2985494"/>
          </a:xfrm>
          <a:prstGeom prst="rect">
            <a:avLst/>
          </a:prstGeom>
        </p:spPr>
      </p:pic>
      <p:pic>
        <p:nvPicPr>
          <p:cNvPr id="1028" name="Picture 4" descr="data:image/jpeg;base64,/9j/4AAQSkZJRgABAQAAAQABAAD/2wCEAAoGBxMTExYUFBMYFBYZGiEbFhoaGR8fIRsZGiEfHxoaGhogHywiHSIoHyIiIzQkKCwuMTExHyI3PDcvOysyMS4BCwsLDw4PHBAQGTAfHx8wMDAwMDAwMDAwMDAwMDAwMDAwMDAwMDAwMDAwMDAwMDAwMDAwMDAwMDAuMDAwMDAwMP/AABEIAL8BCQMBIgACEQEDEQH/xAAbAAEAAgMBAQAAAAAAAAAAAAAABQYDBAcBAv/EAEcQAAIBAgQEAwMGCwYFBQAAAAECEQADBBIhMQUTQVEGImEycYEHFCNCkaE0UmJzgpKTsbLB0TNTVHLS8BUko+HxFkSDouL/xAAVAQEBAAAAAAAAAAAAAAAAAAAAAf/EABYRAQEBAAAAAAAAAAAAAAAAAAABEf/aAAwDAQACEQMRAD8A7NSlKBSlKBSlKBUGfE9nlNeh8q4j5udBPM5oszE+znMzvHTpU5XMbnha4bVy7/zfM/4kXFrO/LNv52DzOT7JXJ580R9agv8Aw3iiXkZlkBbly0c0CWtO1to12LKY9K3M47jt8a5R4i4Tee0bRwhfM/ECjNYe6Q9y8TaCLmCWiy+ZbrA6Dy7mZbD8FvnF2ENu4bN1bGKvsQYF7D2mQoxOzM4sNBgnI9B0EMDsQY3r3MO9c0+TjBXVxouHDNh1bDXBdHJu2wLvNtkJcu3GZr9wAseadwTGxjZ4rwInFXsQLLm6OI4XluFaRayWFusp/EIzBiNPLrtoF5x+Ot2bdy7cbKltS7mCcqqJJgSduwrYS4CAQdCJHqK49gvDd9rWMFy27XzhsQLyjCOouXi+e2xvM5F58wz2yi6AxI0FbuP4eC75MNe5zLhv+GOtq4Fs21CBlDZQLOVxcZ1aCVYb0HVprWsYku9xcjqEYKGYAB5UMSmskCYkgagxMVzPhWAS5jfJh7pvDiGI5t0o3L+akXVdM/sAFioybzrGoJx4Xhdy/hb6stxmw74bALlnMVw+IRrlxCNRKMhzCIyT0oOszXtcs4jwzJxK0LOGa2LF/DojCzec8gIFLLfLcu3aGYobYBJIZj1jqdApSlBDeKLTGy3LZbdx2tqGLG2XHMB5XNUFkzgsgYaqXka1Xzijk5Ci8GW4UKXb1zPadmw4A5yXC1xct7OGzEwwXSCBcMZhEuoUdVdTEqwkGDI0PUEAg9CBWGzwiwgULaQBTKwuxLKxM98yqZ7qKCBw/HLqLfTyg23IDXFuNna7fZENtVksqAZQgMloWUADNuXeN3RhFvBU5pvJZgghZbELYLFZkb5ssmDpJ3qRxPB8PcEPZRva3XbO63GI7S6q/wDmUHcVgx3h+zcsfN1RbdrmJcKqoglLq3SMu0MVg+8mgjLXiK+Swy2psxzozfSA3rlocrXyGLZaDm1IWfrVo8W41iMqXjJRjbe3bs5s5U4mwuRgWhmK6ToPOy7STZ/+BYbyfQW/ozKeUaHNnn1Ofzyfra760tcFw6szLZQMzZiQo1YPzAf2nn/zSdyaCH/9Q3oVwLTW5so2XMcz4plVDbJI8i50JJEsM+iwAfm54nZrRdrKshQobe7Nf5PNNrU5Y3TX62lTa8GsB1uC0gdfZMbasR9hZo7ZmiJNY8XwdHFtVCJbW7znXJqzhjcBBkZTzYcmDOo0maCQtTAmJjWNp6xWSlKBSlKBSlKBSlKBSlKBSlKBSlKBSlKBSlKBSlKDT4fw63YDi2uXO7XH1Jm5cMu2pMSeg0r44Rwq1hrfLsqVTMzaszEs5LMzM5LMSTuSa2rt0LqZjvBP2xtWqeLWiYW4s+p0/WGg+NBvUqucQ4+4kWyA0aIQDPYqwka9jFQ2K8WXGJ9oKQRcQQSojR0OjZSNZ1gagnSgveYTHWvMwmOu9c7Pix3yhrgUp7N0GRMaF1AkAxDCNJBgRrnTxLs4k7whMgnXmW1O+wzKNQYMeyCQv9KoKcbcyWuObZPU+a2dSje7QidjHxrLg+PXhANxpHU6iJI1n2hO5HmAIOvQL1WHEAlWAMGDBHQxoagLHipGtkupWNHynVG6HX6p1IbYRBr7TxCpRibgDW/K/QGYyXIicpOh7EkdKDU8CeJziEVLrhrsbxEsoHMQiAMykzI0IPoattcL8EYhldFVhzLgDWpMfTJ5gNNs4HLI65utdn4VxBL9pLqGQ6g+7uD6jY0G7SlKBSlKBSlKBSlKBSlKBSlKBXw5MGBJ6CvulBpc+/8A3Kftf/xWsOK3Oa1oWlNxUW4y8zZHLqp1XuhqWrkHBPFufxLeXN9HcDYZR0BtCQfi6uB/noOofO7/APcD9oP9NefPL/8Ah/8AqL/StylBqDGXv8Of2if1r355d/w7frp/qrapQahxt0f+3f8AWt/6qwXOLuD/AGDkdYZDH2NUlWiVMnKwP4wMn7UJ7dooIjH424QXt2rqkaAcxY32Ki4dvyY31qFxWLcyeURpJLOg95U5htqenXeIqyY+8qwYUN3Rxv2Klf31E8QvlFFy4hEkZfIGVi2gICGE98kaa7iqit4zFkDWy+glSLlpgOsEB/Lr1BgE7dq6uPu3Lkm0xYtvNsE9V8oMkwIkHtVws8H+cHPKWLSf2rCQitGXKLbic22pj0pb8UJZDWuHYdbgXTmOIk9YAAJ+3uagqD3rkjy5ekE6nuNQNRGxHWvjC8VEsHBhj5gBG2xA77n4DcEiranifGi5N/Di6u5CouZY3IiZ9zA9OsV943gWB4hm+bOLN+Ja0wy5j3CnYxvlke7eghsPi7V0L52R4IYjYqNVfKDMAwWGugOpMCpm1g4ZGKcsNGfQSrgsl24o9llgAHpqd1JNU7ifD72GbIylGRs3xB8rA9Rv6H9128McdXE20S7AIXKhX2gxYEE9mJyx0IDxpIoNTE4N1dmhlOWHGsSxkaH6jnbfUehqOxFkqSEBEr5dDttkPpmED39AdLdjLDrCxJjl7DVfpVUeurQNogj34OJ8MzBWIBCu1ssdIzs2p7Qrk/DvQUhsCMiXAsAmZEnLEST6bE1J8M47ewyeViJcsB0DZQtwEfAP6a++pVcLF3ItsCQ2ZdwHFts49xIiPfWq2FtPaOYkLzJWWnyhQZP/AMDak76zQT/BfHau+R8qgsSmv1WnKuo1I9OhHxuGFxK3FDKZB/8AI+6uOY7goBygacxVXpHMRGH3Fp9cpqW4Nxy5h8jyCkLmU/i3PpAB2IAYbbGOgorqlK1cHjkuqGQyD/Lee1bVApSlApSlApSlApSlApSlAqoYbwXgFxRjCoDbW1cRxOcXOZdOc3JzkyomSZjWat9Rtv8ACrv5m1/HeoN6lKVUKUpQfFyIkz8J/lUffCkiFdjuAcw6fVMiPv36Vv3zAOpHqBJ+Ag1G3yG8s3QRqJWNuw0P2UEJxa+eZy2zifqscpO0ZSZB2OpHWANahsrXrlvDWmhnbK5KRCgZ3YjUTl0kBfMI0rc4rjrhLq7HKJbl3bb6x+Lc3nTSFBP21GfJ/jlfG3nAOlpygkkTInXcaafE0GDxnxrNcXA4cZbNvcz7bCczNpqOum+/URM8GwSJbEhRlESY0Blj66COg3Gm9c8D/TksDAaDM6AGNfh0roGDujlKW7aDQzl8ojQDpt6HpFQWDA8Os3Fg6HoY133k9z0/dWrxnwkHHMUkspzWyGOZY2KkenbtOpqJscfyiApbWSCDsZMzBkmRpHWp3hXia2wiQGmMpjcDWCN+nwoFmyt9ORiV5p1C3IAbScpMAQw7xE6xrVL414bvYC8rIzPbadgQCcuUSB9aDEDsT1NdOCJcXMAAZ9oDXNsD699fSsVzBLetNavDMNj6EagjsRvpQQlvii3bCONSXEzqRr5iY2GYBp6SPU1luy4ZGMK9wEwIykwJ9Duap+GxbYC7ew98NygcwcCcoYgMWA3VlgzrqBp2sOAxK3ADbuKyF/qkFZQ3H33OkH3GDQbHDvOUldXBaQPrM7M436Kx19RUT4k4cQDcDQpt+YQTqVZTlUaz5gP/ABU5iLGS2hA9kuRpsWWABHaveIYfN9H0kgzrOYaCOsCPtBoqktjFL5SWClwVnXzL5FJ6k7DToCelZMbhVNm2IMaK3TzBn82nXRvfNfWP4abV3mAeVbyvGWTLMxUfoqZPw7VlwN5eUlrd3WVmdXbmZR/9qIx+FOOtayKHgQxJbUIgBzGJicwaJmdN4g9P4ddL20Y9VBnvI30771w42gtxp9lvYI+ssyGHcEbd8w7Cus+DOLi9ZVYylFVdSPNCgkgbxqNe/ahFipSlFKUpQKUpQKUpQKUpQKjLX4Xd/M2v471SdRlr8Lu/mbX8d6g3607WJY4i5b0yratMPe7XQ33Itblcz4H8pnO4j83GEdb7lLLqbgyobLXTdbNlloViQMomOm9VHTKUpQa+LeFIhj/lgR+kSAKhMcITNy7YK/Wa5mI67TpPoe3at/il0rLm2rqu5uPlUe7QjfqR17VE47H5FJy2EmQoAk6jpcUqBvuDImgqHE7xNq4VuW7jCIWIJgwcl3MGDATo2h1ABkConwjxrk42zdYmC2S5J1hxHmG+h1J65R2rY4xcvOMjWluqfbIY+ZgdzBVgRoJOpyiSd6qruyurSFIMjQDYyD3PQ9/fUF84v8n+J57XMMUu2rhJVs4GUEzr0PaRNVq/exFhnS5mRlYgrtudxGmjTr/sdI8IzfVbnNZVtkNlQjKwM+QiJ0+8/dWvHnC7tx3xLIES4w5Xdhl6idNFH2k0GPg/DWcq+IxFqwCvkEh3MiQQoO0dTGw7VYeE+HEuEcvFW7iGSV5eU++M38htVL8P2MtyQ1rN9UXndB0EkKnmAmILDYkjSuhYXheIZAwOCuNoQURwCZ3zhzGnoe9BncNaYBidwN9I1k9QJ093fWpzh+IDrPXr/I/ZUHj7wFvJiALd4CVIYsI65Whek7gRWfhOKWzh2utvMfHcD796qs3HMBhbrAXnVLkeU5wG9BB3+yq1xvw22DX5zYbMU1ugCM4GuonX1O/WtLjmHz23vO5zGAuoG5GUEHaJ79qvOIJGFPNGvKhwTPmKwdY1160RXcHjucBJlchePTa2D6yF95mtzmQUXdiD+kxyzudhP3elUThfEXzCzbMlnhT+Sg+j66KGPMb8m2asPCMepc3C4yhRywdCUMw8921b/K4PSoqZa2pyqYIOr6bgLoPQk61ScfhwbqooOXNkJ7KFPljqSitqO9WrD4xbjADzKqkn8oIAM0zsz+QemukVBeJ7iWrVpTrca4zMRtJEaQeika9miiVWeJXi90kwCcqjQQqKABG+mXL8PfV6+TjiKIpQBUDOTsc9zQZYA6CTqfQD1oP18znKBOgM6mZVdem09h6Vafk34thrd0h7mVtgzaAzA1P3Ae8ncChHU1M9Ir7rwV7RSlKUEJxjE4nn27WHuWrea3cdjctNcko1tVAy3Uj2zJ12rRt+LMwtnJkY25uDysqXWTOlotmDH3hCDK6rMVJ8U4Qb1xLqYi5YZUe3NsWzK3ChPto2oKCCK1LHhKyjfRkomUKVhSSUti0pNxlL+wFnXUoPyswffD/EQcXAVL3EGZltLMAgZFMnRmJMTpCkmAJrJc45OGN9EYQwUowBYEXAjjyMQxGsZWIOkE1hv+FLbKwDsucQ8BfPBQrzBlhwuSIOhV3U6Gs6cBAsNY5rwzlw4CBlYvzPKMuXR5Ikbaa0HwfE6AAm1dBE81SFmwqmC1yGiJ/ELSNRIBIwYbxM2e4jWWYrGTl5ZuM129bVFDMIOW1mJJA9okgCsj+GQZ+muTczC+YT6VWbNlPl8oAlAV1ysdzDD0+GlDm4l11eQQYUwy3LrgwREEXriEdjuCJoMlrxJaa6tvLcBYhWJCgW7jLmW24LZgxGugK6jXUTnt/hd78zZ/jv1rYXw2qXRd5jM0h7hZULXLgTJmL5cyiAvlWBKrECQdm3+F3vzNn+O/Qb9c94D4UFrj+MxGUBOUtxNPr35DN9tu5+tV3xHDUdsxN0H8m9dQafkq4A+yo21w9PnF1S93Ktm0wnEXtCzXsxJ5nZR16UE7XhqFwaYS6ctrEtdaJhMZcY5dpgXTpJ39a234NbI9u+PUYi9/O5VRWfEXELqsFaSxBAyXEzA9sqw7A7wSNh3qBsYvmW2t5rTEggsy/SnqdVJ094Ij77FxnwJz2zc25oIGe/dfTTuJ6TE718jw7cw2HIa4rW1EZeY4mYBLMZ0j02oKhx3hRWyGfDXV2m4HaJE+YoylRM99PjrUMQgJzczpIBJB026R8fXY10DiFmwqLmOGtjoA915kd4Efd8IqvcUu2w6hLFkyJY5H+MHmT0J17/AGwSfydcbuWvKq3LpYlltqYzE5dWMEtoDsOs+64+KMI90WluNF1yYRdQi6ajSZmFLExDMI1qoeAOLM2JTDhUsrJDG2zjygyFgOQJJ3/K9KvXG7tmzIUNdvv5UTnXJO8A+fQdPXWkHNMRay3GAhwrCBO8AyAd9TPSP3V1jwpjEuYdGVUt9Cq7AjSJ66Df0rl/HLosPkFq2XUAu30o8+shRzdgOvWK84Sbl3Mwt2rFm2QC5N3fWAFF0Zm1Omm+sb0Iv3ygZWtKBGZTmG05hoBsfyvsrSBW7yMIrRltc66xjQNpJ+Bn4ivjhfhnDXhHzi9mnYsI7winNlEnuTrvO2j4n8J3MMj3UvXL1tyi3gf7UoNAucDzLsCIHSdBQbOBVcbig9sBMJhyCxnS66idPQaabbnWa1vGvis3SbVjzIJzMDHpJ952H3SdNHgGCxGNAsoeRh09pVJHlJnMwmCTr16VO8NtYe3NnDq197c824qxbFwDQMRuR+LMb0HO3uMpBygjqNTIGhU+h0BHQVLfP1GpaWcS0qAYIMkwYOuoUaZQF0zEVbOO+FA1hntyDaQ6MNTClmiBuSSSTua5/bt3bjEx7OvmOpiBsTr/AEnsaCyrxtEtwAAWMsIPsCQqg7bQJG8s250hOI4/m31YrCIkJMx1OZgBqSZMeo6VvcL8M3rpSRkG7SZCydCW1mQD3Igd6lLnhVpmCYLEwdJ1ICggE7CToYyqNJNBG8GxuEQ5bqOoYQ132iqjoqZJAJE9SNPUDc43wvDZJsvbvK2oP1tdNoEET39T6RXFOH8qAzEEgEBuoCksfuiTp+sa+7PCRYtrfvs9jmGbSABncRq7ISAq+8jTTWaD3gjYt71tRibls/VZ3JVQJ3hjoIjqNe1dE4BxPEJfOExTK75M9q4ogOojMIgCRI/3rXO8bauLkuC6bguoeTdVcpYpPlI3VgJUjbSNRFTnydWr9/Gm9ddmWzbK+bo1yABEaaA6e6g6dSlKKUpSgUpSgUpSgVGWvwu9+Zs/x36k6jLX4Xe/M2f479Bv1HWPwy9+Zs/x4iti9xGyjFXuorDcFgDr6VGWOK4f51ePNtwbNoTmGpD35/f99BprYcXyEJtK2MOfKoBe2uGDBZjRS6rMdo61D8P47ecpnvOllzaa65eWth1xBYM2RVtNzEs22RcwQtlnzTVzPG8N/iLX66/1rS4njcJeTK2JQQcylLxRgwnUMjBtiQROoJFBEcL49cNuyr3ma7cFlhKeZrbW5dzbAGhYGdBrA0kCtK/xBrnDb5e/zYuW1N2VuKQTbDG2QimZJJRhKMSuoArPxbxvZwgSzhxauqiAeW55VA8qIIJMx3/rFe8QfKCMTZewy27asV8wYkypVgAvv0k0RoLiEYjyC55jkVlUb6ZuWgzddognuARUbxY+cB7BWD18h06BdwD7q+reNtyEtsHYkDcsdYGiyF67bzW5iuCXAfPYuEEHpmI9QqHKDrtrudooITD8VNi8LliEuQII1ga5oknXY9dJrsfD+Bi3YQWAOayw91iSQSPOwJG8naB12rkXFOD3dGTDXc0gEZCdI1gBQP8AxXWPDfFmeyHFso0Kr27ilCGURKkwGVtwfXXWgqXj3gBtWomWQZ53JDGGk/a3w7maijb/AOTwqr7Oe5cYqNSykCSekKT91XbxRxA3rTW+RcW4uoMFlIYESCpIJmJB2ql2eH3msPb5F0cpjctSjDyXGCvb21IzBh6K2ulBO+G7152LnlpaXfM2Ub6KTr0jtt61IeJeK3MXYezhhzW051xJyIq+bIDEEkjadj6itTgXChicLcsOTZZoiRGRgJAK6figyen32TAcMdLSWb99LaqAAlohc4MA58w2LT7Me1E9wjUw9zC8LItrN65ERoc14hR8QD+7413C8bxCYdrmFu2rGHtMEQMAz3mMZmlp1IGfT+RNXHx/ZY4XMmnLZXETAy7EgbgGPhVGPhc4yHw9y2JOZrbMVa2zHNkIiGAOgZdxGk7hcfC/ic4zD386qHtjUKNGRgYmZ3IKn7dJqM4V4dVGBEDU79MpbzHTTX93pNPDeEsYW+ti3lv4i4HF64HIW1bhfKq659QNTB31Gw2OKcc5d5iIJYmSD9UTknt0Og29TNBcMJhLaKAqiPt1iDXmLS2qMXhVAJY6CFGp191VbhnilAAtx2HmBAUyWIEsonZRoI6nrqa3m41Zdbq5FYNcIKyWzQB5iNgTAgD31RWPEOFS+1p7ecCTlmQZcnUTGWAPsPSKj+DpZuKzX7WJxN+IEeYMVGVRJMiNd+0n1s+Owly4LfJSFUiBsoUTC9oAGv76qWPxLqSig53lQir7TEmZ1MgCRpGnqKDYx99MOMLYzIXt3Wu3wpkW2MAWs2vQwT+SPSrX8mpVhibiGUe95dpgKNSN1HYH+dU3E+EGtW7ZuXILa8tRruMoJ7mTGnSrT8lmGKfOTsucLl10ZZEwe4iZqLF7pSlApSlApSlApSlAqMtfhd78zZ/jv1J1T8D41wD4o5MSjG4tq3bQBs5uZ7wKlIzKRmE5gImTFBbJrnvhvxZzeP43D5pTlrbt6/Xw/tr+s9w/o10Kub8A+TJbHEBfXFXGvW8l52ZFy3Dda6t1co1WVGhzGJO9B0iaTSlVFQ8VYF2BjLaElxJO+xe5EksSYVRMa94XmOLciRBOUka7wP5zp8D2muzcd4TzirDUr7Kt7Obo7xqQonTuekk1zTxJwm4l51KnmsxILMDKSRnIHsggZtZAG5kE1BpWMWuVFUXBABfaY7W7fsjSSCZ3OuhJ2MXaNuLnLt2wRpzYZ2HVgpUxMCDEDvqK1eDSkkAsBpo6jzHQRmVvcIg67ipDittlLLy0d51yEsFI3LuQXuMBv54EjvFBWMQgusxOUA7eX2mABgAKIk7SAB1OlYsHwtGu2rKuqZ3CFiBkGeBJEagD11MRFb2LY2FJZVZ32mQdeoUEe6TpvWowZlDqkZDJaeqjU66T1gbadxIjoOB8EJiZtsx5Vj6JQRBbVizyO7E6bASOgNecb+TxLSFrazE5VHoPSDt237a1reGPHirPNuBWLAmRClZBiZgE66+8djVux/iZXtMtpMxZDEzBBEAjvv0oKD4V4e11wsvy0AhLRys5bVQzQYUAyYq7Yrw0r5YRcPeAPLZWZl7ZWQmGkbka6b1g8IYdLdxYUCARIjTQaH0gAjtB71c2WRB19DQc74jxq7YsNhsSjs75hcZxoyHQFHGmpkT0gadKrFnDBsrOM0kZQBJiNdN52GkDXvFdpe0GUqwDKdCCJBHaO1cu8Z4H5hiLdy1PIYiFPmAiZUSdYgkA7RQSGA49Zw6FMOmQvEkAQD1OYkFgQJDRMdBGsrw7gFm8M2JbMcxAUMQDmJABPtFhGwOm2sVG8U4J85sG/h2POAlgIJuK0aiI7nXrEDYRr8A41cZouCGQzLAyMo18sanKSI31oqau/J/h2M27jpEzBza9ACSY9e89KyJhsHhQxa4bjKdj1baDCwfN949DXvDbhVQlpciqCco0gnXMffvJ2juageKYmzZJuZObeJ0LnyqTGoGvw92m5JqMnF/FLXlNqwjXPNByezoQVAIMZTEdzDbTTAIuCOa6638Y4GVQJFoNplnaZnoNvXWuNxnEsptoFsAgA8tMpOUCJIlpEdDrJrL4f4PiLzqlo5S8lrtzWWiWaNdZGm+4M1BLcR4kxK2rfnv3WUJqfKDBLtGyzOvrt5avfhng4wtgWpzGSWMbk/8AaB8K1OC+ELGHZbgl7oJLXG3JYQYGwE69/WrBRSlKUClKUClKUClKx3ASCAYMaHt60GSuQ+HPCmTxHiGyxbtBr6HpmvDyj7WuR/krqXzW7/ft+on9K1Rwdhda6L7B2RUY5LeqoXK/V6F2oJKtS1h2F+5c0ytbtqPejXSfucV58zvf4hv2af6a9+Z3f8Qf2af0oNulavzW7/fn9mv9K9+aXf7/AP6a0Rs1BeI+ENcV2ttkLa3DsXVFMWw8EqpaJ0O5qT+aXv7/AP6a14cJe/vh+zH9aK5dh8GCQ+wWZjMFXXKcp3OpiAJIDVK8Sw2UhbQJUICobSE+qSvTM2irEliWIkAVZeIeGbj3OYt1M7MubPbJAVd8oz6EwP8AZM6A4RiUe7dF0XIf6ItbBzXXPLzMMw9gaDoAW0miOX4uw9y5cAQC4zFXYkg5xpkXXYaCfcJg6/drhoEop1TzGPcYEnQa69/dpNp8SW1tEZ7fMcBlLlo0RyDAkkMzS0QPanvERgsVZV1mxEjpcZo98nU6TPrNBHXOAOUAyMXcnKBGuWMzkTIGo1MCJ17fXDuI4jCCLbB7WYSCdNZgAqQDOsAEg7+tXDD3rIUuqIpMAqC+iKTlUksIBPmyA6k67xUXxfALADWM0nNHMcFS0nzDXKxA9ka7AxsA3+DeKLLAMCLbAAnORGYbkToTP+96sOE8WAJGdXI0kvJzeo90DfvXNLtywD/YFfTmkdukSPu2rNYwtu4ha3ZYGG8xukhAq6GDH8tt9aGunN4uSDLIIGpBntt9/wD2qr8f49Zv2jh72ddQbVwgHlsvW4m+UjtJAmKrXDsFzWAkqxJJJc6BRmZjO+kwvU9TBrfxPhVwRzFchYzgvJzlZy+piZicupoNvhvEsRguWrOlxBOR7V1GBA0CsC2kCBJGn21t3PHXMjmWkzCTMGJnaJ18vlLdY2qJxPhdFg5OWQQGmSQTBIVZgAezvMk9NR7iuDJbzKSAA06DqFBY5jMqN/s3NBtYrxbdYAKirKkvAEEqCB0hYJU99I0B1isJzL1xZJJBEsWJIDNAUnXTrt3PWpC3w1YXQlgACBodW2AHYQSe8d63OF8Edwq21BL5SI3hCSvMJ6MA0eijXWgjcNw65dyqoJLABTI1zklPd5mOk7Cup8D4MuHUgdSY1mBncrv1CsF/RFZsLwy2haFEFgyiPZyjQDsAZI95rfopSlKBSlKBSlKBSlKBSlKBSlKBSlKBSlKBSlKBWJdCQB6n3+6stauMvBQO5MDuZ6D1Og+NBU/HXBLl5k5Scy6zau0gJbJhUX6u5JO7bmI2oF22yXihtrNs8oBdYKyXg9TpqR7+xPbgQyz9/wBxI6/GqB4uw4S6ci5BkymBCohMEAga3LmgIkmB2kgjW4RymFsHUZc1xwG8wB9i2IJCrtOknU6gTsXcDkUwgOcE2xvkA9tgD1kBQT3nUTWvgb5t5gYVmIhSPZAiA3UBZzAAa5du0ti8dNwi0RyrSKpMGAFhmI6uZyKB9YnWg59jeGi3cygGR7WvWegJ76e8etW3wfhVyOlzLBSXkAjUFwD0AVfMR1ZvSl7gwlRMtNvmHUy+pdRAgjN9pU+sZcKLdhzcZvILjNlBBOkEBgNhuOmg9KDLh+GWrBLKsuLodcyxktqueNenmJ1iYE+k9m9lRl5gl7p3KKYfUbAnQx3y1D4XHc76ZxLZ1cxrIzhUQe9JJ94FYrmMbLde5rm1Zcx88ksUA/FyiI7CJ0qjPh7wksAGMBGOntmWcEndoEek1lxd6XLmGhyogCRlWWn8k7ab+ulZuFcEuQFYZSNCT+O5DXX21gKFB2NSZ4OjNtG2w0ALfyVR8TRVZvcNc8ogS9zMP8oGW2k/ptnjaFFXfCYBLeXKACqhZ7gADX4KP9mslvDgMWgToB6KswPvOvrWxUClKUClKUClKUClKUClKUClKUClKUClKUClKUClKUCtLimFNxNDlKyVPrBA9etbtKCJwPE7cohMM+06SYzEe4LoPce1bxwqdVB82b9I/W9/rVa8XcAfL84s3HW7bOZRmAAliWZjEmAdpiBGxMz2ExZKksCYcoCB7QUxm39D9mlBUOL8Ky3W3gkuFJ8zJuWbT2mc5VWNgJitVkdXt2nEgKS+UQWYEuyhuxfc/k/CrtiLIzBisDVp/F01Y926AdN+1QvFuHiSzLlDAK0DS3aUSVP5RUECNi3qKIgTdAC7gtDQegaSFAGvsjUkjUmK9sWXYZQJnygR1MPcIg6HKVHxrZvcGuu5OUKWyzGwNwnKO/lXLprGXerXgOFi2yDQhFPTd3YM7emoEDoDFUVzA8Oa25AjRnCa7m2rqvu8w+6ak8LwFWNwx9dAuv1Uyk/rQD9onUipm3g/gQ5YeoJYwf1jWyiAbCP9xUV4iRJ6kz/IfdWSlKBSlKBSlKBSlKBSlKBSlKBSlKBSlKBSlKBSlKBSlKBSlKBSlKBWBLAChQNBoOnoTpWelB8lQa+b1sMpU7EQfjWSlBi5Qmevf1GlZaUoFKUoFKUoFKUoFKUoFKUoFKUoP//Z">
            <a:extLst>
              <a:ext uri="{FF2B5EF4-FFF2-40B4-BE49-F238E27FC236}">
                <a16:creationId xmlns:a16="http://schemas.microsoft.com/office/drawing/2014/main" id="{8BCA3322-710C-5D72-D74F-37B8F2A102E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08391" y="4572000"/>
            <a:ext cx="2828569" cy="20387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Obrázek 17" descr="Obsah obrázku tráva, exteriér&#10;&#10;Popis byl vytvořen automaticky">
            <a:extLst>
              <a:ext uri="{FF2B5EF4-FFF2-40B4-BE49-F238E27FC236}">
                <a16:creationId xmlns:a16="http://schemas.microsoft.com/office/drawing/2014/main" id="{6586943F-0E54-4021-7584-D741114B35AD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37167" y="78090"/>
            <a:ext cx="4402433" cy="3350910"/>
          </a:xfrm>
          <a:prstGeom prst="rect">
            <a:avLst/>
          </a:prstGeom>
        </p:spPr>
      </p:pic>
      <p:pic>
        <p:nvPicPr>
          <p:cNvPr id="20" name="Obrázek 19" descr="Obsah obrázku text, savci, hlodavci&#10;&#10;Popis byl vytvořen automaticky">
            <a:extLst>
              <a:ext uri="{FF2B5EF4-FFF2-40B4-BE49-F238E27FC236}">
                <a16:creationId xmlns:a16="http://schemas.microsoft.com/office/drawing/2014/main" id="{61E0344F-64F9-0837-951A-4F7762BABAF4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26055" y="1552575"/>
            <a:ext cx="3814045" cy="27788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4772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Text Box 2">
            <a:extLst>
              <a:ext uri="{FF2B5EF4-FFF2-40B4-BE49-F238E27FC236}">
                <a16:creationId xmlns:a16="http://schemas.microsoft.com/office/drawing/2014/main" id="{B44E3971-DC01-ECE3-5071-C5AD4D2613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0"/>
            <a:ext cx="9144000" cy="714041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400" dirty="0">
                <a:solidFill>
                  <a:schemeClr val="bg1"/>
                </a:solidFill>
              </a:rPr>
              <a:t>Stručný schématický klíč – naši savci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400" b="1" dirty="0">
              <a:solidFill>
                <a:schemeClr val="bg1"/>
              </a:solidFill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 dirty="0">
                <a:solidFill>
                  <a:schemeClr val="bg1"/>
                </a:solidFill>
              </a:rPr>
              <a:t>SAVCI</a:t>
            </a:r>
            <a:endParaRPr lang="cs-CZ" altLang="cs-CZ" sz="1800" dirty="0">
              <a:solidFill>
                <a:schemeClr val="bg1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600" dirty="0">
                <a:solidFill>
                  <a:schemeClr val="bg1"/>
                </a:solidFill>
              </a:rPr>
              <a:t/>
            </a:r>
            <a:br>
              <a:rPr lang="cs-CZ" altLang="cs-CZ" sz="1600" dirty="0">
                <a:solidFill>
                  <a:schemeClr val="bg1"/>
                </a:solidFill>
              </a:rPr>
            </a:br>
            <a:r>
              <a:rPr lang="cs-CZ" altLang="cs-CZ" sz="1600" dirty="0">
                <a:solidFill>
                  <a:schemeClr val="bg1"/>
                </a:solidFill>
              </a:rPr>
              <a:t>	          drobní		      </a:t>
            </a:r>
            <a:r>
              <a:rPr lang="cs-CZ" altLang="cs-CZ" sz="1600" dirty="0" err="1">
                <a:solidFill>
                  <a:schemeClr val="bg1"/>
                </a:solidFill>
              </a:rPr>
              <a:t>středněvelcí</a:t>
            </a:r>
            <a:r>
              <a:rPr lang="cs-CZ" altLang="cs-CZ" sz="1600" dirty="0">
                <a:solidFill>
                  <a:schemeClr val="bg1"/>
                </a:solidFill>
              </a:rPr>
              <a:t>      			velcí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600" dirty="0">
              <a:solidFill>
                <a:schemeClr val="bg1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400" dirty="0">
                <a:solidFill>
                  <a:schemeClr val="bg1"/>
                </a:solidFill>
              </a:rPr>
              <a:t>              s křídly                 bez křídel 	hrabavé      bodliny 		      rozdvojené kopýtko,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400" dirty="0">
                <a:solidFill>
                  <a:schemeClr val="bg1"/>
                </a:solidFill>
              </a:rPr>
              <a:t>   blanité           bez blan. 	                </a:t>
            </a:r>
            <a:r>
              <a:rPr lang="cs-CZ" altLang="cs-CZ" sz="1400" dirty="0" err="1">
                <a:solidFill>
                  <a:schemeClr val="bg1"/>
                </a:solidFill>
              </a:rPr>
              <a:t>před.nohy</a:t>
            </a:r>
            <a:r>
              <a:rPr lang="cs-CZ" altLang="cs-CZ" sz="1400" dirty="0">
                <a:solidFill>
                  <a:schemeClr val="bg1"/>
                </a:solidFill>
              </a:rPr>
              <a:t>     </a:t>
            </a:r>
            <a:r>
              <a:rPr lang="cs-CZ" altLang="cs-CZ" sz="1400" b="1" dirty="0">
                <a:solidFill>
                  <a:schemeClr val="bg1"/>
                </a:solidFill>
              </a:rPr>
              <a:t>ježek</a:t>
            </a:r>
            <a:r>
              <a:rPr lang="cs-CZ" altLang="cs-CZ" sz="1400" dirty="0">
                <a:solidFill>
                  <a:schemeClr val="bg1"/>
                </a:solidFill>
              </a:rPr>
              <a:t> 		       výrůstky na hlavě                                       .  </a:t>
            </a:r>
            <a:r>
              <a:rPr lang="cs-CZ" altLang="cs-CZ" sz="1400" dirty="0" err="1">
                <a:solidFill>
                  <a:schemeClr val="bg1"/>
                </a:solidFill>
              </a:rPr>
              <a:t>výrůst</a:t>
            </a:r>
            <a:r>
              <a:rPr lang="cs-CZ" altLang="cs-CZ" sz="1400" dirty="0">
                <a:solidFill>
                  <a:schemeClr val="bg1"/>
                </a:solidFill>
              </a:rPr>
              <a:t>.            </a:t>
            </a:r>
            <a:r>
              <a:rPr lang="cs-CZ" altLang="cs-CZ" sz="1400" dirty="0" err="1">
                <a:solidFill>
                  <a:schemeClr val="bg1"/>
                </a:solidFill>
              </a:rPr>
              <a:t>výrůst</a:t>
            </a:r>
            <a:r>
              <a:rPr lang="cs-CZ" altLang="cs-CZ" sz="1400" dirty="0">
                <a:solidFill>
                  <a:schemeClr val="bg1"/>
                </a:solidFill>
              </a:rPr>
              <a:t>. 		   </a:t>
            </a:r>
            <a:r>
              <a:rPr lang="cs-CZ" altLang="cs-CZ" sz="1400" b="1" dirty="0">
                <a:solidFill>
                  <a:schemeClr val="bg1"/>
                </a:solidFill>
              </a:rPr>
              <a:t>krtek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400" b="1" dirty="0">
                <a:solidFill>
                  <a:schemeClr val="bg1"/>
                </a:solidFill>
              </a:rPr>
              <a:t>  vrápenci       netopýři</a:t>
            </a:r>
            <a:r>
              <a:rPr lang="cs-CZ" altLang="cs-CZ" sz="1400" dirty="0">
                <a:solidFill>
                  <a:schemeClr val="bg1"/>
                </a:solidFill>
              </a:rPr>
              <a:t> 				 	chybí     parohy      rohy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400" dirty="0">
                <a:solidFill>
                  <a:schemeClr val="bg1"/>
                </a:solidFill>
              </a:rPr>
              <a:t>			        neúplný chrup,       úplný chrup 	</a:t>
            </a:r>
            <a:r>
              <a:rPr lang="cs-CZ" altLang="cs-CZ" sz="1400" b="1" dirty="0">
                <a:solidFill>
                  <a:schemeClr val="bg1"/>
                </a:solidFill>
              </a:rPr>
              <a:t>prase      srnec      muflon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400" dirty="0">
                <a:solidFill>
                  <a:schemeClr val="bg1"/>
                </a:solidFill>
              </a:rPr>
              <a:t>			               ocas	    </a:t>
            </a:r>
            <a:r>
              <a:rPr lang="cs-CZ" altLang="cs-CZ" sz="1400" b="1" dirty="0">
                <a:solidFill>
                  <a:schemeClr val="bg1"/>
                </a:solidFill>
              </a:rPr>
              <a:t>lasice 		                jelen</a:t>
            </a:r>
            <a:r>
              <a:rPr lang="cs-CZ" altLang="cs-CZ" sz="1400" dirty="0">
                <a:solidFill>
                  <a:schemeClr val="bg1"/>
                </a:solidFill>
              </a:rPr>
              <a:t>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400" dirty="0">
                <a:solidFill>
                  <a:schemeClr val="bg1"/>
                </a:solidFill>
              </a:rPr>
              <a:t>					    </a:t>
            </a:r>
            <a:r>
              <a:rPr lang="cs-CZ" altLang="cs-CZ" sz="1400" b="1" dirty="0">
                <a:solidFill>
                  <a:schemeClr val="bg1"/>
                </a:solidFill>
              </a:rPr>
              <a:t>tchoři </a:t>
            </a:r>
            <a:r>
              <a:rPr lang="cs-CZ" altLang="cs-CZ" sz="1400" dirty="0">
                <a:solidFill>
                  <a:schemeClr val="bg1"/>
                </a:solidFill>
              </a:rPr>
              <a:t>(ocas 1/3 těla)	</a:t>
            </a:r>
            <a:r>
              <a:rPr lang="cs-CZ" altLang="cs-CZ" sz="1400" b="1" dirty="0">
                <a:solidFill>
                  <a:schemeClr val="bg1"/>
                </a:solidFill>
              </a:rPr>
              <a:t>los</a:t>
            </a:r>
            <a:r>
              <a:rPr lang="cs-CZ" altLang="cs-CZ" sz="1400" dirty="0">
                <a:solidFill>
                  <a:schemeClr val="bg1"/>
                </a:solidFill>
              </a:rPr>
              <a:t>			     	   výrazný    </a:t>
            </a:r>
            <a:r>
              <a:rPr lang="cs-CZ" altLang="cs-CZ" sz="1400" dirty="0" err="1">
                <a:solidFill>
                  <a:schemeClr val="bg1"/>
                </a:solidFill>
              </a:rPr>
              <a:t>nevýraz</a:t>
            </a:r>
            <a:r>
              <a:rPr lang="cs-CZ" altLang="cs-CZ" sz="1400" dirty="0">
                <a:solidFill>
                  <a:schemeClr val="bg1"/>
                </a:solidFill>
              </a:rPr>
              <a:t>.      </a:t>
            </a:r>
            <a:r>
              <a:rPr lang="cs-CZ" altLang="cs-CZ" sz="1400" b="1" dirty="0">
                <a:solidFill>
                  <a:schemeClr val="bg1"/>
                </a:solidFill>
              </a:rPr>
              <a:t>   kuny </a:t>
            </a:r>
            <a:r>
              <a:rPr lang="cs-CZ" altLang="cs-CZ" sz="1400" dirty="0">
                <a:solidFill>
                  <a:schemeClr val="bg1"/>
                </a:solidFill>
              </a:rPr>
              <a:t>(ocas ½ těla)	</a:t>
            </a:r>
            <a:r>
              <a:rPr lang="cs-CZ" altLang="cs-CZ" sz="1400" b="1" dirty="0">
                <a:solidFill>
                  <a:schemeClr val="bg1"/>
                </a:solidFill>
              </a:rPr>
              <a:t>               daněk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400" dirty="0">
                <a:solidFill>
                  <a:schemeClr val="bg1"/>
                </a:solidFill>
              </a:rPr>
              <a:t>			    </a:t>
            </a:r>
            <a:r>
              <a:rPr lang="cs-CZ" altLang="cs-CZ" sz="1400" b="1" dirty="0">
                <a:solidFill>
                  <a:schemeClr val="bg1"/>
                </a:solidFill>
              </a:rPr>
              <a:t>veverka     zajíc</a:t>
            </a:r>
            <a:r>
              <a:rPr lang="cs-CZ" altLang="cs-CZ" sz="1400" dirty="0">
                <a:solidFill>
                  <a:schemeClr val="bg1"/>
                </a:solidFill>
              </a:rPr>
              <a:t> 	    </a:t>
            </a:r>
            <a:r>
              <a:rPr lang="cs-CZ" altLang="cs-CZ" sz="1400" b="1" dirty="0">
                <a:solidFill>
                  <a:schemeClr val="bg1"/>
                </a:solidFill>
              </a:rPr>
              <a:t>norci </a:t>
            </a:r>
            <a:r>
              <a:rPr lang="cs-CZ" altLang="cs-CZ" sz="1400" dirty="0">
                <a:solidFill>
                  <a:schemeClr val="bg1"/>
                </a:solidFill>
              </a:rPr>
              <a:t>(malé plovací blány)			    		   (boltce)      </a:t>
            </a:r>
            <a:r>
              <a:rPr lang="cs-CZ" altLang="cs-CZ" sz="1400" b="1" dirty="0">
                <a:solidFill>
                  <a:schemeClr val="bg1"/>
                </a:solidFill>
              </a:rPr>
              <a:t>králík			</a:t>
            </a:r>
            <a:endParaRPr lang="cs-CZ" altLang="cs-CZ" sz="1400" dirty="0">
              <a:solidFill>
                <a:schemeClr val="bg1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400" b="1" dirty="0">
                <a:solidFill>
                  <a:schemeClr val="bg1"/>
                </a:solidFill>
              </a:rPr>
              <a:t>			      plši 		 		 vydra </a:t>
            </a:r>
            <a:r>
              <a:rPr lang="cs-CZ" altLang="cs-CZ" sz="1400" dirty="0">
                <a:solidFill>
                  <a:schemeClr val="bg1"/>
                </a:solidFill>
              </a:rPr>
              <a:t>(kulatá hlava, kořen. </a:t>
            </a:r>
            <a:r>
              <a:rPr lang="cs-CZ" altLang="cs-CZ" sz="1400" b="1" dirty="0">
                <a:solidFill>
                  <a:schemeClr val="bg1"/>
                </a:solidFill>
              </a:rPr>
              <a:t>			bobr, nutrie 	 		            </a:t>
            </a:r>
            <a:r>
              <a:rPr lang="cs-CZ" altLang="cs-CZ" sz="1400" dirty="0">
                <a:solidFill>
                  <a:schemeClr val="bg1"/>
                </a:solidFill>
              </a:rPr>
              <a:t>ocas,</a:t>
            </a:r>
            <a:r>
              <a:rPr lang="cs-CZ" altLang="cs-CZ" sz="1400" b="1" dirty="0">
                <a:solidFill>
                  <a:schemeClr val="bg1"/>
                </a:solidFill>
              </a:rPr>
              <a:t> </a:t>
            </a:r>
            <a:r>
              <a:rPr lang="cs-CZ" altLang="cs-CZ" sz="1400" dirty="0">
                <a:solidFill>
                  <a:schemeClr val="bg1"/>
                </a:solidFill>
              </a:rPr>
              <a:t>plovací blána)</a:t>
            </a:r>
            <a:r>
              <a:rPr lang="cs-CZ" altLang="cs-CZ" sz="1400" b="1" dirty="0">
                <a:solidFill>
                  <a:schemeClr val="bg1"/>
                </a:solidFill>
              </a:rPr>
              <a:t> 						 	 jezevec </a:t>
            </a:r>
            <a:r>
              <a:rPr lang="cs-CZ" altLang="cs-CZ" sz="1400" dirty="0">
                <a:solidFill>
                  <a:schemeClr val="bg1"/>
                </a:solidFill>
              </a:rPr>
              <a:t>(černobílá </a:t>
            </a:r>
            <a:r>
              <a:rPr lang="cs-CZ" altLang="cs-CZ" sz="1400" dirty="0" err="1">
                <a:solidFill>
                  <a:schemeClr val="bg1"/>
                </a:solidFill>
              </a:rPr>
              <a:t>pruh.hlava</a:t>
            </a:r>
            <a:r>
              <a:rPr lang="cs-CZ" altLang="cs-CZ" sz="1400" dirty="0">
                <a:solidFill>
                  <a:schemeClr val="bg1"/>
                </a:solidFill>
              </a:rPr>
              <a:t>)</a:t>
            </a:r>
            <a:r>
              <a:rPr lang="cs-CZ" altLang="cs-CZ" sz="1400" b="1" dirty="0">
                <a:solidFill>
                  <a:schemeClr val="bg1"/>
                </a:solidFill>
              </a:rPr>
              <a:t> </a:t>
            </a:r>
            <a:r>
              <a:rPr lang="cs-CZ" altLang="cs-CZ" sz="1400" dirty="0">
                <a:solidFill>
                  <a:schemeClr val="bg1"/>
                </a:solidFill>
              </a:rPr>
              <a:t> výrazně špičatý        tupý čenich 	   velké boltce, 	 	 	 </a:t>
            </a:r>
            <a:r>
              <a:rPr lang="cs-CZ" altLang="cs-CZ" sz="1400" b="1" dirty="0">
                <a:solidFill>
                  <a:schemeClr val="bg1"/>
                </a:solidFill>
              </a:rPr>
              <a:t>liška</a:t>
            </a:r>
            <a:r>
              <a:rPr lang="cs-CZ" altLang="cs-CZ" sz="1400" dirty="0">
                <a:solidFill>
                  <a:schemeClr val="bg1"/>
                </a:solidFill>
              </a:rPr>
              <a:t> 	                      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400" dirty="0" err="1">
                <a:solidFill>
                  <a:schemeClr val="bg1"/>
                </a:solidFill>
              </a:rPr>
              <a:t>čenich,ocas</a:t>
            </a:r>
            <a:r>
              <a:rPr lang="cs-CZ" altLang="cs-CZ" sz="1400" dirty="0">
                <a:solidFill>
                  <a:schemeClr val="bg1"/>
                </a:solidFill>
              </a:rPr>
              <a:t> asi        ocas kratší 	   ocas dlouhý 	 		 </a:t>
            </a:r>
            <a:r>
              <a:rPr lang="cs-CZ" altLang="cs-CZ" sz="1400" b="1" dirty="0">
                <a:solidFill>
                  <a:schemeClr val="bg1"/>
                </a:solidFill>
              </a:rPr>
              <a:t>psík mývalovitý</a:t>
            </a:r>
            <a:r>
              <a:rPr lang="cs-CZ" altLang="cs-CZ" sz="1400" dirty="0">
                <a:solidFill>
                  <a:schemeClr val="bg1"/>
                </a:solidFill>
              </a:rPr>
              <a:t> 	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400" dirty="0">
                <a:solidFill>
                  <a:schemeClr val="bg1"/>
                </a:solidFill>
              </a:rPr>
              <a:t>    3/4 délky těla       než 1/2 těla           jako tělo 	     			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400" dirty="0">
                <a:solidFill>
                  <a:schemeClr val="bg1"/>
                </a:solidFill>
              </a:rPr>
              <a:t>         </a:t>
            </a:r>
            <a:r>
              <a:rPr lang="cs-CZ" altLang="cs-CZ" sz="1400" b="1" dirty="0">
                <a:solidFill>
                  <a:schemeClr val="bg1"/>
                </a:solidFill>
              </a:rPr>
              <a:t>rejsci	                hraboši                 myši	       </a:t>
            </a:r>
            <a:r>
              <a:rPr lang="cs-CZ" altLang="cs-CZ" sz="1400" dirty="0">
                <a:solidFill>
                  <a:schemeClr val="bg1"/>
                </a:solidFill>
              </a:rPr>
              <a:t>		                                                    	                  	  	 ▼	           ▼	 	 	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400" dirty="0">
                <a:solidFill>
                  <a:schemeClr val="bg1"/>
                </a:solidFill>
              </a:rPr>
              <a:t>       </a:t>
            </a:r>
            <a:r>
              <a:rPr lang="cs-CZ" altLang="cs-CZ" sz="1400" b="1" dirty="0">
                <a:solidFill>
                  <a:schemeClr val="bg1"/>
                </a:solidFill>
              </a:rPr>
              <a:t>rejsek	                hraboš                  myš       	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400" b="1" dirty="0">
                <a:solidFill>
                  <a:schemeClr val="bg1"/>
                </a:solidFill>
              </a:rPr>
              <a:t>       </a:t>
            </a:r>
            <a:r>
              <a:rPr lang="cs-CZ" altLang="cs-CZ" sz="1400" b="1" dirty="0" err="1">
                <a:solidFill>
                  <a:schemeClr val="bg1"/>
                </a:solidFill>
              </a:rPr>
              <a:t>rejsec</a:t>
            </a:r>
            <a:r>
              <a:rPr lang="cs-CZ" altLang="cs-CZ" sz="1400" b="1" dirty="0">
                <a:solidFill>
                  <a:schemeClr val="bg1"/>
                </a:solidFill>
              </a:rPr>
              <a:t> 	               hrabošík               myška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400" b="1" dirty="0">
                <a:solidFill>
                  <a:schemeClr val="bg1"/>
                </a:solidFill>
              </a:rPr>
              <a:t>  bělozubka               norník                 myšice	      	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400" b="1" dirty="0">
                <a:solidFill>
                  <a:schemeClr val="bg1"/>
                </a:solidFill>
              </a:rPr>
              <a:t>	                hryzec 	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400" b="1" dirty="0">
                <a:solidFill>
                  <a:schemeClr val="bg1"/>
                </a:solidFill>
              </a:rPr>
              <a:t>				  	    			              	               	 		         		 potkan </a:t>
            </a:r>
            <a:r>
              <a:rPr lang="cs-CZ" altLang="cs-CZ" sz="1400" dirty="0">
                <a:solidFill>
                  <a:schemeClr val="bg1"/>
                </a:solidFill>
              </a:rPr>
              <a:t>(šedohnědý, ocas kratší než tělo)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400" b="1" dirty="0">
                <a:solidFill>
                  <a:schemeClr val="bg1"/>
                </a:solidFill>
              </a:rPr>
              <a:t>			          		 krysa</a:t>
            </a:r>
            <a:r>
              <a:rPr lang="cs-CZ" altLang="cs-CZ" sz="1400" dirty="0">
                <a:solidFill>
                  <a:schemeClr val="bg1"/>
                </a:solidFill>
              </a:rPr>
              <a:t> (černá, dlouhý ocas a boltec)		 		</a:t>
            </a:r>
          </a:p>
        </p:txBody>
      </p:sp>
      <p:sp>
        <p:nvSpPr>
          <p:cNvPr id="67587" name="Line 3">
            <a:extLst>
              <a:ext uri="{FF2B5EF4-FFF2-40B4-BE49-F238E27FC236}">
                <a16:creationId xmlns:a16="http://schemas.microsoft.com/office/drawing/2014/main" id="{D19776B0-EEA6-469E-82E7-A8B9FF4891B9}"/>
              </a:ext>
            </a:extLst>
          </p:cNvPr>
          <p:cNvSpPr>
            <a:spLocks noChangeShapeType="1"/>
          </p:cNvSpPr>
          <p:nvPr/>
        </p:nvSpPr>
        <p:spPr bwMode="auto">
          <a:xfrm>
            <a:off x="6553200" y="609600"/>
            <a:ext cx="2362200" cy="30480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>
              <a:solidFill>
                <a:schemeClr val="bg1"/>
              </a:solidFill>
            </a:endParaRPr>
          </a:p>
        </p:txBody>
      </p:sp>
      <p:sp>
        <p:nvSpPr>
          <p:cNvPr id="67588" name="Line 4">
            <a:extLst>
              <a:ext uri="{FF2B5EF4-FFF2-40B4-BE49-F238E27FC236}">
                <a16:creationId xmlns:a16="http://schemas.microsoft.com/office/drawing/2014/main" id="{F7D4553F-BA83-2D60-9A44-07CA2B1ED2B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657600" y="685800"/>
            <a:ext cx="1981200" cy="30480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>
              <a:solidFill>
                <a:schemeClr val="bg1"/>
              </a:solidFill>
            </a:endParaRPr>
          </a:p>
        </p:txBody>
      </p:sp>
      <p:sp>
        <p:nvSpPr>
          <p:cNvPr id="67589" name="Line 5">
            <a:extLst>
              <a:ext uri="{FF2B5EF4-FFF2-40B4-BE49-F238E27FC236}">
                <a16:creationId xmlns:a16="http://schemas.microsoft.com/office/drawing/2014/main" id="{F707FF85-62BC-A826-27DB-14A887D423A5}"/>
              </a:ext>
            </a:extLst>
          </p:cNvPr>
          <p:cNvSpPr>
            <a:spLocks noChangeShapeType="1"/>
          </p:cNvSpPr>
          <p:nvPr/>
        </p:nvSpPr>
        <p:spPr bwMode="auto">
          <a:xfrm>
            <a:off x="6096000" y="762000"/>
            <a:ext cx="0" cy="22860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>
              <a:solidFill>
                <a:schemeClr val="bg1"/>
              </a:solidFill>
            </a:endParaRPr>
          </a:p>
        </p:txBody>
      </p:sp>
      <p:sp>
        <p:nvSpPr>
          <p:cNvPr id="67590" name="Line 6">
            <a:extLst>
              <a:ext uri="{FF2B5EF4-FFF2-40B4-BE49-F238E27FC236}">
                <a16:creationId xmlns:a16="http://schemas.microsoft.com/office/drawing/2014/main" id="{07A23E84-0800-C824-4CBF-2BD6AE033097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0" y="3657600"/>
            <a:ext cx="685800" cy="53340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>
              <a:solidFill>
                <a:schemeClr val="bg1"/>
              </a:solidFill>
            </a:endParaRPr>
          </a:p>
        </p:txBody>
      </p:sp>
      <p:sp>
        <p:nvSpPr>
          <p:cNvPr id="67591" name="Line 7">
            <a:extLst>
              <a:ext uri="{FF2B5EF4-FFF2-40B4-BE49-F238E27FC236}">
                <a16:creationId xmlns:a16="http://schemas.microsoft.com/office/drawing/2014/main" id="{F5EC5EA6-8BE3-0232-2FB3-E44F01B1A7BF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0" y="3657600"/>
            <a:ext cx="0" cy="45720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>
              <a:solidFill>
                <a:schemeClr val="bg1"/>
              </a:solidFill>
            </a:endParaRPr>
          </a:p>
        </p:txBody>
      </p:sp>
      <p:sp>
        <p:nvSpPr>
          <p:cNvPr id="67592" name="Line 8">
            <a:extLst>
              <a:ext uri="{FF2B5EF4-FFF2-40B4-BE49-F238E27FC236}">
                <a16:creationId xmlns:a16="http://schemas.microsoft.com/office/drawing/2014/main" id="{E43D2E29-263E-9688-FE9C-4BF4F1C236D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514600" y="3657600"/>
            <a:ext cx="1295400" cy="45720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>
              <a:solidFill>
                <a:schemeClr val="bg1"/>
              </a:solidFill>
            </a:endParaRPr>
          </a:p>
        </p:txBody>
      </p:sp>
      <p:sp>
        <p:nvSpPr>
          <p:cNvPr id="67593" name="Line 9">
            <a:extLst>
              <a:ext uri="{FF2B5EF4-FFF2-40B4-BE49-F238E27FC236}">
                <a16:creationId xmlns:a16="http://schemas.microsoft.com/office/drawing/2014/main" id="{BEB83B16-366C-E31B-E18B-8021AB39009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810000" y="1828800"/>
            <a:ext cx="304800" cy="182880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>
              <a:solidFill>
                <a:schemeClr val="bg1"/>
              </a:solidFill>
            </a:endParaRPr>
          </a:p>
        </p:txBody>
      </p:sp>
      <p:sp>
        <p:nvSpPr>
          <p:cNvPr id="67594" name="Line 10">
            <a:extLst>
              <a:ext uri="{FF2B5EF4-FFF2-40B4-BE49-F238E27FC236}">
                <a16:creationId xmlns:a16="http://schemas.microsoft.com/office/drawing/2014/main" id="{146F3C72-A9B8-B167-34B4-A621D97396B7}"/>
              </a:ext>
            </a:extLst>
          </p:cNvPr>
          <p:cNvSpPr>
            <a:spLocks noChangeShapeType="1"/>
          </p:cNvSpPr>
          <p:nvPr/>
        </p:nvSpPr>
        <p:spPr bwMode="auto">
          <a:xfrm>
            <a:off x="6096000" y="1295400"/>
            <a:ext cx="0" cy="83820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>
              <a:solidFill>
                <a:schemeClr val="bg1"/>
              </a:solidFill>
            </a:endParaRPr>
          </a:p>
        </p:txBody>
      </p:sp>
      <p:sp>
        <p:nvSpPr>
          <p:cNvPr id="67595" name="Line 11">
            <a:extLst>
              <a:ext uri="{FF2B5EF4-FFF2-40B4-BE49-F238E27FC236}">
                <a16:creationId xmlns:a16="http://schemas.microsoft.com/office/drawing/2014/main" id="{38E1DA69-3111-ABC4-67A3-D5C4B8D80524}"/>
              </a:ext>
            </a:extLst>
          </p:cNvPr>
          <p:cNvSpPr>
            <a:spLocks noChangeShapeType="1"/>
          </p:cNvSpPr>
          <p:nvPr/>
        </p:nvSpPr>
        <p:spPr bwMode="auto">
          <a:xfrm>
            <a:off x="6096000" y="2133600"/>
            <a:ext cx="457200" cy="15240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>
              <a:solidFill>
                <a:schemeClr val="bg1"/>
              </a:solidFill>
            </a:endParaRPr>
          </a:p>
        </p:txBody>
      </p:sp>
      <p:sp>
        <p:nvSpPr>
          <p:cNvPr id="67596" name="Line 12">
            <a:extLst>
              <a:ext uri="{FF2B5EF4-FFF2-40B4-BE49-F238E27FC236}">
                <a16:creationId xmlns:a16="http://schemas.microsoft.com/office/drawing/2014/main" id="{6245F3FD-773D-B971-6708-93C3746D896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638800" y="2133600"/>
            <a:ext cx="457200" cy="15240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>
              <a:solidFill>
                <a:schemeClr val="bg1"/>
              </a:solidFill>
            </a:endParaRPr>
          </a:p>
        </p:txBody>
      </p:sp>
      <p:sp>
        <p:nvSpPr>
          <p:cNvPr id="67597" name="Line 13">
            <a:extLst>
              <a:ext uri="{FF2B5EF4-FFF2-40B4-BE49-F238E27FC236}">
                <a16:creationId xmlns:a16="http://schemas.microsoft.com/office/drawing/2014/main" id="{F9F551AB-EF5B-2100-89ED-384E5B5FF9FE}"/>
              </a:ext>
            </a:extLst>
          </p:cNvPr>
          <p:cNvSpPr>
            <a:spLocks noChangeShapeType="1"/>
          </p:cNvSpPr>
          <p:nvPr/>
        </p:nvSpPr>
        <p:spPr bwMode="auto">
          <a:xfrm>
            <a:off x="5334000" y="2743200"/>
            <a:ext cx="228600" cy="22860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>
              <a:solidFill>
                <a:schemeClr val="bg1"/>
              </a:solidFill>
            </a:endParaRPr>
          </a:p>
        </p:txBody>
      </p:sp>
      <p:sp>
        <p:nvSpPr>
          <p:cNvPr id="67598" name="Line 14">
            <a:extLst>
              <a:ext uri="{FF2B5EF4-FFF2-40B4-BE49-F238E27FC236}">
                <a16:creationId xmlns:a16="http://schemas.microsoft.com/office/drawing/2014/main" id="{CFF18834-F7A8-B9EB-04FE-AD26903CD54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029200" y="2743200"/>
            <a:ext cx="304800" cy="22860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>
              <a:solidFill>
                <a:schemeClr val="bg1"/>
              </a:solidFill>
            </a:endParaRPr>
          </a:p>
        </p:txBody>
      </p:sp>
      <p:sp>
        <p:nvSpPr>
          <p:cNvPr id="67599" name="Line 15">
            <a:extLst>
              <a:ext uri="{FF2B5EF4-FFF2-40B4-BE49-F238E27FC236}">
                <a16:creationId xmlns:a16="http://schemas.microsoft.com/office/drawing/2014/main" id="{3C5D11E5-7291-729E-0E28-CD52CD7C9799}"/>
              </a:ext>
            </a:extLst>
          </p:cNvPr>
          <p:cNvSpPr>
            <a:spLocks noChangeShapeType="1"/>
          </p:cNvSpPr>
          <p:nvPr/>
        </p:nvSpPr>
        <p:spPr bwMode="auto">
          <a:xfrm>
            <a:off x="3657600" y="1295400"/>
            <a:ext cx="381000" cy="15240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>
              <a:solidFill>
                <a:schemeClr val="bg1"/>
              </a:solidFill>
            </a:endParaRPr>
          </a:p>
        </p:txBody>
      </p:sp>
      <p:sp>
        <p:nvSpPr>
          <p:cNvPr id="67600" name="Line 16">
            <a:extLst>
              <a:ext uri="{FF2B5EF4-FFF2-40B4-BE49-F238E27FC236}">
                <a16:creationId xmlns:a16="http://schemas.microsoft.com/office/drawing/2014/main" id="{3A07AA46-0A53-47A6-3A07-8F9C47CD544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971800" y="1295400"/>
            <a:ext cx="228600" cy="15240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>
              <a:solidFill>
                <a:schemeClr val="bg1"/>
              </a:solidFill>
            </a:endParaRPr>
          </a:p>
        </p:txBody>
      </p:sp>
      <p:sp>
        <p:nvSpPr>
          <p:cNvPr id="67601" name="Line 17">
            <a:extLst>
              <a:ext uri="{FF2B5EF4-FFF2-40B4-BE49-F238E27FC236}">
                <a16:creationId xmlns:a16="http://schemas.microsoft.com/office/drawing/2014/main" id="{9F4C1DFD-C810-584D-CB3F-00AB2F8FB71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715000" y="1295400"/>
            <a:ext cx="304800" cy="15240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>
              <a:solidFill>
                <a:schemeClr val="bg1"/>
              </a:solidFill>
            </a:endParaRPr>
          </a:p>
        </p:txBody>
      </p:sp>
      <p:sp>
        <p:nvSpPr>
          <p:cNvPr id="67602" name="Line 18">
            <a:extLst>
              <a:ext uri="{FF2B5EF4-FFF2-40B4-BE49-F238E27FC236}">
                <a16:creationId xmlns:a16="http://schemas.microsoft.com/office/drawing/2014/main" id="{4227BC3A-CA1C-590D-A579-CF2B0B0F74BF}"/>
              </a:ext>
            </a:extLst>
          </p:cNvPr>
          <p:cNvSpPr>
            <a:spLocks noChangeShapeType="1"/>
          </p:cNvSpPr>
          <p:nvPr/>
        </p:nvSpPr>
        <p:spPr bwMode="auto">
          <a:xfrm>
            <a:off x="6172200" y="1295400"/>
            <a:ext cx="304800" cy="15240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>
              <a:solidFill>
                <a:schemeClr val="bg1"/>
              </a:solidFill>
            </a:endParaRPr>
          </a:p>
        </p:txBody>
      </p:sp>
      <p:sp>
        <p:nvSpPr>
          <p:cNvPr id="67603" name="Line 19">
            <a:extLst>
              <a:ext uri="{FF2B5EF4-FFF2-40B4-BE49-F238E27FC236}">
                <a16:creationId xmlns:a16="http://schemas.microsoft.com/office/drawing/2014/main" id="{8F6E7948-EA8D-B4B9-8751-70ED4F54294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382000" y="1981200"/>
            <a:ext cx="304800" cy="7620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>
              <a:solidFill>
                <a:schemeClr val="bg1"/>
              </a:solidFill>
            </a:endParaRPr>
          </a:p>
        </p:txBody>
      </p:sp>
      <p:sp>
        <p:nvSpPr>
          <p:cNvPr id="67604" name="Line 20">
            <a:extLst>
              <a:ext uri="{FF2B5EF4-FFF2-40B4-BE49-F238E27FC236}">
                <a16:creationId xmlns:a16="http://schemas.microsoft.com/office/drawing/2014/main" id="{B18F3893-1FC6-A9D8-9A4B-ED225521759F}"/>
              </a:ext>
            </a:extLst>
          </p:cNvPr>
          <p:cNvSpPr>
            <a:spLocks noChangeShapeType="1"/>
          </p:cNvSpPr>
          <p:nvPr/>
        </p:nvSpPr>
        <p:spPr bwMode="auto">
          <a:xfrm>
            <a:off x="8991600" y="1981200"/>
            <a:ext cx="0" cy="7620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>
              <a:solidFill>
                <a:schemeClr val="bg1"/>
              </a:solidFill>
            </a:endParaRPr>
          </a:p>
        </p:txBody>
      </p:sp>
      <p:sp>
        <p:nvSpPr>
          <p:cNvPr id="67605" name="Line 21">
            <a:extLst>
              <a:ext uri="{FF2B5EF4-FFF2-40B4-BE49-F238E27FC236}">
                <a16:creationId xmlns:a16="http://schemas.microsoft.com/office/drawing/2014/main" id="{823D8661-F87F-EF70-CF1E-2ADA034C6BBA}"/>
              </a:ext>
            </a:extLst>
          </p:cNvPr>
          <p:cNvSpPr>
            <a:spLocks noChangeShapeType="1"/>
          </p:cNvSpPr>
          <p:nvPr/>
        </p:nvSpPr>
        <p:spPr bwMode="auto">
          <a:xfrm>
            <a:off x="9448800" y="1981200"/>
            <a:ext cx="228600" cy="7620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>
              <a:solidFill>
                <a:schemeClr val="bg1"/>
              </a:solidFill>
            </a:endParaRPr>
          </a:p>
        </p:txBody>
      </p:sp>
      <p:sp>
        <p:nvSpPr>
          <p:cNvPr id="67606" name="Line 22">
            <a:extLst>
              <a:ext uri="{FF2B5EF4-FFF2-40B4-BE49-F238E27FC236}">
                <a16:creationId xmlns:a16="http://schemas.microsoft.com/office/drawing/2014/main" id="{20CB3D8B-E18E-CB59-D87F-D69DFDF221E0}"/>
              </a:ext>
            </a:extLst>
          </p:cNvPr>
          <p:cNvSpPr>
            <a:spLocks noChangeShapeType="1"/>
          </p:cNvSpPr>
          <p:nvPr/>
        </p:nvSpPr>
        <p:spPr bwMode="auto">
          <a:xfrm>
            <a:off x="2286000" y="5257800"/>
            <a:ext cx="0" cy="7620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>
              <a:solidFill>
                <a:schemeClr val="bg1"/>
              </a:solidFill>
            </a:endParaRPr>
          </a:p>
        </p:txBody>
      </p:sp>
      <p:sp>
        <p:nvSpPr>
          <p:cNvPr id="67607" name="Line 23">
            <a:extLst>
              <a:ext uri="{FF2B5EF4-FFF2-40B4-BE49-F238E27FC236}">
                <a16:creationId xmlns:a16="http://schemas.microsoft.com/office/drawing/2014/main" id="{987C5AAB-7710-F8CC-A1A0-E5BD0533D1F6}"/>
              </a:ext>
            </a:extLst>
          </p:cNvPr>
          <p:cNvSpPr>
            <a:spLocks noChangeShapeType="1"/>
          </p:cNvSpPr>
          <p:nvPr/>
        </p:nvSpPr>
        <p:spPr bwMode="auto">
          <a:xfrm>
            <a:off x="4953000" y="6019800"/>
            <a:ext cx="0" cy="53340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>
              <a:solidFill>
                <a:schemeClr val="bg1"/>
              </a:solidFill>
            </a:endParaRPr>
          </a:p>
        </p:txBody>
      </p:sp>
      <p:sp>
        <p:nvSpPr>
          <p:cNvPr id="67608" name="Line 24">
            <a:extLst>
              <a:ext uri="{FF2B5EF4-FFF2-40B4-BE49-F238E27FC236}">
                <a16:creationId xmlns:a16="http://schemas.microsoft.com/office/drawing/2014/main" id="{0228513C-2DD8-51A9-F037-A905D2593918}"/>
              </a:ext>
            </a:extLst>
          </p:cNvPr>
          <p:cNvSpPr>
            <a:spLocks noChangeShapeType="1"/>
          </p:cNvSpPr>
          <p:nvPr/>
        </p:nvSpPr>
        <p:spPr bwMode="auto">
          <a:xfrm>
            <a:off x="4953000" y="6553200"/>
            <a:ext cx="114300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>
              <a:solidFill>
                <a:schemeClr val="bg1"/>
              </a:solidFill>
            </a:endParaRPr>
          </a:p>
        </p:txBody>
      </p:sp>
      <p:sp>
        <p:nvSpPr>
          <p:cNvPr id="67609" name="Line 25">
            <a:extLst>
              <a:ext uri="{FF2B5EF4-FFF2-40B4-BE49-F238E27FC236}">
                <a16:creationId xmlns:a16="http://schemas.microsoft.com/office/drawing/2014/main" id="{35F06653-A28D-DD78-AC79-6ED0AE13BF5A}"/>
              </a:ext>
            </a:extLst>
          </p:cNvPr>
          <p:cNvSpPr>
            <a:spLocks noChangeShapeType="1"/>
          </p:cNvSpPr>
          <p:nvPr/>
        </p:nvSpPr>
        <p:spPr bwMode="auto">
          <a:xfrm>
            <a:off x="6629400" y="3505200"/>
            <a:ext cx="0" cy="22860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>
              <a:solidFill>
                <a:schemeClr val="bg1"/>
              </a:solidFill>
            </a:endParaRPr>
          </a:p>
        </p:txBody>
      </p:sp>
      <p:sp>
        <p:nvSpPr>
          <p:cNvPr id="67610" name="Line 26">
            <a:extLst>
              <a:ext uri="{FF2B5EF4-FFF2-40B4-BE49-F238E27FC236}">
                <a16:creationId xmlns:a16="http://schemas.microsoft.com/office/drawing/2014/main" id="{2A6247FD-FD84-9180-D705-F528C822CD30}"/>
              </a:ext>
            </a:extLst>
          </p:cNvPr>
          <p:cNvSpPr>
            <a:spLocks noChangeShapeType="1"/>
          </p:cNvSpPr>
          <p:nvPr/>
        </p:nvSpPr>
        <p:spPr bwMode="auto">
          <a:xfrm>
            <a:off x="6629400" y="3733800"/>
            <a:ext cx="121920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>
              <a:solidFill>
                <a:schemeClr val="bg1"/>
              </a:solidFill>
            </a:endParaRPr>
          </a:p>
        </p:txBody>
      </p:sp>
      <p:pic>
        <p:nvPicPr>
          <p:cNvPr id="67611" name="Picture 27" descr="drob sav">
            <a:extLst>
              <a:ext uri="{FF2B5EF4-FFF2-40B4-BE49-F238E27FC236}">
                <a16:creationId xmlns:a16="http://schemas.microsoft.com/office/drawing/2014/main" id="{FF329B25-352A-DCB2-ECA6-64652998278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073" t="2606" r="62064" b="25781"/>
          <a:stretch>
            <a:fillRect/>
          </a:stretch>
        </p:blipFill>
        <p:spPr bwMode="auto">
          <a:xfrm>
            <a:off x="2590800" y="4876800"/>
            <a:ext cx="609600" cy="1524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7612" name="Picture 28" descr="drob sav">
            <a:extLst>
              <a:ext uri="{FF2B5EF4-FFF2-40B4-BE49-F238E27FC236}">
                <a16:creationId xmlns:a16="http://schemas.microsoft.com/office/drawing/2014/main" id="{552D4A81-0CAA-EEF9-5BC8-32067FF4395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936" t="2606" r="33388" b="14322"/>
          <a:stretch>
            <a:fillRect/>
          </a:stretch>
        </p:blipFill>
        <p:spPr bwMode="auto">
          <a:xfrm>
            <a:off x="5562600" y="4191000"/>
            <a:ext cx="685800" cy="22098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7613" name="Picture 29" descr="drob sav">
            <a:extLst>
              <a:ext uri="{FF2B5EF4-FFF2-40B4-BE49-F238E27FC236}">
                <a16:creationId xmlns:a16="http://schemas.microsoft.com/office/drawing/2014/main" id="{0548CE65-6B64-A431-5858-AA865DC985D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966" t="2606" r="8250" b="40103"/>
          <a:stretch>
            <a:fillRect/>
          </a:stretch>
        </p:blipFill>
        <p:spPr bwMode="auto">
          <a:xfrm>
            <a:off x="4038600" y="4876800"/>
            <a:ext cx="592138" cy="1524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205</TotalTime>
  <Words>574</Words>
  <Application>Microsoft Office PowerPoint</Application>
  <PresentationFormat>Širokoúhlá obrazovka</PresentationFormat>
  <Paragraphs>39</Paragraphs>
  <Slides>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10" baseType="lpstr">
      <vt:lpstr>Arial</vt:lpstr>
      <vt:lpstr>Calibri</vt:lpstr>
      <vt:lpstr>Calibri Light</vt:lpstr>
      <vt:lpstr>Roboto</vt:lpstr>
      <vt:lpstr>Times New Roman</vt:lpstr>
      <vt:lpstr>Motiv Office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Radovan Smolinský</dc:creator>
  <cp:lastModifiedBy>Lektor</cp:lastModifiedBy>
  <cp:revision>6</cp:revision>
  <dcterms:created xsi:type="dcterms:W3CDTF">2022-02-19T21:54:58Z</dcterms:created>
  <dcterms:modified xsi:type="dcterms:W3CDTF">2022-05-30T09:24:19Z</dcterms:modified>
</cp:coreProperties>
</file>