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7" r:id="rId2"/>
    <p:sldId id="298" r:id="rId3"/>
    <p:sldId id="302" r:id="rId4"/>
    <p:sldId id="299" r:id="rId5"/>
    <p:sldId id="300" r:id="rId6"/>
    <p:sldId id="301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DD9BFA-B455-4AE4-88DA-29498DA257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E10EF80-4A99-4C98-ACA1-65B62E4EEB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55621EC-8C44-4237-8B96-3BA291260C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34A56-B436-41EC-BBD0-90D4E5E50D55}" type="datetimeFigureOut">
              <a:rPr lang="cs-CZ" smtClean="0"/>
              <a:t>14.03.2020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89DFE44-E605-4FC9-9AC6-3FD90E9087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F945878-0379-49B4-BEDB-C9EFA5D6F0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2540C-3C03-411F-9E6F-481ACBC454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4312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E7DBD2-050F-4A98-9451-15775DAF8C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3E0CE2F-6155-4338-879C-88E048C92F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86C83C5-05D8-423B-B7D8-3931A0D19C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34A56-B436-41EC-BBD0-90D4E5E50D55}" type="datetimeFigureOut">
              <a:rPr lang="cs-CZ" smtClean="0"/>
              <a:t>14.03.2020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0E05981-F597-4500-9196-306E14033A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9142233-4D1B-42B4-A2BA-881880831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2540C-3C03-411F-9E6F-481ACBC454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6853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B0D9DC8-9CFF-44DB-B4C5-9083286F0B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744720A-83D6-4176-95FF-7144DE41C7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44A8B6A-AC93-4F0D-B110-040E4945C1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34A56-B436-41EC-BBD0-90D4E5E50D55}" type="datetimeFigureOut">
              <a:rPr lang="cs-CZ" smtClean="0"/>
              <a:t>14.03.2020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0BD5898-988C-4CC3-AA80-096A98FC7C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6C85DAF-711D-4879-B417-11225BDEA7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2540C-3C03-411F-9E6F-481ACBC454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4219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04DE2F-0BD0-45DE-8B93-FFF6B306DD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FBAEB9-34C3-49C9-98FB-87E47545A9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5C26908-F878-488B-AC5B-B943A7709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34A56-B436-41EC-BBD0-90D4E5E50D55}" type="datetimeFigureOut">
              <a:rPr lang="cs-CZ" smtClean="0"/>
              <a:t>14.03.2020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337F277-DD5E-439E-A6A2-C74693641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E653BC1-AD1A-4260-BB3D-6574760A3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2540C-3C03-411F-9E6F-481ACBC454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5631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622DF8-3410-4E1A-A724-1BED5785B6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61A4781-9136-47A1-92DC-8814BFAF07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7BF4FF1-2DB2-4E9B-8DD4-AF14F4BE63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34A56-B436-41EC-BBD0-90D4E5E50D55}" type="datetimeFigureOut">
              <a:rPr lang="cs-CZ" smtClean="0"/>
              <a:t>14.03.2020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411FB04-913B-493C-85D7-008F93B6E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C5FB1FC-B111-4956-8C4C-4F2FCC622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2540C-3C03-411F-9E6F-481ACBC454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5918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DF3FA0-2970-431B-901A-4FF6F6355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2EFB82A-756D-4059-9305-37A4D596F5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45F9990-8A2A-4E89-A72D-118F79BA76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5F3C399-47E3-4FEF-8385-10AE96DC12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34A56-B436-41EC-BBD0-90D4E5E50D55}" type="datetimeFigureOut">
              <a:rPr lang="cs-CZ" smtClean="0"/>
              <a:t>14.03.2020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CCE4F50-2865-482D-B6AD-78ACF58AD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4E6DE3C-E8F4-4576-8EA9-60979428C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2540C-3C03-411F-9E6F-481ACBC454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7383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F9BDF8-1EFD-4188-89D8-3EE28FCE44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DF825A9-8E86-41F6-94B3-03C3EFC931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62F821D-CCFC-4EB9-92AA-F25B38DA00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D7BC8617-1A0D-427C-AC16-7D0D5DE0EF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3C6C6E23-DE64-4B21-89AC-18263EF5A0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8F1F2619-23D4-4368-860C-D5040D3601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34A56-B436-41EC-BBD0-90D4E5E50D55}" type="datetimeFigureOut">
              <a:rPr lang="cs-CZ" smtClean="0"/>
              <a:t>14.03.2020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EC651458-4128-4BA7-98B0-0AC8D19A2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623F6032-CA63-48A9-A12A-7A0F4E8DD9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2540C-3C03-411F-9E6F-481ACBC454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8213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EA4936-BC87-4384-8EC3-50FFC99072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804D0E3-A411-431E-9124-CF85F236FF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34A56-B436-41EC-BBD0-90D4E5E50D55}" type="datetimeFigureOut">
              <a:rPr lang="cs-CZ" smtClean="0"/>
              <a:t>14.03.2020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1034193-5B42-454B-8116-D10869F87C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D23B9AF-0529-4AFB-8F44-ADCB7DEBC0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2540C-3C03-411F-9E6F-481ACBC454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9156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012D4E42-A87A-49A8-B517-10E17AF509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34A56-B436-41EC-BBD0-90D4E5E50D55}" type="datetimeFigureOut">
              <a:rPr lang="cs-CZ" smtClean="0"/>
              <a:t>14.03.2020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C16F8F46-AA12-4DAC-8022-15F19CB15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5EB6E4F-5DEB-4818-BA77-F473F9D1A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2540C-3C03-411F-9E6F-481ACBC454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6997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4DC350-BD08-4A66-A923-2282B45446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A1CF71-A7C1-4611-A5BF-8F3F8B51A2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3F2F759-E834-460C-A1D2-EDA0D75179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9D0B426-31BB-4B08-A957-BF5D947766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34A56-B436-41EC-BBD0-90D4E5E50D55}" type="datetimeFigureOut">
              <a:rPr lang="cs-CZ" smtClean="0"/>
              <a:t>14.03.2020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D4300EF-83E3-4A5A-8892-5A057C243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D2B353A-F365-4520-A879-D0933181D9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2540C-3C03-411F-9E6F-481ACBC454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4627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BD9596-A8D5-4301-834F-2E0B102238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771C4F12-C513-451B-BE95-31BE108F44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A95F98A-51EF-4ABC-B6FE-EE62AE0AE3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05D4464-F9F0-4093-9FF7-CE04697733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34A56-B436-41EC-BBD0-90D4E5E50D55}" type="datetimeFigureOut">
              <a:rPr lang="cs-CZ" smtClean="0"/>
              <a:t>14.03.2020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20F8BAC-59D6-44A5-BE21-B0A2DA3D2F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43C139A-505C-4C52-9608-2E28C9457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2540C-3C03-411F-9E6F-481ACBC454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6863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8FFA2F7-8552-452C-9E85-994F965C83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3BA9BF8-046A-4301-B242-F06F70C5CB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898339F-DC9D-4FA6-91B1-AEDEAD2AF9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734A56-B436-41EC-BBD0-90D4E5E50D55}" type="datetimeFigureOut">
              <a:rPr lang="cs-CZ" smtClean="0"/>
              <a:t>14.03.2020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DDC9A4F-8015-49A5-8ADF-9AA553A422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028EB9A-488C-441D-9D19-41EFBDD647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92540C-3C03-411F-9E6F-481ACBC454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9126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FC6EE9-3E00-41BF-B208-A4B88E4EF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>
                <a:solidFill>
                  <a:srgbClr val="C00000"/>
                </a:solidFill>
              </a:rPr>
              <a:t>Buddhismus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818AEA7D-8ED3-4460-B5AE-AF16C10238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2336" y="1397977"/>
            <a:ext cx="5595239" cy="1107098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Buddha = probuzený</a:t>
            </a:r>
          </a:p>
          <a:p>
            <a:r>
              <a:rPr lang="cs-CZ" dirty="0"/>
              <a:t>Buddha </a:t>
            </a:r>
            <a:r>
              <a:rPr lang="cs-CZ" dirty="0" err="1"/>
              <a:t>Šákjamuni</a:t>
            </a:r>
            <a:endParaRPr lang="cs-CZ" dirty="0"/>
          </a:p>
          <a:p>
            <a:r>
              <a:rPr lang="cs-CZ" dirty="0" err="1"/>
              <a:t>Siddhártra</a:t>
            </a:r>
            <a:r>
              <a:rPr lang="cs-CZ" dirty="0"/>
              <a:t> </a:t>
            </a:r>
            <a:r>
              <a:rPr lang="cs-CZ" dirty="0" err="1"/>
              <a:t>Gautama</a:t>
            </a:r>
            <a:r>
              <a:rPr lang="cs-CZ" dirty="0"/>
              <a:t> (563-483) /624-544/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3553EC7A-D9C9-461A-AFCE-1B166B8733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02336" y="3200400"/>
            <a:ext cx="5595239" cy="3410711"/>
          </a:xfrm>
        </p:spPr>
        <p:txBody>
          <a:bodyPr>
            <a:normAutofit lnSpcReduction="10000"/>
          </a:bodyPr>
          <a:lstStyle/>
          <a:p>
            <a:r>
              <a:rPr lang="cs-CZ" sz="2200" dirty="0"/>
              <a:t>1 mld. (500 mil - 1 </a:t>
            </a:r>
            <a:r>
              <a:rPr lang="cs-CZ" sz="2200" dirty="0" err="1"/>
              <a:t>mld</a:t>
            </a:r>
            <a:r>
              <a:rPr lang="cs-CZ" sz="2200" dirty="0"/>
              <a:t>)</a:t>
            </a:r>
          </a:p>
          <a:p>
            <a:r>
              <a:rPr lang="cs-CZ" sz="2200" dirty="0"/>
              <a:t>Neteistické náboženství</a:t>
            </a:r>
          </a:p>
          <a:p>
            <a:r>
              <a:rPr lang="cs-CZ" sz="2200" dirty="0"/>
              <a:t>Náboženství Probuzeného</a:t>
            </a:r>
          </a:p>
          <a:p>
            <a:r>
              <a:rPr lang="cs-CZ" sz="2200" dirty="0" err="1"/>
              <a:t>Sansára</a:t>
            </a:r>
            <a:r>
              <a:rPr lang="cs-CZ" sz="2200" dirty="0"/>
              <a:t>, čtyři ušlechtilé pravdy, osvícení (</a:t>
            </a:r>
            <a:r>
              <a:rPr lang="cs-CZ" sz="2200" dirty="0" err="1"/>
              <a:t>bódhi</a:t>
            </a:r>
            <a:r>
              <a:rPr lang="cs-CZ" sz="2200" dirty="0"/>
              <a:t>)</a:t>
            </a:r>
          </a:p>
          <a:p>
            <a:r>
              <a:rPr lang="cs-CZ" sz="2200" dirty="0"/>
              <a:t>Řetězec závislého vznikání (</a:t>
            </a:r>
            <a:r>
              <a:rPr lang="cs-CZ" sz="2200" dirty="0" err="1"/>
              <a:t>pratítjasamutpáda</a:t>
            </a:r>
            <a:r>
              <a:rPr lang="cs-CZ" sz="2200" dirty="0"/>
              <a:t>)</a:t>
            </a:r>
          </a:p>
          <a:p>
            <a:r>
              <a:rPr lang="cs-CZ" sz="2400" dirty="0" err="1"/>
              <a:t>Bhikšu</a:t>
            </a:r>
            <a:r>
              <a:rPr lang="cs-CZ" sz="2400" dirty="0"/>
              <a:t>, </a:t>
            </a:r>
            <a:r>
              <a:rPr lang="cs-CZ" sz="2400" dirty="0" err="1"/>
              <a:t>bhikšuní</a:t>
            </a:r>
            <a:endParaRPr lang="cs-CZ" sz="2400" dirty="0"/>
          </a:p>
          <a:p>
            <a:r>
              <a:rPr lang="cs-CZ" sz="2400" dirty="0" err="1"/>
              <a:t>Upásaka</a:t>
            </a:r>
            <a:r>
              <a:rPr lang="cs-CZ" sz="2400" dirty="0"/>
              <a:t> (laikové)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D3F4651C-84E4-49A9-BBA6-8FD39853C5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4617719"/>
            <a:ext cx="5183188" cy="1875156"/>
          </a:xfrm>
        </p:spPr>
        <p:txBody>
          <a:bodyPr>
            <a:normAutofit lnSpcReduction="10000"/>
          </a:bodyPr>
          <a:lstStyle/>
          <a:p>
            <a:r>
              <a:rPr lang="cs-CZ" dirty="0"/>
              <a:t>Tři znaky bytí: </a:t>
            </a:r>
            <a:r>
              <a:rPr lang="cs-CZ" dirty="0" err="1">
                <a:solidFill>
                  <a:srgbClr val="C00000"/>
                </a:solidFill>
              </a:rPr>
              <a:t>trilakšana</a:t>
            </a:r>
            <a:endParaRPr lang="cs-CZ" dirty="0">
              <a:solidFill>
                <a:srgbClr val="C0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cs-CZ" sz="2400" dirty="0"/>
              <a:t>Život je pomíjivý (</a:t>
            </a:r>
            <a:r>
              <a:rPr lang="cs-CZ" sz="2400" dirty="0" err="1"/>
              <a:t>anitja</a:t>
            </a:r>
            <a:r>
              <a:rPr lang="cs-CZ" sz="2400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/>
              <a:t>Život je bezpodstatný (</a:t>
            </a:r>
            <a:r>
              <a:rPr lang="cs-CZ" sz="2400" dirty="0" err="1"/>
              <a:t>anátman</a:t>
            </a:r>
            <a:r>
              <a:rPr lang="cs-CZ" sz="2400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/>
              <a:t>Život je strastný (</a:t>
            </a:r>
            <a:r>
              <a:rPr lang="cs-CZ" sz="2400" dirty="0" err="1"/>
              <a:t>duhkha</a:t>
            </a:r>
            <a:r>
              <a:rPr lang="cs-CZ" sz="2400" dirty="0"/>
              <a:t>)</a:t>
            </a:r>
          </a:p>
        </p:txBody>
      </p:sp>
      <p:pic>
        <p:nvPicPr>
          <p:cNvPr id="1026" name="Picture 2" descr="VÃ½sledek obrÃ¡zku pro buddhismus">
            <a:extLst>
              <a:ext uri="{FF2B5EF4-FFF2-40B4-BE49-F238E27FC236}">
                <a16:creationId xmlns:a16="http://schemas.microsoft.com/office/drawing/2014/main" id="{25781A50-58FA-49B7-9603-1B48336EB1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8827" y="965200"/>
            <a:ext cx="6047753" cy="3190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1252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3D346598-8515-4A9F-BE44-2DEA87FB19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-308292" y="1189038"/>
            <a:ext cx="2693511" cy="666657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F24059E2-02F3-4483-BDBE-47143E7E72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4132385"/>
            <a:ext cx="5157787" cy="2360490"/>
          </a:xfrm>
        </p:spPr>
        <p:txBody>
          <a:bodyPr>
            <a:normAutofit lnSpcReduction="10000"/>
          </a:bodyPr>
          <a:lstStyle/>
          <a:p>
            <a:r>
              <a:rPr lang="cs-CZ" dirty="0"/>
              <a:t>Čtyři vznešené pravdy: </a:t>
            </a:r>
          </a:p>
          <a:p>
            <a:r>
              <a:rPr lang="cs-CZ" sz="2200" dirty="0"/>
              <a:t>1. Existuje utrpení</a:t>
            </a:r>
          </a:p>
          <a:p>
            <a:r>
              <a:rPr lang="cs-CZ" sz="2200" dirty="0"/>
              <a:t>2. Existuje příčina utrpení</a:t>
            </a:r>
          </a:p>
          <a:p>
            <a:r>
              <a:rPr lang="cs-CZ" sz="2200" dirty="0"/>
              <a:t>3. Utrpení je možné ukončit</a:t>
            </a:r>
          </a:p>
          <a:p>
            <a:r>
              <a:rPr lang="cs-CZ" sz="2200" dirty="0"/>
              <a:t>4. Existuje cesta vedoucí k zániku utrpení</a:t>
            </a:r>
          </a:p>
          <a:p>
            <a:endParaRPr lang="cs-CZ" dirty="0"/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1157A53E-963C-437D-B04F-0B72C20F17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483577"/>
            <a:ext cx="5183188" cy="5706086"/>
          </a:xfrm>
        </p:spPr>
        <p:txBody>
          <a:bodyPr>
            <a:normAutofit lnSpcReduction="10000"/>
          </a:bodyPr>
          <a:lstStyle/>
          <a:p>
            <a:r>
              <a:rPr lang="cs-CZ" dirty="0"/>
              <a:t>Cesta k nirváně: </a:t>
            </a:r>
          </a:p>
          <a:p>
            <a:r>
              <a:rPr lang="cs-CZ" dirty="0"/>
              <a:t>Osmidílná stezka (</a:t>
            </a:r>
            <a:r>
              <a:rPr lang="cs-CZ" dirty="0" err="1"/>
              <a:t>obs</a:t>
            </a:r>
            <a:r>
              <a:rPr lang="cs-CZ" dirty="0"/>
              <a:t>. školení v mravnosti, meditaci, moudrosti a vhledu)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pravý názor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pravé rozhodnutí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Pravá řeč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Pravé jednání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Pravé živobytí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Pravé snažení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Pravá bdělost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Pravé soustředění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3074" name="Picture 2" descr="VÃ½sledek obrÃ¡zku pro buddhismus">
            <a:extLst>
              <a:ext uri="{FF2B5EF4-FFF2-40B4-BE49-F238E27FC236}">
                <a16:creationId xmlns:a16="http://schemas.microsoft.com/office/drawing/2014/main" id="{1E87015C-4A0F-4A4E-A066-565546ED5C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921" y="365125"/>
            <a:ext cx="5462172" cy="3521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73529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E134B2-EAA1-494C-84AD-806D791A7F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1163" y="355600"/>
            <a:ext cx="4369776" cy="1325563"/>
          </a:xfrm>
        </p:spPr>
        <p:txBody>
          <a:bodyPr>
            <a:normAutofit/>
          </a:bodyPr>
          <a:lstStyle/>
          <a:p>
            <a:r>
              <a:rPr lang="cs-CZ" sz="3600" b="1" dirty="0" err="1">
                <a:solidFill>
                  <a:srgbClr val="C00000"/>
                </a:solidFill>
              </a:rPr>
              <a:t>Arhatství</a:t>
            </a:r>
            <a:r>
              <a:rPr lang="cs-CZ" sz="3600" b="1" dirty="0">
                <a:solidFill>
                  <a:srgbClr val="C00000"/>
                </a:solidFill>
              </a:rPr>
              <a:t> (theraváda)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8784A0E7-1F3A-46D9-B53E-7FFD22E633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24266" y="1504709"/>
            <a:ext cx="5157787" cy="4050906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iluzornost já</a:t>
            </a:r>
          </a:p>
          <a:p>
            <a:r>
              <a:rPr lang="cs-CZ" dirty="0"/>
              <a:t>pochybovačnost</a:t>
            </a:r>
          </a:p>
          <a:p>
            <a:r>
              <a:rPr lang="cs-CZ" dirty="0"/>
              <a:t>lpění na rituálech a obřadech</a:t>
            </a:r>
          </a:p>
          <a:p>
            <a:r>
              <a:rPr lang="cs-CZ" dirty="0"/>
              <a:t>smyslová žádostivost</a:t>
            </a:r>
          </a:p>
          <a:p>
            <a:r>
              <a:rPr lang="cs-CZ" dirty="0"/>
              <a:t>zlovůle</a:t>
            </a:r>
          </a:p>
          <a:p>
            <a:r>
              <a:rPr lang="cs-CZ" dirty="0"/>
              <a:t>lpění na hmotné existenci</a:t>
            </a:r>
          </a:p>
          <a:p>
            <a:r>
              <a:rPr lang="cs-CZ" dirty="0"/>
              <a:t>lpění na nehmotné existenci</a:t>
            </a:r>
          </a:p>
          <a:p>
            <a:r>
              <a:rPr lang="cs-CZ" dirty="0"/>
              <a:t>domýšlivost</a:t>
            </a:r>
          </a:p>
          <a:p>
            <a:r>
              <a:rPr lang="cs-CZ" dirty="0"/>
              <a:t>nepokoj</a:t>
            </a:r>
          </a:p>
          <a:p>
            <a:r>
              <a:rPr lang="cs-CZ" dirty="0"/>
              <a:t>nevědomost</a:t>
            </a:r>
          </a:p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73009A2B-0174-4E0A-88AF-045DBC3111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882053" y="355600"/>
            <a:ext cx="5183188" cy="875323"/>
          </a:xfrm>
        </p:spPr>
        <p:txBody>
          <a:bodyPr>
            <a:normAutofit/>
          </a:bodyPr>
          <a:lstStyle/>
          <a:p>
            <a:r>
              <a:rPr lang="cs-CZ" sz="3600" dirty="0">
                <a:solidFill>
                  <a:srgbClr val="C00000"/>
                </a:solidFill>
              </a:rPr>
              <a:t>Žáci: 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EFBA0E1D-628D-4B40-9CB8-B60D0E2FD0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483"/>
            <a:ext cx="229550" cy="64696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1587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000" b="0" i="0" u="none" strike="noStrike" cap="none" normalizeH="0" baseline="0" dirty="0">
              <a:ln>
                <a:noFill/>
              </a:ln>
              <a:solidFill>
                <a:srgbClr val="22222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b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Zástupný symbol pro obsah 8">
            <a:extLst>
              <a:ext uri="{FF2B5EF4-FFF2-40B4-BE49-F238E27FC236}">
                <a16:creationId xmlns:a16="http://schemas.microsoft.com/office/drawing/2014/main" id="{98A3F421-4B0B-4DD3-9D6F-0CFBB1F844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1681163"/>
            <a:ext cx="5183188" cy="4719638"/>
          </a:xfrm>
        </p:spPr>
        <p:txBody>
          <a:bodyPr>
            <a:normAutofit fontScale="85000" lnSpcReduction="20000"/>
          </a:bodyPr>
          <a:lstStyle/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cs-CZ" altLang="cs-CZ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zdržet se zabíjení a zraňování živých bytostí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cs-CZ" altLang="cs-CZ" dirty="0">
              <a:solidFill>
                <a:srgbClr val="22222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cs-CZ" altLang="cs-CZ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zdržet se braní věcí, co nejsou dávány (nekrást)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cs-CZ" altLang="cs-CZ" dirty="0">
              <a:solidFill>
                <a:srgbClr val="22222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cs-CZ" altLang="cs-CZ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zdržet se nesprávného sexuálního chování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cs-CZ" altLang="cs-CZ" dirty="0">
              <a:solidFill>
                <a:srgbClr val="22222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cs-CZ" altLang="cs-CZ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zdržet se zraňující a nepravdivé mluvy (nelhat, nepomlouvat, nemluvit zbytečně...)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cs-CZ" altLang="cs-CZ" dirty="0">
              <a:solidFill>
                <a:srgbClr val="22222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cs-CZ" altLang="cs-CZ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zdržet se zneužívání omamných prostředků</a:t>
            </a:r>
            <a:r>
              <a:rPr lang="cs-CZ" altLang="cs-CZ" sz="2000" dirty="0"/>
              <a:t> </a:t>
            </a:r>
            <a:endParaRPr lang="cs-CZ" altLang="cs-CZ" sz="5400" dirty="0">
              <a:latin typeface="Arial" panose="020B06040202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85055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A05C2A-7F70-47ED-A140-1BEF2327D1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672367"/>
          </a:xfrm>
        </p:spPr>
        <p:txBody>
          <a:bodyPr>
            <a:normAutofit/>
          </a:bodyPr>
          <a:lstStyle/>
          <a:p>
            <a:r>
              <a:rPr lang="cs-CZ" sz="3000" b="1" dirty="0">
                <a:solidFill>
                  <a:srgbClr val="C00000"/>
                </a:solidFill>
              </a:rPr>
              <a:t>Historický vývoj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D9E15B7E-686D-421E-B45C-A72CF86D30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1204546"/>
            <a:ext cx="5763235" cy="4985117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pol. 6. - pol. 5. st. př.n.l.</a:t>
            </a:r>
          </a:p>
          <a:p>
            <a:r>
              <a:rPr lang="cs-CZ" dirty="0"/>
              <a:t>Buddha, šíření buddhismu</a:t>
            </a:r>
          </a:p>
          <a:p>
            <a:endParaRPr lang="cs-CZ" dirty="0"/>
          </a:p>
          <a:p>
            <a:r>
              <a:rPr lang="cs-CZ" dirty="0"/>
              <a:t>pol. 4. př.n.l.</a:t>
            </a:r>
          </a:p>
          <a:p>
            <a:r>
              <a:rPr lang="cs-CZ" dirty="0"/>
              <a:t>Štěpení na školy; </a:t>
            </a:r>
            <a:r>
              <a:rPr lang="cs-CZ" dirty="0" err="1"/>
              <a:t>hínajána</a:t>
            </a:r>
            <a:r>
              <a:rPr lang="cs-CZ" dirty="0"/>
              <a:t>, koncily</a:t>
            </a:r>
          </a:p>
          <a:p>
            <a:endParaRPr lang="cs-CZ" dirty="0"/>
          </a:p>
          <a:p>
            <a:r>
              <a:rPr lang="cs-CZ" dirty="0"/>
              <a:t>od 1. st. n. l.</a:t>
            </a:r>
          </a:p>
          <a:p>
            <a:r>
              <a:rPr lang="cs-CZ" dirty="0"/>
              <a:t>Vznik </a:t>
            </a:r>
            <a:r>
              <a:rPr lang="cs-CZ" dirty="0" err="1"/>
              <a:t>mahájány</a:t>
            </a:r>
            <a:r>
              <a:rPr lang="cs-CZ" dirty="0"/>
              <a:t> (</a:t>
            </a:r>
            <a:r>
              <a:rPr lang="cs-CZ" dirty="0" err="1"/>
              <a:t>madhjámaka</a:t>
            </a:r>
            <a:r>
              <a:rPr lang="cs-CZ" dirty="0"/>
              <a:t>, </a:t>
            </a:r>
            <a:r>
              <a:rPr lang="cs-CZ" dirty="0" err="1"/>
              <a:t>jógačára</a:t>
            </a:r>
            <a:r>
              <a:rPr lang="cs-CZ" dirty="0"/>
              <a:t>)</a:t>
            </a:r>
          </a:p>
          <a:p>
            <a:endParaRPr lang="cs-CZ" dirty="0"/>
          </a:p>
          <a:p>
            <a:r>
              <a:rPr lang="cs-CZ" dirty="0"/>
              <a:t>po 7. st. n. l.</a:t>
            </a:r>
          </a:p>
          <a:p>
            <a:r>
              <a:rPr lang="cs-CZ" dirty="0" err="1"/>
              <a:t>Buddhist</a:t>
            </a:r>
            <a:r>
              <a:rPr lang="cs-CZ" dirty="0"/>
              <a:t>. Tantrismus, tibetský </a:t>
            </a:r>
            <a:r>
              <a:rPr lang="cs-CZ" dirty="0" err="1"/>
              <a:t>budd</a:t>
            </a:r>
            <a:r>
              <a:rPr lang="cs-CZ" dirty="0"/>
              <a:t>., </a:t>
            </a:r>
            <a:r>
              <a:rPr lang="cs-CZ" dirty="0" err="1"/>
              <a:t>vadžrajána</a:t>
            </a:r>
            <a:r>
              <a:rPr lang="cs-CZ" dirty="0"/>
              <a:t>, tantra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F99319AB-F0F4-463A-9AAF-C382BCA5FA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65719" y="4705717"/>
            <a:ext cx="5183188" cy="1712668"/>
          </a:xfrm>
        </p:spPr>
        <p:txBody>
          <a:bodyPr>
            <a:normAutofit fontScale="92500"/>
          </a:bodyPr>
          <a:lstStyle/>
          <a:p>
            <a:r>
              <a:rPr lang="cs-CZ" b="0" dirty="0"/>
              <a:t>Theraváda: Thajsko, Cejlon, Barma, Kambodža</a:t>
            </a:r>
          </a:p>
          <a:p>
            <a:r>
              <a:rPr lang="cs-CZ" b="0" dirty="0" err="1"/>
              <a:t>Mahájána</a:t>
            </a:r>
            <a:r>
              <a:rPr lang="cs-CZ" b="0" dirty="0"/>
              <a:t>: Čína, Japonsko, Vietnam, Korea</a:t>
            </a:r>
          </a:p>
          <a:p>
            <a:r>
              <a:rPr lang="cs-CZ" b="0" dirty="0" err="1"/>
              <a:t>Vadžrajána</a:t>
            </a:r>
            <a:r>
              <a:rPr lang="cs-CZ" b="0" dirty="0"/>
              <a:t>: Tibet, Mongolsko, Japonsko</a:t>
            </a:r>
          </a:p>
        </p:txBody>
      </p:sp>
      <p:pic>
        <p:nvPicPr>
          <p:cNvPr id="2054" name="Picture 6" descr="VÃ½sledek obrÃ¡zku pro buddhismus">
            <a:extLst>
              <a:ext uri="{FF2B5EF4-FFF2-40B4-BE49-F238E27FC236}">
                <a16:creationId xmlns:a16="http://schemas.microsoft.com/office/drawing/2014/main" id="{DB4AC061-5C70-49E9-9EDA-39D5232E9732}"/>
              </a:ext>
            </a:extLst>
          </p:cNvPr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1925" y="747395"/>
            <a:ext cx="4970776" cy="3684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15203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75D756BB-51D9-43D5-9FBF-6D3D74DA6A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6612" y="4645024"/>
            <a:ext cx="5157787" cy="1685437"/>
          </a:xfrm>
        </p:spPr>
        <p:txBody>
          <a:bodyPr>
            <a:normAutofit fontScale="85000" lnSpcReduction="20000"/>
          </a:bodyPr>
          <a:lstStyle/>
          <a:p>
            <a:r>
              <a:rPr lang="cs-CZ" dirty="0" err="1"/>
              <a:t>Dharmačakra</a:t>
            </a:r>
            <a:r>
              <a:rPr lang="cs-CZ" dirty="0"/>
              <a:t> = kolo učení, kolo zákona</a:t>
            </a:r>
          </a:p>
          <a:p>
            <a:r>
              <a:rPr lang="cs-CZ" dirty="0"/>
              <a:t>Buddhou zvěstované nauky</a:t>
            </a:r>
          </a:p>
          <a:p>
            <a:r>
              <a:rPr lang="cs-CZ" dirty="0"/>
              <a:t>4 ušlechtilé pravdy</a:t>
            </a:r>
          </a:p>
          <a:p>
            <a:r>
              <a:rPr lang="cs-CZ" dirty="0"/>
              <a:t>8 dílná stezka</a:t>
            </a:r>
          </a:p>
          <a:p>
            <a:r>
              <a:rPr lang="cs-CZ" dirty="0"/>
              <a:t>Střední cesta (</a:t>
            </a:r>
            <a:r>
              <a:rPr lang="cs-CZ" dirty="0" err="1"/>
              <a:t>madhjamápratipadá</a:t>
            </a:r>
            <a:r>
              <a:rPr lang="cs-CZ" dirty="0"/>
              <a:t>)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BF333E5D-4BE8-4F28-9631-48B0D548AF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811715" y="1310054"/>
            <a:ext cx="5543673" cy="4879609"/>
          </a:xfrm>
        </p:spPr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Lotosová sútra (</a:t>
            </a:r>
            <a:r>
              <a:rPr lang="cs-CZ" dirty="0" err="1">
                <a:solidFill>
                  <a:srgbClr val="C00000"/>
                </a:solidFill>
              </a:rPr>
              <a:t>mahájána</a:t>
            </a:r>
            <a:r>
              <a:rPr lang="cs-CZ" dirty="0">
                <a:solidFill>
                  <a:srgbClr val="C00000"/>
                </a:solidFill>
              </a:rPr>
              <a:t>)</a:t>
            </a:r>
          </a:p>
          <a:p>
            <a:r>
              <a:rPr lang="cs-CZ" dirty="0"/>
              <a:t>1. st. (Kašmír)</a:t>
            </a:r>
          </a:p>
          <a:p>
            <a:endParaRPr lang="cs-CZ" dirty="0"/>
          </a:p>
          <a:p>
            <a:r>
              <a:rPr lang="cs-CZ" dirty="0"/>
              <a:t>Cesta Buddhových žáků</a:t>
            </a:r>
          </a:p>
          <a:p>
            <a:r>
              <a:rPr lang="cs-CZ" dirty="0"/>
              <a:t>Cesta osaměle probuzeného</a:t>
            </a:r>
          </a:p>
          <a:p>
            <a:r>
              <a:rPr lang="cs-CZ" dirty="0"/>
              <a:t>Cesta </a:t>
            </a:r>
            <a:r>
              <a:rPr lang="cs-CZ" dirty="0" err="1"/>
              <a:t>bódhistattvy</a:t>
            </a:r>
            <a:endParaRPr lang="cs-CZ" dirty="0"/>
          </a:p>
        </p:txBody>
      </p:sp>
      <p:pic>
        <p:nvPicPr>
          <p:cNvPr id="4098" name="Picture 2" descr="VÃ½sledek obrÃ¡zku pro buddhismus">
            <a:extLst>
              <a:ext uri="{FF2B5EF4-FFF2-40B4-BE49-F238E27FC236}">
                <a16:creationId xmlns:a16="http://schemas.microsoft.com/office/drawing/2014/main" id="{16FE27B0-5803-4025-877A-C9FBA2DFF7A1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612" y="662781"/>
            <a:ext cx="3684588" cy="3684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32052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45ADFD-C16B-406F-8536-736C493CDE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>
                <a:solidFill>
                  <a:srgbClr val="C00000"/>
                </a:solidFill>
              </a:rPr>
              <a:t>Tripitaka</a:t>
            </a:r>
            <a:r>
              <a:rPr lang="cs-CZ" b="1" dirty="0">
                <a:solidFill>
                  <a:srgbClr val="C00000"/>
                </a:solidFill>
              </a:rPr>
              <a:t> (Trojí koš)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BCF15053-3D7C-4A81-815A-2AA9334D4B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1529862"/>
            <a:ext cx="5157787" cy="4659801"/>
          </a:xfrm>
        </p:spPr>
        <p:txBody>
          <a:bodyPr>
            <a:normAutofit lnSpcReduction="10000"/>
          </a:bodyPr>
          <a:lstStyle/>
          <a:p>
            <a:r>
              <a:rPr lang="cs-CZ" dirty="0" err="1">
                <a:solidFill>
                  <a:srgbClr val="C00000"/>
                </a:solidFill>
              </a:rPr>
              <a:t>Vinajapitaka</a:t>
            </a:r>
            <a:endParaRPr lang="cs-CZ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cs-CZ" dirty="0"/>
              <a:t>o vzniku </a:t>
            </a:r>
            <a:r>
              <a:rPr lang="cs-CZ" dirty="0" err="1"/>
              <a:t>sanghy</a:t>
            </a:r>
            <a:r>
              <a:rPr lang="cs-CZ" dirty="0"/>
              <a:t>, pravidla 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err="1">
                <a:solidFill>
                  <a:srgbClr val="C00000"/>
                </a:solidFill>
              </a:rPr>
              <a:t>Sútrapitaka</a:t>
            </a:r>
            <a:endParaRPr lang="cs-CZ" dirty="0">
              <a:solidFill>
                <a:srgbClr val="C00000"/>
              </a:solidFill>
            </a:endParaRPr>
          </a:p>
          <a:p>
            <a:r>
              <a:rPr lang="cs-CZ" dirty="0"/>
              <a:t>Sútry, rozpravy, kázání (5 sbírek)</a:t>
            </a:r>
          </a:p>
          <a:p>
            <a:r>
              <a:rPr lang="cs-CZ" dirty="0"/>
              <a:t>Sbírky = </a:t>
            </a:r>
            <a:r>
              <a:rPr lang="cs-CZ" dirty="0" err="1"/>
              <a:t>nikája</a:t>
            </a:r>
            <a:endParaRPr lang="cs-CZ" dirty="0"/>
          </a:p>
          <a:p>
            <a:endParaRPr lang="cs-CZ" dirty="0"/>
          </a:p>
          <a:p>
            <a:r>
              <a:rPr lang="cs-CZ" dirty="0" err="1">
                <a:solidFill>
                  <a:srgbClr val="C00000"/>
                </a:solidFill>
              </a:rPr>
              <a:t>Abhidharmapitaka</a:t>
            </a:r>
            <a:endParaRPr lang="cs-CZ" dirty="0">
              <a:solidFill>
                <a:srgbClr val="C00000"/>
              </a:solidFill>
            </a:endParaRPr>
          </a:p>
          <a:p>
            <a:r>
              <a:rPr lang="cs-CZ" dirty="0"/>
              <a:t>Kompendium </a:t>
            </a:r>
            <a:r>
              <a:rPr lang="cs-CZ" dirty="0" err="1"/>
              <a:t>budd</a:t>
            </a:r>
            <a:r>
              <a:rPr lang="cs-CZ" dirty="0"/>
              <a:t>. filozofie a psychologie</a:t>
            </a:r>
          </a:p>
        </p:txBody>
      </p:sp>
      <p:sp>
        <p:nvSpPr>
          <p:cNvPr id="8" name="Zástupný symbol pro obsah 7">
            <a:extLst>
              <a:ext uri="{FF2B5EF4-FFF2-40B4-BE49-F238E27FC236}">
                <a16:creationId xmlns:a16="http://schemas.microsoft.com/office/drawing/2014/main" id="{E55667BD-F66B-4160-97AC-0149F89F6B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1529862"/>
            <a:ext cx="5183188" cy="4659801"/>
          </a:xfrm>
        </p:spPr>
        <p:txBody>
          <a:bodyPr>
            <a:normAutofit lnSpcReduction="10000"/>
          </a:bodyPr>
          <a:lstStyle/>
          <a:p>
            <a:r>
              <a:rPr lang="cs-CZ" dirty="0" err="1"/>
              <a:t>Pálijský</a:t>
            </a:r>
            <a:r>
              <a:rPr lang="cs-CZ" dirty="0"/>
              <a:t> kánon (</a:t>
            </a:r>
            <a:r>
              <a:rPr lang="cs-CZ" dirty="0" err="1"/>
              <a:t>stř</a:t>
            </a:r>
            <a:r>
              <a:rPr lang="cs-CZ" dirty="0"/>
              <a:t>. Indie)</a:t>
            </a:r>
          </a:p>
          <a:p>
            <a:r>
              <a:rPr lang="cs-CZ" dirty="0" err="1"/>
              <a:t>Vinajapitaka</a:t>
            </a:r>
            <a:r>
              <a:rPr lang="cs-CZ" dirty="0"/>
              <a:t>, </a:t>
            </a:r>
            <a:r>
              <a:rPr lang="cs-CZ" dirty="0" err="1"/>
              <a:t>Sútrapitaka</a:t>
            </a:r>
            <a:r>
              <a:rPr lang="cs-CZ" dirty="0"/>
              <a:t> (1. koncil, 480 př.n.l.; </a:t>
            </a:r>
            <a:r>
              <a:rPr lang="cs-CZ" dirty="0" err="1"/>
              <a:t>Upáli</a:t>
            </a:r>
            <a:r>
              <a:rPr lang="cs-CZ" dirty="0"/>
              <a:t> – kázeň, </a:t>
            </a:r>
            <a:r>
              <a:rPr lang="cs-CZ" dirty="0" err="1"/>
              <a:t>Ánanda</a:t>
            </a:r>
            <a:r>
              <a:rPr lang="cs-CZ" dirty="0"/>
              <a:t> = zápis učení)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794718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410</Words>
  <Application>Microsoft Office PowerPoint</Application>
  <PresentationFormat>Širokoúhlá obrazovka</PresentationFormat>
  <Paragraphs>92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Motiv Office</vt:lpstr>
      <vt:lpstr>Buddhismus</vt:lpstr>
      <vt:lpstr>Prezentace aplikace PowerPoint</vt:lpstr>
      <vt:lpstr>Arhatství (theraváda)</vt:lpstr>
      <vt:lpstr>Historický vývoj</vt:lpstr>
      <vt:lpstr>Prezentace aplikace PowerPoint</vt:lpstr>
      <vt:lpstr>Tripitaka (Trojí koš)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Buddhismus</dc:title>
  <dc:creator>Ondřej Sládek</dc:creator>
  <cp:lastModifiedBy>Ondřej Sládek</cp:lastModifiedBy>
  <cp:revision>2</cp:revision>
  <dcterms:created xsi:type="dcterms:W3CDTF">2020-03-13T23:03:21Z</dcterms:created>
  <dcterms:modified xsi:type="dcterms:W3CDTF">2020-03-14T20:50:09Z</dcterms:modified>
</cp:coreProperties>
</file>