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333" r:id="rId2"/>
    <p:sldId id="286" r:id="rId3"/>
    <p:sldId id="909" r:id="rId4"/>
    <p:sldId id="906" r:id="rId5"/>
    <p:sldId id="287" r:id="rId6"/>
    <p:sldId id="374" r:id="rId7"/>
    <p:sldId id="912" r:id="rId8"/>
    <p:sldId id="904" r:id="rId9"/>
    <p:sldId id="375" r:id="rId10"/>
    <p:sldId id="424" r:id="rId11"/>
    <p:sldId id="377" r:id="rId12"/>
    <p:sldId id="378" r:id="rId13"/>
    <p:sldId id="380" r:id="rId14"/>
    <p:sldId id="463" r:id="rId15"/>
    <p:sldId id="433" r:id="rId16"/>
    <p:sldId id="381" r:id="rId17"/>
    <p:sldId id="434" r:id="rId18"/>
    <p:sldId id="382" r:id="rId19"/>
    <p:sldId id="383" r:id="rId20"/>
    <p:sldId id="384" r:id="rId21"/>
    <p:sldId id="385" r:id="rId22"/>
    <p:sldId id="386" r:id="rId23"/>
    <p:sldId id="438" r:id="rId24"/>
    <p:sldId id="387" r:id="rId25"/>
    <p:sldId id="392" r:id="rId26"/>
    <p:sldId id="295" r:id="rId27"/>
    <p:sldId id="445" r:id="rId28"/>
    <p:sldId id="460" r:id="rId29"/>
    <p:sldId id="447" r:id="rId30"/>
    <p:sldId id="396" r:id="rId31"/>
    <p:sldId id="449" r:id="rId32"/>
    <p:sldId id="395" r:id="rId33"/>
    <p:sldId id="336" r:id="rId34"/>
    <p:sldId id="296" r:id="rId35"/>
    <p:sldId id="398" r:id="rId36"/>
    <p:sldId id="929" r:id="rId37"/>
    <p:sldId id="954" r:id="rId38"/>
    <p:sldId id="955" r:id="rId39"/>
    <p:sldId id="952" r:id="rId40"/>
    <p:sldId id="423" r:id="rId41"/>
    <p:sldId id="452" r:id="rId42"/>
    <p:sldId id="494" r:id="rId43"/>
    <p:sldId id="453" r:id="rId44"/>
    <p:sldId id="454" r:id="rId45"/>
    <p:sldId id="337" r:id="rId46"/>
    <p:sldId id="338" r:id="rId47"/>
    <p:sldId id="455" r:id="rId48"/>
    <p:sldId id="456" r:id="rId49"/>
    <p:sldId id="953" r:id="rId50"/>
    <p:sldId id="426" r:id="rId51"/>
    <p:sldId id="457" r:id="rId52"/>
    <p:sldId id="458" r:id="rId53"/>
    <p:sldId id="446" r:id="rId54"/>
    <p:sldId id="444" r:id="rId55"/>
    <p:sldId id="450" r:id="rId56"/>
    <p:sldId id="930" r:id="rId57"/>
    <p:sldId id="473" r:id="rId58"/>
    <p:sldId id="472" r:id="rId59"/>
    <p:sldId id="931" r:id="rId60"/>
    <p:sldId id="258" r:id="rId61"/>
    <p:sldId id="475" r:id="rId62"/>
    <p:sldId id="259" r:id="rId63"/>
    <p:sldId id="476" r:id="rId64"/>
    <p:sldId id="260" r:id="rId65"/>
    <p:sldId id="932" r:id="rId66"/>
    <p:sldId id="340" r:id="rId67"/>
    <p:sldId id="933" r:id="rId68"/>
    <p:sldId id="474" r:id="rId69"/>
    <p:sldId id="397" r:id="rId70"/>
    <p:sldId id="344" r:id="rId71"/>
    <p:sldId id="934" r:id="rId72"/>
    <p:sldId id="935" r:id="rId73"/>
    <p:sldId id="936" r:id="rId74"/>
    <p:sldId id="937" r:id="rId75"/>
    <p:sldId id="389" r:id="rId76"/>
    <p:sldId id="419" r:id="rId77"/>
    <p:sldId id="938" r:id="rId78"/>
    <p:sldId id="939" r:id="rId79"/>
    <p:sldId id="940" r:id="rId80"/>
    <p:sldId id="941" r:id="rId81"/>
    <p:sldId id="347" r:id="rId82"/>
    <p:sldId id="393" r:id="rId83"/>
    <p:sldId id="264" r:id="rId84"/>
    <p:sldId id="394" r:id="rId85"/>
    <p:sldId id="942" r:id="rId86"/>
    <p:sldId id="464" r:id="rId87"/>
    <p:sldId id="465" r:id="rId88"/>
    <p:sldId id="437" r:id="rId89"/>
    <p:sldId id="388" r:id="rId90"/>
    <p:sldId id="436" r:id="rId91"/>
    <p:sldId id="943" r:id="rId92"/>
    <p:sldId id="363" r:id="rId93"/>
    <p:sldId id="466" r:id="rId94"/>
    <p:sldId id="399" r:id="rId95"/>
    <p:sldId id="350" r:id="rId96"/>
    <p:sldId id="944" r:id="rId97"/>
    <p:sldId id="467" r:id="rId98"/>
    <p:sldId id="487" r:id="rId99"/>
    <p:sldId id="945" r:id="rId100"/>
    <p:sldId id="368" r:id="rId101"/>
    <p:sldId id="354" r:id="rId102"/>
    <p:sldId id="946" r:id="rId103"/>
    <p:sldId id="947" r:id="rId104"/>
    <p:sldId id="948" r:id="rId105"/>
    <p:sldId id="949" r:id="rId106"/>
    <p:sldId id="366" r:id="rId107"/>
    <p:sldId id="950" r:id="rId108"/>
    <p:sldId id="951" r:id="rId109"/>
    <p:sldId id="356" r:id="rId110"/>
    <p:sldId id="357" r:id="rId11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DC3F2B-2556-401A-AA5E-D3DC538094C7}" v="16" dt="2024-03-07T23:11:46.0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14" autoAdjust="0"/>
    <p:restoredTop sz="94660"/>
  </p:normalViewPr>
  <p:slideViewPr>
    <p:cSldViewPr>
      <p:cViewPr varScale="1">
        <p:scale>
          <a:sx n="78" d="100"/>
          <a:sy n="78" d="100"/>
        </p:scale>
        <p:origin x="158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microsoft.com/office/2016/11/relationships/changesInfo" Target="changesInfos/changesInfo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bomír Prokeš" userId="c6190586-327c-4754-acfe-3cab059996b7" providerId="ADAL" clId="{91DC3F2B-2556-401A-AA5E-D3DC538094C7}"/>
    <pc:docChg chg="undo custSel modSld">
      <pc:chgData name="Lubomír Prokeš" userId="c6190586-327c-4754-acfe-3cab059996b7" providerId="ADAL" clId="{91DC3F2B-2556-401A-AA5E-D3DC538094C7}" dt="2024-03-07T23:12:06.729" v="607" actId="1076"/>
      <pc:docMkLst>
        <pc:docMk/>
      </pc:docMkLst>
      <pc:sldChg chg="modSp mod">
        <pc:chgData name="Lubomír Prokeš" userId="c6190586-327c-4754-acfe-3cab059996b7" providerId="ADAL" clId="{91DC3F2B-2556-401A-AA5E-D3DC538094C7}" dt="2024-03-07T22:43:10.223" v="349" actId="115"/>
        <pc:sldMkLst>
          <pc:docMk/>
          <pc:sldMk cId="2206048568" sldId="258"/>
        </pc:sldMkLst>
        <pc:spChg chg="mod">
          <ac:chgData name="Lubomír Prokeš" userId="c6190586-327c-4754-acfe-3cab059996b7" providerId="ADAL" clId="{91DC3F2B-2556-401A-AA5E-D3DC538094C7}" dt="2024-03-07T22:43:10.223" v="349" actId="115"/>
          <ac:spMkLst>
            <pc:docMk/>
            <pc:sldMk cId="2206048568" sldId="258"/>
            <ac:spMk id="4099" creationId="{00000000-0000-0000-0000-000000000000}"/>
          </ac:spMkLst>
        </pc:spChg>
      </pc:sldChg>
      <pc:sldChg chg="modSp mod">
        <pc:chgData name="Lubomír Prokeš" userId="c6190586-327c-4754-acfe-3cab059996b7" providerId="ADAL" clId="{91DC3F2B-2556-401A-AA5E-D3DC538094C7}" dt="2024-03-07T22:41:38.148" v="331" actId="2711"/>
        <pc:sldMkLst>
          <pc:docMk/>
          <pc:sldMk cId="688552308" sldId="259"/>
        </pc:sldMkLst>
        <pc:spChg chg="mod">
          <ac:chgData name="Lubomír Prokeš" userId="c6190586-327c-4754-acfe-3cab059996b7" providerId="ADAL" clId="{91DC3F2B-2556-401A-AA5E-D3DC538094C7}" dt="2024-03-07T22:41:38.148" v="331" actId="2711"/>
          <ac:spMkLst>
            <pc:docMk/>
            <pc:sldMk cId="688552308" sldId="259"/>
            <ac:spMk id="5123" creationId="{00000000-0000-0000-0000-000000000000}"/>
          </ac:spMkLst>
        </pc:spChg>
      </pc:sldChg>
      <pc:sldChg chg="modSp mod">
        <pc:chgData name="Lubomír Prokeš" userId="c6190586-327c-4754-acfe-3cab059996b7" providerId="ADAL" clId="{91DC3F2B-2556-401A-AA5E-D3DC538094C7}" dt="2024-03-07T22:41:22.063" v="330" actId="2711"/>
        <pc:sldMkLst>
          <pc:docMk/>
          <pc:sldMk cId="2992185603" sldId="260"/>
        </pc:sldMkLst>
        <pc:spChg chg="mod">
          <ac:chgData name="Lubomír Prokeš" userId="c6190586-327c-4754-acfe-3cab059996b7" providerId="ADAL" clId="{91DC3F2B-2556-401A-AA5E-D3DC538094C7}" dt="2024-03-07T22:41:22.063" v="330" actId="2711"/>
          <ac:spMkLst>
            <pc:docMk/>
            <pc:sldMk cId="2992185603" sldId="260"/>
            <ac:spMk id="6147" creationId="{00000000-0000-0000-0000-000000000000}"/>
          </ac:spMkLst>
        </pc:spChg>
      </pc:sldChg>
      <pc:sldChg chg="modSp mod">
        <pc:chgData name="Lubomír Prokeš" userId="c6190586-327c-4754-acfe-3cab059996b7" providerId="ADAL" clId="{91DC3F2B-2556-401A-AA5E-D3DC538094C7}" dt="2024-03-07T22:22:45.343" v="210" actId="20577"/>
        <pc:sldMkLst>
          <pc:docMk/>
          <pc:sldMk cId="1611015166" sldId="264"/>
        </pc:sldMkLst>
        <pc:spChg chg="mod">
          <ac:chgData name="Lubomír Prokeš" userId="c6190586-327c-4754-acfe-3cab059996b7" providerId="ADAL" clId="{91DC3F2B-2556-401A-AA5E-D3DC538094C7}" dt="2024-03-07T22:22:45.343" v="210" actId="20577"/>
          <ac:spMkLst>
            <pc:docMk/>
            <pc:sldMk cId="1611015166" sldId="264"/>
            <ac:spMk id="10243" creationId="{00000000-0000-0000-0000-000000000000}"/>
          </ac:spMkLst>
        </pc:spChg>
      </pc:sldChg>
      <pc:sldChg chg="modSp mod">
        <pc:chgData name="Lubomír Prokeš" userId="c6190586-327c-4754-acfe-3cab059996b7" providerId="ADAL" clId="{91DC3F2B-2556-401A-AA5E-D3DC538094C7}" dt="2024-03-07T23:11:32.231" v="579" actId="2711"/>
        <pc:sldMkLst>
          <pc:docMk/>
          <pc:sldMk cId="1417471109" sldId="286"/>
        </pc:sldMkLst>
        <pc:spChg chg="mod">
          <ac:chgData name="Lubomír Prokeš" userId="c6190586-327c-4754-acfe-3cab059996b7" providerId="ADAL" clId="{91DC3F2B-2556-401A-AA5E-D3DC538094C7}" dt="2024-03-07T23:11:32.231" v="579" actId="2711"/>
          <ac:spMkLst>
            <pc:docMk/>
            <pc:sldMk cId="1417471109" sldId="286"/>
            <ac:spMk id="15364" creationId="{00000000-0000-0000-0000-000000000000}"/>
          </ac:spMkLst>
        </pc:spChg>
      </pc:sldChg>
      <pc:sldChg chg="modSp mod">
        <pc:chgData name="Lubomír Prokeš" userId="c6190586-327c-4754-acfe-3cab059996b7" providerId="ADAL" clId="{91DC3F2B-2556-401A-AA5E-D3DC538094C7}" dt="2024-03-07T23:10:30.289" v="570" actId="2711"/>
        <pc:sldMkLst>
          <pc:docMk/>
          <pc:sldMk cId="4263169391" sldId="287"/>
        </pc:sldMkLst>
        <pc:spChg chg="mod">
          <ac:chgData name="Lubomír Prokeš" userId="c6190586-327c-4754-acfe-3cab059996b7" providerId="ADAL" clId="{91DC3F2B-2556-401A-AA5E-D3DC538094C7}" dt="2024-03-07T23:10:30.289" v="570" actId="2711"/>
          <ac:spMkLst>
            <pc:docMk/>
            <pc:sldMk cId="4263169391" sldId="287"/>
            <ac:spMk id="16387" creationId="{00000000-0000-0000-0000-000000000000}"/>
          </ac:spMkLst>
        </pc:spChg>
      </pc:sldChg>
      <pc:sldChg chg="modSp mod">
        <pc:chgData name="Lubomír Prokeš" userId="c6190586-327c-4754-acfe-3cab059996b7" providerId="ADAL" clId="{91DC3F2B-2556-401A-AA5E-D3DC538094C7}" dt="2024-03-07T23:00:15.252" v="501" actId="115"/>
        <pc:sldMkLst>
          <pc:docMk/>
          <pc:sldMk cId="2450151320" sldId="295"/>
        </pc:sldMkLst>
        <pc:spChg chg="mod">
          <ac:chgData name="Lubomír Prokeš" userId="c6190586-327c-4754-acfe-3cab059996b7" providerId="ADAL" clId="{91DC3F2B-2556-401A-AA5E-D3DC538094C7}" dt="2024-03-07T23:00:15.252" v="501" actId="115"/>
          <ac:spMkLst>
            <pc:docMk/>
            <pc:sldMk cId="2450151320" sldId="295"/>
            <ac:spMk id="7" creationId="{00000000-0000-0000-0000-000000000000}"/>
          </ac:spMkLst>
        </pc:spChg>
      </pc:sldChg>
      <pc:sldChg chg="modSp mod">
        <pc:chgData name="Lubomír Prokeš" userId="c6190586-327c-4754-acfe-3cab059996b7" providerId="ADAL" clId="{91DC3F2B-2556-401A-AA5E-D3DC538094C7}" dt="2024-03-07T22:55:26.293" v="432" actId="255"/>
        <pc:sldMkLst>
          <pc:docMk/>
          <pc:sldMk cId="3991010845" sldId="296"/>
        </pc:sldMkLst>
        <pc:spChg chg="mod">
          <ac:chgData name="Lubomír Prokeš" userId="c6190586-327c-4754-acfe-3cab059996b7" providerId="ADAL" clId="{91DC3F2B-2556-401A-AA5E-D3DC538094C7}" dt="2024-03-07T22:55:15.908" v="430" actId="2711"/>
          <ac:spMkLst>
            <pc:docMk/>
            <pc:sldMk cId="3991010845" sldId="296"/>
            <ac:spMk id="3" creationId="{00000000-0000-0000-0000-000000000000}"/>
          </ac:spMkLst>
        </pc:spChg>
        <pc:spChg chg="mod">
          <ac:chgData name="Lubomír Prokeš" userId="c6190586-327c-4754-acfe-3cab059996b7" providerId="ADAL" clId="{91DC3F2B-2556-401A-AA5E-D3DC538094C7}" dt="2024-03-07T22:55:26.293" v="432" actId="255"/>
          <ac:spMkLst>
            <pc:docMk/>
            <pc:sldMk cId="3991010845" sldId="296"/>
            <ac:spMk id="4" creationId="{234D3FD2-5481-46C9-9B4B-DCE61371F834}"/>
          </ac:spMkLst>
        </pc:spChg>
      </pc:sldChg>
      <pc:sldChg chg="addSp modSp mod">
        <pc:chgData name="Lubomír Prokeš" userId="c6190586-327c-4754-acfe-3cab059996b7" providerId="ADAL" clId="{91DC3F2B-2556-401A-AA5E-D3DC538094C7}" dt="2024-03-07T23:12:06.729" v="607" actId="1076"/>
        <pc:sldMkLst>
          <pc:docMk/>
          <pc:sldMk cId="820033632" sldId="333"/>
        </pc:sldMkLst>
        <pc:spChg chg="add mod">
          <ac:chgData name="Lubomír Prokeš" userId="c6190586-327c-4754-acfe-3cab059996b7" providerId="ADAL" clId="{91DC3F2B-2556-401A-AA5E-D3DC538094C7}" dt="2024-03-07T23:12:06.729" v="607" actId="1076"/>
          <ac:spMkLst>
            <pc:docMk/>
            <pc:sldMk cId="820033632" sldId="333"/>
            <ac:spMk id="2" creationId="{29BC125E-8034-3A38-3341-ACD2728023B6}"/>
          </ac:spMkLst>
        </pc:spChg>
        <pc:spChg chg="mod">
          <ac:chgData name="Lubomír Prokeš" userId="c6190586-327c-4754-acfe-3cab059996b7" providerId="ADAL" clId="{91DC3F2B-2556-401A-AA5E-D3DC538094C7}" dt="2024-03-07T23:11:38.885" v="580" actId="255"/>
          <ac:spMkLst>
            <pc:docMk/>
            <pc:sldMk cId="820033632" sldId="333"/>
            <ac:spMk id="4" creationId="{00000000-0000-0000-0000-000000000000}"/>
          </ac:spMkLst>
        </pc:spChg>
      </pc:sldChg>
      <pc:sldChg chg="modSp mod">
        <pc:chgData name="Lubomír Prokeš" userId="c6190586-327c-4754-acfe-3cab059996b7" providerId="ADAL" clId="{91DC3F2B-2556-401A-AA5E-D3DC538094C7}" dt="2024-03-07T22:56:10.093" v="435" actId="115"/>
        <pc:sldMkLst>
          <pc:docMk/>
          <pc:sldMk cId="1659157510" sldId="336"/>
        </pc:sldMkLst>
        <pc:spChg chg="mod">
          <ac:chgData name="Lubomír Prokeš" userId="c6190586-327c-4754-acfe-3cab059996b7" providerId="ADAL" clId="{91DC3F2B-2556-401A-AA5E-D3DC538094C7}" dt="2024-03-07T22:56:10.093" v="435" actId="115"/>
          <ac:spMkLst>
            <pc:docMk/>
            <pc:sldMk cId="1659157510" sldId="336"/>
            <ac:spMk id="4" creationId="{00000000-0000-0000-0000-000000000000}"/>
          </ac:spMkLst>
        </pc:spChg>
      </pc:sldChg>
      <pc:sldChg chg="modSp mod">
        <pc:chgData name="Lubomír Prokeš" userId="c6190586-327c-4754-acfe-3cab059996b7" providerId="ADAL" clId="{91DC3F2B-2556-401A-AA5E-D3DC538094C7}" dt="2024-03-07T22:51:18.104" v="406" actId="2711"/>
        <pc:sldMkLst>
          <pc:docMk/>
          <pc:sldMk cId="4210301785" sldId="337"/>
        </pc:sldMkLst>
        <pc:spChg chg="mod">
          <ac:chgData name="Lubomír Prokeš" userId="c6190586-327c-4754-acfe-3cab059996b7" providerId="ADAL" clId="{91DC3F2B-2556-401A-AA5E-D3DC538094C7}" dt="2024-03-07T22:51:11.209" v="405" actId="2711"/>
          <ac:spMkLst>
            <pc:docMk/>
            <pc:sldMk cId="4210301785" sldId="337"/>
            <ac:spMk id="7" creationId="{CDE0D732-1CDE-4961-836A-0778E72CC3B3}"/>
          </ac:spMkLst>
        </pc:spChg>
        <pc:spChg chg="mod">
          <ac:chgData name="Lubomír Prokeš" userId="c6190586-327c-4754-acfe-3cab059996b7" providerId="ADAL" clId="{91DC3F2B-2556-401A-AA5E-D3DC538094C7}" dt="2024-03-07T22:51:05.984" v="404" actId="2711"/>
          <ac:spMkLst>
            <pc:docMk/>
            <pc:sldMk cId="4210301785" sldId="337"/>
            <ac:spMk id="10" creationId="{1A7B78F9-0421-4970-B871-688ED6EF93CF}"/>
          </ac:spMkLst>
        </pc:spChg>
        <pc:spChg chg="mod">
          <ac:chgData name="Lubomír Prokeš" userId="c6190586-327c-4754-acfe-3cab059996b7" providerId="ADAL" clId="{91DC3F2B-2556-401A-AA5E-D3DC538094C7}" dt="2024-03-07T22:51:18.104" v="406" actId="2711"/>
          <ac:spMkLst>
            <pc:docMk/>
            <pc:sldMk cId="4210301785" sldId="337"/>
            <ac:spMk id="12" creationId="{6AF4D174-6451-43FC-AA49-4B506A3EE38B}"/>
          </ac:spMkLst>
        </pc:spChg>
      </pc:sldChg>
      <pc:sldChg chg="modSp mod">
        <pc:chgData name="Lubomír Prokeš" userId="c6190586-327c-4754-acfe-3cab059996b7" providerId="ADAL" clId="{91DC3F2B-2556-401A-AA5E-D3DC538094C7}" dt="2024-03-07T22:40:21.887" v="329" actId="255"/>
        <pc:sldMkLst>
          <pc:docMk/>
          <pc:sldMk cId="1769307522" sldId="340"/>
        </pc:sldMkLst>
        <pc:spChg chg="mod">
          <ac:chgData name="Lubomír Prokeš" userId="c6190586-327c-4754-acfe-3cab059996b7" providerId="ADAL" clId="{91DC3F2B-2556-401A-AA5E-D3DC538094C7}" dt="2024-03-07T22:40:21.887" v="329" actId="255"/>
          <ac:spMkLst>
            <pc:docMk/>
            <pc:sldMk cId="1769307522" sldId="340"/>
            <ac:spMk id="4" creationId="{00000000-0000-0000-0000-000000000000}"/>
          </ac:spMkLst>
        </pc:spChg>
        <pc:spChg chg="mod">
          <ac:chgData name="Lubomír Prokeš" userId="c6190586-327c-4754-acfe-3cab059996b7" providerId="ADAL" clId="{91DC3F2B-2556-401A-AA5E-D3DC538094C7}" dt="2024-03-07T22:39:15.566" v="313" actId="2711"/>
          <ac:spMkLst>
            <pc:docMk/>
            <pc:sldMk cId="1769307522" sldId="340"/>
            <ac:spMk id="6" creationId="{00000000-0000-0000-0000-000000000000}"/>
          </ac:spMkLst>
        </pc:spChg>
      </pc:sldChg>
      <pc:sldChg chg="addSp modSp mod">
        <pc:chgData name="Lubomír Prokeš" userId="c6190586-327c-4754-acfe-3cab059996b7" providerId="ADAL" clId="{91DC3F2B-2556-401A-AA5E-D3DC538094C7}" dt="2024-03-07T22:35:49.281" v="288" actId="113"/>
        <pc:sldMkLst>
          <pc:docMk/>
          <pc:sldMk cId="2526383918" sldId="344"/>
        </pc:sldMkLst>
        <pc:spChg chg="add mod">
          <ac:chgData name="Lubomír Prokeš" userId="c6190586-327c-4754-acfe-3cab059996b7" providerId="ADAL" clId="{91DC3F2B-2556-401A-AA5E-D3DC538094C7}" dt="2024-03-07T22:35:49.281" v="288" actId="113"/>
          <ac:spMkLst>
            <pc:docMk/>
            <pc:sldMk cId="2526383918" sldId="344"/>
            <ac:spMk id="3" creationId="{ACE49969-CC43-F074-090D-53F4E77CFAD7}"/>
          </ac:spMkLst>
        </pc:spChg>
        <pc:spChg chg="mod">
          <ac:chgData name="Lubomír Prokeš" userId="c6190586-327c-4754-acfe-3cab059996b7" providerId="ADAL" clId="{91DC3F2B-2556-401A-AA5E-D3DC538094C7}" dt="2024-03-07T22:35:19.890" v="280" actId="20577"/>
          <ac:spMkLst>
            <pc:docMk/>
            <pc:sldMk cId="2526383918" sldId="344"/>
            <ac:spMk id="4" creationId="{00000000-0000-0000-0000-000000000000}"/>
          </ac:spMkLst>
        </pc:spChg>
        <pc:picChg chg="add mod">
          <ac:chgData name="Lubomír Prokeš" userId="c6190586-327c-4754-acfe-3cab059996b7" providerId="ADAL" clId="{91DC3F2B-2556-401A-AA5E-D3DC538094C7}" dt="2024-03-07T22:35:28.177" v="282" actId="14100"/>
          <ac:picMkLst>
            <pc:docMk/>
            <pc:sldMk cId="2526383918" sldId="344"/>
            <ac:picMk id="1026" creationId="{90167AC5-F384-F686-9A3C-CDF622F6836C}"/>
          </ac:picMkLst>
        </pc:picChg>
      </pc:sldChg>
      <pc:sldChg chg="modSp mod">
        <pc:chgData name="Lubomír Prokeš" userId="c6190586-327c-4754-acfe-3cab059996b7" providerId="ADAL" clId="{91DC3F2B-2556-401A-AA5E-D3DC538094C7}" dt="2024-03-07T22:23:21.143" v="213" actId="113"/>
        <pc:sldMkLst>
          <pc:docMk/>
          <pc:sldMk cId="1841252342" sldId="347"/>
        </pc:sldMkLst>
        <pc:spChg chg="mod">
          <ac:chgData name="Lubomír Prokeš" userId="c6190586-327c-4754-acfe-3cab059996b7" providerId="ADAL" clId="{91DC3F2B-2556-401A-AA5E-D3DC538094C7}" dt="2024-03-07T22:23:21.143" v="213" actId="113"/>
          <ac:spMkLst>
            <pc:docMk/>
            <pc:sldMk cId="1841252342" sldId="347"/>
            <ac:spMk id="4" creationId="{00000000-0000-0000-0000-000000000000}"/>
          </ac:spMkLst>
        </pc:spChg>
      </pc:sldChg>
      <pc:sldChg chg="modSp mod">
        <pc:chgData name="Lubomír Prokeš" userId="c6190586-327c-4754-acfe-3cab059996b7" providerId="ADAL" clId="{91DC3F2B-2556-401A-AA5E-D3DC538094C7}" dt="2024-03-07T22:19:06.558" v="174" actId="115"/>
        <pc:sldMkLst>
          <pc:docMk/>
          <pc:sldMk cId="3356717937" sldId="350"/>
        </pc:sldMkLst>
        <pc:spChg chg="mod">
          <ac:chgData name="Lubomír Prokeš" userId="c6190586-327c-4754-acfe-3cab059996b7" providerId="ADAL" clId="{91DC3F2B-2556-401A-AA5E-D3DC538094C7}" dt="2024-03-07T22:19:06.558" v="174" actId="115"/>
          <ac:spMkLst>
            <pc:docMk/>
            <pc:sldMk cId="3356717937" sldId="350"/>
            <ac:spMk id="4" creationId="{00000000-0000-0000-0000-000000000000}"/>
          </ac:spMkLst>
        </pc:spChg>
      </pc:sldChg>
      <pc:sldChg chg="modSp mod">
        <pc:chgData name="Lubomír Prokeš" userId="c6190586-327c-4754-acfe-3cab059996b7" providerId="ADAL" clId="{91DC3F2B-2556-401A-AA5E-D3DC538094C7}" dt="2024-03-07T22:12:07.500" v="53" actId="20577"/>
        <pc:sldMkLst>
          <pc:docMk/>
          <pc:sldMk cId="163626930" sldId="354"/>
        </pc:sldMkLst>
        <pc:spChg chg="mod">
          <ac:chgData name="Lubomír Prokeš" userId="c6190586-327c-4754-acfe-3cab059996b7" providerId="ADAL" clId="{91DC3F2B-2556-401A-AA5E-D3DC538094C7}" dt="2024-03-07T22:12:07.500" v="53" actId="20577"/>
          <ac:spMkLst>
            <pc:docMk/>
            <pc:sldMk cId="163626930" sldId="354"/>
            <ac:spMk id="2" creationId="{00000000-0000-0000-0000-000000000000}"/>
          </ac:spMkLst>
        </pc:spChg>
      </pc:sldChg>
      <pc:sldChg chg="modSp mod">
        <pc:chgData name="Lubomír Prokeš" userId="c6190586-327c-4754-acfe-3cab059996b7" providerId="ADAL" clId="{91DC3F2B-2556-401A-AA5E-D3DC538094C7}" dt="2024-03-07T22:14:38.269" v="75" actId="113"/>
        <pc:sldMkLst>
          <pc:docMk/>
          <pc:sldMk cId="1165772821" sldId="366"/>
        </pc:sldMkLst>
        <pc:spChg chg="mod">
          <ac:chgData name="Lubomír Prokeš" userId="c6190586-327c-4754-acfe-3cab059996b7" providerId="ADAL" clId="{91DC3F2B-2556-401A-AA5E-D3DC538094C7}" dt="2024-03-07T22:14:38.269" v="75" actId="113"/>
          <ac:spMkLst>
            <pc:docMk/>
            <pc:sldMk cId="1165772821" sldId="366"/>
            <ac:spMk id="4" creationId="{00000000-0000-0000-0000-000000000000}"/>
          </ac:spMkLst>
        </pc:spChg>
      </pc:sldChg>
      <pc:sldChg chg="modSp mod">
        <pc:chgData name="Lubomír Prokeš" userId="c6190586-327c-4754-acfe-3cab059996b7" providerId="ADAL" clId="{91DC3F2B-2556-401A-AA5E-D3DC538094C7}" dt="2024-03-07T22:16:10.792" v="86" actId="115"/>
        <pc:sldMkLst>
          <pc:docMk/>
          <pc:sldMk cId="2965806970" sldId="368"/>
        </pc:sldMkLst>
        <pc:spChg chg="mod">
          <ac:chgData name="Lubomír Prokeš" userId="c6190586-327c-4754-acfe-3cab059996b7" providerId="ADAL" clId="{91DC3F2B-2556-401A-AA5E-D3DC538094C7}" dt="2024-03-07T22:16:10.792" v="86" actId="115"/>
          <ac:spMkLst>
            <pc:docMk/>
            <pc:sldMk cId="2965806970" sldId="368"/>
            <ac:spMk id="4" creationId="{00000000-0000-0000-0000-000000000000}"/>
          </ac:spMkLst>
        </pc:spChg>
      </pc:sldChg>
      <pc:sldChg chg="modSp mod">
        <pc:chgData name="Lubomír Prokeš" userId="c6190586-327c-4754-acfe-3cab059996b7" providerId="ADAL" clId="{91DC3F2B-2556-401A-AA5E-D3DC538094C7}" dt="2024-03-07T23:10:20.377" v="569" actId="115"/>
        <pc:sldMkLst>
          <pc:docMk/>
          <pc:sldMk cId="3969678481" sldId="374"/>
        </pc:sldMkLst>
        <pc:spChg chg="mod">
          <ac:chgData name="Lubomír Prokeš" userId="c6190586-327c-4754-acfe-3cab059996b7" providerId="ADAL" clId="{91DC3F2B-2556-401A-AA5E-D3DC538094C7}" dt="2024-03-07T23:09:37.043" v="567" actId="255"/>
          <ac:spMkLst>
            <pc:docMk/>
            <pc:sldMk cId="3969678481" sldId="374"/>
            <ac:spMk id="4" creationId="{00000000-0000-0000-0000-000000000000}"/>
          </ac:spMkLst>
        </pc:spChg>
        <pc:spChg chg="mod">
          <ac:chgData name="Lubomír Prokeš" userId="c6190586-327c-4754-acfe-3cab059996b7" providerId="ADAL" clId="{91DC3F2B-2556-401A-AA5E-D3DC538094C7}" dt="2024-03-07T23:10:20.377" v="569" actId="115"/>
          <ac:spMkLst>
            <pc:docMk/>
            <pc:sldMk cId="3969678481" sldId="374"/>
            <ac:spMk id="5" creationId="{00000000-0000-0000-0000-000000000000}"/>
          </ac:spMkLst>
        </pc:spChg>
      </pc:sldChg>
      <pc:sldChg chg="modSp mod">
        <pc:chgData name="Lubomír Prokeš" userId="c6190586-327c-4754-acfe-3cab059996b7" providerId="ADAL" clId="{91DC3F2B-2556-401A-AA5E-D3DC538094C7}" dt="2024-03-07T23:08:43.260" v="562" actId="113"/>
        <pc:sldMkLst>
          <pc:docMk/>
          <pc:sldMk cId="3042874491" sldId="375"/>
        </pc:sldMkLst>
        <pc:spChg chg="mod">
          <ac:chgData name="Lubomír Prokeš" userId="c6190586-327c-4754-acfe-3cab059996b7" providerId="ADAL" clId="{91DC3F2B-2556-401A-AA5E-D3DC538094C7}" dt="2024-03-07T23:08:43.260" v="562" actId="113"/>
          <ac:spMkLst>
            <pc:docMk/>
            <pc:sldMk cId="3042874491" sldId="375"/>
            <ac:spMk id="4" creationId="{00000000-0000-0000-0000-000000000000}"/>
          </ac:spMkLst>
        </pc:spChg>
      </pc:sldChg>
      <pc:sldChg chg="modSp mod">
        <pc:chgData name="Lubomír Prokeš" userId="c6190586-327c-4754-acfe-3cab059996b7" providerId="ADAL" clId="{91DC3F2B-2556-401A-AA5E-D3DC538094C7}" dt="2024-03-07T23:07:10.730" v="542" actId="20577"/>
        <pc:sldMkLst>
          <pc:docMk/>
          <pc:sldMk cId="1956343612" sldId="377"/>
        </pc:sldMkLst>
        <pc:spChg chg="mod">
          <ac:chgData name="Lubomír Prokeš" userId="c6190586-327c-4754-acfe-3cab059996b7" providerId="ADAL" clId="{91DC3F2B-2556-401A-AA5E-D3DC538094C7}" dt="2024-03-07T23:07:10.730" v="542" actId="20577"/>
          <ac:spMkLst>
            <pc:docMk/>
            <pc:sldMk cId="1956343612" sldId="377"/>
            <ac:spMk id="4" creationId="{00000000-0000-0000-0000-000000000000}"/>
          </ac:spMkLst>
        </pc:spChg>
      </pc:sldChg>
      <pc:sldChg chg="modSp mod">
        <pc:chgData name="Lubomír Prokeš" userId="c6190586-327c-4754-acfe-3cab059996b7" providerId="ADAL" clId="{91DC3F2B-2556-401A-AA5E-D3DC538094C7}" dt="2024-03-07T23:07:37.761" v="550" actId="14100"/>
        <pc:sldMkLst>
          <pc:docMk/>
          <pc:sldMk cId="2758365088" sldId="378"/>
        </pc:sldMkLst>
        <pc:spChg chg="mod">
          <ac:chgData name="Lubomír Prokeš" userId="c6190586-327c-4754-acfe-3cab059996b7" providerId="ADAL" clId="{91DC3F2B-2556-401A-AA5E-D3DC538094C7}" dt="2024-03-07T23:07:32.702" v="549" actId="255"/>
          <ac:spMkLst>
            <pc:docMk/>
            <pc:sldMk cId="2758365088" sldId="378"/>
            <ac:spMk id="4" creationId="{00000000-0000-0000-0000-000000000000}"/>
          </ac:spMkLst>
        </pc:spChg>
        <pc:picChg chg="mod">
          <ac:chgData name="Lubomír Prokeš" userId="c6190586-327c-4754-acfe-3cab059996b7" providerId="ADAL" clId="{91DC3F2B-2556-401A-AA5E-D3DC538094C7}" dt="2024-03-07T23:07:37.761" v="550" actId="14100"/>
          <ac:picMkLst>
            <pc:docMk/>
            <pc:sldMk cId="2758365088" sldId="378"/>
            <ac:picMk id="5" creationId="{5DFC56E7-430F-4B3F-AE16-F8422C930D13}"/>
          </ac:picMkLst>
        </pc:picChg>
      </pc:sldChg>
      <pc:sldChg chg="modSp mod">
        <pc:chgData name="Lubomír Prokeš" userId="c6190586-327c-4754-acfe-3cab059996b7" providerId="ADAL" clId="{91DC3F2B-2556-401A-AA5E-D3DC538094C7}" dt="2024-03-07T23:05:39.879" v="534" actId="2711"/>
        <pc:sldMkLst>
          <pc:docMk/>
          <pc:sldMk cId="443469831" sldId="380"/>
        </pc:sldMkLst>
        <pc:spChg chg="mod">
          <ac:chgData name="Lubomír Prokeš" userId="c6190586-327c-4754-acfe-3cab059996b7" providerId="ADAL" clId="{91DC3F2B-2556-401A-AA5E-D3DC538094C7}" dt="2024-03-07T23:05:39.879" v="534" actId="2711"/>
          <ac:spMkLst>
            <pc:docMk/>
            <pc:sldMk cId="443469831" sldId="380"/>
            <ac:spMk id="4" creationId="{00000000-0000-0000-0000-000000000000}"/>
          </ac:spMkLst>
        </pc:spChg>
        <pc:spChg chg="mod">
          <ac:chgData name="Lubomír Prokeš" userId="c6190586-327c-4754-acfe-3cab059996b7" providerId="ADAL" clId="{91DC3F2B-2556-401A-AA5E-D3DC538094C7}" dt="2024-03-07T23:05:39.879" v="534" actId="2711"/>
          <ac:spMkLst>
            <pc:docMk/>
            <pc:sldMk cId="443469831" sldId="380"/>
            <ac:spMk id="5" creationId="{00000000-0000-0000-0000-000000000000}"/>
          </ac:spMkLst>
        </pc:spChg>
      </pc:sldChg>
      <pc:sldChg chg="modSp mod">
        <pc:chgData name="Lubomír Prokeš" userId="c6190586-327c-4754-acfe-3cab059996b7" providerId="ADAL" clId="{91DC3F2B-2556-401A-AA5E-D3DC538094C7}" dt="2024-03-07T23:04:59.301" v="531" actId="2711"/>
        <pc:sldMkLst>
          <pc:docMk/>
          <pc:sldMk cId="647150996" sldId="381"/>
        </pc:sldMkLst>
        <pc:spChg chg="mod">
          <ac:chgData name="Lubomír Prokeš" userId="c6190586-327c-4754-acfe-3cab059996b7" providerId="ADAL" clId="{91DC3F2B-2556-401A-AA5E-D3DC538094C7}" dt="2024-03-07T23:04:59.301" v="531" actId="2711"/>
          <ac:spMkLst>
            <pc:docMk/>
            <pc:sldMk cId="647150996" sldId="381"/>
            <ac:spMk id="4" creationId="{00000000-0000-0000-0000-000000000000}"/>
          </ac:spMkLst>
        </pc:spChg>
      </pc:sldChg>
      <pc:sldChg chg="modSp mod">
        <pc:chgData name="Lubomír Prokeš" userId="c6190586-327c-4754-acfe-3cab059996b7" providerId="ADAL" clId="{91DC3F2B-2556-401A-AA5E-D3DC538094C7}" dt="2024-03-07T23:04:27.731" v="528" actId="1076"/>
        <pc:sldMkLst>
          <pc:docMk/>
          <pc:sldMk cId="2880789535" sldId="382"/>
        </pc:sldMkLst>
        <pc:spChg chg="mod">
          <ac:chgData name="Lubomír Prokeš" userId="c6190586-327c-4754-acfe-3cab059996b7" providerId="ADAL" clId="{91DC3F2B-2556-401A-AA5E-D3DC538094C7}" dt="2024-03-07T23:04:27.731" v="528" actId="1076"/>
          <ac:spMkLst>
            <pc:docMk/>
            <pc:sldMk cId="2880789535" sldId="382"/>
            <ac:spMk id="4" creationId="{00000000-0000-0000-0000-000000000000}"/>
          </ac:spMkLst>
        </pc:spChg>
      </pc:sldChg>
      <pc:sldChg chg="modSp mod">
        <pc:chgData name="Lubomír Prokeš" userId="c6190586-327c-4754-acfe-3cab059996b7" providerId="ADAL" clId="{91DC3F2B-2556-401A-AA5E-D3DC538094C7}" dt="2024-03-07T23:04:11.101" v="526" actId="14100"/>
        <pc:sldMkLst>
          <pc:docMk/>
          <pc:sldMk cId="1926136588" sldId="383"/>
        </pc:sldMkLst>
        <pc:spChg chg="mod">
          <ac:chgData name="Lubomír Prokeš" userId="c6190586-327c-4754-acfe-3cab059996b7" providerId="ADAL" clId="{91DC3F2B-2556-401A-AA5E-D3DC538094C7}" dt="2024-03-07T23:04:11.101" v="526" actId="14100"/>
          <ac:spMkLst>
            <pc:docMk/>
            <pc:sldMk cId="1926136588" sldId="383"/>
            <ac:spMk id="5" creationId="{00000000-0000-0000-0000-000000000000}"/>
          </ac:spMkLst>
        </pc:spChg>
        <pc:spChg chg="mod">
          <ac:chgData name="Lubomír Prokeš" userId="c6190586-327c-4754-acfe-3cab059996b7" providerId="ADAL" clId="{91DC3F2B-2556-401A-AA5E-D3DC538094C7}" dt="2024-03-07T23:04:11.101" v="526" actId="14100"/>
          <ac:spMkLst>
            <pc:docMk/>
            <pc:sldMk cId="1926136588" sldId="383"/>
            <ac:spMk id="7" creationId="{00000000-0000-0000-0000-000000000000}"/>
          </ac:spMkLst>
        </pc:spChg>
      </pc:sldChg>
      <pc:sldChg chg="modSp mod">
        <pc:chgData name="Lubomír Prokeš" userId="c6190586-327c-4754-acfe-3cab059996b7" providerId="ADAL" clId="{91DC3F2B-2556-401A-AA5E-D3DC538094C7}" dt="2024-03-07T23:03:53.545" v="524" actId="2711"/>
        <pc:sldMkLst>
          <pc:docMk/>
          <pc:sldMk cId="4052568495" sldId="384"/>
        </pc:sldMkLst>
        <pc:spChg chg="mod">
          <ac:chgData name="Lubomír Prokeš" userId="c6190586-327c-4754-acfe-3cab059996b7" providerId="ADAL" clId="{91DC3F2B-2556-401A-AA5E-D3DC538094C7}" dt="2024-03-07T23:03:53.545" v="524" actId="2711"/>
          <ac:spMkLst>
            <pc:docMk/>
            <pc:sldMk cId="4052568495" sldId="384"/>
            <ac:spMk id="4" creationId="{00000000-0000-0000-0000-000000000000}"/>
          </ac:spMkLst>
        </pc:spChg>
      </pc:sldChg>
      <pc:sldChg chg="modSp mod">
        <pc:chgData name="Lubomír Prokeš" userId="c6190586-327c-4754-acfe-3cab059996b7" providerId="ADAL" clId="{91DC3F2B-2556-401A-AA5E-D3DC538094C7}" dt="2024-03-07T23:03:33.741" v="523" actId="115"/>
        <pc:sldMkLst>
          <pc:docMk/>
          <pc:sldMk cId="2734435793" sldId="385"/>
        </pc:sldMkLst>
        <pc:spChg chg="mod">
          <ac:chgData name="Lubomír Prokeš" userId="c6190586-327c-4754-acfe-3cab059996b7" providerId="ADAL" clId="{91DC3F2B-2556-401A-AA5E-D3DC538094C7}" dt="2024-03-07T23:03:33.741" v="523" actId="115"/>
          <ac:spMkLst>
            <pc:docMk/>
            <pc:sldMk cId="2734435793" sldId="385"/>
            <ac:spMk id="4" creationId="{00000000-0000-0000-0000-000000000000}"/>
          </ac:spMkLst>
        </pc:spChg>
      </pc:sldChg>
      <pc:sldChg chg="modSp mod">
        <pc:chgData name="Lubomír Prokeš" userId="c6190586-327c-4754-acfe-3cab059996b7" providerId="ADAL" clId="{91DC3F2B-2556-401A-AA5E-D3DC538094C7}" dt="2024-03-07T23:03:03.926" v="519" actId="115"/>
        <pc:sldMkLst>
          <pc:docMk/>
          <pc:sldMk cId="2643175638" sldId="386"/>
        </pc:sldMkLst>
        <pc:spChg chg="mod">
          <ac:chgData name="Lubomír Prokeš" userId="c6190586-327c-4754-acfe-3cab059996b7" providerId="ADAL" clId="{91DC3F2B-2556-401A-AA5E-D3DC538094C7}" dt="2024-03-07T23:03:03.926" v="519" actId="115"/>
          <ac:spMkLst>
            <pc:docMk/>
            <pc:sldMk cId="2643175638" sldId="386"/>
            <ac:spMk id="4" creationId="{00000000-0000-0000-0000-000000000000}"/>
          </ac:spMkLst>
        </pc:spChg>
      </pc:sldChg>
      <pc:sldChg chg="modSp mod">
        <pc:chgData name="Lubomír Prokeš" userId="c6190586-327c-4754-acfe-3cab059996b7" providerId="ADAL" clId="{91DC3F2B-2556-401A-AA5E-D3DC538094C7}" dt="2024-03-07T23:01:34.671" v="513" actId="2711"/>
        <pc:sldMkLst>
          <pc:docMk/>
          <pc:sldMk cId="312339181" sldId="387"/>
        </pc:sldMkLst>
        <pc:spChg chg="mod">
          <ac:chgData name="Lubomír Prokeš" userId="c6190586-327c-4754-acfe-3cab059996b7" providerId="ADAL" clId="{91DC3F2B-2556-401A-AA5E-D3DC538094C7}" dt="2024-03-07T23:01:34.671" v="513" actId="2711"/>
          <ac:spMkLst>
            <pc:docMk/>
            <pc:sldMk cId="312339181" sldId="387"/>
            <ac:spMk id="4" creationId="{00000000-0000-0000-0000-000000000000}"/>
          </ac:spMkLst>
        </pc:spChg>
      </pc:sldChg>
      <pc:sldChg chg="modSp mod">
        <pc:chgData name="Lubomír Prokeš" userId="c6190586-327c-4754-acfe-3cab059996b7" providerId="ADAL" clId="{91DC3F2B-2556-401A-AA5E-D3DC538094C7}" dt="2024-03-07T22:26:38.699" v="244" actId="115"/>
        <pc:sldMkLst>
          <pc:docMk/>
          <pc:sldMk cId="1530328300" sldId="389"/>
        </pc:sldMkLst>
        <pc:spChg chg="mod">
          <ac:chgData name="Lubomír Prokeš" userId="c6190586-327c-4754-acfe-3cab059996b7" providerId="ADAL" clId="{91DC3F2B-2556-401A-AA5E-D3DC538094C7}" dt="2024-03-07T22:26:38.699" v="244" actId="115"/>
          <ac:spMkLst>
            <pc:docMk/>
            <pc:sldMk cId="1530328300" sldId="389"/>
            <ac:spMk id="4" creationId="{00000000-0000-0000-0000-000000000000}"/>
          </ac:spMkLst>
        </pc:spChg>
      </pc:sldChg>
      <pc:sldChg chg="modSp mod">
        <pc:chgData name="Lubomír Prokeš" userId="c6190586-327c-4754-acfe-3cab059996b7" providerId="ADAL" clId="{91DC3F2B-2556-401A-AA5E-D3DC538094C7}" dt="2024-03-07T23:01:25.140" v="512" actId="20577"/>
        <pc:sldMkLst>
          <pc:docMk/>
          <pc:sldMk cId="3121581717" sldId="392"/>
        </pc:sldMkLst>
        <pc:spChg chg="mod">
          <ac:chgData name="Lubomír Prokeš" userId="c6190586-327c-4754-acfe-3cab059996b7" providerId="ADAL" clId="{91DC3F2B-2556-401A-AA5E-D3DC538094C7}" dt="2024-03-07T23:01:25.140" v="512" actId="20577"/>
          <ac:spMkLst>
            <pc:docMk/>
            <pc:sldMk cId="3121581717" sldId="392"/>
            <ac:spMk id="4" creationId="{00000000-0000-0000-0000-000000000000}"/>
          </ac:spMkLst>
        </pc:spChg>
      </pc:sldChg>
      <pc:sldChg chg="modSp mod">
        <pc:chgData name="Lubomír Prokeš" userId="c6190586-327c-4754-acfe-3cab059996b7" providerId="ADAL" clId="{91DC3F2B-2556-401A-AA5E-D3DC538094C7}" dt="2024-03-07T22:22:58.823" v="211" actId="2711"/>
        <pc:sldMkLst>
          <pc:docMk/>
          <pc:sldMk cId="1404233156" sldId="393"/>
        </pc:sldMkLst>
        <pc:spChg chg="mod">
          <ac:chgData name="Lubomír Prokeš" userId="c6190586-327c-4754-acfe-3cab059996b7" providerId="ADAL" clId="{91DC3F2B-2556-401A-AA5E-D3DC538094C7}" dt="2024-03-07T22:22:58.823" v="211" actId="2711"/>
          <ac:spMkLst>
            <pc:docMk/>
            <pc:sldMk cId="1404233156" sldId="393"/>
            <ac:spMk id="5" creationId="{00000000-0000-0000-0000-000000000000}"/>
          </ac:spMkLst>
        </pc:spChg>
      </pc:sldChg>
      <pc:sldChg chg="modSp mod">
        <pc:chgData name="Lubomír Prokeš" userId="c6190586-327c-4754-acfe-3cab059996b7" providerId="ADAL" clId="{91DC3F2B-2556-401A-AA5E-D3DC538094C7}" dt="2024-03-07T22:48:35.309" v="394" actId="255"/>
        <pc:sldMkLst>
          <pc:docMk/>
          <pc:sldMk cId="1566115380" sldId="394"/>
        </pc:sldMkLst>
        <pc:spChg chg="mod">
          <ac:chgData name="Lubomír Prokeš" userId="c6190586-327c-4754-acfe-3cab059996b7" providerId="ADAL" clId="{91DC3F2B-2556-401A-AA5E-D3DC538094C7}" dt="2024-03-07T22:48:35.309" v="394" actId="255"/>
          <ac:spMkLst>
            <pc:docMk/>
            <pc:sldMk cId="1566115380" sldId="394"/>
            <ac:spMk id="4" creationId="{00000000-0000-0000-0000-000000000000}"/>
          </ac:spMkLst>
        </pc:spChg>
      </pc:sldChg>
      <pc:sldChg chg="modSp mod">
        <pc:chgData name="Lubomír Prokeš" userId="c6190586-327c-4754-acfe-3cab059996b7" providerId="ADAL" clId="{91DC3F2B-2556-401A-AA5E-D3DC538094C7}" dt="2024-03-07T22:56:24.473" v="436" actId="2711"/>
        <pc:sldMkLst>
          <pc:docMk/>
          <pc:sldMk cId="2932489362" sldId="395"/>
        </pc:sldMkLst>
        <pc:spChg chg="mod">
          <ac:chgData name="Lubomír Prokeš" userId="c6190586-327c-4754-acfe-3cab059996b7" providerId="ADAL" clId="{91DC3F2B-2556-401A-AA5E-D3DC538094C7}" dt="2024-03-07T22:56:24.473" v="436" actId="2711"/>
          <ac:spMkLst>
            <pc:docMk/>
            <pc:sldMk cId="2932489362" sldId="395"/>
            <ac:spMk id="4" creationId="{00000000-0000-0000-0000-000000000000}"/>
          </ac:spMkLst>
        </pc:spChg>
      </pc:sldChg>
      <pc:sldChg chg="modSp mod">
        <pc:chgData name="Lubomír Prokeš" userId="c6190586-327c-4754-acfe-3cab059996b7" providerId="ADAL" clId="{91DC3F2B-2556-401A-AA5E-D3DC538094C7}" dt="2024-03-07T22:58:56.654" v="492" actId="113"/>
        <pc:sldMkLst>
          <pc:docMk/>
          <pc:sldMk cId="746063131" sldId="396"/>
        </pc:sldMkLst>
        <pc:spChg chg="mod">
          <ac:chgData name="Lubomír Prokeš" userId="c6190586-327c-4754-acfe-3cab059996b7" providerId="ADAL" clId="{91DC3F2B-2556-401A-AA5E-D3DC538094C7}" dt="2024-03-07T22:58:56.654" v="492" actId="113"/>
          <ac:spMkLst>
            <pc:docMk/>
            <pc:sldMk cId="746063131" sldId="396"/>
            <ac:spMk id="4" creationId="{00000000-0000-0000-0000-000000000000}"/>
          </ac:spMkLst>
        </pc:spChg>
      </pc:sldChg>
      <pc:sldChg chg="modSp mod">
        <pc:chgData name="Lubomír Prokeš" userId="c6190586-327c-4754-acfe-3cab059996b7" providerId="ADAL" clId="{91DC3F2B-2556-401A-AA5E-D3DC538094C7}" dt="2024-03-07T22:36:26.517" v="296" actId="14100"/>
        <pc:sldMkLst>
          <pc:docMk/>
          <pc:sldMk cId="1390301124" sldId="397"/>
        </pc:sldMkLst>
        <pc:spChg chg="mod">
          <ac:chgData name="Lubomír Prokeš" userId="c6190586-327c-4754-acfe-3cab059996b7" providerId="ADAL" clId="{91DC3F2B-2556-401A-AA5E-D3DC538094C7}" dt="2024-03-07T22:36:14.817" v="291" actId="255"/>
          <ac:spMkLst>
            <pc:docMk/>
            <pc:sldMk cId="1390301124" sldId="397"/>
            <ac:spMk id="4" creationId="{00000000-0000-0000-0000-000000000000}"/>
          </ac:spMkLst>
        </pc:spChg>
        <pc:picChg chg="mod">
          <ac:chgData name="Lubomír Prokeš" userId="c6190586-327c-4754-acfe-3cab059996b7" providerId="ADAL" clId="{91DC3F2B-2556-401A-AA5E-D3DC538094C7}" dt="2024-03-07T22:36:20.247" v="293" actId="14100"/>
          <ac:picMkLst>
            <pc:docMk/>
            <pc:sldMk cId="1390301124" sldId="397"/>
            <ac:picMk id="2" creationId="{CA6924FA-2108-4450-8457-08E6D0E396DA}"/>
          </ac:picMkLst>
        </pc:picChg>
        <pc:picChg chg="mod">
          <ac:chgData name="Lubomír Prokeš" userId="c6190586-327c-4754-acfe-3cab059996b7" providerId="ADAL" clId="{91DC3F2B-2556-401A-AA5E-D3DC538094C7}" dt="2024-03-07T22:36:26.517" v="296" actId="14100"/>
          <ac:picMkLst>
            <pc:docMk/>
            <pc:sldMk cId="1390301124" sldId="397"/>
            <ac:picMk id="8194" creationId="{AF6BC7D4-287E-4B6A-A779-B85CD2B26A70}"/>
          </ac:picMkLst>
        </pc:picChg>
      </pc:sldChg>
      <pc:sldChg chg="modSp mod">
        <pc:chgData name="Lubomír Prokeš" userId="c6190586-327c-4754-acfe-3cab059996b7" providerId="ADAL" clId="{91DC3F2B-2556-401A-AA5E-D3DC538094C7}" dt="2024-03-07T22:55:03.093" v="429" actId="2711"/>
        <pc:sldMkLst>
          <pc:docMk/>
          <pc:sldMk cId="461345047" sldId="398"/>
        </pc:sldMkLst>
        <pc:spChg chg="mod">
          <ac:chgData name="Lubomír Prokeš" userId="c6190586-327c-4754-acfe-3cab059996b7" providerId="ADAL" clId="{91DC3F2B-2556-401A-AA5E-D3DC538094C7}" dt="2024-03-07T22:55:03.093" v="429" actId="2711"/>
          <ac:spMkLst>
            <pc:docMk/>
            <pc:sldMk cId="461345047" sldId="398"/>
            <ac:spMk id="4" creationId="{00000000-0000-0000-0000-000000000000}"/>
          </ac:spMkLst>
        </pc:spChg>
      </pc:sldChg>
      <pc:sldChg chg="modSp mod">
        <pc:chgData name="Lubomír Prokeš" userId="c6190586-327c-4754-acfe-3cab059996b7" providerId="ADAL" clId="{91DC3F2B-2556-401A-AA5E-D3DC538094C7}" dt="2024-03-07T22:26:16.723" v="242" actId="2711"/>
        <pc:sldMkLst>
          <pc:docMk/>
          <pc:sldMk cId="1755316471" sldId="419"/>
        </pc:sldMkLst>
        <pc:spChg chg="mod">
          <ac:chgData name="Lubomír Prokeš" userId="c6190586-327c-4754-acfe-3cab059996b7" providerId="ADAL" clId="{91DC3F2B-2556-401A-AA5E-D3DC538094C7}" dt="2024-03-07T22:26:16.723" v="242" actId="2711"/>
          <ac:spMkLst>
            <pc:docMk/>
            <pc:sldMk cId="1755316471" sldId="419"/>
            <ac:spMk id="12" creationId="{3A1068DF-A865-4DEB-9C3B-0820C616CCD2}"/>
          </ac:spMkLst>
        </pc:spChg>
      </pc:sldChg>
      <pc:sldChg chg="modSp mod">
        <pc:chgData name="Lubomír Prokeš" userId="c6190586-327c-4754-acfe-3cab059996b7" providerId="ADAL" clId="{91DC3F2B-2556-401A-AA5E-D3DC538094C7}" dt="2024-03-07T22:53:46.162" v="426" actId="255"/>
        <pc:sldMkLst>
          <pc:docMk/>
          <pc:sldMk cId="3869416627" sldId="423"/>
        </pc:sldMkLst>
        <pc:spChg chg="mod">
          <ac:chgData name="Lubomír Prokeš" userId="c6190586-327c-4754-acfe-3cab059996b7" providerId="ADAL" clId="{91DC3F2B-2556-401A-AA5E-D3DC538094C7}" dt="2024-03-07T22:53:46.162" v="426" actId="255"/>
          <ac:spMkLst>
            <pc:docMk/>
            <pc:sldMk cId="3869416627" sldId="423"/>
            <ac:spMk id="2" creationId="{00000000-0000-0000-0000-000000000000}"/>
          </ac:spMkLst>
        </pc:spChg>
        <pc:spChg chg="mod">
          <ac:chgData name="Lubomír Prokeš" userId="c6190586-327c-4754-acfe-3cab059996b7" providerId="ADAL" clId="{91DC3F2B-2556-401A-AA5E-D3DC538094C7}" dt="2024-03-07T22:53:40.624" v="425" actId="2711"/>
          <ac:spMkLst>
            <pc:docMk/>
            <pc:sldMk cId="3869416627" sldId="423"/>
            <ac:spMk id="4" creationId="{00000000-0000-0000-0000-000000000000}"/>
          </ac:spMkLst>
        </pc:spChg>
        <pc:spChg chg="mod">
          <ac:chgData name="Lubomír Prokeš" userId="c6190586-327c-4754-acfe-3cab059996b7" providerId="ADAL" clId="{91DC3F2B-2556-401A-AA5E-D3DC538094C7}" dt="2024-03-07T22:53:40.624" v="425" actId="2711"/>
          <ac:spMkLst>
            <pc:docMk/>
            <pc:sldMk cId="3869416627" sldId="423"/>
            <ac:spMk id="8" creationId="{00000000-0000-0000-0000-000000000000}"/>
          </ac:spMkLst>
        </pc:spChg>
      </pc:sldChg>
      <pc:sldChg chg="modSp mod">
        <pc:chgData name="Lubomír Prokeš" userId="c6190586-327c-4754-acfe-3cab059996b7" providerId="ADAL" clId="{91DC3F2B-2556-401A-AA5E-D3DC538094C7}" dt="2024-03-07T23:08:07.050" v="555" actId="255"/>
        <pc:sldMkLst>
          <pc:docMk/>
          <pc:sldMk cId="3467320172" sldId="424"/>
        </pc:sldMkLst>
        <pc:spChg chg="mod">
          <ac:chgData name="Lubomír Prokeš" userId="c6190586-327c-4754-acfe-3cab059996b7" providerId="ADAL" clId="{91DC3F2B-2556-401A-AA5E-D3DC538094C7}" dt="2024-03-07T23:08:07.050" v="555" actId="255"/>
          <ac:spMkLst>
            <pc:docMk/>
            <pc:sldMk cId="3467320172" sldId="424"/>
            <ac:spMk id="17412" creationId="{00000000-0000-0000-0000-000000000000}"/>
          </ac:spMkLst>
        </pc:spChg>
      </pc:sldChg>
      <pc:sldChg chg="modSp mod">
        <pc:chgData name="Lubomír Prokeš" userId="c6190586-327c-4754-acfe-3cab059996b7" providerId="ADAL" clId="{91DC3F2B-2556-401A-AA5E-D3DC538094C7}" dt="2024-03-07T22:50:49.834" v="403" actId="1076"/>
        <pc:sldMkLst>
          <pc:docMk/>
          <pc:sldMk cId="1242200992" sldId="426"/>
        </pc:sldMkLst>
        <pc:spChg chg="mod">
          <ac:chgData name="Lubomír Prokeš" userId="c6190586-327c-4754-acfe-3cab059996b7" providerId="ADAL" clId="{91DC3F2B-2556-401A-AA5E-D3DC538094C7}" dt="2024-03-07T22:50:45.104" v="402" actId="2711"/>
          <ac:spMkLst>
            <pc:docMk/>
            <pc:sldMk cId="1242200992" sldId="426"/>
            <ac:spMk id="3" creationId="{00000000-0000-0000-0000-000000000000}"/>
          </ac:spMkLst>
        </pc:spChg>
        <pc:spChg chg="mod">
          <ac:chgData name="Lubomír Prokeš" userId="c6190586-327c-4754-acfe-3cab059996b7" providerId="ADAL" clId="{91DC3F2B-2556-401A-AA5E-D3DC538094C7}" dt="2024-03-07T22:50:39.134" v="401" actId="255"/>
          <ac:spMkLst>
            <pc:docMk/>
            <pc:sldMk cId="1242200992" sldId="426"/>
            <ac:spMk id="9" creationId="{00000000-0000-0000-0000-000000000000}"/>
          </ac:spMkLst>
        </pc:spChg>
        <pc:spChg chg="mod">
          <ac:chgData name="Lubomír Prokeš" userId="c6190586-327c-4754-acfe-3cab059996b7" providerId="ADAL" clId="{91DC3F2B-2556-401A-AA5E-D3DC538094C7}" dt="2024-03-07T22:50:49.834" v="403" actId="1076"/>
          <ac:spMkLst>
            <pc:docMk/>
            <pc:sldMk cId="1242200992" sldId="426"/>
            <ac:spMk id="10" creationId="{00000000-0000-0000-0000-000000000000}"/>
          </ac:spMkLst>
        </pc:spChg>
      </pc:sldChg>
      <pc:sldChg chg="modSp mod">
        <pc:chgData name="Lubomír Prokeš" userId="c6190586-327c-4754-acfe-3cab059996b7" providerId="ADAL" clId="{91DC3F2B-2556-401A-AA5E-D3DC538094C7}" dt="2024-03-07T23:05:09.431" v="532" actId="2711"/>
        <pc:sldMkLst>
          <pc:docMk/>
          <pc:sldMk cId="2453862888" sldId="433"/>
        </pc:sldMkLst>
        <pc:spChg chg="mod">
          <ac:chgData name="Lubomír Prokeš" userId="c6190586-327c-4754-acfe-3cab059996b7" providerId="ADAL" clId="{91DC3F2B-2556-401A-AA5E-D3DC538094C7}" dt="2024-03-07T23:05:09.431" v="532" actId="2711"/>
          <ac:spMkLst>
            <pc:docMk/>
            <pc:sldMk cId="2453862888" sldId="433"/>
            <ac:spMk id="4" creationId="{00000000-0000-0000-0000-000000000000}"/>
          </ac:spMkLst>
        </pc:spChg>
      </pc:sldChg>
      <pc:sldChg chg="modSp mod">
        <pc:chgData name="Lubomír Prokeš" userId="c6190586-327c-4754-acfe-3cab059996b7" providerId="ADAL" clId="{91DC3F2B-2556-401A-AA5E-D3DC538094C7}" dt="2024-03-07T23:04:42.291" v="530" actId="1076"/>
        <pc:sldMkLst>
          <pc:docMk/>
          <pc:sldMk cId="2947990207" sldId="434"/>
        </pc:sldMkLst>
        <pc:spChg chg="mod">
          <ac:chgData name="Lubomír Prokeš" userId="c6190586-327c-4754-acfe-3cab059996b7" providerId="ADAL" clId="{91DC3F2B-2556-401A-AA5E-D3DC538094C7}" dt="2024-03-07T23:04:42.291" v="530" actId="1076"/>
          <ac:spMkLst>
            <pc:docMk/>
            <pc:sldMk cId="2947990207" sldId="434"/>
            <ac:spMk id="4" creationId="{00000000-0000-0000-0000-000000000000}"/>
          </ac:spMkLst>
        </pc:spChg>
      </pc:sldChg>
      <pc:sldChg chg="modSp mod">
        <pc:chgData name="Lubomír Prokeš" userId="c6190586-327c-4754-acfe-3cab059996b7" providerId="ADAL" clId="{91DC3F2B-2556-401A-AA5E-D3DC538094C7}" dt="2024-03-07T23:02:01.898" v="515" actId="115"/>
        <pc:sldMkLst>
          <pc:docMk/>
          <pc:sldMk cId="1256500529" sldId="438"/>
        </pc:sldMkLst>
        <pc:spChg chg="mod">
          <ac:chgData name="Lubomír Prokeš" userId="c6190586-327c-4754-acfe-3cab059996b7" providerId="ADAL" clId="{91DC3F2B-2556-401A-AA5E-D3DC538094C7}" dt="2024-03-07T23:02:01.898" v="515" actId="115"/>
          <ac:spMkLst>
            <pc:docMk/>
            <pc:sldMk cId="1256500529" sldId="438"/>
            <ac:spMk id="4" creationId="{00000000-0000-0000-0000-000000000000}"/>
          </ac:spMkLst>
        </pc:spChg>
      </pc:sldChg>
      <pc:sldChg chg="modSp mod">
        <pc:chgData name="Lubomír Prokeš" userId="c6190586-327c-4754-acfe-3cab059996b7" providerId="ADAL" clId="{91DC3F2B-2556-401A-AA5E-D3DC538094C7}" dt="2024-03-07T22:45:40.452" v="358" actId="115"/>
        <pc:sldMkLst>
          <pc:docMk/>
          <pc:sldMk cId="3059585944" sldId="444"/>
        </pc:sldMkLst>
        <pc:spChg chg="mod">
          <ac:chgData name="Lubomír Prokeš" userId="c6190586-327c-4754-acfe-3cab059996b7" providerId="ADAL" clId="{91DC3F2B-2556-401A-AA5E-D3DC538094C7}" dt="2024-03-07T22:45:40.452" v="358" actId="115"/>
          <ac:spMkLst>
            <pc:docMk/>
            <pc:sldMk cId="3059585944" sldId="444"/>
            <ac:spMk id="3" creationId="{00000000-0000-0000-0000-000000000000}"/>
          </ac:spMkLst>
        </pc:spChg>
      </pc:sldChg>
      <pc:sldChg chg="modSp mod">
        <pc:chgData name="Lubomír Prokeš" userId="c6190586-327c-4754-acfe-3cab059996b7" providerId="ADAL" clId="{91DC3F2B-2556-401A-AA5E-D3DC538094C7}" dt="2024-03-07T22:59:25.045" v="495" actId="2711"/>
        <pc:sldMkLst>
          <pc:docMk/>
          <pc:sldMk cId="2373554756" sldId="445"/>
        </pc:sldMkLst>
        <pc:spChg chg="mod">
          <ac:chgData name="Lubomír Prokeš" userId="c6190586-327c-4754-acfe-3cab059996b7" providerId="ADAL" clId="{91DC3F2B-2556-401A-AA5E-D3DC538094C7}" dt="2024-03-07T22:59:19.513" v="494" actId="2711"/>
          <ac:spMkLst>
            <pc:docMk/>
            <pc:sldMk cId="2373554756" sldId="445"/>
            <ac:spMk id="2" creationId="{00000000-0000-0000-0000-000000000000}"/>
          </ac:spMkLst>
        </pc:spChg>
        <pc:spChg chg="mod">
          <ac:chgData name="Lubomír Prokeš" userId="c6190586-327c-4754-acfe-3cab059996b7" providerId="ADAL" clId="{91DC3F2B-2556-401A-AA5E-D3DC538094C7}" dt="2024-03-07T22:59:25.045" v="495" actId="2711"/>
          <ac:spMkLst>
            <pc:docMk/>
            <pc:sldMk cId="2373554756" sldId="445"/>
            <ac:spMk id="4" creationId="{00000000-0000-0000-0000-000000000000}"/>
          </ac:spMkLst>
        </pc:spChg>
      </pc:sldChg>
      <pc:sldChg chg="modSp mod">
        <pc:chgData name="Lubomír Prokeš" userId="c6190586-327c-4754-acfe-3cab059996b7" providerId="ADAL" clId="{91DC3F2B-2556-401A-AA5E-D3DC538094C7}" dt="2024-03-07T22:46:17.489" v="362" actId="2711"/>
        <pc:sldMkLst>
          <pc:docMk/>
          <pc:sldMk cId="908716533" sldId="446"/>
        </pc:sldMkLst>
        <pc:spChg chg="mod">
          <ac:chgData name="Lubomír Prokeš" userId="c6190586-327c-4754-acfe-3cab059996b7" providerId="ADAL" clId="{91DC3F2B-2556-401A-AA5E-D3DC538094C7}" dt="2024-03-07T22:45:58.579" v="359" actId="2711"/>
          <ac:spMkLst>
            <pc:docMk/>
            <pc:sldMk cId="908716533" sldId="446"/>
            <ac:spMk id="2" creationId="{DA379120-4642-4893-847E-78E9FA44087F}"/>
          </ac:spMkLst>
        </pc:spChg>
        <pc:spChg chg="mod">
          <ac:chgData name="Lubomír Prokeš" userId="c6190586-327c-4754-acfe-3cab059996b7" providerId="ADAL" clId="{91DC3F2B-2556-401A-AA5E-D3DC538094C7}" dt="2024-03-07T22:46:05.162" v="360" actId="2711"/>
          <ac:spMkLst>
            <pc:docMk/>
            <pc:sldMk cId="908716533" sldId="446"/>
            <ac:spMk id="5" creationId="{00000000-0000-0000-0000-000000000000}"/>
          </ac:spMkLst>
        </pc:spChg>
        <pc:spChg chg="mod">
          <ac:chgData name="Lubomír Prokeš" userId="c6190586-327c-4754-acfe-3cab059996b7" providerId="ADAL" clId="{91DC3F2B-2556-401A-AA5E-D3DC538094C7}" dt="2024-03-07T22:46:17.489" v="362" actId="2711"/>
          <ac:spMkLst>
            <pc:docMk/>
            <pc:sldMk cId="908716533" sldId="446"/>
            <ac:spMk id="6" creationId="{52969447-F414-438C-9E9F-D37D98D6C75D}"/>
          </ac:spMkLst>
        </pc:spChg>
        <pc:spChg chg="mod">
          <ac:chgData name="Lubomír Prokeš" userId="c6190586-327c-4754-acfe-3cab059996b7" providerId="ADAL" clId="{91DC3F2B-2556-401A-AA5E-D3DC538094C7}" dt="2024-03-07T22:46:17.489" v="362" actId="2711"/>
          <ac:spMkLst>
            <pc:docMk/>
            <pc:sldMk cId="908716533" sldId="446"/>
            <ac:spMk id="8" creationId="{00000000-0000-0000-0000-000000000000}"/>
          </ac:spMkLst>
        </pc:spChg>
      </pc:sldChg>
      <pc:sldChg chg="modSp mod">
        <pc:chgData name="Lubomír Prokeš" userId="c6190586-327c-4754-acfe-3cab059996b7" providerId="ADAL" clId="{91DC3F2B-2556-401A-AA5E-D3DC538094C7}" dt="2024-03-07T22:56:43.793" v="438" actId="115"/>
        <pc:sldMkLst>
          <pc:docMk/>
          <pc:sldMk cId="2583949202" sldId="449"/>
        </pc:sldMkLst>
        <pc:spChg chg="mod">
          <ac:chgData name="Lubomír Prokeš" userId="c6190586-327c-4754-acfe-3cab059996b7" providerId="ADAL" clId="{91DC3F2B-2556-401A-AA5E-D3DC538094C7}" dt="2024-03-07T22:56:43.793" v="438" actId="115"/>
          <ac:spMkLst>
            <pc:docMk/>
            <pc:sldMk cId="2583949202" sldId="449"/>
            <ac:spMk id="4" creationId="{00000000-0000-0000-0000-000000000000}"/>
          </ac:spMkLst>
        </pc:spChg>
      </pc:sldChg>
      <pc:sldChg chg="modSp mod">
        <pc:chgData name="Lubomír Prokeš" userId="c6190586-327c-4754-acfe-3cab059996b7" providerId="ADAL" clId="{91DC3F2B-2556-401A-AA5E-D3DC538094C7}" dt="2024-03-07T22:45:12.309" v="356" actId="2711"/>
        <pc:sldMkLst>
          <pc:docMk/>
          <pc:sldMk cId="3237033088" sldId="450"/>
        </pc:sldMkLst>
        <pc:spChg chg="mod">
          <ac:chgData name="Lubomír Prokeš" userId="c6190586-327c-4754-acfe-3cab059996b7" providerId="ADAL" clId="{91DC3F2B-2556-401A-AA5E-D3DC538094C7}" dt="2024-03-07T22:45:06.794" v="355" actId="2711"/>
          <ac:spMkLst>
            <pc:docMk/>
            <pc:sldMk cId="3237033088" sldId="450"/>
            <ac:spMk id="3" creationId="{00000000-0000-0000-0000-000000000000}"/>
          </ac:spMkLst>
        </pc:spChg>
        <pc:spChg chg="mod">
          <ac:chgData name="Lubomír Prokeš" userId="c6190586-327c-4754-acfe-3cab059996b7" providerId="ADAL" clId="{91DC3F2B-2556-401A-AA5E-D3DC538094C7}" dt="2024-03-07T22:45:12.309" v="356" actId="2711"/>
          <ac:spMkLst>
            <pc:docMk/>
            <pc:sldMk cId="3237033088" sldId="450"/>
            <ac:spMk id="8" creationId="{00000000-0000-0000-0000-000000000000}"/>
          </ac:spMkLst>
        </pc:spChg>
      </pc:sldChg>
      <pc:sldChg chg="modSp mod">
        <pc:chgData name="Lubomír Prokeš" userId="c6190586-327c-4754-acfe-3cab059996b7" providerId="ADAL" clId="{91DC3F2B-2556-401A-AA5E-D3DC538094C7}" dt="2024-03-07T22:53:30.183" v="424" actId="255"/>
        <pc:sldMkLst>
          <pc:docMk/>
          <pc:sldMk cId="2244060494" sldId="452"/>
        </pc:sldMkLst>
        <pc:spChg chg="mod">
          <ac:chgData name="Lubomír Prokeš" userId="c6190586-327c-4754-acfe-3cab059996b7" providerId="ADAL" clId="{91DC3F2B-2556-401A-AA5E-D3DC538094C7}" dt="2024-03-07T22:53:30.183" v="424" actId="255"/>
          <ac:spMkLst>
            <pc:docMk/>
            <pc:sldMk cId="2244060494" sldId="452"/>
            <ac:spMk id="2" creationId="{00000000-0000-0000-0000-000000000000}"/>
          </ac:spMkLst>
        </pc:spChg>
        <pc:spChg chg="mod">
          <ac:chgData name="Lubomír Prokeš" userId="c6190586-327c-4754-acfe-3cab059996b7" providerId="ADAL" clId="{91DC3F2B-2556-401A-AA5E-D3DC538094C7}" dt="2024-03-07T22:53:19.508" v="422" actId="2711"/>
          <ac:spMkLst>
            <pc:docMk/>
            <pc:sldMk cId="2244060494" sldId="452"/>
            <ac:spMk id="4" creationId="{00000000-0000-0000-0000-000000000000}"/>
          </ac:spMkLst>
        </pc:spChg>
      </pc:sldChg>
      <pc:sldChg chg="modSp mod">
        <pc:chgData name="Lubomír Prokeš" userId="c6190586-327c-4754-acfe-3cab059996b7" providerId="ADAL" clId="{91DC3F2B-2556-401A-AA5E-D3DC538094C7}" dt="2024-03-07T22:52:26.683" v="412" actId="2711"/>
        <pc:sldMkLst>
          <pc:docMk/>
          <pc:sldMk cId="174233854" sldId="453"/>
        </pc:sldMkLst>
        <pc:spChg chg="mod">
          <ac:chgData name="Lubomír Prokeš" userId="c6190586-327c-4754-acfe-3cab059996b7" providerId="ADAL" clId="{91DC3F2B-2556-401A-AA5E-D3DC538094C7}" dt="2024-03-07T22:52:26.683" v="412" actId="2711"/>
          <ac:spMkLst>
            <pc:docMk/>
            <pc:sldMk cId="174233854" sldId="453"/>
            <ac:spMk id="3" creationId="{00000000-0000-0000-0000-000000000000}"/>
          </ac:spMkLst>
        </pc:spChg>
      </pc:sldChg>
      <pc:sldChg chg="modSp mod">
        <pc:chgData name="Lubomír Prokeš" userId="c6190586-327c-4754-acfe-3cab059996b7" providerId="ADAL" clId="{91DC3F2B-2556-401A-AA5E-D3DC538094C7}" dt="2024-03-07T22:52:15.625" v="411" actId="2711"/>
        <pc:sldMkLst>
          <pc:docMk/>
          <pc:sldMk cId="3974558050" sldId="454"/>
        </pc:sldMkLst>
        <pc:spChg chg="mod">
          <ac:chgData name="Lubomír Prokeš" userId="c6190586-327c-4754-acfe-3cab059996b7" providerId="ADAL" clId="{91DC3F2B-2556-401A-AA5E-D3DC538094C7}" dt="2024-03-07T22:51:54.979" v="410" actId="255"/>
          <ac:spMkLst>
            <pc:docMk/>
            <pc:sldMk cId="3974558050" sldId="454"/>
            <ac:spMk id="2" creationId="{00000000-0000-0000-0000-000000000000}"/>
          </ac:spMkLst>
        </pc:spChg>
        <pc:spChg chg="mod">
          <ac:chgData name="Lubomír Prokeš" userId="c6190586-327c-4754-acfe-3cab059996b7" providerId="ADAL" clId="{91DC3F2B-2556-401A-AA5E-D3DC538094C7}" dt="2024-03-07T22:51:45.834" v="408" actId="2711"/>
          <ac:spMkLst>
            <pc:docMk/>
            <pc:sldMk cId="3974558050" sldId="454"/>
            <ac:spMk id="6" creationId="{0B10D9EB-47B3-442B-A88C-64D5113CB2E4}"/>
          </ac:spMkLst>
        </pc:spChg>
        <pc:spChg chg="mod">
          <ac:chgData name="Lubomír Prokeš" userId="c6190586-327c-4754-acfe-3cab059996b7" providerId="ADAL" clId="{91DC3F2B-2556-401A-AA5E-D3DC538094C7}" dt="2024-03-07T22:52:15.625" v="411" actId="2711"/>
          <ac:spMkLst>
            <pc:docMk/>
            <pc:sldMk cId="3974558050" sldId="454"/>
            <ac:spMk id="9" creationId="{253600D4-F13A-48A7-9BD5-53D55AB7EA33}"/>
          </ac:spMkLst>
        </pc:spChg>
        <pc:spChg chg="mod">
          <ac:chgData name="Lubomír Prokeš" userId="c6190586-327c-4754-acfe-3cab059996b7" providerId="ADAL" clId="{91DC3F2B-2556-401A-AA5E-D3DC538094C7}" dt="2024-03-07T22:51:45.834" v="408" actId="2711"/>
          <ac:spMkLst>
            <pc:docMk/>
            <pc:sldMk cId="3974558050" sldId="454"/>
            <ac:spMk id="11" creationId="{72705C4C-3B66-4C29-A743-57C5C7216B3B}"/>
          </ac:spMkLst>
        </pc:spChg>
      </pc:sldChg>
      <pc:sldChg chg="modSp mod">
        <pc:chgData name="Lubomír Prokeš" userId="c6190586-327c-4754-acfe-3cab059996b7" providerId="ADAL" clId="{91DC3F2B-2556-401A-AA5E-D3DC538094C7}" dt="2024-03-07T22:50:21.064" v="399" actId="2711"/>
        <pc:sldMkLst>
          <pc:docMk/>
          <pc:sldMk cId="1380182793" sldId="455"/>
        </pc:sldMkLst>
        <pc:spChg chg="mod">
          <ac:chgData name="Lubomír Prokeš" userId="c6190586-327c-4754-acfe-3cab059996b7" providerId="ADAL" clId="{91DC3F2B-2556-401A-AA5E-D3DC538094C7}" dt="2024-03-07T22:50:21.064" v="399" actId="2711"/>
          <ac:spMkLst>
            <pc:docMk/>
            <pc:sldMk cId="1380182793" sldId="455"/>
            <ac:spMk id="3" creationId="{00000000-0000-0000-0000-000000000000}"/>
          </ac:spMkLst>
        </pc:spChg>
      </pc:sldChg>
      <pc:sldChg chg="modSp mod">
        <pc:chgData name="Lubomír Prokeš" userId="c6190586-327c-4754-acfe-3cab059996b7" providerId="ADAL" clId="{91DC3F2B-2556-401A-AA5E-D3DC538094C7}" dt="2024-03-07T22:50:29.364" v="400" actId="255"/>
        <pc:sldMkLst>
          <pc:docMk/>
          <pc:sldMk cId="4070457504" sldId="456"/>
        </pc:sldMkLst>
        <pc:spChg chg="mod">
          <ac:chgData name="Lubomír Prokeš" userId="c6190586-327c-4754-acfe-3cab059996b7" providerId="ADAL" clId="{91DC3F2B-2556-401A-AA5E-D3DC538094C7}" dt="2024-03-07T22:49:14.110" v="396" actId="948"/>
          <ac:spMkLst>
            <pc:docMk/>
            <pc:sldMk cId="4070457504" sldId="456"/>
            <ac:spMk id="2" creationId="{00000000-0000-0000-0000-000000000000}"/>
          </ac:spMkLst>
        </pc:spChg>
        <pc:spChg chg="mod">
          <ac:chgData name="Lubomír Prokeš" userId="c6190586-327c-4754-acfe-3cab059996b7" providerId="ADAL" clId="{91DC3F2B-2556-401A-AA5E-D3DC538094C7}" dt="2024-03-07T22:50:29.364" v="400" actId="255"/>
          <ac:spMkLst>
            <pc:docMk/>
            <pc:sldMk cId="4070457504" sldId="456"/>
            <ac:spMk id="3" creationId="{00000000-0000-0000-0000-000000000000}"/>
          </ac:spMkLst>
        </pc:spChg>
      </pc:sldChg>
      <pc:sldChg chg="modSp mod">
        <pc:chgData name="Lubomír Prokeš" userId="c6190586-327c-4754-acfe-3cab059996b7" providerId="ADAL" clId="{91DC3F2B-2556-401A-AA5E-D3DC538094C7}" dt="2024-03-07T22:47:33.879" v="391" actId="948"/>
        <pc:sldMkLst>
          <pc:docMk/>
          <pc:sldMk cId="3533046140" sldId="457"/>
        </pc:sldMkLst>
        <pc:spChg chg="mod">
          <ac:chgData name="Lubomír Prokeš" userId="c6190586-327c-4754-acfe-3cab059996b7" providerId="ADAL" clId="{91DC3F2B-2556-401A-AA5E-D3DC538094C7}" dt="2024-03-07T22:47:33.879" v="391" actId="948"/>
          <ac:spMkLst>
            <pc:docMk/>
            <pc:sldMk cId="3533046140" sldId="457"/>
            <ac:spMk id="4" creationId="{00000000-0000-0000-0000-000000000000}"/>
          </ac:spMkLst>
        </pc:spChg>
      </pc:sldChg>
      <pc:sldChg chg="modSp mod">
        <pc:chgData name="Lubomír Prokeš" userId="c6190586-327c-4754-acfe-3cab059996b7" providerId="ADAL" clId="{91DC3F2B-2556-401A-AA5E-D3DC538094C7}" dt="2024-03-07T22:47:12.109" v="389" actId="947"/>
        <pc:sldMkLst>
          <pc:docMk/>
          <pc:sldMk cId="1857837599" sldId="458"/>
        </pc:sldMkLst>
        <pc:spChg chg="mod">
          <ac:chgData name="Lubomír Prokeš" userId="c6190586-327c-4754-acfe-3cab059996b7" providerId="ADAL" clId="{91DC3F2B-2556-401A-AA5E-D3DC538094C7}" dt="2024-03-07T22:47:12.109" v="389" actId="947"/>
          <ac:spMkLst>
            <pc:docMk/>
            <pc:sldMk cId="1857837599" sldId="458"/>
            <ac:spMk id="2" creationId="{00000000-0000-0000-0000-000000000000}"/>
          </ac:spMkLst>
        </pc:spChg>
      </pc:sldChg>
      <pc:sldChg chg="modSp mod">
        <pc:chgData name="Lubomír Prokeš" userId="c6190586-327c-4754-acfe-3cab059996b7" providerId="ADAL" clId="{91DC3F2B-2556-401A-AA5E-D3DC538094C7}" dt="2024-03-07T22:59:11.442" v="493" actId="2711"/>
        <pc:sldMkLst>
          <pc:docMk/>
          <pc:sldMk cId="2458767591" sldId="460"/>
        </pc:sldMkLst>
        <pc:spChg chg="mod">
          <ac:chgData name="Lubomír Prokeš" userId="c6190586-327c-4754-acfe-3cab059996b7" providerId="ADAL" clId="{91DC3F2B-2556-401A-AA5E-D3DC538094C7}" dt="2024-03-07T22:59:11.442" v="493" actId="2711"/>
          <ac:spMkLst>
            <pc:docMk/>
            <pc:sldMk cId="2458767591" sldId="460"/>
            <ac:spMk id="6" creationId="{00000000-0000-0000-0000-000000000000}"/>
          </ac:spMkLst>
        </pc:spChg>
      </pc:sldChg>
      <pc:sldChg chg="modSp mod">
        <pc:chgData name="Lubomír Prokeš" userId="c6190586-327c-4754-acfe-3cab059996b7" providerId="ADAL" clId="{91DC3F2B-2556-401A-AA5E-D3DC538094C7}" dt="2024-03-07T23:05:28.131" v="533" actId="2711"/>
        <pc:sldMkLst>
          <pc:docMk/>
          <pc:sldMk cId="3816808491" sldId="463"/>
        </pc:sldMkLst>
        <pc:spChg chg="mod">
          <ac:chgData name="Lubomír Prokeš" userId="c6190586-327c-4754-acfe-3cab059996b7" providerId="ADAL" clId="{91DC3F2B-2556-401A-AA5E-D3DC538094C7}" dt="2024-03-07T23:05:28.131" v="533" actId="2711"/>
          <ac:spMkLst>
            <pc:docMk/>
            <pc:sldMk cId="3816808491" sldId="463"/>
            <ac:spMk id="4" creationId="{00000000-0000-0000-0000-000000000000}"/>
          </ac:spMkLst>
        </pc:spChg>
      </pc:sldChg>
      <pc:sldChg chg="modSp mod">
        <pc:chgData name="Lubomír Prokeš" userId="c6190586-327c-4754-acfe-3cab059996b7" providerId="ADAL" clId="{91DC3F2B-2556-401A-AA5E-D3DC538094C7}" dt="2024-03-07T22:43:31.348" v="351" actId="2711"/>
        <pc:sldMkLst>
          <pc:docMk/>
          <pc:sldMk cId="1442269960" sldId="472"/>
        </pc:sldMkLst>
        <pc:spChg chg="mod">
          <ac:chgData name="Lubomír Prokeš" userId="c6190586-327c-4754-acfe-3cab059996b7" providerId="ADAL" clId="{91DC3F2B-2556-401A-AA5E-D3DC538094C7}" dt="2024-03-07T22:43:31.348" v="351" actId="2711"/>
          <ac:spMkLst>
            <pc:docMk/>
            <pc:sldMk cId="1442269960" sldId="472"/>
            <ac:spMk id="3076" creationId="{00000000-0000-0000-0000-000000000000}"/>
          </ac:spMkLst>
        </pc:spChg>
      </pc:sldChg>
      <pc:sldChg chg="addSp modSp mod">
        <pc:chgData name="Lubomír Prokeš" userId="c6190586-327c-4754-acfe-3cab059996b7" providerId="ADAL" clId="{91DC3F2B-2556-401A-AA5E-D3DC538094C7}" dt="2024-03-07T22:53:10.104" v="421" actId="1076"/>
        <pc:sldMkLst>
          <pc:docMk/>
          <pc:sldMk cId="2472040637" sldId="494"/>
        </pc:sldMkLst>
        <pc:spChg chg="add mod">
          <ac:chgData name="Lubomír Prokeš" userId="c6190586-327c-4754-acfe-3cab059996b7" providerId="ADAL" clId="{91DC3F2B-2556-401A-AA5E-D3DC538094C7}" dt="2024-03-07T22:53:08.768" v="420" actId="1076"/>
          <ac:spMkLst>
            <pc:docMk/>
            <pc:sldMk cId="2472040637" sldId="494"/>
            <ac:spMk id="2" creationId="{57231E85-B5DA-4297-C871-E0E4C437BB95}"/>
          </ac:spMkLst>
        </pc:spChg>
        <pc:spChg chg="mod">
          <ac:chgData name="Lubomír Prokeš" userId="c6190586-327c-4754-acfe-3cab059996b7" providerId="ADAL" clId="{91DC3F2B-2556-401A-AA5E-D3DC538094C7}" dt="2024-03-07T22:53:10.104" v="421" actId="1076"/>
          <ac:spMkLst>
            <pc:docMk/>
            <pc:sldMk cId="2472040637" sldId="494"/>
            <ac:spMk id="3" creationId="{00000000-0000-0000-0000-000000000000}"/>
          </ac:spMkLst>
        </pc:spChg>
      </pc:sldChg>
      <pc:sldChg chg="modSp mod">
        <pc:chgData name="Lubomír Prokeš" userId="c6190586-327c-4754-acfe-3cab059996b7" providerId="ADAL" clId="{91DC3F2B-2556-401A-AA5E-D3DC538094C7}" dt="2024-03-07T23:11:10.954" v="576" actId="255"/>
        <pc:sldMkLst>
          <pc:docMk/>
          <pc:sldMk cId="3871310677" sldId="906"/>
        </pc:sldMkLst>
        <pc:spChg chg="mod">
          <ac:chgData name="Lubomír Prokeš" userId="c6190586-327c-4754-acfe-3cab059996b7" providerId="ADAL" clId="{91DC3F2B-2556-401A-AA5E-D3DC538094C7}" dt="2024-03-07T23:11:01.820" v="574" actId="1076"/>
          <ac:spMkLst>
            <pc:docMk/>
            <pc:sldMk cId="3871310677" sldId="906"/>
            <ac:spMk id="11" creationId="{10B1933B-546E-4FC3-BB50-920C448689B8}"/>
          </ac:spMkLst>
        </pc:spChg>
        <pc:spChg chg="mod">
          <ac:chgData name="Lubomír Prokeš" userId="c6190586-327c-4754-acfe-3cab059996b7" providerId="ADAL" clId="{91DC3F2B-2556-401A-AA5E-D3DC538094C7}" dt="2024-03-07T23:11:10.954" v="576" actId="255"/>
          <ac:spMkLst>
            <pc:docMk/>
            <pc:sldMk cId="3871310677" sldId="906"/>
            <ac:spMk id="18" creationId="{7327A03A-814A-4F89-A138-8C649C2854BD}"/>
          </ac:spMkLst>
        </pc:spChg>
      </pc:sldChg>
      <pc:sldChg chg="modSp mod">
        <pc:chgData name="Lubomír Prokeš" userId="c6190586-327c-4754-acfe-3cab059996b7" providerId="ADAL" clId="{91DC3F2B-2556-401A-AA5E-D3DC538094C7}" dt="2024-03-07T23:11:19.430" v="577" actId="2711"/>
        <pc:sldMkLst>
          <pc:docMk/>
          <pc:sldMk cId="4259247589" sldId="909"/>
        </pc:sldMkLst>
        <pc:spChg chg="mod">
          <ac:chgData name="Lubomír Prokeš" userId="c6190586-327c-4754-acfe-3cab059996b7" providerId="ADAL" clId="{91DC3F2B-2556-401A-AA5E-D3DC538094C7}" dt="2024-03-07T23:11:19.430" v="577" actId="2711"/>
          <ac:spMkLst>
            <pc:docMk/>
            <pc:sldMk cId="4259247589" sldId="909"/>
            <ac:spMk id="15364" creationId="{00000000-0000-0000-0000-000000000000}"/>
          </ac:spMkLst>
        </pc:spChg>
      </pc:sldChg>
      <pc:sldChg chg="modSp mod">
        <pc:chgData name="Lubomír Prokeš" userId="c6190586-327c-4754-acfe-3cab059996b7" providerId="ADAL" clId="{91DC3F2B-2556-401A-AA5E-D3DC538094C7}" dt="2024-03-07T23:09:21.920" v="565" actId="1076"/>
        <pc:sldMkLst>
          <pc:docMk/>
          <pc:sldMk cId="2539162913" sldId="912"/>
        </pc:sldMkLst>
        <pc:spChg chg="mod">
          <ac:chgData name="Lubomír Prokeš" userId="c6190586-327c-4754-acfe-3cab059996b7" providerId="ADAL" clId="{91DC3F2B-2556-401A-AA5E-D3DC538094C7}" dt="2024-03-07T23:09:21.920" v="565" actId="1076"/>
          <ac:spMkLst>
            <pc:docMk/>
            <pc:sldMk cId="2539162913" sldId="912"/>
            <ac:spMk id="10" creationId="{25F17DD5-C7B8-4F96-80FC-7FEE7F2AD175}"/>
          </ac:spMkLst>
        </pc:spChg>
      </pc:sldChg>
      <pc:sldChg chg="modSp mod">
        <pc:chgData name="Lubomír Prokeš" userId="c6190586-327c-4754-acfe-3cab059996b7" providerId="ADAL" clId="{91DC3F2B-2556-401A-AA5E-D3DC538094C7}" dt="2024-03-07T22:44:57.389" v="354" actId="20577"/>
        <pc:sldMkLst>
          <pc:docMk/>
          <pc:sldMk cId="3558421003" sldId="930"/>
        </pc:sldMkLst>
        <pc:spChg chg="mod">
          <ac:chgData name="Lubomír Prokeš" userId="c6190586-327c-4754-acfe-3cab059996b7" providerId="ADAL" clId="{91DC3F2B-2556-401A-AA5E-D3DC538094C7}" dt="2024-03-07T22:44:57.389" v="354" actId="20577"/>
          <ac:spMkLst>
            <pc:docMk/>
            <pc:sldMk cId="3558421003" sldId="930"/>
            <ac:spMk id="2" creationId="{00000000-0000-0000-0000-000000000000}"/>
          </ac:spMkLst>
        </pc:spChg>
        <pc:spChg chg="mod">
          <ac:chgData name="Lubomír Prokeš" userId="c6190586-327c-4754-acfe-3cab059996b7" providerId="ADAL" clId="{91DC3F2B-2556-401A-AA5E-D3DC538094C7}" dt="2024-03-07T22:44:48.903" v="352" actId="255"/>
          <ac:spMkLst>
            <pc:docMk/>
            <pc:sldMk cId="3558421003" sldId="930"/>
            <ac:spMk id="4" creationId="{00000000-0000-0000-0000-000000000000}"/>
          </ac:spMkLst>
        </pc:spChg>
      </pc:sldChg>
      <pc:sldChg chg="modSp mod">
        <pc:chgData name="Lubomír Prokeš" userId="c6190586-327c-4754-acfe-3cab059996b7" providerId="ADAL" clId="{91DC3F2B-2556-401A-AA5E-D3DC538094C7}" dt="2024-03-07T22:43:21.484" v="350" actId="2711"/>
        <pc:sldMkLst>
          <pc:docMk/>
          <pc:sldMk cId="909390537" sldId="931"/>
        </pc:sldMkLst>
        <pc:spChg chg="mod">
          <ac:chgData name="Lubomír Prokeš" userId="c6190586-327c-4754-acfe-3cab059996b7" providerId="ADAL" clId="{91DC3F2B-2556-401A-AA5E-D3DC538094C7}" dt="2024-03-07T22:43:21.484" v="350" actId="2711"/>
          <ac:spMkLst>
            <pc:docMk/>
            <pc:sldMk cId="909390537" sldId="931"/>
            <ac:spMk id="3076" creationId="{00000000-0000-0000-0000-000000000000}"/>
          </ac:spMkLst>
        </pc:spChg>
      </pc:sldChg>
      <pc:sldChg chg="modSp mod">
        <pc:chgData name="Lubomír Prokeš" userId="c6190586-327c-4754-acfe-3cab059996b7" providerId="ADAL" clId="{91DC3F2B-2556-401A-AA5E-D3DC538094C7}" dt="2024-03-07T22:48:01.029" v="392" actId="948"/>
        <pc:sldMkLst>
          <pc:docMk/>
          <pc:sldMk cId="2255778858" sldId="933"/>
        </pc:sldMkLst>
        <pc:spChg chg="mod">
          <ac:chgData name="Lubomír Prokeš" userId="c6190586-327c-4754-acfe-3cab059996b7" providerId="ADAL" clId="{91DC3F2B-2556-401A-AA5E-D3DC538094C7}" dt="2024-03-07T22:48:01.029" v="392" actId="948"/>
          <ac:spMkLst>
            <pc:docMk/>
            <pc:sldMk cId="2255778858" sldId="933"/>
            <ac:spMk id="4" creationId="{00000000-0000-0000-0000-000000000000}"/>
          </ac:spMkLst>
        </pc:spChg>
      </pc:sldChg>
      <pc:sldChg chg="modSp mod">
        <pc:chgData name="Lubomír Prokeš" userId="c6190586-327c-4754-acfe-3cab059996b7" providerId="ADAL" clId="{91DC3F2B-2556-401A-AA5E-D3DC538094C7}" dt="2024-03-07T22:27:44.945" v="251" actId="255"/>
        <pc:sldMkLst>
          <pc:docMk/>
          <pc:sldMk cId="753760142" sldId="934"/>
        </pc:sldMkLst>
        <pc:spChg chg="mod">
          <ac:chgData name="Lubomír Prokeš" userId="c6190586-327c-4754-acfe-3cab059996b7" providerId="ADAL" clId="{91DC3F2B-2556-401A-AA5E-D3DC538094C7}" dt="2024-03-07T22:27:44.945" v="251" actId="255"/>
          <ac:spMkLst>
            <pc:docMk/>
            <pc:sldMk cId="753760142" sldId="934"/>
            <ac:spMk id="4" creationId="{00000000-0000-0000-0000-000000000000}"/>
          </ac:spMkLst>
        </pc:spChg>
      </pc:sldChg>
      <pc:sldChg chg="modSp mod">
        <pc:chgData name="Lubomír Prokeš" userId="c6190586-327c-4754-acfe-3cab059996b7" providerId="ADAL" clId="{91DC3F2B-2556-401A-AA5E-D3DC538094C7}" dt="2024-03-07T22:27:22.139" v="248" actId="115"/>
        <pc:sldMkLst>
          <pc:docMk/>
          <pc:sldMk cId="3532058676" sldId="935"/>
        </pc:sldMkLst>
        <pc:spChg chg="mod">
          <ac:chgData name="Lubomír Prokeš" userId="c6190586-327c-4754-acfe-3cab059996b7" providerId="ADAL" clId="{91DC3F2B-2556-401A-AA5E-D3DC538094C7}" dt="2024-03-07T22:27:22.139" v="248" actId="115"/>
          <ac:spMkLst>
            <pc:docMk/>
            <pc:sldMk cId="3532058676" sldId="935"/>
            <ac:spMk id="5" creationId="{00000000-0000-0000-0000-000000000000}"/>
          </ac:spMkLst>
        </pc:spChg>
      </pc:sldChg>
      <pc:sldChg chg="modSp mod">
        <pc:chgData name="Lubomír Prokeš" userId="c6190586-327c-4754-acfe-3cab059996b7" providerId="ADAL" clId="{91DC3F2B-2556-401A-AA5E-D3DC538094C7}" dt="2024-03-07T22:27:06.693" v="246" actId="2711"/>
        <pc:sldMkLst>
          <pc:docMk/>
          <pc:sldMk cId="2816717166" sldId="936"/>
        </pc:sldMkLst>
        <pc:spChg chg="mod">
          <ac:chgData name="Lubomír Prokeš" userId="c6190586-327c-4754-acfe-3cab059996b7" providerId="ADAL" clId="{91DC3F2B-2556-401A-AA5E-D3DC538094C7}" dt="2024-03-07T22:27:06.693" v="246" actId="2711"/>
          <ac:spMkLst>
            <pc:docMk/>
            <pc:sldMk cId="2816717166" sldId="936"/>
            <ac:spMk id="4" creationId="{00000000-0000-0000-0000-000000000000}"/>
          </ac:spMkLst>
        </pc:spChg>
      </pc:sldChg>
      <pc:sldChg chg="modSp mod">
        <pc:chgData name="Lubomír Prokeš" userId="c6190586-327c-4754-acfe-3cab059996b7" providerId="ADAL" clId="{91DC3F2B-2556-401A-AA5E-D3DC538094C7}" dt="2024-03-07T22:26:56.357" v="245" actId="2711"/>
        <pc:sldMkLst>
          <pc:docMk/>
          <pc:sldMk cId="2825771009" sldId="937"/>
        </pc:sldMkLst>
        <pc:spChg chg="mod">
          <ac:chgData name="Lubomír Prokeš" userId="c6190586-327c-4754-acfe-3cab059996b7" providerId="ADAL" clId="{91DC3F2B-2556-401A-AA5E-D3DC538094C7}" dt="2024-03-07T22:26:56.357" v="245" actId="2711"/>
          <ac:spMkLst>
            <pc:docMk/>
            <pc:sldMk cId="2825771009" sldId="937"/>
            <ac:spMk id="4" creationId="{00000000-0000-0000-0000-000000000000}"/>
          </ac:spMkLst>
        </pc:spChg>
      </pc:sldChg>
      <pc:sldChg chg="modSp mod">
        <pc:chgData name="Lubomír Prokeš" userId="c6190586-327c-4754-acfe-3cab059996b7" providerId="ADAL" clId="{91DC3F2B-2556-401A-AA5E-D3DC538094C7}" dt="2024-03-07T22:26:02.468" v="241" actId="2711"/>
        <pc:sldMkLst>
          <pc:docMk/>
          <pc:sldMk cId="9335932" sldId="938"/>
        </pc:sldMkLst>
        <pc:spChg chg="mod">
          <ac:chgData name="Lubomír Prokeš" userId="c6190586-327c-4754-acfe-3cab059996b7" providerId="ADAL" clId="{91DC3F2B-2556-401A-AA5E-D3DC538094C7}" dt="2024-03-07T22:26:02.468" v="241" actId="2711"/>
          <ac:spMkLst>
            <pc:docMk/>
            <pc:sldMk cId="9335932" sldId="938"/>
            <ac:spMk id="5" creationId="{00000000-0000-0000-0000-000000000000}"/>
          </ac:spMkLst>
        </pc:spChg>
      </pc:sldChg>
      <pc:sldChg chg="modSp mod">
        <pc:chgData name="Lubomír Prokeš" userId="c6190586-327c-4754-acfe-3cab059996b7" providerId="ADAL" clId="{91DC3F2B-2556-401A-AA5E-D3DC538094C7}" dt="2024-03-07T22:25:44.792" v="240" actId="2711"/>
        <pc:sldMkLst>
          <pc:docMk/>
          <pc:sldMk cId="4039825926" sldId="939"/>
        </pc:sldMkLst>
        <pc:spChg chg="mod">
          <ac:chgData name="Lubomír Prokeš" userId="c6190586-327c-4754-acfe-3cab059996b7" providerId="ADAL" clId="{91DC3F2B-2556-401A-AA5E-D3DC538094C7}" dt="2024-03-07T22:25:44.792" v="240" actId="2711"/>
          <ac:spMkLst>
            <pc:docMk/>
            <pc:sldMk cId="4039825926" sldId="939"/>
            <ac:spMk id="4" creationId="{00000000-0000-0000-0000-000000000000}"/>
          </ac:spMkLst>
        </pc:spChg>
      </pc:sldChg>
      <pc:sldChg chg="modSp mod">
        <pc:chgData name="Lubomír Prokeš" userId="c6190586-327c-4754-acfe-3cab059996b7" providerId="ADAL" clId="{91DC3F2B-2556-401A-AA5E-D3DC538094C7}" dt="2024-03-07T22:25:33.570" v="239" actId="113"/>
        <pc:sldMkLst>
          <pc:docMk/>
          <pc:sldMk cId="1043221703" sldId="940"/>
        </pc:sldMkLst>
        <pc:spChg chg="mod">
          <ac:chgData name="Lubomír Prokeš" userId="c6190586-327c-4754-acfe-3cab059996b7" providerId="ADAL" clId="{91DC3F2B-2556-401A-AA5E-D3DC538094C7}" dt="2024-03-07T22:25:33.570" v="239" actId="113"/>
          <ac:spMkLst>
            <pc:docMk/>
            <pc:sldMk cId="1043221703" sldId="940"/>
            <ac:spMk id="4" creationId="{00000000-0000-0000-0000-000000000000}"/>
          </ac:spMkLst>
        </pc:spChg>
      </pc:sldChg>
      <pc:sldChg chg="modSp mod">
        <pc:chgData name="Lubomír Prokeš" userId="c6190586-327c-4754-acfe-3cab059996b7" providerId="ADAL" clId="{91DC3F2B-2556-401A-AA5E-D3DC538094C7}" dt="2024-03-07T22:24:11.905" v="220" actId="20577"/>
        <pc:sldMkLst>
          <pc:docMk/>
          <pc:sldMk cId="2150459545" sldId="941"/>
        </pc:sldMkLst>
        <pc:spChg chg="mod">
          <ac:chgData name="Lubomír Prokeš" userId="c6190586-327c-4754-acfe-3cab059996b7" providerId="ADAL" clId="{91DC3F2B-2556-401A-AA5E-D3DC538094C7}" dt="2024-03-07T22:24:11.905" v="220" actId="20577"/>
          <ac:spMkLst>
            <pc:docMk/>
            <pc:sldMk cId="2150459545" sldId="941"/>
            <ac:spMk id="4" creationId="{00000000-0000-0000-0000-000000000000}"/>
          </ac:spMkLst>
        </pc:spChg>
      </pc:sldChg>
      <pc:sldChg chg="modSp mod">
        <pc:chgData name="Lubomír Prokeš" userId="c6190586-327c-4754-acfe-3cab059996b7" providerId="ADAL" clId="{91DC3F2B-2556-401A-AA5E-D3DC538094C7}" dt="2024-03-07T22:20:34.861" v="185" actId="113"/>
        <pc:sldMkLst>
          <pc:docMk/>
          <pc:sldMk cId="576315162" sldId="943"/>
        </pc:sldMkLst>
        <pc:spChg chg="mod">
          <ac:chgData name="Lubomír Prokeš" userId="c6190586-327c-4754-acfe-3cab059996b7" providerId="ADAL" clId="{91DC3F2B-2556-401A-AA5E-D3DC538094C7}" dt="2024-03-07T22:20:34.861" v="185" actId="113"/>
          <ac:spMkLst>
            <pc:docMk/>
            <pc:sldMk cId="576315162" sldId="943"/>
            <ac:spMk id="4" creationId="{00000000-0000-0000-0000-000000000000}"/>
          </ac:spMkLst>
        </pc:spChg>
      </pc:sldChg>
      <pc:sldChg chg="modSp mod">
        <pc:chgData name="Lubomír Prokeš" userId="c6190586-327c-4754-acfe-3cab059996b7" providerId="ADAL" clId="{91DC3F2B-2556-401A-AA5E-D3DC538094C7}" dt="2024-03-07T22:18:50.288" v="173" actId="20577"/>
        <pc:sldMkLst>
          <pc:docMk/>
          <pc:sldMk cId="2833611123" sldId="944"/>
        </pc:sldMkLst>
        <pc:spChg chg="mod">
          <ac:chgData name="Lubomír Prokeš" userId="c6190586-327c-4754-acfe-3cab059996b7" providerId="ADAL" clId="{91DC3F2B-2556-401A-AA5E-D3DC538094C7}" dt="2024-03-07T22:18:50.288" v="173" actId="20577"/>
          <ac:spMkLst>
            <pc:docMk/>
            <pc:sldMk cId="2833611123" sldId="944"/>
            <ac:spMk id="12292" creationId="{00000000-0000-0000-0000-000000000000}"/>
          </ac:spMkLst>
        </pc:spChg>
      </pc:sldChg>
      <pc:sldChg chg="modSp mod">
        <pc:chgData name="Lubomír Prokeš" userId="c6190586-327c-4754-acfe-3cab059996b7" providerId="ADAL" clId="{91DC3F2B-2556-401A-AA5E-D3DC538094C7}" dt="2024-03-07T22:16:50.227" v="92" actId="115"/>
        <pc:sldMkLst>
          <pc:docMk/>
          <pc:sldMk cId="1632554138" sldId="945"/>
        </pc:sldMkLst>
        <pc:spChg chg="mod">
          <ac:chgData name="Lubomír Prokeš" userId="c6190586-327c-4754-acfe-3cab059996b7" providerId="ADAL" clId="{91DC3F2B-2556-401A-AA5E-D3DC538094C7}" dt="2024-03-07T22:16:50.227" v="92" actId="115"/>
          <ac:spMkLst>
            <pc:docMk/>
            <pc:sldMk cId="1632554138" sldId="945"/>
            <ac:spMk id="4" creationId="{00000000-0000-0000-0000-000000000000}"/>
          </ac:spMkLst>
        </pc:spChg>
      </pc:sldChg>
      <pc:sldChg chg="modSp mod">
        <pc:chgData name="Lubomír Prokeš" userId="c6190586-327c-4754-acfe-3cab059996b7" providerId="ADAL" clId="{91DC3F2B-2556-401A-AA5E-D3DC538094C7}" dt="2024-03-07T22:13:58.184" v="72" actId="113"/>
        <pc:sldMkLst>
          <pc:docMk/>
          <pc:sldMk cId="707098724" sldId="947"/>
        </pc:sldMkLst>
        <pc:spChg chg="mod">
          <ac:chgData name="Lubomír Prokeš" userId="c6190586-327c-4754-acfe-3cab059996b7" providerId="ADAL" clId="{91DC3F2B-2556-401A-AA5E-D3DC538094C7}" dt="2024-03-07T22:13:58.184" v="72" actId="113"/>
          <ac:spMkLst>
            <pc:docMk/>
            <pc:sldMk cId="707098724" sldId="947"/>
            <ac:spMk id="4" creationId="{00000000-0000-0000-0000-000000000000}"/>
          </ac:spMkLst>
        </pc:spChg>
      </pc:sldChg>
      <pc:sldChg chg="modSp mod">
        <pc:chgData name="Lubomír Prokeš" userId="c6190586-327c-4754-acfe-3cab059996b7" providerId="ADAL" clId="{91DC3F2B-2556-401A-AA5E-D3DC538094C7}" dt="2024-03-07T22:14:21.183" v="74" actId="113"/>
        <pc:sldMkLst>
          <pc:docMk/>
          <pc:sldMk cId="3598945969" sldId="948"/>
        </pc:sldMkLst>
        <pc:spChg chg="mod">
          <ac:chgData name="Lubomír Prokeš" userId="c6190586-327c-4754-acfe-3cab059996b7" providerId="ADAL" clId="{91DC3F2B-2556-401A-AA5E-D3DC538094C7}" dt="2024-03-07T22:14:21.183" v="74" actId="113"/>
          <ac:spMkLst>
            <pc:docMk/>
            <pc:sldMk cId="3598945969" sldId="948"/>
            <ac:spMk id="4" creationId="{00000000-0000-0000-0000-000000000000}"/>
          </ac:spMkLst>
        </pc:spChg>
      </pc:sldChg>
      <pc:sldChg chg="modSp mod">
        <pc:chgData name="Lubomír Prokeš" userId="c6190586-327c-4754-acfe-3cab059996b7" providerId="ADAL" clId="{91DC3F2B-2556-401A-AA5E-D3DC538094C7}" dt="2024-03-07T22:49:54.583" v="398" actId="255"/>
        <pc:sldMkLst>
          <pc:docMk/>
          <pc:sldMk cId="3281355402" sldId="953"/>
        </pc:sldMkLst>
        <pc:spChg chg="mod">
          <ac:chgData name="Lubomír Prokeš" userId="c6190586-327c-4754-acfe-3cab059996b7" providerId="ADAL" clId="{91DC3F2B-2556-401A-AA5E-D3DC538094C7}" dt="2024-03-07T22:49:54.583" v="398" actId="255"/>
          <ac:spMkLst>
            <pc:docMk/>
            <pc:sldMk cId="3281355402" sldId="953"/>
            <ac:spMk id="3" creationId="{16524170-6856-EAF8-3E88-65ED63A0D384}"/>
          </ac:spMkLst>
        </pc:spChg>
      </pc:sldChg>
      <pc:sldChg chg="modSp mod">
        <pc:chgData name="Lubomír Prokeš" userId="c6190586-327c-4754-acfe-3cab059996b7" providerId="ADAL" clId="{91DC3F2B-2556-401A-AA5E-D3DC538094C7}" dt="2024-03-07T22:54:51.093" v="428" actId="1076"/>
        <pc:sldMkLst>
          <pc:docMk/>
          <pc:sldMk cId="2269137897" sldId="954"/>
        </pc:sldMkLst>
        <pc:picChg chg="mod">
          <ac:chgData name="Lubomír Prokeš" userId="c6190586-327c-4754-acfe-3cab059996b7" providerId="ADAL" clId="{91DC3F2B-2556-401A-AA5E-D3DC538094C7}" dt="2024-03-07T22:54:51.093" v="428" actId="1076"/>
          <ac:picMkLst>
            <pc:docMk/>
            <pc:sldMk cId="2269137897" sldId="954"/>
            <ac:picMk id="6" creationId="{4F6FC34B-6307-F922-0597-348D717D3C29}"/>
          </ac:picMkLst>
        </pc:picChg>
      </pc:sldChg>
    </pc:docChg>
  </pc:docChgLst>
  <pc:docChgLst>
    <pc:chgData name="Lubomír Prokeš" userId="c6190586-327c-4754-acfe-3cab059996b7" providerId="ADAL" clId="{F8C3FA2A-267A-4BF6-903A-6515F0061CE1}"/>
    <pc:docChg chg="custSel modSld">
      <pc:chgData name="Lubomír Prokeš" userId="c6190586-327c-4754-acfe-3cab059996b7" providerId="ADAL" clId="{F8C3FA2A-267A-4BF6-903A-6515F0061CE1}" dt="2024-02-16T13:40:28.542" v="421" actId="20577"/>
      <pc:docMkLst>
        <pc:docMk/>
      </pc:docMkLst>
      <pc:sldChg chg="modSp mod">
        <pc:chgData name="Lubomír Prokeš" userId="c6190586-327c-4754-acfe-3cab059996b7" providerId="ADAL" clId="{F8C3FA2A-267A-4BF6-903A-6515F0061CE1}" dt="2024-02-16T00:35:31.652" v="361" actId="2711"/>
        <pc:sldMkLst>
          <pc:docMk/>
          <pc:sldMk cId="3356717937" sldId="350"/>
        </pc:sldMkLst>
        <pc:spChg chg="mod">
          <ac:chgData name="Lubomír Prokeš" userId="c6190586-327c-4754-acfe-3cab059996b7" providerId="ADAL" clId="{F8C3FA2A-267A-4BF6-903A-6515F0061CE1}" dt="2024-02-16T00:35:31.652" v="361" actId="2711"/>
          <ac:spMkLst>
            <pc:docMk/>
            <pc:sldMk cId="3356717937" sldId="350"/>
            <ac:spMk id="4" creationId="{00000000-0000-0000-0000-000000000000}"/>
          </ac:spMkLst>
        </pc:spChg>
      </pc:sldChg>
      <pc:sldChg chg="modSp mod">
        <pc:chgData name="Lubomír Prokeš" userId="c6190586-327c-4754-acfe-3cab059996b7" providerId="ADAL" clId="{F8C3FA2A-267A-4BF6-903A-6515F0061CE1}" dt="2024-02-16T00:32:08.985" v="329" actId="2711"/>
        <pc:sldMkLst>
          <pc:docMk/>
          <pc:sldMk cId="163626930" sldId="354"/>
        </pc:sldMkLst>
        <pc:spChg chg="mod">
          <ac:chgData name="Lubomír Prokeš" userId="c6190586-327c-4754-acfe-3cab059996b7" providerId="ADAL" clId="{F8C3FA2A-267A-4BF6-903A-6515F0061CE1}" dt="2024-02-16T00:32:08.985" v="329" actId="2711"/>
          <ac:spMkLst>
            <pc:docMk/>
            <pc:sldMk cId="163626930" sldId="354"/>
            <ac:spMk id="2" creationId="{00000000-0000-0000-0000-000000000000}"/>
          </ac:spMkLst>
        </pc:spChg>
      </pc:sldChg>
      <pc:sldChg chg="modSp mod">
        <pc:chgData name="Lubomír Prokeš" userId="c6190586-327c-4754-acfe-3cab059996b7" providerId="ADAL" clId="{F8C3FA2A-267A-4BF6-903A-6515F0061CE1}" dt="2024-02-16T00:28:00.817" v="313" actId="114"/>
        <pc:sldMkLst>
          <pc:docMk/>
          <pc:sldMk cId="3408231865" sldId="356"/>
        </pc:sldMkLst>
        <pc:spChg chg="mod">
          <ac:chgData name="Lubomír Prokeš" userId="c6190586-327c-4754-acfe-3cab059996b7" providerId="ADAL" clId="{F8C3FA2A-267A-4BF6-903A-6515F0061CE1}" dt="2024-02-16T00:28:00.817" v="313" actId="114"/>
          <ac:spMkLst>
            <pc:docMk/>
            <pc:sldMk cId="3408231865" sldId="356"/>
            <ac:spMk id="4" creationId="{00000000-0000-0000-0000-000000000000}"/>
          </ac:spMkLst>
        </pc:spChg>
      </pc:sldChg>
      <pc:sldChg chg="modSp mod">
        <pc:chgData name="Lubomír Prokeš" userId="c6190586-327c-4754-acfe-3cab059996b7" providerId="ADAL" clId="{F8C3FA2A-267A-4BF6-903A-6515F0061CE1}" dt="2024-02-16T00:25:52.262" v="289" actId="115"/>
        <pc:sldMkLst>
          <pc:docMk/>
          <pc:sldMk cId="2586477613" sldId="357"/>
        </pc:sldMkLst>
        <pc:spChg chg="mod">
          <ac:chgData name="Lubomír Prokeš" userId="c6190586-327c-4754-acfe-3cab059996b7" providerId="ADAL" clId="{F8C3FA2A-267A-4BF6-903A-6515F0061CE1}" dt="2024-02-16T00:25:52.262" v="289" actId="115"/>
          <ac:spMkLst>
            <pc:docMk/>
            <pc:sldMk cId="2586477613" sldId="357"/>
            <ac:spMk id="4" creationId="{00000000-0000-0000-0000-000000000000}"/>
          </ac:spMkLst>
        </pc:spChg>
      </pc:sldChg>
      <pc:sldChg chg="modSp mod">
        <pc:chgData name="Lubomír Prokeš" userId="c6190586-327c-4754-acfe-3cab059996b7" providerId="ADAL" clId="{F8C3FA2A-267A-4BF6-903A-6515F0061CE1}" dt="2024-02-16T00:35:58.931" v="364" actId="2711"/>
        <pc:sldMkLst>
          <pc:docMk/>
          <pc:sldMk cId="2098381571" sldId="363"/>
        </pc:sldMkLst>
        <pc:spChg chg="mod">
          <ac:chgData name="Lubomír Prokeš" userId="c6190586-327c-4754-acfe-3cab059996b7" providerId="ADAL" clId="{F8C3FA2A-267A-4BF6-903A-6515F0061CE1}" dt="2024-02-16T00:35:58.931" v="364" actId="2711"/>
          <ac:spMkLst>
            <pc:docMk/>
            <pc:sldMk cId="2098381571" sldId="363"/>
            <ac:spMk id="4" creationId="{00000000-0000-0000-0000-000000000000}"/>
          </ac:spMkLst>
        </pc:spChg>
      </pc:sldChg>
      <pc:sldChg chg="modSp mod">
        <pc:chgData name="Lubomír Prokeš" userId="c6190586-327c-4754-acfe-3cab059996b7" providerId="ADAL" clId="{F8C3FA2A-267A-4BF6-903A-6515F0061CE1}" dt="2024-02-16T00:30:51.024" v="323" actId="2711"/>
        <pc:sldMkLst>
          <pc:docMk/>
          <pc:sldMk cId="1165772821" sldId="366"/>
        </pc:sldMkLst>
        <pc:spChg chg="mod">
          <ac:chgData name="Lubomír Prokeš" userId="c6190586-327c-4754-acfe-3cab059996b7" providerId="ADAL" clId="{F8C3FA2A-267A-4BF6-903A-6515F0061CE1}" dt="2024-02-16T00:30:42.554" v="322" actId="2711"/>
          <ac:spMkLst>
            <pc:docMk/>
            <pc:sldMk cId="1165772821" sldId="366"/>
            <ac:spMk id="4" creationId="{00000000-0000-0000-0000-000000000000}"/>
          </ac:spMkLst>
        </pc:spChg>
        <pc:spChg chg="mod">
          <ac:chgData name="Lubomír Prokeš" userId="c6190586-327c-4754-acfe-3cab059996b7" providerId="ADAL" clId="{F8C3FA2A-267A-4BF6-903A-6515F0061CE1}" dt="2024-02-16T00:30:51.024" v="323" actId="2711"/>
          <ac:spMkLst>
            <pc:docMk/>
            <pc:sldMk cId="1165772821" sldId="366"/>
            <ac:spMk id="5" creationId="{00000000-0000-0000-0000-000000000000}"/>
          </ac:spMkLst>
        </pc:spChg>
      </pc:sldChg>
      <pc:sldChg chg="modSp mod">
        <pc:chgData name="Lubomír Prokeš" userId="c6190586-327c-4754-acfe-3cab059996b7" providerId="ADAL" clId="{F8C3FA2A-267A-4BF6-903A-6515F0061CE1}" dt="2024-02-16T00:32:44.235" v="333" actId="115"/>
        <pc:sldMkLst>
          <pc:docMk/>
          <pc:sldMk cId="2965806970" sldId="368"/>
        </pc:sldMkLst>
        <pc:spChg chg="mod">
          <ac:chgData name="Lubomír Prokeš" userId="c6190586-327c-4754-acfe-3cab059996b7" providerId="ADAL" clId="{F8C3FA2A-267A-4BF6-903A-6515F0061CE1}" dt="2024-02-16T00:32:44.235" v="333" actId="115"/>
          <ac:spMkLst>
            <pc:docMk/>
            <pc:sldMk cId="2965806970" sldId="368"/>
            <ac:spMk id="4" creationId="{00000000-0000-0000-0000-000000000000}"/>
          </ac:spMkLst>
        </pc:spChg>
      </pc:sldChg>
      <pc:sldChg chg="modSp mod">
        <pc:chgData name="Lubomír Prokeš" userId="c6190586-327c-4754-acfe-3cab059996b7" providerId="ADAL" clId="{F8C3FA2A-267A-4BF6-903A-6515F0061CE1}" dt="2024-02-16T00:37:27.244" v="388" actId="1076"/>
        <pc:sldMkLst>
          <pc:docMk/>
          <pc:sldMk cId="173051937" sldId="388"/>
        </pc:sldMkLst>
        <pc:spChg chg="mod">
          <ac:chgData name="Lubomír Prokeš" userId="c6190586-327c-4754-acfe-3cab059996b7" providerId="ADAL" clId="{F8C3FA2A-267A-4BF6-903A-6515F0061CE1}" dt="2024-02-16T00:37:17.181" v="386" actId="2711"/>
          <ac:spMkLst>
            <pc:docMk/>
            <pc:sldMk cId="173051937" sldId="388"/>
            <ac:spMk id="4" creationId="{00000000-0000-0000-0000-000000000000}"/>
          </ac:spMkLst>
        </pc:spChg>
        <pc:spChg chg="mod">
          <ac:chgData name="Lubomír Prokeš" userId="c6190586-327c-4754-acfe-3cab059996b7" providerId="ADAL" clId="{F8C3FA2A-267A-4BF6-903A-6515F0061CE1}" dt="2024-02-16T00:37:27.244" v="388" actId="1076"/>
          <ac:spMkLst>
            <pc:docMk/>
            <pc:sldMk cId="173051937" sldId="388"/>
            <ac:spMk id="6" creationId="{00000000-0000-0000-0000-000000000000}"/>
          </ac:spMkLst>
        </pc:spChg>
      </pc:sldChg>
      <pc:sldChg chg="modSp mod">
        <pc:chgData name="Lubomír Prokeš" userId="c6190586-327c-4754-acfe-3cab059996b7" providerId="ADAL" clId="{F8C3FA2A-267A-4BF6-903A-6515F0061CE1}" dt="2024-02-16T00:38:27.850" v="392" actId="2711"/>
        <pc:sldMkLst>
          <pc:docMk/>
          <pc:sldMk cId="1566115380" sldId="394"/>
        </pc:sldMkLst>
        <pc:spChg chg="mod">
          <ac:chgData name="Lubomír Prokeš" userId="c6190586-327c-4754-acfe-3cab059996b7" providerId="ADAL" clId="{F8C3FA2A-267A-4BF6-903A-6515F0061CE1}" dt="2024-02-16T00:38:27.850" v="392" actId="2711"/>
          <ac:spMkLst>
            <pc:docMk/>
            <pc:sldMk cId="1566115380" sldId="394"/>
            <ac:spMk id="4" creationId="{00000000-0000-0000-0000-000000000000}"/>
          </ac:spMkLst>
        </pc:spChg>
      </pc:sldChg>
      <pc:sldChg chg="modSp mod">
        <pc:chgData name="Lubomír Prokeš" userId="c6190586-327c-4754-acfe-3cab059996b7" providerId="ADAL" clId="{F8C3FA2A-267A-4BF6-903A-6515F0061CE1}" dt="2024-02-16T00:35:42.432" v="362" actId="2711"/>
        <pc:sldMkLst>
          <pc:docMk/>
          <pc:sldMk cId="4052460848" sldId="399"/>
        </pc:sldMkLst>
        <pc:spChg chg="mod">
          <ac:chgData name="Lubomír Prokeš" userId="c6190586-327c-4754-acfe-3cab059996b7" providerId="ADAL" clId="{F8C3FA2A-267A-4BF6-903A-6515F0061CE1}" dt="2024-02-16T00:35:42.432" v="362" actId="2711"/>
          <ac:spMkLst>
            <pc:docMk/>
            <pc:sldMk cId="4052460848" sldId="399"/>
            <ac:spMk id="4" creationId="{00000000-0000-0000-0000-000000000000}"/>
          </ac:spMkLst>
        </pc:spChg>
      </pc:sldChg>
      <pc:sldChg chg="modSp mod">
        <pc:chgData name="Lubomír Prokeš" userId="c6190586-327c-4754-acfe-3cab059996b7" providerId="ADAL" clId="{F8C3FA2A-267A-4BF6-903A-6515F0061CE1}" dt="2024-02-16T00:37:04.844" v="385" actId="1076"/>
        <pc:sldMkLst>
          <pc:docMk/>
          <pc:sldMk cId="2620824597" sldId="436"/>
        </pc:sldMkLst>
        <pc:spChg chg="mod">
          <ac:chgData name="Lubomír Prokeš" userId="c6190586-327c-4754-acfe-3cab059996b7" providerId="ADAL" clId="{F8C3FA2A-267A-4BF6-903A-6515F0061CE1}" dt="2024-02-16T00:37:01.227" v="384" actId="20577"/>
          <ac:spMkLst>
            <pc:docMk/>
            <pc:sldMk cId="2620824597" sldId="436"/>
            <ac:spMk id="4" creationId="{DE200B48-E6B2-47E5-8093-030C01F96AD6}"/>
          </ac:spMkLst>
        </pc:spChg>
        <pc:picChg chg="mod">
          <ac:chgData name="Lubomír Prokeš" userId="c6190586-327c-4754-acfe-3cab059996b7" providerId="ADAL" clId="{F8C3FA2A-267A-4BF6-903A-6515F0061CE1}" dt="2024-02-16T00:37:04.844" v="385" actId="1076"/>
          <ac:picMkLst>
            <pc:docMk/>
            <pc:sldMk cId="2620824597" sldId="436"/>
            <ac:picMk id="1032" creationId="{7469AE76-B5CE-4146-AEED-6A8F4F2CBB2A}"/>
          </ac:picMkLst>
        </pc:picChg>
      </pc:sldChg>
      <pc:sldChg chg="modSp mod">
        <pc:chgData name="Lubomír Prokeš" userId="c6190586-327c-4754-acfe-3cab059996b7" providerId="ADAL" clId="{F8C3FA2A-267A-4BF6-903A-6515F0061CE1}" dt="2024-02-16T00:37:55.234" v="390" actId="2711"/>
        <pc:sldMkLst>
          <pc:docMk/>
          <pc:sldMk cId="1780169287" sldId="464"/>
        </pc:sldMkLst>
        <pc:spChg chg="mod">
          <ac:chgData name="Lubomír Prokeš" userId="c6190586-327c-4754-acfe-3cab059996b7" providerId="ADAL" clId="{F8C3FA2A-267A-4BF6-903A-6515F0061CE1}" dt="2024-02-16T00:37:55.234" v="390" actId="2711"/>
          <ac:spMkLst>
            <pc:docMk/>
            <pc:sldMk cId="1780169287" sldId="464"/>
            <ac:spMk id="4" creationId="{00000000-0000-0000-0000-000000000000}"/>
          </ac:spMkLst>
        </pc:spChg>
      </pc:sldChg>
      <pc:sldChg chg="modSp mod">
        <pc:chgData name="Lubomír Prokeš" userId="c6190586-327c-4754-acfe-3cab059996b7" providerId="ADAL" clId="{F8C3FA2A-267A-4BF6-903A-6515F0061CE1}" dt="2024-02-16T00:35:48.727" v="363" actId="2711"/>
        <pc:sldMkLst>
          <pc:docMk/>
          <pc:sldMk cId="2681545940" sldId="466"/>
        </pc:sldMkLst>
        <pc:spChg chg="mod">
          <ac:chgData name="Lubomír Prokeš" userId="c6190586-327c-4754-acfe-3cab059996b7" providerId="ADAL" clId="{F8C3FA2A-267A-4BF6-903A-6515F0061CE1}" dt="2024-02-16T00:35:48.727" v="363" actId="2711"/>
          <ac:spMkLst>
            <pc:docMk/>
            <pc:sldMk cId="2681545940" sldId="466"/>
            <ac:spMk id="2" creationId="{00000000-0000-0000-0000-000000000000}"/>
          </ac:spMkLst>
        </pc:spChg>
      </pc:sldChg>
      <pc:sldChg chg="modSp mod">
        <pc:chgData name="Lubomír Prokeš" userId="c6190586-327c-4754-acfe-3cab059996b7" providerId="ADAL" clId="{F8C3FA2A-267A-4BF6-903A-6515F0061CE1}" dt="2024-02-16T00:35:04.927" v="359" actId="113"/>
        <pc:sldMkLst>
          <pc:docMk/>
          <pc:sldMk cId="3926007564" sldId="467"/>
        </pc:sldMkLst>
        <pc:spChg chg="mod">
          <ac:chgData name="Lubomír Prokeš" userId="c6190586-327c-4754-acfe-3cab059996b7" providerId="ADAL" clId="{F8C3FA2A-267A-4BF6-903A-6515F0061CE1}" dt="2024-02-16T00:35:04.927" v="359" actId="113"/>
          <ac:spMkLst>
            <pc:docMk/>
            <pc:sldMk cId="3926007564" sldId="467"/>
            <ac:spMk id="4" creationId="{00000000-0000-0000-0000-000000000000}"/>
          </ac:spMkLst>
        </pc:spChg>
      </pc:sldChg>
      <pc:sldChg chg="modSp mod">
        <pc:chgData name="Lubomír Prokeš" userId="c6190586-327c-4754-acfe-3cab059996b7" providerId="ADAL" clId="{F8C3FA2A-267A-4BF6-903A-6515F0061CE1}" dt="2024-02-16T00:33:57.958" v="343" actId="113"/>
        <pc:sldMkLst>
          <pc:docMk/>
          <pc:sldMk cId="1784781401" sldId="487"/>
        </pc:sldMkLst>
        <pc:spChg chg="mod">
          <ac:chgData name="Lubomír Prokeš" userId="c6190586-327c-4754-acfe-3cab059996b7" providerId="ADAL" clId="{F8C3FA2A-267A-4BF6-903A-6515F0061CE1}" dt="2024-02-16T00:33:30.252" v="340" actId="2711"/>
          <ac:spMkLst>
            <pc:docMk/>
            <pc:sldMk cId="1784781401" sldId="487"/>
            <ac:spMk id="6" creationId="{6788858D-677E-47B6-9AE2-C1B3D3E7DED3}"/>
          </ac:spMkLst>
        </pc:spChg>
        <pc:spChg chg="mod">
          <ac:chgData name="Lubomír Prokeš" userId="c6190586-327c-4754-acfe-3cab059996b7" providerId="ADAL" clId="{F8C3FA2A-267A-4BF6-903A-6515F0061CE1}" dt="2024-02-16T00:33:57.958" v="343" actId="113"/>
          <ac:spMkLst>
            <pc:docMk/>
            <pc:sldMk cId="1784781401" sldId="487"/>
            <ac:spMk id="7" creationId="{B9D8AF1A-9894-4E06-830B-2A857E154B86}"/>
          </ac:spMkLst>
        </pc:spChg>
        <pc:spChg chg="mod">
          <ac:chgData name="Lubomír Prokeš" userId="c6190586-327c-4754-acfe-3cab059996b7" providerId="ADAL" clId="{F8C3FA2A-267A-4BF6-903A-6515F0061CE1}" dt="2024-02-16T00:33:40.515" v="342" actId="2711"/>
          <ac:spMkLst>
            <pc:docMk/>
            <pc:sldMk cId="1784781401" sldId="487"/>
            <ac:spMk id="10" creationId="{4E8C31D4-9942-4641-BF29-2639E0346499}"/>
          </ac:spMkLst>
        </pc:spChg>
      </pc:sldChg>
      <pc:sldChg chg="modSp mod">
        <pc:chgData name="Lubomír Prokeš" userId="c6190586-327c-4754-acfe-3cab059996b7" providerId="ADAL" clId="{F8C3FA2A-267A-4BF6-903A-6515F0061CE1}" dt="2024-02-16T13:40:28.542" v="421" actId="20577"/>
        <pc:sldMkLst>
          <pc:docMk/>
          <pc:sldMk cId="3010471483" sldId="929"/>
        </pc:sldMkLst>
        <pc:spChg chg="mod">
          <ac:chgData name="Lubomír Prokeš" userId="c6190586-327c-4754-acfe-3cab059996b7" providerId="ADAL" clId="{F8C3FA2A-267A-4BF6-903A-6515F0061CE1}" dt="2024-02-16T13:40:28.542" v="421" actId="20577"/>
          <ac:spMkLst>
            <pc:docMk/>
            <pc:sldMk cId="3010471483" sldId="929"/>
            <ac:spMk id="10" creationId="{A89EB3B7-F99C-416B-8F43-03C78F8AA60F}"/>
          </ac:spMkLst>
        </pc:spChg>
      </pc:sldChg>
      <pc:sldChg chg="modSp mod">
        <pc:chgData name="Lubomír Prokeš" userId="c6190586-327c-4754-acfe-3cab059996b7" providerId="ADAL" clId="{F8C3FA2A-267A-4BF6-903A-6515F0061CE1}" dt="2024-02-16T00:38:09.985" v="391" actId="2711"/>
        <pc:sldMkLst>
          <pc:docMk/>
          <pc:sldMk cId="3926721603" sldId="942"/>
        </pc:sldMkLst>
        <pc:spChg chg="mod">
          <ac:chgData name="Lubomír Prokeš" userId="c6190586-327c-4754-acfe-3cab059996b7" providerId="ADAL" clId="{F8C3FA2A-267A-4BF6-903A-6515F0061CE1}" dt="2024-02-16T00:38:09.985" v="391" actId="2711"/>
          <ac:spMkLst>
            <pc:docMk/>
            <pc:sldMk cId="3926721603" sldId="942"/>
            <ac:spMk id="11267" creationId="{00000000-0000-0000-0000-000000000000}"/>
          </ac:spMkLst>
        </pc:spChg>
      </pc:sldChg>
      <pc:sldChg chg="modSp mod">
        <pc:chgData name="Lubomír Prokeš" userId="c6190586-327c-4754-acfe-3cab059996b7" providerId="ADAL" clId="{F8C3FA2A-267A-4BF6-903A-6515F0061CE1}" dt="2024-02-16T00:36:27.319" v="371" actId="115"/>
        <pc:sldMkLst>
          <pc:docMk/>
          <pc:sldMk cId="576315162" sldId="943"/>
        </pc:sldMkLst>
        <pc:spChg chg="mod">
          <ac:chgData name="Lubomír Prokeš" userId="c6190586-327c-4754-acfe-3cab059996b7" providerId="ADAL" clId="{F8C3FA2A-267A-4BF6-903A-6515F0061CE1}" dt="2024-02-16T00:36:27.319" v="371" actId="115"/>
          <ac:spMkLst>
            <pc:docMk/>
            <pc:sldMk cId="576315162" sldId="943"/>
            <ac:spMk id="4" creationId="{00000000-0000-0000-0000-000000000000}"/>
          </ac:spMkLst>
        </pc:spChg>
      </pc:sldChg>
      <pc:sldChg chg="modSp mod">
        <pc:chgData name="Lubomír Prokeš" userId="c6190586-327c-4754-acfe-3cab059996b7" providerId="ADAL" clId="{F8C3FA2A-267A-4BF6-903A-6515F0061CE1}" dt="2024-02-16T00:35:20.940" v="360" actId="2711"/>
        <pc:sldMkLst>
          <pc:docMk/>
          <pc:sldMk cId="2833611123" sldId="944"/>
        </pc:sldMkLst>
        <pc:spChg chg="mod">
          <ac:chgData name="Lubomír Prokeš" userId="c6190586-327c-4754-acfe-3cab059996b7" providerId="ADAL" clId="{F8C3FA2A-267A-4BF6-903A-6515F0061CE1}" dt="2024-02-16T00:35:20.940" v="360" actId="2711"/>
          <ac:spMkLst>
            <pc:docMk/>
            <pc:sldMk cId="2833611123" sldId="944"/>
            <ac:spMk id="12292" creationId="{00000000-0000-0000-0000-000000000000}"/>
          </ac:spMkLst>
        </pc:spChg>
      </pc:sldChg>
      <pc:sldChg chg="modSp mod">
        <pc:chgData name="Lubomír Prokeš" userId="c6190586-327c-4754-acfe-3cab059996b7" providerId="ADAL" clId="{F8C3FA2A-267A-4BF6-903A-6515F0061CE1}" dt="2024-02-16T00:33:20.606" v="339" actId="115"/>
        <pc:sldMkLst>
          <pc:docMk/>
          <pc:sldMk cId="1632554138" sldId="945"/>
        </pc:sldMkLst>
        <pc:spChg chg="mod">
          <ac:chgData name="Lubomír Prokeš" userId="c6190586-327c-4754-acfe-3cab059996b7" providerId="ADAL" clId="{F8C3FA2A-267A-4BF6-903A-6515F0061CE1}" dt="2024-02-16T00:33:20.606" v="339" actId="115"/>
          <ac:spMkLst>
            <pc:docMk/>
            <pc:sldMk cId="1632554138" sldId="945"/>
            <ac:spMk id="4" creationId="{00000000-0000-0000-0000-000000000000}"/>
          </ac:spMkLst>
        </pc:spChg>
      </pc:sldChg>
      <pc:sldChg chg="modSp mod">
        <pc:chgData name="Lubomír Prokeš" userId="c6190586-327c-4754-acfe-3cab059996b7" providerId="ADAL" clId="{F8C3FA2A-267A-4BF6-903A-6515F0061CE1}" dt="2024-02-16T00:31:56.589" v="328" actId="2711"/>
        <pc:sldMkLst>
          <pc:docMk/>
          <pc:sldMk cId="2470576107" sldId="946"/>
        </pc:sldMkLst>
        <pc:spChg chg="mod">
          <ac:chgData name="Lubomír Prokeš" userId="c6190586-327c-4754-acfe-3cab059996b7" providerId="ADAL" clId="{F8C3FA2A-267A-4BF6-903A-6515F0061CE1}" dt="2024-02-16T00:31:56.589" v="328" actId="2711"/>
          <ac:spMkLst>
            <pc:docMk/>
            <pc:sldMk cId="2470576107" sldId="946"/>
            <ac:spMk id="4" creationId="{00000000-0000-0000-0000-000000000000}"/>
          </ac:spMkLst>
        </pc:spChg>
      </pc:sldChg>
      <pc:sldChg chg="modSp mod">
        <pc:chgData name="Lubomír Prokeš" userId="c6190586-327c-4754-acfe-3cab059996b7" providerId="ADAL" clId="{F8C3FA2A-267A-4BF6-903A-6515F0061CE1}" dt="2024-02-16T00:31:48.006" v="327" actId="255"/>
        <pc:sldMkLst>
          <pc:docMk/>
          <pc:sldMk cId="707098724" sldId="947"/>
        </pc:sldMkLst>
        <pc:spChg chg="mod">
          <ac:chgData name="Lubomír Prokeš" userId="c6190586-327c-4754-acfe-3cab059996b7" providerId="ADAL" clId="{F8C3FA2A-267A-4BF6-903A-6515F0061CE1}" dt="2024-02-16T00:31:48.006" v="327" actId="255"/>
          <ac:spMkLst>
            <pc:docMk/>
            <pc:sldMk cId="707098724" sldId="947"/>
            <ac:spMk id="4" creationId="{00000000-0000-0000-0000-000000000000}"/>
          </ac:spMkLst>
        </pc:spChg>
      </pc:sldChg>
      <pc:sldChg chg="modSp mod">
        <pc:chgData name="Lubomír Prokeš" userId="c6190586-327c-4754-acfe-3cab059996b7" providerId="ADAL" clId="{F8C3FA2A-267A-4BF6-903A-6515F0061CE1}" dt="2024-02-16T00:31:26.784" v="325" actId="2711"/>
        <pc:sldMkLst>
          <pc:docMk/>
          <pc:sldMk cId="3598945969" sldId="948"/>
        </pc:sldMkLst>
        <pc:spChg chg="mod">
          <ac:chgData name="Lubomír Prokeš" userId="c6190586-327c-4754-acfe-3cab059996b7" providerId="ADAL" clId="{F8C3FA2A-267A-4BF6-903A-6515F0061CE1}" dt="2024-02-16T00:31:26.784" v="325" actId="2711"/>
          <ac:spMkLst>
            <pc:docMk/>
            <pc:sldMk cId="3598945969" sldId="948"/>
            <ac:spMk id="4" creationId="{00000000-0000-0000-0000-000000000000}"/>
          </ac:spMkLst>
        </pc:spChg>
      </pc:sldChg>
      <pc:sldChg chg="modSp mod">
        <pc:chgData name="Lubomír Prokeš" userId="c6190586-327c-4754-acfe-3cab059996b7" providerId="ADAL" clId="{F8C3FA2A-267A-4BF6-903A-6515F0061CE1}" dt="2024-02-16T00:31:17.005" v="324" actId="2711"/>
        <pc:sldMkLst>
          <pc:docMk/>
          <pc:sldMk cId="3807051386" sldId="949"/>
        </pc:sldMkLst>
        <pc:spChg chg="mod">
          <ac:chgData name="Lubomír Prokeš" userId="c6190586-327c-4754-acfe-3cab059996b7" providerId="ADAL" clId="{F8C3FA2A-267A-4BF6-903A-6515F0061CE1}" dt="2024-02-16T00:31:17.005" v="324" actId="2711"/>
          <ac:spMkLst>
            <pc:docMk/>
            <pc:sldMk cId="3807051386" sldId="949"/>
            <ac:spMk id="4" creationId="{00000000-0000-0000-0000-000000000000}"/>
          </ac:spMkLst>
        </pc:spChg>
      </pc:sldChg>
      <pc:sldChg chg="modSp mod">
        <pc:chgData name="Lubomír Prokeš" userId="c6190586-327c-4754-acfe-3cab059996b7" providerId="ADAL" clId="{F8C3FA2A-267A-4BF6-903A-6515F0061CE1}" dt="2024-02-16T00:30:25.454" v="321" actId="115"/>
        <pc:sldMkLst>
          <pc:docMk/>
          <pc:sldMk cId="170460137" sldId="950"/>
        </pc:sldMkLst>
        <pc:spChg chg="mod">
          <ac:chgData name="Lubomír Prokeš" userId="c6190586-327c-4754-acfe-3cab059996b7" providerId="ADAL" clId="{F8C3FA2A-267A-4BF6-903A-6515F0061CE1}" dt="2024-02-16T00:30:25.454" v="321" actId="115"/>
          <ac:spMkLst>
            <pc:docMk/>
            <pc:sldMk cId="170460137" sldId="950"/>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2093A5-4911-4C9B-B3B9-424A48680DF3}" type="datetimeFigureOut">
              <a:rPr lang="cs-CZ" smtClean="0"/>
              <a:t>07.03.2024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0713F6-735A-4CE0-840F-DC5A5D1A5FE7}" type="slidenum">
              <a:rPr lang="cs-CZ" smtClean="0"/>
              <a:t>‹#›</a:t>
            </a:fld>
            <a:endParaRPr lang="cs-CZ"/>
          </a:p>
        </p:txBody>
      </p:sp>
    </p:spTree>
    <p:extLst>
      <p:ext uri="{BB962C8B-B14F-4D97-AF65-F5344CB8AC3E}">
        <p14:creationId xmlns:p14="http://schemas.microsoft.com/office/powerpoint/2010/main" val="1305085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0713F6-735A-4CE0-840F-DC5A5D1A5FE7}" type="slidenum">
              <a:rPr lang="cs-CZ" smtClean="0"/>
              <a:t>5</a:t>
            </a:fld>
            <a:endParaRPr lang="cs-CZ"/>
          </a:p>
        </p:txBody>
      </p:sp>
    </p:spTree>
    <p:extLst>
      <p:ext uri="{BB962C8B-B14F-4D97-AF65-F5344CB8AC3E}">
        <p14:creationId xmlns:p14="http://schemas.microsoft.com/office/powerpoint/2010/main" val="332968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341748B-C3D2-4652-878A-03A042A7EC84}" type="slidenum">
              <a:rPr lang="cs-CZ" smtClean="0"/>
              <a:t>32</a:t>
            </a:fld>
            <a:endParaRPr lang="cs-CZ"/>
          </a:p>
        </p:txBody>
      </p:sp>
    </p:spTree>
    <p:extLst>
      <p:ext uri="{BB962C8B-B14F-4D97-AF65-F5344CB8AC3E}">
        <p14:creationId xmlns:p14="http://schemas.microsoft.com/office/powerpoint/2010/main" val="2577148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341748B-C3D2-4652-878A-03A042A7EC84}" type="slidenum">
              <a:rPr lang="cs-CZ" smtClean="0"/>
              <a:t>48</a:t>
            </a:fld>
            <a:endParaRPr lang="cs-CZ"/>
          </a:p>
        </p:txBody>
      </p:sp>
    </p:spTree>
    <p:extLst>
      <p:ext uri="{BB962C8B-B14F-4D97-AF65-F5344CB8AC3E}">
        <p14:creationId xmlns:p14="http://schemas.microsoft.com/office/powerpoint/2010/main" val="2063933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2283F131-215D-473E-B5A3-D1DBD61F8409}" type="slidenum">
              <a:rPr lang="cs-CZ" smtClean="0"/>
              <a:t>69</a:t>
            </a:fld>
            <a:endParaRPr lang="cs-CZ"/>
          </a:p>
        </p:txBody>
      </p:sp>
    </p:spTree>
    <p:extLst>
      <p:ext uri="{BB962C8B-B14F-4D97-AF65-F5344CB8AC3E}">
        <p14:creationId xmlns:p14="http://schemas.microsoft.com/office/powerpoint/2010/main" val="2031477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2283F131-215D-473E-B5A3-D1DBD61F8409}" type="slidenum">
              <a:rPr lang="cs-CZ" smtClean="0"/>
              <a:t>82</a:t>
            </a:fld>
            <a:endParaRPr lang="cs-CZ"/>
          </a:p>
        </p:txBody>
      </p:sp>
    </p:spTree>
    <p:extLst>
      <p:ext uri="{BB962C8B-B14F-4D97-AF65-F5344CB8AC3E}">
        <p14:creationId xmlns:p14="http://schemas.microsoft.com/office/powerpoint/2010/main" val="4123993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2283F131-215D-473E-B5A3-D1DBD61F8409}" type="slidenum">
              <a:rPr lang="cs-CZ" smtClean="0"/>
              <a:t>86</a:t>
            </a:fld>
            <a:endParaRPr lang="cs-CZ"/>
          </a:p>
        </p:txBody>
      </p:sp>
    </p:spTree>
    <p:extLst>
      <p:ext uri="{BB962C8B-B14F-4D97-AF65-F5344CB8AC3E}">
        <p14:creationId xmlns:p14="http://schemas.microsoft.com/office/powerpoint/2010/main" val="3727779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2283F131-215D-473E-B5A3-D1DBD61F8409}" type="slidenum">
              <a:rPr lang="cs-CZ" smtClean="0"/>
              <a:t>96</a:t>
            </a:fld>
            <a:endParaRPr lang="cs-CZ"/>
          </a:p>
        </p:txBody>
      </p:sp>
    </p:spTree>
    <p:extLst>
      <p:ext uri="{BB962C8B-B14F-4D97-AF65-F5344CB8AC3E}">
        <p14:creationId xmlns:p14="http://schemas.microsoft.com/office/powerpoint/2010/main" val="1188808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49067A27-E1AF-4E7D-9A1E-C94C45B69EA3}" type="datetimeFigureOut">
              <a:rPr lang="cs-CZ" smtClean="0"/>
              <a:t>07.03.2024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93547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07.03.2024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554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07.03.2024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398604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07.03.2024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60318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49067A27-E1AF-4E7D-9A1E-C94C45B69EA3}" type="datetimeFigureOut">
              <a:rPr lang="cs-CZ" smtClean="0"/>
              <a:t>07.03.2024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4268499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49067A27-E1AF-4E7D-9A1E-C94C45B69EA3}" type="datetimeFigureOut">
              <a:rPr lang="cs-CZ" smtClean="0"/>
              <a:t>07.03.2024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053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9067A27-E1AF-4E7D-9A1E-C94C45B69EA3}" type="datetimeFigureOut">
              <a:rPr lang="cs-CZ" smtClean="0"/>
              <a:t>07.03.2024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23008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49067A27-E1AF-4E7D-9A1E-C94C45B69EA3}" type="datetimeFigureOut">
              <a:rPr lang="cs-CZ" smtClean="0"/>
              <a:t>07.03.2024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942680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9067A27-E1AF-4E7D-9A1E-C94C45B69EA3}" type="datetimeFigureOut">
              <a:rPr lang="cs-CZ" smtClean="0"/>
              <a:t>07.03.2024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298514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9067A27-E1AF-4E7D-9A1E-C94C45B69EA3}" type="datetimeFigureOut">
              <a:rPr lang="cs-CZ" smtClean="0"/>
              <a:t>07.03.2024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772139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9067A27-E1AF-4E7D-9A1E-C94C45B69EA3}" type="datetimeFigureOut">
              <a:rPr lang="cs-CZ" smtClean="0"/>
              <a:t>07.03.2024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9934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67A27-E1AF-4E7D-9A1E-C94C45B69EA3}" type="datetimeFigureOut">
              <a:rPr lang="cs-CZ" smtClean="0"/>
              <a:t>07.03.2024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B8113-14E0-4972-924B-057BE66B75E3}" type="slidenum">
              <a:rPr lang="cs-CZ" smtClean="0"/>
              <a:t>‹#›</a:t>
            </a:fld>
            <a:endParaRPr lang="cs-CZ"/>
          </a:p>
        </p:txBody>
      </p:sp>
    </p:spTree>
    <p:extLst>
      <p:ext uri="{BB962C8B-B14F-4D97-AF65-F5344CB8AC3E}">
        <p14:creationId xmlns:p14="http://schemas.microsoft.com/office/powerpoint/2010/main" val="422091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google.cz/url?sa=i&amp;rct=j&amp;q=&amp;esrc=s&amp;source=images&amp;cd=&amp;cad=rja&amp;uact=8&amp;ved=2ahUKEwjQ_a-3yLThAhXrTxUIHZQSAxoQjRx6BAgBEAU&amp;url=http%3A%2F%2Fwww.schoolscience.co.uk%2Fzooarchpage4&amp;psig=AOvVaw3m7drQP2QX8S8ToOtR1sqW&amp;ust=1554402934566128"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commons.wikimedia.org/wiki/File:CR2032_in_mainboard.jpg" TargetMode="External"/><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1.png"/><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g"/><Relationship Id="rId4" Type="http://schemas.openxmlformats.org/officeDocument/2006/relationships/image" Target="../media/image78.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2.xml"/><Relationship Id="rId6" Type="http://schemas.openxmlformats.org/officeDocument/2006/relationships/image" Target="../media/image93.jpg"/><Relationship Id="rId5" Type="http://schemas.openxmlformats.org/officeDocument/2006/relationships/image" Target="../media/image92.png"/><Relationship Id="rId4" Type="http://schemas.openxmlformats.org/officeDocument/2006/relationships/image" Target="../media/image91.jpeg"/></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s://cs.wikipedia.org/w/index.php?title=Superb%C3%A1ze&amp;action=edit&amp;redlink=1"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108.gif"/><Relationship Id="rId3" Type="http://schemas.openxmlformats.org/officeDocument/2006/relationships/hyperlink" Target="https://cs.wikipedia.org/wiki/Crown" TargetMode="External"/><Relationship Id="rId7" Type="http://schemas.openxmlformats.org/officeDocument/2006/relationships/image" Target="../media/image107.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hyperlink" Target="https://cs.wikipedia.org/w/index.php?title=Krypt%C3%A1t&amp;action=edit&amp;redlink=1"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04800" y="1828800"/>
            <a:ext cx="8229600" cy="1143000"/>
          </a:xfrm>
        </p:spPr>
        <p:txBody>
          <a:bodyPr>
            <a:normAutofit/>
          </a:bodyPr>
          <a:lstStyle/>
          <a:p>
            <a:pPr eaLnBrk="1" hangingPunct="1"/>
            <a:r>
              <a:rPr lang="en-GB" altLang="en-US" sz="3200" b="1" dirty="0" err="1">
                <a:latin typeface="+mn-lt"/>
              </a:rPr>
              <a:t>Prvky</a:t>
            </a:r>
            <a:r>
              <a:rPr lang="en-GB" altLang="en-US" sz="3200" b="1" dirty="0">
                <a:latin typeface="+mn-lt"/>
              </a:rPr>
              <a:t> II. </a:t>
            </a:r>
            <a:r>
              <a:rPr lang="en-GB" altLang="en-US" sz="3200" b="1" dirty="0" err="1">
                <a:latin typeface="+mn-lt"/>
              </a:rPr>
              <a:t>hlavní</a:t>
            </a:r>
            <a:r>
              <a:rPr lang="en-GB" altLang="en-US" sz="3200" b="1" dirty="0">
                <a:latin typeface="+mn-lt"/>
              </a:rPr>
              <a:t> </a:t>
            </a:r>
            <a:r>
              <a:rPr lang="en-GB" altLang="en-US" sz="3200" b="1" dirty="0" err="1">
                <a:latin typeface="+mn-lt"/>
              </a:rPr>
              <a:t>podskupiny</a:t>
            </a:r>
            <a:r>
              <a:rPr lang="en-GB" altLang="en-US" sz="3200" dirty="0">
                <a:latin typeface="+mn-lt"/>
              </a:rPr>
              <a:t> </a:t>
            </a:r>
            <a:endParaRPr lang="cs-CZ" altLang="en-US" sz="3200" dirty="0">
              <a:latin typeface="+mn-lt"/>
            </a:endParaRPr>
          </a:p>
        </p:txBody>
      </p:sp>
      <p:sp>
        <p:nvSpPr>
          <p:cNvPr id="2" name="TextovéPole 1">
            <a:extLst>
              <a:ext uri="{FF2B5EF4-FFF2-40B4-BE49-F238E27FC236}">
                <a16:creationId xmlns:a16="http://schemas.microsoft.com/office/drawing/2014/main" id="{29BC125E-8034-3A38-3341-ACD2728023B6}"/>
              </a:ext>
            </a:extLst>
          </p:cNvPr>
          <p:cNvSpPr txBox="1"/>
          <p:nvPr/>
        </p:nvSpPr>
        <p:spPr>
          <a:xfrm>
            <a:off x="3124200" y="3124200"/>
            <a:ext cx="3091552" cy="461665"/>
          </a:xfrm>
          <a:prstGeom prst="rect">
            <a:avLst/>
          </a:prstGeom>
          <a:noFill/>
        </p:spPr>
        <p:txBody>
          <a:bodyPr wrap="none" rtlCol="0">
            <a:spAutoFit/>
          </a:bodyPr>
          <a:lstStyle/>
          <a:p>
            <a:r>
              <a:rPr lang="cs-CZ" sz="2400" b="1" dirty="0"/>
              <a:t>Kovy alkalických zemin</a:t>
            </a:r>
          </a:p>
        </p:txBody>
      </p:sp>
    </p:spTree>
    <p:extLst>
      <p:ext uri="{BB962C8B-B14F-4D97-AF65-F5344CB8AC3E}">
        <p14:creationId xmlns:p14="http://schemas.microsoft.com/office/powerpoint/2010/main" val="820033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Grp="1" noChangeArrowheads="1"/>
          </p:cNvSpPr>
          <p:nvPr>
            <p:ph type="body" idx="1"/>
          </p:nvPr>
        </p:nvSpPr>
        <p:spPr>
          <a:xfrm>
            <a:off x="152400" y="228600"/>
            <a:ext cx="8839200" cy="6400800"/>
          </a:xfrm>
        </p:spPr>
        <p:txBody>
          <a:bodyPr>
            <a:normAutofit/>
          </a:bodyPr>
          <a:lstStyle/>
          <a:p>
            <a:pPr marL="0" indent="0" algn="just">
              <a:buNone/>
            </a:pPr>
            <a:r>
              <a:rPr lang="cs-CZ" sz="2000" dirty="0">
                <a:cs typeface="Arial" panose="020B0604020202020204" pitchFamily="34" charset="0"/>
              </a:rPr>
              <a:t>Nalézá se pouze ve sloučeninách. Nejznámějšími minerály beryllia jsou </a:t>
            </a:r>
            <a:r>
              <a:rPr lang="cs-CZ" sz="2000" b="1" dirty="0">
                <a:cs typeface="Arial" panose="020B0604020202020204" pitchFamily="34" charset="0"/>
              </a:rPr>
              <a:t>beryl</a:t>
            </a:r>
            <a:r>
              <a:rPr lang="cs-CZ" sz="2000" dirty="0">
                <a:cs typeface="Arial" panose="020B0604020202020204" pitchFamily="34" charset="0"/>
              </a:rPr>
              <a:t> Be</a:t>
            </a:r>
            <a:r>
              <a:rPr lang="cs-CZ" sz="2000" baseline="-25000" dirty="0">
                <a:cs typeface="Arial" panose="020B0604020202020204" pitchFamily="34" charset="0"/>
              </a:rPr>
              <a:t>3</a:t>
            </a:r>
            <a:r>
              <a:rPr lang="cs-CZ" sz="2000" dirty="0">
                <a:cs typeface="Arial" panose="020B0604020202020204" pitchFamily="34" charset="0"/>
              </a:rPr>
              <a:t>Al</a:t>
            </a:r>
            <a:r>
              <a:rPr lang="cs-CZ" sz="2000" baseline="-25000" dirty="0">
                <a:cs typeface="Arial" panose="020B0604020202020204" pitchFamily="34" charset="0"/>
              </a:rPr>
              <a:t>2</a:t>
            </a:r>
            <a:r>
              <a:rPr lang="cs-CZ" sz="2000" dirty="0">
                <a:cs typeface="Arial" panose="020B0604020202020204" pitchFamily="34" charset="0"/>
              </a:rPr>
              <a:t>Si</a:t>
            </a:r>
            <a:r>
              <a:rPr lang="cs-CZ" sz="2000" baseline="-25000" dirty="0">
                <a:cs typeface="Arial" panose="020B0604020202020204" pitchFamily="34" charset="0"/>
              </a:rPr>
              <a:t>6</a:t>
            </a:r>
            <a:r>
              <a:rPr lang="cs-CZ" sz="2000" dirty="0">
                <a:cs typeface="Arial" panose="020B0604020202020204" pitchFamily="34" charset="0"/>
              </a:rPr>
              <a:t>O</a:t>
            </a:r>
            <a:r>
              <a:rPr lang="cs-CZ" sz="2000" baseline="-25000" dirty="0">
                <a:cs typeface="Arial" panose="020B0604020202020204" pitchFamily="34" charset="0"/>
              </a:rPr>
              <a:t>18</a:t>
            </a:r>
            <a:r>
              <a:rPr lang="cs-CZ" sz="2000" dirty="0">
                <a:cs typeface="Arial" panose="020B0604020202020204" pitchFamily="34" charset="0"/>
              </a:rPr>
              <a:t> </a:t>
            </a:r>
            <a:r>
              <a:rPr lang="en-GB" altLang="en-US" sz="2000" dirty="0">
                <a:cs typeface="Arial" panose="020B0604020202020204" pitchFamily="34" charset="0"/>
              </a:rPr>
              <a:t>(</a:t>
            </a:r>
            <a:r>
              <a:rPr lang="en-GB" altLang="en-US" sz="2000" dirty="0" err="1">
                <a:cs typeface="Arial" panose="020B0604020202020204" pitchFamily="34" charset="0"/>
              </a:rPr>
              <a:t>odr</a:t>
            </a:r>
            <a:r>
              <a:rPr lang="cs-CZ" altLang="en-US" sz="2000" dirty="0">
                <a:cs typeface="Arial" panose="020B0604020202020204" pitchFamily="34" charset="0"/>
              </a:rPr>
              <a:t>ů</a:t>
            </a:r>
            <a:r>
              <a:rPr lang="en-GB" altLang="en-US" sz="2000" dirty="0" err="1">
                <a:cs typeface="Arial" panose="020B0604020202020204" pitchFamily="34" charset="0"/>
              </a:rPr>
              <a:t>dy</a:t>
            </a:r>
            <a:r>
              <a:rPr lang="en-GB" altLang="en-US" sz="2000" dirty="0">
                <a:cs typeface="Arial" panose="020B0604020202020204" pitchFamily="34" charset="0"/>
              </a:rPr>
              <a:t> </a:t>
            </a:r>
            <a:r>
              <a:rPr lang="en-GB" altLang="en-US" sz="2000" dirty="0" err="1">
                <a:cs typeface="Arial" panose="020B0604020202020204" pitchFamily="34" charset="0"/>
              </a:rPr>
              <a:t>smaragd</a:t>
            </a:r>
            <a:r>
              <a:rPr lang="en-GB" altLang="en-US" sz="2000" dirty="0">
                <a:cs typeface="Arial" panose="020B0604020202020204" pitchFamily="34" charset="0"/>
              </a:rPr>
              <a:t> a </a:t>
            </a:r>
            <a:r>
              <a:rPr lang="en-GB" altLang="en-US" sz="2000" dirty="0" err="1">
                <a:cs typeface="Arial" panose="020B0604020202020204" pitchFamily="34" charset="0"/>
              </a:rPr>
              <a:t>akvamarín</a:t>
            </a:r>
            <a:r>
              <a:rPr lang="en-GB" altLang="en-US" sz="2000" dirty="0">
                <a:cs typeface="Arial" panose="020B0604020202020204" pitchFamily="34" charset="0"/>
              </a:rPr>
              <a:t>)</a:t>
            </a:r>
            <a:r>
              <a:rPr lang="cs-CZ" altLang="en-US" sz="2000" dirty="0">
                <a:cs typeface="Arial" panose="020B0604020202020204" pitchFamily="34" charset="0"/>
              </a:rPr>
              <a:t> </a:t>
            </a:r>
            <a:r>
              <a:rPr lang="cs-CZ" sz="2000" dirty="0">
                <a:cs typeface="Arial" panose="020B0604020202020204" pitchFamily="34" charset="0"/>
              </a:rPr>
              <a:t>a </a:t>
            </a:r>
            <a:r>
              <a:rPr lang="cs-CZ" sz="2000" b="1" dirty="0">
                <a:cs typeface="Arial" panose="020B0604020202020204" pitchFamily="34" charset="0"/>
              </a:rPr>
              <a:t>chrysoberyl</a:t>
            </a:r>
            <a:r>
              <a:rPr lang="cs-CZ" sz="2000" dirty="0">
                <a:cs typeface="Arial" panose="020B0604020202020204" pitchFamily="34" charset="0"/>
              </a:rPr>
              <a:t> BeAl</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4</a:t>
            </a:r>
            <a:r>
              <a:rPr lang="cs-CZ" sz="2000" dirty="0">
                <a:cs typeface="Arial" panose="020B0604020202020204" pitchFamily="34" charset="0"/>
              </a:rPr>
              <a:t>. nejdůležitějším užitkovým minerálem beryllia je v současnosti </a:t>
            </a:r>
            <a:r>
              <a:rPr lang="cs-CZ" sz="2000" b="1" dirty="0" err="1">
                <a:cs typeface="Arial" panose="020B0604020202020204" pitchFamily="34" charset="0"/>
              </a:rPr>
              <a:t>bertrandit</a:t>
            </a:r>
            <a:r>
              <a:rPr lang="cs-CZ" sz="2000" dirty="0">
                <a:cs typeface="Arial" panose="020B0604020202020204" pitchFamily="34" charset="0"/>
              </a:rPr>
              <a:t> Be</a:t>
            </a:r>
            <a:r>
              <a:rPr lang="cs-CZ" sz="2000" baseline="-25000" dirty="0">
                <a:cs typeface="Arial" panose="020B0604020202020204" pitchFamily="34" charset="0"/>
              </a:rPr>
              <a:t>4</a:t>
            </a:r>
            <a:r>
              <a:rPr lang="cs-CZ" sz="2000" dirty="0">
                <a:cs typeface="Arial" panose="020B0604020202020204" pitchFamily="34" charset="0"/>
              </a:rPr>
              <a:t>Si</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7</a:t>
            </a:r>
            <a:r>
              <a:rPr lang="cs-CZ" sz="2000" dirty="0">
                <a:cs typeface="Arial" panose="020B0604020202020204" pitchFamily="34" charset="0"/>
              </a:rPr>
              <a:t>(OH)</a:t>
            </a:r>
            <a:r>
              <a:rPr lang="cs-CZ" sz="2000" baseline="-25000" dirty="0">
                <a:cs typeface="Arial" panose="020B0604020202020204" pitchFamily="34" charset="0"/>
              </a:rPr>
              <a:t>2</a:t>
            </a:r>
            <a:r>
              <a:rPr lang="cs-CZ" sz="2000" dirty="0">
                <a:cs typeface="Arial" panose="020B0604020202020204" pitchFamily="34" charset="0"/>
              </a:rPr>
              <a:t>. </a:t>
            </a:r>
          </a:p>
          <a:p>
            <a:pPr marL="0" indent="0" algn="just">
              <a:buNone/>
            </a:pPr>
            <a:endParaRPr lang="cs-CZ" sz="2000" dirty="0">
              <a:cs typeface="Arial" panose="020B0604020202020204" pitchFamily="34" charset="0"/>
            </a:endParaRPr>
          </a:p>
          <a:p>
            <a:pPr marL="0" indent="0" algn="just">
              <a:buNone/>
            </a:pPr>
            <a:r>
              <a:rPr lang="cs-CZ" sz="2000" b="1" dirty="0">
                <a:cs typeface="Arial" panose="020B0604020202020204" pitchFamily="34" charset="0"/>
              </a:rPr>
              <a:t>Výroba beryllia </a:t>
            </a:r>
          </a:p>
          <a:p>
            <a:pPr marL="0" indent="0" algn="just">
              <a:buNone/>
            </a:pPr>
            <a:r>
              <a:rPr lang="cs-CZ" sz="2000" b="1" dirty="0">
                <a:cs typeface="Arial" panose="020B0604020202020204" pitchFamily="34" charset="0"/>
              </a:rPr>
              <a:t>Fluoridový způsob </a:t>
            </a:r>
            <a:r>
              <a:rPr lang="cs-CZ" sz="2000" dirty="0">
                <a:cs typeface="Arial" panose="020B0604020202020204" pitchFamily="34" charset="0"/>
              </a:rPr>
              <a:t>se používá zejména při výrobě z berylu. Rudný koncentrát se při teplotě 750°C taví s </a:t>
            </a:r>
            <a:r>
              <a:rPr lang="cs-CZ" sz="2000" dirty="0" err="1">
                <a:cs typeface="Arial" panose="020B0604020202020204" pitchFamily="34" charset="0"/>
              </a:rPr>
              <a:t>hexafluorokřemičitanem</a:t>
            </a:r>
            <a:r>
              <a:rPr lang="cs-CZ" sz="2000" dirty="0">
                <a:cs typeface="Arial" panose="020B0604020202020204" pitchFamily="34" charset="0"/>
              </a:rPr>
              <a:t> sodným Na</a:t>
            </a:r>
            <a:r>
              <a:rPr lang="cs-CZ" sz="2000" baseline="-25000" dirty="0">
                <a:cs typeface="Arial" panose="020B0604020202020204" pitchFamily="34" charset="0"/>
              </a:rPr>
              <a:t>2</a:t>
            </a:r>
            <a:r>
              <a:rPr lang="cs-CZ" sz="2000" dirty="0">
                <a:cs typeface="Arial" panose="020B0604020202020204" pitchFamily="34" charset="0"/>
              </a:rPr>
              <a:t>[SiF</a:t>
            </a:r>
            <a:r>
              <a:rPr lang="cs-CZ" sz="2000" baseline="-25000" dirty="0">
                <a:cs typeface="Arial" panose="020B0604020202020204" pitchFamily="34" charset="0"/>
              </a:rPr>
              <a:t>6</a:t>
            </a:r>
            <a:r>
              <a:rPr lang="cs-CZ" sz="2000" dirty="0">
                <a:cs typeface="Arial" panose="020B0604020202020204" pitchFamily="34" charset="0"/>
              </a:rPr>
              <a:t>] a uhličitanem sodným Na</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nebo hydroxidem sodným </a:t>
            </a:r>
            <a:r>
              <a:rPr lang="cs-CZ" sz="2000" dirty="0" err="1">
                <a:cs typeface="Arial" panose="020B0604020202020204" pitchFamily="34" charset="0"/>
              </a:rPr>
              <a:t>NaOH</a:t>
            </a:r>
            <a:r>
              <a:rPr lang="cs-CZ" sz="2000" dirty="0">
                <a:cs typeface="Arial" panose="020B0604020202020204" pitchFamily="34" charset="0"/>
              </a:rPr>
              <a:t>. V současnosti se </a:t>
            </a:r>
            <a:r>
              <a:rPr lang="cs-CZ" sz="2000" dirty="0" err="1">
                <a:cs typeface="Arial" panose="020B0604020202020204" pitchFamily="34" charset="0"/>
              </a:rPr>
              <a:t>hexafluorokřemičitan</a:t>
            </a:r>
            <a:r>
              <a:rPr lang="cs-CZ" sz="2000" dirty="0">
                <a:cs typeface="Arial" panose="020B0604020202020204" pitchFamily="34" charset="0"/>
              </a:rPr>
              <a:t> sodný nahrazuje dostupnějším </a:t>
            </a:r>
            <a:r>
              <a:rPr lang="cs-CZ" sz="2000" dirty="0" err="1">
                <a:cs typeface="Arial" panose="020B0604020202020204" pitchFamily="34" charset="0"/>
              </a:rPr>
              <a:t>hexaflurohlinitanem</a:t>
            </a:r>
            <a:r>
              <a:rPr lang="cs-CZ" sz="2000" dirty="0">
                <a:cs typeface="Arial" panose="020B0604020202020204" pitchFamily="34" charset="0"/>
              </a:rPr>
              <a:t> sodným Na</a:t>
            </a:r>
            <a:r>
              <a:rPr lang="cs-CZ" sz="2000" baseline="-25000" dirty="0">
                <a:cs typeface="Arial" panose="020B0604020202020204" pitchFamily="34" charset="0"/>
              </a:rPr>
              <a:t>3</a:t>
            </a:r>
            <a:r>
              <a:rPr lang="cs-CZ" sz="2000" dirty="0">
                <a:cs typeface="Arial" panose="020B0604020202020204" pitchFamily="34" charset="0"/>
              </a:rPr>
              <a:t>[AlF</a:t>
            </a:r>
            <a:r>
              <a:rPr lang="cs-CZ" sz="2000" baseline="-25000" dirty="0">
                <a:cs typeface="Arial" panose="020B0604020202020204" pitchFamily="34" charset="0"/>
              </a:rPr>
              <a:t>6</a:t>
            </a:r>
            <a:r>
              <a:rPr lang="cs-CZ" sz="2000" dirty="0">
                <a:cs typeface="Arial" panose="020B0604020202020204" pitchFamily="34" charset="0"/>
              </a:rPr>
              <a:t>]. Beryllium přejde na rozpustný </a:t>
            </a:r>
            <a:r>
              <a:rPr lang="cs-CZ" sz="2000" dirty="0" err="1">
                <a:cs typeface="Arial" panose="020B0604020202020204" pitchFamily="34" charset="0"/>
              </a:rPr>
              <a:t>tetrafluroberyllnatan</a:t>
            </a:r>
            <a:r>
              <a:rPr lang="cs-CZ" sz="2000" dirty="0">
                <a:cs typeface="Arial" panose="020B0604020202020204" pitchFamily="34" charset="0"/>
              </a:rPr>
              <a:t> sodný Na</a:t>
            </a:r>
            <a:r>
              <a:rPr lang="cs-CZ" sz="2000" baseline="-25000" dirty="0">
                <a:cs typeface="Arial" panose="020B0604020202020204" pitchFamily="34" charset="0"/>
              </a:rPr>
              <a:t>2</a:t>
            </a:r>
            <a:r>
              <a:rPr lang="cs-CZ" sz="2000" dirty="0">
                <a:cs typeface="Arial" panose="020B0604020202020204" pitchFamily="34" charset="0"/>
              </a:rPr>
              <a:t>[</a:t>
            </a:r>
            <a:r>
              <a:rPr lang="cs-CZ" sz="2000" dirty="0" err="1">
                <a:cs typeface="Arial" panose="020B0604020202020204" pitchFamily="34" charset="0"/>
              </a:rPr>
              <a:t>BeF</a:t>
            </a:r>
            <a:r>
              <a:rPr lang="cs-CZ" sz="2000" baseline="-25000" dirty="0" err="1">
                <a:cs typeface="Arial" panose="020B0604020202020204" pitchFamily="34" charset="0"/>
              </a:rPr>
              <a:t>4</a:t>
            </a:r>
            <a:r>
              <a:rPr lang="cs-CZ" sz="2000" dirty="0">
                <a:cs typeface="Arial" panose="020B0604020202020204" pitchFamily="34" charset="0"/>
              </a:rPr>
              <a:t>]:</a:t>
            </a:r>
          </a:p>
          <a:p>
            <a:pPr marL="0" indent="0" algn="just">
              <a:buNone/>
            </a:pPr>
            <a:endParaRPr lang="cs-CZ" sz="800" dirty="0">
              <a:cs typeface="Arial" panose="020B0604020202020204" pitchFamily="34" charset="0"/>
            </a:endParaRPr>
          </a:p>
          <a:p>
            <a:pPr marL="0" indent="0" algn="ctr">
              <a:buNone/>
            </a:pPr>
            <a:r>
              <a:rPr lang="cs-CZ" sz="2000" dirty="0">
                <a:cs typeface="Arial" panose="020B0604020202020204" pitchFamily="34" charset="0"/>
              </a:rPr>
              <a:t>3BeO·Al</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r>
              <a:rPr lang="cs-CZ" sz="2000" dirty="0">
                <a:cs typeface="Arial" panose="020B0604020202020204" pitchFamily="34" charset="0"/>
              </a:rPr>
              <a:t>·6SiO</a:t>
            </a:r>
            <a:r>
              <a:rPr lang="cs-CZ" sz="2000" baseline="-25000" dirty="0">
                <a:cs typeface="Arial" panose="020B0604020202020204" pitchFamily="34" charset="0"/>
              </a:rPr>
              <a:t>2</a:t>
            </a:r>
            <a:r>
              <a:rPr lang="cs-CZ" sz="2000" dirty="0">
                <a:cs typeface="Arial" panose="020B0604020202020204" pitchFamily="34" charset="0"/>
              </a:rPr>
              <a:t> + 2Na</a:t>
            </a:r>
            <a:r>
              <a:rPr lang="cs-CZ" sz="2000" baseline="-25000" dirty="0">
                <a:cs typeface="Arial" panose="020B0604020202020204" pitchFamily="34" charset="0"/>
              </a:rPr>
              <a:t>2</a:t>
            </a:r>
            <a:r>
              <a:rPr lang="cs-CZ" sz="2000" dirty="0">
                <a:cs typeface="Arial" panose="020B0604020202020204" pitchFamily="34" charset="0"/>
              </a:rPr>
              <a:t>[SiF</a:t>
            </a:r>
            <a:r>
              <a:rPr lang="cs-CZ" sz="2000" baseline="-25000" dirty="0">
                <a:cs typeface="Arial" panose="020B0604020202020204" pitchFamily="34" charset="0"/>
              </a:rPr>
              <a:t>6</a:t>
            </a:r>
            <a:r>
              <a:rPr lang="cs-CZ" sz="2000" dirty="0">
                <a:cs typeface="Arial" panose="020B0604020202020204" pitchFamily="34" charset="0"/>
              </a:rPr>
              <a:t>] + Na</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 3Na</a:t>
            </a:r>
            <a:r>
              <a:rPr lang="cs-CZ" sz="2000" baseline="-25000" dirty="0">
                <a:cs typeface="Arial" panose="020B0604020202020204" pitchFamily="34" charset="0"/>
              </a:rPr>
              <a:t>2</a:t>
            </a:r>
            <a:r>
              <a:rPr lang="cs-CZ" sz="2000" dirty="0">
                <a:cs typeface="Arial" panose="020B0604020202020204" pitchFamily="34" charset="0"/>
              </a:rPr>
              <a:t>[BeF</a:t>
            </a:r>
            <a:r>
              <a:rPr lang="cs-CZ" sz="2000" baseline="-25000" dirty="0">
                <a:cs typeface="Arial" panose="020B0604020202020204" pitchFamily="34" charset="0"/>
              </a:rPr>
              <a:t>4</a:t>
            </a:r>
            <a:r>
              <a:rPr lang="cs-CZ" sz="2000" dirty="0">
                <a:cs typeface="Arial" panose="020B0604020202020204" pitchFamily="34" charset="0"/>
              </a:rPr>
              <a:t>] + 8SiO</a:t>
            </a:r>
            <a:r>
              <a:rPr lang="cs-CZ" sz="2000" baseline="-25000" dirty="0">
                <a:cs typeface="Arial" panose="020B0604020202020204" pitchFamily="34" charset="0"/>
              </a:rPr>
              <a:t>2</a:t>
            </a:r>
            <a:r>
              <a:rPr lang="cs-CZ" sz="2000" dirty="0">
                <a:cs typeface="Arial" panose="020B0604020202020204" pitchFamily="34" charset="0"/>
              </a:rPr>
              <a:t> + Al</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r>
              <a:rPr lang="cs-CZ" sz="2000" dirty="0">
                <a:cs typeface="Arial" panose="020B0604020202020204" pitchFamily="34" charset="0"/>
              </a:rPr>
              <a:t> + CO</a:t>
            </a:r>
            <a:r>
              <a:rPr lang="cs-CZ" sz="2000" baseline="-25000" dirty="0">
                <a:cs typeface="Arial" panose="020B0604020202020204" pitchFamily="34" charset="0"/>
              </a:rPr>
              <a:t>2</a:t>
            </a:r>
            <a:endParaRPr lang="cs-CZ" sz="2000" dirty="0">
              <a:cs typeface="Arial" panose="020B0604020202020204" pitchFamily="34" charset="0"/>
            </a:endParaRPr>
          </a:p>
          <a:p>
            <a:pPr marL="0" indent="0" algn="just">
              <a:buNone/>
            </a:pPr>
            <a:endParaRPr lang="cs-CZ" sz="800" dirty="0">
              <a:cs typeface="Arial" panose="020B0604020202020204" pitchFamily="34" charset="0"/>
            </a:endParaRPr>
          </a:p>
          <a:p>
            <a:pPr marL="0" indent="0" algn="just">
              <a:buNone/>
            </a:pPr>
            <a:r>
              <a:rPr lang="cs-CZ" sz="2000" dirty="0">
                <a:cs typeface="Arial" panose="020B0604020202020204" pitchFamily="34" charset="0"/>
              </a:rPr>
              <a:t>Tavenina se po vychladnutí rozemele a vyluhuje horkou vodou, z výluhu se přídavkem </a:t>
            </a:r>
            <a:r>
              <a:rPr lang="cs-CZ" sz="2000" dirty="0" err="1">
                <a:cs typeface="Arial" panose="020B0604020202020204" pitchFamily="34" charset="0"/>
              </a:rPr>
              <a:t>NaOH</a:t>
            </a:r>
            <a:r>
              <a:rPr lang="cs-CZ" sz="2000" dirty="0">
                <a:cs typeface="Arial" panose="020B0604020202020204" pitchFamily="34" charset="0"/>
              </a:rPr>
              <a:t> vysráží beryllium ve formě hydroxidu, který se následně působením HF převede na fluorid BeF</a:t>
            </a:r>
            <a:r>
              <a:rPr lang="cs-CZ" sz="2000" baseline="-25000" dirty="0">
                <a:cs typeface="Arial" panose="020B0604020202020204" pitchFamily="34" charset="0"/>
              </a:rPr>
              <a:t>2</a:t>
            </a:r>
            <a:r>
              <a:rPr lang="cs-CZ" sz="2000" dirty="0">
                <a:cs typeface="Arial" panose="020B0604020202020204" pitchFamily="34" charset="0"/>
              </a:rPr>
              <a:t>:</a:t>
            </a:r>
          </a:p>
          <a:p>
            <a:pPr marL="0" indent="0" algn="ctr">
              <a:buNone/>
            </a:pPr>
            <a:r>
              <a:rPr lang="cs-CZ" sz="2000" dirty="0">
                <a:cs typeface="Arial" panose="020B0604020202020204" pitchFamily="34" charset="0"/>
              </a:rPr>
              <a:t>Na</a:t>
            </a:r>
            <a:r>
              <a:rPr lang="cs-CZ" sz="2000" baseline="-25000" dirty="0">
                <a:cs typeface="Arial" panose="020B0604020202020204" pitchFamily="34" charset="0"/>
              </a:rPr>
              <a:t>2</a:t>
            </a:r>
            <a:r>
              <a:rPr lang="cs-CZ" sz="2000" dirty="0">
                <a:cs typeface="Arial" panose="020B0604020202020204" pitchFamily="34" charset="0"/>
              </a:rPr>
              <a:t>[BeF</a:t>
            </a:r>
            <a:r>
              <a:rPr lang="cs-CZ" sz="2000" baseline="-25000" dirty="0">
                <a:cs typeface="Arial" panose="020B0604020202020204" pitchFamily="34" charset="0"/>
              </a:rPr>
              <a:t>4</a:t>
            </a:r>
            <a:r>
              <a:rPr lang="cs-CZ" sz="2000" dirty="0">
                <a:cs typeface="Arial" panose="020B0604020202020204" pitchFamily="34" charset="0"/>
              </a:rPr>
              <a:t>] + 2NaOH → </a:t>
            </a:r>
            <a:r>
              <a:rPr lang="cs-CZ" sz="2000" dirty="0" err="1">
                <a:cs typeface="Arial" panose="020B0604020202020204" pitchFamily="34" charset="0"/>
              </a:rPr>
              <a:t>Be</a:t>
            </a:r>
            <a:r>
              <a:rPr lang="cs-CZ" sz="2000" dirty="0">
                <a:cs typeface="Arial" panose="020B0604020202020204" pitchFamily="34" charset="0"/>
              </a:rPr>
              <a:t>(OH)</a:t>
            </a:r>
            <a:r>
              <a:rPr lang="cs-CZ" sz="2000" baseline="-25000" dirty="0">
                <a:cs typeface="Arial" panose="020B0604020202020204" pitchFamily="34" charset="0"/>
              </a:rPr>
              <a:t>2</a:t>
            </a:r>
            <a:r>
              <a:rPr lang="cs-CZ" sz="2000" dirty="0">
                <a:cs typeface="Arial" panose="020B0604020202020204" pitchFamily="34" charset="0"/>
              </a:rPr>
              <a:t> + 4NaF</a:t>
            </a:r>
            <a:br>
              <a:rPr lang="cs-CZ" sz="2000" dirty="0">
                <a:cs typeface="Arial" panose="020B0604020202020204" pitchFamily="34" charset="0"/>
              </a:rPr>
            </a:br>
            <a:r>
              <a:rPr lang="cs-CZ" sz="2000" dirty="0" err="1">
                <a:cs typeface="Arial" panose="020B0604020202020204" pitchFamily="34" charset="0"/>
              </a:rPr>
              <a:t>Be</a:t>
            </a:r>
            <a:r>
              <a:rPr lang="cs-CZ" sz="2000" dirty="0">
                <a:cs typeface="Arial" panose="020B0604020202020204" pitchFamily="34" charset="0"/>
              </a:rPr>
              <a:t>(OH)</a:t>
            </a:r>
            <a:r>
              <a:rPr lang="cs-CZ" sz="2000" baseline="-25000" dirty="0">
                <a:cs typeface="Arial" panose="020B0604020202020204" pitchFamily="34" charset="0"/>
              </a:rPr>
              <a:t>2</a:t>
            </a:r>
            <a:r>
              <a:rPr lang="cs-CZ" sz="2000" dirty="0">
                <a:cs typeface="Arial" panose="020B0604020202020204" pitchFamily="34" charset="0"/>
              </a:rPr>
              <a:t> + 2HF → BeF</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p>
          <a:p>
            <a:pPr marL="0" indent="0" algn="just">
              <a:buNone/>
            </a:pPr>
            <a:endParaRPr lang="cs-CZ" sz="2000" dirty="0">
              <a:cs typeface="Arial" panose="020B0604020202020204" pitchFamily="34" charset="0"/>
            </a:endParaRPr>
          </a:p>
        </p:txBody>
      </p:sp>
    </p:spTree>
    <p:extLst>
      <p:ext uri="{BB962C8B-B14F-4D97-AF65-F5344CB8AC3E}">
        <p14:creationId xmlns:p14="http://schemas.microsoft.com/office/powerpoint/2010/main" val="34673201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76200"/>
            <a:ext cx="8991600" cy="6309420"/>
          </a:xfrm>
          <a:prstGeom prst="rect">
            <a:avLst/>
          </a:prstGeom>
        </p:spPr>
        <p:txBody>
          <a:bodyPr wrap="square">
            <a:spAutoFit/>
          </a:bodyPr>
          <a:lstStyle/>
          <a:p>
            <a:pPr algn="just"/>
            <a:r>
              <a:rPr lang="cs-CZ" sz="2000" dirty="0">
                <a:cs typeface="Arial" panose="020B0604020202020204" pitchFamily="34" charset="0"/>
              </a:rPr>
              <a:t>S kapalným amoniakem reaguje již při teplotě -40°C za tvorby tmavě modrého </a:t>
            </a:r>
            <a:r>
              <a:rPr lang="cs-CZ" sz="2000" dirty="0" err="1">
                <a:cs typeface="Arial" panose="020B0604020202020204" pitchFamily="34" charset="0"/>
              </a:rPr>
              <a:t>hexaaminrubidného</a:t>
            </a:r>
            <a:r>
              <a:rPr lang="cs-CZ" sz="2000" dirty="0">
                <a:cs typeface="Arial" panose="020B0604020202020204" pitchFamily="34" charset="0"/>
              </a:rPr>
              <a:t> komplexu, při vyšších teplotách tvoří s plynným amoniakem amid rubidný:</a:t>
            </a:r>
          </a:p>
          <a:p>
            <a:pPr algn="ctr"/>
            <a:r>
              <a:rPr lang="cs-CZ" sz="2000" dirty="0" err="1">
                <a:cs typeface="Arial" panose="020B0604020202020204" pitchFamily="34" charset="0"/>
              </a:rPr>
              <a:t>Rb</a:t>
            </a:r>
            <a:r>
              <a:rPr lang="cs-CZ" sz="2000" dirty="0">
                <a:cs typeface="Arial" panose="020B0604020202020204" pitchFamily="34" charset="0"/>
              </a:rPr>
              <a:t> + 6 </a:t>
            </a:r>
            <a:r>
              <a:rPr lang="cs-CZ" sz="2000" dirty="0" err="1">
                <a:cs typeface="Arial" panose="020B0604020202020204" pitchFamily="34" charset="0"/>
              </a:rPr>
              <a:t>NH</a:t>
            </a:r>
            <a:r>
              <a:rPr lang="cs-CZ" sz="2000" baseline="-25000" dirty="0" err="1">
                <a:cs typeface="Arial" panose="020B0604020202020204" pitchFamily="34" charset="0"/>
              </a:rPr>
              <a:t>3</a:t>
            </a:r>
            <a:r>
              <a:rPr lang="cs-CZ" sz="2000" dirty="0">
                <a:cs typeface="Arial" panose="020B0604020202020204" pitchFamily="34" charset="0"/>
              </a:rPr>
              <a:t> → [</a:t>
            </a:r>
            <a:r>
              <a:rPr lang="cs-CZ" sz="2000" dirty="0" err="1">
                <a:cs typeface="Arial" panose="020B0604020202020204" pitchFamily="34" charset="0"/>
              </a:rPr>
              <a:t>Rb</a:t>
            </a:r>
            <a:r>
              <a:rPr lang="cs-CZ" sz="2000" dirty="0">
                <a:cs typeface="Arial" panose="020B0604020202020204" pitchFamily="34" charset="0"/>
              </a:rPr>
              <a:t>(NH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6</a:t>
            </a:r>
            <a:r>
              <a:rPr lang="cs-CZ" sz="2000" dirty="0">
                <a:cs typeface="Arial" panose="020B0604020202020204" pitchFamily="34" charset="0"/>
              </a:rPr>
              <a:t>]</a:t>
            </a:r>
            <a:br>
              <a:rPr lang="cs-CZ" sz="2000" dirty="0">
                <a:cs typeface="Arial" panose="020B0604020202020204" pitchFamily="34" charset="0"/>
              </a:rPr>
            </a:br>
            <a:r>
              <a:rPr lang="cs-CZ" sz="2000" dirty="0">
                <a:cs typeface="Arial" panose="020B0604020202020204" pitchFamily="34" charset="0"/>
              </a:rPr>
              <a:t> 2 </a:t>
            </a:r>
            <a:r>
              <a:rPr lang="cs-CZ" sz="2000" dirty="0" err="1">
                <a:cs typeface="Arial" panose="020B0604020202020204" pitchFamily="34" charset="0"/>
              </a:rPr>
              <a:t>Rb</a:t>
            </a:r>
            <a:r>
              <a:rPr lang="cs-CZ" sz="2000" dirty="0">
                <a:cs typeface="Arial" panose="020B0604020202020204" pitchFamily="34" charset="0"/>
              </a:rPr>
              <a:t> + 2 </a:t>
            </a:r>
            <a:r>
              <a:rPr lang="cs-CZ" sz="2000" dirty="0" err="1">
                <a:cs typeface="Arial" panose="020B0604020202020204" pitchFamily="34" charset="0"/>
              </a:rPr>
              <a:t>NH</a:t>
            </a:r>
            <a:r>
              <a:rPr lang="cs-CZ" sz="2000" baseline="-25000" dirty="0" err="1">
                <a:cs typeface="Arial" panose="020B0604020202020204" pitchFamily="34" charset="0"/>
              </a:rPr>
              <a:t>3</a:t>
            </a:r>
            <a:r>
              <a:rPr lang="cs-CZ" sz="2000" dirty="0">
                <a:cs typeface="Arial" panose="020B0604020202020204" pitchFamily="34" charset="0"/>
              </a:rPr>
              <a:t> → 2 </a:t>
            </a:r>
            <a:r>
              <a:rPr lang="cs-CZ" sz="2000" dirty="0" err="1">
                <a:cs typeface="Arial" panose="020B0604020202020204" pitchFamily="34" charset="0"/>
              </a:rPr>
              <a:t>RbNH</a:t>
            </a:r>
            <a:r>
              <a:rPr lang="cs-CZ" sz="2000" baseline="-25000" dirty="0" err="1">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pPr algn="just"/>
            <a:endParaRPr lang="cs-CZ" sz="800" dirty="0">
              <a:cs typeface="Arial" panose="020B0604020202020204" pitchFamily="34" charset="0"/>
            </a:endParaRPr>
          </a:p>
          <a:p>
            <a:pPr algn="just"/>
            <a:r>
              <a:rPr lang="cs-CZ" sz="2000" dirty="0">
                <a:cs typeface="Arial" panose="020B0604020202020204" pitchFamily="34" charset="0"/>
              </a:rPr>
              <a:t>Se sirovodíkem rubidium reaguje za vzniku </a:t>
            </a:r>
            <a:r>
              <a:rPr lang="cs-CZ" sz="2000" dirty="0" err="1">
                <a:cs typeface="Arial" panose="020B0604020202020204" pitchFamily="34" charset="0"/>
              </a:rPr>
              <a:t>hydrogensulfidu</a:t>
            </a:r>
            <a:r>
              <a:rPr lang="cs-CZ" sz="2000" dirty="0">
                <a:cs typeface="Arial" panose="020B0604020202020204" pitchFamily="34" charset="0"/>
              </a:rPr>
              <a:t> rubidného:</a:t>
            </a:r>
          </a:p>
          <a:p>
            <a:pPr algn="ctr"/>
            <a:r>
              <a:rPr lang="cs-CZ" sz="2000" dirty="0">
                <a:cs typeface="Arial" panose="020B0604020202020204" pitchFamily="34" charset="0"/>
              </a:rPr>
              <a:t>2 </a:t>
            </a:r>
            <a:r>
              <a:rPr lang="cs-CZ" sz="2000" dirty="0" err="1">
                <a:cs typeface="Arial" panose="020B0604020202020204" pitchFamily="34" charset="0"/>
              </a:rPr>
              <a:t>Rb</a:t>
            </a:r>
            <a:r>
              <a:rPr lang="cs-CZ" sz="2000" dirty="0">
                <a:cs typeface="Arial" panose="020B0604020202020204" pitchFamily="34" charset="0"/>
              </a:rPr>
              <a:t> + 2 </a:t>
            </a:r>
            <a:r>
              <a:rPr lang="cs-CZ" sz="2000" dirty="0" err="1">
                <a:cs typeface="Arial" panose="020B0604020202020204" pitchFamily="34" charset="0"/>
              </a:rPr>
              <a:t>H</a:t>
            </a:r>
            <a:r>
              <a:rPr lang="cs-CZ" sz="2000" baseline="-25000" dirty="0" err="1">
                <a:cs typeface="Arial" panose="020B0604020202020204" pitchFamily="34" charset="0"/>
              </a:rPr>
              <a:t>2</a:t>
            </a:r>
            <a:r>
              <a:rPr lang="cs-CZ" sz="2000" dirty="0" err="1">
                <a:cs typeface="Arial" panose="020B0604020202020204" pitchFamily="34" charset="0"/>
              </a:rPr>
              <a:t>S</a:t>
            </a:r>
            <a:r>
              <a:rPr lang="cs-CZ" sz="2000" dirty="0">
                <a:cs typeface="Arial" panose="020B0604020202020204" pitchFamily="34" charset="0"/>
              </a:rPr>
              <a:t> → 2 </a:t>
            </a:r>
            <a:r>
              <a:rPr lang="cs-CZ" sz="2000" dirty="0" err="1">
                <a:cs typeface="Arial" panose="020B0604020202020204" pitchFamily="34" charset="0"/>
              </a:rPr>
              <a:t>RbHS</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pPr algn="just"/>
            <a:r>
              <a:rPr lang="cs-CZ" sz="2000" dirty="0">
                <a:cs typeface="Arial" panose="020B0604020202020204" pitchFamily="34" charset="0"/>
              </a:rPr>
              <a:t>Rubidium je silné redukční činidlo, je možné připravit </a:t>
            </a:r>
            <a:r>
              <a:rPr lang="cs-CZ" sz="2000" b="1" dirty="0" err="1">
                <a:cs typeface="Arial" panose="020B0604020202020204" pitchFamily="34" charset="0"/>
              </a:rPr>
              <a:t>aurid</a:t>
            </a:r>
            <a:r>
              <a:rPr lang="cs-CZ" sz="2000" b="1" dirty="0">
                <a:cs typeface="Arial" panose="020B0604020202020204" pitchFamily="34" charset="0"/>
              </a:rPr>
              <a:t> rubidný </a:t>
            </a:r>
            <a:r>
              <a:rPr lang="cs-CZ" sz="2000" dirty="0" err="1">
                <a:cs typeface="Arial" panose="020B0604020202020204" pitchFamily="34" charset="0"/>
              </a:rPr>
              <a:t>RbAu</a:t>
            </a:r>
            <a:r>
              <a:rPr lang="cs-CZ" sz="2000" dirty="0">
                <a:cs typeface="Arial" panose="020B0604020202020204" pitchFamily="34" charset="0"/>
              </a:rPr>
              <a:t>, v němž se ušlechtilý kov </a:t>
            </a:r>
            <a:r>
              <a:rPr lang="cs-CZ" sz="2000" u="sng" dirty="0">
                <a:cs typeface="Arial" panose="020B0604020202020204" pitchFamily="34" charset="0"/>
              </a:rPr>
              <a:t>zlato</a:t>
            </a:r>
            <a:r>
              <a:rPr lang="cs-CZ" sz="2000" dirty="0">
                <a:cs typeface="Arial" panose="020B0604020202020204" pitchFamily="34" charset="0"/>
              </a:rPr>
              <a:t> vyskytuje </a:t>
            </a:r>
            <a:r>
              <a:rPr lang="cs-CZ" sz="2000" u="sng" dirty="0">
                <a:cs typeface="Arial" panose="020B0604020202020204" pitchFamily="34" charset="0"/>
              </a:rPr>
              <a:t>v oxidačním stupni -I</a:t>
            </a:r>
            <a:r>
              <a:rPr lang="cs-CZ" sz="2000" dirty="0">
                <a:cs typeface="Arial" panose="020B0604020202020204" pitchFamily="34" charset="0"/>
              </a:rPr>
              <a:t>, tutéž vlastnost má </a:t>
            </a:r>
            <a:r>
              <a:rPr lang="en-US" sz="2000" dirty="0" err="1">
                <a:cs typeface="Arial" panose="020B0604020202020204" pitchFamily="34" charset="0"/>
              </a:rPr>
              <a:t>tak</a:t>
            </a:r>
            <a:r>
              <a:rPr lang="cs-CZ" sz="2000" dirty="0">
                <a:cs typeface="Arial" panose="020B0604020202020204" pitchFamily="34" charset="0"/>
              </a:rPr>
              <a:t>é cesium.</a:t>
            </a:r>
            <a:endParaRPr lang="en-US" sz="2000" dirty="0">
              <a:cs typeface="Arial" panose="020B0604020202020204" pitchFamily="34" charset="0"/>
            </a:endParaRPr>
          </a:p>
          <a:p>
            <a:pPr algn="just"/>
            <a:endParaRPr lang="cs-CZ" sz="800" dirty="0">
              <a:cs typeface="Arial" panose="020B0604020202020204" pitchFamily="34" charset="0"/>
            </a:endParaRPr>
          </a:p>
          <a:p>
            <a:pPr algn="just"/>
            <a:r>
              <a:rPr lang="cs-CZ" sz="2000" u="sng" dirty="0">
                <a:cs typeface="Arial" panose="020B0604020202020204" pitchFamily="34" charset="0"/>
              </a:rPr>
              <a:t>Většina sloučenin rubidia je ve vodě dobře rozpustná</a:t>
            </a:r>
            <a:r>
              <a:rPr lang="cs-CZ" sz="2000" dirty="0">
                <a:cs typeface="Arial" panose="020B0604020202020204" pitchFamily="34" charset="0"/>
              </a:rPr>
              <a:t>, téměř nerozpustný je </a:t>
            </a:r>
            <a:r>
              <a:rPr lang="cs-CZ" sz="2000" dirty="0" err="1">
                <a:cs typeface="Arial" panose="020B0604020202020204" pitchFamily="34" charset="0"/>
              </a:rPr>
              <a:t>hexaflurokřemičitan</a:t>
            </a:r>
            <a:r>
              <a:rPr lang="cs-CZ" sz="2000" dirty="0">
                <a:cs typeface="Arial" panose="020B0604020202020204" pitchFamily="34" charset="0"/>
              </a:rPr>
              <a:t> rubidný Rb</a:t>
            </a:r>
            <a:r>
              <a:rPr lang="cs-CZ" sz="2000" baseline="-25000" dirty="0">
                <a:cs typeface="Arial" panose="020B0604020202020204" pitchFamily="34" charset="0"/>
              </a:rPr>
              <a:t>2</a:t>
            </a:r>
            <a:r>
              <a:rPr lang="cs-CZ" sz="2000" dirty="0">
                <a:cs typeface="Arial" panose="020B0604020202020204" pitchFamily="34" charset="0"/>
              </a:rPr>
              <a:t>SiF</a:t>
            </a:r>
            <a:r>
              <a:rPr lang="cs-CZ" sz="2000" baseline="-25000" dirty="0">
                <a:cs typeface="Arial" panose="020B0604020202020204" pitchFamily="34" charset="0"/>
              </a:rPr>
              <a:t>6</a:t>
            </a:r>
            <a:r>
              <a:rPr lang="cs-CZ" sz="2000" dirty="0">
                <a:cs typeface="Arial" panose="020B0604020202020204" pitchFamily="34" charset="0"/>
              </a:rPr>
              <a:t>. </a:t>
            </a:r>
          </a:p>
          <a:p>
            <a:pPr algn="just"/>
            <a:endParaRPr lang="cs-CZ" sz="2000" dirty="0">
              <a:cs typeface="Arial" panose="020B0604020202020204" pitchFamily="34" charset="0"/>
            </a:endParaRPr>
          </a:p>
          <a:p>
            <a:pPr algn="just"/>
            <a:r>
              <a:rPr lang="cs-CZ" sz="2000" b="1" dirty="0">
                <a:cs typeface="Arial" panose="020B0604020202020204" pitchFamily="34" charset="0"/>
              </a:rPr>
              <a:t>V přírodě </a:t>
            </a:r>
            <a:r>
              <a:rPr lang="cs-CZ" sz="2000" dirty="0">
                <a:cs typeface="Arial" panose="020B0604020202020204" pitchFamily="34" charset="0"/>
              </a:rPr>
              <a:t>se volné rubidium nevyskytuje, je znám pouze jeho výskyt ve sloučeninách, ve kterých vystupuje </a:t>
            </a:r>
            <a:r>
              <a:rPr lang="cs-CZ" sz="2000" u="sng" dirty="0">
                <a:cs typeface="Arial" panose="020B0604020202020204" pitchFamily="34" charset="0"/>
              </a:rPr>
              <a:t>výhradně v oxidačním stupni I</a:t>
            </a:r>
            <a:r>
              <a:rPr lang="cs-CZ" sz="2000" dirty="0">
                <a:cs typeface="Arial" panose="020B0604020202020204" pitchFamily="34" charset="0"/>
              </a:rPr>
              <a:t> jako kation </a:t>
            </a:r>
            <a:r>
              <a:rPr lang="cs-CZ" sz="2000" dirty="0" err="1">
                <a:cs typeface="Arial" panose="020B0604020202020204" pitchFamily="34" charset="0"/>
              </a:rPr>
              <a:t>Rb</a:t>
            </a:r>
            <a:r>
              <a:rPr lang="cs-CZ" sz="2000" baseline="30000" dirty="0">
                <a:cs typeface="Arial" panose="020B0604020202020204" pitchFamily="34" charset="0"/>
              </a:rPr>
              <a:t>+</a:t>
            </a:r>
            <a:r>
              <a:rPr lang="cs-CZ" sz="2000" dirty="0">
                <a:cs typeface="Arial" panose="020B0604020202020204" pitchFamily="34" charset="0"/>
              </a:rPr>
              <a:t>.</a:t>
            </a:r>
          </a:p>
          <a:p>
            <a:pPr algn="just"/>
            <a:endParaRPr lang="cs-CZ" sz="800" dirty="0">
              <a:cs typeface="Arial" panose="020B0604020202020204" pitchFamily="34" charset="0"/>
            </a:endParaRPr>
          </a:p>
          <a:p>
            <a:pPr algn="just"/>
            <a:r>
              <a:rPr lang="cs-CZ" sz="2000" dirty="0">
                <a:cs typeface="Arial" panose="020B0604020202020204" pitchFamily="34" charset="0"/>
              </a:rPr>
              <a:t>Rubidium </a:t>
            </a:r>
            <a:r>
              <a:rPr lang="cs-CZ" sz="2000" u="sng" dirty="0">
                <a:cs typeface="Arial" panose="020B0604020202020204" pitchFamily="34" charset="0"/>
              </a:rPr>
              <a:t>ve stopových množstvích doprovází ostatní alkalické kovy</a:t>
            </a:r>
            <a:r>
              <a:rPr lang="cs-CZ" sz="2000" dirty="0">
                <a:cs typeface="Arial" panose="020B0604020202020204" pitchFamily="34" charset="0"/>
              </a:rPr>
              <a:t>, např. cesium v </a:t>
            </a:r>
            <a:r>
              <a:rPr lang="cs-CZ" sz="2000" dirty="0" err="1">
                <a:cs typeface="Arial" panose="020B0604020202020204" pitchFamily="34" charset="0"/>
              </a:rPr>
              <a:t>polucitu</a:t>
            </a:r>
            <a:r>
              <a:rPr lang="cs-CZ" sz="2000" dirty="0">
                <a:cs typeface="Arial" panose="020B0604020202020204" pitchFamily="34" charset="0"/>
              </a:rPr>
              <a:t> nebo draslík v karnalitu.</a:t>
            </a:r>
          </a:p>
          <a:p>
            <a:pPr algn="just"/>
            <a:endParaRPr lang="cs-CZ" sz="800" dirty="0">
              <a:cs typeface="Arial" panose="020B0604020202020204" pitchFamily="34" charset="0"/>
            </a:endParaRPr>
          </a:p>
          <a:p>
            <a:pPr algn="just"/>
            <a:r>
              <a:rPr lang="cs-CZ" sz="2000" dirty="0">
                <a:cs typeface="Arial" panose="020B0604020202020204" pitchFamily="34" charset="0"/>
              </a:rPr>
              <a:t>Nejdůležitějším zdrojem pro průmyslovou výrobu rubidia je </a:t>
            </a:r>
            <a:r>
              <a:rPr lang="cs-CZ" sz="2000" b="1" dirty="0">
                <a:cs typeface="Arial" panose="020B0604020202020204" pitchFamily="34" charset="0"/>
              </a:rPr>
              <a:t>uhličitan rubidný </a:t>
            </a:r>
            <a:r>
              <a:rPr lang="cs-CZ" sz="2000" dirty="0">
                <a:cs typeface="Arial" panose="020B0604020202020204" pitchFamily="34" charset="0"/>
              </a:rPr>
              <a:t>Rb</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který je hlavní součástí odpadních produktů po rafinaci lithia.</a:t>
            </a:r>
          </a:p>
        </p:txBody>
      </p:sp>
    </p:spTree>
    <p:extLst>
      <p:ext uri="{BB962C8B-B14F-4D97-AF65-F5344CB8AC3E}">
        <p14:creationId xmlns:p14="http://schemas.microsoft.com/office/powerpoint/2010/main" val="29658069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0"/>
            <a:ext cx="8839200" cy="5632311"/>
          </a:xfrm>
          <a:prstGeom prst="rect">
            <a:avLst/>
          </a:prstGeom>
        </p:spPr>
        <p:txBody>
          <a:bodyPr wrap="square">
            <a:spAutoFit/>
          </a:bodyPr>
          <a:lstStyle/>
          <a:p>
            <a:pPr algn="just"/>
            <a:r>
              <a:rPr lang="cs-CZ" sz="2000" dirty="0">
                <a:cs typeface="Arial" panose="020B0604020202020204" pitchFamily="34" charset="0"/>
              </a:rPr>
              <a:t>Výroba rubidia se provádí tavnou elektrolýzou chloridu rubidného </a:t>
            </a:r>
            <a:r>
              <a:rPr lang="cs-CZ" sz="2000" dirty="0" err="1">
                <a:cs typeface="Arial" panose="020B0604020202020204" pitchFamily="34" charset="0"/>
              </a:rPr>
              <a:t>RbCl</a:t>
            </a:r>
            <a:r>
              <a:rPr lang="cs-CZ" sz="2000" dirty="0">
                <a:cs typeface="Arial" panose="020B0604020202020204" pitchFamily="34" charset="0"/>
              </a:rPr>
              <a:t> nebo jeho </a:t>
            </a:r>
            <a:r>
              <a:rPr lang="cs-CZ" sz="2000" b="1" dirty="0">
                <a:cs typeface="Arial" panose="020B0604020202020204" pitchFamily="34" charset="0"/>
              </a:rPr>
              <a:t>termickou redukcí vápníkem</a:t>
            </a:r>
            <a:r>
              <a:rPr lang="cs-CZ" sz="2000" dirty="0">
                <a:cs typeface="Arial" panose="020B0604020202020204" pitchFamily="34" charset="0"/>
              </a:rPr>
              <a:t>:</a:t>
            </a:r>
          </a:p>
          <a:p>
            <a:pPr algn="ctr"/>
            <a:r>
              <a:rPr lang="cs-CZ" sz="2000" dirty="0">
                <a:cs typeface="Arial" panose="020B0604020202020204" pitchFamily="34" charset="0"/>
              </a:rPr>
              <a:t>2 </a:t>
            </a:r>
            <a:r>
              <a:rPr lang="cs-CZ" sz="2000" dirty="0" err="1">
                <a:cs typeface="Arial" panose="020B0604020202020204" pitchFamily="34" charset="0"/>
              </a:rPr>
              <a:t>RbCl</a:t>
            </a:r>
            <a:r>
              <a:rPr lang="cs-CZ" sz="2000" dirty="0">
                <a:cs typeface="Arial" panose="020B0604020202020204" pitchFamily="34" charset="0"/>
              </a:rPr>
              <a:t> → 2 </a:t>
            </a:r>
            <a:r>
              <a:rPr lang="cs-CZ" sz="2000" dirty="0" err="1">
                <a:cs typeface="Arial" panose="020B0604020202020204" pitchFamily="34" charset="0"/>
              </a:rPr>
              <a:t>Rb</a:t>
            </a:r>
            <a:r>
              <a:rPr lang="cs-CZ" sz="2000" dirty="0">
                <a:cs typeface="Arial" panose="020B0604020202020204" pitchFamily="34" charset="0"/>
              </a:rPr>
              <a:t> + Cl</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2 </a:t>
            </a:r>
            <a:r>
              <a:rPr lang="cs-CZ" sz="2000" dirty="0" err="1">
                <a:cs typeface="Arial" panose="020B0604020202020204" pitchFamily="34" charset="0"/>
              </a:rPr>
              <a:t>RbCl</a:t>
            </a:r>
            <a:r>
              <a:rPr lang="cs-CZ" sz="2000" dirty="0">
                <a:cs typeface="Arial" panose="020B0604020202020204" pitchFamily="34" charset="0"/>
              </a:rPr>
              <a:t> + Ca → 2 </a:t>
            </a:r>
            <a:r>
              <a:rPr lang="cs-CZ" sz="2000" dirty="0" err="1">
                <a:cs typeface="Arial" panose="020B0604020202020204" pitchFamily="34" charset="0"/>
              </a:rPr>
              <a:t>Rb</a:t>
            </a:r>
            <a:r>
              <a:rPr lang="cs-CZ" sz="2000" dirty="0">
                <a:cs typeface="Arial" panose="020B0604020202020204" pitchFamily="34" charset="0"/>
              </a:rPr>
              <a:t> + CaCl</a:t>
            </a:r>
            <a:r>
              <a:rPr lang="cs-CZ" sz="2000" baseline="-25000" dirty="0">
                <a:cs typeface="Arial" panose="020B0604020202020204" pitchFamily="34" charset="0"/>
              </a:rPr>
              <a:t>2</a:t>
            </a:r>
            <a:endParaRPr lang="cs-CZ" sz="2000" dirty="0">
              <a:cs typeface="Arial" panose="020B0604020202020204" pitchFamily="34" charset="0"/>
            </a:endParaRPr>
          </a:p>
          <a:p>
            <a:pPr algn="just"/>
            <a:r>
              <a:rPr lang="cs-CZ" sz="2000" dirty="0">
                <a:cs typeface="Arial" panose="020B0604020202020204" pitchFamily="34" charset="0"/>
              </a:rPr>
              <a:t>Mezi další způsoby výroby rubidia patří </a:t>
            </a:r>
            <a:r>
              <a:rPr lang="cs-CZ" sz="2000" b="1" dirty="0">
                <a:cs typeface="Arial" panose="020B0604020202020204" pitchFamily="34" charset="0"/>
              </a:rPr>
              <a:t>redukce</a:t>
            </a:r>
            <a:r>
              <a:rPr lang="cs-CZ" sz="2000" dirty="0">
                <a:cs typeface="Arial" panose="020B0604020202020204" pitchFamily="34" charset="0"/>
              </a:rPr>
              <a:t> hydroxidu rubidného </a:t>
            </a:r>
            <a:r>
              <a:rPr lang="cs-CZ" sz="2000" b="1" dirty="0">
                <a:cs typeface="Arial" panose="020B0604020202020204" pitchFamily="34" charset="0"/>
              </a:rPr>
              <a:t>hořčíkem</a:t>
            </a:r>
            <a:r>
              <a:rPr lang="cs-CZ" sz="2000" dirty="0">
                <a:cs typeface="Arial" panose="020B0604020202020204" pitchFamily="34" charset="0"/>
              </a:rPr>
              <a:t> nebo redukce oxidu rubidného </a:t>
            </a:r>
            <a:r>
              <a:rPr lang="cs-CZ" sz="2000" b="1" dirty="0">
                <a:cs typeface="Arial" panose="020B0604020202020204" pitchFamily="34" charset="0"/>
              </a:rPr>
              <a:t>vápníkem</a:t>
            </a:r>
            <a:r>
              <a:rPr lang="cs-CZ" sz="2000" dirty="0">
                <a:cs typeface="Arial" panose="020B0604020202020204" pitchFamily="34" charset="0"/>
              </a:rPr>
              <a:t>:</a:t>
            </a:r>
          </a:p>
          <a:p>
            <a:pPr algn="ctr"/>
            <a:r>
              <a:rPr lang="cs-CZ" sz="2000" dirty="0">
                <a:cs typeface="Arial" panose="020B0604020202020204" pitchFamily="34" charset="0"/>
              </a:rPr>
              <a:t>2 </a:t>
            </a:r>
            <a:r>
              <a:rPr lang="cs-CZ" sz="2000" dirty="0" err="1">
                <a:cs typeface="Arial" panose="020B0604020202020204" pitchFamily="34" charset="0"/>
              </a:rPr>
              <a:t>RbOH</a:t>
            </a:r>
            <a:r>
              <a:rPr lang="cs-CZ" sz="2000" dirty="0">
                <a:cs typeface="Arial" panose="020B0604020202020204" pitchFamily="34" charset="0"/>
              </a:rPr>
              <a:t> + Mg → 2 </a:t>
            </a:r>
            <a:r>
              <a:rPr lang="cs-CZ" sz="2000" dirty="0" err="1">
                <a:cs typeface="Arial" panose="020B0604020202020204" pitchFamily="34" charset="0"/>
              </a:rPr>
              <a:t>Rb</a:t>
            </a:r>
            <a:r>
              <a:rPr lang="cs-CZ" sz="2000" dirty="0">
                <a:cs typeface="Arial" panose="020B0604020202020204" pitchFamily="34" charset="0"/>
              </a:rPr>
              <a:t> + Mg(OH)</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Rb</a:t>
            </a:r>
            <a:r>
              <a:rPr lang="cs-CZ" sz="2000" baseline="-25000" dirty="0">
                <a:cs typeface="Arial" panose="020B0604020202020204" pitchFamily="34" charset="0"/>
              </a:rPr>
              <a:t>2</a:t>
            </a:r>
            <a:r>
              <a:rPr lang="cs-CZ" sz="2000" dirty="0">
                <a:cs typeface="Arial" panose="020B0604020202020204" pitchFamily="34" charset="0"/>
              </a:rPr>
              <a:t>O + Ca → 2 </a:t>
            </a:r>
            <a:r>
              <a:rPr lang="cs-CZ" sz="2000" dirty="0" err="1">
                <a:cs typeface="Arial" panose="020B0604020202020204" pitchFamily="34" charset="0"/>
              </a:rPr>
              <a:t>Rb</a:t>
            </a:r>
            <a:r>
              <a:rPr lang="cs-CZ" sz="2000" dirty="0">
                <a:cs typeface="Arial" panose="020B0604020202020204" pitchFamily="34" charset="0"/>
              </a:rPr>
              <a:t> + </a:t>
            </a:r>
            <a:r>
              <a:rPr lang="cs-CZ" sz="2000" dirty="0" err="1">
                <a:cs typeface="Arial" panose="020B0604020202020204" pitchFamily="34" charset="0"/>
              </a:rPr>
              <a:t>CaO</a:t>
            </a:r>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Vzhledem ke své mimořádné nestálosti a reaktivitě má kovové rubidium jen minimální praktické využití.</a:t>
            </a:r>
            <a:endParaRPr lang="en-US" sz="2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   Kovové rubidium se používá při výrobě fotočlánků (</a:t>
            </a:r>
            <a:r>
              <a:rPr lang="cs-CZ" sz="2000" i="1" dirty="0" err="1">
                <a:cs typeface="Arial" panose="020B0604020202020204" pitchFamily="34" charset="0"/>
              </a:rPr>
              <a:t>termoiontové</a:t>
            </a:r>
            <a:r>
              <a:rPr lang="cs-CZ" sz="2000" i="1" dirty="0">
                <a:cs typeface="Arial" panose="020B0604020202020204" pitchFamily="34" charset="0"/>
              </a:rPr>
              <a:t> konvertory</a:t>
            </a:r>
            <a:r>
              <a:rPr lang="cs-CZ" sz="2000" dirty="0">
                <a:cs typeface="Arial" panose="020B0604020202020204" pitchFamily="34" charset="0"/>
              </a:rPr>
              <a:t>) díky nízkému ionizačnímu potenciálu. Zároveň je proto perspektivním médiem pro iontové motory jako pohonné jednotky kosmických plavidel. Důležité využití nachází rubidium při odstraňování zbytků plynů z vakuových trubic a  jako součást přesných atomových hodin v satelitech GPS. Stále stoupá význam rubidia ve výzkumu a vývoji supravodivých materiálů. </a:t>
            </a:r>
          </a:p>
        </p:txBody>
      </p:sp>
    </p:spTree>
    <p:extLst>
      <p:ext uri="{BB962C8B-B14F-4D97-AF65-F5344CB8AC3E}">
        <p14:creationId xmlns:p14="http://schemas.microsoft.com/office/powerpoint/2010/main" val="1636269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3785652"/>
          </a:xfrm>
          <a:prstGeom prst="rect">
            <a:avLst/>
          </a:prstGeom>
        </p:spPr>
        <p:txBody>
          <a:bodyPr wrap="square">
            <a:spAutoFit/>
          </a:bodyPr>
          <a:lstStyle/>
          <a:p>
            <a:pPr algn="just"/>
            <a:r>
              <a:rPr lang="cs-CZ" sz="2000" dirty="0">
                <a:cs typeface="Arial" panose="020B0604020202020204" pitchFamily="34" charset="0"/>
              </a:rPr>
              <a:t>Izotop </a:t>
            </a:r>
            <a:r>
              <a:rPr lang="cs-CZ" sz="2000" baseline="30000" dirty="0">
                <a:cs typeface="Arial" panose="020B0604020202020204" pitchFamily="34" charset="0"/>
              </a:rPr>
              <a:t>82</a:t>
            </a:r>
            <a:r>
              <a:rPr lang="cs-CZ" sz="2000" dirty="0">
                <a:cs typeface="Arial" panose="020B0604020202020204" pitchFamily="34" charset="0"/>
              </a:rPr>
              <a:t>Rb se využívá v medicíně v pozitronové emisní tomografii (PET) v kombinaci s CT angiografií.</a:t>
            </a:r>
          </a:p>
          <a:p>
            <a:pPr algn="just"/>
            <a:endParaRPr lang="cs-CZ" sz="2000" dirty="0">
              <a:cs typeface="Arial" panose="020B0604020202020204" pitchFamily="34" charset="0"/>
            </a:endParaRPr>
          </a:p>
          <a:p>
            <a:pPr algn="just"/>
            <a:r>
              <a:rPr lang="cs-CZ" sz="2000" dirty="0">
                <a:cs typeface="Arial" panose="020B0604020202020204" pitchFamily="34" charset="0"/>
              </a:rPr>
              <a:t>Izotop </a:t>
            </a:r>
            <a:r>
              <a:rPr lang="cs-CZ" sz="2000" baseline="30000" dirty="0">
                <a:cs typeface="Arial" panose="020B0604020202020204" pitchFamily="34" charset="0"/>
              </a:rPr>
              <a:t>87</a:t>
            </a:r>
            <a:r>
              <a:rPr lang="cs-CZ" sz="2000" dirty="0">
                <a:cs typeface="Arial" panose="020B0604020202020204" pitchFamily="34" charset="0"/>
              </a:rPr>
              <a:t>Rb s přirozeným výskytem 27,8 % je mírně radioaktivní, rozpadá se s poločasem 4,92×10</a:t>
            </a:r>
            <a:r>
              <a:rPr lang="cs-CZ" sz="2000" baseline="30000" dirty="0">
                <a:cs typeface="Arial" panose="020B0604020202020204" pitchFamily="34" charset="0"/>
              </a:rPr>
              <a:t>10</a:t>
            </a:r>
            <a:r>
              <a:rPr lang="cs-CZ" sz="2000" dirty="0">
                <a:cs typeface="Arial" panose="020B0604020202020204" pitchFamily="34" charset="0"/>
              </a:rPr>
              <a:t> roku za vzniku izotopu </a:t>
            </a:r>
            <a:r>
              <a:rPr lang="cs-CZ" sz="2000" baseline="30000" dirty="0">
                <a:cs typeface="Arial" panose="020B0604020202020204" pitchFamily="34" charset="0"/>
              </a:rPr>
              <a:t>87</a:t>
            </a:r>
            <a:r>
              <a:rPr lang="cs-CZ" sz="2000" dirty="0">
                <a:cs typeface="Arial" panose="020B0604020202020204" pitchFamily="34" charset="0"/>
              </a:rPr>
              <a:t>Sr a uvolnění </a:t>
            </a:r>
            <a:r>
              <a:rPr lang="el-GR" sz="2000" dirty="0">
                <a:cs typeface="Arial" panose="020B0604020202020204" pitchFamily="34" charset="0"/>
              </a:rPr>
              <a:t>β-</a:t>
            </a:r>
            <a:r>
              <a:rPr lang="cs-CZ" sz="2000" dirty="0">
                <a:cs typeface="Arial" panose="020B0604020202020204" pitchFamily="34" charset="0"/>
              </a:rPr>
              <a:t>záření. Toho se v geologii využívá k datování stáří hornin.</a:t>
            </a: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Soli rubidia se přidávají do směsí </a:t>
            </a:r>
            <a:r>
              <a:rPr lang="cs-CZ" sz="2000" b="1" dirty="0">
                <a:cs typeface="Arial" panose="020B0604020202020204" pitchFamily="34" charset="0"/>
              </a:rPr>
              <a:t>zábavné pyrotechniky</a:t>
            </a:r>
            <a:r>
              <a:rPr lang="cs-CZ" sz="2000" dirty="0">
                <a:cs typeface="Arial" panose="020B0604020202020204" pitchFamily="34" charset="0"/>
              </a:rPr>
              <a:t> a barví vzniklé světelné efekty do fialova.</a:t>
            </a:r>
          </a:p>
          <a:p>
            <a:pPr algn="just"/>
            <a:endParaRPr lang="cs-CZ" sz="2000" dirty="0">
              <a:cs typeface="Arial" panose="020B0604020202020204" pitchFamily="34" charset="0"/>
            </a:endParaRPr>
          </a:p>
          <a:p>
            <a:pPr algn="just"/>
            <a:r>
              <a:rPr lang="cs-CZ" sz="2000" b="1" dirty="0">
                <a:cs typeface="Arial" panose="020B0604020202020204" pitchFamily="34" charset="0"/>
              </a:rPr>
              <a:t>Oxid rubidný </a:t>
            </a:r>
            <a:r>
              <a:rPr lang="cs-CZ" sz="2000" dirty="0">
                <a:cs typeface="Arial" panose="020B0604020202020204" pitchFamily="34" charset="0"/>
              </a:rPr>
              <a:t>Rb</a:t>
            </a:r>
            <a:r>
              <a:rPr lang="cs-CZ" sz="2000" baseline="-25000" dirty="0">
                <a:cs typeface="Arial" panose="020B0604020202020204" pitchFamily="34" charset="0"/>
              </a:rPr>
              <a:t>2</a:t>
            </a:r>
            <a:r>
              <a:rPr lang="cs-CZ" sz="2000" dirty="0">
                <a:cs typeface="Arial" panose="020B0604020202020204" pitchFamily="34" charset="0"/>
              </a:rPr>
              <a:t>O se používá jako sklářská přísada pro zvýšení tvrdosti skla.</a:t>
            </a:r>
            <a:endParaRPr lang="en-US" sz="2000" dirty="0">
              <a:cs typeface="Arial" panose="020B0604020202020204" pitchFamily="34" charset="0"/>
            </a:endParaRPr>
          </a:p>
        </p:txBody>
      </p:sp>
    </p:spTree>
    <p:extLst>
      <p:ext uri="{BB962C8B-B14F-4D97-AF65-F5344CB8AC3E}">
        <p14:creationId xmlns:p14="http://schemas.microsoft.com/office/powerpoint/2010/main" val="24705761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6186309"/>
          </a:xfrm>
          <a:prstGeom prst="rect">
            <a:avLst/>
          </a:prstGeom>
        </p:spPr>
        <p:txBody>
          <a:bodyPr wrap="square">
            <a:spAutoFit/>
          </a:bodyPr>
          <a:lstStyle/>
          <a:p>
            <a:pPr algn="ctr"/>
            <a:r>
              <a:rPr lang="en-US" sz="2800" b="1" dirty="0">
                <a:cs typeface="Arial" panose="020B0604020202020204" pitchFamily="34" charset="0"/>
              </a:rPr>
              <a:t>C</a:t>
            </a:r>
            <a:r>
              <a:rPr lang="cs-CZ" sz="2800" b="1" dirty="0" err="1">
                <a:cs typeface="Arial" panose="020B0604020202020204" pitchFamily="34" charset="0"/>
              </a:rPr>
              <a:t>esium</a:t>
            </a:r>
            <a:r>
              <a:rPr lang="cs-CZ" sz="2800" dirty="0">
                <a:cs typeface="Arial" panose="020B0604020202020204" pitchFamily="34" charset="0"/>
              </a:rPr>
              <a:t> </a:t>
            </a:r>
            <a:endParaRPr lang="en-US" sz="2800" dirty="0">
              <a:cs typeface="Arial" panose="020B0604020202020204" pitchFamily="34" charset="0"/>
            </a:endParaRPr>
          </a:p>
          <a:p>
            <a:endParaRPr lang="cs-CZ" sz="2000" dirty="0">
              <a:cs typeface="Arial" panose="020B0604020202020204" pitchFamily="34" charset="0"/>
            </a:endParaRPr>
          </a:p>
          <a:p>
            <a:r>
              <a:rPr lang="cs-CZ" sz="2000" dirty="0">
                <a:cs typeface="Arial" panose="020B0604020202020204" pitchFamily="34" charset="0"/>
              </a:rPr>
              <a:t>je modrobílý, lesklý, na vzduchu nestálý kov. </a:t>
            </a:r>
            <a:r>
              <a:rPr lang="cs-CZ" sz="2000" u="sng" dirty="0">
                <a:cs typeface="Arial" panose="020B0604020202020204" pitchFamily="34" charset="0"/>
              </a:rPr>
              <a:t>Ze všech kovů je cesium nejměkčí</a:t>
            </a:r>
            <a:r>
              <a:rPr lang="cs-CZ" sz="2000" dirty="0">
                <a:cs typeface="Arial" panose="020B0604020202020204" pitchFamily="34" charset="0"/>
              </a:rPr>
              <a:t>. Cesium je ze všech alkalických kovů nejreaktivnější chemický prvek a má silně elektropozitivní charakter. Ve sloučeninách cesium vystupuje </a:t>
            </a:r>
            <a:r>
              <a:rPr lang="cs-CZ" sz="2000" u="sng" dirty="0">
                <a:cs typeface="Arial" panose="020B0604020202020204" pitchFamily="34" charset="0"/>
              </a:rPr>
              <a:t>výhradně jako </a:t>
            </a:r>
            <a:r>
              <a:rPr lang="cs-CZ" sz="2000" dirty="0">
                <a:cs typeface="Arial" panose="020B0604020202020204" pitchFamily="34" charset="0"/>
              </a:rPr>
              <a:t>bezbarvý </a:t>
            </a:r>
            <a:r>
              <a:rPr lang="cs-CZ" sz="2000" u="sng" dirty="0">
                <a:cs typeface="Arial" panose="020B0604020202020204" pitchFamily="34" charset="0"/>
              </a:rPr>
              <a:t>kation </a:t>
            </a:r>
            <a:r>
              <a:rPr lang="cs-CZ" sz="2000" u="sng" dirty="0" err="1">
                <a:cs typeface="Arial" panose="020B0604020202020204" pitchFamily="34" charset="0"/>
              </a:rPr>
              <a:t>Cs</a:t>
            </a:r>
            <a:r>
              <a:rPr lang="cs-CZ" sz="2000" u="sng" baseline="30000" dirty="0">
                <a:cs typeface="Arial" panose="020B0604020202020204" pitchFamily="34" charset="0"/>
              </a:rPr>
              <a:t>+</a:t>
            </a:r>
            <a:r>
              <a:rPr lang="cs-CZ" sz="2000" dirty="0">
                <a:cs typeface="Arial" panose="020B0604020202020204" pitchFamily="34" charset="0"/>
              </a:rPr>
              <a:t>. Naprostá </a:t>
            </a:r>
            <a:r>
              <a:rPr lang="cs-CZ" sz="2000" u="sng" dirty="0">
                <a:cs typeface="Arial" panose="020B0604020202020204" pitchFamily="34" charset="0"/>
              </a:rPr>
              <a:t>většina sloučenin cesia je ve vodě dobře rozpustná</a:t>
            </a:r>
            <a:r>
              <a:rPr lang="cs-CZ" sz="2000" dirty="0">
                <a:cs typeface="Arial" panose="020B0604020202020204" pitchFamily="34" charset="0"/>
              </a:rPr>
              <a:t>, výjimku tvoří nerozpustné podvojné halogenidy cesia s železem, mědí, kadmiem, antimonem, olovem a bismutem, manganistan </a:t>
            </a:r>
            <a:r>
              <a:rPr lang="cs-CZ" sz="2000" dirty="0" err="1">
                <a:cs typeface="Arial" panose="020B0604020202020204" pitchFamily="34" charset="0"/>
              </a:rPr>
              <a:t>cesný</a:t>
            </a:r>
            <a:r>
              <a:rPr lang="cs-CZ" sz="2000" dirty="0">
                <a:cs typeface="Arial" panose="020B0604020202020204" pitchFamily="34" charset="0"/>
              </a:rPr>
              <a:t> CsMnO</a:t>
            </a:r>
            <a:r>
              <a:rPr lang="cs-CZ" sz="2000" baseline="-25000" dirty="0">
                <a:cs typeface="Arial" panose="020B0604020202020204" pitchFamily="34" charset="0"/>
              </a:rPr>
              <a:t>4</a:t>
            </a:r>
            <a:r>
              <a:rPr lang="cs-CZ" sz="2000" dirty="0">
                <a:cs typeface="Arial" panose="020B0604020202020204" pitchFamily="34" charset="0"/>
              </a:rPr>
              <a:t> a </a:t>
            </a:r>
            <a:r>
              <a:rPr lang="cs-CZ" sz="2000" dirty="0" err="1">
                <a:cs typeface="Arial" panose="020B0604020202020204" pitchFamily="34" charset="0"/>
              </a:rPr>
              <a:t>terafluoroboritan</a:t>
            </a:r>
            <a:r>
              <a:rPr lang="cs-CZ" sz="2000" dirty="0">
                <a:cs typeface="Arial" panose="020B0604020202020204" pitchFamily="34" charset="0"/>
              </a:rPr>
              <a:t> </a:t>
            </a:r>
            <a:r>
              <a:rPr lang="cs-CZ" sz="2000" dirty="0" err="1">
                <a:cs typeface="Arial" panose="020B0604020202020204" pitchFamily="34" charset="0"/>
              </a:rPr>
              <a:t>cesný</a:t>
            </a:r>
            <a:r>
              <a:rPr lang="cs-CZ" sz="2000" dirty="0">
                <a:cs typeface="Arial" panose="020B0604020202020204" pitchFamily="34" charset="0"/>
              </a:rPr>
              <a:t> CsBF</a:t>
            </a:r>
            <a:r>
              <a:rPr lang="cs-CZ" sz="2000" baseline="-25000" dirty="0">
                <a:cs typeface="Arial" panose="020B0604020202020204" pitchFamily="34" charset="0"/>
              </a:rPr>
              <a:t>4</a:t>
            </a:r>
            <a:r>
              <a:rPr lang="cs-CZ" sz="2000" dirty="0">
                <a:cs typeface="Arial" panose="020B0604020202020204" pitchFamily="34" charset="0"/>
              </a:rPr>
              <a:t>. </a:t>
            </a:r>
          </a:p>
          <a:p>
            <a:r>
              <a:rPr lang="en-US" sz="2000" dirty="0">
                <a:cs typeface="Arial" panose="020B0604020202020204" pitchFamily="34" charset="0"/>
              </a:rPr>
              <a:t>  </a:t>
            </a:r>
            <a:r>
              <a:rPr lang="cs-CZ" sz="2000" dirty="0">
                <a:cs typeface="Arial" panose="020B0604020202020204" pitchFamily="34" charset="0"/>
              </a:rPr>
              <a:t>Na vzduchu se cesium samovolně vznítí a shoří za vzniku </a:t>
            </a:r>
            <a:r>
              <a:rPr lang="cs-CZ" sz="2000" b="1" dirty="0" err="1">
                <a:cs typeface="Arial" panose="020B0604020202020204" pitchFamily="34" charset="0"/>
              </a:rPr>
              <a:t>superoxidu</a:t>
            </a:r>
            <a:r>
              <a:rPr lang="cs-CZ" sz="2000" dirty="0">
                <a:cs typeface="Arial" panose="020B0604020202020204" pitchFamily="34" charset="0"/>
              </a:rPr>
              <a:t> CsO</a:t>
            </a:r>
            <a:r>
              <a:rPr lang="cs-CZ" sz="2000" baseline="-25000" dirty="0">
                <a:cs typeface="Arial" panose="020B0604020202020204" pitchFamily="34" charset="0"/>
              </a:rPr>
              <a:t>2</a:t>
            </a:r>
            <a:r>
              <a:rPr lang="cs-CZ" sz="2000" dirty="0">
                <a:cs typeface="Arial" panose="020B0604020202020204" pitchFamily="34" charset="0"/>
              </a:rPr>
              <a:t>, v atmosféře ozonu hoří za vzniku červeného nestabilního </a:t>
            </a:r>
            <a:r>
              <a:rPr lang="cs-CZ" sz="2000" b="1" dirty="0">
                <a:cs typeface="Arial" panose="020B0604020202020204" pitchFamily="34" charset="0"/>
              </a:rPr>
              <a:t>ozonidu </a:t>
            </a:r>
            <a:r>
              <a:rPr lang="cs-CZ" sz="2000" b="1" dirty="0" err="1">
                <a:cs typeface="Arial" panose="020B0604020202020204" pitchFamily="34" charset="0"/>
              </a:rPr>
              <a:t>cesného</a:t>
            </a:r>
            <a:r>
              <a:rPr lang="cs-CZ" sz="2000" b="1" dirty="0">
                <a:cs typeface="Arial" panose="020B0604020202020204" pitchFamily="34" charset="0"/>
              </a:rPr>
              <a:t> </a:t>
            </a:r>
            <a:r>
              <a:rPr lang="cs-CZ" sz="2000" dirty="0">
                <a:cs typeface="Arial" panose="020B0604020202020204" pitchFamily="34" charset="0"/>
              </a:rPr>
              <a:t>CsO</a:t>
            </a:r>
            <a:r>
              <a:rPr lang="cs-CZ" sz="2000" baseline="-25000" dirty="0">
                <a:cs typeface="Arial" panose="020B0604020202020204" pitchFamily="34" charset="0"/>
              </a:rPr>
              <a:t>3</a:t>
            </a:r>
            <a:r>
              <a:rPr lang="cs-CZ" sz="2000" dirty="0">
                <a:cs typeface="Arial" panose="020B0604020202020204" pitchFamily="34" charset="0"/>
              </a:rPr>
              <a:t>. S vodou i s ledem reaguje cesium velmi prudce, až explozivně, za vzniku </a:t>
            </a:r>
            <a:r>
              <a:rPr lang="cs-CZ" sz="2000" b="1" dirty="0">
                <a:cs typeface="Arial" panose="020B0604020202020204" pitchFamily="34" charset="0"/>
              </a:rPr>
              <a:t>hydroxidu </a:t>
            </a:r>
            <a:r>
              <a:rPr lang="cs-CZ" sz="2000" b="1" dirty="0" err="1">
                <a:cs typeface="Arial" panose="020B0604020202020204" pitchFamily="34" charset="0"/>
              </a:rPr>
              <a:t>cesného</a:t>
            </a:r>
            <a:r>
              <a:rPr lang="cs-CZ" sz="2000" dirty="0">
                <a:cs typeface="Arial" panose="020B0604020202020204" pitchFamily="34" charset="0"/>
              </a:rPr>
              <a:t> </a:t>
            </a:r>
            <a:r>
              <a:rPr lang="cs-CZ" sz="2000" dirty="0" err="1">
                <a:cs typeface="Arial" panose="020B0604020202020204" pitchFamily="34" charset="0"/>
              </a:rPr>
              <a:t>CsOH</a:t>
            </a:r>
            <a:r>
              <a:rPr lang="cs-CZ" sz="2000" dirty="0">
                <a:cs typeface="Arial" panose="020B0604020202020204" pitchFamily="34" charset="0"/>
              </a:rPr>
              <a:t>, který je </a:t>
            </a:r>
            <a:r>
              <a:rPr lang="cs-CZ" sz="2000" u="sng" dirty="0">
                <a:cs typeface="Arial" panose="020B0604020202020204" pitchFamily="34" charset="0"/>
              </a:rPr>
              <a:t>ze všech hydroxidů alkalických kovů nejsilnější žíravinou</a:t>
            </a:r>
            <a:r>
              <a:rPr lang="cs-CZ" sz="2000" dirty="0">
                <a:cs typeface="Arial" panose="020B0604020202020204" pitchFamily="34" charset="0"/>
              </a:rPr>
              <a:t>:</a:t>
            </a:r>
          </a:p>
          <a:p>
            <a:endParaRPr lang="cs-CZ" sz="800" dirty="0">
              <a:cs typeface="Arial" panose="020B0604020202020204" pitchFamily="34" charset="0"/>
            </a:endParaRPr>
          </a:p>
          <a:p>
            <a:pPr algn="ctr"/>
            <a:r>
              <a:rPr lang="cs-CZ" sz="2000" dirty="0">
                <a:cs typeface="Arial" panose="020B0604020202020204" pitchFamily="34" charset="0"/>
              </a:rPr>
              <a:t>2 Cs + 2 </a:t>
            </a:r>
            <a:r>
              <a:rPr lang="cs-CZ" sz="2000" dirty="0" err="1">
                <a:cs typeface="Arial" panose="020B0604020202020204" pitchFamily="34" charset="0"/>
              </a:rPr>
              <a:t>H</a:t>
            </a:r>
            <a:r>
              <a:rPr lang="cs-CZ" sz="2000" baseline="-25000" dirty="0" err="1">
                <a:cs typeface="Arial" panose="020B0604020202020204" pitchFamily="34" charset="0"/>
              </a:rPr>
              <a:t>2</a:t>
            </a:r>
            <a:r>
              <a:rPr lang="cs-CZ" sz="2000" dirty="0" err="1">
                <a:cs typeface="Arial" panose="020B0604020202020204" pitchFamily="34" charset="0"/>
              </a:rPr>
              <a:t>O</a:t>
            </a:r>
            <a:r>
              <a:rPr lang="cs-CZ" sz="2000" dirty="0">
                <a:cs typeface="Arial" panose="020B0604020202020204" pitchFamily="34" charset="0"/>
              </a:rPr>
              <a:t> → 2 </a:t>
            </a:r>
            <a:r>
              <a:rPr lang="cs-CZ" sz="2000" dirty="0" err="1">
                <a:cs typeface="Arial" panose="020B0604020202020204" pitchFamily="34" charset="0"/>
              </a:rPr>
              <a:t>CsOH</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endParaRPr lang="cs-CZ" sz="800" dirty="0">
              <a:cs typeface="Arial" panose="020B0604020202020204" pitchFamily="34" charset="0"/>
            </a:endParaRPr>
          </a:p>
          <a:p>
            <a:r>
              <a:rPr lang="cs-CZ" sz="2000" dirty="0">
                <a:cs typeface="Arial" panose="020B0604020202020204" pitchFamily="34" charset="0"/>
              </a:rPr>
              <a:t>S vodíkem se slučuje za vzniku tuhého, prudce reaktivního </a:t>
            </a:r>
            <a:r>
              <a:rPr lang="cs-CZ" sz="2000" b="1" dirty="0">
                <a:cs typeface="Arial" panose="020B0604020202020204" pitchFamily="34" charset="0"/>
              </a:rPr>
              <a:t>hydridu</a:t>
            </a:r>
            <a:r>
              <a:rPr lang="cs-CZ" sz="2000" dirty="0">
                <a:cs typeface="Arial" panose="020B0604020202020204" pitchFamily="34" charset="0"/>
              </a:rPr>
              <a:t> </a:t>
            </a:r>
            <a:r>
              <a:rPr lang="cs-CZ" sz="2000" dirty="0" err="1">
                <a:cs typeface="Arial" panose="020B0604020202020204" pitchFamily="34" charset="0"/>
              </a:rPr>
              <a:t>CsH</a:t>
            </a:r>
            <a:r>
              <a:rPr lang="cs-CZ" sz="2000" dirty="0">
                <a:cs typeface="Arial" panose="020B0604020202020204" pitchFamily="34" charset="0"/>
              </a:rPr>
              <a:t>, který je i na suchém vzduchu samozápalný. S halogeny reaguje již za laboratorní teploty, se selenem a tellurem se slučuje i za teplot hluboko pod bodem mrazu. Se sírou reaguje již za teploty 100</a:t>
            </a:r>
            <a:r>
              <a:rPr lang="en-US" sz="2000" dirty="0">
                <a:cs typeface="Arial" panose="020B0604020202020204" pitchFamily="34" charset="0"/>
              </a:rPr>
              <a:t> </a:t>
            </a:r>
            <a:r>
              <a:rPr lang="cs-CZ" sz="2000" dirty="0">
                <a:cs typeface="Arial" panose="020B0604020202020204" pitchFamily="34" charset="0"/>
              </a:rPr>
              <a:t>°C. </a:t>
            </a:r>
          </a:p>
        </p:txBody>
      </p:sp>
    </p:spTree>
    <p:extLst>
      <p:ext uri="{BB962C8B-B14F-4D97-AF65-F5344CB8AC3E}">
        <p14:creationId xmlns:p14="http://schemas.microsoft.com/office/powerpoint/2010/main" val="7070987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82974" cy="5632311"/>
          </a:xfrm>
          <a:prstGeom prst="rect">
            <a:avLst/>
          </a:prstGeom>
        </p:spPr>
        <p:txBody>
          <a:bodyPr wrap="square">
            <a:spAutoFit/>
          </a:bodyPr>
          <a:lstStyle/>
          <a:p>
            <a:pPr algn="just"/>
            <a:r>
              <a:rPr lang="cs-CZ" sz="2000" dirty="0">
                <a:cs typeface="Arial" panose="020B0604020202020204" pitchFamily="34" charset="0"/>
              </a:rPr>
              <a:t>Reakce cesia s kapalným amoniakem probíhá za vzniku </a:t>
            </a:r>
            <a:r>
              <a:rPr lang="cs-CZ" sz="2000" dirty="0" err="1">
                <a:cs typeface="Arial" panose="020B0604020202020204" pitchFamily="34" charset="0"/>
              </a:rPr>
              <a:t>hexaamincesného</a:t>
            </a:r>
            <a:r>
              <a:rPr lang="cs-CZ" sz="2000" dirty="0">
                <a:cs typeface="Arial" panose="020B0604020202020204" pitchFamily="34" charset="0"/>
              </a:rPr>
              <a:t> komplexu, s plynným amoniakem reaguje za vzniku amidu </a:t>
            </a:r>
            <a:r>
              <a:rPr lang="cs-CZ" sz="2000" dirty="0" err="1">
                <a:cs typeface="Arial" panose="020B0604020202020204" pitchFamily="34" charset="0"/>
              </a:rPr>
              <a:t>cesného</a:t>
            </a:r>
            <a:r>
              <a:rPr lang="cs-CZ" sz="2000" dirty="0">
                <a:cs typeface="Arial" panose="020B0604020202020204" pitchFamily="34" charset="0"/>
              </a:rPr>
              <a:t>:</a:t>
            </a:r>
          </a:p>
          <a:p>
            <a:pPr algn="ctr"/>
            <a:r>
              <a:rPr lang="cs-CZ" sz="2000" dirty="0" err="1">
                <a:cs typeface="Arial" panose="020B0604020202020204" pitchFamily="34" charset="0"/>
              </a:rPr>
              <a:t>Cs</a:t>
            </a:r>
            <a:r>
              <a:rPr lang="cs-CZ" sz="2000" dirty="0">
                <a:cs typeface="Arial" panose="020B0604020202020204" pitchFamily="34" charset="0"/>
              </a:rPr>
              <a:t> + 6NH</a:t>
            </a:r>
            <a:r>
              <a:rPr lang="cs-CZ" sz="2000" baseline="-25000" dirty="0">
                <a:cs typeface="Arial" panose="020B0604020202020204" pitchFamily="34" charset="0"/>
              </a:rPr>
              <a:t>3</a:t>
            </a:r>
            <a:r>
              <a:rPr lang="cs-CZ" sz="2000" dirty="0">
                <a:cs typeface="Arial" panose="020B0604020202020204" pitchFamily="34" charset="0"/>
              </a:rPr>
              <a:t> → [</a:t>
            </a:r>
            <a:r>
              <a:rPr lang="cs-CZ" sz="2000" dirty="0" err="1">
                <a:cs typeface="Arial" panose="020B0604020202020204" pitchFamily="34" charset="0"/>
              </a:rPr>
              <a:t>Cs</a:t>
            </a:r>
            <a:r>
              <a:rPr lang="cs-CZ" sz="2000" dirty="0">
                <a:cs typeface="Arial" panose="020B0604020202020204" pitchFamily="34" charset="0"/>
              </a:rPr>
              <a:t>(NH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6</a:t>
            </a:r>
            <a:r>
              <a:rPr lang="cs-CZ" sz="2000" dirty="0">
                <a:cs typeface="Arial" panose="020B0604020202020204" pitchFamily="34" charset="0"/>
              </a:rPr>
              <a:t>]</a:t>
            </a:r>
            <a:br>
              <a:rPr lang="cs-CZ" sz="2000" dirty="0">
                <a:cs typeface="Arial" panose="020B0604020202020204" pitchFamily="34" charset="0"/>
              </a:rPr>
            </a:br>
            <a:r>
              <a:rPr lang="cs-CZ" sz="2000" dirty="0">
                <a:cs typeface="Arial" panose="020B0604020202020204" pitchFamily="34" charset="0"/>
              </a:rPr>
              <a:t>2Cs + 2NH</a:t>
            </a:r>
            <a:r>
              <a:rPr lang="cs-CZ" sz="2000" baseline="-25000" dirty="0">
                <a:cs typeface="Arial" panose="020B0604020202020204" pitchFamily="34" charset="0"/>
              </a:rPr>
              <a:t>3</a:t>
            </a:r>
            <a:r>
              <a:rPr lang="cs-CZ" sz="2000" dirty="0">
                <a:cs typeface="Arial" panose="020B0604020202020204" pitchFamily="34" charset="0"/>
              </a:rPr>
              <a:t> → 2CsNH</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pPr algn="just"/>
            <a:r>
              <a:rPr lang="cs-CZ" sz="2000" dirty="0">
                <a:cs typeface="Arial" panose="020B0604020202020204" pitchFamily="34" charset="0"/>
              </a:rPr>
              <a:t>Cesium je silné redukční činidlo, působením cesia je možné připravit </a:t>
            </a:r>
            <a:r>
              <a:rPr lang="cs-CZ" sz="2000" b="1" dirty="0" err="1">
                <a:cs typeface="Arial" panose="020B0604020202020204" pitchFamily="34" charset="0"/>
              </a:rPr>
              <a:t>aurid</a:t>
            </a:r>
            <a:r>
              <a:rPr lang="cs-CZ" sz="2000" b="1" dirty="0">
                <a:cs typeface="Arial" panose="020B0604020202020204" pitchFamily="34" charset="0"/>
              </a:rPr>
              <a:t> </a:t>
            </a:r>
            <a:r>
              <a:rPr lang="cs-CZ" sz="2000" b="1" dirty="0" err="1">
                <a:cs typeface="Arial" panose="020B0604020202020204" pitchFamily="34" charset="0"/>
              </a:rPr>
              <a:t>cesný</a:t>
            </a:r>
            <a:r>
              <a:rPr lang="cs-CZ" sz="2000" b="1" dirty="0">
                <a:cs typeface="Arial" panose="020B0604020202020204" pitchFamily="34" charset="0"/>
              </a:rPr>
              <a:t> </a:t>
            </a:r>
            <a:r>
              <a:rPr lang="cs-CZ" sz="2000" b="1" dirty="0" err="1">
                <a:cs typeface="Arial" panose="020B0604020202020204" pitchFamily="34" charset="0"/>
              </a:rPr>
              <a:t>CsAu</a:t>
            </a:r>
            <a:r>
              <a:rPr lang="cs-CZ" sz="2000" dirty="0">
                <a:cs typeface="Arial" panose="020B0604020202020204" pitchFamily="34" charset="0"/>
              </a:rPr>
              <a:t>, sloučeninu, ve které se ušlechtilý kov </a:t>
            </a:r>
            <a:r>
              <a:rPr lang="cs-CZ" sz="2000" u="sng" dirty="0">
                <a:cs typeface="Arial" panose="020B0604020202020204" pitchFamily="34" charset="0"/>
              </a:rPr>
              <a:t>zlato</a:t>
            </a:r>
            <a:r>
              <a:rPr lang="cs-CZ" sz="2000" dirty="0">
                <a:cs typeface="Arial" panose="020B0604020202020204" pitchFamily="34" charset="0"/>
              </a:rPr>
              <a:t> vyskytuje v oxidačním stupni -I, stejnou vlastnost má pouze </a:t>
            </a:r>
            <a:r>
              <a:rPr lang="cs-CZ" sz="2000" u="sng" dirty="0">
                <a:cs typeface="Arial" panose="020B0604020202020204" pitchFamily="34" charset="0"/>
              </a:rPr>
              <a:t>rubidium</a:t>
            </a:r>
            <a:r>
              <a:rPr lang="cs-CZ" sz="2000" dirty="0">
                <a:cs typeface="Arial" panose="020B0604020202020204" pitchFamily="34" charset="0"/>
              </a:rPr>
              <a:t>.</a:t>
            </a:r>
            <a:endParaRPr lang="en-US" sz="2000" dirty="0">
              <a:cs typeface="Arial" panose="020B0604020202020204" pitchFamily="34" charset="0"/>
            </a:endParaRPr>
          </a:p>
          <a:p>
            <a:pPr algn="just"/>
            <a:r>
              <a:rPr lang="en-US" sz="2000" dirty="0">
                <a:cs typeface="Arial" panose="020B0604020202020204" pitchFamily="34" charset="0"/>
              </a:rPr>
              <a:t>   </a:t>
            </a:r>
            <a:r>
              <a:rPr lang="cs-CZ" sz="2000" dirty="0">
                <a:cs typeface="Arial" panose="020B0604020202020204" pitchFamily="34" charset="0"/>
              </a:rPr>
              <a:t>Redukční vlastnosti cesia se projevují také v jeho reakci se zředěnou kyselinou sírovou, při které dochází k vyredukování elementární síry:</a:t>
            </a:r>
          </a:p>
          <a:p>
            <a:pPr algn="ctr"/>
            <a:r>
              <a:rPr lang="cs-CZ" sz="2000" dirty="0">
                <a:cs typeface="Arial" panose="020B0604020202020204" pitchFamily="34" charset="0"/>
              </a:rPr>
              <a:t>8Cs + 6H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4Cs</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SO</a:t>
            </a:r>
            <a:r>
              <a:rPr lang="cs-CZ" sz="2000" baseline="-25000" dirty="0">
                <a:cs typeface="Arial" panose="020B0604020202020204" pitchFamily="34" charset="0"/>
              </a:rPr>
              <a:t>2</a:t>
            </a:r>
            <a:r>
              <a:rPr lang="cs-CZ" sz="2000" dirty="0">
                <a:cs typeface="Arial" panose="020B0604020202020204" pitchFamily="34" charset="0"/>
              </a:rPr>
              <a:t> + S + 6H</a:t>
            </a:r>
            <a:r>
              <a:rPr lang="cs-CZ" sz="2000" baseline="-25000" dirty="0">
                <a:cs typeface="Arial" panose="020B0604020202020204" pitchFamily="34" charset="0"/>
              </a:rPr>
              <a:t>2</a:t>
            </a:r>
            <a:r>
              <a:rPr lang="cs-CZ" sz="2000" dirty="0">
                <a:cs typeface="Arial" panose="020B0604020202020204" pitchFamily="34" charset="0"/>
              </a:rPr>
              <a:t>O</a:t>
            </a:r>
          </a:p>
          <a:p>
            <a:pPr algn="just"/>
            <a:endParaRPr lang="en-US" sz="2000" dirty="0">
              <a:cs typeface="Arial" panose="020B0604020202020204" pitchFamily="34" charset="0"/>
            </a:endParaRPr>
          </a:p>
          <a:p>
            <a:pPr algn="just"/>
            <a:r>
              <a:rPr lang="cs-CZ" sz="2000" dirty="0">
                <a:cs typeface="Arial" panose="020B0604020202020204" pitchFamily="34" charset="0"/>
              </a:rPr>
              <a:t>S </a:t>
            </a:r>
            <a:r>
              <a:rPr lang="en-US" sz="2000" dirty="0" err="1">
                <a:cs typeface="Arial" panose="020B0604020202020204" pitchFamily="34" charset="0"/>
              </a:rPr>
              <a:t>galliem</a:t>
            </a:r>
            <a:r>
              <a:rPr lang="cs-CZ" sz="2000" dirty="0">
                <a:cs typeface="Arial" panose="020B0604020202020204" pitchFamily="34" charset="0"/>
              </a:rPr>
              <a:t>, indiem a thoriem tvoří intermetalické sloučeniny, které se vyznačují fotocitlivými vlastnostmi.</a:t>
            </a:r>
            <a:endParaRPr lang="en-US" sz="2000" dirty="0">
              <a:cs typeface="Arial" panose="020B0604020202020204" pitchFamily="34" charset="0"/>
            </a:endParaRPr>
          </a:p>
          <a:p>
            <a:pPr algn="just"/>
            <a:endParaRPr lang="en-US" sz="2000" dirty="0">
              <a:cs typeface="Arial" panose="020B0604020202020204" pitchFamily="34" charset="0"/>
            </a:endParaRPr>
          </a:p>
          <a:p>
            <a:pPr algn="just"/>
            <a:r>
              <a:rPr lang="cs-CZ" sz="2000" b="1" dirty="0">
                <a:cs typeface="Arial" panose="020B0604020202020204" pitchFamily="34" charset="0"/>
              </a:rPr>
              <a:t>V přírodě </a:t>
            </a:r>
            <a:r>
              <a:rPr lang="cs-CZ" sz="2000" dirty="0">
                <a:cs typeface="Arial" panose="020B0604020202020204" pitchFamily="34" charset="0"/>
              </a:rPr>
              <a:t>se elementární cesium nevyskytuje, ve formě sloučenin ve stopových množstvích doprovází ostatní alkalické kovy.</a:t>
            </a:r>
          </a:p>
          <a:p>
            <a:pPr algn="just"/>
            <a:endParaRPr lang="cs-CZ" sz="2000" dirty="0">
              <a:cs typeface="Arial" panose="020B0604020202020204" pitchFamily="34" charset="0"/>
            </a:endParaRPr>
          </a:p>
          <a:p>
            <a:pPr algn="just"/>
            <a:endParaRPr lang="cs-CZ" sz="2000" dirty="0">
              <a:cs typeface="Arial" panose="020B0604020202020204" pitchFamily="34" charset="0"/>
            </a:endParaRPr>
          </a:p>
        </p:txBody>
      </p:sp>
    </p:spTree>
    <p:extLst>
      <p:ext uri="{BB962C8B-B14F-4D97-AF65-F5344CB8AC3E}">
        <p14:creationId xmlns:p14="http://schemas.microsoft.com/office/powerpoint/2010/main" val="35989459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5632311"/>
          </a:xfrm>
          <a:prstGeom prst="rect">
            <a:avLst/>
          </a:prstGeom>
        </p:spPr>
        <p:txBody>
          <a:bodyPr wrap="square">
            <a:spAutoFit/>
          </a:bodyPr>
          <a:lstStyle/>
          <a:p>
            <a:pPr algn="just"/>
            <a:r>
              <a:rPr lang="en-US" sz="2000" dirty="0">
                <a:cs typeface="Arial" panose="020B0604020202020204" pitchFamily="34" charset="0"/>
              </a:rPr>
              <a:t>   </a:t>
            </a:r>
            <a:r>
              <a:rPr lang="cs-CZ" sz="2000" dirty="0">
                <a:cs typeface="Arial" panose="020B0604020202020204" pitchFamily="34" charset="0"/>
              </a:rPr>
              <a:t>Výroba cesia se provádí </a:t>
            </a:r>
            <a:r>
              <a:rPr lang="cs-CZ" sz="2000" b="1" dirty="0">
                <a:cs typeface="Arial" panose="020B0604020202020204" pitchFamily="34" charset="0"/>
              </a:rPr>
              <a:t>tavnou elektrolýzou chloridu nebo hydroxidu </a:t>
            </a:r>
            <a:r>
              <a:rPr lang="cs-CZ" sz="2000" b="1" dirty="0" err="1">
                <a:cs typeface="Arial" panose="020B0604020202020204" pitchFamily="34" charset="0"/>
              </a:rPr>
              <a:t>cesného</a:t>
            </a:r>
            <a:r>
              <a:rPr lang="cs-CZ" sz="2000" dirty="0">
                <a:cs typeface="Arial" panose="020B0604020202020204" pitchFamily="34" charset="0"/>
              </a:rPr>
              <a:t>. Chlorid </a:t>
            </a:r>
            <a:r>
              <a:rPr lang="cs-CZ" sz="2000" dirty="0" err="1">
                <a:cs typeface="Arial" panose="020B0604020202020204" pitchFamily="34" charset="0"/>
              </a:rPr>
              <a:t>cesný</a:t>
            </a:r>
            <a:r>
              <a:rPr lang="cs-CZ" sz="2000" dirty="0">
                <a:cs typeface="Arial" panose="020B0604020202020204" pitchFamily="34" charset="0"/>
              </a:rPr>
              <a:t> potřebný pro elektrolýzu se připravuje loužením </a:t>
            </a:r>
            <a:r>
              <a:rPr lang="cs-CZ" sz="2000" dirty="0" err="1">
                <a:cs typeface="Arial" panose="020B0604020202020204" pitchFamily="34" charset="0"/>
              </a:rPr>
              <a:t>polucitu</a:t>
            </a:r>
            <a:r>
              <a:rPr lang="cs-CZ" sz="2000" dirty="0">
                <a:cs typeface="Arial" panose="020B0604020202020204" pitchFamily="34" charset="0"/>
              </a:rPr>
              <a:t> kyselinou chlorovodíkovou s malým přídavkem kyselin fluorovodíkové a bromovodíkové. Produktem loužení není čistý chlorid </a:t>
            </a:r>
            <a:r>
              <a:rPr lang="cs-CZ" sz="2000" dirty="0" err="1">
                <a:cs typeface="Arial" panose="020B0604020202020204" pitchFamily="34" charset="0"/>
              </a:rPr>
              <a:t>cesný</a:t>
            </a:r>
            <a:r>
              <a:rPr lang="cs-CZ" sz="2000" dirty="0">
                <a:cs typeface="Arial" panose="020B0604020202020204" pitchFamily="34" charset="0"/>
              </a:rPr>
              <a:t>, ale směs CsSbCl</a:t>
            </a:r>
            <a:r>
              <a:rPr lang="cs-CZ" sz="2000" baseline="-25000" dirty="0">
                <a:cs typeface="Arial" panose="020B0604020202020204" pitchFamily="34" charset="0"/>
              </a:rPr>
              <a:t>4</a:t>
            </a:r>
            <a:r>
              <a:rPr lang="cs-CZ" sz="2000" dirty="0">
                <a:cs typeface="Arial" panose="020B0604020202020204" pitchFamily="34" charset="0"/>
              </a:rPr>
              <a:t>, Cs</a:t>
            </a:r>
            <a:r>
              <a:rPr lang="cs-CZ" sz="2000" baseline="-25000" dirty="0">
                <a:cs typeface="Arial" panose="020B0604020202020204" pitchFamily="34" charset="0"/>
              </a:rPr>
              <a:t>2</a:t>
            </a:r>
            <a:r>
              <a:rPr lang="cs-CZ" sz="2000" dirty="0">
                <a:cs typeface="Arial" panose="020B0604020202020204" pitchFamily="34" charset="0"/>
              </a:rPr>
              <a:t>ICl a [CS</a:t>
            </a:r>
            <a:r>
              <a:rPr lang="cs-CZ" sz="2000" baseline="-25000" dirty="0">
                <a:cs typeface="Arial" panose="020B0604020202020204" pitchFamily="34" charset="0"/>
              </a:rPr>
              <a:t>2</a:t>
            </a:r>
            <a:r>
              <a:rPr lang="cs-CZ" sz="2000" dirty="0">
                <a:cs typeface="Arial" panose="020B0604020202020204" pitchFamily="34" charset="0"/>
              </a:rPr>
              <a:t>(CeCl</a:t>
            </a:r>
            <a:r>
              <a:rPr lang="cs-CZ" sz="2000" baseline="-25000" dirty="0">
                <a:cs typeface="Arial" panose="020B0604020202020204" pitchFamily="34" charset="0"/>
              </a:rPr>
              <a:t>6</a:t>
            </a:r>
            <a:r>
              <a:rPr lang="cs-CZ" sz="2000" dirty="0">
                <a:cs typeface="Arial" panose="020B0604020202020204" pitchFamily="34" charset="0"/>
              </a:rPr>
              <a:t>)], ze kterých se čistý chlorid </a:t>
            </a:r>
            <a:r>
              <a:rPr lang="cs-CZ" sz="2000" dirty="0" err="1">
                <a:cs typeface="Arial" panose="020B0604020202020204" pitchFamily="34" charset="0"/>
              </a:rPr>
              <a:t>cesný</a:t>
            </a:r>
            <a:r>
              <a:rPr lang="cs-CZ" sz="2000" dirty="0">
                <a:cs typeface="Arial" panose="020B0604020202020204" pitchFamily="34" charset="0"/>
              </a:rPr>
              <a:t> připravuje frakční krystalizací a následnou hydrolýzou. Další možností je alkalické tavení rudy se směsí CaCO</a:t>
            </a:r>
            <a:r>
              <a:rPr lang="cs-CZ" sz="2000" baseline="-25000" dirty="0">
                <a:cs typeface="Arial" panose="020B0604020202020204" pitchFamily="34" charset="0"/>
              </a:rPr>
              <a:t>3</a:t>
            </a:r>
            <a:r>
              <a:rPr lang="cs-CZ" sz="2000" dirty="0">
                <a:cs typeface="Arial" panose="020B0604020202020204" pitchFamily="34" charset="0"/>
              </a:rPr>
              <a:t> a CaCl</a:t>
            </a:r>
            <a:r>
              <a:rPr lang="cs-CZ" sz="2000" baseline="-25000" dirty="0">
                <a:cs typeface="Arial" panose="020B0604020202020204" pitchFamily="34" charset="0"/>
              </a:rPr>
              <a:t>2</a:t>
            </a:r>
            <a:r>
              <a:rPr lang="cs-CZ" sz="2000" dirty="0">
                <a:cs typeface="Arial" panose="020B0604020202020204" pitchFamily="34" charset="0"/>
              </a:rPr>
              <a:t> nebo Na</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a </a:t>
            </a:r>
            <a:r>
              <a:rPr lang="cs-CZ" sz="2000" dirty="0" err="1">
                <a:cs typeface="Arial" panose="020B0604020202020204" pitchFamily="34" charset="0"/>
              </a:rPr>
              <a:t>NaCl</a:t>
            </a:r>
            <a:r>
              <a:rPr lang="cs-CZ" sz="2000" dirty="0">
                <a:cs typeface="Arial" panose="020B0604020202020204" pitchFamily="34" charset="0"/>
              </a:rPr>
              <a:t>. Produktem alkalického tavení je Cs</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který se reakcí s </a:t>
            </a:r>
            <a:r>
              <a:rPr lang="cs-CZ" sz="2000" dirty="0" err="1">
                <a:cs typeface="Arial" panose="020B0604020202020204" pitchFamily="34" charset="0"/>
              </a:rPr>
              <a:t>HCl</a:t>
            </a:r>
            <a:r>
              <a:rPr lang="cs-CZ" sz="2000" dirty="0">
                <a:cs typeface="Arial" panose="020B0604020202020204" pitchFamily="34" charset="0"/>
              </a:rPr>
              <a:t> převádí na chlorid </a:t>
            </a:r>
            <a:r>
              <a:rPr lang="cs-CZ" sz="2000" dirty="0" err="1">
                <a:cs typeface="Arial" panose="020B0604020202020204" pitchFamily="34" charset="0"/>
              </a:rPr>
              <a:t>cesný</a:t>
            </a:r>
            <a:r>
              <a:rPr lang="cs-CZ" sz="2000" dirty="0">
                <a:cs typeface="Arial" panose="020B0604020202020204" pitchFamily="34" charset="0"/>
              </a:rPr>
              <a:t>.</a:t>
            </a:r>
          </a:p>
          <a:p>
            <a:pPr algn="just"/>
            <a:r>
              <a:rPr lang="en-US" sz="2000" dirty="0">
                <a:cs typeface="Arial" panose="020B0604020202020204" pitchFamily="34" charset="0"/>
              </a:rPr>
              <a:t>  </a:t>
            </a:r>
            <a:r>
              <a:rPr lang="cs-CZ" sz="2000" dirty="0">
                <a:cs typeface="Arial" panose="020B0604020202020204" pitchFamily="34" charset="0"/>
              </a:rPr>
              <a:t>Dalším způsobem výroby cesia je </a:t>
            </a:r>
            <a:r>
              <a:rPr lang="cs-CZ" sz="2000" b="1" dirty="0">
                <a:cs typeface="Arial" panose="020B0604020202020204" pitchFamily="34" charset="0"/>
              </a:rPr>
              <a:t>loužení </a:t>
            </a:r>
            <a:r>
              <a:rPr lang="cs-CZ" sz="2000" b="1" dirty="0" err="1">
                <a:cs typeface="Arial" panose="020B0604020202020204" pitchFamily="34" charset="0"/>
              </a:rPr>
              <a:t>polucitu</a:t>
            </a:r>
            <a:r>
              <a:rPr lang="cs-CZ" sz="2000" b="1" dirty="0">
                <a:cs typeface="Arial" panose="020B0604020202020204" pitchFamily="34" charset="0"/>
              </a:rPr>
              <a:t> </a:t>
            </a:r>
            <a:r>
              <a:rPr lang="cs-CZ" sz="2000" dirty="0">
                <a:cs typeface="Arial" panose="020B0604020202020204" pitchFamily="34" charset="0"/>
              </a:rPr>
              <a:t>v 40% kyselině sírové, cesium přejde do roztoku ve formě kamence Cs</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·Al</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3</a:t>
            </a:r>
            <a:r>
              <a:rPr lang="cs-CZ" sz="2000" dirty="0">
                <a:cs typeface="Arial" panose="020B0604020202020204" pitchFamily="34" charset="0"/>
              </a:rPr>
              <a:t>·24H</a:t>
            </a:r>
            <a:r>
              <a:rPr lang="cs-CZ" sz="2000" baseline="-25000" dirty="0">
                <a:cs typeface="Arial" panose="020B0604020202020204" pitchFamily="34" charset="0"/>
              </a:rPr>
              <a:t>2</a:t>
            </a:r>
            <a:r>
              <a:rPr lang="cs-CZ" sz="2000" dirty="0">
                <a:cs typeface="Arial" panose="020B0604020202020204" pitchFamily="34" charset="0"/>
              </a:rPr>
              <a:t>O.</a:t>
            </a:r>
          </a:p>
          <a:p>
            <a:pPr algn="just"/>
            <a:r>
              <a:rPr lang="en-US" sz="2000" dirty="0">
                <a:cs typeface="Arial" panose="020B0604020202020204" pitchFamily="34" charset="0"/>
              </a:rPr>
              <a:t>   </a:t>
            </a:r>
            <a:r>
              <a:rPr lang="cs-CZ" sz="2000" dirty="0">
                <a:cs typeface="Arial" panose="020B0604020202020204" pitchFamily="34" charset="0"/>
              </a:rPr>
              <a:t>Posledním způsobem výroby je </a:t>
            </a:r>
            <a:r>
              <a:rPr lang="cs-CZ" sz="2000" b="1" dirty="0">
                <a:cs typeface="Arial" panose="020B0604020202020204" pitchFamily="34" charset="0"/>
              </a:rPr>
              <a:t>přímá redukce </a:t>
            </a:r>
            <a:r>
              <a:rPr lang="cs-CZ" sz="2000" b="1" dirty="0" err="1">
                <a:cs typeface="Arial" panose="020B0604020202020204" pitchFamily="34" charset="0"/>
              </a:rPr>
              <a:t>policitu</a:t>
            </a:r>
            <a:r>
              <a:rPr lang="cs-CZ" sz="2000" b="1" dirty="0">
                <a:cs typeface="Arial" panose="020B0604020202020204" pitchFamily="34" charset="0"/>
              </a:rPr>
              <a:t> </a:t>
            </a:r>
            <a:r>
              <a:rPr lang="cs-CZ" sz="2000" dirty="0">
                <a:cs typeface="Arial" panose="020B0604020202020204" pitchFamily="34" charset="0"/>
              </a:rPr>
              <a:t>pomocí </a:t>
            </a:r>
            <a:r>
              <a:rPr lang="cs-CZ" sz="2000" u="sng" dirty="0">
                <a:cs typeface="Arial" panose="020B0604020202020204" pitchFamily="34" charset="0"/>
              </a:rPr>
              <a:t>sodíku</a:t>
            </a:r>
            <a:r>
              <a:rPr lang="cs-CZ" sz="2000" dirty="0">
                <a:cs typeface="Arial" panose="020B0604020202020204" pitchFamily="34" charset="0"/>
              </a:rPr>
              <a:t>, </a:t>
            </a:r>
            <a:r>
              <a:rPr lang="cs-CZ" sz="2000" u="sng" dirty="0">
                <a:cs typeface="Arial" panose="020B0604020202020204" pitchFamily="34" charset="0"/>
              </a:rPr>
              <a:t>draslíku</a:t>
            </a:r>
            <a:r>
              <a:rPr lang="cs-CZ" sz="2000" dirty="0">
                <a:cs typeface="Arial" panose="020B0604020202020204" pitchFamily="34" charset="0"/>
              </a:rPr>
              <a:t>, </a:t>
            </a:r>
            <a:r>
              <a:rPr lang="cs-CZ" sz="2000" u="sng" dirty="0">
                <a:cs typeface="Arial" panose="020B0604020202020204" pitchFamily="34" charset="0"/>
              </a:rPr>
              <a:t>vápníku</a:t>
            </a:r>
            <a:r>
              <a:rPr lang="cs-CZ" sz="2000" dirty="0">
                <a:cs typeface="Arial" panose="020B0604020202020204" pitchFamily="34" charset="0"/>
              </a:rPr>
              <a:t> nebo </a:t>
            </a:r>
            <a:r>
              <a:rPr lang="cs-CZ" sz="2000" u="sng" dirty="0">
                <a:cs typeface="Arial" panose="020B0604020202020204" pitchFamily="34" charset="0"/>
              </a:rPr>
              <a:t>zirkonia</a:t>
            </a:r>
            <a:r>
              <a:rPr lang="cs-CZ" sz="2000" dirty="0">
                <a:cs typeface="Arial" panose="020B0604020202020204" pitchFamily="34" charset="0"/>
              </a:rPr>
              <a:t>, redukce probíhá ve vakuu nebo ve velmi zředěné atmosféře </a:t>
            </a:r>
            <a:r>
              <a:rPr lang="cs-CZ" sz="2000" u="sng" dirty="0">
                <a:cs typeface="Arial" panose="020B0604020202020204" pitchFamily="34" charset="0"/>
              </a:rPr>
              <a:t>argonu</a:t>
            </a:r>
            <a:r>
              <a:rPr lang="cs-CZ" sz="2000" dirty="0">
                <a:cs typeface="Arial" panose="020B0604020202020204" pitchFamily="34" charset="0"/>
              </a:rPr>
              <a:t> při teplotách mezi 640 - 700°C. Produktem je kovové cesium o čistotě přesahující 98%, hlavní znečišťující příměsí je rubidium. </a:t>
            </a:r>
            <a:endParaRPr lang="en-US" sz="2000" dirty="0">
              <a:cs typeface="Arial" panose="020B0604020202020204" pitchFamily="34" charset="0"/>
            </a:endParaRPr>
          </a:p>
          <a:p>
            <a:pPr algn="just"/>
            <a:r>
              <a:rPr lang="en-US" sz="2000" dirty="0">
                <a:cs typeface="Arial" panose="020B0604020202020204" pitchFamily="34" charset="0"/>
              </a:rPr>
              <a:t>  </a:t>
            </a:r>
            <a:r>
              <a:rPr lang="cs-CZ" sz="2000" dirty="0">
                <a:cs typeface="Arial" panose="020B0604020202020204" pitchFamily="34" charset="0"/>
              </a:rPr>
              <a:t>Kovové cesium je také možné získat</a:t>
            </a:r>
            <a:r>
              <a:rPr lang="cs-CZ" sz="2000" b="1" dirty="0">
                <a:cs typeface="Arial" panose="020B0604020202020204" pitchFamily="34" charset="0"/>
              </a:rPr>
              <a:t> redukcí </a:t>
            </a:r>
            <a:r>
              <a:rPr lang="cs-CZ" sz="2000" dirty="0">
                <a:cs typeface="Arial" panose="020B0604020202020204" pitchFamily="34" charset="0"/>
              </a:rPr>
              <a:t>uhličitanu, hydroxidu nebo hlinitanu </a:t>
            </a:r>
            <a:r>
              <a:rPr lang="cs-CZ" sz="2000" b="1" dirty="0">
                <a:cs typeface="Arial" panose="020B0604020202020204" pitchFamily="34" charset="0"/>
              </a:rPr>
              <a:t>roztaveným hořčíkem </a:t>
            </a:r>
            <a:r>
              <a:rPr lang="cs-CZ" sz="2000" dirty="0">
                <a:cs typeface="Arial" panose="020B0604020202020204" pitchFamily="34" charset="0"/>
              </a:rPr>
              <a:t>ve vodíkové atmosféře nebo </a:t>
            </a:r>
            <a:r>
              <a:rPr lang="cs-CZ" sz="2000" b="1" dirty="0">
                <a:cs typeface="Arial" panose="020B0604020202020204" pitchFamily="34" charset="0"/>
              </a:rPr>
              <a:t>redukcí vápníkem</a:t>
            </a:r>
            <a:r>
              <a:rPr lang="cs-CZ" sz="2000" dirty="0">
                <a:cs typeface="Arial" panose="020B0604020202020204" pitchFamily="34" charset="0"/>
              </a:rPr>
              <a:t> ve vakuu. V minulosti se kovové cesium připravovalo také </a:t>
            </a:r>
            <a:r>
              <a:rPr lang="cs-CZ" sz="2000" b="1" dirty="0">
                <a:cs typeface="Arial" panose="020B0604020202020204" pitchFamily="34" charset="0"/>
              </a:rPr>
              <a:t>redukcí chromanu </a:t>
            </a:r>
            <a:r>
              <a:rPr lang="cs-CZ" sz="2000" b="1" dirty="0" err="1">
                <a:cs typeface="Arial" panose="020B0604020202020204" pitchFamily="34" charset="0"/>
              </a:rPr>
              <a:t>cesného</a:t>
            </a:r>
            <a:r>
              <a:rPr lang="cs-CZ" sz="2000" b="1" dirty="0">
                <a:cs typeface="Arial" panose="020B0604020202020204" pitchFamily="34" charset="0"/>
              </a:rPr>
              <a:t> </a:t>
            </a:r>
            <a:r>
              <a:rPr lang="cs-CZ" sz="2000" dirty="0">
                <a:cs typeface="Arial" panose="020B0604020202020204" pitchFamily="34" charset="0"/>
              </a:rPr>
              <a:t>kovovým zirkoniem.</a:t>
            </a:r>
          </a:p>
        </p:txBody>
      </p:sp>
    </p:spTree>
    <p:extLst>
      <p:ext uri="{BB962C8B-B14F-4D97-AF65-F5344CB8AC3E}">
        <p14:creationId xmlns:p14="http://schemas.microsoft.com/office/powerpoint/2010/main" val="38070513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228600"/>
            <a:ext cx="8899187" cy="4093428"/>
          </a:xfrm>
          <a:prstGeom prst="rect">
            <a:avLst/>
          </a:prstGeom>
        </p:spPr>
        <p:txBody>
          <a:bodyPr wrap="square">
            <a:spAutoFit/>
          </a:bodyPr>
          <a:lstStyle/>
          <a:p>
            <a:pPr algn="just"/>
            <a:r>
              <a:rPr lang="cs-CZ" sz="2000" dirty="0">
                <a:cs typeface="Arial" panose="020B0604020202020204" pitchFamily="34" charset="0"/>
              </a:rPr>
              <a:t>Kromě minerálů je hlavním zdrojem cesia pro jeho výrobu </a:t>
            </a:r>
            <a:r>
              <a:rPr lang="cs-CZ" sz="2000" b="1" dirty="0">
                <a:cs typeface="Arial" panose="020B0604020202020204" pitchFamily="34" charset="0"/>
              </a:rPr>
              <a:t>uhličitan </a:t>
            </a:r>
            <a:r>
              <a:rPr lang="cs-CZ" sz="2000" b="1" dirty="0" err="1">
                <a:cs typeface="Arial" panose="020B0604020202020204" pitchFamily="34" charset="0"/>
              </a:rPr>
              <a:t>cesný</a:t>
            </a:r>
            <a:r>
              <a:rPr lang="cs-CZ" sz="2000" b="1" dirty="0">
                <a:cs typeface="Arial" panose="020B0604020202020204" pitchFamily="34" charset="0"/>
              </a:rPr>
              <a:t> </a:t>
            </a:r>
            <a:r>
              <a:rPr lang="cs-CZ" sz="2000" dirty="0">
                <a:cs typeface="Arial" panose="020B0604020202020204" pitchFamily="34" charset="0"/>
              </a:rPr>
              <a:t>Cs</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který společně s uhličitanem rubidným Rb</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vzniká jako odpadní produkt při rafinaci lithia. Na velmi vysokou čistotu se surové cesium rafinuje termickým rozkladem azidu </a:t>
            </a:r>
            <a:r>
              <a:rPr lang="cs-CZ" sz="2000" dirty="0" err="1">
                <a:cs typeface="Arial" panose="020B0604020202020204" pitchFamily="34" charset="0"/>
              </a:rPr>
              <a:t>cesného</a:t>
            </a:r>
            <a:r>
              <a:rPr lang="cs-CZ" sz="2000" dirty="0">
                <a:cs typeface="Arial" panose="020B0604020202020204" pitchFamily="34" charset="0"/>
              </a:rPr>
              <a:t> CsN</a:t>
            </a:r>
            <a:r>
              <a:rPr lang="cs-CZ" sz="2000" baseline="-25000" dirty="0">
                <a:cs typeface="Arial" panose="020B0604020202020204" pitchFamily="34" charset="0"/>
              </a:rPr>
              <a:t>3</a:t>
            </a:r>
            <a:r>
              <a:rPr lang="cs-CZ" sz="2000" dirty="0">
                <a:cs typeface="Arial" panose="020B0604020202020204" pitchFamily="34" charset="0"/>
              </a:rPr>
              <a:t> při teplotě 390°C. Azid </a:t>
            </a:r>
            <a:r>
              <a:rPr lang="cs-CZ" sz="2000" dirty="0" err="1">
                <a:cs typeface="Arial" panose="020B0604020202020204" pitchFamily="34" charset="0"/>
              </a:rPr>
              <a:t>cesný</a:t>
            </a:r>
            <a:r>
              <a:rPr lang="cs-CZ" sz="2000" dirty="0">
                <a:cs typeface="Arial" panose="020B0604020202020204" pitchFamily="34" charset="0"/>
              </a:rPr>
              <a:t> se připravuje reakcí rozpustných solí cesia s azidem barnatým Ba(N</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a:t>
            </a:r>
          </a:p>
          <a:p>
            <a:pPr algn="just"/>
            <a:endParaRPr lang="en-US" sz="2000" dirty="0">
              <a:cs typeface="Arial" panose="020B0604020202020204" pitchFamily="34" charset="0"/>
            </a:endParaRPr>
          </a:p>
          <a:p>
            <a:pPr algn="just"/>
            <a:r>
              <a:rPr lang="en-US" sz="2000" dirty="0">
                <a:cs typeface="Arial" panose="020B0604020202020204" pitchFamily="34" charset="0"/>
              </a:rPr>
              <a:t>  </a:t>
            </a:r>
            <a:r>
              <a:rPr lang="cs-CZ" sz="2000" dirty="0">
                <a:cs typeface="Arial" panose="020B0604020202020204" pitchFamily="34" charset="0"/>
              </a:rPr>
              <a:t>Zpočátku nemělo cesium významnější praktické využití, od roku 1920 se začalo využívat při výrobě elektronek jako </a:t>
            </a:r>
            <a:r>
              <a:rPr lang="cs-CZ" sz="2000" i="1" dirty="0" err="1">
                <a:cs typeface="Arial" panose="020B0604020202020204" pitchFamily="34" charset="0"/>
              </a:rPr>
              <a:t>getter</a:t>
            </a:r>
            <a:r>
              <a:rPr lang="cs-CZ" sz="2000" dirty="0">
                <a:cs typeface="Arial" panose="020B0604020202020204" pitchFamily="34" charset="0"/>
              </a:rPr>
              <a:t>, tj. látka sloužící k odstraňovaní zbytků kyslíku při evakuaci skleněných trubic a baněk.</a:t>
            </a:r>
          </a:p>
          <a:p>
            <a:pPr algn="just"/>
            <a:r>
              <a:rPr lang="en-US" sz="2000" dirty="0">
                <a:cs typeface="Arial" panose="020B0604020202020204" pitchFamily="34" charset="0"/>
              </a:rPr>
              <a:t>  </a:t>
            </a:r>
            <a:r>
              <a:rPr lang="cs-CZ" sz="2000" dirty="0">
                <a:cs typeface="Arial" panose="020B0604020202020204" pitchFamily="34" charset="0"/>
              </a:rPr>
              <a:t>V současnosti se cesium ve formě intermetalické sloučeniny </a:t>
            </a:r>
            <a:r>
              <a:rPr lang="cs-CZ" sz="2000" dirty="0" err="1">
                <a:cs typeface="Arial" panose="020B0604020202020204" pitchFamily="34" charset="0"/>
              </a:rPr>
              <a:t>KCsSb</a:t>
            </a:r>
            <a:r>
              <a:rPr lang="cs-CZ" sz="2000" dirty="0">
                <a:cs typeface="Arial" panose="020B0604020202020204" pitchFamily="34" charset="0"/>
              </a:rPr>
              <a:t> používá k výrobě citlivé vrstvy fotoelektrických článků do přístrojů pro noční vidění.</a:t>
            </a:r>
            <a:endParaRPr lang="en-US" sz="2000" dirty="0">
              <a:cs typeface="Arial" panose="020B0604020202020204" pitchFamily="34" charset="0"/>
            </a:endParaRPr>
          </a:p>
          <a:p>
            <a:pPr algn="just"/>
            <a:endParaRPr lang="en-US" sz="2000" dirty="0">
              <a:cs typeface="Arial" panose="020B0604020202020204" pitchFamily="34" charset="0"/>
            </a:endParaRPr>
          </a:p>
          <a:p>
            <a:pPr algn="just"/>
            <a:r>
              <a:rPr lang="en-US" sz="2000" dirty="0">
                <a:cs typeface="Arial" panose="020B0604020202020204" pitchFamily="34" charset="0"/>
              </a:rPr>
              <a:t>  </a:t>
            </a:r>
            <a:endParaRPr lang="cs-CZ" sz="2000" dirty="0">
              <a:cs typeface="Arial" panose="020B0604020202020204" pitchFamily="34" charset="0"/>
            </a:endParaRPr>
          </a:p>
        </p:txBody>
      </p:sp>
      <p:sp>
        <p:nvSpPr>
          <p:cNvPr id="5" name="Obdélník 4"/>
          <p:cNvSpPr/>
          <p:nvPr/>
        </p:nvSpPr>
        <p:spPr>
          <a:xfrm>
            <a:off x="152399" y="4114800"/>
            <a:ext cx="8822987" cy="1631216"/>
          </a:xfrm>
          <a:prstGeom prst="rect">
            <a:avLst/>
          </a:prstGeom>
        </p:spPr>
        <p:txBody>
          <a:bodyPr wrap="square">
            <a:spAutoFit/>
          </a:bodyPr>
          <a:lstStyle/>
          <a:p>
            <a:pPr algn="just"/>
            <a:r>
              <a:rPr lang="cs-CZ" sz="2000" dirty="0">
                <a:cs typeface="Arial" panose="020B0604020202020204" pitchFamily="34" charset="0"/>
              </a:rPr>
              <a:t>  Jeho nízký ionizační potenciál dává možnost jeho uplatnění ve </a:t>
            </a:r>
            <a:r>
              <a:rPr lang="cs-CZ" sz="2000" b="1" dirty="0">
                <a:cs typeface="Arial" panose="020B0604020202020204" pitchFamily="34" charset="0"/>
              </a:rPr>
              <a:t>fotočláncích</a:t>
            </a:r>
            <a:r>
              <a:rPr lang="cs-CZ" sz="2000" dirty="0">
                <a:cs typeface="Arial" panose="020B0604020202020204" pitchFamily="34" charset="0"/>
              </a:rPr>
              <a:t>, sloužících pro přímou přeměnu světelné energie v elektrickou.   </a:t>
            </a:r>
          </a:p>
          <a:p>
            <a:pPr algn="just"/>
            <a:r>
              <a:rPr lang="cs-CZ" sz="2000" dirty="0">
                <a:cs typeface="Arial" panose="020B0604020202020204" pitchFamily="34" charset="0"/>
              </a:rPr>
              <a:t>   Zároveň je proto perspektivním médiem pro </a:t>
            </a:r>
            <a:r>
              <a:rPr lang="cs-CZ" sz="2000" b="1" dirty="0">
                <a:cs typeface="Arial" panose="020B0604020202020204" pitchFamily="34" charset="0"/>
              </a:rPr>
              <a:t>iontové motory,</a:t>
            </a:r>
            <a:r>
              <a:rPr lang="cs-CZ" sz="2000" dirty="0">
                <a:cs typeface="Arial" panose="020B0604020202020204" pitchFamily="34" charset="0"/>
              </a:rPr>
              <a:t> jako pohonné jednotky vesmírných plavidel, dále ke konstrukci elektronek a fotonek (jako jediný kov vyzařuje elektrony při osvětlení světlem všech barev)</a:t>
            </a:r>
          </a:p>
        </p:txBody>
      </p:sp>
    </p:spTree>
    <p:extLst>
      <p:ext uri="{BB962C8B-B14F-4D97-AF65-F5344CB8AC3E}">
        <p14:creationId xmlns:p14="http://schemas.microsoft.com/office/powerpoint/2010/main" val="11657728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27498"/>
            <a:ext cx="8763000" cy="5909310"/>
          </a:xfrm>
          <a:prstGeom prst="rect">
            <a:avLst/>
          </a:prstGeom>
        </p:spPr>
        <p:txBody>
          <a:bodyPr wrap="square">
            <a:spAutoFit/>
          </a:bodyPr>
          <a:lstStyle/>
          <a:p>
            <a:pPr algn="just"/>
            <a:r>
              <a:rPr lang="cs-CZ" sz="2000" dirty="0">
                <a:cs typeface="Arial" panose="020B0604020202020204" pitchFamily="34" charset="0"/>
              </a:rPr>
              <a:t>   Při </a:t>
            </a:r>
            <a:r>
              <a:rPr lang="cs-CZ" sz="2000" b="1" dirty="0">
                <a:cs typeface="Arial" panose="020B0604020202020204" pitchFamily="34" charset="0"/>
              </a:rPr>
              <a:t>výrobě katodových trubic</a:t>
            </a:r>
            <a:r>
              <a:rPr lang="cs-CZ" sz="2000" dirty="0">
                <a:cs typeface="Arial" panose="020B0604020202020204" pitchFamily="34" charset="0"/>
              </a:rPr>
              <a:t>, pracujících s nízkotlakou náplní inertního plynu, se užívá cesia jako getru, tj. látky sloužící k zachycení a odstranění posledních zbytků přimíšených reaktivních plynů.</a:t>
            </a:r>
          </a:p>
          <a:p>
            <a:pPr algn="just"/>
            <a:r>
              <a:rPr lang="cs-CZ" sz="2000" dirty="0">
                <a:cs typeface="Arial" panose="020B0604020202020204" pitchFamily="34" charset="0"/>
              </a:rPr>
              <a:t>   Používá se do přístrojů pro noční vidění, ve fotonásobičích elektronů a v televizních přijímačích.</a:t>
            </a:r>
          </a:p>
          <a:p>
            <a:pPr algn="just"/>
            <a:endParaRPr lang="cs-CZ" sz="2000" dirty="0">
              <a:cs typeface="Arial" panose="020B0604020202020204" pitchFamily="34" charset="0"/>
            </a:endParaRPr>
          </a:p>
          <a:p>
            <a:pPr algn="just"/>
            <a:r>
              <a:rPr lang="cs-CZ" sz="2000" dirty="0">
                <a:cs typeface="Arial" panose="020B0604020202020204" pitchFamily="34" charset="0"/>
              </a:rPr>
              <a:t>  Izotop </a:t>
            </a:r>
            <a:r>
              <a:rPr lang="cs-CZ" sz="2000" baseline="30000" dirty="0">
                <a:cs typeface="Arial" panose="020B0604020202020204" pitchFamily="34" charset="0"/>
              </a:rPr>
              <a:t>133</a:t>
            </a:r>
            <a:r>
              <a:rPr lang="cs-CZ" sz="2000" dirty="0">
                <a:cs typeface="Arial" panose="020B0604020202020204" pitchFamily="34" charset="0"/>
              </a:rPr>
              <a:t>Cs je součástí </a:t>
            </a:r>
            <a:r>
              <a:rPr lang="cs-CZ" sz="2000" b="1" dirty="0">
                <a:cs typeface="Arial" panose="020B0604020202020204" pitchFamily="34" charset="0"/>
              </a:rPr>
              <a:t>atomových hodin</a:t>
            </a:r>
            <a:r>
              <a:rPr lang="cs-CZ" sz="2000" dirty="0">
                <a:cs typeface="Arial" panose="020B0604020202020204" pitchFamily="34" charset="0"/>
              </a:rPr>
              <a:t>.</a:t>
            </a:r>
          </a:p>
          <a:p>
            <a:pPr algn="just"/>
            <a:r>
              <a:rPr lang="cs-CZ" sz="2000" dirty="0">
                <a:cs typeface="Arial" panose="020B0604020202020204" pitchFamily="34" charset="0"/>
              </a:rPr>
              <a:t>Ty využívají atomové rezonance a jejich </a:t>
            </a:r>
          </a:p>
          <a:p>
            <a:pPr algn="just"/>
            <a:r>
              <a:rPr lang="cs-CZ" sz="2000" dirty="0">
                <a:cs typeface="Arial" panose="020B0604020202020204" pitchFamily="34" charset="0"/>
              </a:rPr>
              <a:t>přesnost je taková, že se rozcházejí </a:t>
            </a:r>
          </a:p>
          <a:p>
            <a:pPr algn="just"/>
            <a:r>
              <a:rPr lang="cs-CZ" sz="2000" dirty="0">
                <a:cs typeface="Arial" panose="020B0604020202020204" pitchFamily="34" charset="0"/>
              </a:rPr>
              <a:t>maximálně o sekundu za 158 milionů let.</a:t>
            </a:r>
          </a:p>
          <a:p>
            <a:pPr algn="just"/>
            <a:endParaRPr lang="cs-CZ" sz="2000" dirty="0"/>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  Radioaktivní izotop </a:t>
            </a:r>
            <a:r>
              <a:rPr lang="cs-CZ" sz="2000" baseline="30000" dirty="0">
                <a:cs typeface="Arial" panose="020B0604020202020204" pitchFamily="34" charset="0"/>
              </a:rPr>
              <a:t>137</a:t>
            </a:r>
            <a:r>
              <a:rPr lang="cs-CZ" sz="2000" dirty="0">
                <a:cs typeface="Arial" panose="020B0604020202020204" pitchFamily="34" charset="0"/>
              </a:rPr>
              <a:t>Cs se využívá v nedestruktivním zkoušení materiálů a výrobků (</a:t>
            </a:r>
            <a:r>
              <a:rPr lang="cs-CZ" sz="2000" u="sng" dirty="0">
                <a:cs typeface="Arial" panose="020B0604020202020204" pitchFamily="34" charset="0"/>
              </a:rPr>
              <a:t>defektoskopii</a:t>
            </a:r>
            <a:r>
              <a:rPr lang="cs-CZ" sz="2000" dirty="0">
                <a:cs typeface="Arial" panose="020B0604020202020204" pitchFamily="34" charset="0"/>
              </a:rPr>
              <a:t>), v medicíně při </a:t>
            </a:r>
            <a:r>
              <a:rPr lang="cs-CZ" sz="2000" u="sng" dirty="0">
                <a:cs typeface="Arial" panose="020B0604020202020204" pitchFamily="34" charset="0"/>
              </a:rPr>
              <a:t>ozařování rakovinných nádorů</a:t>
            </a:r>
            <a:r>
              <a:rPr lang="cs-CZ" sz="2000" dirty="0">
                <a:cs typeface="Arial" panose="020B0604020202020204" pitchFamily="34" charset="0"/>
              </a:rPr>
              <a:t> a při </a:t>
            </a:r>
            <a:r>
              <a:rPr lang="cs-CZ" sz="2000" u="sng" dirty="0">
                <a:cs typeface="Arial" panose="020B0604020202020204" pitchFamily="34" charset="0"/>
              </a:rPr>
              <a:t>radiační sterilizaci potravin</a:t>
            </a:r>
            <a:r>
              <a:rPr lang="cs-CZ" sz="2000" dirty="0">
                <a:cs typeface="Arial" panose="020B0604020202020204" pitchFamily="34" charset="0"/>
              </a:rPr>
              <a:t>.</a:t>
            </a:r>
          </a:p>
        </p:txBody>
      </p:sp>
      <p:pic>
        <p:nvPicPr>
          <p:cNvPr id="3" name="Obrázek 2" descr="Obsah obrázku budova, interiér, stojící, vsedě&#10;&#10;Popis byl vytvořen automaticky">
            <a:extLst>
              <a:ext uri="{FF2B5EF4-FFF2-40B4-BE49-F238E27FC236}">
                <a16:creationId xmlns:a16="http://schemas.microsoft.com/office/drawing/2014/main" id="{AB80E062-0C41-4F68-AA56-5BAE444B4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2133600"/>
            <a:ext cx="3352800" cy="2612390"/>
          </a:xfrm>
          <a:prstGeom prst="rect">
            <a:avLst/>
          </a:prstGeom>
        </p:spPr>
      </p:pic>
    </p:spTree>
    <p:extLst>
      <p:ext uri="{BB962C8B-B14F-4D97-AF65-F5344CB8AC3E}">
        <p14:creationId xmlns:p14="http://schemas.microsoft.com/office/powerpoint/2010/main" val="1704601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810000"/>
            <a:ext cx="5715000" cy="2809875"/>
          </a:xfrm>
          <a:prstGeom prst="rect">
            <a:avLst/>
          </a:prstGeom>
          <a:noFill/>
          <a:extLst>
            <a:ext uri="{909E8E84-426E-40DD-AFC4-6F175D3DCCD1}">
              <a14:hiddenFill xmlns:a14="http://schemas.microsoft.com/office/drawing/2010/main">
                <a:solidFill>
                  <a:srgbClr val="FFFFFF"/>
                </a:solidFill>
              </a14:hiddenFill>
            </a:ext>
          </a:extLst>
        </p:spPr>
      </p:pic>
      <p:pic>
        <p:nvPicPr>
          <p:cNvPr id="80900" name="Picture 4" descr="Nalezený obrázek pro 137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28600"/>
            <a:ext cx="5270770" cy="332058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04800" y="457200"/>
            <a:ext cx="2989474" cy="3077766"/>
          </a:xfrm>
          <a:prstGeom prst="rect">
            <a:avLst/>
          </a:prstGeom>
        </p:spPr>
        <p:txBody>
          <a:bodyPr wrap="square">
            <a:spAutoFit/>
          </a:bodyPr>
          <a:lstStyle/>
          <a:p>
            <a:pPr algn="ctr"/>
            <a:r>
              <a:rPr lang="cs-CZ" baseline="30000" dirty="0">
                <a:latin typeface="Arial" panose="020B0604020202020204" pitchFamily="34" charset="0"/>
                <a:cs typeface="Arial" panose="020B0604020202020204" pitchFamily="34" charset="0"/>
              </a:rPr>
              <a:t>137</a:t>
            </a:r>
            <a:r>
              <a:rPr lang="cs-CZ" dirty="0">
                <a:latin typeface="Arial" panose="020B0604020202020204" pitchFamily="34" charset="0"/>
                <a:cs typeface="Arial" panose="020B0604020202020204" pitchFamily="34" charset="0"/>
              </a:rPr>
              <a:t>Cs </a:t>
            </a:r>
            <a:endParaRPr lang="en-US" dirty="0">
              <a:latin typeface="Arial" panose="020B0604020202020204" pitchFamily="34" charset="0"/>
              <a:cs typeface="Arial" panose="020B0604020202020204" pitchFamily="34" charset="0"/>
            </a:endParaRPr>
          </a:p>
          <a:p>
            <a:pPr algn="ctr"/>
            <a:r>
              <a:rPr lang="cs-CZ" dirty="0">
                <a:latin typeface="Arial" panose="020B0604020202020204" pitchFamily="34" charset="0"/>
                <a:cs typeface="Arial" panose="020B0604020202020204" pitchFamily="34" charset="0"/>
              </a:rPr>
              <a:t>(p</a:t>
            </a:r>
            <a:r>
              <a:rPr lang="en-US" dirty="0" err="1">
                <a:latin typeface="Arial" panose="020B0604020202020204" pitchFamily="34" charset="0"/>
                <a:cs typeface="Arial" panose="020B0604020202020204" pitchFamily="34" charset="0"/>
              </a:rPr>
              <a:t>olo</a:t>
            </a:r>
            <a:r>
              <a:rPr lang="cs-CZ" dirty="0">
                <a:latin typeface="Arial" panose="020B0604020202020204" pitchFamily="34" charset="0"/>
                <a:cs typeface="Arial" panose="020B0604020202020204" pitchFamily="34" charset="0"/>
              </a:rPr>
              <a:t>č</a:t>
            </a:r>
            <a:r>
              <a:rPr lang="en-US" dirty="0">
                <a:latin typeface="Arial" panose="020B0604020202020204" pitchFamily="34" charset="0"/>
                <a:cs typeface="Arial" panose="020B0604020202020204" pitchFamily="34" charset="0"/>
              </a:rPr>
              <a:t>as</a:t>
            </a:r>
            <a:r>
              <a:rPr lang="cs-CZ" dirty="0">
                <a:latin typeface="Arial" panose="020B0604020202020204" pitchFamily="34" charset="0"/>
                <a:cs typeface="Arial" panose="020B0604020202020204" pitchFamily="34" charset="0"/>
              </a:rPr>
              <a:t> cca 30 let)</a:t>
            </a:r>
          </a:p>
          <a:p>
            <a:pPr algn="ctr"/>
            <a:endParaRPr lang="cs-CZ" dirty="0">
              <a:latin typeface="Arial" panose="020B0604020202020204" pitchFamily="34" charset="0"/>
              <a:cs typeface="Arial" panose="020B0604020202020204" pitchFamily="34" charset="0"/>
            </a:endParaRPr>
          </a:p>
          <a:p>
            <a:pPr algn="ctr"/>
            <a:r>
              <a:rPr lang="cs-CZ" sz="2000" dirty="0"/>
              <a:t>Byl přítomen v atmosféře následkem havárie jaderné elektrárny v Černobylu na Ukrajině a také po zkouškách jaderných zbraní na tichomořských ostrovech (USA, Francie).</a:t>
            </a:r>
          </a:p>
        </p:txBody>
      </p:sp>
    </p:spTree>
    <p:extLst>
      <p:ext uri="{BB962C8B-B14F-4D97-AF65-F5344CB8AC3E}">
        <p14:creationId xmlns:p14="http://schemas.microsoft.com/office/powerpoint/2010/main" val="26149129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02179"/>
            <a:ext cx="8915400" cy="5878532"/>
          </a:xfrm>
          <a:prstGeom prst="rect">
            <a:avLst/>
          </a:prstGeom>
        </p:spPr>
        <p:txBody>
          <a:bodyPr wrap="square">
            <a:spAutoFit/>
          </a:bodyPr>
          <a:lstStyle/>
          <a:p>
            <a:r>
              <a:rPr lang="cs-CZ" sz="2000" b="1" dirty="0">
                <a:cs typeface="Arial" panose="020B0604020202020204" pitchFamily="34" charset="0"/>
              </a:rPr>
              <a:t>Cs</a:t>
            </a:r>
            <a:r>
              <a:rPr lang="cs-CZ" sz="2000" b="1" baseline="-25000" dirty="0">
                <a:cs typeface="Arial" panose="020B0604020202020204" pitchFamily="34" charset="0"/>
              </a:rPr>
              <a:t>2</a:t>
            </a:r>
            <a:r>
              <a:rPr lang="cs-CZ" sz="2000" b="1" dirty="0">
                <a:cs typeface="Arial" panose="020B0604020202020204" pitchFamily="34" charset="0"/>
              </a:rPr>
              <a:t>O</a:t>
            </a:r>
            <a:r>
              <a:rPr lang="cs-CZ" sz="2000" dirty="0">
                <a:cs typeface="Arial" panose="020B0604020202020204" pitchFamily="34" charset="0"/>
              </a:rPr>
              <a:t> je součástí katalyzátorů některých chemických reakcí (výroba kyseliny akrylové, styrenu, </a:t>
            </a:r>
            <a:r>
              <a:rPr lang="cs-CZ" sz="2000" dirty="0" err="1">
                <a:cs typeface="Arial" panose="020B0604020202020204" pitchFamily="34" charset="0"/>
              </a:rPr>
              <a:t>methanolu</a:t>
            </a:r>
            <a:r>
              <a:rPr lang="cs-CZ" sz="2000" dirty="0">
                <a:cs typeface="Arial" panose="020B0604020202020204" pitchFamily="34" charset="0"/>
              </a:rPr>
              <a:t>, antrachinonu, anhydridu kyseliny ftalové apod.). Cesiem dopované katalyzátory na bázi oxidů přechodných kovů se používají při oxidaci SO</a:t>
            </a:r>
            <a:r>
              <a:rPr lang="cs-CZ" sz="2000" baseline="-25000" dirty="0">
                <a:cs typeface="Arial" panose="020B0604020202020204" pitchFamily="34" charset="0"/>
              </a:rPr>
              <a:t>2</a:t>
            </a:r>
            <a:r>
              <a:rPr lang="cs-CZ" sz="2000" dirty="0">
                <a:cs typeface="Arial" panose="020B0604020202020204" pitchFamily="34" charset="0"/>
              </a:rPr>
              <a:t> na SO</a:t>
            </a:r>
            <a:r>
              <a:rPr lang="cs-CZ" sz="2000" baseline="-25000" dirty="0">
                <a:cs typeface="Arial" panose="020B0604020202020204" pitchFamily="34" charset="0"/>
              </a:rPr>
              <a:t>3</a:t>
            </a:r>
            <a:r>
              <a:rPr lang="cs-CZ" sz="2000" dirty="0">
                <a:cs typeface="Arial" panose="020B0604020202020204" pitchFamily="34" charset="0"/>
              </a:rPr>
              <a:t> při výrobě kyseliny sírové. </a:t>
            </a:r>
          </a:p>
          <a:p>
            <a:endParaRPr lang="cs-CZ" sz="800" b="1" dirty="0">
              <a:cs typeface="Arial" panose="020B0604020202020204" pitchFamily="34" charset="0"/>
            </a:endParaRPr>
          </a:p>
          <a:p>
            <a:r>
              <a:rPr lang="cs-CZ" sz="2000" b="1" dirty="0" err="1">
                <a:cs typeface="Arial" panose="020B0604020202020204" pitchFamily="34" charset="0"/>
              </a:rPr>
              <a:t>CsOH</a:t>
            </a:r>
            <a:r>
              <a:rPr lang="en-US" sz="2000" dirty="0">
                <a:cs typeface="Arial" panose="020B0604020202020204" pitchFamily="34" charset="0"/>
              </a:rPr>
              <a:t>, </a:t>
            </a:r>
            <a:r>
              <a:rPr lang="en-US" sz="2000" u="sng" dirty="0">
                <a:cs typeface="Arial" panose="020B0604020202020204" pitchFamily="34" charset="0"/>
              </a:rPr>
              <a:t>v</a:t>
            </a:r>
            <a:r>
              <a:rPr lang="cs-CZ" sz="2000" u="sng" dirty="0" err="1">
                <a:cs typeface="Arial" panose="020B0604020202020204" pitchFamily="34" charset="0"/>
              </a:rPr>
              <a:t>elmi</a:t>
            </a:r>
            <a:r>
              <a:rPr lang="cs-CZ" sz="2000" u="sng" dirty="0">
                <a:cs typeface="Arial" panose="020B0604020202020204" pitchFamily="34" charset="0"/>
              </a:rPr>
              <a:t> agresivní hydroxid</a:t>
            </a:r>
            <a:r>
              <a:rPr lang="en-US" sz="2000" dirty="0">
                <a:cs typeface="Arial" panose="020B0604020202020204" pitchFamily="34" charset="0"/>
              </a:rPr>
              <a:t>, </a:t>
            </a:r>
            <a:r>
              <a:rPr lang="cs-CZ" sz="2000" dirty="0">
                <a:cs typeface="Arial" panose="020B0604020202020204" pitchFamily="34" charset="0"/>
              </a:rPr>
              <a:t>je hlavní složkou leptacích lázní při výrobě polovodičů a slouží k odsiřování některých druhů těžké ropy. </a:t>
            </a:r>
          </a:p>
          <a:p>
            <a:endParaRPr lang="en-US" sz="800" dirty="0">
              <a:cs typeface="Arial" panose="020B0604020202020204" pitchFamily="34" charset="0"/>
            </a:endParaRPr>
          </a:p>
          <a:p>
            <a:r>
              <a:rPr lang="cs-CZ" sz="2000" dirty="0">
                <a:cs typeface="Arial" panose="020B0604020202020204" pitchFamily="34" charset="0"/>
              </a:rPr>
              <a:t>Jeho rozpouštěním v kyselině mravenčí se připravuje </a:t>
            </a:r>
            <a:r>
              <a:rPr lang="cs-CZ" sz="2000" b="1" dirty="0">
                <a:cs typeface="Arial" panose="020B0604020202020204" pitchFamily="34" charset="0"/>
              </a:rPr>
              <a:t>mravenčan </a:t>
            </a:r>
            <a:r>
              <a:rPr lang="cs-CZ" sz="2000" b="1" dirty="0" err="1">
                <a:cs typeface="Arial" panose="020B0604020202020204" pitchFamily="34" charset="0"/>
              </a:rPr>
              <a:t>cesný</a:t>
            </a:r>
            <a:r>
              <a:rPr lang="cs-CZ" sz="2000" b="1" dirty="0">
                <a:cs typeface="Arial" panose="020B0604020202020204" pitchFamily="34" charset="0"/>
              </a:rPr>
              <a:t> </a:t>
            </a:r>
            <a:r>
              <a:rPr lang="cs-CZ" sz="2000" dirty="0" err="1">
                <a:cs typeface="Arial" panose="020B0604020202020204" pitchFamily="34" charset="0"/>
              </a:rPr>
              <a:t>HCOOCs</a:t>
            </a:r>
            <a:r>
              <a:rPr lang="cs-CZ" sz="2000" dirty="0">
                <a:cs typeface="Arial" panose="020B0604020202020204" pitchFamily="34" charset="0"/>
              </a:rPr>
              <a:t>, který se používá k přípravě velmi hustých roztoků pro výplachy podmořských ropných vrtů (má hustotu až 2,3 g·cm</a:t>
            </a:r>
            <a:r>
              <a:rPr lang="cs-CZ" sz="2000" baseline="30000" dirty="0">
                <a:cs typeface="Arial" panose="020B0604020202020204" pitchFamily="34" charset="0"/>
              </a:rPr>
              <a:t>−3</a:t>
            </a:r>
            <a:r>
              <a:rPr lang="cs-CZ" sz="2000" dirty="0">
                <a:cs typeface="Arial" panose="020B0604020202020204" pitchFamily="34" charset="0"/>
              </a:rPr>
              <a:t>).</a:t>
            </a:r>
            <a:endParaRPr lang="en-US" sz="2000" dirty="0">
              <a:cs typeface="Arial" panose="020B0604020202020204" pitchFamily="34" charset="0"/>
            </a:endParaRPr>
          </a:p>
          <a:p>
            <a:endParaRPr lang="cs-CZ" sz="800" dirty="0">
              <a:cs typeface="Arial" panose="020B0604020202020204" pitchFamily="34" charset="0"/>
            </a:endParaRPr>
          </a:p>
          <a:p>
            <a:r>
              <a:rPr lang="cs-CZ" sz="2000" dirty="0">
                <a:cs typeface="Arial" panose="020B0604020202020204" pitchFamily="34" charset="0"/>
              </a:rPr>
              <a:t>Krystalický </a:t>
            </a:r>
            <a:r>
              <a:rPr lang="cs-CZ" sz="2000" b="1" dirty="0">
                <a:cs typeface="Arial" panose="020B0604020202020204" pitchFamily="34" charset="0"/>
              </a:rPr>
              <a:t>jodid</a:t>
            </a:r>
            <a:r>
              <a:rPr lang="cs-CZ" sz="2000" dirty="0">
                <a:cs typeface="Arial" panose="020B0604020202020204" pitchFamily="34" charset="0"/>
              </a:rPr>
              <a:t> a </a:t>
            </a:r>
            <a:r>
              <a:rPr lang="cs-CZ" sz="2000" b="1" dirty="0">
                <a:cs typeface="Arial" panose="020B0604020202020204" pitchFamily="34" charset="0"/>
              </a:rPr>
              <a:t>bromid </a:t>
            </a:r>
            <a:r>
              <a:rPr lang="cs-CZ" sz="2000" b="1" dirty="0" err="1">
                <a:cs typeface="Arial" panose="020B0604020202020204" pitchFamily="34" charset="0"/>
              </a:rPr>
              <a:t>cesný</a:t>
            </a:r>
            <a:r>
              <a:rPr lang="cs-CZ" sz="2000" b="1" dirty="0">
                <a:cs typeface="Arial" panose="020B0604020202020204" pitchFamily="34" charset="0"/>
              </a:rPr>
              <a:t> </a:t>
            </a:r>
            <a:r>
              <a:rPr lang="cs-CZ" sz="2000" dirty="0">
                <a:cs typeface="Arial" panose="020B0604020202020204" pitchFamily="34" charset="0"/>
              </a:rPr>
              <a:t>se používají na výrobu citlivých vrstev scintilačních přístrojů, zejména k detekci paprsků </a:t>
            </a:r>
            <a:r>
              <a:rPr lang="el-GR" sz="2000" dirty="0">
                <a:cs typeface="Arial" panose="020B0604020202020204" pitchFamily="34" charset="0"/>
              </a:rPr>
              <a:t>γ </a:t>
            </a:r>
            <a:r>
              <a:rPr lang="cs-CZ" sz="2000" dirty="0">
                <a:cs typeface="Arial" panose="020B0604020202020204" pitchFamily="34" charset="0"/>
              </a:rPr>
              <a:t>a rentgenového záření. </a:t>
            </a:r>
            <a:endParaRPr lang="en-US" sz="2000" dirty="0">
              <a:cs typeface="Arial" panose="020B0604020202020204" pitchFamily="34" charset="0"/>
            </a:endParaRPr>
          </a:p>
          <a:p>
            <a:endParaRPr lang="cs-CZ" sz="800" dirty="0">
              <a:cs typeface="Arial" panose="020B0604020202020204" pitchFamily="34" charset="0"/>
            </a:endParaRPr>
          </a:p>
          <a:p>
            <a:r>
              <a:rPr lang="cs-CZ" sz="2000" b="1" dirty="0">
                <a:cs typeface="Arial" panose="020B0604020202020204" pitchFamily="34" charset="0"/>
              </a:rPr>
              <a:t>Síran </a:t>
            </a:r>
            <a:r>
              <a:rPr lang="cs-CZ" sz="2000" b="1" dirty="0" err="1">
                <a:cs typeface="Arial" panose="020B0604020202020204" pitchFamily="34" charset="0"/>
              </a:rPr>
              <a:t>cesný</a:t>
            </a:r>
            <a:r>
              <a:rPr lang="cs-CZ" sz="2000" b="1" dirty="0">
                <a:cs typeface="Arial" panose="020B0604020202020204" pitchFamily="34" charset="0"/>
              </a:rPr>
              <a:t> </a:t>
            </a:r>
            <a:r>
              <a:rPr lang="cs-CZ" sz="2000" dirty="0">
                <a:cs typeface="Arial" panose="020B0604020202020204" pitchFamily="34" charset="0"/>
              </a:rPr>
              <a:t>Cs</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a </a:t>
            </a:r>
            <a:r>
              <a:rPr lang="cs-CZ" sz="2000" b="1" dirty="0" err="1">
                <a:cs typeface="Arial" panose="020B0604020202020204" pitchFamily="34" charset="0"/>
              </a:rPr>
              <a:t>trifluoracetát</a:t>
            </a:r>
            <a:r>
              <a:rPr lang="cs-CZ" sz="2000" b="1" dirty="0">
                <a:cs typeface="Arial" panose="020B0604020202020204" pitchFamily="34" charset="0"/>
              </a:rPr>
              <a:t> cesia </a:t>
            </a:r>
            <a:r>
              <a:rPr lang="cs-CZ" sz="2000" dirty="0">
                <a:cs typeface="Arial" panose="020B0604020202020204" pitchFamily="34" charset="0"/>
              </a:rPr>
              <a:t>CF</a:t>
            </a:r>
            <a:r>
              <a:rPr lang="cs-CZ" sz="2000" baseline="-25000" dirty="0">
                <a:cs typeface="Arial" panose="020B0604020202020204" pitchFamily="34" charset="0"/>
              </a:rPr>
              <a:t>3</a:t>
            </a:r>
            <a:r>
              <a:rPr lang="cs-CZ" sz="2000" dirty="0">
                <a:cs typeface="Arial" panose="020B0604020202020204" pitchFamily="34" charset="0"/>
              </a:rPr>
              <a:t>COOCs se využívají k úpravě hustoty roztoků při separaci virů a nukleových kyselin pomocí ultracentrifugy. </a:t>
            </a:r>
            <a:endParaRPr lang="en-US" sz="2000" dirty="0">
              <a:cs typeface="Arial" panose="020B0604020202020204" pitchFamily="34" charset="0"/>
            </a:endParaRPr>
          </a:p>
          <a:p>
            <a:endParaRPr lang="cs-CZ" sz="800" b="1" dirty="0">
              <a:cs typeface="Arial" panose="020B0604020202020204" pitchFamily="34" charset="0"/>
            </a:endParaRPr>
          </a:p>
          <a:p>
            <a:r>
              <a:rPr lang="cs-CZ" sz="2000" b="1" dirty="0">
                <a:cs typeface="Arial" panose="020B0604020202020204" pitchFamily="34" charset="0"/>
              </a:rPr>
              <a:t>Chlorid </a:t>
            </a:r>
            <a:r>
              <a:rPr lang="cs-CZ" sz="2000" b="1" dirty="0" err="1">
                <a:cs typeface="Arial" panose="020B0604020202020204" pitchFamily="34" charset="0"/>
              </a:rPr>
              <a:t>cesný</a:t>
            </a:r>
            <a:r>
              <a:rPr lang="cs-CZ" sz="2000" b="1" dirty="0">
                <a:cs typeface="Arial" panose="020B0604020202020204" pitchFamily="34" charset="0"/>
              </a:rPr>
              <a:t> </a:t>
            </a:r>
            <a:r>
              <a:rPr lang="cs-CZ" sz="2000" dirty="0">
                <a:cs typeface="Arial" panose="020B0604020202020204" pitchFamily="34" charset="0"/>
              </a:rPr>
              <a:t>se používá jako protijed při otravách sloučeninami arsenu. </a:t>
            </a:r>
            <a:endParaRPr lang="en-US" sz="2000" dirty="0">
              <a:cs typeface="Arial" panose="020B0604020202020204" pitchFamily="34" charset="0"/>
            </a:endParaRPr>
          </a:p>
          <a:p>
            <a:endParaRPr lang="cs-CZ" sz="800" b="1" dirty="0">
              <a:cs typeface="Arial" panose="020B0604020202020204" pitchFamily="34" charset="0"/>
            </a:endParaRPr>
          </a:p>
          <a:p>
            <a:r>
              <a:rPr lang="cs-CZ" sz="2000" b="1" dirty="0">
                <a:cs typeface="Arial" panose="020B0604020202020204" pitchFamily="34" charset="0"/>
              </a:rPr>
              <a:t>Jodid </a:t>
            </a:r>
            <a:r>
              <a:rPr lang="cs-CZ" sz="2000" b="1" dirty="0" err="1">
                <a:cs typeface="Arial" panose="020B0604020202020204" pitchFamily="34" charset="0"/>
              </a:rPr>
              <a:t>cesný</a:t>
            </a:r>
            <a:r>
              <a:rPr lang="cs-CZ" sz="2000" b="1" dirty="0">
                <a:cs typeface="Arial" panose="020B0604020202020204" pitchFamily="34" charset="0"/>
              </a:rPr>
              <a:t> </a:t>
            </a:r>
            <a:r>
              <a:rPr lang="cs-CZ" sz="2000" dirty="0" err="1">
                <a:cs typeface="Arial" panose="020B0604020202020204" pitchFamily="34" charset="0"/>
              </a:rPr>
              <a:t>CsI</a:t>
            </a:r>
            <a:r>
              <a:rPr lang="cs-CZ" sz="2000" dirty="0">
                <a:cs typeface="Arial" panose="020B0604020202020204" pitchFamily="34" charset="0"/>
              </a:rPr>
              <a:t> slouží jako luminofor v halogenidových výbojkách. </a:t>
            </a:r>
            <a:endParaRPr lang="en-US" sz="2000" dirty="0">
              <a:cs typeface="Arial" panose="020B0604020202020204" pitchFamily="34" charset="0"/>
            </a:endParaRPr>
          </a:p>
          <a:p>
            <a:endParaRPr lang="cs-CZ" sz="800" b="1" dirty="0">
              <a:cs typeface="Arial" panose="020B0604020202020204" pitchFamily="34" charset="0"/>
            </a:endParaRPr>
          </a:p>
          <a:p>
            <a:r>
              <a:rPr lang="cs-CZ" sz="2000" b="1" dirty="0">
                <a:cs typeface="Arial" panose="020B0604020202020204" pitchFamily="34" charset="0"/>
              </a:rPr>
              <a:t>Dusičnan </a:t>
            </a:r>
            <a:r>
              <a:rPr lang="cs-CZ" sz="2000" b="1" dirty="0" err="1">
                <a:cs typeface="Arial" panose="020B0604020202020204" pitchFamily="34" charset="0"/>
              </a:rPr>
              <a:t>cesn</a:t>
            </a:r>
            <a:r>
              <a:rPr lang="cs-CZ" sz="2000" dirty="0" err="1">
                <a:cs typeface="Arial" panose="020B0604020202020204" pitchFamily="34" charset="0"/>
              </a:rPr>
              <a:t>ý</a:t>
            </a:r>
            <a:r>
              <a:rPr lang="cs-CZ" sz="2000" dirty="0">
                <a:cs typeface="Arial" panose="020B0604020202020204" pitchFamily="34" charset="0"/>
              </a:rPr>
              <a:t> CsNO</a:t>
            </a:r>
            <a:r>
              <a:rPr lang="cs-CZ" sz="2000" baseline="-25000" dirty="0">
                <a:cs typeface="Arial" panose="020B0604020202020204" pitchFamily="34" charset="0"/>
              </a:rPr>
              <a:t>3</a:t>
            </a:r>
            <a:r>
              <a:rPr lang="cs-CZ" sz="2000" dirty="0">
                <a:cs typeface="Arial" panose="020B0604020202020204" pitchFamily="34" charset="0"/>
              </a:rPr>
              <a:t> se používá v pyrotechnice - barví plamen modře.</a:t>
            </a:r>
          </a:p>
        </p:txBody>
      </p:sp>
    </p:spTree>
    <p:extLst>
      <p:ext uri="{BB962C8B-B14F-4D97-AF65-F5344CB8AC3E}">
        <p14:creationId xmlns:p14="http://schemas.microsoft.com/office/powerpoint/2010/main" val="3408231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39200" cy="5786199"/>
          </a:xfrm>
          <a:prstGeom prst="rect">
            <a:avLst/>
          </a:prstGeom>
        </p:spPr>
        <p:txBody>
          <a:bodyPr wrap="square">
            <a:spAutoFit/>
          </a:bodyPr>
          <a:lstStyle/>
          <a:p>
            <a:pPr algn="just"/>
            <a:r>
              <a:rPr lang="cs-CZ" sz="2000" dirty="0">
                <a:cs typeface="Arial" panose="020B0604020202020204" pitchFamily="34" charset="0"/>
              </a:rPr>
              <a:t>V současnosti je běžnější </a:t>
            </a:r>
            <a:r>
              <a:rPr lang="cs-CZ" sz="2000" b="1" dirty="0">
                <a:cs typeface="Arial" panose="020B0604020202020204" pitchFamily="34" charset="0"/>
              </a:rPr>
              <a:t>sulfátový způsob </a:t>
            </a:r>
            <a:r>
              <a:rPr lang="cs-CZ" sz="2000" dirty="0">
                <a:cs typeface="Arial" panose="020B0604020202020204" pitchFamily="34" charset="0"/>
              </a:rPr>
              <a:t>výroby beryllia z </a:t>
            </a:r>
            <a:r>
              <a:rPr lang="cs-CZ" sz="2000" dirty="0" err="1">
                <a:cs typeface="Arial" panose="020B0604020202020204" pitchFamily="34" charset="0"/>
              </a:rPr>
              <a:t>bertranditu</a:t>
            </a:r>
            <a:r>
              <a:rPr lang="cs-CZ" sz="2000" dirty="0">
                <a:cs typeface="Arial" panose="020B0604020202020204" pitchFamily="34" charset="0"/>
              </a:rPr>
              <a:t>. Na rudný koncentrát se působí horkou kyselinou sírovou, beryllium přejde do roztoku ve formě síranu </a:t>
            </a:r>
            <a:r>
              <a:rPr lang="cs-CZ" sz="2000" dirty="0" err="1">
                <a:cs typeface="Arial" panose="020B0604020202020204" pitchFamily="34" charset="0"/>
              </a:rPr>
              <a:t>beryllnatého</a:t>
            </a:r>
            <a:r>
              <a:rPr lang="cs-CZ" sz="2000" dirty="0">
                <a:cs typeface="Arial" panose="020B0604020202020204" pitchFamily="34" charset="0"/>
              </a:rPr>
              <a:t> BeSO</a:t>
            </a:r>
            <a:r>
              <a:rPr lang="cs-CZ" sz="2000" baseline="-25000" dirty="0">
                <a:cs typeface="Arial" panose="020B0604020202020204" pitchFamily="34" charset="0"/>
              </a:rPr>
              <a:t>4</a:t>
            </a:r>
            <a:r>
              <a:rPr lang="cs-CZ" sz="2000" dirty="0">
                <a:cs typeface="Arial" panose="020B0604020202020204" pitchFamily="34" charset="0"/>
              </a:rPr>
              <a:t>. Přídavkem roztoku uhličitanu amonného (NH</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se vysráží ostatní příměsi. Po jejich odfiltrování zůstává v roztoku beryllium ve formě dobře rozpustného </a:t>
            </a:r>
            <a:r>
              <a:rPr lang="cs-CZ" sz="2000" dirty="0" err="1">
                <a:cs typeface="Arial" panose="020B0604020202020204" pitchFamily="34" charset="0"/>
              </a:rPr>
              <a:t>dikarbonatoberyllnatanu</a:t>
            </a:r>
            <a:r>
              <a:rPr lang="cs-CZ" sz="2000" dirty="0">
                <a:cs typeface="Arial" panose="020B0604020202020204" pitchFamily="34" charset="0"/>
              </a:rPr>
              <a:t> amonného (NH</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a:t>
            </a:r>
            <a:r>
              <a:rPr lang="cs-CZ" sz="2000" dirty="0" err="1">
                <a:cs typeface="Arial" panose="020B0604020202020204" pitchFamily="34" charset="0"/>
              </a:rPr>
              <a:t>Be</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který se zahřátím na teplotu 165 °C převede na nerozpustný hydroxid </a:t>
            </a:r>
            <a:r>
              <a:rPr lang="cs-CZ" sz="2000" dirty="0" err="1">
                <a:cs typeface="Arial" panose="020B0604020202020204" pitchFamily="34" charset="0"/>
              </a:rPr>
              <a:t>Be</a:t>
            </a:r>
            <a:r>
              <a:rPr lang="cs-CZ" sz="2000" dirty="0">
                <a:cs typeface="Arial" panose="020B0604020202020204" pitchFamily="34" charset="0"/>
              </a:rPr>
              <a:t>(OH)</a:t>
            </a:r>
            <a:r>
              <a:rPr lang="cs-CZ" sz="2000" baseline="-25000" dirty="0">
                <a:cs typeface="Arial" panose="020B0604020202020204" pitchFamily="34" charset="0"/>
              </a:rPr>
              <a:t>2</a:t>
            </a:r>
            <a:r>
              <a:rPr lang="cs-CZ" sz="2000" dirty="0">
                <a:cs typeface="Arial" panose="020B0604020202020204" pitchFamily="34" charset="0"/>
              </a:rPr>
              <a:t>. Hydroxid se dále zpracovává stejným postupem jako v případě fluoridové metody.</a:t>
            </a:r>
          </a:p>
          <a:p>
            <a:endParaRPr lang="cs-CZ" sz="1000" dirty="0">
              <a:cs typeface="Arial" panose="020B0604020202020204" pitchFamily="34" charset="0"/>
            </a:endParaRPr>
          </a:p>
          <a:p>
            <a:r>
              <a:rPr lang="cs-CZ" sz="2000" b="1" dirty="0">
                <a:cs typeface="Arial" panose="020B0604020202020204" pitchFamily="34" charset="0"/>
              </a:rPr>
              <a:t>Redukce a rafinace</a:t>
            </a:r>
          </a:p>
          <a:p>
            <a:r>
              <a:rPr lang="cs-CZ" sz="2000" dirty="0">
                <a:cs typeface="Arial" panose="020B0604020202020204" pitchFamily="34" charset="0"/>
              </a:rPr>
              <a:t>Vlastní výroba kovového beryllia se následně provádí elektrolýzou taveniny směsi fluoridu berylnatého a sodného v atmosféře argonu, elektrolýza probíhá při teplotě 350°C, na niklové katodě se vylučuje práškové beryllium, anoda bývá grafitová. Dalším způsobem je redukce BeF</a:t>
            </a:r>
            <a:r>
              <a:rPr lang="cs-CZ" sz="2000" baseline="-25000" dirty="0">
                <a:cs typeface="Arial" panose="020B0604020202020204" pitchFamily="34" charset="0"/>
              </a:rPr>
              <a:t>2</a:t>
            </a:r>
            <a:r>
              <a:rPr lang="cs-CZ" sz="2000" dirty="0">
                <a:cs typeface="Arial" panose="020B0604020202020204" pitchFamily="34" charset="0"/>
              </a:rPr>
              <a:t> roztaveným hořčíkem v elektrické peci při teplotě 950°C. Výroba beryllia je také možná redukci oxidu </a:t>
            </a:r>
            <a:r>
              <a:rPr lang="cs-CZ" sz="2000" dirty="0" err="1">
                <a:cs typeface="Arial" panose="020B0604020202020204" pitchFamily="34" charset="0"/>
              </a:rPr>
              <a:t>BeO</a:t>
            </a:r>
            <a:r>
              <a:rPr lang="cs-CZ" sz="2000" dirty="0">
                <a:cs typeface="Arial" panose="020B0604020202020204" pitchFamily="34" charset="0"/>
              </a:rPr>
              <a:t> uhlíkem v elektrické peci při teplotách přes 1400°C:</a:t>
            </a:r>
          </a:p>
          <a:p>
            <a:r>
              <a:rPr lang="cs-CZ" sz="2000" dirty="0">
                <a:cs typeface="Arial" panose="020B0604020202020204" pitchFamily="34" charset="0"/>
              </a:rPr>
              <a:t>	</a:t>
            </a:r>
            <a:r>
              <a:rPr lang="cs-CZ" sz="2000" dirty="0" err="1">
                <a:cs typeface="Arial" panose="020B0604020202020204" pitchFamily="34" charset="0"/>
              </a:rPr>
              <a:t>BeF</a:t>
            </a:r>
            <a:r>
              <a:rPr lang="cs-CZ" sz="2000" baseline="-25000" dirty="0" err="1">
                <a:cs typeface="Arial" panose="020B0604020202020204" pitchFamily="34" charset="0"/>
              </a:rPr>
              <a:t>2</a:t>
            </a:r>
            <a:r>
              <a:rPr lang="cs-CZ" sz="2000" dirty="0">
                <a:cs typeface="Arial" panose="020B0604020202020204" pitchFamily="34" charset="0"/>
              </a:rPr>
              <a:t> + Mg → </a:t>
            </a:r>
            <a:r>
              <a:rPr lang="cs-CZ" sz="2000" dirty="0" err="1">
                <a:cs typeface="Arial" panose="020B0604020202020204" pitchFamily="34" charset="0"/>
              </a:rPr>
              <a:t>Be</a:t>
            </a:r>
            <a:r>
              <a:rPr lang="cs-CZ" sz="2000" dirty="0">
                <a:cs typeface="Arial" panose="020B0604020202020204" pitchFamily="34" charset="0"/>
              </a:rPr>
              <a:t> + MgF</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	</a:t>
            </a:r>
            <a:r>
              <a:rPr lang="cs-CZ" sz="2000" dirty="0" err="1">
                <a:cs typeface="Arial" panose="020B0604020202020204" pitchFamily="34" charset="0"/>
              </a:rPr>
              <a:t>2BeO</a:t>
            </a:r>
            <a:r>
              <a:rPr lang="cs-CZ" sz="2000" dirty="0">
                <a:cs typeface="Arial" panose="020B0604020202020204" pitchFamily="34" charset="0"/>
              </a:rPr>
              <a:t> + C → 2Be + CO</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	</a:t>
            </a:r>
            <a:r>
              <a:rPr lang="cs-CZ" sz="2000" dirty="0" err="1">
                <a:cs typeface="Arial" panose="020B0604020202020204" pitchFamily="34" charset="0"/>
              </a:rPr>
              <a:t>BeO</a:t>
            </a:r>
            <a:r>
              <a:rPr lang="cs-CZ" sz="2000" dirty="0">
                <a:cs typeface="Arial" panose="020B0604020202020204" pitchFamily="34" charset="0"/>
              </a:rPr>
              <a:t> + CO → </a:t>
            </a:r>
            <a:r>
              <a:rPr lang="cs-CZ" sz="2000" dirty="0" err="1">
                <a:cs typeface="Arial" panose="020B0604020202020204" pitchFamily="34" charset="0"/>
              </a:rPr>
              <a:t>Be</a:t>
            </a:r>
            <a:r>
              <a:rPr lang="cs-CZ" sz="2000" dirty="0">
                <a:cs typeface="Arial" panose="020B0604020202020204" pitchFamily="34" charset="0"/>
              </a:rPr>
              <a:t> + CO</a:t>
            </a:r>
            <a:r>
              <a:rPr lang="cs-CZ" sz="2000" baseline="-25000" dirty="0">
                <a:cs typeface="Arial" panose="020B0604020202020204" pitchFamily="34" charset="0"/>
              </a:rPr>
              <a:t>2</a:t>
            </a:r>
            <a:endParaRPr lang="cs-CZ" sz="2000" dirty="0">
              <a:cs typeface="Arial" panose="020B0604020202020204" pitchFamily="34" charset="0"/>
            </a:endParaRPr>
          </a:p>
        </p:txBody>
      </p:sp>
    </p:spTree>
    <p:extLst>
      <p:ext uri="{BB962C8B-B14F-4D97-AF65-F5344CB8AC3E}">
        <p14:creationId xmlns:p14="http://schemas.microsoft.com/office/powerpoint/2010/main" val="19563436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4647426"/>
          </a:xfrm>
          <a:prstGeom prst="rect">
            <a:avLst/>
          </a:prstGeom>
        </p:spPr>
        <p:txBody>
          <a:bodyPr wrap="square">
            <a:spAutoFit/>
          </a:bodyPr>
          <a:lstStyle/>
          <a:p>
            <a:pPr algn="ctr"/>
            <a:r>
              <a:rPr lang="en-US" sz="2800" b="1" dirty="0">
                <a:cs typeface="Arial" panose="020B0604020202020204" pitchFamily="34" charset="0"/>
              </a:rPr>
              <a:t>F</a:t>
            </a:r>
            <a:r>
              <a:rPr lang="cs-CZ" sz="2800" b="1" dirty="0" err="1">
                <a:cs typeface="Arial" panose="020B0604020202020204" pitchFamily="34" charset="0"/>
              </a:rPr>
              <a:t>rancium</a:t>
            </a:r>
            <a:r>
              <a:rPr lang="cs-CZ" sz="2800" dirty="0">
                <a:cs typeface="Arial" panose="020B0604020202020204" pitchFamily="34" charset="0"/>
              </a:rPr>
              <a:t> </a:t>
            </a:r>
            <a:endParaRPr lang="en-US" sz="2800" dirty="0">
              <a:cs typeface="Arial" panose="020B0604020202020204" pitchFamily="34" charset="0"/>
            </a:endParaRPr>
          </a:p>
          <a:p>
            <a:pPr algn="just"/>
            <a:endParaRPr lang="cs-CZ" sz="800" dirty="0">
              <a:cs typeface="Arial" panose="020B0604020202020204" pitchFamily="34" charset="0"/>
            </a:endParaRPr>
          </a:p>
          <a:p>
            <a:pPr algn="just"/>
            <a:r>
              <a:rPr lang="cs-CZ" sz="2000" dirty="0">
                <a:cs typeface="Arial" panose="020B0604020202020204" pitchFamily="34" charset="0"/>
              </a:rPr>
              <a:t>  je radioaktivní kovový prvek. Nejstabilnější izotop francia </a:t>
            </a:r>
            <a:r>
              <a:rPr lang="cs-CZ" sz="2000" baseline="30000" dirty="0">
                <a:cs typeface="Arial" panose="020B0604020202020204" pitchFamily="34" charset="0"/>
              </a:rPr>
              <a:t>223</a:t>
            </a:r>
            <a:r>
              <a:rPr lang="cs-CZ" sz="2000" dirty="0">
                <a:cs typeface="Arial" panose="020B0604020202020204" pitchFamily="34" charset="0"/>
              </a:rPr>
              <a:t>Fr má poločas rozpadu 21 minut. V přírodě francium vzniká radioaktivním rozpadem aktinia.</a:t>
            </a:r>
          </a:p>
          <a:p>
            <a:pPr algn="just"/>
            <a:r>
              <a:rPr lang="en-US" sz="2000" dirty="0">
                <a:cs typeface="Arial" panose="020B0604020202020204" pitchFamily="34" charset="0"/>
              </a:rPr>
              <a:t>   </a:t>
            </a:r>
            <a:r>
              <a:rPr lang="cs-CZ" sz="2000" dirty="0">
                <a:cs typeface="Arial" panose="020B0604020202020204" pitchFamily="34" charset="0"/>
              </a:rPr>
              <a:t>Za pokojové teploty je francium pevný </a:t>
            </a:r>
            <a:r>
              <a:rPr lang="cs-CZ" sz="2000" u="sng" dirty="0">
                <a:cs typeface="Arial" panose="020B0604020202020204" pitchFamily="34" charset="0"/>
              </a:rPr>
              <a:t>kov s nejnižší hodnotou elektronegativity</a:t>
            </a:r>
            <a:r>
              <a:rPr lang="cs-CZ" sz="2000" dirty="0">
                <a:cs typeface="Arial" panose="020B0604020202020204" pitchFamily="34" charset="0"/>
              </a:rPr>
              <a:t>. Ve sloučeninách vystupuje francium pouze jako kation Fr</a:t>
            </a:r>
            <a:r>
              <a:rPr lang="cs-CZ" sz="2000" baseline="30000" dirty="0">
                <a:cs typeface="Arial" panose="020B0604020202020204" pitchFamily="34" charset="0"/>
              </a:rPr>
              <a:t>+</a:t>
            </a:r>
            <a:r>
              <a:rPr lang="cs-CZ" sz="2000" dirty="0">
                <a:cs typeface="Arial" panose="020B0604020202020204" pitchFamily="34" charset="0"/>
              </a:rPr>
              <a:t>. Fluorid francia (</a:t>
            </a:r>
            <a:r>
              <a:rPr lang="cs-CZ" sz="2000" dirty="0" err="1">
                <a:cs typeface="Arial" panose="020B0604020202020204" pitchFamily="34" charset="0"/>
              </a:rPr>
              <a:t>FrF</a:t>
            </a:r>
            <a:r>
              <a:rPr lang="cs-CZ" sz="2000" dirty="0">
                <a:cs typeface="Arial" panose="020B0604020202020204" pitchFamily="34" charset="0"/>
              </a:rPr>
              <a:t>) je sloučeninou s největším rozdílem elektronegativity mezi vázanými prvky. Je velmi reaktivní a jeho sloučeniny se svými vlastnostmi podobají sloučeninám cesia. Téměř všechny soli francia jsou ve vodě rozpustné. </a:t>
            </a:r>
          </a:p>
          <a:p>
            <a:pPr algn="just"/>
            <a:r>
              <a:rPr lang="en-US" sz="2000" dirty="0">
                <a:cs typeface="Arial" panose="020B0604020202020204" pitchFamily="34" charset="0"/>
              </a:rPr>
              <a:t> </a:t>
            </a:r>
            <a:r>
              <a:rPr lang="cs-CZ" sz="2000" dirty="0">
                <a:cs typeface="Arial" panose="020B0604020202020204" pitchFamily="34" charset="0"/>
              </a:rPr>
              <a:t>Francium se dobře rozpouští v minerálních kyselinách za vzniku </a:t>
            </a:r>
            <a:r>
              <a:rPr lang="cs-CZ" sz="2000" dirty="0" err="1">
                <a:cs typeface="Arial" panose="020B0604020202020204" pitchFamily="34" charset="0"/>
              </a:rPr>
              <a:t>francné</a:t>
            </a:r>
            <a:r>
              <a:rPr lang="cs-CZ" sz="2000" dirty="0">
                <a:cs typeface="Arial" panose="020B0604020202020204" pitchFamily="34" charset="0"/>
              </a:rPr>
              <a:t> soli příslušné kyseliny a vodíku, s vodou reaguje za vzniku hydroxidu </a:t>
            </a:r>
            <a:r>
              <a:rPr lang="cs-CZ" sz="2000" dirty="0" err="1">
                <a:cs typeface="Arial" panose="020B0604020202020204" pitchFamily="34" charset="0"/>
              </a:rPr>
              <a:t>francného</a:t>
            </a:r>
            <a:r>
              <a:rPr lang="cs-CZ" sz="2000" dirty="0">
                <a:cs typeface="Arial" panose="020B0604020202020204" pitchFamily="34" charset="0"/>
              </a:rPr>
              <a:t> </a:t>
            </a:r>
            <a:r>
              <a:rPr lang="cs-CZ" sz="2000" dirty="0" err="1">
                <a:cs typeface="Arial" panose="020B0604020202020204" pitchFamily="34" charset="0"/>
              </a:rPr>
              <a:t>FrOH</a:t>
            </a:r>
            <a:r>
              <a:rPr lang="cs-CZ" sz="2000" dirty="0">
                <a:cs typeface="Arial" panose="020B0604020202020204" pitchFamily="34" charset="0"/>
              </a:rPr>
              <a:t> a vodíku, v atmosféře kyslíku shoří na </a:t>
            </a:r>
            <a:r>
              <a:rPr lang="cs-CZ" sz="2000" dirty="0" err="1">
                <a:cs typeface="Arial" panose="020B0604020202020204" pitchFamily="34" charset="0"/>
              </a:rPr>
              <a:t>hyperoxid</a:t>
            </a:r>
            <a:r>
              <a:rPr lang="cs-CZ" sz="2000" dirty="0">
                <a:cs typeface="Arial" panose="020B0604020202020204" pitchFamily="34" charset="0"/>
              </a:rPr>
              <a:t> </a:t>
            </a:r>
            <a:r>
              <a:rPr lang="cs-CZ" sz="2000" dirty="0" err="1">
                <a:cs typeface="Arial" panose="020B0604020202020204" pitchFamily="34" charset="0"/>
              </a:rPr>
              <a:t>francný</a:t>
            </a:r>
            <a:r>
              <a:rPr lang="cs-CZ" sz="2000" dirty="0">
                <a:cs typeface="Arial" panose="020B0604020202020204" pitchFamily="34" charset="0"/>
              </a:rPr>
              <a:t> FrO</a:t>
            </a:r>
            <a:r>
              <a:rPr lang="cs-CZ" sz="2000" baseline="-25000" dirty="0">
                <a:cs typeface="Arial" panose="020B0604020202020204" pitchFamily="34" charset="0"/>
              </a:rPr>
              <a:t>2</a:t>
            </a:r>
            <a:r>
              <a:rPr lang="cs-CZ" sz="2000" dirty="0">
                <a:cs typeface="Arial" panose="020B0604020202020204" pitchFamily="34" charset="0"/>
              </a:rPr>
              <a:t> a ochotně reaguje s halogeny.</a:t>
            </a:r>
          </a:p>
          <a:p>
            <a:pPr algn="just"/>
            <a:endParaRPr lang="en-US" sz="2000" dirty="0">
              <a:cs typeface="Arial" panose="020B0604020202020204" pitchFamily="34" charset="0"/>
            </a:endParaRPr>
          </a:p>
          <a:p>
            <a:pPr algn="just"/>
            <a:r>
              <a:rPr lang="cs-CZ" sz="2000" dirty="0">
                <a:cs typeface="Arial" panose="020B0604020202020204" pitchFamily="34" charset="0"/>
              </a:rPr>
              <a:t>Praktické využití kovové francium ani sloučeniny francia nemají. </a:t>
            </a:r>
          </a:p>
        </p:txBody>
      </p:sp>
    </p:spTree>
    <p:extLst>
      <p:ext uri="{BB962C8B-B14F-4D97-AF65-F5344CB8AC3E}">
        <p14:creationId xmlns:p14="http://schemas.microsoft.com/office/powerpoint/2010/main" val="2586477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5878532"/>
          </a:xfrm>
          <a:prstGeom prst="rect">
            <a:avLst/>
          </a:prstGeom>
        </p:spPr>
        <p:txBody>
          <a:bodyPr wrap="square">
            <a:spAutoFit/>
          </a:bodyPr>
          <a:lstStyle/>
          <a:p>
            <a:pPr algn="just"/>
            <a:r>
              <a:rPr lang="cs-CZ" sz="2000" dirty="0">
                <a:cs typeface="Arial" panose="020B0604020202020204" pitchFamily="34" charset="0"/>
              </a:rPr>
              <a:t>Na čistotu 99,98% se surový kov rafinuje destilací za sníženého tlaku, na čistotu až 99,999% se rafinuje zonálním tavením pomocí vysokofrekvenčního ohřevu obdobně jako křemík nebo germanium.</a:t>
            </a:r>
          </a:p>
          <a:p>
            <a:pPr algn="just"/>
            <a:endParaRPr lang="cs-CZ" sz="2000" dirty="0">
              <a:cs typeface="Arial" panose="020B0604020202020204" pitchFamily="34" charset="0"/>
            </a:endParaRPr>
          </a:p>
          <a:p>
            <a:pPr algn="just"/>
            <a:r>
              <a:rPr lang="cs-CZ" sz="2000" dirty="0">
                <a:cs typeface="Arial" panose="020B0604020202020204" pitchFamily="34" charset="0"/>
              </a:rPr>
              <a:t>Praktické využití nalézá beryllium jako součást některých slitin, zejména pro </a:t>
            </a:r>
            <a:r>
              <a:rPr lang="cs-CZ" sz="2000" b="1" dirty="0">
                <a:cs typeface="Arial" panose="020B0604020202020204" pitchFamily="34" charset="0"/>
              </a:rPr>
              <a:t>jadernou techniku </a:t>
            </a:r>
            <a:r>
              <a:rPr lang="cs-CZ" sz="2000" dirty="0">
                <a:cs typeface="Arial" panose="020B0604020202020204" pitchFamily="34" charset="0"/>
              </a:rPr>
              <a:t>a pro </a:t>
            </a:r>
            <a:r>
              <a:rPr lang="cs-CZ" sz="2000" b="1" dirty="0">
                <a:cs typeface="Arial" panose="020B0604020202020204" pitchFamily="34" charset="0"/>
              </a:rPr>
              <a:t>výrobu RTG trubic</a:t>
            </a:r>
            <a:r>
              <a:rPr lang="cs-CZ" sz="2000" dirty="0">
                <a:cs typeface="Arial" panose="020B0604020202020204" pitchFamily="34" charset="0"/>
              </a:rPr>
              <a:t>. </a:t>
            </a:r>
          </a:p>
          <a:p>
            <a:pPr algn="just"/>
            <a:endParaRPr lang="cs-CZ" sz="800" dirty="0">
              <a:cs typeface="Arial" panose="020B0604020202020204" pitchFamily="34" charset="0"/>
            </a:endParaRPr>
          </a:p>
          <a:p>
            <a:pPr algn="just"/>
            <a:r>
              <a:rPr lang="cs-CZ" sz="2000" dirty="0">
                <a:cs typeface="Arial" panose="020B0604020202020204" pitchFamily="34" charset="0"/>
              </a:rPr>
              <a:t>Slitina beryllia s cínem a mědí - </a:t>
            </a:r>
            <a:r>
              <a:rPr lang="cs-CZ" sz="2000" dirty="0" err="1">
                <a:cs typeface="Arial" panose="020B0604020202020204" pitchFamily="34" charset="0"/>
              </a:rPr>
              <a:t>berylliový</a:t>
            </a:r>
            <a:r>
              <a:rPr lang="cs-CZ" sz="2000" dirty="0">
                <a:cs typeface="Arial" panose="020B0604020202020204" pitchFamily="34" charset="0"/>
              </a:rPr>
              <a:t> bronz, se používá k výrobě </a:t>
            </a:r>
            <a:r>
              <a:rPr lang="cs-CZ" sz="2000" b="1" dirty="0">
                <a:cs typeface="Arial" panose="020B0604020202020204" pitchFamily="34" charset="0"/>
              </a:rPr>
              <a:t>nejiskřivého nářadí </a:t>
            </a:r>
            <a:r>
              <a:rPr lang="cs-CZ" sz="2000" dirty="0">
                <a:cs typeface="Arial" panose="020B0604020202020204" pitchFamily="34" charset="0"/>
              </a:rPr>
              <a:t>pro práce v explozivním prostředí.</a:t>
            </a:r>
          </a:p>
          <a:p>
            <a:pPr algn="just"/>
            <a:endParaRPr lang="cs-CZ" sz="800" dirty="0">
              <a:cs typeface="Arial" panose="020B0604020202020204" pitchFamily="34" charset="0"/>
            </a:endParaRPr>
          </a:p>
          <a:p>
            <a:pPr algn="just"/>
            <a:r>
              <a:rPr lang="cs-CZ" sz="2000" dirty="0">
                <a:cs typeface="Arial" panose="020B0604020202020204" pitchFamily="34" charset="0"/>
              </a:rPr>
              <a:t>Beryllium se používá ke konstrukci </a:t>
            </a:r>
            <a:r>
              <a:rPr lang="cs-CZ" sz="2000" b="1" dirty="0">
                <a:cs typeface="Arial" panose="020B0604020202020204" pitchFamily="34" charset="0"/>
              </a:rPr>
              <a:t>jaderných zbraní</a:t>
            </a:r>
            <a:r>
              <a:rPr lang="cs-CZ" sz="2000" dirty="0">
                <a:cs typeface="Arial" panose="020B0604020202020204" pitchFamily="34" charset="0"/>
              </a:rPr>
              <a:t>, kde plní dvojí funkci. Plášť z beryllia okolo štěpného materiálu slouží jako účinný </a:t>
            </a:r>
            <a:r>
              <a:rPr lang="cs-CZ" sz="2000" u="sng" dirty="0" err="1">
                <a:cs typeface="Arial" panose="020B0604020202020204" pitchFamily="34" charset="0"/>
              </a:rPr>
              <a:t>odrážeč</a:t>
            </a:r>
            <a:r>
              <a:rPr lang="cs-CZ" sz="2000" u="sng" dirty="0">
                <a:cs typeface="Arial" panose="020B0604020202020204" pitchFamily="34" charset="0"/>
              </a:rPr>
              <a:t> neutronů</a:t>
            </a:r>
            <a:r>
              <a:rPr lang="cs-CZ" sz="2000" dirty="0">
                <a:cs typeface="Arial" panose="020B0604020202020204" pitchFamily="34" charset="0"/>
              </a:rPr>
              <a:t>, </a:t>
            </a:r>
            <a:r>
              <a:rPr lang="cs-CZ" sz="2000" dirty="0" err="1">
                <a:cs typeface="Arial" panose="020B0604020202020204" pitchFamily="34" charset="0"/>
              </a:rPr>
              <a:t>berylliový</a:t>
            </a:r>
            <a:r>
              <a:rPr lang="cs-CZ" sz="2000" dirty="0">
                <a:cs typeface="Arial" panose="020B0604020202020204" pitchFamily="34" charset="0"/>
              </a:rPr>
              <a:t> neutronový reflektor umožňuje ve zbrani použít menší, než teoretické kritické množství štěpného materiálu. </a:t>
            </a:r>
            <a:r>
              <a:rPr lang="cs-CZ" sz="2000" dirty="0" err="1">
                <a:cs typeface="Arial" panose="020B0604020202020204" pitchFamily="34" charset="0"/>
              </a:rPr>
              <a:t>Berylliový</a:t>
            </a:r>
            <a:r>
              <a:rPr lang="cs-CZ" sz="2000" dirty="0">
                <a:cs typeface="Arial" panose="020B0604020202020204" pitchFamily="34" charset="0"/>
              </a:rPr>
              <a:t> terčík může být v kombinaci se silným </a:t>
            </a:r>
            <a:r>
              <a:rPr lang="el-GR" sz="2000" dirty="0">
                <a:cs typeface="Arial" panose="020B0604020202020204" pitchFamily="34" charset="0"/>
              </a:rPr>
              <a:t>α-</a:t>
            </a:r>
            <a:r>
              <a:rPr lang="cs-CZ" sz="2000" dirty="0">
                <a:cs typeface="Arial" panose="020B0604020202020204" pitchFamily="34" charset="0"/>
              </a:rPr>
              <a:t>zářičem, obvykle se používá polonium 210, využit jako zdroj neutronů potřebných k nastartování štěpné reakce. Neutronový iniciátor podstatně ovlivňuje dynamiku řetězové reakce v celém objemu štěpného materiálu.</a:t>
            </a:r>
          </a:p>
          <a:p>
            <a:pPr algn="just"/>
            <a:endParaRPr lang="cs-CZ" sz="2000" dirty="0">
              <a:cs typeface="Arial" panose="020B0604020202020204" pitchFamily="34" charset="0"/>
            </a:endParaRPr>
          </a:p>
          <a:p>
            <a:pPr algn="just"/>
            <a:r>
              <a:rPr lang="cs-CZ" sz="2000" dirty="0">
                <a:cs typeface="Arial" panose="020B0604020202020204" pitchFamily="34" charset="0"/>
              </a:rPr>
              <a:t>Beryllium i jeho sloučeniny jsou </a:t>
            </a:r>
            <a:r>
              <a:rPr lang="cs-CZ" sz="2000" u="sng" dirty="0">
                <a:cs typeface="Arial" panose="020B0604020202020204" pitchFamily="34" charset="0"/>
              </a:rPr>
              <a:t>vysoce toxické </a:t>
            </a:r>
            <a:r>
              <a:rPr lang="cs-CZ" sz="2000" dirty="0">
                <a:cs typeface="Arial" panose="020B0604020202020204" pitchFamily="34" charset="0"/>
              </a:rPr>
              <a:t>látky</a:t>
            </a:r>
          </a:p>
          <a:p>
            <a:pPr algn="just"/>
            <a:r>
              <a:rPr lang="cs-CZ" sz="2000" dirty="0">
                <a:cs typeface="Arial" panose="020B0604020202020204" pitchFamily="34" charset="0"/>
              </a:rPr>
              <a:t> a řadí se mezi </a:t>
            </a:r>
            <a:r>
              <a:rPr lang="cs-CZ" sz="2000" u="sng" dirty="0">
                <a:cs typeface="Arial" panose="020B0604020202020204" pitchFamily="34" charset="0"/>
              </a:rPr>
              <a:t>karcinogeny</a:t>
            </a:r>
            <a:r>
              <a:rPr lang="cs-CZ" sz="2000" dirty="0">
                <a:cs typeface="Arial" panose="020B0604020202020204" pitchFamily="34" charset="0"/>
              </a:rPr>
              <a:t> 2. kategorie.</a:t>
            </a:r>
          </a:p>
        </p:txBody>
      </p:sp>
      <p:pic>
        <p:nvPicPr>
          <p:cNvPr id="5" name="Obrázek 4" descr="Obsah obrázku text&#10;&#10;Popis byl vytvořen automaticky">
            <a:extLst>
              <a:ext uri="{FF2B5EF4-FFF2-40B4-BE49-F238E27FC236}">
                <a16:creationId xmlns:a16="http://schemas.microsoft.com/office/drawing/2014/main" id="{5DFC56E7-430F-4B3F-AE16-F8422C930D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4875996"/>
            <a:ext cx="1752600" cy="1756298"/>
          </a:xfrm>
          <a:prstGeom prst="rect">
            <a:avLst/>
          </a:prstGeom>
        </p:spPr>
      </p:pic>
    </p:spTree>
    <p:extLst>
      <p:ext uri="{BB962C8B-B14F-4D97-AF65-F5344CB8AC3E}">
        <p14:creationId xmlns:p14="http://schemas.microsoft.com/office/powerpoint/2010/main" val="2758365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63749" y="3657600"/>
            <a:ext cx="8839200" cy="3067506"/>
          </a:xfrm>
          <a:prstGeom prst="rect">
            <a:avLst/>
          </a:prstGeom>
        </p:spPr>
        <p:txBody>
          <a:bodyPr wrap="square">
            <a:spAutoFit/>
          </a:bodyPr>
          <a:lstStyle/>
          <a:p>
            <a:pPr algn="just"/>
            <a:r>
              <a:rPr lang="cs-CZ" sz="2000" dirty="0">
                <a:cs typeface="Arial" panose="020B0604020202020204" pitchFamily="34" charset="0"/>
              </a:rPr>
              <a:t>Za zvýšené teploty reaguje s vodou za vzniku hydroxidu hořečnatého a vývoje vodíku:</a:t>
            </a:r>
          </a:p>
          <a:p>
            <a:pPr algn="ctr"/>
            <a:r>
              <a:rPr lang="cs-CZ" sz="2000" dirty="0">
                <a:cs typeface="Arial" panose="020B0604020202020204" pitchFamily="34" charset="0"/>
              </a:rPr>
              <a:t>Mg + 2H</a:t>
            </a:r>
            <a:r>
              <a:rPr lang="cs-CZ" sz="2000" baseline="-25000" dirty="0">
                <a:cs typeface="Arial" panose="020B0604020202020204" pitchFamily="34" charset="0"/>
              </a:rPr>
              <a:t>2</a:t>
            </a:r>
            <a:r>
              <a:rPr lang="cs-CZ" sz="2000" dirty="0">
                <a:cs typeface="Arial" panose="020B0604020202020204" pitchFamily="34" charset="0"/>
              </a:rPr>
              <a:t>O → Mg(OH)</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pPr algn="just"/>
            <a:r>
              <a:rPr lang="cs-CZ" sz="2000" dirty="0">
                <a:cs typeface="Arial" panose="020B0604020202020204" pitchFamily="34" charset="0"/>
              </a:rPr>
              <a:t>Reakce hořčíku s minerálními kyselinami probíhá za vývoje vodíku, reakce hořčíku s kyselinou dusičnou probíhají bez vzniku vodíku:</a:t>
            </a:r>
          </a:p>
          <a:p>
            <a:pPr algn="ctr"/>
            <a:r>
              <a:rPr lang="cs-CZ" sz="2000" dirty="0">
                <a:cs typeface="Arial" panose="020B0604020202020204" pitchFamily="34" charset="0"/>
              </a:rPr>
              <a:t>Mg + 2HCl → MgCl</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3Mg + 2H</a:t>
            </a:r>
            <a:r>
              <a:rPr lang="cs-CZ" sz="2000" baseline="-25000" dirty="0">
                <a:cs typeface="Arial" panose="020B0604020202020204" pitchFamily="34" charset="0"/>
              </a:rPr>
              <a:t>3</a:t>
            </a:r>
            <a:r>
              <a:rPr lang="cs-CZ" sz="2000" dirty="0">
                <a:cs typeface="Arial" panose="020B0604020202020204" pitchFamily="34" charset="0"/>
              </a:rPr>
              <a:t>PO</a:t>
            </a:r>
            <a:r>
              <a:rPr lang="cs-CZ" sz="2000" baseline="-25000" dirty="0">
                <a:cs typeface="Arial" panose="020B0604020202020204" pitchFamily="34" charset="0"/>
              </a:rPr>
              <a:t>4</a:t>
            </a:r>
            <a:r>
              <a:rPr lang="cs-CZ" sz="2000" dirty="0">
                <a:cs typeface="Arial" panose="020B0604020202020204" pitchFamily="34" charset="0"/>
              </a:rPr>
              <a:t> → Mg</a:t>
            </a:r>
            <a:r>
              <a:rPr lang="cs-CZ" sz="2000" baseline="-25000" dirty="0">
                <a:cs typeface="Arial" panose="020B0604020202020204" pitchFamily="34" charset="0"/>
              </a:rPr>
              <a:t>3</a:t>
            </a:r>
            <a:r>
              <a:rPr lang="cs-CZ" sz="2000" dirty="0">
                <a:cs typeface="Arial" panose="020B0604020202020204" pitchFamily="34" charset="0"/>
              </a:rPr>
              <a:t>(PO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+ 3H</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3Mg + 8HNO</a:t>
            </a:r>
            <a:r>
              <a:rPr lang="cs-CZ" sz="2000" baseline="-25000" dirty="0">
                <a:cs typeface="Arial" panose="020B0604020202020204" pitchFamily="34" charset="0"/>
              </a:rPr>
              <a:t>3</a:t>
            </a:r>
            <a:r>
              <a:rPr lang="cs-CZ" sz="2000" dirty="0">
                <a:cs typeface="Arial" panose="020B0604020202020204" pitchFamily="34" charset="0"/>
              </a:rPr>
              <a:t> → 3Mg(NO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+ 2NO + 4H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a:cs typeface="Arial" panose="020B0604020202020204" pitchFamily="34" charset="0"/>
              </a:rPr>
              <a:t>4Mg + 10HNO</a:t>
            </a:r>
            <a:r>
              <a:rPr lang="cs-CZ" sz="2000" baseline="-25000" dirty="0">
                <a:cs typeface="Arial" panose="020B0604020202020204" pitchFamily="34" charset="0"/>
              </a:rPr>
              <a:t>3</a:t>
            </a:r>
            <a:r>
              <a:rPr lang="cs-CZ" sz="2000" dirty="0">
                <a:cs typeface="Arial" panose="020B0604020202020204" pitchFamily="34" charset="0"/>
              </a:rPr>
              <a:t> → 4Mg(NO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N</a:t>
            </a:r>
            <a:r>
              <a:rPr lang="cs-CZ" sz="2000" baseline="-25000" dirty="0">
                <a:cs typeface="Arial" panose="020B0604020202020204" pitchFamily="34" charset="0"/>
              </a:rPr>
              <a:t>2</a:t>
            </a:r>
            <a:r>
              <a:rPr lang="cs-CZ" sz="2000" dirty="0">
                <a:cs typeface="Arial" panose="020B0604020202020204" pitchFamily="34" charset="0"/>
              </a:rPr>
              <a:t>O + 5H</a:t>
            </a:r>
            <a:r>
              <a:rPr lang="cs-CZ" sz="2000" baseline="-25000" dirty="0">
                <a:cs typeface="Arial" panose="020B0604020202020204" pitchFamily="34" charset="0"/>
              </a:rPr>
              <a:t>2</a:t>
            </a:r>
            <a:r>
              <a:rPr lang="cs-CZ" sz="2000" dirty="0">
                <a:cs typeface="Arial" panose="020B0604020202020204" pitchFamily="34" charset="0"/>
              </a:rPr>
              <a:t>O</a:t>
            </a:r>
          </a:p>
          <a:p>
            <a:pPr algn="ctr"/>
            <a:endParaRPr lang="cs-CZ" sz="2000" baseline="-25000" dirty="0">
              <a:cs typeface="Arial" panose="020B0604020202020204" pitchFamily="34" charset="0"/>
            </a:endParaRPr>
          </a:p>
        </p:txBody>
      </p:sp>
      <p:sp>
        <p:nvSpPr>
          <p:cNvPr id="5" name="Obdélník 4"/>
          <p:cNvSpPr/>
          <p:nvPr/>
        </p:nvSpPr>
        <p:spPr>
          <a:xfrm>
            <a:off x="304800" y="228600"/>
            <a:ext cx="6019800" cy="2985433"/>
          </a:xfrm>
          <a:prstGeom prst="rect">
            <a:avLst/>
          </a:prstGeom>
        </p:spPr>
        <p:txBody>
          <a:bodyPr wrap="square">
            <a:spAutoFit/>
          </a:bodyPr>
          <a:lstStyle/>
          <a:p>
            <a:pPr algn="ctr"/>
            <a:r>
              <a:rPr lang="cs-CZ" sz="2800" b="1" dirty="0">
                <a:cs typeface="Arial" panose="020B0604020202020204" pitchFamily="34" charset="0"/>
              </a:rPr>
              <a:t>Hořčík </a:t>
            </a:r>
          </a:p>
          <a:p>
            <a:endParaRPr lang="cs-CZ" sz="2000" dirty="0">
              <a:cs typeface="Arial" panose="020B0604020202020204" pitchFamily="34" charset="0"/>
            </a:endParaRPr>
          </a:p>
          <a:p>
            <a:r>
              <a:rPr lang="cs-CZ" sz="2000" dirty="0">
                <a:cs typeface="Arial" panose="020B0604020202020204" pitchFamily="34" charset="0"/>
              </a:rPr>
              <a:t>je stříbřitě bílý, lesklý a poměrně měkký kov. Zapálen na vzduchu hořčík shoří intenzivním, </a:t>
            </a:r>
            <a:r>
              <a:rPr lang="cs-CZ" sz="2000" b="1" dirty="0">
                <a:cs typeface="Arial" panose="020B0604020202020204" pitchFamily="34" charset="0"/>
              </a:rPr>
              <a:t>oslnivě bílým plamenem </a:t>
            </a:r>
            <a:r>
              <a:rPr lang="cs-CZ" sz="2000" dirty="0">
                <a:cs typeface="Arial" panose="020B0604020202020204" pitchFamily="34" charset="0"/>
              </a:rPr>
              <a:t>(používal se jako </a:t>
            </a:r>
            <a:r>
              <a:rPr lang="cs-CZ" sz="2000" u="sng" dirty="0">
                <a:cs typeface="Arial" panose="020B0604020202020204" pitchFamily="34" charset="0"/>
              </a:rPr>
              <a:t>blesk</a:t>
            </a:r>
            <a:r>
              <a:rPr lang="cs-CZ" sz="2000" dirty="0">
                <a:cs typeface="Arial" panose="020B0604020202020204" pitchFamily="34" charset="0"/>
              </a:rPr>
              <a:t> </a:t>
            </a:r>
            <a:r>
              <a:rPr lang="cs-CZ" sz="2000" u="sng" dirty="0">
                <a:cs typeface="Arial" panose="020B0604020202020204" pitchFamily="34" charset="0"/>
              </a:rPr>
              <a:t>při fotografování</a:t>
            </a:r>
            <a:r>
              <a:rPr lang="cs-CZ" sz="2000" dirty="0">
                <a:cs typeface="Arial" panose="020B0604020202020204" pitchFamily="34" charset="0"/>
              </a:rPr>
              <a:t>)</a:t>
            </a:r>
            <a:r>
              <a:rPr lang="cs-CZ" sz="2000" b="1" dirty="0">
                <a:cs typeface="Arial" panose="020B0604020202020204" pitchFamily="34" charset="0"/>
              </a:rPr>
              <a:t> </a:t>
            </a:r>
            <a:r>
              <a:rPr lang="cs-CZ" sz="2000" dirty="0">
                <a:cs typeface="Arial" panose="020B0604020202020204" pitchFamily="34" charset="0"/>
              </a:rPr>
              <a:t>za vzniku oxidu </a:t>
            </a:r>
            <a:r>
              <a:rPr lang="cs-CZ" sz="2000" dirty="0" err="1">
                <a:cs typeface="Arial" panose="020B0604020202020204" pitchFamily="34" charset="0"/>
              </a:rPr>
              <a:t>MgO</a:t>
            </a:r>
            <a:r>
              <a:rPr lang="cs-CZ" sz="2000" dirty="0">
                <a:cs typeface="Arial" panose="020B0604020202020204" pitchFamily="34" charset="0"/>
              </a:rPr>
              <a:t> a nitridu Mg</a:t>
            </a:r>
            <a:r>
              <a:rPr lang="cs-CZ" sz="2000" baseline="-25000" dirty="0">
                <a:cs typeface="Arial" panose="020B0604020202020204" pitchFamily="34" charset="0"/>
              </a:rPr>
              <a:t>3</a:t>
            </a:r>
            <a:r>
              <a:rPr lang="cs-CZ" sz="2000" dirty="0">
                <a:cs typeface="Arial" panose="020B0604020202020204" pitchFamily="34" charset="0"/>
              </a:rPr>
              <a:t>N</a:t>
            </a:r>
            <a:r>
              <a:rPr lang="cs-CZ" sz="2000" baseline="-25000" dirty="0">
                <a:cs typeface="Arial" panose="020B0604020202020204" pitchFamily="34" charset="0"/>
              </a:rPr>
              <a:t>2</a:t>
            </a:r>
            <a:r>
              <a:rPr lang="cs-CZ" sz="2000" dirty="0">
                <a:cs typeface="Arial" panose="020B0604020202020204" pitchFamily="34" charset="0"/>
              </a:rPr>
              <a:t>. Průběh hoření hořčíku popisují rovnice:</a:t>
            </a:r>
          </a:p>
          <a:p>
            <a:pPr algn="ctr"/>
            <a:r>
              <a:rPr lang="cs-CZ" sz="2000" dirty="0">
                <a:cs typeface="Arial" panose="020B0604020202020204" pitchFamily="34" charset="0"/>
              </a:rPr>
              <a:t>2Mg + O</a:t>
            </a:r>
            <a:r>
              <a:rPr lang="cs-CZ" sz="2000" baseline="-25000" dirty="0">
                <a:cs typeface="Arial" panose="020B0604020202020204" pitchFamily="34" charset="0"/>
              </a:rPr>
              <a:t>2</a:t>
            </a:r>
            <a:r>
              <a:rPr lang="cs-CZ" sz="2000" dirty="0">
                <a:cs typeface="Arial" panose="020B0604020202020204" pitchFamily="34" charset="0"/>
              </a:rPr>
              <a:t> → 2MgO</a:t>
            </a:r>
            <a:br>
              <a:rPr lang="cs-CZ" sz="2000" dirty="0">
                <a:cs typeface="Arial" panose="020B0604020202020204" pitchFamily="34" charset="0"/>
              </a:rPr>
            </a:br>
            <a:r>
              <a:rPr lang="cs-CZ" sz="2000" dirty="0">
                <a:cs typeface="Arial" panose="020B0604020202020204" pitchFamily="34" charset="0"/>
              </a:rPr>
              <a:t>3Mg + N</a:t>
            </a:r>
            <a:r>
              <a:rPr lang="cs-CZ" sz="2000" baseline="-25000" dirty="0">
                <a:cs typeface="Arial" panose="020B0604020202020204" pitchFamily="34" charset="0"/>
              </a:rPr>
              <a:t>2</a:t>
            </a:r>
            <a:r>
              <a:rPr lang="cs-CZ" sz="2000" dirty="0">
                <a:cs typeface="Arial" panose="020B0604020202020204" pitchFamily="34" charset="0"/>
              </a:rPr>
              <a:t> → Mg</a:t>
            </a:r>
            <a:r>
              <a:rPr lang="cs-CZ" sz="2000" baseline="-25000" dirty="0">
                <a:cs typeface="Arial" panose="020B0604020202020204" pitchFamily="34" charset="0"/>
              </a:rPr>
              <a:t>3</a:t>
            </a:r>
            <a:r>
              <a:rPr lang="cs-CZ" sz="2000" dirty="0">
                <a:cs typeface="Arial" panose="020B0604020202020204" pitchFamily="34" charset="0"/>
              </a:rPr>
              <a:t>N</a:t>
            </a:r>
            <a:r>
              <a:rPr lang="cs-CZ" sz="2000" baseline="-25000" dirty="0">
                <a:cs typeface="Arial" panose="020B0604020202020204" pitchFamily="34" charset="0"/>
              </a:rPr>
              <a:t>2</a:t>
            </a:r>
            <a:endParaRPr lang="cs-CZ" sz="2000" dirty="0">
              <a:cs typeface="Arial" panose="020B0604020202020204" pitchFamily="34" charset="0"/>
            </a:endParaRPr>
          </a:p>
        </p:txBody>
      </p:sp>
      <p:pic>
        <p:nvPicPr>
          <p:cNvPr id="6"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1" y="238328"/>
            <a:ext cx="2133600" cy="327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469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44293" y="286702"/>
            <a:ext cx="8848928" cy="3447098"/>
          </a:xfrm>
          <a:prstGeom prst="rect">
            <a:avLst/>
          </a:prstGeom>
        </p:spPr>
        <p:txBody>
          <a:bodyPr wrap="square">
            <a:spAutoFit/>
          </a:bodyPr>
          <a:lstStyle/>
          <a:p>
            <a:pPr algn="just"/>
            <a:r>
              <a:rPr lang="cs-CZ" sz="2000" b="1" dirty="0">
                <a:cs typeface="Arial" panose="020B0604020202020204" pitchFamily="34" charset="0"/>
              </a:rPr>
              <a:t>   MRE</a:t>
            </a:r>
            <a:r>
              <a:rPr lang="cs-CZ" sz="2000" dirty="0">
                <a:cs typeface="Arial" panose="020B0604020202020204" pitchFamily="34" charset="0"/>
              </a:rPr>
              <a:t> (</a:t>
            </a:r>
            <a:r>
              <a:rPr lang="cs-CZ" sz="2000" dirty="0" err="1">
                <a:cs typeface="Arial" panose="020B0604020202020204" pitchFamily="34" charset="0"/>
              </a:rPr>
              <a:t>Meal</a:t>
            </a:r>
            <a:r>
              <a:rPr lang="cs-CZ" sz="2000" dirty="0">
                <a:cs typeface="Arial" panose="020B0604020202020204" pitchFamily="34" charset="0"/>
              </a:rPr>
              <a:t>, </a:t>
            </a:r>
            <a:r>
              <a:rPr lang="cs-CZ" sz="2000" dirty="0" err="1">
                <a:cs typeface="Arial" panose="020B0604020202020204" pitchFamily="34" charset="0"/>
              </a:rPr>
              <a:t>ready</a:t>
            </a:r>
            <a:r>
              <a:rPr lang="cs-CZ" sz="2000" dirty="0">
                <a:cs typeface="Arial" panose="020B0604020202020204" pitchFamily="34" charset="0"/>
              </a:rPr>
              <a:t> to </a:t>
            </a:r>
            <a:r>
              <a:rPr lang="cs-CZ" sz="2000" dirty="0" err="1">
                <a:cs typeface="Arial" panose="020B0604020202020204" pitchFamily="34" charset="0"/>
              </a:rPr>
              <a:t>eat</a:t>
            </a:r>
            <a:r>
              <a:rPr lang="cs-CZ" sz="2000" dirty="0">
                <a:cs typeface="Arial" panose="020B0604020202020204" pitchFamily="34" charset="0"/>
              </a:rPr>
              <a:t>)</a:t>
            </a:r>
          </a:p>
          <a:p>
            <a:pPr algn="just"/>
            <a:endParaRPr lang="cs-CZ" sz="2000" dirty="0">
              <a:cs typeface="Arial" panose="020B0604020202020204" pitchFamily="34" charset="0"/>
            </a:endParaRPr>
          </a:p>
          <a:p>
            <a:pPr algn="just"/>
            <a:r>
              <a:rPr lang="cs-CZ" sz="2000" dirty="0">
                <a:cs typeface="Arial" panose="020B0604020202020204" pitchFamily="34" charset="0"/>
              </a:rPr>
              <a:t>   = potraviny původně určené do bojového nasazení. Ohřívač se aktivuje přilitím vody, která reaguje s práškovým hořčíkem (ve slitině s malým množstvím železa, za přítomnosti kuchyňské soli) uvnitř obalu. </a:t>
            </a:r>
          </a:p>
          <a:p>
            <a:pPr algn="just"/>
            <a:r>
              <a:rPr lang="cs-CZ" sz="2000" dirty="0">
                <a:cs typeface="Arial" panose="020B0604020202020204" pitchFamily="34" charset="0"/>
              </a:rPr>
              <a:t>	</a:t>
            </a:r>
            <a:r>
              <a:rPr lang="pt-BR" sz="2000" dirty="0">
                <a:cs typeface="Arial" panose="020B0604020202020204" pitchFamily="34" charset="0"/>
              </a:rPr>
              <a:t>Mg + 2H</a:t>
            </a:r>
            <a:r>
              <a:rPr lang="pt-BR" sz="2000" baseline="-25000" dirty="0">
                <a:cs typeface="Arial" panose="020B0604020202020204" pitchFamily="34" charset="0"/>
              </a:rPr>
              <a:t>2</a:t>
            </a:r>
            <a:r>
              <a:rPr lang="pt-BR" sz="2000" dirty="0">
                <a:cs typeface="Arial" panose="020B0604020202020204" pitchFamily="34" charset="0"/>
              </a:rPr>
              <a:t>O → Mg(OH)</a:t>
            </a:r>
            <a:r>
              <a:rPr lang="pt-BR" sz="2000" baseline="-25000" dirty="0">
                <a:cs typeface="Arial" panose="020B0604020202020204" pitchFamily="34" charset="0"/>
              </a:rPr>
              <a:t>2</a:t>
            </a:r>
            <a:r>
              <a:rPr lang="pt-BR" sz="2000" dirty="0">
                <a:cs typeface="Arial" panose="020B0604020202020204" pitchFamily="34" charset="0"/>
              </a:rPr>
              <a:t> + H</a:t>
            </a:r>
            <a:r>
              <a:rPr lang="pt-BR" sz="2000" baseline="-25000" dirty="0">
                <a:cs typeface="Arial" panose="020B0604020202020204" pitchFamily="34" charset="0"/>
              </a:rPr>
              <a:t>2</a:t>
            </a:r>
            <a:endParaRPr lang="cs-CZ" sz="2000" baseline="-25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Exotermická reakce mezi vodou a hořčíkem umožní</a:t>
            </a:r>
          </a:p>
          <a:p>
            <a:pPr algn="just"/>
            <a:r>
              <a:rPr lang="cs-CZ" sz="2000" dirty="0">
                <a:cs typeface="Arial" panose="020B0604020202020204" pitchFamily="34" charset="0"/>
              </a:rPr>
              <a:t> přivedení  vody k varu,  vzniklá pára dokonale prohřeje</a:t>
            </a:r>
          </a:p>
          <a:p>
            <a:pPr algn="just"/>
            <a:r>
              <a:rPr lang="cs-CZ" sz="2000" dirty="0">
                <a:cs typeface="Arial" panose="020B0604020202020204" pitchFamily="34" charset="0"/>
              </a:rPr>
              <a:t> dávku potravin asi za 10 minut. </a:t>
            </a:r>
          </a:p>
          <a:p>
            <a:endParaRPr lang="cs-CZ" dirty="0"/>
          </a:p>
        </p:txBody>
      </p:sp>
      <p:pic>
        <p:nvPicPr>
          <p:cNvPr id="77828" name="Picture 4"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810000"/>
            <a:ext cx="3637031" cy="2725268"/>
          </a:xfrm>
          <a:prstGeom prst="rect">
            <a:avLst/>
          </a:prstGeom>
          <a:noFill/>
          <a:extLst>
            <a:ext uri="{909E8E84-426E-40DD-AFC4-6F175D3DCCD1}">
              <a14:hiddenFill xmlns:a14="http://schemas.microsoft.com/office/drawing/2010/main">
                <a:solidFill>
                  <a:srgbClr val="FFFFFF"/>
                </a:solidFill>
              </a14:hiddenFill>
            </a:ext>
          </a:extLst>
        </p:spPr>
      </p:pic>
      <p:pic>
        <p:nvPicPr>
          <p:cNvPr id="778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2057400"/>
            <a:ext cx="2193708" cy="4686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6808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5892"/>
            <a:ext cx="8839200" cy="5016758"/>
          </a:xfrm>
          <a:prstGeom prst="rect">
            <a:avLst/>
          </a:prstGeom>
        </p:spPr>
        <p:txBody>
          <a:bodyPr wrap="square">
            <a:spAutoFit/>
          </a:bodyPr>
          <a:lstStyle/>
          <a:p>
            <a:pPr algn="just"/>
            <a:r>
              <a:rPr lang="cs-CZ" sz="2000" dirty="0">
                <a:cs typeface="Arial" panose="020B0604020202020204" pitchFamily="34" charset="0"/>
              </a:rPr>
              <a:t>Hořčík reaguje také s koncentrovanými horkými roztoky amonných halogenidů:</a:t>
            </a:r>
          </a:p>
          <a:p>
            <a:pPr algn="ctr"/>
            <a:r>
              <a:rPr lang="cs-CZ" sz="2000" dirty="0">
                <a:cs typeface="Arial" panose="020B0604020202020204" pitchFamily="34" charset="0"/>
              </a:rPr>
              <a:t>Mg + 2NH</a:t>
            </a:r>
            <a:r>
              <a:rPr lang="cs-CZ" sz="2000" baseline="-25000" dirty="0">
                <a:cs typeface="Arial" panose="020B0604020202020204" pitchFamily="34" charset="0"/>
              </a:rPr>
              <a:t>4</a:t>
            </a:r>
            <a:r>
              <a:rPr lang="cs-CZ" sz="2000" dirty="0">
                <a:cs typeface="Arial" panose="020B0604020202020204" pitchFamily="34" charset="0"/>
              </a:rPr>
              <a:t>Cl → MgCl</a:t>
            </a:r>
            <a:r>
              <a:rPr lang="cs-CZ" sz="2000" baseline="-25000" dirty="0">
                <a:cs typeface="Arial" panose="020B0604020202020204" pitchFamily="34" charset="0"/>
              </a:rPr>
              <a:t>2</a:t>
            </a:r>
            <a:r>
              <a:rPr lang="cs-CZ" sz="2000" dirty="0">
                <a:cs typeface="Arial" panose="020B0604020202020204" pitchFamily="34" charset="0"/>
              </a:rPr>
              <a:t> + 2NH</a:t>
            </a:r>
            <a:r>
              <a:rPr lang="cs-CZ" sz="2000" baseline="-25000" dirty="0">
                <a:cs typeface="Arial" panose="020B0604020202020204" pitchFamily="34" charset="0"/>
              </a:rPr>
              <a:t>3</a:t>
            </a:r>
            <a:r>
              <a:rPr lang="cs-CZ" sz="2000" dirty="0">
                <a:cs typeface="Arial" panose="020B0604020202020204" pitchFamily="34" charset="0"/>
              </a:rPr>
              <a:t> + H</a:t>
            </a:r>
            <a:r>
              <a:rPr lang="cs-CZ" sz="2000" baseline="-25000" dirty="0">
                <a:cs typeface="Arial" panose="020B0604020202020204" pitchFamily="34" charset="0"/>
              </a:rPr>
              <a:t>2</a:t>
            </a:r>
          </a:p>
          <a:p>
            <a:pPr algn="just"/>
            <a:endParaRPr lang="cs-CZ" sz="2000" dirty="0">
              <a:cs typeface="Arial" panose="020B0604020202020204" pitchFamily="34" charset="0"/>
            </a:endParaRPr>
          </a:p>
          <a:p>
            <a:pPr algn="just"/>
            <a:r>
              <a:rPr lang="cs-CZ" sz="2000" dirty="0">
                <a:cs typeface="Arial" panose="020B0604020202020204" pitchFamily="34" charset="0"/>
              </a:rPr>
              <a:t>Za laboratorní teploty reaguje s vlhkým </a:t>
            </a:r>
            <a:r>
              <a:rPr lang="cs-CZ" sz="2000" u="sng" dirty="0">
                <a:cs typeface="Arial" panose="020B0604020202020204" pitchFamily="34" charset="0"/>
              </a:rPr>
              <a:t>chlorem</a:t>
            </a:r>
            <a:r>
              <a:rPr lang="cs-CZ" sz="2000" dirty="0">
                <a:cs typeface="Arial" panose="020B0604020202020204" pitchFamily="34" charset="0"/>
              </a:rPr>
              <a:t>, s vodíkem se slučuje na hydrid MgH</a:t>
            </a:r>
            <a:r>
              <a:rPr lang="cs-CZ" sz="2000" baseline="-25000" dirty="0">
                <a:cs typeface="Arial" panose="020B0604020202020204" pitchFamily="34" charset="0"/>
              </a:rPr>
              <a:t>2</a:t>
            </a:r>
            <a:r>
              <a:rPr lang="cs-CZ" sz="2000" dirty="0">
                <a:cs typeface="Arial" panose="020B0604020202020204" pitchFamily="34" charset="0"/>
              </a:rPr>
              <a:t> při teplotě 175°C, s </a:t>
            </a:r>
            <a:r>
              <a:rPr lang="cs-CZ" sz="2000" u="sng" dirty="0">
                <a:cs typeface="Arial" panose="020B0604020202020204" pitchFamily="34" charset="0"/>
              </a:rPr>
              <a:t>dusíkem</a:t>
            </a:r>
            <a:r>
              <a:rPr lang="cs-CZ" sz="2000" dirty="0">
                <a:cs typeface="Arial" panose="020B0604020202020204" pitchFamily="34" charset="0"/>
              </a:rPr>
              <a:t> a amoniakem reaguje za vzniku nitridu Mg</a:t>
            </a:r>
            <a:r>
              <a:rPr lang="cs-CZ" sz="2000" baseline="-25000" dirty="0">
                <a:cs typeface="Arial" panose="020B0604020202020204" pitchFamily="34" charset="0"/>
              </a:rPr>
              <a:t>3</a:t>
            </a:r>
            <a:r>
              <a:rPr lang="cs-CZ" sz="2000" dirty="0">
                <a:cs typeface="Arial" panose="020B0604020202020204" pitchFamily="34" charset="0"/>
              </a:rPr>
              <a:t>N</a:t>
            </a:r>
            <a:r>
              <a:rPr lang="cs-CZ" sz="2000" baseline="-25000" dirty="0">
                <a:cs typeface="Arial" panose="020B0604020202020204" pitchFamily="34" charset="0"/>
              </a:rPr>
              <a:t>2</a:t>
            </a:r>
            <a:r>
              <a:rPr lang="cs-CZ" sz="2000" dirty="0">
                <a:cs typeface="Arial" panose="020B0604020202020204" pitchFamily="34" charset="0"/>
              </a:rPr>
              <a:t> až při teplotě nad 780°C, s </a:t>
            </a:r>
            <a:r>
              <a:rPr lang="cs-CZ" sz="2000" u="sng" dirty="0">
                <a:cs typeface="Arial" panose="020B0604020202020204" pitchFamily="34" charset="0"/>
              </a:rPr>
              <a:t>křemíkem</a:t>
            </a:r>
            <a:r>
              <a:rPr lang="cs-CZ" sz="2000" dirty="0">
                <a:cs typeface="Arial" panose="020B0604020202020204" pitchFamily="34" charset="0"/>
              </a:rPr>
              <a:t> tvoří silicid Mg</a:t>
            </a:r>
            <a:r>
              <a:rPr lang="cs-CZ" sz="2000" baseline="-25000" dirty="0">
                <a:cs typeface="Arial" panose="020B0604020202020204" pitchFamily="34" charset="0"/>
              </a:rPr>
              <a:t>2</a:t>
            </a:r>
            <a:r>
              <a:rPr lang="cs-CZ" sz="2000" dirty="0">
                <a:cs typeface="Arial" panose="020B0604020202020204" pitchFamily="34" charset="0"/>
              </a:rPr>
              <a:t>Si při teplotách nad 650°C</a:t>
            </a:r>
          </a:p>
          <a:p>
            <a:pPr algn="just"/>
            <a:r>
              <a:rPr lang="cs-CZ" sz="2000" dirty="0">
                <a:cs typeface="Arial" panose="020B0604020202020204" pitchFamily="34" charset="0"/>
              </a:rPr>
              <a:t>    Vodné roztoky solí hořčíku jsou bezbarvé, mezi barevné výjimky patří rozpustný žlutý chroman hořečnatý MgCrO</a:t>
            </a:r>
            <a:r>
              <a:rPr lang="cs-CZ" sz="2000" baseline="-25000" dirty="0">
                <a:cs typeface="Arial" panose="020B0604020202020204" pitchFamily="34" charset="0"/>
              </a:rPr>
              <a:t>4</a:t>
            </a:r>
            <a:r>
              <a:rPr lang="cs-CZ" sz="2000" dirty="0">
                <a:cs typeface="Arial" panose="020B0604020202020204" pitchFamily="34" charset="0"/>
              </a:rPr>
              <a:t>. Nerozpustné sloučeniny hořčíku jsou bílé látky.</a:t>
            </a:r>
          </a:p>
          <a:p>
            <a:pPr algn="just"/>
            <a:endParaRPr lang="cs-CZ" sz="2000" dirty="0">
              <a:cs typeface="Arial" panose="020B0604020202020204" pitchFamily="34" charset="0"/>
            </a:endParaRPr>
          </a:p>
          <a:p>
            <a:pPr algn="just"/>
            <a:r>
              <a:rPr lang="cs-CZ" sz="2000" dirty="0">
                <a:cs typeface="Arial" panose="020B0604020202020204" pitchFamily="34" charset="0"/>
              </a:rPr>
              <a:t>V přírodě se elementární hořčík vyskytuje pouze jako dvojmocný kation ve sloučeninách. Mezi nejdůležitější minerály hořčíku patří </a:t>
            </a:r>
            <a:r>
              <a:rPr lang="cs-CZ" sz="2000" b="1" dirty="0">
                <a:cs typeface="Arial" panose="020B0604020202020204" pitchFamily="34" charset="0"/>
              </a:rPr>
              <a:t>magnezit</a:t>
            </a:r>
            <a:r>
              <a:rPr lang="cs-CZ" sz="2000" dirty="0">
                <a:cs typeface="Arial" panose="020B0604020202020204" pitchFamily="34" charset="0"/>
              </a:rPr>
              <a:t> MgCO</a:t>
            </a:r>
            <a:r>
              <a:rPr lang="cs-CZ" sz="2000" baseline="-25000" dirty="0">
                <a:cs typeface="Arial" panose="020B0604020202020204" pitchFamily="34" charset="0"/>
              </a:rPr>
              <a:t>3</a:t>
            </a:r>
            <a:r>
              <a:rPr lang="cs-CZ" sz="2000" dirty="0">
                <a:cs typeface="Arial" panose="020B0604020202020204" pitchFamily="34" charset="0"/>
              </a:rPr>
              <a:t>, </a:t>
            </a:r>
            <a:r>
              <a:rPr lang="cs-CZ" sz="2000" b="1" dirty="0">
                <a:cs typeface="Arial" panose="020B0604020202020204" pitchFamily="34" charset="0"/>
              </a:rPr>
              <a:t>dolomit</a:t>
            </a:r>
            <a:r>
              <a:rPr lang="cs-CZ" sz="2000" dirty="0">
                <a:cs typeface="Arial" panose="020B0604020202020204" pitchFamily="34" charset="0"/>
              </a:rPr>
              <a:t> CaCO</a:t>
            </a:r>
            <a:r>
              <a:rPr lang="cs-CZ" sz="2000" baseline="-25000" dirty="0">
                <a:cs typeface="Arial" panose="020B0604020202020204" pitchFamily="34" charset="0"/>
              </a:rPr>
              <a:t>3</a:t>
            </a:r>
            <a:r>
              <a:rPr lang="cs-CZ" sz="2000" dirty="0">
                <a:cs typeface="Arial" panose="020B0604020202020204" pitchFamily="34" charset="0"/>
              </a:rPr>
              <a:t>·MgCO</a:t>
            </a:r>
            <a:r>
              <a:rPr lang="cs-CZ" sz="2000" baseline="-25000" dirty="0">
                <a:cs typeface="Arial" panose="020B0604020202020204" pitchFamily="34" charset="0"/>
              </a:rPr>
              <a:t>3</a:t>
            </a:r>
            <a:r>
              <a:rPr lang="cs-CZ" sz="2000" dirty="0">
                <a:cs typeface="Arial" panose="020B0604020202020204" pitchFamily="34" charset="0"/>
              </a:rPr>
              <a:t>, </a:t>
            </a:r>
            <a:r>
              <a:rPr lang="cs-CZ" sz="2000" b="1" dirty="0" err="1">
                <a:cs typeface="Arial" panose="020B0604020202020204" pitchFamily="34" charset="0"/>
              </a:rPr>
              <a:t>serpentinit</a:t>
            </a:r>
            <a:r>
              <a:rPr lang="cs-CZ" sz="2000" dirty="0">
                <a:cs typeface="Arial" panose="020B0604020202020204" pitchFamily="34" charset="0"/>
              </a:rPr>
              <a:t> 3MgO·2SiO</a:t>
            </a:r>
            <a:r>
              <a:rPr lang="cs-CZ" sz="2000" baseline="-25000" dirty="0">
                <a:cs typeface="Arial" panose="020B0604020202020204" pitchFamily="34" charset="0"/>
              </a:rPr>
              <a:t>2</a:t>
            </a:r>
            <a:r>
              <a:rPr lang="cs-CZ" sz="2000" dirty="0">
                <a:cs typeface="Arial" panose="020B0604020202020204" pitchFamily="34" charset="0"/>
              </a:rPr>
              <a:t>·2H</a:t>
            </a:r>
            <a:r>
              <a:rPr lang="cs-CZ" sz="2000" baseline="-25000" dirty="0">
                <a:cs typeface="Arial" panose="020B0604020202020204" pitchFamily="34" charset="0"/>
              </a:rPr>
              <a:t>2</a:t>
            </a:r>
            <a:r>
              <a:rPr lang="cs-CZ" sz="2000" dirty="0">
                <a:cs typeface="Arial" panose="020B0604020202020204" pitchFamily="34" charset="0"/>
              </a:rPr>
              <a:t>O, </a:t>
            </a:r>
            <a:r>
              <a:rPr lang="cs-CZ" sz="2000" b="1" dirty="0">
                <a:cs typeface="Arial" panose="020B0604020202020204" pitchFamily="34" charset="0"/>
              </a:rPr>
              <a:t>spinel</a:t>
            </a:r>
            <a:r>
              <a:rPr lang="cs-CZ" sz="2000" dirty="0">
                <a:cs typeface="Arial" panose="020B0604020202020204" pitchFamily="34" charset="0"/>
              </a:rPr>
              <a:t> MgO·Al</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r>
              <a:rPr lang="cs-CZ" sz="2000" dirty="0">
                <a:cs typeface="Arial" panose="020B0604020202020204" pitchFamily="34" charset="0"/>
              </a:rPr>
              <a:t>, </a:t>
            </a:r>
            <a:r>
              <a:rPr lang="cs-CZ" sz="2000" b="1" dirty="0">
                <a:cs typeface="Arial" panose="020B0604020202020204" pitchFamily="34" charset="0"/>
              </a:rPr>
              <a:t>karnalit</a:t>
            </a:r>
            <a:r>
              <a:rPr lang="cs-CZ" sz="2000" dirty="0">
                <a:cs typeface="Arial" panose="020B0604020202020204" pitchFamily="34" charset="0"/>
              </a:rPr>
              <a:t> MgCl</a:t>
            </a:r>
            <a:r>
              <a:rPr lang="cs-CZ" sz="2000" baseline="-25000" dirty="0">
                <a:cs typeface="Arial" panose="020B0604020202020204" pitchFamily="34" charset="0"/>
              </a:rPr>
              <a:t>2</a:t>
            </a:r>
            <a:r>
              <a:rPr lang="cs-CZ" sz="2000" dirty="0">
                <a:cs typeface="Arial" panose="020B0604020202020204" pitchFamily="34" charset="0"/>
              </a:rPr>
              <a:t>·KCl·6H</a:t>
            </a:r>
            <a:r>
              <a:rPr lang="cs-CZ" sz="2000" baseline="-25000" dirty="0">
                <a:cs typeface="Arial" panose="020B0604020202020204" pitchFamily="34" charset="0"/>
              </a:rPr>
              <a:t>2</a:t>
            </a:r>
            <a:r>
              <a:rPr lang="cs-CZ" sz="2000" dirty="0">
                <a:cs typeface="Arial" panose="020B0604020202020204" pitchFamily="34" charset="0"/>
              </a:rPr>
              <a:t>O, </a:t>
            </a:r>
            <a:r>
              <a:rPr lang="cs-CZ" sz="2000" b="1" dirty="0">
                <a:cs typeface="Arial" panose="020B0604020202020204" pitchFamily="34" charset="0"/>
              </a:rPr>
              <a:t>kieserit</a:t>
            </a:r>
            <a:r>
              <a:rPr lang="cs-CZ" sz="2000" dirty="0">
                <a:cs typeface="Arial" panose="020B0604020202020204" pitchFamily="34" charset="0"/>
              </a:rPr>
              <a:t> MgSO</a:t>
            </a:r>
            <a:r>
              <a:rPr lang="cs-CZ" sz="2000" baseline="-25000" dirty="0">
                <a:cs typeface="Arial" panose="020B0604020202020204" pitchFamily="34" charset="0"/>
              </a:rPr>
              <a:t>4</a:t>
            </a:r>
            <a:r>
              <a:rPr lang="cs-CZ" sz="2000" dirty="0">
                <a:cs typeface="Arial" panose="020B0604020202020204" pitchFamily="34" charset="0"/>
              </a:rPr>
              <a:t>·H</a:t>
            </a:r>
            <a:r>
              <a:rPr lang="cs-CZ" sz="2000" baseline="-25000" dirty="0">
                <a:cs typeface="Arial" panose="020B0604020202020204" pitchFamily="34" charset="0"/>
              </a:rPr>
              <a:t>2</a:t>
            </a:r>
            <a:r>
              <a:rPr lang="cs-CZ" sz="2000" dirty="0">
                <a:cs typeface="Arial" panose="020B0604020202020204" pitchFamily="34" charset="0"/>
              </a:rPr>
              <a:t>O, </a:t>
            </a:r>
            <a:r>
              <a:rPr lang="cs-CZ" sz="2000" b="1" dirty="0">
                <a:cs typeface="Arial" panose="020B0604020202020204" pitchFamily="34" charset="0"/>
              </a:rPr>
              <a:t>olivín</a:t>
            </a:r>
            <a:r>
              <a:rPr lang="cs-CZ" sz="2000" dirty="0">
                <a:cs typeface="Arial" panose="020B0604020202020204" pitchFamily="34" charset="0"/>
              </a:rPr>
              <a:t> MgSiO</a:t>
            </a:r>
            <a:r>
              <a:rPr lang="cs-CZ" sz="2000" baseline="-25000" dirty="0">
                <a:cs typeface="Arial" panose="020B0604020202020204" pitchFamily="34" charset="0"/>
              </a:rPr>
              <a:t>4</a:t>
            </a:r>
            <a:r>
              <a:rPr lang="cs-CZ" sz="2000" dirty="0">
                <a:cs typeface="Arial" panose="020B0604020202020204" pitchFamily="34" charset="0"/>
              </a:rPr>
              <a:t>, </a:t>
            </a:r>
            <a:r>
              <a:rPr lang="cs-CZ" sz="2000" b="1" dirty="0">
                <a:cs typeface="Arial" panose="020B0604020202020204" pitchFamily="34" charset="0"/>
              </a:rPr>
              <a:t>azbest</a:t>
            </a:r>
            <a:r>
              <a:rPr lang="cs-CZ" sz="2000" dirty="0">
                <a:cs typeface="Arial" panose="020B0604020202020204" pitchFamily="34" charset="0"/>
              </a:rPr>
              <a:t> H</a:t>
            </a:r>
            <a:r>
              <a:rPr lang="cs-CZ" sz="2000" baseline="-25000" dirty="0">
                <a:cs typeface="Arial" panose="020B0604020202020204" pitchFamily="34" charset="0"/>
              </a:rPr>
              <a:t>4</a:t>
            </a:r>
            <a:r>
              <a:rPr lang="cs-CZ" sz="2000" dirty="0">
                <a:cs typeface="Arial" panose="020B0604020202020204" pitchFamily="34" charset="0"/>
              </a:rPr>
              <a:t>Mg</a:t>
            </a:r>
            <a:r>
              <a:rPr lang="cs-CZ" sz="2000" baseline="-25000" dirty="0">
                <a:cs typeface="Arial" panose="020B0604020202020204" pitchFamily="34" charset="0"/>
              </a:rPr>
              <a:t>3</a:t>
            </a:r>
            <a:r>
              <a:rPr lang="cs-CZ" sz="2000" dirty="0">
                <a:cs typeface="Arial" panose="020B0604020202020204" pitchFamily="34" charset="0"/>
              </a:rPr>
              <a:t>Si</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9</a:t>
            </a:r>
            <a:r>
              <a:rPr lang="cs-CZ" sz="2000" dirty="0">
                <a:cs typeface="Arial" panose="020B0604020202020204" pitchFamily="34" charset="0"/>
              </a:rPr>
              <a:t>, </a:t>
            </a:r>
            <a:r>
              <a:rPr lang="cs-CZ" sz="2000" b="1" dirty="0">
                <a:cs typeface="Arial" panose="020B0604020202020204" pitchFamily="34" charset="0"/>
              </a:rPr>
              <a:t>mastek</a:t>
            </a:r>
            <a:r>
              <a:rPr lang="cs-CZ" sz="2000" dirty="0">
                <a:cs typeface="Arial" panose="020B0604020202020204" pitchFamily="34" charset="0"/>
              </a:rPr>
              <a:t> Mg</a:t>
            </a:r>
            <a:r>
              <a:rPr lang="cs-CZ" sz="2000" baseline="-25000" dirty="0">
                <a:cs typeface="Arial" panose="020B0604020202020204" pitchFamily="34" charset="0"/>
              </a:rPr>
              <a:t>3</a:t>
            </a:r>
            <a:r>
              <a:rPr lang="cs-CZ" sz="2000" dirty="0">
                <a:cs typeface="Arial" panose="020B0604020202020204" pitchFamily="34" charset="0"/>
              </a:rPr>
              <a:t>Si</a:t>
            </a:r>
            <a:r>
              <a:rPr lang="cs-CZ" sz="2000" baseline="-25000" dirty="0">
                <a:cs typeface="Arial" panose="020B0604020202020204" pitchFamily="34" charset="0"/>
              </a:rPr>
              <a:t>4</a:t>
            </a:r>
            <a:r>
              <a:rPr lang="cs-CZ" sz="2000" dirty="0">
                <a:cs typeface="Arial" panose="020B0604020202020204" pitchFamily="34" charset="0"/>
              </a:rPr>
              <a:t>O</a:t>
            </a:r>
            <a:r>
              <a:rPr lang="cs-CZ" sz="2000" baseline="-25000" dirty="0">
                <a:cs typeface="Arial" panose="020B0604020202020204" pitchFamily="34" charset="0"/>
              </a:rPr>
              <a:t>10</a:t>
            </a:r>
            <a:r>
              <a:rPr lang="cs-CZ" sz="2000" dirty="0">
                <a:cs typeface="Arial" panose="020B0604020202020204" pitchFamily="34" charset="0"/>
              </a:rPr>
              <a:t>(OH)</a:t>
            </a:r>
            <a:r>
              <a:rPr lang="cs-CZ" sz="2000" baseline="-25000" dirty="0">
                <a:cs typeface="Arial" panose="020B0604020202020204" pitchFamily="34" charset="0"/>
              </a:rPr>
              <a:t>2</a:t>
            </a:r>
            <a:r>
              <a:rPr lang="cs-CZ" sz="2000" dirty="0">
                <a:cs typeface="Arial" panose="020B0604020202020204" pitchFamily="34" charset="0"/>
              </a:rPr>
              <a:t>, </a:t>
            </a:r>
            <a:r>
              <a:rPr lang="cs-CZ" sz="2000" b="1" dirty="0">
                <a:cs typeface="Arial" panose="020B0604020202020204" pitchFamily="34" charset="0"/>
              </a:rPr>
              <a:t>pyrop</a:t>
            </a:r>
            <a:r>
              <a:rPr lang="cs-CZ" sz="2000" dirty="0">
                <a:cs typeface="Arial" panose="020B0604020202020204" pitchFamily="34" charset="0"/>
              </a:rPr>
              <a:t> Mg</a:t>
            </a:r>
            <a:r>
              <a:rPr lang="cs-CZ" sz="2000" baseline="-25000" dirty="0">
                <a:cs typeface="Arial" panose="020B0604020202020204" pitchFamily="34" charset="0"/>
              </a:rPr>
              <a:t>3</a:t>
            </a:r>
            <a:r>
              <a:rPr lang="cs-CZ" sz="2000" dirty="0">
                <a:cs typeface="Arial" panose="020B0604020202020204" pitchFamily="34" charset="0"/>
              </a:rPr>
              <a:t>Al</a:t>
            </a:r>
            <a:r>
              <a:rPr lang="cs-CZ" sz="2000" baseline="-25000" dirty="0">
                <a:cs typeface="Arial" panose="020B0604020202020204" pitchFamily="34" charset="0"/>
              </a:rPr>
              <a:t>2</a:t>
            </a:r>
            <a:r>
              <a:rPr lang="cs-CZ" sz="2000" dirty="0">
                <a:cs typeface="Arial" panose="020B0604020202020204" pitchFamily="34" charset="0"/>
              </a:rPr>
              <a:t>(SiO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3</a:t>
            </a:r>
            <a:r>
              <a:rPr lang="cs-CZ" sz="2000" dirty="0">
                <a:cs typeface="Arial" panose="020B0604020202020204" pitchFamily="34" charset="0"/>
              </a:rPr>
              <a:t>, </a:t>
            </a:r>
            <a:r>
              <a:rPr lang="cs-CZ" sz="2000" b="1" dirty="0" err="1">
                <a:cs typeface="Arial" panose="020B0604020202020204" pitchFamily="34" charset="0"/>
              </a:rPr>
              <a:t>brucit</a:t>
            </a:r>
            <a:r>
              <a:rPr lang="cs-CZ" sz="2000" dirty="0">
                <a:cs typeface="Arial" panose="020B0604020202020204" pitchFamily="34" charset="0"/>
              </a:rPr>
              <a:t> Mg(OH)</a:t>
            </a:r>
            <a:r>
              <a:rPr lang="cs-CZ" sz="2000" baseline="-25000" dirty="0">
                <a:cs typeface="Arial" panose="020B0604020202020204" pitchFamily="34" charset="0"/>
              </a:rPr>
              <a:t>2</a:t>
            </a:r>
            <a:r>
              <a:rPr lang="cs-CZ" sz="2000" dirty="0">
                <a:cs typeface="Arial" panose="020B0604020202020204" pitchFamily="34" charset="0"/>
              </a:rPr>
              <a:t> a </a:t>
            </a:r>
            <a:r>
              <a:rPr lang="cs-CZ" sz="2000" b="1" dirty="0">
                <a:cs typeface="Arial" panose="020B0604020202020204" pitchFamily="34" charset="0"/>
              </a:rPr>
              <a:t>sepiolit</a:t>
            </a:r>
            <a:r>
              <a:rPr lang="cs-CZ" sz="2000" dirty="0">
                <a:cs typeface="Arial" panose="020B0604020202020204" pitchFamily="34" charset="0"/>
              </a:rPr>
              <a:t> Mg</a:t>
            </a:r>
            <a:r>
              <a:rPr lang="cs-CZ" sz="2000" baseline="-25000" dirty="0">
                <a:cs typeface="Arial" panose="020B0604020202020204" pitchFamily="34" charset="0"/>
              </a:rPr>
              <a:t>3</a:t>
            </a:r>
            <a:r>
              <a:rPr lang="cs-CZ" sz="2000" dirty="0">
                <a:cs typeface="Arial" panose="020B0604020202020204" pitchFamily="34" charset="0"/>
              </a:rPr>
              <a:t>[Si</a:t>
            </a:r>
            <a:r>
              <a:rPr lang="cs-CZ" sz="2000" baseline="-25000" dirty="0">
                <a:cs typeface="Arial" panose="020B0604020202020204" pitchFamily="34" charset="0"/>
              </a:rPr>
              <a:t>4</a:t>
            </a:r>
            <a:r>
              <a:rPr lang="cs-CZ" sz="2000" dirty="0">
                <a:cs typeface="Arial" panose="020B0604020202020204" pitchFamily="34" charset="0"/>
              </a:rPr>
              <a:t>O</a:t>
            </a:r>
            <a:r>
              <a:rPr lang="cs-CZ" sz="2000" baseline="-25000" dirty="0">
                <a:cs typeface="Arial" panose="020B0604020202020204" pitchFamily="34" charset="0"/>
              </a:rPr>
              <a:t>10</a:t>
            </a:r>
            <a:r>
              <a:rPr lang="cs-CZ" sz="2000" dirty="0">
                <a:cs typeface="Arial" panose="020B0604020202020204" pitchFamily="34" charset="0"/>
              </a:rPr>
              <a:t>]·Mg(OH)</a:t>
            </a:r>
            <a:r>
              <a:rPr lang="cs-CZ" sz="2000" baseline="-25000" dirty="0">
                <a:cs typeface="Arial" panose="020B0604020202020204" pitchFamily="34" charset="0"/>
              </a:rPr>
              <a:t>2</a:t>
            </a:r>
            <a:r>
              <a:rPr lang="cs-CZ" sz="2000" dirty="0">
                <a:cs typeface="Arial" panose="020B0604020202020204" pitchFamily="34" charset="0"/>
              </a:rPr>
              <a:t>·3H</a:t>
            </a:r>
            <a:r>
              <a:rPr lang="cs-CZ" sz="2000" baseline="-25000" dirty="0">
                <a:cs typeface="Arial" panose="020B0604020202020204" pitchFamily="34" charset="0"/>
              </a:rPr>
              <a:t>2</a:t>
            </a:r>
            <a:r>
              <a:rPr lang="cs-CZ" sz="2000" dirty="0">
                <a:cs typeface="Arial" panose="020B0604020202020204" pitchFamily="34" charset="0"/>
              </a:rPr>
              <a:t>O.</a:t>
            </a:r>
          </a:p>
          <a:p>
            <a:pPr algn="just"/>
            <a:r>
              <a:rPr lang="cs-CZ" sz="2000" dirty="0">
                <a:cs typeface="Arial" panose="020B0604020202020204" pitchFamily="34" charset="0"/>
              </a:rPr>
              <a:t>  </a:t>
            </a:r>
          </a:p>
        </p:txBody>
      </p:sp>
    </p:spTree>
    <p:extLst>
      <p:ext uri="{BB962C8B-B14F-4D97-AF65-F5344CB8AC3E}">
        <p14:creationId xmlns:p14="http://schemas.microsoft.com/office/powerpoint/2010/main" val="2453862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839200" cy="2554545"/>
          </a:xfrm>
          <a:prstGeom prst="rect">
            <a:avLst/>
          </a:prstGeom>
        </p:spPr>
        <p:txBody>
          <a:bodyPr wrap="square">
            <a:spAutoFit/>
          </a:bodyPr>
          <a:lstStyle/>
          <a:p>
            <a:pPr algn="just"/>
            <a:r>
              <a:rPr lang="cs-CZ" sz="2000" dirty="0">
                <a:cs typeface="Arial" panose="020B0604020202020204" pitchFamily="34" charset="0"/>
              </a:rPr>
              <a:t>  Hořčík se významnou mírou podílí na </a:t>
            </a:r>
            <a:r>
              <a:rPr lang="cs-CZ" sz="2000" b="1" dirty="0">
                <a:cs typeface="Arial" panose="020B0604020202020204" pitchFamily="34" charset="0"/>
              </a:rPr>
              <a:t>složení mořské vody</a:t>
            </a:r>
            <a:r>
              <a:rPr lang="cs-CZ" sz="2000" dirty="0">
                <a:cs typeface="Arial" panose="020B0604020202020204" pitchFamily="34" charset="0"/>
              </a:rPr>
              <a:t>. Spolu s vápníkem je hořčík nejčastější příčinou </a:t>
            </a:r>
            <a:r>
              <a:rPr lang="cs-CZ" sz="2000" b="1" dirty="0">
                <a:cs typeface="Arial" panose="020B0604020202020204" pitchFamily="34" charset="0"/>
              </a:rPr>
              <a:t>tvrdosti přírodních vod</a:t>
            </a:r>
            <a:r>
              <a:rPr lang="cs-CZ" sz="2000" dirty="0">
                <a:cs typeface="Arial" panose="020B0604020202020204" pitchFamily="34" charset="0"/>
              </a:rPr>
              <a:t>. </a:t>
            </a:r>
          </a:p>
          <a:p>
            <a:pPr algn="just"/>
            <a:endParaRPr lang="cs-CZ" sz="2000" dirty="0">
              <a:cs typeface="Arial" panose="020B0604020202020204" pitchFamily="34" charset="0"/>
            </a:endParaRPr>
          </a:p>
          <a:p>
            <a:pPr algn="just"/>
            <a:r>
              <a:rPr lang="cs-CZ" sz="2000" dirty="0">
                <a:cs typeface="Arial" panose="020B0604020202020204" pitchFamily="34" charset="0"/>
              </a:rPr>
              <a:t>  Hořčík je důležitý </a:t>
            </a:r>
            <a:r>
              <a:rPr lang="cs-CZ" sz="2000" b="1" dirty="0">
                <a:cs typeface="Arial" panose="020B0604020202020204" pitchFamily="34" charset="0"/>
              </a:rPr>
              <a:t>biogenní prvek</a:t>
            </a:r>
            <a:r>
              <a:rPr lang="cs-CZ" sz="2000" dirty="0">
                <a:cs typeface="Arial" panose="020B0604020202020204" pitchFamily="34" charset="0"/>
              </a:rPr>
              <a:t>, jako významná složka </a:t>
            </a:r>
            <a:r>
              <a:rPr lang="cs-CZ" sz="2000" b="1" dirty="0">
                <a:cs typeface="Arial" panose="020B0604020202020204" pitchFamily="34" charset="0"/>
              </a:rPr>
              <a:t>chlorofylu</a:t>
            </a:r>
            <a:r>
              <a:rPr lang="cs-CZ" sz="2000" dirty="0">
                <a:cs typeface="Arial" panose="020B0604020202020204" pitchFamily="34" charset="0"/>
              </a:rPr>
              <a:t> se vyskytuje ve všech zelených rostlinách. Dostatečný obsah hořčíku v potravinách je podmínkou správné funkce lidského organismu.</a:t>
            </a:r>
          </a:p>
          <a:p>
            <a:pPr algn="just"/>
            <a:endParaRPr lang="cs-CZ" sz="2000" dirty="0">
              <a:cs typeface="Arial" panose="020B0604020202020204" pitchFamily="34" charset="0"/>
            </a:endParaRPr>
          </a:p>
          <a:p>
            <a:pPr algn="just"/>
            <a:endParaRPr lang="cs-CZ" sz="2000" dirty="0">
              <a:cs typeface="Arial" panose="020B0604020202020204" pitchFamily="34" charset="0"/>
            </a:endParaRPr>
          </a:p>
        </p:txBody>
      </p:sp>
      <p:pic>
        <p:nvPicPr>
          <p:cNvPr id="29698" name="Picture 2" descr="https://upload.wikimedia.org/wikipedia/commons/thumb/c/cf/Chlorophyll_a_b_d.svg/1920px-Chlorophyll_a_b_d.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514600"/>
            <a:ext cx="5460754"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3048000"/>
            <a:ext cx="2971801" cy="1505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150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82012"/>
            <a:ext cx="8839200" cy="6093976"/>
          </a:xfrm>
          <a:prstGeom prst="rect">
            <a:avLst/>
          </a:prstGeom>
        </p:spPr>
        <p:txBody>
          <a:bodyPr wrap="square">
            <a:spAutoFit/>
          </a:bodyPr>
          <a:lstStyle/>
          <a:p>
            <a:pPr algn="just"/>
            <a:r>
              <a:rPr lang="cs-CZ" sz="2000" b="1" dirty="0">
                <a:cs typeface="Arial" panose="020B0604020202020204" pitchFamily="34" charset="0"/>
              </a:rPr>
              <a:t>Výroba hořčíku</a:t>
            </a:r>
          </a:p>
          <a:p>
            <a:pPr algn="just"/>
            <a:r>
              <a:rPr lang="cs-CZ" sz="2000" dirty="0">
                <a:cs typeface="Arial" panose="020B0604020202020204" pitchFamily="34" charset="0"/>
              </a:rPr>
              <a:t>Hořčík se vyrábí zejména tavnou elektrolýzou MgCl</a:t>
            </a:r>
            <a:r>
              <a:rPr lang="cs-CZ" sz="2000" baseline="-25000" dirty="0">
                <a:cs typeface="Arial" panose="020B0604020202020204" pitchFamily="34" charset="0"/>
              </a:rPr>
              <a:t>2</a:t>
            </a:r>
            <a:r>
              <a:rPr lang="cs-CZ" sz="2000" dirty="0">
                <a:cs typeface="Arial" panose="020B0604020202020204" pitchFamily="34" charset="0"/>
              </a:rPr>
              <a:t>, méně často termickými způsoby z </a:t>
            </a:r>
            <a:r>
              <a:rPr lang="cs-CZ" sz="2000" dirty="0" err="1">
                <a:cs typeface="Arial" panose="020B0604020202020204" pitchFamily="34" charset="0"/>
              </a:rPr>
              <a:t>MgO</a:t>
            </a:r>
            <a:r>
              <a:rPr lang="cs-CZ" sz="2000" dirty="0">
                <a:cs typeface="Arial" panose="020B0604020202020204" pitchFamily="34" charset="0"/>
              </a:rPr>
              <a:t>.</a:t>
            </a:r>
          </a:p>
          <a:p>
            <a:pPr algn="just"/>
            <a:endParaRPr lang="cs-CZ" sz="1000" dirty="0">
              <a:cs typeface="Arial" panose="020B0604020202020204" pitchFamily="34" charset="0"/>
            </a:endParaRPr>
          </a:p>
          <a:p>
            <a:pPr algn="just"/>
            <a:r>
              <a:rPr lang="cs-CZ" sz="2000" dirty="0">
                <a:cs typeface="Arial" panose="020B0604020202020204" pitchFamily="34" charset="0"/>
              </a:rPr>
              <a:t>Chlorid hořečnatý potřebný pro </a:t>
            </a:r>
            <a:r>
              <a:rPr lang="cs-CZ" sz="2000" b="1" u="sng" dirty="0">
                <a:cs typeface="Arial" panose="020B0604020202020204" pitchFamily="34" charset="0"/>
              </a:rPr>
              <a:t>elektrolytickou výrobu hořčíku</a:t>
            </a:r>
            <a:r>
              <a:rPr lang="cs-CZ" sz="2000" dirty="0">
                <a:cs typeface="Arial" panose="020B0604020202020204" pitchFamily="34" charset="0"/>
              </a:rPr>
              <a:t> se připravuje rozdílnými způsoby podle druhu vstupní suroviny. </a:t>
            </a:r>
          </a:p>
          <a:p>
            <a:pPr algn="just"/>
            <a:r>
              <a:rPr lang="cs-CZ" sz="2000" dirty="0">
                <a:cs typeface="Arial" panose="020B0604020202020204" pitchFamily="34" charset="0"/>
              </a:rPr>
              <a:t>  Pokud se jako surovina používá </a:t>
            </a:r>
            <a:r>
              <a:rPr lang="cs-CZ" sz="2000" b="1" dirty="0">
                <a:cs typeface="Arial" panose="020B0604020202020204" pitchFamily="34" charset="0"/>
              </a:rPr>
              <a:t>dolomit</a:t>
            </a:r>
            <a:r>
              <a:rPr lang="cs-CZ" sz="2000" dirty="0">
                <a:cs typeface="Arial" panose="020B0604020202020204" pitchFamily="34" charset="0"/>
              </a:rPr>
              <a:t> CaCO</a:t>
            </a:r>
            <a:r>
              <a:rPr lang="cs-CZ" sz="2000" baseline="-25000" dirty="0">
                <a:cs typeface="Arial" panose="020B0604020202020204" pitchFamily="34" charset="0"/>
              </a:rPr>
              <a:t>3</a:t>
            </a:r>
            <a:r>
              <a:rPr lang="cs-CZ" sz="2000" dirty="0">
                <a:cs typeface="Arial" panose="020B0604020202020204" pitchFamily="34" charset="0"/>
              </a:rPr>
              <a:t>·MgCO</a:t>
            </a:r>
            <a:r>
              <a:rPr lang="cs-CZ" sz="2000" baseline="-25000" dirty="0">
                <a:cs typeface="Arial" panose="020B0604020202020204" pitchFamily="34" charset="0"/>
              </a:rPr>
              <a:t>3</a:t>
            </a:r>
            <a:r>
              <a:rPr lang="cs-CZ" sz="2000" dirty="0">
                <a:cs typeface="Arial" panose="020B0604020202020204" pitchFamily="34" charset="0"/>
              </a:rPr>
              <a:t>, provádí se nejčastěji norský postup, který spočívá v pálení dolomitu za vzniku oxidů </a:t>
            </a:r>
            <a:r>
              <a:rPr lang="cs-CZ" sz="2000" dirty="0" err="1">
                <a:cs typeface="Arial" panose="020B0604020202020204" pitchFamily="34" charset="0"/>
              </a:rPr>
              <a:t>MgO</a:t>
            </a:r>
            <a:r>
              <a:rPr lang="cs-CZ" sz="2000" dirty="0">
                <a:cs typeface="Arial" panose="020B0604020202020204" pitchFamily="34" charset="0"/>
              </a:rPr>
              <a:t> a </a:t>
            </a:r>
            <a:r>
              <a:rPr lang="cs-CZ" sz="2000" dirty="0" err="1">
                <a:cs typeface="Arial" panose="020B0604020202020204" pitchFamily="34" charset="0"/>
              </a:rPr>
              <a:t>CaO</a:t>
            </a:r>
            <a:r>
              <a:rPr lang="cs-CZ" sz="2000" dirty="0">
                <a:cs typeface="Arial" panose="020B0604020202020204" pitchFamily="34" charset="0"/>
              </a:rPr>
              <a:t>, následuje hydratace oxidů za vzniku hydroxidů Mg(OH)</a:t>
            </a:r>
            <a:r>
              <a:rPr lang="cs-CZ" sz="2000" baseline="-25000" dirty="0">
                <a:cs typeface="Arial" panose="020B0604020202020204" pitchFamily="34" charset="0"/>
              </a:rPr>
              <a:t>2</a:t>
            </a:r>
            <a:r>
              <a:rPr lang="cs-CZ" sz="2000" dirty="0">
                <a:cs typeface="Arial" panose="020B0604020202020204" pitchFamily="34" charset="0"/>
              </a:rPr>
              <a:t> a Ca(OH)</a:t>
            </a:r>
            <a:r>
              <a:rPr lang="cs-CZ" sz="2000" baseline="-25000" dirty="0">
                <a:cs typeface="Arial" panose="020B0604020202020204" pitchFamily="34" charset="0"/>
              </a:rPr>
              <a:t>2</a:t>
            </a:r>
            <a:r>
              <a:rPr lang="cs-CZ" sz="2000" dirty="0">
                <a:cs typeface="Arial" panose="020B0604020202020204" pitchFamily="34" charset="0"/>
              </a:rPr>
              <a:t>, nerozpustný hydroxid hořečnatý se po odfiltrování kalcinuje za vzniku </a:t>
            </a:r>
            <a:r>
              <a:rPr lang="cs-CZ" sz="2000" dirty="0" err="1">
                <a:cs typeface="Arial" panose="020B0604020202020204" pitchFamily="34" charset="0"/>
              </a:rPr>
              <a:t>MgO</a:t>
            </a:r>
            <a:r>
              <a:rPr lang="cs-CZ" sz="2000" dirty="0">
                <a:cs typeface="Arial" panose="020B0604020202020204" pitchFamily="34" charset="0"/>
              </a:rPr>
              <a:t>, který se chloruje za přítomnosti uhlíku za vzniku MgCl</a:t>
            </a:r>
            <a:r>
              <a:rPr lang="cs-CZ" sz="2000" baseline="-25000" dirty="0">
                <a:cs typeface="Arial" panose="020B0604020202020204" pitchFamily="34" charset="0"/>
              </a:rPr>
              <a:t>2</a:t>
            </a:r>
            <a:r>
              <a:rPr lang="cs-CZ" sz="2000" dirty="0">
                <a:cs typeface="Arial" panose="020B0604020202020204" pitchFamily="34" charset="0"/>
              </a:rPr>
              <a:t>.</a:t>
            </a:r>
          </a:p>
          <a:p>
            <a:pPr algn="just"/>
            <a:r>
              <a:rPr lang="cs-CZ" sz="2000" dirty="0">
                <a:cs typeface="Arial" panose="020B0604020202020204" pitchFamily="34" charset="0"/>
              </a:rPr>
              <a:t>  Jestliže se jako vstupní surovina používá </a:t>
            </a:r>
            <a:r>
              <a:rPr lang="cs-CZ" sz="2000" b="1" dirty="0" err="1">
                <a:cs typeface="Arial" panose="020B0604020202020204" pitchFamily="34" charset="0"/>
              </a:rPr>
              <a:t>serpentinit</a:t>
            </a:r>
            <a:r>
              <a:rPr lang="cs-CZ" sz="2000" dirty="0">
                <a:cs typeface="Arial" panose="020B0604020202020204" pitchFamily="34" charset="0"/>
              </a:rPr>
              <a:t> 3MgO·2SiO</a:t>
            </a:r>
            <a:r>
              <a:rPr lang="cs-CZ" sz="2000" baseline="-25000" dirty="0">
                <a:cs typeface="Arial" panose="020B0604020202020204" pitchFamily="34" charset="0"/>
              </a:rPr>
              <a:t>2</a:t>
            </a:r>
            <a:r>
              <a:rPr lang="cs-CZ" sz="2000" dirty="0">
                <a:cs typeface="Arial" panose="020B0604020202020204" pitchFamily="34" charset="0"/>
              </a:rPr>
              <a:t>·2H</a:t>
            </a:r>
            <a:r>
              <a:rPr lang="cs-CZ" sz="2000" baseline="-25000" dirty="0">
                <a:cs typeface="Arial" panose="020B0604020202020204" pitchFamily="34" charset="0"/>
              </a:rPr>
              <a:t>2</a:t>
            </a:r>
            <a:r>
              <a:rPr lang="cs-CZ" sz="2000" dirty="0">
                <a:cs typeface="Arial" panose="020B0604020202020204" pitchFamily="34" charset="0"/>
              </a:rPr>
              <a:t>O, provádí se kanadský postup, který spočívá v louhování suroviny kyselinou chlorovodíkovou, vzniklý chlorid hořečnatý z roztoku vykrystalizuje, po opětovném rozpuštění se provádí čištění pomocí iontoměničů, následuje další krystalizace a sušení.</a:t>
            </a:r>
          </a:p>
          <a:p>
            <a:pPr algn="just"/>
            <a:r>
              <a:rPr lang="cs-CZ" sz="2000" dirty="0">
                <a:cs typeface="Arial" panose="020B0604020202020204" pitchFamily="34" charset="0"/>
              </a:rPr>
              <a:t>   Pokud se k přípravě chloridu hořečnatého používá </a:t>
            </a:r>
            <a:r>
              <a:rPr lang="cs-CZ" sz="2000" b="1" dirty="0">
                <a:cs typeface="Arial" panose="020B0604020202020204" pitchFamily="34" charset="0"/>
              </a:rPr>
              <a:t>mořská voda</a:t>
            </a:r>
            <a:r>
              <a:rPr lang="cs-CZ" sz="2000" dirty="0">
                <a:cs typeface="Arial" panose="020B0604020202020204" pitchFamily="34" charset="0"/>
              </a:rPr>
              <a:t>, nejprve se z ní působením vápenného mléka vysráží hydroxid hořečnatý Mg(OH)</a:t>
            </a:r>
            <a:r>
              <a:rPr lang="cs-CZ" sz="2000" baseline="-25000" dirty="0">
                <a:cs typeface="Arial" panose="020B0604020202020204" pitchFamily="34" charset="0"/>
              </a:rPr>
              <a:t>2</a:t>
            </a:r>
            <a:r>
              <a:rPr lang="cs-CZ" sz="2000" dirty="0">
                <a:cs typeface="Arial" panose="020B0604020202020204" pitchFamily="34" charset="0"/>
              </a:rPr>
              <a:t> a ten se působením kyseliny chlorovodíkové převede na chlorid hořečnatý MgCl</a:t>
            </a:r>
            <a:r>
              <a:rPr lang="cs-CZ" sz="2000" baseline="-25000" dirty="0">
                <a:cs typeface="Arial" panose="020B0604020202020204" pitchFamily="34" charset="0"/>
              </a:rPr>
              <a:t>2</a:t>
            </a:r>
            <a:r>
              <a:rPr lang="cs-CZ" sz="2000" dirty="0">
                <a:cs typeface="Arial" panose="020B0604020202020204" pitchFamily="34" charset="0"/>
              </a:rPr>
              <a:t>.</a:t>
            </a:r>
          </a:p>
          <a:p>
            <a:pPr algn="just"/>
            <a:r>
              <a:rPr lang="cs-CZ" sz="2000" dirty="0">
                <a:cs typeface="Arial" panose="020B0604020202020204" pitchFamily="34" charset="0"/>
              </a:rPr>
              <a:t>   Nejjednodušší je využití </a:t>
            </a:r>
            <a:r>
              <a:rPr lang="cs-CZ" sz="2000" b="1" dirty="0">
                <a:cs typeface="Arial" panose="020B0604020202020204" pitchFamily="34" charset="0"/>
              </a:rPr>
              <a:t>karnalitu</a:t>
            </a:r>
            <a:r>
              <a:rPr lang="cs-CZ" sz="2000" dirty="0">
                <a:cs typeface="Arial" panose="020B0604020202020204" pitchFamily="34" charset="0"/>
              </a:rPr>
              <a:t> MgCl</a:t>
            </a:r>
            <a:r>
              <a:rPr lang="cs-CZ" sz="2000" baseline="-25000" dirty="0">
                <a:cs typeface="Arial" panose="020B0604020202020204" pitchFamily="34" charset="0"/>
              </a:rPr>
              <a:t>2</a:t>
            </a:r>
            <a:r>
              <a:rPr lang="cs-CZ" sz="2000" dirty="0">
                <a:cs typeface="Arial" panose="020B0604020202020204" pitchFamily="34" charset="0"/>
              </a:rPr>
              <a:t>·KCl·6H</a:t>
            </a:r>
            <a:r>
              <a:rPr lang="cs-CZ" sz="2000" baseline="-25000" dirty="0">
                <a:cs typeface="Arial" panose="020B0604020202020204" pitchFamily="34" charset="0"/>
              </a:rPr>
              <a:t>2</a:t>
            </a:r>
            <a:r>
              <a:rPr lang="cs-CZ" sz="2000" dirty="0">
                <a:cs typeface="Arial" panose="020B0604020202020204" pitchFamily="34" charset="0"/>
              </a:rPr>
              <a:t>O, který se kalcinací zbaví krystalické vody a je připraven k elektrolýze.</a:t>
            </a:r>
          </a:p>
        </p:txBody>
      </p:sp>
    </p:spTree>
    <p:extLst>
      <p:ext uri="{BB962C8B-B14F-4D97-AF65-F5344CB8AC3E}">
        <p14:creationId xmlns:p14="http://schemas.microsoft.com/office/powerpoint/2010/main" val="2947990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39200" cy="5324535"/>
          </a:xfrm>
          <a:prstGeom prst="rect">
            <a:avLst/>
          </a:prstGeom>
        </p:spPr>
        <p:txBody>
          <a:bodyPr wrap="square">
            <a:spAutoFit/>
          </a:bodyPr>
          <a:lstStyle/>
          <a:p>
            <a:pPr algn="just"/>
            <a:r>
              <a:rPr lang="cs-CZ" sz="2000" dirty="0">
                <a:cs typeface="Arial" panose="020B0604020202020204" pitchFamily="34" charset="0"/>
              </a:rPr>
              <a:t>Vlastní výroba hořčíku se provádí </a:t>
            </a:r>
            <a:r>
              <a:rPr lang="cs-CZ" sz="2000" b="1" dirty="0">
                <a:cs typeface="Arial" panose="020B0604020202020204" pitchFamily="34" charset="0"/>
              </a:rPr>
              <a:t>elektrolýzou taveniny bezvodého chloridu hořečnatého</a:t>
            </a:r>
            <a:r>
              <a:rPr lang="cs-CZ" sz="2000" dirty="0">
                <a:cs typeface="Arial" panose="020B0604020202020204" pitchFamily="34" charset="0"/>
              </a:rPr>
              <a:t> s přídavkem </a:t>
            </a:r>
            <a:r>
              <a:rPr lang="cs-CZ" sz="2000" dirty="0" err="1">
                <a:cs typeface="Arial" panose="020B0604020202020204" pitchFamily="34" charset="0"/>
              </a:rPr>
              <a:t>NaCl</a:t>
            </a:r>
            <a:r>
              <a:rPr lang="cs-CZ" sz="2000" dirty="0">
                <a:cs typeface="Arial" panose="020B0604020202020204" pitchFamily="34" charset="0"/>
              </a:rPr>
              <a:t> a </a:t>
            </a:r>
            <a:r>
              <a:rPr lang="cs-CZ" sz="2000" dirty="0" err="1">
                <a:cs typeface="Arial" panose="020B0604020202020204" pitchFamily="34" charset="0"/>
              </a:rPr>
              <a:t>KCl</a:t>
            </a:r>
            <a:r>
              <a:rPr lang="cs-CZ" sz="2000" dirty="0">
                <a:cs typeface="Arial" panose="020B0604020202020204" pitchFamily="34" charset="0"/>
              </a:rPr>
              <a:t> (</a:t>
            </a:r>
            <a:r>
              <a:rPr lang="cs-CZ" sz="2000" i="1" dirty="0">
                <a:cs typeface="Arial" panose="020B0604020202020204" pitchFamily="34" charset="0"/>
              </a:rPr>
              <a:t>snížení teploty tání, zvýšení elektrické vodivosti</a:t>
            </a:r>
            <a:r>
              <a:rPr lang="cs-CZ" sz="2000" dirty="0">
                <a:cs typeface="Arial" panose="020B0604020202020204" pitchFamily="34" charset="0"/>
              </a:rPr>
              <a:t>), CaCl</a:t>
            </a:r>
            <a:r>
              <a:rPr lang="cs-CZ" sz="2000" baseline="-25000" dirty="0">
                <a:cs typeface="Arial" panose="020B0604020202020204" pitchFamily="34" charset="0"/>
              </a:rPr>
              <a:t>2</a:t>
            </a:r>
            <a:r>
              <a:rPr lang="cs-CZ" sz="2000" dirty="0">
                <a:cs typeface="Arial" panose="020B0604020202020204" pitchFamily="34" charset="0"/>
              </a:rPr>
              <a:t> (</a:t>
            </a:r>
            <a:r>
              <a:rPr lang="cs-CZ" sz="2000" i="1" dirty="0">
                <a:cs typeface="Arial" panose="020B0604020202020204" pitchFamily="34" charset="0"/>
              </a:rPr>
              <a:t>zvýšení hustoty elektrolytu</a:t>
            </a:r>
            <a:r>
              <a:rPr lang="cs-CZ" sz="2000" dirty="0">
                <a:cs typeface="Arial" panose="020B0604020202020204" pitchFamily="34" charset="0"/>
              </a:rPr>
              <a:t>) a CaF</a:t>
            </a:r>
            <a:r>
              <a:rPr lang="cs-CZ" sz="2000" baseline="-25000" dirty="0">
                <a:cs typeface="Arial" panose="020B0604020202020204" pitchFamily="34" charset="0"/>
              </a:rPr>
              <a:t>2</a:t>
            </a:r>
            <a:r>
              <a:rPr lang="cs-CZ" sz="2000" dirty="0">
                <a:cs typeface="Arial" panose="020B0604020202020204" pitchFamily="34" charset="0"/>
              </a:rPr>
              <a:t> (</a:t>
            </a:r>
            <a:r>
              <a:rPr lang="cs-CZ" sz="2000" i="1" dirty="0">
                <a:cs typeface="Arial" panose="020B0604020202020204" pitchFamily="34" charset="0"/>
              </a:rPr>
              <a:t>rychlejší spojování kapek hořčíku</a:t>
            </a:r>
            <a:r>
              <a:rPr lang="cs-CZ" sz="2000" dirty="0">
                <a:cs typeface="Arial" panose="020B0604020202020204" pitchFamily="34" charset="0"/>
              </a:rPr>
              <a:t>).</a:t>
            </a:r>
          </a:p>
          <a:p>
            <a:pPr algn="just"/>
            <a:r>
              <a:rPr lang="cs-CZ" sz="2000" dirty="0">
                <a:cs typeface="Arial" panose="020B0604020202020204" pitchFamily="34" charset="0"/>
              </a:rPr>
              <a:t>Surový hořčík se </a:t>
            </a:r>
            <a:r>
              <a:rPr lang="cs-CZ" sz="2000" b="1" dirty="0">
                <a:cs typeface="Arial" panose="020B0604020202020204" pitchFamily="34" charset="0"/>
              </a:rPr>
              <a:t>rafinuje</a:t>
            </a:r>
            <a:r>
              <a:rPr lang="cs-CZ" sz="2000" dirty="0">
                <a:cs typeface="Arial" panose="020B0604020202020204" pitchFamily="34" charset="0"/>
              </a:rPr>
              <a:t> přetavováním pod vrstvou solné taveniny nebo v atmosféře inertních plynů. Rafinace hořčíku na vysokou čistotu se provádí sublimací ve velmi zředěné atmosféře argonu.</a:t>
            </a:r>
          </a:p>
          <a:p>
            <a:pPr algn="just"/>
            <a:endParaRPr lang="cs-CZ" sz="2000" dirty="0">
              <a:cs typeface="Arial" panose="020B0604020202020204" pitchFamily="34" charset="0"/>
            </a:endParaRPr>
          </a:p>
          <a:p>
            <a:pPr algn="just"/>
            <a:r>
              <a:rPr lang="cs-CZ" sz="2000" dirty="0">
                <a:cs typeface="Arial" panose="020B0604020202020204" pitchFamily="34" charset="0"/>
              </a:rPr>
              <a:t>Méně rozšířené, a dnes téměř nepoužívané způsoby výroby hořčíku jsou </a:t>
            </a:r>
            <a:r>
              <a:rPr lang="cs-CZ" sz="2000" b="1" dirty="0" err="1">
                <a:cs typeface="Arial" panose="020B0604020202020204" pitchFamily="34" charset="0"/>
              </a:rPr>
              <a:t>karbotermický</a:t>
            </a:r>
            <a:r>
              <a:rPr lang="cs-CZ" sz="2000" dirty="0">
                <a:cs typeface="Arial" panose="020B0604020202020204" pitchFamily="34" charset="0"/>
              </a:rPr>
              <a:t>, </a:t>
            </a:r>
            <a:r>
              <a:rPr lang="cs-CZ" sz="2000" b="1" dirty="0" err="1">
                <a:cs typeface="Arial" panose="020B0604020202020204" pitchFamily="34" charset="0"/>
              </a:rPr>
              <a:t>karbidotermický</a:t>
            </a:r>
            <a:r>
              <a:rPr lang="cs-CZ" sz="2000" dirty="0">
                <a:cs typeface="Arial" panose="020B0604020202020204" pitchFamily="34" charset="0"/>
              </a:rPr>
              <a:t> a </a:t>
            </a:r>
            <a:r>
              <a:rPr lang="cs-CZ" sz="2000" b="1" dirty="0" err="1">
                <a:cs typeface="Arial" panose="020B0604020202020204" pitchFamily="34" charset="0"/>
              </a:rPr>
              <a:t>silikotermický</a:t>
            </a:r>
            <a:r>
              <a:rPr lang="cs-CZ" sz="2000" dirty="0">
                <a:cs typeface="Arial" panose="020B0604020202020204" pitchFamily="34" charset="0"/>
              </a:rPr>
              <a:t> způsob výroby hořčíku redukcí </a:t>
            </a:r>
            <a:r>
              <a:rPr lang="cs-CZ" sz="2000" dirty="0" err="1">
                <a:cs typeface="Arial" panose="020B0604020202020204" pitchFamily="34" charset="0"/>
              </a:rPr>
              <a:t>MgO</a:t>
            </a:r>
            <a:r>
              <a:rPr lang="cs-CZ" sz="2000" dirty="0">
                <a:cs typeface="Arial" panose="020B0604020202020204" pitchFamily="34" charset="0"/>
              </a:rPr>
              <a:t>, je možná také </a:t>
            </a:r>
            <a:r>
              <a:rPr lang="cs-CZ" sz="2000" dirty="0" err="1">
                <a:cs typeface="Arial" panose="020B0604020202020204" pitchFamily="34" charset="0"/>
              </a:rPr>
              <a:t>aluminotermická</a:t>
            </a:r>
            <a:r>
              <a:rPr lang="cs-CZ" sz="2000" dirty="0">
                <a:cs typeface="Arial" panose="020B0604020202020204" pitchFamily="34" charset="0"/>
              </a:rPr>
              <a:t> výroba z MgCl</a:t>
            </a:r>
            <a:r>
              <a:rPr lang="cs-CZ" sz="2000" baseline="-25000" dirty="0">
                <a:cs typeface="Arial" panose="020B0604020202020204" pitchFamily="34" charset="0"/>
              </a:rPr>
              <a:t>2</a:t>
            </a:r>
            <a:r>
              <a:rPr lang="cs-CZ" sz="2000" dirty="0">
                <a:cs typeface="Arial" panose="020B0604020202020204" pitchFamily="34" charset="0"/>
              </a:rPr>
              <a:t>.</a:t>
            </a:r>
          </a:p>
          <a:p>
            <a:pPr algn="just"/>
            <a:r>
              <a:rPr lang="cs-CZ" sz="2000" dirty="0" err="1">
                <a:cs typeface="Arial" panose="020B0604020202020204" pitchFamily="34" charset="0"/>
              </a:rPr>
              <a:t>Karbotermická</a:t>
            </a:r>
            <a:r>
              <a:rPr lang="cs-CZ" sz="2000" dirty="0">
                <a:cs typeface="Arial" panose="020B0604020202020204" pitchFamily="34" charset="0"/>
              </a:rPr>
              <a:t> a </a:t>
            </a:r>
            <a:r>
              <a:rPr lang="cs-CZ" sz="2000" dirty="0" err="1">
                <a:cs typeface="Arial" panose="020B0604020202020204" pitchFamily="34" charset="0"/>
              </a:rPr>
              <a:t>karbidotermická</a:t>
            </a:r>
            <a:r>
              <a:rPr lang="cs-CZ" sz="2000" dirty="0">
                <a:cs typeface="Arial" panose="020B0604020202020204" pitchFamily="34" charset="0"/>
              </a:rPr>
              <a:t> výroba hořčíku se prováděla v elektrické obloukové peci redukcí oxidu hořečnatého karbidem vápenatým nebo uhlím při teplotě 1200 °C. </a:t>
            </a:r>
            <a:r>
              <a:rPr lang="cs-CZ" sz="2000" dirty="0" err="1">
                <a:cs typeface="Arial" panose="020B0604020202020204" pitchFamily="34" charset="0"/>
              </a:rPr>
              <a:t>Silikotermický</a:t>
            </a:r>
            <a:r>
              <a:rPr lang="cs-CZ" sz="2000" dirty="0">
                <a:cs typeface="Arial" panose="020B0604020202020204" pitchFamily="34" charset="0"/>
              </a:rPr>
              <a:t> způsob výroby hořčíku se provádí redukcí páleného dolomitu křemíkem nebo ferrosiliciem v ocelolitinových retortách zahřívaných až na teplotu 2000 °C.</a:t>
            </a:r>
          </a:p>
          <a:p>
            <a:pPr algn="just"/>
            <a:endParaRPr lang="cs-CZ" sz="2000" dirty="0">
              <a:cs typeface="Arial" panose="020B0604020202020204" pitchFamily="34" charset="0"/>
            </a:endParaRPr>
          </a:p>
        </p:txBody>
      </p:sp>
    </p:spTree>
    <p:extLst>
      <p:ext uri="{BB962C8B-B14F-4D97-AF65-F5344CB8AC3E}">
        <p14:creationId xmlns:p14="http://schemas.microsoft.com/office/powerpoint/2010/main" val="2880789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76200"/>
            <a:ext cx="8839200" cy="2554545"/>
          </a:xfrm>
          <a:prstGeom prst="rect">
            <a:avLst/>
          </a:prstGeom>
        </p:spPr>
        <p:txBody>
          <a:bodyPr wrap="square">
            <a:spAutoFit/>
          </a:bodyPr>
          <a:lstStyle/>
          <a:p>
            <a:pPr algn="just"/>
            <a:r>
              <a:rPr lang="cs-CZ" sz="2000" b="1" dirty="0">
                <a:cs typeface="Arial" panose="020B0604020202020204" pitchFamily="34" charset="0"/>
              </a:rPr>
              <a:t>Praktické využití</a:t>
            </a:r>
          </a:p>
          <a:p>
            <a:pPr algn="just"/>
            <a:r>
              <a:rPr lang="cs-CZ" sz="2000" dirty="0">
                <a:cs typeface="Arial" panose="020B0604020202020204" pitchFamily="34" charset="0"/>
              </a:rPr>
              <a:t>  V minulosti se práškový hořčík ve směsi s vhodnými okysličovadly používal jako zdroj intenzivního světla pro </a:t>
            </a:r>
            <a:r>
              <a:rPr lang="cs-CZ" sz="2000" b="1" dirty="0">
                <a:cs typeface="Arial" panose="020B0604020202020204" pitchFamily="34" charset="0"/>
              </a:rPr>
              <a:t>fotografické blesky</a:t>
            </a:r>
            <a:r>
              <a:rPr lang="cs-CZ" sz="2000" dirty="0">
                <a:cs typeface="Arial" panose="020B0604020202020204" pitchFamily="34" charset="0"/>
              </a:rPr>
              <a:t>. </a:t>
            </a:r>
          </a:p>
          <a:p>
            <a:pPr algn="just"/>
            <a:r>
              <a:rPr lang="cs-CZ" sz="2000" dirty="0">
                <a:cs typeface="Arial" panose="020B0604020202020204" pitchFamily="34" charset="0"/>
              </a:rPr>
              <a:t>  Největší uplatnění dnes nalézá hořčík jako součást </a:t>
            </a:r>
            <a:r>
              <a:rPr lang="cs-CZ" sz="2000" b="1" dirty="0">
                <a:cs typeface="Arial" panose="020B0604020202020204" pitchFamily="34" charset="0"/>
              </a:rPr>
              <a:t>lehkých slitin </a:t>
            </a:r>
            <a:r>
              <a:rPr lang="cs-CZ" sz="2000" dirty="0">
                <a:cs typeface="Arial" panose="020B0604020202020204" pitchFamily="34" charset="0"/>
              </a:rPr>
              <a:t>a jako </a:t>
            </a:r>
            <a:r>
              <a:rPr lang="cs-CZ" sz="2000" b="1" dirty="0">
                <a:cs typeface="Arial" panose="020B0604020202020204" pitchFamily="34" charset="0"/>
              </a:rPr>
              <a:t>redukční činidlo </a:t>
            </a:r>
            <a:r>
              <a:rPr lang="cs-CZ" sz="2000" dirty="0">
                <a:cs typeface="Arial" panose="020B0604020202020204" pitchFamily="34" charset="0"/>
              </a:rPr>
              <a:t>pro výrobu dalších kovů (titan, zirkonium, niob, hafnium) Krollovým postupem. </a:t>
            </a:r>
          </a:p>
          <a:p>
            <a:pPr algn="just"/>
            <a:r>
              <a:rPr lang="cs-CZ" sz="2000" dirty="0">
                <a:cs typeface="Arial" panose="020B0604020202020204" pitchFamily="34" charset="0"/>
              </a:rPr>
              <a:t>  Jako součást </a:t>
            </a:r>
            <a:r>
              <a:rPr lang="cs-CZ" sz="2000" b="1" dirty="0" err="1">
                <a:cs typeface="Arial" panose="020B0604020202020204" pitchFamily="34" charset="0"/>
              </a:rPr>
              <a:t>Grignardova</a:t>
            </a:r>
            <a:r>
              <a:rPr lang="cs-CZ" sz="2000" b="1" dirty="0">
                <a:cs typeface="Arial" panose="020B0604020202020204" pitchFamily="34" charset="0"/>
              </a:rPr>
              <a:t> činidla</a:t>
            </a:r>
            <a:r>
              <a:rPr lang="cs-CZ" sz="2000" dirty="0">
                <a:cs typeface="Arial" panose="020B0604020202020204" pitchFamily="34" charset="0"/>
              </a:rPr>
              <a:t> nalézá hořčík uplatnění ve velké řadě organických syntéz.</a:t>
            </a: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630745"/>
            <a:ext cx="525780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bdélník 6"/>
          <p:cNvSpPr/>
          <p:nvPr/>
        </p:nvSpPr>
        <p:spPr>
          <a:xfrm>
            <a:off x="152400" y="4648199"/>
            <a:ext cx="8771688" cy="1323439"/>
          </a:xfrm>
          <a:prstGeom prst="rect">
            <a:avLst/>
          </a:prstGeom>
        </p:spPr>
        <p:txBody>
          <a:bodyPr wrap="square">
            <a:spAutoFit/>
          </a:bodyPr>
          <a:lstStyle/>
          <a:p>
            <a:pPr algn="just"/>
            <a:r>
              <a:rPr lang="cs-CZ" sz="2000" b="1" dirty="0">
                <a:cs typeface="Arial" panose="020B0604020202020204" pitchFamily="34" charset="0"/>
              </a:rPr>
              <a:t>Slitiny hořčíku</a:t>
            </a:r>
          </a:p>
          <a:p>
            <a:pPr algn="just"/>
            <a:r>
              <a:rPr lang="cs-CZ" sz="2000" dirty="0">
                <a:cs typeface="Arial" panose="020B0604020202020204" pitchFamily="34" charset="0"/>
              </a:rPr>
              <a:t>Větší praktický význam než čistý kov, mají pro technickou praxi </a:t>
            </a:r>
            <a:r>
              <a:rPr lang="cs-CZ" sz="2000" b="1" dirty="0">
                <a:cs typeface="Arial" panose="020B0604020202020204" pitchFamily="34" charset="0"/>
              </a:rPr>
              <a:t>slitiny hořčíku</a:t>
            </a:r>
            <a:r>
              <a:rPr lang="cs-CZ" sz="2000" dirty="0">
                <a:cs typeface="Arial" panose="020B0604020202020204" pitchFamily="34" charset="0"/>
              </a:rPr>
              <a:t>. Mezi nejdůležitější a nejstarší hořčíkové slitiny patří </a:t>
            </a:r>
            <a:r>
              <a:rPr lang="cs-CZ" sz="2000" b="1" dirty="0">
                <a:cs typeface="Arial" panose="020B0604020202020204" pitchFamily="34" charset="0"/>
              </a:rPr>
              <a:t>dural</a:t>
            </a:r>
            <a:r>
              <a:rPr lang="cs-CZ" sz="2000" dirty="0">
                <a:cs typeface="Arial" panose="020B0604020202020204" pitchFamily="34" charset="0"/>
              </a:rPr>
              <a:t> (</a:t>
            </a:r>
            <a:r>
              <a:rPr lang="cs-CZ" sz="2000" dirty="0" err="1">
                <a:cs typeface="Arial" panose="020B0604020202020204" pitchFamily="34" charset="0"/>
              </a:rPr>
              <a:t>Mg+Al+Cu+Mn</a:t>
            </a:r>
            <a:r>
              <a:rPr lang="cs-CZ" sz="2000" dirty="0">
                <a:cs typeface="Arial" panose="020B0604020202020204" pitchFamily="34" charset="0"/>
              </a:rPr>
              <a:t>), </a:t>
            </a:r>
            <a:r>
              <a:rPr lang="cs-CZ" sz="2000" b="1" dirty="0">
                <a:cs typeface="Arial" panose="020B0604020202020204" pitchFamily="34" charset="0"/>
              </a:rPr>
              <a:t>elektron</a:t>
            </a:r>
            <a:r>
              <a:rPr lang="cs-CZ" sz="2000" dirty="0">
                <a:cs typeface="Arial" panose="020B0604020202020204" pitchFamily="34" charset="0"/>
              </a:rPr>
              <a:t> (</a:t>
            </a:r>
            <a:r>
              <a:rPr lang="cs-CZ" sz="2000" dirty="0" err="1">
                <a:cs typeface="Arial" panose="020B0604020202020204" pitchFamily="34" charset="0"/>
              </a:rPr>
              <a:t>Mg+Al+Zn+Mn</a:t>
            </a:r>
            <a:r>
              <a:rPr lang="cs-CZ" sz="2000" dirty="0">
                <a:cs typeface="Arial" panose="020B0604020202020204" pitchFamily="34" charset="0"/>
              </a:rPr>
              <a:t>) a </a:t>
            </a:r>
            <a:r>
              <a:rPr lang="cs-CZ" sz="2000" b="1" dirty="0">
                <a:cs typeface="Arial" panose="020B0604020202020204" pitchFamily="34" charset="0"/>
              </a:rPr>
              <a:t>magnalium</a:t>
            </a:r>
            <a:r>
              <a:rPr lang="cs-CZ" sz="2000" dirty="0">
                <a:cs typeface="Arial" panose="020B0604020202020204" pitchFamily="34" charset="0"/>
              </a:rPr>
              <a:t> (</a:t>
            </a:r>
            <a:r>
              <a:rPr lang="cs-CZ" sz="2000" dirty="0" err="1">
                <a:cs typeface="Arial" panose="020B0604020202020204" pitchFamily="34" charset="0"/>
              </a:rPr>
              <a:t>Mg+Al</a:t>
            </a:r>
            <a:r>
              <a:rPr lang="cs-CZ" sz="2000" dirty="0">
                <a:cs typeface="Arial" panose="020B0604020202020204" pitchFamily="34" charset="0"/>
              </a:rPr>
              <a:t>).</a:t>
            </a:r>
          </a:p>
        </p:txBody>
      </p:sp>
    </p:spTree>
    <p:extLst>
      <p:ext uri="{BB962C8B-B14F-4D97-AF65-F5344CB8AC3E}">
        <p14:creationId xmlns:p14="http://schemas.microsoft.com/office/powerpoint/2010/main" val="1926136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Grp="1" noChangeArrowheads="1"/>
          </p:cNvSpPr>
          <p:nvPr>
            <p:ph type="body" idx="1"/>
          </p:nvPr>
        </p:nvSpPr>
        <p:spPr>
          <a:xfrm>
            <a:off x="190500" y="228600"/>
            <a:ext cx="8763000" cy="609600"/>
          </a:xfrm>
        </p:spPr>
        <p:txBody>
          <a:bodyPr>
            <a:normAutofit/>
          </a:bodyPr>
          <a:lstStyle/>
          <a:p>
            <a:pPr marL="0" indent="0" algn="just" eaLnBrk="1" hangingPunct="1">
              <a:buNone/>
            </a:pPr>
            <a:r>
              <a:rPr lang="en-GB" altLang="en-US" sz="2800" b="1" dirty="0">
                <a:cs typeface="Arial" panose="020B0604020202020204" pitchFamily="34" charset="0"/>
              </a:rPr>
              <a:t>Be, Mg, Ca, </a:t>
            </a:r>
            <a:r>
              <a:rPr lang="en-GB" altLang="en-US" sz="2800" b="1" dirty="0" err="1">
                <a:cs typeface="Arial" panose="020B0604020202020204" pitchFamily="34" charset="0"/>
              </a:rPr>
              <a:t>Sr</a:t>
            </a:r>
            <a:r>
              <a:rPr lang="en-GB" altLang="en-US" sz="2800" b="1" dirty="0">
                <a:cs typeface="Arial" panose="020B0604020202020204" pitchFamily="34" charset="0"/>
              </a:rPr>
              <a:t>, Ba, Ra</a:t>
            </a:r>
            <a:r>
              <a:rPr lang="en-GB" altLang="en-US" sz="2800" dirty="0">
                <a:cs typeface="Arial" panose="020B0604020202020204" pitchFamily="34" charset="0"/>
              </a:rPr>
              <a:t> </a:t>
            </a:r>
            <a:endParaRPr lang="cs-CZ" altLang="en-US" sz="2800" dirty="0">
              <a:cs typeface="Arial" panose="020B0604020202020204" pitchFamily="34" charset="0"/>
            </a:endParaRPr>
          </a:p>
          <a:p>
            <a:pPr algn="just" eaLnBrk="1" hangingPunct="1">
              <a:buFont typeface="Wingdings" pitchFamily="2" charset="2"/>
              <a:buNone/>
            </a:pPr>
            <a:endParaRPr lang="cs-CZ" altLang="en-US" sz="2800" b="1" dirty="0">
              <a:cs typeface="Arial" panose="020B0604020202020204" pitchFamily="34" charset="0"/>
            </a:endParaRPr>
          </a:p>
          <a:p>
            <a:pPr algn="just" eaLnBrk="1" hangingPunct="1">
              <a:buFont typeface="Wingdings" pitchFamily="2" charset="2"/>
              <a:buNone/>
            </a:pPr>
            <a:endParaRPr lang="cs-CZ" altLang="en-US" sz="2800" b="1" dirty="0">
              <a:cs typeface="Arial" panose="020B0604020202020204" pitchFamily="34" charset="0"/>
            </a:endParaRPr>
          </a:p>
          <a:p>
            <a:pPr algn="just" eaLnBrk="1" hangingPunct="1">
              <a:buFont typeface="Wingdings" pitchFamily="2" charset="2"/>
              <a:buNone/>
            </a:pPr>
            <a:endParaRPr lang="cs-CZ" altLang="en-US" sz="2800" dirty="0">
              <a:cs typeface="Arial" panose="020B0604020202020204" pitchFamily="34" charset="0"/>
            </a:endParaRPr>
          </a:p>
        </p:txBody>
      </p:sp>
      <p:pic>
        <p:nvPicPr>
          <p:cNvPr id="6146" name="Picture 2" descr="What Are the Properties of the Alkaline Earth Metals?">
            <a:extLst>
              <a:ext uri="{FF2B5EF4-FFF2-40B4-BE49-F238E27FC236}">
                <a16:creationId xmlns:a16="http://schemas.microsoft.com/office/drawing/2014/main" id="{61E98D9B-263D-4E33-804C-4AAB1737B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48" y="3851953"/>
            <a:ext cx="3700318" cy="1907976"/>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17C9408D-FBDC-498F-A593-26C00419973B}"/>
              </a:ext>
            </a:extLst>
          </p:cNvPr>
          <p:cNvPicPr>
            <a:picLocks noChangeAspect="1"/>
          </p:cNvPicPr>
          <p:nvPr/>
        </p:nvPicPr>
        <p:blipFill>
          <a:blip r:embed="rId3"/>
          <a:stretch>
            <a:fillRect/>
          </a:stretch>
        </p:blipFill>
        <p:spPr>
          <a:xfrm>
            <a:off x="4152900" y="3886200"/>
            <a:ext cx="4800600" cy="2743200"/>
          </a:xfrm>
          <a:prstGeom prst="rect">
            <a:avLst/>
          </a:prstGeom>
        </p:spPr>
      </p:pic>
      <p:pic>
        <p:nvPicPr>
          <p:cNvPr id="6150" name="Picture 6" descr="Electronic Configuration of Alkaline Earth Metals - Study Page">
            <a:extLst>
              <a:ext uri="{FF2B5EF4-FFF2-40B4-BE49-F238E27FC236}">
                <a16:creationId xmlns:a16="http://schemas.microsoft.com/office/drawing/2014/main" id="{3BC4F0E6-95E4-4C67-AA24-657C37DA87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19200"/>
            <a:ext cx="6386478" cy="2330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471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04800"/>
            <a:ext cx="8610600" cy="5016758"/>
          </a:xfrm>
          <a:prstGeom prst="rect">
            <a:avLst/>
          </a:prstGeom>
        </p:spPr>
        <p:txBody>
          <a:bodyPr wrap="square">
            <a:spAutoFit/>
          </a:bodyPr>
          <a:lstStyle/>
          <a:p>
            <a:pPr algn="just"/>
            <a:r>
              <a:rPr lang="cs-CZ" sz="2000" dirty="0">
                <a:cs typeface="Arial" panose="020B0604020202020204" pitchFamily="34" charset="0"/>
              </a:rPr>
              <a:t>Moderní slitiny hořčíku obsahují příměsi i dalších prvků, označování hořčíkových slitin písmennými kódy:</a:t>
            </a:r>
          </a:p>
          <a:p>
            <a:pPr algn="just"/>
            <a:r>
              <a:rPr lang="cs-CZ" sz="2000" dirty="0">
                <a:cs typeface="Arial" panose="020B0604020202020204" pitchFamily="34" charset="0"/>
              </a:rPr>
              <a:t>hořčíková slitina s označením </a:t>
            </a:r>
            <a:r>
              <a:rPr lang="cs-CZ" sz="2000" b="1" dirty="0">
                <a:cs typeface="Arial" panose="020B0604020202020204" pitchFamily="34" charset="0"/>
              </a:rPr>
              <a:t>AE42</a:t>
            </a:r>
            <a:r>
              <a:rPr lang="cs-CZ" sz="2000" dirty="0">
                <a:cs typeface="Arial" panose="020B0604020202020204" pitchFamily="34" charset="0"/>
              </a:rPr>
              <a:t> obsahuje kromě 4% hliníku také cca 2,5% neodymu, komerčně úspěšná slitina </a:t>
            </a:r>
            <a:r>
              <a:rPr lang="cs-CZ" sz="2000" b="1" dirty="0">
                <a:cs typeface="Arial" panose="020B0604020202020204" pitchFamily="34" charset="0"/>
              </a:rPr>
              <a:t>ZE41</a:t>
            </a:r>
            <a:r>
              <a:rPr lang="cs-CZ" sz="2000" dirty="0">
                <a:cs typeface="Arial" panose="020B0604020202020204" pitchFamily="34" charset="0"/>
              </a:rPr>
              <a:t> obsahuje 4,2 % zinku a 1,2 % neodymu. Další technicky využívané hořčíkové slitiny jsou AZ91, AM20, AM50, AM60, AS21, ZC63, EZ33, QE22, WE54. Hořčík se také používá k výrobě </a:t>
            </a:r>
            <a:r>
              <a:rPr lang="cs-CZ" sz="2000" dirty="0" err="1">
                <a:cs typeface="Arial" panose="020B0604020202020204" pitchFamily="34" charset="0"/>
              </a:rPr>
              <a:t>biodegradovatelných</a:t>
            </a:r>
            <a:r>
              <a:rPr lang="cs-CZ" sz="2000" dirty="0">
                <a:cs typeface="Arial" panose="020B0604020202020204" pitchFamily="34" charset="0"/>
              </a:rPr>
              <a:t> lékařských implantátů </a:t>
            </a:r>
            <a:r>
              <a:rPr lang="cs-CZ" sz="2000" i="1" dirty="0">
                <a:cs typeface="Arial" panose="020B0604020202020204" pitchFamily="34" charset="0"/>
              </a:rPr>
              <a:t>(slitiny Mg-Ca nebo Mg-</a:t>
            </a:r>
            <a:r>
              <a:rPr lang="cs-CZ" sz="2000" i="1" dirty="0" err="1">
                <a:cs typeface="Arial" panose="020B0604020202020204" pitchFamily="34" charset="0"/>
              </a:rPr>
              <a:t>Zn</a:t>
            </a:r>
            <a:r>
              <a:rPr lang="cs-CZ" sz="2000" i="1" dirty="0">
                <a:cs typeface="Arial" panose="020B0604020202020204" pitchFamily="34" charset="0"/>
              </a:rPr>
              <a:t>-Ca)</a:t>
            </a:r>
            <a:r>
              <a:rPr lang="cs-CZ" sz="2000" dirty="0">
                <a:cs typeface="Arial" panose="020B0604020202020204" pitchFamily="34" charset="0"/>
              </a:rPr>
              <a:t>.</a:t>
            </a:r>
          </a:p>
          <a:p>
            <a:pPr algn="just"/>
            <a:endParaRPr lang="cs-CZ" sz="2000" b="1" dirty="0">
              <a:cs typeface="Arial" panose="020B0604020202020204" pitchFamily="34" charset="0"/>
            </a:endParaRPr>
          </a:p>
          <a:p>
            <a:pPr algn="just"/>
            <a:r>
              <a:rPr lang="cs-CZ" sz="2000" b="1" dirty="0">
                <a:cs typeface="Arial" panose="020B0604020202020204" pitchFamily="34" charset="0"/>
              </a:rPr>
              <a:t>Hořčíkové kompozity</a:t>
            </a:r>
          </a:p>
          <a:p>
            <a:pPr algn="just"/>
            <a:r>
              <a:rPr lang="cs-CZ" sz="2000" dirty="0">
                <a:cs typeface="Arial" panose="020B0604020202020204" pitchFamily="34" charset="0"/>
              </a:rPr>
              <a:t>Progresivním konstrukčním materiálem jsou </a:t>
            </a:r>
            <a:r>
              <a:rPr lang="cs-CZ" sz="2000" b="1" dirty="0">
                <a:cs typeface="Arial" panose="020B0604020202020204" pitchFamily="34" charset="0"/>
              </a:rPr>
              <a:t>hořčíkové kompozity</a:t>
            </a:r>
            <a:r>
              <a:rPr lang="cs-CZ" sz="2000" dirty="0">
                <a:cs typeface="Arial" panose="020B0604020202020204" pitchFamily="34" charset="0"/>
              </a:rPr>
              <a:t>, které se vyrábějí vkládáním výztuže ve tvaru částic nebo vláken různé délky do hořčíkové matrice - </a:t>
            </a:r>
            <a:r>
              <a:rPr lang="cs-CZ" sz="2000" i="1" dirty="0">
                <a:cs typeface="Arial" panose="020B0604020202020204" pitchFamily="34" charset="0"/>
              </a:rPr>
              <a:t>"Metal Matrix </a:t>
            </a:r>
            <a:r>
              <a:rPr lang="cs-CZ" sz="2000" i="1" dirty="0" err="1">
                <a:cs typeface="Arial" panose="020B0604020202020204" pitchFamily="34" charset="0"/>
              </a:rPr>
              <a:t>Composites</a:t>
            </a:r>
            <a:r>
              <a:rPr lang="cs-CZ" sz="2000" i="1" dirty="0">
                <a:cs typeface="Arial" panose="020B0604020202020204" pitchFamily="34" charset="0"/>
              </a:rPr>
              <a:t>"</a:t>
            </a:r>
            <a:r>
              <a:rPr lang="cs-CZ" sz="2000" dirty="0">
                <a:cs typeface="Arial" panose="020B0604020202020204" pitchFamily="34" charset="0"/>
              </a:rPr>
              <a:t> – </a:t>
            </a:r>
            <a:r>
              <a:rPr lang="cs-CZ" sz="2000" dirty="0" err="1">
                <a:cs typeface="Arial" panose="020B0604020202020204" pitchFamily="34" charset="0"/>
              </a:rPr>
              <a:t>MMCs</a:t>
            </a:r>
            <a:r>
              <a:rPr lang="cs-CZ" sz="2000" dirty="0">
                <a:cs typeface="Arial" panose="020B0604020202020204" pitchFamily="34" charset="0"/>
              </a:rPr>
              <a:t>. Jako výztuž se nejčastěji používá oxid hlinitý, uhlíková vlákna, karbid křemíku </a:t>
            </a:r>
            <a:r>
              <a:rPr lang="cs-CZ" sz="2000" dirty="0" err="1">
                <a:cs typeface="Arial" panose="020B0604020202020204" pitchFamily="34" charset="0"/>
              </a:rPr>
              <a:t>SiC</a:t>
            </a:r>
            <a:r>
              <a:rPr lang="cs-CZ" sz="2000" dirty="0">
                <a:cs typeface="Arial" panose="020B0604020202020204" pitchFamily="34" charset="0"/>
              </a:rPr>
              <a:t> a karbid boru B</a:t>
            </a:r>
            <a:r>
              <a:rPr lang="cs-CZ" sz="2000" baseline="-25000" dirty="0">
                <a:cs typeface="Arial" panose="020B0604020202020204" pitchFamily="34" charset="0"/>
              </a:rPr>
              <a:t>4</a:t>
            </a:r>
            <a:r>
              <a:rPr lang="cs-CZ" sz="2000" dirty="0">
                <a:cs typeface="Arial" panose="020B0604020202020204" pitchFamily="34" charset="0"/>
              </a:rPr>
              <a:t>C. Hořčíkové kompozity se vyrábějí metodami práškové metalurgie, difuzním spojováním výztuže s matricí nebo infiltrací vláken výztuže roztaveným kovem.</a:t>
            </a:r>
          </a:p>
          <a:p>
            <a:pPr algn="just"/>
            <a:endParaRPr lang="cs-CZ" sz="2000" dirty="0">
              <a:cs typeface="Arial" panose="020B0604020202020204" pitchFamily="34" charset="0"/>
            </a:endParaRPr>
          </a:p>
        </p:txBody>
      </p:sp>
    </p:spTree>
    <p:extLst>
      <p:ext uri="{BB962C8B-B14F-4D97-AF65-F5344CB8AC3E}">
        <p14:creationId xmlns:p14="http://schemas.microsoft.com/office/powerpoint/2010/main" val="4052568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76200"/>
            <a:ext cx="8763000" cy="6740307"/>
          </a:xfrm>
          <a:prstGeom prst="rect">
            <a:avLst/>
          </a:prstGeom>
        </p:spPr>
        <p:txBody>
          <a:bodyPr wrap="square">
            <a:spAutoFit/>
          </a:bodyPr>
          <a:lstStyle/>
          <a:p>
            <a:pPr algn="ctr"/>
            <a:r>
              <a:rPr lang="cs-CZ" sz="2800" b="1" dirty="0">
                <a:cs typeface="Arial" panose="020B0604020202020204" pitchFamily="34" charset="0"/>
              </a:rPr>
              <a:t>Vápník</a:t>
            </a:r>
            <a:r>
              <a:rPr lang="cs-CZ" sz="2800" dirty="0">
                <a:cs typeface="Arial" panose="020B0604020202020204" pitchFamily="34" charset="0"/>
              </a:rPr>
              <a:t> </a:t>
            </a:r>
          </a:p>
          <a:p>
            <a:pPr algn="just"/>
            <a:endParaRPr lang="cs-CZ" sz="1000" dirty="0">
              <a:cs typeface="Arial" panose="020B0604020202020204" pitchFamily="34" charset="0"/>
            </a:endParaRPr>
          </a:p>
          <a:p>
            <a:pPr algn="just"/>
            <a:r>
              <a:rPr lang="cs-CZ" sz="2000" dirty="0">
                <a:cs typeface="Arial" panose="020B0604020202020204" pitchFamily="34" charset="0"/>
              </a:rPr>
              <a:t>je šedobílý, na čerstvém řezu lesklý, měkký, neušlechtilý kov. </a:t>
            </a:r>
            <a:r>
              <a:rPr lang="cs-CZ" altLang="en-US" sz="2000" dirty="0">
                <a:cs typeface="Arial" panose="020B0604020202020204" pitchFamily="34" charset="0"/>
              </a:rPr>
              <a:t>N</a:t>
            </a:r>
            <a:r>
              <a:rPr lang="en-GB" altLang="en-US" sz="2000" dirty="0">
                <a:cs typeface="Arial" panose="020B0604020202020204" pitchFamily="34" charset="0"/>
              </a:rPr>
              <a:t>a </a:t>
            </a:r>
            <a:r>
              <a:rPr lang="en-GB" altLang="en-US" sz="2000" dirty="0" err="1">
                <a:cs typeface="Arial" panose="020B0604020202020204" pitchFamily="34" charset="0"/>
              </a:rPr>
              <a:t>vzduchu</a:t>
            </a:r>
            <a:r>
              <a:rPr lang="en-GB" altLang="en-US" sz="2000" dirty="0">
                <a:cs typeface="Arial" panose="020B0604020202020204" pitchFamily="34" charset="0"/>
              </a:rPr>
              <a:t> se </a:t>
            </a:r>
            <a:r>
              <a:rPr lang="en-GB" altLang="en-US" sz="2000" dirty="0" err="1">
                <a:cs typeface="Arial" panose="020B0604020202020204" pitchFamily="34" charset="0"/>
              </a:rPr>
              <a:t>oxiduje</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po</a:t>
            </a:r>
            <a:r>
              <a:rPr lang="en-GB" altLang="en-US" sz="2000" dirty="0">
                <a:cs typeface="Arial" panose="020B0604020202020204" pitchFamily="34" charset="0"/>
              </a:rPr>
              <a:t> </a:t>
            </a:r>
            <a:r>
              <a:rPr lang="en-GB" altLang="en-US" sz="2000" dirty="0" err="1">
                <a:cs typeface="Arial" panose="020B0604020202020204" pitchFamily="34" charset="0"/>
              </a:rPr>
              <a:t>zah</a:t>
            </a:r>
            <a:r>
              <a:rPr lang="cs-CZ" altLang="en-US" sz="2000" dirty="0">
                <a:cs typeface="Arial" panose="020B0604020202020204" pitchFamily="34" charset="0"/>
              </a:rPr>
              <a:t>ř</a:t>
            </a:r>
            <a:r>
              <a:rPr lang="en-GB" altLang="en-US" sz="2000" dirty="0" err="1">
                <a:cs typeface="Arial" panose="020B0604020202020204" pitchFamily="34" charset="0"/>
              </a:rPr>
              <a:t>átí</a:t>
            </a:r>
            <a:r>
              <a:rPr lang="en-GB" altLang="en-US" sz="2000" dirty="0">
                <a:cs typeface="Arial" panose="020B0604020202020204" pitchFamily="34" charset="0"/>
              </a:rPr>
              <a:t> </a:t>
            </a:r>
            <a:r>
              <a:rPr lang="en-GB" altLang="en-US" sz="2000" dirty="0" err="1">
                <a:cs typeface="Arial" panose="020B0604020202020204" pitchFamily="34" charset="0"/>
              </a:rPr>
              <a:t>ho</a:t>
            </a:r>
            <a:r>
              <a:rPr lang="cs-CZ" altLang="en-US" sz="2000" dirty="0">
                <a:cs typeface="Arial" panose="020B0604020202020204" pitchFamily="34" charset="0"/>
              </a:rPr>
              <a:t>ř</a:t>
            </a:r>
            <a:r>
              <a:rPr lang="en-GB" altLang="en-US" sz="2000" dirty="0">
                <a:cs typeface="Arial" panose="020B0604020202020204" pitchFamily="34" charset="0"/>
              </a:rPr>
              <a:t>í: </a:t>
            </a:r>
            <a:endParaRPr lang="cs-CZ" altLang="en-US" sz="2000" dirty="0">
              <a:cs typeface="Arial" panose="020B0604020202020204" pitchFamily="34" charset="0"/>
            </a:endParaRPr>
          </a:p>
          <a:p>
            <a:pPr algn="ctr"/>
            <a:r>
              <a:rPr lang="en-GB" altLang="en-US" sz="2000" dirty="0">
                <a:cs typeface="Arial" panose="020B0604020202020204" pitchFamily="34" charset="0"/>
              </a:rPr>
              <a:t>2 Ca  +  O</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2 </a:t>
            </a:r>
            <a:r>
              <a:rPr lang="en-GB" altLang="en-US" sz="2000" dirty="0" err="1">
                <a:cs typeface="Arial" panose="020B0604020202020204" pitchFamily="34" charset="0"/>
              </a:rPr>
              <a:t>CaO</a:t>
            </a:r>
            <a:endParaRPr lang="cs-CZ" sz="2000" dirty="0">
              <a:cs typeface="Arial" panose="020B0604020202020204" pitchFamily="34" charset="0"/>
            </a:endParaRPr>
          </a:p>
          <a:p>
            <a:pPr algn="just"/>
            <a:r>
              <a:rPr lang="cs-CZ" sz="2000" dirty="0">
                <a:cs typeface="Arial" panose="020B0604020202020204" pitchFamily="34" charset="0"/>
              </a:rPr>
              <a:t>Snadno se rozpouští ve zředěných minerálních kyselinách:</a:t>
            </a:r>
          </a:p>
          <a:p>
            <a:pPr algn="ctr"/>
            <a:r>
              <a:rPr lang="cs-CZ" sz="2000" dirty="0">
                <a:cs typeface="Arial" panose="020B0604020202020204" pitchFamily="34" charset="0"/>
              </a:rPr>
              <a:t>Ca + 2HCl → CaCl</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4Ca + 10HNO</a:t>
            </a:r>
            <a:r>
              <a:rPr lang="cs-CZ" sz="2000" baseline="-25000" dirty="0">
                <a:cs typeface="Arial" panose="020B0604020202020204" pitchFamily="34" charset="0"/>
              </a:rPr>
              <a:t>3</a:t>
            </a:r>
            <a:r>
              <a:rPr lang="cs-CZ" sz="2000" dirty="0">
                <a:cs typeface="Arial" panose="020B0604020202020204" pitchFamily="34" charset="0"/>
              </a:rPr>
              <a:t> → 4Ca(NO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N</a:t>
            </a:r>
            <a:r>
              <a:rPr lang="cs-CZ" sz="2000" baseline="-25000" dirty="0">
                <a:cs typeface="Arial" panose="020B0604020202020204" pitchFamily="34" charset="0"/>
              </a:rPr>
              <a:t>2</a:t>
            </a:r>
            <a:r>
              <a:rPr lang="cs-CZ" sz="2000" dirty="0">
                <a:cs typeface="Arial" panose="020B0604020202020204" pitchFamily="34" charset="0"/>
              </a:rPr>
              <a:t>O + 5H</a:t>
            </a:r>
            <a:r>
              <a:rPr lang="cs-CZ" sz="2000" baseline="-25000" dirty="0">
                <a:cs typeface="Arial" panose="020B0604020202020204" pitchFamily="34" charset="0"/>
              </a:rPr>
              <a:t>2</a:t>
            </a:r>
            <a:r>
              <a:rPr lang="cs-CZ" sz="2000" dirty="0">
                <a:cs typeface="Arial" panose="020B0604020202020204" pitchFamily="34" charset="0"/>
              </a:rPr>
              <a:t>O</a:t>
            </a:r>
          </a:p>
          <a:p>
            <a:pPr algn="just"/>
            <a:endParaRPr lang="cs-CZ" sz="1000" dirty="0">
              <a:cs typeface="Arial" panose="020B0604020202020204" pitchFamily="34" charset="0"/>
            </a:endParaRPr>
          </a:p>
          <a:p>
            <a:pPr algn="just"/>
            <a:r>
              <a:rPr lang="cs-CZ" sz="2000" dirty="0">
                <a:cs typeface="Arial" panose="020B0604020202020204" pitchFamily="34" charset="0"/>
              </a:rPr>
              <a:t>Prudce reaguje s vodou za vzniku hydroxidu a vývoje vodíku, při teplotě nad 200°C reaguje s vodní párou za vzniku oxidu a hydridu:</a:t>
            </a:r>
          </a:p>
          <a:p>
            <a:pPr algn="ctr"/>
            <a:r>
              <a:rPr lang="cs-CZ" sz="2000" dirty="0">
                <a:cs typeface="Arial" panose="020B0604020202020204" pitchFamily="34" charset="0"/>
              </a:rPr>
              <a:t>Ca + 2H</a:t>
            </a:r>
            <a:r>
              <a:rPr lang="cs-CZ" sz="2000" baseline="-25000" dirty="0">
                <a:cs typeface="Arial" panose="020B0604020202020204" pitchFamily="34" charset="0"/>
              </a:rPr>
              <a:t>2</a:t>
            </a:r>
            <a:r>
              <a:rPr lang="cs-CZ" sz="2000" dirty="0">
                <a:cs typeface="Arial" panose="020B0604020202020204" pitchFamily="34" charset="0"/>
              </a:rPr>
              <a:t>O → Ca(OH)</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2Ca + H</a:t>
            </a:r>
            <a:r>
              <a:rPr lang="cs-CZ" sz="2000" baseline="-25000" dirty="0">
                <a:cs typeface="Arial" panose="020B0604020202020204" pitchFamily="34" charset="0"/>
              </a:rPr>
              <a:t>2</a:t>
            </a:r>
            <a:r>
              <a:rPr lang="cs-CZ" sz="2000" dirty="0">
                <a:cs typeface="Arial" panose="020B0604020202020204" pitchFamily="34" charset="0"/>
              </a:rPr>
              <a:t>O → </a:t>
            </a:r>
            <a:r>
              <a:rPr lang="cs-CZ" sz="2000" dirty="0" err="1">
                <a:cs typeface="Arial" panose="020B0604020202020204" pitchFamily="34" charset="0"/>
              </a:rPr>
              <a:t>CaO</a:t>
            </a:r>
            <a:r>
              <a:rPr lang="cs-CZ" sz="2000" dirty="0">
                <a:cs typeface="Arial" panose="020B0604020202020204" pitchFamily="34" charset="0"/>
              </a:rPr>
              <a:t> + CaH</a:t>
            </a:r>
            <a:r>
              <a:rPr lang="cs-CZ" sz="2000" baseline="-25000" dirty="0">
                <a:cs typeface="Arial" panose="020B0604020202020204" pitchFamily="34" charset="0"/>
              </a:rPr>
              <a:t>2</a:t>
            </a:r>
            <a:endParaRPr lang="cs-CZ" sz="2000" dirty="0">
              <a:cs typeface="Arial" panose="020B0604020202020204" pitchFamily="34" charset="0"/>
            </a:endParaRPr>
          </a:p>
          <a:p>
            <a:pPr algn="just"/>
            <a:endParaRPr lang="cs-CZ" sz="1000" dirty="0">
              <a:cs typeface="Arial" panose="020B0604020202020204" pitchFamily="34" charset="0"/>
            </a:endParaRPr>
          </a:p>
          <a:p>
            <a:pPr algn="just"/>
            <a:r>
              <a:rPr lang="cs-CZ" sz="2000" dirty="0">
                <a:cs typeface="Arial" panose="020B0604020202020204" pitchFamily="34" charset="0"/>
              </a:rPr>
              <a:t>S fluorem reaguje již za laboratorní teploty, s ostatními halogeny se přímo slučuje až při teplotách nad 200°C. S kyslíkem reaguje při teplotě nad 300°C, s uhlíkem se slučuje při teplotě nad 550°C. </a:t>
            </a:r>
          </a:p>
          <a:p>
            <a:pPr algn="just"/>
            <a:endParaRPr lang="cs-CZ" sz="1000" dirty="0">
              <a:cs typeface="Arial" panose="020B0604020202020204" pitchFamily="34" charset="0"/>
            </a:endParaRPr>
          </a:p>
          <a:p>
            <a:pPr algn="just"/>
            <a:r>
              <a:rPr lang="cs-CZ" sz="2000" dirty="0">
                <a:cs typeface="Arial" panose="020B0604020202020204" pitchFamily="34" charset="0"/>
              </a:rPr>
              <a:t>  S amoniakem reaguje již při teplotě -40°C za vzniku </a:t>
            </a:r>
            <a:r>
              <a:rPr lang="cs-CZ" sz="2000" dirty="0" err="1">
                <a:cs typeface="Arial" panose="020B0604020202020204" pitchFamily="34" charset="0"/>
              </a:rPr>
              <a:t>hexaaminvápenatého</a:t>
            </a:r>
            <a:r>
              <a:rPr lang="cs-CZ" sz="2000" dirty="0">
                <a:cs typeface="Arial" panose="020B0604020202020204" pitchFamily="34" charset="0"/>
              </a:rPr>
              <a:t> komplexu, pokud je reakce vápníku s amoniakem katalyzována železem nebo platinou vzniká amid:</a:t>
            </a:r>
          </a:p>
          <a:p>
            <a:pPr algn="ctr"/>
            <a:r>
              <a:rPr lang="cs-CZ" sz="2000" dirty="0">
                <a:cs typeface="Arial" panose="020B0604020202020204" pitchFamily="34" charset="0"/>
              </a:rPr>
              <a:t>Ca + 6NH3 → [Ca(NH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6</a:t>
            </a:r>
            <a:r>
              <a:rPr lang="cs-CZ" sz="2000" dirty="0">
                <a:cs typeface="Arial" panose="020B0604020202020204" pitchFamily="34" charset="0"/>
              </a:rPr>
              <a:t>]</a:t>
            </a:r>
            <a:br>
              <a:rPr lang="cs-CZ" sz="2000" dirty="0">
                <a:cs typeface="Arial" panose="020B0604020202020204" pitchFamily="34" charset="0"/>
              </a:rPr>
            </a:br>
            <a:r>
              <a:rPr lang="cs-CZ" sz="2000" dirty="0">
                <a:cs typeface="Arial" panose="020B0604020202020204" pitchFamily="34" charset="0"/>
              </a:rPr>
              <a:t>Ca + 2NH</a:t>
            </a:r>
            <a:r>
              <a:rPr lang="cs-CZ" sz="2000" baseline="-25000" dirty="0">
                <a:cs typeface="Arial" panose="020B0604020202020204" pitchFamily="34" charset="0"/>
              </a:rPr>
              <a:t>3</a:t>
            </a:r>
            <a:r>
              <a:rPr lang="cs-CZ" sz="2000" dirty="0">
                <a:cs typeface="Arial" panose="020B0604020202020204" pitchFamily="34" charset="0"/>
              </a:rPr>
              <a:t> → Ca(NH</a:t>
            </a:r>
            <a:r>
              <a:rPr lang="cs-CZ" sz="2000" baseline="-25000" dirty="0">
                <a:cs typeface="Arial" panose="020B0604020202020204" pitchFamily="34" charset="0"/>
              </a:rPr>
              <a:t>2</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p>
        </p:txBody>
      </p:sp>
    </p:spTree>
    <p:extLst>
      <p:ext uri="{BB962C8B-B14F-4D97-AF65-F5344CB8AC3E}">
        <p14:creationId xmlns:p14="http://schemas.microsoft.com/office/powerpoint/2010/main" val="2734435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6401753"/>
          </a:xfrm>
          <a:prstGeom prst="rect">
            <a:avLst/>
          </a:prstGeom>
        </p:spPr>
        <p:txBody>
          <a:bodyPr wrap="square">
            <a:spAutoFit/>
          </a:bodyPr>
          <a:lstStyle/>
          <a:p>
            <a:pPr algn="just"/>
            <a:r>
              <a:rPr lang="cs-CZ" sz="2000" dirty="0">
                <a:cs typeface="Arial" panose="020B0604020202020204" pitchFamily="34" charset="0"/>
              </a:rPr>
              <a:t>Ve sloučeninách se vyskytuje výhradně v oxidačním stupni II. Vytváří také komplexní sloučeniny ve kterých má koordinační číslo 6. Vodné roztoky solí vápníku jsou bezbarvé, nerozpustné sloučeniny vápníku jsou bílé, mezi barevné výjimky patří žlutý chroman vápenatý CaCrO</a:t>
            </a:r>
            <a:r>
              <a:rPr lang="cs-CZ" sz="2000" baseline="-25000" dirty="0">
                <a:cs typeface="Arial" panose="020B0604020202020204" pitchFamily="34" charset="0"/>
              </a:rPr>
              <a:t>4</a:t>
            </a:r>
            <a:r>
              <a:rPr lang="cs-CZ" sz="2000" dirty="0">
                <a:cs typeface="Arial" panose="020B0604020202020204" pitchFamily="34" charset="0"/>
              </a:rPr>
              <a:t>, modrý boritan vápenatý Ca</a:t>
            </a:r>
            <a:r>
              <a:rPr lang="cs-CZ" sz="2000" baseline="-25000" dirty="0">
                <a:cs typeface="Arial" panose="020B0604020202020204" pitchFamily="34" charset="0"/>
              </a:rPr>
              <a:t>3</a:t>
            </a:r>
            <a:r>
              <a:rPr lang="cs-CZ" sz="2000" dirty="0">
                <a:cs typeface="Arial" panose="020B0604020202020204" pitchFamily="34" charset="0"/>
              </a:rPr>
              <a:t>(BO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nebo černý silicid vápenatý CaSi</a:t>
            </a:r>
            <a:r>
              <a:rPr lang="cs-CZ" sz="2000" baseline="-25000" dirty="0">
                <a:cs typeface="Arial" panose="020B0604020202020204" pitchFamily="34" charset="0"/>
              </a:rPr>
              <a:t>2</a:t>
            </a:r>
            <a:r>
              <a:rPr lang="cs-CZ" sz="2000" dirty="0">
                <a:cs typeface="Arial" panose="020B0604020202020204" pitchFamily="34" charset="0"/>
              </a:rPr>
              <a:t>.</a:t>
            </a:r>
          </a:p>
          <a:p>
            <a:pPr algn="just"/>
            <a:endParaRPr lang="cs-CZ" sz="1000" dirty="0">
              <a:cs typeface="Arial" panose="020B0604020202020204" pitchFamily="34" charset="0"/>
            </a:endParaRPr>
          </a:p>
          <a:p>
            <a:pPr algn="just"/>
            <a:r>
              <a:rPr lang="cs-CZ" sz="2000" dirty="0">
                <a:cs typeface="Arial" panose="020B0604020202020204" pitchFamily="34" charset="0"/>
              </a:rPr>
              <a:t>V přírodě se elementární vápník nevyskytuje, ale v zemské kůře je v množství 3,25 % rozptýlen ve svých sloučeninách. Vápník je třetí nejrozšířenější kov a pátý nejrozšířenější prvek v přírodě.</a:t>
            </a:r>
          </a:p>
          <a:p>
            <a:pPr algn="just"/>
            <a:r>
              <a:rPr lang="cs-CZ" sz="2000" dirty="0">
                <a:cs typeface="Arial" panose="020B0604020202020204" pitchFamily="34" charset="0"/>
              </a:rPr>
              <a:t>Nejdůležitějšími užitkovými nerosty vápníku jsou minerály </a:t>
            </a:r>
            <a:r>
              <a:rPr lang="cs-CZ" sz="2000" b="1" dirty="0">
                <a:cs typeface="Arial" panose="020B0604020202020204" pitchFamily="34" charset="0"/>
              </a:rPr>
              <a:t>kalcit</a:t>
            </a:r>
            <a:r>
              <a:rPr lang="cs-CZ" sz="2000" dirty="0">
                <a:cs typeface="Arial" panose="020B0604020202020204" pitchFamily="34" charset="0"/>
              </a:rPr>
              <a:t> (vápenec) a </a:t>
            </a:r>
            <a:r>
              <a:rPr lang="cs-CZ" sz="2000" b="1" dirty="0">
                <a:cs typeface="Arial" panose="020B0604020202020204" pitchFamily="34" charset="0"/>
              </a:rPr>
              <a:t>aragonit</a:t>
            </a:r>
            <a:r>
              <a:rPr lang="cs-CZ" sz="2000" dirty="0">
                <a:cs typeface="Arial" panose="020B0604020202020204" pitchFamily="34" charset="0"/>
              </a:rPr>
              <a:t> CaCO</a:t>
            </a:r>
            <a:r>
              <a:rPr lang="cs-CZ" sz="2000" baseline="-25000" dirty="0">
                <a:cs typeface="Arial" panose="020B0604020202020204" pitchFamily="34" charset="0"/>
              </a:rPr>
              <a:t>3</a:t>
            </a:r>
            <a:r>
              <a:rPr lang="cs-CZ" sz="2000" dirty="0">
                <a:cs typeface="Arial" panose="020B0604020202020204" pitchFamily="34" charset="0"/>
              </a:rPr>
              <a:t>, </a:t>
            </a:r>
            <a:r>
              <a:rPr lang="cs-CZ" sz="2000" b="1" dirty="0">
                <a:cs typeface="Arial" panose="020B0604020202020204" pitchFamily="34" charset="0"/>
              </a:rPr>
              <a:t>dolomit</a:t>
            </a:r>
            <a:r>
              <a:rPr lang="cs-CZ" sz="2000" dirty="0">
                <a:cs typeface="Arial" panose="020B0604020202020204" pitchFamily="34" charset="0"/>
              </a:rPr>
              <a:t> CaCO</a:t>
            </a:r>
            <a:r>
              <a:rPr lang="cs-CZ" sz="2000" baseline="-25000" dirty="0">
                <a:cs typeface="Arial" panose="020B0604020202020204" pitchFamily="34" charset="0"/>
              </a:rPr>
              <a:t>3</a:t>
            </a:r>
            <a:r>
              <a:rPr lang="cs-CZ" sz="2000" dirty="0">
                <a:cs typeface="Arial" panose="020B0604020202020204" pitchFamily="34" charset="0"/>
              </a:rPr>
              <a:t>·MgCO</a:t>
            </a:r>
            <a:r>
              <a:rPr lang="cs-CZ" sz="2000" baseline="-25000" dirty="0">
                <a:cs typeface="Arial" panose="020B0604020202020204" pitchFamily="34" charset="0"/>
              </a:rPr>
              <a:t>3</a:t>
            </a:r>
            <a:r>
              <a:rPr lang="cs-CZ" sz="2000" dirty="0">
                <a:cs typeface="Arial" panose="020B0604020202020204" pitchFamily="34" charset="0"/>
              </a:rPr>
              <a:t>, </a:t>
            </a:r>
            <a:r>
              <a:rPr lang="cs-CZ" sz="2000" b="1" dirty="0">
                <a:cs typeface="Arial" panose="020B0604020202020204" pitchFamily="34" charset="0"/>
              </a:rPr>
              <a:t>anhydrit</a:t>
            </a:r>
            <a:r>
              <a:rPr lang="cs-CZ" sz="2000" dirty="0">
                <a:cs typeface="Arial" panose="020B0604020202020204" pitchFamily="34" charset="0"/>
              </a:rPr>
              <a:t> CaSO</a:t>
            </a:r>
            <a:r>
              <a:rPr lang="cs-CZ" sz="2000" baseline="-25000" dirty="0">
                <a:cs typeface="Arial" panose="020B0604020202020204" pitchFamily="34" charset="0"/>
              </a:rPr>
              <a:t>4</a:t>
            </a:r>
            <a:r>
              <a:rPr lang="cs-CZ" sz="2000" dirty="0">
                <a:cs typeface="Arial" panose="020B0604020202020204" pitchFamily="34" charset="0"/>
              </a:rPr>
              <a:t>·0.5H</a:t>
            </a:r>
            <a:r>
              <a:rPr lang="cs-CZ" sz="2000" baseline="-25000" dirty="0">
                <a:cs typeface="Arial" panose="020B0604020202020204" pitchFamily="34" charset="0"/>
              </a:rPr>
              <a:t>2</a:t>
            </a:r>
            <a:r>
              <a:rPr lang="cs-CZ" sz="2000" dirty="0">
                <a:cs typeface="Arial" panose="020B0604020202020204" pitchFamily="34" charset="0"/>
              </a:rPr>
              <a:t>O a </a:t>
            </a:r>
            <a:r>
              <a:rPr lang="cs-CZ" sz="2000" b="1" dirty="0">
                <a:cs typeface="Arial" panose="020B0604020202020204" pitchFamily="34" charset="0"/>
              </a:rPr>
              <a:t>sádrovec</a:t>
            </a:r>
            <a:r>
              <a:rPr lang="cs-CZ" sz="2000" dirty="0">
                <a:cs typeface="Arial" panose="020B0604020202020204" pitchFamily="34" charset="0"/>
              </a:rPr>
              <a:t> CaSO</a:t>
            </a:r>
            <a:r>
              <a:rPr lang="cs-CZ" sz="2000" baseline="-25000" dirty="0">
                <a:cs typeface="Arial" panose="020B0604020202020204" pitchFamily="34" charset="0"/>
              </a:rPr>
              <a:t>4</a:t>
            </a:r>
            <a:r>
              <a:rPr lang="cs-CZ" sz="2000" dirty="0">
                <a:cs typeface="Arial" panose="020B0604020202020204" pitchFamily="34" charset="0"/>
              </a:rPr>
              <a:t>·2H</a:t>
            </a:r>
            <a:r>
              <a:rPr lang="cs-CZ" sz="2000" baseline="-25000" dirty="0">
                <a:cs typeface="Arial" panose="020B0604020202020204" pitchFamily="34" charset="0"/>
              </a:rPr>
              <a:t>2</a:t>
            </a:r>
            <a:r>
              <a:rPr lang="cs-CZ" sz="2000" dirty="0">
                <a:cs typeface="Arial" panose="020B0604020202020204" pitchFamily="34" charset="0"/>
              </a:rPr>
              <a:t>O, </a:t>
            </a:r>
            <a:r>
              <a:rPr lang="cs-CZ" sz="2000" b="1" dirty="0">
                <a:cs typeface="Arial" panose="020B0604020202020204" pitchFamily="34" charset="0"/>
              </a:rPr>
              <a:t>apatit</a:t>
            </a:r>
            <a:r>
              <a:rPr lang="cs-CZ" sz="2000" dirty="0">
                <a:cs typeface="Arial" panose="020B0604020202020204" pitchFamily="34" charset="0"/>
              </a:rPr>
              <a:t> Ca</a:t>
            </a:r>
            <a:r>
              <a:rPr lang="cs-CZ" sz="2000" baseline="-25000" dirty="0">
                <a:cs typeface="Arial" panose="020B0604020202020204" pitchFamily="34" charset="0"/>
              </a:rPr>
              <a:t>5</a:t>
            </a:r>
            <a:r>
              <a:rPr lang="cs-CZ" sz="2000" dirty="0">
                <a:cs typeface="Arial" panose="020B0604020202020204" pitchFamily="34" charset="0"/>
              </a:rPr>
              <a:t>(PO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3</a:t>
            </a:r>
            <a:r>
              <a:rPr lang="cs-CZ" sz="2000" dirty="0">
                <a:cs typeface="Arial" panose="020B0604020202020204" pitchFamily="34" charset="0"/>
              </a:rPr>
              <a:t>(</a:t>
            </a:r>
            <a:r>
              <a:rPr lang="cs-CZ" sz="2000" dirty="0" err="1">
                <a:cs typeface="Arial" panose="020B0604020202020204" pitchFamily="34" charset="0"/>
              </a:rPr>
              <a:t>F,Cl,OH</a:t>
            </a:r>
            <a:r>
              <a:rPr lang="cs-CZ" sz="2000" dirty="0">
                <a:cs typeface="Arial" panose="020B0604020202020204" pitchFamily="34" charset="0"/>
              </a:rPr>
              <a:t>) a </a:t>
            </a:r>
            <a:r>
              <a:rPr lang="cs-CZ" sz="2000" b="1" dirty="0">
                <a:cs typeface="Arial" panose="020B0604020202020204" pitchFamily="34" charset="0"/>
              </a:rPr>
              <a:t>fluorit</a:t>
            </a:r>
            <a:r>
              <a:rPr lang="cs-CZ" sz="2000" dirty="0">
                <a:cs typeface="Arial" panose="020B0604020202020204" pitchFamily="34" charset="0"/>
              </a:rPr>
              <a:t> (kazivec) CaF</a:t>
            </a:r>
            <a:r>
              <a:rPr lang="cs-CZ" sz="2000" baseline="-25000" dirty="0">
                <a:cs typeface="Arial" panose="020B0604020202020204" pitchFamily="34" charset="0"/>
              </a:rPr>
              <a:t>2</a:t>
            </a:r>
            <a:r>
              <a:rPr lang="cs-CZ" sz="2000" dirty="0">
                <a:cs typeface="Arial" panose="020B0604020202020204" pitchFamily="34" charset="0"/>
              </a:rPr>
              <a:t>.</a:t>
            </a:r>
          </a:p>
          <a:p>
            <a:r>
              <a:rPr lang="cs-CZ" sz="2000" dirty="0">
                <a:cs typeface="Arial" panose="020B0604020202020204" pitchFamily="34" charset="0"/>
              </a:rPr>
              <a:t>K velice vzácným minerálům vápníku patří sulfid </a:t>
            </a:r>
            <a:r>
              <a:rPr lang="cs-CZ" sz="2000" b="1" dirty="0">
                <a:cs typeface="Arial" panose="020B0604020202020204" pitchFamily="34" charset="0"/>
              </a:rPr>
              <a:t>oldhamit</a:t>
            </a:r>
            <a:r>
              <a:rPr lang="cs-CZ" sz="2000" dirty="0">
                <a:cs typeface="Arial" panose="020B0604020202020204" pitchFamily="34" charset="0"/>
              </a:rPr>
              <a:t> </a:t>
            </a:r>
            <a:r>
              <a:rPr lang="cs-CZ" sz="2000" dirty="0" err="1">
                <a:cs typeface="Arial" panose="020B0604020202020204" pitchFamily="34" charset="0"/>
              </a:rPr>
              <a:t>CaS</a:t>
            </a:r>
            <a:r>
              <a:rPr lang="cs-CZ" sz="2000" dirty="0">
                <a:cs typeface="Arial" panose="020B0604020202020204" pitchFamily="34" charset="0"/>
              </a:rPr>
              <a:t>, který se výjimečně nalézá v některých meteoritech.</a:t>
            </a:r>
            <a:r>
              <a:rPr lang="en-GB" altLang="en-US" sz="2000" dirty="0"/>
              <a:t> </a:t>
            </a:r>
            <a:endParaRPr lang="cs-CZ" altLang="en-US" sz="2000" dirty="0">
              <a:cs typeface="Arial" panose="020B0604020202020204" pitchFamily="34" charset="0"/>
            </a:endParaRPr>
          </a:p>
          <a:p>
            <a:r>
              <a:rPr lang="cs-CZ" altLang="en-US" sz="2000" dirty="0">
                <a:cs typeface="Arial" panose="020B0604020202020204" pitchFamily="34" charset="0"/>
              </a:rPr>
              <a:t>  V kostech a zubech </a:t>
            </a:r>
            <a:r>
              <a:rPr lang="en-GB" altLang="en-US" sz="2000" dirty="0" err="1">
                <a:cs typeface="Arial" panose="020B0604020202020204" pitchFamily="34" charset="0"/>
              </a:rPr>
              <a:t>živo</a:t>
            </a:r>
            <a:r>
              <a:rPr lang="cs-CZ" altLang="en-US" sz="2000" dirty="0">
                <a:cs typeface="Arial" panose="020B0604020202020204" pitchFamily="34" charset="0"/>
              </a:rPr>
              <a:t>č</a:t>
            </a:r>
            <a:r>
              <a:rPr lang="en-GB" altLang="en-US" sz="2000" dirty="0" err="1">
                <a:cs typeface="Arial" panose="020B0604020202020204" pitchFamily="34" charset="0"/>
              </a:rPr>
              <a:t>ich</a:t>
            </a:r>
            <a:r>
              <a:rPr lang="cs-CZ" altLang="en-US" sz="2000" dirty="0">
                <a:cs typeface="Arial" panose="020B0604020202020204" pitchFamily="34" charset="0"/>
              </a:rPr>
              <a:t>ů</a:t>
            </a:r>
            <a:r>
              <a:rPr lang="en-GB" altLang="en-US" sz="2000" dirty="0">
                <a:cs typeface="Arial" panose="020B0604020202020204" pitchFamily="34" charset="0"/>
              </a:rPr>
              <a:t> </a:t>
            </a:r>
            <a:r>
              <a:rPr lang="cs-CZ" altLang="en-US" sz="2000" dirty="0">
                <a:cs typeface="Arial" panose="020B0604020202020204" pitchFamily="34" charset="0"/>
              </a:rPr>
              <a:t>se nachází </a:t>
            </a:r>
            <a:r>
              <a:rPr lang="en-GB" altLang="en-US" sz="2000" b="1" dirty="0" err="1">
                <a:cs typeface="Arial" panose="020B0604020202020204" pitchFamily="34" charset="0"/>
              </a:rPr>
              <a:t>hydroxyapatit</a:t>
            </a:r>
            <a:r>
              <a:rPr lang="en-GB" altLang="en-US" sz="2000" dirty="0">
                <a:cs typeface="Arial" panose="020B0604020202020204" pitchFamily="34" charset="0"/>
              </a:rPr>
              <a:t> (Ca</a:t>
            </a:r>
            <a:r>
              <a:rPr lang="en-GB" altLang="en-US" sz="2000" baseline="-25000" dirty="0">
                <a:cs typeface="Arial" panose="020B0604020202020204" pitchFamily="34" charset="0"/>
              </a:rPr>
              <a:t>5</a:t>
            </a:r>
            <a:r>
              <a:rPr lang="en-GB" altLang="en-US" sz="2000" dirty="0">
                <a:cs typeface="Arial" panose="020B0604020202020204" pitchFamily="34" charset="0"/>
              </a:rPr>
              <a:t>(PO</a:t>
            </a:r>
            <a:r>
              <a:rPr lang="en-GB" altLang="en-US" sz="2000" baseline="-25000" dirty="0">
                <a:cs typeface="Arial" panose="020B0604020202020204" pitchFamily="34" charset="0"/>
              </a:rPr>
              <a:t>4</a:t>
            </a:r>
            <a:r>
              <a:rPr lang="en-GB" altLang="en-US" sz="2000" dirty="0">
                <a:cs typeface="Arial" panose="020B0604020202020204" pitchFamily="34" charset="0"/>
              </a:rPr>
              <a:t>)</a:t>
            </a:r>
            <a:r>
              <a:rPr lang="en-GB" altLang="en-US" sz="2000" baseline="-25000" dirty="0">
                <a:cs typeface="Arial" panose="020B0604020202020204" pitchFamily="34" charset="0"/>
              </a:rPr>
              <a:t>3</a:t>
            </a:r>
            <a:r>
              <a:rPr lang="en-GB" altLang="en-US" sz="2000" dirty="0">
                <a:cs typeface="Arial" panose="020B0604020202020204" pitchFamily="34" charset="0"/>
              </a:rPr>
              <a:t>OH)</a:t>
            </a:r>
            <a:endParaRPr lang="cs-CZ" sz="2000" dirty="0">
              <a:cs typeface="Arial" panose="020B0604020202020204" pitchFamily="34" charset="0"/>
            </a:endParaRPr>
          </a:p>
          <a:p>
            <a:pPr algn="just"/>
            <a:r>
              <a:rPr lang="cs-CZ" sz="2000" dirty="0">
                <a:cs typeface="Arial" panose="020B0604020202020204" pitchFamily="34" charset="0"/>
              </a:rPr>
              <a:t>CaCO</a:t>
            </a:r>
            <a:r>
              <a:rPr lang="cs-CZ" sz="2000" baseline="-25000" dirty="0">
                <a:cs typeface="Arial" panose="020B0604020202020204" pitchFamily="34" charset="0"/>
              </a:rPr>
              <a:t>3</a:t>
            </a:r>
            <a:r>
              <a:rPr lang="cs-CZ" sz="2000" dirty="0">
                <a:cs typeface="Arial" panose="020B0604020202020204" pitchFamily="34" charset="0"/>
              </a:rPr>
              <a:t>, je základní stavební materiál korálů, ramenonožců, schránek měkkýšů  a skořápek vajec plazů a ptáků.</a:t>
            </a:r>
          </a:p>
          <a:p>
            <a:pPr algn="just"/>
            <a:r>
              <a:rPr lang="cs-CZ" sz="2000" dirty="0"/>
              <a:t>   </a:t>
            </a:r>
            <a:r>
              <a:rPr lang="cs-CZ" sz="2000" dirty="0">
                <a:cs typeface="Arial" panose="020B0604020202020204" pitchFamily="34" charset="0"/>
              </a:rPr>
              <a:t>V množství 0,16 % hmot. se vápník nachází také v mořské vodě a spolu s hořčíkem způsobuje </a:t>
            </a:r>
            <a:r>
              <a:rPr lang="cs-CZ" sz="2000" u="sng" dirty="0">
                <a:cs typeface="Arial" panose="020B0604020202020204" pitchFamily="34" charset="0"/>
              </a:rPr>
              <a:t>tvrdost vody</a:t>
            </a:r>
            <a:r>
              <a:rPr lang="cs-CZ" sz="2000" dirty="0">
                <a:cs typeface="Arial" panose="020B0604020202020204" pitchFamily="34" charset="0"/>
              </a:rPr>
              <a:t>.</a:t>
            </a:r>
          </a:p>
          <a:p>
            <a:pPr algn="just"/>
            <a:r>
              <a:rPr lang="cs-CZ" sz="2000" dirty="0">
                <a:cs typeface="Arial" panose="020B0604020202020204" pitchFamily="34" charset="0"/>
              </a:rPr>
              <a:t>   Obrovský praktický význam mají sloučeniny vápníku zejména pro výrobu </a:t>
            </a:r>
            <a:r>
              <a:rPr lang="cs-CZ" sz="2000" u="sng" dirty="0">
                <a:cs typeface="Arial" panose="020B0604020202020204" pitchFamily="34" charset="0"/>
              </a:rPr>
              <a:t>stavebních materiálů </a:t>
            </a:r>
            <a:r>
              <a:rPr lang="cs-CZ" sz="2000" dirty="0">
                <a:cs typeface="Arial" panose="020B0604020202020204" pitchFamily="34" charset="0"/>
              </a:rPr>
              <a:t>(cement, sádra, vápno).</a:t>
            </a:r>
          </a:p>
        </p:txBody>
      </p:sp>
    </p:spTree>
    <p:extLst>
      <p:ext uri="{BB962C8B-B14F-4D97-AF65-F5344CB8AC3E}">
        <p14:creationId xmlns:p14="http://schemas.microsoft.com/office/powerpoint/2010/main" val="2643175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45915" y="304800"/>
            <a:ext cx="8839200" cy="5940088"/>
          </a:xfrm>
          <a:prstGeom prst="rect">
            <a:avLst/>
          </a:prstGeom>
        </p:spPr>
        <p:txBody>
          <a:bodyPr wrap="square">
            <a:spAutoFit/>
          </a:bodyPr>
          <a:lstStyle/>
          <a:p>
            <a:pPr algn="just"/>
            <a:r>
              <a:rPr lang="cs-CZ" sz="2000" dirty="0">
                <a:cs typeface="Arial" panose="020B0604020202020204" pitchFamily="34" charset="0"/>
              </a:rPr>
              <a:t>   Mineralogickou zvláštností jsou přírodní </a:t>
            </a:r>
            <a:r>
              <a:rPr lang="cs-CZ" sz="2000" b="1" dirty="0">
                <a:cs typeface="Arial" panose="020B0604020202020204" pitchFamily="34" charset="0"/>
              </a:rPr>
              <a:t>vápenaté sloučeniny organických kyselin</a:t>
            </a:r>
            <a:r>
              <a:rPr lang="cs-CZ" sz="2000" dirty="0">
                <a:cs typeface="Arial" panose="020B0604020202020204" pitchFamily="34" charset="0"/>
              </a:rPr>
              <a:t>, </a:t>
            </a:r>
          </a:p>
          <a:p>
            <a:pPr algn="just"/>
            <a:endParaRPr lang="cs-CZ" sz="2000" u="sng" dirty="0">
              <a:cs typeface="Arial" panose="020B0604020202020204" pitchFamily="34" charset="0"/>
            </a:endParaRPr>
          </a:p>
          <a:p>
            <a:pPr algn="just"/>
            <a:r>
              <a:rPr lang="cs-CZ" sz="2000" u="sng" dirty="0">
                <a:cs typeface="Arial" panose="020B0604020202020204" pitchFamily="34" charset="0"/>
              </a:rPr>
              <a:t>Acetáty:</a:t>
            </a:r>
            <a:r>
              <a:rPr lang="cs-CZ" sz="2000" dirty="0">
                <a:cs typeface="Arial" panose="020B0604020202020204" pitchFamily="34" charset="0"/>
              </a:rPr>
              <a:t> </a:t>
            </a:r>
            <a:r>
              <a:rPr lang="cs-CZ" sz="2000" b="1" dirty="0" err="1">
                <a:cs typeface="Arial" panose="020B0604020202020204" pitchFamily="34" charset="0"/>
              </a:rPr>
              <a:t>calclacit</a:t>
            </a:r>
            <a:r>
              <a:rPr lang="cs-CZ" sz="2000" dirty="0">
                <a:cs typeface="Arial" panose="020B0604020202020204" pitchFamily="34" charset="0"/>
              </a:rPr>
              <a:t> Ca[Cl</a:t>
            </a:r>
            <a:r>
              <a:rPr lang="cs-CZ" sz="2000" baseline="-25000" dirty="0">
                <a:cs typeface="Arial" panose="020B0604020202020204" pitchFamily="34" charset="0"/>
              </a:rPr>
              <a:t>2</a:t>
            </a:r>
            <a:r>
              <a:rPr lang="cs-CZ" sz="2000" dirty="0">
                <a:cs typeface="Arial" panose="020B0604020202020204" pitchFamily="34" charset="0"/>
              </a:rPr>
              <a:t>CH</a:t>
            </a:r>
            <a:r>
              <a:rPr lang="cs-CZ" sz="2000" baseline="-25000" dirty="0">
                <a:cs typeface="Arial" panose="020B0604020202020204" pitchFamily="34" charset="0"/>
              </a:rPr>
              <a:t>3</a:t>
            </a:r>
            <a:r>
              <a:rPr lang="cs-CZ" sz="2000" dirty="0">
                <a:cs typeface="Arial" panose="020B0604020202020204" pitchFamily="34" charset="0"/>
              </a:rPr>
              <a:t>COO]·10H</a:t>
            </a:r>
            <a:r>
              <a:rPr lang="cs-CZ" sz="2000" baseline="-25000" dirty="0">
                <a:cs typeface="Arial" panose="020B0604020202020204" pitchFamily="34" charset="0"/>
              </a:rPr>
              <a:t>2</a:t>
            </a:r>
            <a:r>
              <a:rPr lang="cs-CZ" sz="2000" dirty="0">
                <a:cs typeface="Arial" panose="020B0604020202020204" pitchFamily="34" charset="0"/>
              </a:rPr>
              <a:t>O a </a:t>
            </a:r>
            <a:r>
              <a:rPr lang="cs-CZ" sz="2000" b="1" dirty="0" err="1">
                <a:cs typeface="Arial" panose="020B0604020202020204" pitchFamily="34" charset="0"/>
              </a:rPr>
              <a:t>paceit</a:t>
            </a:r>
            <a:r>
              <a:rPr lang="cs-CZ" sz="2000" dirty="0">
                <a:cs typeface="Arial" panose="020B0604020202020204" pitchFamily="34" charset="0"/>
              </a:rPr>
              <a:t> </a:t>
            </a:r>
            <a:r>
              <a:rPr lang="cs-CZ" sz="2000" dirty="0" err="1">
                <a:cs typeface="Arial" panose="020B0604020202020204" pitchFamily="34" charset="0"/>
              </a:rPr>
              <a:t>CaCu</a:t>
            </a:r>
            <a:r>
              <a:rPr lang="cs-CZ" sz="2000" dirty="0">
                <a:cs typeface="Arial" panose="020B0604020202020204" pitchFamily="34" charset="0"/>
              </a:rPr>
              <a:t>(CH</a:t>
            </a:r>
            <a:r>
              <a:rPr lang="cs-CZ" sz="2000" baseline="-25000" dirty="0">
                <a:cs typeface="Arial" panose="020B0604020202020204" pitchFamily="34" charset="0"/>
              </a:rPr>
              <a:t>3</a:t>
            </a:r>
            <a:r>
              <a:rPr lang="cs-CZ" sz="2000" dirty="0">
                <a:cs typeface="Arial" panose="020B0604020202020204" pitchFamily="34" charset="0"/>
              </a:rPr>
              <a:t>COO)</a:t>
            </a:r>
            <a:r>
              <a:rPr lang="cs-CZ" sz="2000" baseline="-25000" dirty="0">
                <a:cs typeface="Arial" panose="020B0604020202020204" pitchFamily="34" charset="0"/>
              </a:rPr>
              <a:t>4</a:t>
            </a:r>
            <a:r>
              <a:rPr lang="cs-CZ" sz="2000" dirty="0">
                <a:cs typeface="Arial" panose="020B0604020202020204" pitchFamily="34" charset="0"/>
              </a:rPr>
              <a:t>·6H</a:t>
            </a:r>
            <a:r>
              <a:rPr lang="cs-CZ" sz="2000" baseline="-25000" dirty="0">
                <a:cs typeface="Arial" panose="020B0604020202020204" pitchFamily="34" charset="0"/>
              </a:rPr>
              <a:t>2</a:t>
            </a:r>
            <a:r>
              <a:rPr lang="cs-CZ" sz="2000" dirty="0">
                <a:cs typeface="Arial" panose="020B0604020202020204" pitchFamily="34" charset="0"/>
              </a:rPr>
              <a:t>O, </a:t>
            </a:r>
          </a:p>
          <a:p>
            <a:pPr algn="just"/>
            <a:endParaRPr lang="cs-CZ" sz="2000" u="sng" dirty="0">
              <a:cs typeface="Arial" panose="020B0604020202020204" pitchFamily="34" charset="0"/>
            </a:endParaRPr>
          </a:p>
          <a:p>
            <a:pPr algn="just"/>
            <a:r>
              <a:rPr lang="cs-CZ" sz="2000" u="sng" dirty="0" err="1">
                <a:cs typeface="Arial" panose="020B0604020202020204" pitchFamily="34" charset="0"/>
              </a:rPr>
              <a:t>Fomiáty</a:t>
            </a:r>
            <a:r>
              <a:rPr lang="cs-CZ" sz="2000" u="sng" dirty="0">
                <a:cs typeface="Arial" panose="020B0604020202020204" pitchFamily="34" charset="0"/>
              </a:rPr>
              <a:t>:</a:t>
            </a:r>
            <a:r>
              <a:rPr lang="cs-CZ" sz="2000" dirty="0">
                <a:cs typeface="Arial" panose="020B0604020202020204" pitchFamily="34" charset="0"/>
              </a:rPr>
              <a:t> </a:t>
            </a:r>
            <a:r>
              <a:rPr lang="cs-CZ" sz="2000" b="1" dirty="0" err="1">
                <a:cs typeface="Arial" panose="020B0604020202020204" pitchFamily="34" charset="0"/>
              </a:rPr>
              <a:t>formicait</a:t>
            </a:r>
            <a:r>
              <a:rPr lang="cs-CZ" sz="2000" dirty="0">
                <a:cs typeface="Arial" panose="020B0604020202020204" pitchFamily="34" charset="0"/>
              </a:rPr>
              <a:t> Ca(HCOO)</a:t>
            </a:r>
            <a:r>
              <a:rPr lang="cs-CZ" sz="2000" baseline="-25000" dirty="0">
                <a:cs typeface="Arial" panose="020B0604020202020204" pitchFamily="34" charset="0"/>
              </a:rPr>
              <a:t>2</a:t>
            </a:r>
            <a:r>
              <a:rPr lang="cs-CZ" sz="2000" dirty="0">
                <a:cs typeface="Arial" panose="020B0604020202020204" pitchFamily="34" charset="0"/>
              </a:rPr>
              <a:t> </a:t>
            </a:r>
          </a:p>
          <a:p>
            <a:pPr algn="just"/>
            <a:endParaRPr lang="cs-CZ" sz="2000" i="1" dirty="0">
              <a:cs typeface="Arial" panose="020B0604020202020204" pitchFamily="34" charset="0"/>
            </a:endParaRPr>
          </a:p>
          <a:p>
            <a:pPr algn="just"/>
            <a:r>
              <a:rPr lang="cs-CZ" sz="2000" u="sng" dirty="0">
                <a:cs typeface="Arial" panose="020B0604020202020204" pitchFamily="34" charset="0"/>
              </a:rPr>
              <a:t>Oxaláty</a:t>
            </a:r>
            <a:r>
              <a:rPr lang="cs-CZ" sz="2000" i="1" dirty="0">
                <a:cs typeface="Arial" panose="020B0604020202020204" pitchFamily="34" charset="0"/>
              </a:rPr>
              <a:t>:</a:t>
            </a:r>
            <a:r>
              <a:rPr lang="cs-CZ" sz="2000" dirty="0">
                <a:cs typeface="Arial" panose="020B0604020202020204" pitchFamily="34" charset="0"/>
              </a:rPr>
              <a:t> </a:t>
            </a:r>
            <a:r>
              <a:rPr lang="cs-CZ" sz="2000" b="1" dirty="0">
                <a:cs typeface="Arial" panose="020B0604020202020204" pitchFamily="34" charset="0"/>
              </a:rPr>
              <a:t>whewellit</a:t>
            </a:r>
            <a:r>
              <a:rPr lang="cs-CZ" sz="2000" dirty="0">
                <a:cs typeface="Arial" panose="020B0604020202020204" pitchFamily="34" charset="0"/>
              </a:rPr>
              <a:t> Ca(C</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4</a:t>
            </a:r>
            <a:r>
              <a:rPr lang="cs-CZ" sz="2000" dirty="0">
                <a:cs typeface="Arial" panose="020B0604020202020204" pitchFamily="34" charset="0"/>
              </a:rPr>
              <a:t>)·H</a:t>
            </a:r>
            <a:r>
              <a:rPr lang="cs-CZ" sz="2000" baseline="-25000" dirty="0">
                <a:cs typeface="Arial" panose="020B0604020202020204" pitchFamily="34" charset="0"/>
              </a:rPr>
              <a:t>2</a:t>
            </a:r>
            <a:r>
              <a:rPr lang="cs-CZ" sz="2000" dirty="0">
                <a:cs typeface="Arial" panose="020B0604020202020204" pitchFamily="34" charset="0"/>
              </a:rPr>
              <a:t>O, </a:t>
            </a:r>
            <a:r>
              <a:rPr lang="cs-CZ" sz="2000" b="1" dirty="0" err="1">
                <a:cs typeface="Arial" panose="020B0604020202020204" pitchFamily="34" charset="0"/>
              </a:rPr>
              <a:t>weddelit</a:t>
            </a:r>
            <a:r>
              <a:rPr lang="cs-CZ" sz="2000" dirty="0">
                <a:cs typeface="Arial" panose="020B0604020202020204" pitchFamily="34" charset="0"/>
              </a:rPr>
              <a:t> Ca(C</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4</a:t>
            </a:r>
            <a:r>
              <a:rPr lang="cs-CZ" sz="2000" dirty="0">
                <a:cs typeface="Arial" panose="020B0604020202020204" pitchFamily="34" charset="0"/>
              </a:rPr>
              <a:t>)·2H</a:t>
            </a:r>
            <a:r>
              <a:rPr lang="cs-CZ" sz="2000" baseline="-25000" dirty="0">
                <a:cs typeface="Arial" panose="020B0604020202020204" pitchFamily="34" charset="0"/>
              </a:rPr>
              <a:t>2</a:t>
            </a:r>
            <a:r>
              <a:rPr lang="cs-CZ" sz="2000" dirty="0">
                <a:cs typeface="Arial" panose="020B0604020202020204" pitchFamily="34" charset="0"/>
              </a:rPr>
              <a:t>O a </a:t>
            </a:r>
            <a:r>
              <a:rPr lang="cs-CZ" sz="2000" b="1" dirty="0" err="1">
                <a:cs typeface="Arial" panose="020B0604020202020204" pitchFamily="34" charset="0"/>
              </a:rPr>
              <a:t>caoxit</a:t>
            </a:r>
            <a:r>
              <a:rPr lang="cs-CZ" sz="2000" dirty="0">
                <a:cs typeface="Arial" panose="020B0604020202020204" pitchFamily="34" charset="0"/>
              </a:rPr>
              <a:t> Ca(C</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4</a:t>
            </a:r>
            <a:r>
              <a:rPr lang="cs-CZ" sz="2000" dirty="0">
                <a:cs typeface="Arial" panose="020B0604020202020204" pitchFamily="34" charset="0"/>
              </a:rPr>
              <a:t>)·3H</a:t>
            </a:r>
            <a:r>
              <a:rPr lang="cs-CZ" sz="2000" baseline="-25000" dirty="0">
                <a:cs typeface="Arial" panose="020B0604020202020204" pitchFamily="34" charset="0"/>
              </a:rPr>
              <a:t>2</a:t>
            </a:r>
            <a:r>
              <a:rPr lang="cs-CZ" sz="2000" dirty="0">
                <a:cs typeface="Arial" panose="020B0604020202020204" pitchFamily="34" charset="0"/>
              </a:rPr>
              <a:t>O. Oxaláty whewellit a </a:t>
            </a:r>
            <a:r>
              <a:rPr lang="cs-CZ" sz="2000" dirty="0" err="1">
                <a:cs typeface="Arial" panose="020B0604020202020204" pitchFamily="34" charset="0"/>
              </a:rPr>
              <a:t>weddelit</a:t>
            </a:r>
            <a:r>
              <a:rPr lang="cs-CZ" sz="2000" dirty="0">
                <a:cs typeface="Arial" panose="020B0604020202020204" pitchFamily="34" charset="0"/>
              </a:rPr>
              <a:t> se také vyskytují jako součást ledvinových a močových kamenů. </a:t>
            </a:r>
          </a:p>
          <a:p>
            <a:pPr algn="just"/>
            <a:endParaRPr lang="cs-CZ" sz="2000" dirty="0">
              <a:cs typeface="Arial" panose="020B0604020202020204" pitchFamily="34" charset="0"/>
            </a:endParaRPr>
          </a:p>
          <a:p>
            <a:pPr algn="just"/>
            <a:r>
              <a:rPr lang="cs-CZ" sz="2000" dirty="0">
                <a:cs typeface="Arial" panose="020B0604020202020204" pitchFamily="34" charset="0"/>
              </a:rPr>
              <a:t>Na dně </a:t>
            </a:r>
            <a:r>
              <a:rPr lang="cs-CZ" sz="2000" dirty="0" err="1">
                <a:cs typeface="Arial" panose="020B0604020202020204" pitchFamily="34" charset="0"/>
              </a:rPr>
              <a:t>Weddelova</a:t>
            </a:r>
            <a:r>
              <a:rPr lang="cs-CZ" sz="2000" dirty="0">
                <a:cs typeface="Arial" panose="020B0604020202020204" pitchFamily="34" charset="0"/>
              </a:rPr>
              <a:t> moře u </a:t>
            </a:r>
            <a:r>
              <a:rPr lang="cs-CZ" sz="2000" dirty="0" err="1">
                <a:cs typeface="Arial" panose="020B0604020202020204" pitchFamily="34" charset="0"/>
              </a:rPr>
              <a:t>Anktarktidy</a:t>
            </a:r>
            <a:r>
              <a:rPr lang="cs-CZ" sz="2000" dirty="0">
                <a:cs typeface="Arial" panose="020B0604020202020204" pitchFamily="34" charset="0"/>
              </a:rPr>
              <a:t> byl v roce 1936 v hloubce 2600 m nalezen unikátní minerál vápníku odvozený od </a:t>
            </a:r>
            <a:r>
              <a:rPr lang="cs-CZ" sz="2000" u="sng" dirty="0">
                <a:cs typeface="Arial" panose="020B0604020202020204" pitchFamily="34" charset="0"/>
              </a:rPr>
              <a:t>kyseliny citronové </a:t>
            </a:r>
            <a:r>
              <a:rPr lang="cs-CZ" sz="2000" b="1" dirty="0" err="1">
                <a:cs typeface="Arial" panose="020B0604020202020204" pitchFamily="34" charset="0"/>
              </a:rPr>
              <a:t>earlandit</a:t>
            </a:r>
            <a:r>
              <a:rPr lang="cs-CZ" sz="2000" dirty="0">
                <a:cs typeface="Arial" panose="020B0604020202020204" pitchFamily="34" charset="0"/>
              </a:rPr>
              <a:t> Ca</a:t>
            </a:r>
            <a:r>
              <a:rPr lang="cs-CZ" sz="2000" baseline="-25000" dirty="0">
                <a:cs typeface="Arial" panose="020B0604020202020204" pitchFamily="34" charset="0"/>
              </a:rPr>
              <a:t>3</a:t>
            </a:r>
            <a:r>
              <a:rPr lang="cs-CZ" sz="2000" dirty="0">
                <a:cs typeface="Arial" panose="020B0604020202020204" pitchFamily="34" charset="0"/>
              </a:rPr>
              <a:t>(C</a:t>
            </a:r>
            <a:r>
              <a:rPr lang="cs-CZ" sz="2000" baseline="-25000" dirty="0">
                <a:cs typeface="Arial" panose="020B0604020202020204" pitchFamily="34" charset="0"/>
              </a:rPr>
              <a:t>6</a:t>
            </a:r>
            <a:r>
              <a:rPr lang="cs-CZ" sz="2000" dirty="0">
                <a:cs typeface="Arial" panose="020B0604020202020204" pitchFamily="34" charset="0"/>
              </a:rPr>
              <a:t>H</a:t>
            </a:r>
            <a:r>
              <a:rPr lang="cs-CZ" sz="2000" baseline="-25000" dirty="0">
                <a:cs typeface="Arial" panose="020B0604020202020204" pitchFamily="34" charset="0"/>
              </a:rPr>
              <a:t>5</a:t>
            </a:r>
            <a:r>
              <a:rPr lang="cs-CZ" sz="2000" dirty="0">
                <a:cs typeface="Arial" panose="020B0604020202020204" pitchFamily="34" charset="0"/>
              </a:rPr>
              <a:t>O</a:t>
            </a:r>
            <a:r>
              <a:rPr lang="cs-CZ" sz="2000" baseline="-25000" dirty="0">
                <a:cs typeface="Arial" panose="020B0604020202020204" pitchFamily="34" charset="0"/>
              </a:rPr>
              <a:t>7</a:t>
            </a:r>
            <a:r>
              <a:rPr lang="cs-CZ" sz="2000" dirty="0">
                <a:cs typeface="Arial" panose="020B0604020202020204" pitchFamily="34" charset="0"/>
              </a:rPr>
              <a:t>)·4H</a:t>
            </a:r>
            <a:r>
              <a:rPr lang="cs-CZ" sz="2000" baseline="-25000" dirty="0">
                <a:cs typeface="Arial" panose="020B0604020202020204" pitchFamily="34" charset="0"/>
              </a:rPr>
              <a:t>2</a:t>
            </a:r>
            <a:r>
              <a:rPr lang="cs-CZ" sz="2000" dirty="0">
                <a:cs typeface="Arial" panose="020B0604020202020204" pitchFamily="34" charset="0"/>
              </a:rPr>
              <a:t>O. </a:t>
            </a: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Vápník je nejdůležitější látkou při </a:t>
            </a:r>
            <a:r>
              <a:rPr lang="cs-CZ" sz="2000" u="sng" dirty="0">
                <a:cs typeface="Arial" panose="020B0604020202020204" pitchFamily="34" charset="0"/>
              </a:rPr>
              <a:t>tvorbě kostí a zubů</a:t>
            </a:r>
            <a:r>
              <a:rPr lang="cs-CZ" sz="2000" dirty="0">
                <a:cs typeface="Arial" panose="020B0604020202020204" pitchFamily="34" charset="0"/>
              </a:rPr>
              <a:t>, je nutný k přenosu nervových vzruchů, ovlivňuje srážlivost krve, aktivuje některé hormony a kontroluje rovnováhu kyselin. </a:t>
            </a:r>
          </a:p>
          <a:p>
            <a:pPr algn="just"/>
            <a:endParaRPr lang="cs-CZ" sz="2000" dirty="0">
              <a:cs typeface="Arial" panose="020B0604020202020204" pitchFamily="34" charset="0"/>
            </a:endParaRPr>
          </a:p>
        </p:txBody>
      </p:sp>
    </p:spTree>
    <p:extLst>
      <p:ext uri="{BB962C8B-B14F-4D97-AF65-F5344CB8AC3E}">
        <p14:creationId xmlns:p14="http://schemas.microsoft.com/office/powerpoint/2010/main" val="1256500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686800" cy="6093976"/>
          </a:xfrm>
          <a:prstGeom prst="rect">
            <a:avLst/>
          </a:prstGeom>
        </p:spPr>
        <p:txBody>
          <a:bodyPr wrap="square">
            <a:spAutoFit/>
          </a:bodyPr>
          <a:lstStyle/>
          <a:p>
            <a:pPr algn="just"/>
            <a:r>
              <a:rPr lang="cs-CZ" sz="2000" b="1" dirty="0">
                <a:cs typeface="Arial" panose="020B0604020202020204" pitchFamily="34" charset="0"/>
              </a:rPr>
              <a:t>Výroba vápníku</a:t>
            </a:r>
          </a:p>
          <a:p>
            <a:pPr algn="just"/>
            <a:r>
              <a:rPr lang="cs-CZ" sz="2000" dirty="0">
                <a:cs typeface="Arial" panose="020B0604020202020204" pitchFamily="34" charset="0"/>
              </a:rPr>
              <a:t>    Podobně jako ostatní kovy alkalických zemin, se i vápník vyrábí </a:t>
            </a:r>
            <a:r>
              <a:rPr lang="cs-CZ" sz="2000" b="1" dirty="0">
                <a:cs typeface="Arial" panose="020B0604020202020204" pitchFamily="34" charset="0"/>
              </a:rPr>
              <a:t>elektrolýzou taveniny svých halogenidů</a:t>
            </a:r>
            <a:r>
              <a:rPr lang="cs-CZ" sz="2000" dirty="0">
                <a:cs typeface="Arial" panose="020B0604020202020204" pitchFamily="34" charset="0"/>
              </a:rPr>
              <a:t>. Základní surovinou pro elektrolytickou výrobu vápníku je chlorid vápenatý CaCl</a:t>
            </a:r>
            <a:r>
              <a:rPr lang="cs-CZ" sz="2000" baseline="-25000" dirty="0">
                <a:cs typeface="Arial" panose="020B0604020202020204" pitchFamily="34" charset="0"/>
              </a:rPr>
              <a:t>2</a:t>
            </a:r>
            <a:r>
              <a:rPr lang="cs-CZ" sz="2000" dirty="0">
                <a:cs typeface="Arial" panose="020B0604020202020204" pitchFamily="34" charset="0"/>
              </a:rPr>
              <a:t> získávaný chlorací oxidu vápenatého. Anoda je grafitová, </a:t>
            </a:r>
            <a:r>
              <a:rPr lang="cs-CZ" sz="2000" b="1" dirty="0">
                <a:cs typeface="Arial" panose="020B0604020202020204" pitchFamily="34" charset="0"/>
              </a:rPr>
              <a:t>katoda je tekutá </a:t>
            </a:r>
            <a:r>
              <a:rPr lang="cs-CZ" sz="2000" dirty="0">
                <a:cs typeface="Arial" panose="020B0604020202020204" pitchFamily="34" charset="0"/>
              </a:rPr>
              <a:t>ze slitiny vápníku s mědí, zinkem nebo olovem. Elektrolýza probíhá při teplotě 700°C, slitina se během ní postupně obohacuje vápníkem a je z elektrolyzéru odváděna.   </a:t>
            </a:r>
          </a:p>
          <a:p>
            <a:pPr algn="just"/>
            <a:r>
              <a:rPr lang="cs-CZ" sz="2000" dirty="0">
                <a:cs typeface="Arial" panose="020B0604020202020204" pitchFamily="34" charset="0"/>
              </a:rPr>
              <a:t>   </a:t>
            </a:r>
            <a:r>
              <a:rPr lang="cs-CZ" sz="2000" dirty="0" err="1">
                <a:cs typeface="Arial" panose="020B0604020202020204" pitchFamily="34" charset="0"/>
              </a:rPr>
              <a:t>Čístý</a:t>
            </a:r>
            <a:r>
              <a:rPr lang="cs-CZ" sz="2000" dirty="0">
                <a:cs typeface="Arial" panose="020B0604020202020204" pitchFamily="34" charset="0"/>
              </a:rPr>
              <a:t> vápník se z obohacené slitiny odděluje destilací při teplotě 1000°C a tlaku 20 </a:t>
            </a:r>
            <a:r>
              <a:rPr lang="cs-CZ" sz="2000" dirty="0" err="1">
                <a:cs typeface="Arial" panose="020B0604020202020204" pitchFamily="34" charset="0"/>
              </a:rPr>
              <a:t>kPa</a:t>
            </a:r>
            <a:r>
              <a:rPr lang="cs-CZ" sz="2000" dirty="0">
                <a:cs typeface="Arial" panose="020B0604020202020204" pitchFamily="34" charset="0"/>
              </a:rPr>
              <a:t>. Pro řadu technických aplikací se vápník ze slitiny neodděluje. </a:t>
            </a:r>
          </a:p>
          <a:p>
            <a:pPr algn="just"/>
            <a:r>
              <a:rPr lang="cs-CZ" sz="2000" dirty="0">
                <a:cs typeface="Arial" panose="020B0604020202020204" pitchFamily="34" charset="0"/>
              </a:rPr>
              <a:t>   V menší míře se používá také </a:t>
            </a:r>
            <a:r>
              <a:rPr lang="cs-CZ" sz="2000" b="1" dirty="0">
                <a:cs typeface="Arial" panose="020B0604020202020204" pitchFamily="34" charset="0"/>
              </a:rPr>
              <a:t>elektrolýza se železnou katodou</a:t>
            </a:r>
            <a:r>
              <a:rPr lang="cs-CZ" sz="2000" dirty="0">
                <a:cs typeface="Arial" panose="020B0604020202020204" pitchFamily="34" charset="0"/>
              </a:rPr>
              <a:t>.</a:t>
            </a:r>
          </a:p>
          <a:p>
            <a:pPr algn="just"/>
            <a:r>
              <a:rPr lang="cs-CZ" sz="2000" dirty="0">
                <a:cs typeface="Arial" panose="020B0604020202020204" pitchFamily="34" charset="0"/>
              </a:rPr>
              <a:t>   Kromě tavné elektrolýzy se provádí </a:t>
            </a:r>
            <a:r>
              <a:rPr lang="cs-CZ" sz="2000" b="1" dirty="0" err="1">
                <a:cs typeface="Arial" panose="020B0604020202020204" pitchFamily="34" charset="0"/>
              </a:rPr>
              <a:t>aluminotermická</a:t>
            </a:r>
            <a:r>
              <a:rPr lang="cs-CZ" sz="2000" b="1" dirty="0">
                <a:cs typeface="Arial" panose="020B0604020202020204" pitchFamily="34" charset="0"/>
              </a:rPr>
              <a:t> výroba </a:t>
            </a:r>
            <a:r>
              <a:rPr lang="cs-CZ" sz="2000" dirty="0">
                <a:cs typeface="Arial" panose="020B0604020202020204" pitchFamily="34" charset="0"/>
              </a:rPr>
              <a:t>vápníku. Brikety slisované z oxidu vápenatého a práškového hliníku se za normálního tlaku zahřívají na teplotu 1200°C v nerezové retortě:</a:t>
            </a:r>
          </a:p>
          <a:p>
            <a:pPr algn="ctr"/>
            <a:r>
              <a:rPr lang="cs-CZ" sz="2000" dirty="0">
                <a:cs typeface="Arial" panose="020B0604020202020204" pitchFamily="34" charset="0"/>
              </a:rPr>
              <a:t>6CaO + 2Al → 3Ca + 3CaO·Al</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endParaRPr lang="cs-CZ" sz="2000" dirty="0">
              <a:cs typeface="Arial" panose="020B0604020202020204" pitchFamily="34" charset="0"/>
            </a:endParaRPr>
          </a:p>
          <a:p>
            <a:pPr algn="just"/>
            <a:r>
              <a:rPr lang="cs-CZ" sz="2000" dirty="0">
                <a:cs typeface="Arial" panose="020B0604020202020204" pitchFamily="34" charset="0"/>
              </a:rPr>
              <a:t>Po ukončení redukce se snížením tlaku na 3Pa oddestiluje čistý vápník.   </a:t>
            </a:r>
          </a:p>
          <a:p>
            <a:pPr algn="just"/>
            <a:r>
              <a:rPr lang="cs-CZ" sz="2000" dirty="0">
                <a:cs typeface="Arial" panose="020B0604020202020204" pitchFamily="34" charset="0"/>
              </a:rPr>
              <a:t>   Produktem obou výrobních metod je kovový vápník ve formě desek nebo tyčí o čistotě 98-99%.</a:t>
            </a:r>
          </a:p>
          <a:p>
            <a:pPr algn="just"/>
            <a:endParaRPr lang="cs-CZ" sz="1000" dirty="0">
              <a:cs typeface="Arial" panose="020B0604020202020204" pitchFamily="34" charset="0"/>
            </a:endParaRPr>
          </a:p>
          <a:p>
            <a:pPr algn="just"/>
            <a:r>
              <a:rPr lang="cs-CZ" sz="2000" dirty="0">
                <a:cs typeface="Arial" panose="020B0604020202020204" pitchFamily="34" charset="0"/>
              </a:rPr>
              <a:t>Kovový vápník nachází využití jako </a:t>
            </a:r>
            <a:r>
              <a:rPr lang="cs-CZ" sz="2000" b="1" dirty="0">
                <a:cs typeface="Arial" panose="020B0604020202020204" pitchFamily="34" charset="0"/>
              </a:rPr>
              <a:t>součást některých slitin </a:t>
            </a:r>
            <a:r>
              <a:rPr lang="cs-CZ" sz="2000" dirty="0">
                <a:cs typeface="Arial" panose="020B0604020202020204" pitchFamily="34" charset="0"/>
              </a:rPr>
              <a:t>a jako </a:t>
            </a:r>
            <a:r>
              <a:rPr lang="cs-CZ" sz="2000" b="1" dirty="0">
                <a:cs typeface="Arial" panose="020B0604020202020204" pitchFamily="34" charset="0"/>
              </a:rPr>
              <a:t>redukční činidlo </a:t>
            </a:r>
            <a:r>
              <a:rPr lang="cs-CZ" sz="2000" dirty="0">
                <a:cs typeface="Arial" panose="020B0604020202020204" pitchFamily="34" charset="0"/>
              </a:rPr>
              <a:t>pro výrobu kovů ze skupiny lanthanoidů. </a:t>
            </a:r>
          </a:p>
        </p:txBody>
      </p:sp>
    </p:spTree>
    <p:extLst>
      <p:ext uri="{BB962C8B-B14F-4D97-AF65-F5344CB8AC3E}">
        <p14:creationId xmlns:p14="http://schemas.microsoft.com/office/powerpoint/2010/main" val="312339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45685" cy="5447645"/>
          </a:xfrm>
          <a:prstGeom prst="rect">
            <a:avLst/>
          </a:prstGeom>
        </p:spPr>
        <p:txBody>
          <a:bodyPr wrap="square">
            <a:spAutoFit/>
          </a:bodyPr>
          <a:lstStyle/>
          <a:p>
            <a:pPr algn="ctr"/>
            <a:r>
              <a:rPr lang="cs-CZ" sz="2800" b="1" dirty="0">
                <a:cs typeface="Arial" panose="020B0604020202020204" pitchFamily="34" charset="0"/>
              </a:rPr>
              <a:t>Stroncium</a:t>
            </a:r>
            <a:r>
              <a:rPr lang="cs-CZ" sz="3200" dirty="0">
                <a:cs typeface="Arial" panose="020B0604020202020204" pitchFamily="34" charset="0"/>
              </a:rPr>
              <a:t> </a:t>
            </a:r>
          </a:p>
          <a:p>
            <a:endParaRPr lang="cs-CZ" sz="2000" dirty="0">
              <a:cs typeface="Arial" panose="020B0604020202020204" pitchFamily="34" charset="0"/>
            </a:endParaRPr>
          </a:p>
          <a:p>
            <a:pPr algn="just"/>
            <a:r>
              <a:rPr lang="cs-CZ" sz="2000" dirty="0">
                <a:cs typeface="Arial" panose="020B0604020202020204" pitchFamily="34" charset="0"/>
              </a:rPr>
              <a:t>  je šedobílý, lesklý a poměrně měkký kov. Kovové stroncium se na vzduchu rychle pokrývá nažloutlou vrstvou oxidu strontnatého. Jsou známy tři krystalografické modifikace, </a:t>
            </a:r>
            <a:r>
              <a:rPr lang="cs-CZ" sz="2000" u="sng" dirty="0">
                <a:cs typeface="Arial" panose="020B0604020202020204" pitchFamily="34" charset="0"/>
              </a:rPr>
              <a:t>práškové stroncium je </a:t>
            </a:r>
            <a:r>
              <a:rPr lang="cs-CZ" sz="2000" u="sng" dirty="0" err="1">
                <a:cs typeface="Arial" panose="020B0604020202020204" pitchFamily="34" charset="0"/>
              </a:rPr>
              <a:t>pyroforní</a:t>
            </a:r>
            <a:r>
              <a:rPr lang="cs-CZ" sz="2000" dirty="0">
                <a:cs typeface="Arial" panose="020B0604020202020204" pitchFamily="34" charset="0"/>
              </a:rPr>
              <a:t>, </a:t>
            </a:r>
            <a:r>
              <a:rPr lang="en-GB" altLang="en-US" sz="2000" u="sng" dirty="0" err="1">
                <a:cs typeface="Arial" panose="020B0604020202020204" pitchFamily="34" charset="0"/>
              </a:rPr>
              <a:t>na</a:t>
            </a:r>
            <a:r>
              <a:rPr lang="en-GB" altLang="en-US" sz="2000" u="sng" dirty="0">
                <a:cs typeface="Arial" panose="020B0604020202020204" pitchFamily="34" charset="0"/>
              </a:rPr>
              <a:t> </a:t>
            </a:r>
            <a:r>
              <a:rPr lang="en-GB" altLang="en-US" sz="2000" u="sng" dirty="0" err="1">
                <a:cs typeface="Arial" panose="020B0604020202020204" pitchFamily="34" charset="0"/>
              </a:rPr>
              <a:t>vzduchu</a:t>
            </a:r>
            <a:r>
              <a:rPr lang="en-GB" altLang="en-US" sz="2000" u="sng" dirty="0">
                <a:cs typeface="Arial" panose="020B0604020202020204" pitchFamily="34" charset="0"/>
              </a:rPr>
              <a:t> </a:t>
            </a:r>
            <a:r>
              <a:rPr lang="en-GB" altLang="en-US" sz="2000" u="sng" dirty="0" err="1">
                <a:cs typeface="Arial" panose="020B0604020202020204" pitchFamily="34" charset="0"/>
              </a:rPr>
              <a:t>ho</a:t>
            </a:r>
            <a:r>
              <a:rPr lang="cs-CZ" altLang="en-US" sz="2000" u="sng" dirty="0">
                <a:cs typeface="Arial" panose="020B0604020202020204" pitchFamily="34" charset="0"/>
              </a:rPr>
              <a:t>ř</a:t>
            </a:r>
            <a:r>
              <a:rPr lang="en-GB" altLang="en-US" sz="2000" u="sng" dirty="0">
                <a:cs typeface="Arial" panose="020B0604020202020204" pitchFamily="34" charset="0"/>
              </a:rPr>
              <a:t>í</a:t>
            </a:r>
            <a:r>
              <a:rPr lang="cs-CZ" sz="2000" dirty="0">
                <a:cs typeface="Arial" panose="020B0604020202020204" pitchFamily="34" charset="0"/>
              </a:rPr>
              <a:t>.</a:t>
            </a:r>
          </a:p>
          <a:p>
            <a:pPr algn="just"/>
            <a:r>
              <a:rPr lang="cs-CZ" sz="2000" dirty="0">
                <a:cs typeface="Arial" panose="020B0604020202020204" pitchFamily="34" charset="0"/>
              </a:rPr>
              <a:t>  Stroncium reaguje s neoxidujícími kyselinami za vzniku strontnaté soli a vývoje vodíku:</a:t>
            </a:r>
          </a:p>
          <a:p>
            <a:pPr algn="ctr"/>
            <a:r>
              <a:rPr lang="cs-CZ" sz="2000" dirty="0" err="1">
                <a:cs typeface="Arial" panose="020B0604020202020204" pitchFamily="34" charset="0"/>
              </a:rPr>
              <a:t>Sr</a:t>
            </a:r>
            <a:r>
              <a:rPr lang="cs-CZ" sz="2000" dirty="0">
                <a:cs typeface="Arial" panose="020B0604020202020204" pitchFamily="34" charset="0"/>
              </a:rPr>
              <a:t> + 2HCl → SrCl</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pPr algn="just"/>
            <a:endParaRPr lang="cs-CZ" sz="800" dirty="0">
              <a:cs typeface="Arial" panose="020B0604020202020204" pitchFamily="34" charset="0"/>
            </a:endParaRPr>
          </a:p>
          <a:p>
            <a:pPr algn="just"/>
            <a:r>
              <a:rPr lang="cs-CZ" sz="2000" dirty="0">
                <a:cs typeface="Arial" panose="020B0604020202020204" pitchFamily="34" charset="0"/>
              </a:rPr>
              <a:t>Se zředěnou kyselinou dusičnou reaguje za vzniku strontnaté soli a vývoje oxidu dusného, s velmi zředěnou kyselinou vzniká dusičnan amonný:</a:t>
            </a:r>
          </a:p>
          <a:p>
            <a:pPr algn="ctr"/>
            <a:r>
              <a:rPr lang="cs-CZ" sz="2000" dirty="0">
                <a:cs typeface="Arial" panose="020B0604020202020204" pitchFamily="34" charset="0"/>
              </a:rPr>
              <a:t>4Sr + 10HNO</a:t>
            </a:r>
            <a:r>
              <a:rPr lang="cs-CZ" sz="2000" baseline="-25000" dirty="0">
                <a:cs typeface="Arial" panose="020B0604020202020204" pitchFamily="34" charset="0"/>
              </a:rPr>
              <a:t>3</a:t>
            </a:r>
            <a:r>
              <a:rPr lang="cs-CZ" sz="2000" dirty="0">
                <a:cs typeface="Arial" panose="020B0604020202020204" pitchFamily="34" charset="0"/>
              </a:rPr>
              <a:t> → 4Sr(NO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N</a:t>
            </a:r>
            <a:r>
              <a:rPr lang="cs-CZ" sz="2000" baseline="-25000" dirty="0">
                <a:cs typeface="Arial" panose="020B0604020202020204" pitchFamily="34" charset="0"/>
              </a:rPr>
              <a:t>2</a:t>
            </a:r>
            <a:r>
              <a:rPr lang="cs-CZ" sz="2000" dirty="0">
                <a:cs typeface="Arial" panose="020B0604020202020204" pitchFamily="34" charset="0"/>
              </a:rPr>
              <a:t>O + 5H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a:cs typeface="Arial" panose="020B0604020202020204" pitchFamily="34" charset="0"/>
              </a:rPr>
              <a:t>4Sr + 10HNO</a:t>
            </a:r>
            <a:r>
              <a:rPr lang="cs-CZ" sz="2000" baseline="-25000" dirty="0">
                <a:cs typeface="Arial" panose="020B0604020202020204" pitchFamily="34" charset="0"/>
              </a:rPr>
              <a:t>3</a:t>
            </a:r>
            <a:r>
              <a:rPr lang="cs-CZ" sz="2000" dirty="0">
                <a:cs typeface="Arial" panose="020B0604020202020204" pitchFamily="34" charset="0"/>
              </a:rPr>
              <a:t> → 4Sr(NO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NH</a:t>
            </a:r>
            <a:r>
              <a:rPr lang="cs-CZ" sz="2000" baseline="-25000" dirty="0">
                <a:cs typeface="Arial" panose="020B0604020202020204" pitchFamily="34" charset="0"/>
              </a:rPr>
              <a:t>4</a:t>
            </a:r>
            <a:r>
              <a:rPr lang="cs-CZ" sz="2000" dirty="0">
                <a:cs typeface="Arial" panose="020B0604020202020204" pitchFamily="34" charset="0"/>
              </a:rPr>
              <a:t>NO</a:t>
            </a:r>
            <a:r>
              <a:rPr lang="cs-CZ" sz="2000" baseline="-25000" dirty="0">
                <a:cs typeface="Arial" panose="020B0604020202020204" pitchFamily="34" charset="0"/>
              </a:rPr>
              <a:t>3</a:t>
            </a:r>
            <a:r>
              <a:rPr lang="cs-CZ" sz="2000" dirty="0">
                <a:cs typeface="Arial" panose="020B0604020202020204" pitchFamily="34" charset="0"/>
              </a:rPr>
              <a:t> + 3H</a:t>
            </a:r>
            <a:r>
              <a:rPr lang="cs-CZ" sz="2000" baseline="-25000" dirty="0">
                <a:cs typeface="Arial" panose="020B0604020202020204" pitchFamily="34" charset="0"/>
              </a:rPr>
              <a:t>2</a:t>
            </a:r>
            <a:r>
              <a:rPr lang="cs-CZ" sz="2000" dirty="0">
                <a:cs typeface="Arial" panose="020B0604020202020204" pitchFamily="34" charset="0"/>
              </a:rPr>
              <a:t>O</a:t>
            </a:r>
          </a:p>
          <a:p>
            <a:pPr algn="just"/>
            <a:endParaRPr lang="cs-CZ" sz="800" dirty="0">
              <a:cs typeface="Arial" panose="020B0604020202020204" pitchFamily="34" charset="0"/>
            </a:endParaRPr>
          </a:p>
          <a:p>
            <a:pPr algn="just"/>
            <a:r>
              <a:rPr lang="cs-CZ" sz="2000" dirty="0">
                <a:cs typeface="Arial" panose="020B0604020202020204" pitchFamily="34" charset="0"/>
              </a:rPr>
              <a:t>Za normální teploty reaguje s vodou za vzniku </a:t>
            </a:r>
            <a:r>
              <a:rPr lang="cs-CZ" sz="2000" b="1" dirty="0">
                <a:cs typeface="Arial" panose="020B0604020202020204" pitchFamily="34" charset="0"/>
              </a:rPr>
              <a:t>hydroxidu strontnatého</a:t>
            </a:r>
            <a:r>
              <a:rPr lang="cs-CZ" sz="2000" dirty="0">
                <a:cs typeface="Arial" panose="020B0604020202020204" pitchFamily="34" charset="0"/>
              </a:rPr>
              <a:t>, při teplotě nad 200 °C reaguje s vodní párou za vzniku oxidu a hydridu strontnatého:</a:t>
            </a:r>
          </a:p>
          <a:p>
            <a:pPr algn="ctr"/>
            <a:r>
              <a:rPr lang="cs-CZ" sz="2000" dirty="0" err="1">
                <a:cs typeface="Arial" panose="020B0604020202020204" pitchFamily="34" charset="0"/>
              </a:rPr>
              <a:t>Sr</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 → </a:t>
            </a:r>
            <a:r>
              <a:rPr lang="cs-CZ" sz="2000" dirty="0" err="1">
                <a:cs typeface="Arial" panose="020B0604020202020204" pitchFamily="34" charset="0"/>
              </a:rPr>
              <a:t>Sr</a:t>
            </a:r>
            <a:r>
              <a:rPr lang="cs-CZ" sz="2000" dirty="0">
                <a:cs typeface="Arial" panose="020B0604020202020204" pitchFamily="34" charset="0"/>
              </a:rPr>
              <a:t>(OH)</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2Sr + H</a:t>
            </a:r>
            <a:r>
              <a:rPr lang="cs-CZ" sz="2000" baseline="-25000" dirty="0">
                <a:cs typeface="Arial" panose="020B0604020202020204" pitchFamily="34" charset="0"/>
              </a:rPr>
              <a:t>2</a:t>
            </a:r>
            <a:r>
              <a:rPr lang="cs-CZ" sz="2000" dirty="0">
                <a:cs typeface="Arial" panose="020B0604020202020204" pitchFamily="34" charset="0"/>
              </a:rPr>
              <a:t>O → </a:t>
            </a:r>
            <a:r>
              <a:rPr lang="cs-CZ" sz="2000" dirty="0" err="1">
                <a:cs typeface="Arial" panose="020B0604020202020204" pitchFamily="34" charset="0"/>
              </a:rPr>
              <a:t>SrO</a:t>
            </a:r>
            <a:r>
              <a:rPr lang="cs-CZ" sz="2000" dirty="0">
                <a:cs typeface="Arial" panose="020B0604020202020204" pitchFamily="34" charset="0"/>
              </a:rPr>
              <a:t> + SrH</a:t>
            </a:r>
            <a:r>
              <a:rPr lang="cs-CZ" sz="2000" baseline="-25000" dirty="0">
                <a:cs typeface="Arial" panose="020B0604020202020204" pitchFamily="34" charset="0"/>
              </a:rPr>
              <a:t>2</a:t>
            </a:r>
            <a:endParaRPr lang="cs-CZ" sz="2000" dirty="0">
              <a:cs typeface="Arial" panose="020B0604020202020204" pitchFamily="34" charset="0"/>
            </a:endParaRPr>
          </a:p>
        </p:txBody>
      </p:sp>
    </p:spTree>
    <p:extLst>
      <p:ext uri="{BB962C8B-B14F-4D97-AF65-F5344CB8AC3E}">
        <p14:creationId xmlns:p14="http://schemas.microsoft.com/office/powerpoint/2010/main" val="3121581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149157" y="305068"/>
            <a:ext cx="8845685" cy="6247864"/>
          </a:xfrm>
          <a:prstGeom prst="rect">
            <a:avLst/>
          </a:prstGeom>
        </p:spPr>
        <p:txBody>
          <a:bodyPr wrap="square">
            <a:spAutoFit/>
          </a:bodyPr>
          <a:lstStyle/>
          <a:p>
            <a:pPr algn="just"/>
            <a:r>
              <a:rPr lang="cs-CZ" sz="2000" dirty="0">
                <a:cs typeface="Arial" panose="020B0604020202020204" pitchFamily="34" charset="0"/>
              </a:rPr>
              <a:t>Stroncium je chemicky </a:t>
            </a:r>
            <a:r>
              <a:rPr lang="cs-CZ" sz="2000" u="sng" dirty="0">
                <a:cs typeface="Arial" panose="020B0604020202020204" pitchFamily="34" charset="0"/>
              </a:rPr>
              <a:t>značně reaktivní prvek</a:t>
            </a:r>
            <a:r>
              <a:rPr lang="cs-CZ" sz="2000" dirty="0">
                <a:cs typeface="Arial" panose="020B0604020202020204" pitchFamily="34" charset="0"/>
              </a:rPr>
              <a:t>, s řadou ostatních prvků se přímo slučuje. </a:t>
            </a:r>
          </a:p>
          <a:p>
            <a:pPr algn="just"/>
            <a:endParaRPr lang="cs-CZ" sz="1000" dirty="0">
              <a:cs typeface="Arial" panose="020B0604020202020204" pitchFamily="34" charset="0"/>
            </a:endParaRPr>
          </a:p>
          <a:p>
            <a:pPr algn="just"/>
            <a:r>
              <a:rPr lang="cs-CZ" sz="2000" dirty="0">
                <a:cs typeface="Arial" panose="020B0604020202020204" pitchFamily="34" charset="0"/>
              </a:rPr>
              <a:t>Ve sloučeninách vystupuje stroncium téměř </a:t>
            </a:r>
            <a:r>
              <a:rPr lang="cs-CZ" sz="2000" u="sng" dirty="0">
                <a:cs typeface="Arial" panose="020B0604020202020204" pitchFamily="34" charset="0"/>
              </a:rPr>
              <a:t>výhradně jako dvojmocný kation </a:t>
            </a:r>
            <a:r>
              <a:rPr lang="cs-CZ" sz="2000" dirty="0">
                <a:cs typeface="Arial" panose="020B0604020202020204" pitchFamily="34" charset="0"/>
              </a:rPr>
              <a:t>Sr</a:t>
            </a:r>
            <a:r>
              <a:rPr lang="cs-CZ" sz="2000" baseline="30000" dirty="0">
                <a:cs typeface="Arial" panose="020B0604020202020204" pitchFamily="34" charset="0"/>
              </a:rPr>
              <a:t>2+</a:t>
            </a:r>
            <a:r>
              <a:rPr lang="cs-CZ" sz="2000" dirty="0">
                <a:cs typeface="Arial" panose="020B0604020202020204" pitchFamily="34" charset="0"/>
              </a:rPr>
              <a:t>, za zvláštních podmínek může stroncium ve sloučeninách existovat i v oxidačním stupni -II jako </a:t>
            </a:r>
            <a:r>
              <a:rPr lang="cs-CZ" sz="2000" dirty="0" err="1">
                <a:cs typeface="Arial" panose="020B0604020202020204" pitchFamily="34" charset="0"/>
              </a:rPr>
              <a:t>stroncidový</a:t>
            </a:r>
            <a:r>
              <a:rPr lang="cs-CZ" sz="2000" dirty="0">
                <a:cs typeface="Arial" panose="020B0604020202020204" pitchFamily="34" charset="0"/>
              </a:rPr>
              <a:t> anion. </a:t>
            </a:r>
            <a:r>
              <a:rPr lang="cs-CZ" sz="2000" dirty="0" err="1">
                <a:cs typeface="Arial" panose="020B0604020202020204" pitchFamily="34" charset="0"/>
              </a:rPr>
              <a:t>Stroncidy</a:t>
            </a:r>
            <a:r>
              <a:rPr lang="cs-CZ" sz="2000" dirty="0">
                <a:cs typeface="Arial" panose="020B0604020202020204" pitchFamily="34" charset="0"/>
              </a:rPr>
              <a:t> jsou velmi nestabilní sloučeniny, které působí jako silná redukční činidla.</a:t>
            </a:r>
          </a:p>
          <a:p>
            <a:pPr algn="just"/>
            <a:endParaRPr lang="cs-CZ" sz="1000" dirty="0">
              <a:cs typeface="Arial" panose="020B0604020202020204" pitchFamily="34" charset="0"/>
            </a:endParaRPr>
          </a:p>
          <a:p>
            <a:pPr algn="just"/>
            <a:r>
              <a:rPr lang="cs-CZ" sz="2000" u="sng" dirty="0">
                <a:cs typeface="Arial" panose="020B0604020202020204" pitchFamily="34" charset="0"/>
              </a:rPr>
              <a:t>Vodné roztoky solí stroncia jsou bezbarvé</a:t>
            </a:r>
            <a:r>
              <a:rPr lang="cs-CZ" sz="2000" dirty="0">
                <a:cs typeface="Arial" panose="020B0604020202020204" pitchFamily="34" charset="0"/>
              </a:rPr>
              <a:t>, nerozpustné sloučeniny stroncia jsou bílé látky, mezi barevné výjimky patří žlutý chroman strontnatý SrCrO</a:t>
            </a:r>
            <a:r>
              <a:rPr lang="cs-CZ" sz="2000" baseline="-25000" dirty="0">
                <a:cs typeface="Arial" panose="020B0604020202020204" pitchFamily="34" charset="0"/>
              </a:rPr>
              <a:t>4</a:t>
            </a:r>
            <a:r>
              <a:rPr lang="cs-CZ" sz="2000" dirty="0">
                <a:cs typeface="Arial" panose="020B0604020202020204" pitchFamily="34" charset="0"/>
              </a:rPr>
              <a:t>.</a:t>
            </a:r>
          </a:p>
          <a:p>
            <a:pPr algn="just"/>
            <a:endParaRPr lang="cs-CZ" sz="1000" dirty="0">
              <a:cs typeface="Arial" panose="020B0604020202020204" pitchFamily="34" charset="0"/>
            </a:endParaRPr>
          </a:p>
          <a:p>
            <a:pPr algn="just"/>
            <a:r>
              <a:rPr lang="cs-CZ" sz="2000" dirty="0">
                <a:cs typeface="Arial" panose="020B0604020202020204" pitchFamily="34" charset="0"/>
              </a:rPr>
              <a:t>Hlavním </a:t>
            </a:r>
            <a:r>
              <a:rPr lang="cs-CZ" sz="2000" b="1" dirty="0">
                <a:cs typeface="Arial" panose="020B0604020202020204" pitchFamily="34" charset="0"/>
              </a:rPr>
              <a:t>zdrojem stroncia </a:t>
            </a:r>
            <a:r>
              <a:rPr lang="cs-CZ" sz="2000" dirty="0">
                <a:cs typeface="Arial" panose="020B0604020202020204" pitchFamily="34" charset="0"/>
              </a:rPr>
              <a:t>pro průmyslovou výrobu je dusičnan strontnatý </a:t>
            </a:r>
            <a:r>
              <a:rPr lang="cs-CZ" sz="2000" dirty="0" err="1">
                <a:cs typeface="Arial" panose="020B0604020202020204" pitchFamily="34" charset="0"/>
              </a:rPr>
              <a:t>Sr</a:t>
            </a:r>
            <a:r>
              <a:rPr lang="cs-CZ" sz="2000" dirty="0">
                <a:cs typeface="Arial" panose="020B0604020202020204" pitchFamily="34" charset="0"/>
              </a:rPr>
              <a:t>(NO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který se získává jako vedlejší produkt při výrobě kombinovaných hnojiv typu NPK rozkladem přírodních fosfátů kyselinou dusičnou. Z rozložené břečky se dusičnan odděluje krystalizací, konverzí s uhličitanem amonným se převádí na uhličitan strontnatý, který je základní látkou pro přípravu všech dalších sloučenin stroncia.</a:t>
            </a:r>
          </a:p>
          <a:p>
            <a:pPr algn="just"/>
            <a:r>
              <a:rPr lang="cs-CZ" sz="2000" dirty="0">
                <a:cs typeface="Arial" panose="020B0604020202020204" pitchFamily="34" charset="0"/>
              </a:rPr>
              <a:t>   Výroba kovového stroncia se provádí </a:t>
            </a:r>
            <a:r>
              <a:rPr lang="cs-CZ" sz="2000" b="1" dirty="0">
                <a:cs typeface="Arial" panose="020B0604020202020204" pitchFamily="34" charset="0"/>
              </a:rPr>
              <a:t>elektrolýzou tavenin </a:t>
            </a:r>
            <a:r>
              <a:rPr lang="cs-CZ" sz="2000" dirty="0">
                <a:cs typeface="Arial" panose="020B0604020202020204" pitchFamily="34" charset="0"/>
              </a:rPr>
              <a:t>jeho halogenidů nebo </a:t>
            </a:r>
            <a:r>
              <a:rPr lang="cs-CZ" sz="2000" b="1" dirty="0" err="1">
                <a:cs typeface="Arial" panose="020B0604020202020204" pitchFamily="34" charset="0"/>
              </a:rPr>
              <a:t>aluminotermickou</a:t>
            </a:r>
            <a:r>
              <a:rPr lang="cs-CZ" sz="2000" b="1" dirty="0">
                <a:cs typeface="Arial" panose="020B0604020202020204" pitchFamily="34" charset="0"/>
              </a:rPr>
              <a:t> redukcí </a:t>
            </a:r>
            <a:r>
              <a:rPr lang="cs-CZ" sz="2000" dirty="0">
                <a:cs typeface="Arial" panose="020B0604020202020204" pitchFamily="34" charset="0"/>
              </a:rPr>
              <a:t>oxidu strontnatého:</a:t>
            </a:r>
          </a:p>
          <a:p>
            <a:pPr algn="ctr"/>
            <a:r>
              <a:rPr lang="cs-CZ" sz="2000" dirty="0">
                <a:cs typeface="Arial" panose="020B0604020202020204" pitchFamily="34" charset="0"/>
              </a:rPr>
              <a:t>3SrO + 2Al → 3Sr + Al</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endParaRPr lang="cs-CZ" sz="2000" dirty="0">
              <a:cs typeface="Arial" panose="020B0604020202020204" pitchFamily="34" charset="0"/>
            </a:endParaRPr>
          </a:p>
          <a:p>
            <a:pPr algn="just"/>
            <a:endParaRPr lang="cs-CZ" sz="1000" dirty="0">
              <a:cs typeface="Arial" panose="020B0604020202020204" pitchFamily="34" charset="0"/>
            </a:endParaRPr>
          </a:p>
          <a:p>
            <a:pPr algn="just"/>
            <a:r>
              <a:rPr lang="cs-CZ" sz="2000" dirty="0">
                <a:cs typeface="Arial" panose="020B0604020202020204" pitchFamily="34" charset="0"/>
              </a:rPr>
              <a:t>¨Kovové stroncium je součástí některých </a:t>
            </a:r>
            <a:r>
              <a:rPr lang="cs-CZ" sz="2000" b="1" dirty="0">
                <a:cs typeface="Arial" panose="020B0604020202020204" pitchFamily="34" charset="0"/>
              </a:rPr>
              <a:t>lehkých slitin</a:t>
            </a:r>
            <a:r>
              <a:rPr lang="cs-CZ" sz="2000" dirty="0">
                <a:cs typeface="Arial" panose="020B0604020202020204" pitchFamily="34" charset="0"/>
              </a:rPr>
              <a:t>, přídavek stroncia se používá pro </a:t>
            </a:r>
            <a:r>
              <a:rPr lang="cs-CZ" sz="2000" b="1" dirty="0">
                <a:cs typeface="Arial" panose="020B0604020202020204" pitchFamily="34" charset="0"/>
              </a:rPr>
              <a:t>výrobu </a:t>
            </a:r>
            <a:r>
              <a:rPr lang="cs-CZ" sz="2000" b="1" dirty="0" err="1">
                <a:cs typeface="Arial" panose="020B0604020202020204" pitchFamily="34" charset="0"/>
              </a:rPr>
              <a:t>ferrito</a:t>
            </a:r>
            <a:r>
              <a:rPr lang="cs-CZ" sz="2000" b="1" dirty="0">
                <a:cs typeface="Arial" panose="020B0604020202020204" pitchFamily="34" charset="0"/>
              </a:rPr>
              <a:t>-keramických magnetů</a:t>
            </a:r>
            <a:r>
              <a:rPr lang="cs-CZ" sz="2000" dirty="0">
                <a:cs typeface="Arial" panose="020B0604020202020204" pitchFamily="34" charset="0"/>
              </a:rPr>
              <a:t>.</a:t>
            </a:r>
          </a:p>
        </p:txBody>
      </p:sp>
    </p:spTree>
    <p:extLst>
      <p:ext uri="{BB962C8B-B14F-4D97-AF65-F5344CB8AC3E}">
        <p14:creationId xmlns:p14="http://schemas.microsoft.com/office/powerpoint/2010/main" val="2450151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7069232" cy="494846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99417" y="152400"/>
            <a:ext cx="8763000" cy="707886"/>
          </a:xfrm>
          <a:prstGeom prst="rect">
            <a:avLst/>
          </a:prstGeom>
        </p:spPr>
        <p:txBody>
          <a:bodyPr wrap="square">
            <a:spAutoFit/>
          </a:bodyPr>
          <a:lstStyle/>
          <a:p>
            <a:pPr algn="just"/>
            <a:r>
              <a:rPr lang="cs-CZ" sz="2000" dirty="0">
                <a:cs typeface="Arial" panose="020B0604020202020204" pitchFamily="34" charset="0"/>
              </a:rPr>
              <a:t>Radioaktivní izotop </a:t>
            </a:r>
            <a:r>
              <a:rPr lang="cs-CZ" sz="2000" baseline="30000" dirty="0">
                <a:cs typeface="Arial" panose="020B0604020202020204" pitchFamily="34" charset="0"/>
              </a:rPr>
              <a:t>90</a:t>
            </a:r>
            <a:r>
              <a:rPr lang="cs-CZ" sz="2000" dirty="0">
                <a:cs typeface="Arial" panose="020B0604020202020204" pitchFamily="34" charset="0"/>
              </a:rPr>
              <a:t>Sr (poločas rozpadu 28.8 let) vznikal při zkouškách jaderných zbraní, zabudovával se do koster lidí a živočichů. </a:t>
            </a:r>
          </a:p>
        </p:txBody>
      </p:sp>
      <p:sp>
        <p:nvSpPr>
          <p:cNvPr id="2" name="Obdélník 1"/>
          <p:cNvSpPr/>
          <p:nvPr/>
        </p:nvSpPr>
        <p:spPr>
          <a:xfrm>
            <a:off x="152400" y="6135469"/>
            <a:ext cx="8915400" cy="646331"/>
          </a:xfrm>
          <a:prstGeom prst="rect">
            <a:avLst/>
          </a:prstGeom>
        </p:spPr>
        <p:txBody>
          <a:bodyPr wrap="square">
            <a:spAutoFit/>
          </a:bodyPr>
          <a:lstStyle/>
          <a:p>
            <a:pPr algn="just"/>
            <a:r>
              <a:rPr lang="cs-CZ" dirty="0">
                <a:cs typeface="Arial" panose="020B0604020202020204" pitchFamily="34" charset="0"/>
              </a:rPr>
              <a:t>Jako silný zdroj beta záření se využívá v radioterapii a jako trvanlivý a lehký energetický zdroj pro satelity, automatické </a:t>
            </a:r>
            <a:r>
              <a:rPr lang="cs-CZ" dirty="0" err="1">
                <a:cs typeface="Arial" panose="020B0604020202020204" pitchFamily="34" charset="0"/>
              </a:rPr>
              <a:t>meteostanice</a:t>
            </a:r>
            <a:r>
              <a:rPr lang="cs-CZ" dirty="0">
                <a:cs typeface="Arial" panose="020B0604020202020204" pitchFamily="34" charset="0"/>
              </a:rPr>
              <a:t> a navigační bóje.</a:t>
            </a:r>
          </a:p>
        </p:txBody>
      </p:sp>
    </p:spTree>
    <p:extLst>
      <p:ext uri="{BB962C8B-B14F-4D97-AF65-F5344CB8AC3E}">
        <p14:creationId xmlns:p14="http://schemas.microsoft.com/office/powerpoint/2010/main" val="2373554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7319892" cy="496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bdélník 5"/>
          <p:cNvSpPr/>
          <p:nvPr/>
        </p:nvSpPr>
        <p:spPr>
          <a:xfrm>
            <a:off x="197796" y="341212"/>
            <a:ext cx="8610600" cy="1015663"/>
          </a:xfrm>
          <a:prstGeom prst="rect">
            <a:avLst/>
          </a:prstGeom>
        </p:spPr>
        <p:txBody>
          <a:bodyPr wrap="square">
            <a:spAutoFit/>
          </a:bodyPr>
          <a:lstStyle/>
          <a:p>
            <a:pPr algn="just"/>
            <a:r>
              <a:rPr lang="cs-CZ" sz="2000" dirty="0">
                <a:cs typeface="Arial" panose="020B0604020202020204" pitchFamily="34" charset="0"/>
              </a:rPr>
              <a:t>Stroncium tvoří celkem 28 izotopů s hmotnostními čísly 75 až 102, z toho čtyři (</a:t>
            </a:r>
            <a:r>
              <a:rPr lang="cs-CZ" sz="2000" baseline="30000" dirty="0">
                <a:cs typeface="Arial" panose="020B0604020202020204" pitchFamily="34" charset="0"/>
              </a:rPr>
              <a:t>84</a:t>
            </a:r>
            <a:r>
              <a:rPr lang="cs-CZ" sz="2000" dirty="0">
                <a:cs typeface="Arial" panose="020B0604020202020204" pitchFamily="34" charset="0"/>
              </a:rPr>
              <a:t>Sr, </a:t>
            </a:r>
            <a:r>
              <a:rPr lang="cs-CZ" sz="2000" baseline="30000" dirty="0">
                <a:cs typeface="Arial" panose="020B0604020202020204" pitchFamily="34" charset="0"/>
              </a:rPr>
              <a:t>86</a:t>
            </a:r>
            <a:r>
              <a:rPr lang="cs-CZ" sz="2000" dirty="0">
                <a:cs typeface="Arial" panose="020B0604020202020204" pitchFamily="34" charset="0"/>
              </a:rPr>
              <a:t>Sr, </a:t>
            </a:r>
            <a:r>
              <a:rPr lang="cs-CZ" sz="2000" baseline="30000" dirty="0">
                <a:cs typeface="Arial" panose="020B0604020202020204" pitchFamily="34" charset="0"/>
              </a:rPr>
              <a:t>87</a:t>
            </a:r>
            <a:r>
              <a:rPr lang="cs-CZ" sz="2000" dirty="0">
                <a:cs typeface="Arial" panose="020B0604020202020204" pitchFamily="34" charset="0"/>
              </a:rPr>
              <a:t>Sr a </a:t>
            </a:r>
            <a:r>
              <a:rPr lang="cs-CZ" sz="2000" baseline="30000" dirty="0">
                <a:cs typeface="Arial" panose="020B0604020202020204" pitchFamily="34" charset="0"/>
              </a:rPr>
              <a:t>88</a:t>
            </a:r>
            <a:r>
              <a:rPr lang="cs-CZ" sz="2000" dirty="0">
                <a:cs typeface="Arial" panose="020B0604020202020204" pitchFamily="34" charset="0"/>
              </a:rPr>
              <a:t>Sr) jsou stabilní a jsou součástí přírodního stroncia, ve kterém má nejvyšší podíl (82,6 %) izotop </a:t>
            </a:r>
            <a:r>
              <a:rPr lang="cs-CZ" sz="2000" baseline="30000" dirty="0">
                <a:cs typeface="Arial" panose="020B0604020202020204" pitchFamily="34" charset="0"/>
              </a:rPr>
              <a:t>88</a:t>
            </a:r>
            <a:r>
              <a:rPr lang="cs-CZ" sz="2000" dirty="0">
                <a:cs typeface="Arial" panose="020B0604020202020204" pitchFamily="34" charset="0"/>
              </a:rPr>
              <a:t>Sr.</a:t>
            </a:r>
          </a:p>
        </p:txBody>
      </p:sp>
    </p:spTree>
    <p:extLst>
      <p:ext uri="{BB962C8B-B14F-4D97-AF65-F5344CB8AC3E}">
        <p14:creationId xmlns:p14="http://schemas.microsoft.com/office/powerpoint/2010/main" val="2458767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81000"/>
            <a:ext cx="4880344" cy="259080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Výsledek obrázku pro strontium ename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200400"/>
            <a:ext cx="6191250"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852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Grp="1" noChangeArrowheads="1"/>
          </p:cNvSpPr>
          <p:nvPr>
            <p:ph type="body" idx="1"/>
          </p:nvPr>
        </p:nvSpPr>
        <p:spPr>
          <a:xfrm>
            <a:off x="228600" y="381000"/>
            <a:ext cx="8763000" cy="6248400"/>
          </a:xfrm>
        </p:spPr>
        <p:txBody>
          <a:bodyPr>
            <a:normAutofit/>
          </a:bodyPr>
          <a:lstStyle/>
          <a:p>
            <a:pPr marL="0" indent="0" algn="just" eaLnBrk="1" hangingPunct="1">
              <a:buNone/>
            </a:pPr>
            <a:r>
              <a:rPr lang="en-GB" altLang="en-US" sz="2000" b="1" dirty="0" err="1">
                <a:cs typeface="Arial" panose="020B0604020202020204" pitchFamily="34" charset="0"/>
              </a:rPr>
              <a:t>oxida</a:t>
            </a:r>
            <a:r>
              <a:rPr lang="cs-CZ" altLang="en-US" sz="2000" b="1" dirty="0">
                <a:cs typeface="Arial" panose="020B0604020202020204" pitchFamily="34" charset="0"/>
              </a:rPr>
              <a:t>č</a:t>
            </a:r>
            <a:r>
              <a:rPr lang="en-GB" altLang="en-US" sz="2000" b="1" dirty="0" err="1">
                <a:cs typeface="Arial" panose="020B0604020202020204" pitchFamily="34" charset="0"/>
              </a:rPr>
              <a:t>ní</a:t>
            </a:r>
            <a:r>
              <a:rPr lang="en-GB" altLang="en-US" sz="2000" b="1" dirty="0">
                <a:cs typeface="Arial" panose="020B0604020202020204" pitchFamily="34" charset="0"/>
              </a:rPr>
              <a:t> </a:t>
            </a:r>
            <a:r>
              <a:rPr lang="cs-CZ" altLang="en-US" sz="2000" b="1" dirty="0">
                <a:cs typeface="Arial" panose="020B0604020202020204" pitchFamily="34" charset="0"/>
              </a:rPr>
              <a:t>č</a:t>
            </a:r>
            <a:r>
              <a:rPr lang="en-GB" altLang="en-US" sz="2000" b="1" dirty="0" err="1">
                <a:cs typeface="Arial" panose="020B0604020202020204" pitchFamily="34" charset="0"/>
              </a:rPr>
              <a:t>ísla</a:t>
            </a:r>
            <a:r>
              <a:rPr lang="en-GB" altLang="en-US" sz="2000" b="1" dirty="0">
                <a:cs typeface="Arial" panose="020B0604020202020204" pitchFamily="34" charset="0"/>
              </a:rPr>
              <a:t>:</a:t>
            </a:r>
            <a:r>
              <a:rPr lang="en-GB" altLang="en-US" sz="2000" dirty="0">
                <a:cs typeface="Arial" panose="020B0604020202020204" pitchFamily="34" charset="0"/>
              </a:rPr>
              <a:t>  </a:t>
            </a:r>
            <a:r>
              <a:rPr lang="cs-CZ" altLang="en-US" sz="2000" dirty="0">
                <a:cs typeface="Arial" panose="020B0604020202020204" pitchFamily="34" charset="0"/>
              </a:rPr>
              <a:t>prvky</a:t>
            </a:r>
            <a:r>
              <a:rPr lang="en-GB" altLang="en-US" sz="2000" dirty="0">
                <a:cs typeface="Arial" panose="020B0604020202020204" pitchFamily="34" charset="0"/>
              </a:rPr>
              <a:t> </a:t>
            </a:r>
            <a:r>
              <a:rPr lang="en-GB" altLang="en-US" sz="2000" dirty="0" err="1">
                <a:cs typeface="Arial" panose="020B0604020202020204" pitchFamily="34" charset="0"/>
              </a:rPr>
              <a:t>nabývají</a:t>
            </a:r>
            <a:r>
              <a:rPr lang="en-GB" altLang="en-US" sz="2000" dirty="0">
                <a:cs typeface="Arial" panose="020B0604020202020204" pitchFamily="34" charset="0"/>
              </a:rPr>
              <a:t> </a:t>
            </a:r>
            <a:r>
              <a:rPr lang="en-GB" altLang="en-US" sz="2000" u="sng" dirty="0" err="1">
                <a:cs typeface="Arial" panose="020B0604020202020204" pitchFamily="34" charset="0"/>
              </a:rPr>
              <a:t>pouze</a:t>
            </a:r>
            <a:r>
              <a:rPr lang="en-GB" altLang="en-US" sz="2000" u="sng" dirty="0">
                <a:cs typeface="Arial" panose="020B0604020202020204" pitchFamily="34" charset="0"/>
              </a:rPr>
              <a:t> ox</a:t>
            </a:r>
            <a:r>
              <a:rPr lang="cs-CZ" altLang="en-US" sz="2000" u="sng" dirty="0">
                <a:cs typeface="Arial" panose="020B0604020202020204" pitchFamily="34" charset="0"/>
              </a:rPr>
              <a:t>.</a:t>
            </a:r>
            <a:r>
              <a:rPr lang="en-GB" altLang="en-US" sz="2000" u="sng" dirty="0">
                <a:cs typeface="Arial" panose="020B0604020202020204" pitchFamily="34" charset="0"/>
              </a:rPr>
              <a:t> </a:t>
            </a:r>
            <a:r>
              <a:rPr lang="cs-CZ" altLang="en-US" sz="2000" u="sng" dirty="0">
                <a:cs typeface="Arial" panose="020B0604020202020204" pitchFamily="34" charset="0"/>
              </a:rPr>
              <a:t>č</a:t>
            </a:r>
            <a:r>
              <a:rPr lang="en-GB" altLang="en-US" sz="2000" u="sng" dirty="0" err="1">
                <a:cs typeface="Arial" panose="020B0604020202020204" pitchFamily="34" charset="0"/>
              </a:rPr>
              <a:t>ísla</a:t>
            </a:r>
            <a:r>
              <a:rPr lang="en-GB" altLang="en-US" sz="2000" u="sng" dirty="0">
                <a:cs typeface="Arial" panose="020B0604020202020204" pitchFamily="34" charset="0"/>
              </a:rPr>
              <a:t> II</a:t>
            </a:r>
            <a:r>
              <a:rPr lang="cs-CZ" altLang="en-US" sz="2000" u="sng" dirty="0">
                <a:cs typeface="Arial" panose="020B0604020202020204" pitchFamily="34" charset="0"/>
              </a:rPr>
              <a:t> </a:t>
            </a:r>
          </a:p>
          <a:p>
            <a:pPr algn="just" eaLnBrk="1" hangingPunct="1"/>
            <a:endParaRPr lang="cs-CZ" altLang="en-US" sz="800" dirty="0">
              <a:cs typeface="Arial" panose="020B0604020202020204" pitchFamily="34" charset="0"/>
            </a:endParaRPr>
          </a:p>
          <a:p>
            <a:pPr algn="just" eaLnBrk="1" hangingPunct="1">
              <a:buFont typeface="Wingdings" pitchFamily="2" charset="2"/>
              <a:buNone/>
            </a:pPr>
            <a:r>
              <a:rPr lang="cs-CZ" altLang="en-US" sz="2000" dirty="0">
                <a:cs typeface="Arial" panose="020B0604020202020204" pitchFamily="34" charset="0"/>
              </a:rPr>
              <a:t>Všechny prvky jsou kovy, </a:t>
            </a:r>
            <a:r>
              <a:rPr lang="en-GB" altLang="en-US" sz="2000" dirty="0">
                <a:cs typeface="Arial" panose="020B0604020202020204" pitchFamily="34" charset="0"/>
              </a:rPr>
              <a:t>v </a:t>
            </a:r>
            <a:r>
              <a:rPr lang="en-GB" altLang="en-US" sz="2000" dirty="0" err="1">
                <a:cs typeface="Arial" panose="020B0604020202020204" pitchFamily="34" charset="0"/>
              </a:rPr>
              <a:t>porovnání</a:t>
            </a:r>
            <a:r>
              <a:rPr lang="en-GB" altLang="en-US" sz="2000" dirty="0">
                <a:cs typeface="Arial" panose="020B0604020202020204" pitchFamily="34" charset="0"/>
              </a:rPr>
              <a:t> s </a:t>
            </a:r>
            <a:r>
              <a:rPr lang="en-GB" altLang="en-US" sz="2000" dirty="0" err="1">
                <a:cs typeface="Arial" panose="020B0604020202020204" pitchFamily="34" charset="0"/>
              </a:rPr>
              <a:t>alk</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kovy</a:t>
            </a:r>
            <a:r>
              <a:rPr lang="en-GB" altLang="en-US" sz="2000" dirty="0">
                <a:cs typeface="Arial" panose="020B0604020202020204" pitchFamily="34" charset="0"/>
              </a:rPr>
              <a:t> </a:t>
            </a:r>
            <a:r>
              <a:rPr lang="en-GB" altLang="en-US" sz="2000" dirty="0" err="1">
                <a:cs typeface="Arial" panose="020B0604020202020204" pitchFamily="34" charset="0"/>
              </a:rPr>
              <a:t>mají</a:t>
            </a:r>
            <a:r>
              <a:rPr lang="en-GB" altLang="en-US" sz="2000" dirty="0">
                <a:cs typeface="Arial" panose="020B0604020202020204" pitchFamily="34" charset="0"/>
              </a:rPr>
              <a:t> </a:t>
            </a:r>
            <a:r>
              <a:rPr lang="en-GB" altLang="en-US" sz="2000" dirty="0" err="1">
                <a:cs typeface="Arial" panose="020B0604020202020204" pitchFamily="34" charset="0"/>
              </a:rPr>
              <a:t>vyšší</a:t>
            </a:r>
            <a:r>
              <a:rPr lang="en-GB" altLang="en-US" sz="2000" dirty="0">
                <a:cs typeface="Arial" panose="020B0604020202020204" pitchFamily="34" charset="0"/>
              </a:rPr>
              <a:t> bod </a:t>
            </a:r>
            <a:r>
              <a:rPr lang="en-GB" altLang="en-US" sz="2000" dirty="0" err="1">
                <a:cs typeface="Arial" panose="020B0604020202020204" pitchFamily="34" charset="0"/>
              </a:rPr>
              <a:t>tání</a:t>
            </a:r>
            <a:r>
              <a:rPr lang="en-GB" altLang="en-US" sz="2000" dirty="0">
                <a:cs typeface="Arial" panose="020B0604020202020204" pitchFamily="34" charset="0"/>
              </a:rPr>
              <a:t> a </a:t>
            </a:r>
            <a:r>
              <a:rPr lang="en-GB" altLang="en-US" sz="2000" dirty="0" err="1">
                <a:cs typeface="Arial" panose="020B0604020202020204" pitchFamily="34" charset="0"/>
              </a:rPr>
              <a:t>varu</a:t>
            </a:r>
            <a:r>
              <a:rPr lang="cs-CZ" altLang="en-US" sz="2000" dirty="0">
                <a:cs typeface="Arial" panose="020B0604020202020204" pitchFamily="34" charset="0"/>
              </a:rPr>
              <a:t> a</a:t>
            </a:r>
            <a:r>
              <a:rPr lang="en-GB" altLang="en-US" sz="2000" dirty="0">
                <a:cs typeface="Arial" panose="020B0604020202020204" pitchFamily="34" charset="0"/>
              </a:rPr>
              <a:t> </a:t>
            </a:r>
            <a:r>
              <a:rPr lang="en-GB" altLang="en-US" sz="2000" dirty="0" err="1">
                <a:cs typeface="Arial" panose="020B0604020202020204" pitchFamily="34" charset="0"/>
              </a:rPr>
              <a:t>vyšší</a:t>
            </a:r>
            <a:r>
              <a:rPr lang="en-GB" altLang="en-US" sz="2000" dirty="0">
                <a:cs typeface="Arial" panose="020B0604020202020204" pitchFamily="34" charset="0"/>
              </a:rPr>
              <a:t> </a:t>
            </a:r>
            <a:r>
              <a:rPr lang="en-GB" altLang="en-US" sz="2000" dirty="0" err="1">
                <a:cs typeface="Arial" panose="020B0604020202020204" pitchFamily="34" charset="0"/>
              </a:rPr>
              <a:t>hustotu</a:t>
            </a:r>
            <a:endParaRPr lang="cs-CZ" altLang="en-US" sz="2000" dirty="0">
              <a:cs typeface="Arial" panose="020B0604020202020204" pitchFamily="34" charset="0"/>
            </a:endParaRPr>
          </a:p>
          <a:p>
            <a:pPr algn="just" eaLnBrk="1" hangingPunct="1">
              <a:buFont typeface="Wingdings" pitchFamily="2" charset="2"/>
              <a:buNone/>
            </a:pPr>
            <a:endParaRPr lang="cs-CZ" altLang="en-US" sz="800" dirty="0">
              <a:cs typeface="Arial" panose="020B0604020202020204" pitchFamily="34" charset="0"/>
            </a:endParaRPr>
          </a:p>
          <a:p>
            <a:pPr algn="just" eaLnBrk="1" hangingPunct="1">
              <a:buFont typeface="Wingdings" pitchFamily="2" charset="2"/>
              <a:buNone/>
            </a:pPr>
            <a:r>
              <a:rPr lang="cs-CZ" altLang="en-US" sz="2000" dirty="0">
                <a:cs typeface="Arial" panose="020B0604020202020204" pitchFamily="34" charset="0"/>
              </a:rPr>
              <a:t>V</a:t>
            </a:r>
            <a:r>
              <a:rPr lang="en-GB" altLang="en-US" sz="2000" dirty="0" err="1">
                <a:cs typeface="Arial" panose="020B0604020202020204" pitchFamily="34" charset="0"/>
              </a:rPr>
              <a:t>ýrazn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elektropoz</a:t>
            </a:r>
            <a:r>
              <a:rPr lang="cs-CZ" altLang="en-US" sz="2000" dirty="0" err="1">
                <a:cs typeface="Arial" panose="020B0604020202020204" pitchFamily="34" charset="0"/>
              </a:rPr>
              <a:t>itivní</a:t>
            </a:r>
            <a:r>
              <a:rPr lang="en-GB" altLang="en-US" sz="2000" dirty="0">
                <a:cs typeface="Arial" panose="020B0604020202020204" pitchFamily="34" charset="0"/>
              </a:rPr>
              <a:t> </a:t>
            </a:r>
            <a:r>
              <a:rPr lang="en-GB" altLang="en-US" sz="2000" dirty="0" err="1">
                <a:cs typeface="Arial" panose="020B0604020202020204" pitchFamily="34" charset="0"/>
              </a:rPr>
              <a:t>charakter</a:t>
            </a:r>
            <a:r>
              <a:rPr lang="cs-CZ" altLang="en-US" sz="2000" dirty="0">
                <a:cs typeface="Arial" panose="020B0604020202020204" pitchFamily="34" charset="0"/>
              </a:rPr>
              <a:t>, </a:t>
            </a:r>
            <a:r>
              <a:rPr lang="en-GB" altLang="en-US" sz="2000" dirty="0" err="1">
                <a:cs typeface="Arial" panose="020B0604020202020204" pitchFamily="34" charset="0"/>
              </a:rPr>
              <a:t>tvo</a:t>
            </a:r>
            <a:r>
              <a:rPr lang="cs-CZ" altLang="en-US" sz="2000" dirty="0">
                <a:cs typeface="Arial" panose="020B0604020202020204" pitchFamily="34" charset="0"/>
              </a:rPr>
              <a:t>ř</a:t>
            </a:r>
            <a:r>
              <a:rPr lang="en-GB" altLang="en-US" sz="2000" dirty="0">
                <a:cs typeface="Arial" panose="020B0604020202020204" pitchFamily="34" charset="0"/>
              </a:rPr>
              <a:t>í </a:t>
            </a:r>
            <a:r>
              <a:rPr lang="en-GB" altLang="en-US" sz="2000" dirty="0" err="1">
                <a:cs typeface="Arial" panose="020B0604020202020204" pitchFamily="34" charset="0"/>
              </a:rPr>
              <a:t>ochotn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ionty</a:t>
            </a:r>
            <a:r>
              <a:rPr lang="en-GB" altLang="en-US" sz="2000" dirty="0">
                <a:cs typeface="Arial" panose="020B0604020202020204" pitchFamily="34" charset="0"/>
              </a:rPr>
              <a:t> Me</a:t>
            </a:r>
            <a:r>
              <a:rPr lang="en-GB" altLang="en-US" sz="2000" baseline="30000" dirty="0">
                <a:cs typeface="Arial" panose="020B0604020202020204" pitchFamily="34" charset="0"/>
              </a:rPr>
              <a:t>2+</a:t>
            </a:r>
            <a:r>
              <a:rPr lang="cs-CZ" altLang="en-US" sz="2000" dirty="0">
                <a:cs typeface="Arial" panose="020B0604020202020204" pitchFamily="34" charset="0"/>
              </a:rPr>
              <a:t>,</a:t>
            </a:r>
            <a:r>
              <a:rPr lang="cs-CZ" altLang="en-US" sz="2000" baseline="30000" dirty="0">
                <a:cs typeface="Arial" panose="020B0604020202020204" pitchFamily="34" charset="0"/>
              </a:rPr>
              <a:t>  </a:t>
            </a:r>
          </a:p>
          <a:p>
            <a:pPr algn="just" eaLnBrk="1" hangingPunct="1">
              <a:buFont typeface="Wingdings" pitchFamily="2" charset="2"/>
              <a:buNone/>
            </a:pPr>
            <a:endParaRPr lang="cs-CZ" altLang="en-US" sz="800" dirty="0">
              <a:cs typeface="Arial" panose="020B0604020202020204" pitchFamily="34" charset="0"/>
            </a:endParaRPr>
          </a:p>
          <a:p>
            <a:pPr algn="just" eaLnBrk="1" hangingPunct="1">
              <a:buFont typeface="Wingdings" pitchFamily="2" charset="2"/>
              <a:buNone/>
            </a:pPr>
            <a:endParaRPr lang="cs-CZ" altLang="en-US" sz="2000" dirty="0">
              <a:cs typeface="Arial" panose="020B0604020202020204" pitchFamily="34" charset="0"/>
            </a:endParaRPr>
          </a:p>
        </p:txBody>
      </p:sp>
      <p:pic>
        <p:nvPicPr>
          <p:cNvPr id="3" name="Picture 2" descr="Properties Of Alkaline Earth Metals Increase Going Down ...">
            <a:extLst>
              <a:ext uri="{FF2B5EF4-FFF2-40B4-BE49-F238E27FC236}">
                <a16:creationId xmlns:a16="http://schemas.microsoft.com/office/drawing/2014/main" id="{ABA7ECD1-DF9B-40E2-9705-3C000E16B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38089"/>
            <a:ext cx="7696200" cy="3938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247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10766" y="76200"/>
            <a:ext cx="8763000" cy="6678751"/>
          </a:xfrm>
          <a:prstGeom prst="rect">
            <a:avLst/>
          </a:prstGeom>
        </p:spPr>
        <p:txBody>
          <a:bodyPr wrap="square">
            <a:spAutoFit/>
          </a:bodyPr>
          <a:lstStyle/>
          <a:p>
            <a:pPr algn="just"/>
            <a:r>
              <a:rPr lang="cs-CZ" sz="2800" b="1" dirty="0">
                <a:cs typeface="Arial" panose="020B0604020202020204" pitchFamily="34" charset="0"/>
              </a:rPr>
              <a:t>Baryum</a:t>
            </a:r>
            <a:r>
              <a:rPr lang="cs-CZ" sz="2800" dirty="0">
                <a:cs typeface="Arial" panose="020B0604020202020204" pitchFamily="34" charset="0"/>
              </a:rPr>
              <a:t> </a:t>
            </a:r>
          </a:p>
          <a:p>
            <a:pPr algn="just"/>
            <a:endParaRPr lang="cs-CZ" sz="800" dirty="0">
              <a:cs typeface="Arial" panose="020B0604020202020204" pitchFamily="34" charset="0"/>
            </a:endParaRPr>
          </a:p>
          <a:p>
            <a:pPr algn="just"/>
            <a:r>
              <a:rPr lang="cs-CZ" sz="2000" dirty="0">
                <a:cs typeface="Arial" panose="020B0604020202020204" pitchFamily="34" charset="0"/>
              </a:rPr>
              <a:t>je šedobílý, lesklý a </a:t>
            </a:r>
            <a:r>
              <a:rPr lang="cs-CZ" sz="2000" u="sng" dirty="0">
                <a:cs typeface="Arial" panose="020B0604020202020204" pitchFamily="34" charset="0"/>
              </a:rPr>
              <a:t>měkký kov</a:t>
            </a:r>
            <a:r>
              <a:rPr lang="cs-CZ" sz="2000" dirty="0">
                <a:cs typeface="Arial" panose="020B0604020202020204" pitchFamily="34" charset="0"/>
              </a:rPr>
              <a:t>. Baryum je chemicky </a:t>
            </a:r>
            <a:r>
              <a:rPr lang="cs-CZ" sz="2000" u="sng" dirty="0">
                <a:cs typeface="Arial" panose="020B0604020202020204" pitchFamily="34" charset="0"/>
              </a:rPr>
              <a:t>značně reaktivní prvek</a:t>
            </a:r>
            <a:r>
              <a:rPr lang="cs-CZ" sz="2000" dirty="0">
                <a:cs typeface="Arial" panose="020B0604020202020204" pitchFamily="34" charset="0"/>
              </a:rPr>
              <a:t> s elektropozitivním charakterem. Zapáleno hoří na vzduchu za vzniku oxidu barnatého </a:t>
            </a:r>
            <a:r>
              <a:rPr lang="cs-CZ" sz="2000" dirty="0" err="1">
                <a:cs typeface="Arial" panose="020B0604020202020204" pitchFamily="34" charset="0"/>
              </a:rPr>
              <a:t>BaO</a:t>
            </a:r>
            <a:r>
              <a:rPr lang="cs-CZ" sz="2000" dirty="0">
                <a:cs typeface="Arial" panose="020B0604020202020204" pitchFamily="34" charset="0"/>
              </a:rPr>
              <a:t>, </a:t>
            </a:r>
            <a:r>
              <a:rPr lang="cs-CZ" sz="2000" b="1" dirty="0">
                <a:cs typeface="Arial" panose="020B0604020202020204" pitchFamily="34" charset="0"/>
              </a:rPr>
              <a:t>peroxidu barnatého </a:t>
            </a:r>
            <a:r>
              <a:rPr lang="cs-CZ" sz="2000" dirty="0">
                <a:cs typeface="Arial" panose="020B0604020202020204" pitchFamily="34" charset="0"/>
              </a:rPr>
              <a:t>BaO</a:t>
            </a:r>
            <a:r>
              <a:rPr lang="cs-CZ" sz="2000" baseline="-25000" dirty="0">
                <a:cs typeface="Arial" panose="020B0604020202020204" pitchFamily="34" charset="0"/>
              </a:rPr>
              <a:t>2</a:t>
            </a:r>
            <a:r>
              <a:rPr lang="cs-CZ" sz="2000" dirty="0">
                <a:cs typeface="Arial" panose="020B0604020202020204" pitchFamily="34" charset="0"/>
              </a:rPr>
              <a:t> a nitridu barnatého Ba</a:t>
            </a:r>
            <a:r>
              <a:rPr lang="cs-CZ" sz="2000" baseline="-25000" dirty="0">
                <a:cs typeface="Arial" panose="020B0604020202020204" pitchFamily="34" charset="0"/>
              </a:rPr>
              <a:t>3</a:t>
            </a:r>
            <a:r>
              <a:rPr lang="cs-CZ" sz="2000" dirty="0">
                <a:cs typeface="Arial" panose="020B0604020202020204" pitchFamily="34" charset="0"/>
              </a:rPr>
              <a:t>N</a:t>
            </a:r>
            <a:r>
              <a:rPr lang="cs-CZ" sz="2000" baseline="-25000" dirty="0">
                <a:cs typeface="Arial" panose="020B0604020202020204" pitchFamily="34" charset="0"/>
              </a:rPr>
              <a:t>2</a:t>
            </a:r>
            <a:r>
              <a:rPr lang="cs-CZ" sz="2000" dirty="0">
                <a:cs typeface="Arial" panose="020B0604020202020204" pitchFamily="34" charset="0"/>
              </a:rPr>
              <a:t>, s vodou bouřlivě reaguje za vzniku </a:t>
            </a:r>
            <a:r>
              <a:rPr lang="cs-CZ" sz="2000" b="1" dirty="0">
                <a:cs typeface="Arial" panose="020B0604020202020204" pitchFamily="34" charset="0"/>
              </a:rPr>
              <a:t>hydroxidu</a:t>
            </a:r>
            <a:r>
              <a:rPr lang="cs-CZ" sz="2000" dirty="0">
                <a:cs typeface="Arial" panose="020B0604020202020204" pitchFamily="34" charset="0"/>
              </a:rPr>
              <a:t> </a:t>
            </a:r>
            <a:r>
              <a:rPr lang="cs-CZ" sz="2000" b="1" dirty="0">
                <a:cs typeface="Arial" panose="020B0604020202020204" pitchFamily="34" charset="0"/>
              </a:rPr>
              <a:t>barnatého</a:t>
            </a:r>
            <a:r>
              <a:rPr lang="cs-CZ" sz="2000" dirty="0">
                <a:cs typeface="Arial" panose="020B0604020202020204" pitchFamily="34" charset="0"/>
              </a:rPr>
              <a:t> Ba(OH)</a:t>
            </a:r>
            <a:r>
              <a:rPr lang="cs-CZ" sz="2000" baseline="-25000" dirty="0">
                <a:cs typeface="Arial" panose="020B0604020202020204" pitchFamily="34" charset="0"/>
              </a:rPr>
              <a:t>2</a:t>
            </a:r>
            <a:r>
              <a:rPr lang="cs-CZ" sz="2000" dirty="0">
                <a:cs typeface="Arial" panose="020B0604020202020204" pitchFamily="34" charset="0"/>
              </a:rPr>
              <a:t> a vývoje vodíku.</a:t>
            </a:r>
          </a:p>
          <a:p>
            <a:pPr algn="just"/>
            <a:r>
              <a:rPr lang="cs-CZ" sz="2000" dirty="0">
                <a:cs typeface="Arial" panose="020B0604020202020204" pitchFamily="34" charset="0"/>
              </a:rPr>
              <a:t>Dobře se rozpouští ve zředěných minerálních kyselinách:</a:t>
            </a:r>
          </a:p>
          <a:p>
            <a:pPr algn="ctr"/>
            <a:r>
              <a:rPr lang="cs-CZ" sz="2000" dirty="0">
                <a:cs typeface="Arial" panose="020B0604020202020204" pitchFamily="34" charset="0"/>
              </a:rPr>
              <a:t>Ba + 2HCl → BaCl</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4Ba + 10HNO</a:t>
            </a:r>
            <a:r>
              <a:rPr lang="cs-CZ" sz="2000" baseline="-25000" dirty="0">
                <a:cs typeface="Arial" panose="020B0604020202020204" pitchFamily="34" charset="0"/>
              </a:rPr>
              <a:t>3</a:t>
            </a:r>
            <a:r>
              <a:rPr lang="cs-CZ" sz="2000" dirty="0">
                <a:cs typeface="Arial" panose="020B0604020202020204" pitchFamily="34" charset="0"/>
              </a:rPr>
              <a:t> → 4Ba(NO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N</a:t>
            </a:r>
            <a:r>
              <a:rPr lang="cs-CZ" sz="2000" baseline="-25000" dirty="0">
                <a:cs typeface="Arial" panose="020B0604020202020204" pitchFamily="34" charset="0"/>
              </a:rPr>
              <a:t>2</a:t>
            </a:r>
            <a:r>
              <a:rPr lang="cs-CZ" sz="2000" dirty="0">
                <a:cs typeface="Arial" panose="020B0604020202020204" pitchFamily="34" charset="0"/>
              </a:rPr>
              <a:t>O + 5H</a:t>
            </a:r>
            <a:r>
              <a:rPr lang="cs-CZ" sz="2000" baseline="-25000" dirty="0">
                <a:cs typeface="Arial" panose="020B0604020202020204" pitchFamily="34" charset="0"/>
              </a:rPr>
              <a:t>2</a:t>
            </a:r>
            <a:r>
              <a:rPr lang="cs-CZ" sz="2000" dirty="0">
                <a:cs typeface="Arial" panose="020B0604020202020204" pitchFamily="34" charset="0"/>
              </a:rPr>
              <a:t>O</a:t>
            </a:r>
          </a:p>
          <a:p>
            <a:pPr algn="just"/>
            <a:endParaRPr lang="cs-CZ" sz="2000" dirty="0">
              <a:cs typeface="Arial" panose="020B0604020202020204" pitchFamily="34" charset="0"/>
            </a:endParaRPr>
          </a:p>
          <a:p>
            <a:pPr algn="just"/>
            <a:r>
              <a:rPr lang="cs-CZ" sz="2000" dirty="0">
                <a:cs typeface="Arial" panose="020B0604020202020204" pitchFamily="34" charset="0"/>
              </a:rPr>
              <a:t>Se všemi halogeny se přímo slučuje při teplotě nad 100°C, se sírou reaguje při teplotě 150°C, s vodíkem tvoří hydrid při teplotě okolo 300°C, s uhlíkem se slučuje při teplotě nad 500°C. Naopak s amoniakem reaguje za vzniku </a:t>
            </a:r>
            <a:r>
              <a:rPr lang="cs-CZ" sz="2000" dirty="0" err="1">
                <a:cs typeface="Arial" panose="020B0604020202020204" pitchFamily="34" charset="0"/>
              </a:rPr>
              <a:t>hexaaminbarnatého</a:t>
            </a:r>
            <a:r>
              <a:rPr lang="cs-CZ" sz="2000" dirty="0">
                <a:cs typeface="Arial" panose="020B0604020202020204" pitchFamily="34" charset="0"/>
              </a:rPr>
              <a:t> komplexu již za teploty -40°C. Pokud je reakce barya s amoniakem katalyzována platinou, nevzniká uvedený komplex, ale amid:</a:t>
            </a:r>
          </a:p>
          <a:p>
            <a:pPr algn="ctr"/>
            <a:r>
              <a:rPr lang="cs-CZ" sz="2000" dirty="0">
                <a:cs typeface="Arial" panose="020B0604020202020204" pitchFamily="34" charset="0"/>
              </a:rPr>
              <a:t>Ba + 6NH</a:t>
            </a:r>
            <a:r>
              <a:rPr lang="cs-CZ" sz="2000" baseline="-25000" dirty="0">
                <a:cs typeface="Arial" panose="020B0604020202020204" pitchFamily="34" charset="0"/>
              </a:rPr>
              <a:t>3</a:t>
            </a:r>
            <a:r>
              <a:rPr lang="cs-CZ" sz="2000" dirty="0">
                <a:cs typeface="Arial" panose="020B0604020202020204" pitchFamily="34" charset="0"/>
              </a:rPr>
              <a:t> → [Ba(NH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6</a:t>
            </a:r>
            <a:r>
              <a:rPr lang="cs-CZ" sz="2000" dirty="0">
                <a:cs typeface="Arial" panose="020B0604020202020204" pitchFamily="34" charset="0"/>
              </a:rPr>
              <a:t>] </a:t>
            </a:r>
            <a:br>
              <a:rPr lang="cs-CZ" sz="2000" dirty="0">
                <a:cs typeface="Arial" panose="020B0604020202020204" pitchFamily="34" charset="0"/>
              </a:rPr>
            </a:br>
            <a:r>
              <a:rPr lang="cs-CZ" sz="2000" dirty="0">
                <a:cs typeface="Arial" panose="020B0604020202020204" pitchFamily="34" charset="0"/>
              </a:rPr>
              <a:t>Ba + 2NH</a:t>
            </a:r>
            <a:r>
              <a:rPr lang="cs-CZ" sz="2000" baseline="-25000" dirty="0">
                <a:cs typeface="Arial" panose="020B0604020202020204" pitchFamily="34" charset="0"/>
              </a:rPr>
              <a:t>3</a:t>
            </a:r>
            <a:r>
              <a:rPr lang="cs-CZ" sz="2000" dirty="0">
                <a:cs typeface="Arial" panose="020B0604020202020204" pitchFamily="34" charset="0"/>
              </a:rPr>
              <a:t> → Ba(NH</a:t>
            </a:r>
            <a:r>
              <a:rPr lang="cs-CZ" sz="2000" baseline="-25000" dirty="0">
                <a:cs typeface="Arial" panose="020B0604020202020204" pitchFamily="34" charset="0"/>
              </a:rPr>
              <a:t>2</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Práškové baryum může být </a:t>
            </a:r>
            <a:r>
              <a:rPr lang="cs-CZ" sz="2000" dirty="0" err="1">
                <a:cs typeface="Arial" panose="020B0604020202020204" pitchFamily="34" charset="0"/>
              </a:rPr>
              <a:t>pyroforní</a:t>
            </a:r>
            <a:r>
              <a:rPr lang="cs-CZ" sz="2000" dirty="0">
                <a:cs typeface="Arial" panose="020B0604020202020204" pitchFamily="34" charset="0"/>
              </a:rPr>
              <a:t>. </a:t>
            </a:r>
          </a:p>
          <a:p>
            <a:pPr algn="just"/>
            <a:endParaRPr lang="cs-CZ" sz="2000" dirty="0">
              <a:cs typeface="Arial" panose="020B0604020202020204" pitchFamily="34" charset="0"/>
            </a:endParaRPr>
          </a:p>
          <a:p>
            <a:pPr algn="just"/>
            <a:r>
              <a:rPr lang="cs-CZ" sz="2000" dirty="0">
                <a:cs typeface="Arial" panose="020B0604020202020204" pitchFamily="34" charset="0"/>
              </a:rPr>
              <a:t>Všechny rozpustné sloučeniny barya jsou </a:t>
            </a:r>
            <a:r>
              <a:rPr lang="cs-CZ" sz="2000" b="1" u="sng" dirty="0">
                <a:cs typeface="Arial" panose="020B0604020202020204" pitchFamily="34" charset="0"/>
              </a:rPr>
              <a:t>jedovaté</a:t>
            </a:r>
            <a:r>
              <a:rPr lang="cs-CZ" sz="2000" dirty="0">
                <a:cs typeface="Arial" panose="020B0604020202020204" pitchFamily="34" charset="0"/>
              </a:rPr>
              <a:t>. </a:t>
            </a:r>
          </a:p>
        </p:txBody>
      </p:sp>
      <p:pic>
        <p:nvPicPr>
          <p:cNvPr id="3" name="Obrázek 2" descr="Obsah obrázku text&#10;&#10;Popis byl vytvořen automaticky">
            <a:extLst>
              <a:ext uri="{FF2B5EF4-FFF2-40B4-BE49-F238E27FC236}">
                <a16:creationId xmlns:a16="http://schemas.microsoft.com/office/drawing/2014/main" id="{0B4DDE24-F798-4A40-8CE5-2D495C1085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0" y="5257800"/>
            <a:ext cx="1268910" cy="1271587"/>
          </a:xfrm>
          <a:prstGeom prst="rect">
            <a:avLst/>
          </a:prstGeom>
        </p:spPr>
      </p:pic>
    </p:spTree>
    <p:extLst>
      <p:ext uri="{BB962C8B-B14F-4D97-AF65-F5344CB8AC3E}">
        <p14:creationId xmlns:p14="http://schemas.microsoft.com/office/powerpoint/2010/main" val="746063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39200" cy="5940088"/>
          </a:xfrm>
          <a:prstGeom prst="rect">
            <a:avLst/>
          </a:prstGeom>
        </p:spPr>
        <p:txBody>
          <a:bodyPr wrap="square">
            <a:spAutoFit/>
          </a:bodyPr>
          <a:lstStyle/>
          <a:p>
            <a:r>
              <a:rPr lang="cs-CZ" sz="2000" dirty="0">
                <a:cs typeface="Arial" panose="020B0604020202020204" pitchFamily="34" charset="0"/>
              </a:rPr>
              <a:t>Žlutý </a:t>
            </a:r>
            <a:r>
              <a:rPr lang="cs-CZ" sz="2000" u="sng" dirty="0">
                <a:cs typeface="Arial" panose="020B0604020202020204" pitchFamily="34" charset="0"/>
              </a:rPr>
              <a:t>chroman barnatý </a:t>
            </a:r>
            <a:r>
              <a:rPr lang="cs-CZ" sz="2000" dirty="0">
                <a:cs typeface="Arial" panose="020B0604020202020204" pitchFamily="34" charset="0"/>
              </a:rPr>
              <a:t>BaCrO</a:t>
            </a:r>
            <a:r>
              <a:rPr lang="cs-CZ" sz="2000" baseline="-25000" dirty="0">
                <a:cs typeface="Arial" panose="020B0604020202020204" pitchFamily="34" charset="0"/>
              </a:rPr>
              <a:t>4</a:t>
            </a:r>
            <a:r>
              <a:rPr lang="cs-CZ" sz="2000" dirty="0">
                <a:cs typeface="Arial" panose="020B0604020202020204" pitchFamily="34" charset="0"/>
              </a:rPr>
              <a:t>, </a:t>
            </a:r>
            <a:r>
              <a:rPr lang="cs-CZ" sz="2000" u="sng" dirty="0">
                <a:cs typeface="Arial" panose="020B0604020202020204" pitchFamily="34" charset="0"/>
              </a:rPr>
              <a:t>jedna z mála barevných sloučenin barya</a:t>
            </a:r>
            <a:r>
              <a:rPr lang="cs-CZ" sz="2000" dirty="0">
                <a:cs typeface="Arial" panose="020B0604020202020204" pitchFamily="34" charset="0"/>
              </a:rPr>
              <a:t>. </a:t>
            </a:r>
            <a:r>
              <a:rPr lang="cs-CZ" sz="2000" u="sng" dirty="0">
                <a:cs typeface="Arial" panose="020B0604020202020204" pitchFamily="34" charset="0"/>
              </a:rPr>
              <a:t>Vodné roztoky solí barya jsou bezbarvé</a:t>
            </a:r>
            <a:r>
              <a:rPr lang="cs-CZ" sz="2000" dirty="0">
                <a:cs typeface="Arial" panose="020B0604020202020204" pitchFamily="34" charset="0"/>
              </a:rPr>
              <a:t>.</a:t>
            </a:r>
          </a:p>
          <a:p>
            <a:endParaRPr lang="cs-CZ" sz="1000" dirty="0">
              <a:cs typeface="Arial" panose="020B0604020202020204" pitchFamily="34" charset="0"/>
            </a:endParaRPr>
          </a:p>
          <a:p>
            <a:pPr algn="just"/>
            <a:r>
              <a:rPr lang="cs-CZ" sz="2000" dirty="0">
                <a:cs typeface="Arial" panose="020B0604020202020204" pitchFamily="34" charset="0"/>
              </a:rPr>
              <a:t>V přírodě se elementární baryum nevyskytuje, jeho výskyt je znám pouze ve sloučeninách, ve kterých vystupuje výhradně jako dvoumocný kation Ba</a:t>
            </a:r>
            <a:r>
              <a:rPr lang="cs-CZ" sz="2000" baseline="30000" dirty="0">
                <a:cs typeface="Arial" panose="020B0604020202020204" pitchFamily="34" charset="0"/>
              </a:rPr>
              <a:t>2+</a:t>
            </a:r>
            <a:r>
              <a:rPr lang="cs-CZ" sz="2000" dirty="0">
                <a:cs typeface="Arial" panose="020B0604020202020204" pitchFamily="34" charset="0"/>
              </a:rPr>
              <a:t>. Nejznámějšími minerály barya jsou </a:t>
            </a:r>
            <a:r>
              <a:rPr lang="cs-CZ" sz="2000" b="1" dirty="0">
                <a:cs typeface="Arial" panose="020B0604020202020204" pitchFamily="34" charset="0"/>
              </a:rPr>
              <a:t>baryt</a:t>
            </a:r>
            <a:r>
              <a:rPr lang="cs-CZ" sz="2000" dirty="0">
                <a:cs typeface="Arial" panose="020B0604020202020204" pitchFamily="34" charset="0"/>
              </a:rPr>
              <a:t> BaSO</a:t>
            </a:r>
            <a:r>
              <a:rPr lang="cs-CZ" sz="2000" baseline="-25000" dirty="0">
                <a:cs typeface="Arial" panose="020B0604020202020204" pitchFamily="34" charset="0"/>
              </a:rPr>
              <a:t>4</a:t>
            </a:r>
            <a:r>
              <a:rPr lang="cs-CZ" sz="2000" dirty="0">
                <a:cs typeface="Arial" panose="020B0604020202020204" pitchFamily="34" charset="0"/>
              </a:rPr>
              <a:t>, </a:t>
            </a:r>
            <a:r>
              <a:rPr lang="cs-CZ" sz="2000" b="1" dirty="0" err="1">
                <a:cs typeface="Arial" panose="020B0604020202020204" pitchFamily="34" charset="0"/>
              </a:rPr>
              <a:t>witherit</a:t>
            </a:r>
            <a:r>
              <a:rPr lang="cs-CZ" sz="2000" dirty="0">
                <a:cs typeface="Arial" panose="020B0604020202020204" pitchFamily="34" charset="0"/>
              </a:rPr>
              <a:t> BaCO</a:t>
            </a:r>
            <a:r>
              <a:rPr lang="cs-CZ" sz="2000" baseline="-25000" dirty="0">
                <a:cs typeface="Arial" panose="020B0604020202020204" pitchFamily="34" charset="0"/>
              </a:rPr>
              <a:t>3</a:t>
            </a:r>
            <a:r>
              <a:rPr lang="cs-CZ" sz="2000" dirty="0">
                <a:cs typeface="Arial" panose="020B0604020202020204" pitchFamily="34" charset="0"/>
              </a:rPr>
              <a:t> a </a:t>
            </a:r>
            <a:r>
              <a:rPr lang="cs-CZ" sz="2000" b="1" dirty="0" err="1">
                <a:cs typeface="Arial" panose="020B0604020202020204" pitchFamily="34" charset="0"/>
              </a:rPr>
              <a:t>nitrobaryt</a:t>
            </a:r>
            <a:r>
              <a:rPr lang="cs-CZ" sz="2000" dirty="0">
                <a:cs typeface="Arial" panose="020B0604020202020204" pitchFamily="34" charset="0"/>
              </a:rPr>
              <a:t> Ba(NO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a:t>
            </a:r>
            <a:r>
              <a:rPr lang="cs-CZ" sz="2000" b="1" dirty="0" err="1">
                <a:cs typeface="Arial" panose="020B0604020202020204" pitchFamily="34" charset="0"/>
              </a:rPr>
              <a:t>benitoid</a:t>
            </a:r>
            <a:r>
              <a:rPr lang="cs-CZ" sz="2000" dirty="0">
                <a:cs typeface="Arial" panose="020B0604020202020204" pitchFamily="34" charset="0"/>
              </a:rPr>
              <a:t> BaTiSi</a:t>
            </a:r>
            <a:r>
              <a:rPr lang="cs-CZ" sz="2000" baseline="-25000" dirty="0">
                <a:cs typeface="Arial" panose="020B0604020202020204" pitchFamily="34" charset="0"/>
              </a:rPr>
              <a:t>3</a:t>
            </a:r>
            <a:r>
              <a:rPr lang="cs-CZ" sz="2000" dirty="0">
                <a:cs typeface="Arial" panose="020B0604020202020204" pitchFamily="34" charset="0"/>
              </a:rPr>
              <a:t>O se využívá ve šperkařství jako náhrada diamantu. </a:t>
            </a:r>
          </a:p>
          <a:p>
            <a:pPr algn="just"/>
            <a:endParaRPr lang="cs-CZ" sz="1000" dirty="0">
              <a:cs typeface="Arial" panose="020B0604020202020204" pitchFamily="34" charset="0"/>
            </a:endParaRPr>
          </a:p>
          <a:p>
            <a:pPr algn="just"/>
            <a:r>
              <a:rPr lang="cs-CZ" sz="2000" dirty="0">
                <a:cs typeface="Arial" panose="020B0604020202020204" pitchFamily="34" charset="0"/>
              </a:rPr>
              <a:t>Výroba barya se provádí </a:t>
            </a:r>
            <a:r>
              <a:rPr lang="cs-CZ" sz="2000" b="1" dirty="0">
                <a:cs typeface="Arial" panose="020B0604020202020204" pitchFamily="34" charset="0"/>
              </a:rPr>
              <a:t>tavnou elektrolýzou fluoridu nebo chloridu</a:t>
            </a:r>
            <a:r>
              <a:rPr lang="cs-CZ" sz="2000" dirty="0">
                <a:cs typeface="Arial" panose="020B0604020202020204" pitchFamily="34" charset="0"/>
              </a:rPr>
              <a:t>. Nejprve se provede redukce barytu uhlíkem. Redukce barytu se provádí v elektrické peci při teplotě 950-1100°C a jejím produktem je rozpustný sulfid barnatý, který se reakcí s kyselinou fluorovodíkovou nebo </a:t>
            </a:r>
            <a:r>
              <a:rPr lang="cs-CZ" sz="2000" dirty="0" err="1">
                <a:cs typeface="Arial" panose="020B0604020202020204" pitchFamily="34" charset="0"/>
              </a:rPr>
              <a:t>chlorovodíkou</a:t>
            </a:r>
            <a:r>
              <a:rPr lang="cs-CZ" sz="2000" dirty="0">
                <a:cs typeface="Arial" panose="020B0604020202020204" pitchFamily="34" charset="0"/>
              </a:rPr>
              <a:t> převede na příslušný halogenid potřebný k tavné elektrolýze:</a:t>
            </a:r>
          </a:p>
          <a:p>
            <a:pPr algn="ctr"/>
            <a:r>
              <a:rPr lang="cs-CZ" sz="2000" dirty="0">
                <a:cs typeface="Arial" panose="020B0604020202020204" pitchFamily="34" charset="0"/>
              </a:rPr>
              <a:t>BaSO</a:t>
            </a:r>
            <a:r>
              <a:rPr lang="cs-CZ" sz="2000" baseline="-25000" dirty="0">
                <a:cs typeface="Arial" panose="020B0604020202020204" pitchFamily="34" charset="0"/>
              </a:rPr>
              <a:t>4</a:t>
            </a:r>
            <a:r>
              <a:rPr lang="cs-CZ" sz="2000" dirty="0">
                <a:cs typeface="Arial" panose="020B0604020202020204" pitchFamily="34" charset="0"/>
              </a:rPr>
              <a:t> + 4C → </a:t>
            </a:r>
            <a:r>
              <a:rPr lang="cs-CZ" sz="2000" dirty="0" err="1">
                <a:cs typeface="Arial" panose="020B0604020202020204" pitchFamily="34" charset="0"/>
              </a:rPr>
              <a:t>BaS</a:t>
            </a:r>
            <a:r>
              <a:rPr lang="cs-CZ" sz="2000" dirty="0">
                <a:cs typeface="Arial" panose="020B0604020202020204" pitchFamily="34" charset="0"/>
              </a:rPr>
              <a:t> + 4CO</a:t>
            </a:r>
            <a:br>
              <a:rPr lang="cs-CZ" sz="2000" dirty="0">
                <a:cs typeface="Arial" panose="020B0604020202020204" pitchFamily="34" charset="0"/>
              </a:rPr>
            </a:br>
            <a:r>
              <a:rPr lang="cs-CZ" sz="2000" dirty="0" err="1">
                <a:cs typeface="Arial" panose="020B0604020202020204" pitchFamily="34" charset="0"/>
              </a:rPr>
              <a:t>BaS</a:t>
            </a:r>
            <a:r>
              <a:rPr lang="cs-CZ" sz="2000" dirty="0">
                <a:cs typeface="Arial" panose="020B0604020202020204" pitchFamily="34" charset="0"/>
              </a:rPr>
              <a:t> + 2HCl → BaCl</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S</a:t>
            </a:r>
          </a:p>
          <a:p>
            <a:pPr algn="just"/>
            <a:endParaRPr lang="cs-CZ" sz="2000" dirty="0">
              <a:cs typeface="Arial" panose="020B0604020202020204" pitchFamily="34" charset="0"/>
            </a:endParaRPr>
          </a:p>
          <a:p>
            <a:pPr algn="just"/>
            <a:r>
              <a:rPr lang="cs-CZ" sz="2000" dirty="0">
                <a:cs typeface="Arial" panose="020B0604020202020204" pitchFamily="34" charset="0"/>
              </a:rPr>
              <a:t>Dalším způsobem výroby barya je </a:t>
            </a:r>
            <a:r>
              <a:rPr lang="cs-CZ" sz="2000" b="1" dirty="0">
                <a:cs typeface="Arial" panose="020B0604020202020204" pitchFamily="34" charset="0"/>
              </a:rPr>
              <a:t>redukce</a:t>
            </a:r>
            <a:r>
              <a:rPr lang="cs-CZ" sz="2000" dirty="0">
                <a:cs typeface="Arial" panose="020B0604020202020204" pitchFamily="34" charset="0"/>
              </a:rPr>
              <a:t> oxidu barnatého </a:t>
            </a:r>
            <a:r>
              <a:rPr lang="cs-CZ" sz="2000" b="1" dirty="0">
                <a:cs typeface="Arial" panose="020B0604020202020204" pitchFamily="34" charset="0"/>
              </a:rPr>
              <a:t>hliníkem nebo křemíkem</a:t>
            </a:r>
            <a:r>
              <a:rPr lang="cs-CZ" sz="2000" dirty="0">
                <a:cs typeface="Arial" panose="020B0604020202020204" pitchFamily="34" charset="0"/>
              </a:rPr>
              <a:t>:</a:t>
            </a:r>
          </a:p>
          <a:p>
            <a:pPr algn="ctr"/>
            <a:r>
              <a:rPr lang="cs-CZ" sz="2000" dirty="0">
                <a:cs typeface="Arial" panose="020B0604020202020204" pitchFamily="34" charset="0"/>
              </a:rPr>
              <a:t>3BaO + 2Al → 3Ba + Al</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br>
              <a:rPr lang="cs-CZ" sz="2000" dirty="0">
                <a:cs typeface="Arial" panose="020B0604020202020204" pitchFamily="34" charset="0"/>
              </a:rPr>
            </a:br>
            <a:r>
              <a:rPr lang="cs-CZ" sz="2000" dirty="0">
                <a:cs typeface="Arial" panose="020B0604020202020204" pitchFamily="34" charset="0"/>
              </a:rPr>
              <a:t>3BaO + Si → 2Ba + BaSiO</a:t>
            </a:r>
            <a:r>
              <a:rPr lang="cs-CZ" sz="2000" baseline="-25000" dirty="0">
                <a:cs typeface="Arial" panose="020B0604020202020204" pitchFamily="34" charset="0"/>
              </a:rPr>
              <a:t>3</a:t>
            </a:r>
            <a:endParaRPr lang="cs-CZ" sz="2000" dirty="0">
              <a:cs typeface="Arial" panose="020B0604020202020204" pitchFamily="34" charset="0"/>
            </a:endParaRPr>
          </a:p>
        </p:txBody>
      </p:sp>
    </p:spTree>
    <p:extLst>
      <p:ext uri="{BB962C8B-B14F-4D97-AF65-F5344CB8AC3E}">
        <p14:creationId xmlns:p14="http://schemas.microsoft.com/office/powerpoint/2010/main" val="2583949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2523768"/>
          </a:xfrm>
          <a:prstGeom prst="rect">
            <a:avLst/>
          </a:prstGeom>
        </p:spPr>
        <p:txBody>
          <a:bodyPr wrap="square">
            <a:spAutoFit/>
          </a:bodyPr>
          <a:lstStyle/>
          <a:p>
            <a:pPr algn="just"/>
            <a:r>
              <a:rPr lang="cs-CZ" sz="2000" dirty="0">
                <a:cs typeface="Arial" panose="020B0604020202020204" pitchFamily="34" charset="0"/>
              </a:rPr>
              <a:t>  Baryum se používá jako složka některých </a:t>
            </a:r>
            <a:r>
              <a:rPr lang="cs-CZ" sz="2000" b="1" dirty="0">
                <a:cs typeface="Arial" panose="020B0604020202020204" pitchFamily="34" charset="0"/>
              </a:rPr>
              <a:t>slitin</a:t>
            </a:r>
            <a:r>
              <a:rPr lang="cs-CZ" sz="2000" dirty="0">
                <a:cs typeface="Arial" panose="020B0604020202020204" pitchFamily="34" charset="0"/>
              </a:rPr>
              <a:t> </a:t>
            </a:r>
            <a:r>
              <a:rPr lang="cs-CZ" sz="2000" i="1" dirty="0">
                <a:cs typeface="Arial" panose="020B0604020202020204" pitchFamily="34" charset="0"/>
              </a:rPr>
              <a:t>(slitina barya s niklem se používá na kabely k zapalovacím svíčkám)</a:t>
            </a:r>
            <a:r>
              <a:rPr lang="cs-CZ" sz="2000" dirty="0">
                <a:cs typeface="Arial" panose="020B0604020202020204" pitchFamily="34" charset="0"/>
              </a:rPr>
              <a:t>.</a:t>
            </a:r>
          </a:p>
          <a:p>
            <a:pPr algn="just"/>
            <a:endParaRPr lang="cs-CZ" sz="1000" dirty="0">
              <a:cs typeface="Arial" panose="020B0604020202020204" pitchFamily="34" charset="0"/>
            </a:endParaRPr>
          </a:p>
          <a:p>
            <a:pPr algn="just"/>
            <a:r>
              <a:rPr lang="cs-CZ" sz="2000" dirty="0">
                <a:cs typeface="Arial" panose="020B0604020202020204" pitchFamily="34" charset="0"/>
              </a:rPr>
              <a:t>  Páry barya se používají jako </a:t>
            </a:r>
            <a:r>
              <a:rPr lang="cs-CZ" sz="2000" b="1" dirty="0">
                <a:cs typeface="Arial" panose="020B0604020202020204" pitchFamily="34" charset="0"/>
              </a:rPr>
              <a:t>redukční činidlo </a:t>
            </a:r>
            <a:r>
              <a:rPr lang="cs-CZ" sz="2000" dirty="0">
                <a:cs typeface="Arial" panose="020B0604020202020204" pitchFamily="34" charset="0"/>
              </a:rPr>
              <a:t>při přípravě protaktinia, neptunia i některých dalších transuranů. </a:t>
            </a:r>
          </a:p>
          <a:p>
            <a:pPr algn="just"/>
            <a:endParaRPr lang="cs-CZ" sz="1000" dirty="0">
              <a:cs typeface="Arial" panose="020B0604020202020204" pitchFamily="34" charset="0"/>
            </a:endParaRPr>
          </a:p>
          <a:p>
            <a:pPr algn="just"/>
            <a:r>
              <a:rPr lang="cs-CZ" sz="2000" dirty="0">
                <a:cs typeface="Arial" panose="020B0604020202020204" pitchFamily="34" charset="0"/>
              </a:rPr>
              <a:t>  Značný význam má baryum, ve formě tzv. </a:t>
            </a:r>
            <a:r>
              <a:rPr lang="cs-CZ" sz="2000" b="1" dirty="0">
                <a:cs typeface="Arial" panose="020B0604020202020204" pitchFamily="34" charset="0"/>
              </a:rPr>
              <a:t>YBCO</a:t>
            </a:r>
            <a:r>
              <a:rPr lang="cs-CZ" sz="2000" dirty="0">
                <a:cs typeface="Arial" panose="020B0604020202020204" pitchFamily="34" charset="0"/>
              </a:rPr>
              <a:t> (</a:t>
            </a:r>
            <a:r>
              <a:rPr lang="cs-CZ" sz="2000" i="1" dirty="0">
                <a:cs typeface="Arial" panose="020B0604020202020204" pitchFamily="34" charset="0"/>
              </a:rPr>
              <a:t>Yttrium Baryum </a:t>
            </a:r>
            <a:r>
              <a:rPr lang="cs-CZ" sz="2000" i="1" dirty="0" err="1">
                <a:cs typeface="Arial" panose="020B0604020202020204" pitchFamily="34" charset="0"/>
              </a:rPr>
              <a:t>Copper</a:t>
            </a:r>
            <a:r>
              <a:rPr lang="cs-CZ" sz="2000" i="1" dirty="0">
                <a:cs typeface="Arial" panose="020B0604020202020204" pitchFamily="34" charset="0"/>
              </a:rPr>
              <a:t> Oxide</a:t>
            </a:r>
            <a:r>
              <a:rPr lang="cs-CZ" sz="2000" dirty="0">
                <a:cs typeface="Arial" panose="020B0604020202020204" pitchFamily="34" charset="0"/>
              </a:rPr>
              <a:t>) oxidů, při výzkumu a vývoji supravodičů.</a:t>
            </a:r>
          </a:p>
          <a:p>
            <a:pPr algn="just"/>
            <a:endParaRPr lang="cs-CZ" dirty="0"/>
          </a:p>
        </p:txBody>
      </p:sp>
    </p:spTree>
    <p:extLst>
      <p:ext uri="{BB962C8B-B14F-4D97-AF65-F5344CB8AC3E}">
        <p14:creationId xmlns:p14="http://schemas.microsoft.com/office/powerpoint/2010/main" val="2932489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6278642"/>
          </a:xfrm>
          <a:prstGeom prst="rect">
            <a:avLst/>
          </a:prstGeom>
        </p:spPr>
        <p:txBody>
          <a:bodyPr wrap="square">
            <a:spAutoFit/>
          </a:bodyPr>
          <a:lstStyle/>
          <a:p>
            <a:pPr algn="ctr"/>
            <a:r>
              <a:rPr lang="cs-CZ" sz="3200" b="1" dirty="0">
                <a:cs typeface="Arial" panose="020B0604020202020204" pitchFamily="34" charset="0"/>
              </a:rPr>
              <a:t>Radium</a:t>
            </a:r>
            <a:r>
              <a:rPr lang="cs-CZ" sz="3200" dirty="0">
                <a:cs typeface="Arial" panose="020B0604020202020204" pitchFamily="34" charset="0"/>
              </a:rPr>
              <a:t> </a:t>
            </a:r>
          </a:p>
          <a:p>
            <a:pPr algn="just"/>
            <a:endParaRPr lang="cs-CZ" sz="1000" dirty="0">
              <a:cs typeface="Arial" panose="020B0604020202020204" pitchFamily="34" charset="0"/>
            </a:endParaRPr>
          </a:p>
          <a:p>
            <a:pPr algn="just"/>
            <a:r>
              <a:rPr lang="cs-CZ" sz="2000" dirty="0">
                <a:cs typeface="Arial" panose="020B0604020202020204" pitchFamily="34" charset="0"/>
              </a:rPr>
              <a:t>je bílý, lesklý </a:t>
            </a:r>
            <a:r>
              <a:rPr lang="cs-CZ" sz="2000" u="sng" dirty="0">
                <a:cs typeface="Arial" panose="020B0604020202020204" pitchFamily="34" charset="0"/>
              </a:rPr>
              <a:t>radioaktivní kov</a:t>
            </a:r>
            <a:r>
              <a:rPr lang="cs-CZ" sz="2000" dirty="0">
                <a:cs typeface="Arial" panose="020B0604020202020204" pitchFamily="34" charset="0"/>
              </a:rPr>
              <a:t> (</a:t>
            </a:r>
            <a:r>
              <a:rPr lang="en-GB" altLang="en-US" sz="2000" dirty="0" err="1">
                <a:cs typeface="Arial" panose="020B0604020202020204" pitchFamily="34" charset="0"/>
              </a:rPr>
              <a:t>zá</a:t>
            </a:r>
            <a:r>
              <a:rPr lang="cs-CZ" altLang="en-US" sz="2000" dirty="0">
                <a:cs typeface="Arial" panose="020B0604020202020204" pitchFamily="34" charset="0"/>
              </a:rPr>
              <a:t>ř</a:t>
            </a:r>
            <a:r>
              <a:rPr lang="en-GB" altLang="en-US" sz="2000" dirty="0" err="1">
                <a:cs typeface="Arial" panose="020B0604020202020204" pitchFamily="34" charset="0"/>
              </a:rPr>
              <a:t>ení</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cs-CZ" altLang="en-US" sz="2000" dirty="0">
                <a:cs typeface="Arial" panose="020B0604020202020204" pitchFamily="34" charset="0"/>
              </a:rPr>
              <a:t>, </a:t>
            </a:r>
            <a:r>
              <a:rPr lang="en-GB" altLang="en-US" sz="2000" dirty="0" err="1">
                <a:cs typeface="Arial" panose="020B0604020202020204" pitchFamily="34" charset="0"/>
              </a:rPr>
              <a:t>ionizuje</a:t>
            </a:r>
            <a:r>
              <a:rPr lang="en-GB" altLang="en-US" sz="2000" dirty="0">
                <a:cs typeface="Arial" panose="020B0604020202020204" pitchFamily="34" charset="0"/>
              </a:rPr>
              <a:t> </a:t>
            </a:r>
            <a:r>
              <a:rPr lang="en-GB" altLang="en-US" sz="2000" dirty="0" err="1">
                <a:cs typeface="Arial" panose="020B0604020202020204" pitchFamily="34" charset="0"/>
              </a:rPr>
              <a:t>vzduch</a:t>
            </a:r>
            <a:r>
              <a:rPr lang="cs-CZ" sz="2000" dirty="0">
                <a:cs typeface="Arial" panose="020B0604020202020204" pitchFamily="34" charset="0"/>
              </a:rPr>
              <a:t>), chemickými vlastnostmi podobný baryu, </a:t>
            </a:r>
            <a:r>
              <a:rPr lang="en-GB" altLang="en-US" sz="2000" dirty="0">
                <a:cs typeface="Arial" panose="020B0604020202020204" pitchFamily="34" charset="0"/>
              </a:rPr>
              <a:t>je </a:t>
            </a:r>
            <a:r>
              <a:rPr lang="en-GB" altLang="en-US" sz="2000" dirty="0" err="1">
                <a:cs typeface="Arial" panose="020B0604020202020204" pitchFamily="34" charset="0"/>
              </a:rPr>
              <a:t>však</a:t>
            </a:r>
            <a:r>
              <a:rPr lang="en-GB" altLang="en-US" sz="2000" dirty="0">
                <a:cs typeface="Arial" panose="020B0604020202020204" pitchFamily="34" charset="0"/>
              </a:rPr>
              <a:t> </a:t>
            </a:r>
            <a:r>
              <a:rPr lang="en-GB" altLang="en-US" sz="2000" dirty="0" err="1">
                <a:cs typeface="Arial" panose="020B0604020202020204" pitchFamily="34" charset="0"/>
              </a:rPr>
              <a:t>ješt</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reaktivn</a:t>
            </a:r>
            <a:r>
              <a:rPr lang="cs-CZ" altLang="en-US" sz="2000" dirty="0">
                <a:cs typeface="Arial" panose="020B0604020202020204" pitchFamily="34" charset="0"/>
              </a:rPr>
              <a:t>ě</a:t>
            </a:r>
            <a:r>
              <a:rPr lang="en-GB" altLang="en-US" sz="2000" dirty="0" err="1">
                <a:cs typeface="Arial" panose="020B0604020202020204" pitchFamily="34" charset="0"/>
              </a:rPr>
              <a:t>jší</a:t>
            </a:r>
            <a:r>
              <a:rPr lang="en-GB" altLang="en-US" sz="2000" dirty="0">
                <a:cs typeface="Arial" panose="020B0604020202020204" pitchFamily="34" charset="0"/>
              </a:rPr>
              <a:t>: </a:t>
            </a:r>
            <a:r>
              <a:rPr lang="en-GB" altLang="en-US" sz="2000" u="sng" dirty="0" err="1">
                <a:cs typeface="Arial" panose="020B0604020202020204" pitchFamily="34" charset="0"/>
              </a:rPr>
              <a:t>na</a:t>
            </a:r>
            <a:r>
              <a:rPr lang="en-GB" altLang="en-US" sz="2000" u="sng" dirty="0">
                <a:cs typeface="Arial" panose="020B0604020202020204" pitchFamily="34" charset="0"/>
              </a:rPr>
              <a:t> </a:t>
            </a:r>
            <a:r>
              <a:rPr lang="en-GB" altLang="en-US" sz="2000" u="sng" dirty="0" err="1">
                <a:cs typeface="Arial" panose="020B0604020202020204" pitchFamily="34" charset="0"/>
              </a:rPr>
              <a:t>vzduchu</a:t>
            </a:r>
            <a:r>
              <a:rPr lang="en-GB" altLang="en-US" sz="2000" u="sng" dirty="0">
                <a:cs typeface="Arial" panose="020B0604020202020204" pitchFamily="34" charset="0"/>
              </a:rPr>
              <a:t> </a:t>
            </a:r>
            <a:r>
              <a:rPr lang="en-GB" altLang="en-US" sz="2000" u="sng" dirty="0" err="1">
                <a:cs typeface="Arial" panose="020B0604020202020204" pitchFamily="34" charset="0"/>
              </a:rPr>
              <a:t>ihned</a:t>
            </a:r>
            <a:r>
              <a:rPr lang="en-GB" altLang="en-US" sz="2000" u="sng" dirty="0">
                <a:cs typeface="Arial" panose="020B0604020202020204" pitchFamily="34" charset="0"/>
              </a:rPr>
              <a:t> z</a:t>
            </a:r>
            <a:r>
              <a:rPr lang="cs-CZ" altLang="en-US" sz="2000" u="sng" dirty="0">
                <a:cs typeface="Arial" panose="020B0604020202020204" pitchFamily="34" charset="0"/>
              </a:rPr>
              <a:t>č</a:t>
            </a:r>
            <a:r>
              <a:rPr lang="en-GB" altLang="en-US" sz="2000" u="sng" dirty="0" err="1">
                <a:cs typeface="Arial" panose="020B0604020202020204" pitchFamily="34" charset="0"/>
              </a:rPr>
              <a:t>erná</a:t>
            </a:r>
            <a:r>
              <a:rPr lang="en-GB" altLang="en-US" sz="2000" u="sng"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tvo</a:t>
            </a:r>
            <a:r>
              <a:rPr lang="cs-CZ" altLang="en-US" sz="2000" dirty="0">
                <a:cs typeface="Arial" panose="020B0604020202020204" pitchFamily="34" charset="0"/>
              </a:rPr>
              <a:t>ř</a:t>
            </a:r>
            <a:r>
              <a:rPr lang="en-GB" altLang="en-US" sz="2000" dirty="0">
                <a:cs typeface="Arial" panose="020B0604020202020204" pitchFamily="34" charset="0"/>
              </a:rPr>
              <a:t>í se </a:t>
            </a:r>
            <a:r>
              <a:rPr lang="en-GB" altLang="en-US" sz="2000" dirty="0" err="1">
                <a:cs typeface="Arial" panose="020B0604020202020204" pitchFamily="34" charset="0"/>
              </a:rPr>
              <a:t>oxid</a:t>
            </a:r>
            <a:r>
              <a:rPr lang="en-GB" altLang="en-US" sz="2000" dirty="0">
                <a:cs typeface="Arial" panose="020B0604020202020204" pitchFamily="34" charset="0"/>
              </a:rPr>
              <a:t> a </a:t>
            </a:r>
            <a:r>
              <a:rPr lang="en-GB" altLang="en-US" sz="2000" dirty="0" err="1">
                <a:cs typeface="Arial" panose="020B0604020202020204" pitchFamily="34" charset="0"/>
              </a:rPr>
              <a:t>nitrid</a:t>
            </a:r>
            <a:r>
              <a:rPr lang="en-GB" altLang="en-US" sz="2000" dirty="0">
                <a:cs typeface="Arial" panose="020B0604020202020204" pitchFamily="34" charset="0"/>
              </a:rPr>
              <a:t> (Ra</a:t>
            </a:r>
            <a:r>
              <a:rPr lang="en-GB" altLang="en-US" sz="2000" baseline="-25000" dirty="0">
                <a:cs typeface="Arial" panose="020B0604020202020204" pitchFamily="34" charset="0"/>
              </a:rPr>
              <a:t>3</a:t>
            </a:r>
            <a:r>
              <a:rPr lang="en-GB" altLang="en-US" sz="2000" dirty="0">
                <a:cs typeface="Arial" panose="020B0604020202020204" pitchFamily="34" charset="0"/>
              </a:rPr>
              <a:t>N</a:t>
            </a:r>
            <a:r>
              <a:rPr lang="en-GB" altLang="en-US" sz="2000" baseline="-25000" dirty="0">
                <a:cs typeface="Arial" panose="020B0604020202020204" pitchFamily="34" charset="0"/>
              </a:rPr>
              <a:t>2</a:t>
            </a:r>
            <a:r>
              <a:rPr lang="en-GB" altLang="en-US" sz="2000" dirty="0">
                <a:cs typeface="Arial" panose="020B0604020202020204" pitchFamily="34" charset="0"/>
              </a:rPr>
              <a:t>)</a:t>
            </a:r>
            <a:endParaRPr lang="cs-CZ" sz="2000" dirty="0">
              <a:cs typeface="Arial" panose="020B0604020202020204" pitchFamily="34" charset="0"/>
            </a:endParaRPr>
          </a:p>
          <a:p>
            <a:pPr algn="just"/>
            <a:r>
              <a:rPr lang="cs-CZ" sz="2000" dirty="0">
                <a:cs typeface="Arial" panose="020B0604020202020204" pitchFamily="34" charset="0"/>
              </a:rPr>
              <a:t>V minerálních kyselinách se rozpouští za vzniku </a:t>
            </a:r>
            <a:r>
              <a:rPr lang="cs-CZ" sz="2000" dirty="0" err="1">
                <a:cs typeface="Arial" panose="020B0604020202020204" pitchFamily="34" charset="0"/>
              </a:rPr>
              <a:t>radnaté</a:t>
            </a:r>
            <a:r>
              <a:rPr lang="cs-CZ" sz="2000" dirty="0">
                <a:cs typeface="Arial" panose="020B0604020202020204" pitchFamily="34" charset="0"/>
              </a:rPr>
              <a:t> soli a vývoje vodíku, výjimkou je reakce radia se zředěnou kyselinou dusičnou, při které se vodík neuvolňuje:</a:t>
            </a:r>
          </a:p>
          <a:p>
            <a:pPr algn="ctr"/>
            <a:r>
              <a:rPr lang="cs-CZ" sz="2000" dirty="0" err="1">
                <a:cs typeface="Arial" panose="020B0604020202020204" pitchFamily="34" charset="0"/>
              </a:rPr>
              <a:t>Ra</a:t>
            </a:r>
            <a:r>
              <a:rPr lang="cs-CZ" sz="2000" dirty="0">
                <a:cs typeface="Arial" panose="020B0604020202020204" pitchFamily="34" charset="0"/>
              </a:rPr>
              <a:t> + 2HCl → RaCl</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4Ra + 10HNO</a:t>
            </a:r>
            <a:r>
              <a:rPr lang="cs-CZ" sz="2000" baseline="-25000" dirty="0">
                <a:cs typeface="Arial" panose="020B0604020202020204" pitchFamily="34" charset="0"/>
              </a:rPr>
              <a:t>3</a:t>
            </a:r>
            <a:r>
              <a:rPr lang="cs-CZ" sz="2000" dirty="0">
                <a:cs typeface="Arial" panose="020B0604020202020204" pitchFamily="34" charset="0"/>
              </a:rPr>
              <a:t> → 4Ra(NO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N</a:t>
            </a:r>
            <a:r>
              <a:rPr lang="cs-CZ" sz="2000" baseline="-25000" dirty="0">
                <a:cs typeface="Arial" panose="020B0604020202020204" pitchFamily="34" charset="0"/>
              </a:rPr>
              <a:t>2</a:t>
            </a:r>
            <a:r>
              <a:rPr lang="cs-CZ" sz="2000" dirty="0">
                <a:cs typeface="Arial" panose="020B0604020202020204" pitchFamily="34" charset="0"/>
              </a:rPr>
              <a:t>O + 5H</a:t>
            </a:r>
            <a:r>
              <a:rPr lang="cs-CZ" sz="2000" baseline="-25000" dirty="0">
                <a:cs typeface="Arial" panose="020B0604020202020204" pitchFamily="34" charset="0"/>
              </a:rPr>
              <a:t>2</a:t>
            </a:r>
            <a:r>
              <a:rPr lang="cs-CZ" sz="2000" dirty="0">
                <a:cs typeface="Arial" panose="020B0604020202020204" pitchFamily="34" charset="0"/>
              </a:rPr>
              <a:t>O</a:t>
            </a:r>
          </a:p>
          <a:p>
            <a:pPr algn="just"/>
            <a:endParaRPr lang="cs-CZ" sz="1000" dirty="0">
              <a:cs typeface="Arial" panose="020B0604020202020204" pitchFamily="34" charset="0"/>
            </a:endParaRPr>
          </a:p>
          <a:p>
            <a:pPr algn="just"/>
            <a:r>
              <a:rPr lang="cs-CZ" sz="2000" dirty="0">
                <a:cs typeface="Arial" panose="020B0604020202020204" pitchFamily="34" charset="0"/>
              </a:rPr>
              <a:t>Při zahřátí na teplotu 100°C na vzduchu radium hoří za vzniku oxidu </a:t>
            </a:r>
            <a:r>
              <a:rPr lang="cs-CZ" sz="2000" dirty="0" err="1">
                <a:cs typeface="Arial" panose="020B0604020202020204" pitchFamily="34" charset="0"/>
              </a:rPr>
              <a:t>radnatého</a:t>
            </a:r>
            <a:r>
              <a:rPr lang="cs-CZ" sz="2000" dirty="0">
                <a:cs typeface="Arial" panose="020B0604020202020204" pitchFamily="34" charset="0"/>
              </a:rPr>
              <a:t> </a:t>
            </a:r>
            <a:r>
              <a:rPr lang="cs-CZ" sz="2000" dirty="0" err="1">
                <a:cs typeface="Arial" panose="020B0604020202020204" pitchFamily="34" charset="0"/>
              </a:rPr>
              <a:t>RaO</a:t>
            </a:r>
            <a:r>
              <a:rPr lang="cs-CZ" sz="2000" dirty="0">
                <a:cs typeface="Arial" panose="020B0604020202020204" pitchFamily="34" charset="0"/>
              </a:rPr>
              <a:t> a nitridu </a:t>
            </a:r>
            <a:r>
              <a:rPr lang="cs-CZ" sz="2000" dirty="0" err="1">
                <a:cs typeface="Arial" panose="020B0604020202020204" pitchFamily="34" charset="0"/>
              </a:rPr>
              <a:t>radnatého</a:t>
            </a:r>
            <a:r>
              <a:rPr lang="cs-CZ" sz="2000" dirty="0">
                <a:cs typeface="Arial" panose="020B0604020202020204" pitchFamily="34" charset="0"/>
              </a:rPr>
              <a:t> Ra</a:t>
            </a:r>
            <a:r>
              <a:rPr lang="cs-CZ" sz="2000" baseline="-25000" dirty="0">
                <a:cs typeface="Arial" panose="020B0604020202020204" pitchFamily="34" charset="0"/>
              </a:rPr>
              <a:t>3</a:t>
            </a:r>
            <a:r>
              <a:rPr lang="cs-CZ" sz="2000" dirty="0">
                <a:cs typeface="Arial" panose="020B0604020202020204" pitchFamily="34" charset="0"/>
              </a:rPr>
              <a:t>N</a:t>
            </a:r>
            <a:r>
              <a:rPr lang="cs-CZ" sz="2000" baseline="-25000" dirty="0">
                <a:cs typeface="Arial" panose="020B0604020202020204" pitchFamily="34" charset="0"/>
              </a:rPr>
              <a:t>2</a:t>
            </a:r>
            <a:r>
              <a:rPr lang="cs-CZ" sz="2000" dirty="0">
                <a:cs typeface="Arial" panose="020B0604020202020204" pitchFamily="34" charset="0"/>
              </a:rPr>
              <a:t>:</a:t>
            </a:r>
          </a:p>
          <a:p>
            <a:pPr algn="ctr"/>
            <a:r>
              <a:rPr lang="cs-CZ" sz="2000" dirty="0">
                <a:cs typeface="Arial" panose="020B0604020202020204" pitchFamily="34" charset="0"/>
              </a:rPr>
              <a:t>2Ra + O</a:t>
            </a:r>
            <a:r>
              <a:rPr lang="cs-CZ" sz="2000" baseline="-25000" dirty="0">
                <a:cs typeface="Arial" panose="020B0604020202020204" pitchFamily="34" charset="0"/>
              </a:rPr>
              <a:t>2</a:t>
            </a:r>
            <a:r>
              <a:rPr lang="cs-CZ" sz="2000" dirty="0">
                <a:cs typeface="Arial" panose="020B0604020202020204" pitchFamily="34" charset="0"/>
              </a:rPr>
              <a:t> → 2RaO</a:t>
            </a:r>
            <a:br>
              <a:rPr lang="cs-CZ" sz="2000" dirty="0">
                <a:cs typeface="Arial" panose="020B0604020202020204" pitchFamily="34" charset="0"/>
              </a:rPr>
            </a:br>
            <a:r>
              <a:rPr lang="cs-CZ" sz="2000" dirty="0">
                <a:cs typeface="Arial" panose="020B0604020202020204" pitchFamily="34" charset="0"/>
              </a:rPr>
              <a:t>3Ra + N</a:t>
            </a:r>
            <a:r>
              <a:rPr lang="cs-CZ" sz="2000" baseline="-25000" dirty="0">
                <a:cs typeface="Arial" panose="020B0604020202020204" pitchFamily="34" charset="0"/>
              </a:rPr>
              <a:t>2</a:t>
            </a:r>
            <a:r>
              <a:rPr lang="cs-CZ" sz="2000" dirty="0">
                <a:cs typeface="Arial" panose="020B0604020202020204" pitchFamily="34" charset="0"/>
              </a:rPr>
              <a:t> → Ra</a:t>
            </a:r>
            <a:r>
              <a:rPr lang="cs-CZ" sz="2000" baseline="-25000" dirty="0">
                <a:cs typeface="Arial" panose="020B0604020202020204" pitchFamily="34" charset="0"/>
              </a:rPr>
              <a:t>3</a:t>
            </a:r>
            <a:r>
              <a:rPr lang="cs-CZ" sz="2000" dirty="0">
                <a:cs typeface="Arial" panose="020B0604020202020204" pitchFamily="34" charset="0"/>
              </a:rPr>
              <a:t>N</a:t>
            </a:r>
            <a:r>
              <a:rPr lang="cs-CZ" sz="2000" baseline="-25000" dirty="0">
                <a:cs typeface="Arial" panose="020B0604020202020204" pitchFamily="34" charset="0"/>
              </a:rPr>
              <a:t>2</a:t>
            </a:r>
            <a:endParaRPr lang="cs-CZ" sz="2000" dirty="0">
              <a:cs typeface="Arial" panose="020B0604020202020204" pitchFamily="34" charset="0"/>
            </a:endParaRPr>
          </a:p>
          <a:p>
            <a:pPr algn="just"/>
            <a:endParaRPr lang="cs-CZ" sz="1000" dirty="0">
              <a:cs typeface="Arial" panose="020B0604020202020204" pitchFamily="34" charset="0"/>
            </a:endParaRPr>
          </a:p>
          <a:p>
            <a:pPr algn="just"/>
            <a:r>
              <a:rPr lang="cs-CZ" sz="2000" dirty="0">
                <a:cs typeface="Arial" panose="020B0604020202020204" pitchFamily="34" charset="0"/>
              </a:rPr>
              <a:t>S vodou reaguje kovové radium prudce za vývoje vodíku a za vzniku hydroxidu </a:t>
            </a:r>
            <a:r>
              <a:rPr lang="cs-CZ" sz="2000" dirty="0" err="1">
                <a:cs typeface="Arial" panose="020B0604020202020204" pitchFamily="34" charset="0"/>
              </a:rPr>
              <a:t>radnatého</a:t>
            </a:r>
            <a:r>
              <a:rPr lang="cs-CZ" sz="2000" dirty="0">
                <a:cs typeface="Arial" panose="020B0604020202020204" pitchFamily="34" charset="0"/>
              </a:rPr>
              <a:t>:</a:t>
            </a:r>
          </a:p>
          <a:p>
            <a:pPr algn="ctr"/>
            <a:r>
              <a:rPr lang="cs-CZ" sz="2000" dirty="0" err="1">
                <a:cs typeface="Arial" panose="020B0604020202020204" pitchFamily="34" charset="0"/>
              </a:rPr>
              <a:t>Ra</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 → </a:t>
            </a:r>
            <a:r>
              <a:rPr lang="cs-CZ" sz="2000" dirty="0" err="1">
                <a:cs typeface="Arial" panose="020B0604020202020204" pitchFamily="34" charset="0"/>
              </a:rPr>
              <a:t>Ra</a:t>
            </a:r>
            <a:r>
              <a:rPr lang="cs-CZ" sz="2000" dirty="0">
                <a:cs typeface="Arial" panose="020B0604020202020204" pitchFamily="34" charset="0"/>
              </a:rPr>
              <a:t>(OH)</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pPr algn="just"/>
            <a:endParaRPr lang="cs-CZ" sz="1000" dirty="0">
              <a:cs typeface="Arial" panose="020B0604020202020204" pitchFamily="34" charset="0"/>
            </a:endParaRPr>
          </a:p>
          <a:p>
            <a:pPr algn="just"/>
            <a:r>
              <a:rPr lang="en-GB" altLang="en-US" sz="2000" u="sng" dirty="0">
                <a:cs typeface="Arial" panose="020B0604020202020204" pitchFamily="34" charset="0"/>
              </a:rPr>
              <a:t>s </a:t>
            </a:r>
            <a:r>
              <a:rPr lang="en-GB" altLang="en-US" sz="2000" u="sng" dirty="0" err="1">
                <a:cs typeface="Arial" panose="020B0604020202020204" pitchFamily="34" charset="0"/>
              </a:rPr>
              <a:t>vodou</a:t>
            </a:r>
            <a:r>
              <a:rPr lang="en-GB" altLang="en-US" sz="2000" u="sng" dirty="0">
                <a:cs typeface="Arial" panose="020B0604020202020204" pitchFamily="34" charset="0"/>
              </a:rPr>
              <a:t> </a:t>
            </a:r>
            <a:r>
              <a:rPr lang="en-GB" altLang="en-US" sz="2000" u="sng" dirty="0" err="1">
                <a:cs typeface="Arial" panose="020B0604020202020204" pitchFamily="34" charset="0"/>
              </a:rPr>
              <a:t>reaguje</a:t>
            </a:r>
            <a:r>
              <a:rPr lang="en-GB" altLang="en-US" sz="2000" u="sng" dirty="0">
                <a:cs typeface="Arial" panose="020B0604020202020204" pitchFamily="34" charset="0"/>
              </a:rPr>
              <a:t> z </a:t>
            </a:r>
            <a:r>
              <a:rPr lang="en-GB" altLang="en-US" sz="2000" u="sng" dirty="0" err="1">
                <a:cs typeface="Arial" panose="020B0604020202020204" pitchFamily="34" charset="0"/>
              </a:rPr>
              <a:t>kov</a:t>
            </a:r>
            <a:r>
              <a:rPr lang="cs-CZ" altLang="en-US" sz="2000" u="sng" dirty="0">
                <a:cs typeface="Arial" panose="020B0604020202020204" pitchFamily="34" charset="0"/>
              </a:rPr>
              <a:t>ů</a:t>
            </a:r>
            <a:r>
              <a:rPr lang="en-GB" altLang="en-US" sz="2000" u="sng" dirty="0">
                <a:cs typeface="Arial" panose="020B0604020202020204" pitchFamily="34" charset="0"/>
              </a:rPr>
              <a:t> </a:t>
            </a:r>
            <a:r>
              <a:rPr lang="cs-CZ" altLang="en-US" sz="2000" u="sng" dirty="0">
                <a:cs typeface="Arial" panose="020B0604020202020204" pitchFamily="34" charset="0"/>
              </a:rPr>
              <a:t>II. hlavní podskupiny</a:t>
            </a:r>
            <a:r>
              <a:rPr lang="en-GB" altLang="en-US" sz="2000" u="sng" dirty="0">
                <a:cs typeface="Arial" panose="020B0604020202020204" pitchFamily="34" charset="0"/>
              </a:rPr>
              <a:t> </a:t>
            </a:r>
            <a:r>
              <a:rPr lang="en-GB" altLang="en-US" sz="2000" u="sng" dirty="0" err="1">
                <a:cs typeface="Arial" panose="020B0604020202020204" pitchFamily="34" charset="0"/>
              </a:rPr>
              <a:t>nej</a:t>
            </a:r>
            <a:r>
              <a:rPr lang="cs-CZ" altLang="en-US" sz="2000" u="sng" dirty="0" err="1">
                <a:cs typeface="Arial" panose="020B0604020202020204" pitchFamily="34" charset="0"/>
              </a:rPr>
              <a:t>bouřl</a:t>
            </a:r>
            <a:r>
              <a:rPr lang="en-GB" altLang="en-US" sz="2000" u="sng" dirty="0">
                <a:cs typeface="Arial" panose="020B0604020202020204" pitchFamily="34" charset="0"/>
              </a:rPr>
              <a:t>iv</a:t>
            </a:r>
            <a:r>
              <a:rPr lang="cs-CZ" altLang="en-US" sz="2000" u="sng" dirty="0">
                <a:cs typeface="Arial" panose="020B0604020202020204" pitchFamily="34" charset="0"/>
              </a:rPr>
              <a:t>ě</a:t>
            </a:r>
            <a:r>
              <a:rPr lang="en-GB" altLang="en-US" sz="2000" u="sng" dirty="0" err="1">
                <a:cs typeface="Arial" panose="020B0604020202020204" pitchFamily="34" charset="0"/>
              </a:rPr>
              <a:t>ji</a:t>
            </a:r>
            <a:r>
              <a:rPr lang="cs-CZ" altLang="en-US" sz="2000" dirty="0">
                <a:cs typeface="Arial" panose="020B0604020202020204" pitchFamily="34" charset="0"/>
              </a:rPr>
              <a:t>.</a:t>
            </a:r>
            <a:endParaRPr lang="cs-CZ" sz="2000" dirty="0">
              <a:cs typeface="Arial" panose="020B0604020202020204" pitchFamily="34" charset="0"/>
            </a:endParaRPr>
          </a:p>
        </p:txBody>
      </p:sp>
    </p:spTree>
    <p:extLst>
      <p:ext uri="{BB962C8B-B14F-4D97-AF65-F5344CB8AC3E}">
        <p14:creationId xmlns:p14="http://schemas.microsoft.com/office/powerpoint/2010/main" val="1659157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81583" y="118353"/>
            <a:ext cx="8839200" cy="3785652"/>
          </a:xfrm>
          <a:prstGeom prst="rect">
            <a:avLst/>
          </a:prstGeom>
        </p:spPr>
        <p:txBody>
          <a:bodyPr wrap="square">
            <a:spAutoFit/>
          </a:bodyPr>
          <a:lstStyle/>
          <a:p>
            <a:pPr algn="just"/>
            <a:r>
              <a:rPr lang="cs-CZ" sz="2000" dirty="0">
                <a:cs typeface="Arial" panose="020B0604020202020204" pitchFamily="34" charset="0"/>
              </a:rPr>
              <a:t>Reakce s </a:t>
            </a:r>
            <a:r>
              <a:rPr lang="cs-CZ" sz="2000" u="sng" dirty="0">
                <a:cs typeface="Arial" panose="020B0604020202020204" pitchFamily="34" charset="0"/>
              </a:rPr>
              <a:t>fluorem</a:t>
            </a:r>
            <a:r>
              <a:rPr lang="cs-CZ" sz="2000" dirty="0">
                <a:cs typeface="Arial" panose="020B0604020202020204" pitchFamily="34" charset="0"/>
              </a:rPr>
              <a:t> a </a:t>
            </a:r>
            <a:r>
              <a:rPr lang="cs-CZ" sz="2000" u="sng" dirty="0">
                <a:cs typeface="Arial" panose="020B0604020202020204" pitchFamily="34" charset="0"/>
              </a:rPr>
              <a:t>chlorem</a:t>
            </a:r>
            <a:r>
              <a:rPr lang="cs-CZ" sz="2000" dirty="0">
                <a:cs typeface="Arial" panose="020B0604020202020204" pitchFamily="34" charset="0"/>
              </a:rPr>
              <a:t> nastává za vzniku fluoridu </a:t>
            </a:r>
            <a:r>
              <a:rPr lang="cs-CZ" sz="2000" dirty="0" err="1">
                <a:cs typeface="Arial" panose="020B0604020202020204" pitchFamily="34" charset="0"/>
              </a:rPr>
              <a:t>radnatého</a:t>
            </a:r>
            <a:r>
              <a:rPr lang="cs-CZ" sz="2000" dirty="0">
                <a:cs typeface="Arial" panose="020B0604020202020204" pitchFamily="34" charset="0"/>
              </a:rPr>
              <a:t> RaF</a:t>
            </a:r>
            <a:r>
              <a:rPr lang="cs-CZ" sz="2000" baseline="-25000" dirty="0">
                <a:cs typeface="Arial" panose="020B0604020202020204" pitchFamily="34" charset="0"/>
              </a:rPr>
              <a:t>2</a:t>
            </a:r>
            <a:r>
              <a:rPr lang="cs-CZ" sz="2000" dirty="0">
                <a:cs typeface="Arial" panose="020B0604020202020204" pitchFamily="34" charset="0"/>
              </a:rPr>
              <a:t> a chloridu </a:t>
            </a:r>
            <a:r>
              <a:rPr lang="cs-CZ" sz="2000" dirty="0" err="1">
                <a:cs typeface="Arial" panose="020B0604020202020204" pitchFamily="34" charset="0"/>
              </a:rPr>
              <a:t>radnatého</a:t>
            </a:r>
            <a:r>
              <a:rPr lang="cs-CZ" sz="2000" dirty="0">
                <a:cs typeface="Arial" panose="020B0604020202020204" pitchFamily="34" charset="0"/>
              </a:rPr>
              <a:t> RaCl</a:t>
            </a:r>
            <a:r>
              <a:rPr lang="cs-CZ" sz="2000" baseline="-25000" dirty="0">
                <a:cs typeface="Arial" panose="020B0604020202020204" pitchFamily="34" charset="0"/>
              </a:rPr>
              <a:t>2</a:t>
            </a:r>
            <a:r>
              <a:rPr lang="cs-CZ" sz="2000" dirty="0">
                <a:cs typeface="Arial" panose="020B0604020202020204" pitchFamily="34" charset="0"/>
              </a:rPr>
              <a:t> již za laboratorní teploty, se </a:t>
            </a:r>
            <a:r>
              <a:rPr lang="cs-CZ" sz="2000" u="sng" dirty="0">
                <a:cs typeface="Arial" panose="020B0604020202020204" pitchFamily="34" charset="0"/>
              </a:rPr>
              <a:t>sírou</a:t>
            </a:r>
            <a:r>
              <a:rPr lang="cs-CZ" sz="2000" dirty="0">
                <a:cs typeface="Arial" panose="020B0604020202020204" pitchFamily="34" charset="0"/>
              </a:rPr>
              <a:t> se slučuje na sulfid </a:t>
            </a:r>
            <a:r>
              <a:rPr lang="cs-CZ" sz="2000" dirty="0" err="1">
                <a:cs typeface="Arial" panose="020B0604020202020204" pitchFamily="34" charset="0"/>
              </a:rPr>
              <a:t>radnatý</a:t>
            </a:r>
            <a:r>
              <a:rPr lang="cs-CZ" sz="2000" dirty="0">
                <a:cs typeface="Arial" panose="020B0604020202020204" pitchFamily="34" charset="0"/>
              </a:rPr>
              <a:t> </a:t>
            </a:r>
            <a:r>
              <a:rPr lang="cs-CZ" sz="2000" dirty="0" err="1">
                <a:cs typeface="Arial" panose="020B0604020202020204" pitchFamily="34" charset="0"/>
              </a:rPr>
              <a:t>RaS</a:t>
            </a:r>
            <a:r>
              <a:rPr lang="cs-CZ" sz="2000" dirty="0">
                <a:cs typeface="Arial" panose="020B0604020202020204" pitchFamily="34" charset="0"/>
              </a:rPr>
              <a:t> při teplotě 150°C.</a:t>
            </a:r>
          </a:p>
          <a:p>
            <a:pPr algn="just"/>
            <a:endParaRPr lang="cs-CZ" sz="1000" dirty="0">
              <a:cs typeface="Arial" panose="020B0604020202020204" pitchFamily="34" charset="0"/>
            </a:endParaRPr>
          </a:p>
          <a:p>
            <a:pPr algn="just"/>
            <a:r>
              <a:rPr lang="cs-CZ" sz="2000" dirty="0">
                <a:cs typeface="Arial" panose="020B0604020202020204" pitchFamily="34" charset="0"/>
              </a:rPr>
              <a:t>   Ve sloučeninách vystupuje radium v oxidačním stupni II jako </a:t>
            </a:r>
            <a:r>
              <a:rPr lang="cs-CZ" sz="2000" dirty="0" err="1">
                <a:cs typeface="Arial" panose="020B0604020202020204" pitchFamily="34" charset="0"/>
              </a:rPr>
              <a:t>radnatý</a:t>
            </a:r>
            <a:r>
              <a:rPr lang="cs-CZ" sz="2000" dirty="0">
                <a:cs typeface="Arial" panose="020B0604020202020204" pitchFamily="34" charset="0"/>
              </a:rPr>
              <a:t> kation Ra</a:t>
            </a:r>
            <a:r>
              <a:rPr lang="cs-CZ" sz="2000" baseline="30000" dirty="0">
                <a:cs typeface="Arial" panose="020B0604020202020204" pitchFamily="34" charset="0"/>
              </a:rPr>
              <a:t>2+</a:t>
            </a:r>
            <a:r>
              <a:rPr lang="cs-CZ" sz="2000" dirty="0">
                <a:cs typeface="Arial" panose="020B0604020202020204" pitchFamily="34" charset="0"/>
              </a:rPr>
              <a:t>. </a:t>
            </a:r>
            <a:r>
              <a:rPr lang="cs-CZ" sz="2000" dirty="0" err="1">
                <a:cs typeface="Arial" panose="020B0604020202020204" pitchFamily="34" charset="0"/>
              </a:rPr>
              <a:t>Radnaté</a:t>
            </a:r>
            <a:r>
              <a:rPr lang="cs-CZ" sz="2000" dirty="0">
                <a:cs typeface="Arial" panose="020B0604020202020204" pitchFamily="34" charset="0"/>
              </a:rPr>
              <a:t> soli, s výjimkou dusičnanu </a:t>
            </a:r>
            <a:r>
              <a:rPr lang="cs-CZ" sz="2000" dirty="0" err="1">
                <a:cs typeface="Arial" panose="020B0604020202020204" pitchFamily="34" charset="0"/>
              </a:rPr>
              <a:t>radnatého</a:t>
            </a:r>
            <a:r>
              <a:rPr lang="cs-CZ" sz="2000" dirty="0">
                <a:cs typeface="Arial" panose="020B0604020202020204" pitchFamily="34" charset="0"/>
              </a:rPr>
              <a:t> </a:t>
            </a:r>
            <a:r>
              <a:rPr lang="cs-CZ" sz="2000" dirty="0" err="1">
                <a:cs typeface="Arial" panose="020B0604020202020204" pitchFamily="34" charset="0"/>
              </a:rPr>
              <a:t>Ra</a:t>
            </a:r>
            <a:r>
              <a:rPr lang="cs-CZ" sz="2000" dirty="0">
                <a:cs typeface="Arial" panose="020B0604020202020204" pitchFamily="34" charset="0"/>
              </a:rPr>
              <a:t>(NO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jsou velmi málo rozpustné ve vodě, jsou obvykle bezbarvé, s výjimkou žlutého chromanu </a:t>
            </a:r>
            <a:r>
              <a:rPr lang="cs-CZ" sz="2000" dirty="0" err="1">
                <a:cs typeface="Arial" panose="020B0604020202020204" pitchFamily="34" charset="0"/>
              </a:rPr>
              <a:t>radnatého</a:t>
            </a:r>
            <a:r>
              <a:rPr lang="cs-CZ" sz="2000" dirty="0">
                <a:cs typeface="Arial" panose="020B0604020202020204" pitchFamily="34" charset="0"/>
              </a:rPr>
              <a:t> RaCrO</a:t>
            </a:r>
            <a:r>
              <a:rPr lang="cs-CZ" sz="2000" baseline="-25000" dirty="0">
                <a:cs typeface="Arial" panose="020B0604020202020204" pitchFamily="34" charset="0"/>
              </a:rPr>
              <a:t>4</a:t>
            </a:r>
            <a:r>
              <a:rPr lang="cs-CZ" sz="2000" dirty="0">
                <a:cs typeface="Arial" panose="020B0604020202020204" pitchFamily="34" charset="0"/>
              </a:rPr>
              <a:t>. Na vzduchu modře světélkují a bezbarvý plamen zbarvují intenzivně karmínově červeně.</a:t>
            </a:r>
          </a:p>
          <a:p>
            <a:pPr algn="just"/>
            <a:endParaRPr lang="cs-CZ" sz="1000" dirty="0">
              <a:cs typeface="Arial" panose="020B0604020202020204" pitchFamily="34" charset="0"/>
            </a:endParaRPr>
          </a:p>
          <a:p>
            <a:pPr algn="just"/>
            <a:r>
              <a:rPr lang="cs-CZ" sz="2000" dirty="0">
                <a:cs typeface="Arial" panose="020B0604020202020204" pitchFamily="34" charset="0"/>
              </a:rPr>
              <a:t>  Radium se v přírodě vyskytuje společně s radonem, velmi vzácně jako součást rud uranu, z kterých se složitým postupem ve velmi malém množství získává, a v důlních vodách uranových dolů. Známým nerostem radia je </a:t>
            </a:r>
            <a:r>
              <a:rPr lang="cs-CZ" sz="2000" b="1" dirty="0" err="1">
                <a:cs typeface="Arial" panose="020B0604020202020204" pitchFamily="34" charset="0"/>
              </a:rPr>
              <a:t>radiobaryt</a:t>
            </a:r>
            <a:r>
              <a:rPr lang="cs-CZ" sz="2000" dirty="0">
                <a:cs typeface="Arial" panose="020B0604020202020204" pitchFamily="34" charset="0"/>
              </a:rPr>
              <a:t> (</a:t>
            </a:r>
            <a:r>
              <a:rPr lang="cs-CZ" sz="2000" dirty="0" err="1">
                <a:cs typeface="Arial" panose="020B0604020202020204" pitchFamily="34" charset="0"/>
              </a:rPr>
              <a:t>Ba,Ra</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a:t>
            </a:r>
          </a:p>
        </p:txBody>
      </p:sp>
      <p:sp>
        <p:nvSpPr>
          <p:cNvPr id="4" name="TextovéPole 3">
            <a:extLst>
              <a:ext uri="{FF2B5EF4-FFF2-40B4-BE49-F238E27FC236}">
                <a16:creationId xmlns:a16="http://schemas.microsoft.com/office/drawing/2014/main" id="{234D3FD2-5481-46C9-9B4B-DCE61371F834}"/>
              </a:ext>
            </a:extLst>
          </p:cNvPr>
          <p:cNvSpPr txBox="1"/>
          <p:nvPr/>
        </p:nvSpPr>
        <p:spPr>
          <a:xfrm>
            <a:off x="181582" y="4338990"/>
            <a:ext cx="6752617" cy="2246769"/>
          </a:xfrm>
          <a:prstGeom prst="rect">
            <a:avLst/>
          </a:prstGeom>
          <a:noFill/>
        </p:spPr>
        <p:txBody>
          <a:bodyPr wrap="square">
            <a:spAutoFit/>
          </a:bodyPr>
          <a:lstStyle/>
          <a:p>
            <a:pPr algn="just"/>
            <a:r>
              <a:rPr lang="cs-CZ" sz="2000" dirty="0">
                <a:cs typeface="Arial" panose="020B0604020202020204" pitchFamily="34" charset="0"/>
              </a:rPr>
              <a:t> Pro objev radia měla zásadní význam těžba uranových rud a výroba uranových barev v Jáchymově. Právě v odpadu z jáchymovské továrny na uranové barvy objevila </a:t>
            </a:r>
            <a:r>
              <a:rPr lang="cs-CZ" sz="2000" u="sng" dirty="0">
                <a:cs typeface="Arial" panose="020B0604020202020204" pitchFamily="34" charset="0"/>
              </a:rPr>
              <a:t>M. Curie-</a:t>
            </a:r>
            <a:r>
              <a:rPr lang="cs-CZ" sz="2000" u="sng" dirty="0" err="1">
                <a:cs typeface="Arial" panose="020B0604020202020204" pitchFamily="34" charset="0"/>
              </a:rPr>
              <a:t>Sklodowská</a:t>
            </a:r>
            <a:r>
              <a:rPr lang="cs-CZ" sz="2000" dirty="0">
                <a:cs typeface="Arial" panose="020B0604020202020204" pitchFamily="34" charset="0"/>
              </a:rPr>
              <a:t> v roce 1898 nový prvek – </a:t>
            </a:r>
            <a:r>
              <a:rPr lang="cs-CZ" sz="2000" b="1" dirty="0">
                <a:cs typeface="Arial" panose="020B0604020202020204" pitchFamily="34" charset="0"/>
              </a:rPr>
              <a:t>radium</a:t>
            </a:r>
            <a:r>
              <a:rPr lang="cs-CZ" sz="2000" dirty="0">
                <a:cs typeface="Arial" panose="020B0604020202020204" pitchFamily="34" charset="0"/>
              </a:rPr>
              <a:t>.</a:t>
            </a:r>
          </a:p>
          <a:p>
            <a:pPr algn="just"/>
            <a:endParaRPr lang="cs-CZ" sz="2000" dirty="0">
              <a:cs typeface="Arial" panose="020B0604020202020204" pitchFamily="34" charset="0"/>
            </a:endParaRPr>
          </a:p>
          <a:p>
            <a:pPr algn="just"/>
            <a:r>
              <a:rPr lang="cs-CZ" sz="2000" dirty="0">
                <a:cs typeface="Arial" panose="020B0604020202020204" pitchFamily="34" charset="0"/>
              </a:rPr>
              <a:t>Praktické využití nachází radium jako zdroj radioaktivního záření pro léčebné, diagnostické i další účely.</a:t>
            </a:r>
          </a:p>
        </p:txBody>
      </p:sp>
      <p:pic>
        <p:nvPicPr>
          <p:cNvPr id="1026" name="Picture 2" descr="Marie Sklodowska Curie Quotes. QuotesGram">
            <a:extLst>
              <a:ext uri="{FF2B5EF4-FFF2-40B4-BE49-F238E27FC236}">
                <a16:creationId xmlns:a16="http://schemas.microsoft.com/office/drawing/2014/main" id="{C807FC93-F0F0-4C9A-AD4A-F47DCAFCEE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520" y="4452804"/>
            <a:ext cx="1887537" cy="230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010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49959"/>
            <a:ext cx="8839200" cy="6093976"/>
          </a:xfrm>
          <a:prstGeom prst="rect">
            <a:avLst/>
          </a:prstGeom>
        </p:spPr>
        <p:txBody>
          <a:bodyPr wrap="square">
            <a:spAutoFit/>
          </a:bodyPr>
          <a:lstStyle/>
          <a:p>
            <a:pPr algn="just"/>
            <a:r>
              <a:rPr lang="cs-CZ" dirty="0">
                <a:cs typeface="Arial" panose="020B0604020202020204" pitchFamily="34" charset="0"/>
              </a:rPr>
              <a:t> </a:t>
            </a:r>
            <a:r>
              <a:rPr lang="cs-CZ" sz="2000" dirty="0">
                <a:cs typeface="Arial" panose="020B0604020202020204" pitchFamily="34" charset="0"/>
              </a:rPr>
              <a:t>V kovové formě bylo radium připraveno až v roce 1910 </a:t>
            </a:r>
            <a:r>
              <a:rPr lang="cs-CZ" sz="2000" i="1" dirty="0">
                <a:cs typeface="Arial" panose="020B0604020202020204" pitchFamily="34" charset="0"/>
              </a:rPr>
              <a:t>(M. Curie, A. </a:t>
            </a:r>
            <a:r>
              <a:rPr lang="cs-CZ" sz="2000" i="1" dirty="0" err="1">
                <a:cs typeface="Arial" panose="020B0604020202020204" pitchFamily="34" charset="0"/>
              </a:rPr>
              <a:t>Debierne</a:t>
            </a:r>
            <a:r>
              <a:rPr lang="cs-CZ" sz="2000" i="1" dirty="0">
                <a:cs typeface="Arial" panose="020B0604020202020204" pitchFamily="34" charset="0"/>
              </a:rPr>
              <a:t>)</a:t>
            </a:r>
            <a:r>
              <a:rPr lang="cs-CZ" sz="2000" dirty="0">
                <a:cs typeface="Arial" panose="020B0604020202020204" pitchFamily="34" charset="0"/>
              </a:rPr>
              <a:t> </a:t>
            </a:r>
            <a:r>
              <a:rPr lang="cs-CZ" sz="2000" b="1" dirty="0">
                <a:cs typeface="Arial" panose="020B0604020202020204" pitchFamily="34" charset="0"/>
              </a:rPr>
              <a:t>elektrolýzou taveniny chloridu </a:t>
            </a:r>
            <a:r>
              <a:rPr lang="cs-CZ" sz="2000" b="1" dirty="0" err="1">
                <a:cs typeface="Arial" panose="020B0604020202020204" pitchFamily="34" charset="0"/>
              </a:rPr>
              <a:t>radnatého</a:t>
            </a:r>
            <a:r>
              <a:rPr lang="cs-CZ" sz="2000" b="1" dirty="0">
                <a:cs typeface="Arial" panose="020B0604020202020204" pitchFamily="34" charset="0"/>
              </a:rPr>
              <a:t> </a:t>
            </a:r>
            <a:r>
              <a:rPr lang="cs-CZ" sz="2000" dirty="0">
                <a:cs typeface="Arial" panose="020B0604020202020204" pitchFamily="34" charset="0"/>
              </a:rPr>
              <a:t>RaCl</a:t>
            </a:r>
            <a:r>
              <a:rPr lang="cs-CZ" sz="2000" baseline="-25000" dirty="0">
                <a:cs typeface="Arial" panose="020B0604020202020204" pitchFamily="34" charset="0"/>
              </a:rPr>
              <a:t>2</a:t>
            </a:r>
            <a:r>
              <a:rPr lang="cs-CZ" sz="2000" dirty="0">
                <a:cs typeface="Arial" panose="020B0604020202020204" pitchFamily="34" charset="0"/>
              </a:rPr>
              <a:t>. Na rtuťové katodě se radium vyloučilo ve formě amalgamu, ze kterého bylo získáno destilací ve vodíkové atmosféře. Později bylo kovové radium připraveno také </a:t>
            </a:r>
            <a:r>
              <a:rPr lang="cs-CZ" sz="2000" b="1" dirty="0">
                <a:cs typeface="Arial" panose="020B0604020202020204" pitchFamily="34" charset="0"/>
              </a:rPr>
              <a:t>termickým rozkladem azidu </a:t>
            </a:r>
            <a:r>
              <a:rPr lang="cs-CZ" sz="2000" dirty="0" err="1">
                <a:cs typeface="Arial" panose="020B0604020202020204" pitchFamily="34" charset="0"/>
              </a:rPr>
              <a:t>Ra</a:t>
            </a:r>
            <a:r>
              <a:rPr lang="cs-CZ" sz="2000" dirty="0">
                <a:cs typeface="Arial" panose="020B0604020202020204" pitchFamily="34" charset="0"/>
              </a:rPr>
              <a:t>(N</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a </a:t>
            </a:r>
            <a:r>
              <a:rPr lang="cs-CZ" sz="2000" b="1" dirty="0">
                <a:cs typeface="Arial" panose="020B0604020202020204" pitchFamily="34" charset="0"/>
              </a:rPr>
              <a:t>vakuovou redukcí </a:t>
            </a:r>
            <a:r>
              <a:rPr lang="cs-CZ" sz="2000" dirty="0">
                <a:cs typeface="Arial" panose="020B0604020202020204" pitchFamily="34" charset="0"/>
              </a:rPr>
              <a:t>oxidu </a:t>
            </a:r>
            <a:r>
              <a:rPr lang="cs-CZ" sz="2000" dirty="0" err="1">
                <a:cs typeface="Arial" panose="020B0604020202020204" pitchFamily="34" charset="0"/>
              </a:rPr>
              <a:t>RaO</a:t>
            </a:r>
            <a:r>
              <a:rPr lang="cs-CZ" sz="2000" dirty="0">
                <a:cs typeface="Arial" panose="020B0604020202020204" pitchFamily="34" charset="0"/>
              </a:rPr>
              <a:t> hliníkem při teplotě 1200°C.</a:t>
            </a:r>
          </a:p>
          <a:p>
            <a:pPr algn="just"/>
            <a:endParaRPr lang="cs-CZ" sz="1000" dirty="0">
              <a:cs typeface="Arial" panose="020B0604020202020204" pitchFamily="34" charset="0"/>
            </a:endParaRPr>
          </a:p>
          <a:p>
            <a:pPr algn="just"/>
            <a:r>
              <a:rPr lang="cs-CZ" sz="2000" dirty="0">
                <a:cs typeface="Arial" panose="020B0604020202020204" pitchFamily="34" charset="0"/>
              </a:rPr>
              <a:t>Čisté kovové radium se nevyrábí, pro technické a léčebné využití se používají pouze jeho </a:t>
            </a:r>
            <a:r>
              <a:rPr lang="cs-CZ" sz="2000" b="1" dirty="0">
                <a:cs typeface="Arial" panose="020B0604020202020204" pitchFamily="34" charset="0"/>
              </a:rPr>
              <a:t>sloučeniny</a:t>
            </a:r>
            <a:r>
              <a:rPr lang="cs-CZ" sz="2000" dirty="0">
                <a:cs typeface="Arial" panose="020B0604020202020204" pitchFamily="34" charset="0"/>
              </a:rPr>
              <a:t>. Rudný koncentrát rudy s obsahem radia se oxidačně praží, tím dojde k odstranění síry a arsenu. Výpražek se rozpustí v kyselině sírové. Působením chloridu barnatého se vysráží radium, v roztoku zůstane uran. Usazenina se převede varem s uhličitanem sodným ze síranů na uhličitany a následně kyselinou chlorovodíkovou na chloridy.</a:t>
            </a:r>
          </a:p>
          <a:p>
            <a:pPr algn="just"/>
            <a:endParaRPr lang="cs-CZ" sz="1000" dirty="0">
              <a:cs typeface="Arial" panose="020B0604020202020204" pitchFamily="34" charset="0"/>
            </a:endParaRPr>
          </a:p>
          <a:p>
            <a:pPr algn="just"/>
            <a:r>
              <a:rPr lang="cs-CZ" sz="2000" b="1" dirty="0">
                <a:cs typeface="Arial" panose="020B0604020202020204" pitchFamily="34" charset="0"/>
              </a:rPr>
              <a:t>Oddělování radia od barya </a:t>
            </a:r>
            <a:r>
              <a:rPr lang="cs-CZ" sz="2000" dirty="0">
                <a:cs typeface="Arial" panose="020B0604020202020204" pitchFamily="34" charset="0"/>
              </a:rPr>
              <a:t>klasickou Curieovou metodou je založeno na frakční krystalizaci, závislé na rozdílné rozpustnosti chloridů radia a barya. Roztok chloridů se odpařuje, až do vzniku zárodečných krystalů, po ochlazení se objeví shluky krystalů bohatší na radium. Krystaly se oddělí, a celý postup se několiksetkrát opakuje, až roztok žádné radium neobsahuje.</a:t>
            </a:r>
          </a:p>
          <a:p>
            <a:pPr algn="just"/>
            <a:endParaRPr lang="cs-CZ" sz="1000" dirty="0">
              <a:cs typeface="Arial" panose="020B0604020202020204" pitchFamily="34" charset="0"/>
            </a:endParaRPr>
          </a:p>
          <a:p>
            <a:pPr algn="just"/>
            <a:r>
              <a:rPr lang="cs-CZ" sz="2000" dirty="0">
                <a:cs typeface="Arial" panose="020B0604020202020204" pitchFamily="34" charset="0"/>
              </a:rPr>
              <a:t>  Moderní ruský postup oddělování radia od barya využívá frakční srážení radia chromanem barnatým BaCrO</a:t>
            </a:r>
            <a:r>
              <a:rPr lang="cs-CZ" sz="2000" baseline="-25000" dirty="0">
                <a:cs typeface="Arial" panose="020B0604020202020204" pitchFamily="34" charset="0"/>
              </a:rPr>
              <a:t>4</a:t>
            </a:r>
            <a:r>
              <a:rPr lang="cs-CZ" sz="2000" dirty="0">
                <a:cs typeface="Arial" panose="020B0604020202020204" pitchFamily="34" charset="0"/>
              </a:rPr>
              <a:t>.</a:t>
            </a:r>
          </a:p>
        </p:txBody>
      </p:sp>
    </p:spTree>
    <p:extLst>
      <p:ext uri="{BB962C8B-B14F-4D97-AF65-F5344CB8AC3E}">
        <p14:creationId xmlns:p14="http://schemas.microsoft.com/office/powerpoint/2010/main" val="461345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125AE34-C5D3-43CD-AB0E-C25B294A0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5121" y="4642108"/>
            <a:ext cx="2625053" cy="2082542"/>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99C5CB78-6F8F-4328-8829-11821243DA96}"/>
              </a:ext>
            </a:extLst>
          </p:cNvPr>
          <p:cNvPicPr>
            <a:picLocks noChangeAspect="1"/>
          </p:cNvPicPr>
          <p:nvPr/>
        </p:nvPicPr>
        <p:blipFill>
          <a:blip r:embed="rId3"/>
          <a:stretch>
            <a:fillRect/>
          </a:stretch>
        </p:blipFill>
        <p:spPr>
          <a:xfrm>
            <a:off x="6395121" y="2241150"/>
            <a:ext cx="2548854" cy="2229121"/>
          </a:xfrm>
          <a:prstGeom prst="rect">
            <a:avLst/>
          </a:prstGeom>
        </p:spPr>
      </p:pic>
      <p:pic>
        <p:nvPicPr>
          <p:cNvPr id="3080" name="Picture 8" descr="Radium Girls Of Ingersoll Factory">
            <a:extLst>
              <a:ext uri="{FF2B5EF4-FFF2-40B4-BE49-F238E27FC236}">
                <a16:creationId xmlns:a16="http://schemas.microsoft.com/office/drawing/2014/main" id="{8F2F4AFB-3E3D-4389-A976-355E113EE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49" y="3922871"/>
            <a:ext cx="5286375" cy="280177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adium-dial">
            <a:extLst>
              <a:ext uri="{FF2B5EF4-FFF2-40B4-BE49-F238E27FC236}">
                <a16:creationId xmlns:a16="http://schemas.microsoft.com/office/drawing/2014/main" id="{A508E8DA-E17E-48F7-9F19-8D7E64542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5121" y="160594"/>
            <a:ext cx="2544958" cy="19087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612BA6AE-CC74-466F-B3D2-763A6257A070}"/>
              </a:ext>
            </a:extLst>
          </p:cNvPr>
          <p:cNvSpPr txBox="1"/>
          <p:nvPr/>
        </p:nvSpPr>
        <p:spPr>
          <a:xfrm>
            <a:off x="203921" y="370144"/>
            <a:ext cx="4524376" cy="461665"/>
          </a:xfrm>
          <a:prstGeom prst="rect">
            <a:avLst/>
          </a:prstGeom>
          <a:noFill/>
        </p:spPr>
        <p:txBody>
          <a:bodyPr wrap="square">
            <a:spAutoFit/>
          </a:bodyPr>
          <a:lstStyle/>
          <a:p>
            <a:pPr algn="l" fontAlgn="base"/>
            <a:r>
              <a:rPr lang="cs-CZ" sz="2400" b="1" i="0" dirty="0">
                <a:solidFill>
                  <a:srgbClr val="222222"/>
                </a:solidFill>
                <a:effectLst/>
              </a:rPr>
              <a:t>Radiové dívky (radium </a:t>
            </a:r>
            <a:r>
              <a:rPr lang="cs-CZ" sz="2400" b="1" i="0" dirty="0" err="1">
                <a:solidFill>
                  <a:srgbClr val="222222"/>
                </a:solidFill>
                <a:effectLst/>
              </a:rPr>
              <a:t>girls</a:t>
            </a:r>
            <a:r>
              <a:rPr lang="cs-CZ" sz="2400" b="1" i="0" dirty="0">
                <a:solidFill>
                  <a:srgbClr val="222222"/>
                </a:solidFill>
                <a:effectLst/>
              </a:rPr>
              <a:t>)</a:t>
            </a:r>
          </a:p>
        </p:txBody>
      </p:sp>
      <p:pic>
        <p:nvPicPr>
          <p:cNvPr id="3086" name="Picture 14" descr="Radium girls | Radium girls, History girl, Medical history">
            <a:extLst>
              <a:ext uri="{FF2B5EF4-FFF2-40B4-BE49-F238E27FC236}">
                <a16:creationId xmlns:a16="http://schemas.microsoft.com/office/drawing/2014/main" id="{86AA9446-6FDE-4C2A-85E8-DA3B100537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0025" y="3922870"/>
            <a:ext cx="2009885" cy="28017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A89EB3B7-F99C-416B-8F43-03C78F8AA60F}"/>
              </a:ext>
            </a:extLst>
          </p:cNvPr>
          <p:cNvSpPr txBox="1"/>
          <p:nvPr/>
        </p:nvSpPr>
        <p:spPr>
          <a:xfrm>
            <a:off x="151532" y="1182231"/>
            <a:ext cx="5995989" cy="2554545"/>
          </a:xfrm>
          <a:prstGeom prst="rect">
            <a:avLst/>
          </a:prstGeom>
          <a:noFill/>
        </p:spPr>
        <p:txBody>
          <a:bodyPr wrap="square">
            <a:spAutoFit/>
          </a:bodyPr>
          <a:lstStyle/>
          <a:p>
            <a:pPr algn="just"/>
            <a:r>
              <a:rPr lang="cs-CZ" sz="2000" dirty="0"/>
              <a:t>- malířky ciferníků speciálních vojenských hodinek. Ciferníky se natíraly materiálem obsahujícím radium, aby ve tmě svítily. Dělnice </a:t>
            </a:r>
            <a:r>
              <a:rPr lang="cs-CZ" sz="2000" b="0" i="0" dirty="0">
                <a:solidFill>
                  <a:srgbClr val="404040"/>
                </a:solidFill>
                <a:effectLst/>
              </a:rPr>
              <a:t>při práci nepoužívaly žádné ochranné pomůcky a radioaktivním účinkům tak byly vystaveny i několik hodin denně. Důsledkem bylo zejména vypadávání zubů, vlasů a nádorová onemocnění.</a:t>
            </a:r>
            <a:r>
              <a:rPr lang="en-US" sz="2000" b="0" i="0" dirty="0">
                <a:solidFill>
                  <a:srgbClr val="404040"/>
                </a:solidFill>
                <a:effectLst/>
              </a:rPr>
              <a:t> </a:t>
            </a:r>
            <a:r>
              <a:rPr lang="en-US" sz="2000" b="0" i="0" u="sng" baseline="30000" dirty="0" err="1">
                <a:solidFill>
                  <a:srgbClr val="404040"/>
                </a:solidFill>
                <a:effectLst/>
              </a:rPr>
              <a:t>226</a:t>
            </a:r>
            <a:r>
              <a:rPr lang="en-US" sz="2000" b="0" i="0" u="sng" dirty="0" err="1">
                <a:solidFill>
                  <a:srgbClr val="404040"/>
                </a:solidFill>
                <a:effectLst/>
              </a:rPr>
              <a:t>Ra</a:t>
            </a:r>
            <a:r>
              <a:rPr lang="en-US" sz="2000" b="0" i="0" u="sng" dirty="0">
                <a:solidFill>
                  <a:srgbClr val="404040"/>
                </a:solidFill>
                <a:effectLst/>
              </a:rPr>
              <a:t> se prim</a:t>
            </a:r>
            <a:r>
              <a:rPr lang="cs-CZ" sz="2000" b="0" i="0" u="sng" dirty="0">
                <a:solidFill>
                  <a:srgbClr val="404040"/>
                </a:solidFill>
                <a:effectLst/>
              </a:rPr>
              <a:t>á</a:t>
            </a:r>
            <a:r>
              <a:rPr lang="en-US" sz="2000" b="0" i="0" u="sng" dirty="0" err="1">
                <a:solidFill>
                  <a:srgbClr val="404040"/>
                </a:solidFill>
                <a:effectLst/>
              </a:rPr>
              <a:t>rn</a:t>
            </a:r>
            <a:r>
              <a:rPr lang="cs-CZ" sz="2000" b="0" i="0" u="sng" dirty="0">
                <a:solidFill>
                  <a:srgbClr val="404040"/>
                </a:solidFill>
                <a:effectLst/>
              </a:rPr>
              <a:t>ě usazuje v kostech </a:t>
            </a:r>
            <a:r>
              <a:rPr lang="cs-CZ" sz="2000" b="0" i="0" dirty="0">
                <a:solidFill>
                  <a:srgbClr val="404040"/>
                </a:solidFill>
                <a:effectLst/>
              </a:rPr>
              <a:t>(nahrazuje Ca)</a:t>
            </a:r>
            <a:r>
              <a:rPr lang="en-US" sz="2000" b="0" i="0" dirty="0">
                <a:solidFill>
                  <a:srgbClr val="404040"/>
                </a:solidFill>
                <a:effectLst/>
              </a:rPr>
              <a:t>, </a:t>
            </a:r>
            <a:r>
              <a:rPr lang="en-US" sz="2000" b="0" i="0" dirty="0" err="1">
                <a:solidFill>
                  <a:srgbClr val="404040"/>
                </a:solidFill>
                <a:effectLst/>
              </a:rPr>
              <a:t>kde</a:t>
            </a:r>
            <a:r>
              <a:rPr lang="en-US" sz="2000" b="0" i="0" dirty="0">
                <a:solidFill>
                  <a:srgbClr val="404040"/>
                </a:solidFill>
                <a:effectLst/>
              </a:rPr>
              <a:t> p</a:t>
            </a:r>
            <a:r>
              <a:rPr lang="cs-CZ" sz="2000" b="0" i="0" dirty="0">
                <a:solidFill>
                  <a:srgbClr val="404040"/>
                </a:solidFill>
                <a:effectLst/>
              </a:rPr>
              <a:t>ů</a:t>
            </a:r>
            <a:r>
              <a:rPr lang="en-US" sz="2000" b="0" i="0" dirty="0">
                <a:solidFill>
                  <a:srgbClr val="404040"/>
                </a:solidFill>
                <a:effectLst/>
              </a:rPr>
              <a:t>sob</a:t>
            </a:r>
            <a:r>
              <a:rPr lang="cs-CZ" sz="2000" b="0" i="0" dirty="0">
                <a:solidFill>
                  <a:srgbClr val="404040"/>
                </a:solidFill>
                <a:effectLst/>
              </a:rPr>
              <a:t>í</a:t>
            </a:r>
            <a:r>
              <a:rPr lang="en-US" sz="2000" b="0" i="0" dirty="0">
                <a:solidFill>
                  <a:srgbClr val="404040"/>
                </a:solidFill>
                <a:effectLst/>
              </a:rPr>
              <a:t> </a:t>
            </a:r>
            <a:r>
              <a:rPr lang="en-US" sz="2000" b="0" i="0" err="1">
                <a:solidFill>
                  <a:srgbClr val="404040"/>
                </a:solidFill>
                <a:effectLst/>
              </a:rPr>
              <a:t>jako</a:t>
            </a:r>
            <a:r>
              <a:rPr lang="en-US" sz="2000" b="0" i="0">
                <a:solidFill>
                  <a:srgbClr val="404040"/>
                </a:solidFill>
                <a:effectLst/>
              </a:rPr>
              <a:t> </a:t>
            </a:r>
            <a:r>
              <a:rPr lang="el-GR" sz="2000" b="0" i="0">
                <a:solidFill>
                  <a:srgbClr val="404040"/>
                </a:solidFill>
                <a:effectLst/>
              </a:rPr>
              <a:t>α</a:t>
            </a:r>
            <a:r>
              <a:rPr lang="cs-CZ" sz="2000" b="0" i="0">
                <a:solidFill>
                  <a:srgbClr val="404040"/>
                </a:solidFill>
                <a:effectLst/>
              </a:rPr>
              <a:t> zářič</a:t>
            </a:r>
            <a:r>
              <a:rPr lang="cs-CZ" sz="2000" b="0" i="0" dirty="0">
                <a:solidFill>
                  <a:srgbClr val="404040"/>
                </a:solidFill>
                <a:effectLst/>
              </a:rPr>
              <a:t>.</a:t>
            </a:r>
            <a:endParaRPr lang="cs-CZ" sz="2000" dirty="0"/>
          </a:p>
        </p:txBody>
      </p:sp>
    </p:spTree>
    <p:extLst>
      <p:ext uri="{BB962C8B-B14F-4D97-AF65-F5344CB8AC3E}">
        <p14:creationId xmlns:p14="http://schemas.microsoft.com/office/powerpoint/2010/main" val="3010471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4F6FC34B-6307-F922-0597-348D717D3C29}"/>
              </a:ext>
            </a:extLst>
          </p:cNvPr>
          <p:cNvPicPr>
            <a:picLocks noChangeAspect="1"/>
          </p:cNvPicPr>
          <p:nvPr/>
        </p:nvPicPr>
        <p:blipFill>
          <a:blip r:embed="rId2"/>
          <a:stretch>
            <a:fillRect/>
          </a:stretch>
        </p:blipFill>
        <p:spPr>
          <a:xfrm>
            <a:off x="552734" y="119386"/>
            <a:ext cx="8038531" cy="6619228"/>
          </a:xfrm>
          <a:prstGeom prst="rect">
            <a:avLst/>
          </a:prstGeom>
        </p:spPr>
      </p:pic>
    </p:spTree>
    <p:extLst>
      <p:ext uri="{BB962C8B-B14F-4D97-AF65-F5344CB8AC3E}">
        <p14:creationId xmlns:p14="http://schemas.microsoft.com/office/powerpoint/2010/main" val="2269137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yers&amp;#39;s Horrific Death Ended The American Public&amp;#39;s Romance With Radium-Infused Products">
            <a:extLst>
              <a:ext uri="{FF2B5EF4-FFF2-40B4-BE49-F238E27FC236}">
                <a16:creationId xmlns:a16="http://schemas.microsoft.com/office/drawing/2014/main" id="{FE4C9026-DB3D-BA81-E62B-3EF7DBBCFF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75" y="105901"/>
            <a:ext cx="4938831" cy="6675767"/>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18891711-2494-F04C-0A21-9EA22D28A5FC}"/>
              </a:ext>
            </a:extLst>
          </p:cNvPr>
          <p:cNvPicPr>
            <a:picLocks noChangeAspect="1"/>
          </p:cNvPicPr>
          <p:nvPr/>
        </p:nvPicPr>
        <p:blipFill>
          <a:blip r:embed="rId3"/>
          <a:stretch>
            <a:fillRect/>
          </a:stretch>
        </p:blipFill>
        <p:spPr>
          <a:xfrm>
            <a:off x="5552634" y="313899"/>
            <a:ext cx="3373379" cy="3603009"/>
          </a:xfrm>
          <a:prstGeom prst="rect">
            <a:avLst/>
          </a:prstGeom>
        </p:spPr>
      </p:pic>
      <p:pic>
        <p:nvPicPr>
          <p:cNvPr id="1032" name="Picture 8" descr="Vintage: When radium was a trend | Vintage, Trending, Relatable">
            <a:extLst>
              <a:ext uri="{FF2B5EF4-FFF2-40B4-BE49-F238E27FC236}">
                <a16:creationId xmlns:a16="http://schemas.microsoft.com/office/drawing/2014/main" id="{41BE1B8A-3B0C-0162-08C8-D40E25374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034" y="4064671"/>
            <a:ext cx="3167772" cy="2697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351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D3B4C28-13CF-906C-9479-ABD28C0D5A76}"/>
              </a:ext>
            </a:extLst>
          </p:cNvPr>
          <p:cNvPicPr>
            <a:picLocks noChangeAspect="1"/>
          </p:cNvPicPr>
          <p:nvPr/>
        </p:nvPicPr>
        <p:blipFill>
          <a:blip r:embed="rId2"/>
          <a:stretch>
            <a:fillRect/>
          </a:stretch>
        </p:blipFill>
        <p:spPr>
          <a:xfrm>
            <a:off x="6430050" y="3701323"/>
            <a:ext cx="2440995" cy="2979256"/>
          </a:xfrm>
          <a:prstGeom prst="rect">
            <a:avLst/>
          </a:prstGeom>
        </p:spPr>
      </p:pic>
      <p:sp>
        <p:nvSpPr>
          <p:cNvPr id="9" name="TextovéPole 8">
            <a:extLst>
              <a:ext uri="{FF2B5EF4-FFF2-40B4-BE49-F238E27FC236}">
                <a16:creationId xmlns:a16="http://schemas.microsoft.com/office/drawing/2014/main" id="{404FECB4-6296-32F5-30AE-A01033121860}"/>
              </a:ext>
            </a:extLst>
          </p:cNvPr>
          <p:cNvSpPr txBox="1"/>
          <p:nvPr/>
        </p:nvSpPr>
        <p:spPr>
          <a:xfrm>
            <a:off x="225188" y="252821"/>
            <a:ext cx="6161964" cy="3785652"/>
          </a:xfrm>
          <a:prstGeom prst="rect">
            <a:avLst/>
          </a:prstGeom>
          <a:noFill/>
        </p:spPr>
        <p:txBody>
          <a:bodyPr wrap="square">
            <a:spAutoFit/>
          </a:bodyPr>
          <a:lstStyle/>
          <a:p>
            <a:pPr algn="just"/>
            <a:r>
              <a:rPr lang="en-US" sz="2000" b="1" i="0" dirty="0" err="1">
                <a:solidFill>
                  <a:srgbClr val="000000"/>
                </a:solidFill>
                <a:effectLst/>
              </a:rPr>
              <a:t>Eben</a:t>
            </a:r>
            <a:r>
              <a:rPr lang="en-US" sz="2000" b="1" i="0" dirty="0">
                <a:solidFill>
                  <a:srgbClr val="000000"/>
                </a:solidFill>
                <a:effectLst/>
              </a:rPr>
              <a:t> Byers </a:t>
            </a:r>
            <a:r>
              <a:rPr lang="en-US" sz="2000" b="0" i="0" dirty="0">
                <a:solidFill>
                  <a:srgbClr val="000000"/>
                </a:solidFill>
                <a:effectLst/>
              </a:rPr>
              <a:t>(1880-1932) </a:t>
            </a:r>
            <a:r>
              <a:rPr lang="en-US" sz="2000" dirty="0" err="1"/>
              <a:t>byl</a:t>
            </a:r>
            <a:r>
              <a:rPr lang="en-US" sz="2000" dirty="0"/>
              <a:t> </a:t>
            </a:r>
            <a:r>
              <a:rPr lang="cs-CZ" sz="2000" dirty="0"/>
              <a:t>americký milionář a sportovec</a:t>
            </a:r>
            <a:r>
              <a:rPr lang="en-US" sz="2000" dirty="0"/>
              <a:t>.</a:t>
            </a:r>
            <a:r>
              <a:rPr lang="cs-CZ" sz="2000" dirty="0"/>
              <a:t> Když si </a:t>
            </a:r>
            <a:r>
              <a:rPr lang="cs-CZ" sz="2000" dirty="0" err="1"/>
              <a:t>Byers</a:t>
            </a:r>
            <a:r>
              <a:rPr lang="cs-CZ" sz="2000" dirty="0"/>
              <a:t> v roce 1927 poranil ruku, byl mu předepsán přípravek </a:t>
            </a:r>
            <a:r>
              <a:rPr lang="cs-CZ" sz="2000" i="1" dirty="0" err="1"/>
              <a:t>Radithor</a:t>
            </a:r>
            <a:r>
              <a:rPr lang="cs-CZ" sz="2000" dirty="0"/>
              <a:t>,</a:t>
            </a:r>
            <a:r>
              <a:rPr lang="en-US" sz="2000" b="0" i="0" dirty="0">
                <a:solidFill>
                  <a:srgbClr val="000000"/>
                </a:solidFill>
                <a:effectLst/>
              </a:rPr>
              <a:t> </a:t>
            </a:r>
            <a:r>
              <a:rPr lang="en-US" sz="2000" b="0" i="0" dirty="0" err="1">
                <a:solidFill>
                  <a:srgbClr val="000000"/>
                </a:solidFill>
                <a:effectLst/>
              </a:rPr>
              <a:t>což</a:t>
            </a:r>
            <a:r>
              <a:rPr lang="en-US" sz="2000" b="0" i="0" dirty="0">
                <a:solidFill>
                  <a:srgbClr val="000000"/>
                </a:solidFill>
                <a:effectLst/>
              </a:rPr>
              <a:t> </a:t>
            </a:r>
            <a:r>
              <a:rPr lang="cs-CZ" sz="2000" b="0" i="0" dirty="0">
                <a:solidFill>
                  <a:srgbClr val="000000"/>
                </a:solidFill>
                <a:effectLst/>
              </a:rPr>
              <a:t>byla</a:t>
            </a:r>
            <a:r>
              <a:rPr lang="en-US" sz="2000" b="0" i="0" dirty="0">
                <a:solidFill>
                  <a:srgbClr val="000000"/>
                </a:solidFill>
                <a:effectLst/>
              </a:rPr>
              <a:t> </a:t>
            </a:r>
            <a:r>
              <a:rPr lang="en-US" sz="2000" b="0" i="0" dirty="0" err="1">
                <a:solidFill>
                  <a:srgbClr val="000000"/>
                </a:solidFill>
                <a:effectLst/>
              </a:rPr>
              <a:t>destilovaná</a:t>
            </a:r>
            <a:r>
              <a:rPr lang="en-US" sz="2000" b="0" i="0" dirty="0">
                <a:solidFill>
                  <a:srgbClr val="000000"/>
                </a:solidFill>
                <a:effectLst/>
              </a:rPr>
              <a:t> </a:t>
            </a:r>
            <a:r>
              <a:rPr lang="en-US" sz="2000" b="0" i="0" dirty="0" err="1">
                <a:solidFill>
                  <a:srgbClr val="000000"/>
                </a:solidFill>
                <a:effectLst/>
              </a:rPr>
              <a:t>voda</a:t>
            </a:r>
            <a:r>
              <a:rPr lang="en-US" sz="2000" b="0" i="0" dirty="0">
                <a:solidFill>
                  <a:srgbClr val="000000"/>
                </a:solidFill>
                <a:effectLst/>
              </a:rPr>
              <a:t> s </a:t>
            </a:r>
            <a:r>
              <a:rPr lang="en-US" sz="2000" b="0" i="0" dirty="0" err="1">
                <a:solidFill>
                  <a:srgbClr val="000000"/>
                </a:solidFill>
                <a:effectLst/>
              </a:rPr>
              <a:t>rozpuštěnou</a:t>
            </a:r>
            <a:r>
              <a:rPr lang="en-US" sz="2000" b="0" i="0" dirty="0">
                <a:solidFill>
                  <a:srgbClr val="000000"/>
                </a:solidFill>
                <a:effectLst/>
              </a:rPr>
              <a:t> </a:t>
            </a:r>
            <a:r>
              <a:rPr lang="en-US" sz="2000" b="0" i="0" dirty="0" err="1">
                <a:solidFill>
                  <a:srgbClr val="000000"/>
                </a:solidFill>
                <a:effectLst/>
              </a:rPr>
              <a:t>dávkou</a:t>
            </a:r>
            <a:r>
              <a:rPr lang="en-US" sz="2000" b="0" i="0" dirty="0">
                <a:solidFill>
                  <a:srgbClr val="000000"/>
                </a:solidFill>
                <a:effectLst/>
              </a:rPr>
              <a:t> </a:t>
            </a:r>
            <a:r>
              <a:rPr lang="en-US" sz="2000" b="0" i="0" dirty="0" err="1">
                <a:solidFill>
                  <a:srgbClr val="000000"/>
                </a:solidFill>
                <a:effectLst/>
              </a:rPr>
              <a:t>radia</a:t>
            </a:r>
            <a:r>
              <a:rPr lang="en-US" sz="2000" b="0" i="0" dirty="0">
                <a:solidFill>
                  <a:srgbClr val="000000"/>
                </a:solidFill>
                <a:effectLst/>
              </a:rPr>
              <a:t>. </a:t>
            </a:r>
            <a:r>
              <a:rPr lang="en-US" sz="2000" b="0" i="0" dirty="0" err="1">
                <a:solidFill>
                  <a:srgbClr val="000000"/>
                </a:solidFill>
                <a:effectLst/>
              </a:rPr>
              <a:t>Během</a:t>
            </a:r>
            <a:r>
              <a:rPr lang="en-US" sz="2000" b="0" i="0" dirty="0">
                <a:solidFill>
                  <a:srgbClr val="000000"/>
                </a:solidFill>
                <a:effectLst/>
              </a:rPr>
              <a:t> 4 let </a:t>
            </a:r>
            <a:r>
              <a:rPr lang="en-US" sz="2000" b="0" i="0" dirty="0" err="1">
                <a:solidFill>
                  <a:srgbClr val="000000"/>
                </a:solidFill>
                <a:effectLst/>
              </a:rPr>
              <a:t>muž</a:t>
            </a:r>
            <a:r>
              <a:rPr lang="en-US" sz="2000" b="0" i="0" dirty="0">
                <a:solidFill>
                  <a:srgbClr val="000000"/>
                </a:solidFill>
                <a:effectLst/>
              </a:rPr>
              <a:t> </a:t>
            </a:r>
            <a:r>
              <a:rPr lang="en-US" sz="2000" b="0" i="0" dirty="0" err="1">
                <a:solidFill>
                  <a:srgbClr val="000000"/>
                </a:solidFill>
                <a:effectLst/>
              </a:rPr>
              <a:t>vypi</a:t>
            </a:r>
            <a:r>
              <a:rPr lang="cs-CZ" sz="2000" b="0" i="0" dirty="0">
                <a:solidFill>
                  <a:srgbClr val="000000"/>
                </a:solidFill>
                <a:effectLst/>
              </a:rPr>
              <a:t>l</a:t>
            </a:r>
            <a:r>
              <a:rPr lang="en-US" sz="2000" b="0" i="0" dirty="0">
                <a:solidFill>
                  <a:srgbClr val="000000"/>
                </a:solidFill>
                <a:effectLst/>
              </a:rPr>
              <a:t> </a:t>
            </a:r>
            <a:r>
              <a:rPr lang="en-US" sz="2000" b="0" i="0" dirty="0" err="1">
                <a:solidFill>
                  <a:srgbClr val="000000"/>
                </a:solidFill>
                <a:effectLst/>
              </a:rPr>
              <a:t>asi</a:t>
            </a:r>
            <a:r>
              <a:rPr lang="en-US" sz="2000" b="0" i="0" dirty="0">
                <a:solidFill>
                  <a:srgbClr val="000000"/>
                </a:solidFill>
                <a:effectLst/>
              </a:rPr>
              <a:t> 1400 </a:t>
            </a:r>
            <a:r>
              <a:rPr lang="en-US" sz="2000" b="0" i="0" dirty="0" err="1">
                <a:solidFill>
                  <a:srgbClr val="000000"/>
                </a:solidFill>
                <a:effectLst/>
              </a:rPr>
              <a:t>lahviček</a:t>
            </a:r>
            <a:r>
              <a:rPr lang="en-US" sz="2000" b="0" i="0" dirty="0">
                <a:solidFill>
                  <a:srgbClr val="000000"/>
                </a:solidFill>
                <a:effectLst/>
              </a:rPr>
              <a:t> </a:t>
            </a:r>
            <a:r>
              <a:rPr lang="en-US" sz="2000" b="0" i="0" dirty="0" err="1">
                <a:solidFill>
                  <a:srgbClr val="000000"/>
                </a:solidFill>
                <a:effectLst/>
              </a:rPr>
              <a:t>medikamentu</a:t>
            </a:r>
            <a:r>
              <a:rPr lang="cs-CZ" sz="2000" dirty="0"/>
              <a:t>. Po třech letech neustálého užívání začal </a:t>
            </a:r>
            <a:r>
              <a:rPr lang="cs-CZ" sz="2000" dirty="0" err="1"/>
              <a:t>Byers</a:t>
            </a:r>
            <a:r>
              <a:rPr lang="cs-CZ" sz="2000" dirty="0"/>
              <a:t> zevnitř doslova hnít. Vypadaly mu zuby, musela mu být odstraněna </a:t>
            </a:r>
            <a:r>
              <a:rPr lang="en-US" sz="2000" dirty="0" err="1"/>
              <a:t>doln</a:t>
            </a:r>
            <a:r>
              <a:rPr lang="cs-CZ" sz="2000" dirty="0"/>
              <a:t>í čelist, v mozku a lebce se mu vytvořily díry a nakonec v roce 1932 zemřel na otravu radiem. Vzhledem k vysoké úrovni radiace v jeho těle byl </a:t>
            </a:r>
            <a:r>
              <a:rPr lang="cs-CZ" sz="2000" dirty="0" err="1"/>
              <a:t>Byers</a:t>
            </a:r>
            <a:r>
              <a:rPr lang="cs-CZ" sz="2000" dirty="0"/>
              <a:t> pohřben v olověné rakvi. Po exhumaci </a:t>
            </a:r>
            <a:r>
              <a:rPr lang="cs-CZ" sz="2000" dirty="0" err="1"/>
              <a:t>Byersova</a:t>
            </a:r>
            <a:r>
              <a:rPr lang="cs-CZ" sz="2000" dirty="0"/>
              <a:t> těla v roce 1965 odhadl fyzik </a:t>
            </a:r>
            <a:r>
              <a:rPr lang="cs-CZ" sz="2000" dirty="0" err="1"/>
              <a:t>Robley</a:t>
            </a:r>
            <a:r>
              <a:rPr lang="cs-CZ" sz="2000" dirty="0"/>
              <a:t> </a:t>
            </a:r>
            <a:r>
              <a:rPr lang="cs-CZ" sz="2000" dirty="0" err="1"/>
              <a:t>Evans</a:t>
            </a:r>
            <a:r>
              <a:rPr lang="cs-CZ" sz="2000" dirty="0"/>
              <a:t> z MIT celkový příjem radia u </a:t>
            </a:r>
            <a:r>
              <a:rPr lang="cs-CZ" sz="2000" dirty="0" err="1"/>
              <a:t>Byerse</a:t>
            </a:r>
            <a:r>
              <a:rPr lang="cs-CZ" sz="2000" dirty="0"/>
              <a:t> na přibližně 1000 </a:t>
            </a:r>
            <a:r>
              <a:rPr lang="el-GR" sz="2000" dirty="0"/>
              <a:t>μ</a:t>
            </a:r>
            <a:r>
              <a:rPr lang="cs-CZ" sz="2000" dirty="0" err="1"/>
              <a:t>Ci</a:t>
            </a:r>
            <a:r>
              <a:rPr lang="cs-CZ" sz="2000" dirty="0"/>
              <a:t> (37 </a:t>
            </a:r>
            <a:r>
              <a:rPr lang="cs-CZ" sz="2000" dirty="0" err="1"/>
              <a:t>MBq</a:t>
            </a:r>
            <a:r>
              <a:rPr lang="cs-CZ" sz="2000" dirty="0"/>
              <a:t>).</a:t>
            </a:r>
            <a:endParaRPr lang="en-US" sz="2000" dirty="0"/>
          </a:p>
        </p:txBody>
      </p:sp>
      <p:pic>
        <p:nvPicPr>
          <p:cNvPr id="1030" name="Picture 6" descr="The blessings of radium water made his head disintegrate | by Dale M.  Brumfield | Lessons from History | Medium">
            <a:extLst>
              <a:ext uri="{FF2B5EF4-FFF2-40B4-BE49-F238E27FC236}">
                <a16:creationId xmlns:a16="http://schemas.microsoft.com/office/drawing/2014/main" id="{0B1159DE-5353-9916-DED5-ED2BDA9AE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344" y="314538"/>
            <a:ext cx="232410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adithor">
            <a:extLst>
              <a:ext uri="{FF2B5EF4-FFF2-40B4-BE49-F238E27FC236}">
                <a16:creationId xmlns:a16="http://schemas.microsoft.com/office/drawing/2014/main" id="{F9E1612B-2361-A851-AFD3-BADC5135C6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900" y="4130320"/>
            <a:ext cx="2085287" cy="25093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ben Byers">
            <a:extLst>
              <a:ext uri="{FF2B5EF4-FFF2-40B4-BE49-F238E27FC236}">
                <a16:creationId xmlns:a16="http://schemas.microsoft.com/office/drawing/2014/main" id="{610D30C3-0685-4289-C5DD-66DD7A125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4065" y="4177719"/>
            <a:ext cx="3079063" cy="255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683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3A596A6F-38C3-4B52-A774-893C94C8EDD5}"/>
              </a:ext>
            </a:extLst>
          </p:cNvPr>
          <p:cNvPicPr>
            <a:picLocks noChangeAspect="1"/>
          </p:cNvPicPr>
          <p:nvPr/>
        </p:nvPicPr>
        <p:blipFill>
          <a:blip r:embed="rId2"/>
          <a:stretch>
            <a:fillRect/>
          </a:stretch>
        </p:blipFill>
        <p:spPr>
          <a:xfrm>
            <a:off x="4537216" y="3962215"/>
            <a:ext cx="4214652" cy="2774469"/>
          </a:xfrm>
          <a:prstGeom prst="rect">
            <a:avLst/>
          </a:prstGeom>
        </p:spPr>
      </p:pic>
      <p:pic>
        <p:nvPicPr>
          <p:cNvPr id="9" name="Obrázek 8" descr="Obsah obrázku snímek obrazovky&#10;&#10;Popis byl vytvořen automaticky">
            <a:extLst>
              <a:ext uri="{FF2B5EF4-FFF2-40B4-BE49-F238E27FC236}">
                <a16:creationId xmlns:a16="http://schemas.microsoft.com/office/drawing/2014/main" id="{294CD4FE-9057-48EB-80ED-DC2CC0B5F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46" y="264399"/>
            <a:ext cx="2859439" cy="2631897"/>
          </a:xfrm>
          <a:prstGeom prst="rect">
            <a:avLst/>
          </a:prstGeom>
        </p:spPr>
      </p:pic>
      <p:sp>
        <p:nvSpPr>
          <p:cNvPr id="11" name="TextovéPole 10">
            <a:extLst>
              <a:ext uri="{FF2B5EF4-FFF2-40B4-BE49-F238E27FC236}">
                <a16:creationId xmlns:a16="http://schemas.microsoft.com/office/drawing/2014/main" id="{10B1933B-546E-4FC3-BB50-920C448689B8}"/>
              </a:ext>
            </a:extLst>
          </p:cNvPr>
          <p:cNvSpPr txBox="1"/>
          <p:nvPr/>
        </p:nvSpPr>
        <p:spPr>
          <a:xfrm>
            <a:off x="260252" y="2927576"/>
            <a:ext cx="8610600" cy="1034129"/>
          </a:xfrm>
          <a:prstGeom prst="rect">
            <a:avLst/>
          </a:prstGeom>
          <a:noFill/>
        </p:spPr>
        <p:txBody>
          <a:bodyPr wrap="square">
            <a:spAutoFit/>
          </a:bodyPr>
          <a:lstStyle/>
          <a:p>
            <a:pPr algn="just" eaLnBrk="1" hangingPunct="1">
              <a:lnSpc>
                <a:spcPct val="90000"/>
              </a:lnSpc>
              <a:buFont typeface="Wingdings" pitchFamily="2" charset="2"/>
              <a:buNone/>
            </a:pPr>
            <a:r>
              <a:rPr lang="en-GB" altLang="en-US" sz="2000" b="1" i="1" dirty="0" err="1">
                <a:cs typeface="Arial" panose="020B0604020202020204" pitchFamily="34" charset="0"/>
              </a:rPr>
              <a:t>Typ</a:t>
            </a:r>
            <a:r>
              <a:rPr lang="en-GB" altLang="en-US" sz="2000" b="1" i="1" dirty="0">
                <a:cs typeface="Arial" panose="020B0604020202020204" pitchFamily="34" charset="0"/>
              </a:rPr>
              <a:t> </a:t>
            </a:r>
            <a:r>
              <a:rPr lang="en-GB" altLang="en-US" sz="2000" b="1" i="1" dirty="0" err="1">
                <a:cs typeface="Arial" panose="020B0604020202020204" pitchFamily="34" charset="0"/>
              </a:rPr>
              <a:t>vazby</a:t>
            </a:r>
            <a:r>
              <a:rPr lang="en-GB" altLang="en-US" sz="1800" dirty="0">
                <a:cs typeface="Arial" panose="020B0604020202020204" pitchFamily="34" charset="0"/>
              </a:rPr>
              <a:t>: </a:t>
            </a:r>
            <a:endParaRPr lang="cs-CZ" altLang="en-US" sz="1800" dirty="0">
              <a:cs typeface="Arial" panose="020B0604020202020204" pitchFamily="34" charset="0"/>
            </a:endParaRPr>
          </a:p>
          <a:p>
            <a:pPr algn="just" eaLnBrk="1" hangingPunct="1">
              <a:lnSpc>
                <a:spcPct val="90000"/>
              </a:lnSpc>
              <a:buFont typeface="Wingdings" pitchFamily="2" charset="2"/>
              <a:buNone/>
            </a:pPr>
            <a:endParaRPr lang="cs-CZ" altLang="en-US" sz="800" dirty="0">
              <a:cs typeface="Arial" panose="020B0604020202020204" pitchFamily="34" charset="0"/>
            </a:endParaRPr>
          </a:p>
          <a:p>
            <a:pPr algn="just" eaLnBrk="1" hangingPunct="1">
              <a:lnSpc>
                <a:spcPct val="90000"/>
              </a:lnSpc>
              <a:buFont typeface="Wingdings" pitchFamily="2" charset="2"/>
              <a:buNone/>
            </a:pPr>
            <a:r>
              <a:rPr lang="en-GB" altLang="en-US" sz="2000" dirty="0">
                <a:cs typeface="Arial" panose="020B0604020202020204" pitchFamily="34" charset="0"/>
              </a:rPr>
              <a:t>Be je </a:t>
            </a:r>
            <a:r>
              <a:rPr lang="en-GB" altLang="en-US" sz="2000" dirty="0" err="1">
                <a:cs typeface="Arial" panose="020B0604020202020204" pitchFamily="34" charset="0"/>
              </a:rPr>
              <a:t>typická</a:t>
            </a:r>
            <a:r>
              <a:rPr lang="en-GB" altLang="en-US" sz="2000" dirty="0">
                <a:cs typeface="Arial" panose="020B0604020202020204" pitchFamily="34" charset="0"/>
              </a:rPr>
              <a:t> </a:t>
            </a:r>
            <a:r>
              <a:rPr lang="en-GB" altLang="en-US" sz="2000" dirty="0" err="1">
                <a:cs typeface="Arial" panose="020B0604020202020204" pitchFamily="34" charset="0"/>
              </a:rPr>
              <a:t>kovalentní</a:t>
            </a:r>
            <a:r>
              <a:rPr lang="en-GB" altLang="en-US" sz="2000" dirty="0">
                <a:cs typeface="Arial" panose="020B0604020202020204" pitchFamily="34" charset="0"/>
              </a:rPr>
              <a:t> </a:t>
            </a:r>
            <a:r>
              <a:rPr lang="en-GB" altLang="en-US" sz="2000" dirty="0" err="1">
                <a:cs typeface="Arial" panose="020B0604020202020204" pitchFamily="34" charset="0"/>
              </a:rPr>
              <a:t>vazba</a:t>
            </a:r>
            <a:r>
              <a:rPr lang="en-GB" altLang="en-US" sz="2000" dirty="0">
                <a:cs typeface="Arial" panose="020B0604020202020204" pitchFamily="34" charset="0"/>
              </a:rPr>
              <a:t>, Mg - </a:t>
            </a:r>
            <a:r>
              <a:rPr lang="en-GB" altLang="en-US" sz="2000" dirty="0" err="1">
                <a:cs typeface="Arial" panose="020B0604020202020204" pitchFamily="34" charset="0"/>
              </a:rPr>
              <a:t>jistý</a:t>
            </a:r>
            <a:r>
              <a:rPr lang="en-GB" altLang="en-US" sz="2000" dirty="0">
                <a:cs typeface="Arial" panose="020B0604020202020204" pitchFamily="34" charset="0"/>
              </a:rPr>
              <a:t> </a:t>
            </a:r>
            <a:r>
              <a:rPr lang="en-GB" altLang="en-US" sz="2000" dirty="0" err="1">
                <a:cs typeface="Arial" panose="020B0604020202020204" pitchFamily="34" charset="0"/>
              </a:rPr>
              <a:t>podíl</a:t>
            </a:r>
            <a:r>
              <a:rPr lang="en-GB" altLang="en-US" sz="2000" dirty="0">
                <a:cs typeface="Arial" panose="020B0604020202020204" pitchFamily="34" charset="0"/>
              </a:rPr>
              <a:t> </a:t>
            </a:r>
            <a:r>
              <a:rPr lang="en-GB" altLang="en-US" sz="2000" dirty="0" err="1">
                <a:cs typeface="Arial" panose="020B0604020202020204" pitchFamily="34" charset="0"/>
              </a:rPr>
              <a:t>kovalence</a:t>
            </a:r>
            <a:r>
              <a:rPr lang="en-GB" altLang="en-US" sz="2000" dirty="0">
                <a:cs typeface="Arial" panose="020B0604020202020204" pitchFamily="34" charset="0"/>
              </a:rPr>
              <a:t>, pro </a:t>
            </a:r>
            <a:r>
              <a:rPr lang="en-GB" altLang="en-US" sz="2000" dirty="0" err="1">
                <a:cs typeface="Arial" panose="020B0604020202020204" pitchFamily="34" charset="0"/>
              </a:rPr>
              <a:t>ostatní</a:t>
            </a:r>
            <a:r>
              <a:rPr lang="en-GB" altLang="en-US" sz="2000" dirty="0">
                <a:cs typeface="Arial" panose="020B0604020202020204" pitchFamily="34" charset="0"/>
              </a:rPr>
              <a:t> je </a:t>
            </a:r>
            <a:r>
              <a:rPr lang="en-GB" altLang="en-US" sz="2000" dirty="0" err="1">
                <a:cs typeface="Arial" panose="020B0604020202020204" pitchFamily="34" charset="0"/>
              </a:rPr>
              <a:t>typická</a:t>
            </a:r>
            <a:r>
              <a:rPr lang="en-GB" altLang="en-US" sz="2000" dirty="0">
                <a:cs typeface="Arial" panose="020B0604020202020204" pitchFamily="34" charset="0"/>
              </a:rPr>
              <a:t> </a:t>
            </a:r>
            <a:r>
              <a:rPr lang="en-GB" altLang="en-US" sz="2000" dirty="0" err="1">
                <a:cs typeface="Arial" panose="020B0604020202020204" pitchFamily="34" charset="0"/>
              </a:rPr>
              <a:t>iontová</a:t>
            </a:r>
            <a:r>
              <a:rPr lang="en-GB" altLang="en-US" sz="2000" dirty="0">
                <a:cs typeface="Arial" panose="020B0604020202020204" pitchFamily="34" charset="0"/>
              </a:rPr>
              <a:t> </a:t>
            </a:r>
            <a:r>
              <a:rPr lang="en-GB" altLang="en-US" sz="2000" dirty="0" err="1">
                <a:cs typeface="Arial" panose="020B0604020202020204" pitchFamily="34" charset="0"/>
              </a:rPr>
              <a:t>vazba</a:t>
            </a:r>
            <a:r>
              <a:rPr lang="en-GB" altLang="en-US" sz="1800" dirty="0">
                <a:cs typeface="Arial" panose="020B0604020202020204" pitchFamily="34" charset="0"/>
              </a:rPr>
              <a:t>; </a:t>
            </a:r>
          </a:p>
        </p:txBody>
      </p:sp>
      <p:pic>
        <p:nvPicPr>
          <p:cNvPr id="13" name="Obrázek 12">
            <a:extLst>
              <a:ext uri="{FF2B5EF4-FFF2-40B4-BE49-F238E27FC236}">
                <a16:creationId xmlns:a16="http://schemas.microsoft.com/office/drawing/2014/main" id="{69C6D367-1609-4C1E-A18F-E815499D09AC}"/>
              </a:ext>
            </a:extLst>
          </p:cNvPr>
          <p:cNvPicPr>
            <a:picLocks noChangeAspect="1"/>
          </p:cNvPicPr>
          <p:nvPr/>
        </p:nvPicPr>
        <p:blipFill>
          <a:blip r:embed="rId4"/>
          <a:stretch>
            <a:fillRect/>
          </a:stretch>
        </p:blipFill>
        <p:spPr>
          <a:xfrm>
            <a:off x="3392839" y="267824"/>
            <a:ext cx="5560060" cy="2708257"/>
          </a:xfrm>
          <a:prstGeom prst="rect">
            <a:avLst/>
          </a:prstGeom>
        </p:spPr>
      </p:pic>
      <p:pic>
        <p:nvPicPr>
          <p:cNvPr id="15" name="Obrázek 14">
            <a:extLst>
              <a:ext uri="{FF2B5EF4-FFF2-40B4-BE49-F238E27FC236}">
                <a16:creationId xmlns:a16="http://schemas.microsoft.com/office/drawing/2014/main" id="{D198657C-E92C-4B6E-B77A-60BFD92000A5}"/>
              </a:ext>
            </a:extLst>
          </p:cNvPr>
          <p:cNvPicPr>
            <a:picLocks noChangeAspect="1"/>
          </p:cNvPicPr>
          <p:nvPr/>
        </p:nvPicPr>
        <p:blipFill>
          <a:blip r:embed="rId5"/>
          <a:stretch>
            <a:fillRect/>
          </a:stretch>
        </p:blipFill>
        <p:spPr>
          <a:xfrm>
            <a:off x="675631" y="4656601"/>
            <a:ext cx="3429000" cy="1933575"/>
          </a:xfrm>
          <a:prstGeom prst="rect">
            <a:avLst/>
          </a:prstGeom>
        </p:spPr>
      </p:pic>
      <p:sp>
        <p:nvSpPr>
          <p:cNvPr id="18" name="TextovéPole 17">
            <a:extLst>
              <a:ext uri="{FF2B5EF4-FFF2-40B4-BE49-F238E27FC236}">
                <a16:creationId xmlns:a16="http://schemas.microsoft.com/office/drawing/2014/main" id="{7327A03A-814A-4F89-A138-8C649C2854BD}"/>
              </a:ext>
            </a:extLst>
          </p:cNvPr>
          <p:cNvSpPr txBox="1"/>
          <p:nvPr/>
        </p:nvSpPr>
        <p:spPr>
          <a:xfrm>
            <a:off x="243046" y="4180444"/>
            <a:ext cx="1470082" cy="400110"/>
          </a:xfrm>
          <a:prstGeom prst="rect">
            <a:avLst/>
          </a:prstGeom>
          <a:noFill/>
        </p:spPr>
        <p:txBody>
          <a:bodyPr wrap="none" rtlCol="0">
            <a:spAutoFit/>
          </a:bodyPr>
          <a:lstStyle/>
          <a:p>
            <a:r>
              <a:rPr lang="cs-CZ" sz="2000" b="1" i="1" dirty="0"/>
              <a:t>Rozpustnost</a:t>
            </a:r>
          </a:p>
        </p:txBody>
      </p:sp>
    </p:spTree>
    <p:extLst>
      <p:ext uri="{BB962C8B-B14F-4D97-AF65-F5344CB8AC3E}">
        <p14:creationId xmlns:p14="http://schemas.microsoft.com/office/powerpoint/2010/main" val="3871310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9762"/>
          </a:xfrm>
        </p:spPr>
        <p:txBody>
          <a:bodyPr>
            <a:normAutofit/>
          </a:bodyPr>
          <a:lstStyle/>
          <a:p>
            <a:r>
              <a:rPr lang="en-US" sz="2400" b="1" dirty="0" err="1"/>
              <a:t>Hydridy</a:t>
            </a:r>
            <a:r>
              <a:rPr lang="cs-CZ" sz="2400" b="1" dirty="0"/>
              <a:t> kovů alkalických zemin</a:t>
            </a:r>
          </a:p>
        </p:txBody>
      </p:sp>
      <p:sp>
        <p:nvSpPr>
          <p:cNvPr id="4" name="Obdélník 3"/>
          <p:cNvSpPr/>
          <p:nvPr/>
        </p:nvSpPr>
        <p:spPr>
          <a:xfrm>
            <a:off x="152400" y="990600"/>
            <a:ext cx="8839200" cy="1015663"/>
          </a:xfrm>
          <a:prstGeom prst="rect">
            <a:avLst/>
          </a:prstGeom>
        </p:spPr>
        <p:txBody>
          <a:bodyPr wrap="square">
            <a:spAutoFit/>
          </a:bodyPr>
          <a:lstStyle/>
          <a:p>
            <a:r>
              <a:rPr lang="cs-CZ" sz="2000" b="1" dirty="0">
                <a:cs typeface="Arial" panose="020B0604020202020204" pitchFamily="34" charset="0"/>
              </a:rPr>
              <a:t>Hydridy beryllia </a:t>
            </a:r>
            <a:r>
              <a:rPr lang="cs-CZ" sz="2000" dirty="0">
                <a:cs typeface="Arial" panose="020B0604020202020204" pitchFamily="34" charset="0"/>
              </a:rPr>
              <a:t>BeH</a:t>
            </a:r>
            <a:r>
              <a:rPr lang="cs-CZ" sz="2000" baseline="-25000" dirty="0">
                <a:cs typeface="Arial" panose="020B0604020202020204" pitchFamily="34" charset="0"/>
              </a:rPr>
              <a:t>2</a:t>
            </a:r>
            <a:r>
              <a:rPr lang="cs-CZ" sz="2000" dirty="0">
                <a:cs typeface="Arial" panose="020B0604020202020204" pitchFamily="34" charset="0"/>
              </a:rPr>
              <a:t> a </a:t>
            </a:r>
            <a:r>
              <a:rPr lang="cs-CZ" sz="2000" b="1" dirty="0">
                <a:cs typeface="Arial" panose="020B0604020202020204" pitchFamily="34" charset="0"/>
              </a:rPr>
              <a:t>hořčíku</a:t>
            </a:r>
            <a:r>
              <a:rPr lang="cs-CZ" sz="2000" dirty="0">
                <a:cs typeface="Arial" panose="020B0604020202020204" pitchFamily="34" charset="0"/>
              </a:rPr>
              <a:t> MgH</a:t>
            </a:r>
            <a:r>
              <a:rPr lang="cs-CZ" sz="2000" baseline="-25000" dirty="0">
                <a:cs typeface="Arial" panose="020B0604020202020204" pitchFamily="34" charset="0"/>
              </a:rPr>
              <a:t>2 </a:t>
            </a:r>
            <a:r>
              <a:rPr lang="cs-CZ" sz="2000" dirty="0">
                <a:cs typeface="Arial" panose="020B0604020202020204" pitchFamily="34" charset="0"/>
              </a:rPr>
              <a:t>mají schopnost polymerovat a tvořit makromolekulární řetězce.</a:t>
            </a:r>
            <a:endParaRPr lang="en-US" sz="2000" dirty="0">
              <a:cs typeface="Arial" panose="020B0604020202020204" pitchFamily="34" charset="0"/>
            </a:endParaRPr>
          </a:p>
          <a:p>
            <a:endParaRPr lang="en-US" sz="2000" dirty="0">
              <a:cs typeface="Arial" panose="020B0604020202020204" pitchFamily="34" charset="0"/>
            </a:endParaRPr>
          </a:p>
        </p:txBody>
      </p:sp>
      <p:pic>
        <p:nvPicPr>
          <p:cNvPr id="5" name="Picture 2" descr="s3mn.mnimg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43415"/>
            <a:ext cx="4948592" cy="18141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ubs.rsc.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76400"/>
            <a:ext cx="2254785"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114300" y="3752671"/>
            <a:ext cx="8915400" cy="1938992"/>
          </a:xfrm>
          <a:prstGeom prst="rect">
            <a:avLst/>
          </a:prstGeom>
        </p:spPr>
        <p:txBody>
          <a:bodyPr wrap="square">
            <a:spAutoFit/>
          </a:bodyPr>
          <a:lstStyle/>
          <a:p>
            <a:pPr algn="just"/>
            <a:r>
              <a:rPr lang="cs-CZ" sz="2000" dirty="0">
                <a:cs typeface="Arial" panose="020B0604020202020204" pitchFamily="34" charset="0"/>
              </a:rPr>
              <a:t>Hydridy hořčíku MgH</a:t>
            </a:r>
            <a:r>
              <a:rPr lang="cs-CZ" sz="2000" baseline="-25000" dirty="0">
                <a:cs typeface="Arial" panose="020B0604020202020204" pitchFamily="34" charset="0"/>
              </a:rPr>
              <a:t>2</a:t>
            </a:r>
            <a:r>
              <a:rPr lang="cs-CZ" sz="2000" dirty="0">
                <a:cs typeface="Arial" panose="020B0604020202020204" pitchFamily="34" charset="0"/>
              </a:rPr>
              <a:t> nebo Mg(AlH</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mají značnou perspektivu jako bezpečné zásobníky vodíku. </a:t>
            </a:r>
          </a:p>
          <a:p>
            <a:endParaRPr lang="cs-CZ" altLang="en-US" sz="2000" b="1" dirty="0">
              <a:cs typeface="Arial" panose="020B0604020202020204" pitchFamily="34" charset="0"/>
            </a:endParaRPr>
          </a:p>
          <a:p>
            <a:endParaRPr lang="cs-CZ" altLang="en-US" sz="2000" b="1" dirty="0">
              <a:cs typeface="Arial" panose="020B0604020202020204" pitchFamily="34" charset="0"/>
            </a:endParaRPr>
          </a:p>
          <a:p>
            <a:r>
              <a:rPr lang="cs-CZ" altLang="en-US" sz="2000" b="1" dirty="0">
                <a:cs typeface="Arial" panose="020B0604020202020204" pitchFamily="34" charset="0"/>
              </a:rPr>
              <a:t>Hydridy </a:t>
            </a:r>
            <a:r>
              <a:rPr lang="en-GB" altLang="en-US" sz="2000" b="1" dirty="0">
                <a:cs typeface="Arial" panose="020B0604020202020204" pitchFamily="34" charset="0"/>
              </a:rPr>
              <a:t>Ca, </a:t>
            </a:r>
            <a:r>
              <a:rPr lang="en-GB" altLang="en-US" sz="2000" b="1" dirty="0" err="1">
                <a:cs typeface="Arial" panose="020B0604020202020204" pitchFamily="34" charset="0"/>
              </a:rPr>
              <a:t>Sr</a:t>
            </a:r>
            <a:r>
              <a:rPr lang="cs-CZ" altLang="en-US" sz="2000" b="1" dirty="0">
                <a:cs typeface="Arial" panose="020B0604020202020204" pitchFamily="34" charset="0"/>
              </a:rPr>
              <a:t> a </a:t>
            </a:r>
            <a:r>
              <a:rPr lang="en-GB" altLang="en-US" sz="2000" b="1" dirty="0">
                <a:cs typeface="Arial" panose="020B0604020202020204" pitchFamily="34" charset="0"/>
              </a:rPr>
              <a:t>Ba</a:t>
            </a:r>
            <a:r>
              <a:rPr lang="cs-CZ" altLang="en-US" sz="2000" dirty="0">
                <a:cs typeface="Arial" panose="020B0604020202020204" pitchFamily="34" charset="0"/>
              </a:rPr>
              <a:t> </a:t>
            </a:r>
            <a:r>
              <a:rPr lang="en-GB" altLang="en-US" sz="2000" dirty="0">
                <a:cs typeface="Arial" panose="020B0604020202020204" pitchFamily="34" charset="0"/>
              </a:rPr>
              <a:t>– </a:t>
            </a:r>
            <a:r>
              <a:rPr lang="cs-CZ" altLang="en-US" sz="2000" dirty="0">
                <a:cs typeface="Arial" panose="020B0604020202020204" pitchFamily="34" charset="0"/>
              </a:rPr>
              <a:t>iontové hydridy (</a:t>
            </a:r>
            <a:r>
              <a:rPr lang="en-GB" altLang="en-US" sz="2000" dirty="0" err="1">
                <a:cs typeface="Arial" panose="020B0604020202020204" pitchFamily="34" charset="0"/>
              </a:rPr>
              <a:t>kation</a:t>
            </a:r>
            <a:r>
              <a:rPr lang="en-GB" altLang="en-US" sz="2000" dirty="0">
                <a:cs typeface="Arial" panose="020B0604020202020204" pitchFamily="34" charset="0"/>
              </a:rPr>
              <a:t> </a:t>
            </a:r>
            <a:r>
              <a:rPr lang="en-GB" altLang="en-US" sz="2000" dirty="0" err="1">
                <a:cs typeface="Arial" panose="020B0604020202020204" pitchFamily="34" charset="0"/>
              </a:rPr>
              <a:t>kovu</a:t>
            </a:r>
            <a:r>
              <a:rPr lang="en-GB" altLang="en-US" sz="2000" dirty="0">
                <a:cs typeface="Arial" panose="020B0604020202020204" pitchFamily="34" charset="0"/>
              </a:rPr>
              <a:t> </a:t>
            </a:r>
            <a:r>
              <a:rPr lang="cs-CZ" altLang="en-US" sz="2000" dirty="0">
                <a:cs typeface="Arial" panose="020B0604020202020204" pitchFamily="34" charset="0"/>
              </a:rPr>
              <a:t>a</a:t>
            </a:r>
            <a:r>
              <a:rPr lang="en-GB" altLang="en-US" sz="2000" dirty="0">
                <a:cs typeface="Arial" panose="020B0604020202020204" pitchFamily="34" charset="0"/>
              </a:rPr>
              <a:t> anion H</a:t>
            </a:r>
            <a:r>
              <a:rPr lang="en-GB" altLang="en-US" sz="2000" baseline="30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bezbarvé</a:t>
            </a:r>
            <a:r>
              <a:rPr lang="en-GB" altLang="en-US" sz="2000" dirty="0">
                <a:cs typeface="Arial" panose="020B0604020202020204" pitchFamily="34" charset="0"/>
              </a:rPr>
              <a:t>, </a:t>
            </a:r>
            <a:r>
              <a:rPr lang="en-GB" altLang="en-US" sz="2000" dirty="0" err="1">
                <a:cs typeface="Arial" panose="020B0604020202020204" pitchFamily="34" charset="0"/>
              </a:rPr>
              <a:t>krystalické</a:t>
            </a:r>
            <a:r>
              <a:rPr lang="en-GB" altLang="en-US" sz="2000" dirty="0">
                <a:cs typeface="Arial" panose="020B0604020202020204" pitchFamily="34" charset="0"/>
              </a:rPr>
              <a:t> </a:t>
            </a:r>
            <a:r>
              <a:rPr lang="en-GB" altLang="en-US" sz="2000" dirty="0" err="1">
                <a:cs typeface="Arial" panose="020B0604020202020204" pitchFamily="34" charset="0"/>
              </a:rPr>
              <a:t>látky</a:t>
            </a:r>
            <a:r>
              <a:rPr lang="en-GB" altLang="en-US" sz="2000" dirty="0">
                <a:cs typeface="Arial" panose="020B0604020202020204" pitchFamily="34" charset="0"/>
              </a:rPr>
              <a:t>, </a:t>
            </a:r>
            <a:r>
              <a:rPr lang="en-GB" altLang="en-US" sz="2000" dirty="0" err="1">
                <a:cs typeface="Arial" panose="020B0604020202020204" pitchFamily="34" charset="0"/>
              </a:rPr>
              <a:t>silná</a:t>
            </a:r>
            <a:r>
              <a:rPr lang="en-GB" altLang="en-US" sz="2000" dirty="0">
                <a:cs typeface="Arial" panose="020B0604020202020204" pitchFamily="34" charset="0"/>
              </a:rPr>
              <a:t> </a:t>
            </a:r>
            <a:r>
              <a:rPr lang="en-GB" altLang="en-US" sz="2000" dirty="0" err="1">
                <a:cs typeface="Arial" panose="020B0604020202020204" pitchFamily="34" charset="0"/>
              </a:rPr>
              <a:t>reduk</a:t>
            </a:r>
            <a:r>
              <a:rPr lang="cs-CZ" altLang="en-US" sz="2000" dirty="0">
                <a:cs typeface="Arial" panose="020B0604020202020204" pitchFamily="34" charset="0"/>
              </a:rPr>
              <a:t>č</a:t>
            </a:r>
            <a:r>
              <a:rPr lang="en-GB" altLang="en-US" sz="2000" dirty="0" err="1">
                <a:cs typeface="Arial" panose="020B0604020202020204" pitchFamily="34" charset="0"/>
              </a:rPr>
              <a:t>ní</a:t>
            </a:r>
            <a:r>
              <a:rPr lang="cs-CZ" altLang="en-US" sz="2000" dirty="0">
                <a:cs typeface="Arial" panose="020B0604020202020204" pitchFamily="34" charset="0"/>
              </a:rPr>
              <a:t> č</a:t>
            </a:r>
            <a:r>
              <a:rPr lang="en-GB" altLang="en-US" sz="2000" dirty="0" err="1">
                <a:cs typeface="Arial" panose="020B0604020202020204" pitchFamily="34" charset="0"/>
              </a:rPr>
              <a:t>inidla</a:t>
            </a:r>
            <a:r>
              <a:rPr lang="cs-CZ" altLang="en-US" sz="2000" dirty="0">
                <a:cs typeface="Arial" panose="020B0604020202020204" pitchFamily="34" charset="0"/>
              </a:rPr>
              <a:t>.</a:t>
            </a:r>
            <a:endParaRPr lang="en-GB" altLang="en-US" sz="2000" dirty="0">
              <a:cs typeface="Arial" panose="020B0604020202020204" pitchFamily="34" charset="0"/>
            </a:endParaRPr>
          </a:p>
        </p:txBody>
      </p:sp>
    </p:spTree>
    <p:extLst>
      <p:ext uri="{BB962C8B-B14F-4D97-AF65-F5344CB8AC3E}">
        <p14:creationId xmlns:p14="http://schemas.microsoft.com/office/powerpoint/2010/main" val="3869416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563562"/>
          </a:xfrm>
        </p:spPr>
        <p:txBody>
          <a:bodyPr>
            <a:normAutofit/>
          </a:bodyPr>
          <a:lstStyle/>
          <a:p>
            <a:r>
              <a:rPr lang="cs-CZ" sz="2400" b="1" dirty="0"/>
              <a:t>Sloučeniny s halogeny</a:t>
            </a:r>
          </a:p>
        </p:txBody>
      </p:sp>
      <p:sp>
        <p:nvSpPr>
          <p:cNvPr id="4" name="Obdélník 3"/>
          <p:cNvSpPr/>
          <p:nvPr/>
        </p:nvSpPr>
        <p:spPr>
          <a:xfrm>
            <a:off x="152400" y="1105941"/>
            <a:ext cx="8839200" cy="5595378"/>
          </a:xfrm>
          <a:prstGeom prst="rect">
            <a:avLst/>
          </a:prstGeom>
        </p:spPr>
        <p:txBody>
          <a:bodyPr wrap="square">
            <a:spAutoFit/>
          </a:bodyPr>
          <a:lstStyle/>
          <a:p>
            <a:pPr algn="just"/>
            <a:r>
              <a:rPr lang="cs-CZ" sz="2000" b="1" dirty="0">
                <a:cs typeface="Arial" panose="020B0604020202020204" pitchFamily="34" charset="0"/>
              </a:rPr>
              <a:t>Fluorid </a:t>
            </a:r>
            <a:r>
              <a:rPr lang="cs-CZ" sz="2000" b="1" dirty="0" err="1">
                <a:cs typeface="Arial" panose="020B0604020202020204" pitchFamily="34" charset="0"/>
              </a:rPr>
              <a:t>beryllnatý</a:t>
            </a:r>
            <a:r>
              <a:rPr lang="cs-CZ" sz="2000" b="1" dirty="0">
                <a:cs typeface="Arial" panose="020B0604020202020204" pitchFamily="34" charset="0"/>
              </a:rPr>
              <a:t> </a:t>
            </a:r>
            <a:r>
              <a:rPr lang="cs-CZ" sz="2000" dirty="0">
                <a:cs typeface="Arial" panose="020B0604020202020204" pitchFamily="34" charset="0"/>
              </a:rPr>
              <a:t>BeF</a:t>
            </a:r>
            <a:r>
              <a:rPr lang="cs-CZ" sz="2000" baseline="-25000" dirty="0">
                <a:cs typeface="Arial" panose="020B0604020202020204" pitchFamily="34" charset="0"/>
              </a:rPr>
              <a:t>2</a:t>
            </a:r>
            <a:r>
              <a:rPr lang="cs-CZ" sz="2000" dirty="0">
                <a:cs typeface="Arial" panose="020B0604020202020204" pitchFamily="34" charset="0"/>
              </a:rPr>
              <a:t> se používá v biochemii jako inhibitor reakcí proteinů a ve směsi s fluoridem lithným </a:t>
            </a:r>
            <a:r>
              <a:rPr lang="cs-CZ" sz="2000" dirty="0" err="1">
                <a:cs typeface="Arial" panose="020B0604020202020204" pitchFamily="34" charset="0"/>
              </a:rPr>
              <a:t>LiF</a:t>
            </a:r>
            <a:r>
              <a:rPr lang="cs-CZ" sz="2000" dirty="0">
                <a:cs typeface="Arial" panose="020B0604020202020204" pitchFamily="34" charset="0"/>
              </a:rPr>
              <a:t> jako chladivo v experimentálních jaderných reaktorech MSRE </a:t>
            </a:r>
            <a:r>
              <a:rPr lang="cs-CZ" sz="2000" i="1" dirty="0">
                <a:cs typeface="Arial" panose="020B0604020202020204" pitchFamily="34" charset="0"/>
              </a:rPr>
              <a:t>(</a:t>
            </a:r>
            <a:r>
              <a:rPr lang="cs-CZ" sz="2000" i="1" dirty="0" err="1">
                <a:cs typeface="Arial" panose="020B0604020202020204" pitchFamily="34" charset="0"/>
              </a:rPr>
              <a:t>Molten</a:t>
            </a:r>
            <a:r>
              <a:rPr lang="cs-CZ" sz="2000" i="1" dirty="0">
                <a:cs typeface="Arial" panose="020B0604020202020204" pitchFamily="34" charset="0"/>
              </a:rPr>
              <a:t> Salt </a:t>
            </a:r>
            <a:r>
              <a:rPr lang="cs-CZ" sz="2000" i="1" dirty="0" err="1">
                <a:cs typeface="Arial" panose="020B0604020202020204" pitchFamily="34" charset="0"/>
              </a:rPr>
              <a:t>Reactor</a:t>
            </a:r>
            <a:r>
              <a:rPr lang="cs-CZ" sz="2000" i="1" dirty="0">
                <a:cs typeface="Arial" panose="020B0604020202020204" pitchFamily="34" charset="0"/>
              </a:rPr>
              <a:t> Experiment)</a:t>
            </a:r>
            <a:r>
              <a:rPr lang="cs-CZ" sz="2000" dirty="0">
                <a:cs typeface="Arial" panose="020B0604020202020204" pitchFamily="34" charset="0"/>
              </a:rPr>
              <a:t>.</a:t>
            </a:r>
          </a:p>
          <a:p>
            <a:pPr algn="just"/>
            <a:endParaRPr lang="cs-CZ" sz="800" i="1" dirty="0">
              <a:cs typeface="Arial" panose="020B0604020202020204" pitchFamily="34" charset="0"/>
            </a:endParaRPr>
          </a:p>
          <a:p>
            <a:pPr algn="just"/>
            <a:r>
              <a:rPr lang="cs-CZ" sz="2000" b="1" dirty="0">
                <a:cs typeface="Arial" panose="020B0604020202020204" pitchFamily="34" charset="0"/>
              </a:rPr>
              <a:t>Chlorid </a:t>
            </a:r>
            <a:r>
              <a:rPr lang="cs-CZ" sz="2000" b="1" dirty="0" err="1">
                <a:cs typeface="Arial" panose="020B0604020202020204" pitchFamily="34" charset="0"/>
              </a:rPr>
              <a:t>beryllnatý</a:t>
            </a:r>
            <a:r>
              <a:rPr lang="cs-CZ" sz="2000" b="1" dirty="0">
                <a:cs typeface="Arial" panose="020B0604020202020204" pitchFamily="34" charset="0"/>
              </a:rPr>
              <a:t> </a:t>
            </a:r>
            <a:r>
              <a:rPr lang="cs-CZ" sz="2000" dirty="0">
                <a:cs typeface="Arial" panose="020B0604020202020204" pitchFamily="34" charset="0"/>
              </a:rPr>
              <a:t>BeCl</a:t>
            </a:r>
            <a:r>
              <a:rPr lang="cs-CZ" sz="2000" baseline="-25000" dirty="0">
                <a:cs typeface="Arial" panose="020B0604020202020204" pitchFamily="34" charset="0"/>
              </a:rPr>
              <a:t>2</a:t>
            </a:r>
            <a:r>
              <a:rPr lang="cs-CZ" sz="2000" dirty="0">
                <a:cs typeface="Arial" panose="020B0604020202020204" pitchFamily="34" charset="0"/>
              </a:rPr>
              <a:t> se používá jako katalyzátor v organické chemii. </a:t>
            </a:r>
            <a:endParaRPr lang="cs-CZ" sz="2000" b="1" dirty="0">
              <a:cs typeface="Arial" panose="020B0604020202020204" pitchFamily="34" charset="0"/>
            </a:endParaRPr>
          </a:p>
          <a:p>
            <a:pPr algn="just"/>
            <a:endParaRPr lang="cs-CZ" sz="2000" b="1" dirty="0">
              <a:cs typeface="Arial" panose="020B0604020202020204" pitchFamily="34" charset="0"/>
            </a:endParaRPr>
          </a:p>
          <a:p>
            <a:pPr algn="just"/>
            <a:endParaRPr lang="cs-CZ" sz="2000" b="1" dirty="0">
              <a:cs typeface="Arial" panose="020B0604020202020204" pitchFamily="34" charset="0"/>
            </a:endParaRPr>
          </a:p>
          <a:p>
            <a:pPr algn="just"/>
            <a:endParaRPr lang="cs-CZ" sz="2000" b="1" dirty="0">
              <a:cs typeface="Arial" panose="020B0604020202020204" pitchFamily="34" charset="0"/>
            </a:endParaRPr>
          </a:p>
          <a:p>
            <a:pPr algn="just"/>
            <a:endParaRPr lang="cs-CZ" sz="2000" b="1" dirty="0">
              <a:cs typeface="Arial" panose="020B0604020202020204" pitchFamily="34" charset="0"/>
            </a:endParaRPr>
          </a:p>
          <a:p>
            <a:pPr algn="just"/>
            <a:endParaRPr lang="cs-CZ" sz="2000" b="1" dirty="0">
              <a:cs typeface="Arial" panose="020B0604020202020204" pitchFamily="34" charset="0"/>
            </a:endParaRPr>
          </a:p>
          <a:p>
            <a:pPr algn="just"/>
            <a:r>
              <a:rPr lang="cs-CZ" sz="2000" b="1" dirty="0">
                <a:cs typeface="Arial" panose="020B0604020202020204" pitchFamily="34" charset="0"/>
              </a:rPr>
              <a:t>Chlorid hořečnatý</a:t>
            </a:r>
            <a:r>
              <a:rPr lang="cs-CZ" sz="2000" dirty="0">
                <a:cs typeface="Arial" panose="020B0604020202020204" pitchFamily="34" charset="0"/>
              </a:rPr>
              <a:t> MgCl</a:t>
            </a:r>
            <a:r>
              <a:rPr lang="cs-CZ" sz="2000" baseline="-25000" dirty="0">
                <a:cs typeface="Arial" panose="020B0604020202020204" pitchFamily="34" charset="0"/>
              </a:rPr>
              <a:t>2</a:t>
            </a:r>
            <a:r>
              <a:rPr lang="cs-CZ" sz="2000" dirty="0">
                <a:cs typeface="Arial" panose="020B0604020202020204" pitchFamily="34" charset="0"/>
              </a:rPr>
              <a:t> je základní složkou činidla k důkazu kyseliny fosforečné a jejich solí </a:t>
            </a:r>
            <a:r>
              <a:rPr lang="cs-CZ" sz="2000" i="1" dirty="0">
                <a:cs typeface="Arial" panose="020B0604020202020204" pitchFamily="34" charset="0"/>
              </a:rPr>
              <a:t>(hořečnatá soluce)</a:t>
            </a:r>
            <a:r>
              <a:rPr lang="cs-CZ" sz="2000" dirty="0">
                <a:cs typeface="Arial" panose="020B0604020202020204" pitchFamily="34" charset="0"/>
              </a:rPr>
              <a:t>.</a:t>
            </a:r>
          </a:p>
          <a:p>
            <a:pPr algn="just">
              <a:lnSpc>
                <a:spcPct val="90000"/>
              </a:lnSpc>
            </a:pPr>
            <a:endParaRPr lang="cs-CZ" sz="800" b="1" dirty="0">
              <a:cs typeface="Arial" panose="020B0604020202020204" pitchFamily="34" charset="0"/>
            </a:endParaRPr>
          </a:p>
          <a:p>
            <a:pPr algn="just">
              <a:lnSpc>
                <a:spcPct val="90000"/>
              </a:lnSpc>
            </a:pPr>
            <a:r>
              <a:rPr lang="cs-CZ" sz="2000" b="1" dirty="0">
                <a:cs typeface="Arial" panose="020B0604020202020204" pitchFamily="34" charset="0"/>
              </a:rPr>
              <a:t>Chlorid vápenatý </a:t>
            </a:r>
            <a:r>
              <a:rPr lang="en-GB" altLang="en-US" sz="2000" dirty="0">
                <a:cs typeface="Arial" panose="020B0604020202020204" pitchFamily="34" charset="0"/>
              </a:rPr>
              <a:t>C</a:t>
            </a:r>
            <a:r>
              <a:rPr lang="cs-CZ" altLang="en-US" sz="2000" dirty="0">
                <a:cs typeface="Arial" panose="020B0604020202020204" pitchFamily="34" charset="0"/>
              </a:rPr>
              <a:t>aCl</a:t>
            </a:r>
            <a:r>
              <a:rPr lang="cs-CZ" altLang="en-US" sz="2000" baseline="-25000" dirty="0">
                <a:cs typeface="Arial" panose="020B0604020202020204" pitchFamily="34" charset="0"/>
              </a:rPr>
              <a:t>2 </a:t>
            </a:r>
            <a:r>
              <a:rPr lang="cs-CZ" altLang="en-US" sz="2000" dirty="0">
                <a:cs typeface="Arial" panose="020B0604020202020204" pitchFamily="34" charset="0"/>
              </a:rPr>
              <a:t>.2 H</a:t>
            </a:r>
            <a:r>
              <a:rPr lang="cs-CZ" altLang="en-US" sz="2000" baseline="-25000" dirty="0">
                <a:cs typeface="Arial" panose="020B0604020202020204" pitchFamily="34" charset="0"/>
              </a:rPr>
              <a:t>2</a:t>
            </a:r>
            <a:r>
              <a:rPr lang="cs-CZ" altLang="en-US" sz="2000" dirty="0">
                <a:cs typeface="Arial" panose="020B0604020202020204" pitchFamily="34" charset="0"/>
              </a:rPr>
              <a:t>O</a:t>
            </a:r>
            <a:r>
              <a:rPr lang="en-GB" altLang="en-US" sz="2000" dirty="0">
                <a:cs typeface="Arial" panose="020B0604020202020204" pitchFamily="34" charset="0"/>
              </a:rPr>
              <a:t>, </a:t>
            </a:r>
            <a:r>
              <a:rPr lang="en-GB" altLang="en-US" sz="2000" dirty="0" err="1">
                <a:cs typeface="Arial" panose="020B0604020202020204" pitchFamily="34" charset="0"/>
              </a:rPr>
              <a:t>velmi</a:t>
            </a:r>
            <a:r>
              <a:rPr lang="en-GB" altLang="en-US" sz="2000" dirty="0">
                <a:cs typeface="Arial" panose="020B0604020202020204" pitchFamily="34" charset="0"/>
              </a:rPr>
              <a:t> dob</a:t>
            </a:r>
            <a:r>
              <a:rPr lang="cs-CZ" altLang="en-US" sz="2000" dirty="0">
                <a:cs typeface="Arial" panose="020B0604020202020204" pitchFamily="34" charset="0"/>
              </a:rPr>
              <a:t>ř</a:t>
            </a:r>
            <a:r>
              <a:rPr lang="en-GB" altLang="en-US" sz="2000" dirty="0">
                <a:cs typeface="Arial" panose="020B0604020202020204" pitchFamily="34" charset="0"/>
              </a:rPr>
              <a:t>e </a:t>
            </a:r>
            <a:r>
              <a:rPr lang="en-GB" altLang="en-US" sz="2000" dirty="0" err="1">
                <a:cs typeface="Arial" panose="020B0604020202020204" pitchFamily="34" charset="0"/>
              </a:rPr>
              <a:t>rozpustný</a:t>
            </a:r>
            <a:r>
              <a:rPr lang="en-GB" altLang="en-US" sz="2000" dirty="0">
                <a:cs typeface="Arial" panose="020B0604020202020204" pitchFamily="34" charset="0"/>
              </a:rPr>
              <a:t>,</a:t>
            </a:r>
            <a:r>
              <a:rPr lang="cs-CZ" altLang="en-US" sz="2000" dirty="0">
                <a:cs typeface="Arial" panose="020B0604020202020204" pitchFamily="34" charset="0"/>
              </a:rPr>
              <a:t> na dialyzační nebo infuzní roztoky, </a:t>
            </a:r>
            <a:r>
              <a:rPr lang="en-GB" altLang="en-US" sz="2000" dirty="0">
                <a:cs typeface="Arial" panose="020B0604020202020204" pitchFamily="34" charset="0"/>
              </a:rPr>
              <a:t> </a:t>
            </a:r>
            <a:r>
              <a:rPr lang="en-GB" altLang="en-US" sz="2000" dirty="0" err="1">
                <a:cs typeface="Arial" panose="020B0604020202020204" pitchFamily="34" charset="0"/>
              </a:rPr>
              <a:t>bezvodý</a:t>
            </a:r>
            <a:r>
              <a:rPr lang="cs-CZ" altLang="en-US" sz="2000" dirty="0">
                <a:cs typeface="Arial" panose="020B0604020202020204" pitchFamily="34" charset="0"/>
              </a:rPr>
              <a:t>- </a:t>
            </a:r>
            <a:r>
              <a:rPr lang="en-GB" altLang="en-US" sz="2000" dirty="0" err="1">
                <a:cs typeface="Arial" panose="020B0604020202020204" pitchFamily="34" charset="0"/>
              </a:rPr>
              <a:t>hygroskopický</a:t>
            </a:r>
            <a:r>
              <a:rPr lang="cs-CZ" altLang="en-US" sz="2000" dirty="0">
                <a:cs typeface="Arial" panose="020B0604020202020204" pitchFamily="34" charset="0"/>
              </a:rPr>
              <a:t>,</a:t>
            </a:r>
            <a:r>
              <a:rPr lang="en-GB" altLang="en-US" sz="2000" dirty="0">
                <a:cs typeface="Arial" panose="020B0604020202020204" pitchFamily="34" charset="0"/>
              </a:rPr>
              <a:t> se </a:t>
            </a:r>
            <a:r>
              <a:rPr lang="en-GB" altLang="en-US" sz="2000" dirty="0" err="1">
                <a:cs typeface="Arial" panose="020B0604020202020204" pitchFamily="34" charset="0"/>
              </a:rPr>
              <a:t>používá</a:t>
            </a:r>
            <a:r>
              <a:rPr lang="en-GB" altLang="en-US" sz="2000" dirty="0">
                <a:cs typeface="Arial" panose="020B0604020202020204" pitchFamily="34" charset="0"/>
              </a:rPr>
              <a:t> k </a:t>
            </a:r>
            <a:r>
              <a:rPr lang="en-GB" altLang="en-US" sz="2000" dirty="0" err="1">
                <a:cs typeface="Arial" panose="020B0604020202020204" pitchFamily="34" charset="0"/>
              </a:rPr>
              <a:t>sušení</a:t>
            </a:r>
            <a:r>
              <a:rPr lang="en-GB" altLang="en-US" sz="2000" dirty="0">
                <a:cs typeface="Arial" panose="020B0604020202020204" pitchFamily="34" charset="0"/>
              </a:rPr>
              <a:t> </a:t>
            </a:r>
            <a:r>
              <a:rPr lang="en-GB" altLang="en-US" sz="2000" dirty="0" err="1">
                <a:cs typeface="Arial" panose="020B0604020202020204" pitchFamily="34" charset="0"/>
              </a:rPr>
              <a:t>plyn</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a:t>
            </a:r>
            <a:r>
              <a:rPr lang="en-GB" altLang="en-US" sz="2000" dirty="0" err="1">
                <a:cs typeface="Arial" panose="020B0604020202020204" pitchFamily="34" charset="0"/>
              </a:rPr>
              <a:t>tzv</a:t>
            </a:r>
            <a:r>
              <a:rPr lang="en-GB" altLang="en-US" sz="2000" dirty="0">
                <a:cs typeface="Arial" panose="020B0604020202020204" pitchFamily="34" charset="0"/>
              </a:rPr>
              <a:t>. </a:t>
            </a:r>
            <a:r>
              <a:rPr lang="en-GB" altLang="en-US" sz="2000" u="sng" dirty="0" err="1">
                <a:cs typeface="Arial" panose="020B0604020202020204" pitchFamily="34" charset="0"/>
              </a:rPr>
              <a:t>chlorkalciový</a:t>
            </a:r>
            <a:r>
              <a:rPr lang="en-GB" altLang="en-US" sz="2000" u="sng" dirty="0">
                <a:cs typeface="Arial" panose="020B0604020202020204" pitchFamily="34" charset="0"/>
              </a:rPr>
              <a:t> </a:t>
            </a:r>
            <a:r>
              <a:rPr lang="en-GB" altLang="en-US" sz="2000" u="sng" dirty="0" err="1">
                <a:cs typeface="Arial" panose="020B0604020202020204" pitchFamily="34" charset="0"/>
              </a:rPr>
              <a:t>uzáv</a:t>
            </a:r>
            <a:r>
              <a:rPr lang="cs-CZ" altLang="en-US" sz="2000" u="sng" dirty="0">
                <a:cs typeface="Arial" panose="020B0604020202020204" pitchFamily="34" charset="0"/>
              </a:rPr>
              <a:t>ě</a:t>
            </a:r>
            <a:r>
              <a:rPr lang="en-GB" altLang="en-US" sz="2000" u="sng" dirty="0">
                <a:cs typeface="Arial" panose="020B0604020202020204" pitchFamily="34" charset="0"/>
              </a:rPr>
              <a:t>r </a:t>
            </a:r>
            <a:r>
              <a:rPr lang="en-GB" altLang="en-US" sz="2000" dirty="0">
                <a:cs typeface="Arial" panose="020B0604020202020204" pitchFamily="34" charset="0"/>
              </a:rPr>
              <a:t>k </a:t>
            </a:r>
            <a:r>
              <a:rPr lang="en-GB" altLang="en-US" sz="2000" dirty="0" err="1">
                <a:cs typeface="Arial" panose="020B0604020202020204" pitchFamily="34" charset="0"/>
              </a:rPr>
              <a:t>zamezení</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ístupu</a:t>
            </a:r>
            <a:r>
              <a:rPr lang="en-GB" altLang="en-US" sz="2000" dirty="0">
                <a:cs typeface="Arial" panose="020B0604020202020204" pitchFamily="34" charset="0"/>
              </a:rPr>
              <a:t> </a:t>
            </a:r>
            <a:r>
              <a:rPr lang="en-GB" altLang="en-US" sz="2000" dirty="0" err="1">
                <a:cs typeface="Arial" panose="020B0604020202020204" pitchFamily="34" charset="0"/>
              </a:rPr>
              <a:t>vlhkosti</a:t>
            </a:r>
            <a:r>
              <a:rPr lang="en-GB" altLang="en-US" sz="2000" dirty="0">
                <a:cs typeface="Arial" panose="020B0604020202020204" pitchFamily="34" charset="0"/>
              </a:rPr>
              <a:t> do </a:t>
            </a:r>
            <a:r>
              <a:rPr lang="en-GB" altLang="en-US" sz="2000" dirty="0" err="1">
                <a:cs typeface="Arial" panose="020B0604020202020204" pitchFamily="34" charset="0"/>
              </a:rPr>
              <a:t>systemu</a:t>
            </a:r>
            <a:r>
              <a:rPr lang="cs-CZ" altLang="en-US" sz="2000" dirty="0">
                <a:cs typeface="Arial" panose="020B0604020202020204" pitchFamily="34" charset="0"/>
              </a:rPr>
              <a:t>,</a:t>
            </a:r>
            <a:r>
              <a:rPr lang="en-GB" altLang="en-US" sz="2000" dirty="0">
                <a:cs typeface="Arial" panose="020B0604020202020204" pitchFamily="34" charset="0"/>
              </a:rPr>
              <a:t> 30 % </a:t>
            </a:r>
            <a:r>
              <a:rPr lang="en-GB" altLang="en-US" sz="2000" dirty="0" err="1">
                <a:cs typeface="Arial" panose="020B0604020202020204" pitchFamily="34" charset="0"/>
              </a:rPr>
              <a:t>vodný</a:t>
            </a:r>
            <a:r>
              <a:rPr lang="en-GB" altLang="en-US" sz="2000" dirty="0">
                <a:cs typeface="Arial" panose="020B0604020202020204" pitchFamily="34" charset="0"/>
              </a:rPr>
              <a:t> </a:t>
            </a:r>
            <a:r>
              <a:rPr lang="en-GB" altLang="en-US" sz="2000" dirty="0" err="1">
                <a:cs typeface="Arial" panose="020B0604020202020204" pitchFamily="34" charset="0"/>
              </a:rPr>
              <a:t>roztok</a:t>
            </a:r>
            <a:r>
              <a:rPr lang="en-GB" altLang="en-US" sz="2000" dirty="0">
                <a:cs typeface="Arial" panose="020B0604020202020204" pitchFamily="34" charset="0"/>
              </a:rPr>
              <a:t> </a:t>
            </a:r>
            <a:r>
              <a:rPr lang="en-GB" altLang="en-US" sz="2000" dirty="0" err="1">
                <a:cs typeface="Arial" panose="020B0604020202020204" pitchFamily="34" charset="0"/>
              </a:rPr>
              <a:t>tuhne</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i</a:t>
            </a:r>
            <a:r>
              <a:rPr lang="en-GB" altLang="en-US" sz="2000" dirty="0">
                <a:cs typeface="Arial" panose="020B0604020202020204" pitchFamily="34" charset="0"/>
              </a:rPr>
              <a:t> – 48</a:t>
            </a:r>
            <a:r>
              <a:rPr lang="cs-CZ" altLang="en-US" sz="2000" dirty="0">
                <a:cs typeface="Arial" panose="020B0604020202020204" pitchFamily="34" charset="0"/>
              </a:rPr>
              <a:t> </a:t>
            </a:r>
            <a:r>
              <a:rPr lang="cs-CZ" altLang="en-US" sz="2000" baseline="30000" dirty="0">
                <a:cs typeface="Arial" panose="020B0604020202020204" pitchFamily="34" charset="0"/>
              </a:rPr>
              <a:t>0</a:t>
            </a:r>
            <a:r>
              <a:rPr lang="en-GB" altLang="en-US" sz="2000" dirty="0">
                <a:cs typeface="Arial" panose="020B0604020202020204" pitchFamily="34" charset="0"/>
              </a:rPr>
              <a:t>C</a:t>
            </a:r>
            <a:r>
              <a:rPr lang="cs-CZ" altLang="en-US" sz="2000" dirty="0">
                <a:cs typeface="Arial" panose="020B0604020202020204" pitchFamily="34" charset="0"/>
              </a:rPr>
              <a:t>. </a:t>
            </a:r>
          </a:p>
          <a:p>
            <a:pPr algn="just">
              <a:lnSpc>
                <a:spcPct val="90000"/>
              </a:lnSpc>
            </a:pPr>
            <a:endParaRPr lang="cs-CZ" sz="800" b="1" dirty="0">
              <a:cs typeface="Arial" panose="020B0604020202020204" pitchFamily="34" charset="0"/>
            </a:endParaRPr>
          </a:p>
          <a:p>
            <a:pPr algn="just">
              <a:lnSpc>
                <a:spcPct val="90000"/>
              </a:lnSpc>
            </a:pPr>
            <a:r>
              <a:rPr lang="cs-CZ" sz="2000" b="1" dirty="0">
                <a:cs typeface="Arial" panose="020B0604020202020204" pitchFamily="34" charset="0"/>
              </a:rPr>
              <a:t>Bromid vápenatý </a:t>
            </a:r>
            <a:r>
              <a:rPr lang="cs-CZ" sz="2000" dirty="0">
                <a:cs typeface="Arial" panose="020B0604020202020204" pitchFamily="34" charset="0"/>
              </a:rPr>
              <a:t>CaBr</a:t>
            </a:r>
            <a:r>
              <a:rPr lang="cs-CZ" sz="2000" baseline="-25000" dirty="0">
                <a:cs typeface="Arial" panose="020B0604020202020204" pitchFamily="34" charset="0"/>
              </a:rPr>
              <a:t>2</a:t>
            </a:r>
            <a:r>
              <a:rPr lang="cs-CZ" sz="2000" dirty="0">
                <a:cs typeface="Arial" panose="020B0604020202020204" pitchFamily="34" charset="0"/>
              </a:rPr>
              <a:t> se používá k přípravě hustých roztoků pro výplachy ropných vrtů. </a:t>
            </a:r>
            <a:endParaRPr lang="cs-CZ" altLang="en-US" sz="2000" dirty="0">
              <a:cs typeface="Arial" panose="020B0604020202020204" pitchFamily="34" charset="0"/>
            </a:endParaRPr>
          </a:p>
        </p:txBody>
      </p:sp>
      <p:pic>
        <p:nvPicPr>
          <p:cNvPr id="5" name="Picture 2" descr="What is the structure of BeCl2 molecule in gaseous and ...">
            <a:extLst>
              <a:ext uri="{FF2B5EF4-FFF2-40B4-BE49-F238E27FC236}">
                <a16:creationId xmlns:a16="http://schemas.microsoft.com/office/drawing/2014/main" id="{982E0B7A-42F8-479C-8FA4-2D5265B6F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25" y="2673801"/>
            <a:ext cx="5875854" cy="12298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etails for Be">
            <a:extLst>
              <a:ext uri="{FF2B5EF4-FFF2-40B4-BE49-F238E27FC236}">
                <a16:creationId xmlns:a16="http://schemas.microsoft.com/office/drawing/2014/main" id="{5B3058E9-4401-469E-A927-E7596FDD3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541" y="2659246"/>
            <a:ext cx="2124497" cy="1194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60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2400" y="304800"/>
            <a:ext cx="8839200" cy="5521512"/>
          </a:xfrm>
          <a:prstGeom prst="rect">
            <a:avLst/>
          </a:prstGeom>
        </p:spPr>
        <p:txBody>
          <a:bodyPr wrap="square">
            <a:spAutoFit/>
          </a:bodyPr>
          <a:lstStyle/>
          <a:p>
            <a:pPr algn="just">
              <a:lnSpc>
                <a:spcPct val="90000"/>
              </a:lnSpc>
            </a:pPr>
            <a:r>
              <a:rPr lang="cs-CZ" sz="2000" b="1" dirty="0">
                <a:cs typeface="Arial" panose="020B0604020202020204" pitchFamily="34" charset="0"/>
              </a:rPr>
              <a:t>Chlorid strontnatý </a:t>
            </a:r>
            <a:r>
              <a:rPr lang="cs-CZ" sz="2000" dirty="0">
                <a:cs typeface="Arial" panose="020B0604020202020204" pitchFamily="34" charset="0"/>
              </a:rPr>
              <a:t>SrCl</a:t>
            </a:r>
            <a:r>
              <a:rPr lang="cs-CZ" sz="2000" baseline="-25000" dirty="0">
                <a:cs typeface="Arial" panose="020B0604020202020204" pitchFamily="34" charset="0"/>
              </a:rPr>
              <a:t>2</a:t>
            </a:r>
            <a:r>
              <a:rPr lang="cs-CZ" sz="2000" dirty="0">
                <a:cs typeface="Arial" panose="020B0604020202020204" pitchFamily="34" charset="0"/>
              </a:rPr>
              <a:t> se používá do </a:t>
            </a:r>
            <a:r>
              <a:rPr lang="cs-CZ" sz="2000" u="sng" dirty="0">
                <a:cs typeface="Arial" panose="020B0604020202020204" pitchFamily="34" charset="0"/>
              </a:rPr>
              <a:t>zubních past </a:t>
            </a:r>
            <a:r>
              <a:rPr lang="cs-CZ" sz="2000" dirty="0">
                <a:cs typeface="Arial" panose="020B0604020202020204" pitchFamily="34" charset="0"/>
              </a:rPr>
              <a:t>pro citlivé zuby.</a:t>
            </a:r>
          </a:p>
          <a:p>
            <a:pPr algn="just">
              <a:lnSpc>
                <a:spcPct val="90000"/>
              </a:lnSpc>
            </a:pPr>
            <a:endParaRPr lang="cs-CZ" sz="800" b="1" dirty="0">
              <a:cs typeface="Arial" panose="020B0604020202020204" pitchFamily="34" charset="0"/>
            </a:endParaRPr>
          </a:p>
          <a:p>
            <a:pPr algn="just">
              <a:lnSpc>
                <a:spcPct val="90000"/>
              </a:lnSpc>
            </a:pPr>
            <a:r>
              <a:rPr lang="cs-CZ" sz="2000" b="1" dirty="0">
                <a:cs typeface="Arial" panose="020B0604020202020204" pitchFamily="34" charset="0"/>
              </a:rPr>
              <a:t>Chlorid barnatý </a:t>
            </a:r>
            <a:r>
              <a:rPr lang="cs-CZ" sz="2000" dirty="0">
                <a:cs typeface="Arial" panose="020B0604020202020204" pitchFamily="34" charset="0"/>
              </a:rPr>
              <a:t>BaCl</a:t>
            </a:r>
            <a:r>
              <a:rPr lang="cs-CZ" sz="2000" baseline="-25000" dirty="0">
                <a:cs typeface="Arial" panose="020B0604020202020204" pitchFamily="34" charset="0"/>
              </a:rPr>
              <a:t>2</a:t>
            </a:r>
            <a:r>
              <a:rPr lang="cs-CZ" sz="2000" dirty="0">
                <a:cs typeface="Arial" panose="020B0604020202020204" pitchFamily="34" charset="0"/>
              </a:rPr>
              <a:t> a </a:t>
            </a:r>
            <a:r>
              <a:rPr lang="cs-CZ" sz="2000" b="1" dirty="0">
                <a:cs typeface="Arial" panose="020B0604020202020204" pitchFamily="34" charset="0"/>
              </a:rPr>
              <a:t>bromid barnatý </a:t>
            </a:r>
            <a:r>
              <a:rPr lang="cs-CZ" sz="2000" dirty="0">
                <a:cs typeface="Arial" panose="020B0604020202020204" pitchFamily="34" charset="0"/>
              </a:rPr>
              <a:t>BaBr</a:t>
            </a:r>
            <a:r>
              <a:rPr lang="cs-CZ" sz="2000" baseline="-25000" dirty="0">
                <a:cs typeface="Arial" panose="020B0604020202020204" pitchFamily="34" charset="0"/>
              </a:rPr>
              <a:t>2</a:t>
            </a:r>
            <a:r>
              <a:rPr lang="cs-CZ" sz="2000" dirty="0">
                <a:cs typeface="Arial" panose="020B0604020202020204" pitchFamily="34" charset="0"/>
              </a:rPr>
              <a:t> jsou důležitými látkami pro snížení obsahu radia při chemickém čištění odpadních důlních vod po těžbě uranu. </a:t>
            </a:r>
          </a:p>
          <a:p>
            <a:pPr algn="just">
              <a:lnSpc>
                <a:spcPct val="90000"/>
              </a:lnSpc>
            </a:pPr>
            <a:endParaRPr lang="cs-CZ" sz="800" b="1" dirty="0">
              <a:cs typeface="Arial" panose="020B0604020202020204" pitchFamily="34" charset="0"/>
            </a:endParaRPr>
          </a:p>
          <a:p>
            <a:pPr algn="just">
              <a:lnSpc>
                <a:spcPct val="90000"/>
              </a:lnSpc>
            </a:pPr>
            <a:r>
              <a:rPr lang="cs-CZ" sz="2000" b="1" dirty="0">
                <a:cs typeface="Arial" panose="020B0604020202020204" pitchFamily="34" charset="0"/>
              </a:rPr>
              <a:t>Fluorid barnatý </a:t>
            </a:r>
            <a:r>
              <a:rPr lang="cs-CZ" sz="2000" dirty="0">
                <a:cs typeface="Arial" panose="020B0604020202020204" pitchFamily="34" charset="0"/>
              </a:rPr>
              <a:t>BaF</a:t>
            </a:r>
            <a:r>
              <a:rPr lang="cs-CZ" sz="2000" baseline="-25000" dirty="0">
                <a:cs typeface="Arial" panose="020B0604020202020204" pitchFamily="34" charset="0"/>
              </a:rPr>
              <a:t>2</a:t>
            </a:r>
            <a:r>
              <a:rPr lang="cs-CZ" sz="2000" dirty="0">
                <a:cs typeface="Arial" panose="020B0604020202020204" pitchFamily="34" charset="0"/>
              </a:rPr>
              <a:t> slouží k výrobě detektorů rentgenového a gama záření. </a:t>
            </a:r>
          </a:p>
          <a:p>
            <a:pPr algn="just">
              <a:lnSpc>
                <a:spcPct val="90000"/>
              </a:lnSpc>
            </a:pPr>
            <a:endParaRPr lang="cs-CZ" sz="800" b="1" dirty="0">
              <a:cs typeface="Arial" panose="020B0604020202020204" pitchFamily="34" charset="0"/>
            </a:endParaRPr>
          </a:p>
          <a:p>
            <a:pPr algn="just">
              <a:lnSpc>
                <a:spcPct val="90000"/>
              </a:lnSpc>
            </a:pPr>
            <a:r>
              <a:rPr lang="cs-CZ" sz="2000" b="1" dirty="0">
                <a:cs typeface="Arial" panose="020B0604020202020204" pitchFamily="34" charset="0"/>
              </a:rPr>
              <a:t>Chloristan hořečnatý </a:t>
            </a:r>
            <a:r>
              <a:rPr lang="cs-CZ" sz="2000" dirty="0">
                <a:cs typeface="Arial" panose="020B0604020202020204" pitchFamily="34" charset="0"/>
              </a:rPr>
              <a:t>Mg(ClO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je hlavní složkou chemických detektorů sirného yperitu - S(CH</a:t>
            </a:r>
            <a:r>
              <a:rPr lang="cs-CZ" sz="2000" baseline="-25000" dirty="0">
                <a:cs typeface="Arial" panose="020B0604020202020204" pitchFamily="34" charset="0"/>
              </a:rPr>
              <a:t>2</a:t>
            </a:r>
            <a:r>
              <a:rPr lang="cs-CZ" sz="2000" dirty="0">
                <a:cs typeface="Arial" panose="020B0604020202020204" pitchFamily="34" charset="0"/>
              </a:rPr>
              <a:t>CH</a:t>
            </a:r>
            <a:r>
              <a:rPr lang="cs-CZ" sz="2000" baseline="-25000" dirty="0">
                <a:cs typeface="Arial" panose="020B0604020202020204" pitchFamily="34" charset="0"/>
              </a:rPr>
              <a:t>2</a:t>
            </a:r>
            <a:r>
              <a:rPr lang="cs-CZ" sz="2000" dirty="0">
                <a:cs typeface="Arial" panose="020B0604020202020204" pitchFamily="34" charset="0"/>
              </a:rPr>
              <a:t>Cl)</a:t>
            </a:r>
            <a:r>
              <a:rPr lang="cs-CZ" sz="2000" baseline="-25000" dirty="0">
                <a:cs typeface="Arial" panose="020B0604020202020204" pitchFamily="34" charset="0"/>
              </a:rPr>
              <a:t>2</a:t>
            </a:r>
            <a:r>
              <a:rPr lang="cs-CZ" sz="2000" dirty="0">
                <a:cs typeface="Arial" panose="020B0604020202020204" pitchFamily="34" charset="0"/>
              </a:rPr>
              <a:t>. </a:t>
            </a:r>
          </a:p>
          <a:p>
            <a:pPr algn="just">
              <a:lnSpc>
                <a:spcPct val="90000"/>
              </a:lnSpc>
            </a:pPr>
            <a:endParaRPr lang="cs-CZ" sz="800" dirty="0">
              <a:cs typeface="Arial" panose="020B0604020202020204" pitchFamily="34" charset="0"/>
            </a:endParaRPr>
          </a:p>
          <a:p>
            <a:pPr algn="just">
              <a:lnSpc>
                <a:spcPct val="90000"/>
              </a:lnSpc>
            </a:pPr>
            <a:r>
              <a:rPr lang="cs-CZ" sz="2000" b="1" dirty="0">
                <a:cs typeface="Arial" panose="020B0604020202020204" pitchFamily="34" charset="0"/>
              </a:rPr>
              <a:t>Chlorečnan vápenatý </a:t>
            </a:r>
            <a:r>
              <a:rPr lang="cs-CZ" sz="2000" dirty="0">
                <a:cs typeface="Arial" panose="020B0604020202020204" pitchFamily="34" charset="0"/>
              </a:rPr>
              <a:t>Ca(ClO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a </a:t>
            </a:r>
            <a:r>
              <a:rPr lang="cs-CZ" sz="2000" b="1" dirty="0">
                <a:cs typeface="Arial" panose="020B0604020202020204" pitchFamily="34" charset="0"/>
              </a:rPr>
              <a:t>chloristan vápenatý </a:t>
            </a:r>
            <a:r>
              <a:rPr lang="cs-CZ" sz="2000" dirty="0">
                <a:cs typeface="Arial" panose="020B0604020202020204" pitchFamily="34" charset="0"/>
              </a:rPr>
              <a:t>Ca(ClO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se omezeně využívají v pyrotechnice jako silná oxidační činidla. </a:t>
            </a:r>
          </a:p>
          <a:p>
            <a:pPr algn="just">
              <a:lnSpc>
                <a:spcPct val="90000"/>
              </a:lnSpc>
            </a:pPr>
            <a:endParaRPr lang="cs-CZ" sz="800" b="1" dirty="0">
              <a:cs typeface="Arial" panose="020B0604020202020204" pitchFamily="34" charset="0"/>
            </a:endParaRPr>
          </a:p>
          <a:p>
            <a:pPr algn="just">
              <a:lnSpc>
                <a:spcPct val="90000"/>
              </a:lnSpc>
            </a:pPr>
            <a:r>
              <a:rPr lang="cs-CZ" sz="2000" b="1" dirty="0">
                <a:cs typeface="Arial" panose="020B0604020202020204" pitchFamily="34" charset="0"/>
              </a:rPr>
              <a:t>Bromičnan vápenatý </a:t>
            </a:r>
            <a:r>
              <a:rPr lang="cs-CZ" sz="2000" dirty="0">
                <a:cs typeface="Arial" panose="020B0604020202020204" pitchFamily="34" charset="0"/>
              </a:rPr>
              <a:t>Ca(BrO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se pod označením E 924 používá jako aditivum do mouky (v EU zakázán). </a:t>
            </a:r>
          </a:p>
          <a:p>
            <a:pPr algn="just">
              <a:lnSpc>
                <a:spcPct val="90000"/>
              </a:lnSpc>
            </a:pPr>
            <a:endParaRPr lang="cs-CZ" sz="800" b="1" dirty="0">
              <a:cs typeface="Arial" panose="020B0604020202020204" pitchFamily="34" charset="0"/>
            </a:endParaRPr>
          </a:p>
          <a:p>
            <a:pPr algn="just">
              <a:lnSpc>
                <a:spcPct val="90000"/>
              </a:lnSpc>
            </a:pPr>
            <a:r>
              <a:rPr lang="cs-CZ" sz="2000" b="1" dirty="0">
                <a:cs typeface="Arial" panose="020B0604020202020204" pitchFamily="34" charset="0"/>
              </a:rPr>
              <a:t>Jodičnan vápenatý </a:t>
            </a:r>
            <a:r>
              <a:rPr lang="cs-CZ" sz="2000" dirty="0">
                <a:cs typeface="Arial" panose="020B0604020202020204" pitchFamily="34" charset="0"/>
              </a:rPr>
              <a:t>Ca(IO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je antiseptikum v kosmetických přípravcích. </a:t>
            </a:r>
          </a:p>
          <a:p>
            <a:pPr algn="just">
              <a:lnSpc>
                <a:spcPct val="90000"/>
              </a:lnSpc>
            </a:pPr>
            <a:endParaRPr lang="cs-CZ" sz="800" b="1" dirty="0">
              <a:cs typeface="Arial" panose="020B0604020202020204" pitchFamily="34" charset="0"/>
            </a:endParaRPr>
          </a:p>
          <a:p>
            <a:pPr algn="just">
              <a:lnSpc>
                <a:spcPct val="90000"/>
              </a:lnSpc>
            </a:pPr>
            <a:r>
              <a:rPr lang="cs-CZ" sz="2000" b="1" dirty="0">
                <a:cs typeface="Arial" panose="020B0604020202020204" pitchFamily="34" charset="0"/>
              </a:rPr>
              <a:t>Chlornan vápenatý </a:t>
            </a:r>
            <a:r>
              <a:rPr lang="en-GB" altLang="en-US" sz="2000" dirty="0">
                <a:cs typeface="Arial" panose="020B0604020202020204" pitchFamily="34" charset="0"/>
              </a:rPr>
              <a:t>Ca(Cl</a:t>
            </a:r>
            <a:r>
              <a:rPr lang="cs-CZ" altLang="en-US" sz="2000" dirty="0">
                <a:cs typeface="Arial" panose="020B0604020202020204" pitchFamily="34" charset="0"/>
              </a:rPr>
              <a:t>O</a:t>
            </a:r>
            <a:r>
              <a:rPr lang="en-GB" altLang="en-US" sz="2000" dirty="0">
                <a:cs typeface="Arial" panose="020B0604020202020204" pitchFamily="34" charset="0"/>
              </a:rPr>
              <a:t>)</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cs-CZ" altLang="en-US" sz="2000" dirty="0">
                <a:cs typeface="Arial" panose="020B0604020202020204" pitchFamily="34" charset="0"/>
              </a:rPr>
              <a:t>je </a:t>
            </a:r>
            <a:r>
              <a:rPr lang="en-GB" altLang="en-US" sz="2000" dirty="0" err="1">
                <a:cs typeface="Arial" panose="020B0604020202020204" pitchFamily="34" charset="0"/>
              </a:rPr>
              <a:t>sou</a:t>
            </a:r>
            <a:r>
              <a:rPr lang="cs-CZ" altLang="en-US" sz="2000" dirty="0">
                <a:cs typeface="Arial" panose="020B0604020202020204" pitchFamily="34" charset="0"/>
              </a:rPr>
              <a:t>č</a:t>
            </a:r>
            <a:r>
              <a:rPr lang="en-GB" altLang="en-US" sz="2000" dirty="0" err="1">
                <a:cs typeface="Arial" panose="020B0604020202020204" pitchFamily="34" charset="0"/>
              </a:rPr>
              <a:t>ástí</a:t>
            </a:r>
            <a:r>
              <a:rPr lang="en-GB" altLang="en-US" sz="2000" dirty="0">
                <a:cs typeface="Arial" panose="020B0604020202020204" pitchFamily="34" charset="0"/>
              </a:rPr>
              <a:t> </a:t>
            </a:r>
            <a:r>
              <a:rPr lang="cs-CZ" altLang="en-US" sz="2000" dirty="0">
                <a:cs typeface="Arial" panose="020B0604020202020204" pitchFamily="34" charset="0"/>
              </a:rPr>
              <a:t>"</a:t>
            </a:r>
            <a:r>
              <a:rPr lang="en-GB" altLang="en-US" sz="2000" dirty="0" err="1">
                <a:cs typeface="Arial" panose="020B0604020202020204" pitchFamily="34" charset="0"/>
              </a:rPr>
              <a:t>chlorového</a:t>
            </a:r>
            <a:r>
              <a:rPr lang="en-GB" altLang="en-US" sz="2000" dirty="0">
                <a:cs typeface="Arial" panose="020B0604020202020204" pitchFamily="34" charset="0"/>
              </a:rPr>
              <a:t> </a:t>
            </a:r>
            <a:r>
              <a:rPr lang="en-GB" altLang="en-US" sz="2000" dirty="0" err="1">
                <a:cs typeface="Arial" panose="020B0604020202020204" pitchFamily="34" charset="0"/>
              </a:rPr>
              <a:t>vápna</a:t>
            </a:r>
            <a:r>
              <a:rPr lang="cs-CZ" altLang="en-US" sz="2000" dirty="0">
                <a:cs typeface="Arial" panose="020B0604020202020204" pitchFamily="34" charset="0"/>
              </a:rPr>
              <a:t>" které se </a:t>
            </a:r>
            <a:r>
              <a:rPr lang="en-GB" altLang="en-US" sz="2000" dirty="0">
                <a:cs typeface="Arial" panose="020B0604020202020204" pitchFamily="34" charset="0"/>
              </a:rPr>
              <a:t>p</a:t>
            </a:r>
            <a:r>
              <a:rPr lang="cs-CZ" altLang="en-US" sz="2000" dirty="0">
                <a:cs typeface="Arial" panose="020B0604020202020204" pitchFamily="34" charset="0"/>
              </a:rPr>
              <a:t>ř</a:t>
            </a:r>
            <a:r>
              <a:rPr lang="en-GB" altLang="en-US" sz="2000" dirty="0" err="1">
                <a:cs typeface="Arial" panose="020B0604020202020204" pitchFamily="34" charset="0"/>
              </a:rPr>
              <a:t>ipravuje</a:t>
            </a:r>
            <a:r>
              <a:rPr lang="en-GB" altLang="en-US" sz="2000" dirty="0">
                <a:cs typeface="Arial" panose="020B0604020202020204" pitchFamily="34" charset="0"/>
              </a:rPr>
              <a:t> </a:t>
            </a:r>
            <a:r>
              <a:rPr lang="en-GB" altLang="en-US" sz="2000" dirty="0" err="1">
                <a:cs typeface="Arial" panose="020B0604020202020204" pitchFamily="34" charset="0"/>
              </a:rPr>
              <a:t>zavád</a:t>
            </a:r>
            <a:r>
              <a:rPr lang="cs-CZ" altLang="en-US" sz="2000" dirty="0">
                <a:cs typeface="Arial" panose="020B0604020202020204" pitchFamily="34" charset="0"/>
              </a:rPr>
              <a:t>ě</a:t>
            </a:r>
            <a:r>
              <a:rPr lang="en-GB" altLang="en-US" sz="2000" dirty="0" err="1">
                <a:cs typeface="Arial" panose="020B0604020202020204" pitchFamily="34" charset="0"/>
              </a:rPr>
              <a:t>ním</a:t>
            </a:r>
            <a:r>
              <a:rPr lang="en-GB" altLang="en-US" sz="2000" dirty="0">
                <a:cs typeface="Arial" panose="020B0604020202020204" pitchFamily="34" charset="0"/>
              </a:rPr>
              <a:t> </a:t>
            </a:r>
            <a:r>
              <a:rPr lang="en-GB" altLang="en-US" sz="2000" dirty="0" err="1">
                <a:cs typeface="Arial" panose="020B0604020202020204" pitchFamily="34" charset="0"/>
              </a:rPr>
              <a:t>chloru</a:t>
            </a:r>
            <a:r>
              <a:rPr lang="en-GB" altLang="en-US" sz="2000" dirty="0">
                <a:cs typeface="Arial" panose="020B0604020202020204" pitchFamily="34" charset="0"/>
              </a:rPr>
              <a:t> do </a:t>
            </a:r>
            <a:r>
              <a:rPr lang="en-GB" altLang="en-US" sz="2000" dirty="0" err="1">
                <a:cs typeface="Arial" panose="020B0604020202020204" pitchFamily="34" charset="0"/>
              </a:rPr>
              <a:t>suspenze</a:t>
            </a:r>
            <a:r>
              <a:rPr lang="en-GB" altLang="en-US" sz="2000" dirty="0">
                <a:cs typeface="Arial" panose="020B0604020202020204" pitchFamily="34" charset="0"/>
              </a:rPr>
              <a:t> </a:t>
            </a:r>
            <a:r>
              <a:rPr lang="en-GB" altLang="en-US" sz="2000" dirty="0" err="1">
                <a:cs typeface="Arial" panose="020B0604020202020204" pitchFamily="34" charset="0"/>
              </a:rPr>
              <a:t>hydroxidu</a:t>
            </a:r>
            <a:r>
              <a:rPr lang="en-GB" altLang="en-US" sz="2000" dirty="0">
                <a:cs typeface="Arial" panose="020B0604020202020204" pitchFamily="34" charset="0"/>
              </a:rPr>
              <a:t> </a:t>
            </a:r>
            <a:r>
              <a:rPr lang="en-GB" altLang="en-US" sz="2000" dirty="0" err="1">
                <a:cs typeface="Arial" panose="020B0604020202020204" pitchFamily="34" charset="0"/>
              </a:rPr>
              <a:t>vápenatého</a:t>
            </a:r>
            <a:r>
              <a:rPr lang="cs-CZ" altLang="en-US" sz="2000" dirty="0">
                <a:cs typeface="Arial" panose="020B0604020202020204" pitchFamily="34" charset="0"/>
              </a:rPr>
              <a:t>.</a:t>
            </a:r>
            <a:endParaRPr lang="cs-CZ" sz="2000" dirty="0">
              <a:cs typeface="Arial" panose="020B0604020202020204" pitchFamily="34" charset="0"/>
            </a:endParaRPr>
          </a:p>
          <a:p>
            <a:pPr algn="just">
              <a:lnSpc>
                <a:spcPct val="90000"/>
              </a:lnSpc>
            </a:pPr>
            <a:endParaRPr lang="cs-CZ" sz="800" dirty="0">
              <a:cs typeface="Arial" panose="020B0604020202020204" pitchFamily="34" charset="0"/>
            </a:endParaRPr>
          </a:p>
          <a:p>
            <a:pPr algn="just">
              <a:lnSpc>
                <a:spcPct val="90000"/>
              </a:lnSpc>
            </a:pPr>
            <a:r>
              <a:rPr lang="cs-CZ" sz="2000" b="1" dirty="0">
                <a:cs typeface="Arial" panose="020B0604020202020204" pitchFamily="34" charset="0"/>
              </a:rPr>
              <a:t>Bromid strontnatý </a:t>
            </a:r>
            <a:r>
              <a:rPr lang="cs-CZ" sz="2000" dirty="0">
                <a:cs typeface="Arial" panose="020B0604020202020204" pitchFamily="34" charset="0"/>
              </a:rPr>
              <a:t>SrBr</a:t>
            </a:r>
            <a:r>
              <a:rPr lang="cs-CZ" sz="2000" baseline="-25000" dirty="0">
                <a:cs typeface="Arial" panose="020B0604020202020204" pitchFamily="34" charset="0"/>
              </a:rPr>
              <a:t>2</a:t>
            </a:r>
            <a:r>
              <a:rPr lang="cs-CZ" sz="2000" dirty="0">
                <a:cs typeface="Arial" panose="020B0604020202020204" pitchFamily="34" charset="0"/>
              </a:rPr>
              <a:t> a </a:t>
            </a:r>
            <a:r>
              <a:rPr lang="cs-CZ" sz="2000" b="1" dirty="0">
                <a:cs typeface="Arial" panose="020B0604020202020204" pitchFamily="34" charset="0"/>
              </a:rPr>
              <a:t>chlorečnan strontnatý</a:t>
            </a:r>
            <a:r>
              <a:rPr lang="cs-CZ" sz="2000" dirty="0">
                <a:cs typeface="Arial" panose="020B0604020202020204" pitchFamily="34" charset="0"/>
              </a:rPr>
              <a:t> </a:t>
            </a:r>
            <a:r>
              <a:rPr lang="cs-CZ" sz="2000" dirty="0" err="1">
                <a:cs typeface="Arial" panose="020B0604020202020204" pitchFamily="34" charset="0"/>
              </a:rPr>
              <a:t>Sr</a:t>
            </a:r>
            <a:r>
              <a:rPr lang="cs-CZ" sz="2000" dirty="0">
                <a:cs typeface="Arial" panose="020B0604020202020204" pitchFamily="34" charset="0"/>
              </a:rPr>
              <a:t>(ClO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se využívají v pyrotechnice - barví plamen intenzivně červeně.</a:t>
            </a:r>
          </a:p>
          <a:p>
            <a:pPr algn="just">
              <a:lnSpc>
                <a:spcPct val="90000"/>
              </a:lnSpc>
            </a:pPr>
            <a:endParaRPr lang="cs-CZ" sz="800" dirty="0">
              <a:cs typeface="Arial" panose="020B0604020202020204" pitchFamily="34" charset="0"/>
            </a:endParaRPr>
          </a:p>
          <a:p>
            <a:pPr algn="just">
              <a:lnSpc>
                <a:spcPct val="90000"/>
              </a:lnSpc>
            </a:pPr>
            <a:r>
              <a:rPr lang="cs-CZ" sz="2000" b="1" dirty="0">
                <a:cs typeface="Arial" panose="020B0604020202020204" pitchFamily="34" charset="0"/>
              </a:rPr>
              <a:t>Chlornan barnatý </a:t>
            </a:r>
            <a:r>
              <a:rPr lang="cs-CZ" sz="2000" dirty="0">
                <a:cs typeface="Arial" panose="020B0604020202020204" pitchFamily="34" charset="0"/>
              </a:rPr>
              <a:t>Ba(</a:t>
            </a:r>
            <a:r>
              <a:rPr lang="cs-CZ" sz="2000" dirty="0" err="1">
                <a:cs typeface="Arial" panose="020B0604020202020204" pitchFamily="34" charset="0"/>
              </a:rPr>
              <a:t>ClO</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je bělící činidlo a antiseptikum. </a:t>
            </a:r>
          </a:p>
        </p:txBody>
      </p:sp>
    </p:spTree>
    <p:extLst>
      <p:ext uri="{BB962C8B-B14F-4D97-AF65-F5344CB8AC3E}">
        <p14:creationId xmlns:p14="http://schemas.microsoft.com/office/powerpoint/2010/main" val="2472040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2400" y="381000"/>
            <a:ext cx="8839200" cy="1200329"/>
          </a:xfrm>
          <a:prstGeom prst="rect">
            <a:avLst/>
          </a:prstGeom>
        </p:spPr>
        <p:txBody>
          <a:bodyPr wrap="square">
            <a:spAutoFit/>
          </a:bodyPr>
          <a:lstStyle/>
          <a:p>
            <a:pPr algn="just">
              <a:lnSpc>
                <a:spcPct val="90000"/>
              </a:lnSpc>
            </a:pPr>
            <a:r>
              <a:rPr lang="cs-CZ" sz="2000" b="1" dirty="0">
                <a:cs typeface="Arial" panose="020B0604020202020204" pitchFamily="34" charset="0"/>
              </a:rPr>
              <a:t>Chlorečnan barnatý</a:t>
            </a:r>
            <a:r>
              <a:rPr lang="cs-CZ" sz="2000" dirty="0">
                <a:cs typeface="Arial" panose="020B0604020202020204" pitchFamily="34" charset="0"/>
              </a:rPr>
              <a:t> Ba(ClO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a </a:t>
            </a:r>
            <a:r>
              <a:rPr lang="cs-CZ" sz="2000" b="1" dirty="0">
                <a:cs typeface="Arial" panose="020B0604020202020204" pitchFamily="34" charset="0"/>
              </a:rPr>
              <a:t>chloristan barnatý </a:t>
            </a:r>
            <a:r>
              <a:rPr lang="cs-CZ" sz="2000" dirty="0">
                <a:cs typeface="Arial" panose="020B0604020202020204" pitchFamily="34" charset="0"/>
              </a:rPr>
              <a:t>Ba(ClO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se využívají v pyrotechnice - barví plamen zeleně, krystalický </a:t>
            </a:r>
            <a:r>
              <a:rPr lang="cs-CZ" sz="2000" u="sng" dirty="0">
                <a:cs typeface="Arial" panose="020B0604020202020204" pitchFamily="34" charset="0"/>
              </a:rPr>
              <a:t>chloristan barnatý </a:t>
            </a:r>
            <a:r>
              <a:rPr lang="cs-CZ" sz="2000" dirty="0">
                <a:cs typeface="Arial" panose="020B0604020202020204" pitchFamily="34" charset="0"/>
              </a:rPr>
              <a:t>Ba(ClO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·3H</a:t>
            </a:r>
            <a:r>
              <a:rPr lang="cs-CZ" sz="2000" baseline="-25000" dirty="0">
                <a:cs typeface="Arial" panose="020B0604020202020204" pitchFamily="34" charset="0"/>
              </a:rPr>
              <a:t>2</a:t>
            </a:r>
            <a:r>
              <a:rPr lang="cs-CZ" sz="2000" dirty="0">
                <a:cs typeface="Arial" panose="020B0604020202020204" pitchFamily="34" charset="0"/>
              </a:rPr>
              <a:t>O se vyznačuje </a:t>
            </a:r>
            <a:r>
              <a:rPr lang="cs-CZ" sz="2000" u="sng" dirty="0">
                <a:cs typeface="Arial" panose="020B0604020202020204" pitchFamily="34" charset="0"/>
              </a:rPr>
              <a:t>extrémně dobrou rozpustností ve vodě</a:t>
            </a:r>
            <a:r>
              <a:rPr lang="cs-CZ" sz="2000" dirty="0">
                <a:cs typeface="Arial" panose="020B0604020202020204" pitchFamily="34" charset="0"/>
              </a:rPr>
              <a:t> (ve 100 g vody se při teplotě 100 °C rozpustí 6785 g této soli). </a:t>
            </a:r>
          </a:p>
        </p:txBody>
      </p:sp>
    </p:spTree>
    <p:extLst>
      <p:ext uri="{BB962C8B-B14F-4D97-AF65-F5344CB8AC3E}">
        <p14:creationId xmlns:p14="http://schemas.microsoft.com/office/powerpoint/2010/main" val="1742338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774970"/>
            <a:ext cx="8839200" cy="3447098"/>
          </a:xfrm>
          <a:prstGeom prst="rect">
            <a:avLst/>
          </a:prstGeom>
        </p:spPr>
        <p:txBody>
          <a:bodyPr wrap="square">
            <a:spAutoFit/>
          </a:bodyPr>
          <a:lstStyle/>
          <a:p>
            <a:pPr algn="just"/>
            <a:r>
              <a:rPr lang="cs-CZ" sz="2000" dirty="0">
                <a:cs typeface="Arial" panose="020B0604020202020204" pitchFamily="34" charset="0"/>
              </a:rPr>
              <a:t>Bílý nerozpustný </a:t>
            </a:r>
            <a:r>
              <a:rPr lang="cs-CZ" sz="2000" b="1" dirty="0">
                <a:cs typeface="Arial" panose="020B0604020202020204" pitchFamily="34" charset="0"/>
              </a:rPr>
              <a:t>hydroxid </a:t>
            </a:r>
            <a:r>
              <a:rPr lang="cs-CZ" sz="2000" b="1" dirty="0" err="1">
                <a:cs typeface="Arial" panose="020B0604020202020204" pitchFamily="34" charset="0"/>
              </a:rPr>
              <a:t>beryllnatý</a:t>
            </a:r>
            <a:r>
              <a:rPr lang="cs-CZ" sz="2000" dirty="0">
                <a:cs typeface="Arial" panose="020B0604020202020204" pitchFamily="34" charset="0"/>
              </a:rPr>
              <a:t> </a:t>
            </a:r>
            <a:r>
              <a:rPr lang="cs-CZ" sz="2000" dirty="0" err="1">
                <a:cs typeface="Arial" panose="020B0604020202020204" pitchFamily="34" charset="0"/>
              </a:rPr>
              <a:t>Be</a:t>
            </a:r>
            <a:r>
              <a:rPr lang="cs-CZ" sz="2000" dirty="0">
                <a:cs typeface="Arial" panose="020B0604020202020204" pitchFamily="34" charset="0"/>
              </a:rPr>
              <a:t>(OH)</a:t>
            </a:r>
            <a:r>
              <a:rPr lang="cs-CZ" sz="2000" baseline="-25000" dirty="0">
                <a:cs typeface="Arial" panose="020B0604020202020204" pitchFamily="34" charset="0"/>
              </a:rPr>
              <a:t>2</a:t>
            </a:r>
            <a:r>
              <a:rPr lang="cs-CZ" sz="2000" dirty="0">
                <a:cs typeface="Arial" panose="020B0604020202020204" pitchFamily="34" charset="0"/>
              </a:rPr>
              <a:t> je výchozí látkou pro přípravu většiny ostatních sloučenin beryllia.</a:t>
            </a:r>
          </a:p>
          <a:p>
            <a:pPr algn="just"/>
            <a:endParaRPr lang="cs-CZ" sz="800" dirty="0">
              <a:cs typeface="Arial" panose="020B0604020202020204" pitchFamily="34" charset="0"/>
            </a:endParaRPr>
          </a:p>
          <a:p>
            <a:pPr algn="just"/>
            <a:r>
              <a:rPr lang="cs-CZ" sz="2000" b="1" dirty="0">
                <a:cs typeface="Arial" panose="020B0604020202020204" pitchFamily="34" charset="0"/>
              </a:rPr>
              <a:t>Oxid </a:t>
            </a:r>
            <a:r>
              <a:rPr lang="cs-CZ" sz="2000" b="1" dirty="0" err="1">
                <a:cs typeface="Arial" panose="020B0604020202020204" pitchFamily="34" charset="0"/>
              </a:rPr>
              <a:t>beryllnatý</a:t>
            </a:r>
            <a:r>
              <a:rPr lang="cs-CZ" sz="2000" b="1" dirty="0">
                <a:cs typeface="Arial" panose="020B0604020202020204" pitchFamily="34" charset="0"/>
              </a:rPr>
              <a:t> </a:t>
            </a:r>
            <a:r>
              <a:rPr lang="cs-CZ" sz="2000" dirty="0" err="1">
                <a:cs typeface="Arial" panose="020B0604020202020204" pitchFamily="34" charset="0"/>
              </a:rPr>
              <a:t>BeO</a:t>
            </a:r>
            <a:r>
              <a:rPr lang="cs-CZ" sz="2000" dirty="0">
                <a:cs typeface="Arial" panose="020B0604020202020204" pitchFamily="34" charset="0"/>
              </a:rPr>
              <a:t> se používá jako izolant v polovodičových součástkách a je součástí </a:t>
            </a:r>
            <a:r>
              <a:rPr lang="cs-CZ" sz="2000" dirty="0" err="1">
                <a:cs typeface="Arial" panose="020B0604020202020204" pitchFamily="34" charset="0"/>
              </a:rPr>
              <a:t>teplovodivých</a:t>
            </a:r>
            <a:r>
              <a:rPr lang="cs-CZ" sz="2000" dirty="0">
                <a:cs typeface="Arial" panose="020B0604020202020204" pitchFamily="34" charset="0"/>
              </a:rPr>
              <a:t> past. </a:t>
            </a:r>
            <a:r>
              <a:rPr lang="cs-CZ" altLang="en-US" sz="2000" dirty="0" err="1">
                <a:cs typeface="Arial" panose="020B0604020202020204" pitchFamily="34" charset="0"/>
              </a:rPr>
              <a:t>BeO</a:t>
            </a:r>
            <a:r>
              <a:rPr lang="en-GB" altLang="en-US" sz="2000" dirty="0">
                <a:cs typeface="Arial" panose="020B0604020202020204" pitchFamily="34" charset="0"/>
              </a:rPr>
              <a:t> </a:t>
            </a:r>
            <a:r>
              <a:rPr lang="en-GB" altLang="en-US" sz="2000" dirty="0" err="1">
                <a:cs typeface="Arial" panose="020B0604020202020204" pitchFamily="34" charset="0"/>
              </a:rPr>
              <a:t>lze</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ipravit</a:t>
            </a:r>
            <a:r>
              <a:rPr lang="en-GB" altLang="en-US" sz="2000" dirty="0">
                <a:cs typeface="Arial" panose="020B0604020202020204" pitchFamily="34" charset="0"/>
              </a:rPr>
              <a:t> </a:t>
            </a:r>
            <a:r>
              <a:rPr lang="en-GB" altLang="en-US" sz="2000" dirty="0" err="1">
                <a:cs typeface="Arial" panose="020B0604020202020204" pitchFamily="34" charset="0"/>
              </a:rPr>
              <a:t>žíháním</a:t>
            </a:r>
            <a:r>
              <a:rPr lang="en-GB" altLang="en-US" sz="2000" dirty="0">
                <a:cs typeface="Arial" panose="020B0604020202020204" pitchFamily="34" charset="0"/>
              </a:rPr>
              <a:t> </a:t>
            </a:r>
            <a:r>
              <a:rPr lang="en-GB" altLang="en-US" sz="2000" dirty="0" err="1">
                <a:cs typeface="Arial" panose="020B0604020202020204" pitchFamily="34" charset="0"/>
              </a:rPr>
              <a:t>hydroxidu</a:t>
            </a:r>
            <a:r>
              <a:rPr lang="en-GB" altLang="en-US" sz="2000" dirty="0">
                <a:cs typeface="Arial" panose="020B0604020202020204" pitchFamily="34" charset="0"/>
              </a:rPr>
              <a:t> Be(OH)</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BeO</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err="1">
                <a:cs typeface="Arial" panose="020B0604020202020204" pitchFamily="34" charset="0"/>
              </a:rPr>
              <a:t>nebo</a:t>
            </a:r>
            <a:r>
              <a:rPr lang="en-GB" altLang="en-US" sz="2000" dirty="0">
                <a:cs typeface="Arial" panose="020B0604020202020204" pitchFamily="34" charset="0"/>
              </a:rPr>
              <a:t> </a:t>
            </a:r>
            <a:r>
              <a:rPr lang="en-GB" altLang="en-US" sz="2000" dirty="0" err="1">
                <a:cs typeface="Arial" panose="020B0604020202020204" pitchFamily="34" charset="0"/>
              </a:rPr>
              <a:t>uhli</a:t>
            </a:r>
            <a:r>
              <a:rPr lang="cs-CZ" altLang="en-US" sz="2000" dirty="0">
                <a:cs typeface="Arial" panose="020B0604020202020204" pitchFamily="34" charset="0"/>
              </a:rPr>
              <a:t>č</a:t>
            </a:r>
            <a:r>
              <a:rPr lang="en-GB" altLang="en-US" sz="2000" dirty="0" err="1">
                <a:cs typeface="Arial" panose="020B0604020202020204" pitchFamily="34" charset="0"/>
              </a:rPr>
              <a:t>itanu</a:t>
            </a:r>
            <a:r>
              <a:rPr lang="cs-CZ" altLang="en-US" sz="2000" dirty="0">
                <a:cs typeface="Arial" panose="020B0604020202020204" pitchFamily="34" charset="0"/>
              </a:rPr>
              <a:t> </a:t>
            </a:r>
            <a:r>
              <a:rPr lang="en-GB" altLang="en-US" sz="2000" dirty="0">
                <a:cs typeface="Arial" panose="020B0604020202020204" pitchFamily="34" charset="0"/>
              </a:rPr>
              <a:t>BeCO</a:t>
            </a:r>
            <a:r>
              <a:rPr lang="en-GB" altLang="en-US" sz="2000" baseline="-25000" dirty="0">
                <a:cs typeface="Arial" panose="020B0604020202020204" pitchFamily="34" charset="0"/>
              </a:rPr>
              <a:t>3</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BeO</a:t>
            </a:r>
            <a:r>
              <a:rPr lang="en-GB" altLang="en-US" sz="2000" dirty="0">
                <a:cs typeface="Arial" panose="020B0604020202020204" pitchFamily="34" charset="0"/>
              </a:rPr>
              <a:t> + CO</a:t>
            </a:r>
            <a:r>
              <a:rPr lang="en-GB" altLang="en-US" sz="2000" baseline="-25000" dirty="0">
                <a:cs typeface="Arial" panose="020B0604020202020204" pitchFamily="34" charset="0"/>
              </a:rPr>
              <a:t>2</a:t>
            </a:r>
            <a:r>
              <a:rPr lang="en-GB" altLang="en-US" sz="2000" dirty="0">
                <a:cs typeface="Arial" panose="020B0604020202020204" pitchFamily="34" charset="0"/>
              </a:rPr>
              <a:t>  </a:t>
            </a:r>
            <a:endParaRPr lang="cs-CZ" altLang="en-US" sz="2000" dirty="0">
              <a:cs typeface="Arial" panose="020B0604020202020204" pitchFamily="34" charset="0"/>
            </a:endParaRPr>
          </a:p>
          <a:p>
            <a:pPr algn="just"/>
            <a:r>
              <a:rPr lang="en-GB" altLang="en-US" sz="2000" dirty="0">
                <a:cs typeface="Arial" panose="020B0604020202020204" pitchFamily="34" charset="0"/>
              </a:rPr>
              <a:t>Be(OH)</a:t>
            </a:r>
            <a:r>
              <a:rPr lang="en-GB" altLang="en-US" sz="2000" baseline="-25000" dirty="0">
                <a:cs typeface="Arial" panose="020B0604020202020204" pitchFamily="34" charset="0"/>
              </a:rPr>
              <a:t>2</a:t>
            </a:r>
            <a:r>
              <a:rPr lang="en-GB" altLang="en-US" sz="2000" dirty="0">
                <a:cs typeface="Arial" panose="020B0604020202020204" pitchFamily="34" charset="0"/>
              </a:rPr>
              <a:t> se </a:t>
            </a:r>
            <a:r>
              <a:rPr lang="en-GB" altLang="en-US" sz="2000" dirty="0" err="1">
                <a:cs typeface="Arial" panose="020B0604020202020204" pitchFamily="34" charset="0"/>
              </a:rPr>
              <a:t>rozpouští</a:t>
            </a:r>
            <a:r>
              <a:rPr lang="en-GB" altLang="en-US" sz="2000" dirty="0">
                <a:cs typeface="Arial" panose="020B0604020202020204" pitchFamily="34" charset="0"/>
              </a:rPr>
              <a:t> v </a:t>
            </a:r>
            <a:r>
              <a:rPr lang="en-GB" altLang="en-US" sz="2000" dirty="0" err="1">
                <a:cs typeface="Arial" panose="020B0604020202020204" pitchFamily="34" charset="0"/>
              </a:rPr>
              <a:t>nadbytku</a:t>
            </a:r>
            <a:r>
              <a:rPr lang="en-GB" altLang="en-US" sz="2000" dirty="0">
                <a:cs typeface="Arial" panose="020B0604020202020204" pitchFamily="34" charset="0"/>
              </a:rPr>
              <a:t> </a:t>
            </a:r>
            <a:r>
              <a:rPr lang="en-GB" altLang="en-US" sz="2000" dirty="0" err="1">
                <a:cs typeface="Arial" panose="020B0604020202020204" pitchFamily="34" charset="0"/>
              </a:rPr>
              <a:t>hydroxidu</a:t>
            </a:r>
            <a:r>
              <a:rPr lang="en-GB" altLang="en-US" sz="2000" dirty="0">
                <a:cs typeface="Arial" panose="020B0604020202020204" pitchFamily="34" charset="0"/>
              </a:rPr>
              <a:t> </a:t>
            </a:r>
            <a:r>
              <a:rPr lang="en-GB" altLang="en-US" sz="2000" dirty="0" err="1">
                <a:cs typeface="Arial" panose="020B0604020202020204" pitchFamily="34" charset="0"/>
              </a:rPr>
              <a:t>alk</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kovu</a:t>
            </a:r>
            <a:r>
              <a:rPr lang="en-GB" altLang="en-US" sz="2000" dirty="0">
                <a:cs typeface="Arial" panose="020B0604020202020204" pitchFamily="34" charset="0"/>
              </a:rPr>
              <a:t>: </a:t>
            </a:r>
          </a:p>
          <a:p>
            <a:pPr algn="ctr"/>
            <a:r>
              <a:rPr lang="en-GB" altLang="en-US" sz="2000" dirty="0">
                <a:cs typeface="Arial" panose="020B0604020202020204" pitchFamily="34" charset="0"/>
              </a:rPr>
              <a:t>     Be(OH)</a:t>
            </a:r>
            <a:r>
              <a:rPr lang="en-GB" altLang="en-US" sz="2000" baseline="-25000" dirty="0">
                <a:cs typeface="Arial" panose="020B0604020202020204" pitchFamily="34" charset="0"/>
              </a:rPr>
              <a:t>2</a:t>
            </a:r>
            <a:r>
              <a:rPr lang="en-GB" altLang="en-US" sz="2000" dirty="0">
                <a:cs typeface="Arial" panose="020B0604020202020204" pitchFamily="34" charset="0"/>
              </a:rPr>
              <a:t>   +  2 </a:t>
            </a:r>
            <a:r>
              <a:rPr lang="en-GB" altLang="en-US" sz="2000" dirty="0" err="1">
                <a:cs typeface="Arial" panose="020B0604020202020204" pitchFamily="34" charset="0"/>
              </a:rPr>
              <a:t>NaOH</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Na</a:t>
            </a:r>
            <a:r>
              <a:rPr lang="en-GB" altLang="en-US" sz="2000" baseline="-25000" dirty="0">
                <a:cs typeface="Arial" panose="020B0604020202020204" pitchFamily="34" charset="0"/>
              </a:rPr>
              <a:t>2</a:t>
            </a:r>
            <a:r>
              <a:rPr lang="en-GB" altLang="en-US" sz="2000" dirty="0">
                <a:cs typeface="Arial" panose="020B0604020202020204" pitchFamily="34" charset="0"/>
              </a:rPr>
              <a:t>[Be(OH)</a:t>
            </a:r>
            <a:r>
              <a:rPr lang="en-GB" altLang="en-US" sz="2000" baseline="-25000" dirty="0">
                <a:cs typeface="Arial" panose="020B0604020202020204" pitchFamily="34" charset="0"/>
              </a:rPr>
              <a:t>4</a:t>
            </a:r>
            <a:r>
              <a:rPr lang="en-GB" altLang="en-US" sz="2000" dirty="0">
                <a:cs typeface="Arial" panose="020B0604020202020204" pitchFamily="34" charset="0"/>
              </a:rPr>
              <a:t>] </a:t>
            </a:r>
          </a:p>
          <a:p>
            <a:endParaRPr lang="cs-CZ" sz="1000" dirty="0">
              <a:cs typeface="Arial" panose="020B0604020202020204" pitchFamily="34" charset="0"/>
            </a:endParaRPr>
          </a:p>
          <a:p>
            <a:pPr algn="just"/>
            <a:r>
              <a:rPr lang="cs-CZ" sz="2000" b="1" dirty="0">
                <a:cs typeface="Arial" panose="020B0604020202020204" pitchFamily="34" charset="0"/>
              </a:rPr>
              <a:t>Oxid hořečnatý </a:t>
            </a:r>
            <a:r>
              <a:rPr lang="cs-CZ" sz="2000" dirty="0" err="1">
                <a:cs typeface="Arial" panose="020B0604020202020204" pitchFamily="34" charset="0"/>
              </a:rPr>
              <a:t>MgO</a:t>
            </a:r>
            <a:r>
              <a:rPr lang="cs-CZ" sz="2000" dirty="0">
                <a:cs typeface="Arial" panose="020B0604020202020204" pitchFamily="34" charset="0"/>
              </a:rPr>
              <a:t> se používá k výrobě žáruvzdorných materiálů. </a:t>
            </a:r>
            <a:r>
              <a:rPr lang="en-GB" altLang="en-US" sz="2000" dirty="0" err="1">
                <a:cs typeface="Arial" panose="020B0604020202020204" pitchFamily="34" charset="0"/>
              </a:rPr>
              <a:t>MgO</a:t>
            </a:r>
            <a:r>
              <a:rPr lang="en-GB" altLang="en-US" sz="2000" dirty="0">
                <a:cs typeface="Arial" panose="020B0604020202020204" pitchFamily="34" charset="0"/>
              </a:rPr>
              <a:t> </a:t>
            </a:r>
            <a:r>
              <a:rPr lang="cs-CZ" altLang="en-US" sz="2000" dirty="0">
                <a:cs typeface="Arial" panose="020B0604020202020204" pitchFamily="34" charset="0"/>
              </a:rPr>
              <a:t>je</a:t>
            </a:r>
            <a:r>
              <a:rPr lang="en-GB" altLang="en-US" sz="2000" dirty="0">
                <a:cs typeface="Arial" panose="020B0604020202020204" pitchFamily="34" charset="0"/>
              </a:rPr>
              <a:t> </a:t>
            </a:r>
            <a:r>
              <a:rPr lang="cs-CZ" altLang="en-US" sz="2000" dirty="0">
                <a:cs typeface="Arial" panose="020B0604020202020204" pitchFamily="34" charset="0"/>
              </a:rPr>
              <a:t>tzv. "</a:t>
            </a:r>
            <a:r>
              <a:rPr lang="en-GB" altLang="en-US" sz="2000" dirty="0" err="1">
                <a:cs typeface="Arial" panose="020B0604020202020204" pitchFamily="34" charset="0"/>
              </a:rPr>
              <a:t>pálená</a:t>
            </a:r>
            <a:r>
              <a:rPr lang="en-GB" altLang="en-US" sz="2000" dirty="0">
                <a:cs typeface="Arial" panose="020B0604020202020204" pitchFamily="34" charset="0"/>
              </a:rPr>
              <a:t> </a:t>
            </a:r>
            <a:r>
              <a:rPr lang="en-GB" altLang="en-US" sz="2000" dirty="0" err="1">
                <a:cs typeface="Arial" panose="020B0604020202020204" pitchFamily="34" charset="0"/>
              </a:rPr>
              <a:t>magnezie</a:t>
            </a:r>
            <a:r>
              <a:rPr lang="cs-CZ" altLang="en-US" sz="2000" dirty="0">
                <a:cs typeface="Arial" panose="020B0604020202020204" pitchFamily="34" charset="0"/>
              </a:rPr>
              <a:t>„ </a:t>
            </a:r>
            <a:r>
              <a:rPr lang="cs-CZ" altLang="en-US" sz="2000" dirty="0" err="1">
                <a:cs typeface="Arial" panose="020B0604020202020204" pitchFamily="34" charset="0"/>
              </a:rPr>
              <a:t>Př</a:t>
            </a:r>
            <a:r>
              <a:rPr lang="en-GB" altLang="en-US" sz="2000" dirty="0" err="1">
                <a:cs typeface="Arial" panose="020B0604020202020204" pitchFamily="34" charset="0"/>
              </a:rPr>
              <a:t>ípraví</a:t>
            </a:r>
            <a:r>
              <a:rPr lang="en-GB" altLang="en-US" sz="2000" dirty="0">
                <a:cs typeface="Arial" panose="020B0604020202020204" pitchFamily="34" charset="0"/>
              </a:rPr>
              <a:t> se </a:t>
            </a:r>
            <a:r>
              <a:rPr lang="en-GB" altLang="en-US" sz="2000" dirty="0" err="1">
                <a:cs typeface="Arial" panose="020B0604020202020204" pitchFamily="34" charset="0"/>
              </a:rPr>
              <a:t>vyžíháním</a:t>
            </a:r>
            <a:r>
              <a:rPr lang="en-GB" altLang="en-US" sz="2000" dirty="0">
                <a:cs typeface="Arial" panose="020B0604020202020204" pitchFamily="34" charset="0"/>
              </a:rPr>
              <a:t> </a:t>
            </a:r>
            <a:r>
              <a:rPr lang="en-GB" altLang="en-US" sz="2000" dirty="0" err="1">
                <a:cs typeface="Arial" panose="020B0604020202020204" pitchFamily="34" charset="0"/>
              </a:rPr>
              <a:t>uhli</a:t>
            </a:r>
            <a:r>
              <a:rPr lang="cs-CZ" altLang="en-US" sz="2000" dirty="0">
                <a:cs typeface="Arial" panose="020B0604020202020204" pitchFamily="34" charset="0"/>
              </a:rPr>
              <a:t>č</a:t>
            </a:r>
            <a:r>
              <a:rPr lang="en-GB" altLang="en-US" sz="2000" dirty="0" err="1">
                <a:cs typeface="Arial" panose="020B0604020202020204" pitchFamily="34" charset="0"/>
              </a:rPr>
              <a:t>itanu</a:t>
            </a:r>
            <a:r>
              <a:rPr lang="cs-CZ" altLang="en-US" sz="2000" dirty="0">
                <a:cs typeface="Arial" panose="020B0604020202020204" pitchFamily="34" charset="0"/>
              </a:rPr>
              <a:t> nebo hydroxidu. R</a:t>
            </a:r>
            <a:r>
              <a:rPr lang="en-GB" altLang="en-US" sz="2000" dirty="0" err="1">
                <a:cs typeface="Arial" panose="020B0604020202020204" pitchFamily="34" charset="0"/>
              </a:rPr>
              <a:t>eaguje</a:t>
            </a:r>
            <a:r>
              <a:rPr lang="en-GB" altLang="en-US" sz="2000" dirty="0">
                <a:cs typeface="Arial" panose="020B0604020202020204" pitchFamily="34" charset="0"/>
              </a:rPr>
              <a:t> </a:t>
            </a:r>
            <a:r>
              <a:rPr lang="en-GB" altLang="en-US" sz="2000" dirty="0" err="1">
                <a:cs typeface="Arial" panose="020B0604020202020204" pitchFamily="34" charset="0"/>
              </a:rPr>
              <a:t>pomalu</a:t>
            </a:r>
            <a:r>
              <a:rPr lang="en-GB" altLang="en-US" sz="2000" dirty="0">
                <a:cs typeface="Arial" panose="020B0604020202020204" pitchFamily="34" charset="0"/>
              </a:rPr>
              <a:t> s </a:t>
            </a:r>
            <a:r>
              <a:rPr lang="en-GB" altLang="en-US" sz="2000" dirty="0" err="1">
                <a:cs typeface="Arial" panose="020B0604020202020204" pitchFamily="34" charset="0"/>
              </a:rPr>
              <a:t>vodou</a:t>
            </a:r>
            <a:r>
              <a:rPr lang="en-GB" altLang="en-US" sz="2000" dirty="0">
                <a:cs typeface="Arial" panose="020B0604020202020204" pitchFamily="34" charset="0"/>
              </a:rPr>
              <a:t> </a:t>
            </a:r>
            <a:r>
              <a:rPr lang="en-GB" altLang="en-US" sz="2000" dirty="0" err="1">
                <a:cs typeface="Arial" panose="020B0604020202020204" pitchFamily="34" charset="0"/>
              </a:rPr>
              <a:t>MgO</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Mg(OH)</a:t>
            </a:r>
            <a:r>
              <a:rPr lang="en-GB" altLang="en-US" sz="2000" baseline="-25000" dirty="0">
                <a:cs typeface="Arial" panose="020B0604020202020204" pitchFamily="34" charset="0"/>
              </a:rPr>
              <a:t>2</a:t>
            </a:r>
            <a:r>
              <a:rPr lang="cs-CZ" altLang="en-US" sz="2000" dirty="0">
                <a:cs typeface="Arial" panose="020B0604020202020204" pitchFamily="34" charset="0"/>
              </a:rPr>
              <a:t>. </a:t>
            </a:r>
            <a:endParaRPr lang="cs-CZ" altLang="en-US" sz="2000" baseline="-25000" dirty="0">
              <a:cs typeface="Arial" panose="020B0604020202020204" pitchFamily="34" charset="0"/>
            </a:endParaRPr>
          </a:p>
        </p:txBody>
      </p:sp>
      <p:sp>
        <p:nvSpPr>
          <p:cNvPr id="3" name="Nadpis 1"/>
          <p:cNvSpPr>
            <a:spLocks noGrp="1"/>
          </p:cNvSpPr>
          <p:nvPr>
            <p:ph type="title"/>
          </p:nvPr>
        </p:nvSpPr>
        <p:spPr>
          <a:xfrm>
            <a:off x="457200" y="152400"/>
            <a:ext cx="8229600" cy="563562"/>
          </a:xfrm>
        </p:spPr>
        <p:txBody>
          <a:bodyPr>
            <a:normAutofit/>
          </a:bodyPr>
          <a:lstStyle/>
          <a:p>
            <a:r>
              <a:rPr lang="cs-CZ" sz="2800" b="1" dirty="0"/>
              <a:t>Sloučeniny s kyslíkem</a:t>
            </a:r>
          </a:p>
        </p:txBody>
      </p:sp>
      <p:pic>
        <p:nvPicPr>
          <p:cNvPr id="12290" name="Picture 2" descr="Výroba vápna a cementu">
            <a:extLst>
              <a:ext uri="{FF2B5EF4-FFF2-40B4-BE49-F238E27FC236}">
                <a16:creationId xmlns:a16="http://schemas.microsoft.com/office/drawing/2014/main" id="{25396446-6226-4B5D-A238-E1D334A73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3069" y="4044272"/>
            <a:ext cx="1610859" cy="281372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0B10D9EB-47B3-442B-A88C-64D5113CB2E4}"/>
              </a:ext>
            </a:extLst>
          </p:cNvPr>
          <p:cNvSpPr txBox="1"/>
          <p:nvPr/>
        </p:nvSpPr>
        <p:spPr>
          <a:xfrm>
            <a:off x="152400" y="4529522"/>
            <a:ext cx="7352016" cy="400110"/>
          </a:xfrm>
          <a:prstGeom prst="rect">
            <a:avLst/>
          </a:prstGeom>
          <a:noFill/>
        </p:spPr>
        <p:txBody>
          <a:bodyPr wrap="square">
            <a:spAutoFit/>
          </a:bodyPr>
          <a:lstStyle/>
          <a:p>
            <a:pPr>
              <a:buNone/>
            </a:pPr>
            <a:r>
              <a:rPr lang="en-GB" altLang="en-US" sz="2000" b="1" dirty="0">
                <a:cs typeface="Arial" panose="020B0604020202020204" pitchFamily="34" charset="0"/>
              </a:rPr>
              <a:t>Oxid </a:t>
            </a:r>
            <a:r>
              <a:rPr lang="en-GB" altLang="en-US" sz="2000" b="1" dirty="0" err="1">
                <a:cs typeface="Arial" panose="020B0604020202020204" pitchFamily="34" charset="0"/>
              </a:rPr>
              <a:t>vápenatý</a:t>
            </a:r>
            <a:r>
              <a:rPr lang="en-GB" altLang="en-US" sz="2000" b="1"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pálené</a:t>
            </a:r>
            <a:r>
              <a:rPr lang="en-GB" altLang="en-US" sz="2000" dirty="0">
                <a:cs typeface="Arial" panose="020B0604020202020204" pitchFamily="34" charset="0"/>
              </a:rPr>
              <a:t> </a:t>
            </a:r>
            <a:r>
              <a:rPr lang="en-GB" altLang="en-US" sz="2000" dirty="0" err="1">
                <a:cs typeface="Arial" panose="020B0604020202020204" pitchFamily="34" charset="0"/>
              </a:rPr>
              <a:t>vápno</a:t>
            </a:r>
            <a:r>
              <a:rPr lang="en-GB" altLang="en-US" sz="2000" dirty="0">
                <a:cs typeface="Arial" panose="020B0604020202020204" pitchFamily="34" charset="0"/>
              </a:rPr>
              <a:t> - </a:t>
            </a:r>
            <a:r>
              <a:rPr lang="en-GB" altLang="en-US" sz="2000" dirty="0" err="1">
                <a:cs typeface="Arial" panose="020B0604020202020204" pitchFamily="34" charset="0"/>
              </a:rPr>
              <a:t>vyrábí</a:t>
            </a:r>
            <a:r>
              <a:rPr lang="en-GB" altLang="en-US" sz="2000" dirty="0">
                <a:cs typeface="Arial" panose="020B0604020202020204" pitchFamily="34" charset="0"/>
              </a:rPr>
              <a:t> se </a:t>
            </a:r>
            <a:r>
              <a:rPr lang="en-GB" altLang="en-US" sz="2000" dirty="0" err="1">
                <a:cs typeface="Arial" panose="020B0604020202020204" pitchFamily="34" charset="0"/>
              </a:rPr>
              <a:t>žíháním</a:t>
            </a:r>
            <a:r>
              <a:rPr lang="en-GB" altLang="en-US" sz="2000" dirty="0">
                <a:cs typeface="Arial" panose="020B0604020202020204" pitchFamily="34" charset="0"/>
              </a:rPr>
              <a:t> </a:t>
            </a:r>
            <a:r>
              <a:rPr lang="cs-CZ" altLang="en-US" sz="2000" dirty="0">
                <a:cs typeface="Arial" panose="020B0604020202020204" pitchFamily="34" charset="0"/>
              </a:rPr>
              <a:t>vápence</a:t>
            </a:r>
          </a:p>
        </p:txBody>
      </p:sp>
      <p:pic>
        <p:nvPicPr>
          <p:cNvPr id="12292" name="Picture 4" descr="Výroba vápna a cementu">
            <a:extLst>
              <a:ext uri="{FF2B5EF4-FFF2-40B4-BE49-F238E27FC236}">
                <a16:creationId xmlns:a16="http://schemas.microsoft.com/office/drawing/2014/main" id="{EA90B1D5-B10F-437A-8CFC-EABFA9C34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5074051"/>
            <a:ext cx="2590800" cy="170252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253600D4-F13A-48A7-9BD5-53D55AB7EA33}"/>
              </a:ext>
            </a:extLst>
          </p:cNvPr>
          <p:cNvSpPr txBox="1"/>
          <p:nvPr/>
        </p:nvSpPr>
        <p:spPr>
          <a:xfrm>
            <a:off x="759902" y="5682920"/>
            <a:ext cx="3598909" cy="400110"/>
          </a:xfrm>
          <a:prstGeom prst="rect">
            <a:avLst/>
          </a:prstGeom>
          <a:noFill/>
        </p:spPr>
        <p:txBody>
          <a:bodyPr wrap="square">
            <a:spAutoFit/>
          </a:bodyPr>
          <a:lstStyle/>
          <a:p>
            <a:r>
              <a:rPr lang="en-GB" altLang="en-US" sz="2000" dirty="0">
                <a:cs typeface="Arial" panose="020B0604020202020204" pitchFamily="34" charset="0"/>
              </a:rPr>
              <a:t> CaCO</a:t>
            </a:r>
            <a:r>
              <a:rPr lang="en-GB" altLang="en-US" sz="2000" baseline="-25000" dirty="0">
                <a:cs typeface="Arial" panose="020B0604020202020204" pitchFamily="34" charset="0"/>
              </a:rPr>
              <a:t>3</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CaO</a:t>
            </a:r>
            <a:r>
              <a:rPr lang="en-GB" altLang="en-US" sz="2000" dirty="0">
                <a:cs typeface="Arial" panose="020B0604020202020204" pitchFamily="34" charset="0"/>
              </a:rPr>
              <a:t>  +  CO</a:t>
            </a:r>
            <a:r>
              <a:rPr lang="en-GB" altLang="en-US" sz="2000" baseline="-25000" dirty="0">
                <a:cs typeface="Arial" panose="020B0604020202020204" pitchFamily="34" charset="0"/>
              </a:rPr>
              <a:t>2</a:t>
            </a:r>
            <a:r>
              <a:rPr lang="en-GB" altLang="en-US" sz="2000" dirty="0">
                <a:cs typeface="Arial" panose="020B0604020202020204" pitchFamily="34" charset="0"/>
              </a:rPr>
              <a:t> </a:t>
            </a:r>
            <a:endParaRPr lang="cs-CZ" sz="2000" dirty="0"/>
          </a:p>
        </p:txBody>
      </p:sp>
      <p:sp>
        <p:nvSpPr>
          <p:cNvPr id="11" name="TextovéPole 10">
            <a:extLst>
              <a:ext uri="{FF2B5EF4-FFF2-40B4-BE49-F238E27FC236}">
                <a16:creationId xmlns:a16="http://schemas.microsoft.com/office/drawing/2014/main" id="{72705C4C-3B66-4C29-A743-57C5C7216B3B}"/>
              </a:ext>
            </a:extLst>
          </p:cNvPr>
          <p:cNvSpPr txBox="1"/>
          <p:nvPr/>
        </p:nvSpPr>
        <p:spPr>
          <a:xfrm>
            <a:off x="152400" y="4984613"/>
            <a:ext cx="4267200" cy="707886"/>
          </a:xfrm>
          <a:prstGeom prst="rect">
            <a:avLst/>
          </a:prstGeom>
          <a:noFill/>
        </p:spPr>
        <p:txBody>
          <a:bodyPr wrap="square">
            <a:spAutoFit/>
          </a:bodyPr>
          <a:lstStyle/>
          <a:p>
            <a:r>
              <a:rPr lang="cs-CZ" sz="2000" b="0" i="0" dirty="0">
                <a:effectLst/>
              </a:rPr>
              <a:t>Pálení vápence probíhá při teplotě 900 – 1100 °C </a:t>
            </a:r>
            <a:endParaRPr lang="cs-CZ" sz="2000" dirty="0"/>
          </a:p>
        </p:txBody>
      </p:sp>
      <p:sp>
        <p:nvSpPr>
          <p:cNvPr id="13" name="TextovéPole 12">
            <a:extLst>
              <a:ext uri="{FF2B5EF4-FFF2-40B4-BE49-F238E27FC236}">
                <a16:creationId xmlns:a16="http://schemas.microsoft.com/office/drawing/2014/main" id="{909750D1-B5C8-4D54-9B61-BB2568F33A3A}"/>
              </a:ext>
            </a:extLst>
          </p:cNvPr>
          <p:cNvSpPr txBox="1"/>
          <p:nvPr/>
        </p:nvSpPr>
        <p:spPr>
          <a:xfrm>
            <a:off x="58220" y="6271647"/>
            <a:ext cx="2362200" cy="400110"/>
          </a:xfrm>
          <a:prstGeom prst="rect">
            <a:avLst/>
          </a:prstGeom>
          <a:noFill/>
        </p:spPr>
        <p:txBody>
          <a:bodyPr wrap="square">
            <a:spAutoFit/>
          </a:bodyPr>
          <a:lstStyle/>
          <a:p>
            <a:r>
              <a:rPr lang="cs-CZ" sz="2000" b="0" i="0" dirty="0">
                <a:solidFill>
                  <a:srgbClr val="333333"/>
                </a:solidFill>
                <a:effectLst/>
              </a:rPr>
              <a:t> </a:t>
            </a:r>
            <a:r>
              <a:rPr lang="el-GR" sz="2000" b="0" i="0" u="none" strike="noStrike" dirty="0">
                <a:solidFill>
                  <a:srgbClr val="242729"/>
                </a:solidFill>
                <a:effectLst/>
              </a:rPr>
              <a:t> Δ</a:t>
            </a:r>
            <a:r>
              <a:rPr lang="cs-CZ" sz="2000" b="0" i="0" u="none" strike="noStrike" dirty="0">
                <a:solidFill>
                  <a:srgbClr val="242729"/>
                </a:solidFill>
                <a:effectLst/>
              </a:rPr>
              <a:t>H = </a:t>
            </a:r>
            <a:r>
              <a:rPr lang="cs-CZ" sz="2000" b="0" i="0" dirty="0">
                <a:solidFill>
                  <a:srgbClr val="333333"/>
                </a:solidFill>
                <a:effectLst/>
              </a:rPr>
              <a:t>178 </a:t>
            </a:r>
            <a:r>
              <a:rPr lang="cs-CZ" sz="2000" b="0" i="0" dirty="0" err="1">
                <a:solidFill>
                  <a:srgbClr val="333333"/>
                </a:solidFill>
                <a:effectLst/>
              </a:rPr>
              <a:t>kJ</a:t>
            </a:r>
            <a:r>
              <a:rPr lang="cs-CZ" sz="2000" b="0" i="0" dirty="0">
                <a:solidFill>
                  <a:srgbClr val="333333"/>
                </a:solidFill>
                <a:effectLst/>
              </a:rPr>
              <a:t>.</a:t>
            </a:r>
            <a:r>
              <a:rPr lang="cs-CZ" sz="2000" b="0" i="0" u="none" strike="noStrike" dirty="0">
                <a:solidFill>
                  <a:srgbClr val="242729"/>
                </a:solidFill>
                <a:effectLst/>
              </a:rPr>
              <a:t> mol</a:t>
            </a:r>
            <a:r>
              <a:rPr lang="cs-CZ" sz="2000" b="0" i="0" u="none" strike="noStrike" baseline="30000" dirty="0">
                <a:solidFill>
                  <a:srgbClr val="242729"/>
                </a:solidFill>
                <a:effectLst/>
              </a:rPr>
              <a:t>−1</a:t>
            </a:r>
            <a:endParaRPr lang="cs-CZ" sz="2000" dirty="0"/>
          </a:p>
        </p:txBody>
      </p:sp>
    </p:spTree>
    <p:extLst>
      <p:ext uri="{BB962C8B-B14F-4D97-AF65-F5344CB8AC3E}">
        <p14:creationId xmlns:p14="http://schemas.microsoft.com/office/powerpoint/2010/main" val="3974558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330" y="3814482"/>
            <a:ext cx="3354942" cy="2446312"/>
          </a:xfrm>
          <a:prstGeom prst="rect">
            <a:avLst/>
          </a:prstGeom>
          <a:noFill/>
          <a:extLst>
            <a:ext uri="{909E8E84-426E-40DD-AFC4-6F175D3DCCD1}">
              <a14:hiddenFill xmlns:a14="http://schemas.microsoft.com/office/drawing/2010/main">
                <a:solidFill>
                  <a:srgbClr val="FFFFFF"/>
                </a:solidFill>
              </a14:hiddenFill>
            </a:ext>
          </a:extLst>
        </p:spPr>
      </p:pic>
      <p:pic>
        <p:nvPicPr>
          <p:cNvPr id="757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7566" y="4109548"/>
            <a:ext cx="1828273" cy="221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descr="Hašení vápna postup - Stavební materiály">
            <a:extLst>
              <a:ext uri="{FF2B5EF4-FFF2-40B4-BE49-F238E27FC236}">
                <a16:creationId xmlns:a16="http://schemas.microsoft.com/office/drawing/2014/main" id="{EF854D43-793D-4357-B6D1-4EF2EADF41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297236"/>
            <a:ext cx="3095774" cy="2057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CDE0D732-1CDE-4961-836A-0778E72CC3B3}"/>
              </a:ext>
            </a:extLst>
          </p:cNvPr>
          <p:cNvSpPr txBox="1"/>
          <p:nvPr/>
        </p:nvSpPr>
        <p:spPr>
          <a:xfrm>
            <a:off x="180826" y="1228941"/>
            <a:ext cx="5514639" cy="2031325"/>
          </a:xfrm>
          <a:prstGeom prst="rect">
            <a:avLst/>
          </a:prstGeom>
          <a:noFill/>
        </p:spPr>
        <p:txBody>
          <a:bodyPr wrap="square">
            <a:spAutoFit/>
          </a:bodyPr>
          <a:lstStyle/>
          <a:p>
            <a:pPr algn="just">
              <a:lnSpc>
                <a:spcPct val="90000"/>
              </a:lnSpc>
            </a:pPr>
            <a:r>
              <a:rPr lang="cs-CZ" altLang="en-US" sz="2000" u="sng" dirty="0">
                <a:cs typeface="Arial" panose="020B0604020202020204" pitchFamily="34" charset="0"/>
              </a:rPr>
              <a:t>"</a:t>
            </a:r>
            <a:r>
              <a:rPr lang="en-GB" altLang="en-US" sz="2000" u="sng" dirty="0" err="1">
                <a:cs typeface="Arial" panose="020B0604020202020204" pitchFamily="34" charset="0"/>
              </a:rPr>
              <a:t>Hašené</a:t>
            </a:r>
            <a:r>
              <a:rPr lang="en-GB" altLang="en-US" sz="2000" u="sng" dirty="0">
                <a:cs typeface="Arial" panose="020B0604020202020204" pitchFamily="34" charset="0"/>
              </a:rPr>
              <a:t> </a:t>
            </a:r>
            <a:r>
              <a:rPr lang="en-GB" altLang="en-US" sz="2000" u="sng" dirty="0" err="1">
                <a:cs typeface="Arial" panose="020B0604020202020204" pitchFamily="34" charset="0"/>
              </a:rPr>
              <a:t>vápno</a:t>
            </a:r>
            <a:r>
              <a:rPr lang="cs-CZ" altLang="en-US" sz="2000" u="sng" dirty="0">
                <a:cs typeface="Arial" panose="020B0604020202020204" pitchFamily="34" charset="0"/>
              </a:rPr>
              <a:t>"</a:t>
            </a:r>
            <a:r>
              <a:rPr lang="en-GB" altLang="en-US" sz="2000" dirty="0">
                <a:cs typeface="Arial" panose="020B0604020202020204" pitchFamily="34" charset="0"/>
              </a:rPr>
              <a:t> </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technický</a:t>
            </a:r>
            <a:r>
              <a:rPr lang="en-GB" altLang="en-US" sz="2000" dirty="0">
                <a:cs typeface="Arial" panose="020B0604020202020204" pitchFamily="34" charset="0"/>
              </a:rPr>
              <a:t> </a:t>
            </a:r>
            <a:r>
              <a:rPr lang="en-GB" altLang="en-US" sz="2000" b="1" dirty="0" err="1">
                <a:cs typeface="Arial" panose="020B0604020202020204" pitchFamily="34" charset="0"/>
              </a:rPr>
              <a:t>hydroxid</a:t>
            </a:r>
            <a:r>
              <a:rPr lang="en-GB" altLang="en-US" sz="2000" b="1" dirty="0">
                <a:cs typeface="Arial" panose="020B0604020202020204" pitchFamily="34" charset="0"/>
              </a:rPr>
              <a:t> </a:t>
            </a:r>
            <a:r>
              <a:rPr lang="en-GB" altLang="en-US" sz="2000" b="1" dirty="0" err="1">
                <a:cs typeface="Arial" panose="020B0604020202020204" pitchFamily="34" charset="0"/>
              </a:rPr>
              <a:t>vápenatý</a:t>
            </a:r>
            <a:r>
              <a:rPr lang="cs-CZ" altLang="en-US" sz="2000" dirty="0">
                <a:cs typeface="Arial" panose="020B0604020202020204" pitchFamily="34" charset="0"/>
              </a:rPr>
              <a:t>. H</a:t>
            </a:r>
            <a:r>
              <a:rPr lang="en-GB" altLang="en-US" sz="2000" dirty="0" err="1">
                <a:cs typeface="Arial" panose="020B0604020202020204" pitchFamily="34" charset="0"/>
              </a:rPr>
              <a:t>ašení</a:t>
            </a:r>
            <a:r>
              <a:rPr lang="en-GB" altLang="en-US" sz="2000" dirty="0">
                <a:cs typeface="Arial" panose="020B0604020202020204" pitchFamily="34" charset="0"/>
              </a:rPr>
              <a:t> </a:t>
            </a:r>
            <a:r>
              <a:rPr lang="en-GB" altLang="en-US" sz="2000" dirty="0" err="1">
                <a:cs typeface="Arial" panose="020B0604020202020204" pitchFamily="34" charset="0"/>
              </a:rPr>
              <a:t>vápna</a:t>
            </a:r>
            <a:r>
              <a:rPr lang="en-GB" altLang="en-US" sz="2000" dirty="0">
                <a:cs typeface="Arial" panose="020B0604020202020204" pitchFamily="34" charset="0"/>
              </a:rPr>
              <a:t>: </a:t>
            </a:r>
            <a:endParaRPr lang="cs-CZ" altLang="en-US" sz="2000" dirty="0">
              <a:cs typeface="Arial" panose="020B0604020202020204" pitchFamily="34" charset="0"/>
            </a:endParaRPr>
          </a:p>
          <a:p>
            <a:pPr algn="ctr">
              <a:lnSpc>
                <a:spcPct val="90000"/>
              </a:lnSpc>
            </a:pPr>
            <a:r>
              <a:rPr lang="en-GB" altLang="en-US" sz="2000" dirty="0" err="1">
                <a:cs typeface="Arial" panose="020B0604020202020204" pitchFamily="34" charset="0"/>
              </a:rPr>
              <a:t>CaO</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Ca(OH)</a:t>
            </a:r>
            <a:r>
              <a:rPr lang="en-GB" altLang="en-US" sz="2000" baseline="-25000" dirty="0">
                <a:cs typeface="Arial" panose="020B0604020202020204" pitchFamily="34" charset="0"/>
              </a:rPr>
              <a:t>2</a:t>
            </a:r>
            <a:r>
              <a:rPr lang="en-GB" altLang="en-US" sz="2000" dirty="0">
                <a:cs typeface="Arial" panose="020B0604020202020204" pitchFamily="34" charset="0"/>
              </a:rPr>
              <a:t> </a:t>
            </a:r>
          </a:p>
          <a:p>
            <a:pPr algn="just">
              <a:lnSpc>
                <a:spcPct val="90000"/>
              </a:lnSpc>
            </a:pPr>
            <a:r>
              <a:rPr lang="cs-CZ" altLang="en-US" sz="2000" dirty="0">
                <a:cs typeface="Arial" panose="020B0604020202020204" pitchFamily="34" charset="0"/>
              </a:rPr>
              <a:t>Ca(OH)</a:t>
            </a:r>
            <a:r>
              <a:rPr lang="cs-CZ" altLang="en-US" sz="2000" baseline="-25000" dirty="0">
                <a:cs typeface="Arial" panose="020B0604020202020204" pitchFamily="34" charset="0"/>
              </a:rPr>
              <a:t>2</a:t>
            </a:r>
            <a:r>
              <a:rPr lang="en-GB" altLang="en-US" sz="2000" dirty="0">
                <a:cs typeface="Arial" panose="020B0604020202020204" pitchFamily="34" charset="0"/>
              </a:rPr>
              <a:t> - </a:t>
            </a:r>
            <a:r>
              <a:rPr lang="en-GB" altLang="en-US" sz="2000" dirty="0" err="1">
                <a:cs typeface="Arial" panose="020B0604020202020204" pitchFamily="34" charset="0"/>
              </a:rPr>
              <a:t>mírn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rozpustný</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vod</a:t>
            </a:r>
            <a:r>
              <a:rPr lang="cs-CZ" altLang="en-US" sz="2000" dirty="0">
                <a:cs typeface="Arial" panose="020B0604020202020204" pitchFamily="34" charset="0"/>
              </a:rPr>
              <a:t>ě</a:t>
            </a:r>
            <a:r>
              <a:rPr lang="en-GB" altLang="en-US" sz="2000" dirty="0">
                <a:cs typeface="Arial" panose="020B0604020202020204" pitchFamily="34" charset="0"/>
              </a:rPr>
              <a:t> - </a:t>
            </a:r>
            <a:r>
              <a:rPr lang="en-GB" altLang="en-US" sz="2000" dirty="0" err="1">
                <a:cs typeface="Arial" panose="020B0604020202020204" pitchFamily="34" charset="0"/>
              </a:rPr>
              <a:t>roztok</a:t>
            </a:r>
            <a:r>
              <a:rPr lang="en-GB" altLang="en-US" sz="2000" dirty="0">
                <a:cs typeface="Arial" panose="020B0604020202020204" pitchFamily="34" charset="0"/>
              </a:rPr>
              <a:t> </a:t>
            </a:r>
            <a:r>
              <a:rPr lang="cs-CZ" altLang="en-US" sz="2000" dirty="0">
                <a:cs typeface="Arial" panose="020B0604020202020204" pitchFamily="34" charset="0"/>
              </a:rPr>
              <a:t>se </a:t>
            </a:r>
            <a:r>
              <a:rPr lang="en-GB" altLang="en-US" sz="2000" dirty="0" err="1">
                <a:cs typeface="Arial" panose="020B0604020202020204" pitchFamily="34" charset="0"/>
              </a:rPr>
              <a:t>nazýv</a:t>
            </a:r>
            <a:r>
              <a:rPr lang="cs-CZ" altLang="en-US" sz="2000" dirty="0">
                <a:cs typeface="Arial" panose="020B0604020202020204" pitchFamily="34" charset="0"/>
              </a:rPr>
              <a:t>á</a:t>
            </a:r>
            <a:r>
              <a:rPr lang="en-GB" altLang="en-US" sz="2000" dirty="0">
                <a:cs typeface="Arial" panose="020B0604020202020204" pitchFamily="34" charset="0"/>
              </a:rPr>
              <a:t> </a:t>
            </a:r>
            <a:r>
              <a:rPr lang="cs-CZ" altLang="en-US" sz="2000" u="sng" dirty="0">
                <a:cs typeface="Arial" panose="020B0604020202020204" pitchFamily="34" charset="0"/>
              </a:rPr>
              <a:t>"</a:t>
            </a:r>
            <a:r>
              <a:rPr lang="en-GB" altLang="en-US" sz="2000" u="sng" dirty="0" err="1">
                <a:cs typeface="Arial" panose="020B0604020202020204" pitchFamily="34" charset="0"/>
              </a:rPr>
              <a:t>vápenná</a:t>
            </a:r>
            <a:r>
              <a:rPr lang="en-GB" altLang="en-US" sz="2000" u="sng" dirty="0">
                <a:cs typeface="Arial" panose="020B0604020202020204" pitchFamily="34" charset="0"/>
              </a:rPr>
              <a:t> </a:t>
            </a:r>
            <a:r>
              <a:rPr lang="en-GB" altLang="en-US" sz="2000" u="sng" dirty="0" err="1">
                <a:cs typeface="Arial" panose="020B0604020202020204" pitchFamily="34" charset="0"/>
              </a:rPr>
              <a:t>voda</a:t>
            </a:r>
            <a:r>
              <a:rPr lang="cs-CZ" altLang="en-US" sz="2000" u="sng"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silná</a:t>
            </a:r>
            <a:r>
              <a:rPr lang="en-GB" altLang="en-US" sz="2000" dirty="0">
                <a:cs typeface="Arial" panose="020B0604020202020204" pitchFamily="34" charset="0"/>
              </a:rPr>
              <a:t> </a:t>
            </a:r>
            <a:r>
              <a:rPr lang="en-GB" altLang="en-US" sz="2000" dirty="0" err="1">
                <a:cs typeface="Arial" panose="020B0604020202020204" pitchFamily="34" charset="0"/>
              </a:rPr>
              <a:t>zásada</a:t>
            </a:r>
            <a:r>
              <a:rPr lang="en-GB" altLang="en-US" sz="2000" dirty="0">
                <a:cs typeface="Arial" panose="020B0604020202020204" pitchFamily="34" charset="0"/>
              </a:rPr>
              <a:t>, </a:t>
            </a:r>
            <a:r>
              <a:rPr lang="en-GB" altLang="en-US" sz="2000" dirty="0" err="1">
                <a:cs typeface="Arial" panose="020B0604020202020204" pitchFamily="34" charset="0"/>
              </a:rPr>
              <a:t>hojn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využívaná</a:t>
            </a:r>
            <a:r>
              <a:rPr lang="en-GB" altLang="en-US" sz="2000" dirty="0">
                <a:cs typeface="Arial" panose="020B0604020202020204" pitchFamily="34" charset="0"/>
              </a:rPr>
              <a:t> k </a:t>
            </a:r>
            <a:r>
              <a:rPr lang="en-GB" altLang="en-US" sz="2000" dirty="0" err="1">
                <a:cs typeface="Arial" panose="020B0604020202020204" pitchFamily="34" charset="0"/>
              </a:rPr>
              <a:t>alkalizaci</a:t>
            </a:r>
            <a:r>
              <a:rPr lang="en-GB" altLang="en-US" sz="2000" dirty="0">
                <a:cs typeface="Arial" panose="020B0604020202020204" pitchFamily="34" charset="0"/>
              </a:rPr>
              <a:t> v pr</a:t>
            </a:r>
            <a:r>
              <a:rPr lang="cs-CZ" altLang="en-US" sz="2000" dirty="0">
                <a:cs typeface="Arial" panose="020B0604020202020204" pitchFamily="34" charset="0"/>
              </a:rPr>
              <a:t>ů</a:t>
            </a:r>
            <a:r>
              <a:rPr lang="en-GB" altLang="en-US" sz="2000" dirty="0" err="1">
                <a:cs typeface="Arial" panose="020B0604020202020204" pitchFamily="34" charset="0"/>
              </a:rPr>
              <a:t>myslu</a:t>
            </a:r>
            <a:r>
              <a:rPr lang="en-GB" altLang="en-US" sz="2000" dirty="0">
                <a:cs typeface="Arial" panose="020B0604020202020204" pitchFamily="34" charset="0"/>
              </a:rPr>
              <a:t>, </a:t>
            </a:r>
            <a:r>
              <a:rPr lang="cs-CZ" altLang="en-US" sz="2000" u="sng" dirty="0">
                <a:cs typeface="Arial" panose="020B0604020202020204" pitchFamily="34" charset="0"/>
              </a:rPr>
              <a:t>„n</a:t>
            </a:r>
            <a:r>
              <a:rPr lang="en-GB" altLang="en-US" sz="2000" u="sng" dirty="0" err="1">
                <a:cs typeface="Arial" panose="020B0604020202020204" pitchFamily="34" charset="0"/>
              </a:rPr>
              <a:t>atronové</a:t>
            </a:r>
            <a:r>
              <a:rPr lang="en-GB" altLang="en-US" sz="2000" u="sng" dirty="0">
                <a:cs typeface="Arial" panose="020B0604020202020204" pitchFamily="34" charset="0"/>
              </a:rPr>
              <a:t> </a:t>
            </a:r>
            <a:r>
              <a:rPr lang="en-GB" altLang="en-US" sz="2000" u="sng" dirty="0" err="1">
                <a:cs typeface="Arial" panose="020B0604020202020204" pitchFamily="34" charset="0"/>
              </a:rPr>
              <a:t>vápno</a:t>
            </a:r>
            <a:r>
              <a:rPr lang="cs-CZ" altLang="en-US" sz="2000" u="sng" dirty="0">
                <a:cs typeface="Arial" panose="020B0604020202020204" pitchFamily="34" charset="0"/>
              </a:rPr>
              <a:t>"</a:t>
            </a:r>
            <a:r>
              <a:rPr lang="en-GB" altLang="en-US" sz="2000" dirty="0">
                <a:cs typeface="Arial" panose="020B0604020202020204" pitchFamily="34" charset="0"/>
              </a:rPr>
              <a:t> - </a:t>
            </a:r>
            <a:r>
              <a:rPr lang="en-GB" altLang="en-US" sz="2000" dirty="0" err="1">
                <a:cs typeface="Arial" panose="020B0604020202020204" pitchFamily="34" charset="0"/>
              </a:rPr>
              <a:t>sm</a:t>
            </a:r>
            <a:r>
              <a:rPr lang="cs-CZ" altLang="en-US" sz="2000" dirty="0">
                <a:cs typeface="Arial" panose="020B0604020202020204" pitchFamily="34" charset="0"/>
              </a:rPr>
              <a:t>ě</a:t>
            </a:r>
            <a:r>
              <a:rPr lang="en-GB" altLang="en-US" sz="2000" dirty="0">
                <a:cs typeface="Arial" panose="020B0604020202020204" pitchFamily="34" charset="0"/>
              </a:rPr>
              <a:t>s </a:t>
            </a:r>
            <a:r>
              <a:rPr lang="en-GB" altLang="en-US" sz="2000" dirty="0" err="1">
                <a:cs typeface="Arial" panose="020B0604020202020204" pitchFamily="34" charset="0"/>
              </a:rPr>
              <a:t>hydroxid</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sodného</a:t>
            </a:r>
            <a:r>
              <a:rPr lang="en-GB" altLang="en-US" sz="2000" dirty="0">
                <a:cs typeface="Arial" panose="020B0604020202020204" pitchFamily="34" charset="0"/>
              </a:rPr>
              <a:t> a </a:t>
            </a:r>
            <a:r>
              <a:rPr lang="en-GB" altLang="en-US" sz="2000" dirty="0" err="1">
                <a:cs typeface="Arial" panose="020B0604020202020204" pitchFamily="34" charset="0"/>
              </a:rPr>
              <a:t>vápenatého</a:t>
            </a:r>
            <a:r>
              <a:rPr lang="cs-CZ" altLang="en-US" sz="2000" dirty="0">
                <a:cs typeface="Arial" panose="020B0604020202020204" pitchFamily="34" charset="0"/>
              </a:rPr>
              <a:t>.</a:t>
            </a:r>
            <a:endParaRPr lang="en-GB" altLang="en-US" sz="2000" dirty="0">
              <a:cs typeface="Arial" panose="020B0604020202020204" pitchFamily="34" charset="0"/>
            </a:endParaRPr>
          </a:p>
        </p:txBody>
      </p:sp>
      <p:sp>
        <p:nvSpPr>
          <p:cNvPr id="9" name="TextovéPole 8">
            <a:extLst>
              <a:ext uri="{FF2B5EF4-FFF2-40B4-BE49-F238E27FC236}">
                <a16:creationId xmlns:a16="http://schemas.microsoft.com/office/drawing/2014/main" id="{F7D09441-3219-473F-A233-B7EE784DAD72}"/>
              </a:ext>
            </a:extLst>
          </p:cNvPr>
          <p:cNvSpPr txBox="1"/>
          <p:nvPr/>
        </p:nvSpPr>
        <p:spPr>
          <a:xfrm>
            <a:off x="140743" y="5428078"/>
            <a:ext cx="3657600" cy="369332"/>
          </a:xfrm>
          <a:prstGeom prst="rect">
            <a:avLst/>
          </a:prstGeom>
          <a:noFill/>
        </p:spPr>
        <p:txBody>
          <a:bodyPr wrap="square">
            <a:spAutoFit/>
          </a:bodyPr>
          <a:lstStyle/>
          <a:p>
            <a:pPr algn="ctr"/>
            <a:r>
              <a:rPr lang="en-US" sz="1800" dirty="0" err="1">
                <a:latin typeface="Arial" panose="020B0604020202020204" pitchFamily="34" charset="0"/>
                <a:cs typeface="Arial" panose="020B0604020202020204" pitchFamily="34" charset="0"/>
              </a:rPr>
              <a:t>CaO</a:t>
            </a:r>
            <a:r>
              <a:rPr lang="en-US" sz="1800" dirty="0">
                <a:latin typeface="Arial" panose="020B0604020202020204" pitchFamily="34" charset="0"/>
                <a:cs typeface="Arial" panose="020B0604020202020204" pitchFamily="34" charset="0"/>
              </a:rPr>
              <a:t>(s)+ H</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O(</a:t>
            </a:r>
            <a:r>
              <a:rPr lang="en-US" sz="1800" dirty="0" err="1">
                <a:latin typeface="Arial" panose="020B0604020202020204" pitchFamily="34" charset="0"/>
                <a:cs typeface="Arial" panose="020B0604020202020204" pitchFamily="34" charset="0"/>
              </a:rPr>
              <a:t>aq</a:t>
            </a:r>
            <a:r>
              <a:rPr lang="en-US" sz="1800" dirty="0">
                <a:latin typeface="Arial" panose="020B0604020202020204" pitchFamily="34" charset="0"/>
                <a:cs typeface="Arial" panose="020B0604020202020204" pitchFamily="34" charset="0"/>
              </a:rPr>
              <a:t>) → Ca(OH)</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(s)</a:t>
            </a:r>
            <a:endParaRPr lang="cs-CZ" sz="1800" dirty="0">
              <a:latin typeface="Arial" panose="020B0604020202020204" pitchFamily="34" charset="0"/>
              <a:cs typeface="Arial" panose="020B0604020202020204" pitchFamily="34" charset="0"/>
            </a:endParaRPr>
          </a:p>
        </p:txBody>
      </p:sp>
      <p:sp>
        <p:nvSpPr>
          <p:cNvPr id="11" name="TextovéPole 10">
            <a:extLst>
              <a:ext uri="{FF2B5EF4-FFF2-40B4-BE49-F238E27FC236}">
                <a16:creationId xmlns:a16="http://schemas.microsoft.com/office/drawing/2014/main" id="{DF63297D-2247-47BF-A387-9A0ADB997E7E}"/>
              </a:ext>
            </a:extLst>
          </p:cNvPr>
          <p:cNvSpPr txBox="1"/>
          <p:nvPr/>
        </p:nvSpPr>
        <p:spPr>
          <a:xfrm>
            <a:off x="180826" y="5971259"/>
            <a:ext cx="2286000" cy="369332"/>
          </a:xfrm>
          <a:prstGeom prst="rect">
            <a:avLst/>
          </a:prstGeom>
          <a:noFill/>
        </p:spPr>
        <p:txBody>
          <a:bodyPr wrap="square">
            <a:spAutoFit/>
          </a:bodyPr>
          <a:lstStyle/>
          <a:p>
            <a:r>
              <a:rPr lang="el-GR" b="0" i="0" u="none" strike="noStrike" dirty="0">
                <a:solidFill>
                  <a:srgbClr val="242729"/>
                </a:solidFill>
                <a:effectLst/>
                <a:latin typeface="MathJax_Main"/>
              </a:rPr>
              <a:t>Δ</a:t>
            </a:r>
            <a:r>
              <a:rPr lang="cs-CZ" b="0" i="0" u="none" strike="noStrike" dirty="0">
                <a:solidFill>
                  <a:srgbClr val="242729"/>
                </a:solidFill>
                <a:effectLst/>
                <a:latin typeface="MathJax_Math-italic"/>
              </a:rPr>
              <a:t>H </a:t>
            </a:r>
            <a:r>
              <a:rPr lang="cs-CZ" b="0" i="0" u="none" strike="noStrike" dirty="0">
                <a:solidFill>
                  <a:srgbClr val="242729"/>
                </a:solidFill>
                <a:effectLst/>
                <a:latin typeface="MathJax_Main"/>
              </a:rPr>
              <a:t>= −65.3 kJ⋅mol</a:t>
            </a:r>
            <a:r>
              <a:rPr lang="cs-CZ" b="0" i="0" u="none" strike="noStrike" baseline="30000" dirty="0">
                <a:solidFill>
                  <a:srgbClr val="242729"/>
                </a:solidFill>
                <a:effectLst/>
                <a:latin typeface="MathJax_Main"/>
              </a:rPr>
              <a:t>−1</a:t>
            </a:r>
            <a:endParaRPr lang="cs-CZ" dirty="0"/>
          </a:p>
        </p:txBody>
      </p:sp>
      <p:sp>
        <p:nvSpPr>
          <p:cNvPr id="10" name="TextovéPole 9">
            <a:extLst>
              <a:ext uri="{FF2B5EF4-FFF2-40B4-BE49-F238E27FC236}">
                <a16:creationId xmlns:a16="http://schemas.microsoft.com/office/drawing/2014/main" id="{1A7B78F9-0421-4970-B871-688ED6EF93CF}"/>
              </a:ext>
            </a:extLst>
          </p:cNvPr>
          <p:cNvSpPr txBox="1"/>
          <p:nvPr/>
        </p:nvSpPr>
        <p:spPr>
          <a:xfrm>
            <a:off x="140743" y="291132"/>
            <a:ext cx="8776782" cy="707886"/>
          </a:xfrm>
          <a:prstGeom prst="rect">
            <a:avLst/>
          </a:prstGeom>
          <a:noFill/>
        </p:spPr>
        <p:txBody>
          <a:bodyPr wrap="square">
            <a:spAutoFit/>
          </a:bodyPr>
          <a:lstStyle/>
          <a:p>
            <a:pPr algn="just"/>
            <a:r>
              <a:rPr lang="cs-CZ" sz="2000" b="1" dirty="0">
                <a:cs typeface="Arial" panose="020B0604020202020204" pitchFamily="34" charset="0"/>
              </a:rPr>
              <a:t>Hydroxid hořečnatý </a:t>
            </a:r>
            <a:r>
              <a:rPr lang="cs-CZ" sz="2000" dirty="0">
                <a:cs typeface="Arial" panose="020B0604020202020204" pitchFamily="34" charset="0"/>
              </a:rPr>
              <a:t>se</a:t>
            </a:r>
            <a:r>
              <a:rPr lang="cs-CZ" altLang="en-US" sz="2000" baseline="-25000" dirty="0">
                <a:cs typeface="Arial" panose="020B0604020202020204" pitchFamily="34" charset="0"/>
              </a:rPr>
              <a:t> </a:t>
            </a:r>
            <a:r>
              <a:rPr lang="en-GB" altLang="en-US" sz="2000" dirty="0" err="1">
                <a:cs typeface="Arial" panose="020B0604020202020204" pitchFamily="34" charset="0"/>
              </a:rPr>
              <a:t>využívá</a:t>
            </a:r>
            <a:r>
              <a:rPr lang="en-GB" altLang="en-US" sz="2000" dirty="0">
                <a:cs typeface="Arial" panose="020B0604020202020204" pitchFamily="34" charset="0"/>
              </a:rPr>
              <a:t> se k </a:t>
            </a:r>
            <a:r>
              <a:rPr lang="en-GB" altLang="en-US" sz="2000" dirty="0" err="1">
                <a:cs typeface="Arial" panose="020B0604020202020204" pitchFamily="34" charset="0"/>
              </a:rPr>
              <a:t>omezení</a:t>
            </a:r>
            <a:r>
              <a:rPr lang="en-GB" altLang="en-US" sz="2000" dirty="0">
                <a:cs typeface="Arial" panose="020B0604020202020204" pitchFamily="34" charset="0"/>
              </a:rPr>
              <a:t> </a:t>
            </a:r>
            <a:r>
              <a:rPr lang="en-GB" altLang="en-US" sz="2000" dirty="0" err="1">
                <a:cs typeface="Arial" panose="020B0604020202020204" pitchFamily="34" charset="0"/>
              </a:rPr>
              <a:t>kyselosti</a:t>
            </a:r>
            <a:r>
              <a:rPr lang="en-GB" altLang="en-US" sz="2000" dirty="0">
                <a:cs typeface="Arial" panose="020B0604020202020204" pitchFamily="34" charset="0"/>
              </a:rPr>
              <a:t> </a:t>
            </a:r>
            <a:r>
              <a:rPr lang="en-GB" altLang="en-US" sz="2000" dirty="0" err="1">
                <a:cs typeface="Arial" panose="020B0604020202020204" pitchFamily="34" charset="0"/>
              </a:rPr>
              <a:t>žalude</a:t>
            </a:r>
            <a:r>
              <a:rPr lang="cs-CZ" altLang="en-US" sz="2000" dirty="0" err="1">
                <a:cs typeface="Arial" panose="020B0604020202020204" pitchFamily="34" charset="0"/>
              </a:rPr>
              <a:t>čních</a:t>
            </a:r>
            <a:r>
              <a:rPr lang="cs-CZ" altLang="en-US" sz="2000" dirty="0">
                <a:cs typeface="Arial" panose="020B0604020202020204" pitchFamily="34" charset="0"/>
              </a:rPr>
              <a:t> </a:t>
            </a:r>
            <a:r>
              <a:rPr lang="cs-CZ" altLang="en-US" sz="2000" dirty="0" err="1">
                <a:cs typeface="Arial" panose="020B0604020202020204" pitchFamily="34" charset="0"/>
              </a:rPr>
              <a:t>šťá</a:t>
            </a:r>
            <a:r>
              <a:rPr lang="en-GB" altLang="en-US" sz="2000" dirty="0">
                <a:cs typeface="Arial" panose="020B0604020202020204" pitchFamily="34" charset="0"/>
              </a:rPr>
              <a:t>v</a:t>
            </a:r>
            <a:r>
              <a:rPr lang="cs-CZ" altLang="en-US" sz="2000" dirty="0">
                <a:cs typeface="Arial" panose="020B0604020202020204" pitchFamily="34" charset="0"/>
              </a:rPr>
              <a:t> (</a:t>
            </a:r>
            <a:r>
              <a:rPr lang="cs-CZ" altLang="en-US" sz="2000" dirty="0" err="1">
                <a:cs typeface="Arial" panose="020B0604020202020204" pitchFamily="34" charset="0"/>
              </a:rPr>
              <a:t>antacidum</a:t>
            </a:r>
            <a:r>
              <a:rPr lang="cs-CZ" altLang="en-US" sz="2000" dirty="0">
                <a:cs typeface="Arial" panose="020B0604020202020204" pitchFamily="34" charset="0"/>
              </a:rPr>
              <a:t>).</a:t>
            </a:r>
            <a:endParaRPr lang="cs-CZ" altLang="en-US" sz="2000" baseline="-25000" dirty="0">
              <a:cs typeface="Arial" panose="020B0604020202020204" pitchFamily="34" charset="0"/>
            </a:endParaRPr>
          </a:p>
        </p:txBody>
      </p:sp>
      <p:sp>
        <p:nvSpPr>
          <p:cNvPr id="12" name="TextovéPole 11">
            <a:extLst>
              <a:ext uri="{FF2B5EF4-FFF2-40B4-BE49-F238E27FC236}">
                <a16:creationId xmlns:a16="http://schemas.microsoft.com/office/drawing/2014/main" id="{6AF4D174-6451-43FC-AA49-4B506A3EE38B}"/>
              </a:ext>
            </a:extLst>
          </p:cNvPr>
          <p:cNvSpPr txBox="1"/>
          <p:nvPr/>
        </p:nvSpPr>
        <p:spPr>
          <a:xfrm>
            <a:off x="211833" y="3930790"/>
            <a:ext cx="3533790" cy="1323439"/>
          </a:xfrm>
          <a:prstGeom prst="rect">
            <a:avLst/>
          </a:prstGeom>
          <a:noFill/>
        </p:spPr>
        <p:txBody>
          <a:bodyPr wrap="square">
            <a:spAutoFit/>
          </a:bodyPr>
          <a:lstStyle/>
          <a:p>
            <a:pPr algn="just"/>
            <a:r>
              <a:rPr lang="cs-CZ" sz="2000" dirty="0">
                <a:cs typeface="Arial" panose="020B0604020202020204" pitchFamily="34" charset="0"/>
              </a:rPr>
              <a:t>Teplo které se uvolňuje při reakci oxidu vápenatého s vodou se také využívá v </a:t>
            </a:r>
            <a:r>
              <a:rPr lang="cs-CZ" sz="2000" u="sng" dirty="0" err="1">
                <a:cs typeface="Arial" panose="020B0604020202020204" pitchFamily="34" charset="0"/>
              </a:rPr>
              <a:t>samoohřívacích</a:t>
            </a:r>
            <a:r>
              <a:rPr lang="cs-CZ" sz="2000" u="sng" dirty="0">
                <a:cs typeface="Arial" panose="020B0604020202020204" pitchFamily="34" charset="0"/>
              </a:rPr>
              <a:t> konzervách</a:t>
            </a:r>
            <a:r>
              <a:rPr lang="en-US" sz="2000" dirty="0">
                <a:cs typeface="Arial" panose="020B0604020202020204" pitchFamily="34" charset="0"/>
              </a:rPr>
              <a:t>: </a:t>
            </a:r>
          </a:p>
        </p:txBody>
      </p:sp>
    </p:spTree>
    <p:extLst>
      <p:ext uri="{BB962C8B-B14F-4D97-AF65-F5344CB8AC3E}">
        <p14:creationId xmlns:p14="http://schemas.microsoft.com/office/powerpoint/2010/main" val="42103017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32" y="1219200"/>
            <a:ext cx="8629135"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8009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2400" y="228599"/>
            <a:ext cx="8839200" cy="5632311"/>
          </a:xfrm>
          <a:prstGeom prst="rect">
            <a:avLst/>
          </a:prstGeom>
        </p:spPr>
        <p:txBody>
          <a:bodyPr wrap="square">
            <a:spAutoFit/>
          </a:bodyPr>
          <a:lstStyle/>
          <a:p>
            <a:pPr algn="just"/>
            <a:r>
              <a:rPr lang="cs-CZ" sz="2000" b="1" dirty="0">
                <a:cs typeface="Arial" panose="020B0604020202020204" pitchFamily="34" charset="0"/>
              </a:rPr>
              <a:t>Peroxid vápenatý </a:t>
            </a:r>
            <a:r>
              <a:rPr lang="cs-CZ" sz="2000" dirty="0">
                <a:cs typeface="Arial" panose="020B0604020202020204" pitchFamily="34" charset="0"/>
              </a:rPr>
              <a:t>CaO</a:t>
            </a:r>
            <a:r>
              <a:rPr lang="cs-CZ" sz="2000" baseline="-25000" dirty="0">
                <a:cs typeface="Arial" panose="020B0604020202020204" pitchFamily="34" charset="0"/>
              </a:rPr>
              <a:t>2</a:t>
            </a:r>
            <a:r>
              <a:rPr lang="cs-CZ" sz="2000" dirty="0">
                <a:cs typeface="Arial" panose="020B0604020202020204" pitchFamily="34" charset="0"/>
              </a:rPr>
              <a:t> se používá jako hnojivo a jako oxidační činidlo při dekontaminaci vody znečištěné ropnými produkty.</a:t>
            </a:r>
          </a:p>
          <a:p>
            <a:pPr algn="just"/>
            <a:endParaRPr lang="cs-CZ" sz="2000" dirty="0">
              <a:cs typeface="Arial" panose="020B0604020202020204" pitchFamily="34" charset="0"/>
            </a:endParaRPr>
          </a:p>
          <a:p>
            <a:pPr algn="just"/>
            <a:r>
              <a:rPr lang="cs-CZ" sz="2000" b="1" dirty="0">
                <a:cs typeface="Arial" panose="020B0604020202020204" pitchFamily="34" charset="0"/>
              </a:rPr>
              <a:t>Oxid strontnatý </a:t>
            </a:r>
            <a:r>
              <a:rPr lang="cs-CZ" sz="2000" dirty="0" err="1">
                <a:cs typeface="Arial" panose="020B0604020202020204" pitchFamily="34" charset="0"/>
              </a:rPr>
              <a:t>SrO</a:t>
            </a:r>
            <a:r>
              <a:rPr lang="cs-CZ" sz="2000" dirty="0">
                <a:cs typeface="Arial" panose="020B0604020202020204" pitchFamily="34" charset="0"/>
              </a:rPr>
              <a:t> je součástí glazur a skel. </a:t>
            </a:r>
          </a:p>
          <a:p>
            <a:pPr algn="just"/>
            <a:endParaRPr lang="cs-CZ" sz="2000" b="1" dirty="0">
              <a:cs typeface="Arial" panose="020B0604020202020204" pitchFamily="34" charset="0"/>
            </a:endParaRPr>
          </a:p>
          <a:p>
            <a:pPr algn="just"/>
            <a:r>
              <a:rPr lang="cs-CZ" sz="2000" b="1" dirty="0">
                <a:cs typeface="Arial" panose="020B0604020202020204" pitchFamily="34" charset="0"/>
              </a:rPr>
              <a:t>Peroxid strontnatý </a:t>
            </a:r>
            <a:r>
              <a:rPr lang="cs-CZ" sz="2000" dirty="0">
                <a:cs typeface="Arial" panose="020B0604020202020204" pitchFamily="34" charset="0"/>
              </a:rPr>
              <a:t>SrO</a:t>
            </a:r>
            <a:r>
              <a:rPr lang="cs-CZ" sz="2000" baseline="-25000" dirty="0">
                <a:cs typeface="Arial" panose="020B0604020202020204" pitchFamily="34" charset="0"/>
              </a:rPr>
              <a:t>2</a:t>
            </a:r>
            <a:r>
              <a:rPr lang="cs-CZ" sz="2000" dirty="0">
                <a:cs typeface="Arial" panose="020B0604020202020204" pitchFamily="34" charset="0"/>
              </a:rPr>
              <a:t> se používá jako bělidlo, antiseptikum a zejména jako součást značkovací světelné munice.</a:t>
            </a:r>
          </a:p>
          <a:p>
            <a:pPr algn="just"/>
            <a:endParaRPr lang="cs-CZ" sz="2000" dirty="0">
              <a:cs typeface="Arial" panose="020B0604020202020204" pitchFamily="34" charset="0"/>
            </a:endParaRPr>
          </a:p>
          <a:p>
            <a:pPr algn="just"/>
            <a:r>
              <a:rPr lang="cs-CZ" sz="2000" b="1" dirty="0">
                <a:cs typeface="Arial" panose="020B0604020202020204" pitchFamily="34" charset="0"/>
              </a:rPr>
              <a:t>Hydroxid barnatý </a:t>
            </a:r>
            <a:r>
              <a:rPr lang="cs-CZ" sz="2000" dirty="0">
                <a:cs typeface="Arial" panose="020B0604020202020204" pitchFamily="34" charset="0"/>
              </a:rPr>
              <a:t>Ba(OH)</a:t>
            </a:r>
            <a:r>
              <a:rPr lang="cs-CZ" sz="2000" baseline="-25000" dirty="0">
                <a:cs typeface="Arial" panose="020B0604020202020204" pitchFamily="34" charset="0"/>
              </a:rPr>
              <a:t>2</a:t>
            </a:r>
            <a:r>
              <a:rPr lang="cs-CZ" sz="2000" dirty="0">
                <a:cs typeface="Arial" panose="020B0604020202020204" pitchFamily="34" charset="0"/>
              </a:rPr>
              <a:t> slouží jako katalyzátor při přípravě některých cyklických ketonů </a:t>
            </a:r>
            <a:r>
              <a:rPr lang="cs-CZ" sz="2000" i="1" dirty="0">
                <a:cs typeface="Arial" panose="020B0604020202020204" pitchFamily="34" charset="0"/>
              </a:rPr>
              <a:t>(příprava </a:t>
            </a:r>
            <a:r>
              <a:rPr lang="cs-CZ" sz="2000" i="1" dirty="0" err="1">
                <a:cs typeface="Arial" panose="020B0604020202020204" pitchFamily="34" charset="0"/>
              </a:rPr>
              <a:t>cyklopentanonu</a:t>
            </a:r>
            <a:r>
              <a:rPr lang="cs-CZ" sz="2000" i="1" dirty="0">
                <a:cs typeface="Arial" panose="020B0604020202020204" pitchFamily="34" charset="0"/>
              </a:rPr>
              <a:t> cyklizací kyseliny adipové)</a:t>
            </a:r>
            <a:r>
              <a:rPr lang="cs-CZ" sz="2000" dirty="0">
                <a:cs typeface="Arial" panose="020B0604020202020204" pitchFamily="34" charset="0"/>
              </a:rPr>
              <a:t>. </a:t>
            </a:r>
          </a:p>
          <a:p>
            <a:pPr algn="just"/>
            <a:endParaRPr lang="cs-CZ" sz="2000" b="1" dirty="0">
              <a:cs typeface="Arial" panose="020B0604020202020204" pitchFamily="34" charset="0"/>
            </a:endParaRPr>
          </a:p>
          <a:p>
            <a:pPr algn="just"/>
            <a:r>
              <a:rPr lang="cs-CZ" sz="2000" b="1" dirty="0">
                <a:cs typeface="Arial" panose="020B0604020202020204" pitchFamily="34" charset="0"/>
              </a:rPr>
              <a:t>Oxid barnatý </a:t>
            </a:r>
            <a:r>
              <a:rPr lang="cs-CZ" sz="2000" dirty="0" err="1">
                <a:cs typeface="Arial" panose="020B0604020202020204" pitchFamily="34" charset="0"/>
              </a:rPr>
              <a:t>BaO</a:t>
            </a:r>
            <a:r>
              <a:rPr lang="cs-CZ" sz="2000" dirty="0">
                <a:cs typeface="Arial" panose="020B0604020202020204" pitchFamily="34" charset="0"/>
              </a:rPr>
              <a:t> se používá ve sklářství k úpravě indexu lomu a jako katalyzátor některých organických reakcí. </a:t>
            </a:r>
          </a:p>
          <a:p>
            <a:pPr algn="just"/>
            <a:endParaRPr lang="cs-CZ" sz="2000" b="1" dirty="0">
              <a:cs typeface="Arial" panose="020B0604020202020204" pitchFamily="34" charset="0"/>
            </a:endParaRPr>
          </a:p>
          <a:p>
            <a:pPr algn="just"/>
            <a:r>
              <a:rPr lang="cs-CZ" sz="2000" b="1" dirty="0">
                <a:cs typeface="Arial" panose="020B0604020202020204" pitchFamily="34" charset="0"/>
              </a:rPr>
              <a:t>Peroxid barnatý </a:t>
            </a:r>
            <a:r>
              <a:rPr lang="cs-CZ" sz="2000" dirty="0">
                <a:cs typeface="Arial" panose="020B0604020202020204" pitchFamily="34" charset="0"/>
              </a:rPr>
              <a:t>BaO</a:t>
            </a:r>
            <a:r>
              <a:rPr lang="cs-CZ" sz="2000" baseline="-25000" dirty="0">
                <a:cs typeface="Arial" panose="020B0604020202020204" pitchFamily="34" charset="0"/>
              </a:rPr>
              <a:t>2</a:t>
            </a:r>
            <a:r>
              <a:rPr lang="cs-CZ" sz="2000" dirty="0">
                <a:cs typeface="Arial" panose="020B0604020202020204" pitchFamily="34" charset="0"/>
              </a:rPr>
              <a:t> se využívá v pyrotechnice - barví plamen zeleně, k výrobě peroxidu vodíku a je hlavní součástí iniciačních složí pro snadnější zapálení směsi při aluminotermickém svařování.</a:t>
            </a:r>
          </a:p>
          <a:p>
            <a:pPr algn="just"/>
            <a:endParaRPr lang="cs-CZ" sz="2000" dirty="0">
              <a:cs typeface="Arial" panose="020B0604020202020204" pitchFamily="34" charset="0"/>
            </a:endParaRPr>
          </a:p>
        </p:txBody>
      </p:sp>
    </p:spTree>
    <p:extLst>
      <p:ext uri="{BB962C8B-B14F-4D97-AF65-F5344CB8AC3E}">
        <p14:creationId xmlns:p14="http://schemas.microsoft.com/office/powerpoint/2010/main" val="1380182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0500" y="640913"/>
            <a:ext cx="8763000" cy="4832092"/>
          </a:xfrm>
          <a:prstGeom prst="rect">
            <a:avLst/>
          </a:prstGeom>
        </p:spPr>
        <p:txBody>
          <a:bodyPr wrap="square">
            <a:spAutoFit/>
          </a:bodyPr>
          <a:lstStyle/>
          <a:p>
            <a:pPr algn="just"/>
            <a:r>
              <a:rPr lang="cs-CZ" sz="2000" b="1" dirty="0">
                <a:cs typeface="Arial" panose="020B0604020202020204" pitchFamily="34" charset="0"/>
              </a:rPr>
              <a:t>Síran hořečnatý </a:t>
            </a:r>
            <a:r>
              <a:rPr lang="cs-CZ" sz="2000" dirty="0">
                <a:cs typeface="Arial" panose="020B0604020202020204" pitchFamily="34" charset="0"/>
              </a:rPr>
              <a:t>MgSO</a:t>
            </a:r>
            <a:r>
              <a:rPr lang="cs-CZ" sz="2000" baseline="-25000" dirty="0">
                <a:cs typeface="Arial" panose="020B0604020202020204" pitchFamily="34" charset="0"/>
              </a:rPr>
              <a:t>4</a:t>
            </a:r>
            <a:r>
              <a:rPr lang="cs-CZ" sz="2000" dirty="0">
                <a:cs typeface="Arial" panose="020B0604020202020204" pitchFamily="34" charset="0"/>
              </a:rPr>
              <a:t> (</a:t>
            </a:r>
            <a:r>
              <a:rPr lang="cs-CZ" sz="2000" i="1" dirty="0" err="1">
                <a:cs typeface="Arial" panose="020B0604020202020204" pitchFamily="34" charset="0"/>
              </a:rPr>
              <a:t>Epsomská</a:t>
            </a:r>
            <a:r>
              <a:rPr lang="cs-CZ" sz="2000" i="1" dirty="0">
                <a:cs typeface="Arial" panose="020B0604020202020204" pitchFamily="34" charset="0"/>
              </a:rPr>
              <a:t> sůl, hořká sůl</a:t>
            </a:r>
            <a:r>
              <a:rPr lang="cs-CZ" sz="2000" dirty="0">
                <a:cs typeface="Arial" panose="020B0604020202020204" pitchFamily="34" charset="0"/>
              </a:rPr>
              <a:t>) se vyžívá v lékařství a lázeňství (</a:t>
            </a:r>
            <a:r>
              <a:rPr lang="cs-CZ" altLang="en-US" sz="2000" dirty="0">
                <a:cs typeface="Arial" panose="020B0604020202020204" pitchFamily="34" charset="0"/>
              </a:rPr>
              <a:t>projímavé účinky</a:t>
            </a:r>
            <a:r>
              <a:rPr lang="cs-CZ" sz="2000" dirty="0">
                <a:cs typeface="Arial" panose="020B0604020202020204" pitchFamily="34" charset="0"/>
              </a:rPr>
              <a:t>), jako potravinářské plnivo E 518 a jako důležitý zdroj hořčíku pro výživu rostlin, zejména jehličnanů. </a:t>
            </a:r>
          </a:p>
          <a:p>
            <a:pPr algn="just"/>
            <a:endParaRPr lang="cs-CZ" sz="800" dirty="0">
              <a:cs typeface="Arial" panose="020B0604020202020204" pitchFamily="34" charset="0"/>
            </a:endParaRPr>
          </a:p>
          <a:p>
            <a:pPr algn="just">
              <a:buNone/>
            </a:pPr>
            <a:r>
              <a:rPr lang="en-GB" altLang="en-US" sz="2000" b="1" dirty="0" err="1">
                <a:cs typeface="Arial" panose="020B0604020202020204" pitchFamily="34" charset="0"/>
              </a:rPr>
              <a:t>Hydrogensi</a:t>
            </a:r>
            <a:r>
              <a:rPr lang="cs-CZ" altLang="en-US" sz="2000" b="1" dirty="0">
                <a:cs typeface="Arial" panose="020B0604020202020204" pitchFamily="34" charset="0"/>
              </a:rPr>
              <a:t>ř</a:t>
            </a:r>
            <a:r>
              <a:rPr lang="en-GB" altLang="en-US" sz="2000" b="1" dirty="0" err="1">
                <a:cs typeface="Arial" panose="020B0604020202020204" pitchFamily="34" charset="0"/>
              </a:rPr>
              <a:t>i</a:t>
            </a:r>
            <a:r>
              <a:rPr lang="cs-CZ" altLang="en-US" sz="2000" b="1" dirty="0">
                <a:cs typeface="Arial" panose="020B0604020202020204" pitchFamily="34" charset="0"/>
              </a:rPr>
              <a:t>č</a:t>
            </a:r>
            <a:r>
              <a:rPr lang="en-GB" altLang="en-US" sz="2000" b="1" dirty="0" err="1">
                <a:cs typeface="Arial" panose="020B0604020202020204" pitchFamily="34" charset="0"/>
              </a:rPr>
              <a:t>itan</a:t>
            </a:r>
            <a:r>
              <a:rPr lang="en-GB" altLang="en-US" sz="2000" b="1" dirty="0">
                <a:cs typeface="Arial" panose="020B0604020202020204" pitchFamily="34" charset="0"/>
              </a:rPr>
              <a:t> </a:t>
            </a:r>
            <a:r>
              <a:rPr lang="en-GB" altLang="en-US" sz="2000" b="1" dirty="0" err="1">
                <a:cs typeface="Arial" panose="020B0604020202020204" pitchFamily="34" charset="0"/>
              </a:rPr>
              <a:t>vápenatý</a:t>
            </a:r>
            <a:r>
              <a:rPr lang="en-GB" altLang="en-US" sz="2000" b="1" dirty="0">
                <a:cs typeface="Arial" panose="020B0604020202020204" pitchFamily="34" charset="0"/>
              </a:rPr>
              <a:t> </a:t>
            </a:r>
            <a:r>
              <a:rPr lang="en-GB" altLang="en-US" sz="2000" dirty="0">
                <a:cs typeface="Arial" panose="020B0604020202020204" pitchFamily="34" charset="0"/>
              </a:rPr>
              <a:t>Ca(HSO</a:t>
            </a:r>
            <a:r>
              <a:rPr lang="en-GB" altLang="en-US" sz="2000" baseline="-25000" dirty="0">
                <a:cs typeface="Arial" panose="020B0604020202020204" pitchFamily="34" charset="0"/>
              </a:rPr>
              <a:t>3</a:t>
            </a:r>
            <a:r>
              <a:rPr lang="en-GB" altLang="en-US" sz="2000" dirty="0">
                <a:cs typeface="Arial" panose="020B0604020202020204" pitchFamily="34" charset="0"/>
              </a:rPr>
              <a:t>)</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err="1">
                <a:cs typeface="Arial" panose="020B0604020202020204" pitchFamily="34" charset="0"/>
              </a:rPr>
              <a:t>znám</a:t>
            </a:r>
            <a:r>
              <a:rPr lang="en-GB" altLang="en-US" sz="2000" dirty="0">
                <a:cs typeface="Arial" panose="020B0604020202020204" pitchFamily="34" charset="0"/>
              </a:rPr>
              <a:t> </a:t>
            </a:r>
            <a:r>
              <a:rPr lang="en-GB" altLang="en-US" sz="2000" dirty="0" err="1">
                <a:cs typeface="Arial" panose="020B0604020202020204" pitchFamily="34" charset="0"/>
              </a:rPr>
              <a:t>jen</a:t>
            </a:r>
            <a:r>
              <a:rPr lang="en-GB" altLang="en-US" sz="2000" dirty="0">
                <a:cs typeface="Arial" panose="020B0604020202020204" pitchFamily="34" charset="0"/>
              </a:rPr>
              <a:t> v </a:t>
            </a:r>
            <a:r>
              <a:rPr lang="en-GB" altLang="en-US" sz="2000" dirty="0" err="1">
                <a:cs typeface="Arial" panose="020B0604020202020204" pitchFamily="34" charset="0"/>
              </a:rPr>
              <a:t>roztocích</a:t>
            </a:r>
            <a:r>
              <a:rPr lang="cs-CZ" altLang="en-US" sz="2000" dirty="0">
                <a:cs typeface="Arial" panose="020B0604020202020204" pitchFamily="34" charset="0"/>
              </a:rPr>
              <a:t>, </a:t>
            </a:r>
            <a:r>
              <a:rPr lang="en-GB" altLang="en-US" sz="2000" dirty="0">
                <a:cs typeface="Arial" panose="020B0604020202020204" pitchFamily="34" charset="0"/>
              </a:rPr>
              <a:t>ú</a:t>
            </a:r>
            <a:r>
              <a:rPr lang="cs-CZ" altLang="en-US" sz="2000" dirty="0">
                <a:cs typeface="Arial" panose="020B0604020202020204" pitchFamily="34" charset="0"/>
              </a:rPr>
              <a:t>č</a:t>
            </a:r>
            <a:r>
              <a:rPr lang="en-GB" altLang="en-US" sz="2000" dirty="0" err="1">
                <a:cs typeface="Arial" panose="020B0604020202020204" pitchFamily="34" charset="0"/>
              </a:rPr>
              <a:t>inná</a:t>
            </a:r>
            <a:r>
              <a:rPr lang="en-GB" altLang="en-US" sz="2000" dirty="0">
                <a:cs typeface="Arial" panose="020B0604020202020204" pitchFamily="34" charset="0"/>
              </a:rPr>
              <a:t> </a:t>
            </a:r>
            <a:r>
              <a:rPr lang="en-GB" altLang="en-US" sz="2000" dirty="0" err="1">
                <a:cs typeface="Arial" panose="020B0604020202020204" pitchFamily="34" charset="0"/>
              </a:rPr>
              <a:t>složka</a:t>
            </a:r>
            <a:r>
              <a:rPr lang="en-GB" altLang="en-US" sz="2000" dirty="0">
                <a:cs typeface="Arial" panose="020B0604020202020204" pitchFamily="34" charset="0"/>
              </a:rPr>
              <a:t> </a:t>
            </a:r>
            <a:r>
              <a:rPr lang="en-GB" altLang="en-US" sz="2000" dirty="0" err="1">
                <a:cs typeface="Arial" panose="020B0604020202020204" pitchFamily="34" charset="0"/>
              </a:rPr>
              <a:t>sulfitových</a:t>
            </a:r>
            <a:r>
              <a:rPr lang="en-GB" altLang="en-US" sz="2000" dirty="0">
                <a:cs typeface="Arial" panose="020B0604020202020204" pitchFamily="34" charset="0"/>
              </a:rPr>
              <a:t> </a:t>
            </a:r>
            <a:r>
              <a:rPr lang="en-GB" altLang="en-US" sz="2000" dirty="0" err="1">
                <a:cs typeface="Arial" panose="020B0604020202020204" pitchFamily="34" charset="0"/>
              </a:rPr>
              <a:t>louh</a:t>
            </a:r>
            <a:r>
              <a:rPr lang="cs-CZ" altLang="en-US" sz="2000" dirty="0">
                <a:cs typeface="Arial" panose="020B0604020202020204" pitchFamily="34" charset="0"/>
              </a:rPr>
              <a:t>ů</a:t>
            </a:r>
            <a:r>
              <a:rPr lang="en-GB" altLang="en-US" sz="2000" dirty="0">
                <a:cs typeface="Arial" panose="020B0604020202020204" pitchFamily="34" charset="0"/>
              </a:rPr>
              <a:t> v </a:t>
            </a:r>
            <a:r>
              <a:rPr lang="en-GB" altLang="en-US" sz="2000" dirty="0" err="1">
                <a:cs typeface="Arial" panose="020B0604020202020204" pitchFamily="34" charset="0"/>
              </a:rPr>
              <a:t>papír</a:t>
            </a:r>
            <a:r>
              <a:rPr lang="cs-CZ" altLang="en-US" sz="2000" dirty="0" err="1">
                <a:cs typeface="Arial" panose="020B0604020202020204" pitchFamily="34" charset="0"/>
              </a:rPr>
              <a:t>enském</a:t>
            </a:r>
            <a:r>
              <a:rPr lang="cs-CZ" altLang="en-US" sz="2000" dirty="0">
                <a:cs typeface="Arial" panose="020B0604020202020204" pitchFamily="34" charset="0"/>
              </a:rPr>
              <a:t> p</a:t>
            </a:r>
            <a:r>
              <a:rPr lang="en-GB" altLang="en-US" sz="2000" dirty="0">
                <a:cs typeface="Arial" panose="020B0604020202020204" pitchFamily="34" charset="0"/>
              </a:rPr>
              <a:t>r</a:t>
            </a:r>
            <a:r>
              <a:rPr lang="cs-CZ" altLang="en-US" sz="2000" dirty="0">
                <a:cs typeface="Arial" panose="020B0604020202020204" pitchFamily="34" charset="0"/>
              </a:rPr>
              <a:t>ů</a:t>
            </a:r>
            <a:r>
              <a:rPr lang="en-GB" altLang="en-US" sz="2000" dirty="0" err="1">
                <a:cs typeface="Arial" panose="020B0604020202020204" pitchFamily="34" charset="0"/>
              </a:rPr>
              <a:t>myslu</a:t>
            </a:r>
            <a:r>
              <a:rPr lang="cs-CZ" altLang="en-US" sz="2000" dirty="0">
                <a:cs typeface="Arial" panose="020B0604020202020204" pitchFamily="34" charset="0"/>
              </a:rPr>
              <a:t>, </a:t>
            </a:r>
            <a:r>
              <a:rPr lang="en-GB" altLang="en-US" sz="2000" dirty="0">
                <a:cs typeface="Arial" panose="020B0604020202020204" pitchFamily="34" charset="0"/>
              </a:rPr>
              <a:t>p</a:t>
            </a:r>
            <a:r>
              <a:rPr lang="cs-CZ" altLang="en-US" sz="2000" dirty="0">
                <a:cs typeface="Arial" panose="020B0604020202020204" pitchFamily="34" charset="0"/>
              </a:rPr>
              <a:t>ř</a:t>
            </a:r>
            <a:r>
              <a:rPr lang="en-GB" altLang="en-US" sz="2000" dirty="0" err="1">
                <a:cs typeface="Arial" panose="020B0604020202020204" pitchFamily="34" charset="0"/>
              </a:rPr>
              <a:t>íprava</a:t>
            </a:r>
            <a:r>
              <a:rPr lang="en-GB" altLang="en-US" sz="2000" dirty="0">
                <a:cs typeface="Arial" panose="020B0604020202020204" pitchFamily="34" charset="0"/>
              </a:rPr>
              <a:t> </a:t>
            </a:r>
            <a:r>
              <a:rPr lang="en-GB" altLang="en-US" sz="2000" dirty="0" err="1">
                <a:cs typeface="Arial" panose="020B0604020202020204" pitchFamily="34" charset="0"/>
              </a:rPr>
              <a:t>zavád</a:t>
            </a:r>
            <a:r>
              <a:rPr lang="cs-CZ" altLang="en-US" sz="2000" dirty="0">
                <a:cs typeface="Arial" panose="020B0604020202020204" pitchFamily="34" charset="0"/>
              </a:rPr>
              <a:t>ě</a:t>
            </a:r>
            <a:r>
              <a:rPr lang="en-GB" altLang="en-US" sz="2000" dirty="0" err="1">
                <a:cs typeface="Arial" panose="020B0604020202020204" pitchFamily="34" charset="0"/>
              </a:rPr>
              <a:t>ním</a:t>
            </a:r>
            <a:r>
              <a:rPr lang="en-GB" altLang="en-US" sz="2000" dirty="0">
                <a:cs typeface="Arial" panose="020B0604020202020204" pitchFamily="34" charset="0"/>
              </a:rPr>
              <a:t> SO</a:t>
            </a:r>
            <a:r>
              <a:rPr lang="en-GB" altLang="en-US" sz="2000" baseline="-25000" dirty="0">
                <a:cs typeface="Arial" panose="020B0604020202020204" pitchFamily="34" charset="0"/>
              </a:rPr>
              <a:t>2</a:t>
            </a:r>
            <a:r>
              <a:rPr lang="en-GB" altLang="en-US" sz="2000" dirty="0">
                <a:cs typeface="Arial" panose="020B0604020202020204" pitchFamily="34" charset="0"/>
              </a:rPr>
              <a:t> do </a:t>
            </a:r>
            <a:r>
              <a:rPr lang="en-GB" altLang="en-US" sz="2000" dirty="0" err="1">
                <a:cs typeface="Arial" panose="020B0604020202020204" pitchFamily="34" charset="0"/>
              </a:rPr>
              <a:t>suspenze</a:t>
            </a:r>
            <a:r>
              <a:rPr lang="en-GB" altLang="en-US" sz="2000" dirty="0">
                <a:cs typeface="Arial" panose="020B0604020202020204" pitchFamily="34" charset="0"/>
              </a:rPr>
              <a:t> </a:t>
            </a:r>
            <a:r>
              <a:rPr lang="en-GB" altLang="en-US" sz="2000" dirty="0" err="1">
                <a:cs typeface="Arial" panose="020B0604020202020204" pitchFamily="34" charset="0"/>
              </a:rPr>
              <a:t>hydroxidu</a:t>
            </a:r>
            <a:r>
              <a:rPr lang="en-GB" altLang="en-US" sz="2000" dirty="0">
                <a:cs typeface="Arial" panose="020B0604020202020204" pitchFamily="34" charset="0"/>
              </a:rPr>
              <a:t> </a:t>
            </a:r>
            <a:r>
              <a:rPr lang="en-GB" altLang="en-US" sz="2000" dirty="0" err="1">
                <a:cs typeface="Arial" panose="020B0604020202020204" pitchFamily="34" charset="0"/>
              </a:rPr>
              <a:t>vápenatého</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a:cs typeface="Arial" panose="020B0604020202020204" pitchFamily="34" charset="0"/>
              </a:rPr>
              <a:t>Ca(OH)</a:t>
            </a:r>
            <a:r>
              <a:rPr lang="en-GB" altLang="en-US" sz="2000" baseline="-25000" dirty="0">
                <a:cs typeface="Arial" panose="020B0604020202020204" pitchFamily="34" charset="0"/>
              </a:rPr>
              <a:t>2</a:t>
            </a:r>
            <a:r>
              <a:rPr lang="en-GB" altLang="en-US" sz="2000" dirty="0">
                <a:cs typeface="Arial" panose="020B0604020202020204" pitchFamily="34" charset="0"/>
              </a:rPr>
              <a:t> + 2 SO</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Ca(HSO</a:t>
            </a:r>
            <a:r>
              <a:rPr lang="en-GB" altLang="en-US" sz="2000" baseline="-25000" dirty="0">
                <a:cs typeface="Arial" panose="020B0604020202020204" pitchFamily="34" charset="0"/>
              </a:rPr>
              <a:t>3</a:t>
            </a:r>
            <a:r>
              <a:rPr lang="en-GB" altLang="en-US" sz="2000" dirty="0">
                <a:cs typeface="Arial" panose="020B0604020202020204" pitchFamily="34" charset="0"/>
              </a:rPr>
              <a:t>)</a:t>
            </a:r>
            <a:r>
              <a:rPr lang="en-GB" altLang="en-US" sz="2000" baseline="-25000" dirty="0">
                <a:cs typeface="Arial" panose="020B0604020202020204" pitchFamily="34" charset="0"/>
              </a:rPr>
              <a:t>2</a:t>
            </a:r>
          </a:p>
          <a:p>
            <a:pPr algn="just"/>
            <a:endParaRPr lang="cs-CZ" altLang="en-US" sz="800" b="1" dirty="0">
              <a:cs typeface="Arial" panose="020B0604020202020204" pitchFamily="34" charset="0"/>
            </a:endParaRPr>
          </a:p>
          <a:p>
            <a:pPr algn="just"/>
            <a:endParaRPr lang="cs-CZ" sz="800" dirty="0">
              <a:cs typeface="Arial" panose="020B0604020202020204" pitchFamily="34" charset="0"/>
            </a:endParaRPr>
          </a:p>
          <a:p>
            <a:pPr algn="just"/>
            <a:r>
              <a:rPr lang="cs-CZ" sz="2000" b="1" dirty="0">
                <a:cs typeface="Arial" panose="020B0604020202020204" pitchFamily="34" charset="0"/>
              </a:rPr>
              <a:t>Sulfid strontnatý </a:t>
            </a:r>
            <a:r>
              <a:rPr lang="cs-CZ" sz="2000" dirty="0" err="1">
                <a:cs typeface="Arial" panose="020B0604020202020204" pitchFamily="34" charset="0"/>
              </a:rPr>
              <a:t>SrS</a:t>
            </a:r>
            <a:r>
              <a:rPr lang="cs-CZ" sz="2000" dirty="0">
                <a:cs typeface="Arial" panose="020B0604020202020204" pitchFamily="34" charset="0"/>
              </a:rPr>
              <a:t> je součástí depilačních prostředků a luminiscenčních barev. </a:t>
            </a:r>
          </a:p>
          <a:p>
            <a:pPr algn="just"/>
            <a:endParaRPr lang="cs-CZ" sz="800" b="1" dirty="0">
              <a:cs typeface="Arial" panose="020B0604020202020204" pitchFamily="34" charset="0"/>
            </a:endParaRPr>
          </a:p>
          <a:p>
            <a:pPr algn="just"/>
            <a:r>
              <a:rPr lang="cs-CZ" sz="2000" b="1" dirty="0">
                <a:cs typeface="Arial" panose="020B0604020202020204" pitchFamily="34" charset="0"/>
              </a:rPr>
              <a:t>Siřičitan barnatý </a:t>
            </a:r>
            <a:r>
              <a:rPr lang="cs-CZ" sz="2000" dirty="0">
                <a:cs typeface="Arial" panose="020B0604020202020204" pitchFamily="34" charset="0"/>
              </a:rPr>
              <a:t>BaSO</a:t>
            </a:r>
            <a:r>
              <a:rPr lang="cs-CZ" sz="2000" baseline="-25000" dirty="0">
                <a:cs typeface="Arial" panose="020B0604020202020204" pitchFamily="34" charset="0"/>
              </a:rPr>
              <a:t>3</a:t>
            </a:r>
            <a:r>
              <a:rPr lang="cs-CZ" sz="2000" dirty="0">
                <a:cs typeface="Arial" panose="020B0604020202020204" pitchFamily="34" charset="0"/>
              </a:rPr>
              <a:t> se používá jako bělidlo papíru. </a:t>
            </a:r>
          </a:p>
          <a:p>
            <a:pPr algn="just"/>
            <a:endParaRPr lang="cs-CZ" sz="800" b="1" dirty="0">
              <a:cs typeface="Arial" panose="020B0604020202020204" pitchFamily="34" charset="0"/>
            </a:endParaRPr>
          </a:p>
          <a:p>
            <a:pPr algn="just"/>
            <a:r>
              <a:rPr lang="cs-CZ" sz="2000" b="1" dirty="0">
                <a:cs typeface="Arial" panose="020B0604020202020204" pitchFamily="34" charset="0"/>
              </a:rPr>
              <a:t>Síran barnatý </a:t>
            </a:r>
            <a:r>
              <a:rPr lang="cs-CZ" sz="2000" dirty="0">
                <a:cs typeface="Arial" panose="020B0604020202020204" pitchFamily="34" charset="0"/>
              </a:rPr>
              <a:t>BaSO</a:t>
            </a:r>
            <a:r>
              <a:rPr lang="cs-CZ" sz="2000" baseline="-25000" dirty="0">
                <a:cs typeface="Arial" panose="020B0604020202020204" pitchFamily="34" charset="0"/>
              </a:rPr>
              <a:t>4</a:t>
            </a:r>
            <a:r>
              <a:rPr lang="cs-CZ" sz="2000" dirty="0">
                <a:cs typeface="Arial" panose="020B0604020202020204" pitchFamily="34" charset="0"/>
              </a:rPr>
              <a:t> </a:t>
            </a:r>
            <a:r>
              <a:rPr lang="en-GB" altLang="en-US" sz="2000" dirty="0">
                <a:cs typeface="Arial" panose="020B0604020202020204" pitchFamily="34" charset="0"/>
              </a:rPr>
              <a:t>je </a:t>
            </a:r>
            <a:r>
              <a:rPr lang="en-GB" altLang="en-US" sz="2000" dirty="0" err="1">
                <a:cs typeface="Arial" panose="020B0604020202020204" pitchFamily="34" charset="0"/>
              </a:rPr>
              <a:t>velmi</a:t>
            </a:r>
            <a:r>
              <a:rPr lang="en-GB" altLang="en-US" sz="2000" dirty="0">
                <a:cs typeface="Arial" panose="020B0604020202020204" pitchFamily="34" charset="0"/>
              </a:rPr>
              <a:t> </a:t>
            </a:r>
            <a:r>
              <a:rPr lang="en-GB" altLang="en-US" sz="2000" dirty="0" err="1">
                <a:cs typeface="Arial" panose="020B0604020202020204" pitchFamily="34" charset="0"/>
              </a:rPr>
              <a:t>nerozpustný</a:t>
            </a:r>
            <a:r>
              <a:rPr lang="cs-CZ" altLang="en-US" sz="2000" dirty="0">
                <a:cs typeface="Arial" panose="020B0604020202020204" pitchFamily="34" charset="0"/>
              </a:rPr>
              <a:t>,</a:t>
            </a:r>
            <a:r>
              <a:rPr lang="en-GB" altLang="en-US" sz="2000" dirty="0">
                <a:cs typeface="Arial" panose="020B0604020202020204" pitchFamily="34" charset="0"/>
              </a:rPr>
              <a:t> </a:t>
            </a:r>
            <a:r>
              <a:rPr lang="cs-CZ" sz="2000" dirty="0">
                <a:cs typeface="Arial" panose="020B0604020202020204" pitchFamily="34" charset="0"/>
              </a:rPr>
              <a:t>využívá se jako </a:t>
            </a:r>
            <a:r>
              <a:rPr lang="cs-CZ" sz="2000" u="sng" dirty="0">
                <a:cs typeface="Arial" panose="020B0604020202020204" pitchFamily="34" charset="0"/>
              </a:rPr>
              <a:t>kontrastní látka</a:t>
            </a:r>
            <a:r>
              <a:rPr lang="cs-CZ" sz="2000" dirty="0">
                <a:cs typeface="Arial" panose="020B0604020202020204" pitchFamily="34" charset="0"/>
              </a:rPr>
              <a:t> </a:t>
            </a:r>
            <a:r>
              <a:rPr lang="cs-CZ" sz="2000" u="sng" dirty="0">
                <a:cs typeface="Arial" panose="020B0604020202020204" pitchFamily="34" charset="0"/>
              </a:rPr>
              <a:t>při </a:t>
            </a:r>
            <a:r>
              <a:rPr lang="en-GB" altLang="en-US" sz="2000" u="sng" dirty="0" err="1">
                <a:cs typeface="Arial" panose="020B0604020202020204" pitchFamily="34" charset="0"/>
              </a:rPr>
              <a:t>rentgenové</a:t>
            </a:r>
            <a:r>
              <a:rPr lang="en-GB" altLang="en-US" sz="2000" u="sng" dirty="0">
                <a:cs typeface="Arial" panose="020B0604020202020204" pitchFamily="34" charset="0"/>
              </a:rPr>
              <a:t> </a:t>
            </a:r>
            <a:r>
              <a:rPr lang="en-GB" altLang="en-US" sz="2000" u="sng" dirty="0" err="1">
                <a:cs typeface="Arial" panose="020B0604020202020204" pitchFamily="34" charset="0"/>
              </a:rPr>
              <a:t>diagnostice</a:t>
            </a:r>
            <a:r>
              <a:rPr lang="en-GB" altLang="en-US" sz="2000" u="sng" dirty="0">
                <a:cs typeface="Arial" panose="020B0604020202020204" pitchFamily="34" charset="0"/>
              </a:rPr>
              <a:t> </a:t>
            </a:r>
            <a:r>
              <a:rPr lang="en-GB" altLang="en-US" sz="2000" u="sng" dirty="0" err="1">
                <a:cs typeface="Arial" panose="020B0604020202020204" pitchFamily="34" charset="0"/>
              </a:rPr>
              <a:t>zažívacího</a:t>
            </a:r>
            <a:r>
              <a:rPr lang="en-GB" altLang="en-US" sz="2000" u="sng" dirty="0">
                <a:cs typeface="Arial" panose="020B0604020202020204" pitchFamily="34" charset="0"/>
              </a:rPr>
              <a:t> </a:t>
            </a:r>
            <a:r>
              <a:rPr lang="en-GB" altLang="en-US" sz="2000" u="sng" dirty="0" err="1">
                <a:cs typeface="Arial" panose="020B0604020202020204" pitchFamily="34" charset="0"/>
              </a:rPr>
              <a:t>traktu</a:t>
            </a:r>
            <a:r>
              <a:rPr lang="cs-CZ" altLang="en-US" sz="2000" dirty="0">
                <a:cs typeface="Arial" panose="020B0604020202020204" pitchFamily="34" charset="0"/>
              </a:rPr>
              <a:t>, </a:t>
            </a:r>
            <a:r>
              <a:rPr lang="cs-CZ" sz="2000" dirty="0">
                <a:cs typeface="Arial" panose="020B0604020202020204" pitchFamily="34" charset="0"/>
              </a:rPr>
              <a:t>jako bílý pigment a plnivo. </a:t>
            </a:r>
          </a:p>
          <a:p>
            <a:pPr algn="just"/>
            <a:endParaRPr lang="cs-CZ" sz="800" dirty="0">
              <a:cs typeface="Arial" panose="020B0604020202020204" pitchFamily="34" charset="0"/>
            </a:endParaRPr>
          </a:p>
          <a:p>
            <a:pPr algn="just"/>
            <a:r>
              <a:rPr lang="cs-CZ" sz="2000" dirty="0">
                <a:cs typeface="Arial" panose="020B0604020202020204" pitchFamily="34" charset="0"/>
              </a:rPr>
              <a:t>Vysoce toxický </a:t>
            </a:r>
            <a:r>
              <a:rPr lang="cs-CZ" sz="2000" b="1" dirty="0">
                <a:cs typeface="Arial" panose="020B0604020202020204" pitchFamily="34" charset="0"/>
              </a:rPr>
              <a:t>arseničnan vápenatý </a:t>
            </a:r>
            <a:r>
              <a:rPr lang="cs-CZ" sz="2000" dirty="0">
                <a:cs typeface="Arial" panose="020B0604020202020204" pitchFamily="34" charset="0"/>
              </a:rPr>
              <a:t>Ca</a:t>
            </a:r>
            <a:r>
              <a:rPr lang="cs-CZ" sz="2000" baseline="-25000" dirty="0">
                <a:cs typeface="Arial" panose="020B0604020202020204" pitchFamily="34" charset="0"/>
              </a:rPr>
              <a:t>3</a:t>
            </a:r>
            <a:r>
              <a:rPr lang="cs-CZ" sz="2000" dirty="0">
                <a:cs typeface="Arial" panose="020B0604020202020204" pitchFamily="34" charset="0"/>
              </a:rPr>
              <a:t>(AsO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se v minulosti velmi hojně používal jako herbicid a insekticid k ochraně bavlníku, dnes je jeho použití přísně regulováno a využívá se ve velmi omezené míře k ochraně golfových hřišť.</a:t>
            </a:r>
          </a:p>
        </p:txBody>
      </p:sp>
      <p:sp>
        <p:nvSpPr>
          <p:cNvPr id="3" name="Nadpis 1"/>
          <p:cNvSpPr>
            <a:spLocks noGrp="1"/>
          </p:cNvSpPr>
          <p:nvPr>
            <p:ph type="title"/>
          </p:nvPr>
        </p:nvSpPr>
        <p:spPr>
          <a:xfrm>
            <a:off x="457200" y="77351"/>
            <a:ext cx="8229600" cy="563562"/>
          </a:xfrm>
        </p:spPr>
        <p:txBody>
          <a:bodyPr>
            <a:normAutofit/>
          </a:bodyPr>
          <a:lstStyle/>
          <a:p>
            <a:r>
              <a:rPr lang="cs-CZ" sz="2400" b="1" dirty="0"/>
              <a:t>Sloučeniny se sírou</a:t>
            </a:r>
          </a:p>
        </p:txBody>
      </p:sp>
    </p:spTree>
    <p:extLst>
      <p:ext uri="{BB962C8B-B14F-4D97-AF65-F5344CB8AC3E}">
        <p14:creationId xmlns:p14="http://schemas.microsoft.com/office/powerpoint/2010/main" val="4070457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otgraph shows a person in the Cave of Crystals with giant white gypsum crystals criss-crossing behind him.">
            <a:extLst>
              <a:ext uri="{FF2B5EF4-FFF2-40B4-BE49-F238E27FC236}">
                <a16:creationId xmlns:a16="http://schemas.microsoft.com/office/drawing/2014/main" id="{C8154F0C-F06A-BF39-0A85-0856F7FDF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54" y="3579125"/>
            <a:ext cx="4180764" cy="3135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shows a person inside a cave containing large, clear gypsum crystals.">
            <a:extLst>
              <a:ext uri="{FF2B5EF4-FFF2-40B4-BE49-F238E27FC236}">
                <a16:creationId xmlns:a16="http://schemas.microsoft.com/office/drawing/2014/main" id="{15F850C9-7D48-DEF8-8C09-D76682948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773" y="3576355"/>
            <a:ext cx="4138967" cy="3104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FD3FD0C9-95D7-8A9E-900E-39649FEE95E6}"/>
              </a:ext>
            </a:extLst>
          </p:cNvPr>
          <p:cNvSpPr txBox="1"/>
          <p:nvPr/>
        </p:nvSpPr>
        <p:spPr>
          <a:xfrm>
            <a:off x="163772" y="2046741"/>
            <a:ext cx="3657600" cy="400110"/>
          </a:xfrm>
          <a:prstGeom prst="rect">
            <a:avLst/>
          </a:prstGeom>
          <a:noFill/>
        </p:spPr>
        <p:txBody>
          <a:bodyPr wrap="square">
            <a:spAutoFit/>
          </a:bodyPr>
          <a:lstStyle/>
          <a:p>
            <a:pPr algn="ctr"/>
            <a:r>
              <a:rPr lang="en-US" sz="2000" b="1" i="1" dirty="0" err="1">
                <a:effectLst/>
              </a:rPr>
              <a:t>Jesk</a:t>
            </a:r>
            <a:r>
              <a:rPr lang="cs-CZ" sz="2000" b="1" i="1" dirty="0" err="1"/>
              <a:t>y</a:t>
            </a:r>
            <a:r>
              <a:rPr lang="cs-CZ" sz="2000" b="1" i="1" dirty="0" err="1">
                <a:effectLst/>
              </a:rPr>
              <a:t>ně</a:t>
            </a:r>
            <a:r>
              <a:rPr lang="cs-CZ" sz="2000" b="1" i="1" dirty="0">
                <a:effectLst/>
              </a:rPr>
              <a:t> krystalů </a:t>
            </a:r>
            <a:r>
              <a:rPr lang="en-US" sz="2000" b="1" i="1" dirty="0">
                <a:effectLst/>
              </a:rPr>
              <a:t>(</a:t>
            </a:r>
            <a:r>
              <a:rPr lang="en-US" sz="2000" b="1" i="1" dirty="0">
                <a:solidFill>
                  <a:srgbClr val="333333"/>
                </a:solidFill>
                <a:effectLst/>
              </a:rPr>
              <a:t>Naica, Mexico</a:t>
            </a:r>
            <a:r>
              <a:rPr lang="en-US" sz="2000" b="1" i="1" dirty="0">
                <a:effectLst/>
              </a:rPr>
              <a:t>)</a:t>
            </a:r>
            <a:endParaRPr lang="en-US" sz="2000" b="1" i="1" dirty="0"/>
          </a:p>
        </p:txBody>
      </p:sp>
      <p:sp>
        <p:nvSpPr>
          <p:cNvPr id="9" name="TextovéPole 8">
            <a:extLst>
              <a:ext uri="{FF2B5EF4-FFF2-40B4-BE49-F238E27FC236}">
                <a16:creationId xmlns:a16="http://schemas.microsoft.com/office/drawing/2014/main" id="{BA0A7971-C847-4D63-4FFF-5044B201FB71}"/>
              </a:ext>
            </a:extLst>
          </p:cNvPr>
          <p:cNvSpPr txBox="1"/>
          <p:nvPr/>
        </p:nvSpPr>
        <p:spPr>
          <a:xfrm>
            <a:off x="238836" y="2475385"/>
            <a:ext cx="4278573" cy="1015663"/>
          </a:xfrm>
          <a:prstGeom prst="rect">
            <a:avLst/>
          </a:prstGeom>
          <a:noFill/>
        </p:spPr>
        <p:txBody>
          <a:bodyPr wrap="square">
            <a:spAutoFit/>
          </a:bodyPr>
          <a:lstStyle/>
          <a:p>
            <a:pPr algn="just"/>
            <a:r>
              <a:rPr lang="cs-CZ" sz="2000" b="0" i="0" dirty="0">
                <a:solidFill>
                  <a:srgbClr val="333333"/>
                </a:solidFill>
                <a:effectLst/>
              </a:rPr>
              <a:t>Průsvitné krystaly sádrovce</a:t>
            </a:r>
            <a:r>
              <a:rPr lang="en-US" sz="2000" b="0" i="0" dirty="0">
                <a:solidFill>
                  <a:srgbClr val="333333"/>
                </a:solidFill>
                <a:effectLst/>
              </a:rPr>
              <a:t>, </a:t>
            </a:r>
            <a:r>
              <a:rPr lang="cs-CZ" sz="2000" b="0" i="0" dirty="0">
                <a:solidFill>
                  <a:srgbClr val="333333"/>
                </a:solidFill>
                <a:effectLst/>
              </a:rPr>
              <a:t>téměř</a:t>
            </a:r>
            <a:r>
              <a:rPr lang="en-US" sz="2000" b="0" i="0" dirty="0">
                <a:solidFill>
                  <a:srgbClr val="333333"/>
                </a:solidFill>
                <a:effectLst/>
              </a:rPr>
              <a:t> 12 m </a:t>
            </a:r>
            <a:r>
              <a:rPr lang="cs-CZ" sz="2000" b="0" i="0" dirty="0">
                <a:solidFill>
                  <a:srgbClr val="333333"/>
                </a:solidFill>
                <a:effectLst/>
              </a:rPr>
              <a:t>dlouhé</a:t>
            </a:r>
            <a:r>
              <a:rPr lang="en-US" sz="2000" b="0" i="0" dirty="0">
                <a:solidFill>
                  <a:srgbClr val="333333"/>
                </a:solidFill>
                <a:effectLst/>
              </a:rPr>
              <a:t> a 1 m </a:t>
            </a:r>
            <a:r>
              <a:rPr lang="cs-CZ" sz="2000" b="0" i="0" dirty="0">
                <a:solidFill>
                  <a:srgbClr val="333333"/>
                </a:solidFill>
                <a:effectLst/>
              </a:rPr>
              <a:t>široké</a:t>
            </a:r>
            <a:r>
              <a:rPr lang="en-US" sz="2000" b="0" i="0" dirty="0">
                <a:solidFill>
                  <a:srgbClr val="333333"/>
                </a:solidFill>
                <a:effectLst/>
              </a:rPr>
              <a:t>, </a:t>
            </a:r>
            <a:r>
              <a:rPr lang="cs-CZ" sz="2000" b="0" i="0" dirty="0">
                <a:solidFill>
                  <a:srgbClr val="333333"/>
                </a:solidFill>
                <a:effectLst/>
              </a:rPr>
              <a:t>na hnědých vápencových stěnách jeskyně</a:t>
            </a:r>
            <a:r>
              <a:rPr lang="en-US" sz="2000" b="0" i="0" dirty="0">
                <a:solidFill>
                  <a:srgbClr val="333333"/>
                </a:solidFill>
                <a:effectLst/>
              </a:rPr>
              <a:t>.</a:t>
            </a:r>
            <a:endParaRPr lang="en-US" sz="2000" dirty="0"/>
          </a:p>
        </p:txBody>
      </p:sp>
      <p:sp>
        <p:nvSpPr>
          <p:cNvPr id="11" name="TextovéPole 10">
            <a:extLst>
              <a:ext uri="{FF2B5EF4-FFF2-40B4-BE49-F238E27FC236}">
                <a16:creationId xmlns:a16="http://schemas.microsoft.com/office/drawing/2014/main" id="{435D1C03-420D-FE10-A288-0CA48A094776}"/>
              </a:ext>
            </a:extLst>
          </p:cNvPr>
          <p:cNvSpPr txBox="1"/>
          <p:nvPr/>
        </p:nvSpPr>
        <p:spPr>
          <a:xfrm>
            <a:off x="4565176" y="2764010"/>
            <a:ext cx="4442347" cy="707886"/>
          </a:xfrm>
          <a:prstGeom prst="rect">
            <a:avLst/>
          </a:prstGeom>
          <a:noFill/>
        </p:spPr>
        <p:txBody>
          <a:bodyPr wrap="square">
            <a:spAutoFit/>
          </a:bodyPr>
          <a:lstStyle/>
          <a:p>
            <a:pPr algn="just"/>
            <a:r>
              <a:rPr lang="cs-CZ" sz="2000" b="0" i="0" dirty="0">
                <a:effectLst/>
              </a:rPr>
              <a:t>Sádrovcová geoda </a:t>
            </a:r>
            <a:r>
              <a:rPr lang="en-US" sz="2000" b="0" i="0" dirty="0">
                <a:effectLst/>
              </a:rPr>
              <a:t> </a:t>
            </a:r>
            <a:r>
              <a:rPr lang="cs-CZ" sz="2000" b="0" i="0" dirty="0">
                <a:effectLst/>
              </a:rPr>
              <a:t>vyplněná průsvitnými krystaly sádrovce dosahující délky </a:t>
            </a:r>
            <a:r>
              <a:rPr lang="en-US" sz="2000" b="0" i="0" dirty="0">
                <a:effectLst/>
              </a:rPr>
              <a:t>2 m.</a:t>
            </a:r>
            <a:endParaRPr lang="en-US" sz="2000" dirty="0"/>
          </a:p>
        </p:txBody>
      </p:sp>
      <p:sp>
        <p:nvSpPr>
          <p:cNvPr id="13" name="TextovéPole 12">
            <a:extLst>
              <a:ext uri="{FF2B5EF4-FFF2-40B4-BE49-F238E27FC236}">
                <a16:creationId xmlns:a16="http://schemas.microsoft.com/office/drawing/2014/main" id="{7E01C5EC-BC76-2489-C785-7A5BDD585FA8}"/>
              </a:ext>
            </a:extLst>
          </p:cNvPr>
          <p:cNvSpPr txBox="1"/>
          <p:nvPr/>
        </p:nvSpPr>
        <p:spPr>
          <a:xfrm>
            <a:off x="4920019" y="2169574"/>
            <a:ext cx="4060209" cy="400110"/>
          </a:xfrm>
          <a:prstGeom prst="rect">
            <a:avLst/>
          </a:prstGeom>
          <a:noFill/>
        </p:spPr>
        <p:txBody>
          <a:bodyPr wrap="square">
            <a:spAutoFit/>
          </a:bodyPr>
          <a:lstStyle/>
          <a:p>
            <a:r>
              <a:rPr lang="en-US" sz="2000" b="1" i="1" dirty="0" err="1">
                <a:effectLst/>
              </a:rPr>
              <a:t>Pulpí</a:t>
            </a:r>
            <a:r>
              <a:rPr lang="en-US" sz="2000" b="1" i="1" dirty="0">
                <a:effectLst/>
              </a:rPr>
              <a:t> </a:t>
            </a:r>
            <a:r>
              <a:rPr lang="cs-CZ" sz="2000" b="1" i="1" dirty="0">
                <a:effectLst/>
              </a:rPr>
              <a:t>(Š</a:t>
            </a:r>
            <a:r>
              <a:rPr lang="en-US" sz="2000" b="1" i="1" dirty="0">
                <a:effectLst/>
              </a:rPr>
              <a:t>pan</a:t>
            </a:r>
            <a:r>
              <a:rPr lang="cs-CZ" sz="2000" b="1" i="1" dirty="0" err="1">
                <a:effectLst/>
              </a:rPr>
              <a:t>ělsko</a:t>
            </a:r>
            <a:r>
              <a:rPr lang="cs-CZ" sz="2000" b="1" i="1" dirty="0">
                <a:effectLst/>
              </a:rPr>
              <a:t>)</a:t>
            </a:r>
            <a:endParaRPr lang="en-US" sz="2000" b="1" i="1" dirty="0"/>
          </a:p>
        </p:txBody>
      </p:sp>
      <p:sp>
        <p:nvSpPr>
          <p:cNvPr id="3" name="TextovéPole 2">
            <a:extLst>
              <a:ext uri="{FF2B5EF4-FFF2-40B4-BE49-F238E27FC236}">
                <a16:creationId xmlns:a16="http://schemas.microsoft.com/office/drawing/2014/main" id="{16524170-6856-EAF8-3E88-65ED63A0D384}"/>
              </a:ext>
            </a:extLst>
          </p:cNvPr>
          <p:cNvSpPr txBox="1"/>
          <p:nvPr/>
        </p:nvSpPr>
        <p:spPr>
          <a:xfrm>
            <a:off x="258454" y="457200"/>
            <a:ext cx="8526721" cy="1015663"/>
          </a:xfrm>
          <a:prstGeom prst="rect">
            <a:avLst/>
          </a:prstGeom>
          <a:noFill/>
        </p:spPr>
        <p:txBody>
          <a:bodyPr wrap="square">
            <a:spAutoFit/>
          </a:bodyPr>
          <a:lstStyle/>
          <a:p>
            <a:pPr algn="just"/>
            <a:r>
              <a:rPr lang="cs-CZ" altLang="en-US" sz="2000" b="1" dirty="0" err="1">
                <a:cs typeface="Arial" panose="020B0604020202020204" pitchFamily="34" charset="0"/>
              </a:rPr>
              <a:t>Hemihydrát</a:t>
            </a:r>
            <a:r>
              <a:rPr lang="cs-CZ" altLang="en-US" sz="2000" b="1" dirty="0">
                <a:cs typeface="Arial" panose="020B0604020202020204" pitchFamily="34" charset="0"/>
              </a:rPr>
              <a:t> síranu vápenatého (s</a:t>
            </a:r>
            <a:r>
              <a:rPr lang="en-GB" altLang="en-US" sz="2000" b="1" dirty="0" err="1">
                <a:cs typeface="Arial" panose="020B0604020202020204" pitchFamily="34" charset="0"/>
              </a:rPr>
              <a:t>ádra</a:t>
            </a:r>
            <a:r>
              <a:rPr lang="cs-CZ" altLang="en-US" sz="2000" b="1" dirty="0">
                <a:cs typeface="Arial" panose="020B0604020202020204" pitchFamily="34" charset="0"/>
              </a:rPr>
              <a:t>)</a:t>
            </a:r>
            <a:r>
              <a:rPr lang="en-GB" altLang="en-US" sz="2000" dirty="0">
                <a:cs typeface="Arial" panose="020B0604020202020204" pitchFamily="34" charset="0"/>
              </a:rPr>
              <a:t> </a:t>
            </a:r>
            <a:r>
              <a:rPr lang="cs-CZ" sz="2000" dirty="0">
                <a:cs typeface="Arial" panose="020B0604020202020204" pitchFamily="34" charset="0"/>
              </a:rPr>
              <a:t>CaSO</a:t>
            </a:r>
            <a:r>
              <a:rPr lang="cs-CZ" sz="2000" baseline="-25000" dirty="0">
                <a:cs typeface="Arial" panose="020B0604020202020204" pitchFamily="34" charset="0"/>
              </a:rPr>
              <a:t>4</a:t>
            </a:r>
            <a:r>
              <a:rPr lang="cs-CZ" sz="2000" dirty="0">
                <a:cs typeface="Arial" panose="020B0604020202020204" pitchFamily="34" charset="0"/>
              </a:rPr>
              <a:t> . ½ H2O. V</a:t>
            </a:r>
            <a:r>
              <a:rPr lang="en-GB" altLang="en-US" sz="2000" dirty="0" err="1">
                <a:cs typeface="Arial" panose="020B0604020202020204" pitchFamily="34" charset="0"/>
              </a:rPr>
              <a:t>ýroba</a:t>
            </a:r>
            <a:r>
              <a:rPr lang="en-GB" altLang="en-US" sz="2000" dirty="0">
                <a:cs typeface="Arial" panose="020B0604020202020204" pitchFamily="34" charset="0"/>
              </a:rPr>
              <a:t> </a:t>
            </a:r>
            <a:r>
              <a:rPr lang="en-GB" altLang="en-US" sz="2000" dirty="0" err="1">
                <a:cs typeface="Arial" panose="020B0604020202020204" pitchFamily="34" charset="0"/>
              </a:rPr>
              <a:t>zah</a:t>
            </a:r>
            <a:r>
              <a:rPr lang="cs-CZ" altLang="en-US" sz="2000" dirty="0">
                <a:cs typeface="Arial" panose="020B0604020202020204" pitchFamily="34" charset="0"/>
              </a:rPr>
              <a:t>ř</a:t>
            </a:r>
            <a:r>
              <a:rPr lang="en-GB" altLang="en-US" sz="2000" dirty="0" err="1">
                <a:cs typeface="Arial" panose="020B0604020202020204" pitchFamily="34" charset="0"/>
              </a:rPr>
              <a:t>átím</a:t>
            </a:r>
            <a:r>
              <a:rPr lang="en-GB" altLang="en-US" sz="2000" dirty="0">
                <a:cs typeface="Arial" panose="020B0604020202020204" pitchFamily="34" charset="0"/>
              </a:rPr>
              <a:t> </a:t>
            </a:r>
            <a:r>
              <a:rPr lang="cs-CZ" altLang="en-US" sz="2000" b="1" dirty="0">
                <a:cs typeface="Arial" panose="020B0604020202020204" pitchFamily="34" charset="0"/>
              </a:rPr>
              <a:t>sádrovce</a:t>
            </a:r>
            <a:r>
              <a:rPr lang="cs-CZ" altLang="en-US" sz="2000" dirty="0">
                <a:cs typeface="Arial" panose="020B0604020202020204" pitchFamily="34" charset="0"/>
              </a:rPr>
              <a:t> CaSO</a:t>
            </a:r>
            <a:r>
              <a:rPr lang="cs-CZ" altLang="en-US" sz="2000" baseline="-25000" dirty="0">
                <a:cs typeface="Arial" panose="020B0604020202020204" pitchFamily="34" charset="0"/>
              </a:rPr>
              <a:t>4</a:t>
            </a:r>
            <a:r>
              <a:rPr lang="cs-CZ" altLang="en-US" sz="2000" dirty="0">
                <a:cs typeface="Arial" panose="020B0604020202020204" pitchFamily="34" charset="0"/>
              </a:rPr>
              <a:t>.2 H</a:t>
            </a:r>
            <a:r>
              <a:rPr lang="cs-CZ" altLang="en-US" sz="2000" baseline="-25000" dirty="0">
                <a:cs typeface="Arial" panose="020B0604020202020204" pitchFamily="34" charset="0"/>
              </a:rPr>
              <a:t>2</a:t>
            </a:r>
            <a:r>
              <a:rPr lang="cs-CZ" altLang="en-US" sz="2000" dirty="0">
                <a:cs typeface="Arial" panose="020B0604020202020204" pitchFamily="34" charset="0"/>
              </a:rPr>
              <a:t>O</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160</a:t>
            </a:r>
            <a:r>
              <a:rPr lang="cs-CZ" altLang="en-US" sz="2000" dirty="0">
                <a:cs typeface="Arial" panose="020B0604020202020204" pitchFamily="34" charset="0"/>
              </a:rPr>
              <a:t> </a:t>
            </a:r>
            <a:r>
              <a:rPr lang="cs-CZ" altLang="en-US" sz="2000" baseline="30000" dirty="0">
                <a:cs typeface="Arial" panose="020B0604020202020204" pitchFamily="34" charset="0"/>
              </a:rPr>
              <a:t>0</a:t>
            </a:r>
            <a:r>
              <a:rPr lang="en-GB" altLang="en-US" sz="2000" dirty="0">
                <a:cs typeface="Arial" panose="020B0604020202020204" pitchFamily="34" charset="0"/>
              </a:rPr>
              <a:t>C - </a:t>
            </a:r>
            <a:r>
              <a:rPr lang="cs-CZ" altLang="en-US" sz="2000" dirty="0">
                <a:cs typeface="Arial" panose="020B0604020202020204" pitchFamily="34" charset="0"/>
              </a:rPr>
              <a:t>č</a:t>
            </a:r>
            <a:r>
              <a:rPr lang="en-GB" altLang="en-US" sz="2000" dirty="0" err="1">
                <a:cs typeface="Arial" panose="020B0604020202020204" pitchFamily="34" charset="0"/>
              </a:rPr>
              <a:t>áste</a:t>
            </a:r>
            <a:r>
              <a:rPr lang="cs-CZ" altLang="en-US" sz="2000" dirty="0">
                <a:cs typeface="Arial" panose="020B0604020202020204" pitchFamily="34" charset="0"/>
              </a:rPr>
              <a:t>č</a:t>
            </a:r>
            <a:r>
              <a:rPr lang="en-GB" altLang="en-US" sz="2000" dirty="0" err="1">
                <a:cs typeface="Arial" panose="020B0604020202020204" pitchFamily="34" charset="0"/>
              </a:rPr>
              <a:t>ná</a:t>
            </a:r>
            <a:r>
              <a:rPr lang="en-GB" altLang="en-US" sz="2000" dirty="0">
                <a:cs typeface="Arial" panose="020B0604020202020204" pitchFamily="34" charset="0"/>
              </a:rPr>
              <a:t> </a:t>
            </a:r>
            <a:r>
              <a:rPr lang="en-GB" altLang="en-US" sz="2000" dirty="0" err="1">
                <a:cs typeface="Arial" panose="020B0604020202020204" pitchFamily="34" charset="0"/>
              </a:rPr>
              <a:t>dehydratace</a:t>
            </a:r>
            <a:r>
              <a:rPr lang="en-GB" altLang="en-US" sz="2000" dirty="0">
                <a:cs typeface="Arial" panose="020B0604020202020204" pitchFamily="34" charset="0"/>
              </a:rPr>
              <a:t>; </a:t>
            </a:r>
            <a:r>
              <a:rPr lang="en-GB" altLang="en-US" sz="2000" u="sng" dirty="0" err="1">
                <a:cs typeface="Arial" panose="020B0604020202020204" pitchFamily="34" charset="0"/>
              </a:rPr>
              <a:t>tuhnutí</a:t>
            </a:r>
            <a:r>
              <a:rPr lang="en-GB" altLang="en-US" sz="2000" u="sng" dirty="0">
                <a:cs typeface="Arial" panose="020B0604020202020204" pitchFamily="34" charset="0"/>
              </a:rPr>
              <a:t> </a:t>
            </a:r>
            <a:r>
              <a:rPr lang="en-GB" altLang="en-US" sz="2000" u="sng" dirty="0" err="1">
                <a:cs typeface="Arial" panose="020B0604020202020204" pitchFamily="34" charset="0"/>
              </a:rPr>
              <a:t>sádry</a:t>
            </a:r>
            <a:r>
              <a:rPr lang="en-GB" altLang="en-US" sz="2000" u="sng" dirty="0">
                <a:cs typeface="Arial" panose="020B0604020202020204" pitchFamily="34" charset="0"/>
              </a:rPr>
              <a:t> je </a:t>
            </a:r>
            <a:r>
              <a:rPr lang="en-GB" altLang="en-US" sz="2000" u="sng" dirty="0" err="1">
                <a:cs typeface="Arial" panose="020B0604020202020204" pitchFamily="34" charset="0"/>
              </a:rPr>
              <a:t>nabírání</a:t>
            </a:r>
            <a:r>
              <a:rPr lang="en-GB" altLang="en-US" sz="2000" u="sng" dirty="0">
                <a:cs typeface="Arial" panose="020B0604020202020204" pitchFamily="34" charset="0"/>
              </a:rPr>
              <a:t> </a:t>
            </a:r>
            <a:r>
              <a:rPr lang="en-GB" altLang="en-US" sz="2000" u="sng" dirty="0" err="1">
                <a:cs typeface="Arial" panose="020B0604020202020204" pitchFamily="34" charset="0"/>
              </a:rPr>
              <a:t>krystalové</a:t>
            </a:r>
            <a:r>
              <a:rPr lang="en-GB" altLang="en-US" sz="2000" u="sng" dirty="0">
                <a:cs typeface="Arial" panose="020B0604020202020204" pitchFamily="34" charset="0"/>
              </a:rPr>
              <a:t> </a:t>
            </a:r>
            <a:r>
              <a:rPr lang="en-GB" altLang="en-US" sz="2000" u="sng" dirty="0" err="1">
                <a:cs typeface="Arial" panose="020B0604020202020204" pitchFamily="34" charset="0"/>
              </a:rPr>
              <a:t>vody</a:t>
            </a:r>
            <a:r>
              <a:rPr lang="en-GB" altLang="en-US" sz="2000" u="sng" dirty="0">
                <a:cs typeface="Arial" panose="020B0604020202020204" pitchFamily="34" charset="0"/>
              </a:rPr>
              <a:t> </a:t>
            </a:r>
            <a:r>
              <a:rPr lang="en-GB" altLang="en-US" sz="2000" u="sng" dirty="0" err="1">
                <a:cs typeface="Arial" panose="020B0604020202020204" pitchFamily="34" charset="0"/>
              </a:rPr>
              <a:t>zp</a:t>
            </a:r>
            <a:r>
              <a:rPr lang="cs-CZ" altLang="en-US" sz="2000" u="sng" dirty="0">
                <a:cs typeface="Arial" panose="020B0604020202020204" pitchFamily="34" charset="0"/>
              </a:rPr>
              <a:t>ě</a:t>
            </a:r>
            <a:r>
              <a:rPr lang="en-GB" altLang="en-US" sz="2000" u="sng" dirty="0">
                <a:cs typeface="Arial" panose="020B0604020202020204" pitchFamily="34" charset="0"/>
              </a:rPr>
              <a:t>t</a:t>
            </a:r>
            <a:r>
              <a:rPr lang="en-GB" altLang="en-US" sz="2000" dirty="0">
                <a:cs typeface="Arial" panose="020B0604020202020204" pitchFamily="34" charset="0"/>
              </a:rPr>
              <a:t>. </a:t>
            </a:r>
          </a:p>
        </p:txBody>
      </p:sp>
    </p:spTree>
    <p:extLst>
      <p:ext uri="{BB962C8B-B14F-4D97-AF65-F5344CB8AC3E}">
        <p14:creationId xmlns:p14="http://schemas.microsoft.com/office/powerpoint/2010/main" val="3281355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152400" y="304800"/>
            <a:ext cx="8839200" cy="5410200"/>
          </a:xfrm>
        </p:spPr>
        <p:txBody>
          <a:bodyPr>
            <a:normAutofit/>
          </a:bodyPr>
          <a:lstStyle/>
          <a:p>
            <a:pPr eaLnBrk="1" hangingPunct="1">
              <a:lnSpc>
                <a:spcPct val="90000"/>
              </a:lnSpc>
              <a:buFont typeface="Wingdings" pitchFamily="2" charset="2"/>
              <a:buNone/>
            </a:pPr>
            <a:r>
              <a:rPr lang="en-GB" altLang="en-US" sz="2000" b="1" dirty="0" err="1">
                <a:cs typeface="Arial" panose="020B0604020202020204" pitchFamily="34" charset="0"/>
              </a:rPr>
              <a:t>Rozpustnost</a:t>
            </a:r>
            <a:r>
              <a:rPr lang="en-GB" altLang="en-US" sz="2000" b="1" dirty="0">
                <a:cs typeface="Arial" panose="020B0604020202020204" pitchFamily="34" charset="0"/>
              </a:rPr>
              <a:t> </a:t>
            </a:r>
            <a:r>
              <a:rPr lang="en-GB" altLang="en-US" sz="2000" b="1" dirty="0" err="1">
                <a:cs typeface="Arial" panose="020B0604020202020204" pitchFamily="34" charset="0"/>
              </a:rPr>
              <a:t>hydroxid</a:t>
            </a:r>
            <a:r>
              <a:rPr lang="cs-CZ" altLang="en-US" sz="2000" b="1" dirty="0">
                <a:cs typeface="Arial" panose="020B0604020202020204" pitchFamily="34" charset="0"/>
              </a:rPr>
              <a:t>ů</a:t>
            </a:r>
            <a:r>
              <a:rPr lang="en-GB" altLang="en-US" sz="2000" b="1" dirty="0">
                <a:cs typeface="Arial" panose="020B0604020202020204" pitchFamily="34" charset="0"/>
              </a:rPr>
              <a:t> </a:t>
            </a:r>
            <a:r>
              <a:rPr lang="en-GB" altLang="en-US" sz="2000" dirty="0" err="1">
                <a:cs typeface="Arial" panose="020B0604020202020204" pitchFamily="34" charset="0"/>
              </a:rPr>
              <a:t>vzr</a:t>
            </a:r>
            <a:r>
              <a:rPr lang="cs-CZ" altLang="en-US" sz="2000" dirty="0">
                <a:cs typeface="Arial" panose="020B0604020202020204" pitchFamily="34" charset="0"/>
              </a:rPr>
              <a:t>ů</a:t>
            </a:r>
            <a:r>
              <a:rPr lang="en-GB" altLang="en-US" sz="2000" dirty="0" err="1">
                <a:cs typeface="Arial" panose="020B0604020202020204" pitchFamily="34" charset="0"/>
              </a:rPr>
              <a:t>stá</a:t>
            </a:r>
            <a:r>
              <a:rPr lang="en-GB" altLang="en-US" sz="2000" dirty="0">
                <a:cs typeface="Arial" panose="020B0604020202020204" pitchFamily="34" charset="0"/>
              </a:rPr>
              <a:t> s </a:t>
            </a:r>
            <a:r>
              <a:rPr lang="en-GB" altLang="en-US" sz="2000" dirty="0" err="1">
                <a:cs typeface="Arial" panose="020B0604020202020204" pitchFamily="34" charset="0"/>
              </a:rPr>
              <a:t>rostoucím</a:t>
            </a:r>
            <a:r>
              <a:rPr lang="en-GB" altLang="en-US" sz="2000" dirty="0">
                <a:cs typeface="Arial" panose="020B0604020202020204" pitchFamily="34" charset="0"/>
              </a:rPr>
              <a:t> at</a:t>
            </a:r>
            <a:r>
              <a:rPr lang="cs-CZ" altLang="en-US" sz="2000" dirty="0">
                <a:cs typeface="Arial" panose="020B0604020202020204" pitchFamily="34" charset="0"/>
              </a:rPr>
              <a:t>.</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íslem</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lnSpc>
                <a:spcPct val="90000"/>
              </a:lnSpc>
              <a:buFont typeface="Wingdings" pitchFamily="2" charset="2"/>
              <a:buNone/>
            </a:pPr>
            <a:r>
              <a:rPr lang="cs-CZ" altLang="en-US" sz="2000" dirty="0">
                <a:cs typeface="Arial" panose="020B0604020202020204" pitchFamily="34" charset="0"/>
              </a:rPr>
              <a:t>	např. </a:t>
            </a:r>
            <a:r>
              <a:rPr lang="en-GB" altLang="en-US" sz="2000" dirty="0">
                <a:cs typeface="Arial" panose="020B0604020202020204" pitchFamily="34" charset="0"/>
              </a:rPr>
              <a:t>Be(OH)</a:t>
            </a:r>
            <a:r>
              <a:rPr lang="en-GB" altLang="en-US" sz="2000" baseline="-25000" dirty="0">
                <a:cs typeface="Arial" panose="020B0604020202020204" pitchFamily="34" charset="0"/>
              </a:rPr>
              <a:t>2</a:t>
            </a:r>
            <a:r>
              <a:rPr lang="en-GB" altLang="en-US" sz="2000" dirty="0">
                <a:cs typeface="Arial" panose="020B0604020202020204" pitchFamily="34" charset="0"/>
              </a:rPr>
              <a:t>  - 3.10</a:t>
            </a:r>
            <a:r>
              <a:rPr lang="en-GB" altLang="en-US" sz="2000" baseline="30000" dirty="0">
                <a:cs typeface="Arial" panose="020B0604020202020204" pitchFamily="34" charset="0"/>
              </a:rPr>
              <a:t>-7</a:t>
            </a:r>
            <a:r>
              <a:rPr lang="en-GB" altLang="en-US" sz="2000" dirty="0">
                <a:cs typeface="Arial" panose="020B0604020202020204" pitchFamily="34" charset="0"/>
              </a:rPr>
              <a:t>M; </a:t>
            </a:r>
            <a:r>
              <a:rPr lang="cs-CZ" altLang="en-US" sz="2000" dirty="0">
                <a:cs typeface="Arial" panose="020B0604020202020204" pitchFamily="34" charset="0"/>
              </a:rPr>
              <a:t> </a:t>
            </a:r>
            <a:r>
              <a:rPr lang="en-GB" altLang="en-US" sz="2000" dirty="0">
                <a:cs typeface="Arial" panose="020B0604020202020204" pitchFamily="34" charset="0"/>
              </a:rPr>
              <a:t>Ba(OH)</a:t>
            </a:r>
            <a:r>
              <a:rPr lang="en-GB" altLang="en-US" sz="2000" baseline="-25000" dirty="0">
                <a:cs typeface="Arial" panose="020B0604020202020204" pitchFamily="34" charset="0"/>
              </a:rPr>
              <a:t>2</a:t>
            </a:r>
            <a:r>
              <a:rPr lang="en-GB" altLang="en-US" sz="2000" dirty="0">
                <a:cs typeface="Arial" panose="020B0604020202020204" pitchFamily="34" charset="0"/>
              </a:rPr>
              <a:t>  - </a:t>
            </a:r>
            <a:r>
              <a:rPr lang="cs-CZ" altLang="en-US" sz="2000" dirty="0">
                <a:cs typeface="Arial" panose="020B0604020202020204" pitchFamily="34" charset="0"/>
              </a:rPr>
              <a:t>0.</a:t>
            </a:r>
            <a:r>
              <a:rPr lang="en-GB" altLang="en-US" sz="2000" dirty="0">
                <a:cs typeface="Arial" panose="020B0604020202020204" pitchFamily="34" charset="0"/>
              </a:rPr>
              <a:t>11 M; </a:t>
            </a:r>
            <a:endParaRPr lang="cs-CZ" altLang="en-US" sz="2000" dirty="0">
              <a:cs typeface="Arial" panose="020B0604020202020204" pitchFamily="34" charset="0"/>
            </a:endParaRPr>
          </a:p>
          <a:p>
            <a:pPr eaLnBrk="1" hangingPunct="1">
              <a:lnSpc>
                <a:spcPct val="90000"/>
              </a:lnSpc>
              <a:buFont typeface="Wingdings" pitchFamily="2" charset="2"/>
              <a:buNone/>
            </a:pPr>
            <a:endParaRPr lang="cs-CZ" altLang="en-US" sz="2000" dirty="0">
              <a:cs typeface="Arial" panose="020B0604020202020204" pitchFamily="34" charset="0"/>
            </a:endParaRPr>
          </a:p>
          <a:p>
            <a:pPr eaLnBrk="1" hangingPunct="1">
              <a:lnSpc>
                <a:spcPct val="90000"/>
              </a:lnSpc>
              <a:buFont typeface="Wingdings" pitchFamily="2" charset="2"/>
              <a:buNone/>
            </a:pPr>
            <a:r>
              <a:rPr lang="cs-CZ" altLang="en-US" sz="2000" b="1" dirty="0">
                <a:cs typeface="Arial" panose="020B0604020202020204" pitchFamily="34" charset="0"/>
              </a:rPr>
              <a:t>Rozpustnost síranů </a:t>
            </a:r>
            <a:r>
              <a:rPr lang="cs-CZ" altLang="en-US" sz="2000" dirty="0">
                <a:cs typeface="Arial" panose="020B0604020202020204" pitchFamily="34" charset="0"/>
              </a:rPr>
              <a:t>odstupňována opačně, nejméně rozpustný je BaSO</a:t>
            </a:r>
            <a:r>
              <a:rPr lang="cs-CZ" altLang="en-US" sz="2000" baseline="-25000" dirty="0">
                <a:cs typeface="Arial" panose="020B0604020202020204" pitchFamily="34" charset="0"/>
              </a:rPr>
              <a:t>4</a:t>
            </a:r>
            <a:endParaRPr lang="en-GB" altLang="en-US" sz="2000" baseline="-25000" dirty="0">
              <a:cs typeface="Arial" panose="020B0604020202020204" pitchFamily="34" charset="0"/>
            </a:endParaRPr>
          </a:p>
          <a:p>
            <a:pPr eaLnBrk="1" hangingPunct="1">
              <a:lnSpc>
                <a:spcPct val="90000"/>
              </a:lnSpc>
              <a:buFont typeface="Wingdings" pitchFamily="2" charset="2"/>
              <a:buNone/>
            </a:pPr>
            <a:endParaRPr lang="cs-CZ" altLang="en-US" sz="2000" dirty="0">
              <a:cs typeface="Arial" panose="020B0604020202020204" pitchFamily="34" charset="0"/>
            </a:endParaRPr>
          </a:p>
          <a:p>
            <a:pPr eaLnBrk="1" hangingPunct="1">
              <a:lnSpc>
                <a:spcPct val="90000"/>
              </a:lnSpc>
              <a:buFont typeface="Wingdings" pitchFamily="2" charset="2"/>
              <a:buNone/>
            </a:pPr>
            <a:r>
              <a:rPr lang="en-GB" altLang="en-US" sz="2000" dirty="0" err="1">
                <a:cs typeface="Arial" panose="020B0604020202020204" pitchFamily="34" charset="0"/>
              </a:rPr>
              <a:t>Reakce</a:t>
            </a:r>
            <a:r>
              <a:rPr lang="en-GB" altLang="en-US" sz="2000" dirty="0">
                <a:cs typeface="Arial" panose="020B0604020202020204" pitchFamily="34" charset="0"/>
              </a:rPr>
              <a:t> s </a:t>
            </a:r>
            <a:r>
              <a:rPr lang="en-GB" altLang="en-US" sz="2000" dirty="0" err="1">
                <a:cs typeface="Arial" panose="020B0604020202020204" pitchFamily="34" charset="0"/>
              </a:rPr>
              <a:t>uhlíkem</a:t>
            </a:r>
            <a:r>
              <a:rPr lang="en-GB" altLang="en-US" sz="2000" dirty="0">
                <a:cs typeface="Arial" panose="020B0604020202020204" pitchFamily="34" charset="0"/>
              </a:rPr>
              <a:t>: Ca, </a:t>
            </a:r>
            <a:r>
              <a:rPr lang="en-GB" altLang="en-US" sz="2000" dirty="0" err="1">
                <a:cs typeface="Arial" panose="020B0604020202020204" pitchFamily="34" charset="0"/>
              </a:rPr>
              <a:t>Sr</a:t>
            </a:r>
            <a:r>
              <a:rPr lang="en-GB" altLang="en-US" sz="2000" dirty="0">
                <a:cs typeface="Arial" panose="020B0604020202020204" pitchFamily="34" charset="0"/>
              </a:rPr>
              <a:t>, Ba </a:t>
            </a:r>
            <a:r>
              <a:rPr lang="en-GB" altLang="en-US" sz="2000" dirty="0" err="1">
                <a:cs typeface="Arial" panose="020B0604020202020204" pitchFamily="34" charset="0"/>
              </a:rPr>
              <a:t>reagují</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ímo</a:t>
            </a:r>
            <a:r>
              <a:rPr lang="en-GB" altLang="en-US" sz="2000" dirty="0">
                <a:cs typeface="Arial" panose="020B0604020202020204" pitchFamily="34" charset="0"/>
              </a:rPr>
              <a:t> s </a:t>
            </a:r>
            <a:r>
              <a:rPr lang="en-GB" altLang="en-US" sz="2000" dirty="0" err="1">
                <a:cs typeface="Arial" panose="020B0604020202020204" pitchFamily="34" charset="0"/>
              </a:rPr>
              <a:t>uhlíkem</a:t>
            </a:r>
            <a:r>
              <a:rPr lang="en-GB" altLang="en-US" sz="2000" dirty="0">
                <a:cs typeface="Arial" panose="020B0604020202020204" pitchFamily="34" charset="0"/>
              </a:rPr>
              <a:t> </a:t>
            </a:r>
            <a:r>
              <a:rPr lang="en-GB" altLang="en-US" sz="2000" dirty="0" err="1">
                <a:cs typeface="Arial" panose="020B0604020202020204" pitchFamily="34" charset="0"/>
              </a:rPr>
              <a:t>za</a:t>
            </a:r>
            <a:r>
              <a:rPr lang="en-GB" altLang="en-US" sz="2000" dirty="0">
                <a:cs typeface="Arial" panose="020B0604020202020204" pitchFamily="34" charset="0"/>
              </a:rPr>
              <a:t> </a:t>
            </a:r>
            <a:r>
              <a:rPr lang="en-GB" altLang="en-US" sz="2000" dirty="0" err="1">
                <a:cs typeface="Arial" panose="020B0604020202020204" pitchFamily="34" charset="0"/>
              </a:rPr>
              <a:t>vzniku</a:t>
            </a:r>
            <a:r>
              <a:rPr lang="en-GB" altLang="en-US" sz="2000" dirty="0">
                <a:cs typeface="Arial" panose="020B0604020202020204" pitchFamily="34" charset="0"/>
              </a:rPr>
              <a:t> </a:t>
            </a:r>
            <a:r>
              <a:rPr lang="en-GB" altLang="en-US" sz="2000" dirty="0" err="1">
                <a:cs typeface="Arial" panose="020B0604020202020204" pitchFamily="34" charset="0"/>
              </a:rPr>
              <a:t>karbid</a:t>
            </a:r>
            <a:r>
              <a:rPr lang="cs-CZ" altLang="en-US" sz="2000" dirty="0">
                <a:cs typeface="Arial" panose="020B0604020202020204" pitchFamily="34" charset="0"/>
              </a:rPr>
              <a:t>ů</a:t>
            </a:r>
            <a:r>
              <a:rPr lang="en-GB" altLang="en-US" sz="2000" dirty="0">
                <a:cs typeface="Arial" panose="020B0604020202020204" pitchFamily="34" charset="0"/>
              </a:rPr>
              <a:t> MeC</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cs-CZ" altLang="en-US" sz="2000" dirty="0">
                <a:cs typeface="Arial" panose="020B0604020202020204" pitchFamily="34" charset="0"/>
              </a:rPr>
              <a:t>(</a:t>
            </a:r>
            <a:r>
              <a:rPr lang="en-GB" altLang="en-US" sz="2000" dirty="0" err="1">
                <a:cs typeface="Arial" panose="020B0604020202020204" pitchFamily="34" charset="0"/>
              </a:rPr>
              <a:t>iontové</a:t>
            </a:r>
            <a:r>
              <a:rPr lang="en-GB" altLang="en-US" sz="2000" dirty="0">
                <a:cs typeface="Arial" panose="020B0604020202020204" pitchFamily="34" charset="0"/>
              </a:rPr>
              <a:t> </a:t>
            </a:r>
            <a:r>
              <a:rPr lang="en-GB" altLang="en-US" sz="2000" dirty="0" err="1">
                <a:cs typeface="Arial" panose="020B0604020202020204" pitchFamily="34" charset="0"/>
              </a:rPr>
              <a:t>acetylidy</a:t>
            </a:r>
            <a:r>
              <a:rPr lang="cs-CZ" altLang="en-US" sz="2000" dirty="0">
                <a:cs typeface="Arial" panose="020B0604020202020204" pitchFamily="34" charset="0"/>
              </a:rPr>
              <a:t>)</a:t>
            </a:r>
            <a:r>
              <a:rPr lang="en-GB" altLang="en-US" sz="2000" dirty="0">
                <a:cs typeface="Arial" panose="020B0604020202020204" pitchFamily="34" charset="0"/>
              </a:rPr>
              <a:t> </a:t>
            </a:r>
          </a:p>
          <a:p>
            <a:pPr eaLnBrk="1" hangingPunct="1">
              <a:lnSpc>
                <a:spcPct val="90000"/>
              </a:lnSpc>
              <a:buFont typeface="Wingdings" pitchFamily="2" charset="2"/>
              <a:buNone/>
            </a:pPr>
            <a:endParaRPr lang="cs-CZ" altLang="en-US" sz="2000" dirty="0">
              <a:cs typeface="Arial" panose="020B0604020202020204" pitchFamily="34" charset="0"/>
            </a:endParaRPr>
          </a:p>
          <a:p>
            <a:pPr eaLnBrk="1" hangingPunct="1">
              <a:lnSpc>
                <a:spcPct val="90000"/>
              </a:lnSpc>
              <a:buFont typeface="Wingdings" pitchFamily="2" charset="2"/>
              <a:buNone/>
            </a:pPr>
            <a:r>
              <a:rPr lang="en-GB" altLang="en-US" sz="2000" u="sng" dirty="0">
                <a:cs typeface="Arial" panose="020B0604020202020204" pitchFamily="34" charset="0"/>
              </a:rPr>
              <a:t>T</a:t>
            </a:r>
            <a:r>
              <a:rPr lang="cs-CZ" altLang="en-US" sz="2000" u="sng" dirty="0">
                <a:cs typeface="Arial" panose="020B0604020202020204" pitchFamily="34" charset="0"/>
              </a:rPr>
              <a:t>ě</a:t>
            </a:r>
            <a:r>
              <a:rPr lang="en-GB" altLang="en-US" sz="2000" u="sng" dirty="0" err="1">
                <a:cs typeface="Arial" panose="020B0604020202020204" pitchFamily="34" charset="0"/>
              </a:rPr>
              <a:t>kavé</a:t>
            </a:r>
            <a:r>
              <a:rPr lang="en-GB" altLang="en-US" sz="2000" u="sng" dirty="0">
                <a:cs typeface="Arial" panose="020B0604020202020204" pitchFamily="34" charset="0"/>
              </a:rPr>
              <a:t> </a:t>
            </a:r>
            <a:r>
              <a:rPr lang="en-GB" altLang="en-US" sz="2000" u="sng" dirty="0" err="1">
                <a:cs typeface="Arial" panose="020B0604020202020204" pitchFamily="34" charset="0"/>
              </a:rPr>
              <a:t>slou</a:t>
            </a:r>
            <a:r>
              <a:rPr lang="cs-CZ" altLang="en-US" sz="2000" u="sng" dirty="0">
                <a:cs typeface="Arial" panose="020B0604020202020204" pitchFamily="34" charset="0"/>
              </a:rPr>
              <a:t>č</a:t>
            </a:r>
            <a:r>
              <a:rPr lang="en-GB" altLang="en-US" sz="2000" u="sng" dirty="0" err="1">
                <a:cs typeface="Arial" panose="020B0604020202020204" pitchFamily="34" charset="0"/>
              </a:rPr>
              <a:t>eniny</a:t>
            </a:r>
            <a:r>
              <a:rPr lang="en-GB" altLang="en-US" sz="2000" u="sng" dirty="0">
                <a:cs typeface="Arial" panose="020B0604020202020204" pitchFamily="34" charset="0"/>
              </a:rPr>
              <a:t> </a:t>
            </a:r>
            <a:r>
              <a:rPr lang="en-GB" altLang="en-US" sz="2000" u="sng" dirty="0" err="1">
                <a:cs typeface="Arial" panose="020B0604020202020204" pitchFamily="34" charset="0"/>
              </a:rPr>
              <a:t>barví</a:t>
            </a:r>
            <a:r>
              <a:rPr lang="en-GB" altLang="en-US" sz="2000" u="sng" dirty="0">
                <a:cs typeface="Arial" panose="020B0604020202020204" pitchFamily="34" charset="0"/>
              </a:rPr>
              <a:t> </a:t>
            </a:r>
            <a:r>
              <a:rPr lang="en-GB" altLang="en-US" sz="2000" u="sng" dirty="0" err="1">
                <a:cs typeface="Arial" panose="020B0604020202020204" pitchFamily="34" charset="0"/>
              </a:rPr>
              <a:t>plamen</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lnSpc>
                <a:spcPct val="90000"/>
              </a:lnSpc>
              <a:buFont typeface="Wingdings" pitchFamily="2" charset="2"/>
              <a:buNone/>
            </a:pPr>
            <a:r>
              <a:rPr lang="en-GB" altLang="en-US" sz="2000" dirty="0">
                <a:cs typeface="Arial" panose="020B0604020202020204" pitchFamily="34" charset="0"/>
              </a:rPr>
              <a:t>Ca - </a:t>
            </a:r>
            <a:r>
              <a:rPr lang="en-GB" altLang="en-US" sz="2000" dirty="0" err="1">
                <a:cs typeface="Arial" panose="020B0604020202020204" pitchFamily="34" charset="0"/>
              </a:rPr>
              <a:t>cihlov</a:t>
            </a:r>
            <a:r>
              <a:rPr lang="cs-CZ" altLang="en-US" sz="2000" dirty="0">
                <a:cs typeface="Arial" panose="020B0604020202020204" pitchFamily="34" charset="0"/>
              </a:rPr>
              <a:t>ě</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a:cs typeface="Arial" panose="020B0604020202020204" pitchFamily="34" charset="0"/>
              </a:rPr>
              <a:t>erven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Sr</a:t>
            </a:r>
            <a:r>
              <a:rPr lang="en-GB" altLang="en-US" sz="2000" dirty="0">
                <a:cs typeface="Arial" panose="020B0604020202020204" pitchFamily="34" charset="0"/>
              </a:rPr>
              <a:t> - </a:t>
            </a:r>
            <a:r>
              <a:rPr lang="en-GB" altLang="en-US" sz="2000" dirty="0" err="1">
                <a:cs typeface="Arial" panose="020B0604020202020204" pitchFamily="34" charset="0"/>
              </a:rPr>
              <a:t>karmínov</a:t>
            </a:r>
            <a:r>
              <a:rPr lang="cs-CZ" altLang="en-US" sz="2000" dirty="0">
                <a:cs typeface="Arial" panose="020B0604020202020204" pitchFamily="34" charset="0"/>
              </a:rPr>
              <a:t>ě</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lnSpc>
                <a:spcPct val="90000"/>
              </a:lnSpc>
              <a:buFont typeface="Wingdings" pitchFamily="2" charset="2"/>
              <a:buNone/>
            </a:pPr>
            <a:r>
              <a:rPr lang="cs-CZ" altLang="en-US" sz="2000" dirty="0">
                <a:cs typeface="Arial" panose="020B0604020202020204" pitchFamily="34" charset="0"/>
              </a:rPr>
              <a:t>č</a:t>
            </a:r>
            <a:r>
              <a:rPr lang="en-GB" altLang="en-US" sz="2000" dirty="0">
                <a:cs typeface="Arial" panose="020B0604020202020204" pitchFamily="34" charset="0"/>
              </a:rPr>
              <a:t>erven</a:t>
            </a:r>
            <a:r>
              <a:rPr lang="cs-CZ" altLang="en-US" sz="2000" dirty="0">
                <a:cs typeface="Arial" panose="020B0604020202020204" pitchFamily="34" charset="0"/>
              </a:rPr>
              <a:t>ě</a:t>
            </a:r>
            <a:r>
              <a:rPr lang="en-GB" altLang="en-US" sz="2000" dirty="0">
                <a:cs typeface="Arial" panose="020B0604020202020204" pitchFamily="34" charset="0"/>
              </a:rPr>
              <a:t>, Ba - </a:t>
            </a:r>
            <a:r>
              <a:rPr lang="en-GB" altLang="en-US" sz="2000" dirty="0" err="1">
                <a:cs typeface="Arial" panose="020B0604020202020204" pitchFamily="34" charset="0"/>
              </a:rPr>
              <a:t>sv</a:t>
            </a:r>
            <a:r>
              <a:rPr lang="cs-CZ" altLang="en-US" sz="2000" dirty="0">
                <a:cs typeface="Arial" panose="020B0604020202020204" pitchFamily="34" charset="0"/>
              </a:rPr>
              <a:t>ě</a:t>
            </a:r>
            <a:r>
              <a:rPr lang="en-GB" altLang="en-US" sz="2000" dirty="0" err="1">
                <a:cs typeface="Arial" panose="020B0604020202020204" pitchFamily="34" charset="0"/>
              </a:rPr>
              <a:t>tle</a:t>
            </a:r>
            <a:r>
              <a:rPr lang="en-GB" altLang="en-US" sz="2000" dirty="0">
                <a:cs typeface="Arial" panose="020B0604020202020204" pitchFamily="34" charset="0"/>
              </a:rPr>
              <a:t> </a:t>
            </a:r>
            <a:r>
              <a:rPr lang="en-GB" altLang="en-US" sz="2000" dirty="0" err="1">
                <a:cs typeface="Arial" panose="020B0604020202020204" pitchFamily="34" charset="0"/>
              </a:rPr>
              <a:t>zelen</a:t>
            </a:r>
            <a:r>
              <a:rPr lang="cs-CZ" altLang="en-US" sz="2000" dirty="0">
                <a:cs typeface="Arial" panose="020B0604020202020204" pitchFamily="34" charset="0"/>
              </a:rPr>
              <a:t>ě</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lnSpc>
                <a:spcPct val="90000"/>
              </a:lnSpc>
              <a:buFont typeface="Wingdings" pitchFamily="2" charset="2"/>
              <a:buNone/>
            </a:pPr>
            <a:r>
              <a:rPr lang="en-GB" altLang="en-US" sz="2000" dirty="0">
                <a:cs typeface="Arial" panose="020B0604020202020204" pitchFamily="34" charset="0"/>
              </a:rPr>
              <a:t>Ra - </a:t>
            </a:r>
            <a:r>
              <a:rPr lang="en-GB" altLang="en-US" sz="2000" dirty="0" err="1">
                <a:cs typeface="Arial" panose="020B0604020202020204" pitchFamily="34" charset="0"/>
              </a:rPr>
              <a:t>karmínov</a:t>
            </a:r>
            <a:r>
              <a:rPr lang="cs-CZ" altLang="en-US" sz="2000" dirty="0">
                <a:cs typeface="Arial" panose="020B0604020202020204" pitchFamily="34" charset="0"/>
              </a:rPr>
              <a:t>ě</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a:cs typeface="Arial" panose="020B0604020202020204" pitchFamily="34" charset="0"/>
              </a:rPr>
              <a:t>erven</a:t>
            </a:r>
            <a:r>
              <a:rPr lang="cs-CZ" altLang="en-US" sz="2000" dirty="0">
                <a:cs typeface="Arial" panose="020B0604020202020204" pitchFamily="34" charset="0"/>
              </a:rPr>
              <a:t>ě</a:t>
            </a:r>
            <a:r>
              <a:rPr lang="en-GB" altLang="en-US" sz="2000" dirty="0">
                <a:cs typeface="Arial" panose="020B0604020202020204" pitchFamily="34" charset="0"/>
              </a:rPr>
              <a:t> </a:t>
            </a:r>
            <a:endParaRPr lang="cs-CZ" altLang="en-US" sz="2000" dirty="0">
              <a:cs typeface="Arial" panose="020B0604020202020204" pitchFamily="34" charset="0"/>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743200"/>
            <a:ext cx="4205214" cy="2358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3169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291830" y="768489"/>
            <a:ext cx="8534400" cy="5016758"/>
          </a:xfrm>
          <a:prstGeom prst="rect">
            <a:avLst/>
          </a:prstGeom>
        </p:spPr>
        <p:txBody>
          <a:bodyPr wrap="square">
            <a:spAutoFit/>
          </a:bodyPr>
          <a:lstStyle/>
          <a:p>
            <a:pPr algn="just"/>
            <a:r>
              <a:rPr lang="cs-CZ" sz="2000" b="1" dirty="0">
                <a:cs typeface="Arial" panose="020B0604020202020204" pitchFamily="34" charset="0"/>
              </a:rPr>
              <a:t>Nitrid </a:t>
            </a:r>
            <a:r>
              <a:rPr lang="cs-CZ" sz="2000" b="1" dirty="0" err="1">
                <a:cs typeface="Arial" panose="020B0604020202020204" pitchFamily="34" charset="0"/>
              </a:rPr>
              <a:t>beryllnatý</a:t>
            </a:r>
            <a:r>
              <a:rPr lang="cs-CZ" sz="2000" b="1" dirty="0">
                <a:cs typeface="Arial" panose="020B0604020202020204" pitchFamily="34" charset="0"/>
              </a:rPr>
              <a:t> </a:t>
            </a:r>
            <a:r>
              <a:rPr lang="cs-CZ" sz="2000" dirty="0">
                <a:cs typeface="Arial" panose="020B0604020202020204" pitchFamily="34" charset="0"/>
              </a:rPr>
              <a:t>Be</a:t>
            </a:r>
            <a:r>
              <a:rPr lang="cs-CZ" sz="2000" baseline="-25000" dirty="0">
                <a:cs typeface="Arial" panose="020B0604020202020204" pitchFamily="34" charset="0"/>
              </a:rPr>
              <a:t>3</a:t>
            </a:r>
            <a:r>
              <a:rPr lang="cs-CZ" sz="2000" dirty="0">
                <a:cs typeface="Arial" panose="020B0604020202020204" pitchFamily="34" charset="0"/>
              </a:rPr>
              <a:t>N</a:t>
            </a:r>
            <a:r>
              <a:rPr lang="cs-CZ" sz="2000" baseline="-25000" dirty="0">
                <a:cs typeface="Arial" panose="020B0604020202020204" pitchFamily="34" charset="0"/>
              </a:rPr>
              <a:t>2</a:t>
            </a:r>
            <a:r>
              <a:rPr lang="cs-CZ" sz="2000" dirty="0">
                <a:cs typeface="Arial" panose="020B0604020202020204" pitchFamily="34" charset="0"/>
              </a:rPr>
              <a:t> se používá jako součást žáruvzdorné keramiky.</a:t>
            </a:r>
          </a:p>
          <a:p>
            <a:pPr algn="just"/>
            <a:endParaRPr lang="cs-CZ" sz="800" dirty="0">
              <a:cs typeface="Arial" panose="020B0604020202020204" pitchFamily="34" charset="0"/>
            </a:endParaRPr>
          </a:p>
          <a:p>
            <a:pPr algn="just"/>
            <a:r>
              <a:rPr lang="cs-CZ" sz="2000" b="1" dirty="0">
                <a:cs typeface="Arial" panose="020B0604020202020204" pitchFamily="34" charset="0"/>
              </a:rPr>
              <a:t>Dusitan vápenatý </a:t>
            </a:r>
            <a:r>
              <a:rPr lang="cs-CZ" sz="2000" dirty="0">
                <a:cs typeface="Arial" panose="020B0604020202020204" pitchFamily="34" charset="0"/>
              </a:rPr>
              <a:t>Ca(NO</a:t>
            </a:r>
            <a:r>
              <a:rPr lang="cs-CZ" sz="2000" baseline="-25000" dirty="0">
                <a:cs typeface="Arial" panose="020B0604020202020204" pitchFamily="34" charset="0"/>
              </a:rPr>
              <a:t>2</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slouží k přípravě nemrznoucích roztoků.</a:t>
            </a:r>
          </a:p>
          <a:p>
            <a:pPr algn="just"/>
            <a:endParaRPr lang="cs-CZ" sz="800" dirty="0">
              <a:cs typeface="Arial" panose="020B0604020202020204" pitchFamily="34" charset="0"/>
            </a:endParaRPr>
          </a:p>
          <a:p>
            <a:pPr algn="just"/>
            <a:r>
              <a:rPr lang="cs-CZ" sz="2000" b="1" dirty="0">
                <a:cs typeface="Arial" panose="020B0604020202020204" pitchFamily="34" charset="0"/>
              </a:rPr>
              <a:t>Dusičnan strontnatý </a:t>
            </a:r>
            <a:r>
              <a:rPr lang="cs-CZ" sz="2000" dirty="0" err="1">
                <a:cs typeface="Arial" panose="020B0604020202020204" pitchFamily="34" charset="0"/>
              </a:rPr>
              <a:t>Sr</a:t>
            </a:r>
            <a:r>
              <a:rPr lang="cs-CZ" sz="2000" dirty="0">
                <a:cs typeface="Arial" panose="020B0604020202020204" pitchFamily="34" charset="0"/>
              </a:rPr>
              <a:t>(NO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v pyrotechnice - barví plamen intenzivně červeně. </a:t>
            </a:r>
          </a:p>
          <a:p>
            <a:pPr algn="just"/>
            <a:endParaRPr lang="cs-CZ" sz="800" dirty="0">
              <a:cs typeface="Arial" panose="020B0604020202020204" pitchFamily="34" charset="0"/>
            </a:endParaRPr>
          </a:p>
          <a:p>
            <a:pPr algn="just"/>
            <a:r>
              <a:rPr lang="cs-CZ" sz="2000" b="1" dirty="0">
                <a:cs typeface="Arial" panose="020B0604020202020204" pitchFamily="34" charset="0"/>
              </a:rPr>
              <a:t>Azid barnatý</a:t>
            </a:r>
            <a:r>
              <a:rPr lang="cs-CZ" sz="2000" dirty="0">
                <a:cs typeface="Arial" panose="020B0604020202020204" pitchFamily="34" charset="0"/>
              </a:rPr>
              <a:t> Ba(N</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se používá k laboratorní přípravě </a:t>
            </a:r>
            <a:r>
              <a:rPr lang="cs-CZ" sz="2000" u="sng" dirty="0">
                <a:cs typeface="Arial" panose="020B0604020202020204" pitchFamily="34" charset="0"/>
              </a:rPr>
              <a:t>čistého dusíku</a:t>
            </a:r>
            <a:r>
              <a:rPr lang="cs-CZ" sz="2000" dirty="0">
                <a:cs typeface="Arial" panose="020B0604020202020204" pitchFamily="34" charset="0"/>
              </a:rPr>
              <a:t> a jako výchozí látka pro přípravu dalších azidů. </a:t>
            </a:r>
          </a:p>
          <a:p>
            <a:pPr algn="just"/>
            <a:endParaRPr lang="cs-CZ" sz="800" b="1" dirty="0">
              <a:cs typeface="Arial" panose="020B0604020202020204" pitchFamily="34" charset="0"/>
            </a:endParaRPr>
          </a:p>
          <a:p>
            <a:pPr algn="just"/>
            <a:r>
              <a:rPr lang="cs-CZ" sz="2000" b="1" dirty="0">
                <a:cs typeface="Arial" panose="020B0604020202020204" pitchFamily="34" charset="0"/>
              </a:rPr>
              <a:t>Dusičnan barnatý </a:t>
            </a:r>
            <a:r>
              <a:rPr lang="cs-CZ" sz="2000" dirty="0">
                <a:cs typeface="Arial" panose="020B0604020202020204" pitchFamily="34" charset="0"/>
              </a:rPr>
              <a:t>Ba(NO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a:t>
            </a:r>
            <a:r>
              <a:rPr lang="cs-CZ" sz="2000" b="1" dirty="0">
                <a:cs typeface="Arial" panose="020B0604020202020204" pitchFamily="34" charset="0"/>
              </a:rPr>
              <a:t> </a:t>
            </a:r>
            <a:r>
              <a:rPr lang="cs-CZ" sz="2000" dirty="0">
                <a:cs typeface="Arial" panose="020B0604020202020204" pitchFamily="34" charset="0"/>
              </a:rPr>
              <a:t>je důležitým analytickým činidlem pro určení některých aniontů a využívá se v pyrotechnice - barví plamen zeleně. </a:t>
            </a: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b="1" dirty="0">
              <a:cs typeface="Arial" panose="020B0604020202020204" pitchFamily="34" charset="0"/>
            </a:endParaRPr>
          </a:p>
          <a:p>
            <a:pPr algn="just"/>
            <a:r>
              <a:rPr lang="cs-CZ" sz="2000" b="1" dirty="0">
                <a:cs typeface="Arial" panose="020B0604020202020204" pitchFamily="34" charset="0"/>
              </a:rPr>
              <a:t>Fosfid vápenatý</a:t>
            </a:r>
            <a:r>
              <a:rPr lang="cs-CZ" sz="2000" dirty="0">
                <a:cs typeface="Arial" panose="020B0604020202020204" pitchFamily="34" charset="0"/>
              </a:rPr>
              <a:t> Ca</a:t>
            </a:r>
            <a:r>
              <a:rPr lang="cs-CZ" sz="2000" baseline="-25000" dirty="0">
                <a:cs typeface="Arial" panose="020B0604020202020204" pitchFamily="34" charset="0"/>
              </a:rPr>
              <a:t>3</a:t>
            </a:r>
            <a:r>
              <a:rPr lang="cs-CZ" sz="2000" dirty="0">
                <a:cs typeface="Arial" panose="020B0604020202020204" pitchFamily="34" charset="0"/>
              </a:rPr>
              <a:t>P</a:t>
            </a:r>
            <a:r>
              <a:rPr lang="cs-CZ" sz="2000" baseline="-25000" dirty="0">
                <a:cs typeface="Arial" panose="020B0604020202020204" pitchFamily="34" charset="0"/>
              </a:rPr>
              <a:t>2</a:t>
            </a:r>
            <a:r>
              <a:rPr lang="cs-CZ" sz="2000" dirty="0">
                <a:cs typeface="Arial" panose="020B0604020202020204" pitchFamily="34" charset="0"/>
              </a:rPr>
              <a:t> slouží jako </a:t>
            </a:r>
            <a:r>
              <a:rPr lang="cs-CZ" sz="2000" u="sng" dirty="0">
                <a:cs typeface="Arial" panose="020B0604020202020204" pitchFamily="34" charset="0"/>
              </a:rPr>
              <a:t>rodenticid</a:t>
            </a:r>
            <a:r>
              <a:rPr lang="cs-CZ" sz="2000" dirty="0">
                <a:cs typeface="Arial" panose="020B0604020202020204" pitchFamily="34" charset="0"/>
              </a:rPr>
              <a:t> a má značné využití v pyrotechnice jako součást </a:t>
            </a:r>
            <a:r>
              <a:rPr lang="cs-CZ" sz="2000" u="sng" dirty="0">
                <a:cs typeface="Arial" panose="020B0604020202020204" pitchFamily="34" charset="0"/>
              </a:rPr>
              <a:t>samozápalné munice</a:t>
            </a:r>
            <a:r>
              <a:rPr lang="cs-CZ" sz="2000" dirty="0">
                <a:cs typeface="Arial" panose="020B0604020202020204" pitchFamily="34" charset="0"/>
              </a:rPr>
              <a:t>. </a:t>
            </a:r>
          </a:p>
          <a:p>
            <a:pPr algn="just"/>
            <a:endParaRPr lang="cs-CZ" sz="800" b="1" dirty="0">
              <a:cs typeface="Arial" panose="020B0604020202020204" pitchFamily="34" charset="0"/>
            </a:endParaRPr>
          </a:p>
          <a:p>
            <a:pPr algn="just"/>
            <a:r>
              <a:rPr lang="cs-CZ" sz="2000" b="1" dirty="0" err="1">
                <a:cs typeface="Arial" panose="020B0604020202020204" pitchFamily="34" charset="0"/>
              </a:rPr>
              <a:t>Difosforečnan</a:t>
            </a:r>
            <a:r>
              <a:rPr lang="cs-CZ" sz="2000" b="1" dirty="0">
                <a:cs typeface="Arial" panose="020B0604020202020204" pitchFamily="34" charset="0"/>
              </a:rPr>
              <a:t> vápenatý </a:t>
            </a:r>
            <a:r>
              <a:rPr lang="cs-CZ" sz="2000" dirty="0">
                <a:cs typeface="Arial" panose="020B0604020202020204" pitchFamily="34" charset="0"/>
              </a:rPr>
              <a:t>Ca</a:t>
            </a:r>
            <a:r>
              <a:rPr lang="cs-CZ" sz="2000" baseline="-25000" dirty="0">
                <a:cs typeface="Arial" panose="020B0604020202020204" pitchFamily="34" charset="0"/>
              </a:rPr>
              <a:t>2</a:t>
            </a:r>
            <a:r>
              <a:rPr lang="cs-CZ" sz="2000" dirty="0">
                <a:cs typeface="Arial" panose="020B0604020202020204" pitchFamily="34" charset="0"/>
              </a:rPr>
              <a:t>P</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7</a:t>
            </a:r>
            <a:r>
              <a:rPr lang="cs-CZ" sz="2000" dirty="0">
                <a:cs typeface="Arial" panose="020B0604020202020204" pitchFamily="34" charset="0"/>
              </a:rPr>
              <a:t> slouží jako </a:t>
            </a:r>
            <a:r>
              <a:rPr lang="cs-CZ" sz="2000" dirty="0" err="1">
                <a:cs typeface="Arial" panose="020B0604020202020204" pitchFamily="34" charset="0"/>
              </a:rPr>
              <a:t>abrazivo</a:t>
            </a:r>
            <a:r>
              <a:rPr lang="cs-CZ" sz="2000" dirty="0">
                <a:cs typeface="Arial" panose="020B0604020202020204" pitchFamily="34" charset="0"/>
              </a:rPr>
              <a:t> v zubních pastách. </a:t>
            </a:r>
          </a:p>
        </p:txBody>
      </p:sp>
      <p:sp>
        <p:nvSpPr>
          <p:cNvPr id="9" name="Nadpis 1"/>
          <p:cNvSpPr>
            <a:spLocks noGrp="1"/>
          </p:cNvSpPr>
          <p:nvPr>
            <p:ph type="title"/>
          </p:nvPr>
        </p:nvSpPr>
        <p:spPr>
          <a:xfrm>
            <a:off x="457200" y="152400"/>
            <a:ext cx="8229600" cy="563562"/>
          </a:xfrm>
        </p:spPr>
        <p:txBody>
          <a:bodyPr>
            <a:normAutofit/>
          </a:bodyPr>
          <a:lstStyle/>
          <a:p>
            <a:r>
              <a:rPr lang="cs-CZ" sz="2400" b="1" dirty="0"/>
              <a:t>Sloučeniny s dusíkem</a:t>
            </a:r>
          </a:p>
        </p:txBody>
      </p:sp>
      <p:sp>
        <p:nvSpPr>
          <p:cNvPr id="10" name="Nadpis 1"/>
          <p:cNvSpPr txBox="1">
            <a:spLocks/>
          </p:cNvSpPr>
          <p:nvPr/>
        </p:nvSpPr>
        <p:spPr>
          <a:xfrm>
            <a:off x="457200" y="4038600"/>
            <a:ext cx="8229600" cy="563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400" b="1" dirty="0"/>
              <a:t>Sloučeniny s fosforem</a:t>
            </a:r>
          </a:p>
        </p:txBody>
      </p:sp>
    </p:spTree>
    <p:extLst>
      <p:ext uri="{BB962C8B-B14F-4D97-AF65-F5344CB8AC3E}">
        <p14:creationId xmlns:p14="http://schemas.microsoft.com/office/powerpoint/2010/main" val="12422009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838200"/>
            <a:ext cx="8610600" cy="5324535"/>
          </a:xfrm>
          <a:prstGeom prst="rect">
            <a:avLst/>
          </a:prstGeom>
        </p:spPr>
        <p:txBody>
          <a:bodyPr wrap="square">
            <a:spAutoFit/>
          </a:bodyPr>
          <a:lstStyle/>
          <a:p>
            <a:pPr algn="just">
              <a:buFont typeface="Wingdings" pitchFamily="2" charset="2"/>
              <a:buNone/>
            </a:pPr>
            <a:r>
              <a:rPr lang="cs-CZ" sz="2000" b="1" dirty="0">
                <a:cs typeface="Arial" panose="020B0604020202020204" pitchFamily="34" charset="0"/>
              </a:rPr>
              <a:t>Uhličitan hořečnatý </a:t>
            </a:r>
            <a:r>
              <a:rPr lang="cs-CZ" altLang="en-US" sz="2000" dirty="0">
                <a:cs typeface="Arial" panose="020B0604020202020204" pitchFamily="34" charset="0"/>
              </a:rPr>
              <a:t>MgCO</a:t>
            </a:r>
            <a:r>
              <a:rPr lang="cs-CZ" altLang="en-US" sz="2000" baseline="-25000" dirty="0">
                <a:cs typeface="Arial" panose="020B0604020202020204" pitchFamily="34" charset="0"/>
              </a:rPr>
              <a:t>3</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tzv</a:t>
            </a:r>
            <a:r>
              <a:rPr lang="en-GB" altLang="en-US" sz="2000" dirty="0">
                <a:cs typeface="Arial" panose="020B0604020202020204" pitchFamily="34" charset="0"/>
              </a:rPr>
              <a:t>. </a:t>
            </a:r>
            <a:r>
              <a:rPr lang="cs-CZ" altLang="en-US" sz="2000" dirty="0">
                <a:cs typeface="Arial" panose="020B0604020202020204" pitchFamily="34" charset="0"/>
              </a:rPr>
              <a:t>"</a:t>
            </a:r>
            <a:r>
              <a:rPr lang="en-GB" altLang="en-US" sz="2000" dirty="0" err="1">
                <a:cs typeface="Arial" panose="020B0604020202020204" pitchFamily="34" charset="0"/>
              </a:rPr>
              <a:t>bílá</a:t>
            </a:r>
            <a:r>
              <a:rPr lang="en-GB" altLang="en-US" sz="2000" dirty="0">
                <a:cs typeface="Arial" panose="020B0604020202020204" pitchFamily="34" charset="0"/>
              </a:rPr>
              <a:t> </a:t>
            </a:r>
            <a:r>
              <a:rPr lang="en-GB" altLang="en-US" sz="2000" dirty="0" err="1">
                <a:cs typeface="Arial" panose="020B0604020202020204" pitchFamily="34" charset="0"/>
              </a:rPr>
              <a:t>magnézie</a:t>
            </a:r>
            <a:r>
              <a:rPr lang="cs-CZ" altLang="en-US" sz="2000" dirty="0">
                <a:cs typeface="Arial" panose="020B0604020202020204" pitchFamily="34" charset="0"/>
              </a:rPr>
              <a:t>"</a:t>
            </a:r>
            <a:r>
              <a:rPr lang="en-GB" altLang="en-US" sz="2000" dirty="0">
                <a:cs typeface="Arial" panose="020B0604020202020204" pitchFamily="34" charset="0"/>
              </a:rPr>
              <a:t>, se </a:t>
            </a:r>
            <a:r>
              <a:rPr lang="en-GB" altLang="en-US" sz="2000" dirty="0" err="1">
                <a:cs typeface="Arial" panose="020B0604020202020204" pitchFamily="34" charset="0"/>
              </a:rPr>
              <a:t>používá</a:t>
            </a:r>
            <a:r>
              <a:rPr lang="en-GB" altLang="en-US" sz="2000" dirty="0">
                <a:cs typeface="Arial" panose="020B0604020202020204" pitchFamily="34" charset="0"/>
              </a:rPr>
              <a:t> do </a:t>
            </a:r>
            <a:r>
              <a:rPr lang="en-GB" altLang="en-US" sz="2000" dirty="0" err="1">
                <a:cs typeface="Arial" panose="020B0604020202020204" pitchFamily="34" charset="0"/>
              </a:rPr>
              <a:t>zubních</a:t>
            </a:r>
            <a:r>
              <a:rPr lang="en-GB" altLang="en-US" sz="2000" dirty="0">
                <a:cs typeface="Arial" panose="020B0604020202020204" pitchFamily="34" charset="0"/>
              </a:rPr>
              <a:t> past</a:t>
            </a:r>
            <a:r>
              <a:rPr lang="cs-CZ" altLang="en-US" sz="2000" dirty="0">
                <a:cs typeface="Arial" panose="020B0604020202020204" pitchFamily="34" charset="0"/>
              </a:rPr>
              <a:t>. </a:t>
            </a:r>
            <a:r>
              <a:rPr lang="en-GB" altLang="en-US" sz="2000" dirty="0">
                <a:cs typeface="Arial" panose="020B0604020202020204" pitchFamily="34" charset="0"/>
              </a:rPr>
              <a:t>P</a:t>
            </a:r>
            <a:r>
              <a:rPr lang="cs-CZ" altLang="en-US" sz="2000" dirty="0">
                <a:cs typeface="Arial" panose="020B0604020202020204" pitchFamily="34" charset="0"/>
              </a:rPr>
              <a:t>ř</a:t>
            </a:r>
            <a:r>
              <a:rPr lang="en-GB" altLang="en-US" sz="2000" dirty="0" err="1">
                <a:cs typeface="Arial" panose="020B0604020202020204" pitchFamily="34" charset="0"/>
              </a:rPr>
              <a:t>írodní</a:t>
            </a:r>
            <a:r>
              <a:rPr lang="en-GB" altLang="en-US" sz="2000" dirty="0">
                <a:cs typeface="Arial" panose="020B0604020202020204" pitchFamily="34" charset="0"/>
              </a:rPr>
              <a:t> </a:t>
            </a:r>
            <a:r>
              <a:rPr lang="cs-CZ" altLang="en-US" sz="2000" dirty="0">
                <a:cs typeface="Arial" panose="020B0604020202020204" pitchFamily="34" charset="0"/>
              </a:rPr>
              <a:t>MgCO</a:t>
            </a:r>
            <a:r>
              <a:rPr lang="cs-CZ" altLang="en-US" sz="2000" baseline="-25000" dirty="0">
                <a:cs typeface="Arial" panose="020B0604020202020204" pitchFamily="34" charset="0"/>
              </a:rPr>
              <a:t>3</a:t>
            </a:r>
            <a:r>
              <a:rPr lang="en-GB" altLang="en-US" sz="2000" dirty="0">
                <a:cs typeface="Arial" panose="020B0604020202020204" pitchFamily="34" charset="0"/>
              </a:rPr>
              <a:t> - </a:t>
            </a:r>
            <a:r>
              <a:rPr lang="en-GB" altLang="en-US" sz="2000" u="sng" dirty="0" err="1">
                <a:cs typeface="Arial" panose="020B0604020202020204" pitchFamily="34" charset="0"/>
              </a:rPr>
              <a:t>magnezit</a:t>
            </a:r>
            <a:r>
              <a:rPr lang="en-GB" altLang="en-US" sz="2000" dirty="0">
                <a:cs typeface="Arial" panose="020B0604020202020204" pitchFamily="34" charset="0"/>
              </a:rPr>
              <a:t> se </a:t>
            </a:r>
            <a:r>
              <a:rPr lang="en-GB" altLang="en-US" sz="2000" dirty="0" err="1">
                <a:cs typeface="Arial" panose="020B0604020202020204" pitchFamily="34" charset="0"/>
              </a:rPr>
              <a:t>zpracovává</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a:t>
            </a:r>
            <a:r>
              <a:rPr lang="en-GB" altLang="en-US" sz="2000" dirty="0" err="1">
                <a:cs typeface="Arial" panose="020B0604020202020204" pitchFamily="34" charset="0"/>
              </a:rPr>
              <a:t>žáruvzdorné</a:t>
            </a:r>
            <a:r>
              <a:rPr lang="en-GB" altLang="en-US" sz="2000" dirty="0">
                <a:cs typeface="Arial" panose="020B0604020202020204" pitchFamily="34" charset="0"/>
              </a:rPr>
              <a:t> </a:t>
            </a:r>
            <a:r>
              <a:rPr lang="en-GB" altLang="en-US" sz="2000" dirty="0" err="1">
                <a:cs typeface="Arial" panose="020B0604020202020204" pitchFamily="34" charset="0"/>
              </a:rPr>
              <a:t>vyzdívky</a:t>
            </a:r>
            <a:r>
              <a:rPr lang="en-GB" altLang="en-US" sz="2000" dirty="0">
                <a:cs typeface="Arial" panose="020B0604020202020204" pitchFamily="34" charset="0"/>
              </a:rPr>
              <a:t> do </a:t>
            </a:r>
            <a:r>
              <a:rPr lang="en-GB" altLang="en-US" sz="2000" dirty="0" err="1">
                <a:cs typeface="Arial" panose="020B0604020202020204" pitchFamily="34" charset="0"/>
              </a:rPr>
              <a:t>pecí</a:t>
            </a:r>
            <a:r>
              <a:rPr lang="cs-CZ" altLang="en-US" sz="2000" dirty="0">
                <a:cs typeface="Arial" panose="020B0604020202020204" pitchFamily="34" charset="0"/>
              </a:rPr>
              <a:t>.</a:t>
            </a:r>
          </a:p>
          <a:p>
            <a:pPr algn="just"/>
            <a:endParaRPr lang="cs-CZ" sz="2000" dirty="0">
              <a:cs typeface="Arial" panose="020B0604020202020204" pitchFamily="34" charset="0"/>
            </a:endParaRPr>
          </a:p>
          <a:p>
            <a:pPr algn="just">
              <a:buNone/>
            </a:pPr>
            <a:r>
              <a:rPr lang="cs-CZ" sz="2000" b="1" dirty="0">
                <a:cs typeface="Arial" panose="020B0604020202020204" pitchFamily="34" charset="0"/>
              </a:rPr>
              <a:t>Uhličitan vápenatý </a:t>
            </a:r>
            <a:r>
              <a:rPr lang="cs-CZ" sz="2000" dirty="0">
                <a:cs typeface="Arial" panose="020B0604020202020204" pitchFamily="34" charset="0"/>
              </a:rPr>
              <a:t>CaCO</a:t>
            </a:r>
            <a:r>
              <a:rPr lang="cs-CZ" sz="2000" baseline="-25000" dirty="0">
                <a:cs typeface="Arial" panose="020B0604020202020204" pitchFamily="34" charset="0"/>
              </a:rPr>
              <a:t>3</a:t>
            </a:r>
            <a:r>
              <a:rPr lang="cs-CZ" sz="2000" dirty="0">
                <a:cs typeface="Arial" panose="020B0604020202020204" pitchFamily="34" charset="0"/>
              </a:rPr>
              <a:t> se používá v potravinářství jako stabilizátor a barvivo E 170 a jako bílý malířský pigment mušlová běloba. </a:t>
            </a:r>
          </a:p>
          <a:p>
            <a:pPr algn="just">
              <a:buNone/>
            </a:pPr>
            <a:r>
              <a:rPr lang="en-GB" altLang="en-US" sz="2000" dirty="0">
                <a:cs typeface="Arial" panose="020B0604020202020204" pitchFamily="34" charset="0"/>
              </a:rPr>
              <a:t>CaCO</a:t>
            </a:r>
            <a:r>
              <a:rPr lang="en-GB" altLang="en-US" sz="2000" baseline="-25000" dirty="0">
                <a:cs typeface="Arial" panose="020B0604020202020204" pitchFamily="34" charset="0"/>
              </a:rPr>
              <a:t>3</a:t>
            </a:r>
            <a:r>
              <a:rPr lang="en-GB" altLang="en-US" sz="2000" dirty="0">
                <a:cs typeface="Arial" panose="020B0604020202020204" pitchFamily="34" charset="0"/>
              </a:rPr>
              <a:t> - </a:t>
            </a:r>
            <a:r>
              <a:rPr lang="en-GB" altLang="en-US" sz="2000" dirty="0" err="1">
                <a:cs typeface="Arial" panose="020B0604020202020204" pitchFamily="34" charset="0"/>
              </a:rPr>
              <a:t>velmi</a:t>
            </a:r>
            <a:r>
              <a:rPr lang="en-GB" altLang="en-US" sz="2000" dirty="0">
                <a:cs typeface="Arial" panose="020B0604020202020204" pitchFamily="34" charset="0"/>
              </a:rPr>
              <a:t> b</a:t>
            </a:r>
            <a:r>
              <a:rPr lang="cs-CZ" altLang="en-US" sz="2000" dirty="0">
                <a:cs typeface="Arial" panose="020B0604020202020204" pitchFamily="34" charset="0"/>
              </a:rPr>
              <a:t>ě</a:t>
            </a:r>
            <a:r>
              <a:rPr lang="en-GB" altLang="en-US" sz="2000" dirty="0" err="1">
                <a:cs typeface="Arial" panose="020B0604020202020204" pitchFamily="34" charset="0"/>
              </a:rPr>
              <a:t>žný</a:t>
            </a:r>
            <a:r>
              <a:rPr lang="en-GB" altLang="en-US" sz="2000" dirty="0">
                <a:cs typeface="Arial" panose="020B0604020202020204" pitchFamily="34" charset="0"/>
              </a:rPr>
              <a:t> v p</a:t>
            </a:r>
            <a:r>
              <a:rPr lang="cs-CZ" altLang="en-US" sz="2000" dirty="0">
                <a:cs typeface="Arial" panose="020B0604020202020204" pitchFamily="34" charset="0"/>
              </a:rPr>
              <a:t>ř</a:t>
            </a:r>
            <a:r>
              <a:rPr lang="en-GB" altLang="en-US" sz="2000" dirty="0" err="1">
                <a:cs typeface="Arial" panose="020B0604020202020204" pitchFamily="34" charset="0"/>
              </a:rPr>
              <a:t>írod</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mramor</a:t>
            </a:r>
            <a:r>
              <a:rPr lang="en-GB" altLang="en-US" sz="2000" dirty="0">
                <a:cs typeface="Arial" panose="020B0604020202020204" pitchFamily="34" charset="0"/>
              </a:rPr>
              <a:t>, k</a:t>
            </a:r>
            <a:r>
              <a:rPr lang="cs-CZ" altLang="en-US" sz="2000" dirty="0">
                <a:cs typeface="Arial" panose="020B0604020202020204" pitchFamily="34" charset="0"/>
              </a:rPr>
              <a:t>ř</a:t>
            </a:r>
            <a:r>
              <a:rPr lang="en-GB" altLang="en-US" sz="2000" dirty="0" err="1">
                <a:cs typeface="Arial" panose="020B0604020202020204" pitchFamily="34" charset="0"/>
              </a:rPr>
              <a:t>ída</a:t>
            </a:r>
            <a:r>
              <a:rPr lang="en-GB" altLang="en-US" sz="2000" dirty="0">
                <a:cs typeface="Arial" panose="020B0604020202020204" pitchFamily="34" charset="0"/>
              </a:rPr>
              <a:t>, </a:t>
            </a:r>
            <a:r>
              <a:rPr lang="en-GB" altLang="en-US" sz="2000" dirty="0" err="1">
                <a:cs typeface="Arial" panose="020B0604020202020204" pitchFamily="34" charset="0"/>
              </a:rPr>
              <a:t>vápencová</a:t>
            </a:r>
            <a:r>
              <a:rPr lang="en-GB" altLang="en-US" sz="2000" dirty="0">
                <a:cs typeface="Arial" panose="020B0604020202020204" pitchFamily="34" charset="0"/>
              </a:rPr>
              <a:t> </a:t>
            </a:r>
            <a:r>
              <a:rPr lang="en-GB" altLang="en-US" sz="2000" dirty="0" err="1">
                <a:cs typeface="Arial" panose="020B0604020202020204" pitchFamily="34" charset="0"/>
              </a:rPr>
              <a:t>poho</a:t>
            </a:r>
            <a:r>
              <a:rPr lang="cs-CZ" altLang="en-US" sz="2000" dirty="0">
                <a:cs typeface="Arial" panose="020B0604020202020204" pitchFamily="34" charset="0"/>
              </a:rPr>
              <a:t>ř</a:t>
            </a:r>
            <a:r>
              <a:rPr lang="en-GB" altLang="en-US" sz="2000" dirty="0">
                <a:cs typeface="Arial" panose="020B0604020202020204" pitchFamily="34" charset="0"/>
              </a:rPr>
              <a:t>í</a:t>
            </a:r>
            <a:r>
              <a:rPr lang="cs-CZ" altLang="en-US" sz="2000" dirty="0">
                <a:cs typeface="Arial" panose="020B0604020202020204" pitchFamily="34" charset="0"/>
              </a:rPr>
              <a:t>. </a:t>
            </a:r>
            <a:r>
              <a:rPr lang="en-GB" altLang="en-US" sz="2000" dirty="0">
                <a:cs typeface="Arial" panose="020B0604020202020204" pitchFamily="34" charset="0"/>
              </a:rPr>
              <a:t>Transport </a:t>
            </a:r>
            <a:r>
              <a:rPr lang="en-GB" altLang="en-US" sz="2000" dirty="0" err="1">
                <a:cs typeface="Arial" panose="020B0604020202020204" pitchFamily="34" charset="0"/>
              </a:rPr>
              <a:t>vápence</a:t>
            </a:r>
            <a:r>
              <a:rPr lang="en-GB" altLang="en-US" sz="2000" dirty="0">
                <a:cs typeface="Arial" panose="020B0604020202020204" pitchFamily="34" charset="0"/>
              </a:rPr>
              <a:t> v </a:t>
            </a:r>
            <a:r>
              <a:rPr lang="en-GB" altLang="en-US" sz="2000" dirty="0" err="1">
                <a:cs typeface="Arial" panose="020B0604020202020204" pitchFamily="34" charset="0"/>
              </a:rPr>
              <a:t>krasových</a:t>
            </a:r>
            <a:r>
              <a:rPr lang="en-GB" altLang="en-US" sz="2000" dirty="0">
                <a:cs typeface="Arial" panose="020B0604020202020204" pitchFamily="34" charset="0"/>
              </a:rPr>
              <a:t> </a:t>
            </a:r>
            <a:r>
              <a:rPr lang="en-GB" altLang="en-US" sz="2000" dirty="0" err="1">
                <a:cs typeface="Arial" panose="020B0604020202020204" pitchFamily="34" charset="0"/>
              </a:rPr>
              <a:t>útvarech</a:t>
            </a:r>
            <a:r>
              <a:rPr lang="en-GB" altLang="en-US" sz="2000" dirty="0">
                <a:cs typeface="Arial" panose="020B0604020202020204" pitchFamily="34" charset="0"/>
              </a:rPr>
              <a:t> </a:t>
            </a:r>
            <a:r>
              <a:rPr lang="en-GB" altLang="en-US" sz="2000" dirty="0" err="1">
                <a:cs typeface="Arial" panose="020B0604020202020204" pitchFamily="34" charset="0"/>
              </a:rPr>
              <a:t>umož</a:t>
            </a:r>
            <a:r>
              <a:rPr lang="cs-CZ" altLang="en-US" sz="2000" dirty="0">
                <a:cs typeface="Arial" panose="020B0604020202020204" pitchFamily="34" charset="0"/>
              </a:rPr>
              <a:t>ň</a:t>
            </a:r>
            <a:r>
              <a:rPr lang="en-GB" altLang="en-US" sz="2000" dirty="0" err="1">
                <a:cs typeface="Arial" panose="020B0604020202020204" pitchFamily="34" charset="0"/>
              </a:rPr>
              <a:t>uje</a:t>
            </a:r>
            <a:r>
              <a:rPr lang="en-GB" altLang="en-US" sz="2000" dirty="0">
                <a:cs typeface="Arial" panose="020B0604020202020204" pitchFamily="34" charset="0"/>
              </a:rPr>
              <a:t> </a:t>
            </a:r>
            <a:r>
              <a:rPr lang="en-GB" altLang="en-US" sz="2000" dirty="0" err="1">
                <a:cs typeface="Arial" panose="020B0604020202020204" pitchFamily="34" charset="0"/>
              </a:rPr>
              <a:t>rovnováha</a:t>
            </a:r>
            <a:r>
              <a:rPr lang="en-GB" altLang="en-US" sz="2000" dirty="0">
                <a:cs typeface="Arial" panose="020B0604020202020204" pitchFamily="34" charset="0"/>
              </a:rPr>
              <a:t> </a:t>
            </a:r>
            <a:r>
              <a:rPr lang="en-GB" altLang="en-US" sz="2000" dirty="0" err="1">
                <a:cs typeface="Arial" panose="020B0604020202020204" pitchFamily="34" charset="0"/>
              </a:rPr>
              <a:t>ustavující</a:t>
            </a:r>
            <a:r>
              <a:rPr lang="en-GB" altLang="en-US" sz="2000" dirty="0">
                <a:cs typeface="Arial" panose="020B0604020202020204" pitchFamily="34" charset="0"/>
              </a:rPr>
              <a:t> se </a:t>
            </a:r>
            <a:r>
              <a:rPr lang="en-GB" altLang="en-US" sz="2000" dirty="0" err="1">
                <a:cs typeface="Arial" panose="020B0604020202020204" pitchFamily="34" charset="0"/>
              </a:rPr>
              <a:t>mezi</a:t>
            </a:r>
            <a:r>
              <a:rPr lang="en-GB" altLang="en-US" sz="2000" dirty="0">
                <a:cs typeface="Arial" panose="020B0604020202020204" pitchFamily="34" charset="0"/>
              </a:rPr>
              <a:t> </a:t>
            </a:r>
            <a:r>
              <a:rPr lang="en-GB" altLang="en-US" sz="2000" dirty="0" err="1">
                <a:cs typeface="Arial" panose="020B0604020202020204" pitchFamily="34" charset="0"/>
              </a:rPr>
              <a:t>rozpustným</a:t>
            </a:r>
            <a:r>
              <a:rPr lang="en-GB" altLang="en-US" sz="2000" dirty="0">
                <a:cs typeface="Arial" panose="020B0604020202020204" pitchFamily="34" charset="0"/>
              </a:rPr>
              <a:t> Ca(HCO</a:t>
            </a:r>
            <a:r>
              <a:rPr lang="en-GB" altLang="en-US" sz="2000" baseline="-25000" dirty="0">
                <a:cs typeface="Arial" panose="020B0604020202020204" pitchFamily="34" charset="0"/>
              </a:rPr>
              <a:t>3</a:t>
            </a:r>
            <a:r>
              <a:rPr lang="en-GB" altLang="en-US" sz="2000" dirty="0">
                <a:cs typeface="Arial" panose="020B0604020202020204" pitchFamily="34" charset="0"/>
              </a:rPr>
              <a:t>)</a:t>
            </a:r>
            <a:r>
              <a:rPr lang="en-GB" altLang="en-US" sz="2000" baseline="-25000" dirty="0">
                <a:cs typeface="Arial" panose="020B0604020202020204" pitchFamily="34" charset="0"/>
              </a:rPr>
              <a:t>2</a:t>
            </a:r>
            <a:r>
              <a:rPr lang="en-GB" altLang="en-US" sz="2000" dirty="0">
                <a:cs typeface="Arial" panose="020B0604020202020204" pitchFamily="34" charset="0"/>
              </a:rPr>
              <a:t> a </a:t>
            </a:r>
            <a:r>
              <a:rPr lang="en-GB" altLang="en-US" sz="2000" dirty="0" err="1">
                <a:cs typeface="Arial" panose="020B0604020202020204" pitchFamily="34" charset="0"/>
              </a:rPr>
              <a:t>nerozpustným</a:t>
            </a:r>
            <a:r>
              <a:rPr lang="en-GB" altLang="en-US" sz="2000" dirty="0">
                <a:cs typeface="Arial" panose="020B0604020202020204" pitchFamily="34" charset="0"/>
              </a:rPr>
              <a:t> CaCO</a:t>
            </a:r>
            <a:r>
              <a:rPr lang="en-GB" altLang="en-US" sz="2000" baseline="-25000" dirty="0">
                <a:cs typeface="Arial" panose="020B0604020202020204" pitchFamily="34" charset="0"/>
              </a:rPr>
              <a:t>3</a:t>
            </a:r>
            <a:r>
              <a:rPr lang="en-GB" altLang="en-US" sz="2000" dirty="0">
                <a:cs typeface="Arial" panose="020B0604020202020204" pitchFamily="34" charset="0"/>
              </a:rPr>
              <a:t>:</a:t>
            </a:r>
          </a:p>
          <a:p>
            <a:pPr algn="just"/>
            <a:r>
              <a:rPr lang="cs-CZ" altLang="en-US" sz="2000" dirty="0">
                <a:cs typeface="Arial" panose="020B0604020202020204" pitchFamily="34" charset="0"/>
              </a:rPr>
              <a:t>	</a:t>
            </a:r>
            <a:r>
              <a:rPr lang="en-GB" altLang="en-US" sz="2000" dirty="0">
                <a:cs typeface="Arial" panose="020B0604020202020204" pitchFamily="34" charset="0"/>
              </a:rPr>
              <a:t>                  </a:t>
            </a:r>
            <a:endParaRPr lang="cs-CZ" altLang="en-US" sz="2000" dirty="0">
              <a:cs typeface="Arial" panose="020B0604020202020204" pitchFamily="34" charset="0"/>
            </a:endParaRPr>
          </a:p>
          <a:p>
            <a:pPr algn="just"/>
            <a:r>
              <a:rPr lang="cs-CZ" altLang="en-US" sz="2000" dirty="0">
                <a:cs typeface="Arial" panose="020B0604020202020204" pitchFamily="34" charset="0"/>
              </a:rPr>
              <a:t>		     </a:t>
            </a:r>
            <a:r>
              <a:rPr lang="en-GB" altLang="en-US" sz="2000" dirty="0">
                <a:cs typeface="Arial" panose="020B0604020202020204" pitchFamily="34" charset="0"/>
              </a:rPr>
              <a:t> CaCO</a:t>
            </a:r>
            <a:r>
              <a:rPr lang="en-GB" altLang="en-US" sz="2000" baseline="-25000" dirty="0">
                <a:cs typeface="Arial" panose="020B0604020202020204" pitchFamily="34" charset="0"/>
              </a:rPr>
              <a:t>3</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 + CO</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Ca(HCO</a:t>
            </a:r>
            <a:r>
              <a:rPr lang="en-GB" altLang="en-US" sz="2000" baseline="-25000" dirty="0">
                <a:cs typeface="Arial" panose="020B0604020202020204" pitchFamily="34" charset="0"/>
              </a:rPr>
              <a:t>3</a:t>
            </a:r>
            <a:r>
              <a:rPr lang="en-GB" altLang="en-US" sz="2000" dirty="0">
                <a:cs typeface="Arial" panose="020B0604020202020204" pitchFamily="34" charset="0"/>
              </a:rPr>
              <a:t>)</a:t>
            </a:r>
            <a:r>
              <a:rPr lang="en-GB" altLang="en-US" sz="2000" baseline="-25000" dirty="0">
                <a:cs typeface="Arial" panose="020B0604020202020204" pitchFamily="34" charset="0"/>
              </a:rPr>
              <a:t>2</a:t>
            </a:r>
            <a:r>
              <a:rPr lang="en-GB" altLang="en-US" sz="2000" dirty="0">
                <a:cs typeface="Arial" panose="020B0604020202020204" pitchFamily="34" charset="0"/>
              </a:rPr>
              <a:t>  </a:t>
            </a:r>
          </a:p>
          <a:p>
            <a:pPr algn="just"/>
            <a:r>
              <a:rPr lang="cs-CZ" altLang="en-US" sz="2000" dirty="0">
                <a:cs typeface="Arial" panose="020B0604020202020204" pitchFamily="34" charset="0"/>
              </a:rPr>
              <a:t>T</a:t>
            </a:r>
            <a:r>
              <a:rPr lang="en-GB" altLang="en-US" sz="2000" dirty="0" err="1">
                <a:cs typeface="Arial" panose="020B0604020202020204" pitchFamily="34" charset="0"/>
              </a:rPr>
              <a:t>vrdnutí</a:t>
            </a:r>
            <a:r>
              <a:rPr lang="en-GB" altLang="en-US" sz="2000" dirty="0">
                <a:cs typeface="Arial" panose="020B0604020202020204" pitchFamily="34" charset="0"/>
              </a:rPr>
              <a:t> malty: </a:t>
            </a:r>
            <a:r>
              <a:rPr lang="cs-CZ" altLang="en-US" sz="2000" dirty="0">
                <a:cs typeface="Arial" panose="020B0604020202020204" pitchFamily="34" charset="0"/>
              </a:rPr>
              <a:t>       </a:t>
            </a:r>
            <a:r>
              <a:rPr lang="en-GB" altLang="en-US" sz="2000" dirty="0">
                <a:cs typeface="Arial" panose="020B0604020202020204" pitchFamily="34" charset="0"/>
              </a:rPr>
              <a:t>Ca(OH)</a:t>
            </a:r>
            <a:r>
              <a:rPr lang="en-GB" altLang="en-US" sz="2000" baseline="-25000" dirty="0">
                <a:cs typeface="Arial" panose="020B0604020202020204" pitchFamily="34" charset="0"/>
              </a:rPr>
              <a:t>2</a:t>
            </a:r>
            <a:r>
              <a:rPr lang="en-GB" altLang="en-US" sz="2000" dirty="0">
                <a:cs typeface="Arial" panose="020B0604020202020204" pitchFamily="34" charset="0"/>
              </a:rPr>
              <a:t>  + CO</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CaCO</a:t>
            </a:r>
            <a:r>
              <a:rPr lang="en-GB" altLang="en-US" sz="2000" baseline="-25000" dirty="0">
                <a:cs typeface="Arial" panose="020B0604020202020204" pitchFamily="34" charset="0"/>
              </a:rPr>
              <a:t>3</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a:t>
            </a:r>
            <a:endParaRPr lang="cs-CZ" altLang="en-US" sz="2000" dirty="0">
              <a:cs typeface="Arial" panose="020B0604020202020204" pitchFamily="34" charset="0"/>
            </a:endParaRPr>
          </a:p>
          <a:p>
            <a:pPr algn="just"/>
            <a:endParaRPr lang="cs-CZ" sz="2000" dirty="0">
              <a:cs typeface="Arial" panose="020B0604020202020204" pitchFamily="34" charset="0"/>
            </a:endParaRPr>
          </a:p>
          <a:p>
            <a:pPr algn="just"/>
            <a:r>
              <a:rPr lang="cs-CZ" sz="2000" b="1" dirty="0">
                <a:cs typeface="Arial" panose="020B0604020202020204" pitchFamily="34" charset="0"/>
              </a:rPr>
              <a:t>Uhličitan strontnatý </a:t>
            </a:r>
            <a:r>
              <a:rPr lang="cs-CZ" sz="2000" dirty="0">
                <a:cs typeface="Arial" panose="020B0604020202020204" pitchFamily="34" charset="0"/>
              </a:rPr>
              <a:t>SrCO</a:t>
            </a:r>
            <a:r>
              <a:rPr lang="cs-CZ" sz="2000" baseline="-25000" dirty="0">
                <a:cs typeface="Arial" panose="020B0604020202020204" pitchFamily="34" charset="0"/>
              </a:rPr>
              <a:t>3</a:t>
            </a:r>
            <a:r>
              <a:rPr lang="cs-CZ" sz="2000" dirty="0">
                <a:cs typeface="Arial" panose="020B0604020202020204" pitchFamily="34" charset="0"/>
              </a:rPr>
              <a:t> se používá jako tavidlo do keramických glazur.</a:t>
            </a:r>
          </a:p>
          <a:p>
            <a:pPr algn="just"/>
            <a:endParaRPr lang="cs-CZ" sz="2000" dirty="0">
              <a:cs typeface="Arial" panose="020B0604020202020204" pitchFamily="34" charset="0"/>
            </a:endParaRPr>
          </a:p>
          <a:p>
            <a:pPr algn="just"/>
            <a:r>
              <a:rPr lang="cs-CZ" sz="2000" b="1" dirty="0">
                <a:cs typeface="Arial" panose="020B0604020202020204" pitchFamily="34" charset="0"/>
              </a:rPr>
              <a:t>Uhličitan barnatý </a:t>
            </a:r>
            <a:r>
              <a:rPr lang="cs-CZ" sz="2000" dirty="0">
                <a:cs typeface="Arial" panose="020B0604020202020204" pitchFamily="34" charset="0"/>
              </a:rPr>
              <a:t>BaCO</a:t>
            </a:r>
            <a:r>
              <a:rPr lang="cs-CZ" sz="2000" baseline="-25000" dirty="0">
                <a:cs typeface="Arial" panose="020B0604020202020204" pitchFamily="34" charset="0"/>
              </a:rPr>
              <a:t>3</a:t>
            </a:r>
            <a:r>
              <a:rPr lang="cs-CZ" sz="2000" dirty="0">
                <a:cs typeface="Arial" panose="020B0604020202020204" pitchFamily="34" charset="0"/>
              </a:rPr>
              <a:t> se používal jako </a:t>
            </a:r>
            <a:r>
              <a:rPr lang="cs-CZ" sz="2000" u="sng" dirty="0">
                <a:cs typeface="Arial" panose="020B0604020202020204" pitchFamily="34" charset="0"/>
              </a:rPr>
              <a:t>rodenticid</a:t>
            </a:r>
            <a:r>
              <a:rPr lang="cs-CZ" sz="2000" dirty="0">
                <a:cs typeface="Arial" panose="020B0604020202020204" pitchFamily="34" charset="0"/>
              </a:rPr>
              <a:t> a slouží jako katalyzátor při přípravě některých cyklických ketonů </a:t>
            </a:r>
            <a:r>
              <a:rPr lang="cs-CZ" sz="2000" i="1" dirty="0">
                <a:cs typeface="Arial" panose="020B0604020202020204" pitchFamily="34" charset="0"/>
              </a:rPr>
              <a:t>(příprava </a:t>
            </a:r>
            <a:r>
              <a:rPr lang="cs-CZ" sz="2000" i="1" dirty="0" err="1">
                <a:cs typeface="Arial" panose="020B0604020202020204" pitchFamily="34" charset="0"/>
              </a:rPr>
              <a:t>cyklopentanonu</a:t>
            </a:r>
            <a:r>
              <a:rPr lang="cs-CZ" sz="2000" i="1" dirty="0">
                <a:cs typeface="Arial" panose="020B0604020202020204" pitchFamily="34" charset="0"/>
              </a:rPr>
              <a:t> cyklizací kyseliny adipové)</a:t>
            </a:r>
            <a:r>
              <a:rPr lang="cs-CZ" sz="2000" dirty="0">
                <a:cs typeface="Arial" panose="020B0604020202020204" pitchFamily="34" charset="0"/>
              </a:rPr>
              <a:t>.</a:t>
            </a:r>
          </a:p>
        </p:txBody>
      </p:sp>
      <p:sp>
        <p:nvSpPr>
          <p:cNvPr id="6" name="Nadpis 1"/>
          <p:cNvSpPr>
            <a:spLocks noGrp="1"/>
          </p:cNvSpPr>
          <p:nvPr>
            <p:ph type="title"/>
          </p:nvPr>
        </p:nvSpPr>
        <p:spPr>
          <a:xfrm>
            <a:off x="457200" y="228600"/>
            <a:ext cx="8229600" cy="563562"/>
          </a:xfrm>
        </p:spPr>
        <p:txBody>
          <a:bodyPr>
            <a:normAutofit/>
          </a:bodyPr>
          <a:lstStyle/>
          <a:p>
            <a:r>
              <a:rPr lang="cs-CZ" sz="2800" b="1" dirty="0"/>
              <a:t>Sloučeniny s uhlíkem</a:t>
            </a:r>
          </a:p>
        </p:txBody>
      </p:sp>
    </p:spTree>
    <p:extLst>
      <p:ext uri="{BB962C8B-B14F-4D97-AF65-F5344CB8AC3E}">
        <p14:creationId xmlns:p14="http://schemas.microsoft.com/office/powerpoint/2010/main" val="3533046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457200"/>
            <a:ext cx="8763000" cy="5324535"/>
          </a:xfrm>
          <a:prstGeom prst="rect">
            <a:avLst/>
          </a:prstGeom>
        </p:spPr>
        <p:txBody>
          <a:bodyPr wrap="square">
            <a:spAutoFit/>
          </a:bodyPr>
          <a:lstStyle/>
          <a:p>
            <a:pPr algn="just"/>
            <a:r>
              <a:rPr lang="cs-CZ" sz="2000" dirty="0">
                <a:cs typeface="Arial" panose="020B0604020202020204" pitchFamily="34" charset="0"/>
              </a:rPr>
              <a:t>Mezi další používané vápenaté pigmenty patří </a:t>
            </a:r>
            <a:r>
              <a:rPr lang="cs-CZ" sz="2000" b="1" dirty="0">
                <a:cs typeface="Arial" panose="020B0604020202020204" pitchFamily="34" charset="0"/>
              </a:rPr>
              <a:t>svatojánská běloba</a:t>
            </a:r>
            <a:r>
              <a:rPr lang="cs-CZ" sz="2000" dirty="0">
                <a:cs typeface="Arial" panose="020B0604020202020204" pitchFamily="34" charset="0"/>
              </a:rPr>
              <a:t> Ca(OH)</a:t>
            </a:r>
            <a:r>
              <a:rPr lang="cs-CZ" sz="2000" baseline="-25000" dirty="0">
                <a:cs typeface="Arial" panose="020B0604020202020204" pitchFamily="34" charset="0"/>
              </a:rPr>
              <a:t>2</a:t>
            </a:r>
            <a:r>
              <a:rPr lang="cs-CZ" sz="2000" dirty="0">
                <a:cs typeface="Arial" panose="020B0604020202020204" pitchFamily="34" charset="0"/>
              </a:rPr>
              <a:t>·CaCO</a:t>
            </a:r>
            <a:r>
              <a:rPr lang="cs-CZ" sz="2000" baseline="-25000" dirty="0">
                <a:cs typeface="Arial" panose="020B0604020202020204" pitchFamily="34" charset="0"/>
              </a:rPr>
              <a:t>3</a:t>
            </a:r>
            <a:r>
              <a:rPr lang="cs-CZ" sz="2000" dirty="0">
                <a:cs typeface="Arial" panose="020B0604020202020204" pitchFamily="34" charset="0"/>
              </a:rPr>
              <a:t>, </a:t>
            </a:r>
            <a:r>
              <a:rPr lang="cs-CZ" sz="2000" b="1" dirty="0">
                <a:cs typeface="Arial" panose="020B0604020202020204" pitchFamily="34" charset="0"/>
              </a:rPr>
              <a:t>kostní běloba</a:t>
            </a:r>
            <a:r>
              <a:rPr lang="cs-CZ" sz="2000" dirty="0">
                <a:cs typeface="Arial" panose="020B0604020202020204" pitchFamily="34" charset="0"/>
              </a:rPr>
              <a:t> Ca</a:t>
            </a:r>
            <a:r>
              <a:rPr lang="cs-CZ" sz="2000" baseline="-25000" dirty="0">
                <a:cs typeface="Arial" panose="020B0604020202020204" pitchFamily="34" charset="0"/>
              </a:rPr>
              <a:t>3</a:t>
            </a:r>
            <a:r>
              <a:rPr lang="cs-CZ" sz="2000" dirty="0">
                <a:cs typeface="Arial" panose="020B0604020202020204" pitchFamily="34" charset="0"/>
              </a:rPr>
              <a:t>(PO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·CaCO</a:t>
            </a:r>
            <a:r>
              <a:rPr lang="cs-CZ" sz="2000" baseline="-25000" dirty="0">
                <a:cs typeface="Arial" panose="020B0604020202020204" pitchFamily="34" charset="0"/>
              </a:rPr>
              <a:t>3</a:t>
            </a:r>
            <a:r>
              <a:rPr lang="cs-CZ" sz="2000" dirty="0">
                <a:cs typeface="Arial" panose="020B0604020202020204" pitchFamily="34" charset="0"/>
              </a:rPr>
              <a:t> nebo </a:t>
            </a:r>
            <a:r>
              <a:rPr lang="cs-CZ" sz="2000" b="1" dirty="0" err="1">
                <a:cs typeface="Arial" panose="020B0604020202020204" pitchFamily="34" charset="0"/>
              </a:rPr>
              <a:t>blancophon</a:t>
            </a:r>
            <a:r>
              <a:rPr lang="cs-CZ" sz="2000" dirty="0">
                <a:cs typeface="Arial" panose="020B0604020202020204" pitchFamily="34" charset="0"/>
              </a:rPr>
              <a:t> BaSO</a:t>
            </a:r>
            <a:r>
              <a:rPr lang="cs-CZ" sz="2000" baseline="-25000" dirty="0">
                <a:cs typeface="Arial" panose="020B0604020202020204" pitchFamily="34" charset="0"/>
              </a:rPr>
              <a:t>4</a:t>
            </a:r>
            <a:r>
              <a:rPr lang="cs-CZ" sz="2000" dirty="0">
                <a:cs typeface="Arial" panose="020B0604020202020204" pitchFamily="34" charset="0"/>
              </a:rPr>
              <a:t>·CaCO</a:t>
            </a:r>
            <a:r>
              <a:rPr lang="cs-CZ" sz="2000" baseline="-25000" dirty="0">
                <a:cs typeface="Arial" panose="020B0604020202020204" pitchFamily="34" charset="0"/>
              </a:rPr>
              <a:t>3</a:t>
            </a:r>
            <a:r>
              <a:rPr lang="cs-CZ" sz="2000" dirty="0">
                <a:cs typeface="Arial" panose="020B0604020202020204" pitchFamily="34" charset="0"/>
              </a:rPr>
              <a:t>.</a:t>
            </a:r>
          </a:p>
          <a:p>
            <a:pPr algn="just"/>
            <a:endParaRPr lang="cs-CZ" sz="2000" dirty="0">
              <a:cs typeface="Arial" panose="020B0604020202020204" pitchFamily="34" charset="0"/>
            </a:endParaRPr>
          </a:p>
          <a:p>
            <a:pPr algn="just"/>
            <a:r>
              <a:rPr lang="cs-CZ" sz="2000" b="1" dirty="0">
                <a:cs typeface="Arial" panose="020B0604020202020204" pitchFamily="34" charset="0"/>
              </a:rPr>
              <a:t>Kyanid vápenatý </a:t>
            </a:r>
            <a:r>
              <a:rPr lang="cs-CZ" sz="2000" dirty="0">
                <a:cs typeface="Arial" panose="020B0604020202020204" pitchFamily="34" charset="0"/>
              </a:rPr>
              <a:t>Ca(CN)</a:t>
            </a:r>
            <a:r>
              <a:rPr lang="cs-CZ" sz="2000" baseline="-25000" dirty="0">
                <a:cs typeface="Arial" panose="020B0604020202020204" pitchFamily="34" charset="0"/>
              </a:rPr>
              <a:t>2</a:t>
            </a:r>
            <a:r>
              <a:rPr lang="cs-CZ" sz="2000" dirty="0">
                <a:cs typeface="Arial" panose="020B0604020202020204" pitchFamily="34" charset="0"/>
              </a:rPr>
              <a:t> slouží jako insekticid a rodenticid. </a:t>
            </a: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b="1" dirty="0">
                <a:cs typeface="Arial" panose="020B0604020202020204" pitchFamily="34" charset="0"/>
              </a:rPr>
              <a:t>Octan vápenatý</a:t>
            </a:r>
            <a:r>
              <a:rPr lang="cs-CZ" sz="2000" dirty="0">
                <a:cs typeface="Arial" panose="020B0604020202020204" pitchFamily="34" charset="0"/>
              </a:rPr>
              <a:t> (CH</a:t>
            </a:r>
            <a:r>
              <a:rPr lang="cs-CZ" sz="2000" baseline="-25000" dirty="0">
                <a:cs typeface="Arial" panose="020B0604020202020204" pitchFamily="34" charset="0"/>
              </a:rPr>
              <a:t>3</a:t>
            </a:r>
            <a:r>
              <a:rPr lang="cs-CZ" sz="2000" dirty="0">
                <a:cs typeface="Arial" panose="020B0604020202020204" pitchFamily="34" charset="0"/>
              </a:rPr>
              <a:t>COO)</a:t>
            </a:r>
            <a:r>
              <a:rPr lang="cs-CZ" sz="2000" baseline="-25000" dirty="0">
                <a:cs typeface="Arial" panose="020B0604020202020204" pitchFamily="34" charset="0"/>
              </a:rPr>
              <a:t>2</a:t>
            </a:r>
            <a:r>
              <a:rPr lang="cs-CZ" sz="2000" dirty="0">
                <a:cs typeface="Arial" panose="020B0604020202020204" pitchFamily="34" charset="0"/>
              </a:rPr>
              <a:t>Ca slouží jako léčivo ke snižování krevní hladiny fosfátů.</a:t>
            </a:r>
          </a:p>
          <a:p>
            <a:pPr algn="just"/>
            <a:endParaRPr lang="cs-CZ" sz="2000" dirty="0">
              <a:cs typeface="Arial" panose="020B0604020202020204" pitchFamily="34" charset="0"/>
            </a:endParaRPr>
          </a:p>
          <a:p>
            <a:pPr algn="just"/>
            <a:r>
              <a:rPr lang="cs-CZ" sz="2000" b="1" dirty="0">
                <a:cs typeface="Arial" panose="020B0604020202020204" pitchFamily="34" charset="0"/>
              </a:rPr>
              <a:t>Octan barnatý </a:t>
            </a:r>
            <a:r>
              <a:rPr lang="cs-CZ" sz="2000" dirty="0">
                <a:cs typeface="Arial" panose="020B0604020202020204" pitchFamily="34" charset="0"/>
              </a:rPr>
              <a:t>(CH</a:t>
            </a:r>
            <a:r>
              <a:rPr lang="cs-CZ" sz="2000" baseline="-25000" dirty="0">
                <a:cs typeface="Arial" panose="020B0604020202020204" pitchFamily="34" charset="0"/>
              </a:rPr>
              <a:t>3</a:t>
            </a:r>
            <a:r>
              <a:rPr lang="cs-CZ" sz="2000" dirty="0">
                <a:cs typeface="Arial" panose="020B0604020202020204" pitchFamily="34" charset="0"/>
              </a:rPr>
              <a:t>COO)</a:t>
            </a:r>
            <a:r>
              <a:rPr lang="cs-CZ" sz="2000" baseline="-25000" dirty="0">
                <a:cs typeface="Arial" panose="020B0604020202020204" pitchFamily="34" charset="0"/>
              </a:rPr>
              <a:t>2</a:t>
            </a:r>
            <a:r>
              <a:rPr lang="cs-CZ" sz="2000" dirty="0">
                <a:cs typeface="Arial" panose="020B0604020202020204" pitchFamily="34" charset="0"/>
              </a:rPr>
              <a:t>Ba se používá jako mořidlo při barvení tkanin a jako sušidlo nátěrových hmot. </a:t>
            </a:r>
          </a:p>
          <a:p>
            <a:pPr algn="just"/>
            <a:endParaRPr lang="cs-CZ" sz="2000" dirty="0">
              <a:cs typeface="Arial" panose="020B0604020202020204" pitchFamily="34" charset="0"/>
            </a:endParaRPr>
          </a:p>
          <a:p>
            <a:pPr algn="just"/>
            <a:r>
              <a:rPr lang="cs-CZ" sz="2000" b="1" dirty="0">
                <a:cs typeface="Arial" panose="020B0604020202020204" pitchFamily="34" charset="0"/>
              </a:rPr>
              <a:t>Acetylid vápenatý </a:t>
            </a:r>
            <a:r>
              <a:rPr lang="cs-CZ" sz="2000" dirty="0">
                <a:cs typeface="Arial" panose="020B0604020202020204" pitchFamily="34" charset="0"/>
              </a:rPr>
              <a:t>(karbid vápenatý, </a:t>
            </a:r>
            <a:r>
              <a:rPr lang="cs-CZ" sz="2000" dirty="0" err="1">
                <a:cs typeface="Arial" panose="020B0604020202020204" pitchFamily="34" charset="0"/>
              </a:rPr>
              <a:t>CaC</a:t>
            </a:r>
            <a:r>
              <a:rPr lang="cs-CZ" sz="2000" baseline="-25000" dirty="0" err="1">
                <a:cs typeface="Arial" panose="020B0604020202020204" pitchFamily="34" charset="0"/>
              </a:rPr>
              <a:t>2</a:t>
            </a:r>
            <a:r>
              <a:rPr lang="cs-CZ" sz="2000" dirty="0">
                <a:cs typeface="Arial" panose="020B0604020202020204" pitchFamily="34" charset="0"/>
              </a:rPr>
              <a:t>) se používal v karbidových lampách a k výrobě hnojiva </a:t>
            </a:r>
            <a:r>
              <a:rPr lang="cs-CZ" sz="2000" b="1" dirty="0">
                <a:cs typeface="Arial" panose="020B0604020202020204" pitchFamily="34" charset="0"/>
              </a:rPr>
              <a:t>kyanamidu vápenatého</a:t>
            </a:r>
            <a:r>
              <a:rPr lang="cs-CZ" sz="2000" dirty="0">
                <a:cs typeface="Arial" panose="020B0604020202020204" pitchFamily="34" charset="0"/>
              </a:rPr>
              <a:t>.</a:t>
            </a: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p:txBody>
      </p:sp>
    </p:spTree>
    <p:extLst>
      <p:ext uri="{BB962C8B-B14F-4D97-AF65-F5344CB8AC3E}">
        <p14:creationId xmlns:p14="http://schemas.microsoft.com/office/powerpoint/2010/main" val="18578375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31323" y="152400"/>
            <a:ext cx="8936477" cy="707886"/>
          </a:xfrm>
          <a:prstGeom prst="rect">
            <a:avLst/>
          </a:prstGeom>
        </p:spPr>
        <p:txBody>
          <a:bodyPr wrap="square">
            <a:spAutoFit/>
          </a:bodyPr>
          <a:lstStyle/>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p:txBody>
      </p:sp>
      <p:sp>
        <p:nvSpPr>
          <p:cNvPr id="5" name="Obdélník 4"/>
          <p:cNvSpPr/>
          <p:nvPr/>
        </p:nvSpPr>
        <p:spPr>
          <a:xfrm>
            <a:off x="190500" y="3998655"/>
            <a:ext cx="8686800" cy="2554545"/>
          </a:xfrm>
          <a:prstGeom prst="rect">
            <a:avLst/>
          </a:prstGeom>
        </p:spPr>
        <p:txBody>
          <a:bodyPr wrap="square">
            <a:spAutoFit/>
          </a:bodyPr>
          <a:lstStyle/>
          <a:p>
            <a:pPr algn="just"/>
            <a:r>
              <a:rPr lang="cs-CZ" sz="2000" b="1" dirty="0" err="1">
                <a:cs typeface="Arial" panose="020B0604020202020204" pitchFamily="34" charset="0"/>
              </a:rPr>
              <a:t>Hexaborid</a:t>
            </a:r>
            <a:r>
              <a:rPr lang="cs-CZ" sz="2000" b="1" dirty="0">
                <a:cs typeface="Arial" panose="020B0604020202020204" pitchFamily="34" charset="0"/>
              </a:rPr>
              <a:t> vápníku </a:t>
            </a:r>
            <a:r>
              <a:rPr lang="cs-CZ" sz="2000" dirty="0">
                <a:cs typeface="Arial" panose="020B0604020202020204" pitchFamily="34" charset="0"/>
              </a:rPr>
              <a:t>CaB</a:t>
            </a:r>
            <a:r>
              <a:rPr lang="cs-CZ" sz="2000" baseline="-25000" dirty="0">
                <a:cs typeface="Arial" panose="020B0604020202020204" pitchFamily="34" charset="0"/>
              </a:rPr>
              <a:t>6</a:t>
            </a:r>
            <a:r>
              <a:rPr lang="cs-CZ" sz="2000" dirty="0">
                <a:cs typeface="Arial" panose="020B0604020202020204" pitchFamily="34" charset="0"/>
              </a:rPr>
              <a:t> se používá jako dezoxidační činidlo v metalurgii barevných kovů. </a:t>
            </a:r>
          </a:p>
          <a:p>
            <a:pPr algn="just"/>
            <a:endParaRPr lang="cs-CZ" sz="2000" b="1" dirty="0">
              <a:cs typeface="Arial" panose="020B0604020202020204" pitchFamily="34" charset="0"/>
            </a:endParaRPr>
          </a:p>
          <a:p>
            <a:pPr algn="just"/>
            <a:r>
              <a:rPr lang="cs-CZ" sz="2000" b="1" dirty="0">
                <a:cs typeface="Arial" panose="020B0604020202020204" pitchFamily="34" charset="0"/>
              </a:rPr>
              <a:t>Boritan vápenatý </a:t>
            </a:r>
            <a:r>
              <a:rPr lang="cs-CZ" sz="2000" dirty="0">
                <a:cs typeface="Arial" panose="020B0604020202020204" pitchFamily="34" charset="0"/>
              </a:rPr>
              <a:t>Ca</a:t>
            </a:r>
            <a:r>
              <a:rPr lang="cs-CZ" sz="2000" baseline="-25000" dirty="0">
                <a:cs typeface="Arial" panose="020B0604020202020204" pitchFamily="34" charset="0"/>
              </a:rPr>
              <a:t>3</a:t>
            </a:r>
            <a:r>
              <a:rPr lang="cs-CZ" sz="2000" dirty="0">
                <a:cs typeface="Arial" panose="020B0604020202020204" pitchFamily="34" charset="0"/>
              </a:rPr>
              <a:t>(BO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je součástí glazur, zpomalovačů hoření a reaktivních </a:t>
            </a:r>
            <a:r>
              <a:rPr lang="cs-CZ" sz="2000" dirty="0" err="1">
                <a:cs typeface="Arial" panose="020B0604020202020204" pitchFamily="34" charset="0"/>
              </a:rPr>
              <a:t>samotěsnících</a:t>
            </a:r>
            <a:r>
              <a:rPr lang="cs-CZ" sz="2000" dirty="0">
                <a:cs typeface="Arial" panose="020B0604020202020204" pitchFamily="34" charset="0"/>
              </a:rPr>
              <a:t> pojiv. </a:t>
            </a:r>
          </a:p>
          <a:p>
            <a:pPr algn="just"/>
            <a:endParaRPr lang="cs-CZ" sz="2000" dirty="0">
              <a:cs typeface="Arial" panose="020B0604020202020204" pitchFamily="34" charset="0"/>
            </a:endParaRPr>
          </a:p>
          <a:p>
            <a:pPr algn="just"/>
            <a:r>
              <a:rPr lang="cs-CZ" sz="2000" b="1" dirty="0">
                <a:cs typeface="Arial" panose="020B0604020202020204" pitchFamily="34" charset="0"/>
              </a:rPr>
              <a:t>Boritan barnatý </a:t>
            </a:r>
            <a:r>
              <a:rPr lang="cs-CZ" sz="2000" dirty="0">
                <a:cs typeface="Arial" panose="020B0604020202020204" pitchFamily="34" charset="0"/>
              </a:rPr>
              <a:t>Ba(BO</a:t>
            </a:r>
            <a:r>
              <a:rPr lang="cs-CZ" sz="2000" baseline="-25000" dirty="0">
                <a:cs typeface="Arial" panose="020B0604020202020204" pitchFamily="34" charset="0"/>
              </a:rPr>
              <a:t>2</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je používán jako UV stabilizátor PVC a k výrobě optických součástí pracujících v UV části spektra.</a:t>
            </a:r>
          </a:p>
        </p:txBody>
      </p:sp>
      <p:sp>
        <p:nvSpPr>
          <p:cNvPr id="8" name="Nadpis 1"/>
          <p:cNvSpPr>
            <a:spLocks noGrp="1"/>
          </p:cNvSpPr>
          <p:nvPr>
            <p:ph type="title"/>
          </p:nvPr>
        </p:nvSpPr>
        <p:spPr>
          <a:xfrm>
            <a:off x="304800" y="3124200"/>
            <a:ext cx="8229600" cy="563562"/>
          </a:xfrm>
        </p:spPr>
        <p:txBody>
          <a:bodyPr>
            <a:normAutofit/>
          </a:bodyPr>
          <a:lstStyle/>
          <a:p>
            <a:r>
              <a:rPr lang="cs-CZ" sz="2400" b="1" dirty="0">
                <a:latin typeface="+mn-lt"/>
              </a:rPr>
              <a:t>Sloučeniny s borem</a:t>
            </a:r>
          </a:p>
        </p:txBody>
      </p:sp>
      <p:sp>
        <p:nvSpPr>
          <p:cNvPr id="2" name="Obdélník 1">
            <a:extLst>
              <a:ext uri="{FF2B5EF4-FFF2-40B4-BE49-F238E27FC236}">
                <a16:creationId xmlns:a16="http://schemas.microsoft.com/office/drawing/2014/main" id="{DA379120-4642-4893-847E-78E9FA44087F}"/>
              </a:ext>
            </a:extLst>
          </p:cNvPr>
          <p:cNvSpPr/>
          <p:nvPr/>
        </p:nvSpPr>
        <p:spPr>
          <a:xfrm>
            <a:off x="152400" y="1066800"/>
            <a:ext cx="8763000" cy="1323439"/>
          </a:xfrm>
          <a:prstGeom prst="rect">
            <a:avLst/>
          </a:prstGeom>
        </p:spPr>
        <p:txBody>
          <a:bodyPr wrap="square">
            <a:spAutoFit/>
          </a:bodyPr>
          <a:lstStyle/>
          <a:p>
            <a:pPr algn="just"/>
            <a:r>
              <a:rPr lang="cs-CZ" sz="2000" b="1" dirty="0">
                <a:cs typeface="Arial" panose="020B0604020202020204" pitchFamily="34" charset="0"/>
              </a:rPr>
              <a:t>Silicid vápenatý </a:t>
            </a:r>
            <a:r>
              <a:rPr lang="cs-CZ" sz="2000" dirty="0">
                <a:cs typeface="Arial" panose="020B0604020202020204" pitchFamily="34" charset="0"/>
              </a:rPr>
              <a:t>CaSi</a:t>
            </a:r>
            <a:r>
              <a:rPr lang="cs-CZ" sz="2000" baseline="-25000" dirty="0">
                <a:cs typeface="Arial" panose="020B0604020202020204" pitchFamily="34" charset="0"/>
              </a:rPr>
              <a:t>2</a:t>
            </a:r>
            <a:r>
              <a:rPr lang="cs-CZ" sz="2000" dirty="0">
                <a:cs typeface="Arial" panose="020B0604020202020204" pitchFamily="34" charset="0"/>
              </a:rPr>
              <a:t> má velmi široké využití ve vojenské i průmyslové </a:t>
            </a:r>
            <a:r>
              <a:rPr lang="cs-CZ" sz="2000" u="sng" dirty="0">
                <a:cs typeface="Arial" panose="020B0604020202020204" pitchFamily="34" charset="0"/>
              </a:rPr>
              <a:t>pyrotechnice</a:t>
            </a:r>
            <a:r>
              <a:rPr lang="cs-CZ" sz="2000" dirty="0">
                <a:cs typeface="Arial" panose="020B0604020202020204" pitchFamily="34" charset="0"/>
              </a:rPr>
              <a:t> </a:t>
            </a:r>
            <a:r>
              <a:rPr lang="cs-CZ" sz="2000" i="1" dirty="0">
                <a:cs typeface="Arial" panose="020B0604020202020204" pitchFamily="34" charset="0"/>
              </a:rPr>
              <a:t>(výbušné nýty)</a:t>
            </a:r>
            <a:r>
              <a:rPr lang="cs-CZ" sz="2000" dirty="0">
                <a:cs typeface="Arial" panose="020B0604020202020204" pitchFamily="34" charset="0"/>
              </a:rPr>
              <a:t> a je hlavní účinnou složkou </a:t>
            </a:r>
            <a:r>
              <a:rPr lang="cs-CZ" sz="2000" u="sng" dirty="0" err="1">
                <a:cs typeface="Arial" panose="020B0604020202020204" pitchFamily="34" charset="0"/>
              </a:rPr>
              <a:t>samoohřívacích</a:t>
            </a:r>
            <a:r>
              <a:rPr lang="cs-CZ" sz="2000" u="sng" dirty="0">
                <a:cs typeface="Arial" panose="020B0604020202020204" pitchFamily="34" charset="0"/>
              </a:rPr>
              <a:t> konzerv</a:t>
            </a:r>
            <a:r>
              <a:rPr lang="cs-CZ" sz="2000" dirty="0">
                <a:cs typeface="Arial" panose="020B0604020202020204" pitchFamily="34" charset="0"/>
              </a:rPr>
              <a:t>. </a:t>
            </a:r>
          </a:p>
          <a:p>
            <a:pPr algn="just"/>
            <a:endParaRPr lang="cs-CZ" sz="2000" b="1" dirty="0">
              <a:cs typeface="Arial" panose="020B0604020202020204" pitchFamily="34" charset="0"/>
            </a:endParaRPr>
          </a:p>
          <a:p>
            <a:pPr algn="just"/>
            <a:r>
              <a:rPr lang="cs-CZ" sz="2000" b="1" dirty="0">
                <a:cs typeface="Arial" panose="020B0604020202020204" pitchFamily="34" charset="0"/>
              </a:rPr>
              <a:t>Křemičitan vápenatý </a:t>
            </a:r>
            <a:r>
              <a:rPr lang="cs-CZ" sz="2000" dirty="0">
                <a:cs typeface="Arial" panose="020B0604020202020204" pitchFamily="34" charset="0"/>
              </a:rPr>
              <a:t>Ca</a:t>
            </a:r>
            <a:r>
              <a:rPr lang="cs-CZ" sz="2000" baseline="-25000" dirty="0">
                <a:cs typeface="Arial" panose="020B0604020202020204" pitchFamily="34" charset="0"/>
              </a:rPr>
              <a:t>2</a:t>
            </a:r>
            <a:r>
              <a:rPr lang="cs-CZ" sz="2000" dirty="0">
                <a:cs typeface="Arial" panose="020B0604020202020204" pitchFamily="34" charset="0"/>
              </a:rPr>
              <a:t>SiO</a:t>
            </a:r>
            <a:r>
              <a:rPr lang="cs-CZ" sz="2000" baseline="-25000" dirty="0">
                <a:cs typeface="Arial" panose="020B0604020202020204" pitchFamily="34" charset="0"/>
              </a:rPr>
              <a:t>4</a:t>
            </a:r>
            <a:r>
              <a:rPr lang="cs-CZ" sz="2000" dirty="0">
                <a:cs typeface="Arial" panose="020B0604020202020204" pitchFamily="34" charset="0"/>
              </a:rPr>
              <a:t> se používá k výrobě nehořlavých izolací. </a:t>
            </a:r>
          </a:p>
        </p:txBody>
      </p:sp>
      <p:sp>
        <p:nvSpPr>
          <p:cNvPr id="6" name="Nadpis 1">
            <a:extLst>
              <a:ext uri="{FF2B5EF4-FFF2-40B4-BE49-F238E27FC236}">
                <a16:creationId xmlns:a16="http://schemas.microsoft.com/office/drawing/2014/main" id="{52969447-F414-438C-9E9F-D37D98D6C75D}"/>
              </a:ext>
            </a:extLst>
          </p:cNvPr>
          <p:cNvSpPr txBox="1">
            <a:spLocks/>
          </p:cNvSpPr>
          <p:nvPr/>
        </p:nvSpPr>
        <p:spPr>
          <a:xfrm>
            <a:off x="304800" y="304800"/>
            <a:ext cx="8229600" cy="563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400" b="1" dirty="0">
                <a:latin typeface="+mn-lt"/>
              </a:rPr>
              <a:t>Sloučeniny s křemíkem</a:t>
            </a:r>
          </a:p>
        </p:txBody>
      </p:sp>
    </p:spTree>
    <p:extLst>
      <p:ext uri="{BB962C8B-B14F-4D97-AF65-F5344CB8AC3E}">
        <p14:creationId xmlns:p14="http://schemas.microsoft.com/office/powerpoint/2010/main" val="908716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457200" y="549275"/>
            <a:ext cx="8229600" cy="53181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buFont typeface="Wingdings" pitchFamily="2" charset="2"/>
              <a:buNone/>
            </a:pPr>
            <a:r>
              <a:rPr lang="cs-CZ" altLang="en-US" sz="2400" dirty="0">
                <a:latin typeface="Times New Roman" pitchFamily="18" charset="0"/>
              </a:rPr>
              <a:t>		</a:t>
            </a:r>
          </a:p>
          <a:p>
            <a:pPr>
              <a:lnSpc>
                <a:spcPct val="90000"/>
              </a:lnSpc>
              <a:buFont typeface="Wingdings" pitchFamily="2" charset="2"/>
              <a:buNone/>
            </a:pPr>
            <a:r>
              <a:rPr lang="cs-CZ" altLang="en-US" sz="2400" dirty="0">
                <a:latin typeface="Times New Roman" pitchFamily="18" charset="0"/>
              </a:rPr>
              <a:t>	</a:t>
            </a:r>
            <a:endParaRPr lang="en-GB" altLang="en-US" sz="2400" dirty="0">
              <a:latin typeface="Times New Roman" pitchFamily="18" charset="0"/>
            </a:endParaRPr>
          </a:p>
          <a:p>
            <a:pPr>
              <a:lnSpc>
                <a:spcPct val="90000"/>
              </a:lnSpc>
              <a:buFont typeface="Wingdings" pitchFamily="2" charset="2"/>
              <a:buNone/>
            </a:pPr>
            <a:r>
              <a:rPr lang="cs-CZ" altLang="en-US" sz="2400" dirty="0">
                <a:latin typeface="Times New Roman" pitchFamily="18" charset="0"/>
              </a:rPr>
              <a:t>		</a:t>
            </a:r>
          </a:p>
        </p:txBody>
      </p:sp>
      <p:sp>
        <p:nvSpPr>
          <p:cNvPr id="3" name="Obdélník 2"/>
          <p:cNvSpPr/>
          <p:nvPr/>
        </p:nvSpPr>
        <p:spPr>
          <a:xfrm>
            <a:off x="190500" y="990600"/>
            <a:ext cx="8763000" cy="5324535"/>
          </a:xfrm>
          <a:prstGeom prst="rect">
            <a:avLst/>
          </a:prstGeom>
        </p:spPr>
        <p:txBody>
          <a:bodyPr wrap="square">
            <a:spAutoFit/>
          </a:bodyPr>
          <a:lstStyle/>
          <a:p>
            <a:r>
              <a:rPr lang="cs-CZ" sz="2000" b="1" dirty="0" err="1">
                <a:cs typeface="Arial" panose="020B0604020202020204" pitchFamily="34" charset="0"/>
              </a:rPr>
              <a:t>Manganan</a:t>
            </a:r>
            <a:r>
              <a:rPr lang="cs-CZ" sz="2000" b="1" dirty="0">
                <a:cs typeface="Arial" panose="020B0604020202020204" pitchFamily="34" charset="0"/>
              </a:rPr>
              <a:t> barnatý </a:t>
            </a:r>
            <a:r>
              <a:rPr lang="cs-CZ" sz="2000" dirty="0">
                <a:cs typeface="Arial" panose="020B0604020202020204" pitchFamily="34" charset="0"/>
              </a:rPr>
              <a:t>BaMnO</a:t>
            </a:r>
            <a:r>
              <a:rPr lang="cs-CZ" sz="2000" baseline="-25000" dirty="0">
                <a:cs typeface="Arial" panose="020B0604020202020204" pitchFamily="34" charset="0"/>
              </a:rPr>
              <a:t>4</a:t>
            </a:r>
            <a:r>
              <a:rPr lang="cs-CZ" sz="2000" dirty="0">
                <a:cs typeface="Arial" panose="020B0604020202020204" pitchFamily="34" charset="0"/>
              </a:rPr>
              <a:t> je modrý pigment manganová modř.  </a:t>
            </a:r>
          </a:p>
          <a:p>
            <a:endParaRPr lang="cs-CZ" sz="2000" b="1" dirty="0">
              <a:cs typeface="Arial" panose="020B0604020202020204" pitchFamily="34" charset="0"/>
            </a:endParaRPr>
          </a:p>
          <a:p>
            <a:r>
              <a:rPr lang="cs-CZ" sz="2000" b="1" dirty="0">
                <a:cs typeface="Arial" panose="020B0604020202020204" pitchFamily="34" charset="0"/>
              </a:rPr>
              <a:t>Manganistan vápenatý </a:t>
            </a:r>
            <a:r>
              <a:rPr lang="cs-CZ" sz="2000" dirty="0">
                <a:cs typeface="Arial" panose="020B0604020202020204" pitchFamily="34" charset="0"/>
              </a:rPr>
              <a:t>Ca(MnO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je účinnou složkou bělících zubních past.</a:t>
            </a:r>
          </a:p>
          <a:p>
            <a:endParaRPr lang="cs-CZ" sz="2000" dirty="0">
              <a:cs typeface="Arial" panose="020B0604020202020204" pitchFamily="34" charset="0"/>
            </a:endParaRPr>
          </a:p>
          <a:p>
            <a:r>
              <a:rPr lang="cs-CZ" sz="2000" b="1" dirty="0" err="1">
                <a:cs typeface="Arial" panose="020B0604020202020204" pitchFamily="34" charset="0"/>
              </a:rPr>
              <a:t>Železan</a:t>
            </a:r>
            <a:r>
              <a:rPr lang="cs-CZ" sz="2000" b="1" dirty="0">
                <a:cs typeface="Arial" panose="020B0604020202020204" pitchFamily="34" charset="0"/>
              </a:rPr>
              <a:t> barnatý </a:t>
            </a:r>
            <a:r>
              <a:rPr lang="cs-CZ" sz="2000" dirty="0">
                <a:cs typeface="Arial" panose="020B0604020202020204" pitchFamily="34" charset="0"/>
              </a:rPr>
              <a:t>BaFeO</a:t>
            </a:r>
            <a:r>
              <a:rPr lang="cs-CZ" sz="2000" baseline="-25000" dirty="0">
                <a:cs typeface="Arial" panose="020B0604020202020204" pitchFamily="34" charset="0"/>
              </a:rPr>
              <a:t>4</a:t>
            </a:r>
            <a:r>
              <a:rPr lang="cs-CZ" sz="2000" dirty="0">
                <a:cs typeface="Arial" panose="020B0604020202020204" pitchFamily="34" charset="0"/>
              </a:rPr>
              <a:t> je důležité oxidační činidlo v organické chemii. </a:t>
            </a:r>
          </a:p>
          <a:p>
            <a:endParaRPr lang="cs-CZ" sz="2000" b="1" dirty="0">
              <a:cs typeface="Arial" panose="020B0604020202020204" pitchFamily="34" charset="0"/>
            </a:endParaRPr>
          </a:p>
          <a:p>
            <a:r>
              <a:rPr lang="cs-CZ" sz="2000" b="1" dirty="0">
                <a:cs typeface="Arial" panose="020B0604020202020204" pitchFamily="34" charset="0"/>
              </a:rPr>
              <a:t>Ferit </a:t>
            </a:r>
            <a:r>
              <a:rPr lang="cs-CZ" sz="2000" dirty="0" err="1">
                <a:cs typeface="Arial" panose="020B0604020202020204" pitchFamily="34" charset="0"/>
              </a:rPr>
              <a:t>BaFe</a:t>
            </a:r>
            <a:r>
              <a:rPr lang="cs-CZ" sz="2000" dirty="0">
                <a:cs typeface="Arial" panose="020B0604020202020204" pitchFamily="34" charset="0"/>
              </a:rPr>
              <a:t> se požívá k výrobě permanentních magnetů. </a:t>
            </a:r>
          </a:p>
          <a:p>
            <a:endParaRPr lang="cs-CZ" sz="2000" dirty="0">
              <a:cs typeface="Arial" panose="020B0604020202020204" pitchFamily="34" charset="0"/>
            </a:endParaRPr>
          </a:p>
          <a:p>
            <a:r>
              <a:rPr lang="cs-CZ" sz="2000" b="1" dirty="0">
                <a:cs typeface="Arial" panose="020B0604020202020204" pitchFamily="34" charset="0"/>
              </a:rPr>
              <a:t>Chroman vápenatý </a:t>
            </a:r>
            <a:r>
              <a:rPr lang="cs-CZ" sz="2000" dirty="0">
                <a:cs typeface="Arial" panose="020B0604020202020204" pitchFamily="34" charset="0"/>
              </a:rPr>
              <a:t>CaCrO</a:t>
            </a:r>
            <a:r>
              <a:rPr lang="cs-CZ" sz="2000" baseline="-25000" dirty="0">
                <a:cs typeface="Arial" panose="020B0604020202020204" pitchFamily="34" charset="0"/>
              </a:rPr>
              <a:t>4</a:t>
            </a:r>
            <a:r>
              <a:rPr lang="cs-CZ" sz="2000" dirty="0">
                <a:cs typeface="Arial" panose="020B0604020202020204" pitchFamily="34" charset="0"/>
              </a:rPr>
              <a:t> se používá jako žlutý pigment vápenatá žluť a jako inhibitor koroze. </a:t>
            </a:r>
          </a:p>
          <a:p>
            <a:endParaRPr lang="cs-CZ" sz="2000" b="1" dirty="0">
              <a:cs typeface="Arial" panose="020B0604020202020204" pitchFamily="34" charset="0"/>
            </a:endParaRPr>
          </a:p>
          <a:p>
            <a:r>
              <a:rPr lang="cs-CZ" sz="2000" b="1" dirty="0">
                <a:cs typeface="Arial" panose="020B0604020202020204" pitchFamily="34" charset="0"/>
              </a:rPr>
              <a:t>Chroman strontnatý</a:t>
            </a:r>
            <a:r>
              <a:rPr lang="cs-CZ" sz="2000" dirty="0">
                <a:cs typeface="Arial" panose="020B0604020202020204" pitchFamily="34" charset="0"/>
              </a:rPr>
              <a:t> SrCrO</a:t>
            </a:r>
            <a:r>
              <a:rPr lang="cs-CZ" sz="2000" baseline="-25000" dirty="0">
                <a:cs typeface="Arial" panose="020B0604020202020204" pitchFamily="34" charset="0"/>
              </a:rPr>
              <a:t>4</a:t>
            </a:r>
            <a:r>
              <a:rPr lang="cs-CZ" sz="2000" dirty="0">
                <a:cs typeface="Arial" panose="020B0604020202020204" pitchFamily="34" charset="0"/>
              </a:rPr>
              <a:t> slouží jako žlutý pigment stronciová žluť k probarvování PVC a jako inhibitor koroze nátěrových hmot na slitiny hořčíku, hliníku a zinku. </a:t>
            </a:r>
          </a:p>
          <a:p>
            <a:endParaRPr lang="cs-CZ" sz="2000" b="1" dirty="0">
              <a:cs typeface="Arial" panose="020B0604020202020204" pitchFamily="34" charset="0"/>
            </a:endParaRPr>
          </a:p>
          <a:p>
            <a:r>
              <a:rPr lang="cs-CZ" sz="2000" b="1" dirty="0">
                <a:cs typeface="Arial" panose="020B0604020202020204" pitchFamily="34" charset="0"/>
              </a:rPr>
              <a:t>Chroman barnatý</a:t>
            </a:r>
            <a:r>
              <a:rPr lang="cs-CZ" sz="2000" dirty="0">
                <a:cs typeface="Arial" panose="020B0604020202020204" pitchFamily="34" charset="0"/>
              </a:rPr>
              <a:t> BaCrO</a:t>
            </a:r>
            <a:r>
              <a:rPr lang="cs-CZ" sz="2000" baseline="-25000" dirty="0">
                <a:cs typeface="Arial" panose="020B0604020202020204" pitchFamily="34" charset="0"/>
              </a:rPr>
              <a:t>4</a:t>
            </a:r>
            <a:r>
              <a:rPr lang="cs-CZ" sz="2000" dirty="0">
                <a:cs typeface="Arial" panose="020B0604020202020204" pitchFamily="34" charset="0"/>
              </a:rPr>
              <a:t> se používá jako pigment </a:t>
            </a:r>
            <a:r>
              <a:rPr lang="cs-CZ" sz="2000" u="sng" dirty="0">
                <a:cs typeface="Arial" panose="020B0604020202020204" pitchFamily="34" charset="0"/>
              </a:rPr>
              <a:t>baryová žluť</a:t>
            </a:r>
            <a:r>
              <a:rPr lang="cs-CZ" sz="2000" dirty="0">
                <a:cs typeface="Arial" panose="020B0604020202020204" pitchFamily="34" charset="0"/>
              </a:rPr>
              <a:t>, jako inhibitor koroze a jako katalyzátor dehydratace alkanů. </a:t>
            </a:r>
          </a:p>
        </p:txBody>
      </p:sp>
      <p:sp>
        <p:nvSpPr>
          <p:cNvPr id="9" name="Nadpis 1"/>
          <p:cNvSpPr>
            <a:spLocks noGrp="1"/>
          </p:cNvSpPr>
          <p:nvPr>
            <p:ph type="title"/>
          </p:nvPr>
        </p:nvSpPr>
        <p:spPr>
          <a:xfrm>
            <a:off x="457200" y="228600"/>
            <a:ext cx="8229600" cy="563562"/>
          </a:xfrm>
        </p:spPr>
        <p:txBody>
          <a:bodyPr>
            <a:normAutofit/>
          </a:bodyPr>
          <a:lstStyle/>
          <a:p>
            <a:r>
              <a:rPr lang="cs-CZ" sz="2800" b="1" dirty="0"/>
              <a:t>Sloučeniny s d-prvky</a:t>
            </a:r>
          </a:p>
        </p:txBody>
      </p:sp>
    </p:spTree>
    <p:extLst>
      <p:ext uri="{BB962C8B-B14F-4D97-AF65-F5344CB8AC3E}">
        <p14:creationId xmlns:p14="http://schemas.microsoft.com/office/powerpoint/2010/main" val="30595859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233464" y="1194432"/>
            <a:ext cx="8763000" cy="1631216"/>
          </a:xfrm>
          <a:prstGeom prst="rect">
            <a:avLst/>
          </a:prstGeom>
        </p:spPr>
        <p:txBody>
          <a:bodyPr wrap="square">
            <a:spAutoFit/>
          </a:bodyPr>
          <a:lstStyle/>
          <a:p>
            <a:r>
              <a:rPr lang="cs-CZ" sz="2000" b="1" dirty="0">
                <a:cs typeface="Arial" panose="020B0604020202020204" pitchFamily="34" charset="0"/>
              </a:rPr>
              <a:t>Titaničitan strontnatý </a:t>
            </a:r>
            <a:r>
              <a:rPr lang="cs-CZ" sz="2000" dirty="0">
                <a:cs typeface="Arial" panose="020B0604020202020204" pitchFamily="34" charset="0"/>
              </a:rPr>
              <a:t>SrTiO</a:t>
            </a:r>
            <a:r>
              <a:rPr lang="cs-CZ" sz="2000" baseline="-25000" dirty="0">
                <a:cs typeface="Arial" panose="020B0604020202020204" pitchFamily="34" charset="0"/>
              </a:rPr>
              <a:t>3</a:t>
            </a:r>
            <a:r>
              <a:rPr lang="cs-CZ" sz="2000" dirty="0">
                <a:cs typeface="Arial" panose="020B0604020202020204" pitchFamily="34" charset="0"/>
              </a:rPr>
              <a:t> má velmi vysoký index lomu světla a používá se v optice a jako náhrada diamantu. </a:t>
            </a:r>
            <a:br>
              <a:rPr lang="cs-CZ" sz="2000" dirty="0">
                <a:cs typeface="Arial" panose="020B0604020202020204" pitchFamily="34" charset="0"/>
              </a:rPr>
            </a:br>
            <a:endParaRPr lang="cs-CZ" sz="2000" dirty="0">
              <a:cs typeface="Arial" panose="020B0604020202020204" pitchFamily="34" charset="0"/>
            </a:endParaRPr>
          </a:p>
          <a:p>
            <a:r>
              <a:rPr lang="cs-CZ" sz="2000" b="1" dirty="0">
                <a:cs typeface="Arial" panose="020B0604020202020204" pitchFamily="34" charset="0"/>
              </a:rPr>
              <a:t>Titaničitan barnatý </a:t>
            </a:r>
            <a:r>
              <a:rPr lang="cs-CZ" sz="2000" dirty="0">
                <a:cs typeface="Arial" panose="020B0604020202020204" pitchFamily="34" charset="0"/>
              </a:rPr>
              <a:t>BaTiO</a:t>
            </a:r>
            <a:r>
              <a:rPr lang="cs-CZ" sz="2000" baseline="-25000" dirty="0">
                <a:cs typeface="Arial" panose="020B0604020202020204" pitchFamily="34" charset="0"/>
              </a:rPr>
              <a:t>3</a:t>
            </a:r>
            <a:r>
              <a:rPr lang="cs-CZ" sz="2000" dirty="0">
                <a:cs typeface="Arial" panose="020B0604020202020204" pitchFamily="34" charset="0"/>
              </a:rPr>
              <a:t> vykazuje piezoelektrické vlastnosti a využívá se k výrobě mikrofonů a jako dielektrikum v kondenzátorech. </a:t>
            </a:r>
            <a:endParaRPr lang="cs-CZ" sz="2000" dirty="0"/>
          </a:p>
        </p:txBody>
      </p:sp>
      <p:sp>
        <p:nvSpPr>
          <p:cNvPr id="8" name="Nadpis 1"/>
          <p:cNvSpPr>
            <a:spLocks noGrp="1"/>
          </p:cNvSpPr>
          <p:nvPr>
            <p:ph type="title"/>
          </p:nvPr>
        </p:nvSpPr>
        <p:spPr>
          <a:xfrm>
            <a:off x="457200" y="228600"/>
            <a:ext cx="8229600" cy="563562"/>
          </a:xfrm>
        </p:spPr>
        <p:txBody>
          <a:bodyPr>
            <a:normAutofit/>
          </a:bodyPr>
          <a:lstStyle/>
          <a:p>
            <a:r>
              <a:rPr lang="cs-CZ" sz="2800" b="1" dirty="0">
                <a:latin typeface="+mn-lt"/>
              </a:rPr>
              <a:t>Sloučeniny s d-prvky</a:t>
            </a:r>
          </a:p>
        </p:txBody>
      </p:sp>
    </p:spTree>
    <p:extLst>
      <p:ext uri="{BB962C8B-B14F-4D97-AF65-F5344CB8AC3E}">
        <p14:creationId xmlns:p14="http://schemas.microsoft.com/office/powerpoint/2010/main" val="32370330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1981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3200" b="1" dirty="0" err="1">
                <a:latin typeface="Arial" panose="020B0604020202020204" pitchFamily="34" charset="0"/>
                <a:cs typeface="Arial" panose="020B0604020202020204" pitchFamily="34" charset="0"/>
              </a:rPr>
              <a:t>Prvky</a:t>
            </a:r>
            <a:r>
              <a:rPr lang="en-GB" altLang="en-US" sz="3200" b="1" dirty="0">
                <a:latin typeface="Arial" panose="020B0604020202020204" pitchFamily="34" charset="0"/>
                <a:cs typeface="Arial" panose="020B0604020202020204" pitchFamily="34" charset="0"/>
              </a:rPr>
              <a:t> I. </a:t>
            </a:r>
            <a:r>
              <a:rPr lang="en-GB" altLang="en-US" sz="3200" b="1" dirty="0" err="1">
                <a:latin typeface="Arial" panose="020B0604020202020204" pitchFamily="34" charset="0"/>
                <a:cs typeface="Arial" panose="020B0604020202020204" pitchFamily="34" charset="0"/>
              </a:rPr>
              <a:t>hlavní</a:t>
            </a:r>
            <a:r>
              <a:rPr lang="en-GB" altLang="en-US" sz="3200" b="1" dirty="0">
                <a:latin typeface="Arial" panose="020B0604020202020204" pitchFamily="34" charset="0"/>
                <a:cs typeface="Arial" panose="020B0604020202020204" pitchFamily="34" charset="0"/>
              </a:rPr>
              <a:t> </a:t>
            </a:r>
            <a:r>
              <a:rPr lang="en-GB" altLang="en-US" sz="3200" b="1" dirty="0" err="1">
                <a:latin typeface="Arial" panose="020B0604020202020204" pitchFamily="34" charset="0"/>
                <a:cs typeface="Arial" panose="020B0604020202020204" pitchFamily="34" charset="0"/>
              </a:rPr>
              <a:t>podskupiny</a:t>
            </a:r>
            <a:r>
              <a:rPr lang="en-GB" altLang="en-US" sz="3200" dirty="0">
                <a:latin typeface="Arial" panose="020B0604020202020204" pitchFamily="34" charset="0"/>
                <a:cs typeface="Arial" panose="020B0604020202020204" pitchFamily="34" charset="0"/>
              </a:rPr>
              <a:t> </a:t>
            </a:r>
            <a:endParaRPr lang="cs-CZ" altLang="en-US" sz="3200" dirty="0">
              <a:latin typeface="Arial" panose="020B0604020202020204" pitchFamily="34" charset="0"/>
              <a:cs typeface="Arial" panose="020B0604020202020204" pitchFamily="34" charset="0"/>
            </a:endParaRPr>
          </a:p>
        </p:txBody>
      </p:sp>
      <p:sp>
        <p:nvSpPr>
          <p:cNvPr id="2" name="Obdélník 1"/>
          <p:cNvSpPr/>
          <p:nvPr/>
        </p:nvSpPr>
        <p:spPr>
          <a:xfrm>
            <a:off x="2895600" y="3505200"/>
            <a:ext cx="2863284" cy="523220"/>
          </a:xfrm>
          <a:prstGeom prst="rect">
            <a:avLst/>
          </a:prstGeom>
        </p:spPr>
        <p:txBody>
          <a:bodyPr wrap="none">
            <a:spAutoFit/>
          </a:bodyPr>
          <a:lstStyle/>
          <a:p>
            <a:r>
              <a:rPr lang="en-GB" altLang="en-US" sz="2800" dirty="0">
                <a:latin typeface="Arial" panose="020B0604020202020204" pitchFamily="34" charset="0"/>
                <a:cs typeface="Arial" panose="020B0604020202020204" pitchFamily="34" charset="0"/>
              </a:rPr>
              <a:t> </a:t>
            </a:r>
            <a:r>
              <a:rPr lang="cs-CZ" altLang="en-US" sz="2800" b="1" dirty="0">
                <a:latin typeface="Arial" panose="020B0604020202020204" pitchFamily="34" charset="0"/>
                <a:cs typeface="Arial" panose="020B0604020202020204" pitchFamily="34" charset="0"/>
              </a:rPr>
              <a:t>A</a:t>
            </a:r>
            <a:r>
              <a:rPr lang="en-GB" altLang="en-US" sz="2800" b="1" dirty="0" err="1">
                <a:latin typeface="Arial" panose="020B0604020202020204" pitchFamily="34" charset="0"/>
                <a:cs typeface="Arial" panose="020B0604020202020204" pitchFamily="34" charset="0"/>
              </a:rPr>
              <a:t>lkalické</a:t>
            </a:r>
            <a:r>
              <a:rPr lang="en-GB" altLang="en-US" sz="2800" b="1" dirty="0">
                <a:latin typeface="Arial" panose="020B0604020202020204" pitchFamily="34" charset="0"/>
                <a:cs typeface="Arial" panose="020B0604020202020204" pitchFamily="34" charset="0"/>
              </a:rPr>
              <a:t> </a:t>
            </a:r>
            <a:r>
              <a:rPr lang="en-GB" altLang="en-US" sz="2800" b="1" dirty="0" err="1">
                <a:latin typeface="Arial" panose="020B0604020202020204" pitchFamily="34" charset="0"/>
                <a:cs typeface="Arial" panose="020B0604020202020204" pitchFamily="34" charset="0"/>
              </a:rPr>
              <a:t>kovy</a:t>
            </a:r>
            <a:r>
              <a:rPr lang="en-GB" altLang="en-US" sz="2800" dirty="0">
                <a:latin typeface="Arial" panose="020B0604020202020204" pitchFamily="34" charset="0"/>
                <a:cs typeface="Arial" panose="020B0604020202020204" pitchFamily="34" charset="0"/>
              </a:rPr>
              <a:t> </a:t>
            </a:r>
            <a:endParaRPr lang="en-GB"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421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B429ECA-0D19-4DD0-9C0E-9F7D9E60A382}"/>
              </a:ext>
            </a:extLst>
          </p:cNvPr>
          <p:cNvSpPr txBox="1"/>
          <p:nvPr/>
        </p:nvSpPr>
        <p:spPr>
          <a:xfrm>
            <a:off x="304800" y="931219"/>
            <a:ext cx="3048000" cy="461665"/>
          </a:xfrm>
          <a:prstGeom prst="rect">
            <a:avLst/>
          </a:prstGeom>
          <a:noFill/>
        </p:spPr>
        <p:txBody>
          <a:bodyPr wrap="square">
            <a:spAutoFit/>
          </a:bodyPr>
          <a:lstStyle/>
          <a:p>
            <a:pPr marL="0" indent="0" eaLnBrk="1" hangingPunct="1">
              <a:buNone/>
            </a:pPr>
            <a:r>
              <a:rPr lang="en-GB" altLang="en-US" sz="2400" b="1" dirty="0">
                <a:latin typeface="Arial" panose="020B0604020202020204" pitchFamily="34" charset="0"/>
                <a:cs typeface="Arial" panose="020B0604020202020204" pitchFamily="34" charset="0"/>
              </a:rPr>
              <a:t>Li, Na, K, Rb, Cs, Fr</a:t>
            </a:r>
            <a:endParaRPr lang="cs-CZ" altLang="en-US" sz="2400" b="1" dirty="0">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3070E72D-4D37-4AA8-83C5-CE6F7DCB1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87302"/>
            <a:ext cx="4191000" cy="2088952"/>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29841BE4-D70A-4605-8F86-74409DCB332E}"/>
              </a:ext>
            </a:extLst>
          </p:cNvPr>
          <p:cNvPicPr>
            <a:picLocks noChangeAspect="1"/>
          </p:cNvPicPr>
          <p:nvPr/>
        </p:nvPicPr>
        <p:blipFill>
          <a:blip r:embed="rId3"/>
          <a:stretch>
            <a:fillRect/>
          </a:stretch>
        </p:blipFill>
        <p:spPr>
          <a:xfrm>
            <a:off x="1656708" y="2463315"/>
            <a:ext cx="5789132" cy="1981200"/>
          </a:xfrm>
          <a:prstGeom prst="rect">
            <a:avLst/>
          </a:prstGeom>
        </p:spPr>
      </p:pic>
      <p:pic>
        <p:nvPicPr>
          <p:cNvPr id="12" name="Picture 2">
            <a:extLst>
              <a:ext uri="{FF2B5EF4-FFF2-40B4-BE49-F238E27FC236}">
                <a16:creationId xmlns:a16="http://schemas.microsoft.com/office/drawing/2014/main" id="{8D64FC26-02A0-4967-B964-7B977A7D4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581746"/>
            <a:ext cx="7162800" cy="2123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0486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type="body" idx="1"/>
          </p:nvPr>
        </p:nvSpPr>
        <p:spPr>
          <a:xfrm>
            <a:off x="152400" y="511225"/>
            <a:ext cx="8839200" cy="3200400"/>
          </a:xfrm>
        </p:spPr>
        <p:txBody>
          <a:bodyPr>
            <a:normAutofit/>
          </a:bodyPr>
          <a:lstStyle/>
          <a:p>
            <a:pPr marL="0" indent="0" eaLnBrk="1" hangingPunct="1">
              <a:buNone/>
            </a:pPr>
            <a:r>
              <a:rPr lang="en-GB" altLang="en-US" sz="2800" b="1" dirty="0">
                <a:cs typeface="Arial" panose="020B0604020202020204" pitchFamily="34" charset="0"/>
              </a:rPr>
              <a:t>Li, Na, K, </a:t>
            </a:r>
            <a:r>
              <a:rPr lang="en-GB" altLang="en-US" sz="2800" b="1" dirty="0" err="1">
                <a:cs typeface="Arial" panose="020B0604020202020204" pitchFamily="34" charset="0"/>
              </a:rPr>
              <a:t>Rb</a:t>
            </a:r>
            <a:r>
              <a:rPr lang="en-GB" altLang="en-US" sz="2800" b="1" dirty="0">
                <a:cs typeface="Arial" panose="020B0604020202020204" pitchFamily="34" charset="0"/>
              </a:rPr>
              <a:t>, Cs, Fr</a:t>
            </a:r>
            <a:endParaRPr lang="cs-CZ" altLang="en-US" sz="2800" b="1" dirty="0">
              <a:cs typeface="Arial" panose="020B0604020202020204" pitchFamily="34" charset="0"/>
            </a:endParaRPr>
          </a:p>
          <a:p>
            <a:pPr marL="0" indent="0" eaLnBrk="1" hangingPunct="1">
              <a:buNone/>
            </a:pPr>
            <a:endParaRPr lang="cs-CZ" altLang="en-US" sz="2000" b="1" dirty="0">
              <a:cs typeface="Arial" panose="020B0604020202020204" pitchFamily="34" charset="0"/>
            </a:endParaRPr>
          </a:p>
          <a:p>
            <a:pPr eaLnBrk="1" hangingPunct="1">
              <a:buFont typeface="Wingdings" pitchFamily="2" charset="2"/>
              <a:buNone/>
            </a:pPr>
            <a:r>
              <a:rPr lang="en-GB" altLang="en-US" sz="2000" b="1" dirty="0" err="1">
                <a:cs typeface="Arial" panose="020B0604020202020204" pitchFamily="34" charset="0"/>
              </a:rPr>
              <a:t>elektronová</a:t>
            </a:r>
            <a:r>
              <a:rPr lang="en-GB" altLang="en-US" sz="2000" b="1" dirty="0">
                <a:cs typeface="Arial" panose="020B0604020202020204" pitchFamily="34" charset="0"/>
              </a:rPr>
              <a:t> </a:t>
            </a:r>
            <a:r>
              <a:rPr lang="en-GB" altLang="en-US" sz="2000" b="1" dirty="0" err="1">
                <a:cs typeface="Arial" panose="020B0604020202020204" pitchFamily="34" charset="0"/>
              </a:rPr>
              <a:t>konfigurace</a:t>
            </a:r>
            <a:r>
              <a:rPr lang="en-GB" altLang="en-US" sz="2000" dirty="0">
                <a:cs typeface="Arial" panose="020B0604020202020204" pitchFamily="34" charset="0"/>
              </a:rPr>
              <a:t>: </a:t>
            </a:r>
            <a:r>
              <a:rPr lang="en-GB" altLang="en-US" sz="2000" dirty="0" err="1">
                <a:cs typeface="Arial" panose="020B0604020202020204" pitchFamily="34" charset="0"/>
              </a:rPr>
              <a:t>vzácný</a:t>
            </a:r>
            <a:r>
              <a:rPr lang="en-GB" altLang="en-US" sz="2000" dirty="0">
                <a:cs typeface="Arial" panose="020B0604020202020204" pitchFamily="34" charset="0"/>
              </a:rPr>
              <a:t> </a:t>
            </a:r>
            <a:r>
              <a:rPr lang="en-GB" altLang="en-US" sz="2000" dirty="0" err="1">
                <a:cs typeface="Arial" panose="020B0604020202020204" pitchFamily="34" charset="0"/>
              </a:rPr>
              <a:t>plyn</a:t>
            </a:r>
            <a:r>
              <a:rPr lang="en-GB" altLang="en-US" sz="2000" dirty="0">
                <a:cs typeface="Arial" panose="020B0604020202020204" pitchFamily="34" charset="0"/>
              </a:rPr>
              <a:t> + 1 s </a:t>
            </a:r>
            <a:r>
              <a:rPr lang="en-GB" altLang="en-US" sz="2000" dirty="0" err="1">
                <a:cs typeface="Arial" panose="020B0604020202020204" pitchFamily="34" charset="0"/>
              </a:rPr>
              <a:t>elektron</a:t>
            </a:r>
            <a:r>
              <a:rPr lang="en-GB" altLang="en-US" sz="2000" dirty="0">
                <a:cs typeface="Arial" panose="020B0604020202020204" pitchFamily="34" charset="0"/>
              </a:rPr>
              <a:t>:</a:t>
            </a:r>
          </a:p>
          <a:p>
            <a:pPr eaLnBrk="1" hangingPunct="1">
              <a:buFont typeface="Wingdings" pitchFamily="2" charset="2"/>
              <a:buNone/>
            </a:pPr>
            <a:r>
              <a:rPr lang="en-GB" altLang="en-US" sz="2000" dirty="0">
                <a:cs typeface="Arial" panose="020B0604020202020204" pitchFamily="34" charset="0"/>
              </a:rPr>
              <a:t>	</a:t>
            </a:r>
            <a:r>
              <a:rPr lang="en-GB" altLang="en-US" sz="2000" b="1" dirty="0">
                <a:cs typeface="Arial" panose="020B0604020202020204" pitchFamily="34" charset="0"/>
              </a:rPr>
              <a:t>Li</a:t>
            </a:r>
            <a:r>
              <a:rPr lang="en-GB" altLang="en-US" sz="2000" dirty="0">
                <a:cs typeface="Arial" panose="020B0604020202020204" pitchFamily="34" charset="0"/>
              </a:rPr>
              <a:t> - (He)2s</a:t>
            </a:r>
            <a:r>
              <a:rPr lang="en-GB" altLang="en-US" sz="2000" baseline="30000" dirty="0">
                <a:cs typeface="Arial" panose="020B0604020202020204" pitchFamily="34" charset="0"/>
              </a:rPr>
              <a:t>1</a:t>
            </a:r>
            <a:r>
              <a:rPr lang="en-GB" altLang="en-US" sz="2000" dirty="0">
                <a:cs typeface="Arial" panose="020B0604020202020204" pitchFamily="34" charset="0"/>
              </a:rPr>
              <a:t>,  </a:t>
            </a:r>
            <a:r>
              <a:rPr lang="en-GB" altLang="en-US" sz="2000" b="1" dirty="0">
                <a:cs typeface="Arial" panose="020B0604020202020204" pitchFamily="34" charset="0"/>
              </a:rPr>
              <a:t>Na</a:t>
            </a:r>
            <a:r>
              <a:rPr lang="en-GB" altLang="en-US" sz="2000" dirty="0">
                <a:cs typeface="Arial" panose="020B0604020202020204" pitchFamily="34" charset="0"/>
              </a:rPr>
              <a:t> - (Ne)3s</a:t>
            </a:r>
            <a:r>
              <a:rPr lang="en-GB" altLang="en-US" sz="2000" baseline="30000" dirty="0">
                <a:cs typeface="Arial" panose="020B0604020202020204" pitchFamily="34" charset="0"/>
              </a:rPr>
              <a:t>1</a:t>
            </a:r>
            <a:r>
              <a:rPr lang="en-GB" altLang="en-US" sz="2000" dirty="0">
                <a:cs typeface="Arial" panose="020B0604020202020204" pitchFamily="34" charset="0"/>
              </a:rPr>
              <a:t>,  </a:t>
            </a:r>
            <a:r>
              <a:rPr lang="en-GB" altLang="en-US" sz="2000" b="1" dirty="0">
                <a:cs typeface="Arial" panose="020B0604020202020204" pitchFamily="34" charset="0"/>
              </a:rPr>
              <a:t>K</a:t>
            </a:r>
            <a:r>
              <a:rPr lang="en-GB" altLang="en-US" sz="2000" dirty="0">
                <a:cs typeface="Arial" panose="020B0604020202020204" pitchFamily="34" charset="0"/>
              </a:rPr>
              <a:t> - (</a:t>
            </a:r>
            <a:r>
              <a:rPr lang="en-GB" altLang="en-US" sz="2000" dirty="0" err="1">
                <a:cs typeface="Arial" panose="020B0604020202020204" pitchFamily="34" charset="0"/>
              </a:rPr>
              <a:t>Ar</a:t>
            </a:r>
            <a:r>
              <a:rPr lang="en-GB" altLang="en-US" sz="2000" dirty="0">
                <a:cs typeface="Arial" panose="020B0604020202020204" pitchFamily="34" charset="0"/>
              </a:rPr>
              <a:t>)4s</a:t>
            </a:r>
            <a:r>
              <a:rPr lang="en-GB" altLang="en-US" sz="2000" baseline="30000" dirty="0">
                <a:cs typeface="Arial" panose="020B0604020202020204" pitchFamily="34" charset="0"/>
              </a:rPr>
              <a:t>1</a:t>
            </a:r>
            <a:r>
              <a:rPr lang="en-GB" altLang="en-US" sz="2000" dirty="0">
                <a:cs typeface="Arial" panose="020B0604020202020204" pitchFamily="34" charset="0"/>
              </a:rPr>
              <a:t>,  </a:t>
            </a:r>
            <a:r>
              <a:rPr lang="en-GB" altLang="en-US" sz="2000" b="1" dirty="0" err="1">
                <a:cs typeface="Arial" panose="020B0604020202020204" pitchFamily="34" charset="0"/>
              </a:rPr>
              <a:t>Rb</a:t>
            </a:r>
            <a:r>
              <a:rPr lang="en-GB" altLang="en-US" sz="2000" dirty="0">
                <a:cs typeface="Arial" panose="020B0604020202020204" pitchFamily="34" charset="0"/>
              </a:rPr>
              <a:t> - (Kr)5s</a:t>
            </a:r>
            <a:r>
              <a:rPr lang="en-GB" altLang="en-US" sz="2000" baseline="30000" dirty="0">
                <a:cs typeface="Arial" panose="020B0604020202020204" pitchFamily="34" charset="0"/>
              </a:rPr>
              <a:t>1</a:t>
            </a:r>
            <a:r>
              <a:rPr lang="en-GB" altLang="en-US" sz="2000" dirty="0">
                <a:cs typeface="Arial" panose="020B0604020202020204" pitchFamily="34" charset="0"/>
              </a:rPr>
              <a:t>, </a:t>
            </a:r>
          </a:p>
          <a:p>
            <a:pPr eaLnBrk="1" hangingPunct="1">
              <a:buFont typeface="Wingdings" pitchFamily="2" charset="2"/>
              <a:buNone/>
            </a:pPr>
            <a:r>
              <a:rPr lang="en-GB" altLang="en-US" sz="2000" dirty="0">
                <a:cs typeface="Arial" panose="020B0604020202020204" pitchFamily="34" charset="0"/>
              </a:rPr>
              <a:t>	</a:t>
            </a:r>
            <a:r>
              <a:rPr lang="en-GB" altLang="en-US" sz="2000" b="1" dirty="0">
                <a:cs typeface="Arial" panose="020B0604020202020204" pitchFamily="34" charset="0"/>
              </a:rPr>
              <a:t>Cs</a:t>
            </a:r>
            <a:r>
              <a:rPr lang="en-GB" altLang="en-US" sz="2000" dirty="0">
                <a:cs typeface="Arial" panose="020B0604020202020204" pitchFamily="34" charset="0"/>
              </a:rPr>
              <a:t> - (</a:t>
            </a:r>
            <a:r>
              <a:rPr lang="en-GB" altLang="en-US" sz="2000" dirty="0" err="1">
                <a:cs typeface="Arial" panose="020B0604020202020204" pitchFamily="34" charset="0"/>
              </a:rPr>
              <a:t>Xe</a:t>
            </a:r>
            <a:r>
              <a:rPr lang="en-GB" altLang="en-US" sz="2000" dirty="0">
                <a:cs typeface="Arial" panose="020B0604020202020204" pitchFamily="34" charset="0"/>
              </a:rPr>
              <a:t>)6s</a:t>
            </a:r>
            <a:r>
              <a:rPr lang="en-GB" altLang="en-US" sz="2000" baseline="30000" dirty="0">
                <a:cs typeface="Arial" panose="020B0604020202020204" pitchFamily="34" charset="0"/>
              </a:rPr>
              <a:t>1</a:t>
            </a:r>
            <a:r>
              <a:rPr lang="en-GB" altLang="en-US" sz="2000" dirty="0">
                <a:cs typeface="Arial" panose="020B0604020202020204" pitchFamily="34" charset="0"/>
              </a:rPr>
              <a:t>, </a:t>
            </a:r>
            <a:r>
              <a:rPr lang="en-GB" altLang="en-US" sz="2000" b="1" dirty="0">
                <a:cs typeface="Arial" panose="020B0604020202020204" pitchFamily="34" charset="0"/>
              </a:rPr>
              <a:t>Fr</a:t>
            </a:r>
            <a:r>
              <a:rPr lang="en-GB" altLang="en-US" sz="2000" dirty="0">
                <a:cs typeface="Arial" panose="020B0604020202020204" pitchFamily="34" charset="0"/>
              </a:rPr>
              <a:t> - (Rn)7s</a:t>
            </a:r>
            <a:r>
              <a:rPr lang="en-GB" altLang="en-US" sz="2000" baseline="30000" dirty="0">
                <a:cs typeface="Arial" panose="020B0604020202020204" pitchFamily="34" charset="0"/>
              </a:rPr>
              <a:t>1</a:t>
            </a:r>
          </a:p>
          <a:p>
            <a:pPr eaLnBrk="1" hangingPunct="1">
              <a:buFont typeface="Wingdings" pitchFamily="2" charset="2"/>
              <a:buNone/>
            </a:pPr>
            <a:endParaRPr lang="cs-CZ" altLang="en-US" sz="1000" b="1" dirty="0">
              <a:cs typeface="Arial" panose="020B0604020202020204" pitchFamily="34" charset="0"/>
            </a:endParaRPr>
          </a:p>
          <a:p>
            <a:pPr eaLnBrk="1" hangingPunct="1">
              <a:buFont typeface="Wingdings" pitchFamily="2" charset="2"/>
              <a:buNone/>
            </a:pPr>
            <a:r>
              <a:rPr lang="en-GB" altLang="en-US" sz="2000" b="1" dirty="0" err="1">
                <a:cs typeface="Arial" panose="020B0604020202020204" pitchFamily="34" charset="0"/>
              </a:rPr>
              <a:t>oxida</a:t>
            </a:r>
            <a:r>
              <a:rPr lang="cs-CZ" altLang="en-US" sz="2000" b="1" dirty="0">
                <a:cs typeface="Arial" panose="020B0604020202020204" pitchFamily="34" charset="0"/>
              </a:rPr>
              <a:t>č</a:t>
            </a:r>
            <a:r>
              <a:rPr lang="en-GB" altLang="en-US" sz="2000" b="1" dirty="0" err="1">
                <a:cs typeface="Arial" panose="020B0604020202020204" pitchFamily="34" charset="0"/>
              </a:rPr>
              <a:t>ní</a:t>
            </a:r>
            <a:r>
              <a:rPr lang="en-GB" altLang="en-US" sz="2000" b="1" dirty="0">
                <a:cs typeface="Arial" panose="020B0604020202020204" pitchFamily="34" charset="0"/>
              </a:rPr>
              <a:t> </a:t>
            </a:r>
            <a:r>
              <a:rPr lang="cs-CZ" altLang="en-US" sz="2000" b="1" dirty="0">
                <a:cs typeface="Arial" panose="020B0604020202020204" pitchFamily="34" charset="0"/>
              </a:rPr>
              <a:t>č</a:t>
            </a:r>
            <a:r>
              <a:rPr lang="en-GB" altLang="en-US" sz="2000" b="1" dirty="0" err="1">
                <a:cs typeface="Arial" panose="020B0604020202020204" pitchFamily="34" charset="0"/>
              </a:rPr>
              <a:t>ísla</a:t>
            </a:r>
            <a:r>
              <a:rPr lang="en-GB" altLang="en-US" sz="2000" dirty="0">
                <a:cs typeface="Arial" panose="020B0604020202020204" pitchFamily="34" charset="0"/>
              </a:rPr>
              <a:t>: </a:t>
            </a:r>
            <a:r>
              <a:rPr lang="en-GB" altLang="en-US" sz="2000" dirty="0" err="1">
                <a:cs typeface="Arial" panose="020B0604020202020204" pitchFamily="34" charset="0"/>
              </a:rPr>
              <a:t>alkalické</a:t>
            </a:r>
            <a:r>
              <a:rPr lang="en-GB" altLang="en-US" sz="2000" dirty="0">
                <a:cs typeface="Arial" panose="020B0604020202020204" pitchFamily="34" charset="0"/>
              </a:rPr>
              <a:t> </a:t>
            </a:r>
            <a:r>
              <a:rPr lang="en-GB" altLang="en-US" sz="2000" dirty="0" err="1">
                <a:cs typeface="Arial" panose="020B0604020202020204" pitchFamily="34" charset="0"/>
              </a:rPr>
              <a:t>kovy</a:t>
            </a:r>
            <a:r>
              <a:rPr lang="en-GB" altLang="en-US" sz="2000" dirty="0">
                <a:cs typeface="Arial" panose="020B0604020202020204" pitchFamily="34" charset="0"/>
              </a:rPr>
              <a:t> </a:t>
            </a:r>
            <a:r>
              <a:rPr lang="en-GB" altLang="en-US" sz="2000" dirty="0" err="1">
                <a:cs typeface="Arial" panose="020B0604020202020204" pitchFamily="34" charset="0"/>
              </a:rPr>
              <a:t>nabývají</a:t>
            </a:r>
            <a:r>
              <a:rPr lang="en-GB" altLang="en-US" sz="2000" dirty="0">
                <a:cs typeface="Arial" panose="020B0604020202020204" pitchFamily="34" charset="0"/>
              </a:rPr>
              <a:t> </a:t>
            </a:r>
            <a:r>
              <a:rPr lang="en-GB" altLang="en-US" sz="2000" dirty="0" err="1">
                <a:cs typeface="Arial" panose="020B0604020202020204" pitchFamily="34" charset="0"/>
              </a:rPr>
              <a:t>pouze</a:t>
            </a:r>
            <a:r>
              <a:rPr lang="en-GB" altLang="en-US" sz="2000" dirty="0">
                <a:cs typeface="Arial" panose="020B0604020202020204" pitchFamily="34" charset="0"/>
              </a:rPr>
              <a:t> ox</a:t>
            </a:r>
            <a:r>
              <a:rPr lang="cs-CZ" altLang="en-US" sz="2000" dirty="0">
                <a:cs typeface="Arial" panose="020B0604020202020204" pitchFamily="34" charset="0"/>
              </a:rPr>
              <a:t>.</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ísla</a:t>
            </a:r>
            <a:r>
              <a:rPr lang="en-GB" altLang="en-US" sz="2000" dirty="0">
                <a:cs typeface="Arial" panose="020B0604020202020204" pitchFamily="34" charset="0"/>
              </a:rPr>
              <a:t> I</a:t>
            </a:r>
          </a:p>
          <a:p>
            <a:pPr eaLnBrk="1" hangingPunct="1">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podobné</a:t>
            </a:r>
            <a:r>
              <a:rPr lang="en-GB" altLang="en-US" sz="2000" dirty="0">
                <a:cs typeface="Arial" panose="020B0604020202020204" pitchFamily="34" charset="0"/>
              </a:rPr>
              <a:t> </a:t>
            </a:r>
            <a:r>
              <a:rPr lang="en-GB" altLang="en-US" sz="2000" dirty="0" err="1">
                <a:cs typeface="Arial" panose="020B0604020202020204" pitchFamily="34" charset="0"/>
              </a:rPr>
              <a:t>fyzikální</a:t>
            </a:r>
            <a:r>
              <a:rPr lang="en-GB" altLang="en-US" sz="2000" dirty="0">
                <a:cs typeface="Arial" panose="020B0604020202020204" pitchFamily="34" charset="0"/>
              </a:rPr>
              <a:t> </a:t>
            </a:r>
            <a:r>
              <a:rPr lang="en-GB" altLang="en-US" sz="2000" dirty="0" err="1">
                <a:cs typeface="Arial" panose="020B0604020202020204" pitchFamily="34" charset="0"/>
              </a:rPr>
              <a:t>i</a:t>
            </a:r>
            <a:r>
              <a:rPr lang="en-GB" altLang="en-US" sz="2000" dirty="0">
                <a:cs typeface="Arial" panose="020B0604020202020204" pitchFamily="34" charset="0"/>
              </a:rPr>
              <a:t> </a:t>
            </a:r>
            <a:r>
              <a:rPr lang="en-GB" altLang="en-US" sz="2000" dirty="0" err="1">
                <a:cs typeface="Arial" panose="020B0604020202020204" pitchFamily="34" charset="0"/>
              </a:rPr>
              <a:t>chemické</a:t>
            </a:r>
            <a:r>
              <a:rPr lang="en-GB" altLang="en-US" sz="2000" dirty="0">
                <a:cs typeface="Arial" panose="020B0604020202020204" pitchFamily="34" charset="0"/>
              </a:rPr>
              <a:t> </a:t>
            </a:r>
            <a:r>
              <a:rPr lang="en-GB" altLang="en-US" sz="2000" dirty="0" err="1">
                <a:cs typeface="Arial" panose="020B0604020202020204" pitchFamily="34" charset="0"/>
              </a:rPr>
              <a:t>vlastnosti</a:t>
            </a:r>
            <a:r>
              <a:rPr lang="en-GB" altLang="en-US" sz="2000" dirty="0">
                <a:cs typeface="Arial" panose="020B0604020202020204" pitchFamily="34" charset="0"/>
              </a:rPr>
              <a:t> </a:t>
            </a:r>
            <a:r>
              <a:rPr lang="cs-CZ" altLang="en-US" sz="2000" dirty="0">
                <a:cs typeface="Arial" panose="020B0604020202020204" pitchFamily="34" charset="0"/>
              </a:rPr>
              <a:t>(</a:t>
            </a:r>
            <a:r>
              <a:rPr lang="en-GB" altLang="en-US" sz="2000" dirty="0" err="1">
                <a:cs typeface="Arial" panose="020B0604020202020204" pitchFamily="34" charset="0"/>
              </a:rPr>
              <a:t>výjimku</a:t>
            </a:r>
            <a:r>
              <a:rPr lang="en-GB" altLang="en-US" sz="2000" dirty="0">
                <a:cs typeface="Arial" panose="020B0604020202020204" pitchFamily="34" charset="0"/>
              </a:rPr>
              <a:t> </a:t>
            </a:r>
            <a:r>
              <a:rPr lang="en-GB" altLang="en-US" sz="2000" dirty="0" err="1">
                <a:cs typeface="Arial" panose="020B0604020202020204" pitchFamily="34" charset="0"/>
              </a:rPr>
              <a:t>tvo</a:t>
            </a:r>
            <a:r>
              <a:rPr lang="cs-CZ" altLang="en-US" sz="2000" dirty="0">
                <a:cs typeface="Arial" panose="020B0604020202020204" pitchFamily="34" charset="0"/>
              </a:rPr>
              <a:t>ř</a:t>
            </a:r>
            <a:r>
              <a:rPr lang="en-GB" altLang="en-US" sz="2000" dirty="0">
                <a:cs typeface="Arial" panose="020B0604020202020204" pitchFamily="34" charset="0"/>
              </a:rPr>
              <a:t>í Li</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typické</a:t>
            </a:r>
            <a:r>
              <a:rPr lang="en-GB" altLang="en-US" sz="2000" dirty="0">
                <a:cs typeface="Arial" panose="020B0604020202020204" pitchFamily="34" charset="0"/>
              </a:rPr>
              <a:t> </a:t>
            </a:r>
            <a:r>
              <a:rPr lang="en-GB" altLang="en-US" sz="2000" dirty="0" err="1">
                <a:cs typeface="Arial" panose="020B0604020202020204" pitchFamily="34" charset="0"/>
              </a:rPr>
              <a:t>kovy</a:t>
            </a:r>
            <a:endParaRPr lang="en-GB" altLang="en-US" sz="2000" b="1" dirty="0">
              <a:cs typeface="Arial" panose="020B0604020202020204" pitchFamily="34" charset="0"/>
            </a:endParaRPr>
          </a:p>
          <a:p>
            <a:pPr marL="0" indent="0" eaLnBrk="1" hangingPunct="1">
              <a:buNone/>
            </a:pPr>
            <a:endParaRPr lang="cs-CZ" altLang="en-US" sz="1000" b="1" dirty="0">
              <a:cs typeface="Arial" panose="020B0604020202020204" pitchFamily="34" charset="0"/>
            </a:endParaRPr>
          </a:p>
        </p:txBody>
      </p:sp>
      <p:pic>
        <p:nvPicPr>
          <p:cNvPr id="6" name="Picture 2" descr="gcse Group 1 ALKALI METALS lithium sodium potassium ...">
            <a:extLst>
              <a:ext uri="{FF2B5EF4-FFF2-40B4-BE49-F238E27FC236}">
                <a16:creationId xmlns:a16="http://schemas.microsoft.com/office/drawing/2014/main" id="{11938F4C-AEC8-4E1B-9480-DD1EA1FB8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426" y="3985517"/>
            <a:ext cx="6503147" cy="2333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269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type="body" idx="1"/>
          </p:nvPr>
        </p:nvSpPr>
        <p:spPr>
          <a:xfrm>
            <a:off x="152400" y="105234"/>
            <a:ext cx="8839200" cy="1647366"/>
          </a:xfrm>
        </p:spPr>
        <p:txBody>
          <a:bodyPr>
            <a:normAutofit/>
          </a:bodyPr>
          <a:lstStyle/>
          <a:p>
            <a:pPr marL="0" indent="0" eaLnBrk="1" hangingPunct="1">
              <a:buNone/>
            </a:pPr>
            <a:r>
              <a:rPr lang="en-GB" altLang="en-US" sz="2000" b="1" dirty="0" err="1">
                <a:cs typeface="Arial" panose="020B0604020202020204" pitchFamily="34" charset="0"/>
              </a:rPr>
              <a:t>Fyzikální</a:t>
            </a:r>
            <a:r>
              <a:rPr lang="en-GB" altLang="en-US" sz="2000" b="1" dirty="0">
                <a:cs typeface="Arial" panose="020B0604020202020204" pitchFamily="34" charset="0"/>
              </a:rPr>
              <a:t> </a:t>
            </a:r>
            <a:r>
              <a:rPr lang="en-GB" altLang="en-US" sz="2000" b="1" dirty="0" err="1">
                <a:cs typeface="Arial" panose="020B0604020202020204" pitchFamily="34" charset="0"/>
              </a:rPr>
              <a:t>vlastnosti</a:t>
            </a:r>
            <a:r>
              <a:rPr lang="en-GB" altLang="en-US" sz="2000" dirty="0">
                <a:cs typeface="Arial" panose="020B0604020202020204" pitchFamily="34" charset="0"/>
              </a:rPr>
              <a:t> </a:t>
            </a:r>
          </a:p>
          <a:p>
            <a:pPr eaLnBrk="1" hangingPunct="1">
              <a:buFont typeface="Wingdings" pitchFamily="2" charset="2"/>
              <a:buNone/>
            </a:pPr>
            <a:r>
              <a:rPr lang="cs-CZ" altLang="en-US" sz="2000" dirty="0">
                <a:cs typeface="Arial" panose="020B0604020202020204" pitchFamily="34" charset="0"/>
              </a:rPr>
              <a:t>    </a:t>
            </a:r>
            <a:r>
              <a:rPr lang="en-GB" altLang="en-US" sz="2000" dirty="0" err="1">
                <a:cs typeface="Arial" panose="020B0604020202020204" pitchFamily="34" charset="0"/>
              </a:rPr>
              <a:t>kovový</a:t>
            </a:r>
            <a:r>
              <a:rPr lang="en-GB" altLang="en-US" sz="2000" dirty="0">
                <a:cs typeface="Arial" panose="020B0604020202020204" pitchFamily="34" charset="0"/>
              </a:rPr>
              <a:t> </a:t>
            </a:r>
            <a:r>
              <a:rPr lang="en-GB" altLang="en-US" sz="2000" dirty="0" err="1">
                <a:cs typeface="Arial" panose="020B0604020202020204" pitchFamily="34" charset="0"/>
              </a:rPr>
              <a:t>vzhled</a:t>
            </a:r>
            <a:r>
              <a:rPr lang="en-GB" altLang="en-US" sz="2000" dirty="0">
                <a:cs typeface="Arial" panose="020B0604020202020204" pitchFamily="34" charset="0"/>
              </a:rPr>
              <a:t>, </a:t>
            </a:r>
            <a:r>
              <a:rPr lang="en-GB" altLang="en-US" sz="2000" dirty="0" err="1">
                <a:cs typeface="Arial" panose="020B0604020202020204" pitchFamily="34" charset="0"/>
              </a:rPr>
              <a:t>šedé</a:t>
            </a:r>
            <a:r>
              <a:rPr lang="en-GB" altLang="en-US" sz="2000" dirty="0">
                <a:cs typeface="Arial" panose="020B0604020202020204" pitchFamily="34" charset="0"/>
              </a:rPr>
              <a:t>, </a:t>
            </a:r>
            <a:r>
              <a:rPr lang="en-GB" altLang="en-US" sz="2000" dirty="0" err="1">
                <a:cs typeface="Arial" panose="020B0604020202020204" pitchFamily="34" charset="0"/>
              </a:rPr>
              <a:t>lesklé</a:t>
            </a:r>
            <a:r>
              <a:rPr lang="en-GB" altLang="en-US" sz="2000" dirty="0">
                <a:cs typeface="Arial" panose="020B0604020202020204" pitchFamily="34" charset="0"/>
              </a:rPr>
              <a:t>, m</a:t>
            </a:r>
            <a:r>
              <a:rPr lang="cs-CZ" altLang="en-US" sz="2000" dirty="0">
                <a:cs typeface="Arial" panose="020B0604020202020204" pitchFamily="34" charset="0"/>
              </a:rPr>
              <a:t>ě</a:t>
            </a:r>
            <a:r>
              <a:rPr lang="en-GB" altLang="en-US" sz="2000" dirty="0" err="1">
                <a:cs typeface="Arial" panose="020B0604020202020204" pitchFamily="34" charset="0"/>
              </a:rPr>
              <a:t>kké</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a:t>
            </a:r>
            <a:r>
              <a:rPr lang="en-GB" altLang="en-US" sz="2000" dirty="0" err="1">
                <a:cs typeface="Arial" panose="020B0604020202020204" pitchFamily="34" charset="0"/>
              </a:rPr>
              <a:t>vosk</a:t>
            </a:r>
            <a:r>
              <a:rPr lang="en-GB" altLang="en-US" sz="2000" dirty="0">
                <a:cs typeface="Arial" panose="020B0604020202020204" pitchFamily="34" charset="0"/>
              </a:rPr>
              <a:t>) - </a:t>
            </a:r>
            <a:r>
              <a:rPr lang="en-GB" altLang="en-US" sz="2000" dirty="0" err="1">
                <a:cs typeface="Arial" panose="020B0604020202020204" pitchFamily="34" charset="0"/>
              </a:rPr>
              <a:t>dají</a:t>
            </a:r>
            <a:r>
              <a:rPr lang="en-GB" altLang="en-US" sz="2000" dirty="0">
                <a:cs typeface="Arial" panose="020B0604020202020204" pitchFamily="34" charset="0"/>
              </a:rPr>
              <a:t> se </a:t>
            </a:r>
            <a:r>
              <a:rPr lang="en-GB" altLang="en-US" sz="2000" dirty="0" err="1">
                <a:cs typeface="Arial" panose="020B0604020202020204" pitchFamily="34" charset="0"/>
              </a:rPr>
              <a:t>krájet</a:t>
            </a:r>
            <a:r>
              <a:rPr lang="en-GB" altLang="en-US" sz="2000" dirty="0">
                <a:cs typeface="Arial" panose="020B0604020202020204" pitchFamily="34" charset="0"/>
              </a:rPr>
              <a:t> </a:t>
            </a:r>
            <a:r>
              <a:rPr lang="en-GB" altLang="en-US" sz="2000" dirty="0" err="1">
                <a:cs typeface="Arial" panose="020B0604020202020204" pitchFamily="34" charset="0"/>
              </a:rPr>
              <a:t>nožem</a:t>
            </a:r>
            <a:r>
              <a:rPr lang="en-GB" altLang="en-US" sz="2000" dirty="0">
                <a:cs typeface="Arial" panose="020B0604020202020204" pitchFamily="34" charset="0"/>
              </a:rPr>
              <a:t>; </a:t>
            </a:r>
            <a:r>
              <a:rPr lang="en-GB" altLang="en-US" sz="2000" dirty="0" err="1">
                <a:cs typeface="Arial" panose="020B0604020202020204" pitchFamily="34" charset="0"/>
              </a:rPr>
              <a:t>hustota</a:t>
            </a:r>
            <a:r>
              <a:rPr lang="en-GB" altLang="en-US" sz="2000" dirty="0">
                <a:cs typeface="Arial" panose="020B0604020202020204" pitchFamily="34" charset="0"/>
              </a:rPr>
              <a:t> Li, Na a K 1je </a:t>
            </a:r>
            <a:r>
              <a:rPr lang="en-GB" altLang="en-US" sz="2000" dirty="0" err="1">
                <a:cs typeface="Arial" panose="020B0604020202020204" pitchFamily="34" charset="0"/>
              </a:rPr>
              <a:t>nižší</a:t>
            </a:r>
            <a:r>
              <a:rPr lang="en-GB" altLang="en-US" sz="2000" dirty="0">
                <a:cs typeface="Arial" panose="020B0604020202020204" pitchFamily="34" charset="0"/>
              </a:rPr>
              <a:t> </a:t>
            </a:r>
            <a:r>
              <a:rPr lang="en-GB" altLang="en-US" sz="2000" dirty="0" err="1">
                <a:cs typeface="Arial" panose="020B0604020202020204" pitchFamily="34" charset="0"/>
              </a:rPr>
              <a:t>než</a:t>
            </a:r>
            <a:r>
              <a:rPr lang="en-GB" altLang="en-US" sz="2000" dirty="0">
                <a:cs typeface="Arial" panose="020B0604020202020204" pitchFamily="34" charset="0"/>
              </a:rPr>
              <a:t> 1g/l - </a:t>
            </a:r>
            <a:r>
              <a:rPr lang="en-GB" altLang="en-US" sz="2000" dirty="0" err="1">
                <a:cs typeface="Arial" panose="020B0604020202020204" pitchFamily="34" charset="0"/>
              </a:rPr>
              <a:t>plavou</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a:t>
            </a:r>
            <a:r>
              <a:rPr lang="en-GB" altLang="en-US" sz="2000" dirty="0" err="1">
                <a:cs typeface="Arial" panose="020B0604020202020204" pitchFamily="34" charset="0"/>
              </a:rPr>
              <a:t>vod</a:t>
            </a:r>
            <a:r>
              <a:rPr lang="cs-CZ" altLang="en-US" sz="2000" dirty="0">
                <a:cs typeface="Arial" panose="020B0604020202020204" pitchFamily="34" charset="0"/>
              </a:rPr>
              <a:t>ě</a:t>
            </a:r>
            <a:r>
              <a:rPr lang="en-GB" altLang="en-US" sz="2000" dirty="0">
                <a:cs typeface="Arial" panose="020B0604020202020204" pitchFamily="34" charset="0"/>
              </a:rPr>
              <a:t> (a </a:t>
            </a:r>
            <a:r>
              <a:rPr lang="en-GB" altLang="en-US" sz="2000" dirty="0" err="1">
                <a:cs typeface="Arial" panose="020B0604020202020204" pitchFamily="34" charset="0"/>
              </a:rPr>
              <a:t>samoz</a:t>
            </a:r>
            <a:r>
              <a:rPr lang="cs-CZ" altLang="en-US" sz="2000" dirty="0">
                <a:cs typeface="Arial" panose="020B0604020202020204" pitchFamily="34" charset="0"/>
              </a:rPr>
              <a:t>ř</a:t>
            </a:r>
            <a:r>
              <a:rPr lang="en-GB" altLang="en-US" sz="2000" dirty="0" err="1">
                <a:cs typeface="Arial" panose="020B0604020202020204" pitchFamily="34" charset="0"/>
              </a:rPr>
              <a:t>ejm</a:t>
            </a:r>
            <a:r>
              <a:rPr lang="cs-CZ" altLang="en-US" sz="2000" dirty="0">
                <a:cs typeface="Arial" panose="020B0604020202020204" pitchFamily="34" charset="0"/>
              </a:rPr>
              <a:t>ě</a:t>
            </a:r>
            <a:r>
              <a:rPr lang="en-GB" altLang="en-US" sz="2000" dirty="0">
                <a:cs typeface="Arial" panose="020B0604020202020204" pitchFamily="34" charset="0"/>
              </a:rPr>
              <a:t> s vodou </a:t>
            </a:r>
            <a:r>
              <a:rPr lang="en-GB" altLang="en-US" sz="2000" dirty="0" err="1">
                <a:cs typeface="Arial" panose="020B0604020202020204" pitchFamily="34" charset="0"/>
              </a:rPr>
              <a:t>reagují</a:t>
            </a:r>
            <a:r>
              <a:rPr lang="en-GB" altLang="en-US" sz="2000" dirty="0">
                <a:cs typeface="Arial" panose="020B0604020202020204" pitchFamily="34" charset="0"/>
              </a:rPr>
              <a:t>).</a:t>
            </a:r>
          </a:p>
        </p:txBody>
      </p:sp>
      <p:pic>
        <p:nvPicPr>
          <p:cNvPr id="542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3983" y="5105400"/>
            <a:ext cx="5524500" cy="1647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a:extLst>
              <a:ext uri="{FF2B5EF4-FFF2-40B4-BE49-F238E27FC236}">
                <a16:creationId xmlns:a16="http://schemas.microsoft.com/office/drawing/2014/main" id="{AAD94D8E-F5D1-4168-96AD-85977F81FFD9}"/>
              </a:ext>
            </a:extLst>
          </p:cNvPr>
          <p:cNvSpPr txBox="1"/>
          <p:nvPr/>
        </p:nvSpPr>
        <p:spPr>
          <a:xfrm>
            <a:off x="304800" y="5328918"/>
            <a:ext cx="2971800" cy="1200329"/>
          </a:xfrm>
          <a:prstGeom prst="rect">
            <a:avLst/>
          </a:prstGeom>
          <a:noFill/>
        </p:spPr>
        <p:txBody>
          <a:bodyPr wrap="square">
            <a:spAutoFit/>
          </a:bodyPr>
          <a:lstStyle/>
          <a:p>
            <a:pPr eaLnBrk="1" hangingPunct="1">
              <a:buFont typeface="Wingdings" pitchFamily="2" charset="2"/>
              <a:buNone/>
            </a:pPr>
            <a:r>
              <a:rPr lang="en-GB" altLang="en-US" sz="1800" dirty="0">
                <a:latin typeface="Arial" panose="020B0604020202020204" pitchFamily="34" charset="0"/>
                <a:cs typeface="Arial" panose="020B0604020202020204" pitchFamily="34" charset="0"/>
              </a:rPr>
              <a:t>T</a:t>
            </a:r>
            <a:r>
              <a:rPr lang="cs-CZ" altLang="en-US" sz="1800" dirty="0">
                <a:latin typeface="Arial" panose="020B0604020202020204" pitchFamily="34" charset="0"/>
                <a:cs typeface="Arial" panose="020B0604020202020204" pitchFamily="34" charset="0"/>
              </a:rPr>
              <a:t>ě</a:t>
            </a:r>
            <a:r>
              <a:rPr lang="en-GB" altLang="en-US" sz="1800" dirty="0" err="1">
                <a:latin typeface="Arial" panose="020B0604020202020204" pitchFamily="34" charset="0"/>
                <a:cs typeface="Arial" panose="020B0604020202020204" pitchFamily="34" charset="0"/>
              </a:rPr>
              <a:t>kavé</a:t>
            </a:r>
            <a:r>
              <a:rPr lang="en-GB" altLang="en-US" sz="1800" dirty="0">
                <a:latin typeface="Arial" panose="020B0604020202020204" pitchFamily="34" charset="0"/>
                <a:cs typeface="Arial" panose="020B0604020202020204" pitchFamily="34" charset="0"/>
              </a:rPr>
              <a:t> soli </a:t>
            </a:r>
            <a:r>
              <a:rPr lang="en-GB" altLang="en-US" sz="1800" dirty="0" err="1">
                <a:latin typeface="Arial" panose="020B0604020202020204" pitchFamily="34" charset="0"/>
                <a:cs typeface="Arial" panose="020B0604020202020204" pitchFamily="34" charset="0"/>
              </a:rPr>
              <a:t>barví</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plamen</a:t>
            </a:r>
            <a:r>
              <a:rPr lang="en-GB" altLang="en-US" sz="1800" dirty="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1800" dirty="0">
                <a:latin typeface="Arial" panose="020B0604020202020204" pitchFamily="34" charset="0"/>
                <a:cs typeface="Arial" panose="020B0604020202020204" pitchFamily="34" charset="0"/>
              </a:rPr>
              <a:t>Li - </a:t>
            </a:r>
            <a:r>
              <a:rPr lang="cs-CZ" altLang="en-US" sz="1800" dirty="0">
                <a:solidFill>
                  <a:srgbClr val="FF0000"/>
                </a:solidFill>
                <a:latin typeface="Arial" panose="020B0604020202020204" pitchFamily="34" charset="0"/>
                <a:cs typeface="Arial" panose="020B0604020202020204" pitchFamily="34" charset="0"/>
              </a:rPr>
              <a:t>č</a:t>
            </a:r>
            <a:r>
              <a:rPr lang="en-GB" altLang="en-US" sz="1800" dirty="0">
                <a:solidFill>
                  <a:srgbClr val="FF0000"/>
                </a:solidFill>
                <a:latin typeface="Arial" panose="020B0604020202020204" pitchFamily="34" charset="0"/>
                <a:cs typeface="Arial" panose="020B0604020202020204" pitchFamily="34" charset="0"/>
              </a:rPr>
              <a:t>erven</a:t>
            </a:r>
            <a:r>
              <a:rPr lang="cs-CZ" altLang="en-US" sz="1800" dirty="0">
                <a:solidFill>
                  <a:srgbClr val="FF0000"/>
                </a:solidFill>
                <a:latin typeface="Arial" panose="020B0604020202020204" pitchFamily="34" charset="0"/>
                <a:cs typeface="Arial" panose="020B0604020202020204" pitchFamily="34" charset="0"/>
              </a:rPr>
              <a:t>ě</a:t>
            </a:r>
            <a:endParaRPr lang="en-GB" altLang="en-US" sz="18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1800" dirty="0">
                <a:latin typeface="Arial" panose="020B0604020202020204" pitchFamily="34" charset="0"/>
                <a:cs typeface="Arial" panose="020B0604020202020204" pitchFamily="34" charset="0"/>
              </a:rPr>
              <a:t>Na - </a:t>
            </a:r>
            <a:r>
              <a:rPr lang="en-GB" altLang="en-US" sz="1800" dirty="0" err="1">
                <a:solidFill>
                  <a:srgbClr val="FFFF00"/>
                </a:solidFill>
                <a:latin typeface="Arial" panose="020B0604020202020204" pitchFamily="34" charset="0"/>
                <a:cs typeface="Arial" panose="020B0604020202020204" pitchFamily="34" charset="0"/>
              </a:rPr>
              <a:t>žlut</a:t>
            </a:r>
            <a:r>
              <a:rPr lang="cs-CZ" altLang="en-US" sz="1800" dirty="0">
                <a:solidFill>
                  <a:srgbClr val="FFFF00"/>
                </a:solidFill>
                <a:latin typeface="Arial" panose="020B0604020202020204" pitchFamily="34" charset="0"/>
                <a:cs typeface="Arial" panose="020B0604020202020204" pitchFamily="34" charset="0"/>
              </a:rPr>
              <a:t>ě</a:t>
            </a:r>
            <a:r>
              <a:rPr lang="en-GB" altLang="en-US" sz="1800" dirty="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1800" dirty="0">
                <a:latin typeface="Arial" panose="020B0604020202020204" pitchFamily="34" charset="0"/>
                <a:cs typeface="Arial" panose="020B0604020202020204" pitchFamily="34" charset="0"/>
              </a:rPr>
              <a:t>K, Rb, Cs - </a:t>
            </a:r>
            <a:r>
              <a:rPr lang="en-GB" altLang="en-US" sz="1800" dirty="0" err="1">
                <a:solidFill>
                  <a:srgbClr val="9900CC"/>
                </a:solidFill>
                <a:latin typeface="Arial" panose="020B0604020202020204" pitchFamily="34" charset="0"/>
                <a:cs typeface="Arial" panose="020B0604020202020204" pitchFamily="34" charset="0"/>
              </a:rPr>
              <a:t>modrofialov</a:t>
            </a:r>
            <a:r>
              <a:rPr lang="cs-CZ" altLang="en-US" sz="1800" dirty="0">
                <a:solidFill>
                  <a:srgbClr val="9900CC"/>
                </a:solidFill>
                <a:latin typeface="Arial" panose="020B0604020202020204" pitchFamily="34" charset="0"/>
                <a:cs typeface="Arial" panose="020B0604020202020204" pitchFamily="34" charset="0"/>
              </a:rPr>
              <a:t>ě</a:t>
            </a:r>
            <a:endParaRPr lang="cs-CZ" altLang="en-US" sz="1800" dirty="0">
              <a:latin typeface="Arial" panose="020B0604020202020204" pitchFamily="34" charset="0"/>
              <a:cs typeface="Arial" panose="020B0604020202020204" pitchFamily="34" charset="0"/>
            </a:endParaRPr>
          </a:p>
        </p:txBody>
      </p:sp>
      <p:pic>
        <p:nvPicPr>
          <p:cNvPr id="6" name="Picture 10" descr="The Periodic Table - iGCSE CHEMISTRY REVISION HELP">
            <a:extLst>
              <a:ext uri="{FF2B5EF4-FFF2-40B4-BE49-F238E27FC236}">
                <a16:creationId xmlns:a16="http://schemas.microsoft.com/office/drawing/2014/main" id="{02B9FDDC-FD84-42BB-8E05-9A0EA9DAD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371600"/>
            <a:ext cx="5537969" cy="35593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ile:Ionization energy of alkali metals and alkaline earth ...">
            <a:extLst>
              <a:ext uri="{FF2B5EF4-FFF2-40B4-BE49-F238E27FC236}">
                <a16:creationId xmlns:a16="http://schemas.microsoft.com/office/drawing/2014/main" id="{606E82D9-234B-4A39-ADC1-AEA86E4B78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546100"/>
            <a:ext cx="2682411" cy="371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390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152400"/>
            <a:ext cx="8229600" cy="715962"/>
          </a:xfrm>
        </p:spPr>
        <p:txBody>
          <a:bodyPr>
            <a:normAutofit/>
          </a:bodyPr>
          <a:lstStyle/>
          <a:p>
            <a:pPr eaLnBrk="1" hangingPunct="1"/>
            <a:r>
              <a:rPr lang="en-GB" altLang="en-US" sz="2800" b="1" dirty="0">
                <a:latin typeface="Arial" panose="020B0604020202020204" pitchFamily="34" charset="0"/>
                <a:cs typeface="Arial" panose="020B0604020202020204" pitchFamily="34" charset="0"/>
              </a:rPr>
              <a:t>Beryllium</a:t>
            </a:r>
            <a:endParaRPr lang="cs-CZ" altLang="en-US" sz="2800" b="1" dirty="0">
              <a:latin typeface="Arial" panose="020B0604020202020204" pitchFamily="34" charset="0"/>
              <a:cs typeface="Arial" panose="020B0604020202020204" pitchFamily="34" charset="0"/>
            </a:endParaRPr>
          </a:p>
        </p:txBody>
      </p:sp>
      <p:sp>
        <p:nvSpPr>
          <p:cNvPr id="5" name="Obdélník 4"/>
          <p:cNvSpPr/>
          <p:nvPr/>
        </p:nvSpPr>
        <p:spPr>
          <a:xfrm>
            <a:off x="76200" y="838200"/>
            <a:ext cx="8991600" cy="5632311"/>
          </a:xfrm>
          <a:prstGeom prst="rect">
            <a:avLst/>
          </a:prstGeom>
        </p:spPr>
        <p:txBody>
          <a:bodyPr wrap="square">
            <a:spAutoFit/>
          </a:bodyPr>
          <a:lstStyle/>
          <a:p>
            <a:pPr algn="just"/>
            <a:r>
              <a:rPr lang="cs-CZ" sz="2000" dirty="0">
                <a:cs typeface="Arial" panose="020B0604020202020204" pitchFamily="34" charset="0"/>
              </a:rPr>
              <a:t>je lesklý, ocelově šedý, velice tvrdý kov. Existují dvě alotropické modifikace beryllia, hexagonální </a:t>
            </a:r>
            <a:r>
              <a:rPr lang="el-GR" sz="2000" dirty="0">
                <a:cs typeface="Arial" panose="020B0604020202020204" pitchFamily="34" charset="0"/>
              </a:rPr>
              <a:t>α-</a:t>
            </a:r>
            <a:r>
              <a:rPr lang="cs-CZ" sz="2000" dirty="0" err="1">
                <a:cs typeface="Arial" panose="020B0604020202020204" pitchFamily="34" charset="0"/>
              </a:rPr>
              <a:t>Be</a:t>
            </a:r>
            <a:r>
              <a:rPr lang="cs-CZ" sz="2000" dirty="0">
                <a:cs typeface="Arial" panose="020B0604020202020204" pitchFamily="34" charset="0"/>
              </a:rPr>
              <a:t> přechází při teplotě 1254°C na kubické </a:t>
            </a:r>
            <a:r>
              <a:rPr lang="el-GR" sz="2000" dirty="0">
                <a:cs typeface="Arial" panose="020B0604020202020204" pitchFamily="34" charset="0"/>
              </a:rPr>
              <a:t>β-</a:t>
            </a:r>
            <a:r>
              <a:rPr lang="cs-CZ" sz="2000" dirty="0" err="1">
                <a:cs typeface="Arial" panose="020B0604020202020204" pitchFamily="34" charset="0"/>
              </a:rPr>
              <a:t>Be</a:t>
            </a:r>
            <a:r>
              <a:rPr lang="cs-CZ" sz="2000" dirty="0">
                <a:cs typeface="Arial" panose="020B0604020202020204" pitchFamily="34" charset="0"/>
              </a:rPr>
              <a:t>.</a:t>
            </a:r>
            <a:r>
              <a:rPr lang="en-US" sz="2000" dirty="0">
                <a:cs typeface="Arial" panose="020B0604020202020204" pitchFamily="34" charset="0"/>
              </a:rPr>
              <a:t> M</a:t>
            </a:r>
            <a:r>
              <a:rPr lang="cs-CZ" sz="2000" dirty="0">
                <a:cs typeface="Arial" panose="020B0604020202020204" pitchFamily="34" charset="0"/>
              </a:rPr>
              <a:t>á</a:t>
            </a:r>
            <a:r>
              <a:rPr lang="en-US" sz="2000" dirty="0">
                <a:cs typeface="Arial" panose="020B0604020202020204" pitchFamily="34" charset="0"/>
              </a:rPr>
              <a:t> </a:t>
            </a:r>
            <a:r>
              <a:rPr lang="en-GB" altLang="en-US" sz="2000" dirty="0" err="1">
                <a:cs typeface="Arial" panose="020B0604020202020204" pitchFamily="34" charset="0"/>
              </a:rPr>
              <a:t>amfoterní</a:t>
            </a:r>
            <a:r>
              <a:rPr lang="en-GB" altLang="en-US" sz="2000" dirty="0">
                <a:cs typeface="Arial" panose="020B0604020202020204" pitchFamily="34" charset="0"/>
              </a:rPr>
              <a:t> </a:t>
            </a:r>
            <a:r>
              <a:rPr lang="en-GB" altLang="en-US" sz="2000" dirty="0" err="1">
                <a:cs typeface="Arial" panose="020B0604020202020204" pitchFamily="34" charset="0"/>
              </a:rPr>
              <a:t>charakter</a:t>
            </a:r>
            <a:r>
              <a:rPr lang="en-GB" altLang="en-US" sz="2000" dirty="0">
                <a:cs typeface="Arial" panose="020B0604020202020204" pitchFamily="34" charset="0"/>
              </a:rPr>
              <a:t>: </a:t>
            </a:r>
            <a:r>
              <a:rPr lang="en-GB" altLang="en-US" sz="2000" dirty="0" err="1">
                <a:cs typeface="Arial" panose="020B0604020202020204" pitchFamily="34" charset="0"/>
              </a:rPr>
              <a:t>rozpouští</a:t>
            </a:r>
            <a:r>
              <a:rPr lang="en-GB" altLang="en-US" sz="2000" dirty="0">
                <a:cs typeface="Arial" panose="020B0604020202020204" pitchFamily="34" charset="0"/>
              </a:rPr>
              <a:t> se v </a:t>
            </a:r>
            <a:r>
              <a:rPr lang="en-GB" altLang="en-US" sz="2000" dirty="0" err="1">
                <a:cs typeface="Arial" panose="020B0604020202020204" pitchFamily="34" charset="0"/>
              </a:rPr>
              <a:t>kyselinách</a:t>
            </a:r>
            <a:r>
              <a:rPr lang="en-GB" altLang="en-US" sz="2000" dirty="0">
                <a:cs typeface="Arial" panose="020B0604020202020204" pitchFamily="34" charset="0"/>
              </a:rPr>
              <a:t> </a:t>
            </a:r>
            <a:r>
              <a:rPr lang="en-GB" altLang="en-US" sz="2000" dirty="0" err="1">
                <a:cs typeface="Arial" panose="020B0604020202020204" pitchFamily="34" charset="0"/>
              </a:rPr>
              <a:t>i</a:t>
            </a:r>
            <a:r>
              <a:rPr lang="en-GB" altLang="en-US" sz="2000" dirty="0">
                <a:cs typeface="Arial" panose="020B0604020202020204" pitchFamily="34" charset="0"/>
              </a:rPr>
              <a:t> v </a:t>
            </a:r>
            <a:r>
              <a:rPr lang="en-GB" altLang="en-US" sz="2000" dirty="0" err="1">
                <a:cs typeface="Arial" panose="020B0604020202020204" pitchFamily="34" charset="0"/>
              </a:rPr>
              <a:t>alkalických</a:t>
            </a:r>
            <a:r>
              <a:rPr lang="en-GB" altLang="en-US" sz="2000" dirty="0">
                <a:cs typeface="Arial" panose="020B0604020202020204" pitchFamily="34" charset="0"/>
              </a:rPr>
              <a:t> </a:t>
            </a:r>
            <a:r>
              <a:rPr lang="en-GB" altLang="en-US" sz="2000" dirty="0" err="1">
                <a:cs typeface="Arial" panose="020B0604020202020204" pitchFamily="34" charset="0"/>
              </a:rPr>
              <a:t>hydroxidech</a:t>
            </a:r>
            <a:endParaRPr lang="en-GB" altLang="en-US" sz="2000" dirty="0">
              <a:cs typeface="Arial" panose="020B0604020202020204" pitchFamily="34" charset="0"/>
            </a:endParaRPr>
          </a:p>
          <a:p>
            <a:pPr algn="just"/>
            <a:r>
              <a:rPr lang="cs-CZ" sz="2000" dirty="0">
                <a:cs typeface="Arial" panose="020B0604020202020204" pitchFamily="34" charset="0"/>
              </a:rPr>
              <a:t>  Beryllium je </a:t>
            </a:r>
            <a:r>
              <a:rPr lang="cs-CZ" sz="2000" u="sng" dirty="0">
                <a:cs typeface="Arial" panose="020B0604020202020204" pitchFamily="34" charset="0"/>
              </a:rPr>
              <a:t>na suchém vzduchu stálé</a:t>
            </a:r>
            <a:r>
              <a:rPr lang="cs-CZ" sz="2000" dirty="0">
                <a:cs typeface="Arial" panose="020B0604020202020204" pitchFamily="34" charset="0"/>
              </a:rPr>
              <a:t>, se vzdušným kyslíkem reaguje za vzniku oxidu </a:t>
            </a:r>
            <a:r>
              <a:rPr lang="cs-CZ" sz="2000" dirty="0" err="1">
                <a:cs typeface="Arial" panose="020B0604020202020204" pitchFamily="34" charset="0"/>
              </a:rPr>
              <a:t>beryllnatého</a:t>
            </a:r>
            <a:r>
              <a:rPr lang="cs-CZ" sz="2000" dirty="0">
                <a:cs typeface="Arial" panose="020B0604020202020204" pitchFamily="34" charset="0"/>
              </a:rPr>
              <a:t> </a:t>
            </a:r>
            <a:r>
              <a:rPr lang="cs-CZ" sz="2000" dirty="0" err="1">
                <a:cs typeface="Arial" panose="020B0604020202020204" pitchFamily="34" charset="0"/>
              </a:rPr>
              <a:t>BeO</a:t>
            </a:r>
            <a:r>
              <a:rPr lang="cs-CZ" sz="2000" dirty="0">
                <a:cs typeface="Arial" panose="020B0604020202020204" pitchFamily="34" charset="0"/>
              </a:rPr>
              <a:t> až za teploty 900°C, v koncentrované kyselině dusičné se pasivuje vrstvou oxidu a dále se v ní nerozpouští, ale se zředěnými neoxidujícími kyselinami ochotně reaguje za vývoje vodíku:</a:t>
            </a:r>
          </a:p>
          <a:p>
            <a:pPr algn="ctr"/>
            <a:r>
              <a:rPr lang="cs-CZ" sz="2000" dirty="0" err="1">
                <a:cs typeface="Arial" panose="020B0604020202020204" pitchFamily="34" charset="0"/>
              </a:rPr>
              <a:t>Be</a:t>
            </a:r>
            <a:r>
              <a:rPr lang="cs-CZ" sz="2000" dirty="0">
                <a:cs typeface="Arial" panose="020B0604020202020204" pitchFamily="34" charset="0"/>
              </a:rPr>
              <a:t> + 2HCl + 4H</a:t>
            </a:r>
            <a:r>
              <a:rPr lang="cs-CZ" sz="2000" baseline="-25000" dirty="0">
                <a:cs typeface="Arial" panose="020B0604020202020204" pitchFamily="34" charset="0"/>
              </a:rPr>
              <a:t>2</a:t>
            </a:r>
            <a:r>
              <a:rPr lang="cs-CZ" sz="2000" dirty="0">
                <a:cs typeface="Arial" panose="020B0604020202020204" pitchFamily="34" charset="0"/>
              </a:rPr>
              <a:t>O → [</a:t>
            </a:r>
            <a:r>
              <a:rPr lang="cs-CZ" sz="2000" dirty="0" err="1">
                <a:cs typeface="Arial" panose="020B0604020202020204" pitchFamily="34" charset="0"/>
              </a:rPr>
              <a:t>Be</a:t>
            </a:r>
            <a:r>
              <a:rPr lang="cs-CZ" sz="2000" dirty="0">
                <a:cs typeface="Arial" panose="020B0604020202020204" pitchFamily="34" charset="0"/>
              </a:rPr>
              <a:t>(H</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4</a:t>
            </a:r>
            <a:r>
              <a:rPr lang="cs-CZ" sz="2000" dirty="0">
                <a:cs typeface="Arial" panose="020B0604020202020204" pitchFamily="34" charset="0"/>
              </a:rPr>
              <a:t>]Cl</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pPr algn="just"/>
            <a:r>
              <a:rPr lang="cs-CZ" sz="2000" dirty="0">
                <a:cs typeface="Arial" panose="020B0604020202020204" pitchFamily="34" charset="0"/>
              </a:rPr>
              <a:t>Reakce beryllia se zředěnými oxidujícími kyselinami probíhají bez vývoje vodíku:</a:t>
            </a:r>
          </a:p>
          <a:p>
            <a:pPr algn="ctr"/>
            <a:r>
              <a:rPr lang="cs-CZ" sz="2000" dirty="0">
                <a:cs typeface="Arial" panose="020B0604020202020204" pitchFamily="34" charset="0"/>
              </a:rPr>
              <a:t>3Be + 8HNO</a:t>
            </a:r>
            <a:r>
              <a:rPr lang="cs-CZ" sz="2000" baseline="-25000" dirty="0">
                <a:cs typeface="Arial" panose="020B0604020202020204" pitchFamily="34" charset="0"/>
              </a:rPr>
              <a:t>3</a:t>
            </a:r>
            <a:r>
              <a:rPr lang="cs-CZ" sz="2000" dirty="0">
                <a:cs typeface="Arial" panose="020B0604020202020204" pitchFamily="34" charset="0"/>
              </a:rPr>
              <a:t> → 3Be(NO</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+ 2NO + 4H</a:t>
            </a:r>
            <a:r>
              <a:rPr lang="cs-CZ" sz="2000" baseline="-25000" dirty="0">
                <a:cs typeface="Arial" panose="020B0604020202020204" pitchFamily="34" charset="0"/>
              </a:rPr>
              <a:t>2</a:t>
            </a:r>
            <a:r>
              <a:rPr lang="cs-CZ" sz="2000" dirty="0">
                <a:cs typeface="Arial" panose="020B0604020202020204" pitchFamily="34" charset="0"/>
              </a:rPr>
              <a:t>O</a:t>
            </a:r>
          </a:p>
          <a:p>
            <a:pPr algn="just"/>
            <a:r>
              <a:rPr lang="cs-CZ" sz="2000" dirty="0">
                <a:cs typeface="Arial" panose="020B0604020202020204" pitchFamily="34" charset="0"/>
              </a:rPr>
              <a:t>Reakci s koncentrovanou kyselinou fluorovodíkovou vzniká komplexní kyselina </a:t>
            </a:r>
            <a:r>
              <a:rPr lang="cs-CZ" sz="2000" dirty="0" err="1">
                <a:cs typeface="Arial" panose="020B0604020202020204" pitchFamily="34" charset="0"/>
              </a:rPr>
              <a:t>tetrafluoroberyllnatá</a:t>
            </a:r>
            <a:r>
              <a:rPr lang="cs-CZ" sz="2000" dirty="0">
                <a:cs typeface="Arial" panose="020B0604020202020204" pitchFamily="34" charset="0"/>
              </a:rPr>
              <a:t>:</a:t>
            </a:r>
          </a:p>
          <a:p>
            <a:pPr algn="ctr"/>
            <a:r>
              <a:rPr lang="cs-CZ" sz="2000" dirty="0" err="1">
                <a:cs typeface="Arial" panose="020B0604020202020204" pitchFamily="34" charset="0"/>
              </a:rPr>
              <a:t>Be</a:t>
            </a:r>
            <a:r>
              <a:rPr lang="cs-CZ" sz="2000" dirty="0">
                <a:cs typeface="Arial" panose="020B0604020202020204" pitchFamily="34" charset="0"/>
              </a:rPr>
              <a:t> + 4HF → H</a:t>
            </a:r>
            <a:r>
              <a:rPr lang="cs-CZ" sz="2000" baseline="-25000" dirty="0">
                <a:cs typeface="Arial" panose="020B0604020202020204" pitchFamily="34" charset="0"/>
              </a:rPr>
              <a:t>2</a:t>
            </a:r>
            <a:r>
              <a:rPr lang="cs-CZ" sz="2000" dirty="0">
                <a:cs typeface="Arial" panose="020B0604020202020204" pitchFamily="34" charset="0"/>
              </a:rPr>
              <a:t>[BeF</a:t>
            </a:r>
            <a:r>
              <a:rPr lang="cs-CZ" sz="2000" baseline="-25000" dirty="0">
                <a:cs typeface="Arial" panose="020B0604020202020204" pitchFamily="34" charset="0"/>
              </a:rPr>
              <a:t>4</a:t>
            </a:r>
            <a:r>
              <a:rPr lang="cs-CZ" sz="2000" dirty="0">
                <a:cs typeface="Arial" panose="020B0604020202020204" pitchFamily="34" charset="0"/>
              </a:rPr>
              <a:t>] + H</a:t>
            </a:r>
            <a:r>
              <a:rPr lang="cs-CZ" sz="2000" baseline="-25000" dirty="0">
                <a:cs typeface="Arial" panose="020B0604020202020204" pitchFamily="34" charset="0"/>
              </a:rPr>
              <a:t>2</a:t>
            </a:r>
          </a:p>
          <a:p>
            <a:r>
              <a:rPr lang="cs-CZ" sz="2000" dirty="0">
                <a:cs typeface="Arial" panose="020B0604020202020204" pitchFamily="34" charset="0"/>
              </a:rPr>
              <a:t>Na rozdíl od ostatních kovů druhé skupiny </a:t>
            </a:r>
            <a:r>
              <a:rPr lang="cs-CZ" sz="2000" u="sng" dirty="0">
                <a:cs typeface="Arial" panose="020B0604020202020204" pitchFamily="34" charset="0"/>
              </a:rPr>
              <a:t>beryllium ochotně reaguje s roztoky alkalických hydroxidů a jeho sloučeniny snadno hydrolyzují</a:t>
            </a:r>
            <a:r>
              <a:rPr lang="cs-CZ" sz="2000" dirty="0">
                <a:cs typeface="Arial" panose="020B0604020202020204" pitchFamily="34" charset="0"/>
              </a:rPr>
              <a:t>. Těmito vlastnostmi se beryllium odlišuje od ostatních prvků druhé hlavní </a:t>
            </a:r>
            <a:r>
              <a:rPr lang="cs-CZ" sz="2000" dirty="0" err="1">
                <a:cs typeface="Arial" panose="020B0604020202020204" pitchFamily="34" charset="0"/>
              </a:rPr>
              <a:t>poskupiny</a:t>
            </a:r>
            <a:r>
              <a:rPr lang="cs-CZ" sz="2000" dirty="0">
                <a:cs typeface="Arial" panose="020B0604020202020204" pitchFamily="34" charset="0"/>
              </a:rPr>
              <a:t> a více </a:t>
            </a:r>
            <a:r>
              <a:rPr lang="cs-CZ" sz="2000" u="sng" dirty="0">
                <a:cs typeface="Arial" panose="020B0604020202020204" pitchFamily="34" charset="0"/>
              </a:rPr>
              <a:t>se podobá hliníku</a:t>
            </a:r>
            <a:r>
              <a:rPr lang="cs-CZ" sz="2000" dirty="0">
                <a:cs typeface="Arial" panose="020B0604020202020204" pitchFamily="34" charset="0"/>
              </a:rPr>
              <a:t>:</a:t>
            </a:r>
          </a:p>
          <a:p>
            <a:pPr algn="ctr"/>
            <a:r>
              <a:rPr lang="cs-CZ" sz="2000" dirty="0" err="1">
                <a:cs typeface="Arial" panose="020B0604020202020204" pitchFamily="34" charset="0"/>
              </a:rPr>
              <a:t>Be</a:t>
            </a:r>
            <a:r>
              <a:rPr lang="cs-CZ" sz="2000" dirty="0">
                <a:cs typeface="Arial" panose="020B0604020202020204" pitchFamily="34" charset="0"/>
              </a:rPr>
              <a:t> + 2NaOH + 2H</a:t>
            </a:r>
            <a:r>
              <a:rPr lang="cs-CZ" sz="2000" baseline="-25000" dirty="0">
                <a:cs typeface="Arial" panose="020B0604020202020204" pitchFamily="34" charset="0"/>
              </a:rPr>
              <a:t>2</a:t>
            </a:r>
            <a:r>
              <a:rPr lang="cs-CZ" sz="2000" dirty="0">
                <a:cs typeface="Arial" panose="020B0604020202020204" pitchFamily="34" charset="0"/>
              </a:rPr>
              <a:t>O → Na</a:t>
            </a:r>
            <a:r>
              <a:rPr lang="cs-CZ" sz="2000" baseline="-25000" dirty="0">
                <a:cs typeface="Arial" panose="020B0604020202020204" pitchFamily="34" charset="0"/>
              </a:rPr>
              <a:t>2</a:t>
            </a:r>
            <a:r>
              <a:rPr lang="cs-CZ" sz="2000" dirty="0">
                <a:cs typeface="Arial" panose="020B0604020202020204" pitchFamily="34" charset="0"/>
              </a:rPr>
              <a:t>[</a:t>
            </a:r>
            <a:r>
              <a:rPr lang="cs-CZ" sz="2000" dirty="0" err="1">
                <a:cs typeface="Arial" panose="020B0604020202020204" pitchFamily="34" charset="0"/>
              </a:rPr>
              <a:t>Be</a:t>
            </a:r>
            <a:r>
              <a:rPr lang="cs-CZ" sz="2000" dirty="0">
                <a:cs typeface="Arial" panose="020B0604020202020204" pitchFamily="34" charset="0"/>
              </a:rPr>
              <a:t>(OH)</a:t>
            </a:r>
            <a:r>
              <a:rPr lang="cs-CZ" sz="2000" baseline="-25000" dirty="0">
                <a:cs typeface="Arial" panose="020B0604020202020204" pitchFamily="34" charset="0"/>
              </a:rPr>
              <a:t>4</a:t>
            </a:r>
            <a:r>
              <a:rPr lang="cs-CZ" sz="2000" dirty="0">
                <a:cs typeface="Arial" panose="020B0604020202020204" pitchFamily="34" charset="0"/>
              </a:rPr>
              <a:t>] + H</a:t>
            </a:r>
            <a:r>
              <a:rPr lang="cs-CZ" sz="2000" baseline="-25000" dirty="0">
                <a:cs typeface="Arial" panose="020B0604020202020204" pitchFamily="34" charset="0"/>
              </a:rPr>
              <a:t>2</a:t>
            </a:r>
          </a:p>
        </p:txBody>
      </p:sp>
    </p:spTree>
    <p:extLst>
      <p:ext uri="{BB962C8B-B14F-4D97-AF65-F5344CB8AC3E}">
        <p14:creationId xmlns:p14="http://schemas.microsoft.com/office/powerpoint/2010/main" val="3969678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52400" y="304800"/>
            <a:ext cx="8763000" cy="6229350"/>
          </a:xfrm>
        </p:spPr>
        <p:txBody>
          <a:bodyPr>
            <a:normAutofit/>
          </a:bodyPr>
          <a:lstStyle/>
          <a:p>
            <a:pPr marL="0" indent="0" eaLnBrk="1" hangingPunct="1">
              <a:buNone/>
            </a:pPr>
            <a:r>
              <a:rPr lang="en-GB" altLang="en-US" sz="2000" b="1" dirty="0" err="1">
                <a:cs typeface="Arial" panose="020B0604020202020204" pitchFamily="34" charset="0"/>
              </a:rPr>
              <a:t>Chemické</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vlastnosti</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u="sng" dirty="0" err="1">
                <a:cs typeface="Arial" panose="020B0604020202020204" pitchFamily="34" charset="0"/>
              </a:rPr>
              <a:t>vysoká</a:t>
            </a:r>
            <a:r>
              <a:rPr lang="en-GB" altLang="en-US" sz="2000" u="sng" dirty="0">
                <a:cs typeface="Arial" panose="020B0604020202020204" pitchFamily="34" charset="0"/>
              </a:rPr>
              <a:t> </a:t>
            </a:r>
            <a:r>
              <a:rPr lang="en-GB" altLang="en-US" sz="2000" u="sng" dirty="0" err="1">
                <a:cs typeface="Arial" panose="020B0604020202020204" pitchFamily="34" charset="0"/>
              </a:rPr>
              <a:t>elektropozitivita</a:t>
            </a:r>
            <a:r>
              <a:rPr lang="en-GB" altLang="en-US" sz="2000" dirty="0">
                <a:cs typeface="Arial" panose="020B0604020202020204" pitchFamily="34" charset="0"/>
              </a:rPr>
              <a:t> - </a:t>
            </a:r>
            <a:r>
              <a:rPr lang="en-GB" altLang="en-US" sz="2000" dirty="0" err="1">
                <a:cs typeface="Arial" panose="020B0604020202020204" pitchFamily="34" charset="0"/>
              </a:rPr>
              <a:t>velmi</a:t>
            </a:r>
            <a:r>
              <a:rPr lang="en-GB" altLang="en-US" sz="2000" dirty="0">
                <a:cs typeface="Arial" panose="020B0604020202020204" pitchFamily="34" charset="0"/>
              </a:rPr>
              <a:t> </a:t>
            </a:r>
            <a:r>
              <a:rPr lang="en-GB" altLang="en-US" sz="2000" dirty="0" err="1">
                <a:cs typeface="Arial" panose="020B0604020202020204" pitchFamily="34" charset="0"/>
              </a:rPr>
              <a:t>snadno</a:t>
            </a:r>
            <a:r>
              <a:rPr lang="en-GB" altLang="en-US" sz="2000" dirty="0">
                <a:cs typeface="Arial" panose="020B0604020202020204" pitchFamily="34" charset="0"/>
              </a:rPr>
              <a:t> </a:t>
            </a:r>
            <a:r>
              <a:rPr lang="en-GB" altLang="en-US" sz="2000" dirty="0" err="1">
                <a:cs typeface="Arial" panose="020B0604020202020204" pitchFamily="34" charset="0"/>
              </a:rPr>
              <a:t>ztrácejí</a:t>
            </a:r>
            <a:r>
              <a:rPr lang="en-GB" altLang="en-US" sz="2000" dirty="0">
                <a:cs typeface="Arial" panose="020B0604020202020204" pitchFamily="34" charset="0"/>
              </a:rPr>
              <a:t> </a:t>
            </a:r>
            <a:r>
              <a:rPr lang="en-GB" altLang="en-US" sz="2000" dirty="0" err="1">
                <a:cs typeface="Arial" panose="020B0604020202020204" pitchFamily="34" charset="0"/>
              </a:rPr>
              <a:t>val</a:t>
            </a:r>
            <a:r>
              <a:rPr lang="cs-CZ" altLang="en-US" sz="2000" dirty="0" err="1">
                <a:cs typeface="Arial" panose="020B0604020202020204" pitchFamily="34" charset="0"/>
              </a:rPr>
              <a:t>enční</a:t>
            </a:r>
            <a:r>
              <a:rPr lang="cs-CZ" altLang="en-US" sz="2000" dirty="0">
                <a:cs typeface="Arial" panose="020B0604020202020204" pitchFamily="34" charset="0"/>
              </a:rPr>
              <a:t> </a:t>
            </a:r>
            <a:r>
              <a:rPr lang="en-GB" altLang="en-US" sz="2000" dirty="0" err="1">
                <a:cs typeface="Arial" panose="020B0604020202020204" pitchFamily="34" charset="0"/>
              </a:rPr>
              <a:t>elektron</a:t>
            </a:r>
            <a:endParaRPr lang="en-GB"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err="1">
                <a:cs typeface="Arial" panose="020B0604020202020204" pitchFamily="34" charset="0"/>
              </a:rPr>
              <a:t>ochotn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tvo</a:t>
            </a:r>
            <a:r>
              <a:rPr lang="cs-CZ" altLang="en-US" sz="2000" dirty="0">
                <a:cs typeface="Arial" panose="020B0604020202020204" pitchFamily="34" charset="0"/>
              </a:rPr>
              <a:t>ř</a:t>
            </a:r>
            <a:r>
              <a:rPr lang="en-GB" altLang="en-US" sz="2000" dirty="0">
                <a:cs typeface="Arial" panose="020B0604020202020204" pitchFamily="34" charset="0"/>
              </a:rPr>
              <a:t>í </a:t>
            </a:r>
            <a:r>
              <a:rPr lang="en-GB" altLang="en-US" sz="2000" dirty="0" err="1">
                <a:cs typeface="Arial" panose="020B0604020202020204" pitchFamily="34" charset="0"/>
              </a:rPr>
              <a:t>ionty</a:t>
            </a:r>
            <a:r>
              <a:rPr lang="en-GB" altLang="en-US" sz="2000" dirty="0">
                <a:cs typeface="Arial" panose="020B0604020202020204" pitchFamily="34" charset="0"/>
              </a:rPr>
              <a:t>  Li </a:t>
            </a:r>
            <a:r>
              <a:rPr lang="en-GB" altLang="en-US" sz="2000" baseline="30000" dirty="0">
                <a:cs typeface="Arial" panose="020B0604020202020204" pitchFamily="34" charset="0"/>
              </a:rPr>
              <a:t>+</a:t>
            </a:r>
            <a:r>
              <a:rPr lang="en-GB" altLang="en-US" sz="2000" dirty="0">
                <a:cs typeface="Arial" panose="020B0604020202020204" pitchFamily="34" charset="0"/>
              </a:rPr>
              <a:t> , Na </a:t>
            </a:r>
            <a:r>
              <a:rPr lang="en-GB" altLang="en-US" sz="2000" baseline="30000" dirty="0">
                <a:cs typeface="Arial" panose="020B0604020202020204" pitchFamily="34" charset="0"/>
              </a:rPr>
              <a:t>+</a:t>
            </a:r>
            <a:r>
              <a:rPr lang="en-GB" altLang="en-US" sz="2000" dirty="0">
                <a:cs typeface="Arial" panose="020B0604020202020204" pitchFamily="34" charset="0"/>
              </a:rPr>
              <a:t> , K </a:t>
            </a:r>
            <a:r>
              <a:rPr lang="en-GB" altLang="en-US" sz="2000" baseline="30000" dirty="0">
                <a:cs typeface="Arial" panose="020B0604020202020204" pitchFamily="34" charset="0"/>
              </a:rPr>
              <a:t>+</a:t>
            </a:r>
            <a:r>
              <a:rPr lang="en-GB" altLang="en-US" sz="2000" dirty="0">
                <a:cs typeface="Arial" panose="020B0604020202020204" pitchFamily="34" charset="0"/>
              </a:rPr>
              <a:t> , </a:t>
            </a:r>
            <a:r>
              <a:rPr lang="en-GB" altLang="en-US" sz="2000" dirty="0" err="1">
                <a:cs typeface="Arial" panose="020B0604020202020204" pitchFamily="34" charset="0"/>
              </a:rPr>
              <a:t>Rb</a:t>
            </a:r>
            <a:r>
              <a:rPr lang="en-GB" altLang="en-US" sz="2000" dirty="0">
                <a:cs typeface="Arial" panose="020B0604020202020204" pitchFamily="34" charset="0"/>
              </a:rPr>
              <a:t> </a:t>
            </a:r>
            <a:r>
              <a:rPr lang="en-GB" altLang="en-US" sz="2000" baseline="30000" dirty="0">
                <a:cs typeface="Arial" panose="020B0604020202020204" pitchFamily="34" charset="0"/>
              </a:rPr>
              <a:t>+</a:t>
            </a:r>
            <a:r>
              <a:rPr lang="en-GB" altLang="en-US" sz="2000" dirty="0">
                <a:cs typeface="Arial" panose="020B0604020202020204" pitchFamily="34" charset="0"/>
              </a:rPr>
              <a:t> , Cs </a:t>
            </a:r>
            <a:r>
              <a:rPr lang="en-GB" altLang="en-US" sz="2000" baseline="30000" dirty="0">
                <a:cs typeface="Arial" panose="020B0604020202020204" pitchFamily="34" charset="0"/>
              </a:rPr>
              <a:t>+</a:t>
            </a:r>
            <a:r>
              <a:rPr lang="en-GB" altLang="en-US" sz="2000" dirty="0">
                <a:cs typeface="Arial" panose="020B0604020202020204" pitchFamily="34" charset="0"/>
              </a:rPr>
              <a:t> , Fr </a:t>
            </a:r>
            <a:r>
              <a:rPr lang="en-GB" altLang="en-US" sz="2000" baseline="30000" dirty="0">
                <a:cs typeface="Arial" panose="020B0604020202020204" pitchFamily="34" charset="0"/>
              </a:rPr>
              <a:t>+</a:t>
            </a:r>
            <a:r>
              <a:rPr lang="en-GB" altLang="en-US" sz="2000" dirty="0">
                <a:cs typeface="Arial" panose="020B0604020202020204" pitchFamily="34" charset="0"/>
              </a:rPr>
              <a:t>. </a:t>
            </a:r>
          </a:p>
          <a:p>
            <a:pPr eaLnBrk="1" hangingPunct="1">
              <a:buFont typeface="Wingdings" pitchFamily="2" charset="2"/>
              <a:buNone/>
            </a:pPr>
            <a:r>
              <a:rPr lang="cs-CZ" altLang="en-US" sz="2000" dirty="0">
                <a:cs typeface="Arial" panose="020B0604020202020204" pitchFamily="34" charset="0"/>
              </a:rPr>
              <a:t>- </a:t>
            </a:r>
            <a:r>
              <a:rPr lang="en-GB" altLang="en-US" sz="2000" u="sng" dirty="0" err="1">
                <a:cs typeface="Arial" panose="020B0604020202020204" pitchFamily="34" charset="0"/>
              </a:rPr>
              <a:t>chemická</a:t>
            </a:r>
            <a:r>
              <a:rPr lang="en-GB" altLang="en-US" sz="2000" u="sng" dirty="0">
                <a:cs typeface="Arial" panose="020B0604020202020204" pitchFamily="34" charset="0"/>
              </a:rPr>
              <a:t> </a:t>
            </a:r>
            <a:r>
              <a:rPr lang="en-GB" altLang="en-US" sz="2000" u="sng" dirty="0" err="1">
                <a:cs typeface="Arial" panose="020B0604020202020204" pitchFamily="34" charset="0"/>
              </a:rPr>
              <a:t>reaktivita</a:t>
            </a:r>
            <a:r>
              <a:rPr lang="en-GB" altLang="en-US" sz="2000" u="sng" dirty="0">
                <a:cs typeface="Arial" panose="020B0604020202020204" pitchFamily="34" charset="0"/>
              </a:rPr>
              <a:t> </a:t>
            </a:r>
            <a:r>
              <a:rPr lang="en-GB" altLang="en-US" sz="2000" u="sng" dirty="0" err="1">
                <a:cs typeface="Arial" panose="020B0604020202020204" pitchFamily="34" charset="0"/>
              </a:rPr>
              <a:t>vysoká</a:t>
            </a:r>
            <a:r>
              <a:rPr lang="cs-CZ" altLang="en-US" sz="2000" u="sng" dirty="0">
                <a:cs typeface="Arial" panose="020B0604020202020204" pitchFamily="34" charset="0"/>
              </a:rPr>
              <a:t>, </a:t>
            </a:r>
            <a:r>
              <a:rPr lang="en-GB" altLang="en-US" sz="2000" u="sng" dirty="0" err="1">
                <a:cs typeface="Arial" panose="020B0604020202020204" pitchFamily="34" charset="0"/>
              </a:rPr>
              <a:t>vzr</a:t>
            </a:r>
            <a:r>
              <a:rPr lang="cs-CZ" altLang="en-US" sz="2000" u="sng" dirty="0">
                <a:cs typeface="Arial" panose="020B0604020202020204" pitchFamily="34" charset="0"/>
              </a:rPr>
              <a:t>ů</a:t>
            </a:r>
            <a:r>
              <a:rPr lang="en-GB" altLang="en-US" sz="2000" u="sng" dirty="0" err="1">
                <a:cs typeface="Arial" panose="020B0604020202020204" pitchFamily="34" charset="0"/>
              </a:rPr>
              <a:t>stá</a:t>
            </a:r>
            <a:r>
              <a:rPr lang="en-GB" altLang="en-US" sz="2000" u="sng" dirty="0">
                <a:cs typeface="Arial" panose="020B0604020202020204" pitchFamily="34" charset="0"/>
              </a:rPr>
              <a:t> s  </a:t>
            </a:r>
            <a:r>
              <a:rPr lang="en-GB" altLang="en-US" sz="2000" u="sng" dirty="0" err="1">
                <a:cs typeface="Arial" panose="020B0604020202020204" pitchFamily="34" charset="0"/>
              </a:rPr>
              <a:t>atomovým</a:t>
            </a:r>
            <a:r>
              <a:rPr lang="en-GB" altLang="en-US" sz="2000" u="sng" dirty="0">
                <a:cs typeface="Arial" panose="020B0604020202020204" pitchFamily="34" charset="0"/>
              </a:rPr>
              <a:t> </a:t>
            </a:r>
            <a:r>
              <a:rPr lang="cs-CZ" altLang="en-US" sz="2000" u="sng" dirty="0">
                <a:cs typeface="Arial" panose="020B0604020202020204" pitchFamily="34" charset="0"/>
              </a:rPr>
              <a:t>č</a:t>
            </a:r>
            <a:r>
              <a:rPr lang="en-GB" altLang="en-US" sz="2000" u="sng" dirty="0" err="1">
                <a:cs typeface="Arial" panose="020B0604020202020204" pitchFamily="34" charset="0"/>
              </a:rPr>
              <a:t>íslem</a:t>
            </a:r>
            <a:r>
              <a:rPr lang="en-GB" altLang="en-US" sz="2000" dirty="0">
                <a:cs typeface="Arial" panose="020B0604020202020204" pitchFamily="34" charset="0"/>
              </a:rPr>
              <a:t>. </a:t>
            </a:r>
          </a:p>
          <a:p>
            <a:pPr eaLnBrk="1" hangingPunct="1">
              <a:buFont typeface="Wingdings" pitchFamily="2" charset="2"/>
              <a:buNone/>
            </a:pPr>
            <a:r>
              <a:rPr lang="cs-CZ" altLang="en-US" sz="2000" dirty="0">
                <a:cs typeface="Arial" panose="020B0604020202020204" pitchFamily="34" charset="0"/>
              </a:rPr>
              <a:t>- </a:t>
            </a:r>
            <a:r>
              <a:rPr lang="en-GB" altLang="en-US" sz="2000" u="sng" dirty="0" err="1">
                <a:cs typeface="Arial" panose="020B0604020202020204" pitchFamily="34" charset="0"/>
              </a:rPr>
              <a:t>silná</a:t>
            </a:r>
            <a:r>
              <a:rPr lang="en-GB" altLang="en-US" sz="2000" u="sng" dirty="0">
                <a:cs typeface="Arial" panose="020B0604020202020204" pitchFamily="34" charset="0"/>
              </a:rPr>
              <a:t> </a:t>
            </a:r>
            <a:r>
              <a:rPr lang="en-GB" altLang="en-US" sz="2000" u="sng" dirty="0" err="1">
                <a:cs typeface="Arial" panose="020B0604020202020204" pitchFamily="34" charset="0"/>
              </a:rPr>
              <a:t>reduk</a:t>
            </a:r>
            <a:r>
              <a:rPr lang="cs-CZ" altLang="en-US" sz="2000" u="sng" dirty="0">
                <a:cs typeface="Arial" panose="020B0604020202020204" pitchFamily="34" charset="0"/>
              </a:rPr>
              <a:t>ční</a:t>
            </a:r>
            <a:r>
              <a:rPr lang="en-GB" altLang="en-US" sz="2000" u="sng" dirty="0">
                <a:cs typeface="Arial" panose="020B0604020202020204" pitchFamily="34" charset="0"/>
              </a:rPr>
              <a:t> </a:t>
            </a:r>
            <a:r>
              <a:rPr lang="cs-CZ" altLang="en-US" sz="2000" u="sng" dirty="0">
                <a:cs typeface="Arial" panose="020B0604020202020204" pitchFamily="34" charset="0"/>
              </a:rPr>
              <a:t>č</a:t>
            </a:r>
            <a:r>
              <a:rPr lang="en-GB" altLang="en-US" sz="2000" u="sng" dirty="0" err="1">
                <a:cs typeface="Arial" panose="020B0604020202020204" pitchFamily="34" charset="0"/>
              </a:rPr>
              <a:t>inidla</a:t>
            </a:r>
            <a:r>
              <a:rPr lang="en-GB" altLang="en-US" sz="2000" u="sng" dirty="0">
                <a:cs typeface="Arial" panose="020B0604020202020204" pitchFamily="34" charset="0"/>
              </a:rPr>
              <a:t> </a:t>
            </a:r>
          </a:p>
          <a:p>
            <a:pPr eaLnBrk="1" hangingPunct="1">
              <a:buFont typeface="Wingdings" pitchFamily="2" charset="2"/>
              <a:buNone/>
            </a:pP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slou</a:t>
            </a:r>
            <a:r>
              <a:rPr lang="cs-CZ" altLang="en-US" sz="2000" dirty="0">
                <a:cs typeface="Arial" panose="020B0604020202020204" pitchFamily="34" charset="0"/>
              </a:rPr>
              <a:t>č</a:t>
            </a:r>
            <a:r>
              <a:rPr lang="en-GB" altLang="en-US" sz="2000" dirty="0" err="1">
                <a:cs typeface="Arial" panose="020B0604020202020204" pitchFamily="34" charset="0"/>
              </a:rPr>
              <a:t>eninách</a:t>
            </a:r>
            <a:r>
              <a:rPr lang="en-GB" altLang="en-US" sz="2000" dirty="0">
                <a:cs typeface="Arial" panose="020B0604020202020204" pitchFamily="34" charset="0"/>
              </a:rPr>
              <a:t> </a:t>
            </a:r>
            <a:r>
              <a:rPr lang="en-GB" altLang="en-US" sz="2000" dirty="0" err="1">
                <a:cs typeface="Arial" panose="020B0604020202020204" pitchFamily="34" charset="0"/>
              </a:rPr>
              <a:t>vázány</a:t>
            </a:r>
            <a:r>
              <a:rPr lang="en-GB" altLang="en-US" sz="2000" dirty="0">
                <a:cs typeface="Arial" panose="020B0604020202020204" pitchFamily="34" charset="0"/>
              </a:rPr>
              <a:t> </a:t>
            </a:r>
            <a:r>
              <a:rPr lang="en-GB" altLang="en-US" sz="2000" u="sng" dirty="0" err="1">
                <a:cs typeface="Arial" panose="020B0604020202020204" pitchFamily="34" charset="0"/>
              </a:rPr>
              <a:t>výlu</a:t>
            </a:r>
            <a:r>
              <a:rPr lang="cs-CZ" altLang="en-US" sz="2000" u="sng" dirty="0">
                <a:cs typeface="Arial" panose="020B0604020202020204" pitchFamily="34" charset="0"/>
              </a:rPr>
              <a:t>čně</a:t>
            </a:r>
            <a:r>
              <a:rPr lang="en-GB" altLang="en-US" sz="2000" u="sng" dirty="0">
                <a:cs typeface="Arial" panose="020B0604020202020204" pitchFamily="34" charset="0"/>
              </a:rPr>
              <a:t> </a:t>
            </a:r>
            <a:r>
              <a:rPr lang="en-GB" altLang="en-US" sz="2000" u="sng" dirty="0" err="1">
                <a:cs typeface="Arial" panose="020B0604020202020204" pitchFamily="34" charset="0"/>
              </a:rPr>
              <a:t>iont</a:t>
            </a:r>
            <a:r>
              <a:rPr lang="cs-CZ" altLang="en-US" sz="2000" u="sng" dirty="0" err="1">
                <a:cs typeface="Arial" panose="020B0604020202020204" pitchFamily="34" charset="0"/>
              </a:rPr>
              <a:t>ovou</a:t>
            </a:r>
            <a:r>
              <a:rPr lang="en-GB" altLang="en-US" sz="2000" u="sng" dirty="0">
                <a:cs typeface="Arial" panose="020B0604020202020204" pitchFamily="34" charset="0"/>
              </a:rPr>
              <a:t> </a:t>
            </a:r>
            <a:r>
              <a:rPr lang="en-GB" altLang="en-US" sz="2000" u="sng" dirty="0" err="1">
                <a:cs typeface="Arial" panose="020B0604020202020204" pitchFamily="34" charset="0"/>
              </a:rPr>
              <a:t>vazbou</a:t>
            </a:r>
            <a:r>
              <a:rPr lang="en-GB" altLang="en-US" sz="2000" u="sng" dirty="0">
                <a:cs typeface="Arial" panose="020B0604020202020204" pitchFamily="34" charset="0"/>
              </a:rPr>
              <a:t> (s </a:t>
            </a:r>
            <a:r>
              <a:rPr lang="en-GB" altLang="en-US" sz="2000" u="sng" dirty="0" err="1">
                <a:cs typeface="Arial" panose="020B0604020202020204" pitchFamily="34" charset="0"/>
              </a:rPr>
              <a:t>malou</a:t>
            </a:r>
            <a:r>
              <a:rPr lang="en-GB" altLang="en-US" sz="2000" u="sng" dirty="0">
                <a:cs typeface="Arial" panose="020B0604020202020204" pitchFamily="34" charset="0"/>
              </a:rPr>
              <a:t> </a:t>
            </a:r>
            <a:r>
              <a:rPr lang="en-GB" altLang="en-US" sz="2000" u="sng" dirty="0" err="1">
                <a:cs typeface="Arial" panose="020B0604020202020204" pitchFamily="34" charset="0"/>
              </a:rPr>
              <a:t>odchylkou</a:t>
            </a:r>
            <a:r>
              <a:rPr lang="en-GB" altLang="en-US" sz="2000" u="sng" dirty="0">
                <a:cs typeface="Arial" panose="020B0604020202020204" pitchFamily="34" charset="0"/>
              </a:rPr>
              <a:t> u Li)</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S</a:t>
            </a:r>
            <a:r>
              <a:rPr lang="en-GB" altLang="en-US" sz="2000" dirty="0" err="1">
                <a:cs typeface="Arial" panose="020B0604020202020204" pitchFamily="34" charset="0"/>
              </a:rPr>
              <a:t>lou</a:t>
            </a:r>
            <a:r>
              <a:rPr lang="cs-CZ" altLang="en-US" sz="2000" dirty="0">
                <a:cs typeface="Arial" panose="020B0604020202020204" pitchFamily="34" charset="0"/>
              </a:rPr>
              <a:t>č</a:t>
            </a:r>
            <a:r>
              <a:rPr lang="en-GB" altLang="en-US" sz="2000" dirty="0" err="1">
                <a:cs typeface="Arial" panose="020B0604020202020204" pitchFamily="34" charset="0"/>
              </a:rPr>
              <a:t>eniny</a:t>
            </a:r>
            <a:r>
              <a:rPr lang="en-GB" altLang="en-US" sz="2000" dirty="0">
                <a:cs typeface="Arial" panose="020B0604020202020204" pitchFamily="34" charset="0"/>
              </a:rPr>
              <a:t>  </a:t>
            </a:r>
            <a:r>
              <a:rPr lang="en-GB" altLang="en-US" sz="2000" dirty="0" err="1">
                <a:cs typeface="Arial" panose="020B0604020202020204" pitchFamily="34" charset="0"/>
              </a:rPr>
              <a:t>obsahující</a:t>
            </a:r>
            <a:r>
              <a:rPr lang="en-GB" altLang="en-US" sz="2000" dirty="0">
                <a:cs typeface="Arial" panose="020B0604020202020204" pitchFamily="34" charset="0"/>
              </a:rPr>
              <a:t> </a:t>
            </a:r>
            <a:r>
              <a:rPr lang="en-GB" altLang="en-US" sz="2000" dirty="0" err="1">
                <a:cs typeface="Arial" panose="020B0604020202020204" pitchFamily="34" charset="0"/>
              </a:rPr>
              <a:t>kationty</a:t>
            </a:r>
            <a:r>
              <a:rPr lang="en-GB" altLang="en-US" sz="2000" dirty="0">
                <a:cs typeface="Arial" panose="020B0604020202020204" pitchFamily="34" charset="0"/>
              </a:rPr>
              <a:t> </a:t>
            </a:r>
            <a:r>
              <a:rPr lang="en-GB" altLang="en-US" sz="2000" dirty="0" err="1">
                <a:cs typeface="Arial" panose="020B0604020202020204" pitchFamily="34" charset="0"/>
              </a:rPr>
              <a:t>alk</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jsou</a:t>
            </a:r>
            <a:r>
              <a:rPr lang="en-GB" altLang="en-US" sz="2000" dirty="0">
                <a:cs typeface="Arial" panose="020B0604020202020204" pitchFamily="34" charset="0"/>
              </a:rPr>
              <a:t> </a:t>
            </a:r>
            <a:r>
              <a:rPr lang="en-GB" altLang="en-US" sz="2000" dirty="0" err="1">
                <a:cs typeface="Arial" panose="020B0604020202020204" pitchFamily="34" charset="0"/>
              </a:rPr>
              <a:t>bezbarvé</a:t>
            </a:r>
            <a:r>
              <a:rPr lang="en-GB" altLang="en-US" sz="2000" dirty="0">
                <a:cs typeface="Arial" panose="020B0604020202020204" pitchFamily="34" charset="0"/>
              </a:rPr>
              <a:t>, </a:t>
            </a:r>
            <a:r>
              <a:rPr lang="en-GB" altLang="en-US" sz="2000" dirty="0" err="1">
                <a:cs typeface="Arial" panose="020B0604020202020204" pitchFamily="34" charset="0"/>
              </a:rPr>
              <a:t>není</a:t>
            </a:r>
            <a:r>
              <a:rPr lang="en-GB" altLang="en-US" sz="2000" dirty="0">
                <a:cs typeface="Arial" panose="020B0604020202020204" pitchFamily="34" charset="0"/>
              </a:rPr>
              <a:t>-li </a:t>
            </a:r>
            <a:r>
              <a:rPr lang="en-GB" altLang="en-US" sz="2000" dirty="0" err="1">
                <a:cs typeface="Arial" panose="020B0604020202020204" pitchFamily="34" charset="0"/>
              </a:rPr>
              <a:t>barevný</a:t>
            </a:r>
            <a:r>
              <a:rPr lang="en-GB" altLang="en-US" sz="2000" dirty="0">
                <a:cs typeface="Arial" panose="020B0604020202020204" pitchFamily="34" charset="0"/>
              </a:rPr>
              <a:t> anion. </a:t>
            </a:r>
            <a:endParaRPr lang="en-GB" altLang="en-US" sz="2000" b="1" dirty="0">
              <a:cs typeface="Arial" panose="020B0604020202020204" pitchFamily="34" charset="0"/>
            </a:endParaRPr>
          </a:p>
          <a:p>
            <a:pPr>
              <a:buNone/>
            </a:pPr>
            <a:r>
              <a:rPr lang="cs-CZ" altLang="en-US" sz="2000" b="1" dirty="0">
                <a:cs typeface="Arial" panose="020B0604020202020204" pitchFamily="34" charset="0"/>
              </a:rPr>
              <a:t>	</a:t>
            </a:r>
            <a:r>
              <a:rPr lang="en-GB" altLang="en-US" sz="2000" b="1" dirty="0">
                <a:cs typeface="Arial" panose="020B0604020202020204" pitchFamily="34" charset="0"/>
              </a:rPr>
              <a:t>NH</a:t>
            </a:r>
            <a:r>
              <a:rPr lang="en-GB" altLang="en-US" sz="2000" b="1" baseline="-25000" dirty="0">
                <a:cs typeface="Arial" panose="020B0604020202020204" pitchFamily="34" charset="0"/>
              </a:rPr>
              <a:t>4</a:t>
            </a:r>
            <a:r>
              <a:rPr lang="en-GB" altLang="en-US" sz="2000" b="1" baseline="30000" dirty="0">
                <a:cs typeface="Arial" panose="020B0604020202020204" pitchFamily="34" charset="0"/>
              </a:rPr>
              <a:t>+</a:t>
            </a:r>
            <a:r>
              <a:rPr lang="en-GB" altLang="en-US" sz="2000" dirty="0">
                <a:cs typeface="Arial" panose="020B0604020202020204" pitchFamily="34" charset="0"/>
              </a:rPr>
              <a:t> </a:t>
            </a:r>
            <a:r>
              <a:rPr lang="cs-CZ" altLang="en-US" sz="2000" dirty="0">
                <a:cs typeface="Arial" panose="020B0604020202020204" pitchFamily="34" charset="0"/>
              </a:rPr>
              <a:t>a </a:t>
            </a:r>
            <a:r>
              <a:rPr lang="cs-CZ" altLang="en-US" sz="2000" b="1" dirty="0" err="1">
                <a:cs typeface="Arial" panose="020B0604020202020204" pitchFamily="34" charset="0"/>
              </a:rPr>
              <a:t>Tl</a:t>
            </a:r>
            <a:r>
              <a:rPr lang="en-GB" altLang="en-US" sz="2000" b="1" baseline="30000" dirty="0">
                <a:cs typeface="Arial" panose="020B0604020202020204" pitchFamily="34" charset="0"/>
              </a:rPr>
              <a:t> +</a:t>
            </a:r>
            <a:r>
              <a:rPr lang="cs-CZ" altLang="en-US" sz="2000" dirty="0">
                <a:cs typeface="Arial" panose="020B0604020202020204" pitchFamily="34" charset="0"/>
              </a:rPr>
              <a:t> </a:t>
            </a:r>
            <a:r>
              <a:rPr lang="en-GB" altLang="en-US" sz="2000" u="sng" dirty="0" err="1">
                <a:cs typeface="Arial" panose="020B0604020202020204" pitchFamily="34" charset="0"/>
              </a:rPr>
              <a:t>chemicky</a:t>
            </a:r>
            <a:r>
              <a:rPr lang="en-GB" altLang="en-US" sz="2000" u="sng" dirty="0">
                <a:cs typeface="Arial" panose="020B0604020202020204" pitchFamily="34" charset="0"/>
              </a:rPr>
              <a:t> </a:t>
            </a:r>
            <a:r>
              <a:rPr lang="en-GB" altLang="en-US" sz="2000" u="sng" dirty="0" err="1">
                <a:cs typeface="Arial" panose="020B0604020202020204" pitchFamily="34" charset="0"/>
              </a:rPr>
              <a:t>podobn</a:t>
            </a:r>
            <a:r>
              <a:rPr lang="cs-CZ" altLang="en-US" sz="2000" u="sng" dirty="0">
                <a:cs typeface="Arial" panose="020B0604020202020204" pitchFamily="34" charset="0"/>
              </a:rPr>
              <a:t>é</a:t>
            </a:r>
            <a:r>
              <a:rPr lang="en-GB" altLang="en-US" sz="2000" u="sng" dirty="0">
                <a:cs typeface="Arial" panose="020B0604020202020204" pitchFamily="34" charset="0"/>
              </a:rPr>
              <a:t> </a:t>
            </a:r>
            <a:r>
              <a:rPr lang="en-GB" altLang="en-US" sz="2000" u="sng" dirty="0" err="1">
                <a:cs typeface="Arial" panose="020B0604020202020204" pitchFamily="34" charset="0"/>
              </a:rPr>
              <a:t>kationt</a:t>
            </a:r>
            <a:r>
              <a:rPr lang="cs-CZ" altLang="en-US" sz="2000" u="sng" dirty="0">
                <a:cs typeface="Arial" panose="020B0604020202020204" pitchFamily="34" charset="0"/>
              </a:rPr>
              <a:t>ů</a:t>
            </a:r>
            <a:r>
              <a:rPr lang="en-GB" altLang="en-US" sz="2000" u="sng" dirty="0">
                <a:cs typeface="Arial" panose="020B0604020202020204" pitchFamily="34" charset="0"/>
              </a:rPr>
              <a:t>m </a:t>
            </a:r>
            <a:r>
              <a:rPr lang="en-GB" altLang="en-US" sz="2000" u="sng" dirty="0" err="1">
                <a:cs typeface="Arial" panose="020B0604020202020204" pitchFamily="34" charset="0"/>
              </a:rPr>
              <a:t>alk</a:t>
            </a:r>
            <a:r>
              <a:rPr lang="cs-CZ" altLang="en-US" sz="2000" u="sng" dirty="0" err="1">
                <a:cs typeface="Arial" panose="020B0604020202020204" pitchFamily="34" charset="0"/>
              </a:rPr>
              <a:t>alických</a:t>
            </a:r>
            <a:r>
              <a:rPr lang="en-GB" altLang="en-US" sz="2000" u="sng" dirty="0">
                <a:cs typeface="Arial" panose="020B0604020202020204" pitchFamily="34" charset="0"/>
              </a:rPr>
              <a:t> </a:t>
            </a:r>
            <a:r>
              <a:rPr lang="en-GB" altLang="en-US" sz="2000" u="sng" dirty="0" err="1">
                <a:cs typeface="Arial" panose="020B0604020202020204" pitchFamily="34" charset="0"/>
              </a:rPr>
              <a:t>kov</a:t>
            </a:r>
            <a:r>
              <a:rPr lang="cs-CZ" altLang="en-US" sz="2000" u="sng" dirty="0">
                <a:cs typeface="Arial" panose="020B0604020202020204" pitchFamily="34" charset="0"/>
              </a:rPr>
              <a:t>ů</a:t>
            </a:r>
            <a:r>
              <a:rPr lang="cs-CZ" altLang="en-US" sz="2000" dirty="0">
                <a:cs typeface="Arial" panose="020B0604020202020204" pitchFamily="34" charset="0"/>
              </a:rPr>
              <a:t>.</a:t>
            </a:r>
            <a:endParaRPr lang="en-GB" altLang="en-US" sz="2000" dirty="0">
              <a:cs typeface="Arial" panose="020B0604020202020204" pitchFamily="34" charset="0"/>
            </a:endParaRP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r>
              <a:rPr lang="en-GB" altLang="en-US" sz="2000" dirty="0" err="1">
                <a:cs typeface="Arial" panose="020B0604020202020204" pitchFamily="34" charset="0"/>
              </a:rPr>
              <a:t>Reakce</a:t>
            </a:r>
            <a:r>
              <a:rPr lang="en-GB" altLang="en-US" sz="2000" dirty="0">
                <a:cs typeface="Arial" panose="020B0604020202020204" pitchFamily="34" charset="0"/>
              </a:rPr>
              <a:t> </a:t>
            </a:r>
            <a:r>
              <a:rPr lang="en-GB" altLang="en-US" sz="2000" dirty="0" err="1">
                <a:cs typeface="Arial" panose="020B0604020202020204" pitchFamily="34" charset="0"/>
              </a:rPr>
              <a:t>alk</a:t>
            </a:r>
            <a:r>
              <a:rPr lang="cs-CZ" altLang="en-US" sz="2000" dirty="0" err="1">
                <a:cs typeface="Arial" panose="020B0604020202020204" pitchFamily="34" charset="0"/>
              </a:rPr>
              <a:t>alických</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s </a:t>
            </a:r>
            <a:r>
              <a:rPr lang="en-GB" altLang="en-US" sz="2000" dirty="0" err="1">
                <a:cs typeface="Arial" panose="020B0604020202020204" pitchFamily="34" charset="0"/>
              </a:rPr>
              <a:t>vodou</a:t>
            </a:r>
            <a:r>
              <a:rPr lang="en-GB" altLang="en-US" sz="2000" dirty="0">
                <a:cs typeface="Arial" panose="020B0604020202020204" pitchFamily="34" charset="0"/>
              </a:rPr>
              <a:t>:</a:t>
            </a:r>
            <a:endParaRPr lang="en-GB" altLang="en-US" sz="2000" b="1" dirty="0">
              <a:cs typeface="Arial" panose="020B0604020202020204" pitchFamily="34" charset="0"/>
            </a:endParaRPr>
          </a:p>
          <a:p>
            <a:pPr eaLnBrk="1" hangingPunct="1">
              <a:buFont typeface="Wingdings" pitchFamily="2" charset="2"/>
              <a:buNone/>
            </a:pPr>
            <a:r>
              <a:rPr lang="cs-CZ" altLang="en-US" sz="2000" b="1" dirty="0">
                <a:cs typeface="Arial" panose="020B0604020202020204" pitchFamily="34" charset="0"/>
              </a:rPr>
              <a:t>	</a:t>
            </a:r>
            <a:r>
              <a:rPr lang="en-GB" altLang="en-US" sz="2000" b="1" dirty="0">
                <a:cs typeface="Arial" panose="020B0604020202020204" pitchFamily="34" charset="0"/>
              </a:rPr>
              <a:t>                  </a:t>
            </a:r>
            <a:r>
              <a:rPr lang="en-GB" altLang="en-US" sz="2000" dirty="0">
                <a:cs typeface="Arial" panose="020B0604020202020204" pitchFamily="34" charset="0"/>
              </a:rPr>
              <a:t>M   +  2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2 MOH   +   H</a:t>
            </a:r>
            <a:r>
              <a:rPr lang="en-GB" altLang="en-US" sz="2000" baseline="-25000" dirty="0">
                <a:cs typeface="Arial" panose="020B0604020202020204" pitchFamily="34" charset="0"/>
              </a:rPr>
              <a:t>2</a:t>
            </a:r>
            <a:r>
              <a:rPr lang="en-GB" altLang="en-US" sz="2000" b="1" dirty="0">
                <a:cs typeface="Arial" panose="020B0604020202020204" pitchFamily="34" charset="0"/>
              </a:rPr>
              <a:t>                   </a:t>
            </a:r>
            <a:endParaRPr lang="en-GB" altLang="en-US" sz="2000" dirty="0">
              <a:cs typeface="Arial" panose="020B0604020202020204" pitchFamily="34" charset="0"/>
            </a:endParaRP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V lab</a:t>
            </a:r>
            <a:r>
              <a:rPr lang="cs-CZ" altLang="en-US" sz="2000" dirty="0">
                <a:cs typeface="Arial" panose="020B0604020202020204" pitchFamily="34" charset="0"/>
              </a:rPr>
              <a:t>oratoři</a:t>
            </a:r>
            <a:r>
              <a:rPr lang="en-GB" altLang="en-US" sz="2000" dirty="0">
                <a:cs typeface="Arial" panose="020B0604020202020204" pitchFamily="34" charset="0"/>
              </a:rPr>
              <a:t> </a:t>
            </a:r>
            <a:r>
              <a:rPr lang="en-GB" altLang="en-US" sz="2000" dirty="0" err="1">
                <a:cs typeface="Arial" panose="020B0604020202020204" pitchFamily="34" charset="0"/>
              </a:rPr>
              <a:t>uchováváme</a:t>
            </a:r>
            <a:r>
              <a:rPr lang="en-GB" altLang="en-US" sz="2000" dirty="0">
                <a:cs typeface="Arial" panose="020B0604020202020204" pitchFamily="34" charset="0"/>
              </a:rPr>
              <a:t> Na a K  </a:t>
            </a:r>
            <a:endParaRPr lang="cs-CZ" altLang="en-US" sz="20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pod </a:t>
            </a:r>
            <a:r>
              <a:rPr lang="en-GB" altLang="en-US" sz="2000" dirty="0" err="1">
                <a:cs typeface="Arial" panose="020B0604020202020204" pitchFamily="34" charset="0"/>
              </a:rPr>
              <a:t>vrstvou</a:t>
            </a:r>
            <a:r>
              <a:rPr lang="en-GB" altLang="en-US" sz="2000" dirty="0">
                <a:cs typeface="Arial" panose="020B0604020202020204" pitchFamily="34" charset="0"/>
              </a:rPr>
              <a:t> </a:t>
            </a:r>
            <a:r>
              <a:rPr lang="en-GB" altLang="en-US" sz="2000" dirty="0" err="1">
                <a:cs typeface="Arial" panose="020B0604020202020204" pitchFamily="34" charset="0"/>
              </a:rPr>
              <a:t>petroleje</a:t>
            </a:r>
            <a:r>
              <a:rPr lang="en-GB" altLang="en-US" sz="2000" dirty="0">
                <a:cs typeface="Arial" panose="020B0604020202020204" pitchFamily="34" charset="0"/>
              </a:rPr>
              <a:t>.</a:t>
            </a:r>
            <a:endParaRPr lang="cs-CZ" altLang="en-US" sz="2000" dirty="0">
              <a:cs typeface="Arial" panose="020B0604020202020204" pitchFamily="34" charset="0"/>
            </a:endParaRPr>
          </a:p>
        </p:txBody>
      </p:sp>
      <p:pic>
        <p:nvPicPr>
          <p:cNvPr id="53252"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6374" y="5533417"/>
            <a:ext cx="149860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714332"/>
            <a:ext cx="3205163" cy="2143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0485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lkalické kovy, ns1 Lithium, sodík, draslík, rubidium, cesium, francium  Alkalické kovy jsou stříbřité kovy, na čerstvém řezu lesklé, pouze cesium  má zlatožlutý. - ppt stáhnout">
            <a:extLst>
              <a:ext uri="{FF2B5EF4-FFF2-40B4-BE49-F238E27FC236}">
                <a16:creationId xmlns:a16="http://schemas.microsoft.com/office/drawing/2014/main" id="{BFC96AFF-0359-4588-9763-05FB5CAFE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85725"/>
            <a:ext cx="8915400" cy="668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0038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228600" y="304800"/>
            <a:ext cx="8763000" cy="6400800"/>
          </a:xfrm>
        </p:spPr>
        <p:txBody>
          <a:bodyPr>
            <a:normAutofit/>
          </a:bodyPr>
          <a:lstStyle/>
          <a:p>
            <a:pPr eaLnBrk="1" hangingPunct="1">
              <a:buFont typeface="Wingdings" pitchFamily="2" charset="2"/>
              <a:buNone/>
            </a:pPr>
            <a:r>
              <a:rPr lang="en-GB" altLang="en-US" sz="2000" dirty="0" err="1">
                <a:cs typeface="Arial" panose="020B0604020202020204" pitchFamily="34" charset="0"/>
              </a:rPr>
              <a:t>Reakc</a:t>
            </a:r>
            <a:r>
              <a:rPr lang="cs-CZ" altLang="en-US" sz="2000" dirty="0">
                <a:cs typeface="Arial" panose="020B0604020202020204" pitchFamily="34" charset="0"/>
              </a:rPr>
              <a:t>e</a:t>
            </a:r>
            <a:r>
              <a:rPr lang="en-GB" altLang="en-US" sz="2000" dirty="0">
                <a:cs typeface="Arial" panose="020B0604020202020204" pitchFamily="34" charset="0"/>
              </a:rPr>
              <a:t> </a:t>
            </a:r>
            <a:r>
              <a:rPr lang="en-GB" altLang="en-US" sz="2000" dirty="0" err="1">
                <a:cs typeface="Arial" panose="020B0604020202020204" pitchFamily="34" charset="0"/>
              </a:rPr>
              <a:t>alk</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s </a:t>
            </a:r>
            <a:r>
              <a:rPr lang="en-GB" altLang="en-US" sz="2000" dirty="0" err="1">
                <a:cs typeface="Arial" panose="020B0604020202020204" pitchFamily="34" charset="0"/>
              </a:rPr>
              <a:t>dikyslíkem</a:t>
            </a:r>
            <a:r>
              <a:rPr lang="en-GB" altLang="en-US" sz="2000" dirty="0">
                <a:cs typeface="Arial" panose="020B0604020202020204" pitchFamily="34" charset="0"/>
              </a:rPr>
              <a:t> </a:t>
            </a:r>
            <a:r>
              <a:rPr lang="cs-CZ" altLang="en-US" sz="2000" dirty="0">
                <a:cs typeface="Arial" panose="020B0604020202020204" pitchFamily="34" charset="0"/>
              </a:rPr>
              <a:t>vznikají oxidy, peroxidy a </a:t>
            </a:r>
            <a:r>
              <a:rPr lang="cs-CZ" altLang="en-US" sz="2000" dirty="0" err="1">
                <a:cs typeface="Arial" panose="020B0604020202020204" pitchFamily="34" charset="0"/>
              </a:rPr>
              <a:t>superoxidy</a:t>
            </a:r>
            <a:r>
              <a:rPr lang="en-GB" altLang="en-US" sz="2000" dirty="0">
                <a:cs typeface="Arial" panose="020B0604020202020204" pitchFamily="34" charset="0"/>
              </a:rPr>
              <a:t>:</a:t>
            </a:r>
            <a:endParaRPr lang="en-GB" altLang="en-US" sz="2000" b="1" dirty="0">
              <a:cs typeface="Arial" panose="020B0604020202020204" pitchFamily="34" charset="0"/>
            </a:endParaRPr>
          </a:p>
          <a:p>
            <a:pPr eaLnBrk="1" hangingPunct="1">
              <a:buFont typeface="Wingdings" pitchFamily="2" charset="2"/>
              <a:buNone/>
            </a:pPr>
            <a:r>
              <a:rPr lang="cs-CZ" altLang="en-US" sz="2000" b="1" dirty="0">
                <a:cs typeface="Arial" panose="020B0604020202020204" pitchFamily="34" charset="0"/>
              </a:rPr>
              <a:t>	</a:t>
            </a:r>
            <a:r>
              <a:rPr lang="en-GB" altLang="en-US" sz="2000" b="1" dirty="0">
                <a:cs typeface="Arial" panose="020B0604020202020204" pitchFamily="34" charset="0"/>
              </a:rPr>
              <a:t>            </a:t>
            </a:r>
            <a:r>
              <a:rPr lang="cs-CZ" altLang="en-US" sz="2000" b="1" dirty="0">
                <a:cs typeface="Arial" panose="020B0604020202020204" pitchFamily="34" charset="0"/>
              </a:rPr>
              <a:t>	</a:t>
            </a:r>
            <a:r>
              <a:rPr lang="en-GB" altLang="en-US" sz="2000" b="1" dirty="0">
                <a:cs typeface="Arial" panose="020B0604020202020204" pitchFamily="34" charset="0"/>
              </a:rPr>
              <a:t> </a:t>
            </a:r>
            <a:r>
              <a:rPr lang="en-GB" altLang="en-US" sz="2000" dirty="0">
                <a:cs typeface="Arial" panose="020B0604020202020204" pitchFamily="34" charset="0"/>
              </a:rPr>
              <a:t>4Li   +   O</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2Li</a:t>
            </a:r>
            <a:r>
              <a:rPr lang="en-GB" altLang="en-US" sz="2000" baseline="-25000" dirty="0">
                <a:cs typeface="Arial" panose="020B0604020202020204" pitchFamily="34" charset="0"/>
              </a:rPr>
              <a:t>2</a:t>
            </a:r>
            <a:r>
              <a:rPr lang="en-GB" altLang="en-US" sz="2000" dirty="0">
                <a:cs typeface="Arial" panose="020B0604020202020204" pitchFamily="34" charset="0"/>
              </a:rPr>
              <a:t>O</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cs-CZ" altLang="en-US" sz="2000" dirty="0">
                <a:cs typeface="Arial" panose="020B0604020202020204" pitchFamily="34" charset="0"/>
              </a:rPr>
              <a:t>	</a:t>
            </a:r>
            <a:r>
              <a:rPr lang="en-GB" altLang="en-US" sz="2000" dirty="0">
                <a:cs typeface="Arial" panose="020B0604020202020204" pitchFamily="34" charset="0"/>
              </a:rPr>
              <a:t> 2Na  +   O</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Na</a:t>
            </a:r>
            <a:r>
              <a:rPr lang="en-GB" altLang="en-US" sz="2000" baseline="-25000" dirty="0">
                <a:cs typeface="Arial" panose="020B0604020202020204" pitchFamily="34" charset="0"/>
              </a:rPr>
              <a:t>2</a:t>
            </a:r>
            <a:r>
              <a:rPr lang="en-GB" altLang="en-US" sz="2000" dirty="0">
                <a:cs typeface="Arial" panose="020B0604020202020204" pitchFamily="34" charset="0"/>
              </a:rPr>
              <a:t>O</a:t>
            </a:r>
            <a:r>
              <a:rPr lang="en-GB" altLang="en-US" sz="2000" baseline="-25000" dirty="0">
                <a:cs typeface="Arial" panose="020B0604020202020204" pitchFamily="34" charset="0"/>
              </a:rPr>
              <a:t>2</a:t>
            </a:r>
            <a:r>
              <a:rPr lang="en-GB" altLang="en-US" sz="2000" dirty="0">
                <a:cs typeface="Arial" panose="020B0604020202020204" pitchFamily="34" charset="0"/>
              </a:rPr>
              <a:t>  </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cs-CZ" altLang="en-US" sz="2000" dirty="0">
                <a:cs typeface="Arial" panose="020B0604020202020204" pitchFamily="34" charset="0"/>
              </a:rPr>
              <a:t>	</a:t>
            </a:r>
            <a:r>
              <a:rPr lang="en-GB" altLang="en-US" sz="2000" dirty="0">
                <a:cs typeface="Arial" panose="020B0604020202020204" pitchFamily="34" charset="0"/>
              </a:rPr>
              <a:t>    K   + </a:t>
            </a:r>
            <a:r>
              <a:rPr lang="cs-CZ" altLang="en-US" sz="2000" dirty="0">
                <a:cs typeface="Arial" panose="020B0604020202020204" pitchFamily="34" charset="0"/>
              </a:rPr>
              <a:t> </a:t>
            </a:r>
            <a:r>
              <a:rPr lang="en-GB" altLang="en-US" sz="2000" dirty="0">
                <a:cs typeface="Arial" panose="020B0604020202020204" pitchFamily="34" charset="0"/>
              </a:rPr>
              <a:t> O</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KO</a:t>
            </a:r>
            <a:r>
              <a:rPr lang="en-GB" altLang="en-US" sz="2000" baseline="-25000" dirty="0">
                <a:cs typeface="Arial" panose="020B0604020202020204" pitchFamily="34" charset="0"/>
              </a:rPr>
              <a:t>2</a:t>
            </a:r>
            <a:r>
              <a:rPr lang="en-GB" altLang="en-US" sz="2000" dirty="0">
                <a:cs typeface="Arial" panose="020B0604020202020204" pitchFamily="34" charset="0"/>
              </a:rPr>
              <a:t>  </a:t>
            </a:r>
          </a:p>
          <a:p>
            <a:pPr eaLnBrk="1" hangingPunct="1">
              <a:buFont typeface="Wingdings" pitchFamily="2" charset="2"/>
              <a:buNone/>
            </a:pPr>
            <a:endParaRPr lang="cs-CZ" altLang="en-US" sz="1000" dirty="0">
              <a:cs typeface="Arial" panose="020B0604020202020204" pitchFamily="34" charset="0"/>
            </a:endParaRPr>
          </a:p>
          <a:p>
            <a:pPr eaLnBrk="1" hangingPunct="1">
              <a:buFont typeface="Wingdings" pitchFamily="2" charset="2"/>
              <a:buNone/>
            </a:pPr>
            <a:r>
              <a:rPr lang="en-GB" altLang="en-US" sz="2000" dirty="0" err="1">
                <a:cs typeface="Arial" panose="020B0604020202020204" pitchFamily="34" charset="0"/>
              </a:rPr>
              <a:t>Reakce</a:t>
            </a:r>
            <a:r>
              <a:rPr lang="en-GB" altLang="en-US" sz="2000" dirty="0">
                <a:cs typeface="Arial" panose="020B0604020202020204" pitchFamily="34" charset="0"/>
              </a:rPr>
              <a:t> </a:t>
            </a:r>
            <a:r>
              <a:rPr lang="en-GB" altLang="en-US" sz="2000" dirty="0" err="1">
                <a:cs typeface="Arial" panose="020B0604020202020204" pitchFamily="34" charset="0"/>
              </a:rPr>
              <a:t>oxid</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peroxid</a:t>
            </a:r>
            <a:r>
              <a:rPr lang="cs-CZ" altLang="en-US" sz="2000" dirty="0">
                <a:cs typeface="Arial" panose="020B0604020202020204" pitchFamily="34" charset="0"/>
              </a:rPr>
              <a:t>ů</a:t>
            </a:r>
            <a:r>
              <a:rPr lang="en-GB" altLang="en-US" sz="2000" dirty="0">
                <a:cs typeface="Arial" panose="020B0604020202020204" pitchFamily="34" charset="0"/>
              </a:rPr>
              <a:t> a </a:t>
            </a:r>
            <a:r>
              <a:rPr lang="en-GB" altLang="en-US" sz="2000" dirty="0" err="1">
                <a:cs typeface="Arial" panose="020B0604020202020204" pitchFamily="34" charset="0"/>
              </a:rPr>
              <a:t>superoxid</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alk</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s </a:t>
            </a:r>
            <a:r>
              <a:rPr lang="en-GB" altLang="en-US" sz="2000" dirty="0" err="1">
                <a:cs typeface="Arial" panose="020B0604020202020204" pitchFamily="34" charset="0"/>
              </a:rPr>
              <a:t>vodou</a:t>
            </a:r>
            <a:r>
              <a:rPr lang="en-GB" altLang="en-US" sz="2000" dirty="0">
                <a:cs typeface="Arial" panose="020B0604020202020204" pitchFamily="34" charset="0"/>
              </a:rPr>
              <a:t>: </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Li</a:t>
            </a:r>
            <a:r>
              <a:rPr lang="en-GB" altLang="en-US" sz="2000" baseline="-25000" dirty="0">
                <a:cs typeface="Arial" panose="020B0604020202020204" pitchFamily="34" charset="0"/>
              </a:rPr>
              <a:t>2</a:t>
            </a:r>
            <a:r>
              <a:rPr lang="en-GB" altLang="en-US" sz="2000" dirty="0">
                <a:cs typeface="Arial" panose="020B0604020202020204" pitchFamily="34" charset="0"/>
              </a:rPr>
              <a:t>O     +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2LiOH</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Na</a:t>
            </a:r>
            <a:r>
              <a:rPr lang="en-GB" altLang="en-US" sz="2000" baseline="-25000" dirty="0">
                <a:cs typeface="Arial" panose="020B0604020202020204" pitchFamily="34" charset="0"/>
              </a:rPr>
              <a:t>2</a:t>
            </a:r>
            <a:r>
              <a:rPr lang="en-GB" altLang="en-US" sz="2000" dirty="0">
                <a:cs typeface="Arial" panose="020B0604020202020204" pitchFamily="34" charset="0"/>
              </a:rPr>
              <a:t>O</a:t>
            </a:r>
            <a:r>
              <a:rPr lang="en-GB" altLang="en-US" sz="2000" baseline="-25000" dirty="0">
                <a:cs typeface="Arial" panose="020B0604020202020204" pitchFamily="34" charset="0"/>
              </a:rPr>
              <a:t>2</a:t>
            </a:r>
            <a:r>
              <a:rPr lang="en-GB" altLang="en-US" sz="2000" dirty="0">
                <a:cs typeface="Arial" panose="020B0604020202020204" pitchFamily="34" charset="0"/>
              </a:rPr>
              <a:t>    +   2H</a:t>
            </a:r>
            <a:r>
              <a:rPr lang="en-GB" altLang="en-US" sz="2000" baseline="-25000" dirty="0">
                <a:cs typeface="Arial" panose="020B0604020202020204" pitchFamily="34" charset="0"/>
              </a:rPr>
              <a:t>2</a:t>
            </a:r>
            <a:r>
              <a:rPr lang="en-GB" altLang="en-US" sz="2000" dirty="0">
                <a:cs typeface="Arial" panose="020B0604020202020204" pitchFamily="34" charset="0"/>
              </a:rPr>
              <a:t>O</a:t>
            </a: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2NaOH  +  H</a:t>
            </a:r>
            <a:r>
              <a:rPr lang="en-GB" altLang="en-US" sz="2000" baseline="-25000" dirty="0">
                <a:cs typeface="Arial" panose="020B0604020202020204" pitchFamily="34" charset="0"/>
              </a:rPr>
              <a:t>2</a:t>
            </a:r>
            <a:r>
              <a:rPr lang="en-GB" altLang="en-US" sz="2000" dirty="0">
                <a:cs typeface="Arial" panose="020B0604020202020204" pitchFamily="34" charset="0"/>
              </a:rPr>
              <a:t>O</a:t>
            </a:r>
            <a:r>
              <a:rPr lang="en-GB" altLang="en-US" sz="2000" baseline="-25000" dirty="0">
                <a:cs typeface="Arial" panose="020B0604020202020204" pitchFamily="34" charset="0"/>
              </a:rPr>
              <a:t>2</a:t>
            </a:r>
            <a:r>
              <a:rPr lang="en-GB" altLang="en-US" sz="2000" dirty="0">
                <a:cs typeface="Arial" panose="020B0604020202020204" pitchFamily="34" charset="0"/>
              </a:rPr>
              <a:t>  </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cs-CZ" altLang="en-US" sz="2000" dirty="0">
                <a:cs typeface="Arial" panose="020B0604020202020204" pitchFamily="34" charset="0"/>
              </a:rPr>
              <a:t> </a:t>
            </a:r>
            <a:r>
              <a:rPr lang="en-GB" altLang="en-US" sz="2000" dirty="0">
                <a:cs typeface="Arial" panose="020B0604020202020204" pitchFamily="34" charset="0"/>
              </a:rPr>
              <a:t>2KO</a:t>
            </a:r>
            <a:r>
              <a:rPr lang="en-GB" altLang="en-US" sz="2000" baseline="-25000" dirty="0">
                <a:cs typeface="Arial" panose="020B0604020202020204" pitchFamily="34" charset="0"/>
              </a:rPr>
              <a:t>2</a:t>
            </a:r>
            <a:r>
              <a:rPr lang="en-GB" altLang="en-US" sz="2000" dirty="0">
                <a:cs typeface="Arial" panose="020B0604020202020204" pitchFamily="34" charset="0"/>
              </a:rPr>
              <a:t>      +   2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2KOH    +  H</a:t>
            </a:r>
            <a:r>
              <a:rPr lang="en-GB" altLang="en-US" sz="2000" baseline="-25000" dirty="0">
                <a:cs typeface="Arial" panose="020B0604020202020204" pitchFamily="34" charset="0"/>
              </a:rPr>
              <a:t>2</a:t>
            </a:r>
            <a:r>
              <a:rPr lang="en-GB" altLang="en-US" sz="2000" dirty="0">
                <a:cs typeface="Arial" panose="020B0604020202020204" pitchFamily="34" charset="0"/>
              </a:rPr>
              <a:t>O    +  O</a:t>
            </a:r>
            <a:r>
              <a:rPr lang="en-GB" altLang="en-US" sz="2000" baseline="-25000" dirty="0">
                <a:cs typeface="Arial" panose="020B0604020202020204" pitchFamily="34" charset="0"/>
              </a:rPr>
              <a:t>2</a:t>
            </a:r>
            <a:r>
              <a:rPr lang="en-GB" altLang="en-US" sz="2000" dirty="0">
                <a:cs typeface="Arial" panose="020B0604020202020204" pitchFamily="34" charset="0"/>
              </a:rPr>
              <a:t>   </a:t>
            </a:r>
          </a:p>
          <a:p>
            <a:pPr eaLnBrk="1" hangingPunct="1">
              <a:buFont typeface="Wingdings" pitchFamily="2" charset="2"/>
              <a:buNone/>
            </a:pPr>
            <a:endParaRPr lang="cs-CZ" altLang="en-US" sz="1000" dirty="0">
              <a:cs typeface="Arial" panose="020B0604020202020204" pitchFamily="34" charset="0"/>
            </a:endParaRPr>
          </a:p>
          <a:p>
            <a:pPr eaLnBrk="1" hangingPunct="1">
              <a:buFont typeface="Wingdings" pitchFamily="2" charset="2"/>
              <a:buNone/>
            </a:pPr>
            <a:r>
              <a:rPr lang="en-GB" altLang="en-US" sz="2000" dirty="0" err="1">
                <a:cs typeface="Arial" panose="020B0604020202020204" pitchFamily="34" charset="0"/>
              </a:rPr>
              <a:t>Reakce</a:t>
            </a:r>
            <a:r>
              <a:rPr lang="en-GB" altLang="en-US" sz="2000" dirty="0">
                <a:cs typeface="Arial" panose="020B0604020202020204" pitchFamily="34" charset="0"/>
              </a:rPr>
              <a:t> </a:t>
            </a:r>
            <a:r>
              <a:rPr lang="en-GB" altLang="en-US" sz="2000" dirty="0" err="1">
                <a:cs typeface="Arial" panose="020B0604020202020204" pitchFamily="34" charset="0"/>
              </a:rPr>
              <a:t>hydroxid</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alk</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s </a:t>
            </a:r>
            <a:r>
              <a:rPr lang="en-GB" altLang="en-US" sz="2000" dirty="0" err="1">
                <a:cs typeface="Arial" panose="020B0604020202020204" pitchFamily="34" charset="0"/>
              </a:rPr>
              <a:t>oxidem</a:t>
            </a:r>
            <a:r>
              <a:rPr lang="en-GB" altLang="en-US" sz="2000" dirty="0">
                <a:cs typeface="Arial" panose="020B0604020202020204" pitchFamily="34" charset="0"/>
              </a:rPr>
              <a:t> </a:t>
            </a:r>
            <a:r>
              <a:rPr lang="en-GB" altLang="en-US" sz="2000" dirty="0" err="1">
                <a:cs typeface="Arial" panose="020B0604020202020204" pitchFamily="34" charset="0"/>
              </a:rPr>
              <a:t>uhli</a:t>
            </a:r>
            <a:r>
              <a:rPr lang="cs-CZ" altLang="en-US" sz="2000" dirty="0">
                <a:cs typeface="Arial" panose="020B0604020202020204" pitchFamily="34" charset="0"/>
              </a:rPr>
              <a:t>č</a:t>
            </a:r>
            <a:r>
              <a:rPr lang="en-GB" altLang="en-US" sz="2000" dirty="0" err="1">
                <a:cs typeface="Arial" panose="020B0604020202020204" pitchFamily="34" charset="0"/>
              </a:rPr>
              <a:t>itým</a:t>
            </a:r>
            <a:r>
              <a:rPr lang="en-GB" altLang="en-US" sz="2000" dirty="0">
                <a:cs typeface="Arial" panose="020B0604020202020204" pitchFamily="34" charset="0"/>
              </a:rPr>
              <a:t>:</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cs-CZ" altLang="en-US" sz="2000" dirty="0">
                <a:cs typeface="Arial" panose="020B0604020202020204" pitchFamily="34" charset="0"/>
              </a:rPr>
              <a:t>	</a:t>
            </a:r>
            <a:r>
              <a:rPr lang="en-GB" altLang="en-US" sz="2000" dirty="0" err="1">
                <a:cs typeface="Arial" panose="020B0604020202020204" pitchFamily="34" charset="0"/>
              </a:rPr>
              <a:t>NaOH</a:t>
            </a:r>
            <a:r>
              <a:rPr lang="en-GB" altLang="en-US" sz="2000" dirty="0">
                <a:cs typeface="Arial" panose="020B0604020202020204" pitchFamily="34" charset="0"/>
              </a:rPr>
              <a:t>  +  CO</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NaHCO</a:t>
            </a:r>
            <a:r>
              <a:rPr lang="en-GB" altLang="en-US" sz="2000" baseline="-25000" dirty="0">
                <a:cs typeface="Arial" panose="020B0604020202020204" pitchFamily="34" charset="0"/>
              </a:rPr>
              <a:t>3</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buFont typeface="Wingdings" pitchFamily="2" charset="2"/>
              <a:buNone/>
            </a:pPr>
            <a:endParaRPr lang="cs-CZ" altLang="en-US" sz="1000" dirty="0">
              <a:cs typeface="Arial" panose="020B0604020202020204" pitchFamily="34" charset="0"/>
            </a:endParaRPr>
          </a:p>
          <a:p>
            <a:pPr>
              <a:buNone/>
            </a:pPr>
            <a:r>
              <a:rPr lang="en-GB" altLang="en-US" sz="2000" dirty="0" err="1">
                <a:cs typeface="Arial" panose="020B0604020202020204" pitchFamily="34" charset="0"/>
              </a:rPr>
              <a:t>Reakce</a:t>
            </a:r>
            <a:r>
              <a:rPr lang="en-GB" altLang="en-US" sz="2000" dirty="0">
                <a:cs typeface="Arial" panose="020B0604020202020204" pitchFamily="34" charset="0"/>
              </a:rPr>
              <a:t> </a:t>
            </a:r>
            <a:r>
              <a:rPr lang="en-GB" altLang="en-US" sz="2000" dirty="0" err="1">
                <a:cs typeface="Arial" panose="020B0604020202020204" pitchFamily="34" charset="0"/>
              </a:rPr>
              <a:t>alkalických</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s </a:t>
            </a:r>
            <a:r>
              <a:rPr lang="en-GB" altLang="en-US" sz="2000" dirty="0" err="1">
                <a:cs typeface="Arial" panose="020B0604020202020204" pitchFamily="34" charset="0"/>
              </a:rPr>
              <a:t>vodíkem</a:t>
            </a:r>
            <a:r>
              <a:rPr lang="en-GB" altLang="en-US" sz="2000" dirty="0">
                <a:cs typeface="Arial" panose="020B0604020202020204" pitchFamily="34" charset="0"/>
              </a:rPr>
              <a:t> : </a:t>
            </a:r>
          </a:p>
          <a:p>
            <a:pPr>
              <a:buNone/>
            </a:pPr>
            <a:r>
              <a:rPr lang="cs-CZ" altLang="en-US" sz="2000" dirty="0">
                <a:cs typeface="Arial" panose="020B0604020202020204" pitchFamily="34" charset="0"/>
              </a:rPr>
              <a:t>	</a:t>
            </a:r>
            <a:r>
              <a:rPr lang="en-GB" altLang="en-US" sz="2000" dirty="0">
                <a:cs typeface="Arial" panose="020B0604020202020204" pitchFamily="34" charset="0"/>
              </a:rPr>
              <a:t>              </a:t>
            </a:r>
            <a:r>
              <a:rPr lang="cs-CZ" altLang="en-US" sz="2000" dirty="0">
                <a:cs typeface="Arial" panose="020B0604020202020204" pitchFamily="34" charset="0"/>
              </a:rPr>
              <a:t>	</a:t>
            </a:r>
            <a:r>
              <a:rPr lang="en-GB" altLang="en-US" sz="2000" dirty="0">
                <a:cs typeface="Arial" panose="020B0604020202020204" pitchFamily="34" charset="0"/>
              </a:rPr>
              <a:t>2 Na  +  H</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2 </a:t>
            </a:r>
            <a:r>
              <a:rPr lang="en-GB" altLang="en-US" sz="2000" dirty="0" err="1">
                <a:cs typeface="Arial" panose="020B0604020202020204" pitchFamily="34" charset="0"/>
              </a:rPr>
              <a:t>NaH</a:t>
            </a:r>
            <a:r>
              <a:rPr lang="en-GB" altLang="en-US" sz="2000" dirty="0">
                <a:cs typeface="Arial" panose="020B0604020202020204" pitchFamily="34" charset="0"/>
              </a:rPr>
              <a:t>   </a:t>
            </a:r>
            <a:endParaRPr lang="cs-CZ" altLang="en-US" sz="2000" dirty="0">
              <a:cs typeface="Arial" panose="020B0604020202020204" pitchFamily="34" charset="0"/>
            </a:endParaRPr>
          </a:p>
          <a:p>
            <a:pPr>
              <a:buNone/>
            </a:pPr>
            <a:r>
              <a:rPr lang="en-GB" altLang="en-US" sz="1000" dirty="0">
                <a:cs typeface="Arial" panose="020B0604020202020204" pitchFamily="34" charset="0"/>
              </a:rPr>
              <a:t>                </a:t>
            </a:r>
          </a:p>
          <a:p>
            <a:pPr>
              <a:buNone/>
            </a:pPr>
            <a:r>
              <a:rPr lang="en-GB" altLang="en-US" sz="2000" dirty="0">
                <a:cs typeface="Arial" panose="020B0604020202020204" pitchFamily="34" charset="0"/>
              </a:rPr>
              <a:t>Ion H</a:t>
            </a:r>
            <a:r>
              <a:rPr lang="en-GB" altLang="en-US" sz="2000" baseline="30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má</a:t>
            </a:r>
            <a:r>
              <a:rPr lang="en-GB" altLang="en-US" sz="2000" dirty="0">
                <a:cs typeface="Arial" panose="020B0604020202020204" pitchFamily="34" charset="0"/>
              </a:rPr>
              <a:t> </a:t>
            </a:r>
            <a:r>
              <a:rPr lang="en-GB" altLang="en-US" sz="2000" dirty="0" err="1">
                <a:cs typeface="Arial" panose="020B0604020202020204" pitchFamily="34" charset="0"/>
              </a:rPr>
              <a:t>velmi</a:t>
            </a:r>
            <a:r>
              <a:rPr lang="en-GB" altLang="en-US" sz="2000" dirty="0">
                <a:cs typeface="Arial" panose="020B0604020202020204" pitchFamily="34" charset="0"/>
              </a:rPr>
              <a:t> </a:t>
            </a:r>
            <a:r>
              <a:rPr lang="en-GB" altLang="en-US" sz="2000" dirty="0" err="1">
                <a:cs typeface="Arial" panose="020B0604020202020204" pitchFamily="34" charset="0"/>
              </a:rPr>
              <a:t>silné</a:t>
            </a:r>
            <a:r>
              <a:rPr lang="en-GB" altLang="en-US" sz="2000" dirty="0">
                <a:cs typeface="Arial" panose="020B0604020202020204" pitchFamily="34" charset="0"/>
              </a:rPr>
              <a:t> </a:t>
            </a:r>
            <a:r>
              <a:rPr lang="en-GB" altLang="en-US" sz="2000" dirty="0" err="1">
                <a:cs typeface="Arial" panose="020B0604020202020204" pitchFamily="34" charset="0"/>
              </a:rPr>
              <a:t>reduk</a:t>
            </a:r>
            <a:r>
              <a:rPr lang="cs-CZ" altLang="en-US" sz="2000" dirty="0">
                <a:cs typeface="Arial" panose="020B0604020202020204" pitchFamily="34" charset="0"/>
              </a:rPr>
              <a:t>ční</a:t>
            </a:r>
            <a:r>
              <a:rPr lang="en-GB" altLang="en-US" sz="2000" dirty="0">
                <a:cs typeface="Arial" panose="020B0604020202020204" pitchFamily="34" charset="0"/>
              </a:rPr>
              <a:t> ú</a:t>
            </a:r>
            <a:r>
              <a:rPr lang="cs-CZ" altLang="en-US" sz="2000" dirty="0">
                <a:cs typeface="Arial" panose="020B0604020202020204" pitchFamily="34" charset="0"/>
              </a:rPr>
              <a:t>č</a:t>
            </a:r>
            <a:r>
              <a:rPr lang="en-GB" altLang="en-US" sz="2000" dirty="0">
                <a:cs typeface="Arial" panose="020B0604020202020204" pitchFamily="34" charset="0"/>
              </a:rPr>
              <a:t>inky:</a:t>
            </a:r>
          </a:p>
          <a:p>
            <a:pPr>
              <a:buNone/>
            </a:pPr>
            <a:r>
              <a:rPr lang="cs-CZ" altLang="en-US" sz="2000" dirty="0">
                <a:cs typeface="Arial" panose="020B0604020202020204" pitchFamily="34" charset="0"/>
              </a:rPr>
              <a:t>	</a:t>
            </a:r>
            <a:r>
              <a:rPr lang="en-GB" altLang="en-US" sz="2000" dirty="0">
                <a:cs typeface="Arial" panose="020B0604020202020204" pitchFamily="34" charset="0"/>
              </a:rPr>
              <a:t>             </a:t>
            </a: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NaH</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NaOH</a:t>
            </a:r>
            <a:r>
              <a:rPr lang="en-GB" altLang="en-US" sz="2000" dirty="0">
                <a:cs typeface="Arial" panose="020B0604020202020204" pitchFamily="34" charset="0"/>
              </a:rPr>
              <a:t>  +  H</a:t>
            </a:r>
            <a:r>
              <a:rPr lang="en-GB" altLang="en-US" sz="2000" baseline="-25000" dirty="0">
                <a:cs typeface="Arial" panose="020B0604020202020204" pitchFamily="34" charset="0"/>
              </a:rPr>
              <a:t>2</a:t>
            </a:r>
            <a:endParaRPr lang="cs-CZ" altLang="en-US" sz="2000" dirty="0">
              <a:cs typeface="Arial" panose="020B0604020202020204" pitchFamily="34" charset="0"/>
            </a:endParaRPr>
          </a:p>
        </p:txBody>
      </p:sp>
    </p:spTree>
    <p:extLst>
      <p:ext uri="{BB962C8B-B14F-4D97-AF65-F5344CB8AC3E}">
        <p14:creationId xmlns:p14="http://schemas.microsoft.com/office/powerpoint/2010/main" val="6885523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lkalick kovy ns 1 Lithium sodk draslk rubidium">
            <a:extLst>
              <a:ext uri="{FF2B5EF4-FFF2-40B4-BE49-F238E27FC236}">
                <a16:creationId xmlns:a16="http://schemas.microsoft.com/office/drawing/2014/main" id="{2F140811-61E8-4F01-960C-5CB4CE4E1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
            <a:ext cx="8915400" cy="668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4580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457200" y="762000"/>
            <a:ext cx="8229600" cy="4525963"/>
          </a:xfrm>
        </p:spPr>
        <p:txBody>
          <a:bodyPr>
            <a:normAutofit/>
          </a:bodyPr>
          <a:lstStyle/>
          <a:p>
            <a:pPr eaLnBrk="1" hangingPunct="1">
              <a:buFont typeface="Wingdings" pitchFamily="2" charset="2"/>
              <a:buNone/>
            </a:pPr>
            <a:r>
              <a:rPr lang="en-GB" altLang="en-US" sz="2000" b="1" dirty="0" err="1">
                <a:cs typeface="Arial" panose="020B0604020202020204" pitchFamily="34" charset="0"/>
              </a:rPr>
              <a:t>Roztoky</a:t>
            </a:r>
            <a:r>
              <a:rPr lang="en-GB" altLang="en-US" sz="2000" b="1" dirty="0">
                <a:cs typeface="Arial" panose="020B0604020202020204" pitchFamily="34" charset="0"/>
              </a:rPr>
              <a:t> </a:t>
            </a:r>
            <a:r>
              <a:rPr lang="en-GB" altLang="en-US" sz="2000" b="1" dirty="0" err="1">
                <a:cs typeface="Arial" panose="020B0604020202020204" pitchFamily="34" charset="0"/>
              </a:rPr>
              <a:t>alk</a:t>
            </a:r>
            <a:r>
              <a:rPr lang="cs-CZ" altLang="en-US" sz="2000" b="1" dirty="0">
                <a:cs typeface="Arial" panose="020B0604020202020204" pitchFamily="34" charset="0"/>
              </a:rPr>
              <a:t>.</a:t>
            </a:r>
            <a:r>
              <a:rPr lang="en-GB" altLang="en-US" sz="2000" b="1" dirty="0">
                <a:cs typeface="Arial" panose="020B0604020202020204" pitchFamily="34" charset="0"/>
              </a:rPr>
              <a:t> </a:t>
            </a:r>
            <a:r>
              <a:rPr lang="en-GB" altLang="en-US" sz="2000" b="1" dirty="0" err="1">
                <a:cs typeface="Arial" panose="020B0604020202020204" pitchFamily="34" charset="0"/>
              </a:rPr>
              <a:t>kov</a:t>
            </a:r>
            <a:r>
              <a:rPr lang="cs-CZ" altLang="en-US" sz="2000" b="1" dirty="0">
                <a:cs typeface="Arial" panose="020B0604020202020204" pitchFamily="34" charset="0"/>
              </a:rPr>
              <a:t>ů</a:t>
            </a:r>
            <a:r>
              <a:rPr lang="en-GB" altLang="en-US" sz="2000" b="1" dirty="0">
                <a:cs typeface="Arial" panose="020B0604020202020204" pitchFamily="34" charset="0"/>
              </a:rPr>
              <a:t> v </a:t>
            </a:r>
            <a:r>
              <a:rPr lang="en-GB" altLang="en-US" sz="2000" b="1" dirty="0" err="1">
                <a:cs typeface="Arial" panose="020B0604020202020204" pitchFamily="34" charset="0"/>
              </a:rPr>
              <a:t>amoniaku</a:t>
            </a:r>
            <a:r>
              <a:rPr lang="en-GB" altLang="en-US" sz="2000" dirty="0">
                <a:cs typeface="Arial" panose="020B0604020202020204" pitchFamily="34" charset="0"/>
              </a:rPr>
              <a:t>:</a:t>
            </a:r>
          </a:p>
          <a:p>
            <a:pPr eaLnBrk="1" hangingPunct="1">
              <a:buFontTx/>
              <a:buChar char="-"/>
            </a:pPr>
            <a:r>
              <a:rPr lang="en-GB" altLang="en-US" sz="2000" dirty="0" err="1">
                <a:cs typeface="Arial" panose="020B0604020202020204" pitchFamily="34" charset="0"/>
              </a:rPr>
              <a:t>modré</a:t>
            </a:r>
            <a:r>
              <a:rPr lang="en-GB" altLang="en-US" sz="2000" dirty="0">
                <a:cs typeface="Arial" panose="020B0604020202020204" pitchFamily="34" charset="0"/>
              </a:rPr>
              <a:t> </a:t>
            </a:r>
            <a:r>
              <a:rPr lang="en-GB" altLang="en-US" sz="2000" dirty="0" err="1">
                <a:cs typeface="Arial" panose="020B0604020202020204" pitchFamily="34" charset="0"/>
              </a:rPr>
              <a:t>roztoky</a:t>
            </a:r>
            <a:r>
              <a:rPr lang="en-GB" altLang="en-US" sz="2000" dirty="0">
                <a:cs typeface="Arial" panose="020B0604020202020204" pitchFamily="34" charset="0"/>
              </a:rPr>
              <a:t> </a:t>
            </a:r>
            <a:r>
              <a:rPr lang="en-GB" altLang="en-US" sz="2000" dirty="0" err="1">
                <a:cs typeface="Arial" panose="020B0604020202020204" pitchFamily="34" charset="0"/>
              </a:rPr>
              <a:t>obsahující</a:t>
            </a:r>
            <a:r>
              <a:rPr lang="en-GB" altLang="en-US" sz="2000" dirty="0">
                <a:cs typeface="Arial" panose="020B0604020202020204" pitchFamily="34" charset="0"/>
              </a:rPr>
              <a:t> </a:t>
            </a:r>
            <a:r>
              <a:rPr lang="en-GB" altLang="en-US" sz="2000" dirty="0" err="1">
                <a:cs typeface="Arial" panose="020B0604020202020204" pitchFamily="34" charset="0"/>
              </a:rPr>
              <a:t>kationty</a:t>
            </a:r>
            <a:endParaRPr lang="en-GB" altLang="en-US" sz="2000" dirty="0">
              <a:cs typeface="Arial" panose="020B0604020202020204" pitchFamily="34" charset="0"/>
            </a:endParaRPr>
          </a:p>
          <a:p>
            <a:pPr marL="0" indent="0" eaLnBrk="1" hangingPunct="1">
              <a:buNone/>
            </a:pPr>
            <a:r>
              <a:rPr lang="en-GB" altLang="en-US" sz="2000" dirty="0" err="1">
                <a:cs typeface="Arial" panose="020B0604020202020204" pitchFamily="34" charset="0"/>
              </a:rPr>
              <a:t>alkalických</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(Na</a:t>
            </a:r>
            <a:r>
              <a:rPr lang="en-GB" altLang="en-US" sz="2000" baseline="30000" dirty="0">
                <a:cs typeface="Arial" panose="020B0604020202020204" pitchFamily="34" charset="0"/>
              </a:rPr>
              <a:t>+</a:t>
            </a:r>
            <a:r>
              <a:rPr lang="en-GB" altLang="en-US" sz="2000" dirty="0">
                <a:cs typeface="Arial" panose="020B0604020202020204" pitchFamily="34" charset="0"/>
              </a:rPr>
              <a:t>, K</a:t>
            </a:r>
            <a:r>
              <a:rPr lang="en-GB" altLang="en-US" sz="2000" baseline="30000" dirty="0">
                <a:cs typeface="Arial" panose="020B0604020202020204" pitchFamily="34" charset="0"/>
              </a:rPr>
              <a:t>+</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a:cs typeface="Arial" panose="020B0604020202020204" pitchFamily="34" charset="0"/>
              </a:rPr>
              <a:t>...) </a:t>
            </a:r>
          </a:p>
          <a:p>
            <a:pPr marL="0" indent="0" eaLnBrk="1" hangingPunct="1">
              <a:buNone/>
            </a:pPr>
            <a:r>
              <a:rPr lang="en-GB" altLang="en-US" sz="2000" dirty="0">
                <a:cs typeface="Arial" panose="020B0604020202020204" pitchFamily="34" charset="0"/>
              </a:rPr>
              <a:t>a </a:t>
            </a:r>
            <a:r>
              <a:rPr lang="en-GB" altLang="en-US" sz="2000" dirty="0" err="1">
                <a:cs typeface="Arial" panose="020B0604020202020204" pitchFamily="34" charset="0"/>
              </a:rPr>
              <a:t>solvatované</a:t>
            </a:r>
            <a:r>
              <a:rPr lang="en-GB" altLang="en-US" sz="2000" dirty="0">
                <a:cs typeface="Arial" panose="020B0604020202020204" pitchFamily="34" charset="0"/>
              </a:rPr>
              <a:t> </a:t>
            </a:r>
            <a:r>
              <a:rPr lang="en-GB" altLang="en-US" sz="2000" dirty="0" err="1">
                <a:cs typeface="Arial" panose="020B0604020202020204" pitchFamily="34" charset="0"/>
              </a:rPr>
              <a:t>elektrony</a:t>
            </a:r>
            <a:r>
              <a:rPr lang="en-GB" altLang="en-US" sz="2000" dirty="0">
                <a:cs typeface="Arial" panose="020B0604020202020204" pitchFamily="34" charset="0"/>
              </a:rPr>
              <a:t> </a:t>
            </a:r>
            <a:r>
              <a:rPr lang="en-GB" altLang="en-US" sz="2000" dirty="0" err="1">
                <a:cs typeface="Arial" panose="020B0604020202020204" pitchFamily="34" charset="0"/>
              </a:rPr>
              <a:t>e</a:t>
            </a:r>
            <a:r>
              <a:rPr lang="en-GB" altLang="en-US" sz="2000" baseline="30000" dirty="0" err="1">
                <a:cs typeface="Arial" panose="020B0604020202020204" pitchFamily="34" charset="0"/>
                <a:sym typeface="Symbol" pitchFamily="18" charset="2"/>
              </a:rPr>
              <a:t></a:t>
            </a:r>
            <a:r>
              <a:rPr lang="en-GB" altLang="en-US" sz="2000" baseline="-25000" dirty="0" err="1">
                <a:cs typeface="Arial" panose="020B0604020202020204" pitchFamily="34" charset="0"/>
              </a:rPr>
              <a:t>solv</a:t>
            </a:r>
            <a:r>
              <a:rPr lang="en-GB" altLang="en-US" sz="2000" dirty="0">
                <a:cs typeface="Arial" panose="020B0604020202020204" pitchFamily="34" charset="0"/>
              </a:rPr>
              <a:t> </a:t>
            </a:r>
          </a:p>
        </p:txBody>
      </p:sp>
      <p:pic>
        <p:nvPicPr>
          <p:cNvPr id="51202"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609600"/>
            <a:ext cx="3308409" cy="3343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Zobrazit zdrojový obrázek">
            <a:extLst>
              <a:ext uri="{FF2B5EF4-FFF2-40B4-BE49-F238E27FC236}">
                <a16:creationId xmlns:a16="http://schemas.microsoft.com/office/drawing/2014/main" id="{B3A0B2C6-48BB-4E6E-8E7A-761308F39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983" y="4395812"/>
            <a:ext cx="5587180" cy="2239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08DF2DD2-3517-42CA-8361-272DEE82FBE2}"/>
              </a:ext>
            </a:extLst>
          </p:cNvPr>
          <p:cNvSpPr txBox="1"/>
          <p:nvPr/>
        </p:nvSpPr>
        <p:spPr>
          <a:xfrm>
            <a:off x="461481" y="4800600"/>
            <a:ext cx="1631152" cy="400110"/>
          </a:xfrm>
          <a:prstGeom prst="rect">
            <a:avLst/>
          </a:prstGeom>
          <a:noFill/>
        </p:spPr>
        <p:txBody>
          <a:bodyPr wrap="none" rtlCol="0">
            <a:spAutoFit/>
          </a:bodyPr>
          <a:lstStyle/>
          <a:p>
            <a:r>
              <a:rPr lang="en-US" sz="2000" b="1" dirty="0"/>
              <a:t>Crown ethery</a:t>
            </a:r>
            <a:endParaRPr lang="cs-CZ" sz="2000" b="1" dirty="0"/>
          </a:p>
        </p:txBody>
      </p:sp>
      <p:sp>
        <p:nvSpPr>
          <p:cNvPr id="3" name="TextovéPole 2">
            <a:extLst>
              <a:ext uri="{FF2B5EF4-FFF2-40B4-BE49-F238E27FC236}">
                <a16:creationId xmlns:a16="http://schemas.microsoft.com/office/drawing/2014/main" id="{EB6FC224-E621-4A8F-A6BC-22F382690F9D}"/>
              </a:ext>
            </a:extLst>
          </p:cNvPr>
          <p:cNvSpPr txBox="1"/>
          <p:nvPr/>
        </p:nvSpPr>
        <p:spPr>
          <a:xfrm>
            <a:off x="463193" y="5515794"/>
            <a:ext cx="2599236" cy="707886"/>
          </a:xfrm>
          <a:prstGeom prst="rect">
            <a:avLst/>
          </a:prstGeom>
          <a:noFill/>
        </p:spPr>
        <p:txBody>
          <a:bodyPr wrap="square" rtlCol="0">
            <a:spAutoFit/>
          </a:bodyPr>
          <a:lstStyle/>
          <a:p>
            <a:r>
              <a:rPr lang="en-US" sz="2000" dirty="0" err="1"/>
              <a:t>Tvo</a:t>
            </a:r>
            <a:r>
              <a:rPr lang="cs-CZ" sz="2000" dirty="0"/>
              <a:t>ří komplexy s ionty alkalických prvků</a:t>
            </a:r>
          </a:p>
        </p:txBody>
      </p:sp>
    </p:spTree>
    <p:extLst>
      <p:ext uri="{BB962C8B-B14F-4D97-AF65-F5344CB8AC3E}">
        <p14:creationId xmlns:p14="http://schemas.microsoft.com/office/powerpoint/2010/main" val="29921856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10;&#10;Popis byl vytvořen automaticky">
            <a:extLst>
              <a:ext uri="{FF2B5EF4-FFF2-40B4-BE49-F238E27FC236}">
                <a16:creationId xmlns:a16="http://schemas.microsoft.com/office/drawing/2014/main" id="{B1BDDA70-8E29-4370-9D73-A64EA1827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911423"/>
            <a:ext cx="6858000" cy="5759649"/>
          </a:xfrm>
          <a:prstGeom prst="rect">
            <a:avLst/>
          </a:prstGeom>
        </p:spPr>
      </p:pic>
      <p:sp>
        <p:nvSpPr>
          <p:cNvPr id="5" name="TextovéPole 4">
            <a:extLst>
              <a:ext uri="{FF2B5EF4-FFF2-40B4-BE49-F238E27FC236}">
                <a16:creationId xmlns:a16="http://schemas.microsoft.com/office/drawing/2014/main" id="{DE803404-56A8-463F-90D0-9B0C7B50D86C}"/>
              </a:ext>
            </a:extLst>
          </p:cNvPr>
          <p:cNvSpPr txBox="1"/>
          <p:nvPr/>
        </p:nvSpPr>
        <p:spPr>
          <a:xfrm>
            <a:off x="838200" y="457200"/>
            <a:ext cx="7763920" cy="400110"/>
          </a:xfrm>
          <a:prstGeom prst="rect">
            <a:avLst/>
          </a:prstGeom>
          <a:noFill/>
        </p:spPr>
        <p:txBody>
          <a:bodyPr wrap="none" rtlCol="0">
            <a:spAutoFit/>
          </a:bodyPr>
          <a:lstStyle/>
          <a:p>
            <a:r>
              <a:rPr lang="cs-CZ" sz="2000" b="1" dirty="0"/>
              <a:t>Hlavní rozdíly ve vlastnostech alkalických kovů a kovů alkalických zemin</a:t>
            </a:r>
            <a:endParaRPr lang="en-US" sz="2000" b="1" dirty="0"/>
          </a:p>
        </p:txBody>
      </p:sp>
    </p:spTree>
    <p:extLst>
      <p:ext uri="{BB962C8B-B14F-4D97-AF65-F5344CB8AC3E}">
        <p14:creationId xmlns:p14="http://schemas.microsoft.com/office/powerpoint/2010/main" val="22314398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685800"/>
            <a:ext cx="8686800" cy="5632311"/>
          </a:xfrm>
          <a:prstGeom prst="rect">
            <a:avLst/>
          </a:prstGeom>
        </p:spPr>
        <p:txBody>
          <a:bodyPr wrap="square">
            <a:spAutoFit/>
          </a:bodyPr>
          <a:lstStyle/>
          <a:p>
            <a:pPr algn="just"/>
            <a:r>
              <a:rPr lang="cs-CZ" sz="2000" dirty="0">
                <a:cs typeface="Arial" panose="020B0604020202020204" pitchFamily="34" charset="0"/>
              </a:rPr>
              <a:t>je na řezu stříbrobílý, lesklý, lehký, velmi měkký, neušlechtilý kov. </a:t>
            </a:r>
            <a:endParaRPr lang="en-US" sz="2000" dirty="0">
              <a:cs typeface="Arial" panose="020B0604020202020204" pitchFamily="34" charset="0"/>
            </a:endParaRPr>
          </a:p>
          <a:p>
            <a:pPr algn="just"/>
            <a:r>
              <a:rPr lang="cs-CZ" sz="2000" dirty="0">
                <a:cs typeface="Arial" panose="020B0604020202020204" pitchFamily="34" charset="0"/>
              </a:rPr>
              <a:t>Na vzduchu je nestálé, rychle se pokrývá vrstvou agresivního a korozivního </a:t>
            </a:r>
            <a:r>
              <a:rPr lang="cs-CZ" sz="2000" b="1" dirty="0">
                <a:cs typeface="Arial" panose="020B0604020202020204" pitchFamily="34" charset="0"/>
              </a:rPr>
              <a:t>hydroxidu lithného </a:t>
            </a:r>
            <a:r>
              <a:rPr lang="cs-CZ" sz="2000" dirty="0" err="1">
                <a:cs typeface="Arial" panose="020B0604020202020204" pitchFamily="34" charset="0"/>
              </a:rPr>
              <a:t>LiOH</a:t>
            </a:r>
            <a:r>
              <a:rPr lang="cs-CZ" sz="2000" dirty="0">
                <a:cs typeface="Arial" panose="020B0604020202020204" pitchFamily="34" charset="0"/>
              </a:rPr>
              <a:t> a posléze uhličitanu lithného Li</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en-US" sz="2000" dirty="0">
                <a:cs typeface="Arial" panose="020B0604020202020204" pitchFamily="34" charset="0"/>
              </a:rPr>
              <a:t>.</a:t>
            </a:r>
          </a:p>
          <a:p>
            <a:pPr algn="just"/>
            <a:r>
              <a:rPr lang="en-US" sz="2000" dirty="0">
                <a:cs typeface="Arial" panose="020B0604020202020204" pitchFamily="34" charset="0"/>
              </a:rPr>
              <a:t> Z</a:t>
            </a:r>
            <a:r>
              <a:rPr lang="cs-CZ" sz="2000" dirty="0" err="1">
                <a:cs typeface="Arial" panose="020B0604020202020204" pitchFamily="34" charset="0"/>
              </a:rPr>
              <a:t>apáleno</a:t>
            </a:r>
            <a:r>
              <a:rPr lang="cs-CZ" sz="2000" dirty="0">
                <a:cs typeface="Arial" panose="020B0604020202020204" pitchFamily="34" charset="0"/>
              </a:rPr>
              <a:t> na vzduchu hoří za vzniku bílého oxidu lithného Li</a:t>
            </a:r>
            <a:r>
              <a:rPr lang="cs-CZ" sz="2000" baseline="-25000" dirty="0">
                <a:cs typeface="Arial" panose="020B0604020202020204" pitchFamily="34" charset="0"/>
              </a:rPr>
              <a:t>2</a:t>
            </a:r>
            <a:r>
              <a:rPr lang="cs-CZ" sz="2000" dirty="0">
                <a:cs typeface="Arial" panose="020B0604020202020204" pitchFamily="34" charset="0"/>
              </a:rPr>
              <a:t>O a nitridu </a:t>
            </a:r>
            <a:r>
              <a:rPr lang="cs-CZ" sz="2000" dirty="0" err="1">
                <a:cs typeface="Arial" panose="020B0604020202020204" pitchFamily="34" charset="0"/>
              </a:rPr>
              <a:t>lithého</a:t>
            </a:r>
            <a:r>
              <a:rPr lang="cs-CZ" sz="2000" dirty="0">
                <a:cs typeface="Arial" panose="020B0604020202020204" pitchFamily="34" charset="0"/>
              </a:rPr>
              <a:t> Li</a:t>
            </a:r>
            <a:r>
              <a:rPr lang="cs-CZ" sz="2000" baseline="-25000" dirty="0">
                <a:cs typeface="Arial" panose="020B0604020202020204" pitchFamily="34" charset="0"/>
              </a:rPr>
              <a:t>3</a:t>
            </a:r>
            <a:r>
              <a:rPr lang="cs-CZ" sz="2000" dirty="0">
                <a:cs typeface="Arial" panose="020B0604020202020204" pitchFamily="34" charset="0"/>
              </a:rPr>
              <a:t>N. S kyslíkem hoří za vzniku </a:t>
            </a:r>
            <a:r>
              <a:rPr lang="cs-CZ" sz="2000" b="1" dirty="0">
                <a:cs typeface="Arial" panose="020B0604020202020204" pitchFamily="34" charset="0"/>
              </a:rPr>
              <a:t>peroxidu</a:t>
            </a:r>
            <a:r>
              <a:rPr lang="cs-CZ" sz="2000" dirty="0">
                <a:cs typeface="Arial" panose="020B0604020202020204" pitchFamily="34" charset="0"/>
              </a:rPr>
              <a:t> </a:t>
            </a:r>
            <a:r>
              <a:rPr lang="cs-CZ" sz="2000" b="1" dirty="0">
                <a:cs typeface="Arial" panose="020B0604020202020204" pitchFamily="34" charset="0"/>
              </a:rPr>
              <a:t>lithného</a:t>
            </a:r>
            <a:r>
              <a:rPr lang="cs-CZ" sz="2000" dirty="0">
                <a:cs typeface="Arial" panose="020B0604020202020204" pitchFamily="34" charset="0"/>
              </a:rPr>
              <a:t> </a:t>
            </a:r>
            <a:r>
              <a:rPr lang="cs-CZ" sz="2000" dirty="0" err="1">
                <a:cs typeface="Arial" panose="020B0604020202020204" pitchFamily="34" charset="0"/>
              </a:rPr>
              <a:t>Li</a:t>
            </a:r>
            <a:r>
              <a:rPr lang="cs-CZ" sz="2000" baseline="-25000" dirty="0" err="1">
                <a:cs typeface="Arial" panose="020B0604020202020204" pitchFamily="34" charset="0"/>
              </a:rPr>
              <a:t>2</a:t>
            </a:r>
            <a:r>
              <a:rPr lang="cs-CZ" sz="2000" dirty="0" err="1">
                <a:cs typeface="Arial" panose="020B0604020202020204" pitchFamily="34" charset="0"/>
              </a:rPr>
              <a:t>O</a:t>
            </a:r>
            <a:r>
              <a:rPr lang="cs-CZ" sz="2000" baseline="-25000" dirty="0" err="1">
                <a:cs typeface="Arial" panose="020B0604020202020204" pitchFamily="34" charset="0"/>
              </a:rPr>
              <a:t>2</a:t>
            </a:r>
            <a:r>
              <a:rPr lang="cs-CZ" sz="2000" dirty="0">
                <a:cs typeface="Arial" panose="020B0604020202020204" pitchFamily="34" charset="0"/>
              </a:rPr>
              <a:t>. V atmosféře ozonu shoří za vzniku explozivního </a:t>
            </a:r>
            <a:r>
              <a:rPr lang="cs-CZ" sz="2000" b="1" dirty="0">
                <a:cs typeface="Arial" panose="020B0604020202020204" pitchFamily="34" charset="0"/>
              </a:rPr>
              <a:t>ozonidu lithného </a:t>
            </a:r>
            <a:r>
              <a:rPr lang="cs-CZ" sz="2000" dirty="0">
                <a:cs typeface="Arial" panose="020B0604020202020204" pitchFamily="34" charset="0"/>
              </a:rPr>
              <a:t>LiO</a:t>
            </a:r>
            <a:r>
              <a:rPr lang="cs-CZ" sz="2000" baseline="-25000" dirty="0">
                <a:cs typeface="Arial" panose="020B0604020202020204" pitchFamily="34" charset="0"/>
              </a:rPr>
              <a:t>3</a:t>
            </a:r>
            <a:r>
              <a:rPr lang="cs-CZ" sz="2000" dirty="0">
                <a:cs typeface="Arial" panose="020B0604020202020204" pitchFamily="34" charset="0"/>
              </a:rPr>
              <a:t>. S vodou reaguje za vzniku vodíku:</a:t>
            </a:r>
          </a:p>
          <a:p>
            <a:pPr algn="ctr"/>
            <a:r>
              <a:rPr lang="cs-CZ" sz="2000" dirty="0">
                <a:cs typeface="Arial" panose="020B0604020202020204" pitchFamily="34" charset="0"/>
              </a:rPr>
              <a:t>2Li + 2H</a:t>
            </a:r>
            <a:r>
              <a:rPr lang="cs-CZ" sz="2000" baseline="-25000" dirty="0">
                <a:cs typeface="Arial" panose="020B0604020202020204" pitchFamily="34" charset="0"/>
              </a:rPr>
              <a:t>2</a:t>
            </a:r>
            <a:r>
              <a:rPr lang="cs-CZ" sz="2000" dirty="0">
                <a:cs typeface="Arial" panose="020B0604020202020204" pitchFamily="34" charset="0"/>
              </a:rPr>
              <a:t>O → 2LiOH + H</a:t>
            </a:r>
            <a:r>
              <a:rPr lang="cs-CZ" sz="2000" baseline="-25000" dirty="0">
                <a:cs typeface="Arial" panose="020B0604020202020204" pitchFamily="34" charset="0"/>
              </a:rPr>
              <a:t>2</a:t>
            </a:r>
            <a:endParaRPr lang="cs-CZ" sz="2000" dirty="0">
              <a:cs typeface="Arial" panose="020B0604020202020204" pitchFamily="34" charset="0"/>
            </a:endParaRPr>
          </a:p>
          <a:p>
            <a:pPr algn="just"/>
            <a:r>
              <a:rPr lang="cs-CZ" sz="2000" dirty="0">
                <a:cs typeface="Arial" panose="020B0604020202020204" pitchFamily="34" charset="0"/>
              </a:rPr>
              <a:t>Reakce lithia s minerálními kyselinami probíhá prudce exotermně za vzniku lithné soli a vývoje vodíku:</a:t>
            </a:r>
          </a:p>
          <a:p>
            <a:pPr algn="ctr"/>
            <a:r>
              <a:rPr lang="cs-CZ" sz="2000" dirty="0">
                <a:cs typeface="Arial" panose="020B0604020202020204" pitchFamily="34" charset="0"/>
              </a:rPr>
              <a:t>2Li + 2HCl → 2LiCl + H</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2Li + 3H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2LiHSO</a:t>
            </a:r>
            <a:r>
              <a:rPr lang="cs-CZ" sz="2000" baseline="-25000" dirty="0">
                <a:cs typeface="Arial" panose="020B0604020202020204" pitchFamily="34" charset="0"/>
              </a:rPr>
              <a:t>4</a:t>
            </a:r>
            <a:r>
              <a:rPr lang="cs-CZ" sz="2000" dirty="0">
                <a:cs typeface="Arial" panose="020B0604020202020204" pitchFamily="34" charset="0"/>
              </a:rPr>
              <a:t> + SO</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br>
              <a:rPr lang="cs-CZ" sz="2000" dirty="0">
                <a:cs typeface="Arial" panose="020B0604020202020204" pitchFamily="34" charset="0"/>
              </a:rPr>
            </a:br>
            <a:r>
              <a:rPr lang="cs-CZ" sz="2000" dirty="0">
                <a:cs typeface="Arial" panose="020B0604020202020204" pitchFamily="34" charset="0"/>
              </a:rPr>
              <a:t>3Li + 4HNO</a:t>
            </a:r>
            <a:r>
              <a:rPr lang="cs-CZ" sz="2000" baseline="-25000" dirty="0">
                <a:cs typeface="Arial" panose="020B0604020202020204" pitchFamily="34" charset="0"/>
              </a:rPr>
              <a:t>3</a:t>
            </a:r>
            <a:r>
              <a:rPr lang="cs-CZ" sz="2000" dirty="0">
                <a:cs typeface="Arial" panose="020B0604020202020204" pitchFamily="34" charset="0"/>
              </a:rPr>
              <a:t> → 3LiNO</a:t>
            </a:r>
            <a:r>
              <a:rPr lang="cs-CZ" sz="2000" baseline="-25000" dirty="0">
                <a:cs typeface="Arial" panose="020B0604020202020204" pitchFamily="34" charset="0"/>
              </a:rPr>
              <a:t>3</a:t>
            </a:r>
            <a:r>
              <a:rPr lang="cs-CZ" sz="2000" dirty="0">
                <a:cs typeface="Arial" panose="020B0604020202020204" pitchFamily="34" charset="0"/>
              </a:rPr>
              <a:t> + NO + </a:t>
            </a:r>
            <a:r>
              <a:rPr lang="cs-CZ" sz="2000" dirty="0" err="1">
                <a:cs typeface="Arial" panose="020B0604020202020204" pitchFamily="34" charset="0"/>
              </a:rPr>
              <a:t>2H</a:t>
            </a:r>
            <a:r>
              <a:rPr lang="cs-CZ" sz="2000" baseline="-25000" dirty="0" err="1">
                <a:cs typeface="Arial" panose="020B0604020202020204" pitchFamily="34" charset="0"/>
              </a:rPr>
              <a:t>2</a:t>
            </a:r>
            <a:r>
              <a:rPr lang="cs-CZ" sz="2000" dirty="0" err="1">
                <a:cs typeface="Arial" panose="020B0604020202020204" pitchFamily="34" charset="0"/>
              </a:rPr>
              <a:t>O</a:t>
            </a:r>
            <a:endParaRPr lang="cs-CZ" sz="2000" dirty="0">
              <a:cs typeface="Arial" panose="020B0604020202020204" pitchFamily="34" charset="0"/>
            </a:endParaRPr>
          </a:p>
          <a:p>
            <a:pPr algn="ctr"/>
            <a:endParaRPr lang="cs-CZ" sz="800" dirty="0">
              <a:cs typeface="Arial" panose="020B0604020202020204" pitchFamily="34" charset="0"/>
            </a:endParaRPr>
          </a:p>
          <a:p>
            <a:pPr algn="just"/>
            <a:r>
              <a:rPr lang="cs-CZ" sz="2000" dirty="0">
                <a:cs typeface="Arial" panose="020B0604020202020204" pitchFamily="34" charset="0"/>
              </a:rPr>
              <a:t>S halogeny se slučuje přímo již při laboratorní teplotě, pouze s jodem reaguje až po zahřátí na teplotu přes 200°C. Za vyšších teplot reaguje s vodíkem za vzniku hydridu lithného </a:t>
            </a:r>
            <a:r>
              <a:rPr lang="cs-CZ" sz="2000" dirty="0" err="1">
                <a:cs typeface="Arial" panose="020B0604020202020204" pitchFamily="34" charset="0"/>
              </a:rPr>
              <a:t>LiH</a:t>
            </a:r>
            <a:r>
              <a:rPr lang="cs-CZ" sz="2000" dirty="0">
                <a:cs typeface="Arial" panose="020B0604020202020204" pitchFamily="34" charset="0"/>
              </a:rPr>
              <a:t>, s uhlíkem tvoří </a:t>
            </a:r>
            <a:r>
              <a:rPr lang="cs-CZ" sz="2000" dirty="0" err="1">
                <a:cs typeface="Arial" panose="020B0604020202020204" pitchFamily="34" charset="0"/>
              </a:rPr>
              <a:t>acetylid</a:t>
            </a:r>
            <a:r>
              <a:rPr lang="cs-CZ" sz="2000" dirty="0">
                <a:cs typeface="Arial" panose="020B0604020202020204" pitchFamily="34" charset="0"/>
              </a:rPr>
              <a:t> Li</a:t>
            </a:r>
            <a:r>
              <a:rPr lang="cs-CZ" sz="2000" baseline="-25000" dirty="0">
                <a:cs typeface="Arial" panose="020B0604020202020204" pitchFamily="34" charset="0"/>
              </a:rPr>
              <a:t>2</a:t>
            </a:r>
            <a:r>
              <a:rPr lang="cs-CZ" sz="2000" dirty="0">
                <a:cs typeface="Arial" panose="020B0604020202020204" pitchFamily="34" charset="0"/>
              </a:rPr>
              <a:t>C</a:t>
            </a:r>
            <a:r>
              <a:rPr lang="cs-CZ" sz="2000" baseline="-25000" dirty="0">
                <a:cs typeface="Arial" panose="020B0604020202020204" pitchFamily="34" charset="0"/>
              </a:rPr>
              <a:t>2</a:t>
            </a:r>
            <a:r>
              <a:rPr lang="cs-CZ" sz="2000" dirty="0">
                <a:cs typeface="Arial" panose="020B0604020202020204" pitchFamily="34" charset="0"/>
              </a:rPr>
              <a:t>, s křemíkem tvoří silicidy Li</a:t>
            </a:r>
            <a:r>
              <a:rPr lang="cs-CZ" sz="2000" baseline="-25000" dirty="0">
                <a:cs typeface="Arial" panose="020B0604020202020204" pitchFamily="34" charset="0"/>
              </a:rPr>
              <a:t>6</a:t>
            </a:r>
            <a:r>
              <a:rPr lang="cs-CZ" sz="2000" dirty="0">
                <a:cs typeface="Arial" panose="020B0604020202020204" pitchFamily="34" charset="0"/>
              </a:rPr>
              <a:t>Si</a:t>
            </a:r>
            <a:r>
              <a:rPr lang="cs-CZ" sz="2000" baseline="-25000" dirty="0">
                <a:cs typeface="Arial" panose="020B0604020202020204" pitchFamily="34" charset="0"/>
              </a:rPr>
              <a:t>2</a:t>
            </a:r>
            <a:r>
              <a:rPr lang="cs-CZ" sz="2000" dirty="0">
                <a:cs typeface="Arial" panose="020B0604020202020204" pitchFamily="34" charset="0"/>
              </a:rPr>
              <a:t>, Li</a:t>
            </a:r>
            <a:r>
              <a:rPr lang="cs-CZ" sz="2000" baseline="-25000" dirty="0">
                <a:cs typeface="Arial" panose="020B0604020202020204" pitchFamily="34" charset="0"/>
              </a:rPr>
              <a:t>4</a:t>
            </a:r>
            <a:r>
              <a:rPr lang="cs-CZ" sz="2000" dirty="0">
                <a:cs typeface="Arial" panose="020B0604020202020204" pitchFamily="34" charset="0"/>
              </a:rPr>
              <a:t>Si a Li</a:t>
            </a:r>
            <a:r>
              <a:rPr lang="cs-CZ" sz="2000" baseline="-25000" dirty="0">
                <a:cs typeface="Arial" panose="020B0604020202020204" pitchFamily="34" charset="0"/>
              </a:rPr>
              <a:t>2</a:t>
            </a:r>
            <a:r>
              <a:rPr lang="cs-CZ" sz="2000" dirty="0">
                <a:cs typeface="Arial" panose="020B0604020202020204" pitchFamily="34" charset="0"/>
              </a:rPr>
              <a:t>Si. S kapalným amoniakem reaguje za vzniku amidu </a:t>
            </a:r>
            <a:r>
              <a:rPr lang="cs-CZ" sz="2000" dirty="0" err="1">
                <a:cs typeface="Arial" panose="020B0604020202020204" pitchFamily="34" charset="0"/>
              </a:rPr>
              <a:t>lithého</a:t>
            </a:r>
            <a:r>
              <a:rPr lang="cs-CZ" sz="2000" dirty="0">
                <a:cs typeface="Arial" panose="020B0604020202020204" pitchFamily="34" charset="0"/>
              </a:rPr>
              <a:t> LiNH</a:t>
            </a:r>
            <a:r>
              <a:rPr lang="cs-CZ" sz="2000" baseline="-25000" dirty="0">
                <a:cs typeface="Arial" panose="020B0604020202020204" pitchFamily="34" charset="0"/>
              </a:rPr>
              <a:t>2</a:t>
            </a:r>
            <a:r>
              <a:rPr lang="cs-CZ" sz="2000" dirty="0">
                <a:cs typeface="Arial" panose="020B0604020202020204" pitchFamily="34" charset="0"/>
              </a:rPr>
              <a:t>, s plynným amoniakem tvoří při teplotě 400°C imid lithný Li</a:t>
            </a:r>
            <a:r>
              <a:rPr lang="cs-CZ" sz="2000" baseline="-25000" dirty="0">
                <a:cs typeface="Arial" panose="020B0604020202020204" pitchFamily="34" charset="0"/>
              </a:rPr>
              <a:t>2</a:t>
            </a:r>
            <a:r>
              <a:rPr lang="cs-CZ" sz="2000" dirty="0">
                <a:cs typeface="Arial" panose="020B0604020202020204" pitchFamily="34" charset="0"/>
              </a:rPr>
              <a:t>NH. </a:t>
            </a:r>
          </a:p>
        </p:txBody>
      </p:sp>
      <p:sp>
        <p:nvSpPr>
          <p:cNvPr id="6" name="Rectangle 2"/>
          <p:cNvSpPr>
            <a:spLocks noGrp="1" noChangeArrowheads="1"/>
          </p:cNvSpPr>
          <p:nvPr>
            <p:ph type="title"/>
          </p:nvPr>
        </p:nvSpPr>
        <p:spPr>
          <a:xfrm>
            <a:off x="457200" y="122238"/>
            <a:ext cx="8229600" cy="563562"/>
          </a:xfrm>
        </p:spPr>
        <p:txBody>
          <a:bodyPr>
            <a:noAutofit/>
          </a:bodyPr>
          <a:lstStyle/>
          <a:p>
            <a:pPr eaLnBrk="1" hangingPunct="1"/>
            <a:r>
              <a:rPr lang="en-GB" altLang="en-US" sz="2800" b="1" dirty="0">
                <a:latin typeface="+mn-lt"/>
                <a:cs typeface="Arial" panose="020B0604020202020204" pitchFamily="34" charset="0"/>
              </a:rPr>
              <a:t>Lithium</a:t>
            </a:r>
            <a:endParaRPr lang="cs-CZ" altLang="en-US" sz="2800" b="1" dirty="0">
              <a:latin typeface="+mn-lt"/>
              <a:cs typeface="Arial" panose="020B0604020202020204" pitchFamily="34" charset="0"/>
            </a:endParaRPr>
          </a:p>
        </p:txBody>
      </p:sp>
    </p:spTree>
    <p:extLst>
      <p:ext uri="{BB962C8B-B14F-4D97-AF65-F5344CB8AC3E}">
        <p14:creationId xmlns:p14="http://schemas.microsoft.com/office/powerpoint/2010/main" val="17693075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839200" cy="6340197"/>
          </a:xfrm>
          <a:prstGeom prst="rect">
            <a:avLst/>
          </a:prstGeom>
        </p:spPr>
        <p:txBody>
          <a:bodyPr wrap="square">
            <a:spAutoFit/>
          </a:bodyPr>
          <a:lstStyle/>
          <a:p>
            <a:pPr algn="just"/>
            <a:r>
              <a:rPr lang="cs-CZ" sz="2000" dirty="0">
                <a:cs typeface="Arial" panose="020B0604020202020204" pitchFamily="34" charset="0"/>
              </a:rPr>
              <a:t>Se sírou se slučuje na sulfid lithný Li</a:t>
            </a:r>
            <a:r>
              <a:rPr lang="cs-CZ" sz="2000" baseline="-25000" dirty="0">
                <a:cs typeface="Arial" panose="020B0604020202020204" pitchFamily="34" charset="0"/>
              </a:rPr>
              <a:t>2</a:t>
            </a:r>
            <a:r>
              <a:rPr lang="cs-CZ" sz="2000" dirty="0">
                <a:cs typeface="Arial" panose="020B0604020202020204" pitchFamily="34" charset="0"/>
              </a:rPr>
              <a:t>S při teplotě nad 130°C, se selenem a tellurem reaguje za vzniku selenidu </a:t>
            </a:r>
            <a:r>
              <a:rPr lang="cs-CZ" sz="2000" dirty="0" err="1">
                <a:cs typeface="Arial" panose="020B0604020202020204" pitchFamily="34" charset="0"/>
              </a:rPr>
              <a:t>lithnéno</a:t>
            </a:r>
            <a:r>
              <a:rPr lang="cs-CZ" sz="2000" dirty="0">
                <a:cs typeface="Arial" panose="020B0604020202020204" pitchFamily="34" charset="0"/>
              </a:rPr>
              <a:t> Li</a:t>
            </a:r>
            <a:r>
              <a:rPr lang="cs-CZ" sz="2000" baseline="-25000" dirty="0">
                <a:cs typeface="Arial" panose="020B0604020202020204" pitchFamily="34" charset="0"/>
              </a:rPr>
              <a:t>2</a:t>
            </a:r>
            <a:r>
              <a:rPr lang="cs-CZ" sz="2000" dirty="0">
                <a:cs typeface="Arial" panose="020B0604020202020204" pitchFamily="34" charset="0"/>
              </a:rPr>
              <a:t>Se a telluridu lithného Li</a:t>
            </a:r>
            <a:r>
              <a:rPr lang="cs-CZ" sz="2000" baseline="-25000" dirty="0">
                <a:cs typeface="Arial" panose="020B0604020202020204" pitchFamily="34" charset="0"/>
              </a:rPr>
              <a:t>2</a:t>
            </a:r>
            <a:r>
              <a:rPr lang="cs-CZ" sz="2000" dirty="0">
                <a:cs typeface="Arial" panose="020B0604020202020204" pitchFamily="34" charset="0"/>
              </a:rPr>
              <a:t>Te již při teplotách hluboko pod bodem mrazu.</a:t>
            </a:r>
          </a:p>
          <a:p>
            <a:pPr algn="just"/>
            <a:r>
              <a:rPr lang="en-US" sz="2000" dirty="0">
                <a:cs typeface="Arial" panose="020B0604020202020204" pitchFamily="34" charset="0"/>
              </a:rPr>
              <a:t>  </a:t>
            </a:r>
            <a:r>
              <a:rPr lang="cs-CZ" sz="2000" dirty="0">
                <a:cs typeface="Arial" panose="020B0604020202020204" pitchFamily="34" charset="0"/>
              </a:rPr>
              <a:t>Lithium se dobře rozpouští v roztocích některých organických látek, např. v </a:t>
            </a:r>
            <a:r>
              <a:rPr lang="cs-CZ" sz="2000" dirty="0" err="1">
                <a:cs typeface="Arial" panose="020B0604020202020204" pitchFamily="34" charset="0"/>
              </a:rPr>
              <a:t>ethylaminu</a:t>
            </a:r>
            <a:r>
              <a:rPr lang="cs-CZ" sz="2000" dirty="0">
                <a:cs typeface="Arial" panose="020B0604020202020204" pitchFamily="34" charset="0"/>
              </a:rPr>
              <a:t>, není rozpustné v uhlovodících. </a:t>
            </a:r>
            <a:r>
              <a:rPr lang="cs-CZ" sz="2000" u="sng" dirty="0">
                <a:cs typeface="Arial" panose="020B0604020202020204" pitchFamily="34" charset="0"/>
              </a:rPr>
              <a:t>Rozpustnost lithných solí ve vodě je nejnižší ze všech alkalických kovů</a:t>
            </a:r>
            <a:r>
              <a:rPr lang="cs-CZ" sz="2000" dirty="0">
                <a:cs typeface="Arial" panose="020B0604020202020204" pitchFamily="34" charset="0"/>
              </a:rPr>
              <a:t>, s výjimkou chlorečnanu lithného LiClO</a:t>
            </a:r>
            <a:r>
              <a:rPr lang="cs-CZ" sz="2000" baseline="-25000" dirty="0">
                <a:cs typeface="Arial" panose="020B0604020202020204" pitchFamily="34" charset="0"/>
              </a:rPr>
              <a:t>3</a:t>
            </a:r>
            <a:r>
              <a:rPr lang="cs-CZ" sz="2000" dirty="0">
                <a:cs typeface="Arial" panose="020B0604020202020204" pitchFamily="34" charset="0"/>
              </a:rPr>
              <a:t>, který je naopak ve vodě velice dobře rozpustný, mezi velmi špatně rozpustné soli lithia patří fluorid lithný </a:t>
            </a:r>
            <a:r>
              <a:rPr lang="cs-CZ" sz="2000" dirty="0" err="1">
                <a:cs typeface="Arial" panose="020B0604020202020204" pitchFamily="34" charset="0"/>
              </a:rPr>
              <a:t>LiF</a:t>
            </a:r>
            <a:r>
              <a:rPr lang="cs-CZ" sz="2000" dirty="0">
                <a:cs typeface="Arial" panose="020B0604020202020204" pitchFamily="34" charset="0"/>
              </a:rPr>
              <a:t>. </a:t>
            </a:r>
            <a:endParaRPr lang="en-US" sz="2000" dirty="0">
              <a:cs typeface="Arial" panose="020B0604020202020204" pitchFamily="34" charset="0"/>
            </a:endParaRPr>
          </a:p>
          <a:p>
            <a:pPr algn="just"/>
            <a:endParaRPr lang="en-US" sz="1000" dirty="0">
              <a:cs typeface="Arial" panose="020B0604020202020204" pitchFamily="34" charset="0"/>
            </a:endParaRPr>
          </a:p>
          <a:p>
            <a:r>
              <a:rPr lang="en-GB" altLang="en-US" sz="2000" dirty="0" err="1">
                <a:cs typeface="Arial" panose="020B0604020202020204" pitchFamily="34" charset="0"/>
              </a:rPr>
              <a:t>Porovnání</a:t>
            </a:r>
            <a:r>
              <a:rPr lang="en-GB" altLang="en-US" sz="2000" dirty="0">
                <a:cs typeface="Arial" panose="020B0604020202020204" pitchFamily="34" charset="0"/>
              </a:rPr>
              <a:t> Li s </a:t>
            </a:r>
            <a:r>
              <a:rPr lang="en-GB" altLang="en-US" sz="2000" dirty="0" err="1">
                <a:cs typeface="Arial" panose="020B0604020202020204" pitchFamily="34" charset="0"/>
              </a:rPr>
              <a:t>ostatními</a:t>
            </a:r>
            <a:r>
              <a:rPr lang="en-GB" altLang="en-US" sz="2000" dirty="0">
                <a:cs typeface="Arial" panose="020B0604020202020204" pitchFamily="34" charset="0"/>
              </a:rPr>
              <a:t> </a:t>
            </a:r>
            <a:r>
              <a:rPr lang="en-GB" altLang="en-US" sz="2000" dirty="0" err="1">
                <a:cs typeface="Arial" panose="020B0604020202020204" pitchFamily="34" charset="0"/>
              </a:rPr>
              <a:t>prvky</a:t>
            </a:r>
            <a:r>
              <a:rPr lang="en-GB" altLang="en-US" sz="2000" dirty="0">
                <a:cs typeface="Arial" panose="020B0604020202020204" pitchFamily="34" charset="0"/>
              </a:rPr>
              <a:t> 1. </a:t>
            </a:r>
            <a:r>
              <a:rPr lang="en-GB" altLang="en-US" sz="2000" dirty="0" err="1">
                <a:cs typeface="Arial" panose="020B0604020202020204" pitchFamily="34" charset="0"/>
              </a:rPr>
              <a:t>hlavní</a:t>
            </a:r>
            <a:r>
              <a:rPr lang="en-GB" altLang="en-US" sz="2000" dirty="0">
                <a:cs typeface="Arial" panose="020B0604020202020204" pitchFamily="34" charset="0"/>
              </a:rPr>
              <a:t> </a:t>
            </a:r>
            <a:r>
              <a:rPr lang="en-GB" altLang="en-US" sz="2000" dirty="0" err="1">
                <a:cs typeface="Arial" panose="020B0604020202020204" pitchFamily="34" charset="0"/>
              </a:rPr>
              <a:t>podskupiny</a:t>
            </a:r>
            <a:r>
              <a:rPr lang="en-GB" altLang="en-US" sz="2000" dirty="0">
                <a:cs typeface="Arial" panose="020B0604020202020204" pitchFamily="34" charset="0"/>
              </a:rPr>
              <a:t>:</a:t>
            </a:r>
            <a:endParaRPr lang="cs-CZ" altLang="en-US" sz="2000" dirty="0">
              <a:cs typeface="Arial" panose="020B0604020202020204" pitchFamily="34" charset="0"/>
            </a:endParaRPr>
          </a:p>
          <a:p>
            <a:r>
              <a:rPr lang="cs-CZ" altLang="en-US" sz="2000" dirty="0">
                <a:cs typeface="Arial" panose="020B0604020202020204" pitchFamily="34" charset="0"/>
              </a:rPr>
              <a:t>	</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i</a:t>
            </a:r>
            <a:r>
              <a:rPr lang="en-GB" altLang="en-US" sz="2000" dirty="0">
                <a:cs typeface="Arial" panose="020B0604020202020204" pitchFamily="34" charset="0"/>
              </a:rPr>
              <a:t> 25</a:t>
            </a:r>
            <a:r>
              <a:rPr lang="cs-CZ" altLang="en-US" sz="2000" dirty="0">
                <a:cs typeface="Arial" panose="020B0604020202020204" pitchFamily="34" charset="0"/>
              </a:rPr>
              <a:t> </a:t>
            </a:r>
            <a:r>
              <a:rPr lang="cs-CZ" altLang="en-US" sz="2000" baseline="30000" dirty="0">
                <a:cs typeface="Arial" panose="020B0604020202020204" pitchFamily="34" charset="0"/>
              </a:rPr>
              <a:t>0</a:t>
            </a:r>
            <a:r>
              <a:rPr lang="en-GB" altLang="en-US" sz="2000" dirty="0">
                <a:cs typeface="Arial" panose="020B0604020202020204" pitchFamily="34" charset="0"/>
              </a:rPr>
              <a:t>C </a:t>
            </a:r>
            <a:r>
              <a:rPr lang="en-GB" altLang="en-US" sz="2000" dirty="0" err="1">
                <a:cs typeface="Arial" panose="020B0604020202020204" pitchFamily="34" charset="0"/>
              </a:rPr>
              <a:t>reaguje</a:t>
            </a:r>
            <a:r>
              <a:rPr lang="en-GB" altLang="en-US" sz="2000" dirty="0">
                <a:cs typeface="Arial" panose="020B0604020202020204" pitchFamily="34" charset="0"/>
              </a:rPr>
              <a:t> Li s </a:t>
            </a:r>
            <a:r>
              <a:rPr lang="en-GB" altLang="en-US" sz="2000" dirty="0" err="1">
                <a:cs typeface="Arial" panose="020B0604020202020204" pitchFamily="34" charset="0"/>
              </a:rPr>
              <a:t>vodou</a:t>
            </a:r>
            <a:r>
              <a:rPr lang="en-GB" altLang="en-US" sz="2000" dirty="0">
                <a:cs typeface="Arial" panose="020B0604020202020204" pitchFamily="34" charset="0"/>
              </a:rPr>
              <a:t> </a:t>
            </a:r>
            <a:r>
              <a:rPr lang="en-GB" altLang="en-US" sz="2000" dirty="0" err="1">
                <a:cs typeface="Arial" panose="020B0604020202020204" pitchFamily="34" charset="0"/>
              </a:rPr>
              <a:t>velmi</a:t>
            </a:r>
            <a:r>
              <a:rPr lang="en-GB" altLang="en-US" sz="2000" dirty="0">
                <a:cs typeface="Arial" panose="020B0604020202020204" pitchFamily="34" charset="0"/>
              </a:rPr>
              <a:t> </a:t>
            </a:r>
            <a:r>
              <a:rPr lang="en-GB" altLang="en-US" sz="2000" dirty="0" err="1">
                <a:cs typeface="Arial" panose="020B0604020202020204" pitchFamily="34" charset="0"/>
              </a:rPr>
              <a:t>zvolna</a:t>
            </a:r>
            <a:endParaRPr lang="cs-CZ" altLang="en-US" sz="2000" dirty="0">
              <a:cs typeface="Arial" panose="020B0604020202020204" pitchFamily="34" charset="0"/>
            </a:endParaRPr>
          </a:p>
          <a:p>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LiH</a:t>
            </a:r>
            <a:r>
              <a:rPr lang="en-GB" altLang="en-US" sz="2000" dirty="0">
                <a:cs typeface="Arial" panose="020B0604020202020204" pitchFamily="34" charset="0"/>
              </a:rPr>
              <a:t> - </a:t>
            </a:r>
            <a:r>
              <a:rPr lang="en-GB" altLang="en-US" sz="2000" dirty="0" err="1">
                <a:cs typeface="Arial" panose="020B0604020202020204" pitchFamily="34" charset="0"/>
              </a:rPr>
              <a:t>stálý</a:t>
            </a:r>
            <a:r>
              <a:rPr lang="en-GB" altLang="en-US" sz="2000" dirty="0">
                <a:cs typeface="Arial" panose="020B0604020202020204" pitchFamily="34" charset="0"/>
              </a:rPr>
              <a:t> - m</a:t>
            </a:r>
            <a:r>
              <a:rPr lang="cs-CZ" altLang="en-US" sz="2000" dirty="0">
                <a:cs typeface="Arial" panose="020B0604020202020204" pitchFamily="34" charset="0"/>
              </a:rPr>
              <a:t>ů</a:t>
            </a:r>
            <a:r>
              <a:rPr lang="en-GB" altLang="en-US" sz="2000" dirty="0" err="1">
                <a:cs typeface="Arial" panose="020B0604020202020204" pitchFamily="34" charset="0"/>
              </a:rPr>
              <a:t>že</a:t>
            </a:r>
            <a:r>
              <a:rPr lang="en-GB" altLang="en-US" sz="2000" dirty="0">
                <a:cs typeface="Arial" panose="020B0604020202020204" pitchFamily="34" charset="0"/>
              </a:rPr>
              <a:t> </a:t>
            </a:r>
            <a:r>
              <a:rPr lang="en-GB" altLang="en-US" sz="2000" dirty="0" err="1">
                <a:cs typeface="Arial" panose="020B0604020202020204" pitchFamily="34" charset="0"/>
              </a:rPr>
              <a:t>být</a:t>
            </a:r>
            <a:r>
              <a:rPr lang="en-GB" altLang="en-US" sz="2000" dirty="0">
                <a:cs typeface="Arial" panose="020B0604020202020204" pitchFamily="34" charset="0"/>
              </a:rPr>
              <a:t> </a:t>
            </a:r>
            <a:r>
              <a:rPr lang="en-GB" altLang="en-US" sz="2000" dirty="0" err="1">
                <a:cs typeface="Arial" panose="020B0604020202020204" pitchFamily="34" charset="0"/>
              </a:rPr>
              <a:t>taven</a:t>
            </a:r>
            <a:r>
              <a:rPr lang="en-GB" altLang="en-US" sz="2000" dirty="0">
                <a:cs typeface="Arial" panose="020B0604020202020204" pitchFamily="34" charset="0"/>
              </a:rPr>
              <a:t> bez </a:t>
            </a:r>
            <a:r>
              <a:rPr lang="en-GB" altLang="en-US" sz="2000" dirty="0" err="1">
                <a:cs typeface="Arial" panose="020B0604020202020204" pitchFamily="34" charset="0"/>
              </a:rPr>
              <a:t>rozkladu</a:t>
            </a:r>
            <a:endParaRPr lang="en-GB" altLang="en-US" sz="2000" dirty="0">
              <a:cs typeface="Arial" panose="020B0604020202020204" pitchFamily="34" charset="0"/>
            </a:endParaRPr>
          </a:p>
          <a:p>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za</a:t>
            </a:r>
            <a:r>
              <a:rPr lang="en-GB" altLang="en-US" sz="2000" dirty="0">
                <a:cs typeface="Arial" panose="020B0604020202020204" pitchFamily="34" charset="0"/>
              </a:rPr>
              <a:t> </a:t>
            </a:r>
            <a:r>
              <a:rPr lang="en-GB" altLang="en-US" sz="2000" dirty="0" err="1">
                <a:cs typeface="Arial" panose="020B0604020202020204" pitchFamily="34" charset="0"/>
              </a:rPr>
              <a:t>vysoké</a:t>
            </a:r>
            <a:r>
              <a:rPr lang="en-GB" altLang="en-US" sz="2000" dirty="0">
                <a:cs typeface="Arial" panose="020B0604020202020204" pitchFamily="34" charset="0"/>
              </a:rPr>
              <a:t> </a:t>
            </a:r>
            <a:r>
              <a:rPr lang="en-GB" altLang="en-US" sz="2000" dirty="0" err="1">
                <a:cs typeface="Arial" panose="020B0604020202020204" pitchFamily="34" charset="0"/>
              </a:rPr>
              <a:t>teploty</a:t>
            </a:r>
            <a:r>
              <a:rPr lang="en-GB" altLang="en-US" sz="2000" dirty="0">
                <a:cs typeface="Arial" panose="020B0604020202020204" pitchFamily="34" charset="0"/>
              </a:rPr>
              <a:t> </a:t>
            </a:r>
            <a:r>
              <a:rPr lang="en-GB" altLang="en-US" sz="2000" dirty="0" err="1">
                <a:cs typeface="Arial" panose="020B0604020202020204" pitchFamily="34" charset="0"/>
              </a:rPr>
              <a:t>dochází</a:t>
            </a:r>
            <a:r>
              <a:rPr lang="en-GB" altLang="en-US" sz="2000" dirty="0">
                <a:cs typeface="Arial" panose="020B0604020202020204" pitchFamily="34" charset="0"/>
              </a:rPr>
              <a:t> k </a:t>
            </a:r>
            <a:r>
              <a:rPr lang="en-GB" altLang="en-US" sz="2000" dirty="0" err="1">
                <a:cs typeface="Arial" panose="020B0604020202020204" pitchFamily="34" charset="0"/>
              </a:rPr>
              <a:t>reakcím</a:t>
            </a:r>
            <a:r>
              <a:rPr lang="en-GB" altLang="en-US" sz="2000" dirty="0">
                <a:cs typeface="Arial" panose="020B0604020202020204" pitchFamily="34" charset="0"/>
              </a:rPr>
              <a:t>, </a:t>
            </a:r>
            <a:r>
              <a:rPr lang="en-GB" altLang="en-US" sz="2000" dirty="0" err="1">
                <a:cs typeface="Arial" panose="020B0604020202020204" pitchFamily="34" charset="0"/>
              </a:rPr>
              <a:t>které</a:t>
            </a:r>
            <a:r>
              <a:rPr lang="en-GB" altLang="en-US" sz="2000" dirty="0">
                <a:cs typeface="Arial" panose="020B0604020202020204" pitchFamily="34" charset="0"/>
              </a:rPr>
              <a:t> </a:t>
            </a:r>
            <a:r>
              <a:rPr lang="en-GB" altLang="en-US" sz="2000" dirty="0" err="1">
                <a:cs typeface="Arial" panose="020B0604020202020204" pitchFamily="34" charset="0"/>
              </a:rPr>
              <a:t>mají</a:t>
            </a:r>
            <a:r>
              <a:rPr lang="en-GB" altLang="en-US" sz="2000" dirty="0">
                <a:cs typeface="Arial" panose="020B0604020202020204" pitchFamily="34" charset="0"/>
              </a:rPr>
              <a:t> </a:t>
            </a:r>
            <a:r>
              <a:rPr lang="en-GB" altLang="en-US" sz="2000" dirty="0" err="1">
                <a:cs typeface="Arial" panose="020B0604020202020204" pitchFamily="34" charset="0"/>
              </a:rPr>
              <a:t>obdobu</a:t>
            </a:r>
            <a:r>
              <a:rPr lang="en-GB" altLang="en-US" sz="2000" dirty="0">
                <a:cs typeface="Arial" panose="020B0604020202020204" pitchFamily="34" charset="0"/>
              </a:rPr>
              <a:t> u Mg a Ca</a:t>
            </a:r>
            <a:r>
              <a:rPr lang="cs-CZ" altLang="en-US" sz="2000" dirty="0">
                <a:cs typeface="Arial" panose="020B0604020202020204" pitchFamily="34" charset="0"/>
              </a:rPr>
              <a:t>,</a:t>
            </a:r>
            <a:r>
              <a:rPr lang="en-GB" altLang="en-US" sz="2000" dirty="0">
                <a:cs typeface="Arial" panose="020B0604020202020204" pitchFamily="34" charset="0"/>
              </a:rPr>
              <a:t> ne </a:t>
            </a:r>
            <a:r>
              <a:rPr lang="en-GB" altLang="en-US" sz="2000" dirty="0" err="1">
                <a:cs typeface="Arial" panose="020B0604020202020204" pitchFamily="34" charset="0"/>
              </a:rPr>
              <a:t>však</a:t>
            </a:r>
            <a:r>
              <a:rPr lang="en-GB" altLang="en-US" sz="2000" dirty="0">
                <a:cs typeface="Arial" panose="020B0604020202020204" pitchFamily="34" charset="0"/>
              </a:rPr>
              <a:t> u </a:t>
            </a:r>
            <a:r>
              <a:rPr lang="en-GB" altLang="en-US" sz="2000" dirty="0" err="1">
                <a:cs typeface="Arial" panose="020B0604020202020204" pitchFamily="34" charset="0"/>
              </a:rPr>
              <a:t>ostatních</a:t>
            </a:r>
            <a:r>
              <a:rPr lang="en-GB" altLang="en-US" sz="2000" dirty="0">
                <a:cs typeface="Arial" panose="020B0604020202020204" pitchFamily="34" charset="0"/>
              </a:rPr>
              <a:t> </a:t>
            </a:r>
            <a:r>
              <a:rPr lang="en-GB" altLang="en-US" sz="2000" dirty="0" err="1">
                <a:cs typeface="Arial" panose="020B0604020202020204" pitchFamily="34" charset="0"/>
              </a:rPr>
              <a:t>alk</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a:t>
            </a:r>
            <a:endParaRPr lang="cs-CZ" altLang="en-US" sz="2000" dirty="0">
              <a:cs typeface="Arial" panose="020B0604020202020204" pitchFamily="34" charset="0"/>
            </a:endParaRPr>
          </a:p>
          <a:p>
            <a:pPr algn="ctr"/>
            <a:r>
              <a:rPr lang="en-GB" altLang="en-US" sz="2000" dirty="0">
                <a:cs typeface="Arial" panose="020B0604020202020204" pitchFamily="34" charset="0"/>
              </a:rPr>
              <a:t>2 </a:t>
            </a:r>
            <a:r>
              <a:rPr lang="en-GB" altLang="en-US" sz="2000" dirty="0" err="1">
                <a:cs typeface="Arial" panose="020B0604020202020204" pitchFamily="34" charset="0"/>
              </a:rPr>
              <a:t>LiOH</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Li</a:t>
            </a:r>
            <a:r>
              <a:rPr lang="en-GB" altLang="en-US" sz="2000" baseline="-25000" dirty="0">
                <a:cs typeface="Arial" panose="020B0604020202020204" pitchFamily="34" charset="0"/>
              </a:rPr>
              <a:t>2</a:t>
            </a:r>
            <a:r>
              <a:rPr lang="en-GB" altLang="en-US" sz="2000" dirty="0">
                <a:cs typeface="Arial" panose="020B0604020202020204" pitchFamily="34" charset="0"/>
              </a:rPr>
              <a:t>O + H</a:t>
            </a:r>
            <a:r>
              <a:rPr lang="en-GB" altLang="en-US" sz="2000" baseline="-25000" dirty="0">
                <a:cs typeface="Arial" panose="020B0604020202020204" pitchFamily="34" charset="0"/>
              </a:rPr>
              <a:t>2</a:t>
            </a:r>
            <a:r>
              <a:rPr lang="en-GB" altLang="en-US" sz="2000" dirty="0">
                <a:cs typeface="Arial" panose="020B0604020202020204" pitchFamily="34" charset="0"/>
              </a:rPr>
              <a:t>O        </a:t>
            </a:r>
            <a:endParaRPr lang="cs-CZ" altLang="en-US" sz="2000" dirty="0">
              <a:cs typeface="Arial" panose="020B0604020202020204" pitchFamily="34" charset="0"/>
            </a:endParaRPr>
          </a:p>
          <a:p>
            <a:pPr algn="ctr"/>
            <a:r>
              <a:rPr lang="en-GB" altLang="en-US" sz="2000" dirty="0">
                <a:cs typeface="Arial" panose="020B0604020202020204" pitchFamily="34" charset="0"/>
              </a:rPr>
              <a:t>Li</a:t>
            </a:r>
            <a:r>
              <a:rPr lang="en-GB" altLang="en-US" sz="2000" baseline="-25000" dirty="0">
                <a:cs typeface="Arial" panose="020B0604020202020204" pitchFamily="34" charset="0"/>
              </a:rPr>
              <a:t>2</a:t>
            </a:r>
            <a:r>
              <a:rPr lang="en-GB" altLang="en-US" sz="2000" dirty="0">
                <a:cs typeface="Arial" panose="020B0604020202020204" pitchFamily="34" charset="0"/>
              </a:rPr>
              <a:t>CO</a:t>
            </a:r>
            <a:r>
              <a:rPr lang="en-GB" altLang="en-US" sz="2000" baseline="-25000" dirty="0">
                <a:cs typeface="Arial" panose="020B0604020202020204" pitchFamily="34" charset="0"/>
              </a:rPr>
              <a:t>3</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Li</a:t>
            </a:r>
            <a:r>
              <a:rPr lang="en-GB" altLang="en-US" sz="2000" baseline="-25000" dirty="0">
                <a:cs typeface="Arial" panose="020B0604020202020204" pitchFamily="34" charset="0"/>
              </a:rPr>
              <a:t>2</a:t>
            </a:r>
            <a:r>
              <a:rPr lang="en-GB" altLang="en-US" sz="2000" dirty="0">
                <a:cs typeface="Arial" panose="020B0604020202020204" pitchFamily="34" charset="0"/>
              </a:rPr>
              <a:t>O + CO</a:t>
            </a:r>
            <a:r>
              <a:rPr lang="en-GB" altLang="en-US" sz="2000" baseline="-25000" dirty="0">
                <a:cs typeface="Arial" panose="020B0604020202020204" pitchFamily="34" charset="0"/>
              </a:rPr>
              <a:t>2</a:t>
            </a:r>
          </a:p>
          <a:p>
            <a:pPr>
              <a:buFontTx/>
              <a:buChar char="-"/>
            </a:pPr>
            <a:r>
              <a:rPr lang="cs-CZ" altLang="en-US" sz="2000" dirty="0">
                <a:cs typeface="Arial" panose="020B0604020202020204" pitchFamily="34" charset="0"/>
              </a:rPr>
              <a:t> </a:t>
            </a:r>
            <a:r>
              <a:rPr lang="en-GB" altLang="en-US" sz="2000" dirty="0" err="1">
                <a:cs typeface="Arial" panose="020B0604020202020204" pitchFamily="34" charset="0"/>
              </a:rPr>
              <a:t>odchylky</a:t>
            </a:r>
            <a:r>
              <a:rPr lang="en-GB" altLang="en-US" sz="2000" dirty="0">
                <a:cs typeface="Arial" panose="020B0604020202020204" pitchFamily="34" charset="0"/>
              </a:rPr>
              <a:t> od </a:t>
            </a:r>
            <a:r>
              <a:rPr lang="cs-CZ" altLang="en-US" sz="2000" dirty="0">
                <a:cs typeface="Arial" panose="020B0604020202020204" pitchFamily="34" charset="0"/>
              </a:rPr>
              <a:t>č</a:t>
            </a:r>
            <a:r>
              <a:rPr lang="en-GB" altLang="en-US" sz="2000" dirty="0" err="1">
                <a:cs typeface="Arial" panose="020B0604020202020204" pitchFamily="34" charset="0"/>
              </a:rPr>
              <a:t>ist</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iont</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vazby</a:t>
            </a:r>
            <a:r>
              <a:rPr lang="en-GB" altLang="en-US" sz="2000" dirty="0">
                <a:cs typeface="Arial" panose="020B0604020202020204" pitchFamily="34" charset="0"/>
              </a:rPr>
              <a:t> - </a:t>
            </a:r>
            <a:r>
              <a:rPr lang="en-GB" altLang="en-US" sz="2000" u="sng" dirty="0">
                <a:cs typeface="Arial" panose="020B0604020202020204" pitchFamily="34" charset="0"/>
              </a:rPr>
              <a:t>lithium je </a:t>
            </a:r>
            <a:r>
              <a:rPr lang="en-GB" altLang="en-US" sz="2000" u="sng" dirty="0" err="1">
                <a:cs typeface="Arial" panose="020B0604020202020204" pitchFamily="34" charset="0"/>
              </a:rPr>
              <a:t>jediný</a:t>
            </a:r>
            <a:r>
              <a:rPr lang="en-GB" altLang="en-US" sz="2000" u="sng" dirty="0">
                <a:cs typeface="Arial" panose="020B0604020202020204" pitchFamily="34" charset="0"/>
              </a:rPr>
              <a:t> </a:t>
            </a:r>
            <a:r>
              <a:rPr lang="en-GB" altLang="en-US" sz="2000" u="sng" dirty="0" err="1">
                <a:cs typeface="Arial" panose="020B0604020202020204" pitchFamily="34" charset="0"/>
              </a:rPr>
              <a:t>alk</a:t>
            </a:r>
            <a:r>
              <a:rPr lang="cs-CZ" altLang="en-US" sz="2000" u="sng" dirty="0" err="1">
                <a:cs typeface="Arial" panose="020B0604020202020204" pitchFamily="34" charset="0"/>
              </a:rPr>
              <a:t>alický</a:t>
            </a:r>
            <a:r>
              <a:rPr lang="cs-CZ" altLang="en-US" sz="2000" u="sng" dirty="0">
                <a:cs typeface="Arial" panose="020B0604020202020204" pitchFamily="34" charset="0"/>
              </a:rPr>
              <a:t> </a:t>
            </a:r>
            <a:r>
              <a:rPr lang="en-GB" altLang="en-US" sz="2000" u="sng" dirty="0" err="1">
                <a:cs typeface="Arial" panose="020B0604020202020204" pitchFamily="34" charset="0"/>
              </a:rPr>
              <a:t>kov</a:t>
            </a:r>
            <a:r>
              <a:rPr lang="en-GB" altLang="en-US" sz="2000" u="sng" dirty="0">
                <a:cs typeface="Arial" panose="020B0604020202020204" pitchFamily="34" charset="0"/>
              </a:rPr>
              <a:t>  </a:t>
            </a:r>
            <a:r>
              <a:rPr lang="en-GB" altLang="en-US" sz="2000" u="sng" dirty="0" err="1">
                <a:cs typeface="Arial" panose="020B0604020202020204" pitchFamily="34" charset="0"/>
              </a:rPr>
              <a:t>tvo</a:t>
            </a:r>
            <a:r>
              <a:rPr lang="cs-CZ" altLang="en-US" sz="2000" u="sng" dirty="0">
                <a:cs typeface="Arial" panose="020B0604020202020204" pitchFamily="34" charset="0"/>
              </a:rPr>
              <a:t>ř</a:t>
            </a:r>
            <a:r>
              <a:rPr lang="en-GB" altLang="en-US" sz="2000" u="sng" dirty="0" err="1">
                <a:cs typeface="Arial" panose="020B0604020202020204" pitchFamily="34" charset="0"/>
              </a:rPr>
              <a:t>ící</a:t>
            </a:r>
            <a:r>
              <a:rPr lang="en-GB" altLang="en-US" sz="2000" u="sng" dirty="0">
                <a:cs typeface="Arial" panose="020B0604020202020204" pitchFamily="34" charset="0"/>
              </a:rPr>
              <a:t> </a:t>
            </a:r>
            <a:r>
              <a:rPr lang="en-GB" altLang="en-US" sz="2000" u="sng" dirty="0" err="1">
                <a:cs typeface="Arial" panose="020B0604020202020204" pitchFamily="34" charset="0"/>
              </a:rPr>
              <a:t>slou</a:t>
            </a:r>
            <a:r>
              <a:rPr lang="cs-CZ" altLang="en-US" sz="2000" u="sng" dirty="0">
                <a:cs typeface="Arial" panose="020B0604020202020204" pitchFamily="34" charset="0"/>
              </a:rPr>
              <a:t>č</a:t>
            </a:r>
            <a:r>
              <a:rPr lang="en-GB" altLang="en-US" sz="2000" u="sng" dirty="0" err="1">
                <a:cs typeface="Arial" panose="020B0604020202020204" pitchFamily="34" charset="0"/>
              </a:rPr>
              <a:t>eniny</a:t>
            </a:r>
            <a:r>
              <a:rPr lang="en-GB" altLang="en-US" sz="2000" u="sng" dirty="0">
                <a:cs typeface="Arial" panose="020B0604020202020204" pitchFamily="34" charset="0"/>
              </a:rPr>
              <a:t> s </a:t>
            </a:r>
            <a:r>
              <a:rPr lang="en-GB" altLang="en-US" sz="2000" u="sng" dirty="0" err="1">
                <a:cs typeface="Arial" panose="020B0604020202020204" pitchFamily="34" charset="0"/>
              </a:rPr>
              <a:t>význam</a:t>
            </a:r>
            <a:r>
              <a:rPr lang="cs-CZ" altLang="en-US" sz="2000" u="sng" dirty="0">
                <a:cs typeface="Arial" panose="020B0604020202020204" pitchFamily="34" charset="0"/>
              </a:rPr>
              <a:t>ě</a:t>
            </a:r>
            <a:r>
              <a:rPr lang="en-GB" altLang="en-US" sz="2000" u="sng" dirty="0" err="1">
                <a:cs typeface="Arial" panose="020B0604020202020204" pitchFamily="34" charset="0"/>
              </a:rPr>
              <a:t>jším</a:t>
            </a:r>
            <a:r>
              <a:rPr lang="en-GB" altLang="en-US" sz="2000" u="sng" dirty="0">
                <a:cs typeface="Arial" panose="020B0604020202020204" pitchFamily="34" charset="0"/>
              </a:rPr>
              <a:t> </a:t>
            </a:r>
            <a:r>
              <a:rPr lang="en-GB" altLang="en-US" sz="2000" u="sng" dirty="0" err="1">
                <a:cs typeface="Arial" panose="020B0604020202020204" pitchFamily="34" charset="0"/>
              </a:rPr>
              <a:t>podílem</a:t>
            </a:r>
            <a:r>
              <a:rPr lang="en-GB" altLang="en-US" sz="2000" u="sng" dirty="0">
                <a:cs typeface="Arial" panose="020B0604020202020204" pitchFamily="34" charset="0"/>
              </a:rPr>
              <a:t> </a:t>
            </a:r>
            <a:r>
              <a:rPr lang="en-GB" altLang="en-US" sz="2000" u="sng" dirty="0" err="1">
                <a:cs typeface="Arial" panose="020B0604020202020204" pitchFamily="34" charset="0"/>
              </a:rPr>
              <a:t>kovalentního</a:t>
            </a:r>
            <a:r>
              <a:rPr lang="en-GB" altLang="en-US" sz="2000" u="sng" dirty="0">
                <a:cs typeface="Arial" panose="020B0604020202020204" pitchFamily="34" charset="0"/>
              </a:rPr>
              <a:t> </a:t>
            </a:r>
            <a:r>
              <a:rPr lang="en-GB" altLang="en-US" sz="2000" u="sng" dirty="0" err="1">
                <a:cs typeface="Arial" panose="020B0604020202020204" pitchFamily="34" charset="0"/>
              </a:rPr>
              <a:t>charakteru</a:t>
            </a:r>
            <a:r>
              <a:rPr lang="en-GB" altLang="en-US" sz="2000" u="sng" dirty="0">
                <a:cs typeface="Arial" panose="020B0604020202020204" pitchFamily="34" charset="0"/>
              </a:rPr>
              <a:t> </a:t>
            </a:r>
            <a:r>
              <a:rPr lang="en-GB" altLang="en-US" sz="2000" u="sng" dirty="0" err="1">
                <a:cs typeface="Arial" panose="020B0604020202020204" pitchFamily="34" charset="0"/>
              </a:rPr>
              <a:t>vazby</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íkladem</a:t>
            </a:r>
            <a:r>
              <a:rPr lang="cs-CZ" altLang="en-US" sz="2000" dirty="0">
                <a:cs typeface="Arial" panose="020B0604020202020204" pitchFamily="34" charset="0"/>
              </a:rPr>
              <a:t> </a:t>
            </a:r>
            <a:r>
              <a:rPr lang="en-GB" altLang="en-US" sz="2000" b="1" dirty="0" err="1">
                <a:cs typeface="Arial" panose="020B0604020202020204" pitchFamily="34" charset="0"/>
              </a:rPr>
              <a:t>slou</a:t>
            </a:r>
            <a:r>
              <a:rPr lang="cs-CZ" altLang="en-US" sz="2000" b="1" dirty="0">
                <a:cs typeface="Arial" panose="020B0604020202020204" pitchFamily="34" charset="0"/>
              </a:rPr>
              <a:t>č</a:t>
            </a:r>
            <a:r>
              <a:rPr lang="en-GB" altLang="en-US" sz="2000" b="1" dirty="0" err="1">
                <a:cs typeface="Arial" panose="020B0604020202020204" pitchFamily="34" charset="0"/>
              </a:rPr>
              <a:t>eniny</a:t>
            </a:r>
            <a:r>
              <a:rPr lang="en-GB" altLang="en-US" sz="2000" b="1" dirty="0">
                <a:cs typeface="Arial" panose="020B0604020202020204" pitchFamily="34" charset="0"/>
              </a:rPr>
              <a:t> </a:t>
            </a:r>
            <a:r>
              <a:rPr lang="en-GB" altLang="en-US" sz="2000" b="1" dirty="0" err="1">
                <a:cs typeface="Arial" panose="020B0604020202020204" pitchFamily="34" charset="0"/>
              </a:rPr>
              <a:t>organolithné</a:t>
            </a:r>
            <a:r>
              <a:rPr lang="en-GB" altLang="en-US" sz="2000" dirty="0">
                <a:cs typeface="Arial" panose="020B0604020202020204" pitchFamily="34" charset="0"/>
              </a:rPr>
              <a:t>,  d</a:t>
            </a:r>
            <a:r>
              <a:rPr lang="cs-CZ" altLang="en-US" sz="2000" dirty="0">
                <a:cs typeface="Arial" panose="020B0604020202020204" pitchFamily="34" charset="0"/>
              </a:rPr>
              <a:t>ů</a:t>
            </a:r>
            <a:r>
              <a:rPr lang="en-GB" altLang="en-US" sz="2000" dirty="0" err="1">
                <a:cs typeface="Arial" panose="020B0604020202020204" pitchFamily="34" charset="0"/>
              </a:rPr>
              <a:t>ležitá</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inidla</a:t>
            </a:r>
            <a:r>
              <a:rPr lang="en-GB" altLang="en-US" sz="2000" dirty="0">
                <a:cs typeface="Arial" panose="020B0604020202020204" pitchFamily="34" charset="0"/>
              </a:rPr>
              <a:t> v org</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syntézách</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ipraví</a:t>
            </a:r>
            <a:r>
              <a:rPr lang="en-GB" altLang="en-US" sz="2000" dirty="0">
                <a:cs typeface="Arial" panose="020B0604020202020204" pitchFamily="34" charset="0"/>
              </a:rPr>
              <a:t> se </a:t>
            </a:r>
            <a:r>
              <a:rPr lang="en-GB" altLang="en-US" sz="2000" dirty="0" err="1">
                <a:cs typeface="Arial" panose="020B0604020202020204" pitchFamily="34" charset="0"/>
              </a:rPr>
              <a:t>reakcí</a:t>
            </a:r>
            <a:r>
              <a:rPr lang="en-GB" altLang="en-US" sz="2000" dirty="0">
                <a:cs typeface="Arial" panose="020B0604020202020204" pitchFamily="34" charset="0"/>
              </a:rPr>
              <a:t> Li s</a:t>
            </a:r>
            <a:r>
              <a:rPr lang="cs-CZ" altLang="en-US" sz="2000" dirty="0">
                <a:cs typeface="Arial" panose="020B0604020202020204" pitchFamily="34" charset="0"/>
              </a:rPr>
              <a:t> </a:t>
            </a:r>
            <a:r>
              <a:rPr lang="en-GB" altLang="en-US" sz="2000" dirty="0" err="1">
                <a:cs typeface="Arial" panose="020B0604020202020204" pitchFamily="34" charset="0"/>
              </a:rPr>
              <a:t>halogenderiváty</a:t>
            </a:r>
            <a:r>
              <a:rPr lang="en-GB" altLang="en-US" sz="2000" dirty="0">
                <a:cs typeface="Arial" panose="020B0604020202020204" pitchFamily="34" charset="0"/>
              </a:rPr>
              <a:t>:      </a:t>
            </a:r>
            <a:endParaRPr lang="cs-CZ" altLang="en-US" sz="2000" dirty="0">
              <a:cs typeface="Arial" panose="020B0604020202020204" pitchFamily="34" charset="0"/>
            </a:endParaRPr>
          </a:p>
          <a:p>
            <a:pPr algn="ctr">
              <a:buNone/>
            </a:pPr>
            <a:r>
              <a:rPr lang="cs-CZ" altLang="en-US" sz="2000" dirty="0">
                <a:cs typeface="Arial" panose="020B0604020202020204" pitchFamily="34" charset="0"/>
              </a:rPr>
              <a:t>	</a:t>
            </a:r>
            <a:r>
              <a:rPr lang="en-GB" altLang="en-US" sz="2000" dirty="0">
                <a:cs typeface="Arial" panose="020B0604020202020204" pitchFamily="34" charset="0"/>
              </a:rPr>
              <a:t> 2 Li  +  R-Cl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Li-R + </a:t>
            </a:r>
            <a:r>
              <a:rPr lang="en-GB" altLang="en-US" sz="2000" dirty="0" err="1">
                <a:cs typeface="Arial" panose="020B0604020202020204" pitchFamily="34" charset="0"/>
              </a:rPr>
              <a:t>LiCl</a:t>
            </a:r>
            <a:endParaRPr lang="cs-CZ" altLang="en-US" sz="2000" dirty="0">
              <a:cs typeface="Arial" panose="020B0604020202020204" pitchFamily="34" charset="0"/>
            </a:endParaRPr>
          </a:p>
        </p:txBody>
      </p:sp>
    </p:spTree>
    <p:extLst>
      <p:ext uri="{BB962C8B-B14F-4D97-AF65-F5344CB8AC3E}">
        <p14:creationId xmlns:p14="http://schemas.microsoft.com/office/powerpoint/2010/main" val="22557788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BCE8C2E-21DB-4351-BD4D-8CA1C949F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676510"/>
            <a:ext cx="3680633" cy="591970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rite any four differences between lithium and other class 11 chemistry CBSE">
            <a:extLst>
              <a:ext uri="{FF2B5EF4-FFF2-40B4-BE49-F238E27FC236}">
                <a16:creationId xmlns:a16="http://schemas.microsoft.com/office/drawing/2014/main" id="{01B70666-4873-4247-A716-79CA25081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91683"/>
            <a:ext cx="5035529" cy="2613917"/>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descr="Obsah obrázku displej, podepsat&#10;&#10;Popis byl vytvořen automaticky">
            <a:extLst>
              <a:ext uri="{FF2B5EF4-FFF2-40B4-BE49-F238E27FC236}">
                <a16:creationId xmlns:a16="http://schemas.microsoft.com/office/drawing/2014/main" id="{8209BE72-14D1-4868-91A5-D33BABC7D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533399"/>
            <a:ext cx="2057400" cy="3102964"/>
          </a:xfrm>
          <a:prstGeom prst="rect">
            <a:avLst/>
          </a:prstGeom>
        </p:spPr>
      </p:pic>
      <p:sp>
        <p:nvSpPr>
          <p:cNvPr id="5" name="Rectangle 2">
            <a:extLst>
              <a:ext uri="{FF2B5EF4-FFF2-40B4-BE49-F238E27FC236}">
                <a16:creationId xmlns:a16="http://schemas.microsoft.com/office/drawing/2014/main" id="{6DF0860D-CBB9-4298-B068-AB870E8BA3AB}"/>
              </a:ext>
            </a:extLst>
          </p:cNvPr>
          <p:cNvSpPr>
            <a:spLocks noGrp="1" noChangeArrowheads="1"/>
          </p:cNvSpPr>
          <p:nvPr>
            <p:ph type="title"/>
          </p:nvPr>
        </p:nvSpPr>
        <p:spPr>
          <a:xfrm>
            <a:off x="533400" y="990600"/>
            <a:ext cx="1828800" cy="563562"/>
          </a:xfrm>
        </p:spPr>
        <p:txBody>
          <a:bodyPr>
            <a:noAutofit/>
          </a:bodyPr>
          <a:lstStyle/>
          <a:p>
            <a:pPr eaLnBrk="1" hangingPunct="1"/>
            <a:r>
              <a:rPr lang="en-GB" altLang="en-US" sz="2800" b="1" dirty="0">
                <a:latin typeface="Arial" panose="020B0604020202020204" pitchFamily="34" charset="0"/>
                <a:cs typeface="Arial" panose="020B0604020202020204" pitchFamily="34" charset="0"/>
              </a:rPr>
              <a:t>Lithium</a:t>
            </a:r>
            <a:endParaRPr lang="cs-CZ"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12401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800" y="228600"/>
            <a:ext cx="8610600" cy="3293209"/>
          </a:xfrm>
          <a:prstGeom prst="rect">
            <a:avLst/>
          </a:prstGeom>
        </p:spPr>
        <p:txBody>
          <a:bodyPr wrap="square">
            <a:spAutoFit/>
          </a:bodyPr>
          <a:lstStyle/>
          <a:p>
            <a:pPr algn="just"/>
            <a:r>
              <a:rPr lang="cs-CZ" sz="2000" dirty="0">
                <a:cs typeface="Arial" panose="020B0604020202020204" pitchFamily="34" charset="0"/>
              </a:rPr>
              <a:t>Lithné soli jsou ze však solí alkalických kovů obecně </a:t>
            </a:r>
            <a:r>
              <a:rPr lang="cs-CZ" sz="2000" b="1" dirty="0">
                <a:cs typeface="Arial" panose="020B0604020202020204" pitchFamily="34" charset="0"/>
              </a:rPr>
              <a:t>nejméně rozpustné ve vodě</a:t>
            </a:r>
            <a:r>
              <a:rPr lang="cs-CZ" sz="2000" dirty="0">
                <a:cs typeface="Arial" panose="020B0604020202020204" pitchFamily="34" charset="0"/>
              </a:rPr>
              <a:t> (Paradox u lithných solí tvoří </a:t>
            </a:r>
            <a:r>
              <a:rPr lang="cs-CZ" sz="2000" u="sng" dirty="0">
                <a:cs typeface="Arial" panose="020B0604020202020204" pitchFamily="34" charset="0"/>
              </a:rPr>
              <a:t>chlorečnan lithný</a:t>
            </a:r>
            <a:r>
              <a:rPr lang="cs-CZ" sz="2000" dirty="0">
                <a:cs typeface="Arial" panose="020B0604020202020204" pitchFamily="34" charset="0"/>
              </a:rPr>
              <a:t>, který je </a:t>
            </a:r>
            <a:r>
              <a:rPr lang="cs-CZ" sz="2000" u="sng" dirty="0">
                <a:cs typeface="Arial" panose="020B0604020202020204" pitchFamily="34" charset="0"/>
              </a:rPr>
              <a:t>nejrozpustnější anorganickou látkou</a:t>
            </a:r>
            <a:r>
              <a:rPr lang="cs-CZ" sz="2000" dirty="0">
                <a:cs typeface="Arial" panose="020B0604020202020204" pitchFamily="34" charset="0"/>
              </a:rPr>
              <a:t> ve vodě – 313,5 g ve 100 ml při 18 °C). Naproti tomu se však lithné soli velmi dobře rozpouští v jiných polárních rozpouštědlech než voda (například kapalný amoniak nebo líh). </a:t>
            </a:r>
          </a:p>
          <a:p>
            <a:pPr algn="just"/>
            <a:endParaRPr lang="cs-CZ" sz="800" dirty="0">
              <a:cs typeface="Arial" panose="020B0604020202020204" pitchFamily="34" charset="0"/>
            </a:endParaRPr>
          </a:p>
          <a:p>
            <a:pPr algn="just"/>
            <a:r>
              <a:rPr lang="cs-CZ" sz="2000" dirty="0">
                <a:cs typeface="Arial" panose="020B0604020202020204" pitchFamily="34" charset="0"/>
              </a:rPr>
              <a:t>Lithium se výrazně liší svými vlastnostmi od vlastností ostatních alkalických kovů, ale v mnohém se </a:t>
            </a:r>
            <a:r>
              <a:rPr lang="cs-CZ" sz="2000" b="1" dirty="0">
                <a:cs typeface="Arial" panose="020B0604020202020204" pitchFamily="34" charset="0"/>
              </a:rPr>
              <a:t>podobá vlastnostem kovů alkalických zemin </a:t>
            </a:r>
            <a:r>
              <a:rPr lang="cs-CZ" sz="2000" dirty="0">
                <a:cs typeface="Arial" panose="020B0604020202020204" pitchFamily="34" charset="0"/>
              </a:rPr>
              <a:t>(v periodické tabulce je </a:t>
            </a:r>
            <a:r>
              <a:rPr lang="cs-CZ" sz="2000" b="1" dirty="0">
                <a:cs typeface="Arial" panose="020B0604020202020204" pitchFamily="34" charset="0"/>
              </a:rPr>
              <a:t>diagonální příbuznost </a:t>
            </a:r>
            <a:r>
              <a:rPr lang="cs-CZ" sz="2000" b="1" dirty="0" err="1">
                <a:cs typeface="Arial" panose="020B0604020202020204" pitchFamily="34" charset="0"/>
              </a:rPr>
              <a:t>Li</a:t>
            </a:r>
            <a:r>
              <a:rPr lang="cs-CZ" sz="2000" b="1" dirty="0">
                <a:cs typeface="Arial" panose="020B0604020202020204" pitchFamily="34" charset="0"/>
              </a:rPr>
              <a:t> a Mg</a:t>
            </a:r>
            <a:r>
              <a:rPr lang="cs-CZ" sz="2000" dirty="0">
                <a:cs typeface="Arial" panose="020B0604020202020204" pitchFamily="34" charset="0"/>
              </a:rPr>
              <a:t>).</a:t>
            </a:r>
          </a:p>
          <a:p>
            <a:pPr algn="just"/>
            <a:endParaRPr lang="cs-CZ" sz="2000" dirty="0">
              <a:cs typeface="Arial" panose="020B0604020202020204" pitchFamily="34" charset="0"/>
            </a:endParaRPr>
          </a:p>
          <a:p>
            <a:pPr algn="just"/>
            <a:endParaRPr lang="cs-CZ" sz="2000" dirty="0">
              <a:cs typeface="Arial" panose="020B0604020202020204" pitchFamily="34" charset="0"/>
            </a:endParaRPr>
          </a:p>
        </p:txBody>
      </p:sp>
      <p:pic>
        <p:nvPicPr>
          <p:cNvPr id="2" name="Obrázek 1">
            <a:extLst>
              <a:ext uri="{FF2B5EF4-FFF2-40B4-BE49-F238E27FC236}">
                <a16:creationId xmlns:a16="http://schemas.microsoft.com/office/drawing/2014/main" id="{CA6924FA-2108-4450-8457-08E6D0E396DA}"/>
              </a:ext>
            </a:extLst>
          </p:cNvPr>
          <p:cNvPicPr>
            <a:picLocks noChangeAspect="1"/>
          </p:cNvPicPr>
          <p:nvPr/>
        </p:nvPicPr>
        <p:blipFill>
          <a:blip r:embed="rId3"/>
          <a:stretch>
            <a:fillRect/>
          </a:stretch>
        </p:blipFill>
        <p:spPr>
          <a:xfrm>
            <a:off x="3736910" y="3200400"/>
            <a:ext cx="5178490" cy="3429000"/>
          </a:xfrm>
          <a:prstGeom prst="rect">
            <a:avLst/>
          </a:prstGeom>
        </p:spPr>
      </p:pic>
      <p:pic>
        <p:nvPicPr>
          <p:cNvPr id="8194" name="Picture 2" descr="In what ways lithium shows similarities to mag-nesium in its chemical  behaviour? - CBSE Class 11 Chemistry - Learn CBSE Forum">
            <a:extLst>
              <a:ext uri="{FF2B5EF4-FFF2-40B4-BE49-F238E27FC236}">
                <a16:creationId xmlns:a16="http://schemas.microsoft.com/office/drawing/2014/main" id="{AF6BC7D4-287E-4B6A-A779-B85CD2B26A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722" y="3058602"/>
            <a:ext cx="3254477" cy="3542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301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ryllium - Wikipedia">
            <a:extLst>
              <a:ext uri="{FF2B5EF4-FFF2-40B4-BE49-F238E27FC236}">
                <a16:creationId xmlns:a16="http://schemas.microsoft.com/office/drawing/2014/main" id="{E17B478F-31DD-42BC-882D-0D52E225D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298" y="3433281"/>
            <a:ext cx="3209313" cy="31801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dex of /inorganic/group2">
            <a:extLst>
              <a:ext uri="{FF2B5EF4-FFF2-40B4-BE49-F238E27FC236}">
                <a16:creationId xmlns:a16="http://schemas.microsoft.com/office/drawing/2014/main" id="{AB407155-BB2E-409F-8CCE-6E079E145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531" y="3962400"/>
            <a:ext cx="5045956"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4CDF799-7B92-43CB-A871-7BBE2DB5A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509" y="176779"/>
            <a:ext cx="5334000" cy="32522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25F17DD5-C7B8-4F96-80FC-7FEE7F2AD175}"/>
              </a:ext>
            </a:extLst>
          </p:cNvPr>
          <p:cNvSpPr txBox="1"/>
          <p:nvPr/>
        </p:nvSpPr>
        <p:spPr>
          <a:xfrm>
            <a:off x="228600" y="1066800"/>
            <a:ext cx="5164844" cy="1938992"/>
          </a:xfrm>
          <a:prstGeom prst="rect">
            <a:avLst/>
          </a:prstGeom>
          <a:noFill/>
        </p:spPr>
        <p:txBody>
          <a:bodyPr wrap="square">
            <a:spAutoFit/>
          </a:bodyPr>
          <a:lstStyle/>
          <a:p>
            <a:pPr algn="just"/>
            <a:r>
              <a:rPr lang="cs-CZ" sz="2000" dirty="0">
                <a:cs typeface="Arial" panose="020B0604020202020204" pitchFamily="34" charset="0"/>
              </a:rPr>
              <a:t>Ve sloučeninách v tuhém stavu vystupuje beryllium nejčastěji jako bezbarvý kation </a:t>
            </a:r>
            <a:r>
              <a:rPr lang="cs-CZ" sz="2000" u="sng" dirty="0" err="1">
                <a:cs typeface="Arial" panose="020B0604020202020204" pitchFamily="34" charset="0"/>
              </a:rPr>
              <a:t>beryllnatý</a:t>
            </a:r>
            <a:r>
              <a:rPr lang="cs-CZ" sz="2000" u="sng" dirty="0">
                <a:cs typeface="Arial" panose="020B0604020202020204" pitchFamily="34" charset="0"/>
              </a:rPr>
              <a:t> Be</a:t>
            </a:r>
            <a:r>
              <a:rPr lang="cs-CZ" sz="2000" u="sng" baseline="30000" dirty="0">
                <a:cs typeface="Arial" panose="020B0604020202020204" pitchFamily="34" charset="0"/>
              </a:rPr>
              <a:t>2+</a:t>
            </a:r>
            <a:r>
              <a:rPr lang="cs-CZ" sz="2000" dirty="0">
                <a:cs typeface="Arial" panose="020B0604020202020204" pitchFamily="34" charset="0"/>
              </a:rPr>
              <a:t>, ale v roztocích vystupuje téměř výhradně jako kation </a:t>
            </a:r>
            <a:r>
              <a:rPr lang="cs-CZ" sz="2000" u="sng" dirty="0" err="1">
                <a:cs typeface="Arial" panose="020B0604020202020204" pitchFamily="34" charset="0"/>
              </a:rPr>
              <a:t>tetraaquaberyllnatý</a:t>
            </a:r>
            <a:r>
              <a:rPr lang="cs-CZ" sz="2000" u="sng" dirty="0">
                <a:cs typeface="Arial" panose="020B0604020202020204" pitchFamily="34" charset="0"/>
              </a:rPr>
              <a:t> [</a:t>
            </a:r>
            <a:r>
              <a:rPr lang="cs-CZ" sz="2000" u="sng" dirty="0" err="1">
                <a:cs typeface="Arial" panose="020B0604020202020204" pitchFamily="34" charset="0"/>
              </a:rPr>
              <a:t>Be</a:t>
            </a:r>
            <a:r>
              <a:rPr lang="cs-CZ" sz="2000" u="sng" dirty="0">
                <a:cs typeface="Arial" panose="020B0604020202020204" pitchFamily="34" charset="0"/>
              </a:rPr>
              <a:t>(H</a:t>
            </a:r>
            <a:r>
              <a:rPr lang="cs-CZ" sz="2000" u="sng" baseline="-25000" dirty="0">
                <a:cs typeface="Arial" panose="020B0604020202020204" pitchFamily="34" charset="0"/>
              </a:rPr>
              <a:t>2</a:t>
            </a:r>
            <a:r>
              <a:rPr lang="cs-CZ" sz="2000" u="sng" dirty="0">
                <a:cs typeface="Arial" panose="020B0604020202020204" pitchFamily="34" charset="0"/>
              </a:rPr>
              <a:t>O)</a:t>
            </a:r>
            <a:r>
              <a:rPr lang="cs-CZ" sz="2000" u="sng" baseline="-25000" dirty="0">
                <a:cs typeface="Arial" panose="020B0604020202020204" pitchFamily="34" charset="0"/>
              </a:rPr>
              <a:t>4</a:t>
            </a:r>
            <a:r>
              <a:rPr lang="cs-CZ" sz="2000" u="sng" dirty="0">
                <a:cs typeface="Arial" panose="020B0604020202020204" pitchFamily="34" charset="0"/>
              </a:rPr>
              <a:t>]</a:t>
            </a:r>
            <a:r>
              <a:rPr lang="cs-CZ" sz="2000" u="sng" baseline="30000" dirty="0">
                <a:cs typeface="Arial" panose="020B0604020202020204" pitchFamily="34" charset="0"/>
              </a:rPr>
              <a:t>2+</a:t>
            </a:r>
            <a:r>
              <a:rPr lang="cs-CZ" sz="2000" u="sng" dirty="0">
                <a:cs typeface="Arial" panose="020B0604020202020204" pitchFamily="34" charset="0"/>
              </a:rPr>
              <a:t>,</a:t>
            </a:r>
            <a:r>
              <a:rPr lang="cs-CZ" sz="2000" dirty="0">
                <a:cs typeface="Arial" panose="020B0604020202020204" pitchFamily="34" charset="0"/>
              </a:rPr>
              <a:t> tvoří také anion </a:t>
            </a:r>
            <a:r>
              <a:rPr lang="cs-CZ" sz="2000" u="sng" dirty="0" err="1">
                <a:cs typeface="Arial" panose="020B0604020202020204" pitchFamily="34" charset="0"/>
              </a:rPr>
              <a:t>beryllnatanový</a:t>
            </a:r>
            <a:r>
              <a:rPr lang="cs-CZ" sz="2000" u="sng" dirty="0">
                <a:cs typeface="Arial" panose="020B0604020202020204" pitchFamily="34" charset="0"/>
              </a:rPr>
              <a:t> BeO</a:t>
            </a:r>
            <a:r>
              <a:rPr lang="cs-CZ" sz="2000" u="sng" baseline="-25000" dirty="0">
                <a:cs typeface="Arial" panose="020B0604020202020204" pitchFamily="34" charset="0"/>
              </a:rPr>
              <a:t>2</a:t>
            </a:r>
            <a:r>
              <a:rPr lang="cs-CZ" sz="2000" u="sng" baseline="30000" dirty="0">
                <a:cs typeface="Arial" panose="020B0604020202020204" pitchFamily="34" charset="0"/>
              </a:rPr>
              <a:t>2-</a:t>
            </a:r>
            <a:r>
              <a:rPr lang="cs-CZ" sz="2000" u="sng" dirty="0">
                <a:cs typeface="Arial" panose="020B0604020202020204" pitchFamily="34" charset="0"/>
              </a:rPr>
              <a:t>.</a:t>
            </a:r>
          </a:p>
        </p:txBody>
      </p:sp>
    </p:spTree>
    <p:extLst>
      <p:ext uri="{BB962C8B-B14F-4D97-AF65-F5344CB8AC3E}">
        <p14:creationId xmlns:p14="http://schemas.microsoft.com/office/powerpoint/2010/main" val="25391629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206895"/>
            <a:ext cx="8839200" cy="3477875"/>
          </a:xfrm>
          <a:prstGeom prst="rect">
            <a:avLst/>
          </a:prstGeom>
        </p:spPr>
        <p:txBody>
          <a:bodyPr wrap="square">
            <a:spAutoFit/>
          </a:bodyPr>
          <a:lstStyle/>
          <a:p>
            <a:pPr algn="just"/>
            <a:r>
              <a:rPr lang="cs-CZ" sz="2000" b="1" dirty="0">
                <a:cs typeface="Arial" panose="020B0604020202020204" pitchFamily="34" charset="0"/>
              </a:rPr>
              <a:t>Výroba kovového lithia</a:t>
            </a:r>
          </a:p>
          <a:p>
            <a:pPr algn="just"/>
            <a:r>
              <a:rPr lang="en-US" sz="2000" dirty="0">
                <a:cs typeface="Arial" panose="020B0604020202020204" pitchFamily="34" charset="0"/>
              </a:rPr>
              <a:t>   </a:t>
            </a:r>
            <a:r>
              <a:rPr lang="cs-CZ" sz="2000" dirty="0">
                <a:cs typeface="Arial" panose="020B0604020202020204" pitchFamily="34" charset="0"/>
              </a:rPr>
              <a:t>Výroba lithia se provádí </a:t>
            </a:r>
            <a:r>
              <a:rPr lang="cs-CZ" sz="2000" b="1" dirty="0">
                <a:cs typeface="Arial" panose="020B0604020202020204" pitchFamily="34" charset="0"/>
              </a:rPr>
              <a:t>tavnou elektrolýzou </a:t>
            </a:r>
            <a:r>
              <a:rPr lang="cs-CZ" sz="2000" dirty="0">
                <a:cs typeface="Arial" panose="020B0604020202020204" pitchFamily="34" charset="0"/>
              </a:rPr>
              <a:t>eutektické směsi 55% </a:t>
            </a:r>
            <a:r>
              <a:rPr lang="cs-CZ" sz="2000" dirty="0" err="1">
                <a:cs typeface="Arial" panose="020B0604020202020204" pitchFamily="34" charset="0"/>
              </a:rPr>
              <a:t>LiCl</a:t>
            </a:r>
            <a:r>
              <a:rPr lang="cs-CZ" sz="2000" dirty="0">
                <a:cs typeface="Arial" panose="020B0604020202020204" pitchFamily="34" charset="0"/>
              </a:rPr>
              <a:t> a 45% </a:t>
            </a:r>
            <a:r>
              <a:rPr lang="cs-CZ" sz="2000" dirty="0" err="1">
                <a:cs typeface="Arial" panose="020B0604020202020204" pitchFamily="34" charset="0"/>
              </a:rPr>
              <a:t>KCl</a:t>
            </a:r>
            <a:r>
              <a:rPr lang="cs-CZ" sz="2000" dirty="0">
                <a:cs typeface="Arial" panose="020B0604020202020204" pitchFamily="34" charset="0"/>
              </a:rPr>
              <a:t>. Elektrolytická výroba lithia probíhá v otevřených </a:t>
            </a:r>
            <a:r>
              <a:rPr lang="cs-CZ" sz="2000" dirty="0" err="1">
                <a:cs typeface="Arial" panose="020B0604020202020204" pitchFamily="34" charset="0"/>
              </a:rPr>
              <a:t>elektrolyzerech</a:t>
            </a:r>
            <a:r>
              <a:rPr lang="cs-CZ" sz="2000" dirty="0">
                <a:cs typeface="Arial" panose="020B0604020202020204" pitchFamily="34" charset="0"/>
              </a:rPr>
              <a:t> při teplotě 420°C, pracuje se s napětím 6,5 V, proudová hustota dosahuje hodnoty 20 A. Na železné katodě se vylučuje téměř čisté lithium s malou příměsí draslíku.</a:t>
            </a:r>
          </a:p>
          <a:p>
            <a:pPr algn="just"/>
            <a:r>
              <a:rPr lang="en-US" sz="2000" dirty="0">
                <a:cs typeface="Arial" panose="020B0604020202020204" pitchFamily="34" charset="0"/>
              </a:rPr>
              <a:t>    </a:t>
            </a:r>
            <a:r>
              <a:rPr lang="cs-CZ" sz="2000" dirty="0">
                <a:cs typeface="Arial" panose="020B0604020202020204" pitchFamily="34" charset="0"/>
              </a:rPr>
              <a:t>V omezené míře se provádí </a:t>
            </a:r>
            <a:r>
              <a:rPr lang="cs-CZ" sz="2000" b="1" dirty="0" err="1">
                <a:cs typeface="Arial" panose="020B0604020202020204" pitchFamily="34" charset="0"/>
              </a:rPr>
              <a:t>metalotermická</a:t>
            </a:r>
            <a:r>
              <a:rPr lang="cs-CZ" sz="2000" dirty="0">
                <a:cs typeface="Arial" panose="020B0604020202020204" pitchFamily="34" charset="0"/>
              </a:rPr>
              <a:t> výroba lithia redukcí oxidu lithného křemíkem nebo redukcí fluoridu lithného hliníkem. </a:t>
            </a:r>
            <a:r>
              <a:rPr lang="cs-CZ" sz="2000" dirty="0" err="1">
                <a:cs typeface="Arial" panose="020B0604020202020204" pitchFamily="34" charset="0"/>
              </a:rPr>
              <a:t>Metalotermická</a:t>
            </a:r>
            <a:r>
              <a:rPr lang="cs-CZ" sz="2000" dirty="0">
                <a:cs typeface="Arial" panose="020B0604020202020204" pitchFamily="34" charset="0"/>
              </a:rPr>
              <a:t> výroba probíhá při teplotách okolo 1000°C za přítomnosti oxidu vápenatého jako struskotvorné přísady:</a:t>
            </a:r>
          </a:p>
          <a:p>
            <a:pPr algn="ctr"/>
            <a:r>
              <a:rPr lang="cs-CZ" sz="2000" dirty="0">
                <a:cs typeface="Arial" panose="020B0604020202020204" pitchFamily="34" charset="0"/>
              </a:rPr>
              <a:t>2 </a:t>
            </a:r>
            <a:r>
              <a:rPr lang="cs-CZ" sz="2000" dirty="0" err="1">
                <a:cs typeface="Arial" panose="020B0604020202020204" pitchFamily="34" charset="0"/>
              </a:rPr>
              <a:t>Li</a:t>
            </a:r>
            <a:r>
              <a:rPr lang="cs-CZ" sz="2000" baseline="-25000" dirty="0" err="1">
                <a:cs typeface="Arial" panose="020B0604020202020204" pitchFamily="34" charset="0"/>
              </a:rPr>
              <a:t>2</a:t>
            </a:r>
            <a:r>
              <a:rPr lang="cs-CZ" sz="2000" dirty="0" err="1">
                <a:cs typeface="Arial" panose="020B0604020202020204" pitchFamily="34" charset="0"/>
              </a:rPr>
              <a:t>O</a:t>
            </a:r>
            <a:r>
              <a:rPr lang="cs-CZ" sz="2000" dirty="0">
                <a:cs typeface="Arial" panose="020B0604020202020204" pitchFamily="34" charset="0"/>
              </a:rPr>
              <a:t> + Si + </a:t>
            </a:r>
            <a:r>
              <a:rPr lang="cs-CZ" sz="2000" dirty="0" err="1">
                <a:cs typeface="Arial" panose="020B0604020202020204" pitchFamily="34" charset="0"/>
              </a:rPr>
              <a:t>CaO</a:t>
            </a:r>
            <a:r>
              <a:rPr lang="cs-CZ" sz="2000" dirty="0">
                <a:cs typeface="Arial" panose="020B0604020202020204" pitchFamily="34" charset="0"/>
              </a:rPr>
              <a:t> → 4 </a:t>
            </a:r>
            <a:r>
              <a:rPr lang="cs-CZ" sz="2000" dirty="0" err="1">
                <a:cs typeface="Arial" panose="020B0604020202020204" pitchFamily="34" charset="0"/>
              </a:rPr>
              <a:t>Li</a:t>
            </a:r>
            <a:r>
              <a:rPr lang="cs-CZ" sz="2000" dirty="0">
                <a:cs typeface="Arial" panose="020B0604020202020204" pitchFamily="34" charset="0"/>
              </a:rPr>
              <a:t> + CaSiO</a:t>
            </a:r>
            <a:r>
              <a:rPr lang="cs-CZ" sz="2000" baseline="-25000" dirty="0">
                <a:cs typeface="Arial" panose="020B0604020202020204" pitchFamily="34" charset="0"/>
              </a:rPr>
              <a:t>3</a:t>
            </a:r>
            <a:br>
              <a:rPr lang="cs-CZ" sz="2000" dirty="0">
                <a:cs typeface="Arial" panose="020B0604020202020204" pitchFamily="34" charset="0"/>
              </a:rPr>
            </a:br>
            <a:r>
              <a:rPr lang="cs-CZ" sz="2000" dirty="0">
                <a:cs typeface="Arial" panose="020B0604020202020204" pitchFamily="34" charset="0"/>
              </a:rPr>
              <a:t>6 </a:t>
            </a:r>
            <a:r>
              <a:rPr lang="cs-CZ" sz="2000" dirty="0" err="1">
                <a:cs typeface="Arial" panose="020B0604020202020204" pitchFamily="34" charset="0"/>
              </a:rPr>
              <a:t>LiF</a:t>
            </a:r>
            <a:r>
              <a:rPr lang="cs-CZ" sz="2000" dirty="0">
                <a:cs typeface="Arial" panose="020B0604020202020204" pitchFamily="34" charset="0"/>
              </a:rPr>
              <a:t> + 2 Al + 4 </a:t>
            </a:r>
            <a:r>
              <a:rPr lang="cs-CZ" sz="2000" dirty="0" err="1">
                <a:cs typeface="Arial" panose="020B0604020202020204" pitchFamily="34" charset="0"/>
              </a:rPr>
              <a:t>CaO</a:t>
            </a:r>
            <a:r>
              <a:rPr lang="cs-CZ" sz="2000" dirty="0">
                <a:cs typeface="Arial" panose="020B0604020202020204" pitchFamily="34" charset="0"/>
              </a:rPr>
              <a:t> → 6 </a:t>
            </a:r>
            <a:r>
              <a:rPr lang="cs-CZ" sz="2000" dirty="0" err="1">
                <a:cs typeface="Arial" panose="020B0604020202020204" pitchFamily="34" charset="0"/>
              </a:rPr>
              <a:t>Li</a:t>
            </a:r>
            <a:r>
              <a:rPr lang="cs-CZ" sz="2000" dirty="0">
                <a:cs typeface="Arial" panose="020B0604020202020204" pitchFamily="34" charset="0"/>
              </a:rPr>
              <a:t> + Ca(AlO</a:t>
            </a:r>
            <a:r>
              <a:rPr lang="cs-CZ" sz="2000" baseline="-25000" dirty="0">
                <a:cs typeface="Arial" panose="020B0604020202020204" pitchFamily="34" charset="0"/>
              </a:rPr>
              <a:t>2</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+ 3 </a:t>
            </a:r>
            <a:r>
              <a:rPr lang="cs-CZ" sz="2000" dirty="0" err="1">
                <a:cs typeface="Arial" panose="020B0604020202020204" pitchFamily="34" charset="0"/>
              </a:rPr>
              <a:t>CaF</a:t>
            </a:r>
            <a:r>
              <a:rPr lang="cs-CZ" sz="2000" baseline="-25000" dirty="0" err="1">
                <a:cs typeface="Arial" panose="020B0604020202020204" pitchFamily="34" charset="0"/>
              </a:rPr>
              <a:t>2</a:t>
            </a:r>
            <a:endParaRPr lang="en-US" sz="2000" baseline="-25000" dirty="0">
              <a:cs typeface="Arial" panose="020B0604020202020204" pitchFamily="34" charset="0"/>
            </a:endParaRPr>
          </a:p>
        </p:txBody>
      </p:sp>
      <p:pic>
        <p:nvPicPr>
          <p:cNvPr id="1026" name="Picture 2" descr="World Lithium Reserves and Resources 2016 : r/MapPorn">
            <a:extLst>
              <a:ext uri="{FF2B5EF4-FFF2-40B4-BE49-F238E27FC236}">
                <a16:creationId xmlns:a16="http://schemas.microsoft.com/office/drawing/2014/main" id="{90167AC5-F384-F686-9A3C-CDF622F68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2696" y="170772"/>
            <a:ext cx="4242704" cy="318202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ACE49969-CC43-F074-090D-53F4E77CFAD7}"/>
              </a:ext>
            </a:extLst>
          </p:cNvPr>
          <p:cNvSpPr txBox="1"/>
          <p:nvPr/>
        </p:nvSpPr>
        <p:spPr>
          <a:xfrm>
            <a:off x="174523" y="304800"/>
            <a:ext cx="4038600" cy="2554545"/>
          </a:xfrm>
          <a:prstGeom prst="rect">
            <a:avLst/>
          </a:prstGeom>
          <a:noFill/>
        </p:spPr>
        <p:txBody>
          <a:bodyPr wrap="square">
            <a:spAutoFit/>
          </a:bodyPr>
          <a:lstStyle/>
          <a:p>
            <a:pPr algn="just"/>
            <a:r>
              <a:rPr lang="cs-CZ" sz="2000" dirty="0">
                <a:cs typeface="Arial" panose="020B0604020202020204" pitchFamily="34" charset="0"/>
              </a:rPr>
              <a:t>Pro </a:t>
            </a:r>
            <a:r>
              <a:rPr lang="cs-CZ" sz="2000" b="1" dirty="0">
                <a:cs typeface="Arial" panose="020B0604020202020204" pitchFamily="34" charset="0"/>
              </a:rPr>
              <a:t>průmyslovou těžbu</a:t>
            </a:r>
            <a:r>
              <a:rPr lang="cs-CZ" sz="2000" dirty="0">
                <a:cs typeface="Arial" panose="020B0604020202020204" pitchFamily="34" charset="0"/>
              </a:rPr>
              <a:t> mají největší význam ložiska lithia v jezerních sedimentech a solankách v Chile a USA. Zásoby lithia v celé ČR tvoří 1 % celosvětových zásob</a:t>
            </a:r>
            <a:r>
              <a:rPr lang="en-US" sz="2000" dirty="0">
                <a:cs typeface="Arial" panose="020B0604020202020204" pitchFamily="34" charset="0"/>
              </a:rPr>
              <a:t> (</a:t>
            </a:r>
            <a:r>
              <a:rPr lang="cs-CZ" sz="2000" dirty="0">
                <a:cs typeface="Arial" panose="020B0604020202020204" pitchFamily="34" charset="0"/>
              </a:rPr>
              <a:t>žíly </a:t>
            </a:r>
            <a:r>
              <a:rPr lang="cs-CZ" sz="2000" dirty="0" err="1">
                <a:cs typeface="Arial" panose="020B0604020202020204" pitchFamily="34" charset="0"/>
              </a:rPr>
              <a:t>cinvalditu</a:t>
            </a:r>
            <a:r>
              <a:rPr lang="cs-CZ" sz="2000" dirty="0">
                <a:cs typeface="Arial" panose="020B0604020202020204" pitchFamily="34" charset="0"/>
              </a:rPr>
              <a:t> v kyselých žulách v okolí Cínovce a Krupky</a:t>
            </a:r>
            <a:r>
              <a:rPr lang="en-US" sz="2000" dirty="0">
                <a:cs typeface="Arial" panose="020B0604020202020204" pitchFamily="34" charset="0"/>
              </a:rPr>
              <a:t>)</a:t>
            </a:r>
            <a:r>
              <a:rPr lang="cs-CZ" sz="2000" dirty="0">
                <a:cs typeface="Arial" panose="020B0604020202020204" pitchFamily="34" charset="0"/>
              </a:rPr>
              <a:t>.</a:t>
            </a:r>
            <a:endParaRPr lang="en-US" sz="2000" dirty="0">
              <a:cs typeface="Arial" panose="020B0604020202020204" pitchFamily="34" charset="0"/>
            </a:endParaRPr>
          </a:p>
          <a:p>
            <a:pPr algn="just"/>
            <a:endParaRPr lang="en-US" sz="2000" b="1" dirty="0">
              <a:cs typeface="Arial" panose="020B0604020202020204" pitchFamily="34" charset="0"/>
            </a:endParaRPr>
          </a:p>
        </p:txBody>
      </p:sp>
    </p:spTree>
    <p:extLst>
      <p:ext uri="{BB962C8B-B14F-4D97-AF65-F5344CB8AC3E}">
        <p14:creationId xmlns:p14="http://schemas.microsoft.com/office/powerpoint/2010/main" val="25263839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152400"/>
            <a:ext cx="8915400" cy="5632311"/>
          </a:xfrm>
          <a:prstGeom prst="rect">
            <a:avLst/>
          </a:prstGeom>
        </p:spPr>
        <p:txBody>
          <a:bodyPr wrap="square">
            <a:spAutoFit/>
          </a:bodyPr>
          <a:lstStyle/>
          <a:p>
            <a:pPr algn="just"/>
            <a:r>
              <a:rPr lang="cs-CZ" sz="2000" b="1" dirty="0">
                <a:cs typeface="Arial" panose="020B0604020202020204" pitchFamily="34" charset="0"/>
              </a:rPr>
              <a:t>Zpracování rudného koncentrátu</a:t>
            </a:r>
          </a:p>
          <a:p>
            <a:pPr algn="just"/>
            <a:endParaRPr lang="cs-CZ" sz="800" dirty="0">
              <a:cs typeface="Arial" panose="020B0604020202020204" pitchFamily="34" charset="0"/>
            </a:endParaRPr>
          </a:p>
          <a:p>
            <a:pPr algn="just"/>
            <a:r>
              <a:rPr lang="en-US" sz="2000" dirty="0">
                <a:cs typeface="Arial" panose="020B0604020202020204" pitchFamily="34" charset="0"/>
              </a:rPr>
              <a:t>    </a:t>
            </a:r>
            <a:r>
              <a:rPr lang="cs-CZ" sz="2000" dirty="0">
                <a:cs typeface="Arial" panose="020B0604020202020204" pitchFamily="34" charset="0"/>
              </a:rPr>
              <a:t>Hlavní surovinou pro přípravu chloridu </a:t>
            </a:r>
            <a:r>
              <a:rPr lang="cs-CZ" sz="2000" dirty="0" err="1">
                <a:cs typeface="Arial" panose="020B0604020202020204" pitchFamily="34" charset="0"/>
              </a:rPr>
              <a:t>lithého</a:t>
            </a:r>
            <a:r>
              <a:rPr lang="cs-CZ" sz="2000" dirty="0">
                <a:cs typeface="Arial" panose="020B0604020202020204" pitchFamily="34" charset="0"/>
              </a:rPr>
              <a:t> nutného k elektrolýze je minerál </a:t>
            </a:r>
            <a:r>
              <a:rPr lang="cs-CZ" sz="2000" i="1" dirty="0">
                <a:cs typeface="Arial" panose="020B0604020202020204" pitchFamily="34" charset="0"/>
              </a:rPr>
              <a:t>spodumen LiAlSi</a:t>
            </a:r>
            <a:r>
              <a:rPr lang="cs-CZ" sz="2000" i="1" baseline="-25000" dirty="0">
                <a:cs typeface="Arial" panose="020B0604020202020204" pitchFamily="34" charset="0"/>
              </a:rPr>
              <a:t>2</a:t>
            </a:r>
            <a:r>
              <a:rPr lang="cs-CZ" sz="2000" i="1" dirty="0">
                <a:cs typeface="Arial" panose="020B0604020202020204" pitchFamily="34" charset="0"/>
              </a:rPr>
              <a:t>O</a:t>
            </a:r>
            <a:r>
              <a:rPr lang="cs-CZ" sz="2000" i="1" baseline="-25000" dirty="0">
                <a:cs typeface="Arial" panose="020B0604020202020204" pitchFamily="34" charset="0"/>
              </a:rPr>
              <a:t>6</a:t>
            </a:r>
            <a:r>
              <a:rPr lang="cs-CZ" sz="2000" dirty="0">
                <a:cs typeface="Arial" panose="020B0604020202020204" pitchFamily="34" charset="0"/>
              </a:rPr>
              <a:t>, který se zpracovává řadou postupů. Běžné jsou </a:t>
            </a:r>
            <a:r>
              <a:rPr lang="cs-CZ" sz="2000" b="1" dirty="0">
                <a:cs typeface="Arial" panose="020B0604020202020204" pitchFamily="34" charset="0"/>
              </a:rPr>
              <a:t>kyselé způsoby</a:t>
            </a:r>
            <a:r>
              <a:rPr lang="cs-CZ" sz="2000" dirty="0">
                <a:cs typeface="Arial" panose="020B0604020202020204" pitchFamily="34" charset="0"/>
              </a:rPr>
              <a:t>, např. sulfatační postup, kdy se rudný koncentrát louží v koncentrované kyselině sírové při teplotě 1050-1100°C, lithium přejde do roztoku jako síran lithný Li</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z roztoku se působením K</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vysráží ve formě špatně rozpustného Li</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který se rozpuštěním v kyselině chlorovodíkové převede na chlorid lithný </a:t>
            </a:r>
            <a:r>
              <a:rPr lang="cs-CZ" sz="2000" dirty="0" err="1">
                <a:cs typeface="Arial" panose="020B0604020202020204" pitchFamily="34" charset="0"/>
              </a:rPr>
              <a:t>LiCl</a:t>
            </a:r>
            <a:r>
              <a:rPr lang="cs-CZ" sz="2000" dirty="0">
                <a:cs typeface="Arial" panose="020B0604020202020204" pitchFamily="34" charset="0"/>
              </a:rPr>
              <a:t>. </a:t>
            </a:r>
            <a:r>
              <a:rPr lang="cs-CZ" sz="2000" b="1" dirty="0">
                <a:cs typeface="Arial" panose="020B0604020202020204" pitchFamily="34" charset="0"/>
              </a:rPr>
              <a:t>Chloridový proces </a:t>
            </a:r>
            <a:r>
              <a:rPr lang="cs-CZ" sz="2000" dirty="0">
                <a:cs typeface="Arial" panose="020B0604020202020204" pitchFamily="34" charset="0"/>
              </a:rPr>
              <a:t>spočívá v působení plynného chloru na koncentrát při teplotě 940°C, zde je produktem přímo plynný chlorid lithný. Nízkoteplotní chloridový proces využívá rozkladu působením kyseliny chlorovodíkové při teplotě 100°C.</a:t>
            </a:r>
          </a:p>
          <a:p>
            <a:pPr algn="just"/>
            <a:r>
              <a:rPr lang="en-US" sz="2000" dirty="0">
                <a:cs typeface="Arial" panose="020B0604020202020204" pitchFamily="34" charset="0"/>
              </a:rPr>
              <a:t>   </a:t>
            </a:r>
            <a:r>
              <a:rPr lang="cs-CZ" sz="2000" dirty="0">
                <a:cs typeface="Arial" panose="020B0604020202020204" pitchFamily="34" charset="0"/>
              </a:rPr>
              <a:t>Pro zpracování </a:t>
            </a:r>
            <a:r>
              <a:rPr lang="cs-CZ" sz="2000" i="1" dirty="0" err="1">
                <a:cs typeface="Arial" panose="020B0604020202020204" pitchFamily="34" charset="0"/>
              </a:rPr>
              <a:t>cinvalditu</a:t>
            </a:r>
            <a:r>
              <a:rPr lang="cs-CZ" sz="2000" dirty="0">
                <a:cs typeface="Arial" panose="020B0604020202020204" pitchFamily="34" charset="0"/>
              </a:rPr>
              <a:t> </a:t>
            </a:r>
            <a:r>
              <a:rPr lang="it-IT" sz="2000" i="1" dirty="0">
                <a:cs typeface="Arial" panose="020B0604020202020204" pitchFamily="34" charset="0"/>
              </a:rPr>
              <a:t>K(Li,Fe,Al)</a:t>
            </a:r>
            <a:r>
              <a:rPr lang="it-IT" sz="2000" i="1" baseline="-25000" dirty="0">
                <a:cs typeface="Arial" panose="020B0604020202020204" pitchFamily="34" charset="0"/>
              </a:rPr>
              <a:t>3</a:t>
            </a:r>
            <a:r>
              <a:rPr lang="it-IT" sz="2000" i="1" dirty="0">
                <a:cs typeface="Arial" panose="020B0604020202020204" pitchFamily="34" charset="0"/>
              </a:rPr>
              <a:t>(AlSi</a:t>
            </a:r>
            <a:r>
              <a:rPr lang="it-IT" sz="2000" i="1" baseline="-25000" dirty="0">
                <a:cs typeface="Arial" panose="020B0604020202020204" pitchFamily="34" charset="0"/>
              </a:rPr>
              <a:t>3</a:t>
            </a:r>
            <a:r>
              <a:rPr lang="it-IT" sz="2000" i="1" dirty="0">
                <a:cs typeface="Arial" panose="020B0604020202020204" pitchFamily="34" charset="0"/>
              </a:rPr>
              <a:t>O</a:t>
            </a:r>
            <a:r>
              <a:rPr lang="it-IT" sz="2000" i="1" baseline="-25000" dirty="0">
                <a:cs typeface="Arial" panose="020B0604020202020204" pitchFamily="34" charset="0"/>
              </a:rPr>
              <a:t>10</a:t>
            </a:r>
            <a:r>
              <a:rPr lang="it-IT" sz="2000" i="1" dirty="0">
                <a:cs typeface="Arial" panose="020B0604020202020204" pitchFamily="34" charset="0"/>
              </a:rPr>
              <a:t>)(OH,F)</a:t>
            </a:r>
            <a:r>
              <a:rPr lang="it-IT" sz="2000" i="1" baseline="-25000" dirty="0">
                <a:cs typeface="Arial" panose="020B0604020202020204" pitchFamily="34" charset="0"/>
              </a:rPr>
              <a:t>2</a:t>
            </a:r>
            <a:r>
              <a:rPr lang="it-IT" sz="2000" dirty="0">
                <a:cs typeface="Arial" panose="020B0604020202020204" pitchFamily="34" charset="0"/>
              </a:rPr>
              <a:t> </a:t>
            </a:r>
            <a:r>
              <a:rPr lang="cs-CZ" sz="2000" dirty="0">
                <a:cs typeface="Arial" panose="020B0604020202020204" pitchFamily="34" charset="0"/>
              </a:rPr>
              <a:t>byly vypracovány i alternativní tavné postupy, </a:t>
            </a:r>
            <a:r>
              <a:rPr lang="cs-CZ" sz="2000" b="1" dirty="0" err="1">
                <a:cs typeface="Arial" panose="020B0604020202020204" pitchFamily="34" charset="0"/>
              </a:rPr>
              <a:t>sulfátovy</a:t>
            </a:r>
            <a:r>
              <a:rPr lang="cs-CZ" sz="2000" dirty="0">
                <a:cs typeface="Arial" panose="020B0604020202020204" pitchFamily="34" charset="0"/>
              </a:rPr>
              <a:t> používá tavení koncentrátu s K</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při teplotě 850°C. </a:t>
            </a:r>
            <a:r>
              <a:rPr lang="cs-CZ" sz="2000" b="1" dirty="0">
                <a:cs typeface="Arial" panose="020B0604020202020204" pitchFamily="34" charset="0"/>
              </a:rPr>
              <a:t>Sádrový proces </a:t>
            </a:r>
            <a:r>
              <a:rPr lang="cs-CZ" sz="2000" dirty="0" err="1">
                <a:cs typeface="Arial" panose="020B0604020202020204" pitchFamily="34" charset="0"/>
              </a:rPr>
              <a:t>využivá</a:t>
            </a:r>
            <a:r>
              <a:rPr lang="cs-CZ" sz="2000" dirty="0">
                <a:cs typeface="Arial" panose="020B0604020202020204" pitchFamily="34" charset="0"/>
              </a:rPr>
              <a:t> tavení koncentrátu se směsí CaSO</a:t>
            </a:r>
            <a:r>
              <a:rPr lang="cs-CZ" sz="2000" baseline="-25000" dirty="0">
                <a:cs typeface="Arial" panose="020B0604020202020204" pitchFamily="34" charset="0"/>
              </a:rPr>
              <a:t>4</a:t>
            </a:r>
            <a:r>
              <a:rPr lang="cs-CZ" sz="2000" dirty="0">
                <a:cs typeface="Arial" panose="020B0604020202020204" pitchFamily="34" charset="0"/>
              </a:rPr>
              <a:t> a Ca(OH)</a:t>
            </a:r>
            <a:r>
              <a:rPr lang="cs-CZ" sz="2000" baseline="-25000" dirty="0">
                <a:cs typeface="Arial" panose="020B0604020202020204" pitchFamily="34" charset="0"/>
              </a:rPr>
              <a:t>2</a:t>
            </a:r>
            <a:r>
              <a:rPr lang="cs-CZ" sz="2000" dirty="0">
                <a:cs typeface="Arial" panose="020B0604020202020204" pitchFamily="34" charset="0"/>
              </a:rPr>
              <a:t> při teplotě 950°C. </a:t>
            </a:r>
            <a:r>
              <a:rPr lang="cs-CZ" sz="2000" b="1" dirty="0">
                <a:cs typeface="Arial" panose="020B0604020202020204" pitchFamily="34" charset="0"/>
              </a:rPr>
              <a:t>Vápencový postup </a:t>
            </a:r>
            <a:r>
              <a:rPr lang="cs-CZ" sz="2000" dirty="0">
                <a:cs typeface="Arial" panose="020B0604020202020204" pitchFamily="34" charset="0"/>
              </a:rPr>
              <a:t>používá k rozkladu CaCO</a:t>
            </a:r>
            <a:r>
              <a:rPr lang="cs-CZ" sz="2000" baseline="-25000" dirty="0">
                <a:cs typeface="Arial" panose="020B0604020202020204" pitchFamily="34" charset="0"/>
              </a:rPr>
              <a:t>3</a:t>
            </a:r>
            <a:r>
              <a:rPr lang="cs-CZ" sz="2000" dirty="0">
                <a:cs typeface="Arial" panose="020B0604020202020204" pitchFamily="34" charset="0"/>
              </a:rPr>
              <a:t> při teplotě 820°C.</a:t>
            </a:r>
            <a:endParaRPr lang="en-US" sz="2000" dirty="0">
              <a:cs typeface="Arial" panose="020B0604020202020204" pitchFamily="34" charset="0"/>
            </a:endParaRPr>
          </a:p>
          <a:p>
            <a:pPr algn="just"/>
            <a:r>
              <a:rPr lang="en-US" sz="2000" dirty="0">
                <a:cs typeface="Arial" panose="020B0604020202020204" pitchFamily="34" charset="0"/>
              </a:rPr>
              <a:t>   </a:t>
            </a:r>
            <a:r>
              <a:rPr lang="cs-CZ" sz="2000" dirty="0">
                <a:cs typeface="Arial" panose="020B0604020202020204" pitchFamily="34" charset="0"/>
              </a:rPr>
              <a:t>Kromě tavných procesů se využívají i postupy </a:t>
            </a:r>
            <a:r>
              <a:rPr lang="cs-CZ" sz="2000" b="1" dirty="0" err="1">
                <a:cs typeface="Arial" panose="020B0604020202020204" pitchFamily="34" charset="0"/>
              </a:rPr>
              <a:t>autoklávové</a:t>
            </a:r>
            <a:r>
              <a:rPr lang="cs-CZ" sz="2000" dirty="0">
                <a:cs typeface="Arial" panose="020B0604020202020204" pitchFamily="34" charset="0"/>
              </a:rPr>
              <a:t>, kdy se k rozkladu rudného koncentrátu požívá roztok </a:t>
            </a:r>
            <a:r>
              <a:rPr lang="cs-CZ" sz="2000" dirty="0" err="1">
                <a:cs typeface="Arial" panose="020B0604020202020204" pitchFamily="34" charset="0"/>
              </a:rPr>
              <a:t>NaOH</a:t>
            </a:r>
            <a:r>
              <a:rPr lang="cs-CZ" sz="2000" dirty="0">
                <a:cs typeface="Arial" panose="020B0604020202020204" pitchFamily="34" charset="0"/>
              </a:rPr>
              <a:t>, Na</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nebo Na</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a:t>
            </a:r>
            <a:r>
              <a:rPr lang="cs-CZ" sz="2000" dirty="0" err="1">
                <a:cs typeface="Arial" panose="020B0604020202020204" pitchFamily="34" charset="0"/>
              </a:rPr>
              <a:t>Autoklávový</a:t>
            </a:r>
            <a:r>
              <a:rPr lang="cs-CZ" sz="2000" dirty="0">
                <a:cs typeface="Arial" panose="020B0604020202020204" pitchFamily="34" charset="0"/>
              </a:rPr>
              <a:t> rozklad probíhá za zvýšeného tlaku při teplotách 250-300°C.</a:t>
            </a:r>
          </a:p>
        </p:txBody>
      </p:sp>
    </p:spTree>
    <p:extLst>
      <p:ext uri="{BB962C8B-B14F-4D97-AF65-F5344CB8AC3E}">
        <p14:creationId xmlns:p14="http://schemas.microsoft.com/office/powerpoint/2010/main" val="7537601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21596" y="152400"/>
            <a:ext cx="8946204" cy="5478423"/>
          </a:xfrm>
          <a:prstGeom prst="rect">
            <a:avLst/>
          </a:prstGeom>
        </p:spPr>
        <p:txBody>
          <a:bodyPr wrap="square">
            <a:spAutoFit/>
          </a:bodyPr>
          <a:lstStyle/>
          <a:p>
            <a:pPr algn="just"/>
            <a:r>
              <a:rPr lang="en-US" sz="2000" dirty="0">
                <a:cs typeface="Arial" panose="020B0604020202020204" pitchFamily="34" charset="0"/>
              </a:rPr>
              <a:t>  </a:t>
            </a:r>
            <a:r>
              <a:rPr lang="cs-CZ" sz="2000" dirty="0">
                <a:cs typeface="Arial" panose="020B0604020202020204" pitchFamily="34" charset="0"/>
              </a:rPr>
              <a:t>Lithium jako kov nalézá uplatnění jako součást </a:t>
            </a:r>
            <a:r>
              <a:rPr lang="cs-CZ" sz="2000" u="sng" dirty="0">
                <a:cs typeface="Arial" panose="020B0604020202020204" pitchFamily="34" charset="0"/>
              </a:rPr>
              <a:t>lehkých slitin</a:t>
            </a:r>
            <a:r>
              <a:rPr lang="cs-CZ" sz="2000" dirty="0">
                <a:cs typeface="Arial" panose="020B0604020202020204" pitchFamily="34" charset="0"/>
              </a:rPr>
              <a:t>, zejména pro leteckou a kosmickou techniku. Slitiny s obsahem lithia se vyznačují nízkou hustotou, vysokou pevností, značným modulem pružnosti a velmi vysokou kryogenní odolností. </a:t>
            </a:r>
          </a:p>
          <a:p>
            <a:pPr algn="just"/>
            <a:r>
              <a:rPr lang="cs-CZ" sz="2000" dirty="0">
                <a:cs typeface="Arial" panose="020B0604020202020204" pitchFamily="34" charset="0"/>
              </a:rPr>
              <a:t>  Slitiny lithia s hliníkem, kadmiem, mědí a manganem jsou velmi lehké a současně značně mechanicky odolné a používají se při konstrukci součástí letadel, družic, kosmických lodí a ložiskových kovů. </a:t>
            </a:r>
            <a:r>
              <a:rPr lang="cs-CZ" sz="2000" b="1" dirty="0">
                <a:cs typeface="Arial" panose="020B0604020202020204" pitchFamily="34" charset="0"/>
              </a:rPr>
              <a:t>Slitina lithia s hořčíkem a hliníkem </a:t>
            </a:r>
            <a:r>
              <a:rPr lang="cs-CZ" sz="2000" dirty="0">
                <a:cs typeface="Arial" panose="020B0604020202020204" pitchFamily="34" charset="0"/>
              </a:rPr>
              <a:t>se používá na pancéřové desky, které jsou součástí družic a raket a má složení 14 % lithia, 1 % hliníku a 85 % hořčíku.</a:t>
            </a:r>
            <a:endParaRPr lang="en-US" sz="2000" dirty="0">
              <a:cs typeface="Arial" panose="020B0604020202020204" pitchFamily="34" charset="0"/>
            </a:endParaRPr>
          </a:p>
          <a:p>
            <a:pPr algn="just"/>
            <a:r>
              <a:rPr lang="en-US" sz="2000" dirty="0">
                <a:cs typeface="Arial" panose="020B0604020202020204" pitchFamily="34" charset="0"/>
              </a:rPr>
              <a:t>  </a:t>
            </a:r>
            <a:r>
              <a:rPr lang="cs-CZ" sz="2000" dirty="0">
                <a:cs typeface="Arial" panose="020B0604020202020204" pitchFamily="34" charset="0"/>
              </a:rPr>
              <a:t>Některé slitiny lithia, jako např. </a:t>
            </a:r>
            <a:r>
              <a:rPr lang="cs-CZ" sz="2000" b="1" dirty="0" err="1">
                <a:cs typeface="Arial" panose="020B0604020202020204" pitchFamily="34" charset="0"/>
              </a:rPr>
              <a:t>Weldalit</a:t>
            </a:r>
            <a:r>
              <a:rPr lang="cs-CZ" sz="2000" b="1" dirty="0">
                <a:cs typeface="Arial" panose="020B0604020202020204" pitchFamily="34" charset="0"/>
              </a:rPr>
              <a:t> 049</a:t>
            </a:r>
            <a:r>
              <a:rPr lang="cs-CZ" sz="2000" dirty="0">
                <a:cs typeface="Arial" panose="020B0604020202020204" pitchFamily="34" charset="0"/>
              </a:rPr>
              <a:t> (Al, </a:t>
            </a:r>
            <a:r>
              <a:rPr lang="cs-CZ" sz="2000" dirty="0" err="1">
                <a:cs typeface="Arial" panose="020B0604020202020204" pitchFamily="34" charset="0"/>
              </a:rPr>
              <a:t>Li</a:t>
            </a:r>
            <a:r>
              <a:rPr lang="cs-CZ" sz="2000" dirty="0">
                <a:cs typeface="Arial" panose="020B0604020202020204" pitchFamily="34" charset="0"/>
              </a:rPr>
              <a:t>, </a:t>
            </a:r>
            <a:r>
              <a:rPr lang="cs-CZ" sz="2000" dirty="0" err="1">
                <a:cs typeface="Arial" panose="020B0604020202020204" pitchFamily="34" charset="0"/>
              </a:rPr>
              <a:t>Cu</a:t>
            </a:r>
            <a:r>
              <a:rPr lang="cs-CZ" sz="2000" dirty="0">
                <a:cs typeface="Arial" panose="020B0604020202020204" pitchFamily="34" charset="0"/>
              </a:rPr>
              <a:t>, Mg, </a:t>
            </a:r>
            <a:r>
              <a:rPr lang="cs-CZ" sz="2000" dirty="0" err="1">
                <a:cs typeface="Arial" panose="020B0604020202020204" pitchFamily="34" charset="0"/>
              </a:rPr>
              <a:t>Zr</a:t>
            </a:r>
            <a:r>
              <a:rPr lang="cs-CZ" sz="2000" dirty="0">
                <a:cs typeface="Arial" panose="020B0604020202020204" pitchFamily="34" charset="0"/>
              </a:rPr>
              <a:t>, </a:t>
            </a:r>
            <a:r>
              <a:rPr lang="cs-CZ" sz="2000" dirty="0" err="1">
                <a:cs typeface="Arial" panose="020B0604020202020204" pitchFamily="34" charset="0"/>
              </a:rPr>
              <a:t>Ag</a:t>
            </a:r>
            <a:r>
              <a:rPr lang="cs-CZ" sz="2000" dirty="0">
                <a:cs typeface="Arial" panose="020B0604020202020204" pitchFamily="34" charset="0"/>
              </a:rPr>
              <a:t>) jsou snadno svařitelné. Lithiová slitina </a:t>
            </a:r>
            <a:r>
              <a:rPr lang="cs-CZ" sz="2000" dirty="0" err="1">
                <a:cs typeface="Arial" panose="020B0604020202020204" pitchFamily="34" charset="0"/>
              </a:rPr>
              <a:t>Weldalit</a:t>
            </a:r>
            <a:r>
              <a:rPr lang="cs-CZ" sz="2000" dirty="0">
                <a:cs typeface="Arial" panose="020B0604020202020204" pitchFamily="34" charset="0"/>
              </a:rPr>
              <a:t> 049 má stejnou hustotu jako hliník, ale o 5% vyšší modul pružnosti.</a:t>
            </a:r>
          </a:p>
          <a:p>
            <a:pPr algn="just"/>
            <a:r>
              <a:rPr lang="en-US" sz="2000" dirty="0">
                <a:cs typeface="Arial" panose="020B0604020202020204" pitchFamily="34" charset="0"/>
              </a:rPr>
              <a:t>   </a:t>
            </a:r>
            <a:r>
              <a:rPr lang="cs-CZ" sz="2000" dirty="0" err="1">
                <a:cs typeface="Arial" panose="020B0604020202020204" pitchFamily="34" charset="0"/>
              </a:rPr>
              <a:t>Hořčíko</a:t>
            </a:r>
            <a:r>
              <a:rPr lang="cs-CZ" sz="2000" dirty="0">
                <a:cs typeface="Arial" panose="020B0604020202020204" pitchFamily="34" charset="0"/>
              </a:rPr>
              <a:t>-lithiová slitina </a:t>
            </a:r>
            <a:r>
              <a:rPr lang="cs-CZ" sz="2000" b="1" dirty="0">
                <a:cs typeface="Arial" panose="020B0604020202020204" pitchFamily="34" charset="0"/>
              </a:rPr>
              <a:t>LA 141</a:t>
            </a:r>
            <a:r>
              <a:rPr lang="cs-CZ" sz="2000" dirty="0">
                <a:cs typeface="Arial" panose="020B0604020202020204" pitchFamily="34" charset="0"/>
              </a:rPr>
              <a:t> (85 % Mg, 9 % </a:t>
            </a:r>
            <a:r>
              <a:rPr lang="cs-CZ" sz="2000" dirty="0" err="1">
                <a:cs typeface="Arial" panose="020B0604020202020204" pitchFamily="34" charset="0"/>
              </a:rPr>
              <a:t>Li</a:t>
            </a:r>
            <a:r>
              <a:rPr lang="cs-CZ" sz="2000" dirty="0">
                <a:cs typeface="Arial" panose="020B0604020202020204" pitchFamily="34" charset="0"/>
              </a:rPr>
              <a:t>, 3 %</a:t>
            </a:r>
            <a:r>
              <a:rPr lang="cs-CZ" sz="2000" dirty="0" err="1">
                <a:cs typeface="Arial" panose="020B0604020202020204" pitchFamily="34" charset="0"/>
              </a:rPr>
              <a:t>Zn</a:t>
            </a:r>
            <a:r>
              <a:rPr lang="cs-CZ" sz="2000" dirty="0">
                <a:cs typeface="Arial" panose="020B0604020202020204" pitchFamily="34" charset="0"/>
              </a:rPr>
              <a:t>, 3 %</a:t>
            </a:r>
            <a:r>
              <a:rPr lang="cs-CZ" sz="2000" dirty="0" err="1">
                <a:cs typeface="Arial" panose="020B0604020202020204" pitchFamily="34" charset="0"/>
              </a:rPr>
              <a:t>Al+Ba</a:t>
            </a:r>
            <a:r>
              <a:rPr lang="cs-CZ" sz="2000" dirty="0">
                <a:cs typeface="Arial" panose="020B0604020202020204" pitchFamily="34" charset="0"/>
              </a:rPr>
              <a:t>) má hustotu pouhých 1,4 g/cm</a:t>
            </a:r>
            <a:r>
              <a:rPr lang="cs-CZ" sz="2000" baseline="30000" dirty="0">
                <a:cs typeface="Arial" panose="020B0604020202020204" pitchFamily="34" charset="0"/>
              </a:rPr>
              <a:t>3</a:t>
            </a:r>
            <a:r>
              <a:rPr lang="cs-CZ" sz="2000" dirty="0">
                <a:cs typeface="Arial" panose="020B0604020202020204" pitchFamily="34" charset="0"/>
              </a:rPr>
              <a:t>. Další slitiny lithia se dodávají pod obchodními názvy CP 276, slitina 2090, slitina 8090 apod. </a:t>
            </a:r>
            <a:endParaRPr lang="en-US" sz="2000" dirty="0">
              <a:cs typeface="Arial" panose="020B0604020202020204" pitchFamily="34" charset="0"/>
            </a:endParaRPr>
          </a:p>
          <a:p>
            <a:pPr algn="just"/>
            <a:r>
              <a:rPr lang="en-US" sz="2000" dirty="0">
                <a:cs typeface="Arial" panose="020B0604020202020204" pitchFamily="34" charset="0"/>
              </a:rPr>
              <a:t>  </a:t>
            </a:r>
            <a:r>
              <a:rPr lang="cs-CZ" sz="2000" dirty="0">
                <a:cs typeface="Arial" panose="020B0604020202020204" pitchFamily="34" charset="0"/>
              </a:rPr>
              <a:t>Nejdéle používanou slitinou lithia je </a:t>
            </a:r>
            <a:r>
              <a:rPr lang="cs-CZ" sz="2000" b="1" dirty="0" err="1">
                <a:cs typeface="Arial" panose="020B0604020202020204" pitchFamily="34" charset="0"/>
              </a:rPr>
              <a:t>bahnmetall</a:t>
            </a:r>
            <a:r>
              <a:rPr lang="cs-CZ" sz="2000" dirty="0">
                <a:cs typeface="Arial" panose="020B0604020202020204" pitchFamily="34" charset="0"/>
              </a:rPr>
              <a:t> (</a:t>
            </a:r>
            <a:r>
              <a:rPr lang="cs-CZ" sz="2000" dirty="0" err="1">
                <a:cs typeface="Arial" panose="020B0604020202020204" pitchFamily="34" charset="0"/>
              </a:rPr>
              <a:t>Pb</a:t>
            </a:r>
            <a:r>
              <a:rPr lang="cs-CZ" sz="2000" dirty="0">
                <a:cs typeface="Arial" panose="020B0604020202020204" pitchFamily="34" charset="0"/>
              </a:rPr>
              <a:t>-</a:t>
            </a:r>
            <a:r>
              <a:rPr lang="cs-CZ" sz="2000" dirty="0" err="1">
                <a:cs typeface="Arial" panose="020B0604020202020204" pitchFamily="34" charset="0"/>
              </a:rPr>
              <a:t>Li</a:t>
            </a:r>
            <a:r>
              <a:rPr lang="cs-CZ" sz="2000" dirty="0">
                <a:cs typeface="Arial" panose="020B0604020202020204" pitchFamily="34" charset="0"/>
              </a:rPr>
              <a:t>-Ca-Mg-Na), který se již od dvacátých let minulého století používá ke konstrukci ložisek železničních vagonů.</a:t>
            </a:r>
            <a:endParaRPr lang="en-US" sz="2000" dirty="0">
              <a:cs typeface="Arial" panose="020B0604020202020204" pitchFamily="34" charset="0"/>
            </a:endParaRPr>
          </a:p>
          <a:p>
            <a:pPr algn="just"/>
            <a:endParaRPr lang="en-US" sz="1000" dirty="0">
              <a:cs typeface="Arial" panose="020B0604020202020204" pitchFamily="34" charset="0"/>
            </a:endParaRPr>
          </a:p>
          <a:p>
            <a:pPr algn="just"/>
            <a:r>
              <a:rPr lang="cs-CZ" sz="2000" dirty="0">
                <a:cs typeface="Arial" panose="020B0604020202020204" pitchFamily="34" charset="0"/>
              </a:rPr>
              <a:t>  </a:t>
            </a:r>
          </a:p>
        </p:txBody>
      </p:sp>
    </p:spTree>
    <p:extLst>
      <p:ext uri="{BB962C8B-B14F-4D97-AF65-F5344CB8AC3E}">
        <p14:creationId xmlns:p14="http://schemas.microsoft.com/office/powerpoint/2010/main" val="35320586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10195"/>
            <a:ext cx="8763000" cy="5016758"/>
          </a:xfrm>
          <a:prstGeom prst="rect">
            <a:avLst/>
          </a:prstGeom>
        </p:spPr>
        <p:txBody>
          <a:bodyPr wrap="square">
            <a:spAutoFit/>
          </a:bodyPr>
          <a:lstStyle/>
          <a:p>
            <a:pPr algn="just"/>
            <a:r>
              <a:rPr lang="cs-CZ" sz="2000" dirty="0">
                <a:cs typeface="Arial" panose="020B0604020202020204" pitchFamily="34" charset="0"/>
              </a:rPr>
              <a:t> Významnou úlohu sehrálo lithium při </a:t>
            </a:r>
            <a:r>
              <a:rPr lang="cs-CZ" sz="2000" b="1" dirty="0">
                <a:cs typeface="Arial" panose="020B0604020202020204" pitchFamily="34" charset="0"/>
              </a:rPr>
              <a:t>vývoji a výrobě termonukleárních zbraní</a:t>
            </a:r>
            <a:r>
              <a:rPr lang="cs-CZ" sz="2000" dirty="0">
                <a:cs typeface="Arial" panose="020B0604020202020204" pitchFamily="34" charset="0"/>
              </a:rPr>
              <a:t>. Pomocí jaderných reakcí se z lithia připravuje izotop vodíku </a:t>
            </a:r>
            <a:r>
              <a:rPr lang="cs-CZ" sz="2000" baseline="30000" dirty="0">
                <a:cs typeface="Arial" panose="020B0604020202020204" pitchFamily="34" charset="0"/>
              </a:rPr>
              <a:t>3</a:t>
            </a:r>
            <a:r>
              <a:rPr lang="cs-CZ" sz="2000" dirty="0">
                <a:cs typeface="Arial" panose="020B0604020202020204" pitchFamily="34" charset="0"/>
              </a:rPr>
              <a:t>H - tritium, které je palivem pro termonukleární fúzi. </a:t>
            </a:r>
            <a:r>
              <a:rPr lang="cs-CZ" sz="2000" dirty="0" err="1">
                <a:cs typeface="Arial" panose="020B0604020202020204" pitchFamily="34" charset="0"/>
              </a:rPr>
              <a:t>Deuterid</a:t>
            </a:r>
            <a:r>
              <a:rPr lang="cs-CZ" sz="2000" dirty="0">
                <a:cs typeface="Arial" panose="020B0604020202020204" pitchFamily="34" charset="0"/>
              </a:rPr>
              <a:t> lithia </a:t>
            </a:r>
            <a:r>
              <a:rPr lang="cs-CZ" sz="2000" dirty="0" err="1">
                <a:cs typeface="Arial" panose="020B0604020202020204" pitchFamily="34" charset="0"/>
              </a:rPr>
              <a:t>LiD</a:t>
            </a:r>
            <a:r>
              <a:rPr lang="cs-CZ" sz="2000" dirty="0">
                <a:cs typeface="Arial" panose="020B0604020202020204" pitchFamily="34" charset="0"/>
              </a:rPr>
              <a:t> zároveň slouží v termonukleární pumě jako stabilní nosič a zásobník deuteria - druhé látky nutné k uskutečnění termonukleární reakce.</a:t>
            </a:r>
          </a:p>
          <a:p>
            <a:pPr algn="just"/>
            <a:r>
              <a:rPr lang="cs-CZ" sz="2000" dirty="0">
                <a:cs typeface="Arial" panose="020B0604020202020204" pitchFamily="34" charset="0"/>
              </a:rPr>
              <a:t>  Elementární lithium se uplatňuje v jaderné energetice, kde v některých typech reaktorů slouží roztavené lithium k </a:t>
            </a:r>
            <a:r>
              <a:rPr lang="cs-CZ" sz="2000" b="1" dirty="0">
                <a:cs typeface="Arial" panose="020B0604020202020204" pitchFamily="34" charset="0"/>
              </a:rPr>
              <a:t>odvodu tepla z reaktoru</a:t>
            </a:r>
            <a:r>
              <a:rPr lang="cs-CZ" sz="2000" dirty="0">
                <a:cs typeface="Arial" panose="020B0604020202020204" pitchFamily="34" charset="0"/>
              </a:rPr>
              <a:t>.</a:t>
            </a:r>
          </a:p>
          <a:p>
            <a:pPr algn="just"/>
            <a:r>
              <a:rPr lang="cs-CZ" sz="2000" dirty="0">
                <a:cs typeface="Arial" panose="020B0604020202020204" pitchFamily="34" charset="0"/>
              </a:rPr>
              <a:t>   Lithium je přísadou pro </a:t>
            </a:r>
            <a:r>
              <a:rPr lang="cs-CZ" sz="2000" b="1" dirty="0">
                <a:cs typeface="Arial" panose="020B0604020202020204" pitchFamily="34" charset="0"/>
              </a:rPr>
              <a:t>výrobu speciálních skel a keramik</a:t>
            </a:r>
            <a:r>
              <a:rPr lang="cs-CZ" sz="2000" dirty="0">
                <a:cs typeface="Arial" panose="020B0604020202020204" pitchFamily="34" charset="0"/>
              </a:rPr>
              <a:t>, především pro účely jaderné energetiky, ale i pro konstrukci hvězdářských teleskopů.</a:t>
            </a:r>
          </a:p>
          <a:p>
            <a:pPr algn="just"/>
            <a:r>
              <a:rPr lang="cs-CZ" sz="2000" b="1" dirty="0">
                <a:cs typeface="Arial" panose="020B0604020202020204" pitchFamily="34" charset="0"/>
              </a:rPr>
              <a:t>   Katalyzátory</a:t>
            </a:r>
            <a:r>
              <a:rPr lang="cs-CZ" sz="2000" dirty="0">
                <a:cs typeface="Arial" panose="020B0604020202020204" pitchFamily="34" charset="0"/>
              </a:rPr>
              <a:t> na bázi lithia se používají při výrobě kaučuku, plastů a farmaceutik.</a:t>
            </a:r>
          </a:p>
          <a:p>
            <a:pPr algn="just"/>
            <a:endParaRPr lang="cs-CZ" sz="2000" dirty="0">
              <a:cs typeface="Arial" panose="020B0604020202020204" pitchFamily="34" charset="0"/>
            </a:endParaRPr>
          </a:p>
          <a:p>
            <a:pPr algn="just"/>
            <a:r>
              <a:rPr lang="cs-CZ" sz="2000" b="1" dirty="0">
                <a:cs typeface="Arial" panose="020B0604020202020204" pitchFamily="34" charset="0"/>
              </a:rPr>
              <a:t>Lithium-iontový akumulátor</a:t>
            </a:r>
            <a:r>
              <a:rPr lang="cs-CZ" sz="2000" dirty="0">
                <a:cs typeface="Arial" panose="020B0604020202020204" pitchFamily="34" charset="0"/>
              </a:rPr>
              <a:t>. Elektrody akumulátoru obsahují na záporné elektrodě slitinu </a:t>
            </a:r>
            <a:r>
              <a:rPr lang="cs-CZ" sz="2000" dirty="0" err="1">
                <a:cs typeface="Arial" panose="020B0604020202020204" pitchFamily="34" charset="0"/>
              </a:rPr>
              <a:t>Li</a:t>
            </a:r>
            <a:r>
              <a:rPr lang="cs-CZ" sz="2000" dirty="0">
                <a:cs typeface="Arial" panose="020B0604020202020204" pitchFamily="34" charset="0"/>
              </a:rPr>
              <a:t>/Si, na kladné elektrodě je </a:t>
            </a:r>
            <a:r>
              <a:rPr lang="cs-CZ" sz="2000" dirty="0" err="1">
                <a:cs typeface="Arial" panose="020B0604020202020204" pitchFamily="34" charset="0"/>
              </a:rPr>
              <a:t>FeS</a:t>
            </a:r>
            <a:r>
              <a:rPr lang="cs-CZ" sz="2000" baseline="-25000" dirty="0" err="1">
                <a:cs typeface="Arial" panose="020B0604020202020204" pitchFamily="34" charset="0"/>
              </a:rPr>
              <a:t>x</a:t>
            </a:r>
            <a:r>
              <a:rPr lang="cs-CZ" sz="2000" dirty="0">
                <a:cs typeface="Arial" panose="020B0604020202020204" pitchFamily="34" charset="0"/>
              </a:rPr>
              <a:t> a jako elektrolyt se používá roztavený </a:t>
            </a:r>
            <a:r>
              <a:rPr lang="cs-CZ" sz="2000" dirty="0" err="1">
                <a:cs typeface="Arial" panose="020B0604020202020204" pitchFamily="34" charset="0"/>
              </a:rPr>
              <a:t>LiCl</a:t>
            </a:r>
            <a:r>
              <a:rPr lang="cs-CZ" sz="2000" dirty="0">
                <a:cs typeface="Arial" panose="020B0604020202020204" pitchFamily="34" charset="0"/>
              </a:rPr>
              <a:t>/</a:t>
            </a:r>
            <a:r>
              <a:rPr lang="cs-CZ" sz="2000" dirty="0" err="1">
                <a:cs typeface="Arial" panose="020B0604020202020204" pitchFamily="34" charset="0"/>
              </a:rPr>
              <a:t>KCl</a:t>
            </a:r>
            <a:r>
              <a:rPr lang="cs-CZ" sz="2000" dirty="0">
                <a:cs typeface="Arial" panose="020B0604020202020204" pitchFamily="34" charset="0"/>
              </a:rPr>
              <a:t> při 400 °C. Tento akumulátor je nejběžnější typ, ale vyvíjí se další nové typy. Lithiové akumulátory se využívají v elektromobilech a automobilech s hybridními motory.</a:t>
            </a:r>
          </a:p>
        </p:txBody>
      </p:sp>
    </p:spTree>
    <p:extLst>
      <p:ext uri="{BB962C8B-B14F-4D97-AF65-F5344CB8AC3E}">
        <p14:creationId xmlns:p14="http://schemas.microsoft.com/office/powerpoint/2010/main" val="28167171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chematic of the configuration of rechargeable Li-ion batteries.... |  Download Scientific Diagram">
            <a:extLst>
              <a:ext uri="{FF2B5EF4-FFF2-40B4-BE49-F238E27FC236}">
                <a16:creationId xmlns:a16="http://schemas.microsoft.com/office/drawing/2014/main" id="{77F17EFF-FA32-43EE-B2B0-CD6AA3C79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5415" y="3523093"/>
            <a:ext cx="2791838" cy="272256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52400" y="304800"/>
            <a:ext cx="8686800" cy="3170099"/>
          </a:xfrm>
          <a:prstGeom prst="rect">
            <a:avLst/>
          </a:prstGeom>
        </p:spPr>
        <p:txBody>
          <a:bodyPr wrap="square">
            <a:spAutoFit/>
          </a:bodyPr>
          <a:lstStyle/>
          <a:p>
            <a:pPr algn="just"/>
            <a:r>
              <a:rPr lang="cs-CZ" sz="2000" b="1" dirty="0">
                <a:cs typeface="Arial" panose="020B0604020202020204" pitchFamily="34" charset="0"/>
              </a:rPr>
              <a:t>Lithiová baterie</a:t>
            </a:r>
            <a:r>
              <a:rPr lang="cs-CZ" sz="2000" dirty="0">
                <a:cs typeface="Arial" panose="020B0604020202020204" pitchFamily="34" charset="0"/>
              </a:rPr>
              <a:t>, nebo lithiový článek je druh primárního (nenabíjecího) galvanického článku, ve kterém je anoda tvořena kovovým lithiem, nebo jeho sloučeninami. V závislosti na složení se napětí článku pohybuje od 1,5 V do 3,7 V. Nejčastěji používaný článek využívá kovového lithia jako anody a oxidu manganičitého jako katody. Elektrolytem je lithiová sůl rozpuštěná v organickém rozpouštědle. Malé lithiové baterie se používají v malých elektronických zařízeních jako hodinky, teploměry, dálková ovládání od aut, kalkulačky a také jako baterie pro záložní napájení hodin v počítačích. Lithiové články se používají všude tam, kde je potřeba dlouhá životnost, jako jsou například kardiostimulátory. Používá se vysoce specializovaných lithiových baterií s životností 15 a více let. </a:t>
            </a:r>
          </a:p>
        </p:txBody>
      </p:sp>
      <p:pic>
        <p:nvPicPr>
          <p:cNvPr id="78851" name="Picture 3" descr="https://upload.wikimedia.org/wikipedia/commons/thumb/4/41/CR2032_in_mainboard.jpg/330px-CR2032_in_mainboar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747" y="4203406"/>
            <a:ext cx="2654157" cy="1990619"/>
          </a:xfrm>
          <a:prstGeom prst="rect">
            <a:avLst/>
          </a:prstGeom>
          <a:noFill/>
          <a:extLst>
            <a:ext uri="{909E8E84-426E-40DD-AFC4-6F175D3DCCD1}">
              <a14:hiddenFill xmlns:a14="http://schemas.microsoft.com/office/drawing/2010/main">
                <a:solidFill>
                  <a:srgbClr val="FFFFFF"/>
                </a:solidFill>
              </a14:hiddenFill>
            </a:ext>
          </a:extLst>
        </p:spPr>
      </p:pic>
      <p:pic>
        <p:nvPicPr>
          <p:cNvPr id="78853" name="Picture 5" descr="https://upload.wikimedia.org/wikipedia/commons/thumb/a/a0/Energizer_lithium.jpg/1280px-Energizer_lithi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0463" y="4151775"/>
            <a:ext cx="2790490" cy="209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7710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81000"/>
            <a:ext cx="8763000" cy="4708981"/>
          </a:xfrm>
          <a:prstGeom prst="rect">
            <a:avLst/>
          </a:prstGeom>
          <a:ln>
            <a:noFill/>
          </a:ln>
        </p:spPr>
        <p:txBody>
          <a:bodyPr wrap="square">
            <a:spAutoFit/>
          </a:bodyPr>
          <a:lstStyle/>
          <a:p>
            <a:pPr algn="just"/>
            <a:r>
              <a:rPr lang="cs-CZ" sz="2000" b="1" dirty="0">
                <a:cs typeface="Arial" panose="020B0604020202020204" pitchFamily="34" charset="0"/>
              </a:rPr>
              <a:t>Uhličitan lithný </a:t>
            </a:r>
            <a:r>
              <a:rPr lang="cs-CZ" sz="2000" dirty="0">
                <a:cs typeface="Arial" panose="020B0604020202020204" pitchFamily="34" charset="0"/>
              </a:rPr>
              <a:t>Li</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je </a:t>
            </a:r>
            <a:r>
              <a:rPr lang="cs-CZ" sz="2000" u="sng" dirty="0">
                <a:cs typeface="Arial" panose="020B0604020202020204" pitchFamily="34" charset="0"/>
              </a:rPr>
              <a:t>jediný nerozpustný uhličitan alkalického kovu</a:t>
            </a:r>
            <a:r>
              <a:rPr lang="cs-CZ" sz="2000" dirty="0">
                <a:cs typeface="Arial" panose="020B0604020202020204" pitchFamily="34" charset="0"/>
              </a:rPr>
              <a:t>. Je v keramickém a sklářském průmyslu používán pro snižování bodu tání, úpravu viskozity a součinitele tepelné roztažnosti - sklokeramické varné desky. Uhličitan lithný a </a:t>
            </a:r>
            <a:r>
              <a:rPr lang="cs-CZ" sz="2000" b="1" dirty="0">
                <a:cs typeface="Arial" panose="020B0604020202020204" pitchFamily="34" charset="0"/>
              </a:rPr>
              <a:t>oxid lithný </a:t>
            </a:r>
            <a:r>
              <a:rPr lang="cs-CZ" sz="2000" dirty="0">
                <a:cs typeface="Arial" panose="020B0604020202020204" pitchFamily="34" charset="0"/>
              </a:rPr>
              <a:t>Li</a:t>
            </a:r>
            <a:r>
              <a:rPr lang="cs-CZ" sz="2000" baseline="-25000" dirty="0">
                <a:cs typeface="Arial" panose="020B0604020202020204" pitchFamily="34" charset="0"/>
              </a:rPr>
              <a:t>2</a:t>
            </a:r>
            <a:r>
              <a:rPr lang="cs-CZ" sz="2000" dirty="0">
                <a:cs typeface="Arial" panose="020B0604020202020204" pitchFamily="34" charset="0"/>
              </a:rPr>
              <a:t>O</a:t>
            </a:r>
            <a:r>
              <a:rPr lang="cs-CZ" sz="2000" b="1" dirty="0">
                <a:cs typeface="Arial" panose="020B0604020202020204" pitchFamily="34" charset="0"/>
              </a:rPr>
              <a:t> </a:t>
            </a:r>
            <a:r>
              <a:rPr lang="cs-CZ" sz="2000" dirty="0">
                <a:cs typeface="Arial" panose="020B0604020202020204" pitchFamily="34" charset="0"/>
              </a:rPr>
              <a:t>jsou důležitou složkou transparentních glazur pro redukční výpal keramiky. Významné je využití uhličitanu lithného ke snižování teploty taveniny a zvyšování průtoku elektrického proudu při elektrolytické výrobě hliníku. Oxid lithný a hydroxid lithný slouží k přípravě práškovitých fotografických vývojek. Mimořádně </a:t>
            </a:r>
            <a:r>
              <a:rPr lang="cs-CZ" sz="2000" u="sng" dirty="0">
                <a:cs typeface="Arial" panose="020B0604020202020204" pitchFamily="34" charset="0"/>
              </a:rPr>
              <a:t>silných hygroskopických vlastností</a:t>
            </a:r>
            <a:r>
              <a:rPr lang="cs-CZ" sz="2000" dirty="0">
                <a:cs typeface="Arial" panose="020B0604020202020204" pitchFamily="34" charset="0"/>
              </a:rPr>
              <a:t> a nízké relativní hmotnosti </a:t>
            </a:r>
            <a:r>
              <a:rPr lang="cs-CZ" sz="2000" b="1" dirty="0">
                <a:cs typeface="Arial" panose="020B0604020202020204" pitchFamily="34" charset="0"/>
              </a:rPr>
              <a:t>hydroxidu lithného </a:t>
            </a:r>
            <a:r>
              <a:rPr lang="cs-CZ" sz="2000" dirty="0">
                <a:cs typeface="Arial" panose="020B0604020202020204" pitchFamily="34" charset="0"/>
              </a:rPr>
              <a:t>se využívá k </a:t>
            </a:r>
            <a:r>
              <a:rPr lang="cs-CZ" sz="2000" u="sng" dirty="0">
                <a:cs typeface="Arial" panose="020B0604020202020204" pitchFamily="34" charset="0"/>
              </a:rPr>
              <a:t>pohlcování oxidu uhličitého </a:t>
            </a:r>
            <a:r>
              <a:rPr lang="cs-CZ" sz="2000" dirty="0">
                <a:cs typeface="Arial" panose="020B0604020202020204" pitchFamily="34" charset="0"/>
              </a:rPr>
              <a:t>z vydýchaného vzduchu v ponorkách a kosmických lodích. </a:t>
            </a:r>
          </a:p>
          <a:p>
            <a:pPr algn="just"/>
            <a:r>
              <a:rPr lang="cs-CZ" sz="2000" dirty="0">
                <a:cs typeface="Arial" panose="020B0604020202020204" pitchFamily="34" charset="0"/>
              </a:rPr>
              <a:t>Roztok </a:t>
            </a:r>
            <a:r>
              <a:rPr lang="cs-CZ" sz="2000" b="1" dirty="0">
                <a:cs typeface="Arial" panose="020B0604020202020204" pitchFamily="34" charset="0"/>
              </a:rPr>
              <a:t>bromidu lithného </a:t>
            </a:r>
            <a:r>
              <a:rPr lang="cs-CZ" sz="2000" dirty="0" err="1">
                <a:cs typeface="Arial" panose="020B0604020202020204" pitchFamily="34" charset="0"/>
              </a:rPr>
              <a:t>LiBr</a:t>
            </a:r>
            <a:r>
              <a:rPr lang="cs-CZ" sz="2000" dirty="0">
                <a:cs typeface="Arial" panose="020B0604020202020204" pitchFamily="34" charset="0"/>
              </a:rPr>
              <a:t> se používá jako náhrada freonů v chladících zařízeních. </a:t>
            </a:r>
          </a:p>
          <a:p>
            <a:pPr algn="just"/>
            <a:r>
              <a:rPr lang="cs-CZ" sz="2000" b="1" dirty="0">
                <a:cs typeface="Arial" panose="020B0604020202020204" pitchFamily="34" charset="0"/>
              </a:rPr>
              <a:t>Fosforečnan </a:t>
            </a:r>
            <a:r>
              <a:rPr lang="cs-CZ" sz="2000" b="1" dirty="0" err="1">
                <a:cs typeface="Arial" panose="020B0604020202020204" pitchFamily="34" charset="0"/>
              </a:rPr>
              <a:t>lithno</a:t>
            </a:r>
            <a:r>
              <a:rPr lang="cs-CZ" sz="2000" b="1" dirty="0">
                <a:cs typeface="Arial" panose="020B0604020202020204" pitchFamily="34" charset="0"/>
              </a:rPr>
              <a:t>-železnatý </a:t>
            </a:r>
            <a:r>
              <a:rPr lang="cs-CZ" sz="2000" dirty="0">
                <a:cs typeface="Arial" panose="020B0604020202020204" pitchFamily="34" charset="0"/>
              </a:rPr>
              <a:t>LiFePO</a:t>
            </a:r>
            <a:r>
              <a:rPr lang="cs-CZ" sz="2000" baseline="-25000" dirty="0">
                <a:cs typeface="Arial" panose="020B0604020202020204" pitchFamily="34" charset="0"/>
              </a:rPr>
              <a:t>4</a:t>
            </a:r>
            <a:r>
              <a:rPr lang="cs-CZ" sz="2000" dirty="0">
                <a:cs typeface="Arial" panose="020B0604020202020204" pitchFamily="34" charset="0"/>
              </a:rPr>
              <a:t> se využívá k výrobě anod do </a:t>
            </a:r>
            <a:r>
              <a:rPr lang="cs-CZ" sz="2000" dirty="0" err="1">
                <a:cs typeface="Arial" panose="020B0604020202020204" pitchFamily="34" charset="0"/>
              </a:rPr>
              <a:t>Li</a:t>
            </a:r>
            <a:r>
              <a:rPr lang="cs-CZ" sz="2000" dirty="0">
                <a:cs typeface="Arial" panose="020B0604020202020204" pitchFamily="34" charset="0"/>
              </a:rPr>
              <a:t>-Ion článků.</a:t>
            </a:r>
          </a:p>
          <a:p>
            <a:pPr algn="just"/>
            <a:r>
              <a:rPr lang="cs-CZ" sz="2000" b="1" dirty="0">
                <a:cs typeface="Arial" panose="020B0604020202020204" pitchFamily="34" charset="0"/>
              </a:rPr>
              <a:t>Dusičnan lithný </a:t>
            </a:r>
            <a:r>
              <a:rPr lang="cs-CZ" sz="2000" dirty="0">
                <a:cs typeface="Arial" panose="020B0604020202020204" pitchFamily="34" charset="0"/>
              </a:rPr>
              <a:t>LiNO</a:t>
            </a:r>
            <a:r>
              <a:rPr lang="cs-CZ" sz="2000" baseline="-25000" dirty="0">
                <a:cs typeface="Arial" panose="020B0604020202020204" pitchFamily="34" charset="0"/>
              </a:rPr>
              <a:t>3</a:t>
            </a:r>
            <a:r>
              <a:rPr lang="cs-CZ" sz="2000" dirty="0">
                <a:cs typeface="Arial" panose="020B0604020202020204" pitchFamily="34" charset="0"/>
              </a:rPr>
              <a:t> a </a:t>
            </a:r>
            <a:r>
              <a:rPr lang="cs-CZ" sz="2000" b="1" dirty="0">
                <a:cs typeface="Arial" panose="020B0604020202020204" pitchFamily="34" charset="0"/>
              </a:rPr>
              <a:t>chlorečnan lithný </a:t>
            </a:r>
            <a:r>
              <a:rPr lang="cs-CZ" sz="2000" dirty="0">
                <a:cs typeface="Arial" panose="020B0604020202020204" pitchFamily="34" charset="0"/>
              </a:rPr>
              <a:t>LiClO</a:t>
            </a:r>
            <a:r>
              <a:rPr lang="cs-CZ" sz="2000" baseline="-25000" dirty="0">
                <a:cs typeface="Arial" panose="020B0604020202020204" pitchFamily="34" charset="0"/>
              </a:rPr>
              <a:t>3</a:t>
            </a:r>
            <a:r>
              <a:rPr lang="cs-CZ" sz="2000" dirty="0">
                <a:cs typeface="Arial" panose="020B0604020202020204" pitchFamily="34" charset="0"/>
              </a:rPr>
              <a:t> se využívají v </a:t>
            </a:r>
            <a:r>
              <a:rPr lang="cs-CZ" sz="2000" u="sng" dirty="0">
                <a:cs typeface="Arial" panose="020B0604020202020204" pitchFamily="34" charset="0"/>
              </a:rPr>
              <a:t>pyrotechnice</a:t>
            </a:r>
            <a:r>
              <a:rPr lang="cs-CZ" sz="2000" dirty="0">
                <a:cs typeface="Arial" panose="020B0604020202020204" pitchFamily="34" charset="0"/>
              </a:rPr>
              <a:t> - barví plamen intenzivně karmínově. </a:t>
            </a:r>
          </a:p>
        </p:txBody>
      </p:sp>
    </p:spTree>
    <p:extLst>
      <p:ext uri="{BB962C8B-B14F-4D97-AF65-F5344CB8AC3E}">
        <p14:creationId xmlns:p14="http://schemas.microsoft.com/office/powerpoint/2010/main" val="15303283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F8115AC1-6E5F-4FF1-A81D-066C502A4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1295400"/>
            <a:ext cx="4733592" cy="3581400"/>
          </a:xfrm>
          <a:prstGeom prst="rect">
            <a:avLst/>
          </a:prstGeom>
        </p:spPr>
      </p:pic>
      <p:pic>
        <p:nvPicPr>
          <p:cNvPr id="8" name="Obrázek 7" descr="Obsah obrázku interiér, hrníček, stůl, vsedě&#10;&#10;Popis byl vytvořen automaticky">
            <a:extLst>
              <a:ext uri="{FF2B5EF4-FFF2-40B4-BE49-F238E27FC236}">
                <a16:creationId xmlns:a16="http://schemas.microsoft.com/office/drawing/2014/main" id="{F2E7178B-E0EF-4F5E-A0A9-D86EA9046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419600"/>
            <a:ext cx="1862667" cy="2209800"/>
          </a:xfrm>
          <a:prstGeom prst="rect">
            <a:avLst/>
          </a:prstGeom>
        </p:spPr>
      </p:pic>
      <p:pic>
        <p:nvPicPr>
          <p:cNvPr id="11" name="Obrázek 10" descr="Obsah obrázku láhev, vsedě, interiér, stůl&#10;&#10;Popis byl vytvořen automaticky">
            <a:extLst>
              <a:ext uri="{FF2B5EF4-FFF2-40B4-BE49-F238E27FC236}">
                <a16:creationId xmlns:a16="http://schemas.microsoft.com/office/drawing/2014/main" id="{9456735E-E6B9-4F6C-BCED-3742B5CDDD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4673" y="4572000"/>
            <a:ext cx="1689927" cy="2196905"/>
          </a:xfrm>
          <a:prstGeom prst="rect">
            <a:avLst/>
          </a:prstGeom>
        </p:spPr>
      </p:pic>
      <p:sp>
        <p:nvSpPr>
          <p:cNvPr id="12" name="TextovéPole 11">
            <a:extLst>
              <a:ext uri="{FF2B5EF4-FFF2-40B4-BE49-F238E27FC236}">
                <a16:creationId xmlns:a16="http://schemas.microsoft.com/office/drawing/2014/main" id="{3A1068DF-A865-4DEB-9C3B-0820C616CCD2}"/>
              </a:ext>
            </a:extLst>
          </p:cNvPr>
          <p:cNvSpPr txBox="1"/>
          <p:nvPr/>
        </p:nvSpPr>
        <p:spPr>
          <a:xfrm>
            <a:off x="304800" y="304800"/>
            <a:ext cx="8610600" cy="707886"/>
          </a:xfrm>
          <a:prstGeom prst="rect">
            <a:avLst/>
          </a:prstGeom>
          <a:noFill/>
        </p:spPr>
        <p:txBody>
          <a:bodyPr wrap="square" rtlCol="0">
            <a:spAutoFit/>
          </a:bodyPr>
          <a:lstStyle/>
          <a:p>
            <a:r>
              <a:rPr lang="cs-CZ" sz="2000" dirty="0">
                <a:cs typeface="Arial" panose="020B0604020202020204" pitchFamily="34" charset="0"/>
              </a:rPr>
              <a:t>Soli </a:t>
            </a:r>
            <a:r>
              <a:rPr lang="cs-CZ" sz="2000" b="1" dirty="0">
                <a:cs typeface="Arial" panose="020B0604020202020204" pitchFamily="34" charset="0"/>
              </a:rPr>
              <a:t>lithia</a:t>
            </a:r>
            <a:r>
              <a:rPr lang="cs-CZ" sz="2000" dirty="0">
                <a:cs typeface="Arial" panose="020B0604020202020204" pitchFamily="34" charset="0"/>
              </a:rPr>
              <a:t> (uhličitan lithný, </a:t>
            </a:r>
            <a:r>
              <a:rPr lang="cs-CZ" sz="2000" dirty="0" err="1">
                <a:cs typeface="Arial" panose="020B0604020202020204" pitchFamily="34" charset="0"/>
              </a:rPr>
              <a:t>orotát</a:t>
            </a:r>
            <a:r>
              <a:rPr lang="cs-CZ" sz="2000" dirty="0">
                <a:cs typeface="Arial" panose="020B0604020202020204" pitchFamily="34" charset="0"/>
              </a:rPr>
              <a:t> lithný) se používají jako profylaktický lék ke kupírování manické fáze </a:t>
            </a:r>
            <a:r>
              <a:rPr lang="cs-CZ" sz="2000" u="sng" dirty="0">
                <a:cs typeface="Arial" panose="020B0604020202020204" pitchFamily="34" charset="0"/>
              </a:rPr>
              <a:t>bipolární deprese</a:t>
            </a:r>
            <a:r>
              <a:rPr lang="cs-CZ" sz="2000" dirty="0">
                <a:cs typeface="Arial" panose="020B0604020202020204" pitchFamily="34" charset="0"/>
              </a:rPr>
              <a:t> (maniodepresivní psychózy). </a:t>
            </a:r>
            <a:endParaRPr lang="en-US" sz="2000" dirty="0">
              <a:cs typeface="Arial" panose="020B0604020202020204" pitchFamily="34" charset="0"/>
            </a:endParaRPr>
          </a:p>
        </p:txBody>
      </p:sp>
      <p:pic>
        <p:nvPicPr>
          <p:cNvPr id="3" name="Obrázek 2" descr="Obsah obrázku snímek obrazovky&#10;&#10;Popis byl vytvořen automaticky">
            <a:extLst>
              <a:ext uri="{FF2B5EF4-FFF2-40B4-BE49-F238E27FC236}">
                <a16:creationId xmlns:a16="http://schemas.microsoft.com/office/drawing/2014/main" id="{826595F7-FD8E-4321-BA9C-3E3016DF9C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799" y="1143000"/>
            <a:ext cx="3758323" cy="3048000"/>
          </a:xfrm>
          <a:prstGeom prst="rect">
            <a:avLst/>
          </a:prstGeom>
        </p:spPr>
      </p:pic>
      <p:pic>
        <p:nvPicPr>
          <p:cNvPr id="3074" name="Picture 2">
            <a:extLst>
              <a:ext uri="{FF2B5EF4-FFF2-40B4-BE49-F238E27FC236}">
                <a16:creationId xmlns:a16="http://schemas.microsoft.com/office/drawing/2014/main" id="{AC29CAB9-C61A-4E85-8E47-31C0E7AE4C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5221069"/>
            <a:ext cx="1707008" cy="13811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1EB0806-7C42-47B2-AAFB-B857F002BB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2968" y="5649677"/>
            <a:ext cx="1580154" cy="744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3164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228600"/>
            <a:ext cx="8839200" cy="6247864"/>
          </a:xfrm>
          <a:prstGeom prst="rect">
            <a:avLst/>
          </a:prstGeom>
        </p:spPr>
        <p:txBody>
          <a:bodyPr wrap="square">
            <a:spAutoFit/>
          </a:bodyPr>
          <a:lstStyle/>
          <a:p>
            <a:pPr algn="just"/>
            <a:r>
              <a:rPr lang="cs-CZ" sz="2000" dirty="0">
                <a:cs typeface="Arial" panose="020B0604020202020204" pitchFamily="34" charset="0"/>
              </a:rPr>
              <a:t>Krystalický </a:t>
            </a:r>
            <a:r>
              <a:rPr lang="cs-CZ" sz="2000" b="1" dirty="0">
                <a:cs typeface="Arial" panose="020B0604020202020204" pitchFamily="34" charset="0"/>
              </a:rPr>
              <a:t>fluorid lithný </a:t>
            </a:r>
            <a:r>
              <a:rPr lang="cs-CZ" sz="2000" dirty="0" err="1">
                <a:cs typeface="Arial" panose="020B0604020202020204" pitchFamily="34" charset="0"/>
              </a:rPr>
              <a:t>LiF</a:t>
            </a:r>
            <a:r>
              <a:rPr lang="cs-CZ" sz="2000" dirty="0">
                <a:cs typeface="Arial" panose="020B0604020202020204" pitchFamily="34" charset="0"/>
              </a:rPr>
              <a:t> dokonale propouští UV záření a používá se ke konstrukci laboratorních a měřících přístrojů pracujících v UV oboru spektra. </a:t>
            </a:r>
          </a:p>
          <a:p>
            <a:pPr algn="just"/>
            <a:r>
              <a:rPr lang="cs-CZ" sz="2000" b="1" dirty="0">
                <a:cs typeface="Arial" panose="020B0604020202020204" pitchFamily="34" charset="0"/>
              </a:rPr>
              <a:t>Jodid lithný </a:t>
            </a:r>
            <a:r>
              <a:rPr lang="cs-CZ" sz="2000" dirty="0" err="1">
                <a:cs typeface="Arial" panose="020B0604020202020204" pitchFamily="34" charset="0"/>
              </a:rPr>
              <a:t>LiI</a:t>
            </a:r>
            <a:r>
              <a:rPr lang="cs-CZ" sz="2000" dirty="0">
                <a:cs typeface="Arial" panose="020B0604020202020204" pitchFamily="34" charset="0"/>
              </a:rPr>
              <a:t> se používá jako detektor neutronů a jako luminofor halogenidových výbojek.</a:t>
            </a:r>
          </a:p>
          <a:p>
            <a:pPr algn="just"/>
            <a:r>
              <a:rPr lang="cs-CZ" sz="2000" b="1" dirty="0">
                <a:cs typeface="Arial" panose="020B0604020202020204" pitchFamily="34" charset="0"/>
              </a:rPr>
              <a:t>Kyanid lithný </a:t>
            </a:r>
            <a:r>
              <a:rPr lang="cs-CZ" sz="2000" dirty="0" err="1">
                <a:cs typeface="Arial" panose="020B0604020202020204" pitchFamily="34" charset="0"/>
              </a:rPr>
              <a:t>LiCN</a:t>
            </a:r>
            <a:r>
              <a:rPr lang="cs-CZ" sz="2000" dirty="0">
                <a:cs typeface="Arial" panose="020B0604020202020204" pitchFamily="34" charset="0"/>
              </a:rPr>
              <a:t> se používá jako laboratorní činidlo. </a:t>
            </a:r>
          </a:p>
          <a:p>
            <a:pPr algn="just"/>
            <a:r>
              <a:rPr lang="cs-CZ" sz="2000" b="1" dirty="0">
                <a:cs typeface="Arial" panose="020B0604020202020204" pitchFamily="34" charset="0"/>
              </a:rPr>
              <a:t>Hydrid lithný </a:t>
            </a:r>
            <a:r>
              <a:rPr lang="cs-CZ" sz="2000" dirty="0" err="1">
                <a:cs typeface="Arial" panose="020B0604020202020204" pitchFamily="34" charset="0"/>
              </a:rPr>
              <a:t>LiH</a:t>
            </a:r>
            <a:r>
              <a:rPr lang="cs-CZ" sz="2000" dirty="0">
                <a:cs typeface="Arial" panose="020B0604020202020204" pitchFamily="34" charset="0"/>
              </a:rPr>
              <a:t> je výchozí látkou pro přípravu hydridů </a:t>
            </a:r>
            <a:r>
              <a:rPr lang="cs-CZ" sz="2000" dirty="0" err="1">
                <a:cs typeface="Arial" panose="020B0604020202020204" pitchFamily="34" charset="0"/>
              </a:rPr>
              <a:t>Li</a:t>
            </a:r>
            <a:r>
              <a:rPr lang="cs-CZ" sz="2000" dirty="0">
                <a:cs typeface="Arial" panose="020B0604020202020204" pitchFamily="34" charset="0"/>
              </a:rPr>
              <a:t>[AlH</a:t>
            </a:r>
            <a:r>
              <a:rPr lang="cs-CZ" sz="2000" baseline="-25000" dirty="0">
                <a:cs typeface="Arial" panose="020B0604020202020204" pitchFamily="34" charset="0"/>
              </a:rPr>
              <a:t>4</a:t>
            </a:r>
            <a:r>
              <a:rPr lang="cs-CZ" sz="2000" dirty="0">
                <a:cs typeface="Arial" panose="020B0604020202020204" pitchFamily="34" charset="0"/>
              </a:rPr>
              <a:t>] a </a:t>
            </a:r>
            <a:r>
              <a:rPr lang="cs-CZ" sz="2000" dirty="0" err="1">
                <a:cs typeface="Arial" panose="020B0604020202020204" pitchFamily="34" charset="0"/>
              </a:rPr>
              <a:t>Li</a:t>
            </a:r>
            <a:r>
              <a:rPr lang="cs-CZ" sz="2000" dirty="0">
                <a:cs typeface="Arial" panose="020B0604020202020204" pitchFamily="34" charset="0"/>
              </a:rPr>
              <a:t>[BH</a:t>
            </a:r>
            <a:r>
              <a:rPr lang="cs-CZ" sz="2000" baseline="-25000" dirty="0">
                <a:cs typeface="Arial" panose="020B0604020202020204" pitchFamily="34" charset="0"/>
              </a:rPr>
              <a:t>4</a:t>
            </a:r>
            <a:r>
              <a:rPr lang="cs-CZ" sz="2000" dirty="0">
                <a:cs typeface="Arial" panose="020B0604020202020204" pitchFamily="34" charset="0"/>
              </a:rPr>
              <a:t>], které jsou důležitými redukčními činidly v organické chemii a ověřují se jako experimentální zdroje vodíku pro jeho využití jako paliva v automobilech. Hydrid lithný se používá k přípravě vodíku pro vojenské a meteorologické účely. Látky jako </a:t>
            </a:r>
            <a:r>
              <a:rPr lang="cs-CZ" sz="2000" b="1" dirty="0" err="1">
                <a:cs typeface="Arial" panose="020B0604020202020204" pitchFamily="34" charset="0"/>
              </a:rPr>
              <a:t>tetrahydridohlinitan</a:t>
            </a:r>
            <a:r>
              <a:rPr lang="cs-CZ" sz="2000" b="1" dirty="0">
                <a:cs typeface="Arial" panose="020B0604020202020204" pitchFamily="34" charset="0"/>
              </a:rPr>
              <a:t> lithný </a:t>
            </a:r>
            <a:r>
              <a:rPr lang="cs-CZ" sz="2000" dirty="0">
                <a:cs typeface="Arial" panose="020B0604020202020204" pitchFamily="34" charset="0"/>
              </a:rPr>
              <a:t>LiAlH</a:t>
            </a:r>
            <a:r>
              <a:rPr lang="cs-CZ" sz="2000" baseline="-25000" dirty="0">
                <a:cs typeface="Arial" panose="020B0604020202020204" pitchFamily="34" charset="0"/>
              </a:rPr>
              <a:t>4</a:t>
            </a:r>
            <a:r>
              <a:rPr lang="cs-CZ" sz="2000" dirty="0">
                <a:cs typeface="Arial" panose="020B0604020202020204" pitchFamily="34" charset="0"/>
              </a:rPr>
              <a:t> a </a:t>
            </a:r>
            <a:r>
              <a:rPr lang="cs-CZ" sz="2000" b="1" dirty="0" err="1">
                <a:cs typeface="Arial" panose="020B0604020202020204" pitchFamily="34" charset="0"/>
              </a:rPr>
              <a:t>organolithná</a:t>
            </a:r>
            <a:r>
              <a:rPr lang="cs-CZ" sz="2000" b="1" dirty="0">
                <a:cs typeface="Arial" panose="020B0604020202020204" pitchFamily="34" charset="0"/>
              </a:rPr>
              <a:t> činidla </a:t>
            </a:r>
            <a:r>
              <a:rPr lang="cs-CZ" sz="2000" dirty="0">
                <a:cs typeface="Arial" panose="020B0604020202020204" pitchFamily="34" charset="0"/>
              </a:rPr>
              <a:t>se používají v organické chemii jako velmi známá redukční činidla. </a:t>
            </a:r>
          </a:p>
          <a:p>
            <a:pPr algn="just"/>
            <a:endParaRPr lang="cs-CZ" sz="800" b="1" dirty="0">
              <a:cs typeface="Arial" panose="020B0604020202020204" pitchFamily="34" charset="0"/>
            </a:endParaRPr>
          </a:p>
          <a:p>
            <a:pPr algn="just"/>
            <a:r>
              <a:rPr lang="cs-CZ" sz="2000" b="1" dirty="0">
                <a:cs typeface="Arial" panose="020B0604020202020204" pitchFamily="34" charset="0"/>
              </a:rPr>
              <a:t>Křemičitan lithný </a:t>
            </a:r>
            <a:r>
              <a:rPr lang="cs-CZ" sz="2000" dirty="0">
                <a:cs typeface="Arial" panose="020B0604020202020204" pitchFamily="34" charset="0"/>
              </a:rPr>
              <a:t>Li</a:t>
            </a:r>
            <a:r>
              <a:rPr lang="cs-CZ" sz="2000" baseline="-25000" dirty="0">
                <a:cs typeface="Arial" panose="020B0604020202020204" pitchFamily="34" charset="0"/>
              </a:rPr>
              <a:t>2</a:t>
            </a:r>
            <a:r>
              <a:rPr lang="cs-CZ" sz="2000" dirty="0">
                <a:cs typeface="Arial" panose="020B0604020202020204" pitchFamily="34" charset="0"/>
              </a:rPr>
              <a:t>SiO</a:t>
            </a:r>
            <a:r>
              <a:rPr lang="cs-CZ" sz="2000" baseline="-25000" dirty="0">
                <a:cs typeface="Arial" panose="020B0604020202020204" pitchFamily="34" charset="0"/>
              </a:rPr>
              <a:t>3</a:t>
            </a:r>
            <a:r>
              <a:rPr lang="cs-CZ" sz="2000" dirty="0">
                <a:cs typeface="Arial" panose="020B0604020202020204" pitchFamily="34" charset="0"/>
              </a:rPr>
              <a:t> je základní složkou prostředků pro vytvrzování betonových ploch. </a:t>
            </a:r>
          </a:p>
          <a:p>
            <a:pPr algn="just"/>
            <a:r>
              <a:rPr lang="cs-CZ" sz="2000" b="1" dirty="0">
                <a:cs typeface="Arial" panose="020B0604020202020204" pitchFamily="34" charset="0"/>
              </a:rPr>
              <a:t>Molybdenan lithný </a:t>
            </a:r>
            <a:r>
              <a:rPr lang="cs-CZ" sz="2000" dirty="0">
                <a:cs typeface="Arial" panose="020B0604020202020204" pitchFamily="34" charset="0"/>
              </a:rPr>
              <a:t>Li</a:t>
            </a:r>
            <a:r>
              <a:rPr lang="cs-CZ" sz="2000" baseline="-25000" dirty="0">
                <a:cs typeface="Arial" panose="020B0604020202020204" pitchFamily="34" charset="0"/>
              </a:rPr>
              <a:t>2</a:t>
            </a:r>
            <a:r>
              <a:rPr lang="cs-CZ" sz="2000" dirty="0">
                <a:cs typeface="Arial" panose="020B0604020202020204" pitchFamily="34" charset="0"/>
              </a:rPr>
              <a:t>MoO</a:t>
            </a:r>
            <a:r>
              <a:rPr lang="cs-CZ" sz="2000" baseline="-25000" dirty="0">
                <a:cs typeface="Arial" panose="020B0604020202020204" pitchFamily="34" charset="0"/>
              </a:rPr>
              <a:t>4</a:t>
            </a:r>
            <a:r>
              <a:rPr lang="cs-CZ" sz="2000" dirty="0">
                <a:cs typeface="Arial" panose="020B0604020202020204" pitchFamily="34" charset="0"/>
              </a:rPr>
              <a:t> je inhibitorem koroze. </a:t>
            </a:r>
          </a:p>
          <a:p>
            <a:pPr algn="just"/>
            <a:r>
              <a:rPr lang="cs-CZ" sz="2000" b="1" dirty="0">
                <a:cs typeface="Arial" panose="020B0604020202020204" pitchFamily="34" charset="0"/>
              </a:rPr>
              <a:t>Titaničitan lithný </a:t>
            </a:r>
            <a:r>
              <a:rPr lang="cs-CZ" sz="2000" dirty="0">
                <a:cs typeface="Arial" panose="020B0604020202020204" pitchFamily="34" charset="0"/>
              </a:rPr>
              <a:t>Li</a:t>
            </a:r>
            <a:r>
              <a:rPr lang="cs-CZ" sz="2000" baseline="-25000" dirty="0">
                <a:cs typeface="Arial" panose="020B0604020202020204" pitchFamily="34" charset="0"/>
              </a:rPr>
              <a:t>2</a:t>
            </a:r>
            <a:r>
              <a:rPr lang="cs-CZ" sz="2000" dirty="0">
                <a:cs typeface="Arial" panose="020B0604020202020204" pitchFamily="34" charset="0"/>
              </a:rPr>
              <a:t>TiO</a:t>
            </a:r>
            <a:r>
              <a:rPr lang="cs-CZ" sz="2000" baseline="-25000" dirty="0">
                <a:cs typeface="Arial" panose="020B0604020202020204" pitchFamily="34" charset="0"/>
              </a:rPr>
              <a:t>3</a:t>
            </a:r>
            <a:r>
              <a:rPr lang="cs-CZ" sz="2000" dirty="0">
                <a:cs typeface="Arial" panose="020B0604020202020204" pitchFamily="34" charset="0"/>
              </a:rPr>
              <a:t> slouží k přípravě bílých glazur a smaltů. </a:t>
            </a:r>
          </a:p>
          <a:p>
            <a:pPr algn="just"/>
            <a:r>
              <a:rPr lang="cs-CZ" sz="2000" b="1" dirty="0">
                <a:cs typeface="Arial" panose="020B0604020202020204" pitchFamily="34" charset="0"/>
              </a:rPr>
              <a:t>Wolframan lithný</a:t>
            </a:r>
            <a:r>
              <a:rPr lang="cs-CZ" sz="2000" dirty="0">
                <a:cs typeface="Arial" panose="020B0604020202020204" pitchFamily="34" charset="0"/>
              </a:rPr>
              <a:t> Li</a:t>
            </a:r>
            <a:r>
              <a:rPr lang="cs-CZ" sz="2000" baseline="-25000" dirty="0">
                <a:cs typeface="Arial" panose="020B0604020202020204" pitchFamily="34" charset="0"/>
              </a:rPr>
              <a:t>2</a:t>
            </a:r>
            <a:r>
              <a:rPr lang="cs-CZ" sz="2000" dirty="0">
                <a:cs typeface="Arial" panose="020B0604020202020204" pitchFamily="34" charset="0"/>
              </a:rPr>
              <a:t>WO</a:t>
            </a:r>
            <a:r>
              <a:rPr lang="cs-CZ" sz="2000" baseline="-25000" dirty="0">
                <a:cs typeface="Arial" panose="020B0604020202020204" pitchFamily="34" charset="0"/>
              </a:rPr>
              <a:t>4</a:t>
            </a:r>
            <a:r>
              <a:rPr lang="cs-CZ" sz="2000" dirty="0">
                <a:cs typeface="Arial" panose="020B0604020202020204" pitchFamily="34" charset="0"/>
              </a:rPr>
              <a:t> slouží k přípravě hustých vyplachovacích roztoků pro ropné vrty. </a:t>
            </a:r>
          </a:p>
          <a:p>
            <a:pPr algn="just"/>
            <a:r>
              <a:rPr lang="cs-CZ" sz="2000" b="1" dirty="0" err="1">
                <a:cs typeface="Arial" panose="020B0604020202020204" pitchFamily="34" charset="0"/>
              </a:rPr>
              <a:t>Tantaličnan</a:t>
            </a:r>
            <a:r>
              <a:rPr lang="cs-CZ" sz="2000" b="1" dirty="0">
                <a:cs typeface="Arial" panose="020B0604020202020204" pitchFamily="34" charset="0"/>
              </a:rPr>
              <a:t> lithný </a:t>
            </a:r>
            <a:r>
              <a:rPr lang="cs-CZ" sz="2000" dirty="0">
                <a:cs typeface="Arial" panose="020B0604020202020204" pitchFamily="34" charset="0"/>
              </a:rPr>
              <a:t>LiTaO</a:t>
            </a:r>
            <a:r>
              <a:rPr lang="cs-CZ" sz="2000" baseline="-25000" dirty="0">
                <a:cs typeface="Arial" panose="020B0604020202020204" pitchFamily="34" charset="0"/>
              </a:rPr>
              <a:t>3</a:t>
            </a:r>
            <a:r>
              <a:rPr lang="cs-CZ" sz="2000" dirty="0">
                <a:cs typeface="Arial" panose="020B0604020202020204" pitchFamily="34" charset="0"/>
              </a:rPr>
              <a:t> a </a:t>
            </a:r>
            <a:r>
              <a:rPr lang="cs-CZ" sz="2000" b="1" dirty="0">
                <a:cs typeface="Arial" panose="020B0604020202020204" pitchFamily="34" charset="0"/>
              </a:rPr>
              <a:t>niobičnan lithný </a:t>
            </a:r>
            <a:r>
              <a:rPr lang="cs-CZ" sz="2000" dirty="0">
                <a:cs typeface="Arial" panose="020B0604020202020204" pitchFamily="34" charset="0"/>
              </a:rPr>
              <a:t>LiNbO</a:t>
            </a:r>
            <a:r>
              <a:rPr lang="cs-CZ" sz="2000" baseline="-25000" dirty="0">
                <a:cs typeface="Arial" panose="020B0604020202020204" pitchFamily="34" charset="0"/>
              </a:rPr>
              <a:t>3</a:t>
            </a:r>
            <a:r>
              <a:rPr lang="cs-CZ" sz="2000" dirty="0">
                <a:cs typeface="Arial" panose="020B0604020202020204" pitchFamily="34" charset="0"/>
              </a:rPr>
              <a:t> mají piezoelektrické vlastnosti a </a:t>
            </a:r>
            <a:r>
              <a:rPr lang="cs-CZ" sz="2000" dirty="0" err="1">
                <a:cs typeface="Arial" panose="020B0604020202020204" pitchFamily="34" charset="0"/>
              </a:rPr>
              <a:t>využívájí</a:t>
            </a:r>
            <a:r>
              <a:rPr lang="cs-CZ" sz="2000" dirty="0">
                <a:cs typeface="Arial" panose="020B0604020202020204" pitchFamily="34" charset="0"/>
              </a:rPr>
              <a:t> se v výrobě detektorů pohybu. </a:t>
            </a:r>
          </a:p>
        </p:txBody>
      </p:sp>
    </p:spTree>
    <p:extLst>
      <p:ext uri="{BB962C8B-B14F-4D97-AF65-F5344CB8AC3E}">
        <p14:creationId xmlns:p14="http://schemas.microsoft.com/office/powerpoint/2010/main" val="93359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04800"/>
            <a:ext cx="8686800" cy="3847207"/>
          </a:xfrm>
          <a:prstGeom prst="rect">
            <a:avLst/>
          </a:prstGeom>
        </p:spPr>
        <p:txBody>
          <a:bodyPr wrap="square">
            <a:spAutoFit/>
          </a:bodyPr>
          <a:lstStyle/>
          <a:p>
            <a:pPr algn="just"/>
            <a:r>
              <a:rPr lang="cs-CZ" sz="2000" b="1" dirty="0">
                <a:cs typeface="Arial" panose="020B0604020202020204" pitchFamily="34" charset="0"/>
              </a:rPr>
              <a:t>  Stearan lithný </a:t>
            </a:r>
            <a:r>
              <a:rPr lang="cs-CZ" sz="2000" dirty="0">
                <a:cs typeface="Arial" panose="020B0604020202020204" pitchFamily="34" charset="0"/>
              </a:rPr>
              <a:t>se používá k úpravě viskozity maziv a olejů: používá se jako zahušťovadlo a želatinová látka k převádění olejů na plastická maziva. Tato maziva mají velkou odolnost vůči vodě, mají dobré nízkoteplotní vlastnosti (−20 °C) a velmi dobrou stálost při vyšších teplotách (&gt; 150 °C). Tato zahušťovadla se připravují z hydroxidu lithného a přírodních tuků (lithná mýdla). </a:t>
            </a:r>
          </a:p>
          <a:p>
            <a:pPr algn="just"/>
            <a:endParaRPr lang="cs-CZ" sz="800" dirty="0">
              <a:cs typeface="Arial" panose="020B0604020202020204" pitchFamily="34" charset="0"/>
            </a:endParaRPr>
          </a:p>
          <a:p>
            <a:pPr algn="just"/>
            <a:r>
              <a:rPr lang="cs-CZ" sz="2000" b="1" dirty="0">
                <a:cs typeface="Arial" panose="020B0604020202020204" pitchFamily="34" charset="0"/>
              </a:rPr>
              <a:t>  </a:t>
            </a:r>
            <a:r>
              <a:rPr lang="cs-CZ" sz="2000" b="1" dirty="0" err="1">
                <a:cs typeface="Arial" panose="020B0604020202020204" pitchFamily="34" charset="0"/>
              </a:rPr>
              <a:t>Fenyllithium</a:t>
            </a:r>
            <a:r>
              <a:rPr lang="cs-CZ" sz="2000" dirty="0">
                <a:cs typeface="Arial" panose="020B0604020202020204" pitchFamily="34" charset="0"/>
              </a:rPr>
              <a:t> C</a:t>
            </a:r>
            <a:r>
              <a:rPr lang="cs-CZ" sz="2000" baseline="-25000" dirty="0">
                <a:cs typeface="Arial" panose="020B0604020202020204" pitchFamily="34" charset="0"/>
              </a:rPr>
              <a:t>6</a:t>
            </a:r>
            <a:r>
              <a:rPr lang="cs-CZ" sz="2000" dirty="0">
                <a:cs typeface="Arial" panose="020B0604020202020204" pitchFamily="34" charset="0"/>
              </a:rPr>
              <a:t>H</a:t>
            </a:r>
            <a:r>
              <a:rPr lang="cs-CZ" sz="2000" baseline="-25000" dirty="0">
                <a:cs typeface="Arial" panose="020B0604020202020204" pitchFamily="34" charset="0"/>
              </a:rPr>
              <a:t>5</a:t>
            </a:r>
            <a:r>
              <a:rPr lang="cs-CZ" sz="2000" dirty="0">
                <a:cs typeface="Arial" panose="020B0604020202020204" pitchFamily="34" charset="0"/>
              </a:rPr>
              <a:t>Li je reakčním činidlem při přípravě olefinů z aldehydů a ketonů </a:t>
            </a:r>
            <a:r>
              <a:rPr lang="cs-CZ" sz="2000" i="1" dirty="0">
                <a:cs typeface="Arial" panose="020B0604020202020204" pitchFamily="34" charset="0"/>
              </a:rPr>
              <a:t>(</a:t>
            </a:r>
            <a:r>
              <a:rPr lang="cs-CZ" sz="2000" i="1" dirty="0" err="1">
                <a:cs typeface="Arial" panose="020B0604020202020204" pitchFamily="34" charset="0"/>
              </a:rPr>
              <a:t>Wittigova</a:t>
            </a:r>
            <a:r>
              <a:rPr lang="cs-CZ" sz="2000" i="1" dirty="0">
                <a:cs typeface="Arial" panose="020B0604020202020204" pitchFamily="34" charset="0"/>
              </a:rPr>
              <a:t> reakce)</a:t>
            </a:r>
            <a:r>
              <a:rPr lang="cs-CZ" sz="2000" dirty="0">
                <a:cs typeface="Arial" panose="020B0604020202020204" pitchFamily="34" charset="0"/>
              </a:rPr>
              <a:t>. </a:t>
            </a:r>
          </a:p>
          <a:p>
            <a:pPr algn="just"/>
            <a:endParaRPr lang="cs-CZ" sz="800" dirty="0">
              <a:cs typeface="Arial" panose="020B0604020202020204" pitchFamily="34" charset="0"/>
            </a:endParaRPr>
          </a:p>
          <a:p>
            <a:pPr algn="just"/>
            <a:r>
              <a:rPr lang="cs-CZ" sz="2000" b="1" dirty="0">
                <a:cs typeface="Arial" panose="020B0604020202020204" pitchFamily="34" charset="0"/>
              </a:rPr>
              <a:t>  Organické soli lithia </a:t>
            </a:r>
            <a:r>
              <a:rPr lang="cs-CZ" sz="2000" dirty="0">
                <a:cs typeface="Arial" panose="020B0604020202020204" pitchFamily="34" charset="0"/>
              </a:rPr>
              <a:t>(citrát a </a:t>
            </a:r>
            <a:r>
              <a:rPr lang="cs-CZ" sz="2000" dirty="0" err="1">
                <a:cs typeface="Arial" panose="020B0604020202020204" pitchFamily="34" charset="0"/>
              </a:rPr>
              <a:t>orotát</a:t>
            </a:r>
            <a:r>
              <a:rPr lang="cs-CZ" sz="2000" dirty="0">
                <a:cs typeface="Arial" panose="020B0604020202020204" pitchFamily="34" charset="0"/>
              </a:rPr>
              <a:t>) se používají ve farmaceutickém průmyslu jako součásti uklidňujících léků tlumících afekt.</a:t>
            </a:r>
          </a:p>
          <a:p>
            <a:pPr algn="just"/>
            <a:endParaRPr lang="cs-CZ" sz="800" dirty="0">
              <a:cs typeface="Arial" panose="020B0604020202020204" pitchFamily="34" charset="0"/>
            </a:endParaRPr>
          </a:p>
          <a:p>
            <a:pPr algn="just"/>
            <a:r>
              <a:rPr lang="cs-CZ" sz="2000" b="1" dirty="0">
                <a:cs typeface="Arial" panose="020B0604020202020204" pitchFamily="34" charset="0"/>
              </a:rPr>
              <a:t>   </a:t>
            </a:r>
            <a:r>
              <a:rPr lang="cs-CZ" sz="2000" b="1" dirty="0" err="1">
                <a:cs typeface="Arial" panose="020B0604020202020204" pitchFamily="34" charset="0"/>
              </a:rPr>
              <a:t>Jantaran</a:t>
            </a:r>
            <a:r>
              <a:rPr lang="cs-CZ" sz="2000" b="1" dirty="0">
                <a:cs typeface="Arial" panose="020B0604020202020204" pitchFamily="34" charset="0"/>
              </a:rPr>
              <a:t> lithný </a:t>
            </a:r>
            <a:r>
              <a:rPr lang="cs-CZ" sz="2000" dirty="0">
                <a:cs typeface="Arial" panose="020B0604020202020204" pitchFamily="34" charset="0"/>
              </a:rPr>
              <a:t>– použití v medicíně jako </a:t>
            </a:r>
            <a:r>
              <a:rPr lang="cs-CZ" sz="2000" dirty="0" err="1">
                <a:cs typeface="Arial" panose="020B0604020202020204" pitchFamily="34" charset="0"/>
              </a:rPr>
              <a:t>dermatologikum</a:t>
            </a:r>
            <a:r>
              <a:rPr lang="cs-CZ" sz="2000" dirty="0">
                <a:cs typeface="Arial" panose="020B0604020202020204" pitchFamily="34" charset="0"/>
              </a:rPr>
              <a:t> při léčbě </a:t>
            </a:r>
            <a:r>
              <a:rPr lang="cs-CZ" sz="2000" dirty="0" err="1">
                <a:cs typeface="Arial" panose="020B0604020202020204" pitchFamily="34" charset="0"/>
              </a:rPr>
              <a:t>seboroické</a:t>
            </a:r>
            <a:r>
              <a:rPr lang="cs-CZ" sz="2000" dirty="0">
                <a:cs typeface="Arial" panose="020B0604020202020204" pitchFamily="34" charset="0"/>
              </a:rPr>
              <a:t> dermatitidy.</a:t>
            </a:r>
          </a:p>
        </p:txBody>
      </p:sp>
    </p:spTree>
    <p:extLst>
      <p:ext uri="{BB962C8B-B14F-4D97-AF65-F5344CB8AC3E}">
        <p14:creationId xmlns:p14="http://schemas.microsoft.com/office/powerpoint/2010/main" val="40398259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39200" cy="6494085"/>
          </a:xfrm>
          <a:prstGeom prst="rect">
            <a:avLst/>
          </a:prstGeom>
        </p:spPr>
        <p:txBody>
          <a:bodyPr wrap="square">
            <a:spAutoFit/>
          </a:bodyPr>
          <a:lstStyle/>
          <a:p>
            <a:pPr algn="ctr"/>
            <a:r>
              <a:rPr lang="en-US" sz="2800" b="1" dirty="0">
                <a:cs typeface="Arial" panose="020B0604020202020204" pitchFamily="34" charset="0"/>
              </a:rPr>
              <a:t>S</a:t>
            </a:r>
            <a:r>
              <a:rPr lang="cs-CZ" sz="2800" b="1" dirty="0" err="1">
                <a:cs typeface="Arial" panose="020B0604020202020204" pitchFamily="34" charset="0"/>
              </a:rPr>
              <a:t>odík</a:t>
            </a:r>
            <a:r>
              <a:rPr lang="cs-CZ" sz="2800" dirty="0">
                <a:cs typeface="Arial" panose="020B0604020202020204" pitchFamily="34" charset="0"/>
              </a:rPr>
              <a:t> </a:t>
            </a:r>
            <a:endParaRPr lang="en-US" sz="2800" dirty="0">
              <a:cs typeface="Arial" panose="020B0604020202020204" pitchFamily="34" charset="0"/>
            </a:endParaRPr>
          </a:p>
          <a:p>
            <a:pPr algn="just"/>
            <a:endParaRPr lang="cs-CZ" sz="800" dirty="0">
              <a:cs typeface="Arial" panose="020B0604020202020204" pitchFamily="34" charset="0"/>
            </a:endParaRPr>
          </a:p>
          <a:p>
            <a:pPr algn="just"/>
            <a:r>
              <a:rPr lang="cs-CZ" sz="2000" dirty="0">
                <a:cs typeface="Arial" panose="020B0604020202020204" pitchFamily="34" charset="0"/>
              </a:rPr>
              <a:t>je stříbrobílý, lesklý, </a:t>
            </a:r>
            <a:r>
              <a:rPr lang="cs-CZ" sz="2000" u="sng" dirty="0">
                <a:cs typeface="Arial" panose="020B0604020202020204" pitchFamily="34" charset="0"/>
              </a:rPr>
              <a:t>velmi měkký</a:t>
            </a:r>
            <a:r>
              <a:rPr lang="cs-CZ" sz="2000" dirty="0">
                <a:cs typeface="Arial" panose="020B0604020202020204" pitchFamily="34" charset="0"/>
              </a:rPr>
              <a:t>, neušlechtilý kov. Na vzduchu je sodík nestálý a rychle se pokrývá vrstvou hydroxidu </a:t>
            </a:r>
            <a:r>
              <a:rPr lang="cs-CZ" sz="2000" dirty="0" err="1">
                <a:cs typeface="Arial" panose="020B0604020202020204" pitchFamily="34" charset="0"/>
              </a:rPr>
              <a:t>NaOH</a:t>
            </a:r>
            <a:r>
              <a:rPr lang="cs-CZ" sz="2000" dirty="0">
                <a:cs typeface="Arial" panose="020B0604020202020204" pitchFamily="34" charset="0"/>
              </a:rPr>
              <a:t>. S kyslíkem sodík při zahřátí na teplotu 250 °C hoří za vzniku žlutého </a:t>
            </a:r>
            <a:r>
              <a:rPr lang="cs-CZ" sz="2000" b="1" dirty="0">
                <a:cs typeface="Arial" panose="020B0604020202020204" pitchFamily="34" charset="0"/>
              </a:rPr>
              <a:t>peroxidu sodného </a:t>
            </a:r>
            <a:r>
              <a:rPr lang="cs-CZ" sz="2000" dirty="0">
                <a:cs typeface="Arial" panose="020B0604020202020204" pitchFamily="34" charset="0"/>
              </a:rPr>
              <a:t>Na</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2</a:t>
            </a:r>
            <a:r>
              <a:rPr lang="cs-CZ" sz="2000" dirty="0">
                <a:cs typeface="Arial" panose="020B0604020202020204" pitchFamily="34" charset="0"/>
              </a:rPr>
              <a:t>, v atmosféře ozonu shoří za vzniku explozivního červeného </a:t>
            </a:r>
            <a:r>
              <a:rPr lang="cs-CZ" sz="2000" b="1" dirty="0">
                <a:cs typeface="Arial" panose="020B0604020202020204" pitchFamily="34" charset="0"/>
              </a:rPr>
              <a:t>ozonidu sodného</a:t>
            </a:r>
            <a:r>
              <a:rPr lang="cs-CZ" sz="2000" dirty="0">
                <a:cs typeface="Arial" panose="020B0604020202020204" pitchFamily="34" charset="0"/>
              </a:rPr>
              <a:t> NaO</a:t>
            </a:r>
            <a:r>
              <a:rPr lang="cs-CZ" sz="2000" baseline="-25000" dirty="0">
                <a:cs typeface="Arial" panose="020B0604020202020204" pitchFamily="34" charset="0"/>
              </a:rPr>
              <a:t>3</a:t>
            </a:r>
            <a:r>
              <a:rPr lang="cs-CZ" sz="2000" dirty="0">
                <a:cs typeface="Arial" panose="020B0604020202020204" pitchFamily="34" charset="0"/>
              </a:rPr>
              <a:t>. Páry sodíku mají sytě fialovou barvu. Prudce reaguje s vodou za vzniku hydroxidu sodného a vývoje vodíku:</a:t>
            </a:r>
          </a:p>
          <a:p>
            <a:pPr algn="ctr"/>
            <a:r>
              <a:rPr lang="cs-CZ" sz="2000" dirty="0">
                <a:cs typeface="Arial" panose="020B0604020202020204" pitchFamily="34" charset="0"/>
              </a:rPr>
              <a:t>2Na + 2H</a:t>
            </a:r>
            <a:r>
              <a:rPr lang="cs-CZ" sz="2000" baseline="-25000" dirty="0">
                <a:cs typeface="Arial" panose="020B0604020202020204" pitchFamily="34" charset="0"/>
              </a:rPr>
              <a:t>2</a:t>
            </a:r>
            <a:r>
              <a:rPr lang="cs-CZ" sz="2000" dirty="0">
                <a:cs typeface="Arial" panose="020B0604020202020204" pitchFamily="34" charset="0"/>
              </a:rPr>
              <a:t>O → 2NaOH + H</a:t>
            </a:r>
            <a:r>
              <a:rPr lang="cs-CZ" sz="2000" baseline="-25000" dirty="0">
                <a:cs typeface="Arial" panose="020B0604020202020204" pitchFamily="34" charset="0"/>
              </a:rPr>
              <a:t>2</a:t>
            </a:r>
            <a:r>
              <a:rPr lang="cs-CZ" sz="2000" dirty="0">
                <a:cs typeface="Arial" panose="020B0604020202020204" pitchFamily="34" charset="0"/>
              </a:rPr>
              <a:t> </a:t>
            </a:r>
          </a:p>
          <a:p>
            <a:pPr algn="just"/>
            <a:endParaRPr lang="cs-CZ" sz="800" dirty="0">
              <a:cs typeface="Arial" panose="020B0604020202020204" pitchFamily="34" charset="0"/>
            </a:endParaRPr>
          </a:p>
          <a:p>
            <a:pPr algn="just"/>
            <a:r>
              <a:rPr lang="cs-CZ" sz="2000" dirty="0">
                <a:cs typeface="Arial" panose="020B0604020202020204" pitchFamily="34" charset="0"/>
              </a:rPr>
              <a:t>Podobně jako ostatní alkalické kovy je také sodík vysoce reaktivní chemický prvek, který se přímo slučuje s řadou dalších prvků. S fluorem a chlorem reaguje již za laboratorní teploty, s ostatními halogeny se slučuje při teplotě nad 150°C, se sírou, selenem a tellurem se slučuje při teplotě okolo 130 °C. S červeným fosforem reaguje při teplotě 200°C za vzniku zeleného fosfidu sodného Na</a:t>
            </a:r>
            <a:r>
              <a:rPr lang="cs-CZ" sz="2000" baseline="-25000" dirty="0">
                <a:cs typeface="Arial" panose="020B0604020202020204" pitchFamily="34" charset="0"/>
              </a:rPr>
              <a:t>3</a:t>
            </a:r>
            <a:r>
              <a:rPr lang="cs-CZ" sz="2000" dirty="0">
                <a:cs typeface="Arial" panose="020B0604020202020204" pitchFamily="34" charset="0"/>
              </a:rPr>
              <a:t>P. Při teplotě 150 °C reaguje s uhlíkem za tvorby acetylidu Na</a:t>
            </a:r>
            <a:r>
              <a:rPr lang="cs-CZ" sz="2000" baseline="-25000" dirty="0">
                <a:cs typeface="Arial" panose="020B0604020202020204" pitchFamily="34" charset="0"/>
              </a:rPr>
              <a:t>2</a:t>
            </a:r>
            <a:r>
              <a:rPr lang="cs-CZ" sz="2000" dirty="0">
                <a:cs typeface="Arial" panose="020B0604020202020204" pitchFamily="34" charset="0"/>
              </a:rPr>
              <a:t>C</a:t>
            </a:r>
            <a:r>
              <a:rPr lang="cs-CZ" sz="2000" baseline="-25000" dirty="0">
                <a:cs typeface="Arial" panose="020B0604020202020204" pitchFamily="34" charset="0"/>
              </a:rPr>
              <a:t>2</a:t>
            </a:r>
            <a:r>
              <a:rPr lang="cs-CZ" sz="2000" dirty="0">
                <a:cs typeface="Arial" panose="020B0604020202020204" pitchFamily="34" charset="0"/>
              </a:rPr>
              <a:t>. Již při teplotě 100 °C reaguje s dusíkem za vzniku nitridu Na</a:t>
            </a:r>
            <a:r>
              <a:rPr lang="cs-CZ" sz="2000" baseline="-25000" dirty="0">
                <a:cs typeface="Arial" panose="020B0604020202020204" pitchFamily="34" charset="0"/>
              </a:rPr>
              <a:t>3</a:t>
            </a:r>
            <a:r>
              <a:rPr lang="cs-CZ" sz="2000" dirty="0">
                <a:cs typeface="Arial" panose="020B0604020202020204" pitchFamily="34" charset="0"/>
              </a:rPr>
              <a:t>N, v kapalném amoniaku se </a:t>
            </a:r>
            <a:r>
              <a:rPr lang="cs-CZ" sz="2000" dirty="0" err="1">
                <a:cs typeface="Arial" panose="020B0604020202020204" pitchFamily="34" charset="0"/>
              </a:rPr>
              <a:t>rozp</a:t>
            </a:r>
            <a:r>
              <a:rPr lang="en-US" sz="2000" dirty="0">
                <a:cs typeface="Arial" panose="020B0604020202020204" pitchFamily="34" charset="0"/>
              </a:rPr>
              <a:t>o</a:t>
            </a:r>
            <a:r>
              <a:rPr lang="cs-CZ" sz="2000" dirty="0" err="1">
                <a:cs typeface="Arial" panose="020B0604020202020204" pitchFamily="34" charset="0"/>
              </a:rPr>
              <a:t>uští</a:t>
            </a:r>
            <a:r>
              <a:rPr lang="cs-CZ" sz="2000" dirty="0">
                <a:cs typeface="Arial" panose="020B0604020202020204" pitchFamily="34" charset="0"/>
              </a:rPr>
              <a:t> za vzniku </a:t>
            </a:r>
            <a:r>
              <a:rPr lang="cs-CZ" sz="2000" dirty="0" err="1">
                <a:cs typeface="Arial" panose="020B0604020202020204" pitchFamily="34" charset="0"/>
              </a:rPr>
              <a:t>tetraa</a:t>
            </a:r>
            <a:r>
              <a:rPr lang="en-US" sz="2000" dirty="0">
                <a:cs typeface="Arial" panose="020B0604020202020204" pitchFamily="34" charset="0"/>
              </a:rPr>
              <a:t>m</a:t>
            </a:r>
            <a:r>
              <a:rPr lang="cs-CZ" sz="2000" dirty="0">
                <a:cs typeface="Arial" panose="020B0604020202020204" pitchFamily="34" charset="0"/>
              </a:rPr>
              <a:t>min  sodného komplexu [Na(NH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4</a:t>
            </a:r>
            <a:r>
              <a:rPr lang="cs-CZ" sz="2000" dirty="0">
                <a:cs typeface="Arial" panose="020B0604020202020204" pitchFamily="34" charset="0"/>
              </a:rPr>
              <a:t>], s plynným amoniakem reaguje za vzniku </a:t>
            </a:r>
            <a:r>
              <a:rPr lang="cs-CZ" sz="2000" b="1" dirty="0">
                <a:cs typeface="Arial" panose="020B0604020202020204" pitchFamily="34" charset="0"/>
              </a:rPr>
              <a:t>amidu sodného </a:t>
            </a:r>
            <a:r>
              <a:rPr lang="cs-CZ" sz="2000" dirty="0">
                <a:cs typeface="Arial" panose="020B0604020202020204" pitchFamily="34" charset="0"/>
              </a:rPr>
              <a:t>NaNH</a:t>
            </a:r>
            <a:r>
              <a:rPr lang="cs-CZ" sz="2000" baseline="-25000" dirty="0">
                <a:cs typeface="Arial" panose="020B0604020202020204" pitchFamily="34" charset="0"/>
              </a:rPr>
              <a:t>2</a:t>
            </a:r>
            <a:r>
              <a:rPr lang="cs-CZ" sz="2000" dirty="0">
                <a:cs typeface="Arial" panose="020B0604020202020204" pitchFamily="34" charset="0"/>
              </a:rPr>
              <a:t>:</a:t>
            </a:r>
          </a:p>
          <a:p>
            <a:pPr algn="ctr"/>
            <a:r>
              <a:rPr lang="cs-CZ" sz="2000" dirty="0">
                <a:cs typeface="Arial" panose="020B0604020202020204" pitchFamily="34" charset="0"/>
              </a:rPr>
              <a:t>Na + 4NH</a:t>
            </a:r>
            <a:r>
              <a:rPr lang="cs-CZ" sz="2000" baseline="-25000" dirty="0">
                <a:cs typeface="Arial" panose="020B0604020202020204" pitchFamily="34" charset="0"/>
              </a:rPr>
              <a:t>3</a:t>
            </a:r>
            <a:r>
              <a:rPr lang="cs-CZ" sz="2000" dirty="0">
                <a:cs typeface="Arial" panose="020B0604020202020204" pitchFamily="34" charset="0"/>
              </a:rPr>
              <a:t> → [Na(NH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4</a:t>
            </a:r>
            <a:r>
              <a:rPr lang="cs-CZ" sz="2000" dirty="0">
                <a:cs typeface="Arial" panose="020B0604020202020204" pitchFamily="34" charset="0"/>
              </a:rPr>
              <a:t>]</a:t>
            </a:r>
            <a:br>
              <a:rPr lang="cs-CZ" sz="2000" dirty="0">
                <a:cs typeface="Arial" panose="020B0604020202020204" pitchFamily="34" charset="0"/>
              </a:rPr>
            </a:br>
            <a:r>
              <a:rPr lang="cs-CZ" sz="2000" dirty="0">
                <a:cs typeface="Arial" panose="020B0604020202020204" pitchFamily="34" charset="0"/>
              </a:rPr>
              <a:t>2Na + 2NH</a:t>
            </a:r>
            <a:r>
              <a:rPr lang="cs-CZ" sz="2000" baseline="-25000" dirty="0">
                <a:cs typeface="Arial" panose="020B0604020202020204" pitchFamily="34" charset="0"/>
              </a:rPr>
              <a:t>3</a:t>
            </a:r>
            <a:r>
              <a:rPr lang="cs-CZ" sz="2000" dirty="0">
                <a:cs typeface="Arial" panose="020B0604020202020204" pitchFamily="34" charset="0"/>
              </a:rPr>
              <a:t> → 2NaNH</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p:txBody>
      </p:sp>
    </p:spTree>
    <p:extLst>
      <p:ext uri="{BB962C8B-B14F-4D97-AF65-F5344CB8AC3E}">
        <p14:creationId xmlns:p14="http://schemas.microsoft.com/office/powerpoint/2010/main" val="1043221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993889C-E939-4E57-A08C-A19C806CCF7C}"/>
              </a:ext>
            </a:extLst>
          </p:cNvPr>
          <p:cNvPicPr>
            <a:picLocks noChangeAspect="1"/>
          </p:cNvPicPr>
          <p:nvPr/>
        </p:nvPicPr>
        <p:blipFill>
          <a:blip r:embed="rId2"/>
          <a:stretch>
            <a:fillRect/>
          </a:stretch>
        </p:blipFill>
        <p:spPr>
          <a:xfrm>
            <a:off x="762000" y="152400"/>
            <a:ext cx="7505700" cy="4799318"/>
          </a:xfrm>
          <a:prstGeom prst="rect">
            <a:avLst/>
          </a:prstGeom>
        </p:spPr>
      </p:pic>
      <p:pic>
        <p:nvPicPr>
          <p:cNvPr id="3076" name="Picture 4" descr="Which of the following molecules has complete octet class ...">
            <a:extLst>
              <a:ext uri="{FF2B5EF4-FFF2-40B4-BE49-F238E27FC236}">
                <a16:creationId xmlns:a16="http://schemas.microsoft.com/office/drawing/2014/main" id="{48DE99DE-A0B3-4AEF-BAA0-7BD387912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0"/>
            <a:ext cx="3648075" cy="12096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luminum chloride - American Chemical Society">
            <a:extLst>
              <a:ext uri="{FF2B5EF4-FFF2-40B4-BE49-F238E27FC236}">
                <a16:creationId xmlns:a16="http://schemas.microsoft.com/office/drawing/2014/main" id="{FD9A83E9-5A35-4823-B176-A0B8D1EC6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5040223"/>
            <a:ext cx="31623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060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39200" cy="6247864"/>
          </a:xfrm>
          <a:prstGeom prst="rect">
            <a:avLst/>
          </a:prstGeom>
        </p:spPr>
        <p:txBody>
          <a:bodyPr wrap="square">
            <a:spAutoFit/>
          </a:bodyPr>
          <a:lstStyle/>
          <a:p>
            <a:r>
              <a:rPr lang="cs-CZ" sz="2000" dirty="0">
                <a:cs typeface="Arial" panose="020B0604020202020204" pitchFamily="34" charset="0"/>
              </a:rPr>
              <a:t>Při teplotě 150 °C ochotně reaguje se sirovodíkem za vzniku </a:t>
            </a:r>
            <a:r>
              <a:rPr lang="cs-CZ" sz="2000" i="1" dirty="0" err="1">
                <a:cs typeface="Arial" panose="020B0604020202020204" pitchFamily="34" charset="0"/>
              </a:rPr>
              <a:t>hydrogensulfidu</a:t>
            </a:r>
            <a:r>
              <a:rPr lang="cs-CZ" sz="2000" i="1" dirty="0">
                <a:cs typeface="Arial" panose="020B0604020202020204" pitchFamily="34" charset="0"/>
              </a:rPr>
              <a:t> sodného</a:t>
            </a:r>
            <a:r>
              <a:rPr lang="cs-CZ" sz="2000" dirty="0">
                <a:cs typeface="Arial" panose="020B0604020202020204" pitchFamily="34" charset="0"/>
              </a:rPr>
              <a:t> </a:t>
            </a:r>
            <a:r>
              <a:rPr lang="cs-CZ" sz="2000" dirty="0" err="1">
                <a:cs typeface="Arial" panose="020B0604020202020204" pitchFamily="34" charset="0"/>
              </a:rPr>
              <a:t>NaHS</a:t>
            </a:r>
            <a:r>
              <a:rPr lang="cs-CZ" sz="2000" dirty="0">
                <a:cs typeface="Arial" panose="020B0604020202020204" pitchFamily="34" charset="0"/>
              </a:rPr>
              <a:t>:</a:t>
            </a:r>
          </a:p>
          <a:p>
            <a:pPr algn="ctr"/>
            <a:r>
              <a:rPr lang="cs-CZ" sz="2000" dirty="0">
                <a:cs typeface="Arial" panose="020B0604020202020204" pitchFamily="34" charset="0"/>
              </a:rPr>
              <a:t>2Na + 2H</a:t>
            </a:r>
            <a:r>
              <a:rPr lang="cs-CZ" sz="2000" baseline="-25000" dirty="0">
                <a:cs typeface="Arial" panose="020B0604020202020204" pitchFamily="34" charset="0"/>
              </a:rPr>
              <a:t>2</a:t>
            </a:r>
            <a:r>
              <a:rPr lang="cs-CZ" sz="2000" dirty="0">
                <a:cs typeface="Arial" panose="020B0604020202020204" pitchFamily="34" charset="0"/>
              </a:rPr>
              <a:t>S → 2NaHS + H</a:t>
            </a:r>
            <a:r>
              <a:rPr lang="cs-CZ" sz="2000" baseline="-25000" dirty="0">
                <a:cs typeface="Arial" panose="020B0604020202020204" pitchFamily="34" charset="0"/>
              </a:rPr>
              <a:t>2</a:t>
            </a:r>
            <a:endParaRPr lang="cs-CZ" sz="2000" dirty="0">
              <a:cs typeface="Arial" panose="020B0604020202020204" pitchFamily="34" charset="0"/>
            </a:endParaRPr>
          </a:p>
          <a:p>
            <a:pPr algn="just"/>
            <a:r>
              <a:rPr lang="cs-CZ" sz="2000" dirty="0">
                <a:cs typeface="Arial" panose="020B0604020202020204" pitchFamily="34" charset="0"/>
              </a:rPr>
              <a:t>Při teplotě okolo 300°C reaguje dokonce i s téměř netečným </a:t>
            </a:r>
            <a:r>
              <a:rPr lang="cs-CZ" sz="2000" dirty="0" err="1">
                <a:cs typeface="Arial" panose="020B0604020202020204" pitchFamily="34" charset="0"/>
              </a:rPr>
              <a:t>hexafluoridem</a:t>
            </a:r>
            <a:r>
              <a:rPr lang="cs-CZ" sz="2000" dirty="0">
                <a:cs typeface="Arial" panose="020B0604020202020204" pitchFamily="34" charset="0"/>
              </a:rPr>
              <a:t> síry SF</a:t>
            </a:r>
            <a:r>
              <a:rPr lang="cs-CZ" sz="2000" baseline="-25000" dirty="0">
                <a:cs typeface="Arial" panose="020B0604020202020204" pitchFamily="34" charset="0"/>
              </a:rPr>
              <a:t>6</a:t>
            </a:r>
            <a:r>
              <a:rPr lang="cs-CZ" sz="2000" dirty="0">
                <a:cs typeface="Arial" panose="020B0604020202020204" pitchFamily="34" charset="0"/>
              </a:rPr>
              <a:t> za vzniku sulfidu sodného a fluoridu sodného:</a:t>
            </a:r>
          </a:p>
          <a:p>
            <a:pPr algn="ctr"/>
            <a:r>
              <a:rPr lang="cs-CZ" sz="2000" dirty="0">
                <a:cs typeface="Arial" panose="020B0604020202020204" pitchFamily="34" charset="0"/>
              </a:rPr>
              <a:t>8Na + SF</a:t>
            </a:r>
            <a:r>
              <a:rPr lang="cs-CZ" sz="2000" baseline="-25000" dirty="0">
                <a:cs typeface="Arial" panose="020B0604020202020204" pitchFamily="34" charset="0"/>
              </a:rPr>
              <a:t>6</a:t>
            </a:r>
            <a:r>
              <a:rPr lang="cs-CZ" sz="2000" dirty="0">
                <a:cs typeface="Arial" panose="020B0604020202020204" pitchFamily="34" charset="0"/>
              </a:rPr>
              <a:t> → 6NaF + Na</a:t>
            </a:r>
            <a:r>
              <a:rPr lang="cs-CZ" sz="2000" baseline="-25000" dirty="0">
                <a:cs typeface="Arial" panose="020B0604020202020204" pitchFamily="34" charset="0"/>
              </a:rPr>
              <a:t>2</a:t>
            </a:r>
            <a:r>
              <a:rPr lang="cs-CZ" sz="2000" dirty="0">
                <a:cs typeface="Arial" panose="020B0604020202020204" pitchFamily="34" charset="0"/>
              </a:rPr>
              <a:t>S</a:t>
            </a:r>
          </a:p>
          <a:p>
            <a:pPr algn="just"/>
            <a:r>
              <a:rPr lang="cs-CZ" sz="2000" dirty="0">
                <a:cs typeface="Arial" panose="020B0604020202020204" pitchFamily="34" charset="0"/>
              </a:rPr>
              <a:t>S vodíkem se slučuje za vzniku velmi reaktivního hydridu </a:t>
            </a:r>
            <a:r>
              <a:rPr lang="cs-CZ" sz="2000" dirty="0" err="1">
                <a:cs typeface="Arial" panose="020B0604020202020204" pitchFamily="34" charset="0"/>
              </a:rPr>
              <a:t>NaH</a:t>
            </a:r>
            <a:r>
              <a:rPr lang="cs-CZ" sz="2000" dirty="0">
                <a:cs typeface="Arial" panose="020B0604020202020204" pitchFamily="34" charset="0"/>
              </a:rPr>
              <a:t>, který se prudce explozivně rozkládá působením vody.</a:t>
            </a:r>
          </a:p>
          <a:p>
            <a:pPr algn="just"/>
            <a:endParaRPr lang="cs-CZ" sz="2000" dirty="0">
              <a:cs typeface="Arial" panose="020B0604020202020204" pitchFamily="34" charset="0"/>
            </a:endParaRPr>
          </a:p>
          <a:p>
            <a:pPr algn="just"/>
            <a:r>
              <a:rPr lang="en-US" sz="2000" dirty="0">
                <a:cs typeface="Arial" panose="020B0604020202020204" pitchFamily="34" charset="0"/>
              </a:rPr>
              <a:t>   </a:t>
            </a:r>
            <a:r>
              <a:rPr lang="cs-CZ" sz="2000" dirty="0">
                <a:cs typeface="Arial" panose="020B0604020202020204" pitchFamily="34" charset="0"/>
              </a:rPr>
              <a:t>Ve sloučeninách vystupuje sodík v oxidačním stavu I, existují i unikátní sloučeniny ve kterých se vyskytuje </a:t>
            </a:r>
            <a:r>
              <a:rPr lang="cs-CZ" sz="2000" u="sng" dirty="0">
                <a:cs typeface="Arial" panose="020B0604020202020204" pitchFamily="34" charset="0"/>
              </a:rPr>
              <a:t>v oxidačním stavu -I</a:t>
            </a:r>
            <a:r>
              <a:rPr lang="cs-CZ" sz="2000" dirty="0">
                <a:cs typeface="Arial" panose="020B0604020202020204" pitchFamily="34" charset="0"/>
              </a:rPr>
              <a:t>. Typickým příkladem je </a:t>
            </a:r>
            <a:r>
              <a:rPr lang="cs-CZ" sz="2000" b="1" dirty="0">
                <a:cs typeface="Arial" panose="020B0604020202020204" pitchFamily="34" charset="0"/>
              </a:rPr>
              <a:t>inverzní hydrid sodíku </a:t>
            </a:r>
            <a:r>
              <a:rPr lang="cs-CZ" sz="2000" dirty="0" err="1">
                <a:cs typeface="Arial" panose="020B0604020202020204" pitchFamily="34" charset="0"/>
              </a:rPr>
              <a:t>H</a:t>
            </a:r>
            <a:r>
              <a:rPr lang="cs-CZ" sz="2000" baseline="30000" dirty="0" err="1">
                <a:cs typeface="Arial" panose="020B0604020202020204" pitchFamily="34" charset="0"/>
              </a:rPr>
              <a:t>+</a:t>
            </a:r>
            <a:r>
              <a:rPr lang="cs-CZ" sz="2000" dirty="0" err="1">
                <a:cs typeface="Arial" panose="020B0604020202020204" pitchFamily="34" charset="0"/>
              </a:rPr>
              <a:t>Na</a:t>
            </a:r>
            <a:r>
              <a:rPr lang="cs-CZ" sz="2000" baseline="30000" dirty="0">
                <a:cs typeface="Arial" panose="020B0604020202020204" pitchFamily="34" charset="0"/>
              </a:rPr>
              <a:t>-</a:t>
            </a:r>
            <a:r>
              <a:rPr lang="cs-CZ" sz="2000" dirty="0">
                <a:cs typeface="Arial" panose="020B0604020202020204" pitchFamily="34" charset="0"/>
              </a:rPr>
              <a:t>. Byly připraveny i </a:t>
            </a:r>
            <a:r>
              <a:rPr lang="cs-CZ" sz="2000" b="1" dirty="0">
                <a:cs typeface="Arial" panose="020B0604020202020204" pitchFamily="34" charset="0"/>
              </a:rPr>
              <a:t>sodné soli cyklických etherů</a:t>
            </a:r>
            <a:r>
              <a:rPr lang="cs-CZ" sz="2000" dirty="0">
                <a:cs typeface="Arial" panose="020B0604020202020204" pitchFamily="34" charset="0"/>
              </a:rPr>
              <a:t> </a:t>
            </a:r>
            <a:r>
              <a:rPr lang="cs-CZ" sz="2000" i="1" dirty="0">
                <a:cs typeface="Arial" panose="020B0604020202020204" pitchFamily="34" charset="0"/>
              </a:rPr>
              <a:t>(</a:t>
            </a:r>
            <a:r>
              <a:rPr lang="cs-CZ" sz="2000" i="1" dirty="0" err="1">
                <a:cs typeface="Arial" panose="020B0604020202020204" pitchFamily="34" charset="0"/>
              </a:rPr>
              <a:t>kryptandy</a:t>
            </a:r>
            <a:r>
              <a:rPr lang="cs-CZ" sz="2000" i="1" dirty="0">
                <a:cs typeface="Arial" panose="020B0604020202020204" pitchFamily="34" charset="0"/>
              </a:rPr>
              <a:t>)</a:t>
            </a:r>
            <a:r>
              <a:rPr lang="cs-CZ" sz="2000" dirty="0">
                <a:cs typeface="Arial" panose="020B0604020202020204" pitchFamily="34" charset="0"/>
              </a:rPr>
              <a:t>, ve kterých vystupuje sodík </a:t>
            </a:r>
            <a:r>
              <a:rPr lang="cs-CZ" sz="2000" u="sng" dirty="0">
                <a:cs typeface="Arial" panose="020B0604020202020204" pitchFamily="34" charset="0"/>
              </a:rPr>
              <a:t>v oxidačním stavu -I</a:t>
            </a:r>
            <a:r>
              <a:rPr lang="cs-CZ" sz="2000" dirty="0">
                <a:cs typeface="Arial" panose="020B0604020202020204" pitchFamily="34" charset="0"/>
              </a:rPr>
              <a:t>.</a:t>
            </a:r>
          </a:p>
          <a:p>
            <a:pPr algn="just"/>
            <a:endParaRPr lang="cs-CZ" sz="2000" dirty="0">
              <a:cs typeface="Arial" panose="020B0604020202020204" pitchFamily="34" charset="0"/>
            </a:endParaRPr>
          </a:p>
          <a:p>
            <a:pPr algn="just"/>
            <a:r>
              <a:rPr lang="cs-CZ" sz="2000" u="sng" dirty="0">
                <a:cs typeface="Arial" panose="020B0604020202020204" pitchFamily="34" charset="0"/>
              </a:rPr>
              <a:t>Velká většina sloučenin sodíku je ve vodě dobře rozpustná, vodné roztoky sodných solí bývají bezbarvé</a:t>
            </a:r>
            <a:r>
              <a:rPr lang="cs-CZ" sz="2000" dirty="0">
                <a:cs typeface="Arial" panose="020B0604020202020204" pitchFamily="34" charset="0"/>
              </a:rPr>
              <a:t>, pokud není jejich zbarvení způsobeno barevným aniontem. Jednou z mála známých barevných sodných solí je světle žlutý </a:t>
            </a:r>
            <a:r>
              <a:rPr lang="cs-CZ" sz="2000" i="1" dirty="0">
                <a:cs typeface="Arial" panose="020B0604020202020204" pitchFamily="34" charset="0"/>
              </a:rPr>
              <a:t>dusitan sodný </a:t>
            </a:r>
            <a:r>
              <a:rPr lang="cs-CZ" sz="2000" dirty="0">
                <a:cs typeface="Arial" panose="020B0604020202020204" pitchFamily="34" charset="0"/>
              </a:rPr>
              <a:t>NaNO</a:t>
            </a:r>
            <a:r>
              <a:rPr lang="cs-CZ" sz="2000" baseline="-25000" dirty="0">
                <a:cs typeface="Arial" panose="020B0604020202020204" pitchFamily="34" charset="0"/>
              </a:rPr>
              <a:t>2</a:t>
            </a:r>
            <a:r>
              <a:rPr lang="cs-CZ" sz="2000" dirty="0">
                <a:cs typeface="Arial" panose="020B0604020202020204" pitchFamily="34" charset="0"/>
              </a:rPr>
              <a:t>. Ve vodě nejhůře rozpustné sloučeniny sodíku jsou </a:t>
            </a:r>
            <a:r>
              <a:rPr lang="cs-CZ" sz="2000" i="1" dirty="0" err="1">
                <a:cs typeface="Arial" panose="020B0604020202020204" pitchFamily="34" charset="0"/>
              </a:rPr>
              <a:t>hexahydroxoantimoničnan</a:t>
            </a:r>
            <a:r>
              <a:rPr lang="cs-CZ" sz="2000" i="1" dirty="0">
                <a:cs typeface="Arial" panose="020B0604020202020204" pitchFamily="34" charset="0"/>
              </a:rPr>
              <a:t> sodný </a:t>
            </a:r>
            <a:r>
              <a:rPr lang="cs-CZ" sz="2000" dirty="0">
                <a:cs typeface="Arial" panose="020B0604020202020204" pitchFamily="34" charset="0"/>
              </a:rPr>
              <a:t>Na[</a:t>
            </a:r>
            <a:r>
              <a:rPr lang="cs-CZ" sz="2000" dirty="0" err="1">
                <a:cs typeface="Arial" panose="020B0604020202020204" pitchFamily="34" charset="0"/>
              </a:rPr>
              <a:t>Sb</a:t>
            </a:r>
            <a:r>
              <a:rPr lang="cs-CZ" sz="2000" dirty="0">
                <a:cs typeface="Arial" panose="020B0604020202020204" pitchFamily="34" charset="0"/>
              </a:rPr>
              <a:t>(OH)</a:t>
            </a:r>
            <a:r>
              <a:rPr lang="cs-CZ" sz="2000" baseline="-25000" dirty="0">
                <a:cs typeface="Arial" panose="020B0604020202020204" pitchFamily="34" charset="0"/>
              </a:rPr>
              <a:t>6</a:t>
            </a:r>
            <a:r>
              <a:rPr lang="cs-CZ" sz="2000" dirty="0">
                <a:cs typeface="Arial" panose="020B0604020202020204" pitchFamily="34" charset="0"/>
              </a:rPr>
              <a:t>] a </a:t>
            </a:r>
            <a:r>
              <a:rPr lang="cs-CZ" sz="2000" i="1" dirty="0" err="1">
                <a:cs typeface="Arial" panose="020B0604020202020204" pitchFamily="34" charset="0"/>
              </a:rPr>
              <a:t>xenoničelan</a:t>
            </a:r>
            <a:r>
              <a:rPr lang="cs-CZ" sz="2000" i="1" dirty="0">
                <a:cs typeface="Arial" panose="020B0604020202020204" pitchFamily="34" charset="0"/>
              </a:rPr>
              <a:t> sodný</a:t>
            </a:r>
            <a:r>
              <a:rPr lang="cs-CZ" sz="2000" dirty="0">
                <a:cs typeface="Arial" panose="020B0604020202020204" pitchFamily="34" charset="0"/>
              </a:rPr>
              <a:t> Na</a:t>
            </a:r>
            <a:r>
              <a:rPr lang="cs-CZ" sz="2000" baseline="-25000" dirty="0">
                <a:cs typeface="Arial" panose="020B0604020202020204" pitchFamily="34" charset="0"/>
              </a:rPr>
              <a:t>4</a:t>
            </a:r>
            <a:r>
              <a:rPr lang="cs-CZ" sz="2000" dirty="0">
                <a:cs typeface="Arial" panose="020B0604020202020204" pitchFamily="34" charset="0"/>
              </a:rPr>
              <a:t>XeO</a:t>
            </a:r>
            <a:r>
              <a:rPr lang="cs-CZ" sz="2000" baseline="-25000" dirty="0">
                <a:cs typeface="Arial" panose="020B0604020202020204" pitchFamily="34" charset="0"/>
              </a:rPr>
              <a:t>6</a:t>
            </a:r>
            <a:r>
              <a:rPr lang="cs-CZ" sz="2000" dirty="0">
                <a:cs typeface="Arial" panose="020B0604020202020204" pitchFamily="34" charset="0"/>
              </a:rPr>
              <a:t>, zcela nerozpustné jsou </a:t>
            </a:r>
            <a:r>
              <a:rPr lang="cs-CZ" sz="2000" i="1" dirty="0">
                <a:cs typeface="Arial" panose="020B0604020202020204" pitchFamily="34" charset="0"/>
              </a:rPr>
              <a:t>uranan sodný </a:t>
            </a:r>
            <a:r>
              <a:rPr lang="cs-CZ" sz="2000" dirty="0">
                <a:cs typeface="Arial" panose="020B0604020202020204" pitchFamily="34" charset="0"/>
              </a:rPr>
              <a:t>Na</a:t>
            </a:r>
            <a:r>
              <a:rPr lang="cs-CZ" sz="2000" baseline="-25000" dirty="0">
                <a:cs typeface="Arial" panose="020B0604020202020204" pitchFamily="34" charset="0"/>
              </a:rPr>
              <a:t>2</a:t>
            </a:r>
            <a:r>
              <a:rPr lang="cs-CZ" sz="2000" dirty="0">
                <a:cs typeface="Arial" panose="020B0604020202020204" pitchFamily="34" charset="0"/>
              </a:rPr>
              <a:t>UO</a:t>
            </a:r>
            <a:r>
              <a:rPr lang="cs-CZ" sz="2000" baseline="-25000" dirty="0">
                <a:cs typeface="Arial" panose="020B0604020202020204" pitchFamily="34" charset="0"/>
              </a:rPr>
              <a:t>4</a:t>
            </a:r>
            <a:r>
              <a:rPr lang="cs-CZ" sz="2000" dirty="0">
                <a:cs typeface="Arial" panose="020B0604020202020204" pitchFamily="34" charset="0"/>
              </a:rPr>
              <a:t> a </a:t>
            </a:r>
            <a:r>
              <a:rPr lang="cs-CZ" sz="2000" i="1" dirty="0" err="1">
                <a:cs typeface="Arial" panose="020B0604020202020204" pitchFamily="34" charset="0"/>
              </a:rPr>
              <a:t>diuranan</a:t>
            </a:r>
            <a:r>
              <a:rPr lang="cs-CZ" sz="2000" i="1" dirty="0">
                <a:cs typeface="Arial" panose="020B0604020202020204" pitchFamily="34" charset="0"/>
              </a:rPr>
              <a:t> sodný </a:t>
            </a:r>
            <a:r>
              <a:rPr lang="cs-CZ" sz="2000" dirty="0">
                <a:cs typeface="Arial" panose="020B0604020202020204" pitchFamily="34" charset="0"/>
              </a:rPr>
              <a:t>Na</a:t>
            </a:r>
            <a:r>
              <a:rPr lang="cs-CZ" sz="2000" baseline="-25000" dirty="0">
                <a:cs typeface="Arial" panose="020B0604020202020204" pitchFamily="34" charset="0"/>
              </a:rPr>
              <a:t>2</a:t>
            </a:r>
            <a:r>
              <a:rPr lang="cs-CZ" sz="2000" dirty="0">
                <a:cs typeface="Arial" panose="020B0604020202020204" pitchFamily="34" charset="0"/>
              </a:rPr>
              <a:t>U</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7</a:t>
            </a:r>
            <a:r>
              <a:rPr lang="cs-CZ" sz="2000" dirty="0">
                <a:cs typeface="Arial" panose="020B0604020202020204" pitchFamily="34" charset="0"/>
              </a:rPr>
              <a:t>.</a:t>
            </a:r>
            <a:endParaRPr lang="en-US" sz="2000" dirty="0">
              <a:cs typeface="Arial" panose="020B0604020202020204" pitchFamily="34" charset="0"/>
            </a:endParaRPr>
          </a:p>
        </p:txBody>
      </p:sp>
    </p:spTree>
    <p:extLst>
      <p:ext uri="{BB962C8B-B14F-4D97-AF65-F5344CB8AC3E}">
        <p14:creationId xmlns:p14="http://schemas.microsoft.com/office/powerpoint/2010/main" val="21504595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76200"/>
            <a:ext cx="8839200" cy="6401753"/>
          </a:xfrm>
          <a:prstGeom prst="rect">
            <a:avLst/>
          </a:prstGeom>
        </p:spPr>
        <p:txBody>
          <a:bodyPr wrap="square">
            <a:spAutoFit/>
          </a:bodyPr>
          <a:lstStyle/>
          <a:p>
            <a:pPr algn="just"/>
            <a:r>
              <a:rPr lang="cs-CZ" sz="2000" dirty="0">
                <a:cs typeface="Arial" panose="020B0604020202020204" pitchFamily="34" charset="0"/>
              </a:rPr>
              <a:t>Výskyt sodíku </a:t>
            </a:r>
            <a:r>
              <a:rPr lang="cs-CZ" sz="2000" b="1" dirty="0">
                <a:cs typeface="Arial" panose="020B0604020202020204" pitchFamily="34" charset="0"/>
              </a:rPr>
              <a:t>v přírodě </a:t>
            </a:r>
            <a:r>
              <a:rPr lang="cs-CZ" sz="2000" dirty="0">
                <a:cs typeface="Arial" panose="020B0604020202020204" pitchFamily="34" charset="0"/>
              </a:rPr>
              <a:t>je vázán pouze na sloučeniny, </a:t>
            </a:r>
            <a:r>
              <a:rPr lang="en-US" sz="2000" dirty="0" err="1">
                <a:cs typeface="Arial" panose="020B0604020202020204" pitchFamily="34" charset="0"/>
              </a:rPr>
              <a:t>kde</a:t>
            </a:r>
            <a:r>
              <a:rPr lang="en-US" sz="2000" dirty="0">
                <a:cs typeface="Arial" panose="020B0604020202020204" pitchFamily="34" charset="0"/>
              </a:rPr>
              <a:t> </a:t>
            </a:r>
            <a:r>
              <a:rPr lang="cs-CZ" sz="2000" dirty="0">
                <a:cs typeface="Arial" panose="020B0604020202020204" pitchFamily="34" charset="0"/>
              </a:rPr>
              <a:t>se vyskytuje vždy ve formě bezbarvého jednomocného kationu. Průměrný obsah sodíku v zemské kůře činí 2,34 %, sodík je čtvrtý nejrozšířenější kov a šestý nejrozšířenější prvek na Zemi.</a:t>
            </a:r>
            <a:r>
              <a:rPr lang="en-US" sz="2000" dirty="0">
                <a:cs typeface="Arial" panose="020B0604020202020204" pitchFamily="34" charset="0"/>
              </a:rPr>
              <a:t> </a:t>
            </a:r>
            <a:r>
              <a:rPr lang="cs-CZ" sz="2000" dirty="0">
                <a:cs typeface="Arial" panose="020B0604020202020204" pitchFamily="34" charset="0"/>
              </a:rPr>
              <a:t>V množství 1,06 % je sodík obsažen v mořské vodě.</a:t>
            </a:r>
            <a:r>
              <a:rPr lang="en-US" sz="2000" dirty="0">
                <a:cs typeface="Arial" panose="020B0604020202020204" pitchFamily="34" charset="0"/>
              </a:rPr>
              <a:t> </a:t>
            </a:r>
            <a:r>
              <a:rPr lang="cs-CZ" sz="2000" dirty="0">
                <a:cs typeface="Arial" panose="020B0604020202020204" pitchFamily="34" charset="0"/>
              </a:rPr>
              <a:t>Nejdůležitějším minerálem sodíku je </a:t>
            </a:r>
            <a:r>
              <a:rPr lang="cs-CZ" sz="2000" b="1" dirty="0">
                <a:cs typeface="Arial" panose="020B0604020202020204" pitchFamily="34" charset="0"/>
              </a:rPr>
              <a:t>halit</a:t>
            </a:r>
            <a:r>
              <a:rPr lang="cs-CZ" sz="2000" dirty="0">
                <a:cs typeface="Arial" panose="020B0604020202020204" pitchFamily="34" charset="0"/>
              </a:rPr>
              <a:t> (kamenná sůl) </a:t>
            </a:r>
            <a:r>
              <a:rPr lang="cs-CZ" sz="2000" dirty="0" err="1">
                <a:cs typeface="Arial" panose="020B0604020202020204" pitchFamily="34" charset="0"/>
              </a:rPr>
              <a:t>NaCl</a:t>
            </a:r>
            <a:r>
              <a:rPr lang="cs-CZ" sz="2000" dirty="0">
                <a:cs typeface="Arial" panose="020B0604020202020204" pitchFamily="34" charset="0"/>
              </a:rPr>
              <a:t>.</a:t>
            </a:r>
            <a:r>
              <a:rPr lang="en-US" sz="2000" dirty="0">
                <a:cs typeface="Arial" panose="020B0604020202020204" pitchFamily="34" charset="0"/>
              </a:rPr>
              <a:t> </a:t>
            </a:r>
            <a:r>
              <a:rPr lang="cs-CZ" sz="2000" dirty="0">
                <a:cs typeface="Arial" panose="020B0604020202020204" pitchFamily="34" charset="0"/>
              </a:rPr>
              <a:t>Velmi významná je biologická role </a:t>
            </a:r>
            <a:r>
              <a:rPr lang="en-US" sz="2000" dirty="0">
                <a:cs typeface="Arial" panose="020B0604020202020204" pitchFamily="34" charset="0"/>
              </a:rPr>
              <a:t>sod</a:t>
            </a:r>
            <a:r>
              <a:rPr lang="cs-CZ" sz="2000" dirty="0" err="1">
                <a:cs typeface="Arial" panose="020B0604020202020204" pitchFamily="34" charset="0"/>
              </a:rPr>
              <a:t>íku</a:t>
            </a:r>
            <a:r>
              <a:rPr lang="cs-CZ" sz="2000" dirty="0">
                <a:cs typeface="Arial" panose="020B0604020202020204" pitchFamily="34" charset="0"/>
              </a:rPr>
              <a:t> v lidském organismu.</a:t>
            </a:r>
          </a:p>
          <a:p>
            <a:pPr algn="just"/>
            <a:endParaRPr lang="en-US" sz="1000" b="1" dirty="0">
              <a:cs typeface="Arial" panose="020B0604020202020204" pitchFamily="34" charset="0"/>
            </a:endParaRPr>
          </a:p>
          <a:p>
            <a:pPr algn="just"/>
            <a:r>
              <a:rPr lang="cs-CZ" sz="2000" dirty="0">
                <a:cs typeface="Arial" panose="020B0604020202020204" pitchFamily="34" charset="0"/>
              </a:rPr>
              <a:t>Výroba sodíku se provádí elektrolýzou taveniny chloridu sodného nebo hydroxidu sodného - </a:t>
            </a:r>
            <a:r>
              <a:rPr lang="cs-CZ" sz="2000" b="1" dirty="0" err="1">
                <a:cs typeface="Arial" panose="020B0604020202020204" pitchFamily="34" charset="0"/>
              </a:rPr>
              <a:t>Castnerův</a:t>
            </a:r>
            <a:r>
              <a:rPr lang="cs-CZ" sz="2000" b="1" dirty="0">
                <a:cs typeface="Arial" panose="020B0604020202020204" pitchFamily="34" charset="0"/>
              </a:rPr>
              <a:t> proces</a:t>
            </a:r>
            <a:r>
              <a:rPr lang="cs-CZ" sz="2000" dirty="0">
                <a:cs typeface="Arial" panose="020B0604020202020204" pitchFamily="34" charset="0"/>
              </a:rPr>
              <a:t> výroby sodíku. Elektrolýza chloridu se provádí při teplotě 600-650°C za přítomnosti fluoridu sodného, který snižuje teplotu tání chloridu. Na grafitové anodě se vylučuje chlor, tekutý sodík s vylučuje na železné katodě.</a:t>
            </a:r>
            <a:endParaRPr lang="en-US" sz="2000" dirty="0">
              <a:cs typeface="Arial" panose="020B0604020202020204" pitchFamily="34" charset="0"/>
            </a:endParaRPr>
          </a:p>
          <a:p>
            <a:pPr algn="just"/>
            <a:endParaRPr lang="en-US" sz="2000" dirty="0">
              <a:cs typeface="Arial" panose="020B0604020202020204" pitchFamily="34" charset="0"/>
            </a:endParaRPr>
          </a:p>
          <a:p>
            <a:pPr algn="just"/>
            <a:r>
              <a:rPr lang="en-US" sz="2000" dirty="0">
                <a:cs typeface="Arial" panose="020B0604020202020204" pitchFamily="34" charset="0"/>
              </a:rPr>
              <a:t>  </a:t>
            </a:r>
            <a:r>
              <a:rPr lang="cs-CZ" sz="2000" dirty="0">
                <a:cs typeface="Arial" panose="020B0604020202020204" pitchFamily="34" charset="0"/>
              </a:rPr>
              <a:t>Kovový sodík se používá jako redukční činidlo při výrobě těžkotavitelných kovů titanu a zirkonia </a:t>
            </a:r>
            <a:r>
              <a:rPr lang="cs-CZ" sz="2000" b="1" dirty="0">
                <a:cs typeface="Arial" panose="020B0604020202020204" pitchFamily="34" charset="0"/>
              </a:rPr>
              <a:t>Krollovým postupem</a:t>
            </a:r>
            <a:r>
              <a:rPr lang="cs-CZ" sz="2000" dirty="0">
                <a:cs typeface="Arial" panose="020B0604020202020204" pitchFamily="34" charset="0"/>
              </a:rPr>
              <a:t>, jako reakční činidlo při přípravě homologů benzenu z jeho </a:t>
            </a:r>
            <a:r>
              <a:rPr lang="cs-CZ" sz="2000" dirty="0" err="1">
                <a:cs typeface="Arial" panose="020B0604020202020204" pitchFamily="34" charset="0"/>
              </a:rPr>
              <a:t>halogenderivátů</a:t>
            </a:r>
            <a:r>
              <a:rPr lang="cs-CZ" sz="2000" dirty="0">
                <a:cs typeface="Arial" panose="020B0604020202020204" pitchFamily="34" charset="0"/>
              </a:rPr>
              <a:t> </a:t>
            </a:r>
            <a:r>
              <a:rPr lang="cs-CZ" sz="2000" i="1" dirty="0">
                <a:cs typeface="Arial" panose="020B0604020202020204" pitchFamily="34" charset="0"/>
              </a:rPr>
              <a:t>(</a:t>
            </a:r>
            <a:r>
              <a:rPr lang="cs-CZ" sz="2000" i="1" dirty="0" err="1">
                <a:cs typeface="Arial" panose="020B0604020202020204" pitchFamily="34" charset="0"/>
              </a:rPr>
              <a:t>Wurtzova-Fittigova</a:t>
            </a:r>
            <a:r>
              <a:rPr lang="cs-CZ" sz="2000" i="1" dirty="0">
                <a:cs typeface="Arial" panose="020B0604020202020204" pitchFamily="34" charset="0"/>
              </a:rPr>
              <a:t> reakce)</a:t>
            </a:r>
            <a:r>
              <a:rPr lang="cs-CZ" sz="2000" dirty="0">
                <a:cs typeface="Arial" panose="020B0604020202020204" pitchFamily="34" charset="0"/>
              </a:rPr>
              <a:t> nebo při výrobě kyseliny šťavelové. </a:t>
            </a:r>
            <a:r>
              <a:rPr lang="en-US" sz="2000" dirty="0">
                <a:cs typeface="Arial" panose="020B0604020202020204" pitchFamily="34" charset="0"/>
              </a:rPr>
              <a:t>R</a:t>
            </a:r>
            <a:r>
              <a:rPr lang="cs-CZ" sz="2000" dirty="0" err="1">
                <a:cs typeface="Arial" panose="020B0604020202020204" pitchFamily="34" charset="0"/>
              </a:rPr>
              <a:t>edukční</a:t>
            </a:r>
            <a:r>
              <a:rPr lang="cs-CZ" sz="2000" dirty="0">
                <a:cs typeface="Arial" panose="020B0604020202020204" pitchFamily="34" charset="0"/>
              </a:rPr>
              <a:t> mineralizace organických látek s kovovým sodíkem se používá k důkazu dusíku </a:t>
            </a:r>
            <a:r>
              <a:rPr lang="cs-CZ" sz="2000" i="1" dirty="0">
                <a:cs typeface="Arial" panose="020B0604020202020204" pitchFamily="34" charset="0"/>
              </a:rPr>
              <a:t>(</a:t>
            </a:r>
            <a:r>
              <a:rPr lang="cs-CZ" sz="2000" i="1" dirty="0" err="1">
                <a:cs typeface="Arial" panose="020B0604020202020204" pitchFamily="34" charset="0"/>
              </a:rPr>
              <a:t>Lassaigneův</a:t>
            </a:r>
            <a:r>
              <a:rPr lang="cs-CZ" sz="2000" i="1" dirty="0">
                <a:cs typeface="Arial" panose="020B0604020202020204" pitchFamily="34" charset="0"/>
              </a:rPr>
              <a:t> test)</a:t>
            </a:r>
            <a:r>
              <a:rPr lang="cs-CZ" sz="2000" dirty="0">
                <a:cs typeface="Arial" panose="020B0604020202020204" pitchFamily="34" charset="0"/>
              </a:rPr>
              <a:t> nebo síry. </a:t>
            </a:r>
          </a:p>
          <a:p>
            <a:pPr algn="just"/>
            <a:r>
              <a:rPr lang="cs-CZ" sz="2000" dirty="0">
                <a:cs typeface="Arial" panose="020B0604020202020204" pitchFamily="34" charset="0"/>
              </a:rPr>
              <a:t>Elementární sodík je využíván při výrobě některých kovů z jejich chloridů jako je titan a zirkonium. Sodík se také používá jako katalyzátor při výrobě pryže a elastomerů.</a:t>
            </a:r>
            <a:endParaRPr lang="en-US" sz="2000" dirty="0">
              <a:cs typeface="Arial" panose="020B0604020202020204" pitchFamily="34" charset="0"/>
            </a:endParaRPr>
          </a:p>
        </p:txBody>
      </p:sp>
    </p:spTree>
    <p:extLst>
      <p:ext uri="{BB962C8B-B14F-4D97-AF65-F5344CB8AC3E}">
        <p14:creationId xmlns:p14="http://schemas.microsoft.com/office/powerpoint/2010/main" val="18412523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90500" y="152400"/>
            <a:ext cx="8763000" cy="5632311"/>
          </a:xfrm>
          <a:prstGeom prst="rect">
            <a:avLst/>
          </a:prstGeom>
        </p:spPr>
        <p:txBody>
          <a:bodyPr wrap="square">
            <a:spAutoFit/>
          </a:bodyPr>
          <a:lstStyle/>
          <a:p>
            <a:pPr algn="just"/>
            <a:r>
              <a:rPr lang="cs-CZ" sz="2000" dirty="0">
                <a:cs typeface="Arial" panose="020B0604020202020204" pitchFamily="34" charset="0"/>
              </a:rPr>
              <a:t>  Roztavený kovový sodík slouží jako </a:t>
            </a:r>
            <a:r>
              <a:rPr lang="cs-CZ" sz="2000" b="1" dirty="0">
                <a:cs typeface="Arial" panose="020B0604020202020204" pitchFamily="34" charset="0"/>
              </a:rPr>
              <a:t>chladivo v reaktorech </a:t>
            </a:r>
            <a:r>
              <a:rPr lang="cs-CZ" sz="2000" dirty="0">
                <a:cs typeface="Arial" panose="020B0604020202020204" pitchFamily="34" charset="0"/>
              </a:rPr>
              <a:t>ve kterých se vyrábí plutonium. V určitých typech reaktoru vzniká teplo jaderným rozpadem uranu v primárním okruhu jaderného reaktoru. Důvodem využití je jednak poměrně nízká teplota tání sodíku a především fakt, že sodík při styku s vysoce energetickými neutrony nebo </a:t>
            </a:r>
            <a:r>
              <a:rPr lang="el-GR" sz="2000" dirty="0">
                <a:cs typeface="Arial" panose="020B0604020202020204" pitchFamily="34" charset="0"/>
              </a:rPr>
              <a:t>γ – </a:t>
            </a:r>
            <a:r>
              <a:rPr lang="cs-CZ" sz="2000" dirty="0">
                <a:cs typeface="Arial" panose="020B0604020202020204" pitchFamily="34" charset="0"/>
              </a:rPr>
              <a:t>paprsky nepodléhá radioaktivní přeměně na nebezpečné </a:t>
            </a:r>
            <a:r>
              <a:rPr lang="el-GR" sz="2000" dirty="0">
                <a:cs typeface="Arial" panose="020B0604020202020204" pitchFamily="34" charset="0"/>
              </a:rPr>
              <a:t>β </a:t>
            </a:r>
            <a:r>
              <a:rPr lang="cs-CZ" sz="2000" dirty="0">
                <a:cs typeface="Arial" panose="020B0604020202020204" pitchFamily="34" charset="0"/>
              </a:rPr>
              <a:t>nebo </a:t>
            </a:r>
            <a:r>
              <a:rPr lang="el-GR" sz="2000" dirty="0">
                <a:cs typeface="Arial" panose="020B0604020202020204" pitchFamily="34" charset="0"/>
              </a:rPr>
              <a:t>γ </a:t>
            </a:r>
            <a:r>
              <a:rPr lang="cs-CZ" sz="2000" dirty="0">
                <a:cs typeface="Arial" panose="020B0604020202020204" pitchFamily="34" charset="0"/>
              </a:rPr>
              <a:t>zářiče s dlouhým poločasem rozpadu. V současnosti jediný komerční rychlý reaktor chlazený sodíkem BN-600 je provozován v </a:t>
            </a:r>
            <a:r>
              <a:rPr lang="cs-CZ" sz="2000" dirty="0" err="1">
                <a:cs typeface="Arial" panose="020B0604020202020204" pitchFamily="34" charset="0"/>
              </a:rPr>
              <a:t>Bělojarské</a:t>
            </a:r>
            <a:r>
              <a:rPr lang="cs-CZ" sz="2000" dirty="0">
                <a:cs typeface="Arial" panose="020B0604020202020204" pitchFamily="34" charset="0"/>
              </a:rPr>
              <a:t> jaderné elektrárně v Rusku. </a:t>
            </a:r>
          </a:p>
          <a:p>
            <a:pPr algn="just"/>
            <a:r>
              <a:rPr lang="cs-CZ" sz="2000" dirty="0">
                <a:cs typeface="Arial" panose="020B0604020202020204" pitchFamily="34" charset="0"/>
              </a:rPr>
              <a:t>  Roztavený kovový sodík se také často uplatňuje </a:t>
            </a:r>
            <a:r>
              <a:rPr lang="cs-CZ" sz="2000" b="1" dirty="0">
                <a:cs typeface="Arial" panose="020B0604020202020204" pitchFamily="34" charset="0"/>
              </a:rPr>
              <a:t>v leteckých motorech </a:t>
            </a:r>
            <a:r>
              <a:rPr lang="cs-CZ" sz="2000" dirty="0">
                <a:cs typeface="Arial" panose="020B0604020202020204" pitchFamily="34" charset="0"/>
              </a:rPr>
              <a:t>jako látka odvádějící teplo.</a:t>
            </a:r>
          </a:p>
          <a:p>
            <a:pPr algn="just"/>
            <a:r>
              <a:rPr lang="cs-CZ" sz="2000" dirty="0">
                <a:cs typeface="Arial" panose="020B0604020202020204" pitchFamily="34" charset="0"/>
              </a:rPr>
              <a:t>   Elektrickým výbojem v prostředí sodíkových par o tlaku několika torrů vzniká velmi intenzivní světelné vyzařování žluté barvy. Tento jev nalézá uplatnění při výrobě </a:t>
            </a:r>
            <a:r>
              <a:rPr lang="cs-CZ" sz="2000" b="1" dirty="0">
                <a:cs typeface="Arial" panose="020B0604020202020204" pitchFamily="34" charset="0"/>
              </a:rPr>
              <a:t>sodíkových výbojek</a:t>
            </a:r>
            <a:r>
              <a:rPr lang="cs-CZ" sz="2000" dirty="0">
                <a:cs typeface="Arial" panose="020B0604020202020204" pitchFamily="34" charset="0"/>
              </a:rPr>
              <a:t>, se kterými se můžeme prakticky setkat ve svítidlech pouličního osvětlení. </a:t>
            </a:r>
            <a:r>
              <a:rPr lang="cs-CZ" sz="2000" b="1" dirty="0">
                <a:cs typeface="Arial" panose="020B0604020202020204" pitchFamily="34" charset="0"/>
              </a:rPr>
              <a:t>Neónové lampy </a:t>
            </a:r>
            <a:r>
              <a:rPr lang="cs-CZ" sz="2000" dirty="0">
                <a:cs typeface="Arial" panose="020B0604020202020204" pitchFamily="34" charset="0"/>
              </a:rPr>
              <a:t>s přídavkem Na jsou zdrojem jasného světla.</a:t>
            </a:r>
          </a:p>
          <a:p>
            <a:pPr algn="just"/>
            <a:r>
              <a:rPr lang="cs-CZ" sz="2000" dirty="0">
                <a:cs typeface="Arial" panose="020B0604020202020204" pitchFamily="34" charset="0"/>
              </a:rPr>
              <a:t>   Sodíkem se také </a:t>
            </a:r>
            <a:r>
              <a:rPr lang="cs-CZ" sz="2000" b="1" dirty="0">
                <a:cs typeface="Arial" panose="020B0604020202020204" pitchFamily="34" charset="0"/>
              </a:rPr>
              <a:t>vysoušejí</a:t>
            </a:r>
            <a:r>
              <a:rPr lang="cs-CZ" sz="2000" dirty="0">
                <a:cs typeface="Arial" panose="020B0604020202020204" pitchFamily="34" charset="0"/>
              </a:rPr>
              <a:t> kapaliny a transformátorový olej.</a:t>
            </a:r>
          </a:p>
          <a:p>
            <a:pPr algn="just"/>
            <a:endParaRPr lang="cs-CZ" sz="2000" dirty="0">
              <a:cs typeface="Arial" panose="020B0604020202020204" pitchFamily="34" charset="0"/>
            </a:endParaRPr>
          </a:p>
          <a:p>
            <a:pPr algn="just"/>
            <a:r>
              <a:rPr lang="cs-CZ" sz="2000" dirty="0">
                <a:cs typeface="Arial" panose="020B0604020202020204" pitchFamily="34" charset="0"/>
              </a:rPr>
              <a:t>   Sodík se používá i na výrobu hydridu sodného a organických solí.</a:t>
            </a:r>
          </a:p>
          <a:p>
            <a:pPr algn="just"/>
            <a:endParaRPr lang="en-US" sz="2000" dirty="0">
              <a:cs typeface="Arial" panose="020B0604020202020204" pitchFamily="34" charset="0"/>
            </a:endParaRPr>
          </a:p>
        </p:txBody>
      </p:sp>
    </p:spTree>
    <p:extLst>
      <p:ext uri="{BB962C8B-B14F-4D97-AF65-F5344CB8AC3E}">
        <p14:creationId xmlns:p14="http://schemas.microsoft.com/office/powerpoint/2010/main" val="14042331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114300" y="228600"/>
            <a:ext cx="8915400" cy="6477000"/>
          </a:xfrm>
        </p:spPr>
        <p:txBody>
          <a:bodyPr>
            <a:noAutofit/>
          </a:bodyPr>
          <a:lstStyle/>
          <a:p>
            <a:pPr marL="0" indent="0">
              <a:lnSpc>
                <a:spcPct val="120000"/>
              </a:lnSpc>
              <a:buNone/>
            </a:pPr>
            <a:r>
              <a:rPr lang="cs-CZ" sz="1800" b="1" dirty="0">
                <a:latin typeface="Arial" panose="020B0604020202020204" pitchFamily="34" charset="0"/>
                <a:cs typeface="Arial" panose="020B0604020202020204" pitchFamily="34" charset="0"/>
              </a:rPr>
              <a:t>Hydroxid sodný </a:t>
            </a:r>
            <a:r>
              <a:rPr lang="cs-CZ" altLang="en-US" sz="1800" dirty="0" err="1">
                <a:latin typeface="Arial" panose="020B0604020202020204" pitchFamily="34" charset="0"/>
                <a:cs typeface="Arial" panose="020B0604020202020204" pitchFamily="34" charset="0"/>
              </a:rPr>
              <a:t>NaOH</a:t>
            </a:r>
            <a:r>
              <a:rPr lang="en-GB"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a:t>
            </a:r>
            <a:r>
              <a:rPr lang="cs-CZ" altLang="en-US" sz="1800" dirty="0" err="1">
                <a:latin typeface="Arial" panose="020B0604020202020204" pitchFamily="34" charset="0"/>
                <a:cs typeface="Arial" panose="020B0604020202020204" pitchFamily="34" charset="0"/>
              </a:rPr>
              <a:t>kaustifikovaná</a:t>
            </a:r>
            <a:r>
              <a:rPr lang="cs-CZ" altLang="en-US" sz="1800" dirty="0">
                <a:latin typeface="Arial" panose="020B0604020202020204" pitchFamily="34" charset="0"/>
                <a:cs typeface="Arial" panose="020B0604020202020204" pitchFamily="34" charset="0"/>
              </a:rPr>
              <a:t> soda) je </a:t>
            </a:r>
            <a:r>
              <a:rPr lang="cs-CZ" sz="1800" dirty="0">
                <a:latin typeface="Arial" panose="020B0604020202020204" pitchFamily="34" charset="0"/>
                <a:cs typeface="Arial" panose="020B0604020202020204" pitchFamily="34" charset="0"/>
              </a:rPr>
              <a:t>základní průmyslovou i laboratorní chemikálií. V</a:t>
            </a:r>
            <a:r>
              <a:rPr lang="en-GB" altLang="en-US" sz="1800" dirty="0" err="1">
                <a:latin typeface="Arial" panose="020B0604020202020204" pitchFamily="34" charset="0"/>
                <a:cs typeface="Arial" panose="020B0604020202020204" pitchFamily="34" charset="0"/>
              </a:rPr>
              <a:t>yrábí</a:t>
            </a:r>
            <a:r>
              <a:rPr lang="en-GB"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se </a:t>
            </a:r>
            <a:r>
              <a:rPr lang="en-GB" altLang="en-US" sz="1800" dirty="0" err="1">
                <a:latin typeface="Arial" panose="020B0604020202020204" pitchFamily="34" charset="0"/>
                <a:cs typeface="Arial" panose="020B0604020202020204" pitchFamily="34" charset="0"/>
              </a:rPr>
              <a:t>elektrolýzou</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vodného</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roztoku</a:t>
            </a:r>
            <a:r>
              <a:rPr lang="en-GB" altLang="en-US" sz="1800" dirty="0">
                <a:latin typeface="Arial" panose="020B0604020202020204" pitchFamily="34" charset="0"/>
                <a:cs typeface="Arial" panose="020B0604020202020204" pitchFamily="34" charset="0"/>
              </a:rPr>
              <a:t> </a:t>
            </a:r>
            <a:r>
              <a:rPr lang="cs-CZ" altLang="en-US" sz="1800" dirty="0" err="1">
                <a:latin typeface="Arial" panose="020B0604020202020204" pitchFamily="34" charset="0"/>
                <a:cs typeface="Arial" panose="020B0604020202020204" pitchFamily="34" charset="0"/>
              </a:rPr>
              <a:t>NaCl</a:t>
            </a:r>
            <a:r>
              <a:rPr lang="cs-CZ" altLang="en-US" sz="1800" dirty="0">
                <a:latin typeface="Arial" panose="020B0604020202020204" pitchFamily="34" charset="0"/>
                <a:cs typeface="Arial" panose="020B0604020202020204" pitchFamily="34" charset="0"/>
              </a:rPr>
              <a:t> (solanky)</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jsou</a:t>
            </a:r>
            <a:r>
              <a:rPr lang="en-GB"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známy</a:t>
            </a:r>
            <a:r>
              <a:rPr lang="en-GB"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základní</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výrobní</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postupy</a:t>
            </a:r>
            <a:r>
              <a:rPr lang="en-GB" altLang="en-US" sz="1800" dirty="0">
                <a:latin typeface="Arial" panose="020B0604020202020204" pitchFamily="34" charset="0"/>
                <a:cs typeface="Arial" panose="020B0604020202020204" pitchFamily="34" charset="0"/>
              </a:rPr>
              <a:t>:</a:t>
            </a:r>
            <a:endParaRPr lang="cs-CZ" altLang="en-US" sz="1800" dirty="0">
              <a:latin typeface="Arial" panose="020B0604020202020204" pitchFamily="34" charset="0"/>
              <a:cs typeface="Arial" panose="020B0604020202020204" pitchFamily="34" charset="0"/>
            </a:endParaRPr>
          </a:p>
          <a:p>
            <a:pPr marL="0" indent="0">
              <a:lnSpc>
                <a:spcPct val="120000"/>
              </a:lnSpc>
              <a:buNone/>
            </a:pPr>
            <a:r>
              <a:rPr lang="en-GB" altLang="en-US" sz="800" dirty="0">
                <a:latin typeface="Arial" panose="020B0604020202020204" pitchFamily="34" charset="0"/>
                <a:cs typeface="Arial" panose="020B0604020202020204" pitchFamily="34" charset="0"/>
              </a:rPr>
              <a:t> </a:t>
            </a:r>
            <a:r>
              <a:rPr lang="cs-CZ" altLang="en-US" sz="1800" b="1" dirty="0">
                <a:latin typeface="Arial" panose="020B0604020202020204" pitchFamily="34" charset="0"/>
                <a:cs typeface="Arial" panose="020B0604020202020204" pitchFamily="34" charset="0"/>
              </a:rPr>
              <a:t>   </a:t>
            </a:r>
            <a:r>
              <a:rPr lang="en-GB" altLang="en-US" sz="1600" b="1" dirty="0" err="1">
                <a:latin typeface="Arial" panose="020B0604020202020204" pitchFamily="34" charset="0"/>
                <a:cs typeface="Arial" panose="020B0604020202020204" pitchFamily="34" charset="0"/>
              </a:rPr>
              <a:t>diafragmový</a:t>
            </a:r>
            <a:r>
              <a:rPr lang="en-GB" altLang="en-US" sz="1600" dirty="0">
                <a:latin typeface="Arial" panose="020B0604020202020204" pitchFamily="34" charset="0"/>
                <a:cs typeface="Arial" panose="020B0604020202020204" pitchFamily="34" charset="0"/>
              </a:rPr>
              <a:t> - </a:t>
            </a:r>
            <a:r>
              <a:rPr lang="en-GB" altLang="en-US" sz="1600" dirty="0" err="1">
                <a:latin typeface="Arial" panose="020B0604020202020204" pitchFamily="34" charset="0"/>
                <a:cs typeface="Arial" panose="020B0604020202020204" pitchFamily="34" charset="0"/>
              </a:rPr>
              <a:t>katodový</a:t>
            </a:r>
            <a:r>
              <a:rPr lang="en-GB" altLang="en-US" sz="1600" dirty="0">
                <a:latin typeface="Arial" panose="020B0604020202020204" pitchFamily="34" charset="0"/>
                <a:cs typeface="Arial" panose="020B0604020202020204" pitchFamily="34" charset="0"/>
              </a:rPr>
              <a:t> a </a:t>
            </a:r>
            <a:r>
              <a:rPr lang="en-GB" altLang="en-US" sz="1600" dirty="0" err="1">
                <a:latin typeface="Arial" panose="020B0604020202020204" pitchFamily="34" charset="0"/>
                <a:cs typeface="Arial" panose="020B0604020202020204" pitchFamily="34" charset="0"/>
              </a:rPr>
              <a:t>anodový</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prostor</a:t>
            </a:r>
            <a:r>
              <a:rPr lang="en-GB" altLang="en-US" sz="1600" dirty="0">
                <a:latin typeface="Arial" panose="020B0604020202020204" pitchFamily="34" charset="0"/>
                <a:cs typeface="Arial" panose="020B0604020202020204" pitchFamily="34" charset="0"/>
              </a:rPr>
              <a:t> odd</a:t>
            </a:r>
            <a:r>
              <a:rPr lang="cs-CZ" altLang="en-US" sz="1600" dirty="0">
                <a:latin typeface="Arial" panose="020B0604020202020204" pitchFamily="34" charset="0"/>
                <a:cs typeface="Arial" panose="020B0604020202020204" pitchFamily="34" charset="0"/>
              </a:rPr>
              <a:t>ě</a:t>
            </a:r>
            <a:r>
              <a:rPr lang="en-GB" altLang="en-US" sz="1600" dirty="0" err="1">
                <a:latin typeface="Arial" panose="020B0604020202020204" pitchFamily="34" charset="0"/>
                <a:cs typeface="Arial" panose="020B0604020202020204" pitchFamily="34" charset="0"/>
              </a:rPr>
              <a:t>leny</a:t>
            </a:r>
            <a:r>
              <a:rPr lang="en-GB" altLang="en-US" sz="1600" dirty="0">
                <a:latin typeface="Arial" panose="020B0604020202020204" pitchFamily="34" charset="0"/>
                <a:cs typeface="Arial" panose="020B0604020202020204" pitchFamily="34" charset="0"/>
              </a:rPr>
              <a:t>;</a:t>
            </a:r>
            <a:r>
              <a:rPr lang="cs-CZ"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diafragmou</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na</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katod</a:t>
            </a:r>
            <a:r>
              <a:rPr lang="cs-CZ" altLang="en-US" sz="1600" dirty="0">
                <a:latin typeface="Arial" panose="020B0604020202020204" pitchFamily="34" charset="0"/>
                <a:cs typeface="Arial" panose="020B0604020202020204" pitchFamily="34" charset="0"/>
              </a:rPr>
              <a:t>ě</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vzniká</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NaOH</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na</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anod</a:t>
            </a:r>
            <a:r>
              <a:rPr lang="cs-CZ" altLang="en-US" sz="1600" dirty="0">
                <a:latin typeface="Arial" panose="020B0604020202020204" pitchFamily="34" charset="0"/>
                <a:cs typeface="Arial" panose="020B0604020202020204" pitchFamily="34" charset="0"/>
              </a:rPr>
              <a:t>ě</a:t>
            </a:r>
            <a:r>
              <a:rPr lang="en-GB" altLang="en-US" sz="1600" dirty="0">
                <a:latin typeface="Arial" panose="020B0604020202020204" pitchFamily="34" charset="0"/>
                <a:cs typeface="Arial" panose="020B0604020202020204" pitchFamily="34" charset="0"/>
              </a:rPr>
              <a:t> Cl</a:t>
            </a:r>
            <a:r>
              <a:rPr lang="en-GB" altLang="en-US" sz="1600" baseline="-25000" dirty="0">
                <a:latin typeface="Arial" panose="020B0604020202020204" pitchFamily="34" charset="0"/>
                <a:cs typeface="Arial" panose="020B0604020202020204" pitchFamily="34" charset="0"/>
              </a:rPr>
              <a:t>2</a:t>
            </a:r>
            <a:r>
              <a:rPr lang="cs-CZ" altLang="en-US" sz="1600" dirty="0">
                <a:latin typeface="Arial" panose="020B0604020202020204" pitchFamily="34" charset="0"/>
                <a:cs typeface="Arial" panose="020B0604020202020204" pitchFamily="34" charset="0"/>
              </a:rPr>
              <a:t>. </a:t>
            </a:r>
          </a:p>
          <a:p>
            <a:pPr marL="0" indent="0" algn="just" eaLnBrk="1" hangingPunct="1">
              <a:buFont typeface="Wingdings" pitchFamily="2" charset="2"/>
              <a:buNone/>
            </a:pPr>
            <a:r>
              <a:rPr lang="cs-CZ" altLang="en-US" sz="1600" dirty="0">
                <a:latin typeface="Arial" panose="020B0604020202020204" pitchFamily="34" charset="0"/>
                <a:cs typeface="Arial" panose="020B0604020202020204" pitchFamily="34" charset="0"/>
              </a:rPr>
              <a:t>   </a:t>
            </a:r>
            <a:r>
              <a:rPr lang="cs-CZ" altLang="en-US" sz="1600" b="1" dirty="0">
                <a:latin typeface="Arial" panose="020B0604020202020204" pitchFamily="34" charset="0"/>
                <a:cs typeface="Arial" panose="020B0604020202020204" pitchFamily="34" charset="0"/>
              </a:rPr>
              <a:t>membránový</a:t>
            </a:r>
            <a:r>
              <a:rPr lang="cs-CZ" altLang="en-US" sz="1600" dirty="0">
                <a:latin typeface="Arial" panose="020B0604020202020204" pitchFamily="34" charset="0"/>
                <a:cs typeface="Arial" panose="020B0604020202020204" pitchFamily="34" charset="0"/>
              </a:rPr>
              <a:t> - místo </a:t>
            </a:r>
            <a:r>
              <a:rPr lang="cs-CZ" altLang="en-US" sz="1600" dirty="0" err="1">
                <a:latin typeface="Arial" panose="020B0604020202020204" pitchFamily="34" charset="0"/>
                <a:cs typeface="Arial" panose="020B0604020202020204" pitchFamily="34" charset="0"/>
              </a:rPr>
              <a:t>diafragmy</a:t>
            </a:r>
            <a:r>
              <a:rPr lang="cs-CZ" altLang="en-US" sz="1600" dirty="0">
                <a:latin typeface="Arial" panose="020B0604020202020204" pitchFamily="34" charset="0"/>
                <a:cs typeface="Arial" panose="020B0604020202020204" pitchFamily="34" charset="0"/>
              </a:rPr>
              <a:t> se používá membrána</a:t>
            </a:r>
            <a:endParaRPr lang="en-GB" altLang="en-US" sz="16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r>
              <a:rPr lang="cs-CZ" altLang="en-US" sz="1600" b="1" dirty="0">
                <a:latin typeface="Arial" panose="020B0604020202020204" pitchFamily="34" charset="0"/>
                <a:cs typeface="Arial" panose="020B0604020202020204" pitchFamily="34" charset="0"/>
              </a:rPr>
              <a:t>   </a:t>
            </a:r>
            <a:r>
              <a:rPr lang="en-GB" altLang="en-US" sz="1600" b="1" dirty="0" err="1">
                <a:latin typeface="Arial" panose="020B0604020202020204" pitchFamily="34" charset="0"/>
                <a:cs typeface="Arial" panose="020B0604020202020204" pitchFamily="34" charset="0"/>
              </a:rPr>
              <a:t>amalgamový</a:t>
            </a:r>
            <a:r>
              <a:rPr lang="en-GB" altLang="en-US" sz="1600" dirty="0">
                <a:latin typeface="Arial" panose="020B0604020202020204" pitchFamily="34" charset="0"/>
                <a:cs typeface="Arial" panose="020B0604020202020204" pitchFamily="34" charset="0"/>
              </a:rPr>
              <a:t> - </a:t>
            </a:r>
            <a:r>
              <a:rPr lang="en-GB" altLang="en-US" sz="1600" dirty="0" err="1">
                <a:latin typeface="Arial" panose="020B0604020202020204" pitchFamily="34" charset="0"/>
                <a:cs typeface="Arial" panose="020B0604020202020204" pitchFamily="34" charset="0"/>
              </a:rPr>
              <a:t>katodou</a:t>
            </a:r>
            <a:r>
              <a:rPr lang="en-GB" altLang="en-US" sz="1600" dirty="0">
                <a:latin typeface="Arial" panose="020B0604020202020204" pitchFamily="34" charset="0"/>
                <a:cs typeface="Arial" panose="020B0604020202020204" pitchFamily="34" charset="0"/>
              </a:rPr>
              <a:t> je </a:t>
            </a:r>
            <a:r>
              <a:rPr lang="en-GB" altLang="en-US" sz="1600" dirty="0" err="1">
                <a:latin typeface="Arial" panose="020B0604020202020204" pitchFamily="34" charset="0"/>
                <a:cs typeface="Arial" panose="020B0604020202020204" pitchFamily="34" charset="0"/>
              </a:rPr>
              <a:t>rtu</a:t>
            </a:r>
            <a:r>
              <a:rPr lang="cs-CZ" altLang="en-US" sz="1600" dirty="0">
                <a:latin typeface="Arial" panose="020B0604020202020204" pitchFamily="34" charset="0"/>
                <a:cs typeface="Arial" panose="020B0604020202020204" pitchFamily="34" charset="0"/>
              </a:rPr>
              <a:t>ť</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elektrolýzou</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vzniká</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sodíkový</a:t>
            </a:r>
            <a:r>
              <a:rPr lang="en-GB" altLang="en-US" sz="1600" dirty="0">
                <a:latin typeface="Arial" panose="020B0604020202020204" pitchFamily="34" charset="0"/>
                <a:cs typeface="Arial" panose="020B0604020202020204" pitchFamily="34" charset="0"/>
              </a:rPr>
              <a:t> amalgam, </a:t>
            </a:r>
            <a:r>
              <a:rPr lang="en-GB" altLang="en-US" sz="1600" dirty="0" err="1">
                <a:latin typeface="Arial" panose="020B0604020202020204" pitchFamily="34" charset="0"/>
                <a:cs typeface="Arial" panose="020B0604020202020204" pitchFamily="34" charset="0"/>
              </a:rPr>
              <a:t>který</a:t>
            </a:r>
            <a:r>
              <a:rPr lang="en-GB" altLang="en-US" sz="1600" dirty="0">
                <a:latin typeface="Arial" panose="020B0604020202020204" pitchFamily="34" charset="0"/>
                <a:cs typeface="Arial" panose="020B0604020202020204" pitchFamily="34" charset="0"/>
              </a:rPr>
              <a:t> se </a:t>
            </a:r>
            <a:r>
              <a:rPr lang="en-GB" altLang="en-US" sz="1600" dirty="0" err="1">
                <a:latin typeface="Arial" panose="020B0604020202020204" pitchFamily="34" charset="0"/>
                <a:cs typeface="Arial" panose="020B0604020202020204" pitchFamily="34" charset="0"/>
              </a:rPr>
              <a:t>odvádí</a:t>
            </a:r>
            <a:r>
              <a:rPr lang="en-GB" altLang="en-US" sz="1600" dirty="0">
                <a:latin typeface="Arial" panose="020B0604020202020204" pitchFamily="34" charset="0"/>
                <a:cs typeface="Arial" panose="020B0604020202020204" pitchFamily="34" charset="0"/>
              </a:rPr>
              <a:t> a </a:t>
            </a:r>
            <a:r>
              <a:rPr lang="en-GB" altLang="en-US" sz="1600" dirty="0" err="1">
                <a:latin typeface="Arial" panose="020B0604020202020204" pitchFamily="34" charset="0"/>
                <a:cs typeface="Arial" panose="020B0604020202020204" pitchFamily="34" charset="0"/>
              </a:rPr>
              <a:t>rozkládá</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vodou</a:t>
            </a:r>
            <a:r>
              <a:rPr lang="en-GB" altLang="en-US" sz="1600" dirty="0">
                <a:latin typeface="Arial" panose="020B0604020202020204" pitchFamily="34" charset="0"/>
                <a:cs typeface="Arial" panose="020B0604020202020204" pitchFamily="34" charset="0"/>
              </a:rPr>
              <a:t>:</a:t>
            </a:r>
          </a:p>
          <a:p>
            <a:pPr marL="0" indent="0" algn="just" eaLnBrk="1" hangingPunct="1">
              <a:buFont typeface="Wingdings" pitchFamily="2" charset="2"/>
              <a:buNone/>
            </a:pPr>
            <a:r>
              <a:rPr lang="cs-CZ" altLang="en-US" sz="1600" dirty="0">
                <a:latin typeface="Arial" panose="020B0604020202020204" pitchFamily="34" charset="0"/>
                <a:cs typeface="Arial" panose="020B0604020202020204" pitchFamily="34" charset="0"/>
              </a:rPr>
              <a:t>	</a:t>
            </a:r>
            <a:r>
              <a:rPr lang="en-GB" altLang="en-US" sz="1600" dirty="0">
                <a:latin typeface="Arial" panose="020B0604020202020204" pitchFamily="34" charset="0"/>
                <a:cs typeface="Arial" panose="020B0604020202020204" pitchFamily="34" charset="0"/>
              </a:rPr>
              <a:t>               2 </a:t>
            </a:r>
            <a:r>
              <a:rPr lang="en-GB" altLang="en-US" sz="1600" dirty="0" err="1">
                <a:latin typeface="Arial" panose="020B0604020202020204" pitchFamily="34" charset="0"/>
                <a:cs typeface="Arial" panose="020B0604020202020204" pitchFamily="34" charset="0"/>
              </a:rPr>
              <a:t>NaHg</a:t>
            </a:r>
            <a:r>
              <a:rPr lang="en-GB" altLang="en-US" sz="1600" baseline="-25000" dirty="0" err="1">
                <a:latin typeface="Arial" panose="020B0604020202020204" pitchFamily="34" charset="0"/>
                <a:cs typeface="Arial" panose="020B0604020202020204" pitchFamily="34" charset="0"/>
              </a:rPr>
              <a:t>x</a:t>
            </a:r>
            <a:r>
              <a:rPr lang="en-GB" altLang="en-US" sz="1600" dirty="0">
                <a:latin typeface="Arial" panose="020B0604020202020204" pitchFamily="34" charset="0"/>
                <a:cs typeface="Arial" panose="020B0604020202020204" pitchFamily="34" charset="0"/>
              </a:rPr>
              <a:t>  + 2 H</a:t>
            </a:r>
            <a:r>
              <a:rPr lang="en-GB" altLang="en-US" sz="1600" baseline="-25000" dirty="0">
                <a:latin typeface="Arial" panose="020B0604020202020204" pitchFamily="34" charset="0"/>
                <a:cs typeface="Arial" panose="020B0604020202020204" pitchFamily="34" charset="0"/>
              </a:rPr>
              <a:t>2</a:t>
            </a:r>
            <a:r>
              <a:rPr lang="en-GB" altLang="en-US" sz="1600" dirty="0">
                <a:latin typeface="Arial" panose="020B0604020202020204" pitchFamily="34" charset="0"/>
                <a:cs typeface="Arial" panose="020B0604020202020204" pitchFamily="34" charset="0"/>
              </a:rPr>
              <a:t>O   </a:t>
            </a:r>
            <a:r>
              <a:rPr lang="en-GB" altLang="en-US" sz="1600" dirty="0">
                <a:latin typeface="Arial" panose="020B0604020202020204" pitchFamily="34" charset="0"/>
                <a:cs typeface="Arial" panose="020B0604020202020204" pitchFamily="34" charset="0"/>
                <a:sym typeface="Symbol" pitchFamily="18" charset="2"/>
              </a:rPr>
              <a:t></a:t>
            </a:r>
            <a:r>
              <a:rPr lang="en-GB" altLang="en-US" sz="1600" dirty="0">
                <a:latin typeface="Arial" panose="020B0604020202020204" pitchFamily="34" charset="0"/>
                <a:cs typeface="Arial" panose="020B0604020202020204" pitchFamily="34" charset="0"/>
              </a:rPr>
              <a:t>  2 </a:t>
            </a:r>
            <a:r>
              <a:rPr lang="en-GB" altLang="en-US" sz="1600" dirty="0" err="1">
                <a:latin typeface="Arial" panose="020B0604020202020204" pitchFamily="34" charset="0"/>
                <a:cs typeface="Arial" panose="020B0604020202020204" pitchFamily="34" charset="0"/>
              </a:rPr>
              <a:t>NaOH</a:t>
            </a:r>
            <a:r>
              <a:rPr lang="en-GB" altLang="en-US" sz="1600" dirty="0">
                <a:latin typeface="Arial" panose="020B0604020202020204" pitchFamily="34" charset="0"/>
                <a:cs typeface="Arial" panose="020B0604020202020204" pitchFamily="34" charset="0"/>
              </a:rPr>
              <a:t> + H</a:t>
            </a:r>
            <a:r>
              <a:rPr lang="en-GB" altLang="en-US" sz="1600" baseline="-25000" dirty="0">
                <a:latin typeface="Arial" panose="020B0604020202020204" pitchFamily="34" charset="0"/>
                <a:cs typeface="Arial" panose="020B0604020202020204" pitchFamily="34" charset="0"/>
              </a:rPr>
              <a:t>2</a:t>
            </a:r>
            <a:r>
              <a:rPr lang="en-GB" altLang="en-US" sz="1600" dirty="0">
                <a:latin typeface="Arial" panose="020B0604020202020204" pitchFamily="34" charset="0"/>
                <a:cs typeface="Arial" panose="020B0604020202020204" pitchFamily="34" charset="0"/>
              </a:rPr>
              <a:t>  + 2x Hg              </a:t>
            </a:r>
          </a:p>
          <a:p>
            <a:pPr marL="0" indent="0" algn="just" eaLnBrk="1" hangingPunct="1">
              <a:buFont typeface="Wingdings" pitchFamily="2" charset="2"/>
              <a:buNone/>
            </a:pPr>
            <a:r>
              <a:rPr lang="cs-CZ" altLang="en-US" sz="800" dirty="0">
                <a:latin typeface="Arial" panose="020B0604020202020204" pitchFamily="34" charset="0"/>
                <a:cs typeface="Arial" panose="020B0604020202020204" pitchFamily="34" charset="0"/>
              </a:rPr>
              <a:t> </a:t>
            </a:r>
          </a:p>
          <a:p>
            <a:pPr marL="0" indent="0" algn="just" eaLnBrk="1" hangingPunct="1">
              <a:buFont typeface="Wingdings" pitchFamily="2" charset="2"/>
              <a:buNone/>
            </a:pPr>
            <a:r>
              <a:rPr lang="cs-CZ" altLang="en-US" sz="1800" dirty="0" err="1">
                <a:latin typeface="Arial" panose="020B0604020202020204" pitchFamily="34" charset="0"/>
                <a:cs typeface="Arial" panose="020B0604020202020204" pitchFamily="34" charset="0"/>
              </a:rPr>
              <a:t>NaOH</a:t>
            </a:r>
            <a:r>
              <a:rPr lang="cs-CZ" altLang="en-US" sz="1800" dirty="0">
                <a:latin typeface="Arial" panose="020B0604020202020204" pitchFamily="34" charset="0"/>
                <a:cs typeface="Arial" panose="020B0604020202020204" pitchFamily="34" charset="0"/>
              </a:rPr>
              <a:t> je</a:t>
            </a:r>
            <a:r>
              <a:rPr lang="en-GB" altLang="en-US" sz="1800" dirty="0">
                <a:latin typeface="Arial" panose="020B0604020202020204" pitchFamily="34" charset="0"/>
                <a:cs typeface="Arial" panose="020B0604020202020204" pitchFamily="34" charset="0"/>
              </a:rPr>
              <a:t> </a:t>
            </a:r>
            <a:r>
              <a:rPr lang="en-GB" altLang="en-US" sz="1800" u="sng" dirty="0" err="1">
                <a:latin typeface="Arial" panose="020B0604020202020204" pitchFamily="34" charset="0"/>
                <a:cs typeface="Arial" panose="020B0604020202020204" pitchFamily="34" charset="0"/>
              </a:rPr>
              <a:t>hygroskopický</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pohlcuje</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vzduš</a:t>
            </a:r>
            <a:r>
              <a:rPr lang="cs-CZ" altLang="en-US" sz="1800" dirty="0">
                <a:latin typeface="Arial" panose="020B0604020202020204" pitchFamily="34" charset="0"/>
                <a:cs typeface="Arial" panose="020B0604020202020204" pitchFamily="34" charset="0"/>
              </a:rPr>
              <a:t>.</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vlhkost</a:t>
            </a:r>
            <a:r>
              <a:rPr lang="en-GB" altLang="en-US" sz="1800" dirty="0">
                <a:latin typeface="Arial" panose="020B0604020202020204" pitchFamily="34" charset="0"/>
                <a:cs typeface="Arial" panose="020B0604020202020204" pitchFamily="34" charset="0"/>
              </a:rPr>
              <a:t>)</a:t>
            </a:r>
            <a:r>
              <a:rPr lang="cs-CZ" altLang="en-US" sz="1800" dirty="0">
                <a:latin typeface="Arial" panose="020B0604020202020204" pitchFamily="34" charset="0"/>
                <a:cs typeface="Arial" panose="020B0604020202020204" pitchFamily="34" charset="0"/>
              </a:rPr>
              <a:t>,</a:t>
            </a:r>
            <a:r>
              <a:rPr lang="en-GB" altLang="en-US" sz="1800" dirty="0">
                <a:latin typeface="Arial" panose="020B0604020202020204" pitchFamily="34" charset="0"/>
                <a:cs typeface="Arial" panose="020B0604020202020204" pitchFamily="34" charset="0"/>
              </a:rPr>
              <a:t> se </a:t>
            </a:r>
            <a:r>
              <a:rPr lang="en-GB" altLang="en-US" sz="1800" dirty="0" err="1">
                <a:latin typeface="Arial" panose="020B0604020202020204" pitchFamily="34" charset="0"/>
                <a:cs typeface="Arial" panose="020B0604020202020204" pitchFamily="34" charset="0"/>
              </a:rPr>
              <a:t>vzdušným</a:t>
            </a:r>
            <a:r>
              <a:rPr lang="en-GB"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CO</a:t>
            </a:r>
            <a:r>
              <a:rPr lang="cs-CZ" altLang="en-US" sz="1800" baseline="-25000" dirty="0">
                <a:latin typeface="Arial" panose="020B0604020202020204" pitchFamily="34" charset="0"/>
                <a:cs typeface="Arial" panose="020B0604020202020204" pitchFamily="34" charset="0"/>
              </a:rPr>
              <a:t>2</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reaguje</a:t>
            </a:r>
            <a:r>
              <a:rPr lang="en-GB" altLang="en-US" sz="1800" dirty="0">
                <a:latin typeface="Arial" panose="020B0604020202020204" pitchFamily="34" charset="0"/>
                <a:cs typeface="Arial" panose="020B0604020202020204" pitchFamily="34" charset="0"/>
              </a:rPr>
              <a:t>: </a:t>
            </a:r>
            <a:endParaRPr lang="cs-CZ" altLang="en-US" sz="1800" dirty="0">
              <a:latin typeface="Arial" panose="020B0604020202020204" pitchFamily="34" charset="0"/>
              <a:cs typeface="Arial" panose="020B0604020202020204" pitchFamily="34" charset="0"/>
            </a:endParaRPr>
          </a:p>
          <a:p>
            <a:pPr marL="0" indent="0" algn="ctr" eaLnBrk="1" hangingPunct="1">
              <a:buFont typeface="Wingdings" pitchFamily="2" charset="2"/>
              <a:buNone/>
            </a:pPr>
            <a:r>
              <a:rPr lang="en-GB" altLang="en-US" sz="1800" dirty="0">
                <a:latin typeface="Arial" panose="020B0604020202020204" pitchFamily="34" charset="0"/>
                <a:cs typeface="Arial" panose="020B0604020202020204" pitchFamily="34" charset="0"/>
              </a:rPr>
              <a:t>NaOH  +  CO</a:t>
            </a:r>
            <a:r>
              <a:rPr lang="en-GB" altLang="en-US" sz="1800" baseline="-25000" dirty="0">
                <a:latin typeface="Arial" panose="020B0604020202020204" pitchFamily="34" charset="0"/>
                <a:cs typeface="Arial" panose="020B0604020202020204" pitchFamily="34" charset="0"/>
              </a:rPr>
              <a:t>2</a:t>
            </a:r>
            <a:r>
              <a:rPr lang="en-GB" altLang="en-US" sz="1800" dirty="0">
                <a:latin typeface="Arial" panose="020B0604020202020204" pitchFamily="34" charset="0"/>
                <a:cs typeface="Arial" panose="020B0604020202020204" pitchFamily="34" charset="0"/>
              </a:rPr>
              <a:t>   </a:t>
            </a:r>
            <a:r>
              <a:rPr lang="en-GB" altLang="en-US" sz="1800" dirty="0">
                <a:latin typeface="Arial" panose="020B0604020202020204" pitchFamily="34" charset="0"/>
                <a:cs typeface="Arial" panose="020B0604020202020204" pitchFamily="34" charset="0"/>
                <a:sym typeface="Symbol" pitchFamily="18" charset="2"/>
              </a:rPr>
              <a:t></a:t>
            </a:r>
            <a:r>
              <a:rPr lang="en-GB" altLang="en-US" sz="1800" dirty="0">
                <a:latin typeface="Arial" panose="020B0604020202020204" pitchFamily="34" charset="0"/>
                <a:cs typeface="Arial" panose="020B0604020202020204" pitchFamily="34" charset="0"/>
              </a:rPr>
              <a:t>   NaHCO</a:t>
            </a:r>
            <a:r>
              <a:rPr lang="en-GB" altLang="en-US" sz="1800" baseline="-25000" dirty="0">
                <a:latin typeface="Arial" panose="020B0604020202020204" pitchFamily="34" charset="0"/>
                <a:cs typeface="Arial" panose="020B0604020202020204" pitchFamily="34" charset="0"/>
              </a:rPr>
              <a:t>3</a:t>
            </a:r>
            <a:r>
              <a:rPr lang="en-GB" altLang="en-US" sz="1800" dirty="0">
                <a:latin typeface="Arial" panose="020B0604020202020204" pitchFamily="34" charset="0"/>
                <a:cs typeface="Arial" panose="020B0604020202020204" pitchFamily="34" charset="0"/>
              </a:rPr>
              <a:t>  </a:t>
            </a:r>
          </a:p>
          <a:p>
            <a:pPr marL="0" indent="0">
              <a:lnSpc>
                <a:spcPct val="90000"/>
              </a:lnSpc>
              <a:buNone/>
            </a:pPr>
            <a:endParaRPr lang="cs-CZ" sz="800" dirty="0">
              <a:latin typeface="Arial" panose="020B0604020202020204" pitchFamily="34" charset="0"/>
              <a:cs typeface="Arial" panose="020B0604020202020204" pitchFamily="34" charset="0"/>
            </a:endParaRPr>
          </a:p>
          <a:p>
            <a:pPr marL="0" indent="0">
              <a:lnSpc>
                <a:spcPct val="90000"/>
              </a:lnSpc>
              <a:buNone/>
            </a:pPr>
            <a:r>
              <a:rPr lang="en-US" sz="1800" dirty="0">
                <a:latin typeface="Arial" panose="020B0604020202020204" pitchFamily="34" charset="0"/>
                <a:cs typeface="Arial" panose="020B0604020202020204" pitchFamily="34" charset="0"/>
              </a:rPr>
              <a:t>P</a:t>
            </a:r>
            <a:r>
              <a:rPr lang="cs-CZ" sz="1800" dirty="0" err="1">
                <a:latin typeface="Arial" panose="020B0604020202020204" pitchFamily="34" charset="0"/>
                <a:cs typeface="Arial" panose="020B0604020202020204" pitchFamily="34" charset="0"/>
              </a:rPr>
              <a:t>oužívá</a:t>
            </a:r>
            <a:r>
              <a:rPr lang="cs-CZ"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se </a:t>
            </a:r>
            <a:r>
              <a:rPr lang="cs-CZ" sz="1800" dirty="0">
                <a:latin typeface="Arial" panose="020B0604020202020204" pitchFamily="34" charset="0"/>
                <a:cs typeface="Arial" panose="020B0604020202020204" pitchFamily="34" charset="0"/>
              </a:rPr>
              <a:t>při výrobě </a:t>
            </a:r>
            <a:r>
              <a:rPr lang="cs-CZ" sz="1800" b="1" dirty="0">
                <a:latin typeface="Arial" panose="020B0604020202020204" pitchFamily="34" charset="0"/>
                <a:cs typeface="Arial" panose="020B0604020202020204" pitchFamily="34" charset="0"/>
              </a:rPr>
              <a:t>mýdel</a:t>
            </a:r>
            <a:r>
              <a:rPr lang="cs-CZ" sz="1800" dirty="0">
                <a:latin typeface="Arial" panose="020B0604020202020204" pitchFamily="34" charset="0"/>
                <a:cs typeface="Arial" panose="020B0604020202020204" pitchFamily="34" charset="0"/>
              </a:rPr>
              <a:t> reakcí s vyššími tzv. mastnými kyselinami. </a:t>
            </a:r>
          </a:p>
          <a:p>
            <a:pPr>
              <a:lnSpc>
                <a:spcPct val="90000"/>
              </a:lnSpc>
              <a:buNone/>
            </a:pPr>
            <a:endParaRPr lang="cs-CZ" sz="1800" dirty="0">
              <a:latin typeface="Arial" panose="020B0604020202020204" pitchFamily="34" charset="0"/>
              <a:cs typeface="Arial" panose="020B0604020202020204" pitchFamily="34" charset="0"/>
            </a:endParaRPr>
          </a:p>
          <a:p>
            <a:pPr>
              <a:lnSpc>
                <a:spcPct val="90000"/>
              </a:lnSpc>
              <a:buNone/>
            </a:pPr>
            <a:endParaRPr lang="cs-CZ" sz="1800" dirty="0">
              <a:latin typeface="Arial" panose="020B0604020202020204" pitchFamily="34" charset="0"/>
              <a:cs typeface="Arial" panose="020B0604020202020204" pitchFamily="34" charset="0"/>
            </a:endParaRPr>
          </a:p>
          <a:p>
            <a:pPr>
              <a:lnSpc>
                <a:spcPct val="90000"/>
              </a:lnSpc>
              <a:buNone/>
            </a:pPr>
            <a:endParaRPr lang="cs-CZ" sz="1800" dirty="0">
              <a:latin typeface="Arial" panose="020B0604020202020204" pitchFamily="34" charset="0"/>
              <a:cs typeface="Arial" panose="020B0604020202020204" pitchFamily="34" charset="0"/>
            </a:endParaRPr>
          </a:p>
          <a:p>
            <a:pPr>
              <a:lnSpc>
                <a:spcPct val="90000"/>
              </a:lnSpc>
              <a:buNone/>
            </a:pPr>
            <a:endParaRPr lang="cs-CZ" sz="1800" dirty="0">
              <a:latin typeface="Arial" panose="020B0604020202020204" pitchFamily="34" charset="0"/>
              <a:cs typeface="Arial" panose="020B0604020202020204" pitchFamily="34" charset="0"/>
            </a:endParaRPr>
          </a:p>
          <a:p>
            <a:pPr marL="0" indent="0" algn="just">
              <a:buNone/>
            </a:pPr>
            <a:endParaRPr lang="cs-CZ" sz="800" dirty="0">
              <a:latin typeface="Arial" panose="020B0604020202020204" pitchFamily="34" charset="0"/>
              <a:cs typeface="Arial" panose="020B0604020202020204" pitchFamily="34" charset="0"/>
            </a:endParaRPr>
          </a:p>
          <a:p>
            <a:pPr marL="0" indent="0" algn="just">
              <a:buNone/>
            </a:pPr>
            <a:r>
              <a:rPr lang="cs-CZ" sz="1800" dirty="0">
                <a:latin typeface="Arial" panose="020B0604020202020204" pitchFamily="34" charset="0"/>
                <a:cs typeface="Arial" panose="020B0604020202020204" pitchFamily="34" charset="0"/>
              </a:rPr>
              <a:t>Sodná mýdla jsou většinou pevná na rozdíl od draselných, která jsou většinou tekutá. </a:t>
            </a:r>
          </a:p>
          <a:p>
            <a:pPr marL="0" indent="0" algn="just">
              <a:buNone/>
            </a:pPr>
            <a:r>
              <a:rPr lang="cs-CZ" sz="1800" dirty="0">
                <a:latin typeface="Arial" panose="020B0604020202020204" pitchFamily="34" charset="0"/>
                <a:cs typeface="Arial" panose="020B0604020202020204" pitchFamily="34" charset="0"/>
              </a:rPr>
              <a:t>Dále se </a:t>
            </a:r>
            <a:r>
              <a:rPr lang="cs-CZ" sz="1800" dirty="0" err="1">
                <a:latin typeface="Arial" panose="020B0604020202020204" pitchFamily="34" charset="0"/>
                <a:cs typeface="Arial" panose="020B0604020202020204" pitchFamily="34" charset="0"/>
              </a:rPr>
              <a:t>NaOH</a:t>
            </a:r>
            <a:r>
              <a:rPr lang="cs-CZ" sz="1800" dirty="0">
                <a:latin typeface="Arial" panose="020B0604020202020204" pitchFamily="34" charset="0"/>
                <a:cs typeface="Arial" panose="020B0604020202020204" pitchFamily="34" charset="0"/>
              </a:rPr>
              <a:t> využívá např. při výrobě léčiv, hedvábí a celulózy a při čištění olejů a uplatňuje se i v laboratoři.</a:t>
            </a:r>
            <a:endParaRPr lang="cs-CZ" altLang="en-US" sz="1800" dirty="0">
              <a:latin typeface="Arial" panose="020B0604020202020204" pitchFamily="34" charset="0"/>
              <a:cs typeface="Arial" panose="020B0604020202020204" pitchFamily="34" charset="0"/>
            </a:endParaRPr>
          </a:p>
          <a:p>
            <a:pPr marL="0" indent="0" algn="just">
              <a:buNone/>
            </a:pPr>
            <a:r>
              <a:rPr lang="cs-CZ" sz="1800" dirty="0">
                <a:latin typeface="Arial" panose="020B0604020202020204" pitchFamily="34" charset="0"/>
                <a:cs typeface="Arial" panose="020B0604020202020204" pitchFamily="34" charset="0"/>
              </a:rPr>
              <a:t>    </a:t>
            </a:r>
          </a:p>
        </p:txBody>
      </p:sp>
      <p:pic>
        <p:nvPicPr>
          <p:cNvPr id="47106"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4114800"/>
            <a:ext cx="5672441" cy="1293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0151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273647"/>
            <a:ext cx="8686800" cy="6032421"/>
          </a:xfrm>
          <a:prstGeom prst="rect">
            <a:avLst/>
          </a:prstGeom>
        </p:spPr>
        <p:txBody>
          <a:bodyPr wrap="square">
            <a:spAutoFit/>
          </a:bodyPr>
          <a:lstStyle/>
          <a:p>
            <a:pPr algn="just">
              <a:lnSpc>
                <a:spcPct val="90000"/>
              </a:lnSpc>
            </a:pPr>
            <a:r>
              <a:rPr lang="cs-CZ" sz="2000" b="1" dirty="0">
                <a:cs typeface="Arial" panose="020B0604020202020204" pitchFamily="34" charset="0"/>
              </a:rPr>
              <a:t>Uhličitan sodný </a:t>
            </a:r>
            <a:r>
              <a:rPr lang="en-GB" altLang="en-US" sz="2000" dirty="0">
                <a:cs typeface="Arial" panose="020B0604020202020204" pitchFamily="34" charset="0"/>
              </a:rPr>
              <a:t>Na</a:t>
            </a:r>
            <a:r>
              <a:rPr lang="en-GB" altLang="en-US" sz="2000" baseline="-25000" dirty="0">
                <a:cs typeface="Arial" panose="020B0604020202020204" pitchFamily="34" charset="0"/>
              </a:rPr>
              <a:t>2</a:t>
            </a:r>
            <a:r>
              <a:rPr lang="en-GB" altLang="en-US" sz="2000" dirty="0">
                <a:cs typeface="Arial" panose="020B0604020202020204" pitchFamily="34" charset="0"/>
              </a:rPr>
              <a:t>CO</a:t>
            </a:r>
            <a:r>
              <a:rPr lang="en-GB" altLang="en-US" sz="2000" baseline="-25000" dirty="0">
                <a:cs typeface="Arial" panose="020B0604020202020204" pitchFamily="34" charset="0"/>
              </a:rPr>
              <a:t>3</a:t>
            </a:r>
            <a:r>
              <a:rPr lang="cs-CZ" altLang="en-US" sz="2000" dirty="0">
                <a:cs typeface="Arial" panose="020B0604020202020204" pitchFamily="34" charset="0"/>
              </a:rPr>
              <a:t>.10 H</a:t>
            </a:r>
            <a:r>
              <a:rPr lang="cs-CZ" altLang="en-US" sz="2000" baseline="-25000" dirty="0">
                <a:cs typeface="Arial" panose="020B0604020202020204" pitchFamily="34" charset="0"/>
              </a:rPr>
              <a:t>2</a:t>
            </a:r>
            <a:r>
              <a:rPr lang="cs-CZ" altLang="en-US" sz="2000" dirty="0">
                <a:cs typeface="Arial" panose="020B0604020202020204" pitchFamily="34" charset="0"/>
              </a:rPr>
              <a:t>O</a:t>
            </a:r>
            <a:r>
              <a:rPr lang="cs-CZ" altLang="en-US" sz="2000" b="1" dirty="0">
                <a:cs typeface="Arial" panose="020B0604020202020204" pitchFamily="34" charset="0"/>
              </a:rPr>
              <a:t>, </a:t>
            </a:r>
            <a:r>
              <a:rPr lang="en-GB" altLang="en-US" sz="2000" i="1" dirty="0" err="1">
                <a:cs typeface="Arial" panose="020B0604020202020204" pitchFamily="34" charset="0"/>
              </a:rPr>
              <a:t>krystal</a:t>
            </a:r>
            <a:r>
              <a:rPr lang="cs-CZ" altLang="en-US" sz="2000" i="1" dirty="0" err="1">
                <a:cs typeface="Arial" panose="020B0604020202020204" pitchFamily="34" charset="0"/>
              </a:rPr>
              <a:t>ick</a:t>
            </a:r>
            <a:r>
              <a:rPr lang="en-GB" altLang="en-US" sz="2000" i="1" dirty="0">
                <a:cs typeface="Arial" panose="020B0604020202020204" pitchFamily="34" charset="0"/>
              </a:rPr>
              <a:t>á soda</a:t>
            </a:r>
            <a:r>
              <a:rPr lang="cs-CZ" altLang="en-US" sz="2000" dirty="0">
                <a:cs typeface="Arial" panose="020B0604020202020204" pitchFamily="34" charset="0"/>
              </a:rPr>
              <a:t>, </a:t>
            </a:r>
            <a:r>
              <a:rPr lang="cs-CZ" sz="2000" dirty="0">
                <a:cs typeface="Arial" panose="020B0604020202020204" pitchFamily="34" charset="0"/>
              </a:rPr>
              <a:t>se používá převážně při výrobě skla, v textilním a papírenském průmyslu, jako součást pracích prášků, při výrobě pigmentů, dalších solí a jako čisticí prostředek.</a:t>
            </a:r>
          </a:p>
          <a:p>
            <a:pPr algn="just">
              <a:lnSpc>
                <a:spcPct val="90000"/>
              </a:lnSpc>
            </a:pPr>
            <a:endParaRPr lang="cs-CZ" sz="800" dirty="0">
              <a:cs typeface="Arial" panose="020B0604020202020204" pitchFamily="34" charset="0"/>
            </a:endParaRPr>
          </a:p>
          <a:p>
            <a:pPr algn="just">
              <a:lnSpc>
                <a:spcPct val="90000"/>
              </a:lnSpc>
            </a:pPr>
            <a:r>
              <a:rPr lang="cs-CZ" altLang="en-US" sz="2000" dirty="0">
                <a:cs typeface="Arial" panose="020B0604020202020204" pitchFamily="34" charset="0"/>
              </a:rPr>
              <a:t>   </a:t>
            </a:r>
            <a:r>
              <a:rPr lang="en-GB" altLang="en-US" sz="2000" dirty="0" err="1">
                <a:cs typeface="Arial" panose="020B0604020202020204" pitchFamily="34" charset="0"/>
              </a:rPr>
              <a:t>Výroba</a:t>
            </a:r>
            <a:r>
              <a:rPr lang="en-GB" altLang="en-US" sz="2000" dirty="0">
                <a:cs typeface="Arial" panose="020B0604020202020204" pitchFamily="34" charset="0"/>
              </a:rPr>
              <a:t> </a:t>
            </a:r>
            <a:r>
              <a:rPr lang="en-GB" altLang="en-US" sz="2000" dirty="0" err="1">
                <a:cs typeface="Arial" panose="020B0604020202020204" pitchFamily="34" charset="0"/>
              </a:rPr>
              <a:t>sody</a:t>
            </a:r>
            <a:r>
              <a:rPr lang="en-GB" altLang="en-US" sz="2000" dirty="0">
                <a:cs typeface="Arial" panose="020B0604020202020204" pitchFamily="34" charset="0"/>
              </a:rPr>
              <a:t> </a:t>
            </a:r>
            <a:r>
              <a:rPr lang="en-GB" altLang="en-US" sz="2000" dirty="0" err="1">
                <a:cs typeface="Arial" panose="020B0604020202020204" pitchFamily="34" charset="0"/>
              </a:rPr>
              <a:t>Solvayovou</a:t>
            </a:r>
            <a:r>
              <a:rPr lang="en-GB" altLang="en-US" sz="2000" dirty="0">
                <a:cs typeface="Arial" panose="020B0604020202020204" pitchFamily="34" charset="0"/>
              </a:rPr>
              <a:t> </a:t>
            </a:r>
            <a:r>
              <a:rPr lang="en-GB" altLang="en-US" sz="2000" dirty="0" err="1">
                <a:cs typeface="Arial" panose="020B0604020202020204" pitchFamily="34" charset="0"/>
              </a:rPr>
              <a:t>metodou</a:t>
            </a:r>
            <a:r>
              <a:rPr lang="en-GB" altLang="en-US" sz="2000" dirty="0">
                <a:cs typeface="Arial" panose="020B0604020202020204" pitchFamily="34" charset="0"/>
              </a:rPr>
              <a:t>: </a:t>
            </a:r>
          </a:p>
          <a:p>
            <a:pPr algn="just">
              <a:lnSpc>
                <a:spcPct val="90000"/>
              </a:lnSpc>
            </a:pPr>
            <a:r>
              <a:rPr lang="cs-CZ" altLang="en-US" sz="2000" dirty="0">
                <a:cs typeface="Arial" panose="020B0604020202020204" pitchFamily="34" charset="0"/>
              </a:rPr>
              <a:t>	</a:t>
            </a:r>
            <a:r>
              <a:rPr lang="en-GB" altLang="en-US" sz="2000" dirty="0">
                <a:cs typeface="Arial" panose="020B0604020202020204" pitchFamily="34" charset="0"/>
              </a:rPr>
              <a:t>                        NH</a:t>
            </a:r>
            <a:r>
              <a:rPr lang="en-GB" altLang="en-US" sz="2000" baseline="-25000" dirty="0">
                <a:cs typeface="Arial" panose="020B0604020202020204" pitchFamily="34" charset="0"/>
              </a:rPr>
              <a:t>3</a:t>
            </a:r>
            <a:r>
              <a:rPr lang="en-GB" altLang="en-US" sz="2000" dirty="0">
                <a:cs typeface="Arial" panose="020B0604020202020204" pitchFamily="34" charset="0"/>
              </a:rPr>
              <a:t>   +  CO</a:t>
            </a:r>
            <a:r>
              <a:rPr lang="en-GB" altLang="en-US" sz="2000" baseline="-25000" dirty="0">
                <a:cs typeface="Arial" panose="020B0604020202020204" pitchFamily="34" charset="0"/>
              </a:rPr>
              <a:t>2</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NH</a:t>
            </a:r>
            <a:r>
              <a:rPr lang="en-GB" altLang="en-US" sz="2000" baseline="-25000" dirty="0">
                <a:cs typeface="Arial" panose="020B0604020202020204" pitchFamily="34" charset="0"/>
              </a:rPr>
              <a:t>4</a:t>
            </a:r>
            <a:r>
              <a:rPr lang="en-GB" altLang="en-US" sz="2000" dirty="0">
                <a:cs typeface="Arial" panose="020B0604020202020204" pitchFamily="34" charset="0"/>
              </a:rPr>
              <a:t>HCO</a:t>
            </a:r>
            <a:r>
              <a:rPr lang="en-GB" altLang="en-US" sz="2000" baseline="-25000" dirty="0">
                <a:cs typeface="Arial" panose="020B0604020202020204" pitchFamily="34" charset="0"/>
              </a:rPr>
              <a:t>3</a:t>
            </a:r>
            <a:r>
              <a:rPr lang="en-GB" altLang="en-US" sz="2000" dirty="0">
                <a:cs typeface="Arial" panose="020B0604020202020204" pitchFamily="34" charset="0"/>
              </a:rPr>
              <a:t>  </a:t>
            </a:r>
          </a:p>
          <a:p>
            <a:pPr algn="just">
              <a:lnSpc>
                <a:spcPct val="90000"/>
              </a:lnSpc>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NaCl</a:t>
            </a:r>
            <a:r>
              <a:rPr lang="en-GB" altLang="en-US" sz="2000" dirty="0">
                <a:cs typeface="Arial" panose="020B0604020202020204" pitchFamily="34" charset="0"/>
              </a:rPr>
              <a:t>  +  NH</a:t>
            </a:r>
            <a:r>
              <a:rPr lang="en-GB" altLang="en-US" sz="2000" baseline="-25000" dirty="0">
                <a:cs typeface="Arial" panose="020B0604020202020204" pitchFamily="34" charset="0"/>
              </a:rPr>
              <a:t>4</a:t>
            </a:r>
            <a:r>
              <a:rPr lang="en-GB" altLang="en-US" sz="2000" dirty="0">
                <a:cs typeface="Arial" panose="020B0604020202020204" pitchFamily="34" charset="0"/>
              </a:rPr>
              <a:t>HCO</a:t>
            </a:r>
            <a:r>
              <a:rPr lang="en-GB" altLang="en-US" sz="2000" baseline="-25000" dirty="0">
                <a:cs typeface="Arial" panose="020B0604020202020204" pitchFamily="34" charset="0"/>
              </a:rPr>
              <a:t>3</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NaHCO</a:t>
            </a:r>
            <a:r>
              <a:rPr lang="en-GB" altLang="en-US" sz="2000" baseline="-25000" dirty="0">
                <a:cs typeface="Arial" panose="020B0604020202020204" pitchFamily="34" charset="0"/>
              </a:rPr>
              <a:t>3</a:t>
            </a:r>
            <a:r>
              <a:rPr lang="en-GB" altLang="en-US" sz="2000" dirty="0">
                <a:cs typeface="Arial" panose="020B0604020202020204" pitchFamily="34" charset="0"/>
              </a:rPr>
              <a:t>   +  NH</a:t>
            </a:r>
            <a:r>
              <a:rPr lang="en-GB" altLang="en-US" sz="2000" baseline="-25000" dirty="0">
                <a:cs typeface="Arial" panose="020B0604020202020204" pitchFamily="34" charset="0"/>
              </a:rPr>
              <a:t>4</a:t>
            </a:r>
            <a:r>
              <a:rPr lang="en-GB" altLang="en-US" sz="2000" dirty="0">
                <a:cs typeface="Arial" panose="020B0604020202020204" pitchFamily="34" charset="0"/>
              </a:rPr>
              <a:t>Cl </a:t>
            </a:r>
          </a:p>
          <a:p>
            <a:pPr algn="just">
              <a:lnSpc>
                <a:spcPct val="90000"/>
              </a:lnSpc>
            </a:pPr>
            <a:r>
              <a:rPr lang="en-GB" altLang="en-US" sz="2000" dirty="0" err="1">
                <a:cs typeface="Arial" panose="020B0604020202020204" pitchFamily="34" charset="0"/>
              </a:rPr>
              <a:t>odfiltrovaný</a:t>
            </a:r>
            <a:r>
              <a:rPr lang="en-GB" altLang="en-US" sz="2000" dirty="0">
                <a:cs typeface="Arial" panose="020B0604020202020204" pitchFamily="34" charset="0"/>
              </a:rPr>
              <a:t> NaHCO</a:t>
            </a:r>
            <a:r>
              <a:rPr lang="en-GB" altLang="en-US" sz="2000" baseline="-25000" dirty="0">
                <a:cs typeface="Arial" panose="020B0604020202020204" pitchFamily="34" charset="0"/>
              </a:rPr>
              <a:t>3</a:t>
            </a:r>
            <a:r>
              <a:rPr lang="en-GB" altLang="en-US" sz="2000" dirty="0">
                <a:cs typeface="Arial" panose="020B0604020202020204" pitchFamily="34" charset="0"/>
              </a:rPr>
              <a:t> se </a:t>
            </a:r>
            <a:r>
              <a:rPr lang="en-GB" altLang="en-US" sz="2000" dirty="0" err="1">
                <a:cs typeface="Arial" panose="020B0604020202020204" pitchFamily="34" charset="0"/>
              </a:rPr>
              <a:t>rozloží</a:t>
            </a:r>
            <a:r>
              <a:rPr lang="en-GB" altLang="en-US" sz="2000" dirty="0">
                <a:cs typeface="Arial" panose="020B0604020202020204" pitchFamily="34" charset="0"/>
              </a:rPr>
              <a:t> </a:t>
            </a:r>
            <a:r>
              <a:rPr lang="en-GB" altLang="en-US" sz="2000" dirty="0" err="1">
                <a:cs typeface="Arial" panose="020B0604020202020204" pitchFamily="34" charset="0"/>
              </a:rPr>
              <a:t>žíháním</a:t>
            </a:r>
            <a:r>
              <a:rPr lang="en-GB" altLang="en-US" sz="2000" dirty="0">
                <a:cs typeface="Arial" panose="020B0604020202020204" pitchFamily="34" charset="0"/>
              </a:rPr>
              <a:t>:</a:t>
            </a:r>
          </a:p>
          <a:p>
            <a:pPr algn="just">
              <a:lnSpc>
                <a:spcPct val="90000"/>
              </a:lnSpc>
            </a:pPr>
            <a:r>
              <a:rPr lang="cs-CZ" altLang="en-US" sz="2000" dirty="0">
                <a:cs typeface="Arial" panose="020B0604020202020204" pitchFamily="34" charset="0"/>
              </a:rPr>
              <a:t>	</a:t>
            </a:r>
            <a:r>
              <a:rPr lang="en-GB" altLang="en-US" sz="2000" dirty="0">
                <a:cs typeface="Arial" panose="020B0604020202020204" pitchFamily="34" charset="0"/>
              </a:rPr>
              <a:t>                        2 NaHCO</a:t>
            </a:r>
            <a:r>
              <a:rPr lang="en-GB" altLang="en-US" sz="2000" baseline="-25000" dirty="0">
                <a:cs typeface="Arial" panose="020B0604020202020204" pitchFamily="34" charset="0"/>
              </a:rPr>
              <a:t>3</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Na</a:t>
            </a:r>
            <a:r>
              <a:rPr lang="en-GB" altLang="en-US" sz="2000" baseline="-25000" dirty="0">
                <a:cs typeface="Arial" panose="020B0604020202020204" pitchFamily="34" charset="0"/>
              </a:rPr>
              <a:t>2</a:t>
            </a:r>
            <a:r>
              <a:rPr lang="en-GB" altLang="en-US" sz="2000" dirty="0">
                <a:cs typeface="Arial" panose="020B0604020202020204" pitchFamily="34" charset="0"/>
              </a:rPr>
              <a:t>CO</a:t>
            </a:r>
            <a:r>
              <a:rPr lang="en-GB" altLang="en-US" sz="2000" baseline="-25000" dirty="0">
                <a:cs typeface="Arial" panose="020B0604020202020204" pitchFamily="34" charset="0"/>
              </a:rPr>
              <a:t>3</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  +  CO</a:t>
            </a:r>
            <a:r>
              <a:rPr lang="en-GB" altLang="en-US" sz="2000" baseline="-25000" dirty="0">
                <a:cs typeface="Arial" panose="020B0604020202020204" pitchFamily="34" charset="0"/>
              </a:rPr>
              <a:t>2</a:t>
            </a:r>
            <a:r>
              <a:rPr lang="en-GB" altLang="en-US" sz="2000" dirty="0">
                <a:cs typeface="Arial" panose="020B0604020202020204" pitchFamily="34" charset="0"/>
              </a:rPr>
              <a:t> </a:t>
            </a:r>
            <a:endParaRPr lang="cs-CZ" altLang="en-US" sz="2000" dirty="0">
              <a:cs typeface="Arial" panose="020B0604020202020204" pitchFamily="34" charset="0"/>
            </a:endParaRPr>
          </a:p>
          <a:p>
            <a:pPr algn="just">
              <a:lnSpc>
                <a:spcPct val="90000"/>
              </a:lnSpc>
            </a:pPr>
            <a:endParaRPr lang="cs-CZ" sz="2000" dirty="0">
              <a:cs typeface="Arial" panose="020B0604020202020204" pitchFamily="34" charset="0"/>
            </a:endParaRPr>
          </a:p>
          <a:p>
            <a:pPr algn="just"/>
            <a:r>
              <a:rPr lang="cs-CZ" sz="2000" b="1" dirty="0">
                <a:cs typeface="Arial" panose="020B0604020202020204" pitchFamily="34" charset="0"/>
              </a:rPr>
              <a:t>Hydrogenuhličitan sodný </a:t>
            </a:r>
            <a:r>
              <a:rPr lang="en-GB" altLang="en-US" sz="2000" dirty="0">
                <a:cs typeface="Arial" panose="020B0604020202020204" pitchFamily="34" charset="0"/>
              </a:rPr>
              <a:t>NaHCO</a:t>
            </a:r>
            <a:r>
              <a:rPr lang="en-GB" altLang="en-US" sz="2000" baseline="-25000" dirty="0">
                <a:cs typeface="Arial" panose="020B0604020202020204" pitchFamily="34" charset="0"/>
              </a:rPr>
              <a:t>3</a:t>
            </a:r>
            <a:r>
              <a:rPr lang="cs-CZ" altLang="en-US" sz="2000" dirty="0">
                <a:cs typeface="Arial" panose="020B0604020202020204" pitchFamily="34" charset="0"/>
              </a:rPr>
              <a:t>, </a:t>
            </a:r>
            <a:r>
              <a:rPr lang="cs-CZ" altLang="en-US" sz="2000" i="1" dirty="0">
                <a:cs typeface="Arial" panose="020B0604020202020204" pitchFamily="34" charset="0"/>
              </a:rPr>
              <a:t>jedlá soda</a:t>
            </a:r>
            <a:r>
              <a:rPr lang="cs-CZ" altLang="en-US" sz="2000" dirty="0">
                <a:cs typeface="Arial" panose="020B0604020202020204" pitchFamily="34" charset="0"/>
              </a:rPr>
              <a:t>, </a:t>
            </a:r>
            <a:r>
              <a:rPr lang="cs-CZ" sz="2000" dirty="0">
                <a:cs typeface="Arial" panose="020B0604020202020204" pitchFamily="34" charset="0"/>
              </a:rPr>
              <a:t>se používá jako součást kypřících prášků do pečiva, k neutralizaci poleptání kyselinou či k neutralizaci žaludečních šťáv při překyselení žaludku. Může se také používat jako náplň do hasicích přístrojů.</a:t>
            </a:r>
          </a:p>
          <a:p>
            <a:pPr algn="just">
              <a:lnSpc>
                <a:spcPct val="90000"/>
              </a:lnSpc>
            </a:pPr>
            <a:r>
              <a:rPr lang="en-GB" altLang="en-US" sz="2000" dirty="0">
                <a:cs typeface="Arial" panose="020B0604020202020204" pitchFamily="34" charset="0"/>
              </a:rPr>
              <a:t> </a:t>
            </a:r>
            <a:endParaRPr lang="cs-CZ" altLang="en-US" sz="2000" dirty="0">
              <a:cs typeface="Arial" panose="020B0604020202020204" pitchFamily="34" charset="0"/>
            </a:endParaRPr>
          </a:p>
          <a:p>
            <a:pPr algn="just">
              <a:lnSpc>
                <a:spcPct val="90000"/>
              </a:lnSpc>
            </a:pPr>
            <a:r>
              <a:rPr lang="cs-CZ" sz="2000" b="1" dirty="0">
                <a:cs typeface="Arial" panose="020B0604020202020204" pitchFamily="34" charset="0"/>
              </a:rPr>
              <a:t>Siřičitan sodný </a:t>
            </a:r>
            <a:r>
              <a:rPr lang="en-GB" altLang="en-US" sz="2000" dirty="0">
                <a:cs typeface="Arial" panose="020B0604020202020204" pitchFamily="34" charset="0"/>
              </a:rPr>
              <a:t>Na</a:t>
            </a:r>
            <a:r>
              <a:rPr lang="en-GB" altLang="en-US" sz="2000" baseline="-25000" dirty="0">
                <a:cs typeface="Arial" panose="020B0604020202020204" pitchFamily="34" charset="0"/>
              </a:rPr>
              <a:t>2</a:t>
            </a:r>
            <a:r>
              <a:rPr lang="cs-CZ" altLang="en-US" sz="2000" dirty="0">
                <a:cs typeface="Arial" panose="020B0604020202020204" pitchFamily="34" charset="0"/>
              </a:rPr>
              <a:t>S</a:t>
            </a:r>
            <a:r>
              <a:rPr lang="en-GB" altLang="en-US" sz="2000" dirty="0">
                <a:cs typeface="Arial" panose="020B0604020202020204" pitchFamily="34" charset="0"/>
              </a:rPr>
              <a:t>O</a:t>
            </a:r>
            <a:r>
              <a:rPr lang="en-GB" altLang="en-US" sz="2000" baseline="-25000" dirty="0">
                <a:cs typeface="Arial" panose="020B0604020202020204" pitchFamily="34" charset="0"/>
              </a:rPr>
              <a:t>3 </a:t>
            </a:r>
            <a:r>
              <a:rPr lang="cs-CZ" sz="2000" dirty="0">
                <a:cs typeface="Arial" panose="020B0604020202020204" pitchFamily="34" charset="0"/>
              </a:rPr>
              <a:t>se používá ve fotografickém průmyslu v ustalovací fázi a u výbojek. Ve farmacii se používá jako antiseptikum a jako konzervační prostředek.</a:t>
            </a:r>
          </a:p>
          <a:p>
            <a:pPr algn="just">
              <a:lnSpc>
                <a:spcPct val="90000"/>
              </a:lnSpc>
            </a:pPr>
            <a:endParaRPr lang="cs-CZ" altLang="en-US" sz="2000" dirty="0">
              <a:cs typeface="Arial" panose="020B0604020202020204" pitchFamily="34" charset="0"/>
            </a:endParaRPr>
          </a:p>
          <a:p>
            <a:pPr algn="just">
              <a:lnSpc>
                <a:spcPct val="90000"/>
              </a:lnSpc>
            </a:pPr>
            <a:r>
              <a:rPr lang="cs-CZ" sz="2000" b="1" dirty="0">
                <a:cs typeface="Arial" panose="020B0604020202020204" pitchFamily="34" charset="0"/>
              </a:rPr>
              <a:t>Síran sodný </a:t>
            </a:r>
            <a:r>
              <a:rPr lang="en-GB" altLang="en-US" sz="2000" dirty="0">
                <a:cs typeface="Arial" panose="020B0604020202020204" pitchFamily="34" charset="0"/>
              </a:rPr>
              <a:t>Na</a:t>
            </a:r>
            <a:r>
              <a:rPr lang="en-GB" altLang="en-US" sz="2000" baseline="-25000" dirty="0">
                <a:cs typeface="Arial" panose="020B0604020202020204" pitchFamily="34" charset="0"/>
              </a:rPr>
              <a:t>2</a:t>
            </a:r>
            <a:r>
              <a:rPr lang="cs-CZ" altLang="en-US" sz="2000" dirty="0">
                <a:cs typeface="Arial" panose="020B0604020202020204" pitchFamily="34" charset="0"/>
              </a:rPr>
              <a:t>S</a:t>
            </a:r>
            <a:r>
              <a:rPr lang="en-GB" altLang="en-US" sz="2000" dirty="0">
                <a:cs typeface="Arial" panose="020B0604020202020204" pitchFamily="34" charset="0"/>
              </a:rPr>
              <a:t>O</a:t>
            </a:r>
            <a:r>
              <a:rPr lang="cs-CZ" altLang="en-US" sz="2000" baseline="-25000" dirty="0">
                <a:cs typeface="Arial" panose="020B0604020202020204" pitchFamily="34" charset="0"/>
              </a:rPr>
              <a:t>4</a:t>
            </a:r>
            <a:r>
              <a:rPr lang="en-GB" altLang="en-US" sz="2000" baseline="-25000" dirty="0">
                <a:cs typeface="Arial" panose="020B0604020202020204" pitchFamily="34" charset="0"/>
              </a:rPr>
              <a:t> </a:t>
            </a:r>
            <a:r>
              <a:rPr lang="cs-CZ" sz="2000" dirty="0">
                <a:cs typeface="Arial" panose="020B0604020202020204" pitchFamily="34" charset="0"/>
              </a:rPr>
              <a:t>se používá při výrobě skla, organických rozpouštědel, jako součást pracích prostředků a v lékařství se používá jako projímadlo. Hydratovaná sůl (</a:t>
            </a:r>
            <a:r>
              <a:rPr lang="en-GB" altLang="en-US" sz="2000" dirty="0">
                <a:cs typeface="Arial" panose="020B0604020202020204" pitchFamily="34" charset="0"/>
              </a:rPr>
              <a:t>Na</a:t>
            </a:r>
            <a:r>
              <a:rPr lang="en-GB" altLang="en-US" sz="2000" baseline="-25000" dirty="0">
                <a:cs typeface="Arial" panose="020B0604020202020204" pitchFamily="34" charset="0"/>
              </a:rPr>
              <a:t>2</a:t>
            </a:r>
            <a:r>
              <a:rPr lang="cs-CZ" altLang="en-US" sz="2000" dirty="0">
                <a:cs typeface="Arial" panose="020B0604020202020204" pitchFamily="34" charset="0"/>
              </a:rPr>
              <a:t>S</a:t>
            </a:r>
            <a:r>
              <a:rPr lang="en-GB" altLang="en-US" sz="2000" dirty="0">
                <a:cs typeface="Arial" panose="020B0604020202020204" pitchFamily="34" charset="0"/>
              </a:rPr>
              <a:t>O</a:t>
            </a:r>
            <a:r>
              <a:rPr lang="cs-CZ" altLang="en-US" sz="2000" baseline="-25000" dirty="0">
                <a:cs typeface="Arial" panose="020B0604020202020204" pitchFamily="34" charset="0"/>
              </a:rPr>
              <a:t>4</a:t>
            </a:r>
            <a:r>
              <a:rPr lang="en-GB" altLang="en-US" sz="2000" baseline="-25000" dirty="0">
                <a:cs typeface="Arial" panose="020B0604020202020204" pitchFamily="34" charset="0"/>
              </a:rPr>
              <a:t> </a:t>
            </a:r>
            <a:r>
              <a:rPr lang="cs-CZ" sz="2000" dirty="0">
                <a:cs typeface="Arial" panose="020B0604020202020204" pitchFamily="34" charset="0"/>
              </a:rPr>
              <a:t>. 10 H</a:t>
            </a:r>
            <a:r>
              <a:rPr lang="cs-CZ" sz="2000" baseline="-25000" dirty="0">
                <a:cs typeface="Arial" panose="020B0604020202020204" pitchFamily="34" charset="0"/>
              </a:rPr>
              <a:t>2</a:t>
            </a:r>
            <a:r>
              <a:rPr lang="cs-CZ" sz="2000" dirty="0">
                <a:cs typeface="Arial" panose="020B0604020202020204" pitchFamily="34" charset="0"/>
              </a:rPr>
              <a:t>O) se nazývá </a:t>
            </a:r>
            <a:r>
              <a:rPr lang="cs-CZ" sz="2000" u="sng" dirty="0">
                <a:cs typeface="Arial" panose="020B0604020202020204" pitchFamily="34" charset="0"/>
              </a:rPr>
              <a:t>Glauberova sůl</a:t>
            </a:r>
            <a:r>
              <a:rPr lang="cs-CZ" sz="2000" dirty="0">
                <a:cs typeface="Arial" panose="020B0604020202020204" pitchFamily="34" charset="0"/>
              </a:rPr>
              <a:t>. Bezvodý slouží jako sušidlo.</a:t>
            </a:r>
            <a:endParaRPr lang="en-GB" altLang="en-US" sz="2000" dirty="0">
              <a:cs typeface="Arial" panose="020B0604020202020204" pitchFamily="34" charset="0"/>
            </a:endParaRPr>
          </a:p>
        </p:txBody>
      </p:sp>
    </p:spTree>
    <p:extLst>
      <p:ext uri="{BB962C8B-B14F-4D97-AF65-F5344CB8AC3E}">
        <p14:creationId xmlns:p14="http://schemas.microsoft.com/office/powerpoint/2010/main" val="15661153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228600" y="228600"/>
            <a:ext cx="8763000" cy="4525963"/>
          </a:xfrm>
        </p:spPr>
        <p:txBody>
          <a:bodyPr>
            <a:normAutofit/>
          </a:bodyPr>
          <a:lstStyle/>
          <a:p>
            <a:pPr marL="0" eaLnBrk="1" hangingPunct="1">
              <a:buFont typeface="Wingdings" pitchFamily="2" charset="2"/>
              <a:buNone/>
            </a:pPr>
            <a:r>
              <a:rPr lang="en-GB" altLang="en-US" sz="2000" b="1" dirty="0">
                <a:cs typeface="Arial" panose="020B0604020202020204" pitchFamily="34" charset="0"/>
              </a:rPr>
              <a:t>NaHCO</a:t>
            </a:r>
            <a:r>
              <a:rPr lang="en-GB" altLang="en-US" sz="2000" b="1" baseline="-25000" dirty="0">
                <a:cs typeface="Arial" panose="020B0604020202020204" pitchFamily="34" charset="0"/>
              </a:rPr>
              <a:t>3</a:t>
            </a:r>
            <a:r>
              <a:rPr lang="cs-CZ" altLang="en-US" sz="2000" b="1" baseline="-25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užívací</a:t>
            </a:r>
            <a:r>
              <a:rPr lang="en-GB" altLang="en-US" sz="2000" dirty="0">
                <a:cs typeface="Arial" panose="020B0604020202020204" pitchFamily="34" charset="0"/>
              </a:rPr>
              <a:t> (</a:t>
            </a:r>
            <a:r>
              <a:rPr lang="en-GB" altLang="en-US" sz="2000" dirty="0" err="1">
                <a:cs typeface="Arial" panose="020B0604020202020204" pitchFamily="34" charset="0"/>
              </a:rPr>
              <a:t>jedlá</a:t>
            </a:r>
            <a:r>
              <a:rPr lang="en-GB" altLang="en-US" sz="2000" dirty="0">
                <a:cs typeface="Arial" panose="020B0604020202020204" pitchFamily="34" charset="0"/>
              </a:rPr>
              <a:t>) soda, </a:t>
            </a:r>
            <a:r>
              <a:rPr lang="cs-CZ" altLang="en-US" sz="2000" dirty="0">
                <a:cs typeface="Arial" panose="020B0604020202020204" pitchFamily="34" charset="0"/>
              </a:rPr>
              <a:t>používá se jako </a:t>
            </a:r>
            <a:r>
              <a:rPr lang="cs-CZ" altLang="en-US" sz="2000" u="sng" dirty="0" err="1">
                <a:cs typeface="Arial" panose="020B0604020202020204" pitchFamily="34" charset="0"/>
              </a:rPr>
              <a:t>antacidum</a:t>
            </a:r>
            <a:r>
              <a:rPr lang="cs-CZ" altLang="en-US" sz="2000" dirty="0">
                <a:cs typeface="Arial" panose="020B0604020202020204" pitchFamily="34" charset="0"/>
              </a:rPr>
              <a:t> </a:t>
            </a:r>
            <a:r>
              <a:rPr lang="en-GB" altLang="en-US" sz="2000" dirty="0">
                <a:cs typeface="Arial" panose="020B0604020202020204" pitchFamily="34" charset="0"/>
              </a:rPr>
              <a:t>k </a:t>
            </a:r>
            <a:r>
              <a:rPr lang="en-GB" altLang="en-US" sz="2000" dirty="0" err="1">
                <a:cs typeface="Arial" panose="020B0604020202020204" pitchFamily="34" charset="0"/>
              </a:rPr>
              <a:t>potla</a:t>
            </a:r>
            <a:r>
              <a:rPr lang="cs-CZ" altLang="en-US" sz="2000" dirty="0">
                <a:cs typeface="Arial" panose="020B0604020202020204" pitchFamily="34" charset="0"/>
              </a:rPr>
              <a:t>č</a:t>
            </a:r>
            <a:r>
              <a:rPr lang="en-GB" altLang="en-US" sz="2000" dirty="0" err="1">
                <a:cs typeface="Arial" panose="020B0604020202020204" pitchFamily="34" charset="0"/>
              </a:rPr>
              <a:t>ení</a:t>
            </a:r>
            <a:r>
              <a:rPr lang="en-GB" altLang="en-US" sz="2000" dirty="0">
                <a:cs typeface="Arial" panose="020B0604020202020204" pitchFamily="34" charset="0"/>
              </a:rPr>
              <a:t> </a:t>
            </a:r>
            <a:r>
              <a:rPr lang="en-GB" altLang="en-US" sz="2000" dirty="0" err="1">
                <a:cs typeface="Arial" panose="020B0604020202020204" pitchFamily="34" charset="0"/>
              </a:rPr>
              <a:t>nadm</a:t>
            </a:r>
            <a:r>
              <a:rPr lang="cs-CZ" altLang="en-US" sz="2000" dirty="0">
                <a:cs typeface="Arial" panose="020B0604020202020204" pitchFamily="34" charset="0"/>
              </a:rPr>
              <a:t>ě</a:t>
            </a:r>
            <a:r>
              <a:rPr lang="en-GB" altLang="en-US" sz="2000" dirty="0" err="1">
                <a:cs typeface="Arial" panose="020B0604020202020204" pitchFamily="34" charset="0"/>
              </a:rPr>
              <a:t>rné</a:t>
            </a:r>
            <a:r>
              <a:rPr lang="en-GB" altLang="en-US" sz="2000" dirty="0">
                <a:cs typeface="Arial" panose="020B0604020202020204" pitchFamily="34" charset="0"/>
              </a:rPr>
              <a:t> </a:t>
            </a:r>
            <a:r>
              <a:rPr lang="en-GB" altLang="en-US" sz="2000" dirty="0" err="1">
                <a:cs typeface="Arial" panose="020B0604020202020204" pitchFamily="34" charset="0"/>
              </a:rPr>
              <a:t>kyselosti</a:t>
            </a:r>
            <a:r>
              <a:rPr lang="en-GB" altLang="en-US" sz="2000" dirty="0">
                <a:cs typeface="Arial" panose="020B0604020202020204" pitchFamily="34" charset="0"/>
              </a:rPr>
              <a:t> </a:t>
            </a:r>
            <a:r>
              <a:rPr lang="en-GB" altLang="en-US" sz="2000" dirty="0" err="1">
                <a:cs typeface="Arial" panose="020B0604020202020204" pitchFamily="34" charset="0"/>
              </a:rPr>
              <a:t>žalude</a:t>
            </a:r>
            <a:r>
              <a:rPr lang="cs-CZ" altLang="en-US" sz="2000" dirty="0">
                <a:cs typeface="Arial" panose="020B0604020202020204" pitchFamily="34" charset="0"/>
              </a:rPr>
              <a:t>č</a:t>
            </a:r>
            <a:r>
              <a:rPr lang="en-GB" altLang="en-US" sz="2000" dirty="0" err="1">
                <a:cs typeface="Arial" panose="020B0604020202020204" pitchFamily="34" charset="0"/>
              </a:rPr>
              <a:t>ních</a:t>
            </a:r>
            <a:r>
              <a:rPr lang="en-GB" altLang="en-US" sz="2000" dirty="0">
                <a:cs typeface="Arial" panose="020B0604020202020204" pitchFamily="34" charset="0"/>
              </a:rPr>
              <a:t> š</a:t>
            </a:r>
            <a:r>
              <a:rPr lang="cs-CZ" altLang="en-US" sz="2000" dirty="0" err="1">
                <a:cs typeface="Arial" panose="020B0604020202020204" pitchFamily="34" charset="0"/>
              </a:rPr>
              <a:t>ťá</a:t>
            </a:r>
            <a:r>
              <a:rPr lang="en-GB" altLang="en-US" sz="2000" dirty="0">
                <a:cs typeface="Arial" panose="020B0604020202020204" pitchFamily="34" charset="0"/>
              </a:rPr>
              <a:t>v:   </a:t>
            </a:r>
            <a:endParaRPr lang="cs-CZ" altLang="en-US" sz="2000" dirty="0">
              <a:cs typeface="Arial" panose="020B0604020202020204" pitchFamily="34" charset="0"/>
            </a:endParaRPr>
          </a:p>
          <a:p>
            <a:pPr algn="ctr" eaLnBrk="1" hangingPunct="1">
              <a:buFont typeface="Wingdings" pitchFamily="2" charset="2"/>
              <a:buNone/>
            </a:pPr>
            <a:r>
              <a:rPr lang="cs-CZ" altLang="en-US" sz="800" dirty="0">
                <a:cs typeface="Arial" panose="020B0604020202020204" pitchFamily="34" charset="0"/>
              </a:rPr>
              <a:t>	</a:t>
            </a:r>
          </a:p>
          <a:p>
            <a:pPr algn="ctr" eaLnBrk="1" hangingPunct="1">
              <a:buFont typeface="Wingdings" pitchFamily="2" charset="2"/>
              <a:buNone/>
            </a:pPr>
            <a:r>
              <a:rPr lang="en-GB" altLang="en-US" sz="2000" dirty="0">
                <a:cs typeface="Arial" panose="020B0604020202020204" pitchFamily="34" charset="0"/>
              </a:rPr>
              <a:t>NaHCO</a:t>
            </a:r>
            <a:r>
              <a:rPr lang="en-GB" altLang="en-US" sz="2000" baseline="-25000" dirty="0">
                <a:cs typeface="Arial" panose="020B0604020202020204" pitchFamily="34" charset="0"/>
              </a:rPr>
              <a:t>3</a:t>
            </a:r>
            <a:r>
              <a:rPr lang="en-GB" altLang="en-US" sz="2000" dirty="0">
                <a:cs typeface="Arial" panose="020B0604020202020204" pitchFamily="34" charset="0"/>
              </a:rPr>
              <a:t>   + HCl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NaCl  + H</a:t>
            </a:r>
            <a:r>
              <a:rPr lang="en-GB" altLang="en-US" sz="2000" baseline="-25000" dirty="0">
                <a:cs typeface="Arial" panose="020B0604020202020204" pitchFamily="34" charset="0"/>
              </a:rPr>
              <a:t>2</a:t>
            </a:r>
            <a:r>
              <a:rPr lang="en-GB" altLang="en-US" sz="2000" dirty="0">
                <a:cs typeface="Arial" panose="020B0604020202020204" pitchFamily="34" charset="0"/>
              </a:rPr>
              <a:t>O  +  CO</a:t>
            </a:r>
            <a:r>
              <a:rPr lang="en-GB" altLang="en-US" sz="2000" baseline="-25000" dirty="0">
                <a:cs typeface="Arial" panose="020B0604020202020204" pitchFamily="34" charset="0"/>
              </a:rPr>
              <a:t>2</a:t>
            </a:r>
            <a:r>
              <a:rPr lang="en-GB" altLang="en-US" sz="2000" dirty="0">
                <a:cs typeface="Arial" panose="020B0604020202020204" pitchFamily="34" charset="0"/>
              </a:rPr>
              <a:t> </a:t>
            </a:r>
            <a:endParaRPr lang="cs-CZ" altLang="en-US" sz="2000" dirty="0">
              <a:cs typeface="Arial" panose="020B0604020202020204" pitchFamily="34" charset="0"/>
            </a:endParaRPr>
          </a:p>
          <a:p>
            <a:pPr algn="ctr" eaLnBrk="1" hangingPunct="1">
              <a:buFont typeface="Wingdings" pitchFamily="2" charset="2"/>
              <a:buNone/>
            </a:pPr>
            <a:endParaRPr lang="cs-CZ" altLang="en-US" sz="2000" dirty="0">
              <a:cs typeface="Arial" panose="020B0604020202020204" pitchFamily="34" charset="0"/>
            </a:endParaRPr>
          </a:p>
          <a:p>
            <a:pPr marL="0" algn="just" eaLnBrk="1" hangingPunct="1">
              <a:buFont typeface="Wingdings" pitchFamily="2" charset="2"/>
              <a:buNone/>
            </a:pPr>
            <a:r>
              <a:rPr lang="cs-CZ" altLang="en-US" sz="2000" b="1" dirty="0">
                <a:cs typeface="Arial" panose="020B0604020202020204" pitchFamily="34" charset="0"/>
              </a:rPr>
              <a:t>Octan sodný </a:t>
            </a:r>
            <a:r>
              <a:rPr lang="cs-CZ" sz="2000" dirty="0">
                <a:cs typeface="Arial" panose="020B0604020202020204" pitchFamily="34" charset="0"/>
              </a:rPr>
              <a:t>je obsažen v tzv. </a:t>
            </a:r>
            <a:r>
              <a:rPr lang="cs-CZ" sz="2000" u="sng" dirty="0" err="1">
                <a:cs typeface="Arial" panose="020B0604020202020204" pitchFamily="34" charset="0"/>
              </a:rPr>
              <a:t>samoohřívacích</a:t>
            </a:r>
            <a:r>
              <a:rPr lang="cs-CZ" sz="2000" u="sng" dirty="0">
                <a:cs typeface="Arial" panose="020B0604020202020204" pitchFamily="34" charset="0"/>
              </a:rPr>
              <a:t> polštářcích</a:t>
            </a:r>
            <a:r>
              <a:rPr lang="cs-CZ" sz="2000" dirty="0">
                <a:cs typeface="Arial" panose="020B0604020202020204" pitchFamily="34" charset="0"/>
              </a:rPr>
              <a:t>. </a:t>
            </a:r>
            <a:r>
              <a:rPr lang="cs-CZ" altLang="en-US" sz="2000" dirty="0">
                <a:cs typeface="Arial" panose="020B0604020202020204" pitchFamily="34" charset="0"/>
              </a:rPr>
              <a:t>V polštářku je přesycený roztok octanu sodného, látky tající a krystalizující při teplotě 54 (58) °C. Nepatrným impulsem dojde k okamžité změně  skupenství a s tím spojenému uvolnění tepla (264–289 </a:t>
            </a:r>
            <a:r>
              <a:rPr lang="cs-CZ" altLang="en-US" sz="2000" dirty="0" err="1">
                <a:cs typeface="Arial" panose="020B0604020202020204" pitchFamily="34" charset="0"/>
              </a:rPr>
              <a:t>kJ</a:t>
            </a:r>
            <a:r>
              <a:rPr lang="cs-CZ" altLang="en-US" sz="2000" dirty="0">
                <a:cs typeface="Arial" panose="020B0604020202020204" pitchFamily="34" charset="0"/>
              </a:rPr>
              <a:t>/kg). Ohýbání kovu s členitým povrchem vede k uvolnění drobných částic, které poslouží jako krystalizační jádra. Ohřátím na teplotu vyšší než je 54 (58) °C, třeba ve vroucí vodě, se krystaly zase rozpustí a polštářek je připraven k dalšímu použití.</a:t>
            </a:r>
          </a:p>
        </p:txBody>
      </p:sp>
      <p:pic>
        <p:nvPicPr>
          <p:cNvPr id="46082" name="Picture 2" descr="Samoohřívací polštář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22" y="4495800"/>
            <a:ext cx="188938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Samoohřívací polštářek - záže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1" y="4495800"/>
            <a:ext cx="1754372"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Samoohřívací polštářek - nábě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4495801"/>
            <a:ext cx="1813607" cy="2044430"/>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descr="Samoohřívací polštářek - výhře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472397"/>
            <a:ext cx="1981200" cy="205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7216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52170" cy="6555641"/>
          </a:xfrm>
          <a:prstGeom prst="rect">
            <a:avLst/>
          </a:prstGeom>
        </p:spPr>
        <p:txBody>
          <a:bodyPr wrap="square">
            <a:spAutoFit/>
          </a:bodyPr>
          <a:lstStyle/>
          <a:p>
            <a:pPr algn="just"/>
            <a:r>
              <a:rPr lang="en-US" sz="2000" b="1" dirty="0">
                <a:cs typeface="Arial" panose="020B0604020202020204" pitchFamily="34" charset="0"/>
              </a:rPr>
              <a:t>A</a:t>
            </a:r>
            <a:r>
              <a:rPr lang="cs-CZ" sz="2000" b="1" dirty="0" err="1">
                <a:cs typeface="Arial" panose="020B0604020202020204" pitchFamily="34" charset="0"/>
              </a:rPr>
              <a:t>zid</a:t>
            </a:r>
            <a:r>
              <a:rPr lang="cs-CZ" sz="2000" b="1" dirty="0">
                <a:cs typeface="Arial" panose="020B0604020202020204" pitchFamily="34" charset="0"/>
              </a:rPr>
              <a:t> sodný </a:t>
            </a:r>
            <a:r>
              <a:rPr lang="cs-CZ" sz="2000" dirty="0">
                <a:cs typeface="Arial" panose="020B0604020202020204" pitchFamily="34" charset="0"/>
              </a:rPr>
              <a:t>NaN</a:t>
            </a:r>
            <a:r>
              <a:rPr lang="cs-CZ" sz="2000" baseline="-25000" dirty="0">
                <a:cs typeface="Arial" panose="020B0604020202020204" pitchFamily="34" charset="0"/>
              </a:rPr>
              <a:t>3</a:t>
            </a:r>
            <a:r>
              <a:rPr lang="en-US" sz="2000" dirty="0">
                <a:cs typeface="Arial" panose="020B0604020202020204" pitchFamily="34" charset="0"/>
              </a:rPr>
              <a:t> p</a:t>
            </a:r>
            <a:r>
              <a:rPr lang="cs-CZ" sz="2000" dirty="0" err="1">
                <a:cs typeface="Arial" panose="020B0604020202020204" pitchFamily="34" charset="0"/>
              </a:rPr>
              <a:t>ři</a:t>
            </a:r>
            <a:r>
              <a:rPr lang="cs-CZ" sz="2000" dirty="0">
                <a:cs typeface="Arial" panose="020B0604020202020204" pitchFamily="34" charset="0"/>
              </a:rPr>
              <a:t> explozi uvolňuje v krátkém okamžiku velké množství dusíku, díky této vlastnosti se používá jako hlavní složka </a:t>
            </a:r>
            <a:r>
              <a:rPr lang="cs-CZ" sz="2000" u="sng" dirty="0">
                <a:cs typeface="Arial" panose="020B0604020202020204" pitchFamily="34" charset="0"/>
              </a:rPr>
              <a:t>iniciačních náloží do airbagů</a:t>
            </a:r>
            <a:r>
              <a:rPr lang="cs-CZ" sz="2000" dirty="0">
                <a:cs typeface="Arial" panose="020B0604020202020204" pitchFamily="34" charset="0"/>
              </a:rPr>
              <a:t> v automobilech. </a:t>
            </a:r>
            <a:endParaRPr lang="en-US" sz="2000" dirty="0">
              <a:cs typeface="Arial" panose="020B0604020202020204" pitchFamily="34" charset="0"/>
            </a:endParaRPr>
          </a:p>
          <a:p>
            <a:pPr algn="just"/>
            <a:r>
              <a:rPr lang="cs-CZ" sz="2000" b="1" dirty="0">
                <a:cs typeface="Arial" panose="020B0604020202020204" pitchFamily="34" charset="0"/>
              </a:rPr>
              <a:t>Oxid sodný </a:t>
            </a:r>
            <a:r>
              <a:rPr lang="cs-CZ" sz="2000" dirty="0">
                <a:cs typeface="Arial" panose="020B0604020202020204" pitchFamily="34" charset="0"/>
              </a:rPr>
              <a:t>Na</a:t>
            </a:r>
            <a:r>
              <a:rPr lang="cs-CZ" sz="2000" baseline="-25000" dirty="0">
                <a:cs typeface="Arial" panose="020B0604020202020204" pitchFamily="34" charset="0"/>
              </a:rPr>
              <a:t>2</a:t>
            </a:r>
            <a:r>
              <a:rPr lang="cs-CZ" sz="2000" dirty="0">
                <a:cs typeface="Arial" panose="020B0604020202020204" pitchFamily="34" charset="0"/>
              </a:rPr>
              <a:t>O se používá jako tavivo při přípravě keramických glazur</a:t>
            </a:r>
            <a:r>
              <a:rPr lang="en-US" sz="2000" dirty="0">
                <a:cs typeface="Arial" panose="020B0604020202020204" pitchFamily="34" charset="0"/>
              </a:rPr>
              <a:t>.</a:t>
            </a:r>
          </a:p>
          <a:p>
            <a:pPr algn="just"/>
            <a:r>
              <a:rPr lang="cs-CZ" sz="2000" b="1" dirty="0">
                <a:cs typeface="Arial" panose="020B0604020202020204" pitchFamily="34" charset="0"/>
              </a:rPr>
              <a:t>Peroxid sodný </a:t>
            </a:r>
            <a:r>
              <a:rPr lang="cs-CZ" sz="2000" dirty="0">
                <a:cs typeface="Arial" panose="020B0604020202020204" pitchFamily="34" charset="0"/>
              </a:rPr>
              <a:t>se používá jako součást pracích prášků a k přípravě bělících lázní na hedvábí, vlnu, umělé hedvábí, slámu, peří, vlasy, štětiny, mořské houby, dřevo, kosti a slonovinu. Také se používá pro poutání vzdušného oxidu uhličitého v ponorkách a dýchacích přístrojích pro potápěče pod názvem </a:t>
            </a:r>
            <a:r>
              <a:rPr lang="cs-CZ" sz="2000" dirty="0" err="1">
                <a:cs typeface="Arial" panose="020B0604020202020204" pitchFamily="34" charset="0"/>
              </a:rPr>
              <a:t>Oxon</a:t>
            </a:r>
            <a:r>
              <a:rPr lang="cs-CZ" sz="2000" dirty="0">
                <a:cs typeface="Arial" panose="020B0604020202020204" pitchFamily="34" charset="0"/>
              </a:rPr>
              <a:t>. Nalézá také využití jako energetické oxidační činidlo. Využívá se též v pyrotechnice - barví plamen sytě žlutě. </a:t>
            </a:r>
          </a:p>
          <a:p>
            <a:pPr algn="just"/>
            <a:r>
              <a:rPr lang="en-US" sz="2000" b="1" dirty="0">
                <a:cs typeface="Arial" panose="020B0604020202020204" pitchFamily="34" charset="0"/>
              </a:rPr>
              <a:t>S</a:t>
            </a:r>
            <a:r>
              <a:rPr lang="cs-CZ" sz="2000" b="1" dirty="0" err="1">
                <a:cs typeface="Arial" panose="020B0604020202020204" pitchFamily="34" charset="0"/>
              </a:rPr>
              <a:t>ulfid</a:t>
            </a:r>
            <a:r>
              <a:rPr lang="cs-CZ" sz="2000" b="1" dirty="0">
                <a:cs typeface="Arial" panose="020B0604020202020204" pitchFamily="34" charset="0"/>
              </a:rPr>
              <a:t> sodný </a:t>
            </a:r>
            <a:r>
              <a:rPr lang="cs-CZ" sz="2000" dirty="0">
                <a:cs typeface="Arial" panose="020B0604020202020204" pitchFamily="34" charset="0"/>
              </a:rPr>
              <a:t>Na</a:t>
            </a:r>
            <a:r>
              <a:rPr lang="cs-CZ" sz="2000" baseline="-25000" dirty="0">
                <a:cs typeface="Arial" panose="020B0604020202020204" pitchFamily="34" charset="0"/>
              </a:rPr>
              <a:t>2</a:t>
            </a:r>
            <a:r>
              <a:rPr lang="cs-CZ" sz="2000" dirty="0">
                <a:cs typeface="Arial" panose="020B0604020202020204" pitchFamily="34" charset="0"/>
              </a:rPr>
              <a:t>S se používá v koželužství k odchlupování kůží a sloužil jako jedna z výchozích surovin po výrobu bojové látky yperit. </a:t>
            </a:r>
            <a:endParaRPr lang="en-US" sz="2000" dirty="0">
              <a:cs typeface="Arial" panose="020B0604020202020204" pitchFamily="34" charset="0"/>
            </a:endParaRPr>
          </a:p>
          <a:p>
            <a:pPr algn="just"/>
            <a:r>
              <a:rPr lang="cs-CZ" sz="2000" b="1" dirty="0">
                <a:cs typeface="Arial" panose="020B0604020202020204" pitchFamily="34" charset="0"/>
              </a:rPr>
              <a:t>Amid sodný </a:t>
            </a:r>
            <a:r>
              <a:rPr lang="cs-CZ" sz="2000" dirty="0">
                <a:cs typeface="Arial" panose="020B0604020202020204" pitchFamily="34" charset="0"/>
              </a:rPr>
              <a:t>NaNH</a:t>
            </a:r>
            <a:r>
              <a:rPr lang="cs-CZ" sz="2000" baseline="-25000" dirty="0">
                <a:cs typeface="Arial" panose="020B0604020202020204" pitchFamily="34" charset="0"/>
              </a:rPr>
              <a:t>2</a:t>
            </a:r>
            <a:r>
              <a:rPr lang="cs-CZ" sz="2000" dirty="0">
                <a:cs typeface="Arial" panose="020B0604020202020204" pitchFamily="34" charset="0"/>
              </a:rPr>
              <a:t> je základní surovinou po výrobu </a:t>
            </a:r>
            <a:r>
              <a:rPr lang="cs-CZ" sz="2000" b="1" dirty="0">
                <a:cs typeface="Arial" panose="020B0604020202020204" pitchFamily="34" charset="0"/>
              </a:rPr>
              <a:t>kyanidu sodného </a:t>
            </a:r>
            <a:r>
              <a:rPr lang="cs-CZ" sz="2000" dirty="0" err="1">
                <a:cs typeface="Arial" panose="020B0604020202020204" pitchFamily="34" charset="0"/>
              </a:rPr>
              <a:t>NaCN</a:t>
            </a:r>
            <a:r>
              <a:rPr lang="cs-CZ" sz="2000" dirty="0">
                <a:cs typeface="Arial" panose="020B0604020202020204" pitchFamily="34" charset="0"/>
              </a:rPr>
              <a:t>, který se využívá zejména k loužení zlata. </a:t>
            </a:r>
            <a:endParaRPr lang="en-US" sz="2000" dirty="0">
              <a:cs typeface="Arial" panose="020B0604020202020204" pitchFamily="34" charset="0"/>
            </a:endParaRPr>
          </a:p>
          <a:p>
            <a:pPr algn="just"/>
            <a:r>
              <a:rPr lang="cs-CZ" sz="2000" b="1" dirty="0">
                <a:cs typeface="Arial" panose="020B0604020202020204" pitchFamily="34" charset="0"/>
              </a:rPr>
              <a:t>Jodid sodný </a:t>
            </a:r>
            <a:r>
              <a:rPr lang="cs-CZ" sz="2000" dirty="0" err="1">
                <a:cs typeface="Arial" panose="020B0604020202020204" pitchFamily="34" charset="0"/>
              </a:rPr>
              <a:t>NaI</a:t>
            </a:r>
            <a:r>
              <a:rPr lang="cs-CZ" sz="2000" dirty="0">
                <a:cs typeface="Arial" panose="020B0604020202020204" pitchFamily="34" charset="0"/>
              </a:rPr>
              <a:t> se používá k výrobě luminoforů halogenidových výbojek.</a:t>
            </a:r>
          </a:p>
          <a:p>
            <a:pPr algn="just"/>
            <a:r>
              <a:rPr lang="cs-CZ" sz="2000" b="1" dirty="0">
                <a:cs typeface="Arial" panose="020B0604020202020204" pitchFamily="34" charset="0"/>
              </a:rPr>
              <a:t>Chlorečnan sodný </a:t>
            </a:r>
            <a:r>
              <a:rPr lang="cs-CZ" sz="2000" dirty="0">
                <a:cs typeface="Arial" panose="020B0604020202020204" pitchFamily="34" charset="0"/>
              </a:rPr>
              <a:t>NaClO</a:t>
            </a:r>
            <a:r>
              <a:rPr lang="cs-CZ" sz="2000" baseline="-25000" dirty="0">
                <a:cs typeface="Arial" panose="020B0604020202020204" pitchFamily="34" charset="0"/>
              </a:rPr>
              <a:t>3</a:t>
            </a:r>
            <a:r>
              <a:rPr lang="cs-CZ" sz="2000" b="1" dirty="0">
                <a:cs typeface="Arial" panose="020B0604020202020204" pitchFamily="34" charset="0"/>
              </a:rPr>
              <a:t> </a:t>
            </a:r>
            <a:r>
              <a:rPr lang="cs-CZ" sz="2000" dirty="0">
                <a:cs typeface="Arial" panose="020B0604020202020204" pitchFamily="34" charset="0"/>
              </a:rPr>
              <a:t>se dříve používal jako herbicid (</a:t>
            </a:r>
            <a:r>
              <a:rPr lang="cs-CZ" sz="2000" dirty="0" err="1">
                <a:cs typeface="Arial" panose="020B0604020202020204" pitchFamily="34" charset="0"/>
              </a:rPr>
              <a:t>Travex</a:t>
            </a:r>
            <a:r>
              <a:rPr lang="cs-CZ" sz="2000" dirty="0">
                <a:cs typeface="Arial" panose="020B0604020202020204" pitchFamily="34" charset="0"/>
              </a:rPr>
              <a:t>).</a:t>
            </a:r>
          </a:p>
          <a:p>
            <a:pPr algn="just"/>
            <a:r>
              <a:rPr lang="cs-CZ" sz="2000" b="1" dirty="0">
                <a:cs typeface="Arial" panose="020B0604020202020204" pitchFamily="34" charset="0"/>
              </a:rPr>
              <a:t>Dusitan sodný </a:t>
            </a:r>
            <a:r>
              <a:rPr lang="cs-CZ" sz="2000" dirty="0">
                <a:cs typeface="Arial" panose="020B0604020202020204" pitchFamily="34" charset="0"/>
              </a:rPr>
              <a:t>NaNO</a:t>
            </a:r>
            <a:r>
              <a:rPr lang="cs-CZ" sz="2000" baseline="-25000" dirty="0">
                <a:cs typeface="Arial" panose="020B0604020202020204" pitchFamily="34" charset="0"/>
              </a:rPr>
              <a:t>2</a:t>
            </a:r>
            <a:r>
              <a:rPr lang="cs-CZ" sz="2000" dirty="0">
                <a:cs typeface="Arial" panose="020B0604020202020204" pitchFamily="34" charset="0"/>
              </a:rPr>
              <a:t> je hlavní součástí detekčních trubiček PT-381/1 a PT-27 k důkazu bojových chemických látek DM </a:t>
            </a:r>
            <a:r>
              <a:rPr lang="cs-CZ" sz="2000" i="1" dirty="0">
                <a:cs typeface="Arial" panose="020B0604020202020204" pitchFamily="34" charset="0"/>
              </a:rPr>
              <a:t>(</a:t>
            </a:r>
            <a:r>
              <a:rPr lang="cs-CZ" sz="2000" i="1" dirty="0" err="1">
                <a:cs typeface="Arial" panose="020B0604020202020204" pitchFamily="34" charset="0"/>
              </a:rPr>
              <a:t>adamsit</a:t>
            </a:r>
            <a:r>
              <a:rPr lang="cs-CZ" sz="2000" i="1" dirty="0">
                <a:cs typeface="Arial" panose="020B0604020202020204" pitchFamily="34" charset="0"/>
              </a:rPr>
              <a:t>)</a:t>
            </a:r>
            <a:r>
              <a:rPr lang="cs-CZ" sz="2000" dirty="0">
                <a:cs typeface="Arial" panose="020B0604020202020204" pitchFamily="34" charset="0"/>
              </a:rPr>
              <a:t> a CR. Používá se také ke konzervaci masa či jiných potravin (E 250), ačkoliv je podezřelý z karcinogenity.</a:t>
            </a:r>
            <a:endParaRPr lang="en-US" sz="2000" dirty="0">
              <a:cs typeface="Arial" panose="020B0604020202020204" pitchFamily="34" charset="0"/>
            </a:endParaRPr>
          </a:p>
          <a:p>
            <a:pPr algn="just"/>
            <a:r>
              <a:rPr lang="cs-CZ" sz="2000" b="1" dirty="0">
                <a:cs typeface="Arial" panose="020B0604020202020204" pitchFamily="34" charset="0"/>
              </a:rPr>
              <a:t>Dusičnan sodný </a:t>
            </a:r>
            <a:r>
              <a:rPr lang="cs-CZ" sz="2000" dirty="0">
                <a:cs typeface="Arial" panose="020B0604020202020204" pitchFamily="34" charset="0"/>
              </a:rPr>
              <a:t>NaNO</a:t>
            </a:r>
            <a:r>
              <a:rPr lang="cs-CZ" sz="2000" baseline="-25000" dirty="0">
                <a:cs typeface="Arial" panose="020B0604020202020204" pitchFamily="34" charset="0"/>
              </a:rPr>
              <a:t>3</a:t>
            </a:r>
            <a:r>
              <a:rPr lang="cs-CZ" sz="2000" b="1" dirty="0">
                <a:cs typeface="Arial" panose="020B0604020202020204" pitchFamily="34" charset="0"/>
              </a:rPr>
              <a:t> </a:t>
            </a:r>
            <a:r>
              <a:rPr lang="cs-CZ" sz="2000" dirty="0">
                <a:cs typeface="Arial" panose="020B0604020202020204" pitchFamily="34" charset="0"/>
              </a:rPr>
              <a:t>(chilský ledek) se používá jako hnojivo, v potravinářství jako konzervační přísada do masných výrobků (E 251) a také v pyrotechnice jako okysličovadlo.</a:t>
            </a:r>
          </a:p>
        </p:txBody>
      </p:sp>
    </p:spTree>
    <p:extLst>
      <p:ext uri="{BB962C8B-B14F-4D97-AF65-F5344CB8AC3E}">
        <p14:creationId xmlns:p14="http://schemas.microsoft.com/office/powerpoint/2010/main" val="17801692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2246769"/>
          </a:xfrm>
          <a:prstGeom prst="rect">
            <a:avLst/>
          </a:prstGeom>
        </p:spPr>
        <p:txBody>
          <a:bodyPr wrap="square">
            <a:spAutoFit/>
          </a:bodyPr>
          <a:lstStyle/>
          <a:p>
            <a:pPr algn="just"/>
            <a:r>
              <a:rPr lang="cs-CZ" sz="2000" b="1" dirty="0">
                <a:cs typeface="Arial" panose="020B0604020202020204" pitchFamily="34" charset="0"/>
              </a:rPr>
              <a:t>Chlorid sodný </a:t>
            </a:r>
            <a:r>
              <a:rPr lang="cs-CZ" sz="2000" dirty="0" err="1">
                <a:cs typeface="Arial" panose="020B0604020202020204" pitchFamily="34" charset="0"/>
              </a:rPr>
              <a:t>NaCl</a:t>
            </a:r>
            <a:r>
              <a:rPr lang="cs-CZ" sz="2000" dirty="0">
                <a:cs typeface="Arial" panose="020B0604020202020204" pitchFamily="34" charset="0"/>
              </a:rPr>
              <a:t> (sůl kamenná, kuchyňská sůl) patří již od dávných dob k běžně využívaným chemikáliím, především jako nezbytná součást lidské potravy. V běžném životě se tak s kuchyňskou solí setkáme nejčastěji v kuchyni. V současné době nalézá </a:t>
            </a:r>
            <a:r>
              <a:rPr lang="cs-CZ" sz="2000" dirty="0" err="1">
                <a:cs typeface="Arial" panose="020B0604020202020204" pitchFamily="34" charset="0"/>
              </a:rPr>
              <a:t>NaCl</a:t>
            </a:r>
            <a:r>
              <a:rPr lang="cs-CZ" sz="2000" dirty="0">
                <a:cs typeface="Arial" panose="020B0604020202020204" pitchFamily="34" charset="0"/>
              </a:rPr>
              <a:t> řadu průmyslových uplatnění. Získává se dolováním kamenné soli (</a:t>
            </a:r>
            <a:r>
              <a:rPr lang="cs-CZ" sz="2000" dirty="0" err="1">
                <a:cs typeface="Arial" panose="020B0604020202020204" pitchFamily="34" charset="0"/>
              </a:rPr>
              <a:t>halitu</a:t>
            </a:r>
            <a:r>
              <a:rPr lang="cs-CZ" sz="2000" dirty="0">
                <a:cs typeface="Arial" panose="020B0604020202020204" pitchFamily="34" charset="0"/>
              </a:rPr>
              <a:t>) nebo odpařováním vody z mořské vody. ledu  Vodný roztok </a:t>
            </a:r>
            <a:r>
              <a:rPr lang="cs-CZ" sz="2000" dirty="0" err="1">
                <a:cs typeface="Arial" panose="020B0604020202020204" pitchFamily="34" charset="0"/>
              </a:rPr>
              <a:t>NaCl</a:t>
            </a:r>
            <a:r>
              <a:rPr lang="cs-CZ" sz="2000" dirty="0">
                <a:cs typeface="Arial" panose="020B0604020202020204" pitchFamily="34" charset="0"/>
              </a:rPr>
              <a:t> (</a:t>
            </a:r>
            <a:r>
              <a:rPr lang="cs-CZ" sz="2000" b="1" dirty="0">
                <a:cs typeface="Arial" panose="020B0604020202020204" pitchFamily="34" charset="0"/>
              </a:rPr>
              <a:t>solanka</a:t>
            </a:r>
            <a:r>
              <a:rPr lang="cs-CZ" sz="2000" dirty="0">
                <a:cs typeface="Arial" panose="020B0604020202020204" pitchFamily="34" charset="0"/>
              </a:rPr>
              <a:t>) se používá jako chladící médium: ke směsi vody a se přidává pevný </a:t>
            </a:r>
            <a:r>
              <a:rPr lang="cs-CZ" sz="2000" dirty="0" err="1">
                <a:cs typeface="Arial" panose="020B0604020202020204" pitchFamily="34" charset="0"/>
              </a:rPr>
              <a:t>NaCl</a:t>
            </a:r>
            <a:r>
              <a:rPr lang="cs-CZ" sz="2000" dirty="0">
                <a:cs typeface="Arial" panose="020B0604020202020204" pitchFamily="34" charset="0"/>
              </a:rPr>
              <a:t>. Působením soli dochází k tání ledu a roztok se ochlazuje.</a:t>
            </a:r>
          </a:p>
        </p:txBody>
      </p:sp>
      <p:pic>
        <p:nvPicPr>
          <p:cNvPr id="3" name="Obrázek 2">
            <a:extLst>
              <a:ext uri="{FF2B5EF4-FFF2-40B4-BE49-F238E27FC236}">
                <a16:creationId xmlns:a16="http://schemas.microsoft.com/office/drawing/2014/main" id="{FE726FC4-675D-4EE6-8182-6F52820C2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971800"/>
            <a:ext cx="4229100" cy="3374822"/>
          </a:xfrm>
          <a:prstGeom prst="rect">
            <a:avLst/>
          </a:prstGeom>
        </p:spPr>
      </p:pic>
      <p:sp>
        <p:nvSpPr>
          <p:cNvPr id="5" name="Obdélník 4">
            <a:extLst>
              <a:ext uri="{FF2B5EF4-FFF2-40B4-BE49-F238E27FC236}">
                <a16:creationId xmlns:a16="http://schemas.microsoft.com/office/drawing/2014/main" id="{63BF02A6-48BB-4B44-8D33-46F637287989}"/>
              </a:ext>
            </a:extLst>
          </p:cNvPr>
          <p:cNvSpPr/>
          <p:nvPr/>
        </p:nvSpPr>
        <p:spPr>
          <a:xfrm>
            <a:off x="152400" y="2590800"/>
            <a:ext cx="4648200" cy="2369880"/>
          </a:xfrm>
          <a:prstGeom prst="rect">
            <a:avLst/>
          </a:prstGeom>
        </p:spPr>
        <p:txBody>
          <a:bodyPr wrap="square">
            <a:spAutoFit/>
          </a:bodyPr>
          <a:lstStyle/>
          <a:p>
            <a:r>
              <a:rPr lang="cs-CZ" sz="2000" b="1" i="1" dirty="0"/>
              <a:t>Solení komunikací</a:t>
            </a:r>
          </a:p>
          <a:p>
            <a:endParaRPr lang="cs-CZ" sz="800" dirty="0"/>
          </a:p>
          <a:p>
            <a:r>
              <a:rPr lang="en-US" sz="2000" dirty="0" err="1"/>
              <a:t>Roztok</a:t>
            </a:r>
            <a:r>
              <a:rPr lang="en-US" sz="2000" dirty="0"/>
              <a:t> NaCl </a:t>
            </a:r>
            <a:r>
              <a:rPr lang="en-US" sz="2000" dirty="0" err="1"/>
              <a:t>má</a:t>
            </a:r>
            <a:r>
              <a:rPr lang="en-US" sz="2000" dirty="0"/>
              <a:t> </a:t>
            </a:r>
            <a:r>
              <a:rPr lang="en-US" sz="2000" dirty="0" err="1"/>
              <a:t>podstatně</a:t>
            </a:r>
            <a:r>
              <a:rPr lang="en-US" sz="2000" dirty="0"/>
              <a:t> </a:t>
            </a:r>
            <a:r>
              <a:rPr lang="en-US" sz="2000" dirty="0" err="1"/>
              <a:t>nižší</a:t>
            </a:r>
            <a:r>
              <a:rPr lang="en-US" sz="2000" dirty="0"/>
              <a:t> </a:t>
            </a:r>
            <a:r>
              <a:rPr lang="en-US" sz="2000" dirty="0" err="1"/>
              <a:t>teplotu</a:t>
            </a:r>
            <a:r>
              <a:rPr lang="en-US" sz="2000" dirty="0"/>
              <a:t> </a:t>
            </a:r>
            <a:r>
              <a:rPr lang="en-US" sz="2000" dirty="0" err="1"/>
              <a:t>tuhnutí</a:t>
            </a:r>
            <a:r>
              <a:rPr lang="cs-CZ" sz="2000" dirty="0"/>
              <a:t> než voda</a:t>
            </a:r>
            <a:r>
              <a:rPr lang="en-US" sz="2000" dirty="0"/>
              <a:t>, </a:t>
            </a:r>
            <a:r>
              <a:rPr lang="en-US" sz="2000" dirty="0" err="1"/>
              <a:t>takže</a:t>
            </a:r>
            <a:r>
              <a:rPr lang="en-US" sz="2000" dirty="0"/>
              <a:t> </a:t>
            </a:r>
            <a:r>
              <a:rPr lang="en-US" sz="2000" dirty="0" err="1"/>
              <a:t>osolený</a:t>
            </a:r>
            <a:r>
              <a:rPr lang="en-US" sz="2000" dirty="0"/>
              <a:t> led </a:t>
            </a:r>
            <a:r>
              <a:rPr lang="cs-CZ" sz="2000" dirty="0"/>
              <a:t>při</a:t>
            </a:r>
            <a:r>
              <a:rPr lang="en-US" sz="2000" dirty="0"/>
              <a:t> </a:t>
            </a:r>
            <a:r>
              <a:rPr lang="en-US" sz="2000" dirty="0" err="1"/>
              <a:t>teplot</a:t>
            </a:r>
            <a:r>
              <a:rPr lang="cs-CZ" sz="2000" dirty="0"/>
              <a:t>ě</a:t>
            </a:r>
            <a:r>
              <a:rPr lang="en-US" sz="2000" dirty="0"/>
              <a:t> </a:t>
            </a:r>
            <a:r>
              <a:rPr lang="en-US" sz="2000" dirty="0" err="1"/>
              <a:t>okolo</a:t>
            </a:r>
            <a:r>
              <a:rPr lang="en-US" sz="2000" dirty="0"/>
              <a:t> 0 °C </a:t>
            </a:r>
            <a:r>
              <a:rPr lang="en-US" sz="2000" dirty="0" err="1"/>
              <a:t>má</a:t>
            </a:r>
            <a:r>
              <a:rPr lang="en-US" sz="2000" dirty="0"/>
              <a:t> </a:t>
            </a:r>
            <a:r>
              <a:rPr lang="en-US" sz="2000" dirty="0" err="1"/>
              <a:t>tendenci</a:t>
            </a:r>
            <a:r>
              <a:rPr lang="en-US" sz="2000" dirty="0"/>
              <a:t> </a:t>
            </a:r>
            <a:r>
              <a:rPr lang="en-US" sz="2000" dirty="0" err="1"/>
              <a:t>roztát</a:t>
            </a:r>
            <a:r>
              <a:rPr lang="en-US" sz="2000" dirty="0"/>
              <a:t>. </a:t>
            </a:r>
            <a:r>
              <a:rPr lang="cs-CZ" sz="2000" dirty="0"/>
              <a:t>T</a:t>
            </a:r>
            <a:r>
              <a:rPr lang="en-US" sz="2000" dirty="0" err="1"/>
              <a:t>eplota</a:t>
            </a:r>
            <a:r>
              <a:rPr lang="en-US" sz="2000" dirty="0"/>
              <a:t>, do </a:t>
            </a:r>
            <a:r>
              <a:rPr lang="en-US" sz="2000" dirty="0" err="1"/>
              <a:t>které</a:t>
            </a:r>
            <a:r>
              <a:rPr lang="en-US" sz="2000" dirty="0"/>
              <a:t> </a:t>
            </a:r>
            <a:r>
              <a:rPr lang="en-US" sz="2000" dirty="0" err="1"/>
              <a:t>solení</a:t>
            </a:r>
            <a:r>
              <a:rPr lang="en-US" sz="2000" dirty="0"/>
              <a:t> </a:t>
            </a:r>
            <a:r>
              <a:rPr lang="en-US" sz="2000" dirty="0" err="1"/>
              <a:t>prakticky</a:t>
            </a:r>
            <a:r>
              <a:rPr lang="en-US" sz="2000" dirty="0"/>
              <a:t> </a:t>
            </a:r>
            <a:r>
              <a:rPr lang="en-US" sz="2000" dirty="0" err="1"/>
              <a:t>funguje</a:t>
            </a:r>
            <a:r>
              <a:rPr lang="en-US" sz="2000" dirty="0"/>
              <a:t> je </a:t>
            </a:r>
            <a:r>
              <a:rPr lang="en-US" sz="2000" dirty="0" err="1"/>
              <a:t>zhruba</a:t>
            </a:r>
            <a:r>
              <a:rPr lang="en-US" sz="2000" dirty="0"/>
              <a:t> –7 °C.</a:t>
            </a:r>
            <a:br>
              <a:rPr lang="en-US" sz="2000" dirty="0"/>
            </a:br>
            <a:endParaRPr lang="en-US" sz="2000" dirty="0"/>
          </a:p>
        </p:txBody>
      </p:sp>
      <p:pic>
        <p:nvPicPr>
          <p:cNvPr id="7" name="Obrázek 6" descr="Obsah obrázku exteriér, nákladní auto, oranžová, ulice&#10;&#10;Popis byl vytvořen automaticky">
            <a:extLst>
              <a:ext uri="{FF2B5EF4-FFF2-40B4-BE49-F238E27FC236}">
                <a16:creationId xmlns:a16="http://schemas.microsoft.com/office/drawing/2014/main" id="{8F161C3A-2B19-4513-B2B7-28BB1403C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4800600"/>
            <a:ext cx="2552700" cy="1914525"/>
          </a:xfrm>
          <a:prstGeom prst="rect">
            <a:avLst/>
          </a:prstGeom>
        </p:spPr>
      </p:pic>
    </p:spTree>
    <p:extLst>
      <p:ext uri="{BB962C8B-B14F-4D97-AF65-F5344CB8AC3E}">
        <p14:creationId xmlns:p14="http://schemas.microsoft.com/office/powerpoint/2010/main" val="30203423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407D37EC-827D-42E9-9204-C9880A21D5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7400" y="838200"/>
            <a:ext cx="3124200" cy="5544508"/>
          </a:xfrm>
        </p:spPr>
      </p:pic>
      <p:pic>
        <p:nvPicPr>
          <p:cNvPr id="9" name="Obrázek 8">
            <a:extLst>
              <a:ext uri="{FF2B5EF4-FFF2-40B4-BE49-F238E27FC236}">
                <a16:creationId xmlns:a16="http://schemas.microsoft.com/office/drawing/2014/main" id="{9CC09D26-FB48-471B-9060-3D87AD08981A}"/>
              </a:ext>
            </a:extLst>
          </p:cNvPr>
          <p:cNvPicPr>
            <a:picLocks noChangeAspect="1"/>
          </p:cNvPicPr>
          <p:nvPr/>
        </p:nvPicPr>
        <p:blipFill>
          <a:blip r:embed="rId3"/>
          <a:stretch>
            <a:fillRect/>
          </a:stretch>
        </p:blipFill>
        <p:spPr>
          <a:xfrm>
            <a:off x="4114800" y="4495800"/>
            <a:ext cx="1579989" cy="2115357"/>
          </a:xfrm>
          <a:prstGeom prst="rect">
            <a:avLst/>
          </a:prstGeom>
        </p:spPr>
      </p:pic>
      <p:sp>
        <p:nvSpPr>
          <p:cNvPr id="10" name="Obdélník 9">
            <a:extLst>
              <a:ext uri="{FF2B5EF4-FFF2-40B4-BE49-F238E27FC236}">
                <a16:creationId xmlns:a16="http://schemas.microsoft.com/office/drawing/2014/main" id="{5122E386-41B8-474B-A464-B8F4DB0E2686}"/>
              </a:ext>
            </a:extLst>
          </p:cNvPr>
          <p:cNvSpPr/>
          <p:nvPr/>
        </p:nvSpPr>
        <p:spPr>
          <a:xfrm>
            <a:off x="76200" y="3276600"/>
            <a:ext cx="5715000" cy="1477328"/>
          </a:xfrm>
          <a:prstGeom prst="rect">
            <a:avLst/>
          </a:prstGeom>
        </p:spPr>
        <p:txBody>
          <a:bodyPr wrap="square">
            <a:spAutoFit/>
          </a:bodyPr>
          <a:lstStyle/>
          <a:p>
            <a:pPr algn="just"/>
            <a:r>
              <a:rPr lang="cs-CZ" dirty="0">
                <a:solidFill>
                  <a:srgbClr val="222222"/>
                </a:solidFill>
              </a:rPr>
              <a:t>   </a:t>
            </a:r>
            <a:r>
              <a:rPr lang="en-US" dirty="0">
                <a:solidFill>
                  <a:srgbClr val="222222"/>
                </a:solidFill>
              </a:rPr>
              <a:t>S</a:t>
            </a:r>
            <a:r>
              <a:rPr lang="cs-CZ" dirty="0" err="1">
                <a:solidFill>
                  <a:srgbClr val="222222"/>
                </a:solidFill>
              </a:rPr>
              <a:t>ůl</a:t>
            </a:r>
            <a:r>
              <a:rPr lang="cs-CZ" dirty="0">
                <a:solidFill>
                  <a:srgbClr val="222222"/>
                </a:solidFill>
              </a:rPr>
              <a:t> je</a:t>
            </a:r>
            <a:r>
              <a:rPr lang="en-US" dirty="0">
                <a:solidFill>
                  <a:srgbClr val="222222"/>
                </a:solidFill>
              </a:rPr>
              <a:t> </a:t>
            </a:r>
            <a:r>
              <a:rPr lang="en-US" u="sng" dirty="0">
                <a:solidFill>
                  <a:srgbClr val="222222"/>
                </a:solidFill>
              </a:rPr>
              <a:t>inhibit</a:t>
            </a:r>
            <a:r>
              <a:rPr lang="cs-CZ" u="sng" dirty="0" err="1">
                <a:solidFill>
                  <a:srgbClr val="222222"/>
                </a:solidFill>
              </a:rPr>
              <a:t>orem</a:t>
            </a:r>
            <a:r>
              <a:rPr lang="en-US" u="sng" dirty="0">
                <a:solidFill>
                  <a:srgbClr val="222222"/>
                </a:solidFill>
              </a:rPr>
              <a:t> </a:t>
            </a:r>
            <a:r>
              <a:rPr lang="cs-CZ" u="sng" dirty="0">
                <a:solidFill>
                  <a:srgbClr val="222222"/>
                </a:solidFill>
              </a:rPr>
              <a:t>růstu </a:t>
            </a:r>
            <a:r>
              <a:rPr lang="en-US" u="sng" dirty="0">
                <a:solidFill>
                  <a:srgbClr val="222222"/>
                </a:solidFill>
              </a:rPr>
              <a:t>mi</a:t>
            </a:r>
            <a:r>
              <a:rPr lang="cs-CZ" u="sng" dirty="0">
                <a:solidFill>
                  <a:srgbClr val="222222"/>
                </a:solidFill>
              </a:rPr>
              <a:t>k</a:t>
            </a:r>
            <a:r>
              <a:rPr lang="en-US" u="sng" dirty="0" err="1">
                <a:solidFill>
                  <a:srgbClr val="222222"/>
                </a:solidFill>
              </a:rPr>
              <a:t>roorganism</a:t>
            </a:r>
            <a:r>
              <a:rPr lang="cs-CZ" u="sng" dirty="0">
                <a:solidFill>
                  <a:srgbClr val="222222"/>
                </a:solidFill>
              </a:rPr>
              <a:t>ů</a:t>
            </a:r>
            <a:r>
              <a:rPr lang="cs-CZ" dirty="0">
                <a:solidFill>
                  <a:srgbClr val="222222"/>
                </a:solidFill>
              </a:rPr>
              <a:t>, protože zbavuje jejich buňky vody</a:t>
            </a:r>
            <a:r>
              <a:rPr lang="en-US" dirty="0">
                <a:solidFill>
                  <a:srgbClr val="222222"/>
                </a:solidFill>
              </a:rPr>
              <a:t> </a:t>
            </a:r>
            <a:r>
              <a:rPr lang="cs-CZ" dirty="0">
                <a:solidFill>
                  <a:srgbClr val="222222"/>
                </a:solidFill>
              </a:rPr>
              <a:t>vlivem </a:t>
            </a:r>
            <a:r>
              <a:rPr lang="cs-CZ" u="sng" dirty="0">
                <a:solidFill>
                  <a:srgbClr val="222222"/>
                </a:solidFill>
              </a:rPr>
              <a:t>osmotického jevu</a:t>
            </a:r>
            <a:r>
              <a:rPr lang="en-US" dirty="0">
                <a:solidFill>
                  <a:srgbClr val="222222"/>
                </a:solidFill>
              </a:rPr>
              <a:t>. </a:t>
            </a:r>
            <a:r>
              <a:rPr lang="cs-CZ" dirty="0">
                <a:solidFill>
                  <a:srgbClr val="222222"/>
                </a:solidFill>
              </a:rPr>
              <a:t>K</a:t>
            </a:r>
            <a:r>
              <a:rPr lang="en-US" dirty="0" err="1">
                <a:solidFill>
                  <a:srgbClr val="222222"/>
                </a:solidFill>
              </a:rPr>
              <a:t>oncentra</a:t>
            </a:r>
            <a:r>
              <a:rPr lang="cs-CZ" dirty="0" err="1">
                <a:solidFill>
                  <a:srgbClr val="222222"/>
                </a:solidFill>
              </a:rPr>
              <a:t>ce</a:t>
            </a:r>
            <a:r>
              <a:rPr lang="en-US" dirty="0">
                <a:solidFill>
                  <a:srgbClr val="222222"/>
                </a:solidFill>
              </a:rPr>
              <a:t> </a:t>
            </a:r>
            <a:r>
              <a:rPr lang="cs-CZ" dirty="0">
                <a:solidFill>
                  <a:srgbClr val="222222"/>
                </a:solidFill>
              </a:rPr>
              <a:t>soli v mase, potřebná pro eliminaci nežádoucích bakterií, by měla být cca</a:t>
            </a:r>
            <a:r>
              <a:rPr lang="en-US" dirty="0">
                <a:solidFill>
                  <a:srgbClr val="222222"/>
                </a:solidFill>
              </a:rPr>
              <a:t> 20%.</a:t>
            </a:r>
            <a:r>
              <a:rPr lang="cs-CZ" dirty="0">
                <a:solidFill>
                  <a:srgbClr val="222222"/>
                </a:solidFill>
              </a:rPr>
              <a:t> U uzených potravin může být množství soli nižší.</a:t>
            </a:r>
            <a:endParaRPr lang="en-US" dirty="0"/>
          </a:p>
        </p:txBody>
      </p:sp>
      <p:pic>
        <p:nvPicPr>
          <p:cNvPr id="4098" name="Picture 2">
            <a:extLst>
              <a:ext uri="{FF2B5EF4-FFF2-40B4-BE49-F238E27FC236}">
                <a16:creationId xmlns:a16="http://schemas.microsoft.com/office/drawing/2014/main" id="{BB72588C-219A-448A-907E-2A67B474B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876800"/>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3AC900C3-525B-4E00-AB5A-A60F3DC8532A}"/>
              </a:ext>
            </a:extLst>
          </p:cNvPr>
          <p:cNvPicPr>
            <a:picLocks noChangeAspect="1"/>
          </p:cNvPicPr>
          <p:nvPr/>
        </p:nvPicPr>
        <p:blipFill>
          <a:blip r:embed="rId5"/>
          <a:stretch>
            <a:fillRect/>
          </a:stretch>
        </p:blipFill>
        <p:spPr>
          <a:xfrm>
            <a:off x="304800" y="1143000"/>
            <a:ext cx="4681684" cy="2057400"/>
          </a:xfrm>
          <a:prstGeom prst="rect">
            <a:avLst/>
          </a:prstGeom>
        </p:spPr>
      </p:pic>
      <p:sp>
        <p:nvSpPr>
          <p:cNvPr id="12" name="TextovéPole 11">
            <a:extLst>
              <a:ext uri="{FF2B5EF4-FFF2-40B4-BE49-F238E27FC236}">
                <a16:creationId xmlns:a16="http://schemas.microsoft.com/office/drawing/2014/main" id="{2288DC17-267A-44BE-AECA-8556DB4AD52A}"/>
              </a:ext>
            </a:extLst>
          </p:cNvPr>
          <p:cNvSpPr txBox="1"/>
          <p:nvPr/>
        </p:nvSpPr>
        <p:spPr>
          <a:xfrm>
            <a:off x="228600" y="228600"/>
            <a:ext cx="8763000" cy="707886"/>
          </a:xfrm>
          <a:prstGeom prst="rect">
            <a:avLst/>
          </a:prstGeom>
          <a:noFill/>
        </p:spPr>
        <p:txBody>
          <a:bodyPr wrap="square" rtlCol="0">
            <a:spAutoFit/>
          </a:bodyPr>
          <a:lstStyle/>
          <a:p>
            <a:r>
              <a:rPr lang="cs-CZ" sz="2000" dirty="0"/>
              <a:t>Obsah soli ve vodě má významný vliv na osmoregulaci živočichů. Sladkovodní ryby nemohou přežít v mořské vodě a naopak.</a:t>
            </a:r>
            <a:endParaRPr lang="en-US" sz="2000" dirty="0"/>
          </a:p>
        </p:txBody>
      </p:sp>
      <p:pic>
        <p:nvPicPr>
          <p:cNvPr id="16" name="Obrázek 15" descr="Obsah obrázku jídlo, vsedě, stůl, kousek&#10;&#10;Popis byl vytvořen automaticky">
            <a:extLst>
              <a:ext uri="{FF2B5EF4-FFF2-40B4-BE49-F238E27FC236}">
                <a16:creationId xmlns:a16="http://schemas.microsoft.com/office/drawing/2014/main" id="{36DD1D36-AB61-4C52-9D26-6BF6F18DE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5029200"/>
            <a:ext cx="2133600" cy="1422400"/>
          </a:xfrm>
          <a:prstGeom prst="rect">
            <a:avLst/>
          </a:prstGeom>
        </p:spPr>
      </p:pic>
    </p:spTree>
    <p:extLst>
      <p:ext uri="{BB962C8B-B14F-4D97-AF65-F5344CB8AC3E}">
        <p14:creationId xmlns:p14="http://schemas.microsoft.com/office/powerpoint/2010/main" val="12500061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1631216"/>
          </a:xfrm>
          <a:prstGeom prst="rect">
            <a:avLst/>
          </a:prstGeom>
        </p:spPr>
        <p:txBody>
          <a:bodyPr wrap="square">
            <a:spAutoFit/>
          </a:bodyPr>
          <a:lstStyle/>
          <a:p>
            <a:pPr algn="just"/>
            <a:r>
              <a:rPr lang="cs-CZ" sz="2000" b="1" dirty="0" err="1">
                <a:cs typeface="Arial" panose="020B0604020202020204" pitchFamily="34" charset="0"/>
              </a:rPr>
              <a:t>Disodná</a:t>
            </a:r>
            <a:r>
              <a:rPr lang="cs-CZ" sz="2000" b="1" dirty="0">
                <a:cs typeface="Arial" panose="020B0604020202020204" pitchFamily="34" charset="0"/>
              </a:rPr>
              <a:t> sůl kyseliny </a:t>
            </a:r>
            <a:r>
              <a:rPr lang="cs-CZ" sz="2000" b="1" dirty="0" err="1">
                <a:cs typeface="Arial" panose="020B0604020202020204" pitchFamily="34" charset="0"/>
              </a:rPr>
              <a:t>ethylendiamintetraoctové</a:t>
            </a:r>
            <a:r>
              <a:rPr lang="cs-CZ" sz="2000" b="1" dirty="0">
                <a:cs typeface="Arial" panose="020B0604020202020204" pitchFamily="34" charset="0"/>
              </a:rPr>
              <a:t> </a:t>
            </a:r>
            <a:r>
              <a:rPr lang="cs-CZ" sz="2000" i="1" dirty="0">
                <a:cs typeface="Arial" panose="020B0604020202020204" pitchFamily="34" charset="0"/>
              </a:rPr>
              <a:t>(EDTA)</a:t>
            </a:r>
            <a:r>
              <a:rPr lang="cs-CZ" sz="2000" dirty="0">
                <a:cs typeface="Arial" panose="020B0604020202020204" pitchFamily="34" charset="0"/>
              </a:rPr>
              <a:t> je pod názvem "</a:t>
            </a:r>
            <a:r>
              <a:rPr lang="cs-CZ" sz="2000" dirty="0" err="1">
                <a:cs typeface="Arial" panose="020B0604020202020204" pitchFamily="34" charset="0"/>
              </a:rPr>
              <a:t>Komplexon</a:t>
            </a:r>
            <a:r>
              <a:rPr lang="cs-CZ" sz="2000" dirty="0">
                <a:cs typeface="Arial" panose="020B0604020202020204" pitchFamily="34" charset="0"/>
              </a:rPr>
              <a:t> III" </a:t>
            </a:r>
            <a:r>
              <a:rPr lang="cs-CZ" sz="2000" i="1" dirty="0">
                <a:cs typeface="Arial" panose="020B0604020202020204" pitchFamily="34" charset="0"/>
              </a:rPr>
              <a:t>(</a:t>
            </a:r>
            <a:r>
              <a:rPr lang="cs-CZ" sz="2000" i="1" dirty="0" err="1">
                <a:cs typeface="Arial" panose="020B0604020202020204" pitchFamily="34" charset="0"/>
              </a:rPr>
              <a:t>Chelaton</a:t>
            </a:r>
            <a:r>
              <a:rPr lang="cs-CZ" sz="2000" i="1" dirty="0">
                <a:cs typeface="Arial" panose="020B0604020202020204" pitchFamily="34" charset="0"/>
              </a:rPr>
              <a:t> 3)</a:t>
            </a:r>
            <a:r>
              <a:rPr lang="cs-CZ" sz="2000" dirty="0">
                <a:cs typeface="Arial" panose="020B0604020202020204" pitchFamily="34" charset="0"/>
              </a:rPr>
              <a:t> využívána v analytické chemii jako základní činidlo pro </a:t>
            </a:r>
            <a:r>
              <a:rPr lang="cs-CZ" sz="2000" dirty="0" err="1">
                <a:cs typeface="Arial" panose="020B0604020202020204" pitchFamily="34" charset="0"/>
              </a:rPr>
              <a:t>komplexometrické</a:t>
            </a:r>
            <a:r>
              <a:rPr lang="cs-CZ" sz="2000" dirty="0">
                <a:cs typeface="Arial" panose="020B0604020202020204" pitchFamily="34" charset="0"/>
              </a:rPr>
              <a:t> </a:t>
            </a:r>
            <a:r>
              <a:rPr lang="cs-CZ" sz="2000" i="1" dirty="0">
                <a:cs typeface="Arial" panose="020B0604020202020204" pitchFamily="34" charset="0"/>
              </a:rPr>
              <a:t>(</a:t>
            </a:r>
            <a:r>
              <a:rPr lang="cs-CZ" sz="2000" i="1" dirty="0" err="1">
                <a:cs typeface="Arial" panose="020B0604020202020204" pitchFamily="34" charset="0"/>
              </a:rPr>
              <a:t>chelatometrické</a:t>
            </a:r>
            <a:r>
              <a:rPr lang="cs-CZ" sz="2000" i="1" dirty="0">
                <a:cs typeface="Arial" panose="020B0604020202020204" pitchFamily="34" charset="0"/>
              </a:rPr>
              <a:t>)</a:t>
            </a:r>
            <a:r>
              <a:rPr lang="cs-CZ" sz="2000" dirty="0">
                <a:cs typeface="Arial" panose="020B0604020202020204" pitchFamily="34" charset="0"/>
              </a:rPr>
              <a:t> stanovení celé řady kovových prvků, </a:t>
            </a:r>
            <a:r>
              <a:rPr lang="cs-CZ" sz="2000" dirty="0" err="1">
                <a:cs typeface="Arial" panose="020B0604020202020204" pitchFamily="34" charset="0"/>
              </a:rPr>
              <a:t>tetrasodná</a:t>
            </a:r>
            <a:r>
              <a:rPr lang="cs-CZ" sz="2000" dirty="0">
                <a:cs typeface="Arial" panose="020B0604020202020204" pitchFamily="34" charset="0"/>
              </a:rPr>
              <a:t> sůl stejné kyseliny je pod obchodním názvem "</a:t>
            </a:r>
            <a:r>
              <a:rPr lang="cs-CZ" sz="2000" dirty="0" err="1">
                <a:cs typeface="Arial" panose="020B0604020202020204" pitchFamily="34" charset="0"/>
              </a:rPr>
              <a:t>Syntron</a:t>
            </a:r>
            <a:r>
              <a:rPr lang="cs-CZ" sz="2000" dirty="0">
                <a:cs typeface="Arial" panose="020B0604020202020204" pitchFamily="34" charset="0"/>
              </a:rPr>
              <a:t> B" používána jako </a:t>
            </a:r>
            <a:r>
              <a:rPr lang="cs-CZ" sz="2000" dirty="0" err="1">
                <a:cs typeface="Arial" panose="020B0604020202020204" pitchFamily="34" charset="0"/>
              </a:rPr>
              <a:t>chelatační</a:t>
            </a:r>
            <a:r>
              <a:rPr lang="cs-CZ" sz="2000" dirty="0">
                <a:cs typeface="Arial" panose="020B0604020202020204" pitchFamily="34" charset="0"/>
              </a:rPr>
              <a:t> činidlo k úpravě vody a k výrobě pracích a čistících prostředků.</a:t>
            </a:r>
          </a:p>
        </p:txBody>
      </p:sp>
      <p:pic>
        <p:nvPicPr>
          <p:cNvPr id="87042"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828800"/>
            <a:ext cx="3014903" cy="205318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186313" y="3820339"/>
            <a:ext cx="8771374" cy="400110"/>
          </a:xfrm>
          <a:prstGeom prst="rect">
            <a:avLst/>
          </a:prstGeom>
        </p:spPr>
        <p:txBody>
          <a:bodyPr wrap="square">
            <a:spAutoFit/>
          </a:bodyPr>
          <a:lstStyle/>
          <a:p>
            <a:r>
              <a:rPr lang="cs-CZ" sz="2000" dirty="0">
                <a:cs typeface="Arial" panose="020B0604020202020204" pitchFamily="34" charset="0"/>
              </a:rPr>
              <a:t>Organické komplexy sodných sloučenin - </a:t>
            </a:r>
            <a:r>
              <a:rPr lang="cs-CZ" sz="2000" b="1" dirty="0" err="1">
                <a:cs typeface="Arial" panose="020B0604020202020204" pitchFamily="34" charset="0"/>
              </a:rPr>
              <a:t>crowny</a:t>
            </a:r>
            <a:r>
              <a:rPr lang="cs-CZ" sz="2000" b="1" dirty="0">
                <a:cs typeface="Arial" panose="020B0604020202020204" pitchFamily="34" charset="0"/>
              </a:rPr>
              <a:t> </a:t>
            </a:r>
            <a:r>
              <a:rPr lang="cs-CZ" sz="2000" dirty="0">
                <a:cs typeface="Arial" panose="020B0604020202020204" pitchFamily="34" charset="0"/>
              </a:rPr>
              <a:t>a</a:t>
            </a:r>
            <a:r>
              <a:rPr lang="cs-CZ" sz="2000" b="1" dirty="0">
                <a:cs typeface="Arial" panose="020B0604020202020204" pitchFamily="34" charset="0"/>
              </a:rPr>
              <a:t> </a:t>
            </a:r>
            <a:r>
              <a:rPr lang="cs-CZ" sz="2000" b="1" dirty="0" err="1">
                <a:cs typeface="Arial" panose="020B0604020202020204" pitchFamily="34" charset="0"/>
              </a:rPr>
              <a:t>kryptáty</a:t>
            </a:r>
            <a:r>
              <a:rPr lang="cs-CZ" sz="2000" dirty="0">
                <a:cs typeface="Arial" panose="020B0604020202020204" pitchFamily="34" charset="0"/>
              </a:rPr>
              <a:t>. </a:t>
            </a:r>
          </a:p>
        </p:txBody>
      </p:sp>
      <p:pic>
        <p:nvPicPr>
          <p:cNvPr id="87044"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624772"/>
            <a:ext cx="4941743" cy="1981200"/>
          </a:xfrm>
          <a:prstGeom prst="rect">
            <a:avLst/>
          </a:prstGeom>
          <a:noFill/>
          <a:extLst>
            <a:ext uri="{909E8E84-426E-40DD-AFC4-6F175D3DCCD1}">
              <a14:hiddenFill xmlns:a14="http://schemas.microsoft.com/office/drawing/2010/main">
                <a:solidFill>
                  <a:srgbClr val="FFFFFF"/>
                </a:solidFill>
              </a14:hiddenFill>
            </a:ext>
          </a:extLst>
        </p:spPr>
      </p:pic>
      <p:sp>
        <p:nvSpPr>
          <p:cNvPr id="2" name="Šipka: dolů 1">
            <a:extLst>
              <a:ext uri="{FF2B5EF4-FFF2-40B4-BE49-F238E27FC236}">
                <a16:creationId xmlns:a16="http://schemas.microsoft.com/office/drawing/2014/main" id="{DA69BF6E-3854-4E19-AE8E-98384FF302BC}"/>
              </a:ext>
            </a:extLst>
          </p:cNvPr>
          <p:cNvSpPr/>
          <p:nvPr/>
        </p:nvSpPr>
        <p:spPr>
          <a:xfrm>
            <a:off x="5181600" y="4286310"/>
            <a:ext cx="2286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3051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62128" y="309801"/>
            <a:ext cx="8763000" cy="4862870"/>
          </a:xfrm>
          <a:prstGeom prst="rect">
            <a:avLst/>
          </a:prstGeom>
        </p:spPr>
        <p:txBody>
          <a:bodyPr wrap="square">
            <a:spAutoFit/>
          </a:bodyPr>
          <a:lstStyle/>
          <a:p>
            <a:pPr algn="just"/>
            <a:r>
              <a:rPr lang="cs-CZ" sz="2000" dirty="0">
                <a:cs typeface="Arial" panose="020B0604020202020204" pitchFamily="34" charset="0"/>
              </a:rPr>
              <a:t>Při teplotě 400-500°C reaguje s taveninami alkalických hydroxidů za vzniku alkalických </a:t>
            </a:r>
            <a:r>
              <a:rPr lang="cs-CZ" sz="2000" b="1" dirty="0" err="1">
                <a:cs typeface="Arial" panose="020B0604020202020204" pitchFamily="34" charset="0"/>
              </a:rPr>
              <a:t>beryllnatanů</a:t>
            </a:r>
            <a:r>
              <a:rPr lang="cs-CZ" sz="2000" dirty="0">
                <a:cs typeface="Arial" panose="020B0604020202020204" pitchFamily="34" charset="0"/>
              </a:rPr>
              <a:t>:</a:t>
            </a:r>
          </a:p>
          <a:p>
            <a:pPr algn="ctr"/>
            <a:r>
              <a:rPr lang="cs-CZ" sz="2000" dirty="0" err="1">
                <a:cs typeface="Arial" panose="020B0604020202020204" pitchFamily="34" charset="0"/>
              </a:rPr>
              <a:t>Be</a:t>
            </a:r>
            <a:r>
              <a:rPr lang="cs-CZ" sz="2000" dirty="0">
                <a:cs typeface="Arial" panose="020B0604020202020204" pitchFamily="34" charset="0"/>
              </a:rPr>
              <a:t> + 2NaOH → Na</a:t>
            </a:r>
            <a:r>
              <a:rPr lang="cs-CZ" sz="2000" baseline="-25000" dirty="0">
                <a:cs typeface="Arial" panose="020B0604020202020204" pitchFamily="34" charset="0"/>
              </a:rPr>
              <a:t>2</a:t>
            </a:r>
            <a:r>
              <a:rPr lang="cs-CZ" sz="2000" dirty="0">
                <a:cs typeface="Arial" panose="020B0604020202020204" pitchFamily="34" charset="0"/>
              </a:rPr>
              <a:t>BeO</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endParaRPr lang="cs-CZ" sz="2000" dirty="0">
              <a:cs typeface="Arial" panose="020B0604020202020204" pitchFamily="34" charset="0"/>
            </a:endParaRPr>
          </a:p>
          <a:p>
            <a:pPr algn="just"/>
            <a:r>
              <a:rPr lang="cs-CZ" sz="2000" dirty="0">
                <a:cs typeface="Arial" panose="020B0604020202020204" pitchFamily="34" charset="0"/>
              </a:rPr>
              <a:t>S vroucí vodou reaguje za vzniku oxidu a hydroxidu </a:t>
            </a:r>
            <a:r>
              <a:rPr lang="cs-CZ" sz="2000" dirty="0" err="1">
                <a:cs typeface="Arial" panose="020B0604020202020204" pitchFamily="34" charset="0"/>
              </a:rPr>
              <a:t>beryllnatého</a:t>
            </a:r>
            <a:r>
              <a:rPr lang="cs-CZ" sz="2000" dirty="0">
                <a:cs typeface="Arial" panose="020B0604020202020204" pitchFamily="34" charset="0"/>
              </a:rPr>
              <a:t> a vývoje vodíku:</a:t>
            </a:r>
          </a:p>
          <a:p>
            <a:pPr algn="ctr"/>
            <a:r>
              <a:rPr lang="cs-CZ" sz="2000" dirty="0">
                <a:cs typeface="Arial" panose="020B0604020202020204" pitchFamily="34" charset="0"/>
              </a:rPr>
              <a:t>2Be + 3H</a:t>
            </a:r>
            <a:r>
              <a:rPr lang="cs-CZ" sz="2000" baseline="-25000" dirty="0">
                <a:cs typeface="Arial" panose="020B0604020202020204" pitchFamily="34" charset="0"/>
              </a:rPr>
              <a:t>2</a:t>
            </a:r>
            <a:r>
              <a:rPr lang="cs-CZ" sz="2000" dirty="0">
                <a:cs typeface="Arial" panose="020B0604020202020204" pitchFamily="34" charset="0"/>
              </a:rPr>
              <a:t>O → </a:t>
            </a:r>
            <a:r>
              <a:rPr lang="cs-CZ" sz="2000" dirty="0" err="1">
                <a:cs typeface="Arial" panose="020B0604020202020204" pitchFamily="34" charset="0"/>
              </a:rPr>
              <a:t>BeO</a:t>
            </a:r>
            <a:r>
              <a:rPr lang="cs-CZ" sz="2000" dirty="0">
                <a:cs typeface="Arial" panose="020B0604020202020204" pitchFamily="34" charset="0"/>
              </a:rPr>
              <a:t> + </a:t>
            </a:r>
            <a:r>
              <a:rPr lang="cs-CZ" sz="2000" dirty="0" err="1">
                <a:cs typeface="Arial" panose="020B0604020202020204" pitchFamily="34" charset="0"/>
              </a:rPr>
              <a:t>Be</a:t>
            </a:r>
            <a:r>
              <a:rPr lang="cs-CZ" sz="2000" dirty="0">
                <a:cs typeface="Arial" panose="020B0604020202020204" pitchFamily="34" charset="0"/>
              </a:rPr>
              <a:t>(OH)</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S dusíkem a uhlíkem se přímo slučuje až za vysokých teplot, s acetylenem C</a:t>
            </a:r>
            <a:r>
              <a:rPr lang="cs-CZ" sz="2000" baseline="-25000" dirty="0">
                <a:cs typeface="Arial" panose="020B0604020202020204" pitchFamily="34" charset="0"/>
              </a:rPr>
              <a:t>2</a:t>
            </a:r>
            <a:r>
              <a:rPr lang="cs-CZ" sz="2000" dirty="0">
                <a:cs typeface="Arial" panose="020B0604020202020204" pitchFamily="34" charset="0"/>
              </a:rPr>
              <a:t>H</a:t>
            </a:r>
            <a:r>
              <a:rPr lang="cs-CZ" sz="2000" baseline="-25000" dirty="0">
                <a:cs typeface="Arial" panose="020B0604020202020204" pitchFamily="34" charset="0"/>
              </a:rPr>
              <a:t>2</a:t>
            </a:r>
            <a:r>
              <a:rPr lang="cs-CZ" sz="2000" dirty="0">
                <a:cs typeface="Arial" panose="020B0604020202020204" pitchFamily="34" charset="0"/>
              </a:rPr>
              <a:t> tvoří </a:t>
            </a:r>
            <a:r>
              <a:rPr lang="cs-CZ" sz="2000" b="1" dirty="0" err="1">
                <a:cs typeface="Arial" panose="020B0604020202020204" pitchFamily="34" charset="0"/>
              </a:rPr>
              <a:t>acetylid</a:t>
            </a:r>
            <a:r>
              <a:rPr lang="cs-CZ" sz="2000" dirty="0">
                <a:cs typeface="Arial" panose="020B0604020202020204" pitchFamily="34" charset="0"/>
              </a:rPr>
              <a:t> BeC</a:t>
            </a:r>
            <a:r>
              <a:rPr lang="cs-CZ" sz="2000" baseline="-25000" dirty="0">
                <a:cs typeface="Arial" panose="020B0604020202020204" pitchFamily="34" charset="0"/>
              </a:rPr>
              <a:t>2</a:t>
            </a:r>
            <a:r>
              <a:rPr lang="cs-CZ" sz="2000" dirty="0">
                <a:cs typeface="Arial" panose="020B0604020202020204" pitchFamily="34" charset="0"/>
              </a:rPr>
              <a:t> již při teplotě 400°C. </a:t>
            </a:r>
            <a:endParaRPr lang="en-US" sz="2000" dirty="0">
              <a:cs typeface="Arial" panose="020B0604020202020204" pitchFamily="34" charset="0"/>
            </a:endParaRPr>
          </a:p>
          <a:p>
            <a:pPr algn="just"/>
            <a:r>
              <a:rPr lang="cs-CZ" sz="2000" dirty="0">
                <a:cs typeface="Arial" panose="020B0604020202020204" pitchFamily="34" charset="0"/>
              </a:rPr>
              <a:t>S fluorem reaguje již za laboratorní teploty, s chlorem se slučuje při 250°C, s bromem a jodem probíhá reakce až při teplotě nad 480°C. </a:t>
            </a:r>
            <a:endParaRPr lang="en-US" sz="2000" dirty="0">
              <a:cs typeface="Arial" panose="020B0604020202020204" pitchFamily="34" charset="0"/>
            </a:endParaRPr>
          </a:p>
          <a:p>
            <a:pPr algn="just"/>
            <a:r>
              <a:rPr lang="cs-CZ" sz="2000" dirty="0">
                <a:cs typeface="Arial" panose="020B0604020202020204" pitchFamily="34" charset="0"/>
              </a:rPr>
              <a:t>Se sírou se přímo slučuje na sulfid </a:t>
            </a:r>
            <a:r>
              <a:rPr lang="cs-CZ" sz="2000" dirty="0" err="1">
                <a:cs typeface="Arial" panose="020B0604020202020204" pitchFamily="34" charset="0"/>
              </a:rPr>
              <a:t>beryllnatý</a:t>
            </a:r>
            <a:r>
              <a:rPr lang="cs-CZ" sz="2000" dirty="0">
                <a:cs typeface="Arial" panose="020B0604020202020204" pitchFamily="34" charset="0"/>
              </a:rPr>
              <a:t> </a:t>
            </a:r>
            <a:r>
              <a:rPr lang="cs-CZ" sz="2000" dirty="0" err="1">
                <a:cs typeface="Arial" panose="020B0604020202020204" pitchFamily="34" charset="0"/>
              </a:rPr>
              <a:t>BeS</a:t>
            </a:r>
            <a:r>
              <a:rPr lang="cs-CZ" sz="2000" dirty="0">
                <a:cs typeface="Arial" panose="020B0604020202020204" pitchFamily="34" charset="0"/>
              </a:rPr>
              <a:t> až při teplotě nad 1100°C. </a:t>
            </a:r>
            <a:endParaRPr lang="en-US" sz="2000" dirty="0">
              <a:cs typeface="Arial" panose="020B0604020202020204" pitchFamily="34" charset="0"/>
            </a:endParaRPr>
          </a:p>
          <a:p>
            <a:pPr algn="just"/>
            <a:r>
              <a:rPr lang="cs-CZ" sz="2000" dirty="0">
                <a:cs typeface="Arial" panose="020B0604020202020204" pitchFamily="34" charset="0"/>
              </a:rPr>
              <a:t>S vodíkem se přímo neslučuje, ale tvoří hydrid BeH</a:t>
            </a:r>
            <a:r>
              <a:rPr lang="cs-CZ" sz="2000" baseline="-25000" dirty="0">
                <a:cs typeface="Arial" panose="020B0604020202020204" pitchFamily="34" charset="0"/>
              </a:rPr>
              <a:t>2</a:t>
            </a:r>
            <a:r>
              <a:rPr lang="cs-CZ" sz="2000" dirty="0">
                <a:cs typeface="Arial" panose="020B0604020202020204" pitchFamily="34" charset="0"/>
              </a:rPr>
              <a:t>, který je nutné připravovat nepřímým způsobem.</a:t>
            </a:r>
          </a:p>
          <a:p>
            <a:pPr algn="just"/>
            <a:endParaRPr lang="cs-CZ" sz="2000" dirty="0">
              <a:cs typeface="Arial" panose="020B0604020202020204" pitchFamily="34" charset="0"/>
            </a:endParaRPr>
          </a:p>
          <a:p>
            <a:pPr algn="just"/>
            <a:r>
              <a:rPr lang="cs-CZ" sz="2000" dirty="0">
                <a:cs typeface="Arial" panose="020B0604020202020204" pitchFamily="34" charset="0"/>
              </a:rPr>
              <a:t>   </a:t>
            </a:r>
          </a:p>
          <a:p>
            <a:pPr algn="just"/>
            <a:endParaRPr lang="en-US" sz="1000" dirty="0">
              <a:cs typeface="Arial" panose="020B0604020202020204" pitchFamily="34" charset="0"/>
            </a:endParaRPr>
          </a:p>
        </p:txBody>
      </p:sp>
    </p:spTree>
    <p:extLst>
      <p:ext uri="{BB962C8B-B14F-4D97-AF65-F5344CB8AC3E}">
        <p14:creationId xmlns:p14="http://schemas.microsoft.com/office/powerpoint/2010/main" val="30428744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E200B48-E6B2-47E5-8093-030C01F96AD6}"/>
              </a:ext>
            </a:extLst>
          </p:cNvPr>
          <p:cNvSpPr/>
          <p:nvPr/>
        </p:nvSpPr>
        <p:spPr>
          <a:xfrm>
            <a:off x="107879" y="151179"/>
            <a:ext cx="8839200" cy="6247864"/>
          </a:xfrm>
          <a:prstGeom prst="rect">
            <a:avLst/>
          </a:prstGeom>
        </p:spPr>
        <p:txBody>
          <a:bodyPr wrap="square">
            <a:spAutoFit/>
          </a:bodyPr>
          <a:lstStyle/>
          <a:p>
            <a:pPr algn="just"/>
            <a:r>
              <a:rPr lang="cs-CZ" sz="2000" b="1" dirty="0">
                <a:cs typeface="Arial" panose="020B0604020202020204" pitchFamily="34" charset="0"/>
              </a:rPr>
              <a:t>Sodná sůl kyseliny </a:t>
            </a:r>
            <a:r>
              <a:rPr lang="cs-CZ" sz="2000" b="1" dirty="0" err="1">
                <a:cs typeface="Arial" panose="020B0604020202020204" pitchFamily="34" charset="0"/>
              </a:rPr>
              <a:t>dichlorizokyanurové</a:t>
            </a:r>
            <a:r>
              <a:rPr lang="cs-CZ" sz="2000" dirty="0">
                <a:cs typeface="Arial" panose="020B0604020202020204" pitchFamily="34" charset="0"/>
              </a:rPr>
              <a:t> C</a:t>
            </a:r>
            <a:r>
              <a:rPr lang="cs-CZ" sz="2000" baseline="-25000" dirty="0">
                <a:cs typeface="Arial" panose="020B0604020202020204" pitchFamily="34" charset="0"/>
              </a:rPr>
              <a:t>3</a:t>
            </a:r>
            <a:r>
              <a:rPr lang="cs-CZ" sz="2000" dirty="0">
                <a:cs typeface="Arial" panose="020B0604020202020204" pitchFamily="34" charset="0"/>
              </a:rPr>
              <a:t>Cl</a:t>
            </a:r>
            <a:r>
              <a:rPr lang="cs-CZ" sz="2000" baseline="-25000" dirty="0">
                <a:cs typeface="Arial" panose="020B0604020202020204" pitchFamily="34" charset="0"/>
              </a:rPr>
              <a:t>2</a:t>
            </a:r>
            <a:r>
              <a:rPr lang="cs-CZ" sz="2000" dirty="0">
                <a:cs typeface="Arial" panose="020B0604020202020204" pitchFamily="34" charset="0"/>
              </a:rPr>
              <a:t>N</a:t>
            </a:r>
            <a:r>
              <a:rPr lang="cs-CZ" sz="2000" baseline="-25000" dirty="0">
                <a:cs typeface="Arial" panose="020B0604020202020204" pitchFamily="34" charset="0"/>
              </a:rPr>
              <a:t>3</a:t>
            </a:r>
            <a:r>
              <a:rPr lang="cs-CZ" sz="2000" dirty="0">
                <a:cs typeface="Arial" panose="020B0604020202020204" pitchFamily="34" charset="0"/>
              </a:rPr>
              <a:t>NaO</a:t>
            </a:r>
            <a:r>
              <a:rPr lang="cs-CZ" sz="2000" baseline="-25000" dirty="0">
                <a:cs typeface="Arial" panose="020B0604020202020204" pitchFamily="34" charset="0"/>
              </a:rPr>
              <a:t>3</a:t>
            </a:r>
            <a:r>
              <a:rPr lang="cs-CZ" sz="2000" dirty="0">
                <a:cs typeface="Arial" panose="020B0604020202020204" pitchFamily="34" charset="0"/>
              </a:rPr>
              <a:t> slouží</a:t>
            </a:r>
          </a:p>
          <a:p>
            <a:pPr algn="just"/>
            <a:r>
              <a:rPr lang="cs-CZ" sz="2000" dirty="0">
                <a:cs typeface="Arial" panose="020B0604020202020204" pitchFamily="34" charset="0"/>
              </a:rPr>
              <a:t>jako zdroj aktivního chloru v bazénové chemii. </a:t>
            </a:r>
          </a:p>
          <a:p>
            <a:pPr algn="just"/>
            <a:endParaRPr lang="en-US" sz="2000" dirty="0">
              <a:cs typeface="Arial" panose="020B0604020202020204" pitchFamily="34" charset="0"/>
            </a:endParaRPr>
          </a:p>
          <a:p>
            <a:pPr algn="just"/>
            <a:r>
              <a:rPr lang="cs-CZ" sz="2000" b="1" dirty="0">
                <a:cs typeface="Arial" panose="020B0604020202020204" pitchFamily="34" charset="0"/>
              </a:rPr>
              <a:t> </a:t>
            </a:r>
          </a:p>
          <a:p>
            <a:pPr algn="just"/>
            <a:endParaRPr lang="cs-CZ" sz="2000" b="1" dirty="0">
              <a:cs typeface="Arial" panose="020B0604020202020204" pitchFamily="34" charset="0"/>
            </a:endParaRPr>
          </a:p>
          <a:p>
            <a:pPr algn="just"/>
            <a:r>
              <a:rPr lang="cs-CZ" sz="2000" b="1" dirty="0" err="1">
                <a:cs typeface="Arial" panose="020B0604020202020204" pitchFamily="34" charset="0"/>
              </a:rPr>
              <a:t>Cyklohexylsulfanan</a:t>
            </a:r>
            <a:r>
              <a:rPr lang="cs-CZ" sz="2000" b="1" dirty="0">
                <a:cs typeface="Arial" panose="020B0604020202020204" pitchFamily="34" charset="0"/>
              </a:rPr>
              <a:t> sodný</a:t>
            </a:r>
            <a:r>
              <a:rPr lang="cs-CZ" sz="2000" dirty="0">
                <a:cs typeface="Arial" panose="020B0604020202020204" pitchFamily="34" charset="0"/>
              </a:rPr>
              <a:t> je pod názvem </a:t>
            </a:r>
            <a:r>
              <a:rPr lang="cs-CZ" sz="2000" i="1" dirty="0">
                <a:cs typeface="Arial" panose="020B0604020202020204" pitchFamily="34" charset="0"/>
              </a:rPr>
              <a:t>cyklamát sodný</a:t>
            </a:r>
            <a:r>
              <a:rPr lang="cs-CZ" sz="2000" dirty="0">
                <a:cs typeface="Arial" panose="020B0604020202020204" pitchFamily="34" charset="0"/>
              </a:rPr>
              <a:t> </a:t>
            </a:r>
          </a:p>
          <a:p>
            <a:pPr algn="just"/>
            <a:r>
              <a:rPr lang="cs-CZ" sz="2000" dirty="0">
                <a:cs typeface="Arial" panose="020B0604020202020204" pitchFamily="34" charset="0"/>
              </a:rPr>
              <a:t>používaný jako umělé sladidlo. </a:t>
            </a: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en-US" sz="2000" dirty="0">
                <a:cs typeface="Arial" panose="020B0604020202020204" pitchFamily="34" charset="0"/>
              </a:rPr>
              <a:t>S</a:t>
            </a:r>
            <a:r>
              <a:rPr lang="cs-CZ" sz="2000" dirty="0" err="1">
                <a:cs typeface="Arial" panose="020B0604020202020204" pitchFamily="34" charset="0"/>
              </a:rPr>
              <a:t>odná</a:t>
            </a:r>
            <a:r>
              <a:rPr lang="cs-CZ" sz="2000" dirty="0">
                <a:cs typeface="Arial" panose="020B0604020202020204" pitchFamily="34" charset="0"/>
              </a:rPr>
              <a:t> sůl kyseliny </a:t>
            </a:r>
            <a:r>
              <a:rPr lang="cs-CZ" sz="2000" dirty="0" err="1">
                <a:cs typeface="Arial" panose="020B0604020202020204" pitchFamily="34" charset="0"/>
              </a:rPr>
              <a:t>glutamové</a:t>
            </a:r>
            <a:r>
              <a:rPr lang="cs-CZ" sz="2000" dirty="0">
                <a:cs typeface="Arial" panose="020B0604020202020204" pitchFamily="34" charset="0"/>
              </a:rPr>
              <a:t> je pod názvem </a:t>
            </a:r>
            <a:r>
              <a:rPr lang="cs-CZ" sz="2000" b="1" dirty="0">
                <a:cs typeface="Arial" panose="020B0604020202020204" pitchFamily="34" charset="0"/>
              </a:rPr>
              <a:t>glutaman</a:t>
            </a:r>
          </a:p>
          <a:p>
            <a:pPr algn="just"/>
            <a:r>
              <a:rPr lang="cs-CZ" sz="2000" b="1" dirty="0">
                <a:cs typeface="Arial" panose="020B0604020202020204" pitchFamily="34" charset="0"/>
              </a:rPr>
              <a:t> sodný </a:t>
            </a:r>
            <a:r>
              <a:rPr lang="cs-CZ" sz="2000" dirty="0">
                <a:cs typeface="Arial" panose="020B0604020202020204" pitchFamily="34" charset="0"/>
              </a:rPr>
              <a:t>využívána jako potravinářský doplněk E 621 („</a:t>
            </a:r>
            <a:r>
              <a:rPr lang="cs-CZ" sz="2000" dirty="0" err="1">
                <a:cs typeface="Arial" panose="020B0604020202020204" pitchFamily="34" charset="0"/>
              </a:rPr>
              <a:t>umami</a:t>
            </a:r>
            <a:r>
              <a:rPr lang="cs-CZ" sz="2000" dirty="0">
                <a:cs typeface="Arial" panose="020B0604020202020204" pitchFamily="34" charset="0"/>
              </a:rPr>
              <a:t>“). </a:t>
            </a:r>
          </a:p>
          <a:p>
            <a:pPr algn="just"/>
            <a:endParaRPr lang="cs-CZ" sz="2000" dirty="0">
              <a:cs typeface="Arial" panose="020B0604020202020204" pitchFamily="34" charset="0"/>
            </a:endParaRPr>
          </a:p>
          <a:p>
            <a:pPr algn="just"/>
            <a:r>
              <a:rPr lang="cs-CZ" sz="2000" b="1" dirty="0" err="1">
                <a:cs typeface="Arial" panose="020B0604020202020204" pitchFamily="34" charset="0"/>
              </a:rPr>
              <a:t>Sorban</a:t>
            </a:r>
            <a:r>
              <a:rPr lang="cs-CZ" sz="2000" b="1" dirty="0">
                <a:cs typeface="Arial" panose="020B0604020202020204" pitchFamily="34" charset="0"/>
              </a:rPr>
              <a:t> sodný </a:t>
            </a:r>
            <a:r>
              <a:rPr lang="cs-CZ" sz="2000" dirty="0">
                <a:cs typeface="Arial" panose="020B0604020202020204" pitchFamily="34" charset="0"/>
              </a:rPr>
              <a:t>(E 201) a </a:t>
            </a:r>
            <a:r>
              <a:rPr lang="cs-CZ" sz="2000" b="1" dirty="0">
                <a:cs typeface="Arial" panose="020B0604020202020204" pitchFamily="34" charset="0"/>
              </a:rPr>
              <a:t>benzoan sodný </a:t>
            </a:r>
            <a:r>
              <a:rPr lang="cs-CZ" sz="2000" dirty="0">
                <a:cs typeface="Arial" panose="020B0604020202020204" pitchFamily="34" charset="0"/>
              </a:rPr>
              <a:t>(E 211) se přidávají do potravin jako konzervační prostředky.</a:t>
            </a: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b="1" dirty="0">
              <a:cs typeface="Arial" panose="020B0604020202020204" pitchFamily="34" charset="0"/>
            </a:endParaRPr>
          </a:p>
          <a:p>
            <a:pPr algn="just"/>
            <a:r>
              <a:rPr lang="cs-CZ" sz="2000" b="1" dirty="0">
                <a:cs typeface="Arial" panose="020B0604020202020204" pitchFamily="34" charset="0"/>
              </a:rPr>
              <a:t>Sodné alkoholáty </a:t>
            </a:r>
            <a:r>
              <a:rPr lang="cs-CZ" sz="2000" dirty="0">
                <a:cs typeface="Arial" panose="020B0604020202020204" pitchFamily="34" charset="0"/>
              </a:rPr>
              <a:t>(např. </a:t>
            </a:r>
            <a:r>
              <a:rPr lang="cs-CZ" sz="2000" dirty="0" err="1">
                <a:cs typeface="Arial" panose="020B0604020202020204" pitchFamily="34" charset="0"/>
              </a:rPr>
              <a:t>ethanolát</a:t>
            </a:r>
            <a:r>
              <a:rPr lang="cs-CZ" sz="2000" dirty="0">
                <a:cs typeface="Arial" panose="020B0604020202020204" pitchFamily="34" charset="0"/>
              </a:rPr>
              <a:t> sodný) se používají jako silná organická redukční činidla.</a:t>
            </a:r>
          </a:p>
        </p:txBody>
      </p:sp>
      <p:pic>
        <p:nvPicPr>
          <p:cNvPr id="1028" name="Picture 4" descr="Mobile Trinkwassergewinnung - Wikipedia">
            <a:extLst>
              <a:ext uri="{FF2B5EF4-FFF2-40B4-BE49-F238E27FC236}">
                <a16:creationId xmlns:a16="http://schemas.microsoft.com/office/drawing/2014/main" id="{86E1EDF4-B768-4C42-BDDC-225A534CF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304800"/>
            <a:ext cx="1358991" cy="17172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530CCFA-1905-4DFB-96C0-3B96B1DF2B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2170188"/>
            <a:ext cx="2063678" cy="9007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emical composition of monosodium glutamate">
            <a:extLst>
              <a:ext uri="{FF2B5EF4-FFF2-40B4-BE49-F238E27FC236}">
                <a16:creationId xmlns:a16="http://schemas.microsoft.com/office/drawing/2014/main" id="{7469AE76-B5CE-4146-AEED-6A8F4F2CBB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3401" y="3129623"/>
            <a:ext cx="2063678" cy="9114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B02B124-7D81-4318-A8F4-D6C2C48281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551" y="4669226"/>
            <a:ext cx="2450280" cy="6738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dium Benzoate - Description">
            <a:extLst>
              <a:ext uri="{FF2B5EF4-FFF2-40B4-BE49-F238E27FC236}">
                <a16:creationId xmlns:a16="http://schemas.microsoft.com/office/drawing/2014/main" id="{23AC8B75-F119-4B41-9BD7-1612667AE9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4557" y="4495800"/>
            <a:ext cx="1735187" cy="114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8245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0119"/>
            <a:ext cx="8839200" cy="5755422"/>
          </a:xfrm>
          <a:prstGeom prst="rect">
            <a:avLst/>
          </a:prstGeom>
        </p:spPr>
        <p:txBody>
          <a:bodyPr wrap="square">
            <a:spAutoFit/>
          </a:bodyPr>
          <a:lstStyle/>
          <a:p>
            <a:pPr algn="ctr"/>
            <a:r>
              <a:rPr lang="cs-CZ" sz="2800" b="1" dirty="0">
                <a:cs typeface="Arial" panose="020B0604020202020204" pitchFamily="34" charset="0"/>
              </a:rPr>
              <a:t>Draslík</a:t>
            </a:r>
            <a:r>
              <a:rPr lang="cs-CZ" sz="2800" dirty="0">
                <a:cs typeface="Arial" panose="020B0604020202020204" pitchFamily="34" charset="0"/>
              </a:rPr>
              <a:t> </a:t>
            </a:r>
            <a:endParaRPr lang="en-US" sz="2800" dirty="0">
              <a:cs typeface="Arial" panose="020B0604020202020204" pitchFamily="34" charset="0"/>
            </a:endParaRPr>
          </a:p>
          <a:p>
            <a:pPr algn="just"/>
            <a:endParaRPr lang="en-US" sz="2000" dirty="0">
              <a:cs typeface="Arial" panose="020B0604020202020204" pitchFamily="34" charset="0"/>
            </a:endParaRPr>
          </a:p>
          <a:p>
            <a:pPr algn="just"/>
            <a:r>
              <a:rPr lang="en-US" sz="2000" dirty="0">
                <a:cs typeface="Arial" panose="020B0604020202020204" pitchFamily="34" charset="0"/>
              </a:rPr>
              <a:t> </a:t>
            </a:r>
            <a:r>
              <a:rPr lang="cs-CZ" sz="2000" dirty="0">
                <a:cs typeface="Arial" panose="020B0604020202020204" pitchFamily="34" charset="0"/>
              </a:rPr>
              <a:t>je stříbřitě bílý, lesklý, </a:t>
            </a:r>
            <a:r>
              <a:rPr lang="cs-CZ" sz="2000" u="sng" dirty="0">
                <a:cs typeface="Arial" panose="020B0604020202020204" pitchFamily="34" charset="0"/>
              </a:rPr>
              <a:t>velmi měkký </a:t>
            </a:r>
            <a:r>
              <a:rPr lang="cs-CZ" sz="2000" dirty="0">
                <a:cs typeface="Arial" panose="020B0604020202020204" pitchFamily="34" charset="0"/>
              </a:rPr>
              <a:t>neušlechtilý kov. Jako ostatní alkalické kovy, je také draslík značně reaktivní chemický prvek, s fluorem, chlorem, bromem i jodem reaguje explozivně již za normální teploty za vzniku draselných halogenidů KX. Se sírou, selenem a tellurem se slučuje při teplotě 100 °C na chalkogenidy draslíku K</a:t>
            </a:r>
            <a:r>
              <a:rPr lang="cs-CZ" sz="2000" baseline="-25000" dirty="0">
                <a:cs typeface="Arial" panose="020B0604020202020204" pitchFamily="34" charset="0"/>
              </a:rPr>
              <a:t>2</a:t>
            </a:r>
            <a:r>
              <a:rPr lang="cs-CZ" sz="2000" dirty="0">
                <a:cs typeface="Arial" panose="020B0604020202020204" pitchFamily="34" charset="0"/>
              </a:rPr>
              <a:t>X. Na vlhkém vzduchu se rychle pokrývá vrstvou </a:t>
            </a:r>
            <a:r>
              <a:rPr lang="cs-CZ" sz="2000" b="1" dirty="0">
                <a:cs typeface="Arial" panose="020B0604020202020204" pitchFamily="34" charset="0"/>
              </a:rPr>
              <a:t>hydroxidu draselného </a:t>
            </a:r>
            <a:r>
              <a:rPr lang="cs-CZ" sz="2000" dirty="0">
                <a:cs typeface="Arial" panose="020B0604020202020204" pitchFamily="34" charset="0"/>
              </a:rPr>
              <a:t>KOH. </a:t>
            </a:r>
            <a:endParaRPr lang="en-US" sz="2000" dirty="0">
              <a:cs typeface="Arial" panose="020B0604020202020204" pitchFamily="34" charset="0"/>
            </a:endParaRPr>
          </a:p>
          <a:p>
            <a:pPr algn="just"/>
            <a:r>
              <a:rPr lang="en-US" sz="2000" dirty="0">
                <a:cs typeface="Arial" panose="020B0604020202020204" pitchFamily="34" charset="0"/>
              </a:rPr>
              <a:t>  </a:t>
            </a:r>
            <a:r>
              <a:rPr lang="cs-CZ" sz="2000" dirty="0">
                <a:cs typeface="Arial" panose="020B0604020202020204" pitchFamily="34" charset="0"/>
              </a:rPr>
              <a:t>Reakce draslíku s vodou probíhá prudce za vzniku vodíku a hydroxidu. Zapálen shoří na oranžový </a:t>
            </a:r>
            <a:r>
              <a:rPr lang="cs-CZ" sz="2000" b="1" dirty="0" err="1">
                <a:cs typeface="Arial" panose="020B0604020202020204" pitchFamily="34" charset="0"/>
              </a:rPr>
              <a:t>superperoxid</a:t>
            </a:r>
            <a:r>
              <a:rPr lang="en-US" sz="2000" b="1" dirty="0">
                <a:cs typeface="Arial" panose="020B0604020202020204" pitchFamily="34" charset="0"/>
              </a:rPr>
              <a:t> </a:t>
            </a:r>
            <a:r>
              <a:rPr lang="en-US" sz="2000" b="1" dirty="0" err="1">
                <a:cs typeface="Arial" panose="020B0604020202020204" pitchFamily="34" charset="0"/>
              </a:rPr>
              <a:t>draseln</a:t>
            </a:r>
            <a:r>
              <a:rPr lang="cs-CZ" sz="2000" b="1" dirty="0">
                <a:cs typeface="Arial" panose="020B0604020202020204" pitchFamily="34" charset="0"/>
              </a:rPr>
              <a:t>ý </a:t>
            </a:r>
            <a:r>
              <a:rPr lang="cs-CZ" sz="2000" dirty="0">
                <a:cs typeface="Arial" panose="020B0604020202020204" pitchFamily="34" charset="0"/>
              </a:rPr>
              <a:t>KO</a:t>
            </a:r>
            <a:r>
              <a:rPr lang="cs-CZ" sz="2000" baseline="-25000" dirty="0">
                <a:cs typeface="Arial" panose="020B0604020202020204" pitchFamily="34" charset="0"/>
              </a:rPr>
              <a:t>2</a:t>
            </a:r>
            <a:r>
              <a:rPr lang="cs-CZ" sz="2000" dirty="0">
                <a:cs typeface="Arial" panose="020B0604020202020204" pitchFamily="34" charset="0"/>
              </a:rPr>
              <a:t>, v atmosféře ozonu shoří za vzniku nestabilního tmavě červeného </a:t>
            </a:r>
            <a:r>
              <a:rPr lang="cs-CZ" sz="2000" b="1" dirty="0">
                <a:cs typeface="Arial" panose="020B0604020202020204" pitchFamily="34" charset="0"/>
              </a:rPr>
              <a:t>ozonidu draselného </a:t>
            </a:r>
            <a:r>
              <a:rPr lang="cs-CZ" sz="2000" dirty="0">
                <a:cs typeface="Arial" panose="020B0604020202020204" pitchFamily="34" charset="0"/>
              </a:rPr>
              <a:t>KO</a:t>
            </a:r>
            <a:r>
              <a:rPr lang="cs-CZ" sz="2000" baseline="-25000" dirty="0">
                <a:cs typeface="Arial" panose="020B0604020202020204" pitchFamily="34" charset="0"/>
              </a:rPr>
              <a:t>3</a:t>
            </a:r>
            <a:r>
              <a:rPr lang="cs-CZ" sz="2000" dirty="0">
                <a:cs typeface="Arial" panose="020B0604020202020204" pitchFamily="34" charset="0"/>
              </a:rPr>
              <a:t>.</a:t>
            </a:r>
          </a:p>
          <a:p>
            <a:pPr algn="just"/>
            <a:r>
              <a:rPr lang="en-US" sz="2000" dirty="0">
                <a:cs typeface="Arial" panose="020B0604020202020204" pitchFamily="34" charset="0"/>
              </a:rPr>
              <a:t>  </a:t>
            </a:r>
            <a:r>
              <a:rPr lang="cs-CZ" sz="2000" dirty="0">
                <a:cs typeface="Arial" panose="020B0604020202020204" pitchFamily="34" charset="0"/>
              </a:rPr>
              <a:t>Při teplotě přes 200 °C reaguje s vodíkem za vzniku </a:t>
            </a:r>
            <a:r>
              <a:rPr lang="cs-CZ" sz="2000" b="1" dirty="0">
                <a:cs typeface="Arial" panose="020B0604020202020204" pitchFamily="34" charset="0"/>
              </a:rPr>
              <a:t>hydridu draselného </a:t>
            </a:r>
            <a:r>
              <a:rPr lang="cs-CZ" sz="2000" dirty="0">
                <a:cs typeface="Arial" panose="020B0604020202020204" pitchFamily="34" charset="0"/>
              </a:rPr>
              <a:t>KH. S kapalným amoniakem reaguje draslík již za velmi nízkých teplot za vzniku tmavě modrého </a:t>
            </a:r>
            <a:r>
              <a:rPr lang="cs-CZ" sz="2000" dirty="0" err="1">
                <a:cs typeface="Arial" panose="020B0604020202020204" pitchFamily="34" charset="0"/>
              </a:rPr>
              <a:t>hexaaminkomplexu</a:t>
            </a:r>
            <a:r>
              <a:rPr lang="cs-CZ" sz="2000" dirty="0">
                <a:cs typeface="Arial" panose="020B0604020202020204" pitchFamily="34" charset="0"/>
              </a:rPr>
              <a:t> [K(NH</a:t>
            </a:r>
            <a:r>
              <a:rPr lang="cs-CZ" sz="2000" baseline="-25000" dirty="0">
                <a:cs typeface="Arial" panose="020B0604020202020204" pitchFamily="34" charset="0"/>
              </a:rPr>
              <a:t>3</a:t>
            </a:r>
            <a:r>
              <a:rPr lang="cs-CZ" sz="2000" dirty="0">
                <a:cs typeface="Arial" panose="020B0604020202020204" pitchFamily="34" charset="0"/>
              </a:rPr>
              <a:t>)</a:t>
            </a:r>
            <a:r>
              <a:rPr lang="cs-CZ" sz="2000" baseline="-25000" dirty="0">
                <a:cs typeface="Arial" panose="020B0604020202020204" pitchFamily="34" charset="0"/>
              </a:rPr>
              <a:t>6</a:t>
            </a:r>
            <a:r>
              <a:rPr lang="cs-CZ" sz="2000" dirty="0">
                <a:cs typeface="Arial" panose="020B0604020202020204" pitchFamily="34" charset="0"/>
              </a:rPr>
              <a:t>], s plynným NH</a:t>
            </a:r>
            <a:r>
              <a:rPr lang="cs-CZ" sz="2000" baseline="-25000" dirty="0">
                <a:cs typeface="Arial" panose="020B0604020202020204" pitchFamily="34" charset="0"/>
              </a:rPr>
              <a:t>3</a:t>
            </a:r>
            <a:r>
              <a:rPr lang="cs-CZ" sz="2000" dirty="0">
                <a:cs typeface="Arial" panose="020B0604020202020204" pitchFamily="34" charset="0"/>
              </a:rPr>
              <a:t> se při teplotě přes 60 °C slučuje na </a:t>
            </a:r>
            <a:r>
              <a:rPr lang="cs-CZ" sz="2000" b="1" dirty="0">
                <a:cs typeface="Arial" panose="020B0604020202020204" pitchFamily="34" charset="0"/>
              </a:rPr>
              <a:t>amid draselný </a:t>
            </a:r>
            <a:r>
              <a:rPr lang="cs-CZ" sz="2000" dirty="0">
                <a:cs typeface="Arial" panose="020B0604020202020204" pitchFamily="34" charset="0"/>
              </a:rPr>
              <a:t>KNH</a:t>
            </a:r>
            <a:r>
              <a:rPr lang="cs-CZ" sz="2000" baseline="-25000" dirty="0">
                <a:cs typeface="Arial" panose="020B0604020202020204" pitchFamily="34" charset="0"/>
              </a:rPr>
              <a:t>2</a:t>
            </a:r>
            <a:r>
              <a:rPr lang="cs-CZ" sz="2000" dirty="0">
                <a:cs typeface="Arial" panose="020B0604020202020204" pitchFamily="34" charset="0"/>
              </a:rPr>
              <a:t>, s červeným fosforem reaguje při teplotě okolo 200 °C za vzniku zeleného, snadno hydrolyzujícího fosfidu draselného K</a:t>
            </a:r>
            <a:r>
              <a:rPr lang="cs-CZ" sz="2000" baseline="-25000" dirty="0">
                <a:cs typeface="Arial" panose="020B0604020202020204" pitchFamily="34" charset="0"/>
              </a:rPr>
              <a:t>3</a:t>
            </a:r>
            <a:r>
              <a:rPr lang="cs-CZ" sz="2000" dirty="0">
                <a:cs typeface="Arial" panose="020B0604020202020204" pitchFamily="34" charset="0"/>
              </a:rPr>
              <a:t>P. Již za laboratorní teploty ochotně reaguje s oxidem dusičitým NO</a:t>
            </a:r>
            <a:r>
              <a:rPr lang="cs-CZ" sz="2000" baseline="-25000" dirty="0">
                <a:cs typeface="Arial" panose="020B0604020202020204" pitchFamily="34" charset="0"/>
              </a:rPr>
              <a:t>2</a:t>
            </a:r>
            <a:r>
              <a:rPr lang="cs-CZ" sz="2000" dirty="0">
                <a:cs typeface="Arial" panose="020B0604020202020204" pitchFamily="34" charset="0"/>
              </a:rPr>
              <a:t> za vzniku </a:t>
            </a:r>
            <a:r>
              <a:rPr lang="cs-CZ" sz="2000" b="1" dirty="0">
                <a:cs typeface="Arial" panose="020B0604020202020204" pitchFamily="34" charset="0"/>
              </a:rPr>
              <a:t>dusitanu sodného </a:t>
            </a:r>
            <a:r>
              <a:rPr lang="cs-CZ" sz="2000" dirty="0">
                <a:cs typeface="Arial" panose="020B0604020202020204" pitchFamily="34" charset="0"/>
              </a:rPr>
              <a:t>KNO</a:t>
            </a:r>
            <a:r>
              <a:rPr lang="cs-CZ" sz="2000" baseline="-25000" dirty="0">
                <a:cs typeface="Arial" panose="020B0604020202020204" pitchFamily="34" charset="0"/>
              </a:rPr>
              <a:t>2</a:t>
            </a:r>
            <a:r>
              <a:rPr lang="cs-CZ" sz="2000" dirty="0">
                <a:cs typeface="Arial" panose="020B0604020202020204" pitchFamily="34" charset="0"/>
              </a:rPr>
              <a:t>. Roztavený draslík se ochotně slučuje s arsenem a antimonem na arsenid draselný K</a:t>
            </a:r>
            <a:r>
              <a:rPr lang="cs-CZ" sz="2000" baseline="-25000" dirty="0">
                <a:cs typeface="Arial" panose="020B0604020202020204" pitchFamily="34" charset="0"/>
              </a:rPr>
              <a:t>3</a:t>
            </a:r>
            <a:r>
              <a:rPr lang="cs-CZ" sz="2000" dirty="0">
                <a:cs typeface="Arial" panose="020B0604020202020204" pitchFamily="34" charset="0"/>
              </a:rPr>
              <a:t>As a antimonid draselný K</a:t>
            </a:r>
            <a:r>
              <a:rPr lang="cs-CZ" sz="2000" baseline="-25000" dirty="0">
                <a:cs typeface="Arial" panose="020B0604020202020204" pitchFamily="34" charset="0"/>
              </a:rPr>
              <a:t>3</a:t>
            </a:r>
            <a:r>
              <a:rPr lang="cs-CZ" sz="2000" dirty="0">
                <a:cs typeface="Arial" panose="020B0604020202020204" pitchFamily="34" charset="0"/>
              </a:rPr>
              <a:t>Sb.</a:t>
            </a:r>
          </a:p>
        </p:txBody>
      </p:sp>
    </p:spTree>
    <p:extLst>
      <p:ext uri="{BB962C8B-B14F-4D97-AF65-F5344CB8AC3E}">
        <p14:creationId xmlns:p14="http://schemas.microsoft.com/office/powerpoint/2010/main" val="5763151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152400"/>
            <a:ext cx="8915400" cy="5632311"/>
          </a:xfrm>
          <a:prstGeom prst="rect">
            <a:avLst/>
          </a:prstGeom>
        </p:spPr>
        <p:txBody>
          <a:bodyPr wrap="square">
            <a:spAutoFit/>
          </a:bodyPr>
          <a:lstStyle/>
          <a:p>
            <a:r>
              <a:rPr lang="cs-CZ" sz="2000" dirty="0">
                <a:cs typeface="Arial" panose="020B0604020202020204" pitchFamily="34" charset="0"/>
              </a:rPr>
              <a:t>Reakce draslíku s neoxidujícími kyselinami probíhá prudce exotermně za vzniku draselné soli a vývoje vodíku:</a:t>
            </a:r>
          </a:p>
          <a:p>
            <a:pPr algn="ctr"/>
            <a:r>
              <a:rPr lang="cs-CZ" sz="2000" dirty="0">
                <a:cs typeface="Arial" panose="020B0604020202020204" pitchFamily="34" charset="0"/>
              </a:rPr>
              <a:t>2K + 2HCl → 2KCl + H</a:t>
            </a:r>
            <a:r>
              <a:rPr lang="cs-CZ" sz="2000" baseline="-25000" dirty="0">
                <a:cs typeface="Arial" panose="020B0604020202020204" pitchFamily="34" charset="0"/>
              </a:rPr>
              <a:t>2</a:t>
            </a:r>
            <a:endParaRPr lang="cs-CZ" sz="2000" dirty="0">
              <a:cs typeface="Arial" panose="020B0604020202020204" pitchFamily="34" charset="0"/>
            </a:endParaRPr>
          </a:p>
          <a:p>
            <a:r>
              <a:rPr lang="cs-CZ" sz="2000" dirty="0">
                <a:cs typeface="Arial" panose="020B0604020202020204" pitchFamily="34" charset="0"/>
              </a:rPr>
              <a:t>Draslík je velmi silné redukční činidlo, při jeho reakci s koncentrovanou kyselinou sírovou dochází k redukci síry o 8 oxidačních stupňů za vzniku draselné soli a vývoje sirovodíku:</a:t>
            </a:r>
          </a:p>
          <a:p>
            <a:pPr algn="ctr"/>
            <a:r>
              <a:rPr lang="cs-CZ" sz="2000" dirty="0">
                <a:cs typeface="Arial" panose="020B0604020202020204" pitchFamily="34" charset="0"/>
              </a:rPr>
              <a:t>8K + 5H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4K</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S + 4H</a:t>
            </a:r>
            <a:r>
              <a:rPr lang="cs-CZ" sz="2000" baseline="-25000" dirty="0">
                <a:cs typeface="Arial" panose="020B0604020202020204" pitchFamily="34" charset="0"/>
              </a:rPr>
              <a:t>2</a:t>
            </a:r>
            <a:r>
              <a:rPr lang="cs-CZ" sz="2000" dirty="0">
                <a:cs typeface="Arial" panose="020B0604020202020204" pitchFamily="34" charset="0"/>
              </a:rPr>
              <a:t>O</a:t>
            </a:r>
          </a:p>
          <a:p>
            <a:r>
              <a:rPr lang="cs-CZ" sz="2000" dirty="0">
                <a:cs typeface="Arial" panose="020B0604020202020204" pitchFamily="34" charset="0"/>
              </a:rPr>
              <a:t>Při reakci draslíku se zředěnou kyselinou sírovou vzniká vedle draselné soli oxid siřičitý a elementární síra:</a:t>
            </a:r>
          </a:p>
          <a:p>
            <a:pPr algn="ctr"/>
            <a:r>
              <a:rPr lang="cs-CZ" sz="2000" dirty="0">
                <a:cs typeface="Arial" panose="020B0604020202020204" pitchFamily="34" charset="0"/>
              </a:rPr>
              <a:t>8K + 6H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4K</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SO</a:t>
            </a:r>
            <a:r>
              <a:rPr lang="cs-CZ" sz="2000" baseline="-25000" dirty="0">
                <a:cs typeface="Arial" panose="020B0604020202020204" pitchFamily="34" charset="0"/>
              </a:rPr>
              <a:t>2</a:t>
            </a:r>
            <a:r>
              <a:rPr lang="cs-CZ" sz="2000" dirty="0">
                <a:cs typeface="Arial" panose="020B0604020202020204" pitchFamily="34" charset="0"/>
              </a:rPr>
              <a:t> + S + 6H</a:t>
            </a:r>
            <a:r>
              <a:rPr lang="cs-CZ" sz="2000" baseline="-25000" dirty="0">
                <a:cs typeface="Arial" panose="020B0604020202020204" pitchFamily="34" charset="0"/>
              </a:rPr>
              <a:t>2</a:t>
            </a:r>
            <a:r>
              <a:rPr lang="cs-CZ" sz="2000" dirty="0">
                <a:cs typeface="Arial" panose="020B0604020202020204" pitchFamily="34" charset="0"/>
              </a:rPr>
              <a:t>O</a:t>
            </a:r>
            <a:endParaRPr lang="en-US" sz="2000" dirty="0">
              <a:cs typeface="Arial" panose="020B0604020202020204" pitchFamily="34" charset="0"/>
            </a:endParaRPr>
          </a:p>
          <a:p>
            <a:pPr algn="ctr"/>
            <a:endParaRPr lang="cs-CZ" sz="2000" dirty="0">
              <a:cs typeface="Arial" panose="020B0604020202020204" pitchFamily="34" charset="0"/>
            </a:endParaRPr>
          </a:p>
          <a:p>
            <a:pPr algn="just"/>
            <a:r>
              <a:rPr lang="cs-CZ" sz="2000" dirty="0">
                <a:cs typeface="Arial" panose="020B0604020202020204" pitchFamily="34" charset="0"/>
              </a:rPr>
              <a:t>V laboratoři lze však také připravit sloučeniny (tzv. </a:t>
            </a:r>
            <a:r>
              <a:rPr lang="cs-CZ" sz="2000" dirty="0" err="1">
                <a:cs typeface="Arial" panose="020B0604020202020204" pitchFamily="34" charset="0"/>
                <a:hlinkClick r:id="rId2" tooltip="Superbáze (stránka neexistuje)">
                  <a:extLst>
                    <a:ext uri="{A12FA001-AC4F-418D-AE19-62706E023703}">
                      <ahyp:hlinkClr xmlns:ahyp="http://schemas.microsoft.com/office/drawing/2018/hyperlinkcolor" val="tx"/>
                    </a:ext>
                  </a:extLst>
                </a:hlinkClick>
              </a:rPr>
              <a:t>superbáze</a:t>
            </a:r>
            <a:r>
              <a:rPr lang="cs-CZ" sz="2000" dirty="0">
                <a:cs typeface="Arial" panose="020B0604020202020204" pitchFamily="34" charset="0"/>
              </a:rPr>
              <a:t>), ve kterých může mít draslík </a:t>
            </a:r>
            <a:r>
              <a:rPr lang="cs-CZ" sz="2000" dirty="0" err="1">
                <a:cs typeface="Arial" panose="020B0604020202020204" pitchFamily="34" charset="0"/>
              </a:rPr>
              <a:t>draslidový</a:t>
            </a:r>
            <a:r>
              <a:rPr lang="cs-CZ" sz="2000" dirty="0">
                <a:cs typeface="Arial" panose="020B0604020202020204" pitchFamily="34" charset="0"/>
              </a:rPr>
              <a:t> anion K</a:t>
            </a:r>
            <a:r>
              <a:rPr lang="cs-CZ" sz="2000" baseline="30000" dirty="0">
                <a:cs typeface="Arial" panose="020B0604020202020204" pitchFamily="34" charset="0"/>
              </a:rPr>
              <a:t>-</a:t>
            </a:r>
            <a:r>
              <a:rPr lang="cs-CZ" sz="2000" dirty="0">
                <a:cs typeface="Arial" panose="020B0604020202020204" pitchFamily="34" charset="0"/>
              </a:rPr>
              <a:t>. K tomu může dojít, protože draslík tak zaplní s-orbital a vytvoří stabilní elektronovou konfiguraci. Takovéto sloučeniny jsou však velmi nestabilní, protože draslík má nízkou ionizační energii, ale velmi vysokou elektronovou afinitu, proto dojde velmi snadno k oxidaci, a tak tyto sloučeniny patří mezi nejsilnější redukční činidla. Velmi rychle až explozivně reaguje draslík s kyslíkem na </a:t>
            </a:r>
            <a:r>
              <a:rPr lang="cs-CZ" sz="2000" i="1" dirty="0" err="1">
                <a:cs typeface="Arial" panose="020B0604020202020204" pitchFamily="34" charset="0"/>
              </a:rPr>
              <a:t>superoxid</a:t>
            </a:r>
            <a:r>
              <a:rPr lang="cs-CZ" sz="2000" i="1" dirty="0">
                <a:cs typeface="Arial" panose="020B0604020202020204" pitchFamily="34" charset="0"/>
              </a:rPr>
              <a:t> draselný </a:t>
            </a:r>
            <a:r>
              <a:rPr lang="cs-CZ" sz="2000" dirty="0">
                <a:cs typeface="Arial" panose="020B0604020202020204" pitchFamily="34" charset="0"/>
              </a:rPr>
              <a:t>a vodou na hydroxid draselný</a:t>
            </a:r>
            <a:endParaRPr lang="en-US" sz="2000" dirty="0">
              <a:cs typeface="Arial" panose="020B0604020202020204" pitchFamily="34" charset="0"/>
            </a:endParaRPr>
          </a:p>
        </p:txBody>
      </p:sp>
    </p:spTree>
    <p:extLst>
      <p:ext uri="{BB962C8B-B14F-4D97-AF65-F5344CB8AC3E}">
        <p14:creationId xmlns:p14="http://schemas.microsoft.com/office/powerpoint/2010/main" val="20983815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4300" y="304800"/>
            <a:ext cx="8915400" cy="5940088"/>
          </a:xfrm>
          <a:prstGeom prst="rect">
            <a:avLst/>
          </a:prstGeom>
        </p:spPr>
        <p:txBody>
          <a:bodyPr wrap="square">
            <a:spAutoFit/>
          </a:bodyPr>
          <a:lstStyle/>
          <a:p>
            <a:pPr algn="just"/>
            <a:r>
              <a:rPr lang="cs-CZ" sz="2000" dirty="0">
                <a:cs typeface="Arial" panose="020B0604020202020204" pitchFamily="34" charset="0"/>
              </a:rPr>
              <a:t>Většina sloučenin draslíku je dobře rozpustná ve vodě, mezi </a:t>
            </a:r>
            <a:r>
              <a:rPr lang="cs-CZ" sz="2000" b="1" dirty="0">
                <a:cs typeface="Arial" panose="020B0604020202020204" pitchFamily="34" charset="0"/>
              </a:rPr>
              <a:t>nerozpustné sloučeniny draslíku</a:t>
            </a:r>
            <a:r>
              <a:rPr lang="cs-CZ" sz="2000" dirty="0">
                <a:cs typeface="Arial" panose="020B0604020202020204" pitchFamily="34" charset="0"/>
              </a:rPr>
              <a:t> patří </a:t>
            </a:r>
            <a:r>
              <a:rPr lang="cs-CZ" sz="2000" i="1" dirty="0" err="1">
                <a:cs typeface="Arial" panose="020B0604020202020204" pitchFamily="34" charset="0"/>
              </a:rPr>
              <a:t>tetrachloroplatičitan</a:t>
            </a:r>
            <a:r>
              <a:rPr lang="cs-CZ" sz="2000" i="1" dirty="0">
                <a:cs typeface="Arial" panose="020B0604020202020204" pitchFamily="34" charset="0"/>
              </a:rPr>
              <a:t> draselný </a:t>
            </a:r>
            <a:r>
              <a:rPr lang="cs-CZ" sz="2000" dirty="0">
                <a:cs typeface="Arial" panose="020B0604020202020204" pitchFamily="34" charset="0"/>
              </a:rPr>
              <a:t>K</a:t>
            </a:r>
            <a:r>
              <a:rPr lang="cs-CZ" sz="2000" baseline="-25000" dirty="0">
                <a:cs typeface="Arial" panose="020B0604020202020204" pitchFamily="34" charset="0"/>
              </a:rPr>
              <a:t>2</a:t>
            </a:r>
            <a:r>
              <a:rPr lang="cs-CZ" sz="2000" dirty="0">
                <a:cs typeface="Arial" panose="020B0604020202020204" pitchFamily="34" charset="0"/>
              </a:rPr>
              <a:t>[PtCl</a:t>
            </a:r>
            <a:r>
              <a:rPr lang="cs-CZ" sz="2000" baseline="-25000" dirty="0">
                <a:cs typeface="Arial" panose="020B0604020202020204" pitchFamily="34" charset="0"/>
              </a:rPr>
              <a:t>6</a:t>
            </a:r>
            <a:r>
              <a:rPr lang="cs-CZ" sz="2000" dirty="0">
                <a:cs typeface="Arial" panose="020B0604020202020204" pitchFamily="34" charset="0"/>
              </a:rPr>
              <a:t>], velice omezeně rozpustný je </a:t>
            </a:r>
            <a:r>
              <a:rPr lang="cs-CZ" sz="2000" i="1" dirty="0" err="1">
                <a:cs typeface="Arial" panose="020B0604020202020204" pitchFamily="34" charset="0"/>
              </a:rPr>
              <a:t>hexabromoplatičitan</a:t>
            </a:r>
            <a:r>
              <a:rPr lang="cs-CZ" sz="2000" i="1" dirty="0">
                <a:cs typeface="Arial" panose="020B0604020202020204" pitchFamily="34" charset="0"/>
              </a:rPr>
              <a:t> draselný </a:t>
            </a:r>
            <a:r>
              <a:rPr lang="cs-CZ" sz="2000" dirty="0">
                <a:cs typeface="Arial" panose="020B0604020202020204" pitchFamily="34" charset="0"/>
              </a:rPr>
              <a:t>K</a:t>
            </a:r>
            <a:r>
              <a:rPr lang="cs-CZ" sz="2000" baseline="-25000" dirty="0">
                <a:cs typeface="Arial" panose="020B0604020202020204" pitchFamily="34" charset="0"/>
              </a:rPr>
              <a:t>2</a:t>
            </a:r>
            <a:r>
              <a:rPr lang="cs-CZ" sz="2000" dirty="0">
                <a:cs typeface="Arial" panose="020B0604020202020204" pitchFamily="34" charset="0"/>
              </a:rPr>
              <a:t>[PtBr</a:t>
            </a:r>
            <a:r>
              <a:rPr lang="cs-CZ" sz="2000" baseline="-25000" dirty="0">
                <a:cs typeface="Arial" panose="020B0604020202020204" pitchFamily="34" charset="0"/>
              </a:rPr>
              <a:t>6</a:t>
            </a:r>
            <a:r>
              <a:rPr lang="cs-CZ" sz="2000" dirty="0">
                <a:cs typeface="Arial" panose="020B0604020202020204" pitchFamily="34" charset="0"/>
              </a:rPr>
              <a:t>] a </a:t>
            </a:r>
            <a:r>
              <a:rPr lang="cs-CZ" sz="2000" i="1" dirty="0">
                <a:cs typeface="Arial" panose="020B0604020202020204" pitchFamily="34" charset="0"/>
              </a:rPr>
              <a:t>jodistan draselný</a:t>
            </a:r>
            <a:r>
              <a:rPr lang="cs-CZ" sz="2000" dirty="0">
                <a:cs typeface="Arial" panose="020B0604020202020204" pitchFamily="34" charset="0"/>
              </a:rPr>
              <a:t> KIO</a:t>
            </a:r>
            <a:r>
              <a:rPr lang="cs-CZ" sz="2000" baseline="-25000" dirty="0">
                <a:cs typeface="Arial" panose="020B0604020202020204" pitchFamily="34" charset="0"/>
              </a:rPr>
              <a:t>4</a:t>
            </a:r>
            <a:r>
              <a:rPr lang="cs-CZ" sz="2000" dirty="0">
                <a:cs typeface="Arial" panose="020B0604020202020204" pitchFamily="34" charset="0"/>
              </a:rPr>
              <a:t>. Vodné roztoky draselných solí bývají bezbarvé, pokud není jejich zbarvení způsobeno barevným aniontem. Jednou z mála známých barevných draselných solí je světle žlutý </a:t>
            </a:r>
            <a:r>
              <a:rPr lang="cs-CZ" sz="2000" i="1" dirty="0">
                <a:cs typeface="Arial" panose="020B0604020202020204" pitchFamily="34" charset="0"/>
              </a:rPr>
              <a:t>dusitan draselný </a:t>
            </a:r>
            <a:r>
              <a:rPr lang="cs-CZ" sz="2000" dirty="0">
                <a:cs typeface="Arial" panose="020B0604020202020204" pitchFamily="34" charset="0"/>
              </a:rPr>
              <a:t>KNO</a:t>
            </a:r>
            <a:r>
              <a:rPr lang="cs-CZ" sz="2000" baseline="-25000" dirty="0">
                <a:cs typeface="Arial" panose="020B0604020202020204" pitchFamily="34" charset="0"/>
              </a:rPr>
              <a:t>2</a:t>
            </a:r>
            <a:r>
              <a:rPr lang="en-US" sz="2000" dirty="0">
                <a:cs typeface="Arial" panose="020B0604020202020204" pitchFamily="34" charset="0"/>
              </a:rPr>
              <a:t>.</a:t>
            </a:r>
          </a:p>
          <a:p>
            <a:pPr algn="just"/>
            <a:endParaRPr lang="en-US" sz="2000" dirty="0">
              <a:cs typeface="Arial" panose="020B0604020202020204" pitchFamily="34" charset="0"/>
            </a:endParaRPr>
          </a:p>
          <a:p>
            <a:pPr algn="just"/>
            <a:r>
              <a:rPr lang="cs-CZ" sz="2000" dirty="0">
                <a:cs typeface="Arial" panose="020B0604020202020204" pitchFamily="34" charset="0"/>
              </a:rPr>
              <a:t>V přírodě se volný draslík nevyskytuje, přítomen je </a:t>
            </a:r>
            <a:r>
              <a:rPr lang="cs-CZ" sz="2000" u="sng" dirty="0">
                <a:cs typeface="Arial" panose="020B0604020202020204" pitchFamily="34" charset="0"/>
              </a:rPr>
              <a:t>vždy vázaný ve sloučeninách</a:t>
            </a:r>
            <a:r>
              <a:rPr lang="cs-CZ" sz="2000" dirty="0">
                <a:cs typeface="Arial" panose="020B0604020202020204" pitchFamily="34" charset="0"/>
              </a:rPr>
              <a:t>, ve kterých vystupuje výhradně jako jednomocný kation K</a:t>
            </a:r>
            <a:r>
              <a:rPr lang="cs-CZ" sz="2000" baseline="30000" dirty="0">
                <a:cs typeface="Arial" panose="020B0604020202020204" pitchFamily="34" charset="0"/>
              </a:rPr>
              <a:t>+</a:t>
            </a:r>
            <a:r>
              <a:rPr lang="cs-CZ" sz="2000" dirty="0">
                <a:cs typeface="Arial" panose="020B0604020202020204" pitchFamily="34" charset="0"/>
              </a:rPr>
              <a:t>.</a:t>
            </a:r>
          </a:p>
          <a:p>
            <a:pPr algn="just"/>
            <a:endParaRPr lang="cs-CZ" sz="2000" dirty="0">
              <a:cs typeface="Arial" panose="020B0604020202020204" pitchFamily="34" charset="0"/>
            </a:endParaRPr>
          </a:p>
          <a:p>
            <a:pPr algn="just"/>
            <a:r>
              <a:rPr lang="cs-CZ" sz="2000" dirty="0">
                <a:cs typeface="Arial" panose="020B0604020202020204" pitchFamily="34" charset="0"/>
              </a:rPr>
              <a:t>Draslík spolu se sodíkem patří mezi </a:t>
            </a:r>
            <a:r>
              <a:rPr lang="cs-CZ" sz="2000" u="sng" dirty="0">
                <a:cs typeface="Arial" panose="020B0604020202020204" pitchFamily="34" charset="0"/>
              </a:rPr>
              <a:t>biogenní prvky</a:t>
            </a:r>
            <a:r>
              <a:rPr lang="cs-CZ" sz="2000" dirty="0">
                <a:cs typeface="Arial" panose="020B0604020202020204" pitchFamily="34" charset="0"/>
              </a:rPr>
              <a:t> a poměr jejich koncentrací v buněčných tekutinách je významným faktorem pro zdravý vývoj organizmu. Obvykle je zdůrazňována významná role draslíku, naopak vysoká konzumace sodných solí je pokládána za zdraví ohrožující. Vyšší koncentrace draslíku je v lidském těle uvnitř buněk, k uvolňování ven dochází pomocí draslíkových kanálů při přenosu vzruchu</a:t>
            </a:r>
            <a:r>
              <a:rPr lang="cs-CZ" sz="2000" dirty="0"/>
              <a:t>.</a:t>
            </a:r>
          </a:p>
          <a:p>
            <a:pPr algn="just"/>
            <a:endParaRPr lang="cs-CZ" sz="2000" dirty="0">
              <a:cs typeface="Arial" panose="020B0604020202020204" pitchFamily="34" charset="0"/>
            </a:endParaRPr>
          </a:p>
          <a:p>
            <a:pPr algn="just"/>
            <a:r>
              <a:rPr lang="cs-CZ" sz="2000" dirty="0">
                <a:cs typeface="Arial" panose="020B0604020202020204" pitchFamily="34" charset="0"/>
              </a:rPr>
              <a:t>Radioaktivní izotop </a:t>
            </a:r>
            <a:r>
              <a:rPr lang="cs-CZ" sz="2000" baseline="30000" dirty="0" err="1">
                <a:cs typeface="Arial" panose="020B0604020202020204" pitchFamily="34" charset="0"/>
              </a:rPr>
              <a:t>40</a:t>
            </a:r>
            <a:r>
              <a:rPr lang="cs-CZ" sz="2000" dirty="0" err="1">
                <a:cs typeface="Arial" panose="020B0604020202020204" pitchFamily="34" charset="0"/>
              </a:rPr>
              <a:t>K</a:t>
            </a:r>
            <a:r>
              <a:rPr lang="cs-CZ" sz="2000" dirty="0">
                <a:cs typeface="Arial" panose="020B0604020202020204" pitchFamily="34" charset="0"/>
              </a:rPr>
              <a:t> tvoří 0.012% všeho draslíku v přírodě, vyskytuje se v horninách, stavebních materiálech a potravinách, je hlavním zdrojem radioaktivního záření v živých organismech  (</a:t>
            </a:r>
            <a:r>
              <a:rPr lang="el-GR" sz="2000" dirty="0">
                <a:ea typeface="Calibri" panose="020F0502020204030204" pitchFamily="34" charset="0"/>
                <a:cs typeface="Calibri" panose="020F0502020204030204" pitchFamily="34" charset="0"/>
              </a:rPr>
              <a:t>β</a:t>
            </a:r>
            <a:r>
              <a:rPr lang="cs-CZ" sz="2000" dirty="0">
                <a:ea typeface="Calibri" panose="020F0502020204030204" pitchFamily="34" charset="0"/>
                <a:cs typeface="Calibri" panose="020F0502020204030204" pitchFamily="34" charset="0"/>
              </a:rPr>
              <a:t>-</a:t>
            </a:r>
            <a:r>
              <a:rPr lang="cs-CZ" sz="2000" dirty="0">
                <a:cs typeface="Arial" panose="020B0604020202020204" pitchFamily="34" charset="0"/>
              </a:rPr>
              <a:t>rozklad, poločas 1.25 mld. let).</a:t>
            </a:r>
          </a:p>
        </p:txBody>
      </p:sp>
    </p:spTree>
    <p:extLst>
      <p:ext uri="{BB962C8B-B14F-4D97-AF65-F5344CB8AC3E}">
        <p14:creationId xmlns:p14="http://schemas.microsoft.com/office/powerpoint/2010/main" val="26815459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39200" cy="1631216"/>
          </a:xfrm>
          <a:prstGeom prst="rect">
            <a:avLst/>
          </a:prstGeom>
        </p:spPr>
        <p:txBody>
          <a:bodyPr wrap="square">
            <a:spAutoFit/>
          </a:bodyPr>
          <a:lstStyle/>
          <a:p>
            <a:pPr algn="just"/>
            <a:r>
              <a:rPr lang="cs-CZ" sz="2000" b="1" dirty="0" err="1">
                <a:cs typeface="Arial" panose="020B0604020202020204" pitchFamily="34" charset="0"/>
              </a:rPr>
              <a:t>Sodno</a:t>
            </a:r>
            <a:r>
              <a:rPr lang="cs-CZ" sz="2000" b="1" dirty="0">
                <a:cs typeface="Arial" panose="020B0604020202020204" pitchFamily="34" charset="0"/>
              </a:rPr>
              <a:t>-draselná pumpa </a:t>
            </a:r>
            <a:r>
              <a:rPr lang="cs-CZ" sz="2000" dirty="0">
                <a:cs typeface="Arial" panose="020B0604020202020204" pitchFamily="34" charset="0"/>
              </a:rPr>
              <a:t>(též Na+/K+) je </a:t>
            </a:r>
            <a:r>
              <a:rPr lang="cs-CZ" sz="2000" dirty="0" err="1">
                <a:cs typeface="Arial" panose="020B0604020202020204" pitchFamily="34" charset="0"/>
              </a:rPr>
              <a:t>transmembránový</a:t>
            </a:r>
            <a:r>
              <a:rPr lang="cs-CZ" sz="2000" dirty="0">
                <a:cs typeface="Arial" panose="020B0604020202020204" pitchFamily="34" charset="0"/>
              </a:rPr>
              <a:t> protein pracující jako buněčná pumpa. Spotřebovává ATP, načež několikrát mění svou konformaci (prostorové uspořádání) a přesouvá ionty sodíku a draslíku přes buněčnou membránu, a to proti koncentračnímu gradientu. Zatímco sodík je tedy transportován ven z buňky, draslík je naopak pumpován dovnitř.</a:t>
            </a:r>
          </a:p>
        </p:txBody>
      </p:sp>
      <p:pic>
        <p:nvPicPr>
          <p:cNvPr id="89090" name="Picture 2" descr="https://upload.wikimedia.org/wikipedia/commons/thumb/4/4f/Sodium-potassium_pump_and_diffusion.png/1920px-Sodium-potassium_pump_and_diffus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4060" y="2057400"/>
            <a:ext cx="5034322" cy="3019425"/>
          </a:xfrm>
          <a:prstGeom prst="rect">
            <a:avLst/>
          </a:prstGeom>
          <a:noFill/>
          <a:extLst>
            <a:ext uri="{909E8E84-426E-40DD-AFC4-6F175D3DCCD1}">
              <a14:hiddenFill xmlns:a14="http://schemas.microsoft.com/office/drawing/2010/main">
                <a:solidFill>
                  <a:srgbClr val="FFFFFF"/>
                </a:solidFill>
              </a14:hiddenFill>
            </a:ext>
          </a:extLst>
        </p:spPr>
      </p:pic>
      <p:pic>
        <p:nvPicPr>
          <p:cNvPr id="89092" name="Picture 4" descr="https://upload.wikimedia.org/wikipedia/commons/thumb/6/65/Sodium-potassium_pump.svg/1920px-Sodium-potassium_pump.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99" y="2652711"/>
            <a:ext cx="3385227" cy="1828801"/>
          </a:xfrm>
          <a:prstGeom prst="rect">
            <a:avLst/>
          </a:prstGeom>
          <a:noFill/>
          <a:extLst>
            <a:ext uri="{909E8E84-426E-40DD-AFC4-6F175D3DCCD1}">
              <a14:hiddenFill xmlns:a14="http://schemas.microsoft.com/office/drawing/2010/main">
                <a:solidFill>
                  <a:srgbClr val="FFFFFF"/>
                </a:solidFill>
              </a14:hiddenFill>
            </a:ext>
          </a:extLst>
        </p:spPr>
      </p:pic>
      <p:pic>
        <p:nvPicPr>
          <p:cNvPr id="89094" name="Picture 6" descr="3b8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4512" y="4800600"/>
            <a:ext cx="1390650" cy="185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4608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915400" cy="6247864"/>
          </a:xfrm>
          <a:prstGeom prst="rect">
            <a:avLst/>
          </a:prstGeom>
        </p:spPr>
        <p:txBody>
          <a:bodyPr wrap="square">
            <a:spAutoFit/>
          </a:bodyPr>
          <a:lstStyle/>
          <a:p>
            <a:pPr algn="just"/>
            <a:r>
              <a:rPr lang="en-US" sz="2000" dirty="0">
                <a:cs typeface="Arial" panose="020B0604020202020204" pitchFamily="34" charset="0"/>
              </a:rPr>
              <a:t>  </a:t>
            </a:r>
            <a:r>
              <a:rPr lang="cs-CZ" sz="2000" dirty="0">
                <a:cs typeface="Arial" panose="020B0604020202020204" pitchFamily="34" charset="0"/>
              </a:rPr>
              <a:t>Průměrný obsah draslíku v zemské kůře činí 2,35 % hmot.</a:t>
            </a:r>
            <a:r>
              <a:rPr lang="en-US" sz="2000" dirty="0">
                <a:cs typeface="Arial" panose="020B0604020202020204" pitchFamily="34" charset="0"/>
              </a:rPr>
              <a:t>,</a:t>
            </a:r>
            <a:r>
              <a:rPr lang="cs-CZ" sz="2000" dirty="0">
                <a:cs typeface="Arial" panose="020B0604020202020204" pitchFamily="34" charset="0"/>
              </a:rPr>
              <a:t> </a:t>
            </a:r>
            <a:r>
              <a:rPr lang="en-GB" altLang="en-US" sz="2000" dirty="0">
                <a:cs typeface="Arial" panose="020B0604020202020204" pitchFamily="34" charset="0"/>
              </a:rPr>
              <a:t>je </a:t>
            </a:r>
            <a:r>
              <a:rPr lang="en-GB" altLang="en-US" sz="2000" dirty="0" err="1">
                <a:cs typeface="Arial" panose="020B0604020202020204" pitchFamily="34" charset="0"/>
              </a:rPr>
              <a:t>však</a:t>
            </a:r>
            <a:r>
              <a:rPr lang="en-GB" altLang="en-US" sz="2000" dirty="0">
                <a:cs typeface="Arial" panose="020B0604020202020204" pitchFamily="34" charset="0"/>
              </a:rPr>
              <a:t> </a:t>
            </a:r>
            <a:r>
              <a:rPr lang="en-GB" altLang="en-US" sz="2000" dirty="0" err="1">
                <a:cs typeface="Arial" panose="020B0604020202020204" pitchFamily="34" charset="0"/>
              </a:rPr>
              <a:t>více</a:t>
            </a:r>
            <a:r>
              <a:rPr lang="en-GB" altLang="en-US" sz="2000" dirty="0">
                <a:cs typeface="Arial" panose="020B0604020202020204" pitchFamily="34" charset="0"/>
              </a:rPr>
              <a:t> </a:t>
            </a:r>
            <a:r>
              <a:rPr lang="en-GB" altLang="en-US" sz="2000" dirty="0" err="1">
                <a:cs typeface="Arial" panose="020B0604020202020204" pitchFamily="34" charset="0"/>
              </a:rPr>
              <a:t>rozptýlen</a:t>
            </a:r>
            <a:r>
              <a:rPr lang="en-GB" altLang="en-US" sz="2000" dirty="0">
                <a:cs typeface="Arial" panose="020B0604020202020204" pitchFamily="34" charset="0"/>
              </a:rPr>
              <a:t> </a:t>
            </a:r>
            <a:r>
              <a:rPr lang="en-GB" altLang="en-US" sz="2000" dirty="0" err="1">
                <a:cs typeface="Arial" panose="020B0604020202020204" pitchFamily="34" charset="0"/>
              </a:rPr>
              <a:t>než</a:t>
            </a:r>
            <a:r>
              <a:rPr lang="en-GB" altLang="en-US" sz="2000" dirty="0">
                <a:cs typeface="Arial" panose="020B0604020202020204" pitchFamily="34" charset="0"/>
              </a:rPr>
              <a:t> </a:t>
            </a:r>
            <a:r>
              <a:rPr lang="cs-CZ" altLang="en-US" sz="2000" dirty="0">
                <a:cs typeface="Arial" panose="020B0604020202020204" pitchFamily="34" charset="0"/>
              </a:rPr>
              <a:t>Na</a:t>
            </a:r>
            <a:r>
              <a:rPr lang="en-US" altLang="en-US" sz="2000" dirty="0">
                <a:cs typeface="Arial" panose="020B0604020202020204" pitchFamily="34" charset="0"/>
              </a:rPr>
              <a:t>.</a:t>
            </a:r>
            <a:r>
              <a:rPr lang="en-GB" altLang="en-US" sz="2000" dirty="0">
                <a:cs typeface="Arial" panose="020B0604020202020204" pitchFamily="34" charset="0"/>
              </a:rPr>
              <a:t> </a:t>
            </a:r>
            <a:r>
              <a:rPr lang="cs-CZ" sz="2000" dirty="0">
                <a:cs typeface="Arial" panose="020B0604020202020204" pitchFamily="34" charset="0"/>
              </a:rPr>
              <a:t>Nejvíce draslíku je obsaženo v křemičitanech a v ložiscích chloridu draselného (sylvín). Další významné minerály draslíku jsou </a:t>
            </a:r>
            <a:r>
              <a:rPr lang="cs-CZ" sz="2000" b="1" dirty="0" err="1">
                <a:cs typeface="Arial" panose="020B0604020202020204" pitchFamily="34" charset="0"/>
              </a:rPr>
              <a:t>sylvinit</a:t>
            </a:r>
            <a:r>
              <a:rPr lang="cs-CZ" sz="2000" dirty="0">
                <a:cs typeface="Arial" panose="020B0604020202020204" pitchFamily="34" charset="0"/>
              </a:rPr>
              <a:t> </a:t>
            </a:r>
            <a:r>
              <a:rPr lang="cs-CZ" sz="2000" dirty="0" err="1">
                <a:cs typeface="Arial" panose="020B0604020202020204" pitchFamily="34" charset="0"/>
              </a:rPr>
              <a:t>KCl·NaCl</a:t>
            </a:r>
            <a:r>
              <a:rPr lang="cs-CZ" sz="2000" dirty="0">
                <a:cs typeface="Arial" panose="020B0604020202020204" pitchFamily="34" charset="0"/>
              </a:rPr>
              <a:t>, </a:t>
            </a:r>
            <a:r>
              <a:rPr lang="cs-CZ" sz="2000" b="1" dirty="0">
                <a:cs typeface="Arial" panose="020B0604020202020204" pitchFamily="34" charset="0"/>
              </a:rPr>
              <a:t>karnalit</a:t>
            </a:r>
            <a:r>
              <a:rPr lang="cs-CZ" sz="2000" dirty="0">
                <a:cs typeface="Arial" panose="020B0604020202020204" pitchFamily="34" charset="0"/>
              </a:rPr>
              <a:t> MgCl</a:t>
            </a:r>
            <a:r>
              <a:rPr lang="cs-CZ" sz="2000" baseline="-25000" dirty="0">
                <a:cs typeface="Arial" panose="020B0604020202020204" pitchFamily="34" charset="0"/>
              </a:rPr>
              <a:t>2</a:t>
            </a:r>
            <a:r>
              <a:rPr lang="cs-CZ" sz="2000" dirty="0">
                <a:cs typeface="Arial" panose="020B0604020202020204" pitchFamily="34" charset="0"/>
              </a:rPr>
              <a:t>·KCl·6H</a:t>
            </a:r>
            <a:r>
              <a:rPr lang="cs-CZ" sz="2000" baseline="-25000" dirty="0">
                <a:cs typeface="Arial" panose="020B0604020202020204" pitchFamily="34" charset="0"/>
              </a:rPr>
              <a:t>2</a:t>
            </a:r>
            <a:r>
              <a:rPr lang="cs-CZ" sz="2000" dirty="0">
                <a:cs typeface="Arial" panose="020B0604020202020204" pitchFamily="34" charset="0"/>
              </a:rPr>
              <a:t>O</a:t>
            </a:r>
            <a:r>
              <a:rPr lang="en-US" sz="2000" dirty="0">
                <a:cs typeface="Arial" panose="020B0604020202020204" pitchFamily="34" charset="0"/>
              </a:rPr>
              <a:t>, </a:t>
            </a:r>
            <a:r>
              <a:rPr lang="en-GB" altLang="en-US" sz="2000" b="1" dirty="0" err="1">
                <a:cs typeface="Arial" panose="020B0604020202020204" pitchFamily="34" charset="0"/>
              </a:rPr>
              <a:t>orthoklas</a:t>
            </a:r>
            <a:r>
              <a:rPr lang="en-GB" altLang="en-US" sz="2000" dirty="0">
                <a:cs typeface="Arial" panose="020B0604020202020204" pitchFamily="34" charset="0"/>
              </a:rPr>
              <a:t> KAlSi</a:t>
            </a:r>
            <a:r>
              <a:rPr lang="en-GB" altLang="en-US" sz="2000" baseline="-25000" dirty="0">
                <a:cs typeface="Arial" panose="020B0604020202020204" pitchFamily="34" charset="0"/>
              </a:rPr>
              <a:t>3</a:t>
            </a:r>
            <a:r>
              <a:rPr lang="en-GB" altLang="en-US" sz="2000" dirty="0">
                <a:cs typeface="Arial" panose="020B0604020202020204" pitchFamily="34" charset="0"/>
              </a:rPr>
              <a:t>O</a:t>
            </a:r>
            <a:r>
              <a:rPr lang="en-GB" altLang="en-US" sz="2000" baseline="-25000" dirty="0">
                <a:cs typeface="Arial" panose="020B0604020202020204" pitchFamily="34" charset="0"/>
              </a:rPr>
              <a:t>8</a:t>
            </a:r>
            <a:r>
              <a:rPr lang="cs-CZ" sz="2000" dirty="0">
                <a:cs typeface="Arial" panose="020B0604020202020204" pitchFamily="34" charset="0"/>
              </a:rPr>
              <a:t> a </a:t>
            </a:r>
            <a:r>
              <a:rPr lang="cs-CZ" sz="2000" b="1" dirty="0">
                <a:cs typeface="Arial" panose="020B0604020202020204" pitchFamily="34" charset="0"/>
              </a:rPr>
              <a:t>kainit</a:t>
            </a:r>
            <a:r>
              <a:rPr lang="cs-CZ" sz="2000" dirty="0">
                <a:cs typeface="Arial" panose="020B0604020202020204" pitchFamily="34" charset="0"/>
              </a:rPr>
              <a:t> KCl·MgSO</a:t>
            </a:r>
            <a:r>
              <a:rPr lang="cs-CZ" sz="2000" baseline="-25000" dirty="0">
                <a:cs typeface="Arial" panose="020B0604020202020204" pitchFamily="34" charset="0"/>
              </a:rPr>
              <a:t>4</a:t>
            </a:r>
            <a:r>
              <a:rPr lang="cs-CZ" sz="2000" dirty="0">
                <a:cs typeface="Arial" panose="020B0604020202020204" pitchFamily="34" charset="0"/>
              </a:rPr>
              <a:t>·3H</a:t>
            </a:r>
            <a:r>
              <a:rPr lang="cs-CZ" sz="2000" baseline="-25000" dirty="0">
                <a:cs typeface="Arial" panose="020B0604020202020204" pitchFamily="34" charset="0"/>
              </a:rPr>
              <a:t>2</a:t>
            </a:r>
            <a:r>
              <a:rPr lang="cs-CZ" sz="2000" dirty="0">
                <a:cs typeface="Arial" panose="020B0604020202020204" pitchFamily="34" charset="0"/>
              </a:rPr>
              <a:t>O.</a:t>
            </a:r>
            <a:r>
              <a:rPr lang="en-US" sz="2000" dirty="0">
                <a:cs typeface="Arial" panose="020B0604020202020204" pitchFamily="34" charset="0"/>
              </a:rPr>
              <a:t> </a:t>
            </a:r>
            <a:r>
              <a:rPr lang="cs-CZ" sz="2000" dirty="0">
                <a:cs typeface="Arial" panose="020B0604020202020204" pitchFamily="34" charset="0"/>
              </a:rPr>
              <a:t>Kromě významného podílu draslíku v mořské soli jej nalézáme také téměř ve všech podzemních minerálních vodách. </a:t>
            </a:r>
          </a:p>
          <a:p>
            <a:pPr algn="just"/>
            <a:endParaRPr lang="cs-CZ" sz="2000" dirty="0">
              <a:cs typeface="Arial" panose="020B0604020202020204" pitchFamily="34" charset="0"/>
            </a:endParaRPr>
          </a:p>
          <a:p>
            <a:pPr algn="just"/>
            <a:r>
              <a:rPr lang="en-US" sz="2000" dirty="0">
                <a:cs typeface="Arial" panose="020B0604020202020204" pitchFamily="34" charset="0"/>
              </a:rPr>
              <a:t>  </a:t>
            </a:r>
            <a:r>
              <a:rPr lang="cs-CZ" sz="2000" dirty="0">
                <a:cs typeface="Arial" panose="020B0604020202020204" pitchFamily="34" charset="0"/>
              </a:rPr>
              <a:t>Průmyslová výroba draslíku se provádí termickou </a:t>
            </a:r>
            <a:r>
              <a:rPr lang="cs-CZ" sz="2000" b="1" dirty="0">
                <a:cs typeface="Arial" panose="020B0604020202020204" pitchFamily="34" charset="0"/>
              </a:rPr>
              <a:t>redukcí taveniny chloridu draselného </a:t>
            </a:r>
            <a:r>
              <a:rPr lang="cs-CZ" sz="2000" b="1" dirty="0" err="1">
                <a:cs typeface="Arial" panose="020B0604020202020204" pitchFamily="34" charset="0"/>
              </a:rPr>
              <a:t>KCl</a:t>
            </a:r>
            <a:r>
              <a:rPr lang="cs-CZ" sz="2000" b="1" dirty="0">
                <a:cs typeface="Arial" panose="020B0604020202020204" pitchFamily="34" charset="0"/>
              </a:rPr>
              <a:t> kovovým sodíkem</a:t>
            </a:r>
            <a:r>
              <a:rPr lang="cs-CZ" sz="2000" dirty="0">
                <a:cs typeface="Arial" panose="020B0604020202020204" pitchFamily="34" charset="0"/>
              </a:rPr>
              <a:t> nebo </a:t>
            </a:r>
            <a:r>
              <a:rPr lang="cs-CZ" sz="2000" b="1" dirty="0">
                <a:cs typeface="Arial" panose="020B0604020202020204" pitchFamily="34" charset="0"/>
              </a:rPr>
              <a:t>redukcí fluoridu draselného karbidem vápníku</a:t>
            </a:r>
            <a:r>
              <a:rPr lang="cs-CZ" sz="2000" dirty="0">
                <a:cs typeface="Arial" panose="020B0604020202020204" pitchFamily="34" charset="0"/>
              </a:rPr>
              <a:t> - </a:t>
            </a:r>
            <a:r>
              <a:rPr lang="cs-CZ" sz="2000" dirty="0" err="1">
                <a:cs typeface="Arial" panose="020B0604020202020204" pitchFamily="34" charset="0"/>
              </a:rPr>
              <a:t>Griesheimerův</a:t>
            </a:r>
            <a:r>
              <a:rPr lang="cs-CZ" sz="2000" dirty="0">
                <a:cs typeface="Arial" panose="020B0604020202020204" pitchFamily="34" charset="0"/>
              </a:rPr>
              <a:t> proces výroby draslíku. </a:t>
            </a:r>
            <a:r>
              <a:rPr lang="cs-CZ" sz="2000" dirty="0" err="1">
                <a:cs typeface="Arial" panose="020B0604020202020204" pitchFamily="34" charset="0"/>
              </a:rPr>
              <a:t>Griesheimerův</a:t>
            </a:r>
            <a:r>
              <a:rPr lang="cs-CZ" sz="2000" dirty="0">
                <a:cs typeface="Arial" panose="020B0604020202020204" pitchFamily="34" charset="0"/>
              </a:rPr>
              <a:t> proces redukce probíhá podle rovnice:</a:t>
            </a:r>
          </a:p>
          <a:p>
            <a:pPr algn="ctr"/>
            <a:r>
              <a:rPr lang="cs-CZ" sz="2000" dirty="0">
                <a:cs typeface="Arial" panose="020B0604020202020204" pitchFamily="34" charset="0"/>
              </a:rPr>
              <a:t>2KF + CaC</a:t>
            </a:r>
            <a:r>
              <a:rPr lang="cs-CZ" sz="2000" baseline="-25000" dirty="0">
                <a:cs typeface="Arial" panose="020B0604020202020204" pitchFamily="34" charset="0"/>
              </a:rPr>
              <a:t>2</a:t>
            </a:r>
            <a:r>
              <a:rPr lang="cs-CZ" sz="2000" dirty="0">
                <a:cs typeface="Arial" panose="020B0604020202020204" pitchFamily="34" charset="0"/>
              </a:rPr>
              <a:t> → 2K + CaF</a:t>
            </a:r>
            <a:r>
              <a:rPr lang="cs-CZ" sz="2000" baseline="-25000" dirty="0">
                <a:cs typeface="Arial" panose="020B0604020202020204" pitchFamily="34" charset="0"/>
              </a:rPr>
              <a:t>2</a:t>
            </a:r>
            <a:r>
              <a:rPr lang="cs-CZ" sz="2000" dirty="0">
                <a:cs typeface="Arial" panose="020B0604020202020204" pitchFamily="34" charset="0"/>
              </a:rPr>
              <a:t> + 2C</a:t>
            </a:r>
          </a:p>
          <a:p>
            <a:pPr algn="just"/>
            <a:r>
              <a:rPr lang="cs-CZ" sz="2000" dirty="0">
                <a:cs typeface="Arial" panose="020B0604020202020204" pitchFamily="34" charset="0"/>
              </a:rPr>
              <a:t>Do roku 1950 se draslík vyráběl podle původní </a:t>
            </a:r>
            <a:r>
              <a:rPr lang="cs-CZ" sz="2000" dirty="0" err="1">
                <a:cs typeface="Arial" panose="020B0604020202020204" pitchFamily="34" charset="0"/>
              </a:rPr>
              <a:t>Davyho</a:t>
            </a:r>
            <a:r>
              <a:rPr lang="cs-CZ" sz="2000" dirty="0">
                <a:cs typeface="Arial" panose="020B0604020202020204" pitchFamily="34" charset="0"/>
              </a:rPr>
              <a:t> metody </a:t>
            </a:r>
            <a:r>
              <a:rPr lang="cs-CZ" sz="2000" b="1" dirty="0">
                <a:cs typeface="Arial" panose="020B0604020202020204" pitchFamily="34" charset="0"/>
              </a:rPr>
              <a:t>tavnou elektrolýzou </a:t>
            </a:r>
            <a:r>
              <a:rPr lang="cs-CZ" sz="2000" b="1" dirty="0" err="1">
                <a:cs typeface="Arial" panose="020B0604020202020204" pitchFamily="34" charset="0"/>
              </a:rPr>
              <a:t>KCl</a:t>
            </a:r>
            <a:r>
              <a:rPr lang="cs-CZ" sz="2000" b="1" dirty="0">
                <a:cs typeface="Arial" panose="020B0604020202020204" pitchFamily="34" charset="0"/>
              </a:rPr>
              <a:t> nebo KOH</a:t>
            </a:r>
            <a:r>
              <a:rPr lang="cs-CZ" sz="2000" dirty="0">
                <a:cs typeface="Arial" panose="020B0604020202020204" pitchFamily="34" charset="0"/>
              </a:rPr>
              <a:t>, v omezené míře se draslík připravoval </a:t>
            </a:r>
            <a:r>
              <a:rPr lang="cs-CZ" sz="2000" b="1" dirty="0">
                <a:cs typeface="Arial" panose="020B0604020202020204" pitchFamily="34" charset="0"/>
              </a:rPr>
              <a:t>termickým rozkladem vinného kamene </a:t>
            </a:r>
            <a:r>
              <a:rPr lang="cs-CZ" sz="2000" i="1" dirty="0">
                <a:cs typeface="Arial" panose="020B0604020202020204" pitchFamily="34" charset="0"/>
              </a:rPr>
              <a:t>(draselná sůl kyseliny vinné)</a:t>
            </a:r>
            <a:r>
              <a:rPr lang="cs-CZ" sz="2000" dirty="0">
                <a:cs typeface="Arial" panose="020B0604020202020204" pitchFamily="34" charset="0"/>
              </a:rPr>
              <a:t> HOOCCH(OH)CH(OH)COOK.</a:t>
            </a:r>
            <a:endParaRPr lang="en-US" sz="2000" dirty="0">
              <a:cs typeface="Arial" panose="020B0604020202020204" pitchFamily="34" charset="0"/>
            </a:endParaRPr>
          </a:p>
          <a:p>
            <a:pPr algn="just"/>
            <a:endParaRPr lang="en-US" sz="2000" dirty="0">
              <a:cs typeface="Arial" panose="020B0604020202020204" pitchFamily="34" charset="0"/>
            </a:endParaRPr>
          </a:p>
          <a:p>
            <a:pPr algn="just"/>
            <a:r>
              <a:rPr lang="cs-CZ" sz="2000" dirty="0">
                <a:cs typeface="Arial" panose="020B0604020202020204" pitchFamily="34" charset="0"/>
              </a:rPr>
              <a:t>Volný draslík nemá významné přímé využití (</a:t>
            </a:r>
            <a:r>
              <a:rPr lang="cs-CZ" sz="2000" u="sng" dirty="0">
                <a:cs typeface="Arial" panose="020B0604020202020204" pitchFamily="34" charset="0"/>
              </a:rPr>
              <a:t>redukční činidlo </a:t>
            </a:r>
            <a:r>
              <a:rPr lang="cs-CZ" sz="2000" dirty="0">
                <a:cs typeface="Arial" panose="020B0604020202020204" pitchFamily="34" charset="0"/>
              </a:rPr>
              <a:t>v organické syntéze a analytické chemii), velmi důležité jsou však jeho sloučeniny</a:t>
            </a:r>
            <a:r>
              <a:rPr lang="en-US" sz="2000" dirty="0">
                <a:cs typeface="Arial" panose="020B0604020202020204" pitchFamily="34" charset="0"/>
              </a:rPr>
              <a:t>. </a:t>
            </a:r>
            <a:r>
              <a:rPr lang="cs-CZ" sz="2000" dirty="0">
                <a:cs typeface="Arial" panose="020B0604020202020204" pitchFamily="34" charset="0"/>
              </a:rPr>
              <a:t>Perspektivní využití může kapalný draslík najít jako </a:t>
            </a:r>
            <a:r>
              <a:rPr lang="cs-CZ" sz="2000" u="sng" dirty="0">
                <a:cs typeface="Arial" panose="020B0604020202020204" pitchFamily="34" charset="0"/>
              </a:rPr>
              <a:t>chladivo</a:t>
            </a:r>
            <a:r>
              <a:rPr lang="cs-CZ" sz="2000" dirty="0">
                <a:cs typeface="Arial" panose="020B0604020202020204" pitchFamily="34" charset="0"/>
              </a:rPr>
              <a:t> </a:t>
            </a:r>
            <a:r>
              <a:rPr lang="cs-CZ" sz="2000" u="sng" dirty="0">
                <a:cs typeface="Arial" panose="020B0604020202020204" pitchFamily="34" charset="0"/>
              </a:rPr>
              <a:t>v</a:t>
            </a:r>
            <a:r>
              <a:rPr lang="cs-CZ" sz="2000" dirty="0">
                <a:cs typeface="Arial" panose="020B0604020202020204" pitchFamily="34" charset="0"/>
              </a:rPr>
              <a:t> doposud experimentálních </a:t>
            </a:r>
            <a:r>
              <a:rPr lang="cs-CZ" sz="2000" u="sng" dirty="0">
                <a:cs typeface="Arial" panose="020B0604020202020204" pitchFamily="34" charset="0"/>
              </a:rPr>
              <a:t>jaderných reaktorech </a:t>
            </a:r>
            <a:r>
              <a:rPr lang="cs-CZ" sz="2000" dirty="0">
                <a:cs typeface="Arial" panose="020B0604020202020204" pitchFamily="34" charset="0"/>
              </a:rPr>
              <a:t>moderovaných vodíkem. </a:t>
            </a:r>
          </a:p>
        </p:txBody>
      </p:sp>
    </p:spTree>
    <p:extLst>
      <p:ext uri="{BB962C8B-B14F-4D97-AF65-F5344CB8AC3E}">
        <p14:creationId xmlns:p14="http://schemas.microsoft.com/office/powerpoint/2010/main" val="33567179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type="body" idx="1"/>
          </p:nvPr>
        </p:nvSpPr>
        <p:spPr>
          <a:xfrm>
            <a:off x="152400" y="228600"/>
            <a:ext cx="8839200" cy="5486400"/>
          </a:xfrm>
        </p:spPr>
        <p:txBody>
          <a:bodyPr>
            <a:noAutofit/>
          </a:bodyPr>
          <a:lstStyle/>
          <a:p>
            <a:pPr marL="0" indent="0" algn="just" eaLnBrk="1" hangingPunct="1">
              <a:lnSpc>
                <a:spcPct val="90000"/>
              </a:lnSpc>
              <a:spcBef>
                <a:spcPts val="0"/>
              </a:spcBef>
              <a:buFont typeface="Wingdings" pitchFamily="2" charset="2"/>
              <a:buNone/>
            </a:pPr>
            <a:r>
              <a:rPr lang="cs-CZ" altLang="en-US" sz="2000" b="1" dirty="0">
                <a:cs typeface="Arial" panose="020B0604020202020204" pitchFamily="34" charset="0"/>
              </a:rPr>
              <a:t>Hydroxid draselný </a:t>
            </a:r>
            <a:r>
              <a:rPr lang="cs-CZ" altLang="en-US" sz="2000" b="1" dirty="0" err="1">
                <a:cs typeface="Arial" panose="020B0604020202020204" pitchFamily="34" charset="0"/>
              </a:rPr>
              <a:t>KOH</a:t>
            </a:r>
            <a:r>
              <a:rPr lang="en-GB" altLang="en-US" sz="2000" dirty="0">
                <a:cs typeface="Arial" panose="020B0604020202020204" pitchFamily="34" charset="0"/>
              </a:rPr>
              <a:t> </a:t>
            </a:r>
            <a:r>
              <a:rPr lang="en-GB" altLang="en-US" sz="2000" dirty="0" err="1">
                <a:cs typeface="Arial" panose="020B0604020202020204" pitchFamily="34" charset="0"/>
              </a:rPr>
              <a:t>má</a:t>
            </a:r>
            <a:r>
              <a:rPr lang="en-GB" altLang="en-US" sz="2000" dirty="0">
                <a:cs typeface="Arial" panose="020B0604020202020204" pitchFamily="34" charset="0"/>
              </a:rPr>
              <a:t> </a:t>
            </a:r>
            <a:r>
              <a:rPr lang="en-GB" altLang="en-US" sz="2000" dirty="0" err="1">
                <a:cs typeface="Arial" panose="020B0604020202020204" pitchFamily="34" charset="0"/>
              </a:rPr>
              <a:t>podobné</a:t>
            </a:r>
            <a:r>
              <a:rPr lang="en-GB" altLang="en-US" sz="2000" dirty="0">
                <a:cs typeface="Arial" panose="020B0604020202020204" pitchFamily="34" charset="0"/>
              </a:rPr>
              <a:t> </a:t>
            </a:r>
            <a:r>
              <a:rPr lang="en-GB" altLang="en-US" sz="2000" dirty="0" err="1">
                <a:cs typeface="Arial" panose="020B0604020202020204" pitchFamily="34" charset="0"/>
              </a:rPr>
              <a:t>použití</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u </a:t>
            </a:r>
            <a:r>
              <a:rPr lang="cs-CZ" altLang="en-US" sz="2000" dirty="0" err="1">
                <a:cs typeface="Arial" panose="020B0604020202020204" pitchFamily="34" charset="0"/>
              </a:rPr>
              <a:t>NaOH</a:t>
            </a:r>
            <a:r>
              <a:rPr lang="en-GB" altLang="en-US" sz="2000" dirty="0">
                <a:cs typeface="Arial" panose="020B0604020202020204" pitchFamily="34" charset="0"/>
              </a:rPr>
              <a:t>, ale pro </a:t>
            </a:r>
            <a:r>
              <a:rPr lang="en-GB" altLang="en-US" sz="2000" dirty="0" err="1">
                <a:cs typeface="Arial" panose="020B0604020202020204" pitchFamily="34" charset="0"/>
              </a:rPr>
              <a:t>jeho</a:t>
            </a:r>
            <a:r>
              <a:rPr lang="en-GB" altLang="en-US" sz="2000" dirty="0">
                <a:cs typeface="Arial" panose="020B0604020202020204" pitchFamily="34" charset="0"/>
              </a:rPr>
              <a:t> </a:t>
            </a:r>
            <a:r>
              <a:rPr lang="en-GB" altLang="en-US" sz="2000" dirty="0" err="1">
                <a:cs typeface="Arial" panose="020B0604020202020204" pitchFamily="34" charset="0"/>
              </a:rPr>
              <a:t>vyšší</a:t>
            </a:r>
            <a:r>
              <a:rPr lang="en-GB" altLang="en-US" sz="2000" dirty="0">
                <a:cs typeface="Arial" panose="020B0604020202020204" pitchFamily="34" charset="0"/>
              </a:rPr>
              <a:t> </a:t>
            </a:r>
            <a:r>
              <a:rPr lang="en-GB" altLang="en-US" sz="2000" dirty="0" err="1">
                <a:cs typeface="Arial" panose="020B0604020202020204" pitchFamily="34" charset="0"/>
              </a:rPr>
              <a:t>cenu</a:t>
            </a:r>
            <a:r>
              <a:rPr lang="en-GB" altLang="en-US" sz="2000" dirty="0">
                <a:cs typeface="Arial" panose="020B0604020202020204" pitchFamily="34" charset="0"/>
              </a:rPr>
              <a:t> se </a:t>
            </a:r>
            <a:r>
              <a:rPr lang="en-GB" altLang="en-US" sz="2000" dirty="0" err="1">
                <a:cs typeface="Arial" panose="020B0604020202020204" pitchFamily="34" charset="0"/>
              </a:rPr>
              <a:t>používá</a:t>
            </a:r>
            <a:r>
              <a:rPr lang="en-GB" altLang="en-US" sz="2000" dirty="0">
                <a:cs typeface="Arial" panose="020B0604020202020204" pitchFamily="34" charset="0"/>
              </a:rPr>
              <a:t> </a:t>
            </a:r>
            <a:r>
              <a:rPr lang="en-GB" altLang="en-US" sz="2000" dirty="0" err="1">
                <a:cs typeface="Arial" panose="020B0604020202020204" pitchFamily="34" charset="0"/>
              </a:rPr>
              <a:t>jen</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specifických</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ípadech</a:t>
            </a:r>
            <a:r>
              <a:rPr lang="cs-CZ" altLang="en-US" sz="2000" dirty="0">
                <a:cs typeface="Arial" panose="020B0604020202020204" pitchFamily="34" charset="0"/>
              </a:rPr>
              <a:t>, např. při </a:t>
            </a:r>
            <a:r>
              <a:rPr lang="cs-CZ" sz="2000" dirty="0">
                <a:cs typeface="Arial" panose="020B0604020202020204" pitchFamily="34" charset="0"/>
              </a:rPr>
              <a:t>výrobě mýdel reakcí s vyššími tzv. mastnými kyselinami. Draselná mýdla jsou většinou tekutá, na rozdíl od sodných, která jsou téměř všechna pevná. Hydroxid draselný se také používá při výrobě léčiv, </a:t>
            </a:r>
            <a:r>
              <a:rPr lang="cs-CZ" sz="2000" dirty="0" err="1">
                <a:cs typeface="Arial" panose="020B0604020202020204" pitchFamily="34" charset="0"/>
              </a:rPr>
              <a:t>celulosy</a:t>
            </a:r>
            <a:r>
              <a:rPr lang="cs-CZ" sz="2000" dirty="0">
                <a:cs typeface="Arial" panose="020B0604020202020204" pitchFamily="34" charset="0"/>
              </a:rPr>
              <a:t>, papíru, umělého hedvábí a oxidu hlinitého. </a:t>
            </a:r>
            <a:r>
              <a:rPr lang="en-GB" altLang="en-US" sz="2000" dirty="0">
                <a:cs typeface="Arial" panose="020B0604020202020204" pitchFamily="34" charset="0"/>
              </a:rPr>
              <a:t> </a:t>
            </a:r>
          </a:p>
          <a:p>
            <a:pPr algn="just" eaLnBrk="1" hangingPunct="1">
              <a:lnSpc>
                <a:spcPct val="90000"/>
              </a:lnSpc>
              <a:buFont typeface="Wingdings" pitchFamily="2" charset="2"/>
              <a:buNone/>
            </a:pPr>
            <a:endParaRPr lang="cs-CZ" altLang="en-US" sz="1000" dirty="0">
              <a:cs typeface="Arial" panose="020B0604020202020204" pitchFamily="34" charset="0"/>
            </a:endParaRPr>
          </a:p>
          <a:p>
            <a:pPr marL="0" algn="just" eaLnBrk="1" hangingPunct="1">
              <a:lnSpc>
                <a:spcPct val="90000"/>
              </a:lnSpc>
              <a:buFont typeface="Wingdings" pitchFamily="2" charset="2"/>
              <a:buNone/>
            </a:pPr>
            <a:r>
              <a:rPr lang="cs-CZ" altLang="en-US" sz="2000" b="1" dirty="0">
                <a:cs typeface="Arial" panose="020B0604020202020204" pitchFamily="34" charset="0"/>
              </a:rPr>
              <a:t>Chlorečnan draselný </a:t>
            </a:r>
            <a:r>
              <a:rPr lang="cs-CZ" altLang="en-US" sz="2000" b="1" dirty="0" err="1">
                <a:cs typeface="Arial" panose="020B0604020202020204" pitchFamily="34" charset="0"/>
              </a:rPr>
              <a:t>KClO</a:t>
            </a:r>
            <a:r>
              <a:rPr lang="cs-CZ" altLang="en-US" sz="2000" b="1" baseline="-25000" dirty="0" err="1">
                <a:cs typeface="Arial" panose="020B0604020202020204" pitchFamily="34" charset="0"/>
              </a:rPr>
              <a:t>3</a:t>
            </a:r>
            <a:r>
              <a:rPr lang="en-GB" altLang="en-US" sz="2000" dirty="0">
                <a:cs typeface="Arial" panose="020B0604020202020204" pitchFamily="34" charset="0"/>
              </a:rPr>
              <a:t>  </a:t>
            </a:r>
            <a:r>
              <a:rPr lang="en-GB" altLang="en-US" sz="2000" dirty="0" err="1">
                <a:cs typeface="Arial" panose="020B0604020202020204" pitchFamily="34" charset="0"/>
              </a:rPr>
              <a:t>podporuje</a:t>
            </a:r>
            <a:r>
              <a:rPr lang="en-GB" altLang="en-US" sz="2000" dirty="0">
                <a:cs typeface="Arial" panose="020B0604020202020204" pitchFamily="34" charset="0"/>
              </a:rPr>
              <a:t> </a:t>
            </a:r>
            <a:r>
              <a:rPr lang="en-GB" altLang="en-US" sz="2000" dirty="0" err="1">
                <a:cs typeface="Arial" panose="020B0604020202020204" pitchFamily="34" charset="0"/>
              </a:rPr>
              <a:t>ho</a:t>
            </a:r>
            <a:r>
              <a:rPr lang="cs-CZ" altLang="en-US" sz="2000" dirty="0">
                <a:cs typeface="Arial" panose="020B0604020202020204" pitchFamily="34" charset="0"/>
              </a:rPr>
              <a:t>ř</a:t>
            </a:r>
            <a:r>
              <a:rPr lang="en-GB" altLang="en-US" sz="2000" dirty="0" err="1">
                <a:cs typeface="Arial" panose="020B0604020202020204" pitchFamily="34" charset="0"/>
              </a:rPr>
              <a:t>ení</a:t>
            </a:r>
            <a:r>
              <a:rPr lang="en-GB" altLang="en-US" sz="2000" dirty="0">
                <a:cs typeface="Arial" panose="020B0604020202020204" pitchFamily="34" charset="0"/>
              </a:rPr>
              <a:t> (</a:t>
            </a:r>
            <a:r>
              <a:rPr lang="en-GB" altLang="en-US" sz="2000" dirty="0" err="1">
                <a:cs typeface="Arial" panose="020B0604020202020204" pitchFamily="34" charset="0"/>
              </a:rPr>
              <a:t>silné</a:t>
            </a:r>
            <a:r>
              <a:rPr lang="en-GB" altLang="en-US" sz="2000" dirty="0">
                <a:cs typeface="Arial" panose="020B0604020202020204" pitchFamily="34" charset="0"/>
              </a:rPr>
              <a:t> ox</a:t>
            </a:r>
            <a:r>
              <a:rPr lang="cs-CZ" altLang="en-US" sz="2000" dirty="0">
                <a:cs typeface="Arial" panose="020B0604020202020204" pitchFamily="34" charset="0"/>
              </a:rPr>
              <a:t>.</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inidlo</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sm</a:t>
            </a:r>
            <a:r>
              <a:rPr lang="cs-CZ" altLang="en-US" sz="2000" dirty="0">
                <a:cs typeface="Arial" panose="020B0604020202020204" pitchFamily="34" charset="0"/>
              </a:rPr>
              <a:t>ě</a:t>
            </a:r>
            <a:r>
              <a:rPr lang="en-GB" altLang="en-US" sz="2000" dirty="0" err="1">
                <a:cs typeface="Arial" panose="020B0604020202020204" pitchFamily="34" charset="0"/>
              </a:rPr>
              <a:t>si</a:t>
            </a:r>
            <a:r>
              <a:rPr lang="en-GB" altLang="en-US" sz="2000" dirty="0">
                <a:cs typeface="Arial" panose="020B0604020202020204" pitchFamily="34" charset="0"/>
              </a:rPr>
              <a:t> s org</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látkami</a:t>
            </a:r>
            <a:r>
              <a:rPr lang="en-GB" altLang="en-US" sz="2000" dirty="0">
                <a:cs typeface="Arial" panose="020B0604020202020204" pitchFamily="34" charset="0"/>
              </a:rPr>
              <a:t> </a:t>
            </a:r>
            <a:r>
              <a:rPr lang="en-GB" altLang="en-US" sz="2000" dirty="0" err="1">
                <a:cs typeface="Arial" panose="020B0604020202020204" pitchFamily="34" charset="0"/>
              </a:rPr>
              <a:t>probíhá</a:t>
            </a:r>
            <a:r>
              <a:rPr lang="en-GB" altLang="en-US" sz="2000" dirty="0">
                <a:cs typeface="Arial" panose="020B0604020202020204" pitchFamily="34" charset="0"/>
              </a:rPr>
              <a:t> </a:t>
            </a:r>
            <a:r>
              <a:rPr lang="en-GB" altLang="en-US" sz="2000" dirty="0" err="1">
                <a:cs typeface="Arial" panose="020B0604020202020204" pitchFamily="34" charset="0"/>
              </a:rPr>
              <a:t>prudká</a:t>
            </a:r>
            <a:r>
              <a:rPr lang="en-GB" altLang="en-US" sz="2000" dirty="0">
                <a:cs typeface="Arial" panose="020B0604020202020204" pitchFamily="34" charset="0"/>
              </a:rPr>
              <a:t> (</a:t>
            </a:r>
            <a:r>
              <a:rPr lang="en-GB" altLang="en-US" sz="2000" dirty="0" err="1">
                <a:cs typeface="Arial" panose="020B0604020202020204" pitchFamily="34" charset="0"/>
              </a:rPr>
              <a:t>explosivní</a:t>
            </a:r>
            <a:r>
              <a:rPr lang="en-GB" altLang="en-US" sz="2000" dirty="0">
                <a:cs typeface="Arial" panose="020B0604020202020204" pitchFamily="34" charset="0"/>
              </a:rPr>
              <a:t>) </a:t>
            </a:r>
            <a:r>
              <a:rPr lang="en-GB" altLang="en-US" sz="2000" dirty="0" err="1">
                <a:cs typeface="Arial" panose="020B0604020202020204" pitchFamily="34" charset="0"/>
              </a:rPr>
              <a:t>reakce</a:t>
            </a:r>
            <a:r>
              <a:rPr lang="en-GB" altLang="en-US" sz="2000" dirty="0">
                <a:cs typeface="Arial" panose="020B0604020202020204" pitchFamily="34" charset="0"/>
              </a:rPr>
              <a:t>, </a:t>
            </a:r>
            <a:r>
              <a:rPr lang="en-GB" altLang="en-US" sz="2000" dirty="0" err="1">
                <a:cs typeface="Arial" panose="020B0604020202020204" pitchFamily="34" charset="0"/>
              </a:rPr>
              <a:t>která</a:t>
            </a:r>
            <a:r>
              <a:rPr lang="en-GB" altLang="en-US" sz="2000" dirty="0">
                <a:cs typeface="Arial" panose="020B0604020202020204" pitchFamily="34" charset="0"/>
              </a:rPr>
              <a:t> m</a:t>
            </a:r>
            <a:r>
              <a:rPr lang="cs-CZ" altLang="en-US" sz="2000" dirty="0">
                <a:cs typeface="Arial" panose="020B0604020202020204" pitchFamily="34" charset="0"/>
              </a:rPr>
              <a:t>ů</a:t>
            </a:r>
            <a:r>
              <a:rPr lang="en-GB" altLang="en-US" sz="2000" dirty="0" err="1">
                <a:cs typeface="Arial" panose="020B0604020202020204" pitchFamily="34" charset="0"/>
              </a:rPr>
              <a:t>že</a:t>
            </a:r>
            <a:r>
              <a:rPr lang="en-GB" altLang="en-US" sz="2000" dirty="0">
                <a:cs typeface="Arial" panose="020B0604020202020204" pitchFamily="34" charset="0"/>
              </a:rPr>
              <a:t> </a:t>
            </a:r>
            <a:r>
              <a:rPr lang="en-GB" altLang="en-US" sz="2000" dirty="0" err="1">
                <a:cs typeface="Arial" panose="020B0604020202020204" pitchFamily="34" charset="0"/>
              </a:rPr>
              <a:t>být</a:t>
            </a:r>
            <a:r>
              <a:rPr lang="en-GB" altLang="en-US" sz="2000" dirty="0">
                <a:cs typeface="Arial" panose="020B0604020202020204" pitchFamily="34" charset="0"/>
              </a:rPr>
              <a:t> </a:t>
            </a:r>
            <a:r>
              <a:rPr lang="en-GB" altLang="en-US" sz="2000" dirty="0" err="1">
                <a:cs typeface="Arial" panose="020B0604020202020204" pitchFamily="34" charset="0"/>
              </a:rPr>
              <a:t>iniciována</a:t>
            </a:r>
            <a:r>
              <a:rPr lang="cs-CZ" altLang="en-US" sz="2000" dirty="0">
                <a:cs typeface="Arial" panose="020B0604020202020204" pitchFamily="34" charset="0"/>
              </a:rPr>
              <a:t> </a:t>
            </a:r>
            <a:r>
              <a:rPr lang="en-GB" altLang="en-US" sz="2000" dirty="0" err="1">
                <a:cs typeface="Arial" panose="020B0604020202020204" pitchFamily="34" charset="0"/>
              </a:rPr>
              <a:t>zah</a:t>
            </a:r>
            <a:r>
              <a:rPr lang="cs-CZ" altLang="en-US" sz="2000" dirty="0">
                <a:cs typeface="Arial" panose="020B0604020202020204" pitchFamily="34" charset="0"/>
              </a:rPr>
              <a:t>ř</a:t>
            </a:r>
            <a:r>
              <a:rPr lang="en-GB" altLang="en-US" sz="2000" dirty="0" err="1">
                <a:cs typeface="Arial" panose="020B0604020202020204" pitchFamily="34" charset="0"/>
              </a:rPr>
              <a:t>átím</a:t>
            </a:r>
            <a:r>
              <a:rPr lang="en-GB" altLang="en-US" sz="2000" dirty="0">
                <a:cs typeface="Arial" panose="020B0604020202020204" pitchFamily="34" charset="0"/>
              </a:rPr>
              <a:t> </a:t>
            </a:r>
            <a:r>
              <a:rPr lang="cs-CZ" altLang="en-US" sz="2000" dirty="0">
                <a:cs typeface="Arial" panose="020B0604020202020204" pitchFamily="34" charset="0"/>
              </a:rPr>
              <a:t>nebo</a:t>
            </a:r>
            <a:r>
              <a:rPr lang="en-GB" altLang="en-US" sz="2000" dirty="0">
                <a:cs typeface="Arial" panose="020B0604020202020204" pitchFamily="34" charset="0"/>
              </a:rPr>
              <a:t> </a:t>
            </a:r>
            <a:r>
              <a:rPr lang="en-GB" altLang="en-US" sz="2000" dirty="0" err="1">
                <a:cs typeface="Arial" panose="020B0604020202020204" pitchFamily="34" charset="0"/>
              </a:rPr>
              <a:t>nárazem</a:t>
            </a:r>
            <a:endParaRPr lang="en-GB" altLang="en-US" sz="2000" dirty="0">
              <a:cs typeface="Arial" panose="020B0604020202020204" pitchFamily="34" charset="0"/>
            </a:endParaRPr>
          </a:p>
          <a:p>
            <a:pPr algn="just" eaLnBrk="1" hangingPunct="1">
              <a:lnSpc>
                <a:spcPct val="90000"/>
              </a:lnSpc>
              <a:buFont typeface="Wingdings" pitchFamily="2" charset="2"/>
              <a:buNone/>
            </a:pPr>
            <a:endParaRPr lang="en-GB" altLang="en-US" sz="1000" dirty="0">
              <a:cs typeface="Arial" panose="020B0604020202020204" pitchFamily="34" charset="0"/>
            </a:endParaRPr>
          </a:p>
          <a:p>
            <a:pPr marL="0" algn="just">
              <a:buNone/>
            </a:pPr>
            <a:r>
              <a:rPr lang="cs-CZ" altLang="en-US" sz="2000" b="1" dirty="0">
                <a:cs typeface="Arial" panose="020B0604020202020204" pitchFamily="34" charset="0"/>
              </a:rPr>
              <a:t>Dusičnan draselný </a:t>
            </a:r>
            <a:r>
              <a:rPr lang="cs-CZ" altLang="en-US" sz="2000" b="1" dirty="0" err="1">
                <a:cs typeface="Arial" panose="020B0604020202020204" pitchFamily="34" charset="0"/>
              </a:rPr>
              <a:t>KNO</a:t>
            </a:r>
            <a:r>
              <a:rPr lang="cs-CZ" altLang="en-US" sz="2000" b="1" baseline="-25000" dirty="0" err="1">
                <a:cs typeface="Arial" panose="020B0604020202020204" pitchFamily="34" charset="0"/>
              </a:rPr>
              <a:t>3</a:t>
            </a:r>
            <a:r>
              <a:rPr lang="en-GB" altLang="en-US" sz="2000" b="1" dirty="0">
                <a:cs typeface="Arial" panose="020B0604020202020204" pitchFamily="34" charset="0"/>
              </a:rPr>
              <a:t> </a:t>
            </a:r>
            <a:r>
              <a:rPr lang="cs-CZ" altLang="en-US" sz="2000" b="1" dirty="0">
                <a:cs typeface="Arial" panose="020B0604020202020204" pitchFamily="34" charset="0"/>
              </a:rPr>
              <a:t>- </a:t>
            </a:r>
            <a:r>
              <a:rPr lang="en-GB" altLang="en-US" sz="2000" dirty="0" err="1">
                <a:cs typeface="Arial" panose="020B0604020202020204" pitchFamily="34" charset="0"/>
              </a:rPr>
              <a:t>draselný</a:t>
            </a:r>
            <a:r>
              <a:rPr lang="en-GB" altLang="en-US" sz="2000" dirty="0">
                <a:cs typeface="Arial" panose="020B0604020202020204" pitchFamily="34" charset="0"/>
              </a:rPr>
              <a:t> </a:t>
            </a:r>
            <a:r>
              <a:rPr lang="en-GB" altLang="en-US" sz="2000" dirty="0" err="1">
                <a:cs typeface="Arial" panose="020B0604020202020204" pitchFamily="34" charset="0"/>
              </a:rPr>
              <a:t>ledek</a:t>
            </a:r>
            <a:r>
              <a:rPr lang="en-GB" altLang="en-US" sz="2000" dirty="0">
                <a:cs typeface="Arial" panose="020B0604020202020204" pitchFamily="34" charset="0"/>
              </a:rPr>
              <a:t> (</a:t>
            </a:r>
            <a:r>
              <a:rPr lang="en-GB" altLang="en-US" sz="2000" dirty="0" err="1">
                <a:cs typeface="Arial" panose="020B0604020202020204" pitchFamily="34" charset="0"/>
              </a:rPr>
              <a:t>hnojivo</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ipravuje</a:t>
            </a:r>
            <a:r>
              <a:rPr lang="en-GB" altLang="en-US" sz="2000" dirty="0">
                <a:cs typeface="Arial" panose="020B0604020202020204" pitchFamily="34" charset="0"/>
              </a:rPr>
              <a:t> se </a:t>
            </a:r>
            <a:r>
              <a:rPr lang="en-GB" altLang="en-US" sz="2000" dirty="0" err="1">
                <a:cs typeface="Arial" panose="020B0604020202020204" pitchFamily="34" charset="0"/>
              </a:rPr>
              <a:t>konverzí</a:t>
            </a:r>
            <a:r>
              <a:rPr lang="en-GB" altLang="en-US" sz="2000" dirty="0">
                <a:cs typeface="Arial" panose="020B0604020202020204" pitchFamily="34" charset="0"/>
              </a:rPr>
              <a:t> </a:t>
            </a:r>
            <a:r>
              <a:rPr lang="en-GB" altLang="en-US" sz="2000" dirty="0" err="1">
                <a:cs typeface="Arial" panose="020B0604020202020204" pitchFamily="34" charset="0"/>
              </a:rPr>
              <a:t>levn</a:t>
            </a:r>
            <a:r>
              <a:rPr lang="cs-CZ" altLang="en-US" sz="2000" dirty="0">
                <a:cs typeface="Arial" panose="020B0604020202020204" pitchFamily="34" charset="0"/>
              </a:rPr>
              <a:t>ě</a:t>
            </a:r>
            <a:r>
              <a:rPr lang="en-GB" altLang="en-US" sz="2000" dirty="0" err="1">
                <a:cs typeface="Arial" panose="020B0604020202020204" pitchFamily="34" charset="0"/>
              </a:rPr>
              <a:t>jšího</a:t>
            </a:r>
            <a:r>
              <a:rPr lang="en-GB" altLang="en-US" sz="2000" dirty="0">
                <a:cs typeface="Arial" panose="020B0604020202020204" pitchFamily="34" charset="0"/>
              </a:rPr>
              <a:t> </a:t>
            </a:r>
            <a:r>
              <a:rPr lang="en-GB" altLang="en-US" sz="2000" dirty="0" err="1">
                <a:cs typeface="Arial" panose="020B0604020202020204" pitchFamily="34" charset="0"/>
              </a:rPr>
              <a:t>ledku</a:t>
            </a:r>
            <a:r>
              <a:rPr lang="en-GB" altLang="en-US" sz="2000" dirty="0">
                <a:cs typeface="Arial" panose="020B0604020202020204" pitchFamily="34" charset="0"/>
              </a:rPr>
              <a:t> </a:t>
            </a:r>
            <a:r>
              <a:rPr lang="en-GB" altLang="en-US" sz="2000" dirty="0" err="1">
                <a:cs typeface="Arial" panose="020B0604020202020204" pitchFamily="34" charset="0"/>
              </a:rPr>
              <a:t>chilského</a:t>
            </a:r>
            <a:r>
              <a:rPr lang="en-GB" altLang="en-US" sz="2000" dirty="0">
                <a:cs typeface="Arial" panose="020B0604020202020204" pitchFamily="34" charset="0"/>
              </a:rPr>
              <a:t>:  </a:t>
            </a:r>
            <a:endParaRPr lang="cs-CZ" altLang="en-US" sz="2000" dirty="0">
              <a:cs typeface="Arial" panose="020B0604020202020204" pitchFamily="34" charset="0"/>
            </a:endParaRPr>
          </a:p>
          <a:p>
            <a:pPr marL="0" algn="ctr">
              <a:buNone/>
            </a:pPr>
            <a:r>
              <a:rPr lang="en-GB" altLang="en-US" sz="2000" dirty="0">
                <a:cs typeface="Arial" panose="020B0604020202020204" pitchFamily="34" charset="0"/>
              </a:rPr>
              <a:t>NaNO</a:t>
            </a:r>
            <a:r>
              <a:rPr lang="en-GB" altLang="en-US" sz="2000" baseline="-25000" dirty="0">
                <a:cs typeface="Arial" panose="020B0604020202020204" pitchFamily="34" charset="0"/>
              </a:rPr>
              <a:t>3</a:t>
            </a:r>
            <a:r>
              <a:rPr lang="en-GB" altLang="en-US" sz="2000" dirty="0">
                <a:cs typeface="Arial" panose="020B0604020202020204" pitchFamily="34" charset="0"/>
              </a:rPr>
              <a:t>  +  </a:t>
            </a:r>
            <a:r>
              <a:rPr lang="en-GB" altLang="en-US" sz="2000" dirty="0" err="1">
                <a:cs typeface="Arial" panose="020B0604020202020204" pitchFamily="34" charset="0"/>
              </a:rPr>
              <a:t>KCl</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KNO</a:t>
            </a:r>
            <a:r>
              <a:rPr lang="en-GB" altLang="en-US" sz="2000" baseline="-25000" dirty="0">
                <a:cs typeface="Arial" panose="020B0604020202020204" pitchFamily="34" charset="0"/>
              </a:rPr>
              <a:t>3</a:t>
            </a:r>
            <a:r>
              <a:rPr lang="en-GB" altLang="en-US" sz="2000" dirty="0">
                <a:cs typeface="Arial" panose="020B0604020202020204" pitchFamily="34" charset="0"/>
              </a:rPr>
              <a:t>   +  </a:t>
            </a:r>
            <a:r>
              <a:rPr lang="en-GB" altLang="en-US" sz="2000" dirty="0" err="1">
                <a:cs typeface="Arial" panose="020B0604020202020204" pitchFamily="34" charset="0"/>
              </a:rPr>
              <a:t>NaCl</a:t>
            </a:r>
            <a:r>
              <a:rPr lang="en-GB" altLang="en-US" sz="2000" dirty="0">
                <a:cs typeface="Arial" panose="020B0604020202020204" pitchFamily="34" charset="0"/>
              </a:rPr>
              <a:t> </a:t>
            </a:r>
          </a:p>
          <a:p>
            <a:pPr marL="0" algn="just">
              <a:buNone/>
            </a:pPr>
            <a:r>
              <a:rPr lang="cs-CZ" sz="2000" dirty="0">
                <a:cs typeface="Arial" panose="020B0604020202020204" pitchFamily="34" charset="0"/>
              </a:rPr>
              <a:t>KNO</a:t>
            </a:r>
            <a:r>
              <a:rPr lang="cs-CZ" sz="2000" baseline="-25000" dirty="0">
                <a:cs typeface="Arial" panose="020B0604020202020204" pitchFamily="34" charset="0"/>
              </a:rPr>
              <a:t>3</a:t>
            </a:r>
            <a:r>
              <a:rPr lang="cs-CZ" sz="2000" dirty="0">
                <a:cs typeface="Arial" panose="020B0604020202020204" pitchFamily="34" charset="0"/>
              </a:rPr>
              <a:t> býval v minulosti důležitou surovinou pro přípravu černého střelného prachu. </a:t>
            </a:r>
            <a:endParaRPr lang="en-US" sz="2000" dirty="0">
              <a:cs typeface="Arial" panose="020B0604020202020204" pitchFamily="34" charset="0"/>
            </a:endParaRPr>
          </a:p>
          <a:p>
            <a:pPr algn="just">
              <a:buNone/>
            </a:pPr>
            <a:endParaRPr lang="en-GB" altLang="en-US" sz="1000" dirty="0">
              <a:cs typeface="Arial" panose="020B0604020202020204" pitchFamily="34" charset="0"/>
            </a:endParaRPr>
          </a:p>
          <a:p>
            <a:pPr marL="0" algn="just">
              <a:buNone/>
            </a:pPr>
            <a:r>
              <a:rPr lang="cs-CZ" altLang="en-US" sz="2000" b="1" dirty="0">
                <a:cs typeface="Arial" panose="020B0604020202020204" pitchFamily="34" charset="0"/>
              </a:rPr>
              <a:t>Uhličitan draselný </a:t>
            </a:r>
            <a:r>
              <a:rPr lang="cs-CZ" altLang="en-US" sz="2000" b="1" dirty="0" err="1">
                <a:cs typeface="Arial" panose="020B0604020202020204" pitchFamily="34" charset="0"/>
              </a:rPr>
              <a:t>K</a:t>
            </a:r>
            <a:r>
              <a:rPr lang="cs-CZ" altLang="en-US" sz="2000" b="1" baseline="-25000" dirty="0" err="1">
                <a:cs typeface="Arial" panose="020B0604020202020204" pitchFamily="34" charset="0"/>
              </a:rPr>
              <a:t>2</a:t>
            </a:r>
            <a:r>
              <a:rPr lang="cs-CZ" altLang="en-US" sz="2000" b="1" dirty="0" err="1">
                <a:cs typeface="Arial" panose="020B0604020202020204" pitchFamily="34" charset="0"/>
              </a:rPr>
              <a:t>CO</a:t>
            </a:r>
            <a:r>
              <a:rPr lang="cs-CZ" altLang="en-US" sz="2000" b="1" baseline="-25000" dirty="0" err="1">
                <a:cs typeface="Arial" panose="020B0604020202020204" pitchFamily="34" charset="0"/>
              </a:rPr>
              <a:t>3</a:t>
            </a:r>
            <a:r>
              <a:rPr lang="en-GB" altLang="en-US" sz="2000" b="1" dirty="0">
                <a:cs typeface="Arial" panose="020B0604020202020204" pitchFamily="34" charset="0"/>
              </a:rPr>
              <a:t> </a:t>
            </a:r>
            <a:r>
              <a:rPr lang="en-GB" altLang="en-US" sz="2000" dirty="0">
                <a:cs typeface="Arial" panose="020B0604020202020204" pitchFamily="34" charset="0"/>
              </a:rPr>
              <a:t>(</a:t>
            </a:r>
            <a:r>
              <a:rPr lang="en-GB" altLang="en-US" sz="2000" dirty="0" err="1">
                <a:cs typeface="Arial" panose="020B0604020202020204" pitchFamily="34" charset="0"/>
              </a:rPr>
              <a:t>potaš</a:t>
            </a:r>
            <a:r>
              <a:rPr lang="en-GB" altLang="en-US" sz="2000" dirty="0">
                <a:cs typeface="Arial" panose="020B0604020202020204" pitchFamily="34" charset="0"/>
              </a:rPr>
              <a:t>), </a:t>
            </a:r>
            <a:r>
              <a:rPr lang="en-GB" altLang="en-US" sz="2000" dirty="0" err="1">
                <a:cs typeface="Arial" panose="020B0604020202020204" pitchFamily="34" charset="0"/>
              </a:rPr>
              <a:t>bezvodý</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i</a:t>
            </a:r>
            <a:r>
              <a:rPr lang="en-GB" altLang="en-US" sz="2000" dirty="0">
                <a:cs typeface="Arial" panose="020B0604020202020204" pitchFamily="34" charset="0"/>
              </a:rPr>
              <a:t> </a:t>
            </a:r>
            <a:r>
              <a:rPr lang="en-GB" altLang="en-US" sz="2000" dirty="0" err="1">
                <a:cs typeface="Arial" panose="020B0604020202020204" pitchFamily="34" charset="0"/>
              </a:rPr>
              <a:t>dihydrát</a:t>
            </a:r>
            <a:r>
              <a:rPr lang="en-GB" altLang="en-US" sz="2000" dirty="0">
                <a:cs typeface="Arial" panose="020B0604020202020204" pitchFamily="34" charset="0"/>
              </a:rPr>
              <a:t>, </a:t>
            </a:r>
            <a:r>
              <a:rPr lang="en-GB" altLang="en-US" sz="2000" dirty="0" err="1">
                <a:cs typeface="Arial" panose="020B0604020202020204" pitchFamily="34" charset="0"/>
              </a:rPr>
              <a:t>význam</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i</a:t>
            </a:r>
            <a:r>
              <a:rPr lang="en-GB" altLang="en-US" sz="2000" dirty="0">
                <a:cs typeface="Arial" panose="020B0604020202020204" pitchFamily="34" charset="0"/>
              </a:rPr>
              <a:t> </a:t>
            </a:r>
            <a:r>
              <a:rPr lang="en-GB" altLang="en-US" sz="2000" dirty="0" err="1">
                <a:cs typeface="Arial" panose="020B0604020202020204" pitchFamily="34" charset="0"/>
              </a:rPr>
              <a:t>výrob</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mýdel</a:t>
            </a:r>
            <a:r>
              <a:rPr lang="en-GB" altLang="en-US" sz="2000" dirty="0">
                <a:cs typeface="Arial" panose="020B0604020202020204" pitchFamily="34" charset="0"/>
              </a:rPr>
              <a:t>, </a:t>
            </a:r>
            <a:r>
              <a:rPr lang="cs-CZ" sz="2000" dirty="0">
                <a:cs typeface="Arial" panose="020B0604020202020204" pitchFamily="34" charset="0"/>
              </a:rPr>
              <a:t>při výrobě skla, v textilním a papírenském průmyslu, jako součást pracích prášků, při výrobě pigmentů, v barvířství a běličství a při praní vlny, </a:t>
            </a:r>
            <a:r>
              <a:rPr lang="en-GB" altLang="en-US" sz="2000" dirty="0">
                <a:cs typeface="Arial" panose="020B0604020202020204" pitchFamily="34" charset="0"/>
              </a:rPr>
              <a:t>v </a:t>
            </a:r>
            <a:r>
              <a:rPr lang="en-GB" altLang="en-US" sz="2000" dirty="0" err="1">
                <a:cs typeface="Arial" panose="020B0604020202020204" pitchFamily="34" charset="0"/>
              </a:rPr>
              <a:t>chemické</a:t>
            </a:r>
            <a:r>
              <a:rPr lang="en-GB" altLang="en-US" sz="2000" dirty="0">
                <a:cs typeface="Arial" panose="020B0604020202020204" pitchFamily="34" charset="0"/>
              </a:rPr>
              <a:t> </a:t>
            </a:r>
            <a:r>
              <a:rPr lang="en-GB" altLang="en-US" sz="2000" dirty="0" err="1">
                <a:cs typeface="Arial" panose="020B0604020202020204" pitchFamily="34" charset="0"/>
              </a:rPr>
              <a:t>analýze</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sm</a:t>
            </a:r>
            <a:r>
              <a:rPr lang="cs-CZ" altLang="en-US" sz="2000" dirty="0">
                <a:cs typeface="Arial" panose="020B0604020202020204" pitchFamily="34" charset="0"/>
              </a:rPr>
              <a:t>ě</a:t>
            </a:r>
            <a:r>
              <a:rPr lang="en-GB" altLang="en-US" sz="2000" dirty="0" err="1">
                <a:cs typeface="Arial" panose="020B0604020202020204" pitchFamily="34" charset="0"/>
              </a:rPr>
              <a:t>si</a:t>
            </a:r>
            <a:r>
              <a:rPr lang="en-GB" altLang="en-US" sz="2000" dirty="0">
                <a:cs typeface="Arial" panose="020B0604020202020204" pitchFamily="34" charset="0"/>
              </a:rPr>
              <a:t> se </a:t>
            </a:r>
            <a:r>
              <a:rPr lang="en-GB" altLang="en-US" sz="2000" dirty="0" err="1">
                <a:cs typeface="Arial" panose="020B0604020202020204" pitchFamily="34" charset="0"/>
              </a:rPr>
              <a:t>sodou</a:t>
            </a:r>
            <a:r>
              <a:rPr lang="en-GB" altLang="en-US" sz="2000" dirty="0">
                <a:cs typeface="Arial" panose="020B0604020202020204" pitchFamily="34" charset="0"/>
              </a:rPr>
              <a:t> k </a:t>
            </a:r>
            <a:r>
              <a:rPr lang="en-GB" altLang="en-US" sz="2000" dirty="0" err="1">
                <a:cs typeface="Arial" panose="020B0604020202020204" pitchFamily="34" charset="0"/>
              </a:rPr>
              <a:t>tavení</a:t>
            </a:r>
            <a:r>
              <a:rPr lang="en-GB" altLang="en-US" sz="2000" dirty="0">
                <a:cs typeface="Arial" panose="020B0604020202020204" pitchFamily="34" charset="0"/>
              </a:rPr>
              <a:t> </a:t>
            </a:r>
            <a:r>
              <a:rPr lang="en-GB" altLang="en-US" sz="2000" dirty="0" err="1">
                <a:cs typeface="Arial" panose="020B0604020202020204" pitchFamily="34" charset="0"/>
              </a:rPr>
              <a:t>analyzovan</a:t>
            </a:r>
            <a:r>
              <a:rPr lang="cs-CZ" altLang="en-US" sz="2000" dirty="0">
                <a:cs typeface="Arial" panose="020B0604020202020204" pitchFamily="34" charset="0"/>
              </a:rPr>
              <a:t>ý</a:t>
            </a:r>
            <a:r>
              <a:rPr lang="en-GB" altLang="en-US" sz="2000" dirty="0" err="1">
                <a:cs typeface="Arial" panose="020B0604020202020204" pitchFamily="34" charset="0"/>
              </a:rPr>
              <a:t>ch</a:t>
            </a:r>
            <a:r>
              <a:rPr lang="en-GB" altLang="en-US" sz="2000" dirty="0">
                <a:cs typeface="Arial" panose="020B0604020202020204" pitchFamily="34" charset="0"/>
              </a:rPr>
              <a:t> </a:t>
            </a:r>
            <a:r>
              <a:rPr lang="en-GB" altLang="en-US" sz="2000" dirty="0" err="1">
                <a:cs typeface="Arial" panose="020B0604020202020204" pitchFamily="34" charset="0"/>
              </a:rPr>
              <a:t>látek</a:t>
            </a:r>
            <a:r>
              <a:rPr lang="cs-CZ" altLang="en-US" sz="2000" dirty="0">
                <a:cs typeface="Arial" panose="020B0604020202020204" pitchFamily="34" charset="0"/>
              </a:rPr>
              <a:t>. </a:t>
            </a:r>
            <a:r>
              <a:rPr lang="cs-CZ" sz="2000" dirty="0">
                <a:cs typeface="Arial" panose="020B0604020202020204" pitchFamily="34" charset="0"/>
              </a:rPr>
              <a:t>Používá se také pro přípravu kyanidu draselného. </a:t>
            </a:r>
            <a:endParaRPr lang="cs-CZ" altLang="en-US" sz="2000" dirty="0">
              <a:cs typeface="Arial" panose="020B0604020202020204" pitchFamily="34" charset="0"/>
            </a:endParaRPr>
          </a:p>
          <a:p>
            <a:pPr algn="just" eaLnBrk="1" hangingPunct="1">
              <a:lnSpc>
                <a:spcPct val="90000"/>
              </a:lnSpc>
              <a:buFont typeface="Wingdings" pitchFamily="2" charset="2"/>
              <a:buNone/>
            </a:pPr>
            <a:endParaRPr lang="en-GB" altLang="en-US" sz="2000" dirty="0">
              <a:cs typeface="Arial" panose="020B0604020202020204" pitchFamily="34" charset="0"/>
            </a:endParaRPr>
          </a:p>
          <a:p>
            <a:pPr algn="just" eaLnBrk="1" hangingPunct="1">
              <a:lnSpc>
                <a:spcPct val="90000"/>
              </a:lnSpc>
              <a:buFont typeface="Wingdings" pitchFamily="2" charset="2"/>
              <a:buNone/>
            </a:pPr>
            <a:endParaRPr lang="cs-CZ" altLang="en-US" sz="2000" dirty="0">
              <a:cs typeface="Arial" panose="020B0604020202020204" pitchFamily="34" charset="0"/>
            </a:endParaRPr>
          </a:p>
        </p:txBody>
      </p:sp>
    </p:spTree>
    <p:extLst>
      <p:ext uri="{BB962C8B-B14F-4D97-AF65-F5344CB8AC3E}">
        <p14:creationId xmlns:p14="http://schemas.microsoft.com/office/powerpoint/2010/main" val="28336111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39200" cy="6370975"/>
          </a:xfrm>
          <a:prstGeom prst="rect">
            <a:avLst/>
          </a:prstGeom>
        </p:spPr>
        <p:txBody>
          <a:bodyPr wrap="square">
            <a:spAutoFit/>
          </a:bodyPr>
          <a:lstStyle/>
          <a:p>
            <a:pPr algn="just"/>
            <a:r>
              <a:rPr lang="cs-CZ" sz="2000" b="1" dirty="0">
                <a:cs typeface="Arial" panose="020B0604020202020204" pitchFamily="34" charset="0"/>
              </a:rPr>
              <a:t>Kyanatan draselný </a:t>
            </a:r>
            <a:r>
              <a:rPr lang="cs-CZ" sz="2000" dirty="0">
                <a:cs typeface="Arial" panose="020B0604020202020204" pitchFamily="34" charset="0"/>
              </a:rPr>
              <a:t>KOCN je účinnou složkou selektivního herbicidu </a:t>
            </a:r>
            <a:r>
              <a:rPr lang="cs-CZ" sz="2000" i="1" dirty="0" err="1">
                <a:cs typeface="Arial" panose="020B0604020202020204" pitchFamily="34" charset="0"/>
              </a:rPr>
              <a:t>Alisan</a:t>
            </a:r>
            <a:r>
              <a:rPr lang="cs-CZ" sz="2000" dirty="0">
                <a:cs typeface="Arial" panose="020B0604020202020204" pitchFamily="34" charset="0"/>
              </a:rPr>
              <a:t> a využívá se ve veterinární medicíně. </a:t>
            </a:r>
          </a:p>
          <a:p>
            <a:pPr algn="just"/>
            <a:endParaRPr lang="en-US" sz="800" dirty="0">
              <a:cs typeface="Arial" panose="020B0604020202020204" pitchFamily="34" charset="0"/>
            </a:endParaRPr>
          </a:p>
          <a:p>
            <a:pPr algn="just"/>
            <a:r>
              <a:rPr lang="cs-CZ" sz="2000" b="1" dirty="0">
                <a:cs typeface="Arial" panose="020B0604020202020204" pitchFamily="34" charset="0"/>
              </a:rPr>
              <a:t>Fulminát draselný </a:t>
            </a:r>
            <a:r>
              <a:rPr lang="cs-CZ" sz="2000" dirty="0">
                <a:cs typeface="Arial" panose="020B0604020202020204" pitchFamily="34" charset="0"/>
              </a:rPr>
              <a:t>KCNO se využívá k výrobě zápalek do perkusních zbraní. </a:t>
            </a:r>
          </a:p>
          <a:p>
            <a:pPr algn="just"/>
            <a:endParaRPr lang="en-US" sz="800" dirty="0">
              <a:cs typeface="Arial" panose="020B0604020202020204" pitchFamily="34" charset="0"/>
            </a:endParaRPr>
          </a:p>
          <a:p>
            <a:pPr algn="just"/>
            <a:r>
              <a:rPr lang="cs-CZ" sz="2000" b="1" dirty="0">
                <a:cs typeface="Arial" panose="020B0604020202020204" pitchFamily="34" charset="0"/>
              </a:rPr>
              <a:t>Sulfid draselný </a:t>
            </a:r>
            <a:r>
              <a:rPr lang="cs-CZ" sz="2000" dirty="0">
                <a:cs typeface="Arial" panose="020B0604020202020204" pitchFamily="34" charset="0"/>
              </a:rPr>
              <a:t>K</a:t>
            </a:r>
            <a:r>
              <a:rPr lang="cs-CZ" sz="2000" baseline="-25000" dirty="0">
                <a:cs typeface="Arial" panose="020B0604020202020204" pitchFamily="34" charset="0"/>
              </a:rPr>
              <a:t>2</a:t>
            </a:r>
            <a:r>
              <a:rPr lang="cs-CZ" sz="2000" dirty="0">
                <a:cs typeface="Arial" panose="020B0604020202020204" pitchFamily="34" charset="0"/>
              </a:rPr>
              <a:t>S se využívá v kožním lékařství. </a:t>
            </a:r>
          </a:p>
          <a:p>
            <a:pPr algn="just"/>
            <a:endParaRPr lang="en-US" sz="800" dirty="0">
              <a:cs typeface="Arial" panose="020B0604020202020204" pitchFamily="34" charset="0"/>
            </a:endParaRPr>
          </a:p>
          <a:p>
            <a:pPr algn="just"/>
            <a:r>
              <a:rPr lang="cs-CZ" sz="2000" b="1" dirty="0" err="1">
                <a:cs typeface="Arial" panose="020B0604020202020204" pitchFamily="34" charset="0"/>
              </a:rPr>
              <a:t>Pentasulfid</a:t>
            </a:r>
            <a:r>
              <a:rPr lang="cs-CZ" sz="2000" b="1" dirty="0">
                <a:cs typeface="Arial" panose="020B0604020202020204" pitchFamily="34" charset="0"/>
              </a:rPr>
              <a:t> </a:t>
            </a:r>
            <a:r>
              <a:rPr lang="cs-CZ" sz="2000" b="1" dirty="0" err="1">
                <a:cs typeface="Arial" panose="020B0604020202020204" pitchFamily="34" charset="0"/>
              </a:rPr>
              <a:t>didraselný</a:t>
            </a:r>
            <a:r>
              <a:rPr lang="cs-CZ" sz="2000" b="1" dirty="0">
                <a:cs typeface="Arial" panose="020B0604020202020204" pitchFamily="34" charset="0"/>
              </a:rPr>
              <a:t> </a:t>
            </a:r>
            <a:r>
              <a:rPr lang="cs-CZ" sz="2000" dirty="0">
                <a:cs typeface="Arial" panose="020B0604020202020204" pitchFamily="34" charset="0"/>
              </a:rPr>
              <a:t>K</a:t>
            </a:r>
            <a:r>
              <a:rPr lang="cs-CZ" sz="2000" baseline="-25000" dirty="0">
                <a:cs typeface="Arial" panose="020B0604020202020204" pitchFamily="34" charset="0"/>
              </a:rPr>
              <a:t>2</a:t>
            </a:r>
            <a:r>
              <a:rPr lang="cs-CZ" sz="2000" dirty="0">
                <a:cs typeface="Arial" panose="020B0604020202020204" pitchFamily="34" charset="0"/>
              </a:rPr>
              <a:t>S</a:t>
            </a:r>
            <a:r>
              <a:rPr lang="cs-CZ" sz="2000" baseline="-25000" dirty="0">
                <a:cs typeface="Arial" panose="020B0604020202020204" pitchFamily="34" charset="0"/>
              </a:rPr>
              <a:t>5</a:t>
            </a:r>
            <a:r>
              <a:rPr lang="cs-CZ" sz="2000" dirty="0">
                <a:cs typeface="Arial" panose="020B0604020202020204" pitchFamily="34" charset="0"/>
              </a:rPr>
              <a:t> se používá k patinování slitin mědi a slouží k výrobě léčiv. </a:t>
            </a:r>
          </a:p>
          <a:p>
            <a:pPr algn="just"/>
            <a:endParaRPr lang="cs-CZ" sz="800" dirty="0">
              <a:cs typeface="Arial" panose="020B0604020202020204" pitchFamily="34" charset="0"/>
            </a:endParaRPr>
          </a:p>
          <a:p>
            <a:pPr algn="just"/>
            <a:r>
              <a:rPr lang="cs-CZ" sz="2000" b="1" dirty="0">
                <a:cs typeface="Arial" panose="020B0604020202020204" pitchFamily="34" charset="0"/>
              </a:rPr>
              <a:t>Síran draselný </a:t>
            </a:r>
            <a:r>
              <a:rPr lang="cs-CZ" sz="2000" dirty="0">
                <a:cs typeface="Arial" panose="020B0604020202020204" pitchFamily="34" charset="0"/>
              </a:rPr>
              <a:t>se používá při výrobě skla, kamence draselného a využívá se i jako hnojivo. </a:t>
            </a:r>
          </a:p>
          <a:p>
            <a:pPr algn="just"/>
            <a:endParaRPr lang="cs-CZ" sz="800" dirty="0">
              <a:cs typeface="Arial" panose="020B0604020202020204" pitchFamily="34" charset="0"/>
            </a:endParaRPr>
          </a:p>
          <a:p>
            <a:pPr algn="just"/>
            <a:r>
              <a:rPr lang="cs-CZ" sz="2000" b="1" dirty="0">
                <a:cs typeface="Arial" panose="020B0604020202020204" pitchFamily="34" charset="0"/>
              </a:rPr>
              <a:t>Manganistan draselný </a:t>
            </a:r>
            <a:r>
              <a:rPr lang="cs-CZ" sz="2000" dirty="0">
                <a:cs typeface="Arial" panose="020B0604020202020204" pitchFamily="34" charset="0"/>
              </a:rPr>
              <a:t>(„hypermangan“)</a:t>
            </a:r>
            <a:r>
              <a:rPr lang="cs-CZ" sz="2000" b="1" dirty="0">
                <a:cs typeface="Arial" panose="020B0604020202020204" pitchFamily="34" charset="0"/>
              </a:rPr>
              <a:t> </a:t>
            </a:r>
            <a:r>
              <a:rPr lang="cs-CZ" sz="2000" dirty="0">
                <a:cs typeface="Arial" panose="020B0604020202020204" pitchFamily="34" charset="0"/>
              </a:rPr>
              <a:t>a </a:t>
            </a:r>
            <a:r>
              <a:rPr lang="cs-CZ" sz="2000" b="1" dirty="0">
                <a:cs typeface="Arial" panose="020B0604020202020204" pitchFamily="34" charset="0"/>
              </a:rPr>
              <a:t>dichroman draselný </a:t>
            </a:r>
            <a:r>
              <a:rPr lang="cs-CZ" sz="2000" dirty="0">
                <a:cs typeface="Arial" panose="020B0604020202020204" pitchFamily="34" charset="0"/>
              </a:rPr>
              <a:t>= oxidační činidla.</a:t>
            </a: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Mezi organické sloučeniny draslíku patří zejména </a:t>
            </a:r>
            <a:r>
              <a:rPr lang="cs-CZ" sz="2000" b="1" dirty="0">
                <a:cs typeface="Arial" panose="020B0604020202020204" pitchFamily="34" charset="0"/>
              </a:rPr>
              <a:t>draselné soli organických kyselin a draselné alkoholáty</a:t>
            </a:r>
            <a:r>
              <a:rPr lang="cs-CZ" sz="2000" dirty="0">
                <a:cs typeface="Arial" panose="020B0604020202020204" pitchFamily="34" charset="0"/>
              </a:rPr>
              <a:t>. </a:t>
            </a:r>
          </a:p>
          <a:p>
            <a:pPr algn="just"/>
            <a:endParaRPr lang="cs-CZ" sz="800" dirty="0">
              <a:cs typeface="Arial" panose="020B0604020202020204" pitchFamily="34" charset="0"/>
            </a:endParaRPr>
          </a:p>
          <a:p>
            <a:pPr algn="just"/>
            <a:r>
              <a:rPr lang="cs-CZ" sz="2000" b="1" dirty="0">
                <a:cs typeface="Arial" panose="020B0604020202020204" pitchFamily="34" charset="0"/>
              </a:rPr>
              <a:t>  </a:t>
            </a:r>
            <a:r>
              <a:rPr lang="cs-CZ" sz="2000" b="1" dirty="0" err="1">
                <a:cs typeface="Arial" panose="020B0604020202020204" pitchFamily="34" charset="0"/>
              </a:rPr>
              <a:t>Vinan</a:t>
            </a:r>
            <a:r>
              <a:rPr lang="cs-CZ" sz="2000" b="1" dirty="0">
                <a:cs typeface="Arial" panose="020B0604020202020204" pitchFamily="34" charset="0"/>
              </a:rPr>
              <a:t> </a:t>
            </a:r>
            <a:r>
              <a:rPr lang="cs-CZ" sz="2000" b="1" dirty="0" err="1">
                <a:cs typeface="Arial" panose="020B0604020202020204" pitchFamily="34" charset="0"/>
              </a:rPr>
              <a:t>sodno</a:t>
            </a:r>
            <a:r>
              <a:rPr lang="cs-CZ" sz="2000" b="1" dirty="0">
                <a:cs typeface="Arial" panose="020B0604020202020204" pitchFamily="34" charset="0"/>
              </a:rPr>
              <a:t>-draselný </a:t>
            </a:r>
            <a:r>
              <a:rPr lang="cs-CZ" sz="2000" dirty="0">
                <a:cs typeface="Arial" panose="020B0604020202020204" pitchFamily="34" charset="0"/>
              </a:rPr>
              <a:t>KOOCCH(OH)CH(OH)</a:t>
            </a:r>
            <a:r>
              <a:rPr lang="cs-CZ" sz="2000" dirty="0" err="1">
                <a:cs typeface="Arial" panose="020B0604020202020204" pitchFamily="34" charset="0"/>
              </a:rPr>
              <a:t>COONa</a:t>
            </a:r>
            <a:r>
              <a:rPr lang="cs-CZ" sz="2000" dirty="0">
                <a:cs typeface="Arial" panose="020B0604020202020204" pitchFamily="34" charset="0"/>
              </a:rPr>
              <a:t> </a:t>
            </a:r>
            <a:r>
              <a:rPr lang="cs-CZ" sz="2000" i="1" dirty="0">
                <a:cs typeface="Arial" panose="020B0604020202020204" pitchFamily="34" charset="0"/>
              </a:rPr>
              <a:t>(</a:t>
            </a:r>
            <a:r>
              <a:rPr lang="cs-CZ" sz="2000" i="1" dirty="0" err="1">
                <a:cs typeface="Arial" panose="020B0604020202020204" pitchFamily="34" charset="0"/>
              </a:rPr>
              <a:t>Seignettova</a:t>
            </a:r>
            <a:r>
              <a:rPr lang="cs-CZ" sz="2000" i="1" dirty="0">
                <a:cs typeface="Arial" panose="020B0604020202020204" pitchFamily="34" charset="0"/>
              </a:rPr>
              <a:t> sůl)</a:t>
            </a:r>
            <a:r>
              <a:rPr lang="cs-CZ" sz="2000" dirty="0">
                <a:cs typeface="Arial" panose="020B0604020202020204" pitchFamily="34" charset="0"/>
              </a:rPr>
              <a:t> je složkou Fehlingova činidla, které slouží k analytickému důkazu ketonů a aldehydů. </a:t>
            </a:r>
          </a:p>
          <a:p>
            <a:pPr algn="just"/>
            <a:endParaRPr lang="en-US" sz="800" dirty="0">
              <a:cs typeface="Arial" panose="020B0604020202020204" pitchFamily="34" charset="0"/>
            </a:endParaRPr>
          </a:p>
          <a:p>
            <a:pPr algn="just"/>
            <a:r>
              <a:rPr lang="cs-CZ" sz="2000" b="1" dirty="0">
                <a:cs typeface="Arial" panose="020B0604020202020204" pitchFamily="34" charset="0"/>
              </a:rPr>
              <a:t>  Acetát draselný </a:t>
            </a:r>
            <a:r>
              <a:rPr lang="cs-CZ" sz="2000" dirty="0">
                <a:cs typeface="Arial" panose="020B0604020202020204" pitchFamily="34" charset="0"/>
              </a:rPr>
              <a:t>CH</a:t>
            </a:r>
            <a:r>
              <a:rPr lang="cs-CZ" sz="2000" baseline="-25000" dirty="0">
                <a:cs typeface="Arial" panose="020B0604020202020204" pitchFamily="34" charset="0"/>
              </a:rPr>
              <a:t>3</a:t>
            </a:r>
            <a:r>
              <a:rPr lang="cs-CZ" sz="2000" dirty="0">
                <a:cs typeface="Arial" panose="020B0604020202020204" pitchFamily="34" charset="0"/>
              </a:rPr>
              <a:t>COOK je dehydratačním prostředkem při výrobě bezvodého </a:t>
            </a:r>
            <a:r>
              <a:rPr lang="cs-CZ" sz="2000" dirty="0" err="1">
                <a:cs typeface="Arial" panose="020B0604020202020204" pitchFamily="34" charset="0"/>
              </a:rPr>
              <a:t>ethanolu</a:t>
            </a:r>
            <a:r>
              <a:rPr lang="cs-CZ" sz="2000" dirty="0">
                <a:cs typeface="Arial" panose="020B0604020202020204" pitchFamily="34" charset="0"/>
              </a:rPr>
              <a:t> a jako </a:t>
            </a:r>
            <a:r>
              <a:rPr lang="cs-CZ" sz="2000" dirty="0" err="1">
                <a:cs typeface="Arial" panose="020B0604020202020204" pitchFamily="34" charset="0"/>
              </a:rPr>
              <a:t>konzervant</a:t>
            </a:r>
            <a:r>
              <a:rPr lang="cs-CZ" sz="2000" dirty="0">
                <a:cs typeface="Arial" panose="020B0604020202020204" pitchFamily="34" charset="0"/>
              </a:rPr>
              <a:t> E 261 se používá v potravinářství.</a:t>
            </a:r>
          </a:p>
        </p:txBody>
      </p:sp>
    </p:spTree>
    <p:extLst>
      <p:ext uri="{BB962C8B-B14F-4D97-AF65-F5344CB8AC3E}">
        <p14:creationId xmlns:p14="http://schemas.microsoft.com/office/powerpoint/2010/main" val="39260075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rbate de potassium — Wikipédia">
            <a:extLst>
              <a:ext uri="{FF2B5EF4-FFF2-40B4-BE49-F238E27FC236}">
                <a16:creationId xmlns:a16="http://schemas.microsoft.com/office/drawing/2014/main" id="{4915C8D7-0E45-4754-A0B1-A16D824225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681766"/>
            <a:ext cx="2364364"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6788858D-677E-47B6-9AE2-C1B3D3E7DED3}"/>
              </a:ext>
            </a:extLst>
          </p:cNvPr>
          <p:cNvSpPr txBox="1"/>
          <p:nvPr/>
        </p:nvSpPr>
        <p:spPr>
          <a:xfrm>
            <a:off x="228600" y="304800"/>
            <a:ext cx="8458200" cy="707886"/>
          </a:xfrm>
          <a:prstGeom prst="rect">
            <a:avLst/>
          </a:prstGeom>
          <a:noFill/>
        </p:spPr>
        <p:txBody>
          <a:bodyPr wrap="square">
            <a:spAutoFit/>
          </a:bodyPr>
          <a:lstStyle/>
          <a:p>
            <a:r>
              <a:rPr lang="cs-CZ" sz="2000" b="1" i="0" dirty="0" err="1">
                <a:solidFill>
                  <a:srgbClr val="494949"/>
                </a:solidFill>
                <a:effectLst/>
                <a:cs typeface="Arial" panose="020B0604020202020204" pitchFamily="34" charset="0"/>
              </a:rPr>
              <a:t>Sorban</a:t>
            </a:r>
            <a:r>
              <a:rPr lang="cs-CZ" sz="2000" b="1" i="0" dirty="0">
                <a:solidFill>
                  <a:srgbClr val="494949"/>
                </a:solidFill>
                <a:effectLst/>
                <a:cs typeface="Arial" panose="020B0604020202020204" pitchFamily="34" charset="0"/>
              </a:rPr>
              <a:t> draselný </a:t>
            </a:r>
            <a:r>
              <a:rPr lang="cs-CZ" sz="2000" b="0" i="0" dirty="0">
                <a:solidFill>
                  <a:srgbClr val="494949"/>
                </a:solidFill>
                <a:effectLst/>
                <a:cs typeface="Arial" panose="020B0604020202020204" pitchFamily="34" charset="0"/>
              </a:rPr>
              <a:t>(E202) se používá se jako konzervant zabraňující šíření plísní a kvasinek v potravinách. </a:t>
            </a:r>
            <a:endParaRPr lang="cs-CZ" sz="2000" dirty="0">
              <a:cs typeface="Arial" panose="020B0604020202020204" pitchFamily="34" charset="0"/>
            </a:endParaRPr>
          </a:p>
        </p:txBody>
      </p:sp>
      <p:sp>
        <p:nvSpPr>
          <p:cNvPr id="7" name="Obdélník 6">
            <a:extLst>
              <a:ext uri="{FF2B5EF4-FFF2-40B4-BE49-F238E27FC236}">
                <a16:creationId xmlns:a16="http://schemas.microsoft.com/office/drawing/2014/main" id="{B9D8AF1A-9894-4E06-830B-2A857E154B86}"/>
              </a:ext>
            </a:extLst>
          </p:cNvPr>
          <p:cNvSpPr/>
          <p:nvPr/>
        </p:nvSpPr>
        <p:spPr>
          <a:xfrm>
            <a:off x="114300" y="1712368"/>
            <a:ext cx="8686800" cy="707886"/>
          </a:xfrm>
          <a:prstGeom prst="rect">
            <a:avLst/>
          </a:prstGeom>
        </p:spPr>
        <p:txBody>
          <a:bodyPr wrap="square">
            <a:spAutoFit/>
          </a:bodyPr>
          <a:lstStyle/>
          <a:p>
            <a:pPr algn="just"/>
            <a:r>
              <a:rPr lang="cs-CZ" sz="2000" dirty="0">
                <a:cs typeface="Arial" panose="020B0604020202020204" pitchFamily="34" charset="0"/>
              </a:rPr>
              <a:t>K dalším draselným sloučeninám patří </a:t>
            </a:r>
            <a:r>
              <a:rPr lang="cs-CZ" sz="2000" b="1" dirty="0">
                <a:cs typeface="Arial" panose="020B0604020202020204" pitchFamily="34" charset="0"/>
              </a:rPr>
              <a:t>organické komplexy draselných sloučenin </a:t>
            </a:r>
            <a:r>
              <a:rPr lang="cs-CZ" sz="2000" dirty="0">
                <a:cs typeface="Arial" panose="020B0604020202020204" pitchFamily="34" charset="0"/>
              </a:rPr>
              <a:t>tzv. </a:t>
            </a:r>
            <a:r>
              <a:rPr lang="cs-CZ" sz="2000" dirty="0" err="1">
                <a:cs typeface="Arial" panose="020B0604020202020204" pitchFamily="34" charset="0"/>
                <a:hlinkClick r:id="rId3" tooltip="Crown">
                  <a:extLst>
                    <a:ext uri="{A12FA001-AC4F-418D-AE19-62706E023703}">
                      <ahyp:hlinkClr xmlns:ahyp="http://schemas.microsoft.com/office/drawing/2018/hyperlinkcolor" val="tx"/>
                    </a:ext>
                  </a:extLst>
                </a:hlinkClick>
              </a:rPr>
              <a:t>crowny</a:t>
            </a:r>
            <a:r>
              <a:rPr lang="cs-CZ" sz="2000" dirty="0">
                <a:cs typeface="Arial" panose="020B0604020202020204" pitchFamily="34" charset="0"/>
              </a:rPr>
              <a:t> a </a:t>
            </a:r>
            <a:r>
              <a:rPr lang="cs-CZ" sz="2000" dirty="0" err="1">
                <a:cs typeface="Arial" panose="020B0604020202020204" pitchFamily="34" charset="0"/>
                <a:hlinkClick r:id="rId4" tooltip="Kryptát (stránka neexistuje)">
                  <a:extLst>
                    <a:ext uri="{A12FA001-AC4F-418D-AE19-62706E023703}">
                      <ahyp:hlinkClr xmlns:ahyp="http://schemas.microsoft.com/office/drawing/2018/hyperlinkcolor" val="tx"/>
                    </a:ext>
                  </a:extLst>
                </a:hlinkClick>
              </a:rPr>
              <a:t>kryptáty</a:t>
            </a:r>
            <a:r>
              <a:rPr lang="cs-CZ" sz="2000" dirty="0">
                <a:cs typeface="Arial" panose="020B0604020202020204" pitchFamily="34" charset="0"/>
              </a:rPr>
              <a:t>.</a:t>
            </a:r>
          </a:p>
        </p:txBody>
      </p:sp>
      <p:pic>
        <p:nvPicPr>
          <p:cNvPr id="8" name="Picture 2" descr="Zobrazit zdrojový obrázek">
            <a:extLst>
              <a:ext uri="{FF2B5EF4-FFF2-40B4-BE49-F238E27FC236}">
                <a16:creationId xmlns:a16="http://schemas.microsoft.com/office/drawing/2014/main" id="{C33C2894-190B-44D8-AE29-83F9AFE3B7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2197598"/>
            <a:ext cx="1691259"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8536A178-14E0-4EA7-8352-7CE3328AA8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8684" y="2197598"/>
            <a:ext cx="2895600" cy="184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ovéPole 9">
            <a:extLst>
              <a:ext uri="{FF2B5EF4-FFF2-40B4-BE49-F238E27FC236}">
                <a16:creationId xmlns:a16="http://schemas.microsoft.com/office/drawing/2014/main" id="{4E8C31D4-9942-4641-BF29-2639E0346499}"/>
              </a:ext>
            </a:extLst>
          </p:cNvPr>
          <p:cNvSpPr txBox="1"/>
          <p:nvPr/>
        </p:nvSpPr>
        <p:spPr>
          <a:xfrm>
            <a:off x="114300" y="4081485"/>
            <a:ext cx="8953500" cy="707886"/>
          </a:xfrm>
          <a:prstGeom prst="rect">
            <a:avLst/>
          </a:prstGeom>
          <a:noFill/>
        </p:spPr>
        <p:txBody>
          <a:bodyPr wrap="square" rtlCol="0">
            <a:spAutoFit/>
          </a:bodyPr>
          <a:lstStyle/>
          <a:p>
            <a:r>
              <a:rPr lang="cs-CZ" sz="2000" b="1" dirty="0" err="1">
                <a:cs typeface="Arial" panose="020B0604020202020204" pitchFamily="34" charset="0"/>
              </a:rPr>
              <a:t>Valinomycin</a:t>
            </a:r>
            <a:r>
              <a:rPr lang="cs-CZ" sz="2000" dirty="0">
                <a:cs typeface="Arial" panose="020B0604020202020204" pitchFamily="34" charset="0"/>
              </a:rPr>
              <a:t> = peptid používaný k přenosu iontů K (iontově selektivní elektrody) a jako antibiotikum.</a:t>
            </a:r>
          </a:p>
        </p:txBody>
      </p:sp>
      <p:pic>
        <p:nvPicPr>
          <p:cNvPr id="11" name="Picture 4" descr="Zobrazit zdrojový obrázek">
            <a:extLst>
              <a:ext uri="{FF2B5EF4-FFF2-40B4-BE49-F238E27FC236}">
                <a16:creationId xmlns:a16="http://schemas.microsoft.com/office/drawing/2014/main" id="{16817C03-95F0-4830-9837-338CEE69C4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15830" y="4920658"/>
            <a:ext cx="2861629" cy="16340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Zobrazit zdrojový obrázek">
            <a:extLst>
              <a:ext uri="{FF2B5EF4-FFF2-40B4-BE49-F238E27FC236}">
                <a16:creationId xmlns:a16="http://schemas.microsoft.com/office/drawing/2014/main" id="{45D1DB54-04DD-4B73-9D13-D312C6D5F4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8753" y="4546415"/>
            <a:ext cx="2100923" cy="213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7814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686800" cy="5940088"/>
          </a:xfrm>
          <a:prstGeom prst="rect">
            <a:avLst/>
          </a:prstGeom>
        </p:spPr>
        <p:txBody>
          <a:bodyPr wrap="square">
            <a:spAutoFit/>
          </a:bodyPr>
          <a:lstStyle/>
          <a:p>
            <a:pPr algn="ctr"/>
            <a:r>
              <a:rPr lang="cs-CZ" sz="2800" b="1" dirty="0">
                <a:cs typeface="Arial" panose="020B0604020202020204" pitchFamily="34" charset="0"/>
              </a:rPr>
              <a:t>Rubidium</a:t>
            </a:r>
            <a:r>
              <a:rPr lang="cs-CZ" sz="2800" dirty="0">
                <a:cs typeface="Arial" panose="020B0604020202020204" pitchFamily="34" charset="0"/>
              </a:rPr>
              <a:t> </a:t>
            </a:r>
          </a:p>
          <a:p>
            <a:pPr algn="just"/>
            <a:endParaRPr lang="en-US" sz="2000" dirty="0">
              <a:cs typeface="Arial" panose="020B0604020202020204" pitchFamily="34" charset="0"/>
            </a:endParaRPr>
          </a:p>
          <a:p>
            <a:pPr algn="just"/>
            <a:r>
              <a:rPr lang="cs-CZ" sz="2000" dirty="0">
                <a:cs typeface="Arial" panose="020B0604020202020204" pitchFamily="34" charset="0"/>
              </a:rPr>
              <a:t>je </a:t>
            </a:r>
            <a:r>
              <a:rPr lang="cs-CZ" sz="2000" u="sng" dirty="0">
                <a:cs typeface="Arial" panose="020B0604020202020204" pitchFamily="34" charset="0"/>
              </a:rPr>
              <a:t>velmi měkký, stříbrobílý neušlechtilý kov</a:t>
            </a:r>
            <a:r>
              <a:rPr lang="cs-CZ" sz="2000" dirty="0">
                <a:cs typeface="Arial" panose="020B0604020202020204" pitchFamily="34" charset="0"/>
              </a:rPr>
              <a:t>. Podobně jako další alkalické kovy je i rubidium mimořádně reaktivní chemický prvek. Na vzduchu je nestálé, pokrývá se vrstvou hydroxidu. V atmosféře kyslíku shoří na </a:t>
            </a:r>
            <a:r>
              <a:rPr lang="cs-CZ" sz="2000" b="1" dirty="0" err="1">
                <a:cs typeface="Arial" panose="020B0604020202020204" pitchFamily="34" charset="0"/>
              </a:rPr>
              <a:t>superoxid</a:t>
            </a:r>
            <a:r>
              <a:rPr lang="cs-CZ" sz="2000" b="1" dirty="0">
                <a:cs typeface="Arial" panose="020B0604020202020204" pitchFamily="34" charset="0"/>
              </a:rPr>
              <a:t> rubidný </a:t>
            </a:r>
            <a:r>
              <a:rPr lang="cs-CZ" sz="2000" dirty="0">
                <a:cs typeface="Arial" panose="020B0604020202020204" pitchFamily="34" charset="0"/>
              </a:rPr>
              <a:t>RbO</a:t>
            </a:r>
            <a:r>
              <a:rPr lang="cs-CZ" sz="2000" baseline="-25000" dirty="0">
                <a:cs typeface="Arial" panose="020B0604020202020204" pitchFamily="34" charset="0"/>
              </a:rPr>
              <a:t>2</a:t>
            </a:r>
            <a:r>
              <a:rPr lang="cs-CZ" sz="2000" dirty="0">
                <a:cs typeface="Arial" panose="020B0604020202020204" pitchFamily="34" charset="0"/>
              </a:rPr>
              <a:t>, v atmosféře ozonu shoří za vzniku nestabilního červeně zbarveného </a:t>
            </a:r>
            <a:r>
              <a:rPr lang="cs-CZ" sz="2000" b="1" dirty="0">
                <a:cs typeface="Arial" panose="020B0604020202020204" pitchFamily="34" charset="0"/>
              </a:rPr>
              <a:t>ozonidu rubidného </a:t>
            </a:r>
            <a:r>
              <a:rPr lang="cs-CZ" sz="2000" dirty="0">
                <a:cs typeface="Arial" panose="020B0604020202020204" pitchFamily="34" charset="0"/>
              </a:rPr>
              <a:t>RbO</a:t>
            </a:r>
            <a:r>
              <a:rPr lang="cs-CZ" sz="2000" baseline="-25000" dirty="0">
                <a:cs typeface="Arial" panose="020B0604020202020204" pitchFamily="34" charset="0"/>
              </a:rPr>
              <a:t>3</a:t>
            </a:r>
            <a:r>
              <a:rPr lang="cs-CZ" sz="2000" dirty="0">
                <a:cs typeface="Arial" panose="020B0604020202020204" pitchFamily="34" charset="0"/>
              </a:rPr>
              <a:t>. </a:t>
            </a:r>
          </a:p>
          <a:p>
            <a:pPr algn="just"/>
            <a:r>
              <a:rPr lang="cs-CZ" sz="2000" dirty="0">
                <a:cs typeface="Arial" panose="020B0604020202020204" pitchFamily="34" charset="0"/>
              </a:rPr>
              <a:t>S vodou reaguje velmi prudce a bouřlivě za vzniku </a:t>
            </a:r>
            <a:r>
              <a:rPr lang="cs-CZ" sz="2000" b="1" dirty="0">
                <a:cs typeface="Arial" panose="020B0604020202020204" pitchFamily="34" charset="0"/>
              </a:rPr>
              <a:t>hydroxidu rubidného </a:t>
            </a:r>
            <a:r>
              <a:rPr lang="cs-CZ" sz="2000" dirty="0">
                <a:cs typeface="Arial" panose="020B0604020202020204" pitchFamily="34" charset="0"/>
              </a:rPr>
              <a:t>a vodíku:</a:t>
            </a:r>
          </a:p>
          <a:p>
            <a:pPr algn="just"/>
            <a:endParaRPr lang="cs-CZ" sz="800" dirty="0">
              <a:cs typeface="Arial" panose="020B0604020202020204" pitchFamily="34" charset="0"/>
            </a:endParaRPr>
          </a:p>
          <a:p>
            <a:pPr algn="ctr"/>
            <a:r>
              <a:rPr lang="cs-CZ" sz="2000" dirty="0">
                <a:cs typeface="Arial" panose="020B0604020202020204" pitchFamily="34" charset="0"/>
              </a:rPr>
              <a:t>2 </a:t>
            </a:r>
            <a:r>
              <a:rPr lang="cs-CZ" sz="2000" dirty="0" err="1">
                <a:cs typeface="Arial" panose="020B0604020202020204" pitchFamily="34" charset="0"/>
              </a:rPr>
              <a:t>Rb</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 → 2RbOH + H</a:t>
            </a:r>
            <a:r>
              <a:rPr lang="cs-CZ" sz="2000" baseline="-25000" dirty="0">
                <a:cs typeface="Arial" panose="020B0604020202020204" pitchFamily="34" charset="0"/>
              </a:rPr>
              <a:t>2</a:t>
            </a:r>
            <a:endParaRPr lang="cs-CZ" sz="2000" dirty="0">
              <a:cs typeface="Arial" panose="020B0604020202020204" pitchFamily="34" charset="0"/>
            </a:endParaRPr>
          </a:p>
          <a:p>
            <a:pPr algn="just"/>
            <a:endParaRPr lang="cs-CZ" sz="800" dirty="0">
              <a:cs typeface="Arial" panose="020B0604020202020204" pitchFamily="34" charset="0"/>
            </a:endParaRPr>
          </a:p>
          <a:p>
            <a:pPr algn="just"/>
            <a:r>
              <a:rPr lang="cs-CZ" sz="2000" dirty="0">
                <a:cs typeface="Arial" panose="020B0604020202020204" pitchFamily="34" charset="0"/>
              </a:rPr>
              <a:t>Prudce reaguje s kyselinami za vzniku rubidné soli:</a:t>
            </a:r>
          </a:p>
          <a:p>
            <a:pPr algn="just"/>
            <a:endParaRPr lang="cs-CZ" sz="800" dirty="0">
              <a:cs typeface="Arial" panose="020B0604020202020204" pitchFamily="34" charset="0"/>
            </a:endParaRPr>
          </a:p>
          <a:p>
            <a:pPr algn="ctr"/>
            <a:r>
              <a:rPr lang="cs-CZ" sz="2000" dirty="0">
                <a:cs typeface="Arial" panose="020B0604020202020204" pitchFamily="34" charset="0"/>
              </a:rPr>
              <a:t>2 </a:t>
            </a:r>
            <a:r>
              <a:rPr lang="cs-CZ" sz="2000" dirty="0" err="1">
                <a:cs typeface="Arial" panose="020B0604020202020204" pitchFamily="34" charset="0"/>
              </a:rPr>
              <a:t>Rb</a:t>
            </a:r>
            <a:r>
              <a:rPr lang="cs-CZ" sz="2000" dirty="0">
                <a:cs typeface="Arial" panose="020B0604020202020204" pitchFamily="34" charset="0"/>
              </a:rPr>
              <a:t> + 2 </a:t>
            </a:r>
            <a:r>
              <a:rPr lang="cs-CZ" sz="2000" dirty="0" err="1">
                <a:cs typeface="Arial" panose="020B0604020202020204" pitchFamily="34" charset="0"/>
              </a:rPr>
              <a:t>HCl</a:t>
            </a:r>
            <a:r>
              <a:rPr lang="cs-CZ" sz="2000" dirty="0">
                <a:cs typeface="Arial" panose="020B0604020202020204" pitchFamily="34" charset="0"/>
              </a:rPr>
              <a:t> → 2 </a:t>
            </a:r>
            <a:r>
              <a:rPr lang="cs-CZ" sz="2000" dirty="0" err="1">
                <a:cs typeface="Arial" panose="020B0604020202020204" pitchFamily="34" charset="0"/>
              </a:rPr>
              <a:t>RbCl</a:t>
            </a:r>
            <a:r>
              <a:rPr lang="cs-CZ" sz="2000" dirty="0">
                <a:cs typeface="Arial" panose="020B0604020202020204" pitchFamily="34" charset="0"/>
              </a:rPr>
              <a:t> + H</a:t>
            </a:r>
            <a:r>
              <a:rPr lang="cs-CZ" sz="2000" baseline="-25000" dirty="0">
                <a:cs typeface="Arial" panose="020B0604020202020204" pitchFamily="34" charset="0"/>
              </a:rPr>
              <a:t>2</a:t>
            </a:r>
            <a:br>
              <a:rPr lang="cs-CZ" sz="2000" dirty="0">
                <a:cs typeface="Arial" panose="020B0604020202020204" pitchFamily="34" charset="0"/>
              </a:rPr>
            </a:br>
            <a:r>
              <a:rPr lang="cs-CZ" sz="2000" dirty="0">
                <a:cs typeface="Arial" panose="020B0604020202020204" pitchFamily="34" charset="0"/>
              </a:rPr>
              <a:t>8 </a:t>
            </a:r>
            <a:r>
              <a:rPr lang="cs-CZ" sz="2000" dirty="0" err="1">
                <a:cs typeface="Arial" panose="020B0604020202020204" pitchFamily="34" charset="0"/>
              </a:rPr>
              <a:t>Rb</a:t>
            </a:r>
            <a:r>
              <a:rPr lang="cs-CZ" sz="2000" dirty="0">
                <a:cs typeface="Arial" panose="020B0604020202020204" pitchFamily="34" charset="0"/>
              </a:rPr>
              <a:t> + 6 </a:t>
            </a:r>
            <a:r>
              <a:rPr lang="cs-CZ" sz="2000" dirty="0" err="1">
                <a:cs typeface="Arial" panose="020B0604020202020204" pitchFamily="34" charset="0"/>
              </a:rPr>
              <a:t>H</a:t>
            </a:r>
            <a:r>
              <a:rPr lang="cs-CZ" sz="2000" baseline="-25000" dirty="0" err="1">
                <a:cs typeface="Arial" panose="020B0604020202020204" pitchFamily="34" charset="0"/>
              </a:rPr>
              <a:t>2</a:t>
            </a:r>
            <a:r>
              <a:rPr lang="cs-CZ" sz="2000" dirty="0" err="1">
                <a:cs typeface="Arial" panose="020B0604020202020204" pitchFamily="34" charset="0"/>
              </a:rPr>
              <a:t>SO</a:t>
            </a:r>
            <a:r>
              <a:rPr lang="cs-CZ" sz="2000" baseline="-25000" dirty="0" err="1">
                <a:cs typeface="Arial" panose="020B0604020202020204" pitchFamily="34" charset="0"/>
              </a:rPr>
              <a:t>4</a:t>
            </a:r>
            <a:r>
              <a:rPr lang="cs-CZ" sz="2000" dirty="0">
                <a:cs typeface="Arial" panose="020B0604020202020204" pitchFamily="34" charset="0"/>
              </a:rPr>
              <a:t> → 4 </a:t>
            </a:r>
            <a:r>
              <a:rPr lang="cs-CZ" sz="2000" dirty="0" err="1">
                <a:cs typeface="Arial" panose="020B0604020202020204" pitchFamily="34" charset="0"/>
              </a:rPr>
              <a:t>Rb</a:t>
            </a:r>
            <a:r>
              <a:rPr lang="cs-CZ" sz="2000" baseline="-25000" dirty="0" err="1">
                <a:cs typeface="Arial" panose="020B0604020202020204" pitchFamily="34" charset="0"/>
              </a:rPr>
              <a:t>2</a:t>
            </a:r>
            <a:r>
              <a:rPr lang="cs-CZ" sz="2000" dirty="0" err="1">
                <a:cs typeface="Arial" panose="020B0604020202020204" pitchFamily="34" charset="0"/>
              </a:rPr>
              <a:t>SO</a:t>
            </a:r>
            <a:r>
              <a:rPr lang="cs-CZ" sz="2000" baseline="-25000" dirty="0" err="1">
                <a:cs typeface="Arial" panose="020B0604020202020204" pitchFamily="34" charset="0"/>
              </a:rPr>
              <a:t>4</a:t>
            </a:r>
            <a:r>
              <a:rPr lang="cs-CZ" sz="2000" dirty="0">
                <a:cs typeface="Arial" panose="020B0604020202020204" pitchFamily="34" charset="0"/>
              </a:rPr>
              <a:t> + SO</a:t>
            </a:r>
            <a:r>
              <a:rPr lang="cs-CZ" sz="2000" baseline="-25000" dirty="0">
                <a:cs typeface="Arial" panose="020B0604020202020204" pitchFamily="34" charset="0"/>
              </a:rPr>
              <a:t>2</a:t>
            </a:r>
            <a:r>
              <a:rPr lang="cs-CZ" sz="2000" dirty="0">
                <a:cs typeface="Arial" panose="020B0604020202020204" pitchFamily="34" charset="0"/>
              </a:rPr>
              <a:t> + S + 6H</a:t>
            </a:r>
            <a:r>
              <a:rPr lang="cs-CZ" sz="2000" baseline="-25000" dirty="0">
                <a:cs typeface="Arial" panose="020B0604020202020204" pitchFamily="34" charset="0"/>
              </a:rPr>
              <a:t>2</a:t>
            </a:r>
            <a:r>
              <a:rPr lang="cs-CZ" sz="2000" dirty="0">
                <a:cs typeface="Arial" panose="020B0604020202020204" pitchFamily="34" charset="0"/>
              </a:rPr>
              <a:t>O</a:t>
            </a:r>
          </a:p>
          <a:p>
            <a:pPr algn="just"/>
            <a:endParaRPr lang="cs-CZ" sz="800" dirty="0">
              <a:cs typeface="Arial" panose="020B0604020202020204" pitchFamily="34" charset="0"/>
            </a:endParaRPr>
          </a:p>
          <a:p>
            <a:pPr algn="just"/>
            <a:r>
              <a:rPr lang="cs-CZ" sz="2000" dirty="0">
                <a:cs typeface="Arial" panose="020B0604020202020204" pitchFamily="34" charset="0"/>
              </a:rPr>
              <a:t>S vodíkem se při teplotě nad 300°C slučuje za vzniku reaktivního hydridu </a:t>
            </a:r>
            <a:r>
              <a:rPr lang="cs-CZ" sz="2000" dirty="0" err="1">
                <a:cs typeface="Arial" panose="020B0604020202020204" pitchFamily="34" charset="0"/>
              </a:rPr>
              <a:t>RbH</a:t>
            </a:r>
            <a:r>
              <a:rPr lang="cs-CZ" sz="2000" dirty="0">
                <a:cs typeface="Arial" panose="020B0604020202020204" pitchFamily="34" charset="0"/>
              </a:rPr>
              <a:t>, který je i na suchém vzduchu samozápalný. Za laboratorní teploty se explozivně slučuje s halogeny na halogenidy </a:t>
            </a:r>
            <a:r>
              <a:rPr lang="cs-CZ" sz="2000" dirty="0" err="1">
                <a:cs typeface="Arial" panose="020B0604020202020204" pitchFamily="34" charset="0"/>
              </a:rPr>
              <a:t>RbX</a:t>
            </a:r>
            <a:r>
              <a:rPr lang="cs-CZ" sz="2000" dirty="0">
                <a:cs typeface="Arial" panose="020B0604020202020204" pitchFamily="34" charset="0"/>
              </a:rPr>
              <a:t>. Se selenem a tellurem reaguje za vzniku selenidu rubidného Rb</a:t>
            </a:r>
            <a:r>
              <a:rPr lang="cs-CZ" sz="2000" baseline="-25000" dirty="0">
                <a:cs typeface="Arial" panose="020B0604020202020204" pitchFamily="34" charset="0"/>
              </a:rPr>
              <a:t>2</a:t>
            </a:r>
            <a:r>
              <a:rPr lang="cs-CZ" sz="2000" dirty="0">
                <a:cs typeface="Arial" panose="020B0604020202020204" pitchFamily="34" charset="0"/>
              </a:rPr>
              <a:t>Se a telluridu rubidného Rb</a:t>
            </a:r>
            <a:r>
              <a:rPr lang="cs-CZ" sz="2000" baseline="-25000" dirty="0">
                <a:cs typeface="Arial" panose="020B0604020202020204" pitchFamily="34" charset="0"/>
              </a:rPr>
              <a:t>2</a:t>
            </a:r>
            <a:r>
              <a:rPr lang="cs-CZ" sz="2000" dirty="0">
                <a:cs typeface="Arial" panose="020B0604020202020204" pitchFamily="34" charset="0"/>
              </a:rPr>
              <a:t>Te již při teplotě -40°C, ale se sírou se na sulfid rubidný Rb</a:t>
            </a:r>
            <a:r>
              <a:rPr lang="cs-CZ" sz="2000" baseline="-25000" dirty="0">
                <a:cs typeface="Arial" panose="020B0604020202020204" pitchFamily="34" charset="0"/>
              </a:rPr>
              <a:t>2</a:t>
            </a:r>
            <a:r>
              <a:rPr lang="cs-CZ" sz="2000" dirty="0">
                <a:cs typeface="Arial" panose="020B0604020202020204" pitchFamily="34" charset="0"/>
              </a:rPr>
              <a:t>S slučuje až po zahřátí na teplotu 110°C.</a:t>
            </a:r>
          </a:p>
        </p:txBody>
      </p:sp>
    </p:spTree>
    <p:extLst>
      <p:ext uri="{BB962C8B-B14F-4D97-AF65-F5344CB8AC3E}">
        <p14:creationId xmlns:p14="http://schemas.microsoft.com/office/powerpoint/2010/main" val="1632554138"/>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otalTime>12116</TotalTime>
  <Words>13739</Words>
  <Application>Microsoft Office PowerPoint</Application>
  <PresentationFormat>Předvádění na obrazovce (4:3)</PresentationFormat>
  <Paragraphs>810</Paragraphs>
  <Slides>110</Slides>
  <Notes>7</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110</vt:i4>
      </vt:variant>
    </vt:vector>
  </HeadingPairs>
  <TitlesOfParts>
    <vt:vector size="117" baseType="lpstr">
      <vt:lpstr>Arial</vt:lpstr>
      <vt:lpstr>Calibri</vt:lpstr>
      <vt:lpstr>MathJax_Main</vt:lpstr>
      <vt:lpstr>MathJax_Math-italic</vt:lpstr>
      <vt:lpstr>Times New Roman</vt:lpstr>
      <vt:lpstr>Wingdings</vt:lpstr>
      <vt:lpstr>Motiv systému Office</vt:lpstr>
      <vt:lpstr>Prvky II. hlavní podskupiny </vt:lpstr>
      <vt:lpstr>Prezentace aplikace PowerPoint</vt:lpstr>
      <vt:lpstr>Prezentace aplikace PowerPoint</vt:lpstr>
      <vt:lpstr>Prezentace aplikace PowerPoint</vt:lpstr>
      <vt:lpstr>Prezentace aplikace PowerPoint</vt:lpstr>
      <vt:lpstr>Beryllium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Hydridy kovů alkalických zemin</vt:lpstr>
      <vt:lpstr>Sloučeniny s halogeny</vt:lpstr>
      <vt:lpstr>Prezentace aplikace PowerPoint</vt:lpstr>
      <vt:lpstr>Prezentace aplikace PowerPoint</vt:lpstr>
      <vt:lpstr>Sloučeniny s kyslíkem</vt:lpstr>
      <vt:lpstr>Prezentace aplikace PowerPoint</vt:lpstr>
      <vt:lpstr>Prezentace aplikace PowerPoint</vt:lpstr>
      <vt:lpstr>Prezentace aplikace PowerPoint</vt:lpstr>
      <vt:lpstr>Sloučeniny se sírou</vt:lpstr>
      <vt:lpstr>Prezentace aplikace PowerPoint</vt:lpstr>
      <vt:lpstr>Sloučeniny s dusíkem</vt:lpstr>
      <vt:lpstr>Sloučeniny s uhlíkem</vt:lpstr>
      <vt:lpstr>Prezentace aplikace PowerPoint</vt:lpstr>
      <vt:lpstr>Sloučeniny s borem</vt:lpstr>
      <vt:lpstr>Sloučeniny s d-prvky</vt:lpstr>
      <vt:lpstr>Sloučeniny s d-prvky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Lithium</vt:lpstr>
      <vt:lpstr>Prezentace aplikace PowerPoint</vt:lpstr>
      <vt:lpstr>Lithium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Lubomír Prokeš</cp:lastModifiedBy>
  <cp:revision>412</cp:revision>
  <dcterms:created xsi:type="dcterms:W3CDTF">2019-02-28T14:01:10Z</dcterms:created>
  <dcterms:modified xsi:type="dcterms:W3CDTF">2024-03-07T23:12:08Z</dcterms:modified>
</cp:coreProperties>
</file>