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1"/>
  </p:notesMasterIdLst>
  <p:sldIdLst>
    <p:sldId id="256" r:id="rId2"/>
    <p:sldId id="324" r:id="rId3"/>
    <p:sldId id="326" r:id="rId4"/>
    <p:sldId id="313" r:id="rId5"/>
    <p:sldId id="301" r:id="rId6"/>
    <p:sldId id="302" r:id="rId7"/>
    <p:sldId id="303" r:id="rId8"/>
    <p:sldId id="955" r:id="rId9"/>
    <p:sldId id="406" r:id="rId10"/>
    <p:sldId id="284" r:id="rId11"/>
    <p:sldId id="285" r:id="rId12"/>
    <p:sldId id="1037" r:id="rId13"/>
    <p:sldId id="491" r:id="rId14"/>
    <p:sldId id="343" r:id="rId15"/>
    <p:sldId id="655" r:id="rId16"/>
    <p:sldId id="581" r:id="rId17"/>
    <p:sldId id="870" r:id="rId18"/>
    <p:sldId id="890" r:id="rId19"/>
    <p:sldId id="891" r:id="rId20"/>
    <p:sldId id="833" r:id="rId21"/>
    <p:sldId id="829" r:id="rId22"/>
    <p:sldId id="873" r:id="rId23"/>
    <p:sldId id="872" r:id="rId24"/>
    <p:sldId id="687" r:id="rId25"/>
    <p:sldId id="688" r:id="rId26"/>
    <p:sldId id="689" r:id="rId27"/>
    <p:sldId id="879" r:id="rId28"/>
    <p:sldId id="1036" r:id="rId29"/>
    <p:sldId id="869" r:id="rId30"/>
    <p:sldId id="875" r:id="rId31"/>
    <p:sldId id="924" r:id="rId32"/>
    <p:sldId id="506" r:id="rId33"/>
    <p:sldId id="836" r:id="rId34"/>
    <p:sldId id="925" r:id="rId35"/>
    <p:sldId id="838" r:id="rId36"/>
    <p:sldId id="839" r:id="rId37"/>
    <p:sldId id="767" r:id="rId38"/>
    <p:sldId id="637" r:id="rId39"/>
    <p:sldId id="622" r:id="rId40"/>
    <p:sldId id="729" r:id="rId41"/>
    <p:sldId id="1014" r:id="rId42"/>
    <p:sldId id="317" r:id="rId43"/>
    <p:sldId id="318" r:id="rId44"/>
    <p:sldId id="321" r:id="rId45"/>
    <p:sldId id="347" r:id="rId46"/>
    <p:sldId id="330" r:id="rId47"/>
    <p:sldId id="840" r:id="rId48"/>
    <p:sldId id="887" r:id="rId49"/>
    <p:sldId id="690" r:id="rId50"/>
    <p:sldId id="701" r:id="rId51"/>
    <p:sldId id="888" r:id="rId52"/>
    <p:sldId id="920" r:id="rId53"/>
    <p:sldId id="921" r:id="rId54"/>
    <p:sldId id="922" r:id="rId55"/>
    <p:sldId id="843" r:id="rId56"/>
    <p:sldId id="287" r:id="rId57"/>
    <p:sldId id="844" r:id="rId58"/>
    <p:sldId id="310" r:id="rId59"/>
    <p:sldId id="291" r:id="rId60"/>
    <p:sldId id="966" r:id="rId61"/>
    <p:sldId id="703" r:id="rId62"/>
    <p:sldId id="704" r:id="rId63"/>
    <p:sldId id="705" r:id="rId64"/>
    <p:sldId id="288" r:id="rId65"/>
    <p:sldId id="998" r:id="rId66"/>
    <p:sldId id="859" r:id="rId67"/>
    <p:sldId id="860" r:id="rId68"/>
    <p:sldId id="706" r:id="rId69"/>
    <p:sldId id="707" r:id="rId70"/>
    <p:sldId id="708" r:id="rId71"/>
    <p:sldId id="1017" r:id="rId72"/>
    <p:sldId id="1029" r:id="rId73"/>
    <p:sldId id="877" r:id="rId74"/>
    <p:sldId id="1019" r:id="rId75"/>
    <p:sldId id="1018" r:id="rId76"/>
    <p:sldId id="1031" r:id="rId77"/>
    <p:sldId id="295" r:id="rId78"/>
    <p:sldId id="1016" r:id="rId79"/>
    <p:sldId id="296" r:id="rId80"/>
    <p:sldId id="297" r:id="rId81"/>
    <p:sldId id="272" r:id="rId82"/>
    <p:sldId id="974" r:id="rId83"/>
    <p:sldId id="260" r:id="rId84"/>
    <p:sldId id="876" r:id="rId85"/>
    <p:sldId id="299" r:id="rId86"/>
    <p:sldId id="631" r:id="rId87"/>
    <p:sldId id="1000" r:id="rId88"/>
    <p:sldId id="1026" r:id="rId89"/>
    <p:sldId id="630" r:id="rId90"/>
    <p:sldId id="629" r:id="rId91"/>
    <p:sldId id="632" r:id="rId92"/>
    <p:sldId id="1021" r:id="rId93"/>
    <p:sldId id="1022" r:id="rId94"/>
    <p:sldId id="709" r:id="rId95"/>
    <p:sldId id="710" r:id="rId96"/>
    <p:sldId id="1030" r:id="rId97"/>
    <p:sldId id="711" r:id="rId98"/>
    <p:sldId id="845" r:id="rId99"/>
    <p:sldId id="949" r:id="rId100"/>
    <p:sldId id="257" r:id="rId101"/>
    <p:sldId id="702" r:id="rId102"/>
    <p:sldId id="1023" r:id="rId103"/>
    <p:sldId id="1024" r:id="rId104"/>
    <p:sldId id="1025" r:id="rId105"/>
    <p:sldId id="972" r:id="rId106"/>
    <p:sldId id="994" r:id="rId107"/>
    <p:sldId id="973" r:id="rId108"/>
    <p:sldId id="847" r:id="rId109"/>
    <p:sldId id="725" r:id="rId110"/>
    <p:sldId id="646" r:id="rId111"/>
    <p:sldId id="585" r:id="rId112"/>
    <p:sldId id="850" r:id="rId113"/>
    <p:sldId id="851" r:id="rId114"/>
    <p:sldId id="653" r:id="rId115"/>
    <p:sldId id="1035" r:id="rId116"/>
    <p:sldId id="926" r:id="rId117"/>
    <p:sldId id="855" r:id="rId118"/>
    <p:sldId id="832" r:id="rId119"/>
    <p:sldId id="967" r:id="rId120"/>
    <p:sldId id="489" r:id="rId121"/>
    <p:sldId id="965" r:id="rId122"/>
    <p:sldId id="367" r:id="rId123"/>
    <p:sldId id="370" r:id="rId124"/>
    <p:sldId id="300" r:id="rId125"/>
    <p:sldId id="355" r:id="rId126"/>
    <p:sldId id="1038" r:id="rId127"/>
    <p:sldId id="1039" r:id="rId128"/>
    <p:sldId id="356" r:id="rId129"/>
    <p:sldId id="927" r:id="rId130"/>
    <p:sldId id="334" r:id="rId131"/>
    <p:sldId id="831" r:id="rId132"/>
    <p:sldId id="663" r:id="rId133"/>
    <p:sldId id="366" r:id="rId134"/>
    <p:sldId id="943" r:id="rId135"/>
    <p:sldId id="853" r:id="rId136"/>
    <p:sldId id="918" r:id="rId137"/>
    <p:sldId id="261" r:id="rId138"/>
    <p:sldId id="262" r:id="rId139"/>
    <p:sldId id="493" r:id="rId140"/>
    <p:sldId id="372" r:id="rId141"/>
    <p:sldId id="932" r:id="rId142"/>
    <p:sldId id="373" r:id="rId143"/>
    <p:sldId id="1015" r:id="rId144"/>
    <p:sldId id="1007" r:id="rId145"/>
    <p:sldId id="1012" r:id="rId146"/>
    <p:sldId id="1011" r:id="rId147"/>
    <p:sldId id="1008" r:id="rId148"/>
    <p:sldId id="1010" r:id="rId149"/>
    <p:sldId id="1006" r:id="rId150"/>
    <p:sldId id="1002" r:id="rId151"/>
    <p:sldId id="1005" r:id="rId152"/>
    <p:sldId id="1004" r:id="rId153"/>
    <p:sldId id="497" r:id="rId154"/>
    <p:sldId id="841" r:id="rId155"/>
    <p:sldId id="842" r:id="rId156"/>
    <p:sldId id="933" r:id="rId157"/>
    <p:sldId id="496" r:id="rId158"/>
    <p:sldId id="1003" r:id="rId159"/>
    <p:sldId id="728" r:id="rId160"/>
    <p:sldId id="264" r:id="rId161"/>
    <p:sldId id="623" r:id="rId162"/>
    <p:sldId id="624" r:id="rId163"/>
    <p:sldId id="1034" r:id="rId164"/>
    <p:sldId id="1147" r:id="rId165"/>
    <p:sldId id="645" r:id="rId166"/>
    <p:sldId id="907" r:id="rId167"/>
    <p:sldId id="893" r:id="rId168"/>
    <p:sldId id="900" r:id="rId169"/>
    <p:sldId id="896" r:id="rId170"/>
    <p:sldId id="644" r:id="rId171"/>
    <p:sldId id="640" r:id="rId172"/>
    <p:sldId id="266" r:id="rId173"/>
    <p:sldId id="858" r:id="rId174"/>
    <p:sldId id="642" r:id="rId175"/>
    <p:sldId id="995" r:id="rId176"/>
    <p:sldId id="939" r:id="rId177"/>
    <p:sldId id="846" r:id="rId178"/>
    <p:sldId id="975" r:id="rId179"/>
    <p:sldId id="996" r:id="rId180"/>
    <p:sldId id="570" r:id="rId181"/>
    <p:sldId id="992" r:id="rId182"/>
    <p:sldId id="571" r:id="rId183"/>
    <p:sldId id="997" r:id="rId184"/>
    <p:sldId id="652" r:id="rId185"/>
    <p:sldId id="961" r:id="rId186"/>
    <p:sldId id="962" r:id="rId187"/>
    <p:sldId id="1040" r:id="rId188"/>
    <p:sldId id="963" r:id="rId189"/>
    <p:sldId id="964" r:id="rId19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C6BBE7-6ED5-4466-A534-23C6DDFBE23E}" v="26" dt="2024-02-25T11:46:24.794"/>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0"/>
  </p:normalViewPr>
  <p:slideViewPr>
    <p:cSldViewPr>
      <p:cViewPr varScale="1">
        <p:scale>
          <a:sx n="78" d="100"/>
          <a:sy n="78" d="100"/>
        </p:scale>
        <p:origin x="1531"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microsoft.com/office/2016/11/relationships/changesInfo" Target="changesInfos/changesInfo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microsoft.com/office/2015/10/relationships/revisionInfo" Target="revisionInfo.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bomír Prokeš" userId="c6190586-327c-4754-acfe-3cab059996b7" providerId="ADAL" clId="{5FC6BBE7-6ED5-4466-A534-23C6DDFBE23E}"/>
    <pc:docChg chg="custSel addSld delSld modSld">
      <pc:chgData name="Lubomír Prokeš" userId="c6190586-327c-4754-acfe-3cab059996b7" providerId="ADAL" clId="{5FC6BBE7-6ED5-4466-A534-23C6DDFBE23E}" dt="2024-02-25T12:09:33.134" v="577" actId="20577"/>
      <pc:docMkLst>
        <pc:docMk/>
      </pc:docMkLst>
      <pc:sldChg chg="modSp mod">
        <pc:chgData name="Lubomír Prokeš" userId="c6190586-327c-4754-acfe-3cab059996b7" providerId="ADAL" clId="{5FC6BBE7-6ED5-4466-A534-23C6DDFBE23E}" dt="2024-02-18T13:53:07.345" v="34" actId="1076"/>
        <pc:sldMkLst>
          <pc:docMk/>
          <pc:sldMk cId="1707321455" sldId="301"/>
        </pc:sldMkLst>
        <pc:spChg chg="mod">
          <ac:chgData name="Lubomír Prokeš" userId="c6190586-327c-4754-acfe-3cab059996b7" providerId="ADAL" clId="{5FC6BBE7-6ED5-4466-A534-23C6DDFBE23E}" dt="2024-02-18T13:52:49.382" v="30" actId="2711"/>
          <ac:spMkLst>
            <pc:docMk/>
            <pc:sldMk cId="1707321455" sldId="301"/>
            <ac:spMk id="2" creationId="{00000000-0000-0000-0000-000000000000}"/>
          </ac:spMkLst>
        </pc:spChg>
        <pc:spChg chg="mod">
          <ac:chgData name="Lubomír Prokeš" userId="c6190586-327c-4754-acfe-3cab059996b7" providerId="ADAL" clId="{5FC6BBE7-6ED5-4466-A534-23C6DDFBE23E}" dt="2024-02-18T13:53:03.233" v="33" actId="1076"/>
          <ac:spMkLst>
            <pc:docMk/>
            <pc:sldMk cId="1707321455" sldId="301"/>
            <ac:spMk id="3" creationId="{00000000-0000-0000-0000-000000000000}"/>
          </ac:spMkLst>
        </pc:spChg>
        <pc:graphicFrameChg chg="mod">
          <ac:chgData name="Lubomír Prokeš" userId="c6190586-327c-4754-acfe-3cab059996b7" providerId="ADAL" clId="{5FC6BBE7-6ED5-4466-A534-23C6DDFBE23E}" dt="2024-02-18T13:53:07.345" v="34" actId="1076"/>
          <ac:graphicFrameMkLst>
            <pc:docMk/>
            <pc:sldMk cId="1707321455" sldId="301"/>
            <ac:graphicFrameMk id="7" creationId="{00000000-0000-0000-0000-000000000000}"/>
          </ac:graphicFrameMkLst>
        </pc:graphicFrameChg>
      </pc:sldChg>
      <pc:sldChg chg="modSp mod">
        <pc:chgData name="Lubomír Prokeš" userId="c6190586-327c-4754-acfe-3cab059996b7" providerId="ADAL" clId="{5FC6BBE7-6ED5-4466-A534-23C6DDFBE23E}" dt="2024-02-18T13:53:29.021" v="38" actId="1076"/>
        <pc:sldMkLst>
          <pc:docMk/>
          <pc:sldMk cId="1459003992" sldId="302"/>
        </pc:sldMkLst>
        <pc:spChg chg="mod">
          <ac:chgData name="Lubomír Prokeš" userId="c6190586-327c-4754-acfe-3cab059996b7" providerId="ADAL" clId="{5FC6BBE7-6ED5-4466-A534-23C6DDFBE23E}" dt="2024-02-18T13:53:25.683" v="37" actId="1076"/>
          <ac:spMkLst>
            <pc:docMk/>
            <pc:sldMk cId="1459003992" sldId="302"/>
            <ac:spMk id="4" creationId="{00000000-0000-0000-0000-000000000000}"/>
          </ac:spMkLst>
        </pc:spChg>
        <pc:picChg chg="mod">
          <ac:chgData name="Lubomír Prokeš" userId="c6190586-327c-4754-acfe-3cab059996b7" providerId="ADAL" clId="{5FC6BBE7-6ED5-4466-A534-23C6DDFBE23E}" dt="2024-02-18T13:53:29.021" v="38" actId="1076"/>
          <ac:picMkLst>
            <pc:docMk/>
            <pc:sldMk cId="1459003992" sldId="302"/>
            <ac:picMk id="216070" creationId="{00000000-0000-0000-0000-000000000000}"/>
          </ac:picMkLst>
        </pc:picChg>
      </pc:sldChg>
      <pc:sldChg chg="modSp mod">
        <pc:chgData name="Lubomír Prokeš" userId="c6190586-327c-4754-acfe-3cab059996b7" providerId="ADAL" clId="{5FC6BBE7-6ED5-4466-A534-23C6DDFBE23E}" dt="2024-02-18T13:55:08.642" v="50" actId="1076"/>
        <pc:sldMkLst>
          <pc:docMk/>
          <pc:sldMk cId="1161041655" sldId="318"/>
        </pc:sldMkLst>
        <pc:spChg chg="mod">
          <ac:chgData name="Lubomír Prokeš" userId="c6190586-327c-4754-acfe-3cab059996b7" providerId="ADAL" clId="{5FC6BBE7-6ED5-4466-A534-23C6DDFBE23E}" dt="2024-02-18T13:54:56.212" v="47" actId="14100"/>
          <ac:spMkLst>
            <pc:docMk/>
            <pc:sldMk cId="1161041655" sldId="318"/>
            <ac:spMk id="9" creationId="{00000000-0000-0000-0000-000000000000}"/>
          </ac:spMkLst>
        </pc:spChg>
        <pc:spChg chg="mod">
          <ac:chgData name="Lubomír Prokeš" userId="c6190586-327c-4754-acfe-3cab059996b7" providerId="ADAL" clId="{5FC6BBE7-6ED5-4466-A534-23C6DDFBE23E}" dt="2024-02-18T13:55:08.642" v="50" actId="1076"/>
          <ac:spMkLst>
            <pc:docMk/>
            <pc:sldMk cId="1161041655" sldId="318"/>
            <ac:spMk id="10" creationId="{00000000-0000-0000-0000-000000000000}"/>
          </ac:spMkLst>
        </pc:spChg>
        <pc:spChg chg="mod">
          <ac:chgData name="Lubomír Prokeš" userId="c6190586-327c-4754-acfe-3cab059996b7" providerId="ADAL" clId="{5FC6BBE7-6ED5-4466-A534-23C6DDFBE23E}" dt="2024-02-18T13:54:37.314" v="44" actId="255"/>
          <ac:spMkLst>
            <pc:docMk/>
            <pc:sldMk cId="1161041655" sldId="318"/>
            <ac:spMk id="11" creationId="{00000000-0000-0000-0000-000000000000}"/>
          </ac:spMkLst>
        </pc:spChg>
        <pc:spChg chg="mod">
          <ac:chgData name="Lubomír Prokeš" userId="c6190586-327c-4754-acfe-3cab059996b7" providerId="ADAL" clId="{5FC6BBE7-6ED5-4466-A534-23C6DDFBE23E}" dt="2024-02-18T13:54:27.220" v="43" actId="2711"/>
          <ac:spMkLst>
            <pc:docMk/>
            <pc:sldMk cId="1161041655" sldId="318"/>
            <ac:spMk id="14" creationId="{4AC70BE3-ED51-40F3-8F86-E52A8FD19A2E}"/>
          </ac:spMkLst>
        </pc:spChg>
      </pc:sldChg>
      <pc:sldChg chg="add">
        <pc:chgData name="Lubomír Prokeš" userId="c6190586-327c-4754-acfe-3cab059996b7" providerId="ADAL" clId="{5FC6BBE7-6ED5-4466-A534-23C6DDFBE23E}" dt="2024-02-18T14:20:38.558" v="105"/>
        <pc:sldMkLst>
          <pc:docMk/>
          <pc:sldMk cId="3301783301" sldId="367"/>
        </pc:sldMkLst>
      </pc:sldChg>
      <pc:sldChg chg="add del">
        <pc:chgData name="Lubomír Prokeš" userId="c6190586-327c-4754-acfe-3cab059996b7" providerId="ADAL" clId="{5FC6BBE7-6ED5-4466-A534-23C6DDFBE23E}" dt="2024-02-18T14:17:41.969" v="88" actId="47"/>
        <pc:sldMkLst>
          <pc:docMk/>
          <pc:sldMk cId="3301783301" sldId="367"/>
        </pc:sldMkLst>
      </pc:sldChg>
      <pc:sldChg chg="add del">
        <pc:chgData name="Lubomír Prokeš" userId="c6190586-327c-4754-acfe-3cab059996b7" providerId="ADAL" clId="{5FC6BBE7-6ED5-4466-A534-23C6DDFBE23E}" dt="2024-02-18T14:17:41.969" v="88" actId="47"/>
        <pc:sldMkLst>
          <pc:docMk/>
          <pc:sldMk cId="345569627" sldId="370"/>
        </pc:sldMkLst>
      </pc:sldChg>
      <pc:sldChg chg="add">
        <pc:chgData name="Lubomír Prokeš" userId="c6190586-327c-4754-acfe-3cab059996b7" providerId="ADAL" clId="{5FC6BBE7-6ED5-4466-A534-23C6DDFBE23E}" dt="2024-02-18T14:20:38.558" v="105"/>
        <pc:sldMkLst>
          <pc:docMk/>
          <pc:sldMk cId="345569627" sldId="370"/>
        </pc:sldMkLst>
      </pc:sldChg>
      <pc:sldChg chg="modSp mod">
        <pc:chgData name="Lubomír Prokeš" userId="c6190586-327c-4754-acfe-3cab059996b7" providerId="ADAL" clId="{5FC6BBE7-6ED5-4466-A534-23C6DDFBE23E}" dt="2024-02-18T14:06:41.701" v="84" actId="20577"/>
        <pc:sldMkLst>
          <pc:docMk/>
          <pc:sldMk cId="4012224174" sldId="493"/>
        </pc:sldMkLst>
        <pc:spChg chg="mod">
          <ac:chgData name="Lubomír Prokeš" userId="c6190586-327c-4754-acfe-3cab059996b7" providerId="ADAL" clId="{5FC6BBE7-6ED5-4466-A534-23C6DDFBE23E}" dt="2024-02-18T14:06:41.701" v="84" actId="20577"/>
          <ac:spMkLst>
            <pc:docMk/>
            <pc:sldMk cId="4012224174" sldId="493"/>
            <ac:spMk id="27651" creationId="{00000000-0000-0000-0000-000000000000}"/>
          </ac:spMkLst>
        </pc:spChg>
      </pc:sldChg>
      <pc:sldChg chg="modSp mod">
        <pc:chgData name="Lubomír Prokeš" userId="c6190586-327c-4754-acfe-3cab059996b7" providerId="ADAL" clId="{5FC6BBE7-6ED5-4466-A534-23C6DDFBE23E}" dt="2024-02-25T11:41:08.443" v="122" actId="115"/>
        <pc:sldMkLst>
          <pc:docMk/>
          <pc:sldMk cId="2323239190" sldId="570"/>
        </pc:sldMkLst>
        <pc:spChg chg="mod">
          <ac:chgData name="Lubomír Prokeš" userId="c6190586-327c-4754-acfe-3cab059996b7" providerId="ADAL" clId="{5FC6BBE7-6ED5-4466-A534-23C6DDFBE23E}" dt="2024-02-25T11:39:55.769" v="107" actId="2711"/>
          <ac:spMkLst>
            <pc:docMk/>
            <pc:sldMk cId="2323239190" sldId="570"/>
            <ac:spMk id="243714" creationId="{00000000-0000-0000-0000-000000000000}"/>
          </ac:spMkLst>
        </pc:spChg>
        <pc:spChg chg="mod">
          <ac:chgData name="Lubomír Prokeš" userId="c6190586-327c-4754-acfe-3cab059996b7" providerId="ADAL" clId="{5FC6BBE7-6ED5-4466-A534-23C6DDFBE23E}" dt="2024-02-25T11:41:08.443" v="122" actId="115"/>
          <ac:spMkLst>
            <pc:docMk/>
            <pc:sldMk cId="2323239190" sldId="570"/>
            <ac:spMk id="243717" creationId="{00000000-0000-0000-0000-000000000000}"/>
          </ac:spMkLst>
        </pc:spChg>
        <pc:graphicFrameChg chg="mod">
          <ac:chgData name="Lubomír Prokeš" userId="c6190586-327c-4754-acfe-3cab059996b7" providerId="ADAL" clId="{5FC6BBE7-6ED5-4466-A534-23C6DDFBE23E}" dt="2024-02-25T11:40:38.281" v="113" actId="1076"/>
          <ac:graphicFrameMkLst>
            <pc:docMk/>
            <pc:sldMk cId="2323239190" sldId="570"/>
            <ac:graphicFrameMk id="243718" creationId="{00000000-0000-0000-0000-000000000000}"/>
          </ac:graphicFrameMkLst>
        </pc:graphicFrameChg>
      </pc:sldChg>
      <pc:sldChg chg="modSp mod">
        <pc:chgData name="Lubomír Prokeš" userId="c6190586-327c-4754-acfe-3cab059996b7" providerId="ADAL" clId="{5FC6BBE7-6ED5-4466-A534-23C6DDFBE23E}" dt="2024-02-18T13:59:47.695" v="61" actId="2711"/>
        <pc:sldMkLst>
          <pc:docMk/>
          <pc:sldMk cId="3908206464" sldId="585"/>
        </pc:sldMkLst>
        <pc:spChg chg="mod">
          <ac:chgData name="Lubomír Prokeš" userId="c6190586-327c-4754-acfe-3cab059996b7" providerId="ADAL" clId="{5FC6BBE7-6ED5-4466-A534-23C6DDFBE23E}" dt="2024-02-18T13:59:47.695" v="61" actId="2711"/>
          <ac:spMkLst>
            <pc:docMk/>
            <pc:sldMk cId="3908206464" sldId="585"/>
            <ac:spMk id="4" creationId="{00000000-0000-0000-0000-000000000000}"/>
          </ac:spMkLst>
        </pc:spChg>
      </pc:sldChg>
      <pc:sldChg chg="modSp mod">
        <pc:chgData name="Lubomír Prokeš" userId="c6190586-327c-4754-acfe-3cab059996b7" providerId="ADAL" clId="{5FC6BBE7-6ED5-4466-A534-23C6DDFBE23E}" dt="2024-02-18T14:19:12.049" v="97" actId="1076"/>
        <pc:sldMkLst>
          <pc:docMk/>
          <pc:sldMk cId="2750758008" sldId="645"/>
        </pc:sldMkLst>
        <pc:spChg chg="mod">
          <ac:chgData name="Lubomír Prokeš" userId="c6190586-327c-4754-acfe-3cab059996b7" providerId="ADAL" clId="{5FC6BBE7-6ED5-4466-A534-23C6DDFBE23E}" dt="2024-02-18T14:19:12.049" v="97" actId="1076"/>
          <ac:spMkLst>
            <pc:docMk/>
            <pc:sldMk cId="2750758008" sldId="645"/>
            <ac:spMk id="3074" creationId="{00000000-0000-0000-0000-000000000000}"/>
          </ac:spMkLst>
        </pc:spChg>
        <pc:spChg chg="mod">
          <ac:chgData name="Lubomír Prokeš" userId="c6190586-327c-4754-acfe-3cab059996b7" providerId="ADAL" clId="{5FC6BBE7-6ED5-4466-A534-23C6DDFBE23E}" dt="2024-02-18T14:18:41.958" v="94" actId="255"/>
          <ac:spMkLst>
            <pc:docMk/>
            <pc:sldMk cId="2750758008" sldId="645"/>
            <ac:spMk id="3075" creationId="{00000000-0000-0000-0000-000000000000}"/>
          </ac:spMkLst>
        </pc:spChg>
      </pc:sldChg>
      <pc:sldChg chg="modSp mod">
        <pc:chgData name="Lubomír Prokeš" userId="c6190586-327c-4754-acfe-3cab059996b7" providerId="ADAL" clId="{5FC6BBE7-6ED5-4466-A534-23C6DDFBE23E}" dt="2024-02-18T13:59:38.529" v="60" actId="2711"/>
        <pc:sldMkLst>
          <pc:docMk/>
          <pc:sldMk cId="2634776817" sldId="646"/>
        </pc:sldMkLst>
        <pc:spChg chg="mod">
          <ac:chgData name="Lubomír Prokeš" userId="c6190586-327c-4754-acfe-3cab059996b7" providerId="ADAL" clId="{5FC6BBE7-6ED5-4466-A534-23C6DDFBE23E}" dt="2024-02-18T13:59:38.529" v="60" actId="2711"/>
          <ac:spMkLst>
            <pc:docMk/>
            <pc:sldMk cId="2634776817" sldId="646"/>
            <ac:spMk id="2" creationId="{00000000-0000-0000-0000-000000000000}"/>
          </ac:spMkLst>
        </pc:spChg>
        <pc:spChg chg="mod">
          <ac:chgData name="Lubomír Prokeš" userId="c6190586-327c-4754-acfe-3cab059996b7" providerId="ADAL" clId="{5FC6BBE7-6ED5-4466-A534-23C6DDFBE23E}" dt="2024-02-18T13:59:16.609" v="54" actId="2711"/>
          <ac:spMkLst>
            <pc:docMk/>
            <pc:sldMk cId="2634776817" sldId="646"/>
            <ac:spMk id="3" creationId="{00000000-0000-0000-0000-000000000000}"/>
          </ac:spMkLst>
        </pc:spChg>
        <pc:spChg chg="mod">
          <ac:chgData name="Lubomír Prokeš" userId="c6190586-327c-4754-acfe-3cab059996b7" providerId="ADAL" clId="{5FC6BBE7-6ED5-4466-A534-23C6DDFBE23E}" dt="2024-02-18T13:59:23.328" v="55" actId="2711"/>
          <ac:spMkLst>
            <pc:docMk/>
            <pc:sldMk cId="2634776817" sldId="646"/>
            <ac:spMk id="6" creationId="{00000000-0000-0000-0000-000000000000}"/>
          </ac:spMkLst>
        </pc:spChg>
        <pc:picChg chg="mod">
          <ac:chgData name="Lubomír Prokeš" userId="c6190586-327c-4754-acfe-3cab059996b7" providerId="ADAL" clId="{5FC6BBE7-6ED5-4466-A534-23C6DDFBE23E}" dt="2024-02-18T13:59:29.710" v="57" actId="1076"/>
          <ac:picMkLst>
            <pc:docMk/>
            <pc:sldMk cId="2634776817" sldId="646"/>
            <ac:picMk id="241666" creationId="{00000000-0000-0000-0000-000000000000}"/>
          </ac:picMkLst>
        </pc:picChg>
        <pc:picChg chg="mod">
          <ac:chgData name="Lubomír Prokeš" userId="c6190586-327c-4754-acfe-3cab059996b7" providerId="ADAL" clId="{5FC6BBE7-6ED5-4466-A534-23C6DDFBE23E}" dt="2024-02-18T13:59:26.963" v="56" actId="1076"/>
          <ac:picMkLst>
            <pc:docMk/>
            <pc:sldMk cId="2634776817" sldId="646"/>
            <ac:picMk id="241668" creationId="{00000000-0000-0000-0000-000000000000}"/>
          </ac:picMkLst>
        </pc:picChg>
      </pc:sldChg>
      <pc:sldChg chg="modSp mod">
        <pc:chgData name="Lubomír Prokeš" userId="c6190586-327c-4754-acfe-3cab059996b7" providerId="ADAL" clId="{5FC6BBE7-6ED5-4466-A534-23C6DDFBE23E}" dt="2024-02-18T14:00:56.711" v="75" actId="1076"/>
        <pc:sldMkLst>
          <pc:docMk/>
          <pc:sldMk cId="3633821477" sldId="653"/>
        </pc:sldMkLst>
        <pc:spChg chg="mod">
          <ac:chgData name="Lubomír Prokeš" userId="c6190586-327c-4754-acfe-3cab059996b7" providerId="ADAL" clId="{5FC6BBE7-6ED5-4466-A534-23C6DDFBE23E}" dt="2024-02-18T14:00:54.126" v="74" actId="255"/>
          <ac:spMkLst>
            <pc:docMk/>
            <pc:sldMk cId="3633821477" sldId="653"/>
            <ac:spMk id="6" creationId="{00000000-0000-0000-0000-000000000000}"/>
          </ac:spMkLst>
        </pc:spChg>
        <pc:picChg chg="mod">
          <ac:chgData name="Lubomír Prokeš" userId="c6190586-327c-4754-acfe-3cab059996b7" providerId="ADAL" clId="{5FC6BBE7-6ED5-4466-A534-23C6DDFBE23E}" dt="2024-02-18T14:00:56.711" v="75" actId="1076"/>
          <ac:picMkLst>
            <pc:docMk/>
            <pc:sldMk cId="3633821477" sldId="653"/>
            <ac:picMk id="253954" creationId="{00000000-0000-0000-0000-000000000000}"/>
          </ac:picMkLst>
        </pc:picChg>
      </pc:sldChg>
      <pc:sldChg chg="modSp mod">
        <pc:chgData name="Lubomír Prokeš" userId="c6190586-327c-4754-acfe-3cab059996b7" providerId="ADAL" clId="{5FC6BBE7-6ED5-4466-A534-23C6DDFBE23E}" dt="2024-02-25T11:46:28.250" v="152" actId="1076"/>
        <pc:sldMkLst>
          <pc:docMk/>
          <pc:sldMk cId="47627343" sldId="706"/>
        </pc:sldMkLst>
        <pc:spChg chg="mod">
          <ac:chgData name="Lubomír Prokeš" userId="c6190586-327c-4754-acfe-3cab059996b7" providerId="ADAL" clId="{5FC6BBE7-6ED5-4466-A534-23C6DDFBE23E}" dt="2024-02-25T11:46:28.250" v="152" actId="1076"/>
          <ac:spMkLst>
            <pc:docMk/>
            <pc:sldMk cId="47627343" sldId="706"/>
            <ac:spMk id="21507" creationId="{00000000-0000-0000-0000-000000000000}"/>
          </ac:spMkLst>
        </pc:spChg>
        <pc:spChg chg="mod">
          <ac:chgData name="Lubomír Prokeš" userId="c6190586-327c-4754-acfe-3cab059996b7" providerId="ADAL" clId="{5FC6BBE7-6ED5-4466-A534-23C6DDFBE23E}" dt="2024-02-25T11:46:16.888" v="148" actId="1076"/>
          <ac:spMkLst>
            <pc:docMk/>
            <pc:sldMk cId="47627343" sldId="706"/>
            <ac:spMk id="21508" creationId="{00000000-0000-0000-0000-000000000000}"/>
          </ac:spMkLst>
        </pc:spChg>
        <pc:picChg chg="mod">
          <ac:chgData name="Lubomír Prokeš" userId="c6190586-327c-4754-acfe-3cab059996b7" providerId="ADAL" clId="{5FC6BBE7-6ED5-4466-A534-23C6DDFBE23E}" dt="2024-02-25T11:46:24.794" v="151" actId="1076"/>
          <ac:picMkLst>
            <pc:docMk/>
            <pc:sldMk cId="47627343" sldId="706"/>
            <ac:picMk id="10" creationId="{00000000-0000-0000-0000-000000000000}"/>
          </ac:picMkLst>
        </pc:picChg>
      </pc:sldChg>
      <pc:sldChg chg="modSp mod">
        <pc:chgData name="Lubomír Prokeš" userId="c6190586-327c-4754-acfe-3cab059996b7" providerId="ADAL" clId="{5FC6BBE7-6ED5-4466-A534-23C6DDFBE23E}" dt="2024-02-18T14:06:08.996" v="81" actId="2711"/>
        <pc:sldMkLst>
          <pc:docMk/>
          <pc:sldMk cId="4118279266" sldId="831"/>
        </pc:sldMkLst>
        <pc:spChg chg="mod">
          <ac:chgData name="Lubomír Prokeš" userId="c6190586-327c-4754-acfe-3cab059996b7" providerId="ADAL" clId="{5FC6BBE7-6ED5-4466-A534-23C6DDFBE23E}" dt="2024-02-18T14:06:08.996" v="81" actId="2711"/>
          <ac:spMkLst>
            <pc:docMk/>
            <pc:sldMk cId="4118279266" sldId="831"/>
            <ac:spMk id="3" creationId="{00000000-0000-0000-0000-000000000000}"/>
          </ac:spMkLst>
        </pc:spChg>
      </pc:sldChg>
      <pc:sldChg chg="modSp mod">
        <pc:chgData name="Lubomír Prokeš" userId="c6190586-327c-4754-acfe-3cab059996b7" providerId="ADAL" clId="{5FC6BBE7-6ED5-4466-A534-23C6DDFBE23E}" dt="2024-02-18T14:01:38.146" v="79" actId="2711"/>
        <pc:sldMkLst>
          <pc:docMk/>
          <pc:sldMk cId="2065812554" sldId="832"/>
        </pc:sldMkLst>
        <pc:spChg chg="mod">
          <ac:chgData name="Lubomír Prokeš" userId="c6190586-327c-4754-acfe-3cab059996b7" providerId="ADAL" clId="{5FC6BBE7-6ED5-4466-A534-23C6DDFBE23E}" dt="2024-02-18T14:01:38.146" v="79" actId="2711"/>
          <ac:spMkLst>
            <pc:docMk/>
            <pc:sldMk cId="2065812554" sldId="832"/>
            <ac:spMk id="17410" creationId="{00000000-0000-0000-0000-000000000000}"/>
          </ac:spMkLst>
        </pc:spChg>
      </pc:sldChg>
      <pc:sldChg chg="modSp">
        <pc:chgData name="Lubomír Prokeš" userId="c6190586-327c-4754-acfe-3cab059996b7" providerId="ADAL" clId="{5FC6BBE7-6ED5-4466-A534-23C6DDFBE23E}" dt="2024-02-18T13:54:07.293" v="40" actId="255"/>
        <pc:sldMkLst>
          <pc:docMk/>
          <pc:sldMk cId="4185736795" sldId="843"/>
        </pc:sldMkLst>
        <pc:spChg chg="mod">
          <ac:chgData name="Lubomír Prokeš" userId="c6190586-327c-4754-acfe-3cab059996b7" providerId="ADAL" clId="{5FC6BBE7-6ED5-4466-A534-23C6DDFBE23E}" dt="2024-02-18T13:54:07.293" v="40" actId="255"/>
          <ac:spMkLst>
            <pc:docMk/>
            <pc:sldMk cId="4185736795" sldId="843"/>
            <ac:spMk id="231426" creationId="{00000000-0000-0000-0000-000000000000}"/>
          </ac:spMkLst>
        </pc:spChg>
      </pc:sldChg>
      <pc:sldChg chg="modSp mod">
        <pc:chgData name="Lubomír Prokeš" userId="c6190586-327c-4754-acfe-3cab059996b7" providerId="ADAL" clId="{5FC6BBE7-6ED5-4466-A534-23C6DDFBE23E}" dt="2024-02-18T13:59:01.698" v="53" actId="2711"/>
        <pc:sldMkLst>
          <pc:docMk/>
          <pc:sldMk cId="3333059152" sldId="847"/>
        </pc:sldMkLst>
        <pc:spChg chg="mod">
          <ac:chgData name="Lubomír Prokeš" userId="c6190586-327c-4754-acfe-3cab059996b7" providerId="ADAL" clId="{5FC6BBE7-6ED5-4466-A534-23C6DDFBE23E}" dt="2024-02-18T13:59:01.698" v="53" actId="2711"/>
          <ac:spMkLst>
            <pc:docMk/>
            <pc:sldMk cId="3333059152" sldId="847"/>
            <ac:spMk id="2" creationId="{00000000-0000-0000-0000-000000000000}"/>
          </ac:spMkLst>
        </pc:spChg>
        <pc:spChg chg="mod">
          <ac:chgData name="Lubomír Prokeš" userId="c6190586-327c-4754-acfe-3cab059996b7" providerId="ADAL" clId="{5FC6BBE7-6ED5-4466-A534-23C6DDFBE23E}" dt="2024-02-18T13:58:49.434" v="51" actId="2711"/>
          <ac:spMkLst>
            <pc:docMk/>
            <pc:sldMk cId="3333059152" sldId="847"/>
            <ac:spMk id="8" creationId="{00000000-0000-0000-0000-000000000000}"/>
          </ac:spMkLst>
        </pc:spChg>
      </pc:sldChg>
      <pc:sldChg chg="modSp mod">
        <pc:chgData name="Lubomír Prokeš" userId="c6190586-327c-4754-acfe-3cab059996b7" providerId="ADAL" clId="{5FC6BBE7-6ED5-4466-A534-23C6DDFBE23E}" dt="2024-02-18T14:00:45.657" v="72" actId="1076"/>
        <pc:sldMkLst>
          <pc:docMk/>
          <pc:sldMk cId="1686123764" sldId="851"/>
        </pc:sldMkLst>
        <pc:spChg chg="mod">
          <ac:chgData name="Lubomír Prokeš" userId="c6190586-327c-4754-acfe-3cab059996b7" providerId="ADAL" clId="{5FC6BBE7-6ED5-4466-A534-23C6DDFBE23E}" dt="2024-02-18T14:00:22.530" v="67" actId="1076"/>
          <ac:spMkLst>
            <pc:docMk/>
            <pc:sldMk cId="1686123764" sldId="851"/>
            <ac:spMk id="2" creationId="{00000000-0000-0000-0000-000000000000}"/>
          </ac:spMkLst>
        </pc:spChg>
        <pc:spChg chg="mod">
          <ac:chgData name="Lubomír Prokeš" userId="c6190586-327c-4754-acfe-3cab059996b7" providerId="ADAL" clId="{5FC6BBE7-6ED5-4466-A534-23C6DDFBE23E}" dt="2024-02-18T14:00:45.657" v="72" actId="1076"/>
          <ac:spMkLst>
            <pc:docMk/>
            <pc:sldMk cId="1686123764" sldId="851"/>
            <ac:spMk id="3" creationId="{00000000-0000-0000-0000-000000000000}"/>
          </ac:spMkLst>
        </pc:spChg>
      </pc:sldChg>
      <pc:sldChg chg="modSp mod">
        <pc:chgData name="Lubomír Prokeš" userId="c6190586-327c-4754-acfe-3cab059996b7" providerId="ADAL" clId="{5FC6BBE7-6ED5-4466-A534-23C6DDFBE23E}" dt="2024-02-25T11:49:28.135" v="175" actId="115"/>
        <pc:sldMkLst>
          <pc:docMk/>
          <pc:sldMk cId="577456278" sldId="859"/>
        </pc:sldMkLst>
        <pc:spChg chg="mod">
          <ac:chgData name="Lubomír Prokeš" userId="c6190586-327c-4754-acfe-3cab059996b7" providerId="ADAL" clId="{5FC6BBE7-6ED5-4466-A534-23C6DDFBE23E}" dt="2024-02-25T11:49:28.135" v="175" actId="115"/>
          <ac:spMkLst>
            <pc:docMk/>
            <pc:sldMk cId="577456278" sldId="859"/>
            <ac:spMk id="7" creationId="{72073C1C-DCBC-42F5-8A08-656DAF7260DA}"/>
          </ac:spMkLst>
        </pc:spChg>
      </pc:sldChg>
      <pc:sldChg chg="modSp mod">
        <pc:chgData name="Lubomír Prokeš" userId="c6190586-327c-4754-acfe-3cab059996b7" providerId="ADAL" clId="{5FC6BBE7-6ED5-4466-A534-23C6DDFBE23E}" dt="2024-02-25T12:02:22.307" v="332" actId="20577"/>
        <pc:sldMkLst>
          <pc:docMk/>
          <pc:sldMk cId="2278995087" sldId="860"/>
        </pc:sldMkLst>
        <pc:spChg chg="mod">
          <ac:chgData name="Lubomír Prokeš" userId="c6190586-327c-4754-acfe-3cab059996b7" providerId="ADAL" clId="{5FC6BBE7-6ED5-4466-A534-23C6DDFBE23E}" dt="2024-02-25T12:02:22.307" v="332" actId="20577"/>
          <ac:spMkLst>
            <pc:docMk/>
            <pc:sldMk cId="2278995087" sldId="860"/>
            <ac:spMk id="3" creationId="{D949FBCE-13E4-4C3F-AF65-C30364780274}"/>
          </ac:spMkLst>
        </pc:spChg>
        <pc:spChg chg="mod">
          <ac:chgData name="Lubomír Prokeš" userId="c6190586-327c-4754-acfe-3cab059996b7" providerId="ADAL" clId="{5FC6BBE7-6ED5-4466-A534-23C6DDFBE23E}" dt="2024-02-25T11:53:58.010" v="194" actId="123"/>
          <ac:spMkLst>
            <pc:docMk/>
            <pc:sldMk cId="2278995087" sldId="860"/>
            <ac:spMk id="4" creationId="{3A0F2CCA-AB56-4BF3-899F-A6FD0AFD5020}"/>
          </ac:spMkLst>
        </pc:spChg>
      </pc:sldChg>
      <pc:sldChg chg="modSp mod">
        <pc:chgData name="Lubomír Prokeš" userId="c6190586-327c-4754-acfe-3cab059996b7" providerId="ADAL" clId="{5FC6BBE7-6ED5-4466-A534-23C6DDFBE23E}" dt="2024-02-18T14:20:10.009" v="104" actId="114"/>
        <pc:sldMkLst>
          <pc:docMk/>
          <pc:sldMk cId="3272056319" sldId="893"/>
        </pc:sldMkLst>
        <pc:spChg chg="mod">
          <ac:chgData name="Lubomír Prokeš" userId="c6190586-327c-4754-acfe-3cab059996b7" providerId="ADAL" clId="{5FC6BBE7-6ED5-4466-A534-23C6DDFBE23E}" dt="2024-02-18T14:19:48.642" v="102" actId="1076"/>
          <ac:spMkLst>
            <pc:docMk/>
            <pc:sldMk cId="3272056319" sldId="893"/>
            <ac:spMk id="3" creationId="{1BF80AA6-FA05-4E81-9248-3F49B43D61AA}"/>
          </ac:spMkLst>
        </pc:spChg>
        <pc:spChg chg="mod">
          <ac:chgData name="Lubomír Prokeš" userId="c6190586-327c-4754-acfe-3cab059996b7" providerId="ADAL" clId="{5FC6BBE7-6ED5-4466-A534-23C6DDFBE23E}" dt="2024-02-18T14:20:10.009" v="104" actId="114"/>
          <ac:spMkLst>
            <pc:docMk/>
            <pc:sldMk cId="3272056319" sldId="893"/>
            <ac:spMk id="10" creationId="{E4D66E59-F968-4ABA-9BE7-B4BF38909329}"/>
          </ac:spMkLst>
        </pc:spChg>
        <pc:picChg chg="mod">
          <ac:chgData name="Lubomír Prokeš" userId="c6190586-327c-4754-acfe-3cab059996b7" providerId="ADAL" clId="{5FC6BBE7-6ED5-4466-A534-23C6DDFBE23E}" dt="2024-02-18T14:19:46.342" v="101" actId="14100"/>
          <ac:picMkLst>
            <pc:docMk/>
            <pc:sldMk cId="3272056319" sldId="893"/>
            <ac:picMk id="6" creationId="{08D5D8A8-E941-49CB-8325-F80AAB1EC0F8}"/>
          </ac:picMkLst>
        </pc:picChg>
      </pc:sldChg>
      <pc:sldChg chg="modSp mod">
        <pc:chgData name="Lubomír Prokeš" userId="c6190586-327c-4754-acfe-3cab059996b7" providerId="ADAL" clId="{5FC6BBE7-6ED5-4466-A534-23C6DDFBE23E}" dt="2024-02-18T14:19:28.290" v="99" actId="1076"/>
        <pc:sldMkLst>
          <pc:docMk/>
          <pc:sldMk cId="3408546525" sldId="907"/>
        </pc:sldMkLst>
        <pc:spChg chg="mod">
          <ac:chgData name="Lubomír Prokeš" userId="c6190586-327c-4754-acfe-3cab059996b7" providerId="ADAL" clId="{5FC6BBE7-6ED5-4466-A534-23C6DDFBE23E}" dt="2024-02-18T14:19:28.290" v="99" actId="1076"/>
          <ac:spMkLst>
            <pc:docMk/>
            <pc:sldMk cId="3408546525" sldId="907"/>
            <ac:spMk id="5" creationId="{D5CE76D7-2688-440F-A9B9-C71F74EADE41}"/>
          </ac:spMkLst>
        </pc:spChg>
      </pc:sldChg>
      <pc:sldChg chg="modSp mod">
        <pc:chgData name="Lubomír Prokeš" userId="c6190586-327c-4754-acfe-3cab059996b7" providerId="ADAL" clId="{5FC6BBE7-6ED5-4466-A534-23C6DDFBE23E}" dt="2024-02-25T12:09:33.134" v="577" actId="20577"/>
        <pc:sldMkLst>
          <pc:docMk/>
          <pc:sldMk cId="2675040799" sldId="926"/>
        </pc:sldMkLst>
        <pc:spChg chg="mod">
          <ac:chgData name="Lubomír Prokeš" userId="c6190586-327c-4754-acfe-3cab059996b7" providerId="ADAL" clId="{5FC6BBE7-6ED5-4466-A534-23C6DDFBE23E}" dt="2024-02-18T14:01:09.076" v="76" actId="2711"/>
          <ac:spMkLst>
            <pc:docMk/>
            <pc:sldMk cId="2675040799" sldId="926"/>
            <ac:spMk id="2" creationId="{F72698C3-E108-4894-8A07-822EA8237E4D}"/>
          </ac:spMkLst>
        </pc:spChg>
        <pc:spChg chg="mod">
          <ac:chgData name="Lubomír Prokeš" userId="c6190586-327c-4754-acfe-3cab059996b7" providerId="ADAL" clId="{5FC6BBE7-6ED5-4466-A534-23C6DDFBE23E}" dt="2024-02-25T12:09:33.134" v="577" actId="20577"/>
          <ac:spMkLst>
            <pc:docMk/>
            <pc:sldMk cId="2675040799" sldId="926"/>
            <ac:spMk id="6" creationId="{7945AC8F-A649-4A51-B339-7D56B2193602}"/>
          </ac:spMkLst>
        </pc:spChg>
      </pc:sldChg>
      <pc:sldChg chg="modSp mod">
        <pc:chgData name="Lubomír Prokeš" userId="c6190586-327c-4754-acfe-3cab059996b7" providerId="ADAL" clId="{5FC6BBE7-6ED5-4466-A534-23C6DDFBE23E}" dt="2024-02-25T11:42:11.060" v="124" actId="255"/>
        <pc:sldMkLst>
          <pc:docMk/>
          <pc:sldMk cId="2468567591" sldId="939"/>
        </pc:sldMkLst>
        <pc:spChg chg="mod">
          <ac:chgData name="Lubomír Prokeš" userId="c6190586-327c-4754-acfe-3cab059996b7" providerId="ADAL" clId="{5FC6BBE7-6ED5-4466-A534-23C6DDFBE23E}" dt="2024-02-25T11:42:11.060" v="124" actId="255"/>
          <ac:spMkLst>
            <pc:docMk/>
            <pc:sldMk cId="2468567591" sldId="939"/>
            <ac:spMk id="6" creationId="{DC772993-1E44-4923-B9AF-E6B61E1E6209}"/>
          </ac:spMkLst>
        </pc:spChg>
      </pc:sldChg>
      <pc:sldChg chg="modSp mod">
        <pc:chgData name="Lubomír Prokeš" userId="c6190586-327c-4754-acfe-3cab059996b7" providerId="ADAL" clId="{5FC6BBE7-6ED5-4466-A534-23C6DDFBE23E}" dt="2024-02-16T00:03:51.543" v="25" actId="947"/>
        <pc:sldMkLst>
          <pc:docMk/>
          <pc:sldMk cId="3871713447" sldId="962"/>
        </pc:sldMkLst>
        <pc:spChg chg="mod">
          <ac:chgData name="Lubomír Prokeš" userId="c6190586-327c-4754-acfe-3cab059996b7" providerId="ADAL" clId="{5FC6BBE7-6ED5-4466-A534-23C6DDFBE23E}" dt="2024-02-16T00:03:51.543" v="25" actId="947"/>
          <ac:spMkLst>
            <pc:docMk/>
            <pc:sldMk cId="3871713447" sldId="962"/>
            <ac:spMk id="5" creationId="{74B853C3-DF64-6D3F-F45C-8CC69174BAA9}"/>
          </ac:spMkLst>
        </pc:spChg>
      </pc:sldChg>
      <pc:sldChg chg="modSp mod">
        <pc:chgData name="Lubomír Prokeš" userId="c6190586-327c-4754-acfe-3cab059996b7" providerId="ADAL" clId="{5FC6BBE7-6ED5-4466-A534-23C6DDFBE23E}" dt="2024-02-18T14:02:08.400" v="80" actId="255"/>
        <pc:sldMkLst>
          <pc:docMk/>
          <pc:sldMk cId="1953723143" sldId="965"/>
        </pc:sldMkLst>
        <pc:spChg chg="mod">
          <ac:chgData name="Lubomír Prokeš" userId="c6190586-327c-4754-acfe-3cab059996b7" providerId="ADAL" clId="{5FC6BBE7-6ED5-4466-A534-23C6DDFBE23E}" dt="2024-02-18T14:02:08.400" v="80" actId="255"/>
          <ac:spMkLst>
            <pc:docMk/>
            <pc:sldMk cId="1953723143" sldId="965"/>
            <ac:spMk id="2" creationId="{F119B82A-4804-4595-ABD4-7C847D0E213A}"/>
          </ac:spMkLst>
        </pc:spChg>
      </pc:sldChg>
      <pc:sldChg chg="del">
        <pc:chgData name="Lubomír Prokeš" userId="c6190586-327c-4754-acfe-3cab059996b7" providerId="ADAL" clId="{5FC6BBE7-6ED5-4466-A534-23C6DDFBE23E}" dt="2024-02-18T14:23:16.372" v="106" actId="47"/>
        <pc:sldMkLst>
          <pc:docMk/>
          <pc:sldMk cId="3886374543" sldId="991"/>
        </pc:sldMkLst>
      </pc:sldChg>
      <pc:sldChg chg="modSp mod">
        <pc:chgData name="Lubomír Prokeš" userId="c6190586-327c-4754-acfe-3cab059996b7" providerId="ADAL" clId="{5FC6BBE7-6ED5-4466-A534-23C6DDFBE23E}" dt="2024-02-25T11:45:42.336" v="144" actId="1076"/>
        <pc:sldMkLst>
          <pc:docMk/>
          <pc:sldMk cId="3595986732" sldId="998"/>
        </pc:sldMkLst>
        <pc:spChg chg="mod">
          <ac:chgData name="Lubomír Prokeš" userId="c6190586-327c-4754-acfe-3cab059996b7" providerId="ADAL" clId="{5FC6BBE7-6ED5-4466-A534-23C6DDFBE23E}" dt="2024-02-25T11:45:27.963" v="142" actId="1076"/>
          <ac:spMkLst>
            <pc:docMk/>
            <pc:sldMk cId="3595986732" sldId="998"/>
            <ac:spMk id="7" creationId="{934DBB33-33AA-4491-9C3F-403B15B13ED8}"/>
          </ac:spMkLst>
        </pc:spChg>
        <pc:spChg chg="mod">
          <ac:chgData name="Lubomír Prokeš" userId="c6190586-327c-4754-acfe-3cab059996b7" providerId="ADAL" clId="{5FC6BBE7-6ED5-4466-A534-23C6DDFBE23E}" dt="2024-02-25T11:45:42.336" v="144" actId="1076"/>
          <ac:spMkLst>
            <pc:docMk/>
            <pc:sldMk cId="3595986732" sldId="998"/>
            <ac:spMk id="8" creationId="{1AFFFB75-9441-49AE-908C-B78A67FBE703}"/>
          </ac:spMkLst>
        </pc:spChg>
        <pc:spChg chg="mod">
          <ac:chgData name="Lubomír Prokeš" userId="c6190586-327c-4754-acfe-3cab059996b7" providerId="ADAL" clId="{5FC6BBE7-6ED5-4466-A534-23C6DDFBE23E}" dt="2024-02-25T11:45:37.925" v="143" actId="1076"/>
          <ac:spMkLst>
            <pc:docMk/>
            <pc:sldMk cId="3595986732" sldId="998"/>
            <ac:spMk id="9" creationId="{3C8C448B-4957-4FD8-89D9-A6C0C6E95F9E}"/>
          </ac:spMkLst>
        </pc:spChg>
        <pc:picChg chg="mod">
          <ac:chgData name="Lubomír Prokeš" userId="c6190586-327c-4754-acfe-3cab059996b7" providerId="ADAL" clId="{5FC6BBE7-6ED5-4466-A534-23C6DDFBE23E}" dt="2024-02-25T11:45:15.756" v="139" actId="1076"/>
          <ac:picMkLst>
            <pc:docMk/>
            <pc:sldMk cId="3595986732" sldId="998"/>
            <ac:picMk id="5" creationId="{41A75D06-27A5-4B46-8F7D-FBB5785F33FD}"/>
          </ac:picMkLst>
        </pc:picChg>
      </pc:sldChg>
      <pc:sldChg chg="modSp mod">
        <pc:chgData name="Lubomír Prokeš" userId="c6190586-327c-4754-acfe-3cab059996b7" providerId="ADAL" clId="{5FC6BBE7-6ED5-4466-A534-23C6DDFBE23E}" dt="2024-02-18T14:06:56.371" v="85" actId="20577"/>
        <pc:sldMkLst>
          <pc:docMk/>
          <pc:sldMk cId="1804012968" sldId="1015"/>
        </pc:sldMkLst>
        <pc:spChg chg="mod">
          <ac:chgData name="Lubomír Prokeš" userId="c6190586-327c-4754-acfe-3cab059996b7" providerId="ADAL" clId="{5FC6BBE7-6ED5-4466-A534-23C6DDFBE23E}" dt="2024-02-18T14:06:56.371" v="85" actId="20577"/>
          <ac:spMkLst>
            <pc:docMk/>
            <pc:sldMk cId="1804012968" sldId="1015"/>
            <ac:spMk id="10" creationId="{3BA87238-5DF6-490C-A28F-208C5ED63F51}"/>
          </ac:spMkLst>
        </pc:spChg>
      </pc:sldChg>
      <pc:sldChg chg="add">
        <pc:chgData name="Lubomír Prokeš" userId="c6190586-327c-4754-acfe-3cab059996b7" providerId="ADAL" clId="{5FC6BBE7-6ED5-4466-A534-23C6DDFBE23E}" dt="2024-02-18T14:16:00.062" v="86"/>
        <pc:sldMkLst>
          <pc:docMk/>
          <pc:sldMk cId="1179699918" sldId="11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5D543-3435-40DD-9A76-942AAF7B4534}" type="datetimeFigureOut">
              <a:rPr lang="cs-CZ" smtClean="0"/>
              <a:t>25.02.2024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58EB3B-77B4-449E-BC78-8464668EB4DE}" type="slidenum">
              <a:rPr lang="cs-CZ" smtClean="0"/>
              <a:t>‹#›</a:t>
            </a:fld>
            <a:endParaRPr lang="cs-CZ"/>
          </a:p>
        </p:txBody>
      </p:sp>
    </p:spTree>
    <p:extLst>
      <p:ext uri="{BB962C8B-B14F-4D97-AF65-F5344CB8AC3E}">
        <p14:creationId xmlns:p14="http://schemas.microsoft.com/office/powerpoint/2010/main" val="2376015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70799A-9228-4B75-8785-B2FDA66FAC00}" type="slidenum">
              <a:rPr lang="cs-CZ" altLang="cs-CZ"/>
              <a:pPr/>
              <a:t>20</a:t>
            </a:fld>
            <a:endParaRPr lang="cs-CZ" altLang="cs-CZ"/>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14597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9pPr>
          </a:lstStyle>
          <a:p>
            <a:pPr eaLnBrk="1"/>
            <a:fld id="{B231522A-A1B5-48B6-9833-9BAC530C46B6}" type="slidenum">
              <a:rPr lang="en-GB" altLang="cs-CZ" smtClean="0">
                <a:solidFill>
                  <a:srgbClr val="000000"/>
                </a:solidFill>
                <a:latin typeface="Times New Roman" pitchFamily="18" charset="0"/>
              </a:rPr>
              <a:pPr eaLnBrk="1"/>
              <a:t>124</a:t>
            </a:fld>
            <a:endParaRPr lang="en-GB" altLang="cs-CZ">
              <a:solidFill>
                <a:srgbClr val="000000"/>
              </a:solidFill>
              <a:latin typeface="Times New Roman" pitchFamily="18" charset="0"/>
            </a:endParaRPr>
          </a:p>
        </p:txBody>
      </p:sp>
      <p:sp>
        <p:nvSpPr>
          <p:cNvPr id="614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2648880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01DDD9-772D-4580-9DE3-77448D96493F}"/>
              </a:ext>
            </a:extLst>
          </p:cNvPr>
          <p:cNvSpPr>
            <a:spLocks noGrp="1" noChangeArrowheads="1"/>
          </p:cNvSpPr>
          <p:nvPr>
            <p:ph type="sldNum" sz="quarter" idx="5"/>
          </p:nvPr>
        </p:nvSpPr>
        <p:spPr>
          <a:ln/>
        </p:spPr>
        <p:txBody>
          <a:bodyPr/>
          <a:lstStyle/>
          <a:p>
            <a:fld id="{408B95DE-98D8-4F4D-A06A-C98ADDFC5C9F}" type="slidenum">
              <a:rPr lang="cs-CZ" altLang="en-US"/>
              <a:pPr/>
              <a:t>125</a:t>
            </a:fld>
            <a:endParaRPr lang="cs-CZ" altLang="en-US"/>
          </a:p>
        </p:txBody>
      </p:sp>
      <p:sp>
        <p:nvSpPr>
          <p:cNvPr id="263170" name="Rectangle 2">
            <a:extLst>
              <a:ext uri="{FF2B5EF4-FFF2-40B4-BE49-F238E27FC236}">
                <a16:creationId xmlns:a16="http://schemas.microsoft.com/office/drawing/2014/main" id="{16296004-BAD1-4AE8-B064-0DFD2986B2F4}"/>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id="{6AF1D12C-0664-4025-9490-33D5B33651D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7825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226FA5-26BB-412F-A474-854EA9DC5C94}"/>
              </a:ext>
            </a:extLst>
          </p:cNvPr>
          <p:cNvSpPr>
            <a:spLocks noGrp="1" noChangeArrowheads="1"/>
          </p:cNvSpPr>
          <p:nvPr>
            <p:ph type="sldNum" sz="quarter" idx="5"/>
          </p:nvPr>
        </p:nvSpPr>
        <p:spPr>
          <a:ln/>
        </p:spPr>
        <p:txBody>
          <a:bodyPr/>
          <a:lstStyle/>
          <a:p>
            <a:fld id="{AEEF8D78-0A69-4FC8-85B1-AD4F834ED212}" type="slidenum">
              <a:rPr lang="cs-CZ" altLang="en-US"/>
              <a:pPr/>
              <a:t>128</a:t>
            </a:fld>
            <a:endParaRPr lang="cs-CZ" altLang="en-US"/>
          </a:p>
        </p:txBody>
      </p:sp>
      <p:sp>
        <p:nvSpPr>
          <p:cNvPr id="297986" name="Rectangle 2">
            <a:extLst>
              <a:ext uri="{FF2B5EF4-FFF2-40B4-BE49-F238E27FC236}">
                <a16:creationId xmlns:a16="http://schemas.microsoft.com/office/drawing/2014/main" id="{95DD2821-82A8-4450-A946-DC943FBE5CBA}"/>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D3347EBF-BEA8-4B9F-8B5F-B1B69CCC021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34000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92FF4-4BFC-4095-8CC4-12124045F46C}"/>
              </a:ext>
            </a:extLst>
          </p:cNvPr>
          <p:cNvSpPr>
            <a:spLocks noGrp="1" noChangeArrowheads="1"/>
          </p:cNvSpPr>
          <p:nvPr>
            <p:ph type="sldNum" sz="quarter" idx="5"/>
          </p:nvPr>
        </p:nvSpPr>
        <p:spPr>
          <a:ln/>
        </p:spPr>
        <p:txBody>
          <a:bodyPr/>
          <a:lstStyle/>
          <a:p>
            <a:fld id="{CCDC3F28-F8F6-47DD-8B07-026C337CD71D}" type="slidenum">
              <a:rPr lang="cs-CZ" altLang="en-US"/>
              <a:pPr/>
              <a:t>129</a:t>
            </a:fld>
            <a:endParaRPr lang="cs-CZ" altLang="en-US"/>
          </a:p>
        </p:txBody>
      </p:sp>
      <p:sp>
        <p:nvSpPr>
          <p:cNvPr id="312322" name="Rectangle 2">
            <a:extLst>
              <a:ext uri="{FF2B5EF4-FFF2-40B4-BE49-F238E27FC236}">
                <a16:creationId xmlns:a16="http://schemas.microsoft.com/office/drawing/2014/main" id="{68D2F02D-F640-455F-BD1F-F413CBB3ABD7}"/>
              </a:ext>
            </a:extLst>
          </p:cNvPr>
          <p:cNvSpPr>
            <a:spLocks noGrp="1" noRot="1" noChangeAspect="1" noChangeArrowheads="1" noTextEdit="1"/>
          </p:cNvSpPr>
          <p:nvPr>
            <p:ph type="sldImg"/>
          </p:nvPr>
        </p:nvSpPr>
        <p:spPr>
          <a:ln/>
        </p:spPr>
      </p:sp>
      <p:sp>
        <p:nvSpPr>
          <p:cNvPr id="312323" name="Rectangle 3">
            <a:extLst>
              <a:ext uri="{FF2B5EF4-FFF2-40B4-BE49-F238E27FC236}">
                <a16:creationId xmlns:a16="http://schemas.microsoft.com/office/drawing/2014/main" id="{644B7DC8-1F72-41C2-BE2F-EAD1D311840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77483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C4F699-0B85-41FF-85BD-AC5B37AC4662}"/>
              </a:ext>
            </a:extLst>
          </p:cNvPr>
          <p:cNvSpPr>
            <a:spLocks noGrp="1" noChangeArrowheads="1"/>
          </p:cNvSpPr>
          <p:nvPr>
            <p:ph type="sldNum" sz="quarter" idx="5"/>
          </p:nvPr>
        </p:nvSpPr>
        <p:spPr>
          <a:ln/>
        </p:spPr>
        <p:txBody>
          <a:bodyPr/>
          <a:lstStyle/>
          <a:p>
            <a:fld id="{C41C9F82-478D-465E-BF39-F63DD0DBBE71}" type="slidenum">
              <a:rPr lang="cs-CZ" altLang="en-US"/>
              <a:pPr/>
              <a:t>133</a:t>
            </a:fld>
            <a:endParaRPr lang="cs-CZ" altLang="en-US"/>
          </a:p>
        </p:txBody>
      </p:sp>
      <p:sp>
        <p:nvSpPr>
          <p:cNvPr id="306178" name="Rectangle 2">
            <a:extLst>
              <a:ext uri="{FF2B5EF4-FFF2-40B4-BE49-F238E27FC236}">
                <a16:creationId xmlns:a16="http://schemas.microsoft.com/office/drawing/2014/main" id="{C4E85246-9705-428D-8C01-E76F5D2523B9}"/>
              </a:ext>
            </a:extLst>
          </p:cNvPr>
          <p:cNvSpPr>
            <a:spLocks noGrp="1" noRot="1" noChangeAspect="1" noChangeArrowheads="1" noTextEdit="1"/>
          </p:cNvSpPr>
          <p:nvPr>
            <p:ph type="sldImg"/>
          </p:nvPr>
        </p:nvSpPr>
        <p:spPr>
          <a:ln/>
        </p:spPr>
      </p:sp>
      <p:sp>
        <p:nvSpPr>
          <p:cNvPr id="306179" name="Rectangle 3">
            <a:extLst>
              <a:ext uri="{FF2B5EF4-FFF2-40B4-BE49-F238E27FC236}">
                <a16:creationId xmlns:a16="http://schemas.microsoft.com/office/drawing/2014/main" id="{51B4C759-AB9D-416C-A1F0-D889B525C87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27237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146</a:t>
            </a:fld>
            <a:endParaRPr lang="cs-CZ"/>
          </a:p>
        </p:txBody>
      </p:sp>
    </p:spTree>
    <p:extLst>
      <p:ext uri="{BB962C8B-B14F-4D97-AF65-F5344CB8AC3E}">
        <p14:creationId xmlns:p14="http://schemas.microsoft.com/office/powerpoint/2010/main" val="897173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149</a:t>
            </a:fld>
            <a:endParaRPr lang="cs-CZ"/>
          </a:p>
        </p:txBody>
      </p:sp>
    </p:spTree>
    <p:extLst>
      <p:ext uri="{BB962C8B-B14F-4D97-AF65-F5344CB8AC3E}">
        <p14:creationId xmlns:p14="http://schemas.microsoft.com/office/powerpoint/2010/main" val="2522787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152</a:t>
            </a:fld>
            <a:endParaRPr lang="cs-CZ"/>
          </a:p>
        </p:txBody>
      </p:sp>
    </p:spTree>
    <p:extLst>
      <p:ext uri="{BB962C8B-B14F-4D97-AF65-F5344CB8AC3E}">
        <p14:creationId xmlns:p14="http://schemas.microsoft.com/office/powerpoint/2010/main" val="738439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157</a:t>
            </a:fld>
            <a:endParaRPr lang="cs-CZ"/>
          </a:p>
        </p:txBody>
      </p:sp>
    </p:spTree>
    <p:extLst>
      <p:ext uri="{BB962C8B-B14F-4D97-AF65-F5344CB8AC3E}">
        <p14:creationId xmlns:p14="http://schemas.microsoft.com/office/powerpoint/2010/main" val="2850668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F91F4F-F703-4103-89BE-66E56DF92C99}" type="slidenum">
              <a:rPr lang="cs-CZ" altLang="cs-CZ"/>
              <a:pPr/>
              <a:t>177</a:t>
            </a:fld>
            <a:endParaRPr lang="cs-CZ" altLang="cs-CZ"/>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72062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E56CF9-2958-4F91-8045-27EA92EC1534}" type="slidenum">
              <a:rPr lang="cs-CZ" altLang="cs-CZ"/>
              <a:pPr/>
              <a:t>35</a:t>
            </a:fld>
            <a:endParaRPr lang="cs-CZ" altLang="cs-CZ"/>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440980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6ED6E-0B45-49BA-8149-2021FE4DD9BB}" type="slidenum">
              <a:rPr lang="cs-CZ" altLang="cs-CZ"/>
              <a:pPr/>
              <a:t>180</a:t>
            </a:fld>
            <a:endParaRPr lang="cs-CZ" altLang="cs-CZ"/>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41915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C0972-5F66-4C28-BD36-9FD3BE4B2EDA}" type="slidenum">
              <a:rPr lang="cs-CZ" altLang="cs-CZ"/>
              <a:pPr/>
              <a:t>182</a:t>
            </a:fld>
            <a:endParaRPr lang="cs-CZ" altLang="cs-CZ"/>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87823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ln>
        </p:spPr>
      </p:sp>
      <p:sp>
        <p:nvSpPr>
          <p:cNvPr id="37891" name="Zástupný symbol pro poznámky 2"/>
          <p:cNvSpPr txBox="1">
            <a:spLocks noGrp="1"/>
          </p:cNvSpPr>
          <p:nvPr>
            <p:ph type="body" sz="quarter" idx="1"/>
          </p:nvPr>
        </p:nvSpPr>
        <p:spPr bwMode="auto">
          <a:xfrm>
            <a:off x="685512" y="4343231"/>
            <a:ext cx="5486976" cy="4037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altLang="cs-CZ">
              <a:solidFill>
                <a:srgbClr val="000000"/>
              </a:solidFill>
              <a:latin typeface="Arial" pitchFamily="34" charset="0"/>
              <a:cs typeface="Mangal" pitchFamily="18" charset="0"/>
            </a:endParaRPr>
          </a:p>
        </p:txBody>
      </p:sp>
    </p:spTree>
    <p:extLst>
      <p:ext uri="{BB962C8B-B14F-4D97-AF65-F5344CB8AC3E}">
        <p14:creationId xmlns:p14="http://schemas.microsoft.com/office/powerpoint/2010/main" val="3630591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47A45-39F6-4232-8A48-9B023C6E686A}" type="slidenum">
              <a:rPr lang="cs-CZ" altLang="cs-CZ"/>
              <a:pPr/>
              <a:t>55</a:t>
            </a:fld>
            <a:endParaRPr lang="cs-CZ" altLang="cs-CZ"/>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79072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A71F109-BF73-434C-A56D-E16A5E2F73ED}" type="slidenum">
              <a:rPr lang="cs-CZ" smtClean="0"/>
              <a:t>56</a:t>
            </a:fld>
            <a:endParaRPr lang="cs-CZ"/>
          </a:p>
        </p:txBody>
      </p:sp>
    </p:spTree>
    <p:extLst>
      <p:ext uri="{BB962C8B-B14F-4D97-AF65-F5344CB8AC3E}">
        <p14:creationId xmlns:p14="http://schemas.microsoft.com/office/powerpoint/2010/main" val="401309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pitchFamily="34" charset="0"/>
                <a:cs typeface="Lucida Sans Unicode" pitchFamily="34" charset="0"/>
              </a:defRPr>
            </a:lvl9pPr>
          </a:lstStyle>
          <a:p>
            <a:pPr eaLnBrk="1"/>
            <a:fld id="{B231522A-A1B5-48B6-9833-9BAC530C46B6}" type="slidenum">
              <a:rPr lang="en-GB" altLang="cs-CZ" smtClean="0">
                <a:solidFill>
                  <a:srgbClr val="000000"/>
                </a:solidFill>
                <a:latin typeface="Times New Roman" pitchFamily="18" charset="0"/>
              </a:rPr>
              <a:pPr eaLnBrk="1"/>
              <a:t>117</a:t>
            </a:fld>
            <a:endParaRPr lang="en-GB" altLang="cs-CZ">
              <a:solidFill>
                <a:srgbClr val="000000"/>
              </a:solidFill>
              <a:latin typeface="Times New Roman" pitchFamily="18" charset="0"/>
            </a:endParaRPr>
          </a:p>
        </p:txBody>
      </p:sp>
      <p:sp>
        <p:nvSpPr>
          <p:cNvPr id="6144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3271186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1pPr>
            <a:lvl2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2pPr>
            <a:lvl3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3pPr>
            <a:lvl4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4pPr>
            <a:lvl5pPr eaLnBrk="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634643" algn="l"/>
                <a:tab pos="1269286" algn="l"/>
                <a:tab pos="1903929" algn="l"/>
                <a:tab pos="2538573" algn="l"/>
              </a:tabLst>
              <a:defRPr>
                <a:solidFill>
                  <a:schemeClr val="tx1"/>
                </a:solidFill>
                <a:latin typeface="Arial" charset="0"/>
                <a:ea typeface="Lucida Sans Unicode" pitchFamily="34" charset="0"/>
                <a:cs typeface="Lucida Sans Unicode" pitchFamily="34" charset="0"/>
              </a:defRPr>
            </a:lvl9pPr>
          </a:lstStyle>
          <a:p>
            <a:pPr eaLnBrk="1"/>
            <a:fld id="{63D9E328-29BC-4C64-BFB6-E8CB3667B982}" type="slidenum">
              <a:rPr lang="en-GB" altLang="cs-CZ" smtClean="0">
                <a:solidFill>
                  <a:srgbClr val="000000"/>
                </a:solidFill>
                <a:latin typeface="Times New Roman" pitchFamily="18" charset="0"/>
              </a:rPr>
              <a:pPr eaLnBrk="1"/>
              <a:t>118</a:t>
            </a:fld>
            <a:endParaRPr lang="en-GB" altLang="cs-CZ">
              <a:solidFill>
                <a:srgbClr val="000000"/>
              </a:solidFill>
              <a:latin typeface="Times New Roman" pitchFamily="18" charset="0"/>
            </a:endParaRPr>
          </a:p>
        </p:txBody>
      </p:sp>
      <p:sp>
        <p:nvSpPr>
          <p:cNvPr id="64515"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p:cNvSpPr>
            <a:spLocks noGrp="1" noChangeArrowheads="1"/>
          </p:cNvSpPr>
          <p:nvPr>
            <p:ph type="body" idx="1"/>
          </p:nvPr>
        </p:nvSpPr>
        <p:spPr>
          <a:xfrm>
            <a:off x="685512" y="4343231"/>
            <a:ext cx="5486976" cy="403775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2681816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2">
            <a:extLst>
              <a:ext uri="{FF2B5EF4-FFF2-40B4-BE49-F238E27FC236}">
                <a16:creationId xmlns:a16="http://schemas.microsoft.com/office/drawing/2014/main" id="{A0F20A0B-C13F-45EF-A978-BD53E7AA0B8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5pPr>
            <a:lvl6pPr marL="2204470"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6pPr>
            <a:lvl7pPr marL="2605282"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7pPr>
            <a:lvl8pPr marL="3006095"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8pPr>
            <a:lvl9pPr marL="3406907" indent="-200406" defTabSz="393854" eaLnBrk="0" fontAlgn="base" hangingPunct="0">
              <a:spcBef>
                <a:spcPct val="30000"/>
              </a:spcBef>
              <a:spcAft>
                <a:spcPct val="0"/>
              </a:spcAft>
              <a:buClr>
                <a:srgbClr val="000000"/>
              </a:buClr>
              <a:buSzPct val="100000"/>
              <a:buFont typeface="Times New Roman" panose="02020603050405020304" pitchFamily="18" charset="0"/>
              <a:tabLst>
                <a:tab pos="0" algn="l"/>
                <a:tab pos="392462" algn="l"/>
                <a:tab pos="786317" algn="l"/>
                <a:tab pos="1180170" algn="l"/>
                <a:tab pos="1574025" algn="l"/>
                <a:tab pos="1967878" algn="l"/>
                <a:tab pos="2361733" algn="l"/>
                <a:tab pos="2755587" algn="l"/>
                <a:tab pos="3149442" algn="l"/>
                <a:tab pos="3543295" algn="l"/>
                <a:tab pos="3937150" algn="l"/>
                <a:tab pos="4331003" algn="l"/>
                <a:tab pos="4724858" algn="l"/>
                <a:tab pos="5118711" algn="l"/>
                <a:tab pos="5512566" algn="l"/>
                <a:tab pos="5906419" algn="l"/>
                <a:tab pos="6300274" algn="l"/>
                <a:tab pos="6694127" algn="l"/>
                <a:tab pos="7087983" algn="l"/>
                <a:tab pos="7481836" algn="l"/>
                <a:tab pos="7875691" algn="l"/>
              </a:tabLst>
              <a:defRPr sz="1000">
                <a:solidFill>
                  <a:srgbClr val="000000"/>
                </a:solidFill>
                <a:latin typeface="Times New Roman" panose="02020603050405020304" pitchFamily="18" charset="0"/>
              </a:defRPr>
            </a:lvl9pPr>
          </a:lstStyle>
          <a:p>
            <a:pPr>
              <a:spcBef>
                <a:spcPct val="0"/>
              </a:spcBef>
              <a:buClrTx/>
              <a:buFontTx/>
              <a:buNone/>
            </a:pPr>
            <a:fld id="{8411B24C-9E7C-4FB2-94DE-95D9F98AFA58}" type="slidenum">
              <a:rPr lang="en-GB" altLang="cs-CZ" sz="1200"/>
              <a:pPr>
                <a:spcBef>
                  <a:spcPct val="0"/>
                </a:spcBef>
                <a:buClrTx/>
                <a:buFontTx/>
                <a:buNone/>
              </a:pPr>
              <a:t>119</a:t>
            </a:fld>
            <a:endParaRPr lang="en-GB" altLang="cs-CZ" sz="1200"/>
          </a:p>
        </p:txBody>
      </p:sp>
      <p:sp>
        <p:nvSpPr>
          <p:cNvPr id="109571" name="Rectangle 1">
            <a:extLst>
              <a:ext uri="{FF2B5EF4-FFF2-40B4-BE49-F238E27FC236}">
                <a16:creationId xmlns:a16="http://schemas.microsoft.com/office/drawing/2014/main" id="{81198D86-AC9C-465D-8DF8-4EE528D4D870}"/>
              </a:ext>
            </a:extLst>
          </p:cNvPr>
          <p:cNvSpPr>
            <a:spLocks noGrp="1" noRot="1" noChangeAspect="1" noChangeArrowheads="1" noTextEdit="1"/>
          </p:cNvSpPr>
          <p:nvPr>
            <p:ph type="sldImg"/>
          </p:nvPr>
        </p:nvSpPr>
        <p:spPr>
          <a:xfrm>
            <a:off x="1144588" y="695325"/>
            <a:ext cx="4567237"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a:extLst>
              <a:ext uri="{FF2B5EF4-FFF2-40B4-BE49-F238E27FC236}">
                <a16:creationId xmlns:a16="http://schemas.microsoft.com/office/drawing/2014/main" id="{FF984909-4C50-4A47-8BD2-AA2758A910FD}"/>
              </a:ext>
            </a:extLst>
          </p:cNvPr>
          <p:cNvSpPr>
            <a:spLocks noGrp="1" noChangeArrowheads="1"/>
          </p:cNvSpPr>
          <p:nvPr>
            <p:ph type="body" idx="1"/>
          </p:nvPr>
        </p:nvSpPr>
        <p:spPr>
          <a:xfrm>
            <a:off x="685512" y="4343231"/>
            <a:ext cx="5482656" cy="4111066"/>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dirty="0">
              <a:latin typeface="Times New Roman" panose="02020603050405020304" pitchFamily="18" charset="0"/>
            </a:endParaRPr>
          </a:p>
        </p:txBody>
      </p:sp>
    </p:spTree>
    <p:extLst>
      <p:ext uri="{BB962C8B-B14F-4D97-AF65-F5344CB8AC3E}">
        <p14:creationId xmlns:p14="http://schemas.microsoft.com/office/powerpoint/2010/main" val="2780762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2">
            <a:extLst>
              <a:ext uri="{FF2B5EF4-FFF2-40B4-BE49-F238E27FC236}">
                <a16:creationId xmlns:a16="http://schemas.microsoft.com/office/drawing/2014/main" id="{A0F20A0B-C13F-45EF-A978-BD53E7AA0B8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5pPr>
            <a:lvl6pPr marL="2388116"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6pPr>
            <a:lvl7pPr marL="2822318"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7pPr>
            <a:lvl8pPr marL="3256521"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8pPr>
            <a:lvl9pPr marL="3690724" indent="-217101" defTabSz="426665" eaLnBrk="0" fontAlgn="base" hangingPunct="0">
              <a:spcBef>
                <a:spcPct val="30000"/>
              </a:spcBef>
              <a:spcAft>
                <a:spcPct val="0"/>
              </a:spcAft>
              <a:buClr>
                <a:srgbClr val="000000"/>
              </a:buClr>
              <a:buSzPct val="100000"/>
              <a:buFont typeface="Times New Roman" panose="02020603050405020304" pitchFamily="18" charset="0"/>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100">
                <a:solidFill>
                  <a:srgbClr val="000000"/>
                </a:solidFill>
                <a:latin typeface="Times New Roman" panose="02020603050405020304" pitchFamily="18" charset="0"/>
              </a:defRPr>
            </a:lvl9pPr>
          </a:lstStyle>
          <a:p>
            <a:pPr>
              <a:spcBef>
                <a:spcPct val="0"/>
              </a:spcBef>
              <a:buClrTx/>
              <a:buFontTx/>
              <a:buNone/>
            </a:pPr>
            <a:fld id="{8411B24C-9E7C-4FB2-94DE-95D9F98AFA58}" type="slidenum">
              <a:rPr lang="en-GB" altLang="cs-CZ" sz="1300"/>
              <a:pPr>
                <a:spcBef>
                  <a:spcPct val="0"/>
                </a:spcBef>
                <a:buClrTx/>
                <a:buFontTx/>
                <a:buNone/>
              </a:pPr>
              <a:t>120</a:t>
            </a:fld>
            <a:endParaRPr lang="en-GB" altLang="cs-CZ" sz="1300"/>
          </a:p>
        </p:txBody>
      </p:sp>
      <p:sp>
        <p:nvSpPr>
          <p:cNvPr id="109571" name="Rectangle 1">
            <a:extLst>
              <a:ext uri="{FF2B5EF4-FFF2-40B4-BE49-F238E27FC236}">
                <a16:creationId xmlns:a16="http://schemas.microsoft.com/office/drawing/2014/main" id="{81198D86-AC9C-465D-8DF8-4EE528D4D870}"/>
              </a:ext>
            </a:extLst>
          </p:cNvPr>
          <p:cNvSpPr>
            <a:spLocks noGrp="1" noRot="1" noChangeAspect="1" noChangeArrowheads="1" noTextEdit="1"/>
          </p:cNvSpPr>
          <p:nvPr>
            <p:ph type="sldImg"/>
          </p:nvPr>
        </p:nvSpPr>
        <p:spPr>
          <a:xfrm>
            <a:off x="992188" y="777875"/>
            <a:ext cx="5113337" cy="38354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a:extLst>
              <a:ext uri="{FF2B5EF4-FFF2-40B4-BE49-F238E27FC236}">
                <a16:creationId xmlns:a16="http://schemas.microsoft.com/office/drawing/2014/main" id="{FF984909-4C50-4A47-8BD2-AA2758A910FD}"/>
              </a:ext>
            </a:extLst>
          </p:cNvPr>
          <p:cNvSpPr>
            <a:spLocks noGrp="1" noChangeArrowheads="1"/>
          </p:cNvSpPr>
          <p:nvPr>
            <p:ph type="body" idx="1"/>
          </p:nvPr>
        </p:nvSpPr>
        <p:spPr>
          <a:xfrm>
            <a:off x="709632" y="4861251"/>
            <a:ext cx="5675564" cy="460139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674440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D42118FD-68AA-4AF5-8F8B-A9897D4BA62B}" type="datetimeFigureOut">
              <a:rPr lang="cs-CZ" smtClean="0"/>
              <a:t>25.02.2024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8043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25.02.2024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23665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25.02.2024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65748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a:t>Kliknutím lze upravit styl.</a:t>
            </a:r>
          </a:p>
        </p:txBody>
      </p:sp>
      <p:sp>
        <p:nvSpPr>
          <p:cNvPr id="3" name="Zástupný symbol pro text 2"/>
          <p:cNvSpPr>
            <a:spLocks noGrp="1"/>
          </p:cNvSpPr>
          <p:nvPr>
            <p:ph type="body" sz="half" idx="1"/>
          </p:nvPr>
        </p:nvSpPr>
        <p:spPr>
          <a:xfrm>
            <a:off x="457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cs-CZ"/>
              <a:t>Anorganick</a:t>
            </a:r>
            <a:r>
              <a:rPr lang="cs-CZ" altLang="cs-CZ"/>
              <a:t>á chemie pro KATA</a:t>
            </a:r>
            <a:endParaRPr lang="en-US" altLang="cs-CZ"/>
          </a:p>
        </p:txBody>
      </p:sp>
      <p:sp>
        <p:nvSpPr>
          <p:cNvPr id="6" name="Rectangle 3"/>
          <p:cNvSpPr>
            <a:spLocks noGrp="1" noChangeArrowheads="1"/>
          </p:cNvSpPr>
          <p:nvPr>
            <p:ph type="sldNum" sz="quarter" idx="11"/>
          </p:nvPr>
        </p:nvSpPr>
        <p:spPr>
          <a:ln/>
        </p:spPr>
        <p:txBody>
          <a:bodyPr/>
          <a:lstStyle>
            <a:lvl1pPr>
              <a:defRPr/>
            </a:lvl1pPr>
          </a:lstStyle>
          <a:p>
            <a:pPr>
              <a:defRPr/>
            </a:pPr>
            <a:fld id="{39248E80-BD54-466A-9A20-5D76B962379C}" type="slidenum">
              <a:rPr lang="en-US" altLang="cs-CZ"/>
              <a:pPr>
                <a:defRPr/>
              </a:pPr>
              <a:t>‹#›</a:t>
            </a:fld>
            <a:endParaRPr lang="en-US" altLang="cs-CZ"/>
          </a:p>
        </p:txBody>
      </p:sp>
      <p:sp>
        <p:nvSpPr>
          <p:cNvPr id="7" name="Rectangle 16"/>
          <p:cNvSpPr>
            <a:spLocks noGrp="1" noChangeArrowheads="1"/>
          </p:cNvSpPr>
          <p:nvPr>
            <p:ph type="dt" sz="half" idx="12"/>
          </p:nvPr>
        </p:nvSpPr>
        <p:spPr>
          <a:ln/>
        </p:spPr>
        <p:txBody>
          <a:bodyPr/>
          <a:lstStyle>
            <a:lvl1pPr>
              <a:defRPr/>
            </a:lvl1pPr>
          </a:lstStyle>
          <a:p>
            <a:pPr>
              <a:defRPr/>
            </a:pPr>
            <a:r>
              <a:rPr lang="cs-CZ" altLang="cs-CZ"/>
              <a:t>Praha 2007</a:t>
            </a:r>
            <a:endParaRPr lang="en-US" altLang="cs-CZ"/>
          </a:p>
        </p:txBody>
      </p:sp>
    </p:spTree>
    <p:extLst>
      <p:ext uri="{BB962C8B-B14F-4D97-AF65-F5344CB8AC3E}">
        <p14:creationId xmlns:p14="http://schemas.microsoft.com/office/powerpoint/2010/main" val="407722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25.02.2024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48577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D42118FD-68AA-4AF5-8F8B-A9897D4BA62B}" type="datetimeFigureOut">
              <a:rPr lang="cs-CZ" smtClean="0"/>
              <a:t>25.02.2024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403287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42118FD-68AA-4AF5-8F8B-A9897D4BA62B}" type="datetimeFigureOut">
              <a:rPr lang="cs-CZ" smtClean="0"/>
              <a:t>25.02.2024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324642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42118FD-68AA-4AF5-8F8B-A9897D4BA62B}" type="datetimeFigureOut">
              <a:rPr lang="cs-CZ" smtClean="0"/>
              <a:t>25.02.2024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10245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42118FD-68AA-4AF5-8F8B-A9897D4BA62B}" type="datetimeFigureOut">
              <a:rPr lang="cs-CZ" smtClean="0"/>
              <a:t>25.02.2024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70826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42118FD-68AA-4AF5-8F8B-A9897D4BA62B}" type="datetimeFigureOut">
              <a:rPr lang="cs-CZ" smtClean="0"/>
              <a:t>25.02.2024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79993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42118FD-68AA-4AF5-8F8B-A9897D4BA62B}" type="datetimeFigureOut">
              <a:rPr lang="cs-CZ" smtClean="0"/>
              <a:t>25.02.2024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31131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42118FD-68AA-4AF5-8F8B-A9897D4BA62B}" type="datetimeFigureOut">
              <a:rPr lang="cs-CZ" smtClean="0"/>
              <a:t>25.02.2024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395860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118FD-68AA-4AF5-8F8B-A9897D4BA62B}" type="datetimeFigureOut">
              <a:rPr lang="cs-CZ" smtClean="0"/>
              <a:t>25.02.2024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75173-54CC-4F6C-9445-C1F4AB82B18F}" type="slidenum">
              <a:rPr lang="cs-CZ" smtClean="0"/>
              <a:t>‹#›</a:t>
            </a:fld>
            <a:endParaRPr lang="cs-CZ"/>
          </a:p>
        </p:txBody>
      </p:sp>
    </p:spTree>
    <p:extLst>
      <p:ext uri="{BB962C8B-B14F-4D97-AF65-F5344CB8AC3E}">
        <p14:creationId xmlns:p14="http://schemas.microsoft.com/office/powerpoint/2010/main" val="2441958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gi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3.png"/></Relationships>
</file>

<file path=ppt/slides/_rels/slide11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5.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 Id="rId6" Type="http://schemas.openxmlformats.org/officeDocument/2006/relationships/image" Target="../media/image173.jpeg"/><Relationship Id="rId5" Type="http://schemas.openxmlformats.org/officeDocument/2006/relationships/image" Target="../media/image172.png"/><Relationship Id="rId4" Type="http://schemas.openxmlformats.org/officeDocument/2006/relationships/image" Target="../media/image171.png"/></Relationships>
</file>

<file path=ppt/slides/_rels/slide12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2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 Id="rId4" Type="http://schemas.openxmlformats.org/officeDocument/2006/relationships/image" Target="../media/image18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3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jpeg"/></Relationships>
</file>

<file path=ppt/slides/_rels/slide14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4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jpeg"/></Relationships>
</file>

<file path=ppt/slides/_rels/slide14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jpeg"/></Relationships>
</file>

<file path=ppt/slides/_rels/slide14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14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gif"/><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5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jpe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52.xml.rels><?xml version="1.0" encoding="UTF-8" standalone="yes"?>
<Relationships xmlns="http://schemas.openxmlformats.org/package/2006/relationships"><Relationship Id="rId3" Type="http://schemas.openxmlformats.org/officeDocument/2006/relationships/image" Target="../media/image23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33.gif"/><Relationship Id="rId2" Type="http://schemas.openxmlformats.org/officeDocument/2006/relationships/image" Target="../media/image232.emf"/><Relationship Id="rId1" Type="http://schemas.openxmlformats.org/officeDocument/2006/relationships/slideLayout" Target="../slideLayouts/slideLayout2.xml"/><Relationship Id="rId6" Type="http://schemas.openxmlformats.org/officeDocument/2006/relationships/image" Target="../media/image236.gif"/><Relationship Id="rId5" Type="http://schemas.openxmlformats.org/officeDocument/2006/relationships/image" Target="../media/image235.gif"/><Relationship Id="rId4" Type="http://schemas.openxmlformats.org/officeDocument/2006/relationships/image" Target="../media/image234.gif"/></Relationships>
</file>

<file path=ppt/slides/_rels/slide15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5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gif"/><Relationship Id="rId1" Type="http://schemas.openxmlformats.org/officeDocument/2006/relationships/slideLayout" Target="../slideLayouts/slideLayout2.xml"/><Relationship Id="rId5" Type="http://schemas.openxmlformats.org/officeDocument/2006/relationships/image" Target="../media/image248.png"/><Relationship Id="rId4" Type="http://schemas.openxmlformats.org/officeDocument/2006/relationships/image" Target="../media/image247.png"/></Relationships>
</file>

<file path=ppt/slides/_rels/slide16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 Id="rId4" Type="http://schemas.openxmlformats.org/officeDocument/2006/relationships/image" Target="../media/image255.png"/></Relationships>
</file>

<file path=ppt/slides/_rels/slide165.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58.jp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259.gif"/><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7.xml"/><Relationship Id="rId4" Type="http://schemas.openxmlformats.org/officeDocument/2006/relationships/image" Target="../media/image263.png"/></Relationships>
</file>

<file path=ppt/slides/_rels/slide171.xml.rels><?xml version="1.0" encoding="UTF-8" standalone="yes"?>
<Relationships xmlns="http://schemas.openxmlformats.org/package/2006/relationships"><Relationship Id="rId2" Type="http://schemas.openxmlformats.org/officeDocument/2006/relationships/image" Target="../media/image264.gif"/><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2" Type="http://schemas.openxmlformats.org/officeDocument/2006/relationships/image" Target="../media/image265.gi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67.svg"/><Relationship Id="rId2" Type="http://schemas.openxmlformats.org/officeDocument/2006/relationships/image" Target="../media/image266.png"/><Relationship Id="rId1" Type="http://schemas.openxmlformats.org/officeDocument/2006/relationships/slideLayout" Target="../slideLayouts/slideLayout2.xml"/><Relationship Id="rId4" Type="http://schemas.openxmlformats.org/officeDocument/2006/relationships/image" Target="../media/image268.png"/></Relationships>
</file>

<file path=ppt/slides/_rels/slide174.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74.svg"/><Relationship Id="rId2" Type="http://schemas.openxmlformats.org/officeDocument/2006/relationships/image" Target="../media/image273.png"/><Relationship Id="rId1" Type="http://schemas.openxmlformats.org/officeDocument/2006/relationships/slideLayout" Target="../slideLayouts/slideLayout7.xml"/><Relationship Id="rId5" Type="http://schemas.openxmlformats.org/officeDocument/2006/relationships/image" Target="../media/image276.svg"/><Relationship Id="rId4" Type="http://schemas.openxmlformats.org/officeDocument/2006/relationships/image" Target="../media/image275.png"/></Relationships>
</file>

<file path=ppt/slides/_rels/slide179.xml.rels><?xml version="1.0" encoding="UTF-8" standalone="yes"?>
<Relationships xmlns="http://schemas.openxmlformats.org/package/2006/relationships"><Relationship Id="rId3" Type="http://schemas.openxmlformats.org/officeDocument/2006/relationships/image" Target="../media/image278.svg"/><Relationship Id="rId2" Type="http://schemas.openxmlformats.org/officeDocument/2006/relationships/image" Target="../media/image277.png"/><Relationship Id="rId1" Type="http://schemas.openxmlformats.org/officeDocument/2006/relationships/slideLayout" Target="../slideLayouts/slideLayout7.xml"/><Relationship Id="rId5" Type="http://schemas.openxmlformats.org/officeDocument/2006/relationships/image" Target="../media/image280.png"/><Relationship Id="rId4" Type="http://schemas.openxmlformats.org/officeDocument/2006/relationships/image" Target="../media/image27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1.wmf"/></Relationships>
</file>

<file path=ppt/slides/_rels/slide181.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4.png"/></Relationships>
</file>

<file path=ppt/slides/_rels/slide183.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86.png"/><Relationship Id="rId1" Type="http://schemas.openxmlformats.org/officeDocument/2006/relationships/slideLayout" Target="../slideLayouts/slideLayout7.xml"/><Relationship Id="rId5" Type="http://schemas.openxmlformats.org/officeDocument/2006/relationships/image" Target="../media/image289.png"/><Relationship Id="rId4" Type="http://schemas.openxmlformats.org/officeDocument/2006/relationships/image" Target="../media/image288.png"/></Relationships>
</file>

<file path=ppt/slides/_rels/slide185.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hyperlink" Target="http://abulafia.mt.ic.ac.uk/shannon/" TargetMode="External"/><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gif"/><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gif"/><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hyperlink" Target="https://www.google.com/url?sa=i&amp;url=http%3A%2F%2Flibrary.tedankara.k12.tr%2Fchemistry%2Fvol3%2FHydrogen%2520chemistry%2520and%2520nonmetal%2520oxidation%2520numbers%2F&amp;psig=AOvVaw1icFu1gVCOpXokAQPTUDxk&amp;ust=1582143651415000&amp;source=images&amp;cd=vfe&amp;ved=0CAIQjRxqFwoTCIjvitH22-cCFQAAAAAdAAAAABAO"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8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Teoretická a</a:t>
            </a:r>
            <a:r>
              <a:rPr lang="en-US" dirty="0"/>
              <a:t>no</a:t>
            </a:r>
            <a:r>
              <a:rPr lang="cs-CZ" dirty="0"/>
              <a:t>r</a:t>
            </a:r>
            <a:r>
              <a:rPr lang="en-US" dirty="0" err="1"/>
              <a:t>ganick</a:t>
            </a:r>
            <a:r>
              <a:rPr lang="cs-CZ" dirty="0"/>
              <a:t>á chemie</a:t>
            </a:r>
          </a:p>
        </p:txBody>
      </p:sp>
      <p:sp>
        <p:nvSpPr>
          <p:cNvPr id="3" name="Podnadpis 2"/>
          <p:cNvSpPr>
            <a:spLocks noGrp="1"/>
          </p:cNvSpPr>
          <p:nvPr>
            <p:ph type="subTitle" idx="1"/>
          </p:nvPr>
        </p:nvSpPr>
        <p:spPr/>
        <p:txBody>
          <a:bodyPr/>
          <a:lstStyle/>
          <a:p>
            <a:r>
              <a:rPr lang="cs-CZ" dirty="0"/>
              <a:t>2. část</a:t>
            </a:r>
          </a:p>
        </p:txBody>
      </p:sp>
    </p:spTree>
    <p:extLst>
      <p:ext uri="{BB962C8B-B14F-4D97-AF65-F5344CB8AC3E}">
        <p14:creationId xmlns:p14="http://schemas.microsoft.com/office/powerpoint/2010/main" val="538169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VÃ½sledek obrÃ¡zku pro lattice energy tr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09" y="836147"/>
            <a:ext cx="8734581" cy="518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155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609600" y="1219200"/>
          <a:ext cx="6705600" cy="2629745"/>
        </p:xfrm>
        <a:graphic>
          <a:graphicData uri="http://schemas.openxmlformats.org/drawingml/2006/table">
            <a:tbl>
              <a:tblPr firstRow="1" bandRow="1">
                <a:tableStyleId>{5C22544A-7EE6-4342-B048-85BDC9FD1C3A}</a:tableStyleId>
              </a:tblPr>
              <a:tblGrid>
                <a:gridCol w="1341120">
                  <a:extLst>
                    <a:ext uri="{9D8B030D-6E8A-4147-A177-3AD203B41FA5}">
                      <a16:colId xmlns:a16="http://schemas.microsoft.com/office/drawing/2014/main" val="20000"/>
                    </a:ext>
                  </a:extLst>
                </a:gridCol>
                <a:gridCol w="1341120">
                  <a:extLst>
                    <a:ext uri="{9D8B030D-6E8A-4147-A177-3AD203B41FA5}">
                      <a16:colId xmlns:a16="http://schemas.microsoft.com/office/drawing/2014/main" val="20001"/>
                    </a:ext>
                  </a:extLst>
                </a:gridCol>
                <a:gridCol w="1341120">
                  <a:extLst>
                    <a:ext uri="{9D8B030D-6E8A-4147-A177-3AD203B41FA5}">
                      <a16:colId xmlns:a16="http://schemas.microsoft.com/office/drawing/2014/main" val="20002"/>
                    </a:ext>
                  </a:extLst>
                </a:gridCol>
                <a:gridCol w="134112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r>
                        <a:rPr lang="cs-CZ" dirty="0"/>
                        <a:t>F</a:t>
                      </a:r>
                      <a:r>
                        <a:rPr lang="cs-CZ" baseline="30000" dirty="0"/>
                        <a:t>-</a:t>
                      </a:r>
                    </a:p>
                  </a:txBody>
                  <a:tcPr/>
                </a:tc>
                <a:tc>
                  <a:txBody>
                    <a:bodyPr/>
                    <a:lstStyle/>
                    <a:p>
                      <a:r>
                        <a:rPr lang="cs-CZ" dirty="0"/>
                        <a:t>Cl</a:t>
                      </a:r>
                      <a:r>
                        <a:rPr lang="cs-CZ" baseline="30000" dirty="0"/>
                        <a:t>-</a:t>
                      </a:r>
                      <a:endParaRPr lang="cs-CZ" dirty="0"/>
                    </a:p>
                  </a:txBody>
                  <a:tcPr/>
                </a:tc>
                <a:tc>
                  <a:txBody>
                    <a:bodyPr/>
                    <a:lstStyle/>
                    <a:p>
                      <a:r>
                        <a:rPr lang="cs-CZ" dirty="0"/>
                        <a:t>Br</a:t>
                      </a:r>
                      <a:r>
                        <a:rPr lang="cs-CZ" baseline="30000" dirty="0"/>
                        <a:t>-</a:t>
                      </a:r>
                      <a:endParaRPr lang="cs-CZ" dirty="0"/>
                    </a:p>
                  </a:txBody>
                  <a:tcPr/>
                </a:tc>
                <a:tc>
                  <a:txBody>
                    <a:bodyPr/>
                    <a:lstStyle/>
                    <a:p>
                      <a:r>
                        <a:rPr lang="cs-CZ" dirty="0"/>
                        <a:t>I</a:t>
                      </a:r>
                      <a:r>
                        <a:rPr lang="cs-CZ" baseline="30000" dirty="0"/>
                        <a:t>-</a:t>
                      </a:r>
                      <a:endParaRPr lang="cs-CZ" dirty="0"/>
                    </a:p>
                  </a:txBody>
                  <a:tcPr/>
                </a:tc>
                <a:extLst>
                  <a:ext uri="{0D108BD9-81ED-4DB2-BD59-A6C34878D82A}">
                    <a16:rowId xmlns:a16="http://schemas.microsoft.com/office/drawing/2014/main" val="10000"/>
                  </a:ext>
                </a:extLst>
              </a:tr>
              <a:tr h="397933">
                <a:tc>
                  <a:txBody>
                    <a:bodyPr/>
                    <a:lstStyle/>
                    <a:p>
                      <a:r>
                        <a:rPr lang="cs-CZ" b="1" dirty="0" err="1"/>
                        <a:t>Ag</a:t>
                      </a:r>
                      <a:r>
                        <a:rPr lang="cs-CZ" b="1" baseline="30000" dirty="0"/>
                        <a:t>+</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err="1"/>
                        <a:t>Tl</a:t>
                      </a:r>
                      <a:r>
                        <a:rPr lang="cs-CZ" b="1" baseline="3000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Hg</a:t>
                      </a:r>
                      <a:r>
                        <a:rPr lang="cs-CZ" b="1" baseline="-25000" dirty="0"/>
                        <a:t>2</a:t>
                      </a:r>
                      <a:r>
                        <a:rPr lang="cs-CZ" b="1" baseline="30000" dirty="0"/>
                        <a:t>2+</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3"/>
                  </a:ext>
                </a:extLst>
              </a:tr>
              <a:tr h="397933">
                <a:tc>
                  <a:txBody>
                    <a:bodyPr/>
                    <a:lstStyle/>
                    <a:p>
                      <a:r>
                        <a:rPr lang="cs-CZ" b="1" dirty="0"/>
                        <a:t>Hg</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t>oranžovo-červená</a:t>
                      </a:r>
                    </a:p>
                  </a:txBody>
                  <a:tcPr/>
                </a:tc>
                <a:extLst>
                  <a:ext uri="{0D108BD9-81ED-4DB2-BD59-A6C34878D82A}">
                    <a16:rowId xmlns:a16="http://schemas.microsoft.com/office/drawing/2014/main" val="10004"/>
                  </a:ext>
                </a:extLst>
              </a:tr>
              <a:tr h="397933">
                <a:tc>
                  <a:txBody>
                    <a:bodyPr/>
                    <a:lstStyle/>
                    <a:p>
                      <a:r>
                        <a:rPr lang="cs-CZ" b="1" dirty="0">
                          <a:solidFill>
                            <a:schemeClr val="tx1"/>
                          </a:solidFill>
                        </a:rPr>
                        <a:t>Pb</a:t>
                      </a:r>
                      <a:r>
                        <a:rPr lang="cs-CZ" b="1" baseline="30000" dirty="0">
                          <a:solidFill>
                            <a:schemeClr val="tx1"/>
                          </a:solidFill>
                        </a:rPr>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5"/>
                  </a:ext>
                </a:extLst>
              </a:tr>
            </a:tbl>
          </a:graphicData>
        </a:graphic>
      </p:graphicFrame>
      <p:graphicFrame>
        <p:nvGraphicFramePr>
          <p:cNvPr id="5" name="Tabulka 4"/>
          <p:cNvGraphicFramePr>
            <a:graphicFrameLocks noGrp="1"/>
          </p:cNvGraphicFramePr>
          <p:nvPr/>
        </p:nvGraphicFramePr>
        <p:xfrm>
          <a:off x="685800" y="4419600"/>
          <a:ext cx="6559825" cy="1591732"/>
        </p:xfrm>
        <a:graphic>
          <a:graphicData uri="http://schemas.openxmlformats.org/drawingml/2006/table">
            <a:tbl>
              <a:tblPr firstRow="1" bandRow="1">
                <a:tableStyleId>{5C22544A-7EE6-4342-B048-85BDC9FD1C3A}</a:tableStyleId>
              </a:tblPr>
              <a:tblGrid>
                <a:gridCol w="1311965">
                  <a:extLst>
                    <a:ext uri="{9D8B030D-6E8A-4147-A177-3AD203B41FA5}">
                      <a16:colId xmlns:a16="http://schemas.microsoft.com/office/drawing/2014/main" val="20000"/>
                    </a:ext>
                  </a:extLst>
                </a:gridCol>
                <a:gridCol w="1311965">
                  <a:extLst>
                    <a:ext uri="{9D8B030D-6E8A-4147-A177-3AD203B41FA5}">
                      <a16:colId xmlns:a16="http://schemas.microsoft.com/office/drawing/2014/main" val="20001"/>
                    </a:ext>
                  </a:extLst>
                </a:gridCol>
                <a:gridCol w="1311965">
                  <a:extLst>
                    <a:ext uri="{9D8B030D-6E8A-4147-A177-3AD203B41FA5}">
                      <a16:colId xmlns:a16="http://schemas.microsoft.com/office/drawing/2014/main" val="20002"/>
                    </a:ext>
                  </a:extLst>
                </a:gridCol>
                <a:gridCol w="1311965">
                  <a:extLst>
                    <a:ext uri="{9D8B030D-6E8A-4147-A177-3AD203B41FA5}">
                      <a16:colId xmlns:a16="http://schemas.microsoft.com/office/drawing/2014/main" val="20003"/>
                    </a:ext>
                  </a:extLst>
                </a:gridCol>
                <a:gridCol w="1311965">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O</a:t>
                      </a:r>
                      <a:r>
                        <a:rPr lang="cs-CZ" b="1" baseline="30000" dirty="0"/>
                        <a:t>2-</a:t>
                      </a:r>
                      <a:endParaRPr lang="cs-CZ" dirty="0"/>
                    </a:p>
                  </a:txBody>
                  <a:tcPr/>
                </a:tc>
                <a:tc>
                  <a:txBody>
                    <a:bodyPr/>
                    <a:lstStyle/>
                    <a:p>
                      <a:r>
                        <a:rPr lang="cs-CZ" dirty="0"/>
                        <a:t>S</a:t>
                      </a:r>
                      <a:r>
                        <a:rPr lang="cs-CZ" b="1" baseline="30000" dirty="0"/>
                        <a:t>2-</a:t>
                      </a:r>
                      <a:endParaRPr lang="cs-CZ" baseline="30000" dirty="0"/>
                    </a:p>
                  </a:txBody>
                  <a:tcPr/>
                </a:tc>
                <a:tc>
                  <a:txBody>
                    <a:bodyPr/>
                    <a:lstStyle/>
                    <a:p>
                      <a:r>
                        <a:rPr lang="cs-CZ" dirty="0"/>
                        <a:t>Se</a:t>
                      </a:r>
                      <a:r>
                        <a:rPr lang="cs-CZ" b="1" baseline="30000" dirty="0"/>
                        <a:t>2+</a:t>
                      </a:r>
                      <a:endParaRPr lang="cs-CZ" dirty="0"/>
                    </a:p>
                  </a:txBody>
                  <a:tcPr/>
                </a:tc>
                <a:tc>
                  <a:txBody>
                    <a:bodyPr/>
                    <a:lstStyle/>
                    <a:p>
                      <a:r>
                        <a:rPr lang="cs-CZ" dirty="0"/>
                        <a:t>Te</a:t>
                      </a:r>
                      <a:r>
                        <a:rPr lang="cs-CZ" b="1" baseline="30000" dirty="0"/>
                        <a:t>2+</a:t>
                      </a:r>
                      <a:endParaRPr lang="cs-CZ" dirty="0"/>
                    </a:p>
                  </a:txBody>
                  <a:tcPr/>
                </a:tc>
                <a:extLst>
                  <a:ext uri="{0D108BD9-81ED-4DB2-BD59-A6C34878D82A}">
                    <a16:rowId xmlns:a16="http://schemas.microsoft.com/office/drawing/2014/main" val="10000"/>
                  </a:ext>
                </a:extLst>
              </a:tr>
              <a:tr h="397933">
                <a:tc>
                  <a:txBody>
                    <a:bodyPr/>
                    <a:lstStyle/>
                    <a:p>
                      <a:r>
                        <a:rPr lang="cs-CZ" b="1" dirty="0"/>
                        <a:t>Zn</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Ga</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As</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oranžová</a:t>
                      </a:r>
                    </a:p>
                  </a:txBody>
                  <a:tcPr/>
                </a:tc>
                <a:tc>
                  <a:txBody>
                    <a:bodyPr/>
                    <a:lstStyle/>
                    <a:p>
                      <a:pPr algn="ctr"/>
                      <a:r>
                        <a:rPr lang="cs-CZ" dirty="0"/>
                        <a:t>hnědočerná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3"/>
                  </a:ext>
                </a:extLst>
              </a:tr>
            </a:tbl>
          </a:graphicData>
        </a:graphic>
      </p:graphicFrame>
      <p:sp>
        <p:nvSpPr>
          <p:cNvPr id="6" name="TextovéPole 5"/>
          <p:cNvSpPr txBox="1"/>
          <p:nvPr/>
        </p:nvSpPr>
        <p:spPr>
          <a:xfrm>
            <a:off x="533399" y="301877"/>
            <a:ext cx="2773708" cy="369332"/>
          </a:xfrm>
          <a:prstGeom prst="rect">
            <a:avLst/>
          </a:prstGeom>
          <a:noFill/>
        </p:spPr>
        <p:txBody>
          <a:bodyPr wrap="none" rtlCol="0">
            <a:spAutoFit/>
          </a:bodyPr>
          <a:lstStyle/>
          <a:p>
            <a:r>
              <a:rPr lang="cs-CZ" b="1" dirty="0"/>
              <a:t>Vliv  polarizace na zbarvení</a:t>
            </a:r>
          </a:p>
        </p:txBody>
      </p:sp>
    </p:spTree>
    <p:extLst>
      <p:ext uri="{BB962C8B-B14F-4D97-AF65-F5344CB8AC3E}">
        <p14:creationId xmlns:p14="http://schemas.microsoft.com/office/powerpoint/2010/main" val="27656629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8786" y="465138"/>
            <a:ext cx="8229600" cy="639762"/>
          </a:xfrm>
        </p:spPr>
        <p:txBody>
          <a:bodyPr>
            <a:noAutofit/>
          </a:bodyPr>
          <a:lstStyle/>
          <a:p>
            <a:r>
              <a:rPr lang="cs-CZ" sz="3200" b="1" dirty="0" err="1">
                <a:latin typeface="Arial" panose="020B0604020202020204" pitchFamily="34" charset="0"/>
                <a:cs typeface="Arial" panose="020B0604020202020204" pitchFamily="34" charset="0"/>
              </a:rPr>
              <a:t>Polarizovatelnost</a:t>
            </a:r>
            <a:r>
              <a:rPr lang="cs-CZ" sz="3200" b="1" dirty="0">
                <a:latin typeface="Arial" panose="020B0604020202020204" pitchFamily="34" charset="0"/>
                <a:cs typeface="Arial" panose="020B0604020202020204" pitchFamily="34" charset="0"/>
              </a:rPr>
              <a:t> vazby </a:t>
            </a:r>
            <a:r>
              <a:rPr lang="cs-CZ" sz="3200" dirty="0">
                <a:latin typeface="Arial" panose="020B0604020202020204" pitchFamily="34" charset="0"/>
                <a:cs typeface="Arial" panose="020B0604020202020204" pitchFamily="34" charset="0"/>
              </a:rPr>
              <a:t> </a:t>
            </a:r>
            <a:br>
              <a:rPr lang="cs-CZ" sz="3200" dirty="0">
                <a:latin typeface="Arial" panose="020B0604020202020204" pitchFamily="34" charset="0"/>
                <a:cs typeface="Arial" panose="020B0604020202020204" pitchFamily="34" charset="0"/>
              </a:rPr>
            </a:br>
            <a:endParaRPr lang="cs-CZ" sz="3200" dirty="0"/>
          </a:p>
        </p:txBody>
      </p:sp>
      <p:sp>
        <p:nvSpPr>
          <p:cNvPr id="3" name="AutoShape 4"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1"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Obdélník 7"/>
          <p:cNvSpPr/>
          <p:nvPr/>
        </p:nvSpPr>
        <p:spPr>
          <a:xfrm>
            <a:off x="145846" y="990600"/>
            <a:ext cx="8836025"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vlastnost vazby změnit pravděpodobnost výskytu elektronů v důsledku působení vnějších elektrických nábojů, např. vlivem iontu v těsném okolí molekuly nebo působením polárních molekul rozpouštědla. Obecně </a:t>
            </a:r>
            <a:r>
              <a:rPr lang="cs-CZ" sz="2000" dirty="0" err="1">
                <a:latin typeface="Arial" panose="020B0604020202020204" pitchFamily="34" charset="0"/>
                <a:cs typeface="Arial" panose="020B0604020202020204" pitchFamily="34" charset="0"/>
              </a:rPr>
              <a:t>polarizovatelnost</a:t>
            </a:r>
            <a:r>
              <a:rPr lang="cs-CZ" sz="2000" dirty="0">
                <a:latin typeface="Arial" panose="020B0604020202020204" pitchFamily="34" charset="0"/>
                <a:cs typeface="Arial" panose="020B0604020202020204" pitchFamily="34" charset="0"/>
              </a:rPr>
              <a:t> vazeb roste s poloměrem vazebných partnerů (tj. vzdáleností valenčních elektronů od jádra). </a:t>
            </a:r>
            <a:endParaRPr lang="cs-CZ" sz="1600" dirty="0">
              <a:latin typeface="Arial" panose="020B0604020202020204" pitchFamily="34" charset="0"/>
              <a:cs typeface="Arial" panose="020B0604020202020204" pitchFamily="34" charset="0"/>
            </a:endParaRPr>
          </a:p>
        </p:txBody>
      </p:sp>
      <p:pic>
        <p:nvPicPr>
          <p:cNvPr id="2160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25222"/>
            <a:ext cx="5715000" cy="373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3293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018AC210-B42C-45E3-9E2B-302CB0BB9156}"/>
              </a:ext>
            </a:extLst>
          </p:cNvPr>
          <p:cNvSpPr/>
          <p:nvPr/>
        </p:nvSpPr>
        <p:spPr>
          <a:xfrm>
            <a:off x="152400" y="1295400"/>
            <a:ext cx="8839200" cy="5324535"/>
          </a:xfrm>
          <a:prstGeom prst="rect">
            <a:avLst/>
          </a:prstGeom>
        </p:spPr>
        <p:txBody>
          <a:bodyPr wrap="square">
            <a:spAutoFit/>
          </a:bodyPr>
          <a:lstStyle/>
          <a:p>
            <a:pPr algn="just"/>
            <a:r>
              <a:rPr lang="cs-CZ" b="1" dirty="0"/>
              <a:t>   Prvky tvořící zemský plášť </a:t>
            </a:r>
            <a:r>
              <a:rPr lang="cs-CZ" dirty="0"/>
              <a:t>(</a:t>
            </a:r>
            <a:r>
              <a:rPr lang="en-US" dirty="0"/>
              <a:t>Mantle Rock Forming Elements</a:t>
            </a:r>
            <a:r>
              <a:rPr lang="cs-CZ" dirty="0"/>
              <a:t>, M</a:t>
            </a:r>
            <a:r>
              <a:rPr lang="en-US" dirty="0"/>
              <a:t>RFE).</a:t>
            </a:r>
            <a:r>
              <a:rPr lang="cs-CZ" dirty="0"/>
              <a:t> Zemský plášť je složen z </a:t>
            </a:r>
            <a:r>
              <a:rPr lang="en-US" dirty="0"/>
              <a:t>miner</a:t>
            </a:r>
            <a:r>
              <a:rPr lang="cs-CZ" dirty="0" err="1"/>
              <a:t>álů</a:t>
            </a:r>
            <a:r>
              <a:rPr lang="cs-CZ" dirty="0"/>
              <a:t>, jako </a:t>
            </a:r>
            <a:r>
              <a:rPr lang="en-US" dirty="0" err="1"/>
              <a:t>oliv</a:t>
            </a:r>
            <a:r>
              <a:rPr lang="cs-CZ" dirty="0"/>
              <a:t>í</a:t>
            </a:r>
            <a:r>
              <a:rPr lang="en-US" dirty="0"/>
              <a:t>n, </a:t>
            </a:r>
            <a:r>
              <a:rPr lang="en-US" dirty="0" err="1"/>
              <a:t>pyroxen</a:t>
            </a:r>
            <a:r>
              <a:rPr lang="en-US" dirty="0"/>
              <a:t>, </a:t>
            </a:r>
            <a:r>
              <a:rPr lang="en-US" dirty="0" err="1"/>
              <a:t>anorthit</a:t>
            </a:r>
            <a:r>
              <a:rPr lang="en-US" dirty="0"/>
              <a:t>, spinel a g</a:t>
            </a:r>
            <a:r>
              <a:rPr lang="cs-CZ" dirty="0"/>
              <a:t>raná</a:t>
            </a:r>
            <a:r>
              <a:rPr lang="en-US" dirty="0"/>
              <a:t>t</a:t>
            </a:r>
            <a:r>
              <a:rPr lang="cs-CZ" dirty="0"/>
              <a:t>, tvořených především prvky jako </a:t>
            </a:r>
            <a:r>
              <a:rPr lang="en-US" dirty="0"/>
              <a:t>Si, Al, Fe, Mg a Ca. </a:t>
            </a:r>
            <a:r>
              <a:rPr lang="cs-CZ" dirty="0"/>
              <a:t>Stopové prvky netvoří  vlastní </a:t>
            </a:r>
            <a:r>
              <a:rPr lang="en-US" dirty="0"/>
              <a:t>miner</a:t>
            </a:r>
            <a:r>
              <a:rPr lang="cs-CZ" dirty="0"/>
              <a:t>á</a:t>
            </a:r>
            <a:r>
              <a:rPr lang="en-US" dirty="0"/>
              <a:t>l</a:t>
            </a:r>
            <a:r>
              <a:rPr lang="cs-CZ" dirty="0"/>
              <a:t>y</a:t>
            </a:r>
            <a:r>
              <a:rPr lang="en-US" dirty="0"/>
              <a:t> a </a:t>
            </a:r>
            <a:r>
              <a:rPr lang="cs-CZ" dirty="0"/>
              <a:t>inkorporují se do k</a:t>
            </a:r>
            <a:r>
              <a:rPr lang="en-US" dirty="0" err="1"/>
              <a:t>rystal</a:t>
            </a:r>
            <a:r>
              <a:rPr lang="cs-CZ" dirty="0" err="1"/>
              <a:t>ových</a:t>
            </a:r>
            <a:r>
              <a:rPr lang="cs-CZ" dirty="0"/>
              <a:t> mřížek běžných</a:t>
            </a:r>
            <a:r>
              <a:rPr lang="en-US" dirty="0"/>
              <a:t> miner</a:t>
            </a:r>
            <a:r>
              <a:rPr lang="cs-CZ" dirty="0"/>
              <a:t>á</a:t>
            </a:r>
            <a:r>
              <a:rPr lang="en-US" dirty="0"/>
              <a:t>l</a:t>
            </a:r>
            <a:r>
              <a:rPr lang="cs-CZ" dirty="0"/>
              <a:t>ů</a:t>
            </a:r>
            <a:r>
              <a:rPr lang="en-US" dirty="0"/>
              <a:t>. T</a:t>
            </a:r>
            <a:r>
              <a:rPr lang="cs-CZ" dirty="0"/>
              <a:t>o</a:t>
            </a:r>
            <a:r>
              <a:rPr lang="en-US" dirty="0"/>
              <a:t> </a:t>
            </a:r>
            <a:r>
              <a:rPr lang="cs-CZ" dirty="0"/>
              <a:t>je velmi snadné u prvků, které jsou nábojem a poloměrem blízké hlavním prvkům, které snadno zapadnou do krystalové mřížky </a:t>
            </a:r>
            <a:r>
              <a:rPr lang="en-US" dirty="0"/>
              <a:t>(</a:t>
            </a:r>
            <a:r>
              <a:rPr lang="cs-CZ" dirty="0"/>
              <a:t>např. </a:t>
            </a:r>
            <a:r>
              <a:rPr lang="en-US" dirty="0"/>
              <a:t>Ni </a:t>
            </a:r>
            <a:r>
              <a:rPr lang="cs-CZ" dirty="0"/>
              <a:t>v</a:t>
            </a:r>
            <a:r>
              <a:rPr lang="en-US" dirty="0"/>
              <a:t> </a:t>
            </a:r>
            <a:r>
              <a:rPr lang="en-US" dirty="0" err="1"/>
              <a:t>oliv</a:t>
            </a:r>
            <a:r>
              <a:rPr lang="cs-CZ" dirty="0"/>
              <a:t>í</a:t>
            </a:r>
            <a:r>
              <a:rPr lang="en-US" dirty="0"/>
              <a:t>n</a:t>
            </a:r>
            <a:r>
              <a:rPr lang="cs-CZ" dirty="0"/>
              <a:t>u nebo</a:t>
            </a:r>
            <a:r>
              <a:rPr lang="en-US" dirty="0"/>
              <a:t> Cr </a:t>
            </a:r>
            <a:r>
              <a:rPr lang="cs-CZ" dirty="0"/>
              <a:t>v</a:t>
            </a:r>
            <a:r>
              <a:rPr lang="en-US" dirty="0"/>
              <a:t> </a:t>
            </a:r>
            <a:r>
              <a:rPr lang="cs-CZ" dirty="0"/>
              <a:t>k</a:t>
            </a:r>
            <a:r>
              <a:rPr lang="en-US" dirty="0" err="1"/>
              <a:t>linopyroxen</a:t>
            </a:r>
            <a:r>
              <a:rPr lang="cs-CZ" dirty="0"/>
              <a:t>u</a:t>
            </a:r>
            <a:r>
              <a:rPr lang="en-US" dirty="0"/>
              <a:t>).</a:t>
            </a:r>
            <a:r>
              <a:rPr lang="cs-CZ" dirty="0"/>
              <a:t> </a:t>
            </a:r>
            <a:endParaRPr lang="cs-CZ" dirty="0">
              <a:highlight>
                <a:srgbClr val="FFFF00"/>
              </a:highlight>
            </a:endParaRPr>
          </a:p>
          <a:p>
            <a:pPr algn="just" fontAlgn="base"/>
            <a:r>
              <a:rPr lang="cs-CZ" dirty="0"/>
              <a:t>  Většina prvků je považována </a:t>
            </a:r>
            <a:r>
              <a:rPr lang="en-US" dirty="0"/>
              <a:t>in</a:t>
            </a:r>
            <a:r>
              <a:rPr lang="cs-CZ" dirty="0"/>
              <a:t>k</a:t>
            </a:r>
            <a:r>
              <a:rPr lang="en-US" dirty="0" err="1"/>
              <a:t>ompatib</a:t>
            </a:r>
            <a:r>
              <a:rPr lang="cs-CZ" dirty="0"/>
              <a:t>i</a:t>
            </a:r>
            <a:r>
              <a:rPr lang="en-US" dirty="0"/>
              <a:t>l</a:t>
            </a:r>
            <a:r>
              <a:rPr lang="cs-CZ" dirty="0"/>
              <a:t>ní prvky</a:t>
            </a:r>
            <a:r>
              <a:rPr lang="en-US" dirty="0"/>
              <a:t>. </a:t>
            </a:r>
            <a:r>
              <a:rPr lang="cs-CZ" dirty="0"/>
              <a:t>Během tavení hmoty zemského pláště (magmatické procesy) se tyto prvky přednostně hromadí</a:t>
            </a:r>
            <a:r>
              <a:rPr lang="en-US" dirty="0"/>
              <a:t> </a:t>
            </a:r>
            <a:r>
              <a:rPr lang="cs-CZ" dirty="0"/>
              <a:t>v</a:t>
            </a:r>
            <a:r>
              <a:rPr lang="en-US" dirty="0"/>
              <a:t> magma</a:t>
            </a:r>
            <a:r>
              <a:rPr lang="cs-CZ" dirty="0"/>
              <a:t>tu</a:t>
            </a:r>
            <a:r>
              <a:rPr lang="en-US" dirty="0"/>
              <a:t> a </a:t>
            </a:r>
            <a:r>
              <a:rPr lang="cs-CZ" dirty="0"/>
              <a:t>případně </a:t>
            </a:r>
            <a:r>
              <a:rPr lang="en-US" dirty="0" err="1"/>
              <a:t>migr</a:t>
            </a:r>
            <a:r>
              <a:rPr lang="cs-CZ" dirty="0"/>
              <a:t>ují, když se magma změní v horniny </a:t>
            </a:r>
            <a:r>
              <a:rPr lang="en-US" dirty="0"/>
              <a:t>(</a:t>
            </a:r>
            <a:r>
              <a:rPr lang="cs-CZ" dirty="0"/>
              <a:t>např. </a:t>
            </a:r>
            <a:r>
              <a:rPr lang="en-US" dirty="0" err="1"/>
              <a:t>ba</a:t>
            </a:r>
            <a:r>
              <a:rPr lang="cs-CZ" dirty="0"/>
              <a:t>z</a:t>
            </a:r>
            <a:r>
              <a:rPr lang="en-US" dirty="0"/>
              <a:t>alt</a:t>
            </a:r>
            <a:r>
              <a:rPr lang="cs-CZ" dirty="0"/>
              <a:t>y</a:t>
            </a:r>
            <a:r>
              <a:rPr lang="en-US" dirty="0"/>
              <a:t>). </a:t>
            </a:r>
            <a:endParaRPr lang="cs-CZ" dirty="0"/>
          </a:p>
          <a:p>
            <a:pPr algn="just" fontAlgn="base"/>
            <a:r>
              <a:rPr lang="cs-CZ" b="1" dirty="0"/>
              <a:t>   Prvky tvořící zemskou kůru</a:t>
            </a:r>
            <a:r>
              <a:rPr lang="en-US" dirty="0"/>
              <a:t> (Crustal Rock Forming Elements</a:t>
            </a:r>
            <a:r>
              <a:rPr lang="cs-CZ" dirty="0"/>
              <a:t>,</a:t>
            </a:r>
            <a:r>
              <a:rPr lang="cs-CZ" b="1" dirty="0"/>
              <a:t> </a:t>
            </a:r>
            <a:r>
              <a:rPr lang="en-US" dirty="0"/>
              <a:t>CRFE)</a:t>
            </a:r>
            <a:r>
              <a:rPr lang="cs-CZ" dirty="0"/>
              <a:t>. V horninách zemské kůry se hlavními elementy nohou, kromě MRFE prvků, stávat také </a:t>
            </a:r>
            <a:r>
              <a:rPr lang="en-US" dirty="0"/>
              <a:t>K, Na a </a:t>
            </a:r>
            <a:r>
              <a:rPr lang="en-US" dirty="0" err="1"/>
              <a:t>Ti</a:t>
            </a:r>
            <a:r>
              <a:rPr lang="en-US" dirty="0"/>
              <a:t>. </a:t>
            </a:r>
            <a:endParaRPr lang="cs-CZ" dirty="0"/>
          </a:p>
          <a:p>
            <a:pPr algn="just"/>
            <a:r>
              <a:rPr lang="cs-CZ" b="1" dirty="0"/>
              <a:t>   </a:t>
            </a:r>
            <a:r>
              <a:rPr lang="en-US" b="1" dirty="0" err="1"/>
              <a:t>Inkompatibiln</a:t>
            </a:r>
            <a:r>
              <a:rPr lang="cs-CZ" b="1" dirty="0"/>
              <a:t>í (</a:t>
            </a:r>
            <a:r>
              <a:rPr lang="cs-CZ" b="1" dirty="0" err="1"/>
              <a:t>hygromagmatofilní</a:t>
            </a:r>
            <a:r>
              <a:rPr lang="cs-CZ" b="1" dirty="0"/>
              <a:t>)</a:t>
            </a:r>
            <a:r>
              <a:rPr lang="en-US" b="1" dirty="0"/>
              <a:t> </a:t>
            </a:r>
            <a:r>
              <a:rPr lang="cs-CZ" b="1" dirty="0"/>
              <a:t>prvky.</a:t>
            </a:r>
            <a:r>
              <a:rPr lang="en-US" b="1" dirty="0"/>
              <a:t> </a:t>
            </a:r>
            <a:r>
              <a:rPr lang="cs-CZ" dirty="0"/>
              <a:t>Vzhledem ke své velikosti, náboji a valenci nemohou substituovat prvky tvořící zemskou kůru/plášť (viz. </a:t>
            </a:r>
            <a:r>
              <a:rPr lang="cs-CZ" dirty="0" err="1"/>
              <a:t>Goldschmidtova</a:t>
            </a:r>
            <a:r>
              <a:rPr lang="cs-CZ" dirty="0"/>
              <a:t> pravidla). Inkompatibilní prvky se dělí na 2 skupiny</a:t>
            </a:r>
            <a:r>
              <a:rPr lang="en-US" dirty="0"/>
              <a:t>: </a:t>
            </a:r>
            <a:r>
              <a:rPr lang="cs-CZ" dirty="0"/>
              <a:t>prvky se silným polem </a:t>
            </a:r>
            <a:r>
              <a:rPr lang="en-US" dirty="0"/>
              <a:t>(HFS</a:t>
            </a:r>
            <a:r>
              <a:rPr lang="cs-CZ" dirty="0"/>
              <a:t>E</a:t>
            </a:r>
            <a:r>
              <a:rPr lang="en-US" dirty="0"/>
              <a:t> </a:t>
            </a:r>
            <a:r>
              <a:rPr lang="cs-CZ" dirty="0"/>
              <a:t>nebo</a:t>
            </a:r>
            <a:r>
              <a:rPr lang="en-US" dirty="0"/>
              <a:t> HFS) a </a:t>
            </a:r>
            <a:r>
              <a:rPr lang="en-US" dirty="0" err="1"/>
              <a:t>litho</a:t>
            </a:r>
            <a:r>
              <a:rPr lang="cs-CZ" dirty="0"/>
              <a:t>f</a:t>
            </a:r>
            <a:r>
              <a:rPr lang="en-US" dirty="0" err="1"/>
              <a:t>il</a:t>
            </a:r>
            <a:r>
              <a:rPr lang="cs-CZ" dirty="0"/>
              <a:t>ní prvky s velkými ionty </a:t>
            </a:r>
            <a:r>
              <a:rPr lang="en-US" dirty="0"/>
              <a:t>(</a:t>
            </a:r>
            <a:r>
              <a:rPr lang="cs-CZ" dirty="0"/>
              <a:t>LILE, </a:t>
            </a:r>
            <a:r>
              <a:rPr lang="en-US" dirty="0"/>
              <a:t>LIL </a:t>
            </a:r>
            <a:r>
              <a:rPr lang="cs-CZ" dirty="0"/>
              <a:t>nebo</a:t>
            </a:r>
            <a:r>
              <a:rPr lang="en-US" dirty="0"/>
              <a:t> </a:t>
            </a:r>
            <a:r>
              <a:rPr lang="cs-CZ" dirty="0"/>
              <a:t>LFSE</a:t>
            </a:r>
            <a:r>
              <a:rPr lang="en-US" dirty="0"/>
              <a:t>).</a:t>
            </a:r>
            <a:endParaRPr lang="cs-CZ" dirty="0"/>
          </a:p>
          <a:p>
            <a:pPr algn="just"/>
            <a:endParaRPr lang="cs-CZ" sz="800" dirty="0"/>
          </a:p>
          <a:p>
            <a:pPr algn="just"/>
            <a:r>
              <a:rPr lang="cs-CZ" dirty="0"/>
              <a:t>     Jako hraniční hodnota pro odlišení obou skupin je stanoven poměr </a:t>
            </a:r>
            <a:r>
              <a:rPr lang="en-US" dirty="0"/>
              <a:t>z/r = 2</a:t>
            </a:r>
            <a:r>
              <a:rPr lang="cs-CZ" dirty="0"/>
              <a:t>,</a:t>
            </a:r>
            <a:r>
              <a:rPr lang="en-US" dirty="0"/>
              <a:t>0</a:t>
            </a:r>
            <a:r>
              <a:rPr lang="cs-CZ" dirty="0"/>
              <a:t>. </a:t>
            </a:r>
          </a:p>
          <a:p>
            <a:pPr algn="just"/>
            <a:endParaRPr lang="cs-CZ" sz="800" dirty="0">
              <a:highlight>
                <a:srgbClr val="FFFF00"/>
              </a:highlight>
            </a:endParaRPr>
          </a:p>
          <a:p>
            <a:pPr algn="just"/>
            <a:r>
              <a:rPr lang="en-US" dirty="0"/>
              <a:t>LILE </a:t>
            </a:r>
            <a:r>
              <a:rPr lang="cs-CZ" dirty="0"/>
              <a:t>i</a:t>
            </a:r>
            <a:r>
              <a:rPr lang="en-US" dirty="0"/>
              <a:t> HFSE</a:t>
            </a:r>
            <a:r>
              <a:rPr lang="cs-CZ" dirty="0"/>
              <a:t> se během magmatických procesů (tavení  hmoty zemského pláště) chovají jako</a:t>
            </a:r>
            <a:r>
              <a:rPr lang="en-US" dirty="0"/>
              <a:t> </a:t>
            </a:r>
            <a:r>
              <a:rPr lang="en-US" dirty="0" err="1"/>
              <a:t>inkompatib</a:t>
            </a:r>
            <a:r>
              <a:rPr lang="cs-CZ" dirty="0"/>
              <a:t>i</a:t>
            </a:r>
            <a:r>
              <a:rPr lang="en-US" dirty="0"/>
              <a:t>l</a:t>
            </a:r>
            <a:r>
              <a:rPr lang="cs-CZ" dirty="0"/>
              <a:t>ní</a:t>
            </a:r>
            <a:r>
              <a:rPr lang="en-US" dirty="0"/>
              <a:t>, </a:t>
            </a:r>
            <a:r>
              <a:rPr lang="cs-CZ" dirty="0"/>
              <a:t>v </a:t>
            </a:r>
            <a:r>
              <a:rPr lang="en-US" dirty="0"/>
              <a:t>post-magmatic</a:t>
            </a:r>
            <a:r>
              <a:rPr lang="cs-CZ" dirty="0" err="1"/>
              <a:t>kých</a:t>
            </a:r>
            <a:r>
              <a:rPr lang="en-US" dirty="0"/>
              <a:t> </a:t>
            </a:r>
            <a:r>
              <a:rPr lang="en-US" dirty="0" err="1"/>
              <a:t>procese</a:t>
            </a:r>
            <a:r>
              <a:rPr lang="cs-CZ" dirty="0"/>
              <a:t>ch se jejich chování liší</a:t>
            </a:r>
            <a:r>
              <a:rPr lang="en-US" dirty="0"/>
              <a:t>. </a:t>
            </a:r>
            <a:endParaRPr lang="cs-CZ" dirty="0"/>
          </a:p>
        </p:txBody>
      </p:sp>
      <p:sp>
        <p:nvSpPr>
          <p:cNvPr id="2" name="TextovéPole 1">
            <a:extLst>
              <a:ext uri="{FF2B5EF4-FFF2-40B4-BE49-F238E27FC236}">
                <a16:creationId xmlns:a16="http://schemas.microsoft.com/office/drawing/2014/main" id="{1B95821D-771A-49AB-BCFD-E9F83F5B344C}"/>
              </a:ext>
            </a:extLst>
          </p:cNvPr>
          <p:cNvSpPr txBox="1"/>
          <p:nvPr/>
        </p:nvSpPr>
        <p:spPr>
          <a:xfrm>
            <a:off x="2590800" y="457200"/>
            <a:ext cx="4158574" cy="523220"/>
          </a:xfrm>
          <a:prstGeom prst="rect">
            <a:avLst/>
          </a:prstGeom>
          <a:noFill/>
        </p:spPr>
        <p:txBody>
          <a:bodyPr wrap="none" rtlCol="0">
            <a:spAutoFit/>
          </a:bodyPr>
          <a:lstStyle/>
          <a:p>
            <a:r>
              <a:rPr lang="cs-CZ" sz="2800" b="1" dirty="0"/>
              <a:t>Stopové prvky v horninách</a:t>
            </a:r>
            <a:endParaRPr lang="en-US" sz="2800" b="1" dirty="0"/>
          </a:p>
        </p:txBody>
      </p:sp>
    </p:spTree>
    <p:extLst>
      <p:ext uri="{BB962C8B-B14F-4D97-AF65-F5344CB8AC3E}">
        <p14:creationId xmlns:p14="http://schemas.microsoft.com/office/powerpoint/2010/main" val="9703397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762000"/>
            <a:ext cx="3048000" cy="479822"/>
          </a:xfrm>
        </p:spPr>
        <p:txBody>
          <a:bodyPr>
            <a:noAutofit/>
          </a:bodyPr>
          <a:lstStyle/>
          <a:p>
            <a:r>
              <a:rPr lang="cs-CZ" sz="2400" b="1" dirty="0">
                <a:latin typeface="+mn-lt"/>
                <a:cs typeface="Arial" panose="020B0604020202020204" pitchFamily="34" charset="0"/>
              </a:rPr>
              <a:t>Chemické složení zemské kůry</a:t>
            </a:r>
            <a:endParaRPr lang="cs-CZ" sz="2400" dirty="0">
              <a:latin typeface="+mn-lt"/>
            </a:endParaRPr>
          </a:p>
        </p:txBody>
      </p:sp>
      <p:pic>
        <p:nvPicPr>
          <p:cNvPr id="6" name="Picture 2" descr="https://etn-demeter.eu/wp-content/uploads/2016/09/Marty-phot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38400"/>
            <a:ext cx="6681102" cy="42841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Ã½sledek obrÃ¡zku pro earth crust elements">
            <a:extLst>
              <a:ext uri="{FF2B5EF4-FFF2-40B4-BE49-F238E27FC236}">
                <a16:creationId xmlns:a16="http://schemas.microsoft.com/office/drawing/2014/main" id="{681CF050-EE9C-48BC-873E-9C8DA01FC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819400" cy="2389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733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BF4D3AF-9895-4465-AA1C-2977378A12AA}"/>
              </a:ext>
            </a:extLst>
          </p:cNvPr>
          <p:cNvPicPr>
            <a:picLocks noChangeAspect="1"/>
          </p:cNvPicPr>
          <p:nvPr/>
        </p:nvPicPr>
        <p:blipFill>
          <a:blip r:embed="rId2"/>
          <a:stretch>
            <a:fillRect/>
          </a:stretch>
        </p:blipFill>
        <p:spPr>
          <a:xfrm>
            <a:off x="1295400" y="838200"/>
            <a:ext cx="6416750" cy="5181600"/>
          </a:xfrm>
          <a:prstGeom prst="rect">
            <a:avLst/>
          </a:prstGeom>
        </p:spPr>
      </p:pic>
    </p:spTree>
    <p:extLst>
      <p:ext uri="{BB962C8B-B14F-4D97-AF65-F5344CB8AC3E}">
        <p14:creationId xmlns:p14="http://schemas.microsoft.com/office/powerpoint/2010/main" val="13516442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7862094-2460-4BF3-B308-63ADCB445575}"/>
              </a:ext>
            </a:extLst>
          </p:cNvPr>
          <p:cNvSpPr/>
          <p:nvPr/>
        </p:nvSpPr>
        <p:spPr>
          <a:xfrm>
            <a:off x="152400" y="736223"/>
            <a:ext cx="8839200" cy="6063198"/>
          </a:xfrm>
          <a:prstGeom prst="rect">
            <a:avLst/>
          </a:prstGeom>
        </p:spPr>
        <p:txBody>
          <a:bodyPr wrap="square">
            <a:spAutoFit/>
          </a:bodyPr>
          <a:lstStyle/>
          <a:p>
            <a:pPr algn="just"/>
            <a:r>
              <a:rPr lang="en-US" sz="2000" b="1" dirty="0"/>
              <a:t>HFS</a:t>
            </a:r>
            <a:r>
              <a:rPr lang="cs-CZ" sz="2000" b="1" dirty="0"/>
              <a:t>E prvky </a:t>
            </a:r>
            <a:r>
              <a:rPr lang="cs-CZ" sz="2000" dirty="0"/>
              <a:t>mají malý poloměr, velký kladný náboj (vaznost je 3 a vyšší) a tudíž i velkou sílu elektrického pole (tj.</a:t>
            </a:r>
            <a:r>
              <a:rPr lang="en-US" sz="2000" dirty="0"/>
              <a:t> </a:t>
            </a:r>
            <a:r>
              <a:rPr lang="cs-CZ" sz="2000" dirty="0"/>
              <a:t>vysoký poměr</a:t>
            </a:r>
            <a:r>
              <a:rPr lang="en-US" sz="2000" dirty="0"/>
              <a:t> z/r</a:t>
            </a:r>
            <a:r>
              <a:rPr lang="cs-CZ" sz="2000" dirty="0"/>
              <a:t>)</a:t>
            </a:r>
            <a:r>
              <a:rPr lang="en-US" sz="2000" dirty="0"/>
              <a:t>. </a:t>
            </a:r>
            <a:r>
              <a:rPr lang="cs-CZ" sz="2000" dirty="0"/>
              <a:t>Vazba k aniontu je proto velmi silná</a:t>
            </a:r>
            <a:r>
              <a:rPr lang="en-US" sz="2000" dirty="0"/>
              <a:t>.</a:t>
            </a:r>
            <a:r>
              <a:rPr lang="cs-CZ" sz="2000" dirty="0"/>
              <a:t> Během k</a:t>
            </a:r>
            <a:r>
              <a:rPr lang="en-US" sz="2000" dirty="0" err="1"/>
              <a:t>rystaliza</a:t>
            </a:r>
            <a:r>
              <a:rPr lang="cs-CZ" sz="2000" dirty="0" err="1"/>
              <a:t>ce</a:t>
            </a:r>
            <a:r>
              <a:rPr lang="cs-CZ" sz="2000" dirty="0"/>
              <a:t> vyvřelých hornin jsou obecně</a:t>
            </a:r>
            <a:r>
              <a:rPr lang="en-US" sz="2000" dirty="0"/>
              <a:t> </a:t>
            </a:r>
            <a:r>
              <a:rPr lang="cs-CZ" sz="2000" dirty="0"/>
              <a:t>HFSE prvky </a:t>
            </a:r>
            <a:r>
              <a:rPr lang="en-US" sz="2000" dirty="0"/>
              <a:t>in</a:t>
            </a:r>
            <a:r>
              <a:rPr lang="cs-CZ" sz="2000" dirty="0"/>
              <a:t>k</a:t>
            </a:r>
            <a:r>
              <a:rPr lang="en-US" sz="2000" dirty="0" err="1"/>
              <a:t>orpor</a:t>
            </a:r>
            <a:r>
              <a:rPr lang="cs-CZ" sz="2000" dirty="0" err="1"/>
              <a:t>ovány</a:t>
            </a:r>
            <a:r>
              <a:rPr lang="en-US" sz="2000" dirty="0"/>
              <a:t> </a:t>
            </a:r>
            <a:r>
              <a:rPr lang="cs-CZ" sz="2000" dirty="0"/>
              <a:t>do</a:t>
            </a:r>
            <a:r>
              <a:rPr lang="en-US" sz="2000" dirty="0"/>
              <a:t> a</a:t>
            </a:r>
            <a:r>
              <a:rPr lang="cs-CZ" sz="2000" dirty="0"/>
              <a:t>k</a:t>
            </a:r>
            <a:r>
              <a:rPr lang="en-US" sz="2000" dirty="0" err="1"/>
              <a:t>cesor</a:t>
            </a:r>
            <a:r>
              <a:rPr lang="cs-CZ" sz="2000" dirty="0" err="1"/>
              <a:t>ních</a:t>
            </a:r>
            <a:r>
              <a:rPr lang="cs-CZ" sz="2000" dirty="0"/>
              <a:t> fází</a:t>
            </a:r>
            <a:r>
              <a:rPr lang="en-US" sz="2000" dirty="0"/>
              <a:t>, </a:t>
            </a:r>
            <a:r>
              <a:rPr lang="cs-CZ" sz="2000" dirty="0"/>
              <a:t>např</a:t>
            </a:r>
            <a:r>
              <a:rPr lang="en-US" sz="2000" dirty="0"/>
              <a:t>. </a:t>
            </a:r>
            <a:r>
              <a:rPr lang="en-US" sz="2000" dirty="0" err="1"/>
              <a:t>zir</a:t>
            </a:r>
            <a:r>
              <a:rPr lang="cs-CZ" sz="2000" dirty="0"/>
              <a:t>k</a:t>
            </a:r>
            <a:r>
              <a:rPr lang="en-US" sz="2000" dirty="0"/>
              <a:t>on </a:t>
            </a:r>
            <a:r>
              <a:rPr lang="cs-CZ" sz="2000" dirty="0"/>
              <a:t>a</a:t>
            </a:r>
            <a:r>
              <a:rPr lang="en-US" sz="2000" dirty="0"/>
              <a:t> </a:t>
            </a:r>
            <a:r>
              <a:rPr lang="en-US" sz="2000" dirty="0" err="1"/>
              <a:t>monazit</a:t>
            </a:r>
            <a:r>
              <a:rPr lang="en-US" sz="2000" dirty="0"/>
              <a:t>, </a:t>
            </a:r>
            <a:r>
              <a:rPr lang="cs-CZ" sz="2000" dirty="0"/>
              <a:t>nebo</a:t>
            </a:r>
            <a:r>
              <a:rPr lang="en-US" sz="2000" dirty="0"/>
              <a:t> </a:t>
            </a:r>
            <a:r>
              <a:rPr lang="cs-CZ" sz="2000" dirty="0"/>
              <a:t>postupně k</a:t>
            </a:r>
            <a:r>
              <a:rPr lang="en-US" sz="2000" dirty="0" err="1"/>
              <a:t>oncentr</a:t>
            </a:r>
            <a:r>
              <a:rPr lang="cs-CZ" sz="2000" dirty="0" err="1"/>
              <a:t>ovány</a:t>
            </a:r>
            <a:r>
              <a:rPr lang="cs-CZ" sz="2000" dirty="0"/>
              <a:t> d</a:t>
            </a:r>
            <a:r>
              <a:rPr lang="en-US" sz="2000" dirty="0"/>
              <a:t>o re</a:t>
            </a:r>
            <a:r>
              <a:rPr lang="cs-CZ" sz="2000" dirty="0"/>
              <a:t>z</a:t>
            </a:r>
            <a:r>
              <a:rPr lang="en-US" sz="2000" dirty="0" err="1"/>
              <a:t>idu</a:t>
            </a:r>
            <a:r>
              <a:rPr lang="cs-CZ" sz="2000" dirty="0"/>
              <a:t>á</a:t>
            </a:r>
            <a:r>
              <a:rPr lang="en-US" sz="2000" dirty="0"/>
              <a:t>l</a:t>
            </a:r>
            <a:r>
              <a:rPr lang="cs-CZ" sz="2000" dirty="0" err="1"/>
              <a:t>ních</a:t>
            </a:r>
            <a:r>
              <a:rPr lang="en-US" sz="2000" dirty="0"/>
              <a:t> pegmatitic</a:t>
            </a:r>
            <a:r>
              <a:rPr lang="cs-CZ" sz="2000" dirty="0" err="1"/>
              <a:t>kých</a:t>
            </a:r>
            <a:r>
              <a:rPr lang="en-US" sz="2000" dirty="0"/>
              <a:t> </a:t>
            </a:r>
            <a:r>
              <a:rPr lang="cs-CZ" sz="2000" dirty="0"/>
              <a:t>nebo</a:t>
            </a:r>
            <a:r>
              <a:rPr lang="en-US" sz="2000" dirty="0"/>
              <a:t> </a:t>
            </a:r>
            <a:r>
              <a:rPr lang="en-US" sz="2000" dirty="0" err="1"/>
              <a:t>hydrotherm</a:t>
            </a:r>
            <a:r>
              <a:rPr lang="cs-CZ" sz="2000" dirty="0"/>
              <a:t>á</a:t>
            </a:r>
            <a:r>
              <a:rPr lang="en-US" sz="2000" dirty="0"/>
              <a:t>l</a:t>
            </a:r>
            <a:r>
              <a:rPr lang="cs-CZ" sz="2000" dirty="0" err="1"/>
              <a:t>ních</a:t>
            </a:r>
            <a:r>
              <a:rPr lang="en-US" sz="2000" dirty="0"/>
              <a:t> </a:t>
            </a:r>
            <a:r>
              <a:rPr lang="cs-CZ" sz="2000" dirty="0"/>
              <a:t>kapalin</a:t>
            </a:r>
            <a:r>
              <a:rPr lang="en-US" sz="2000" dirty="0"/>
              <a:t>.</a:t>
            </a:r>
            <a:r>
              <a:rPr lang="cs-CZ" sz="2000" dirty="0"/>
              <a:t> </a:t>
            </a:r>
            <a:r>
              <a:rPr lang="en-US" sz="2000" dirty="0"/>
              <a:t>HFSE </a:t>
            </a:r>
            <a:r>
              <a:rPr lang="cs-CZ" sz="2000" dirty="0"/>
              <a:t>prvky jsou obvykle </a:t>
            </a:r>
            <a:r>
              <a:rPr lang="en-US" sz="2000" dirty="0" err="1"/>
              <a:t>imobil</a:t>
            </a:r>
            <a:r>
              <a:rPr lang="cs-CZ" sz="2000" dirty="0"/>
              <a:t>ní a </a:t>
            </a:r>
            <a:r>
              <a:rPr lang="en-US" sz="2000" dirty="0"/>
              <a:t>resist</a:t>
            </a:r>
            <a:r>
              <a:rPr lang="cs-CZ" sz="2000" dirty="0"/>
              <a:t>e</a:t>
            </a:r>
            <a:r>
              <a:rPr lang="en-US" sz="2000" dirty="0" err="1"/>
              <a:t>nt</a:t>
            </a:r>
            <a:r>
              <a:rPr lang="cs-CZ" sz="2000" dirty="0"/>
              <a:t>ní</a:t>
            </a:r>
            <a:r>
              <a:rPr lang="en-US" sz="2000" dirty="0"/>
              <a:t> </a:t>
            </a:r>
            <a:r>
              <a:rPr lang="cs-CZ" sz="2000" dirty="0"/>
              <a:t>k</a:t>
            </a:r>
            <a:r>
              <a:rPr lang="en-US" sz="2000" dirty="0"/>
              <a:t> </a:t>
            </a:r>
            <a:r>
              <a:rPr lang="en-US" sz="2000" dirty="0" err="1"/>
              <a:t>metamor</a:t>
            </a:r>
            <a:r>
              <a:rPr lang="cs-CZ" sz="2000" dirty="0" err="1"/>
              <a:t>fickým</a:t>
            </a:r>
            <a:r>
              <a:rPr lang="cs-CZ" sz="2000" dirty="0"/>
              <a:t> a</a:t>
            </a:r>
            <a:r>
              <a:rPr lang="en-US" sz="2000" dirty="0"/>
              <a:t> </a:t>
            </a:r>
            <a:r>
              <a:rPr lang="en-US" sz="2000" dirty="0" err="1"/>
              <a:t>hydroterm</a:t>
            </a:r>
            <a:r>
              <a:rPr lang="cs-CZ" sz="2000" dirty="0"/>
              <a:t>á</a:t>
            </a:r>
            <a:r>
              <a:rPr lang="en-US" sz="2000" dirty="0"/>
              <a:t>l</a:t>
            </a:r>
            <a:r>
              <a:rPr lang="cs-CZ" sz="2000" dirty="0"/>
              <a:t>ním změnám</a:t>
            </a:r>
            <a:r>
              <a:rPr lang="en-US" sz="2000" dirty="0"/>
              <a:t>.</a:t>
            </a:r>
            <a:r>
              <a:rPr lang="cs-CZ" sz="2000" dirty="0"/>
              <a:t> Jejich</a:t>
            </a:r>
            <a:r>
              <a:rPr lang="en-US" sz="2000" dirty="0"/>
              <a:t> </a:t>
            </a:r>
            <a:r>
              <a:rPr lang="cs-CZ" sz="2000" dirty="0"/>
              <a:t>obsahy v transformovaných horninách odrážejí jejich zastoupení v původní hornině (tak je možné sledovat původ hornin s pozměněným složením a odlišným zastoupením hlavních prvků)</a:t>
            </a:r>
            <a:r>
              <a:rPr lang="en-US" sz="2000" dirty="0"/>
              <a:t>. </a:t>
            </a:r>
            <a:r>
              <a:rPr lang="cs-CZ" sz="2000" dirty="0"/>
              <a:t>Patří sem </a:t>
            </a:r>
            <a:r>
              <a:rPr lang="en-US" sz="2000" dirty="0"/>
              <a:t>REE, platin</a:t>
            </a:r>
            <a:r>
              <a:rPr lang="cs-CZ" sz="2000" dirty="0" err="1"/>
              <a:t>ové</a:t>
            </a:r>
            <a:r>
              <a:rPr lang="cs-CZ" sz="2000" dirty="0"/>
              <a:t> kovy, </a:t>
            </a:r>
            <a:r>
              <a:rPr lang="en-US" sz="2000" dirty="0" err="1"/>
              <a:t>uran</a:t>
            </a:r>
            <a:r>
              <a:rPr lang="en-US" sz="2000" dirty="0"/>
              <a:t> a thorium, tetravalent</a:t>
            </a:r>
            <a:r>
              <a:rPr lang="cs-CZ" sz="2000" dirty="0"/>
              <a:t>ní</a:t>
            </a:r>
            <a:r>
              <a:rPr lang="en-US" sz="2000" dirty="0"/>
              <a:t> Hf, </a:t>
            </a:r>
            <a:r>
              <a:rPr lang="en-US" sz="2000" dirty="0" err="1"/>
              <a:t>Ti</a:t>
            </a:r>
            <a:r>
              <a:rPr lang="en-US" sz="2000" dirty="0"/>
              <a:t>, </a:t>
            </a:r>
            <a:r>
              <a:rPr lang="en-US" sz="2000" dirty="0" err="1"/>
              <a:t>Zr</a:t>
            </a:r>
            <a:r>
              <a:rPr lang="en-US" sz="2000" dirty="0"/>
              <a:t>,</a:t>
            </a:r>
            <a:r>
              <a:rPr lang="cs-CZ" sz="2000" dirty="0"/>
              <a:t> </a:t>
            </a:r>
            <a:r>
              <a:rPr lang="cs-CZ" sz="2000" dirty="0" err="1"/>
              <a:t>Sn</a:t>
            </a:r>
            <a:r>
              <a:rPr lang="cs-CZ" sz="2000" dirty="0"/>
              <a:t>,</a:t>
            </a:r>
            <a:r>
              <a:rPr lang="en-US" sz="2000" dirty="0"/>
              <a:t> </a:t>
            </a:r>
            <a:r>
              <a:rPr lang="cs-CZ" sz="2000" dirty="0"/>
              <a:t>a </a:t>
            </a:r>
            <a:r>
              <a:rPr lang="en-US" sz="2000" dirty="0"/>
              <a:t>pentavalent</a:t>
            </a:r>
            <a:r>
              <a:rPr lang="cs-CZ" sz="2000" dirty="0"/>
              <a:t>ní</a:t>
            </a:r>
            <a:r>
              <a:rPr lang="en-US" sz="2000" dirty="0"/>
              <a:t> </a:t>
            </a:r>
            <a:r>
              <a:rPr lang="en-US" sz="2000" dirty="0" err="1"/>
              <a:t>Nb</a:t>
            </a:r>
            <a:r>
              <a:rPr lang="en-US" sz="2000" dirty="0"/>
              <a:t>, Ta</a:t>
            </a:r>
            <a:r>
              <a:rPr lang="cs-CZ" sz="2000" dirty="0"/>
              <a:t>.</a:t>
            </a:r>
            <a:r>
              <a:rPr lang="en-US" sz="2000" dirty="0"/>
              <a:t> </a:t>
            </a:r>
            <a:r>
              <a:rPr lang="cs-CZ" sz="2000" dirty="0"/>
              <a:t>H</a:t>
            </a:r>
            <a:r>
              <a:rPr lang="en-US" sz="2000" dirty="0" err="1"/>
              <a:t>exavalent</a:t>
            </a:r>
            <a:r>
              <a:rPr lang="cs-CZ" sz="2000" dirty="0"/>
              <a:t>ní</a:t>
            </a:r>
            <a:r>
              <a:rPr lang="en-US" sz="2000" dirty="0"/>
              <a:t> </a:t>
            </a:r>
            <a:r>
              <a:rPr lang="cs-CZ" sz="2000" dirty="0"/>
              <a:t>prvky </a:t>
            </a:r>
            <a:r>
              <a:rPr lang="en-US" sz="2000" dirty="0"/>
              <a:t>Mo, Cr, V a U </a:t>
            </a:r>
            <a:r>
              <a:rPr lang="cs-CZ" sz="2000" dirty="0"/>
              <a:t>obvykle tvoří</a:t>
            </a:r>
            <a:r>
              <a:rPr lang="en-US" sz="2000" dirty="0"/>
              <a:t> anionic</a:t>
            </a:r>
            <a:r>
              <a:rPr lang="cs-CZ" sz="2000" dirty="0" err="1"/>
              <a:t>ké</a:t>
            </a:r>
            <a:r>
              <a:rPr lang="en-US" sz="2000" dirty="0"/>
              <a:t> </a:t>
            </a:r>
            <a:r>
              <a:rPr lang="cs-CZ" sz="2000" dirty="0"/>
              <a:t>k</a:t>
            </a:r>
            <a:r>
              <a:rPr lang="en-US" sz="2000" dirty="0" err="1"/>
              <a:t>omplex</a:t>
            </a:r>
            <a:r>
              <a:rPr lang="cs-CZ" sz="2000" dirty="0"/>
              <a:t>y</a:t>
            </a:r>
            <a:r>
              <a:rPr lang="en-US" sz="2000" dirty="0"/>
              <a:t> a </a:t>
            </a:r>
            <a:r>
              <a:rPr lang="cs-CZ" sz="2000" dirty="0"/>
              <a:t>nechovají se jako k</a:t>
            </a:r>
            <a:r>
              <a:rPr lang="en-US" sz="2000" dirty="0" err="1"/>
              <a:t>ation</a:t>
            </a:r>
            <a:r>
              <a:rPr lang="cs-CZ" sz="2000" dirty="0"/>
              <a:t>ty</a:t>
            </a:r>
            <a:r>
              <a:rPr lang="en-US" sz="2000" dirty="0"/>
              <a:t>.</a:t>
            </a:r>
            <a:r>
              <a:rPr lang="cs-CZ" sz="2000" dirty="0"/>
              <a:t> </a:t>
            </a:r>
          </a:p>
          <a:p>
            <a:pPr algn="just"/>
            <a:endParaRPr lang="cs-CZ" sz="800" dirty="0"/>
          </a:p>
          <a:p>
            <a:pPr algn="just"/>
            <a:r>
              <a:rPr lang="en-US" sz="2000" b="1" dirty="0"/>
              <a:t>LIL</a:t>
            </a:r>
            <a:r>
              <a:rPr lang="cs-CZ" sz="2000" b="1" dirty="0"/>
              <a:t>E prvky</a:t>
            </a:r>
            <a:r>
              <a:rPr lang="en-US" sz="2000" b="1" dirty="0"/>
              <a:t> </a:t>
            </a:r>
            <a:r>
              <a:rPr lang="cs-CZ" sz="2000" dirty="0"/>
              <a:t>mají </a:t>
            </a:r>
            <a:r>
              <a:rPr lang="cs-CZ" sz="2000" dirty="0" err="1"/>
              <a:t>veký</a:t>
            </a:r>
            <a:r>
              <a:rPr lang="cs-CZ" sz="2000" dirty="0"/>
              <a:t> atomový poloměr</a:t>
            </a:r>
            <a:r>
              <a:rPr lang="en-US" sz="2000" dirty="0"/>
              <a:t> </a:t>
            </a:r>
            <a:r>
              <a:rPr lang="cs-CZ" sz="2000" dirty="0"/>
              <a:t>(větší než ostatní kationty) a valenci maximálně 2</a:t>
            </a:r>
            <a:r>
              <a:rPr lang="en-US" sz="2000" dirty="0"/>
              <a:t>. </a:t>
            </a:r>
            <a:r>
              <a:rPr lang="cs-CZ" sz="2000" dirty="0"/>
              <a:t>Jsou</a:t>
            </a:r>
            <a:r>
              <a:rPr lang="en-US" sz="2000" dirty="0"/>
              <a:t> </a:t>
            </a:r>
            <a:r>
              <a:rPr lang="en-US" sz="2000" dirty="0" err="1"/>
              <a:t>litho</a:t>
            </a:r>
            <a:r>
              <a:rPr lang="cs-CZ" sz="2000" dirty="0"/>
              <a:t>f</a:t>
            </a:r>
            <a:r>
              <a:rPr lang="en-US" sz="2000" dirty="0" err="1"/>
              <a:t>il</a:t>
            </a:r>
            <a:r>
              <a:rPr lang="cs-CZ" sz="2000" dirty="0"/>
              <a:t>ní</a:t>
            </a:r>
            <a:r>
              <a:rPr lang="en-US" sz="2000" dirty="0"/>
              <a:t> in</a:t>
            </a:r>
            <a:r>
              <a:rPr lang="cs-CZ" sz="2000" dirty="0"/>
              <a:t>k</a:t>
            </a:r>
            <a:r>
              <a:rPr lang="en-US" sz="2000" dirty="0" err="1"/>
              <a:t>ompatib</a:t>
            </a:r>
            <a:r>
              <a:rPr lang="cs-CZ" sz="2000" dirty="0"/>
              <a:t>i</a:t>
            </a:r>
            <a:r>
              <a:rPr lang="en-US" sz="2000" dirty="0"/>
              <a:t>l</a:t>
            </a:r>
            <a:r>
              <a:rPr lang="cs-CZ" sz="2000" dirty="0"/>
              <a:t>ní</a:t>
            </a:r>
            <a:r>
              <a:rPr lang="en-US" sz="2000" dirty="0"/>
              <a:t> a </a:t>
            </a:r>
            <a:r>
              <a:rPr lang="cs-CZ" sz="2000" dirty="0"/>
              <a:t>obvykle s</a:t>
            </a:r>
            <a:r>
              <a:rPr lang="en-US" sz="2000" dirty="0"/>
              <a:t>e</a:t>
            </a:r>
            <a:r>
              <a:rPr lang="cs-CZ" sz="2000" dirty="0"/>
              <a:t> kumulují v zemské kůře</a:t>
            </a:r>
            <a:r>
              <a:rPr lang="en-US" sz="2000" dirty="0"/>
              <a:t>.</a:t>
            </a:r>
            <a:r>
              <a:rPr lang="cs-CZ" sz="2000" dirty="0"/>
              <a:t> Během </a:t>
            </a:r>
            <a:r>
              <a:rPr lang="en-US" sz="2000" dirty="0" err="1"/>
              <a:t>fra</a:t>
            </a:r>
            <a:r>
              <a:rPr lang="cs-CZ" sz="2000" dirty="0" err="1"/>
              <a:t>kční</a:t>
            </a:r>
            <a:r>
              <a:rPr lang="cs-CZ" sz="2000" dirty="0"/>
              <a:t> </a:t>
            </a:r>
            <a:r>
              <a:rPr lang="cs-CZ" sz="2000" dirty="0" err="1"/>
              <a:t>krystaliz</a:t>
            </a:r>
            <a:r>
              <a:rPr lang="en-US" sz="2000" dirty="0"/>
              <a:t>a</a:t>
            </a:r>
            <a:r>
              <a:rPr lang="cs-CZ" sz="2000" dirty="0" err="1"/>
              <a:t>ce</a:t>
            </a:r>
            <a:r>
              <a:rPr lang="en-US" sz="2000" dirty="0"/>
              <a:t> </a:t>
            </a:r>
            <a:r>
              <a:rPr lang="cs-CZ" sz="2000" dirty="0"/>
              <a:t>magmatu se LILE prvky</a:t>
            </a:r>
            <a:r>
              <a:rPr lang="en-US" sz="2000" dirty="0"/>
              <a:t> </a:t>
            </a:r>
            <a:r>
              <a:rPr lang="cs-CZ" sz="2000" dirty="0"/>
              <a:t>k</a:t>
            </a:r>
            <a:r>
              <a:rPr lang="en-US" sz="2000" dirty="0" err="1"/>
              <a:t>oncentr</a:t>
            </a:r>
            <a:r>
              <a:rPr lang="cs-CZ" sz="2000" dirty="0"/>
              <a:t>ují především v</a:t>
            </a:r>
            <a:r>
              <a:rPr lang="en-US" sz="2000" dirty="0"/>
              <a:t> </a:t>
            </a:r>
            <a:r>
              <a:rPr lang="cs-CZ" sz="2000" dirty="0"/>
              <a:t>křemičitých taveninách</a:t>
            </a:r>
            <a:r>
              <a:rPr lang="en-US" sz="2000" dirty="0"/>
              <a:t>, </a:t>
            </a:r>
            <a:r>
              <a:rPr lang="cs-CZ" sz="2000" dirty="0"/>
              <a:t>z</a:t>
            </a:r>
            <a:r>
              <a:rPr lang="en-US" sz="2000" dirty="0"/>
              <a:t>e</a:t>
            </a:r>
            <a:r>
              <a:rPr lang="cs-CZ" sz="2000" dirty="0"/>
              <a:t> kterých se pak</a:t>
            </a:r>
            <a:r>
              <a:rPr lang="en-US" sz="2000" dirty="0"/>
              <a:t> in</a:t>
            </a:r>
            <a:r>
              <a:rPr lang="cs-CZ" sz="2000" dirty="0"/>
              <a:t>k</a:t>
            </a:r>
            <a:r>
              <a:rPr lang="en-US" sz="2000" dirty="0" err="1"/>
              <a:t>orpor</a:t>
            </a:r>
            <a:r>
              <a:rPr lang="cs-CZ" sz="2000" dirty="0"/>
              <a:t>ují</a:t>
            </a:r>
            <a:r>
              <a:rPr lang="en-US" sz="2000" dirty="0"/>
              <a:t> </a:t>
            </a:r>
            <a:r>
              <a:rPr lang="cs-CZ" sz="2000" dirty="0"/>
              <a:t>hlavně d</a:t>
            </a:r>
            <a:r>
              <a:rPr lang="en-US" sz="2000" dirty="0"/>
              <a:t>o </a:t>
            </a:r>
            <a:r>
              <a:rPr lang="cs-CZ" sz="2000" dirty="0"/>
              <a:t>draselných silikátů (alkalické živce a slídy).</a:t>
            </a:r>
            <a:r>
              <a:rPr lang="en-US" sz="2000" dirty="0"/>
              <a:t> LILE </a:t>
            </a:r>
            <a:r>
              <a:rPr lang="cs-CZ" sz="2000" dirty="0"/>
              <a:t>prvky jsou</a:t>
            </a:r>
            <a:r>
              <a:rPr lang="en-US" sz="2000" dirty="0"/>
              <a:t> </a:t>
            </a:r>
            <a:r>
              <a:rPr lang="en-US" sz="2000" dirty="0" err="1"/>
              <a:t>mobil</a:t>
            </a:r>
            <a:r>
              <a:rPr lang="cs-CZ" sz="2000" dirty="0"/>
              <a:t>ní v kapalné fázi</a:t>
            </a:r>
            <a:r>
              <a:rPr lang="en-US" sz="2000" dirty="0"/>
              <a:t> a</a:t>
            </a:r>
            <a:r>
              <a:rPr lang="cs-CZ" sz="2000" dirty="0"/>
              <a:t> jejich obsah se proto může měnit během</a:t>
            </a:r>
            <a:r>
              <a:rPr lang="en-US" sz="2000" dirty="0"/>
              <a:t> </a:t>
            </a:r>
            <a:r>
              <a:rPr lang="en-US" sz="2000" dirty="0" err="1"/>
              <a:t>hydroterm</a:t>
            </a:r>
            <a:r>
              <a:rPr lang="cs-CZ" sz="2000" dirty="0"/>
              <a:t>á</a:t>
            </a:r>
            <a:r>
              <a:rPr lang="en-US" sz="2000" dirty="0"/>
              <a:t>l</a:t>
            </a:r>
            <a:r>
              <a:rPr lang="cs-CZ" sz="2000" dirty="0" err="1"/>
              <a:t>ních</a:t>
            </a:r>
            <a:r>
              <a:rPr lang="cs-CZ" sz="2000" dirty="0"/>
              <a:t> procesů</a:t>
            </a:r>
            <a:r>
              <a:rPr lang="en-US" sz="2000" dirty="0"/>
              <a:t>.</a:t>
            </a:r>
            <a:r>
              <a:rPr lang="cs-CZ" sz="2000" dirty="0"/>
              <a:t> Tyto prvky tedy mohou poskytovat informaci o procesech přeměn (např. o </a:t>
            </a:r>
            <a:r>
              <a:rPr lang="en-US" sz="2000" dirty="0" err="1"/>
              <a:t>hydroterm</a:t>
            </a:r>
            <a:r>
              <a:rPr lang="cs-CZ" sz="2000" dirty="0"/>
              <a:t>á</a:t>
            </a:r>
            <a:r>
              <a:rPr lang="en-US" sz="2000" dirty="0"/>
              <a:t>l</a:t>
            </a:r>
            <a:r>
              <a:rPr lang="cs-CZ" sz="2000" dirty="0" err="1"/>
              <a:t>ních</a:t>
            </a:r>
            <a:r>
              <a:rPr lang="en-US" sz="2000" dirty="0"/>
              <a:t> </a:t>
            </a:r>
            <a:r>
              <a:rPr lang="en-US" sz="2000" dirty="0" err="1"/>
              <a:t>procese</a:t>
            </a:r>
            <a:r>
              <a:rPr lang="cs-CZ" sz="2000" dirty="0"/>
              <a:t>ch) v</a:t>
            </a:r>
            <a:r>
              <a:rPr lang="en-US" sz="2000" dirty="0"/>
              <a:t> </a:t>
            </a:r>
            <a:r>
              <a:rPr lang="cs-CZ" sz="2000" dirty="0"/>
              <a:t>zemském plášti</a:t>
            </a:r>
            <a:r>
              <a:rPr lang="en-US" sz="2000" dirty="0"/>
              <a:t>.</a:t>
            </a:r>
            <a:r>
              <a:rPr lang="cs-CZ" sz="2000" dirty="0"/>
              <a:t> Patří sem prvky s velkým iontovým poloměrem, jako K, </a:t>
            </a:r>
            <a:r>
              <a:rPr lang="cs-CZ" sz="2000" dirty="0" err="1"/>
              <a:t>Rb</a:t>
            </a:r>
            <a:r>
              <a:rPr lang="cs-CZ" sz="2000" dirty="0"/>
              <a:t>, Cs, </a:t>
            </a:r>
            <a:r>
              <a:rPr lang="cs-CZ" sz="2000" dirty="0" err="1"/>
              <a:t>Sr</a:t>
            </a:r>
            <a:r>
              <a:rPr lang="cs-CZ" sz="2000" dirty="0"/>
              <a:t> Ba a </a:t>
            </a:r>
            <a:r>
              <a:rPr lang="cs-CZ" sz="2000" dirty="0" err="1"/>
              <a:t>Pb</a:t>
            </a:r>
            <a:r>
              <a:rPr lang="cs-CZ" sz="2000" dirty="0"/>
              <a:t>.</a:t>
            </a:r>
          </a:p>
        </p:txBody>
      </p:sp>
      <p:sp>
        <p:nvSpPr>
          <p:cNvPr id="2" name="Obdélník 1">
            <a:extLst>
              <a:ext uri="{FF2B5EF4-FFF2-40B4-BE49-F238E27FC236}">
                <a16:creationId xmlns:a16="http://schemas.microsoft.com/office/drawing/2014/main" id="{E473847F-5D47-43A5-868A-2BB8E2E82621}"/>
              </a:ext>
            </a:extLst>
          </p:cNvPr>
          <p:cNvSpPr/>
          <p:nvPr/>
        </p:nvSpPr>
        <p:spPr>
          <a:xfrm>
            <a:off x="2209800" y="152400"/>
            <a:ext cx="5509906" cy="461665"/>
          </a:xfrm>
          <a:prstGeom prst="rect">
            <a:avLst/>
          </a:prstGeom>
        </p:spPr>
        <p:txBody>
          <a:bodyPr wrap="none">
            <a:spAutoFit/>
          </a:bodyPr>
          <a:lstStyle/>
          <a:p>
            <a:r>
              <a:rPr lang="en-US" sz="2400" b="1" dirty="0" err="1"/>
              <a:t>Inkompatibiln</a:t>
            </a:r>
            <a:r>
              <a:rPr lang="cs-CZ" sz="2400" b="1" dirty="0"/>
              <a:t>í (</a:t>
            </a:r>
            <a:r>
              <a:rPr lang="cs-CZ" sz="2400" b="1" dirty="0" err="1"/>
              <a:t>hygromagmatofilní</a:t>
            </a:r>
            <a:r>
              <a:rPr lang="cs-CZ" sz="2400" b="1" dirty="0"/>
              <a:t>)</a:t>
            </a:r>
            <a:r>
              <a:rPr lang="en-US" sz="2400" b="1" dirty="0"/>
              <a:t> </a:t>
            </a:r>
            <a:r>
              <a:rPr lang="cs-CZ" sz="2400" b="1" dirty="0"/>
              <a:t>prvky</a:t>
            </a:r>
            <a:endParaRPr lang="en-US" sz="2400" dirty="0"/>
          </a:p>
        </p:txBody>
      </p:sp>
    </p:spTree>
    <p:extLst>
      <p:ext uri="{BB962C8B-B14F-4D97-AF65-F5344CB8AC3E}">
        <p14:creationId xmlns:p14="http://schemas.microsoft.com/office/powerpoint/2010/main" val="27215885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10;&#10;Popis byl vytvořen automaticky">
            <a:extLst>
              <a:ext uri="{FF2B5EF4-FFF2-40B4-BE49-F238E27FC236}">
                <a16:creationId xmlns:a16="http://schemas.microsoft.com/office/drawing/2014/main" id="{D175FEE9-C18A-4623-A863-64587215C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337886" cy="5029200"/>
          </a:xfrm>
          <a:prstGeom prst="rect">
            <a:avLst/>
          </a:prstGeom>
        </p:spPr>
      </p:pic>
    </p:spTree>
    <p:extLst>
      <p:ext uri="{BB962C8B-B14F-4D97-AF65-F5344CB8AC3E}">
        <p14:creationId xmlns:p14="http://schemas.microsoft.com/office/powerpoint/2010/main" val="42522255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EB3A137-BB36-4897-92BC-0CD36D8AC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51" y="113829"/>
            <a:ext cx="7437549" cy="618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23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2"/>
          </a:xfrm>
        </p:spPr>
        <p:txBody>
          <a:bodyPr>
            <a:normAutofit/>
          </a:bodyPr>
          <a:lstStyle/>
          <a:p>
            <a:r>
              <a:rPr lang="cs-CZ" sz="2800" b="1" dirty="0">
                <a:latin typeface="+mn-lt"/>
              </a:rPr>
              <a:t>Kovová vazba</a:t>
            </a:r>
          </a:p>
        </p:txBody>
      </p:sp>
      <p:pic>
        <p:nvPicPr>
          <p:cNvPr id="179204" name="Picture 4" descr="VÃ½sledek obrÃ¡zku pro metal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694195"/>
            <a:ext cx="20574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1792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671740"/>
            <a:ext cx="4495800" cy="195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210766" y="1066800"/>
            <a:ext cx="8740302" cy="3170099"/>
          </a:xfrm>
          <a:prstGeom prst="rect">
            <a:avLst/>
          </a:prstGeom>
        </p:spPr>
        <p:txBody>
          <a:bodyPr wrap="square">
            <a:spAutoFit/>
          </a:bodyPr>
          <a:lstStyle/>
          <a:p>
            <a:pPr algn="just"/>
            <a:r>
              <a:rPr lang="cs-CZ" altLang="cs-CZ" sz="2000" dirty="0">
                <a:cs typeface="Arial" panose="020B0604020202020204" pitchFamily="34" charset="0"/>
              </a:rPr>
              <a:t>= valenční elektrony sdíleny více atomy v krystalické mřížce kovu </a:t>
            </a:r>
            <a:r>
              <a:rPr lang="cs-CZ" sz="2000" dirty="0">
                <a:cs typeface="Arial" panose="020B0604020202020204" pitchFamily="34" charset="0"/>
              </a:rPr>
              <a:t>(kovové ionty jsou obklopeny „elektronovým plynem“) . Přítomnost takových volných elektronů velmi dobře vysvětluje vysokou tepelnou a elektrickou vodivost, kovový lesk, pravidelnou krystalickou mřížku, nízkou elektronegativitu, tvorbu kationtů, neprůhlednost a další vlastnosti kovů.</a:t>
            </a:r>
          </a:p>
          <a:p>
            <a:pPr algn="just"/>
            <a:endParaRPr lang="cs-CZ" sz="2000" dirty="0">
              <a:cs typeface="Arial" panose="020B0604020202020204" pitchFamily="34" charset="0"/>
            </a:endParaRPr>
          </a:p>
          <a:p>
            <a:pPr algn="just"/>
            <a:r>
              <a:rPr lang="cs-CZ" sz="2000" dirty="0">
                <a:cs typeface="Arial" panose="020B0604020202020204" pitchFamily="34" charset="0"/>
              </a:rPr>
              <a:t>Elektrony jsou rozděleny do několika energetických pásů a pouze některé z nich mají energii, která umožňuje volný pohyb elektronů po struktuře. V závislosti na množství elektronů ve vodivostních pásech se odvíjí schopnost celé struktury přenášet teplo nebo elektrický náboj.</a:t>
            </a:r>
          </a:p>
        </p:txBody>
      </p:sp>
    </p:spTree>
    <p:extLst>
      <p:ext uri="{BB962C8B-B14F-4D97-AF65-F5344CB8AC3E}">
        <p14:creationId xmlns:p14="http://schemas.microsoft.com/office/powerpoint/2010/main" val="33330591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62"/>
          </a:xfrm>
        </p:spPr>
        <p:txBody>
          <a:bodyPr>
            <a:normAutofit/>
          </a:bodyPr>
          <a:lstStyle/>
          <a:p>
            <a:r>
              <a:rPr lang="cs-CZ" sz="3200" b="1"/>
              <a:t>Kovový </a:t>
            </a:r>
            <a:r>
              <a:rPr lang="cs-CZ" sz="3200" b="1" dirty="0"/>
              <a:t>charakter</a:t>
            </a:r>
          </a:p>
        </p:txBody>
      </p:sp>
      <p:pic>
        <p:nvPicPr>
          <p:cNvPr id="160770"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51" y="1828800"/>
            <a:ext cx="8767349" cy="460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069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VÃ½sledek obrÃ¡zku pro solvation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768779"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9939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2"/>
          </a:xfrm>
        </p:spPr>
        <p:txBody>
          <a:bodyPr>
            <a:normAutofit/>
          </a:bodyPr>
          <a:lstStyle/>
          <a:p>
            <a:r>
              <a:rPr lang="cs-CZ" sz="2800" b="1" dirty="0">
                <a:latin typeface="+mn-lt"/>
              </a:rPr>
              <a:t>Vodíkové můstky</a:t>
            </a:r>
          </a:p>
        </p:txBody>
      </p:sp>
      <p:sp>
        <p:nvSpPr>
          <p:cNvPr id="3" name="Obdélník 2"/>
          <p:cNvSpPr/>
          <p:nvPr/>
        </p:nvSpPr>
        <p:spPr>
          <a:xfrm>
            <a:off x="228600" y="1143000"/>
            <a:ext cx="8763000" cy="1631216"/>
          </a:xfrm>
          <a:prstGeom prst="rect">
            <a:avLst/>
          </a:prstGeom>
        </p:spPr>
        <p:txBody>
          <a:bodyPr wrap="square">
            <a:spAutoFit/>
          </a:bodyPr>
          <a:lstStyle/>
          <a:p>
            <a:r>
              <a:rPr lang="cs-CZ" sz="2000" b="1" dirty="0">
                <a:cs typeface="Arial" panose="020B0604020202020204" pitchFamily="34" charset="0"/>
              </a:rPr>
              <a:t>Vodíková vazba </a:t>
            </a:r>
            <a:r>
              <a:rPr lang="cs-CZ" sz="2000" dirty="0">
                <a:cs typeface="Arial" panose="020B0604020202020204" pitchFamily="34" charset="0"/>
              </a:rPr>
              <a:t>(často také vodíkový můstek) je nejsilnější z nevazebných interakcí. Je podstatně slabší než iontová nebo kovalentní vazba, ale silnější než většina ostatních mezimolekulárních sil. </a:t>
            </a:r>
            <a:r>
              <a:rPr lang="cs-CZ" sz="2000" dirty="0"/>
              <a:t>Vodíkovou vazbu tvoří na jedné </a:t>
            </a:r>
            <a:r>
              <a:rPr lang="cs-CZ" sz="2000" i="1" dirty="0"/>
              <a:t>straně skupina vodík + silně elektronegativní prvek </a:t>
            </a:r>
            <a:r>
              <a:rPr lang="cs-CZ" sz="2000" dirty="0"/>
              <a:t>(kyslík nebo dusík) a na druhé straně </a:t>
            </a:r>
            <a:r>
              <a:rPr lang="cs-CZ" sz="2000" i="1" dirty="0"/>
              <a:t>atom s volným elektronovým párem </a:t>
            </a:r>
            <a:r>
              <a:rPr lang="cs-CZ" sz="2000" dirty="0"/>
              <a:t>(kyslík, fluor nebo dusík).</a:t>
            </a:r>
          </a:p>
        </p:txBody>
      </p:sp>
      <p:sp>
        <p:nvSpPr>
          <p:cNvPr id="6" name="Obdélník 5"/>
          <p:cNvSpPr/>
          <p:nvPr/>
        </p:nvSpPr>
        <p:spPr>
          <a:xfrm>
            <a:off x="228600" y="5082064"/>
            <a:ext cx="8763000" cy="1631216"/>
          </a:xfrm>
          <a:prstGeom prst="rect">
            <a:avLst/>
          </a:prstGeom>
        </p:spPr>
        <p:txBody>
          <a:bodyPr wrap="square">
            <a:spAutoFit/>
          </a:bodyPr>
          <a:lstStyle/>
          <a:p>
            <a:r>
              <a:rPr lang="cs-CZ" sz="2000" dirty="0">
                <a:cs typeface="Arial" panose="020B0604020202020204" pitchFamily="34" charset="0"/>
              </a:rPr>
              <a:t>Protože má atom vodíku pouze jeden elektron, dojde při vytvoření vazby k výrazně elektronegativnímu prvku ke značnému odhalení jeho atomového jádra, tedy kladně nabitého protonu. Vzniklý parciální kladný náboj na atomu vodíku může poutat nevazebné elektronové páry okolních molekul (v případě intramolekulární vazby jde o elektronové páry stejné molekuly). </a:t>
            </a:r>
          </a:p>
        </p:txBody>
      </p:sp>
      <p:pic>
        <p:nvPicPr>
          <p:cNvPr id="241666" name="Picture 2" descr="VÃ½sledek obrÃ¡zku pro vodÃ­kovÃ¡ vaz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08629"/>
            <a:ext cx="25908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241668" name="Picture 4" descr="VÃ½sledek obrÃ¡zku pro Hydrogen B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15887"/>
            <a:ext cx="190500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768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2"/>
          </a:xfrm>
        </p:spPr>
        <p:txBody>
          <a:bodyPr>
            <a:normAutofit fontScale="90000"/>
          </a:bodyPr>
          <a:lstStyle/>
          <a:p>
            <a:r>
              <a:rPr lang="cs-CZ" sz="3200" b="1" dirty="0"/>
              <a:t>Vodíkové můstky</a:t>
            </a:r>
          </a:p>
        </p:txBody>
      </p:sp>
      <p:pic>
        <p:nvPicPr>
          <p:cNvPr id="225284" name="Picture 4" descr="https://4.bp.blogspot.com/-fdFE2o3113E/VaTMg2wQWRI/AAAAAAAAAnU/WGG1LrfiaN4/s400/fig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862445"/>
            <a:ext cx="4721226" cy="384315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52919" y="959796"/>
            <a:ext cx="8610600" cy="1631216"/>
          </a:xfrm>
          <a:prstGeom prst="rect">
            <a:avLst/>
          </a:prstGeom>
        </p:spPr>
        <p:txBody>
          <a:bodyPr wrap="square">
            <a:spAutoFit/>
          </a:bodyPr>
          <a:lstStyle/>
          <a:p>
            <a:pPr algn="just"/>
            <a:r>
              <a:rPr lang="cs-CZ" sz="2000" dirty="0">
                <a:cs typeface="Arial" panose="020B0604020202020204" pitchFamily="34" charset="0"/>
              </a:rPr>
              <a:t>Vodíková vazba způsobuje zvětšení mezimolekulárních přitažlivých sil, což silně ovlivní fyzikálně-chemické vlastnosti systému (teplotu varu a tání, hustotu, viskozitu, (všechny se zvyšují) atd.). Díky vodíkové vazbě má voda H</a:t>
            </a:r>
            <a:r>
              <a:rPr lang="cs-CZ" sz="2000" baseline="-25000" dirty="0">
                <a:cs typeface="Arial" panose="020B0604020202020204" pitchFamily="34" charset="0"/>
              </a:rPr>
              <a:t>2</a:t>
            </a:r>
            <a:r>
              <a:rPr lang="cs-CZ" sz="2000" dirty="0">
                <a:cs typeface="Arial" panose="020B0604020202020204" pitchFamily="34" charset="0"/>
              </a:rPr>
              <a:t>O teplotu varu 100 °C, zatímco sulfan H</a:t>
            </a:r>
            <a:r>
              <a:rPr lang="cs-CZ" sz="2000" baseline="-25000" dirty="0">
                <a:cs typeface="Arial" panose="020B0604020202020204" pitchFamily="34" charset="0"/>
              </a:rPr>
              <a:t>2</a:t>
            </a:r>
            <a:r>
              <a:rPr lang="cs-CZ" sz="2000" dirty="0">
                <a:cs typeface="Arial" panose="020B0604020202020204" pitchFamily="34" charset="0"/>
              </a:rPr>
              <a:t>S, který vodíkové vazby nevytváří, vře při −60,75 °C.</a:t>
            </a:r>
          </a:p>
        </p:txBody>
      </p:sp>
      <p:pic>
        <p:nvPicPr>
          <p:cNvPr id="225288" name="Picture 8" descr="VÃ½sledek obrÃ¡zku pro vodÃ­kovÃ¡ vaz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81400"/>
            <a:ext cx="3200400" cy="176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2064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Ã½sledek obrÃ¡zku pro hydrogen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313960"/>
            <a:ext cx="3450421" cy="1843222"/>
          </a:xfrm>
          <a:prstGeom prst="rect">
            <a:avLst/>
          </a:prstGeom>
          <a:noFill/>
          <a:extLst>
            <a:ext uri="{909E8E84-426E-40DD-AFC4-6F175D3DCCD1}">
              <a14:hiddenFill xmlns:a14="http://schemas.microsoft.com/office/drawing/2010/main">
                <a:solidFill>
                  <a:srgbClr val="FFFFFF"/>
                </a:solidFill>
              </a14:hiddenFill>
            </a:ext>
          </a:extLst>
        </p:spPr>
      </p:pic>
      <p:pic>
        <p:nvPicPr>
          <p:cNvPr id="227330" name="Picture 2" descr="VÃ½sledek obrÃ¡zku pro vodÃ­kovÃ¡ vaz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257800"/>
            <a:ext cx="2779557" cy="1099825"/>
          </a:xfrm>
          <a:prstGeom prst="rect">
            <a:avLst/>
          </a:prstGeom>
          <a:noFill/>
          <a:extLst>
            <a:ext uri="{909E8E84-426E-40DD-AFC4-6F175D3DCCD1}">
              <a14:hiddenFill xmlns:a14="http://schemas.microsoft.com/office/drawing/2010/main">
                <a:solidFill>
                  <a:srgbClr val="FFFFFF"/>
                </a:solidFill>
              </a14:hiddenFill>
            </a:ext>
          </a:extLst>
        </p:spPr>
      </p:pic>
      <p:pic>
        <p:nvPicPr>
          <p:cNvPr id="2273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915" y="2414552"/>
            <a:ext cx="3055294" cy="1911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333" name="Picture 5" descr="VÃ½sledek obrÃ¡zku pro vodÃ­kovÃ¡ vaz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8411"/>
            <a:ext cx="3581400" cy="1369689"/>
          </a:xfrm>
          <a:prstGeom prst="rect">
            <a:avLst/>
          </a:prstGeom>
          <a:noFill/>
          <a:extLst>
            <a:ext uri="{909E8E84-426E-40DD-AFC4-6F175D3DCCD1}">
              <a14:hiddenFill xmlns:a14="http://schemas.microsoft.com/office/drawing/2010/main">
                <a:solidFill>
                  <a:srgbClr val="FFFFFF"/>
                </a:solidFill>
              </a14:hiddenFill>
            </a:ext>
          </a:extLst>
        </p:spPr>
      </p:pic>
      <p:pic>
        <p:nvPicPr>
          <p:cNvPr id="2273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350662"/>
            <a:ext cx="463867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338" name="Picture 10" descr="VÃ½sledek obrÃ¡zku pro Hydrogen B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4718798"/>
            <a:ext cx="4791075" cy="1727142"/>
          </a:xfrm>
          <a:prstGeom prst="rect">
            <a:avLst/>
          </a:prstGeom>
          <a:noFill/>
          <a:extLst>
            <a:ext uri="{909E8E84-426E-40DD-AFC4-6F175D3DCCD1}">
              <a14:hiddenFill xmlns:a14="http://schemas.microsoft.com/office/drawing/2010/main">
                <a:solidFill>
                  <a:srgbClr val="FFFFFF"/>
                </a:solidFill>
              </a14:hiddenFill>
            </a:ext>
          </a:extLst>
        </p:spPr>
      </p:pic>
      <p:pic>
        <p:nvPicPr>
          <p:cNvPr id="22734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1010" y="381000"/>
            <a:ext cx="3112336" cy="170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9370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6389" y="152400"/>
            <a:ext cx="8229600" cy="685800"/>
          </a:xfrm>
        </p:spPr>
        <p:txBody>
          <a:bodyPr>
            <a:normAutofit/>
          </a:bodyPr>
          <a:lstStyle/>
          <a:p>
            <a:r>
              <a:rPr lang="cs-CZ" sz="2800" b="1" dirty="0" err="1">
                <a:latin typeface="+mn-lt"/>
              </a:rPr>
              <a:t>Mezimolekulové</a:t>
            </a:r>
            <a:r>
              <a:rPr lang="cs-CZ" sz="2800" b="1" dirty="0">
                <a:latin typeface="+mn-lt"/>
              </a:rPr>
              <a:t> interakce</a:t>
            </a:r>
          </a:p>
        </p:txBody>
      </p:sp>
      <p:sp>
        <p:nvSpPr>
          <p:cNvPr id="3" name="Obdélník 2"/>
          <p:cNvSpPr/>
          <p:nvPr/>
        </p:nvSpPr>
        <p:spPr>
          <a:xfrm>
            <a:off x="226977" y="1066800"/>
            <a:ext cx="8688424" cy="5570756"/>
          </a:xfrm>
          <a:prstGeom prst="rect">
            <a:avLst/>
          </a:prstGeom>
        </p:spPr>
        <p:txBody>
          <a:bodyPr wrap="square">
            <a:spAutoFit/>
          </a:bodyPr>
          <a:lstStyle/>
          <a:p>
            <a:pPr algn="just"/>
            <a:r>
              <a:rPr lang="cs-CZ" sz="2000" b="1" dirty="0">
                <a:cs typeface="Arial" panose="020B0604020202020204" pitchFamily="34" charset="0"/>
              </a:rPr>
              <a:t>Elektrostatická interakce  (</a:t>
            </a:r>
            <a:r>
              <a:rPr lang="cs-CZ" sz="2000" b="1" dirty="0" err="1">
                <a:cs typeface="Arial" panose="020B0604020202020204" pitchFamily="34" charset="0"/>
              </a:rPr>
              <a:t>Keesomův</a:t>
            </a:r>
            <a:r>
              <a:rPr lang="cs-CZ" sz="2000" b="1" dirty="0">
                <a:cs typeface="Arial" panose="020B0604020202020204" pitchFamily="34" charset="0"/>
              </a:rPr>
              <a:t> efekt): </a:t>
            </a:r>
            <a:r>
              <a:rPr lang="cs-CZ" sz="2000" dirty="0">
                <a:cs typeface="Arial" panose="020B0604020202020204" pitchFamily="34" charset="0"/>
              </a:rPr>
              <a:t>elektrostatické přitahování opačně nabitých pólů polárních molekul. Aby bylo dosaženo minima energie, budou se dipóly samovolně orientovat souhlasně. Lze jí vysvětlit skutečnost, že polární pevné látky se rozpouštějí v polárních rozpouštědlech. Je přitažlivá i odpudivá.</a:t>
            </a:r>
          </a:p>
          <a:p>
            <a:pPr algn="just"/>
            <a:endParaRPr lang="cs-CZ" sz="800" b="1" dirty="0">
              <a:cs typeface="Arial" panose="020B0604020202020204" pitchFamily="34" charset="0"/>
            </a:endParaRPr>
          </a:p>
          <a:p>
            <a:pPr algn="just"/>
            <a:r>
              <a:rPr lang="cs-CZ" sz="2000" b="1" dirty="0">
                <a:cs typeface="Arial" panose="020B0604020202020204" pitchFamily="34" charset="0"/>
              </a:rPr>
              <a:t>Indukční interakce</a:t>
            </a:r>
            <a:r>
              <a:rPr lang="en-US" sz="2000" b="1" dirty="0">
                <a:cs typeface="Arial" panose="020B0604020202020204" pitchFamily="34" charset="0"/>
              </a:rPr>
              <a:t> (</a:t>
            </a:r>
            <a:r>
              <a:rPr lang="cs-CZ" sz="2000" b="1" dirty="0">
                <a:cs typeface="Arial" panose="020B0604020202020204" pitchFamily="34" charset="0"/>
              </a:rPr>
              <a:t>polarizační interakce</a:t>
            </a:r>
            <a:r>
              <a:rPr lang="en-US" sz="2000" b="1" dirty="0">
                <a:cs typeface="Arial" panose="020B0604020202020204" pitchFamily="34" charset="0"/>
              </a:rPr>
              <a:t>, </a:t>
            </a:r>
            <a:r>
              <a:rPr lang="en-US" sz="2000" b="1" dirty="0" err="1">
                <a:cs typeface="Arial" panose="020B0604020202020204" pitchFamily="34" charset="0"/>
              </a:rPr>
              <a:t>Debyeho</a:t>
            </a:r>
            <a:r>
              <a:rPr lang="en-US" sz="2000" b="1" dirty="0">
                <a:cs typeface="Arial" panose="020B0604020202020204" pitchFamily="34" charset="0"/>
              </a:rPr>
              <a:t> </a:t>
            </a:r>
            <a:r>
              <a:rPr lang="cs-CZ" sz="2000" b="1" dirty="0">
                <a:cs typeface="Arial" panose="020B0604020202020204" pitchFamily="34" charset="0"/>
              </a:rPr>
              <a:t>efekt</a:t>
            </a:r>
            <a:r>
              <a:rPr lang="en-US" sz="2000" b="1" dirty="0">
                <a:cs typeface="Arial" panose="020B0604020202020204" pitchFamily="34" charset="0"/>
              </a:rPr>
              <a:t>): </a:t>
            </a:r>
            <a:r>
              <a:rPr lang="cs-CZ" sz="2000" b="1" dirty="0">
                <a:cs typeface="Arial" panose="020B0604020202020204" pitchFamily="34" charset="0"/>
              </a:rPr>
              <a:t> </a:t>
            </a:r>
            <a:r>
              <a:rPr lang="cs-CZ" sz="2000" dirty="0">
                <a:cs typeface="Arial" panose="020B0604020202020204" pitchFamily="34" charset="0"/>
              </a:rPr>
              <a:t>interakce typu dipól-indukovaný dipól</a:t>
            </a:r>
            <a:r>
              <a:rPr lang="en-US" sz="2000" dirty="0">
                <a:cs typeface="Arial" panose="020B0604020202020204" pitchFamily="34" charset="0"/>
              </a:rPr>
              <a:t>. </a:t>
            </a:r>
            <a:r>
              <a:rPr lang="cs-CZ" sz="2000" dirty="0">
                <a:cs typeface="Arial" panose="020B0604020202020204" pitchFamily="34" charset="0"/>
              </a:rPr>
              <a:t>Permanentní dipól jedné molekuly je schopen indukovat dipólový moment v druhé molekule. Pokud permanentní dipól přestane působit, zmizí také indukovaný dipól druhé molekuly. Energie interakce závisí na vzdálenosti, velikosti permanentního dipólu a schopnosti druhé molekuly se polarizovat. Je pouze přitažlivá.</a:t>
            </a:r>
          </a:p>
          <a:p>
            <a:pPr algn="just"/>
            <a:endParaRPr lang="cs-CZ" sz="800" b="1" dirty="0">
              <a:cs typeface="Arial" panose="020B0604020202020204" pitchFamily="34" charset="0"/>
            </a:endParaRPr>
          </a:p>
          <a:p>
            <a:pPr algn="just"/>
            <a:r>
              <a:rPr lang="cs-CZ" sz="2000" b="1" dirty="0">
                <a:cs typeface="Arial" panose="020B0604020202020204" pitchFamily="34" charset="0"/>
              </a:rPr>
              <a:t>Disperzní interakce </a:t>
            </a:r>
            <a:r>
              <a:rPr lang="en-US" sz="2000" b="1" dirty="0">
                <a:cs typeface="Arial" panose="020B0604020202020204" pitchFamily="34" charset="0"/>
              </a:rPr>
              <a:t>(</a:t>
            </a:r>
            <a:r>
              <a:rPr lang="cs-CZ" sz="2000" b="1" dirty="0">
                <a:cs typeface="Arial" panose="020B0604020202020204" pitchFamily="34" charset="0"/>
              </a:rPr>
              <a:t>Londonův efekt</a:t>
            </a:r>
            <a:r>
              <a:rPr lang="en-US" sz="2000" b="1" dirty="0">
                <a:cs typeface="Arial" panose="020B0604020202020204" pitchFamily="34" charset="0"/>
              </a:rPr>
              <a:t>):</a:t>
            </a:r>
            <a:r>
              <a:rPr lang="cs-CZ" sz="2000" b="1" dirty="0">
                <a:cs typeface="Arial" panose="020B0604020202020204" pitchFamily="34" charset="0"/>
              </a:rPr>
              <a:t> </a:t>
            </a:r>
            <a:r>
              <a:rPr lang="cs-CZ" sz="2000" dirty="0">
                <a:cs typeface="Arial" panose="020B0604020202020204" pitchFamily="34" charset="0"/>
              </a:rPr>
              <a:t>rozložení elektronů v molekulových orbitalech nepolárních molekul není neměnné, ale neustále se velmi rychle mění, čímž nastává polarizace dvou elektronových hustot, takže vzniká proměnný nebo oscilující dipól</a:t>
            </a:r>
            <a:r>
              <a:rPr lang="en-US" sz="2000" dirty="0">
                <a:cs typeface="Arial" panose="020B0604020202020204" pitchFamily="34" charset="0"/>
              </a:rPr>
              <a:t>.</a:t>
            </a:r>
            <a:r>
              <a:rPr lang="cs-CZ" sz="2000" dirty="0">
                <a:cs typeface="Arial" panose="020B0604020202020204" pitchFamily="34" charset="0"/>
              </a:rPr>
              <a:t> Vzájemná interakce těchto krátkodobých dipólů vede k synchronizaci jejich oscilaci, což je podstatou přitažlivých disperzních sil. Tato interakce například umožňuje zkapalňování vzácných plynů nebo působí mezi vrstvami v grafitu či při stabilizaci </a:t>
            </a:r>
            <a:r>
              <a:rPr lang="cs-CZ" sz="2000" dirty="0" err="1">
                <a:cs typeface="Arial" panose="020B0604020202020204" pitchFamily="34" charset="0"/>
              </a:rPr>
              <a:t>dvojšroubovice</a:t>
            </a:r>
            <a:r>
              <a:rPr lang="cs-CZ" sz="2000" dirty="0">
                <a:cs typeface="Arial" panose="020B0604020202020204" pitchFamily="34" charset="0"/>
              </a:rPr>
              <a:t> DNA. Je pouze přitažlivá.</a:t>
            </a:r>
          </a:p>
        </p:txBody>
      </p:sp>
    </p:spTree>
    <p:extLst>
      <p:ext uri="{BB962C8B-B14F-4D97-AF65-F5344CB8AC3E}">
        <p14:creationId xmlns:p14="http://schemas.microsoft.com/office/powerpoint/2010/main" val="16861237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gek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454" y="4356372"/>
            <a:ext cx="2822698" cy="2234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Ã½sledek obrÃ¡zku pro london dispersion forces in grap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493366"/>
            <a:ext cx="2634975" cy="2084673"/>
          </a:xfrm>
          <a:prstGeom prst="rect">
            <a:avLst/>
          </a:prstGeom>
          <a:noFill/>
          <a:extLst>
            <a:ext uri="{909E8E84-426E-40DD-AFC4-6F175D3DCCD1}">
              <a14:hiddenFill xmlns:a14="http://schemas.microsoft.com/office/drawing/2010/main">
                <a:solidFill>
                  <a:srgbClr val="FFFFFF"/>
                </a:solidFill>
              </a14:hiddenFill>
            </a:ext>
          </a:extLst>
        </p:spPr>
      </p:pic>
      <p:pic>
        <p:nvPicPr>
          <p:cNvPr id="253954" name="Picture 2" descr="https://is.muni.cz/do/rect/el/estud/prif/js11/fyz_chem/web/obr/2/tab_vdW-interak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45947"/>
            <a:ext cx="3972561" cy="2590802"/>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99935" y="202886"/>
            <a:ext cx="8544130" cy="1323439"/>
          </a:xfrm>
          <a:prstGeom prst="rect">
            <a:avLst/>
          </a:prstGeom>
        </p:spPr>
        <p:txBody>
          <a:bodyPr wrap="square">
            <a:spAutoFit/>
          </a:bodyPr>
          <a:lstStyle/>
          <a:p>
            <a:pPr algn="just"/>
            <a:r>
              <a:rPr lang="cs-CZ" sz="2000" b="1" dirty="0"/>
              <a:t>Repulzní interakce (Pauliho repulze): </a:t>
            </a:r>
            <a:r>
              <a:rPr lang="cs-CZ" sz="2000" dirty="0"/>
              <a:t>je způsobena repulzí vzájemně se překrývajících elektronových hustot a její podstatou je Pauliho princip výlučnosti dvou elektronů se stejným spinem ve stejném elektronovém obalu. Je vždy odpudivá a její velikost roste s klesající vzdáleností.</a:t>
            </a:r>
          </a:p>
        </p:txBody>
      </p:sp>
      <p:pic>
        <p:nvPicPr>
          <p:cNvPr id="253958" name="Picture 6" descr="VÃ½sledek obrÃ¡zku pro Evarcha arcu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9561" y="4673039"/>
            <a:ext cx="23812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214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88E526-C23F-48A7-82C4-35E7705A344A}"/>
              </a:ext>
            </a:extLst>
          </p:cNvPr>
          <p:cNvSpPr>
            <a:spLocks noGrp="1"/>
          </p:cNvSpPr>
          <p:nvPr>
            <p:ph type="title"/>
          </p:nvPr>
        </p:nvSpPr>
        <p:spPr>
          <a:xfrm>
            <a:off x="609600" y="1905000"/>
            <a:ext cx="8229600" cy="1143000"/>
          </a:xfrm>
        </p:spPr>
        <p:txBody>
          <a:bodyPr/>
          <a:lstStyle/>
          <a:p>
            <a:r>
              <a:rPr lang="en-US" dirty="0" err="1"/>
              <a:t>Tvar</a:t>
            </a:r>
            <a:r>
              <a:rPr lang="en-US" dirty="0"/>
              <a:t> </a:t>
            </a:r>
            <a:r>
              <a:rPr lang="en-US" dirty="0" err="1"/>
              <a:t>molekul</a:t>
            </a:r>
            <a:endParaRPr lang="cs-CZ" dirty="0"/>
          </a:p>
        </p:txBody>
      </p:sp>
    </p:spTree>
    <p:extLst>
      <p:ext uri="{BB962C8B-B14F-4D97-AF65-F5344CB8AC3E}">
        <p14:creationId xmlns:p14="http://schemas.microsoft.com/office/powerpoint/2010/main" val="32662847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72698C3-E108-4894-8A07-822EA8237E4D}"/>
              </a:ext>
            </a:extLst>
          </p:cNvPr>
          <p:cNvSpPr txBox="1">
            <a:spLocks noChangeArrowheads="1"/>
          </p:cNvSpPr>
          <p:nvPr/>
        </p:nvSpPr>
        <p:spPr bwMode="auto">
          <a:xfrm>
            <a:off x="2819400" y="304800"/>
            <a:ext cx="335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err="1"/>
              <a:t>Lewisovy</a:t>
            </a:r>
            <a:r>
              <a:rPr lang="cs-CZ" altLang="cs-CZ" sz="2800" b="1" dirty="0"/>
              <a:t> vzorce</a:t>
            </a:r>
            <a:endParaRPr lang="cs-CZ" altLang="cs-CZ" sz="2800" dirty="0"/>
          </a:p>
        </p:txBody>
      </p:sp>
      <p:sp>
        <p:nvSpPr>
          <p:cNvPr id="3" name="Obdélník 2">
            <a:extLst>
              <a:ext uri="{FF2B5EF4-FFF2-40B4-BE49-F238E27FC236}">
                <a16:creationId xmlns:a16="http://schemas.microsoft.com/office/drawing/2014/main" id="{4536972D-48D0-4044-ACDE-20DA17B7E385}"/>
              </a:ext>
            </a:extLst>
          </p:cNvPr>
          <p:cNvSpPr/>
          <p:nvPr/>
        </p:nvSpPr>
        <p:spPr>
          <a:xfrm>
            <a:off x="228600" y="1219200"/>
            <a:ext cx="8763000" cy="3477875"/>
          </a:xfrm>
          <a:prstGeom prst="rect">
            <a:avLst/>
          </a:prstGeom>
        </p:spPr>
        <p:txBody>
          <a:bodyPr wrap="square">
            <a:spAutoFit/>
          </a:bodyPr>
          <a:lstStyle/>
          <a:p>
            <a:pPr algn="just"/>
            <a:r>
              <a:rPr lang="cs-CZ" altLang="cs-CZ" sz="2000" dirty="0"/>
              <a:t>Elektronová konfigurace mnoha iontů odpovídá konfiguraci vzácného plynu</a:t>
            </a:r>
            <a:r>
              <a:rPr lang="en-US" altLang="cs-CZ" sz="2000" dirty="0"/>
              <a:t>.</a:t>
            </a:r>
            <a:r>
              <a:rPr lang="cs-CZ" altLang="cs-CZ" sz="2000" dirty="0"/>
              <a:t> </a:t>
            </a:r>
          </a:p>
          <a:p>
            <a:pPr algn="just"/>
            <a:r>
              <a:rPr lang="en-US" altLang="cs-CZ" sz="2000" dirty="0"/>
              <a:t> </a:t>
            </a:r>
            <a:endParaRPr lang="en-US" altLang="cs-CZ" sz="2000" b="1" dirty="0"/>
          </a:p>
          <a:p>
            <a:pPr algn="just"/>
            <a:r>
              <a:rPr lang="en-US" altLang="cs-CZ" sz="2000" b="1" dirty="0"/>
              <a:t>O</a:t>
            </a:r>
            <a:r>
              <a:rPr lang="cs-CZ" altLang="cs-CZ" sz="2000" b="1" dirty="0" err="1"/>
              <a:t>ktetové</a:t>
            </a:r>
            <a:r>
              <a:rPr lang="cs-CZ" altLang="cs-CZ" sz="2000" b="1" dirty="0"/>
              <a:t> pravidlo</a:t>
            </a:r>
            <a:r>
              <a:rPr lang="en-US" altLang="cs-CZ" sz="2000" b="1" dirty="0"/>
              <a:t>: </a:t>
            </a:r>
            <a:r>
              <a:rPr lang="cs-CZ" altLang="cs-CZ" sz="2000" dirty="0"/>
              <a:t>Prvky hlavní skupiny (</a:t>
            </a:r>
            <a:r>
              <a:rPr lang="cs-CZ" altLang="cs-CZ" sz="2000" i="1" dirty="0"/>
              <a:t>s</a:t>
            </a:r>
            <a:r>
              <a:rPr lang="cs-CZ" altLang="cs-CZ" sz="2000" dirty="0"/>
              <a:t> a </a:t>
            </a:r>
            <a:r>
              <a:rPr lang="cs-CZ" altLang="cs-CZ" sz="2000" i="1" dirty="0"/>
              <a:t>p</a:t>
            </a:r>
            <a:r>
              <a:rPr lang="cs-CZ" altLang="cs-CZ" sz="2000" dirty="0"/>
              <a:t>) přijímají, ztrácejí nebo sdílí elektrony tak, aby dosáhly valenčního oktetu (osm elektronů ve zcela zaplněné valenční slupce)</a:t>
            </a:r>
            <a:r>
              <a:rPr lang="en-US" altLang="cs-CZ" sz="2000" dirty="0"/>
              <a:t>.</a:t>
            </a:r>
            <a:endParaRPr lang="en-US" altLang="cs-CZ" sz="2000" b="1" dirty="0"/>
          </a:p>
          <a:p>
            <a:pPr algn="just"/>
            <a:endParaRPr lang="cs-CZ" altLang="cs-CZ" sz="2000" dirty="0"/>
          </a:p>
          <a:p>
            <a:pPr algn="just"/>
            <a:r>
              <a:rPr lang="cs-CZ" altLang="cs-CZ" sz="2000" dirty="0"/>
              <a:t>Např</a:t>
            </a:r>
            <a:r>
              <a:rPr lang="en-US" altLang="cs-CZ" sz="2000" dirty="0"/>
              <a:t>. </a:t>
            </a:r>
            <a:r>
              <a:rPr lang="cs-CZ" altLang="cs-CZ" sz="2000" dirty="0"/>
              <a:t>elektronová konfigurace obou částic v </a:t>
            </a:r>
            <a:r>
              <a:rPr lang="en-US" altLang="cs-CZ" sz="2000" dirty="0" err="1"/>
              <a:t>KCl</a:t>
            </a:r>
            <a:r>
              <a:rPr lang="en-US" altLang="cs-CZ" sz="2000" dirty="0"/>
              <a:t> </a:t>
            </a:r>
            <a:r>
              <a:rPr lang="cs-CZ" altLang="cs-CZ" sz="2000" dirty="0"/>
              <a:t>je</a:t>
            </a:r>
            <a:r>
              <a:rPr lang="en-US" altLang="cs-CZ" sz="2000" dirty="0"/>
              <a:t>: </a:t>
            </a:r>
          </a:p>
          <a:p>
            <a:pPr lvl="1" algn="just"/>
            <a:r>
              <a:rPr lang="en-US" altLang="cs-CZ" sz="2000" dirty="0"/>
              <a:t>K</a:t>
            </a:r>
            <a:r>
              <a:rPr lang="en-US" altLang="cs-CZ" sz="2000" baseline="30000" dirty="0"/>
              <a:t>+</a:t>
            </a:r>
            <a:r>
              <a:rPr lang="en-US" altLang="cs-CZ" sz="2000" dirty="0"/>
              <a:t> </a:t>
            </a:r>
            <a:r>
              <a:rPr lang="cs-CZ" altLang="cs-CZ" sz="2000" dirty="0"/>
              <a:t>má konfiguraci</a:t>
            </a:r>
            <a:r>
              <a:rPr lang="en-US" altLang="cs-CZ" sz="2000" dirty="0"/>
              <a:t> [</a:t>
            </a:r>
            <a:r>
              <a:rPr lang="en-US" altLang="cs-CZ" sz="2000" dirty="0" err="1"/>
              <a:t>Ar</a:t>
            </a:r>
            <a:r>
              <a:rPr lang="en-US" altLang="cs-CZ" sz="2000" dirty="0"/>
              <a:t>] </a:t>
            </a:r>
          </a:p>
          <a:p>
            <a:pPr lvl="1" algn="just"/>
            <a:r>
              <a:rPr lang="en-US" altLang="cs-CZ" sz="2000" dirty="0"/>
              <a:t>Cl</a:t>
            </a:r>
            <a:r>
              <a:rPr lang="en-US" altLang="cs-CZ" sz="2000" baseline="30000" dirty="0">
                <a:sym typeface="Symbol" pitchFamily="18" charset="2"/>
              </a:rPr>
              <a:t></a:t>
            </a:r>
            <a:r>
              <a:rPr lang="en-US" altLang="cs-CZ" sz="2000" dirty="0"/>
              <a:t> </a:t>
            </a:r>
            <a:r>
              <a:rPr lang="cs-CZ" altLang="cs-CZ" sz="2000" dirty="0"/>
              <a:t>má konfiguraci</a:t>
            </a:r>
            <a:r>
              <a:rPr lang="en-US" altLang="cs-CZ" sz="2000" dirty="0"/>
              <a:t> [</a:t>
            </a:r>
            <a:r>
              <a:rPr lang="en-US" altLang="cs-CZ" sz="2000" dirty="0" err="1"/>
              <a:t>Ar</a:t>
            </a:r>
            <a:r>
              <a:rPr lang="en-US" altLang="cs-CZ" sz="2000" dirty="0"/>
              <a:t>]</a:t>
            </a:r>
            <a:endParaRPr lang="cs-CZ" altLang="cs-CZ" sz="2000" dirty="0"/>
          </a:p>
          <a:p>
            <a:pPr algn="just"/>
            <a:r>
              <a:rPr lang="cs-CZ" altLang="cs-CZ" sz="2000" dirty="0"/>
              <a:t>Další elektrony v atomu se obvykle  chemické vazby </a:t>
            </a:r>
          </a:p>
          <a:p>
            <a:pPr algn="just"/>
            <a:r>
              <a:rPr lang="cs-CZ" altLang="cs-CZ" sz="2000" dirty="0"/>
              <a:t>neúčastní</a:t>
            </a:r>
            <a:r>
              <a:rPr lang="en-US" altLang="cs-CZ" sz="2000" dirty="0"/>
              <a:t>. </a:t>
            </a:r>
            <a:endParaRPr lang="en-US" altLang="cs-CZ" sz="2000" b="1" u="sng" dirty="0"/>
          </a:p>
        </p:txBody>
      </p:sp>
      <p:graphicFrame>
        <p:nvGraphicFramePr>
          <p:cNvPr id="4" name="Object 6">
            <a:extLst>
              <a:ext uri="{FF2B5EF4-FFF2-40B4-BE49-F238E27FC236}">
                <a16:creationId xmlns:a16="http://schemas.microsoft.com/office/drawing/2014/main" id="{9B47935F-B5E0-4EEA-AA54-8A630743F102}"/>
              </a:ext>
            </a:extLst>
          </p:cNvPr>
          <p:cNvGraphicFramePr>
            <a:graphicFrameLocks noChangeAspect="1"/>
          </p:cNvGraphicFramePr>
          <p:nvPr/>
        </p:nvGraphicFramePr>
        <p:xfrm>
          <a:off x="6705600" y="2971800"/>
          <a:ext cx="1905000" cy="1281196"/>
        </p:xfrm>
        <a:graphic>
          <a:graphicData uri="http://schemas.openxmlformats.org/presentationml/2006/ole">
            <mc:AlternateContent xmlns:mc="http://schemas.openxmlformats.org/markup-compatibility/2006">
              <mc:Choice xmlns:v="urn:schemas-microsoft-com:vml" Requires="v">
                <p:oleObj name="CS ChemDraw Drawing" r:id="rId2" imgW="2341800" imgH="1574640" progId="ChemDraw.Document.6.0">
                  <p:embed/>
                </p:oleObj>
              </mc:Choice>
              <mc:Fallback>
                <p:oleObj name="CS ChemDraw Drawing" r:id="rId2" imgW="2341800" imgH="1574640" progId="ChemDraw.Document.6.0">
                  <p:embed/>
                  <p:pic>
                    <p:nvPicPr>
                      <p:cNvPr id="4" name="Object 6">
                        <a:extLst>
                          <a:ext uri="{FF2B5EF4-FFF2-40B4-BE49-F238E27FC236}">
                            <a16:creationId xmlns:a16="http://schemas.microsoft.com/office/drawing/2014/main" id="{9B47935F-B5E0-4EEA-AA54-8A630743F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971800"/>
                        <a:ext cx="1905000" cy="1281196"/>
                      </a:xfrm>
                      <a:prstGeom prst="rect">
                        <a:avLst/>
                      </a:prstGeom>
                      <a:noFill/>
                      <a:ln>
                        <a:noFill/>
                      </a:ln>
                      <a:effectLst/>
                    </p:spPr>
                  </p:pic>
                </p:oleObj>
              </mc:Fallback>
            </mc:AlternateContent>
          </a:graphicData>
        </a:graphic>
      </p:graphicFrame>
      <p:sp>
        <p:nvSpPr>
          <p:cNvPr id="6" name="Obdélník 5">
            <a:extLst>
              <a:ext uri="{FF2B5EF4-FFF2-40B4-BE49-F238E27FC236}">
                <a16:creationId xmlns:a16="http://schemas.microsoft.com/office/drawing/2014/main" id="{7945AC8F-A649-4A51-B339-7D56B2193602}"/>
              </a:ext>
            </a:extLst>
          </p:cNvPr>
          <p:cNvSpPr/>
          <p:nvPr/>
        </p:nvSpPr>
        <p:spPr>
          <a:xfrm>
            <a:off x="304800" y="4977080"/>
            <a:ext cx="8534400" cy="400110"/>
          </a:xfrm>
          <a:prstGeom prst="rect">
            <a:avLst/>
          </a:prstGeom>
        </p:spPr>
        <p:txBody>
          <a:bodyPr wrap="square">
            <a:spAutoFit/>
          </a:bodyPr>
          <a:lstStyle/>
          <a:p>
            <a:r>
              <a:rPr lang="cs-CZ" altLang="cs-CZ" sz="2000" dirty="0">
                <a:solidFill>
                  <a:srgbClr val="000000"/>
                </a:solidFill>
                <a:cs typeface="Arial" panose="020B0604020202020204" pitchFamily="34" charset="0"/>
              </a:rPr>
              <a:t>Bez výjimek platí oktetové pravidlo</a:t>
            </a:r>
            <a:r>
              <a:rPr lang="en-GB" altLang="cs-CZ" sz="2000" dirty="0">
                <a:solidFill>
                  <a:srgbClr val="000000"/>
                </a:solidFill>
                <a:cs typeface="Arial" panose="020B0604020202020204" pitchFamily="34" charset="0"/>
              </a:rPr>
              <a:t> </a:t>
            </a:r>
            <a:r>
              <a:rPr lang="en-GB" altLang="cs-CZ" sz="2000" u="sng" dirty="0" err="1">
                <a:solidFill>
                  <a:srgbClr val="000000"/>
                </a:solidFill>
                <a:cs typeface="Arial" panose="020B0604020202020204" pitchFamily="34" charset="0"/>
              </a:rPr>
              <a:t>pouze</a:t>
            </a:r>
            <a:r>
              <a:rPr lang="en-GB" altLang="cs-CZ" sz="2000" u="sng" dirty="0">
                <a:solidFill>
                  <a:srgbClr val="000000"/>
                </a:solidFill>
                <a:cs typeface="Arial" panose="020B0604020202020204" pitchFamily="34" charset="0"/>
              </a:rPr>
              <a:t> </a:t>
            </a:r>
            <a:r>
              <a:rPr lang="cs-CZ" altLang="cs-CZ" sz="2000" u="sng" dirty="0">
                <a:solidFill>
                  <a:srgbClr val="000000"/>
                </a:solidFill>
                <a:cs typeface="Arial" panose="020B0604020202020204" pitchFamily="34" charset="0"/>
              </a:rPr>
              <a:t>pro </a:t>
            </a:r>
            <a:r>
              <a:rPr lang="en-GB" altLang="cs-CZ" sz="2000" u="sng" dirty="0" err="1">
                <a:solidFill>
                  <a:srgbClr val="000000"/>
                </a:solidFill>
                <a:cs typeface="Arial" panose="020B0604020202020204" pitchFamily="34" charset="0"/>
              </a:rPr>
              <a:t>prvk</a:t>
            </a:r>
            <a:r>
              <a:rPr lang="cs-CZ" altLang="cs-CZ" sz="2000" u="sng" dirty="0">
                <a:solidFill>
                  <a:srgbClr val="000000"/>
                </a:solidFill>
                <a:cs typeface="Arial" panose="020B0604020202020204" pitchFamily="34" charset="0"/>
              </a:rPr>
              <a:t>y</a:t>
            </a:r>
            <a:r>
              <a:rPr lang="en-GB" altLang="cs-CZ" sz="2000" u="sng" dirty="0">
                <a:solidFill>
                  <a:srgbClr val="000000"/>
                </a:solidFill>
                <a:cs typeface="Arial" panose="020B0604020202020204" pitchFamily="34" charset="0"/>
              </a:rPr>
              <a:t> 2. </a:t>
            </a:r>
            <a:r>
              <a:rPr lang="en-GB" altLang="cs-CZ" sz="2000" u="sng" dirty="0" err="1">
                <a:solidFill>
                  <a:srgbClr val="000000"/>
                </a:solidFill>
                <a:cs typeface="Arial" panose="020B0604020202020204" pitchFamily="34" charset="0"/>
              </a:rPr>
              <a:t>periody</a:t>
            </a:r>
            <a:r>
              <a:rPr lang="en-GB" altLang="cs-CZ" sz="2000" dirty="0">
                <a:solidFill>
                  <a:srgbClr val="000000"/>
                </a:solidFill>
                <a:cs typeface="Arial" panose="020B0604020202020204" pitchFamily="34" charset="0"/>
              </a:rPr>
              <a:t>.</a:t>
            </a:r>
            <a:r>
              <a:rPr lang="cs-CZ" altLang="cs-CZ" sz="2000" dirty="0">
                <a:solidFill>
                  <a:srgbClr val="000000"/>
                </a:solidFill>
                <a:cs typeface="Arial" panose="020B0604020202020204" pitchFamily="34" charset="0"/>
              </a:rPr>
              <a:t> </a:t>
            </a:r>
            <a:endParaRPr lang="en-US" sz="2000" dirty="0"/>
          </a:p>
        </p:txBody>
      </p:sp>
    </p:spTree>
    <p:extLst>
      <p:ext uri="{BB962C8B-B14F-4D97-AF65-F5344CB8AC3E}">
        <p14:creationId xmlns:p14="http://schemas.microsoft.com/office/powerpoint/2010/main" val="2675040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BF6EBBC-DA46-49C3-8AB9-1D15BD313788}"/>
              </a:ext>
            </a:extLst>
          </p:cNvPr>
          <p:cNvPicPr>
            <a:picLocks noChangeAspect="1"/>
          </p:cNvPicPr>
          <p:nvPr/>
        </p:nvPicPr>
        <p:blipFill>
          <a:blip r:embed="rId3"/>
          <a:stretch>
            <a:fillRect/>
          </a:stretch>
        </p:blipFill>
        <p:spPr>
          <a:xfrm>
            <a:off x="4648200" y="4343400"/>
            <a:ext cx="3268366" cy="739101"/>
          </a:xfrm>
          <a:prstGeom prst="rect">
            <a:avLst/>
          </a:prstGeom>
        </p:spPr>
      </p:pic>
      <p:sp>
        <p:nvSpPr>
          <p:cNvPr id="7" name="Obdélník 6">
            <a:extLst>
              <a:ext uri="{FF2B5EF4-FFF2-40B4-BE49-F238E27FC236}">
                <a16:creationId xmlns:a16="http://schemas.microsoft.com/office/drawing/2014/main" id="{4B5C7072-B913-4025-AFF3-01FFDE45AC74}"/>
              </a:ext>
            </a:extLst>
          </p:cNvPr>
          <p:cNvSpPr/>
          <p:nvPr/>
        </p:nvSpPr>
        <p:spPr>
          <a:xfrm>
            <a:off x="304800" y="5334000"/>
            <a:ext cx="8610600" cy="923330"/>
          </a:xfrm>
          <a:prstGeom prst="rect">
            <a:avLst/>
          </a:prstGeom>
        </p:spPr>
        <p:txBody>
          <a:bodyPr wrap="square">
            <a:spAutoFit/>
          </a:bodyPr>
          <a:lstStyle/>
          <a:p>
            <a:r>
              <a:rPr lang="en-US" dirty="0"/>
              <a:t>v = </a:t>
            </a:r>
            <a:r>
              <a:rPr lang="cs-CZ" dirty="0"/>
              <a:t>počet v</a:t>
            </a:r>
            <a:r>
              <a:rPr lang="en-US" dirty="0" err="1"/>
              <a:t>alen</a:t>
            </a:r>
            <a:r>
              <a:rPr lang="cs-CZ" dirty="0" err="1"/>
              <a:t>čních</a:t>
            </a:r>
            <a:r>
              <a:rPr lang="en-US" dirty="0"/>
              <a:t> </a:t>
            </a:r>
            <a:r>
              <a:rPr lang="en-US" dirty="0" err="1"/>
              <a:t>ele</a:t>
            </a:r>
            <a:r>
              <a:rPr lang="cs-CZ" dirty="0"/>
              <a:t>k</a:t>
            </a:r>
            <a:r>
              <a:rPr lang="en-US" dirty="0" err="1"/>
              <a:t>tron</a:t>
            </a:r>
            <a:r>
              <a:rPr lang="cs-CZ" dirty="0"/>
              <a:t>ů</a:t>
            </a:r>
            <a:r>
              <a:rPr lang="en-US" dirty="0"/>
              <a:t> </a:t>
            </a:r>
            <a:r>
              <a:rPr lang="cs-CZ" dirty="0"/>
              <a:t>daného atomu v základním stavu</a:t>
            </a:r>
            <a:r>
              <a:rPr lang="en-US" dirty="0"/>
              <a:t> (</a:t>
            </a:r>
            <a:r>
              <a:rPr lang="cs-CZ" dirty="0" err="1"/>
              <a:t>t.j</a:t>
            </a:r>
            <a:r>
              <a:rPr lang="en-US" dirty="0"/>
              <a:t>.</a:t>
            </a:r>
            <a:r>
              <a:rPr lang="cs-CZ" dirty="0"/>
              <a:t> před tvorbou vazby</a:t>
            </a:r>
            <a:r>
              <a:rPr lang="en-US" dirty="0"/>
              <a:t>).</a:t>
            </a:r>
          </a:p>
          <a:p>
            <a:r>
              <a:rPr lang="en-US" dirty="0"/>
              <a:t>b = </a:t>
            </a:r>
            <a:r>
              <a:rPr lang="cs-CZ" dirty="0"/>
              <a:t>počet vazeb </a:t>
            </a:r>
            <a:r>
              <a:rPr lang="en-US" dirty="0"/>
              <a:t>(</a:t>
            </a:r>
            <a:r>
              <a:rPr lang="cs-CZ" dirty="0"/>
              <a:t>včetně </a:t>
            </a:r>
            <a:r>
              <a:rPr lang="en-US" dirty="0"/>
              <a:t>σ </a:t>
            </a:r>
            <a:r>
              <a:rPr lang="cs-CZ" dirty="0"/>
              <a:t>a</a:t>
            </a:r>
            <a:r>
              <a:rPr lang="en-US" dirty="0"/>
              <a:t> π </a:t>
            </a:r>
            <a:r>
              <a:rPr lang="cs-CZ" dirty="0"/>
              <a:t>vazeb</a:t>
            </a:r>
            <a:r>
              <a:rPr lang="en-US" dirty="0"/>
              <a:t>) </a:t>
            </a:r>
            <a:r>
              <a:rPr lang="cs-CZ" dirty="0"/>
              <a:t>tvořeného daným </a:t>
            </a:r>
            <a:r>
              <a:rPr lang="en-US" dirty="0" err="1"/>
              <a:t>ato</a:t>
            </a:r>
            <a:r>
              <a:rPr lang="cs-CZ" dirty="0" err="1"/>
              <a:t>me</a:t>
            </a:r>
            <a:r>
              <a:rPr lang="en-US" dirty="0"/>
              <a:t>m.</a:t>
            </a:r>
          </a:p>
          <a:p>
            <a:r>
              <a:rPr lang="en-US" dirty="0"/>
              <a:t>c = </a:t>
            </a:r>
            <a:r>
              <a:rPr lang="cs-CZ" dirty="0"/>
              <a:t>náboj atomu</a:t>
            </a:r>
            <a:r>
              <a:rPr lang="en-US" dirty="0"/>
              <a:t> (</a:t>
            </a:r>
            <a:r>
              <a:rPr lang="cs-CZ" dirty="0"/>
              <a:t>pozor</a:t>
            </a:r>
            <a:r>
              <a:rPr lang="en-US" dirty="0"/>
              <a:t>: </a:t>
            </a:r>
            <a:r>
              <a:rPr lang="cs-CZ" dirty="0"/>
              <a:t>nemusí souhlasit s nábojem celé molekuly/iontu</a:t>
            </a:r>
            <a:r>
              <a:rPr lang="en-US" dirty="0"/>
              <a:t>).</a:t>
            </a:r>
          </a:p>
        </p:txBody>
      </p:sp>
      <p:sp>
        <p:nvSpPr>
          <p:cNvPr id="8" name="TextovéPole 7">
            <a:extLst>
              <a:ext uri="{FF2B5EF4-FFF2-40B4-BE49-F238E27FC236}">
                <a16:creationId xmlns:a16="http://schemas.microsoft.com/office/drawing/2014/main" id="{26659629-6BEC-4833-A302-BC04F75D0F42}"/>
              </a:ext>
            </a:extLst>
          </p:cNvPr>
          <p:cNvSpPr txBox="1"/>
          <p:nvPr/>
        </p:nvSpPr>
        <p:spPr>
          <a:xfrm>
            <a:off x="228600" y="4343400"/>
            <a:ext cx="3783152" cy="400110"/>
          </a:xfrm>
          <a:prstGeom prst="rect">
            <a:avLst/>
          </a:prstGeom>
          <a:noFill/>
        </p:spPr>
        <p:txBody>
          <a:bodyPr wrap="none" rtlCol="0">
            <a:spAutoFit/>
          </a:bodyPr>
          <a:lstStyle/>
          <a:p>
            <a:r>
              <a:rPr lang="cs-CZ" sz="2000" b="1" dirty="0"/>
              <a:t>Počet volných elektronových párů</a:t>
            </a:r>
            <a:endParaRPr lang="en-US" sz="2000" b="1" dirty="0"/>
          </a:p>
        </p:txBody>
      </p:sp>
      <p:sp>
        <p:nvSpPr>
          <p:cNvPr id="9" name="TextovéPole 8">
            <a:extLst>
              <a:ext uri="{FF2B5EF4-FFF2-40B4-BE49-F238E27FC236}">
                <a16:creationId xmlns:a16="http://schemas.microsoft.com/office/drawing/2014/main" id="{216D998C-2A8D-43B6-86FD-C9925E2E351F}"/>
              </a:ext>
            </a:extLst>
          </p:cNvPr>
          <p:cNvSpPr txBox="1"/>
          <p:nvPr/>
        </p:nvSpPr>
        <p:spPr>
          <a:xfrm>
            <a:off x="304800" y="609600"/>
            <a:ext cx="2125967" cy="400110"/>
          </a:xfrm>
          <a:prstGeom prst="rect">
            <a:avLst/>
          </a:prstGeom>
          <a:noFill/>
        </p:spPr>
        <p:txBody>
          <a:bodyPr wrap="none" rtlCol="0">
            <a:spAutoFit/>
          </a:bodyPr>
          <a:lstStyle/>
          <a:p>
            <a:r>
              <a:rPr lang="cs-CZ" sz="2000" b="1" dirty="0"/>
              <a:t>Počet sigma vazeb</a:t>
            </a:r>
            <a:endParaRPr lang="en-US" sz="2000" b="1" dirty="0"/>
          </a:p>
        </p:txBody>
      </p:sp>
      <p:sp>
        <p:nvSpPr>
          <p:cNvPr id="10" name="Obdélník 9">
            <a:extLst>
              <a:ext uri="{FF2B5EF4-FFF2-40B4-BE49-F238E27FC236}">
                <a16:creationId xmlns:a16="http://schemas.microsoft.com/office/drawing/2014/main" id="{8EAA3A11-AB97-49CC-9555-7FB1A8D66871}"/>
              </a:ext>
            </a:extLst>
          </p:cNvPr>
          <p:cNvSpPr/>
          <p:nvPr/>
        </p:nvSpPr>
        <p:spPr>
          <a:xfrm>
            <a:off x="304800" y="1045339"/>
            <a:ext cx="8382000" cy="707886"/>
          </a:xfrm>
          <a:prstGeom prst="rect">
            <a:avLst/>
          </a:prstGeom>
        </p:spPr>
        <p:txBody>
          <a:bodyPr wrap="square">
            <a:spAutoFit/>
          </a:bodyPr>
          <a:lstStyle/>
          <a:p>
            <a:r>
              <a:rPr lang="cs-CZ" sz="2000" dirty="0"/>
              <a:t>Počet sigma vazeb vycházejících z daného atomu  je číselně roven počtu atomů  navázaných na tento atom</a:t>
            </a:r>
            <a:r>
              <a:rPr lang="en-US" sz="2000" dirty="0"/>
              <a:t>.</a:t>
            </a:r>
          </a:p>
        </p:txBody>
      </p:sp>
      <p:sp>
        <p:nvSpPr>
          <p:cNvPr id="11" name="TextovéPole 10">
            <a:extLst>
              <a:ext uri="{FF2B5EF4-FFF2-40B4-BE49-F238E27FC236}">
                <a16:creationId xmlns:a16="http://schemas.microsoft.com/office/drawing/2014/main" id="{A2F1A518-E37F-48F0-8310-BF7042C5C3F3}"/>
              </a:ext>
            </a:extLst>
          </p:cNvPr>
          <p:cNvSpPr txBox="1"/>
          <p:nvPr/>
        </p:nvSpPr>
        <p:spPr>
          <a:xfrm>
            <a:off x="304800" y="2209800"/>
            <a:ext cx="3962400" cy="1261884"/>
          </a:xfrm>
          <a:prstGeom prst="rect">
            <a:avLst/>
          </a:prstGeom>
          <a:noFill/>
        </p:spPr>
        <p:txBody>
          <a:bodyPr wrap="square" rtlCol="0">
            <a:spAutoFit/>
          </a:bodyPr>
          <a:lstStyle/>
          <a:p>
            <a:r>
              <a:rPr lang="cs-CZ" sz="800" dirty="0"/>
              <a:t> </a:t>
            </a:r>
          </a:p>
          <a:p>
            <a:r>
              <a:rPr lang="cs-CZ" sz="2000" b="1" dirty="0"/>
              <a:t>Počet valenčních elektronů</a:t>
            </a:r>
          </a:p>
          <a:p>
            <a:r>
              <a:rPr lang="cs-CZ" sz="800" dirty="0"/>
              <a:t> </a:t>
            </a:r>
          </a:p>
          <a:p>
            <a:r>
              <a:rPr lang="cs-CZ" sz="2000" dirty="0"/>
              <a:t>Počet valenčních elektronů je číselně  pořadí skupiny</a:t>
            </a:r>
            <a:endParaRPr lang="en-US" sz="2000" dirty="0"/>
          </a:p>
        </p:txBody>
      </p:sp>
      <p:pic>
        <p:nvPicPr>
          <p:cNvPr id="12" name="Obrázek 11">
            <a:extLst>
              <a:ext uri="{FF2B5EF4-FFF2-40B4-BE49-F238E27FC236}">
                <a16:creationId xmlns:a16="http://schemas.microsoft.com/office/drawing/2014/main" id="{63833282-1F97-4CF9-82F2-BEAAC55C7681}"/>
              </a:ext>
            </a:extLst>
          </p:cNvPr>
          <p:cNvPicPr>
            <a:picLocks noChangeAspect="1"/>
          </p:cNvPicPr>
          <p:nvPr/>
        </p:nvPicPr>
        <p:blipFill>
          <a:blip r:embed="rId4"/>
          <a:stretch>
            <a:fillRect/>
          </a:stretch>
        </p:blipFill>
        <p:spPr>
          <a:xfrm>
            <a:off x="4114800" y="2133600"/>
            <a:ext cx="4113091" cy="1260395"/>
          </a:xfrm>
          <a:prstGeom prst="rect">
            <a:avLst/>
          </a:prstGeom>
        </p:spPr>
      </p:pic>
    </p:spTree>
    <p:extLst>
      <p:ext uri="{BB962C8B-B14F-4D97-AF65-F5344CB8AC3E}">
        <p14:creationId xmlns:p14="http://schemas.microsoft.com/office/powerpoint/2010/main" val="2570964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a:xfrm>
            <a:off x="456481" y="182235"/>
            <a:ext cx="8228160" cy="600447"/>
          </a:xfrm>
        </p:spPr>
        <p:txBody>
          <a:bodyPr tIns="28802">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cs-CZ" sz="2800" b="1" dirty="0" err="1">
                <a:latin typeface="+mn-lt"/>
                <a:cs typeface="Arial" panose="020B0604020202020204" pitchFamily="34" charset="0"/>
              </a:rPr>
              <a:t>Formální</a:t>
            </a:r>
            <a:r>
              <a:rPr lang="en-GB" altLang="cs-CZ" sz="2800" b="1" dirty="0">
                <a:latin typeface="+mn-lt"/>
                <a:cs typeface="Arial" panose="020B0604020202020204" pitchFamily="34" charset="0"/>
              </a:rPr>
              <a:t> </a:t>
            </a:r>
            <a:r>
              <a:rPr lang="en-GB" altLang="cs-CZ" sz="2800" b="1" dirty="0" err="1">
                <a:latin typeface="+mn-lt"/>
                <a:cs typeface="Arial" panose="020B0604020202020204" pitchFamily="34" charset="0"/>
              </a:rPr>
              <a:t>náboj</a:t>
            </a:r>
            <a:endParaRPr lang="en-GB" altLang="cs-CZ" sz="2800" b="1" dirty="0">
              <a:latin typeface="+mn-lt"/>
              <a:cs typeface="Arial" panose="020B0604020202020204" pitchFamily="34" charset="0"/>
            </a:endParaRPr>
          </a:p>
        </p:txBody>
      </p:sp>
      <p:sp>
        <p:nvSpPr>
          <p:cNvPr id="17411" name="Text Box 2"/>
          <p:cNvSpPr txBox="1">
            <a:spLocks noChangeArrowheads="1"/>
          </p:cNvSpPr>
          <p:nvPr/>
        </p:nvSpPr>
        <p:spPr bwMode="auto">
          <a:xfrm>
            <a:off x="914400" y="2699048"/>
            <a:ext cx="7673760" cy="429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5848"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Lucida Sans Unicode" pitchFamily="34" charset="0"/>
                <a:cs typeface="Lucida Sans Unicode" pitchFamily="34" charset="0"/>
              </a:defRPr>
            </a:lvl9pPr>
          </a:lstStyle>
          <a:p>
            <a:pPr eaLnBrk="1">
              <a:lnSpc>
                <a:spcPct val="98000"/>
              </a:lnSpc>
            </a:pPr>
            <a:r>
              <a:rPr lang="en-GB" altLang="cs-CZ" sz="2000" b="1" dirty="0">
                <a:solidFill>
                  <a:srgbClr val="000000"/>
                </a:solidFill>
                <a:latin typeface="JansonText-Roman" charset="0"/>
              </a:rPr>
              <a:t>FC </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(č. </a:t>
            </a:r>
            <a:r>
              <a:rPr lang="en-GB" altLang="cs-CZ" sz="2000" b="1" dirty="0" err="1">
                <a:solidFill>
                  <a:srgbClr val="000000"/>
                </a:solidFill>
                <a:latin typeface="JansonText-Roman" charset="0"/>
              </a:rPr>
              <a:t>skupiny</a:t>
            </a:r>
            <a:r>
              <a:rPr lang="en-GB" altLang="cs-CZ" sz="2000" b="1" dirty="0">
                <a:solidFill>
                  <a:srgbClr val="000000"/>
                </a:solidFill>
                <a:latin typeface="JansonText-Roman" charset="0"/>
              </a:rPr>
              <a:t>) </a:t>
            </a:r>
            <a:r>
              <a:rPr lang="cs-CZ" altLang="cs-CZ" sz="2000" b="1" dirty="0">
                <a:solidFill>
                  <a:srgbClr val="000000"/>
                </a:solidFill>
                <a:latin typeface="MathematicalPi-One" charset="0"/>
              </a:rPr>
              <a:t> </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a:t>
            </a:r>
            <a:r>
              <a:rPr lang="en-GB" altLang="cs-CZ" sz="2000" b="1" dirty="0" err="1">
                <a:solidFill>
                  <a:srgbClr val="000000"/>
                </a:solidFill>
                <a:latin typeface="JansonText-Roman" charset="0"/>
              </a:rPr>
              <a:t>počet</a:t>
            </a:r>
            <a:r>
              <a:rPr lang="en-GB" altLang="cs-CZ" sz="2000" b="1" dirty="0">
                <a:solidFill>
                  <a:srgbClr val="000000"/>
                </a:solidFill>
                <a:latin typeface="JansonText-Roman" charset="0"/>
              </a:rPr>
              <a:t> </a:t>
            </a:r>
            <a:r>
              <a:rPr lang="en-GB" altLang="cs-CZ" sz="2000" b="1" dirty="0" err="1">
                <a:solidFill>
                  <a:srgbClr val="000000"/>
                </a:solidFill>
                <a:latin typeface="JansonText-Roman" charset="0"/>
              </a:rPr>
              <a:t>vazeb</a:t>
            </a:r>
            <a:r>
              <a:rPr lang="en-GB" altLang="cs-CZ" sz="2000" b="1" dirty="0">
                <a:solidFill>
                  <a:srgbClr val="000000"/>
                </a:solidFill>
                <a:latin typeface="JansonText-Roman" charset="0"/>
              </a:rPr>
              <a:t>)</a:t>
            </a:r>
            <a:r>
              <a:rPr lang="cs-CZ" altLang="cs-CZ" sz="2000" b="1" dirty="0">
                <a:solidFill>
                  <a:srgbClr val="000000"/>
                </a:solidFill>
                <a:latin typeface="JansonText-Roman" charset="0"/>
              </a:rPr>
              <a:t> </a:t>
            </a:r>
            <a:r>
              <a:rPr lang="cs-CZ" altLang="cs-CZ" sz="2000" b="1" dirty="0">
                <a:solidFill>
                  <a:srgbClr val="000000"/>
                </a:solidFill>
                <a:latin typeface="MathematicalPi-One" charset="0"/>
              </a:rPr>
              <a:t>+</a:t>
            </a:r>
            <a:r>
              <a:rPr lang="en-GB" altLang="cs-CZ" sz="2000" b="1" dirty="0">
                <a:solidFill>
                  <a:srgbClr val="000000"/>
                </a:solidFill>
                <a:latin typeface="MathematicalPi-One" charset="0"/>
              </a:rPr>
              <a:t> </a:t>
            </a:r>
            <a:r>
              <a:rPr lang="en-GB" altLang="cs-CZ" sz="2000" b="1" dirty="0">
                <a:solidFill>
                  <a:srgbClr val="000000"/>
                </a:solidFill>
                <a:latin typeface="JansonText-Roman" charset="0"/>
              </a:rPr>
              <a:t>(</a:t>
            </a:r>
            <a:r>
              <a:rPr lang="en-GB" altLang="cs-CZ" sz="2000" b="1" dirty="0" err="1">
                <a:solidFill>
                  <a:srgbClr val="000000"/>
                </a:solidFill>
                <a:latin typeface="JansonText-Roman" charset="0"/>
              </a:rPr>
              <a:t>počet</a:t>
            </a:r>
            <a:r>
              <a:rPr lang="en-GB" altLang="cs-CZ" sz="2000" b="1" dirty="0">
                <a:solidFill>
                  <a:srgbClr val="000000"/>
                </a:solidFill>
                <a:latin typeface="JansonText-Roman" charset="0"/>
              </a:rPr>
              <a:t> </a:t>
            </a:r>
            <a:r>
              <a:rPr lang="en-GB" altLang="cs-CZ" sz="2000" b="1" dirty="0" err="1">
                <a:solidFill>
                  <a:srgbClr val="000000"/>
                </a:solidFill>
                <a:latin typeface="JansonText-Roman" charset="0"/>
              </a:rPr>
              <a:t>nevazeb</a:t>
            </a:r>
            <a:r>
              <a:rPr lang="cs-CZ" altLang="cs-CZ" sz="2000" b="1" dirty="0" err="1">
                <a:solidFill>
                  <a:srgbClr val="000000"/>
                </a:solidFill>
                <a:latin typeface="JansonText-Roman" charset="0"/>
              </a:rPr>
              <a:t>ných</a:t>
            </a:r>
            <a:r>
              <a:rPr lang="en-GB" altLang="cs-CZ" sz="2000" b="1" dirty="0">
                <a:solidFill>
                  <a:srgbClr val="000000"/>
                </a:solidFill>
                <a:latin typeface="JansonText-Roman" charset="0"/>
              </a:rPr>
              <a:t> </a:t>
            </a:r>
            <a:r>
              <a:rPr lang="cs-CZ" altLang="cs-CZ" sz="2000" b="1" dirty="0">
                <a:solidFill>
                  <a:srgbClr val="000000"/>
                </a:solidFill>
                <a:latin typeface="JansonText-Italic" pitchFamily="64" charset="0"/>
              </a:rPr>
              <a:t>e</a:t>
            </a:r>
            <a:r>
              <a:rPr lang="en-GB" altLang="cs-CZ" sz="2000" b="1" dirty="0">
                <a:solidFill>
                  <a:srgbClr val="000000"/>
                </a:solidFill>
                <a:latin typeface="JansonText-Italic" pitchFamily="64" charset="0"/>
              </a:rPr>
              <a:t>l</a:t>
            </a:r>
            <a:r>
              <a:rPr lang="cs-CZ" altLang="cs-CZ" sz="2000" b="1" dirty="0" err="1">
                <a:solidFill>
                  <a:srgbClr val="000000"/>
                </a:solidFill>
                <a:latin typeface="JansonText-Italic" pitchFamily="64" charset="0"/>
              </a:rPr>
              <a:t>ektronů</a:t>
            </a:r>
            <a:r>
              <a:rPr lang="en-GB" altLang="cs-CZ" sz="2000" b="1" dirty="0">
                <a:solidFill>
                  <a:srgbClr val="000000"/>
                </a:solidFill>
                <a:latin typeface="JansonText-Roman" charset="0"/>
              </a:rPr>
              <a:t>)]</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296070"/>
            <a:ext cx="5948640" cy="1666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bdélník 1"/>
          <p:cNvSpPr/>
          <p:nvPr/>
        </p:nvSpPr>
        <p:spPr>
          <a:xfrm>
            <a:off x="227162" y="914400"/>
            <a:ext cx="8686798" cy="1631216"/>
          </a:xfrm>
          <a:prstGeom prst="rect">
            <a:avLst/>
          </a:prstGeom>
        </p:spPr>
        <p:txBody>
          <a:bodyPr wrap="square">
            <a:spAutoFit/>
          </a:bodyPr>
          <a:lstStyle/>
          <a:p>
            <a:pPr algn="just"/>
            <a:r>
              <a:rPr lang="cs-CZ" altLang="cs-CZ" sz="2000" dirty="0">
                <a:cs typeface="Arial" panose="020B0604020202020204" pitchFamily="34" charset="0"/>
              </a:rPr>
              <a:t>= hypotetický náboj za předpokladu rovnoměrného sdílení elektronů v chemické vazbě. Volné elektronové páry patří k příslušnému atomu. </a:t>
            </a:r>
          </a:p>
          <a:p>
            <a:pPr algn="just"/>
            <a:r>
              <a:rPr lang="cs-CZ" altLang="cs-CZ" sz="2000" dirty="0">
                <a:cs typeface="Arial" panose="020B0604020202020204" pitchFamily="34" charset="0"/>
              </a:rPr>
              <a:t>  </a:t>
            </a:r>
            <a:r>
              <a:rPr lang="cs-CZ" altLang="cs-CZ" sz="2000" u="sng" dirty="0">
                <a:cs typeface="Arial" panose="020B0604020202020204" pitchFamily="34" charset="0"/>
              </a:rPr>
              <a:t>Formální náboje by měly být co nejbližší nule.</a:t>
            </a:r>
          </a:p>
          <a:p>
            <a:pPr algn="just"/>
            <a:r>
              <a:rPr lang="cs-CZ" altLang="cs-CZ" sz="2000" dirty="0">
                <a:cs typeface="Arial" panose="020B0604020202020204" pitchFamily="34" charset="0"/>
              </a:rPr>
              <a:t>  Případné záporné formální náboje</a:t>
            </a:r>
            <a:r>
              <a:rPr lang="en-US" altLang="cs-CZ" sz="2000" dirty="0">
                <a:cs typeface="Arial" panose="020B0604020202020204" pitchFamily="34" charset="0"/>
              </a:rPr>
              <a:t> </a:t>
            </a:r>
            <a:r>
              <a:rPr lang="cs-CZ" altLang="cs-CZ" sz="2000" dirty="0">
                <a:cs typeface="Arial" panose="020B0604020202020204" pitchFamily="34" charset="0"/>
              </a:rPr>
              <a:t>by měly být u atomů s nejvyšší a kladné u atomů s nejnižší elektronegativitou</a:t>
            </a:r>
            <a:r>
              <a:rPr lang="en-US" altLang="cs-CZ" sz="2000" dirty="0">
                <a:cs typeface="Arial" panose="020B0604020202020204" pitchFamily="34" charset="0"/>
              </a:rPr>
              <a:t>. </a:t>
            </a:r>
            <a:endParaRPr lang="cs-CZ" altLang="cs-CZ" sz="2000" dirty="0">
              <a:cs typeface="Arial" panose="020B0604020202020204" pitchFamily="34" charset="0"/>
            </a:endParaRPr>
          </a:p>
        </p:txBody>
      </p:sp>
      <p:pic>
        <p:nvPicPr>
          <p:cNvPr id="6" name="Picture 7" descr="http://upload.wikimedia.org/wikipedia/commons/3/38/Diazomethane-resonance-structures-2D.png">
            <a:extLst>
              <a:ext uri="{FF2B5EF4-FFF2-40B4-BE49-F238E27FC236}">
                <a16:creationId xmlns:a16="http://schemas.microsoft.com/office/drawing/2014/main" id="{EC2ED8D5-F79D-46A3-9806-71D35D7B0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918" y="5130311"/>
            <a:ext cx="4591920" cy="144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1">
            <a:extLst>
              <a:ext uri="{FF2B5EF4-FFF2-40B4-BE49-F238E27FC236}">
                <a16:creationId xmlns:a16="http://schemas.microsoft.com/office/drawing/2014/main" id="{2A4D4F7D-9A4D-453C-BAB9-30263E0862B2}"/>
              </a:ext>
            </a:extLst>
          </p:cNvPr>
          <p:cNvSpPr txBox="1">
            <a:spLocks noChangeArrowheads="1"/>
          </p:cNvSpPr>
          <p:nvPr/>
        </p:nvSpPr>
        <p:spPr bwMode="auto">
          <a:xfrm>
            <a:off x="839520" y="5625231"/>
            <a:ext cx="1488384" cy="36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p>
            <a:r>
              <a:rPr lang="cs-CZ" altLang="cs-CZ"/>
              <a:t>diazomethan</a:t>
            </a:r>
          </a:p>
        </p:txBody>
      </p:sp>
    </p:spTree>
    <p:extLst>
      <p:ext uri="{BB962C8B-B14F-4D97-AF65-F5344CB8AC3E}">
        <p14:creationId xmlns:p14="http://schemas.microsoft.com/office/powerpoint/2010/main" val="2065812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a:extLst>
              <a:ext uri="{FF2B5EF4-FFF2-40B4-BE49-F238E27FC236}">
                <a16:creationId xmlns:a16="http://schemas.microsoft.com/office/drawing/2014/main" id="{12614F23-3014-4890-9903-121F9F4F1980}"/>
              </a:ext>
            </a:extLst>
          </p:cNvPr>
          <p:cNvSpPr txBox="1">
            <a:spLocks noChangeArrowheads="1"/>
          </p:cNvSpPr>
          <p:nvPr/>
        </p:nvSpPr>
        <p:spPr bwMode="auto">
          <a:xfrm>
            <a:off x="1066800" y="381000"/>
            <a:ext cx="5359560" cy="348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87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Lucida Sans Unicode" panose="020B0602030504020204" pitchFamily="34" charset="0"/>
              </a:defRPr>
            </a:lvl1pPr>
            <a:lvl2pPr>
              <a:lnSpc>
                <a:spcPct val="87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Lucida Sans Unicode" panose="020B0602030504020204" pitchFamily="34" charset="0"/>
              </a:defRPr>
            </a:lvl2pPr>
            <a:lvl3pPr>
              <a:lnSpc>
                <a:spcPct val="87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Lucida Sans Unicode" panose="020B0602030504020204" pitchFamily="34" charset="0"/>
              </a:defRPr>
            </a:lvl3pPr>
            <a:lvl4pPr>
              <a:lnSpc>
                <a:spcPct val="87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4pPr>
            <a:lvl5pPr>
              <a:lnSpc>
                <a:spcPct val="87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9pPr>
          </a:lstStyle>
          <a:p>
            <a:pPr algn="ctr" eaLnBrk="1">
              <a:spcAft>
                <a:spcPct val="0"/>
              </a:spcAft>
              <a:buClrTx/>
              <a:buFontTx/>
              <a:buNone/>
            </a:pPr>
            <a:r>
              <a:rPr lang="cs-CZ" altLang="cs-CZ" sz="2400" b="1" dirty="0">
                <a:solidFill>
                  <a:schemeClr val="tx1"/>
                </a:solidFill>
                <a:latin typeface="+mn-lt"/>
              </a:rPr>
              <a:t>Počet c</a:t>
            </a:r>
            <a:r>
              <a:rPr lang="en-GB" altLang="cs-CZ" sz="2400" b="1" dirty="0" err="1">
                <a:solidFill>
                  <a:schemeClr val="tx1"/>
                </a:solidFill>
                <a:latin typeface="+mn-lt"/>
              </a:rPr>
              <a:t>ykl</a:t>
            </a:r>
            <a:r>
              <a:rPr lang="cs-CZ" altLang="cs-CZ" sz="2400" b="1" dirty="0">
                <a:solidFill>
                  <a:schemeClr val="tx1"/>
                </a:solidFill>
                <a:latin typeface="+mn-lt"/>
              </a:rPr>
              <a:t>ů a </a:t>
            </a:r>
            <a:r>
              <a:rPr lang="en-GB" altLang="cs-CZ" sz="2400" b="1" dirty="0" err="1">
                <a:solidFill>
                  <a:schemeClr val="tx1"/>
                </a:solidFill>
                <a:latin typeface="+mn-lt"/>
              </a:rPr>
              <a:t>násobn</a:t>
            </a:r>
            <a:r>
              <a:rPr lang="cs-CZ" altLang="cs-CZ" sz="2400" b="1" dirty="0" err="1">
                <a:solidFill>
                  <a:schemeClr val="tx1"/>
                </a:solidFill>
                <a:latin typeface="+mn-lt"/>
              </a:rPr>
              <a:t>ých</a:t>
            </a:r>
            <a:r>
              <a:rPr lang="en-GB" altLang="cs-CZ" sz="2400" b="1" dirty="0">
                <a:solidFill>
                  <a:schemeClr val="tx1"/>
                </a:solidFill>
                <a:latin typeface="+mn-lt"/>
              </a:rPr>
              <a:t> </a:t>
            </a:r>
            <a:r>
              <a:rPr lang="en-GB" altLang="cs-CZ" sz="2400" b="1" dirty="0" err="1">
                <a:solidFill>
                  <a:schemeClr val="tx1"/>
                </a:solidFill>
                <a:latin typeface="+mn-lt"/>
              </a:rPr>
              <a:t>vaz</a:t>
            </a:r>
            <a:r>
              <a:rPr lang="cs-CZ" altLang="cs-CZ" sz="2400" b="1" dirty="0">
                <a:solidFill>
                  <a:schemeClr val="tx1"/>
                </a:solidFill>
                <a:latin typeface="+mn-lt"/>
              </a:rPr>
              <a:t>e</a:t>
            </a:r>
            <a:r>
              <a:rPr lang="en-GB" altLang="cs-CZ" sz="2400" b="1" dirty="0">
                <a:solidFill>
                  <a:schemeClr val="tx1"/>
                </a:solidFill>
                <a:latin typeface="+mn-lt"/>
              </a:rPr>
              <a:t>b</a:t>
            </a:r>
          </a:p>
        </p:txBody>
      </p:sp>
      <p:sp>
        <p:nvSpPr>
          <p:cNvPr id="108549" name="TextovéPole 3">
            <a:extLst>
              <a:ext uri="{FF2B5EF4-FFF2-40B4-BE49-F238E27FC236}">
                <a16:creationId xmlns:a16="http://schemas.microsoft.com/office/drawing/2014/main" id="{54747D05-C29E-4C71-AF88-34E52D3CB79B}"/>
              </a:ext>
            </a:extLst>
          </p:cNvPr>
          <p:cNvSpPr txBox="1">
            <a:spLocks noChangeArrowheads="1"/>
          </p:cNvSpPr>
          <p:nvPr/>
        </p:nvSpPr>
        <p:spPr bwMode="auto">
          <a:xfrm>
            <a:off x="464574" y="1981200"/>
            <a:ext cx="8229600" cy="32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209" tIns="31105" rIns="62209" bIns="31105">
            <a:spAutoFit/>
          </a:bodyPr>
          <a:lstStyle/>
          <a:p>
            <a:r>
              <a:rPr lang="cs-CZ" altLang="en-US" sz="2000" b="1" dirty="0"/>
              <a:t>Ekvivalent dvojné vazby </a:t>
            </a:r>
            <a:r>
              <a:rPr lang="cs-CZ" altLang="en-US" sz="2000" dirty="0"/>
              <a:t>(DBE, RDBE) udává počet cyklů a dvojných vazeb v molekule (trojná vazba se počítá jako 2 dvojné vazby). </a:t>
            </a:r>
          </a:p>
          <a:p>
            <a:endParaRPr lang="cs-CZ" altLang="en-US" sz="800" dirty="0"/>
          </a:p>
          <a:p>
            <a:r>
              <a:rPr lang="cs-CZ" altLang="en-US" sz="2000" dirty="0"/>
              <a:t>Pro prvky 2. a 3. periody (platí oktetové pravidlo):</a:t>
            </a:r>
          </a:p>
          <a:p>
            <a:endParaRPr lang="cs-CZ" altLang="en-US" sz="800" dirty="0"/>
          </a:p>
          <a:p>
            <a:r>
              <a:rPr lang="cs-CZ" sz="2000" dirty="0"/>
              <a:t>	</a:t>
            </a:r>
            <a:r>
              <a:rPr lang="pt-BR" sz="2400" dirty="0"/>
              <a:t>DBE = C</a:t>
            </a:r>
            <a:r>
              <a:rPr lang="cs-CZ" sz="2400" dirty="0"/>
              <a:t> </a:t>
            </a:r>
            <a:r>
              <a:rPr lang="pt-BR" sz="2400" dirty="0"/>
              <a:t>+</a:t>
            </a:r>
            <a:r>
              <a:rPr lang="cs-CZ" sz="2400" dirty="0"/>
              <a:t> </a:t>
            </a:r>
            <a:r>
              <a:rPr lang="pt-BR" sz="2400" dirty="0"/>
              <a:t>Si - 1/2(H</a:t>
            </a:r>
            <a:r>
              <a:rPr lang="cs-CZ" sz="2400" dirty="0"/>
              <a:t> </a:t>
            </a:r>
            <a:r>
              <a:rPr lang="pt-BR" sz="2400" dirty="0"/>
              <a:t>+</a:t>
            </a:r>
            <a:r>
              <a:rPr lang="cs-CZ" sz="2400" dirty="0"/>
              <a:t> </a:t>
            </a:r>
            <a:r>
              <a:rPr lang="pt-BR" sz="2400" dirty="0"/>
              <a:t>F</a:t>
            </a:r>
            <a:r>
              <a:rPr lang="cs-CZ" sz="2400" dirty="0"/>
              <a:t> </a:t>
            </a:r>
            <a:r>
              <a:rPr lang="pt-BR" sz="2400" dirty="0"/>
              <a:t>+</a:t>
            </a:r>
            <a:r>
              <a:rPr lang="cs-CZ" sz="2400" dirty="0"/>
              <a:t> </a:t>
            </a:r>
            <a:r>
              <a:rPr lang="pt-BR" sz="2400" dirty="0"/>
              <a:t>Cl</a:t>
            </a:r>
            <a:r>
              <a:rPr lang="cs-CZ" sz="2400" dirty="0"/>
              <a:t> </a:t>
            </a:r>
            <a:r>
              <a:rPr lang="pt-BR" sz="2400" dirty="0"/>
              <a:t>+</a:t>
            </a:r>
            <a:r>
              <a:rPr lang="cs-CZ" sz="2400" dirty="0"/>
              <a:t> </a:t>
            </a:r>
            <a:r>
              <a:rPr lang="pt-BR" sz="2400" dirty="0"/>
              <a:t>Br</a:t>
            </a:r>
            <a:r>
              <a:rPr lang="cs-CZ" sz="2400" dirty="0"/>
              <a:t> </a:t>
            </a:r>
            <a:r>
              <a:rPr lang="pt-BR" sz="2400" dirty="0"/>
              <a:t>+</a:t>
            </a:r>
            <a:r>
              <a:rPr lang="cs-CZ" sz="2400" dirty="0"/>
              <a:t> </a:t>
            </a:r>
            <a:r>
              <a:rPr lang="pt-BR" sz="2400" dirty="0"/>
              <a:t>I) + 1/2(N</a:t>
            </a:r>
            <a:r>
              <a:rPr lang="cs-CZ" sz="2400" dirty="0"/>
              <a:t> </a:t>
            </a:r>
            <a:r>
              <a:rPr lang="pt-BR" sz="2400" dirty="0"/>
              <a:t>+</a:t>
            </a:r>
            <a:r>
              <a:rPr lang="cs-CZ" sz="2400" dirty="0"/>
              <a:t> </a:t>
            </a:r>
            <a:r>
              <a:rPr lang="pt-BR" sz="2400" dirty="0"/>
              <a:t>P)</a:t>
            </a:r>
            <a:r>
              <a:rPr lang="cs-CZ" sz="2400" dirty="0"/>
              <a:t> </a:t>
            </a:r>
            <a:r>
              <a:rPr lang="pt-BR" sz="2400" dirty="0"/>
              <a:t>+</a:t>
            </a:r>
            <a:r>
              <a:rPr lang="cs-CZ" sz="2400" dirty="0"/>
              <a:t> </a:t>
            </a:r>
            <a:r>
              <a:rPr lang="pt-BR" sz="2400" dirty="0"/>
              <a:t>1</a:t>
            </a:r>
            <a:endParaRPr lang="cs-CZ" sz="2400" dirty="0"/>
          </a:p>
          <a:p>
            <a:endParaRPr lang="cs-CZ" altLang="en-US" sz="800" dirty="0"/>
          </a:p>
          <a:p>
            <a:r>
              <a:rPr lang="cs-CZ" altLang="en-US" sz="2000" dirty="0"/>
              <a:t>(atomy O a S přítomné v molekule se do výpočtu nezahrnují)</a:t>
            </a:r>
          </a:p>
          <a:p>
            <a:endParaRPr lang="cs-CZ" altLang="en-US" sz="800" dirty="0"/>
          </a:p>
          <a:p>
            <a:r>
              <a:rPr lang="cs-CZ" altLang="en-US" sz="2000" dirty="0"/>
              <a:t>	</a:t>
            </a:r>
            <a:r>
              <a:rPr lang="pt-BR" sz="2000" dirty="0"/>
              <a:t> </a:t>
            </a:r>
            <a:r>
              <a:rPr lang="pt-BR" sz="2400" dirty="0"/>
              <a:t>DBE</a:t>
            </a:r>
            <a:r>
              <a:rPr lang="cs-CZ" sz="2400" dirty="0"/>
              <a:t> = (6N + 2 – V)/2      </a:t>
            </a:r>
            <a:r>
              <a:rPr lang="cs-CZ" sz="2000" dirty="0"/>
              <a:t>(pravidlo 6N + 2)</a:t>
            </a:r>
            <a:endParaRPr lang="en-US" sz="2000" dirty="0"/>
          </a:p>
          <a:p>
            <a:r>
              <a:rPr lang="cs-CZ" dirty="0"/>
              <a:t>N = počet atomů kromě H a halogenů, V = Σ číslo skupiny atomu – náboj (V = suma valencí atomů – náboj)</a:t>
            </a:r>
          </a:p>
          <a:p>
            <a:endParaRPr lang="cs-CZ" altLang="en-US" sz="800" dirty="0"/>
          </a:p>
        </p:txBody>
      </p:sp>
      <p:sp>
        <p:nvSpPr>
          <p:cNvPr id="2" name="Obdélník 1">
            <a:extLst>
              <a:ext uri="{FF2B5EF4-FFF2-40B4-BE49-F238E27FC236}">
                <a16:creationId xmlns:a16="http://schemas.microsoft.com/office/drawing/2014/main" id="{E2D2584D-45C2-45E8-92B0-41361EFC3957}"/>
              </a:ext>
            </a:extLst>
          </p:cNvPr>
          <p:cNvSpPr/>
          <p:nvPr/>
        </p:nvSpPr>
        <p:spPr>
          <a:xfrm>
            <a:off x="464574" y="1069170"/>
            <a:ext cx="6705600" cy="369332"/>
          </a:xfrm>
          <a:prstGeom prst="rect">
            <a:avLst/>
          </a:prstGeom>
        </p:spPr>
        <p:txBody>
          <a:bodyPr wrap="square">
            <a:spAutoFit/>
          </a:bodyPr>
          <a:lstStyle/>
          <a:p>
            <a:r>
              <a:rPr lang="cs-CZ" dirty="0"/>
              <a:t>(pouze pro N, S, P v minimálním oxidačním stavu N (-III), S(-II), P(-III))</a:t>
            </a:r>
          </a:p>
        </p:txBody>
      </p:sp>
      <p:sp>
        <p:nvSpPr>
          <p:cNvPr id="3" name="Obdélník 2">
            <a:extLst>
              <a:ext uri="{FF2B5EF4-FFF2-40B4-BE49-F238E27FC236}">
                <a16:creationId xmlns:a16="http://schemas.microsoft.com/office/drawing/2014/main" id="{CF701E0A-78AB-4973-B7B8-D14760856C29}"/>
              </a:ext>
            </a:extLst>
          </p:cNvPr>
          <p:cNvSpPr/>
          <p:nvPr/>
        </p:nvSpPr>
        <p:spPr>
          <a:xfrm>
            <a:off x="152400" y="5531630"/>
            <a:ext cx="6019800" cy="1200329"/>
          </a:xfrm>
          <a:prstGeom prst="rect">
            <a:avLst/>
          </a:prstGeom>
        </p:spPr>
        <p:txBody>
          <a:bodyPr wrap="square">
            <a:spAutoFit/>
          </a:bodyPr>
          <a:lstStyle/>
          <a:p>
            <a:r>
              <a:rPr lang="cs-CZ" dirty="0" err="1"/>
              <a:t>Lever</a:t>
            </a:r>
            <a:r>
              <a:rPr lang="cs-CZ" dirty="0"/>
              <a:t> A. B. P. </a:t>
            </a:r>
            <a:r>
              <a:rPr lang="cs-CZ" i="1" dirty="0"/>
              <a:t>: J. </a:t>
            </a:r>
            <a:r>
              <a:rPr lang="cs-CZ" i="1" dirty="0" err="1"/>
              <a:t>Chem</a:t>
            </a:r>
            <a:r>
              <a:rPr lang="cs-CZ" i="1" dirty="0"/>
              <a:t>. </a:t>
            </a:r>
            <a:r>
              <a:rPr lang="cs-CZ" i="1" dirty="0" err="1"/>
              <a:t>Educ</a:t>
            </a:r>
            <a:r>
              <a:rPr lang="cs-CZ" i="1" dirty="0"/>
              <a:t>. </a:t>
            </a:r>
            <a:r>
              <a:rPr lang="cs-CZ" dirty="0"/>
              <a:t>49, 1972, 819-821</a:t>
            </a:r>
          </a:p>
          <a:p>
            <a:r>
              <a:rPr lang="cs-CZ" dirty="0" err="1"/>
              <a:t>Pellegrin</a:t>
            </a:r>
            <a:r>
              <a:rPr lang="cs-CZ" dirty="0"/>
              <a:t> V. </a:t>
            </a:r>
            <a:r>
              <a:rPr lang="cs-CZ" i="1" dirty="0"/>
              <a:t>: J. </a:t>
            </a:r>
            <a:r>
              <a:rPr lang="cs-CZ" i="1" dirty="0" err="1"/>
              <a:t>Chem</a:t>
            </a:r>
            <a:r>
              <a:rPr lang="cs-CZ" i="1" dirty="0"/>
              <a:t>. </a:t>
            </a:r>
            <a:r>
              <a:rPr lang="cs-CZ" i="1" dirty="0" err="1"/>
              <a:t>Educ</a:t>
            </a:r>
            <a:r>
              <a:rPr lang="cs-CZ" i="1" dirty="0"/>
              <a:t>. </a:t>
            </a:r>
            <a:r>
              <a:rPr lang="cs-CZ" dirty="0"/>
              <a:t>60, 1983, 626-633</a:t>
            </a:r>
          </a:p>
          <a:p>
            <a:r>
              <a:rPr lang="cs-CZ" sz="1800" dirty="0" err="1"/>
              <a:t>Zandler</a:t>
            </a:r>
            <a:r>
              <a:rPr lang="cs-CZ" sz="1800" dirty="0"/>
              <a:t> M. E., </a:t>
            </a:r>
            <a:r>
              <a:rPr lang="cs-CZ" sz="1800" dirty="0" err="1"/>
              <a:t>Talaty</a:t>
            </a:r>
            <a:r>
              <a:rPr lang="cs-CZ" sz="1800" dirty="0"/>
              <a:t> E. R.: </a:t>
            </a:r>
            <a:r>
              <a:rPr lang="cs-CZ" sz="1800" i="1" dirty="0"/>
              <a:t>J. </a:t>
            </a:r>
            <a:r>
              <a:rPr lang="cs-CZ" sz="1800" i="1" dirty="0" err="1"/>
              <a:t>Chem</a:t>
            </a:r>
            <a:r>
              <a:rPr lang="cs-CZ" sz="1800" i="1" dirty="0"/>
              <a:t>. </a:t>
            </a:r>
            <a:r>
              <a:rPr lang="cs-CZ" sz="1800" i="1" dirty="0" err="1"/>
              <a:t>Educ</a:t>
            </a:r>
            <a:r>
              <a:rPr lang="cs-CZ" sz="1800" i="1" dirty="0"/>
              <a:t>. </a:t>
            </a:r>
            <a:r>
              <a:rPr lang="cs-CZ" sz="1800" dirty="0"/>
              <a:t>61, 1984, 124-127</a:t>
            </a:r>
            <a:endParaRPr lang="en-US" sz="1800" dirty="0"/>
          </a:p>
          <a:p>
            <a:r>
              <a:rPr lang="en-US" sz="1800" dirty="0"/>
              <a:t>Laws D. A.: </a:t>
            </a:r>
            <a:r>
              <a:rPr lang="en-US" sz="1800" i="1" dirty="0"/>
              <a:t>Nature</a:t>
            </a:r>
            <a:r>
              <a:rPr lang="cs-CZ" sz="1800" dirty="0"/>
              <a:t> </a:t>
            </a:r>
            <a:r>
              <a:rPr lang="en-US" sz="1800" dirty="0"/>
              <a:t>200, 1963, 1202</a:t>
            </a:r>
            <a:endParaRPr lang="cs-CZ" sz="1800" dirty="0"/>
          </a:p>
        </p:txBody>
      </p:sp>
    </p:spTree>
    <p:extLst>
      <p:ext uri="{BB962C8B-B14F-4D97-AF65-F5344CB8AC3E}">
        <p14:creationId xmlns:p14="http://schemas.microsoft.com/office/powerpoint/2010/main" val="16598880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421217"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1274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a:extLst>
              <a:ext uri="{FF2B5EF4-FFF2-40B4-BE49-F238E27FC236}">
                <a16:creationId xmlns:a16="http://schemas.microsoft.com/office/drawing/2014/main" id="{12614F23-3014-4890-9903-121F9F4F1980}"/>
              </a:ext>
            </a:extLst>
          </p:cNvPr>
          <p:cNvSpPr txBox="1">
            <a:spLocks noChangeArrowheads="1"/>
          </p:cNvSpPr>
          <p:nvPr/>
        </p:nvSpPr>
        <p:spPr bwMode="auto">
          <a:xfrm>
            <a:off x="1748880" y="317880"/>
            <a:ext cx="5215680" cy="465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87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Lucida Sans Unicode" panose="020B0602030504020204" pitchFamily="34" charset="0"/>
              </a:defRPr>
            </a:lvl1pPr>
            <a:lvl2pPr>
              <a:lnSpc>
                <a:spcPct val="87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Lucida Sans Unicode" panose="020B0602030504020204" pitchFamily="34" charset="0"/>
              </a:defRPr>
            </a:lvl2pPr>
            <a:lvl3pPr>
              <a:lnSpc>
                <a:spcPct val="87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Lucida Sans Unicode" panose="020B0602030504020204" pitchFamily="34" charset="0"/>
              </a:defRPr>
            </a:lvl3pPr>
            <a:lvl4pPr>
              <a:lnSpc>
                <a:spcPct val="87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4pPr>
            <a:lvl5pPr>
              <a:lnSpc>
                <a:spcPct val="87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9pPr>
          </a:lstStyle>
          <a:p>
            <a:pPr algn="ctr" eaLnBrk="1">
              <a:spcAft>
                <a:spcPct val="0"/>
              </a:spcAft>
              <a:buClrTx/>
              <a:buFontTx/>
              <a:buNone/>
            </a:pPr>
            <a:r>
              <a:rPr lang="en-GB" altLang="cs-CZ" sz="2540" b="1" dirty="0" err="1"/>
              <a:t>Cykly</a:t>
            </a:r>
            <a:r>
              <a:rPr lang="en-GB" altLang="cs-CZ" sz="2540" b="1" dirty="0"/>
              <a:t> a </a:t>
            </a:r>
            <a:r>
              <a:rPr lang="en-GB" altLang="cs-CZ" sz="2540" b="1" dirty="0" err="1"/>
              <a:t>násobné</a:t>
            </a:r>
            <a:r>
              <a:rPr lang="en-GB" altLang="cs-CZ" sz="2540" b="1" dirty="0"/>
              <a:t> </a:t>
            </a:r>
            <a:r>
              <a:rPr lang="en-GB" altLang="cs-CZ" sz="2540" b="1" dirty="0" err="1"/>
              <a:t>vazby</a:t>
            </a:r>
            <a:endParaRPr lang="en-GB" altLang="cs-CZ" sz="2540" b="1" dirty="0"/>
          </a:p>
        </p:txBody>
      </p:sp>
      <p:sp>
        <p:nvSpPr>
          <p:cNvPr id="8" name="TextovéPole 7"/>
          <p:cNvSpPr txBox="1"/>
          <p:nvPr/>
        </p:nvSpPr>
        <p:spPr>
          <a:xfrm>
            <a:off x="304800" y="5536710"/>
            <a:ext cx="5791200" cy="846194"/>
          </a:xfrm>
          <a:prstGeom prst="rect">
            <a:avLst/>
          </a:prstGeom>
          <a:noFill/>
        </p:spPr>
        <p:txBody>
          <a:bodyPr wrap="square" rtlCol="0">
            <a:spAutoFit/>
          </a:bodyPr>
          <a:lstStyle/>
          <a:p>
            <a:r>
              <a:rPr lang="en-US" sz="1633" dirty="0" err="1"/>
              <a:t>Badertscher</a:t>
            </a:r>
            <a:r>
              <a:rPr lang="en-US" sz="1633" dirty="0"/>
              <a:t> M. et al. </a:t>
            </a:r>
            <a:r>
              <a:rPr lang="en-US" sz="1633" i="1" dirty="0"/>
              <a:t>J. Chem. Inf. </a:t>
            </a:r>
            <a:r>
              <a:rPr lang="en-US" sz="1633" i="1" dirty="0" err="1"/>
              <a:t>Comput</a:t>
            </a:r>
            <a:r>
              <a:rPr lang="en-US" sz="1633" i="1" dirty="0"/>
              <a:t>. Sci. </a:t>
            </a:r>
            <a:r>
              <a:rPr lang="en-US" sz="1633" dirty="0"/>
              <a:t>41, 2001, 889-893</a:t>
            </a:r>
            <a:endParaRPr lang="cs-CZ" sz="1633" dirty="0"/>
          </a:p>
          <a:p>
            <a:r>
              <a:rPr lang="cs-CZ" sz="1633" dirty="0" err="1"/>
              <a:t>Lever</a:t>
            </a:r>
            <a:r>
              <a:rPr lang="cs-CZ" sz="1633" dirty="0"/>
              <a:t> A. B. P. </a:t>
            </a:r>
            <a:r>
              <a:rPr lang="cs-CZ" sz="1633" i="1" dirty="0"/>
              <a:t>: J. </a:t>
            </a:r>
            <a:r>
              <a:rPr lang="cs-CZ" sz="1633" i="1" dirty="0" err="1"/>
              <a:t>Chem</a:t>
            </a:r>
            <a:r>
              <a:rPr lang="cs-CZ" sz="1633" i="1" dirty="0"/>
              <a:t>. </a:t>
            </a:r>
            <a:r>
              <a:rPr lang="cs-CZ" sz="1633" i="1" dirty="0" err="1"/>
              <a:t>Educ</a:t>
            </a:r>
            <a:r>
              <a:rPr lang="cs-CZ" sz="1633" i="1" dirty="0"/>
              <a:t>. </a:t>
            </a:r>
            <a:r>
              <a:rPr lang="cs-CZ" sz="1633" dirty="0"/>
              <a:t>49, 1972, 819-821</a:t>
            </a:r>
          </a:p>
          <a:p>
            <a:r>
              <a:rPr lang="cs-CZ" sz="1633" dirty="0" err="1"/>
              <a:t>Pellegrin</a:t>
            </a:r>
            <a:r>
              <a:rPr lang="cs-CZ" sz="1633" dirty="0"/>
              <a:t> V. </a:t>
            </a:r>
            <a:r>
              <a:rPr lang="cs-CZ" sz="1633" i="1" dirty="0"/>
              <a:t>: J. </a:t>
            </a:r>
            <a:r>
              <a:rPr lang="cs-CZ" sz="1633" i="1" dirty="0" err="1"/>
              <a:t>Chem</a:t>
            </a:r>
            <a:r>
              <a:rPr lang="cs-CZ" sz="1633" i="1" dirty="0"/>
              <a:t>. </a:t>
            </a:r>
            <a:r>
              <a:rPr lang="cs-CZ" sz="1633" i="1" dirty="0" err="1"/>
              <a:t>Educ</a:t>
            </a:r>
            <a:r>
              <a:rPr lang="cs-CZ" sz="1633" i="1" dirty="0"/>
              <a:t>. </a:t>
            </a:r>
            <a:r>
              <a:rPr lang="cs-CZ" sz="1633" dirty="0"/>
              <a:t>60, 1983, 626-633</a:t>
            </a:r>
          </a:p>
        </p:txBody>
      </p:sp>
      <p:sp>
        <p:nvSpPr>
          <p:cNvPr id="5" name="Obdélník 4">
            <a:extLst>
              <a:ext uri="{FF2B5EF4-FFF2-40B4-BE49-F238E27FC236}">
                <a16:creationId xmlns:a16="http://schemas.microsoft.com/office/drawing/2014/main" id="{4D91D3EA-43F2-44C9-A789-3C976D4D83DA}"/>
              </a:ext>
            </a:extLst>
          </p:cNvPr>
          <p:cNvSpPr/>
          <p:nvPr/>
        </p:nvSpPr>
        <p:spPr>
          <a:xfrm>
            <a:off x="533400" y="1447800"/>
            <a:ext cx="7696200" cy="3847207"/>
          </a:xfrm>
          <a:prstGeom prst="rect">
            <a:avLst/>
          </a:prstGeom>
        </p:spPr>
        <p:txBody>
          <a:bodyPr wrap="square">
            <a:spAutoFit/>
          </a:bodyPr>
          <a:lstStyle/>
          <a:p>
            <a:r>
              <a:rPr lang="cs-CZ" altLang="en-US" sz="2000" b="1" dirty="0"/>
              <a:t>Obecný vzorec i pro molekuly s </a:t>
            </a:r>
            <a:r>
              <a:rPr lang="cs-CZ" altLang="en-US" sz="2000" b="1" dirty="0" err="1"/>
              <a:t>hypervalentními</a:t>
            </a:r>
            <a:r>
              <a:rPr lang="cs-CZ" altLang="en-US" sz="2000" b="1" dirty="0"/>
              <a:t> atomy.</a:t>
            </a:r>
          </a:p>
          <a:p>
            <a:endParaRPr lang="cs-CZ" altLang="en-US" sz="2000" b="1" dirty="0"/>
          </a:p>
          <a:p>
            <a:r>
              <a:rPr lang="cs-CZ" sz="2000" dirty="0"/>
              <a:t>	</a:t>
            </a:r>
            <a:r>
              <a:rPr lang="pt-BR" sz="2400" dirty="0"/>
              <a:t>DBE = </a:t>
            </a:r>
            <a:r>
              <a:rPr lang="cs-CZ" sz="2400" dirty="0"/>
              <a:t>1 </a:t>
            </a:r>
            <a:r>
              <a:rPr lang="pt-BR" sz="2400" dirty="0"/>
              <a:t>+</a:t>
            </a:r>
            <a:r>
              <a:rPr lang="cs-CZ" sz="2400" dirty="0"/>
              <a:t> </a:t>
            </a:r>
            <a:r>
              <a:rPr lang="pt-BR" sz="2400" dirty="0"/>
              <a:t>1/2(</a:t>
            </a:r>
            <a:r>
              <a:rPr lang="el-GR" sz="2400" dirty="0"/>
              <a:t>Σ</a:t>
            </a:r>
            <a:r>
              <a:rPr lang="cs-CZ" sz="2400" dirty="0"/>
              <a:t> </a:t>
            </a:r>
            <a:r>
              <a:rPr lang="cs-CZ" sz="2400" i="1" dirty="0"/>
              <a:t>n</a:t>
            </a:r>
            <a:r>
              <a:rPr lang="cs-CZ" sz="2400" baseline="-25000" dirty="0"/>
              <a:t>i</a:t>
            </a:r>
            <a:r>
              <a:rPr lang="cs-CZ" sz="2400" dirty="0"/>
              <a:t>(</a:t>
            </a:r>
            <a:r>
              <a:rPr lang="cs-CZ" sz="2400" i="1" dirty="0" err="1"/>
              <a:t>v</a:t>
            </a:r>
            <a:r>
              <a:rPr lang="cs-CZ" sz="2400" baseline="-25000" dirty="0" err="1"/>
              <a:t>i</a:t>
            </a:r>
            <a:r>
              <a:rPr lang="cs-CZ" sz="2400" dirty="0"/>
              <a:t> - 2</a:t>
            </a:r>
            <a:r>
              <a:rPr lang="pt-BR" sz="2400" dirty="0"/>
              <a:t>))</a:t>
            </a:r>
            <a:endParaRPr lang="cs-CZ" sz="2400" dirty="0"/>
          </a:p>
          <a:p>
            <a:r>
              <a:rPr lang="cs-CZ" altLang="en-US" dirty="0"/>
              <a:t>kde </a:t>
            </a:r>
            <a:r>
              <a:rPr lang="cs-CZ" i="1" dirty="0"/>
              <a:t>n</a:t>
            </a:r>
            <a:r>
              <a:rPr lang="cs-CZ" baseline="-25000" dirty="0"/>
              <a:t>i</a:t>
            </a:r>
            <a:r>
              <a:rPr lang="cs-CZ" dirty="0"/>
              <a:t> je počet atomů daného prvku </a:t>
            </a:r>
            <a:r>
              <a:rPr lang="cs-CZ" i="1" dirty="0"/>
              <a:t>i</a:t>
            </a:r>
            <a:r>
              <a:rPr lang="cs-CZ" dirty="0"/>
              <a:t> a </a:t>
            </a:r>
            <a:r>
              <a:rPr lang="cs-CZ" i="1" dirty="0" err="1"/>
              <a:t>v</a:t>
            </a:r>
            <a:r>
              <a:rPr lang="cs-CZ" baseline="-25000" dirty="0" err="1"/>
              <a:t>i</a:t>
            </a:r>
            <a:r>
              <a:rPr lang="cs-CZ" dirty="0"/>
              <a:t> je formální vaznost daného prvku </a:t>
            </a:r>
            <a:r>
              <a:rPr lang="cs-CZ" i="1" dirty="0"/>
              <a:t>i.</a:t>
            </a:r>
          </a:p>
          <a:p>
            <a:endParaRPr lang="cs-CZ" sz="2000" i="1" dirty="0"/>
          </a:p>
          <a:p>
            <a:r>
              <a:rPr lang="cs-CZ" sz="2000" dirty="0"/>
              <a:t>	</a:t>
            </a:r>
            <a:r>
              <a:rPr lang="pt-BR" sz="2400" dirty="0"/>
              <a:t>DBE = </a:t>
            </a:r>
            <a:r>
              <a:rPr lang="cs-CZ" sz="2400" dirty="0"/>
              <a:t>1 </a:t>
            </a:r>
            <a:r>
              <a:rPr lang="pt-BR" sz="2400" dirty="0"/>
              <a:t>+</a:t>
            </a:r>
            <a:r>
              <a:rPr lang="cs-CZ" sz="2400" dirty="0"/>
              <a:t> </a:t>
            </a:r>
            <a:r>
              <a:rPr lang="pt-BR" sz="2400" dirty="0"/>
              <a:t>1/2(</a:t>
            </a:r>
            <a:r>
              <a:rPr lang="cs-CZ" sz="2400" dirty="0"/>
              <a:t>-</a:t>
            </a:r>
            <a:r>
              <a:rPr lang="cs-CZ" sz="2400" i="1" dirty="0"/>
              <a:t>q</a:t>
            </a:r>
            <a:r>
              <a:rPr lang="cs-CZ" sz="2400" dirty="0"/>
              <a:t> + </a:t>
            </a:r>
            <a:r>
              <a:rPr lang="el-GR" sz="2400" dirty="0"/>
              <a:t>Σ</a:t>
            </a:r>
            <a:r>
              <a:rPr lang="cs-CZ" sz="2400" dirty="0"/>
              <a:t> </a:t>
            </a:r>
            <a:r>
              <a:rPr lang="cs-CZ" sz="2400" i="1" dirty="0"/>
              <a:t>n</a:t>
            </a:r>
            <a:r>
              <a:rPr lang="cs-CZ" sz="2400" baseline="-25000" dirty="0"/>
              <a:t>i</a:t>
            </a:r>
            <a:r>
              <a:rPr lang="cs-CZ" sz="2400" dirty="0"/>
              <a:t>(</a:t>
            </a:r>
            <a:r>
              <a:rPr lang="cs-CZ" sz="2400" i="1" dirty="0" err="1"/>
              <a:t>b</a:t>
            </a:r>
            <a:r>
              <a:rPr lang="cs-CZ" sz="2400" baseline="-25000" dirty="0" err="1"/>
              <a:t>i</a:t>
            </a:r>
            <a:r>
              <a:rPr lang="cs-CZ" sz="2400" dirty="0"/>
              <a:t> - 2</a:t>
            </a:r>
            <a:r>
              <a:rPr lang="pt-BR" sz="2400" dirty="0"/>
              <a:t>))</a:t>
            </a:r>
            <a:endParaRPr lang="cs-CZ" sz="2400" dirty="0"/>
          </a:p>
          <a:p>
            <a:r>
              <a:rPr lang="cs-CZ" altLang="en-US" dirty="0"/>
              <a:t>kde </a:t>
            </a:r>
            <a:r>
              <a:rPr lang="cs-CZ" i="1" dirty="0"/>
              <a:t>n</a:t>
            </a:r>
            <a:r>
              <a:rPr lang="cs-CZ" baseline="-25000" dirty="0"/>
              <a:t>i</a:t>
            </a:r>
            <a:r>
              <a:rPr lang="cs-CZ" dirty="0"/>
              <a:t> je počet atomů daného prvku </a:t>
            </a:r>
            <a:r>
              <a:rPr lang="cs-CZ" i="1" dirty="0"/>
              <a:t>i</a:t>
            </a:r>
            <a:r>
              <a:rPr lang="cs-CZ" dirty="0"/>
              <a:t> a </a:t>
            </a:r>
            <a:r>
              <a:rPr lang="cs-CZ" i="1" dirty="0" err="1"/>
              <a:t>b</a:t>
            </a:r>
            <a:r>
              <a:rPr lang="cs-CZ" baseline="-25000" dirty="0" err="1"/>
              <a:t>i</a:t>
            </a:r>
            <a:r>
              <a:rPr lang="cs-CZ" dirty="0"/>
              <a:t> je počet vazebných elektronů daného prvku </a:t>
            </a:r>
            <a:r>
              <a:rPr lang="cs-CZ" i="1" dirty="0"/>
              <a:t>i.</a:t>
            </a:r>
            <a:r>
              <a:rPr lang="cs-CZ" dirty="0"/>
              <a:t> </a:t>
            </a:r>
          </a:p>
          <a:p>
            <a:endParaRPr lang="cs-CZ" altLang="en-US" sz="2000" dirty="0"/>
          </a:p>
          <a:p>
            <a:r>
              <a:rPr lang="cs-CZ" sz="2000" dirty="0">
                <a:solidFill>
                  <a:srgbClr val="000000"/>
                </a:solidFill>
              </a:rPr>
              <a:t>	</a:t>
            </a:r>
            <a:r>
              <a:rPr lang="pt-BR" sz="2400" dirty="0">
                <a:solidFill>
                  <a:srgbClr val="000000"/>
                </a:solidFill>
              </a:rPr>
              <a:t>DBE =</a:t>
            </a:r>
            <a:r>
              <a:rPr lang="cs-CZ" sz="2400" dirty="0">
                <a:solidFill>
                  <a:srgbClr val="000000"/>
                </a:solidFill>
              </a:rPr>
              <a:t> - a/2 </a:t>
            </a:r>
            <a:r>
              <a:rPr lang="en-US" sz="2400" dirty="0">
                <a:solidFill>
                  <a:srgbClr val="000000"/>
                </a:solidFill>
              </a:rPr>
              <a:t>+ c/2 + d + 3e/2 + 2f +1</a:t>
            </a:r>
            <a:endParaRPr lang="cs-CZ" sz="2400" dirty="0">
              <a:solidFill>
                <a:srgbClr val="000000"/>
              </a:solidFill>
            </a:endParaRPr>
          </a:p>
          <a:p>
            <a:r>
              <a:rPr lang="cs-CZ" dirty="0"/>
              <a:t>kde </a:t>
            </a:r>
            <a:r>
              <a:rPr lang="en-US" dirty="0"/>
              <a:t>a, c, d, e, f = po</a:t>
            </a:r>
            <a:r>
              <a:rPr lang="cs-CZ" dirty="0"/>
              <a:t>čet 1, 3, 4, 5 a 6 </a:t>
            </a:r>
            <a:r>
              <a:rPr lang="cs-CZ" dirty="0" err="1"/>
              <a:t>valentních</a:t>
            </a:r>
            <a:r>
              <a:rPr lang="cs-CZ" dirty="0"/>
              <a:t> atomů</a:t>
            </a:r>
          </a:p>
          <a:p>
            <a:endParaRPr lang="en-US" altLang="en-US" sz="2000" dirty="0"/>
          </a:p>
        </p:txBody>
      </p:sp>
    </p:spTree>
    <p:extLst>
      <p:ext uri="{BB962C8B-B14F-4D97-AF65-F5344CB8AC3E}">
        <p14:creationId xmlns:p14="http://schemas.microsoft.com/office/powerpoint/2010/main" val="29671451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Obrázek 5">
            <a:extLst>
              <a:ext uri="{FF2B5EF4-FFF2-40B4-BE49-F238E27FC236}">
                <a16:creationId xmlns:a16="http://schemas.microsoft.com/office/drawing/2014/main" id="{ADB71C6A-B51C-4A15-A316-25BA5F1A63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7933576" cy="428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F119B82A-4804-4595-ABD4-7C847D0E213A}"/>
              </a:ext>
            </a:extLst>
          </p:cNvPr>
          <p:cNvSpPr/>
          <p:nvPr/>
        </p:nvSpPr>
        <p:spPr>
          <a:xfrm>
            <a:off x="304800" y="381000"/>
            <a:ext cx="8763001" cy="707886"/>
          </a:xfrm>
          <a:prstGeom prst="rect">
            <a:avLst/>
          </a:prstGeom>
        </p:spPr>
        <p:txBody>
          <a:bodyPr wrap="square">
            <a:spAutoFit/>
          </a:bodyPr>
          <a:lstStyle/>
          <a:p>
            <a:r>
              <a:rPr lang="cs-CZ" altLang="en-US" sz="2000" b="1" dirty="0"/>
              <a:t>Ekvivalent dvojné vazby </a:t>
            </a:r>
            <a:r>
              <a:rPr lang="cs-CZ" altLang="en-US" sz="2000" dirty="0"/>
              <a:t>(DBE, RDBE) </a:t>
            </a:r>
            <a:r>
              <a:rPr lang="en-US" altLang="en-US" sz="2000" dirty="0"/>
              <a:t>m</a:t>
            </a:r>
            <a:r>
              <a:rPr lang="cs-CZ" altLang="en-US" sz="2000" dirty="0" err="1"/>
              <a:t>ůž</a:t>
            </a:r>
            <a:r>
              <a:rPr lang="en-US" altLang="en-US" sz="2000" dirty="0"/>
              <a:t>e b</a:t>
            </a:r>
            <a:r>
              <a:rPr lang="cs-CZ" altLang="en-US" sz="2000" dirty="0"/>
              <a:t>ý</a:t>
            </a:r>
            <a:r>
              <a:rPr lang="en-US" altLang="en-US" sz="2000" dirty="0"/>
              <a:t>t u</a:t>
            </a:r>
            <a:r>
              <a:rPr lang="cs-CZ" altLang="en-US" sz="2000" dirty="0"/>
              <a:t>ž</a:t>
            </a:r>
            <a:r>
              <a:rPr lang="en-US" altLang="en-US" sz="2000" dirty="0" err="1"/>
              <a:t>ite</a:t>
            </a:r>
            <a:r>
              <a:rPr lang="cs-CZ" altLang="en-US" sz="2000" dirty="0"/>
              <a:t>č</a:t>
            </a:r>
            <a:r>
              <a:rPr lang="en-US" altLang="en-US" sz="2000" dirty="0" err="1"/>
              <a:t>nou</a:t>
            </a:r>
            <a:r>
              <a:rPr lang="en-US" altLang="en-US" sz="2000" dirty="0"/>
              <a:t> pom</a:t>
            </a:r>
            <a:r>
              <a:rPr lang="cs-CZ" altLang="en-US" sz="2000" dirty="0"/>
              <a:t>ů</a:t>
            </a:r>
            <a:r>
              <a:rPr lang="en-US" altLang="en-US" sz="2000" dirty="0" err="1"/>
              <a:t>ckou</a:t>
            </a:r>
            <a:r>
              <a:rPr lang="en-US" altLang="en-US" sz="2000" dirty="0"/>
              <a:t> p</a:t>
            </a:r>
            <a:r>
              <a:rPr lang="cs-CZ" altLang="en-US" sz="2000" dirty="0"/>
              <a:t>ř</a:t>
            </a:r>
            <a:r>
              <a:rPr lang="en-US" altLang="en-US" sz="2000" dirty="0" err="1"/>
              <a:t>i</a:t>
            </a:r>
            <a:r>
              <a:rPr lang="cs-CZ" altLang="en-US" sz="2000" dirty="0"/>
              <a:t> odhadu struktury látek na základě sumárního vzorce, zejména u organických látek.</a:t>
            </a:r>
            <a:r>
              <a:rPr lang="en-US" altLang="en-US" sz="2000" dirty="0"/>
              <a:t> </a:t>
            </a:r>
            <a:endParaRPr lang="en-US" sz="2000" dirty="0"/>
          </a:p>
        </p:txBody>
      </p:sp>
      <p:sp>
        <p:nvSpPr>
          <p:cNvPr id="5" name="Obdélník 4">
            <a:extLst>
              <a:ext uri="{FF2B5EF4-FFF2-40B4-BE49-F238E27FC236}">
                <a16:creationId xmlns:a16="http://schemas.microsoft.com/office/drawing/2014/main" id="{995EDCEA-149F-4A23-9167-FE986E31A4E2}"/>
              </a:ext>
            </a:extLst>
          </p:cNvPr>
          <p:cNvSpPr/>
          <p:nvPr/>
        </p:nvSpPr>
        <p:spPr>
          <a:xfrm>
            <a:off x="4800600" y="6324601"/>
            <a:ext cx="3886200" cy="304800"/>
          </a:xfrm>
          <a:prstGeom prst="rect">
            <a:avLst/>
          </a:prstGeom>
        </p:spPr>
        <p:txBody>
          <a:bodyPr wrap="square">
            <a:spAutoFit/>
          </a:bodyPr>
          <a:lstStyle/>
          <a:p>
            <a:r>
              <a:rPr lang="en-US" sz="1400" dirty="0" err="1"/>
              <a:t>Lobodin</a:t>
            </a:r>
            <a:r>
              <a:rPr lang="en-US" sz="1400" dirty="0"/>
              <a:t> V. et al. </a:t>
            </a:r>
            <a:r>
              <a:rPr lang="en-US" sz="1400" i="1" dirty="0"/>
              <a:t>Anal. Chem. </a:t>
            </a:r>
            <a:r>
              <a:rPr lang="en-US" sz="1400" dirty="0"/>
              <a:t>84, 2012, 3410-3416</a:t>
            </a:r>
          </a:p>
        </p:txBody>
      </p:sp>
    </p:spTree>
    <p:extLst>
      <p:ext uri="{BB962C8B-B14F-4D97-AF65-F5344CB8AC3E}">
        <p14:creationId xmlns:p14="http://schemas.microsoft.com/office/powerpoint/2010/main" val="19537231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8DBE2-9507-34D7-4527-9DFA9033EA1F}"/>
            </a:ext>
          </a:extLst>
        </p:cNvPr>
        <p:cNvGrpSpPr/>
        <p:nvPr/>
      </p:nvGrpSpPr>
      <p:grpSpPr>
        <a:xfrm>
          <a:off x="0" y="0"/>
          <a:ext cx="0" cy="0"/>
          <a:chOff x="0" y="0"/>
          <a:chExt cx="0" cy="0"/>
        </a:xfrm>
      </p:grpSpPr>
      <p:sp>
        <p:nvSpPr>
          <p:cNvPr id="51204" name="Obdélník 3">
            <a:extLst>
              <a:ext uri="{FF2B5EF4-FFF2-40B4-BE49-F238E27FC236}">
                <a16:creationId xmlns:a16="http://schemas.microsoft.com/office/drawing/2014/main" id="{C923FEA0-E00E-33F8-E3EE-73A1576418C8}"/>
              </a:ext>
            </a:extLst>
          </p:cNvPr>
          <p:cNvSpPr>
            <a:spLocks noChangeArrowheads="1"/>
          </p:cNvSpPr>
          <p:nvPr/>
        </p:nvSpPr>
        <p:spPr bwMode="auto">
          <a:xfrm>
            <a:off x="5784764" y="1149687"/>
            <a:ext cx="1689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dirty="0"/>
              <a:t>F + </a:t>
            </a:r>
            <a:r>
              <a:rPr lang="en-US" altLang="cs-CZ" sz="2400" b="1" dirty="0"/>
              <a:t>V − E = 2</a:t>
            </a:r>
          </a:p>
        </p:txBody>
      </p:sp>
      <p:sp>
        <p:nvSpPr>
          <p:cNvPr id="51205" name="TextovéPole 4">
            <a:extLst>
              <a:ext uri="{FF2B5EF4-FFF2-40B4-BE49-F238E27FC236}">
                <a16:creationId xmlns:a16="http://schemas.microsoft.com/office/drawing/2014/main" id="{310D7E18-715C-827D-7659-5C40957A2AFC}"/>
              </a:ext>
            </a:extLst>
          </p:cNvPr>
          <p:cNvSpPr txBox="1">
            <a:spLocks noChangeArrowheads="1"/>
          </p:cNvSpPr>
          <p:nvPr/>
        </p:nvSpPr>
        <p:spPr bwMode="auto">
          <a:xfrm>
            <a:off x="322026" y="208125"/>
            <a:ext cx="2141035" cy="48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sz="2540" b="1" dirty="0"/>
              <a:t>Euler</a:t>
            </a:r>
            <a:r>
              <a:rPr lang="cs-CZ" altLang="cs-CZ" sz="2540" b="1" dirty="0"/>
              <a:t>ů</a:t>
            </a:r>
            <a:r>
              <a:rPr lang="en-US" altLang="cs-CZ" sz="2540" b="1" dirty="0"/>
              <a:t>v </a:t>
            </a:r>
            <a:r>
              <a:rPr lang="en-US" altLang="cs-CZ" sz="2540" b="1" dirty="0" err="1"/>
              <a:t>v</a:t>
            </a:r>
            <a:r>
              <a:rPr lang="cs-CZ" altLang="cs-CZ" sz="2540" b="1" dirty="0"/>
              <a:t>z</a:t>
            </a:r>
            <a:r>
              <a:rPr lang="en-US" altLang="cs-CZ" sz="2540" b="1" dirty="0" err="1"/>
              <a:t>orec</a:t>
            </a:r>
            <a:endParaRPr lang="en-US" altLang="cs-CZ" sz="2540" b="1" dirty="0"/>
          </a:p>
        </p:txBody>
      </p:sp>
      <p:sp>
        <p:nvSpPr>
          <p:cNvPr id="51206" name="TextovéPole 5">
            <a:extLst>
              <a:ext uri="{FF2B5EF4-FFF2-40B4-BE49-F238E27FC236}">
                <a16:creationId xmlns:a16="http://schemas.microsoft.com/office/drawing/2014/main" id="{2ECE13F8-6F2B-449E-A42F-269265679D0E}"/>
              </a:ext>
            </a:extLst>
          </p:cNvPr>
          <p:cNvSpPr txBox="1">
            <a:spLocks noChangeArrowheads="1"/>
          </p:cNvSpPr>
          <p:nvPr/>
        </p:nvSpPr>
        <p:spPr bwMode="auto">
          <a:xfrm>
            <a:off x="6392504" y="1996089"/>
            <a:ext cx="24580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600" dirty="0"/>
              <a:t>V = počet vrcholů (</a:t>
            </a:r>
            <a:r>
              <a:rPr lang="cs-CZ" altLang="cs-CZ" sz="1600" dirty="0" err="1"/>
              <a:t>vertices</a:t>
            </a:r>
            <a:r>
              <a:rPr lang="cs-CZ" altLang="cs-CZ" sz="1600" dirty="0"/>
              <a:t>)</a:t>
            </a:r>
          </a:p>
          <a:p>
            <a:r>
              <a:rPr lang="cs-CZ" altLang="cs-CZ" sz="1600" dirty="0"/>
              <a:t>E = počet hran (</a:t>
            </a:r>
            <a:r>
              <a:rPr lang="cs-CZ" altLang="cs-CZ" sz="1600" dirty="0" err="1"/>
              <a:t>edges</a:t>
            </a:r>
            <a:r>
              <a:rPr lang="cs-CZ" altLang="cs-CZ" sz="1600" dirty="0"/>
              <a:t>)</a:t>
            </a:r>
          </a:p>
          <a:p>
            <a:r>
              <a:rPr lang="cs-CZ" altLang="cs-CZ" sz="1600" dirty="0"/>
              <a:t>F = počet ploch (</a:t>
            </a:r>
            <a:r>
              <a:rPr lang="cs-CZ" altLang="cs-CZ" sz="1600" dirty="0" err="1"/>
              <a:t>faces</a:t>
            </a:r>
            <a:r>
              <a:rPr lang="cs-CZ" altLang="cs-CZ" sz="1600" dirty="0"/>
              <a:t>)</a:t>
            </a:r>
            <a:endParaRPr lang="en-US" altLang="cs-CZ" sz="1600" dirty="0"/>
          </a:p>
        </p:txBody>
      </p:sp>
      <p:pic>
        <p:nvPicPr>
          <p:cNvPr id="51207" name="Picture 4" descr="https://topologicalmusings.files.wordpress.com/2008/03/platonicsolids.gif?w=382">
            <a:extLst>
              <a:ext uri="{FF2B5EF4-FFF2-40B4-BE49-F238E27FC236}">
                <a16:creationId xmlns:a16="http://schemas.microsoft.com/office/drawing/2014/main" id="{8DB768BB-65D6-A718-0767-DBECBFEE4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26" y="1463957"/>
            <a:ext cx="4538906" cy="438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8" descr="https://www.colourbox.com/preview/6347523-fullerene-c60-molecular-structure.jpg">
            <a:extLst>
              <a:ext uri="{FF2B5EF4-FFF2-40B4-BE49-F238E27FC236}">
                <a16:creationId xmlns:a16="http://schemas.microsoft.com/office/drawing/2014/main" id="{9B856EA7-48FD-CE02-BAE2-7D38FC06FB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6055" y="3429000"/>
            <a:ext cx="2259360" cy="211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TextovéPole 6">
            <a:extLst>
              <a:ext uri="{FF2B5EF4-FFF2-40B4-BE49-F238E27FC236}">
                <a16:creationId xmlns:a16="http://schemas.microsoft.com/office/drawing/2014/main" id="{5268E74A-DECB-629B-08B0-3B90A5CC0D71}"/>
              </a:ext>
            </a:extLst>
          </p:cNvPr>
          <p:cNvSpPr txBox="1">
            <a:spLocks noChangeArrowheads="1"/>
          </p:cNvSpPr>
          <p:nvPr/>
        </p:nvSpPr>
        <p:spPr bwMode="auto">
          <a:xfrm>
            <a:off x="5965900" y="5849290"/>
            <a:ext cx="1178977"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633" dirty="0"/>
              <a:t>Fulleren C</a:t>
            </a:r>
            <a:r>
              <a:rPr lang="cs-CZ" altLang="cs-CZ" sz="1633" baseline="-25000" dirty="0"/>
              <a:t>60</a:t>
            </a:r>
            <a:endParaRPr lang="en-US" altLang="cs-CZ" sz="1633" baseline="-25000" dirty="0"/>
          </a:p>
        </p:txBody>
      </p:sp>
      <p:sp>
        <p:nvSpPr>
          <p:cNvPr id="51211" name="TextovéPole 7">
            <a:extLst>
              <a:ext uri="{FF2B5EF4-FFF2-40B4-BE49-F238E27FC236}">
                <a16:creationId xmlns:a16="http://schemas.microsoft.com/office/drawing/2014/main" id="{83D9E72F-8A7E-07A8-2374-A80C3A216DD8}"/>
              </a:ext>
            </a:extLst>
          </p:cNvPr>
          <p:cNvSpPr txBox="1">
            <a:spLocks noChangeArrowheads="1"/>
          </p:cNvSpPr>
          <p:nvPr/>
        </p:nvSpPr>
        <p:spPr bwMode="auto">
          <a:xfrm>
            <a:off x="7484175" y="3962400"/>
            <a:ext cx="149970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600" dirty="0"/>
              <a:t>32 </a:t>
            </a:r>
            <a:r>
              <a:rPr lang="cs-CZ" altLang="cs-CZ" sz="1600" dirty="0" err="1"/>
              <a:t>faces</a:t>
            </a:r>
            <a:endParaRPr lang="cs-CZ" altLang="cs-CZ" sz="1600" dirty="0"/>
          </a:p>
          <a:p>
            <a:r>
              <a:rPr lang="cs-CZ" altLang="cs-CZ" sz="1600" dirty="0"/>
              <a:t>(20 </a:t>
            </a:r>
            <a:r>
              <a:rPr lang="cs-CZ" altLang="cs-CZ" sz="1600" dirty="0" err="1"/>
              <a:t>hexagonal</a:t>
            </a:r>
            <a:r>
              <a:rPr lang="cs-CZ" altLang="cs-CZ" sz="1600" dirty="0"/>
              <a:t>)</a:t>
            </a:r>
          </a:p>
          <a:p>
            <a:r>
              <a:rPr lang="cs-CZ" altLang="cs-CZ" sz="1600" dirty="0"/>
              <a:t>(12 </a:t>
            </a:r>
            <a:r>
              <a:rPr lang="cs-CZ" altLang="cs-CZ" sz="1600" dirty="0" err="1"/>
              <a:t>pentagonal</a:t>
            </a:r>
            <a:r>
              <a:rPr lang="cs-CZ" altLang="cs-CZ" sz="1600" dirty="0"/>
              <a:t>)</a:t>
            </a:r>
          </a:p>
          <a:p>
            <a:r>
              <a:rPr lang="cs-CZ" altLang="cs-CZ" sz="1600" dirty="0"/>
              <a:t>90 </a:t>
            </a:r>
            <a:r>
              <a:rPr lang="cs-CZ" altLang="cs-CZ" sz="1600" dirty="0" err="1"/>
              <a:t>edges</a:t>
            </a:r>
            <a:endParaRPr lang="cs-CZ" altLang="cs-CZ" sz="1600" dirty="0"/>
          </a:p>
          <a:p>
            <a:r>
              <a:rPr lang="cs-CZ" altLang="cs-CZ" sz="1600" dirty="0"/>
              <a:t>60 </a:t>
            </a:r>
            <a:r>
              <a:rPr lang="cs-CZ" altLang="cs-CZ" sz="1600" dirty="0" err="1"/>
              <a:t>vertices</a:t>
            </a:r>
            <a:endParaRPr lang="en-US" altLang="cs-CZ" sz="1600" dirty="0"/>
          </a:p>
        </p:txBody>
      </p:sp>
      <p:sp>
        <p:nvSpPr>
          <p:cNvPr id="51212" name="TextovéPole 9">
            <a:extLst>
              <a:ext uri="{FF2B5EF4-FFF2-40B4-BE49-F238E27FC236}">
                <a16:creationId xmlns:a16="http://schemas.microsoft.com/office/drawing/2014/main" id="{6F5A2010-7C13-7882-FC63-2C04C3CE9C11}"/>
              </a:ext>
            </a:extLst>
          </p:cNvPr>
          <p:cNvSpPr txBox="1">
            <a:spLocks noChangeArrowheads="1"/>
          </p:cNvSpPr>
          <p:nvPr/>
        </p:nvSpPr>
        <p:spPr bwMode="auto">
          <a:xfrm>
            <a:off x="322026" y="6200307"/>
            <a:ext cx="4800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cs-CZ" altLang="cs-CZ" sz="1600" dirty="0"/>
              <a:t>Konvexní polyedry (</a:t>
            </a:r>
            <a:r>
              <a:rPr lang="cs-CZ" altLang="cs-CZ" sz="1600" dirty="0" err="1"/>
              <a:t>Platónovská</a:t>
            </a:r>
            <a:r>
              <a:rPr lang="cs-CZ" altLang="cs-CZ" sz="1600" dirty="0"/>
              <a:t> tělesa)</a:t>
            </a:r>
            <a:endParaRPr lang="en-US" altLang="cs-CZ" sz="1600" dirty="0"/>
          </a:p>
        </p:txBody>
      </p:sp>
    </p:spTree>
    <p:extLst>
      <p:ext uri="{BB962C8B-B14F-4D97-AF65-F5344CB8AC3E}">
        <p14:creationId xmlns:p14="http://schemas.microsoft.com/office/powerpoint/2010/main" val="33017833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69F59-5DDA-965F-6839-C56DA43D170B}"/>
            </a:ext>
          </a:extLst>
        </p:cNvPr>
        <p:cNvGrpSpPr/>
        <p:nvPr/>
      </p:nvGrpSpPr>
      <p:grpSpPr>
        <a:xfrm>
          <a:off x="0" y="0"/>
          <a:ext cx="0" cy="0"/>
          <a:chOff x="0" y="0"/>
          <a:chExt cx="0" cy="0"/>
        </a:xfrm>
      </p:grpSpPr>
      <p:pic>
        <p:nvPicPr>
          <p:cNvPr id="52226" name="Picture 2" descr="https://aminsaied.files.wordpress.com/2012/07/cube1.png?w=210&amp;h=189">
            <a:extLst>
              <a:ext uri="{FF2B5EF4-FFF2-40B4-BE49-F238E27FC236}">
                <a16:creationId xmlns:a16="http://schemas.microsoft.com/office/drawing/2014/main" id="{E7324CC5-BB00-F1D5-6A98-89067EEA3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291" y="703948"/>
            <a:ext cx="1532161" cy="137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Šipka: doprava 3">
            <a:extLst>
              <a:ext uri="{FF2B5EF4-FFF2-40B4-BE49-F238E27FC236}">
                <a16:creationId xmlns:a16="http://schemas.microsoft.com/office/drawing/2014/main" id="{F2FF934C-BB12-CDD5-B0E8-DA77B7A61949}"/>
              </a:ext>
            </a:extLst>
          </p:cNvPr>
          <p:cNvSpPr>
            <a:spLocks noChangeArrowheads="1"/>
          </p:cNvSpPr>
          <p:nvPr/>
        </p:nvSpPr>
        <p:spPr bwMode="auto">
          <a:xfrm>
            <a:off x="4839410" y="1310346"/>
            <a:ext cx="2004480" cy="439200"/>
          </a:xfrm>
          <a:prstGeom prst="rightArrow">
            <a:avLst>
              <a:gd name="adj1" fmla="val 50000"/>
              <a:gd name="adj2" fmla="val 50028"/>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87000"/>
              </a:lnSpc>
              <a:buClr>
                <a:srgbClr val="000000"/>
              </a:buClr>
              <a:buSzPct val="100000"/>
              <a:buFont typeface="Times New Roman" panose="02020603050405020304" pitchFamily="18" charset="0"/>
              <a:buNone/>
            </a:pPr>
            <a:endParaRPr lang="en-US" altLang="cs-CZ" sz="1633"/>
          </a:p>
        </p:txBody>
      </p:sp>
      <p:pic>
        <p:nvPicPr>
          <p:cNvPr id="52228" name="Picture 4" descr="https://aminsaied.files.wordpress.com/2012/07/cube2.png?w=181&amp;h=162">
            <a:extLst>
              <a:ext uri="{FF2B5EF4-FFF2-40B4-BE49-F238E27FC236}">
                <a16:creationId xmlns:a16="http://schemas.microsoft.com/office/drawing/2014/main" id="{FBCDF532-5EBE-3735-A304-77544AF72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92" y="764152"/>
            <a:ext cx="1415022" cy="12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ovéPole 4">
            <a:extLst>
              <a:ext uri="{FF2B5EF4-FFF2-40B4-BE49-F238E27FC236}">
                <a16:creationId xmlns:a16="http://schemas.microsoft.com/office/drawing/2014/main" id="{5914B0C4-D5C9-AE15-92BE-4FA3E0BB763C}"/>
              </a:ext>
            </a:extLst>
          </p:cNvPr>
          <p:cNvSpPr txBox="1">
            <a:spLocks noChangeArrowheads="1"/>
          </p:cNvSpPr>
          <p:nvPr/>
        </p:nvSpPr>
        <p:spPr bwMode="auto">
          <a:xfrm>
            <a:off x="3231407" y="312071"/>
            <a:ext cx="445956"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814" dirty="0"/>
              <a:t>3D</a:t>
            </a:r>
            <a:endParaRPr lang="en-US" altLang="cs-CZ" sz="1814" dirty="0"/>
          </a:p>
        </p:txBody>
      </p:sp>
      <p:sp>
        <p:nvSpPr>
          <p:cNvPr id="52230" name="TextovéPole 7">
            <a:extLst>
              <a:ext uri="{FF2B5EF4-FFF2-40B4-BE49-F238E27FC236}">
                <a16:creationId xmlns:a16="http://schemas.microsoft.com/office/drawing/2014/main" id="{06D58750-0F7A-D2E9-EAAE-A45304D6378E}"/>
              </a:ext>
            </a:extLst>
          </p:cNvPr>
          <p:cNvSpPr txBox="1">
            <a:spLocks noChangeArrowheads="1"/>
          </p:cNvSpPr>
          <p:nvPr/>
        </p:nvSpPr>
        <p:spPr bwMode="auto">
          <a:xfrm>
            <a:off x="7855489" y="287652"/>
            <a:ext cx="445956"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814" dirty="0"/>
              <a:t>2D</a:t>
            </a:r>
            <a:endParaRPr lang="en-US" altLang="cs-CZ" sz="1814" dirty="0"/>
          </a:p>
        </p:txBody>
      </p:sp>
      <p:sp>
        <p:nvSpPr>
          <p:cNvPr id="52231" name="TextovéPole 5">
            <a:extLst>
              <a:ext uri="{FF2B5EF4-FFF2-40B4-BE49-F238E27FC236}">
                <a16:creationId xmlns:a16="http://schemas.microsoft.com/office/drawing/2014/main" id="{0BED9F3F-9420-34C7-4E74-3FD63B080472}"/>
              </a:ext>
            </a:extLst>
          </p:cNvPr>
          <p:cNvSpPr txBox="1">
            <a:spLocks noChangeArrowheads="1"/>
          </p:cNvSpPr>
          <p:nvPr/>
        </p:nvSpPr>
        <p:spPr bwMode="auto">
          <a:xfrm>
            <a:off x="5379941" y="380476"/>
            <a:ext cx="772969" cy="9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814" dirty="0"/>
              <a:t>E = e</a:t>
            </a:r>
          </a:p>
          <a:p>
            <a:r>
              <a:rPr lang="cs-CZ" altLang="cs-CZ" sz="1814" dirty="0"/>
              <a:t>V = v</a:t>
            </a:r>
          </a:p>
          <a:p>
            <a:r>
              <a:rPr lang="cs-CZ" altLang="cs-CZ" sz="1814" dirty="0"/>
              <a:t>F-1= f </a:t>
            </a:r>
            <a:endParaRPr lang="en-US" altLang="cs-CZ" sz="1814" dirty="0"/>
          </a:p>
        </p:txBody>
      </p:sp>
      <p:sp>
        <p:nvSpPr>
          <p:cNvPr id="52232" name="Obdélník 9">
            <a:extLst>
              <a:ext uri="{FF2B5EF4-FFF2-40B4-BE49-F238E27FC236}">
                <a16:creationId xmlns:a16="http://schemas.microsoft.com/office/drawing/2014/main" id="{8323423C-A3BE-8CD2-396F-7F9F9C5D89F9}"/>
              </a:ext>
            </a:extLst>
          </p:cNvPr>
          <p:cNvSpPr>
            <a:spLocks noChangeArrowheads="1"/>
          </p:cNvSpPr>
          <p:nvPr/>
        </p:nvSpPr>
        <p:spPr bwMode="auto">
          <a:xfrm>
            <a:off x="363293" y="3341884"/>
            <a:ext cx="1479892"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177" b="1" dirty="0"/>
              <a:t>v</a:t>
            </a:r>
            <a:r>
              <a:rPr lang="en-US" altLang="cs-CZ" sz="2177" b="1" dirty="0"/>
              <a:t> − </a:t>
            </a:r>
            <a:r>
              <a:rPr lang="cs-CZ" altLang="cs-CZ" sz="2177" b="1" dirty="0"/>
              <a:t>e</a:t>
            </a:r>
            <a:r>
              <a:rPr lang="en-US" altLang="cs-CZ" sz="2177" b="1" dirty="0"/>
              <a:t> + </a:t>
            </a:r>
            <a:r>
              <a:rPr lang="cs-CZ" altLang="cs-CZ" sz="2177" b="1" dirty="0"/>
              <a:t>f</a:t>
            </a:r>
            <a:r>
              <a:rPr lang="en-US" altLang="cs-CZ" sz="2177" b="1" dirty="0"/>
              <a:t> = </a:t>
            </a:r>
            <a:r>
              <a:rPr lang="cs-CZ" altLang="cs-CZ" sz="2177" b="1" dirty="0"/>
              <a:t>1</a:t>
            </a:r>
            <a:endParaRPr lang="en-US" altLang="cs-CZ" sz="2177" b="1" dirty="0"/>
          </a:p>
        </p:txBody>
      </p:sp>
      <p:sp>
        <p:nvSpPr>
          <p:cNvPr id="52233" name="TextovéPole 10">
            <a:extLst>
              <a:ext uri="{FF2B5EF4-FFF2-40B4-BE49-F238E27FC236}">
                <a16:creationId xmlns:a16="http://schemas.microsoft.com/office/drawing/2014/main" id="{5F50D3AB-6170-ED07-C62C-0B3945B8C486}"/>
              </a:ext>
            </a:extLst>
          </p:cNvPr>
          <p:cNvSpPr txBox="1">
            <a:spLocks noChangeArrowheads="1"/>
          </p:cNvSpPr>
          <p:nvPr/>
        </p:nvSpPr>
        <p:spPr bwMode="auto">
          <a:xfrm>
            <a:off x="2123155" y="3276364"/>
            <a:ext cx="2216504" cy="76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451" dirty="0"/>
              <a:t>v = počet vrcholů (</a:t>
            </a:r>
            <a:r>
              <a:rPr lang="cs-CZ" altLang="cs-CZ" sz="1451" dirty="0" err="1"/>
              <a:t>vertices</a:t>
            </a:r>
            <a:r>
              <a:rPr lang="cs-CZ" altLang="cs-CZ" sz="1451" dirty="0"/>
              <a:t>)</a:t>
            </a:r>
          </a:p>
          <a:p>
            <a:r>
              <a:rPr lang="cs-CZ" altLang="cs-CZ" sz="1451" dirty="0"/>
              <a:t>e = počet hran (</a:t>
            </a:r>
            <a:r>
              <a:rPr lang="cs-CZ" altLang="cs-CZ" sz="1451" dirty="0" err="1"/>
              <a:t>edges</a:t>
            </a:r>
            <a:r>
              <a:rPr lang="cs-CZ" altLang="cs-CZ" sz="1451" dirty="0"/>
              <a:t>)</a:t>
            </a:r>
          </a:p>
          <a:p>
            <a:r>
              <a:rPr lang="cs-CZ" altLang="cs-CZ" sz="1451" dirty="0"/>
              <a:t>f = počet ploch (</a:t>
            </a:r>
            <a:r>
              <a:rPr lang="cs-CZ" altLang="cs-CZ" sz="1451" dirty="0" err="1"/>
              <a:t>faces</a:t>
            </a:r>
            <a:r>
              <a:rPr lang="cs-CZ" altLang="cs-CZ" sz="1451" dirty="0"/>
              <a:t>)</a:t>
            </a:r>
            <a:endParaRPr lang="en-US" altLang="cs-CZ" sz="1451" dirty="0"/>
          </a:p>
        </p:txBody>
      </p:sp>
      <p:sp>
        <p:nvSpPr>
          <p:cNvPr id="52234" name="TextovéPole 11">
            <a:extLst>
              <a:ext uri="{FF2B5EF4-FFF2-40B4-BE49-F238E27FC236}">
                <a16:creationId xmlns:a16="http://schemas.microsoft.com/office/drawing/2014/main" id="{3613F89E-D896-84B1-2462-460494FA6570}"/>
              </a:ext>
            </a:extLst>
          </p:cNvPr>
          <p:cNvSpPr txBox="1">
            <a:spLocks noChangeArrowheads="1"/>
          </p:cNvSpPr>
          <p:nvPr/>
        </p:nvSpPr>
        <p:spPr bwMode="auto">
          <a:xfrm>
            <a:off x="239082" y="280943"/>
            <a:ext cx="2141035" cy="48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sz="2540" b="1" dirty="0"/>
              <a:t>Euler</a:t>
            </a:r>
            <a:r>
              <a:rPr lang="cs-CZ" altLang="cs-CZ" sz="2540" b="1" dirty="0"/>
              <a:t>ů</a:t>
            </a:r>
            <a:r>
              <a:rPr lang="en-US" altLang="cs-CZ" sz="2540" b="1" dirty="0"/>
              <a:t>v </a:t>
            </a:r>
            <a:r>
              <a:rPr lang="en-US" altLang="cs-CZ" sz="2540" b="1" dirty="0" err="1"/>
              <a:t>v</a:t>
            </a:r>
            <a:r>
              <a:rPr lang="cs-CZ" altLang="cs-CZ" sz="2540" b="1" dirty="0"/>
              <a:t>z</a:t>
            </a:r>
            <a:r>
              <a:rPr lang="en-US" altLang="cs-CZ" sz="2540" b="1" dirty="0" err="1"/>
              <a:t>orec</a:t>
            </a:r>
            <a:endParaRPr lang="en-US" altLang="cs-CZ" sz="2540" b="1" dirty="0"/>
          </a:p>
        </p:txBody>
      </p:sp>
      <p:sp>
        <p:nvSpPr>
          <p:cNvPr id="13" name="TextovéPole 6">
            <a:extLst>
              <a:ext uri="{FF2B5EF4-FFF2-40B4-BE49-F238E27FC236}">
                <a16:creationId xmlns:a16="http://schemas.microsoft.com/office/drawing/2014/main" id="{C9AB51E5-1952-31B1-DD0E-4C88B39EC69E}"/>
              </a:ext>
            </a:extLst>
          </p:cNvPr>
          <p:cNvSpPr txBox="1">
            <a:spLocks noChangeArrowheads="1"/>
          </p:cNvSpPr>
          <p:nvPr/>
        </p:nvSpPr>
        <p:spPr bwMode="auto">
          <a:xfrm>
            <a:off x="262093" y="2528327"/>
            <a:ext cx="3580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sz="2000" b="1" i="1" dirty="0"/>
              <a:t>C</a:t>
            </a:r>
            <a:r>
              <a:rPr lang="cs-CZ" altLang="cs-CZ" sz="2000" b="1" i="1" dirty="0"/>
              <a:t>y</a:t>
            </a:r>
            <a:r>
              <a:rPr lang="en-US" altLang="cs-CZ" sz="2000" b="1" i="1" dirty="0"/>
              <a:t>klick</a:t>
            </a:r>
            <a:r>
              <a:rPr lang="cs-CZ" altLang="cs-CZ" sz="2000" b="1" i="1" dirty="0"/>
              <a:t>é</a:t>
            </a:r>
            <a:r>
              <a:rPr lang="en-US" altLang="cs-CZ" sz="2000" b="1" i="1" dirty="0"/>
              <a:t> a </a:t>
            </a:r>
            <a:r>
              <a:rPr lang="en-US" altLang="cs-CZ" sz="2000" b="1" i="1" dirty="0" err="1"/>
              <a:t>nena</a:t>
            </a:r>
            <a:r>
              <a:rPr lang="cs-CZ" altLang="cs-CZ" sz="2000" b="1" i="1" dirty="0"/>
              <a:t>sycené molekuly</a:t>
            </a:r>
            <a:endParaRPr lang="en-US" altLang="cs-CZ" sz="2000" b="1" i="1" dirty="0"/>
          </a:p>
        </p:txBody>
      </p:sp>
      <p:pic>
        <p:nvPicPr>
          <p:cNvPr id="15" name="Picture 2" descr="http://www.chemguide.co.uk/basicorg/bonding/cyclos.GIF">
            <a:extLst>
              <a:ext uri="{FF2B5EF4-FFF2-40B4-BE49-F238E27FC236}">
                <a16:creationId xmlns:a16="http://schemas.microsoft.com/office/drawing/2014/main" id="{A73750A6-ADCA-8413-7661-27D64E430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108" y="2822965"/>
            <a:ext cx="2336431" cy="113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Výsledek obrázku pro ethylene">
            <a:extLst>
              <a:ext uri="{FF2B5EF4-FFF2-40B4-BE49-F238E27FC236}">
                <a16:creationId xmlns:a16="http://schemas.microsoft.com/office/drawing/2014/main" id="{B8285BE8-EF8A-D2E0-D544-6A0C503B4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727" y="2714411"/>
            <a:ext cx="1260873" cy="113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2">
            <a:extLst>
              <a:ext uri="{FF2B5EF4-FFF2-40B4-BE49-F238E27FC236}">
                <a16:creationId xmlns:a16="http://schemas.microsoft.com/office/drawing/2014/main" id="{12085357-67C6-3872-49B4-C1720C79E6DD}"/>
              </a:ext>
            </a:extLst>
          </p:cNvPr>
          <p:cNvSpPr txBox="1">
            <a:spLocks noChangeArrowheads="1"/>
          </p:cNvSpPr>
          <p:nvPr/>
        </p:nvSpPr>
        <p:spPr bwMode="auto">
          <a:xfrm>
            <a:off x="310393" y="4718700"/>
            <a:ext cx="3254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000" b="1" i="1" dirty="0"/>
              <a:t>Alifatické nasycené molekuly</a:t>
            </a:r>
            <a:endParaRPr lang="en-US" altLang="cs-CZ" sz="2000" b="1" i="1" dirty="0"/>
          </a:p>
        </p:txBody>
      </p:sp>
      <p:pic>
        <p:nvPicPr>
          <p:cNvPr id="18" name="Picture 6" descr="Výsledek obrázku pro n-alkanes graph theory">
            <a:extLst>
              <a:ext uri="{FF2B5EF4-FFF2-40B4-BE49-F238E27FC236}">
                <a16:creationId xmlns:a16="http://schemas.microsoft.com/office/drawing/2014/main" id="{38249F3A-31A6-583B-02CB-A80024AB8B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7666" y="5105400"/>
            <a:ext cx="4233973" cy="148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bdélník 7">
            <a:extLst>
              <a:ext uri="{FF2B5EF4-FFF2-40B4-BE49-F238E27FC236}">
                <a16:creationId xmlns:a16="http://schemas.microsoft.com/office/drawing/2014/main" id="{D7997BA3-D957-1C22-4270-F7FAC7A3EC32}"/>
              </a:ext>
            </a:extLst>
          </p:cNvPr>
          <p:cNvSpPr>
            <a:spLocks noChangeArrowheads="1"/>
          </p:cNvSpPr>
          <p:nvPr/>
        </p:nvSpPr>
        <p:spPr bwMode="auto">
          <a:xfrm>
            <a:off x="310393" y="5419146"/>
            <a:ext cx="1532792"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177" b="1" dirty="0"/>
              <a:t>v</a:t>
            </a:r>
            <a:r>
              <a:rPr lang="en-US" altLang="cs-CZ" sz="2177" b="1" dirty="0"/>
              <a:t> − </a:t>
            </a:r>
            <a:r>
              <a:rPr lang="cs-CZ" altLang="cs-CZ" sz="2177" b="1" dirty="0"/>
              <a:t>e</a:t>
            </a:r>
            <a:r>
              <a:rPr lang="en-US" altLang="cs-CZ" sz="2177" b="1" dirty="0"/>
              <a:t> + </a:t>
            </a:r>
            <a:r>
              <a:rPr lang="cs-CZ" altLang="cs-CZ" sz="2177" b="1" dirty="0"/>
              <a:t>0</a:t>
            </a:r>
            <a:r>
              <a:rPr lang="en-US" altLang="cs-CZ" sz="2177" b="1" dirty="0"/>
              <a:t> = </a:t>
            </a:r>
            <a:r>
              <a:rPr lang="cs-CZ" altLang="cs-CZ" sz="2177" b="1" dirty="0"/>
              <a:t>1</a:t>
            </a:r>
            <a:endParaRPr lang="en-US" altLang="cs-CZ" sz="2177" b="1" dirty="0"/>
          </a:p>
        </p:txBody>
      </p:sp>
      <p:sp>
        <p:nvSpPr>
          <p:cNvPr id="20" name="TextovéPole 8">
            <a:extLst>
              <a:ext uri="{FF2B5EF4-FFF2-40B4-BE49-F238E27FC236}">
                <a16:creationId xmlns:a16="http://schemas.microsoft.com/office/drawing/2014/main" id="{C0EFFD0F-6E56-F5E1-B856-FE8BF45BF35A}"/>
              </a:ext>
            </a:extLst>
          </p:cNvPr>
          <p:cNvSpPr txBox="1">
            <a:spLocks noChangeArrowheads="1"/>
          </p:cNvSpPr>
          <p:nvPr/>
        </p:nvSpPr>
        <p:spPr bwMode="auto">
          <a:xfrm>
            <a:off x="2014560" y="5372870"/>
            <a:ext cx="2216504" cy="76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451" dirty="0"/>
              <a:t>v = počet vrcholů (</a:t>
            </a:r>
            <a:r>
              <a:rPr lang="cs-CZ" altLang="cs-CZ" sz="1451" dirty="0" err="1"/>
              <a:t>vertices</a:t>
            </a:r>
            <a:r>
              <a:rPr lang="cs-CZ" altLang="cs-CZ" sz="1451" dirty="0"/>
              <a:t>)</a:t>
            </a:r>
          </a:p>
          <a:p>
            <a:r>
              <a:rPr lang="cs-CZ" altLang="cs-CZ" sz="1451" dirty="0"/>
              <a:t>e = počet hran (</a:t>
            </a:r>
            <a:r>
              <a:rPr lang="cs-CZ" altLang="cs-CZ" sz="1451" dirty="0" err="1"/>
              <a:t>edges</a:t>
            </a:r>
            <a:r>
              <a:rPr lang="cs-CZ" altLang="cs-CZ" sz="1451" dirty="0"/>
              <a:t>)</a:t>
            </a:r>
          </a:p>
          <a:p>
            <a:r>
              <a:rPr lang="cs-CZ" altLang="cs-CZ" sz="1451" dirty="0"/>
              <a:t>f = počet ploch (</a:t>
            </a:r>
            <a:r>
              <a:rPr lang="cs-CZ" altLang="cs-CZ" sz="1451" dirty="0" err="1"/>
              <a:t>faces</a:t>
            </a:r>
            <a:r>
              <a:rPr lang="cs-CZ" altLang="cs-CZ" sz="1451" dirty="0"/>
              <a:t>) = 0</a:t>
            </a:r>
            <a:endParaRPr lang="en-US" altLang="cs-CZ" sz="1451" dirty="0"/>
          </a:p>
        </p:txBody>
      </p:sp>
    </p:spTree>
    <p:extLst>
      <p:ext uri="{BB962C8B-B14F-4D97-AF65-F5344CB8AC3E}">
        <p14:creationId xmlns:p14="http://schemas.microsoft.com/office/powerpoint/2010/main" val="3455696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1233550" y="332656"/>
            <a:ext cx="6189120" cy="720080"/>
          </a:xfrm>
        </p:spPr>
        <p:txBody>
          <a:bodyPr tIns="35203"/>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cs-CZ" altLang="cs-CZ" sz="3200" b="1" dirty="0"/>
              <a:t>Počet valenčních elektronů </a:t>
            </a:r>
            <a:endParaRPr lang="en-GB" altLang="cs-CZ" sz="3200" b="1" dirty="0"/>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42689"/>
            <a:ext cx="7416824" cy="52932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Obdélník 2"/>
          <p:cNvSpPr/>
          <p:nvPr/>
        </p:nvSpPr>
        <p:spPr>
          <a:xfrm>
            <a:off x="2118614" y="2204864"/>
            <a:ext cx="5832648"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ahnutá šipka doleva 3"/>
          <p:cNvSpPr/>
          <p:nvPr/>
        </p:nvSpPr>
        <p:spPr>
          <a:xfrm>
            <a:off x="8100392" y="764704"/>
            <a:ext cx="731520" cy="2025541"/>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380361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a:extLst>
              <a:ext uri="{FF2B5EF4-FFF2-40B4-BE49-F238E27FC236}">
                <a16:creationId xmlns:a16="http://schemas.microsoft.com/office/drawing/2014/main" id="{6FFDA188-9C68-4321-A9D9-A2BC1A95353C}"/>
              </a:ext>
            </a:extLst>
          </p:cNvPr>
          <p:cNvSpPr txBox="1">
            <a:spLocks noChangeArrowheads="1"/>
          </p:cNvSpPr>
          <p:nvPr/>
        </p:nvSpPr>
        <p:spPr bwMode="auto">
          <a:xfrm>
            <a:off x="533400" y="457200"/>
            <a:ext cx="62293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sz="2100" b="1" dirty="0"/>
              <a:t>Určování Lewisových struktur</a:t>
            </a:r>
            <a:endParaRPr lang="cs-CZ" altLang="en-US" sz="2100" dirty="0"/>
          </a:p>
        </p:txBody>
      </p:sp>
      <p:sp>
        <p:nvSpPr>
          <p:cNvPr id="2" name="Obdélník 1">
            <a:extLst>
              <a:ext uri="{FF2B5EF4-FFF2-40B4-BE49-F238E27FC236}">
                <a16:creationId xmlns:a16="http://schemas.microsoft.com/office/drawing/2014/main" id="{EB8C3A19-24E5-441E-B27D-244E8E66ECAA}"/>
              </a:ext>
            </a:extLst>
          </p:cNvPr>
          <p:cNvSpPr/>
          <p:nvPr/>
        </p:nvSpPr>
        <p:spPr>
          <a:xfrm>
            <a:off x="228600" y="1143000"/>
            <a:ext cx="8686800" cy="2308324"/>
          </a:xfrm>
          <a:prstGeom prst="rect">
            <a:avLst/>
          </a:prstGeom>
        </p:spPr>
        <p:txBody>
          <a:bodyPr wrap="square">
            <a:spAutoFit/>
          </a:bodyPr>
          <a:lstStyle/>
          <a:p>
            <a:r>
              <a:rPr lang="en-US" sz="2000"/>
              <a:t>1. Určit celkový počet valenčních elektronů každého atomu.</a:t>
            </a:r>
            <a:endParaRPr lang="cs-CZ" sz="2000"/>
          </a:p>
          <a:p>
            <a:r>
              <a:rPr lang="en-US" sz="800"/>
              <a:t> </a:t>
            </a:r>
          </a:p>
          <a:p>
            <a:r>
              <a:rPr lang="en-US" sz="2000"/>
              <a:t>2. Shromáždit atomy kolem centrálního atomu (tj. atomu s nejnižší elektronegativitou).</a:t>
            </a:r>
            <a:endParaRPr lang="cs-CZ" sz="2000"/>
          </a:p>
          <a:p>
            <a:endParaRPr lang="en-US" sz="800"/>
          </a:p>
          <a:p>
            <a:r>
              <a:rPr lang="cs-CZ" sz="2000"/>
              <a:t>3. </a:t>
            </a:r>
            <a:r>
              <a:rPr lang="en-US" sz="2000"/>
              <a:t>Naplnit oktet u atomů vázaných na centrální atom.</a:t>
            </a:r>
            <a:endParaRPr lang="cs-CZ" sz="2000"/>
          </a:p>
          <a:p>
            <a:endParaRPr lang="en-US" sz="800"/>
          </a:p>
          <a:p>
            <a:r>
              <a:rPr lang="cs-CZ" sz="2000"/>
              <a:t>4. </a:t>
            </a:r>
            <a:r>
              <a:rPr lang="en-US" sz="2000"/>
              <a:t>Naplnit oktet u centrálního atomu přiřazením zbylých elektronů do nevazebných elektronových párů, případně doplnit násobné vazby. </a:t>
            </a:r>
            <a:endParaRPr lang="en-US" sz="2000" dirty="0"/>
          </a:p>
        </p:txBody>
      </p:sp>
      <p:pic>
        <p:nvPicPr>
          <p:cNvPr id="3" name="Obrázek 2">
            <a:extLst>
              <a:ext uri="{FF2B5EF4-FFF2-40B4-BE49-F238E27FC236}">
                <a16:creationId xmlns:a16="http://schemas.microsoft.com/office/drawing/2014/main" id="{6059955C-BD28-4EC2-95E6-68F390269260}"/>
              </a:ext>
            </a:extLst>
          </p:cNvPr>
          <p:cNvPicPr>
            <a:picLocks noChangeAspect="1"/>
          </p:cNvPicPr>
          <p:nvPr/>
        </p:nvPicPr>
        <p:blipFill>
          <a:blip r:embed="rId3"/>
          <a:stretch>
            <a:fillRect/>
          </a:stretch>
        </p:blipFill>
        <p:spPr>
          <a:xfrm>
            <a:off x="3124200" y="3962400"/>
            <a:ext cx="5615564" cy="2514600"/>
          </a:xfrm>
          <a:prstGeom prst="rect">
            <a:avLst/>
          </a:prstGeom>
        </p:spPr>
      </p:pic>
      <p:pic>
        <p:nvPicPr>
          <p:cNvPr id="6" name="Obrázek 5">
            <a:extLst>
              <a:ext uri="{FF2B5EF4-FFF2-40B4-BE49-F238E27FC236}">
                <a16:creationId xmlns:a16="http://schemas.microsoft.com/office/drawing/2014/main" id="{C29FB3FB-4E86-4A5A-8BB0-9E63A1381A68}"/>
              </a:ext>
            </a:extLst>
          </p:cNvPr>
          <p:cNvPicPr>
            <a:picLocks noChangeAspect="1"/>
          </p:cNvPicPr>
          <p:nvPr/>
        </p:nvPicPr>
        <p:blipFill>
          <a:blip r:embed="rId4"/>
          <a:stretch>
            <a:fillRect/>
          </a:stretch>
        </p:blipFill>
        <p:spPr>
          <a:xfrm>
            <a:off x="533400" y="3657600"/>
            <a:ext cx="1845706" cy="2931133"/>
          </a:xfrm>
          <a:prstGeom prst="rect">
            <a:avLst/>
          </a:prstGeom>
        </p:spPr>
      </p:pic>
    </p:spTree>
    <p:extLst>
      <p:ext uri="{BB962C8B-B14F-4D97-AF65-F5344CB8AC3E}">
        <p14:creationId xmlns:p14="http://schemas.microsoft.com/office/powerpoint/2010/main" val="4292417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821D647-E89A-7649-9883-233C152A9A23}"/>
              </a:ext>
            </a:extLst>
          </p:cNvPr>
          <p:cNvSpPr txBox="1"/>
          <p:nvPr/>
        </p:nvSpPr>
        <p:spPr>
          <a:xfrm>
            <a:off x="152400" y="1080579"/>
            <a:ext cx="8458200" cy="1323439"/>
          </a:xfrm>
          <a:prstGeom prst="rect">
            <a:avLst/>
          </a:prstGeom>
          <a:noFill/>
        </p:spPr>
        <p:txBody>
          <a:bodyPr wrap="square">
            <a:spAutoFit/>
          </a:bodyPr>
          <a:lstStyle/>
          <a:p>
            <a:pPr algn="just"/>
            <a:r>
              <a:rPr lang="cs-CZ" sz="2000" b="1" i="0" dirty="0">
                <a:solidFill>
                  <a:srgbClr val="202122"/>
                </a:solidFill>
                <a:effectLst/>
              </a:rPr>
              <a:t>Rezonanční struktura</a:t>
            </a:r>
            <a:r>
              <a:rPr lang="cs-CZ" sz="2000" b="0" i="0" dirty="0">
                <a:solidFill>
                  <a:srgbClr val="202122"/>
                </a:solidFill>
                <a:effectLst/>
              </a:rPr>
              <a:t> je vzorec jedné z hraničních struktur dané sloučeniny. Rezonanční struktury se používají pro sloučeniny, jejichž strukturu nelze spolehlivě vyjádřit jedním vzorcem. Jednotlivé rezonanční struktury mezi sebe neustále přecházejí (což se značí obousměrnou šipkou ↔).</a:t>
            </a:r>
            <a:endParaRPr lang="cs-CZ" sz="2000" dirty="0"/>
          </a:p>
        </p:txBody>
      </p:sp>
      <p:sp>
        <p:nvSpPr>
          <p:cNvPr id="5" name="TextovéPole 4">
            <a:extLst>
              <a:ext uri="{FF2B5EF4-FFF2-40B4-BE49-F238E27FC236}">
                <a16:creationId xmlns:a16="http://schemas.microsoft.com/office/drawing/2014/main" id="{CC30BB02-CE04-CC76-F8B7-D3C8ED019114}"/>
              </a:ext>
            </a:extLst>
          </p:cNvPr>
          <p:cNvSpPr txBox="1"/>
          <p:nvPr/>
        </p:nvSpPr>
        <p:spPr>
          <a:xfrm>
            <a:off x="152400" y="4038600"/>
            <a:ext cx="8839200" cy="2585323"/>
          </a:xfrm>
          <a:prstGeom prst="rect">
            <a:avLst/>
          </a:prstGeom>
          <a:noFill/>
        </p:spPr>
        <p:txBody>
          <a:bodyPr wrap="square">
            <a:spAutoFit/>
          </a:bodyPr>
          <a:lstStyle/>
          <a:p>
            <a:pPr algn="just"/>
            <a:r>
              <a:rPr lang="cs-CZ" i="1" dirty="0"/>
              <a:t>Pravidla psaní rezonančních struktur</a:t>
            </a:r>
          </a:p>
          <a:p>
            <a:pPr algn="just"/>
            <a:r>
              <a:rPr lang="cs-CZ" dirty="0"/>
              <a:t> 1. Ve strukturních vzorcích je nutné vyznačit vazby, nepárové elektrony, náboje a nejlépe i volné elektronové páry.</a:t>
            </a:r>
          </a:p>
          <a:p>
            <a:pPr algn="just"/>
            <a:r>
              <a:rPr lang="cs-CZ" dirty="0"/>
              <a:t> 2. Nelze měnit polohu atomů a jejich vazebné umístění (tzn. nelze přesouvat σ-vazby).</a:t>
            </a:r>
          </a:p>
          <a:p>
            <a:pPr algn="just"/>
            <a:r>
              <a:rPr lang="cs-CZ" dirty="0"/>
              <a:t> 3. Mohou se přemisťovat pouze π-elektrony, nepárové elektrony a volné elektronové páry.</a:t>
            </a:r>
          </a:p>
          <a:p>
            <a:pPr algn="just"/>
            <a:r>
              <a:rPr lang="cs-CZ" dirty="0"/>
              <a:t> 4. Součet všech π-elektronů, nespárovaných elektronů a volných elektronových párů musí být stejný. Také celkový náboj molekuly musí být stejný.</a:t>
            </a:r>
          </a:p>
          <a:p>
            <a:pPr algn="just"/>
            <a:r>
              <a:rPr lang="cs-CZ" dirty="0"/>
              <a:t> 5. Musí být dodrženo „oktetové pravidlo“: součet všech elektronů v „širokém“ okolí atomu musí být ≤8.</a:t>
            </a:r>
          </a:p>
        </p:txBody>
      </p:sp>
      <p:pic>
        <p:nvPicPr>
          <p:cNvPr id="1028" name="Picture 4" descr="Resonance">
            <a:extLst>
              <a:ext uri="{FF2B5EF4-FFF2-40B4-BE49-F238E27FC236}">
                <a16:creationId xmlns:a16="http://schemas.microsoft.com/office/drawing/2014/main" id="{679ED768-1432-7ED6-A6C7-35480950E0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917673"/>
            <a:ext cx="4644627" cy="70637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7F05932-5825-ABD4-FCF7-1BEBE1D7999D}"/>
              </a:ext>
            </a:extLst>
          </p:cNvPr>
          <p:cNvSpPr txBox="1"/>
          <p:nvPr/>
        </p:nvSpPr>
        <p:spPr>
          <a:xfrm>
            <a:off x="184355" y="371753"/>
            <a:ext cx="4572000" cy="461665"/>
          </a:xfrm>
          <a:prstGeom prst="rect">
            <a:avLst/>
          </a:prstGeom>
          <a:noFill/>
        </p:spPr>
        <p:txBody>
          <a:bodyPr wrap="square">
            <a:spAutoFit/>
          </a:bodyPr>
          <a:lstStyle/>
          <a:p>
            <a:r>
              <a:rPr lang="cs-CZ" sz="2400" b="1" i="0" dirty="0">
                <a:solidFill>
                  <a:srgbClr val="202122"/>
                </a:solidFill>
                <a:effectLst/>
              </a:rPr>
              <a:t>Rezonanční struktur</a:t>
            </a:r>
            <a:r>
              <a:rPr lang="cs-CZ" sz="2400" b="1" dirty="0">
                <a:solidFill>
                  <a:srgbClr val="202122"/>
                </a:solidFill>
              </a:rPr>
              <a:t>y</a:t>
            </a:r>
            <a:r>
              <a:rPr lang="cs-CZ" sz="2400" b="0" i="0" dirty="0">
                <a:solidFill>
                  <a:srgbClr val="202122"/>
                </a:solidFill>
                <a:effectLst/>
              </a:rPr>
              <a:t> </a:t>
            </a:r>
            <a:endParaRPr lang="cs-CZ" sz="2400" dirty="0"/>
          </a:p>
        </p:txBody>
      </p:sp>
      <p:pic>
        <p:nvPicPr>
          <p:cNvPr id="1030" name="Picture 6" descr="Resonance - Chemistry | Socratic">
            <a:extLst>
              <a:ext uri="{FF2B5EF4-FFF2-40B4-BE49-F238E27FC236}">
                <a16:creationId xmlns:a16="http://schemas.microsoft.com/office/drawing/2014/main" id="{4B76F56B-E86E-D5AF-368E-33A176D446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2455" y="2767477"/>
            <a:ext cx="1694745" cy="118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501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3 Resonance Structures - Organic Chemistry I">
            <a:extLst>
              <a:ext uri="{FF2B5EF4-FFF2-40B4-BE49-F238E27FC236}">
                <a16:creationId xmlns:a16="http://schemas.microsoft.com/office/drawing/2014/main" id="{BB60CEC3-38F1-3BB0-D4D1-E8F3C7617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393290"/>
            <a:ext cx="5867400" cy="309464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1413AFC-9D2D-45A9-72A6-B8A720FF9CDE}"/>
              </a:ext>
            </a:extLst>
          </p:cNvPr>
          <p:cNvSpPr txBox="1"/>
          <p:nvPr/>
        </p:nvSpPr>
        <p:spPr>
          <a:xfrm>
            <a:off x="304800" y="381000"/>
            <a:ext cx="4572000" cy="461665"/>
          </a:xfrm>
          <a:prstGeom prst="rect">
            <a:avLst/>
          </a:prstGeom>
          <a:noFill/>
        </p:spPr>
        <p:txBody>
          <a:bodyPr wrap="square">
            <a:spAutoFit/>
          </a:bodyPr>
          <a:lstStyle/>
          <a:p>
            <a:r>
              <a:rPr lang="cs-CZ" sz="2400" b="1" i="0" dirty="0">
                <a:solidFill>
                  <a:srgbClr val="202122"/>
                </a:solidFill>
                <a:effectLst/>
              </a:rPr>
              <a:t>Rezonanční struktur</a:t>
            </a:r>
            <a:r>
              <a:rPr lang="cs-CZ" sz="2400" b="1" dirty="0">
                <a:solidFill>
                  <a:srgbClr val="202122"/>
                </a:solidFill>
              </a:rPr>
              <a:t>y</a:t>
            </a:r>
            <a:r>
              <a:rPr lang="cs-CZ" sz="2400" b="0" i="0" dirty="0">
                <a:solidFill>
                  <a:srgbClr val="202122"/>
                </a:solidFill>
                <a:effectLst/>
              </a:rPr>
              <a:t> </a:t>
            </a:r>
            <a:endParaRPr lang="cs-CZ" sz="2400" dirty="0"/>
          </a:p>
        </p:txBody>
      </p:sp>
      <p:pic>
        <p:nvPicPr>
          <p:cNvPr id="1026" name="Picture 2" descr="Resonance Structures | ChemTalk">
            <a:extLst>
              <a:ext uri="{FF2B5EF4-FFF2-40B4-BE49-F238E27FC236}">
                <a16:creationId xmlns:a16="http://schemas.microsoft.com/office/drawing/2014/main" id="{DBA04409-BEF4-84CE-CD91-AACAB617D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5521205"/>
            <a:ext cx="3048000" cy="9435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To Find Bond Length Of Resonance Structures">
            <a:extLst>
              <a:ext uri="{FF2B5EF4-FFF2-40B4-BE49-F238E27FC236}">
                <a16:creationId xmlns:a16="http://schemas.microsoft.com/office/drawing/2014/main" id="{A33B5147-CA9C-C19D-00A9-034D0EFC9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031" y="3948567"/>
            <a:ext cx="7119938" cy="113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131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a:extLst>
              <a:ext uri="{FF2B5EF4-FFF2-40B4-BE49-F238E27FC236}">
                <a16:creationId xmlns:a16="http://schemas.microsoft.com/office/drawing/2014/main" id="{3B9A428C-22D8-475B-83CA-186C76EC118B}"/>
              </a:ext>
            </a:extLst>
          </p:cNvPr>
          <p:cNvSpPr txBox="1">
            <a:spLocks noChangeArrowheads="1"/>
          </p:cNvSpPr>
          <p:nvPr/>
        </p:nvSpPr>
        <p:spPr bwMode="auto">
          <a:xfrm>
            <a:off x="303816" y="609600"/>
            <a:ext cx="6229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sz="2000" b="1" dirty="0"/>
              <a:t>Příklad: </a:t>
            </a:r>
            <a:r>
              <a:rPr lang="cs-CZ" altLang="en-US" sz="2000" dirty="0" err="1"/>
              <a:t>Lewisova</a:t>
            </a:r>
            <a:r>
              <a:rPr lang="cs-CZ" altLang="en-US" sz="2000" dirty="0"/>
              <a:t> struktura NF</a:t>
            </a:r>
            <a:r>
              <a:rPr lang="cs-CZ" altLang="en-US" sz="2000" baseline="-25000" dirty="0"/>
              <a:t>3</a:t>
            </a:r>
            <a:endParaRPr lang="cs-CZ" altLang="en-US" sz="2000" dirty="0"/>
          </a:p>
        </p:txBody>
      </p:sp>
      <p:pic>
        <p:nvPicPr>
          <p:cNvPr id="296964" name="Picture 4" descr="cha56011_ma0903">
            <a:extLst>
              <a:ext uri="{FF2B5EF4-FFF2-40B4-BE49-F238E27FC236}">
                <a16:creationId xmlns:a16="http://schemas.microsoft.com/office/drawing/2014/main" id="{A8BF8FD0-81FC-40B0-B5B5-F629F00024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114800"/>
            <a:ext cx="2857500" cy="1657350"/>
          </a:xfrm>
          <a:prstGeom prst="rect">
            <a:avLst/>
          </a:prstGeom>
          <a:noFill/>
          <a:extLst>
            <a:ext uri="{909E8E84-426E-40DD-AFC4-6F175D3DCCD1}">
              <a14:hiddenFill xmlns:a14="http://schemas.microsoft.com/office/drawing/2010/main">
                <a:solidFill>
                  <a:srgbClr val="FFFFFF"/>
                </a:solidFill>
              </a14:hiddenFill>
            </a:ext>
          </a:extLst>
        </p:spPr>
      </p:pic>
      <p:sp>
        <p:nvSpPr>
          <p:cNvPr id="296968" name="Text Box 8">
            <a:extLst>
              <a:ext uri="{FF2B5EF4-FFF2-40B4-BE49-F238E27FC236}">
                <a16:creationId xmlns:a16="http://schemas.microsoft.com/office/drawing/2014/main" id="{00051B24-FCB7-4A80-B5A3-849FA61CA6BD}"/>
              </a:ext>
            </a:extLst>
          </p:cNvPr>
          <p:cNvSpPr txBox="1">
            <a:spLocks noChangeArrowheads="1"/>
          </p:cNvSpPr>
          <p:nvPr/>
        </p:nvSpPr>
        <p:spPr bwMode="auto">
          <a:xfrm>
            <a:off x="596037" y="1120533"/>
            <a:ext cx="67973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2000" dirty="0"/>
              <a:t>1. </a:t>
            </a:r>
            <a:r>
              <a:rPr lang="en-US" altLang="en-US" sz="2000" dirty="0"/>
              <a:t>N </a:t>
            </a:r>
            <a:r>
              <a:rPr lang="cs-CZ" altLang="en-US" sz="2000" dirty="0"/>
              <a:t>je méně elektronegativní než</a:t>
            </a:r>
            <a:r>
              <a:rPr lang="en-US" altLang="en-US" sz="2000" dirty="0"/>
              <a:t> F,</a:t>
            </a:r>
            <a:r>
              <a:rPr lang="cs-CZ" altLang="en-US" sz="2000" dirty="0"/>
              <a:t> tedy</a:t>
            </a:r>
            <a:r>
              <a:rPr lang="en-US" altLang="en-US" sz="2000" dirty="0"/>
              <a:t> N </a:t>
            </a:r>
            <a:r>
              <a:rPr lang="cs-CZ" altLang="en-US" sz="2000" dirty="0"/>
              <a:t>bude centrální atom</a:t>
            </a:r>
            <a:endParaRPr lang="en-US" altLang="en-US" sz="2000" dirty="0"/>
          </a:p>
        </p:txBody>
      </p:sp>
      <p:grpSp>
        <p:nvGrpSpPr>
          <p:cNvPr id="296969" name="Group 9">
            <a:extLst>
              <a:ext uri="{FF2B5EF4-FFF2-40B4-BE49-F238E27FC236}">
                <a16:creationId xmlns:a16="http://schemas.microsoft.com/office/drawing/2014/main" id="{7E4BE18C-08AA-4005-844D-0A617508EDE7}"/>
              </a:ext>
            </a:extLst>
          </p:cNvPr>
          <p:cNvGrpSpPr>
            <a:grpSpLocks/>
          </p:cNvGrpSpPr>
          <p:nvPr/>
        </p:nvGrpSpPr>
        <p:grpSpPr bwMode="auto">
          <a:xfrm>
            <a:off x="1945483" y="4381501"/>
            <a:ext cx="1490663" cy="978694"/>
            <a:chOff x="674" y="2960"/>
            <a:chExt cx="1252" cy="822"/>
          </a:xfrm>
        </p:grpSpPr>
        <p:sp>
          <p:nvSpPr>
            <p:cNvPr id="296970" name="Text Box 10">
              <a:extLst>
                <a:ext uri="{FF2B5EF4-FFF2-40B4-BE49-F238E27FC236}">
                  <a16:creationId xmlns:a16="http://schemas.microsoft.com/office/drawing/2014/main" id="{7EBD1C98-0E05-4A3F-8324-D7C6EDFC5231}"/>
                </a:ext>
              </a:extLst>
            </p:cNvPr>
            <p:cNvSpPr txBox="1">
              <a:spLocks noChangeArrowheads="1"/>
            </p:cNvSpPr>
            <p:nvPr/>
          </p:nvSpPr>
          <p:spPr bwMode="auto">
            <a:xfrm>
              <a:off x="674" y="2960"/>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sp>
          <p:nvSpPr>
            <p:cNvPr id="296971" name="Text Box 11">
              <a:extLst>
                <a:ext uri="{FF2B5EF4-FFF2-40B4-BE49-F238E27FC236}">
                  <a16:creationId xmlns:a16="http://schemas.microsoft.com/office/drawing/2014/main" id="{A90B292C-7418-41D0-BD82-1377149F24BB}"/>
                </a:ext>
              </a:extLst>
            </p:cNvPr>
            <p:cNvSpPr txBox="1">
              <a:spLocks noChangeArrowheads="1"/>
            </p:cNvSpPr>
            <p:nvPr/>
          </p:nvSpPr>
          <p:spPr bwMode="auto">
            <a:xfrm>
              <a:off x="1154" y="2960"/>
              <a:ext cx="28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N</a:t>
              </a:r>
            </a:p>
          </p:txBody>
        </p:sp>
        <p:sp>
          <p:nvSpPr>
            <p:cNvPr id="296972" name="Text Box 12">
              <a:extLst>
                <a:ext uri="{FF2B5EF4-FFF2-40B4-BE49-F238E27FC236}">
                  <a16:creationId xmlns:a16="http://schemas.microsoft.com/office/drawing/2014/main" id="{3350E484-24D0-4CE7-ACCD-B7298F93060D}"/>
                </a:ext>
              </a:extLst>
            </p:cNvPr>
            <p:cNvSpPr txBox="1">
              <a:spLocks noChangeArrowheads="1"/>
            </p:cNvSpPr>
            <p:nvPr/>
          </p:nvSpPr>
          <p:spPr bwMode="auto">
            <a:xfrm>
              <a:off x="1682" y="2960"/>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sp>
          <p:nvSpPr>
            <p:cNvPr id="296973" name="Text Box 13">
              <a:extLst>
                <a:ext uri="{FF2B5EF4-FFF2-40B4-BE49-F238E27FC236}">
                  <a16:creationId xmlns:a16="http://schemas.microsoft.com/office/drawing/2014/main" id="{996A98FC-0D62-4300-9F9E-C33744F970A2}"/>
                </a:ext>
              </a:extLst>
            </p:cNvPr>
            <p:cNvSpPr txBox="1">
              <a:spLocks noChangeArrowheads="1"/>
            </p:cNvSpPr>
            <p:nvPr/>
          </p:nvSpPr>
          <p:spPr bwMode="auto">
            <a:xfrm>
              <a:off x="1171" y="347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F</a:t>
              </a:r>
            </a:p>
          </p:txBody>
        </p:sp>
      </p:grpSp>
      <p:grpSp>
        <p:nvGrpSpPr>
          <p:cNvPr id="296974" name="Group 14">
            <a:extLst>
              <a:ext uri="{FF2B5EF4-FFF2-40B4-BE49-F238E27FC236}">
                <a16:creationId xmlns:a16="http://schemas.microsoft.com/office/drawing/2014/main" id="{A94DB49F-C79C-4493-8E7C-8A18B08BAB51}"/>
              </a:ext>
            </a:extLst>
          </p:cNvPr>
          <p:cNvGrpSpPr>
            <a:grpSpLocks/>
          </p:cNvGrpSpPr>
          <p:nvPr/>
        </p:nvGrpSpPr>
        <p:grpSpPr bwMode="auto">
          <a:xfrm>
            <a:off x="2209800" y="4572000"/>
            <a:ext cx="971550" cy="466725"/>
            <a:chOff x="883" y="3103"/>
            <a:chExt cx="816" cy="392"/>
          </a:xfrm>
        </p:grpSpPr>
        <p:sp>
          <p:nvSpPr>
            <p:cNvPr id="296975" name="Line 15">
              <a:extLst>
                <a:ext uri="{FF2B5EF4-FFF2-40B4-BE49-F238E27FC236}">
                  <a16:creationId xmlns:a16="http://schemas.microsoft.com/office/drawing/2014/main" id="{960EFADC-711A-41E8-A208-71E5AFC87543}"/>
                </a:ext>
              </a:extLst>
            </p:cNvPr>
            <p:cNvSpPr>
              <a:spLocks noChangeShapeType="1"/>
            </p:cNvSpPr>
            <p:nvPr/>
          </p:nvSpPr>
          <p:spPr bwMode="auto">
            <a:xfrm>
              <a:off x="883" y="3103"/>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96976" name="Line 16">
              <a:extLst>
                <a:ext uri="{FF2B5EF4-FFF2-40B4-BE49-F238E27FC236}">
                  <a16:creationId xmlns:a16="http://schemas.microsoft.com/office/drawing/2014/main" id="{05045CA3-3394-4A7E-9DD2-506B9ABD0644}"/>
                </a:ext>
              </a:extLst>
            </p:cNvPr>
            <p:cNvSpPr>
              <a:spLocks noChangeShapeType="1"/>
            </p:cNvSpPr>
            <p:nvPr/>
          </p:nvSpPr>
          <p:spPr bwMode="auto">
            <a:xfrm>
              <a:off x="1411" y="3103"/>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96977" name="Line 17">
              <a:extLst>
                <a:ext uri="{FF2B5EF4-FFF2-40B4-BE49-F238E27FC236}">
                  <a16:creationId xmlns:a16="http://schemas.microsoft.com/office/drawing/2014/main" id="{C816F855-48D0-4221-A8B8-3164B939918A}"/>
                </a:ext>
              </a:extLst>
            </p:cNvPr>
            <p:cNvSpPr>
              <a:spLocks noChangeShapeType="1"/>
            </p:cNvSpPr>
            <p:nvPr/>
          </p:nvSpPr>
          <p:spPr bwMode="auto">
            <a:xfrm rot="-5400000">
              <a:off x="1139" y="3351"/>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296978" name="Text Box 18">
            <a:extLst>
              <a:ext uri="{FF2B5EF4-FFF2-40B4-BE49-F238E27FC236}">
                <a16:creationId xmlns:a16="http://schemas.microsoft.com/office/drawing/2014/main" id="{8B4DE6B6-7506-44FE-BCDA-3FB181BB4A61}"/>
              </a:ext>
            </a:extLst>
          </p:cNvPr>
          <p:cNvSpPr txBox="1">
            <a:spLocks noChangeArrowheads="1"/>
          </p:cNvSpPr>
          <p:nvPr/>
        </p:nvSpPr>
        <p:spPr bwMode="auto">
          <a:xfrm>
            <a:off x="607167" y="1483311"/>
            <a:ext cx="64217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2</a:t>
            </a:r>
            <a:r>
              <a:rPr lang="cs-CZ" altLang="en-US" sz="2000" dirty="0"/>
              <a:t>.</a:t>
            </a:r>
            <a:r>
              <a:rPr lang="en-US" altLang="en-US" sz="2000" dirty="0"/>
              <a:t> </a:t>
            </a:r>
            <a:r>
              <a:rPr lang="cs-CZ" altLang="en-US" sz="2000" dirty="0"/>
              <a:t>Spočítat valenční elektrony:</a:t>
            </a:r>
            <a:r>
              <a:rPr lang="en-US" altLang="en-US" sz="2000" dirty="0"/>
              <a:t>  N - 5 (2s</a:t>
            </a:r>
            <a:r>
              <a:rPr lang="en-US" altLang="en-US" sz="2000" baseline="30000" dirty="0"/>
              <a:t>2</a:t>
            </a:r>
            <a:r>
              <a:rPr lang="en-US" altLang="en-US" sz="2000" dirty="0"/>
              <a:t>2p</a:t>
            </a:r>
            <a:r>
              <a:rPr lang="en-US" altLang="en-US" sz="2000" baseline="30000" dirty="0"/>
              <a:t>3</a:t>
            </a:r>
            <a:r>
              <a:rPr lang="en-US" altLang="en-US" sz="2000" dirty="0"/>
              <a:t>) </a:t>
            </a:r>
            <a:r>
              <a:rPr lang="cs-CZ" altLang="en-US" sz="2000" dirty="0"/>
              <a:t>a </a:t>
            </a:r>
            <a:r>
              <a:rPr lang="en-US" altLang="en-US" sz="2000" dirty="0"/>
              <a:t>F - 7 (2s</a:t>
            </a:r>
            <a:r>
              <a:rPr lang="en-US" altLang="en-US" sz="2000" baseline="30000" dirty="0"/>
              <a:t>2</a:t>
            </a:r>
            <a:r>
              <a:rPr lang="en-US" altLang="en-US" sz="2000" dirty="0"/>
              <a:t>2p</a:t>
            </a:r>
            <a:r>
              <a:rPr lang="en-US" altLang="en-US" sz="2000" baseline="30000" dirty="0"/>
              <a:t>5</a:t>
            </a:r>
            <a:r>
              <a:rPr lang="en-US" altLang="en-US" sz="2000" dirty="0"/>
              <a:t>) </a:t>
            </a:r>
          </a:p>
        </p:txBody>
      </p:sp>
      <p:sp>
        <p:nvSpPr>
          <p:cNvPr id="296979" name="Text Box 19">
            <a:extLst>
              <a:ext uri="{FF2B5EF4-FFF2-40B4-BE49-F238E27FC236}">
                <a16:creationId xmlns:a16="http://schemas.microsoft.com/office/drawing/2014/main" id="{7F7CCC19-F3C2-4299-A664-DBC48DBB759C}"/>
              </a:ext>
            </a:extLst>
          </p:cNvPr>
          <p:cNvSpPr txBox="1">
            <a:spLocks noChangeArrowheads="1"/>
          </p:cNvSpPr>
          <p:nvPr/>
        </p:nvSpPr>
        <p:spPr bwMode="auto">
          <a:xfrm>
            <a:off x="2353508" y="1788422"/>
            <a:ext cx="3931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000" dirty="0"/>
              <a:t>5 + (3 x 7) = </a:t>
            </a:r>
            <a:r>
              <a:rPr lang="en-US" altLang="en-US" sz="2000" dirty="0">
                <a:solidFill>
                  <a:srgbClr val="FF0000"/>
                </a:solidFill>
              </a:rPr>
              <a:t>26 </a:t>
            </a:r>
            <a:r>
              <a:rPr lang="en-US" altLang="en-US" sz="2000" dirty="0" err="1">
                <a:solidFill>
                  <a:srgbClr val="FF0000"/>
                </a:solidFill>
              </a:rPr>
              <a:t>valen</a:t>
            </a:r>
            <a:r>
              <a:rPr lang="cs-CZ" altLang="en-US" sz="2000" dirty="0" err="1">
                <a:solidFill>
                  <a:srgbClr val="FF0000"/>
                </a:solidFill>
              </a:rPr>
              <a:t>čních</a:t>
            </a:r>
            <a:r>
              <a:rPr lang="cs-CZ" altLang="en-US" sz="2000" dirty="0">
                <a:solidFill>
                  <a:srgbClr val="FF0000"/>
                </a:solidFill>
              </a:rPr>
              <a:t> elektronů</a:t>
            </a:r>
            <a:endParaRPr lang="en-US" altLang="en-US" sz="2000" dirty="0">
              <a:solidFill>
                <a:srgbClr val="FF0000"/>
              </a:solidFill>
            </a:endParaRPr>
          </a:p>
        </p:txBody>
      </p:sp>
      <p:sp>
        <p:nvSpPr>
          <p:cNvPr id="296980" name="Text Box 20">
            <a:extLst>
              <a:ext uri="{FF2B5EF4-FFF2-40B4-BE49-F238E27FC236}">
                <a16:creationId xmlns:a16="http://schemas.microsoft.com/office/drawing/2014/main" id="{81701495-5BA9-489F-9783-0E40D2BF994A}"/>
              </a:ext>
            </a:extLst>
          </p:cNvPr>
          <p:cNvSpPr txBox="1">
            <a:spLocks noChangeArrowheads="1"/>
          </p:cNvSpPr>
          <p:nvPr/>
        </p:nvSpPr>
        <p:spPr bwMode="auto">
          <a:xfrm>
            <a:off x="567824" y="2111961"/>
            <a:ext cx="77005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2000" dirty="0"/>
              <a:t>3.</a:t>
            </a:r>
            <a:r>
              <a:rPr lang="en-US" altLang="en-US" sz="2000" dirty="0"/>
              <a:t> </a:t>
            </a:r>
            <a:r>
              <a:rPr lang="cs-CZ" altLang="en-US" sz="2000" dirty="0"/>
              <a:t>Nakreslit jednoduchou vazbu mezi atomy</a:t>
            </a:r>
            <a:r>
              <a:rPr lang="en-US" altLang="en-US" sz="2000" dirty="0"/>
              <a:t> N a F </a:t>
            </a:r>
            <a:r>
              <a:rPr lang="cs-CZ" altLang="en-US" sz="2000" dirty="0"/>
              <a:t>a doplnit na nich oktet</a:t>
            </a:r>
            <a:endParaRPr lang="en-US" altLang="en-US" sz="2000" dirty="0"/>
          </a:p>
        </p:txBody>
      </p:sp>
      <p:grpSp>
        <p:nvGrpSpPr>
          <p:cNvPr id="296981" name="Group 21">
            <a:extLst>
              <a:ext uri="{FF2B5EF4-FFF2-40B4-BE49-F238E27FC236}">
                <a16:creationId xmlns:a16="http://schemas.microsoft.com/office/drawing/2014/main" id="{59218BF3-C510-48E2-B964-5C80EE9A71C3}"/>
              </a:ext>
            </a:extLst>
          </p:cNvPr>
          <p:cNvGrpSpPr>
            <a:grpSpLocks/>
          </p:cNvGrpSpPr>
          <p:nvPr/>
        </p:nvGrpSpPr>
        <p:grpSpPr bwMode="auto">
          <a:xfrm>
            <a:off x="1943100" y="4362450"/>
            <a:ext cx="1485900" cy="971550"/>
            <a:chOff x="672" y="2944"/>
            <a:chExt cx="1248" cy="816"/>
          </a:xfrm>
        </p:grpSpPr>
        <p:grpSp>
          <p:nvGrpSpPr>
            <p:cNvPr id="296982" name="Group 22">
              <a:extLst>
                <a:ext uri="{FF2B5EF4-FFF2-40B4-BE49-F238E27FC236}">
                  <a16:creationId xmlns:a16="http://schemas.microsoft.com/office/drawing/2014/main" id="{2FF33243-C6D0-4A5E-BF90-FE514432C697}"/>
                </a:ext>
              </a:extLst>
            </p:cNvPr>
            <p:cNvGrpSpPr>
              <a:grpSpLocks/>
            </p:cNvGrpSpPr>
            <p:nvPr/>
          </p:nvGrpSpPr>
          <p:grpSpPr bwMode="auto">
            <a:xfrm rot="5400000">
              <a:off x="1784" y="2896"/>
              <a:ext cx="48" cy="144"/>
              <a:chOff x="1440" y="2400"/>
              <a:chExt cx="48" cy="144"/>
            </a:xfrm>
          </p:grpSpPr>
          <p:sp>
            <p:nvSpPr>
              <p:cNvPr id="296983" name="Oval 23">
                <a:extLst>
                  <a:ext uri="{FF2B5EF4-FFF2-40B4-BE49-F238E27FC236}">
                    <a16:creationId xmlns:a16="http://schemas.microsoft.com/office/drawing/2014/main" id="{8409AABE-E1D9-4DE5-B670-CD904BDC173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84" name="Oval 24">
                <a:extLst>
                  <a:ext uri="{FF2B5EF4-FFF2-40B4-BE49-F238E27FC236}">
                    <a16:creationId xmlns:a16="http://schemas.microsoft.com/office/drawing/2014/main" id="{30F942A0-A599-4C01-B4E4-33A05E91EBB8}"/>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85" name="Group 25">
              <a:extLst>
                <a:ext uri="{FF2B5EF4-FFF2-40B4-BE49-F238E27FC236}">
                  <a16:creationId xmlns:a16="http://schemas.microsoft.com/office/drawing/2014/main" id="{C8ABCD84-344A-4506-B20C-B2E7366B6492}"/>
                </a:ext>
              </a:extLst>
            </p:cNvPr>
            <p:cNvGrpSpPr>
              <a:grpSpLocks/>
            </p:cNvGrpSpPr>
            <p:nvPr/>
          </p:nvGrpSpPr>
          <p:grpSpPr bwMode="auto">
            <a:xfrm rot="10800000">
              <a:off x="1872" y="3040"/>
              <a:ext cx="48" cy="144"/>
              <a:chOff x="1440" y="2400"/>
              <a:chExt cx="48" cy="144"/>
            </a:xfrm>
          </p:grpSpPr>
          <p:sp>
            <p:nvSpPr>
              <p:cNvPr id="296986" name="Oval 26">
                <a:extLst>
                  <a:ext uri="{FF2B5EF4-FFF2-40B4-BE49-F238E27FC236}">
                    <a16:creationId xmlns:a16="http://schemas.microsoft.com/office/drawing/2014/main" id="{D2363238-30AD-4BEA-8246-AD38F775B44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87" name="Oval 27">
                <a:extLst>
                  <a:ext uri="{FF2B5EF4-FFF2-40B4-BE49-F238E27FC236}">
                    <a16:creationId xmlns:a16="http://schemas.microsoft.com/office/drawing/2014/main" id="{874F511E-DDC3-41FD-8290-C8F87DD29B7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88" name="Group 28">
              <a:extLst>
                <a:ext uri="{FF2B5EF4-FFF2-40B4-BE49-F238E27FC236}">
                  <a16:creationId xmlns:a16="http://schemas.microsoft.com/office/drawing/2014/main" id="{0C391109-42AD-4389-9EC9-92C7CD6979CC}"/>
                </a:ext>
              </a:extLst>
            </p:cNvPr>
            <p:cNvGrpSpPr>
              <a:grpSpLocks/>
            </p:cNvGrpSpPr>
            <p:nvPr/>
          </p:nvGrpSpPr>
          <p:grpSpPr bwMode="auto">
            <a:xfrm rot="5400000">
              <a:off x="1784" y="3160"/>
              <a:ext cx="48" cy="144"/>
              <a:chOff x="1440" y="2400"/>
              <a:chExt cx="48" cy="144"/>
            </a:xfrm>
          </p:grpSpPr>
          <p:sp>
            <p:nvSpPr>
              <p:cNvPr id="296989" name="Oval 29">
                <a:extLst>
                  <a:ext uri="{FF2B5EF4-FFF2-40B4-BE49-F238E27FC236}">
                    <a16:creationId xmlns:a16="http://schemas.microsoft.com/office/drawing/2014/main" id="{F98B12E8-89E2-40C5-B75E-AA588547DE64}"/>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0" name="Oval 30">
                <a:extLst>
                  <a:ext uri="{FF2B5EF4-FFF2-40B4-BE49-F238E27FC236}">
                    <a16:creationId xmlns:a16="http://schemas.microsoft.com/office/drawing/2014/main" id="{13AAE0AB-572B-440D-BEB1-01D3B8E6BF65}"/>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1" name="Group 31">
              <a:extLst>
                <a:ext uri="{FF2B5EF4-FFF2-40B4-BE49-F238E27FC236}">
                  <a16:creationId xmlns:a16="http://schemas.microsoft.com/office/drawing/2014/main" id="{4646758F-5211-4A9C-8982-20A5456272DE}"/>
                </a:ext>
              </a:extLst>
            </p:cNvPr>
            <p:cNvGrpSpPr>
              <a:grpSpLocks/>
            </p:cNvGrpSpPr>
            <p:nvPr/>
          </p:nvGrpSpPr>
          <p:grpSpPr bwMode="auto">
            <a:xfrm rot="5400000">
              <a:off x="1248" y="3664"/>
              <a:ext cx="48" cy="144"/>
              <a:chOff x="1440" y="2400"/>
              <a:chExt cx="48" cy="144"/>
            </a:xfrm>
          </p:grpSpPr>
          <p:sp>
            <p:nvSpPr>
              <p:cNvPr id="296992" name="Oval 32">
                <a:extLst>
                  <a:ext uri="{FF2B5EF4-FFF2-40B4-BE49-F238E27FC236}">
                    <a16:creationId xmlns:a16="http://schemas.microsoft.com/office/drawing/2014/main" id="{496EEA2C-3D89-48DD-8741-5EEE8F81E8E6}"/>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3" name="Oval 33">
                <a:extLst>
                  <a:ext uri="{FF2B5EF4-FFF2-40B4-BE49-F238E27FC236}">
                    <a16:creationId xmlns:a16="http://schemas.microsoft.com/office/drawing/2014/main" id="{676B1E06-A4C2-4502-90D1-7AC134364415}"/>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4" name="Group 34">
              <a:extLst>
                <a:ext uri="{FF2B5EF4-FFF2-40B4-BE49-F238E27FC236}">
                  <a16:creationId xmlns:a16="http://schemas.microsoft.com/office/drawing/2014/main" id="{E00B4B4C-3BA8-4E8A-B308-42255F2CD260}"/>
                </a:ext>
              </a:extLst>
            </p:cNvPr>
            <p:cNvGrpSpPr>
              <a:grpSpLocks/>
            </p:cNvGrpSpPr>
            <p:nvPr/>
          </p:nvGrpSpPr>
          <p:grpSpPr bwMode="auto">
            <a:xfrm rot="5400000">
              <a:off x="1272" y="2896"/>
              <a:ext cx="48" cy="144"/>
              <a:chOff x="1440" y="2400"/>
              <a:chExt cx="48" cy="144"/>
            </a:xfrm>
          </p:grpSpPr>
          <p:sp>
            <p:nvSpPr>
              <p:cNvPr id="296995" name="Oval 35">
                <a:extLst>
                  <a:ext uri="{FF2B5EF4-FFF2-40B4-BE49-F238E27FC236}">
                    <a16:creationId xmlns:a16="http://schemas.microsoft.com/office/drawing/2014/main" id="{F157AF0C-101C-4230-BFB4-634347204E47}"/>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6" name="Oval 36">
                <a:extLst>
                  <a:ext uri="{FF2B5EF4-FFF2-40B4-BE49-F238E27FC236}">
                    <a16:creationId xmlns:a16="http://schemas.microsoft.com/office/drawing/2014/main" id="{737C4947-B7C5-4E55-866E-DC759426905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6997" name="Group 37">
              <a:extLst>
                <a:ext uri="{FF2B5EF4-FFF2-40B4-BE49-F238E27FC236}">
                  <a16:creationId xmlns:a16="http://schemas.microsoft.com/office/drawing/2014/main" id="{070AC816-C3F1-48FC-A1A0-A91103D4F5E0}"/>
                </a:ext>
              </a:extLst>
            </p:cNvPr>
            <p:cNvGrpSpPr>
              <a:grpSpLocks/>
            </p:cNvGrpSpPr>
            <p:nvPr/>
          </p:nvGrpSpPr>
          <p:grpSpPr bwMode="auto">
            <a:xfrm>
              <a:off x="1128" y="3544"/>
              <a:ext cx="48" cy="144"/>
              <a:chOff x="1440" y="2400"/>
              <a:chExt cx="48" cy="144"/>
            </a:xfrm>
          </p:grpSpPr>
          <p:sp>
            <p:nvSpPr>
              <p:cNvPr id="296998" name="Oval 38">
                <a:extLst>
                  <a:ext uri="{FF2B5EF4-FFF2-40B4-BE49-F238E27FC236}">
                    <a16:creationId xmlns:a16="http://schemas.microsoft.com/office/drawing/2014/main" id="{CC960B7B-2B98-4D8E-ADEC-7E084A6FE5B9}"/>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6999" name="Oval 39">
                <a:extLst>
                  <a:ext uri="{FF2B5EF4-FFF2-40B4-BE49-F238E27FC236}">
                    <a16:creationId xmlns:a16="http://schemas.microsoft.com/office/drawing/2014/main" id="{CA763ABB-0827-4A79-8E48-704101C9ED40}"/>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0" name="Group 40">
              <a:extLst>
                <a:ext uri="{FF2B5EF4-FFF2-40B4-BE49-F238E27FC236}">
                  <a16:creationId xmlns:a16="http://schemas.microsoft.com/office/drawing/2014/main" id="{D2D68E7B-5CCA-4008-9695-422842E6E4CA}"/>
                </a:ext>
              </a:extLst>
            </p:cNvPr>
            <p:cNvGrpSpPr>
              <a:grpSpLocks/>
            </p:cNvGrpSpPr>
            <p:nvPr/>
          </p:nvGrpSpPr>
          <p:grpSpPr bwMode="auto">
            <a:xfrm>
              <a:off x="1368" y="3544"/>
              <a:ext cx="48" cy="144"/>
              <a:chOff x="1440" y="2400"/>
              <a:chExt cx="48" cy="144"/>
            </a:xfrm>
          </p:grpSpPr>
          <p:sp>
            <p:nvSpPr>
              <p:cNvPr id="297001" name="Oval 41">
                <a:extLst>
                  <a:ext uri="{FF2B5EF4-FFF2-40B4-BE49-F238E27FC236}">
                    <a16:creationId xmlns:a16="http://schemas.microsoft.com/office/drawing/2014/main" id="{49F875E6-0E21-4054-88A9-C4D9BA79F8F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2" name="Oval 42">
                <a:extLst>
                  <a:ext uri="{FF2B5EF4-FFF2-40B4-BE49-F238E27FC236}">
                    <a16:creationId xmlns:a16="http://schemas.microsoft.com/office/drawing/2014/main" id="{36AFED91-47DD-4B5F-9F1B-09A5465AF08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3" name="Group 43">
              <a:extLst>
                <a:ext uri="{FF2B5EF4-FFF2-40B4-BE49-F238E27FC236}">
                  <a16:creationId xmlns:a16="http://schemas.microsoft.com/office/drawing/2014/main" id="{5B6CFE00-7F94-435A-A705-CB17D4E4DD3C}"/>
                </a:ext>
              </a:extLst>
            </p:cNvPr>
            <p:cNvGrpSpPr>
              <a:grpSpLocks/>
            </p:cNvGrpSpPr>
            <p:nvPr/>
          </p:nvGrpSpPr>
          <p:grpSpPr bwMode="auto">
            <a:xfrm rot="16200000" flipH="1">
              <a:off x="760" y="2896"/>
              <a:ext cx="48" cy="144"/>
              <a:chOff x="1440" y="2400"/>
              <a:chExt cx="48" cy="144"/>
            </a:xfrm>
          </p:grpSpPr>
          <p:sp>
            <p:nvSpPr>
              <p:cNvPr id="297004" name="Oval 44">
                <a:extLst>
                  <a:ext uri="{FF2B5EF4-FFF2-40B4-BE49-F238E27FC236}">
                    <a16:creationId xmlns:a16="http://schemas.microsoft.com/office/drawing/2014/main" id="{CF04C5CC-CF2C-4D10-8DE1-6A073A026FAB}"/>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5" name="Oval 45">
                <a:extLst>
                  <a:ext uri="{FF2B5EF4-FFF2-40B4-BE49-F238E27FC236}">
                    <a16:creationId xmlns:a16="http://schemas.microsoft.com/office/drawing/2014/main" id="{7FBF07B2-FD05-4F34-9221-E576AD141E9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6" name="Group 46">
              <a:extLst>
                <a:ext uri="{FF2B5EF4-FFF2-40B4-BE49-F238E27FC236}">
                  <a16:creationId xmlns:a16="http://schemas.microsoft.com/office/drawing/2014/main" id="{69919ED2-9ACD-43BA-BFE0-2A7BFC3A530B}"/>
                </a:ext>
              </a:extLst>
            </p:cNvPr>
            <p:cNvGrpSpPr>
              <a:grpSpLocks/>
            </p:cNvGrpSpPr>
            <p:nvPr/>
          </p:nvGrpSpPr>
          <p:grpSpPr bwMode="auto">
            <a:xfrm rot="10800000" flipH="1">
              <a:off x="672" y="3040"/>
              <a:ext cx="48" cy="144"/>
              <a:chOff x="1440" y="2400"/>
              <a:chExt cx="48" cy="144"/>
            </a:xfrm>
          </p:grpSpPr>
          <p:sp>
            <p:nvSpPr>
              <p:cNvPr id="297007" name="Oval 47">
                <a:extLst>
                  <a:ext uri="{FF2B5EF4-FFF2-40B4-BE49-F238E27FC236}">
                    <a16:creationId xmlns:a16="http://schemas.microsoft.com/office/drawing/2014/main" id="{A3EBBAC1-58E2-477C-9749-E27D93AB067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08" name="Oval 48">
                <a:extLst>
                  <a:ext uri="{FF2B5EF4-FFF2-40B4-BE49-F238E27FC236}">
                    <a16:creationId xmlns:a16="http://schemas.microsoft.com/office/drawing/2014/main" id="{97341BC1-6582-4992-9B90-A67FFF75F91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97009" name="Group 49">
              <a:extLst>
                <a:ext uri="{FF2B5EF4-FFF2-40B4-BE49-F238E27FC236}">
                  <a16:creationId xmlns:a16="http://schemas.microsoft.com/office/drawing/2014/main" id="{18A3569C-207A-4E9E-8AAC-495EB13D5CEE}"/>
                </a:ext>
              </a:extLst>
            </p:cNvPr>
            <p:cNvGrpSpPr>
              <a:grpSpLocks/>
            </p:cNvGrpSpPr>
            <p:nvPr/>
          </p:nvGrpSpPr>
          <p:grpSpPr bwMode="auto">
            <a:xfrm rot="16200000" flipH="1">
              <a:off x="760" y="3160"/>
              <a:ext cx="48" cy="144"/>
              <a:chOff x="1440" y="2400"/>
              <a:chExt cx="48" cy="144"/>
            </a:xfrm>
          </p:grpSpPr>
          <p:sp>
            <p:nvSpPr>
              <p:cNvPr id="297010" name="Oval 50">
                <a:extLst>
                  <a:ext uri="{FF2B5EF4-FFF2-40B4-BE49-F238E27FC236}">
                    <a16:creationId xmlns:a16="http://schemas.microsoft.com/office/drawing/2014/main" id="{20BD81D3-6BEF-4376-87FD-F11A4F71E08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7011" name="Oval 51">
                <a:extLst>
                  <a:ext uri="{FF2B5EF4-FFF2-40B4-BE49-F238E27FC236}">
                    <a16:creationId xmlns:a16="http://schemas.microsoft.com/office/drawing/2014/main" id="{5E41E328-F333-4812-81F7-54F17119B52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sp>
        <p:nvSpPr>
          <p:cNvPr id="297016" name="Text Box 56">
            <a:extLst>
              <a:ext uri="{FF2B5EF4-FFF2-40B4-BE49-F238E27FC236}">
                <a16:creationId xmlns:a16="http://schemas.microsoft.com/office/drawing/2014/main" id="{64061BC6-CD5B-4D55-AADF-8054B97061E7}"/>
              </a:ext>
            </a:extLst>
          </p:cNvPr>
          <p:cNvSpPr txBox="1">
            <a:spLocks noChangeArrowheads="1"/>
          </p:cNvSpPr>
          <p:nvPr/>
        </p:nvSpPr>
        <p:spPr bwMode="auto">
          <a:xfrm>
            <a:off x="557472" y="2543331"/>
            <a:ext cx="74279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4</a:t>
            </a:r>
            <a:r>
              <a:rPr lang="cs-CZ" altLang="en-US" sz="2000" dirty="0"/>
              <a:t>.</a:t>
            </a:r>
            <a:r>
              <a:rPr lang="en-US" altLang="en-US" sz="2000" dirty="0"/>
              <a:t> </a:t>
            </a:r>
            <a:r>
              <a:rPr lang="cs-CZ" altLang="en-US" sz="2000" dirty="0"/>
              <a:t>Kontrola</a:t>
            </a:r>
            <a:r>
              <a:rPr lang="en-US" altLang="en-US" sz="2000" dirty="0"/>
              <a:t>, </a:t>
            </a:r>
            <a:r>
              <a:rPr lang="cs-CZ" altLang="en-US" sz="2000" dirty="0"/>
              <a:t>zda je počet</a:t>
            </a:r>
            <a:r>
              <a:rPr lang="en-US" altLang="en-US" sz="2000" dirty="0"/>
              <a:t> e</a:t>
            </a:r>
            <a:r>
              <a:rPr lang="en-US" altLang="en-US" sz="2000" baseline="30000" dirty="0"/>
              <a:t>-</a:t>
            </a:r>
            <a:r>
              <a:rPr lang="en-US" altLang="en-US" sz="2000" dirty="0"/>
              <a:t> </a:t>
            </a:r>
            <a:r>
              <a:rPr lang="cs-CZ" altLang="en-US" sz="2000" dirty="0"/>
              <a:t>v této struktuře roven počtu valenčních</a:t>
            </a:r>
            <a:r>
              <a:rPr lang="en-US" altLang="en-US" sz="2000" dirty="0"/>
              <a:t> e</a:t>
            </a:r>
            <a:r>
              <a:rPr lang="en-US" altLang="en-US" sz="2000" baseline="30000" dirty="0"/>
              <a:t>- </a:t>
            </a:r>
            <a:r>
              <a:rPr lang="cs-CZ" altLang="en-US" sz="2000" dirty="0"/>
              <a:t>:</a:t>
            </a:r>
            <a:endParaRPr lang="en-US" altLang="en-US" sz="2000" dirty="0"/>
          </a:p>
        </p:txBody>
      </p:sp>
      <p:sp>
        <p:nvSpPr>
          <p:cNvPr id="297017" name="Text Box 57">
            <a:extLst>
              <a:ext uri="{FF2B5EF4-FFF2-40B4-BE49-F238E27FC236}">
                <a16:creationId xmlns:a16="http://schemas.microsoft.com/office/drawing/2014/main" id="{3713F658-EA69-47E8-A5E5-D818FE0F98E4}"/>
              </a:ext>
            </a:extLst>
          </p:cNvPr>
          <p:cNvSpPr txBox="1">
            <a:spLocks noChangeArrowheads="1"/>
          </p:cNvSpPr>
          <p:nvPr/>
        </p:nvSpPr>
        <p:spPr bwMode="auto">
          <a:xfrm>
            <a:off x="1905000" y="3048000"/>
            <a:ext cx="70118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dirty="0"/>
              <a:t>3 </a:t>
            </a:r>
            <a:r>
              <a:rPr lang="cs-CZ" altLang="en-US" sz="2000" dirty="0"/>
              <a:t>jednoduché vazby</a:t>
            </a:r>
            <a:r>
              <a:rPr lang="en-US" altLang="en-US" sz="2000" dirty="0"/>
              <a:t> (3x2) + 10 </a:t>
            </a:r>
            <a:r>
              <a:rPr lang="cs-CZ" altLang="en-US" sz="2000" dirty="0"/>
              <a:t>volných párů</a:t>
            </a:r>
            <a:r>
              <a:rPr lang="en-US" altLang="en-US" sz="2000" dirty="0"/>
              <a:t> (10x2) = </a:t>
            </a:r>
            <a:r>
              <a:rPr lang="en-US" altLang="en-US" sz="2000" dirty="0">
                <a:solidFill>
                  <a:srgbClr val="FF0000"/>
                </a:solidFill>
              </a:rPr>
              <a:t>26 </a:t>
            </a:r>
            <a:r>
              <a:rPr lang="en-US" altLang="en-US" sz="2000" dirty="0" err="1">
                <a:solidFill>
                  <a:srgbClr val="FF0000"/>
                </a:solidFill>
              </a:rPr>
              <a:t>ele</a:t>
            </a:r>
            <a:r>
              <a:rPr lang="cs-CZ" altLang="en-US" sz="2000" dirty="0">
                <a:solidFill>
                  <a:srgbClr val="FF0000"/>
                </a:solidFill>
              </a:rPr>
              <a:t>k</a:t>
            </a:r>
            <a:r>
              <a:rPr lang="en-US" altLang="en-US" sz="2000" dirty="0" err="1">
                <a:solidFill>
                  <a:srgbClr val="FF0000"/>
                </a:solidFill>
              </a:rPr>
              <a:t>tron</a:t>
            </a:r>
            <a:r>
              <a:rPr lang="cs-CZ" altLang="en-US" sz="2000" dirty="0">
                <a:solidFill>
                  <a:srgbClr val="FF0000"/>
                </a:solidFill>
              </a:rPr>
              <a:t>ů</a:t>
            </a:r>
            <a:endParaRPr lang="en-US" altLang="en-US" sz="2000" dirty="0">
              <a:solidFill>
                <a:srgbClr val="FF0000"/>
              </a:solidFill>
            </a:endParaRPr>
          </a:p>
        </p:txBody>
      </p:sp>
    </p:spTree>
    <p:extLst>
      <p:ext uri="{BB962C8B-B14F-4D97-AF65-F5344CB8AC3E}">
        <p14:creationId xmlns:p14="http://schemas.microsoft.com/office/powerpoint/2010/main" val="9192447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362" name="Group 66">
            <a:extLst>
              <a:ext uri="{FF2B5EF4-FFF2-40B4-BE49-F238E27FC236}">
                <a16:creationId xmlns:a16="http://schemas.microsoft.com/office/drawing/2014/main" id="{A77CF48C-A452-4D55-A97B-95217BDF7DF7}"/>
              </a:ext>
            </a:extLst>
          </p:cNvPr>
          <p:cNvGrpSpPr>
            <a:grpSpLocks/>
          </p:cNvGrpSpPr>
          <p:nvPr/>
        </p:nvGrpSpPr>
        <p:grpSpPr bwMode="auto">
          <a:xfrm>
            <a:off x="3962400" y="1371600"/>
            <a:ext cx="1736478" cy="369164"/>
            <a:chOff x="528" y="912"/>
            <a:chExt cx="1599" cy="279"/>
          </a:xfrm>
        </p:grpSpPr>
        <p:sp>
          <p:nvSpPr>
            <p:cNvPr id="311363" name="Text Box 67">
              <a:extLst>
                <a:ext uri="{FF2B5EF4-FFF2-40B4-BE49-F238E27FC236}">
                  <a16:creationId xmlns:a16="http://schemas.microsoft.com/office/drawing/2014/main" id="{1C42AD7E-EFBB-4155-BB9C-0162FF70719B}"/>
                </a:ext>
              </a:extLst>
            </p:cNvPr>
            <p:cNvSpPr txBox="1">
              <a:spLocks noChangeArrowheads="1"/>
            </p:cNvSpPr>
            <p:nvPr/>
          </p:nvSpPr>
          <p:spPr bwMode="auto">
            <a:xfrm>
              <a:off x="528" y="912"/>
              <a:ext cx="303"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64" name="Text Box 68">
              <a:extLst>
                <a:ext uri="{FF2B5EF4-FFF2-40B4-BE49-F238E27FC236}">
                  <a16:creationId xmlns:a16="http://schemas.microsoft.com/office/drawing/2014/main" id="{4447D5BC-CC67-4475-BB7B-1F297CFB9968}"/>
                </a:ext>
              </a:extLst>
            </p:cNvPr>
            <p:cNvSpPr txBox="1">
              <a:spLocks noChangeArrowheads="1"/>
            </p:cNvSpPr>
            <p:nvPr/>
          </p:nvSpPr>
          <p:spPr bwMode="auto">
            <a:xfrm>
              <a:off x="956" y="912"/>
              <a:ext cx="28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11365" name="Text Box 69">
              <a:extLst>
                <a:ext uri="{FF2B5EF4-FFF2-40B4-BE49-F238E27FC236}">
                  <a16:creationId xmlns:a16="http://schemas.microsoft.com/office/drawing/2014/main" id="{5F17ABDE-C0BE-4B00-ABF1-8269AE9A8F99}"/>
                </a:ext>
              </a:extLst>
            </p:cNvPr>
            <p:cNvSpPr txBox="1">
              <a:spLocks noChangeArrowheads="1"/>
            </p:cNvSpPr>
            <p:nvPr/>
          </p:nvSpPr>
          <p:spPr bwMode="auto">
            <a:xfrm>
              <a:off x="1385" y="912"/>
              <a:ext cx="310"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311366" name="Text Box 70">
              <a:extLst>
                <a:ext uri="{FF2B5EF4-FFF2-40B4-BE49-F238E27FC236}">
                  <a16:creationId xmlns:a16="http://schemas.microsoft.com/office/drawing/2014/main" id="{27B41A17-626E-48E8-AA56-6B5F6F135007}"/>
                </a:ext>
              </a:extLst>
            </p:cNvPr>
            <p:cNvSpPr txBox="1">
              <a:spLocks noChangeArrowheads="1"/>
            </p:cNvSpPr>
            <p:nvPr/>
          </p:nvSpPr>
          <p:spPr bwMode="auto">
            <a:xfrm>
              <a:off x="1824" y="912"/>
              <a:ext cx="303"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67" name="Line 71">
              <a:extLst>
                <a:ext uri="{FF2B5EF4-FFF2-40B4-BE49-F238E27FC236}">
                  <a16:creationId xmlns:a16="http://schemas.microsoft.com/office/drawing/2014/main" id="{A1107324-2C5F-474D-B5CC-E67A733D140B}"/>
                </a:ext>
              </a:extLst>
            </p:cNvPr>
            <p:cNvSpPr>
              <a:spLocks noChangeShapeType="1"/>
            </p:cNvSpPr>
            <p:nvPr/>
          </p:nvSpPr>
          <p:spPr bwMode="auto">
            <a:xfrm>
              <a:off x="73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68" name="Line 72">
              <a:extLst>
                <a:ext uri="{FF2B5EF4-FFF2-40B4-BE49-F238E27FC236}">
                  <a16:creationId xmlns:a16="http://schemas.microsoft.com/office/drawing/2014/main" id="{023CDDF5-B4E9-471E-BA82-1BA64E95E56E}"/>
                </a:ext>
              </a:extLst>
            </p:cNvPr>
            <p:cNvSpPr>
              <a:spLocks noChangeShapeType="1"/>
            </p:cNvSpPr>
            <p:nvPr/>
          </p:nvSpPr>
          <p:spPr bwMode="auto">
            <a:xfrm>
              <a:off x="117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69" name="Line 73">
              <a:extLst>
                <a:ext uri="{FF2B5EF4-FFF2-40B4-BE49-F238E27FC236}">
                  <a16:creationId xmlns:a16="http://schemas.microsoft.com/office/drawing/2014/main" id="{E889189C-F30E-4BF7-A9A7-EB8C9C2D7406}"/>
                </a:ext>
              </a:extLst>
            </p:cNvPr>
            <p:cNvSpPr>
              <a:spLocks noChangeShapeType="1"/>
            </p:cNvSpPr>
            <p:nvPr/>
          </p:nvSpPr>
          <p:spPr bwMode="auto">
            <a:xfrm>
              <a:off x="1616"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11370" name="Group 74">
            <a:extLst>
              <a:ext uri="{FF2B5EF4-FFF2-40B4-BE49-F238E27FC236}">
                <a16:creationId xmlns:a16="http://schemas.microsoft.com/office/drawing/2014/main" id="{AC187298-FA1C-4D92-87C0-501013346366}"/>
              </a:ext>
            </a:extLst>
          </p:cNvPr>
          <p:cNvGrpSpPr>
            <a:grpSpLocks/>
          </p:cNvGrpSpPr>
          <p:nvPr/>
        </p:nvGrpSpPr>
        <p:grpSpPr bwMode="auto">
          <a:xfrm>
            <a:off x="6553200" y="1143000"/>
            <a:ext cx="1358503" cy="788534"/>
            <a:chOff x="3056" y="736"/>
            <a:chExt cx="1141" cy="647"/>
          </a:xfrm>
        </p:grpSpPr>
        <p:sp>
          <p:nvSpPr>
            <p:cNvPr id="311371" name="Text Box 75">
              <a:extLst>
                <a:ext uri="{FF2B5EF4-FFF2-40B4-BE49-F238E27FC236}">
                  <a16:creationId xmlns:a16="http://schemas.microsoft.com/office/drawing/2014/main" id="{10AFBDE1-E2F9-4534-BECF-35CB423772AD}"/>
                </a:ext>
              </a:extLst>
            </p:cNvPr>
            <p:cNvSpPr txBox="1">
              <a:spLocks noChangeArrowheads="1"/>
            </p:cNvSpPr>
            <p:nvPr/>
          </p:nvSpPr>
          <p:spPr bwMode="auto">
            <a:xfrm>
              <a:off x="3057" y="736"/>
              <a:ext cx="27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72" name="Text Box 76">
              <a:extLst>
                <a:ext uri="{FF2B5EF4-FFF2-40B4-BE49-F238E27FC236}">
                  <a16:creationId xmlns:a16="http://schemas.microsoft.com/office/drawing/2014/main" id="{AC6A2386-3484-4281-995D-CEE214C18EF6}"/>
                </a:ext>
              </a:extLst>
            </p:cNvPr>
            <p:cNvSpPr txBox="1">
              <a:spLocks noChangeArrowheads="1"/>
            </p:cNvSpPr>
            <p:nvPr/>
          </p:nvSpPr>
          <p:spPr bwMode="auto">
            <a:xfrm>
              <a:off x="3485" y="912"/>
              <a:ext cx="259"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11373" name="Text Box 77">
              <a:extLst>
                <a:ext uri="{FF2B5EF4-FFF2-40B4-BE49-F238E27FC236}">
                  <a16:creationId xmlns:a16="http://schemas.microsoft.com/office/drawing/2014/main" id="{83DB8064-15D8-4B66-8C0C-3ADEFA383BC7}"/>
                </a:ext>
              </a:extLst>
            </p:cNvPr>
            <p:cNvSpPr txBox="1">
              <a:spLocks noChangeArrowheads="1"/>
            </p:cNvSpPr>
            <p:nvPr/>
          </p:nvSpPr>
          <p:spPr bwMode="auto">
            <a:xfrm>
              <a:off x="3914" y="912"/>
              <a:ext cx="283"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311374" name="Text Box 78">
              <a:extLst>
                <a:ext uri="{FF2B5EF4-FFF2-40B4-BE49-F238E27FC236}">
                  <a16:creationId xmlns:a16="http://schemas.microsoft.com/office/drawing/2014/main" id="{E247A24A-32D7-47FC-8BEA-F2854E779474}"/>
                </a:ext>
              </a:extLst>
            </p:cNvPr>
            <p:cNvSpPr txBox="1">
              <a:spLocks noChangeArrowheads="1"/>
            </p:cNvSpPr>
            <p:nvPr/>
          </p:nvSpPr>
          <p:spPr bwMode="auto">
            <a:xfrm>
              <a:off x="3056" y="1080"/>
              <a:ext cx="27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11375" name="Line 79">
              <a:extLst>
                <a:ext uri="{FF2B5EF4-FFF2-40B4-BE49-F238E27FC236}">
                  <a16:creationId xmlns:a16="http://schemas.microsoft.com/office/drawing/2014/main" id="{2FD47D11-C78D-4C2A-8D2E-FC1990ECCA4E}"/>
                </a:ext>
              </a:extLst>
            </p:cNvPr>
            <p:cNvSpPr>
              <a:spLocks noChangeShapeType="1"/>
            </p:cNvSpPr>
            <p:nvPr/>
          </p:nvSpPr>
          <p:spPr bwMode="auto">
            <a:xfrm>
              <a:off x="3705" y="105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76" name="Line 80">
              <a:extLst>
                <a:ext uri="{FF2B5EF4-FFF2-40B4-BE49-F238E27FC236}">
                  <a16:creationId xmlns:a16="http://schemas.microsoft.com/office/drawing/2014/main" id="{EBE130C0-30A9-41F5-98AB-556B53A50238}"/>
                </a:ext>
              </a:extLst>
            </p:cNvPr>
            <p:cNvSpPr>
              <a:spLocks noChangeShapeType="1"/>
            </p:cNvSpPr>
            <p:nvPr/>
          </p:nvSpPr>
          <p:spPr bwMode="auto">
            <a:xfrm>
              <a:off x="3272" y="912"/>
              <a:ext cx="24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1377" name="Line 81">
              <a:extLst>
                <a:ext uri="{FF2B5EF4-FFF2-40B4-BE49-F238E27FC236}">
                  <a16:creationId xmlns:a16="http://schemas.microsoft.com/office/drawing/2014/main" id="{B5F078DF-4D34-4DCC-BC56-FF7965E1ADDD}"/>
                </a:ext>
              </a:extLst>
            </p:cNvPr>
            <p:cNvSpPr>
              <a:spLocks noChangeShapeType="1"/>
            </p:cNvSpPr>
            <p:nvPr/>
          </p:nvSpPr>
          <p:spPr bwMode="auto">
            <a:xfrm flipV="1">
              <a:off x="3272" y="1112"/>
              <a:ext cx="24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311378" name="Text Box 82">
            <a:extLst>
              <a:ext uri="{FF2B5EF4-FFF2-40B4-BE49-F238E27FC236}">
                <a16:creationId xmlns:a16="http://schemas.microsoft.com/office/drawing/2014/main" id="{270C7DD9-9B5B-4617-824E-0B118F2A4C20}"/>
              </a:ext>
            </a:extLst>
          </p:cNvPr>
          <p:cNvSpPr txBox="1">
            <a:spLocks noChangeArrowheads="1"/>
          </p:cNvSpPr>
          <p:nvPr/>
        </p:nvSpPr>
        <p:spPr bwMode="auto">
          <a:xfrm>
            <a:off x="152400" y="381000"/>
            <a:ext cx="8839200" cy="75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10000"/>
              </a:lnSpc>
              <a:spcBef>
                <a:spcPct val="50000"/>
              </a:spcBef>
            </a:pPr>
            <a:r>
              <a:rPr lang="cs-CZ" altLang="en-US" sz="2000" b="1" dirty="0"/>
              <a:t>Příklad</a:t>
            </a:r>
            <a:r>
              <a:rPr lang="cs-CZ" altLang="en-US" sz="2000" dirty="0"/>
              <a:t>: Ze dvou možných struktur formaldehydu</a:t>
            </a:r>
            <a:r>
              <a:rPr lang="en-US" altLang="en-US" sz="2000" dirty="0"/>
              <a:t> (CH</a:t>
            </a:r>
            <a:r>
              <a:rPr lang="en-US" altLang="en-US" sz="2000" baseline="-25000" dirty="0"/>
              <a:t>2</a:t>
            </a:r>
            <a:r>
              <a:rPr lang="en-US" altLang="en-US" sz="2000" dirty="0"/>
              <a:t>O)</a:t>
            </a:r>
            <a:r>
              <a:rPr lang="cs-CZ" altLang="en-US" sz="2000" dirty="0"/>
              <a:t> vyberte pravděpodobnější z nich. Rozlišení proveďte pomocí formálního náboje jednotlivých atomů.</a:t>
            </a:r>
            <a:endParaRPr lang="en-US" altLang="en-US" sz="2000" dirty="0"/>
          </a:p>
        </p:txBody>
      </p:sp>
      <p:grpSp>
        <p:nvGrpSpPr>
          <p:cNvPr id="52" name="Group 20">
            <a:extLst>
              <a:ext uri="{FF2B5EF4-FFF2-40B4-BE49-F238E27FC236}">
                <a16:creationId xmlns:a16="http://schemas.microsoft.com/office/drawing/2014/main" id="{D41D072F-FD67-4564-B434-6ED29F70C47E}"/>
              </a:ext>
            </a:extLst>
          </p:cNvPr>
          <p:cNvGrpSpPr>
            <a:grpSpLocks/>
          </p:cNvGrpSpPr>
          <p:nvPr/>
        </p:nvGrpSpPr>
        <p:grpSpPr bwMode="auto">
          <a:xfrm>
            <a:off x="2090426" y="2514600"/>
            <a:ext cx="1103709" cy="1038226"/>
            <a:chOff x="2328" y="247"/>
            <a:chExt cx="927" cy="872"/>
          </a:xfrm>
        </p:grpSpPr>
        <p:sp>
          <p:nvSpPr>
            <p:cNvPr id="53" name="Text Box 21">
              <a:extLst>
                <a:ext uri="{FF2B5EF4-FFF2-40B4-BE49-F238E27FC236}">
                  <a16:creationId xmlns:a16="http://schemas.microsoft.com/office/drawing/2014/main" id="{1F578FA4-8924-4D00-938D-EB1672AEF347}"/>
                </a:ext>
              </a:extLst>
            </p:cNvPr>
            <p:cNvSpPr txBox="1">
              <a:spLocks noChangeArrowheads="1"/>
            </p:cNvSpPr>
            <p:nvPr/>
          </p:nvSpPr>
          <p:spPr bwMode="auto">
            <a:xfrm>
              <a:off x="2574" y="247"/>
              <a:ext cx="62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C – 4 e</a:t>
              </a:r>
              <a:r>
                <a:rPr lang="en-US" altLang="en-US" sz="1500" baseline="30000"/>
                <a:t>-</a:t>
              </a:r>
              <a:endParaRPr lang="en-US" altLang="en-US" sz="1500"/>
            </a:p>
          </p:txBody>
        </p:sp>
        <p:sp>
          <p:nvSpPr>
            <p:cNvPr id="54" name="Text Box 22">
              <a:extLst>
                <a:ext uri="{FF2B5EF4-FFF2-40B4-BE49-F238E27FC236}">
                  <a16:creationId xmlns:a16="http://schemas.microsoft.com/office/drawing/2014/main" id="{A98A8F6F-A641-4241-AF2C-CFF5A88CCB3E}"/>
                </a:ext>
              </a:extLst>
            </p:cNvPr>
            <p:cNvSpPr txBox="1">
              <a:spLocks noChangeArrowheads="1"/>
            </p:cNvSpPr>
            <p:nvPr/>
          </p:nvSpPr>
          <p:spPr bwMode="auto">
            <a:xfrm>
              <a:off x="2576" y="439"/>
              <a:ext cx="64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dirty="0"/>
                <a:t>O – 6 e</a:t>
              </a:r>
              <a:r>
                <a:rPr lang="en-US" altLang="en-US" sz="1500" baseline="30000" dirty="0"/>
                <a:t>-</a:t>
              </a:r>
              <a:endParaRPr lang="en-US" altLang="en-US" sz="1500" dirty="0"/>
            </a:p>
          </p:txBody>
        </p:sp>
        <p:grpSp>
          <p:nvGrpSpPr>
            <p:cNvPr id="55" name="Group 23">
              <a:extLst>
                <a:ext uri="{FF2B5EF4-FFF2-40B4-BE49-F238E27FC236}">
                  <a16:creationId xmlns:a16="http://schemas.microsoft.com/office/drawing/2014/main" id="{C9164066-601B-4895-A854-04E9DDBB1F4A}"/>
                </a:ext>
              </a:extLst>
            </p:cNvPr>
            <p:cNvGrpSpPr>
              <a:grpSpLocks/>
            </p:cNvGrpSpPr>
            <p:nvPr/>
          </p:nvGrpSpPr>
          <p:grpSpPr bwMode="auto">
            <a:xfrm>
              <a:off x="2328" y="646"/>
              <a:ext cx="912" cy="271"/>
              <a:chOff x="2000" y="646"/>
              <a:chExt cx="912" cy="271"/>
            </a:xfrm>
          </p:grpSpPr>
          <p:sp>
            <p:nvSpPr>
              <p:cNvPr id="57" name="Text Box 24">
                <a:extLst>
                  <a:ext uri="{FF2B5EF4-FFF2-40B4-BE49-F238E27FC236}">
                    <a16:creationId xmlns:a16="http://schemas.microsoft.com/office/drawing/2014/main" id="{8821BEA6-D285-4408-9B97-BE3E85CC41D8}"/>
                  </a:ext>
                </a:extLst>
              </p:cNvPr>
              <p:cNvSpPr txBox="1">
                <a:spLocks noChangeArrowheads="1"/>
              </p:cNvSpPr>
              <p:nvPr/>
            </p:nvSpPr>
            <p:spPr bwMode="auto">
              <a:xfrm>
                <a:off x="2012" y="646"/>
                <a:ext cx="87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2H – 2x1 e</a:t>
                </a:r>
                <a:r>
                  <a:rPr lang="en-US" altLang="en-US" sz="1500" baseline="30000"/>
                  <a:t>-</a:t>
                </a:r>
                <a:endParaRPr lang="en-US" altLang="en-US" sz="1500"/>
              </a:p>
            </p:txBody>
          </p:sp>
          <p:sp>
            <p:nvSpPr>
              <p:cNvPr id="58" name="Line 25">
                <a:extLst>
                  <a:ext uri="{FF2B5EF4-FFF2-40B4-BE49-F238E27FC236}">
                    <a16:creationId xmlns:a16="http://schemas.microsoft.com/office/drawing/2014/main" id="{20619773-D36A-475A-B4DA-1970713334EB}"/>
                  </a:ext>
                </a:extLst>
              </p:cNvPr>
              <p:cNvSpPr>
                <a:spLocks noChangeShapeType="1"/>
              </p:cNvSpPr>
              <p:nvPr/>
            </p:nvSpPr>
            <p:spPr bwMode="auto">
              <a:xfrm>
                <a:off x="2000" y="880"/>
                <a:ext cx="9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56" name="Text Box 26">
              <a:extLst>
                <a:ext uri="{FF2B5EF4-FFF2-40B4-BE49-F238E27FC236}">
                  <a16:creationId xmlns:a16="http://schemas.microsoft.com/office/drawing/2014/main" id="{BC427019-B3B7-4DDF-BBA3-F26C81B573D8}"/>
                </a:ext>
              </a:extLst>
            </p:cNvPr>
            <p:cNvSpPr txBox="1">
              <a:spLocks noChangeArrowheads="1"/>
            </p:cNvSpPr>
            <p:nvPr/>
          </p:nvSpPr>
          <p:spPr bwMode="auto">
            <a:xfrm>
              <a:off x="2750" y="848"/>
              <a:ext cx="50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solidFill>
                    <a:srgbClr val="FF0000"/>
                  </a:solidFill>
                </a:rPr>
                <a:t>12  e</a:t>
              </a:r>
              <a:r>
                <a:rPr lang="en-US" altLang="en-US" sz="1500" baseline="30000">
                  <a:solidFill>
                    <a:srgbClr val="FF0000"/>
                  </a:solidFill>
                </a:rPr>
                <a:t>-</a:t>
              </a:r>
              <a:endParaRPr lang="en-US" altLang="en-US" sz="1500">
                <a:solidFill>
                  <a:srgbClr val="FF0000"/>
                </a:solidFill>
              </a:endParaRPr>
            </a:p>
          </p:txBody>
        </p:sp>
      </p:grpSp>
      <p:grpSp>
        <p:nvGrpSpPr>
          <p:cNvPr id="59" name="Group 27">
            <a:extLst>
              <a:ext uri="{FF2B5EF4-FFF2-40B4-BE49-F238E27FC236}">
                <a16:creationId xmlns:a16="http://schemas.microsoft.com/office/drawing/2014/main" id="{99B0A409-85D9-4143-848B-B5491BDA03EE}"/>
              </a:ext>
            </a:extLst>
          </p:cNvPr>
          <p:cNvGrpSpPr>
            <a:grpSpLocks/>
          </p:cNvGrpSpPr>
          <p:nvPr/>
        </p:nvGrpSpPr>
        <p:grpSpPr bwMode="auto">
          <a:xfrm>
            <a:off x="3387018" y="2514603"/>
            <a:ext cx="2538413" cy="1034653"/>
            <a:chOff x="2400" y="3024"/>
            <a:chExt cx="1968" cy="869"/>
          </a:xfrm>
        </p:grpSpPr>
        <p:sp>
          <p:nvSpPr>
            <p:cNvPr id="60" name="Text Box 28">
              <a:extLst>
                <a:ext uri="{FF2B5EF4-FFF2-40B4-BE49-F238E27FC236}">
                  <a16:creationId xmlns:a16="http://schemas.microsoft.com/office/drawing/2014/main" id="{F06918AC-F862-421F-9468-7B1F2524A2CE}"/>
                </a:ext>
              </a:extLst>
            </p:cNvPr>
            <p:cNvSpPr txBox="1">
              <a:spLocks noChangeArrowheads="1"/>
            </p:cNvSpPr>
            <p:nvPr/>
          </p:nvSpPr>
          <p:spPr bwMode="auto">
            <a:xfrm>
              <a:off x="2400" y="3024"/>
              <a:ext cx="192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500"/>
                <a:t>2 </a:t>
              </a:r>
              <a:r>
                <a:rPr lang="cs-CZ" altLang="en-US" sz="1500"/>
                <a:t>jednoduché v.</a:t>
              </a:r>
              <a:r>
                <a:rPr lang="en-US" altLang="en-US" sz="1500"/>
                <a:t> (2x2) =   4</a:t>
              </a:r>
            </a:p>
          </p:txBody>
        </p:sp>
        <p:sp>
          <p:nvSpPr>
            <p:cNvPr id="61" name="Text Box 29">
              <a:extLst>
                <a:ext uri="{FF2B5EF4-FFF2-40B4-BE49-F238E27FC236}">
                  <a16:creationId xmlns:a16="http://schemas.microsoft.com/office/drawing/2014/main" id="{7600FC30-37A7-478D-B932-E815994C38B6}"/>
                </a:ext>
              </a:extLst>
            </p:cNvPr>
            <p:cNvSpPr txBox="1">
              <a:spLocks noChangeArrowheads="1"/>
            </p:cNvSpPr>
            <p:nvPr/>
          </p:nvSpPr>
          <p:spPr bwMode="auto">
            <a:xfrm>
              <a:off x="2832" y="3224"/>
              <a:ext cx="153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cs-CZ" altLang="en-US" sz="1500"/>
                <a:t>       </a:t>
              </a:r>
              <a:r>
                <a:rPr lang="en-US" altLang="en-US" sz="1500"/>
                <a:t>1 </a:t>
              </a:r>
              <a:r>
                <a:rPr lang="cs-CZ" altLang="en-US" sz="1500"/>
                <a:t>dvojná v.</a:t>
              </a:r>
              <a:r>
                <a:rPr lang="en-US" altLang="en-US" sz="1500"/>
                <a:t> =   4</a:t>
              </a:r>
            </a:p>
          </p:txBody>
        </p:sp>
        <p:grpSp>
          <p:nvGrpSpPr>
            <p:cNvPr id="62" name="Group 30">
              <a:extLst>
                <a:ext uri="{FF2B5EF4-FFF2-40B4-BE49-F238E27FC236}">
                  <a16:creationId xmlns:a16="http://schemas.microsoft.com/office/drawing/2014/main" id="{39AD981C-1D06-4963-B19B-6500EF3C06F2}"/>
                </a:ext>
              </a:extLst>
            </p:cNvPr>
            <p:cNvGrpSpPr>
              <a:grpSpLocks/>
            </p:cNvGrpSpPr>
            <p:nvPr/>
          </p:nvGrpSpPr>
          <p:grpSpPr bwMode="auto">
            <a:xfrm>
              <a:off x="2448" y="3423"/>
              <a:ext cx="1824" cy="271"/>
              <a:chOff x="2448" y="3398"/>
              <a:chExt cx="1824" cy="271"/>
            </a:xfrm>
          </p:grpSpPr>
          <p:sp>
            <p:nvSpPr>
              <p:cNvPr id="64" name="Text Box 31">
                <a:extLst>
                  <a:ext uri="{FF2B5EF4-FFF2-40B4-BE49-F238E27FC236}">
                    <a16:creationId xmlns:a16="http://schemas.microsoft.com/office/drawing/2014/main" id="{A05BB813-AA81-4B08-8774-714C770F5C44}"/>
                  </a:ext>
                </a:extLst>
              </p:cNvPr>
              <p:cNvSpPr txBox="1">
                <a:spLocks noChangeArrowheads="1"/>
              </p:cNvSpPr>
              <p:nvPr/>
            </p:nvSpPr>
            <p:spPr bwMode="auto">
              <a:xfrm>
                <a:off x="2608" y="3398"/>
                <a:ext cx="154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1500"/>
                  <a:t> </a:t>
                </a:r>
                <a:r>
                  <a:rPr lang="en-US" altLang="en-US" sz="1500"/>
                  <a:t>2 </a:t>
                </a:r>
                <a:r>
                  <a:rPr lang="cs-CZ" altLang="en-US" sz="1500"/>
                  <a:t>volné páry</a:t>
                </a:r>
                <a:r>
                  <a:rPr lang="en-US" altLang="en-US" sz="1500"/>
                  <a:t> (2x2) =   4</a:t>
                </a:r>
              </a:p>
            </p:txBody>
          </p:sp>
          <p:sp>
            <p:nvSpPr>
              <p:cNvPr id="65" name="Line 32">
                <a:extLst>
                  <a:ext uri="{FF2B5EF4-FFF2-40B4-BE49-F238E27FC236}">
                    <a16:creationId xmlns:a16="http://schemas.microsoft.com/office/drawing/2014/main" id="{32E8BA0E-0420-45DE-AAB0-D236D25E7461}"/>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63" name="Text Box 33">
              <a:extLst>
                <a:ext uri="{FF2B5EF4-FFF2-40B4-BE49-F238E27FC236}">
                  <a16:creationId xmlns:a16="http://schemas.microsoft.com/office/drawing/2014/main" id="{18A089F7-3870-47A2-BC1F-F6DF0B05E3A1}"/>
                </a:ext>
              </a:extLst>
            </p:cNvPr>
            <p:cNvSpPr txBox="1">
              <a:spLocks noChangeArrowheads="1"/>
            </p:cNvSpPr>
            <p:nvPr/>
          </p:nvSpPr>
          <p:spPr bwMode="auto">
            <a:xfrm>
              <a:off x="3472" y="3622"/>
              <a:ext cx="86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12</a:t>
              </a:r>
            </a:p>
          </p:txBody>
        </p:sp>
      </p:grpSp>
      <p:grpSp>
        <p:nvGrpSpPr>
          <p:cNvPr id="2" name="Skupina 1">
            <a:extLst>
              <a:ext uri="{FF2B5EF4-FFF2-40B4-BE49-F238E27FC236}">
                <a16:creationId xmlns:a16="http://schemas.microsoft.com/office/drawing/2014/main" id="{08FA0818-DB4D-48DE-9E20-8ED21DA01FE7}"/>
              </a:ext>
            </a:extLst>
          </p:cNvPr>
          <p:cNvGrpSpPr/>
          <p:nvPr/>
        </p:nvGrpSpPr>
        <p:grpSpPr>
          <a:xfrm>
            <a:off x="185738" y="2362200"/>
            <a:ext cx="1871662" cy="739380"/>
            <a:chOff x="780567" y="2195721"/>
            <a:chExt cx="2495549" cy="985839"/>
          </a:xfrm>
        </p:grpSpPr>
        <p:grpSp>
          <p:nvGrpSpPr>
            <p:cNvPr id="36" name="Group 4">
              <a:extLst>
                <a:ext uri="{FF2B5EF4-FFF2-40B4-BE49-F238E27FC236}">
                  <a16:creationId xmlns:a16="http://schemas.microsoft.com/office/drawing/2014/main" id="{7E140927-83C9-4D5C-B962-995EA58A9BA1}"/>
                </a:ext>
              </a:extLst>
            </p:cNvPr>
            <p:cNvGrpSpPr>
              <a:grpSpLocks/>
            </p:cNvGrpSpPr>
            <p:nvPr/>
          </p:nvGrpSpPr>
          <p:grpSpPr bwMode="auto">
            <a:xfrm>
              <a:off x="780567" y="2689434"/>
              <a:ext cx="2495549" cy="492126"/>
              <a:chOff x="2104" y="192"/>
              <a:chExt cx="1572" cy="310"/>
            </a:xfrm>
          </p:grpSpPr>
          <p:sp>
            <p:nvSpPr>
              <p:cNvPr id="37" name="Text Box 5">
                <a:extLst>
                  <a:ext uri="{FF2B5EF4-FFF2-40B4-BE49-F238E27FC236}">
                    <a16:creationId xmlns:a16="http://schemas.microsoft.com/office/drawing/2014/main" id="{05B3B55A-B77C-479B-9866-98D15CAD871E}"/>
                  </a:ext>
                </a:extLst>
              </p:cNvPr>
              <p:cNvSpPr txBox="1">
                <a:spLocks noChangeArrowheads="1"/>
              </p:cNvSpPr>
              <p:nvPr/>
            </p:nvSpPr>
            <p:spPr bwMode="auto">
              <a:xfrm>
                <a:off x="2104" y="192"/>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8" name="Text Box 6">
                <a:extLst>
                  <a:ext uri="{FF2B5EF4-FFF2-40B4-BE49-F238E27FC236}">
                    <a16:creationId xmlns:a16="http://schemas.microsoft.com/office/drawing/2014/main" id="{BE40AF5C-AE2D-40E6-90D3-A5EAA0740B57}"/>
                  </a:ext>
                </a:extLst>
              </p:cNvPr>
              <p:cNvSpPr txBox="1">
                <a:spLocks noChangeArrowheads="1"/>
              </p:cNvSpPr>
              <p:nvPr/>
            </p:nvSpPr>
            <p:spPr bwMode="auto">
              <a:xfrm>
                <a:off x="2532" y="192"/>
                <a:ext cx="259"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39" name="Text Box 7">
                <a:extLst>
                  <a:ext uri="{FF2B5EF4-FFF2-40B4-BE49-F238E27FC236}">
                    <a16:creationId xmlns:a16="http://schemas.microsoft.com/office/drawing/2014/main" id="{3779DD80-4D89-448E-876A-69BA853E8A32}"/>
                  </a:ext>
                </a:extLst>
              </p:cNvPr>
              <p:cNvSpPr txBox="1">
                <a:spLocks noChangeArrowheads="1"/>
              </p:cNvSpPr>
              <p:nvPr/>
            </p:nvSpPr>
            <p:spPr bwMode="auto">
              <a:xfrm>
                <a:off x="2961" y="192"/>
                <a:ext cx="28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40" name="Text Box 8">
                <a:extLst>
                  <a:ext uri="{FF2B5EF4-FFF2-40B4-BE49-F238E27FC236}">
                    <a16:creationId xmlns:a16="http://schemas.microsoft.com/office/drawing/2014/main" id="{8F9C47A3-1A25-47F2-AE03-790C05F764BC}"/>
                  </a:ext>
                </a:extLst>
              </p:cNvPr>
              <p:cNvSpPr txBox="1">
                <a:spLocks noChangeArrowheads="1"/>
              </p:cNvSpPr>
              <p:nvPr/>
            </p:nvSpPr>
            <p:spPr bwMode="auto">
              <a:xfrm>
                <a:off x="3400" y="192"/>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41" name="Line 9">
                <a:extLst>
                  <a:ext uri="{FF2B5EF4-FFF2-40B4-BE49-F238E27FC236}">
                    <a16:creationId xmlns:a16="http://schemas.microsoft.com/office/drawing/2014/main" id="{E8C7E921-7365-4EEF-98B7-433D8355F206}"/>
                  </a:ext>
                </a:extLst>
              </p:cNvPr>
              <p:cNvSpPr>
                <a:spLocks noChangeShapeType="1"/>
              </p:cNvSpPr>
              <p:nvPr/>
            </p:nvSpPr>
            <p:spPr bwMode="auto">
              <a:xfrm>
                <a:off x="231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2" name="Line 10">
                <a:extLst>
                  <a:ext uri="{FF2B5EF4-FFF2-40B4-BE49-F238E27FC236}">
                    <a16:creationId xmlns:a16="http://schemas.microsoft.com/office/drawing/2014/main" id="{B5548838-5566-4343-8640-26AC07FA9D8A}"/>
                  </a:ext>
                </a:extLst>
              </p:cNvPr>
              <p:cNvSpPr>
                <a:spLocks noChangeShapeType="1"/>
              </p:cNvSpPr>
              <p:nvPr/>
            </p:nvSpPr>
            <p:spPr bwMode="auto">
              <a:xfrm>
                <a:off x="319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43" name="Group 11">
                <a:extLst>
                  <a:ext uri="{FF2B5EF4-FFF2-40B4-BE49-F238E27FC236}">
                    <a16:creationId xmlns:a16="http://schemas.microsoft.com/office/drawing/2014/main" id="{0DDEF13B-B484-4798-BC80-BFEE9028A5FB}"/>
                  </a:ext>
                </a:extLst>
              </p:cNvPr>
              <p:cNvGrpSpPr>
                <a:grpSpLocks/>
              </p:cNvGrpSpPr>
              <p:nvPr/>
            </p:nvGrpSpPr>
            <p:grpSpPr bwMode="auto">
              <a:xfrm rot="5400000">
                <a:off x="2632" y="144"/>
                <a:ext cx="48" cy="144"/>
                <a:chOff x="1440" y="2400"/>
                <a:chExt cx="48" cy="144"/>
              </a:xfrm>
            </p:grpSpPr>
            <p:sp>
              <p:nvSpPr>
                <p:cNvPr id="50" name="Oval 12">
                  <a:extLst>
                    <a:ext uri="{FF2B5EF4-FFF2-40B4-BE49-F238E27FC236}">
                      <a16:creationId xmlns:a16="http://schemas.microsoft.com/office/drawing/2014/main" id="{7C3177BD-BC8E-4D97-8E35-E45A71961F7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1" name="Oval 13">
                  <a:extLst>
                    <a:ext uri="{FF2B5EF4-FFF2-40B4-BE49-F238E27FC236}">
                      <a16:creationId xmlns:a16="http://schemas.microsoft.com/office/drawing/2014/main" id="{706B1ED8-55EF-4F69-BE79-58E0EAF5559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44" name="Group 14">
                <a:extLst>
                  <a:ext uri="{FF2B5EF4-FFF2-40B4-BE49-F238E27FC236}">
                    <a16:creationId xmlns:a16="http://schemas.microsoft.com/office/drawing/2014/main" id="{F38BEE86-DE03-4A81-A073-19B89DD6100E}"/>
                  </a:ext>
                </a:extLst>
              </p:cNvPr>
              <p:cNvGrpSpPr>
                <a:grpSpLocks/>
              </p:cNvGrpSpPr>
              <p:nvPr/>
            </p:nvGrpSpPr>
            <p:grpSpPr bwMode="auto">
              <a:xfrm rot="5400000">
                <a:off x="3064" y="144"/>
                <a:ext cx="48" cy="144"/>
                <a:chOff x="1440" y="2400"/>
                <a:chExt cx="48" cy="144"/>
              </a:xfrm>
            </p:grpSpPr>
            <p:sp>
              <p:nvSpPr>
                <p:cNvPr id="48" name="Oval 15">
                  <a:extLst>
                    <a:ext uri="{FF2B5EF4-FFF2-40B4-BE49-F238E27FC236}">
                      <a16:creationId xmlns:a16="http://schemas.microsoft.com/office/drawing/2014/main" id="{61843570-94EF-45DF-8242-16FFAE56C40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6">
                  <a:extLst>
                    <a:ext uri="{FF2B5EF4-FFF2-40B4-BE49-F238E27FC236}">
                      <a16:creationId xmlns:a16="http://schemas.microsoft.com/office/drawing/2014/main" id="{6A54F136-2F10-408C-ACD5-DE0BEC05DAF2}"/>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45" name="Group 17">
                <a:extLst>
                  <a:ext uri="{FF2B5EF4-FFF2-40B4-BE49-F238E27FC236}">
                    <a16:creationId xmlns:a16="http://schemas.microsoft.com/office/drawing/2014/main" id="{B3DF3DB3-E81F-406C-A60B-0F4347FB79F6}"/>
                  </a:ext>
                </a:extLst>
              </p:cNvPr>
              <p:cNvGrpSpPr>
                <a:grpSpLocks/>
              </p:cNvGrpSpPr>
              <p:nvPr/>
            </p:nvGrpSpPr>
            <p:grpSpPr bwMode="auto">
              <a:xfrm>
                <a:off x="2752" y="312"/>
                <a:ext cx="240" cy="48"/>
                <a:chOff x="2752" y="336"/>
                <a:chExt cx="240" cy="48"/>
              </a:xfrm>
            </p:grpSpPr>
            <p:sp>
              <p:nvSpPr>
                <p:cNvPr id="46" name="Line 18">
                  <a:extLst>
                    <a:ext uri="{FF2B5EF4-FFF2-40B4-BE49-F238E27FC236}">
                      <a16:creationId xmlns:a16="http://schemas.microsoft.com/office/drawing/2014/main" id="{F6EBABFE-CDDA-4C42-86DC-B66B24661E9F}"/>
                    </a:ext>
                  </a:extLst>
                </p:cNvPr>
                <p:cNvSpPr>
                  <a:spLocks noChangeShapeType="1"/>
                </p:cNvSpPr>
                <p:nvPr/>
              </p:nvSpPr>
              <p:spPr bwMode="auto">
                <a:xfrm>
                  <a:off x="2752" y="336"/>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7" name="Line 19">
                  <a:extLst>
                    <a:ext uri="{FF2B5EF4-FFF2-40B4-BE49-F238E27FC236}">
                      <a16:creationId xmlns:a16="http://schemas.microsoft.com/office/drawing/2014/main" id="{0DAAADFA-A8AC-4D4F-A0BC-103D59C8209D}"/>
                    </a:ext>
                  </a:extLst>
                </p:cNvPr>
                <p:cNvSpPr>
                  <a:spLocks noChangeShapeType="1"/>
                </p:cNvSpPr>
                <p:nvPr/>
              </p:nvSpPr>
              <p:spPr bwMode="auto">
                <a:xfrm>
                  <a:off x="2752" y="384"/>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sp>
          <p:nvSpPr>
            <p:cNvPr id="66" name="Text Box 61">
              <a:extLst>
                <a:ext uri="{FF2B5EF4-FFF2-40B4-BE49-F238E27FC236}">
                  <a16:creationId xmlns:a16="http://schemas.microsoft.com/office/drawing/2014/main" id="{B3025317-AA61-44FF-A35F-E9E47CC1A6BD}"/>
                </a:ext>
              </a:extLst>
            </p:cNvPr>
            <p:cNvSpPr txBox="1">
              <a:spLocks noChangeArrowheads="1"/>
            </p:cNvSpPr>
            <p:nvPr/>
          </p:nvSpPr>
          <p:spPr bwMode="auto">
            <a:xfrm>
              <a:off x="1398104" y="2195721"/>
              <a:ext cx="496291" cy="49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t>-1</a:t>
              </a:r>
            </a:p>
          </p:txBody>
        </p:sp>
        <p:sp>
          <p:nvSpPr>
            <p:cNvPr id="67" name="Text Box 62">
              <a:extLst>
                <a:ext uri="{FF2B5EF4-FFF2-40B4-BE49-F238E27FC236}">
                  <a16:creationId xmlns:a16="http://schemas.microsoft.com/office/drawing/2014/main" id="{80D80176-F722-4C82-88DD-00003E830564}"/>
                </a:ext>
              </a:extLst>
            </p:cNvPr>
            <p:cNvSpPr txBox="1">
              <a:spLocks noChangeArrowheads="1"/>
            </p:cNvSpPr>
            <p:nvPr/>
          </p:nvSpPr>
          <p:spPr bwMode="auto">
            <a:xfrm>
              <a:off x="2083904" y="2195721"/>
              <a:ext cx="556136" cy="49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t>+1</a:t>
              </a:r>
            </a:p>
          </p:txBody>
        </p:sp>
      </p:grpSp>
      <p:grpSp>
        <p:nvGrpSpPr>
          <p:cNvPr id="68" name="Group 4">
            <a:extLst>
              <a:ext uri="{FF2B5EF4-FFF2-40B4-BE49-F238E27FC236}">
                <a16:creationId xmlns:a16="http://schemas.microsoft.com/office/drawing/2014/main" id="{2123072B-BF4C-492B-9959-E8BADFCF7628}"/>
              </a:ext>
            </a:extLst>
          </p:cNvPr>
          <p:cNvGrpSpPr>
            <a:grpSpLocks/>
          </p:cNvGrpSpPr>
          <p:nvPr/>
        </p:nvGrpSpPr>
        <p:grpSpPr bwMode="auto">
          <a:xfrm>
            <a:off x="1991035" y="3805705"/>
            <a:ext cx="1103709" cy="1038225"/>
            <a:chOff x="2328" y="247"/>
            <a:chExt cx="927" cy="872"/>
          </a:xfrm>
        </p:grpSpPr>
        <p:sp>
          <p:nvSpPr>
            <p:cNvPr id="69" name="Text Box 5">
              <a:extLst>
                <a:ext uri="{FF2B5EF4-FFF2-40B4-BE49-F238E27FC236}">
                  <a16:creationId xmlns:a16="http://schemas.microsoft.com/office/drawing/2014/main" id="{F2E7FDA0-C914-4F48-B4E4-5C3ACA8958BD}"/>
                </a:ext>
              </a:extLst>
            </p:cNvPr>
            <p:cNvSpPr txBox="1">
              <a:spLocks noChangeArrowheads="1"/>
            </p:cNvSpPr>
            <p:nvPr/>
          </p:nvSpPr>
          <p:spPr bwMode="auto">
            <a:xfrm>
              <a:off x="2574" y="247"/>
              <a:ext cx="62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C – 4 e</a:t>
              </a:r>
              <a:r>
                <a:rPr lang="en-US" altLang="en-US" sz="1500" baseline="30000"/>
                <a:t>-</a:t>
              </a:r>
              <a:endParaRPr lang="en-US" altLang="en-US" sz="1500"/>
            </a:p>
          </p:txBody>
        </p:sp>
        <p:sp>
          <p:nvSpPr>
            <p:cNvPr id="70" name="Text Box 6">
              <a:extLst>
                <a:ext uri="{FF2B5EF4-FFF2-40B4-BE49-F238E27FC236}">
                  <a16:creationId xmlns:a16="http://schemas.microsoft.com/office/drawing/2014/main" id="{24FA6897-001E-4F2A-99E8-9CDBD2B6281B}"/>
                </a:ext>
              </a:extLst>
            </p:cNvPr>
            <p:cNvSpPr txBox="1">
              <a:spLocks noChangeArrowheads="1"/>
            </p:cNvSpPr>
            <p:nvPr/>
          </p:nvSpPr>
          <p:spPr bwMode="auto">
            <a:xfrm>
              <a:off x="2576" y="439"/>
              <a:ext cx="64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t>O – 6 e</a:t>
              </a:r>
              <a:r>
                <a:rPr lang="en-US" altLang="en-US" sz="1500" baseline="30000"/>
                <a:t>-</a:t>
              </a:r>
              <a:endParaRPr lang="en-US" altLang="en-US" sz="1500"/>
            </a:p>
          </p:txBody>
        </p:sp>
        <p:grpSp>
          <p:nvGrpSpPr>
            <p:cNvPr id="71" name="Group 7">
              <a:extLst>
                <a:ext uri="{FF2B5EF4-FFF2-40B4-BE49-F238E27FC236}">
                  <a16:creationId xmlns:a16="http://schemas.microsoft.com/office/drawing/2014/main" id="{044C5EAD-AC95-485C-8C3F-F90AC47F383D}"/>
                </a:ext>
              </a:extLst>
            </p:cNvPr>
            <p:cNvGrpSpPr>
              <a:grpSpLocks/>
            </p:cNvGrpSpPr>
            <p:nvPr/>
          </p:nvGrpSpPr>
          <p:grpSpPr bwMode="auto">
            <a:xfrm>
              <a:off x="2328" y="646"/>
              <a:ext cx="912" cy="271"/>
              <a:chOff x="2000" y="646"/>
              <a:chExt cx="912" cy="271"/>
            </a:xfrm>
          </p:grpSpPr>
          <p:sp>
            <p:nvSpPr>
              <p:cNvPr id="73" name="Text Box 8">
                <a:extLst>
                  <a:ext uri="{FF2B5EF4-FFF2-40B4-BE49-F238E27FC236}">
                    <a16:creationId xmlns:a16="http://schemas.microsoft.com/office/drawing/2014/main" id="{264F6315-E5D9-4E19-96AC-E2D991368E65}"/>
                  </a:ext>
                </a:extLst>
              </p:cNvPr>
              <p:cNvSpPr txBox="1">
                <a:spLocks noChangeArrowheads="1"/>
              </p:cNvSpPr>
              <p:nvPr/>
            </p:nvSpPr>
            <p:spPr bwMode="auto">
              <a:xfrm>
                <a:off x="2012" y="646"/>
                <a:ext cx="87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dirty="0"/>
                  <a:t>2H – 2x1 e</a:t>
                </a:r>
                <a:r>
                  <a:rPr lang="en-US" altLang="en-US" sz="1500" baseline="30000" dirty="0"/>
                  <a:t>-</a:t>
                </a:r>
                <a:endParaRPr lang="en-US" altLang="en-US" sz="1500" dirty="0"/>
              </a:p>
            </p:txBody>
          </p:sp>
          <p:sp>
            <p:nvSpPr>
              <p:cNvPr id="74" name="Line 9">
                <a:extLst>
                  <a:ext uri="{FF2B5EF4-FFF2-40B4-BE49-F238E27FC236}">
                    <a16:creationId xmlns:a16="http://schemas.microsoft.com/office/drawing/2014/main" id="{E0A7BC64-245E-496D-80F3-06CABEB4F779}"/>
                  </a:ext>
                </a:extLst>
              </p:cNvPr>
              <p:cNvSpPr>
                <a:spLocks noChangeShapeType="1"/>
              </p:cNvSpPr>
              <p:nvPr/>
            </p:nvSpPr>
            <p:spPr bwMode="auto">
              <a:xfrm>
                <a:off x="2000" y="880"/>
                <a:ext cx="9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72" name="Text Box 10">
              <a:extLst>
                <a:ext uri="{FF2B5EF4-FFF2-40B4-BE49-F238E27FC236}">
                  <a16:creationId xmlns:a16="http://schemas.microsoft.com/office/drawing/2014/main" id="{B91E81A9-26E0-4793-9C28-9673E9E07543}"/>
                </a:ext>
              </a:extLst>
            </p:cNvPr>
            <p:cNvSpPr txBox="1">
              <a:spLocks noChangeArrowheads="1"/>
            </p:cNvSpPr>
            <p:nvPr/>
          </p:nvSpPr>
          <p:spPr bwMode="auto">
            <a:xfrm>
              <a:off x="2750" y="848"/>
              <a:ext cx="50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500">
                  <a:solidFill>
                    <a:srgbClr val="FF0000"/>
                  </a:solidFill>
                </a:rPr>
                <a:t>12  e</a:t>
              </a:r>
              <a:r>
                <a:rPr lang="en-US" altLang="en-US" sz="1500" baseline="30000">
                  <a:solidFill>
                    <a:srgbClr val="FF0000"/>
                  </a:solidFill>
                </a:rPr>
                <a:t>-</a:t>
              </a:r>
              <a:endParaRPr lang="en-US" altLang="en-US" sz="1500">
                <a:solidFill>
                  <a:srgbClr val="FF0000"/>
                </a:solidFill>
              </a:endParaRPr>
            </a:p>
          </p:txBody>
        </p:sp>
      </p:grpSp>
      <p:grpSp>
        <p:nvGrpSpPr>
          <p:cNvPr id="75" name="Skupina 74">
            <a:extLst>
              <a:ext uri="{FF2B5EF4-FFF2-40B4-BE49-F238E27FC236}">
                <a16:creationId xmlns:a16="http://schemas.microsoft.com/office/drawing/2014/main" id="{0CEDD387-289A-4D20-A414-CE88EE216E0D}"/>
              </a:ext>
            </a:extLst>
          </p:cNvPr>
          <p:cNvGrpSpPr/>
          <p:nvPr/>
        </p:nvGrpSpPr>
        <p:grpSpPr>
          <a:xfrm>
            <a:off x="274829" y="3859590"/>
            <a:ext cx="1358509" cy="883682"/>
            <a:chOff x="2251075" y="1038226"/>
            <a:chExt cx="1811344" cy="1178243"/>
          </a:xfrm>
        </p:grpSpPr>
        <p:grpSp>
          <p:nvGrpSpPr>
            <p:cNvPr id="76" name="Group 18">
              <a:extLst>
                <a:ext uri="{FF2B5EF4-FFF2-40B4-BE49-F238E27FC236}">
                  <a16:creationId xmlns:a16="http://schemas.microsoft.com/office/drawing/2014/main" id="{21377A6D-E64C-44C5-AE82-FF130656DACA}"/>
                </a:ext>
              </a:extLst>
            </p:cNvPr>
            <p:cNvGrpSpPr>
              <a:grpSpLocks/>
            </p:cNvGrpSpPr>
            <p:nvPr/>
          </p:nvGrpSpPr>
          <p:grpSpPr bwMode="auto">
            <a:xfrm rot="16200000">
              <a:off x="3787775" y="1381125"/>
              <a:ext cx="76200" cy="228600"/>
              <a:chOff x="1440" y="2400"/>
              <a:chExt cx="48" cy="144"/>
            </a:xfrm>
          </p:grpSpPr>
          <p:sp>
            <p:nvSpPr>
              <p:cNvPr id="90" name="Oval 19">
                <a:extLst>
                  <a:ext uri="{FF2B5EF4-FFF2-40B4-BE49-F238E27FC236}">
                    <a16:creationId xmlns:a16="http://schemas.microsoft.com/office/drawing/2014/main" id="{F86CD542-769B-491A-A253-B09CA685A89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91" name="Oval 20">
                <a:extLst>
                  <a:ext uri="{FF2B5EF4-FFF2-40B4-BE49-F238E27FC236}">
                    <a16:creationId xmlns:a16="http://schemas.microsoft.com/office/drawing/2014/main" id="{9DC7993E-1CBD-4731-9F1D-9A1D82AD7690}"/>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77" name="Text Box 21">
              <a:extLst>
                <a:ext uri="{FF2B5EF4-FFF2-40B4-BE49-F238E27FC236}">
                  <a16:creationId xmlns:a16="http://schemas.microsoft.com/office/drawing/2014/main" id="{63493F54-B680-4061-AC1C-0C46D23EA28D}"/>
                </a:ext>
              </a:extLst>
            </p:cNvPr>
            <p:cNvSpPr txBox="1">
              <a:spLocks noChangeArrowheads="1"/>
            </p:cNvSpPr>
            <p:nvPr/>
          </p:nvSpPr>
          <p:spPr bwMode="auto">
            <a:xfrm>
              <a:off x="2252663" y="1177926"/>
              <a:ext cx="4385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78" name="Text Box 22">
              <a:extLst>
                <a:ext uri="{FF2B5EF4-FFF2-40B4-BE49-F238E27FC236}">
                  <a16:creationId xmlns:a16="http://schemas.microsoft.com/office/drawing/2014/main" id="{7FBC90CF-03AD-4B0E-9553-EB77306EA630}"/>
                </a:ext>
              </a:extLst>
            </p:cNvPr>
            <p:cNvSpPr txBox="1">
              <a:spLocks noChangeArrowheads="1"/>
            </p:cNvSpPr>
            <p:nvPr/>
          </p:nvSpPr>
          <p:spPr bwMode="auto">
            <a:xfrm>
              <a:off x="2932113" y="1457326"/>
              <a:ext cx="41079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C</a:t>
              </a:r>
            </a:p>
          </p:txBody>
        </p:sp>
        <p:sp>
          <p:nvSpPr>
            <p:cNvPr id="79" name="Text Box 23">
              <a:extLst>
                <a:ext uri="{FF2B5EF4-FFF2-40B4-BE49-F238E27FC236}">
                  <a16:creationId xmlns:a16="http://schemas.microsoft.com/office/drawing/2014/main" id="{ADC4B3BC-ABAF-460E-A3F5-44BF6D6ADDDD}"/>
                </a:ext>
              </a:extLst>
            </p:cNvPr>
            <p:cNvSpPr txBox="1">
              <a:spLocks noChangeArrowheads="1"/>
            </p:cNvSpPr>
            <p:nvPr/>
          </p:nvSpPr>
          <p:spPr bwMode="auto">
            <a:xfrm>
              <a:off x="3613150" y="1457326"/>
              <a:ext cx="44926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sp>
          <p:nvSpPr>
            <p:cNvPr id="80" name="Text Box 24">
              <a:extLst>
                <a:ext uri="{FF2B5EF4-FFF2-40B4-BE49-F238E27FC236}">
                  <a16:creationId xmlns:a16="http://schemas.microsoft.com/office/drawing/2014/main" id="{31A9FADB-A25A-4C4F-AC5B-50EF0503D2C8}"/>
                </a:ext>
              </a:extLst>
            </p:cNvPr>
            <p:cNvSpPr txBox="1">
              <a:spLocks noChangeArrowheads="1"/>
            </p:cNvSpPr>
            <p:nvPr/>
          </p:nvSpPr>
          <p:spPr bwMode="auto">
            <a:xfrm>
              <a:off x="2251075" y="1724026"/>
              <a:ext cx="4385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81" name="Line 25">
              <a:extLst>
                <a:ext uri="{FF2B5EF4-FFF2-40B4-BE49-F238E27FC236}">
                  <a16:creationId xmlns:a16="http://schemas.microsoft.com/office/drawing/2014/main" id="{D5ADA44A-E8C0-4D8C-8613-4111FA94C122}"/>
                </a:ext>
              </a:extLst>
            </p:cNvPr>
            <p:cNvSpPr>
              <a:spLocks noChangeShapeType="1"/>
            </p:cNvSpPr>
            <p:nvPr/>
          </p:nvSpPr>
          <p:spPr bwMode="auto">
            <a:xfrm>
              <a:off x="3281363" y="1660525"/>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2" name="Line 26">
              <a:extLst>
                <a:ext uri="{FF2B5EF4-FFF2-40B4-BE49-F238E27FC236}">
                  <a16:creationId xmlns:a16="http://schemas.microsoft.com/office/drawing/2014/main" id="{50C77EFD-31F3-4CFF-9AC3-31324DF8395C}"/>
                </a:ext>
              </a:extLst>
            </p:cNvPr>
            <p:cNvSpPr>
              <a:spLocks noChangeShapeType="1"/>
            </p:cNvSpPr>
            <p:nvPr/>
          </p:nvSpPr>
          <p:spPr bwMode="auto">
            <a:xfrm>
              <a:off x="2593975" y="1457325"/>
              <a:ext cx="3810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3" name="Line 27">
              <a:extLst>
                <a:ext uri="{FF2B5EF4-FFF2-40B4-BE49-F238E27FC236}">
                  <a16:creationId xmlns:a16="http://schemas.microsoft.com/office/drawing/2014/main" id="{63808D66-EDFC-4773-8F15-F6D9BFF582B0}"/>
                </a:ext>
              </a:extLst>
            </p:cNvPr>
            <p:cNvSpPr>
              <a:spLocks noChangeShapeType="1"/>
            </p:cNvSpPr>
            <p:nvPr/>
          </p:nvSpPr>
          <p:spPr bwMode="auto">
            <a:xfrm flipV="1">
              <a:off x="2593975" y="1774825"/>
              <a:ext cx="38100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84" name="Line 28">
              <a:extLst>
                <a:ext uri="{FF2B5EF4-FFF2-40B4-BE49-F238E27FC236}">
                  <a16:creationId xmlns:a16="http://schemas.microsoft.com/office/drawing/2014/main" id="{E5ECF457-E333-4366-87D2-B908D92FF5DC}"/>
                </a:ext>
              </a:extLst>
            </p:cNvPr>
            <p:cNvSpPr>
              <a:spLocks noChangeShapeType="1"/>
            </p:cNvSpPr>
            <p:nvPr/>
          </p:nvSpPr>
          <p:spPr bwMode="auto">
            <a:xfrm>
              <a:off x="3279775" y="1724025"/>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85" name="Group 29">
              <a:extLst>
                <a:ext uri="{FF2B5EF4-FFF2-40B4-BE49-F238E27FC236}">
                  <a16:creationId xmlns:a16="http://schemas.microsoft.com/office/drawing/2014/main" id="{82821860-FCBC-4559-B31B-33C8D0B42CC5}"/>
                </a:ext>
              </a:extLst>
            </p:cNvPr>
            <p:cNvGrpSpPr>
              <a:grpSpLocks/>
            </p:cNvGrpSpPr>
            <p:nvPr/>
          </p:nvGrpSpPr>
          <p:grpSpPr bwMode="auto">
            <a:xfrm rot="16200000">
              <a:off x="3787775" y="1762125"/>
              <a:ext cx="76200" cy="228600"/>
              <a:chOff x="1440" y="2400"/>
              <a:chExt cx="48" cy="144"/>
            </a:xfrm>
          </p:grpSpPr>
          <p:sp>
            <p:nvSpPr>
              <p:cNvPr id="88" name="Oval 30">
                <a:extLst>
                  <a:ext uri="{FF2B5EF4-FFF2-40B4-BE49-F238E27FC236}">
                    <a16:creationId xmlns:a16="http://schemas.microsoft.com/office/drawing/2014/main" id="{D4256FB5-B186-45C3-B2E8-59AD5F39346C}"/>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9" name="Oval 31">
                <a:extLst>
                  <a:ext uri="{FF2B5EF4-FFF2-40B4-BE49-F238E27FC236}">
                    <a16:creationId xmlns:a16="http://schemas.microsoft.com/office/drawing/2014/main" id="{D22AF380-CC8A-4975-9D22-9386FF1DA79C}"/>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86" name="Text Box 65">
              <a:extLst>
                <a:ext uri="{FF2B5EF4-FFF2-40B4-BE49-F238E27FC236}">
                  <a16:creationId xmlns:a16="http://schemas.microsoft.com/office/drawing/2014/main" id="{00D619E0-5BC1-41AE-BE38-776E97E75470}"/>
                </a:ext>
              </a:extLst>
            </p:cNvPr>
            <p:cNvSpPr txBox="1">
              <a:spLocks noChangeArrowheads="1"/>
            </p:cNvSpPr>
            <p:nvPr/>
          </p:nvSpPr>
          <p:spPr bwMode="auto">
            <a:xfrm>
              <a:off x="2987674" y="1038226"/>
              <a:ext cx="40224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0</a:t>
              </a:r>
            </a:p>
          </p:txBody>
        </p:sp>
        <p:sp>
          <p:nvSpPr>
            <p:cNvPr id="87" name="Text Box 66">
              <a:extLst>
                <a:ext uri="{FF2B5EF4-FFF2-40B4-BE49-F238E27FC236}">
                  <a16:creationId xmlns:a16="http://schemas.microsoft.com/office/drawing/2014/main" id="{9278CF79-EEAD-4C4D-B807-E707783A424E}"/>
                </a:ext>
              </a:extLst>
            </p:cNvPr>
            <p:cNvSpPr txBox="1">
              <a:spLocks noChangeArrowheads="1"/>
            </p:cNvSpPr>
            <p:nvPr/>
          </p:nvSpPr>
          <p:spPr bwMode="auto">
            <a:xfrm>
              <a:off x="3649663" y="1038226"/>
              <a:ext cx="40224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0</a:t>
              </a:r>
            </a:p>
          </p:txBody>
        </p:sp>
      </p:grpSp>
      <p:grpSp>
        <p:nvGrpSpPr>
          <p:cNvPr id="92" name="Group 69">
            <a:extLst>
              <a:ext uri="{FF2B5EF4-FFF2-40B4-BE49-F238E27FC236}">
                <a16:creationId xmlns:a16="http://schemas.microsoft.com/office/drawing/2014/main" id="{5E370FE5-086C-4179-928E-75290C268016}"/>
              </a:ext>
            </a:extLst>
          </p:cNvPr>
          <p:cNvGrpSpPr>
            <a:grpSpLocks/>
          </p:cNvGrpSpPr>
          <p:nvPr/>
        </p:nvGrpSpPr>
        <p:grpSpPr bwMode="auto">
          <a:xfrm>
            <a:off x="3287626" y="3805706"/>
            <a:ext cx="2538413" cy="1034653"/>
            <a:chOff x="2400" y="3024"/>
            <a:chExt cx="1968" cy="869"/>
          </a:xfrm>
        </p:grpSpPr>
        <p:sp>
          <p:nvSpPr>
            <p:cNvPr id="93" name="Text Box 70">
              <a:extLst>
                <a:ext uri="{FF2B5EF4-FFF2-40B4-BE49-F238E27FC236}">
                  <a16:creationId xmlns:a16="http://schemas.microsoft.com/office/drawing/2014/main" id="{C1250EAE-84AC-4D21-9A87-3CE81F5CE79F}"/>
                </a:ext>
              </a:extLst>
            </p:cNvPr>
            <p:cNvSpPr txBox="1">
              <a:spLocks noChangeArrowheads="1"/>
            </p:cNvSpPr>
            <p:nvPr/>
          </p:nvSpPr>
          <p:spPr bwMode="auto">
            <a:xfrm>
              <a:off x="2400" y="3024"/>
              <a:ext cx="192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500"/>
                <a:t>2 </a:t>
              </a:r>
              <a:r>
                <a:rPr lang="cs-CZ" altLang="en-US" sz="1500"/>
                <a:t>jednoduché v.</a:t>
              </a:r>
              <a:r>
                <a:rPr lang="en-US" altLang="en-US" sz="1500"/>
                <a:t> (2x2) =   4</a:t>
              </a:r>
            </a:p>
          </p:txBody>
        </p:sp>
        <p:sp>
          <p:nvSpPr>
            <p:cNvPr id="94" name="Text Box 71">
              <a:extLst>
                <a:ext uri="{FF2B5EF4-FFF2-40B4-BE49-F238E27FC236}">
                  <a16:creationId xmlns:a16="http://schemas.microsoft.com/office/drawing/2014/main" id="{60A972D2-A29F-4E70-8B67-CFFF235F272B}"/>
                </a:ext>
              </a:extLst>
            </p:cNvPr>
            <p:cNvSpPr txBox="1">
              <a:spLocks noChangeArrowheads="1"/>
            </p:cNvSpPr>
            <p:nvPr/>
          </p:nvSpPr>
          <p:spPr bwMode="auto">
            <a:xfrm>
              <a:off x="2832" y="3224"/>
              <a:ext cx="153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cs-CZ" altLang="en-US" sz="1500" dirty="0"/>
                <a:t>       </a:t>
              </a:r>
              <a:r>
                <a:rPr lang="en-US" altLang="en-US" sz="1500" dirty="0"/>
                <a:t>1 </a:t>
              </a:r>
              <a:r>
                <a:rPr lang="cs-CZ" altLang="en-US" sz="1500" dirty="0"/>
                <a:t>dvojná v.</a:t>
              </a:r>
              <a:r>
                <a:rPr lang="en-US" altLang="en-US" sz="1500" dirty="0"/>
                <a:t> =   4</a:t>
              </a:r>
            </a:p>
          </p:txBody>
        </p:sp>
        <p:grpSp>
          <p:nvGrpSpPr>
            <p:cNvPr id="95" name="Group 72">
              <a:extLst>
                <a:ext uri="{FF2B5EF4-FFF2-40B4-BE49-F238E27FC236}">
                  <a16:creationId xmlns:a16="http://schemas.microsoft.com/office/drawing/2014/main" id="{3B95C853-E067-4665-87D6-CBDB9B29F905}"/>
                </a:ext>
              </a:extLst>
            </p:cNvPr>
            <p:cNvGrpSpPr>
              <a:grpSpLocks/>
            </p:cNvGrpSpPr>
            <p:nvPr/>
          </p:nvGrpSpPr>
          <p:grpSpPr bwMode="auto">
            <a:xfrm>
              <a:off x="2448" y="3423"/>
              <a:ext cx="1824" cy="271"/>
              <a:chOff x="2448" y="3398"/>
              <a:chExt cx="1824" cy="271"/>
            </a:xfrm>
          </p:grpSpPr>
          <p:sp>
            <p:nvSpPr>
              <p:cNvPr id="97" name="Text Box 73">
                <a:extLst>
                  <a:ext uri="{FF2B5EF4-FFF2-40B4-BE49-F238E27FC236}">
                    <a16:creationId xmlns:a16="http://schemas.microsoft.com/office/drawing/2014/main" id="{71C48C4E-DB9F-44EB-803A-A7EE129F94F4}"/>
                  </a:ext>
                </a:extLst>
              </p:cNvPr>
              <p:cNvSpPr txBox="1">
                <a:spLocks noChangeArrowheads="1"/>
              </p:cNvSpPr>
              <p:nvPr/>
            </p:nvSpPr>
            <p:spPr bwMode="auto">
              <a:xfrm>
                <a:off x="2608" y="3398"/>
                <a:ext cx="154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en-US" sz="1500"/>
                  <a:t> </a:t>
                </a:r>
                <a:r>
                  <a:rPr lang="en-US" altLang="en-US" sz="1500"/>
                  <a:t>2 </a:t>
                </a:r>
                <a:r>
                  <a:rPr lang="cs-CZ" altLang="en-US" sz="1500"/>
                  <a:t>volné páry</a:t>
                </a:r>
                <a:r>
                  <a:rPr lang="en-US" altLang="en-US" sz="1500"/>
                  <a:t> (2x2) =   4</a:t>
                </a:r>
              </a:p>
            </p:txBody>
          </p:sp>
          <p:sp>
            <p:nvSpPr>
              <p:cNvPr id="98" name="Line 74">
                <a:extLst>
                  <a:ext uri="{FF2B5EF4-FFF2-40B4-BE49-F238E27FC236}">
                    <a16:creationId xmlns:a16="http://schemas.microsoft.com/office/drawing/2014/main" id="{65853DAB-B20C-496F-AECA-918F08E3F57C}"/>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96" name="Text Box 75">
              <a:extLst>
                <a:ext uri="{FF2B5EF4-FFF2-40B4-BE49-F238E27FC236}">
                  <a16:creationId xmlns:a16="http://schemas.microsoft.com/office/drawing/2014/main" id="{2402362B-0146-4D9D-9911-A0E32A29CF9B}"/>
                </a:ext>
              </a:extLst>
            </p:cNvPr>
            <p:cNvSpPr txBox="1">
              <a:spLocks noChangeArrowheads="1"/>
            </p:cNvSpPr>
            <p:nvPr/>
          </p:nvSpPr>
          <p:spPr bwMode="auto">
            <a:xfrm>
              <a:off x="3472" y="3622"/>
              <a:ext cx="86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12</a:t>
              </a:r>
            </a:p>
          </p:txBody>
        </p:sp>
      </p:grpSp>
      <p:grpSp>
        <p:nvGrpSpPr>
          <p:cNvPr id="99" name="Skupina 98">
            <a:extLst>
              <a:ext uri="{FF2B5EF4-FFF2-40B4-BE49-F238E27FC236}">
                <a16:creationId xmlns:a16="http://schemas.microsoft.com/office/drawing/2014/main" id="{BC5D802A-C07E-4671-AB89-7C687144F689}"/>
              </a:ext>
            </a:extLst>
          </p:cNvPr>
          <p:cNvGrpSpPr/>
          <p:nvPr/>
        </p:nvGrpSpPr>
        <p:grpSpPr>
          <a:xfrm>
            <a:off x="5903844" y="2561451"/>
            <a:ext cx="2946663" cy="1136481"/>
            <a:chOff x="2266122" y="4687889"/>
            <a:chExt cx="4078417" cy="1515308"/>
          </a:xfrm>
        </p:grpSpPr>
        <p:sp>
          <p:nvSpPr>
            <p:cNvPr id="100" name="Text Box 34">
              <a:extLst>
                <a:ext uri="{FF2B5EF4-FFF2-40B4-BE49-F238E27FC236}">
                  <a16:creationId xmlns:a16="http://schemas.microsoft.com/office/drawing/2014/main" id="{C7102E8F-3ECA-4B10-ADF9-9C8DD54ED637}"/>
                </a:ext>
              </a:extLst>
            </p:cNvPr>
            <p:cNvSpPr txBox="1">
              <a:spLocks noChangeArrowheads="1"/>
            </p:cNvSpPr>
            <p:nvPr/>
          </p:nvSpPr>
          <p:spPr bwMode="auto">
            <a:xfrm>
              <a:off x="2266122" y="4687889"/>
              <a:ext cx="186455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C</a:t>
              </a:r>
            </a:p>
          </p:txBody>
        </p:sp>
        <p:sp>
          <p:nvSpPr>
            <p:cNvPr id="101" name="Text Box 35">
              <a:extLst>
                <a:ext uri="{FF2B5EF4-FFF2-40B4-BE49-F238E27FC236}">
                  <a16:creationId xmlns:a16="http://schemas.microsoft.com/office/drawing/2014/main" id="{C57146CF-45A1-48C8-AA93-A8B37E6107D8}"/>
                </a:ext>
              </a:extLst>
            </p:cNvPr>
            <p:cNvSpPr txBox="1">
              <a:spLocks noChangeArrowheads="1"/>
            </p:cNvSpPr>
            <p:nvPr/>
          </p:nvSpPr>
          <p:spPr bwMode="auto">
            <a:xfrm>
              <a:off x="4114801" y="4810126"/>
              <a:ext cx="677142"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dirty="0"/>
                <a:t>= 4 -</a:t>
              </a:r>
            </a:p>
          </p:txBody>
        </p:sp>
        <p:sp>
          <p:nvSpPr>
            <p:cNvPr id="102" name="Text Box 36">
              <a:extLst>
                <a:ext uri="{FF2B5EF4-FFF2-40B4-BE49-F238E27FC236}">
                  <a16:creationId xmlns:a16="http://schemas.microsoft.com/office/drawing/2014/main" id="{F1094F8A-DC09-4678-BF3B-02EC2AA44D0A}"/>
                </a:ext>
              </a:extLst>
            </p:cNvPr>
            <p:cNvSpPr txBox="1">
              <a:spLocks noChangeArrowheads="1"/>
            </p:cNvSpPr>
            <p:nvPr/>
          </p:nvSpPr>
          <p:spPr bwMode="auto">
            <a:xfrm>
              <a:off x="4756152" y="4810126"/>
              <a:ext cx="557333"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2</a:t>
              </a:r>
              <a:r>
                <a:rPr lang="en-US" altLang="en-US" sz="1350">
                  <a:solidFill>
                    <a:srgbClr val="FF0000"/>
                  </a:solidFill>
                </a:rPr>
                <a:t> </a:t>
              </a:r>
              <a:r>
                <a:rPr lang="en-US" altLang="en-US" sz="1350"/>
                <a:t>-</a:t>
              </a:r>
              <a:r>
                <a:rPr lang="en-US" altLang="en-US" sz="1350">
                  <a:solidFill>
                    <a:srgbClr val="FF0000"/>
                  </a:solidFill>
                </a:rPr>
                <a:t> </a:t>
              </a:r>
            </a:p>
          </p:txBody>
        </p:sp>
        <p:sp>
          <p:nvSpPr>
            <p:cNvPr id="103" name="Text Box 37">
              <a:extLst>
                <a:ext uri="{FF2B5EF4-FFF2-40B4-BE49-F238E27FC236}">
                  <a16:creationId xmlns:a16="http://schemas.microsoft.com/office/drawing/2014/main" id="{678F3DF7-6DD9-4ECB-8048-93A251C592AC}"/>
                </a:ext>
              </a:extLst>
            </p:cNvPr>
            <p:cNvSpPr txBox="1">
              <a:spLocks noChangeArrowheads="1"/>
            </p:cNvSpPr>
            <p:nvPr/>
          </p:nvSpPr>
          <p:spPr bwMode="auto">
            <a:xfrm>
              <a:off x="5126039" y="4810126"/>
              <a:ext cx="1171910"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6 = -1</a:t>
              </a:r>
              <a:endParaRPr lang="en-US" altLang="en-US" sz="1350"/>
            </a:p>
          </p:txBody>
        </p:sp>
        <p:sp>
          <p:nvSpPr>
            <p:cNvPr id="104" name="Text Box 38">
              <a:extLst>
                <a:ext uri="{FF2B5EF4-FFF2-40B4-BE49-F238E27FC236}">
                  <a16:creationId xmlns:a16="http://schemas.microsoft.com/office/drawing/2014/main" id="{AA65411B-B0D9-43C0-9EF5-B52EDEE39049}"/>
                </a:ext>
              </a:extLst>
            </p:cNvPr>
            <p:cNvSpPr txBox="1">
              <a:spLocks noChangeArrowheads="1"/>
            </p:cNvSpPr>
            <p:nvPr/>
          </p:nvSpPr>
          <p:spPr bwMode="auto">
            <a:xfrm>
              <a:off x="2301876" y="5526089"/>
              <a:ext cx="1828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O</a:t>
              </a:r>
            </a:p>
          </p:txBody>
        </p:sp>
        <p:sp>
          <p:nvSpPr>
            <p:cNvPr id="105" name="Text Box 39">
              <a:extLst>
                <a:ext uri="{FF2B5EF4-FFF2-40B4-BE49-F238E27FC236}">
                  <a16:creationId xmlns:a16="http://schemas.microsoft.com/office/drawing/2014/main" id="{1268525C-8679-460C-846F-7BE6C0656222}"/>
                </a:ext>
              </a:extLst>
            </p:cNvPr>
            <p:cNvSpPr txBox="1">
              <a:spLocks noChangeArrowheads="1"/>
            </p:cNvSpPr>
            <p:nvPr/>
          </p:nvSpPr>
          <p:spPr bwMode="auto">
            <a:xfrm>
              <a:off x="4114801" y="5648326"/>
              <a:ext cx="677142"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6 -</a:t>
              </a:r>
            </a:p>
          </p:txBody>
        </p:sp>
        <p:sp>
          <p:nvSpPr>
            <p:cNvPr id="106" name="Text Box 40">
              <a:extLst>
                <a:ext uri="{FF2B5EF4-FFF2-40B4-BE49-F238E27FC236}">
                  <a16:creationId xmlns:a16="http://schemas.microsoft.com/office/drawing/2014/main" id="{F274EC27-3511-450E-BCB2-92106C768B19}"/>
                </a:ext>
              </a:extLst>
            </p:cNvPr>
            <p:cNvSpPr txBox="1">
              <a:spLocks noChangeArrowheads="1"/>
            </p:cNvSpPr>
            <p:nvPr/>
          </p:nvSpPr>
          <p:spPr bwMode="auto">
            <a:xfrm>
              <a:off x="4756151" y="5648326"/>
              <a:ext cx="557333"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2</a:t>
              </a:r>
              <a:r>
                <a:rPr lang="en-US" altLang="en-US" sz="1350">
                  <a:solidFill>
                    <a:srgbClr val="FF0000"/>
                  </a:solidFill>
                </a:rPr>
                <a:t> </a:t>
              </a:r>
              <a:r>
                <a:rPr lang="en-US" altLang="en-US" sz="1350"/>
                <a:t>-</a:t>
              </a:r>
              <a:r>
                <a:rPr lang="en-US" altLang="en-US" sz="1350">
                  <a:solidFill>
                    <a:srgbClr val="FF0000"/>
                  </a:solidFill>
                </a:rPr>
                <a:t> </a:t>
              </a:r>
            </a:p>
          </p:txBody>
        </p:sp>
        <p:sp>
          <p:nvSpPr>
            <p:cNvPr id="107" name="Text Box 41">
              <a:extLst>
                <a:ext uri="{FF2B5EF4-FFF2-40B4-BE49-F238E27FC236}">
                  <a16:creationId xmlns:a16="http://schemas.microsoft.com/office/drawing/2014/main" id="{0857B2B7-88D9-4F16-BD0E-1E1BD983E7BB}"/>
                </a:ext>
              </a:extLst>
            </p:cNvPr>
            <p:cNvSpPr txBox="1">
              <a:spLocks noChangeArrowheads="1"/>
            </p:cNvSpPr>
            <p:nvPr/>
          </p:nvSpPr>
          <p:spPr bwMode="auto">
            <a:xfrm>
              <a:off x="5126038" y="5648326"/>
              <a:ext cx="1218501"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dirty="0">
                  <a:cs typeface="Arial" panose="020B0604020202020204" pitchFamily="34" charset="0"/>
                </a:rPr>
                <a:t>½ x 6 = +1</a:t>
              </a:r>
              <a:endParaRPr lang="en-US" altLang="en-US" sz="1350" dirty="0"/>
            </a:p>
          </p:txBody>
        </p:sp>
      </p:grpSp>
      <p:grpSp>
        <p:nvGrpSpPr>
          <p:cNvPr id="109" name="Skupina 108">
            <a:extLst>
              <a:ext uri="{FF2B5EF4-FFF2-40B4-BE49-F238E27FC236}">
                <a16:creationId xmlns:a16="http://schemas.microsoft.com/office/drawing/2014/main" id="{57740D82-667E-44A3-BB3A-05DF67342528}"/>
              </a:ext>
            </a:extLst>
          </p:cNvPr>
          <p:cNvGrpSpPr/>
          <p:nvPr/>
        </p:nvGrpSpPr>
        <p:grpSpPr>
          <a:xfrm>
            <a:off x="5893904" y="3975450"/>
            <a:ext cx="2872014" cy="1136482"/>
            <a:chOff x="2279650" y="4797426"/>
            <a:chExt cx="3951166" cy="1515308"/>
          </a:xfrm>
        </p:grpSpPr>
        <p:sp>
          <p:nvSpPr>
            <p:cNvPr id="110" name="Text Box 33">
              <a:extLst>
                <a:ext uri="{FF2B5EF4-FFF2-40B4-BE49-F238E27FC236}">
                  <a16:creationId xmlns:a16="http://schemas.microsoft.com/office/drawing/2014/main" id="{D144BDB4-E318-40A5-AA1E-E1E8B96F8959}"/>
                </a:ext>
              </a:extLst>
            </p:cNvPr>
            <p:cNvSpPr txBox="1">
              <a:spLocks noChangeArrowheads="1"/>
            </p:cNvSpPr>
            <p:nvPr/>
          </p:nvSpPr>
          <p:spPr bwMode="auto">
            <a:xfrm>
              <a:off x="4114801" y="4954589"/>
              <a:ext cx="673065"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4 -</a:t>
              </a:r>
            </a:p>
          </p:txBody>
        </p:sp>
        <p:sp>
          <p:nvSpPr>
            <p:cNvPr id="111" name="Text Box 34">
              <a:extLst>
                <a:ext uri="{FF2B5EF4-FFF2-40B4-BE49-F238E27FC236}">
                  <a16:creationId xmlns:a16="http://schemas.microsoft.com/office/drawing/2014/main" id="{3BC28C06-678B-4F16-BCE6-02AD30061445}"/>
                </a:ext>
              </a:extLst>
            </p:cNvPr>
            <p:cNvSpPr txBox="1">
              <a:spLocks noChangeArrowheads="1"/>
            </p:cNvSpPr>
            <p:nvPr/>
          </p:nvSpPr>
          <p:spPr bwMode="auto">
            <a:xfrm>
              <a:off x="4768851" y="4954589"/>
              <a:ext cx="5539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0</a:t>
              </a:r>
              <a:r>
                <a:rPr lang="en-US" altLang="en-US" sz="1350">
                  <a:solidFill>
                    <a:srgbClr val="FF0000"/>
                  </a:solidFill>
                </a:rPr>
                <a:t> </a:t>
              </a:r>
              <a:r>
                <a:rPr lang="en-US" altLang="en-US" sz="1350"/>
                <a:t>-</a:t>
              </a:r>
              <a:r>
                <a:rPr lang="en-US" altLang="en-US" sz="1350">
                  <a:solidFill>
                    <a:srgbClr val="FF0000"/>
                  </a:solidFill>
                </a:rPr>
                <a:t> </a:t>
              </a:r>
            </a:p>
          </p:txBody>
        </p:sp>
        <p:sp>
          <p:nvSpPr>
            <p:cNvPr id="112" name="Text Box 35">
              <a:extLst>
                <a:ext uri="{FF2B5EF4-FFF2-40B4-BE49-F238E27FC236}">
                  <a16:creationId xmlns:a16="http://schemas.microsoft.com/office/drawing/2014/main" id="{BDE036C0-4F7A-4457-B1A0-12F2D6A860DD}"/>
                </a:ext>
              </a:extLst>
            </p:cNvPr>
            <p:cNvSpPr txBox="1">
              <a:spLocks noChangeArrowheads="1"/>
            </p:cNvSpPr>
            <p:nvPr/>
          </p:nvSpPr>
          <p:spPr bwMode="auto">
            <a:xfrm>
              <a:off x="5138738" y="4954589"/>
              <a:ext cx="10920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8 = 0</a:t>
              </a:r>
              <a:endParaRPr lang="en-US" altLang="en-US" sz="1350"/>
            </a:p>
          </p:txBody>
        </p:sp>
        <p:sp>
          <p:nvSpPr>
            <p:cNvPr id="113" name="Text Box 37">
              <a:extLst>
                <a:ext uri="{FF2B5EF4-FFF2-40B4-BE49-F238E27FC236}">
                  <a16:creationId xmlns:a16="http://schemas.microsoft.com/office/drawing/2014/main" id="{B0944A13-7FBC-4669-8E37-056932D384CE}"/>
                </a:ext>
              </a:extLst>
            </p:cNvPr>
            <p:cNvSpPr txBox="1">
              <a:spLocks noChangeArrowheads="1"/>
            </p:cNvSpPr>
            <p:nvPr/>
          </p:nvSpPr>
          <p:spPr bwMode="auto">
            <a:xfrm>
              <a:off x="4114801" y="5792788"/>
              <a:ext cx="673065"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 6 -</a:t>
              </a:r>
            </a:p>
          </p:txBody>
        </p:sp>
        <p:sp>
          <p:nvSpPr>
            <p:cNvPr id="114" name="Text Box 38">
              <a:extLst>
                <a:ext uri="{FF2B5EF4-FFF2-40B4-BE49-F238E27FC236}">
                  <a16:creationId xmlns:a16="http://schemas.microsoft.com/office/drawing/2014/main" id="{1B8142BE-3CE3-40D2-9A0B-14009C560DF9}"/>
                </a:ext>
              </a:extLst>
            </p:cNvPr>
            <p:cNvSpPr txBox="1">
              <a:spLocks noChangeArrowheads="1"/>
            </p:cNvSpPr>
            <p:nvPr/>
          </p:nvSpPr>
          <p:spPr bwMode="auto">
            <a:xfrm>
              <a:off x="4756151" y="5792789"/>
              <a:ext cx="5539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t>4</a:t>
              </a:r>
              <a:r>
                <a:rPr lang="en-US" altLang="en-US" sz="1350">
                  <a:solidFill>
                    <a:srgbClr val="FF0000"/>
                  </a:solidFill>
                </a:rPr>
                <a:t> </a:t>
              </a:r>
              <a:r>
                <a:rPr lang="en-US" altLang="en-US" sz="1350"/>
                <a:t>-</a:t>
              </a:r>
              <a:r>
                <a:rPr lang="en-US" altLang="en-US" sz="1350">
                  <a:solidFill>
                    <a:srgbClr val="FF0000"/>
                  </a:solidFill>
                </a:rPr>
                <a:t> </a:t>
              </a:r>
            </a:p>
          </p:txBody>
        </p:sp>
        <p:sp>
          <p:nvSpPr>
            <p:cNvPr id="115" name="Text Box 39">
              <a:extLst>
                <a:ext uri="{FF2B5EF4-FFF2-40B4-BE49-F238E27FC236}">
                  <a16:creationId xmlns:a16="http://schemas.microsoft.com/office/drawing/2014/main" id="{821F0293-7DCD-41B9-B549-6B2EC7189DA5}"/>
                </a:ext>
              </a:extLst>
            </p:cNvPr>
            <p:cNvSpPr txBox="1">
              <a:spLocks noChangeArrowheads="1"/>
            </p:cNvSpPr>
            <p:nvPr/>
          </p:nvSpPr>
          <p:spPr bwMode="auto">
            <a:xfrm>
              <a:off x="5126039" y="5792789"/>
              <a:ext cx="1092078"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350">
                  <a:cs typeface="Arial" panose="020B0604020202020204" pitchFamily="34" charset="0"/>
                </a:rPr>
                <a:t>½ x 4 = 0</a:t>
              </a:r>
              <a:endParaRPr lang="en-US" altLang="en-US" sz="1350"/>
            </a:p>
          </p:txBody>
        </p:sp>
        <p:sp>
          <p:nvSpPr>
            <p:cNvPr id="116" name="Text Box 92">
              <a:extLst>
                <a:ext uri="{FF2B5EF4-FFF2-40B4-BE49-F238E27FC236}">
                  <a16:creationId xmlns:a16="http://schemas.microsoft.com/office/drawing/2014/main" id="{B682704D-21B8-4E31-8D87-DE2C2546F9C5}"/>
                </a:ext>
              </a:extLst>
            </p:cNvPr>
            <p:cNvSpPr txBox="1">
              <a:spLocks noChangeArrowheads="1"/>
            </p:cNvSpPr>
            <p:nvPr/>
          </p:nvSpPr>
          <p:spPr bwMode="auto">
            <a:xfrm>
              <a:off x="2279650" y="4797426"/>
              <a:ext cx="1828800" cy="67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dirty="0"/>
                <a:t>f</a:t>
              </a:r>
              <a:r>
                <a:rPr lang="en-US" altLang="en-US" sz="1350" dirty="0" err="1"/>
                <a:t>orm</a:t>
              </a:r>
              <a:r>
                <a:rPr lang="cs-CZ" altLang="en-US" sz="1350" dirty="0" err="1"/>
                <a:t>ální</a:t>
              </a:r>
              <a:r>
                <a:rPr lang="cs-CZ" altLang="en-US" sz="1350" dirty="0"/>
                <a:t> náboj</a:t>
              </a:r>
              <a:r>
                <a:rPr lang="en-US" altLang="en-US" sz="1350" dirty="0"/>
                <a:t> </a:t>
              </a:r>
              <a:r>
                <a:rPr lang="cs-CZ" altLang="en-US" sz="1350" dirty="0"/>
                <a:t>na</a:t>
              </a:r>
              <a:r>
                <a:rPr lang="en-US" altLang="en-US" sz="1350" dirty="0"/>
                <a:t> C</a:t>
              </a:r>
            </a:p>
          </p:txBody>
        </p:sp>
        <p:sp>
          <p:nvSpPr>
            <p:cNvPr id="117" name="Text Box 93">
              <a:extLst>
                <a:ext uri="{FF2B5EF4-FFF2-40B4-BE49-F238E27FC236}">
                  <a16:creationId xmlns:a16="http://schemas.microsoft.com/office/drawing/2014/main" id="{6E5C760D-DB5E-4921-89D0-7D240C7D2F2F}"/>
                </a:ext>
              </a:extLst>
            </p:cNvPr>
            <p:cNvSpPr txBox="1">
              <a:spLocks noChangeArrowheads="1"/>
            </p:cNvSpPr>
            <p:nvPr/>
          </p:nvSpPr>
          <p:spPr bwMode="auto">
            <a:xfrm>
              <a:off x="2279650" y="5635627"/>
              <a:ext cx="1828800" cy="67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cs-CZ" altLang="en-US" sz="1350"/>
                <a:t>f</a:t>
              </a:r>
              <a:r>
                <a:rPr lang="en-US" altLang="en-US" sz="1350"/>
                <a:t>orm</a:t>
              </a:r>
              <a:r>
                <a:rPr lang="cs-CZ" altLang="en-US" sz="1350"/>
                <a:t>ální náboj</a:t>
              </a:r>
              <a:r>
                <a:rPr lang="en-US" altLang="en-US" sz="1350"/>
                <a:t> </a:t>
              </a:r>
              <a:r>
                <a:rPr lang="cs-CZ" altLang="en-US" sz="1350"/>
                <a:t>na</a:t>
              </a:r>
              <a:r>
                <a:rPr lang="en-US" altLang="en-US" sz="1350"/>
                <a:t> O</a:t>
              </a:r>
            </a:p>
          </p:txBody>
        </p:sp>
      </p:grpSp>
      <p:sp>
        <p:nvSpPr>
          <p:cNvPr id="3" name="TextovéPole 2">
            <a:extLst>
              <a:ext uri="{FF2B5EF4-FFF2-40B4-BE49-F238E27FC236}">
                <a16:creationId xmlns:a16="http://schemas.microsoft.com/office/drawing/2014/main" id="{621AEACD-ED02-48AE-BFC8-F7DD9B96F837}"/>
              </a:ext>
            </a:extLst>
          </p:cNvPr>
          <p:cNvSpPr txBox="1"/>
          <p:nvPr/>
        </p:nvSpPr>
        <p:spPr>
          <a:xfrm>
            <a:off x="381000" y="5867400"/>
            <a:ext cx="6280117" cy="369332"/>
          </a:xfrm>
          <a:prstGeom prst="rect">
            <a:avLst/>
          </a:prstGeom>
          <a:noFill/>
        </p:spPr>
        <p:txBody>
          <a:bodyPr wrap="none" rtlCol="0">
            <a:spAutoFit/>
          </a:bodyPr>
          <a:lstStyle/>
          <a:p>
            <a:r>
              <a:rPr lang="cs-CZ" dirty="0"/>
              <a:t>Z hlediska formálního náboje je pravděpodobnější druhá varianta.</a:t>
            </a:r>
            <a:endParaRPr lang="en-US" dirty="0"/>
          </a:p>
        </p:txBody>
      </p:sp>
    </p:spTree>
    <p:extLst>
      <p:ext uri="{BB962C8B-B14F-4D97-AF65-F5344CB8AC3E}">
        <p14:creationId xmlns:p14="http://schemas.microsoft.com/office/powerpoint/2010/main" val="1787500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4600" y="685800"/>
            <a:ext cx="4763484" cy="923330"/>
          </a:xfrm>
          <a:prstGeom prst="rect">
            <a:avLst/>
          </a:prstGeom>
          <a:noFill/>
        </p:spPr>
        <p:txBody>
          <a:bodyPr wrap="none" rtlCol="0">
            <a:spAutoFit/>
          </a:bodyPr>
          <a:lstStyle/>
          <a:p>
            <a:r>
              <a:rPr lang="en-US" sz="5400" b="1" dirty="0" err="1"/>
              <a:t>Chemick</a:t>
            </a:r>
            <a:r>
              <a:rPr lang="cs-CZ" sz="5400" b="1" dirty="0"/>
              <a:t>á</a:t>
            </a:r>
            <a:r>
              <a:rPr lang="en-US" sz="5400" b="1" dirty="0"/>
              <a:t> </a:t>
            </a:r>
            <a:r>
              <a:rPr lang="en-US" sz="5400" b="1" dirty="0" err="1"/>
              <a:t>vazba</a:t>
            </a:r>
            <a:endParaRPr lang="cs-CZ" sz="5400" b="1" dirty="0"/>
          </a:p>
        </p:txBody>
      </p:sp>
      <p:pic>
        <p:nvPicPr>
          <p:cNvPr id="5"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855" y="2590800"/>
            <a:ext cx="7438424" cy="313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176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rawing a Lewis structure for dinitrogen monoxide (Nitrous oxide, N2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240" y="387401"/>
            <a:ext cx="6940800" cy="447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Drawing the Lewis structure for acetic acid H3C-CO-O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01" y="5371765"/>
            <a:ext cx="7446240" cy="11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4794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94" y="3657600"/>
            <a:ext cx="8100136" cy="304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28600" y="1219200"/>
            <a:ext cx="8686800" cy="1015663"/>
          </a:xfrm>
          <a:prstGeom prst="rect">
            <a:avLst/>
          </a:prstGeom>
        </p:spPr>
        <p:txBody>
          <a:bodyPr wrap="square">
            <a:spAutoFit/>
          </a:bodyPr>
          <a:lstStyle/>
          <a:p>
            <a:pPr algn="just"/>
            <a:r>
              <a:rPr lang="cs-CZ" altLang="cs-CZ" sz="2000" dirty="0">
                <a:cs typeface="Arial" panose="020B0604020202020204" pitchFamily="34" charset="0"/>
              </a:rPr>
              <a:t>= centrální atom má jiný počet elektronů než 8</a:t>
            </a:r>
            <a:r>
              <a:rPr lang="en-US" altLang="cs-CZ" sz="2000" dirty="0">
                <a:cs typeface="Arial" panose="020B0604020202020204" pitchFamily="34" charset="0"/>
              </a:rPr>
              <a:t>.</a:t>
            </a:r>
            <a:r>
              <a:rPr lang="cs-CZ" altLang="cs-CZ" sz="2000" dirty="0">
                <a:cs typeface="Arial" panose="020B0604020202020204" pitchFamily="34" charset="0"/>
              </a:rPr>
              <a:t> Je-li centrální atom nekov ze třetí nebo vyšší periody, může být kolem shromážděno až 12 elektronů. Tyto prvky mají nezaplněnou </a:t>
            </a:r>
            <a:r>
              <a:rPr lang="cs-CZ" altLang="cs-CZ" sz="2000" dirty="0" err="1">
                <a:cs typeface="Arial" panose="020B0604020202020204" pitchFamily="34" charset="0"/>
              </a:rPr>
              <a:t>podslupku</a:t>
            </a:r>
            <a:r>
              <a:rPr lang="cs-CZ" altLang="cs-CZ" sz="2000" dirty="0">
                <a:cs typeface="Arial" panose="020B0604020202020204" pitchFamily="34" charset="0"/>
              </a:rPr>
              <a:t> </a:t>
            </a:r>
            <a:r>
              <a:rPr lang="en-US" altLang="cs-CZ" sz="2000" dirty="0">
                <a:cs typeface="Arial" panose="020B0604020202020204" pitchFamily="34" charset="0"/>
              </a:rPr>
              <a:t>“d”</a:t>
            </a:r>
            <a:r>
              <a:rPr lang="cs-CZ" altLang="cs-CZ" sz="2000" dirty="0">
                <a:cs typeface="Arial" panose="020B0604020202020204" pitchFamily="34" charset="0"/>
              </a:rPr>
              <a:t>, kterou mohou využít k vazbě (</a:t>
            </a:r>
            <a:r>
              <a:rPr lang="cs-CZ" altLang="cs-CZ" sz="2000" b="1" dirty="0" err="1">
                <a:cs typeface="Arial" panose="020B0604020202020204" pitchFamily="34" charset="0"/>
              </a:rPr>
              <a:t>hypervalence</a:t>
            </a:r>
            <a:r>
              <a:rPr lang="cs-CZ" altLang="cs-CZ" sz="2000" dirty="0">
                <a:cs typeface="Arial" panose="020B0604020202020204" pitchFamily="34" charset="0"/>
              </a:rPr>
              <a:t>)</a:t>
            </a:r>
            <a:r>
              <a:rPr lang="en-US" altLang="cs-CZ" sz="2000" dirty="0">
                <a:cs typeface="Arial" panose="020B0604020202020204" pitchFamily="34" charset="0"/>
              </a:rPr>
              <a:t>.</a:t>
            </a:r>
          </a:p>
        </p:txBody>
      </p:sp>
      <p:pic>
        <p:nvPicPr>
          <p:cNvPr id="5" name="Picture 7" descr="http://www.mikeblaber.org/oldwine/chm1045/notes/Bonding/Except/IMG0002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4202113" cy="99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dpis 1"/>
          <p:cNvSpPr>
            <a:spLocks noGrp="1"/>
          </p:cNvSpPr>
          <p:nvPr>
            <p:ph type="title"/>
          </p:nvPr>
        </p:nvSpPr>
        <p:spPr>
          <a:xfrm>
            <a:off x="457200" y="274638"/>
            <a:ext cx="8229600" cy="868362"/>
          </a:xfrm>
        </p:spPr>
        <p:txBody>
          <a:bodyPr/>
          <a:lstStyle/>
          <a:p>
            <a:pPr eaLnBrk="1"/>
            <a:r>
              <a:rPr lang="cs-CZ" altLang="cs-CZ" sz="2800" b="1"/>
              <a:t>Výjimky </a:t>
            </a:r>
            <a:r>
              <a:rPr lang="cs-CZ" altLang="cs-CZ" sz="2800" b="1" dirty="0"/>
              <a:t>z oktetového pravidla</a:t>
            </a:r>
          </a:p>
        </p:txBody>
      </p:sp>
    </p:spTree>
    <p:extLst>
      <p:ext uri="{BB962C8B-B14F-4D97-AF65-F5344CB8AC3E}">
        <p14:creationId xmlns:p14="http://schemas.microsoft.com/office/powerpoint/2010/main" val="41182792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faculty.concordia.ca/bird/c241/images/no3--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67256"/>
            <a:ext cx="5715360" cy="241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faculty.concordia.ca/bird/c241/images/clf3-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204" y="4343400"/>
            <a:ext cx="5960160" cy="216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81000" y="619999"/>
            <a:ext cx="2907912" cy="400110"/>
          </a:xfrm>
          <a:prstGeom prst="rect">
            <a:avLst/>
          </a:prstGeom>
          <a:noFill/>
        </p:spPr>
        <p:txBody>
          <a:bodyPr wrap="none" rtlCol="0">
            <a:spAutoFit/>
          </a:bodyPr>
          <a:lstStyle/>
          <a:p>
            <a:r>
              <a:rPr lang="cs-CZ" sz="2000" b="1" dirty="0"/>
              <a:t>Splňuje oktetové pravidlo</a:t>
            </a:r>
          </a:p>
        </p:txBody>
      </p:sp>
      <p:sp>
        <p:nvSpPr>
          <p:cNvPr id="5" name="TextovéPole 4"/>
          <p:cNvSpPr txBox="1"/>
          <p:nvPr/>
        </p:nvSpPr>
        <p:spPr>
          <a:xfrm>
            <a:off x="381000" y="3862552"/>
            <a:ext cx="3186834" cy="400110"/>
          </a:xfrm>
          <a:prstGeom prst="rect">
            <a:avLst/>
          </a:prstGeom>
          <a:noFill/>
        </p:spPr>
        <p:txBody>
          <a:bodyPr wrap="none" rtlCol="0">
            <a:spAutoFit/>
          </a:bodyPr>
          <a:lstStyle/>
          <a:p>
            <a:r>
              <a:rPr lang="cs-CZ" sz="2000" b="1" dirty="0"/>
              <a:t>Nesplňuje oktetové pravidlo</a:t>
            </a:r>
          </a:p>
        </p:txBody>
      </p:sp>
    </p:spTree>
    <p:extLst>
      <p:ext uri="{BB962C8B-B14F-4D97-AF65-F5344CB8AC3E}">
        <p14:creationId xmlns:p14="http://schemas.microsoft.com/office/powerpoint/2010/main" val="35848346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2">
            <a:extLst>
              <a:ext uri="{FF2B5EF4-FFF2-40B4-BE49-F238E27FC236}">
                <a16:creationId xmlns:a16="http://schemas.microsoft.com/office/drawing/2014/main" id="{E50397E7-866E-4E6B-863D-43784DD227E5}"/>
              </a:ext>
            </a:extLst>
          </p:cNvPr>
          <p:cNvSpPr txBox="1">
            <a:spLocks noChangeArrowheads="1"/>
          </p:cNvSpPr>
          <p:nvPr/>
        </p:nvSpPr>
        <p:spPr bwMode="auto">
          <a:xfrm>
            <a:off x="457200" y="381000"/>
            <a:ext cx="6229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en-US" b="1" dirty="0">
                <a:latin typeface="Book Antiqua" panose="02040602050305030304" pitchFamily="18" charset="0"/>
              </a:rPr>
              <a:t>Příklad: </a:t>
            </a:r>
            <a:r>
              <a:rPr lang="cs-CZ" altLang="en-US" dirty="0">
                <a:latin typeface="Book Antiqua" panose="02040602050305030304" pitchFamily="18" charset="0"/>
              </a:rPr>
              <a:t>Výjimky z oktetového pravidla</a:t>
            </a:r>
            <a:endParaRPr lang="cs-CZ" altLang="en-US" dirty="0">
              <a:latin typeface="Times New Roman" panose="02020603050405020304" pitchFamily="18" charset="0"/>
            </a:endParaRPr>
          </a:p>
        </p:txBody>
      </p:sp>
      <p:grpSp>
        <p:nvGrpSpPr>
          <p:cNvPr id="305158" name="Group 6">
            <a:extLst>
              <a:ext uri="{FF2B5EF4-FFF2-40B4-BE49-F238E27FC236}">
                <a16:creationId xmlns:a16="http://schemas.microsoft.com/office/drawing/2014/main" id="{FBCF58EE-6E40-46A6-886C-1E1FD2FDE8A3}"/>
              </a:ext>
            </a:extLst>
          </p:cNvPr>
          <p:cNvGrpSpPr>
            <a:grpSpLocks/>
          </p:cNvGrpSpPr>
          <p:nvPr/>
        </p:nvGrpSpPr>
        <p:grpSpPr bwMode="auto">
          <a:xfrm>
            <a:off x="1447800" y="1066800"/>
            <a:ext cx="1152525" cy="920352"/>
            <a:chOff x="1056" y="1169"/>
            <a:chExt cx="968" cy="773"/>
          </a:xfrm>
        </p:grpSpPr>
        <p:sp>
          <p:nvSpPr>
            <p:cNvPr id="305159" name="Text Box 7">
              <a:extLst>
                <a:ext uri="{FF2B5EF4-FFF2-40B4-BE49-F238E27FC236}">
                  <a16:creationId xmlns:a16="http://schemas.microsoft.com/office/drawing/2014/main" id="{C2CBF64F-CCAB-4678-94C9-C44E6421A253}"/>
                </a:ext>
              </a:extLst>
            </p:cNvPr>
            <p:cNvSpPr txBox="1">
              <a:spLocks noChangeArrowheads="1"/>
            </p:cNvSpPr>
            <p:nvPr/>
          </p:nvSpPr>
          <p:spPr bwMode="auto">
            <a:xfrm>
              <a:off x="1291" y="1169"/>
              <a:ext cx="70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N – 5e</a:t>
              </a:r>
              <a:r>
                <a:rPr lang="en-US" altLang="en-US" baseline="30000"/>
                <a:t>-</a:t>
              </a:r>
              <a:endParaRPr lang="en-US" altLang="en-US"/>
            </a:p>
          </p:txBody>
        </p:sp>
        <p:sp>
          <p:nvSpPr>
            <p:cNvPr id="305160" name="Text Box 8">
              <a:extLst>
                <a:ext uri="{FF2B5EF4-FFF2-40B4-BE49-F238E27FC236}">
                  <a16:creationId xmlns:a16="http://schemas.microsoft.com/office/drawing/2014/main" id="{E41CBD56-36B6-4110-8BE9-BEE49621DBBE}"/>
                </a:ext>
              </a:extLst>
            </p:cNvPr>
            <p:cNvSpPr txBox="1">
              <a:spLocks noChangeArrowheads="1"/>
            </p:cNvSpPr>
            <p:nvPr/>
          </p:nvSpPr>
          <p:spPr bwMode="auto">
            <a:xfrm>
              <a:off x="1281" y="1384"/>
              <a:ext cx="70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 – 6e</a:t>
              </a:r>
              <a:r>
                <a:rPr lang="en-US" altLang="en-US" baseline="30000"/>
                <a:t>-</a:t>
              </a:r>
              <a:endParaRPr lang="en-US" altLang="en-US"/>
            </a:p>
          </p:txBody>
        </p:sp>
        <p:sp>
          <p:nvSpPr>
            <p:cNvPr id="305161" name="Line 9">
              <a:extLst>
                <a:ext uri="{FF2B5EF4-FFF2-40B4-BE49-F238E27FC236}">
                  <a16:creationId xmlns:a16="http://schemas.microsoft.com/office/drawing/2014/main" id="{3F6D3ACC-564A-4E26-97D6-0800DB6A1D96}"/>
                </a:ext>
              </a:extLst>
            </p:cNvPr>
            <p:cNvSpPr>
              <a:spLocks noChangeShapeType="1"/>
            </p:cNvSpPr>
            <p:nvPr/>
          </p:nvSpPr>
          <p:spPr bwMode="auto">
            <a:xfrm>
              <a:off x="1056" y="1648"/>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162" name="Text Box 10">
              <a:extLst>
                <a:ext uri="{FF2B5EF4-FFF2-40B4-BE49-F238E27FC236}">
                  <a16:creationId xmlns:a16="http://schemas.microsoft.com/office/drawing/2014/main" id="{B2373798-D3C6-405D-BDC5-C2C4A1949F80}"/>
                </a:ext>
              </a:extLst>
            </p:cNvPr>
            <p:cNvSpPr txBox="1">
              <a:spLocks noChangeArrowheads="1"/>
            </p:cNvSpPr>
            <p:nvPr/>
          </p:nvSpPr>
          <p:spPr bwMode="auto">
            <a:xfrm>
              <a:off x="1536" y="1632"/>
              <a:ext cx="4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11e</a:t>
              </a:r>
              <a:r>
                <a:rPr lang="en-US" altLang="en-US" baseline="30000"/>
                <a:t>-</a:t>
              </a:r>
              <a:endParaRPr lang="en-US" altLang="en-US"/>
            </a:p>
          </p:txBody>
        </p:sp>
      </p:grpSp>
      <p:sp>
        <p:nvSpPr>
          <p:cNvPr id="305163" name="Text Box 11">
            <a:extLst>
              <a:ext uri="{FF2B5EF4-FFF2-40B4-BE49-F238E27FC236}">
                <a16:creationId xmlns:a16="http://schemas.microsoft.com/office/drawing/2014/main" id="{9870C509-D8B8-4659-827A-A9D1437BA082}"/>
              </a:ext>
            </a:extLst>
          </p:cNvPr>
          <p:cNvSpPr txBox="1">
            <a:spLocks noChangeArrowheads="1"/>
          </p:cNvSpPr>
          <p:nvPr/>
        </p:nvSpPr>
        <p:spPr bwMode="auto">
          <a:xfrm>
            <a:off x="590550" y="1322785"/>
            <a:ext cx="4860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NO</a:t>
            </a:r>
          </a:p>
        </p:txBody>
      </p:sp>
      <p:grpSp>
        <p:nvGrpSpPr>
          <p:cNvPr id="305164" name="Group 12">
            <a:extLst>
              <a:ext uri="{FF2B5EF4-FFF2-40B4-BE49-F238E27FC236}">
                <a16:creationId xmlns:a16="http://schemas.microsoft.com/office/drawing/2014/main" id="{681462AB-E19F-4BAC-8E2F-5EF69D670382}"/>
              </a:ext>
            </a:extLst>
          </p:cNvPr>
          <p:cNvGrpSpPr>
            <a:grpSpLocks/>
          </p:cNvGrpSpPr>
          <p:nvPr/>
        </p:nvGrpSpPr>
        <p:grpSpPr bwMode="auto">
          <a:xfrm>
            <a:off x="3120630" y="1325169"/>
            <a:ext cx="977503" cy="370285"/>
            <a:chOff x="2582" y="1290"/>
            <a:chExt cx="821" cy="311"/>
          </a:xfrm>
        </p:grpSpPr>
        <p:sp>
          <p:nvSpPr>
            <p:cNvPr id="305165" name="Text Box 13">
              <a:extLst>
                <a:ext uri="{FF2B5EF4-FFF2-40B4-BE49-F238E27FC236}">
                  <a16:creationId xmlns:a16="http://schemas.microsoft.com/office/drawing/2014/main" id="{3DFC9315-7D94-48CC-9153-637EC532E586}"/>
                </a:ext>
              </a:extLst>
            </p:cNvPr>
            <p:cNvSpPr txBox="1">
              <a:spLocks noChangeArrowheads="1"/>
            </p:cNvSpPr>
            <p:nvPr/>
          </p:nvSpPr>
          <p:spPr bwMode="auto">
            <a:xfrm>
              <a:off x="2582" y="1290"/>
              <a:ext cx="28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N</a:t>
              </a:r>
            </a:p>
          </p:txBody>
        </p:sp>
        <p:sp>
          <p:nvSpPr>
            <p:cNvPr id="305166" name="Text Box 14">
              <a:extLst>
                <a:ext uri="{FF2B5EF4-FFF2-40B4-BE49-F238E27FC236}">
                  <a16:creationId xmlns:a16="http://schemas.microsoft.com/office/drawing/2014/main" id="{3E4A4560-9117-4D59-95E3-16D81D198D17}"/>
                </a:ext>
              </a:extLst>
            </p:cNvPr>
            <p:cNvSpPr txBox="1">
              <a:spLocks noChangeArrowheads="1"/>
            </p:cNvSpPr>
            <p:nvPr/>
          </p:nvSpPr>
          <p:spPr bwMode="auto">
            <a:xfrm>
              <a:off x="3120" y="1291"/>
              <a:ext cx="28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O</a:t>
              </a:r>
            </a:p>
          </p:txBody>
        </p:sp>
        <p:grpSp>
          <p:nvGrpSpPr>
            <p:cNvPr id="305167" name="Group 15">
              <a:extLst>
                <a:ext uri="{FF2B5EF4-FFF2-40B4-BE49-F238E27FC236}">
                  <a16:creationId xmlns:a16="http://schemas.microsoft.com/office/drawing/2014/main" id="{6495DA6D-CE80-45D7-A8B5-C11E754018F2}"/>
                </a:ext>
              </a:extLst>
            </p:cNvPr>
            <p:cNvGrpSpPr>
              <a:grpSpLocks/>
            </p:cNvGrpSpPr>
            <p:nvPr/>
          </p:nvGrpSpPr>
          <p:grpSpPr bwMode="auto">
            <a:xfrm>
              <a:off x="2809" y="1407"/>
              <a:ext cx="340" cy="56"/>
              <a:chOff x="2752" y="1640"/>
              <a:chExt cx="340" cy="56"/>
            </a:xfrm>
          </p:grpSpPr>
          <p:sp>
            <p:nvSpPr>
              <p:cNvPr id="305168" name="Line 16">
                <a:extLst>
                  <a:ext uri="{FF2B5EF4-FFF2-40B4-BE49-F238E27FC236}">
                    <a16:creationId xmlns:a16="http://schemas.microsoft.com/office/drawing/2014/main" id="{6CDF0C13-D12F-45F6-8056-129C6EF6BC53}"/>
                  </a:ext>
                </a:extLst>
              </p:cNvPr>
              <p:cNvSpPr>
                <a:spLocks noChangeShapeType="1"/>
              </p:cNvSpPr>
              <p:nvPr/>
            </p:nvSpPr>
            <p:spPr bwMode="auto">
              <a:xfrm>
                <a:off x="2756" y="1640"/>
                <a:ext cx="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169" name="Line 17">
                <a:extLst>
                  <a:ext uri="{FF2B5EF4-FFF2-40B4-BE49-F238E27FC236}">
                    <a16:creationId xmlns:a16="http://schemas.microsoft.com/office/drawing/2014/main" id="{B979BB24-7DF2-4AE8-B8A5-0AF8086871BE}"/>
                  </a:ext>
                </a:extLst>
              </p:cNvPr>
              <p:cNvSpPr>
                <a:spLocks noChangeShapeType="1"/>
              </p:cNvSpPr>
              <p:nvPr/>
            </p:nvSpPr>
            <p:spPr bwMode="auto">
              <a:xfrm>
                <a:off x="2752" y="1696"/>
                <a:ext cx="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05170" name="Group 18">
              <a:extLst>
                <a:ext uri="{FF2B5EF4-FFF2-40B4-BE49-F238E27FC236}">
                  <a16:creationId xmlns:a16="http://schemas.microsoft.com/office/drawing/2014/main" id="{6978200E-E497-4A76-8D08-C9224473904F}"/>
                </a:ext>
              </a:extLst>
            </p:cNvPr>
            <p:cNvGrpSpPr>
              <a:grpSpLocks/>
            </p:cNvGrpSpPr>
            <p:nvPr/>
          </p:nvGrpSpPr>
          <p:grpSpPr bwMode="auto">
            <a:xfrm rot="5400000">
              <a:off x="3224" y="1248"/>
              <a:ext cx="48" cy="144"/>
              <a:chOff x="1440" y="2400"/>
              <a:chExt cx="48" cy="144"/>
            </a:xfrm>
          </p:grpSpPr>
          <p:sp>
            <p:nvSpPr>
              <p:cNvPr id="305171" name="Oval 19">
                <a:extLst>
                  <a:ext uri="{FF2B5EF4-FFF2-40B4-BE49-F238E27FC236}">
                    <a16:creationId xmlns:a16="http://schemas.microsoft.com/office/drawing/2014/main" id="{4F3A7601-05BB-43D6-87EA-C8751692982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72" name="Oval 20">
                <a:extLst>
                  <a:ext uri="{FF2B5EF4-FFF2-40B4-BE49-F238E27FC236}">
                    <a16:creationId xmlns:a16="http://schemas.microsoft.com/office/drawing/2014/main" id="{CB5B16F1-DF3A-4146-B7E9-62DF2B50D54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305173" name="Oval 21">
              <a:extLst>
                <a:ext uri="{FF2B5EF4-FFF2-40B4-BE49-F238E27FC236}">
                  <a16:creationId xmlns:a16="http://schemas.microsoft.com/office/drawing/2014/main" id="{CD7899A1-CF0F-43E5-8924-E6E53C114756}"/>
                </a:ext>
              </a:extLst>
            </p:cNvPr>
            <p:cNvSpPr>
              <a:spLocks noChangeArrowheads="1"/>
            </p:cNvSpPr>
            <p:nvPr/>
          </p:nvSpPr>
          <p:spPr bwMode="auto">
            <a:xfrm rot="5400000">
              <a:off x="2704" y="153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nvGrpSpPr>
            <p:cNvPr id="305174" name="Group 22">
              <a:extLst>
                <a:ext uri="{FF2B5EF4-FFF2-40B4-BE49-F238E27FC236}">
                  <a16:creationId xmlns:a16="http://schemas.microsoft.com/office/drawing/2014/main" id="{D6AECD2E-DE19-456C-ABB3-BB3FB4E4074D}"/>
                </a:ext>
              </a:extLst>
            </p:cNvPr>
            <p:cNvGrpSpPr>
              <a:grpSpLocks/>
            </p:cNvGrpSpPr>
            <p:nvPr/>
          </p:nvGrpSpPr>
          <p:grpSpPr bwMode="auto">
            <a:xfrm rot="5400000">
              <a:off x="3224" y="1464"/>
              <a:ext cx="48" cy="144"/>
              <a:chOff x="1440" y="2400"/>
              <a:chExt cx="48" cy="144"/>
            </a:xfrm>
          </p:grpSpPr>
          <p:sp>
            <p:nvSpPr>
              <p:cNvPr id="305175" name="Oval 23">
                <a:extLst>
                  <a:ext uri="{FF2B5EF4-FFF2-40B4-BE49-F238E27FC236}">
                    <a16:creationId xmlns:a16="http://schemas.microsoft.com/office/drawing/2014/main" id="{4972B1CD-3503-4D27-AED0-05863D57BECD}"/>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76" name="Oval 24">
                <a:extLst>
                  <a:ext uri="{FF2B5EF4-FFF2-40B4-BE49-F238E27FC236}">
                    <a16:creationId xmlns:a16="http://schemas.microsoft.com/office/drawing/2014/main" id="{D74D7415-A23E-491B-AB2D-30DEE0B79C77}"/>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177" name="Group 25">
              <a:extLst>
                <a:ext uri="{FF2B5EF4-FFF2-40B4-BE49-F238E27FC236}">
                  <a16:creationId xmlns:a16="http://schemas.microsoft.com/office/drawing/2014/main" id="{4E2FCE68-FB68-4096-B241-E2BA12156916}"/>
                </a:ext>
              </a:extLst>
            </p:cNvPr>
            <p:cNvGrpSpPr>
              <a:grpSpLocks/>
            </p:cNvGrpSpPr>
            <p:nvPr/>
          </p:nvGrpSpPr>
          <p:grpSpPr bwMode="auto">
            <a:xfrm rot="5400000">
              <a:off x="2680" y="1248"/>
              <a:ext cx="48" cy="144"/>
              <a:chOff x="1440" y="2400"/>
              <a:chExt cx="48" cy="144"/>
            </a:xfrm>
          </p:grpSpPr>
          <p:sp>
            <p:nvSpPr>
              <p:cNvPr id="305178" name="Oval 26">
                <a:extLst>
                  <a:ext uri="{FF2B5EF4-FFF2-40B4-BE49-F238E27FC236}">
                    <a16:creationId xmlns:a16="http://schemas.microsoft.com/office/drawing/2014/main" id="{D79CDADC-4C49-46A4-A399-B97D4B9966C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79" name="Oval 27">
                <a:extLst>
                  <a:ext uri="{FF2B5EF4-FFF2-40B4-BE49-F238E27FC236}">
                    <a16:creationId xmlns:a16="http://schemas.microsoft.com/office/drawing/2014/main" id="{494084C1-45E8-418B-A624-14C6E3E32CEC}"/>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sp>
        <p:nvSpPr>
          <p:cNvPr id="305180" name="Oval 28">
            <a:extLst>
              <a:ext uri="{FF2B5EF4-FFF2-40B4-BE49-F238E27FC236}">
                <a16:creationId xmlns:a16="http://schemas.microsoft.com/office/drawing/2014/main" id="{C01A53E1-FEDF-4720-A98C-047A1337983E}"/>
              </a:ext>
            </a:extLst>
          </p:cNvPr>
          <p:cNvSpPr>
            <a:spLocks noChangeArrowheads="1"/>
          </p:cNvSpPr>
          <p:nvPr/>
        </p:nvSpPr>
        <p:spPr bwMode="auto">
          <a:xfrm>
            <a:off x="3038475" y="1227535"/>
            <a:ext cx="457200" cy="5143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81" name="Text Box 29">
            <a:extLst>
              <a:ext uri="{FF2B5EF4-FFF2-40B4-BE49-F238E27FC236}">
                <a16:creationId xmlns:a16="http://schemas.microsoft.com/office/drawing/2014/main" id="{5C4FF4BF-613E-441E-A56B-23A43F668BE1}"/>
              </a:ext>
            </a:extLst>
          </p:cNvPr>
          <p:cNvSpPr txBox="1">
            <a:spLocks noChangeArrowheads="1"/>
          </p:cNvSpPr>
          <p:nvPr/>
        </p:nvSpPr>
        <p:spPr bwMode="auto">
          <a:xfrm>
            <a:off x="464344" y="3879058"/>
            <a:ext cx="4748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SF</a:t>
            </a:r>
            <a:r>
              <a:rPr lang="en-US" altLang="en-US" baseline="-25000"/>
              <a:t>6</a:t>
            </a:r>
            <a:endParaRPr lang="en-US" altLang="en-US"/>
          </a:p>
        </p:txBody>
      </p:sp>
      <p:grpSp>
        <p:nvGrpSpPr>
          <p:cNvPr id="305182" name="Group 30">
            <a:extLst>
              <a:ext uri="{FF2B5EF4-FFF2-40B4-BE49-F238E27FC236}">
                <a16:creationId xmlns:a16="http://schemas.microsoft.com/office/drawing/2014/main" id="{FBE3F08C-86AE-4E89-870B-4B5DACAC9D0D}"/>
              </a:ext>
            </a:extLst>
          </p:cNvPr>
          <p:cNvGrpSpPr>
            <a:grpSpLocks/>
          </p:cNvGrpSpPr>
          <p:nvPr/>
        </p:nvGrpSpPr>
        <p:grpSpPr bwMode="auto">
          <a:xfrm>
            <a:off x="1435894" y="3604023"/>
            <a:ext cx="1143000" cy="920354"/>
            <a:chOff x="1056" y="1169"/>
            <a:chExt cx="960" cy="773"/>
          </a:xfrm>
        </p:grpSpPr>
        <p:sp>
          <p:nvSpPr>
            <p:cNvPr id="305183" name="Text Box 31">
              <a:extLst>
                <a:ext uri="{FF2B5EF4-FFF2-40B4-BE49-F238E27FC236}">
                  <a16:creationId xmlns:a16="http://schemas.microsoft.com/office/drawing/2014/main" id="{2463D623-2C79-4D79-B5B0-50E743BB6EB6}"/>
                </a:ext>
              </a:extLst>
            </p:cNvPr>
            <p:cNvSpPr txBox="1">
              <a:spLocks noChangeArrowheads="1"/>
            </p:cNvSpPr>
            <p:nvPr/>
          </p:nvSpPr>
          <p:spPr bwMode="auto">
            <a:xfrm>
              <a:off x="1291" y="1169"/>
              <a:ext cx="66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S – 6e</a:t>
              </a:r>
              <a:r>
                <a:rPr lang="en-US" altLang="en-US" baseline="30000"/>
                <a:t>-</a:t>
              </a:r>
              <a:endParaRPr lang="en-US" altLang="en-US"/>
            </a:p>
          </p:txBody>
        </p:sp>
        <p:sp>
          <p:nvSpPr>
            <p:cNvPr id="305184" name="Text Box 32">
              <a:extLst>
                <a:ext uri="{FF2B5EF4-FFF2-40B4-BE49-F238E27FC236}">
                  <a16:creationId xmlns:a16="http://schemas.microsoft.com/office/drawing/2014/main" id="{02CDBBC5-00DC-49C0-9C92-B96D643FDF8B}"/>
                </a:ext>
              </a:extLst>
            </p:cNvPr>
            <p:cNvSpPr txBox="1">
              <a:spLocks noChangeArrowheads="1"/>
            </p:cNvSpPr>
            <p:nvPr/>
          </p:nvSpPr>
          <p:spPr bwMode="auto">
            <a:xfrm>
              <a:off x="1155" y="1384"/>
              <a:ext cx="86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en-US"/>
                <a:t>6F – 42e</a:t>
              </a:r>
              <a:r>
                <a:rPr lang="en-US" altLang="en-US" baseline="30000"/>
                <a:t>-</a:t>
              </a:r>
              <a:endParaRPr lang="en-US" altLang="en-US"/>
            </a:p>
          </p:txBody>
        </p:sp>
        <p:sp>
          <p:nvSpPr>
            <p:cNvPr id="305185" name="Line 33">
              <a:extLst>
                <a:ext uri="{FF2B5EF4-FFF2-40B4-BE49-F238E27FC236}">
                  <a16:creationId xmlns:a16="http://schemas.microsoft.com/office/drawing/2014/main" id="{AC4803E9-8BF6-4694-8F02-2CF3C505E829}"/>
                </a:ext>
              </a:extLst>
            </p:cNvPr>
            <p:cNvSpPr>
              <a:spLocks noChangeShapeType="1"/>
            </p:cNvSpPr>
            <p:nvPr/>
          </p:nvSpPr>
          <p:spPr bwMode="auto">
            <a:xfrm>
              <a:off x="1056" y="1648"/>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186" name="Text Box 34">
              <a:extLst>
                <a:ext uri="{FF2B5EF4-FFF2-40B4-BE49-F238E27FC236}">
                  <a16:creationId xmlns:a16="http://schemas.microsoft.com/office/drawing/2014/main" id="{F294CED5-2B66-4564-8EFB-B678F6DD4F64}"/>
                </a:ext>
              </a:extLst>
            </p:cNvPr>
            <p:cNvSpPr txBox="1">
              <a:spLocks noChangeArrowheads="1"/>
            </p:cNvSpPr>
            <p:nvPr/>
          </p:nvSpPr>
          <p:spPr bwMode="auto">
            <a:xfrm>
              <a:off x="1528" y="1632"/>
              <a:ext cx="48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en-US">
                  <a:solidFill>
                    <a:srgbClr val="FF0000"/>
                  </a:solidFill>
                </a:rPr>
                <a:t>48e</a:t>
              </a:r>
              <a:r>
                <a:rPr lang="en-US" altLang="en-US" baseline="30000">
                  <a:solidFill>
                    <a:srgbClr val="FF0000"/>
                  </a:solidFill>
                </a:rPr>
                <a:t>-</a:t>
              </a:r>
              <a:endParaRPr lang="en-US" altLang="en-US">
                <a:solidFill>
                  <a:srgbClr val="FF0000"/>
                </a:solidFill>
              </a:endParaRPr>
            </a:p>
          </p:txBody>
        </p:sp>
      </p:grpSp>
      <p:grpSp>
        <p:nvGrpSpPr>
          <p:cNvPr id="305187" name="Group 35">
            <a:extLst>
              <a:ext uri="{FF2B5EF4-FFF2-40B4-BE49-F238E27FC236}">
                <a16:creationId xmlns:a16="http://schemas.microsoft.com/office/drawing/2014/main" id="{E0F93A77-14BE-4960-A784-7DDDBEFA01FD}"/>
              </a:ext>
            </a:extLst>
          </p:cNvPr>
          <p:cNvGrpSpPr>
            <a:grpSpLocks/>
          </p:cNvGrpSpPr>
          <p:nvPr/>
        </p:nvGrpSpPr>
        <p:grpSpPr bwMode="auto">
          <a:xfrm>
            <a:off x="3064669" y="3289699"/>
            <a:ext cx="1128713" cy="1540669"/>
            <a:chOff x="2504" y="2712"/>
            <a:chExt cx="948" cy="1294"/>
          </a:xfrm>
        </p:grpSpPr>
        <p:grpSp>
          <p:nvGrpSpPr>
            <p:cNvPr id="305188" name="Group 36">
              <a:extLst>
                <a:ext uri="{FF2B5EF4-FFF2-40B4-BE49-F238E27FC236}">
                  <a16:creationId xmlns:a16="http://schemas.microsoft.com/office/drawing/2014/main" id="{80425ECA-B445-41B2-8F01-273BD4868BBF}"/>
                </a:ext>
              </a:extLst>
            </p:cNvPr>
            <p:cNvGrpSpPr>
              <a:grpSpLocks/>
            </p:cNvGrpSpPr>
            <p:nvPr/>
          </p:nvGrpSpPr>
          <p:grpSpPr bwMode="auto">
            <a:xfrm>
              <a:off x="2528" y="2936"/>
              <a:ext cx="48" cy="144"/>
              <a:chOff x="1440" y="2400"/>
              <a:chExt cx="48" cy="144"/>
            </a:xfrm>
          </p:grpSpPr>
          <p:sp>
            <p:nvSpPr>
              <p:cNvPr id="305189" name="Oval 37">
                <a:extLst>
                  <a:ext uri="{FF2B5EF4-FFF2-40B4-BE49-F238E27FC236}">
                    <a16:creationId xmlns:a16="http://schemas.microsoft.com/office/drawing/2014/main" id="{CAD82A9F-0C12-446E-B62B-3CF8CD8026F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90" name="Oval 38">
                <a:extLst>
                  <a:ext uri="{FF2B5EF4-FFF2-40B4-BE49-F238E27FC236}">
                    <a16:creationId xmlns:a16="http://schemas.microsoft.com/office/drawing/2014/main" id="{55AC8D07-2C61-4D79-BC5B-11BF5D5F0E5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191" name="Group 39">
              <a:extLst>
                <a:ext uri="{FF2B5EF4-FFF2-40B4-BE49-F238E27FC236}">
                  <a16:creationId xmlns:a16="http://schemas.microsoft.com/office/drawing/2014/main" id="{7461D45E-4472-42E7-B7BF-4B3522DE7A19}"/>
                </a:ext>
              </a:extLst>
            </p:cNvPr>
            <p:cNvGrpSpPr>
              <a:grpSpLocks/>
            </p:cNvGrpSpPr>
            <p:nvPr/>
          </p:nvGrpSpPr>
          <p:grpSpPr bwMode="auto">
            <a:xfrm rot="5400000">
              <a:off x="2640" y="2808"/>
              <a:ext cx="48" cy="144"/>
              <a:chOff x="1440" y="2400"/>
              <a:chExt cx="48" cy="144"/>
            </a:xfrm>
          </p:grpSpPr>
          <p:sp>
            <p:nvSpPr>
              <p:cNvPr id="305192" name="Oval 40">
                <a:extLst>
                  <a:ext uri="{FF2B5EF4-FFF2-40B4-BE49-F238E27FC236}">
                    <a16:creationId xmlns:a16="http://schemas.microsoft.com/office/drawing/2014/main" id="{B59363FC-5555-480C-AA57-720DA7A1C862}"/>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193" name="Oval 41">
                <a:extLst>
                  <a:ext uri="{FF2B5EF4-FFF2-40B4-BE49-F238E27FC236}">
                    <a16:creationId xmlns:a16="http://schemas.microsoft.com/office/drawing/2014/main" id="{AE6306D1-3681-4093-918D-C24A59B5CEC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305194" name="Text Box 42">
              <a:extLst>
                <a:ext uri="{FF2B5EF4-FFF2-40B4-BE49-F238E27FC236}">
                  <a16:creationId xmlns:a16="http://schemas.microsoft.com/office/drawing/2014/main" id="{BD932F77-EA1B-4B58-ADD1-AC568AFFDE42}"/>
                </a:ext>
              </a:extLst>
            </p:cNvPr>
            <p:cNvSpPr txBox="1">
              <a:spLocks noChangeArrowheads="1"/>
            </p:cNvSpPr>
            <p:nvPr/>
          </p:nvSpPr>
          <p:spPr bwMode="auto">
            <a:xfrm>
              <a:off x="2845" y="3216"/>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S</a:t>
              </a:r>
            </a:p>
          </p:txBody>
        </p:sp>
        <p:sp>
          <p:nvSpPr>
            <p:cNvPr id="305195" name="Text Box 43">
              <a:extLst>
                <a:ext uri="{FF2B5EF4-FFF2-40B4-BE49-F238E27FC236}">
                  <a16:creationId xmlns:a16="http://schemas.microsoft.com/office/drawing/2014/main" id="{5BE488FB-D78D-4F9D-AEDE-12E0B474AAB8}"/>
                </a:ext>
              </a:extLst>
            </p:cNvPr>
            <p:cNvSpPr txBox="1">
              <a:spLocks noChangeArrowheads="1"/>
            </p:cNvSpPr>
            <p:nvPr/>
          </p:nvSpPr>
          <p:spPr bwMode="auto">
            <a:xfrm>
              <a:off x="2527" y="355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6" name="Text Box 44">
              <a:extLst>
                <a:ext uri="{FF2B5EF4-FFF2-40B4-BE49-F238E27FC236}">
                  <a16:creationId xmlns:a16="http://schemas.microsoft.com/office/drawing/2014/main" id="{B535F6C0-1A65-4049-AD41-3D17A48DA607}"/>
                </a:ext>
              </a:extLst>
            </p:cNvPr>
            <p:cNvSpPr txBox="1">
              <a:spLocks noChangeArrowheads="1"/>
            </p:cNvSpPr>
            <p:nvPr/>
          </p:nvSpPr>
          <p:spPr bwMode="auto">
            <a:xfrm>
              <a:off x="2544" y="287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7" name="Text Box 45">
              <a:extLst>
                <a:ext uri="{FF2B5EF4-FFF2-40B4-BE49-F238E27FC236}">
                  <a16:creationId xmlns:a16="http://schemas.microsoft.com/office/drawing/2014/main" id="{5DC90E0E-7D1D-42A4-9210-3288E03280B6}"/>
                </a:ext>
              </a:extLst>
            </p:cNvPr>
            <p:cNvSpPr txBox="1">
              <a:spLocks noChangeArrowheads="1"/>
            </p:cNvSpPr>
            <p:nvPr/>
          </p:nvSpPr>
          <p:spPr bwMode="auto">
            <a:xfrm>
              <a:off x="3208" y="355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8" name="Text Box 46">
              <a:extLst>
                <a:ext uri="{FF2B5EF4-FFF2-40B4-BE49-F238E27FC236}">
                  <a16:creationId xmlns:a16="http://schemas.microsoft.com/office/drawing/2014/main" id="{39B61F5F-7860-42B8-905C-E77CEC67D082}"/>
                </a:ext>
              </a:extLst>
            </p:cNvPr>
            <p:cNvSpPr txBox="1">
              <a:spLocks noChangeArrowheads="1"/>
            </p:cNvSpPr>
            <p:nvPr/>
          </p:nvSpPr>
          <p:spPr bwMode="auto">
            <a:xfrm>
              <a:off x="2851" y="2736"/>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199" name="Text Box 47">
              <a:extLst>
                <a:ext uri="{FF2B5EF4-FFF2-40B4-BE49-F238E27FC236}">
                  <a16:creationId xmlns:a16="http://schemas.microsoft.com/office/drawing/2014/main" id="{D39C4306-C775-4275-B1E4-90E83AD8BDA7}"/>
                </a:ext>
              </a:extLst>
            </p:cNvPr>
            <p:cNvSpPr txBox="1">
              <a:spLocks noChangeArrowheads="1"/>
            </p:cNvSpPr>
            <p:nvPr/>
          </p:nvSpPr>
          <p:spPr bwMode="auto">
            <a:xfrm>
              <a:off x="3200" y="2872"/>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200" name="Text Box 48">
              <a:extLst>
                <a:ext uri="{FF2B5EF4-FFF2-40B4-BE49-F238E27FC236}">
                  <a16:creationId xmlns:a16="http://schemas.microsoft.com/office/drawing/2014/main" id="{0564708A-0CB5-4E7B-809F-B23CF4986C82}"/>
                </a:ext>
              </a:extLst>
            </p:cNvPr>
            <p:cNvSpPr txBox="1">
              <a:spLocks noChangeArrowheads="1"/>
            </p:cNvSpPr>
            <p:nvPr/>
          </p:nvSpPr>
          <p:spPr bwMode="auto">
            <a:xfrm>
              <a:off x="2851" y="3696"/>
              <a:ext cx="2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F</a:t>
              </a:r>
            </a:p>
          </p:txBody>
        </p:sp>
        <p:sp>
          <p:nvSpPr>
            <p:cNvPr id="305201" name="Line 49">
              <a:extLst>
                <a:ext uri="{FF2B5EF4-FFF2-40B4-BE49-F238E27FC236}">
                  <a16:creationId xmlns:a16="http://schemas.microsoft.com/office/drawing/2014/main" id="{CBE3306D-3007-4F0E-A5A9-88ED04E806AB}"/>
                </a:ext>
              </a:extLst>
            </p:cNvPr>
            <p:cNvSpPr>
              <a:spLocks noChangeShapeType="1"/>
            </p:cNvSpPr>
            <p:nvPr/>
          </p:nvSpPr>
          <p:spPr bwMode="auto">
            <a:xfrm flipV="1">
              <a:off x="2960" y="2992"/>
              <a:ext cx="0"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2" name="Line 50">
              <a:extLst>
                <a:ext uri="{FF2B5EF4-FFF2-40B4-BE49-F238E27FC236}">
                  <a16:creationId xmlns:a16="http://schemas.microsoft.com/office/drawing/2014/main" id="{AB7D6BA1-0401-4E4A-9AE9-E0477A9D3679}"/>
                </a:ext>
              </a:extLst>
            </p:cNvPr>
            <p:cNvSpPr>
              <a:spLocks noChangeShapeType="1"/>
            </p:cNvSpPr>
            <p:nvPr/>
          </p:nvSpPr>
          <p:spPr bwMode="auto">
            <a:xfrm flipV="1">
              <a:off x="2960" y="3472"/>
              <a:ext cx="0"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3" name="Line 51">
              <a:extLst>
                <a:ext uri="{FF2B5EF4-FFF2-40B4-BE49-F238E27FC236}">
                  <a16:creationId xmlns:a16="http://schemas.microsoft.com/office/drawing/2014/main" id="{D30A765A-431C-46FC-91F7-7A87ED76A23A}"/>
                </a:ext>
              </a:extLst>
            </p:cNvPr>
            <p:cNvSpPr>
              <a:spLocks noChangeShapeType="1"/>
            </p:cNvSpPr>
            <p:nvPr/>
          </p:nvSpPr>
          <p:spPr bwMode="auto">
            <a:xfrm rot="2212194" flipV="1">
              <a:off x="3120" y="3072"/>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4" name="Line 52">
              <a:extLst>
                <a:ext uri="{FF2B5EF4-FFF2-40B4-BE49-F238E27FC236}">
                  <a16:creationId xmlns:a16="http://schemas.microsoft.com/office/drawing/2014/main" id="{51E1E31B-8949-4665-B073-288E571C823F}"/>
                </a:ext>
              </a:extLst>
            </p:cNvPr>
            <p:cNvSpPr>
              <a:spLocks noChangeShapeType="1"/>
            </p:cNvSpPr>
            <p:nvPr/>
          </p:nvSpPr>
          <p:spPr bwMode="auto">
            <a:xfrm rot="2212194" flipV="1">
              <a:off x="2800" y="3456"/>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5" name="Line 53">
              <a:extLst>
                <a:ext uri="{FF2B5EF4-FFF2-40B4-BE49-F238E27FC236}">
                  <a16:creationId xmlns:a16="http://schemas.microsoft.com/office/drawing/2014/main" id="{6D9CF8AD-E1C7-4BB5-B096-98C1AB4873DB}"/>
                </a:ext>
              </a:extLst>
            </p:cNvPr>
            <p:cNvSpPr>
              <a:spLocks noChangeShapeType="1"/>
            </p:cNvSpPr>
            <p:nvPr/>
          </p:nvSpPr>
          <p:spPr bwMode="auto">
            <a:xfrm rot="-2212194" flipH="1" flipV="1">
              <a:off x="2783" y="3072"/>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206" name="Line 54">
              <a:extLst>
                <a:ext uri="{FF2B5EF4-FFF2-40B4-BE49-F238E27FC236}">
                  <a16:creationId xmlns:a16="http://schemas.microsoft.com/office/drawing/2014/main" id="{18F1F397-7D53-4769-8330-64F8042A2848}"/>
                </a:ext>
              </a:extLst>
            </p:cNvPr>
            <p:cNvSpPr>
              <a:spLocks noChangeShapeType="1"/>
            </p:cNvSpPr>
            <p:nvPr/>
          </p:nvSpPr>
          <p:spPr bwMode="auto">
            <a:xfrm rot="-2212194" flipH="1" flipV="1">
              <a:off x="3135" y="3448"/>
              <a:ext cx="1" cy="2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305207" name="Group 55">
              <a:extLst>
                <a:ext uri="{FF2B5EF4-FFF2-40B4-BE49-F238E27FC236}">
                  <a16:creationId xmlns:a16="http://schemas.microsoft.com/office/drawing/2014/main" id="{7B908113-F2A4-43EF-B27C-F9A95BDE1DBD}"/>
                </a:ext>
              </a:extLst>
            </p:cNvPr>
            <p:cNvGrpSpPr>
              <a:grpSpLocks/>
            </p:cNvGrpSpPr>
            <p:nvPr/>
          </p:nvGrpSpPr>
          <p:grpSpPr bwMode="auto">
            <a:xfrm>
              <a:off x="2728" y="2936"/>
              <a:ext cx="48" cy="144"/>
              <a:chOff x="1440" y="2400"/>
              <a:chExt cx="48" cy="144"/>
            </a:xfrm>
          </p:grpSpPr>
          <p:sp>
            <p:nvSpPr>
              <p:cNvPr id="305208" name="Oval 56">
                <a:extLst>
                  <a:ext uri="{FF2B5EF4-FFF2-40B4-BE49-F238E27FC236}">
                    <a16:creationId xmlns:a16="http://schemas.microsoft.com/office/drawing/2014/main" id="{7DCDDE29-EC6E-4B52-A1A7-B1C53ECB9B2C}"/>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09" name="Oval 57">
                <a:extLst>
                  <a:ext uri="{FF2B5EF4-FFF2-40B4-BE49-F238E27FC236}">
                    <a16:creationId xmlns:a16="http://schemas.microsoft.com/office/drawing/2014/main" id="{2677A125-5989-41B4-9990-E850D8573FCD}"/>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0" name="Group 58">
              <a:extLst>
                <a:ext uri="{FF2B5EF4-FFF2-40B4-BE49-F238E27FC236}">
                  <a16:creationId xmlns:a16="http://schemas.microsoft.com/office/drawing/2014/main" id="{325E5F12-7143-49F5-8DAE-42BD9246532F}"/>
                </a:ext>
              </a:extLst>
            </p:cNvPr>
            <p:cNvGrpSpPr>
              <a:grpSpLocks/>
            </p:cNvGrpSpPr>
            <p:nvPr/>
          </p:nvGrpSpPr>
          <p:grpSpPr bwMode="auto">
            <a:xfrm>
              <a:off x="2840" y="2792"/>
              <a:ext cx="48" cy="144"/>
              <a:chOff x="1440" y="2400"/>
              <a:chExt cx="48" cy="144"/>
            </a:xfrm>
          </p:grpSpPr>
          <p:sp>
            <p:nvSpPr>
              <p:cNvPr id="305211" name="Oval 59">
                <a:extLst>
                  <a:ext uri="{FF2B5EF4-FFF2-40B4-BE49-F238E27FC236}">
                    <a16:creationId xmlns:a16="http://schemas.microsoft.com/office/drawing/2014/main" id="{CCEDEFFF-5502-493B-A4EF-C79DB3DF05FB}"/>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12" name="Oval 60">
                <a:extLst>
                  <a:ext uri="{FF2B5EF4-FFF2-40B4-BE49-F238E27FC236}">
                    <a16:creationId xmlns:a16="http://schemas.microsoft.com/office/drawing/2014/main" id="{F24E0915-BB52-4C7F-8D17-563D13B5A26F}"/>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3" name="Group 61">
              <a:extLst>
                <a:ext uri="{FF2B5EF4-FFF2-40B4-BE49-F238E27FC236}">
                  <a16:creationId xmlns:a16="http://schemas.microsoft.com/office/drawing/2014/main" id="{AFB4574D-B706-4416-8AA5-1DAD4CF0D6EB}"/>
                </a:ext>
              </a:extLst>
            </p:cNvPr>
            <p:cNvGrpSpPr>
              <a:grpSpLocks/>
            </p:cNvGrpSpPr>
            <p:nvPr/>
          </p:nvGrpSpPr>
          <p:grpSpPr bwMode="auto">
            <a:xfrm rot="5400000">
              <a:off x="2952" y="2664"/>
              <a:ext cx="48" cy="144"/>
              <a:chOff x="1440" y="2400"/>
              <a:chExt cx="48" cy="144"/>
            </a:xfrm>
          </p:grpSpPr>
          <p:sp>
            <p:nvSpPr>
              <p:cNvPr id="305214" name="Oval 62">
                <a:extLst>
                  <a:ext uri="{FF2B5EF4-FFF2-40B4-BE49-F238E27FC236}">
                    <a16:creationId xmlns:a16="http://schemas.microsoft.com/office/drawing/2014/main" id="{F34D6938-F435-4339-8169-47B656B36337}"/>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15" name="Oval 63">
                <a:extLst>
                  <a:ext uri="{FF2B5EF4-FFF2-40B4-BE49-F238E27FC236}">
                    <a16:creationId xmlns:a16="http://schemas.microsoft.com/office/drawing/2014/main" id="{CE2651AC-55AF-4FE1-B454-683CF095B45B}"/>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6" name="Group 64">
              <a:extLst>
                <a:ext uri="{FF2B5EF4-FFF2-40B4-BE49-F238E27FC236}">
                  <a16:creationId xmlns:a16="http://schemas.microsoft.com/office/drawing/2014/main" id="{0F63CB74-AC2E-4EE6-AD58-98F8076D5635}"/>
                </a:ext>
              </a:extLst>
            </p:cNvPr>
            <p:cNvGrpSpPr>
              <a:grpSpLocks/>
            </p:cNvGrpSpPr>
            <p:nvPr/>
          </p:nvGrpSpPr>
          <p:grpSpPr bwMode="auto">
            <a:xfrm>
              <a:off x="3040" y="2792"/>
              <a:ext cx="48" cy="144"/>
              <a:chOff x="1440" y="2400"/>
              <a:chExt cx="48" cy="144"/>
            </a:xfrm>
          </p:grpSpPr>
          <p:sp>
            <p:nvSpPr>
              <p:cNvPr id="305217" name="Oval 65">
                <a:extLst>
                  <a:ext uri="{FF2B5EF4-FFF2-40B4-BE49-F238E27FC236}">
                    <a16:creationId xmlns:a16="http://schemas.microsoft.com/office/drawing/2014/main" id="{FF324196-CBD9-47B8-AB09-6D2881A0E4B3}"/>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18" name="Oval 66">
                <a:extLst>
                  <a:ext uri="{FF2B5EF4-FFF2-40B4-BE49-F238E27FC236}">
                    <a16:creationId xmlns:a16="http://schemas.microsoft.com/office/drawing/2014/main" id="{21ACE09D-2E84-4CDC-95FC-85A69D7F321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19" name="Group 67">
              <a:extLst>
                <a:ext uri="{FF2B5EF4-FFF2-40B4-BE49-F238E27FC236}">
                  <a16:creationId xmlns:a16="http://schemas.microsoft.com/office/drawing/2014/main" id="{FF0798FF-E751-4F17-83B5-BAD7577DB487}"/>
                </a:ext>
              </a:extLst>
            </p:cNvPr>
            <p:cNvGrpSpPr>
              <a:grpSpLocks/>
            </p:cNvGrpSpPr>
            <p:nvPr/>
          </p:nvGrpSpPr>
          <p:grpSpPr bwMode="auto">
            <a:xfrm>
              <a:off x="3184" y="2936"/>
              <a:ext cx="48" cy="144"/>
              <a:chOff x="1440" y="2400"/>
              <a:chExt cx="48" cy="144"/>
            </a:xfrm>
          </p:grpSpPr>
          <p:sp>
            <p:nvSpPr>
              <p:cNvPr id="305220" name="Oval 68">
                <a:extLst>
                  <a:ext uri="{FF2B5EF4-FFF2-40B4-BE49-F238E27FC236}">
                    <a16:creationId xmlns:a16="http://schemas.microsoft.com/office/drawing/2014/main" id="{E651B780-9839-499B-B298-CB32EA8965EC}"/>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21" name="Oval 69">
                <a:extLst>
                  <a:ext uri="{FF2B5EF4-FFF2-40B4-BE49-F238E27FC236}">
                    <a16:creationId xmlns:a16="http://schemas.microsoft.com/office/drawing/2014/main" id="{80DEFEEE-34C3-47F6-9D29-230027A2A067}"/>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22" name="Group 70">
              <a:extLst>
                <a:ext uri="{FF2B5EF4-FFF2-40B4-BE49-F238E27FC236}">
                  <a16:creationId xmlns:a16="http://schemas.microsoft.com/office/drawing/2014/main" id="{21DA79C5-F325-41B3-B364-77C30527F1B0}"/>
                </a:ext>
              </a:extLst>
            </p:cNvPr>
            <p:cNvGrpSpPr>
              <a:grpSpLocks/>
            </p:cNvGrpSpPr>
            <p:nvPr/>
          </p:nvGrpSpPr>
          <p:grpSpPr bwMode="auto">
            <a:xfrm rot="5400000">
              <a:off x="3296" y="2808"/>
              <a:ext cx="48" cy="144"/>
              <a:chOff x="1440" y="2400"/>
              <a:chExt cx="48" cy="144"/>
            </a:xfrm>
          </p:grpSpPr>
          <p:sp>
            <p:nvSpPr>
              <p:cNvPr id="305223" name="Oval 71">
                <a:extLst>
                  <a:ext uri="{FF2B5EF4-FFF2-40B4-BE49-F238E27FC236}">
                    <a16:creationId xmlns:a16="http://schemas.microsoft.com/office/drawing/2014/main" id="{441BDFE0-4B4B-4BC2-878D-7D1BC555F36D}"/>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24" name="Oval 72">
                <a:extLst>
                  <a:ext uri="{FF2B5EF4-FFF2-40B4-BE49-F238E27FC236}">
                    <a16:creationId xmlns:a16="http://schemas.microsoft.com/office/drawing/2014/main" id="{15A91661-6415-434D-B0A7-1268BB6BE1D1}"/>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25" name="Group 73">
              <a:extLst>
                <a:ext uri="{FF2B5EF4-FFF2-40B4-BE49-F238E27FC236}">
                  <a16:creationId xmlns:a16="http://schemas.microsoft.com/office/drawing/2014/main" id="{42DF1002-0374-47AC-925E-D29BCCDFC1D0}"/>
                </a:ext>
              </a:extLst>
            </p:cNvPr>
            <p:cNvGrpSpPr>
              <a:grpSpLocks/>
            </p:cNvGrpSpPr>
            <p:nvPr/>
          </p:nvGrpSpPr>
          <p:grpSpPr bwMode="auto">
            <a:xfrm>
              <a:off x="3384" y="2936"/>
              <a:ext cx="48" cy="144"/>
              <a:chOff x="1440" y="2400"/>
              <a:chExt cx="48" cy="144"/>
            </a:xfrm>
          </p:grpSpPr>
          <p:sp>
            <p:nvSpPr>
              <p:cNvPr id="305226" name="Oval 74">
                <a:extLst>
                  <a:ext uri="{FF2B5EF4-FFF2-40B4-BE49-F238E27FC236}">
                    <a16:creationId xmlns:a16="http://schemas.microsoft.com/office/drawing/2014/main" id="{E661087A-9153-4922-A042-B016286481D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27" name="Oval 75">
                <a:extLst>
                  <a:ext uri="{FF2B5EF4-FFF2-40B4-BE49-F238E27FC236}">
                    <a16:creationId xmlns:a16="http://schemas.microsoft.com/office/drawing/2014/main" id="{A54A1CF3-5E44-42AA-ACB1-18B26DEB9ABA}"/>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28" name="Group 76">
              <a:extLst>
                <a:ext uri="{FF2B5EF4-FFF2-40B4-BE49-F238E27FC236}">
                  <a16:creationId xmlns:a16="http://schemas.microsoft.com/office/drawing/2014/main" id="{86711F32-2825-4D99-85A7-AB5F8C3413F7}"/>
                </a:ext>
              </a:extLst>
            </p:cNvPr>
            <p:cNvGrpSpPr>
              <a:grpSpLocks/>
            </p:cNvGrpSpPr>
            <p:nvPr/>
          </p:nvGrpSpPr>
          <p:grpSpPr bwMode="auto">
            <a:xfrm flipV="1">
              <a:off x="2504" y="3624"/>
              <a:ext cx="248" cy="224"/>
              <a:chOff x="3784" y="3328"/>
              <a:chExt cx="248" cy="224"/>
            </a:xfrm>
          </p:grpSpPr>
          <p:grpSp>
            <p:nvGrpSpPr>
              <p:cNvPr id="305229" name="Group 77">
                <a:extLst>
                  <a:ext uri="{FF2B5EF4-FFF2-40B4-BE49-F238E27FC236}">
                    <a16:creationId xmlns:a16="http://schemas.microsoft.com/office/drawing/2014/main" id="{073196BC-4348-465F-BF34-B3A153144EEF}"/>
                  </a:ext>
                </a:extLst>
              </p:cNvPr>
              <p:cNvGrpSpPr>
                <a:grpSpLocks/>
              </p:cNvGrpSpPr>
              <p:nvPr/>
            </p:nvGrpSpPr>
            <p:grpSpPr bwMode="auto">
              <a:xfrm>
                <a:off x="3784" y="3408"/>
                <a:ext cx="48" cy="144"/>
                <a:chOff x="1440" y="2400"/>
                <a:chExt cx="48" cy="144"/>
              </a:xfrm>
            </p:grpSpPr>
            <p:sp>
              <p:nvSpPr>
                <p:cNvPr id="305230" name="Oval 78">
                  <a:extLst>
                    <a:ext uri="{FF2B5EF4-FFF2-40B4-BE49-F238E27FC236}">
                      <a16:creationId xmlns:a16="http://schemas.microsoft.com/office/drawing/2014/main" id="{840C841C-687A-42D6-8EC2-4D89C36A0B3F}"/>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31" name="Oval 79">
                  <a:extLst>
                    <a:ext uri="{FF2B5EF4-FFF2-40B4-BE49-F238E27FC236}">
                      <a16:creationId xmlns:a16="http://schemas.microsoft.com/office/drawing/2014/main" id="{5C82CC8A-82E6-4976-9D9D-A266289C2D0F}"/>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32" name="Group 80">
                <a:extLst>
                  <a:ext uri="{FF2B5EF4-FFF2-40B4-BE49-F238E27FC236}">
                    <a16:creationId xmlns:a16="http://schemas.microsoft.com/office/drawing/2014/main" id="{18174A78-4E33-4363-B780-8552A8829E33}"/>
                  </a:ext>
                </a:extLst>
              </p:cNvPr>
              <p:cNvGrpSpPr>
                <a:grpSpLocks/>
              </p:cNvGrpSpPr>
              <p:nvPr/>
            </p:nvGrpSpPr>
            <p:grpSpPr bwMode="auto">
              <a:xfrm rot="5400000">
                <a:off x="3896" y="3280"/>
                <a:ext cx="48" cy="144"/>
                <a:chOff x="1440" y="2400"/>
                <a:chExt cx="48" cy="144"/>
              </a:xfrm>
            </p:grpSpPr>
            <p:sp>
              <p:nvSpPr>
                <p:cNvPr id="305233" name="Oval 81">
                  <a:extLst>
                    <a:ext uri="{FF2B5EF4-FFF2-40B4-BE49-F238E27FC236}">
                      <a16:creationId xmlns:a16="http://schemas.microsoft.com/office/drawing/2014/main" id="{A7401CCB-8C3E-4584-842E-B3566344DEA5}"/>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34" name="Oval 82">
                  <a:extLst>
                    <a:ext uri="{FF2B5EF4-FFF2-40B4-BE49-F238E27FC236}">
                      <a16:creationId xmlns:a16="http://schemas.microsoft.com/office/drawing/2014/main" id="{E7B549AD-5BC4-48B0-9664-8CA97BDDABD4}"/>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35" name="Group 83">
                <a:extLst>
                  <a:ext uri="{FF2B5EF4-FFF2-40B4-BE49-F238E27FC236}">
                    <a16:creationId xmlns:a16="http://schemas.microsoft.com/office/drawing/2014/main" id="{D204E6E5-A7C9-4414-8AD8-CD24ADDE72E4}"/>
                  </a:ext>
                </a:extLst>
              </p:cNvPr>
              <p:cNvGrpSpPr>
                <a:grpSpLocks/>
              </p:cNvGrpSpPr>
              <p:nvPr/>
            </p:nvGrpSpPr>
            <p:grpSpPr bwMode="auto">
              <a:xfrm>
                <a:off x="3984" y="3408"/>
                <a:ext cx="48" cy="144"/>
                <a:chOff x="1440" y="2400"/>
                <a:chExt cx="48" cy="144"/>
              </a:xfrm>
            </p:grpSpPr>
            <p:sp>
              <p:nvSpPr>
                <p:cNvPr id="305236" name="Oval 84">
                  <a:extLst>
                    <a:ext uri="{FF2B5EF4-FFF2-40B4-BE49-F238E27FC236}">
                      <a16:creationId xmlns:a16="http://schemas.microsoft.com/office/drawing/2014/main" id="{61741E43-14A1-4F20-A981-3549D3E9AC94}"/>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37" name="Oval 85">
                  <a:extLst>
                    <a:ext uri="{FF2B5EF4-FFF2-40B4-BE49-F238E27FC236}">
                      <a16:creationId xmlns:a16="http://schemas.microsoft.com/office/drawing/2014/main" id="{1190A5EA-9D92-4AAE-A66B-C8614E2D736E}"/>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grpSp>
          <p:nvGrpSpPr>
            <p:cNvPr id="305238" name="Group 86">
              <a:extLst>
                <a:ext uri="{FF2B5EF4-FFF2-40B4-BE49-F238E27FC236}">
                  <a16:creationId xmlns:a16="http://schemas.microsoft.com/office/drawing/2014/main" id="{51EBC4C5-7B5E-47FC-8F33-E52F98AF7EF1}"/>
                </a:ext>
              </a:extLst>
            </p:cNvPr>
            <p:cNvGrpSpPr>
              <a:grpSpLocks/>
            </p:cNvGrpSpPr>
            <p:nvPr/>
          </p:nvGrpSpPr>
          <p:grpSpPr bwMode="auto">
            <a:xfrm flipV="1">
              <a:off x="3192" y="3616"/>
              <a:ext cx="248" cy="224"/>
              <a:chOff x="3784" y="3328"/>
              <a:chExt cx="248" cy="224"/>
            </a:xfrm>
          </p:grpSpPr>
          <p:grpSp>
            <p:nvGrpSpPr>
              <p:cNvPr id="305239" name="Group 87">
                <a:extLst>
                  <a:ext uri="{FF2B5EF4-FFF2-40B4-BE49-F238E27FC236}">
                    <a16:creationId xmlns:a16="http://schemas.microsoft.com/office/drawing/2014/main" id="{D07D7B0B-62D8-4E18-98FC-9710B5CC6DD9}"/>
                  </a:ext>
                </a:extLst>
              </p:cNvPr>
              <p:cNvGrpSpPr>
                <a:grpSpLocks/>
              </p:cNvGrpSpPr>
              <p:nvPr/>
            </p:nvGrpSpPr>
            <p:grpSpPr bwMode="auto">
              <a:xfrm>
                <a:off x="3784" y="3408"/>
                <a:ext cx="48" cy="144"/>
                <a:chOff x="1440" y="2400"/>
                <a:chExt cx="48" cy="144"/>
              </a:xfrm>
            </p:grpSpPr>
            <p:sp>
              <p:nvSpPr>
                <p:cNvPr id="305240" name="Oval 88">
                  <a:extLst>
                    <a:ext uri="{FF2B5EF4-FFF2-40B4-BE49-F238E27FC236}">
                      <a16:creationId xmlns:a16="http://schemas.microsoft.com/office/drawing/2014/main" id="{9761B155-5833-4EC3-B62F-E9E6560A04A8}"/>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41" name="Oval 89">
                  <a:extLst>
                    <a:ext uri="{FF2B5EF4-FFF2-40B4-BE49-F238E27FC236}">
                      <a16:creationId xmlns:a16="http://schemas.microsoft.com/office/drawing/2014/main" id="{9CB2A768-37F6-4083-B5C5-4542CB1E05F8}"/>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42" name="Group 90">
                <a:extLst>
                  <a:ext uri="{FF2B5EF4-FFF2-40B4-BE49-F238E27FC236}">
                    <a16:creationId xmlns:a16="http://schemas.microsoft.com/office/drawing/2014/main" id="{F748977B-A09D-42E2-9D3E-6AF796B73EEB}"/>
                  </a:ext>
                </a:extLst>
              </p:cNvPr>
              <p:cNvGrpSpPr>
                <a:grpSpLocks/>
              </p:cNvGrpSpPr>
              <p:nvPr/>
            </p:nvGrpSpPr>
            <p:grpSpPr bwMode="auto">
              <a:xfrm rot="5400000">
                <a:off x="3896" y="3280"/>
                <a:ext cx="48" cy="144"/>
                <a:chOff x="1440" y="2400"/>
                <a:chExt cx="48" cy="144"/>
              </a:xfrm>
            </p:grpSpPr>
            <p:sp>
              <p:nvSpPr>
                <p:cNvPr id="305243" name="Oval 91">
                  <a:extLst>
                    <a:ext uri="{FF2B5EF4-FFF2-40B4-BE49-F238E27FC236}">
                      <a16:creationId xmlns:a16="http://schemas.microsoft.com/office/drawing/2014/main" id="{97507AFD-4C66-45D6-8354-A2BC75F50C3D}"/>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44" name="Oval 92">
                  <a:extLst>
                    <a:ext uri="{FF2B5EF4-FFF2-40B4-BE49-F238E27FC236}">
                      <a16:creationId xmlns:a16="http://schemas.microsoft.com/office/drawing/2014/main" id="{C78E3257-2E95-4188-9C40-AF376662C38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45" name="Group 93">
                <a:extLst>
                  <a:ext uri="{FF2B5EF4-FFF2-40B4-BE49-F238E27FC236}">
                    <a16:creationId xmlns:a16="http://schemas.microsoft.com/office/drawing/2014/main" id="{8EA87BC6-6DEA-4965-97B8-1D045583E000}"/>
                  </a:ext>
                </a:extLst>
              </p:cNvPr>
              <p:cNvGrpSpPr>
                <a:grpSpLocks/>
              </p:cNvGrpSpPr>
              <p:nvPr/>
            </p:nvGrpSpPr>
            <p:grpSpPr bwMode="auto">
              <a:xfrm>
                <a:off x="3984" y="3408"/>
                <a:ext cx="48" cy="144"/>
                <a:chOff x="1440" y="2400"/>
                <a:chExt cx="48" cy="144"/>
              </a:xfrm>
            </p:grpSpPr>
            <p:sp>
              <p:nvSpPr>
                <p:cNvPr id="305246" name="Oval 94">
                  <a:extLst>
                    <a:ext uri="{FF2B5EF4-FFF2-40B4-BE49-F238E27FC236}">
                      <a16:creationId xmlns:a16="http://schemas.microsoft.com/office/drawing/2014/main" id="{EBDB46BC-D6B4-4CFD-B918-1C5D2002E88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47" name="Oval 95">
                  <a:extLst>
                    <a:ext uri="{FF2B5EF4-FFF2-40B4-BE49-F238E27FC236}">
                      <a16:creationId xmlns:a16="http://schemas.microsoft.com/office/drawing/2014/main" id="{870C6F24-C47C-4A8F-A7B6-FFDD50C175D3}"/>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grpSp>
          <p:nvGrpSpPr>
            <p:cNvPr id="305248" name="Group 96">
              <a:extLst>
                <a:ext uri="{FF2B5EF4-FFF2-40B4-BE49-F238E27FC236}">
                  <a16:creationId xmlns:a16="http://schemas.microsoft.com/office/drawing/2014/main" id="{4A9E33BE-850B-4783-815A-DBEDAAB2F2ED}"/>
                </a:ext>
              </a:extLst>
            </p:cNvPr>
            <p:cNvGrpSpPr>
              <a:grpSpLocks/>
            </p:cNvGrpSpPr>
            <p:nvPr/>
          </p:nvGrpSpPr>
          <p:grpSpPr bwMode="auto">
            <a:xfrm flipV="1">
              <a:off x="2840" y="3752"/>
              <a:ext cx="248" cy="224"/>
              <a:chOff x="3784" y="3328"/>
              <a:chExt cx="248" cy="224"/>
            </a:xfrm>
          </p:grpSpPr>
          <p:grpSp>
            <p:nvGrpSpPr>
              <p:cNvPr id="305249" name="Group 97">
                <a:extLst>
                  <a:ext uri="{FF2B5EF4-FFF2-40B4-BE49-F238E27FC236}">
                    <a16:creationId xmlns:a16="http://schemas.microsoft.com/office/drawing/2014/main" id="{D9CCE02B-4DEF-47B9-9EB2-DBF109F5C4FF}"/>
                  </a:ext>
                </a:extLst>
              </p:cNvPr>
              <p:cNvGrpSpPr>
                <a:grpSpLocks/>
              </p:cNvGrpSpPr>
              <p:nvPr/>
            </p:nvGrpSpPr>
            <p:grpSpPr bwMode="auto">
              <a:xfrm>
                <a:off x="3784" y="3408"/>
                <a:ext cx="48" cy="144"/>
                <a:chOff x="1440" y="2400"/>
                <a:chExt cx="48" cy="144"/>
              </a:xfrm>
            </p:grpSpPr>
            <p:sp>
              <p:nvSpPr>
                <p:cNvPr id="305250" name="Oval 98">
                  <a:extLst>
                    <a:ext uri="{FF2B5EF4-FFF2-40B4-BE49-F238E27FC236}">
                      <a16:creationId xmlns:a16="http://schemas.microsoft.com/office/drawing/2014/main" id="{6BF31FC5-FE45-47DD-BA37-429768D5AB0E}"/>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51" name="Oval 99">
                  <a:extLst>
                    <a:ext uri="{FF2B5EF4-FFF2-40B4-BE49-F238E27FC236}">
                      <a16:creationId xmlns:a16="http://schemas.microsoft.com/office/drawing/2014/main" id="{D8F2739B-FF57-4907-954C-E099D56D673A}"/>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52" name="Group 100">
                <a:extLst>
                  <a:ext uri="{FF2B5EF4-FFF2-40B4-BE49-F238E27FC236}">
                    <a16:creationId xmlns:a16="http://schemas.microsoft.com/office/drawing/2014/main" id="{E281A132-1413-48D5-B936-4CC166BE29D0}"/>
                  </a:ext>
                </a:extLst>
              </p:cNvPr>
              <p:cNvGrpSpPr>
                <a:grpSpLocks/>
              </p:cNvGrpSpPr>
              <p:nvPr/>
            </p:nvGrpSpPr>
            <p:grpSpPr bwMode="auto">
              <a:xfrm rot="5400000">
                <a:off x="3896" y="3280"/>
                <a:ext cx="48" cy="144"/>
                <a:chOff x="1440" y="2400"/>
                <a:chExt cx="48" cy="144"/>
              </a:xfrm>
            </p:grpSpPr>
            <p:sp>
              <p:nvSpPr>
                <p:cNvPr id="305253" name="Oval 101">
                  <a:extLst>
                    <a:ext uri="{FF2B5EF4-FFF2-40B4-BE49-F238E27FC236}">
                      <a16:creationId xmlns:a16="http://schemas.microsoft.com/office/drawing/2014/main" id="{F5566ED5-240E-4E7A-90A0-2CD087B5F711}"/>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54" name="Oval 102">
                  <a:extLst>
                    <a:ext uri="{FF2B5EF4-FFF2-40B4-BE49-F238E27FC236}">
                      <a16:creationId xmlns:a16="http://schemas.microsoft.com/office/drawing/2014/main" id="{9E0832C0-6231-48D5-A6F4-24937B59FB09}"/>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305255" name="Group 103">
                <a:extLst>
                  <a:ext uri="{FF2B5EF4-FFF2-40B4-BE49-F238E27FC236}">
                    <a16:creationId xmlns:a16="http://schemas.microsoft.com/office/drawing/2014/main" id="{70D061C8-C969-4B0C-BEDD-2C4082B873A1}"/>
                  </a:ext>
                </a:extLst>
              </p:cNvPr>
              <p:cNvGrpSpPr>
                <a:grpSpLocks/>
              </p:cNvGrpSpPr>
              <p:nvPr/>
            </p:nvGrpSpPr>
            <p:grpSpPr bwMode="auto">
              <a:xfrm>
                <a:off x="3984" y="3408"/>
                <a:ext cx="48" cy="144"/>
                <a:chOff x="1440" y="2400"/>
                <a:chExt cx="48" cy="144"/>
              </a:xfrm>
            </p:grpSpPr>
            <p:sp>
              <p:nvSpPr>
                <p:cNvPr id="305256" name="Oval 104">
                  <a:extLst>
                    <a:ext uri="{FF2B5EF4-FFF2-40B4-BE49-F238E27FC236}">
                      <a16:creationId xmlns:a16="http://schemas.microsoft.com/office/drawing/2014/main" id="{17A74EE1-377A-4569-92C7-B48B5107F4D6}"/>
                    </a:ext>
                  </a:extLst>
                </p:cNvPr>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5257" name="Oval 105">
                  <a:extLst>
                    <a:ext uri="{FF2B5EF4-FFF2-40B4-BE49-F238E27FC236}">
                      <a16:creationId xmlns:a16="http://schemas.microsoft.com/office/drawing/2014/main" id="{92B1FFF1-E602-4508-8219-8AC90D2B311D}"/>
                    </a:ext>
                  </a:extLst>
                </p:cNvPr>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grpSp>
      <p:grpSp>
        <p:nvGrpSpPr>
          <p:cNvPr id="305258" name="Group 106">
            <a:extLst>
              <a:ext uri="{FF2B5EF4-FFF2-40B4-BE49-F238E27FC236}">
                <a16:creationId xmlns:a16="http://schemas.microsoft.com/office/drawing/2014/main" id="{FF8D7572-27F4-4602-B928-E9BC1B72D153}"/>
              </a:ext>
            </a:extLst>
          </p:cNvPr>
          <p:cNvGrpSpPr>
            <a:grpSpLocks/>
          </p:cNvGrpSpPr>
          <p:nvPr/>
        </p:nvGrpSpPr>
        <p:grpSpPr bwMode="auto">
          <a:xfrm>
            <a:off x="4236244" y="3661174"/>
            <a:ext cx="2694384" cy="806053"/>
            <a:chOff x="3456" y="2736"/>
            <a:chExt cx="2263" cy="677"/>
          </a:xfrm>
        </p:grpSpPr>
        <p:sp>
          <p:nvSpPr>
            <p:cNvPr id="305259" name="Text Box 107">
              <a:extLst>
                <a:ext uri="{FF2B5EF4-FFF2-40B4-BE49-F238E27FC236}">
                  <a16:creationId xmlns:a16="http://schemas.microsoft.com/office/drawing/2014/main" id="{C3156421-D32B-4583-BFA9-26C4486CF974}"/>
                </a:ext>
              </a:extLst>
            </p:cNvPr>
            <p:cNvSpPr txBox="1">
              <a:spLocks noChangeArrowheads="1"/>
            </p:cNvSpPr>
            <p:nvPr/>
          </p:nvSpPr>
          <p:spPr bwMode="auto">
            <a:xfrm>
              <a:off x="3456" y="2736"/>
              <a:ext cx="220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en-US" altLang="en-US" sz="1500"/>
                <a:t>6 </a:t>
              </a:r>
              <a:r>
                <a:rPr lang="cs-CZ" altLang="en-US" sz="1500"/>
                <a:t>jednoduchých v.</a:t>
              </a:r>
              <a:r>
                <a:rPr lang="en-US" altLang="en-US" sz="1500"/>
                <a:t> (6x2) = 12</a:t>
              </a:r>
            </a:p>
          </p:txBody>
        </p:sp>
        <p:grpSp>
          <p:nvGrpSpPr>
            <p:cNvPr id="305260" name="Group 108">
              <a:extLst>
                <a:ext uri="{FF2B5EF4-FFF2-40B4-BE49-F238E27FC236}">
                  <a16:creationId xmlns:a16="http://schemas.microsoft.com/office/drawing/2014/main" id="{F8DC8FBC-6B01-4657-AC64-CD9F394E9B2D}"/>
                </a:ext>
              </a:extLst>
            </p:cNvPr>
            <p:cNvGrpSpPr>
              <a:grpSpLocks/>
            </p:cNvGrpSpPr>
            <p:nvPr/>
          </p:nvGrpSpPr>
          <p:grpSpPr bwMode="auto">
            <a:xfrm>
              <a:off x="3700" y="2943"/>
              <a:ext cx="1962" cy="271"/>
              <a:chOff x="2356" y="3398"/>
              <a:chExt cx="1962" cy="271"/>
            </a:xfrm>
          </p:grpSpPr>
          <p:sp>
            <p:nvSpPr>
              <p:cNvPr id="305261" name="Text Box 109">
                <a:extLst>
                  <a:ext uri="{FF2B5EF4-FFF2-40B4-BE49-F238E27FC236}">
                    <a16:creationId xmlns:a16="http://schemas.microsoft.com/office/drawing/2014/main" id="{31F45278-DF09-418B-891E-C7B1D74D6261}"/>
                  </a:ext>
                </a:extLst>
              </p:cNvPr>
              <p:cNvSpPr txBox="1">
                <a:spLocks noChangeArrowheads="1"/>
              </p:cNvSpPr>
              <p:nvPr/>
            </p:nvSpPr>
            <p:spPr bwMode="auto">
              <a:xfrm>
                <a:off x="2356" y="3398"/>
                <a:ext cx="196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hangingPunct="0"/>
                <a:r>
                  <a:rPr lang="en-US" altLang="en-US" sz="1500"/>
                  <a:t>18 </a:t>
                </a:r>
                <a:r>
                  <a:rPr lang="cs-CZ" altLang="en-US" sz="1500"/>
                  <a:t>volných párů</a:t>
                </a:r>
                <a:r>
                  <a:rPr lang="en-US" altLang="en-US" sz="1500"/>
                  <a:t> (18x2) = 36</a:t>
                </a:r>
              </a:p>
            </p:txBody>
          </p:sp>
          <p:sp>
            <p:nvSpPr>
              <p:cNvPr id="305262" name="Line 110">
                <a:extLst>
                  <a:ext uri="{FF2B5EF4-FFF2-40B4-BE49-F238E27FC236}">
                    <a16:creationId xmlns:a16="http://schemas.microsoft.com/office/drawing/2014/main" id="{3658265F-2384-4B21-ABD4-658094AC7338}"/>
                  </a:ext>
                </a:extLst>
              </p:cNvPr>
              <p:cNvSpPr>
                <a:spLocks noChangeShapeType="1"/>
              </p:cNvSpPr>
              <p:nvPr/>
            </p:nvSpPr>
            <p:spPr bwMode="auto">
              <a:xfrm>
                <a:off x="2448" y="3616"/>
                <a:ext cx="18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305263" name="Text Box 111">
              <a:extLst>
                <a:ext uri="{FF2B5EF4-FFF2-40B4-BE49-F238E27FC236}">
                  <a16:creationId xmlns:a16="http://schemas.microsoft.com/office/drawing/2014/main" id="{632DCEA6-DAC3-483B-872A-C3F9493374DF}"/>
                </a:ext>
              </a:extLst>
            </p:cNvPr>
            <p:cNvSpPr txBox="1">
              <a:spLocks noChangeArrowheads="1"/>
            </p:cNvSpPr>
            <p:nvPr/>
          </p:nvSpPr>
          <p:spPr bwMode="auto">
            <a:xfrm>
              <a:off x="4780" y="3142"/>
              <a:ext cx="93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en-US" sz="1500">
                  <a:solidFill>
                    <a:srgbClr val="FF0000"/>
                  </a:solidFill>
                </a:rPr>
                <a:t>celkem</a:t>
              </a:r>
              <a:r>
                <a:rPr lang="en-US" altLang="en-US" sz="1500">
                  <a:solidFill>
                    <a:srgbClr val="FF0000"/>
                  </a:solidFill>
                </a:rPr>
                <a:t> = 48</a:t>
              </a:r>
            </a:p>
          </p:txBody>
        </p:sp>
      </p:grpSp>
      <p:sp>
        <p:nvSpPr>
          <p:cNvPr id="305264" name="Oval 112">
            <a:extLst>
              <a:ext uri="{FF2B5EF4-FFF2-40B4-BE49-F238E27FC236}">
                <a16:creationId xmlns:a16="http://schemas.microsoft.com/office/drawing/2014/main" id="{A5E45E5A-663A-4EA7-9640-F6A3A3DFAE3A}"/>
              </a:ext>
            </a:extLst>
          </p:cNvPr>
          <p:cNvSpPr>
            <a:spLocks noChangeArrowheads="1"/>
          </p:cNvSpPr>
          <p:nvPr/>
        </p:nvSpPr>
        <p:spPr bwMode="auto">
          <a:xfrm>
            <a:off x="3207544" y="3661172"/>
            <a:ext cx="800100" cy="8001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nvGrpSpPr>
          <p:cNvPr id="305374" name="Group 222">
            <a:extLst>
              <a:ext uri="{FF2B5EF4-FFF2-40B4-BE49-F238E27FC236}">
                <a16:creationId xmlns:a16="http://schemas.microsoft.com/office/drawing/2014/main" id="{446EE45D-53D8-4931-A5BD-19B28F6120E8}"/>
              </a:ext>
            </a:extLst>
          </p:cNvPr>
          <p:cNvGrpSpPr>
            <a:grpSpLocks/>
          </p:cNvGrpSpPr>
          <p:nvPr/>
        </p:nvGrpSpPr>
        <p:grpSpPr bwMode="auto">
          <a:xfrm>
            <a:off x="3273029" y="2456262"/>
            <a:ext cx="1546622" cy="369094"/>
            <a:chOff x="753" y="1296"/>
            <a:chExt cx="1299" cy="310"/>
          </a:xfrm>
        </p:grpSpPr>
        <p:sp>
          <p:nvSpPr>
            <p:cNvPr id="305375" name="Text Box 223">
              <a:extLst>
                <a:ext uri="{FF2B5EF4-FFF2-40B4-BE49-F238E27FC236}">
                  <a16:creationId xmlns:a16="http://schemas.microsoft.com/office/drawing/2014/main" id="{4861BA1A-580A-4551-A9C2-A61F1C987C88}"/>
                </a:ext>
              </a:extLst>
            </p:cNvPr>
            <p:cNvSpPr txBox="1">
              <a:spLocks noChangeArrowheads="1"/>
            </p:cNvSpPr>
            <p:nvPr/>
          </p:nvSpPr>
          <p:spPr bwMode="auto">
            <a:xfrm>
              <a:off x="753" y="1296"/>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05376" name="Text Box 224">
              <a:extLst>
                <a:ext uri="{FF2B5EF4-FFF2-40B4-BE49-F238E27FC236}">
                  <a16:creationId xmlns:a16="http://schemas.microsoft.com/office/drawing/2014/main" id="{4E2EE3AC-6711-4360-8BC2-864B70662BF2}"/>
                </a:ext>
              </a:extLst>
            </p:cNvPr>
            <p:cNvSpPr txBox="1">
              <a:spLocks noChangeArrowheads="1"/>
            </p:cNvSpPr>
            <p:nvPr/>
          </p:nvSpPr>
          <p:spPr bwMode="auto">
            <a:xfrm>
              <a:off x="1776" y="1296"/>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H</a:t>
              </a:r>
            </a:p>
          </p:txBody>
        </p:sp>
        <p:sp>
          <p:nvSpPr>
            <p:cNvPr id="305377" name="Text Box 225">
              <a:extLst>
                <a:ext uri="{FF2B5EF4-FFF2-40B4-BE49-F238E27FC236}">
                  <a16:creationId xmlns:a16="http://schemas.microsoft.com/office/drawing/2014/main" id="{4B2D96B4-CFE0-4D4A-839F-8F347E2E9BF0}"/>
                </a:ext>
              </a:extLst>
            </p:cNvPr>
            <p:cNvSpPr txBox="1">
              <a:spLocks noChangeArrowheads="1"/>
            </p:cNvSpPr>
            <p:nvPr/>
          </p:nvSpPr>
          <p:spPr bwMode="auto">
            <a:xfrm>
              <a:off x="1217" y="1296"/>
              <a:ext cx="35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Be</a:t>
              </a:r>
            </a:p>
          </p:txBody>
        </p:sp>
        <p:sp>
          <p:nvSpPr>
            <p:cNvPr id="305378" name="Line 226">
              <a:extLst>
                <a:ext uri="{FF2B5EF4-FFF2-40B4-BE49-F238E27FC236}">
                  <a16:creationId xmlns:a16="http://schemas.microsoft.com/office/drawing/2014/main" id="{529AC5C0-0F74-4968-9A0B-C8EC8EA43AA8}"/>
                </a:ext>
              </a:extLst>
            </p:cNvPr>
            <p:cNvSpPr>
              <a:spLocks noChangeShapeType="1"/>
            </p:cNvSpPr>
            <p:nvPr/>
          </p:nvSpPr>
          <p:spPr bwMode="auto">
            <a:xfrm>
              <a:off x="969" y="1440"/>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379" name="Line 227">
              <a:extLst>
                <a:ext uri="{FF2B5EF4-FFF2-40B4-BE49-F238E27FC236}">
                  <a16:creationId xmlns:a16="http://schemas.microsoft.com/office/drawing/2014/main" id="{62A1DB32-EC3D-4AC7-ACD0-219A61977279}"/>
                </a:ext>
              </a:extLst>
            </p:cNvPr>
            <p:cNvSpPr>
              <a:spLocks noChangeShapeType="1"/>
            </p:cNvSpPr>
            <p:nvPr/>
          </p:nvSpPr>
          <p:spPr bwMode="auto">
            <a:xfrm>
              <a:off x="1528" y="1440"/>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grpSp>
        <p:nvGrpSpPr>
          <p:cNvPr id="305380" name="Group 228">
            <a:extLst>
              <a:ext uri="{FF2B5EF4-FFF2-40B4-BE49-F238E27FC236}">
                <a16:creationId xmlns:a16="http://schemas.microsoft.com/office/drawing/2014/main" id="{BCA0E770-A44D-4043-A21C-0BD28F650A3F}"/>
              </a:ext>
            </a:extLst>
          </p:cNvPr>
          <p:cNvGrpSpPr>
            <a:grpSpLocks/>
          </p:cNvGrpSpPr>
          <p:nvPr/>
        </p:nvGrpSpPr>
        <p:grpSpPr bwMode="auto">
          <a:xfrm>
            <a:off x="1663304" y="2200275"/>
            <a:ext cx="1251347" cy="920352"/>
            <a:chOff x="1402" y="1025"/>
            <a:chExt cx="1051" cy="773"/>
          </a:xfrm>
        </p:grpSpPr>
        <p:sp>
          <p:nvSpPr>
            <p:cNvPr id="305381" name="Text Box 229">
              <a:extLst>
                <a:ext uri="{FF2B5EF4-FFF2-40B4-BE49-F238E27FC236}">
                  <a16:creationId xmlns:a16="http://schemas.microsoft.com/office/drawing/2014/main" id="{9A6C657A-D9AF-498B-8D8E-1A2DB2CF5790}"/>
                </a:ext>
              </a:extLst>
            </p:cNvPr>
            <p:cNvSpPr txBox="1">
              <a:spLocks noChangeArrowheads="1"/>
            </p:cNvSpPr>
            <p:nvPr/>
          </p:nvSpPr>
          <p:spPr bwMode="auto">
            <a:xfrm>
              <a:off x="1611" y="1025"/>
              <a:ext cx="77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Be – 2e</a:t>
              </a:r>
              <a:r>
                <a:rPr lang="en-US" altLang="en-US" baseline="30000"/>
                <a:t>-</a:t>
              </a:r>
              <a:endParaRPr lang="en-US" altLang="en-US"/>
            </a:p>
          </p:txBody>
        </p:sp>
        <p:sp>
          <p:nvSpPr>
            <p:cNvPr id="305382" name="Text Box 230">
              <a:extLst>
                <a:ext uri="{FF2B5EF4-FFF2-40B4-BE49-F238E27FC236}">
                  <a16:creationId xmlns:a16="http://schemas.microsoft.com/office/drawing/2014/main" id="{75BF7F29-9057-420F-A0FE-643CD5431111}"/>
                </a:ext>
              </a:extLst>
            </p:cNvPr>
            <p:cNvSpPr txBox="1">
              <a:spLocks noChangeArrowheads="1"/>
            </p:cNvSpPr>
            <p:nvPr/>
          </p:nvSpPr>
          <p:spPr bwMode="auto">
            <a:xfrm>
              <a:off x="1402" y="1240"/>
              <a:ext cx="9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2H – 2x1e</a:t>
              </a:r>
              <a:r>
                <a:rPr lang="en-US" altLang="en-US" baseline="30000"/>
                <a:t>-</a:t>
              </a:r>
              <a:endParaRPr lang="en-US" altLang="en-US"/>
            </a:p>
          </p:txBody>
        </p:sp>
        <p:sp>
          <p:nvSpPr>
            <p:cNvPr id="305383" name="Line 231">
              <a:extLst>
                <a:ext uri="{FF2B5EF4-FFF2-40B4-BE49-F238E27FC236}">
                  <a16:creationId xmlns:a16="http://schemas.microsoft.com/office/drawing/2014/main" id="{6DE5CE4D-A89A-4C09-8468-BE910DE08AC5}"/>
                </a:ext>
              </a:extLst>
            </p:cNvPr>
            <p:cNvSpPr>
              <a:spLocks noChangeShapeType="1"/>
            </p:cNvSpPr>
            <p:nvPr/>
          </p:nvSpPr>
          <p:spPr bwMode="auto">
            <a:xfrm>
              <a:off x="1429" y="1504"/>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05384" name="Text Box 232">
              <a:extLst>
                <a:ext uri="{FF2B5EF4-FFF2-40B4-BE49-F238E27FC236}">
                  <a16:creationId xmlns:a16="http://schemas.microsoft.com/office/drawing/2014/main" id="{AC3DE587-B9AD-48B2-8BFD-AB7CC63B04DC}"/>
                </a:ext>
              </a:extLst>
            </p:cNvPr>
            <p:cNvSpPr txBox="1">
              <a:spLocks noChangeArrowheads="1"/>
            </p:cNvSpPr>
            <p:nvPr/>
          </p:nvSpPr>
          <p:spPr bwMode="auto">
            <a:xfrm>
              <a:off x="2064" y="1488"/>
              <a:ext cx="389"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4e</a:t>
              </a:r>
              <a:r>
                <a:rPr lang="en-US" altLang="en-US" baseline="30000"/>
                <a:t>-</a:t>
              </a:r>
              <a:endParaRPr lang="en-US" altLang="en-US"/>
            </a:p>
          </p:txBody>
        </p:sp>
      </p:grpSp>
      <p:sp>
        <p:nvSpPr>
          <p:cNvPr id="305385" name="Text Box 233">
            <a:extLst>
              <a:ext uri="{FF2B5EF4-FFF2-40B4-BE49-F238E27FC236}">
                <a16:creationId xmlns:a16="http://schemas.microsoft.com/office/drawing/2014/main" id="{A1E109AF-EB21-4365-91A0-F23DEF335909}"/>
              </a:ext>
            </a:extLst>
          </p:cNvPr>
          <p:cNvSpPr txBox="1">
            <a:spLocks noChangeArrowheads="1"/>
          </p:cNvSpPr>
          <p:nvPr/>
        </p:nvSpPr>
        <p:spPr bwMode="auto">
          <a:xfrm>
            <a:off x="565548" y="2456260"/>
            <a:ext cx="6479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t>BeH</a:t>
            </a:r>
            <a:r>
              <a:rPr lang="en-US" altLang="en-US" baseline="-25000"/>
              <a:t>2</a:t>
            </a:r>
            <a:endParaRPr lang="en-US" altLang="en-US"/>
          </a:p>
        </p:txBody>
      </p:sp>
      <p:sp>
        <p:nvSpPr>
          <p:cNvPr id="305389" name="Oval 237">
            <a:extLst>
              <a:ext uri="{FF2B5EF4-FFF2-40B4-BE49-F238E27FC236}">
                <a16:creationId xmlns:a16="http://schemas.microsoft.com/office/drawing/2014/main" id="{FE35FAE5-0BDC-422E-AD33-987F1E91CB15}"/>
              </a:ext>
            </a:extLst>
          </p:cNvPr>
          <p:cNvSpPr>
            <a:spLocks noChangeArrowheads="1"/>
          </p:cNvSpPr>
          <p:nvPr/>
        </p:nvSpPr>
        <p:spPr bwMode="auto">
          <a:xfrm>
            <a:off x="3823098" y="2416971"/>
            <a:ext cx="457200" cy="459581"/>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40810081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B7021CF-4DF2-4F68-AE29-D44839904680}"/>
              </a:ext>
            </a:extLst>
          </p:cNvPr>
          <p:cNvPicPr>
            <a:picLocks noChangeAspect="1"/>
          </p:cNvPicPr>
          <p:nvPr/>
        </p:nvPicPr>
        <p:blipFill>
          <a:blip r:embed="rId2"/>
          <a:stretch>
            <a:fillRect/>
          </a:stretch>
        </p:blipFill>
        <p:spPr>
          <a:xfrm>
            <a:off x="1981200" y="1676400"/>
            <a:ext cx="5106756" cy="3333750"/>
          </a:xfrm>
          <a:prstGeom prst="rect">
            <a:avLst/>
          </a:prstGeom>
        </p:spPr>
      </p:pic>
      <p:sp>
        <p:nvSpPr>
          <p:cNvPr id="3" name="TextovéPole 2">
            <a:extLst>
              <a:ext uri="{FF2B5EF4-FFF2-40B4-BE49-F238E27FC236}">
                <a16:creationId xmlns:a16="http://schemas.microsoft.com/office/drawing/2014/main" id="{84080FE0-D93D-4629-B42E-376AA5B27635}"/>
              </a:ext>
            </a:extLst>
          </p:cNvPr>
          <p:cNvSpPr txBox="1"/>
          <p:nvPr/>
        </p:nvSpPr>
        <p:spPr>
          <a:xfrm>
            <a:off x="2743200" y="457200"/>
            <a:ext cx="3600729" cy="461665"/>
          </a:xfrm>
          <a:prstGeom prst="rect">
            <a:avLst/>
          </a:prstGeom>
          <a:noFill/>
        </p:spPr>
        <p:txBody>
          <a:bodyPr wrap="none" rtlCol="0">
            <a:spAutoFit/>
          </a:bodyPr>
          <a:lstStyle/>
          <a:p>
            <a:r>
              <a:rPr lang="cs-CZ" sz="2400" b="1" dirty="0"/>
              <a:t>Počet vazebných elektronů</a:t>
            </a:r>
            <a:endParaRPr lang="en-US" sz="2400" b="1" dirty="0"/>
          </a:p>
        </p:txBody>
      </p:sp>
    </p:spTree>
    <p:extLst>
      <p:ext uri="{BB962C8B-B14F-4D97-AF65-F5344CB8AC3E}">
        <p14:creationId xmlns:p14="http://schemas.microsoft.com/office/powerpoint/2010/main" val="5503403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5B4B0-F747-472F-8012-83B007F58025}"/>
              </a:ext>
            </a:extLst>
          </p:cNvPr>
          <p:cNvSpPr>
            <a:spLocks noGrp="1"/>
          </p:cNvSpPr>
          <p:nvPr>
            <p:ph type="title"/>
          </p:nvPr>
        </p:nvSpPr>
        <p:spPr>
          <a:xfrm>
            <a:off x="3048000" y="228600"/>
            <a:ext cx="2667000" cy="441774"/>
          </a:xfrm>
        </p:spPr>
        <p:txBody>
          <a:bodyPr>
            <a:noAutofit/>
          </a:bodyPr>
          <a:lstStyle/>
          <a:p>
            <a:r>
              <a:rPr lang="cs-CZ" sz="2800" b="1" dirty="0">
                <a:latin typeface="+mn-lt"/>
              </a:rPr>
              <a:t>Pravidlo 8 – N</a:t>
            </a:r>
            <a:endParaRPr lang="en-US" sz="2800" b="1" dirty="0">
              <a:latin typeface="+mn-lt"/>
            </a:endParaRPr>
          </a:p>
        </p:txBody>
      </p:sp>
      <p:sp>
        <p:nvSpPr>
          <p:cNvPr id="4" name="Obdélník 3">
            <a:extLst>
              <a:ext uri="{FF2B5EF4-FFF2-40B4-BE49-F238E27FC236}">
                <a16:creationId xmlns:a16="http://schemas.microsoft.com/office/drawing/2014/main" id="{7406E0C7-873A-4802-849D-2C2F137C5F30}"/>
              </a:ext>
            </a:extLst>
          </p:cNvPr>
          <p:cNvSpPr/>
          <p:nvPr/>
        </p:nvSpPr>
        <p:spPr>
          <a:xfrm>
            <a:off x="152400" y="914400"/>
            <a:ext cx="8656983" cy="1938992"/>
          </a:xfrm>
          <a:prstGeom prst="rect">
            <a:avLst/>
          </a:prstGeom>
        </p:spPr>
        <p:txBody>
          <a:bodyPr wrap="square">
            <a:spAutoFit/>
          </a:bodyPr>
          <a:lstStyle/>
          <a:p>
            <a:r>
              <a:rPr lang="cs-CZ" sz="2000" b="1" dirty="0"/>
              <a:t>Pravidlo </a:t>
            </a:r>
            <a:r>
              <a:rPr lang="en-US" sz="2000" b="1" dirty="0"/>
              <a:t>8-N </a:t>
            </a:r>
            <a:r>
              <a:rPr lang="cs-CZ" sz="2000" dirty="0"/>
              <a:t>(</a:t>
            </a:r>
            <a:r>
              <a:rPr lang="cs-CZ" sz="2000" dirty="0" err="1"/>
              <a:t>Hume</a:t>
            </a:r>
            <a:r>
              <a:rPr lang="cs-CZ" sz="2000" dirty="0"/>
              <a:t> </a:t>
            </a:r>
            <a:r>
              <a:rPr lang="cs-CZ" sz="2000" dirty="0" err="1"/>
              <a:t>Rothery</a:t>
            </a:r>
            <a:r>
              <a:rPr lang="cs-CZ" sz="2000" dirty="0"/>
              <a:t> 1931)</a:t>
            </a:r>
            <a:r>
              <a:rPr lang="en-US" sz="2000" dirty="0"/>
              <a:t>: </a:t>
            </a:r>
            <a:r>
              <a:rPr lang="cs-CZ" sz="2000" dirty="0"/>
              <a:t>V k</a:t>
            </a:r>
            <a:r>
              <a:rPr lang="en-US" sz="2000" dirty="0" err="1"/>
              <a:t>rystal</a:t>
            </a:r>
            <a:r>
              <a:rPr lang="cs-CZ" sz="2000" dirty="0"/>
              <a:t>ech, resp. v molekulách, </a:t>
            </a:r>
            <a:r>
              <a:rPr lang="en-US" sz="2000" dirty="0"/>
              <a:t> </a:t>
            </a:r>
            <a:r>
              <a:rPr lang="cs-CZ" sz="2000" dirty="0"/>
              <a:t>prvků </a:t>
            </a:r>
            <a:r>
              <a:rPr lang="en-US" sz="2000" dirty="0"/>
              <a:t>V</a:t>
            </a:r>
            <a:r>
              <a:rPr lang="cs-CZ" sz="2000" dirty="0"/>
              <a:t>.</a:t>
            </a:r>
            <a:r>
              <a:rPr lang="en-US" sz="2000" dirty="0"/>
              <a:t> – VII</a:t>
            </a:r>
            <a:r>
              <a:rPr lang="cs-CZ" sz="2000" dirty="0"/>
              <a:t>.</a:t>
            </a:r>
            <a:r>
              <a:rPr lang="en-US" sz="2000" dirty="0"/>
              <a:t> </a:t>
            </a:r>
            <a:r>
              <a:rPr lang="cs-CZ" sz="2000" dirty="0"/>
              <a:t>skupiny je počet nejbližších sousedních atomů </a:t>
            </a:r>
            <a:r>
              <a:rPr lang="en-US" sz="2000" dirty="0"/>
              <a:t>8</a:t>
            </a:r>
            <a:r>
              <a:rPr lang="cs-CZ" sz="2000" dirty="0"/>
              <a:t> </a:t>
            </a:r>
            <a:r>
              <a:rPr lang="en-US" sz="2000" dirty="0"/>
              <a:t>-</a:t>
            </a:r>
            <a:r>
              <a:rPr lang="cs-CZ" sz="2000" dirty="0"/>
              <a:t> </a:t>
            </a:r>
            <a:r>
              <a:rPr lang="en-US" sz="2000" dirty="0"/>
              <a:t>N, </a:t>
            </a:r>
            <a:r>
              <a:rPr lang="cs-CZ" sz="2000" dirty="0" err="1"/>
              <a:t>kd</a:t>
            </a:r>
            <a:r>
              <a:rPr lang="en-US" sz="2000" dirty="0"/>
              <a:t>e N </a:t>
            </a:r>
            <a:r>
              <a:rPr lang="cs-CZ" sz="2000" dirty="0"/>
              <a:t>j</a:t>
            </a:r>
            <a:r>
              <a:rPr lang="en-US" sz="2000" dirty="0"/>
              <a:t>e </a:t>
            </a:r>
            <a:r>
              <a:rPr lang="cs-CZ" sz="2000" dirty="0"/>
              <a:t>číslo skupiny </a:t>
            </a:r>
            <a:r>
              <a:rPr lang="en-US" sz="2000" dirty="0"/>
              <a:t>dan</a:t>
            </a:r>
            <a:r>
              <a:rPr lang="cs-CZ" sz="2000" dirty="0"/>
              <a:t>é</a:t>
            </a:r>
            <a:r>
              <a:rPr lang="en-US" sz="2000" dirty="0"/>
              <a:t>ho </a:t>
            </a:r>
            <a:r>
              <a:rPr lang="en-US" sz="2000" dirty="0" err="1"/>
              <a:t>prvku</a:t>
            </a:r>
            <a:r>
              <a:rPr lang="en-US" sz="2000" dirty="0"/>
              <a:t> </a:t>
            </a:r>
            <a:r>
              <a:rPr lang="cs-CZ" sz="2000" dirty="0"/>
              <a:t>v p</a:t>
            </a:r>
            <a:r>
              <a:rPr lang="en-US" sz="2000" dirty="0" err="1"/>
              <a:t>eriodic</a:t>
            </a:r>
            <a:r>
              <a:rPr lang="cs-CZ" sz="2000" dirty="0" err="1"/>
              <a:t>ké</a:t>
            </a:r>
            <a:r>
              <a:rPr lang="en-US" sz="2000" dirty="0"/>
              <a:t> </a:t>
            </a:r>
            <a:r>
              <a:rPr lang="cs-CZ" sz="2000" dirty="0"/>
              <a:t>soustavě (atomy si tak doplňují oktet)</a:t>
            </a:r>
            <a:r>
              <a:rPr lang="en-US" sz="2000" dirty="0"/>
              <a:t>. </a:t>
            </a:r>
            <a:r>
              <a:rPr lang="cs-CZ" sz="2000" dirty="0"/>
              <a:t>Rozdíl</a:t>
            </a:r>
            <a:r>
              <a:rPr lang="en-US" sz="2000" dirty="0"/>
              <a:t> 8</a:t>
            </a:r>
            <a:r>
              <a:rPr lang="cs-CZ" sz="2000" dirty="0"/>
              <a:t> </a:t>
            </a:r>
            <a:r>
              <a:rPr lang="en-US" sz="2000" dirty="0"/>
              <a:t>-</a:t>
            </a:r>
            <a:r>
              <a:rPr lang="cs-CZ" sz="2000" dirty="0"/>
              <a:t> </a:t>
            </a:r>
            <a:r>
              <a:rPr lang="en-US" sz="2000" dirty="0"/>
              <a:t>N </a:t>
            </a:r>
            <a:r>
              <a:rPr lang="en-US" sz="2000" dirty="0" err="1"/>
              <a:t>repre</a:t>
            </a:r>
            <a:r>
              <a:rPr lang="cs-CZ" sz="2000" dirty="0" err="1"/>
              <a:t>zentuje</a:t>
            </a:r>
            <a:r>
              <a:rPr lang="en-US" sz="2000" dirty="0"/>
              <a:t> </a:t>
            </a:r>
            <a:r>
              <a:rPr lang="cs-CZ" sz="2000" dirty="0"/>
              <a:t>počet nepárových valenčních elektronů a tudíž </a:t>
            </a:r>
            <a:r>
              <a:rPr lang="cs-CZ" sz="2000" u="sng" dirty="0"/>
              <a:t>udává počet možných k</a:t>
            </a:r>
            <a:r>
              <a:rPr lang="en-US" sz="2000" u="sng" dirty="0" err="1"/>
              <a:t>ovalent</a:t>
            </a:r>
            <a:r>
              <a:rPr lang="cs-CZ" sz="2000" u="sng" dirty="0" err="1"/>
              <a:t>ních</a:t>
            </a:r>
            <a:r>
              <a:rPr lang="cs-CZ" sz="2000" u="sng" dirty="0"/>
              <a:t> vazeb</a:t>
            </a:r>
            <a:r>
              <a:rPr lang="en-US" sz="2000" dirty="0"/>
              <a:t>. </a:t>
            </a:r>
            <a:endParaRPr lang="cs-CZ" sz="2000" dirty="0"/>
          </a:p>
          <a:p>
            <a:r>
              <a:rPr lang="cs-CZ" sz="2000" dirty="0"/>
              <a:t>Platí pouze tehdy, </a:t>
            </a:r>
            <a:r>
              <a:rPr lang="cs-CZ" sz="2000" u="sng" dirty="0"/>
              <a:t>je-li splněno oktetové pravidlo</a:t>
            </a:r>
            <a:r>
              <a:rPr lang="cs-CZ" sz="2000" dirty="0"/>
              <a:t>.</a:t>
            </a:r>
            <a:endParaRPr lang="en-US" sz="2000" dirty="0"/>
          </a:p>
        </p:txBody>
      </p:sp>
      <p:sp>
        <p:nvSpPr>
          <p:cNvPr id="3" name="TextovéPole 2">
            <a:extLst>
              <a:ext uri="{FF2B5EF4-FFF2-40B4-BE49-F238E27FC236}">
                <a16:creationId xmlns:a16="http://schemas.microsoft.com/office/drawing/2014/main" id="{4AB1BE23-8C3F-4568-BB2E-F7E581F8F162}"/>
              </a:ext>
            </a:extLst>
          </p:cNvPr>
          <p:cNvSpPr txBox="1"/>
          <p:nvPr/>
        </p:nvSpPr>
        <p:spPr>
          <a:xfrm>
            <a:off x="152400" y="2971800"/>
            <a:ext cx="8551070" cy="3662541"/>
          </a:xfrm>
          <a:prstGeom prst="rect">
            <a:avLst/>
          </a:prstGeom>
          <a:noFill/>
        </p:spPr>
        <p:txBody>
          <a:bodyPr wrap="square" rtlCol="0">
            <a:spAutoFit/>
          </a:bodyPr>
          <a:lstStyle/>
          <a:p>
            <a:r>
              <a:rPr lang="cs-CZ" sz="2000" b="1" i="1" dirty="0"/>
              <a:t>Vzácné plyny:</a:t>
            </a:r>
            <a:r>
              <a:rPr lang="cs-CZ" sz="2000" dirty="0"/>
              <a:t> existují pouze v atomární formě (8 – N = 8 – 8 = 0).</a:t>
            </a:r>
          </a:p>
          <a:p>
            <a:endParaRPr lang="cs-CZ" sz="800" b="1" i="1" dirty="0"/>
          </a:p>
          <a:p>
            <a:r>
              <a:rPr lang="cs-CZ" sz="2000" b="1" i="1" dirty="0"/>
              <a:t>Halogeny:</a:t>
            </a:r>
            <a:r>
              <a:rPr lang="cs-CZ" sz="2000" dirty="0"/>
              <a:t> tvoří jednu jednoduchou vazbu (8 – N = 8 – 7 = 1), existují tedy ve formě molekul X</a:t>
            </a:r>
            <a:r>
              <a:rPr lang="cs-CZ" sz="2000" baseline="-25000" dirty="0"/>
              <a:t>2</a:t>
            </a:r>
            <a:r>
              <a:rPr lang="cs-CZ" sz="2000" dirty="0"/>
              <a:t>.</a:t>
            </a:r>
          </a:p>
          <a:p>
            <a:endParaRPr lang="cs-CZ" sz="800" dirty="0"/>
          </a:p>
          <a:p>
            <a:r>
              <a:rPr lang="cs-CZ" sz="2000" b="1" i="1" dirty="0"/>
              <a:t>Chalkogeny</a:t>
            </a:r>
            <a:r>
              <a:rPr lang="cs-CZ" sz="2000" dirty="0"/>
              <a:t>: v molekule kyslíku O</a:t>
            </a:r>
            <a:r>
              <a:rPr lang="cs-CZ" sz="2000" baseline="-25000" dirty="0"/>
              <a:t>2</a:t>
            </a:r>
            <a:r>
              <a:rPr lang="cs-CZ" sz="2000" dirty="0"/>
              <a:t> je jedna dvojná vazba, zatímco atom síry je v molekule S</a:t>
            </a:r>
            <a:r>
              <a:rPr lang="cs-CZ" sz="2000" baseline="-25000" dirty="0"/>
              <a:t>8</a:t>
            </a:r>
            <a:r>
              <a:rPr lang="cs-CZ" sz="2000" dirty="0"/>
              <a:t>, resp. v řetězcích –S-S-S-S- , vázána dvěma jednoduchými vazbami (8 – N = 8 – 6 = 2).   </a:t>
            </a:r>
          </a:p>
          <a:p>
            <a:r>
              <a:rPr lang="cs-CZ" sz="800" dirty="0"/>
              <a:t> </a:t>
            </a:r>
          </a:p>
          <a:p>
            <a:r>
              <a:rPr lang="cs-CZ" sz="2000" b="1" i="1" dirty="0" err="1"/>
              <a:t>Pentely</a:t>
            </a:r>
            <a:r>
              <a:rPr lang="cs-CZ" sz="2000" dirty="0"/>
              <a:t>: v molekule dusíku N</a:t>
            </a:r>
            <a:r>
              <a:rPr lang="cs-CZ" sz="2000" baseline="-25000" dirty="0"/>
              <a:t>2</a:t>
            </a:r>
            <a:r>
              <a:rPr lang="cs-CZ" sz="2000" dirty="0"/>
              <a:t> je jedna trojná vazba, fosfor je v molekule P</a:t>
            </a:r>
            <a:r>
              <a:rPr lang="cs-CZ" sz="2000" baseline="-25000" dirty="0"/>
              <a:t>4</a:t>
            </a:r>
            <a:r>
              <a:rPr lang="cs-CZ" sz="2000" dirty="0"/>
              <a:t> vázán třemi jednoduchými vazbami  (8 – N = 8 – 5 = 3).   </a:t>
            </a:r>
          </a:p>
          <a:p>
            <a:endParaRPr lang="cs-CZ" sz="800" dirty="0"/>
          </a:p>
          <a:p>
            <a:r>
              <a:rPr lang="cs-CZ" sz="2000" b="1" i="1" dirty="0" err="1"/>
              <a:t>Tetrely</a:t>
            </a:r>
            <a:r>
              <a:rPr lang="cs-CZ" sz="2000" dirty="0"/>
              <a:t>: </a:t>
            </a:r>
            <a:r>
              <a:rPr lang="en-US" sz="2000" dirty="0"/>
              <a:t>atomy t</a:t>
            </a:r>
            <a:r>
              <a:rPr lang="cs-CZ" sz="2000" dirty="0"/>
              <a:t>ě</a:t>
            </a:r>
            <a:r>
              <a:rPr lang="en-US" sz="2000" dirty="0" err="1"/>
              <a:t>chto</a:t>
            </a:r>
            <a:r>
              <a:rPr lang="en-US" sz="2000" dirty="0"/>
              <a:t> </a:t>
            </a:r>
            <a:r>
              <a:rPr lang="en-US" sz="2000" dirty="0" err="1"/>
              <a:t>prvk</a:t>
            </a:r>
            <a:r>
              <a:rPr lang="cs-CZ" sz="2000" dirty="0"/>
              <a:t>ů (např. C, Si) jsou vázány čtyřmi vazbami (8 – N = 8 – 4 = 4).   </a:t>
            </a:r>
            <a:r>
              <a:rPr lang="en-US" sz="2000" dirty="0"/>
              <a:t> </a:t>
            </a:r>
          </a:p>
        </p:txBody>
      </p:sp>
    </p:spTree>
    <p:extLst>
      <p:ext uri="{BB962C8B-B14F-4D97-AF65-F5344CB8AC3E}">
        <p14:creationId xmlns:p14="http://schemas.microsoft.com/office/powerpoint/2010/main" val="35008695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156265-C4F3-4DAD-9320-F7D38153D539}"/>
              </a:ext>
            </a:extLst>
          </p:cNvPr>
          <p:cNvSpPr>
            <a:spLocks noGrp="1"/>
          </p:cNvSpPr>
          <p:nvPr>
            <p:ph type="title"/>
          </p:nvPr>
        </p:nvSpPr>
        <p:spPr>
          <a:xfrm>
            <a:off x="457200" y="274638"/>
            <a:ext cx="8229600" cy="639762"/>
          </a:xfrm>
        </p:spPr>
        <p:txBody>
          <a:bodyPr>
            <a:normAutofit/>
          </a:bodyPr>
          <a:lstStyle/>
          <a:p>
            <a:r>
              <a:rPr lang="cs-CZ" sz="2800" b="1" dirty="0" err="1">
                <a:latin typeface="+mn-lt"/>
              </a:rPr>
              <a:t>Izoelektronové</a:t>
            </a:r>
            <a:r>
              <a:rPr lang="cs-CZ" sz="2800" b="1" dirty="0">
                <a:latin typeface="+mn-lt"/>
              </a:rPr>
              <a:t> částice</a:t>
            </a:r>
            <a:endParaRPr lang="en-US" sz="2800" b="1" dirty="0">
              <a:latin typeface="+mn-lt"/>
            </a:endParaRPr>
          </a:p>
        </p:txBody>
      </p:sp>
      <p:pic>
        <p:nvPicPr>
          <p:cNvPr id="3" name="Obrázek 2">
            <a:extLst>
              <a:ext uri="{FF2B5EF4-FFF2-40B4-BE49-F238E27FC236}">
                <a16:creationId xmlns:a16="http://schemas.microsoft.com/office/drawing/2014/main" id="{1A4BEA13-CBEB-487C-BF66-DFC2E7153063}"/>
              </a:ext>
            </a:extLst>
          </p:cNvPr>
          <p:cNvPicPr>
            <a:picLocks noChangeAspect="1"/>
          </p:cNvPicPr>
          <p:nvPr/>
        </p:nvPicPr>
        <p:blipFill>
          <a:blip r:embed="rId2"/>
          <a:stretch>
            <a:fillRect/>
          </a:stretch>
        </p:blipFill>
        <p:spPr>
          <a:xfrm>
            <a:off x="2743200" y="2209800"/>
            <a:ext cx="3733800" cy="1826181"/>
          </a:xfrm>
          <a:prstGeom prst="rect">
            <a:avLst/>
          </a:prstGeom>
        </p:spPr>
      </p:pic>
      <p:sp>
        <p:nvSpPr>
          <p:cNvPr id="4" name="Obdélník 3">
            <a:extLst>
              <a:ext uri="{FF2B5EF4-FFF2-40B4-BE49-F238E27FC236}">
                <a16:creationId xmlns:a16="http://schemas.microsoft.com/office/drawing/2014/main" id="{710651E0-9049-414D-8F4B-3FC2E37974DC}"/>
              </a:ext>
            </a:extLst>
          </p:cNvPr>
          <p:cNvSpPr/>
          <p:nvPr/>
        </p:nvSpPr>
        <p:spPr>
          <a:xfrm>
            <a:off x="228600" y="1295400"/>
            <a:ext cx="8763000" cy="707886"/>
          </a:xfrm>
          <a:prstGeom prst="rect">
            <a:avLst/>
          </a:prstGeom>
        </p:spPr>
        <p:txBody>
          <a:bodyPr wrap="square">
            <a:spAutoFit/>
          </a:bodyPr>
          <a:lstStyle/>
          <a:p>
            <a:r>
              <a:rPr lang="en-US" sz="2000" b="1" dirty="0">
                <a:solidFill>
                  <a:srgbClr val="333333"/>
                </a:solidFill>
              </a:rPr>
              <a:t>I</a:t>
            </a:r>
            <a:r>
              <a:rPr lang="cs-CZ" sz="2000" b="1" dirty="0">
                <a:solidFill>
                  <a:srgbClr val="333333"/>
                </a:solidFill>
              </a:rPr>
              <a:t>z</a:t>
            </a:r>
            <a:r>
              <a:rPr lang="en-US" sz="2000" b="1" dirty="0" err="1">
                <a:solidFill>
                  <a:srgbClr val="333333"/>
                </a:solidFill>
              </a:rPr>
              <a:t>oele</a:t>
            </a:r>
            <a:r>
              <a:rPr lang="cs-CZ" sz="2000" b="1" dirty="0">
                <a:solidFill>
                  <a:srgbClr val="333333"/>
                </a:solidFill>
              </a:rPr>
              <a:t>k</a:t>
            </a:r>
            <a:r>
              <a:rPr lang="en-US" sz="2000" b="1" dirty="0" err="1">
                <a:solidFill>
                  <a:srgbClr val="333333"/>
                </a:solidFill>
              </a:rPr>
              <a:t>tron</a:t>
            </a:r>
            <a:r>
              <a:rPr lang="cs-CZ" sz="2000" b="1" dirty="0" err="1">
                <a:solidFill>
                  <a:srgbClr val="333333"/>
                </a:solidFill>
              </a:rPr>
              <a:t>ové</a:t>
            </a:r>
            <a:r>
              <a:rPr lang="en-US" sz="2000" b="1" dirty="0">
                <a:solidFill>
                  <a:srgbClr val="333333"/>
                </a:solidFill>
              </a:rPr>
              <a:t> </a:t>
            </a:r>
            <a:r>
              <a:rPr lang="cs-CZ" sz="2000" b="1" dirty="0">
                <a:solidFill>
                  <a:srgbClr val="333333"/>
                </a:solidFill>
              </a:rPr>
              <a:t>částice </a:t>
            </a:r>
            <a:r>
              <a:rPr lang="cs-CZ" sz="2000" dirty="0">
                <a:solidFill>
                  <a:srgbClr val="333333"/>
                </a:solidFill>
              </a:rPr>
              <a:t>mají stejnou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err="1">
                <a:solidFill>
                  <a:srgbClr val="333333"/>
                </a:solidFill>
              </a:rPr>
              <a:t>ovou</a:t>
            </a:r>
            <a:r>
              <a:rPr lang="cs-CZ" sz="2000" dirty="0">
                <a:solidFill>
                  <a:srgbClr val="333333"/>
                </a:solidFill>
              </a:rPr>
              <a:t> </a:t>
            </a:r>
            <a:r>
              <a:rPr lang="en-US" sz="2000" dirty="0" err="1">
                <a:solidFill>
                  <a:srgbClr val="333333"/>
                </a:solidFill>
              </a:rPr>
              <a:t>stru</a:t>
            </a:r>
            <a:r>
              <a:rPr lang="cs-CZ" sz="2000" dirty="0">
                <a:solidFill>
                  <a:srgbClr val="333333"/>
                </a:solidFill>
              </a:rPr>
              <a:t>k</a:t>
            </a:r>
            <a:r>
              <a:rPr lang="en-US" sz="2000" dirty="0">
                <a:solidFill>
                  <a:srgbClr val="333333"/>
                </a:solidFill>
              </a:rPr>
              <a:t>tur</a:t>
            </a:r>
            <a:r>
              <a:rPr lang="cs-CZ" sz="2000" dirty="0">
                <a:solidFill>
                  <a:srgbClr val="333333"/>
                </a:solidFill>
              </a:rPr>
              <a:t>u a stejný počet </a:t>
            </a:r>
            <a:r>
              <a:rPr lang="en-US" sz="2000" dirty="0" err="1">
                <a:solidFill>
                  <a:srgbClr val="333333"/>
                </a:solidFill>
              </a:rPr>
              <a:t>valen</a:t>
            </a:r>
            <a:r>
              <a:rPr lang="cs-CZ" sz="2000" dirty="0" err="1">
                <a:solidFill>
                  <a:srgbClr val="333333"/>
                </a:solidFill>
              </a:rPr>
              <a:t>čních</a:t>
            </a:r>
            <a:r>
              <a:rPr lang="cs-CZ" sz="2000" dirty="0">
                <a:solidFill>
                  <a:srgbClr val="333333"/>
                </a:solidFill>
              </a:rPr>
              <a:t>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a:t>
            </a:r>
            <a:r>
              <a:rPr lang="en-US" sz="2000" dirty="0">
                <a:solidFill>
                  <a:srgbClr val="333333"/>
                </a:solidFill>
              </a:rPr>
              <a:t>.</a:t>
            </a:r>
            <a:endParaRPr lang="en-US" sz="2000" dirty="0"/>
          </a:p>
        </p:txBody>
      </p:sp>
      <p:sp>
        <p:nvSpPr>
          <p:cNvPr id="5" name="Obdélník 4">
            <a:extLst>
              <a:ext uri="{FF2B5EF4-FFF2-40B4-BE49-F238E27FC236}">
                <a16:creationId xmlns:a16="http://schemas.microsoft.com/office/drawing/2014/main" id="{8E1A63CA-C97C-4B14-B4D9-ACE83CABE134}"/>
              </a:ext>
            </a:extLst>
          </p:cNvPr>
          <p:cNvSpPr/>
          <p:nvPr/>
        </p:nvSpPr>
        <p:spPr>
          <a:xfrm>
            <a:off x="304800" y="4495800"/>
            <a:ext cx="8839200" cy="2123658"/>
          </a:xfrm>
          <a:prstGeom prst="rect">
            <a:avLst/>
          </a:prstGeom>
        </p:spPr>
        <p:txBody>
          <a:bodyPr wrap="square">
            <a:spAutoFit/>
          </a:bodyPr>
          <a:lstStyle/>
          <a:p>
            <a:r>
              <a:rPr lang="cs-CZ" b="1" dirty="0">
                <a:solidFill>
                  <a:srgbClr val="333333"/>
                </a:solidFill>
              </a:rPr>
              <a:t>Příklad:</a:t>
            </a:r>
          </a:p>
          <a:p>
            <a:endParaRPr lang="cs-CZ" sz="800" dirty="0">
              <a:solidFill>
                <a:srgbClr val="333333"/>
              </a:solidFill>
            </a:endParaRPr>
          </a:p>
          <a:p>
            <a:r>
              <a:rPr lang="cs-CZ" dirty="0">
                <a:solidFill>
                  <a:srgbClr val="333333"/>
                </a:solidFill>
              </a:rPr>
              <a:t>1) </a:t>
            </a:r>
            <a:r>
              <a:rPr lang="en-US" dirty="0">
                <a:solidFill>
                  <a:srgbClr val="333333"/>
                </a:solidFill>
              </a:rPr>
              <a:t>Na</a:t>
            </a:r>
            <a:r>
              <a:rPr lang="en-US" baseline="30000" dirty="0">
                <a:solidFill>
                  <a:srgbClr val="333333"/>
                </a:solidFill>
              </a:rPr>
              <a:t>+</a:t>
            </a:r>
            <a:r>
              <a:rPr lang="en-US" dirty="0">
                <a:solidFill>
                  <a:srgbClr val="333333"/>
                </a:solidFill>
              </a:rPr>
              <a:t> </a:t>
            </a:r>
            <a:r>
              <a:rPr lang="cs-CZ" dirty="0">
                <a:solidFill>
                  <a:srgbClr val="333333"/>
                </a:solidFill>
              </a:rPr>
              <a:t>má</a:t>
            </a:r>
            <a:r>
              <a:rPr lang="en-US" dirty="0">
                <a:solidFill>
                  <a:srgbClr val="333333"/>
                </a:solidFill>
              </a:rPr>
              <a:t> 10 </a:t>
            </a:r>
            <a:r>
              <a:rPr lang="en-US" dirty="0" err="1">
                <a:solidFill>
                  <a:srgbClr val="333333"/>
                </a:solidFill>
              </a:rPr>
              <a:t>ele</a:t>
            </a:r>
            <a:r>
              <a:rPr lang="cs-CZ" dirty="0">
                <a:solidFill>
                  <a:srgbClr val="333333"/>
                </a:solidFill>
              </a:rPr>
              <a:t>k</a:t>
            </a:r>
            <a:r>
              <a:rPr lang="en-US" dirty="0" err="1">
                <a:solidFill>
                  <a:srgbClr val="333333"/>
                </a:solidFill>
              </a:rPr>
              <a:t>tron</a:t>
            </a:r>
            <a:r>
              <a:rPr lang="cs-CZ" dirty="0">
                <a:solidFill>
                  <a:srgbClr val="333333"/>
                </a:solidFill>
              </a:rPr>
              <a:t>ů, </a:t>
            </a:r>
            <a:r>
              <a:rPr lang="en-US" dirty="0">
                <a:solidFill>
                  <a:srgbClr val="333333"/>
                </a:solidFill>
              </a:rPr>
              <a:t>Ca</a:t>
            </a:r>
            <a:r>
              <a:rPr lang="en-US" baseline="30000" dirty="0">
                <a:solidFill>
                  <a:srgbClr val="333333"/>
                </a:solidFill>
              </a:rPr>
              <a:t>2+</a:t>
            </a:r>
            <a:r>
              <a:rPr lang="en-US" dirty="0">
                <a:solidFill>
                  <a:srgbClr val="333333"/>
                </a:solidFill>
              </a:rPr>
              <a:t> </a:t>
            </a:r>
            <a:r>
              <a:rPr lang="cs-CZ" dirty="0">
                <a:solidFill>
                  <a:srgbClr val="333333"/>
                </a:solidFill>
              </a:rPr>
              <a:t>má také</a:t>
            </a:r>
            <a:r>
              <a:rPr lang="en-US" dirty="0">
                <a:solidFill>
                  <a:srgbClr val="333333"/>
                </a:solidFill>
              </a:rPr>
              <a:t> 10 </a:t>
            </a:r>
            <a:r>
              <a:rPr lang="en-US" dirty="0" err="1">
                <a:solidFill>
                  <a:srgbClr val="333333"/>
                </a:solidFill>
              </a:rPr>
              <a:t>ele</a:t>
            </a:r>
            <a:r>
              <a:rPr lang="cs-CZ" dirty="0">
                <a:solidFill>
                  <a:srgbClr val="333333"/>
                </a:solidFill>
              </a:rPr>
              <a:t>k</a:t>
            </a:r>
            <a:r>
              <a:rPr lang="en-US" dirty="0" err="1">
                <a:solidFill>
                  <a:srgbClr val="333333"/>
                </a:solidFill>
              </a:rPr>
              <a:t>tron</a:t>
            </a:r>
            <a:r>
              <a:rPr lang="cs-CZ" dirty="0">
                <a:solidFill>
                  <a:srgbClr val="333333"/>
                </a:solidFill>
              </a:rPr>
              <a:t>ů. Jsou tedy </a:t>
            </a:r>
            <a:r>
              <a:rPr lang="en-US" dirty="0" err="1">
                <a:solidFill>
                  <a:srgbClr val="333333"/>
                </a:solidFill>
              </a:rPr>
              <a:t>i</a:t>
            </a:r>
            <a:r>
              <a:rPr lang="cs-CZ" dirty="0">
                <a:solidFill>
                  <a:srgbClr val="333333"/>
                </a:solidFill>
              </a:rPr>
              <a:t>z</a:t>
            </a:r>
            <a:r>
              <a:rPr lang="en-US" dirty="0" err="1">
                <a:solidFill>
                  <a:srgbClr val="333333"/>
                </a:solidFill>
              </a:rPr>
              <a:t>oele</a:t>
            </a:r>
            <a:r>
              <a:rPr lang="cs-CZ" dirty="0">
                <a:solidFill>
                  <a:srgbClr val="333333"/>
                </a:solidFill>
              </a:rPr>
              <a:t>k</a:t>
            </a:r>
            <a:r>
              <a:rPr lang="en-US" dirty="0" err="1">
                <a:solidFill>
                  <a:srgbClr val="333333"/>
                </a:solidFill>
              </a:rPr>
              <a:t>tron</a:t>
            </a:r>
            <a:r>
              <a:rPr lang="cs-CZ" dirty="0" err="1">
                <a:solidFill>
                  <a:srgbClr val="333333"/>
                </a:solidFill>
              </a:rPr>
              <a:t>ové</a:t>
            </a:r>
            <a:r>
              <a:rPr lang="en-US" dirty="0">
                <a:solidFill>
                  <a:srgbClr val="333333"/>
                </a:solidFill>
              </a:rPr>
              <a:t>.</a:t>
            </a:r>
          </a:p>
          <a:p>
            <a:endParaRPr lang="cs-CZ" sz="800" dirty="0">
              <a:solidFill>
                <a:srgbClr val="333333"/>
              </a:solidFill>
            </a:endParaRPr>
          </a:p>
          <a:p>
            <a:r>
              <a:rPr lang="cs-CZ" dirty="0">
                <a:solidFill>
                  <a:srgbClr val="333333"/>
                </a:solidFill>
              </a:rPr>
              <a:t>2) </a:t>
            </a:r>
            <a:r>
              <a:rPr lang="en-US" dirty="0">
                <a:solidFill>
                  <a:srgbClr val="333333"/>
                </a:solidFill>
              </a:rPr>
              <a:t>CO</a:t>
            </a:r>
            <a:r>
              <a:rPr lang="cs-CZ" dirty="0">
                <a:solidFill>
                  <a:srgbClr val="333333"/>
                </a:solidFill>
              </a:rPr>
              <a:t> (oxid uhelnatý) má</a:t>
            </a:r>
            <a:r>
              <a:rPr lang="en-US" dirty="0">
                <a:solidFill>
                  <a:srgbClr val="333333"/>
                </a:solidFill>
              </a:rPr>
              <a:t> 6</a:t>
            </a:r>
            <a:r>
              <a:rPr lang="cs-CZ" dirty="0">
                <a:solidFill>
                  <a:srgbClr val="333333"/>
                </a:solidFill>
              </a:rPr>
              <a:t> </a:t>
            </a:r>
            <a:r>
              <a:rPr lang="en-US" dirty="0">
                <a:solidFill>
                  <a:srgbClr val="333333"/>
                </a:solidFill>
              </a:rPr>
              <a:t>+</a:t>
            </a:r>
            <a:r>
              <a:rPr lang="cs-CZ" dirty="0">
                <a:solidFill>
                  <a:srgbClr val="333333"/>
                </a:solidFill>
              </a:rPr>
              <a:t> </a:t>
            </a:r>
            <a:r>
              <a:rPr lang="en-US" dirty="0">
                <a:solidFill>
                  <a:srgbClr val="333333"/>
                </a:solidFill>
              </a:rPr>
              <a:t>8</a:t>
            </a:r>
            <a:r>
              <a:rPr lang="cs-CZ" dirty="0">
                <a:solidFill>
                  <a:srgbClr val="333333"/>
                </a:solidFill>
              </a:rPr>
              <a:t> </a:t>
            </a:r>
            <a:r>
              <a:rPr lang="en-US" dirty="0">
                <a:solidFill>
                  <a:srgbClr val="333333"/>
                </a:solidFill>
              </a:rPr>
              <a:t>=</a:t>
            </a:r>
            <a:r>
              <a:rPr lang="cs-CZ" dirty="0">
                <a:solidFill>
                  <a:srgbClr val="333333"/>
                </a:solidFill>
              </a:rPr>
              <a:t> </a:t>
            </a:r>
            <a:r>
              <a:rPr lang="en-US" dirty="0">
                <a:solidFill>
                  <a:srgbClr val="333333"/>
                </a:solidFill>
              </a:rPr>
              <a:t>14 </a:t>
            </a:r>
            <a:r>
              <a:rPr lang="en-US" dirty="0" err="1">
                <a:solidFill>
                  <a:srgbClr val="333333"/>
                </a:solidFill>
              </a:rPr>
              <a:t>ele</a:t>
            </a:r>
            <a:r>
              <a:rPr lang="cs-CZ" dirty="0">
                <a:solidFill>
                  <a:srgbClr val="333333"/>
                </a:solidFill>
              </a:rPr>
              <a:t>k</a:t>
            </a:r>
            <a:r>
              <a:rPr lang="en-US" dirty="0" err="1">
                <a:solidFill>
                  <a:srgbClr val="333333"/>
                </a:solidFill>
              </a:rPr>
              <a:t>tron</a:t>
            </a:r>
            <a:r>
              <a:rPr lang="cs-CZ" dirty="0">
                <a:solidFill>
                  <a:srgbClr val="333333"/>
                </a:solidFill>
              </a:rPr>
              <a:t>ů, </a:t>
            </a:r>
            <a:r>
              <a:rPr lang="en-US" dirty="0">
                <a:solidFill>
                  <a:srgbClr val="333333"/>
                </a:solidFill>
              </a:rPr>
              <a:t>N</a:t>
            </a:r>
            <a:r>
              <a:rPr lang="en-US" baseline="-25000" dirty="0">
                <a:solidFill>
                  <a:srgbClr val="333333"/>
                </a:solidFill>
              </a:rPr>
              <a:t>2</a:t>
            </a:r>
            <a:r>
              <a:rPr lang="en-US" dirty="0">
                <a:solidFill>
                  <a:srgbClr val="333333"/>
                </a:solidFill>
              </a:rPr>
              <a:t> (</a:t>
            </a:r>
            <a:r>
              <a:rPr lang="cs-CZ" dirty="0">
                <a:solidFill>
                  <a:srgbClr val="333333"/>
                </a:solidFill>
              </a:rPr>
              <a:t>dusík</a:t>
            </a:r>
            <a:r>
              <a:rPr lang="en-US" dirty="0">
                <a:solidFill>
                  <a:srgbClr val="333333"/>
                </a:solidFill>
              </a:rPr>
              <a:t>) has 2</a:t>
            </a:r>
            <a:r>
              <a:rPr lang="cs-CZ" dirty="0">
                <a:solidFill>
                  <a:srgbClr val="333333"/>
                </a:solidFill>
              </a:rPr>
              <a:t> </a:t>
            </a:r>
            <a:r>
              <a:rPr lang="en-US" dirty="0">
                <a:solidFill>
                  <a:srgbClr val="333333"/>
                </a:solidFill>
              </a:rPr>
              <a:t>x</a:t>
            </a:r>
            <a:r>
              <a:rPr lang="cs-CZ" dirty="0">
                <a:solidFill>
                  <a:srgbClr val="333333"/>
                </a:solidFill>
              </a:rPr>
              <a:t> </a:t>
            </a:r>
            <a:r>
              <a:rPr lang="en-US" dirty="0">
                <a:solidFill>
                  <a:srgbClr val="333333"/>
                </a:solidFill>
              </a:rPr>
              <a:t>7</a:t>
            </a:r>
            <a:r>
              <a:rPr lang="cs-CZ" dirty="0">
                <a:solidFill>
                  <a:srgbClr val="333333"/>
                </a:solidFill>
              </a:rPr>
              <a:t> </a:t>
            </a:r>
            <a:r>
              <a:rPr lang="en-US" dirty="0">
                <a:solidFill>
                  <a:srgbClr val="333333"/>
                </a:solidFill>
              </a:rPr>
              <a:t>=</a:t>
            </a:r>
            <a:r>
              <a:rPr lang="cs-CZ" dirty="0">
                <a:solidFill>
                  <a:srgbClr val="333333"/>
                </a:solidFill>
              </a:rPr>
              <a:t> </a:t>
            </a:r>
            <a:r>
              <a:rPr lang="en-US" dirty="0">
                <a:solidFill>
                  <a:srgbClr val="333333"/>
                </a:solidFill>
              </a:rPr>
              <a:t>14 </a:t>
            </a:r>
            <a:r>
              <a:rPr lang="en-US" dirty="0" err="1">
                <a:solidFill>
                  <a:srgbClr val="333333"/>
                </a:solidFill>
              </a:rPr>
              <a:t>ele</a:t>
            </a:r>
            <a:r>
              <a:rPr lang="cs-CZ" dirty="0">
                <a:solidFill>
                  <a:srgbClr val="333333"/>
                </a:solidFill>
              </a:rPr>
              <a:t>k</a:t>
            </a:r>
            <a:r>
              <a:rPr lang="en-US" dirty="0" err="1">
                <a:solidFill>
                  <a:srgbClr val="333333"/>
                </a:solidFill>
              </a:rPr>
              <a:t>tron</a:t>
            </a:r>
            <a:r>
              <a:rPr lang="cs-CZ" dirty="0">
                <a:solidFill>
                  <a:srgbClr val="333333"/>
                </a:solidFill>
              </a:rPr>
              <a:t>ů</a:t>
            </a:r>
            <a:r>
              <a:rPr lang="en-US" dirty="0">
                <a:solidFill>
                  <a:srgbClr val="333333"/>
                </a:solidFill>
              </a:rPr>
              <a:t>. </a:t>
            </a:r>
            <a:r>
              <a:rPr lang="cs-CZ" dirty="0">
                <a:solidFill>
                  <a:srgbClr val="333333"/>
                </a:solidFill>
              </a:rPr>
              <a:t>jsou</a:t>
            </a:r>
            <a:r>
              <a:rPr lang="en-US" dirty="0">
                <a:solidFill>
                  <a:srgbClr val="333333"/>
                </a:solidFill>
              </a:rPr>
              <a:t> </a:t>
            </a:r>
            <a:r>
              <a:rPr lang="en-US" dirty="0" err="1">
                <a:solidFill>
                  <a:srgbClr val="333333"/>
                </a:solidFill>
              </a:rPr>
              <a:t>te</a:t>
            </a:r>
            <a:r>
              <a:rPr lang="cs-CZ" dirty="0" err="1">
                <a:solidFill>
                  <a:srgbClr val="333333"/>
                </a:solidFill>
              </a:rPr>
              <a:t>dy</a:t>
            </a:r>
            <a:r>
              <a:rPr lang="en-US" dirty="0">
                <a:solidFill>
                  <a:srgbClr val="333333"/>
                </a:solidFill>
              </a:rPr>
              <a:t> </a:t>
            </a:r>
            <a:r>
              <a:rPr lang="en-US" dirty="0" err="1">
                <a:solidFill>
                  <a:srgbClr val="333333"/>
                </a:solidFill>
              </a:rPr>
              <a:t>i</a:t>
            </a:r>
            <a:r>
              <a:rPr lang="cs-CZ" dirty="0">
                <a:solidFill>
                  <a:srgbClr val="333333"/>
                </a:solidFill>
              </a:rPr>
              <a:t>z</a:t>
            </a:r>
            <a:r>
              <a:rPr lang="en-US" dirty="0" err="1">
                <a:solidFill>
                  <a:srgbClr val="333333"/>
                </a:solidFill>
              </a:rPr>
              <a:t>oele</a:t>
            </a:r>
            <a:r>
              <a:rPr lang="cs-CZ" dirty="0">
                <a:solidFill>
                  <a:srgbClr val="333333"/>
                </a:solidFill>
              </a:rPr>
              <a:t>k</a:t>
            </a:r>
            <a:r>
              <a:rPr lang="en-US" dirty="0" err="1">
                <a:solidFill>
                  <a:srgbClr val="333333"/>
                </a:solidFill>
              </a:rPr>
              <a:t>tron</a:t>
            </a:r>
            <a:r>
              <a:rPr lang="cs-CZ" dirty="0" err="1">
                <a:solidFill>
                  <a:srgbClr val="333333"/>
                </a:solidFill>
              </a:rPr>
              <a:t>ové</a:t>
            </a:r>
            <a:r>
              <a:rPr lang="en-US" dirty="0">
                <a:solidFill>
                  <a:srgbClr val="333333"/>
                </a:solidFill>
              </a:rPr>
              <a:t>.</a:t>
            </a:r>
            <a:endParaRPr lang="cs-CZ" dirty="0">
              <a:solidFill>
                <a:srgbClr val="333333"/>
              </a:solidFill>
            </a:endParaRPr>
          </a:p>
          <a:p>
            <a:endParaRPr lang="cs-CZ" sz="800" b="0" i="0" dirty="0">
              <a:solidFill>
                <a:srgbClr val="333333"/>
              </a:solidFill>
              <a:effectLst/>
            </a:endParaRPr>
          </a:p>
          <a:p>
            <a:r>
              <a:rPr lang="cs-CZ" dirty="0">
                <a:solidFill>
                  <a:srgbClr val="333333"/>
                </a:solidFill>
              </a:rPr>
              <a:t>3) </a:t>
            </a:r>
            <a:r>
              <a:rPr lang="en-US" dirty="0"/>
              <a:t>CH</a:t>
            </a:r>
            <a:r>
              <a:rPr lang="en-US" baseline="-25000" dirty="0"/>
              <a:t>3</a:t>
            </a:r>
            <a:r>
              <a:rPr lang="en-US" dirty="0"/>
              <a:t>COCH</a:t>
            </a:r>
            <a:r>
              <a:rPr lang="en-US" baseline="-25000" dirty="0"/>
              <a:t>3</a:t>
            </a:r>
            <a:r>
              <a:rPr lang="en-US" dirty="0"/>
              <a:t> a H</a:t>
            </a:r>
            <a:r>
              <a:rPr lang="en-US" baseline="-25000" dirty="0"/>
              <a:t>3</a:t>
            </a:r>
            <a:r>
              <a:rPr lang="en-US" dirty="0"/>
              <a:t>CN=NCH</a:t>
            </a:r>
            <a:r>
              <a:rPr lang="en-US" baseline="-25000" dirty="0"/>
              <a:t>3</a:t>
            </a:r>
            <a:r>
              <a:rPr lang="en-US" dirty="0"/>
              <a:t> ma</a:t>
            </a:r>
            <a:r>
              <a:rPr lang="cs-CZ" dirty="0"/>
              <a:t>jí</a:t>
            </a:r>
            <a:r>
              <a:rPr lang="en-US" dirty="0"/>
              <a:t> </a:t>
            </a:r>
            <a:r>
              <a:rPr lang="cs-CZ" dirty="0"/>
              <a:t>tentýž počet elektronů, ale různou elektronovou </a:t>
            </a:r>
            <a:r>
              <a:rPr lang="en-US" dirty="0" err="1"/>
              <a:t>stru</a:t>
            </a:r>
            <a:r>
              <a:rPr lang="cs-CZ" dirty="0"/>
              <a:t>k</a:t>
            </a:r>
            <a:r>
              <a:rPr lang="en-US" dirty="0"/>
              <a:t>tur</a:t>
            </a:r>
            <a:r>
              <a:rPr lang="cs-CZ" dirty="0"/>
              <a:t>u</a:t>
            </a:r>
            <a:r>
              <a:rPr lang="en-US" dirty="0"/>
              <a:t>.</a:t>
            </a:r>
            <a:r>
              <a:rPr lang="cs-CZ" dirty="0"/>
              <a:t> Tudíž nejsou</a:t>
            </a:r>
            <a:r>
              <a:rPr lang="en-US" dirty="0"/>
              <a:t> </a:t>
            </a:r>
            <a:r>
              <a:rPr lang="en-US" dirty="0" err="1">
                <a:solidFill>
                  <a:srgbClr val="333333"/>
                </a:solidFill>
              </a:rPr>
              <a:t>i</a:t>
            </a:r>
            <a:r>
              <a:rPr lang="cs-CZ" dirty="0">
                <a:solidFill>
                  <a:srgbClr val="333333"/>
                </a:solidFill>
              </a:rPr>
              <a:t>z</a:t>
            </a:r>
            <a:r>
              <a:rPr lang="en-US" dirty="0" err="1">
                <a:solidFill>
                  <a:srgbClr val="333333"/>
                </a:solidFill>
              </a:rPr>
              <a:t>oele</a:t>
            </a:r>
            <a:r>
              <a:rPr lang="cs-CZ" dirty="0">
                <a:solidFill>
                  <a:srgbClr val="333333"/>
                </a:solidFill>
              </a:rPr>
              <a:t>k</a:t>
            </a:r>
            <a:r>
              <a:rPr lang="en-US" dirty="0" err="1">
                <a:solidFill>
                  <a:srgbClr val="333333"/>
                </a:solidFill>
              </a:rPr>
              <a:t>tron</a:t>
            </a:r>
            <a:r>
              <a:rPr lang="cs-CZ" dirty="0" err="1">
                <a:solidFill>
                  <a:srgbClr val="333333"/>
                </a:solidFill>
              </a:rPr>
              <a:t>ové</a:t>
            </a:r>
            <a:r>
              <a:rPr lang="en-US" dirty="0">
                <a:solidFill>
                  <a:srgbClr val="333333"/>
                </a:solidFill>
              </a:rPr>
              <a:t>.</a:t>
            </a:r>
            <a:endParaRPr lang="cs-CZ" dirty="0">
              <a:solidFill>
                <a:srgbClr val="333333"/>
              </a:solidFill>
            </a:endParaRPr>
          </a:p>
        </p:txBody>
      </p:sp>
    </p:spTree>
    <p:extLst>
      <p:ext uri="{BB962C8B-B14F-4D97-AF65-F5344CB8AC3E}">
        <p14:creationId xmlns:p14="http://schemas.microsoft.com/office/powerpoint/2010/main" val="25451370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479181-6137-4475-BA5B-E2263A496DC8}"/>
              </a:ext>
            </a:extLst>
          </p:cNvPr>
          <p:cNvSpPr>
            <a:spLocks noGrp="1"/>
          </p:cNvSpPr>
          <p:nvPr>
            <p:ph type="title"/>
          </p:nvPr>
        </p:nvSpPr>
        <p:spPr>
          <a:xfrm>
            <a:off x="457200" y="304800"/>
            <a:ext cx="7886700" cy="411956"/>
          </a:xfrm>
        </p:spPr>
        <p:txBody>
          <a:bodyPr>
            <a:noAutofit/>
          </a:bodyPr>
          <a:lstStyle/>
          <a:p>
            <a:r>
              <a:rPr lang="cs-CZ" sz="2800" b="1" dirty="0" err="1"/>
              <a:t>Grimmovo</a:t>
            </a:r>
            <a:r>
              <a:rPr lang="cs-CZ" sz="2800" b="1" dirty="0"/>
              <a:t> pravidlo posuvu</a:t>
            </a:r>
            <a:endParaRPr lang="en-US" sz="2800" b="1" dirty="0"/>
          </a:p>
        </p:txBody>
      </p:sp>
      <p:pic>
        <p:nvPicPr>
          <p:cNvPr id="4" name="Obrázek 3">
            <a:extLst>
              <a:ext uri="{FF2B5EF4-FFF2-40B4-BE49-F238E27FC236}">
                <a16:creationId xmlns:a16="http://schemas.microsoft.com/office/drawing/2014/main" id="{C0B774B1-263A-4373-B545-8DCFA32C518F}"/>
              </a:ext>
            </a:extLst>
          </p:cNvPr>
          <p:cNvPicPr>
            <a:picLocks noChangeAspect="1"/>
          </p:cNvPicPr>
          <p:nvPr/>
        </p:nvPicPr>
        <p:blipFill>
          <a:blip r:embed="rId2"/>
          <a:stretch>
            <a:fillRect/>
          </a:stretch>
        </p:blipFill>
        <p:spPr>
          <a:xfrm>
            <a:off x="152400" y="3429000"/>
            <a:ext cx="5182050" cy="2536209"/>
          </a:xfrm>
          <a:prstGeom prst="rect">
            <a:avLst/>
          </a:prstGeom>
        </p:spPr>
      </p:pic>
      <p:sp>
        <p:nvSpPr>
          <p:cNvPr id="7" name="TextovéPole 6">
            <a:extLst>
              <a:ext uri="{FF2B5EF4-FFF2-40B4-BE49-F238E27FC236}">
                <a16:creationId xmlns:a16="http://schemas.microsoft.com/office/drawing/2014/main" id="{1536ECCC-146F-4337-BB10-CCF21C5E51B8}"/>
              </a:ext>
            </a:extLst>
          </p:cNvPr>
          <p:cNvSpPr txBox="1"/>
          <p:nvPr/>
        </p:nvSpPr>
        <p:spPr>
          <a:xfrm>
            <a:off x="152850" y="1127837"/>
            <a:ext cx="5181600" cy="1938992"/>
          </a:xfrm>
          <a:prstGeom prst="rect">
            <a:avLst/>
          </a:prstGeom>
          <a:noFill/>
        </p:spPr>
        <p:txBody>
          <a:bodyPr wrap="square" rtlCol="0">
            <a:spAutoFit/>
          </a:bodyPr>
          <a:lstStyle/>
          <a:p>
            <a:r>
              <a:rPr lang="cs-CZ" sz="2000" u="sng" dirty="0"/>
              <a:t>Grimm (1925)</a:t>
            </a:r>
            <a:r>
              <a:rPr lang="cs-CZ" sz="2000" dirty="0"/>
              <a:t>:  Atom prvku, který stojí před vzácným plynem o 1-4 místa (skupiny IV.A – VII.A), mění své vlastnosti sloučením s atomy vodíku v počtu </a:t>
            </a:r>
            <a:r>
              <a:rPr lang="cs-CZ" sz="2000" i="1" dirty="0"/>
              <a:t>n</a:t>
            </a:r>
            <a:r>
              <a:rPr lang="cs-CZ" sz="2000" dirty="0"/>
              <a:t> ≤ 4 tak, že vzniklý komplex se chová jako </a:t>
            </a:r>
            <a:r>
              <a:rPr lang="cs-CZ" sz="2000" b="1" dirty="0" err="1"/>
              <a:t>pseudoatom</a:t>
            </a:r>
            <a:r>
              <a:rPr lang="cs-CZ" sz="2000" dirty="0"/>
              <a:t>, analogický prvku, jenž stojí v periodické soustavě o </a:t>
            </a:r>
            <a:r>
              <a:rPr lang="cs-CZ" sz="2000" i="1" dirty="0"/>
              <a:t>n</a:t>
            </a:r>
            <a:r>
              <a:rPr lang="cs-CZ" sz="2000" dirty="0"/>
              <a:t> míst napravo.</a:t>
            </a:r>
          </a:p>
        </p:txBody>
      </p:sp>
      <p:pic>
        <p:nvPicPr>
          <p:cNvPr id="10" name="Obrázek 9">
            <a:extLst>
              <a:ext uri="{FF2B5EF4-FFF2-40B4-BE49-F238E27FC236}">
                <a16:creationId xmlns:a16="http://schemas.microsoft.com/office/drawing/2014/main" id="{060AF0C6-091F-47FC-A694-E43025D1EAF1}"/>
              </a:ext>
            </a:extLst>
          </p:cNvPr>
          <p:cNvPicPr>
            <a:picLocks noChangeAspect="1"/>
          </p:cNvPicPr>
          <p:nvPr/>
        </p:nvPicPr>
        <p:blipFill>
          <a:blip r:embed="rId3"/>
          <a:stretch>
            <a:fillRect/>
          </a:stretch>
        </p:blipFill>
        <p:spPr>
          <a:xfrm>
            <a:off x="5625186" y="3524736"/>
            <a:ext cx="3389606" cy="2342664"/>
          </a:xfrm>
          <a:prstGeom prst="rect">
            <a:avLst/>
          </a:prstGeom>
        </p:spPr>
      </p:pic>
      <p:pic>
        <p:nvPicPr>
          <p:cNvPr id="11" name="Obrázek 10">
            <a:extLst>
              <a:ext uri="{FF2B5EF4-FFF2-40B4-BE49-F238E27FC236}">
                <a16:creationId xmlns:a16="http://schemas.microsoft.com/office/drawing/2014/main" id="{14263E40-E1F8-4192-8001-F5F1E5307E10}"/>
              </a:ext>
            </a:extLst>
          </p:cNvPr>
          <p:cNvPicPr>
            <a:picLocks noChangeAspect="1"/>
          </p:cNvPicPr>
          <p:nvPr/>
        </p:nvPicPr>
        <p:blipFill>
          <a:blip r:embed="rId4"/>
          <a:stretch>
            <a:fillRect/>
          </a:stretch>
        </p:blipFill>
        <p:spPr>
          <a:xfrm>
            <a:off x="5562600" y="1219200"/>
            <a:ext cx="3273287" cy="1832218"/>
          </a:xfrm>
          <a:prstGeom prst="rect">
            <a:avLst/>
          </a:prstGeom>
        </p:spPr>
      </p:pic>
    </p:spTree>
    <p:extLst>
      <p:ext uri="{BB962C8B-B14F-4D97-AF65-F5344CB8AC3E}">
        <p14:creationId xmlns:p14="http://schemas.microsoft.com/office/powerpoint/2010/main" val="38516556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583A5A2-F096-40F4-AC3B-6EB1A7A004DD}"/>
              </a:ext>
            </a:extLst>
          </p:cNvPr>
          <p:cNvPicPr>
            <a:picLocks noChangeAspect="1"/>
          </p:cNvPicPr>
          <p:nvPr/>
        </p:nvPicPr>
        <p:blipFill>
          <a:blip r:embed="rId2"/>
          <a:stretch>
            <a:fillRect/>
          </a:stretch>
        </p:blipFill>
        <p:spPr>
          <a:xfrm>
            <a:off x="152400" y="4572000"/>
            <a:ext cx="5339166" cy="1759837"/>
          </a:xfrm>
          <a:prstGeom prst="rect">
            <a:avLst/>
          </a:prstGeom>
        </p:spPr>
      </p:pic>
      <p:pic>
        <p:nvPicPr>
          <p:cNvPr id="7" name="Obrázek 6">
            <a:extLst>
              <a:ext uri="{FF2B5EF4-FFF2-40B4-BE49-F238E27FC236}">
                <a16:creationId xmlns:a16="http://schemas.microsoft.com/office/drawing/2014/main" id="{CD2801A0-F8D8-4881-A9AD-F0D55A53D312}"/>
              </a:ext>
            </a:extLst>
          </p:cNvPr>
          <p:cNvPicPr>
            <a:picLocks noChangeAspect="1"/>
          </p:cNvPicPr>
          <p:nvPr/>
        </p:nvPicPr>
        <p:blipFill>
          <a:blip r:embed="rId3"/>
          <a:stretch>
            <a:fillRect/>
          </a:stretch>
        </p:blipFill>
        <p:spPr>
          <a:xfrm>
            <a:off x="5638800" y="990600"/>
            <a:ext cx="3266662" cy="5354726"/>
          </a:xfrm>
          <a:prstGeom prst="rect">
            <a:avLst/>
          </a:prstGeom>
        </p:spPr>
      </p:pic>
      <p:sp>
        <p:nvSpPr>
          <p:cNvPr id="8" name="Obdélník 7">
            <a:extLst>
              <a:ext uri="{FF2B5EF4-FFF2-40B4-BE49-F238E27FC236}">
                <a16:creationId xmlns:a16="http://schemas.microsoft.com/office/drawing/2014/main" id="{56C4B44F-D0E8-4E46-9843-68E96B9C3DD4}"/>
              </a:ext>
            </a:extLst>
          </p:cNvPr>
          <p:cNvSpPr/>
          <p:nvPr/>
        </p:nvSpPr>
        <p:spPr>
          <a:xfrm>
            <a:off x="228600" y="381000"/>
            <a:ext cx="8763000" cy="707886"/>
          </a:xfrm>
          <a:prstGeom prst="rect">
            <a:avLst/>
          </a:prstGeom>
        </p:spPr>
        <p:txBody>
          <a:bodyPr wrap="square">
            <a:spAutoFit/>
          </a:bodyPr>
          <a:lstStyle/>
          <a:p>
            <a:r>
              <a:rPr lang="cs-CZ" sz="2000" b="1" i="1" dirty="0" err="1"/>
              <a:t>Bioisostery</a:t>
            </a:r>
            <a:r>
              <a:rPr lang="cs-CZ" sz="2000" dirty="0"/>
              <a:t>: různé</a:t>
            </a:r>
            <a:r>
              <a:rPr lang="en-US" sz="2000" dirty="0"/>
              <a:t> atom</a:t>
            </a:r>
            <a:r>
              <a:rPr lang="cs-CZ" sz="2000" dirty="0"/>
              <a:t>y</a:t>
            </a:r>
            <a:r>
              <a:rPr lang="en-US" sz="2000" dirty="0"/>
              <a:t> </a:t>
            </a:r>
            <a:r>
              <a:rPr lang="cs-CZ" sz="2000" dirty="0"/>
              <a:t>se stejnou strukturou</a:t>
            </a:r>
            <a:r>
              <a:rPr lang="en-US" sz="2000" dirty="0"/>
              <a:t> </a:t>
            </a:r>
            <a:r>
              <a:rPr lang="en-US" sz="2000" dirty="0" err="1"/>
              <a:t>valen</a:t>
            </a:r>
            <a:r>
              <a:rPr lang="cs-CZ" sz="2000" dirty="0" err="1"/>
              <a:t>čních</a:t>
            </a:r>
            <a:r>
              <a:rPr lang="en-US" sz="2000" dirty="0"/>
              <a:t> </a:t>
            </a:r>
            <a:r>
              <a:rPr lang="en-US" sz="2000" dirty="0" err="1"/>
              <a:t>ele</a:t>
            </a:r>
            <a:r>
              <a:rPr lang="cs-CZ" sz="2000" dirty="0"/>
              <a:t>k</a:t>
            </a:r>
            <a:r>
              <a:rPr lang="en-US" sz="2000" dirty="0" err="1"/>
              <a:t>tron</a:t>
            </a:r>
            <a:r>
              <a:rPr lang="cs-CZ" sz="2000" dirty="0"/>
              <a:t>ů</a:t>
            </a:r>
            <a:r>
              <a:rPr lang="en-US" sz="2000" dirty="0"/>
              <a:t> structure </a:t>
            </a:r>
            <a:r>
              <a:rPr lang="cs-CZ" sz="2000" dirty="0"/>
              <a:t> mají podobné </a:t>
            </a:r>
            <a:r>
              <a:rPr lang="en-US" sz="2000" dirty="0"/>
              <a:t>biologic</a:t>
            </a:r>
            <a:r>
              <a:rPr lang="cs-CZ" sz="2000" dirty="0" err="1"/>
              <a:t>ké</a:t>
            </a:r>
            <a:r>
              <a:rPr lang="cs-CZ" sz="2000" dirty="0"/>
              <a:t> vlastnosti</a:t>
            </a:r>
            <a:r>
              <a:rPr lang="en-US" sz="2000" dirty="0"/>
              <a:t>.</a:t>
            </a:r>
            <a:r>
              <a:rPr lang="cs-CZ" sz="2000" dirty="0"/>
              <a:t>      </a:t>
            </a:r>
            <a:endParaRPr lang="en-US" sz="2000" dirty="0"/>
          </a:p>
        </p:txBody>
      </p:sp>
      <p:pic>
        <p:nvPicPr>
          <p:cNvPr id="13" name="Obrázek 12" descr="Obsah obrázku text&#10;&#10;Popis byl vytvořen automaticky">
            <a:extLst>
              <a:ext uri="{FF2B5EF4-FFF2-40B4-BE49-F238E27FC236}">
                <a16:creationId xmlns:a16="http://schemas.microsoft.com/office/drawing/2014/main" id="{6B3BCD66-1186-4CE8-9BA5-8EC2D6A32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600200"/>
            <a:ext cx="2803165" cy="2457441"/>
          </a:xfrm>
          <a:prstGeom prst="rect">
            <a:avLst/>
          </a:prstGeom>
        </p:spPr>
      </p:pic>
    </p:spTree>
    <p:extLst>
      <p:ext uri="{BB962C8B-B14F-4D97-AF65-F5344CB8AC3E}">
        <p14:creationId xmlns:p14="http://schemas.microsoft.com/office/powerpoint/2010/main" val="40466499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52400" y="914400"/>
            <a:ext cx="8686800" cy="5562600"/>
          </a:xfrm>
        </p:spPr>
        <p:txBody>
          <a:bodyPr>
            <a:normAutofit/>
          </a:bodyPr>
          <a:lstStyle/>
          <a:p>
            <a:pPr marL="0" indent="0" algn="just">
              <a:lnSpc>
                <a:spcPct val="90000"/>
              </a:lnSpc>
              <a:buNone/>
            </a:pPr>
            <a:r>
              <a:rPr lang="cs-CZ" altLang="en-US" sz="2000" dirty="0">
                <a:cs typeface="Arial" panose="020B0604020202020204" pitchFamily="34" charset="0"/>
              </a:rPr>
              <a:t>= založena na představě hybridizace (směšování AO) - opět vychází z teorie superpozice stavů </a:t>
            </a:r>
            <a:r>
              <a:rPr lang="cs-CZ" altLang="en-US" sz="2000" dirty="0">
                <a:cs typeface="Arial" panose="020B0604020202020204" pitchFamily="34" charset="0"/>
                <a:sym typeface="Symbol" pitchFamily="18" charset="2"/>
              </a:rPr>
              <a:t> lineární kombinace AO nalezených řešením </a:t>
            </a:r>
            <a:r>
              <a:rPr lang="en-GB" altLang="en-US" sz="2000" dirty="0">
                <a:cs typeface="Arial" panose="020B0604020202020204" pitchFamily="34" charset="0"/>
              </a:rPr>
              <a:t>Schrödinger</a:t>
            </a:r>
            <a:r>
              <a:rPr lang="cs-CZ" altLang="en-US" sz="2000" dirty="0">
                <a:cs typeface="Arial" panose="020B0604020202020204" pitchFamily="34" charset="0"/>
              </a:rPr>
              <a:t>ovy</a:t>
            </a:r>
            <a:r>
              <a:rPr lang="en-GB" altLang="en-US" sz="2000" dirty="0">
                <a:cs typeface="Arial" panose="020B0604020202020204" pitchFamily="34" charset="0"/>
              </a:rPr>
              <a:t> </a:t>
            </a:r>
            <a:r>
              <a:rPr lang="en-GB" altLang="en-US" sz="2000" dirty="0" err="1">
                <a:cs typeface="Arial" panose="020B0604020202020204" pitchFamily="34" charset="0"/>
              </a:rPr>
              <a:t>rovnice</a:t>
            </a:r>
            <a:r>
              <a:rPr lang="cs-CZ" altLang="en-US" sz="2000" dirty="0">
                <a:cs typeface="Arial" panose="020B0604020202020204" pitchFamily="34" charset="0"/>
              </a:rPr>
              <a:t> jsou pro umístění elektronů právě tak vhodnými orbitaly jako původní AO. Umožňuje vysvětlit i případy, geometrie AO atomů jež vytvářejí molekulu nedovoluje vysvětlit vznik těchto vazeb jednoduchým překryvem AO</a:t>
            </a:r>
          </a:p>
          <a:p>
            <a:pPr marL="0" indent="0" algn="just" eaLnBrk="1" hangingPunct="1">
              <a:lnSpc>
                <a:spcPct val="90000"/>
              </a:lnSpc>
              <a:buFont typeface="Wingdings" pitchFamily="2" charset="2"/>
              <a:buNone/>
            </a:pPr>
            <a:endParaRPr lang="cs-CZ" altLang="en-US" sz="2000" dirty="0">
              <a:cs typeface="Arial" panose="020B0604020202020204" pitchFamily="34" charset="0"/>
            </a:endParaRPr>
          </a:p>
          <a:p>
            <a:pPr marL="0" indent="0" algn="just" eaLnBrk="1" hangingPunct="1">
              <a:lnSpc>
                <a:spcPct val="90000"/>
              </a:lnSpc>
              <a:buFont typeface="Wingdings" pitchFamily="2" charset="2"/>
              <a:buNone/>
            </a:pPr>
            <a:r>
              <a:rPr lang="en-US" altLang="en-US" sz="2000" dirty="0">
                <a:cs typeface="Arial" panose="020B0604020202020204" pitchFamily="34" charset="0"/>
              </a:rPr>
              <a:t>N</a:t>
            </a:r>
            <a:r>
              <a:rPr lang="cs-CZ" altLang="en-US" sz="2000" dirty="0" err="1">
                <a:cs typeface="Arial" panose="020B0604020202020204" pitchFamily="34" charset="0"/>
              </a:rPr>
              <a:t>apř</a:t>
            </a:r>
            <a:r>
              <a:rPr lang="cs-CZ" altLang="en-US" sz="2000" dirty="0">
                <a:cs typeface="Arial" panose="020B0604020202020204" pitchFamily="34" charset="0"/>
              </a:rPr>
              <a:t>. ze 2 energeticky a geometricky rozdílných AO vznikají 2 energeticky degenerované orbitaly, mající stejný tvar, liší se pouze orientací v prostoru</a:t>
            </a:r>
          </a:p>
          <a:p>
            <a:pPr algn="just" eaLnBrk="1" hangingPunct="1">
              <a:lnSpc>
                <a:spcPct val="90000"/>
              </a:lnSpc>
              <a:buFont typeface="Wingdings" pitchFamily="2" charset="2"/>
              <a:buNone/>
            </a:pPr>
            <a:endParaRPr lang="cs-CZ" altLang="en-US" sz="2000" dirty="0">
              <a:cs typeface="Arial" panose="020B0604020202020204" pitchFamily="34" charset="0"/>
            </a:endParaRPr>
          </a:p>
          <a:p>
            <a:pPr algn="just" eaLnBrk="1" hangingPunct="1">
              <a:lnSpc>
                <a:spcPct val="90000"/>
              </a:lnSpc>
              <a:buFont typeface="Wingdings" pitchFamily="2" charset="2"/>
              <a:buNone/>
            </a:pPr>
            <a:r>
              <a:rPr lang="cs-CZ" altLang="en-US" sz="2000" dirty="0">
                <a:cs typeface="Arial" panose="020B0604020202020204" pitchFamily="34" charset="0"/>
              </a:rPr>
              <a:t>Podmínky:</a:t>
            </a:r>
          </a:p>
          <a:p>
            <a:pPr algn="just" eaLnBrk="1" hangingPunct="1">
              <a:lnSpc>
                <a:spcPct val="90000"/>
              </a:lnSpc>
            </a:pPr>
            <a:r>
              <a:rPr lang="cs-CZ" altLang="en-US" sz="2000" dirty="0">
                <a:cs typeface="Arial" panose="020B0604020202020204" pitchFamily="34" charset="0"/>
              </a:rPr>
              <a:t>energie </a:t>
            </a:r>
            <a:r>
              <a:rPr lang="cs-CZ" altLang="en-US" sz="2000" dirty="0" err="1">
                <a:cs typeface="Arial" panose="020B0604020202020204" pitchFamily="34" charset="0"/>
              </a:rPr>
              <a:t>hybridizujících</a:t>
            </a:r>
            <a:r>
              <a:rPr lang="cs-CZ" altLang="en-US" sz="2000" dirty="0">
                <a:cs typeface="Arial" panose="020B0604020202020204" pitchFamily="34" charset="0"/>
              </a:rPr>
              <a:t> se AO nesmí být příliš rozdílná</a:t>
            </a:r>
          </a:p>
          <a:p>
            <a:pPr algn="just" eaLnBrk="1" hangingPunct="1">
              <a:lnSpc>
                <a:spcPct val="90000"/>
              </a:lnSpc>
            </a:pPr>
            <a:r>
              <a:rPr lang="cs-CZ" altLang="en-US" sz="2000" dirty="0">
                <a:cs typeface="Arial" panose="020B0604020202020204" pitchFamily="34" charset="0"/>
              </a:rPr>
              <a:t>vhodná symetrie </a:t>
            </a:r>
          </a:p>
          <a:p>
            <a:pPr algn="just" eaLnBrk="1" hangingPunct="1">
              <a:lnSpc>
                <a:spcPct val="90000"/>
              </a:lnSpc>
            </a:pPr>
            <a:r>
              <a:rPr lang="cs-CZ" altLang="en-US" sz="2000" dirty="0">
                <a:cs typeface="Arial" panose="020B0604020202020204" pitchFamily="34" charset="0"/>
              </a:rPr>
              <a:t>vzniká tolik HAO, kolik se AO hybridizace účastní</a:t>
            </a:r>
          </a:p>
          <a:p>
            <a:pPr algn="just">
              <a:lnSpc>
                <a:spcPct val="90000"/>
              </a:lnSpc>
            </a:pPr>
            <a:r>
              <a:rPr lang="cs-CZ" altLang="en-US" sz="2000" dirty="0">
                <a:cs typeface="Arial" panose="020B0604020202020204" pitchFamily="34" charset="0"/>
              </a:rPr>
              <a:t>odvození tvaru jednoduché molekuly vychází z předpokladu, že tvar molekuly je určován tvarem HAO na středovém atomu. Vazby středového atomu s ostatními vazeb. partnery jsou realizovány překryvem HAO s AO vazebných partnerů.</a:t>
            </a:r>
          </a:p>
        </p:txBody>
      </p:sp>
      <p:sp>
        <p:nvSpPr>
          <p:cNvPr id="5" name="Rectangle 2"/>
          <p:cNvSpPr>
            <a:spLocks noGrp="1" noChangeArrowheads="1"/>
          </p:cNvSpPr>
          <p:nvPr>
            <p:ph type="title"/>
          </p:nvPr>
        </p:nvSpPr>
        <p:spPr>
          <a:xfrm>
            <a:off x="1295400" y="152400"/>
            <a:ext cx="6096000" cy="715962"/>
          </a:xfrm>
        </p:spPr>
        <p:txBody>
          <a:bodyPr>
            <a:normAutofit/>
          </a:bodyPr>
          <a:lstStyle/>
          <a:p>
            <a:r>
              <a:rPr lang="cs-CZ" altLang="en-US" sz="2800" b="1" dirty="0">
                <a:latin typeface="+mn-lt"/>
              </a:rPr>
              <a:t>Teorie hybridizace</a:t>
            </a:r>
          </a:p>
        </p:txBody>
      </p:sp>
    </p:spTree>
    <p:extLst>
      <p:ext uri="{BB962C8B-B14F-4D97-AF65-F5344CB8AC3E}">
        <p14:creationId xmlns:p14="http://schemas.microsoft.com/office/powerpoint/2010/main" val="401222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ADB0E7-9FD8-4A2E-9C40-9E065C8B1AFB}"/>
              </a:ext>
            </a:extLst>
          </p:cNvPr>
          <p:cNvSpPr>
            <a:spLocks noGrp="1"/>
          </p:cNvSpPr>
          <p:nvPr>
            <p:ph type="title"/>
          </p:nvPr>
        </p:nvSpPr>
        <p:spPr>
          <a:xfrm>
            <a:off x="457200" y="274638"/>
            <a:ext cx="8229600" cy="715962"/>
          </a:xfrm>
        </p:spPr>
        <p:txBody>
          <a:bodyPr>
            <a:normAutofit/>
          </a:bodyPr>
          <a:lstStyle/>
          <a:p>
            <a:r>
              <a:rPr lang="cs-CZ" sz="2800" b="1" dirty="0">
                <a:latin typeface="+mn-lt"/>
              </a:rPr>
              <a:t>Chemická vazba</a:t>
            </a:r>
            <a:endParaRPr lang="en-US" sz="2800" b="1" dirty="0">
              <a:latin typeface="+mn-lt"/>
            </a:endParaRPr>
          </a:p>
        </p:txBody>
      </p:sp>
      <p:sp>
        <p:nvSpPr>
          <p:cNvPr id="3" name="Obdélník 2">
            <a:extLst>
              <a:ext uri="{FF2B5EF4-FFF2-40B4-BE49-F238E27FC236}">
                <a16:creationId xmlns:a16="http://schemas.microsoft.com/office/drawing/2014/main" id="{DCCBE64E-12DD-44CC-A680-FA655065394B}"/>
              </a:ext>
            </a:extLst>
          </p:cNvPr>
          <p:cNvSpPr/>
          <p:nvPr/>
        </p:nvSpPr>
        <p:spPr>
          <a:xfrm>
            <a:off x="228600" y="1066800"/>
            <a:ext cx="8686800" cy="2492990"/>
          </a:xfrm>
          <a:prstGeom prst="rect">
            <a:avLst/>
          </a:prstGeom>
        </p:spPr>
        <p:txBody>
          <a:bodyPr wrap="square">
            <a:spAutoFit/>
          </a:bodyPr>
          <a:lstStyle/>
          <a:p>
            <a:r>
              <a:rPr lang="en-US" sz="2000" b="1" dirty="0" err="1"/>
              <a:t>Iontov</a:t>
            </a:r>
            <a:r>
              <a:rPr lang="cs-CZ" sz="2000" b="1" dirty="0"/>
              <a:t>á vazba (</a:t>
            </a:r>
            <a:r>
              <a:rPr lang="cs-CZ" sz="2000" b="1" dirty="0" err="1"/>
              <a:t>elektrovalentní</a:t>
            </a:r>
            <a:r>
              <a:rPr lang="cs-CZ" sz="2000" b="1" dirty="0"/>
              <a:t>)  </a:t>
            </a:r>
          </a:p>
          <a:p>
            <a:endParaRPr lang="cs-CZ" sz="800" dirty="0"/>
          </a:p>
          <a:p>
            <a:r>
              <a:rPr lang="cs-CZ" sz="2000" dirty="0"/>
              <a:t>Anionty i kationty nabývají konfigurace inertního plynu odtržením/přijetím elektronu (</a:t>
            </a:r>
            <a:r>
              <a:rPr lang="cs-CZ" sz="2000" dirty="0" err="1"/>
              <a:t>Kossel</a:t>
            </a:r>
            <a:r>
              <a:rPr lang="cs-CZ" sz="2000" dirty="0"/>
              <a:t> 1916).</a:t>
            </a:r>
          </a:p>
          <a:p>
            <a:endParaRPr lang="cs-CZ" sz="2000" dirty="0"/>
          </a:p>
          <a:p>
            <a:r>
              <a:rPr lang="cs-CZ" sz="2000" b="1" dirty="0"/>
              <a:t>Kovalentní vazba</a:t>
            </a:r>
          </a:p>
          <a:p>
            <a:endParaRPr lang="cs-CZ" sz="800" dirty="0"/>
          </a:p>
          <a:p>
            <a:r>
              <a:rPr lang="cs-CZ" sz="2000" dirty="0"/>
              <a:t>Atomy mohou nabýt konfigurace inertního plynu sdílením elektronů (Lewis 1916).</a:t>
            </a:r>
          </a:p>
          <a:p>
            <a:endParaRPr lang="cs-CZ" sz="2000" dirty="0"/>
          </a:p>
        </p:txBody>
      </p:sp>
      <p:pic>
        <p:nvPicPr>
          <p:cNvPr id="5" name="Obrázek 4">
            <a:extLst>
              <a:ext uri="{FF2B5EF4-FFF2-40B4-BE49-F238E27FC236}">
                <a16:creationId xmlns:a16="http://schemas.microsoft.com/office/drawing/2014/main" id="{72BF321E-469D-474C-96B3-0D70F72C2B49}"/>
              </a:ext>
            </a:extLst>
          </p:cNvPr>
          <p:cNvPicPr>
            <a:picLocks noChangeAspect="1"/>
          </p:cNvPicPr>
          <p:nvPr/>
        </p:nvPicPr>
        <p:blipFill>
          <a:blip r:embed="rId2"/>
          <a:stretch>
            <a:fillRect/>
          </a:stretch>
        </p:blipFill>
        <p:spPr>
          <a:xfrm>
            <a:off x="2438400" y="3429000"/>
            <a:ext cx="4214813" cy="3193256"/>
          </a:xfrm>
          <a:prstGeom prst="rect">
            <a:avLst/>
          </a:prstGeom>
        </p:spPr>
      </p:pic>
    </p:spTree>
    <p:extLst>
      <p:ext uri="{BB962C8B-B14F-4D97-AF65-F5344CB8AC3E}">
        <p14:creationId xmlns:p14="http://schemas.microsoft.com/office/powerpoint/2010/main" val="19974346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93F272-287C-40C0-B1FD-39100D1CFFB1}"/>
              </a:ext>
            </a:extLst>
          </p:cNvPr>
          <p:cNvSpPr>
            <a:spLocks noGrp="1"/>
          </p:cNvSpPr>
          <p:nvPr>
            <p:ph type="title"/>
          </p:nvPr>
        </p:nvSpPr>
        <p:spPr>
          <a:xfrm>
            <a:off x="342900" y="158998"/>
            <a:ext cx="2667000" cy="715962"/>
          </a:xfrm>
        </p:spPr>
        <p:txBody>
          <a:bodyPr>
            <a:normAutofit/>
          </a:bodyPr>
          <a:lstStyle/>
          <a:p>
            <a:r>
              <a:rPr lang="cs-CZ" sz="2800" b="1" dirty="0">
                <a:latin typeface="+mn-lt"/>
              </a:rPr>
              <a:t>Hybridizace</a:t>
            </a:r>
            <a:endParaRPr lang="en-US" sz="2800" b="1" dirty="0">
              <a:latin typeface="+mn-lt"/>
            </a:endParaRPr>
          </a:p>
        </p:txBody>
      </p:sp>
      <p:pic>
        <p:nvPicPr>
          <p:cNvPr id="7170" name="Picture 2" descr="Výsledek obrázku pro oktetove">
            <a:extLst>
              <a:ext uri="{FF2B5EF4-FFF2-40B4-BE49-F238E27FC236}">
                <a16:creationId xmlns:a16="http://schemas.microsoft.com/office/drawing/2014/main" id="{6B2A559C-0E4C-4041-9BA7-55A58D1BD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14" y="1327936"/>
            <a:ext cx="3521869" cy="167163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A28DB358-8B49-47CC-AA60-4D076761EFE0}"/>
              </a:ext>
            </a:extLst>
          </p:cNvPr>
          <p:cNvPicPr>
            <a:picLocks noChangeAspect="1"/>
          </p:cNvPicPr>
          <p:nvPr/>
        </p:nvPicPr>
        <p:blipFill>
          <a:blip r:embed="rId3"/>
          <a:stretch>
            <a:fillRect/>
          </a:stretch>
        </p:blipFill>
        <p:spPr>
          <a:xfrm>
            <a:off x="1066800" y="3436902"/>
            <a:ext cx="2541298" cy="898650"/>
          </a:xfrm>
          <a:prstGeom prst="rect">
            <a:avLst/>
          </a:prstGeom>
        </p:spPr>
      </p:pic>
      <p:pic>
        <p:nvPicPr>
          <p:cNvPr id="7" name="Picture 4" descr="Výsledek obrázku pro hybridization orbitals">
            <a:extLst>
              <a:ext uri="{FF2B5EF4-FFF2-40B4-BE49-F238E27FC236}">
                <a16:creationId xmlns:a16="http://schemas.microsoft.com/office/drawing/2014/main" id="{BD4B5CCF-1BD4-45F8-B71E-AAB26ADF4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1000"/>
            <a:ext cx="3810000" cy="395455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AF46F52-A1F5-46F6-B5ED-AB7C87BA231F}"/>
              </a:ext>
            </a:extLst>
          </p:cNvPr>
          <p:cNvPicPr>
            <a:picLocks noChangeAspect="1"/>
          </p:cNvPicPr>
          <p:nvPr/>
        </p:nvPicPr>
        <p:blipFill>
          <a:blip r:embed="rId5"/>
          <a:stretch>
            <a:fillRect/>
          </a:stretch>
        </p:blipFill>
        <p:spPr>
          <a:xfrm>
            <a:off x="685800" y="4772880"/>
            <a:ext cx="3678250" cy="1926122"/>
          </a:xfrm>
          <a:prstGeom prst="rect">
            <a:avLst/>
          </a:prstGeom>
        </p:spPr>
      </p:pic>
      <p:pic>
        <p:nvPicPr>
          <p:cNvPr id="9" name="Picture 2" descr="VÃ½sledek obrÃ¡zku pro diagram state carbon">
            <a:extLst>
              <a:ext uri="{FF2B5EF4-FFF2-40B4-BE49-F238E27FC236}">
                <a16:creationId xmlns:a16="http://schemas.microsoft.com/office/drawing/2014/main" id="{092F2CFC-0AAE-4945-8C5E-5EE341869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105" y="4712604"/>
            <a:ext cx="3483073" cy="192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6511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3" name="Object 3"/>
          <p:cNvGraphicFramePr>
            <a:graphicFrameLocks noGrp="1" noChangeAspect="1"/>
          </p:cNvGraphicFramePr>
          <p:nvPr>
            <p:ph idx="1"/>
            <p:extLst>
              <p:ext uri="{D42A27DB-BD31-4B8C-83A1-F6EECF244321}">
                <p14:modId xmlns:p14="http://schemas.microsoft.com/office/powerpoint/2010/main" val="681011837"/>
              </p:ext>
            </p:extLst>
          </p:nvPr>
        </p:nvGraphicFramePr>
        <p:xfrm>
          <a:off x="457200" y="152400"/>
          <a:ext cx="3881841" cy="6560769"/>
        </p:xfrm>
        <a:graphic>
          <a:graphicData uri="http://schemas.openxmlformats.org/presentationml/2006/ole">
            <mc:AlternateContent xmlns:mc="http://schemas.openxmlformats.org/markup-compatibility/2006">
              <mc:Choice xmlns:v="urn:schemas-microsoft-com:vml" Requires="v">
                <p:oleObj name="CorelPhotoPaint.Image.8" r:id="rId2" imgW="16177778" imgH="27339683" progId="CorelPhotoPaint.Image.8">
                  <p:embed/>
                </p:oleObj>
              </mc:Choice>
              <mc:Fallback>
                <p:oleObj name="CorelPhotoPaint.Image.8" r:id="rId2" imgW="16177778" imgH="27339683" progId="CorelPhotoPaint.Image.8">
                  <p:embed/>
                  <p:pic>
                    <p:nvPicPr>
                      <p:cNvPr id="3072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
                        <a:ext cx="3881841" cy="6560769"/>
                      </a:xfrm>
                      <a:prstGeom prst="rect">
                        <a:avLst/>
                      </a:prstGeom>
                      <a:noFill/>
                      <a:ln>
                        <a:noFill/>
                      </a:ln>
                      <a:effectLst/>
                    </p:spPr>
                  </p:pic>
                </p:oleObj>
              </mc:Fallback>
            </mc:AlternateContent>
          </a:graphicData>
        </a:graphic>
      </p:graphicFrame>
      <p:pic>
        <p:nvPicPr>
          <p:cNvPr id="6" name="Obrázek 5" descr="Obsah obrázku text&#10;&#10;Popis byl vytvořen automaticky">
            <a:extLst>
              <a:ext uri="{FF2B5EF4-FFF2-40B4-BE49-F238E27FC236}">
                <a16:creationId xmlns:a16="http://schemas.microsoft.com/office/drawing/2014/main" id="{D2A99A0B-5556-4464-A336-9D6A44D09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50055"/>
            <a:ext cx="4232911" cy="6705600"/>
          </a:xfrm>
          <a:prstGeom prst="rect">
            <a:avLst/>
          </a:prstGeom>
        </p:spPr>
      </p:pic>
    </p:spTree>
    <p:extLst>
      <p:ext uri="{BB962C8B-B14F-4D97-AF65-F5344CB8AC3E}">
        <p14:creationId xmlns:p14="http://schemas.microsoft.com/office/powerpoint/2010/main" val="33154862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Výsledek obrázku pro hybridization orbitals">
            <a:extLst>
              <a:ext uri="{FF2B5EF4-FFF2-40B4-BE49-F238E27FC236}">
                <a16:creationId xmlns:a16="http://schemas.microsoft.com/office/drawing/2014/main" id="{1A808E74-492F-4763-94D3-1195007323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9616" y="2209800"/>
            <a:ext cx="4859215" cy="454860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5CE94CC-D765-4937-9AEB-080FB744313E}"/>
              </a:ext>
            </a:extLst>
          </p:cNvPr>
          <p:cNvSpPr txBox="1"/>
          <p:nvPr/>
        </p:nvSpPr>
        <p:spPr>
          <a:xfrm>
            <a:off x="152400" y="6172200"/>
            <a:ext cx="3810000" cy="523220"/>
          </a:xfrm>
          <a:prstGeom prst="rect">
            <a:avLst/>
          </a:prstGeom>
          <a:noFill/>
        </p:spPr>
        <p:txBody>
          <a:bodyPr wrap="square" rtlCol="0">
            <a:spAutoFit/>
          </a:bodyPr>
          <a:lstStyle/>
          <a:p>
            <a:r>
              <a:rPr lang="cs-CZ" sz="1400" dirty="0" err="1"/>
              <a:t>Jain</a:t>
            </a:r>
            <a:r>
              <a:rPr lang="cs-CZ" sz="1400" dirty="0"/>
              <a:t>, V. K.: </a:t>
            </a:r>
            <a:r>
              <a:rPr lang="cs-CZ" sz="1400" i="1" dirty="0"/>
              <a:t>Indian </a:t>
            </a:r>
            <a:r>
              <a:rPr lang="cs-CZ" sz="1400" i="1" dirty="0" err="1"/>
              <a:t>Journal</a:t>
            </a:r>
            <a:r>
              <a:rPr lang="cs-CZ" sz="1400" i="1" dirty="0"/>
              <a:t> </a:t>
            </a:r>
            <a:r>
              <a:rPr lang="cs-CZ" sz="1400" i="1" dirty="0" err="1"/>
              <a:t>of</a:t>
            </a:r>
            <a:r>
              <a:rPr lang="cs-CZ" sz="1400" i="1" dirty="0"/>
              <a:t> </a:t>
            </a:r>
            <a:r>
              <a:rPr lang="cs-CZ" sz="1400" i="1" dirty="0" err="1"/>
              <a:t>Applied</a:t>
            </a:r>
            <a:r>
              <a:rPr lang="cs-CZ" sz="1400" i="1" dirty="0"/>
              <a:t> </a:t>
            </a:r>
            <a:r>
              <a:rPr lang="cs-CZ" sz="1400" i="1" dirty="0" err="1"/>
              <a:t>Research</a:t>
            </a:r>
            <a:r>
              <a:rPr lang="cs-CZ" sz="1400" i="1" dirty="0"/>
              <a:t> </a:t>
            </a:r>
            <a:r>
              <a:rPr lang="cs-CZ" sz="1400" dirty="0"/>
              <a:t>4, 2014, 53-55</a:t>
            </a:r>
            <a:endParaRPr lang="en-US" sz="1400" dirty="0"/>
          </a:p>
        </p:txBody>
      </p:sp>
      <p:sp>
        <p:nvSpPr>
          <p:cNvPr id="7" name="TextovéPole 6">
            <a:extLst>
              <a:ext uri="{FF2B5EF4-FFF2-40B4-BE49-F238E27FC236}">
                <a16:creationId xmlns:a16="http://schemas.microsoft.com/office/drawing/2014/main" id="{B4B4050E-AD6D-4984-AD87-B14CBA87F97B}"/>
              </a:ext>
            </a:extLst>
          </p:cNvPr>
          <p:cNvSpPr txBox="1"/>
          <p:nvPr/>
        </p:nvSpPr>
        <p:spPr>
          <a:xfrm>
            <a:off x="228600" y="914400"/>
            <a:ext cx="8801100" cy="3785652"/>
          </a:xfrm>
          <a:prstGeom prst="rect">
            <a:avLst/>
          </a:prstGeom>
          <a:noFill/>
        </p:spPr>
        <p:txBody>
          <a:bodyPr wrap="square" rtlCol="0">
            <a:spAutoFit/>
          </a:bodyPr>
          <a:lstStyle/>
          <a:p>
            <a:r>
              <a:rPr lang="cs-CZ" sz="2000" dirty="0"/>
              <a:t>Počet orbitalů zahrnutých do hybridizace (H):</a:t>
            </a:r>
          </a:p>
          <a:p>
            <a:r>
              <a:rPr lang="cs-CZ" sz="2000" dirty="0"/>
              <a:t>	H = (V + M – C + A)/2</a:t>
            </a:r>
          </a:p>
          <a:p>
            <a:r>
              <a:rPr lang="cs-CZ" sz="2000" dirty="0"/>
              <a:t>kde V = počet elektronů ve valenční vrstvě centrálního atomu, M = počet jednovazných atomů, C = náboj kationtu, A = náboj aniontu.</a:t>
            </a:r>
          </a:p>
          <a:p>
            <a:endParaRPr lang="cs-CZ" sz="2000" dirty="0"/>
          </a:p>
          <a:p>
            <a:pPr lvl="0"/>
            <a:r>
              <a:rPr lang="pt-BR" sz="2000" i="1" dirty="0"/>
              <a:t>H</a:t>
            </a:r>
            <a:r>
              <a:rPr lang="cs-CZ" sz="2000" i="1" dirty="0"/>
              <a:t> </a:t>
            </a:r>
            <a:r>
              <a:rPr lang="pt-BR" sz="2000" dirty="0"/>
              <a:t>=</a:t>
            </a:r>
            <a:r>
              <a:rPr lang="cs-CZ" sz="2000" dirty="0"/>
              <a:t> </a:t>
            </a:r>
            <a:r>
              <a:rPr lang="pt-BR" sz="2000" dirty="0"/>
              <a:t>2</a:t>
            </a:r>
            <a:r>
              <a:rPr lang="cs-CZ" sz="2000" dirty="0"/>
              <a:t>  </a:t>
            </a:r>
            <a:r>
              <a:rPr lang="pt-BR" sz="2000" dirty="0"/>
              <a:t>→</a:t>
            </a:r>
            <a:r>
              <a:rPr lang="cs-CZ" sz="2000" dirty="0"/>
              <a:t>  </a:t>
            </a:r>
            <a:r>
              <a:rPr lang="pt-BR" sz="2000" dirty="0"/>
              <a:t>sp</a:t>
            </a:r>
            <a:r>
              <a:rPr lang="cs-CZ" sz="2000" dirty="0"/>
              <a:t>	(1s + 1p = 2)</a:t>
            </a:r>
          </a:p>
          <a:p>
            <a:r>
              <a:rPr lang="pt-BR" sz="2000" i="1" dirty="0"/>
              <a:t>H</a:t>
            </a:r>
            <a:r>
              <a:rPr lang="cs-CZ" sz="2000" i="1" dirty="0"/>
              <a:t> </a:t>
            </a:r>
            <a:r>
              <a:rPr lang="pt-BR" sz="2000" dirty="0"/>
              <a:t>= 3</a:t>
            </a:r>
            <a:r>
              <a:rPr lang="cs-CZ" sz="2000" dirty="0"/>
              <a:t>  </a:t>
            </a:r>
            <a:r>
              <a:rPr lang="pt-BR" sz="2000" dirty="0"/>
              <a:t>→</a:t>
            </a:r>
            <a:r>
              <a:rPr lang="cs-CZ" sz="2000" dirty="0"/>
              <a:t>  </a:t>
            </a:r>
            <a:r>
              <a:rPr lang="pt-BR" sz="2000" dirty="0"/>
              <a:t>sp</a:t>
            </a:r>
            <a:r>
              <a:rPr lang="cs-CZ" sz="2000" baseline="30000" dirty="0"/>
              <a:t>2	</a:t>
            </a:r>
            <a:r>
              <a:rPr lang="cs-CZ" sz="2000" dirty="0"/>
              <a:t>(1s + 2p = 3)</a:t>
            </a:r>
          </a:p>
          <a:p>
            <a:r>
              <a:rPr lang="pt-BR" sz="2000" i="1" dirty="0"/>
              <a:t>H</a:t>
            </a:r>
            <a:r>
              <a:rPr lang="cs-CZ" sz="2000" i="1" dirty="0"/>
              <a:t> </a:t>
            </a:r>
            <a:r>
              <a:rPr lang="pt-BR" sz="2000" dirty="0"/>
              <a:t>= 4</a:t>
            </a:r>
            <a:r>
              <a:rPr lang="cs-CZ" sz="2000" dirty="0"/>
              <a:t>  </a:t>
            </a:r>
            <a:r>
              <a:rPr lang="pt-BR" sz="2000" dirty="0"/>
              <a:t>→</a:t>
            </a:r>
            <a:r>
              <a:rPr lang="cs-CZ" sz="2000" dirty="0"/>
              <a:t>  </a:t>
            </a:r>
            <a:r>
              <a:rPr lang="pt-BR" sz="2000" dirty="0"/>
              <a:t>sp</a:t>
            </a:r>
            <a:r>
              <a:rPr lang="pt-BR" sz="2000" baseline="30000" dirty="0"/>
              <a:t>3</a:t>
            </a:r>
            <a:r>
              <a:rPr lang="cs-CZ" sz="2000" baseline="30000" dirty="0"/>
              <a:t>	</a:t>
            </a:r>
            <a:r>
              <a:rPr lang="cs-CZ" sz="2000" dirty="0"/>
              <a:t>(1s + 3p = 4)</a:t>
            </a:r>
          </a:p>
          <a:p>
            <a:endParaRPr lang="cs-CZ" sz="2000" dirty="0"/>
          </a:p>
          <a:p>
            <a:r>
              <a:rPr lang="cs-CZ" sz="2000" dirty="0"/>
              <a:t>Hodnota H je číselně rovna </a:t>
            </a:r>
          </a:p>
          <a:p>
            <a:r>
              <a:rPr lang="cs-CZ" sz="2000" dirty="0"/>
              <a:t>Sterickému  číslu  (</a:t>
            </a:r>
            <a:r>
              <a:rPr lang="cs-CZ" sz="2000" dirty="0" err="1"/>
              <a:t>steric</a:t>
            </a:r>
            <a:r>
              <a:rPr lang="cs-CZ" sz="2000" dirty="0"/>
              <a:t> </a:t>
            </a:r>
            <a:r>
              <a:rPr lang="cs-CZ" sz="2000" dirty="0" err="1"/>
              <a:t>number</a:t>
            </a:r>
            <a:r>
              <a:rPr lang="cs-CZ" sz="2000" dirty="0"/>
              <a:t>,</a:t>
            </a:r>
          </a:p>
          <a:p>
            <a:r>
              <a:rPr lang="cs-CZ" sz="2000" dirty="0"/>
              <a:t> SN)</a:t>
            </a:r>
            <a:endParaRPr lang="en-US" sz="2000" dirty="0"/>
          </a:p>
        </p:txBody>
      </p:sp>
      <p:sp>
        <p:nvSpPr>
          <p:cNvPr id="2" name="Obdélník 1">
            <a:extLst>
              <a:ext uri="{FF2B5EF4-FFF2-40B4-BE49-F238E27FC236}">
                <a16:creationId xmlns:a16="http://schemas.microsoft.com/office/drawing/2014/main" id="{666B39D0-420E-42CC-BCAC-4C77EC48E6B6}"/>
              </a:ext>
            </a:extLst>
          </p:cNvPr>
          <p:cNvSpPr/>
          <p:nvPr/>
        </p:nvSpPr>
        <p:spPr>
          <a:xfrm>
            <a:off x="381000" y="304800"/>
            <a:ext cx="5450403" cy="461665"/>
          </a:xfrm>
          <a:prstGeom prst="rect">
            <a:avLst/>
          </a:prstGeom>
        </p:spPr>
        <p:txBody>
          <a:bodyPr wrap="none">
            <a:spAutoFit/>
          </a:bodyPr>
          <a:lstStyle/>
          <a:p>
            <a:r>
              <a:rPr lang="cs-CZ" sz="2400" b="1" dirty="0"/>
              <a:t>Počet orbitalů zahrnutých do hybridizace </a:t>
            </a:r>
            <a:endParaRPr lang="en-US" sz="2400" b="1" dirty="0"/>
          </a:p>
        </p:txBody>
      </p:sp>
    </p:spTree>
    <p:extLst>
      <p:ext uri="{BB962C8B-B14F-4D97-AF65-F5344CB8AC3E}">
        <p14:creationId xmlns:p14="http://schemas.microsoft.com/office/powerpoint/2010/main" val="36201615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5BC590B0-70B1-4ADF-B9A1-8C98F499A9C4}"/>
              </a:ext>
            </a:extLst>
          </p:cNvPr>
          <p:cNvSpPr txBox="1"/>
          <p:nvPr/>
        </p:nvSpPr>
        <p:spPr>
          <a:xfrm>
            <a:off x="898989" y="1361610"/>
            <a:ext cx="6781800" cy="400110"/>
          </a:xfrm>
          <a:prstGeom prst="rect">
            <a:avLst/>
          </a:prstGeom>
          <a:noFill/>
        </p:spPr>
        <p:txBody>
          <a:bodyPr wrap="square" rtlCol="0">
            <a:spAutoFit/>
          </a:bodyPr>
          <a:lstStyle/>
          <a:p>
            <a:r>
              <a:rPr lang="en-US" sz="2000" b="1" dirty="0"/>
              <a:t>HP = po</a:t>
            </a:r>
            <a:r>
              <a:rPr lang="cs-CZ" sz="2000" b="1" dirty="0"/>
              <a:t>č</a:t>
            </a:r>
            <a:r>
              <a:rPr lang="en-US" sz="2000" b="1" dirty="0"/>
              <a:t>et </a:t>
            </a:r>
            <a:r>
              <a:rPr lang="cs-CZ" sz="2000" b="1" dirty="0"/>
              <a:t> </a:t>
            </a:r>
            <a:r>
              <a:rPr lang="el-GR" sz="2000" b="1" dirty="0"/>
              <a:t>σ</a:t>
            </a:r>
            <a:r>
              <a:rPr lang="cs-CZ" sz="2000" b="1" dirty="0"/>
              <a:t>-vazeb </a:t>
            </a:r>
            <a:r>
              <a:rPr lang="en-US" sz="2000" b="1" dirty="0"/>
              <a:t>+ </a:t>
            </a:r>
            <a:r>
              <a:rPr lang="en-US" sz="2000" b="1" dirty="0" err="1"/>
              <a:t>po</a:t>
            </a:r>
            <a:r>
              <a:rPr lang="cs-CZ" sz="2000" b="1" dirty="0"/>
              <a:t>č</a:t>
            </a:r>
            <a:r>
              <a:rPr lang="en-US" sz="2000" b="1" dirty="0"/>
              <a:t>et </a:t>
            </a:r>
            <a:r>
              <a:rPr lang="cs-CZ" sz="2000" b="1" dirty="0"/>
              <a:t> volných elektronových párů </a:t>
            </a:r>
            <a:r>
              <a:rPr lang="en-US" sz="2000" b="1" dirty="0"/>
              <a:t> - 1</a:t>
            </a:r>
          </a:p>
        </p:txBody>
      </p:sp>
      <p:graphicFrame>
        <p:nvGraphicFramePr>
          <p:cNvPr id="8" name="Tabulka 7">
            <a:extLst>
              <a:ext uri="{FF2B5EF4-FFF2-40B4-BE49-F238E27FC236}">
                <a16:creationId xmlns:a16="http://schemas.microsoft.com/office/drawing/2014/main" id="{1EC3AC6E-034C-4A2E-AE10-FFBBAC834045}"/>
              </a:ext>
            </a:extLst>
          </p:cNvPr>
          <p:cNvGraphicFramePr>
            <a:graphicFrameLocks noGrp="1"/>
          </p:cNvGraphicFramePr>
          <p:nvPr>
            <p:extLst>
              <p:ext uri="{D42A27DB-BD31-4B8C-83A1-F6EECF244321}">
                <p14:modId xmlns:p14="http://schemas.microsoft.com/office/powerpoint/2010/main" val="3054297172"/>
              </p:ext>
            </p:extLst>
          </p:nvPr>
        </p:nvGraphicFramePr>
        <p:xfrm>
          <a:off x="543553" y="2300357"/>
          <a:ext cx="5125295" cy="2834640"/>
        </p:xfrm>
        <a:graphic>
          <a:graphicData uri="http://schemas.openxmlformats.org/drawingml/2006/table">
            <a:tbl>
              <a:tblPr firstRow="1" bandRow="1">
                <a:tableStyleId>{5940675A-B579-460E-94D1-54222C63F5DA}</a:tableStyleId>
              </a:tblPr>
              <a:tblGrid>
                <a:gridCol w="858096">
                  <a:extLst>
                    <a:ext uri="{9D8B030D-6E8A-4147-A177-3AD203B41FA5}">
                      <a16:colId xmlns:a16="http://schemas.microsoft.com/office/drawing/2014/main" val="20000"/>
                    </a:ext>
                  </a:extLst>
                </a:gridCol>
                <a:gridCol w="2761765">
                  <a:extLst>
                    <a:ext uri="{9D8B030D-6E8A-4147-A177-3AD203B41FA5}">
                      <a16:colId xmlns:a16="http://schemas.microsoft.com/office/drawing/2014/main" val="1626860979"/>
                    </a:ext>
                  </a:extLst>
                </a:gridCol>
                <a:gridCol w="1505434">
                  <a:extLst>
                    <a:ext uri="{9D8B030D-6E8A-4147-A177-3AD203B41FA5}">
                      <a16:colId xmlns:a16="http://schemas.microsoft.com/office/drawing/2014/main" val="20001"/>
                    </a:ext>
                  </a:extLst>
                </a:gridCol>
              </a:tblGrid>
              <a:tr h="350266">
                <a:tc>
                  <a:txBody>
                    <a:bodyPr/>
                    <a:lstStyle/>
                    <a:p>
                      <a:pPr algn="ctr"/>
                      <a:r>
                        <a:rPr lang="en-US" b="1" dirty="0"/>
                        <a:t>HP</a:t>
                      </a:r>
                      <a:endParaRPr lang="cs-CZ" b="1" dirty="0">
                        <a:solidFill>
                          <a:schemeClr val="tx1"/>
                        </a:solidFill>
                      </a:endParaRPr>
                    </a:p>
                  </a:txBody>
                  <a:tcPr/>
                </a:tc>
                <a:tc>
                  <a:txBody>
                    <a:bodyPr/>
                    <a:lstStyle/>
                    <a:p>
                      <a:pPr algn="ctr"/>
                      <a:r>
                        <a:rPr lang="en-US" sz="1800" b="1" dirty="0"/>
                        <a:t>po</a:t>
                      </a:r>
                      <a:r>
                        <a:rPr lang="cs-CZ" sz="1800" b="1" dirty="0"/>
                        <a:t>č</a:t>
                      </a:r>
                      <a:r>
                        <a:rPr lang="en-US" sz="1800" b="1" dirty="0"/>
                        <a:t>et </a:t>
                      </a:r>
                      <a:r>
                        <a:rPr lang="cs-CZ" sz="1800" b="1" dirty="0"/>
                        <a:t> </a:t>
                      </a:r>
                      <a:r>
                        <a:rPr lang="el-GR" sz="1800" b="1" dirty="0"/>
                        <a:t>σ</a:t>
                      </a:r>
                      <a:r>
                        <a:rPr lang="cs-CZ" sz="1800" b="1" dirty="0"/>
                        <a:t>-vazeb </a:t>
                      </a:r>
                      <a:r>
                        <a:rPr lang="en-US" sz="1800" b="1" dirty="0"/>
                        <a:t>a </a:t>
                      </a:r>
                      <a:r>
                        <a:rPr lang="cs-CZ" sz="1800" b="1" dirty="0"/>
                        <a:t>volných elektronových párů</a:t>
                      </a:r>
                      <a:endParaRPr lang="cs-CZ" b="1" dirty="0">
                        <a:solidFill>
                          <a:schemeClr val="tx1"/>
                        </a:solidFill>
                      </a:endParaRPr>
                    </a:p>
                  </a:txBody>
                  <a:tcPr/>
                </a:tc>
                <a:tc>
                  <a:txBody>
                    <a:bodyPr/>
                    <a:lstStyle/>
                    <a:p>
                      <a:pPr algn="ctr"/>
                      <a:r>
                        <a:rPr lang="en-US" b="1" dirty="0" err="1"/>
                        <a:t>hybridizace</a:t>
                      </a:r>
                      <a:endParaRPr lang="cs-CZ" b="1" dirty="0">
                        <a:solidFill>
                          <a:schemeClr val="tx1"/>
                        </a:solidFill>
                      </a:endParaRPr>
                    </a:p>
                  </a:txBody>
                  <a:tcPr/>
                </a:tc>
                <a:extLst>
                  <a:ext uri="{0D108BD9-81ED-4DB2-BD59-A6C34878D82A}">
                    <a16:rowId xmlns:a16="http://schemas.microsoft.com/office/drawing/2014/main" val="10000"/>
                  </a:ext>
                </a:extLst>
              </a:tr>
              <a:tr h="350266">
                <a:tc>
                  <a:txBody>
                    <a:bodyPr/>
                    <a:lstStyle/>
                    <a:p>
                      <a:pPr algn="ctr"/>
                      <a:r>
                        <a:rPr lang="en-US" dirty="0"/>
                        <a:t>1</a:t>
                      </a:r>
                      <a:endParaRPr lang="cs-CZ" dirty="0"/>
                    </a:p>
                  </a:txBody>
                  <a:tcPr/>
                </a:tc>
                <a:tc>
                  <a:txBody>
                    <a:bodyPr/>
                    <a:lstStyle/>
                    <a:p>
                      <a:pPr algn="ctr"/>
                      <a:r>
                        <a:rPr lang="en-US" baseline="0" dirty="0"/>
                        <a:t>2</a:t>
                      </a:r>
                      <a:endParaRPr lang="cs-CZ" baseline="0" dirty="0"/>
                    </a:p>
                  </a:txBody>
                  <a:tcPr/>
                </a:tc>
                <a:tc>
                  <a:txBody>
                    <a:bodyPr/>
                    <a:lstStyle/>
                    <a:p>
                      <a:pPr algn="ctr"/>
                      <a:r>
                        <a:rPr lang="en-US" dirty="0" err="1"/>
                        <a:t>sp</a:t>
                      </a:r>
                      <a:endParaRPr lang="cs-CZ" baseline="30000" dirty="0"/>
                    </a:p>
                  </a:txBody>
                  <a:tcPr/>
                </a:tc>
                <a:extLst>
                  <a:ext uri="{0D108BD9-81ED-4DB2-BD59-A6C34878D82A}">
                    <a16:rowId xmlns:a16="http://schemas.microsoft.com/office/drawing/2014/main" val="10001"/>
                  </a:ext>
                </a:extLst>
              </a:tr>
              <a:tr h="350266">
                <a:tc>
                  <a:txBody>
                    <a:bodyPr/>
                    <a:lstStyle/>
                    <a:p>
                      <a:pPr algn="ctr"/>
                      <a:r>
                        <a:rPr lang="en-US" dirty="0"/>
                        <a:t>2</a:t>
                      </a:r>
                      <a:endParaRPr lang="cs-CZ" dirty="0"/>
                    </a:p>
                  </a:txBody>
                  <a:tcPr/>
                </a:tc>
                <a:tc>
                  <a:txBody>
                    <a:bodyPr/>
                    <a:lstStyle/>
                    <a:p>
                      <a:pPr algn="ctr"/>
                      <a:r>
                        <a:rPr lang="en-US" baseline="0" dirty="0"/>
                        <a:t>3</a:t>
                      </a:r>
                      <a:endParaRPr lang="cs-CZ" baseline="0" dirty="0"/>
                    </a:p>
                  </a:txBody>
                  <a:tcPr/>
                </a:tc>
                <a:tc>
                  <a:txBody>
                    <a:bodyPr/>
                    <a:lstStyle/>
                    <a:p>
                      <a:pPr algn="ctr"/>
                      <a:r>
                        <a:rPr lang="en-US" dirty="0"/>
                        <a:t>sp</a:t>
                      </a:r>
                      <a:r>
                        <a:rPr lang="en-US" baseline="30000" dirty="0"/>
                        <a:t>2</a:t>
                      </a:r>
                      <a:endParaRPr lang="cs-CZ" baseline="30000" dirty="0"/>
                    </a:p>
                  </a:txBody>
                  <a:tcPr/>
                </a:tc>
                <a:extLst>
                  <a:ext uri="{0D108BD9-81ED-4DB2-BD59-A6C34878D82A}">
                    <a16:rowId xmlns:a16="http://schemas.microsoft.com/office/drawing/2014/main" val="10002"/>
                  </a:ext>
                </a:extLst>
              </a:tr>
              <a:tr h="350266">
                <a:tc>
                  <a:txBody>
                    <a:bodyPr/>
                    <a:lstStyle/>
                    <a:p>
                      <a:pPr algn="ctr"/>
                      <a:r>
                        <a:rPr lang="en-US" dirty="0"/>
                        <a:t>3</a:t>
                      </a:r>
                      <a:endParaRPr lang="cs-CZ" dirty="0"/>
                    </a:p>
                  </a:txBody>
                  <a:tcPr/>
                </a:tc>
                <a:tc>
                  <a:txBody>
                    <a:bodyPr/>
                    <a:lstStyle/>
                    <a:p>
                      <a:pPr algn="ctr"/>
                      <a:r>
                        <a:rPr lang="en-US" baseline="0" dirty="0"/>
                        <a:t>4</a:t>
                      </a:r>
                      <a:endParaRPr lang="cs-CZ" baseline="0" dirty="0"/>
                    </a:p>
                  </a:txBody>
                  <a:tcPr/>
                </a:tc>
                <a:tc>
                  <a:txBody>
                    <a:bodyPr/>
                    <a:lstStyle/>
                    <a:p>
                      <a:pPr algn="ctr"/>
                      <a:r>
                        <a:rPr lang="en-US" dirty="0"/>
                        <a:t>sp</a:t>
                      </a:r>
                      <a:r>
                        <a:rPr lang="en-US" baseline="30000" dirty="0"/>
                        <a:t>3</a:t>
                      </a:r>
                      <a:endParaRPr lang="cs-CZ" baseline="30000" dirty="0"/>
                    </a:p>
                  </a:txBody>
                  <a:tcPr/>
                </a:tc>
                <a:extLst>
                  <a:ext uri="{0D108BD9-81ED-4DB2-BD59-A6C34878D82A}">
                    <a16:rowId xmlns:a16="http://schemas.microsoft.com/office/drawing/2014/main" val="10003"/>
                  </a:ext>
                </a:extLst>
              </a:tr>
              <a:tr h="350266">
                <a:tc>
                  <a:txBody>
                    <a:bodyPr/>
                    <a:lstStyle/>
                    <a:p>
                      <a:pPr algn="ctr"/>
                      <a:r>
                        <a:rPr lang="en-US" dirty="0"/>
                        <a:t>4</a:t>
                      </a:r>
                      <a:endParaRPr lang="cs-CZ" dirty="0"/>
                    </a:p>
                  </a:txBody>
                  <a:tcPr/>
                </a:tc>
                <a:tc>
                  <a:txBody>
                    <a:bodyPr/>
                    <a:lstStyle/>
                    <a:p>
                      <a:pPr algn="ctr"/>
                      <a:r>
                        <a:rPr lang="en-US" baseline="0" dirty="0"/>
                        <a:t>5</a:t>
                      </a:r>
                      <a:endParaRPr lang="cs-CZ" baseline="0" dirty="0"/>
                    </a:p>
                  </a:txBody>
                  <a:tcPr/>
                </a:tc>
                <a:tc>
                  <a:txBody>
                    <a:bodyPr/>
                    <a:lstStyle/>
                    <a:p>
                      <a:pPr algn="ctr"/>
                      <a:r>
                        <a:rPr lang="en-US" dirty="0"/>
                        <a:t>sp</a:t>
                      </a:r>
                      <a:r>
                        <a:rPr lang="en-US" baseline="30000" dirty="0"/>
                        <a:t>3</a:t>
                      </a:r>
                      <a:r>
                        <a:rPr lang="en-US" baseline="0" dirty="0"/>
                        <a:t>d</a:t>
                      </a:r>
                      <a:endParaRPr lang="cs-CZ" baseline="30000" dirty="0"/>
                    </a:p>
                  </a:txBody>
                  <a:tcPr/>
                </a:tc>
                <a:extLst>
                  <a:ext uri="{0D108BD9-81ED-4DB2-BD59-A6C34878D82A}">
                    <a16:rowId xmlns:a16="http://schemas.microsoft.com/office/drawing/2014/main" val="10004"/>
                  </a:ext>
                </a:extLst>
              </a:tr>
              <a:tr h="350266">
                <a:tc>
                  <a:txBody>
                    <a:bodyPr/>
                    <a:lstStyle/>
                    <a:p>
                      <a:pPr algn="ctr"/>
                      <a:r>
                        <a:rPr lang="en-US" dirty="0"/>
                        <a:t>5</a:t>
                      </a:r>
                      <a:endParaRPr lang="cs-CZ" dirty="0"/>
                    </a:p>
                  </a:txBody>
                  <a:tcPr/>
                </a:tc>
                <a:tc>
                  <a:txBody>
                    <a:bodyPr/>
                    <a:lstStyle/>
                    <a:p>
                      <a:pPr algn="ctr"/>
                      <a:r>
                        <a:rPr lang="en-US" baseline="0" dirty="0"/>
                        <a:t>6</a:t>
                      </a:r>
                      <a:endParaRPr lang="cs-CZ" baseline="0" dirty="0"/>
                    </a:p>
                  </a:txBody>
                  <a:tcPr/>
                </a:tc>
                <a:tc>
                  <a:txBody>
                    <a:bodyPr/>
                    <a:lstStyle/>
                    <a:p>
                      <a:pPr algn="ctr"/>
                      <a:r>
                        <a:rPr lang="en-US" dirty="0"/>
                        <a:t>sp</a:t>
                      </a:r>
                      <a:r>
                        <a:rPr lang="en-US" baseline="30000" dirty="0"/>
                        <a:t>3</a:t>
                      </a:r>
                      <a:r>
                        <a:rPr lang="en-US" baseline="0" dirty="0"/>
                        <a:t>d</a:t>
                      </a:r>
                      <a:r>
                        <a:rPr lang="en-US" baseline="30000" dirty="0"/>
                        <a:t>2</a:t>
                      </a:r>
                      <a:endParaRPr lang="cs-CZ" baseline="30000" dirty="0"/>
                    </a:p>
                  </a:txBody>
                  <a:tcPr/>
                </a:tc>
                <a:extLst>
                  <a:ext uri="{0D108BD9-81ED-4DB2-BD59-A6C34878D82A}">
                    <a16:rowId xmlns:a16="http://schemas.microsoft.com/office/drawing/2014/main" val="10005"/>
                  </a:ext>
                </a:extLst>
              </a:tr>
              <a:tr h="350266">
                <a:tc>
                  <a:txBody>
                    <a:bodyPr/>
                    <a:lstStyle/>
                    <a:p>
                      <a:pPr algn="ctr"/>
                      <a:r>
                        <a:rPr lang="en-US" dirty="0"/>
                        <a:t>6</a:t>
                      </a:r>
                      <a:endParaRPr lang="cs-CZ" dirty="0"/>
                    </a:p>
                  </a:txBody>
                  <a:tcPr/>
                </a:tc>
                <a:tc>
                  <a:txBody>
                    <a:bodyPr/>
                    <a:lstStyle/>
                    <a:p>
                      <a:pPr algn="ctr"/>
                      <a:r>
                        <a:rPr lang="en-US" baseline="0" dirty="0"/>
                        <a:t>7</a:t>
                      </a:r>
                      <a:endParaRPr lang="cs-CZ" baseline="0" dirty="0"/>
                    </a:p>
                  </a:txBody>
                  <a:tcPr/>
                </a:tc>
                <a:tc>
                  <a:txBody>
                    <a:bodyPr/>
                    <a:lstStyle/>
                    <a:p>
                      <a:pPr algn="ctr"/>
                      <a:r>
                        <a:rPr lang="en-US" dirty="0"/>
                        <a:t>sp</a:t>
                      </a:r>
                      <a:r>
                        <a:rPr lang="en-US" baseline="30000" dirty="0"/>
                        <a:t>3</a:t>
                      </a:r>
                      <a:r>
                        <a:rPr lang="en-US" baseline="0" dirty="0"/>
                        <a:t>d</a:t>
                      </a:r>
                      <a:r>
                        <a:rPr lang="en-US" baseline="30000" dirty="0"/>
                        <a:t>3</a:t>
                      </a:r>
                      <a:endParaRPr lang="cs-CZ" baseline="30000" dirty="0"/>
                    </a:p>
                  </a:txBody>
                  <a:tcPr/>
                </a:tc>
                <a:extLst>
                  <a:ext uri="{0D108BD9-81ED-4DB2-BD59-A6C34878D82A}">
                    <a16:rowId xmlns:a16="http://schemas.microsoft.com/office/drawing/2014/main" val="10006"/>
                  </a:ext>
                </a:extLst>
              </a:tr>
            </a:tbl>
          </a:graphicData>
        </a:graphic>
      </p:graphicFrame>
      <p:sp>
        <p:nvSpPr>
          <p:cNvPr id="9" name="TextovéPole 8">
            <a:extLst>
              <a:ext uri="{FF2B5EF4-FFF2-40B4-BE49-F238E27FC236}">
                <a16:creationId xmlns:a16="http://schemas.microsoft.com/office/drawing/2014/main" id="{78736B8F-724E-4864-8244-803A266093F6}"/>
              </a:ext>
            </a:extLst>
          </p:cNvPr>
          <p:cNvSpPr txBox="1"/>
          <p:nvPr/>
        </p:nvSpPr>
        <p:spPr>
          <a:xfrm>
            <a:off x="5494246" y="6372935"/>
            <a:ext cx="3481531" cy="307777"/>
          </a:xfrm>
          <a:prstGeom prst="rect">
            <a:avLst/>
          </a:prstGeom>
          <a:noFill/>
        </p:spPr>
        <p:txBody>
          <a:bodyPr wrap="none" rtlCol="0">
            <a:spAutoFit/>
          </a:bodyPr>
          <a:lstStyle/>
          <a:p>
            <a:r>
              <a:rPr lang="en-US" sz="1400" dirty="0"/>
              <a:t>Das</a:t>
            </a:r>
            <a:r>
              <a:rPr lang="cs-CZ" sz="1400" dirty="0"/>
              <a:t> A.:</a:t>
            </a:r>
            <a:r>
              <a:rPr lang="en-US" sz="1400" dirty="0"/>
              <a:t> </a:t>
            </a:r>
            <a:r>
              <a:rPr lang="en-US" sz="1400" i="1" dirty="0"/>
              <a:t>Indian</a:t>
            </a:r>
            <a:r>
              <a:rPr lang="cs-CZ" sz="1400" dirty="0"/>
              <a:t> </a:t>
            </a:r>
            <a:r>
              <a:rPr lang="cs-CZ" sz="1400" i="1" dirty="0"/>
              <a:t>J. </a:t>
            </a:r>
            <a:r>
              <a:rPr lang="en-US" sz="1400" i="1" dirty="0"/>
              <a:t>Appl</a:t>
            </a:r>
            <a:r>
              <a:rPr lang="cs-CZ" sz="1400" i="1" dirty="0"/>
              <a:t>. </a:t>
            </a:r>
            <a:r>
              <a:rPr lang="en-US" sz="1400" i="1" dirty="0"/>
              <a:t>Res</a:t>
            </a:r>
            <a:r>
              <a:rPr lang="cs-CZ" sz="1400" i="1" dirty="0"/>
              <a:t>. </a:t>
            </a:r>
            <a:r>
              <a:rPr lang="cs-CZ" sz="1400" dirty="0"/>
              <a:t>87, 201</a:t>
            </a:r>
            <a:r>
              <a:rPr lang="en-US" sz="1400" dirty="0"/>
              <a:t>3</a:t>
            </a:r>
            <a:r>
              <a:rPr lang="cs-CZ" sz="1400" dirty="0"/>
              <a:t>, </a:t>
            </a:r>
            <a:r>
              <a:rPr lang="en-US" sz="1400" dirty="0"/>
              <a:t>594</a:t>
            </a:r>
            <a:r>
              <a:rPr lang="cs-CZ" sz="1400" dirty="0"/>
              <a:t>-</a:t>
            </a:r>
            <a:r>
              <a:rPr lang="en-US" sz="1400" dirty="0"/>
              <a:t>595</a:t>
            </a:r>
            <a:r>
              <a:rPr lang="cs-CZ" sz="1400" dirty="0"/>
              <a:t> </a:t>
            </a:r>
          </a:p>
        </p:txBody>
      </p:sp>
      <p:sp>
        <p:nvSpPr>
          <p:cNvPr id="10" name="TextovéPole 9">
            <a:extLst>
              <a:ext uri="{FF2B5EF4-FFF2-40B4-BE49-F238E27FC236}">
                <a16:creationId xmlns:a16="http://schemas.microsoft.com/office/drawing/2014/main" id="{3BA87238-5DF6-490C-A28F-208C5ED63F51}"/>
              </a:ext>
            </a:extLst>
          </p:cNvPr>
          <p:cNvSpPr txBox="1"/>
          <p:nvPr/>
        </p:nvSpPr>
        <p:spPr>
          <a:xfrm>
            <a:off x="5943600" y="2356865"/>
            <a:ext cx="2819400" cy="1477328"/>
          </a:xfrm>
          <a:prstGeom prst="rect">
            <a:avLst/>
          </a:prstGeom>
          <a:noFill/>
        </p:spPr>
        <p:txBody>
          <a:bodyPr wrap="square">
            <a:spAutoFit/>
          </a:bodyPr>
          <a:lstStyle/>
          <a:p>
            <a:r>
              <a:rPr lang="en-US" sz="1800" dirty="0"/>
              <a:t>HP</a:t>
            </a:r>
            <a:r>
              <a:rPr lang="en-US" sz="1800" b="1" dirty="0"/>
              <a:t> </a:t>
            </a:r>
            <a:r>
              <a:rPr lang="en-US" sz="1800" dirty="0"/>
              <a:t>= hybridization power</a:t>
            </a:r>
            <a:endParaRPr lang="cs-CZ" sz="1800" dirty="0"/>
          </a:p>
          <a:p>
            <a:endParaRPr lang="cs-CZ" dirty="0"/>
          </a:p>
          <a:p>
            <a:r>
              <a:rPr lang="en-US" sz="1800" dirty="0"/>
              <a:t>po</a:t>
            </a:r>
            <a:r>
              <a:rPr lang="cs-CZ" sz="1800" dirty="0"/>
              <a:t>č</a:t>
            </a:r>
            <a:r>
              <a:rPr lang="en-US" sz="1800" dirty="0"/>
              <a:t>et </a:t>
            </a:r>
            <a:r>
              <a:rPr lang="cs-CZ" sz="1800" dirty="0"/>
              <a:t> </a:t>
            </a:r>
            <a:r>
              <a:rPr lang="el-GR" sz="1800" dirty="0"/>
              <a:t>σ</a:t>
            </a:r>
            <a:r>
              <a:rPr lang="cs-CZ" sz="1800" dirty="0"/>
              <a:t>-vazeb </a:t>
            </a:r>
            <a:r>
              <a:rPr lang="en-US" sz="1800" dirty="0"/>
              <a:t>a </a:t>
            </a:r>
            <a:r>
              <a:rPr lang="cs-CZ" sz="1800" dirty="0"/>
              <a:t>volných elektronových párů =</a:t>
            </a:r>
            <a:endParaRPr lang="cs-CZ" dirty="0">
              <a:solidFill>
                <a:schemeClr val="tx1"/>
              </a:solidFill>
            </a:endParaRPr>
          </a:p>
          <a:p>
            <a:r>
              <a:rPr lang="en-US" sz="1800" b="1" dirty="0" err="1"/>
              <a:t>sterick</a:t>
            </a:r>
            <a:r>
              <a:rPr lang="cs-CZ" sz="1800" b="1" dirty="0"/>
              <a:t>é číslo </a:t>
            </a:r>
            <a:r>
              <a:rPr lang="cs-CZ" sz="1800" dirty="0"/>
              <a:t>(viz VSEPR)</a:t>
            </a:r>
            <a:endParaRPr lang="cs-CZ" dirty="0"/>
          </a:p>
        </p:txBody>
      </p:sp>
      <p:sp>
        <p:nvSpPr>
          <p:cNvPr id="11" name="Obdélník 10">
            <a:extLst>
              <a:ext uri="{FF2B5EF4-FFF2-40B4-BE49-F238E27FC236}">
                <a16:creationId xmlns:a16="http://schemas.microsoft.com/office/drawing/2014/main" id="{EF4CCA22-25B9-4763-A833-D29EE5538562}"/>
              </a:ext>
            </a:extLst>
          </p:cNvPr>
          <p:cNvSpPr/>
          <p:nvPr/>
        </p:nvSpPr>
        <p:spPr>
          <a:xfrm>
            <a:off x="381000" y="304800"/>
            <a:ext cx="5450403" cy="461665"/>
          </a:xfrm>
          <a:prstGeom prst="rect">
            <a:avLst/>
          </a:prstGeom>
        </p:spPr>
        <p:txBody>
          <a:bodyPr wrap="none">
            <a:spAutoFit/>
          </a:bodyPr>
          <a:lstStyle/>
          <a:p>
            <a:r>
              <a:rPr lang="cs-CZ" sz="2400" b="1" dirty="0"/>
              <a:t>Počet orbitalů zahrnutých do hybridizace </a:t>
            </a:r>
            <a:endParaRPr lang="en-US" sz="2400" b="1" dirty="0"/>
          </a:p>
        </p:txBody>
      </p:sp>
    </p:spTree>
    <p:extLst>
      <p:ext uri="{BB962C8B-B14F-4D97-AF65-F5344CB8AC3E}">
        <p14:creationId xmlns:p14="http://schemas.microsoft.com/office/powerpoint/2010/main" val="18040129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F47D80D-A005-4D43-B172-79D25987B923}"/>
              </a:ext>
            </a:extLst>
          </p:cNvPr>
          <p:cNvSpPr txBox="1"/>
          <p:nvPr/>
        </p:nvSpPr>
        <p:spPr>
          <a:xfrm>
            <a:off x="152400" y="3862218"/>
            <a:ext cx="8839200" cy="1631216"/>
          </a:xfrm>
          <a:prstGeom prst="rect">
            <a:avLst/>
          </a:prstGeom>
          <a:noFill/>
        </p:spPr>
        <p:txBody>
          <a:bodyPr wrap="square">
            <a:spAutoFit/>
          </a:bodyPr>
          <a:lstStyle/>
          <a:p>
            <a:pPr algn="just"/>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mají nižší</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ii</a:t>
            </a:r>
            <a:r>
              <a:rPr lang="cs-CZ" sz="2000" b="0" i="0" dirty="0">
                <a:solidFill>
                  <a:srgbClr val="000000"/>
                </a:solidFill>
                <a:effectLst/>
              </a:rPr>
              <a:t> než </a:t>
            </a:r>
            <a:r>
              <a:rPr lang="en-US" sz="2000" b="0" i="0" dirty="0">
                <a:solidFill>
                  <a:srgbClr val="000000"/>
                </a:solidFill>
                <a:effectLst/>
              </a:rPr>
              <a:t>p</a:t>
            </a:r>
            <a:r>
              <a:rPr lang="cs-CZ" sz="2000" b="0" i="0" dirty="0">
                <a:solidFill>
                  <a:srgbClr val="000000"/>
                </a:solidFill>
                <a:effectLst/>
              </a:rPr>
              <a:t>-</a:t>
            </a:r>
            <a:r>
              <a:rPr lang="en-US" sz="2000" b="0" i="0" dirty="0">
                <a:solidFill>
                  <a:srgbClr val="000000"/>
                </a:solidFill>
                <a:effectLst/>
              </a:rPr>
              <a:t>orbital</a:t>
            </a:r>
            <a:r>
              <a:rPr lang="cs-CZ" sz="2000" dirty="0">
                <a:solidFill>
                  <a:srgbClr val="000000"/>
                </a:solidFill>
              </a:rPr>
              <a:t>y</a:t>
            </a:r>
            <a:r>
              <a:rPr lang="en-US" sz="2000" b="0" i="0" dirty="0">
                <a:solidFill>
                  <a:srgbClr val="000000"/>
                </a:solidFill>
                <a:effectLst/>
              </a:rPr>
              <a:t>.</a:t>
            </a:r>
            <a:r>
              <a:rPr lang="cs-CZ" sz="2000" b="0" i="0" dirty="0">
                <a:solidFill>
                  <a:srgbClr val="000000"/>
                </a:solidFill>
                <a:effectLst/>
              </a:rPr>
              <a:t> Větší </a:t>
            </a:r>
            <a:r>
              <a:rPr lang="en-US" sz="2000" b="0" i="0" dirty="0">
                <a:solidFill>
                  <a:srgbClr val="000000"/>
                </a:solidFill>
                <a:effectLst/>
              </a:rPr>
              <a:t>s</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 hybridního orbitalu</a:t>
            </a:r>
            <a:r>
              <a:rPr lang="en-US" sz="2000" b="0" i="0" dirty="0">
                <a:solidFill>
                  <a:srgbClr val="000000"/>
                </a:solidFill>
                <a:effectLst/>
              </a:rPr>
              <a:t> </a:t>
            </a:r>
            <a:r>
              <a:rPr lang="cs-CZ" sz="2000" b="0" i="0" dirty="0">
                <a:solidFill>
                  <a:srgbClr val="000000"/>
                </a:solidFill>
                <a:effectLst/>
              </a:rPr>
              <a:t>snižuje</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ii</a:t>
            </a:r>
            <a:r>
              <a:rPr lang="en-US" sz="2000" b="0" i="0" dirty="0">
                <a:solidFill>
                  <a:srgbClr val="000000"/>
                </a:solidFill>
                <a:effectLst/>
              </a:rPr>
              <a:t> </a:t>
            </a:r>
            <a:r>
              <a:rPr lang="cs-CZ" sz="2000" b="0" i="0" dirty="0" err="1">
                <a:solidFill>
                  <a:srgbClr val="000000"/>
                </a:solidFill>
                <a:effectLst/>
              </a:rPr>
              <a:t>hybridnch</a:t>
            </a:r>
            <a:r>
              <a:rPr lang="cs-CZ" sz="2000" b="0" i="0" dirty="0">
                <a:solidFill>
                  <a:srgbClr val="000000"/>
                </a:solidFill>
                <a:effectLst/>
              </a:rPr>
              <a:t> </a:t>
            </a:r>
            <a:r>
              <a:rPr lang="en-US" sz="2000" b="0" i="0" dirty="0">
                <a:solidFill>
                  <a:srgbClr val="000000"/>
                </a:solidFill>
                <a:effectLst/>
              </a:rPr>
              <a:t>orbital</a:t>
            </a:r>
            <a:r>
              <a:rPr lang="cs-CZ" sz="2000" b="0" i="0" dirty="0">
                <a:solidFill>
                  <a:srgbClr val="000000"/>
                </a:solidFill>
                <a:effectLst/>
              </a:rPr>
              <a:t>ů</a:t>
            </a:r>
            <a:r>
              <a:rPr lang="en-US" sz="2000" b="0" i="0" dirty="0">
                <a:solidFill>
                  <a:srgbClr val="000000"/>
                </a:solidFill>
                <a:effectLst/>
              </a:rPr>
              <a:t> a</a:t>
            </a:r>
            <a:r>
              <a:rPr lang="cs-CZ" sz="2000" b="0" i="0" dirty="0">
                <a:solidFill>
                  <a:srgbClr val="000000"/>
                </a:solidFill>
                <a:effectLst/>
              </a:rPr>
              <a:t> proto se více podobají </a:t>
            </a:r>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b="0" i="0" dirty="0" err="1">
                <a:solidFill>
                  <a:srgbClr val="000000"/>
                </a:solidFill>
                <a:effectLst/>
              </a:rPr>
              <a:t>ům</a:t>
            </a:r>
            <a:r>
              <a:rPr lang="en-US" sz="2000" b="0" i="0" dirty="0">
                <a:solidFill>
                  <a:srgbClr val="000000"/>
                </a:solidFill>
                <a:effectLst/>
              </a:rPr>
              <a:t>. </a:t>
            </a:r>
            <a:r>
              <a:rPr lang="cs-CZ" sz="2000" b="0" i="0" dirty="0">
                <a:solidFill>
                  <a:srgbClr val="000000"/>
                </a:solidFill>
                <a:effectLst/>
              </a:rPr>
              <a:t>Větší</a:t>
            </a:r>
            <a:r>
              <a:rPr lang="en-US" sz="2000" b="0" i="0" dirty="0">
                <a:solidFill>
                  <a:srgbClr val="000000"/>
                </a:solidFill>
                <a:effectLst/>
              </a:rPr>
              <a:t> p</a:t>
            </a:r>
            <a:r>
              <a:rPr lang="cs-CZ" sz="2000" b="0" i="0" dirty="0">
                <a:solidFill>
                  <a:srgbClr val="000000"/>
                </a:solidFill>
                <a:effectLst/>
              </a:rPr>
              <a:t>-c</a:t>
            </a:r>
            <a:r>
              <a:rPr lang="en-US" sz="2000" b="0" i="0" dirty="0">
                <a:solidFill>
                  <a:srgbClr val="000000"/>
                </a:solidFill>
                <a:effectLst/>
              </a:rPr>
              <a:t>hara</a:t>
            </a:r>
            <a:r>
              <a:rPr lang="cs-CZ" sz="2000" b="0" i="0" dirty="0">
                <a:solidFill>
                  <a:srgbClr val="000000"/>
                </a:solidFill>
                <a:effectLst/>
              </a:rPr>
              <a:t>k</a:t>
            </a:r>
            <a:r>
              <a:rPr lang="en-US" sz="2000" b="0" i="0" dirty="0" err="1">
                <a:solidFill>
                  <a:srgbClr val="000000"/>
                </a:solidFill>
                <a:effectLst/>
              </a:rPr>
              <a:t>ter</a:t>
            </a:r>
            <a:r>
              <a:rPr lang="en-US" sz="2000" b="0" i="0" dirty="0">
                <a:solidFill>
                  <a:srgbClr val="000000"/>
                </a:solidFill>
                <a:effectLst/>
              </a:rPr>
              <a:t> </a:t>
            </a:r>
            <a:r>
              <a:rPr lang="cs-CZ" sz="2000" b="0" i="0" dirty="0">
                <a:solidFill>
                  <a:srgbClr val="000000"/>
                </a:solidFill>
                <a:effectLst/>
              </a:rPr>
              <a:t>zvyšuje energii</a:t>
            </a:r>
            <a:r>
              <a:rPr lang="en-US" sz="2000" b="0" i="0" dirty="0">
                <a:solidFill>
                  <a:srgbClr val="000000"/>
                </a:solidFill>
                <a:effectLst/>
              </a:rPr>
              <a:t> </a:t>
            </a:r>
            <a:r>
              <a:rPr lang="cs-CZ" sz="2000" b="0" i="0" dirty="0">
                <a:solidFill>
                  <a:srgbClr val="000000"/>
                </a:solidFill>
                <a:effectLst/>
              </a:rPr>
              <a:t>hybridních</a:t>
            </a:r>
            <a:r>
              <a:rPr lang="en-US" sz="2000" b="0" i="0" dirty="0">
                <a:solidFill>
                  <a:srgbClr val="000000"/>
                </a:solidFill>
                <a:effectLst/>
              </a:rPr>
              <a:t> orbital</a:t>
            </a:r>
            <a:r>
              <a:rPr lang="cs-CZ" sz="2000" b="0" i="0" dirty="0">
                <a:solidFill>
                  <a:srgbClr val="000000"/>
                </a:solidFill>
                <a:effectLst/>
              </a:rPr>
              <a:t>ů</a:t>
            </a:r>
            <a:r>
              <a:rPr lang="en-US" sz="2000" b="0" i="0" dirty="0">
                <a:solidFill>
                  <a:srgbClr val="000000"/>
                </a:solidFill>
                <a:effectLst/>
              </a:rPr>
              <a:t> a</a:t>
            </a:r>
            <a:r>
              <a:rPr lang="cs-CZ" sz="2000" b="0" i="0" dirty="0">
                <a:solidFill>
                  <a:srgbClr val="000000"/>
                </a:solidFill>
                <a:effectLst/>
              </a:rPr>
              <a:t> proto se tyto více podobají p-</a:t>
            </a:r>
            <a:r>
              <a:rPr lang="en-US" sz="2000" b="0" i="0" dirty="0">
                <a:solidFill>
                  <a:srgbClr val="000000"/>
                </a:solidFill>
                <a:effectLst/>
              </a:rPr>
              <a:t>orbital</a:t>
            </a:r>
            <a:r>
              <a:rPr lang="cs-CZ" sz="2000" b="0" i="0" dirty="0" err="1">
                <a:solidFill>
                  <a:srgbClr val="000000"/>
                </a:solidFill>
                <a:effectLst/>
              </a:rPr>
              <a:t>ům</a:t>
            </a:r>
            <a:r>
              <a:rPr lang="en-US" sz="2000" b="0" i="0" dirty="0">
                <a:solidFill>
                  <a:srgbClr val="000000"/>
                </a:solidFill>
                <a:effectLst/>
              </a:rPr>
              <a:t>.</a:t>
            </a:r>
            <a:endParaRPr lang="cs-CZ" sz="2000" b="0" i="0" dirty="0">
              <a:solidFill>
                <a:srgbClr val="000000"/>
              </a:solidFill>
              <a:effectLst/>
            </a:endParaRPr>
          </a:p>
          <a:p>
            <a:pPr algn="just"/>
            <a:endParaRPr lang="en-US" sz="2000" b="0" i="0" dirty="0">
              <a:solidFill>
                <a:srgbClr val="000000"/>
              </a:solidFill>
              <a:effectLst/>
            </a:endParaRPr>
          </a:p>
        </p:txBody>
      </p:sp>
      <p:sp>
        <p:nvSpPr>
          <p:cNvPr id="6" name="TextovéPole 5">
            <a:extLst>
              <a:ext uri="{FF2B5EF4-FFF2-40B4-BE49-F238E27FC236}">
                <a16:creationId xmlns:a16="http://schemas.microsoft.com/office/drawing/2014/main" id="{7C8810ED-363F-49E8-989A-70C4784464EC}"/>
              </a:ext>
            </a:extLst>
          </p:cNvPr>
          <p:cNvSpPr txBox="1"/>
          <p:nvPr/>
        </p:nvSpPr>
        <p:spPr>
          <a:xfrm>
            <a:off x="152400" y="914400"/>
            <a:ext cx="8839200" cy="1754326"/>
          </a:xfrm>
          <a:prstGeom prst="rect">
            <a:avLst/>
          </a:prstGeom>
          <a:noFill/>
        </p:spPr>
        <p:txBody>
          <a:bodyPr wrap="square">
            <a:spAutoFit/>
          </a:bodyPr>
          <a:lstStyle/>
          <a:p>
            <a:pPr algn="just"/>
            <a:r>
              <a:rPr lang="en-US" sz="2000" b="1" i="1" dirty="0">
                <a:solidFill>
                  <a:srgbClr val="000000"/>
                </a:solidFill>
                <a:effectLst/>
              </a:rPr>
              <a:t>s</a:t>
            </a:r>
            <a:r>
              <a:rPr lang="cs-CZ" sz="2000" b="1" i="1" dirty="0">
                <a:solidFill>
                  <a:srgbClr val="000000"/>
                </a:solidFill>
                <a:effectLst/>
              </a:rPr>
              <a:t>-</a:t>
            </a:r>
            <a:r>
              <a:rPr lang="en-US" sz="2000" b="1" i="1" dirty="0" err="1">
                <a:solidFill>
                  <a:srgbClr val="000000"/>
                </a:solidFill>
                <a:effectLst/>
              </a:rPr>
              <a:t>chara</a:t>
            </a:r>
            <a:r>
              <a:rPr lang="cs-CZ" sz="2000" b="1" i="1" dirty="0">
                <a:solidFill>
                  <a:srgbClr val="000000"/>
                </a:solidFill>
                <a:effectLst/>
              </a:rPr>
              <a:t>k</a:t>
            </a:r>
            <a:r>
              <a:rPr lang="en-US" sz="2000" b="1" i="1" dirty="0" err="1">
                <a:solidFill>
                  <a:srgbClr val="000000"/>
                </a:solidFill>
                <a:effectLst/>
              </a:rPr>
              <a:t>ter</a:t>
            </a:r>
            <a:r>
              <a:rPr lang="cs-CZ" sz="2000" b="1" i="1" dirty="0">
                <a:solidFill>
                  <a:srgbClr val="000000"/>
                </a:solidFill>
                <a:effectLst/>
              </a:rPr>
              <a:t> hybridního orbitalu</a:t>
            </a:r>
            <a:r>
              <a:rPr lang="cs-CZ" sz="2000" b="1" i="0" dirty="0">
                <a:solidFill>
                  <a:srgbClr val="000000"/>
                </a:solidFill>
                <a:effectLst/>
              </a:rPr>
              <a:t> - </a:t>
            </a:r>
            <a:r>
              <a:rPr lang="cs-CZ" sz="2000" b="0" i="0" dirty="0">
                <a:solidFill>
                  <a:srgbClr val="000000"/>
                </a:solidFill>
                <a:effectLst/>
              </a:rPr>
              <a:t>hybridní orbital má vyšší podíl původního s</a:t>
            </a:r>
            <a:r>
              <a:rPr lang="en-US" sz="2000" b="0" i="0" dirty="0">
                <a:solidFill>
                  <a:srgbClr val="000000"/>
                </a:solidFill>
                <a:effectLst/>
              </a:rPr>
              <a:t>-</a:t>
            </a:r>
            <a:r>
              <a:rPr lang="cs-CZ" sz="2000" b="0" i="0" dirty="0" err="1">
                <a:solidFill>
                  <a:srgbClr val="000000"/>
                </a:solidFill>
                <a:effectLst/>
              </a:rPr>
              <a:t>orbitala</a:t>
            </a:r>
            <a:r>
              <a:rPr lang="en-US" sz="2000" b="0" i="0" dirty="0">
                <a:solidFill>
                  <a:srgbClr val="000000"/>
                </a:solidFill>
                <a:effectLst/>
              </a:rPr>
              <a:t> </a:t>
            </a:r>
            <a:r>
              <a:rPr lang="cs-CZ" sz="2000" b="0" i="0" dirty="0">
                <a:solidFill>
                  <a:srgbClr val="000000"/>
                </a:solidFill>
                <a:effectLst/>
              </a:rPr>
              <a:t>a nižší podíl</a:t>
            </a:r>
            <a:r>
              <a:rPr lang="en-US" sz="2000" b="0" i="0" dirty="0">
                <a:solidFill>
                  <a:srgbClr val="000000"/>
                </a:solidFill>
                <a:effectLst/>
              </a:rPr>
              <a:t> </a:t>
            </a:r>
            <a:r>
              <a:rPr lang="cs-CZ" sz="2000" b="0" i="0" dirty="0">
                <a:solidFill>
                  <a:srgbClr val="000000"/>
                </a:solidFill>
                <a:effectLst/>
              </a:rPr>
              <a:t>původního</a:t>
            </a:r>
            <a:r>
              <a:rPr lang="en-US" sz="2000" b="0" i="0" dirty="0">
                <a:solidFill>
                  <a:srgbClr val="000000"/>
                </a:solidFill>
                <a:effectLst/>
              </a:rPr>
              <a:t> p-</a:t>
            </a:r>
            <a:r>
              <a:rPr lang="cs-CZ" sz="2000" b="0" i="0" dirty="0">
                <a:solidFill>
                  <a:srgbClr val="000000"/>
                </a:solidFill>
                <a:effectLst/>
              </a:rPr>
              <a:t>orbitalu.</a:t>
            </a:r>
          </a:p>
          <a:p>
            <a:pPr algn="just"/>
            <a:endParaRPr lang="cs-CZ" sz="800" dirty="0">
              <a:solidFill>
                <a:srgbClr val="000000"/>
              </a:solidFill>
            </a:endParaRPr>
          </a:p>
          <a:p>
            <a:pPr algn="just"/>
            <a:r>
              <a:rPr lang="cs-CZ" sz="2000" b="1" i="1" dirty="0">
                <a:solidFill>
                  <a:srgbClr val="000000"/>
                </a:solidFill>
                <a:effectLst/>
              </a:rPr>
              <a:t>p-</a:t>
            </a:r>
            <a:r>
              <a:rPr lang="en-US" sz="2000" b="1" i="1" dirty="0" err="1">
                <a:solidFill>
                  <a:srgbClr val="000000"/>
                </a:solidFill>
                <a:effectLst/>
              </a:rPr>
              <a:t>chara</a:t>
            </a:r>
            <a:r>
              <a:rPr lang="cs-CZ" sz="2000" b="1" i="1" dirty="0">
                <a:solidFill>
                  <a:srgbClr val="000000"/>
                </a:solidFill>
                <a:effectLst/>
              </a:rPr>
              <a:t>k</a:t>
            </a:r>
            <a:r>
              <a:rPr lang="en-US" sz="2000" b="1" i="1" dirty="0" err="1">
                <a:solidFill>
                  <a:srgbClr val="000000"/>
                </a:solidFill>
                <a:effectLst/>
              </a:rPr>
              <a:t>ter</a:t>
            </a:r>
            <a:r>
              <a:rPr lang="cs-CZ" sz="2000" b="1" i="1" dirty="0">
                <a:solidFill>
                  <a:srgbClr val="000000"/>
                </a:solidFill>
                <a:effectLst/>
              </a:rPr>
              <a:t> hybridního orbitalu </a:t>
            </a:r>
            <a:r>
              <a:rPr lang="cs-CZ" sz="2000" b="1" i="0" dirty="0">
                <a:solidFill>
                  <a:srgbClr val="000000"/>
                </a:solidFill>
                <a:effectLst/>
              </a:rPr>
              <a:t>- </a:t>
            </a:r>
            <a:r>
              <a:rPr lang="cs-CZ" sz="2000" b="0" i="0" dirty="0">
                <a:solidFill>
                  <a:srgbClr val="000000"/>
                </a:solidFill>
                <a:effectLst/>
              </a:rPr>
              <a:t>hybridní orbital má vyšší podíl původního p</a:t>
            </a:r>
            <a:r>
              <a:rPr lang="en-US" sz="2000" b="0" i="0" dirty="0">
                <a:solidFill>
                  <a:srgbClr val="000000"/>
                </a:solidFill>
                <a:effectLst/>
              </a:rPr>
              <a:t>-</a:t>
            </a:r>
            <a:r>
              <a:rPr lang="cs-CZ" sz="2000" b="0" i="0" dirty="0">
                <a:solidFill>
                  <a:srgbClr val="000000"/>
                </a:solidFill>
                <a:effectLst/>
              </a:rPr>
              <a:t>orbitalu</a:t>
            </a:r>
            <a:r>
              <a:rPr lang="en-US" sz="2000" b="0" i="0" dirty="0">
                <a:solidFill>
                  <a:srgbClr val="000000"/>
                </a:solidFill>
                <a:effectLst/>
              </a:rPr>
              <a:t> </a:t>
            </a:r>
            <a:r>
              <a:rPr lang="cs-CZ" sz="2000" b="0" i="0" dirty="0">
                <a:solidFill>
                  <a:srgbClr val="000000"/>
                </a:solidFill>
                <a:effectLst/>
              </a:rPr>
              <a:t>a nižší podíl</a:t>
            </a:r>
            <a:r>
              <a:rPr lang="en-US" sz="2000" b="0" i="0" dirty="0">
                <a:solidFill>
                  <a:srgbClr val="000000"/>
                </a:solidFill>
                <a:effectLst/>
              </a:rPr>
              <a:t> </a:t>
            </a:r>
            <a:r>
              <a:rPr lang="cs-CZ" sz="2000" b="0" i="0" dirty="0">
                <a:solidFill>
                  <a:srgbClr val="000000"/>
                </a:solidFill>
                <a:effectLst/>
              </a:rPr>
              <a:t>původního</a:t>
            </a:r>
            <a:r>
              <a:rPr lang="en-US" sz="2000" b="0" i="0" dirty="0">
                <a:solidFill>
                  <a:srgbClr val="000000"/>
                </a:solidFill>
                <a:effectLst/>
              </a:rPr>
              <a:t> </a:t>
            </a:r>
            <a:r>
              <a:rPr lang="cs-CZ" sz="2000" b="0" i="0" dirty="0">
                <a:solidFill>
                  <a:srgbClr val="000000"/>
                </a:solidFill>
                <a:effectLst/>
              </a:rPr>
              <a:t>s</a:t>
            </a:r>
            <a:r>
              <a:rPr lang="en-US" sz="2000" b="0" i="0" dirty="0">
                <a:solidFill>
                  <a:srgbClr val="000000"/>
                </a:solidFill>
                <a:effectLst/>
              </a:rPr>
              <a:t>-</a:t>
            </a:r>
            <a:r>
              <a:rPr lang="cs-CZ" sz="2000" b="0" i="0" dirty="0">
                <a:solidFill>
                  <a:srgbClr val="000000"/>
                </a:solidFill>
                <a:effectLst/>
              </a:rPr>
              <a:t>orbitalu.</a:t>
            </a:r>
            <a:endParaRPr lang="cs-CZ" sz="2000" dirty="0"/>
          </a:p>
          <a:p>
            <a:pPr algn="just"/>
            <a:endParaRPr lang="cs-CZ" sz="2000" dirty="0"/>
          </a:p>
        </p:txBody>
      </p:sp>
      <p:sp>
        <p:nvSpPr>
          <p:cNvPr id="7" name="TextovéPole 6">
            <a:extLst>
              <a:ext uri="{FF2B5EF4-FFF2-40B4-BE49-F238E27FC236}">
                <a16:creationId xmlns:a16="http://schemas.microsoft.com/office/drawing/2014/main" id="{298F369E-DD3E-46B4-8DA0-C85EDF2DE296}"/>
              </a:ext>
            </a:extLst>
          </p:cNvPr>
          <p:cNvSpPr txBox="1"/>
          <p:nvPr/>
        </p:nvSpPr>
        <p:spPr>
          <a:xfrm>
            <a:off x="1828800" y="171074"/>
            <a:ext cx="6400800" cy="461665"/>
          </a:xfrm>
          <a:prstGeom prst="rect">
            <a:avLst/>
          </a:prstGeom>
          <a:noFill/>
        </p:spPr>
        <p:txBody>
          <a:bodyPr wrap="square">
            <a:spAutoFit/>
          </a:bodyPr>
          <a:lstStyle/>
          <a:p>
            <a:r>
              <a:rPr lang="en-US" sz="2400" b="1" i="0" dirty="0">
                <a:solidFill>
                  <a:srgbClr val="000000"/>
                </a:solidFill>
                <a:effectLst/>
                <a:latin typeface="Open Sans"/>
              </a:rPr>
              <a:t>s</a:t>
            </a:r>
            <a:r>
              <a:rPr lang="cs-CZ" sz="2400" b="1" i="0" dirty="0">
                <a:solidFill>
                  <a:srgbClr val="000000"/>
                </a:solidFill>
                <a:effectLst/>
                <a:latin typeface="Open Sans"/>
              </a:rPr>
              <a:t>- a p-</a:t>
            </a:r>
            <a:r>
              <a:rPr lang="en-US" sz="2400" b="1" i="0" dirty="0" err="1">
                <a:solidFill>
                  <a:srgbClr val="000000"/>
                </a:solidFill>
                <a:effectLst/>
                <a:latin typeface="Open Sans"/>
              </a:rPr>
              <a:t>chara</a:t>
            </a:r>
            <a:r>
              <a:rPr lang="cs-CZ" sz="2400" b="1" i="0" dirty="0">
                <a:solidFill>
                  <a:srgbClr val="000000"/>
                </a:solidFill>
                <a:effectLst/>
                <a:latin typeface="Open Sans"/>
              </a:rPr>
              <a:t>k</a:t>
            </a:r>
            <a:r>
              <a:rPr lang="en-US" sz="2400" b="1" i="0" dirty="0" err="1">
                <a:solidFill>
                  <a:srgbClr val="000000"/>
                </a:solidFill>
                <a:effectLst/>
                <a:latin typeface="Open Sans"/>
              </a:rPr>
              <a:t>ter</a:t>
            </a:r>
            <a:r>
              <a:rPr lang="cs-CZ" sz="2400" b="1" i="0" dirty="0">
                <a:solidFill>
                  <a:srgbClr val="000000"/>
                </a:solidFill>
                <a:effectLst/>
                <a:latin typeface="Open Sans"/>
              </a:rPr>
              <a:t> hybridních orbitalů </a:t>
            </a:r>
            <a:endParaRPr lang="cs-CZ" sz="2400" dirty="0"/>
          </a:p>
        </p:txBody>
      </p:sp>
      <p:pic>
        <p:nvPicPr>
          <p:cNvPr id="8" name="Obrázek 7">
            <a:extLst>
              <a:ext uri="{FF2B5EF4-FFF2-40B4-BE49-F238E27FC236}">
                <a16:creationId xmlns:a16="http://schemas.microsoft.com/office/drawing/2014/main" id="{9A187BC6-1BC3-451D-9C24-21DB3E51A0E1}"/>
              </a:ext>
            </a:extLst>
          </p:cNvPr>
          <p:cNvPicPr>
            <a:picLocks noChangeAspect="1"/>
          </p:cNvPicPr>
          <p:nvPr/>
        </p:nvPicPr>
        <p:blipFill>
          <a:blip r:embed="rId2"/>
          <a:stretch>
            <a:fillRect/>
          </a:stretch>
        </p:blipFill>
        <p:spPr>
          <a:xfrm>
            <a:off x="2895600" y="2390807"/>
            <a:ext cx="2895600" cy="1315014"/>
          </a:xfrm>
          <a:prstGeom prst="rect">
            <a:avLst/>
          </a:prstGeom>
        </p:spPr>
      </p:pic>
      <p:pic>
        <p:nvPicPr>
          <p:cNvPr id="11" name="Obrázek 10">
            <a:extLst>
              <a:ext uri="{FF2B5EF4-FFF2-40B4-BE49-F238E27FC236}">
                <a16:creationId xmlns:a16="http://schemas.microsoft.com/office/drawing/2014/main" id="{97C87268-6FB3-4ACE-B0FA-2BFEE1E1209A}"/>
              </a:ext>
            </a:extLst>
          </p:cNvPr>
          <p:cNvPicPr>
            <a:picLocks noChangeAspect="1"/>
          </p:cNvPicPr>
          <p:nvPr/>
        </p:nvPicPr>
        <p:blipFill>
          <a:blip r:embed="rId3"/>
          <a:stretch>
            <a:fillRect/>
          </a:stretch>
        </p:blipFill>
        <p:spPr>
          <a:xfrm>
            <a:off x="2133600" y="4999283"/>
            <a:ext cx="5486400" cy="1687643"/>
          </a:xfrm>
          <a:prstGeom prst="rect">
            <a:avLst/>
          </a:prstGeom>
        </p:spPr>
      </p:pic>
    </p:spTree>
    <p:extLst>
      <p:ext uri="{BB962C8B-B14F-4D97-AF65-F5344CB8AC3E}">
        <p14:creationId xmlns:p14="http://schemas.microsoft.com/office/powerpoint/2010/main" val="22256722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D293C29-D9DB-4786-9C43-481EF3203153}"/>
              </a:ext>
            </a:extLst>
          </p:cNvPr>
          <p:cNvSpPr txBox="1"/>
          <p:nvPr/>
        </p:nvSpPr>
        <p:spPr>
          <a:xfrm>
            <a:off x="266700" y="228600"/>
            <a:ext cx="8610600" cy="1938992"/>
          </a:xfrm>
          <a:prstGeom prst="rect">
            <a:avLst/>
          </a:prstGeom>
          <a:noFill/>
        </p:spPr>
        <p:txBody>
          <a:bodyPr wrap="square">
            <a:spAutoFit/>
          </a:bodyPr>
          <a:lstStyle/>
          <a:p>
            <a:pPr algn="just"/>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dirty="0">
                <a:solidFill>
                  <a:srgbClr val="000000"/>
                </a:solidFill>
              </a:rPr>
              <a:t>y</a:t>
            </a:r>
            <a:r>
              <a:rPr lang="en-US" sz="2000" b="0" i="0" dirty="0">
                <a:solidFill>
                  <a:srgbClr val="000000"/>
                </a:solidFill>
                <a:effectLst/>
              </a:rPr>
              <a:t> </a:t>
            </a:r>
            <a:r>
              <a:rPr lang="cs-CZ" sz="2000" b="0" i="0" dirty="0">
                <a:solidFill>
                  <a:srgbClr val="000000"/>
                </a:solidFill>
                <a:effectLst/>
              </a:rPr>
              <a:t>jsou blíže jádru, </a:t>
            </a:r>
            <a:r>
              <a:rPr lang="cs-CZ" sz="2000" dirty="0">
                <a:solidFill>
                  <a:srgbClr val="000000"/>
                </a:solidFill>
              </a:rPr>
              <a:t>jsou</a:t>
            </a:r>
            <a:r>
              <a:rPr lang="en-US" sz="2000" b="0" i="0" dirty="0">
                <a:solidFill>
                  <a:srgbClr val="000000"/>
                </a:solidFill>
                <a:effectLst/>
              </a:rPr>
              <a:t> </a:t>
            </a:r>
            <a:r>
              <a:rPr lang="cs-CZ" sz="2000" b="0" i="0" dirty="0">
                <a:solidFill>
                  <a:srgbClr val="000000"/>
                </a:solidFill>
                <a:effectLst/>
              </a:rPr>
              <a:t>víc</a:t>
            </a:r>
            <a:r>
              <a:rPr lang="en-US" sz="2000" b="0" i="0" dirty="0">
                <a:solidFill>
                  <a:srgbClr val="000000"/>
                </a:solidFill>
                <a:effectLst/>
              </a:rPr>
              <a:t>e </a:t>
            </a:r>
            <a:r>
              <a:rPr lang="en-US" sz="2000" b="0" i="0" dirty="0" err="1">
                <a:solidFill>
                  <a:srgbClr val="000000"/>
                </a:solidFill>
                <a:effectLst/>
              </a:rPr>
              <a:t>penetr</a:t>
            </a:r>
            <a:r>
              <a:rPr lang="cs-CZ" sz="2000" b="0" i="0" dirty="0" err="1">
                <a:solidFill>
                  <a:srgbClr val="000000"/>
                </a:solidFill>
                <a:effectLst/>
              </a:rPr>
              <a:t>ující</a:t>
            </a:r>
            <a:r>
              <a:rPr lang="en-US" sz="2000" b="0" i="0" dirty="0">
                <a:solidFill>
                  <a:srgbClr val="000000"/>
                </a:solidFill>
                <a:effectLst/>
              </a:rPr>
              <a:t> a </a:t>
            </a:r>
            <a:r>
              <a:rPr lang="en-US" sz="2000" b="0" i="0" dirty="0" err="1">
                <a:solidFill>
                  <a:srgbClr val="000000"/>
                </a:solidFill>
                <a:effectLst/>
              </a:rPr>
              <a:t>ele</a:t>
            </a:r>
            <a:r>
              <a:rPr lang="cs-CZ" sz="2000" b="0" i="0" dirty="0">
                <a:solidFill>
                  <a:srgbClr val="000000"/>
                </a:solidFill>
                <a:effectLst/>
              </a:rPr>
              <a:t>k</a:t>
            </a:r>
            <a:r>
              <a:rPr lang="en-US" sz="2000" b="0" i="0" dirty="0" err="1">
                <a:solidFill>
                  <a:srgbClr val="000000"/>
                </a:solidFill>
                <a:effectLst/>
              </a:rPr>
              <a:t>tron</a:t>
            </a:r>
            <a:r>
              <a:rPr lang="cs-CZ" sz="2000" b="0" i="0" dirty="0" err="1">
                <a:solidFill>
                  <a:srgbClr val="000000"/>
                </a:solidFill>
                <a:effectLst/>
              </a:rPr>
              <a:t>ová</a:t>
            </a:r>
            <a:r>
              <a:rPr lang="cs-CZ" sz="2000" b="0" i="0" dirty="0">
                <a:solidFill>
                  <a:srgbClr val="000000"/>
                </a:solidFill>
                <a:effectLst/>
              </a:rPr>
              <a:t> hustota</a:t>
            </a:r>
            <a:r>
              <a:rPr lang="en-US" sz="2000" b="0" i="0" dirty="0">
                <a:solidFill>
                  <a:srgbClr val="000000"/>
                </a:solidFill>
                <a:effectLst/>
              </a:rPr>
              <a:t> </a:t>
            </a:r>
            <a:r>
              <a:rPr lang="cs-CZ" sz="2000" b="0" i="0" dirty="0">
                <a:solidFill>
                  <a:srgbClr val="000000"/>
                </a:solidFill>
                <a:effectLst/>
              </a:rPr>
              <a:t>je</a:t>
            </a:r>
            <a:r>
              <a:rPr lang="en-US" sz="2000" b="0" i="0" dirty="0">
                <a:solidFill>
                  <a:srgbClr val="000000"/>
                </a:solidFill>
                <a:effectLst/>
              </a:rPr>
              <a:t> </a:t>
            </a:r>
            <a:r>
              <a:rPr lang="cs-CZ" sz="2000" b="0" i="0" dirty="0">
                <a:solidFill>
                  <a:srgbClr val="000000"/>
                </a:solidFill>
                <a:effectLst/>
              </a:rPr>
              <a:t>méně</a:t>
            </a:r>
            <a:r>
              <a:rPr lang="en-US" sz="2000" b="0" i="0" dirty="0">
                <a:solidFill>
                  <a:srgbClr val="000000"/>
                </a:solidFill>
                <a:effectLst/>
              </a:rPr>
              <a:t> </a:t>
            </a:r>
            <a:r>
              <a:rPr lang="cs-CZ" sz="2000" b="0" i="0" dirty="0">
                <a:solidFill>
                  <a:srgbClr val="000000"/>
                </a:solidFill>
                <a:effectLst/>
              </a:rPr>
              <a:t>dostupná pro vazbu - proto s</a:t>
            </a:r>
            <a:r>
              <a:rPr lang="en-US" sz="2000" b="0" i="0" dirty="0" err="1">
                <a:solidFill>
                  <a:srgbClr val="000000"/>
                </a:solidFill>
                <a:effectLst/>
              </a:rPr>
              <a:t>tabiliz</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volný elektronový pár</a:t>
            </a:r>
            <a:r>
              <a:rPr lang="en-US" sz="2000" b="0" i="0" dirty="0">
                <a:solidFill>
                  <a:srgbClr val="000000"/>
                </a:solidFill>
                <a:effectLst/>
              </a:rPr>
              <a:t>. </a:t>
            </a:r>
            <a:r>
              <a:rPr lang="cs-CZ" sz="2000" b="0" i="0" dirty="0">
                <a:solidFill>
                  <a:srgbClr val="000000"/>
                </a:solidFill>
                <a:effectLst/>
              </a:rPr>
              <a:t>Důsledkem většího</a:t>
            </a:r>
            <a:r>
              <a:rPr lang="en-US" sz="2000" b="0" i="0" dirty="0">
                <a:solidFill>
                  <a:srgbClr val="000000"/>
                </a:solidFill>
                <a:effectLst/>
              </a:rPr>
              <a:t> s</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u</a:t>
            </a:r>
            <a:r>
              <a:rPr lang="en-US" sz="2000" b="0" i="0" dirty="0">
                <a:solidFill>
                  <a:srgbClr val="000000"/>
                </a:solidFill>
                <a:effectLst/>
              </a:rPr>
              <a:t> </a:t>
            </a:r>
            <a:r>
              <a:rPr lang="cs-CZ" sz="2000" b="0" i="0" dirty="0">
                <a:solidFill>
                  <a:srgbClr val="000000"/>
                </a:solidFill>
                <a:effectLst/>
              </a:rPr>
              <a:t>je menší </a:t>
            </a:r>
            <a:r>
              <a:rPr lang="en-US" sz="2000" b="0" i="0" dirty="0" err="1">
                <a:solidFill>
                  <a:srgbClr val="000000"/>
                </a:solidFill>
                <a:effectLst/>
              </a:rPr>
              <a:t>repuls</a:t>
            </a:r>
            <a:r>
              <a:rPr lang="cs-CZ" sz="2000" b="0" i="0" dirty="0">
                <a:solidFill>
                  <a:srgbClr val="000000"/>
                </a:solidFill>
                <a:effectLst/>
              </a:rPr>
              <a:t>e, menší</a:t>
            </a:r>
            <a:r>
              <a:rPr lang="en-US" sz="2000" b="0" i="0" dirty="0">
                <a:solidFill>
                  <a:srgbClr val="000000"/>
                </a:solidFill>
                <a:effectLst/>
              </a:rPr>
              <a:t> </a:t>
            </a:r>
            <a:r>
              <a:rPr lang="en-US" sz="2000" b="0" i="0" dirty="0" err="1">
                <a:solidFill>
                  <a:srgbClr val="000000"/>
                </a:solidFill>
                <a:effectLst/>
              </a:rPr>
              <a:t>hybridi</a:t>
            </a:r>
            <a:r>
              <a:rPr lang="cs-CZ" sz="2000" dirty="0">
                <a:solidFill>
                  <a:srgbClr val="000000"/>
                </a:solidFill>
              </a:rPr>
              <a:t>z</a:t>
            </a:r>
            <a:r>
              <a:rPr lang="en-US" sz="2000" b="0" i="0" dirty="0">
                <a:solidFill>
                  <a:srgbClr val="000000"/>
                </a:solidFill>
                <a:effectLst/>
              </a:rPr>
              <a:t>a</a:t>
            </a:r>
            <a:r>
              <a:rPr lang="cs-CZ" sz="2000" b="0" i="0" dirty="0">
                <a:solidFill>
                  <a:srgbClr val="000000"/>
                </a:solidFill>
                <a:effectLst/>
              </a:rPr>
              <a:t>č</a:t>
            </a:r>
            <a:r>
              <a:rPr lang="en-US" sz="2000" b="0" i="0" dirty="0">
                <a:solidFill>
                  <a:srgbClr val="000000"/>
                </a:solidFill>
                <a:effectLst/>
              </a:rPr>
              <a:t>n</a:t>
            </a:r>
            <a:r>
              <a:rPr lang="cs-CZ" sz="2000" b="0" i="0" dirty="0">
                <a:solidFill>
                  <a:srgbClr val="000000"/>
                </a:solidFill>
                <a:effectLst/>
              </a:rPr>
              <a:t>í</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ie</a:t>
            </a:r>
            <a:r>
              <a:rPr lang="en-US" sz="2000" b="0" i="0" dirty="0">
                <a:solidFill>
                  <a:srgbClr val="000000"/>
                </a:solidFill>
                <a:effectLst/>
              </a:rPr>
              <a:t> a </a:t>
            </a:r>
            <a:r>
              <a:rPr lang="cs-CZ" sz="2000" b="0" i="0" dirty="0">
                <a:solidFill>
                  <a:srgbClr val="000000"/>
                </a:solidFill>
                <a:effectLst/>
              </a:rPr>
              <a:t>menší vazebný úhel</a:t>
            </a:r>
            <a:r>
              <a:rPr lang="en-US" sz="2000" b="0" i="0" dirty="0">
                <a:solidFill>
                  <a:srgbClr val="000000"/>
                </a:solidFill>
                <a:effectLst/>
              </a:rPr>
              <a:t>.</a:t>
            </a:r>
            <a:r>
              <a:rPr lang="cs-CZ" sz="2000" b="0" i="0" dirty="0">
                <a:solidFill>
                  <a:srgbClr val="000000"/>
                </a:solidFill>
                <a:effectLst/>
              </a:rPr>
              <a:t> Totéž platí v</a:t>
            </a:r>
            <a:r>
              <a:rPr lang="en-US" sz="2000" b="0" i="0" dirty="0">
                <a:solidFill>
                  <a:srgbClr val="000000"/>
                </a:solidFill>
                <a:effectLst/>
              </a:rPr>
              <a:t>ice versa </a:t>
            </a:r>
            <a:r>
              <a:rPr lang="cs-CZ" sz="2000" b="0" i="0" dirty="0">
                <a:solidFill>
                  <a:srgbClr val="000000"/>
                </a:solidFill>
                <a:effectLst/>
              </a:rPr>
              <a:t>o vyšším</a:t>
            </a:r>
            <a:r>
              <a:rPr lang="en-US" sz="2000" b="0" i="0" dirty="0">
                <a:solidFill>
                  <a:srgbClr val="000000"/>
                </a:solidFill>
                <a:effectLst/>
              </a:rPr>
              <a:t> p</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u hybridních orbitalů</a:t>
            </a:r>
            <a:r>
              <a:rPr lang="en-US" sz="2000" b="0" i="0" dirty="0">
                <a:solidFill>
                  <a:srgbClr val="000000"/>
                </a:solidFill>
                <a:effectLst/>
              </a:rPr>
              <a:t>.</a:t>
            </a:r>
            <a:r>
              <a:rPr lang="cs-CZ" sz="2000" b="0" i="0" dirty="0">
                <a:solidFill>
                  <a:srgbClr val="000000"/>
                </a:solidFill>
                <a:effectLst/>
              </a:rPr>
              <a:t> Nej</a:t>
            </a:r>
            <a:r>
              <a:rPr lang="en-US" sz="2000" b="0" i="0" dirty="0">
                <a:solidFill>
                  <a:srgbClr val="000000"/>
                </a:solidFill>
                <a:effectLst/>
              </a:rPr>
              <a:t>stab</a:t>
            </a:r>
            <a:r>
              <a:rPr lang="cs-CZ" sz="2000" b="0" i="0" dirty="0">
                <a:solidFill>
                  <a:srgbClr val="000000"/>
                </a:solidFill>
                <a:effectLst/>
              </a:rPr>
              <a:t>i</a:t>
            </a:r>
            <a:r>
              <a:rPr lang="en-US" sz="2000" b="0" i="0" dirty="0">
                <a:solidFill>
                  <a:srgbClr val="000000"/>
                </a:solidFill>
                <a:effectLst/>
              </a:rPr>
              <a:t>l</a:t>
            </a:r>
            <a:r>
              <a:rPr lang="cs-CZ" sz="2000" b="0" i="0" dirty="0" err="1">
                <a:solidFill>
                  <a:srgbClr val="000000"/>
                </a:solidFill>
                <a:effectLst/>
              </a:rPr>
              <a:t>nější</a:t>
            </a:r>
            <a:r>
              <a:rPr lang="cs-CZ" sz="2000" b="0" i="0" dirty="0">
                <a:solidFill>
                  <a:srgbClr val="000000"/>
                </a:solidFill>
                <a:effectLst/>
              </a:rPr>
              <a:t> uspořádání je tudíž využití </a:t>
            </a:r>
            <a:r>
              <a:rPr lang="en-US" sz="2000" b="0" i="0" dirty="0">
                <a:solidFill>
                  <a:srgbClr val="000000"/>
                </a:solidFill>
                <a:effectLst/>
              </a:rPr>
              <a:t>p</a:t>
            </a:r>
            <a:r>
              <a:rPr lang="cs-CZ" sz="2000" b="0" i="0" dirty="0">
                <a:solidFill>
                  <a:srgbClr val="000000"/>
                </a:solidFill>
                <a:effectLst/>
              </a:rPr>
              <a:t>-</a:t>
            </a:r>
            <a:r>
              <a:rPr lang="en-US" sz="2000" b="0" i="0" dirty="0">
                <a:solidFill>
                  <a:srgbClr val="000000"/>
                </a:solidFill>
                <a:effectLst/>
              </a:rPr>
              <a:t>orbital</a:t>
            </a:r>
            <a:r>
              <a:rPr lang="cs-CZ" sz="2000" b="0" i="0" dirty="0">
                <a:solidFill>
                  <a:srgbClr val="000000"/>
                </a:solidFill>
                <a:effectLst/>
              </a:rPr>
              <a:t>ů</a:t>
            </a:r>
            <a:r>
              <a:rPr lang="en-US" sz="2000" b="0" i="0" dirty="0">
                <a:solidFill>
                  <a:srgbClr val="000000"/>
                </a:solidFill>
                <a:effectLst/>
              </a:rPr>
              <a:t> </a:t>
            </a:r>
            <a:r>
              <a:rPr lang="cs-CZ" sz="2000" b="0" i="0" dirty="0">
                <a:solidFill>
                  <a:srgbClr val="000000"/>
                </a:solidFill>
                <a:effectLst/>
              </a:rPr>
              <a:t>pro vazbu a</a:t>
            </a:r>
            <a:r>
              <a:rPr lang="en-US" sz="2000" b="0" i="0" dirty="0">
                <a:solidFill>
                  <a:srgbClr val="000000"/>
                </a:solidFill>
                <a:effectLst/>
              </a:rPr>
              <a:t> </a:t>
            </a:r>
            <a:r>
              <a:rPr lang="cs-CZ" sz="2000" b="0" i="0" dirty="0">
                <a:solidFill>
                  <a:srgbClr val="000000"/>
                </a:solidFill>
                <a:effectLst/>
              </a:rPr>
              <a:t>s-</a:t>
            </a:r>
            <a:r>
              <a:rPr lang="en-US" sz="2000" b="0" i="0" dirty="0">
                <a:solidFill>
                  <a:srgbClr val="000000"/>
                </a:solidFill>
                <a:effectLst/>
              </a:rPr>
              <a:t>orbital</a:t>
            </a:r>
            <a:r>
              <a:rPr lang="cs-CZ" sz="2000" b="0" i="0" dirty="0">
                <a:solidFill>
                  <a:srgbClr val="000000"/>
                </a:solidFill>
                <a:effectLst/>
              </a:rPr>
              <a:t>ů pro tvorbu volných elektronových párů</a:t>
            </a:r>
            <a:r>
              <a:rPr lang="en-US" sz="2000" b="0" i="0" dirty="0">
                <a:solidFill>
                  <a:srgbClr val="000000"/>
                </a:solidFill>
                <a:effectLst/>
              </a:rPr>
              <a:t>.</a:t>
            </a:r>
            <a:endParaRPr lang="cs-CZ" sz="2000" b="0" i="0" dirty="0">
              <a:solidFill>
                <a:srgbClr val="000000"/>
              </a:solidFill>
              <a:effectLst/>
            </a:endParaRPr>
          </a:p>
        </p:txBody>
      </p:sp>
      <p:pic>
        <p:nvPicPr>
          <p:cNvPr id="10" name="Obrázek 9">
            <a:extLst>
              <a:ext uri="{FF2B5EF4-FFF2-40B4-BE49-F238E27FC236}">
                <a16:creationId xmlns:a16="http://schemas.microsoft.com/office/drawing/2014/main" id="{F6A9A8C5-474F-4F1B-8BC4-8F9863FA76DF}"/>
              </a:ext>
            </a:extLst>
          </p:cNvPr>
          <p:cNvPicPr>
            <a:picLocks noChangeAspect="1"/>
          </p:cNvPicPr>
          <p:nvPr/>
        </p:nvPicPr>
        <p:blipFill>
          <a:blip r:embed="rId2"/>
          <a:stretch>
            <a:fillRect/>
          </a:stretch>
        </p:blipFill>
        <p:spPr>
          <a:xfrm>
            <a:off x="1849282" y="4391504"/>
            <a:ext cx="5185474" cy="2080399"/>
          </a:xfrm>
          <a:prstGeom prst="rect">
            <a:avLst/>
          </a:prstGeom>
        </p:spPr>
      </p:pic>
      <p:sp>
        <p:nvSpPr>
          <p:cNvPr id="11" name="Obdélník 10">
            <a:extLst>
              <a:ext uri="{FF2B5EF4-FFF2-40B4-BE49-F238E27FC236}">
                <a16:creationId xmlns:a16="http://schemas.microsoft.com/office/drawing/2014/main" id="{21885075-C60B-46B9-8BD4-8190AB886998}"/>
              </a:ext>
            </a:extLst>
          </p:cNvPr>
          <p:cNvSpPr/>
          <p:nvPr/>
        </p:nvSpPr>
        <p:spPr>
          <a:xfrm>
            <a:off x="237203" y="3068065"/>
            <a:ext cx="8610600" cy="1323439"/>
          </a:xfrm>
          <a:prstGeom prst="rect">
            <a:avLst/>
          </a:prstGeom>
        </p:spPr>
        <p:txBody>
          <a:bodyPr wrap="square">
            <a:spAutoFit/>
          </a:bodyPr>
          <a:lstStyle/>
          <a:p>
            <a:pPr algn="just"/>
            <a:r>
              <a:rPr lang="en-US" sz="2000" i="1" dirty="0">
                <a:solidFill>
                  <a:srgbClr val="333333"/>
                </a:solidFill>
              </a:rPr>
              <a:t>s</a:t>
            </a:r>
            <a:r>
              <a:rPr lang="en-US" sz="2000" dirty="0">
                <a:solidFill>
                  <a:srgbClr val="333333"/>
                </a:solidFill>
              </a:rPr>
              <a:t>-orbital je </a:t>
            </a:r>
            <a:r>
              <a:rPr lang="en-US" sz="2000" dirty="0" err="1">
                <a:solidFill>
                  <a:srgbClr val="333333"/>
                </a:solidFill>
              </a:rPr>
              <a:t>nejbl</a:t>
            </a:r>
            <a:r>
              <a:rPr lang="cs-CZ" sz="2000" dirty="0" err="1">
                <a:solidFill>
                  <a:srgbClr val="333333"/>
                </a:solidFill>
              </a:rPr>
              <a:t>íž</a:t>
            </a:r>
            <a:r>
              <a:rPr lang="en-US" sz="2000" dirty="0">
                <a:solidFill>
                  <a:srgbClr val="333333"/>
                </a:solidFill>
              </a:rPr>
              <a:t>e </a:t>
            </a:r>
            <a:r>
              <a:rPr lang="cs-CZ" sz="2000" dirty="0">
                <a:solidFill>
                  <a:srgbClr val="333333"/>
                </a:solidFill>
              </a:rPr>
              <a:t>atomovému jádru,</a:t>
            </a:r>
            <a:r>
              <a:rPr lang="en-US" sz="2000" dirty="0">
                <a:solidFill>
                  <a:srgbClr val="333333"/>
                </a:solidFill>
              </a:rPr>
              <a:t> </a:t>
            </a:r>
            <a:r>
              <a:rPr lang="cs-CZ" sz="2000" dirty="0">
                <a:solidFill>
                  <a:srgbClr val="333333"/>
                </a:solidFill>
              </a:rPr>
              <a:t>vazebný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err="1">
                <a:solidFill>
                  <a:srgbClr val="333333"/>
                </a:solidFill>
              </a:rPr>
              <a:t>ový</a:t>
            </a:r>
            <a:r>
              <a:rPr lang="cs-CZ" sz="2000" dirty="0">
                <a:solidFill>
                  <a:srgbClr val="333333"/>
                </a:solidFill>
              </a:rPr>
              <a:t> pár</a:t>
            </a:r>
            <a:r>
              <a:rPr lang="en-US" sz="2000" dirty="0">
                <a:solidFill>
                  <a:srgbClr val="333333"/>
                </a:solidFill>
              </a:rPr>
              <a:t> </a:t>
            </a:r>
            <a:r>
              <a:rPr lang="cs-CZ" sz="2000" dirty="0">
                <a:solidFill>
                  <a:srgbClr val="333333"/>
                </a:solidFill>
              </a:rPr>
              <a:t>tvořený </a:t>
            </a:r>
            <a:r>
              <a:rPr lang="cs-CZ" sz="2000" i="1" dirty="0">
                <a:solidFill>
                  <a:srgbClr val="333333"/>
                </a:solidFill>
              </a:rPr>
              <a:t>s</a:t>
            </a:r>
            <a:r>
              <a:rPr lang="cs-CZ" sz="2000" dirty="0">
                <a:solidFill>
                  <a:srgbClr val="333333"/>
                </a:solidFill>
              </a:rPr>
              <a:t>-orbitalem</a:t>
            </a:r>
            <a:r>
              <a:rPr lang="en-US" sz="2000" dirty="0">
                <a:solidFill>
                  <a:srgbClr val="333333"/>
                </a:solidFill>
              </a:rPr>
              <a:t> </a:t>
            </a:r>
            <a:r>
              <a:rPr lang="cs-CZ" sz="2000" dirty="0">
                <a:solidFill>
                  <a:srgbClr val="333333"/>
                </a:solidFill>
              </a:rPr>
              <a:t>(má větší </a:t>
            </a:r>
            <a:r>
              <a:rPr lang="en-US" sz="2000" i="1" dirty="0">
                <a:solidFill>
                  <a:srgbClr val="333333"/>
                </a:solidFill>
              </a:rPr>
              <a:t>s</a:t>
            </a:r>
            <a:r>
              <a:rPr lang="cs-CZ" sz="2000" dirty="0">
                <a:solidFill>
                  <a:srgbClr val="333333"/>
                </a:solidFill>
              </a:rPr>
              <a:t>-</a:t>
            </a:r>
            <a:r>
              <a:rPr lang="en-US" sz="2000" dirty="0" err="1">
                <a:solidFill>
                  <a:srgbClr val="333333"/>
                </a:solidFill>
              </a:rPr>
              <a:t>chara</a:t>
            </a:r>
            <a:r>
              <a:rPr lang="cs-CZ" sz="2000" dirty="0">
                <a:solidFill>
                  <a:srgbClr val="333333"/>
                </a:solidFill>
              </a:rPr>
              <a:t>k</a:t>
            </a:r>
            <a:r>
              <a:rPr lang="en-US" sz="2000" dirty="0" err="1">
                <a:solidFill>
                  <a:srgbClr val="333333"/>
                </a:solidFill>
              </a:rPr>
              <a:t>ter</a:t>
            </a:r>
            <a:r>
              <a:rPr lang="cs-CZ" sz="2000" dirty="0">
                <a:solidFill>
                  <a:srgbClr val="333333"/>
                </a:solidFill>
              </a:rPr>
              <a:t>)</a:t>
            </a:r>
            <a:r>
              <a:rPr lang="en-US" sz="2000" dirty="0">
                <a:solidFill>
                  <a:srgbClr val="333333"/>
                </a:solidFill>
              </a:rPr>
              <a:t> </a:t>
            </a:r>
            <a:r>
              <a:rPr lang="cs-CZ" sz="2000" dirty="0">
                <a:solidFill>
                  <a:srgbClr val="333333"/>
                </a:solidFill>
              </a:rPr>
              <a:t>je více přitahován k jádru </a:t>
            </a:r>
            <a:r>
              <a:rPr lang="en-US" sz="2000" dirty="0">
                <a:solidFill>
                  <a:srgbClr val="333333"/>
                </a:solidFill>
              </a:rPr>
              <a:t>-</a:t>
            </a:r>
            <a:r>
              <a:rPr lang="cs-CZ" sz="2000" dirty="0">
                <a:solidFill>
                  <a:srgbClr val="333333"/>
                </a:solidFill>
              </a:rPr>
              <a:t> </a:t>
            </a:r>
            <a:r>
              <a:rPr lang="en-US" sz="2000" dirty="0">
                <a:solidFill>
                  <a:srgbClr val="333333"/>
                </a:solidFill>
              </a:rPr>
              <a:t>atom </a:t>
            </a:r>
            <a:r>
              <a:rPr lang="cs-CZ" sz="2000" dirty="0">
                <a:solidFill>
                  <a:srgbClr val="333333"/>
                </a:solidFill>
              </a:rPr>
              <a:t>vykazuje vyšší </a:t>
            </a:r>
            <a:r>
              <a:rPr lang="en-US" sz="2000" dirty="0" err="1">
                <a:solidFill>
                  <a:srgbClr val="333333"/>
                </a:solidFill>
              </a:rPr>
              <a:t>ele</a:t>
            </a:r>
            <a:r>
              <a:rPr lang="cs-CZ" sz="2000" dirty="0">
                <a:solidFill>
                  <a:srgbClr val="333333"/>
                </a:solidFill>
              </a:rPr>
              <a:t>k</a:t>
            </a:r>
            <a:r>
              <a:rPr lang="en-US" sz="2000" dirty="0" err="1">
                <a:solidFill>
                  <a:srgbClr val="333333"/>
                </a:solidFill>
              </a:rPr>
              <a:t>tronegativit</a:t>
            </a:r>
            <a:r>
              <a:rPr lang="cs-CZ" sz="2000" dirty="0">
                <a:solidFill>
                  <a:srgbClr val="333333"/>
                </a:solidFill>
              </a:rPr>
              <a:t>u</a:t>
            </a:r>
            <a:r>
              <a:rPr lang="en-US" sz="2000" dirty="0">
                <a:solidFill>
                  <a:srgbClr val="333333"/>
                </a:solidFill>
              </a:rPr>
              <a:t>. </a:t>
            </a:r>
            <a:r>
              <a:rPr lang="cs-CZ" sz="2000" dirty="0"/>
              <a:t>Čí</a:t>
            </a:r>
            <a:r>
              <a:rPr lang="en-US" sz="2000" dirty="0"/>
              <a:t>m je v</a:t>
            </a:r>
            <a:r>
              <a:rPr lang="cs-CZ" sz="2000" dirty="0" err="1"/>
              <a:t>yšší</a:t>
            </a:r>
            <a:r>
              <a:rPr lang="en-US" sz="2000" dirty="0"/>
              <a:t> s-</a:t>
            </a:r>
            <a:r>
              <a:rPr lang="en-US" sz="2000" dirty="0" err="1"/>
              <a:t>chara</a:t>
            </a:r>
            <a:r>
              <a:rPr lang="cs-CZ" sz="2000" dirty="0"/>
              <a:t>k</a:t>
            </a:r>
            <a:r>
              <a:rPr lang="en-US" sz="2000" dirty="0" err="1"/>
              <a:t>ter</a:t>
            </a:r>
            <a:r>
              <a:rPr lang="en-US" sz="2000" dirty="0"/>
              <a:t>, hybrid</a:t>
            </a:r>
            <a:r>
              <a:rPr lang="cs-CZ" sz="2000" dirty="0" err="1"/>
              <a:t>ního</a:t>
            </a:r>
            <a:r>
              <a:rPr lang="en-US" sz="2000" dirty="0"/>
              <a:t> orbital</a:t>
            </a:r>
            <a:r>
              <a:rPr lang="cs-CZ" sz="2000" dirty="0"/>
              <a:t>u, tím pevnější je vazba.</a:t>
            </a:r>
            <a:r>
              <a:rPr lang="en-US" sz="2000" dirty="0"/>
              <a:t> </a:t>
            </a:r>
          </a:p>
        </p:txBody>
      </p:sp>
      <p:sp>
        <p:nvSpPr>
          <p:cNvPr id="12" name="Nadpis 1">
            <a:extLst>
              <a:ext uri="{FF2B5EF4-FFF2-40B4-BE49-F238E27FC236}">
                <a16:creationId xmlns:a16="http://schemas.microsoft.com/office/drawing/2014/main" id="{6F9D27E3-050C-4934-B69C-8CD71A13074E}"/>
              </a:ext>
            </a:extLst>
          </p:cNvPr>
          <p:cNvSpPr>
            <a:spLocks noGrp="1"/>
          </p:cNvSpPr>
          <p:nvPr>
            <p:ph type="title"/>
          </p:nvPr>
        </p:nvSpPr>
        <p:spPr>
          <a:xfrm>
            <a:off x="266700" y="2528004"/>
            <a:ext cx="4402477" cy="428625"/>
          </a:xfrm>
        </p:spPr>
        <p:txBody>
          <a:bodyPr>
            <a:normAutofit fontScale="90000"/>
          </a:bodyPr>
          <a:lstStyle/>
          <a:p>
            <a:r>
              <a:rPr lang="cs-CZ" sz="2800" b="1" dirty="0"/>
              <a:t>Elektronegativita a hybridizace</a:t>
            </a:r>
            <a:endParaRPr lang="en-US" sz="2800" b="1" dirty="0"/>
          </a:p>
        </p:txBody>
      </p:sp>
    </p:spTree>
    <p:extLst>
      <p:ext uri="{BB962C8B-B14F-4D97-AF65-F5344CB8AC3E}">
        <p14:creationId xmlns:p14="http://schemas.microsoft.com/office/powerpoint/2010/main" val="33221361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B2728257-E3DA-425B-92E0-84BBD435F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8" y="4596584"/>
            <a:ext cx="3217585" cy="21144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723">
            <a:extLst>
              <a:ext uri="{FF2B5EF4-FFF2-40B4-BE49-F238E27FC236}">
                <a16:creationId xmlns:a16="http://schemas.microsoft.com/office/drawing/2014/main" id="{7F799587-300D-4C17-AB6D-576A9801C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441" y="4610283"/>
            <a:ext cx="3217350" cy="21144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3CE05F8-276A-4710-A1E3-5AC4A9C4E353}"/>
              </a:ext>
            </a:extLst>
          </p:cNvPr>
          <p:cNvSpPr txBox="1"/>
          <p:nvPr/>
        </p:nvSpPr>
        <p:spPr>
          <a:xfrm>
            <a:off x="236796" y="2683772"/>
            <a:ext cx="2432141" cy="461665"/>
          </a:xfrm>
          <a:prstGeom prst="rect">
            <a:avLst/>
          </a:prstGeom>
          <a:noFill/>
        </p:spPr>
        <p:txBody>
          <a:bodyPr wrap="none" rtlCol="0">
            <a:spAutoFit/>
          </a:bodyPr>
          <a:lstStyle/>
          <a:p>
            <a:r>
              <a:rPr lang="cs-CZ" sz="2400" b="1" dirty="0" err="1"/>
              <a:t>Bentovo</a:t>
            </a:r>
            <a:r>
              <a:rPr lang="cs-CZ" sz="2400" b="1" dirty="0"/>
              <a:t> pravidlo </a:t>
            </a:r>
          </a:p>
        </p:txBody>
      </p:sp>
      <p:sp>
        <p:nvSpPr>
          <p:cNvPr id="12" name="TextovéPole 11">
            <a:extLst>
              <a:ext uri="{FF2B5EF4-FFF2-40B4-BE49-F238E27FC236}">
                <a16:creationId xmlns:a16="http://schemas.microsoft.com/office/drawing/2014/main" id="{FE0C75A8-3FE8-46BA-AFF0-C4F42B08CDD5}"/>
              </a:ext>
            </a:extLst>
          </p:cNvPr>
          <p:cNvSpPr txBox="1"/>
          <p:nvPr/>
        </p:nvSpPr>
        <p:spPr>
          <a:xfrm>
            <a:off x="204841" y="3255361"/>
            <a:ext cx="8734318" cy="1446550"/>
          </a:xfrm>
          <a:prstGeom prst="rect">
            <a:avLst/>
          </a:prstGeom>
          <a:noFill/>
        </p:spPr>
        <p:txBody>
          <a:bodyPr wrap="square">
            <a:spAutoFit/>
          </a:bodyPr>
          <a:lstStyle/>
          <a:p>
            <a:pPr algn="just"/>
            <a:r>
              <a:rPr lang="cs-CZ" sz="2000" b="0" i="0" u="sng" dirty="0">
                <a:solidFill>
                  <a:srgbClr val="000000"/>
                </a:solidFill>
                <a:effectLst/>
              </a:rPr>
              <a:t>E</a:t>
            </a:r>
            <a:r>
              <a:rPr lang="en-US" sz="2000" b="0" i="0" u="sng" dirty="0">
                <a:solidFill>
                  <a:srgbClr val="000000"/>
                </a:solidFill>
                <a:effectLst/>
              </a:rPr>
              <a:t>le</a:t>
            </a:r>
            <a:r>
              <a:rPr lang="cs-CZ" sz="2000" b="0" i="0" u="sng" dirty="0">
                <a:solidFill>
                  <a:srgbClr val="000000"/>
                </a:solidFill>
                <a:effectLst/>
              </a:rPr>
              <a:t>k</a:t>
            </a:r>
            <a:r>
              <a:rPr lang="en-US" sz="2000" b="0" i="0" u="sng" dirty="0" err="1">
                <a:solidFill>
                  <a:srgbClr val="000000"/>
                </a:solidFill>
                <a:effectLst/>
              </a:rPr>
              <a:t>tronegativ</a:t>
            </a:r>
            <a:r>
              <a:rPr lang="cs-CZ" sz="2000" b="0" i="0" u="sng" dirty="0" err="1">
                <a:solidFill>
                  <a:srgbClr val="000000"/>
                </a:solidFill>
                <a:effectLst/>
              </a:rPr>
              <a:t>nější</a:t>
            </a:r>
            <a:r>
              <a:rPr lang="en-US" sz="2000" b="0" i="0" u="sng" dirty="0">
                <a:solidFill>
                  <a:srgbClr val="000000"/>
                </a:solidFill>
                <a:effectLst/>
              </a:rPr>
              <a:t> atom</a:t>
            </a:r>
            <a:r>
              <a:rPr lang="cs-CZ" sz="2000" b="0" i="0" u="sng" dirty="0">
                <a:solidFill>
                  <a:srgbClr val="000000"/>
                </a:solidFill>
                <a:effectLst/>
              </a:rPr>
              <a:t>y</a:t>
            </a:r>
            <a:r>
              <a:rPr lang="en-US" sz="2000" b="0" i="0" dirty="0">
                <a:solidFill>
                  <a:srgbClr val="000000"/>
                </a:solidFill>
                <a:effectLst/>
              </a:rPr>
              <a:t> prefer</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vazbu s </a:t>
            </a:r>
            <a:r>
              <a:rPr lang="en-US" sz="2000" b="0" i="0" dirty="0">
                <a:solidFill>
                  <a:srgbClr val="000000"/>
                </a:solidFill>
                <a:effectLst/>
              </a:rPr>
              <a:t>hybrid</a:t>
            </a:r>
            <a:r>
              <a:rPr lang="cs-CZ" sz="2000" b="0" i="0" dirty="0" err="1">
                <a:solidFill>
                  <a:srgbClr val="000000"/>
                </a:solidFill>
                <a:effectLst/>
              </a:rPr>
              <a:t>ními</a:t>
            </a:r>
            <a:r>
              <a:rPr lang="en-US" sz="2000" b="0" i="0" dirty="0">
                <a:solidFill>
                  <a:srgbClr val="000000"/>
                </a:solidFill>
                <a:effectLst/>
              </a:rPr>
              <a:t> 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s menším s</a:t>
            </a:r>
            <a:r>
              <a:rPr lang="en-US"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a větším</a:t>
            </a:r>
            <a:r>
              <a:rPr lang="en-US" sz="2000" b="0" i="0" dirty="0">
                <a:solidFill>
                  <a:srgbClr val="000000"/>
                </a:solidFill>
                <a:effectLst/>
              </a:rPr>
              <a:t> p-</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které jsou elektropozitivnější. </a:t>
            </a:r>
          </a:p>
          <a:p>
            <a:pPr algn="just"/>
            <a:endParaRPr lang="cs-CZ" sz="800" b="0" i="0" dirty="0">
              <a:solidFill>
                <a:srgbClr val="000000"/>
              </a:solidFill>
              <a:effectLst/>
            </a:endParaRPr>
          </a:p>
          <a:p>
            <a:pPr algn="just"/>
            <a:r>
              <a:rPr lang="cs-CZ" sz="2000" b="0" i="0" u="sng" dirty="0">
                <a:solidFill>
                  <a:srgbClr val="000000"/>
                </a:solidFill>
                <a:effectLst/>
              </a:rPr>
              <a:t>Elektropozitivnější</a:t>
            </a:r>
            <a:r>
              <a:rPr lang="en-US" sz="2000" b="0" i="0" u="sng" dirty="0">
                <a:solidFill>
                  <a:srgbClr val="000000"/>
                </a:solidFill>
                <a:effectLst/>
              </a:rPr>
              <a:t> atom</a:t>
            </a:r>
            <a:r>
              <a:rPr lang="cs-CZ" sz="2000" u="sng" dirty="0">
                <a:solidFill>
                  <a:srgbClr val="000000"/>
                </a:solidFill>
              </a:rPr>
              <a:t>y</a:t>
            </a:r>
            <a:r>
              <a:rPr lang="en-US" sz="2000" b="0" i="0" dirty="0">
                <a:solidFill>
                  <a:srgbClr val="000000"/>
                </a:solidFill>
                <a:effectLst/>
              </a:rPr>
              <a:t> prefer</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vazbu s </a:t>
            </a:r>
            <a:r>
              <a:rPr lang="en-US" sz="2000" b="0" i="0" dirty="0">
                <a:solidFill>
                  <a:srgbClr val="000000"/>
                </a:solidFill>
                <a:effectLst/>
              </a:rPr>
              <a:t>hybrid</a:t>
            </a:r>
            <a:r>
              <a:rPr lang="cs-CZ" sz="2000" b="0" i="0" dirty="0" err="1">
                <a:solidFill>
                  <a:srgbClr val="000000"/>
                </a:solidFill>
                <a:effectLst/>
              </a:rPr>
              <a:t>ními</a:t>
            </a:r>
            <a:r>
              <a:rPr lang="en-US" sz="2000" b="0" i="0" dirty="0">
                <a:solidFill>
                  <a:srgbClr val="000000"/>
                </a:solidFill>
                <a:effectLst/>
              </a:rPr>
              <a:t> 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s větším s</a:t>
            </a:r>
            <a:r>
              <a:rPr lang="en-US"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a menším</a:t>
            </a:r>
            <a:r>
              <a:rPr lang="en-US" sz="2000" b="0" i="0" dirty="0">
                <a:solidFill>
                  <a:srgbClr val="000000"/>
                </a:solidFill>
                <a:effectLst/>
              </a:rPr>
              <a:t> p-</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které jsou </a:t>
            </a:r>
            <a:r>
              <a:rPr lang="cs-CZ" sz="2000" b="0" i="0" dirty="0" err="1">
                <a:solidFill>
                  <a:srgbClr val="000000"/>
                </a:solidFill>
                <a:effectLst/>
              </a:rPr>
              <a:t>elektronegativnější</a:t>
            </a:r>
            <a:r>
              <a:rPr lang="en-US" sz="2000" b="0" i="0" dirty="0">
                <a:solidFill>
                  <a:srgbClr val="000000"/>
                </a:solidFill>
                <a:effectLst/>
              </a:rPr>
              <a:t>.</a:t>
            </a:r>
            <a:endParaRPr lang="cs-CZ" sz="2000" dirty="0"/>
          </a:p>
        </p:txBody>
      </p:sp>
      <p:pic>
        <p:nvPicPr>
          <p:cNvPr id="11268" name="Picture 4" descr="Which, among the following hybridized orbitals, has the ...">
            <a:extLst>
              <a:ext uri="{FF2B5EF4-FFF2-40B4-BE49-F238E27FC236}">
                <a16:creationId xmlns:a16="http://schemas.microsoft.com/office/drawing/2014/main" id="{0865D6CA-E19E-46B6-A60A-7D6CCB9E6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73" y="259904"/>
            <a:ext cx="4382184" cy="288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5597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5F8EB6FC-B57A-84A5-AE78-FA333087EC52}"/>
              </a:ext>
            </a:extLst>
          </p:cNvPr>
          <p:cNvPicPr>
            <a:picLocks noChangeAspect="1"/>
          </p:cNvPicPr>
          <p:nvPr/>
        </p:nvPicPr>
        <p:blipFill>
          <a:blip r:embed="rId2"/>
          <a:stretch>
            <a:fillRect/>
          </a:stretch>
        </p:blipFill>
        <p:spPr>
          <a:xfrm>
            <a:off x="1624135" y="2588929"/>
            <a:ext cx="5652500" cy="1059844"/>
          </a:xfrm>
          <a:prstGeom prst="rect">
            <a:avLst/>
          </a:prstGeom>
        </p:spPr>
      </p:pic>
      <p:sp>
        <p:nvSpPr>
          <p:cNvPr id="4" name="TextovéPole 3">
            <a:extLst>
              <a:ext uri="{FF2B5EF4-FFF2-40B4-BE49-F238E27FC236}">
                <a16:creationId xmlns:a16="http://schemas.microsoft.com/office/drawing/2014/main" id="{5C0A07E1-9869-4B9F-BF80-B0075FBD3CBB}"/>
              </a:ext>
            </a:extLst>
          </p:cNvPr>
          <p:cNvSpPr txBox="1"/>
          <p:nvPr/>
        </p:nvSpPr>
        <p:spPr>
          <a:xfrm>
            <a:off x="214900" y="150418"/>
            <a:ext cx="925253" cy="400110"/>
          </a:xfrm>
          <a:prstGeom prst="rect">
            <a:avLst/>
          </a:prstGeom>
          <a:noFill/>
        </p:spPr>
        <p:txBody>
          <a:bodyPr wrap="none" rtlCol="0">
            <a:spAutoFit/>
          </a:bodyPr>
          <a:lstStyle/>
          <a:p>
            <a:r>
              <a:rPr lang="cs-CZ" sz="2000" b="1" dirty="0"/>
              <a:t>Příklad</a:t>
            </a:r>
          </a:p>
        </p:txBody>
      </p:sp>
      <p:sp>
        <p:nvSpPr>
          <p:cNvPr id="6" name="TextovéPole 5">
            <a:extLst>
              <a:ext uri="{FF2B5EF4-FFF2-40B4-BE49-F238E27FC236}">
                <a16:creationId xmlns:a16="http://schemas.microsoft.com/office/drawing/2014/main" id="{62280FA5-4741-4B5C-80FC-50581C0AA3AA}"/>
              </a:ext>
            </a:extLst>
          </p:cNvPr>
          <p:cNvSpPr txBox="1"/>
          <p:nvPr/>
        </p:nvSpPr>
        <p:spPr>
          <a:xfrm>
            <a:off x="200152" y="689027"/>
            <a:ext cx="4572000" cy="369332"/>
          </a:xfrm>
          <a:prstGeom prst="rect">
            <a:avLst/>
          </a:prstGeom>
          <a:noFill/>
        </p:spPr>
        <p:txBody>
          <a:bodyPr wrap="square">
            <a:spAutoFit/>
          </a:bodyPr>
          <a:lstStyle/>
          <a:p>
            <a:r>
              <a:rPr lang="cs-CZ" b="1" i="1" dirty="0">
                <a:effectLst/>
              </a:rPr>
              <a:t>Fluorid siřičitý (SF</a:t>
            </a:r>
            <a:r>
              <a:rPr lang="cs-CZ" b="1" i="1" baseline="-25000" dirty="0">
                <a:effectLst/>
              </a:rPr>
              <a:t>4</a:t>
            </a:r>
            <a:r>
              <a:rPr lang="cs-CZ" b="1" i="1" dirty="0">
                <a:effectLst/>
              </a:rPr>
              <a:t>)</a:t>
            </a:r>
            <a:endParaRPr lang="cs-CZ" i="1" dirty="0"/>
          </a:p>
        </p:txBody>
      </p:sp>
      <p:sp>
        <p:nvSpPr>
          <p:cNvPr id="8" name="TextovéPole 7">
            <a:extLst>
              <a:ext uri="{FF2B5EF4-FFF2-40B4-BE49-F238E27FC236}">
                <a16:creationId xmlns:a16="http://schemas.microsoft.com/office/drawing/2014/main" id="{D1B91040-7517-4223-81E7-ECAA8EDF8EBE}"/>
              </a:ext>
            </a:extLst>
          </p:cNvPr>
          <p:cNvSpPr txBox="1"/>
          <p:nvPr/>
        </p:nvSpPr>
        <p:spPr>
          <a:xfrm>
            <a:off x="214900" y="1036467"/>
            <a:ext cx="5034337" cy="923330"/>
          </a:xfrm>
          <a:prstGeom prst="rect">
            <a:avLst/>
          </a:prstGeom>
          <a:noFill/>
        </p:spPr>
        <p:txBody>
          <a:bodyPr wrap="square">
            <a:spAutoFit/>
          </a:bodyPr>
          <a:lstStyle/>
          <a:p>
            <a:r>
              <a:rPr lang="cs-CZ" b="0" i="0" dirty="0">
                <a:solidFill>
                  <a:srgbClr val="303030"/>
                </a:solidFill>
                <a:effectLst/>
              </a:rPr>
              <a:t>Molekula </a:t>
            </a:r>
            <a:r>
              <a:rPr lang="en-US" b="0" i="0" dirty="0">
                <a:solidFill>
                  <a:srgbClr val="303030"/>
                </a:solidFill>
                <a:effectLst/>
              </a:rPr>
              <a:t>SF</a:t>
            </a:r>
            <a:r>
              <a:rPr lang="en-US" b="0" i="0" baseline="-25000" dirty="0">
                <a:solidFill>
                  <a:srgbClr val="303030"/>
                </a:solidFill>
                <a:effectLst/>
              </a:rPr>
              <a:t>4</a:t>
            </a:r>
            <a:r>
              <a:rPr lang="en-US" b="0" i="0" dirty="0">
                <a:solidFill>
                  <a:srgbClr val="303030"/>
                </a:solidFill>
                <a:effectLst/>
              </a:rPr>
              <a:t>  </a:t>
            </a:r>
            <a:r>
              <a:rPr lang="cs-CZ" b="0" i="0" dirty="0">
                <a:solidFill>
                  <a:srgbClr val="303030"/>
                </a:solidFill>
                <a:effectLst/>
              </a:rPr>
              <a:t>má</a:t>
            </a:r>
            <a:r>
              <a:rPr lang="en-US" b="0" i="0" dirty="0">
                <a:solidFill>
                  <a:srgbClr val="303030"/>
                </a:solidFill>
                <a:effectLst/>
              </a:rPr>
              <a:t> </a:t>
            </a:r>
            <a:r>
              <a:rPr lang="cs-CZ" b="0" i="0" dirty="0">
                <a:solidFill>
                  <a:srgbClr val="303030"/>
                </a:solidFill>
                <a:effectLst/>
              </a:rPr>
              <a:t> obsahuje 4 atomy fluoru a volný elektronový pár, </a:t>
            </a:r>
            <a:r>
              <a:rPr lang="en-US" b="0" i="0" dirty="0" err="1">
                <a:solidFill>
                  <a:srgbClr val="303030"/>
                </a:solidFill>
                <a:effectLst/>
              </a:rPr>
              <a:t>hybridiz</a:t>
            </a:r>
            <a:r>
              <a:rPr lang="cs-CZ" b="0" i="0" dirty="0" err="1">
                <a:solidFill>
                  <a:srgbClr val="303030"/>
                </a:solidFill>
                <a:effectLst/>
              </a:rPr>
              <a:t>aci</a:t>
            </a:r>
            <a:r>
              <a:rPr lang="en-US" b="0" i="0" dirty="0">
                <a:solidFill>
                  <a:srgbClr val="303030"/>
                </a:solidFill>
                <a:effectLst/>
              </a:rPr>
              <a:t> sp</a:t>
            </a:r>
            <a:r>
              <a:rPr lang="en-US" b="0" i="0" baseline="30000" dirty="0">
                <a:solidFill>
                  <a:srgbClr val="303030"/>
                </a:solidFill>
                <a:effectLst/>
              </a:rPr>
              <a:t>3</a:t>
            </a:r>
            <a:r>
              <a:rPr lang="en-US" b="0" i="0" dirty="0">
                <a:solidFill>
                  <a:srgbClr val="303030"/>
                </a:solidFill>
                <a:effectLst/>
              </a:rPr>
              <a:t>d a </a:t>
            </a:r>
            <a:r>
              <a:rPr lang="cs-CZ" b="0" i="0" dirty="0">
                <a:solidFill>
                  <a:srgbClr val="303030"/>
                </a:solidFill>
                <a:effectLst/>
              </a:rPr>
              <a:t>tvar trigonální </a:t>
            </a:r>
            <a:r>
              <a:rPr lang="cs-CZ" b="0" i="0" dirty="0" err="1">
                <a:solidFill>
                  <a:srgbClr val="303030"/>
                </a:solidFill>
                <a:effectLst/>
              </a:rPr>
              <a:t>bipyramidy</a:t>
            </a:r>
            <a:r>
              <a:rPr lang="cs-CZ" b="0" i="0" dirty="0">
                <a:solidFill>
                  <a:srgbClr val="303030"/>
                </a:solidFill>
                <a:effectLst/>
              </a:rPr>
              <a:t> (TBP)</a:t>
            </a:r>
            <a:r>
              <a:rPr lang="cs-CZ" dirty="0">
                <a:solidFill>
                  <a:srgbClr val="303030"/>
                </a:solidFill>
              </a:rPr>
              <a:t>.</a:t>
            </a:r>
            <a:endParaRPr lang="cs-CZ" dirty="0"/>
          </a:p>
        </p:txBody>
      </p:sp>
      <p:pic>
        <p:nvPicPr>
          <p:cNvPr id="10" name="Obrázek 9">
            <a:extLst>
              <a:ext uri="{FF2B5EF4-FFF2-40B4-BE49-F238E27FC236}">
                <a16:creationId xmlns:a16="http://schemas.microsoft.com/office/drawing/2014/main" id="{42750433-1780-4D30-A88E-DC2270EE8F86}"/>
              </a:ext>
            </a:extLst>
          </p:cNvPr>
          <p:cNvPicPr>
            <a:picLocks noChangeAspect="1"/>
          </p:cNvPicPr>
          <p:nvPr/>
        </p:nvPicPr>
        <p:blipFill>
          <a:blip r:embed="rId3"/>
          <a:stretch>
            <a:fillRect/>
          </a:stretch>
        </p:blipFill>
        <p:spPr>
          <a:xfrm>
            <a:off x="5431536" y="384907"/>
            <a:ext cx="3250914" cy="2363210"/>
          </a:xfrm>
          <a:prstGeom prst="rect">
            <a:avLst/>
          </a:prstGeom>
        </p:spPr>
      </p:pic>
      <p:sp>
        <p:nvSpPr>
          <p:cNvPr id="15" name="TextovéPole 14">
            <a:extLst>
              <a:ext uri="{FF2B5EF4-FFF2-40B4-BE49-F238E27FC236}">
                <a16:creationId xmlns:a16="http://schemas.microsoft.com/office/drawing/2014/main" id="{315F6B64-3CA6-48C5-B3E6-C18B024DA17B}"/>
              </a:ext>
            </a:extLst>
          </p:cNvPr>
          <p:cNvSpPr txBox="1"/>
          <p:nvPr/>
        </p:nvSpPr>
        <p:spPr>
          <a:xfrm>
            <a:off x="214900" y="1978249"/>
            <a:ext cx="5652500" cy="646331"/>
          </a:xfrm>
          <a:prstGeom prst="rect">
            <a:avLst/>
          </a:prstGeom>
          <a:noFill/>
        </p:spPr>
        <p:txBody>
          <a:bodyPr wrap="square">
            <a:spAutoFit/>
          </a:bodyPr>
          <a:lstStyle/>
          <a:p>
            <a:pPr algn="just"/>
            <a:r>
              <a:rPr lang="en-US" b="0" i="0" dirty="0">
                <a:solidFill>
                  <a:srgbClr val="303030"/>
                </a:solidFill>
                <a:effectLst/>
              </a:rPr>
              <a:t>TBP </a:t>
            </a:r>
            <a:r>
              <a:rPr lang="en-US" b="0" i="0" dirty="0" err="1">
                <a:solidFill>
                  <a:srgbClr val="303030"/>
                </a:solidFill>
                <a:effectLst/>
              </a:rPr>
              <a:t>geometr</a:t>
            </a:r>
            <a:r>
              <a:rPr lang="cs-CZ" b="0" i="0" dirty="0" err="1">
                <a:solidFill>
                  <a:srgbClr val="303030"/>
                </a:solidFill>
                <a:effectLst/>
              </a:rPr>
              <a:t>ie</a:t>
            </a:r>
            <a:r>
              <a:rPr lang="cs-CZ" b="0" i="0" dirty="0">
                <a:solidFill>
                  <a:srgbClr val="303030"/>
                </a:solidFill>
                <a:effectLst/>
              </a:rPr>
              <a:t> zahrnuje 3</a:t>
            </a:r>
            <a:r>
              <a:rPr lang="en-US" b="0" i="0" dirty="0">
                <a:solidFill>
                  <a:srgbClr val="303030"/>
                </a:solidFill>
                <a:effectLst/>
              </a:rPr>
              <a:t> </a:t>
            </a:r>
            <a:r>
              <a:rPr lang="en-US" b="0" i="1" dirty="0" err="1">
                <a:solidFill>
                  <a:srgbClr val="303030"/>
                </a:solidFill>
                <a:effectLst/>
              </a:rPr>
              <a:t>sp</a:t>
            </a:r>
            <a:r>
              <a:rPr lang="cs-CZ" b="0" i="1" baseline="30000" dirty="0">
                <a:solidFill>
                  <a:srgbClr val="303030"/>
                </a:solidFill>
                <a:effectLst/>
              </a:rPr>
              <a:t>2</a:t>
            </a:r>
            <a:r>
              <a:rPr lang="cs-CZ" b="0" i="0" baseline="30000" dirty="0">
                <a:solidFill>
                  <a:srgbClr val="303030"/>
                </a:solidFill>
                <a:effectLst/>
              </a:rPr>
              <a:t> </a:t>
            </a:r>
            <a:r>
              <a:rPr lang="cs-CZ" b="0" i="0" dirty="0">
                <a:solidFill>
                  <a:srgbClr val="303030"/>
                </a:solidFill>
                <a:effectLst/>
              </a:rPr>
              <a:t>orbitaly v </a:t>
            </a:r>
            <a:r>
              <a:rPr lang="en-US" b="0" i="0" dirty="0">
                <a:solidFill>
                  <a:srgbClr val="303030"/>
                </a:solidFill>
                <a:effectLst/>
              </a:rPr>
              <a:t>e</a:t>
            </a:r>
            <a:r>
              <a:rPr lang="cs-CZ" b="0" i="0" dirty="0" err="1">
                <a:solidFill>
                  <a:srgbClr val="303030"/>
                </a:solidFill>
                <a:effectLst/>
              </a:rPr>
              <a:t>kvatoriální</a:t>
            </a:r>
            <a:r>
              <a:rPr lang="en-US" b="0" i="0" dirty="0">
                <a:solidFill>
                  <a:srgbClr val="303030"/>
                </a:solidFill>
                <a:effectLst/>
              </a:rPr>
              <a:t> po</a:t>
            </a:r>
            <a:r>
              <a:rPr lang="cs-CZ" b="0" i="0" dirty="0">
                <a:solidFill>
                  <a:srgbClr val="303030"/>
                </a:solidFill>
                <a:effectLst/>
              </a:rPr>
              <a:t>z</a:t>
            </a:r>
            <a:r>
              <a:rPr lang="en-US" b="0" i="0" dirty="0" err="1">
                <a:solidFill>
                  <a:srgbClr val="303030"/>
                </a:solidFill>
                <a:effectLst/>
              </a:rPr>
              <a:t>i</a:t>
            </a:r>
            <a:r>
              <a:rPr lang="cs-CZ" b="0" i="0" dirty="0" err="1">
                <a:solidFill>
                  <a:srgbClr val="303030"/>
                </a:solidFill>
                <a:effectLst/>
              </a:rPr>
              <a:t>ci</a:t>
            </a:r>
            <a:r>
              <a:rPr lang="en-US" b="0" i="0" dirty="0">
                <a:solidFill>
                  <a:srgbClr val="303030"/>
                </a:solidFill>
                <a:effectLst/>
              </a:rPr>
              <a:t> a</a:t>
            </a:r>
            <a:r>
              <a:rPr lang="cs-CZ" b="0" i="0" dirty="0">
                <a:solidFill>
                  <a:srgbClr val="303030"/>
                </a:solidFill>
                <a:effectLst/>
              </a:rPr>
              <a:t> 2</a:t>
            </a:r>
            <a:r>
              <a:rPr lang="en-US" b="0" i="0" dirty="0">
                <a:solidFill>
                  <a:srgbClr val="303030"/>
                </a:solidFill>
                <a:effectLst/>
              </a:rPr>
              <a:t> </a:t>
            </a:r>
            <a:r>
              <a:rPr lang="cs-CZ" b="0" i="1" dirty="0" err="1">
                <a:solidFill>
                  <a:srgbClr val="303030"/>
                </a:solidFill>
                <a:effectLst/>
              </a:rPr>
              <a:t>pd</a:t>
            </a:r>
            <a:r>
              <a:rPr lang="cs-CZ" b="0" i="0" dirty="0">
                <a:solidFill>
                  <a:srgbClr val="303030"/>
                </a:solidFill>
                <a:effectLst/>
              </a:rPr>
              <a:t> orbitaly v</a:t>
            </a:r>
            <a:r>
              <a:rPr lang="en-US" b="0" i="0" dirty="0">
                <a:solidFill>
                  <a:srgbClr val="303030"/>
                </a:solidFill>
                <a:effectLst/>
              </a:rPr>
              <a:t> </a:t>
            </a:r>
            <a:r>
              <a:rPr lang="en-US" b="0" i="0" dirty="0" err="1">
                <a:solidFill>
                  <a:srgbClr val="303030"/>
                </a:solidFill>
                <a:effectLst/>
              </a:rPr>
              <a:t>axi</a:t>
            </a:r>
            <a:r>
              <a:rPr lang="cs-CZ" b="0" i="0" dirty="0">
                <a:solidFill>
                  <a:srgbClr val="303030"/>
                </a:solidFill>
                <a:effectLst/>
              </a:rPr>
              <a:t>á</a:t>
            </a:r>
            <a:r>
              <a:rPr lang="en-US" b="0" i="0" dirty="0">
                <a:solidFill>
                  <a:srgbClr val="303030"/>
                </a:solidFill>
                <a:effectLst/>
              </a:rPr>
              <a:t>l</a:t>
            </a:r>
            <a:r>
              <a:rPr lang="cs-CZ" b="0" i="0" dirty="0">
                <a:solidFill>
                  <a:srgbClr val="303030"/>
                </a:solidFill>
                <a:effectLst/>
              </a:rPr>
              <a:t>ní</a:t>
            </a:r>
            <a:r>
              <a:rPr lang="en-US" b="0" i="0" dirty="0">
                <a:solidFill>
                  <a:srgbClr val="303030"/>
                </a:solidFill>
                <a:effectLst/>
              </a:rPr>
              <a:t> po</a:t>
            </a:r>
            <a:r>
              <a:rPr lang="cs-CZ" dirty="0">
                <a:solidFill>
                  <a:srgbClr val="303030"/>
                </a:solidFill>
              </a:rPr>
              <a:t>z</a:t>
            </a:r>
            <a:r>
              <a:rPr lang="en-US" b="0" i="0" dirty="0" err="1">
                <a:solidFill>
                  <a:srgbClr val="303030"/>
                </a:solidFill>
                <a:effectLst/>
              </a:rPr>
              <a:t>i</a:t>
            </a:r>
            <a:r>
              <a:rPr lang="cs-CZ" b="0" i="0" dirty="0">
                <a:solidFill>
                  <a:srgbClr val="303030"/>
                </a:solidFill>
                <a:effectLst/>
              </a:rPr>
              <a:t>c</a:t>
            </a:r>
            <a:r>
              <a:rPr lang="en-US" b="0" i="0" dirty="0" err="1">
                <a:solidFill>
                  <a:srgbClr val="303030"/>
                </a:solidFill>
                <a:effectLst/>
              </a:rPr>
              <a:t>i</a:t>
            </a:r>
            <a:r>
              <a:rPr lang="cs-CZ" b="0" i="0" dirty="0">
                <a:solidFill>
                  <a:srgbClr val="303030"/>
                </a:solidFill>
                <a:effectLst/>
              </a:rPr>
              <a:t>.</a:t>
            </a:r>
            <a:endParaRPr lang="cs-CZ" dirty="0"/>
          </a:p>
        </p:txBody>
      </p:sp>
      <p:pic>
        <p:nvPicPr>
          <p:cNvPr id="7174" name="Picture 6">
            <a:extLst>
              <a:ext uri="{FF2B5EF4-FFF2-40B4-BE49-F238E27FC236}">
                <a16:creationId xmlns:a16="http://schemas.microsoft.com/office/drawing/2014/main" id="{AC3BE756-4228-49AF-971D-1AB8D3A24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5711" y="2403677"/>
            <a:ext cx="1667802" cy="1857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DAC834E-A308-F242-2565-6730F5AFB623}"/>
              </a:ext>
            </a:extLst>
          </p:cNvPr>
          <p:cNvSpPr txBox="1"/>
          <p:nvPr/>
        </p:nvSpPr>
        <p:spPr>
          <a:xfrm>
            <a:off x="243085" y="3948122"/>
            <a:ext cx="5188451" cy="369332"/>
          </a:xfrm>
          <a:prstGeom prst="rect">
            <a:avLst/>
          </a:prstGeom>
          <a:noFill/>
        </p:spPr>
        <p:txBody>
          <a:bodyPr wrap="square">
            <a:spAutoFit/>
          </a:bodyPr>
          <a:lstStyle/>
          <a:p>
            <a:r>
              <a:rPr lang="cs-CZ" b="1" i="1" dirty="0">
                <a:effectLst/>
              </a:rPr>
              <a:t>Difluorid trichlorid fosforečný (PCl</a:t>
            </a:r>
            <a:r>
              <a:rPr lang="cs-CZ" b="1" i="1" baseline="-25000" dirty="0">
                <a:effectLst/>
              </a:rPr>
              <a:t>3</a:t>
            </a:r>
            <a:r>
              <a:rPr lang="cs-CZ" b="1" i="1" dirty="0">
                <a:effectLst/>
              </a:rPr>
              <a:t>F</a:t>
            </a:r>
            <a:r>
              <a:rPr lang="cs-CZ" b="1" i="1" baseline="-25000" dirty="0">
                <a:effectLst/>
              </a:rPr>
              <a:t>2</a:t>
            </a:r>
            <a:r>
              <a:rPr lang="cs-CZ" b="1" i="1" dirty="0">
                <a:effectLst/>
              </a:rPr>
              <a:t>)</a:t>
            </a:r>
            <a:endParaRPr lang="cs-CZ" i="1" dirty="0"/>
          </a:p>
        </p:txBody>
      </p:sp>
      <p:pic>
        <p:nvPicPr>
          <p:cNvPr id="3" name="Obrázek 2">
            <a:extLst>
              <a:ext uri="{FF2B5EF4-FFF2-40B4-BE49-F238E27FC236}">
                <a16:creationId xmlns:a16="http://schemas.microsoft.com/office/drawing/2014/main" id="{0683E78B-1E8B-FE5A-6E10-CF8ADA72A926}"/>
              </a:ext>
            </a:extLst>
          </p:cNvPr>
          <p:cNvPicPr>
            <a:picLocks noChangeAspect="1"/>
          </p:cNvPicPr>
          <p:nvPr/>
        </p:nvPicPr>
        <p:blipFill>
          <a:blip r:embed="rId5"/>
          <a:stretch>
            <a:fillRect/>
          </a:stretch>
        </p:blipFill>
        <p:spPr>
          <a:xfrm>
            <a:off x="7259429" y="4681865"/>
            <a:ext cx="1704084" cy="1704084"/>
          </a:xfrm>
          <a:prstGeom prst="rect">
            <a:avLst/>
          </a:prstGeom>
        </p:spPr>
      </p:pic>
      <p:sp>
        <p:nvSpPr>
          <p:cNvPr id="5" name="TextovéPole 4">
            <a:extLst>
              <a:ext uri="{FF2B5EF4-FFF2-40B4-BE49-F238E27FC236}">
                <a16:creationId xmlns:a16="http://schemas.microsoft.com/office/drawing/2014/main" id="{AAF29C1F-79F0-A24E-E572-93078273EF21}"/>
              </a:ext>
            </a:extLst>
          </p:cNvPr>
          <p:cNvSpPr txBox="1"/>
          <p:nvPr/>
        </p:nvSpPr>
        <p:spPr>
          <a:xfrm>
            <a:off x="325692" y="4317454"/>
            <a:ext cx="7751508" cy="646331"/>
          </a:xfrm>
          <a:prstGeom prst="rect">
            <a:avLst/>
          </a:prstGeom>
          <a:noFill/>
        </p:spPr>
        <p:txBody>
          <a:bodyPr wrap="square">
            <a:spAutoFit/>
          </a:bodyPr>
          <a:lstStyle/>
          <a:p>
            <a:r>
              <a:rPr lang="cs-CZ" b="0" i="0" dirty="0">
                <a:solidFill>
                  <a:srgbClr val="303030"/>
                </a:solidFill>
                <a:effectLst/>
              </a:rPr>
              <a:t>Molekula PCl</a:t>
            </a:r>
            <a:r>
              <a:rPr lang="cs-CZ" b="0" i="0" baseline="-25000" dirty="0">
                <a:solidFill>
                  <a:srgbClr val="303030"/>
                </a:solidFill>
                <a:effectLst/>
              </a:rPr>
              <a:t>3</a:t>
            </a:r>
            <a:r>
              <a:rPr lang="en-US" b="0" i="0" dirty="0">
                <a:solidFill>
                  <a:srgbClr val="303030"/>
                </a:solidFill>
                <a:effectLst/>
              </a:rPr>
              <a:t>F</a:t>
            </a:r>
            <a:r>
              <a:rPr lang="cs-CZ" b="0" i="0" baseline="-25000" dirty="0">
                <a:solidFill>
                  <a:srgbClr val="303030"/>
                </a:solidFill>
                <a:effectLst/>
              </a:rPr>
              <a:t>2</a:t>
            </a:r>
            <a:r>
              <a:rPr lang="en-US" b="0" i="0" dirty="0">
                <a:solidFill>
                  <a:srgbClr val="303030"/>
                </a:solidFill>
                <a:effectLst/>
              </a:rPr>
              <a:t>  </a:t>
            </a:r>
            <a:r>
              <a:rPr lang="cs-CZ" b="0" i="0" dirty="0">
                <a:solidFill>
                  <a:srgbClr val="303030"/>
                </a:solidFill>
                <a:effectLst/>
              </a:rPr>
              <a:t>má</a:t>
            </a:r>
            <a:r>
              <a:rPr lang="en-US" b="0" i="0" dirty="0">
                <a:solidFill>
                  <a:srgbClr val="303030"/>
                </a:solidFill>
                <a:effectLst/>
              </a:rPr>
              <a:t> </a:t>
            </a:r>
            <a:r>
              <a:rPr lang="cs-CZ" b="0" i="0" dirty="0">
                <a:solidFill>
                  <a:srgbClr val="303030"/>
                </a:solidFill>
                <a:effectLst/>
              </a:rPr>
              <a:t> obsahuje 3 atomy chloru a 2 atomy fluoru, </a:t>
            </a:r>
            <a:r>
              <a:rPr lang="en-US" b="0" i="0" dirty="0" err="1">
                <a:solidFill>
                  <a:srgbClr val="303030"/>
                </a:solidFill>
                <a:effectLst/>
              </a:rPr>
              <a:t>hybridiz</a:t>
            </a:r>
            <a:r>
              <a:rPr lang="cs-CZ" b="0" i="0" dirty="0" err="1">
                <a:solidFill>
                  <a:srgbClr val="303030"/>
                </a:solidFill>
                <a:effectLst/>
              </a:rPr>
              <a:t>aci</a:t>
            </a:r>
            <a:r>
              <a:rPr lang="en-US" b="0" i="0" dirty="0">
                <a:solidFill>
                  <a:srgbClr val="303030"/>
                </a:solidFill>
                <a:effectLst/>
              </a:rPr>
              <a:t> sp</a:t>
            </a:r>
            <a:r>
              <a:rPr lang="en-US" b="0" i="0" baseline="30000" dirty="0">
                <a:solidFill>
                  <a:srgbClr val="303030"/>
                </a:solidFill>
                <a:effectLst/>
              </a:rPr>
              <a:t>3</a:t>
            </a:r>
            <a:r>
              <a:rPr lang="en-US" b="0" i="0" dirty="0">
                <a:solidFill>
                  <a:srgbClr val="303030"/>
                </a:solidFill>
                <a:effectLst/>
              </a:rPr>
              <a:t>d a </a:t>
            </a:r>
            <a:r>
              <a:rPr lang="cs-CZ" b="0" i="0" dirty="0">
                <a:solidFill>
                  <a:srgbClr val="303030"/>
                </a:solidFill>
                <a:effectLst/>
              </a:rPr>
              <a:t>geometrii trigonální </a:t>
            </a:r>
            <a:r>
              <a:rPr lang="cs-CZ" b="0" i="0" dirty="0" err="1">
                <a:solidFill>
                  <a:srgbClr val="303030"/>
                </a:solidFill>
                <a:effectLst/>
              </a:rPr>
              <a:t>bipyramidy</a:t>
            </a:r>
            <a:r>
              <a:rPr lang="cs-CZ" b="0" i="0" dirty="0">
                <a:solidFill>
                  <a:srgbClr val="303030"/>
                </a:solidFill>
                <a:effectLst/>
              </a:rPr>
              <a:t> (TBP)</a:t>
            </a:r>
            <a:r>
              <a:rPr lang="cs-CZ" dirty="0">
                <a:solidFill>
                  <a:srgbClr val="303030"/>
                </a:solidFill>
              </a:rPr>
              <a:t>.</a:t>
            </a:r>
            <a:endParaRPr lang="cs-CZ" dirty="0"/>
          </a:p>
        </p:txBody>
      </p:sp>
      <p:sp>
        <p:nvSpPr>
          <p:cNvPr id="7" name="TextovéPole 6">
            <a:extLst>
              <a:ext uri="{FF2B5EF4-FFF2-40B4-BE49-F238E27FC236}">
                <a16:creationId xmlns:a16="http://schemas.microsoft.com/office/drawing/2014/main" id="{2186AC82-9882-5F95-810F-ABE840AB6DF5}"/>
              </a:ext>
            </a:extLst>
          </p:cNvPr>
          <p:cNvSpPr txBox="1"/>
          <p:nvPr/>
        </p:nvSpPr>
        <p:spPr>
          <a:xfrm>
            <a:off x="293737" y="4995583"/>
            <a:ext cx="7001974" cy="646331"/>
          </a:xfrm>
          <a:prstGeom prst="rect">
            <a:avLst/>
          </a:prstGeom>
          <a:noFill/>
        </p:spPr>
        <p:txBody>
          <a:bodyPr wrap="square">
            <a:spAutoFit/>
          </a:bodyPr>
          <a:lstStyle/>
          <a:p>
            <a:pPr algn="just"/>
            <a:r>
              <a:rPr lang="en-US" b="0" i="0" dirty="0">
                <a:solidFill>
                  <a:srgbClr val="303030"/>
                </a:solidFill>
                <a:effectLst/>
              </a:rPr>
              <a:t>TBP </a:t>
            </a:r>
            <a:r>
              <a:rPr lang="en-US" b="0" i="0" dirty="0" err="1">
                <a:solidFill>
                  <a:srgbClr val="303030"/>
                </a:solidFill>
                <a:effectLst/>
              </a:rPr>
              <a:t>geometr</a:t>
            </a:r>
            <a:r>
              <a:rPr lang="cs-CZ" b="0" i="0" dirty="0" err="1">
                <a:solidFill>
                  <a:srgbClr val="303030"/>
                </a:solidFill>
                <a:effectLst/>
              </a:rPr>
              <a:t>ie</a:t>
            </a:r>
            <a:r>
              <a:rPr lang="cs-CZ" b="0" i="0" dirty="0">
                <a:solidFill>
                  <a:srgbClr val="303030"/>
                </a:solidFill>
                <a:effectLst/>
              </a:rPr>
              <a:t> zahrnuje 3</a:t>
            </a:r>
            <a:r>
              <a:rPr lang="en-US" b="0" i="0" dirty="0">
                <a:solidFill>
                  <a:srgbClr val="303030"/>
                </a:solidFill>
                <a:effectLst/>
              </a:rPr>
              <a:t> </a:t>
            </a:r>
            <a:r>
              <a:rPr lang="en-US" b="0" i="1" dirty="0" err="1">
                <a:solidFill>
                  <a:srgbClr val="303030"/>
                </a:solidFill>
                <a:effectLst/>
              </a:rPr>
              <a:t>sp</a:t>
            </a:r>
            <a:r>
              <a:rPr lang="cs-CZ" b="0" i="1" baseline="30000" dirty="0">
                <a:solidFill>
                  <a:srgbClr val="303030"/>
                </a:solidFill>
                <a:effectLst/>
              </a:rPr>
              <a:t>2</a:t>
            </a:r>
            <a:r>
              <a:rPr lang="cs-CZ" b="0" i="0" baseline="30000" dirty="0">
                <a:solidFill>
                  <a:srgbClr val="303030"/>
                </a:solidFill>
                <a:effectLst/>
              </a:rPr>
              <a:t> </a:t>
            </a:r>
            <a:r>
              <a:rPr lang="cs-CZ" b="0" i="0" dirty="0">
                <a:solidFill>
                  <a:srgbClr val="303030"/>
                </a:solidFill>
                <a:effectLst/>
              </a:rPr>
              <a:t>orbitaly v </a:t>
            </a:r>
            <a:r>
              <a:rPr lang="en-US" b="0" i="0" dirty="0">
                <a:solidFill>
                  <a:srgbClr val="303030"/>
                </a:solidFill>
                <a:effectLst/>
              </a:rPr>
              <a:t>e</a:t>
            </a:r>
            <a:r>
              <a:rPr lang="cs-CZ" b="0" i="0" dirty="0" err="1">
                <a:solidFill>
                  <a:srgbClr val="303030"/>
                </a:solidFill>
                <a:effectLst/>
              </a:rPr>
              <a:t>kvatoriální</a:t>
            </a:r>
            <a:r>
              <a:rPr lang="en-US" b="0" i="0" dirty="0">
                <a:solidFill>
                  <a:srgbClr val="303030"/>
                </a:solidFill>
                <a:effectLst/>
              </a:rPr>
              <a:t> po</a:t>
            </a:r>
            <a:r>
              <a:rPr lang="cs-CZ" b="0" i="0" dirty="0">
                <a:solidFill>
                  <a:srgbClr val="303030"/>
                </a:solidFill>
                <a:effectLst/>
              </a:rPr>
              <a:t>z</a:t>
            </a:r>
            <a:r>
              <a:rPr lang="en-US" b="0" i="0" dirty="0" err="1">
                <a:solidFill>
                  <a:srgbClr val="303030"/>
                </a:solidFill>
                <a:effectLst/>
              </a:rPr>
              <a:t>i</a:t>
            </a:r>
            <a:r>
              <a:rPr lang="cs-CZ" b="0" i="0" dirty="0" err="1">
                <a:solidFill>
                  <a:srgbClr val="303030"/>
                </a:solidFill>
                <a:effectLst/>
              </a:rPr>
              <a:t>ci</a:t>
            </a:r>
            <a:r>
              <a:rPr lang="en-US" b="0" i="0" dirty="0">
                <a:solidFill>
                  <a:srgbClr val="303030"/>
                </a:solidFill>
                <a:effectLst/>
              </a:rPr>
              <a:t> a</a:t>
            </a:r>
            <a:r>
              <a:rPr lang="cs-CZ" b="0" i="0" dirty="0">
                <a:solidFill>
                  <a:srgbClr val="303030"/>
                </a:solidFill>
                <a:effectLst/>
              </a:rPr>
              <a:t> 2</a:t>
            </a:r>
            <a:r>
              <a:rPr lang="en-US" b="0" i="0" dirty="0">
                <a:solidFill>
                  <a:srgbClr val="303030"/>
                </a:solidFill>
                <a:effectLst/>
              </a:rPr>
              <a:t> </a:t>
            </a:r>
            <a:r>
              <a:rPr lang="cs-CZ" b="0" i="1" dirty="0" err="1">
                <a:solidFill>
                  <a:srgbClr val="303030"/>
                </a:solidFill>
                <a:effectLst/>
              </a:rPr>
              <a:t>pd</a:t>
            </a:r>
            <a:r>
              <a:rPr lang="cs-CZ" b="0" i="0" dirty="0">
                <a:solidFill>
                  <a:srgbClr val="303030"/>
                </a:solidFill>
                <a:effectLst/>
              </a:rPr>
              <a:t> orbitaly v</a:t>
            </a:r>
            <a:r>
              <a:rPr lang="en-US" b="0" i="0" dirty="0">
                <a:solidFill>
                  <a:srgbClr val="303030"/>
                </a:solidFill>
                <a:effectLst/>
              </a:rPr>
              <a:t> </a:t>
            </a:r>
            <a:r>
              <a:rPr lang="en-US" b="0" i="0" dirty="0" err="1">
                <a:solidFill>
                  <a:srgbClr val="303030"/>
                </a:solidFill>
                <a:effectLst/>
              </a:rPr>
              <a:t>axi</a:t>
            </a:r>
            <a:r>
              <a:rPr lang="cs-CZ" b="0" i="0" dirty="0">
                <a:solidFill>
                  <a:srgbClr val="303030"/>
                </a:solidFill>
                <a:effectLst/>
              </a:rPr>
              <a:t>á</a:t>
            </a:r>
            <a:r>
              <a:rPr lang="en-US" b="0" i="0" dirty="0">
                <a:solidFill>
                  <a:srgbClr val="303030"/>
                </a:solidFill>
                <a:effectLst/>
              </a:rPr>
              <a:t>l</a:t>
            </a:r>
            <a:r>
              <a:rPr lang="cs-CZ" b="0" i="0" dirty="0">
                <a:solidFill>
                  <a:srgbClr val="303030"/>
                </a:solidFill>
                <a:effectLst/>
              </a:rPr>
              <a:t>ní</a:t>
            </a:r>
            <a:r>
              <a:rPr lang="en-US" b="0" i="0" dirty="0">
                <a:solidFill>
                  <a:srgbClr val="303030"/>
                </a:solidFill>
                <a:effectLst/>
              </a:rPr>
              <a:t> po</a:t>
            </a:r>
            <a:r>
              <a:rPr lang="cs-CZ" dirty="0">
                <a:solidFill>
                  <a:srgbClr val="303030"/>
                </a:solidFill>
              </a:rPr>
              <a:t>z</a:t>
            </a:r>
            <a:r>
              <a:rPr lang="en-US" b="0" i="0" dirty="0" err="1">
                <a:solidFill>
                  <a:srgbClr val="303030"/>
                </a:solidFill>
                <a:effectLst/>
              </a:rPr>
              <a:t>i</a:t>
            </a:r>
            <a:r>
              <a:rPr lang="cs-CZ" b="0" i="0" dirty="0">
                <a:solidFill>
                  <a:srgbClr val="303030"/>
                </a:solidFill>
                <a:effectLst/>
              </a:rPr>
              <a:t>c</a:t>
            </a:r>
            <a:r>
              <a:rPr lang="en-US" b="0" i="0" dirty="0" err="1">
                <a:solidFill>
                  <a:srgbClr val="303030"/>
                </a:solidFill>
                <a:effectLst/>
              </a:rPr>
              <a:t>i</a:t>
            </a:r>
            <a:r>
              <a:rPr lang="cs-CZ" b="0" i="0" dirty="0">
                <a:solidFill>
                  <a:srgbClr val="303030"/>
                </a:solidFill>
                <a:effectLst/>
              </a:rPr>
              <a:t>.</a:t>
            </a:r>
            <a:endParaRPr lang="cs-CZ" dirty="0"/>
          </a:p>
        </p:txBody>
      </p:sp>
      <p:pic>
        <p:nvPicPr>
          <p:cNvPr id="11" name="Obrázek 10">
            <a:extLst>
              <a:ext uri="{FF2B5EF4-FFF2-40B4-BE49-F238E27FC236}">
                <a16:creationId xmlns:a16="http://schemas.microsoft.com/office/drawing/2014/main" id="{ED443407-1C1D-C5D5-E1BA-D9230EA2CB5E}"/>
              </a:ext>
            </a:extLst>
          </p:cNvPr>
          <p:cNvPicPr>
            <a:picLocks noChangeAspect="1"/>
          </p:cNvPicPr>
          <p:nvPr/>
        </p:nvPicPr>
        <p:blipFill>
          <a:blip r:embed="rId6"/>
          <a:stretch>
            <a:fillRect/>
          </a:stretch>
        </p:blipFill>
        <p:spPr>
          <a:xfrm>
            <a:off x="1712985" y="5533907"/>
            <a:ext cx="5339092" cy="1033870"/>
          </a:xfrm>
          <a:prstGeom prst="rect">
            <a:avLst/>
          </a:prstGeom>
        </p:spPr>
      </p:pic>
    </p:spTree>
    <p:extLst>
      <p:ext uri="{BB962C8B-B14F-4D97-AF65-F5344CB8AC3E}">
        <p14:creationId xmlns:p14="http://schemas.microsoft.com/office/powerpoint/2010/main" val="26146475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ABB7183-F64F-49F0-8928-71B218EE6703}"/>
              </a:ext>
            </a:extLst>
          </p:cNvPr>
          <p:cNvSpPr txBox="1"/>
          <p:nvPr/>
        </p:nvSpPr>
        <p:spPr>
          <a:xfrm>
            <a:off x="2077402" y="5217534"/>
            <a:ext cx="5181600"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 </a:t>
            </a:r>
            <a:r>
              <a:rPr lang="cs-CZ" b="0" i="0" dirty="0" err="1">
                <a:solidFill>
                  <a:srgbClr val="202122"/>
                </a:solidFill>
                <a:effectLst/>
                <a:latin typeface="Arial" panose="020B0604020202020204" pitchFamily="34" charset="0"/>
              </a:rPr>
              <a:t>sp</a:t>
            </a:r>
            <a:r>
              <a:rPr lang="cs-CZ" b="0" i="0" baseline="30000" dirty="0" err="1">
                <a:solidFill>
                  <a:srgbClr val="202122"/>
                </a:solidFill>
                <a:effectLst/>
                <a:latin typeface="Arial" panose="020B0604020202020204" pitchFamily="34" charset="0"/>
              </a:rPr>
              <a:t>3</a:t>
            </a:r>
            <a:r>
              <a:rPr lang="cs-CZ" b="0" i="0" dirty="0">
                <a:solidFill>
                  <a:srgbClr val="202122"/>
                </a:solidFill>
                <a:effectLst/>
                <a:latin typeface="Arial" panose="020B0604020202020204" pitchFamily="34" charset="0"/>
              </a:rPr>
              <a:t>                      </a:t>
            </a:r>
            <a:r>
              <a:rPr lang="cs-CZ" b="0" i="0" dirty="0" err="1">
                <a:solidFill>
                  <a:srgbClr val="202122"/>
                </a:solidFill>
                <a:effectLst/>
                <a:latin typeface="Arial" panose="020B0604020202020204" pitchFamily="34" charset="0"/>
              </a:rPr>
              <a:t>sp</a:t>
            </a:r>
            <a:r>
              <a:rPr lang="cs-CZ" b="0" i="0" baseline="30000" dirty="0" err="1">
                <a:solidFill>
                  <a:srgbClr val="202122"/>
                </a:solidFill>
                <a:effectLst/>
                <a:latin typeface="Arial" panose="020B0604020202020204" pitchFamily="34" charset="0"/>
              </a:rPr>
              <a:t>2</a:t>
            </a:r>
            <a:r>
              <a:rPr lang="cs-CZ" b="0" i="0" dirty="0">
                <a:solidFill>
                  <a:srgbClr val="202122"/>
                </a:solidFill>
                <a:effectLst/>
                <a:latin typeface="Arial" panose="020B0604020202020204" pitchFamily="34" charset="0"/>
              </a:rPr>
              <a:t>                     </a:t>
            </a:r>
            <a:r>
              <a:rPr lang="cs-CZ" b="0" i="0" dirty="0" err="1">
                <a:solidFill>
                  <a:srgbClr val="202122"/>
                </a:solidFill>
                <a:effectLst/>
                <a:latin typeface="Arial" panose="020B0604020202020204" pitchFamily="34" charset="0"/>
              </a:rPr>
              <a:t>sp</a:t>
            </a:r>
            <a:endParaRPr lang="cs-CZ" dirty="0"/>
          </a:p>
        </p:txBody>
      </p:sp>
      <p:sp>
        <p:nvSpPr>
          <p:cNvPr id="6" name="TextovéPole 5">
            <a:extLst>
              <a:ext uri="{FF2B5EF4-FFF2-40B4-BE49-F238E27FC236}">
                <a16:creationId xmlns:a16="http://schemas.microsoft.com/office/drawing/2014/main" id="{9124125F-BC52-44DA-8B14-108C257C94AC}"/>
              </a:ext>
            </a:extLst>
          </p:cNvPr>
          <p:cNvSpPr txBox="1"/>
          <p:nvPr/>
        </p:nvSpPr>
        <p:spPr>
          <a:xfrm>
            <a:off x="140368" y="3881626"/>
            <a:ext cx="3692036" cy="400110"/>
          </a:xfrm>
          <a:prstGeom prst="rect">
            <a:avLst/>
          </a:prstGeom>
          <a:noFill/>
        </p:spPr>
        <p:txBody>
          <a:bodyPr wrap="none" rtlCol="0">
            <a:spAutoFit/>
          </a:bodyPr>
          <a:lstStyle/>
          <a:p>
            <a:r>
              <a:rPr lang="cs-CZ" sz="2000" b="1" dirty="0" err="1"/>
              <a:t>Bentovo</a:t>
            </a:r>
            <a:r>
              <a:rPr lang="cs-CZ" sz="2000" b="1" dirty="0"/>
              <a:t> pravidlo a vazebný úhel </a:t>
            </a:r>
          </a:p>
        </p:txBody>
      </p:sp>
      <p:pic>
        <p:nvPicPr>
          <p:cNvPr id="7" name="Obrázek 6">
            <a:extLst>
              <a:ext uri="{FF2B5EF4-FFF2-40B4-BE49-F238E27FC236}">
                <a16:creationId xmlns:a16="http://schemas.microsoft.com/office/drawing/2014/main" id="{AE785140-D1FF-4AAA-8D3A-90DCCB081E7B}"/>
              </a:ext>
            </a:extLst>
          </p:cNvPr>
          <p:cNvPicPr>
            <a:picLocks noChangeAspect="1"/>
          </p:cNvPicPr>
          <p:nvPr/>
        </p:nvPicPr>
        <p:blipFill>
          <a:blip r:embed="rId2"/>
          <a:stretch>
            <a:fillRect/>
          </a:stretch>
        </p:blipFill>
        <p:spPr>
          <a:xfrm>
            <a:off x="121494" y="4333127"/>
            <a:ext cx="8860296" cy="467242"/>
          </a:xfrm>
          <a:prstGeom prst="rect">
            <a:avLst/>
          </a:prstGeom>
        </p:spPr>
      </p:pic>
      <p:pic>
        <p:nvPicPr>
          <p:cNvPr id="8" name="Obrázek 7">
            <a:extLst>
              <a:ext uri="{FF2B5EF4-FFF2-40B4-BE49-F238E27FC236}">
                <a16:creationId xmlns:a16="http://schemas.microsoft.com/office/drawing/2014/main" id="{66E9C1CF-235C-4E9F-AC94-3DC23ED78F93}"/>
              </a:ext>
            </a:extLst>
          </p:cNvPr>
          <p:cNvPicPr>
            <a:picLocks noChangeAspect="1"/>
          </p:cNvPicPr>
          <p:nvPr/>
        </p:nvPicPr>
        <p:blipFill>
          <a:blip r:embed="rId3"/>
          <a:stretch>
            <a:fillRect/>
          </a:stretch>
        </p:blipFill>
        <p:spPr>
          <a:xfrm>
            <a:off x="135452" y="4744697"/>
            <a:ext cx="8808378" cy="467242"/>
          </a:xfrm>
          <a:prstGeom prst="rect">
            <a:avLst/>
          </a:prstGeom>
        </p:spPr>
      </p:pic>
      <p:pic>
        <p:nvPicPr>
          <p:cNvPr id="10242" name="Picture 2" descr="Bent's rule - Wikipedia">
            <a:extLst>
              <a:ext uri="{FF2B5EF4-FFF2-40B4-BE49-F238E27FC236}">
                <a16:creationId xmlns:a16="http://schemas.microsoft.com/office/drawing/2014/main" id="{B9F4EE70-4B77-4BBD-8F88-33391D06F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402" y="5638257"/>
            <a:ext cx="4348552" cy="1065395"/>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9F8F5861-77B3-4FD9-B3A0-601D23B738D4}"/>
              </a:ext>
            </a:extLst>
          </p:cNvPr>
          <p:cNvPicPr>
            <a:picLocks noChangeAspect="1"/>
          </p:cNvPicPr>
          <p:nvPr/>
        </p:nvPicPr>
        <p:blipFill>
          <a:blip r:embed="rId5"/>
          <a:stretch>
            <a:fillRect/>
          </a:stretch>
        </p:blipFill>
        <p:spPr>
          <a:xfrm>
            <a:off x="5257800" y="1756817"/>
            <a:ext cx="3371413" cy="2370525"/>
          </a:xfrm>
          <a:prstGeom prst="rect">
            <a:avLst/>
          </a:prstGeom>
        </p:spPr>
      </p:pic>
      <p:sp>
        <p:nvSpPr>
          <p:cNvPr id="15" name="TextovéPole 14">
            <a:extLst>
              <a:ext uri="{FF2B5EF4-FFF2-40B4-BE49-F238E27FC236}">
                <a16:creationId xmlns:a16="http://schemas.microsoft.com/office/drawing/2014/main" id="{DD8AB990-677A-4F5C-81A0-47025AFCE350}"/>
              </a:ext>
            </a:extLst>
          </p:cNvPr>
          <p:cNvSpPr txBox="1"/>
          <p:nvPr/>
        </p:nvSpPr>
        <p:spPr>
          <a:xfrm>
            <a:off x="253674" y="660952"/>
            <a:ext cx="3762120" cy="461665"/>
          </a:xfrm>
          <a:prstGeom prst="rect">
            <a:avLst/>
          </a:prstGeom>
          <a:noFill/>
        </p:spPr>
        <p:txBody>
          <a:bodyPr wrap="none" rtlCol="0">
            <a:spAutoFit/>
          </a:bodyPr>
          <a:lstStyle/>
          <a:p>
            <a:r>
              <a:rPr lang="cs-CZ" sz="2400" b="1" dirty="0"/>
              <a:t>Hybridizace a vazebný úhel </a:t>
            </a:r>
          </a:p>
        </p:txBody>
      </p:sp>
      <p:pic>
        <p:nvPicPr>
          <p:cNvPr id="3" name="Obrázek 2">
            <a:extLst>
              <a:ext uri="{FF2B5EF4-FFF2-40B4-BE49-F238E27FC236}">
                <a16:creationId xmlns:a16="http://schemas.microsoft.com/office/drawing/2014/main" id="{473E3406-0D3F-FF5C-3218-E5DB5E3ED513}"/>
              </a:ext>
            </a:extLst>
          </p:cNvPr>
          <p:cNvPicPr>
            <a:picLocks noChangeAspect="1"/>
          </p:cNvPicPr>
          <p:nvPr/>
        </p:nvPicPr>
        <p:blipFill>
          <a:blip r:embed="rId6"/>
          <a:stretch>
            <a:fillRect/>
          </a:stretch>
        </p:blipFill>
        <p:spPr>
          <a:xfrm>
            <a:off x="4469374" y="156582"/>
            <a:ext cx="4512416" cy="1389800"/>
          </a:xfrm>
          <a:prstGeom prst="rect">
            <a:avLst/>
          </a:prstGeom>
        </p:spPr>
      </p:pic>
      <p:graphicFrame>
        <p:nvGraphicFramePr>
          <p:cNvPr id="10" name="Tabulka 9">
            <a:extLst>
              <a:ext uri="{FF2B5EF4-FFF2-40B4-BE49-F238E27FC236}">
                <a16:creationId xmlns:a16="http://schemas.microsoft.com/office/drawing/2014/main" id="{2B32A8DB-7DA7-6DA5-840C-377A6ACAEF7F}"/>
              </a:ext>
            </a:extLst>
          </p:cNvPr>
          <p:cNvGraphicFramePr>
            <a:graphicFrameLocks noGrp="1"/>
          </p:cNvGraphicFramePr>
          <p:nvPr>
            <p:extLst>
              <p:ext uri="{D42A27DB-BD31-4B8C-83A1-F6EECF244321}">
                <p14:modId xmlns:p14="http://schemas.microsoft.com/office/powerpoint/2010/main" val="921791561"/>
              </p:ext>
            </p:extLst>
          </p:nvPr>
        </p:nvGraphicFramePr>
        <p:xfrm>
          <a:off x="271426" y="1597773"/>
          <a:ext cx="4426606" cy="1854200"/>
        </p:xfrm>
        <a:graphic>
          <a:graphicData uri="http://schemas.openxmlformats.org/drawingml/2006/table">
            <a:tbl>
              <a:tblPr firstRow="1" bandRow="1">
                <a:tableStyleId>{5C22544A-7EE6-4342-B048-85BDC9FD1C3A}</a:tableStyleId>
              </a:tblPr>
              <a:tblGrid>
                <a:gridCol w="1294339">
                  <a:extLst>
                    <a:ext uri="{9D8B030D-6E8A-4147-A177-3AD203B41FA5}">
                      <a16:colId xmlns:a16="http://schemas.microsoft.com/office/drawing/2014/main" val="2930224080"/>
                    </a:ext>
                  </a:extLst>
                </a:gridCol>
                <a:gridCol w="1531684">
                  <a:extLst>
                    <a:ext uri="{9D8B030D-6E8A-4147-A177-3AD203B41FA5}">
                      <a16:colId xmlns:a16="http://schemas.microsoft.com/office/drawing/2014/main" val="4106508992"/>
                    </a:ext>
                  </a:extLst>
                </a:gridCol>
                <a:gridCol w="1600583">
                  <a:extLst>
                    <a:ext uri="{9D8B030D-6E8A-4147-A177-3AD203B41FA5}">
                      <a16:colId xmlns:a16="http://schemas.microsoft.com/office/drawing/2014/main" val="673779205"/>
                    </a:ext>
                  </a:extLst>
                </a:gridCol>
              </a:tblGrid>
              <a:tr h="370840">
                <a:tc>
                  <a:txBody>
                    <a:bodyPr/>
                    <a:lstStyle/>
                    <a:p>
                      <a:pPr algn="ctr"/>
                      <a:r>
                        <a:rPr lang="cs-CZ" sz="1600" dirty="0"/>
                        <a:t>Hybridizace</a:t>
                      </a:r>
                    </a:p>
                  </a:txBody>
                  <a:tcPr/>
                </a:tc>
                <a:tc>
                  <a:txBody>
                    <a:bodyPr/>
                    <a:lstStyle/>
                    <a:p>
                      <a:pPr algn="ctr"/>
                      <a:r>
                        <a:rPr lang="cs-CZ" sz="1600" dirty="0"/>
                        <a:t>% p-charakter</a:t>
                      </a:r>
                    </a:p>
                  </a:txBody>
                  <a:tcPr/>
                </a:tc>
                <a:tc>
                  <a:txBody>
                    <a:bodyPr/>
                    <a:lstStyle/>
                    <a:p>
                      <a:pPr algn="ctr"/>
                      <a:r>
                        <a:rPr lang="cs-CZ" sz="1600" dirty="0"/>
                        <a:t>Vazebný úhel</a:t>
                      </a:r>
                    </a:p>
                  </a:txBody>
                  <a:tcPr/>
                </a:tc>
                <a:extLst>
                  <a:ext uri="{0D108BD9-81ED-4DB2-BD59-A6C34878D82A}">
                    <a16:rowId xmlns:a16="http://schemas.microsoft.com/office/drawing/2014/main" val="1332254262"/>
                  </a:ext>
                </a:extLst>
              </a:tr>
              <a:tr h="370840">
                <a:tc>
                  <a:txBody>
                    <a:bodyPr/>
                    <a:lstStyle/>
                    <a:p>
                      <a:pPr algn="ctr"/>
                      <a:r>
                        <a:rPr lang="cs-CZ" sz="1600" dirty="0"/>
                        <a:t>bez</a:t>
                      </a:r>
                    </a:p>
                  </a:txBody>
                  <a:tcPr/>
                </a:tc>
                <a:tc>
                  <a:txBody>
                    <a:bodyPr/>
                    <a:lstStyle/>
                    <a:p>
                      <a:pPr algn="ctr"/>
                      <a:r>
                        <a:rPr lang="cs-CZ" sz="1600" dirty="0"/>
                        <a:t>100 %</a:t>
                      </a:r>
                    </a:p>
                  </a:txBody>
                  <a:tcPr/>
                </a:tc>
                <a:tc>
                  <a:txBody>
                    <a:bodyPr/>
                    <a:lstStyle/>
                    <a:p>
                      <a:pPr algn="ctr"/>
                      <a:r>
                        <a:rPr lang="cs-CZ" sz="1600" dirty="0"/>
                        <a:t>90 °</a:t>
                      </a:r>
                    </a:p>
                  </a:txBody>
                  <a:tcPr/>
                </a:tc>
                <a:extLst>
                  <a:ext uri="{0D108BD9-81ED-4DB2-BD59-A6C34878D82A}">
                    <a16:rowId xmlns:a16="http://schemas.microsoft.com/office/drawing/2014/main" val="2595353622"/>
                  </a:ext>
                </a:extLst>
              </a:tr>
              <a:tr h="370840">
                <a:tc>
                  <a:txBody>
                    <a:bodyPr/>
                    <a:lstStyle/>
                    <a:p>
                      <a:pPr algn="ctr"/>
                      <a:r>
                        <a:rPr lang="cs-CZ" sz="1600" dirty="0" err="1"/>
                        <a:t>sp</a:t>
                      </a:r>
                      <a:r>
                        <a:rPr lang="cs-CZ" sz="1600" baseline="30000" dirty="0" err="1"/>
                        <a:t>3</a:t>
                      </a:r>
                      <a:endParaRPr lang="cs-CZ" sz="1600" baseline="30000" dirty="0"/>
                    </a:p>
                  </a:txBody>
                  <a:tcPr/>
                </a:tc>
                <a:tc>
                  <a:txBody>
                    <a:bodyPr/>
                    <a:lstStyle/>
                    <a:p>
                      <a:pPr algn="ctr"/>
                      <a:r>
                        <a:rPr lang="cs-CZ" sz="1600" dirty="0"/>
                        <a:t>75 %</a:t>
                      </a:r>
                    </a:p>
                  </a:txBody>
                  <a:tcPr/>
                </a:tc>
                <a:tc>
                  <a:txBody>
                    <a:bodyPr/>
                    <a:lstStyle/>
                    <a:p>
                      <a:pPr algn="ctr"/>
                      <a:r>
                        <a:rPr lang="cs-CZ" sz="1600" dirty="0"/>
                        <a:t>109,5 °</a:t>
                      </a:r>
                    </a:p>
                  </a:txBody>
                  <a:tcPr/>
                </a:tc>
                <a:extLst>
                  <a:ext uri="{0D108BD9-81ED-4DB2-BD59-A6C34878D82A}">
                    <a16:rowId xmlns:a16="http://schemas.microsoft.com/office/drawing/2014/main" val="4224748820"/>
                  </a:ext>
                </a:extLst>
              </a:tr>
              <a:tr h="370840">
                <a:tc>
                  <a:txBody>
                    <a:bodyPr/>
                    <a:lstStyle/>
                    <a:p>
                      <a:pPr algn="ctr"/>
                      <a:r>
                        <a:rPr lang="cs-CZ" sz="1600" dirty="0" err="1"/>
                        <a:t>sp</a:t>
                      </a:r>
                      <a:r>
                        <a:rPr lang="cs-CZ" sz="1600" baseline="30000" dirty="0" err="1"/>
                        <a:t>2</a:t>
                      </a:r>
                      <a:endParaRPr lang="cs-CZ" sz="1600" baseline="30000" dirty="0"/>
                    </a:p>
                  </a:txBody>
                  <a:tcPr/>
                </a:tc>
                <a:tc>
                  <a:txBody>
                    <a:bodyPr/>
                    <a:lstStyle/>
                    <a:p>
                      <a:pPr algn="ctr"/>
                      <a:r>
                        <a:rPr lang="cs-CZ" sz="1600" dirty="0"/>
                        <a:t>66,6 %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600" dirty="0"/>
                        <a:t>120 °</a:t>
                      </a:r>
                    </a:p>
                  </a:txBody>
                  <a:tcPr/>
                </a:tc>
                <a:extLst>
                  <a:ext uri="{0D108BD9-81ED-4DB2-BD59-A6C34878D82A}">
                    <a16:rowId xmlns:a16="http://schemas.microsoft.com/office/drawing/2014/main" val="3516816967"/>
                  </a:ext>
                </a:extLst>
              </a:tr>
              <a:tr h="370840">
                <a:tc>
                  <a:txBody>
                    <a:bodyPr/>
                    <a:lstStyle/>
                    <a:p>
                      <a:pPr algn="ctr"/>
                      <a:r>
                        <a:rPr lang="cs-CZ" sz="1600" dirty="0" err="1"/>
                        <a:t>sp</a:t>
                      </a:r>
                      <a:endParaRPr lang="cs-CZ" sz="1600" dirty="0"/>
                    </a:p>
                  </a:txBody>
                  <a:tcPr/>
                </a:tc>
                <a:tc>
                  <a:txBody>
                    <a:bodyPr/>
                    <a:lstStyle/>
                    <a:p>
                      <a:pPr algn="ctr"/>
                      <a:r>
                        <a:rPr lang="cs-CZ" sz="1600" dirty="0"/>
                        <a:t>50 %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600" dirty="0"/>
                        <a:t>180 °</a:t>
                      </a:r>
                    </a:p>
                  </a:txBody>
                  <a:tcPr/>
                </a:tc>
                <a:extLst>
                  <a:ext uri="{0D108BD9-81ED-4DB2-BD59-A6C34878D82A}">
                    <a16:rowId xmlns:a16="http://schemas.microsoft.com/office/drawing/2014/main" val="2415808529"/>
                  </a:ext>
                </a:extLst>
              </a:tr>
            </a:tbl>
          </a:graphicData>
        </a:graphic>
      </p:graphicFrame>
    </p:spTree>
    <p:extLst>
      <p:ext uri="{BB962C8B-B14F-4D97-AF65-F5344CB8AC3E}">
        <p14:creationId xmlns:p14="http://schemas.microsoft.com/office/powerpoint/2010/main" val="6724320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a:extLst>
              <a:ext uri="{FF2B5EF4-FFF2-40B4-BE49-F238E27FC236}">
                <a16:creationId xmlns:a16="http://schemas.microsoft.com/office/drawing/2014/main" id="{F92512CD-7068-406D-808B-4B7530E65003}"/>
              </a:ext>
            </a:extLst>
          </p:cNvPr>
          <p:cNvSpPr txBox="1"/>
          <p:nvPr/>
        </p:nvSpPr>
        <p:spPr>
          <a:xfrm>
            <a:off x="219182" y="911260"/>
            <a:ext cx="2667000" cy="381000"/>
          </a:xfrm>
          <a:prstGeom prst="rect">
            <a:avLst/>
          </a:prstGeom>
          <a:noFill/>
        </p:spPr>
        <p:txBody>
          <a:bodyPr wrap="square">
            <a:spAutoFit/>
          </a:bodyPr>
          <a:lstStyle/>
          <a:p>
            <a:r>
              <a:rPr lang="cs-CZ" b="1" i="1" dirty="0">
                <a:effectLst/>
                <a:latin typeface="Open Sans"/>
              </a:rPr>
              <a:t>Methyl fluorid (CH</a:t>
            </a:r>
            <a:r>
              <a:rPr lang="cs-CZ" b="1" i="1" baseline="-25000" dirty="0">
                <a:effectLst/>
                <a:latin typeface="Open Sans"/>
              </a:rPr>
              <a:t>3</a:t>
            </a:r>
            <a:r>
              <a:rPr lang="cs-CZ" b="1" i="1" dirty="0">
                <a:effectLst/>
                <a:latin typeface="Open Sans"/>
              </a:rPr>
              <a:t>F) </a:t>
            </a:r>
            <a:endParaRPr lang="cs-CZ" b="1" i="1" dirty="0"/>
          </a:p>
        </p:txBody>
      </p:sp>
      <p:sp>
        <p:nvSpPr>
          <p:cNvPr id="15" name="TextovéPole 14">
            <a:extLst>
              <a:ext uri="{FF2B5EF4-FFF2-40B4-BE49-F238E27FC236}">
                <a16:creationId xmlns:a16="http://schemas.microsoft.com/office/drawing/2014/main" id="{863CC1C1-851B-4F31-B0DF-967E2BD27B6A}"/>
              </a:ext>
            </a:extLst>
          </p:cNvPr>
          <p:cNvSpPr txBox="1"/>
          <p:nvPr/>
        </p:nvSpPr>
        <p:spPr>
          <a:xfrm>
            <a:off x="219182" y="1380552"/>
            <a:ext cx="8645703" cy="3170099"/>
          </a:xfrm>
          <a:prstGeom prst="rect">
            <a:avLst/>
          </a:prstGeom>
          <a:noFill/>
        </p:spPr>
        <p:txBody>
          <a:bodyPr wrap="square">
            <a:spAutoFit/>
          </a:bodyPr>
          <a:lstStyle/>
          <a:p>
            <a:pPr algn="just"/>
            <a:r>
              <a:rPr lang="cs-CZ" sz="2000" dirty="0"/>
              <a:t>Molekula má sp</a:t>
            </a:r>
            <a:r>
              <a:rPr lang="cs-CZ" sz="2000" baseline="30000" dirty="0"/>
              <a:t>3</a:t>
            </a:r>
            <a:r>
              <a:rPr lang="cs-CZ" sz="2000" dirty="0"/>
              <a:t> hybridizaci jako methan. Protože však rozdělení s-charakteru není, v důsledku přítomnosti elektronegativního atomu F u všech hybridních orbitalů stejnoměrné, změní se i vazebné úhly. </a:t>
            </a:r>
          </a:p>
          <a:p>
            <a:pPr algn="just"/>
            <a:r>
              <a:rPr lang="cs-CZ" sz="2000" dirty="0"/>
              <a:t>   Podle </a:t>
            </a:r>
            <a:r>
              <a:rPr lang="cs-CZ" sz="2000" dirty="0" err="1"/>
              <a:t>Bentova</a:t>
            </a:r>
            <a:r>
              <a:rPr lang="cs-CZ" sz="2000" dirty="0"/>
              <a:t> pravidla </a:t>
            </a:r>
            <a:r>
              <a:rPr lang="en-US" sz="2000" b="0" i="0" dirty="0">
                <a:solidFill>
                  <a:srgbClr val="303030"/>
                </a:solidFill>
                <a:effectLst/>
              </a:rPr>
              <a:t>orbital </a:t>
            </a:r>
            <a:r>
              <a:rPr lang="cs-CZ" sz="2000" b="0" i="0" dirty="0">
                <a:solidFill>
                  <a:srgbClr val="303030"/>
                </a:solidFill>
                <a:effectLst/>
              </a:rPr>
              <a:t>s menším</a:t>
            </a:r>
            <a:r>
              <a:rPr lang="en-US" sz="2000" b="0" i="0" dirty="0">
                <a:solidFill>
                  <a:srgbClr val="303030"/>
                </a:solidFill>
                <a:effectLst/>
              </a:rPr>
              <a:t> s</a:t>
            </a:r>
            <a:r>
              <a:rPr lang="cs-CZ" sz="2000" b="0" i="0" dirty="0">
                <a:solidFill>
                  <a:srgbClr val="303030"/>
                </a:solidFill>
                <a:effectLst/>
              </a:rPr>
              <a:t>-</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cs-CZ" sz="2000" b="0" i="0" dirty="0" err="1">
                <a:solidFill>
                  <a:srgbClr val="303030"/>
                </a:solidFill>
                <a:effectLst/>
              </a:rPr>
              <a:t>em</a:t>
            </a:r>
            <a:r>
              <a:rPr lang="en-US" sz="2000" b="0" i="0" dirty="0">
                <a:solidFill>
                  <a:srgbClr val="303030"/>
                </a:solidFill>
                <a:effectLst/>
              </a:rPr>
              <a:t> </a:t>
            </a:r>
            <a:r>
              <a:rPr lang="cs-CZ" sz="2000" b="0" i="0" dirty="0">
                <a:solidFill>
                  <a:srgbClr val="303030"/>
                </a:solidFill>
                <a:effectLst/>
              </a:rPr>
              <a:t>bude orientován</a:t>
            </a:r>
            <a:r>
              <a:rPr lang="en-US" sz="2000" b="0" i="0" dirty="0">
                <a:solidFill>
                  <a:srgbClr val="303030"/>
                </a:solidFill>
                <a:effectLst/>
              </a:rPr>
              <a:t> </a:t>
            </a:r>
            <a:r>
              <a:rPr lang="cs-CZ" sz="2000" b="0" i="0" dirty="0">
                <a:solidFill>
                  <a:srgbClr val="303030"/>
                </a:solidFill>
                <a:effectLst/>
              </a:rPr>
              <a:t>směrem k</a:t>
            </a:r>
            <a:r>
              <a:rPr lang="en-US" sz="2000" b="0" i="0" dirty="0">
                <a:solidFill>
                  <a:srgbClr val="303030"/>
                </a:solidFill>
                <a:effectLst/>
              </a:rPr>
              <a:t> </a:t>
            </a:r>
            <a:r>
              <a:rPr lang="cs-CZ" sz="2000" b="0" i="0" dirty="0">
                <a:solidFill>
                  <a:srgbClr val="303030"/>
                </a:solidFill>
                <a:effectLst/>
              </a:rPr>
              <a:t>víc</a:t>
            </a:r>
            <a:r>
              <a:rPr lang="en-US" sz="2000" b="0" i="0" dirty="0">
                <a:solidFill>
                  <a:srgbClr val="303030"/>
                </a:solidFill>
                <a:effectLst/>
              </a:rPr>
              <a:t>e </a:t>
            </a:r>
            <a:r>
              <a:rPr lang="en-US" sz="2000" b="0" i="0" dirty="0" err="1">
                <a:solidFill>
                  <a:srgbClr val="303030"/>
                </a:solidFill>
                <a:effectLst/>
              </a:rPr>
              <a:t>ele</a:t>
            </a:r>
            <a:r>
              <a:rPr lang="cs-CZ" sz="2000" b="0" i="0" dirty="0">
                <a:solidFill>
                  <a:srgbClr val="303030"/>
                </a:solidFill>
                <a:effectLst/>
              </a:rPr>
              <a:t>k</a:t>
            </a:r>
            <a:r>
              <a:rPr lang="en-US" sz="2000" b="0" i="0" dirty="0" err="1">
                <a:solidFill>
                  <a:srgbClr val="303030"/>
                </a:solidFill>
                <a:effectLst/>
              </a:rPr>
              <a:t>tronegativ</a:t>
            </a:r>
            <a:r>
              <a:rPr lang="cs-CZ" sz="2000" b="0" i="0" dirty="0" err="1">
                <a:solidFill>
                  <a:srgbClr val="303030"/>
                </a:solidFill>
                <a:effectLst/>
              </a:rPr>
              <a:t>nímu</a:t>
            </a:r>
            <a:r>
              <a:rPr lang="en-US" sz="2000" b="0" i="0" dirty="0">
                <a:solidFill>
                  <a:srgbClr val="303030"/>
                </a:solidFill>
                <a:effectLst/>
              </a:rPr>
              <a:t> </a:t>
            </a:r>
            <a:r>
              <a:rPr lang="cs-CZ" sz="2000" b="0" i="0" dirty="0">
                <a:solidFill>
                  <a:srgbClr val="303030"/>
                </a:solidFill>
                <a:effectLst/>
              </a:rPr>
              <a:t>prvku – tudíž </a:t>
            </a:r>
            <a:r>
              <a:rPr lang="cs-CZ" sz="2000" b="0" i="0" u="sng" dirty="0">
                <a:solidFill>
                  <a:srgbClr val="303030"/>
                </a:solidFill>
                <a:effectLst/>
              </a:rPr>
              <a:t>vazba </a:t>
            </a:r>
            <a:r>
              <a:rPr lang="en-US" sz="2000" b="0" i="0" u="sng" dirty="0">
                <a:solidFill>
                  <a:srgbClr val="303030"/>
                </a:solidFill>
                <a:effectLst/>
              </a:rPr>
              <a:t>C-F </a:t>
            </a:r>
            <a:r>
              <a:rPr lang="cs-CZ" sz="2000" b="0" i="0" u="sng" dirty="0">
                <a:solidFill>
                  <a:srgbClr val="303030"/>
                </a:solidFill>
                <a:effectLst/>
              </a:rPr>
              <a:t>má</a:t>
            </a:r>
            <a:r>
              <a:rPr lang="en-US" sz="2000" b="1" i="0" u="sng" dirty="0">
                <a:solidFill>
                  <a:srgbClr val="0000FF"/>
                </a:solidFill>
                <a:effectLst/>
              </a:rPr>
              <a:t> </a:t>
            </a:r>
            <a:r>
              <a:rPr lang="cs-CZ" sz="2000" u="sng" dirty="0">
                <a:effectLst/>
              </a:rPr>
              <a:t>menší</a:t>
            </a:r>
            <a:r>
              <a:rPr lang="en-US" sz="2000" u="sng" dirty="0">
                <a:effectLst/>
              </a:rPr>
              <a:t> s-</a:t>
            </a:r>
            <a:r>
              <a:rPr lang="en-US" sz="2000" u="sng" dirty="0" err="1">
                <a:effectLst/>
              </a:rPr>
              <a:t>chara</a:t>
            </a:r>
            <a:r>
              <a:rPr lang="cs-CZ" sz="2000" u="sng" dirty="0">
                <a:effectLst/>
              </a:rPr>
              <a:t>k</a:t>
            </a:r>
            <a:r>
              <a:rPr lang="en-US" sz="2000" u="sng" dirty="0" err="1">
                <a:effectLst/>
              </a:rPr>
              <a:t>ter</a:t>
            </a:r>
            <a:r>
              <a:rPr lang="en-US" sz="2000" b="0" i="0" dirty="0">
                <a:solidFill>
                  <a:srgbClr val="303030"/>
                </a:solidFill>
                <a:effectLst/>
              </a:rPr>
              <a:t> </a:t>
            </a:r>
            <a:r>
              <a:rPr lang="cs-CZ" sz="2000" b="0" i="0" dirty="0">
                <a:solidFill>
                  <a:srgbClr val="303030"/>
                </a:solidFill>
                <a:effectLst/>
              </a:rPr>
              <a:t>ve srovnání s </a:t>
            </a:r>
            <a:r>
              <a:rPr lang="en-US" sz="2000" b="0" i="0" dirty="0">
                <a:solidFill>
                  <a:srgbClr val="303030"/>
                </a:solidFill>
                <a:effectLst/>
              </a:rPr>
              <a:t>C-H </a:t>
            </a:r>
            <a:r>
              <a:rPr lang="cs-CZ" sz="2000" b="0" i="0" dirty="0">
                <a:solidFill>
                  <a:srgbClr val="303030"/>
                </a:solidFill>
                <a:effectLst/>
              </a:rPr>
              <a:t>vazbami a vazebný úhel</a:t>
            </a:r>
            <a:r>
              <a:rPr lang="en-US" sz="2000" b="0" i="0" dirty="0">
                <a:solidFill>
                  <a:srgbClr val="303030"/>
                </a:solidFill>
                <a:effectLst/>
              </a:rPr>
              <a:t> </a:t>
            </a:r>
            <a:r>
              <a:rPr lang="cs-CZ" sz="2000" b="0" i="0" dirty="0">
                <a:solidFill>
                  <a:srgbClr val="303030"/>
                </a:solidFill>
                <a:effectLst/>
              </a:rPr>
              <a:t>se zmenší (experimentálně je </a:t>
            </a:r>
            <a:r>
              <a:rPr lang="en-US" sz="2000" b="0" i="0" dirty="0">
                <a:solidFill>
                  <a:srgbClr val="303030"/>
                </a:solidFill>
                <a:effectLst/>
              </a:rPr>
              <a:t>H-C-F 108.2</a:t>
            </a:r>
            <a:r>
              <a:rPr lang="cs-CZ" sz="2000" b="0" i="0" dirty="0">
                <a:solidFill>
                  <a:srgbClr val="303030"/>
                </a:solidFill>
                <a:effectLst/>
              </a:rPr>
              <a:t>°) </a:t>
            </a:r>
            <a:r>
              <a:rPr lang="cs-CZ" sz="2000" dirty="0">
                <a:solidFill>
                  <a:srgbClr val="303030"/>
                </a:solidFill>
              </a:rPr>
              <a:t>oproti</a:t>
            </a:r>
            <a:r>
              <a:rPr lang="en-US" sz="2000" b="0" i="0" dirty="0">
                <a:solidFill>
                  <a:srgbClr val="303030"/>
                </a:solidFill>
                <a:effectLst/>
              </a:rPr>
              <a:t> </a:t>
            </a:r>
            <a:r>
              <a:rPr lang="cs-CZ" sz="2000" b="0" i="0" dirty="0">
                <a:solidFill>
                  <a:srgbClr val="303030"/>
                </a:solidFill>
                <a:effectLst/>
              </a:rPr>
              <a:t>vazebnému úhlu v methanu (</a:t>
            </a:r>
            <a:r>
              <a:rPr lang="en-US" sz="2000" b="0" i="0" dirty="0">
                <a:solidFill>
                  <a:srgbClr val="303030"/>
                </a:solidFill>
                <a:effectLst/>
              </a:rPr>
              <a:t>109.5</a:t>
            </a:r>
            <a:r>
              <a:rPr lang="cs-CZ" sz="2000" b="0" i="0" dirty="0">
                <a:solidFill>
                  <a:srgbClr val="303030"/>
                </a:solidFill>
                <a:effectLst/>
              </a:rPr>
              <a:t>°)</a:t>
            </a:r>
            <a:r>
              <a:rPr lang="en-US" sz="2000" b="0" i="0" dirty="0">
                <a:solidFill>
                  <a:srgbClr val="303030"/>
                </a:solidFill>
                <a:effectLst/>
              </a:rPr>
              <a:t>.</a:t>
            </a:r>
            <a:endParaRPr lang="cs-CZ" sz="2000" b="0" i="0" dirty="0">
              <a:solidFill>
                <a:srgbClr val="303030"/>
              </a:solidFill>
              <a:effectLst/>
            </a:endParaRPr>
          </a:p>
          <a:p>
            <a:pPr algn="just"/>
            <a:r>
              <a:rPr lang="cs-CZ" sz="2000" b="0" i="0" dirty="0">
                <a:solidFill>
                  <a:srgbClr val="303030"/>
                </a:solidFill>
                <a:effectLst/>
              </a:rPr>
              <a:t>  Protože </a:t>
            </a:r>
            <a:r>
              <a:rPr lang="en-US" sz="2000" b="0" i="0" dirty="0">
                <a:solidFill>
                  <a:srgbClr val="303030"/>
                </a:solidFill>
                <a:effectLst/>
              </a:rPr>
              <a:t>s</a:t>
            </a:r>
            <a:r>
              <a:rPr lang="cs-CZ" sz="2000" b="0" i="0" dirty="0">
                <a:solidFill>
                  <a:srgbClr val="303030"/>
                </a:solidFill>
                <a:effectLst/>
              </a:rPr>
              <a:t>-</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en-US" sz="2000" b="0" i="0" dirty="0">
                <a:solidFill>
                  <a:srgbClr val="303030"/>
                </a:solidFill>
                <a:effectLst/>
              </a:rPr>
              <a:t> C-F </a:t>
            </a:r>
            <a:r>
              <a:rPr lang="cs-CZ" sz="2000" b="0" i="0" dirty="0">
                <a:solidFill>
                  <a:srgbClr val="303030"/>
                </a:solidFill>
                <a:effectLst/>
              </a:rPr>
              <a:t>vazby</a:t>
            </a:r>
            <a:r>
              <a:rPr lang="en-US" sz="2000" b="0" i="0" dirty="0">
                <a:solidFill>
                  <a:srgbClr val="303030"/>
                </a:solidFill>
                <a:effectLst/>
              </a:rPr>
              <a:t> </a:t>
            </a:r>
            <a:r>
              <a:rPr lang="cs-CZ" sz="2000" b="0" i="0" dirty="0">
                <a:solidFill>
                  <a:srgbClr val="303030"/>
                </a:solidFill>
                <a:effectLst/>
              </a:rPr>
              <a:t>poklesl</a:t>
            </a:r>
            <a:r>
              <a:rPr lang="en-US" sz="2000" b="0" i="0" dirty="0">
                <a:solidFill>
                  <a:srgbClr val="303030"/>
                </a:solidFill>
                <a:effectLst/>
              </a:rPr>
              <a:t>, </a:t>
            </a:r>
            <a:r>
              <a:rPr lang="cs-CZ" sz="2000" b="0" i="0" dirty="0">
                <a:solidFill>
                  <a:srgbClr val="303030"/>
                </a:solidFill>
                <a:effectLst/>
              </a:rPr>
              <a:t>dochází k nárůstu</a:t>
            </a:r>
            <a:r>
              <a:rPr lang="en-US" sz="2000" b="0" i="0" dirty="0">
                <a:solidFill>
                  <a:srgbClr val="303030"/>
                </a:solidFill>
                <a:effectLst/>
              </a:rPr>
              <a:t> s-</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cs-CZ" sz="2000" b="0" i="0" dirty="0">
                <a:solidFill>
                  <a:srgbClr val="303030"/>
                </a:solidFill>
                <a:effectLst/>
              </a:rPr>
              <a:t>u</a:t>
            </a:r>
            <a:r>
              <a:rPr lang="en-US" sz="2000" b="0" i="0" dirty="0">
                <a:solidFill>
                  <a:srgbClr val="303030"/>
                </a:solidFill>
                <a:effectLst/>
              </a:rPr>
              <a:t> </a:t>
            </a:r>
            <a:r>
              <a:rPr lang="cs-CZ" sz="2000" b="0" i="0" dirty="0">
                <a:solidFill>
                  <a:srgbClr val="303030"/>
                </a:solidFill>
                <a:effectLst/>
              </a:rPr>
              <a:t>u ostatních tří </a:t>
            </a:r>
            <a:r>
              <a:rPr lang="en-US" sz="2000" b="0" i="0" dirty="0">
                <a:solidFill>
                  <a:srgbClr val="303030"/>
                </a:solidFill>
                <a:effectLst/>
              </a:rPr>
              <a:t>C-H </a:t>
            </a:r>
            <a:r>
              <a:rPr lang="cs-CZ" sz="2000" b="0" i="0" dirty="0">
                <a:solidFill>
                  <a:srgbClr val="303030"/>
                </a:solidFill>
                <a:effectLst/>
              </a:rPr>
              <a:t>vazeb, což vede ke zvětšení vazebných úhlů mezi nimi (e</a:t>
            </a:r>
            <a:r>
              <a:rPr lang="en-US" sz="2000" b="0" i="0" dirty="0" err="1">
                <a:solidFill>
                  <a:srgbClr val="303030"/>
                </a:solidFill>
                <a:effectLst/>
              </a:rPr>
              <a:t>xperiment</a:t>
            </a:r>
            <a:r>
              <a:rPr lang="cs-CZ" sz="2000" b="0" i="0" dirty="0" err="1">
                <a:solidFill>
                  <a:srgbClr val="303030"/>
                </a:solidFill>
                <a:effectLst/>
              </a:rPr>
              <a:t>álně</a:t>
            </a:r>
            <a:r>
              <a:rPr lang="cs-CZ" sz="2000" b="0" i="0" dirty="0">
                <a:solidFill>
                  <a:srgbClr val="303030"/>
                </a:solidFill>
                <a:effectLst/>
              </a:rPr>
              <a:t> j</a:t>
            </a:r>
            <a:r>
              <a:rPr lang="en-US" sz="2000" b="0" i="0" dirty="0">
                <a:solidFill>
                  <a:srgbClr val="303030"/>
                </a:solidFill>
                <a:effectLst/>
              </a:rPr>
              <a:t>e H-C-H 110.2</a:t>
            </a:r>
            <a:r>
              <a:rPr lang="cs-CZ" sz="2000" b="0" i="0" dirty="0">
                <a:solidFill>
                  <a:srgbClr val="303030"/>
                </a:solidFill>
                <a:effectLst/>
              </a:rPr>
              <a:t>°) </a:t>
            </a:r>
            <a:r>
              <a:rPr lang="cs-CZ" sz="2000" dirty="0">
                <a:solidFill>
                  <a:srgbClr val="303030"/>
                </a:solidFill>
              </a:rPr>
              <a:t>oproti</a:t>
            </a:r>
            <a:r>
              <a:rPr lang="en-US" sz="2000" b="0" i="0" dirty="0">
                <a:solidFill>
                  <a:srgbClr val="303030"/>
                </a:solidFill>
                <a:effectLst/>
              </a:rPr>
              <a:t> </a:t>
            </a:r>
            <a:r>
              <a:rPr lang="cs-CZ" sz="2000" b="0" i="0" dirty="0">
                <a:solidFill>
                  <a:srgbClr val="303030"/>
                </a:solidFill>
                <a:effectLst/>
              </a:rPr>
              <a:t>vazebnému úhlu v methanu (</a:t>
            </a:r>
            <a:r>
              <a:rPr lang="en-US" sz="2000" b="0" i="0" dirty="0">
                <a:solidFill>
                  <a:srgbClr val="303030"/>
                </a:solidFill>
                <a:effectLst/>
              </a:rPr>
              <a:t>109.5</a:t>
            </a:r>
            <a:r>
              <a:rPr lang="cs-CZ" sz="2000" b="0" i="0" dirty="0">
                <a:solidFill>
                  <a:srgbClr val="303030"/>
                </a:solidFill>
                <a:effectLst/>
              </a:rPr>
              <a:t>°)</a:t>
            </a:r>
            <a:r>
              <a:rPr lang="en-US" sz="2000" b="0" i="0" dirty="0">
                <a:solidFill>
                  <a:srgbClr val="303030"/>
                </a:solidFill>
                <a:effectLst/>
              </a:rPr>
              <a:t>.</a:t>
            </a:r>
            <a:endParaRPr lang="cs-CZ" sz="2000" dirty="0"/>
          </a:p>
        </p:txBody>
      </p:sp>
      <p:sp>
        <p:nvSpPr>
          <p:cNvPr id="14" name="TextovéPole 13">
            <a:extLst>
              <a:ext uri="{FF2B5EF4-FFF2-40B4-BE49-F238E27FC236}">
                <a16:creationId xmlns:a16="http://schemas.microsoft.com/office/drawing/2014/main" id="{DB71498E-50F0-497E-8DEC-D98C16FC0AA4}"/>
              </a:ext>
            </a:extLst>
          </p:cNvPr>
          <p:cNvSpPr txBox="1"/>
          <p:nvPr/>
        </p:nvSpPr>
        <p:spPr>
          <a:xfrm>
            <a:off x="192641" y="298010"/>
            <a:ext cx="1072730" cy="461665"/>
          </a:xfrm>
          <a:prstGeom prst="rect">
            <a:avLst/>
          </a:prstGeom>
          <a:noFill/>
        </p:spPr>
        <p:txBody>
          <a:bodyPr wrap="none" rtlCol="0">
            <a:spAutoFit/>
          </a:bodyPr>
          <a:lstStyle/>
          <a:p>
            <a:r>
              <a:rPr lang="cs-CZ" sz="2400" b="1" dirty="0"/>
              <a:t>Příklad</a:t>
            </a:r>
          </a:p>
        </p:txBody>
      </p:sp>
      <p:pic>
        <p:nvPicPr>
          <p:cNvPr id="17" name="Obrázek 16">
            <a:extLst>
              <a:ext uri="{FF2B5EF4-FFF2-40B4-BE49-F238E27FC236}">
                <a16:creationId xmlns:a16="http://schemas.microsoft.com/office/drawing/2014/main" id="{9959CDDB-AE75-4B74-8056-446A8BCB0FFF}"/>
              </a:ext>
            </a:extLst>
          </p:cNvPr>
          <p:cNvPicPr>
            <a:picLocks noChangeAspect="1"/>
          </p:cNvPicPr>
          <p:nvPr/>
        </p:nvPicPr>
        <p:blipFill>
          <a:blip r:embed="rId3"/>
          <a:stretch>
            <a:fillRect/>
          </a:stretch>
        </p:blipFill>
        <p:spPr>
          <a:xfrm>
            <a:off x="5181600" y="4641976"/>
            <a:ext cx="2676525" cy="1581150"/>
          </a:xfrm>
          <a:prstGeom prst="rect">
            <a:avLst/>
          </a:prstGeom>
        </p:spPr>
      </p:pic>
      <p:pic>
        <p:nvPicPr>
          <p:cNvPr id="5128" name="Picture 8" descr="Fluormethaan - Wikipedia">
            <a:extLst>
              <a:ext uri="{FF2B5EF4-FFF2-40B4-BE49-F238E27FC236}">
                <a16:creationId xmlns:a16="http://schemas.microsoft.com/office/drawing/2014/main" id="{A6727FDA-47D1-4342-9623-EB17ACC89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807956"/>
            <a:ext cx="1168953" cy="133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38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42EE9BB-AD7D-4E3A-A19C-C5E41028AC27}"/>
              </a:ext>
            </a:extLst>
          </p:cNvPr>
          <p:cNvSpPr txBox="1"/>
          <p:nvPr/>
        </p:nvSpPr>
        <p:spPr>
          <a:xfrm>
            <a:off x="5638800" y="3962400"/>
            <a:ext cx="3200401" cy="923330"/>
          </a:xfrm>
          <a:prstGeom prst="rect">
            <a:avLst/>
          </a:prstGeom>
          <a:noFill/>
        </p:spPr>
        <p:txBody>
          <a:bodyPr wrap="square" rtlCol="0">
            <a:spAutoFit/>
          </a:bodyPr>
          <a:lstStyle/>
          <a:p>
            <a:r>
              <a:rPr lang="cs-CZ" dirty="0"/>
              <a:t>NH</a:t>
            </a:r>
            <a:r>
              <a:rPr lang="cs-CZ" baseline="-25000" dirty="0"/>
              <a:t>4</a:t>
            </a:r>
            <a:r>
              <a:rPr lang="cs-CZ" baseline="30000" dirty="0"/>
              <a:t>+</a:t>
            </a:r>
            <a:r>
              <a:rPr lang="cs-CZ" dirty="0"/>
              <a:t> v amonných solích</a:t>
            </a:r>
          </a:p>
          <a:p>
            <a:r>
              <a:rPr lang="cs-CZ" dirty="0"/>
              <a:t>H</a:t>
            </a:r>
            <a:r>
              <a:rPr lang="cs-CZ" baseline="30000" dirty="0"/>
              <a:t>+</a:t>
            </a:r>
            <a:r>
              <a:rPr lang="cs-CZ" dirty="0"/>
              <a:t> = akceptor</a:t>
            </a:r>
          </a:p>
          <a:p>
            <a:r>
              <a:rPr lang="cs-CZ" dirty="0"/>
              <a:t>NH</a:t>
            </a:r>
            <a:r>
              <a:rPr lang="cs-CZ" baseline="-25000" dirty="0"/>
              <a:t>3</a:t>
            </a:r>
            <a:r>
              <a:rPr lang="cs-CZ" dirty="0"/>
              <a:t> = donor</a:t>
            </a:r>
            <a:endParaRPr lang="en-US" dirty="0"/>
          </a:p>
        </p:txBody>
      </p:sp>
      <p:sp>
        <p:nvSpPr>
          <p:cNvPr id="6" name="TextovéPole 5">
            <a:extLst>
              <a:ext uri="{FF2B5EF4-FFF2-40B4-BE49-F238E27FC236}">
                <a16:creationId xmlns:a16="http://schemas.microsoft.com/office/drawing/2014/main" id="{B28B995D-F25A-4E7E-8162-A0C7808991B8}"/>
              </a:ext>
            </a:extLst>
          </p:cNvPr>
          <p:cNvSpPr txBox="1"/>
          <p:nvPr/>
        </p:nvSpPr>
        <p:spPr>
          <a:xfrm>
            <a:off x="304800" y="304800"/>
            <a:ext cx="8610600" cy="1631216"/>
          </a:xfrm>
          <a:prstGeom prst="rect">
            <a:avLst/>
          </a:prstGeom>
          <a:noFill/>
        </p:spPr>
        <p:txBody>
          <a:bodyPr wrap="square" rtlCol="0">
            <a:spAutoFit/>
          </a:bodyPr>
          <a:lstStyle/>
          <a:p>
            <a:r>
              <a:rPr lang="cs-CZ" sz="2000" b="1" i="1" dirty="0"/>
              <a:t>Koordinačně kovalentní (dativní vazba, donor-akceptorová)</a:t>
            </a:r>
          </a:p>
          <a:p>
            <a:endParaRPr lang="cs-CZ" sz="2000" dirty="0"/>
          </a:p>
          <a:p>
            <a:r>
              <a:rPr lang="cs-CZ" sz="2000" dirty="0"/>
              <a:t>Jediný atom poskytne celý elektronový pár (tj. volný elektronový pár)</a:t>
            </a:r>
          </a:p>
          <a:p>
            <a:r>
              <a:rPr lang="cs-CZ" sz="2000" b="1" dirty="0"/>
              <a:t>Akceptor</a:t>
            </a:r>
            <a:r>
              <a:rPr lang="cs-CZ" sz="2000" dirty="0"/>
              <a:t> = prvky (kationty) 3. skupiny, d-prvky, H</a:t>
            </a:r>
            <a:r>
              <a:rPr lang="cs-CZ" sz="2000" baseline="30000" dirty="0"/>
              <a:t>+</a:t>
            </a:r>
            <a:endParaRPr lang="cs-CZ" sz="2000" dirty="0"/>
          </a:p>
          <a:p>
            <a:r>
              <a:rPr lang="cs-CZ" sz="2000" b="1" dirty="0"/>
              <a:t>Donor</a:t>
            </a:r>
            <a:r>
              <a:rPr lang="cs-CZ" sz="2000" dirty="0"/>
              <a:t> = prvky (anionty) 5.-7. skupiny, H</a:t>
            </a:r>
            <a:r>
              <a:rPr lang="cs-CZ" sz="2000" baseline="30000" dirty="0"/>
              <a:t>-</a:t>
            </a:r>
            <a:endParaRPr lang="en-US" sz="2000" baseline="30000" dirty="0"/>
          </a:p>
        </p:txBody>
      </p:sp>
      <p:pic>
        <p:nvPicPr>
          <p:cNvPr id="3" name="Obrázek 2" descr="Obsah obrázku objekt, hodinky, hodiny&#10;&#10;Popis byl vytvořen automaticky">
            <a:extLst>
              <a:ext uri="{FF2B5EF4-FFF2-40B4-BE49-F238E27FC236}">
                <a16:creationId xmlns:a16="http://schemas.microsoft.com/office/drawing/2014/main" id="{C34BB6DE-F390-4878-966C-A4557F762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362200"/>
            <a:ext cx="1800225" cy="1013748"/>
          </a:xfrm>
          <a:prstGeom prst="rect">
            <a:avLst/>
          </a:prstGeom>
        </p:spPr>
      </p:pic>
      <p:sp>
        <p:nvSpPr>
          <p:cNvPr id="10" name="Obdélník 9">
            <a:extLst>
              <a:ext uri="{FF2B5EF4-FFF2-40B4-BE49-F238E27FC236}">
                <a16:creationId xmlns:a16="http://schemas.microsoft.com/office/drawing/2014/main" id="{A4B8B3BF-AC56-4AC2-860D-8EAE492DC7AD}"/>
              </a:ext>
            </a:extLst>
          </p:cNvPr>
          <p:cNvSpPr/>
          <p:nvPr/>
        </p:nvSpPr>
        <p:spPr>
          <a:xfrm>
            <a:off x="5486400" y="2209800"/>
            <a:ext cx="3429000" cy="923330"/>
          </a:xfrm>
          <a:prstGeom prst="rect">
            <a:avLst/>
          </a:prstGeom>
        </p:spPr>
        <p:txBody>
          <a:bodyPr wrap="square">
            <a:spAutoFit/>
          </a:bodyPr>
          <a:lstStyle/>
          <a:p>
            <a:r>
              <a:rPr lang="cs-CZ" dirty="0"/>
              <a:t>Chlorid hlinitý existuje v plynném stavu jako Al</a:t>
            </a:r>
            <a:r>
              <a:rPr lang="cs-CZ" baseline="-25000" dirty="0"/>
              <a:t>2</a:t>
            </a:r>
            <a:r>
              <a:rPr lang="cs-CZ" dirty="0"/>
              <a:t>Cl</a:t>
            </a:r>
            <a:r>
              <a:rPr lang="cs-CZ" baseline="-25000" dirty="0"/>
              <a:t>6</a:t>
            </a:r>
          </a:p>
          <a:p>
            <a:r>
              <a:rPr lang="cs-CZ" dirty="0"/>
              <a:t>Al = akceptor, Cl = donor</a:t>
            </a:r>
          </a:p>
        </p:txBody>
      </p:sp>
      <p:pic>
        <p:nvPicPr>
          <p:cNvPr id="18" name="Obrázek 17" descr="Obsah obrázku objekt, hodiny&#10;&#10;Popis byl vytvořen automaticky">
            <a:extLst>
              <a:ext uri="{FF2B5EF4-FFF2-40B4-BE49-F238E27FC236}">
                <a16:creationId xmlns:a16="http://schemas.microsoft.com/office/drawing/2014/main" id="{E14C212F-7502-4BCF-9D74-6A96F9AE0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5257800"/>
            <a:ext cx="1657350" cy="1314161"/>
          </a:xfrm>
          <a:prstGeom prst="rect">
            <a:avLst/>
          </a:prstGeom>
        </p:spPr>
      </p:pic>
      <p:sp>
        <p:nvSpPr>
          <p:cNvPr id="19" name="TextovéPole 18">
            <a:extLst>
              <a:ext uri="{FF2B5EF4-FFF2-40B4-BE49-F238E27FC236}">
                <a16:creationId xmlns:a16="http://schemas.microsoft.com/office/drawing/2014/main" id="{944ED809-8DFD-46BA-9C8D-5C6F5CFABBFD}"/>
              </a:ext>
            </a:extLst>
          </p:cNvPr>
          <p:cNvSpPr txBox="1"/>
          <p:nvPr/>
        </p:nvSpPr>
        <p:spPr>
          <a:xfrm>
            <a:off x="5562600" y="5638800"/>
            <a:ext cx="3200401" cy="923330"/>
          </a:xfrm>
          <a:prstGeom prst="rect">
            <a:avLst/>
          </a:prstGeom>
          <a:noFill/>
        </p:spPr>
        <p:txBody>
          <a:bodyPr wrap="square" rtlCol="0">
            <a:spAutoFit/>
          </a:bodyPr>
          <a:lstStyle/>
          <a:p>
            <a:r>
              <a:rPr lang="cs-CZ" dirty="0"/>
              <a:t>BH</a:t>
            </a:r>
            <a:r>
              <a:rPr lang="cs-CZ" baseline="-25000" dirty="0"/>
              <a:t>4</a:t>
            </a:r>
            <a:r>
              <a:rPr lang="cs-CZ" baseline="30000" dirty="0"/>
              <a:t>-</a:t>
            </a:r>
            <a:r>
              <a:rPr lang="cs-CZ" dirty="0"/>
              <a:t> v </a:t>
            </a:r>
            <a:r>
              <a:rPr lang="cs-CZ" dirty="0" err="1"/>
              <a:t>tetrahydridoboritanech</a:t>
            </a:r>
            <a:endParaRPr lang="cs-CZ" dirty="0"/>
          </a:p>
          <a:p>
            <a:r>
              <a:rPr lang="cs-CZ" dirty="0"/>
              <a:t>H</a:t>
            </a:r>
            <a:r>
              <a:rPr lang="cs-CZ" baseline="30000" dirty="0"/>
              <a:t>-</a:t>
            </a:r>
            <a:r>
              <a:rPr lang="cs-CZ" dirty="0"/>
              <a:t> = donor</a:t>
            </a:r>
          </a:p>
          <a:p>
            <a:r>
              <a:rPr lang="cs-CZ" dirty="0"/>
              <a:t>BH</a:t>
            </a:r>
            <a:r>
              <a:rPr lang="cs-CZ" baseline="-25000" dirty="0"/>
              <a:t>3</a:t>
            </a:r>
            <a:r>
              <a:rPr lang="cs-CZ" dirty="0"/>
              <a:t> = akceptor</a:t>
            </a:r>
            <a:endParaRPr lang="en-US" dirty="0"/>
          </a:p>
        </p:txBody>
      </p:sp>
      <p:pic>
        <p:nvPicPr>
          <p:cNvPr id="14" name="Obrázek 13">
            <a:extLst>
              <a:ext uri="{FF2B5EF4-FFF2-40B4-BE49-F238E27FC236}">
                <a16:creationId xmlns:a16="http://schemas.microsoft.com/office/drawing/2014/main" id="{E99B341A-F092-4CA2-B3B5-7DAC27738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581400"/>
            <a:ext cx="4419600" cy="1325880"/>
          </a:xfrm>
          <a:prstGeom prst="rect">
            <a:avLst/>
          </a:prstGeom>
        </p:spPr>
      </p:pic>
      <p:pic>
        <p:nvPicPr>
          <p:cNvPr id="20" name="Obrázek 19">
            <a:extLst>
              <a:ext uri="{FF2B5EF4-FFF2-40B4-BE49-F238E27FC236}">
                <a16:creationId xmlns:a16="http://schemas.microsoft.com/office/drawing/2014/main" id="{D8DA9567-75B6-42F4-AD42-57EF4DC22367}"/>
              </a:ext>
            </a:extLst>
          </p:cNvPr>
          <p:cNvPicPr>
            <a:picLocks noChangeAspect="1"/>
          </p:cNvPicPr>
          <p:nvPr/>
        </p:nvPicPr>
        <p:blipFill>
          <a:blip r:embed="rId5"/>
          <a:stretch>
            <a:fillRect/>
          </a:stretch>
        </p:blipFill>
        <p:spPr>
          <a:xfrm>
            <a:off x="2743200" y="2209800"/>
            <a:ext cx="2347913" cy="1295400"/>
          </a:xfrm>
          <a:prstGeom prst="rect">
            <a:avLst/>
          </a:prstGeom>
        </p:spPr>
      </p:pic>
    </p:spTree>
    <p:extLst>
      <p:ext uri="{BB962C8B-B14F-4D97-AF65-F5344CB8AC3E}">
        <p14:creationId xmlns:p14="http://schemas.microsoft.com/office/powerpoint/2010/main" val="32676979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Sigma bonds come in six varieties: Pi bonds come in one ...">
            <a:extLst>
              <a:ext uri="{FF2B5EF4-FFF2-40B4-BE49-F238E27FC236}">
                <a16:creationId xmlns:a16="http://schemas.microsoft.com/office/drawing/2014/main" id="{79205F7B-7211-4B3F-9ED8-44055BDBB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27" y="2118929"/>
            <a:ext cx="4810484" cy="2896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0C483703-9549-4280-BABB-6852F7EEB014}"/>
              </a:ext>
            </a:extLst>
          </p:cNvPr>
          <p:cNvSpPr>
            <a:spLocks noChangeArrowheads="1"/>
          </p:cNvSpPr>
          <p:nvPr/>
        </p:nvSpPr>
        <p:spPr bwMode="auto">
          <a:xfrm>
            <a:off x="312987" y="386208"/>
            <a:ext cx="7704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2400" b="1" dirty="0">
                <a:latin typeface="Calibri" panose="020F0502020204030204" pitchFamily="34" charset="0"/>
                <a:cs typeface="Calibri" panose="020F0502020204030204" pitchFamily="34" charset="0"/>
              </a:rPr>
              <a:t>Hybridizace a</a:t>
            </a:r>
            <a:r>
              <a:rPr lang="en-US" altLang="cs-CZ" sz="2400" b="1" dirty="0">
                <a:latin typeface="Calibri" panose="020F0502020204030204" pitchFamily="34" charset="0"/>
                <a:cs typeface="Calibri" panose="020F0502020204030204" pitchFamily="34" charset="0"/>
              </a:rPr>
              <a:t> d</a:t>
            </a:r>
            <a:r>
              <a:rPr lang="cs-CZ" altLang="cs-CZ" sz="2400" b="1" dirty="0">
                <a:latin typeface="Calibri" panose="020F0502020204030204" pitchFamily="34" charset="0"/>
                <a:cs typeface="Calibri" panose="020F0502020204030204" pitchFamily="34" charset="0"/>
              </a:rPr>
              <a:t>é</a:t>
            </a:r>
            <a:r>
              <a:rPr lang="en-US" altLang="cs-CZ" sz="2400" b="1" dirty="0" err="1">
                <a:latin typeface="Calibri" panose="020F0502020204030204" pitchFamily="34" charset="0"/>
                <a:cs typeface="Calibri" panose="020F0502020204030204" pitchFamily="34" charset="0"/>
              </a:rPr>
              <a:t>lka</a:t>
            </a:r>
            <a:r>
              <a:rPr lang="cs-CZ" altLang="cs-CZ" sz="2400" b="1" dirty="0">
                <a:latin typeface="Calibri" panose="020F0502020204030204" pitchFamily="34" charset="0"/>
                <a:cs typeface="Calibri" panose="020F0502020204030204" pitchFamily="34" charset="0"/>
              </a:rPr>
              <a:t> vazby</a:t>
            </a:r>
          </a:p>
        </p:txBody>
      </p:sp>
      <p:sp>
        <p:nvSpPr>
          <p:cNvPr id="5" name="Rectangle 8">
            <a:extLst>
              <a:ext uri="{FF2B5EF4-FFF2-40B4-BE49-F238E27FC236}">
                <a16:creationId xmlns:a16="http://schemas.microsoft.com/office/drawing/2014/main" id="{458BF7D6-2DE9-4FAD-A3D6-BECB1D081133}"/>
              </a:ext>
            </a:extLst>
          </p:cNvPr>
          <p:cNvSpPr>
            <a:spLocks noChangeArrowheads="1"/>
          </p:cNvSpPr>
          <p:nvPr/>
        </p:nvSpPr>
        <p:spPr bwMode="auto">
          <a:xfrm>
            <a:off x="277027" y="1190466"/>
            <a:ext cx="45723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sz="2000" b="1" dirty="0">
                <a:latin typeface="Calibri" panose="020F0502020204030204" pitchFamily="34" charset="0"/>
                <a:cs typeface="Calibri" panose="020F0502020204030204" pitchFamily="34" charset="0"/>
              </a:rPr>
              <a:t>Délka vazby </a:t>
            </a:r>
            <a:r>
              <a:rPr lang="cs-CZ" altLang="cs-CZ" sz="2000" dirty="0">
                <a:latin typeface="Calibri" panose="020F0502020204030204" pitchFamily="34" charset="0"/>
                <a:cs typeface="Calibri" panose="020F0502020204030204" pitchFamily="34" charset="0"/>
              </a:rPr>
              <a:t>– závisí na podílu </a:t>
            </a:r>
            <a:r>
              <a:rPr lang="cs-CZ" altLang="cs-CZ" sz="2000" i="1" dirty="0">
                <a:latin typeface="Calibri" panose="020F0502020204030204" pitchFamily="34" charset="0"/>
                <a:cs typeface="Calibri" panose="020F0502020204030204" pitchFamily="34" charset="0"/>
              </a:rPr>
              <a:t>s</a:t>
            </a:r>
            <a:r>
              <a:rPr lang="cs-CZ" altLang="cs-CZ" sz="2000" dirty="0">
                <a:latin typeface="Calibri" panose="020F0502020204030204" pitchFamily="34" charset="0"/>
                <a:cs typeface="Calibri" panose="020F0502020204030204" pitchFamily="34" charset="0"/>
              </a:rPr>
              <a:t> orbitalů tj. klesá v řadě p</a:t>
            </a:r>
            <a:r>
              <a:rPr lang="en-US" altLang="cs-CZ" sz="2000" dirty="0">
                <a:latin typeface="Calibri" panose="020F0502020204030204" pitchFamily="34" charset="0"/>
                <a:cs typeface="Calibri" panose="020F0502020204030204" pitchFamily="34" charset="0"/>
              </a:rPr>
              <a:t> &gt; sp</a:t>
            </a:r>
            <a:r>
              <a:rPr lang="en-US" altLang="cs-CZ" sz="2000" baseline="30000" dirty="0">
                <a:latin typeface="Calibri" panose="020F0502020204030204" pitchFamily="34" charset="0"/>
                <a:cs typeface="Calibri" panose="020F0502020204030204" pitchFamily="34" charset="0"/>
              </a:rPr>
              <a:t>3</a:t>
            </a:r>
            <a:r>
              <a:rPr lang="en-US" altLang="cs-CZ" sz="2000" dirty="0">
                <a:latin typeface="Calibri" panose="020F0502020204030204" pitchFamily="34" charset="0"/>
                <a:cs typeface="Calibri" panose="020F0502020204030204" pitchFamily="34" charset="0"/>
              </a:rPr>
              <a:t> &gt; sp</a:t>
            </a:r>
            <a:r>
              <a:rPr lang="en-US" altLang="cs-CZ" sz="2000" baseline="30000" dirty="0">
                <a:latin typeface="Calibri" panose="020F0502020204030204" pitchFamily="34" charset="0"/>
                <a:cs typeface="Calibri" panose="020F0502020204030204" pitchFamily="34" charset="0"/>
              </a:rPr>
              <a:t>2</a:t>
            </a:r>
            <a:r>
              <a:rPr lang="en-US" altLang="cs-CZ" sz="2000" dirty="0">
                <a:latin typeface="Calibri" panose="020F0502020204030204" pitchFamily="34" charset="0"/>
                <a:cs typeface="Calibri" panose="020F0502020204030204" pitchFamily="34" charset="0"/>
              </a:rPr>
              <a:t> &gt; </a:t>
            </a:r>
            <a:r>
              <a:rPr lang="en-US" altLang="cs-CZ" sz="2000" dirty="0" err="1">
                <a:latin typeface="Calibri" panose="020F0502020204030204" pitchFamily="34" charset="0"/>
                <a:cs typeface="Calibri" panose="020F0502020204030204" pitchFamily="34" charset="0"/>
              </a:rPr>
              <a:t>sp</a:t>
            </a:r>
            <a:r>
              <a:rPr lang="cs-CZ" altLang="cs-CZ" sz="2000" dirty="0">
                <a:latin typeface="Calibri" panose="020F0502020204030204" pitchFamily="34" charset="0"/>
                <a:cs typeface="Calibri" panose="020F0502020204030204" pitchFamily="34" charset="0"/>
              </a:rPr>
              <a:t>   </a:t>
            </a:r>
            <a:endParaRPr lang="cs-CZ" altLang="cs-CZ" sz="2000" i="1" dirty="0">
              <a:latin typeface="Calibri" panose="020F0502020204030204" pitchFamily="34" charset="0"/>
              <a:cs typeface="Calibri" panose="020F0502020204030204" pitchFamily="34" charset="0"/>
            </a:endParaRPr>
          </a:p>
        </p:txBody>
      </p:sp>
      <p:pic>
        <p:nvPicPr>
          <p:cNvPr id="1030" name="Picture 6" descr="Which hybrid orbitals have different bond lengths? - Quora">
            <a:extLst>
              <a:ext uri="{FF2B5EF4-FFF2-40B4-BE49-F238E27FC236}">
                <a16:creationId xmlns:a16="http://schemas.microsoft.com/office/drawing/2014/main" id="{DDE3CE8F-5733-4720-B1D6-4572A8BE9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697" y="2092387"/>
            <a:ext cx="2368427" cy="2082788"/>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46447CA-E803-4EBB-BB4F-F458F52B5316}"/>
              </a:ext>
            </a:extLst>
          </p:cNvPr>
          <p:cNvPicPr>
            <a:picLocks noChangeAspect="1"/>
          </p:cNvPicPr>
          <p:nvPr/>
        </p:nvPicPr>
        <p:blipFill>
          <a:blip r:embed="rId4"/>
          <a:stretch>
            <a:fillRect/>
          </a:stretch>
        </p:blipFill>
        <p:spPr>
          <a:xfrm>
            <a:off x="5010907" y="452907"/>
            <a:ext cx="3828668" cy="1166893"/>
          </a:xfrm>
          <a:prstGeom prst="rect">
            <a:avLst/>
          </a:prstGeom>
        </p:spPr>
      </p:pic>
      <p:pic>
        <p:nvPicPr>
          <p:cNvPr id="9" name="Picture 2">
            <a:extLst>
              <a:ext uri="{FF2B5EF4-FFF2-40B4-BE49-F238E27FC236}">
                <a16:creationId xmlns:a16="http://schemas.microsoft.com/office/drawing/2014/main" id="{EF090759-226C-4A36-9AD6-E8F84E37D9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411" y="5452526"/>
            <a:ext cx="2899606" cy="10166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uka Chemistry: Differences between Single, Double and ...">
            <a:extLst>
              <a:ext uri="{FF2B5EF4-FFF2-40B4-BE49-F238E27FC236}">
                <a16:creationId xmlns:a16="http://schemas.microsoft.com/office/drawing/2014/main" id="{D61D0D78-182D-45B2-9E5C-3615F35ABF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3488" y="4572000"/>
            <a:ext cx="3778846" cy="198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209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oretical chemistry - Utility of Bent's Rule - What can ...">
            <a:extLst>
              <a:ext uri="{FF2B5EF4-FFF2-40B4-BE49-F238E27FC236}">
                <a16:creationId xmlns:a16="http://schemas.microsoft.com/office/drawing/2014/main" id="{300F1BF5-2291-46A8-8BAB-2926F6616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514600"/>
            <a:ext cx="4238625" cy="419676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D43AB82-174F-46FC-9355-950C303BBDA8}"/>
              </a:ext>
            </a:extLst>
          </p:cNvPr>
          <p:cNvSpPr txBox="1"/>
          <p:nvPr/>
        </p:nvSpPr>
        <p:spPr>
          <a:xfrm>
            <a:off x="228600" y="381000"/>
            <a:ext cx="4139018" cy="461665"/>
          </a:xfrm>
          <a:prstGeom prst="rect">
            <a:avLst/>
          </a:prstGeom>
          <a:noFill/>
        </p:spPr>
        <p:txBody>
          <a:bodyPr wrap="none" rtlCol="0">
            <a:spAutoFit/>
          </a:bodyPr>
          <a:lstStyle/>
          <a:p>
            <a:r>
              <a:rPr lang="cs-CZ" sz="2400" b="1" dirty="0" err="1"/>
              <a:t>Bentovo</a:t>
            </a:r>
            <a:r>
              <a:rPr lang="cs-CZ" sz="2400" b="1" dirty="0"/>
              <a:t> pravidlo a délka vazby</a:t>
            </a:r>
          </a:p>
        </p:txBody>
      </p:sp>
      <p:sp>
        <p:nvSpPr>
          <p:cNvPr id="10" name="TextovéPole 9">
            <a:extLst>
              <a:ext uri="{FF2B5EF4-FFF2-40B4-BE49-F238E27FC236}">
                <a16:creationId xmlns:a16="http://schemas.microsoft.com/office/drawing/2014/main" id="{30C65EC2-8BF0-4AAA-8B48-746F70B5488C}"/>
              </a:ext>
            </a:extLst>
          </p:cNvPr>
          <p:cNvSpPr txBox="1"/>
          <p:nvPr/>
        </p:nvSpPr>
        <p:spPr>
          <a:xfrm>
            <a:off x="261991" y="1097395"/>
            <a:ext cx="4572000" cy="707886"/>
          </a:xfrm>
          <a:prstGeom prst="rect">
            <a:avLst/>
          </a:prstGeom>
          <a:noFill/>
        </p:spPr>
        <p:txBody>
          <a:bodyPr wrap="square">
            <a:spAutoFit/>
          </a:bodyPr>
          <a:lstStyle/>
          <a:p>
            <a:r>
              <a:rPr lang="cs-CZ" sz="2000" b="0" i="0" dirty="0">
                <a:solidFill>
                  <a:srgbClr val="242729"/>
                </a:solidFill>
                <a:effectLst/>
              </a:rPr>
              <a:t>Vazby s větším</a:t>
            </a:r>
            <a:r>
              <a:rPr lang="en-US" sz="2000" b="0" i="0" dirty="0">
                <a:solidFill>
                  <a:srgbClr val="242729"/>
                </a:solidFill>
                <a:effectLst/>
              </a:rPr>
              <a:t> s-</a:t>
            </a:r>
            <a:r>
              <a:rPr lang="en-US" sz="2000" b="0" i="0" dirty="0" err="1">
                <a:solidFill>
                  <a:srgbClr val="242729"/>
                </a:solidFill>
                <a:effectLst/>
              </a:rPr>
              <a:t>chara</a:t>
            </a:r>
            <a:r>
              <a:rPr lang="cs-CZ" sz="2000" b="0" i="0" dirty="0">
                <a:solidFill>
                  <a:srgbClr val="242729"/>
                </a:solidFill>
                <a:effectLst/>
              </a:rPr>
              <a:t>k</a:t>
            </a:r>
            <a:r>
              <a:rPr lang="en-US" sz="2000" b="0" i="0" dirty="0" err="1">
                <a:solidFill>
                  <a:srgbClr val="242729"/>
                </a:solidFill>
                <a:effectLst/>
              </a:rPr>
              <a:t>ter</a:t>
            </a:r>
            <a:r>
              <a:rPr lang="cs-CZ" sz="2000" b="0" i="0" dirty="0" err="1">
                <a:solidFill>
                  <a:srgbClr val="242729"/>
                </a:solidFill>
                <a:effectLst/>
              </a:rPr>
              <a:t>em</a:t>
            </a:r>
            <a:r>
              <a:rPr lang="en-US" sz="2000" b="0" i="0" dirty="0">
                <a:solidFill>
                  <a:srgbClr val="242729"/>
                </a:solidFill>
                <a:effectLst/>
              </a:rPr>
              <a:t> </a:t>
            </a:r>
            <a:r>
              <a:rPr lang="cs-CZ" sz="2000" b="0" i="0" dirty="0">
                <a:solidFill>
                  <a:srgbClr val="242729"/>
                </a:solidFill>
                <a:effectLst/>
              </a:rPr>
              <a:t>jsou obecně kratší, s větším p-charakterem delší</a:t>
            </a:r>
            <a:r>
              <a:rPr lang="en-US" sz="2000" b="0" i="0" dirty="0">
                <a:solidFill>
                  <a:srgbClr val="242729"/>
                </a:solidFill>
                <a:effectLst/>
              </a:rPr>
              <a:t>. </a:t>
            </a:r>
            <a:endParaRPr lang="cs-CZ" sz="2000" dirty="0"/>
          </a:p>
        </p:txBody>
      </p:sp>
      <p:sp>
        <p:nvSpPr>
          <p:cNvPr id="11" name="TextovéPole 10">
            <a:extLst>
              <a:ext uri="{FF2B5EF4-FFF2-40B4-BE49-F238E27FC236}">
                <a16:creationId xmlns:a16="http://schemas.microsoft.com/office/drawing/2014/main" id="{BBE5FC2D-2657-4353-8C3F-5C71F14FE998}"/>
              </a:ext>
            </a:extLst>
          </p:cNvPr>
          <p:cNvSpPr txBox="1"/>
          <p:nvPr/>
        </p:nvSpPr>
        <p:spPr>
          <a:xfrm>
            <a:off x="228600" y="4156817"/>
            <a:ext cx="4427306" cy="2554545"/>
          </a:xfrm>
          <a:prstGeom prst="rect">
            <a:avLst/>
          </a:prstGeom>
          <a:noFill/>
        </p:spPr>
        <p:txBody>
          <a:bodyPr wrap="square">
            <a:spAutoFit/>
          </a:bodyPr>
          <a:lstStyle/>
          <a:p>
            <a:pPr algn="just"/>
            <a:r>
              <a:rPr lang="cs-CZ" sz="2000" b="0" i="0" dirty="0">
                <a:solidFill>
                  <a:srgbClr val="202122"/>
                </a:solidFill>
                <a:effectLst/>
              </a:rPr>
              <a:t>Délky vazeb se mohou měnit přítomností e</a:t>
            </a:r>
            <a:r>
              <a:rPr lang="en-US" sz="2000" b="0" i="0" dirty="0">
                <a:solidFill>
                  <a:srgbClr val="202122"/>
                </a:solidFill>
                <a:effectLst/>
              </a:rPr>
              <a:t>le</a:t>
            </a:r>
            <a:r>
              <a:rPr lang="cs-CZ" sz="2000" b="0" i="0" dirty="0">
                <a:solidFill>
                  <a:srgbClr val="202122"/>
                </a:solidFill>
                <a:effectLst/>
              </a:rPr>
              <a:t>k</a:t>
            </a:r>
            <a:r>
              <a:rPr lang="en-US" sz="2000" b="0" i="0" dirty="0" err="1">
                <a:solidFill>
                  <a:srgbClr val="202122"/>
                </a:solidFill>
                <a:effectLst/>
              </a:rPr>
              <a:t>tronegativ</a:t>
            </a:r>
            <a:r>
              <a:rPr lang="cs-CZ" sz="2000" b="0" i="0" dirty="0" err="1">
                <a:solidFill>
                  <a:srgbClr val="202122"/>
                </a:solidFill>
                <a:effectLst/>
              </a:rPr>
              <a:t>ních</a:t>
            </a:r>
            <a:r>
              <a:rPr lang="en-US" sz="2000" b="0" i="0" dirty="0">
                <a:solidFill>
                  <a:srgbClr val="202122"/>
                </a:solidFill>
                <a:effectLst/>
              </a:rPr>
              <a:t> substituent</a:t>
            </a:r>
            <a:r>
              <a:rPr lang="cs-CZ" sz="2000" b="0" i="0" dirty="0">
                <a:solidFill>
                  <a:srgbClr val="202122"/>
                </a:solidFill>
                <a:effectLst/>
              </a:rPr>
              <a:t>ů</a:t>
            </a:r>
            <a:r>
              <a:rPr lang="en-US" sz="2000" b="0" i="0" dirty="0">
                <a:solidFill>
                  <a:srgbClr val="202122"/>
                </a:solidFill>
                <a:effectLst/>
              </a:rPr>
              <a:t> a </a:t>
            </a:r>
            <a:r>
              <a:rPr lang="cs-CZ" sz="2000" b="0" i="0" dirty="0">
                <a:solidFill>
                  <a:srgbClr val="202122"/>
                </a:solidFill>
                <a:effectLst/>
              </a:rPr>
              <a:t>změnou</a:t>
            </a:r>
            <a:r>
              <a:rPr lang="en-US" sz="2000" b="0" i="0" dirty="0">
                <a:solidFill>
                  <a:srgbClr val="202122"/>
                </a:solidFill>
                <a:effectLst/>
              </a:rPr>
              <a:t> </a:t>
            </a:r>
            <a:r>
              <a:rPr lang="en-US" sz="2000" b="0" i="0" dirty="0" err="1">
                <a:solidFill>
                  <a:srgbClr val="202122"/>
                </a:solidFill>
                <a:effectLst/>
              </a:rPr>
              <a:t>hybridi</a:t>
            </a:r>
            <a:r>
              <a:rPr lang="cs-CZ" sz="2000" b="0" i="0" dirty="0">
                <a:solidFill>
                  <a:srgbClr val="202122"/>
                </a:solidFill>
                <a:effectLst/>
              </a:rPr>
              <a:t>z</a:t>
            </a:r>
            <a:r>
              <a:rPr lang="en-US" sz="2000" b="0" i="0" dirty="0">
                <a:solidFill>
                  <a:srgbClr val="202122"/>
                </a:solidFill>
                <a:effectLst/>
              </a:rPr>
              <a:t>a</a:t>
            </a:r>
            <a:r>
              <a:rPr lang="cs-CZ" sz="2000" b="0" i="0" dirty="0" err="1">
                <a:solidFill>
                  <a:srgbClr val="202122"/>
                </a:solidFill>
                <a:effectLst/>
              </a:rPr>
              <a:t>ce</a:t>
            </a:r>
            <a:r>
              <a:rPr lang="en-US" sz="2000" b="0" i="0" dirty="0">
                <a:solidFill>
                  <a:srgbClr val="202122"/>
                </a:solidFill>
                <a:effectLst/>
              </a:rPr>
              <a:t> </a:t>
            </a:r>
            <a:r>
              <a:rPr lang="en-US" sz="2000" b="0" i="0" dirty="0" err="1">
                <a:solidFill>
                  <a:srgbClr val="202122"/>
                </a:solidFill>
                <a:effectLst/>
              </a:rPr>
              <a:t>centr</a:t>
            </a:r>
            <a:r>
              <a:rPr lang="cs-CZ" sz="2000" b="0" i="0" dirty="0">
                <a:solidFill>
                  <a:srgbClr val="202122"/>
                </a:solidFill>
                <a:effectLst/>
              </a:rPr>
              <a:t>á</a:t>
            </a:r>
            <a:r>
              <a:rPr lang="en-US" sz="2000" b="0" i="0" dirty="0">
                <a:solidFill>
                  <a:srgbClr val="202122"/>
                </a:solidFill>
                <a:effectLst/>
              </a:rPr>
              <a:t>l</a:t>
            </a:r>
            <a:r>
              <a:rPr lang="cs-CZ" sz="2000" b="0" i="0" dirty="0" err="1">
                <a:solidFill>
                  <a:srgbClr val="202122"/>
                </a:solidFill>
                <a:effectLst/>
              </a:rPr>
              <a:t>ních</a:t>
            </a:r>
            <a:r>
              <a:rPr lang="en-US" sz="2000" b="0" i="0" dirty="0">
                <a:solidFill>
                  <a:srgbClr val="202122"/>
                </a:solidFill>
                <a:effectLst/>
              </a:rPr>
              <a:t> atom</a:t>
            </a:r>
            <a:r>
              <a:rPr lang="cs-CZ" sz="2000" b="0" i="0" dirty="0">
                <a:solidFill>
                  <a:srgbClr val="202122"/>
                </a:solidFill>
                <a:effectLst/>
              </a:rPr>
              <a:t>ů</a:t>
            </a:r>
            <a:r>
              <a:rPr lang="en-US" sz="2000" b="0" i="0" dirty="0">
                <a:solidFill>
                  <a:srgbClr val="202122"/>
                </a:solidFill>
                <a:effectLst/>
              </a:rPr>
              <a:t>. </a:t>
            </a:r>
            <a:r>
              <a:rPr lang="cs-CZ" sz="2000" b="0" i="0" dirty="0">
                <a:solidFill>
                  <a:srgbClr val="202122"/>
                </a:solidFill>
                <a:effectLst/>
              </a:rPr>
              <a:t>Pokud</a:t>
            </a:r>
            <a:r>
              <a:rPr lang="en-US" sz="2000" b="0" i="0" dirty="0">
                <a:solidFill>
                  <a:srgbClr val="202122"/>
                </a:solidFill>
                <a:effectLst/>
              </a:rPr>
              <a:t> mole</a:t>
            </a:r>
            <a:r>
              <a:rPr lang="cs-CZ" sz="2000" b="0" i="0" dirty="0">
                <a:solidFill>
                  <a:srgbClr val="202122"/>
                </a:solidFill>
                <a:effectLst/>
              </a:rPr>
              <a:t>k</a:t>
            </a:r>
            <a:r>
              <a:rPr lang="en-US" sz="2000" b="0" i="0" dirty="0">
                <a:solidFill>
                  <a:srgbClr val="202122"/>
                </a:solidFill>
                <a:effectLst/>
              </a:rPr>
              <a:t>ul</a:t>
            </a:r>
            <a:r>
              <a:rPr lang="cs-CZ" sz="2000" b="0" i="0" dirty="0">
                <a:solidFill>
                  <a:srgbClr val="202122"/>
                </a:solidFill>
                <a:effectLst/>
              </a:rPr>
              <a:t>a</a:t>
            </a:r>
            <a:r>
              <a:rPr lang="en-US" sz="2000" b="0" i="0" dirty="0">
                <a:solidFill>
                  <a:srgbClr val="202122"/>
                </a:solidFill>
                <a:effectLst/>
              </a:rPr>
              <a:t> </a:t>
            </a:r>
            <a:r>
              <a:rPr lang="cs-CZ" sz="2000" b="0" i="0" dirty="0">
                <a:solidFill>
                  <a:srgbClr val="202122"/>
                </a:solidFill>
                <a:effectLst/>
              </a:rPr>
              <a:t>obsahuje</a:t>
            </a:r>
            <a:r>
              <a:rPr lang="en-US" sz="2000" b="0" i="0" dirty="0">
                <a:solidFill>
                  <a:srgbClr val="202122"/>
                </a:solidFill>
                <a:effectLst/>
              </a:rPr>
              <a:t> </a:t>
            </a:r>
            <a:r>
              <a:rPr lang="en-US" sz="2000" b="0" i="0" dirty="0" err="1">
                <a:solidFill>
                  <a:srgbClr val="202122"/>
                </a:solidFill>
                <a:effectLst/>
              </a:rPr>
              <a:t>stru</a:t>
            </a:r>
            <a:r>
              <a:rPr lang="cs-CZ" sz="2000" b="0" i="0" dirty="0">
                <a:solidFill>
                  <a:srgbClr val="202122"/>
                </a:solidFill>
                <a:effectLst/>
              </a:rPr>
              <a:t>k</a:t>
            </a:r>
            <a:r>
              <a:rPr lang="en-US" sz="2000" b="0" i="0" dirty="0">
                <a:solidFill>
                  <a:srgbClr val="202122"/>
                </a:solidFill>
                <a:effectLst/>
              </a:rPr>
              <a:t>tur</a:t>
            </a:r>
            <a:r>
              <a:rPr lang="cs-CZ" sz="2000" b="0" i="0" dirty="0">
                <a:solidFill>
                  <a:srgbClr val="202122"/>
                </a:solidFill>
                <a:effectLst/>
              </a:rPr>
              <a:t>u</a:t>
            </a:r>
            <a:r>
              <a:rPr lang="en-US" sz="2000" b="0" i="0" dirty="0">
                <a:solidFill>
                  <a:srgbClr val="202122"/>
                </a:solidFill>
                <a:effectLst/>
              </a:rPr>
              <a:t> X-A--Y, </a:t>
            </a:r>
            <a:r>
              <a:rPr lang="cs-CZ" sz="2000" b="0" i="0" dirty="0">
                <a:solidFill>
                  <a:srgbClr val="202122"/>
                </a:solidFill>
                <a:effectLst/>
              </a:rPr>
              <a:t>záměna</a:t>
            </a:r>
            <a:r>
              <a:rPr lang="en-US" sz="2000" b="0" i="0" dirty="0">
                <a:solidFill>
                  <a:srgbClr val="202122"/>
                </a:solidFill>
                <a:effectLst/>
              </a:rPr>
              <a:t> substituent</a:t>
            </a:r>
            <a:r>
              <a:rPr lang="cs-CZ" sz="2000" b="0" i="0" dirty="0">
                <a:solidFill>
                  <a:srgbClr val="202122"/>
                </a:solidFill>
                <a:effectLst/>
              </a:rPr>
              <a:t>u</a:t>
            </a:r>
            <a:r>
              <a:rPr lang="en-US" sz="2000" b="0" i="0" dirty="0">
                <a:solidFill>
                  <a:srgbClr val="202122"/>
                </a:solidFill>
                <a:effectLst/>
              </a:rPr>
              <a:t> X </a:t>
            </a:r>
            <a:r>
              <a:rPr lang="cs-CZ" sz="2000" b="0" i="0" dirty="0">
                <a:solidFill>
                  <a:srgbClr val="202122"/>
                </a:solidFill>
                <a:effectLst/>
              </a:rPr>
              <a:t>víc</a:t>
            </a:r>
            <a:r>
              <a:rPr lang="en-US" sz="2000" b="0" i="0" dirty="0">
                <a:solidFill>
                  <a:srgbClr val="202122"/>
                </a:solidFill>
                <a:effectLst/>
              </a:rPr>
              <a:t>e </a:t>
            </a:r>
            <a:r>
              <a:rPr lang="en-US" sz="2000" b="0" i="0" dirty="0" err="1">
                <a:solidFill>
                  <a:srgbClr val="202122"/>
                </a:solidFill>
                <a:effectLst/>
              </a:rPr>
              <a:t>elektronegativ</a:t>
            </a:r>
            <a:r>
              <a:rPr lang="cs-CZ" sz="2000" b="0" i="0" dirty="0">
                <a:solidFill>
                  <a:srgbClr val="202122"/>
                </a:solidFill>
                <a:effectLst/>
              </a:rPr>
              <a:t>ním substituentem, dojde ke</a:t>
            </a:r>
            <a:r>
              <a:rPr lang="en-US" sz="2000" b="0" i="0" dirty="0">
                <a:solidFill>
                  <a:srgbClr val="202122"/>
                </a:solidFill>
                <a:effectLst/>
              </a:rPr>
              <a:t> </a:t>
            </a:r>
            <a:r>
              <a:rPr lang="cs-CZ" sz="2000" b="0" i="0" dirty="0">
                <a:solidFill>
                  <a:srgbClr val="202122"/>
                </a:solidFill>
                <a:effectLst/>
              </a:rPr>
              <a:t>změně</a:t>
            </a:r>
            <a:r>
              <a:rPr lang="en-US" sz="2000" b="0" i="0" dirty="0">
                <a:solidFill>
                  <a:srgbClr val="202122"/>
                </a:solidFill>
                <a:effectLst/>
              </a:rPr>
              <a:t> </a:t>
            </a:r>
            <a:r>
              <a:rPr lang="en-US" sz="2000" b="0" i="0" dirty="0" err="1">
                <a:solidFill>
                  <a:srgbClr val="202122"/>
                </a:solidFill>
                <a:effectLst/>
              </a:rPr>
              <a:t>hybridiza</a:t>
            </a:r>
            <a:r>
              <a:rPr lang="cs-CZ" sz="2000" b="0" i="0" dirty="0" err="1">
                <a:solidFill>
                  <a:srgbClr val="202122"/>
                </a:solidFill>
                <a:effectLst/>
              </a:rPr>
              <a:t>ce</a:t>
            </a:r>
            <a:r>
              <a:rPr lang="en-US" sz="2000" b="0" i="0" dirty="0">
                <a:solidFill>
                  <a:srgbClr val="202122"/>
                </a:solidFill>
                <a:effectLst/>
              </a:rPr>
              <a:t> central</a:t>
            </a:r>
            <a:r>
              <a:rPr lang="cs-CZ" sz="2000" b="0" i="0" dirty="0" err="1">
                <a:solidFill>
                  <a:srgbClr val="202122"/>
                </a:solidFill>
                <a:effectLst/>
              </a:rPr>
              <a:t>ního</a:t>
            </a:r>
            <a:r>
              <a:rPr lang="en-US" sz="2000" b="0" i="0" dirty="0">
                <a:solidFill>
                  <a:srgbClr val="202122"/>
                </a:solidFill>
                <a:effectLst/>
              </a:rPr>
              <a:t> atom</a:t>
            </a:r>
            <a:r>
              <a:rPr lang="cs-CZ" sz="2000" b="0" i="0" dirty="0">
                <a:solidFill>
                  <a:srgbClr val="202122"/>
                </a:solidFill>
                <a:effectLst/>
              </a:rPr>
              <a:t>u</a:t>
            </a:r>
            <a:r>
              <a:rPr lang="en-US" sz="2000" b="0" i="0" dirty="0">
                <a:solidFill>
                  <a:srgbClr val="202122"/>
                </a:solidFill>
                <a:effectLst/>
              </a:rPr>
              <a:t> A </a:t>
            </a:r>
            <a:r>
              <a:rPr lang="en-US" sz="2000" b="0" i="0" dirty="0" err="1">
                <a:solidFill>
                  <a:srgbClr val="202122"/>
                </a:solidFill>
                <a:effectLst/>
              </a:rPr>
              <a:t>a</a:t>
            </a:r>
            <a:r>
              <a:rPr lang="en-US" sz="2000" b="0" i="0" dirty="0">
                <a:solidFill>
                  <a:srgbClr val="202122"/>
                </a:solidFill>
                <a:effectLst/>
              </a:rPr>
              <a:t> </a:t>
            </a:r>
            <a:r>
              <a:rPr lang="cs-CZ" sz="2000" b="0" i="0" dirty="0">
                <a:solidFill>
                  <a:srgbClr val="202122"/>
                </a:solidFill>
                <a:effectLst/>
              </a:rPr>
              <a:t>zkracuje se</a:t>
            </a:r>
            <a:r>
              <a:rPr lang="en-US" sz="2000" b="0" i="0" dirty="0">
                <a:solidFill>
                  <a:srgbClr val="202122"/>
                </a:solidFill>
                <a:effectLst/>
              </a:rPr>
              <a:t> </a:t>
            </a:r>
            <a:r>
              <a:rPr lang="cs-CZ" sz="2000" b="0" i="0" dirty="0">
                <a:solidFill>
                  <a:srgbClr val="202122"/>
                </a:solidFill>
                <a:effectLst/>
              </a:rPr>
              <a:t>sousední</a:t>
            </a:r>
            <a:r>
              <a:rPr lang="en-US" sz="2000" b="0" i="0" dirty="0">
                <a:solidFill>
                  <a:srgbClr val="202122"/>
                </a:solidFill>
                <a:effectLst/>
              </a:rPr>
              <a:t> A--Y </a:t>
            </a:r>
            <a:r>
              <a:rPr lang="cs-CZ" sz="2000" b="0" i="0" dirty="0">
                <a:solidFill>
                  <a:srgbClr val="202122"/>
                </a:solidFill>
                <a:effectLst/>
              </a:rPr>
              <a:t>vazba</a:t>
            </a:r>
            <a:r>
              <a:rPr lang="en-US" sz="2000" b="0" i="0" dirty="0">
                <a:solidFill>
                  <a:srgbClr val="202122"/>
                </a:solidFill>
                <a:effectLst/>
              </a:rPr>
              <a:t>.</a:t>
            </a:r>
            <a:endParaRPr lang="cs-CZ" sz="2000" dirty="0"/>
          </a:p>
        </p:txBody>
      </p:sp>
      <p:pic>
        <p:nvPicPr>
          <p:cNvPr id="4102" name="Picture 6" descr="Hybridization influences bond length and bond strength in ...">
            <a:extLst>
              <a:ext uri="{FF2B5EF4-FFF2-40B4-BE49-F238E27FC236}">
                <a16:creationId xmlns:a16="http://schemas.microsoft.com/office/drawing/2014/main" id="{9F01FD72-1D0F-4EFC-8244-FE06BFA5A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20" y="1933084"/>
            <a:ext cx="4080065" cy="2061851"/>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DF53FCCE-FC8F-E243-3CF7-A6F037EEDA09}"/>
              </a:ext>
            </a:extLst>
          </p:cNvPr>
          <p:cNvPicPr>
            <a:picLocks noChangeAspect="1"/>
          </p:cNvPicPr>
          <p:nvPr/>
        </p:nvPicPr>
        <p:blipFill>
          <a:blip r:embed="rId4"/>
          <a:stretch>
            <a:fillRect/>
          </a:stretch>
        </p:blipFill>
        <p:spPr>
          <a:xfrm>
            <a:off x="5361494" y="867257"/>
            <a:ext cx="3297812" cy="1292684"/>
          </a:xfrm>
          <a:prstGeom prst="rect">
            <a:avLst/>
          </a:prstGeom>
        </p:spPr>
      </p:pic>
      <p:sp>
        <p:nvSpPr>
          <p:cNvPr id="3" name="TextovéPole 2">
            <a:extLst>
              <a:ext uri="{FF2B5EF4-FFF2-40B4-BE49-F238E27FC236}">
                <a16:creationId xmlns:a16="http://schemas.microsoft.com/office/drawing/2014/main" id="{D4920369-F499-548B-1EB7-CFBAE97867CA}"/>
              </a:ext>
            </a:extLst>
          </p:cNvPr>
          <p:cNvSpPr txBox="1"/>
          <p:nvPr/>
        </p:nvSpPr>
        <p:spPr>
          <a:xfrm>
            <a:off x="6858000" y="512598"/>
            <a:ext cx="577759" cy="369332"/>
          </a:xfrm>
          <a:prstGeom prst="rect">
            <a:avLst/>
          </a:prstGeom>
          <a:noFill/>
        </p:spPr>
        <p:txBody>
          <a:bodyPr wrap="square">
            <a:spAutoFit/>
          </a:bodyPr>
          <a:lstStyle/>
          <a:p>
            <a:r>
              <a:rPr lang="cs-CZ" sz="1800" b="0" i="0" dirty="0">
                <a:solidFill>
                  <a:srgbClr val="000000"/>
                </a:solidFill>
                <a:effectLst/>
              </a:rPr>
              <a:t>C-C</a:t>
            </a:r>
            <a:endParaRPr lang="cs-CZ" dirty="0"/>
          </a:p>
        </p:txBody>
      </p:sp>
    </p:spTree>
    <p:extLst>
      <p:ext uri="{BB962C8B-B14F-4D97-AF65-F5344CB8AC3E}">
        <p14:creationId xmlns:p14="http://schemas.microsoft.com/office/powerpoint/2010/main" val="9424154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7E33725-4EE4-4CB3-B0E7-DB11E8E2A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77234"/>
            <a:ext cx="5562600" cy="3708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9795F3F2-1745-4026-BA02-772FAFEFCD30}"/>
              </a:ext>
            </a:extLst>
          </p:cNvPr>
          <p:cNvSpPr>
            <a:spLocks noChangeArrowheads="1"/>
          </p:cNvSpPr>
          <p:nvPr/>
        </p:nvSpPr>
        <p:spPr bwMode="auto">
          <a:xfrm>
            <a:off x="287337" y="1262873"/>
            <a:ext cx="87683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sz="2000" b="1" dirty="0">
                <a:latin typeface="Calibri" panose="020F0502020204030204" pitchFamily="34" charset="0"/>
                <a:cs typeface="Calibri" panose="020F0502020204030204" pitchFamily="34" charset="0"/>
              </a:rPr>
              <a:t>Energie vazby </a:t>
            </a:r>
            <a:r>
              <a:rPr lang="cs-CZ" altLang="cs-CZ" sz="2000" dirty="0">
                <a:latin typeface="Calibri" panose="020F0502020204030204" pitchFamily="34" charset="0"/>
                <a:cs typeface="Calibri" panose="020F0502020204030204" pitchFamily="34" charset="0"/>
              </a:rPr>
              <a:t>– závisí na podílu </a:t>
            </a:r>
            <a:r>
              <a:rPr lang="cs-CZ" altLang="cs-CZ" sz="2000" i="1" dirty="0">
                <a:latin typeface="Calibri" panose="020F0502020204030204" pitchFamily="34" charset="0"/>
                <a:cs typeface="Calibri" panose="020F0502020204030204" pitchFamily="34" charset="0"/>
              </a:rPr>
              <a:t>s</a:t>
            </a:r>
            <a:r>
              <a:rPr lang="cs-CZ" altLang="cs-CZ" sz="2000" dirty="0">
                <a:latin typeface="Calibri" panose="020F0502020204030204" pitchFamily="34" charset="0"/>
                <a:cs typeface="Calibri" panose="020F0502020204030204" pitchFamily="34" charset="0"/>
              </a:rPr>
              <a:t> orbitalů tj. roste v řadě    p</a:t>
            </a:r>
            <a:r>
              <a:rPr lang="en-US" altLang="cs-CZ" sz="2000" dirty="0">
                <a:latin typeface="Calibri" panose="020F0502020204030204" pitchFamily="34" charset="0"/>
                <a:cs typeface="Calibri" panose="020F0502020204030204" pitchFamily="34" charset="0"/>
              </a:rPr>
              <a:t> &lt; sp</a:t>
            </a:r>
            <a:r>
              <a:rPr lang="en-US" altLang="cs-CZ" sz="2000" baseline="30000" dirty="0">
                <a:latin typeface="Calibri" panose="020F0502020204030204" pitchFamily="34" charset="0"/>
                <a:cs typeface="Calibri" panose="020F0502020204030204" pitchFamily="34" charset="0"/>
              </a:rPr>
              <a:t>3</a:t>
            </a:r>
            <a:r>
              <a:rPr lang="en-US" altLang="cs-CZ" sz="2000" dirty="0">
                <a:latin typeface="Calibri" panose="020F0502020204030204" pitchFamily="34" charset="0"/>
                <a:cs typeface="Calibri" panose="020F0502020204030204" pitchFamily="34" charset="0"/>
              </a:rPr>
              <a:t> &lt; sp</a:t>
            </a:r>
            <a:r>
              <a:rPr lang="en-US" altLang="cs-CZ" sz="2000" baseline="30000" dirty="0">
                <a:latin typeface="Calibri" panose="020F0502020204030204" pitchFamily="34" charset="0"/>
                <a:cs typeface="Calibri" panose="020F0502020204030204" pitchFamily="34" charset="0"/>
              </a:rPr>
              <a:t>2</a:t>
            </a:r>
            <a:r>
              <a:rPr lang="en-US" altLang="cs-CZ" sz="2000" dirty="0">
                <a:latin typeface="Calibri" panose="020F0502020204030204" pitchFamily="34" charset="0"/>
                <a:cs typeface="Calibri" panose="020F0502020204030204" pitchFamily="34" charset="0"/>
              </a:rPr>
              <a:t> &lt; </a:t>
            </a:r>
            <a:r>
              <a:rPr lang="en-US" altLang="cs-CZ" sz="2000" dirty="0" err="1">
                <a:latin typeface="Calibri" panose="020F0502020204030204" pitchFamily="34" charset="0"/>
                <a:cs typeface="Calibri" panose="020F0502020204030204" pitchFamily="34" charset="0"/>
              </a:rPr>
              <a:t>sp</a:t>
            </a:r>
            <a:r>
              <a:rPr lang="cs-CZ" altLang="cs-CZ" sz="2000" dirty="0">
                <a:latin typeface="Calibri" panose="020F0502020204030204" pitchFamily="34" charset="0"/>
                <a:cs typeface="Calibri" panose="020F0502020204030204" pitchFamily="34" charset="0"/>
              </a:rPr>
              <a:t>   </a:t>
            </a:r>
            <a:endParaRPr lang="cs-CZ" altLang="cs-CZ" sz="2000" i="1" dirty="0">
              <a:latin typeface="Calibri" panose="020F0502020204030204" pitchFamily="34" charset="0"/>
              <a:cs typeface="Calibri" panose="020F0502020204030204" pitchFamily="34" charset="0"/>
            </a:endParaRPr>
          </a:p>
        </p:txBody>
      </p:sp>
      <p:sp>
        <p:nvSpPr>
          <p:cNvPr id="9" name="Rectangle 7">
            <a:extLst>
              <a:ext uri="{FF2B5EF4-FFF2-40B4-BE49-F238E27FC236}">
                <a16:creationId xmlns:a16="http://schemas.microsoft.com/office/drawing/2014/main" id="{55AF0A86-7178-4242-AF6A-1C0679E62ED1}"/>
              </a:ext>
            </a:extLst>
          </p:cNvPr>
          <p:cNvSpPr>
            <a:spLocks noChangeArrowheads="1"/>
          </p:cNvSpPr>
          <p:nvPr/>
        </p:nvSpPr>
        <p:spPr bwMode="auto">
          <a:xfrm>
            <a:off x="287337" y="457200"/>
            <a:ext cx="7704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2400" b="1" dirty="0">
                <a:latin typeface="Calibri" panose="020F0502020204030204" pitchFamily="34" charset="0"/>
                <a:cs typeface="Calibri" panose="020F0502020204030204" pitchFamily="34" charset="0"/>
              </a:rPr>
              <a:t>Hybridizace a energie vazby</a:t>
            </a:r>
          </a:p>
        </p:txBody>
      </p:sp>
      <p:sp>
        <p:nvSpPr>
          <p:cNvPr id="4" name="TextovéPole 3">
            <a:extLst>
              <a:ext uri="{FF2B5EF4-FFF2-40B4-BE49-F238E27FC236}">
                <a16:creationId xmlns:a16="http://schemas.microsoft.com/office/drawing/2014/main" id="{265A50B7-8056-EB5D-58F6-27F4A0E10F20}"/>
              </a:ext>
            </a:extLst>
          </p:cNvPr>
          <p:cNvSpPr txBox="1"/>
          <p:nvPr/>
        </p:nvSpPr>
        <p:spPr>
          <a:xfrm>
            <a:off x="342900" y="5495466"/>
            <a:ext cx="8458200" cy="707886"/>
          </a:xfrm>
          <a:prstGeom prst="rect">
            <a:avLst/>
          </a:prstGeom>
          <a:noFill/>
        </p:spPr>
        <p:txBody>
          <a:bodyPr wrap="square">
            <a:spAutoFit/>
          </a:bodyPr>
          <a:lstStyle/>
          <a:p>
            <a:r>
              <a:rPr lang="cs-CZ" sz="2000" b="0" i="0" dirty="0">
                <a:solidFill>
                  <a:srgbClr val="242729"/>
                </a:solidFill>
                <a:effectLst/>
              </a:rPr>
              <a:t>U vazeb s větším</a:t>
            </a:r>
            <a:r>
              <a:rPr lang="en-US" sz="2000" b="0" i="0" dirty="0">
                <a:solidFill>
                  <a:srgbClr val="242729"/>
                </a:solidFill>
                <a:effectLst/>
              </a:rPr>
              <a:t> s-</a:t>
            </a:r>
            <a:r>
              <a:rPr lang="en-US" sz="2000" b="0" i="0" dirty="0" err="1">
                <a:solidFill>
                  <a:srgbClr val="242729"/>
                </a:solidFill>
                <a:effectLst/>
              </a:rPr>
              <a:t>chara</a:t>
            </a:r>
            <a:r>
              <a:rPr lang="cs-CZ" sz="2000" b="0" i="0" dirty="0">
                <a:solidFill>
                  <a:srgbClr val="242729"/>
                </a:solidFill>
                <a:effectLst/>
              </a:rPr>
              <a:t>k</a:t>
            </a:r>
            <a:r>
              <a:rPr lang="en-US" sz="2000" b="0" i="0" dirty="0" err="1">
                <a:solidFill>
                  <a:srgbClr val="242729"/>
                </a:solidFill>
                <a:effectLst/>
              </a:rPr>
              <a:t>ter</a:t>
            </a:r>
            <a:r>
              <a:rPr lang="cs-CZ" sz="2000" b="0" i="0" dirty="0" err="1">
                <a:solidFill>
                  <a:srgbClr val="242729"/>
                </a:solidFill>
                <a:effectLst/>
              </a:rPr>
              <a:t>em</a:t>
            </a:r>
            <a:r>
              <a:rPr lang="en-US" sz="2000" b="0" i="0" dirty="0">
                <a:solidFill>
                  <a:srgbClr val="242729"/>
                </a:solidFill>
                <a:effectLst/>
              </a:rPr>
              <a:t> </a:t>
            </a:r>
            <a:r>
              <a:rPr lang="cs-CZ" sz="2000" b="0" i="0" dirty="0">
                <a:solidFill>
                  <a:srgbClr val="242729"/>
                </a:solidFill>
                <a:effectLst/>
              </a:rPr>
              <a:t>jsou obecně vyšší vazebné energie, ve srovnání s příslušnými vazbami s větším p-charakterem</a:t>
            </a:r>
            <a:r>
              <a:rPr lang="en-US" sz="2000" b="0" i="0" dirty="0">
                <a:solidFill>
                  <a:srgbClr val="242729"/>
                </a:solidFill>
                <a:effectLst/>
              </a:rPr>
              <a:t>. </a:t>
            </a:r>
            <a:endParaRPr lang="cs-CZ" sz="2000" dirty="0"/>
          </a:p>
        </p:txBody>
      </p:sp>
    </p:spTree>
    <p:extLst>
      <p:ext uri="{BB962C8B-B14F-4D97-AF65-F5344CB8AC3E}">
        <p14:creationId xmlns:p14="http://schemas.microsoft.com/office/powerpoint/2010/main" val="31384303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57200" y="152400"/>
            <a:ext cx="8229600" cy="685800"/>
          </a:xfrm>
        </p:spPr>
        <p:txBody>
          <a:bodyPr>
            <a:noAutofit/>
          </a:bodyPr>
          <a:lstStyle/>
          <a:p>
            <a:r>
              <a:rPr lang="cs-CZ" altLang="en-US" sz="2800" b="1" dirty="0">
                <a:latin typeface="+mn-lt"/>
                <a:cs typeface="Arial" panose="020B0604020202020204" pitchFamily="34" charset="0"/>
              </a:rPr>
              <a:t>Model VSEPR (</a:t>
            </a:r>
            <a:r>
              <a:rPr lang="cs-CZ" altLang="en-US" sz="2800" b="1" u="sng" dirty="0">
                <a:latin typeface="+mn-lt"/>
                <a:cs typeface="Arial" panose="020B0604020202020204" pitchFamily="34" charset="0"/>
              </a:rPr>
              <a:t>V</a:t>
            </a:r>
            <a:r>
              <a:rPr lang="cs-CZ" altLang="en-US" sz="2800" b="1" dirty="0">
                <a:latin typeface="+mn-lt"/>
                <a:cs typeface="Arial" panose="020B0604020202020204" pitchFamily="34" charset="0"/>
              </a:rPr>
              <a:t>alence </a:t>
            </a:r>
            <a:r>
              <a:rPr lang="cs-CZ" altLang="en-US" sz="2800" b="1" u="sng" dirty="0">
                <a:latin typeface="+mn-lt"/>
                <a:cs typeface="Arial" panose="020B0604020202020204" pitchFamily="34" charset="0"/>
              </a:rPr>
              <a:t>S</a:t>
            </a:r>
            <a:r>
              <a:rPr lang="cs-CZ" altLang="en-US" sz="2800" b="1" dirty="0">
                <a:latin typeface="+mn-lt"/>
                <a:cs typeface="Arial" panose="020B0604020202020204" pitchFamily="34" charset="0"/>
              </a:rPr>
              <a:t>hell </a:t>
            </a:r>
            <a:r>
              <a:rPr lang="cs-CZ" altLang="en-US" sz="2800" b="1" u="sng" dirty="0" err="1">
                <a:latin typeface="+mn-lt"/>
                <a:cs typeface="Arial" panose="020B0604020202020204" pitchFamily="34" charset="0"/>
              </a:rPr>
              <a:t>E</a:t>
            </a:r>
            <a:r>
              <a:rPr lang="cs-CZ" altLang="en-US" sz="2800" b="1" dirty="0" err="1">
                <a:latin typeface="+mn-lt"/>
                <a:cs typeface="Arial" panose="020B0604020202020204" pitchFamily="34" charset="0"/>
              </a:rPr>
              <a:t>lectron</a:t>
            </a:r>
            <a:r>
              <a:rPr lang="cs-CZ" altLang="en-US" sz="2800" b="1" dirty="0">
                <a:latin typeface="+mn-lt"/>
                <a:cs typeface="Arial" panose="020B0604020202020204" pitchFamily="34" charset="0"/>
              </a:rPr>
              <a:t> </a:t>
            </a:r>
            <a:r>
              <a:rPr lang="cs-CZ" altLang="en-US" sz="2800" b="1" u="sng" dirty="0">
                <a:latin typeface="+mn-lt"/>
                <a:cs typeface="Arial" panose="020B0604020202020204" pitchFamily="34" charset="0"/>
              </a:rPr>
              <a:t>P</a:t>
            </a:r>
            <a:r>
              <a:rPr lang="cs-CZ" altLang="en-US" sz="2800" b="1" dirty="0">
                <a:latin typeface="+mn-lt"/>
                <a:cs typeface="Arial" panose="020B0604020202020204" pitchFamily="34" charset="0"/>
              </a:rPr>
              <a:t>air </a:t>
            </a:r>
            <a:r>
              <a:rPr lang="cs-CZ" altLang="en-US" sz="2800" b="1" u="sng" dirty="0" err="1">
                <a:latin typeface="+mn-lt"/>
                <a:cs typeface="Arial" panose="020B0604020202020204" pitchFamily="34" charset="0"/>
              </a:rPr>
              <a:t>R</a:t>
            </a:r>
            <a:r>
              <a:rPr lang="cs-CZ" altLang="en-US" sz="2800" b="1" dirty="0" err="1">
                <a:latin typeface="+mn-lt"/>
                <a:cs typeface="Arial" panose="020B0604020202020204" pitchFamily="34" charset="0"/>
              </a:rPr>
              <a:t>epulsion</a:t>
            </a:r>
            <a:r>
              <a:rPr lang="cs-CZ" altLang="en-US" sz="2800" b="1" dirty="0">
                <a:latin typeface="+mn-lt"/>
                <a:cs typeface="Arial" panose="020B0604020202020204" pitchFamily="34" charset="0"/>
              </a:rPr>
              <a:t>) </a:t>
            </a:r>
          </a:p>
        </p:txBody>
      </p:sp>
      <p:sp>
        <p:nvSpPr>
          <p:cNvPr id="31748" name="Rectangle 3"/>
          <p:cNvSpPr>
            <a:spLocks noGrp="1" noChangeArrowheads="1"/>
          </p:cNvSpPr>
          <p:nvPr>
            <p:ph type="body" idx="1"/>
          </p:nvPr>
        </p:nvSpPr>
        <p:spPr>
          <a:xfrm>
            <a:off x="152400" y="1010264"/>
            <a:ext cx="8839200" cy="5695335"/>
          </a:xfrm>
        </p:spPr>
        <p:txBody>
          <a:bodyPr>
            <a:normAutofit/>
          </a:bodyPr>
          <a:lstStyle/>
          <a:p>
            <a:pPr marL="0" indent="0" algn="just">
              <a:spcBef>
                <a:spcPts val="0"/>
              </a:spcBef>
              <a:buNone/>
            </a:pPr>
            <a:r>
              <a:rPr lang="cs-CZ" altLang="en-US" sz="2000" dirty="0">
                <a:cs typeface="Arial" panose="020B0604020202020204" pitchFamily="34" charset="0"/>
              </a:rPr>
              <a:t> - model vycházející z elektrostatického odpuzování elektronových párů valenční sféry. Model VSEPR lze aplikovat pouze u molekul se středovým atomem </a:t>
            </a:r>
            <a:r>
              <a:rPr lang="cs-CZ" altLang="en-US" sz="2000" b="1" dirty="0">
                <a:cs typeface="Arial" panose="020B0604020202020204" pitchFamily="34" charset="0"/>
              </a:rPr>
              <a:t>nepřechodného</a:t>
            </a:r>
            <a:r>
              <a:rPr lang="cs-CZ" altLang="en-US" sz="2000" dirty="0">
                <a:cs typeface="Arial" panose="020B0604020202020204" pitchFamily="34" charset="0"/>
              </a:rPr>
              <a:t> prvku. Založen na 4 postulátech:</a:t>
            </a:r>
          </a:p>
          <a:p>
            <a:pPr marL="381000" indent="-381000" algn="just" eaLnBrk="1" hangingPunct="1">
              <a:buFontTx/>
              <a:buNone/>
            </a:pPr>
            <a:endParaRPr lang="cs-CZ" altLang="en-US" sz="800" dirty="0">
              <a:cs typeface="Arial" panose="020B0604020202020204" pitchFamily="34" charset="0"/>
            </a:endParaRPr>
          </a:p>
          <a:p>
            <a:pPr marL="457200" indent="-457200" algn="just" eaLnBrk="1" hangingPunct="1">
              <a:buFontTx/>
              <a:buAutoNum type="arabicParenR"/>
            </a:pPr>
            <a:r>
              <a:rPr lang="cs-CZ" altLang="en-US" sz="2000" dirty="0">
                <a:cs typeface="Arial" panose="020B0604020202020204" pitchFamily="34" charset="0"/>
              </a:rPr>
              <a:t>Každý z daného počtu el. párů (</a:t>
            </a:r>
            <a:r>
              <a:rPr lang="el-GR" altLang="en-US" sz="2000" dirty="0">
                <a:cs typeface="Arial" panose="020B0604020202020204" pitchFamily="34" charset="0"/>
              </a:rPr>
              <a:t>σ</a:t>
            </a:r>
            <a:r>
              <a:rPr lang="cs-CZ" altLang="en-US" sz="2000" dirty="0">
                <a:cs typeface="Arial" panose="020B0604020202020204" pitchFamily="34" charset="0"/>
              </a:rPr>
              <a:t> a n) se snaží zaujmout takovou polohu, aby </a:t>
            </a:r>
            <a:r>
              <a:rPr lang="en-US" altLang="en-US" sz="2000" dirty="0" err="1">
                <a:cs typeface="Arial" panose="020B0604020202020204" pitchFamily="34" charset="0"/>
              </a:rPr>
              <a:t>jeho</a:t>
            </a:r>
            <a:r>
              <a:rPr lang="en-US" altLang="en-US" sz="2000" dirty="0">
                <a:cs typeface="Arial" panose="020B0604020202020204" pitchFamily="34" charset="0"/>
              </a:rPr>
              <a:t> </a:t>
            </a:r>
            <a:r>
              <a:rPr lang="cs-CZ" altLang="en-US" sz="2000" dirty="0">
                <a:cs typeface="Arial" panose="020B0604020202020204" pitchFamily="34" charset="0"/>
              </a:rPr>
              <a:t>vzdálenost od ostatních byla co největší. Elektronové páry středového atomu molekuly vazebné (označené např. jako s) i nevazebné (označené jako n) se rozmísťují tak, aby byly co nejdál od sebe a měly tedy minimální energii v důsledku slabé repulze.</a:t>
            </a:r>
            <a:endParaRPr lang="en-US" altLang="en-US" sz="2000" dirty="0">
              <a:cs typeface="Arial" panose="020B0604020202020204" pitchFamily="34" charset="0"/>
            </a:endParaRPr>
          </a:p>
          <a:p>
            <a:pPr marL="0" indent="0" algn="just">
              <a:buNone/>
            </a:pPr>
            <a:r>
              <a:rPr lang="cs-CZ" altLang="en-US" sz="800" dirty="0">
                <a:cs typeface="Arial" panose="020B0604020202020204" pitchFamily="34" charset="0"/>
              </a:rPr>
              <a:t>          </a:t>
            </a:r>
          </a:p>
          <a:p>
            <a:pPr marL="0" indent="0" algn="just">
              <a:buNone/>
            </a:pPr>
            <a:r>
              <a:rPr lang="cs-CZ" altLang="en-US" sz="1800" dirty="0">
                <a:cs typeface="Arial" panose="020B0604020202020204" pitchFamily="34" charset="0"/>
              </a:rPr>
              <a:t>        Vzájemná</a:t>
            </a:r>
            <a:r>
              <a:rPr lang="en-US" altLang="en-US" sz="1800" dirty="0">
                <a:cs typeface="Arial" panose="020B0604020202020204" pitchFamily="34" charset="0"/>
              </a:rPr>
              <a:t> </a:t>
            </a:r>
            <a:r>
              <a:rPr lang="en-US" altLang="en-US" sz="1800" dirty="0" err="1">
                <a:cs typeface="Arial" panose="020B0604020202020204" pitchFamily="34" charset="0"/>
              </a:rPr>
              <a:t>poloha</a:t>
            </a:r>
            <a:r>
              <a:rPr lang="en-US" altLang="en-US" sz="1800" dirty="0">
                <a:cs typeface="Arial" panose="020B0604020202020204" pitchFamily="34" charset="0"/>
              </a:rPr>
              <a:t> </a:t>
            </a:r>
            <a:r>
              <a:rPr lang="el-GR" altLang="en-US" sz="1800" dirty="0">
                <a:cs typeface="Arial" panose="020B0604020202020204" pitchFamily="34" charset="0"/>
              </a:rPr>
              <a:t>σ</a:t>
            </a:r>
            <a:r>
              <a:rPr lang="cs-CZ" altLang="en-US" sz="1800" dirty="0">
                <a:cs typeface="Arial" panose="020B0604020202020204" pitchFamily="34" charset="0"/>
              </a:rPr>
              <a:t> a n elektronových párů </a:t>
            </a:r>
            <a:r>
              <a:rPr lang="en-US" altLang="en-US" sz="1800" dirty="0" err="1">
                <a:cs typeface="Arial" panose="020B0604020202020204" pitchFamily="34" charset="0"/>
              </a:rPr>
              <a:t>ur</a:t>
            </a:r>
            <a:r>
              <a:rPr lang="cs-CZ" altLang="en-US" sz="1800" dirty="0">
                <a:cs typeface="Arial" panose="020B0604020202020204" pitchFamily="34" charset="0"/>
              </a:rPr>
              <a:t>č</a:t>
            </a:r>
            <a:r>
              <a:rPr lang="en-US" altLang="en-US" sz="1800" dirty="0" err="1">
                <a:cs typeface="Arial" panose="020B0604020202020204" pitchFamily="34" charset="0"/>
              </a:rPr>
              <a:t>uje</a:t>
            </a:r>
            <a:r>
              <a:rPr lang="en-US" altLang="en-US" sz="1800" dirty="0">
                <a:cs typeface="Arial" panose="020B0604020202020204" pitchFamily="34" charset="0"/>
              </a:rPr>
              <a:t> </a:t>
            </a:r>
            <a:r>
              <a:rPr lang="cs-CZ" altLang="en-US" sz="1800" dirty="0">
                <a:cs typeface="Arial" panose="020B0604020202020204" pitchFamily="34" charset="0"/>
              </a:rPr>
              <a:t>samotný tvar molekuly. 	Přítomnost </a:t>
            </a:r>
            <a:r>
              <a:rPr lang="el-GR" altLang="en-US" sz="1800" dirty="0">
                <a:cs typeface="Arial" panose="020B0604020202020204" pitchFamily="34" charset="0"/>
              </a:rPr>
              <a:t>π</a:t>
            </a:r>
            <a:r>
              <a:rPr lang="cs-CZ" altLang="en-US" sz="1800" dirty="0">
                <a:cs typeface="Arial" panose="020B0604020202020204" pitchFamily="34" charset="0"/>
              </a:rPr>
              <a:t>  </a:t>
            </a:r>
          </a:p>
          <a:p>
            <a:pPr marL="0" indent="0" algn="just">
              <a:buNone/>
            </a:pPr>
            <a:r>
              <a:rPr lang="cs-CZ" altLang="en-US" sz="1800" dirty="0">
                <a:cs typeface="Arial" panose="020B0604020202020204" pitchFamily="34" charset="0"/>
              </a:rPr>
              <a:t>        elektronových párů je pro určení tvaru molekuly bezvýznamná.</a:t>
            </a:r>
          </a:p>
          <a:p>
            <a:pPr marL="0" indent="0" algn="just">
              <a:buNone/>
            </a:pPr>
            <a:endParaRPr lang="cs-CZ" altLang="en-US" sz="1800" dirty="0">
              <a:cs typeface="Arial" panose="020B0604020202020204" pitchFamily="34" charset="0"/>
            </a:endParaRPr>
          </a:p>
          <a:p>
            <a:pPr marL="457200" indent="-457200" algn="just" eaLnBrk="1" hangingPunct="1">
              <a:buFontTx/>
              <a:buAutoNum type="arabicParenR" startAt="2"/>
            </a:pPr>
            <a:r>
              <a:rPr lang="cs-CZ" altLang="en-US" sz="2000" dirty="0">
                <a:cs typeface="Arial" panose="020B0604020202020204" pitchFamily="34" charset="0"/>
              </a:rPr>
              <a:t>Vazebný elektronový pár soustředěný u více elektronegativního vazebného partnera zaujímá menší prostor než u méně elektronegativního.</a:t>
            </a:r>
          </a:p>
          <a:p>
            <a:pPr marL="457200" indent="-457200" algn="just" eaLnBrk="1" hangingPunct="1">
              <a:buFontTx/>
              <a:buAutoNum type="arabicParenR" startAt="2"/>
            </a:pPr>
            <a:endParaRPr lang="cs-CZ" altLang="en-US" sz="2000" dirty="0">
              <a:cs typeface="Arial" panose="020B0604020202020204" pitchFamily="34" charset="0"/>
            </a:endParaRPr>
          </a:p>
          <a:p>
            <a:pPr marL="457200" indent="-457200" algn="just">
              <a:buFontTx/>
              <a:buAutoNum type="arabicParenR" startAt="2"/>
            </a:pPr>
            <a:r>
              <a:rPr lang="cs-CZ" altLang="en-US" sz="2000" dirty="0">
                <a:cs typeface="Arial" panose="020B0604020202020204" pitchFamily="34" charset="0"/>
              </a:rPr>
              <a:t>Nevazebný el. pár zaujímá větší prostor než vazebný, protože odpuzuje ostatní el. páry více než vazebný pár - jde o extrémní případ bodu 2)</a:t>
            </a:r>
          </a:p>
        </p:txBody>
      </p:sp>
    </p:spTree>
    <p:extLst>
      <p:ext uri="{BB962C8B-B14F-4D97-AF65-F5344CB8AC3E}">
        <p14:creationId xmlns:p14="http://schemas.microsoft.com/office/powerpoint/2010/main" val="32897703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132735" y="162581"/>
            <a:ext cx="8885904" cy="1361420"/>
          </a:xfrm>
        </p:spPr>
        <p:txBody>
          <a:bodyPr>
            <a:normAutofit/>
          </a:bodyPr>
          <a:lstStyle/>
          <a:p>
            <a:pPr marL="0" indent="-381000" algn="just">
              <a:spcBef>
                <a:spcPts val="0"/>
              </a:spcBef>
              <a:buNone/>
            </a:pPr>
            <a:r>
              <a:rPr lang="cs-CZ" altLang="en-US" sz="2000" dirty="0">
                <a:cs typeface="Arial" panose="020B0604020202020204" pitchFamily="34" charset="0"/>
              </a:rPr>
              <a:t>4) Elektronové páry v násobných vazbách zaujímají dohromady větší prostor než elektronový pár v jednoduché vazbě. U dvojné a trojné vazby jsou elektronové páry typu s doprovázeny elektronovými páry typu p. Vzniklé dvojice (</a:t>
            </a:r>
            <a:r>
              <a:rPr lang="cs-CZ" altLang="en-US" sz="2000" dirty="0" err="1">
                <a:cs typeface="Arial" panose="020B0604020202020204" pitchFamily="34" charset="0"/>
              </a:rPr>
              <a:t>s+p</a:t>
            </a:r>
            <a:r>
              <a:rPr lang="cs-CZ" altLang="en-US" sz="2000" dirty="0">
                <a:cs typeface="Arial" panose="020B0604020202020204" pitchFamily="34" charset="0"/>
              </a:rPr>
              <a:t>) nebo trojice (</a:t>
            </a:r>
            <a:r>
              <a:rPr lang="cs-CZ" altLang="en-US" sz="2000" dirty="0" err="1">
                <a:cs typeface="Arial" panose="020B0604020202020204" pitchFamily="34" charset="0"/>
              </a:rPr>
              <a:t>s+p+p</a:t>
            </a:r>
            <a:r>
              <a:rPr lang="cs-CZ" altLang="en-US" sz="2000" dirty="0">
                <a:cs typeface="Arial" panose="020B0604020202020204" pitchFamily="34" charset="0"/>
              </a:rPr>
              <a:t>) odpuzují el. páry více než samotný pár s.</a:t>
            </a:r>
          </a:p>
          <a:p>
            <a:pPr marL="381000" indent="-381000" algn="just" eaLnBrk="1" hangingPunct="1">
              <a:buFont typeface="Wingdings" pitchFamily="2" charset="2"/>
              <a:buNone/>
            </a:pPr>
            <a:endParaRPr lang="cs-CZ" altLang="en-US" sz="2000" dirty="0">
              <a:cs typeface="Arial" panose="020B0604020202020204" pitchFamily="34" charset="0"/>
            </a:endParaRPr>
          </a:p>
        </p:txBody>
      </p:sp>
      <p:sp>
        <p:nvSpPr>
          <p:cNvPr id="5" name="TextovéPole 4">
            <a:extLst>
              <a:ext uri="{FF2B5EF4-FFF2-40B4-BE49-F238E27FC236}">
                <a16:creationId xmlns:a16="http://schemas.microsoft.com/office/drawing/2014/main" id="{D7A10D80-4F8B-4CFD-AB48-034A131B4B58}"/>
              </a:ext>
            </a:extLst>
          </p:cNvPr>
          <p:cNvSpPr txBox="1"/>
          <p:nvPr/>
        </p:nvSpPr>
        <p:spPr>
          <a:xfrm>
            <a:off x="132735" y="2276958"/>
            <a:ext cx="5429865" cy="1292662"/>
          </a:xfrm>
          <a:prstGeom prst="rect">
            <a:avLst/>
          </a:prstGeom>
          <a:noFill/>
        </p:spPr>
        <p:txBody>
          <a:bodyPr wrap="square" rtlCol="0">
            <a:spAutoFit/>
          </a:bodyPr>
          <a:lstStyle/>
          <a:p>
            <a:r>
              <a:rPr lang="cs-CZ" sz="2000" b="1" dirty="0"/>
              <a:t>Sterické číslo</a:t>
            </a:r>
          </a:p>
          <a:p>
            <a:endParaRPr lang="cs-CZ" sz="800" dirty="0"/>
          </a:p>
          <a:p>
            <a:r>
              <a:rPr lang="cs-CZ" dirty="0"/>
              <a:t>   </a:t>
            </a:r>
            <a:r>
              <a:rPr lang="cs-CZ" sz="2000" dirty="0"/>
              <a:t>Stanoví se z </a:t>
            </a:r>
            <a:r>
              <a:rPr lang="cs-CZ" sz="2000" dirty="0" err="1"/>
              <a:t>Lewisova</a:t>
            </a:r>
            <a:r>
              <a:rPr lang="cs-CZ" sz="2000" dirty="0"/>
              <a:t> vzorce nebo výpočtem:</a:t>
            </a:r>
            <a:endParaRPr lang="en-US" sz="2000" dirty="0"/>
          </a:p>
          <a:p>
            <a:endParaRPr lang="cs-CZ" sz="1200" dirty="0"/>
          </a:p>
          <a:p>
            <a:r>
              <a:rPr lang="cs-CZ" dirty="0"/>
              <a:t>          </a:t>
            </a:r>
            <a:r>
              <a:rPr lang="en-US" b="1" dirty="0"/>
              <a:t>Steric number = no. of σ-bonds + no. of lone pairs</a:t>
            </a:r>
            <a:endParaRPr lang="cs-CZ" b="1" dirty="0"/>
          </a:p>
        </p:txBody>
      </p:sp>
      <p:pic>
        <p:nvPicPr>
          <p:cNvPr id="6" name="Obrázek 5">
            <a:extLst>
              <a:ext uri="{FF2B5EF4-FFF2-40B4-BE49-F238E27FC236}">
                <a16:creationId xmlns:a16="http://schemas.microsoft.com/office/drawing/2014/main" id="{F7CC2E97-5501-4B2F-B6DB-842D0AC7D914}"/>
              </a:ext>
            </a:extLst>
          </p:cNvPr>
          <p:cNvPicPr>
            <a:picLocks noChangeAspect="1"/>
          </p:cNvPicPr>
          <p:nvPr/>
        </p:nvPicPr>
        <p:blipFill>
          <a:blip r:embed="rId2"/>
          <a:stretch>
            <a:fillRect/>
          </a:stretch>
        </p:blipFill>
        <p:spPr>
          <a:xfrm>
            <a:off x="202596" y="3897379"/>
            <a:ext cx="4374320" cy="2263395"/>
          </a:xfrm>
          <a:prstGeom prst="rect">
            <a:avLst/>
          </a:prstGeom>
        </p:spPr>
      </p:pic>
      <p:sp>
        <p:nvSpPr>
          <p:cNvPr id="7" name="TextovéPole 6">
            <a:extLst>
              <a:ext uri="{FF2B5EF4-FFF2-40B4-BE49-F238E27FC236}">
                <a16:creationId xmlns:a16="http://schemas.microsoft.com/office/drawing/2014/main" id="{DDA5DC00-7575-4A3A-80B7-95F5C9F3331A}"/>
              </a:ext>
            </a:extLst>
          </p:cNvPr>
          <p:cNvSpPr txBox="1"/>
          <p:nvPr/>
        </p:nvSpPr>
        <p:spPr>
          <a:xfrm>
            <a:off x="132735" y="6477000"/>
            <a:ext cx="5295900" cy="307777"/>
          </a:xfrm>
          <a:prstGeom prst="rect">
            <a:avLst/>
          </a:prstGeom>
          <a:noFill/>
        </p:spPr>
        <p:txBody>
          <a:bodyPr wrap="square" rtlCol="0">
            <a:spAutoFit/>
          </a:bodyPr>
          <a:lstStyle/>
          <a:p>
            <a:r>
              <a:rPr lang="cs-CZ" sz="1400" dirty="0" err="1"/>
              <a:t>Das</a:t>
            </a:r>
            <a:r>
              <a:rPr lang="cs-CZ" sz="1400" dirty="0"/>
              <a:t>, A.: </a:t>
            </a:r>
            <a:r>
              <a:rPr lang="cs-CZ" sz="1400" i="1" dirty="0"/>
              <a:t>Indian </a:t>
            </a:r>
            <a:r>
              <a:rPr lang="cs-CZ" sz="1400" i="1" dirty="0" err="1"/>
              <a:t>Journal</a:t>
            </a:r>
            <a:r>
              <a:rPr lang="cs-CZ" sz="1400" i="1" dirty="0"/>
              <a:t> </a:t>
            </a:r>
            <a:r>
              <a:rPr lang="cs-CZ" sz="1400" i="1" dirty="0" err="1"/>
              <a:t>of</a:t>
            </a:r>
            <a:r>
              <a:rPr lang="cs-CZ" sz="1400" i="1" dirty="0"/>
              <a:t> </a:t>
            </a:r>
            <a:r>
              <a:rPr lang="cs-CZ" sz="1400" i="1" dirty="0" err="1"/>
              <a:t>Applied</a:t>
            </a:r>
            <a:r>
              <a:rPr lang="cs-CZ" sz="1400" i="1" dirty="0"/>
              <a:t> </a:t>
            </a:r>
            <a:r>
              <a:rPr lang="cs-CZ" sz="1400" i="1" dirty="0" err="1"/>
              <a:t>Research</a:t>
            </a:r>
            <a:r>
              <a:rPr lang="cs-CZ" sz="1400" i="1" dirty="0"/>
              <a:t> </a:t>
            </a:r>
            <a:r>
              <a:rPr lang="cs-CZ" sz="1400" dirty="0"/>
              <a:t>3, 2013, 594-595</a:t>
            </a:r>
            <a:endParaRPr lang="en-US" sz="1400" dirty="0"/>
          </a:p>
        </p:txBody>
      </p:sp>
      <p:sp>
        <p:nvSpPr>
          <p:cNvPr id="2" name="TextovéPole 1">
            <a:extLst>
              <a:ext uri="{FF2B5EF4-FFF2-40B4-BE49-F238E27FC236}">
                <a16:creationId xmlns:a16="http://schemas.microsoft.com/office/drawing/2014/main" id="{A60B03E6-FBFE-5B47-73D0-EE76A590696D}"/>
              </a:ext>
            </a:extLst>
          </p:cNvPr>
          <p:cNvSpPr txBox="1"/>
          <p:nvPr/>
        </p:nvSpPr>
        <p:spPr>
          <a:xfrm>
            <a:off x="4881077" y="3897379"/>
            <a:ext cx="2634376" cy="2031325"/>
          </a:xfrm>
          <a:prstGeom prst="rect">
            <a:avLst/>
          </a:prstGeom>
          <a:noFill/>
        </p:spPr>
        <p:txBody>
          <a:bodyPr wrap="none" rtlCol="0">
            <a:spAutoFit/>
          </a:bodyPr>
          <a:lstStyle/>
          <a:p>
            <a:r>
              <a:rPr lang="cs-CZ" dirty="0"/>
              <a:t>CO</a:t>
            </a:r>
            <a:r>
              <a:rPr lang="cs-CZ" baseline="-25000" dirty="0"/>
              <a:t>2	</a:t>
            </a:r>
            <a:r>
              <a:rPr lang="cs-CZ" dirty="0"/>
              <a:t>sterické číslo = 2</a:t>
            </a:r>
          </a:p>
          <a:p>
            <a:endParaRPr lang="cs-CZ" dirty="0"/>
          </a:p>
          <a:p>
            <a:r>
              <a:rPr lang="cs-CZ" dirty="0"/>
              <a:t>NH</a:t>
            </a:r>
            <a:r>
              <a:rPr lang="cs-CZ" baseline="-25000" dirty="0"/>
              <a:t>3</a:t>
            </a:r>
            <a:r>
              <a:rPr lang="cs-CZ" dirty="0"/>
              <a:t>	sterické číslo = 4</a:t>
            </a:r>
          </a:p>
          <a:p>
            <a:endParaRPr lang="cs-CZ" dirty="0"/>
          </a:p>
          <a:p>
            <a:r>
              <a:rPr lang="cs-CZ" dirty="0"/>
              <a:t>NH</a:t>
            </a:r>
            <a:r>
              <a:rPr lang="cs-CZ" baseline="-25000" dirty="0"/>
              <a:t>4</a:t>
            </a:r>
            <a:r>
              <a:rPr lang="cs-CZ" baseline="30000" dirty="0"/>
              <a:t>+</a:t>
            </a:r>
            <a:r>
              <a:rPr lang="cs-CZ" dirty="0"/>
              <a:t>	sterické číslo = 4</a:t>
            </a:r>
          </a:p>
          <a:p>
            <a:endParaRPr lang="cs-CZ" dirty="0"/>
          </a:p>
          <a:p>
            <a:r>
              <a:rPr lang="cs-CZ" dirty="0"/>
              <a:t>H</a:t>
            </a:r>
            <a:r>
              <a:rPr lang="cs-CZ" baseline="-25000" dirty="0"/>
              <a:t>2</a:t>
            </a:r>
            <a:r>
              <a:rPr lang="cs-CZ" dirty="0"/>
              <a:t>CO	sterické číslo = 3</a:t>
            </a:r>
          </a:p>
        </p:txBody>
      </p:sp>
      <p:pic>
        <p:nvPicPr>
          <p:cNvPr id="3" name="Obrázek 2" descr="Obsah obrázku kreslení&#10;&#10;Popis byl vytvořen automaticky">
            <a:extLst>
              <a:ext uri="{FF2B5EF4-FFF2-40B4-BE49-F238E27FC236}">
                <a16:creationId xmlns:a16="http://schemas.microsoft.com/office/drawing/2014/main" id="{BBF40562-6506-15AD-90F8-07190AD0D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2568947"/>
            <a:ext cx="1177396" cy="338188"/>
          </a:xfrm>
          <a:prstGeom prst="rect">
            <a:avLst/>
          </a:prstGeom>
        </p:spPr>
      </p:pic>
      <p:pic>
        <p:nvPicPr>
          <p:cNvPr id="4" name="Obrázek 3" descr="Obsah obrázku kreslení, hodiny&#10;&#10;Popis byl vytvořen automaticky">
            <a:extLst>
              <a:ext uri="{FF2B5EF4-FFF2-40B4-BE49-F238E27FC236}">
                <a16:creationId xmlns:a16="http://schemas.microsoft.com/office/drawing/2014/main" id="{47DBBD19-8158-333F-D029-8785A4F71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362" y="3163013"/>
            <a:ext cx="1114425" cy="709180"/>
          </a:xfrm>
          <a:prstGeom prst="rect">
            <a:avLst/>
          </a:prstGeom>
        </p:spPr>
      </p:pic>
      <p:pic>
        <p:nvPicPr>
          <p:cNvPr id="8" name="Obrázek 7">
            <a:extLst>
              <a:ext uri="{FF2B5EF4-FFF2-40B4-BE49-F238E27FC236}">
                <a16:creationId xmlns:a16="http://schemas.microsoft.com/office/drawing/2014/main" id="{36B58158-EEC7-D7A7-D90B-DE6409F31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7087" y="4038477"/>
            <a:ext cx="1039883" cy="990600"/>
          </a:xfrm>
          <a:prstGeom prst="rect">
            <a:avLst/>
          </a:prstGeom>
        </p:spPr>
      </p:pic>
      <p:pic>
        <p:nvPicPr>
          <p:cNvPr id="9" name="Obrázek 8" descr="Obsah obrázku objekt, hodiny&#10;&#10;Popis byl vytvořen automaticky">
            <a:extLst>
              <a:ext uri="{FF2B5EF4-FFF2-40B4-BE49-F238E27FC236}">
                <a16:creationId xmlns:a16="http://schemas.microsoft.com/office/drawing/2014/main" id="{70ED9D4C-5B80-4988-5194-1CF63E04C5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4362" y="5297574"/>
            <a:ext cx="1143000" cy="1070919"/>
          </a:xfrm>
          <a:prstGeom prst="rect">
            <a:avLst/>
          </a:prstGeom>
        </p:spPr>
      </p:pic>
    </p:spTree>
    <p:extLst>
      <p:ext uri="{BB962C8B-B14F-4D97-AF65-F5344CB8AC3E}">
        <p14:creationId xmlns:p14="http://schemas.microsoft.com/office/powerpoint/2010/main" val="16211090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07" name="Picture 4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4855130" cy="567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77C705ED-CE8F-4745-9C2B-247443800E2C}"/>
              </a:ext>
            </a:extLst>
          </p:cNvPr>
          <p:cNvSpPr txBox="1"/>
          <p:nvPr/>
        </p:nvSpPr>
        <p:spPr>
          <a:xfrm>
            <a:off x="1752600" y="228600"/>
            <a:ext cx="998158" cy="461665"/>
          </a:xfrm>
          <a:prstGeom prst="rect">
            <a:avLst/>
          </a:prstGeom>
          <a:noFill/>
        </p:spPr>
        <p:txBody>
          <a:bodyPr wrap="none" rtlCol="0">
            <a:spAutoFit/>
          </a:bodyPr>
          <a:lstStyle/>
          <a:p>
            <a:r>
              <a:rPr lang="cs-CZ" sz="2400" b="1" dirty="0"/>
              <a:t>VSEPR</a:t>
            </a:r>
            <a:endParaRPr lang="en-US" sz="2400" b="1" dirty="0"/>
          </a:p>
        </p:txBody>
      </p:sp>
      <p:pic>
        <p:nvPicPr>
          <p:cNvPr id="5" name="Picture 11" descr="SouvisejÃ­cÃ­ obrÃ¡zek">
            <a:extLst>
              <a:ext uri="{FF2B5EF4-FFF2-40B4-BE49-F238E27FC236}">
                <a16:creationId xmlns:a16="http://schemas.microsoft.com/office/drawing/2014/main" id="{2361AE2B-B8DD-4D43-BB13-35768823E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
            <a:ext cx="3581400" cy="663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78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23E5FEC-8B39-457E-B04B-F68F0BDC107A}"/>
              </a:ext>
            </a:extLst>
          </p:cNvPr>
          <p:cNvSpPr txBox="1"/>
          <p:nvPr/>
        </p:nvSpPr>
        <p:spPr>
          <a:xfrm>
            <a:off x="4114800" y="6400800"/>
            <a:ext cx="4885633" cy="307777"/>
          </a:xfrm>
          <a:prstGeom prst="rect">
            <a:avLst/>
          </a:prstGeom>
          <a:noFill/>
        </p:spPr>
        <p:txBody>
          <a:bodyPr wrap="none" rtlCol="0">
            <a:spAutoFit/>
          </a:bodyPr>
          <a:lstStyle/>
          <a:p>
            <a:r>
              <a:rPr lang="cs-CZ" sz="1400" dirty="0" err="1"/>
              <a:t>Lindmark</a:t>
            </a:r>
            <a:r>
              <a:rPr lang="cs-CZ" sz="1400" dirty="0"/>
              <a:t>, A. F.: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87, 2010, 487-491</a:t>
            </a:r>
            <a:endParaRPr lang="en-US" sz="1400" dirty="0"/>
          </a:p>
        </p:txBody>
      </p:sp>
      <p:sp>
        <p:nvSpPr>
          <p:cNvPr id="5" name="TextovéPole 4">
            <a:extLst>
              <a:ext uri="{FF2B5EF4-FFF2-40B4-BE49-F238E27FC236}">
                <a16:creationId xmlns:a16="http://schemas.microsoft.com/office/drawing/2014/main" id="{41338CC4-3ED5-4499-A594-77B7AD92F51B}"/>
              </a:ext>
            </a:extLst>
          </p:cNvPr>
          <p:cNvSpPr txBox="1"/>
          <p:nvPr/>
        </p:nvSpPr>
        <p:spPr>
          <a:xfrm>
            <a:off x="228600" y="1066800"/>
            <a:ext cx="8156864" cy="5078313"/>
          </a:xfrm>
          <a:prstGeom prst="rect">
            <a:avLst/>
          </a:prstGeom>
          <a:noFill/>
        </p:spPr>
        <p:txBody>
          <a:bodyPr wrap="square" rtlCol="0">
            <a:spAutoFit/>
          </a:bodyPr>
          <a:lstStyle/>
          <a:p>
            <a:r>
              <a:rPr lang="cs-CZ" sz="2000" dirty="0"/>
              <a:t> Pro skupinu resp. molekulu (</a:t>
            </a:r>
            <a:r>
              <a:rPr lang="cs-CZ" sz="2000" dirty="0" err="1"/>
              <a:t>AX</a:t>
            </a:r>
            <a:r>
              <a:rPr lang="cs-CZ" sz="2000" baseline="-25000" dirty="0" err="1"/>
              <a:t>n</a:t>
            </a:r>
            <a:r>
              <a:rPr lang="cs-CZ" sz="2000" dirty="0"/>
              <a:t>)</a:t>
            </a:r>
            <a:r>
              <a:rPr lang="cs-CZ" sz="2000" baseline="30000" dirty="0"/>
              <a:t>m- </a:t>
            </a:r>
            <a:r>
              <a:rPr lang="cs-CZ" sz="2000" dirty="0"/>
              <a:t>platí</a:t>
            </a:r>
          </a:p>
          <a:p>
            <a:endParaRPr lang="cs-CZ" sz="800" dirty="0"/>
          </a:p>
          <a:p>
            <a:r>
              <a:rPr lang="cs-CZ" sz="2000" dirty="0"/>
              <a:t>  		</a:t>
            </a:r>
            <a:r>
              <a:rPr lang="cs-CZ" sz="2400" dirty="0"/>
              <a:t>CN = (</a:t>
            </a:r>
            <a:r>
              <a:rPr lang="cs-CZ" sz="2400" i="1" dirty="0"/>
              <a:t>v</a:t>
            </a:r>
            <a:r>
              <a:rPr lang="cs-CZ" sz="2400" dirty="0"/>
              <a:t>/2) – 3</a:t>
            </a:r>
            <a:r>
              <a:rPr lang="cs-CZ" sz="2400" i="1" dirty="0"/>
              <a:t>n</a:t>
            </a:r>
          </a:p>
          <a:p>
            <a:endParaRPr lang="cs-CZ" sz="800" i="1" dirty="0"/>
          </a:p>
          <a:p>
            <a:r>
              <a:rPr lang="cs-CZ" dirty="0"/>
              <a:t>kde </a:t>
            </a:r>
            <a:r>
              <a:rPr lang="cs-CZ" i="1" dirty="0"/>
              <a:t>v</a:t>
            </a:r>
            <a:r>
              <a:rPr lang="cs-CZ" dirty="0"/>
              <a:t> = počet valenčních elektronů ve sloučenině, </a:t>
            </a:r>
            <a:r>
              <a:rPr lang="cs-CZ" i="1" dirty="0"/>
              <a:t>n</a:t>
            </a:r>
            <a:r>
              <a:rPr lang="cs-CZ" dirty="0"/>
              <a:t> = počet atomů X (</a:t>
            </a:r>
            <a:r>
              <a:rPr lang="cs-CZ" u="sng" dirty="0"/>
              <a:t>kromě vodíku)</a:t>
            </a:r>
            <a:r>
              <a:rPr lang="cs-CZ" dirty="0"/>
              <a:t>. CN = koordinační číslo (odpovídá sterickému číslu SN a hybridizaci H).</a:t>
            </a:r>
          </a:p>
          <a:p>
            <a:endParaRPr lang="cs-CZ" sz="800" dirty="0"/>
          </a:p>
          <a:p>
            <a:r>
              <a:rPr lang="cs-CZ" sz="2000" dirty="0"/>
              <a:t>CN = 2</a:t>
            </a:r>
            <a:r>
              <a:rPr lang="en-US" sz="2000" dirty="0"/>
              <a:t>	</a:t>
            </a:r>
            <a:r>
              <a:rPr lang="cs-CZ" sz="2000" dirty="0"/>
              <a:t> </a:t>
            </a:r>
            <a:r>
              <a:rPr lang="en-US" sz="2000" dirty="0"/>
              <a:t>AX</a:t>
            </a:r>
            <a:r>
              <a:rPr lang="en-US" sz="2000" baseline="-25000" dirty="0"/>
              <a:t>2</a:t>
            </a:r>
            <a:r>
              <a:rPr lang="en-US" sz="2000" dirty="0"/>
              <a:t>	</a:t>
            </a:r>
            <a:endParaRPr lang="cs-CZ" sz="2000" dirty="0"/>
          </a:p>
          <a:p>
            <a:r>
              <a:rPr lang="cs-CZ" sz="2000" dirty="0"/>
              <a:t>CN = 3 	 AX</a:t>
            </a:r>
            <a:r>
              <a:rPr lang="cs-CZ" sz="2000" baseline="-25000" dirty="0"/>
              <a:t>3</a:t>
            </a:r>
            <a:r>
              <a:rPr lang="cs-CZ" sz="2000" dirty="0"/>
              <a:t>	</a:t>
            </a:r>
          </a:p>
          <a:p>
            <a:r>
              <a:rPr lang="cs-CZ" sz="2000" dirty="0"/>
              <a:t>	 AX</a:t>
            </a:r>
            <a:r>
              <a:rPr lang="cs-CZ" sz="2000" baseline="-25000" dirty="0"/>
              <a:t>2</a:t>
            </a:r>
            <a:r>
              <a:rPr lang="cs-CZ" sz="2000" dirty="0"/>
              <a:t>E	</a:t>
            </a:r>
          </a:p>
          <a:p>
            <a:r>
              <a:rPr lang="cs-CZ" sz="2000" dirty="0"/>
              <a:t>CN = 4 	 AX</a:t>
            </a:r>
            <a:r>
              <a:rPr lang="cs-CZ" sz="2000" baseline="-25000" dirty="0"/>
              <a:t>4</a:t>
            </a:r>
          </a:p>
          <a:p>
            <a:pPr lvl="1"/>
            <a:r>
              <a:rPr lang="cs-CZ" sz="2000" dirty="0"/>
              <a:t> 	 AX</a:t>
            </a:r>
            <a:r>
              <a:rPr lang="cs-CZ" sz="2000" baseline="-25000" dirty="0"/>
              <a:t>3</a:t>
            </a:r>
            <a:r>
              <a:rPr lang="cs-CZ" sz="2000" dirty="0"/>
              <a:t>E</a:t>
            </a:r>
          </a:p>
          <a:p>
            <a:pPr lvl="1"/>
            <a:r>
              <a:rPr lang="cs-CZ" sz="2000" dirty="0"/>
              <a:t>	 AX</a:t>
            </a:r>
            <a:r>
              <a:rPr lang="cs-CZ" sz="2000" baseline="-25000" dirty="0"/>
              <a:t>3</a:t>
            </a:r>
            <a:r>
              <a:rPr lang="cs-CZ" sz="2000" dirty="0"/>
              <a:t>E</a:t>
            </a:r>
          </a:p>
          <a:p>
            <a:pPr marL="0" lvl="1"/>
            <a:r>
              <a:rPr lang="cs-CZ" sz="2000" dirty="0"/>
              <a:t>CN = 4 	 (čtvercově planární tvar u komplexních sloučenin)</a:t>
            </a:r>
          </a:p>
          <a:p>
            <a:pPr marL="0" lvl="1"/>
            <a:r>
              <a:rPr lang="cs-CZ" sz="2000" dirty="0"/>
              <a:t>CN = 5 	 AX</a:t>
            </a:r>
            <a:r>
              <a:rPr lang="cs-CZ" sz="2000" baseline="-25000" dirty="0"/>
              <a:t>5</a:t>
            </a:r>
          </a:p>
          <a:p>
            <a:pPr marL="0" lvl="1"/>
            <a:r>
              <a:rPr lang="cs-CZ" sz="2000" baseline="-25000" dirty="0"/>
              <a:t>	</a:t>
            </a:r>
            <a:r>
              <a:rPr lang="cs-CZ" sz="2000" dirty="0"/>
              <a:t> AX</a:t>
            </a:r>
            <a:r>
              <a:rPr lang="cs-CZ" sz="2000" baseline="-25000" dirty="0"/>
              <a:t>4</a:t>
            </a:r>
            <a:r>
              <a:rPr lang="cs-CZ" sz="2000" dirty="0"/>
              <a:t>E</a:t>
            </a:r>
          </a:p>
          <a:p>
            <a:pPr marL="0" lvl="1"/>
            <a:r>
              <a:rPr lang="cs-CZ" sz="2000" dirty="0"/>
              <a:t>	 AX</a:t>
            </a:r>
            <a:r>
              <a:rPr lang="cs-CZ" sz="2000" baseline="-25000" dirty="0"/>
              <a:t>3</a:t>
            </a:r>
            <a:r>
              <a:rPr lang="cs-CZ" sz="2000" dirty="0"/>
              <a:t>E</a:t>
            </a:r>
            <a:r>
              <a:rPr lang="cs-CZ" sz="2000" baseline="-25000" dirty="0"/>
              <a:t>2</a:t>
            </a:r>
          </a:p>
          <a:p>
            <a:pPr marL="0" lvl="1"/>
            <a:r>
              <a:rPr lang="cs-CZ" sz="2000" dirty="0"/>
              <a:t>	 AX</a:t>
            </a:r>
            <a:r>
              <a:rPr lang="cs-CZ" sz="2000" baseline="-25000" dirty="0"/>
              <a:t>2</a:t>
            </a:r>
            <a:r>
              <a:rPr lang="cs-CZ" sz="2000" dirty="0"/>
              <a:t>E</a:t>
            </a:r>
            <a:r>
              <a:rPr lang="cs-CZ" sz="2000" baseline="-25000" dirty="0"/>
              <a:t>3</a:t>
            </a:r>
          </a:p>
        </p:txBody>
      </p:sp>
      <p:sp>
        <p:nvSpPr>
          <p:cNvPr id="2" name="TextovéPole 1">
            <a:extLst>
              <a:ext uri="{FF2B5EF4-FFF2-40B4-BE49-F238E27FC236}">
                <a16:creationId xmlns:a16="http://schemas.microsoft.com/office/drawing/2014/main" id="{C3E37178-F2B1-4B00-BBD2-6E99FDE7F5CF}"/>
              </a:ext>
            </a:extLst>
          </p:cNvPr>
          <p:cNvSpPr txBox="1"/>
          <p:nvPr/>
        </p:nvSpPr>
        <p:spPr>
          <a:xfrm>
            <a:off x="914400" y="304800"/>
            <a:ext cx="7738144" cy="523220"/>
          </a:xfrm>
          <a:prstGeom prst="rect">
            <a:avLst/>
          </a:prstGeom>
          <a:noFill/>
        </p:spPr>
        <p:txBody>
          <a:bodyPr wrap="none" rtlCol="0">
            <a:spAutoFit/>
          </a:bodyPr>
          <a:lstStyle/>
          <a:p>
            <a:r>
              <a:rPr lang="cs-CZ" sz="2800" b="1" dirty="0"/>
              <a:t>VSEPR: odhad tvaru molekuly bez </a:t>
            </a:r>
            <a:r>
              <a:rPr lang="cs-CZ" sz="2800" b="1" dirty="0" err="1"/>
              <a:t>Lewisova</a:t>
            </a:r>
            <a:r>
              <a:rPr lang="cs-CZ" sz="2800" b="1" dirty="0"/>
              <a:t> vzorce </a:t>
            </a:r>
            <a:endParaRPr lang="en-US" sz="2800" b="1" dirty="0"/>
          </a:p>
        </p:txBody>
      </p:sp>
    </p:spTree>
    <p:extLst>
      <p:ext uri="{BB962C8B-B14F-4D97-AF65-F5344CB8AC3E}">
        <p14:creationId xmlns:p14="http://schemas.microsoft.com/office/powerpoint/2010/main" val="183513269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vseprx">
            <a:extLst>
              <a:ext uri="{FF2B5EF4-FFF2-40B4-BE49-F238E27FC236}">
                <a16:creationId xmlns:a16="http://schemas.microsoft.com/office/drawing/2014/main" id="{232BF0A6-2BA2-4BAF-843D-C0DAF10C5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0" y="304800"/>
            <a:ext cx="4282907" cy="58241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ovéPole 7">
            <a:extLst>
              <a:ext uri="{FF2B5EF4-FFF2-40B4-BE49-F238E27FC236}">
                <a16:creationId xmlns:a16="http://schemas.microsoft.com/office/drawing/2014/main" id="{74046AC1-D224-4B58-AB5C-67E8CA914219}"/>
              </a:ext>
            </a:extLst>
          </p:cNvPr>
          <p:cNvSpPr txBox="1"/>
          <p:nvPr/>
        </p:nvSpPr>
        <p:spPr>
          <a:xfrm>
            <a:off x="4114800" y="6400800"/>
            <a:ext cx="4885633" cy="307777"/>
          </a:xfrm>
          <a:prstGeom prst="rect">
            <a:avLst/>
          </a:prstGeom>
          <a:noFill/>
        </p:spPr>
        <p:txBody>
          <a:bodyPr wrap="none" rtlCol="0">
            <a:spAutoFit/>
          </a:bodyPr>
          <a:lstStyle/>
          <a:p>
            <a:r>
              <a:rPr lang="cs-CZ" sz="1400" dirty="0" err="1"/>
              <a:t>Lindmark</a:t>
            </a:r>
            <a:r>
              <a:rPr lang="cs-CZ" sz="1400" dirty="0"/>
              <a:t>, A. F.: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87, 2010, 487-491</a:t>
            </a:r>
            <a:endParaRPr lang="en-US" sz="1400" dirty="0"/>
          </a:p>
        </p:txBody>
      </p:sp>
      <p:sp>
        <p:nvSpPr>
          <p:cNvPr id="4" name="Obdélník 3">
            <a:extLst>
              <a:ext uri="{FF2B5EF4-FFF2-40B4-BE49-F238E27FC236}">
                <a16:creationId xmlns:a16="http://schemas.microsoft.com/office/drawing/2014/main" id="{E37EAF23-666A-49CA-85E7-D9DE0CB4DCD0}"/>
              </a:ext>
            </a:extLst>
          </p:cNvPr>
          <p:cNvSpPr/>
          <p:nvPr/>
        </p:nvSpPr>
        <p:spPr>
          <a:xfrm>
            <a:off x="228600" y="381000"/>
            <a:ext cx="4572000" cy="1877437"/>
          </a:xfrm>
          <a:prstGeom prst="rect">
            <a:avLst/>
          </a:prstGeom>
        </p:spPr>
        <p:txBody>
          <a:bodyPr>
            <a:spAutoFit/>
          </a:bodyPr>
          <a:lstStyle/>
          <a:p>
            <a:pPr marL="0" lvl="1"/>
            <a:r>
              <a:rPr lang="cs-CZ" sz="2000" dirty="0"/>
              <a:t>CN = 6 	 AX</a:t>
            </a:r>
            <a:r>
              <a:rPr lang="cs-CZ" sz="2000" baseline="-25000" dirty="0"/>
              <a:t>6</a:t>
            </a:r>
          </a:p>
          <a:p>
            <a:pPr marL="0" lvl="1"/>
            <a:r>
              <a:rPr lang="cs-CZ" sz="2000" baseline="-25000" dirty="0"/>
              <a:t>	</a:t>
            </a:r>
            <a:r>
              <a:rPr lang="cs-CZ" sz="2000" dirty="0"/>
              <a:t> AX</a:t>
            </a:r>
            <a:r>
              <a:rPr lang="cs-CZ" sz="2000" baseline="-25000" dirty="0"/>
              <a:t>5</a:t>
            </a:r>
            <a:r>
              <a:rPr lang="cs-CZ" sz="2000" dirty="0"/>
              <a:t>E</a:t>
            </a:r>
          </a:p>
          <a:p>
            <a:pPr marL="0" lvl="1"/>
            <a:r>
              <a:rPr lang="cs-CZ" sz="2000" dirty="0"/>
              <a:t>	 AX</a:t>
            </a:r>
            <a:r>
              <a:rPr lang="cs-CZ" sz="2000" baseline="-25000" dirty="0"/>
              <a:t>4</a:t>
            </a:r>
            <a:r>
              <a:rPr lang="cs-CZ" sz="2000" dirty="0"/>
              <a:t>E</a:t>
            </a:r>
            <a:r>
              <a:rPr lang="cs-CZ" sz="2000" baseline="-25000" dirty="0"/>
              <a:t>2</a:t>
            </a:r>
          </a:p>
          <a:p>
            <a:pPr marL="0" lvl="1"/>
            <a:r>
              <a:rPr lang="cs-CZ" sz="2000" dirty="0"/>
              <a:t>	 AX</a:t>
            </a:r>
            <a:r>
              <a:rPr lang="cs-CZ" sz="2000" baseline="-25000" dirty="0"/>
              <a:t>3</a:t>
            </a:r>
            <a:r>
              <a:rPr lang="cs-CZ" sz="2000" dirty="0"/>
              <a:t>E</a:t>
            </a:r>
            <a:r>
              <a:rPr lang="cs-CZ" sz="2000" baseline="-25000" dirty="0"/>
              <a:t>3</a:t>
            </a:r>
          </a:p>
          <a:p>
            <a:pPr marL="0" lvl="1"/>
            <a:r>
              <a:rPr lang="cs-CZ" sz="2000" baseline="-25000" dirty="0"/>
              <a:t>	</a:t>
            </a:r>
            <a:r>
              <a:rPr lang="cs-CZ" dirty="0"/>
              <a:t>  AX</a:t>
            </a:r>
            <a:r>
              <a:rPr lang="cs-CZ" baseline="-25000" dirty="0"/>
              <a:t>2</a:t>
            </a:r>
            <a:r>
              <a:rPr lang="cs-CZ" dirty="0"/>
              <a:t>E</a:t>
            </a:r>
            <a:r>
              <a:rPr lang="cs-CZ" baseline="-25000" dirty="0"/>
              <a:t>4</a:t>
            </a:r>
          </a:p>
          <a:p>
            <a:pPr marL="0" lvl="1"/>
            <a:r>
              <a:rPr lang="cs-CZ" dirty="0"/>
              <a:t>CN = 7 	  AX</a:t>
            </a:r>
            <a:r>
              <a:rPr lang="cs-CZ" baseline="-25000" dirty="0"/>
              <a:t>7 </a:t>
            </a:r>
            <a:r>
              <a:rPr lang="cs-CZ" dirty="0"/>
              <a:t>     (např. IF</a:t>
            </a:r>
            <a:r>
              <a:rPr lang="cs-CZ" baseline="-25000" dirty="0"/>
              <a:t>7</a:t>
            </a:r>
            <a:r>
              <a:rPr lang="cs-CZ" dirty="0"/>
              <a:t>)</a:t>
            </a:r>
            <a:endParaRPr lang="en-US" dirty="0"/>
          </a:p>
        </p:txBody>
      </p:sp>
      <p:pic>
        <p:nvPicPr>
          <p:cNvPr id="6" name="Picture 2" descr="Compare the shapes and bond angles of these oxynitrogen ...">
            <a:extLst>
              <a:ext uri="{FF2B5EF4-FFF2-40B4-BE49-F238E27FC236}">
                <a16:creationId xmlns:a16="http://schemas.microsoft.com/office/drawing/2014/main" id="{972E281A-98EB-434E-A638-C51042DDA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68" y="2819400"/>
            <a:ext cx="4037183" cy="320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09839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9FCEE4-00EC-4395-90CA-5CCEE9DF4B4A}"/>
              </a:ext>
            </a:extLst>
          </p:cNvPr>
          <p:cNvSpPr>
            <a:spLocks noGrp="1"/>
          </p:cNvSpPr>
          <p:nvPr>
            <p:ph type="title"/>
          </p:nvPr>
        </p:nvSpPr>
        <p:spPr>
          <a:xfrm>
            <a:off x="304800" y="304800"/>
            <a:ext cx="2209800" cy="411162"/>
          </a:xfrm>
        </p:spPr>
        <p:txBody>
          <a:bodyPr>
            <a:noAutofit/>
          </a:bodyPr>
          <a:lstStyle/>
          <a:p>
            <a:r>
              <a:rPr lang="cs-CZ" sz="2400" b="1" dirty="0"/>
              <a:t>Vazebné úhly</a:t>
            </a:r>
          </a:p>
        </p:txBody>
      </p:sp>
      <p:pic>
        <p:nvPicPr>
          <p:cNvPr id="17410" name="Picture 2">
            <a:extLst>
              <a:ext uri="{FF2B5EF4-FFF2-40B4-BE49-F238E27FC236}">
                <a16:creationId xmlns:a16="http://schemas.microsoft.com/office/drawing/2014/main" id="{AEA4BEAE-BA38-4B15-A63F-85C88C511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1863"/>
            <a:ext cx="6699250" cy="559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805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077200" cy="715962"/>
          </a:xfrm>
        </p:spPr>
        <p:txBody>
          <a:bodyPr>
            <a:normAutofit/>
          </a:bodyPr>
          <a:lstStyle/>
          <a:p>
            <a:r>
              <a:rPr lang="cs-CZ" sz="3200" b="1" dirty="0"/>
              <a:t>Polarita molekuly, dipólový moment</a:t>
            </a:r>
          </a:p>
        </p:txBody>
      </p:sp>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869" y="1600200"/>
            <a:ext cx="383979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1"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Obdélník 8"/>
          <p:cNvSpPr/>
          <p:nvPr/>
        </p:nvSpPr>
        <p:spPr>
          <a:xfrm>
            <a:off x="307974" y="1376464"/>
            <a:ext cx="4544912" cy="1631216"/>
          </a:xfrm>
          <a:prstGeom prst="rect">
            <a:avLst/>
          </a:prstGeom>
        </p:spPr>
        <p:txBody>
          <a:bodyPr wrap="square">
            <a:spAutoFit/>
          </a:bodyPr>
          <a:lstStyle/>
          <a:p>
            <a:r>
              <a:rPr lang="cs-CZ" sz="2000" b="1" dirty="0" err="1">
                <a:cs typeface="Arial" panose="020B0604020202020204" pitchFamily="34" charset="0"/>
              </a:rPr>
              <a:t>Dipolový</a:t>
            </a:r>
            <a:r>
              <a:rPr lang="cs-CZ" sz="2000" b="1" dirty="0">
                <a:cs typeface="Arial" panose="020B0604020202020204" pitchFamily="34" charset="0"/>
              </a:rPr>
              <a:t> moment </a:t>
            </a:r>
            <a:r>
              <a:rPr lang="cs-CZ" sz="2000" dirty="0">
                <a:cs typeface="Arial" panose="020B0604020202020204" pitchFamily="34" charset="0"/>
              </a:rPr>
              <a:t>molekuly =  vektorový součet všech vazebných </a:t>
            </a:r>
            <a:r>
              <a:rPr lang="cs-CZ" sz="2000" dirty="0" err="1">
                <a:cs typeface="Arial" panose="020B0604020202020204" pitchFamily="34" charset="0"/>
              </a:rPr>
              <a:t>dipolů</a:t>
            </a:r>
            <a:r>
              <a:rPr lang="cs-CZ" sz="2000" dirty="0">
                <a:cs typeface="Arial" panose="020B0604020202020204" pitchFamily="34" charset="0"/>
              </a:rPr>
              <a:t>.  Může být nulový, i v případě nenulových vazebných </a:t>
            </a:r>
            <a:r>
              <a:rPr lang="cs-CZ" sz="2000" dirty="0" err="1">
                <a:cs typeface="Arial" panose="020B0604020202020204" pitchFamily="34" charset="0"/>
              </a:rPr>
              <a:t>dipolů</a:t>
            </a:r>
            <a:r>
              <a:rPr lang="cs-CZ" sz="2000" dirty="0">
                <a:cs typeface="Arial" panose="020B0604020202020204" pitchFamily="34" charset="0"/>
              </a:rPr>
              <a:t> které se navzájem kompenzují</a:t>
            </a:r>
          </a:p>
          <a:p>
            <a:r>
              <a:rPr lang="cs-CZ" sz="2000" dirty="0">
                <a:cs typeface="Arial" panose="020B0604020202020204" pitchFamily="34" charset="0"/>
              </a:rPr>
              <a:t>(např. SF</a:t>
            </a:r>
            <a:r>
              <a:rPr lang="cs-CZ" sz="2000" baseline="-25000" dirty="0">
                <a:cs typeface="Arial" panose="020B0604020202020204" pitchFamily="34" charset="0"/>
              </a:rPr>
              <a:t>6</a:t>
            </a:r>
            <a:r>
              <a:rPr lang="cs-CZ" sz="2000" dirty="0">
                <a:cs typeface="Arial" panose="020B0604020202020204" pitchFamily="34" charset="0"/>
              </a:rPr>
              <a:t>, SiF</a:t>
            </a:r>
            <a:r>
              <a:rPr lang="cs-CZ" sz="2000" baseline="-25000" dirty="0">
                <a:cs typeface="Arial" panose="020B0604020202020204" pitchFamily="34" charset="0"/>
              </a:rPr>
              <a:t>4</a:t>
            </a:r>
            <a:r>
              <a:rPr lang="cs-CZ" sz="2000" dirty="0">
                <a:cs typeface="Arial" panose="020B0604020202020204" pitchFamily="34" charset="0"/>
              </a:rPr>
              <a:t>, CF</a:t>
            </a:r>
            <a:r>
              <a:rPr lang="cs-CZ" sz="2000" baseline="-25000" dirty="0">
                <a:cs typeface="Arial" panose="020B0604020202020204" pitchFamily="34" charset="0"/>
              </a:rPr>
              <a:t>4</a:t>
            </a:r>
            <a:r>
              <a:rPr lang="cs-CZ" sz="2000" dirty="0">
                <a:cs typeface="Arial" panose="020B0604020202020204" pitchFamily="34" charset="0"/>
              </a:rPr>
              <a:t>, …) </a:t>
            </a:r>
          </a:p>
        </p:txBody>
      </p:sp>
      <p:pic>
        <p:nvPicPr>
          <p:cNvPr id="19252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294" y="3836751"/>
            <a:ext cx="3333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52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294" y="5486400"/>
            <a:ext cx="38671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88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VÃ½sledek obrÃ¡zku pro covalent b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18" y="3048000"/>
            <a:ext cx="5423815" cy="320005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2590800" y="152749"/>
            <a:ext cx="3657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a:solidFill>
                  <a:srgbClr val="002060"/>
                </a:solidFill>
              </a:rPr>
              <a:t>Kovalentní vazba</a:t>
            </a:r>
            <a:endParaRPr lang="cs-CZ" altLang="cs-CZ" sz="2800" dirty="0">
              <a:solidFill>
                <a:srgbClr val="002060"/>
              </a:solidFill>
            </a:endParaRPr>
          </a:p>
        </p:txBody>
      </p:sp>
      <p:sp>
        <p:nvSpPr>
          <p:cNvPr id="4" name="Obdélník 3"/>
          <p:cNvSpPr/>
          <p:nvPr/>
        </p:nvSpPr>
        <p:spPr>
          <a:xfrm>
            <a:off x="189689" y="705079"/>
            <a:ext cx="8763000" cy="2554545"/>
          </a:xfrm>
          <a:prstGeom prst="rect">
            <a:avLst/>
          </a:prstGeom>
        </p:spPr>
        <p:txBody>
          <a:bodyPr wrap="square">
            <a:spAutoFit/>
          </a:bodyPr>
          <a:lstStyle/>
          <a:p>
            <a:pPr algn="just"/>
            <a:r>
              <a:rPr lang="cs-CZ" altLang="cs-CZ" sz="2000" dirty="0">
                <a:cs typeface="Arial" panose="020B0604020202020204" pitchFamily="34" charset="0"/>
              </a:rPr>
              <a:t>= vzniká sdílením jednoho nebo </a:t>
            </a:r>
            <a:r>
              <a:rPr lang="cs-CZ" altLang="cs-CZ" sz="2000" dirty="0">
                <a:solidFill>
                  <a:srgbClr val="002060"/>
                </a:solidFill>
                <a:cs typeface="Arial" panose="020B0604020202020204" pitchFamily="34" charset="0"/>
              </a:rPr>
              <a:t>více</a:t>
            </a:r>
            <a:r>
              <a:rPr lang="cs-CZ" altLang="cs-CZ" sz="2000" dirty="0">
                <a:cs typeface="Arial" panose="020B0604020202020204" pitchFamily="34" charset="0"/>
              </a:rPr>
              <a:t> valenčních elektronů </a:t>
            </a:r>
            <a:r>
              <a:rPr lang="cs-CZ" sz="2000" dirty="0">
                <a:cs typeface="Arial" panose="020B0604020202020204" pitchFamily="34" charset="0"/>
              </a:rPr>
              <a:t>oběma prvky vazebného páru.  Kovalentní vazba je tvořena překrytím atomových orbitalů a dle principu nerozlišitelnosti částic nelze určit, který elektron patří kterému atomu. Pravděpodobnost výskytu elektronů v prostoru zaujímaném molekulou lze popsat vlnovou funkcí, které určuje molekulové orbitaly. </a:t>
            </a:r>
            <a:r>
              <a:rPr lang="cs-CZ" altLang="cs-CZ" sz="2000" dirty="0">
                <a:solidFill>
                  <a:srgbClr val="002060"/>
                </a:solidFill>
                <a:cs typeface="Arial" panose="020B0604020202020204" pitchFamily="34" charset="0"/>
              </a:rPr>
              <a:t>Pokud atomy tvořící vazbu nemají k dispozici dostatek elektronů, může vzniknout násobná vazba (</a:t>
            </a:r>
            <a:r>
              <a:rPr lang="en-US" altLang="cs-CZ" sz="2000" dirty="0">
                <a:solidFill>
                  <a:srgbClr val="002060"/>
                </a:solidFill>
                <a:cs typeface="Arial" panose="020B0604020202020204" pitchFamily="34" charset="0"/>
              </a:rPr>
              <a:t>O=O</a:t>
            </a:r>
            <a:r>
              <a:rPr lang="cs-CZ" altLang="cs-CZ" sz="2000" dirty="0">
                <a:solidFill>
                  <a:srgbClr val="002060"/>
                </a:solidFill>
                <a:cs typeface="Arial" panose="020B0604020202020204" pitchFamily="34" charset="0"/>
              </a:rPr>
              <a:t>, -</a:t>
            </a:r>
            <a:r>
              <a:rPr lang="en-US" altLang="cs-CZ" sz="2000" dirty="0">
                <a:solidFill>
                  <a:srgbClr val="002060"/>
                </a:solidFill>
                <a:cs typeface="Arial" panose="020B0604020202020204" pitchFamily="34" charset="0"/>
              </a:rPr>
              <a:t>N</a:t>
            </a:r>
            <a:r>
              <a:rPr lang="en-US" altLang="cs-CZ" sz="2000" dirty="0">
                <a:solidFill>
                  <a:srgbClr val="002060"/>
                </a:solidFill>
                <a:cs typeface="Arial" panose="020B0604020202020204" pitchFamily="34" charset="0"/>
                <a:sym typeface="Symbol" pitchFamily="18" charset="2"/>
              </a:rPr>
              <a:t></a:t>
            </a:r>
            <a:r>
              <a:rPr lang="en-US" altLang="cs-CZ" sz="2000" dirty="0">
                <a:solidFill>
                  <a:srgbClr val="002060"/>
                </a:solidFill>
                <a:cs typeface="Arial" panose="020B0604020202020204" pitchFamily="34" charset="0"/>
              </a:rPr>
              <a:t>N</a:t>
            </a:r>
            <a:r>
              <a:rPr lang="cs-CZ" altLang="cs-CZ" sz="2000" dirty="0">
                <a:solidFill>
                  <a:srgbClr val="002060"/>
                </a:solidFill>
                <a:cs typeface="Arial" panose="020B0604020202020204" pitchFamily="34" charset="0"/>
              </a:rPr>
              <a:t>)</a:t>
            </a:r>
            <a:endParaRPr lang="en-US" altLang="cs-CZ" sz="2000" dirty="0">
              <a:solidFill>
                <a:srgbClr val="002060"/>
              </a:solidFill>
              <a:cs typeface="Arial" panose="020B0604020202020204" pitchFamily="34" charset="0"/>
            </a:endParaRPr>
          </a:p>
          <a:p>
            <a:pPr algn="just"/>
            <a:endParaRPr lang="cs-CZ" sz="2000" dirty="0">
              <a:cs typeface="Arial" panose="020B0604020202020204" pitchFamily="34" charset="0"/>
            </a:endParaRPr>
          </a:p>
          <a:p>
            <a:pPr algn="just"/>
            <a:r>
              <a:rPr lang="cs-CZ" altLang="cs-CZ" sz="2000" dirty="0">
                <a:cs typeface="Arial" panose="020B0604020202020204" pitchFamily="34" charset="0"/>
              </a:rPr>
              <a:t> </a:t>
            </a:r>
          </a:p>
        </p:txBody>
      </p:sp>
      <p:sp>
        <p:nvSpPr>
          <p:cNvPr id="3" name="Obdélník 2"/>
          <p:cNvSpPr/>
          <p:nvPr/>
        </p:nvSpPr>
        <p:spPr>
          <a:xfrm>
            <a:off x="5927424" y="5181600"/>
            <a:ext cx="3019272" cy="1323439"/>
          </a:xfrm>
          <a:prstGeom prst="rect">
            <a:avLst/>
          </a:prstGeom>
        </p:spPr>
        <p:txBody>
          <a:bodyPr wrap="square">
            <a:spAutoFit/>
          </a:bodyPr>
          <a:lstStyle/>
          <a:p>
            <a:pPr algn="just"/>
            <a:r>
              <a:rPr lang="cs-CZ" altLang="cs-CZ" sz="2000" dirty="0">
                <a:solidFill>
                  <a:srgbClr val="002060"/>
                </a:solidFill>
                <a:cs typeface="Arial" panose="020B0604020202020204" pitchFamily="34" charset="0"/>
              </a:rPr>
              <a:t>Porušení vazby zvýší celkovou energii systému, k tomuto účelu tedy musí být energie dodána zvenčí.</a:t>
            </a:r>
            <a:endParaRPr lang="en-US" altLang="cs-CZ" sz="2000" dirty="0">
              <a:solidFill>
                <a:srgbClr val="002060"/>
              </a:solidFill>
              <a:cs typeface="Arial" panose="020B0604020202020204" pitchFamily="34" charset="0"/>
            </a:endParaRPr>
          </a:p>
        </p:txBody>
      </p:sp>
      <p:pic>
        <p:nvPicPr>
          <p:cNvPr id="8194" name="Picture 2" descr="Chapter 3">
            <a:extLst>
              <a:ext uri="{FF2B5EF4-FFF2-40B4-BE49-F238E27FC236}">
                <a16:creationId xmlns:a16="http://schemas.microsoft.com/office/drawing/2014/main" id="{FBC6CBA5-E97B-4A61-973F-77EE6ED8C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974" y="2895600"/>
            <a:ext cx="2758702" cy="202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9459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F55E1A-3F33-4AE1-A03E-15742B7FA28F}"/>
              </a:ext>
            </a:extLst>
          </p:cNvPr>
          <p:cNvSpPr>
            <a:spLocks noGrp="1"/>
          </p:cNvSpPr>
          <p:nvPr>
            <p:ph type="title"/>
          </p:nvPr>
        </p:nvSpPr>
        <p:spPr>
          <a:xfrm>
            <a:off x="152400" y="76200"/>
            <a:ext cx="8229600" cy="392078"/>
          </a:xfrm>
        </p:spPr>
        <p:txBody>
          <a:bodyPr>
            <a:noAutofit/>
          </a:bodyPr>
          <a:lstStyle/>
          <a:p>
            <a:r>
              <a:rPr lang="cs-CZ" sz="2400" b="1" dirty="0" err="1"/>
              <a:t>Zachariasenovo</a:t>
            </a:r>
            <a:r>
              <a:rPr lang="cs-CZ" sz="2400" b="1" dirty="0"/>
              <a:t> pravidlo   </a:t>
            </a:r>
            <a:r>
              <a:rPr lang="cs-CZ" sz="2000" dirty="0"/>
              <a:t>(= předchůdce </a:t>
            </a:r>
            <a:r>
              <a:rPr lang="cs-CZ" sz="2000" dirty="0" err="1"/>
              <a:t>VSEPR</a:t>
            </a:r>
            <a:r>
              <a:rPr lang="cs-CZ" sz="2000" dirty="0"/>
              <a:t>, zastaralé)</a:t>
            </a:r>
            <a:endParaRPr lang="en-US" sz="2000" dirty="0"/>
          </a:p>
        </p:txBody>
      </p:sp>
      <p:sp>
        <p:nvSpPr>
          <p:cNvPr id="4" name="Obdélník 3">
            <a:extLst>
              <a:ext uri="{FF2B5EF4-FFF2-40B4-BE49-F238E27FC236}">
                <a16:creationId xmlns:a16="http://schemas.microsoft.com/office/drawing/2014/main" id="{2317244D-52F5-4725-83A2-78518B8AE4E4}"/>
              </a:ext>
            </a:extLst>
          </p:cNvPr>
          <p:cNvSpPr/>
          <p:nvPr/>
        </p:nvSpPr>
        <p:spPr>
          <a:xfrm>
            <a:off x="228600" y="609600"/>
            <a:ext cx="8738756" cy="2862322"/>
          </a:xfrm>
          <a:prstGeom prst="rect">
            <a:avLst/>
          </a:prstGeom>
        </p:spPr>
        <p:txBody>
          <a:bodyPr wrap="square">
            <a:spAutoFit/>
          </a:bodyPr>
          <a:lstStyle/>
          <a:p>
            <a:r>
              <a:rPr lang="cs-CZ" dirty="0"/>
              <a:t>     1. </a:t>
            </a:r>
            <a:r>
              <a:rPr lang="cs-CZ" b="1" i="1" dirty="0"/>
              <a:t>Pro skupinu resp. molekulu (XY</a:t>
            </a:r>
            <a:r>
              <a:rPr lang="cs-CZ" b="1" i="1" baseline="-25000" dirty="0"/>
              <a:t>2</a:t>
            </a:r>
            <a:r>
              <a:rPr lang="cs-CZ" b="1" i="1" dirty="0"/>
              <a:t>)</a:t>
            </a:r>
            <a:r>
              <a:rPr lang="cs-CZ" b="1" i="1" baseline="30000" dirty="0"/>
              <a:t>m- </a:t>
            </a:r>
            <a:r>
              <a:rPr lang="cs-CZ" dirty="0"/>
              <a:t>platí</a:t>
            </a:r>
            <a:endParaRPr lang="cs-CZ" baseline="30000" dirty="0"/>
          </a:p>
          <a:p>
            <a:r>
              <a:rPr lang="cs-CZ" dirty="0"/>
              <a:t>	2</a:t>
            </a:r>
            <a:r>
              <a:rPr lang="en-US" dirty="0"/>
              <a:t>p</a:t>
            </a:r>
            <a:r>
              <a:rPr lang="cs-CZ" dirty="0"/>
              <a:t> = </a:t>
            </a:r>
            <a:r>
              <a:rPr lang="en-US" i="1" dirty="0"/>
              <a:t>v</a:t>
            </a:r>
            <a:r>
              <a:rPr lang="cs-CZ" i="1" dirty="0"/>
              <a:t>		</a:t>
            </a:r>
            <a:r>
              <a:rPr lang="en-US" dirty="0"/>
              <a:t>line</a:t>
            </a:r>
            <a:r>
              <a:rPr lang="cs-CZ" dirty="0"/>
              <a:t>á</a:t>
            </a:r>
            <a:r>
              <a:rPr lang="en-US" dirty="0" err="1"/>
              <a:t>rn</a:t>
            </a:r>
            <a:r>
              <a:rPr lang="cs-CZ" dirty="0"/>
              <a:t>í molekula typu AX</a:t>
            </a:r>
            <a:r>
              <a:rPr lang="cs-CZ" baseline="-25000" dirty="0"/>
              <a:t>2</a:t>
            </a:r>
          </a:p>
          <a:p>
            <a:r>
              <a:rPr lang="cs-CZ" dirty="0"/>
              <a:t>	2</a:t>
            </a:r>
            <a:r>
              <a:rPr lang="en-US" dirty="0"/>
              <a:t>p</a:t>
            </a:r>
            <a:r>
              <a:rPr lang="cs-CZ" dirty="0"/>
              <a:t> &lt; </a:t>
            </a:r>
            <a:r>
              <a:rPr lang="en-US" i="1" dirty="0"/>
              <a:t>v</a:t>
            </a:r>
            <a:r>
              <a:rPr lang="cs-CZ" i="1" dirty="0"/>
              <a:t>		</a:t>
            </a:r>
            <a:r>
              <a:rPr lang="cs-CZ" dirty="0"/>
              <a:t>lomená (angulární) molekula typu AX</a:t>
            </a:r>
            <a:r>
              <a:rPr lang="cs-CZ" baseline="-25000" dirty="0"/>
              <a:t>2</a:t>
            </a:r>
            <a:endParaRPr lang="en-US" baseline="-25000" dirty="0"/>
          </a:p>
          <a:p>
            <a:endParaRPr lang="cs-CZ" dirty="0"/>
          </a:p>
          <a:p>
            <a:r>
              <a:rPr lang="cs-CZ" dirty="0"/>
              <a:t>      2. </a:t>
            </a:r>
            <a:r>
              <a:rPr lang="cs-CZ" b="1" i="1" dirty="0"/>
              <a:t>Pro skupinu resp. molekulu (XY</a:t>
            </a:r>
            <a:r>
              <a:rPr lang="cs-CZ" b="1" i="1" baseline="-25000" dirty="0"/>
              <a:t>3</a:t>
            </a:r>
            <a:r>
              <a:rPr lang="cs-CZ" b="1" i="1" dirty="0"/>
              <a:t>)</a:t>
            </a:r>
            <a:r>
              <a:rPr lang="cs-CZ" b="1" i="1" baseline="30000" dirty="0"/>
              <a:t>m- </a:t>
            </a:r>
            <a:r>
              <a:rPr lang="cs-CZ" dirty="0"/>
              <a:t>platí</a:t>
            </a:r>
            <a:endParaRPr lang="cs-CZ" baseline="30000" dirty="0"/>
          </a:p>
          <a:p>
            <a:r>
              <a:rPr lang="cs-CZ" dirty="0"/>
              <a:t>	</a:t>
            </a:r>
            <a:r>
              <a:rPr lang="en-US" dirty="0"/>
              <a:t>3p</a:t>
            </a:r>
            <a:r>
              <a:rPr lang="cs-CZ" dirty="0"/>
              <a:t> = </a:t>
            </a:r>
            <a:r>
              <a:rPr lang="en-US" i="1" dirty="0"/>
              <a:t>v</a:t>
            </a:r>
            <a:r>
              <a:rPr lang="cs-CZ" i="1" dirty="0"/>
              <a:t>		</a:t>
            </a:r>
            <a:r>
              <a:rPr lang="cs-CZ" dirty="0"/>
              <a:t>planární molekula typu AX</a:t>
            </a:r>
            <a:r>
              <a:rPr lang="en-US" baseline="-25000" dirty="0"/>
              <a:t>3</a:t>
            </a:r>
          </a:p>
          <a:p>
            <a:r>
              <a:rPr lang="cs-CZ" dirty="0"/>
              <a:t>	</a:t>
            </a:r>
            <a:r>
              <a:rPr lang="en-US" dirty="0"/>
              <a:t>3p</a:t>
            </a:r>
            <a:r>
              <a:rPr lang="cs-CZ" dirty="0"/>
              <a:t> &lt; </a:t>
            </a:r>
            <a:r>
              <a:rPr lang="en-US" i="1" dirty="0"/>
              <a:t>v </a:t>
            </a:r>
            <a:r>
              <a:rPr lang="cs-CZ" i="1" dirty="0"/>
              <a:t>		</a:t>
            </a:r>
            <a:r>
              <a:rPr lang="cs-CZ" dirty="0"/>
              <a:t>prostorová (pyramidální) molekula typu AX</a:t>
            </a:r>
            <a:r>
              <a:rPr lang="cs-CZ" baseline="-25000" dirty="0"/>
              <a:t>3</a:t>
            </a:r>
            <a:endParaRPr lang="en-US" baseline="-25000" dirty="0"/>
          </a:p>
          <a:p>
            <a:r>
              <a:rPr lang="cs-CZ" dirty="0"/>
              <a:t>kde v = celkový počet valenčních elektronů v molekule (skupině), p = počet valenčních elektronů nejbližšího vzácného plynu následujícího za atomem Y (pro H je p = 2, pro ostatní prvky je p = 8).</a:t>
            </a:r>
          </a:p>
        </p:txBody>
      </p:sp>
      <p:sp>
        <p:nvSpPr>
          <p:cNvPr id="5" name="TextovéPole 4">
            <a:extLst>
              <a:ext uri="{FF2B5EF4-FFF2-40B4-BE49-F238E27FC236}">
                <a16:creationId xmlns:a16="http://schemas.microsoft.com/office/drawing/2014/main" id="{806333B8-86F5-48A3-B556-0B6558B9B80F}"/>
              </a:ext>
            </a:extLst>
          </p:cNvPr>
          <p:cNvSpPr txBox="1"/>
          <p:nvPr/>
        </p:nvSpPr>
        <p:spPr>
          <a:xfrm flipH="1">
            <a:off x="685800" y="3657600"/>
            <a:ext cx="7855650" cy="2554545"/>
          </a:xfrm>
          <a:prstGeom prst="rect">
            <a:avLst/>
          </a:prstGeom>
          <a:noFill/>
        </p:spPr>
        <p:txBody>
          <a:bodyPr wrap="square" rtlCol="0">
            <a:spAutoFit/>
          </a:bodyPr>
          <a:lstStyle/>
          <a:p>
            <a:r>
              <a:rPr lang="cs-CZ" sz="1600" dirty="0"/>
              <a:t>O</a:t>
            </a:r>
            <a:r>
              <a:rPr lang="cs-CZ" sz="1600" baseline="-25000" dirty="0"/>
              <a:t>3   	</a:t>
            </a:r>
            <a:r>
              <a:rPr lang="cs-CZ" sz="1600" dirty="0"/>
              <a:t>v = 6 + 6 + 6 = 18,  p = 8		2 . 8 &lt; 18  	=&gt;   lomená molekula   </a:t>
            </a:r>
            <a:endParaRPr lang="cs-CZ" sz="1600" baseline="-25000" dirty="0"/>
          </a:p>
          <a:p>
            <a:endParaRPr lang="cs-CZ" sz="800" dirty="0"/>
          </a:p>
          <a:p>
            <a:r>
              <a:rPr lang="cs-CZ" sz="1600" dirty="0"/>
              <a:t>ClO</a:t>
            </a:r>
            <a:r>
              <a:rPr lang="cs-CZ" sz="1600" baseline="-25000" dirty="0"/>
              <a:t>3</a:t>
            </a:r>
            <a:r>
              <a:rPr lang="cs-CZ" sz="1600" baseline="30000" dirty="0">
                <a:solidFill>
                  <a:srgbClr val="FF0000"/>
                </a:solidFill>
              </a:rPr>
              <a:t>-</a:t>
            </a:r>
            <a:r>
              <a:rPr lang="cs-CZ" sz="1600" dirty="0"/>
              <a:t>	v = 7 + 6 + 6 + 6 + </a:t>
            </a:r>
            <a:r>
              <a:rPr lang="cs-CZ" sz="1600" dirty="0">
                <a:solidFill>
                  <a:srgbClr val="FF0000"/>
                </a:solidFill>
              </a:rPr>
              <a:t>1</a:t>
            </a:r>
            <a:r>
              <a:rPr lang="cs-CZ" sz="1600" dirty="0"/>
              <a:t> = 26,  p = 8		3 . 8 &lt; 26  	=&gt;   pyramidální molekula </a:t>
            </a:r>
            <a:endParaRPr lang="cs-CZ" sz="1600" baseline="30000" dirty="0"/>
          </a:p>
          <a:p>
            <a:endParaRPr lang="cs-CZ" sz="800" dirty="0"/>
          </a:p>
          <a:p>
            <a:r>
              <a:rPr lang="cs-CZ" sz="1600" dirty="0"/>
              <a:t>N</a:t>
            </a:r>
            <a:r>
              <a:rPr lang="cs-CZ" sz="1600" baseline="-25000" dirty="0"/>
              <a:t>2</a:t>
            </a:r>
            <a:r>
              <a:rPr lang="cs-CZ" sz="1600" dirty="0"/>
              <a:t>O 	v = 5 + 5 + 6 = 16,  p = 8		2 . 8 = 16  	=&gt;   lineární molekula </a:t>
            </a:r>
          </a:p>
          <a:p>
            <a:endParaRPr lang="cs-CZ" sz="800" dirty="0"/>
          </a:p>
          <a:p>
            <a:r>
              <a:rPr lang="cs-CZ" sz="1600" dirty="0"/>
              <a:t>CO</a:t>
            </a:r>
            <a:r>
              <a:rPr lang="cs-CZ" sz="1600" baseline="-25000" dirty="0"/>
              <a:t>3</a:t>
            </a:r>
            <a:r>
              <a:rPr lang="cs-CZ" sz="1600" baseline="30000" dirty="0">
                <a:solidFill>
                  <a:srgbClr val="FF0000"/>
                </a:solidFill>
              </a:rPr>
              <a:t>2</a:t>
            </a:r>
            <a:r>
              <a:rPr lang="cs-CZ" sz="1600" baseline="30000" dirty="0"/>
              <a:t>-</a:t>
            </a:r>
            <a:r>
              <a:rPr lang="cs-CZ" sz="1600" dirty="0"/>
              <a:t>	v = 4 + 6 + 6 + 6 + </a:t>
            </a:r>
            <a:r>
              <a:rPr lang="cs-CZ" sz="1600" dirty="0">
                <a:solidFill>
                  <a:srgbClr val="FF0000"/>
                </a:solidFill>
              </a:rPr>
              <a:t>2</a:t>
            </a:r>
            <a:r>
              <a:rPr lang="cs-CZ" sz="1600" dirty="0"/>
              <a:t> = 24,  p = 8		3 . 8 = 24	=&gt;  planární molekula </a:t>
            </a:r>
          </a:p>
          <a:p>
            <a:endParaRPr lang="cs-CZ" sz="800" dirty="0"/>
          </a:p>
          <a:p>
            <a:r>
              <a:rPr lang="cs-CZ" sz="1600" dirty="0"/>
              <a:t>H</a:t>
            </a:r>
            <a:r>
              <a:rPr lang="cs-CZ" sz="1600" baseline="-25000" dirty="0"/>
              <a:t>3</a:t>
            </a:r>
            <a:r>
              <a:rPr lang="cs-CZ" sz="1600" dirty="0"/>
              <a:t>O</a:t>
            </a:r>
            <a:r>
              <a:rPr lang="cs-CZ" sz="1600" baseline="30000" dirty="0">
                <a:solidFill>
                  <a:srgbClr val="FF0000"/>
                </a:solidFill>
              </a:rPr>
              <a:t>+</a:t>
            </a:r>
            <a:r>
              <a:rPr lang="cs-CZ" sz="1600" dirty="0"/>
              <a:t>	v = 1 + 1 + 1 + 6  </a:t>
            </a:r>
            <a:r>
              <a:rPr lang="cs-CZ" sz="1600" dirty="0">
                <a:solidFill>
                  <a:srgbClr val="FF0000"/>
                </a:solidFill>
              </a:rPr>
              <a:t>- 1</a:t>
            </a:r>
            <a:r>
              <a:rPr lang="cs-CZ" sz="1600" dirty="0"/>
              <a:t> = 9,  p = 2		3 . 2 &lt; 8  	=&gt;  pyramidální molekula </a:t>
            </a:r>
          </a:p>
          <a:p>
            <a:endParaRPr lang="cs-CZ" sz="800" dirty="0"/>
          </a:p>
          <a:p>
            <a:r>
              <a:rPr lang="cs-CZ" sz="1600" dirty="0"/>
              <a:t>BF</a:t>
            </a:r>
            <a:r>
              <a:rPr lang="cs-CZ" sz="1600" baseline="-25000" dirty="0"/>
              <a:t>3</a:t>
            </a:r>
            <a:r>
              <a:rPr lang="cs-CZ" sz="1600" dirty="0"/>
              <a:t>	v = 7 + 7 + 7 + 3 = 24,  p = 3		3 . 8 = 24  	=&gt;  planární molekula </a:t>
            </a:r>
          </a:p>
          <a:p>
            <a:endParaRPr lang="cs-CZ" sz="800" dirty="0"/>
          </a:p>
          <a:p>
            <a:r>
              <a:rPr lang="cs-CZ" sz="1600" dirty="0"/>
              <a:t>BH</a:t>
            </a:r>
            <a:r>
              <a:rPr lang="cs-CZ" sz="1600" baseline="-25000" dirty="0"/>
              <a:t>3</a:t>
            </a:r>
            <a:r>
              <a:rPr lang="cs-CZ" sz="1600" dirty="0"/>
              <a:t>	v = 1 + 1 + 1 + 3 = 6,  p = 3		3 . 2 = 6	 =&gt;  planární molekula </a:t>
            </a:r>
          </a:p>
        </p:txBody>
      </p:sp>
      <p:sp>
        <p:nvSpPr>
          <p:cNvPr id="6" name="Obdélník 5">
            <a:extLst>
              <a:ext uri="{FF2B5EF4-FFF2-40B4-BE49-F238E27FC236}">
                <a16:creationId xmlns:a16="http://schemas.microsoft.com/office/drawing/2014/main" id="{09422E95-8A2E-4F9E-97C4-79A25160E2FC}"/>
              </a:ext>
            </a:extLst>
          </p:cNvPr>
          <p:cNvSpPr/>
          <p:nvPr/>
        </p:nvSpPr>
        <p:spPr>
          <a:xfrm>
            <a:off x="4993377" y="6545534"/>
            <a:ext cx="4150623" cy="307777"/>
          </a:xfrm>
          <a:prstGeom prst="rect">
            <a:avLst/>
          </a:prstGeom>
        </p:spPr>
        <p:txBody>
          <a:bodyPr wrap="none">
            <a:spAutoFit/>
          </a:bodyPr>
          <a:lstStyle/>
          <a:p>
            <a:r>
              <a:rPr lang="cs-CZ" sz="1400" dirty="0" err="1"/>
              <a:t>Zachariasen</a:t>
            </a:r>
            <a:r>
              <a:rPr lang="cs-CZ" sz="1400" dirty="0"/>
              <a:t>, W. H.: </a:t>
            </a:r>
            <a:r>
              <a:rPr lang="cs-CZ" sz="1400" i="1" dirty="0" err="1"/>
              <a:t>Physical</a:t>
            </a:r>
            <a:r>
              <a:rPr lang="cs-CZ" sz="1400" i="1" dirty="0"/>
              <a:t> </a:t>
            </a:r>
            <a:r>
              <a:rPr lang="cs-CZ" sz="1400" i="1" dirty="0" err="1"/>
              <a:t>Review</a:t>
            </a:r>
            <a:r>
              <a:rPr lang="cs-CZ" sz="1400" i="1" dirty="0"/>
              <a:t> </a:t>
            </a:r>
            <a:r>
              <a:rPr lang="cs-CZ" sz="1400" dirty="0"/>
              <a:t>37, 1931, 775-777 </a:t>
            </a:r>
            <a:endParaRPr lang="en-US" sz="1400" dirty="0"/>
          </a:p>
        </p:txBody>
      </p:sp>
    </p:spTree>
    <p:extLst>
      <p:ext uri="{BB962C8B-B14F-4D97-AF65-F5344CB8AC3E}">
        <p14:creationId xmlns:p14="http://schemas.microsoft.com/office/powerpoint/2010/main" val="38692205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345" y="271880"/>
            <a:ext cx="3829456" cy="600101"/>
          </a:xfrm>
        </p:spPr>
        <p:txBody>
          <a:bodyPr>
            <a:normAutofit/>
          </a:bodyPr>
          <a:lstStyle/>
          <a:p>
            <a:r>
              <a:rPr lang="cs-CZ" sz="2800" b="1" dirty="0">
                <a:latin typeface="+mn-lt"/>
              </a:rPr>
              <a:t>Alotropické modifikace</a:t>
            </a:r>
          </a:p>
        </p:txBody>
      </p:sp>
      <p:sp>
        <p:nvSpPr>
          <p:cNvPr id="3" name="Obdélník 2"/>
          <p:cNvSpPr/>
          <p:nvPr/>
        </p:nvSpPr>
        <p:spPr>
          <a:xfrm>
            <a:off x="381000" y="1066800"/>
            <a:ext cx="8573312" cy="1323439"/>
          </a:xfrm>
          <a:prstGeom prst="rect">
            <a:avLst/>
          </a:prstGeom>
        </p:spPr>
        <p:txBody>
          <a:bodyPr wrap="square">
            <a:spAutoFit/>
          </a:bodyPr>
          <a:lstStyle/>
          <a:p>
            <a:pPr algn="just"/>
            <a:r>
              <a:rPr lang="cs-CZ" sz="2000" b="1" dirty="0">
                <a:cs typeface="Arial" panose="020B0604020202020204" pitchFamily="34" charset="0"/>
              </a:rPr>
              <a:t>Alotropie</a:t>
            </a:r>
            <a:r>
              <a:rPr lang="cs-CZ" sz="2000" dirty="0">
                <a:cs typeface="Arial" panose="020B0604020202020204" pitchFamily="34" charset="0"/>
              </a:rPr>
              <a:t> (polymorfie) je vlastnost chemického prvku označující jeho schopnost vyskytovat se v několika různých strukturních formách, které mají výrazně odlišné fyzikální vlastnosti. Jednotlivé alotropické modifikace se liší typem krystalové soustavy, fyzikálními a mechanickými vlastnostmi.</a:t>
            </a:r>
          </a:p>
        </p:txBody>
      </p:sp>
      <p:pic>
        <p:nvPicPr>
          <p:cNvPr id="1030" name="Picture 6" descr="VÃ½sledek obrÃ¡zku pro sio2 allotro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82600"/>
            <a:ext cx="5840965" cy="40010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attice:Diamond - GISAXS">
            <a:extLst>
              <a:ext uri="{FF2B5EF4-FFF2-40B4-BE49-F238E27FC236}">
                <a16:creationId xmlns:a16="http://schemas.microsoft.com/office/drawing/2014/main" id="{1859D3C1-E9DF-E618-1EB5-557531026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812" y="3058062"/>
            <a:ext cx="1442332" cy="14097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1111CA9D-48B1-8C2F-913A-CF5662C1C525}"/>
              </a:ext>
            </a:extLst>
          </p:cNvPr>
          <p:cNvPicPr>
            <a:picLocks noChangeAspect="1"/>
          </p:cNvPicPr>
          <p:nvPr/>
        </p:nvPicPr>
        <p:blipFill>
          <a:blip r:embed="rId4"/>
          <a:stretch>
            <a:fillRect/>
          </a:stretch>
        </p:blipFill>
        <p:spPr>
          <a:xfrm rot="5400000">
            <a:off x="349671" y="3929606"/>
            <a:ext cx="1673121" cy="214710"/>
          </a:xfrm>
          <a:prstGeom prst="rect">
            <a:avLst/>
          </a:prstGeom>
        </p:spPr>
      </p:pic>
      <p:pic>
        <p:nvPicPr>
          <p:cNvPr id="7" name="Obrázek 6">
            <a:extLst>
              <a:ext uri="{FF2B5EF4-FFF2-40B4-BE49-F238E27FC236}">
                <a16:creationId xmlns:a16="http://schemas.microsoft.com/office/drawing/2014/main" id="{CEF9AB22-B749-A958-9FB8-E9119A64A509}"/>
              </a:ext>
            </a:extLst>
          </p:cNvPr>
          <p:cNvPicPr>
            <a:picLocks noChangeAspect="1"/>
          </p:cNvPicPr>
          <p:nvPr/>
        </p:nvPicPr>
        <p:blipFill>
          <a:blip r:embed="rId5"/>
          <a:stretch>
            <a:fillRect/>
          </a:stretch>
        </p:blipFill>
        <p:spPr>
          <a:xfrm rot="16200000">
            <a:off x="-510048" y="3608615"/>
            <a:ext cx="2394018" cy="368970"/>
          </a:xfrm>
          <a:prstGeom prst="rect">
            <a:avLst/>
          </a:prstGeom>
        </p:spPr>
      </p:pic>
    </p:spTree>
    <p:extLst>
      <p:ext uri="{BB962C8B-B14F-4D97-AF65-F5344CB8AC3E}">
        <p14:creationId xmlns:p14="http://schemas.microsoft.com/office/powerpoint/2010/main" val="6736974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304800" y="304800"/>
            <a:ext cx="4648200" cy="479822"/>
          </a:xfrm>
        </p:spPr>
        <p:txBody>
          <a:bodyPr>
            <a:noAutofit/>
          </a:bodyPr>
          <a:lstStyle/>
          <a:p>
            <a:r>
              <a:rPr lang="cs-CZ" sz="1800" b="1" dirty="0">
                <a:latin typeface="+mn-lt"/>
                <a:cs typeface="Arial" panose="020B0604020202020204" pitchFamily="34" charset="0"/>
              </a:rPr>
              <a:t>Příklad:     </a:t>
            </a:r>
            <a:r>
              <a:rPr lang="cs-CZ" sz="1800" dirty="0">
                <a:latin typeface="+mn-lt"/>
                <a:cs typeface="Arial" panose="020B0604020202020204" pitchFamily="34" charset="0"/>
              </a:rPr>
              <a:t>Stabilita alotropických modifikací</a:t>
            </a:r>
          </a:p>
        </p:txBody>
      </p:sp>
      <p:sp>
        <p:nvSpPr>
          <p:cNvPr id="5" name="TextovéPole 4"/>
          <p:cNvSpPr txBox="1"/>
          <p:nvPr/>
        </p:nvSpPr>
        <p:spPr>
          <a:xfrm>
            <a:off x="213523" y="1219200"/>
            <a:ext cx="8549477" cy="1754326"/>
          </a:xfrm>
          <a:prstGeom prst="rect">
            <a:avLst/>
          </a:prstGeom>
          <a:noFill/>
        </p:spPr>
        <p:txBody>
          <a:bodyPr wrap="square" rtlCol="0">
            <a:spAutoFit/>
          </a:bodyPr>
          <a:lstStyle/>
          <a:p>
            <a:r>
              <a:rPr lang="cs-CZ" dirty="0">
                <a:cs typeface="Arial" panose="020B0604020202020204" pitchFamily="34" charset="0"/>
              </a:rPr>
              <a:t>Stálé modifikaci je za standardních podmínek přiřazena nulová entalpie. </a:t>
            </a:r>
          </a:p>
          <a:p>
            <a:endParaRPr lang="cs-CZ" dirty="0">
              <a:cs typeface="Arial" panose="020B0604020202020204" pitchFamily="34" charset="0"/>
            </a:endParaRPr>
          </a:p>
          <a:p>
            <a:r>
              <a:rPr lang="en-US" dirty="0">
                <a:cs typeface="Arial" panose="020B0604020202020204" pitchFamily="34" charset="0"/>
              </a:rPr>
              <a:t>        </a:t>
            </a:r>
            <a:r>
              <a:rPr lang="cs-CZ" dirty="0">
                <a:cs typeface="Arial" panose="020B0604020202020204" pitchFamily="34" charset="0"/>
              </a:rPr>
              <a:t>C (diamant)  </a:t>
            </a:r>
            <a:r>
              <a:rPr lang="cs-CZ" dirty="0">
                <a:cs typeface="Arial" panose="020B0604020202020204" pitchFamily="34" charset="0"/>
                <a:sym typeface="Wingdings" panose="05000000000000000000" pitchFamily="2" charset="2"/>
              </a:rPr>
              <a:t></a:t>
            </a:r>
            <a:r>
              <a:rPr lang="en-US" dirty="0">
                <a:cs typeface="Arial" panose="020B0604020202020204" pitchFamily="34" charset="0"/>
                <a:sym typeface="Wingdings" panose="05000000000000000000" pitchFamily="2" charset="2"/>
              </a:rPr>
              <a:t>  C (</a:t>
            </a:r>
            <a:r>
              <a:rPr lang="en-US" dirty="0" err="1">
                <a:cs typeface="Arial" panose="020B0604020202020204" pitchFamily="34" charset="0"/>
                <a:sym typeface="Wingdings" panose="05000000000000000000" pitchFamily="2" charset="2"/>
              </a:rPr>
              <a:t>grafit</a:t>
            </a:r>
            <a:r>
              <a:rPr lang="en-US" dirty="0">
                <a:cs typeface="Arial" panose="020B0604020202020204" pitchFamily="34" charset="0"/>
                <a:sym typeface="Wingdings" panose="05000000000000000000" pitchFamily="2" charset="2"/>
              </a:rPr>
              <a:t>)               </a:t>
            </a:r>
            <a:r>
              <a:rPr lang="el-GR" dirty="0">
                <a:cs typeface="Arial" panose="020B0604020202020204" pitchFamily="34" charset="0"/>
                <a:sym typeface="Wingdings" panose="05000000000000000000" pitchFamily="2" charset="2"/>
              </a:rPr>
              <a:t>Δ</a:t>
            </a:r>
            <a:r>
              <a:rPr lang="en-US" dirty="0">
                <a:cs typeface="Arial" panose="020B0604020202020204" pitchFamily="34" charset="0"/>
                <a:sym typeface="Wingdings" panose="05000000000000000000" pitchFamily="2" charset="2"/>
              </a:rPr>
              <a:t>H</a:t>
            </a:r>
            <a:r>
              <a:rPr lang="en-US" baseline="-25000" dirty="0">
                <a:cs typeface="Arial" panose="020B0604020202020204" pitchFamily="34" charset="0"/>
                <a:sym typeface="Wingdings" panose="05000000000000000000" pitchFamily="2" charset="2"/>
              </a:rPr>
              <a:t>298</a:t>
            </a:r>
            <a:r>
              <a:rPr lang="en-US" dirty="0">
                <a:cs typeface="Arial" panose="020B0604020202020204" pitchFamily="34" charset="0"/>
                <a:sym typeface="Wingdings" panose="05000000000000000000" pitchFamily="2" charset="2"/>
              </a:rPr>
              <a:t> =   - 1883 kJ/</a:t>
            </a:r>
            <a:r>
              <a:rPr lang="en-US" dirty="0" err="1">
                <a:cs typeface="Arial" panose="020B0604020202020204" pitchFamily="34" charset="0"/>
                <a:sym typeface="Wingdings" panose="05000000000000000000" pitchFamily="2" charset="2"/>
              </a:rPr>
              <a:t>mol</a:t>
            </a:r>
            <a:endParaRPr lang="en-US" dirty="0">
              <a:cs typeface="Arial" panose="020B0604020202020204" pitchFamily="34" charset="0"/>
              <a:sym typeface="Wingdings" panose="05000000000000000000" pitchFamily="2" charset="2"/>
            </a:endParaRPr>
          </a:p>
          <a:p>
            <a:endParaRPr lang="en-US" dirty="0">
              <a:cs typeface="Arial" panose="020B0604020202020204" pitchFamily="34" charset="0"/>
              <a:sym typeface="Wingdings" panose="05000000000000000000" pitchFamily="2" charset="2"/>
            </a:endParaRPr>
          </a:p>
          <a:p>
            <a:r>
              <a:rPr lang="en-US" dirty="0">
                <a:cs typeface="Arial" panose="020B0604020202020204" pitchFamily="34" charset="0"/>
                <a:sym typeface="Wingdings" panose="05000000000000000000" pitchFamily="2" charset="2"/>
              </a:rPr>
              <a:t>        P (b</a:t>
            </a:r>
            <a:r>
              <a:rPr lang="cs-CZ" dirty="0" err="1">
                <a:cs typeface="Arial" panose="020B0604020202020204" pitchFamily="34" charset="0"/>
                <a:sym typeface="Wingdings" panose="05000000000000000000" pitchFamily="2" charset="2"/>
              </a:rPr>
              <a:t>ílý</a:t>
            </a:r>
            <a:r>
              <a:rPr lang="en-US" dirty="0">
                <a:cs typeface="Arial" panose="020B0604020202020204" pitchFamily="34" charset="0"/>
                <a:sym typeface="Wingdings" panose="05000000000000000000" pitchFamily="2" charset="2"/>
              </a:rPr>
              <a:t>)</a:t>
            </a:r>
            <a:r>
              <a:rPr lang="cs-CZ" dirty="0">
                <a:cs typeface="Arial" panose="020B0604020202020204" pitchFamily="34" charset="0"/>
              </a:rPr>
              <a:t> </a:t>
            </a:r>
            <a:r>
              <a:rPr lang="cs-CZ" dirty="0">
                <a:cs typeface="Arial" panose="020B0604020202020204" pitchFamily="34" charset="0"/>
                <a:sym typeface="Wingdings" panose="05000000000000000000" pitchFamily="2" charset="2"/>
              </a:rPr>
              <a:t></a:t>
            </a:r>
            <a:r>
              <a:rPr lang="en-US" dirty="0">
                <a:cs typeface="Arial" panose="020B0604020202020204" pitchFamily="34" charset="0"/>
                <a:sym typeface="Wingdings" panose="05000000000000000000" pitchFamily="2" charset="2"/>
              </a:rPr>
              <a:t>  </a:t>
            </a:r>
            <a:r>
              <a:rPr lang="cs-CZ" dirty="0">
                <a:cs typeface="Arial" panose="020B0604020202020204" pitchFamily="34" charset="0"/>
                <a:sym typeface="Wingdings" panose="05000000000000000000" pitchFamily="2" charset="2"/>
              </a:rPr>
              <a:t>P</a:t>
            </a:r>
            <a:r>
              <a:rPr lang="en-US" dirty="0">
                <a:cs typeface="Arial" panose="020B0604020202020204" pitchFamily="34" charset="0"/>
                <a:sym typeface="Wingdings" panose="05000000000000000000" pitchFamily="2" charset="2"/>
              </a:rPr>
              <a:t> (</a:t>
            </a:r>
            <a:r>
              <a:rPr lang="cs-CZ" dirty="0">
                <a:cs typeface="Arial" panose="020B0604020202020204" pitchFamily="34" charset="0"/>
                <a:sym typeface="Wingdings" panose="05000000000000000000" pitchFamily="2" charset="2"/>
              </a:rPr>
              <a:t>červený</a:t>
            </a:r>
            <a:r>
              <a:rPr lang="en-US" dirty="0">
                <a:cs typeface="Arial" panose="020B0604020202020204" pitchFamily="34" charset="0"/>
                <a:sym typeface="Wingdings" panose="05000000000000000000" pitchFamily="2" charset="2"/>
              </a:rPr>
              <a:t>)              </a:t>
            </a:r>
            <a:r>
              <a:rPr lang="cs-CZ" dirty="0">
                <a:cs typeface="Arial" panose="020B0604020202020204" pitchFamily="34" charset="0"/>
                <a:sym typeface="Wingdings" panose="05000000000000000000" pitchFamily="2" charset="2"/>
              </a:rPr>
              <a:t>     </a:t>
            </a:r>
            <a:r>
              <a:rPr lang="en-US" dirty="0">
                <a:cs typeface="Arial" panose="020B0604020202020204" pitchFamily="34" charset="0"/>
                <a:sym typeface="Wingdings" panose="05000000000000000000" pitchFamily="2" charset="2"/>
              </a:rPr>
              <a:t> </a:t>
            </a:r>
            <a:r>
              <a:rPr lang="el-GR" dirty="0">
                <a:cs typeface="Arial" panose="020B0604020202020204" pitchFamily="34" charset="0"/>
                <a:sym typeface="Wingdings" panose="05000000000000000000" pitchFamily="2" charset="2"/>
              </a:rPr>
              <a:t>Δ</a:t>
            </a:r>
            <a:r>
              <a:rPr lang="en-US" dirty="0">
                <a:cs typeface="Arial" panose="020B0604020202020204" pitchFamily="34" charset="0"/>
                <a:sym typeface="Wingdings" panose="05000000000000000000" pitchFamily="2" charset="2"/>
              </a:rPr>
              <a:t>H</a:t>
            </a:r>
            <a:r>
              <a:rPr lang="en-US" baseline="-25000" dirty="0">
                <a:cs typeface="Arial" panose="020B0604020202020204" pitchFamily="34" charset="0"/>
                <a:sym typeface="Wingdings" panose="05000000000000000000" pitchFamily="2" charset="2"/>
              </a:rPr>
              <a:t>298</a:t>
            </a:r>
            <a:r>
              <a:rPr lang="en-US" dirty="0">
                <a:cs typeface="Arial" panose="020B0604020202020204" pitchFamily="34" charset="0"/>
                <a:sym typeface="Wingdings" panose="05000000000000000000" pitchFamily="2" charset="2"/>
              </a:rPr>
              <a:t> =   - 1</a:t>
            </a:r>
            <a:r>
              <a:rPr lang="cs-CZ" dirty="0">
                <a:cs typeface="Arial" panose="020B0604020202020204" pitchFamily="34" charset="0"/>
                <a:sym typeface="Wingdings" panose="05000000000000000000" pitchFamily="2" charset="2"/>
              </a:rPr>
              <a:t>7,57</a:t>
            </a:r>
            <a:r>
              <a:rPr lang="en-US" dirty="0">
                <a:cs typeface="Arial" panose="020B0604020202020204" pitchFamily="34" charset="0"/>
                <a:sym typeface="Wingdings" panose="05000000000000000000" pitchFamily="2" charset="2"/>
              </a:rPr>
              <a:t> kJ/</a:t>
            </a:r>
            <a:r>
              <a:rPr lang="en-US" dirty="0" err="1">
                <a:cs typeface="Arial" panose="020B0604020202020204" pitchFamily="34" charset="0"/>
                <a:sym typeface="Wingdings" panose="05000000000000000000" pitchFamily="2" charset="2"/>
              </a:rPr>
              <a:t>mol</a:t>
            </a:r>
            <a:endParaRPr lang="en-US" dirty="0">
              <a:cs typeface="Arial" panose="020B0604020202020204" pitchFamily="34" charset="0"/>
              <a:sym typeface="Wingdings" panose="05000000000000000000" pitchFamily="2" charset="2"/>
            </a:endParaRPr>
          </a:p>
          <a:p>
            <a:r>
              <a:rPr lang="cs-CZ" dirty="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32004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red white phospho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505200"/>
            <a:ext cx="3754261"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016652"/>
            <a:ext cx="1327810" cy="92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152400" y="5867400"/>
            <a:ext cx="8736495" cy="646331"/>
          </a:xfrm>
          <a:prstGeom prst="rect">
            <a:avLst/>
          </a:prstGeom>
          <a:noFill/>
        </p:spPr>
        <p:txBody>
          <a:bodyPr wrap="square" rtlCol="0">
            <a:spAutoFit/>
          </a:bodyPr>
          <a:lstStyle/>
          <a:p>
            <a:r>
              <a:rPr lang="cs-CZ" dirty="0">
                <a:cs typeface="Arial" panose="020B0604020202020204" pitchFamily="34" charset="0"/>
              </a:rPr>
              <a:t>Přeměna diamantu na grafit může probíhat (termodynamická nestálost) , je však neměřitelně pomalá (kinetická stálost). </a:t>
            </a:r>
          </a:p>
        </p:txBody>
      </p:sp>
      <p:pic>
        <p:nvPicPr>
          <p:cNvPr id="20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2075707"/>
            <a:ext cx="1828800" cy="219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8346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63D76B-57CC-4CB3-8B54-F2DD3AB0E336}"/>
              </a:ext>
            </a:extLst>
          </p:cNvPr>
          <p:cNvSpPr>
            <a:spLocks noGrp="1"/>
          </p:cNvSpPr>
          <p:nvPr>
            <p:ph type="title"/>
          </p:nvPr>
        </p:nvSpPr>
        <p:spPr>
          <a:xfrm>
            <a:off x="457200" y="1905000"/>
            <a:ext cx="8229600" cy="1143000"/>
          </a:xfrm>
        </p:spPr>
        <p:txBody>
          <a:bodyPr/>
          <a:lstStyle/>
          <a:p>
            <a:r>
              <a:rPr lang="cs-CZ" dirty="0"/>
              <a:t>Krystaly</a:t>
            </a:r>
          </a:p>
        </p:txBody>
      </p:sp>
    </p:spTree>
    <p:extLst>
      <p:ext uri="{BB962C8B-B14F-4D97-AF65-F5344CB8AC3E}">
        <p14:creationId xmlns:p14="http://schemas.microsoft.com/office/powerpoint/2010/main" val="35180989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0412B5-97B4-4D4F-809A-A0B7C8C40BDB}"/>
              </a:ext>
            </a:extLst>
          </p:cNvPr>
          <p:cNvSpPr>
            <a:spLocks noGrp="1"/>
          </p:cNvSpPr>
          <p:nvPr>
            <p:ph type="title"/>
          </p:nvPr>
        </p:nvSpPr>
        <p:spPr>
          <a:xfrm>
            <a:off x="457200" y="274638"/>
            <a:ext cx="8229600" cy="844981"/>
          </a:xfrm>
        </p:spPr>
        <p:txBody>
          <a:bodyPr>
            <a:normAutofit/>
          </a:bodyPr>
          <a:lstStyle/>
          <a:p>
            <a:r>
              <a:rPr lang="cs-CZ" sz="3200" b="1" dirty="0">
                <a:latin typeface="+mn-lt"/>
              </a:rPr>
              <a:t>Krystalová struktura</a:t>
            </a:r>
          </a:p>
        </p:txBody>
      </p:sp>
      <p:sp>
        <p:nvSpPr>
          <p:cNvPr id="9" name="TextovéPole 8">
            <a:extLst>
              <a:ext uri="{FF2B5EF4-FFF2-40B4-BE49-F238E27FC236}">
                <a16:creationId xmlns:a16="http://schemas.microsoft.com/office/drawing/2014/main" id="{EF6F069B-93A2-4EA8-B5D7-3778514FB373}"/>
              </a:ext>
            </a:extLst>
          </p:cNvPr>
          <p:cNvSpPr txBox="1"/>
          <p:nvPr/>
        </p:nvSpPr>
        <p:spPr>
          <a:xfrm>
            <a:off x="200025" y="1340675"/>
            <a:ext cx="8763000" cy="1631216"/>
          </a:xfrm>
          <a:prstGeom prst="rect">
            <a:avLst/>
          </a:prstGeom>
          <a:noFill/>
        </p:spPr>
        <p:txBody>
          <a:bodyPr wrap="square">
            <a:spAutoFit/>
          </a:bodyPr>
          <a:lstStyle/>
          <a:p>
            <a:pPr algn="just"/>
            <a:r>
              <a:rPr lang="cs-CZ" sz="2000" b="1" dirty="0"/>
              <a:t>Krystal</a:t>
            </a:r>
            <a:r>
              <a:rPr lang="cs-CZ" sz="2000" dirty="0"/>
              <a:t> je pevná látka, v níž jsou stavební prvky (atomy, molekuly nebo ionty) pravidelně uspořádány v opakujícím se vzoru, který se zachovává na velké vzdálenosti (oproti atomárním měřítkům). Struktura krystalu je tak určená základní jednotkou vzoru, nazývanou jednotková buňka, jejíž periodické opakování ve třech rozměrech tvoří krystalovou mřížku. </a:t>
            </a:r>
          </a:p>
        </p:txBody>
      </p:sp>
      <p:sp>
        <p:nvSpPr>
          <p:cNvPr id="11" name="TextovéPole 10">
            <a:extLst>
              <a:ext uri="{FF2B5EF4-FFF2-40B4-BE49-F238E27FC236}">
                <a16:creationId xmlns:a16="http://schemas.microsoft.com/office/drawing/2014/main" id="{AA522297-464A-4259-8D24-FACFCFDDA382}"/>
              </a:ext>
            </a:extLst>
          </p:cNvPr>
          <p:cNvSpPr txBox="1"/>
          <p:nvPr/>
        </p:nvSpPr>
        <p:spPr>
          <a:xfrm>
            <a:off x="200025" y="3328844"/>
            <a:ext cx="4572000" cy="400110"/>
          </a:xfrm>
          <a:prstGeom prst="rect">
            <a:avLst/>
          </a:prstGeom>
          <a:noFill/>
        </p:spPr>
        <p:txBody>
          <a:bodyPr wrap="square">
            <a:spAutoFit/>
          </a:bodyPr>
          <a:lstStyle/>
          <a:p>
            <a:r>
              <a:rPr lang="cs-CZ" sz="2000" b="1" dirty="0"/>
              <a:t>Eulerova rovnice</a:t>
            </a:r>
          </a:p>
        </p:txBody>
      </p:sp>
      <p:pic>
        <p:nvPicPr>
          <p:cNvPr id="20482" name="Picture 2" descr="Euler's Formula - Cuemath">
            <a:extLst>
              <a:ext uri="{FF2B5EF4-FFF2-40B4-BE49-F238E27FC236}">
                <a16:creationId xmlns:a16="http://schemas.microsoft.com/office/drawing/2014/main" id="{367E8411-4798-4C2A-A925-6E9CB3AA27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4993341"/>
            <a:ext cx="3852828" cy="17832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881C6DC8-7DF7-4A18-93AC-A36C4D3A49A2}"/>
              </a:ext>
            </a:extLst>
          </p:cNvPr>
          <p:cNvSpPr txBox="1"/>
          <p:nvPr/>
        </p:nvSpPr>
        <p:spPr>
          <a:xfrm flipH="1">
            <a:off x="5791200" y="4256357"/>
            <a:ext cx="1325881" cy="400110"/>
          </a:xfrm>
          <a:prstGeom prst="rect">
            <a:avLst/>
          </a:prstGeom>
          <a:noFill/>
        </p:spPr>
        <p:txBody>
          <a:bodyPr wrap="square" rtlCol="0">
            <a:spAutoFit/>
          </a:bodyPr>
          <a:lstStyle/>
          <a:p>
            <a:r>
              <a:rPr lang="cs-CZ" sz="2000" b="1" dirty="0"/>
              <a:t>Příklad</a:t>
            </a:r>
          </a:p>
        </p:txBody>
      </p:sp>
      <p:pic>
        <p:nvPicPr>
          <p:cNvPr id="20" name="Obrázek 19">
            <a:extLst>
              <a:ext uri="{FF2B5EF4-FFF2-40B4-BE49-F238E27FC236}">
                <a16:creationId xmlns:a16="http://schemas.microsoft.com/office/drawing/2014/main" id="{6DEB6317-EC8B-422E-A04E-F80E3700A985}"/>
              </a:ext>
            </a:extLst>
          </p:cNvPr>
          <p:cNvPicPr>
            <a:picLocks noChangeAspect="1"/>
          </p:cNvPicPr>
          <p:nvPr/>
        </p:nvPicPr>
        <p:blipFill>
          <a:blip r:embed="rId3"/>
          <a:stretch>
            <a:fillRect/>
          </a:stretch>
        </p:blipFill>
        <p:spPr>
          <a:xfrm>
            <a:off x="7541894" y="4795364"/>
            <a:ext cx="1325881" cy="1759423"/>
          </a:xfrm>
          <a:prstGeom prst="rect">
            <a:avLst/>
          </a:prstGeom>
        </p:spPr>
      </p:pic>
      <p:pic>
        <p:nvPicPr>
          <p:cNvPr id="22" name="Obrázek 21">
            <a:extLst>
              <a:ext uri="{FF2B5EF4-FFF2-40B4-BE49-F238E27FC236}">
                <a16:creationId xmlns:a16="http://schemas.microsoft.com/office/drawing/2014/main" id="{E855C2BE-B27A-4E72-9F92-1D0B7A6C4788}"/>
              </a:ext>
            </a:extLst>
          </p:cNvPr>
          <p:cNvPicPr>
            <a:picLocks noChangeAspect="1"/>
          </p:cNvPicPr>
          <p:nvPr/>
        </p:nvPicPr>
        <p:blipFill>
          <a:blip r:embed="rId4"/>
          <a:stretch>
            <a:fillRect/>
          </a:stretch>
        </p:blipFill>
        <p:spPr>
          <a:xfrm>
            <a:off x="5791200" y="4830322"/>
            <a:ext cx="1554481" cy="1824136"/>
          </a:xfrm>
          <a:prstGeom prst="rect">
            <a:avLst/>
          </a:prstGeom>
        </p:spPr>
      </p:pic>
      <p:sp>
        <p:nvSpPr>
          <p:cNvPr id="24" name="Obdélník 3">
            <a:extLst>
              <a:ext uri="{FF2B5EF4-FFF2-40B4-BE49-F238E27FC236}">
                <a16:creationId xmlns:a16="http://schemas.microsoft.com/office/drawing/2014/main" id="{61248982-1C95-4F33-A9F2-A7B8D49558A2}"/>
              </a:ext>
            </a:extLst>
          </p:cNvPr>
          <p:cNvSpPr>
            <a:spLocks noChangeArrowheads="1"/>
          </p:cNvSpPr>
          <p:nvPr/>
        </p:nvSpPr>
        <p:spPr bwMode="auto">
          <a:xfrm>
            <a:off x="495300" y="4005445"/>
            <a:ext cx="1689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dirty="0"/>
              <a:t>F + </a:t>
            </a:r>
            <a:r>
              <a:rPr lang="en-US" altLang="cs-CZ" sz="2400" b="1" dirty="0"/>
              <a:t>V − E = 2</a:t>
            </a:r>
          </a:p>
        </p:txBody>
      </p:sp>
      <p:sp>
        <p:nvSpPr>
          <p:cNvPr id="25" name="TextovéPole 5">
            <a:extLst>
              <a:ext uri="{FF2B5EF4-FFF2-40B4-BE49-F238E27FC236}">
                <a16:creationId xmlns:a16="http://schemas.microsoft.com/office/drawing/2014/main" id="{406EED4E-17A6-4108-8CC0-3AD49B10C712}"/>
              </a:ext>
            </a:extLst>
          </p:cNvPr>
          <p:cNvSpPr txBox="1">
            <a:spLocks noChangeArrowheads="1"/>
          </p:cNvSpPr>
          <p:nvPr/>
        </p:nvSpPr>
        <p:spPr bwMode="auto">
          <a:xfrm>
            <a:off x="2690478" y="3945649"/>
            <a:ext cx="24580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600" dirty="0"/>
              <a:t>V = počet vrcholů (</a:t>
            </a:r>
            <a:r>
              <a:rPr lang="cs-CZ" altLang="cs-CZ" sz="1600" dirty="0" err="1"/>
              <a:t>vertices</a:t>
            </a:r>
            <a:r>
              <a:rPr lang="cs-CZ" altLang="cs-CZ" sz="1600" dirty="0"/>
              <a:t>)</a:t>
            </a:r>
          </a:p>
          <a:p>
            <a:r>
              <a:rPr lang="cs-CZ" altLang="cs-CZ" sz="1600" dirty="0"/>
              <a:t>E = počet hran (</a:t>
            </a:r>
            <a:r>
              <a:rPr lang="cs-CZ" altLang="cs-CZ" sz="1600" dirty="0" err="1"/>
              <a:t>edges</a:t>
            </a:r>
            <a:r>
              <a:rPr lang="cs-CZ" altLang="cs-CZ" sz="1600" dirty="0"/>
              <a:t>)</a:t>
            </a:r>
          </a:p>
          <a:p>
            <a:r>
              <a:rPr lang="cs-CZ" altLang="cs-CZ" sz="1600" dirty="0"/>
              <a:t>F = počet ploch (</a:t>
            </a:r>
            <a:r>
              <a:rPr lang="cs-CZ" altLang="cs-CZ" sz="1600" dirty="0" err="1"/>
              <a:t>faces</a:t>
            </a:r>
            <a:r>
              <a:rPr lang="cs-CZ" altLang="cs-CZ" sz="1600" dirty="0"/>
              <a:t>)</a:t>
            </a:r>
            <a:endParaRPr lang="en-US" altLang="cs-CZ" sz="1600" dirty="0"/>
          </a:p>
        </p:txBody>
      </p:sp>
    </p:spTree>
    <p:extLst>
      <p:ext uri="{BB962C8B-B14F-4D97-AF65-F5344CB8AC3E}">
        <p14:creationId xmlns:p14="http://schemas.microsoft.com/office/powerpoint/2010/main" val="11796999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bdélník 3"/>
          <p:cNvSpPr>
            <a:spLocks noChangeArrowheads="1"/>
          </p:cNvSpPr>
          <p:nvPr/>
        </p:nvSpPr>
        <p:spPr bwMode="auto">
          <a:xfrm>
            <a:off x="477722" y="341303"/>
            <a:ext cx="8382000" cy="95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2800" b="1" dirty="0">
                <a:latin typeface="+mn-lt"/>
                <a:cs typeface="Arial" panose="020B0604020202020204" pitchFamily="34" charset="0"/>
              </a:rPr>
              <a:t>Základní (elementární) buňka (krystalu krychlové soustavy)</a:t>
            </a:r>
          </a:p>
        </p:txBody>
      </p:sp>
      <p:sp>
        <p:nvSpPr>
          <p:cNvPr id="3075" name="Obdélník 7"/>
          <p:cNvSpPr>
            <a:spLocks noChangeArrowheads="1"/>
          </p:cNvSpPr>
          <p:nvPr/>
        </p:nvSpPr>
        <p:spPr bwMode="auto">
          <a:xfrm>
            <a:off x="152400" y="3733800"/>
            <a:ext cx="8763000" cy="280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2000" b="1" dirty="0">
                <a:latin typeface="+mn-lt"/>
                <a:cs typeface="Arial" panose="020B0604020202020204" pitchFamily="34" charset="0"/>
              </a:rPr>
              <a:t>Prostorová mřížka </a:t>
            </a:r>
            <a:r>
              <a:rPr lang="cs-CZ" altLang="cs-CZ" sz="2000" dirty="0">
                <a:latin typeface="+mn-lt"/>
                <a:cs typeface="Arial" panose="020B0604020202020204" pitchFamily="34" charset="0"/>
              </a:rPr>
              <a:t>– vychází z určitého bodu, jeho počátku a postupuje ve třech směrech po krocích o velikostech a, b, c., - Tím se vytyčí určité body zvané uzlové body, – prostorová mřížka je souborem uzlových bodů v prostoru (v rámci krystalu)</a:t>
            </a:r>
            <a:br>
              <a:rPr lang="cs-CZ" altLang="cs-CZ" sz="2000" dirty="0">
                <a:latin typeface="+mn-lt"/>
                <a:cs typeface="Arial" panose="020B0604020202020204" pitchFamily="34" charset="0"/>
              </a:rPr>
            </a:br>
            <a:endParaRPr lang="cs-CZ" altLang="cs-CZ" sz="800" dirty="0">
              <a:latin typeface="+mn-lt"/>
              <a:cs typeface="Arial" panose="020B0604020202020204" pitchFamily="34" charset="0"/>
            </a:endParaRPr>
          </a:p>
          <a:p>
            <a:pPr eaLnBrk="1" hangingPunct="1">
              <a:spcAft>
                <a:spcPct val="0"/>
              </a:spcAft>
            </a:pPr>
            <a:r>
              <a:rPr lang="cs-CZ" altLang="cs-CZ" sz="2000" b="1" dirty="0">
                <a:latin typeface="+mn-lt"/>
                <a:cs typeface="Arial" panose="020B0604020202020204" pitchFamily="34" charset="0"/>
              </a:rPr>
              <a:t>Elementární buňka</a:t>
            </a:r>
            <a:r>
              <a:rPr lang="cs-CZ" altLang="cs-CZ" sz="2000" dirty="0">
                <a:latin typeface="+mn-lt"/>
                <a:cs typeface="Arial" panose="020B0604020202020204" pitchFamily="34" charset="0"/>
              </a:rPr>
              <a:t> - nejmenší část prostorové mřížky, která se periodicky opakuje (uzly při 1 kroku).</a:t>
            </a:r>
            <a:br>
              <a:rPr lang="cs-CZ" altLang="cs-CZ" sz="2000" dirty="0">
                <a:latin typeface="+mn-lt"/>
                <a:cs typeface="Arial" panose="020B0604020202020204" pitchFamily="34" charset="0"/>
              </a:rPr>
            </a:br>
            <a:br>
              <a:rPr lang="cs-CZ" altLang="cs-CZ" sz="800" dirty="0">
                <a:latin typeface="+mn-lt"/>
                <a:cs typeface="Arial" panose="020B0604020202020204" pitchFamily="34" charset="0"/>
              </a:rPr>
            </a:br>
            <a:r>
              <a:rPr lang="cs-CZ" altLang="cs-CZ" sz="2000" b="1" dirty="0">
                <a:latin typeface="+mn-lt"/>
                <a:cs typeface="Arial" panose="020B0604020202020204" pitchFamily="34" charset="0"/>
              </a:rPr>
              <a:t>Mřížkové parametry a, b, c</a:t>
            </a:r>
            <a:r>
              <a:rPr lang="cs-CZ" altLang="cs-CZ" sz="2000" dirty="0">
                <a:latin typeface="+mn-lt"/>
                <a:cs typeface="Arial" panose="020B0604020202020204" pitchFamily="34" charset="0"/>
              </a:rPr>
              <a:t> – délky hran elementární buňky v směre souřadných os. Podle velikosti uhlů </a:t>
            </a:r>
            <a:r>
              <a:rPr lang="el-GR" altLang="cs-CZ" sz="2000" dirty="0">
                <a:latin typeface="+mn-lt"/>
                <a:cs typeface="Arial" panose="020B0604020202020204" pitchFamily="34" charset="0"/>
              </a:rPr>
              <a:t>α, β, γ </a:t>
            </a:r>
            <a:r>
              <a:rPr lang="cs-CZ" altLang="cs-CZ" sz="2000" dirty="0">
                <a:latin typeface="+mn-lt"/>
                <a:cs typeface="Arial" panose="020B0604020202020204" pitchFamily="34" charset="0"/>
              </a:rPr>
              <a:t>mezi nimi a vzájemném poměru délky mřížkových parametrů rozdělujeme krystalické látky do krystalografických soustav.</a:t>
            </a:r>
          </a:p>
        </p:txBody>
      </p:sp>
      <p:pic>
        <p:nvPicPr>
          <p:cNvPr id="3076" name="Picture 4" descr="http://www.chem1.com/acad/webtext/states/state-images/lattice-ce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597" y="1295400"/>
            <a:ext cx="4518720" cy="216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7580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28FB04-02F2-41D9-B5AD-ACE9091287D9}"/>
              </a:ext>
            </a:extLst>
          </p:cNvPr>
          <p:cNvSpPr>
            <a:spLocks noGrp="1"/>
          </p:cNvSpPr>
          <p:nvPr>
            <p:ph type="title"/>
          </p:nvPr>
        </p:nvSpPr>
        <p:spPr>
          <a:xfrm>
            <a:off x="2819400" y="228600"/>
            <a:ext cx="3962400" cy="563562"/>
          </a:xfrm>
        </p:spPr>
        <p:txBody>
          <a:bodyPr>
            <a:normAutofit/>
          </a:bodyPr>
          <a:lstStyle/>
          <a:p>
            <a:r>
              <a:rPr lang="cs-CZ" sz="2800" b="1" dirty="0">
                <a:latin typeface="+mn-lt"/>
              </a:rPr>
              <a:t>Krystalografické soustavy</a:t>
            </a:r>
            <a:endParaRPr lang="en-US" sz="2800" b="1" dirty="0">
              <a:latin typeface="+mn-lt"/>
            </a:endParaRPr>
          </a:p>
        </p:txBody>
      </p:sp>
      <p:pic>
        <p:nvPicPr>
          <p:cNvPr id="4" name="Obrázek 3">
            <a:extLst>
              <a:ext uri="{FF2B5EF4-FFF2-40B4-BE49-F238E27FC236}">
                <a16:creationId xmlns:a16="http://schemas.microsoft.com/office/drawing/2014/main" id="{19398C84-D3A3-4F3B-9198-83AFB08453D3}"/>
              </a:ext>
            </a:extLst>
          </p:cNvPr>
          <p:cNvPicPr>
            <a:picLocks noChangeAspect="1"/>
          </p:cNvPicPr>
          <p:nvPr/>
        </p:nvPicPr>
        <p:blipFill>
          <a:blip r:embed="rId2"/>
          <a:stretch>
            <a:fillRect/>
          </a:stretch>
        </p:blipFill>
        <p:spPr>
          <a:xfrm>
            <a:off x="1600200" y="2590800"/>
            <a:ext cx="6172200" cy="3629148"/>
          </a:xfrm>
          <a:prstGeom prst="rect">
            <a:avLst/>
          </a:prstGeom>
        </p:spPr>
      </p:pic>
      <p:sp>
        <p:nvSpPr>
          <p:cNvPr id="5" name="TextovéPole 4">
            <a:extLst>
              <a:ext uri="{FF2B5EF4-FFF2-40B4-BE49-F238E27FC236}">
                <a16:creationId xmlns:a16="http://schemas.microsoft.com/office/drawing/2014/main" id="{D5CE76D7-2688-440F-A9B9-C71F74EADE41}"/>
              </a:ext>
            </a:extLst>
          </p:cNvPr>
          <p:cNvSpPr txBox="1"/>
          <p:nvPr/>
        </p:nvSpPr>
        <p:spPr>
          <a:xfrm>
            <a:off x="362322" y="1491426"/>
            <a:ext cx="8419356" cy="400110"/>
          </a:xfrm>
          <a:prstGeom prst="rect">
            <a:avLst/>
          </a:prstGeom>
          <a:noFill/>
        </p:spPr>
        <p:txBody>
          <a:bodyPr wrap="none" rtlCol="0">
            <a:spAutoFit/>
          </a:bodyPr>
          <a:lstStyle/>
          <a:p>
            <a:r>
              <a:rPr lang="cs-CZ" sz="2000" b="1" dirty="0"/>
              <a:t>Krystalografické soustavy </a:t>
            </a:r>
            <a:r>
              <a:rPr lang="cs-CZ" sz="2000" dirty="0"/>
              <a:t>– 7 rovnoběžnostěnů, lišících se velikostí hran a úhlů.</a:t>
            </a:r>
            <a:endParaRPr lang="en-US" sz="2000" dirty="0"/>
          </a:p>
        </p:txBody>
      </p:sp>
    </p:spTree>
    <p:extLst>
      <p:ext uri="{BB962C8B-B14F-4D97-AF65-F5344CB8AC3E}">
        <p14:creationId xmlns:p14="http://schemas.microsoft.com/office/powerpoint/2010/main" val="34085465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8317F0-9F41-431C-BE8C-02EA3A3B7151}"/>
              </a:ext>
            </a:extLst>
          </p:cNvPr>
          <p:cNvSpPr>
            <a:spLocks noGrp="1"/>
          </p:cNvSpPr>
          <p:nvPr>
            <p:ph type="title"/>
          </p:nvPr>
        </p:nvSpPr>
        <p:spPr>
          <a:xfrm>
            <a:off x="457200" y="333375"/>
            <a:ext cx="8229600" cy="504825"/>
          </a:xfrm>
        </p:spPr>
        <p:txBody>
          <a:bodyPr>
            <a:normAutofit fontScale="90000"/>
          </a:bodyPr>
          <a:lstStyle/>
          <a:p>
            <a:r>
              <a:rPr lang="en-US" sz="2800" b="1" dirty="0" err="1"/>
              <a:t>Bravaisovy</a:t>
            </a:r>
            <a:r>
              <a:rPr lang="en-US" sz="2800" b="1" dirty="0"/>
              <a:t> </a:t>
            </a:r>
            <a:r>
              <a:rPr lang="cs-CZ" sz="2800" b="1" dirty="0"/>
              <a:t>buňky</a:t>
            </a:r>
            <a:endParaRPr lang="en-US" sz="2800" b="1" dirty="0"/>
          </a:p>
        </p:txBody>
      </p:sp>
      <p:pic>
        <p:nvPicPr>
          <p:cNvPr id="6" name="Obrázek 5" descr="Obsah obrázku text, mapa&#10;&#10;Popis byl vytvořen automaticky">
            <a:extLst>
              <a:ext uri="{FF2B5EF4-FFF2-40B4-BE49-F238E27FC236}">
                <a16:creationId xmlns:a16="http://schemas.microsoft.com/office/drawing/2014/main" id="{08D5D8A8-E941-49CB-8325-F80AAB1EC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054" y="2362200"/>
            <a:ext cx="4766346" cy="4284814"/>
          </a:xfrm>
          <a:prstGeom prst="rect">
            <a:avLst/>
          </a:prstGeom>
        </p:spPr>
      </p:pic>
      <p:sp>
        <p:nvSpPr>
          <p:cNvPr id="10" name="Obdélník 9">
            <a:extLst>
              <a:ext uri="{FF2B5EF4-FFF2-40B4-BE49-F238E27FC236}">
                <a16:creationId xmlns:a16="http://schemas.microsoft.com/office/drawing/2014/main" id="{E4D66E59-F968-4ABA-9BE7-B4BF38909329}"/>
              </a:ext>
            </a:extLst>
          </p:cNvPr>
          <p:cNvSpPr/>
          <p:nvPr/>
        </p:nvSpPr>
        <p:spPr>
          <a:xfrm>
            <a:off x="228600" y="990600"/>
            <a:ext cx="8686800" cy="1323439"/>
          </a:xfrm>
          <a:prstGeom prst="rect">
            <a:avLst/>
          </a:prstGeom>
        </p:spPr>
        <p:txBody>
          <a:bodyPr wrap="square">
            <a:spAutoFit/>
          </a:bodyPr>
          <a:lstStyle/>
          <a:p>
            <a:pPr algn="just"/>
            <a:r>
              <a:rPr lang="en-US" sz="2000" b="1" dirty="0" err="1"/>
              <a:t>Elementární</a:t>
            </a:r>
            <a:r>
              <a:rPr lang="en-US" sz="2000" b="1" dirty="0"/>
              <a:t> (</a:t>
            </a:r>
            <a:r>
              <a:rPr lang="en-US" sz="2000" b="1" dirty="0" err="1"/>
              <a:t>základní</a:t>
            </a:r>
            <a:r>
              <a:rPr lang="en-US" sz="2000" b="1" dirty="0"/>
              <a:t>) </a:t>
            </a:r>
            <a:r>
              <a:rPr lang="en-US" sz="2000" b="1" dirty="0" err="1"/>
              <a:t>buňka</a:t>
            </a:r>
            <a:r>
              <a:rPr lang="en-US" sz="2000" b="1" dirty="0"/>
              <a:t> </a:t>
            </a:r>
            <a:r>
              <a:rPr lang="en-US" sz="2000" dirty="0"/>
              <a:t>je </a:t>
            </a:r>
            <a:r>
              <a:rPr lang="en-US" sz="2000" dirty="0" err="1"/>
              <a:t>nejmenší</a:t>
            </a:r>
            <a:r>
              <a:rPr lang="en-US" sz="2000" dirty="0"/>
              <a:t> </a:t>
            </a:r>
            <a:r>
              <a:rPr lang="en-US" sz="2000" dirty="0" err="1"/>
              <a:t>část</a:t>
            </a:r>
            <a:r>
              <a:rPr lang="en-US" sz="2000" dirty="0"/>
              <a:t> </a:t>
            </a:r>
            <a:r>
              <a:rPr lang="en-US" sz="2000" dirty="0" err="1"/>
              <a:t>krystalické</a:t>
            </a:r>
            <a:r>
              <a:rPr lang="en-US" sz="2000" dirty="0"/>
              <a:t> </a:t>
            </a:r>
            <a:r>
              <a:rPr lang="en-US" sz="2000" dirty="0" err="1"/>
              <a:t>struktury</a:t>
            </a:r>
            <a:r>
              <a:rPr lang="en-US" sz="2000" dirty="0"/>
              <a:t>. Je to </a:t>
            </a:r>
            <a:r>
              <a:rPr lang="en-US" sz="2000" dirty="0" err="1"/>
              <a:t>rovnoběžnostěn</a:t>
            </a:r>
            <a:r>
              <a:rPr lang="en-US" sz="2000" dirty="0"/>
              <a:t>, </a:t>
            </a:r>
            <a:r>
              <a:rPr lang="en-US" sz="2000" dirty="0" err="1"/>
              <a:t>který</a:t>
            </a:r>
            <a:r>
              <a:rPr lang="en-US" sz="2000" dirty="0"/>
              <a:t> je </a:t>
            </a:r>
            <a:r>
              <a:rPr lang="en-US" sz="2000" dirty="0" err="1"/>
              <a:t>jednoznačně</a:t>
            </a:r>
            <a:r>
              <a:rPr lang="en-US" sz="2000" dirty="0"/>
              <a:t> </a:t>
            </a:r>
            <a:r>
              <a:rPr lang="en-US" sz="2000" dirty="0" err="1"/>
              <a:t>určen</a:t>
            </a:r>
            <a:r>
              <a:rPr lang="en-US" sz="2000" dirty="0"/>
              <a:t> </a:t>
            </a:r>
            <a:r>
              <a:rPr lang="en-US" sz="2000" dirty="0" err="1"/>
              <a:t>třemi</a:t>
            </a:r>
            <a:r>
              <a:rPr lang="en-US" sz="2000" dirty="0"/>
              <a:t> </a:t>
            </a:r>
            <a:r>
              <a:rPr lang="en-US" sz="2000" dirty="0" err="1"/>
              <a:t>translačními</a:t>
            </a:r>
            <a:r>
              <a:rPr lang="en-US" sz="2000" dirty="0"/>
              <a:t> </a:t>
            </a:r>
            <a:r>
              <a:rPr lang="en-US" sz="2000" dirty="0" err="1"/>
              <a:t>vektory</a:t>
            </a:r>
            <a:r>
              <a:rPr lang="en-US" sz="2000" dirty="0"/>
              <a:t> </a:t>
            </a:r>
            <a:r>
              <a:rPr lang="en-US" sz="2000" i="1" dirty="0"/>
              <a:t>a</a:t>
            </a:r>
            <a:r>
              <a:rPr lang="en-US" sz="2000" dirty="0"/>
              <a:t>, </a:t>
            </a:r>
            <a:r>
              <a:rPr lang="en-US" sz="2000" i="1" dirty="0"/>
              <a:t>b</a:t>
            </a:r>
            <a:r>
              <a:rPr lang="en-US" sz="2000" dirty="0"/>
              <a:t>, </a:t>
            </a:r>
            <a:r>
              <a:rPr lang="en-US" sz="2000" i="1" dirty="0"/>
              <a:t>c</a:t>
            </a:r>
            <a:r>
              <a:rPr lang="en-US" sz="2000" dirty="0"/>
              <a:t> a </a:t>
            </a:r>
            <a:r>
              <a:rPr lang="en-US" sz="2000" dirty="0" err="1"/>
              <a:t>úhly</a:t>
            </a:r>
            <a:r>
              <a:rPr lang="en-US" sz="2000" dirty="0"/>
              <a:t>, </a:t>
            </a:r>
            <a:r>
              <a:rPr lang="en-US" sz="2000" dirty="0" err="1"/>
              <a:t>jimi</a:t>
            </a:r>
            <a:r>
              <a:rPr lang="en-US" sz="2000" dirty="0"/>
              <a:t> </a:t>
            </a:r>
            <a:r>
              <a:rPr lang="en-US" sz="2000" dirty="0" err="1"/>
              <a:t>sevřenými</a:t>
            </a:r>
            <a:r>
              <a:rPr lang="en-US" sz="2000" dirty="0"/>
              <a:t>. </a:t>
            </a:r>
            <a:r>
              <a:rPr lang="en-US" sz="2000" dirty="0" err="1"/>
              <a:t>Mnohonásobným</a:t>
            </a:r>
            <a:r>
              <a:rPr lang="en-US" sz="2000" dirty="0"/>
              <a:t> </a:t>
            </a:r>
            <a:r>
              <a:rPr lang="en-US" sz="2000" dirty="0" err="1"/>
              <a:t>opakováním</a:t>
            </a:r>
            <a:r>
              <a:rPr lang="en-US" sz="2000" dirty="0"/>
              <a:t> </a:t>
            </a:r>
            <a:r>
              <a:rPr lang="en-US" sz="2000" dirty="0" err="1"/>
              <a:t>této</a:t>
            </a:r>
            <a:r>
              <a:rPr lang="en-US" sz="2000" dirty="0"/>
              <a:t> </a:t>
            </a:r>
            <a:r>
              <a:rPr lang="en-US" sz="2000" dirty="0" err="1"/>
              <a:t>buňky</a:t>
            </a:r>
            <a:r>
              <a:rPr lang="en-US" sz="2000" dirty="0"/>
              <a:t> se </a:t>
            </a:r>
            <a:r>
              <a:rPr lang="en-US" sz="2000" dirty="0" err="1"/>
              <a:t>beze</a:t>
            </a:r>
            <a:r>
              <a:rPr lang="en-US" sz="2000" dirty="0"/>
              <a:t> </a:t>
            </a:r>
            <a:r>
              <a:rPr lang="en-US" sz="2000" dirty="0" err="1"/>
              <a:t>zbytku</a:t>
            </a:r>
            <a:r>
              <a:rPr lang="en-US" sz="2000" dirty="0"/>
              <a:t> </a:t>
            </a:r>
            <a:r>
              <a:rPr lang="en-US" sz="2000" dirty="0" err="1"/>
              <a:t>vyplní</a:t>
            </a:r>
            <a:r>
              <a:rPr lang="en-US" sz="2000" dirty="0"/>
              <a:t> </a:t>
            </a:r>
            <a:r>
              <a:rPr lang="en-US" sz="2000" dirty="0" err="1"/>
              <a:t>prostor</a:t>
            </a:r>
            <a:r>
              <a:rPr lang="en-US" sz="2000" dirty="0"/>
              <a:t> </a:t>
            </a:r>
            <a:r>
              <a:rPr lang="en-US" sz="2000" dirty="0" err="1"/>
              <a:t>krystalu</a:t>
            </a:r>
            <a:r>
              <a:rPr lang="en-US" sz="2000" dirty="0"/>
              <a:t>.</a:t>
            </a:r>
          </a:p>
        </p:txBody>
      </p:sp>
      <p:sp>
        <p:nvSpPr>
          <p:cNvPr id="3" name="TextovéPole 2">
            <a:extLst>
              <a:ext uri="{FF2B5EF4-FFF2-40B4-BE49-F238E27FC236}">
                <a16:creationId xmlns:a16="http://schemas.microsoft.com/office/drawing/2014/main" id="{1BF80AA6-FA05-4E81-9248-3F49B43D61AA}"/>
              </a:ext>
            </a:extLst>
          </p:cNvPr>
          <p:cNvSpPr txBox="1"/>
          <p:nvPr/>
        </p:nvSpPr>
        <p:spPr>
          <a:xfrm>
            <a:off x="491613" y="2967335"/>
            <a:ext cx="2209799" cy="923330"/>
          </a:xfrm>
          <a:prstGeom prst="rect">
            <a:avLst/>
          </a:prstGeom>
          <a:noFill/>
        </p:spPr>
        <p:txBody>
          <a:bodyPr wrap="square" rtlCol="0">
            <a:spAutoFit/>
          </a:bodyPr>
          <a:lstStyle/>
          <a:p>
            <a:r>
              <a:rPr lang="cs-CZ" dirty="0" err="1"/>
              <a:t>Bravais</a:t>
            </a:r>
            <a:r>
              <a:rPr lang="cs-CZ" dirty="0"/>
              <a:t> definoval 14 možných typů základních buněk.</a:t>
            </a:r>
            <a:endParaRPr lang="en-US" dirty="0"/>
          </a:p>
        </p:txBody>
      </p:sp>
    </p:spTree>
    <p:extLst>
      <p:ext uri="{BB962C8B-B14F-4D97-AF65-F5344CB8AC3E}">
        <p14:creationId xmlns:p14="http://schemas.microsoft.com/office/powerpoint/2010/main" val="32720563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6FA0FFA2-E6A8-47D5-B1D5-BCC01BFEA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42502"/>
            <a:ext cx="6096000" cy="6630090"/>
          </a:xfrm>
          <a:prstGeom prst="rect">
            <a:avLst/>
          </a:prstGeom>
        </p:spPr>
      </p:pic>
    </p:spTree>
    <p:extLst>
      <p:ext uri="{BB962C8B-B14F-4D97-AF65-F5344CB8AC3E}">
        <p14:creationId xmlns:p14="http://schemas.microsoft.com/office/powerpoint/2010/main" val="41659475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864787-9795-4381-8EF9-2DD3C20663E3}"/>
              </a:ext>
            </a:extLst>
          </p:cNvPr>
          <p:cNvSpPr>
            <a:spLocks noGrp="1"/>
          </p:cNvSpPr>
          <p:nvPr>
            <p:ph type="title"/>
          </p:nvPr>
        </p:nvSpPr>
        <p:spPr>
          <a:xfrm>
            <a:off x="457200" y="333375"/>
            <a:ext cx="8229600" cy="428625"/>
          </a:xfrm>
        </p:spPr>
        <p:txBody>
          <a:bodyPr>
            <a:normAutofit fontScale="90000"/>
          </a:bodyPr>
          <a:lstStyle/>
          <a:p>
            <a:r>
              <a:rPr lang="cs-CZ" sz="2800" b="1" dirty="0">
                <a:latin typeface="+mn-lt"/>
              </a:rPr>
              <a:t>Počet atomů patřících elementární buňce</a:t>
            </a:r>
            <a:endParaRPr lang="en-US" sz="2800" b="1" dirty="0">
              <a:latin typeface="+mn-lt"/>
            </a:endParaRPr>
          </a:p>
        </p:txBody>
      </p:sp>
      <p:sp>
        <p:nvSpPr>
          <p:cNvPr id="5" name="TextovéPole 4">
            <a:extLst>
              <a:ext uri="{FF2B5EF4-FFF2-40B4-BE49-F238E27FC236}">
                <a16:creationId xmlns:a16="http://schemas.microsoft.com/office/drawing/2014/main" id="{B19D45A9-2B52-4D09-AAD2-C079C352265C}"/>
              </a:ext>
            </a:extLst>
          </p:cNvPr>
          <p:cNvSpPr txBox="1"/>
          <p:nvPr/>
        </p:nvSpPr>
        <p:spPr>
          <a:xfrm>
            <a:off x="228600" y="990600"/>
            <a:ext cx="8686800" cy="2554545"/>
          </a:xfrm>
          <a:prstGeom prst="rect">
            <a:avLst/>
          </a:prstGeom>
          <a:noFill/>
        </p:spPr>
        <p:txBody>
          <a:bodyPr wrap="square" rtlCol="0">
            <a:spAutoFit/>
          </a:bodyPr>
          <a:lstStyle/>
          <a:p>
            <a:pPr marL="342900" indent="-342900">
              <a:buAutoNum type="arabicPeriod"/>
            </a:pPr>
            <a:r>
              <a:rPr lang="cs-CZ" sz="2000" dirty="0"/>
              <a:t>Atom v tělesném středu elementární buňky patří pouze této buňce.</a:t>
            </a:r>
          </a:p>
          <a:p>
            <a:pPr marL="342900" indent="-342900">
              <a:buAutoNum type="arabicPeriod"/>
            </a:pPr>
            <a:r>
              <a:rPr lang="cs-CZ" sz="2000" dirty="0"/>
              <a:t>Atom ve středu plochy elementární buňky je sdílen dvěma buňkami, každé z nich patří jeho jedna polovina.</a:t>
            </a:r>
          </a:p>
          <a:p>
            <a:pPr marL="342900" indent="-342900">
              <a:buAutoNum type="arabicPeriod"/>
            </a:pPr>
            <a:r>
              <a:rPr lang="cs-CZ" sz="2000" dirty="0"/>
              <a:t>Atom na hraně elementární buňky je sdílen čtyřmi buňkami, každé z nich patří jeho jedna čtvrtina.</a:t>
            </a:r>
          </a:p>
          <a:p>
            <a:pPr marL="342900" indent="-342900">
              <a:buFontTx/>
              <a:buAutoNum type="arabicPeriod"/>
            </a:pPr>
            <a:r>
              <a:rPr lang="cs-CZ" sz="2000" dirty="0"/>
              <a:t>Atom ve vrcholu elementární buňky je sdílen osmi buňkami, každé z nich patří jeho jedna osmina.</a:t>
            </a:r>
          </a:p>
          <a:p>
            <a:endParaRPr lang="en-US" sz="2000" dirty="0"/>
          </a:p>
        </p:txBody>
      </p:sp>
      <p:pic>
        <p:nvPicPr>
          <p:cNvPr id="6" name="Picture 5">
            <a:extLst>
              <a:ext uri="{FF2B5EF4-FFF2-40B4-BE49-F238E27FC236}">
                <a16:creationId xmlns:a16="http://schemas.microsoft.com/office/drawing/2014/main" id="{FACC915D-5B6C-4D5B-96F5-57EE602A6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29000"/>
            <a:ext cx="7265425" cy="308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7406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nímek obrazovky&#10;&#10;Popis byl vytvořen automaticky">
            <a:extLst>
              <a:ext uri="{FF2B5EF4-FFF2-40B4-BE49-F238E27FC236}">
                <a16:creationId xmlns:a16="http://schemas.microsoft.com/office/drawing/2014/main" id="{5717CD80-C757-483B-9664-9974B4A33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52400"/>
            <a:ext cx="4678561" cy="6303745"/>
          </a:xfrm>
          <a:prstGeom prst="rect">
            <a:avLst/>
          </a:prstGeom>
        </p:spPr>
      </p:pic>
      <p:sp>
        <p:nvSpPr>
          <p:cNvPr id="4" name="TextovéPole 3">
            <a:extLst>
              <a:ext uri="{FF2B5EF4-FFF2-40B4-BE49-F238E27FC236}">
                <a16:creationId xmlns:a16="http://schemas.microsoft.com/office/drawing/2014/main" id="{55C09A5A-1A89-4750-9108-C3BA28089569}"/>
              </a:ext>
            </a:extLst>
          </p:cNvPr>
          <p:cNvSpPr txBox="1"/>
          <p:nvPr/>
        </p:nvSpPr>
        <p:spPr>
          <a:xfrm>
            <a:off x="304800" y="1219200"/>
            <a:ext cx="3505200" cy="1938992"/>
          </a:xfrm>
          <a:prstGeom prst="rect">
            <a:avLst/>
          </a:prstGeom>
          <a:noFill/>
        </p:spPr>
        <p:txBody>
          <a:bodyPr wrap="square" rtlCol="0">
            <a:spAutoFit/>
          </a:bodyPr>
          <a:lstStyle/>
          <a:p>
            <a:r>
              <a:rPr lang="en-US" sz="2000" i="1" dirty="0" err="1"/>
              <a:t>Lewisova</a:t>
            </a:r>
            <a:r>
              <a:rPr lang="en-US" sz="2000" i="1" dirty="0"/>
              <a:t> </a:t>
            </a:r>
            <a:r>
              <a:rPr lang="en-US" sz="2000" i="1" dirty="0" err="1"/>
              <a:t>teorie</a:t>
            </a:r>
            <a:endParaRPr lang="en-US" sz="2000" i="1" dirty="0"/>
          </a:p>
          <a:p>
            <a:r>
              <a:rPr lang="cs-CZ" sz="2000" i="1" dirty="0"/>
              <a:t>	a</a:t>
            </a:r>
            <a:endParaRPr lang="en-US" sz="2000" i="1" dirty="0"/>
          </a:p>
          <a:p>
            <a:r>
              <a:rPr lang="cs-CZ" sz="2000" i="1" dirty="0"/>
              <a:t>t</a:t>
            </a:r>
            <a:r>
              <a:rPr lang="en-US" sz="2000" i="1" dirty="0" err="1"/>
              <a:t>eorie</a:t>
            </a:r>
            <a:r>
              <a:rPr lang="en-US" sz="2000" i="1" dirty="0"/>
              <a:t> </a:t>
            </a:r>
            <a:r>
              <a:rPr lang="en-US" sz="2000" i="1" dirty="0" err="1"/>
              <a:t>valen</a:t>
            </a:r>
            <a:r>
              <a:rPr lang="cs-CZ" sz="2000" i="1" dirty="0"/>
              <a:t>ční vazby</a:t>
            </a:r>
          </a:p>
          <a:p>
            <a:endParaRPr lang="cs-CZ" sz="2000" i="1" dirty="0"/>
          </a:p>
          <a:p>
            <a:endParaRPr lang="cs-CZ" sz="2000" i="1" dirty="0"/>
          </a:p>
          <a:p>
            <a:r>
              <a:rPr lang="cs-CZ" sz="2000" i="1" dirty="0"/>
              <a:t>Teorie molekulových orbitalů</a:t>
            </a:r>
            <a:r>
              <a:rPr lang="en-US" sz="2000" i="1" dirty="0"/>
              <a:t> </a:t>
            </a:r>
          </a:p>
        </p:txBody>
      </p:sp>
      <p:pic>
        <p:nvPicPr>
          <p:cNvPr id="1026" name="Picture 2" descr="Povídání o pejskovi a kočičce Download PDF">
            <a:extLst>
              <a:ext uri="{FF2B5EF4-FFF2-40B4-BE49-F238E27FC236}">
                <a16:creationId xmlns:a16="http://schemas.microsoft.com/office/drawing/2014/main" id="{4B74DFAE-ADB6-4575-B39A-250412343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524217"/>
            <a:ext cx="2379774" cy="304250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C9380BA-9870-472E-BAEB-F9D74BA53762}"/>
              </a:ext>
            </a:extLst>
          </p:cNvPr>
          <p:cNvSpPr txBox="1"/>
          <p:nvPr/>
        </p:nvSpPr>
        <p:spPr>
          <a:xfrm>
            <a:off x="304800" y="391510"/>
            <a:ext cx="3170996" cy="461665"/>
          </a:xfrm>
          <a:prstGeom prst="rect">
            <a:avLst/>
          </a:prstGeom>
          <a:noFill/>
        </p:spPr>
        <p:txBody>
          <a:bodyPr wrap="none" rtlCol="0">
            <a:spAutoFit/>
          </a:bodyPr>
          <a:lstStyle/>
          <a:p>
            <a:r>
              <a:rPr lang="cs-CZ" sz="2400" b="1" dirty="0"/>
              <a:t>Teorie kovalentní vazby</a:t>
            </a:r>
          </a:p>
        </p:txBody>
      </p:sp>
    </p:spTree>
    <p:extLst>
      <p:ext uri="{BB962C8B-B14F-4D97-AF65-F5344CB8AC3E}">
        <p14:creationId xmlns:p14="http://schemas.microsoft.com/office/powerpoint/2010/main" val="109489684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81000" y="1066800"/>
            <a:ext cx="8382000"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fontAlgn="ctr">
              <a:spcAft>
                <a:spcPct val="0"/>
              </a:spcAft>
            </a:pPr>
            <a:r>
              <a:rPr lang="cs-CZ" altLang="cs-CZ" sz="1800" i="1" dirty="0">
                <a:cs typeface="Arial" pitchFamily="34" charset="0"/>
              </a:rPr>
              <a:t>Jednoduchá krychlová</a:t>
            </a:r>
            <a:r>
              <a:rPr lang="en-US" altLang="cs-CZ" sz="1800" i="1" dirty="0">
                <a:cs typeface="Arial" panose="020B0604020202020204" pitchFamily="34" charset="0"/>
              </a:rPr>
              <a:t> </a:t>
            </a:r>
            <a:r>
              <a:rPr lang="en-US" altLang="cs-CZ" sz="1800" i="1" dirty="0" err="1">
                <a:cs typeface="Arial" panose="020B0604020202020204" pitchFamily="34" charset="0"/>
              </a:rPr>
              <a:t>stru</a:t>
            </a:r>
            <a:r>
              <a:rPr lang="cs-CZ" altLang="cs-CZ" sz="1800" i="1" dirty="0">
                <a:cs typeface="Arial" panose="020B0604020202020204" pitchFamily="34" charset="0"/>
              </a:rPr>
              <a:t>k</a:t>
            </a:r>
            <a:r>
              <a:rPr lang="en-US" altLang="cs-CZ" sz="1800" i="1" dirty="0">
                <a:cs typeface="Arial" panose="020B0604020202020204" pitchFamily="34" charset="0"/>
              </a:rPr>
              <a:t>tur</a:t>
            </a:r>
            <a:r>
              <a:rPr lang="cs-CZ" altLang="cs-CZ" sz="1800" i="1" dirty="0">
                <a:cs typeface="Arial" pitchFamily="34" charset="0"/>
              </a:rPr>
              <a:t>a: </a:t>
            </a:r>
            <a:r>
              <a:rPr lang="cs-CZ" altLang="cs-CZ" sz="1800" dirty="0">
                <a:cs typeface="Arial" pitchFamily="34" charset="0"/>
              </a:rPr>
              <a:t>r = a/2, atomy se dotýkají podél hran.</a:t>
            </a:r>
          </a:p>
          <a:p>
            <a:pPr fontAlgn="ctr">
              <a:spcAft>
                <a:spcPct val="0"/>
              </a:spcAft>
            </a:pPr>
            <a:endParaRPr lang="cs-CZ" altLang="cs-CZ" sz="1800" dirty="0">
              <a:cs typeface="Arial" pitchFamily="34" charset="0"/>
            </a:endParaRPr>
          </a:p>
          <a:p>
            <a:pPr fontAlgn="ctr">
              <a:spcAft>
                <a:spcPct val="0"/>
              </a:spcAft>
            </a:pPr>
            <a:r>
              <a:rPr lang="cs-CZ" altLang="cs-CZ" sz="1800" i="1" dirty="0">
                <a:cs typeface="Arial" pitchFamily="34" charset="0"/>
              </a:rPr>
              <a:t>Plošně</a:t>
            </a:r>
            <a:r>
              <a:rPr lang="en-US" altLang="cs-CZ" sz="1800" i="1" dirty="0">
                <a:cs typeface="Arial" panose="020B0604020202020204" pitchFamily="34" charset="0"/>
              </a:rPr>
              <a:t>-</a:t>
            </a:r>
            <a:r>
              <a:rPr lang="en-US" altLang="cs-CZ" sz="1800" i="1" dirty="0" err="1">
                <a:cs typeface="Arial" panose="020B0604020202020204" pitchFamily="34" charset="0"/>
              </a:rPr>
              <a:t>centr</a:t>
            </a:r>
            <a:r>
              <a:rPr lang="cs-CZ" altLang="cs-CZ" sz="1800" i="1" dirty="0" err="1">
                <a:cs typeface="Arial" panose="020B0604020202020204" pitchFamily="34" charset="0"/>
              </a:rPr>
              <a:t>ovaná</a:t>
            </a:r>
            <a:r>
              <a:rPr lang="en-US" altLang="cs-CZ" sz="1800" i="1" dirty="0">
                <a:cs typeface="Arial" panose="020B0604020202020204" pitchFamily="34" charset="0"/>
              </a:rPr>
              <a:t> </a:t>
            </a:r>
            <a:r>
              <a:rPr lang="cs-CZ" altLang="cs-CZ" sz="1800" i="1" dirty="0">
                <a:cs typeface="Arial" panose="020B0604020202020204" pitchFamily="34" charset="0"/>
              </a:rPr>
              <a:t>krychlová</a:t>
            </a:r>
            <a:r>
              <a:rPr lang="en-US" altLang="cs-CZ" sz="1800" i="1" dirty="0">
                <a:cs typeface="Arial" panose="020B0604020202020204" pitchFamily="34" charset="0"/>
              </a:rPr>
              <a:t> </a:t>
            </a:r>
            <a:r>
              <a:rPr lang="en-US" altLang="cs-CZ" sz="1800" i="1" dirty="0" err="1">
                <a:cs typeface="Arial" panose="020B0604020202020204" pitchFamily="34" charset="0"/>
              </a:rPr>
              <a:t>stru</a:t>
            </a:r>
            <a:r>
              <a:rPr lang="cs-CZ" altLang="cs-CZ" sz="1800" i="1" dirty="0">
                <a:cs typeface="Arial" panose="020B0604020202020204" pitchFamily="34" charset="0"/>
              </a:rPr>
              <a:t>k</a:t>
            </a:r>
            <a:r>
              <a:rPr lang="en-US" altLang="cs-CZ" sz="1800" i="1" dirty="0">
                <a:cs typeface="Arial" panose="020B0604020202020204" pitchFamily="34" charset="0"/>
              </a:rPr>
              <a:t>tur</a:t>
            </a:r>
            <a:r>
              <a:rPr lang="cs-CZ" altLang="cs-CZ" sz="1800" i="1" dirty="0">
                <a:cs typeface="Arial" panose="020B0604020202020204" pitchFamily="34" charset="0"/>
              </a:rPr>
              <a:t>a</a:t>
            </a:r>
            <a:r>
              <a:rPr lang="cs-CZ" altLang="cs-CZ" sz="1800" b="1" dirty="0">
                <a:cs typeface="Arial" pitchFamily="34" charset="0"/>
              </a:rPr>
              <a:t>:</a:t>
            </a:r>
            <a:r>
              <a:rPr lang="cs-CZ" altLang="cs-CZ" sz="1800" i="1" dirty="0">
                <a:cs typeface="Arial" pitchFamily="34" charset="0"/>
              </a:rPr>
              <a:t> r = a/(2√2), </a:t>
            </a:r>
            <a:r>
              <a:rPr lang="cs-CZ" altLang="cs-CZ" sz="1800" dirty="0">
                <a:cs typeface="Arial" pitchFamily="34" charset="0"/>
              </a:rPr>
              <a:t>atomy se dotýkají podél </a:t>
            </a:r>
            <a:r>
              <a:rPr lang="cs-CZ" altLang="cs-CZ" sz="2000" dirty="0">
                <a:cs typeface="Arial" pitchFamily="34" charset="0"/>
              </a:rPr>
              <a:t>diagonály</a:t>
            </a:r>
            <a:r>
              <a:rPr lang="cs-CZ" altLang="cs-CZ" sz="1800" dirty="0">
                <a:cs typeface="Arial" pitchFamily="34" charset="0"/>
              </a:rPr>
              <a:t> na ploše krychle.</a:t>
            </a:r>
          </a:p>
          <a:p>
            <a:pPr fontAlgn="ctr">
              <a:spcAft>
                <a:spcPct val="0"/>
              </a:spcAft>
            </a:pPr>
            <a:endParaRPr lang="cs-CZ" altLang="cs-CZ" sz="1800" i="1" dirty="0">
              <a:cs typeface="Arial" pitchFamily="34" charset="0"/>
            </a:endParaRPr>
          </a:p>
          <a:p>
            <a:pPr fontAlgn="ctr">
              <a:spcAft>
                <a:spcPct val="0"/>
              </a:spcAft>
            </a:pPr>
            <a:r>
              <a:rPr lang="cs-CZ" altLang="cs-CZ" sz="1800" i="1" dirty="0">
                <a:cs typeface="Arial" pitchFamily="34" charset="0"/>
              </a:rPr>
              <a:t>Prostorově</a:t>
            </a:r>
            <a:r>
              <a:rPr lang="en-US" altLang="cs-CZ" sz="1800" i="1" dirty="0">
                <a:cs typeface="Arial" panose="020B0604020202020204" pitchFamily="34" charset="0"/>
              </a:rPr>
              <a:t>-</a:t>
            </a:r>
            <a:r>
              <a:rPr lang="en-US" altLang="cs-CZ" sz="1800" i="1" dirty="0" err="1">
                <a:cs typeface="Arial" panose="020B0604020202020204" pitchFamily="34" charset="0"/>
              </a:rPr>
              <a:t>centr</a:t>
            </a:r>
            <a:r>
              <a:rPr lang="cs-CZ" altLang="cs-CZ" sz="1800" i="1" dirty="0" err="1">
                <a:cs typeface="Arial" panose="020B0604020202020204" pitchFamily="34" charset="0"/>
              </a:rPr>
              <a:t>ovaná</a:t>
            </a:r>
            <a:r>
              <a:rPr lang="en-US" altLang="cs-CZ" sz="1800" i="1" dirty="0">
                <a:cs typeface="Arial" panose="020B0604020202020204" pitchFamily="34" charset="0"/>
              </a:rPr>
              <a:t> </a:t>
            </a:r>
            <a:r>
              <a:rPr lang="cs-CZ" altLang="cs-CZ" sz="1800" i="1" dirty="0">
                <a:cs typeface="Arial" panose="020B0604020202020204" pitchFamily="34" charset="0"/>
              </a:rPr>
              <a:t>krychlová</a:t>
            </a:r>
            <a:r>
              <a:rPr lang="en-US" altLang="cs-CZ" sz="1800" i="1" dirty="0">
                <a:cs typeface="Arial" panose="020B0604020202020204" pitchFamily="34" charset="0"/>
              </a:rPr>
              <a:t> </a:t>
            </a:r>
            <a:r>
              <a:rPr lang="en-US" altLang="cs-CZ" sz="1800" i="1" dirty="0" err="1">
                <a:cs typeface="Arial" panose="020B0604020202020204" pitchFamily="34" charset="0"/>
              </a:rPr>
              <a:t>stru</a:t>
            </a:r>
            <a:r>
              <a:rPr lang="cs-CZ" altLang="cs-CZ" sz="1800" i="1" dirty="0">
                <a:cs typeface="Arial" panose="020B0604020202020204" pitchFamily="34" charset="0"/>
              </a:rPr>
              <a:t>k</a:t>
            </a:r>
            <a:r>
              <a:rPr lang="en-US" altLang="cs-CZ" sz="1800" i="1" dirty="0">
                <a:cs typeface="Arial" panose="020B0604020202020204" pitchFamily="34" charset="0"/>
              </a:rPr>
              <a:t>tur</a:t>
            </a:r>
            <a:r>
              <a:rPr lang="cs-CZ" altLang="cs-CZ" sz="1800" i="1" dirty="0">
                <a:cs typeface="Arial" panose="020B0604020202020204" pitchFamily="34" charset="0"/>
              </a:rPr>
              <a:t>a</a:t>
            </a:r>
            <a:r>
              <a:rPr lang="cs-CZ" altLang="cs-CZ" sz="1800" b="1" dirty="0">
                <a:cs typeface="Arial" pitchFamily="34" charset="0"/>
              </a:rPr>
              <a:t>:</a:t>
            </a:r>
            <a:r>
              <a:rPr lang="cs-CZ" altLang="cs-CZ" sz="1800" i="1" dirty="0">
                <a:cs typeface="Arial" pitchFamily="34" charset="0"/>
              </a:rPr>
              <a:t> r  = √(3a)/4, </a:t>
            </a:r>
            <a:r>
              <a:rPr lang="cs-CZ" altLang="cs-CZ" sz="1800" dirty="0">
                <a:cs typeface="Arial" pitchFamily="34" charset="0"/>
              </a:rPr>
              <a:t>atomy se dotýkají podél příčné diagonály krychle.</a:t>
            </a:r>
          </a:p>
        </p:txBody>
      </p:sp>
      <p:pic>
        <p:nvPicPr>
          <p:cNvPr id="8198" name="Picture 9" descr="http://www.chemprofessor.com/solids_files/image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971800"/>
            <a:ext cx="1581632" cy="158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3" descr="http://www.chemprofessor.com/solids_files/image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648200"/>
            <a:ext cx="2413440" cy="201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2C12E46E-36A2-4C9C-80AA-12ABAA654B70}"/>
              </a:ext>
            </a:extLst>
          </p:cNvPr>
          <p:cNvSpPr/>
          <p:nvPr/>
        </p:nvSpPr>
        <p:spPr>
          <a:xfrm>
            <a:off x="1447800" y="152400"/>
            <a:ext cx="5819542" cy="523220"/>
          </a:xfrm>
          <a:prstGeom prst="rect">
            <a:avLst/>
          </a:prstGeom>
        </p:spPr>
        <p:txBody>
          <a:bodyPr wrap="none">
            <a:spAutoFit/>
          </a:bodyPr>
          <a:lstStyle/>
          <a:p>
            <a:pPr>
              <a:spcAft>
                <a:spcPct val="0"/>
              </a:spcAft>
            </a:pPr>
            <a:r>
              <a:rPr lang="en-US" altLang="cs-CZ" sz="2800" b="1" dirty="0" err="1">
                <a:cs typeface="Arial" pitchFamily="34" charset="0"/>
              </a:rPr>
              <a:t>Ionto</a:t>
            </a:r>
            <a:r>
              <a:rPr lang="cs-CZ" altLang="cs-CZ" sz="2800" b="1" dirty="0" err="1">
                <a:cs typeface="Arial" pitchFamily="34" charset="0"/>
              </a:rPr>
              <a:t>vý</a:t>
            </a:r>
            <a:r>
              <a:rPr lang="cs-CZ" altLang="cs-CZ" sz="2800" b="1" dirty="0">
                <a:cs typeface="Arial" pitchFamily="34" charset="0"/>
              </a:rPr>
              <a:t> poloměr v krychlové soustavě</a:t>
            </a:r>
          </a:p>
        </p:txBody>
      </p:sp>
      <p:pic>
        <p:nvPicPr>
          <p:cNvPr id="11" name="Obrázek 10" descr="Obsah obrázku objekt&#10;&#10;Popis byl vytvořen automaticky">
            <a:extLst>
              <a:ext uri="{FF2B5EF4-FFF2-40B4-BE49-F238E27FC236}">
                <a16:creationId xmlns:a16="http://schemas.microsoft.com/office/drawing/2014/main" id="{8EA549DB-ECF1-4C79-9A17-6E2E3FB19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105400"/>
            <a:ext cx="4736916" cy="1381125"/>
          </a:xfrm>
          <a:prstGeom prst="rect">
            <a:avLst/>
          </a:prstGeom>
        </p:spPr>
      </p:pic>
      <p:sp>
        <p:nvSpPr>
          <p:cNvPr id="12" name="Obdélník 11">
            <a:extLst>
              <a:ext uri="{FF2B5EF4-FFF2-40B4-BE49-F238E27FC236}">
                <a16:creationId xmlns:a16="http://schemas.microsoft.com/office/drawing/2014/main" id="{4887C2CF-B2BD-45A4-9150-BDAFAC878117}"/>
              </a:ext>
            </a:extLst>
          </p:cNvPr>
          <p:cNvSpPr/>
          <p:nvPr/>
        </p:nvSpPr>
        <p:spPr>
          <a:xfrm>
            <a:off x="228600" y="3962400"/>
            <a:ext cx="5943600" cy="1015663"/>
          </a:xfrm>
          <a:prstGeom prst="rect">
            <a:avLst/>
          </a:prstGeom>
        </p:spPr>
        <p:txBody>
          <a:bodyPr wrap="square">
            <a:spAutoFit/>
          </a:bodyPr>
          <a:lstStyle/>
          <a:p>
            <a:r>
              <a:rPr lang="cs-CZ" sz="2000" dirty="0">
                <a:cs typeface="Arial" panose="020B0604020202020204" pitchFamily="34" charset="0"/>
              </a:rPr>
              <a:t>Pokud je kation příliš malý (pomě </a:t>
            </a:r>
            <a:r>
              <a:rPr lang="cs-CZ" sz="2000" dirty="0" err="1">
                <a:cs typeface="Arial" panose="020B0604020202020204" pitchFamily="34" charset="0"/>
              </a:rPr>
              <a:t>rc</a:t>
            </a:r>
            <a:r>
              <a:rPr lang="cs-CZ" sz="2000" dirty="0">
                <a:cs typeface="Arial" panose="020B0604020202020204" pitchFamily="34" charset="0"/>
              </a:rPr>
              <a:t>/</a:t>
            </a:r>
            <a:r>
              <a:rPr lang="cs-CZ" sz="2000" dirty="0" err="1">
                <a:cs typeface="Arial" panose="020B0604020202020204" pitchFamily="34" charset="0"/>
              </a:rPr>
              <a:t>ra</a:t>
            </a:r>
            <a:r>
              <a:rPr lang="cs-CZ" sz="2000" dirty="0">
                <a:cs typeface="Arial" panose="020B0604020202020204" pitchFamily="34" charset="0"/>
              </a:rPr>
              <a:t> = </a:t>
            </a:r>
            <a:r>
              <a:rPr lang="en-US" sz="2000" dirty="0">
                <a:cs typeface="Arial" panose="020B0604020202020204" pitchFamily="34" charset="0"/>
              </a:rPr>
              <a:t>0.155</a:t>
            </a:r>
            <a:r>
              <a:rPr lang="cs-CZ" sz="2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struktura bude ne</a:t>
            </a:r>
            <a:r>
              <a:rPr lang="en-US" sz="2000" dirty="0">
                <a:cs typeface="Arial" panose="020B0604020202020204" pitchFamily="34" charset="0"/>
              </a:rPr>
              <a:t>stab</a:t>
            </a:r>
            <a:r>
              <a:rPr lang="cs-CZ" sz="2000" dirty="0">
                <a:cs typeface="Arial" panose="020B0604020202020204" pitchFamily="34" charset="0"/>
              </a:rPr>
              <a:t>i</a:t>
            </a:r>
            <a:r>
              <a:rPr lang="en-US" sz="2000" dirty="0">
                <a:cs typeface="Arial" panose="020B0604020202020204" pitchFamily="34" charset="0"/>
              </a:rPr>
              <a:t>l</a:t>
            </a:r>
            <a:r>
              <a:rPr lang="cs-CZ" sz="2000" dirty="0">
                <a:cs typeface="Arial" panose="020B0604020202020204" pitchFamily="34" charset="0"/>
              </a:rPr>
              <a:t>ní</a:t>
            </a:r>
            <a:r>
              <a:rPr lang="en-US" sz="2000" dirty="0">
                <a:cs typeface="Arial" panose="020B0604020202020204" pitchFamily="34" charset="0"/>
              </a:rPr>
              <a:t> </a:t>
            </a:r>
            <a:r>
              <a:rPr lang="cs-CZ" sz="2000" dirty="0">
                <a:cs typeface="Arial" panose="020B0604020202020204" pitchFamily="34" charset="0"/>
              </a:rPr>
              <a:t>v </a:t>
            </a:r>
            <a:r>
              <a:rPr lang="en-US" sz="2000" dirty="0">
                <a:cs typeface="Arial" panose="020B0604020202020204" pitchFamily="34" charset="0"/>
              </a:rPr>
              <a:t>d</a:t>
            </a:r>
            <a:r>
              <a:rPr lang="cs-CZ" sz="2000" dirty="0" err="1">
                <a:cs typeface="Arial" panose="020B0604020202020204" pitchFamily="34" charset="0"/>
              </a:rPr>
              <a:t>ůsledku</a:t>
            </a:r>
            <a:r>
              <a:rPr lang="cs-CZ" sz="2000" dirty="0">
                <a:cs typeface="Arial" panose="020B0604020202020204" pitchFamily="34" charset="0"/>
              </a:rPr>
              <a:t> </a:t>
            </a:r>
            <a:r>
              <a:rPr lang="en-US" sz="2000" dirty="0" err="1">
                <a:cs typeface="Arial" panose="020B0604020202020204" pitchFamily="34" charset="0"/>
              </a:rPr>
              <a:t>repul</a:t>
            </a:r>
            <a:r>
              <a:rPr lang="cs-CZ" sz="2000" dirty="0">
                <a:cs typeface="Arial" panose="020B0604020202020204" pitchFamily="34" charset="0"/>
              </a:rPr>
              <a:t>ze mezi </a:t>
            </a:r>
            <a:r>
              <a:rPr lang="cs-CZ" sz="2000" dirty="0" err="1">
                <a:cs typeface="Arial" panose="020B0604020202020204" pitchFamily="34" charset="0"/>
              </a:rPr>
              <a:t>an</a:t>
            </a:r>
            <a:r>
              <a:rPr lang="en-US" sz="2000" dirty="0">
                <a:cs typeface="Arial" panose="020B0604020202020204" pitchFamily="34" charset="0"/>
              </a:rPr>
              <a:t>ion</a:t>
            </a:r>
            <a:r>
              <a:rPr lang="cs-CZ" sz="2000" dirty="0">
                <a:cs typeface="Arial" panose="020B0604020202020204" pitchFamily="34" charset="0"/>
              </a:rPr>
              <a:t>ty.</a:t>
            </a:r>
          </a:p>
        </p:txBody>
      </p:sp>
    </p:spTree>
    <p:extLst>
      <p:ext uri="{BB962C8B-B14F-4D97-AF65-F5344CB8AC3E}">
        <p14:creationId xmlns:p14="http://schemas.microsoft.com/office/powerpoint/2010/main" val="170302468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 y="179795"/>
            <a:ext cx="6143946" cy="625475"/>
          </a:xfrm>
        </p:spPr>
        <p:txBody>
          <a:bodyPr>
            <a:normAutofit/>
          </a:bodyPr>
          <a:lstStyle/>
          <a:p>
            <a:r>
              <a:rPr lang="cs-CZ" sz="3200" b="1" dirty="0"/>
              <a:t>„</a:t>
            </a:r>
            <a:r>
              <a:rPr lang="cs-CZ" sz="3200" b="1" dirty="0" err="1"/>
              <a:t>Cation</a:t>
            </a:r>
            <a:r>
              <a:rPr lang="cs-CZ" sz="3200" b="1" dirty="0"/>
              <a:t>-anion </a:t>
            </a:r>
            <a:r>
              <a:rPr lang="cs-CZ" sz="3200" b="1" dirty="0" err="1"/>
              <a:t>radius</a:t>
            </a:r>
            <a:r>
              <a:rPr lang="cs-CZ" sz="3200" b="1" dirty="0"/>
              <a:t> ratio“ (</a:t>
            </a:r>
            <a:r>
              <a:rPr lang="cs-CZ" sz="3200" b="1" dirty="0" err="1">
                <a:cs typeface="Arial" panose="020B0604020202020204" pitchFamily="34" charset="0"/>
              </a:rPr>
              <a:t>r</a:t>
            </a:r>
            <a:r>
              <a:rPr lang="cs-CZ" sz="3200" b="1" baseline="-25000" dirty="0" err="1">
                <a:cs typeface="Arial" panose="020B0604020202020204" pitchFamily="34" charset="0"/>
              </a:rPr>
              <a:t>c</a:t>
            </a:r>
            <a:r>
              <a:rPr lang="cs-CZ" sz="3200" b="1" dirty="0">
                <a:cs typeface="Arial" panose="020B0604020202020204" pitchFamily="34" charset="0"/>
              </a:rPr>
              <a:t>/</a:t>
            </a:r>
            <a:r>
              <a:rPr lang="cs-CZ" sz="3200" b="1" dirty="0" err="1">
                <a:cs typeface="Arial" panose="020B0604020202020204" pitchFamily="34" charset="0"/>
              </a:rPr>
              <a:t>r</a:t>
            </a:r>
            <a:r>
              <a:rPr lang="cs-CZ" sz="3200" b="1" baseline="-25000" dirty="0" err="1">
                <a:cs typeface="Arial" panose="020B0604020202020204" pitchFamily="34" charset="0"/>
              </a:rPr>
              <a:t>a</a:t>
            </a:r>
            <a:r>
              <a:rPr lang="cs-CZ" sz="3200" b="1" dirty="0"/>
              <a:t>)</a:t>
            </a:r>
          </a:p>
        </p:txBody>
      </p:sp>
      <p:pic>
        <p:nvPicPr>
          <p:cNvPr id="239618" name="Picture 2" descr="Abstrac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37862"/>
            <a:ext cx="7057294" cy="22018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ulka 4"/>
          <p:cNvGraphicFramePr>
            <a:graphicFrameLocks noGrp="1"/>
          </p:cNvGraphicFramePr>
          <p:nvPr>
            <p:extLst>
              <p:ext uri="{D42A27DB-BD31-4B8C-83A1-F6EECF244321}">
                <p14:modId xmlns:p14="http://schemas.microsoft.com/office/powerpoint/2010/main" val="4203474572"/>
              </p:ext>
            </p:extLst>
          </p:nvPr>
        </p:nvGraphicFramePr>
        <p:xfrm>
          <a:off x="2667000" y="1219200"/>
          <a:ext cx="6096000" cy="27635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cs-CZ" dirty="0" err="1"/>
                        <a:t>Radius</a:t>
                      </a:r>
                      <a:r>
                        <a:rPr lang="cs-CZ" dirty="0"/>
                        <a:t> Ratio</a:t>
                      </a:r>
                    </a:p>
                  </a:txBody>
                  <a:tcPr/>
                </a:tc>
                <a:tc>
                  <a:txBody>
                    <a:bodyPr/>
                    <a:lstStyle/>
                    <a:p>
                      <a:r>
                        <a:rPr lang="cs-CZ" dirty="0" err="1"/>
                        <a:t>Coordination</a:t>
                      </a:r>
                      <a:r>
                        <a:rPr lang="cs-CZ" dirty="0"/>
                        <a:t> </a:t>
                      </a:r>
                      <a:r>
                        <a:rPr lang="cs-CZ" dirty="0" err="1"/>
                        <a:t>number</a:t>
                      </a:r>
                      <a:endParaRPr lang="cs-CZ" dirty="0"/>
                    </a:p>
                  </a:txBody>
                  <a:tcPr/>
                </a:tc>
                <a:tc>
                  <a:txBody>
                    <a:bodyPr/>
                    <a:lstStyle/>
                    <a:p>
                      <a:r>
                        <a:rPr lang="cs-CZ" dirty="0"/>
                        <a:t>Type </a:t>
                      </a:r>
                      <a:r>
                        <a:rPr lang="cs-CZ" dirty="0" err="1"/>
                        <a:t>of</a:t>
                      </a:r>
                      <a:r>
                        <a:rPr lang="cs-CZ" dirty="0"/>
                        <a:t> </a:t>
                      </a:r>
                      <a:r>
                        <a:rPr lang="cs-CZ" dirty="0" err="1"/>
                        <a:t>void</a:t>
                      </a:r>
                      <a:endParaRPr lang="cs-CZ" dirty="0"/>
                    </a:p>
                  </a:txBody>
                  <a:tcPr/>
                </a:tc>
                <a:tc>
                  <a:txBody>
                    <a:bodyPr/>
                    <a:lstStyle/>
                    <a:p>
                      <a:r>
                        <a:rPr lang="cs-CZ" dirty="0" err="1"/>
                        <a:t>Example</a:t>
                      </a:r>
                      <a:endParaRPr lang="cs-CZ" dirty="0"/>
                    </a:p>
                  </a:txBody>
                  <a:tcPr/>
                </a:tc>
                <a:extLst>
                  <a:ext uri="{0D108BD9-81ED-4DB2-BD59-A6C34878D82A}">
                    <a16:rowId xmlns:a16="http://schemas.microsoft.com/office/drawing/2014/main" val="10000"/>
                  </a:ext>
                </a:extLst>
              </a:tr>
              <a:tr h="370840">
                <a:tc>
                  <a:txBody>
                    <a:bodyPr/>
                    <a:lstStyle/>
                    <a:p>
                      <a:r>
                        <a:rPr lang="cs-CZ" dirty="0"/>
                        <a:t>&lt; 0.155</a:t>
                      </a:r>
                    </a:p>
                  </a:txBody>
                  <a:tcPr/>
                </a:tc>
                <a:tc>
                  <a:txBody>
                    <a:bodyPr/>
                    <a:lstStyle/>
                    <a:p>
                      <a:pPr algn="ctr"/>
                      <a:r>
                        <a:rPr lang="cs-CZ" dirty="0"/>
                        <a:t>2</a:t>
                      </a:r>
                    </a:p>
                  </a:txBody>
                  <a:tcPr/>
                </a:tc>
                <a:tc>
                  <a:txBody>
                    <a:bodyPr/>
                    <a:lstStyle/>
                    <a:p>
                      <a:r>
                        <a:rPr lang="cs-CZ" dirty="0" err="1"/>
                        <a:t>Linear</a:t>
                      </a:r>
                      <a:endParaRPr lang="cs-CZ" dirty="0"/>
                    </a:p>
                  </a:txBody>
                  <a:tcPr/>
                </a:tc>
                <a:tc>
                  <a:txBody>
                    <a:bodyPr/>
                    <a:lstStyle/>
                    <a:p>
                      <a:endParaRPr lang="cs-CZ" dirty="0"/>
                    </a:p>
                  </a:txBody>
                  <a:tcPr/>
                </a:tc>
                <a:extLst>
                  <a:ext uri="{0D108BD9-81ED-4DB2-BD59-A6C34878D82A}">
                    <a16:rowId xmlns:a16="http://schemas.microsoft.com/office/drawing/2014/main" val="10001"/>
                  </a:ext>
                </a:extLst>
              </a:tr>
              <a:tr h="370840">
                <a:tc>
                  <a:txBody>
                    <a:bodyPr/>
                    <a:lstStyle/>
                    <a:p>
                      <a:r>
                        <a:rPr lang="cs-CZ" dirty="0"/>
                        <a:t>0.155 - 0.225</a:t>
                      </a:r>
                    </a:p>
                  </a:txBody>
                  <a:tcPr/>
                </a:tc>
                <a:tc>
                  <a:txBody>
                    <a:bodyPr/>
                    <a:lstStyle/>
                    <a:p>
                      <a:pPr algn="ctr"/>
                      <a:r>
                        <a:rPr lang="cs-CZ" dirty="0"/>
                        <a:t>3</a:t>
                      </a:r>
                    </a:p>
                  </a:txBody>
                  <a:tcPr/>
                </a:tc>
                <a:tc>
                  <a:txBody>
                    <a:bodyPr/>
                    <a:lstStyle/>
                    <a:p>
                      <a:r>
                        <a:rPr lang="cs-CZ" dirty="0" err="1"/>
                        <a:t>Triangular</a:t>
                      </a:r>
                      <a:r>
                        <a:rPr lang="cs-CZ" dirty="0"/>
                        <a:t> Plana</a:t>
                      </a:r>
                    </a:p>
                  </a:txBody>
                  <a:tcPr/>
                </a:tc>
                <a:tc>
                  <a:txBody>
                    <a:bodyPr/>
                    <a:lstStyle/>
                    <a:p>
                      <a:r>
                        <a:rPr lang="cs-CZ" dirty="0"/>
                        <a:t>B</a:t>
                      </a:r>
                      <a:r>
                        <a:rPr lang="cs-CZ" baseline="-25000" dirty="0"/>
                        <a:t>2</a:t>
                      </a:r>
                      <a:r>
                        <a:rPr lang="cs-CZ" dirty="0"/>
                        <a:t>O</a:t>
                      </a:r>
                      <a:r>
                        <a:rPr lang="cs-CZ" baseline="-25000" dirty="0"/>
                        <a:t>3</a:t>
                      </a:r>
                      <a:r>
                        <a:rPr lang="cs-CZ" dirty="0"/>
                        <a:t> </a:t>
                      </a:r>
                    </a:p>
                  </a:txBody>
                  <a:tcPr/>
                </a:tc>
                <a:extLst>
                  <a:ext uri="{0D108BD9-81ED-4DB2-BD59-A6C34878D82A}">
                    <a16:rowId xmlns:a16="http://schemas.microsoft.com/office/drawing/2014/main" val="10002"/>
                  </a:ext>
                </a:extLst>
              </a:tr>
              <a:tr h="370840">
                <a:tc>
                  <a:txBody>
                    <a:bodyPr/>
                    <a:lstStyle/>
                    <a:p>
                      <a:r>
                        <a:rPr lang="cs-CZ" dirty="0"/>
                        <a:t>0.225 - 0.414</a:t>
                      </a:r>
                    </a:p>
                  </a:txBody>
                  <a:tcPr/>
                </a:tc>
                <a:tc>
                  <a:txBody>
                    <a:bodyPr/>
                    <a:lstStyle/>
                    <a:p>
                      <a:pPr algn="ctr"/>
                      <a:r>
                        <a:rPr lang="cs-CZ" dirty="0"/>
                        <a:t>4</a:t>
                      </a:r>
                    </a:p>
                  </a:txBody>
                  <a:tcPr/>
                </a:tc>
                <a:tc>
                  <a:txBody>
                    <a:bodyPr/>
                    <a:lstStyle/>
                    <a:p>
                      <a:r>
                        <a:rPr lang="cs-CZ" dirty="0" err="1"/>
                        <a:t>Tetrahedral</a:t>
                      </a:r>
                      <a:r>
                        <a:rPr lang="cs-CZ" dirty="0"/>
                        <a:t> </a:t>
                      </a:r>
                    </a:p>
                  </a:txBody>
                  <a:tcPr/>
                </a:tc>
                <a:tc>
                  <a:txBody>
                    <a:bodyPr/>
                    <a:lstStyle/>
                    <a:p>
                      <a:r>
                        <a:rPr lang="cs-CZ" dirty="0" err="1"/>
                        <a:t>ZnS</a:t>
                      </a:r>
                      <a:r>
                        <a:rPr lang="cs-CZ" dirty="0"/>
                        <a:t>, </a:t>
                      </a:r>
                      <a:r>
                        <a:rPr lang="cs-CZ" dirty="0" err="1"/>
                        <a:t>CuCl</a:t>
                      </a:r>
                      <a:endParaRPr lang="cs-CZ" dirty="0"/>
                    </a:p>
                  </a:txBody>
                  <a:tcPr/>
                </a:tc>
                <a:extLst>
                  <a:ext uri="{0D108BD9-81ED-4DB2-BD59-A6C34878D82A}">
                    <a16:rowId xmlns:a16="http://schemas.microsoft.com/office/drawing/2014/main" val="10003"/>
                  </a:ext>
                </a:extLst>
              </a:tr>
              <a:tr h="370840">
                <a:tc>
                  <a:txBody>
                    <a:bodyPr/>
                    <a:lstStyle/>
                    <a:p>
                      <a:r>
                        <a:rPr lang="cs-CZ" dirty="0"/>
                        <a:t>0.414 - 0.732</a:t>
                      </a:r>
                    </a:p>
                  </a:txBody>
                  <a:tcPr/>
                </a:tc>
                <a:tc>
                  <a:txBody>
                    <a:bodyPr/>
                    <a:lstStyle/>
                    <a:p>
                      <a:pPr algn="ctr"/>
                      <a:r>
                        <a:rPr lang="cs-CZ" dirty="0"/>
                        <a:t>6</a:t>
                      </a:r>
                    </a:p>
                  </a:txBody>
                  <a:tcPr/>
                </a:tc>
                <a:tc>
                  <a:txBody>
                    <a:bodyPr/>
                    <a:lstStyle/>
                    <a:p>
                      <a:r>
                        <a:rPr lang="cs-CZ" dirty="0" err="1"/>
                        <a:t>Octahedral</a:t>
                      </a:r>
                      <a:r>
                        <a:rPr lang="cs-CZ" dirty="0"/>
                        <a:t> </a:t>
                      </a:r>
                    </a:p>
                  </a:txBody>
                  <a:tcPr/>
                </a:tc>
                <a:tc>
                  <a:txBody>
                    <a:bodyPr/>
                    <a:lstStyle/>
                    <a:p>
                      <a:r>
                        <a:rPr lang="cs-CZ" dirty="0" err="1"/>
                        <a:t>NaCl</a:t>
                      </a:r>
                      <a:r>
                        <a:rPr lang="cs-CZ" dirty="0"/>
                        <a:t>, </a:t>
                      </a:r>
                      <a:r>
                        <a:rPr lang="cs-CZ" dirty="0" err="1"/>
                        <a:t>MgO</a:t>
                      </a:r>
                      <a:endParaRPr lang="cs-CZ" dirty="0"/>
                    </a:p>
                  </a:txBody>
                  <a:tcPr/>
                </a:tc>
                <a:extLst>
                  <a:ext uri="{0D108BD9-81ED-4DB2-BD59-A6C34878D82A}">
                    <a16:rowId xmlns:a16="http://schemas.microsoft.com/office/drawing/2014/main" val="10004"/>
                  </a:ext>
                </a:extLst>
              </a:tr>
              <a:tr h="370840">
                <a:tc>
                  <a:txBody>
                    <a:bodyPr/>
                    <a:lstStyle/>
                    <a:p>
                      <a:r>
                        <a:rPr lang="cs-CZ" dirty="0"/>
                        <a:t>0.732 - 1.000</a:t>
                      </a:r>
                    </a:p>
                  </a:txBody>
                  <a:tcPr/>
                </a:tc>
                <a:tc>
                  <a:txBody>
                    <a:bodyPr/>
                    <a:lstStyle/>
                    <a:p>
                      <a:pPr algn="ctr"/>
                      <a:r>
                        <a:rPr lang="cs-CZ" dirty="0"/>
                        <a:t>8</a:t>
                      </a:r>
                    </a:p>
                  </a:txBody>
                  <a:tcPr/>
                </a:tc>
                <a:tc>
                  <a:txBody>
                    <a:bodyPr/>
                    <a:lstStyle/>
                    <a:p>
                      <a:r>
                        <a:rPr lang="cs-CZ" dirty="0" err="1"/>
                        <a:t>Cubic</a:t>
                      </a:r>
                      <a:endParaRPr lang="cs-CZ" dirty="0"/>
                    </a:p>
                  </a:txBody>
                  <a:tcPr/>
                </a:tc>
                <a:tc>
                  <a:txBody>
                    <a:bodyPr/>
                    <a:lstStyle/>
                    <a:p>
                      <a:r>
                        <a:rPr lang="cs-CZ" dirty="0" err="1"/>
                        <a:t>CsCl</a:t>
                      </a:r>
                      <a:r>
                        <a:rPr lang="cs-CZ" dirty="0"/>
                        <a:t>, NH</a:t>
                      </a:r>
                      <a:r>
                        <a:rPr lang="cs-CZ" baseline="-25000" dirty="0"/>
                        <a:t>4</a:t>
                      </a:r>
                      <a:r>
                        <a:rPr lang="cs-CZ" dirty="0"/>
                        <a:t>Br</a:t>
                      </a:r>
                    </a:p>
                  </a:txBody>
                  <a:tcPr/>
                </a:tc>
                <a:extLst>
                  <a:ext uri="{0D108BD9-81ED-4DB2-BD59-A6C34878D82A}">
                    <a16:rowId xmlns:a16="http://schemas.microsoft.com/office/drawing/2014/main" val="10005"/>
                  </a:ext>
                </a:extLst>
              </a:tr>
            </a:tbl>
          </a:graphicData>
        </a:graphic>
      </p:graphicFrame>
      <p:sp>
        <p:nvSpPr>
          <p:cNvPr id="3" name="TextovéPole 2">
            <a:extLst>
              <a:ext uri="{FF2B5EF4-FFF2-40B4-BE49-F238E27FC236}">
                <a16:creationId xmlns:a16="http://schemas.microsoft.com/office/drawing/2014/main" id="{BB8E3048-FE36-41AC-9FF4-C124F7B7B166}"/>
              </a:ext>
            </a:extLst>
          </p:cNvPr>
          <p:cNvSpPr txBox="1"/>
          <p:nvPr/>
        </p:nvSpPr>
        <p:spPr>
          <a:xfrm>
            <a:off x="381000" y="3755542"/>
            <a:ext cx="1893467" cy="1200329"/>
          </a:xfrm>
          <a:prstGeom prst="rect">
            <a:avLst/>
          </a:prstGeom>
          <a:noFill/>
        </p:spPr>
        <p:txBody>
          <a:bodyPr wrap="none" rtlCol="0">
            <a:spAutoFit/>
          </a:bodyPr>
          <a:lstStyle/>
          <a:p>
            <a:r>
              <a:rPr lang="en-US" dirty="0"/>
              <a:t>H</a:t>
            </a:r>
            <a:r>
              <a:rPr lang="cs-CZ" dirty="0"/>
              <a:t>u</a:t>
            </a:r>
            <a:r>
              <a:rPr lang="en-US" dirty="0" err="1"/>
              <a:t>ttig</a:t>
            </a:r>
            <a:r>
              <a:rPr lang="cs-CZ" dirty="0"/>
              <a:t> 1920</a:t>
            </a:r>
          </a:p>
          <a:p>
            <a:r>
              <a:rPr lang="cs-CZ" dirty="0" err="1"/>
              <a:t>Magnus</a:t>
            </a:r>
            <a:r>
              <a:rPr lang="cs-CZ" dirty="0"/>
              <a:t> 1922</a:t>
            </a:r>
          </a:p>
          <a:p>
            <a:r>
              <a:rPr lang="cs-CZ" dirty="0" err="1"/>
              <a:t>Goldschmidt</a:t>
            </a:r>
            <a:r>
              <a:rPr lang="cs-CZ" dirty="0"/>
              <a:t> 1927</a:t>
            </a:r>
          </a:p>
          <a:p>
            <a:r>
              <a:rPr lang="cs-CZ" dirty="0" err="1"/>
              <a:t>Pauling</a:t>
            </a:r>
            <a:r>
              <a:rPr lang="cs-CZ" dirty="0"/>
              <a:t> 1931 </a:t>
            </a:r>
            <a:endParaRPr lang="en-US" dirty="0"/>
          </a:p>
        </p:txBody>
      </p:sp>
      <p:sp>
        <p:nvSpPr>
          <p:cNvPr id="4" name="Levá složená závorka 3">
            <a:extLst>
              <a:ext uri="{FF2B5EF4-FFF2-40B4-BE49-F238E27FC236}">
                <a16:creationId xmlns:a16="http://schemas.microsoft.com/office/drawing/2014/main" id="{EB22B6E4-A25C-4290-B843-67814D726899}"/>
              </a:ext>
            </a:extLst>
          </p:cNvPr>
          <p:cNvSpPr/>
          <p:nvPr/>
        </p:nvSpPr>
        <p:spPr>
          <a:xfrm>
            <a:off x="2280234" y="1786738"/>
            <a:ext cx="158166" cy="141366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 name="TextovéPole 5">
            <a:extLst>
              <a:ext uri="{FF2B5EF4-FFF2-40B4-BE49-F238E27FC236}">
                <a16:creationId xmlns:a16="http://schemas.microsoft.com/office/drawing/2014/main" id="{80228656-3941-45D4-BDBD-CFF19F1CBC40}"/>
              </a:ext>
            </a:extLst>
          </p:cNvPr>
          <p:cNvSpPr txBox="1"/>
          <p:nvPr/>
        </p:nvSpPr>
        <p:spPr>
          <a:xfrm>
            <a:off x="391274" y="2009120"/>
            <a:ext cx="1746834" cy="923330"/>
          </a:xfrm>
          <a:prstGeom prst="rect">
            <a:avLst/>
          </a:prstGeom>
          <a:noFill/>
          <a:ln w="12700">
            <a:solidFill>
              <a:schemeClr val="accent1">
                <a:shade val="95000"/>
                <a:satMod val="105000"/>
              </a:schemeClr>
            </a:solidFill>
          </a:ln>
        </p:spPr>
        <p:txBody>
          <a:bodyPr wrap="square" rtlCol="0">
            <a:spAutoFit/>
          </a:bodyPr>
          <a:lstStyle/>
          <a:p>
            <a:r>
              <a:rPr lang="cs-CZ" dirty="0"/>
              <a:t>Kovalentní podle </a:t>
            </a:r>
            <a:r>
              <a:rPr lang="cs-CZ" dirty="0" err="1"/>
              <a:t>Fajansových</a:t>
            </a:r>
            <a:r>
              <a:rPr lang="cs-CZ" dirty="0"/>
              <a:t> pravidel</a:t>
            </a:r>
          </a:p>
        </p:txBody>
      </p:sp>
    </p:spTree>
    <p:extLst>
      <p:ext uri="{BB962C8B-B14F-4D97-AF65-F5344CB8AC3E}">
        <p14:creationId xmlns:p14="http://schemas.microsoft.com/office/powerpoint/2010/main" val="30749233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scilearn.sydney.edu.au/fychemistry/prelab/images/clip_image04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15583" cy="496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3502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2FD201A2-82CD-4591-9F10-962428FDF8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457200"/>
            <a:ext cx="3311319" cy="6077243"/>
          </a:xfrm>
          <a:prstGeom prst="rect">
            <a:avLst/>
          </a:prstGeom>
        </p:spPr>
      </p:pic>
      <p:sp>
        <p:nvSpPr>
          <p:cNvPr id="2" name="TextovéPole 1">
            <a:extLst>
              <a:ext uri="{FF2B5EF4-FFF2-40B4-BE49-F238E27FC236}">
                <a16:creationId xmlns:a16="http://schemas.microsoft.com/office/drawing/2014/main" id="{DD4E627B-F6E2-4430-8137-D99F8C33ED28}"/>
              </a:ext>
            </a:extLst>
          </p:cNvPr>
          <p:cNvSpPr txBox="1"/>
          <p:nvPr/>
        </p:nvSpPr>
        <p:spPr>
          <a:xfrm>
            <a:off x="1219200" y="1752600"/>
            <a:ext cx="2971263" cy="954107"/>
          </a:xfrm>
          <a:prstGeom prst="rect">
            <a:avLst/>
          </a:prstGeom>
          <a:noFill/>
        </p:spPr>
        <p:txBody>
          <a:bodyPr wrap="none" rtlCol="0">
            <a:spAutoFit/>
          </a:bodyPr>
          <a:lstStyle/>
          <a:p>
            <a:r>
              <a:rPr lang="cs-CZ" sz="2000" dirty="0" err="1"/>
              <a:t>rc</a:t>
            </a:r>
            <a:r>
              <a:rPr lang="cs-CZ" sz="2000" dirty="0"/>
              <a:t>/</a:t>
            </a:r>
            <a:r>
              <a:rPr lang="cs-CZ" sz="2000" dirty="0" err="1"/>
              <a:t>ra</a:t>
            </a:r>
            <a:r>
              <a:rPr lang="cs-CZ" sz="2000" dirty="0"/>
              <a:t> = </a:t>
            </a:r>
            <a:r>
              <a:rPr lang="en-US" sz="2000" dirty="0"/>
              <a:t>[12/(12 - CN)]</a:t>
            </a:r>
            <a:r>
              <a:rPr lang="en-US" sz="2000" baseline="30000" dirty="0"/>
              <a:t>1/2</a:t>
            </a:r>
            <a:r>
              <a:rPr lang="en-US" sz="2000" dirty="0"/>
              <a:t> – 1</a:t>
            </a:r>
            <a:endParaRPr lang="cs-CZ" sz="2000" dirty="0"/>
          </a:p>
          <a:p>
            <a:endParaRPr lang="cs-CZ" dirty="0"/>
          </a:p>
          <a:p>
            <a:r>
              <a:rPr lang="cs-CZ" dirty="0"/>
              <a:t>CN je koordinační číslo</a:t>
            </a:r>
            <a:endParaRPr lang="en-US" dirty="0"/>
          </a:p>
        </p:txBody>
      </p:sp>
      <p:sp>
        <p:nvSpPr>
          <p:cNvPr id="4" name="Obdélník 3">
            <a:extLst>
              <a:ext uri="{FF2B5EF4-FFF2-40B4-BE49-F238E27FC236}">
                <a16:creationId xmlns:a16="http://schemas.microsoft.com/office/drawing/2014/main" id="{F40EA5F1-88F0-4BAD-BE6F-D71939CB491F}"/>
              </a:ext>
            </a:extLst>
          </p:cNvPr>
          <p:cNvSpPr/>
          <p:nvPr/>
        </p:nvSpPr>
        <p:spPr>
          <a:xfrm>
            <a:off x="457200" y="457200"/>
            <a:ext cx="4648200" cy="830997"/>
          </a:xfrm>
          <a:prstGeom prst="rect">
            <a:avLst/>
          </a:prstGeom>
        </p:spPr>
        <p:txBody>
          <a:bodyPr wrap="square">
            <a:spAutoFit/>
          </a:bodyPr>
          <a:lstStyle/>
          <a:p>
            <a:pPr algn="ctr"/>
            <a:r>
              <a:rPr lang="en-US" altLang="cs-CZ" sz="2400" b="1" dirty="0">
                <a:cs typeface="Arial" pitchFamily="34" charset="0"/>
              </a:rPr>
              <a:t>Pom</a:t>
            </a:r>
            <a:r>
              <a:rPr lang="cs-CZ" altLang="cs-CZ" sz="2400" b="1" dirty="0">
                <a:cs typeface="Arial" pitchFamily="34" charset="0"/>
              </a:rPr>
              <a:t>ě</a:t>
            </a:r>
            <a:r>
              <a:rPr lang="en-US" altLang="cs-CZ" sz="2400" b="1" dirty="0">
                <a:cs typeface="Arial" pitchFamily="34" charset="0"/>
              </a:rPr>
              <a:t>r </a:t>
            </a:r>
            <a:r>
              <a:rPr lang="en-US" altLang="cs-CZ" sz="2400" b="1" dirty="0" err="1">
                <a:cs typeface="Arial" pitchFamily="34" charset="0"/>
              </a:rPr>
              <a:t>ionto</a:t>
            </a:r>
            <a:r>
              <a:rPr lang="cs-CZ" altLang="cs-CZ" sz="2400" b="1" dirty="0" err="1">
                <a:cs typeface="Arial" pitchFamily="34" charset="0"/>
              </a:rPr>
              <a:t>vý</a:t>
            </a:r>
            <a:r>
              <a:rPr lang="en-US" altLang="cs-CZ" sz="2400" b="1" dirty="0" err="1">
                <a:cs typeface="Arial" pitchFamily="34" charset="0"/>
              </a:rPr>
              <a:t>ch</a:t>
            </a:r>
            <a:r>
              <a:rPr lang="cs-CZ" altLang="cs-CZ" sz="2400" b="1" dirty="0">
                <a:cs typeface="Arial" pitchFamily="34" charset="0"/>
              </a:rPr>
              <a:t> poloměrů </a:t>
            </a:r>
          </a:p>
          <a:p>
            <a:pPr algn="ctr"/>
            <a:r>
              <a:rPr lang="cs-CZ" altLang="cs-CZ" sz="2400" b="1" dirty="0">
                <a:cs typeface="Arial" pitchFamily="34" charset="0"/>
              </a:rPr>
              <a:t>a koordinační číslo </a:t>
            </a:r>
            <a:endParaRPr lang="en-US" sz="2400" dirty="0"/>
          </a:p>
        </p:txBody>
      </p:sp>
      <p:sp>
        <p:nvSpPr>
          <p:cNvPr id="8" name="TextovéPole 7">
            <a:extLst>
              <a:ext uri="{FF2B5EF4-FFF2-40B4-BE49-F238E27FC236}">
                <a16:creationId xmlns:a16="http://schemas.microsoft.com/office/drawing/2014/main" id="{87F570C6-B3FB-4572-BD22-436A1AAACBBC}"/>
              </a:ext>
            </a:extLst>
          </p:cNvPr>
          <p:cNvSpPr txBox="1"/>
          <p:nvPr/>
        </p:nvSpPr>
        <p:spPr>
          <a:xfrm>
            <a:off x="228600" y="3048000"/>
            <a:ext cx="5342745" cy="338554"/>
          </a:xfrm>
          <a:prstGeom prst="rect">
            <a:avLst/>
          </a:prstGeom>
          <a:noFill/>
        </p:spPr>
        <p:txBody>
          <a:bodyPr wrap="none" rtlCol="0">
            <a:spAutoFit/>
          </a:bodyPr>
          <a:lstStyle/>
          <a:p>
            <a:r>
              <a:rPr lang="cs-CZ" sz="1600" dirty="0" err="1"/>
              <a:t>Toofan</a:t>
            </a:r>
            <a:r>
              <a:rPr lang="cs-CZ" sz="1600" dirty="0"/>
              <a:t>, J.: </a:t>
            </a:r>
            <a:r>
              <a:rPr lang="cs-CZ" sz="1600" i="1" dirty="0" err="1"/>
              <a:t>Journal</a:t>
            </a:r>
            <a:r>
              <a:rPr lang="cs-CZ" sz="1600" i="1" dirty="0"/>
              <a:t> </a:t>
            </a:r>
            <a:r>
              <a:rPr lang="cs-CZ" sz="1600" i="1" dirty="0" err="1"/>
              <a:t>of</a:t>
            </a:r>
            <a:r>
              <a:rPr lang="cs-CZ" sz="1600" i="1" dirty="0"/>
              <a:t> </a:t>
            </a:r>
            <a:r>
              <a:rPr lang="cs-CZ" sz="1600" i="1" dirty="0" err="1"/>
              <a:t>Chemical</a:t>
            </a:r>
            <a:r>
              <a:rPr lang="cs-CZ" sz="1600" i="1" dirty="0"/>
              <a:t> </a:t>
            </a:r>
            <a:r>
              <a:rPr lang="cs-CZ" sz="1600" i="1" dirty="0" err="1"/>
              <a:t>Education</a:t>
            </a:r>
            <a:r>
              <a:rPr lang="cs-CZ" sz="1600" i="1" dirty="0"/>
              <a:t> </a:t>
            </a:r>
            <a:r>
              <a:rPr lang="cs-CZ" sz="1600" dirty="0"/>
              <a:t>71, 1994, 147 a 749. </a:t>
            </a:r>
            <a:endParaRPr lang="en-US" sz="1600" dirty="0"/>
          </a:p>
        </p:txBody>
      </p:sp>
      <p:pic>
        <p:nvPicPr>
          <p:cNvPr id="6" name="Picture 6" descr="VÃ½sledek obrÃ¡zku pro atomic radii and coordination number">
            <a:extLst>
              <a:ext uri="{FF2B5EF4-FFF2-40B4-BE49-F238E27FC236}">
                <a16:creationId xmlns:a16="http://schemas.microsoft.com/office/drawing/2014/main" id="{56740CCC-60DE-4EC6-8044-DAF28ADB8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267200"/>
            <a:ext cx="3254992" cy="2376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451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94302"/>
            <a:ext cx="7543800" cy="6343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08230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77821"/>
            <a:ext cx="5439459" cy="6702357"/>
          </a:xfrm>
          <a:extLst>
            <a:ext uri="{909E8E84-426E-40DD-AFC4-6F175D3DCCD1}">
              <a14:hiddenFill xmlns:a14="http://schemas.microsoft.com/office/drawing/2010/main">
                <a:solidFill>
                  <a:srgbClr val="FFFFFF"/>
                </a:solidFill>
              </a14:hiddenFill>
            </a:ext>
          </a:extLst>
        </p:spPr>
      </p:pic>
      <p:sp>
        <p:nvSpPr>
          <p:cNvPr id="2" name="AutoShape 6" descr="SouvisejÃ­cÃ­ obrÃ¡z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42184317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745F038B-7E39-4AEC-A02A-8C7D3C4DB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71600"/>
            <a:ext cx="5562600" cy="4867277"/>
          </a:xfrm>
          <a:prstGeom prst="rect">
            <a:avLst/>
          </a:prstGeom>
        </p:spPr>
      </p:pic>
      <p:sp>
        <p:nvSpPr>
          <p:cNvPr id="6" name="TextovéPole 5">
            <a:extLst>
              <a:ext uri="{FF2B5EF4-FFF2-40B4-BE49-F238E27FC236}">
                <a16:creationId xmlns:a16="http://schemas.microsoft.com/office/drawing/2014/main" id="{DC772993-1E44-4923-B9AF-E6B61E1E6209}"/>
              </a:ext>
            </a:extLst>
          </p:cNvPr>
          <p:cNvSpPr txBox="1"/>
          <p:nvPr/>
        </p:nvSpPr>
        <p:spPr>
          <a:xfrm>
            <a:off x="2286000" y="457200"/>
            <a:ext cx="3238644" cy="461665"/>
          </a:xfrm>
          <a:prstGeom prst="rect">
            <a:avLst/>
          </a:prstGeom>
          <a:noFill/>
        </p:spPr>
        <p:txBody>
          <a:bodyPr wrap="none" rtlCol="0">
            <a:spAutoFit/>
          </a:bodyPr>
          <a:lstStyle/>
          <a:p>
            <a:r>
              <a:rPr lang="cs-CZ" sz="2400" b="1" dirty="0" err="1"/>
              <a:t>Moore</a:t>
            </a:r>
            <a:r>
              <a:rPr lang="cs-CZ" sz="2400" b="1" dirty="0"/>
              <a:t> – </a:t>
            </a:r>
            <a:r>
              <a:rPr lang="cs-CZ" sz="2400" b="1" dirty="0" err="1"/>
              <a:t>Pearsonův</a:t>
            </a:r>
            <a:r>
              <a:rPr lang="cs-CZ" sz="2400" b="1" dirty="0"/>
              <a:t> graf</a:t>
            </a:r>
            <a:endParaRPr lang="en-US" sz="2400" b="1" dirty="0"/>
          </a:p>
        </p:txBody>
      </p:sp>
    </p:spTree>
    <p:extLst>
      <p:ext uri="{BB962C8B-B14F-4D97-AF65-F5344CB8AC3E}">
        <p14:creationId xmlns:p14="http://schemas.microsoft.com/office/powerpoint/2010/main" val="246856759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1905000" y="346953"/>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400" b="1" dirty="0"/>
              <a:t>Energie iontové vazby</a:t>
            </a:r>
            <a:endParaRPr lang="cs-CZ" altLang="cs-CZ" sz="2400" dirty="0"/>
          </a:p>
        </p:txBody>
      </p:sp>
      <p:sp>
        <p:nvSpPr>
          <p:cNvPr id="239621" name="Rectangle 5"/>
          <p:cNvSpPr>
            <a:spLocks noChangeArrowheads="1"/>
          </p:cNvSpPr>
          <p:nvPr/>
        </p:nvSpPr>
        <p:spPr bwMode="auto">
          <a:xfrm>
            <a:off x="218872" y="990600"/>
            <a:ext cx="8686800" cy="352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lgn="just">
              <a:buNone/>
            </a:pPr>
            <a:r>
              <a:rPr lang="cs-CZ" altLang="cs-CZ" sz="2000" dirty="0">
                <a:latin typeface="+mn-lt"/>
              </a:rPr>
              <a:t>Když se přiblíží draslíkový a chlorový atom, dojde k výměně elektronu</a:t>
            </a:r>
            <a:r>
              <a:rPr lang="en-US" altLang="cs-CZ" sz="2000" dirty="0">
                <a:latin typeface="+mn-lt"/>
              </a:rPr>
              <a:t>: </a:t>
            </a:r>
          </a:p>
          <a:p>
            <a:pPr algn="just">
              <a:buFontTx/>
              <a:buNone/>
            </a:pPr>
            <a:r>
              <a:rPr lang="cs-CZ" altLang="cs-CZ" sz="2000" dirty="0">
                <a:latin typeface="+mn-lt"/>
              </a:rPr>
              <a:t>	</a:t>
            </a:r>
            <a:r>
              <a:rPr lang="en-US" altLang="cs-CZ" sz="2000" dirty="0">
                <a:latin typeface="+mn-lt"/>
              </a:rPr>
              <a:t>K(</a:t>
            </a:r>
            <a:r>
              <a:rPr lang="en-US" altLang="cs-CZ" sz="2000" i="1" dirty="0">
                <a:latin typeface="+mn-lt"/>
              </a:rPr>
              <a:t>g</a:t>
            </a:r>
            <a:r>
              <a:rPr lang="en-US" altLang="cs-CZ" sz="2000" dirty="0">
                <a:latin typeface="+mn-lt"/>
              </a:rPr>
              <a:t>)</a:t>
            </a:r>
            <a:r>
              <a:rPr lang="en-US" altLang="cs-CZ" sz="2000" dirty="0">
                <a:latin typeface="+mn-lt"/>
                <a:sym typeface="Symbol" pitchFamily="18" charset="2"/>
              </a:rPr>
              <a:t></a:t>
            </a:r>
            <a:r>
              <a:rPr lang="en-US" altLang="cs-CZ" sz="2000" dirty="0">
                <a:latin typeface="+mn-lt"/>
              </a:rPr>
              <a:t> K</a:t>
            </a:r>
            <a:r>
              <a:rPr lang="en-US" altLang="cs-CZ" sz="2000" baseline="30000" dirty="0">
                <a:latin typeface="+mn-lt"/>
              </a:rPr>
              <a:t>+</a:t>
            </a:r>
            <a:r>
              <a:rPr lang="en-US" altLang="cs-CZ" sz="2000" dirty="0">
                <a:latin typeface="+mn-lt"/>
              </a:rPr>
              <a:t>(</a:t>
            </a:r>
            <a:r>
              <a:rPr lang="en-US" altLang="cs-CZ" sz="2000" i="1" dirty="0">
                <a:latin typeface="+mn-lt"/>
              </a:rPr>
              <a:t>g</a:t>
            </a:r>
            <a:r>
              <a:rPr lang="en-US" altLang="cs-CZ" sz="2000" dirty="0">
                <a:latin typeface="+mn-lt"/>
              </a:rPr>
              <a:t>) + e</a:t>
            </a:r>
            <a:r>
              <a:rPr lang="en-US" altLang="cs-CZ" sz="2000" baseline="30000" dirty="0">
                <a:latin typeface="+mn-lt"/>
                <a:sym typeface="Symbol" pitchFamily="18" charset="2"/>
              </a:rPr>
              <a:t></a:t>
            </a:r>
            <a:r>
              <a:rPr lang="en-US" altLang="cs-CZ" sz="2000" baseline="30000" dirty="0">
                <a:latin typeface="+mn-lt"/>
              </a:rPr>
              <a:t> </a:t>
            </a:r>
            <a:r>
              <a:rPr lang="en-US" altLang="cs-CZ" sz="2000" dirty="0">
                <a:latin typeface="+mn-lt"/>
              </a:rPr>
              <a:t> 		</a:t>
            </a:r>
            <a:r>
              <a:rPr lang="cs-CZ" altLang="cs-CZ" sz="2000" dirty="0">
                <a:latin typeface="+mn-lt"/>
              </a:rPr>
              <a:t>         </a:t>
            </a:r>
            <a:r>
              <a:rPr lang="en-US" altLang="cs-CZ" sz="2000" dirty="0" err="1">
                <a:latin typeface="+mn-lt"/>
              </a:rPr>
              <a:t>E</a:t>
            </a:r>
            <a:r>
              <a:rPr lang="en-US" altLang="cs-CZ" sz="2000" baseline="-25000" dirty="0" err="1">
                <a:latin typeface="+mn-lt"/>
              </a:rPr>
              <a:t>i</a:t>
            </a:r>
            <a:r>
              <a:rPr lang="en-US" altLang="cs-CZ" sz="2000" dirty="0">
                <a:latin typeface="+mn-lt"/>
              </a:rPr>
              <a:t> = +418 kJ</a:t>
            </a:r>
          </a:p>
          <a:p>
            <a:pPr algn="just">
              <a:buFontTx/>
              <a:buNone/>
            </a:pPr>
            <a:r>
              <a:rPr lang="cs-CZ" altLang="cs-CZ" sz="2000" u="sng" dirty="0">
                <a:latin typeface="+mn-lt"/>
              </a:rPr>
              <a:t>	</a:t>
            </a:r>
            <a:r>
              <a:rPr lang="en-US" altLang="cs-CZ" sz="2000" u="sng" dirty="0">
                <a:latin typeface="+mn-lt"/>
              </a:rPr>
              <a:t>Cl(</a:t>
            </a:r>
            <a:r>
              <a:rPr lang="en-US" altLang="cs-CZ" sz="2000" i="1" u="sng" dirty="0">
                <a:latin typeface="+mn-lt"/>
              </a:rPr>
              <a:t>g</a:t>
            </a:r>
            <a:r>
              <a:rPr lang="en-US" altLang="cs-CZ" sz="2000" u="sng" dirty="0">
                <a:latin typeface="+mn-lt"/>
              </a:rPr>
              <a:t>)+ e</a:t>
            </a:r>
            <a:r>
              <a:rPr lang="en-US" altLang="cs-CZ" sz="2000" u="sng" baseline="30000" dirty="0">
                <a:latin typeface="+mn-lt"/>
                <a:sym typeface="Symbol" pitchFamily="18" charset="2"/>
              </a:rPr>
              <a:t></a:t>
            </a:r>
            <a:r>
              <a:rPr lang="en-US" altLang="cs-CZ" sz="2000" u="sng" dirty="0">
                <a:latin typeface="+mn-lt"/>
                <a:sym typeface="Symbol" pitchFamily="18" charset="2"/>
              </a:rPr>
              <a:t></a:t>
            </a:r>
            <a:r>
              <a:rPr lang="en-US" altLang="cs-CZ" sz="2000" u="sng" dirty="0">
                <a:latin typeface="+mn-lt"/>
              </a:rPr>
              <a:t> Cl</a:t>
            </a:r>
            <a:r>
              <a:rPr lang="en-US" altLang="cs-CZ" sz="2000" u="sng" baseline="30000" dirty="0">
                <a:latin typeface="+mn-lt"/>
                <a:sym typeface="Symbol" pitchFamily="18" charset="2"/>
              </a:rPr>
              <a:t></a:t>
            </a:r>
            <a:r>
              <a:rPr lang="en-US" altLang="cs-CZ" sz="2000" u="sng" dirty="0">
                <a:latin typeface="+mn-lt"/>
              </a:rPr>
              <a:t>(</a:t>
            </a:r>
            <a:r>
              <a:rPr lang="en-US" altLang="cs-CZ" sz="2000" i="1" u="sng" dirty="0">
                <a:latin typeface="+mn-lt"/>
              </a:rPr>
              <a:t>g</a:t>
            </a:r>
            <a:r>
              <a:rPr lang="en-US" altLang="cs-CZ" sz="2000" u="sng" dirty="0">
                <a:latin typeface="+mn-lt"/>
              </a:rPr>
              <a:t>) 		</a:t>
            </a:r>
            <a:r>
              <a:rPr lang="cs-CZ" altLang="cs-CZ" sz="2000" u="sng" dirty="0">
                <a:latin typeface="+mn-lt"/>
              </a:rPr>
              <a:t>       </a:t>
            </a:r>
            <a:r>
              <a:rPr lang="en-US" altLang="cs-CZ" sz="2000" u="sng" dirty="0" err="1">
                <a:latin typeface="+mn-lt"/>
              </a:rPr>
              <a:t>E</a:t>
            </a:r>
            <a:r>
              <a:rPr lang="en-US" altLang="cs-CZ" sz="2000" u="sng" baseline="-25000" dirty="0" err="1">
                <a:latin typeface="+mn-lt"/>
              </a:rPr>
              <a:t>ea</a:t>
            </a:r>
            <a:r>
              <a:rPr lang="en-US" altLang="cs-CZ" sz="2000" u="sng" dirty="0">
                <a:latin typeface="+mn-lt"/>
              </a:rPr>
              <a:t> = </a:t>
            </a:r>
            <a:r>
              <a:rPr lang="en-US" altLang="cs-CZ" sz="2000" u="sng" dirty="0">
                <a:latin typeface="+mn-lt"/>
                <a:sym typeface="Symbol" pitchFamily="18" charset="2"/>
              </a:rPr>
              <a:t></a:t>
            </a:r>
            <a:r>
              <a:rPr lang="en-US" altLang="cs-CZ" sz="2000" u="sng" dirty="0">
                <a:latin typeface="+mn-lt"/>
              </a:rPr>
              <a:t>349 kJ</a:t>
            </a:r>
            <a:endParaRPr lang="cs-CZ" altLang="cs-CZ" sz="2000" u="sng" dirty="0">
              <a:latin typeface="+mn-lt"/>
            </a:endParaRPr>
          </a:p>
          <a:p>
            <a:pPr algn="just">
              <a:buFontTx/>
              <a:buNone/>
            </a:pPr>
            <a:endParaRPr lang="en-US" altLang="cs-CZ" sz="800" u="sng" dirty="0">
              <a:latin typeface="+mn-lt"/>
            </a:endParaRPr>
          </a:p>
          <a:p>
            <a:pPr algn="just">
              <a:buFontTx/>
              <a:buNone/>
            </a:pPr>
            <a:r>
              <a:rPr lang="cs-CZ" altLang="cs-CZ" sz="2000" dirty="0">
                <a:latin typeface="+mn-lt"/>
              </a:rPr>
              <a:t>	</a:t>
            </a:r>
            <a:r>
              <a:rPr lang="en-US" altLang="cs-CZ" sz="2000" dirty="0">
                <a:latin typeface="+mn-lt"/>
              </a:rPr>
              <a:t>K(</a:t>
            </a:r>
            <a:r>
              <a:rPr lang="en-US" altLang="cs-CZ" sz="2000" i="1" dirty="0">
                <a:latin typeface="+mn-lt"/>
              </a:rPr>
              <a:t>g</a:t>
            </a:r>
            <a:r>
              <a:rPr lang="en-US" altLang="cs-CZ" sz="2000" dirty="0">
                <a:latin typeface="+mn-lt"/>
              </a:rPr>
              <a:t>)+Cl(</a:t>
            </a:r>
            <a:r>
              <a:rPr lang="en-US" altLang="cs-CZ" sz="2000" i="1" dirty="0">
                <a:latin typeface="+mn-lt"/>
              </a:rPr>
              <a:t>g</a:t>
            </a:r>
            <a:r>
              <a:rPr lang="en-US" altLang="cs-CZ" sz="2000" dirty="0">
                <a:latin typeface="+mn-lt"/>
              </a:rPr>
              <a:t>)</a:t>
            </a:r>
            <a:r>
              <a:rPr lang="en-US" altLang="cs-CZ" sz="2000" dirty="0">
                <a:latin typeface="+mn-lt"/>
                <a:sym typeface="Symbol" pitchFamily="18" charset="2"/>
              </a:rPr>
              <a:t></a:t>
            </a:r>
            <a:r>
              <a:rPr lang="en-US" altLang="cs-CZ" sz="2000" dirty="0">
                <a:latin typeface="+mn-lt"/>
              </a:rPr>
              <a:t> K</a:t>
            </a:r>
            <a:r>
              <a:rPr lang="en-US" altLang="cs-CZ" sz="2000" baseline="30000" dirty="0">
                <a:latin typeface="+mn-lt"/>
              </a:rPr>
              <a:t>+</a:t>
            </a:r>
            <a:r>
              <a:rPr lang="en-US" altLang="cs-CZ" sz="2000" dirty="0">
                <a:latin typeface="+mn-lt"/>
              </a:rPr>
              <a:t>(</a:t>
            </a:r>
            <a:r>
              <a:rPr lang="en-US" altLang="cs-CZ" sz="2000" i="1" dirty="0">
                <a:latin typeface="+mn-lt"/>
              </a:rPr>
              <a:t>g</a:t>
            </a:r>
            <a:r>
              <a:rPr lang="en-US" altLang="cs-CZ" sz="2000" dirty="0">
                <a:latin typeface="+mn-lt"/>
              </a:rPr>
              <a:t>) + Cl</a:t>
            </a:r>
            <a:r>
              <a:rPr lang="en-US" altLang="cs-CZ" sz="2000" baseline="30000" dirty="0">
                <a:latin typeface="+mn-lt"/>
                <a:sym typeface="Symbol" pitchFamily="18" charset="2"/>
              </a:rPr>
              <a:t></a:t>
            </a:r>
            <a:r>
              <a:rPr lang="en-US" altLang="cs-CZ" sz="2000" dirty="0">
                <a:latin typeface="+mn-lt"/>
              </a:rPr>
              <a:t>(</a:t>
            </a:r>
            <a:r>
              <a:rPr lang="en-US" altLang="cs-CZ" sz="2000" i="1" dirty="0">
                <a:latin typeface="+mn-lt"/>
              </a:rPr>
              <a:t>g</a:t>
            </a:r>
            <a:r>
              <a:rPr lang="en-US" altLang="cs-CZ" sz="2000" dirty="0">
                <a:latin typeface="+mn-lt"/>
              </a:rPr>
              <a:t>) </a:t>
            </a:r>
            <a:r>
              <a:rPr lang="cs-CZ" altLang="cs-CZ" sz="2000" dirty="0">
                <a:latin typeface="+mn-lt"/>
              </a:rPr>
              <a:t>          </a:t>
            </a:r>
            <a:r>
              <a:rPr lang="en-US" altLang="cs-CZ" sz="2000" dirty="0">
                <a:latin typeface="+mn-lt"/>
                <a:sym typeface="Symbol" pitchFamily="18" charset="2"/>
              </a:rPr>
              <a:t></a:t>
            </a:r>
            <a:r>
              <a:rPr lang="en-US" altLang="cs-CZ" sz="2000" dirty="0">
                <a:latin typeface="+mn-lt"/>
              </a:rPr>
              <a:t>E = + 69 kJ </a:t>
            </a:r>
          </a:p>
          <a:p>
            <a:pPr marL="0" indent="0" algn="just">
              <a:buNone/>
            </a:pPr>
            <a:endParaRPr lang="cs-CZ" altLang="cs-CZ" sz="2000" dirty="0">
              <a:latin typeface="+mn-lt"/>
            </a:endParaRPr>
          </a:p>
          <a:p>
            <a:pPr marL="0" indent="0" algn="just">
              <a:buNone/>
            </a:pPr>
            <a:r>
              <a:rPr lang="en-US" altLang="cs-CZ" sz="2000" dirty="0">
                <a:latin typeface="+mn-lt"/>
              </a:rPr>
              <a:t>Po</a:t>
            </a:r>
            <a:r>
              <a:rPr lang="cs-CZ" altLang="cs-CZ" sz="2000" dirty="0" err="1">
                <a:latin typeface="+mn-lt"/>
              </a:rPr>
              <a:t>zitivní</a:t>
            </a:r>
            <a:r>
              <a:rPr lang="cs-CZ" altLang="cs-CZ" sz="2000" dirty="0">
                <a:latin typeface="+mn-lt"/>
              </a:rPr>
              <a:t> energie</a:t>
            </a:r>
            <a:r>
              <a:rPr lang="en-US" altLang="cs-CZ" sz="2000" dirty="0">
                <a:latin typeface="+mn-lt"/>
              </a:rPr>
              <a:t> </a:t>
            </a:r>
            <a:r>
              <a:rPr lang="en-US" altLang="cs-CZ" sz="2000" dirty="0">
                <a:latin typeface="+mn-lt"/>
                <a:sym typeface="Symbol" pitchFamily="18" charset="2"/>
              </a:rPr>
              <a:t></a:t>
            </a:r>
            <a:r>
              <a:rPr lang="en-US" altLang="cs-CZ" sz="2000" dirty="0">
                <a:latin typeface="+mn-lt"/>
              </a:rPr>
              <a:t>E </a:t>
            </a:r>
            <a:r>
              <a:rPr lang="en-US" altLang="cs-CZ" sz="2000" dirty="0">
                <a:latin typeface="+mn-lt"/>
                <a:sym typeface="Symbol" pitchFamily="18" charset="2"/>
              </a:rPr>
              <a:t></a:t>
            </a:r>
            <a:r>
              <a:rPr lang="en-US" altLang="cs-CZ" sz="2000" dirty="0">
                <a:latin typeface="+mn-lt"/>
              </a:rPr>
              <a:t> </a:t>
            </a:r>
            <a:r>
              <a:rPr lang="cs-CZ" altLang="cs-CZ" sz="2000" dirty="0">
                <a:latin typeface="+mn-lt"/>
              </a:rPr>
              <a:t>reakce není energeticky přípustná (neproběhne samovolně)</a:t>
            </a:r>
            <a:r>
              <a:rPr lang="en-US" altLang="cs-CZ" sz="2000" dirty="0">
                <a:latin typeface="+mn-lt"/>
              </a:rPr>
              <a:t>.  </a:t>
            </a:r>
          </a:p>
          <a:p>
            <a:pPr marL="0" indent="0" algn="just">
              <a:buNone/>
            </a:pPr>
            <a:r>
              <a:rPr lang="cs-CZ" altLang="cs-CZ" sz="2000" dirty="0">
                <a:latin typeface="+mn-lt"/>
              </a:rPr>
              <a:t>Hybnou silou procesu</a:t>
            </a:r>
            <a:r>
              <a:rPr lang="en-US" altLang="cs-CZ" sz="2000" dirty="0">
                <a:latin typeface="+mn-lt"/>
              </a:rPr>
              <a:t> </a:t>
            </a:r>
            <a:r>
              <a:rPr lang="cs-CZ" altLang="cs-CZ" sz="2000" dirty="0">
                <a:latin typeface="+mn-lt"/>
              </a:rPr>
              <a:t>tudíž musí být tvorba krystalické tuhé fáze:</a:t>
            </a:r>
            <a:r>
              <a:rPr lang="en-US" altLang="cs-CZ" sz="2000" dirty="0">
                <a:latin typeface="+mn-lt"/>
              </a:rPr>
              <a:t> </a:t>
            </a:r>
          </a:p>
          <a:p>
            <a:pPr algn="just">
              <a:buFontTx/>
              <a:buNone/>
            </a:pPr>
            <a:r>
              <a:rPr lang="en-US" altLang="cs-CZ" sz="2000" dirty="0">
                <a:latin typeface="+mn-lt"/>
              </a:rPr>
              <a:t>K</a:t>
            </a:r>
            <a:r>
              <a:rPr lang="en-US" altLang="cs-CZ" sz="2000" baseline="30000" dirty="0">
                <a:latin typeface="+mn-lt"/>
              </a:rPr>
              <a:t>+</a:t>
            </a:r>
            <a:r>
              <a:rPr lang="en-US" altLang="cs-CZ" sz="2000" dirty="0">
                <a:latin typeface="+mn-lt"/>
              </a:rPr>
              <a:t>(</a:t>
            </a:r>
            <a:r>
              <a:rPr lang="en-US" altLang="cs-CZ" sz="2000" i="1" dirty="0">
                <a:latin typeface="+mn-lt"/>
              </a:rPr>
              <a:t>g</a:t>
            </a:r>
            <a:r>
              <a:rPr lang="en-US" altLang="cs-CZ" sz="2000" dirty="0">
                <a:latin typeface="+mn-lt"/>
              </a:rPr>
              <a:t>) + Cl</a:t>
            </a:r>
            <a:r>
              <a:rPr lang="en-US" altLang="cs-CZ" sz="2000" baseline="30000" dirty="0">
                <a:latin typeface="+mn-lt"/>
                <a:sym typeface="Symbol" pitchFamily="18" charset="2"/>
              </a:rPr>
              <a:t></a:t>
            </a:r>
            <a:r>
              <a:rPr lang="en-US" altLang="cs-CZ" sz="2000" dirty="0">
                <a:latin typeface="+mn-lt"/>
              </a:rPr>
              <a:t>(</a:t>
            </a:r>
            <a:r>
              <a:rPr lang="en-US" altLang="cs-CZ" sz="2000" i="1" dirty="0">
                <a:latin typeface="+mn-lt"/>
              </a:rPr>
              <a:t>g</a:t>
            </a:r>
            <a:r>
              <a:rPr lang="en-US" altLang="cs-CZ" sz="2000" dirty="0">
                <a:latin typeface="+mn-lt"/>
              </a:rPr>
              <a:t>) </a:t>
            </a:r>
            <a:r>
              <a:rPr lang="en-US" altLang="cs-CZ" sz="2000" dirty="0">
                <a:latin typeface="+mn-lt"/>
                <a:sym typeface="Symbol" pitchFamily="18" charset="2"/>
              </a:rPr>
              <a:t> </a:t>
            </a:r>
            <a:r>
              <a:rPr lang="en-US" altLang="cs-CZ" sz="2000" dirty="0" err="1">
                <a:latin typeface="+mn-lt"/>
                <a:sym typeface="Symbol" pitchFamily="18" charset="2"/>
              </a:rPr>
              <a:t>KCl</a:t>
            </a:r>
            <a:r>
              <a:rPr lang="en-US" altLang="cs-CZ" sz="2000" dirty="0">
                <a:latin typeface="+mn-lt"/>
                <a:sym typeface="Symbol" pitchFamily="18" charset="2"/>
              </a:rPr>
              <a:t>(</a:t>
            </a:r>
            <a:r>
              <a:rPr lang="en-US" altLang="cs-CZ" sz="2000" i="1" dirty="0">
                <a:latin typeface="+mn-lt"/>
                <a:sym typeface="Symbol" pitchFamily="18" charset="2"/>
              </a:rPr>
              <a:t>s</a:t>
            </a:r>
            <a:r>
              <a:rPr lang="en-US" altLang="cs-CZ" sz="2000" dirty="0">
                <a:latin typeface="+mn-lt"/>
                <a:sym typeface="Symbol" pitchFamily="18" charset="2"/>
              </a:rPr>
              <a:t>)</a:t>
            </a:r>
          </a:p>
        </p:txBody>
      </p:sp>
      <p:pic>
        <p:nvPicPr>
          <p:cNvPr id="164866" name="Picture 2" descr="VÃ½sledek obrÃ¡zku pro kcl crystal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0251" y="4114800"/>
            <a:ext cx="3773575" cy="2479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3587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BCD6A29-A794-4A06-9702-FB5729DBE28B}"/>
              </a:ext>
            </a:extLst>
          </p:cNvPr>
          <p:cNvSpPr/>
          <p:nvPr/>
        </p:nvSpPr>
        <p:spPr>
          <a:xfrm>
            <a:off x="152400" y="304800"/>
            <a:ext cx="8839200" cy="2092881"/>
          </a:xfrm>
          <a:prstGeom prst="rect">
            <a:avLst/>
          </a:prstGeom>
        </p:spPr>
        <p:txBody>
          <a:bodyPr wrap="square">
            <a:spAutoFit/>
          </a:bodyPr>
          <a:lstStyle/>
          <a:p>
            <a:r>
              <a:rPr lang="cs-CZ" altLang="cs-CZ" sz="2400" b="1" dirty="0"/>
              <a:t>Mřížková energie</a:t>
            </a:r>
            <a:r>
              <a:rPr lang="en-US" altLang="cs-CZ" sz="2400" dirty="0"/>
              <a:t> </a:t>
            </a:r>
            <a:endParaRPr lang="cs-CZ" altLang="cs-CZ" sz="2400" dirty="0"/>
          </a:p>
          <a:p>
            <a:r>
              <a:rPr lang="cs-CZ" altLang="cs-CZ" sz="800" dirty="0"/>
              <a:t>  </a:t>
            </a:r>
          </a:p>
          <a:p>
            <a:pPr algn="just"/>
            <a:r>
              <a:rPr lang="cs-CZ" altLang="cs-CZ" dirty="0"/>
              <a:t>   = </a:t>
            </a:r>
            <a:r>
              <a:rPr lang="en-US" altLang="cs-CZ" dirty="0" err="1"/>
              <a:t>energ</a:t>
            </a:r>
            <a:r>
              <a:rPr lang="cs-CZ" altLang="cs-CZ" dirty="0" err="1"/>
              <a:t>ie</a:t>
            </a:r>
            <a:r>
              <a:rPr lang="cs-CZ" altLang="cs-CZ" dirty="0"/>
              <a:t> potřebná k rozrušení iontové vazby a sublimaci iontů (je vždy kladná)</a:t>
            </a:r>
            <a:r>
              <a:rPr lang="en-US" altLang="cs-CZ" dirty="0"/>
              <a:t>. </a:t>
            </a:r>
            <a:r>
              <a:rPr lang="cs-CZ" altLang="cs-CZ" dirty="0"/>
              <a:t>Energie systému tvořeného kulovitými ionty dosahuje minima, pokud je každý z nich obklopen maximálním počtem iontů s opačným nábojem. Počet nejbližších sousedů = koordinační číslo. </a:t>
            </a:r>
          </a:p>
          <a:p>
            <a:endParaRPr lang="cs-CZ" altLang="cs-CZ" sz="800" dirty="0"/>
          </a:p>
          <a:p>
            <a:r>
              <a:rPr lang="cs-CZ" altLang="cs-CZ" dirty="0"/>
              <a:t>   Mřížkovou energii lze určit z rovnic:</a:t>
            </a:r>
          </a:p>
        </p:txBody>
      </p:sp>
      <p:pic>
        <p:nvPicPr>
          <p:cNvPr id="3" name="Grafický objekt 2">
            <a:extLst>
              <a:ext uri="{FF2B5EF4-FFF2-40B4-BE49-F238E27FC236}">
                <a16:creationId xmlns:a16="http://schemas.microsoft.com/office/drawing/2014/main" id="{96CCD55C-CBEF-4A63-80C7-FEBF85B3CF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080" y="2590800"/>
            <a:ext cx="2932505" cy="609600"/>
          </a:xfrm>
          <a:prstGeom prst="rect">
            <a:avLst/>
          </a:prstGeom>
        </p:spPr>
      </p:pic>
      <p:sp>
        <p:nvSpPr>
          <p:cNvPr id="4" name="Obdélník 3">
            <a:extLst>
              <a:ext uri="{FF2B5EF4-FFF2-40B4-BE49-F238E27FC236}">
                <a16:creationId xmlns:a16="http://schemas.microsoft.com/office/drawing/2014/main" id="{5CA66C2B-715F-499C-B40A-DF557A8D5F5F}"/>
              </a:ext>
            </a:extLst>
          </p:cNvPr>
          <p:cNvSpPr/>
          <p:nvPr/>
        </p:nvSpPr>
        <p:spPr>
          <a:xfrm>
            <a:off x="3916680" y="2743200"/>
            <a:ext cx="2476421" cy="369332"/>
          </a:xfrm>
          <a:prstGeom prst="rect">
            <a:avLst/>
          </a:prstGeom>
        </p:spPr>
        <p:txBody>
          <a:bodyPr wrap="square">
            <a:spAutoFit/>
          </a:bodyPr>
          <a:lstStyle/>
          <a:p>
            <a:r>
              <a:rPr lang="cs-CZ" altLang="cs-CZ" b="1" dirty="0"/>
              <a:t>Born – </a:t>
            </a:r>
            <a:r>
              <a:rPr lang="cs-CZ" altLang="cs-CZ" b="1" dirty="0" err="1"/>
              <a:t>Landého</a:t>
            </a:r>
            <a:r>
              <a:rPr lang="cs-CZ" altLang="cs-CZ" b="1" dirty="0"/>
              <a:t> rovnice </a:t>
            </a:r>
          </a:p>
        </p:txBody>
      </p:sp>
      <p:sp>
        <p:nvSpPr>
          <p:cNvPr id="5" name="Obdélník 4">
            <a:extLst>
              <a:ext uri="{FF2B5EF4-FFF2-40B4-BE49-F238E27FC236}">
                <a16:creationId xmlns:a16="http://schemas.microsoft.com/office/drawing/2014/main" id="{A3299190-B73C-4588-88F6-42B10CC73722}"/>
              </a:ext>
            </a:extLst>
          </p:cNvPr>
          <p:cNvSpPr/>
          <p:nvPr/>
        </p:nvSpPr>
        <p:spPr>
          <a:xfrm>
            <a:off x="182881" y="3429000"/>
            <a:ext cx="8808720" cy="1138773"/>
          </a:xfrm>
          <a:prstGeom prst="rect">
            <a:avLst/>
          </a:prstGeom>
        </p:spPr>
        <p:txBody>
          <a:bodyPr wrap="square">
            <a:spAutoFit/>
          </a:bodyPr>
          <a:lstStyle/>
          <a:p>
            <a:r>
              <a:rPr lang="en-US" sz="1600" dirty="0"/>
              <a:t>N</a:t>
            </a:r>
            <a:r>
              <a:rPr lang="en-US" sz="1600" baseline="-25000" dirty="0"/>
              <a:t>A</a:t>
            </a:r>
            <a:r>
              <a:rPr lang="en-US" sz="1600" dirty="0"/>
              <a:t> = </a:t>
            </a:r>
            <a:r>
              <a:rPr lang="en-US" sz="1600" dirty="0" err="1"/>
              <a:t>Avogadrova</a:t>
            </a:r>
            <a:r>
              <a:rPr lang="en-US" sz="1600" dirty="0"/>
              <a:t> </a:t>
            </a:r>
            <a:r>
              <a:rPr lang="en-US" sz="1600" dirty="0" err="1"/>
              <a:t>konstanta</a:t>
            </a:r>
            <a:r>
              <a:rPr lang="en-US" sz="1600" dirty="0"/>
              <a:t>; M = </a:t>
            </a:r>
            <a:r>
              <a:rPr lang="en-US" sz="1600" dirty="0" err="1"/>
              <a:t>Madelungova</a:t>
            </a:r>
            <a:r>
              <a:rPr lang="en-US" sz="1600" dirty="0"/>
              <a:t> </a:t>
            </a:r>
            <a:r>
              <a:rPr lang="en-US" sz="1600" dirty="0" err="1"/>
              <a:t>konstanta</a:t>
            </a:r>
            <a:r>
              <a:rPr lang="en-US" sz="1600" dirty="0"/>
              <a:t> (</a:t>
            </a:r>
            <a:r>
              <a:rPr lang="en-US" sz="1600" dirty="0" err="1"/>
              <a:t>souvis</a:t>
            </a:r>
            <a:r>
              <a:rPr lang="cs-CZ" sz="1600" dirty="0"/>
              <a:t>í</a:t>
            </a:r>
            <a:r>
              <a:rPr lang="en-US" sz="1600" dirty="0"/>
              <a:t> s </a:t>
            </a:r>
            <a:r>
              <a:rPr lang="en-US" sz="1600" dirty="0" err="1"/>
              <a:t>geometr</a:t>
            </a:r>
            <a:r>
              <a:rPr lang="cs-CZ" sz="1600" dirty="0" err="1"/>
              <a:t>ií</a:t>
            </a:r>
            <a:r>
              <a:rPr lang="cs-CZ" sz="1600" dirty="0"/>
              <a:t> k</a:t>
            </a:r>
            <a:r>
              <a:rPr lang="en-US" sz="1600" dirty="0" err="1"/>
              <a:t>rystal</a:t>
            </a:r>
            <a:r>
              <a:rPr lang="cs-CZ" sz="1600" dirty="0"/>
              <a:t>u)</a:t>
            </a:r>
            <a:r>
              <a:rPr lang="en-US" sz="1600" dirty="0"/>
              <a:t>;</a:t>
            </a:r>
            <a:r>
              <a:rPr lang="cs-CZ" sz="1600" dirty="0"/>
              <a:t> </a:t>
            </a:r>
            <a:r>
              <a:rPr lang="en-US" sz="1600" dirty="0"/>
              <a:t>z+ = </a:t>
            </a:r>
            <a:r>
              <a:rPr lang="cs-CZ" sz="1600" dirty="0"/>
              <a:t>náboj k</a:t>
            </a:r>
            <a:r>
              <a:rPr lang="en-US" sz="1600" dirty="0" err="1"/>
              <a:t>ation</a:t>
            </a:r>
            <a:r>
              <a:rPr lang="cs-CZ" sz="1600" dirty="0"/>
              <a:t>tu, </a:t>
            </a:r>
            <a:r>
              <a:rPr lang="en-US" sz="1600" dirty="0"/>
              <a:t>z− = </a:t>
            </a:r>
            <a:r>
              <a:rPr lang="cs-CZ" sz="1600" dirty="0"/>
              <a:t>náboj </a:t>
            </a:r>
            <a:r>
              <a:rPr lang="en-US" sz="1600" dirty="0"/>
              <a:t>anion</a:t>
            </a:r>
            <a:r>
              <a:rPr lang="cs-CZ" sz="1600" dirty="0"/>
              <a:t>tu; </a:t>
            </a:r>
            <a:r>
              <a:rPr lang="en-US" sz="1600" dirty="0"/>
              <a:t>e = element</a:t>
            </a:r>
            <a:r>
              <a:rPr lang="cs-CZ" sz="1600" dirty="0" err="1"/>
              <a:t>ární</a:t>
            </a:r>
            <a:r>
              <a:rPr lang="en-US" sz="1600" dirty="0"/>
              <a:t> </a:t>
            </a:r>
            <a:r>
              <a:rPr lang="cs-CZ" sz="1600" dirty="0"/>
              <a:t>náboj; </a:t>
            </a:r>
            <a:r>
              <a:rPr lang="en-US" sz="1600" dirty="0"/>
              <a:t>ε0 = </a:t>
            </a:r>
            <a:r>
              <a:rPr lang="en-US" sz="1600" dirty="0" err="1"/>
              <a:t>permitivit</a:t>
            </a:r>
            <a:r>
              <a:rPr lang="cs-CZ" sz="1600" dirty="0"/>
              <a:t>a vakua; </a:t>
            </a:r>
            <a:r>
              <a:rPr lang="en-US" i="1" dirty="0"/>
              <a:t>r</a:t>
            </a:r>
            <a:r>
              <a:rPr lang="en-US" baseline="-25000" dirty="0"/>
              <a:t>0</a:t>
            </a:r>
            <a:r>
              <a:rPr lang="en-US" dirty="0"/>
              <a:t> = </a:t>
            </a:r>
            <a:r>
              <a:rPr lang="cs-CZ" dirty="0"/>
              <a:t>vzdálenost k nejbližšímu iontu; </a:t>
            </a:r>
            <a:r>
              <a:rPr lang="en-US" sz="1600" dirty="0"/>
              <a:t>n = Born</a:t>
            </a:r>
            <a:r>
              <a:rPr lang="cs-CZ" sz="1600" dirty="0" err="1"/>
              <a:t>ův</a:t>
            </a:r>
            <a:r>
              <a:rPr lang="en-US" sz="1600" dirty="0"/>
              <a:t> exponent</a:t>
            </a:r>
            <a:r>
              <a:rPr lang="cs-CZ" sz="1600" dirty="0"/>
              <a:t> (číslo mezi </a:t>
            </a:r>
            <a:r>
              <a:rPr lang="en-US" sz="1600" dirty="0"/>
              <a:t>5 a 12</a:t>
            </a:r>
            <a:r>
              <a:rPr lang="cs-CZ" sz="1600" dirty="0"/>
              <a:t>, odvozeno experimentálně z kompresibility krystalu nebo experimentálně)</a:t>
            </a:r>
            <a:r>
              <a:rPr lang="en-US" sz="1600" dirty="0"/>
              <a:t>.</a:t>
            </a:r>
          </a:p>
        </p:txBody>
      </p:sp>
      <p:pic>
        <p:nvPicPr>
          <p:cNvPr id="6" name="Grafický objekt 5">
            <a:extLst>
              <a:ext uri="{FF2B5EF4-FFF2-40B4-BE49-F238E27FC236}">
                <a16:creationId xmlns:a16="http://schemas.microsoft.com/office/drawing/2014/main" id="{2F2A0732-20D5-4BDB-9893-A4192E900B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6280" y="4724400"/>
            <a:ext cx="2996256" cy="609600"/>
          </a:xfrm>
          <a:prstGeom prst="rect">
            <a:avLst/>
          </a:prstGeom>
        </p:spPr>
      </p:pic>
      <p:sp>
        <p:nvSpPr>
          <p:cNvPr id="7" name="Obdélník 6">
            <a:extLst>
              <a:ext uri="{FF2B5EF4-FFF2-40B4-BE49-F238E27FC236}">
                <a16:creationId xmlns:a16="http://schemas.microsoft.com/office/drawing/2014/main" id="{ECB00097-51CD-4C19-A7D0-34EC7816F901}"/>
              </a:ext>
            </a:extLst>
          </p:cNvPr>
          <p:cNvSpPr/>
          <p:nvPr/>
        </p:nvSpPr>
        <p:spPr>
          <a:xfrm>
            <a:off x="3992880" y="4724400"/>
            <a:ext cx="4856395" cy="646331"/>
          </a:xfrm>
          <a:prstGeom prst="rect">
            <a:avLst/>
          </a:prstGeom>
        </p:spPr>
        <p:txBody>
          <a:bodyPr wrap="square">
            <a:spAutoFit/>
          </a:bodyPr>
          <a:lstStyle/>
          <a:p>
            <a:r>
              <a:rPr lang="cs-CZ" altLang="cs-CZ" b="1" dirty="0"/>
              <a:t>Born – Mayerova rovnice </a:t>
            </a:r>
          </a:p>
          <a:p>
            <a:r>
              <a:rPr lang="cs-CZ" altLang="cs-CZ" dirty="0"/>
              <a:t>(zahrnuje i repulzní člen)</a:t>
            </a:r>
          </a:p>
        </p:txBody>
      </p:sp>
      <p:sp>
        <p:nvSpPr>
          <p:cNvPr id="10" name="Obdélník 9">
            <a:extLst>
              <a:ext uri="{FF2B5EF4-FFF2-40B4-BE49-F238E27FC236}">
                <a16:creationId xmlns:a16="http://schemas.microsoft.com/office/drawing/2014/main" id="{BF44BB71-6CF0-435A-ABC9-4B441E255382}"/>
              </a:ext>
            </a:extLst>
          </p:cNvPr>
          <p:cNvSpPr/>
          <p:nvPr/>
        </p:nvSpPr>
        <p:spPr>
          <a:xfrm>
            <a:off x="259080" y="5410200"/>
            <a:ext cx="8630172" cy="338554"/>
          </a:xfrm>
          <a:prstGeom prst="rect">
            <a:avLst/>
          </a:prstGeom>
        </p:spPr>
        <p:txBody>
          <a:bodyPr wrap="square">
            <a:spAutoFit/>
          </a:bodyPr>
          <a:lstStyle/>
          <a:p>
            <a:r>
              <a:rPr lang="el-GR" sz="1600" dirty="0"/>
              <a:t>ρ</a:t>
            </a:r>
            <a:r>
              <a:rPr lang="en-US" sz="1600" dirty="0"/>
              <a:t> = </a:t>
            </a:r>
            <a:r>
              <a:rPr lang="cs-CZ" sz="1600" dirty="0"/>
              <a:t>k</a:t>
            </a:r>
            <a:r>
              <a:rPr lang="en-US" sz="1600" dirty="0" err="1"/>
              <a:t>onstant</a:t>
            </a:r>
            <a:r>
              <a:rPr lang="cs-CZ" sz="1600" dirty="0"/>
              <a:t>a závislá na k</a:t>
            </a:r>
            <a:r>
              <a:rPr lang="en-US" sz="1600" dirty="0" err="1"/>
              <a:t>ompresibilit</a:t>
            </a:r>
            <a:r>
              <a:rPr lang="cs-CZ" sz="1600" dirty="0"/>
              <a:t>ě k</a:t>
            </a:r>
            <a:r>
              <a:rPr lang="en-US" sz="1600" dirty="0" err="1"/>
              <a:t>rystal</a:t>
            </a:r>
            <a:r>
              <a:rPr lang="cs-CZ" sz="1600" dirty="0"/>
              <a:t>u</a:t>
            </a:r>
            <a:r>
              <a:rPr lang="en-US" sz="1600" dirty="0"/>
              <a:t>; </a:t>
            </a:r>
            <a:r>
              <a:rPr lang="cs-CZ" sz="1600" dirty="0"/>
              <a:t>pro alkalické halogenidy je </a:t>
            </a:r>
            <a:r>
              <a:rPr lang="en-US" sz="1600" dirty="0"/>
              <a:t>30 pm</a:t>
            </a:r>
            <a:r>
              <a:rPr lang="cs-CZ" sz="1600" dirty="0"/>
              <a:t>)</a:t>
            </a:r>
            <a:endParaRPr lang="en-US" sz="1600" dirty="0"/>
          </a:p>
        </p:txBody>
      </p:sp>
    </p:spTree>
    <p:extLst>
      <p:ext uri="{BB962C8B-B14F-4D97-AF65-F5344CB8AC3E}">
        <p14:creationId xmlns:p14="http://schemas.microsoft.com/office/powerpoint/2010/main" val="14218672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1B005D6E-3836-4452-A559-89184B98BD04}"/>
              </a:ext>
            </a:extLst>
          </p:cNvPr>
          <p:cNvSpPr/>
          <p:nvPr/>
        </p:nvSpPr>
        <p:spPr>
          <a:xfrm>
            <a:off x="5105400" y="685800"/>
            <a:ext cx="2438400" cy="369332"/>
          </a:xfrm>
          <a:prstGeom prst="rect">
            <a:avLst/>
          </a:prstGeom>
        </p:spPr>
        <p:txBody>
          <a:bodyPr wrap="square">
            <a:spAutoFit/>
          </a:bodyPr>
          <a:lstStyle/>
          <a:p>
            <a:r>
              <a:rPr lang="cs-CZ" altLang="cs-CZ" b="1" dirty="0" err="1"/>
              <a:t>Kapustinského</a:t>
            </a:r>
            <a:r>
              <a:rPr lang="cs-CZ" altLang="cs-CZ" b="1" dirty="0"/>
              <a:t> rovnice</a:t>
            </a:r>
            <a:endParaRPr lang="en-US" altLang="cs-CZ" b="1" dirty="0"/>
          </a:p>
        </p:txBody>
      </p:sp>
      <p:pic>
        <p:nvPicPr>
          <p:cNvPr id="6" name="Grafický objekt 5">
            <a:extLst>
              <a:ext uri="{FF2B5EF4-FFF2-40B4-BE49-F238E27FC236}">
                <a16:creationId xmlns:a16="http://schemas.microsoft.com/office/drawing/2014/main" id="{5DA7D514-FED6-46D8-9A01-639D74B984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400" y="685800"/>
            <a:ext cx="4114549" cy="638175"/>
          </a:xfrm>
          <a:prstGeom prst="rect">
            <a:avLst/>
          </a:prstGeom>
        </p:spPr>
      </p:pic>
      <p:sp>
        <p:nvSpPr>
          <p:cNvPr id="8" name="Obdélník 7">
            <a:extLst>
              <a:ext uri="{FF2B5EF4-FFF2-40B4-BE49-F238E27FC236}">
                <a16:creationId xmlns:a16="http://schemas.microsoft.com/office/drawing/2014/main" id="{C35B773B-5C04-451C-833B-388B943D9BBD}"/>
              </a:ext>
            </a:extLst>
          </p:cNvPr>
          <p:cNvSpPr/>
          <p:nvPr/>
        </p:nvSpPr>
        <p:spPr>
          <a:xfrm>
            <a:off x="50410" y="1676400"/>
            <a:ext cx="9017390" cy="584775"/>
          </a:xfrm>
          <a:prstGeom prst="rect">
            <a:avLst/>
          </a:prstGeom>
        </p:spPr>
        <p:txBody>
          <a:bodyPr wrap="square">
            <a:spAutoFit/>
          </a:bodyPr>
          <a:lstStyle/>
          <a:p>
            <a:r>
              <a:rPr lang="en-US" sz="1600" dirty="0"/>
              <a:t>K = 1.20200</a:t>
            </a:r>
            <a:r>
              <a:rPr lang="cs-CZ" sz="1600" dirty="0"/>
              <a:t> </a:t>
            </a:r>
            <a:r>
              <a:rPr lang="en-US" sz="1600" dirty="0"/>
              <a:t>×</a:t>
            </a:r>
            <a:r>
              <a:rPr lang="cs-CZ" sz="1600" dirty="0"/>
              <a:t> </a:t>
            </a:r>
            <a:r>
              <a:rPr lang="en-US" sz="1600" dirty="0"/>
              <a:t>10</a:t>
            </a:r>
            <a:r>
              <a:rPr lang="en-US" sz="1600" baseline="30000" dirty="0"/>
              <a:t>−4 </a:t>
            </a:r>
            <a:r>
              <a:rPr lang="en-US" sz="1600" dirty="0"/>
              <a:t>J·m·mol</a:t>
            </a:r>
            <a:r>
              <a:rPr lang="en-US" sz="1600" baseline="30000" dirty="0"/>
              <a:t>−1</a:t>
            </a:r>
            <a:r>
              <a:rPr lang="en-US" sz="1600" dirty="0"/>
              <a:t>; d = 3.45</a:t>
            </a:r>
            <a:r>
              <a:rPr lang="cs-CZ" sz="1600" dirty="0"/>
              <a:t> </a:t>
            </a:r>
            <a:r>
              <a:rPr lang="en-US" sz="1600" dirty="0"/>
              <a:t>×</a:t>
            </a:r>
            <a:r>
              <a:rPr lang="cs-CZ" sz="1600" dirty="0"/>
              <a:t> </a:t>
            </a:r>
            <a:r>
              <a:rPr lang="en-US" sz="1600" dirty="0"/>
              <a:t>10</a:t>
            </a:r>
            <a:r>
              <a:rPr lang="en-US" sz="1600" baseline="30000" dirty="0"/>
              <a:t>−11 </a:t>
            </a:r>
            <a:r>
              <a:rPr lang="en-US" sz="1600" dirty="0"/>
              <a:t>m; ν </a:t>
            </a:r>
            <a:r>
              <a:rPr lang="cs-CZ" sz="1600" dirty="0"/>
              <a:t>= počet iontů v </a:t>
            </a:r>
            <a:r>
              <a:rPr lang="en-US" sz="1600" dirty="0"/>
              <a:t>empiric</a:t>
            </a:r>
            <a:r>
              <a:rPr lang="cs-CZ" sz="1600" dirty="0" err="1"/>
              <a:t>kém</a:t>
            </a:r>
            <a:r>
              <a:rPr lang="en-US" sz="1600" dirty="0"/>
              <a:t> </a:t>
            </a:r>
            <a:r>
              <a:rPr lang="cs-CZ" sz="1600" dirty="0"/>
              <a:t>vzorci;</a:t>
            </a:r>
            <a:r>
              <a:rPr lang="en-US" sz="1600" dirty="0"/>
              <a:t> z+ a z− </a:t>
            </a:r>
            <a:r>
              <a:rPr lang="cs-CZ" sz="1600" dirty="0"/>
              <a:t>= elementární náboje k</a:t>
            </a:r>
            <a:r>
              <a:rPr lang="en-US" sz="1600" dirty="0" err="1"/>
              <a:t>ation</a:t>
            </a:r>
            <a:r>
              <a:rPr lang="cs-CZ" sz="1600" dirty="0"/>
              <a:t>tu</a:t>
            </a:r>
            <a:r>
              <a:rPr lang="en-US" sz="1600" dirty="0"/>
              <a:t> a anion</a:t>
            </a:r>
            <a:r>
              <a:rPr lang="cs-CZ" sz="1600" dirty="0"/>
              <a:t>tu</a:t>
            </a:r>
            <a:r>
              <a:rPr lang="en-US" sz="1600" dirty="0"/>
              <a:t>; r+ a r− </a:t>
            </a:r>
            <a:r>
              <a:rPr lang="cs-CZ" sz="1600" dirty="0"/>
              <a:t>= poloměry k</a:t>
            </a:r>
            <a:r>
              <a:rPr lang="en-US" sz="1600" dirty="0" err="1"/>
              <a:t>ation</a:t>
            </a:r>
            <a:r>
              <a:rPr lang="cs-CZ" sz="1600" dirty="0"/>
              <a:t>tu</a:t>
            </a:r>
            <a:r>
              <a:rPr lang="en-US" sz="1600" dirty="0"/>
              <a:t> a anion</a:t>
            </a:r>
            <a:r>
              <a:rPr lang="cs-CZ" sz="1600" dirty="0"/>
              <a:t>tu</a:t>
            </a:r>
            <a:r>
              <a:rPr lang="en-US" sz="1600" dirty="0"/>
              <a:t> (</a:t>
            </a:r>
            <a:r>
              <a:rPr lang="cs-CZ" sz="1600" dirty="0"/>
              <a:t>v </a:t>
            </a:r>
            <a:r>
              <a:rPr lang="en-US" sz="1600" dirty="0"/>
              <a:t>m). </a:t>
            </a:r>
            <a:endParaRPr lang="cs-CZ" sz="1600" dirty="0"/>
          </a:p>
        </p:txBody>
      </p:sp>
      <p:pic>
        <p:nvPicPr>
          <p:cNvPr id="3" name="Obrázek 2">
            <a:extLst>
              <a:ext uri="{FF2B5EF4-FFF2-40B4-BE49-F238E27FC236}">
                <a16:creationId xmlns:a16="http://schemas.microsoft.com/office/drawing/2014/main" id="{0312F2A3-D58B-411A-88A1-0F908D376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590800"/>
            <a:ext cx="3869362" cy="3613453"/>
          </a:xfrm>
          <a:prstGeom prst="rect">
            <a:avLst/>
          </a:prstGeom>
        </p:spPr>
      </p:pic>
      <p:sp>
        <p:nvSpPr>
          <p:cNvPr id="9" name="Obdélník 8">
            <a:extLst>
              <a:ext uri="{FF2B5EF4-FFF2-40B4-BE49-F238E27FC236}">
                <a16:creationId xmlns:a16="http://schemas.microsoft.com/office/drawing/2014/main" id="{2F7336C5-318D-4B4E-B547-443D6D77CB69}"/>
              </a:ext>
            </a:extLst>
          </p:cNvPr>
          <p:cNvSpPr/>
          <p:nvPr/>
        </p:nvSpPr>
        <p:spPr>
          <a:xfrm>
            <a:off x="228600" y="5105400"/>
            <a:ext cx="4648200" cy="1477328"/>
          </a:xfrm>
          <a:prstGeom prst="rect">
            <a:avLst/>
          </a:prstGeom>
        </p:spPr>
        <p:txBody>
          <a:bodyPr wrap="square">
            <a:spAutoFit/>
          </a:bodyPr>
          <a:lstStyle/>
          <a:p>
            <a:r>
              <a:rPr lang="cs-CZ" dirty="0"/>
              <a:t>Kromě výpočtu z rovnic lze mřížkovou energii určit na základě </a:t>
            </a:r>
            <a:r>
              <a:rPr lang="cs-CZ" b="1" dirty="0"/>
              <a:t>Haber – </a:t>
            </a:r>
            <a:r>
              <a:rPr lang="cs-CZ" b="1" dirty="0" err="1"/>
              <a:t>Bornova</a:t>
            </a:r>
            <a:r>
              <a:rPr lang="cs-CZ" b="1" dirty="0"/>
              <a:t> cyklu</a:t>
            </a:r>
            <a:r>
              <a:rPr lang="cs-CZ" dirty="0"/>
              <a:t>. </a:t>
            </a:r>
            <a:r>
              <a:rPr lang="en-US" dirty="0"/>
              <a:t>U </a:t>
            </a:r>
            <a:r>
              <a:rPr lang="cs-CZ" dirty="0" err="1"/>
              <a:t>lá</a:t>
            </a:r>
            <a:r>
              <a:rPr lang="en-US" dirty="0" err="1"/>
              <a:t>tek</a:t>
            </a:r>
            <a:r>
              <a:rPr lang="en-US" dirty="0"/>
              <a:t> s v</a:t>
            </a:r>
            <a:r>
              <a:rPr lang="cs-CZ" dirty="0"/>
              <a:t>y</a:t>
            </a:r>
            <a:r>
              <a:rPr lang="en-US" dirty="0" err="1"/>
              <a:t>sok</a:t>
            </a:r>
            <a:r>
              <a:rPr lang="cs-CZ" dirty="0"/>
              <a:t>ý</a:t>
            </a:r>
            <a:r>
              <a:rPr lang="en-US" dirty="0"/>
              <a:t>m pod</a:t>
            </a:r>
            <a:r>
              <a:rPr lang="cs-CZ" dirty="0"/>
              <a:t>í</a:t>
            </a:r>
            <a:r>
              <a:rPr lang="en-US" dirty="0" err="1"/>
              <a:t>lem</a:t>
            </a:r>
            <a:r>
              <a:rPr lang="cs-CZ" dirty="0"/>
              <a:t> kovalence se experimentální a vypočítané hodnoty mřížkové energie výrazně liší.</a:t>
            </a:r>
            <a:endParaRPr lang="en-US" dirty="0"/>
          </a:p>
        </p:txBody>
      </p:sp>
      <p:pic>
        <p:nvPicPr>
          <p:cNvPr id="10" name="Obrázek 9">
            <a:extLst>
              <a:ext uri="{FF2B5EF4-FFF2-40B4-BE49-F238E27FC236}">
                <a16:creationId xmlns:a16="http://schemas.microsoft.com/office/drawing/2014/main" id="{F188BE64-25B2-47E7-BBA9-4CE092FFAFE1}"/>
              </a:ext>
            </a:extLst>
          </p:cNvPr>
          <p:cNvPicPr>
            <a:picLocks noChangeAspect="1"/>
          </p:cNvPicPr>
          <p:nvPr/>
        </p:nvPicPr>
        <p:blipFill>
          <a:blip r:embed="rId5"/>
          <a:stretch>
            <a:fillRect/>
          </a:stretch>
        </p:blipFill>
        <p:spPr>
          <a:xfrm>
            <a:off x="304800" y="2438400"/>
            <a:ext cx="4267200" cy="2469904"/>
          </a:xfrm>
          <a:prstGeom prst="rect">
            <a:avLst/>
          </a:prstGeom>
        </p:spPr>
      </p:pic>
    </p:spTree>
    <p:extLst>
      <p:ext uri="{BB962C8B-B14F-4D97-AF65-F5344CB8AC3E}">
        <p14:creationId xmlns:p14="http://schemas.microsoft.com/office/powerpoint/2010/main" val="29975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6F3F43-13A8-4A8F-B044-072736ADD5D1}"/>
              </a:ext>
            </a:extLst>
          </p:cNvPr>
          <p:cNvSpPr>
            <a:spLocks noGrp="1"/>
          </p:cNvSpPr>
          <p:nvPr>
            <p:ph type="title"/>
          </p:nvPr>
        </p:nvSpPr>
        <p:spPr>
          <a:xfrm>
            <a:off x="457200" y="274638"/>
            <a:ext cx="8229600" cy="411162"/>
          </a:xfrm>
        </p:spPr>
        <p:txBody>
          <a:bodyPr>
            <a:normAutofit fontScale="90000"/>
          </a:bodyPr>
          <a:lstStyle/>
          <a:p>
            <a:r>
              <a:rPr lang="en-US" sz="2800" b="1" dirty="0" err="1">
                <a:latin typeface="+mn-lt"/>
              </a:rPr>
              <a:t>Vaznost</a:t>
            </a:r>
            <a:r>
              <a:rPr lang="cs-CZ" sz="2800" b="1" dirty="0">
                <a:latin typeface="+mn-lt"/>
              </a:rPr>
              <a:t> (</a:t>
            </a:r>
            <a:r>
              <a:rPr lang="cs-CZ" sz="2800" b="1" dirty="0" err="1">
                <a:latin typeface="+mn-lt"/>
              </a:rPr>
              <a:t>covalence</a:t>
            </a:r>
            <a:r>
              <a:rPr lang="cs-CZ" sz="2800" b="1" dirty="0">
                <a:latin typeface="+mn-lt"/>
              </a:rPr>
              <a:t>)</a:t>
            </a:r>
            <a:endParaRPr lang="en-US" sz="2800" b="1" dirty="0">
              <a:latin typeface="+mn-lt"/>
            </a:endParaRPr>
          </a:p>
        </p:txBody>
      </p:sp>
      <p:sp>
        <p:nvSpPr>
          <p:cNvPr id="4" name="Obdélník 3">
            <a:extLst>
              <a:ext uri="{FF2B5EF4-FFF2-40B4-BE49-F238E27FC236}">
                <a16:creationId xmlns:a16="http://schemas.microsoft.com/office/drawing/2014/main" id="{DA989EC2-5856-4ED7-BE07-4B7DA2088A2D}"/>
              </a:ext>
            </a:extLst>
          </p:cNvPr>
          <p:cNvSpPr/>
          <p:nvPr/>
        </p:nvSpPr>
        <p:spPr>
          <a:xfrm>
            <a:off x="152400" y="798497"/>
            <a:ext cx="8839200" cy="707886"/>
          </a:xfrm>
          <a:prstGeom prst="rect">
            <a:avLst/>
          </a:prstGeom>
        </p:spPr>
        <p:txBody>
          <a:bodyPr wrap="square">
            <a:spAutoFit/>
          </a:bodyPr>
          <a:lstStyle/>
          <a:p>
            <a:r>
              <a:rPr lang="cs-CZ" sz="2000" b="1" dirty="0"/>
              <a:t>Vaznost</a:t>
            </a:r>
            <a:r>
              <a:rPr lang="cs-CZ" sz="2000" dirty="0"/>
              <a:t> j</a:t>
            </a:r>
            <a:r>
              <a:rPr lang="en-US" sz="2000" dirty="0"/>
              <a:t>e </a:t>
            </a:r>
            <a:r>
              <a:rPr lang="en-US" sz="2000" dirty="0" err="1"/>
              <a:t>číslo</a:t>
            </a:r>
            <a:r>
              <a:rPr lang="en-US" sz="2000" dirty="0"/>
              <a:t>, </a:t>
            </a:r>
            <a:r>
              <a:rPr lang="en-US" sz="2000" dirty="0" err="1"/>
              <a:t>které</a:t>
            </a:r>
            <a:r>
              <a:rPr lang="en-US" sz="2000" dirty="0"/>
              <a:t> </a:t>
            </a:r>
            <a:r>
              <a:rPr lang="en-US" sz="2000" dirty="0" err="1"/>
              <a:t>udává</a:t>
            </a:r>
            <a:r>
              <a:rPr lang="en-US" sz="2000" dirty="0"/>
              <a:t>, </a:t>
            </a:r>
            <a:r>
              <a:rPr lang="en-US" sz="2000" dirty="0" err="1"/>
              <a:t>kolik</a:t>
            </a:r>
            <a:r>
              <a:rPr lang="en-US" sz="2000" dirty="0"/>
              <a:t> </a:t>
            </a:r>
            <a:r>
              <a:rPr lang="en-US" sz="2000" dirty="0" err="1"/>
              <a:t>vazeb</a:t>
            </a:r>
            <a:r>
              <a:rPr lang="en-US" sz="2000" dirty="0"/>
              <a:t> je atom </a:t>
            </a:r>
            <a:r>
              <a:rPr lang="en-US" sz="2000" dirty="0" err="1"/>
              <a:t>daného</a:t>
            </a:r>
            <a:r>
              <a:rPr lang="en-US" sz="2000" dirty="0"/>
              <a:t> </a:t>
            </a:r>
            <a:r>
              <a:rPr lang="en-US" sz="2000" dirty="0" err="1"/>
              <a:t>prvku</a:t>
            </a:r>
            <a:r>
              <a:rPr lang="en-US" sz="2000" dirty="0"/>
              <a:t> </a:t>
            </a:r>
            <a:r>
              <a:rPr lang="en-US" sz="2000" dirty="0" err="1"/>
              <a:t>schopen</a:t>
            </a:r>
            <a:r>
              <a:rPr lang="en-US" sz="2000" dirty="0"/>
              <a:t> </a:t>
            </a:r>
            <a:r>
              <a:rPr lang="en-US" sz="2000" dirty="0" err="1"/>
              <a:t>vytvořit</a:t>
            </a:r>
            <a:r>
              <a:rPr lang="en-US" sz="2000" dirty="0"/>
              <a:t>.</a:t>
            </a:r>
            <a:r>
              <a:rPr lang="cs-CZ" sz="2000" dirty="0"/>
              <a:t> Souvisí s </a:t>
            </a:r>
            <a:r>
              <a:rPr lang="en-US" sz="2000" dirty="0" err="1"/>
              <a:t>počt</a:t>
            </a:r>
            <a:r>
              <a:rPr lang="cs-CZ" sz="2000" dirty="0" err="1"/>
              <a:t>em</a:t>
            </a:r>
            <a:r>
              <a:rPr lang="en-US" sz="2000" dirty="0"/>
              <a:t> </a:t>
            </a:r>
            <a:r>
              <a:rPr lang="en-US" sz="2000" dirty="0" err="1"/>
              <a:t>valenčních</a:t>
            </a:r>
            <a:r>
              <a:rPr lang="en-US" sz="2000" dirty="0"/>
              <a:t> </a:t>
            </a:r>
            <a:r>
              <a:rPr lang="en-US" sz="2000" dirty="0" err="1"/>
              <a:t>elektronů</a:t>
            </a:r>
            <a:r>
              <a:rPr lang="cs-CZ" sz="2000" dirty="0"/>
              <a:t>.</a:t>
            </a:r>
            <a:endParaRPr lang="en-US" sz="2000" dirty="0"/>
          </a:p>
        </p:txBody>
      </p:sp>
      <p:sp>
        <p:nvSpPr>
          <p:cNvPr id="9" name="TextovéPole 8">
            <a:extLst>
              <a:ext uri="{FF2B5EF4-FFF2-40B4-BE49-F238E27FC236}">
                <a16:creationId xmlns:a16="http://schemas.microsoft.com/office/drawing/2014/main" id="{42C3739B-08C1-4F92-BEAA-5511C4142317}"/>
              </a:ext>
            </a:extLst>
          </p:cNvPr>
          <p:cNvSpPr txBox="1"/>
          <p:nvPr/>
        </p:nvSpPr>
        <p:spPr>
          <a:xfrm>
            <a:off x="304800" y="2590800"/>
            <a:ext cx="6699655" cy="1600438"/>
          </a:xfrm>
          <a:prstGeom prst="rect">
            <a:avLst/>
          </a:prstGeom>
          <a:noFill/>
        </p:spPr>
        <p:txBody>
          <a:bodyPr wrap="none" rtlCol="0">
            <a:spAutoFit/>
          </a:bodyPr>
          <a:lstStyle/>
          <a:p>
            <a:r>
              <a:rPr lang="en-US" dirty="0"/>
              <a:t>Maxim</a:t>
            </a:r>
            <a:r>
              <a:rPr lang="cs-CZ" dirty="0" err="1"/>
              <a:t>ální</a:t>
            </a:r>
            <a:r>
              <a:rPr lang="en-US" dirty="0"/>
              <a:t> </a:t>
            </a:r>
            <a:r>
              <a:rPr lang="en-US" dirty="0" err="1"/>
              <a:t>kovalence</a:t>
            </a:r>
            <a:r>
              <a:rPr lang="en-US" dirty="0"/>
              <a:t> </a:t>
            </a:r>
            <a:r>
              <a:rPr lang="en-US" dirty="0" err="1"/>
              <a:t>prvku</a:t>
            </a:r>
            <a:r>
              <a:rPr lang="cs-CZ" dirty="0"/>
              <a:t> závisí na jeho poloze v periodické tabulce:</a:t>
            </a:r>
          </a:p>
          <a:p>
            <a:endParaRPr lang="cs-CZ" sz="800" dirty="0"/>
          </a:p>
          <a:p>
            <a:r>
              <a:rPr lang="cs-CZ" dirty="0"/>
              <a:t>Vodík:			1	</a:t>
            </a:r>
          </a:p>
          <a:p>
            <a:r>
              <a:rPr lang="cs-CZ" dirty="0"/>
              <a:t>2. Perioda (</a:t>
            </a:r>
            <a:r>
              <a:rPr lang="cs-CZ" dirty="0" err="1"/>
              <a:t>Li</a:t>
            </a:r>
            <a:r>
              <a:rPr lang="cs-CZ" dirty="0"/>
              <a:t> - F):		4</a:t>
            </a:r>
          </a:p>
          <a:p>
            <a:r>
              <a:rPr lang="cs-CZ" dirty="0"/>
              <a:t>3. a 4. perioda (Na – Br):	6</a:t>
            </a:r>
          </a:p>
          <a:p>
            <a:r>
              <a:rPr lang="cs-CZ" dirty="0"/>
              <a:t>Ostatní periody (</a:t>
            </a:r>
            <a:r>
              <a:rPr lang="cs-CZ" dirty="0" err="1"/>
              <a:t>Rb</a:t>
            </a:r>
            <a:r>
              <a:rPr lang="cs-CZ" dirty="0"/>
              <a:t> – U):	8</a:t>
            </a:r>
            <a:endParaRPr lang="en-US" dirty="0"/>
          </a:p>
        </p:txBody>
      </p:sp>
      <p:sp>
        <p:nvSpPr>
          <p:cNvPr id="10" name="Obdélník 9">
            <a:extLst>
              <a:ext uri="{FF2B5EF4-FFF2-40B4-BE49-F238E27FC236}">
                <a16:creationId xmlns:a16="http://schemas.microsoft.com/office/drawing/2014/main" id="{13FB4C92-255E-48D0-AC16-4FF78F4D538C}"/>
              </a:ext>
            </a:extLst>
          </p:cNvPr>
          <p:cNvSpPr/>
          <p:nvPr/>
        </p:nvSpPr>
        <p:spPr>
          <a:xfrm>
            <a:off x="152400" y="1600200"/>
            <a:ext cx="8458200" cy="1015663"/>
          </a:xfrm>
          <a:prstGeom prst="rect">
            <a:avLst/>
          </a:prstGeom>
        </p:spPr>
        <p:txBody>
          <a:bodyPr wrap="square">
            <a:spAutoFit/>
          </a:bodyPr>
          <a:lstStyle/>
          <a:p>
            <a:r>
              <a:rPr lang="en-US" sz="2000" b="1" dirty="0">
                <a:solidFill>
                  <a:srgbClr val="333333"/>
                </a:solidFill>
                <a:latin typeface="National"/>
              </a:rPr>
              <a:t>M</a:t>
            </a:r>
            <a:r>
              <a:rPr lang="cs-CZ" sz="2000" b="1" dirty="0" err="1">
                <a:solidFill>
                  <a:srgbClr val="333333"/>
                </a:solidFill>
                <a:latin typeface="National"/>
              </a:rPr>
              <a:t>aximální</a:t>
            </a:r>
            <a:r>
              <a:rPr lang="cs-CZ" sz="2000" b="1" dirty="0">
                <a:solidFill>
                  <a:srgbClr val="333333"/>
                </a:solidFill>
                <a:latin typeface="National"/>
              </a:rPr>
              <a:t> vaznost </a:t>
            </a:r>
            <a:r>
              <a:rPr lang="cs-CZ" sz="2000" dirty="0">
                <a:solidFill>
                  <a:srgbClr val="333333"/>
                </a:solidFill>
                <a:latin typeface="National"/>
              </a:rPr>
              <a:t>(</a:t>
            </a:r>
            <a:r>
              <a:rPr lang="cs-CZ" sz="2000" dirty="0" err="1">
                <a:solidFill>
                  <a:srgbClr val="333333"/>
                </a:solidFill>
                <a:latin typeface="National"/>
              </a:rPr>
              <a:t>Sigdwick</a:t>
            </a:r>
            <a:r>
              <a:rPr lang="cs-CZ" sz="2000" dirty="0">
                <a:solidFill>
                  <a:srgbClr val="333333"/>
                </a:solidFill>
                <a:latin typeface="National"/>
              </a:rPr>
              <a:t> 1928) je</a:t>
            </a:r>
            <a:r>
              <a:rPr lang="en-US" sz="2000" dirty="0">
                <a:solidFill>
                  <a:srgbClr val="333333"/>
                </a:solidFill>
                <a:latin typeface="National"/>
              </a:rPr>
              <a:t> </a:t>
            </a:r>
            <a:r>
              <a:rPr lang="en-US" sz="2000" dirty="0" err="1">
                <a:solidFill>
                  <a:srgbClr val="333333"/>
                </a:solidFill>
                <a:latin typeface="National"/>
              </a:rPr>
              <a:t>defin</a:t>
            </a:r>
            <a:r>
              <a:rPr lang="cs-CZ" sz="2000" dirty="0" err="1">
                <a:solidFill>
                  <a:srgbClr val="333333"/>
                </a:solidFill>
                <a:latin typeface="National"/>
              </a:rPr>
              <a:t>ováno</a:t>
            </a:r>
            <a:r>
              <a:rPr lang="en-US" sz="2000" dirty="0">
                <a:solidFill>
                  <a:srgbClr val="333333"/>
                </a:solidFill>
                <a:latin typeface="National"/>
              </a:rPr>
              <a:t> </a:t>
            </a:r>
            <a:r>
              <a:rPr lang="cs-CZ" sz="2000" dirty="0">
                <a:solidFill>
                  <a:srgbClr val="333333"/>
                </a:solidFill>
                <a:latin typeface="National"/>
              </a:rPr>
              <a:t>jako </a:t>
            </a:r>
            <a:r>
              <a:rPr lang="en-US" sz="2000" u="sng" dirty="0">
                <a:solidFill>
                  <a:srgbClr val="333333"/>
                </a:solidFill>
                <a:latin typeface="National"/>
              </a:rPr>
              <a:t>maxim</a:t>
            </a:r>
            <a:r>
              <a:rPr lang="cs-CZ" sz="2000" u="sng" dirty="0" err="1">
                <a:solidFill>
                  <a:srgbClr val="333333"/>
                </a:solidFill>
                <a:latin typeface="National"/>
              </a:rPr>
              <a:t>ální</a:t>
            </a:r>
            <a:r>
              <a:rPr lang="cs-CZ" sz="2000" u="sng" dirty="0">
                <a:solidFill>
                  <a:srgbClr val="333333"/>
                </a:solidFill>
                <a:latin typeface="National"/>
              </a:rPr>
              <a:t> počet kovalentních vazeb které může atom tvořit s okolními atomy</a:t>
            </a:r>
            <a:r>
              <a:rPr lang="cs-CZ" sz="2000" dirty="0">
                <a:solidFill>
                  <a:srgbClr val="333333"/>
                </a:solidFill>
                <a:latin typeface="National"/>
              </a:rPr>
              <a:t>.</a:t>
            </a:r>
            <a:r>
              <a:rPr lang="en-US" sz="2000" dirty="0">
                <a:solidFill>
                  <a:srgbClr val="333333"/>
                </a:solidFill>
                <a:latin typeface="National"/>
              </a:rPr>
              <a:t> </a:t>
            </a:r>
            <a:r>
              <a:rPr lang="cs-CZ" sz="2000" dirty="0">
                <a:solidFill>
                  <a:srgbClr val="333333"/>
                </a:solidFill>
                <a:latin typeface="National"/>
              </a:rPr>
              <a:t>Maximální vaznost je číselně rovna číslu skupiny v periodické tabulce.</a:t>
            </a:r>
            <a:endParaRPr lang="en-US" sz="2000" dirty="0"/>
          </a:p>
        </p:txBody>
      </p:sp>
      <p:sp>
        <p:nvSpPr>
          <p:cNvPr id="11" name="Obdélník 10">
            <a:extLst>
              <a:ext uri="{FF2B5EF4-FFF2-40B4-BE49-F238E27FC236}">
                <a16:creationId xmlns:a16="http://schemas.microsoft.com/office/drawing/2014/main" id="{0C400CAE-DF2E-44CA-9670-5A306AE96361}"/>
              </a:ext>
            </a:extLst>
          </p:cNvPr>
          <p:cNvSpPr/>
          <p:nvPr/>
        </p:nvSpPr>
        <p:spPr>
          <a:xfrm>
            <a:off x="228600" y="4419600"/>
            <a:ext cx="8763000" cy="707886"/>
          </a:xfrm>
          <a:prstGeom prst="rect">
            <a:avLst/>
          </a:prstGeom>
        </p:spPr>
        <p:txBody>
          <a:bodyPr wrap="square">
            <a:spAutoFit/>
          </a:bodyPr>
          <a:lstStyle/>
          <a:p>
            <a:r>
              <a:rPr lang="cs-CZ" sz="2000" dirty="0">
                <a:solidFill>
                  <a:srgbClr val="333333"/>
                </a:solidFill>
              </a:rPr>
              <a:t>Prvky 3. a vyšší periody, s prázdnými </a:t>
            </a:r>
            <a:r>
              <a:rPr lang="en-US" sz="2000" dirty="0">
                <a:solidFill>
                  <a:srgbClr val="333333"/>
                </a:solidFill>
              </a:rPr>
              <a:t>d-orbital</a:t>
            </a:r>
            <a:r>
              <a:rPr lang="cs-CZ" sz="2000" dirty="0">
                <a:solidFill>
                  <a:srgbClr val="333333"/>
                </a:solidFill>
              </a:rPr>
              <a:t>y</a:t>
            </a:r>
            <a:r>
              <a:rPr lang="en-US" sz="2000" dirty="0">
                <a:solidFill>
                  <a:srgbClr val="333333"/>
                </a:solidFill>
              </a:rPr>
              <a:t> </a:t>
            </a:r>
            <a:r>
              <a:rPr lang="cs-CZ" sz="2000" dirty="0">
                <a:solidFill>
                  <a:srgbClr val="333333"/>
                </a:solidFill>
              </a:rPr>
              <a:t>mohou rozšířit</a:t>
            </a:r>
            <a:r>
              <a:rPr lang="en-US" sz="2000" dirty="0">
                <a:solidFill>
                  <a:srgbClr val="333333"/>
                </a:solidFill>
              </a:rPr>
              <a:t> </a:t>
            </a:r>
            <a:r>
              <a:rPr lang="cs-CZ" sz="2000" dirty="0">
                <a:solidFill>
                  <a:srgbClr val="333333"/>
                </a:solidFill>
              </a:rPr>
              <a:t>jejich</a:t>
            </a:r>
            <a:r>
              <a:rPr lang="en-US" sz="2000" dirty="0">
                <a:solidFill>
                  <a:srgbClr val="333333"/>
                </a:solidFill>
              </a:rPr>
              <a:t> o</a:t>
            </a:r>
            <a:r>
              <a:rPr lang="cs-CZ" sz="2000" dirty="0">
                <a:solidFill>
                  <a:srgbClr val="333333"/>
                </a:solidFill>
              </a:rPr>
              <a:t>k</a:t>
            </a:r>
            <a:r>
              <a:rPr lang="en-US" sz="2000" dirty="0" err="1">
                <a:solidFill>
                  <a:srgbClr val="333333"/>
                </a:solidFill>
              </a:rPr>
              <a:t>tet</a:t>
            </a:r>
            <a:r>
              <a:rPr lang="en-US" sz="2000" dirty="0">
                <a:solidFill>
                  <a:srgbClr val="333333"/>
                </a:solidFill>
              </a:rPr>
              <a:t> </a:t>
            </a:r>
            <a:r>
              <a:rPr lang="cs-CZ" sz="2000" dirty="0">
                <a:solidFill>
                  <a:srgbClr val="333333"/>
                </a:solidFill>
              </a:rPr>
              <a:t>přenosem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ů z volného páru do prázdného d</a:t>
            </a:r>
            <a:r>
              <a:rPr lang="en-US" sz="2000" dirty="0">
                <a:solidFill>
                  <a:srgbClr val="333333"/>
                </a:solidFill>
              </a:rPr>
              <a:t>-orbital</a:t>
            </a:r>
            <a:r>
              <a:rPr lang="cs-CZ" sz="2000" dirty="0">
                <a:solidFill>
                  <a:srgbClr val="333333"/>
                </a:solidFill>
              </a:rPr>
              <a:t>u. </a:t>
            </a:r>
            <a:r>
              <a:rPr lang="en-US" sz="2000" dirty="0">
                <a:solidFill>
                  <a:srgbClr val="333333"/>
                </a:solidFill>
              </a:rPr>
              <a:t> </a:t>
            </a:r>
            <a:endParaRPr lang="en-US" sz="2000" dirty="0"/>
          </a:p>
        </p:txBody>
      </p:sp>
      <p:pic>
        <p:nvPicPr>
          <p:cNvPr id="12" name="Obrázek 11" descr="Obsah obrázku hodiny, velké, visící, vsedě&#10;&#10;Popis byl vytvořen automaticky">
            <a:extLst>
              <a:ext uri="{FF2B5EF4-FFF2-40B4-BE49-F238E27FC236}">
                <a16:creationId xmlns:a16="http://schemas.microsoft.com/office/drawing/2014/main" id="{ECCF0374-8DDC-4E81-B2F8-AAF3E4254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5105400"/>
            <a:ext cx="5586035" cy="1142914"/>
          </a:xfrm>
          <a:prstGeom prst="rect">
            <a:avLst/>
          </a:prstGeom>
        </p:spPr>
      </p:pic>
      <p:sp>
        <p:nvSpPr>
          <p:cNvPr id="3" name="Obdélník 2">
            <a:extLst>
              <a:ext uri="{FF2B5EF4-FFF2-40B4-BE49-F238E27FC236}">
                <a16:creationId xmlns:a16="http://schemas.microsoft.com/office/drawing/2014/main" id="{D077FA8B-126F-4B4C-BC1F-377315F3BE27}"/>
              </a:ext>
            </a:extLst>
          </p:cNvPr>
          <p:cNvSpPr/>
          <p:nvPr/>
        </p:nvSpPr>
        <p:spPr>
          <a:xfrm>
            <a:off x="381000" y="5867400"/>
            <a:ext cx="1513876" cy="369332"/>
          </a:xfrm>
          <a:prstGeom prst="rect">
            <a:avLst/>
          </a:prstGeom>
        </p:spPr>
        <p:txBody>
          <a:bodyPr wrap="none">
            <a:spAutoFit/>
          </a:bodyPr>
          <a:lstStyle/>
          <a:p>
            <a:r>
              <a:rPr lang="cs-CZ" dirty="0">
                <a:solidFill>
                  <a:srgbClr val="333333"/>
                </a:solidFill>
                <a:latin typeface="-apple-system"/>
              </a:rPr>
              <a:t>Např</a:t>
            </a:r>
            <a:r>
              <a:rPr lang="en-US" dirty="0">
                <a:solidFill>
                  <a:srgbClr val="333333"/>
                </a:solidFill>
                <a:latin typeface="-apple-system"/>
              </a:rPr>
              <a:t>. </a:t>
            </a:r>
            <a:r>
              <a:rPr lang="cs-CZ" dirty="0">
                <a:solidFill>
                  <a:srgbClr val="333333"/>
                </a:solidFill>
                <a:latin typeface="-apple-system"/>
              </a:rPr>
              <a:t>pro</a:t>
            </a:r>
            <a:r>
              <a:rPr lang="en-US" dirty="0">
                <a:solidFill>
                  <a:srgbClr val="333333"/>
                </a:solidFill>
                <a:latin typeface="-apple-system"/>
              </a:rPr>
              <a:t> </a:t>
            </a:r>
            <a:r>
              <a:rPr lang="cs-CZ" dirty="0">
                <a:solidFill>
                  <a:srgbClr val="333333"/>
                </a:solidFill>
                <a:latin typeface="-apple-system"/>
              </a:rPr>
              <a:t>síru:</a:t>
            </a:r>
            <a:endParaRPr lang="en-US" dirty="0"/>
          </a:p>
        </p:txBody>
      </p:sp>
      <p:sp>
        <p:nvSpPr>
          <p:cNvPr id="6" name="Obdélník 5">
            <a:extLst>
              <a:ext uri="{FF2B5EF4-FFF2-40B4-BE49-F238E27FC236}">
                <a16:creationId xmlns:a16="http://schemas.microsoft.com/office/drawing/2014/main" id="{16C85B6A-FA2A-4AF7-AC8F-2FB14C733466}"/>
              </a:ext>
            </a:extLst>
          </p:cNvPr>
          <p:cNvSpPr/>
          <p:nvPr/>
        </p:nvSpPr>
        <p:spPr>
          <a:xfrm>
            <a:off x="560363" y="6400800"/>
            <a:ext cx="8023274" cy="369332"/>
          </a:xfrm>
          <a:prstGeom prst="rect">
            <a:avLst/>
          </a:prstGeom>
        </p:spPr>
        <p:txBody>
          <a:bodyPr wrap="square">
            <a:spAutoFit/>
          </a:bodyPr>
          <a:lstStyle/>
          <a:p>
            <a:r>
              <a:rPr lang="cs-CZ" dirty="0">
                <a:solidFill>
                  <a:srgbClr val="333333"/>
                </a:solidFill>
                <a:latin typeface="-apple-system"/>
              </a:rPr>
              <a:t>V</a:t>
            </a:r>
            <a:r>
              <a:rPr lang="en-US" dirty="0">
                <a:solidFill>
                  <a:srgbClr val="333333"/>
                </a:solidFill>
                <a:latin typeface="-apple-system"/>
              </a:rPr>
              <a:t> </a:t>
            </a:r>
            <a:r>
              <a:rPr lang="en-US" dirty="0" err="1">
                <a:solidFill>
                  <a:srgbClr val="333333"/>
                </a:solidFill>
                <a:latin typeface="-apple-system"/>
              </a:rPr>
              <a:t>excit</a:t>
            </a:r>
            <a:r>
              <a:rPr lang="cs-CZ" dirty="0" err="1">
                <a:solidFill>
                  <a:srgbClr val="333333"/>
                </a:solidFill>
                <a:latin typeface="-apple-system"/>
              </a:rPr>
              <a:t>ovaném</a:t>
            </a:r>
            <a:r>
              <a:rPr lang="en-US" dirty="0">
                <a:solidFill>
                  <a:srgbClr val="333333"/>
                </a:solidFill>
                <a:latin typeface="-apple-system"/>
              </a:rPr>
              <a:t> </a:t>
            </a:r>
            <a:r>
              <a:rPr lang="en-US" dirty="0" err="1">
                <a:solidFill>
                  <a:srgbClr val="333333"/>
                </a:solidFill>
                <a:latin typeface="-apple-system"/>
              </a:rPr>
              <a:t>sta</a:t>
            </a:r>
            <a:r>
              <a:rPr lang="cs-CZ" dirty="0" err="1">
                <a:solidFill>
                  <a:srgbClr val="333333"/>
                </a:solidFill>
                <a:latin typeface="-apple-system"/>
              </a:rPr>
              <a:t>vu</a:t>
            </a:r>
            <a:r>
              <a:rPr lang="en-US" dirty="0">
                <a:solidFill>
                  <a:srgbClr val="333333"/>
                </a:solidFill>
                <a:latin typeface="-apple-system"/>
              </a:rPr>
              <a:t> </a:t>
            </a:r>
            <a:r>
              <a:rPr lang="cs-CZ" dirty="0">
                <a:solidFill>
                  <a:srgbClr val="333333"/>
                </a:solidFill>
                <a:latin typeface="-apple-system"/>
              </a:rPr>
              <a:t>má síra 6 ne</a:t>
            </a:r>
            <a:r>
              <a:rPr lang="en-US" dirty="0">
                <a:solidFill>
                  <a:srgbClr val="333333"/>
                </a:solidFill>
                <a:latin typeface="-apple-system"/>
              </a:rPr>
              <a:t>p</a:t>
            </a:r>
            <a:r>
              <a:rPr lang="cs-CZ" dirty="0" err="1">
                <a:solidFill>
                  <a:srgbClr val="333333"/>
                </a:solidFill>
                <a:latin typeface="-apple-system"/>
              </a:rPr>
              <a:t>árových</a:t>
            </a:r>
            <a:r>
              <a:rPr lang="en-US" dirty="0">
                <a:solidFill>
                  <a:srgbClr val="333333"/>
                </a:solidFill>
                <a:latin typeface="-apple-system"/>
              </a:rPr>
              <a:t> </a:t>
            </a:r>
            <a:r>
              <a:rPr lang="en-US" dirty="0" err="1">
                <a:solidFill>
                  <a:srgbClr val="333333"/>
                </a:solidFill>
                <a:latin typeface="-apple-system"/>
              </a:rPr>
              <a:t>ele</a:t>
            </a:r>
            <a:r>
              <a:rPr lang="cs-CZ" dirty="0">
                <a:solidFill>
                  <a:srgbClr val="333333"/>
                </a:solidFill>
                <a:latin typeface="-apple-system"/>
              </a:rPr>
              <a:t>k</a:t>
            </a:r>
            <a:r>
              <a:rPr lang="en-US" dirty="0" err="1">
                <a:solidFill>
                  <a:srgbClr val="333333"/>
                </a:solidFill>
                <a:latin typeface="-apple-system"/>
              </a:rPr>
              <a:t>tron</a:t>
            </a:r>
            <a:r>
              <a:rPr lang="cs-CZ" dirty="0">
                <a:solidFill>
                  <a:srgbClr val="333333"/>
                </a:solidFill>
                <a:latin typeface="-apple-system"/>
              </a:rPr>
              <a:t>ů</a:t>
            </a:r>
            <a:r>
              <a:rPr lang="en-US" dirty="0">
                <a:solidFill>
                  <a:srgbClr val="333333"/>
                </a:solidFill>
                <a:latin typeface="-apple-system"/>
              </a:rPr>
              <a:t> a</a:t>
            </a:r>
            <a:r>
              <a:rPr lang="cs-CZ" dirty="0">
                <a:solidFill>
                  <a:srgbClr val="333333"/>
                </a:solidFill>
                <a:latin typeface="-apple-system"/>
              </a:rPr>
              <a:t> má vaznost 6,</a:t>
            </a:r>
            <a:r>
              <a:rPr lang="en-US" dirty="0">
                <a:solidFill>
                  <a:srgbClr val="333333"/>
                </a:solidFill>
                <a:latin typeface="-apple-system"/>
              </a:rPr>
              <a:t> nap</a:t>
            </a:r>
            <a:r>
              <a:rPr lang="cs-CZ" dirty="0">
                <a:solidFill>
                  <a:srgbClr val="333333"/>
                </a:solidFill>
                <a:latin typeface="-apple-system"/>
              </a:rPr>
              <a:t>ř</a:t>
            </a:r>
            <a:r>
              <a:rPr lang="en-US" dirty="0">
                <a:solidFill>
                  <a:srgbClr val="333333"/>
                </a:solidFill>
                <a:latin typeface="-apple-system"/>
              </a:rPr>
              <a:t>. </a:t>
            </a:r>
            <a:r>
              <a:rPr lang="cs-CZ" dirty="0">
                <a:solidFill>
                  <a:srgbClr val="333333"/>
                </a:solidFill>
                <a:latin typeface="-apple-system"/>
              </a:rPr>
              <a:t>v </a:t>
            </a:r>
            <a:r>
              <a:rPr lang="en-US" dirty="0">
                <a:solidFill>
                  <a:srgbClr val="333333"/>
                </a:solidFill>
                <a:latin typeface="-apple-system"/>
              </a:rPr>
              <a:t>SF</a:t>
            </a:r>
            <a:r>
              <a:rPr lang="en-US" baseline="-25000" dirty="0">
                <a:solidFill>
                  <a:srgbClr val="333333"/>
                </a:solidFill>
                <a:latin typeface="-apple-system"/>
              </a:rPr>
              <a:t>6</a:t>
            </a:r>
            <a:r>
              <a:rPr lang="en-US" dirty="0">
                <a:solidFill>
                  <a:srgbClr val="333333"/>
                </a:solidFill>
                <a:latin typeface="-apple-system"/>
              </a:rPr>
              <a:t>. </a:t>
            </a:r>
            <a:endParaRPr lang="en-US" dirty="0"/>
          </a:p>
        </p:txBody>
      </p:sp>
    </p:spTree>
    <p:extLst>
      <p:ext uri="{BB962C8B-B14F-4D97-AF65-F5344CB8AC3E}">
        <p14:creationId xmlns:p14="http://schemas.microsoft.com/office/powerpoint/2010/main" val="89873220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1600200" y="3048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400" b="1" dirty="0" err="1"/>
              <a:t>Bornův-Haberův</a:t>
            </a:r>
            <a:r>
              <a:rPr lang="cs-CZ" altLang="cs-CZ" sz="2400" b="1" dirty="0"/>
              <a:t> cyklus a mřížková energie</a:t>
            </a:r>
            <a:endParaRPr lang="cs-CZ" altLang="cs-CZ" sz="2400" dirty="0"/>
          </a:p>
        </p:txBody>
      </p:sp>
      <p:sp>
        <p:nvSpPr>
          <p:cNvPr id="243717" name="Rectangle 5"/>
          <p:cNvSpPr>
            <a:spLocks noChangeArrowheads="1"/>
          </p:cNvSpPr>
          <p:nvPr/>
        </p:nvSpPr>
        <p:spPr bwMode="auto">
          <a:xfrm>
            <a:off x="292510" y="1066801"/>
            <a:ext cx="862289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buNone/>
            </a:pPr>
            <a:r>
              <a:rPr lang="cs-CZ" altLang="cs-CZ" sz="2000" dirty="0">
                <a:latin typeface="+mn-lt"/>
              </a:rPr>
              <a:t>Celková energetická změna při vzniku krystalické fáze může být určena z</a:t>
            </a:r>
            <a:r>
              <a:rPr lang="en-US" altLang="cs-CZ" sz="2000" dirty="0">
                <a:latin typeface="+mn-lt"/>
              </a:rPr>
              <a:t> Born</a:t>
            </a:r>
            <a:r>
              <a:rPr lang="cs-CZ" altLang="cs-CZ" sz="2000" dirty="0">
                <a:latin typeface="+mn-lt"/>
              </a:rPr>
              <a:t>ova</a:t>
            </a:r>
            <a:r>
              <a:rPr lang="en-US" altLang="cs-CZ" sz="2000" dirty="0">
                <a:latin typeface="+mn-lt"/>
              </a:rPr>
              <a:t>-Haber</a:t>
            </a:r>
            <a:r>
              <a:rPr lang="cs-CZ" altLang="cs-CZ" sz="2000" dirty="0">
                <a:latin typeface="+mn-lt"/>
              </a:rPr>
              <a:t>ova cyklu, který zahrnuje všechny postupné kroky při vzniku krystalu z prvků. Např. pro krystalický </a:t>
            </a:r>
            <a:r>
              <a:rPr lang="cs-CZ" altLang="cs-CZ" sz="2000" dirty="0" err="1">
                <a:latin typeface="+mn-lt"/>
              </a:rPr>
              <a:t>KCl</a:t>
            </a:r>
            <a:r>
              <a:rPr lang="cs-CZ" altLang="cs-CZ" sz="2000" dirty="0">
                <a:latin typeface="+mn-lt"/>
              </a:rPr>
              <a:t> najdeme:</a:t>
            </a:r>
          </a:p>
          <a:p>
            <a:pPr marL="0" indent="0">
              <a:buNone/>
            </a:pPr>
            <a:endParaRPr lang="cs-CZ" altLang="cs-CZ" sz="2000" dirty="0">
              <a:latin typeface="+mn-lt"/>
            </a:endParaRPr>
          </a:p>
          <a:p>
            <a:pPr>
              <a:buFontTx/>
              <a:buNone/>
            </a:pPr>
            <a:r>
              <a:rPr lang="cs-CZ" altLang="cs-CZ" sz="2000" dirty="0">
                <a:latin typeface="+mn-lt"/>
              </a:rPr>
              <a:t>	</a:t>
            </a:r>
            <a:r>
              <a:rPr lang="cs-CZ" altLang="cs-CZ" sz="1800" dirty="0">
                <a:latin typeface="+mn-lt"/>
              </a:rPr>
              <a:t>1. Sublimace draslíku</a:t>
            </a:r>
            <a:endParaRPr lang="en-US" altLang="cs-CZ" sz="1800" dirty="0">
              <a:latin typeface="+mn-lt"/>
            </a:endParaRPr>
          </a:p>
          <a:p>
            <a:pPr>
              <a:buFontTx/>
              <a:buNone/>
            </a:pPr>
            <a:r>
              <a:rPr lang="cs-CZ" altLang="cs-CZ" sz="1800" dirty="0">
                <a:latin typeface="+mn-lt"/>
              </a:rPr>
              <a:t>	2. Disociace chloru</a:t>
            </a:r>
            <a:endParaRPr lang="en-US" altLang="cs-CZ" sz="1800" dirty="0">
              <a:latin typeface="+mn-lt"/>
            </a:endParaRPr>
          </a:p>
          <a:p>
            <a:pPr>
              <a:buFontTx/>
              <a:buNone/>
            </a:pPr>
            <a:r>
              <a:rPr lang="cs-CZ" altLang="cs-CZ" sz="1800" dirty="0">
                <a:latin typeface="+mn-lt"/>
              </a:rPr>
              <a:t>	3. Ionizace draslíku (</a:t>
            </a:r>
            <a:r>
              <a:rPr lang="cs-CZ" altLang="cs-CZ" sz="1800" dirty="0" err="1">
                <a:latin typeface="+mn-lt"/>
              </a:rPr>
              <a:t>E</a:t>
            </a:r>
            <a:r>
              <a:rPr lang="cs-CZ" altLang="cs-CZ" sz="1800" baseline="-25000" dirty="0" err="1">
                <a:latin typeface="+mn-lt"/>
              </a:rPr>
              <a:t>i</a:t>
            </a:r>
            <a:r>
              <a:rPr lang="cs-CZ" altLang="cs-CZ" sz="1800" dirty="0">
                <a:latin typeface="+mn-lt"/>
              </a:rPr>
              <a:t>)</a:t>
            </a:r>
            <a:endParaRPr lang="en-US" altLang="cs-CZ" sz="1800" dirty="0">
              <a:latin typeface="+mn-lt"/>
            </a:endParaRPr>
          </a:p>
          <a:p>
            <a:pPr>
              <a:buFontTx/>
              <a:buNone/>
            </a:pPr>
            <a:r>
              <a:rPr lang="cs-CZ" altLang="cs-CZ" sz="1800" dirty="0">
                <a:latin typeface="+mn-lt"/>
              </a:rPr>
              <a:t>	4. Vznik Cl</a:t>
            </a:r>
            <a:r>
              <a:rPr lang="cs-CZ" altLang="cs-CZ" sz="1800" baseline="30000" dirty="0">
                <a:latin typeface="+mn-lt"/>
              </a:rPr>
              <a:t>-</a:t>
            </a:r>
            <a:r>
              <a:rPr lang="cs-CZ" altLang="cs-CZ" sz="1800" dirty="0">
                <a:latin typeface="+mn-lt"/>
              </a:rPr>
              <a:t> aniontu (</a:t>
            </a:r>
            <a:r>
              <a:rPr lang="cs-CZ" altLang="cs-CZ" sz="1800" dirty="0" err="1">
                <a:latin typeface="+mn-lt"/>
              </a:rPr>
              <a:t>E</a:t>
            </a:r>
            <a:r>
              <a:rPr lang="cs-CZ" altLang="cs-CZ" sz="1800" baseline="-25000" dirty="0" err="1">
                <a:latin typeface="+mn-lt"/>
              </a:rPr>
              <a:t>ea</a:t>
            </a:r>
            <a:r>
              <a:rPr lang="cs-CZ" altLang="cs-CZ" sz="1800" dirty="0">
                <a:latin typeface="+mn-lt"/>
              </a:rPr>
              <a:t>)</a:t>
            </a:r>
          </a:p>
          <a:p>
            <a:pPr>
              <a:buFontTx/>
              <a:buNone/>
            </a:pPr>
            <a:r>
              <a:rPr lang="cs-CZ" altLang="cs-CZ" sz="1800" dirty="0">
                <a:latin typeface="+mn-lt"/>
              </a:rPr>
              <a:t>	5. Vznik tuhého </a:t>
            </a:r>
            <a:r>
              <a:rPr lang="cs-CZ" altLang="cs-CZ" sz="1800" dirty="0" err="1">
                <a:latin typeface="+mn-lt"/>
              </a:rPr>
              <a:t>KCl</a:t>
            </a:r>
            <a:endParaRPr lang="en-US" altLang="cs-CZ" sz="1800" dirty="0">
              <a:latin typeface="+mn-lt"/>
            </a:endParaRPr>
          </a:p>
          <a:p>
            <a:pPr>
              <a:buFontTx/>
              <a:buNone/>
            </a:pPr>
            <a:r>
              <a:rPr lang="cs-CZ" altLang="cs-CZ" sz="1800" dirty="0">
                <a:latin typeface="+mn-lt"/>
              </a:rPr>
              <a:t>	Suma reakcí a energií</a:t>
            </a:r>
            <a:endParaRPr lang="en-US" altLang="cs-CZ" sz="1800" dirty="0">
              <a:latin typeface="+mn-lt"/>
            </a:endParaRPr>
          </a:p>
          <a:p>
            <a:pPr marL="0" indent="0">
              <a:buNone/>
            </a:pPr>
            <a:endParaRPr lang="cs-CZ" altLang="cs-CZ" sz="2000" dirty="0">
              <a:latin typeface="+mn-lt"/>
            </a:endParaRPr>
          </a:p>
          <a:p>
            <a:pPr marL="0" indent="0">
              <a:buNone/>
            </a:pPr>
            <a:r>
              <a:rPr lang="cs-CZ" altLang="cs-CZ" sz="2000" dirty="0">
                <a:latin typeface="+mn-lt"/>
              </a:rPr>
              <a:t>Celková energie</a:t>
            </a:r>
            <a:r>
              <a:rPr lang="en-US" altLang="cs-CZ" sz="2000" dirty="0">
                <a:latin typeface="+mn-lt"/>
              </a:rPr>
              <a:t> </a:t>
            </a:r>
            <a:r>
              <a:rPr lang="en-US" altLang="cs-CZ" sz="2000" dirty="0">
                <a:latin typeface="+mn-lt"/>
                <a:sym typeface="Symbol" pitchFamily="18" charset="2"/>
              </a:rPr>
              <a:t></a:t>
            </a:r>
            <a:r>
              <a:rPr lang="en-US" altLang="cs-CZ" sz="2000" dirty="0">
                <a:latin typeface="+mn-lt"/>
              </a:rPr>
              <a:t>434 kJ/</a:t>
            </a:r>
            <a:r>
              <a:rPr lang="en-US" altLang="cs-CZ" sz="2000" dirty="0" err="1">
                <a:latin typeface="+mn-lt"/>
              </a:rPr>
              <a:t>mol</a:t>
            </a:r>
            <a:r>
              <a:rPr lang="en-US" altLang="cs-CZ" sz="2000" dirty="0">
                <a:latin typeface="+mn-lt"/>
              </a:rPr>
              <a:t> </a:t>
            </a:r>
            <a:r>
              <a:rPr lang="cs-CZ" altLang="cs-CZ" sz="2000" dirty="0">
                <a:latin typeface="+mn-lt"/>
              </a:rPr>
              <a:t>potvrzuje že jde o energeticky výhodný proces</a:t>
            </a:r>
            <a:r>
              <a:rPr lang="en-US" altLang="cs-CZ" sz="2000" dirty="0">
                <a:latin typeface="+mn-lt"/>
              </a:rPr>
              <a:t>. </a:t>
            </a:r>
          </a:p>
          <a:p>
            <a:pPr marL="0" indent="0">
              <a:buNone/>
            </a:pPr>
            <a:r>
              <a:rPr lang="en-US" altLang="cs-CZ" sz="2000" dirty="0" err="1">
                <a:latin typeface="+mn-lt"/>
              </a:rPr>
              <a:t>Energ</a:t>
            </a:r>
            <a:r>
              <a:rPr lang="cs-CZ" altLang="cs-CZ" sz="2000" dirty="0" err="1">
                <a:latin typeface="+mn-lt"/>
              </a:rPr>
              <a:t>ie</a:t>
            </a:r>
            <a:r>
              <a:rPr lang="cs-CZ" altLang="cs-CZ" sz="2000" dirty="0">
                <a:latin typeface="+mn-lt"/>
              </a:rPr>
              <a:t> 5. kroku je (záporná) </a:t>
            </a:r>
            <a:r>
              <a:rPr lang="cs-CZ" altLang="cs-CZ" sz="2000" u="sng" dirty="0">
                <a:latin typeface="+mn-lt"/>
              </a:rPr>
              <a:t>mřížková energie</a:t>
            </a:r>
            <a:r>
              <a:rPr lang="cs-CZ" altLang="cs-CZ" sz="2000" dirty="0">
                <a:latin typeface="+mn-lt"/>
              </a:rPr>
              <a:t>.</a:t>
            </a:r>
            <a:r>
              <a:rPr lang="en-US" altLang="cs-CZ" sz="2000" dirty="0">
                <a:latin typeface="+mn-lt"/>
              </a:rPr>
              <a:t> </a:t>
            </a:r>
            <a:endParaRPr lang="en-US" altLang="cs-CZ" sz="2000" b="1" dirty="0">
              <a:latin typeface="+mn-lt"/>
            </a:endParaRPr>
          </a:p>
        </p:txBody>
      </p:sp>
      <p:graphicFrame>
        <p:nvGraphicFramePr>
          <p:cNvPr id="243718" name="Object 6"/>
          <p:cNvGraphicFramePr>
            <a:graphicFrameLocks noChangeAspect="1"/>
          </p:cNvGraphicFramePr>
          <p:nvPr>
            <p:extLst>
              <p:ext uri="{D42A27DB-BD31-4B8C-83A1-F6EECF244321}">
                <p14:modId xmlns:p14="http://schemas.microsoft.com/office/powerpoint/2010/main" val="3502341390"/>
              </p:ext>
            </p:extLst>
          </p:nvPr>
        </p:nvGraphicFramePr>
        <p:xfrm>
          <a:off x="3505200" y="2438400"/>
          <a:ext cx="4995676" cy="2130425"/>
        </p:xfrm>
        <a:graphic>
          <a:graphicData uri="http://schemas.openxmlformats.org/presentationml/2006/ole">
            <mc:AlternateContent xmlns:mc="http://schemas.openxmlformats.org/markup-compatibility/2006">
              <mc:Choice xmlns:v="urn:schemas-microsoft-com:vml" Requires="v">
                <p:oleObj name="Rovnice" r:id="rId3" imgW="4952880" imgH="2108160" progId="Equation.3">
                  <p:embed/>
                </p:oleObj>
              </mc:Choice>
              <mc:Fallback>
                <p:oleObj name="Rovnice" r:id="rId3" imgW="4952880" imgH="2108160" progId="Equation.3">
                  <p:embed/>
                  <p:pic>
                    <p:nvPicPr>
                      <p:cNvPr id="24371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438400"/>
                        <a:ext cx="4995676" cy="2130425"/>
                      </a:xfrm>
                      <a:prstGeom prst="rect">
                        <a:avLst/>
                      </a:prstGeom>
                      <a:noFill/>
                      <a:ln w="95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232323919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CE708F3-9B3C-4CF5-8569-FCEC6DC68211}"/>
              </a:ext>
            </a:extLst>
          </p:cNvPr>
          <p:cNvPicPr>
            <a:picLocks noChangeAspect="1"/>
          </p:cNvPicPr>
          <p:nvPr/>
        </p:nvPicPr>
        <p:blipFill>
          <a:blip r:embed="rId2"/>
          <a:stretch>
            <a:fillRect/>
          </a:stretch>
        </p:blipFill>
        <p:spPr>
          <a:xfrm>
            <a:off x="533400" y="228600"/>
            <a:ext cx="7960809" cy="6457903"/>
          </a:xfrm>
          <a:prstGeom prst="rect">
            <a:avLst/>
          </a:prstGeom>
        </p:spPr>
      </p:pic>
    </p:spTree>
    <p:extLst>
      <p:ext uri="{BB962C8B-B14F-4D97-AF65-F5344CB8AC3E}">
        <p14:creationId xmlns:p14="http://schemas.microsoft.com/office/powerpoint/2010/main" val="271673980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2" name="Picture 4" descr="cha56011_09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75" y="810673"/>
            <a:ext cx="8280400" cy="5238750"/>
          </a:xfrm>
          <a:prstGeom prst="rect">
            <a:avLst/>
          </a:prstGeom>
          <a:noFill/>
          <a:extLst>
            <a:ext uri="{909E8E84-426E-40DD-AFC4-6F175D3DCCD1}">
              <a14:hiddenFill xmlns:a14="http://schemas.microsoft.com/office/drawing/2010/main">
                <a:solidFill>
                  <a:srgbClr val="FFFFFF"/>
                </a:solidFill>
              </a14:hiddenFill>
            </a:ext>
          </a:extLst>
        </p:spPr>
      </p:pic>
      <p:sp>
        <p:nvSpPr>
          <p:cNvPr id="247810" name="Text Box 2"/>
          <p:cNvSpPr txBox="1">
            <a:spLocks noChangeArrowheads="1"/>
          </p:cNvSpPr>
          <p:nvPr/>
        </p:nvSpPr>
        <p:spPr bwMode="auto">
          <a:xfrm>
            <a:off x="495875" y="228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cs-CZ" sz="2400" b="1" dirty="0" err="1">
                <a:latin typeface="Book Antiqua" pitchFamily="18" charset="0"/>
              </a:rPr>
              <a:t>Bornův-Haberův</a:t>
            </a:r>
            <a:r>
              <a:rPr lang="cs-CZ" altLang="cs-CZ" sz="2400" b="1" dirty="0">
                <a:latin typeface="Book Antiqua" pitchFamily="18" charset="0"/>
              </a:rPr>
              <a:t> cyklus pro určení mřížkové energie</a:t>
            </a:r>
          </a:p>
        </p:txBody>
      </p:sp>
      <p:sp>
        <p:nvSpPr>
          <p:cNvPr id="247815" name="Text Box 7"/>
          <p:cNvSpPr txBox="1">
            <a:spLocks noChangeArrowheads="1"/>
          </p:cNvSpPr>
          <p:nvPr/>
        </p:nvSpPr>
        <p:spPr bwMode="auto">
          <a:xfrm>
            <a:off x="1692275" y="6195413"/>
            <a:ext cx="5012923" cy="45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cs-CZ" sz="2400" dirty="0" err="1">
                <a:latin typeface="Symbol" pitchFamily="18" charset="2"/>
              </a:rPr>
              <a:t>D</a:t>
            </a:r>
            <a:r>
              <a:rPr lang="en-US" altLang="cs-CZ" sz="2400" dirty="0" err="1"/>
              <a:t>H</a:t>
            </a:r>
            <a:r>
              <a:rPr lang="en-US" altLang="cs-CZ" sz="2400" baseline="-25000" dirty="0" err="1"/>
              <a:t>o</a:t>
            </a:r>
            <a:r>
              <a:rPr lang="cs-CZ" altLang="cs-CZ" sz="2400" baseline="-25000" dirty="0" err="1"/>
              <a:t>verall</a:t>
            </a:r>
            <a:r>
              <a:rPr lang="en-US" altLang="cs-CZ" sz="2400" dirty="0"/>
              <a:t> = </a:t>
            </a:r>
            <a:r>
              <a:rPr lang="en-US" altLang="cs-CZ" sz="2400" dirty="0">
                <a:latin typeface="Symbol" pitchFamily="18" charset="2"/>
              </a:rPr>
              <a:t>D</a:t>
            </a:r>
            <a:r>
              <a:rPr lang="en-US" altLang="cs-CZ" sz="2400" dirty="0"/>
              <a:t>H</a:t>
            </a:r>
            <a:r>
              <a:rPr lang="en-US" altLang="cs-CZ" sz="2400" baseline="-25000" dirty="0"/>
              <a:t>1</a:t>
            </a:r>
            <a:r>
              <a:rPr lang="en-US" altLang="cs-CZ" sz="2400" dirty="0"/>
              <a:t> + </a:t>
            </a:r>
            <a:r>
              <a:rPr lang="en-US" altLang="cs-CZ" sz="2400" dirty="0">
                <a:latin typeface="Symbol" pitchFamily="18" charset="2"/>
              </a:rPr>
              <a:t>D</a:t>
            </a:r>
            <a:r>
              <a:rPr lang="en-US" altLang="cs-CZ" sz="2400" dirty="0"/>
              <a:t>H</a:t>
            </a:r>
            <a:r>
              <a:rPr lang="en-US" altLang="cs-CZ" sz="2400" baseline="-25000" dirty="0"/>
              <a:t>2</a:t>
            </a:r>
            <a:r>
              <a:rPr lang="en-US" altLang="cs-CZ" sz="2400" dirty="0"/>
              <a:t> + </a:t>
            </a:r>
            <a:r>
              <a:rPr lang="en-US" altLang="cs-CZ" sz="2400" dirty="0">
                <a:latin typeface="Symbol" pitchFamily="18" charset="2"/>
              </a:rPr>
              <a:t>D</a:t>
            </a:r>
            <a:r>
              <a:rPr lang="en-US" altLang="cs-CZ" sz="2400" dirty="0"/>
              <a:t>H</a:t>
            </a:r>
            <a:r>
              <a:rPr lang="en-US" altLang="cs-CZ" sz="2400" baseline="-25000" dirty="0"/>
              <a:t>3</a:t>
            </a:r>
            <a:r>
              <a:rPr lang="en-US" altLang="cs-CZ" sz="2400" dirty="0"/>
              <a:t> + </a:t>
            </a:r>
            <a:r>
              <a:rPr lang="en-US" altLang="cs-CZ" sz="2400" dirty="0">
                <a:latin typeface="Symbol" pitchFamily="18" charset="2"/>
              </a:rPr>
              <a:t>D</a:t>
            </a:r>
            <a:r>
              <a:rPr lang="en-US" altLang="cs-CZ" sz="2400" dirty="0"/>
              <a:t>H</a:t>
            </a:r>
            <a:r>
              <a:rPr lang="en-US" altLang="cs-CZ" sz="2400" baseline="-25000" dirty="0"/>
              <a:t>4</a:t>
            </a:r>
            <a:r>
              <a:rPr lang="en-US" altLang="cs-CZ" sz="2400" dirty="0"/>
              <a:t> + </a:t>
            </a:r>
            <a:r>
              <a:rPr lang="en-US" altLang="cs-CZ" sz="2400" dirty="0">
                <a:latin typeface="Symbol" pitchFamily="18" charset="2"/>
              </a:rPr>
              <a:t>D</a:t>
            </a:r>
            <a:r>
              <a:rPr lang="en-US" altLang="cs-CZ" sz="2400" dirty="0"/>
              <a:t>H</a:t>
            </a:r>
            <a:r>
              <a:rPr lang="en-US" altLang="cs-CZ" sz="2400" baseline="-25000" dirty="0"/>
              <a:t>5</a:t>
            </a:r>
            <a:endParaRPr lang="en-US" altLang="cs-CZ" sz="2400" dirty="0"/>
          </a:p>
        </p:txBody>
      </p:sp>
      <p:pic>
        <p:nvPicPr>
          <p:cNvPr id="161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8234" y="990599"/>
            <a:ext cx="1981200" cy="172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524000" y="6195413"/>
            <a:ext cx="5562600" cy="510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656550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Zobrazit zdrojový obrázek">
            <a:extLst>
              <a:ext uri="{FF2B5EF4-FFF2-40B4-BE49-F238E27FC236}">
                <a16:creationId xmlns:a16="http://schemas.microsoft.com/office/drawing/2014/main" id="{5DA04288-D43A-4558-9D4C-E2344BEE8E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73558"/>
            <a:ext cx="7787040" cy="6532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24539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2" y="2819399"/>
            <a:ext cx="6191250"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2930" name="Picture 2" descr="VÃ½sledek obrÃ¡zku pro ionisation dissociation b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04800"/>
            <a:ext cx="3207320" cy="270929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219200" y="304800"/>
            <a:ext cx="3102131" cy="523220"/>
          </a:xfrm>
          <a:prstGeom prst="rect">
            <a:avLst/>
          </a:prstGeom>
          <a:noFill/>
        </p:spPr>
        <p:txBody>
          <a:bodyPr wrap="none" rtlCol="0">
            <a:spAutoFit/>
          </a:bodyPr>
          <a:lstStyle/>
          <a:p>
            <a:r>
              <a:rPr lang="cs-CZ" sz="2800" b="1" dirty="0">
                <a:latin typeface="Arial" panose="020B0604020202020204" pitchFamily="34" charset="0"/>
                <a:cs typeface="Arial" panose="020B0604020202020204" pitchFamily="34" charset="0"/>
              </a:rPr>
              <a:t>Mřížková energie</a:t>
            </a:r>
          </a:p>
        </p:txBody>
      </p:sp>
      <p:sp>
        <p:nvSpPr>
          <p:cNvPr id="3" name="AutoShape 6" descr="VÃ½sledek obrÃ¡zku pro lattice energy tre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8" descr="VÃ½sledek obrÃ¡zku pro lattice energy tre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5293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852" y="3810000"/>
            <a:ext cx="2246374" cy="156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294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95401"/>
            <a:ext cx="4181618" cy="169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01858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malé, interiér, chlapec, stůl&#10;&#10;Popis byl vytvořen automaticky">
            <a:extLst>
              <a:ext uri="{FF2B5EF4-FFF2-40B4-BE49-F238E27FC236}">
                <a16:creationId xmlns:a16="http://schemas.microsoft.com/office/drawing/2014/main" id="{D4D66576-D834-416D-901C-E12FACBBCB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288" y="1593860"/>
            <a:ext cx="3067278" cy="2627770"/>
          </a:xfrm>
          <a:prstGeom prst="rect">
            <a:avLst/>
          </a:prstGeom>
        </p:spPr>
      </p:pic>
      <p:pic>
        <p:nvPicPr>
          <p:cNvPr id="8" name="Obrázek 7">
            <a:extLst>
              <a:ext uri="{FF2B5EF4-FFF2-40B4-BE49-F238E27FC236}">
                <a16:creationId xmlns:a16="http://schemas.microsoft.com/office/drawing/2014/main" id="{0082D9CD-660D-4234-978A-B0225DCCE149}"/>
              </a:ext>
            </a:extLst>
          </p:cNvPr>
          <p:cNvPicPr>
            <a:picLocks noChangeAspect="1"/>
          </p:cNvPicPr>
          <p:nvPr/>
        </p:nvPicPr>
        <p:blipFill>
          <a:blip r:embed="rId3"/>
          <a:stretch>
            <a:fillRect/>
          </a:stretch>
        </p:blipFill>
        <p:spPr>
          <a:xfrm>
            <a:off x="5418296" y="1690062"/>
            <a:ext cx="3067278" cy="2476827"/>
          </a:xfrm>
          <a:prstGeom prst="rect">
            <a:avLst/>
          </a:prstGeom>
        </p:spPr>
      </p:pic>
      <p:sp>
        <p:nvSpPr>
          <p:cNvPr id="9" name="TextovéPole 8">
            <a:extLst>
              <a:ext uri="{FF2B5EF4-FFF2-40B4-BE49-F238E27FC236}">
                <a16:creationId xmlns:a16="http://schemas.microsoft.com/office/drawing/2014/main" id="{6220B706-84F4-4634-9410-DAEAD03454B9}"/>
              </a:ext>
            </a:extLst>
          </p:cNvPr>
          <p:cNvSpPr txBox="1"/>
          <p:nvPr/>
        </p:nvSpPr>
        <p:spPr>
          <a:xfrm flipH="1">
            <a:off x="1295400" y="1022228"/>
            <a:ext cx="1676400" cy="646331"/>
          </a:xfrm>
          <a:prstGeom prst="rect">
            <a:avLst/>
          </a:prstGeom>
          <a:noFill/>
        </p:spPr>
        <p:txBody>
          <a:bodyPr wrap="square" rtlCol="0">
            <a:spAutoFit/>
          </a:bodyPr>
          <a:lstStyle/>
          <a:p>
            <a:pPr algn="ctr"/>
            <a:r>
              <a:rPr lang="cs-CZ" b="1" dirty="0"/>
              <a:t>Struktura </a:t>
            </a:r>
            <a:r>
              <a:rPr lang="cs-CZ" b="1" dirty="0" err="1"/>
              <a:t>NaCl</a:t>
            </a:r>
            <a:r>
              <a:rPr lang="cs-CZ" b="1" dirty="0"/>
              <a:t> </a:t>
            </a:r>
            <a:endParaRPr lang="en-US" b="1" dirty="0"/>
          </a:p>
          <a:p>
            <a:pPr algn="ctr"/>
            <a:r>
              <a:rPr lang="cs-CZ" b="1" dirty="0"/>
              <a:t>(</a:t>
            </a:r>
            <a:r>
              <a:rPr lang="cs-CZ" b="1" dirty="0" err="1"/>
              <a:t>fcc</a:t>
            </a:r>
            <a:r>
              <a:rPr lang="cs-CZ" b="1" dirty="0"/>
              <a:t>)</a:t>
            </a:r>
            <a:endParaRPr lang="en-US" b="1" dirty="0"/>
          </a:p>
        </p:txBody>
      </p:sp>
      <p:sp>
        <p:nvSpPr>
          <p:cNvPr id="10" name="TextovéPole 9">
            <a:extLst>
              <a:ext uri="{FF2B5EF4-FFF2-40B4-BE49-F238E27FC236}">
                <a16:creationId xmlns:a16="http://schemas.microsoft.com/office/drawing/2014/main" id="{2B3028E9-4792-4B6F-BFC2-CA0B18927342}"/>
              </a:ext>
            </a:extLst>
          </p:cNvPr>
          <p:cNvSpPr txBox="1"/>
          <p:nvPr/>
        </p:nvSpPr>
        <p:spPr>
          <a:xfrm flipH="1">
            <a:off x="6283056" y="1109215"/>
            <a:ext cx="1554481" cy="646331"/>
          </a:xfrm>
          <a:prstGeom prst="rect">
            <a:avLst/>
          </a:prstGeom>
          <a:noFill/>
        </p:spPr>
        <p:txBody>
          <a:bodyPr wrap="square" rtlCol="0">
            <a:spAutoFit/>
          </a:bodyPr>
          <a:lstStyle/>
          <a:p>
            <a:pPr algn="ctr"/>
            <a:r>
              <a:rPr lang="cs-CZ" b="1" dirty="0"/>
              <a:t>Struktura </a:t>
            </a:r>
            <a:r>
              <a:rPr lang="cs-CZ" b="1" dirty="0" err="1"/>
              <a:t>CsCl</a:t>
            </a:r>
            <a:r>
              <a:rPr lang="cs-CZ" b="1" dirty="0"/>
              <a:t> (</a:t>
            </a:r>
            <a:r>
              <a:rPr lang="cs-CZ" b="1" dirty="0" err="1"/>
              <a:t>bcc</a:t>
            </a:r>
            <a:r>
              <a:rPr lang="cs-CZ" b="1" dirty="0"/>
              <a:t>)</a:t>
            </a:r>
            <a:endParaRPr lang="en-US" b="1" dirty="0"/>
          </a:p>
        </p:txBody>
      </p:sp>
      <p:sp>
        <p:nvSpPr>
          <p:cNvPr id="11" name="TextovéPole 10">
            <a:extLst>
              <a:ext uri="{FF2B5EF4-FFF2-40B4-BE49-F238E27FC236}">
                <a16:creationId xmlns:a16="http://schemas.microsoft.com/office/drawing/2014/main" id="{64319FF6-5C09-4BAA-9270-8B438C4B3E98}"/>
              </a:ext>
            </a:extLst>
          </p:cNvPr>
          <p:cNvSpPr txBox="1"/>
          <p:nvPr/>
        </p:nvSpPr>
        <p:spPr>
          <a:xfrm>
            <a:off x="2310581" y="228600"/>
            <a:ext cx="4873770" cy="461665"/>
          </a:xfrm>
          <a:prstGeom prst="rect">
            <a:avLst/>
          </a:prstGeom>
          <a:noFill/>
        </p:spPr>
        <p:txBody>
          <a:bodyPr wrap="none" rtlCol="0">
            <a:spAutoFit/>
          </a:bodyPr>
          <a:lstStyle/>
          <a:p>
            <a:r>
              <a:rPr lang="cs-CZ" sz="2400" b="1" dirty="0"/>
              <a:t>Struktura iontových krystalů typu AX</a:t>
            </a:r>
            <a:endParaRPr lang="en-US" sz="2400" b="1" dirty="0"/>
          </a:p>
        </p:txBody>
      </p:sp>
      <p:sp>
        <p:nvSpPr>
          <p:cNvPr id="3" name="TextovéPole 2">
            <a:extLst>
              <a:ext uri="{FF2B5EF4-FFF2-40B4-BE49-F238E27FC236}">
                <a16:creationId xmlns:a16="http://schemas.microsoft.com/office/drawing/2014/main" id="{5A83A6C6-F3CA-0DC5-811E-5AEEC2FBE042}"/>
              </a:ext>
            </a:extLst>
          </p:cNvPr>
          <p:cNvSpPr txBox="1"/>
          <p:nvPr/>
        </p:nvSpPr>
        <p:spPr>
          <a:xfrm>
            <a:off x="1589138" y="4151847"/>
            <a:ext cx="1088923" cy="338554"/>
          </a:xfrm>
          <a:prstGeom prst="rect">
            <a:avLst/>
          </a:prstGeom>
          <a:noFill/>
        </p:spPr>
        <p:txBody>
          <a:bodyPr wrap="square">
            <a:spAutoFit/>
          </a:bodyPr>
          <a:lstStyle/>
          <a:p>
            <a:r>
              <a:rPr lang="en-US" sz="1600" dirty="0"/>
              <a:t>CN = 6</a:t>
            </a:r>
            <a:endParaRPr lang="cs-CZ" sz="1600" dirty="0"/>
          </a:p>
        </p:txBody>
      </p:sp>
      <p:sp>
        <p:nvSpPr>
          <p:cNvPr id="4" name="TextovéPole 3">
            <a:extLst>
              <a:ext uri="{FF2B5EF4-FFF2-40B4-BE49-F238E27FC236}">
                <a16:creationId xmlns:a16="http://schemas.microsoft.com/office/drawing/2014/main" id="{DED9A2F6-198F-B78F-B14F-C02847BEF3B3}"/>
              </a:ext>
            </a:extLst>
          </p:cNvPr>
          <p:cNvSpPr txBox="1"/>
          <p:nvPr/>
        </p:nvSpPr>
        <p:spPr>
          <a:xfrm>
            <a:off x="6515836" y="4151847"/>
            <a:ext cx="1088923" cy="338554"/>
          </a:xfrm>
          <a:prstGeom prst="rect">
            <a:avLst/>
          </a:prstGeom>
          <a:noFill/>
        </p:spPr>
        <p:txBody>
          <a:bodyPr wrap="square">
            <a:spAutoFit/>
          </a:bodyPr>
          <a:lstStyle/>
          <a:p>
            <a:r>
              <a:rPr lang="en-US" sz="1600" dirty="0"/>
              <a:t>CN = 8</a:t>
            </a:r>
            <a:endParaRPr lang="cs-CZ" sz="1600" dirty="0"/>
          </a:p>
        </p:txBody>
      </p:sp>
      <p:sp>
        <p:nvSpPr>
          <p:cNvPr id="6" name="TextovéPole 5">
            <a:extLst>
              <a:ext uri="{FF2B5EF4-FFF2-40B4-BE49-F238E27FC236}">
                <a16:creationId xmlns:a16="http://schemas.microsoft.com/office/drawing/2014/main" id="{7DC19580-5E4B-0A69-7B0E-8F1385B3D106}"/>
              </a:ext>
            </a:extLst>
          </p:cNvPr>
          <p:cNvSpPr txBox="1"/>
          <p:nvPr/>
        </p:nvSpPr>
        <p:spPr>
          <a:xfrm>
            <a:off x="424327" y="4747736"/>
            <a:ext cx="3550139" cy="923330"/>
          </a:xfrm>
          <a:prstGeom prst="rect">
            <a:avLst/>
          </a:prstGeom>
          <a:noFill/>
        </p:spPr>
        <p:txBody>
          <a:bodyPr wrap="square">
            <a:spAutoFit/>
          </a:bodyPr>
          <a:lstStyle/>
          <a:p>
            <a:r>
              <a:rPr lang="en-US" b="0" i="0" dirty="0">
                <a:solidFill>
                  <a:srgbClr val="444444"/>
                </a:solidFill>
                <a:effectLst/>
              </a:rPr>
              <a:t>NaCl (</a:t>
            </a:r>
            <a:r>
              <a:rPr lang="en-US" b="0" i="0" dirty="0" err="1">
                <a:solidFill>
                  <a:srgbClr val="444444"/>
                </a:solidFill>
                <a:effectLst/>
              </a:rPr>
              <a:t>halit</a:t>
            </a:r>
            <a:r>
              <a:rPr lang="en-US" b="0" i="0" dirty="0">
                <a:solidFill>
                  <a:srgbClr val="444444"/>
                </a:solidFill>
                <a:effectLst/>
              </a:rPr>
              <a:t>)</a:t>
            </a:r>
            <a:r>
              <a:rPr lang="cs-CZ" b="0" i="0" dirty="0">
                <a:solidFill>
                  <a:srgbClr val="444444"/>
                </a:solidFill>
                <a:effectLst/>
              </a:rPr>
              <a:t>,</a:t>
            </a:r>
            <a:r>
              <a:rPr lang="en-US" b="0" i="0" dirty="0">
                <a:solidFill>
                  <a:srgbClr val="444444"/>
                </a:solidFill>
                <a:effectLst/>
              </a:rPr>
              <a:t> LiCl, </a:t>
            </a:r>
            <a:r>
              <a:rPr lang="en-US" b="0" i="0" dirty="0" err="1">
                <a:solidFill>
                  <a:srgbClr val="444444"/>
                </a:solidFill>
                <a:effectLst/>
              </a:rPr>
              <a:t>NaBr</a:t>
            </a:r>
            <a:r>
              <a:rPr lang="en-US" b="0" i="0" dirty="0">
                <a:solidFill>
                  <a:srgbClr val="444444"/>
                </a:solidFill>
                <a:effectLst/>
              </a:rPr>
              <a:t>, KBr, </a:t>
            </a:r>
            <a:r>
              <a:rPr lang="en-US" b="0" i="0" dirty="0" err="1">
                <a:solidFill>
                  <a:srgbClr val="444444"/>
                </a:solidFill>
                <a:effectLst/>
              </a:rPr>
              <a:t>LiF</a:t>
            </a:r>
            <a:r>
              <a:rPr lang="en-US" b="0" i="0" dirty="0">
                <a:solidFill>
                  <a:srgbClr val="444444"/>
                </a:solidFill>
                <a:effectLst/>
              </a:rPr>
              <a:t>, </a:t>
            </a:r>
            <a:r>
              <a:rPr lang="en-US" b="0" i="0" dirty="0" err="1">
                <a:solidFill>
                  <a:srgbClr val="444444"/>
                </a:solidFill>
                <a:effectLst/>
              </a:rPr>
              <a:t>NaF</a:t>
            </a:r>
            <a:r>
              <a:rPr lang="en-US" b="0" i="0" dirty="0">
                <a:solidFill>
                  <a:srgbClr val="444444"/>
                </a:solidFill>
                <a:effectLst/>
              </a:rPr>
              <a:t>, </a:t>
            </a:r>
            <a:r>
              <a:rPr lang="en-US" b="0" i="0" dirty="0" err="1">
                <a:solidFill>
                  <a:srgbClr val="444444"/>
                </a:solidFill>
                <a:effectLst/>
              </a:rPr>
              <a:t>RbF</a:t>
            </a:r>
            <a:r>
              <a:rPr lang="en-US" b="0" i="0" dirty="0">
                <a:solidFill>
                  <a:srgbClr val="444444"/>
                </a:solidFill>
                <a:effectLst/>
              </a:rPr>
              <a:t>, </a:t>
            </a:r>
            <a:r>
              <a:rPr lang="en-US" b="0" i="0" dirty="0" err="1">
                <a:solidFill>
                  <a:srgbClr val="000000"/>
                </a:solidFill>
                <a:effectLst/>
              </a:rPr>
              <a:t>CsF</a:t>
            </a:r>
            <a:r>
              <a:rPr lang="en-US" b="0" i="0" dirty="0">
                <a:solidFill>
                  <a:srgbClr val="000000"/>
                </a:solidFill>
                <a:effectLst/>
              </a:rPr>
              <a:t>, </a:t>
            </a:r>
            <a:r>
              <a:rPr lang="en-US" b="0" i="0" dirty="0" err="1">
                <a:solidFill>
                  <a:srgbClr val="000000"/>
                </a:solidFill>
                <a:effectLst/>
              </a:rPr>
              <a:t>AgF</a:t>
            </a:r>
            <a:r>
              <a:rPr lang="en-US" b="0" i="0" dirty="0">
                <a:solidFill>
                  <a:srgbClr val="000000"/>
                </a:solidFill>
                <a:effectLst/>
              </a:rPr>
              <a:t>, AgCl, MgO, </a:t>
            </a:r>
            <a:r>
              <a:rPr lang="en-US" b="0" i="0" dirty="0" err="1">
                <a:solidFill>
                  <a:srgbClr val="000000"/>
                </a:solidFill>
                <a:effectLst/>
              </a:rPr>
              <a:t>CaO</a:t>
            </a:r>
            <a:r>
              <a:rPr lang="en-US" b="0" i="0" dirty="0">
                <a:solidFill>
                  <a:srgbClr val="000000"/>
                </a:solidFill>
                <a:effectLst/>
              </a:rPr>
              <a:t>, </a:t>
            </a:r>
            <a:r>
              <a:rPr lang="en-US" b="0" i="0" dirty="0" err="1">
                <a:solidFill>
                  <a:srgbClr val="000000"/>
                </a:solidFill>
                <a:effectLst/>
              </a:rPr>
              <a:t>SrO</a:t>
            </a:r>
            <a:r>
              <a:rPr lang="en-US" b="0" i="0" dirty="0">
                <a:solidFill>
                  <a:srgbClr val="000000"/>
                </a:solidFill>
                <a:effectLst/>
              </a:rPr>
              <a:t>, </a:t>
            </a:r>
            <a:r>
              <a:rPr lang="en-US" b="0" i="0" dirty="0" err="1">
                <a:solidFill>
                  <a:srgbClr val="000000"/>
                </a:solidFill>
                <a:effectLst/>
              </a:rPr>
              <a:t>BaO</a:t>
            </a:r>
            <a:r>
              <a:rPr lang="en-US" b="0" i="0" dirty="0">
                <a:solidFill>
                  <a:srgbClr val="000000"/>
                </a:solidFill>
                <a:effectLst/>
              </a:rPr>
              <a:t>, </a:t>
            </a:r>
            <a:r>
              <a:rPr lang="en-US" b="0" i="0" dirty="0" err="1">
                <a:solidFill>
                  <a:srgbClr val="000000"/>
                </a:solidFill>
                <a:effectLst/>
              </a:rPr>
              <a:t>CoO</a:t>
            </a:r>
            <a:r>
              <a:rPr lang="en-US" b="0" i="0" dirty="0">
                <a:solidFill>
                  <a:srgbClr val="000000"/>
                </a:solidFill>
                <a:effectLst/>
              </a:rPr>
              <a:t>, </a:t>
            </a:r>
            <a:r>
              <a:rPr lang="en-US" b="0" i="0" dirty="0" err="1">
                <a:solidFill>
                  <a:srgbClr val="000000"/>
                </a:solidFill>
                <a:effectLst/>
              </a:rPr>
              <a:t>NiO</a:t>
            </a:r>
            <a:r>
              <a:rPr lang="en-US" b="0" i="0" dirty="0">
                <a:solidFill>
                  <a:srgbClr val="000000"/>
                </a:solidFill>
                <a:effectLst/>
              </a:rPr>
              <a:t>, </a:t>
            </a:r>
            <a:r>
              <a:rPr lang="en-US" b="0" i="0" dirty="0" err="1">
                <a:solidFill>
                  <a:srgbClr val="000000"/>
                </a:solidFill>
                <a:effectLst/>
              </a:rPr>
              <a:t>ZrO</a:t>
            </a:r>
            <a:r>
              <a:rPr lang="en-US" b="0" i="0" dirty="0">
                <a:solidFill>
                  <a:srgbClr val="000000"/>
                </a:solidFill>
                <a:effectLst/>
              </a:rPr>
              <a:t> a </a:t>
            </a:r>
            <a:r>
              <a:rPr lang="en-US" b="0" i="0" dirty="0" err="1">
                <a:solidFill>
                  <a:srgbClr val="000000"/>
                </a:solidFill>
                <a:effectLst/>
              </a:rPr>
              <a:t>SrS</a:t>
            </a:r>
            <a:endParaRPr lang="cs-CZ" dirty="0"/>
          </a:p>
        </p:txBody>
      </p:sp>
      <p:sp>
        <p:nvSpPr>
          <p:cNvPr id="13" name="TextovéPole 12">
            <a:extLst>
              <a:ext uri="{FF2B5EF4-FFF2-40B4-BE49-F238E27FC236}">
                <a16:creationId xmlns:a16="http://schemas.microsoft.com/office/drawing/2014/main" id="{79DA4C50-8ABB-F29D-9BD2-C3115EF52401}"/>
              </a:ext>
            </a:extLst>
          </p:cNvPr>
          <p:cNvSpPr txBox="1"/>
          <p:nvPr/>
        </p:nvSpPr>
        <p:spPr>
          <a:xfrm>
            <a:off x="5418296" y="4747736"/>
            <a:ext cx="3182472" cy="369332"/>
          </a:xfrm>
          <a:prstGeom prst="rect">
            <a:avLst/>
          </a:prstGeom>
          <a:noFill/>
        </p:spPr>
        <p:txBody>
          <a:bodyPr wrap="square">
            <a:spAutoFit/>
          </a:bodyPr>
          <a:lstStyle/>
          <a:p>
            <a:r>
              <a:rPr lang="en-US" b="0" i="0" dirty="0" err="1">
                <a:solidFill>
                  <a:srgbClr val="444444"/>
                </a:solidFill>
                <a:effectLst/>
              </a:rPr>
              <a:t>CsCl</a:t>
            </a:r>
            <a:r>
              <a:rPr lang="cs-CZ" b="0" i="0" dirty="0">
                <a:solidFill>
                  <a:srgbClr val="444444"/>
                </a:solidFill>
                <a:effectLst/>
              </a:rPr>
              <a:t>,</a:t>
            </a:r>
            <a:r>
              <a:rPr lang="en-US" b="0" i="0" dirty="0">
                <a:solidFill>
                  <a:srgbClr val="444444"/>
                </a:solidFill>
                <a:effectLst/>
              </a:rPr>
              <a:t> </a:t>
            </a:r>
            <a:r>
              <a:rPr lang="cs-CZ" b="0" i="0" dirty="0" err="1">
                <a:solidFill>
                  <a:srgbClr val="000000"/>
                </a:solidFill>
                <a:effectLst/>
              </a:rPr>
              <a:t>CsBr</a:t>
            </a:r>
            <a:r>
              <a:rPr lang="cs-CZ" b="0" i="0" dirty="0">
                <a:solidFill>
                  <a:srgbClr val="000000"/>
                </a:solidFill>
                <a:effectLst/>
              </a:rPr>
              <a:t>, </a:t>
            </a:r>
            <a:r>
              <a:rPr lang="cs-CZ" b="0" i="0" dirty="0" err="1">
                <a:solidFill>
                  <a:srgbClr val="000000"/>
                </a:solidFill>
                <a:effectLst/>
              </a:rPr>
              <a:t>CsI</a:t>
            </a:r>
            <a:r>
              <a:rPr lang="cs-CZ" b="0" i="0" dirty="0">
                <a:solidFill>
                  <a:srgbClr val="000000"/>
                </a:solidFill>
                <a:effectLst/>
              </a:rPr>
              <a:t>, </a:t>
            </a:r>
            <a:r>
              <a:rPr lang="cs-CZ" b="0" i="0" dirty="0" err="1">
                <a:solidFill>
                  <a:srgbClr val="000000"/>
                </a:solidFill>
                <a:effectLst/>
              </a:rPr>
              <a:t>RbCl</a:t>
            </a:r>
            <a:endParaRPr lang="cs-CZ" dirty="0"/>
          </a:p>
        </p:txBody>
      </p:sp>
    </p:spTree>
    <p:extLst>
      <p:ext uri="{BB962C8B-B14F-4D97-AF65-F5344CB8AC3E}">
        <p14:creationId xmlns:p14="http://schemas.microsoft.com/office/powerpoint/2010/main" val="406421881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6220B706-84F4-4634-9410-DAEAD03454B9}"/>
              </a:ext>
            </a:extLst>
          </p:cNvPr>
          <p:cNvSpPr txBox="1"/>
          <p:nvPr/>
        </p:nvSpPr>
        <p:spPr>
          <a:xfrm flipH="1">
            <a:off x="5560142" y="1318205"/>
            <a:ext cx="2438401" cy="646331"/>
          </a:xfrm>
          <a:prstGeom prst="rect">
            <a:avLst/>
          </a:prstGeom>
          <a:noFill/>
        </p:spPr>
        <p:txBody>
          <a:bodyPr wrap="square" rtlCol="0">
            <a:spAutoFit/>
          </a:bodyPr>
          <a:lstStyle/>
          <a:p>
            <a:pPr algn="ctr"/>
            <a:r>
              <a:rPr lang="cs-CZ" b="1" dirty="0"/>
              <a:t>Struktura fluoritu  CaF</a:t>
            </a:r>
            <a:r>
              <a:rPr lang="cs-CZ" b="1" baseline="-25000" dirty="0"/>
              <a:t>2 </a:t>
            </a:r>
            <a:r>
              <a:rPr lang="cs-CZ" b="1" dirty="0"/>
              <a:t>(</a:t>
            </a:r>
            <a:r>
              <a:rPr lang="cs-CZ" b="1" dirty="0" err="1"/>
              <a:t>fcc</a:t>
            </a:r>
            <a:r>
              <a:rPr lang="cs-CZ" b="1" dirty="0"/>
              <a:t>)</a:t>
            </a:r>
            <a:endParaRPr lang="en-US" b="1" baseline="-25000" dirty="0"/>
          </a:p>
        </p:txBody>
      </p:sp>
      <p:sp>
        <p:nvSpPr>
          <p:cNvPr id="10" name="TextovéPole 9">
            <a:extLst>
              <a:ext uri="{FF2B5EF4-FFF2-40B4-BE49-F238E27FC236}">
                <a16:creationId xmlns:a16="http://schemas.microsoft.com/office/drawing/2014/main" id="{2B3028E9-4792-4B6F-BFC2-CA0B18927342}"/>
              </a:ext>
            </a:extLst>
          </p:cNvPr>
          <p:cNvSpPr txBox="1"/>
          <p:nvPr/>
        </p:nvSpPr>
        <p:spPr>
          <a:xfrm flipH="1">
            <a:off x="1118418" y="1480116"/>
            <a:ext cx="2209800" cy="646331"/>
          </a:xfrm>
          <a:prstGeom prst="rect">
            <a:avLst/>
          </a:prstGeom>
          <a:noFill/>
        </p:spPr>
        <p:txBody>
          <a:bodyPr wrap="square" rtlCol="0">
            <a:spAutoFit/>
          </a:bodyPr>
          <a:lstStyle/>
          <a:p>
            <a:pPr algn="ctr"/>
            <a:r>
              <a:rPr lang="cs-CZ" b="1" dirty="0"/>
              <a:t>Struktura rutilu TiO</a:t>
            </a:r>
            <a:r>
              <a:rPr lang="cs-CZ" b="1" baseline="-25000" dirty="0"/>
              <a:t>2 </a:t>
            </a:r>
            <a:r>
              <a:rPr lang="cs-CZ" b="1" dirty="0"/>
              <a:t>(</a:t>
            </a:r>
            <a:r>
              <a:rPr lang="cs-CZ" b="1" dirty="0" err="1"/>
              <a:t>bcc</a:t>
            </a:r>
            <a:r>
              <a:rPr lang="cs-CZ" b="1" dirty="0"/>
              <a:t>)</a:t>
            </a:r>
            <a:endParaRPr lang="en-US" b="1" dirty="0"/>
          </a:p>
        </p:txBody>
      </p:sp>
      <p:sp>
        <p:nvSpPr>
          <p:cNvPr id="11" name="TextovéPole 10">
            <a:extLst>
              <a:ext uri="{FF2B5EF4-FFF2-40B4-BE49-F238E27FC236}">
                <a16:creationId xmlns:a16="http://schemas.microsoft.com/office/drawing/2014/main" id="{64319FF6-5C09-4BAA-9270-8B438C4B3E98}"/>
              </a:ext>
            </a:extLst>
          </p:cNvPr>
          <p:cNvSpPr txBox="1"/>
          <p:nvPr/>
        </p:nvSpPr>
        <p:spPr>
          <a:xfrm>
            <a:off x="1929581" y="159251"/>
            <a:ext cx="5024452" cy="461665"/>
          </a:xfrm>
          <a:prstGeom prst="rect">
            <a:avLst/>
          </a:prstGeom>
          <a:noFill/>
        </p:spPr>
        <p:txBody>
          <a:bodyPr wrap="none" rtlCol="0">
            <a:spAutoFit/>
          </a:bodyPr>
          <a:lstStyle/>
          <a:p>
            <a:r>
              <a:rPr lang="cs-CZ" sz="2400" b="1" dirty="0"/>
              <a:t>Struktura iontových krystalů typu </a:t>
            </a:r>
            <a:r>
              <a:rPr lang="cs-CZ" sz="2400" b="1" dirty="0" err="1"/>
              <a:t>AX</a:t>
            </a:r>
            <a:r>
              <a:rPr lang="cs-CZ" sz="2400" b="1" baseline="-25000" dirty="0" err="1"/>
              <a:t>2</a:t>
            </a:r>
            <a:r>
              <a:rPr lang="en-US" sz="2400" b="1" baseline="-25000" dirty="0"/>
              <a:t> </a:t>
            </a:r>
          </a:p>
        </p:txBody>
      </p:sp>
      <p:pic>
        <p:nvPicPr>
          <p:cNvPr id="12" name="Obrázek 11" descr="Obsah obrázku malé, vsedě, chlapec, držení&#10;&#10;Popis byl vytvořen automaticky">
            <a:extLst>
              <a:ext uri="{FF2B5EF4-FFF2-40B4-BE49-F238E27FC236}">
                <a16:creationId xmlns:a16="http://schemas.microsoft.com/office/drawing/2014/main" id="{8C9B29ED-197C-4BCA-A250-93F41BEAE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81" y="2141836"/>
            <a:ext cx="3276600" cy="2453842"/>
          </a:xfrm>
          <a:prstGeom prst="rect">
            <a:avLst/>
          </a:prstGeom>
        </p:spPr>
      </p:pic>
      <p:pic>
        <p:nvPicPr>
          <p:cNvPr id="13" name="Obrázek 12">
            <a:extLst>
              <a:ext uri="{FF2B5EF4-FFF2-40B4-BE49-F238E27FC236}">
                <a16:creationId xmlns:a16="http://schemas.microsoft.com/office/drawing/2014/main" id="{25675F6F-7597-444D-8856-67BD0C9923D0}"/>
              </a:ext>
            </a:extLst>
          </p:cNvPr>
          <p:cNvPicPr>
            <a:picLocks noChangeAspect="1"/>
          </p:cNvPicPr>
          <p:nvPr/>
        </p:nvPicPr>
        <p:blipFill>
          <a:blip r:embed="rId3"/>
          <a:stretch>
            <a:fillRect/>
          </a:stretch>
        </p:blipFill>
        <p:spPr>
          <a:xfrm>
            <a:off x="4978135" y="2002729"/>
            <a:ext cx="3221417" cy="2643432"/>
          </a:xfrm>
          <a:prstGeom prst="rect">
            <a:avLst/>
          </a:prstGeom>
        </p:spPr>
      </p:pic>
      <p:sp>
        <p:nvSpPr>
          <p:cNvPr id="2" name="TextovéPole 1">
            <a:extLst>
              <a:ext uri="{FF2B5EF4-FFF2-40B4-BE49-F238E27FC236}">
                <a16:creationId xmlns:a16="http://schemas.microsoft.com/office/drawing/2014/main" id="{B719AF9F-9A25-4371-D3E7-3352E0C74ADB}"/>
              </a:ext>
            </a:extLst>
          </p:cNvPr>
          <p:cNvSpPr txBox="1"/>
          <p:nvPr/>
        </p:nvSpPr>
        <p:spPr>
          <a:xfrm>
            <a:off x="1466235" y="4595678"/>
            <a:ext cx="1088923" cy="338554"/>
          </a:xfrm>
          <a:prstGeom prst="rect">
            <a:avLst/>
          </a:prstGeom>
          <a:noFill/>
        </p:spPr>
        <p:txBody>
          <a:bodyPr wrap="square">
            <a:spAutoFit/>
          </a:bodyPr>
          <a:lstStyle/>
          <a:p>
            <a:r>
              <a:rPr lang="en-US" sz="1600" dirty="0"/>
              <a:t>CN = 6</a:t>
            </a:r>
            <a:endParaRPr lang="cs-CZ" sz="1600" dirty="0"/>
          </a:p>
        </p:txBody>
      </p:sp>
      <p:sp>
        <p:nvSpPr>
          <p:cNvPr id="3" name="TextovéPole 2">
            <a:extLst>
              <a:ext uri="{FF2B5EF4-FFF2-40B4-BE49-F238E27FC236}">
                <a16:creationId xmlns:a16="http://schemas.microsoft.com/office/drawing/2014/main" id="{8BEEE63F-1322-E6C1-127E-BE33A8DE699E}"/>
              </a:ext>
            </a:extLst>
          </p:cNvPr>
          <p:cNvSpPr txBox="1"/>
          <p:nvPr/>
        </p:nvSpPr>
        <p:spPr>
          <a:xfrm>
            <a:off x="6237338" y="4595678"/>
            <a:ext cx="1088923" cy="338554"/>
          </a:xfrm>
          <a:prstGeom prst="rect">
            <a:avLst/>
          </a:prstGeom>
          <a:noFill/>
        </p:spPr>
        <p:txBody>
          <a:bodyPr wrap="square">
            <a:spAutoFit/>
          </a:bodyPr>
          <a:lstStyle/>
          <a:p>
            <a:r>
              <a:rPr lang="en-US" sz="1600" dirty="0"/>
              <a:t>CN = 8</a:t>
            </a:r>
            <a:endParaRPr lang="cs-CZ" sz="1600" dirty="0"/>
          </a:p>
        </p:txBody>
      </p:sp>
      <p:sp>
        <p:nvSpPr>
          <p:cNvPr id="5" name="TextovéPole 4">
            <a:extLst>
              <a:ext uri="{FF2B5EF4-FFF2-40B4-BE49-F238E27FC236}">
                <a16:creationId xmlns:a16="http://schemas.microsoft.com/office/drawing/2014/main" id="{74B853C3-DF64-6D3F-F45C-8CC69174BAA9}"/>
              </a:ext>
            </a:extLst>
          </p:cNvPr>
          <p:cNvSpPr txBox="1"/>
          <p:nvPr/>
        </p:nvSpPr>
        <p:spPr>
          <a:xfrm>
            <a:off x="291281" y="5147101"/>
            <a:ext cx="3518719" cy="1477328"/>
          </a:xfrm>
          <a:prstGeom prst="rect">
            <a:avLst/>
          </a:prstGeom>
          <a:noFill/>
        </p:spPr>
        <p:txBody>
          <a:bodyPr wrap="square">
            <a:spAutoFit/>
          </a:bodyPr>
          <a:lstStyle/>
          <a:p>
            <a:pPr algn="just"/>
            <a:r>
              <a:rPr lang="en-US" dirty="0" err="1"/>
              <a:t>TiO</a:t>
            </a:r>
            <a:r>
              <a:rPr lang="en-US" baseline="-25000" dirty="0" err="1"/>
              <a:t>2</a:t>
            </a:r>
            <a:r>
              <a:rPr lang="en-US" dirty="0"/>
              <a:t> (</a:t>
            </a:r>
            <a:r>
              <a:rPr lang="en-US" dirty="0" err="1"/>
              <a:t>rutil</a:t>
            </a:r>
            <a:r>
              <a:rPr lang="en-US" dirty="0"/>
              <a:t>), </a:t>
            </a:r>
            <a:r>
              <a:rPr lang="cs-CZ" dirty="0" err="1"/>
              <a:t>CoF</a:t>
            </a:r>
            <a:r>
              <a:rPr lang="cs-CZ" baseline="-25000" dirty="0" err="1"/>
              <a:t>2</a:t>
            </a:r>
            <a:r>
              <a:rPr lang="cs-CZ" dirty="0"/>
              <a:t>, </a:t>
            </a:r>
            <a:r>
              <a:rPr lang="cs-CZ" dirty="0" err="1"/>
              <a:t>MgF</a:t>
            </a:r>
            <a:r>
              <a:rPr lang="cs-CZ" baseline="-25000" dirty="0" err="1"/>
              <a:t>2</a:t>
            </a:r>
            <a:r>
              <a:rPr lang="cs-CZ" dirty="0"/>
              <a:t>, </a:t>
            </a:r>
            <a:r>
              <a:rPr lang="cs-CZ" dirty="0" err="1"/>
              <a:t>MnF</a:t>
            </a:r>
            <a:r>
              <a:rPr lang="cs-CZ" baseline="-25000" dirty="0" err="1"/>
              <a:t>2</a:t>
            </a:r>
            <a:r>
              <a:rPr lang="cs-CZ" dirty="0"/>
              <a:t>, </a:t>
            </a:r>
            <a:r>
              <a:rPr lang="cs-CZ" dirty="0" err="1"/>
              <a:t>NiF</a:t>
            </a:r>
            <a:r>
              <a:rPr lang="cs-CZ" baseline="-25000" dirty="0" err="1"/>
              <a:t>2</a:t>
            </a:r>
            <a:r>
              <a:rPr lang="cs-CZ" dirty="0"/>
              <a:t>, </a:t>
            </a:r>
            <a:r>
              <a:rPr lang="cs-CZ" dirty="0" err="1"/>
              <a:t>ZnF</a:t>
            </a:r>
            <a:r>
              <a:rPr lang="cs-CZ" baseline="-25000" dirty="0" err="1"/>
              <a:t>2</a:t>
            </a:r>
            <a:r>
              <a:rPr lang="cs-CZ" dirty="0"/>
              <a:t>, </a:t>
            </a:r>
            <a:r>
              <a:rPr lang="cs-CZ" dirty="0" err="1"/>
              <a:t>GeO</a:t>
            </a:r>
            <a:r>
              <a:rPr lang="cs-CZ" baseline="-25000" dirty="0" err="1"/>
              <a:t>2</a:t>
            </a:r>
            <a:r>
              <a:rPr lang="cs-CZ" dirty="0"/>
              <a:t>, </a:t>
            </a:r>
            <a:r>
              <a:rPr lang="cs-CZ" dirty="0" err="1"/>
              <a:t>IrO</a:t>
            </a:r>
            <a:r>
              <a:rPr lang="cs-CZ" baseline="-25000" dirty="0" err="1"/>
              <a:t>2</a:t>
            </a:r>
            <a:r>
              <a:rPr lang="cs-CZ" dirty="0"/>
              <a:t>, </a:t>
            </a:r>
            <a:r>
              <a:rPr lang="cs-CZ" dirty="0" err="1"/>
              <a:t>MoO</a:t>
            </a:r>
            <a:r>
              <a:rPr lang="cs-CZ" baseline="-25000" dirty="0" err="1"/>
              <a:t>2</a:t>
            </a:r>
            <a:r>
              <a:rPr lang="cs-CZ" dirty="0"/>
              <a:t>, </a:t>
            </a:r>
            <a:r>
              <a:rPr lang="cs-CZ" dirty="0" err="1"/>
              <a:t>PbO</a:t>
            </a:r>
            <a:r>
              <a:rPr lang="cs-CZ" baseline="-25000" dirty="0" err="1"/>
              <a:t>2</a:t>
            </a:r>
            <a:r>
              <a:rPr lang="cs-CZ" dirty="0"/>
              <a:t>, </a:t>
            </a:r>
            <a:r>
              <a:rPr lang="cs-CZ" dirty="0" err="1"/>
              <a:t>SiO</a:t>
            </a:r>
            <a:r>
              <a:rPr lang="cs-CZ" baseline="-25000" dirty="0" err="1"/>
              <a:t>2</a:t>
            </a:r>
            <a:r>
              <a:rPr lang="cs-CZ" dirty="0"/>
              <a:t> (</a:t>
            </a:r>
            <a:r>
              <a:rPr lang="en-US" dirty="0"/>
              <a:t>s</a:t>
            </a:r>
            <a:r>
              <a:rPr lang="cs-CZ" dirty="0" err="1"/>
              <a:t>tishovit</a:t>
            </a:r>
            <a:r>
              <a:rPr lang="cs-CZ" dirty="0"/>
              <a:t>), </a:t>
            </a:r>
            <a:r>
              <a:rPr lang="cs-CZ" dirty="0" err="1"/>
              <a:t>SnO</a:t>
            </a:r>
            <a:r>
              <a:rPr lang="cs-CZ" baseline="-25000" dirty="0" err="1"/>
              <a:t>2</a:t>
            </a:r>
            <a:r>
              <a:rPr lang="cs-CZ" dirty="0"/>
              <a:t> (</a:t>
            </a:r>
            <a:r>
              <a:rPr lang="en-US" dirty="0"/>
              <a:t>k</a:t>
            </a:r>
            <a:r>
              <a:rPr lang="cs-CZ" dirty="0" err="1"/>
              <a:t>assiterit</a:t>
            </a:r>
            <a:r>
              <a:rPr lang="cs-CZ" dirty="0"/>
              <a:t>), </a:t>
            </a:r>
            <a:r>
              <a:rPr lang="el-GR" b="0" dirty="0">
                <a:solidFill>
                  <a:srgbClr val="202122"/>
                </a:solidFill>
                <a:effectLst/>
              </a:rPr>
              <a:t>β</a:t>
            </a:r>
            <a:r>
              <a:rPr lang="el-GR" b="0" i="0" dirty="0">
                <a:solidFill>
                  <a:srgbClr val="202122"/>
                </a:solidFill>
                <a:effectLst/>
              </a:rPr>
              <a:t>- </a:t>
            </a:r>
            <a:r>
              <a:rPr lang="en-US" dirty="0" err="1"/>
              <a:t>MnO</a:t>
            </a:r>
            <a:r>
              <a:rPr lang="en-US" baseline="-25000" dirty="0" err="1"/>
              <a:t>2</a:t>
            </a:r>
            <a:r>
              <a:rPr lang="en-US" dirty="0"/>
              <a:t> (</a:t>
            </a:r>
            <a:r>
              <a:rPr lang="en-US" dirty="0" err="1"/>
              <a:t>pyrolusit</a:t>
            </a:r>
            <a:r>
              <a:rPr lang="en-US" dirty="0"/>
              <a:t>), </a:t>
            </a:r>
            <a:r>
              <a:rPr lang="cs-CZ" dirty="0" err="1"/>
              <a:t>TaO</a:t>
            </a:r>
            <a:r>
              <a:rPr lang="cs-CZ" baseline="-25000" dirty="0" err="1"/>
              <a:t>2</a:t>
            </a:r>
            <a:r>
              <a:rPr lang="cs-CZ" dirty="0"/>
              <a:t>, </a:t>
            </a:r>
            <a:r>
              <a:rPr lang="cs-CZ" dirty="0" err="1"/>
              <a:t>WO</a:t>
            </a:r>
            <a:r>
              <a:rPr lang="cs-CZ" baseline="-25000" dirty="0" err="1"/>
              <a:t>2</a:t>
            </a:r>
            <a:r>
              <a:rPr lang="en-US" dirty="0"/>
              <a:t>,</a:t>
            </a:r>
            <a:r>
              <a:rPr lang="en-US" baseline="-25000" dirty="0"/>
              <a:t> </a:t>
            </a:r>
            <a:r>
              <a:rPr lang="cs-CZ" i="0" dirty="0" err="1">
                <a:solidFill>
                  <a:srgbClr val="000000"/>
                </a:solidFill>
                <a:effectLst/>
              </a:rPr>
              <a:t>NbO</a:t>
            </a:r>
            <a:r>
              <a:rPr lang="cs-CZ" i="0" baseline="-25000" dirty="0" err="1">
                <a:solidFill>
                  <a:srgbClr val="000000"/>
                </a:solidFill>
                <a:effectLst/>
              </a:rPr>
              <a:t>2</a:t>
            </a:r>
            <a:r>
              <a:rPr lang="cs-CZ" i="0" dirty="0">
                <a:solidFill>
                  <a:srgbClr val="000000"/>
                </a:solidFill>
                <a:effectLst/>
              </a:rPr>
              <a:t>, </a:t>
            </a:r>
            <a:r>
              <a:rPr lang="cs-CZ" i="0" dirty="0" err="1">
                <a:solidFill>
                  <a:srgbClr val="000000"/>
                </a:solidFill>
                <a:effectLst/>
              </a:rPr>
              <a:t>RuO</a:t>
            </a:r>
            <a:r>
              <a:rPr lang="cs-CZ" i="0" baseline="-25000" dirty="0" err="1">
                <a:solidFill>
                  <a:srgbClr val="000000"/>
                </a:solidFill>
                <a:effectLst/>
              </a:rPr>
              <a:t>2</a:t>
            </a:r>
            <a:r>
              <a:rPr lang="cs-CZ" i="0" dirty="0">
                <a:solidFill>
                  <a:srgbClr val="000000"/>
                </a:solidFill>
                <a:effectLst/>
              </a:rPr>
              <a:t> a </a:t>
            </a:r>
            <a:r>
              <a:rPr lang="cs-CZ" i="0" dirty="0" err="1">
                <a:solidFill>
                  <a:srgbClr val="000000"/>
                </a:solidFill>
                <a:effectLst/>
              </a:rPr>
              <a:t>IrO</a:t>
            </a:r>
            <a:r>
              <a:rPr lang="cs-CZ" i="0" baseline="-25000" dirty="0" err="1">
                <a:solidFill>
                  <a:srgbClr val="000000"/>
                </a:solidFill>
                <a:effectLst/>
              </a:rPr>
              <a:t>2</a:t>
            </a:r>
            <a:endParaRPr lang="cs-CZ" baseline="-25000" dirty="0"/>
          </a:p>
        </p:txBody>
      </p:sp>
      <p:sp>
        <p:nvSpPr>
          <p:cNvPr id="7" name="TextovéPole 6">
            <a:extLst>
              <a:ext uri="{FF2B5EF4-FFF2-40B4-BE49-F238E27FC236}">
                <a16:creationId xmlns:a16="http://schemas.microsoft.com/office/drawing/2014/main" id="{0C894712-CBF8-2AA8-D984-2318DBF13DA9}"/>
              </a:ext>
            </a:extLst>
          </p:cNvPr>
          <p:cNvSpPr txBox="1"/>
          <p:nvPr/>
        </p:nvSpPr>
        <p:spPr>
          <a:xfrm>
            <a:off x="3810000" y="757824"/>
            <a:ext cx="1143000" cy="369332"/>
          </a:xfrm>
          <a:prstGeom prst="rect">
            <a:avLst/>
          </a:prstGeom>
          <a:noFill/>
        </p:spPr>
        <p:txBody>
          <a:bodyPr wrap="square">
            <a:spAutoFit/>
          </a:bodyPr>
          <a:lstStyle/>
          <a:p>
            <a:r>
              <a:rPr lang="en-US" dirty="0"/>
              <a:t>X = F, O</a:t>
            </a:r>
            <a:endParaRPr lang="cs-CZ" dirty="0"/>
          </a:p>
        </p:txBody>
      </p:sp>
      <p:sp>
        <p:nvSpPr>
          <p:cNvPr id="14" name="TextovéPole 13">
            <a:extLst>
              <a:ext uri="{FF2B5EF4-FFF2-40B4-BE49-F238E27FC236}">
                <a16:creationId xmlns:a16="http://schemas.microsoft.com/office/drawing/2014/main" id="{786B011F-2E07-F471-342F-A9D71F43642B}"/>
              </a:ext>
            </a:extLst>
          </p:cNvPr>
          <p:cNvSpPr txBox="1"/>
          <p:nvPr/>
        </p:nvSpPr>
        <p:spPr>
          <a:xfrm>
            <a:off x="4876800" y="5153257"/>
            <a:ext cx="3657600" cy="923330"/>
          </a:xfrm>
          <a:prstGeom prst="rect">
            <a:avLst/>
          </a:prstGeom>
          <a:noFill/>
        </p:spPr>
        <p:txBody>
          <a:bodyPr wrap="square">
            <a:spAutoFit/>
          </a:bodyPr>
          <a:lstStyle/>
          <a:p>
            <a:r>
              <a:rPr lang="en-US" b="0" i="0" dirty="0" err="1">
                <a:solidFill>
                  <a:srgbClr val="444444"/>
                </a:solidFill>
                <a:effectLst/>
              </a:rPr>
              <a:t>CaF</a:t>
            </a:r>
            <a:r>
              <a:rPr lang="en-US" b="0" i="0" baseline="-25000" dirty="0" err="1">
                <a:solidFill>
                  <a:srgbClr val="444444"/>
                </a:solidFill>
                <a:effectLst/>
              </a:rPr>
              <a:t>2</a:t>
            </a:r>
            <a:r>
              <a:rPr lang="en-US" b="0" i="0" dirty="0">
                <a:solidFill>
                  <a:srgbClr val="444444"/>
                </a:solidFill>
                <a:effectLst/>
              </a:rPr>
              <a:t> (</a:t>
            </a:r>
            <a:r>
              <a:rPr lang="en-US" b="0" i="0" dirty="0" err="1">
                <a:solidFill>
                  <a:srgbClr val="444444"/>
                </a:solidFill>
                <a:effectLst/>
              </a:rPr>
              <a:t>fluorit</a:t>
            </a:r>
            <a:r>
              <a:rPr lang="en-US" b="0" i="0" dirty="0">
                <a:solidFill>
                  <a:srgbClr val="444444"/>
                </a:solidFill>
                <a:effectLst/>
              </a:rPr>
              <a:t>), </a:t>
            </a:r>
            <a:r>
              <a:rPr lang="cs-CZ" b="0" i="0" dirty="0" err="1">
                <a:solidFill>
                  <a:srgbClr val="202122"/>
                </a:solidFill>
                <a:effectLst/>
              </a:rPr>
              <a:t>SrF</a:t>
            </a:r>
            <a:r>
              <a:rPr lang="cs-CZ" b="0" i="0" baseline="-25000" dirty="0" err="1">
                <a:solidFill>
                  <a:srgbClr val="202122"/>
                </a:solidFill>
                <a:effectLst/>
              </a:rPr>
              <a:t>2</a:t>
            </a:r>
            <a:r>
              <a:rPr lang="en-US" b="0" i="0" dirty="0">
                <a:solidFill>
                  <a:srgbClr val="202122"/>
                </a:solidFill>
                <a:effectLst/>
              </a:rPr>
              <a:t>,</a:t>
            </a:r>
            <a:r>
              <a:rPr lang="en-US" b="0" i="0" baseline="-25000" dirty="0">
                <a:solidFill>
                  <a:srgbClr val="202122"/>
                </a:solidFill>
                <a:effectLst/>
              </a:rPr>
              <a:t> </a:t>
            </a:r>
            <a:r>
              <a:rPr lang="en-US" b="0" i="0" dirty="0" err="1">
                <a:solidFill>
                  <a:srgbClr val="202122"/>
                </a:solidFill>
                <a:effectLst/>
              </a:rPr>
              <a:t>SrCl2</a:t>
            </a:r>
            <a:r>
              <a:rPr lang="en-US" b="0" i="0" dirty="0">
                <a:solidFill>
                  <a:srgbClr val="202122"/>
                </a:solidFill>
                <a:effectLst/>
              </a:rPr>
              <a:t>, </a:t>
            </a:r>
            <a:r>
              <a:rPr lang="cs-CZ" b="0" i="0" dirty="0" err="1">
                <a:solidFill>
                  <a:srgbClr val="202122"/>
                </a:solidFill>
                <a:effectLst/>
              </a:rPr>
              <a:t>BaF</a:t>
            </a:r>
            <a:r>
              <a:rPr lang="cs-CZ" b="0" i="0" baseline="-25000" dirty="0" err="1">
                <a:solidFill>
                  <a:srgbClr val="202122"/>
                </a:solidFill>
                <a:effectLst/>
              </a:rPr>
              <a:t>2</a:t>
            </a:r>
            <a:r>
              <a:rPr lang="en-US" b="0" i="0" dirty="0">
                <a:solidFill>
                  <a:srgbClr val="202122"/>
                </a:solidFill>
                <a:effectLst/>
              </a:rPr>
              <a:t>,</a:t>
            </a:r>
            <a:r>
              <a:rPr lang="en-US" b="0" i="0" baseline="-25000" dirty="0">
                <a:solidFill>
                  <a:srgbClr val="202122"/>
                </a:solidFill>
                <a:effectLst/>
              </a:rPr>
              <a:t> </a:t>
            </a:r>
            <a:r>
              <a:rPr lang="en-US" b="0" i="0" dirty="0" err="1">
                <a:solidFill>
                  <a:srgbClr val="202122"/>
                </a:solidFill>
                <a:effectLst/>
              </a:rPr>
              <a:t>CdF</a:t>
            </a:r>
            <a:r>
              <a:rPr lang="en-US" b="0" i="0" baseline="-25000" dirty="0" err="1">
                <a:solidFill>
                  <a:srgbClr val="202122"/>
                </a:solidFill>
                <a:effectLst/>
              </a:rPr>
              <a:t>2</a:t>
            </a:r>
            <a:r>
              <a:rPr lang="en-US" b="0" i="0" dirty="0">
                <a:solidFill>
                  <a:srgbClr val="202122"/>
                </a:solidFill>
                <a:effectLst/>
              </a:rPr>
              <a:t>, </a:t>
            </a:r>
            <a:r>
              <a:rPr lang="el-GR" b="0" dirty="0">
                <a:solidFill>
                  <a:srgbClr val="202122"/>
                </a:solidFill>
                <a:effectLst/>
              </a:rPr>
              <a:t>β</a:t>
            </a:r>
            <a:r>
              <a:rPr lang="el-GR" b="0" i="0" dirty="0">
                <a:solidFill>
                  <a:srgbClr val="202122"/>
                </a:solidFill>
                <a:effectLst/>
              </a:rPr>
              <a:t>-</a:t>
            </a:r>
            <a:r>
              <a:rPr lang="cs-CZ" b="0" i="0" dirty="0" err="1">
                <a:solidFill>
                  <a:srgbClr val="202122"/>
                </a:solidFill>
                <a:effectLst/>
              </a:rPr>
              <a:t>PbF</a:t>
            </a:r>
            <a:r>
              <a:rPr lang="cs-CZ" b="0" i="0" baseline="-25000" dirty="0" err="1">
                <a:solidFill>
                  <a:srgbClr val="202122"/>
                </a:solidFill>
                <a:effectLst/>
              </a:rPr>
              <a:t>2</a:t>
            </a:r>
            <a:r>
              <a:rPr lang="en-US" b="0" i="0" dirty="0">
                <a:solidFill>
                  <a:srgbClr val="202122"/>
                </a:solidFill>
                <a:effectLst/>
              </a:rPr>
              <a:t>,</a:t>
            </a:r>
            <a:r>
              <a:rPr lang="en-US" b="0" i="0" baseline="-25000" dirty="0">
                <a:solidFill>
                  <a:srgbClr val="202122"/>
                </a:solidFill>
                <a:effectLst/>
              </a:rPr>
              <a:t> </a:t>
            </a:r>
            <a:r>
              <a:rPr lang="cs-CZ" b="0" i="0" dirty="0" err="1">
                <a:solidFill>
                  <a:srgbClr val="444444"/>
                </a:solidFill>
                <a:effectLst/>
              </a:rPr>
              <a:t>UO</a:t>
            </a:r>
            <a:r>
              <a:rPr lang="cs-CZ" b="0" i="0" baseline="-25000" dirty="0" err="1">
                <a:solidFill>
                  <a:srgbClr val="444444"/>
                </a:solidFill>
                <a:effectLst/>
              </a:rPr>
              <a:t>2</a:t>
            </a:r>
            <a:r>
              <a:rPr lang="cs-CZ" b="0" i="0" dirty="0">
                <a:solidFill>
                  <a:srgbClr val="444444"/>
                </a:solidFill>
                <a:effectLst/>
              </a:rPr>
              <a:t>, </a:t>
            </a:r>
            <a:r>
              <a:rPr lang="cs-CZ" b="0" i="0" dirty="0" err="1">
                <a:solidFill>
                  <a:srgbClr val="000000"/>
                </a:solidFill>
                <a:effectLst/>
              </a:rPr>
              <a:t>ThO</a:t>
            </a:r>
            <a:r>
              <a:rPr lang="cs-CZ" b="0" i="0" baseline="-25000" dirty="0" err="1">
                <a:solidFill>
                  <a:srgbClr val="000000"/>
                </a:solidFill>
                <a:effectLst/>
              </a:rPr>
              <a:t>2</a:t>
            </a:r>
            <a:r>
              <a:rPr lang="en-US" b="0" i="0" dirty="0">
                <a:solidFill>
                  <a:srgbClr val="444444"/>
                </a:solidFill>
                <a:effectLst/>
              </a:rPr>
              <a:t>, </a:t>
            </a:r>
            <a:r>
              <a:rPr lang="cs-CZ" b="0" i="0" dirty="0" err="1">
                <a:solidFill>
                  <a:srgbClr val="444444"/>
                </a:solidFill>
                <a:effectLst/>
              </a:rPr>
              <a:t>ZrO</a:t>
            </a:r>
            <a:r>
              <a:rPr lang="cs-CZ" b="0" i="0" baseline="-25000" dirty="0" err="1">
                <a:solidFill>
                  <a:srgbClr val="444444"/>
                </a:solidFill>
                <a:effectLst/>
              </a:rPr>
              <a:t>2</a:t>
            </a:r>
            <a:r>
              <a:rPr lang="cs-CZ" b="0" i="0" dirty="0">
                <a:solidFill>
                  <a:srgbClr val="444444"/>
                </a:solidFill>
                <a:effectLst/>
              </a:rPr>
              <a:t>,</a:t>
            </a:r>
            <a:r>
              <a:rPr lang="en-US" b="0" i="0" dirty="0">
                <a:solidFill>
                  <a:srgbClr val="444444"/>
                </a:solidFill>
                <a:effectLst/>
              </a:rPr>
              <a:t> P</a:t>
            </a:r>
            <a:r>
              <a:rPr lang="cs-CZ" b="0" i="0" dirty="0" err="1">
                <a:solidFill>
                  <a:srgbClr val="444444"/>
                </a:solidFill>
                <a:effectLst/>
              </a:rPr>
              <a:t>rO</a:t>
            </a:r>
            <a:r>
              <a:rPr lang="cs-CZ" b="0" i="0" baseline="-25000" dirty="0" err="1">
                <a:solidFill>
                  <a:srgbClr val="444444"/>
                </a:solidFill>
                <a:effectLst/>
              </a:rPr>
              <a:t>2</a:t>
            </a:r>
            <a:r>
              <a:rPr lang="cs-CZ" b="0" i="0" dirty="0">
                <a:solidFill>
                  <a:srgbClr val="444444"/>
                </a:solidFill>
                <a:effectLst/>
              </a:rPr>
              <a:t>, </a:t>
            </a:r>
            <a:r>
              <a:rPr lang="en-US" b="0" i="0" dirty="0">
                <a:solidFill>
                  <a:srgbClr val="444444"/>
                </a:solidFill>
                <a:effectLst/>
              </a:rPr>
              <a:t>Np</a:t>
            </a:r>
            <a:r>
              <a:rPr lang="cs-CZ" b="0" i="0" dirty="0">
                <a:solidFill>
                  <a:srgbClr val="444444"/>
                </a:solidFill>
                <a:effectLst/>
              </a:rPr>
              <a:t>O</a:t>
            </a:r>
            <a:r>
              <a:rPr lang="cs-CZ" b="0" i="0" baseline="-25000" dirty="0">
                <a:solidFill>
                  <a:srgbClr val="444444"/>
                </a:solidFill>
                <a:effectLst/>
              </a:rPr>
              <a:t>2</a:t>
            </a:r>
            <a:r>
              <a:rPr lang="cs-CZ" b="0" i="0" dirty="0">
                <a:solidFill>
                  <a:srgbClr val="444444"/>
                </a:solidFill>
                <a:effectLst/>
              </a:rPr>
              <a:t>, </a:t>
            </a:r>
            <a:r>
              <a:rPr lang="cs-CZ" b="0" i="0" dirty="0" err="1">
                <a:solidFill>
                  <a:srgbClr val="202122"/>
                </a:solidFill>
                <a:effectLst/>
              </a:rPr>
              <a:t>PuO</a:t>
            </a:r>
            <a:r>
              <a:rPr lang="cs-CZ" b="0" i="0" baseline="-25000" dirty="0" err="1">
                <a:solidFill>
                  <a:srgbClr val="202122"/>
                </a:solidFill>
                <a:effectLst/>
              </a:rPr>
              <a:t>2</a:t>
            </a:r>
            <a:r>
              <a:rPr lang="en-US" b="0" i="0" baseline="-25000" dirty="0">
                <a:solidFill>
                  <a:srgbClr val="202122"/>
                </a:solidFill>
                <a:effectLst/>
              </a:rPr>
              <a:t> </a:t>
            </a:r>
            <a:r>
              <a:rPr lang="cs-CZ" b="0" i="0" dirty="0">
                <a:solidFill>
                  <a:srgbClr val="444444"/>
                </a:solidFill>
                <a:effectLst/>
              </a:rPr>
              <a:t>a </a:t>
            </a:r>
            <a:r>
              <a:rPr lang="cs-CZ" b="0" i="0" dirty="0" err="1">
                <a:solidFill>
                  <a:srgbClr val="444444"/>
                </a:solidFill>
                <a:effectLst/>
              </a:rPr>
              <a:t>CeO</a:t>
            </a:r>
            <a:r>
              <a:rPr lang="cs-CZ" b="0" i="0" baseline="-25000" dirty="0" err="1">
                <a:solidFill>
                  <a:srgbClr val="444444"/>
                </a:solidFill>
                <a:effectLst/>
              </a:rPr>
              <a:t>2</a:t>
            </a:r>
            <a:r>
              <a:rPr lang="cs-CZ" b="0" i="0" dirty="0">
                <a:solidFill>
                  <a:srgbClr val="444444"/>
                </a:solidFill>
                <a:effectLst/>
              </a:rPr>
              <a:t>.</a:t>
            </a:r>
            <a:endParaRPr lang="cs-CZ" dirty="0"/>
          </a:p>
        </p:txBody>
      </p:sp>
    </p:spTree>
    <p:extLst>
      <p:ext uri="{BB962C8B-B14F-4D97-AF65-F5344CB8AC3E}">
        <p14:creationId xmlns:p14="http://schemas.microsoft.com/office/powerpoint/2010/main" val="38717134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EF081BF-78EB-DB85-83F7-50D33EF26160}"/>
              </a:ext>
            </a:extLst>
          </p:cNvPr>
          <p:cNvSpPr txBox="1"/>
          <p:nvPr/>
        </p:nvSpPr>
        <p:spPr>
          <a:xfrm>
            <a:off x="2362200" y="195108"/>
            <a:ext cx="3705630" cy="461665"/>
          </a:xfrm>
          <a:prstGeom prst="rect">
            <a:avLst/>
          </a:prstGeom>
          <a:noFill/>
        </p:spPr>
        <p:txBody>
          <a:bodyPr wrap="none" rtlCol="0">
            <a:spAutoFit/>
          </a:bodyPr>
          <a:lstStyle/>
          <a:p>
            <a:r>
              <a:rPr lang="cs-CZ" sz="2400" b="1" dirty="0"/>
              <a:t>Struktura krystalů typu A</a:t>
            </a:r>
            <a:r>
              <a:rPr lang="en-US" sz="2400" b="1" baseline="-25000" dirty="0"/>
              <a:t>2</a:t>
            </a:r>
            <a:r>
              <a:rPr lang="cs-CZ" sz="2400" b="1" dirty="0"/>
              <a:t>X</a:t>
            </a:r>
            <a:endParaRPr lang="en-US" sz="2400" b="1" dirty="0"/>
          </a:p>
        </p:txBody>
      </p:sp>
      <p:sp>
        <p:nvSpPr>
          <p:cNvPr id="3" name="TextovéPole 2">
            <a:extLst>
              <a:ext uri="{FF2B5EF4-FFF2-40B4-BE49-F238E27FC236}">
                <a16:creationId xmlns:a16="http://schemas.microsoft.com/office/drawing/2014/main" id="{8CF8307D-32DC-9CBC-F2D4-98F1D0A17345}"/>
              </a:ext>
            </a:extLst>
          </p:cNvPr>
          <p:cNvSpPr txBox="1"/>
          <p:nvPr/>
        </p:nvSpPr>
        <p:spPr>
          <a:xfrm flipH="1">
            <a:off x="562105" y="1073749"/>
            <a:ext cx="2811461" cy="646331"/>
          </a:xfrm>
          <a:prstGeom prst="rect">
            <a:avLst/>
          </a:prstGeom>
          <a:noFill/>
        </p:spPr>
        <p:txBody>
          <a:bodyPr wrap="square" rtlCol="0">
            <a:spAutoFit/>
          </a:bodyPr>
          <a:lstStyle/>
          <a:p>
            <a:pPr algn="ctr"/>
            <a:r>
              <a:rPr lang="cs-CZ" b="1" dirty="0"/>
              <a:t>Struktura </a:t>
            </a:r>
            <a:r>
              <a:rPr lang="en-US" b="1" dirty="0"/>
              <a:t>anti</a:t>
            </a:r>
            <a:r>
              <a:rPr lang="cs-CZ" b="1" dirty="0"/>
              <a:t>fluoritu </a:t>
            </a:r>
            <a:endParaRPr lang="en-US" b="1" dirty="0"/>
          </a:p>
          <a:p>
            <a:pPr algn="ctr"/>
            <a:r>
              <a:rPr lang="cs-CZ" b="1" dirty="0"/>
              <a:t>(</a:t>
            </a:r>
            <a:r>
              <a:rPr lang="cs-CZ" b="1" dirty="0" err="1"/>
              <a:t>fcc</a:t>
            </a:r>
            <a:r>
              <a:rPr lang="cs-CZ" b="1" dirty="0"/>
              <a:t>)</a:t>
            </a:r>
            <a:endParaRPr lang="en-US" b="1" baseline="-25000" dirty="0"/>
          </a:p>
        </p:txBody>
      </p:sp>
      <p:sp>
        <p:nvSpPr>
          <p:cNvPr id="5" name="TextovéPole 4">
            <a:extLst>
              <a:ext uri="{FF2B5EF4-FFF2-40B4-BE49-F238E27FC236}">
                <a16:creationId xmlns:a16="http://schemas.microsoft.com/office/drawing/2014/main" id="{18A890A8-257F-A858-3316-CA93B7EE5058}"/>
              </a:ext>
            </a:extLst>
          </p:cNvPr>
          <p:cNvSpPr txBox="1"/>
          <p:nvPr/>
        </p:nvSpPr>
        <p:spPr>
          <a:xfrm>
            <a:off x="4574458" y="1204330"/>
            <a:ext cx="2438400" cy="707886"/>
          </a:xfrm>
          <a:prstGeom prst="rect">
            <a:avLst/>
          </a:prstGeom>
          <a:noFill/>
        </p:spPr>
        <p:txBody>
          <a:bodyPr wrap="square">
            <a:spAutoFit/>
          </a:bodyPr>
          <a:lstStyle/>
          <a:p>
            <a:r>
              <a:rPr lang="sv-SE" sz="2000" b="0" i="0" dirty="0">
                <a:solidFill>
                  <a:srgbClr val="444444"/>
                </a:solidFill>
                <a:effectLst/>
              </a:rPr>
              <a:t>A = Be, Mg</a:t>
            </a:r>
          </a:p>
          <a:p>
            <a:r>
              <a:rPr lang="sv-SE" sz="2000" b="0" i="0" dirty="0">
                <a:solidFill>
                  <a:srgbClr val="444444"/>
                </a:solidFill>
                <a:effectLst/>
              </a:rPr>
              <a:t>X = C, Si, Ge, Sn, Pb</a:t>
            </a:r>
            <a:endParaRPr lang="cs-CZ" sz="2000" dirty="0"/>
          </a:p>
        </p:txBody>
      </p:sp>
      <p:pic>
        <p:nvPicPr>
          <p:cNvPr id="11" name="Obrázek 10">
            <a:extLst>
              <a:ext uri="{FF2B5EF4-FFF2-40B4-BE49-F238E27FC236}">
                <a16:creationId xmlns:a16="http://schemas.microsoft.com/office/drawing/2014/main" id="{DD6B86DC-4CC1-6CD3-1DB3-28DEE743A709}"/>
              </a:ext>
            </a:extLst>
          </p:cNvPr>
          <p:cNvPicPr>
            <a:picLocks noChangeAspect="1"/>
          </p:cNvPicPr>
          <p:nvPr/>
        </p:nvPicPr>
        <p:blipFill>
          <a:blip r:embed="rId2"/>
          <a:stretch>
            <a:fillRect/>
          </a:stretch>
        </p:blipFill>
        <p:spPr>
          <a:xfrm>
            <a:off x="1524000" y="4849987"/>
            <a:ext cx="5681376" cy="1402365"/>
          </a:xfrm>
          <a:prstGeom prst="rect">
            <a:avLst/>
          </a:prstGeom>
        </p:spPr>
      </p:pic>
      <p:sp>
        <p:nvSpPr>
          <p:cNvPr id="13" name="TextovéPole 12">
            <a:extLst>
              <a:ext uri="{FF2B5EF4-FFF2-40B4-BE49-F238E27FC236}">
                <a16:creationId xmlns:a16="http://schemas.microsoft.com/office/drawing/2014/main" id="{E22B9CAA-53FC-3554-3B3D-36793522D26C}"/>
              </a:ext>
            </a:extLst>
          </p:cNvPr>
          <p:cNvSpPr txBox="1"/>
          <p:nvPr/>
        </p:nvSpPr>
        <p:spPr>
          <a:xfrm>
            <a:off x="4574458" y="6292334"/>
            <a:ext cx="2438400" cy="338554"/>
          </a:xfrm>
          <a:prstGeom prst="rect">
            <a:avLst/>
          </a:prstGeom>
          <a:noFill/>
        </p:spPr>
        <p:txBody>
          <a:bodyPr wrap="square">
            <a:spAutoFit/>
          </a:bodyPr>
          <a:lstStyle/>
          <a:p>
            <a:pPr algn="ctr"/>
            <a:r>
              <a:rPr lang="cs-CZ" sz="1600" dirty="0"/>
              <a:t>Struktura </a:t>
            </a:r>
            <a:r>
              <a:rPr lang="en-US" sz="1600" dirty="0"/>
              <a:t>anti</a:t>
            </a:r>
            <a:r>
              <a:rPr lang="cs-CZ" sz="1600" dirty="0"/>
              <a:t>fluoritu </a:t>
            </a:r>
            <a:endParaRPr lang="en-US" sz="1600" dirty="0"/>
          </a:p>
        </p:txBody>
      </p:sp>
      <p:sp>
        <p:nvSpPr>
          <p:cNvPr id="14" name="TextovéPole 13">
            <a:extLst>
              <a:ext uri="{FF2B5EF4-FFF2-40B4-BE49-F238E27FC236}">
                <a16:creationId xmlns:a16="http://schemas.microsoft.com/office/drawing/2014/main" id="{54F49080-8619-F0FF-749C-30916E350004}"/>
              </a:ext>
            </a:extLst>
          </p:cNvPr>
          <p:cNvSpPr txBox="1"/>
          <p:nvPr/>
        </p:nvSpPr>
        <p:spPr>
          <a:xfrm>
            <a:off x="1538748" y="6289876"/>
            <a:ext cx="2438400" cy="338554"/>
          </a:xfrm>
          <a:prstGeom prst="rect">
            <a:avLst/>
          </a:prstGeom>
          <a:noFill/>
        </p:spPr>
        <p:txBody>
          <a:bodyPr wrap="square">
            <a:spAutoFit/>
          </a:bodyPr>
          <a:lstStyle/>
          <a:p>
            <a:pPr algn="ctr"/>
            <a:r>
              <a:rPr lang="cs-CZ" sz="1600" dirty="0"/>
              <a:t>Struktura fluoritu </a:t>
            </a:r>
            <a:endParaRPr lang="en-US" sz="1600" dirty="0"/>
          </a:p>
        </p:txBody>
      </p:sp>
      <p:grpSp>
        <p:nvGrpSpPr>
          <p:cNvPr id="18" name="Skupina 17">
            <a:extLst>
              <a:ext uri="{FF2B5EF4-FFF2-40B4-BE49-F238E27FC236}">
                <a16:creationId xmlns:a16="http://schemas.microsoft.com/office/drawing/2014/main" id="{86739FD0-55A2-0987-7876-B53436F1774C}"/>
              </a:ext>
            </a:extLst>
          </p:cNvPr>
          <p:cNvGrpSpPr/>
          <p:nvPr/>
        </p:nvGrpSpPr>
        <p:grpSpPr>
          <a:xfrm>
            <a:off x="361309" y="1658750"/>
            <a:ext cx="3926095" cy="2938720"/>
            <a:chOff x="609600" y="1726720"/>
            <a:chExt cx="3705629" cy="2763182"/>
          </a:xfrm>
          <a:solidFill>
            <a:schemeClr val="bg1"/>
          </a:solidFill>
        </p:grpSpPr>
        <p:pic>
          <p:nvPicPr>
            <p:cNvPr id="16" name="Obrázek 15">
              <a:extLst>
                <a:ext uri="{FF2B5EF4-FFF2-40B4-BE49-F238E27FC236}">
                  <a16:creationId xmlns:a16="http://schemas.microsoft.com/office/drawing/2014/main" id="{98B68EEF-25B0-5528-76D0-0FE44FCB157D}"/>
                </a:ext>
              </a:extLst>
            </p:cNvPr>
            <p:cNvPicPr>
              <a:picLocks noChangeAspect="1"/>
            </p:cNvPicPr>
            <p:nvPr/>
          </p:nvPicPr>
          <p:blipFill>
            <a:blip r:embed="rId3"/>
            <a:stretch>
              <a:fillRect/>
            </a:stretch>
          </p:blipFill>
          <p:spPr>
            <a:xfrm>
              <a:off x="609600" y="1877885"/>
              <a:ext cx="3705629" cy="2612017"/>
            </a:xfrm>
            <a:prstGeom prst="rect">
              <a:avLst/>
            </a:prstGeom>
            <a:grpFill/>
            <a:ln>
              <a:noFill/>
            </a:ln>
          </p:spPr>
        </p:pic>
        <p:sp>
          <p:nvSpPr>
            <p:cNvPr id="17" name="Obdélník 16">
              <a:extLst>
                <a:ext uri="{FF2B5EF4-FFF2-40B4-BE49-F238E27FC236}">
                  <a16:creationId xmlns:a16="http://schemas.microsoft.com/office/drawing/2014/main" id="{CB30322A-39B3-847D-2C77-6A01AC4CFDB6}"/>
                </a:ext>
              </a:extLst>
            </p:cNvPr>
            <p:cNvSpPr/>
            <p:nvPr/>
          </p:nvSpPr>
          <p:spPr>
            <a:xfrm>
              <a:off x="609600" y="1726720"/>
              <a:ext cx="304800" cy="23772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0" name="TextovéPole 19">
            <a:extLst>
              <a:ext uri="{FF2B5EF4-FFF2-40B4-BE49-F238E27FC236}">
                <a16:creationId xmlns:a16="http://schemas.microsoft.com/office/drawing/2014/main" id="{6F2F2B73-D90B-E0D3-C84F-D84A94CC0A88}"/>
              </a:ext>
            </a:extLst>
          </p:cNvPr>
          <p:cNvSpPr txBox="1"/>
          <p:nvPr/>
        </p:nvSpPr>
        <p:spPr>
          <a:xfrm>
            <a:off x="4803479" y="3380627"/>
            <a:ext cx="3989044" cy="646331"/>
          </a:xfrm>
          <a:prstGeom prst="rect">
            <a:avLst/>
          </a:prstGeom>
          <a:noFill/>
        </p:spPr>
        <p:txBody>
          <a:bodyPr wrap="square">
            <a:spAutoFit/>
          </a:bodyPr>
          <a:lstStyle/>
          <a:p>
            <a:r>
              <a:rPr lang="cs-CZ" b="0" i="0" dirty="0" err="1">
                <a:solidFill>
                  <a:srgbClr val="000000"/>
                </a:solidFill>
                <a:effectLst/>
              </a:rPr>
              <a:t>Li</a:t>
            </a:r>
            <a:r>
              <a:rPr lang="cs-CZ" b="0" i="0" baseline="-25000" dirty="0" err="1">
                <a:solidFill>
                  <a:srgbClr val="000000"/>
                </a:solidFill>
                <a:effectLst/>
              </a:rPr>
              <a:t>2</a:t>
            </a:r>
            <a:r>
              <a:rPr lang="cs-CZ" b="0" i="0" dirty="0" err="1">
                <a:solidFill>
                  <a:srgbClr val="000000"/>
                </a:solidFill>
                <a:effectLst/>
              </a:rPr>
              <a:t>O</a:t>
            </a:r>
            <a:r>
              <a:rPr lang="cs-CZ" b="0" i="0" dirty="0">
                <a:solidFill>
                  <a:srgbClr val="000000"/>
                </a:solidFill>
                <a:effectLst/>
              </a:rPr>
              <a:t>, </a:t>
            </a:r>
            <a:r>
              <a:rPr lang="cs-CZ" b="0" i="0" dirty="0" err="1">
                <a:solidFill>
                  <a:srgbClr val="000000"/>
                </a:solidFill>
                <a:effectLst/>
              </a:rPr>
              <a:t>Na</a:t>
            </a:r>
            <a:r>
              <a:rPr lang="cs-CZ" b="0" i="0" baseline="-25000" dirty="0" err="1">
                <a:solidFill>
                  <a:srgbClr val="000000"/>
                </a:solidFill>
                <a:effectLst/>
              </a:rPr>
              <a:t>2</a:t>
            </a:r>
            <a:r>
              <a:rPr lang="cs-CZ" b="0" i="0" dirty="0" err="1">
                <a:solidFill>
                  <a:srgbClr val="000000"/>
                </a:solidFill>
                <a:effectLst/>
              </a:rPr>
              <a:t>O</a:t>
            </a:r>
            <a:r>
              <a:rPr lang="cs-CZ" b="0" i="0" dirty="0">
                <a:solidFill>
                  <a:srgbClr val="000000"/>
                </a:solidFill>
                <a:effectLst/>
              </a:rPr>
              <a:t>, </a:t>
            </a:r>
            <a:r>
              <a:rPr lang="cs-CZ" b="0" i="0" dirty="0" err="1">
                <a:solidFill>
                  <a:srgbClr val="000000"/>
                </a:solidFill>
                <a:effectLst/>
              </a:rPr>
              <a:t>K</a:t>
            </a:r>
            <a:r>
              <a:rPr lang="cs-CZ" b="0" i="0" baseline="-25000" dirty="0" err="1">
                <a:solidFill>
                  <a:srgbClr val="000000"/>
                </a:solidFill>
                <a:effectLst/>
              </a:rPr>
              <a:t>2</a:t>
            </a:r>
            <a:r>
              <a:rPr lang="cs-CZ" b="0" i="0" dirty="0" err="1">
                <a:solidFill>
                  <a:srgbClr val="000000"/>
                </a:solidFill>
                <a:effectLst/>
              </a:rPr>
              <a:t>O</a:t>
            </a:r>
            <a:r>
              <a:rPr lang="cs-CZ" b="0" i="0" dirty="0">
                <a:solidFill>
                  <a:srgbClr val="000000"/>
                </a:solidFill>
                <a:effectLst/>
              </a:rPr>
              <a:t>, </a:t>
            </a:r>
            <a:r>
              <a:rPr lang="en-US" b="0" i="0" dirty="0" err="1">
                <a:solidFill>
                  <a:srgbClr val="000000"/>
                </a:solidFill>
                <a:effectLst/>
              </a:rPr>
              <a:t>Rb</a:t>
            </a:r>
            <a:r>
              <a:rPr lang="en-US" b="0" i="0" baseline="-25000" dirty="0" err="1">
                <a:solidFill>
                  <a:srgbClr val="000000"/>
                </a:solidFill>
                <a:effectLst/>
              </a:rPr>
              <a:t>2</a:t>
            </a:r>
            <a:r>
              <a:rPr lang="en-US" b="0" i="0" dirty="0" err="1">
                <a:solidFill>
                  <a:srgbClr val="000000"/>
                </a:solidFill>
                <a:effectLst/>
              </a:rPr>
              <a:t>O</a:t>
            </a:r>
            <a:r>
              <a:rPr lang="en-US" b="0" i="0" dirty="0">
                <a:solidFill>
                  <a:srgbClr val="000000"/>
                </a:solidFill>
                <a:effectLst/>
              </a:rPr>
              <a:t>, </a:t>
            </a:r>
            <a:r>
              <a:rPr lang="cs-CZ" b="0" i="0" dirty="0" err="1">
                <a:solidFill>
                  <a:srgbClr val="000000"/>
                </a:solidFill>
                <a:effectLst/>
              </a:rPr>
              <a:t>Li</a:t>
            </a:r>
            <a:r>
              <a:rPr lang="cs-CZ" b="0" i="0" baseline="-25000" dirty="0" err="1">
                <a:solidFill>
                  <a:srgbClr val="000000"/>
                </a:solidFill>
                <a:effectLst/>
              </a:rPr>
              <a:t>2</a:t>
            </a:r>
            <a:r>
              <a:rPr lang="cs-CZ" b="0" i="0" dirty="0" err="1">
                <a:solidFill>
                  <a:srgbClr val="000000"/>
                </a:solidFill>
                <a:effectLst/>
              </a:rPr>
              <a:t>S</a:t>
            </a:r>
            <a:r>
              <a:rPr lang="en-US" b="0" i="0" dirty="0">
                <a:solidFill>
                  <a:srgbClr val="000000"/>
                </a:solidFill>
                <a:effectLst/>
              </a:rPr>
              <a:t>,</a:t>
            </a:r>
            <a:r>
              <a:rPr lang="cs-CZ" b="0" i="0" dirty="0">
                <a:solidFill>
                  <a:srgbClr val="000000"/>
                </a:solidFill>
                <a:effectLst/>
              </a:rPr>
              <a:t> </a:t>
            </a:r>
            <a:r>
              <a:rPr lang="cs-CZ" b="0" i="0" dirty="0" err="1">
                <a:solidFill>
                  <a:srgbClr val="000000"/>
                </a:solidFill>
                <a:effectLst/>
              </a:rPr>
              <a:t>K</a:t>
            </a:r>
            <a:r>
              <a:rPr lang="cs-CZ" b="0" i="0" baseline="-25000" dirty="0" err="1">
                <a:solidFill>
                  <a:srgbClr val="000000"/>
                </a:solidFill>
                <a:effectLst/>
              </a:rPr>
              <a:t>2</a:t>
            </a:r>
            <a:r>
              <a:rPr lang="cs-CZ" b="0" i="0" dirty="0" err="1">
                <a:solidFill>
                  <a:srgbClr val="000000"/>
                </a:solidFill>
                <a:effectLst/>
              </a:rPr>
              <a:t>S</a:t>
            </a:r>
            <a:r>
              <a:rPr lang="cs-CZ" b="0" i="0" dirty="0">
                <a:solidFill>
                  <a:srgbClr val="000000"/>
                </a:solidFill>
                <a:effectLst/>
              </a:rPr>
              <a:t>, </a:t>
            </a:r>
            <a:r>
              <a:rPr lang="cs-CZ" b="0" i="0" dirty="0" err="1">
                <a:solidFill>
                  <a:srgbClr val="000000"/>
                </a:solidFill>
                <a:effectLst/>
              </a:rPr>
              <a:t>Rb</a:t>
            </a:r>
            <a:r>
              <a:rPr lang="cs-CZ" b="0" i="0" baseline="-25000" dirty="0" err="1">
                <a:solidFill>
                  <a:srgbClr val="000000"/>
                </a:solidFill>
                <a:effectLst/>
              </a:rPr>
              <a:t>2</a:t>
            </a:r>
            <a:r>
              <a:rPr lang="cs-CZ" b="0" i="0" dirty="0" err="1">
                <a:solidFill>
                  <a:srgbClr val="000000"/>
                </a:solidFill>
                <a:effectLst/>
              </a:rPr>
              <a:t>S</a:t>
            </a:r>
            <a:r>
              <a:rPr lang="en-US" b="0" i="0" dirty="0">
                <a:solidFill>
                  <a:srgbClr val="000000"/>
                </a:solidFill>
                <a:effectLst/>
              </a:rPr>
              <a:t>, </a:t>
            </a:r>
            <a:r>
              <a:rPr lang="cs-CZ" b="0" i="0" dirty="0" err="1">
                <a:solidFill>
                  <a:srgbClr val="000000"/>
                </a:solidFill>
                <a:effectLst/>
              </a:rPr>
              <a:t>Li</a:t>
            </a:r>
            <a:r>
              <a:rPr lang="cs-CZ" b="0" i="0" baseline="-25000" dirty="0" err="1">
                <a:solidFill>
                  <a:srgbClr val="000000"/>
                </a:solidFill>
                <a:effectLst/>
              </a:rPr>
              <a:t>2</a:t>
            </a:r>
            <a:r>
              <a:rPr lang="cs-CZ" b="0" i="0" dirty="0" err="1">
                <a:solidFill>
                  <a:srgbClr val="000000"/>
                </a:solidFill>
                <a:effectLst/>
              </a:rPr>
              <a:t>Te</a:t>
            </a:r>
            <a:r>
              <a:rPr lang="en-US" b="0" i="0" dirty="0">
                <a:solidFill>
                  <a:srgbClr val="000000"/>
                </a:solidFill>
                <a:effectLst/>
              </a:rPr>
              <a:t>, </a:t>
            </a:r>
            <a:r>
              <a:rPr lang="en-US" b="0" i="0" dirty="0" err="1">
                <a:solidFill>
                  <a:srgbClr val="000000"/>
                </a:solidFill>
                <a:effectLst/>
              </a:rPr>
              <a:t>K</a:t>
            </a:r>
            <a:r>
              <a:rPr lang="en-US" b="0" i="0" baseline="-25000" dirty="0" err="1">
                <a:solidFill>
                  <a:srgbClr val="000000"/>
                </a:solidFill>
                <a:effectLst/>
              </a:rPr>
              <a:t>2</a:t>
            </a:r>
            <a:r>
              <a:rPr lang="en-US" b="0" i="0" dirty="0" err="1">
                <a:solidFill>
                  <a:srgbClr val="000000"/>
                </a:solidFill>
                <a:effectLst/>
              </a:rPr>
              <a:t>Te</a:t>
            </a:r>
            <a:r>
              <a:rPr lang="cs-CZ" b="0" i="0" dirty="0">
                <a:solidFill>
                  <a:srgbClr val="000000"/>
                </a:solidFill>
                <a:effectLst/>
              </a:rPr>
              <a:t> a </a:t>
            </a:r>
            <a:r>
              <a:rPr lang="cs-CZ" b="0" i="0" dirty="0" err="1">
                <a:solidFill>
                  <a:srgbClr val="000000"/>
                </a:solidFill>
                <a:effectLst/>
              </a:rPr>
              <a:t>Na</a:t>
            </a:r>
            <a:r>
              <a:rPr lang="cs-CZ" b="0" i="0" baseline="-25000" dirty="0" err="1">
                <a:solidFill>
                  <a:srgbClr val="000000"/>
                </a:solidFill>
                <a:effectLst/>
              </a:rPr>
              <a:t>2</a:t>
            </a:r>
            <a:r>
              <a:rPr lang="cs-CZ" b="0" i="0" dirty="0" err="1">
                <a:solidFill>
                  <a:srgbClr val="000000"/>
                </a:solidFill>
                <a:effectLst/>
              </a:rPr>
              <a:t>S</a:t>
            </a:r>
            <a:endParaRPr lang="cs-CZ" dirty="0"/>
          </a:p>
        </p:txBody>
      </p:sp>
      <p:sp>
        <p:nvSpPr>
          <p:cNvPr id="22" name="TextovéPole 21">
            <a:extLst>
              <a:ext uri="{FF2B5EF4-FFF2-40B4-BE49-F238E27FC236}">
                <a16:creationId xmlns:a16="http://schemas.microsoft.com/office/drawing/2014/main" id="{22997E44-38F5-7D34-793D-EFBB367D1B5F}"/>
              </a:ext>
            </a:extLst>
          </p:cNvPr>
          <p:cNvSpPr txBox="1"/>
          <p:nvPr/>
        </p:nvSpPr>
        <p:spPr>
          <a:xfrm>
            <a:off x="4795118" y="1969787"/>
            <a:ext cx="1997080" cy="369332"/>
          </a:xfrm>
          <a:prstGeom prst="rect">
            <a:avLst/>
          </a:prstGeom>
          <a:noFill/>
        </p:spPr>
        <p:txBody>
          <a:bodyPr wrap="square">
            <a:spAutoFit/>
          </a:bodyPr>
          <a:lstStyle/>
          <a:p>
            <a:r>
              <a:rPr lang="sv-SE" sz="1800" b="0" i="0" dirty="0">
                <a:solidFill>
                  <a:srgbClr val="444444"/>
                </a:solidFill>
                <a:effectLst/>
              </a:rPr>
              <a:t>MgSi, </a:t>
            </a:r>
            <a:r>
              <a:rPr lang="cs-CZ" b="0" i="0" dirty="0" err="1">
                <a:solidFill>
                  <a:srgbClr val="000000"/>
                </a:solidFill>
                <a:effectLst/>
              </a:rPr>
              <a:t>Be</a:t>
            </a:r>
            <a:r>
              <a:rPr lang="cs-CZ" b="0" i="0" baseline="-25000" dirty="0" err="1">
                <a:solidFill>
                  <a:srgbClr val="000000"/>
                </a:solidFill>
                <a:effectLst/>
              </a:rPr>
              <a:t>2</a:t>
            </a:r>
            <a:r>
              <a:rPr lang="cs-CZ" b="0" i="0" dirty="0" err="1">
                <a:solidFill>
                  <a:srgbClr val="000000"/>
                </a:solidFill>
                <a:effectLst/>
              </a:rPr>
              <a:t>C</a:t>
            </a:r>
            <a:r>
              <a:rPr lang="en-US" b="0" i="0" dirty="0">
                <a:solidFill>
                  <a:srgbClr val="000000"/>
                </a:solidFill>
                <a:effectLst/>
              </a:rPr>
              <a:t>, </a:t>
            </a:r>
            <a:r>
              <a:rPr lang="sv-SE" sz="1800" b="0" i="0" dirty="0">
                <a:solidFill>
                  <a:srgbClr val="444444"/>
                </a:solidFill>
                <a:effectLst/>
              </a:rPr>
              <a:t> </a:t>
            </a:r>
            <a:endParaRPr lang="cs-CZ" dirty="0"/>
          </a:p>
        </p:txBody>
      </p:sp>
      <p:sp>
        <p:nvSpPr>
          <p:cNvPr id="23" name="TextovéPole 22">
            <a:extLst>
              <a:ext uri="{FF2B5EF4-FFF2-40B4-BE49-F238E27FC236}">
                <a16:creationId xmlns:a16="http://schemas.microsoft.com/office/drawing/2014/main" id="{DE4356F3-0FB4-5A5B-74D8-93FFA7FCF08E}"/>
              </a:ext>
            </a:extLst>
          </p:cNvPr>
          <p:cNvSpPr txBox="1"/>
          <p:nvPr/>
        </p:nvSpPr>
        <p:spPr>
          <a:xfrm>
            <a:off x="4574458" y="2615170"/>
            <a:ext cx="2438400" cy="707886"/>
          </a:xfrm>
          <a:prstGeom prst="rect">
            <a:avLst/>
          </a:prstGeom>
          <a:noFill/>
        </p:spPr>
        <p:txBody>
          <a:bodyPr wrap="square">
            <a:spAutoFit/>
          </a:bodyPr>
          <a:lstStyle/>
          <a:p>
            <a:r>
              <a:rPr lang="sv-SE" sz="2000" b="0" i="0" dirty="0">
                <a:solidFill>
                  <a:srgbClr val="444444"/>
                </a:solidFill>
                <a:effectLst/>
              </a:rPr>
              <a:t>A = Li, Na, K, Rb</a:t>
            </a:r>
          </a:p>
          <a:p>
            <a:r>
              <a:rPr lang="sv-SE" sz="2000" b="0" i="0" dirty="0">
                <a:solidFill>
                  <a:srgbClr val="444444"/>
                </a:solidFill>
                <a:effectLst/>
              </a:rPr>
              <a:t>X = O, S, Se, Te</a:t>
            </a:r>
            <a:endParaRPr lang="cs-CZ" sz="2000" dirty="0"/>
          </a:p>
        </p:txBody>
      </p:sp>
      <p:sp>
        <p:nvSpPr>
          <p:cNvPr id="25" name="TextovéPole 24">
            <a:extLst>
              <a:ext uri="{FF2B5EF4-FFF2-40B4-BE49-F238E27FC236}">
                <a16:creationId xmlns:a16="http://schemas.microsoft.com/office/drawing/2014/main" id="{EC8B6DC2-809A-EC4F-85EA-2A4B1C2D85F3}"/>
              </a:ext>
            </a:extLst>
          </p:cNvPr>
          <p:cNvSpPr txBox="1"/>
          <p:nvPr/>
        </p:nvSpPr>
        <p:spPr>
          <a:xfrm>
            <a:off x="4856598" y="4150066"/>
            <a:ext cx="3508196" cy="369332"/>
          </a:xfrm>
          <a:prstGeom prst="rect">
            <a:avLst/>
          </a:prstGeom>
          <a:noFill/>
        </p:spPr>
        <p:txBody>
          <a:bodyPr wrap="square">
            <a:spAutoFit/>
          </a:bodyPr>
          <a:lstStyle/>
          <a:p>
            <a:r>
              <a:rPr lang="cs-CZ" b="0" i="0" dirty="0" err="1">
                <a:solidFill>
                  <a:srgbClr val="000000"/>
                </a:solidFill>
                <a:effectLst/>
              </a:rPr>
              <a:t>K</a:t>
            </a:r>
            <a:r>
              <a:rPr lang="cs-CZ" b="0" i="0" baseline="-25000" dirty="0" err="1">
                <a:solidFill>
                  <a:srgbClr val="000000"/>
                </a:solidFill>
                <a:effectLst/>
              </a:rPr>
              <a:t>2</a:t>
            </a:r>
            <a:r>
              <a:rPr lang="cs-CZ" b="0" i="0" dirty="0" err="1">
                <a:solidFill>
                  <a:srgbClr val="000000"/>
                </a:solidFill>
                <a:effectLst/>
              </a:rPr>
              <a:t>SO</a:t>
            </a:r>
            <a:r>
              <a:rPr lang="cs-CZ" b="0" i="0" baseline="-25000" dirty="0" err="1">
                <a:solidFill>
                  <a:srgbClr val="000000"/>
                </a:solidFill>
                <a:effectLst/>
              </a:rPr>
              <a:t>4</a:t>
            </a:r>
            <a:r>
              <a:rPr lang="en-US" b="0" i="0" dirty="0">
                <a:solidFill>
                  <a:srgbClr val="000000"/>
                </a:solidFill>
                <a:effectLst/>
              </a:rPr>
              <a:t>, </a:t>
            </a:r>
            <a:endParaRPr lang="cs-CZ" dirty="0"/>
          </a:p>
        </p:txBody>
      </p:sp>
    </p:spTree>
    <p:extLst>
      <p:ext uri="{BB962C8B-B14F-4D97-AF65-F5344CB8AC3E}">
        <p14:creationId xmlns:p14="http://schemas.microsoft.com/office/powerpoint/2010/main" val="24718572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A3D4CB1-DF8A-4F52-BE87-5E0790ED9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68" y="1371600"/>
            <a:ext cx="4014632" cy="2772773"/>
          </a:xfrm>
          <a:prstGeom prst="rect">
            <a:avLst/>
          </a:prstGeom>
        </p:spPr>
      </p:pic>
      <p:sp>
        <p:nvSpPr>
          <p:cNvPr id="4" name="TextovéPole 3">
            <a:extLst>
              <a:ext uri="{FF2B5EF4-FFF2-40B4-BE49-F238E27FC236}">
                <a16:creationId xmlns:a16="http://schemas.microsoft.com/office/drawing/2014/main" id="{D0563BB8-03D9-459F-AF38-FDD0863977DA}"/>
              </a:ext>
            </a:extLst>
          </p:cNvPr>
          <p:cNvSpPr txBox="1"/>
          <p:nvPr/>
        </p:nvSpPr>
        <p:spPr>
          <a:xfrm>
            <a:off x="609600" y="4440220"/>
            <a:ext cx="3159070" cy="369332"/>
          </a:xfrm>
          <a:prstGeom prst="rect">
            <a:avLst/>
          </a:prstGeom>
          <a:noFill/>
        </p:spPr>
        <p:txBody>
          <a:bodyPr wrap="none" rtlCol="0">
            <a:spAutoFit/>
          </a:bodyPr>
          <a:lstStyle/>
          <a:p>
            <a:r>
              <a:rPr lang="cs-CZ" dirty="0" err="1"/>
              <a:t>Perovskit</a:t>
            </a:r>
            <a:r>
              <a:rPr lang="cs-CZ" dirty="0"/>
              <a:t> (</a:t>
            </a:r>
            <a:r>
              <a:rPr lang="en-US" dirty="0"/>
              <a:t>BaTiO</a:t>
            </a:r>
            <a:r>
              <a:rPr lang="en-US" baseline="-25000" dirty="0"/>
              <a:t>3</a:t>
            </a:r>
            <a:r>
              <a:rPr lang="en-US" dirty="0"/>
              <a:t> </a:t>
            </a:r>
            <a:r>
              <a:rPr lang="cs-CZ" dirty="0"/>
              <a:t>nebo</a:t>
            </a:r>
            <a:r>
              <a:rPr lang="en-US" dirty="0"/>
              <a:t> CaTiO</a:t>
            </a:r>
            <a:r>
              <a:rPr lang="en-US" baseline="-25000" dirty="0"/>
              <a:t>3</a:t>
            </a:r>
            <a:r>
              <a:rPr lang="en-US" dirty="0"/>
              <a:t> </a:t>
            </a:r>
            <a:r>
              <a:rPr lang="cs-CZ" dirty="0"/>
              <a:t>)</a:t>
            </a:r>
            <a:endParaRPr lang="en-US" dirty="0"/>
          </a:p>
        </p:txBody>
      </p:sp>
      <p:pic>
        <p:nvPicPr>
          <p:cNvPr id="9" name="Obrázek 8" descr="Obsah obrázku interiér, stůl, počítač, vsedě&#10;&#10;Popis byl vytvořen automaticky">
            <a:extLst>
              <a:ext uri="{FF2B5EF4-FFF2-40B4-BE49-F238E27FC236}">
                <a16:creationId xmlns:a16="http://schemas.microsoft.com/office/drawing/2014/main" id="{107A23A3-0F44-4982-82A3-55681BE2F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81000"/>
            <a:ext cx="2286000" cy="5901793"/>
          </a:xfrm>
          <a:prstGeom prst="rect">
            <a:avLst/>
          </a:prstGeom>
        </p:spPr>
      </p:pic>
      <p:sp>
        <p:nvSpPr>
          <p:cNvPr id="10" name="Obdélník 9">
            <a:extLst>
              <a:ext uri="{FF2B5EF4-FFF2-40B4-BE49-F238E27FC236}">
                <a16:creationId xmlns:a16="http://schemas.microsoft.com/office/drawing/2014/main" id="{EAB671CF-19D5-4715-88AD-49136CB4B44B}"/>
              </a:ext>
            </a:extLst>
          </p:cNvPr>
          <p:cNvSpPr/>
          <p:nvPr/>
        </p:nvSpPr>
        <p:spPr>
          <a:xfrm>
            <a:off x="4267200" y="5562600"/>
            <a:ext cx="1654427" cy="369332"/>
          </a:xfrm>
          <a:prstGeom prst="rect">
            <a:avLst/>
          </a:prstGeom>
        </p:spPr>
        <p:txBody>
          <a:bodyPr wrap="none">
            <a:spAutoFit/>
          </a:bodyPr>
          <a:lstStyle/>
          <a:p>
            <a:r>
              <a:rPr lang="cs-CZ" dirty="0">
                <a:solidFill>
                  <a:srgbClr val="3C4043"/>
                </a:solidFill>
              </a:rPr>
              <a:t>Ilmenit (</a:t>
            </a:r>
            <a:r>
              <a:rPr lang="en-US" dirty="0">
                <a:solidFill>
                  <a:srgbClr val="3C4043"/>
                </a:solidFill>
              </a:rPr>
              <a:t>FeTiO</a:t>
            </a:r>
            <a:r>
              <a:rPr lang="en-US" baseline="-25000" dirty="0">
                <a:solidFill>
                  <a:srgbClr val="3C4043"/>
                </a:solidFill>
              </a:rPr>
              <a:t>3</a:t>
            </a:r>
            <a:r>
              <a:rPr lang="cs-CZ" dirty="0">
                <a:solidFill>
                  <a:srgbClr val="3C4043"/>
                </a:solidFill>
              </a:rPr>
              <a:t>)</a:t>
            </a:r>
            <a:endParaRPr lang="en-US" dirty="0"/>
          </a:p>
        </p:txBody>
      </p:sp>
    </p:spTree>
    <p:extLst>
      <p:ext uri="{BB962C8B-B14F-4D97-AF65-F5344CB8AC3E}">
        <p14:creationId xmlns:p14="http://schemas.microsoft.com/office/powerpoint/2010/main" val="37389542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95BCDC6-A160-4F98-92B9-7E2E29E54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57200"/>
            <a:ext cx="8025397" cy="4698413"/>
          </a:xfrm>
          <a:prstGeom prst="rect">
            <a:avLst/>
          </a:prstGeom>
        </p:spPr>
      </p:pic>
      <p:sp>
        <p:nvSpPr>
          <p:cNvPr id="3" name="Obdélník 2">
            <a:extLst>
              <a:ext uri="{FF2B5EF4-FFF2-40B4-BE49-F238E27FC236}">
                <a16:creationId xmlns:a16="http://schemas.microsoft.com/office/drawing/2014/main" id="{EFDE5F4A-0383-4190-AE68-47D95F5F7DEC}"/>
              </a:ext>
            </a:extLst>
          </p:cNvPr>
          <p:cNvSpPr/>
          <p:nvPr/>
        </p:nvSpPr>
        <p:spPr>
          <a:xfrm>
            <a:off x="3352800" y="5562600"/>
            <a:ext cx="1880643" cy="369332"/>
          </a:xfrm>
          <a:prstGeom prst="rect">
            <a:avLst/>
          </a:prstGeom>
        </p:spPr>
        <p:txBody>
          <a:bodyPr wrap="none">
            <a:spAutoFit/>
          </a:bodyPr>
          <a:lstStyle/>
          <a:p>
            <a:r>
              <a:rPr lang="en-US" dirty="0">
                <a:solidFill>
                  <a:srgbClr val="000000"/>
                </a:solidFill>
                <a:latin typeface="Arial" panose="020B0604020202020204" pitchFamily="34" charset="0"/>
              </a:rPr>
              <a:t>spinel (MgAl</a:t>
            </a:r>
            <a:r>
              <a:rPr lang="en-US" baseline="-25000" dirty="0">
                <a:solidFill>
                  <a:srgbClr val="000000"/>
                </a:solidFill>
                <a:latin typeface="Arial" panose="020B0604020202020204" pitchFamily="34" charset="0"/>
              </a:rPr>
              <a:t>2</a:t>
            </a:r>
            <a:r>
              <a:rPr lang="en-US" dirty="0">
                <a:solidFill>
                  <a:srgbClr val="000000"/>
                </a:solidFill>
                <a:latin typeface="Arial" panose="020B0604020202020204" pitchFamily="34" charset="0"/>
              </a:rPr>
              <a:t>O</a:t>
            </a:r>
            <a:r>
              <a:rPr lang="en-US" baseline="-25000" dirty="0">
                <a:solidFill>
                  <a:srgbClr val="000000"/>
                </a:solidFill>
                <a:latin typeface="Arial" panose="020B0604020202020204" pitchFamily="34" charset="0"/>
              </a:rPr>
              <a:t>4</a:t>
            </a:r>
            <a:r>
              <a:rPr lang="en-US" dirty="0">
                <a:solidFill>
                  <a:srgbClr val="000000"/>
                </a:solidFill>
                <a:latin typeface="Arial" panose="020B0604020202020204" pitchFamily="34" charset="0"/>
              </a:rPr>
              <a:t>)</a:t>
            </a:r>
            <a:endParaRPr lang="en-US" dirty="0"/>
          </a:p>
        </p:txBody>
      </p:sp>
    </p:spTree>
    <p:extLst>
      <p:ext uri="{BB962C8B-B14F-4D97-AF65-F5344CB8AC3E}">
        <p14:creationId xmlns:p14="http://schemas.microsoft.com/office/powerpoint/2010/main" val="759724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FF01172-93C1-446A-B90F-D36368806046}"/>
              </a:ext>
            </a:extLst>
          </p:cNvPr>
          <p:cNvSpPr/>
          <p:nvPr/>
        </p:nvSpPr>
        <p:spPr>
          <a:xfrm>
            <a:off x="228600" y="685800"/>
            <a:ext cx="8915400" cy="2246769"/>
          </a:xfrm>
          <a:prstGeom prst="rect">
            <a:avLst/>
          </a:prstGeom>
        </p:spPr>
        <p:txBody>
          <a:bodyPr wrap="square">
            <a:spAutoFit/>
          </a:bodyPr>
          <a:lstStyle/>
          <a:p>
            <a:r>
              <a:rPr lang="en-US" sz="2000" dirty="0" err="1"/>
              <a:t>Hlin</a:t>
            </a:r>
            <a:r>
              <a:rPr lang="cs-CZ" sz="2000" dirty="0"/>
              <a:t>í</a:t>
            </a:r>
            <a:r>
              <a:rPr lang="en-US" sz="2000" dirty="0"/>
              <a:t>k</a:t>
            </a:r>
            <a:r>
              <a:rPr lang="cs-CZ" sz="2000" dirty="0"/>
              <a:t> s elektronovou konfigurací</a:t>
            </a:r>
            <a:r>
              <a:rPr lang="en-US" sz="2000" dirty="0"/>
              <a:t> 1s</a:t>
            </a:r>
            <a:r>
              <a:rPr lang="en-US" sz="2000" baseline="30000" dirty="0"/>
              <a:t>2</a:t>
            </a:r>
            <a:r>
              <a:rPr lang="en-US" sz="2000" dirty="0"/>
              <a:t> 2s</a:t>
            </a:r>
            <a:r>
              <a:rPr lang="en-US" sz="2000" baseline="30000" dirty="0"/>
              <a:t>2</a:t>
            </a:r>
            <a:r>
              <a:rPr lang="en-US" sz="2000" dirty="0"/>
              <a:t> 2p</a:t>
            </a:r>
            <a:r>
              <a:rPr lang="en-US" sz="2000" baseline="30000" dirty="0"/>
              <a:t>6</a:t>
            </a:r>
            <a:r>
              <a:rPr lang="en-US" sz="2000" dirty="0"/>
              <a:t> 3s</a:t>
            </a:r>
            <a:r>
              <a:rPr lang="en-US" sz="2000" baseline="30000" dirty="0"/>
              <a:t>2</a:t>
            </a:r>
            <a:r>
              <a:rPr lang="en-US" sz="2000" dirty="0"/>
              <a:t> 3p</a:t>
            </a:r>
            <a:r>
              <a:rPr lang="en-US" sz="2000" baseline="30000" dirty="0"/>
              <a:t>1</a:t>
            </a:r>
            <a:r>
              <a:rPr lang="en-US" sz="2000" dirty="0"/>
              <a:t> </a:t>
            </a:r>
            <a:r>
              <a:rPr lang="cs-CZ" sz="2000" dirty="0"/>
              <a:t>má prázdné 3 d </a:t>
            </a:r>
            <a:r>
              <a:rPr lang="en-US" sz="2000" dirty="0"/>
              <a:t>orbital</a:t>
            </a:r>
            <a:r>
              <a:rPr lang="cs-CZ" sz="2000" dirty="0"/>
              <a:t>y</a:t>
            </a:r>
            <a:r>
              <a:rPr lang="en-US" sz="2000" dirty="0"/>
              <a:t>.</a:t>
            </a:r>
            <a:r>
              <a:rPr lang="en-US" sz="2000" dirty="0">
                <a:solidFill>
                  <a:srgbClr val="FF0000"/>
                </a:solidFill>
              </a:rPr>
              <a:t> </a:t>
            </a:r>
            <a:endParaRPr lang="cs-CZ" sz="2000" dirty="0">
              <a:solidFill>
                <a:srgbClr val="FF0000"/>
              </a:solidFill>
            </a:endParaRPr>
          </a:p>
          <a:p>
            <a:r>
              <a:rPr lang="cs-CZ" sz="2000" dirty="0"/>
              <a:t>M</a:t>
            </a:r>
            <a:r>
              <a:rPr lang="en-US" sz="2000" dirty="0" err="1"/>
              <a:t>axim</a:t>
            </a:r>
            <a:r>
              <a:rPr lang="cs-CZ" sz="2000" dirty="0" err="1"/>
              <a:t>ální</a:t>
            </a:r>
            <a:r>
              <a:rPr lang="cs-CZ" sz="2000" dirty="0"/>
              <a:t> vaznost</a:t>
            </a:r>
            <a:r>
              <a:rPr lang="en-US" sz="2000" dirty="0"/>
              <a:t> </a:t>
            </a:r>
            <a:r>
              <a:rPr lang="cs-CZ" sz="2000" dirty="0"/>
              <a:t>= </a:t>
            </a:r>
            <a:r>
              <a:rPr lang="en-US" sz="2000" dirty="0"/>
              <a:t>1 </a:t>
            </a:r>
            <a:r>
              <a:rPr lang="cs-CZ" sz="2000" dirty="0"/>
              <a:t>(</a:t>
            </a:r>
            <a:r>
              <a:rPr lang="cs-CZ" sz="2000" dirty="0" err="1"/>
              <a:t>polozaplněný</a:t>
            </a:r>
            <a:r>
              <a:rPr lang="cs-CZ" sz="2000" dirty="0"/>
              <a:t> </a:t>
            </a:r>
            <a:r>
              <a:rPr lang="en-US" sz="2000" dirty="0"/>
              <a:t>p</a:t>
            </a:r>
            <a:r>
              <a:rPr lang="cs-CZ" sz="2000" dirty="0"/>
              <a:t>-o</a:t>
            </a:r>
            <a:r>
              <a:rPr lang="en-US" sz="2000" dirty="0" err="1"/>
              <a:t>rbital</a:t>
            </a:r>
            <a:r>
              <a:rPr lang="cs-CZ" sz="2000" dirty="0"/>
              <a:t>) </a:t>
            </a:r>
            <a:r>
              <a:rPr lang="en-US" sz="2000" dirty="0"/>
              <a:t>+ 2</a:t>
            </a:r>
            <a:r>
              <a:rPr lang="cs-CZ" sz="2000" dirty="0"/>
              <a:t> </a:t>
            </a:r>
            <a:r>
              <a:rPr lang="en-US" sz="2000" dirty="0"/>
              <a:t>(</a:t>
            </a:r>
            <a:r>
              <a:rPr lang="cs-CZ" sz="2000" dirty="0"/>
              <a:t>prázdný </a:t>
            </a:r>
            <a:r>
              <a:rPr lang="en-US" sz="2000" dirty="0"/>
              <a:t>p</a:t>
            </a:r>
            <a:r>
              <a:rPr lang="cs-CZ" sz="2000" dirty="0"/>
              <a:t>-o</a:t>
            </a:r>
            <a:r>
              <a:rPr lang="en-US" sz="2000" dirty="0" err="1"/>
              <a:t>rbital</a:t>
            </a:r>
            <a:r>
              <a:rPr lang="en-US" sz="2000" dirty="0"/>
              <a:t> ) + 5 </a:t>
            </a:r>
            <a:r>
              <a:rPr lang="cs-CZ" sz="2000" dirty="0"/>
              <a:t>(prázdný d-orbital) </a:t>
            </a:r>
            <a:r>
              <a:rPr lang="en-US" sz="2000" dirty="0"/>
              <a:t>= 8.</a:t>
            </a:r>
            <a:endParaRPr lang="cs-CZ" sz="2000" dirty="0"/>
          </a:p>
          <a:p>
            <a:endParaRPr lang="cs-CZ" sz="2000" dirty="0">
              <a:solidFill>
                <a:srgbClr val="FF0000"/>
              </a:solidFill>
            </a:endParaRPr>
          </a:p>
          <a:p>
            <a:endParaRPr lang="cs-CZ" sz="2000" dirty="0">
              <a:solidFill>
                <a:srgbClr val="FF0000"/>
              </a:solidFill>
            </a:endParaRPr>
          </a:p>
          <a:p>
            <a:endParaRPr lang="cs-CZ" sz="2000" dirty="0">
              <a:solidFill>
                <a:srgbClr val="FF0000"/>
              </a:solidFill>
            </a:endParaRPr>
          </a:p>
          <a:p>
            <a:endParaRPr lang="en-US" sz="2000" dirty="0">
              <a:solidFill>
                <a:srgbClr val="FF0000"/>
              </a:solidFill>
            </a:endParaRPr>
          </a:p>
        </p:txBody>
      </p:sp>
      <p:sp>
        <p:nvSpPr>
          <p:cNvPr id="5" name="Obdélník 4">
            <a:extLst>
              <a:ext uri="{FF2B5EF4-FFF2-40B4-BE49-F238E27FC236}">
                <a16:creationId xmlns:a16="http://schemas.microsoft.com/office/drawing/2014/main" id="{A83229C9-07AA-4EA2-BBE7-7B72859B816F}"/>
              </a:ext>
            </a:extLst>
          </p:cNvPr>
          <p:cNvSpPr/>
          <p:nvPr/>
        </p:nvSpPr>
        <p:spPr>
          <a:xfrm>
            <a:off x="184150" y="3915073"/>
            <a:ext cx="8610600" cy="2431435"/>
          </a:xfrm>
          <a:prstGeom prst="rect">
            <a:avLst/>
          </a:prstGeom>
        </p:spPr>
        <p:txBody>
          <a:bodyPr wrap="square">
            <a:spAutoFit/>
          </a:bodyPr>
          <a:lstStyle/>
          <a:p>
            <a:r>
              <a:rPr lang="cs-CZ" sz="2000" dirty="0">
                <a:solidFill>
                  <a:srgbClr val="333333"/>
                </a:solidFill>
              </a:rPr>
              <a:t>S některými skupinami vykazuje vaznost </a:t>
            </a:r>
            <a:r>
              <a:rPr lang="en-US" sz="2000" dirty="0">
                <a:solidFill>
                  <a:srgbClr val="333333"/>
                </a:solidFill>
              </a:rPr>
              <a:t>4 </a:t>
            </a:r>
            <a:r>
              <a:rPr lang="cs-CZ" sz="2000" dirty="0">
                <a:solidFill>
                  <a:srgbClr val="333333"/>
                </a:solidFill>
              </a:rPr>
              <a:t>- s využitím </a:t>
            </a:r>
            <a:r>
              <a:rPr lang="en-US" sz="2000" dirty="0">
                <a:solidFill>
                  <a:srgbClr val="333333"/>
                </a:solidFill>
              </a:rPr>
              <a:t>3s</a:t>
            </a:r>
            <a:r>
              <a:rPr lang="cs-CZ" sz="2000" dirty="0">
                <a:solidFill>
                  <a:srgbClr val="333333"/>
                </a:solidFill>
              </a:rPr>
              <a:t> </a:t>
            </a:r>
            <a:r>
              <a:rPr lang="en-US" sz="2000" dirty="0">
                <a:solidFill>
                  <a:srgbClr val="333333"/>
                </a:solidFill>
              </a:rPr>
              <a:t>(1orbital) a 3p</a:t>
            </a:r>
            <a:r>
              <a:rPr lang="cs-CZ" sz="2000" dirty="0">
                <a:solidFill>
                  <a:srgbClr val="333333"/>
                </a:solidFill>
              </a:rPr>
              <a:t> </a:t>
            </a:r>
            <a:r>
              <a:rPr lang="en-US" sz="2000" dirty="0">
                <a:solidFill>
                  <a:srgbClr val="333333"/>
                </a:solidFill>
              </a:rPr>
              <a:t>(3 orbital</a:t>
            </a:r>
            <a:r>
              <a:rPr lang="cs-CZ" sz="2000" dirty="0">
                <a:solidFill>
                  <a:srgbClr val="333333"/>
                </a:solidFill>
              </a:rPr>
              <a:t>y</a:t>
            </a:r>
            <a:r>
              <a:rPr lang="en-US" sz="2000" dirty="0">
                <a:solidFill>
                  <a:srgbClr val="333333"/>
                </a:solidFill>
              </a:rPr>
              <a:t>).</a:t>
            </a:r>
            <a:br>
              <a:rPr lang="en-US" sz="2000" dirty="0"/>
            </a:br>
            <a:endParaRPr lang="cs-CZ" sz="800" dirty="0"/>
          </a:p>
          <a:p>
            <a:pPr algn="ctr"/>
            <a:r>
              <a:rPr lang="en-US" sz="2000" dirty="0">
                <a:solidFill>
                  <a:srgbClr val="333333"/>
                </a:solidFill>
              </a:rPr>
              <a:t>NaOH +AlCl</a:t>
            </a:r>
            <a:r>
              <a:rPr lang="en-US" sz="2000" baseline="-25000" dirty="0">
                <a:solidFill>
                  <a:srgbClr val="333333"/>
                </a:solidFill>
              </a:rPr>
              <a:t>3</a:t>
            </a:r>
            <a:r>
              <a:rPr lang="en-US" sz="2000" dirty="0">
                <a:solidFill>
                  <a:srgbClr val="333333"/>
                </a:solidFill>
              </a:rPr>
              <a:t> ——&gt; </a:t>
            </a:r>
            <a:r>
              <a:rPr lang="en-US" sz="2000" dirty="0" err="1">
                <a:solidFill>
                  <a:srgbClr val="333333"/>
                </a:solidFill>
              </a:rPr>
              <a:t>NaAl</a:t>
            </a:r>
            <a:r>
              <a:rPr lang="en-US" sz="2000" dirty="0">
                <a:solidFill>
                  <a:srgbClr val="333333"/>
                </a:solidFill>
              </a:rPr>
              <a:t>(OH)</a:t>
            </a:r>
            <a:r>
              <a:rPr lang="en-US" sz="2000" baseline="-25000" dirty="0">
                <a:solidFill>
                  <a:srgbClr val="333333"/>
                </a:solidFill>
              </a:rPr>
              <a:t>4</a:t>
            </a:r>
            <a:r>
              <a:rPr lang="en-US" sz="2000" dirty="0">
                <a:solidFill>
                  <a:srgbClr val="333333"/>
                </a:solidFill>
              </a:rPr>
              <a:t> (</a:t>
            </a:r>
            <a:r>
              <a:rPr lang="cs-CZ" sz="2000" dirty="0" err="1">
                <a:solidFill>
                  <a:srgbClr val="333333"/>
                </a:solidFill>
              </a:rPr>
              <a:t>tetrahhydroxohlinitan</a:t>
            </a:r>
            <a:r>
              <a:rPr lang="cs-CZ" sz="2000" dirty="0">
                <a:solidFill>
                  <a:srgbClr val="333333"/>
                </a:solidFill>
              </a:rPr>
              <a:t> sodný</a:t>
            </a:r>
            <a:r>
              <a:rPr lang="en-US" sz="2000" dirty="0">
                <a:solidFill>
                  <a:srgbClr val="333333"/>
                </a:solidFill>
              </a:rPr>
              <a:t>)</a:t>
            </a:r>
            <a:br>
              <a:rPr lang="en-US" sz="2000" dirty="0"/>
            </a:br>
            <a:r>
              <a:rPr lang="en-US" sz="800" dirty="0">
                <a:solidFill>
                  <a:srgbClr val="333333"/>
                </a:solidFill>
              </a:rPr>
              <a:t> </a:t>
            </a:r>
            <a:endParaRPr lang="cs-CZ" sz="800" dirty="0">
              <a:solidFill>
                <a:srgbClr val="333333"/>
              </a:solidFill>
            </a:endParaRPr>
          </a:p>
          <a:p>
            <a:r>
              <a:rPr lang="cs-CZ" sz="2000" dirty="0">
                <a:solidFill>
                  <a:srgbClr val="333333"/>
                </a:solidFill>
              </a:rPr>
              <a:t>Protože</a:t>
            </a:r>
            <a:r>
              <a:rPr lang="en-US" sz="2000" dirty="0">
                <a:solidFill>
                  <a:srgbClr val="333333"/>
                </a:solidFill>
              </a:rPr>
              <a:t> Al </a:t>
            </a:r>
            <a:r>
              <a:rPr lang="cs-CZ" sz="2000" dirty="0">
                <a:solidFill>
                  <a:srgbClr val="333333"/>
                </a:solidFill>
              </a:rPr>
              <a:t>má prázdné </a:t>
            </a:r>
            <a:r>
              <a:rPr lang="en-US" sz="2000" dirty="0">
                <a:solidFill>
                  <a:srgbClr val="333333"/>
                </a:solidFill>
              </a:rPr>
              <a:t>3d orbital</a:t>
            </a:r>
            <a:r>
              <a:rPr lang="cs-CZ" sz="2000" dirty="0">
                <a:solidFill>
                  <a:srgbClr val="333333"/>
                </a:solidFill>
              </a:rPr>
              <a:t>y,</a:t>
            </a:r>
            <a:r>
              <a:rPr lang="en-US" sz="2000" dirty="0">
                <a:solidFill>
                  <a:srgbClr val="333333"/>
                </a:solidFill>
              </a:rPr>
              <a:t> </a:t>
            </a:r>
            <a:r>
              <a:rPr lang="cs-CZ" sz="2000" dirty="0">
                <a:solidFill>
                  <a:srgbClr val="333333"/>
                </a:solidFill>
              </a:rPr>
              <a:t>ty se také mohou zapojit do vazby:</a:t>
            </a:r>
          </a:p>
          <a:p>
            <a:br>
              <a:rPr lang="en-US" sz="800" dirty="0"/>
            </a:br>
            <a:r>
              <a:rPr lang="cs-CZ" sz="2000" dirty="0"/>
              <a:t>	</a:t>
            </a:r>
            <a:r>
              <a:rPr lang="cs-CZ" sz="2000" dirty="0">
                <a:solidFill>
                  <a:srgbClr val="333333"/>
                </a:solidFill>
              </a:rPr>
              <a:t>ve velmi alkalickém prostředí:   </a:t>
            </a:r>
            <a:r>
              <a:rPr lang="en-US" sz="2000" dirty="0">
                <a:solidFill>
                  <a:srgbClr val="333333"/>
                </a:solidFill>
              </a:rPr>
              <a:t>AlCl</a:t>
            </a:r>
            <a:r>
              <a:rPr lang="en-US" sz="2000" baseline="-25000" dirty="0">
                <a:solidFill>
                  <a:srgbClr val="333333"/>
                </a:solidFill>
              </a:rPr>
              <a:t>3</a:t>
            </a:r>
            <a:r>
              <a:rPr lang="en-US" sz="2000" dirty="0">
                <a:solidFill>
                  <a:srgbClr val="333333"/>
                </a:solidFill>
              </a:rPr>
              <a:t> + OH</a:t>
            </a:r>
            <a:r>
              <a:rPr lang="en-US" sz="2000" baseline="30000" dirty="0">
                <a:solidFill>
                  <a:srgbClr val="333333"/>
                </a:solidFill>
              </a:rPr>
              <a:t>-</a:t>
            </a:r>
            <a:r>
              <a:rPr lang="en-US" sz="2000" dirty="0">
                <a:solidFill>
                  <a:srgbClr val="333333"/>
                </a:solidFill>
              </a:rPr>
              <a:t> ——&gt; [Al(OH)</a:t>
            </a:r>
            <a:r>
              <a:rPr lang="en-US" sz="2000" baseline="-25000" dirty="0">
                <a:solidFill>
                  <a:srgbClr val="333333"/>
                </a:solidFill>
              </a:rPr>
              <a:t>6</a:t>
            </a:r>
            <a:r>
              <a:rPr lang="en-US" sz="2000" dirty="0">
                <a:solidFill>
                  <a:srgbClr val="333333"/>
                </a:solidFill>
              </a:rPr>
              <a:t>]</a:t>
            </a:r>
            <a:r>
              <a:rPr lang="en-US" sz="2000" baseline="30000" dirty="0">
                <a:solidFill>
                  <a:srgbClr val="333333"/>
                </a:solidFill>
              </a:rPr>
              <a:t>3-</a:t>
            </a:r>
            <a:br>
              <a:rPr lang="en-US" sz="2000" dirty="0"/>
            </a:br>
            <a:r>
              <a:rPr lang="cs-CZ" sz="800" dirty="0"/>
              <a:t>	</a:t>
            </a:r>
          </a:p>
          <a:p>
            <a:r>
              <a:rPr lang="cs-CZ" sz="2000" dirty="0">
                <a:solidFill>
                  <a:srgbClr val="333333"/>
                </a:solidFill>
              </a:rPr>
              <a:t>	ve velmi kyselém prostředí:   </a:t>
            </a:r>
            <a:r>
              <a:rPr lang="en-US" sz="2000" dirty="0">
                <a:solidFill>
                  <a:srgbClr val="333333"/>
                </a:solidFill>
              </a:rPr>
              <a:t>AlCl</a:t>
            </a:r>
            <a:r>
              <a:rPr lang="en-US" sz="2000" baseline="-25000" dirty="0">
                <a:solidFill>
                  <a:srgbClr val="333333"/>
                </a:solidFill>
              </a:rPr>
              <a:t>3</a:t>
            </a:r>
            <a:r>
              <a:rPr lang="en-US" sz="2000" dirty="0">
                <a:solidFill>
                  <a:srgbClr val="333333"/>
                </a:solidFill>
              </a:rPr>
              <a:t> + H</a:t>
            </a:r>
            <a:r>
              <a:rPr lang="en-US" sz="2000" baseline="-25000" dirty="0">
                <a:solidFill>
                  <a:srgbClr val="333333"/>
                </a:solidFill>
              </a:rPr>
              <a:t>2</a:t>
            </a:r>
            <a:r>
              <a:rPr lang="en-US" sz="2000" dirty="0">
                <a:solidFill>
                  <a:srgbClr val="333333"/>
                </a:solidFill>
              </a:rPr>
              <a:t>0 + H</a:t>
            </a:r>
            <a:r>
              <a:rPr lang="en-US" sz="2000" baseline="30000" dirty="0">
                <a:solidFill>
                  <a:srgbClr val="333333"/>
                </a:solidFill>
              </a:rPr>
              <a:t>+</a:t>
            </a:r>
            <a:r>
              <a:rPr lang="en-US" sz="2000" dirty="0">
                <a:solidFill>
                  <a:srgbClr val="333333"/>
                </a:solidFill>
              </a:rPr>
              <a:t> ——&gt; [Al(H</a:t>
            </a:r>
            <a:r>
              <a:rPr lang="en-US" sz="2000" baseline="-25000" dirty="0">
                <a:solidFill>
                  <a:srgbClr val="333333"/>
                </a:solidFill>
              </a:rPr>
              <a:t>2</a:t>
            </a:r>
            <a:r>
              <a:rPr lang="en-US" sz="2000" dirty="0">
                <a:solidFill>
                  <a:srgbClr val="333333"/>
                </a:solidFill>
              </a:rPr>
              <a:t>O)</a:t>
            </a:r>
            <a:r>
              <a:rPr lang="en-US" sz="2000" baseline="-25000" dirty="0">
                <a:solidFill>
                  <a:srgbClr val="333333"/>
                </a:solidFill>
              </a:rPr>
              <a:t>6</a:t>
            </a:r>
            <a:r>
              <a:rPr lang="en-US" sz="2000" dirty="0">
                <a:solidFill>
                  <a:srgbClr val="333333"/>
                </a:solidFill>
              </a:rPr>
              <a:t>]</a:t>
            </a:r>
            <a:r>
              <a:rPr lang="en-US" sz="2000" baseline="30000" dirty="0">
                <a:solidFill>
                  <a:srgbClr val="333333"/>
                </a:solidFill>
              </a:rPr>
              <a:t>3+</a:t>
            </a:r>
            <a:endParaRPr lang="en-US" sz="2000" dirty="0"/>
          </a:p>
        </p:txBody>
      </p:sp>
      <p:pic>
        <p:nvPicPr>
          <p:cNvPr id="3" name="Obrázek 2">
            <a:extLst>
              <a:ext uri="{FF2B5EF4-FFF2-40B4-BE49-F238E27FC236}">
                <a16:creationId xmlns:a16="http://schemas.microsoft.com/office/drawing/2014/main" id="{0FCBA6E0-59E1-47C5-B2FB-27BBD2071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447800"/>
            <a:ext cx="3797300" cy="1139190"/>
          </a:xfrm>
          <a:prstGeom prst="rect">
            <a:avLst/>
          </a:prstGeom>
        </p:spPr>
      </p:pic>
      <p:sp>
        <p:nvSpPr>
          <p:cNvPr id="6" name="Obdélník 5">
            <a:extLst>
              <a:ext uri="{FF2B5EF4-FFF2-40B4-BE49-F238E27FC236}">
                <a16:creationId xmlns:a16="http://schemas.microsoft.com/office/drawing/2014/main" id="{8EDD5C9F-CD86-424C-A969-7979D1339D80}"/>
              </a:ext>
            </a:extLst>
          </p:cNvPr>
          <p:cNvSpPr/>
          <p:nvPr/>
        </p:nvSpPr>
        <p:spPr>
          <a:xfrm>
            <a:off x="152400" y="2743200"/>
            <a:ext cx="8839200" cy="1015663"/>
          </a:xfrm>
          <a:prstGeom prst="rect">
            <a:avLst/>
          </a:prstGeom>
        </p:spPr>
        <p:txBody>
          <a:bodyPr wrap="square">
            <a:spAutoFit/>
          </a:bodyPr>
          <a:lstStyle/>
          <a:p>
            <a:pPr algn="just"/>
            <a:r>
              <a:rPr lang="cs-CZ" sz="2000" dirty="0"/>
              <a:t>Malý kation jako hliník </a:t>
            </a:r>
            <a:r>
              <a:rPr lang="en-US" sz="2000" dirty="0"/>
              <a:t> </a:t>
            </a:r>
            <a:r>
              <a:rPr lang="cs-CZ" sz="2000" dirty="0"/>
              <a:t>nemůže kolem sebe rozmístit celkem </a:t>
            </a:r>
            <a:r>
              <a:rPr lang="en-US" sz="2000" dirty="0"/>
              <a:t>8 atom</a:t>
            </a:r>
            <a:r>
              <a:rPr lang="cs-CZ" sz="2000" dirty="0"/>
              <a:t>ů</a:t>
            </a:r>
            <a:r>
              <a:rPr lang="en-US" sz="2000" dirty="0"/>
              <a:t> </a:t>
            </a:r>
            <a:r>
              <a:rPr lang="cs-CZ" sz="2000" dirty="0"/>
              <a:t>což by způsobilo sterický problém způsobující nestabilitu sloučeniny. M</a:t>
            </a:r>
            <a:r>
              <a:rPr lang="en-US" sz="2000" dirty="0" err="1"/>
              <a:t>axim</a:t>
            </a:r>
            <a:r>
              <a:rPr lang="cs-CZ" sz="2000" dirty="0" err="1"/>
              <a:t>ální</a:t>
            </a:r>
            <a:r>
              <a:rPr lang="en-US" sz="2000" dirty="0"/>
              <a:t> </a:t>
            </a:r>
            <a:r>
              <a:rPr lang="cs-CZ" sz="2000" dirty="0"/>
              <a:t>vaznost pozorovaná u hliníku je </a:t>
            </a:r>
            <a:r>
              <a:rPr lang="en-US" sz="2000" dirty="0"/>
              <a:t>6.</a:t>
            </a:r>
          </a:p>
        </p:txBody>
      </p:sp>
    </p:spTree>
    <p:extLst>
      <p:ext uri="{BB962C8B-B14F-4D97-AF65-F5344CB8AC3E}">
        <p14:creationId xmlns:p14="http://schemas.microsoft.com/office/powerpoint/2010/main" val="3429703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a:bodyPr>
          <a:lstStyle/>
          <a:p>
            <a:r>
              <a:rPr lang="cs-CZ" sz="2800" b="1" dirty="0"/>
              <a:t>Magnetický moment</a:t>
            </a:r>
          </a:p>
        </p:txBody>
      </p:sp>
      <p:sp>
        <p:nvSpPr>
          <p:cNvPr id="4" name="Obdélník 3"/>
          <p:cNvSpPr/>
          <p:nvPr/>
        </p:nvSpPr>
        <p:spPr>
          <a:xfrm>
            <a:off x="199584" y="1124744"/>
            <a:ext cx="8784976" cy="1323439"/>
          </a:xfrm>
          <a:prstGeom prst="rect">
            <a:avLst/>
          </a:prstGeom>
        </p:spPr>
        <p:txBody>
          <a:bodyPr wrap="square">
            <a:spAutoFit/>
          </a:bodyPr>
          <a:lstStyle/>
          <a:p>
            <a:pPr algn="ctr"/>
            <a:r>
              <a:rPr lang="en-US" sz="2400" dirty="0" err="1"/>
              <a:t>μ</a:t>
            </a:r>
            <a:r>
              <a:rPr lang="en-US" sz="2400" baseline="-25000" dirty="0" err="1"/>
              <a:t>s</a:t>
            </a:r>
            <a:r>
              <a:rPr lang="en-US" sz="2400" baseline="-25000" dirty="0"/>
              <a:t> </a:t>
            </a:r>
            <a:r>
              <a:rPr lang="en-US" sz="2400" dirty="0"/>
              <a:t>= √n (n</a:t>
            </a:r>
            <a:r>
              <a:rPr lang="cs-CZ" sz="2400" dirty="0"/>
              <a:t> </a:t>
            </a:r>
            <a:r>
              <a:rPr lang="en-US" sz="2400" dirty="0"/>
              <a:t>+</a:t>
            </a:r>
            <a:r>
              <a:rPr lang="cs-CZ" sz="2400" dirty="0"/>
              <a:t> </a:t>
            </a:r>
            <a:r>
              <a:rPr lang="en-US" sz="2400" dirty="0"/>
              <a:t>2) B.M.</a:t>
            </a:r>
          </a:p>
          <a:p>
            <a:endParaRPr lang="cs-CZ" sz="1600" dirty="0"/>
          </a:p>
          <a:p>
            <a:r>
              <a:rPr lang="en-US" sz="2000" dirty="0"/>
              <a:t>B.M. = Bohr</a:t>
            </a:r>
            <a:r>
              <a:rPr lang="cs-CZ" sz="2000" dirty="0" err="1"/>
              <a:t>ův</a:t>
            </a:r>
            <a:r>
              <a:rPr lang="en-US" sz="2000" dirty="0"/>
              <a:t> </a:t>
            </a:r>
            <a:r>
              <a:rPr lang="cs-CZ" sz="2000" dirty="0"/>
              <a:t>m</a:t>
            </a:r>
            <a:r>
              <a:rPr lang="en-US" sz="2000" dirty="0" err="1"/>
              <a:t>agneton</a:t>
            </a:r>
            <a:r>
              <a:rPr lang="en-US" sz="2000" dirty="0"/>
              <a:t> = </a:t>
            </a:r>
            <a:r>
              <a:rPr lang="cs-CZ" sz="2000" dirty="0"/>
              <a:t>jednotka</a:t>
            </a:r>
            <a:r>
              <a:rPr lang="en-US" sz="2000" dirty="0"/>
              <a:t> </a:t>
            </a:r>
            <a:r>
              <a:rPr lang="cs-CZ" sz="2000" dirty="0"/>
              <a:t>m</a:t>
            </a:r>
            <a:r>
              <a:rPr lang="en-US" sz="2000" dirty="0" err="1"/>
              <a:t>agnetic</a:t>
            </a:r>
            <a:r>
              <a:rPr lang="cs-CZ" sz="2000" dirty="0" err="1"/>
              <a:t>kého</a:t>
            </a:r>
            <a:r>
              <a:rPr lang="en-US" sz="2000" dirty="0"/>
              <a:t> </a:t>
            </a:r>
            <a:r>
              <a:rPr lang="cs-CZ" sz="2000" dirty="0"/>
              <a:t>m</a:t>
            </a:r>
            <a:r>
              <a:rPr lang="en-US" sz="2000" dirty="0" err="1"/>
              <a:t>oment</a:t>
            </a:r>
            <a:r>
              <a:rPr lang="cs-CZ" sz="2000" dirty="0"/>
              <a:t>u (</a:t>
            </a:r>
            <a:r>
              <a:rPr lang="en-US" sz="2000" dirty="0" err="1"/>
              <a:t>μ</a:t>
            </a:r>
            <a:r>
              <a:rPr lang="en-US" sz="2000" baseline="-25000" dirty="0" err="1"/>
              <a:t>s</a:t>
            </a:r>
            <a:r>
              <a:rPr lang="cs-CZ" sz="2000" dirty="0"/>
              <a:t>)</a:t>
            </a:r>
            <a:endParaRPr lang="en-US" sz="2000" dirty="0"/>
          </a:p>
          <a:p>
            <a:r>
              <a:rPr lang="en-US" sz="2000" dirty="0"/>
              <a:t>n = </a:t>
            </a:r>
            <a:r>
              <a:rPr lang="cs-CZ" sz="2000" dirty="0"/>
              <a:t>počet</a:t>
            </a:r>
            <a:r>
              <a:rPr lang="en-US" sz="2000" dirty="0"/>
              <a:t> </a:t>
            </a:r>
            <a:r>
              <a:rPr lang="cs-CZ" sz="2000" dirty="0"/>
              <a:t>nepárových</a:t>
            </a:r>
            <a:r>
              <a:rPr lang="en-US" sz="2000" dirty="0"/>
              <a:t> </a:t>
            </a:r>
            <a:r>
              <a:rPr lang="en-US" sz="2000" dirty="0" err="1"/>
              <a:t>ele</a:t>
            </a:r>
            <a:r>
              <a:rPr lang="cs-CZ" sz="2000" dirty="0"/>
              <a:t>k</a:t>
            </a:r>
            <a:r>
              <a:rPr lang="en-US" sz="2000" dirty="0" err="1"/>
              <a:t>tron</a:t>
            </a:r>
            <a:r>
              <a:rPr lang="cs-CZ" sz="2000" dirty="0"/>
              <a:t>ů</a:t>
            </a:r>
            <a:r>
              <a:rPr lang="en-US" sz="2000" dirty="0"/>
              <a:t>.</a:t>
            </a:r>
            <a:endParaRPr lang="cs-CZ" sz="2000" dirty="0"/>
          </a:p>
        </p:txBody>
      </p:sp>
      <p:sp>
        <p:nvSpPr>
          <p:cNvPr id="5" name="TextovéPole 4"/>
          <p:cNvSpPr txBox="1"/>
          <p:nvPr/>
        </p:nvSpPr>
        <p:spPr>
          <a:xfrm>
            <a:off x="395536" y="6292023"/>
            <a:ext cx="4659481" cy="307777"/>
          </a:xfrm>
          <a:prstGeom prst="rect">
            <a:avLst/>
          </a:prstGeom>
          <a:noFill/>
        </p:spPr>
        <p:txBody>
          <a:bodyPr wrap="none" rtlCol="0">
            <a:spAutoFit/>
          </a:bodyPr>
          <a:lstStyle/>
          <a:p>
            <a:r>
              <a:rPr lang="en-US" sz="1400" dirty="0"/>
              <a:t>Das A. 2017. </a:t>
            </a:r>
            <a:r>
              <a:rPr lang="en-US" sz="1400" i="1" dirty="0"/>
              <a:t>World Journal of Chemical Education </a:t>
            </a:r>
            <a:r>
              <a:rPr lang="en-US" sz="1400" dirty="0"/>
              <a:t>5, 128-131 </a:t>
            </a:r>
            <a:endParaRPr lang="cs-CZ" sz="1400" dirty="0"/>
          </a:p>
        </p:txBody>
      </p:sp>
      <p:sp>
        <p:nvSpPr>
          <p:cNvPr id="6" name="Obdélník 5"/>
          <p:cNvSpPr/>
          <p:nvPr/>
        </p:nvSpPr>
        <p:spPr>
          <a:xfrm>
            <a:off x="199584" y="2809379"/>
            <a:ext cx="8692896" cy="3323987"/>
          </a:xfrm>
          <a:prstGeom prst="rect">
            <a:avLst/>
          </a:prstGeom>
        </p:spPr>
        <p:txBody>
          <a:bodyPr wrap="square">
            <a:spAutoFit/>
          </a:bodyPr>
          <a:lstStyle/>
          <a:p>
            <a:r>
              <a:rPr lang="cs-CZ" b="1" dirty="0"/>
              <a:t>1. </a:t>
            </a:r>
            <a:r>
              <a:rPr lang="pt-BR" b="1" dirty="0"/>
              <a:t>Mole</a:t>
            </a:r>
            <a:r>
              <a:rPr lang="cs-CZ" b="1" dirty="0"/>
              <a:t>k</a:t>
            </a:r>
            <a:r>
              <a:rPr lang="pt-BR" b="1" dirty="0"/>
              <a:t>ul</a:t>
            </a:r>
            <a:r>
              <a:rPr lang="cs-CZ" b="1" dirty="0"/>
              <a:t>y/</a:t>
            </a:r>
            <a:r>
              <a:rPr lang="pt-BR" b="1" dirty="0"/>
              <a:t>ion</a:t>
            </a:r>
            <a:r>
              <a:rPr lang="cs-CZ" b="1" dirty="0"/>
              <a:t>ty</a:t>
            </a:r>
            <a:r>
              <a:rPr lang="pt-BR" b="1" dirty="0"/>
              <a:t> </a:t>
            </a:r>
            <a:r>
              <a:rPr lang="cs-CZ" b="1" dirty="0"/>
              <a:t>s</a:t>
            </a:r>
            <a:r>
              <a:rPr lang="pt-BR" b="1" dirty="0"/>
              <a:t> </a:t>
            </a:r>
            <a:r>
              <a:rPr lang="cs-CZ" b="1" dirty="0"/>
              <a:t>počtem elektronů </a:t>
            </a:r>
            <a:r>
              <a:rPr lang="pt-BR" b="1" dirty="0"/>
              <a:t>(1-3), (3-5), (5-7), (7-10)</a:t>
            </a:r>
            <a:r>
              <a:rPr lang="cs-CZ" b="1" dirty="0"/>
              <a:t> a</a:t>
            </a:r>
            <a:r>
              <a:rPr lang="pt-BR" b="1" dirty="0"/>
              <a:t> (13-16)</a:t>
            </a:r>
            <a:endParaRPr lang="en-US" b="1" dirty="0"/>
          </a:p>
          <a:p>
            <a:endParaRPr lang="en-US" b="1" dirty="0"/>
          </a:p>
          <a:p>
            <a:pPr algn="ctr"/>
            <a:r>
              <a:rPr lang="cs-CZ" sz="2000" dirty="0"/>
              <a:t>Počet nepárových elektronů  </a:t>
            </a:r>
            <a:r>
              <a:rPr lang="en-US" sz="2000" dirty="0"/>
              <a:t>n</a:t>
            </a:r>
            <a:r>
              <a:rPr lang="cs-CZ" sz="2000" dirty="0"/>
              <a:t> </a:t>
            </a:r>
            <a:r>
              <a:rPr lang="en-US" sz="2000" dirty="0"/>
              <a:t>= [|(ND - total e</a:t>
            </a:r>
            <a:r>
              <a:rPr lang="en-US" sz="2000" baseline="30000" dirty="0"/>
              <a:t>-</a:t>
            </a:r>
            <a:r>
              <a:rPr lang="en-US" sz="2000" dirty="0"/>
              <a:t>s)|]</a:t>
            </a:r>
            <a:endParaRPr lang="cs-CZ" sz="2000" dirty="0"/>
          </a:p>
          <a:p>
            <a:endParaRPr lang="cs-CZ" sz="1600" dirty="0"/>
          </a:p>
          <a:p>
            <a:r>
              <a:rPr lang="en-US" sz="1600" dirty="0"/>
              <a:t>ND = </a:t>
            </a:r>
            <a:r>
              <a:rPr lang="cs-CZ" sz="1600" dirty="0"/>
              <a:t>číslice následující za </a:t>
            </a:r>
            <a:r>
              <a:rPr lang="en-US" sz="1600" dirty="0"/>
              <a:t>minim</a:t>
            </a:r>
            <a:r>
              <a:rPr lang="cs-CZ" sz="1600" dirty="0" err="1"/>
              <a:t>ální</a:t>
            </a:r>
            <a:r>
              <a:rPr lang="cs-CZ" sz="1600" dirty="0"/>
              <a:t> </a:t>
            </a:r>
            <a:r>
              <a:rPr lang="cs-CZ" sz="1600" dirty="0" err="1"/>
              <a:t>hodntou</a:t>
            </a:r>
            <a:r>
              <a:rPr lang="cs-CZ" sz="1600" dirty="0"/>
              <a:t> v </a:t>
            </a:r>
            <a:r>
              <a:rPr lang="en-US" sz="1600" dirty="0"/>
              <a:t>d</a:t>
            </a:r>
            <a:r>
              <a:rPr lang="cs-CZ" sz="1600" dirty="0" err="1"/>
              <a:t>aném</a:t>
            </a:r>
            <a:r>
              <a:rPr lang="cs-CZ" sz="1600" dirty="0"/>
              <a:t> rozsahu</a:t>
            </a:r>
            <a:r>
              <a:rPr lang="en-US" sz="1600" dirty="0"/>
              <a:t> </a:t>
            </a:r>
            <a:r>
              <a:rPr lang="cs-CZ" sz="1600" dirty="0"/>
              <a:t>(t.j. 2, 4, 6, 8, 14)</a:t>
            </a:r>
            <a:endParaRPr lang="en-US" sz="1600" dirty="0"/>
          </a:p>
          <a:p>
            <a:r>
              <a:rPr lang="en-US" sz="1600" dirty="0"/>
              <a:t>total e</a:t>
            </a:r>
            <a:r>
              <a:rPr lang="en-US" sz="1600" baseline="30000" dirty="0"/>
              <a:t>-</a:t>
            </a:r>
            <a:r>
              <a:rPr lang="en-US" sz="1600" dirty="0"/>
              <a:t>s</a:t>
            </a:r>
            <a:r>
              <a:rPr lang="cs-CZ" sz="1600" dirty="0"/>
              <a:t> = suma Z obou prvků - náboj</a:t>
            </a:r>
          </a:p>
          <a:p>
            <a:r>
              <a:rPr lang="en-US" sz="1600" dirty="0"/>
              <a:t>‘| |’ = </a:t>
            </a:r>
            <a:r>
              <a:rPr lang="cs-CZ" sz="1600" dirty="0"/>
              <a:t>absolutní hodnota</a:t>
            </a:r>
            <a:endParaRPr lang="en-US" sz="1600" dirty="0"/>
          </a:p>
          <a:p>
            <a:endParaRPr lang="cs-CZ" dirty="0"/>
          </a:p>
          <a:p>
            <a:endParaRPr lang="cs-CZ" dirty="0"/>
          </a:p>
          <a:p>
            <a:r>
              <a:rPr lang="en-US" b="1" dirty="0"/>
              <a:t>He</a:t>
            </a:r>
            <a:r>
              <a:rPr lang="en-US" b="1" baseline="-25000" dirty="0"/>
              <a:t>2</a:t>
            </a:r>
            <a:r>
              <a:rPr lang="en-US" b="1" baseline="30000" dirty="0"/>
              <a:t>+</a:t>
            </a:r>
            <a:r>
              <a:rPr lang="en-US" dirty="0"/>
              <a:t> (3e</a:t>
            </a:r>
            <a:r>
              <a:rPr lang="en-US" baseline="30000" dirty="0"/>
              <a:t>-</a:t>
            </a:r>
            <a:r>
              <a:rPr lang="en-US" dirty="0"/>
              <a:t>), </a:t>
            </a:r>
            <a:r>
              <a:rPr lang="cs-CZ" dirty="0"/>
              <a:t>celkový počet elektronů = </a:t>
            </a:r>
            <a:r>
              <a:rPr lang="en-US" dirty="0"/>
              <a:t>3, ND = 2, n = </a:t>
            </a:r>
            <a:r>
              <a:rPr lang="cs-CZ" dirty="0"/>
              <a:t>|</a:t>
            </a:r>
            <a:r>
              <a:rPr lang="en-US" dirty="0"/>
              <a:t>(ND - total e</a:t>
            </a:r>
            <a:r>
              <a:rPr lang="en-US" baseline="30000" dirty="0"/>
              <a:t>-</a:t>
            </a:r>
            <a:r>
              <a:rPr lang="en-US" dirty="0"/>
              <a:t>s)</a:t>
            </a:r>
            <a:r>
              <a:rPr lang="cs-CZ" dirty="0"/>
              <a:t>| </a:t>
            </a:r>
            <a:r>
              <a:rPr lang="en-US" dirty="0"/>
              <a:t>= </a:t>
            </a:r>
            <a:r>
              <a:rPr lang="cs-CZ" dirty="0"/>
              <a:t>|</a:t>
            </a:r>
            <a:r>
              <a:rPr lang="en-US" dirty="0"/>
              <a:t>(2-3)</a:t>
            </a:r>
            <a:r>
              <a:rPr lang="cs-CZ" dirty="0"/>
              <a:t>| </a:t>
            </a:r>
            <a:r>
              <a:rPr lang="en-US" dirty="0"/>
              <a:t>= 1. </a:t>
            </a:r>
            <a:r>
              <a:rPr lang="en-US" dirty="0" err="1"/>
              <a:t>μ</a:t>
            </a:r>
            <a:r>
              <a:rPr lang="en-US" baseline="-25000" dirty="0" err="1"/>
              <a:t>s</a:t>
            </a:r>
            <a:r>
              <a:rPr lang="en-US" baseline="-25000" dirty="0"/>
              <a:t> </a:t>
            </a:r>
            <a:r>
              <a:rPr lang="en-US" dirty="0"/>
              <a:t>= √n(n+2) B.M. = √ 1(1+2) BM = √3 BM = 1.73</a:t>
            </a:r>
            <a:r>
              <a:rPr lang="cs-CZ" dirty="0"/>
              <a:t> </a:t>
            </a:r>
            <a:r>
              <a:rPr lang="en-US" dirty="0"/>
              <a:t>BM.</a:t>
            </a:r>
            <a:endParaRPr lang="cs-CZ" dirty="0"/>
          </a:p>
          <a:p>
            <a:endParaRPr lang="cs-CZ" dirty="0"/>
          </a:p>
        </p:txBody>
      </p:sp>
    </p:spTree>
    <p:extLst>
      <p:ext uri="{BB962C8B-B14F-4D97-AF65-F5344CB8AC3E}">
        <p14:creationId xmlns:p14="http://schemas.microsoft.com/office/powerpoint/2010/main" val="231096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ext Box 2"/>
          <p:cNvSpPr txBox="1">
            <a:spLocks noChangeArrowheads="1"/>
          </p:cNvSpPr>
          <p:nvPr/>
        </p:nvSpPr>
        <p:spPr bwMode="auto">
          <a:xfrm>
            <a:off x="3429000" y="228600"/>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a:latin typeface="Book Antiqua" pitchFamily="18" charset="0"/>
              </a:rPr>
              <a:t>Rezonance</a:t>
            </a:r>
            <a:endParaRPr lang="cs-CZ" altLang="cs-CZ" sz="2800" dirty="0">
              <a:latin typeface="Times New Roman" pitchFamily="18" charset="0"/>
            </a:endParaRPr>
          </a:p>
        </p:txBody>
      </p:sp>
      <p:sp>
        <p:nvSpPr>
          <p:cNvPr id="266245" name="Rectangle 5"/>
          <p:cNvSpPr>
            <a:spLocks noChangeArrowheads="1"/>
          </p:cNvSpPr>
          <p:nvPr/>
        </p:nvSpPr>
        <p:spPr bwMode="auto">
          <a:xfrm>
            <a:off x="152400" y="838200"/>
            <a:ext cx="883919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buNone/>
            </a:pPr>
            <a:r>
              <a:rPr lang="cs-CZ" altLang="cs-CZ" sz="2000" dirty="0">
                <a:latin typeface="+mn-lt"/>
              </a:rPr>
              <a:t>V některých případech lze nakreslit více vyhovujících (ekvivalentních) struktur. Všechny struktury jsou stejně pravděpodobné</a:t>
            </a:r>
            <a:r>
              <a:rPr lang="en-US" altLang="cs-CZ" sz="2000" dirty="0">
                <a:latin typeface="+mn-lt"/>
              </a:rPr>
              <a:t>. </a:t>
            </a:r>
            <a:r>
              <a:rPr lang="cs-CZ" altLang="cs-CZ" sz="2000" dirty="0">
                <a:latin typeface="+mn-lt"/>
              </a:rPr>
              <a:t>Skutečná struktura molekuly je </a:t>
            </a:r>
            <a:r>
              <a:rPr lang="cs-CZ" altLang="cs-CZ" sz="2000" b="1" dirty="0">
                <a:latin typeface="+mn-lt"/>
              </a:rPr>
              <a:t>rezonančním hybridem</a:t>
            </a:r>
            <a:r>
              <a:rPr lang="cs-CZ" altLang="cs-CZ" sz="2000" dirty="0">
                <a:latin typeface="+mn-lt"/>
              </a:rPr>
              <a:t> těchto ekvivalentních struktur</a:t>
            </a:r>
            <a:r>
              <a:rPr lang="en-US" altLang="cs-CZ" sz="2000" dirty="0">
                <a:latin typeface="+mn-lt"/>
              </a:rPr>
              <a:t>. </a:t>
            </a:r>
            <a:endParaRPr lang="cs-CZ" altLang="cs-CZ" sz="2000" dirty="0">
              <a:latin typeface="+mn-lt"/>
            </a:endParaRPr>
          </a:p>
        </p:txBody>
      </p:sp>
      <p:pic>
        <p:nvPicPr>
          <p:cNvPr id="7" name="Obrázek 6" descr="Obsah obrázku hodiny&#10;&#10;Popis byl vytvořen automaticky">
            <a:extLst>
              <a:ext uri="{FF2B5EF4-FFF2-40B4-BE49-F238E27FC236}">
                <a16:creationId xmlns:a16="http://schemas.microsoft.com/office/drawing/2014/main" id="{1C5D2718-8BAB-4904-8C4D-D36B92E74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57400"/>
            <a:ext cx="7696200" cy="2569910"/>
          </a:xfrm>
          <a:prstGeom prst="rect">
            <a:avLst/>
          </a:prstGeom>
        </p:spPr>
      </p:pic>
      <p:sp>
        <p:nvSpPr>
          <p:cNvPr id="9" name="Obdélník 8">
            <a:extLst>
              <a:ext uri="{FF2B5EF4-FFF2-40B4-BE49-F238E27FC236}">
                <a16:creationId xmlns:a16="http://schemas.microsoft.com/office/drawing/2014/main" id="{41D079B5-F7DF-429F-AC35-3D55D5F3AAAE}"/>
              </a:ext>
            </a:extLst>
          </p:cNvPr>
          <p:cNvSpPr/>
          <p:nvPr/>
        </p:nvSpPr>
        <p:spPr>
          <a:xfrm>
            <a:off x="304800" y="4953000"/>
            <a:ext cx="8610600" cy="1631216"/>
          </a:xfrm>
          <a:prstGeom prst="rect">
            <a:avLst/>
          </a:prstGeom>
        </p:spPr>
        <p:txBody>
          <a:bodyPr wrap="square">
            <a:spAutoFit/>
          </a:bodyPr>
          <a:lstStyle/>
          <a:p>
            <a:r>
              <a:rPr lang="cs-CZ" sz="2000" b="1" dirty="0"/>
              <a:t>Rezonanční energie </a:t>
            </a:r>
            <a:r>
              <a:rPr lang="cs-CZ" sz="2000" dirty="0"/>
              <a:t>= energie o kterou je „skutečná“ struktura stabilnější než nejstabilnější z možných struktur. Rezonance vysvětluje proč může kovalentní vazba poutat 2 atomy a ukazuje, že mohou existovat i částečně iontové /kovalentní vazby a že iontová a kovalentní vazba nejsou 2 vyhraněné typy. Energie kovalentní vazby vyplývá hlavně z rezonanční energie.</a:t>
            </a:r>
          </a:p>
        </p:txBody>
      </p:sp>
    </p:spTree>
    <p:extLst>
      <p:ext uri="{BB962C8B-B14F-4D97-AF65-F5344CB8AC3E}">
        <p14:creationId xmlns:p14="http://schemas.microsoft.com/office/powerpoint/2010/main" val="139227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hodiny&#10;&#10;Popis byl vytvořen automaticky">
            <a:extLst>
              <a:ext uri="{FF2B5EF4-FFF2-40B4-BE49-F238E27FC236}">
                <a16:creationId xmlns:a16="http://schemas.microsoft.com/office/drawing/2014/main" id="{0B33D95F-70C2-407B-AD61-B987D4D1E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4162509"/>
            <a:ext cx="3657600" cy="2417195"/>
          </a:xfrm>
          <a:prstGeom prst="rect">
            <a:avLst/>
          </a:prstGeom>
        </p:spPr>
      </p:pic>
      <p:pic>
        <p:nvPicPr>
          <p:cNvPr id="10" name="Obrázek 9">
            <a:extLst>
              <a:ext uri="{FF2B5EF4-FFF2-40B4-BE49-F238E27FC236}">
                <a16:creationId xmlns:a16="http://schemas.microsoft.com/office/drawing/2014/main" id="{E32E148F-43F7-4BA1-B761-A5FAC1A9F0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4953000"/>
            <a:ext cx="2119100" cy="1475665"/>
          </a:xfrm>
          <a:prstGeom prst="rect">
            <a:avLst/>
          </a:prstGeom>
        </p:spPr>
      </p:pic>
      <p:sp>
        <p:nvSpPr>
          <p:cNvPr id="7" name="Obdélník 6">
            <a:extLst>
              <a:ext uri="{FF2B5EF4-FFF2-40B4-BE49-F238E27FC236}">
                <a16:creationId xmlns:a16="http://schemas.microsoft.com/office/drawing/2014/main" id="{E3DFC9A9-33B9-4740-B711-842730653D58}"/>
              </a:ext>
            </a:extLst>
          </p:cNvPr>
          <p:cNvSpPr/>
          <p:nvPr/>
        </p:nvSpPr>
        <p:spPr>
          <a:xfrm>
            <a:off x="6934200" y="3733800"/>
            <a:ext cx="1524000" cy="369332"/>
          </a:xfrm>
          <a:prstGeom prst="rect">
            <a:avLst/>
          </a:prstGeom>
        </p:spPr>
        <p:txBody>
          <a:bodyPr wrap="square">
            <a:spAutoFit/>
          </a:bodyPr>
          <a:lstStyle/>
          <a:p>
            <a:r>
              <a:rPr lang="cs-CZ" dirty="0" err="1">
                <a:latin typeface="Times New Roman" panose="02020603050405020304" pitchFamily="18" charset="0"/>
              </a:rPr>
              <a:t>Delokalizace</a:t>
            </a:r>
            <a:endParaRPr lang="en-US" dirty="0"/>
          </a:p>
        </p:txBody>
      </p:sp>
      <p:pic>
        <p:nvPicPr>
          <p:cNvPr id="11" name="Picture 7" descr="resonance_str02">
            <a:extLst>
              <a:ext uri="{FF2B5EF4-FFF2-40B4-BE49-F238E27FC236}">
                <a16:creationId xmlns:a16="http://schemas.microsoft.com/office/drawing/2014/main" id="{B47A9504-5B73-41E4-9036-4E87A5B68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58" y="1676023"/>
            <a:ext cx="7846060" cy="16005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
            <a:extLst>
              <a:ext uri="{FF2B5EF4-FFF2-40B4-BE49-F238E27FC236}">
                <a16:creationId xmlns:a16="http://schemas.microsoft.com/office/drawing/2014/main" id="{4B73110F-90AD-49B3-9941-77B236E1E1D4}"/>
              </a:ext>
            </a:extLst>
          </p:cNvPr>
          <p:cNvSpPr>
            <a:spLocks noChangeArrowheads="1"/>
          </p:cNvSpPr>
          <p:nvPr/>
        </p:nvSpPr>
        <p:spPr bwMode="auto">
          <a:xfrm>
            <a:off x="228601" y="685800"/>
            <a:ext cx="8915399"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buNone/>
            </a:pPr>
            <a:r>
              <a:rPr lang="cs-CZ" altLang="cs-CZ" sz="1800" dirty="0"/>
              <a:t>Experimenty ukazují že v karbonátovém iontu jsou ve skutečnosti všechny vazby C-O stejné a mají hybridní charakter, odpovídající struktuře D:</a:t>
            </a:r>
          </a:p>
        </p:txBody>
      </p:sp>
      <p:sp>
        <p:nvSpPr>
          <p:cNvPr id="2" name="Obdélník 1">
            <a:extLst>
              <a:ext uri="{FF2B5EF4-FFF2-40B4-BE49-F238E27FC236}">
                <a16:creationId xmlns:a16="http://schemas.microsoft.com/office/drawing/2014/main" id="{A626580E-A44E-46C2-8904-770A1B851C63}"/>
              </a:ext>
            </a:extLst>
          </p:cNvPr>
          <p:cNvSpPr/>
          <p:nvPr/>
        </p:nvSpPr>
        <p:spPr>
          <a:xfrm>
            <a:off x="6153870" y="4114800"/>
            <a:ext cx="2972545" cy="369332"/>
          </a:xfrm>
          <a:prstGeom prst="rect">
            <a:avLst/>
          </a:prstGeom>
        </p:spPr>
        <p:txBody>
          <a:bodyPr wrap="none">
            <a:spAutoFit/>
          </a:bodyPr>
          <a:lstStyle/>
          <a:p>
            <a:r>
              <a:rPr lang="cs-CZ" altLang="cs-CZ" dirty="0"/>
              <a:t>Řád vazby X-O není celé číslo.</a:t>
            </a:r>
            <a:endParaRPr lang="en-US" dirty="0"/>
          </a:p>
        </p:txBody>
      </p:sp>
      <p:sp>
        <p:nvSpPr>
          <p:cNvPr id="3" name="TextovéPole 2">
            <a:extLst>
              <a:ext uri="{FF2B5EF4-FFF2-40B4-BE49-F238E27FC236}">
                <a16:creationId xmlns:a16="http://schemas.microsoft.com/office/drawing/2014/main" id="{E5712B1A-544F-49E1-9291-A5F7763EA138}"/>
              </a:ext>
            </a:extLst>
          </p:cNvPr>
          <p:cNvSpPr txBox="1"/>
          <p:nvPr/>
        </p:nvSpPr>
        <p:spPr>
          <a:xfrm>
            <a:off x="381000" y="3429000"/>
            <a:ext cx="3902671" cy="400110"/>
          </a:xfrm>
          <a:prstGeom prst="rect">
            <a:avLst/>
          </a:prstGeom>
          <a:noFill/>
        </p:spPr>
        <p:txBody>
          <a:bodyPr wrap="none" rtlCol="0">
            <a:spAutoFit/>
          </a:bodyPr>
          <a:lstStyle/>
          <a:p>
            <a:r>
              <a:rPr lang="cs-CZ" sz="2000" dirty="0"/>
              <a:t>Podobně pro vazbu N-O v nitrátech:</a:t>
            </a:r>
            <a:endParaRPr lang="en-US" sz="2000" dirty="0"/>
          </a:p>
        </p:txBody>
      </p:sp>
    </p:spTree>
    <p:extLst>
      <p:ext uri="{BB962C8B-B14F-4D97-AF65-F5344CB8AC3E}">
        <p14:creationId xmlns:p14="http://schemas.microsoft.com/office/powerpoint/2010/main" val="4126855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19100" y="152400"/>
            <a:ext cx="8229600" cy="792162"/>
          </a:xfrm>
        </p:spPr>
        <p:txBody>
          <a:bodyPr>
            <a:normAutofit/>
          </a:bodyPr>
          <a:lstStyle/>
          <a:p>
            <a:pPr eaLnBrk="1" hangingPunct="1"/>
            <a:r>
              <a:rPr lang="cs-CZ" altLang="en-US" sz="2800" b="1" dirty="0">
                <a:latin typeface="Arial" panose="020B0604020202020204" pitchFamily="34" charset="0"/>
                <a:cs typeface="Arial" panose="020B0604020202020204" pitchFamily="34" charset="0"/>
              </a:rPr>
              <a:t>2. perioda- výjimečné postavení</a:t>
            </a:r>
          </a:p>
        </p:txBody>
      </p:sp>
      <p:sp>
        <p:nvSpPr>
          <p:cNvPr id="5124" name="Rectangle 3"/>
          <p:cNvSpPr>
            <a:spLocks noGrp="1" noChangeArrowheads="1"/>
          </p:cNvSpPr>
          <p:nvPr>
            <p:ph type="body" idx="1"/>
          </p:nvPr>
        </p:nvSpPr>
        <p:spPr>
          <a:xfrm>
            <a:off x="190500" y="1066800"/>
            <a:ext cx="8763000" cy="4724400"/>
          </a:xfrm>
        </p:spPr>
        <p:txBody>
          <a:bodyPr>
            <a:normAutofit/>
          </a:bodyPr>
          <a:lstStyle/>
          <a:p>
            <a:pPr marL="0" indent="0" algn="just">
              <a:buNone/>
            </a:pPr>
            <a:r>
              <a:rPr lang="cs-CZ" sz="2000" dirty="0"/>
              <a:t>Prvky 2. periody (</a:t>
            </a:r>
            <a:r>
              <a:rPr lang="cs-CZ" altLang="en-US" sz="2000" dirty="0" err="1">
                <a:cs typeface="Arial" panose="020B0604020202020204" pitchFamily="34" charset="0"/>
              </a:rPr>
              <a:t>Li</a:t>
            </a:r>
            <a:r>
              <a:rPr lang="cs-CZ" altLang="en-US" sz="2000" dirty="0">
                <a:cs typeface="Arial" panose="020B0604020202020204" pitchFamily="34" charset="0"/>
              </a:rPr>
              <a:t> - F</a:t>
            </a:r>
            <a:r>
              <a:rPr lang="cs-CZ" sz="2000" dirty="0"/>
              <a:t>) nemají ve valenční vrstvě d-orbitaly, což má řadu důsledků: </a:t>
            </a:r>
          </a:p>
          <a:p>
            <a:pPr marL="0" indent="0" algn="just">
              <a:buNone/>
            </a:pPr>
            <a:r>
              <a:rPr lang="cs-CZ" altLang="en-US" sz="2000" dirty="0">
                <a:cs typeface="Arial" panose="020B0604020202020204" pitchFamily="34" charset="0"/>
              </a:rPr>
              <a:t>- nejmenší velikost atomů a nejvyšší IE.</a:t>
            </a:r>
          </a:p>
          <a:p>
            <a:pPr marL="0" indent="0" algn="just">
              <a:buNone/>
            </a:pPr>
            <a:r>
              <a:rPr lang="cs-CZ" altLang="en-US" sz="2000" dirty="0">
                <a:cs typeface="Arial" panose="020B0604020202020204" pitchFamily="34" charset="0"/>
              </a:rPr>
              <a:t>- menší vazebné možnosti (pouze 4 orbitaly). </a:t>
            </a:r>
            <a:r>
              <a:rPr lang="cs-CZ" altLang="en-US" sz="2000" dirty="0">
                <a:cs typeface="Arial" panose="020B0604020202020204" pitchFamily="34" charset="0"/>
                <a:sym typeface="Symbol" pitchFamily="18" charset="2"/>
              </a:rPr>
              <a:t>Maximální vaznost prvků 2. periody je </a:t>
            </a:r>
            <a:r>
              <a:rPr lang="cs-CZ" altLang="en-US" sz="2000" b="1"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na rozdíl od </a:t>
            </a:r>
            <a:r>
              <a:rPr lang="cs-CZ" altLang="en-US" sz="2000" b="1"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prvků 3.</a:t>
            </a:r>
            <a:r>
              <a:rPr lang="en-US" altLang="en-US" sz="2000" dirty="0">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periody (</a:t>
            </a:r>
            <a:r>
              <a:rPr lang="en-US" altLang="en-US" sz="2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SiF</a:t>
            </a:r>
            <a:r>
              <a:rPr lang="cs-CZ" altLang="en-US" sz="2000" baseline="-25000" dirty="0">
                <a:cs typeface="Arial" panose="020B0604020202020204" pitchFamily="34" charset="0"/>
                <a:sym typeface="Symbol" pitchFamily="18" charset="2"/>
              </a:rPr>
              <a:t>6</a:t>
            </a:r>
            <a:r>
              <a:rPr lang="en-US" altLang="en-US" sz="2000" dirty="0">
                <a:cs typeface="Arial" panose="020B0604020202020204" pitchFamily="34" charset="0"/>
                <a:sym typeface="Symbol" pitchFamily="18" charset="2"/>
              </a:rPr>
              <a:t>]</a:t>
            </a:r>
            <a:r>
              <a:rPr lang="cs-CZ" altLang="en-US" sz="2000" baseline="30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PCl</a:t>
            </a:r>
            <a:r>
              <a:rPr lang="cs-CZ" altLang="en-US" sz="2000" baseline="-25000" dirty="0">
                <a:cs typeface="Arial" panose="020B0604020202020204" pitchFamily="34" charset="0"/>
                <a:sym typeface="Symbol" pitchFamily="18" charset="2"/>
              </a:rPr>
              <a:t>6</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SF</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Např. neexistuje NCl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na rozdíl od PCl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AsCl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a SbCl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BiCl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je nestabilní v důsledku relativistického efektu.</a:t>
            </a:r>
          </a:p>
          <a:p>
            <a:pPr marL="0" indent="0" algn="just">
              <a:buNone/>
            </a:pPr>
            <a:r>
              <a:rPr lang="cs-CZ" altLang="en-US" sz="2000" dirty="0">
                <a:cs typeface="Arial" panose="020B0604020202020204" pitchFamily="34" charset="0"/>
              </a:rPr>
              <a:t>-  nejvyšší elektronegativitu, uplatnění H-vazby u </a:t>
            </a:r>
            <a:r>
              <a:rPr lang="cs-CZ" altLang="en-US" sz="2000" dirty="0" err="1">
                <a:cs typeface="Arial" panose="020B0604020202020204" pitchFamily="34" charset="0"/>
              </a:rPr>
              <a:t>elektronegativnějších</a:t>
            </a:r>
            <a:r>
              <a:rPr lang="cs-CZ" altLang="en-US" sz="2000" dirty="0">
                <a:cs typeface="Arial" panose="020B0604020202020204" pitchFamily="34" charset="0"/>
              </a:rPr>
              <a:t> členů periody. Fluor má ze všech prvků nejvyšší elektronegativitu, vyskytuje se ve sloučeninách pouze jako F</a:t>
            </a:r>
            <a:r>
              <a:rPr lang="cs-CZ" altLang="en-US" sz="2000" baseline="30000" dirty="0">
                <a:cs typeface="Arial" panose="020B0604020202020204" pitchFamily="34" charset="0"/>
              </a:rPr>
              <a:t>-</a:t>
            </a:r>
            <a:r>
              <a:rPr lang="cs-CZ" altLang="en-US" sz="2000" dirty="0">
                <a:cs typeface="Arial" panose="020B0604020202020204" pitchFamily="34" charset="0"/>
              </a:rPr>
              <a:t>.</a:t>
            </a:r>
          </a:p>
          <a:p>
            <a:pPr marL="0" indent="0" algn="just" eaLnBrk="1" hangingPunct="1">
              <a:buNone/>
            </a:pPr>
            <a:r>
              <a:rPr lang="cs-CZ" altLang="en-US" sz="2000" dirty="0">
                <a:cs typeface="Arial" panose="020B0604020202020204" pitchFamily="34" charset="0"/>
              </a:rPr>
              <a:t> -  u prvků vyšších period se uplatňují d-orbitaly, které zvyšují reaktivnost </a:t>
            </a:r>
          </a:p>
          <a:p>
            <a:pPr algn="just" eaLnBrk="1" hangingPunct="1">
              <a:buFont typeface="Wingdings" pitchFamily="2" charset="2"/>
              <a:buNone/>
            </a:pPr>
            <a:r>
              <a:rPr lang="cs-CZ" altLang="en-US" sz="2000" dirty="0">
                <a:cs typeface="Arial" panose="020B0604020202020204" pitchFamily="34" charset="0"/>
              </a:rPr>
              <a:t>Např. :		CCl</a:t>
            </a:r>
            <a:r>
              <a:rPr lang="cs-CZ" altLang="en-US" sz="2000" baseline="-25000" dirty="0">
                <a:cs typeface="Arial" panose="020B0604020202020204" pitchFamily="34" charset="0"/>
              </a:rPr>
              <a:t>4</a:t>
            </a:r>
            <a:r>
              <a:rPr lang="cs-CZ" altLang="en-US" sz="2000" dirty="0">
                <a:cs typeface="Arial" panose="020B0604020202020204" pitchFamily="34" charset="0"/>
              </a:rPr>
              <a:t> + 4 H</a:t>
            </a:r>
            <a:r>
              <a:rPr lang="cs-CZ" altLang="en-US" sz="2000" baseline="-25000" dirty="0">
                <a:cs typeface="Arial" panose="020B0604020202020204" pitchFamily="34" charset="0"/>
              </a:rPr>
              <a:t>2</a:t>
            </a:r>
            <a:r>
              <a:rPr lang="cs-CZ" altLang="en-US" sz="2000" dirty="0">
                <a:cs typeface="Arial" panose="020B0604020202020204" pitchFamily="34" charset="0"/>
              </a:rPr>
              <a:t>O </a:t>
            </a:r>
            <a:r>
              <a:rPr lang="cs-CZ" altLang="en-US" sz="2000" dirty="0">
                <a:cs typeface="Arial" panose="020B0604020202020204" pitchFamily="34" charset="0"/>
                <a:sym typeface="Symbol" pitchFamily="18" charset="2"/>
              </a:rPr>
              <a:t> nereaguje</a:t>
            </a:r>
            <a:endParaRPr lang="cs-CZ" altLang="en-US" sz="2000" dirty="0">
              <a:cs typeface="Arial" panose="020B0604020202020204" pitchFamily="34" charset="0"/>
            </a:endParaRPr>
          </a:p>
          <a:p>
            <a:pPr algn="just" eaLnBrk="1" hangingPunct="1">
              <a:buFont typeface="Wingdings" pitchFamily="2" charset="2"/>
              <a:buNone/>
            </a:pPr>
            <a:r>
              <a:rPr lang="cs-CZ" altLang="en-US" sz="2000" dirty="0">
                <a:cs typeface="Arial" panose="020B0604020202020204" pitchFamily="34" charset="0"/>
              </a:rPr>
              <a:t>			SiCl</a:t>
            </a:r>
            <a:r>
              <a:rPr lang="cs-CZ" altLang="en-US" sz="2000" baseline="-25000" dirty="0">
                <a:cs typeface="Arial" panose="020B0604020202020204" pitchFamily="34" charset="0"/>
              </a:rPr>
              <a:t>4</a:t>
            </a:r>
            <a:r>
              <a:rPr lang="cs-CZ" altLang="en-US" sz="2000" dirty="0">
                <a:cs typeface="Arial" panose="020B0604020202020204" pitchFamily="34" charset="0"/>
              </a:rPr>
              <a:t> + 4 H</a:t>
            </a:r>
            <a:r>
              <a:rPr lang="cs-CZ" altLang="en-US" sz="2000" baseline="-25000" dirty="0">
                <a:cs typeface="Arial" panose="020B0604020202020204" pitchFamily="34" charset="0"/>
              </a:rPr>
              <a:t>2</a:t>
            </a:r>
            <a:r>
              <a:rPr lang="cs-CZ" altLang="en-US" sz="2000" dirty="0">
                <a:cs typeface="Arial" panose="020B0604020202020204" pitchFamily="34" charset="0"/>
              </a:rPr>
              <a:t>O </a:t>
            </a:r>
            <a:r>
              <a:rPr lang="cs-CZ" altLang="en-US" sz="2000" dirty="0">
                <a:cs typeface="Arial" panose="020B0604020202020204" pitchFamily="34" charset="0"/>
                <a:sym typeface="Symbol" pitchFamily="18" charset="2"/>
              </a:rPr>
              <a:t> Si(OH)</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+ 4 </a:t>
            </a:r>
            <a:r>
              <a:rPr lang="cs-CZ" altLang="en-US" sz="2000" dirty="0" err="1">
                <a:cs typeface="Arial" panose="020B0604020202020204" pitchFamily="34" charset="0"/>
                <a:sym typeface="Symbol" pitchFamily="18" charset="2"/>
              </a:rPr>
              <a:t>HCl</a:t>
            </a:r>
            <a:r>
              <a:rPr lang="cs-CZ" altLang="en-US" sz="2000" dirty="0">
                <a:cs typeface="Arial" panose="020B0604020202020204" pitchFamily="34" charset="0"/>
                <a:sym typeface="Symbol" pitchFamily="18" charset="2"/>
              </a:rPr>
              <a:t> (bouřlivě)</a:t>
            </a:r>
          </a:p>
          <a:p>
            <a:pPr marL="0" indent="0" algn="just" eaLnBrk="1" hangingPunct="1">
              <a:buNone/>
            </a:pPr>
            <a:endParaRPr lang="cs-CZ" altLang="en-US" sz="2000" dirty="0">
              <a:cs typeface="Arial" panose="020B0604020202020204" pitchFamily="34" charset="0"/>
              <a:sym typeface="Symbol" pitchFamily="18" charset="2"/>
            </a:endParaRPr>
          </a:p>
        </p:txBody>
      </p:sp>
      <p:pic>
        <p:nvPicPr>
          <p:cNvPr id="3" name="Obrázek 2">
            <a:extLst>
              <a:ext uri="{FF2B5EF4-FFF2-40B4-BE49-F238E27FC236}">
                <a16:creationId xmlns:a16="http://schemas.microsoft.com/office/drawing/2014/main" id="{B5CC5523-5F9B-4A59-9F72-7A08FA2AF4B4}"/>
              </a:ext>
            </a:extLst>
          </p:cNvPr>
          <p:cNvPicPr>
            <a:picLocks noChangeAspect="1"/>
          </p:cNvPicPr>
          <p:nvPr/>
        </p:nvPicPr>
        <p:blipFill>
          <a:blip r:embed="rId2"/>
          <a:stretch>
            <a:fillRect/>
          </a:stretch>
        </p:blipFill>
        <p:spPr>
          <a:xfrm>
            <a:off x="762000" y="5208588"/>
            <a:ext cx="7128080" cy="1409700"/>
          </a:xfrm>
          <a:prstGeom prst="rect">
            <a:avLst/>
          </a:prstGeom>
        </p:spPr>
      </p:pic>
    </p:spTree>
    <p:extLst>
      <p:ext uri="{BB962C8B-B14F-4D97-AF65-F5344CB8AC3E}">
        <p14:creationId xmlns:p14="http://schemas.microsoft.com/office/powerpoint/2010/main" val="2675077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6AAB376C-3574-4203-859B-D6AADE8C84CB}"/>
              </a:ext>
            </a:extLst>
          </p:cNvPr>
          <p:cNvSpPr/>
          <p:nvPr/>
        </p:nvSpPr>
        <p:spPr>
          <a:xfrm>
            <a:off x="266700" y="212952"/>
            <a:ext cx="8610600" cy="1015663"/>
          </a:xfrm>
          <a:prstGeom prst="rect">
            <a:avLst/>
          </a:prstGeom>
        </p:spPr>
        <p:txBody>
          <a:bodyPr wrap="square">
            <a:spAutoFit/>
          </a:bodyPr>
          <a:lstStyle/>
          <a:p>
            <a:pPr algn="just"/>
            <a:r>
              <a:rPr lang="cs-CZ" sz="2000" dirty="0"/>
              <a:t>Stabilita uhlíkatých řetězců –C-C-C-C- je mnohem větší než obdobných řetězců –Si-Si-Si-Si-, v důsledku menší vazebné energie Si-Si,  a také přítomností prázdných d-orbitalů, které usnadňují hydrolýzu.</a:t>
            </a:r>
          </a:p>
        </p:txBody>
      </p:sp>
      <p:sp>
        <p:nvSpPr>
          <p:cNvPr id="7" name="Obdélník 6">
            <a:extLst>
              <a:ext uri="{FF2B5EF4-FFF2-40B4-BE49-F238E27FC236}">
                <a16:creationId xmlns:a16="http://schemas.microsoft.com/office/drawing/2014/main" id="{ABB1B03C-AAA5-456F-888A-0AF157F1F5ED}"/>
              </a:ext>
            </a:extLst>
          </p:cNvPr>
          <p:cNvSpPr/>
          <p:nvPr/>
        </p:nvSpPr>
        <p:spPr>
          <a:xfrm>
            <a:off x="244439" y="1298522"/>
            <a:ext cx="8534400" cy="1938992"/>
          </a:xfrm>
          <a:prstGeom prst="rect">
            <a:avLst/>
          </a:prstGeom>
        </p:spPr>
        <p:txBody>
          <a:bodyPr wrap="square">
            <a:spAutoFit/>
          </a:bodyPr>
          <a:lstStyle/>
          <a:p>
            <a:pPr marL="285750" indent="-285750" algn="just">
              <a:buFontTx/>
              <a:buChar char="-"/>
            </a:pPr>
            <a:r>
              <a:rPr lang="cs-CZ" altLang="en-US" sz="2000" dirty="0">
                <a:cs typeface="Arial" panose="020B0604020202020204" pitchFamily="34" charset="0"/>
                <a:sym typeface="Symbol" pitchFamily="18" charset="2"/>
              </a:rPr>
              <a:t>u prvků druhé periody (C, N, O) se vyskytují násobné vazby. Např. O</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(dvojná vazba) vs. S</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(jednoduché vazby), N</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(trojná vazba) vs. P</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(jednoduché vazby), sloučeniny s motivem Si=Si analogické alkenům nejsou známy. </a:t>
            </a:r>
            <a:r>
              <a:rPr lang="cs-CZ" altLang="en-US" sz="2000" dirty="0">
                <a:cs typeface="Arial" panose="020B0604020202020204" pitchFamily="34" charset="0"/>
              </a:rPr>
              <a:t>CO</a:t>
            </a:r>
            <a:r>
              <a:rPr lang="cs-CZ" altLang="en-US" sz="2000" baseline="-25000" dirty="0">
                <a:cs typeface="Arial" panose="020B0604020202020204" pitchFamily="34" charset="0"/>
              </a:rPr>
              <a:t>2</a:t>
            </a:r>
            <a:r>
              <a:rPr lang="cs-CZ" altLang="en-US" sz="2000" dirty="0">
                <a:cs typeface="Arial" panose="020B0604020202020204" pitchFamily="34" charset="0"/>
              </a:rPr>
              <a:t> je plynný monomer s 2 dvojnými vazbami vs. </a:t>
            </a:r>
            <a:r>
              <a:rPr lang="cs-CZ" altLang="en-US" sz="2000" dirty="0">
                <a:cs typeface="Arial" panose="020B0604020202020204" pitchFamily="34" charset="0"/>
                <a:sym typeface="Symbol" pitchFamily="18" charset="2"/>
              </a:rPr>
              <a:t>SiO</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je krystalická látka, trojrozměrná síť tetraedrů SiO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a:t>
            </a:r>
          </a:p>
          <a:p>
            <a:pPr marL="285750" indent="-285750" algn="just">
              <a:buFontTx/>
              <a:buChar char="-"/>
            </a:pPr>
            <a:r>
              <a:rPr lang="cs-CZ" altLang="en-US" sz="2000" dirty="0">
                <a:cs typeface="Arial" panose="020B0604020202020204" pitchFamily="34" charset="0"/>
                <a:sym typeface="Symbol" pitchFamily="18" charset="2"/>
              </a:rPr>
              <a:t>u hydridů prvků druhé periody (C, N, O, F) se výrazně projevují vodíkové vazby.</a:t>
            </a:r>
          </a:p>
        </p:txBody>
      </p:sp>
      <p:pic>
        <p:nvPicPr>
          <p:cNvPr id="9" name="Obrázek 8" descr="Obsah obrázku kreslení&#10;&#10;Popis byl vytvořen automaticky">
            <a:extLst>
              <a:ext uri="{FF2B5EF4-FFF2-40B4-BE49-F238E27FC236}">
                <a16:creationId xmlns:a16="http://schemas.microsoft.com/office/drawing/2014/main" id="{8E926D93-6276-409D-AAA9-031C1B1C43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 y="3276600"/>
            <a:ext cx="7848600" cy="3472046"/>
          </a:xfrm>
          <a:prstGeom prst="rect">
            <a:avLst/>
          </a:prstGeom>
        </p:spPr>
      </p:pic>
    </p:spTree>
    <p:extLst>
      <p:ext uri="{BB962C8B-B14F-4D97-AF65-F5344CB8AC3E}">
        <p14:creationId xmlns:p14="http://schemas.microsoft.com/office/powerpoint/2010/main" val="2970330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sz="half" idx="1"/>
          </p:nvPr>
        </p:nvSpPr>
        <p:spPr>
          <a:xfrm>
            <a:off x="457200" y="762000"/>
            <a:ext cx="8458200" cy="5381625"/>
          </a:xfrm>
        </p:spPr>
        <p:txBody>
          <a:bodyPr>
            <a:normAutofit/>
          </a:bodyPr>
          <a:lstStyle/>
          <a:p>
            <a:pPr marL="0" indent="0" eaLnBrk="1" hangingPunct="1">
              <a:buNone/>
            </a:pPr>
            <a:endParaRPr lang="en-US" altLang="en-US" sz="2000" dirty="0">
              <a:latin typeface="Arial" panose="020B0604020202020204" pitchFamily="34" charset="0"/>
              <a:cs typeface="Arial" panose="020B0604020202020204" pitchFamily="34" charset="0"/>
            </a:endParaRPr>
          </a:p>
          <a:p>
            <a:pPr marL="0" indent="0" eaLnBrk="1" hangingPunct="1">
              <a:buNone/>
            </a:pPr>
            <a:r>
              <a:rPr lang="cs-CZ" altLang="en-US" sz="2000" dirty="0">
                <a:latin typeface="Arial" panose="020B0604020202020204" pitchFamily="34" charset="0"/>
                <a:cs typeface="Arial" panose="020B0604020202020204" pitchFamily="34" charset="0"/>
              </a:rPr>
              <a:t>Elektronegativita </a:t>
            </a:r>
            <a:r>
              <a:rPr lang="cs-CZ" altLang="en-US" sz="2000" b="1" dirty="0">
                <a:solidFill>
                  <a:srgbClr val="FF6600"/>
                </a:solidFill>
                <a:effectLst>
                  <a:outerShdw blurRad="38100" dist="38100" dir="2700000" algn="tl">
                    <a:srgbClr val="C0C0C0"/>
                  </a:outerShdw>
                </a:effectLst>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b="1" dirty="0">
                <a:solidFill>
                  <a:srgbClr val="FF6600"/>
                </a:solidFill>
                <a:effectLst>
                  <a:outerShdw blurRad="38100" dist="38100" dir="2700000" algn="tl">
                    <a:srgbClr val="C0C0C0"/>
                  </a:outerShdw>
                </a:effectLst>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rPr>
              <a:t>schopnost přitahovat vazebné elektrony.</a:t>
            </a:r>
          </a:p>
          <a:p>
            <a:pPr marL="0" indent="0" eaLnBrk="1" hangingPunct="1">
              <a:buNone/>
            </a:pPr>
            <a:endParaRPr lang="cs-CZ" altLang="en-US" sz="2000" dirty="0">
              <a:latin typeface="Arial" panose="020B0604020202020204" pitchFamily="34" charset="0"/>
              <a:cs typeface="Arial" panose="020B0604020202020204" pitchFamily="34" charset="0"/>
            </a:endParaRPr>
          </a:p>
        </p:txBody>
      </p:sp>
      <p:sp>
        <p:nvSpPr>
          <p:cNvPr id="2" name="TextovéPole 1"/>
          <p:cNvSpPr txBox="1"/>
          <p:nvPr/>
        </p:nvSpPr>
        <p:spPr>
          <a:xfrm>
            <a:off x="3200400" y="228600"/>
            <a:ext cx="3230949" cy="584775"/>
          </a:xfrm>
          <a:prstGeom prst="rect">
            <a:avLst/>
          </a:prstGeom>
          <a:noFill/>
        </p:spPr>
        <p:txBody>
          <a:bodyPr wrap="none" rtlCol="0">
            <a:spAutoFit/>
          </a:bodyPr>
          <a:lstStyle/>
          <a:p>
            <a:r>
              <a:rPr lang="cs-CZ" altLang="en-US" sz="3200" b="1" dirty="0">
                <a:latin typeface="Times New Roman" pitchFamily="18" charset="0"/>
              </a:rPr>
              <a:t>Elektronegativita</a:t>
            </a:r>
            <a:endParaRPr lang="cs-CZ" sz="3200" b="1" dirty="0"/>
          </a:p>
        </p:txBody>
      </p:sp>
      <p:pic>
        <p:nvPicPr>
          <p:cNvPr id="6"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378946"/>
            <a:ext cx="5513942" cy="3508871"/>
          </a:xfrm>
          <a:prstGeom prst="rect">
            <a:avLst/>
          </a:prstGeom>
          <a:noFill/>
          <a:extLst>
            <a:ext uri="{909E8E84-426E-40DD-AFC4-6F175D3DCCD1}">
              <a14:hiddenFill xmlns:a14="http://schemas.microsoft.com/office/drawing/2010/main">
                <a:solidFill>
                  <a:srgbClr val="FFFFFF"/>
                </a:solidFill>
              </a14:hiddenFill>
            </a:ext>
          </a:extLst>
        </p:spPr>
      </p:pic>
      <p:pic>
        <p:nvPicPr>
          <p:cNvPr id="141512" name="Picture 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413809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876800" y="1905000"/>
            <a:ext cx="4012660" cy="1323439"/>
          </a:xfrm>
          <a:prstGeom prst="rect">
            <a:avLst/>
          </a:prstGeom>
        </p:spPr>
        <p:txBody>
          <a:bodyPr wrap="square">
            <a:spAutoFit/>
          </a:bodyPr>
          <a:lstStyle/>
          <a:p>
            <a:r>
              <a:rPr lang="cs-CZ" sz="1600" i="1" dirty="0" err="1"/>
              <a:t>Pauling</a:t>
            </a:r>
            <a:r>
              <a:rPr lang="cs-CZ" sz="1600" dirty="0"/>
              <a:t>: disociační energie vazeb (D). </a:t>
            </a:r>
          </a:p>
          <a:p>
            <a:r>
              <a:rPr lang="cs-CZ" sz="1600" i="1" dirty="0" err="1"/>
              <a:t>Mulliken</a:t>
            </a:r>
            <a:r>
              <a:rPr lang="cs-CZ" sz="1600" dirty="0"/>
              <a:t>: ionizační energie (</a:t>
            </a:r>
            <a:r>
              <a:rPr lang="cs-CZ" sz="1600" dirty="0" err="1"/>
              <a:t>Ei</a:t>
            </a:r>
            <a:r>
              <a:rPr lang="cs-CZ" sz="1600" dirty="0"/>
              <a:t>) a elektronová afinita (</a:t>
            </a:r>
            <a:r>
              <a:rPr lang="cs-CZ" sz="1600" dirty="0" err="1"/>
              <a:t>Eea</a:t>
            </a:r>
            <a:r>
              <a:rPr lang="cs-CZ" sz="1600" dirty="0"/>
              <a:t>) </a:t>
            </a:r>
          </a:p>
          <a:p>
            <a:r>
              <a:rPr lang="cs-CZ" sz="1600" i="1" dirty="0" err="1"/>
              <a:t>Allred</a:t>
            </a:r>
            <a:r>
              <a:rPr lang="cs-CZ" sz="1600" i="1" dirty="0"/>
              <a:t> a </a:t>
            </a:r>
            <a:r>
              <a:rPr lang="cs-CZ" sz="1600" i="1" dirty="0" err="1"/>
              <a:t>Rochow</a:t>
            </a:r>
            <a:r>
              <a:rPr lang="cs-CZ" sz="1600" dirty="0"/>
              <a:t>: efektivní náboj jádra (</a:t>
            </a:r>
            <a:r>
              <a:rPr lang="cs-CZ" sz="1600" dirty="0" err="1"/>
              <a:t>Zeff</a:t>
            </a:r>
            <a:r>
              <a:rPr lang="cs-CZ" sz="1600" dirty="0"/>
              <a:t>) a kovalentní poloměr (</a:t>
            </a:r>
            <a:r>
              <a:rPr lang="cs-CZ" sz="1600" dirty="0" err="1"/>
              <a:t>rcov</a:t>
            </a:r>
            <a:r>
              <a:rPr lang="cs-CZ" sz="1600" dirty="0"/>
              <a:t>). </a:t>
            </a:r>
          </a:p>
        </p:txBody>
      </p:sp>
      <p:sp>
        <p:nvSpPr>
          <p:cNvPr id="4" name="TextovéPole 3"/>
          <p:cNvSpPr txBox="1"/>
          <p:nvPr/>
        </p:nvSpPr>
        <p:spPr>
          <a:xfrm>
            <a:off x="762000" y="4419600"/>
            <a:ext cx="1872629" cy="369332"/>
          </a:xfrm>
          <a:prstGeom prst="rect">
            <a:avLst/>
          </a:prstGeom>
          <a:noFill/>
        </p:spPr>
        <p:txBody>
          <a:bodyPr wrap="none" rtlCol="0">
            <a:spAutoFit/>
          </a:bodyPr>
          <a:lstStyle/>
          <a:p>
            <a:r>
              <a:rPr lang="en-US" dirty="0"/>
              <a:t>EN</a:t>
            </a:r>
            <a:r>
              <a:rPr lang="en-US" baseline="-25000" dirty="0"/>
              <a:t>M</a:t>
            </a:r>
            <a:r>
              <a:rPr lang="en-US" dirty="0"/>
              <a:t> = 3.15 x EN</a:t>
            </a:r>
            <a:r>
              <a:rPr lang="en-US" baseline="-25000" dirty="0"/>
              <a:t>P</a:t>
            </a:r>
            <a:r>
              <a:rPr lang="en-US" dirty="0"/>
              <a:t> </a:t>
            </a:r>
            <a:endParaRPr lang="cs-CZ" dirty="0"/>
          </a:p>
        </p:txBody>
      </p:sp>
    </p:spTree>
    <p:extLst>
      <p:ext uri="{BB962C8B-B14F-4D97-AF65-F5344CB8AC3E}">
        <p14:creationId xmlns:p14="http://schemas.microsoft.com/office/powerpoint/2010/main" val="2332786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erso.numericable.fr/vincent.hedberg/periodicity/periodicity_Page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55" y="233489"/>
            <a:ext cx="9029700" cy="63910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activity and Electronegativity - Periodic Table Project">
            <a:extLst>
              <a:ext uri="{FF2B5EF4-FFF2-40B4-BE49-F238E27FC236}">
                <a16:creationId xmlns:a16="http://schemas.microsoft.com/office/drawing/2014/main" id="{3701EFF9-4AD9-4858-852B-F696FE545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267200"/>
            <a:ext cx="5410200" cy="242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73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1000" y="533400"/>
            <a:ext cx="8229600" cy="457200"/>
          </a:xfrm>
        </p:spPr>
        <p:txBody>
          <a:bodyPr>
            <a:normAutofit fontScale="90000"/>
          </a:bodyPr>
          <a:lstStyle/>
          <a:p>
            <a:r>
              <a:rPr lang="en-US" sz="3200" b="1" dirty="0" err="1"/>
              <a:t>Elektronegativita</a:t>
            </a:r>
            <a:endParaRPr lang="cs-CZ" sz="3200" b="1" dirty="0"/>
          </a:p>
        </p:txBody>
      </p:sp>
      <p:pic>
        <p:nvPicPr>
          <p:cNvPr id="4" name="Picture 2">
            <a:extLst>
              <a:ext uri="{FF2B5EF4-FFF2-40B4-BE49-F238E27FC236}">
                <a16:creationId xmlns:a16="http://schemas.microsoft.com/office/drawing/2014/main" id="{0D928AD3-38CD-4466-A0EE-260F0ADCE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620000" cy="537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297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E51EB0F-B418-4046-917E-EC0AF05D0122}"/>
              </a:ext>
            </a:extLst>
          </p:cNvPr>
          <p:cNvPicPr>
            <a:picLocks noChangeAspect="1"/>
          </p:cNvPicPr>
          <p:nvPr/>
        </p:nvPicPr>
        <p:blipFill>
          <a:blip r:embed="rId2"/>
          <a:stretch>
            <a:fillRect/>
          </a:stretch>
        </p:blipFill>
        <p:spPr>
          <a:xfrm>
            <a:off x="5791200" y="1295400"/>
            <a:ext cx="3200400" cy="3516911"/>
          </a:xfrm>
          <a:prstGeom prst="rect">
            <a:avLst/>
          </a:prstGeom>
        </p:spPr>
      </p:pic>
      <p:sp>
        <p:nvSpPr>
          <p:cNvPr id="5" name="TextovéPole 4">
            <a:extLst>
              <a:ext uri="{FF2B5EF4-FFF2-40B4-BE49-F238E27FC236}">
                <a16:creationId xmlns:a16="http://schemas.microsoft.com/office/drawing/2014/main" id="{5454E569-1668-4587-A76B-9B81E1EDF6BC}"/>
              </a:ext>
            </a:extLst>
          </p:cNvPr>
          <p:cNvSpPr txBox="1"/>
          <p:nvPr/>
        </p:nvSpPr>
        <p:spPr>
          <a:xfrm>
            <a:off x="4800600" y="6324600"/>
            <a:ext cx="4137158" cy="300082"/>
          </a:xfrm>
          <a:prstGeom prst="rect">
            <a:avLst/>
          </a:prstGeom>
          <a:noFill/>
        </p:spPr>
        <p:txBody>
          <a:bodyPr wrap="none" rtlCol="0">
            <a:spAutoFit/>
          </a:bodyPr>
          <a:lstStyle/>
          <a:p>
            <a:r>
              <a:rPr lang="en-US" sz="1350" dirty="0"/>
              <a:t>Cole G. M. </a:t>
            </a:r>
            <a:r>
              <a:rPr lang="en-US" sz="1350" i="1" dirty="0"/>
              <a:t>Journal of Chemical Education </a:t>
            </a:r>
            <a:r>
              <a:rPr lang="en-US" sz="1350" dirty="0"/>
              <a:t>63, 1985, 230. </a:t>
            </a:r>
          </a:p>
        </p:txBody>
      </p:sp>
      <p:sp>
        <p:nvSpPr>
          <p:cNvPr id="3" name="TextovéPole 2">
            <a:extLst>
              <a:ext uri="{FF2B5EF4-FFF2-40B4-BE49-F238E27FC236}">
                <a16:creationId xmlns:a16="http://schemas.microsoft.com/office/drawing/2014/main" id="{A1996D60-6BEB-4A48-A92C-732F5A0ED1AD}"/>
              </a:ext>
            </a:extLst>
          </p:cNvPr>
          <p:cNvSpPr txBox="1"/>
          <p:nvPr/>
        </p:nvSpPr>
        <p:spPr>
          <a:xfrm>
            <a:off x="2057400" y="228600"/>
            <a:ext cx="3366826" cy="523220"/>
          </a:xfrm>
          <a:prstGeom prst="rect">
            <a:avLst/>
          </a:prstGeom>
          <a:noFill/>
        </p:spPr>
        <p:txBody>
          <a:bodyPr wrap="square" rtlCol="0">
            <a:spAutoFit/>
          </a:bodyPr>
          <a:lstStyle/>
          <a:p>
            <a:r>
              <a:rPr lang="en-US" sz="2800" b="1" dirty="0" err="1"/>
              <a:t>Elektronegativita</a:t>
            </a:r>
            <a:endParaRPr lang="en-US" sz="2800" b="1" dirty="0"/>
          </a:p>
        </p:txBody>
      </p:sp>
      <p:sp>
        <p:nvSpPr>
          <p:cNvPr id="6" name="TextovéPole 5">
            <a:extLst>
              <a:ext uri="{FF2B5EF4-FFF2-40B4-BE49-F238E27FC236}">
                <a16:creationId xmlns:a16="http://schemas.microsoft.com/office/drawing/2014/main" id="{2679CB63-FBCF-433C-983F-88EAABFF61D9}"/>
              </a:ext>
            </a:extLst>
          </p:cNvPr>
          <p:cNvSpPr txBox="1"/>
          <p:nvPr/>
        </p:nvSpPr>
        <p:spPr>
          <a:xfrm>
            <a:off x="304800" y="2438400"/>
            <a:ext cx="5071773" cy="300082"/>
          </a:xfrm>
          <a:prstGeom prst="rect">
            <a:avLst/>
          </a:prstGeom>
          <a:noFill/>
        </p:spPr>
        <p:txBody>
          <a:bodyPr wrap="none" rtlCol="0">
            <a:spAutoFit/>
          </a:bodyPr>
          <a:lstStyle/>
          <a:p>
            <a:r>
              <a:rPr lang="cs-CZ" sz="1350" dirty="0" err="1"/>
              <a:t>Kapellos</a:t>
            </a:r>
            <a:r>
              <a:rPr lang="cs-CZ" sz="1350" dirty="0"/>
              <a:t> S., </a:t>
            </a:r>
            <a:r>
              <a:rPr lang="en-US" sz="1350" dirty="0"/>
              <a:t>M</a:t>
            </a:r>
            <a:r>
              <a:rPr lang="cs-CZ" sz="1350" dirty="0" err="1"/>
              <a:t>avrides</a:t>
            </a:r>
            <a:r>
              <a:rPr lang="cs-CZ" sz="1350" dirty="0"/>
              <a:t> A.</a:t>
            </a:r>
            <a:r>
              <a:rPr lang="en-US" sz="1350" dirty="0"/>
              <a:t>. </a:t>
            </a:r>
            <a:r>
              <a:rPr lang="en-US" sz="1350" i="1" dirty="0"/>
              <a:t>Journal of Chemical Education </a:t>
            </a:r>
            <a:r>
              <a:rPr lang="en-US" sz="1350" dirty="0"/>
              <a:t>6</a:t>
            </a:r>
            <a:r>
              <a:rPr lang="cs-CZ" sz="1350" dirty="0"/>
              <a:t>4</a:t>
            </a:r>
            <a:r>
              <a:rPr lang="en-US" sz="1350" dirty="0"/>
              <a:t>, 198</a:t>
            </a:r>
            <a:r>
              <a:rPr lang="cs-CZ" sz="1350" dirty="0"/>
              <a:t>7</a:t>
            </a:r>
            <a:r>
              <a:rPr lang="en-US" sz="1350" dirty="0"/>
              <a:t>, </a:t>
            </a:r>
            <a:r>
              <a:rPr lang="cs-CZ" sz="1350" dirty="0"/>
              <a:t>941</a:t>
            </a:r>
            <a:r>
              <a:rPr lang="en-US" sz="1350" dirty="0"/>
              <a:t>. </a:t>
            </a:r>
          </a:p>
        </p:txBody>
      </p:sp>
      <p:sp>
        <p:nvSpPr>
          <p:cNvPr id="2" name="TextovéPole 1">
            <a:extLst>
              <a:ext uri="{FF2B5EF4-FFF2-40B4-BE49-F238E27FC236}">
                <a16:creationId xmlns:a16="http://schemas.microsoft.com/office/drawing/2014/main" id="{B36B8451-2CA4-4347-B463-B545EBDDFA8E}"/>
              </a:ext>
            </a:extLst>
          </p:cNvPr>
          <p:cNvSpPr txBox="1"/>
          <p:nvPr/>
        </p:nvSpPr>
        <p:spPr>
          <a:xfrm>
            <a:off x="381000" y="1143000"/>
            <a:ext cx="4081567" cy="1046440"/>
          </a:xfrm>
          <a:prstGeom prst="rect">
            <a:avLst/>
          </a:prstGeom>
          <a:noFill/>
        </p:spPr>
        <p:txBody>
          <a:bodyPr wrap="none" rtlCol="0">
            <a:spAutoFit/>
          </a:bodyPr>
          <a:lstStyle/>
          <a:p>
            <a:r>
              <a:rPr lang="cs-CZ" b="1" dirty="0"/>
              <a:t>Odhad hodnot elektronegativit </a:t>
            </a:r>
            <a:r>
              <a:rPr lang="cs-CZ" dirty="0"/>
              <a:t>(</a:t>
            </a:r>
            <a:r>
              <a:rPr lang="cs-CZ" dirty="0" err="1"/>
              <a:t>Pauling</a:t>
            </a:r>
            <a:r>
              <a:rPr lang="cs-CZ" dirty="0"/>
              <a:t>):</a:t>
            </a:r>
          </a:p>
          <a:p>
            <a:endParaRPr lang="cs-CZ" sz="800" dirty="0"/>
          </a:p>
          <a:p>
            <a:r>
              <a:rPr lang="cs-CZ" dirty="0"/>
              <a:t>	2. perioda:	E = (Z – 1)/2</a:t>
            </a:r>
          </a:p>
          <a:p>
            <a:r>
              <a:rPr lang="cs-CZ" dirty="0"/>
              <a:t>	3. perioda: 	E = (Z – 8)/2</a:t>
            </a:r>
            <a:endParaRPr lang="en-US" dirty="0"/>
          </a:p>
        </p:txBody>
      </p:sp>
      <p:sp>
        <p:nvSpPr>
          <p:cNvPr id="7" name="TextovéPole 6">
            <a:extLst>
              <a:ext uri="{FF2B5EF4-FFF2-40B4-BE49-F238E27FC236}">
                <a16:creationId xmlns:a16="http://schemas.microsoft.com/office/drawing/2014/main" id="{AC3A9BFD-5868-48CC-9844-E4CACD52EF9E}"/>
              </a:ext>
            </a:extLst>
          </p:cNvPr>
          <p:cNvSpPr txBox="1"/>
          <p:nvPr/>
        </p:nvSpPr>
        <p:spPr>
          <a:xfrm flipH="1">
            <a:off x="304800" y="3048000"/>
            <a:ext cx="5486400" cy="1754326"/>
          </a:xfrm>
          <a:prstGeom prst="rect">
            <a:avLst/>
          </a:prstGeom>
          <a:noFill/>
        </p:spPr>
        <p:txBody>
          <a:bodyPr wrap="square" rtlCol="0">
            <a:spAutoFit/>
          </a:bodyPr>
          <a:lstStyle/>
          <a:p>
            <a:r>
              <a:rPr lang="cs-CZ" b="1" dirty="0"/>
              <a:t>Odhad hodnot elektronegativit pro p-prvky</a:t>
            </a:r>
            <a:r>
              <a:rPr lang="cs-CZ" dirty="0"/>
              <a:t>:</a:t>
            </a:r>
          </a:p>
          <a:p>
            <a:pPr algn="just"/>
            <a:r>
              <a:rPr lang="cs-CZ" dirty="0"/>
              <a:t>  Prvky podél diagonály mají zhruba stejnou hodnotu elektronegativity. Rozdíl mezi paralelními diagonálami je 0.5 ve směru zleva doprava (elektronegativita C je 2.5, fluoru 4.0), a 0.1 ve směru shora dolů (elektronegativita Si je 1.9, In 1.7). </a:t>
            </a:r>
            <a:endParaRPr lang="en-US" dirty="0"/>
          </a:p>
        </p:txBody>
      </p:sp>
      <p:sp>
        <p:nvSpPr>
          <p:cNvPr id="8" name="Obdélník 7">
            <a:extLst>
              <a:ext uri="{FF2B5EF4-FFF2-40B4-BE49-F238E27FC236}">
                <a16:creationId xmlns:a16="http://schemas.microsoft.com/office/drawing/2014/main" id="{C5CE508F-7738-4BA2-87F7-61B778BD0873}"/>
              </a:ext>
            </a:extLst>
          </p:cNvPr>
          <p:cNvSpPr/>
          <p:nvPr/>
        </p:nvSpPr>
        <p:spPr>
          <a:xfrm>
            <a:off x="304800" y="4724400"/>
            <a:ext cx="8534400" cy="1754326"/>
          </a:xfrm>
          <a:prstGeom prst="rect">
            <a:avLst/>
          </a:prstGeom>
        </p:spPr>
        <p:txBody>
          <a:bodyPr wrap="square">
            <a:spAutoFit/>
          </a:bodyPr>
          <a:lstStyle/>
          <a:p>
            <a:pPr algn="just"/>
            <a:r>
              <a:rPr lang="cs-CZ" dirty="0"/>
              <a:t>Výpočet vychází z </a:t>
            </a:r>
            <a:r>
              <a:rPr lang="en-US" dirty="0" err="1"/>
              <a:t>rohov</a:t>
            </a:r>
            <a:r>
              <a:rPr lang="cs-CZ" dirty="0"/>
              <a:t>é</a:t>
            </a:r>
            <a:r>
              <a:rPr lang="en-US" dirty="0"/>
              <a:t> </a:t>
            </a:r>
            <a:r>
              <a:rPr lang="cs-CZ" dirty="0"/>
              <a:t>diagonály pro elektronegativitu 2 (B, P, As, Te), hodnoty elektronegativit prvků se pak jednoduše odhadují přičítáním hodnot 0.5 resp. odečítáním hodnot 0.1.  Např. pro </a:t>
            </a:r>
            <a:r>
              <a:rPr lang="cs-CZ" dirty="0" err="1"/>
              <a:t>Bi</a:t>
            </a:r>
            <a:r>
              <a:rPr lang="cs-CZ" dirty="0"/>
              <a:t> se odečtou 2 diagonály shora dolů: 2 – 2 x 0.1 = 1.8; pro O se přičtou 3 diagonály zleva doprava: 2 + 3 x 0.5 = 3.5. </a:t>
            </a:r>
          </a:p>
          <a:p>
            <a:pPr algn="just"/>
            <a:r>
              <a:rPr lang="cs-CZ" dirty="0"/>
              <a:t>   Pro další prvky lze požít přibližné hodnoty. H: 2.0; Skupina I a II: 1.0; </a:t>
            </a:r>
            <a:r>
              <a:rPr lang="cs-CZ" dirty="0" err="1"/>
              <a:t>Sc</a:t>
            </a:r>
            <a:r>
              <a:rPr lang="cs-CZ" dirty="0"/>
              <a:t> - </a:t>
            </a:r>
            <a:r>
              <a:rPr lang="cs-CZ" dirty="0" err="1"/>
              <a:t>Mn</a:t>
            </a:r>
            <a:r>
              <a:rPr lang="cs-CZ" dirty="0"/>
              <a:t>: 1.6; </a:t>
            </a:r>
            <a:r>
              <a:rPr lang="cs-CZ" dirty="0" err="1"/>
              <a:t>Fe</a:t>
            </a:r>
            <a:r>
              <a:rPr lang="cs-CZ" dirty="0"/>
              <a:t> - </a:t>
            </a:r>
            <a:r>
              <a:rPr lang="cs-CZ" dirty="0" err="1"/>
              <a:t>Cu</a:t>
            </a:r>
            <a:r>
              <a:rPr lang="cs-CZ" dirty="0"/>
              <a:t>: 1.8. </a:t>
            </a:r>
            <a:endParaRPr lang="en-US" dirty="0"/>
          </a:p>
        </p:txBody>
      </p:sp>
    </p:spTree>
    <p:extLst>
      <p:ext uri="{BB962C8B-B14F-4D97-AF65-F5344CB8AC3E}">
        <p14:creationId xmlns:p14="http://schemas.microsoft.com/office/powerpoint/2010/main" val="2324967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C759B0-7C90-4DC5-B5AF-102904C605B6}"/>
              </a:ext>
            </a:extLst>
          </p:cNvPr>
          <p:cNvSpPr>
            <a:spLocks noGrp="1"/>
          </p:cNvSpPr>
          <p:nvPr>
            <p:ph type="title"/>
          </p:nvPr>
        </p:nvSpPr>
        <p:spPr>
          <a:xfrm>
            <a:off x="457200" y="142568"/>
            <a:ext cx="8229600" cy="563562"/>
          </a:xfrm>
        </p:spPr>
        <p:txBody>
          <a:bodyPr>
            <a:normAutofit/>
          </a:bodyPr>
          <a:lstStyle/>
          <a:p>
            <a:r>
              <a:rPr lang="cs-CZ" sz="2800" b="1" dirty="0"/>
              <a:t>Elektronegativita a reaktivita</a:t>
            </a:r>
          </a:p>
        </p:txBody>
      </p:sp>
      <p:sp>
        <p:nvSpPr>
          <p:cNvPr id="4" name="TextovéPole 3">
            <a:extLst>
              <a:ext uri="{FF2B5EF4-FFF2-40B4-BE49-F238E27FC236}">
                <a16:creationId xmlns:a16="http://schemas.microsoft.com/office/drawing/2014/main" id="{57C46AE1-DE95-4E4B-8B08-13936063CB4E}"/>
              </a:ext>
            </a:extLst>
          </p:cNvPr>
          <p:cNvSpPr txBox="1"/>
          <p:nvPr/>
        </p:nvSpPr>
        <p:spPr>
          <a:xfrm>
            <a:off x="152400" y="788295"/>
            <a:ext cx="8839200" cy="1015663"/>
          </a:xfrm>
          <a:prstGeom prst="rect">
            <a:avLst/>
          </a:prstGeom>
          <a:noFill/>
        </p:spPr>
        <p:txBody>
          <a:bodyPr wrap="square" rtlCol="0">
            <a:spAutoFit/>
          </a:bodyPr>
          <a:lstStyle/>
          <a:p>
            <a:pPr algn="just"/>
            <a:r>
              <a:rPr lang="cs-CZ" sz="2000" dirty="0"/>
              <a:t>Dvojice kovalentních vazeb budou tvořit nejstálejší systém budou-li se navzájem vázat atomy s největším rozdílem elektronegativit a/nebo atomy s nejmenším rozdílem elektronegativit (viz též teorie HSAB).</a:t>
            </a:r>
          </a:p>
        </p:txBody>
      </p:sp>
      <p:sp>
        <p:nvSpPr>
          <p:cNvPr id="5" name="TextovéPole 4">
            <a:extLst>
              <a:ext uri="{FF2B5EF4-FFF2-40B4-BE49-F238E27FC236}">
                <a16:creationId xmlns:a16="http://schemas.microsoft.com/office/drawing/2014/main" id="{5C0430D1-24A8-46A2-A38B-7CC2D0037F6A}"/>
              </a:ext>
            </a:extLst>
          </p:cNvPr>
          <p:cNvSpPr txBox="1"/>
          <p:nvPr/>
        </p:nvSpPr>
        <p:spPr>
          <a:xfrm>
            <a:off x="1098017" y="2058128"/>
            <a:ext cx="3087704" cy="1692771"/>
          </a:xfrm>
          <a:prstGeom prst="rect">
            <a:avLst/>
          </a:prstGeom>
          <a:noFill/>
        </p:spPr>
        <p:txBody>
          <a:bodyPr wrap="none" rtlCol="0">
            <a:spAutoFit/>
          </a:bodyPr>
          <a:lstStyle/>
          <a:p>
            <a:pPr algn="ctr"/>
            <a:r>
              <a:rPr lang="cs-CZ" sz="2000" dirty="0"/>
              <a:t>H</a:t>
            </a:r>
            <a:r>
              <a:rPr lang="cs-CZ" sz="2000" baseline="-25000" dirty="0"/>
              <a:t>2</a:t>
            </a:r>
            <a:r>
              <a:rPr lang="cs-CZ" sz="2000" dirty="0"/>
              <a:t> + Cl</a:t>
            </a:r>
            <a:r>
              <a:rPr lang="cs-CZ" sz="2000" baseline="-25000" dirty="0"/>
              <a:t>2</a:t>
            </a:r>
            <a:r>
              <a:rPr lang="cs-CZ" sz="2000" dirty="0"/>
              <a:t> = 2 </a:t>
            </a:r>
            <a:r>
              <a:rPr lang="cs-CZ" sz="2000" dirty="0" err="1"/>
              <a:t>HCl</a:t>
            </a:r>
            <a:endParaRPr lang="cs-CZ" sz="2000" dirty="0"/>
          </a:p>
          <a:p>
            <a:pPr algn="ctr"/>
            <a:endParaRPr lang="cs-CZ" sz="800" dirty="0"/>
          </a:p>
          <a:p>
            <a:pPr algn="ctr"/>
            <a:r>
              <a:rPr lang="cs-CZ" sz="2000" dirty="0"/>
              <a:t>BH</a:t>
            </a:r>
            <a:r>
              <a:rPr lang="cs-CZ" sz="2000" baseline="-25000" dirty="0"/>
              <a:t>3</a:t>
            </a:r>
            <a:r>
              <a:rPr lang="cs-CZ" sz="2000" dirty="0"/>
              <a:t> + H</a:t>
            </a:r>
            <a:r>
              <a:rPr lang="cs-CZ" sz="2000" baseline="-25000" dirty="0"/>
              <a:t>2</a:t>
            </a:r>
            <a:r>
              <a:rPr lang="cs-CZ" sz="2000" dirty="0"/>
              <a:t>O = B(OH)</a:t>
            </a:r>
            <a:r>
              <a:rPr lang="cs-CZ" sz="2000" baseline="-25000" dirty="0"/>
              <a:t>3</a:t>
            </a:r>
            <a:r>
              <a:rPr lang="cs-CZ" sz="2000" dirty="0"/>
              <a:t> + 6 H</a:t>
            </a:r>
            <a:r>
              <a:rPr lang="cs-CZ" sz="2000" baseline="-25000" dirty="0"/>
              <a:t>2</a:t>
            </a:r>
            <a:r>
              <a:rPr lang="cs-CZ" sz="2000" dirty="0"/>
              <a:t> </a:t>
            </a:r>
          </a:p>
          <a:p>
            <a:pPr algn="ctr"/>
            <a:endParaRPr lang="cs-CZ" sz="800" dirty="0"/>
          </a:p>
          <a:p>
            <a:pPr algn="ctr"/>
            <a:r>
              <a:rPr lang="cs-CZ" sz="2000" dirty="0"/>
              <a:t>SiCl</a:t>
            </a:r>
            <a:r>
              <a:rPr lang="cs-CZ" sz="2000" baseline="-25000" dirty="0"/>
              <a:t>4</a:t>
            </a:r>
            <a:r>
              <a:rPr lang="cs-CZ" sz="2000" dirty="0"/>
              <a:t> + H</a:t>
            </a:r>
            <a:r>
              <a:rPr lang="cs-CZ" sz="2000" baseline="-25000" dirty="0"/>
              <a:t>2</a:t>
            </a:r>
            <a:r>
              <a:rPr lang="cs-CZ" sz="2000" dirty="0"/>
              <a:t>O = Si(OH)</a:t>
            </a:r>
            <a:r>
              <a:rPr lang="cs-CZ" sz="2000" baseline="-25000" dirty="0"/>
              <a:t>4</a:t>
            </a:r>
            <a:r>
              <a:rPr lang="cs-CZ" sz="2000" dirty="0"/>
              <a:t> + 4 </a:t>
            </a:r>
            <a:r>
              <a:rPr lang="cs-CZ" sz="2000" dirty="0" err="1"/>
              <a:t>HCl</a:t>
            </a:r>
            <a:endParaRPr lang="cs-CZ" sz="2000" dirty="0"/>
          </a:p>
          <a:p>
            <a:pPr algn="ctr"/>
            <a:endParaRPr lang="cs-CZ" sz="800" dirty="0"/>
          </a:p>
          <a:p>
            <a:pPr algn="ctr"/>
            <a:r>
              <a:rPr lang="cs-CZ" sz="2000" dirty="0"/>
              <a:t>BF</a:t>
            </a:r>
            <a:r>
              <a:rPr lang="cs-CZ" sz="2000" baseline="-25000" dirty="0"/>
              <a:t>3</a:t>
            </a:r>
            <a:r>
              <a:rPr lang="cs-CZ" sz="2000" dirty="0"/>
              <a:t> + AlCl</a:t>
            </a:r>
            <a:r>
              <a:rPr lang="cs-CZ" sz="2000" baseline="-25000" dirty="0"/>
              <a:t>3</a:t>
            </a:r>
            <a:r>
              <a:rPr lang="cs-CZ" sz="2000" dirty="0"/>
              <a:t> = BCl</a:t>
            </a:r>
            <a:r>
              <a:rPr lang="cs-CZ" sz="2000" baseline="-25000" dirty="0"/>
              <a:t>3</a:t>
            </a:r>
            <a:r>
              <a:rPr lang="cs-CZ" sz="2000" dirty="0"/>
              <a:t> + AlF</a:t>
            </a:r>
            <a:r>
              <a:rPr lang="cs-CZ" sz="2000" baseline="-25000" dirty="0"/>
              <a:t>3</a:t>
            </a:r>
          </a:p>
        </p:txBody>
      </p:sp>
      <p:pic>
        <p:nvPicPr>
          <p:cNvPr id="9220" name="Picture 4" descr="What is the electronegativity of carbon? - Quora">
            <a:extLst>
              <a:ext uri="{FF2B5EF4-FFF2-40B4-BE49-F238E27FC236}">
                <a16:creationId xmlns:a16="http://schemas.microsoft.com/office/drawing/2014/main" id="{92F52DB8-ADAF-4E3B-90D5-53C582F69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079" y="1600200"/>
            <a:ext cx="3155417" cy="2262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4CE678E-6BCA-77B1-F349-C751D0424D81}"/>
              </a:ext>
            </a:extLst>
          </p:cNvPr>
          <p:cNvSpPr txBox="1"/>
          <p:nvPr/>
        </p:nvSpPr>
        <p:spPr>
          <a:xfrm>
            <a:off x="152400" y="4002342"/>
            <a:ext cx="8763000" cy="2708434"/>
          </a:xfrm>
          <a:prstGeom prst="rect">
            <a:avLst/>
          </a:prstGeom>
          <a:noFill/>
        </p:spPr>
        <p:txBody>
          <a:bodyPr wrap="square">
            <a:spAutoFit/>
          </a:bodyPr>
          <a:lstStyle/>
          <a:p>
            <a:pPr algn="just"/>
            <a:r>
              <a:rPr lang="cs-CZ" b="1" dirty="0"/>
              <a:t>Kovy</a:t>
            </a:r>
            <a:r>
              <a:rPr lang="cs-CZ" dirty="0"/>
              <a:t> mají tendenci při reakcích ztrácet elektrony, ty s nižší hodnotou elektronegativity ztrácejí elektrony snadněji, takže jsou reaktivnější. Například draslík (K) má nižší elektronegativitu než měď (</a:t>
            </a:r>
            <a:r>
              <a:rPr lang="cs-CZ" dirty="0" err="1"/>
              <a:t>Cu</a:t>
            </a:r>
            <a:r>
              <a:rPr lang="cs-CZ" dirty="0"/>
              <a:t>), takže je reaktivnější. U kovů jsou prvky v nižších periodách reaktivnější než prvky na jejím konci (viz viz též hodnoty redoxních potenciálů</a:t>
            </a:r>
            <a:r>
              <a:rPr lang="en-US" dirty="0"/>
              <a:t> a IE</a:t>
            </a:r>
            <a:r>
              <a:rPr lang="cs-CZ" dirty="0"/>
              <a:t>).</a:t>
            </a:r>
          </a:p>
          <a:p>
            <a:pPr algn="just"/>
            <a:endParaRPr lang="cs-CZ" sz="800" dirty="0"/>
          </a:p>
          <a:p>
            <a:pPr algn="just"/>
            <a:r>
              <a:rPr lang="cs-CZ" b="1" dirty="0"/>
              <a:t>Nekovy</a:t>
            </a:r>
            <a:r>
              <a:rPr lang="cs-CZ" dirty="0"/>
              <a:t> mají tendenci při reakcích získávat elektrony a ty s vyšší hodnotou elektronegativity získávají elektrony snadněji, takže jsou reaktivnější. Například fluor (F) má vyšší elektronegativitu než kyslík (O), takže je reaktivnější. U nekovů jsou prvky v nižších periodách méně reaktivní než prvky na jejím konci (viz též hodnoty redoxních potenciálů</a:t>
            </a:r>
            <a:r>
              <a:rPr lang="en-US" dirty="0"/>
              <a:t> a EA</a:t>
            </a:r>
            <a:r>
              <a:rPr lang="cs-CZ" dirty="0"/>
              <a:t>).</a:t>
            </a:r>
          </a:p>
        </p:txBody>
      </p:sp>
    </p:spTree>
    <p:extLst>
      <p:ext uri="{BB962C8B-B14F-4D97-AF65-F5344CB8AC3E}">
        <p14:creationId xmlns:p14="http://schemas.microsoft.com/office/powerpoint/2010/main" val="2847058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D998B5B-3B13-4FEB-8C15-DE386E82FB24}"/>
              </a:ext>
            </a:extLst>
          </p:cNvPr>
          <p:cNvSpPr txBox="1"/>
          <p:nvPr/>
        </p:nvSpPr>
        <p:spPr>
          <a:xfrm>
            <a:off x="1371600" y="304800"/>
            <a:ext cx="6775573" cy="523220"/>
          </a:xfrm>
          <a:prstGeom prst="rect">
            <a:avLst/>
          </a:prstGeom>
          <a:noFill/>
        </p:spPr>
        <p:txBody>
          <a:bodyPr wrap="none" rtlCol="0">
            <a:spAutoFit/>
          </a:bodyPr>
          <a:lstStyle/>
          <a:p>
            <a:r>
              <a:rPr lang="en-US" sz="2800" b="1" dirty="0"/>
              <a:t>T</a:t>
            </a:r>
            <a:r>
              <a:rPr lang="cs-CZ" sz="2800" b="1" dirty="0" err="1"/>
              <a:t>eorie</a:t>
            </a:r>
            <a:r>
              <a:rPr lang="cs-CZ" sz="2800" b="1" dirty="0"/>
              <a:t> valenční vazby (Valence Bond </a:t>
            </a:r>
            <a:r>
              <a:rPr lang="cs-CZ" sz="2800" b="1" dirty="0" err="1"/>
              <a:t>Theory</a:t>
            </a:r>
            <a:r>
              <a:rPr lang="cs-CZ" sz="2800" b="1" dirty="0"/>
              <a:t>)</a:t>
            </a:r>
            <a:endParaRPr lang="en-US" sz="2800" b="1" dirty="0"/>
          </a:p>
        </p:txBody>
      </p:sp>
      <p:sp>
        <p:nvSpPr>
          <p:cNvPr id="4" name="TextovéPole 3">
            <a:extLst>
              <a:ext uri="{FF2B5EF4-FFF2-40B4-BE49-F238E27FC236}">
                <a16:creationId xmlns:a16="http://schemas.microsoft.com/office/drawing/2014/main" id="{70C6D557-11CC-4B05-8E92-10CF2563C03A}"/>
              </a:ext>
            </a:extLst>
          </p:cNvPr>
          <p:cNvSpPr txBox="1"/>
          <p:nvPr/>
        </p:nvSpPr>
        <p:spPr>
          <a:xfrm>
            <a:off x="228600" y="1752600"/>
            <a:ext cx="8686800" cy="1631216"/>
          </a:xfrm>
          <a:prstGeom prst="rect">
            <a:avLst/>
          </a:prstGeom>
          <a:noFill/>
        </p:spPr>
        <p:txBody>
          <a:bodyPr wrap="square" rtlCol="0">
            <a:spAutoFit/>
          </a:bodyPr>
          <a:lstStyle/>
          <a:p>
            <a:r>
              <a:rPr lang="cs-CZ" sz="2000" dirty="0"/>
              <a:t>Vychází z </a:t>
            </a:r>
            <a:r>
              <a:rPr lang="cs-CZ" sz="2000" dirty="0" err="1"/>
              <a:t>Levisovy</a:t>
            </a:r>
            <a:r>
              <a:rPr lang="cs-CZ" sz="2000" dirty="0"/>
              <a:t> teorie chemické vazby. P</a:t>
            </a:r>
            <a:r>
              <a:rPr lang="en-US" sz="2000" dirty="0" err="1"/>
              <a:t>ředpokládá</a:t>
            </a:r>
            <a:r>
              <a:rPr lang="cs-CZ" sz="2000" dirty="0"/>
              <a:t> s</a:t>
            </a:r>
            <a:r>
              <a:rPr lang="en-US" sz="2000" dirty="0"/>
              <a:t>e </a:t>
            </a:r>
            <a:r>
              <a:rPr lang="en-US" sz="2000" dirty="0" err="1"/>
              <a:t>přiblížení</a:t>
            </a:r>
            <a:r>
              <a:rPr lang="en-US" sz="2000" dirty="0"/>
              <a:t> </a:t>
            </a:r>
            <a:r>
              <a:rPr lang="en-US" sz="2000" dirty="0" err="1"/>
              <a:t>dvou</a:t>
            </a:r>
            <a:r>
              <a:rPr lang="en-US" sz="2000" dirty="0"/>
              <a:t> </a:t>
            </a:r>
            <a:r>
              <a:rPr lang="en-US" sz="2000" dirty="0" err="1"/>
              <a:t>atomů</a:t>
            </a:r>
            <a:r>
              <a:rPr lang="en-US" sz="2000" dirty="0"/>
              <a:t> </a:t>
            </a:r>
            <a:r>
              <a:rPr lang="en-US" sz="2000" dirty="0" err="1"/>
              <a:t>na</a:t>
            </a:r>
            <a:r>
              <a:rPr lang="en-US" sz="2000" dirty="0"/>
              <a:t> </a:t>
            </a:r>
            <a:r>
              <a:rPr lang="en-US" sz="2000" dirty="0" err="1"/>
              <a:t>takovou</a:t>
            </a:r>
            <a:r>
              <a:rPr lang="en-US" sz="2000" dirty="0"/>
              <a:t> </a:t>
            </a:r>
            <a:r>
              <a:rPr lang="en-US" sz="2000" dirty="0" err="1"/>
              <a:t>vzdálenost</a:t>
            </a:r>
            <a:r>
              <a:rPr lang="en-US" sz="2000" dirty="0"/>
              <a:t>, </a:t>
            </a:r>
            <a:r>
              <a:rPr lang="en-US" sz="2000" dirty="0" err="1"/>
              <a:t>že</a:t>
            </a:r>
            <a:r>
              <a:rPr lang="en-US" sz="2000" dirty="0"/>
              <a:t> </a:t>
            </a:r>
            <a:r>
              <a:rPr lang="en-US" sz="2000" dirty="0" err="1"/>
              <a:t>dojde</a:t>
            </a:r>
            <a:r>
              <a:rPr lang="en-US" sz="2000" dirty="0"/>
              <a:t> k </a:t>
            </a:r>
            <a:r>
              <a:rPr lang="en-US" sz="2000" dirty="0" err="1"/>
              <a:t>minimalizaci</a:t>
            </a:r>
            <a:r>
              <a:rPr lang="en-US" sz="2000" dirty="0"/>
              <a:t> </a:t>
            </a:r>
            <a:r>
              <a:rPr lang="en-US" sz="2000" dirty="0" err="1"/>
              <a:t>energie</a:t>
            </a:r>
            <a:r>
              <a:rPr lang="en-US" sz="2000" dirty="0"/>
              <a:t>,</a:t>
            </a:r>
            <a:r>
              <a:rPr lang="cs-CZ" sz="2000" dirty="0"/>
              <a:t> </a:t>
            </a:r>
            <a:r>
              <a:rPr lang="en-US" sz="2000" dirty="0" err="1"/>
              <a:t>překryvu</a:t>
            </a:r>
            <a:r>
              <a:rPr lang="en-US" sz="2000" dirty="0"/>
              <a:t> </a:t>
            </a:r>
            <a:r>
              <a:rPr lang="en-US" sz="2000" dirty="0" err="1"/>
              <a:t>atomových</a:t>
            </a:r>
            <a:r>
              <a:rPr lang="en-US" sz="2000" dirty="0"/>
              <a:t> </a:t>
            </a:r>
            <a:r>
              <a:rPr lang="en-US" sz="2000" dirty="0" err="1"/>
              <a:t>orbitalů</a:t>
            </a:r>
            <a:r>
              <a:rPr lang="en-US" sz="2000" dirty="0"/>
              <a:t> a </a:t>
            </a:r>
            <a:r>
              <a:rPr lang="en-US" sz="2000" dirty="0" err="1"/>
              <a:t>valenční</a:t>
            </a:r>
            <a:r>
              <a:rPr lang="en-US" sz="2000" dirty="0"/>
              <a:t> </a:t>
            </a:r>
            <a:r>
              <a:rPr lang="en-US" sz="2000" dirty="0" err="1"/>
              <a:t>elektrony</a:t>
            </a:r>
            <a:r>
              <a:rPr lang="en-US" sz="2000" dirty="0"/>
              <a:t> se </a:t>
            </a:r>
            <a:r>
              <a:rPr lang="en-US" sz="2000" dirty="0" err="1"/>
              <a:t>mohou</a:t>
            </a:r>
            <a:r>
              <a:rPr lang="en-US" sz="2000" dirty="0"/>
              <a:t> </a:t>
            </a:r>
            <a:r>
              <a:rPr lang="en-US" sz="2000" dirty="0" err="1"/>
              <a:t>stejně</a:t>
            </a:r>
            <a:r>
              <a:rPr lang="en-US" sz="2000" dirty="0"/>
              <a:t> </a:t>
            </a:r>
            <a:r>
              <a:rPr lang="en-US" sz="2000" dirty="0" err="1"/>
              <a:t>pravděpodobně</a:t>
            </a:r>
            <a:r>
              <a:rPr lang="en-US" sz="2000" dirty="0"/>
              <a:t> </a:t>
            </a:r>
            <a:r>
              <a:rPr lang="en-US" sz="2000" dirty="0" err="1"/>
              <a:t>vyskytovat</a:t>
            </a:r>
            <a:r>
              <a:rPr lang="en-US" sz="2000" dirty="0"/>
              <a:t> </a:t>
            </a:r>
            <a:r>
              <a:rPr lang="en-US" sz="2000" dirty="0" err="1"/>
              <a:t>vsilovém</a:t>
            </a:r>
            <a:r>
              <a:rPr lang="en-US" sz="2000" dirty="0"/>
              <a:t> </a:t>
            </a:r>
            <a:r>
              <a:rPr lang="en-US" sz="2000" dirty="0" err="1"/>
              <a:t>poli</a:t>
            </a:r>
            <a:r>
              <a:rPr lang="en-US" sz="2000" dirty="0"/>
              <a:t> </a:t>
            </a:r>
            <a:r>
              <a:rPr lang="en-US" sz="2000" dirty="0" err="1"/>
              <a:t>jader</a:t>
            </a:r>
            <a:r>
              <a:rPr lang="en-US" sz="2000" dirty="0"/>
              <a:t> </a:t>
            </a:r>
            <a:r>
              <a:rPr lang="en-US" sz="2000" dirty="0" err="1"/>
              <a:t>obou</a:t>
            </a:r>
            <a:r>
              <a:rPr lang="en-US" sz="2000" dirty="0"/>
              <a:t> </a:t>
            </a:r>
            <a:r>
              <a:rPr lang="en-US" sz="2000" dirty="0" err="1"/>
              <a:t>atomů</a:t>
            </a:r>
            <a:r>
              <a:rPr lang="en-US" sz="2000" dirty="0"/>
              <a:t> (</a:t>
            </a:r>
            <a:r>
              <a:rPr lang="en-US" sz="2000" dirty="0" err="1"/>
              <a:t>již</a:t>
            </a:r>
            <a:r>
              <a:rPr lang="en-US" sz="2000" dirty="0"/>
              <a:t> </a:t>
            </a:r>
            <a:r>
              <a:rPr lang="en-US" sz="2000" dirty="0" err="1"/>
              <a:t>nerozliším</a:t>
            </a:r>
            <a:r>
              <a:rPr lang="en-US" sz="2000" dirty="0"/>
              <a:t> </a:t>
            </a:r>
            <a:r>
              <a:rPr lang="en-US" sz="2000" dirty="0" err="1"/>
              <a:t>původ</a:t>
            </a:r>
            <a:r>
              <a:rPr lang="en-US" sz="2000" dirty="0"/>
              <a:t> </a:t>
            </a:r>
            <a:r>
              <a:rPr lang="en-US" sz="2000" dirty="0" err="1"/>
              <a:t>elektronu</a:t>
            </a:r>
            <a:r>
              <a:rPr lang="en-US" sz="2000" dirty="0"/>
              <a:t>); </a:t>
            </a:r>
            <a:r>
              <a:rPr lang="en-US" sz="2000" dirty="0" err="1"/>
              <a:t>atomové</a:t>
            </a:r>
            <a:r>
              <a:rPr lang="en-US" sz="2000" dirty="0"/>
              <a:t> </a:t>
            </a:r>
            <a:r>
              <a:rPr lang="en-US" sz="2000" dirty="0" err="1"/>
              <a:t>orbitaly</a:t>
            </a:r>
            <a:r>
              <a:rPr lang="en-US" sz="2000" dirty="0"/>
              <a:t> </a:t>
            </a:r>
            <a:r>
              <a:rPr lang="en-US" sz="2000" dirty="0" err="1"/>
              <a:t>si</a:t>
            </a:r>
            <a:r>
              <a:rPr lang="en-US" sz="2000" dirty="0"/>
              <a:t> </a:t>
            </a:r>
            <a:r>
              <a:rPr lang="en-US" sz="2000" dirty="0" err="1"/>
              <a:t>ovšem</a:t>
            </a:r>
            <a:r>
              <a:rPr lang="en-US" sz="2000" dirty="0"/>
              <a:t> </a:t>
            </a:r>
            <a:r>
              <a:rPr lang="en-US" sz="2000" dirty="0" err="1"/>
              <a:t>zachovávají</a:t>
            </a:r>
            <a:r>
              <a:rPr lang="en-US" sz="2000" dirty="0"/>
              <a:t> </a:t>
            </a:r>
            <a:r>
              <a:rPr lang="en-US" sz="2000" dirty="0" err="1"/>
              <a:t>svůj</a:t>
            </a:r>
            <a:r>
              <a:rPr lang="en-US" sz="2000" dirty="0"/>
              <a:t> </a:t>
            </a:r>
            <a:r>
              <a:rPr lang="en-US" sz="2000" dirty="0" err="1"/>
              <a:t>původní</a:t>
            </a:r>
            <a:r>
              <a:rPr lang="en-US" sz="2000" dirty="0"/>
              <a:t> </a:t>
            </a:r>
            <a:r>
              <a:rPr lang="en-US" sz="2000" dirty="0" err="1"/>
              <a:t>charakter</a:t>
            </a:r>
            <a:r>
              <a:rPr lang="en-US" sz="2000" dirty="0"/>
              <a:t>(</a:t>
            </a:r>
            <a:r>
              <a:rPr lang="en-US" sz="2000" dirty="0" err="1"/>
              <a:t>jsou</a:t>
            </a:r>
            <a:r>
              <a:rPr lang="en-US" sz="2000" dirty="0"/>
              <a:t> </a:t>
            </a:r>
            <a:r>
              <a:rPr lang="en-US" sz="2000" dirty="0" err="1"/>
              <a:t>lokalizovány</a:t>
            </a:r>
            <a:r>
              <a:rPr lang="en-US" sz="2000" dirty="0"/>
              <a:t> u </a:t>
            </a:r>
            <a:r>
              <a:rPr lang="en-US" sz="2000" dirty="0" err="1"/>
              <a:t>příslušných</a:t>
            </a:r>
            <a:r>
              <a:rPr lang="en-US" sz="2000" dirty="0"/>
              <a:t> </a:t>
            </a:r>
            <a:r>
              <a:rPr lang="en-US" sz="2000" dirty="0" err="1"/>
              <a:t>jader</a:t>
            </a:r>
            <a:r>
              <a:rPr lang="en-US" sz="2000" dirty="0"/>
              <a:t> </a:t>
            </a:r>
            <a:r>
              <a:rPr lang="en-US" sz="2000" dirty="0" err="1"/>
              <a:t>atomů</a:t>
            </a:r>
            <a:r>
              <a:rPr lang="en-US" sz="2000" dirty="0"/>
              <a:t>)</a:t>
            </a:r>
            <a:r>
              <a:rPr lang="cs-CZ" sz="2000" dirty="0"/>
              <a:t>.</a:t>
            </a:r>
            <a:endParaRPr lang="en-US" sz="2000" dirty="0"/>
          </a:p>
        </p:txBody>
      </p:sp>
      <p:pic>
        <p:nvPicPr>
          <p:cNvPr id="7" name="Obrázek 6">
            <a:extLst>
              <a:ext uri="{FF2B5EF4-FFF2-40B4-BE49-F238E27FC236}">
                <a16:creationId xmlns:a16="http://schemas.microsoft.com/office/drawing/2014/main" id="{55A777D6-47AE-42D7-9005-D85A4424580D}"/>
              </a:ext>
            </a:extLst>
          </p:cNvPr>
          <p:cNvPicPr>
            <a:picLocks noChangeAspect="1"/>
          </p:cNvPicPr>
          <p:nvPr/>
        </p:nvPicPr>
        <p:blipFill>
          <a:blip r:embed="rId2"/>
          <a:stretch>
            <a:fillRect/>
          </a:stretch>
        </p:blipFill>
        <p:spPr>
          <a:xfrm>
            <a:off x="381000" y="4343400"/>
            <a:ext cx="3429000" cy="2254330"/>
          </a:xfrm>
          <a:prstGeom prst="rect">
            <a:avLst/>
          </a:prstGeom>
        </p:spPr>
      </p:pic>
      <p:pic>
        <p:nvPicPr>
          <p:cNvPr id="8" name="Obrázek 7">
            <a:extLst>
              <a:ext uri="{FF2B5EF4-FFF2-40B4-BE49-F238E27FC236}">
                <a16:creationId xmlns:a16="http://schemas.microsoft.com/office/drawing/2014/main" id="{42B83063-8146-434E-90C4-3AD93B5FF477}"/>
              </a:ext>
            </a:extLst>
          </p:cNvPr>
          <p:cNvPicPr>
            <a:picLocks noChangeAspect="1"/>
          </p:cNvPicPr>
          <p:nvPr/>
        </p:nvPicPr>
        <p:blipFill>
          <a:blip r:embed="rId3"/>
          <a:stretch>
            <a:fillRect/>
          </a:stretch>
        </p:blipFill>
        <p:spPr>
          <a:xfrm>
            <a:off x="4343400" y="4267200"/>
            <a:ext cx="4639137" cy="2471540"/>
          </a:xfrm>
          <a:prstGeom prst="rect">
            <a:avLst/>
          </a:prstGeom>
        </p:spPr>
      </p:pic>
      <p:sp>
        <p:nvSpPr>
          <p:cNvPr id="3" name="Obdélník 2">
            <a:extLst>
              <a:ext uri="{FF2B5EF4-FFF2-40B4-BE49-F238E27FC236}">
                <a16:creationId xmlns:a16="http://schemas.microsoft.com/office/drawing/2014/main" id="{BCAF230E-B11B-4275-865C-989EB5DBCDAE}"/>
              </a:ext>
            </a:extLst>
          </p:cNvPr>
          <p:cNvSpPr/>
          <p:nvPr/>
        </p:nvSpPr>
        <p:spPr>
          <a:xfrm>
            <a:off x="228600" y="1219200"/>
            <a:ext cx="6172200" cy="369332"/>
          </a:xfrm>
          <a:prstGeom prst="rect">
            <a:avLst/>
          </a:prstGeom>
        </p:spPr>
        <p:txBody>
          <a:bodyPr wrap="square">
            <a:spAutoFit/>
          </a:bodyPr>
          <a:lstStyle/>
          <a:p>
            <a:r>
              <a:rPr lang="en-US" dirty="0">
                <a:latin typeface="Arial" panose="020B0604020202020204" pitchFamily="34" charset="0"/>
              </a:rPr>
              <a:t>(W. </a:t>
            </a:r>
            <a:r>
              <a:rPr lang="en-US" dirty="0" err="1">
                <a:latin typeface="Arial" panose="020B0604020202020204" pitchFamily="34" charset="0"/>
              </a:rPr>
              <a:t>Heitler</a:t>
            </a:r>
            <a:r>
              <a:rPr lang="en-US" dirty="0">
                <a:latin typeface="Arial" panose="020B0604020202020204" pitchFamily="34" charset="0"/>
              </a:rPr>
              <a:t>, F. </a:t>
            </a:r>
            <a:r>
              <a:rPr lang="en-US" dirty="0" err="1">
                <a:latin typeface="Arial" panose="020B0604020202020204" pitchFamily="34" charset="0"/>
              </a:rPr>
              <a:t>London,L</a:t>
            </a:r>
            <a:r>
              <a:rPr lang="en-US" dirty="0">
                <a:latin typeface="Arial" panose="020B0604020202020204" pitchFamily="34" charset="0"/>
              </a:rPr>
              <a:t>. Pauling, G.N. Lewis  1923-1930)</a:t>
            </a:r>
            <a:endParaRPr lang="en-US" dirty="0"/>
          </a:p>
        </p:txBody>
      </p:sp>
    </p:spTree>
    <p:extLst>
      <p:ext uri="{BB962C8B-B14F-4D97-AF65-F5344CB8AC3E}">
        <p14:creationId xmlns:p14="http://schemas.microsoft.com/office/powerpoint/2010/main" val="193738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9707" y="260646"/>
            <a:ext cx="8784976" cy="6432530"/>
          </a:xfrm>
          <a:prstGeom prst="rect">
            <a:avLst/>
          </a:prstGeom>
        </p:spPr>
        <p:txBody>
          <a:bodyPr wrap="square">
            <a:spAutoFit/>
          </a:bodyPr>
          <a:lstStyle/>
          <a:p>
            <a:r>
              <a:rPr lang="cs-CZ" b="1" dirty="0"/>
              <a:t>2. </a:t>
            </a:r>
            <a:r>
              <a:rPr lang="pt-BR" b="1" dirty="0"/>
              <a:t>Mole</a:t>
            </a:r>
            <a:r>
              <a:rPr lang="cs-CZ" b="1" dirty="0"/>
              <a:t>k</a:t>
            </a:r>
            <a:r>
              <a:rPr lang="pt-BR" b="1" dirty="0"/>
              <a:t>ul</a:t>
            </a:r>
            <a:r>
              <a:rPr lang="cs-CZ" b="1" dirty="0"/>
              <a:t>y/</a:t>
            </a:r>
            <a:r>
              <a:rPr lang="pt-BR" b="1" dirty="0"/>
              <a:t>ion</a:t>
            </a:r>
            <a:r>
              <a:rPr lang="cs-CZ" b="1" dirty="0"/>
              <a:t>ty</a:t>
            </a:r>
            <a:r>
              <a:rPr lang="pt-BR" b="1" dirty="0"/>
              <a:t> </a:t>
            </a:r>
            <a:r>
              <a:rPr lang="cs-CZ" b="1" dirty="0"/>
              <a:t>s</a:t>
            </a:r>
            <a:r>
              <a:rPr lang="pt-BR" b="1" dirty="0"/>
              <a:t> </a:t>
            </a:r>
            <a:r>
              <a:rPr lang="cs-CZ" b="1" dirty="0"/>
              <a:t>počtem elektronů </a:t>
            </a:r>
            <a:r>
              <a:rPr lang="en-US" b="1" dirty="0"/>
              <a:t>(10-13) a (16-19)</a:t>
            </a:r>
            <a:endParaRPr lang="cs-CZ" b="1" dirty="0"/>
          </a:p>
          <a:p>
            <a:endParaRPr lang="cs-CZ" b="1" dirty="0"/>
          </a:p>
          <a:p>
            <a:pPr algn="ctr"/>
            <a:r>
              <a:rPr lang="cs-CZ" dirty="0"/>
              <a:t>Počet nepárových elektronů  </a:t>
            </a:r>
            <a:r>
              <a:rPr lang="en-US" dirty="0"/>
              <a:t>n  = [</a:t>
            </a:r>
            <a:r>
              <a:rPr lang="cs-CZ" dirty="0"/>
              <a:t>|</a:t>
            </a:r>
            <a:r>
              <a:rPr lang="en-US" dirty="0"/>
              <a:t>(PD - total e</a:t>
            </a:r>
            <a:r>
              <a:rPr lang="en-US" baseline="30000" dirty="0"/>
              <a:t>-</a:t>
            </a:r>
            <a:r>
              <a:rPr lang="en-US" dirty="0"/>
              <a:t>s)</a:t>
            </a:r>
            <a:r>
              <a:rPr lang="cs-CZ" dirty="0"/>
              <a:t>|</a:t>
            </a:r>
            <a:r>
              <a:rPr lang="en-US" dirty="0"/>
              <a:t>]</a:t>
            </a:r>
            <a:endParaRPr lang="cs-CZ" sz="1400" dirty="0"/>
          </a:p>
          <a:p>
            <a:endParaRPr lang="cs-CZ" sz="1600" dirty="0"/>
          </a:p>
          <a:p>
            <a:r>
              <a:rPr lang="en-US" sz="1600" dirty="0"/>
              <a:t>PD = </a:t>
            </a:r>
            <a:r>
              <a:rPr lang="cs-CZ" sz="1600" dirty="0"/>
              <a:t>předposlední číslice v </a:t>
            </a:r>
            <a:r>
              <a:rPr lang="en-US" sz="1600" dirty="0"/>
              <a:t>d</a:t>
            </a:r>
            <a:r>
              <a:rPr lang="cs-CZ" sz="1600" dirty="0" err="1"/>
              <a:t>aném</a:t>
            </a:r>
            <a:r>
              <a:rPr lang="cs-CZ" sz="1600" dirty="0"/>
              <a:t> rozsahu</a:t>
            </a:r>
            <a:r>
              <a:rPr lang="en-US" sz="1600" dirty="0"/>
              <a:t> </a:t>
            </a:r>
            <a:r>
              <a:rPr lang="cs-CZ" sz="1600" dirty="0"/>
              <a:t>(t.j. 12, a 18)</a:t>
            </a:r>
            <a:endParaRPr lang="en-US" sz="1600" dirty="0"/>
          </a:p>
          <a:p>
            <a:r>
              <a:rPr lang="en-US" sz="1600" dirty="0"/>
              <a:t>total e</a:t>
            </a:r>
            <a:r>
              <a:rPr lang="en-US" sz="1600" baseline="30000" dirty="0"/>
              <a:t>-</a:t>
            </a:r>
            <a:r>
              <a:rPr lang="en-US" sz="1600" dirty="0"/>
              <a:t>s</a:t>
            </a:r>
            <a:r>
              <a:rPr lang="cs-CZ" sz="1600" dirty="0"/>
              <a:t> = suma Z obou prvků - náboj</a:t>
            </a:r>
          </a:p>
          <a:p>
            <a:r>
              <a:rPr lang="en-US" sz="1600" dirty="0"/>
              <a:t>‘| |’ = </a:t>
            </a:r>
            <a:r>
              <a:rPr lang="cs-CZ" sz="1600" dirty="0"/>
              <a:t>absolutní hodnota</a:t>
            </a:r>
            <a:endParaRPr lang="en-US" sz="1600" dirty="0"/>
          </a:p>
          <a:p>
            <a:endParaRPr lang="cs-CZ" dirty="0"/>
          </a:p>
          <a:p>
            <a:r>
              <a:rPr lang="cs-CZ" b="1" dirty="0"/>
              <a:t>C</a:t>
            </a:r>
            <a:r>
              <a:rPr lang="cs-CZ" b="1" baseline="-25000" dirty="0"/>
              <a:t>2</a:t>
            </a:r>
            <a:r>
              <a:rPr lang="cs-CZ" b="1" baseline="30000" dirty="0"/>
              <a:t>-</a:t>
            </a:r>
            <a:r>
              <a:rPr lang="cs-CZ" dirty="0"/>
              <a:t> (13e</a:t>
            </a:r>
            <a:r>
              <a:rPr lang="cs-CZ" baseline="30000" dirty="0"/>
              <a:t>-</a:t>
            </a:r>
            <a:r>
              <a:rPr lang="cs-CZ" dirty="0"/>
              <a:t>), celkový počet elektronů =13, PD = 12, n = I (12 - </a:t>
            </a:r>
            <a:r>
              <a:rPr lang="cs-CZ" dirty="0" err="1"/>
              <a:t>total</a:t>
            </a:r>
            <a:r>
              <a:rPr lang="cs-CZ" dirty="0"/>
              <a:t> e</a:t>
            </a:r>
            <a:r>
              <a:rPr lang="cs-CZ" baseline="30000" dirty="0"/>
              <a:t>-</a:t>
            </a:r>
            <a:r>
              <a:rPr lang="cs-CZ" dirty="0"/>
              <a:t>s) I = I (12-13) I = 1,  </a:t>
            </a:r>
            <a:r>
              <a:rPr lang="cs-CZ" dirty="0" err="1"/>
              <a:t>Magnetic</a:t>
            </a:r>
            <a:r>
              <a:rPr lang="cs-CZ" dirty="0"/>
              <a:t> Moment </a:t>
            </a:r>
            <a:r>
              <a:rPr lang="el-GR" dirty="0"/>
              <a:t>μ</a:t>
            </a:r>
            <a:r>
              <a:rPr lang="cs-CZ" baseline="-25000" dirty="0"/>
              <a:t>s </a:t>
            </a:r>
            <a:r>
              <a:rPr lang="cs-CZ" dirty="0"/>
              <a:t>= √n(n+2) B.M. = √ 1(1+2) BM = √3 BM = 1.73BM</a:t>
            </a:r>
          </a:p>
          <a:p>
            <a:r>
              <a:rPr lang="cs-CZ" b="1" dirty="0"/>
              <a:t>F</a:t>
            </a:r>
            <a:r>
              <a:rPr lang="cs-CZ" b="1" baseline="-25000" dirty="0"/>
              <a:t>2</a:t>
            </a:r>
            <a:r>
              <a:rPr lang="cs-CZ" dirty="0"/>
              <a:t> (18e</a:t>
            </a:r>
            <a:r>
              <a:rPr lang="cs-CZ" baseline="30000" dirty="0"/>
              <a:t>-</a:t>
            </a:r>
            <a:r>
              <a:rPr lang="cs-CZ" dirty="0"/>
              <a:t>), celkový počet elektronů  = 18, PD = 18, n = I (18 - </a:t>
            </a:r>
            <a:r>
              <a:rPr lang="cs-CZ" dirty="0" err="1"/>
              <a:t>total</a:t>
            </a:r>
            <a:r>
              <a:rPr lang="cs-CZ" dirty="0"/>
              <a:t> e</a:t>
            </a:r>
            <a:r>
              <a:rPr lang="cs-CZ" baseline="30000" dirty="0"/>
              <a:t>-</a:t>
            </a:r>
            <a:r>
              <a:rPr lang="cs-CZ" dirty="0"/>
              <a:t>s) I = I (18-18) I = 0, </a:t>
            </a:r>
            <a:r>
              <a:rPr lang="cs-CZ" dirty="0" err="1"/>
              <a:t>Magnetic</a:t>
            </a:r>
            <a:r>
              <a:rPr lang="cs-CZ" dirty="0"/>
              <a:t> Moment </a:t>
            </a:r>
            <a:r>
              <a:rPr lang="el-GR" dirty="0"/>
              <a:t>μ</a:t>
            </a:r>
            <a:r>
              <a:rPr lang="cs-CZ" baseline="-25000" dirty="0"/>
              <a:t>s </a:t>
            </a:r>
            <a:r>
              <a:rPr lang="cs-CZ" dirty="0"/>
              <a:t>= √n(n+2) B.M. = √ 0(0+2) BM = 0 BM = diamagnetická.</a:t>
            </a:r>
          </a:p>
          <a:p>
            <a:endParaRPr lang="cs-CZ" dirty="0"/>
          </a:p>
          <a:p>
            <a:endParaRPr lang="cs-CZ" dirty="0"/>
          </a:p>
          <a:p>
            <a:r>
              <a:rPr lang="cs-CZ" b="1" dirty="0"/>
              <a:t>3. </a:t>
            </a:r>
            <a:r>
              <a:rPr lang="pt-BR" b="1" dirty="0"/>
              <a:t>Mole</a:t>
            </a:r>
            <a:r>
              <a:rPr lang="cs-CZ" b="1" dirty="0"/>
              <a:t>k</a:t>
            </a:r>
            <a:r>
              <a:rPr lang="pt-BR" b="1" dirty="0"/>
              <a:t>ul</a:t>
            </a:r>
            <a:r>
              <a:rPr lang="cs-CZ" b="1" dirty="0"/>
              <a:t>y/</a:t>
            </a:r>
            <a:r>
              <a:rPr lang="pt-BR" b="1" dirty="0"/>
              <a:t>ion</a:t>
            </a:r>
            <a:r>
              <a:rPr lang="cs-CZ" b="1" dirty="0"/>
              <a:t>ty</a:t>
            </a:r>
            <a:r>
              <a:rPr lang="pt-BR" b="1" dirty="0"/>
              <a:t> </a:t>
            </a:r>
            <a:r>
              <a:rPr lang="cs-CZ" b="1" dirty="0"/>
              <a:t>s</a:t>
            </a:r>
            <a:r>
              <a:rPr lang="pt-BR" b="1" dirty="0"/>
              <a:t> </a:t>
            </a:r>
            <a:r>
              <a:rPr lang="cs-CZ" b="1" dirty="0"/>
              <a:t>počtem elektronů </a:t>
            </a:r>
            <a:r>
              <a:rPr lang="en-US" b="1" dirty="0"/>
              <a:t>20</a:t>
            </a:r>
            <a:endParaRPr lang="cs-CZ" b="1" dirty="0"/>
          </a:p>
          <a:p>
            <a:endParaRPr lang="cs-CZ" b="1" dirty="0"/>
          </a:p>
          <a:p>
            <a:pPr algn="ctr"/>
            <a:r>
              <a:rPr lang="cs-CZ" dirty="0"/>
              <a:t>Počet nepárových elektronů  </a:t>
            </a:r>
            <a:r>
              <a:rPr lang="en-US" dirty="0"/>
              <a:t>n = [</a:t>
            </a:r>
            <a:r>
              <a:rPr lang="cs-CZ" dirty="0"/>
              <a:t>|</a:t>
            </a:r>
            <a:r>
              <a:rPr lang="en-US" dirty="0"/>
              <a:t>(20 - total e</a:t>
            </a:r>
            <a:r>
              <a:rPr lang="en-US" baseline="30000" dirty="0"/>
              <a:t>-</a:t>
            </a:r>
            <a:r>
              <a:rPr lang="en-US" dirty="0"/>
              <a:t>s)</a:t>
            </a:r>
            <a:r>
              <a:rPr lang="cs-CZ" dirty="0"/>
              <a:t>|</a:t>
            </a:r>
            <a:r>
              <a:rPr lang="en-US" dirty="0"/>
              <a:t>]</a:t>
            </a:r>
          </a:p>
          <a:p>
            <a:endParaRPr lang="cs-CZ" dirty="0"/>
          </a:p>
          <a:p>
            <a:r>
              <a:rPr lang="en-US" sz="1600" dirty="0"/>
              <a:t>total e</a:t>
            </a:r>
            <a:r>
              <a:rPr lang="en-US" sz="1600" baseline="30000" dirty="0"/>
              <a:t>-</a:t>
            </a:r>
            <a:r>
              <a:rPr lang="en-US" sz="1600" dirty="0"/>
              <a:t>s</a:t>
            </a:r>
            <a:r>
              <a:rPr lang="cs-CZ" sz="1600" dirty="0"/>
              <a:t> = suma Z obou prvků - náboj</a:t>
            </a:r>
          </a:p>
          <a:p>
            <a:r>
              <a:rPr lang="en-US" sz="1600" dirty="0"/>
              <a:t>‘| |’ = </a:t>
            </a:r>
            <a:r>
              <a:rPr lang="cs-CZ" sz="1600" dirty="0"/>
              <a:t>absolutní hodnota</a:t>
            </a:r>
          </a:p>
          <a:p>
            <a:endParaRPr lang="cs-CZ" sz="1600" dirty="0"/>
          </a:p>
          <a:p>
            <a:r>
              <a:rPr lang="en-US" b="1" dirty="0"/>
              <a:t>Ne</a:t>
            </a:r>
            <a:r>
              <a:rPr lang="en-US" b="1" baseline="-25000" dirty="0"/>
              <a:t>2</a:t>
            </a:r>
            <a:r>
              <a:rPr lang="cs-CZ" b="1" baseline="-25000" dirty="0"/>
              <a:t> </a:t>
            </a:r>
            <a:r>
              <a:rPr lang="cs-CZ" dirty="0"/>
              <a:t>(13e</a:t>
            </a:r>
            <a:r>
              <a:rPr lang="cs-CZ" baseline="30000" dirty="0"/>
              <a:t>-</a:t>
            </a:r>
            <a:r>
              <a:rPr lang="cs-CZ" dirty="0"/>
              <a:t>), celkový počet elektronů = </a:t>
            </a:r>
            <a:r>
              <a:rPr lang="en-US" dirty="0"/>
              <a:t>20,</a:t>
            </a:r>
            <a:r>
              <a:rPr lang="cs-CZ" dirty="0"/>
              <a:t> </a:t>
            </a:r>
            <a:r>
              <a:rPr lang="en-US" dirty="0"/>
              <a:t>n = </a:t>
            </a:r>
            <a:r>
              <a:rPr lang="cs-CZ" dirty="0"/>
              <a:t>|</a:t>
            </a:r>
            <a:r>
              <a:rPr lang="en-US" dirty="0"/>
              <a:t>(20 - total e-s)</a:t>
            </a:r>
            <a:r>
              <a:rPr lang="cs-CZ" dirty="0"/>
              <a:t>|</a:t>
            </a:r>
            <a:r>
              <a:rPr lang="en-US" dirty="0"/>
              <a:t> = </a:t>
            </a:r>
            <a:r>
              <a:rPr lang="cs-CZ" dirty="0"/>
              <a:t>|</a:t>
            </a:r>
            <a:r>
              <a:rPr lang="en-US" dirty="0"/>
              <a:t>(20-20)</a:t>
            </a:r>
            <a:r>
              <a:rPr lang="cs-CZ" dirty="0"/>
              <a:t>|</a:t>
            </a:r>
            <a:r>
              <a:rPr lang="en-US" dirty="0"/>
              <a:t> = 0</a:t>
            </a:r>
          </a:p>
          <a:p>
            <a:r>
              <a:rPr lang="cs-CZ" dirty="0" err="1"/>
              <a:t>Magnetic</a:t>
            </a:r>
            <a:r>
              <a:rPr lang="cs-CZ" dirty="0"/>
              <a:t> Moment </a:t>
            </a:r>
            <a:r>
              <a:rPr lang="el-GR" dirty="0"/>
              <a:t>μ</a:t>
            </a:r>
            <a:r>
              <a:rPr lang="cs-CZ" baseline="-25000" dirty="0"/>
              <a:t>s </a:t>
            </a:r>
            <a:r>
              <a:rPr lang="cs-CZ" dirty="0"/>
              <a:t>=</a:t>
            </a:r>
            <a:r>
              <a:rPr lang="en-US" dirty="0"/>
              <a:t> √n(n+2) B.M. = √0(0+2) BM = 0 BM = </a:t>
            </a:r>
            <a:r>
              <a:rPr lang="cs-CZ" dirty="0"/>
              <a:t>d</a:t>
            </a:r>
            <a:r>
              <a:rPr lang="en-US" dirty="0" err="1"/>
              <a:t>iamagnetic</a:t>
            </a:r>
            <a:r>
              <a:rPr lang="cs-CZ" dirty="0" err="1"/>
              <a:t>ká</a:t>
            </a:r>
            <a:r>
              <a:rPr lang="en-US" dirty="0"/>
              <a:t>.</a:t>
            </a:r>
          </a:p>
        </p:txBody>
      </p:sp>
    </p:spTree>
    <p:extLst>
      <p:ext uri="{BB962C8B-B14F-4D97-AF65-F5344CB8AC3E}">
        <p14:creationId xmlns:p14="http://schemas.microsoft.com/office/powerpoint/2010/main" val="1423462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mapa&#10;&#10;Popis byl vytvořen automaticky">
            <a:extLst>
              <a:ext uri="{FF2B5EF4-FFF2-40B4-BE49-F238E27FC236}">
                <a16:creationId xmlns:a16="http://schemas.microsoft.com/office/drawing/2014/main" id="{0A591F43-E247-40B5-A745-243BC719D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582"/>
            <a:ext cx="8915400" cy="6693536"/>
          </a:xfrm>
          <a:prstGeom prst="rect">
            <a:avLst/>
          </a:prstGeom>
        </p:spPr>
      </p:pic>
    </p:spTree>
    <p:extLst>
      <p:ext uri="{BB962C8B-B14F-4D97-AF65-F5344CB8AC3E}">
        <p14:creationId xmlns:p14="http://schemas.microsoft.com/office/powerpoint/2010/main" val="3318797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304800"/>
            <a:ext cx="8229600" cy="715962"/>
          </a:xfrm>
        </p:spPr>
        <p:txBody>
          <a:bodyPr>
            <a:noAutofit/>
          </a:bodyPr>
          <a:lstStyle/>
          <a:p>
            <a:r>
              <a:rPr lang="en-GB" altLang="en-US" sz="2800" b="1" dirty="0" err="1">
                <a:latin typeface="+mn-lt"/>
              </a:rPr>
              <a:t>Teorie</a:t>
            </a:r>
            <a:r>
              <a:rPr lang="en-GB" altLang="en-US" sz="2800" b="1" dirty="0">
                <a:latin typeface="+mn-lt"/>
              </a:rPr>
              <a:t>  </a:t>
            </a:r>
            <a:r>
              <a:rPr lang="en-GB" altLang="en-US" sz="2800" b="1" dirty="0" err="1">
                <a:latin typeface="+mn-lt"/>
              </a:rPr>
              <a:t>molekulových</a:t>
            </a:r>
            <a:r>
              <a:rPr lang="en-GB" altLang="en-US" sz="2800" b="1" dirty="0">
                <a:latin typeface="+mn-lt"/>
              </a:rPr>
              <a:t>  orbital</a:t>
            </a:r>
            <a:r>
              <a:rPr lang="cs-CZ" altLang="en-US" sz="2800" b="1" dirty="0">
                <a:latin typeface="+mn-lt"/>
              </a:rPr>
              <a:t>ů </a:t>
            </a:r>
            <a:r>
              <a:rPr lang="en-GB" altLang="en-US" sz="2800" b="1" dirty="0">
                <a:latin typeface="+mn-lt"/>
              </a:rPr>
              <a:t>(MO-LCAO)</a:t>
            </a:r>
            <a:endParaRPr lang="cs-CZ" altLang="en-US" sz="2800" b="1" dirty="0">
              <a:latin typeface="+mn-lt"/>
            </a:endParaRPr>
          </a:p>
        </p:txBody>
      </p:sp>
      <p:sp>
        <p:nvSpPr>
          <p:cNvPr id="4" name="Obdélník 3">
            <a:extLst>
              <a:ext uri="{FF2B5EF4-FFF2-40B4-BE49-F238E27FC236}">
                <a16:creationId xmlns:a16="http://schemas.microsoft.com/office/drawing/2014/main" id="{385D9785-30FE-4F72-BE26-5CBD1E9392D4}"/>
              </a:ext>
            </a:extLst>
          </p:cNvPr>
          <p:cNvSpPr/>
          <p:nvPr/>
        </p:nvSpPr>
        <p:spPr>
          <a:xfrm>
            <a:off x="304800" y="1219200"/>
            <a:ext cx="8610600" cy="1938992"/>
          </a:xfrm>
          <a:prstGeom prst="rect">
            <a:avLst/>
          </a:prstGeom>
        </p:spPr>
        <p:txBody>
          <a:bodyPr wrap="square">
            <a:spAutoFit/>
          </a:bodyPr>
          <a:lstStyle/>
          <a:p>
            <a:pPr algn="just"/>
            <a:r>
              <a:rPr lang="cs-CZ" sz="2000" dirty="0"/>
              <a:t>T</a:t>
            </a:r>
            <a:r>
              <a:rPr lang="en-US" sz="2000" dirty="0" err="1"/>
              <a:t>eorie</a:t>
            </a:r>
            <a:r>
              <a:rPr lang="en-US" sz="2000" dirty="0"/>
              <a:t> MO </a:t>
            </a:r>
            <a:r>
              <a:rPr lang="en-US" sz="2000" dirty="0" err="1"/>
              <a:t>využívá</a:t>
            </a:r>
            <a:r>
              <a:rPr lang="en-US" sz="2000" dirty="0"/>
              <a:t> </a:t>
            </a:r>
            <a:r>
              <a:rPr lang="en-US" sz="2000" dirty="0" err="1"/>
              <a:t>kvantové</a:t>
            </a:r>
            <a:r>
              <a:rPr lang="en-US" sz="2000" dirty="0"/>
              <a:t> </a:t>
            </a:r>
            <a:r>
              <a:rPr lang="en-US" sz="2000" dirty="0" err="1"/>
              <a:t>mechaniky</a:t>
            </a:r>
            <a:r>
              <a:rPr lang="en-US" sz="2000" dirty="0"/>
              <a:t> k</a:t>
            </a:r>
            <a:r>
              <a:rPr lang="cs-CZ" sz="2000" dirty="0"/>
              <a:t> </a:t>
            </a:r>
            <a:r>
              <a:rPr lang="en-US" sz="2000" dirty="0" err="1"/>
              <a:t>popisu</a:t>
            </a:r>
            <a:r>
              <a:rPr lang="en-US" sz="2000" dirty="0"/>
              <a:t> </a:t>
            </a:r>
            <a:r>
              <a:rPr lang="en-US" sz="2000" dirty="0" err="1"/>
              <a:t>tzv</a:t>
            </a:r>
            <a:r>
              <a:rPr lang="en-US" sz="2000" dirty="0"/>
              <a:t>. </a:t>
            </a:r>
            <a:r>
              <a:rPr lang="en-US" sz="2000" u="sng" dirty="0" err="1"/>
              <a:t>molekulových</a:t>
            </a:r>
            <a:r>
              <a:rPr lang="en-US" sz="2000" u="sng" dirty="0"/>
              <a:t> </a:t>
            </a:r>
            <a:r>
              <a:rPr lang="en-US" sz="2000" u="sng" dirty="0" err="1"/>
              <a:t>orbitalů</a:t>
            </a:r>
            <a:r>
              <a:rPr lang="en-US" sz="2000" u="sng" dirty="0"/>
              <a:t> </a:t>
            </a:r>
            <a:r>
              <a:rPr lang="en-US" sz="2000" dirty="0"/>
              <a:t>-to </a:t>
            </a:r>
            <a:r>
              <a:rPr lang="en-US" sz="2000" dirty="0" err="1"/>
              <a:t>jsou</a:t>
            </a:r>
            <a:r>
              <a:rPr lang="en-US" sz="2000" dirty="0"/>
              <a:t> </a:t>
            </a:r>
            <a:r>
              <a:rPr lang="en-US" sz="2000" dirty="0" err="1"/>
              <a:t>nové</a:t>
            </a:r>
            <a:r>
              <a:rPr lang="en-US" sz="2000" dirty="0"/>
              <a:t> </a:t>
            </a:r>
            <a:r>
              <a:rPr lang="en-US" sz="2000" dirty="0" err="1"/>
              <a:t>orbitaly</a:t>
            </a:r>
            <a:r>
              <a:rPr lang="cs-CZ" sz="2000" dirty="0"/>
              <a:t> </a:t>
            </a:r>
            <a:r>
              <a:rPr lang="en-US" sz="2000" dirty="0"/>
              <a:t>s</a:t>
            </a:r>
            <a:r>
              <a:rPr lang="cs-CZ" sz="2000" dirty="0"/>
              <a:t> </a:t>
            </a:r>
            <a:r>
              <a:rPr lang="en-US" sz="2000" dirty="0" err="1"/>
              <a:t>novým</a:t>
            </a:r>
            <a:r>
              <a:rPr lang="en-US" sz="2000" dirty="0"/>
              <a:t> </a:t>
            </a:r>
            <a:r>
              <a:rPr lang="en-US" sz="2000" dirty="0" err="1"/>
              <a:t>tvarem</a:t>
            </a:r>
            <a:r>
              <a:rPr lang="en-US" sz="2000" dirty="0"/>
              <a:t>, </a:t>
            </a:r>
            <a:r>
              <a:rPr lang="en-US" sz="2000" dirty="0" err="1"/>
              <a:t>symetrií</a:t>
            </a:r>
            <a:r>
              <a:rPr lang="cs-CZ" sz="2000" dirty="0"/>
              <a:t> </a:t>
            </a:r>
            <a:r>
              <a:rPr lang="en-US" sz="2000" dirty="0"/>
              <a:t>a </a:t>
            </a:r>
            <a:r>
              <a:rPr lang="en-US" sz="2000" dirty="0" err="1"/>
              <a:t>energií</a:t>
            </a:r>
            <a:r>
              <a:rPr lang="cs-CZ" sz="2000" dirty="0"/>
              <a:t> </a:t>
            </a:r>
            <a:r>
              <a:rPr lang="en-US" sz="2000" dirty="0"/>
              <a:t>(</a:t>
            </a:r>
            <a:r>
              <a:rPr lang="en-US" sz="2000" dirty="0" err="1"/>
              <a:t>oproti</a:t>
            </a:r>
            <a:r>
              <a:rPr lang="en-US" sz="2000" dirty="0"/>
              <a:t> </a:t>
            </a:r>
            <a:r>
              <a:rPr lang="en-US" sz="2000" dirty="0" err="1"/>
              <a:t>původním</a:t>
            </a:r>
            <a:r>
              <a:rPr lang="en-US" sz="2000" dirty="0"/>
              <a:t> </a:t>
            </a:r>
            <a:r>
              <a:rPr lang="en-US" sz="2000" dirty="0" err="1"/>
              <a:t>orbitalům</a:t>
            </a:r>
            <a:r>
              <a:rPr lang="en-US" sz="2000" dirty="0"/>
              <a:t> </a:t>
            </a:r>
            <a:r>
              <a:rPr lang="en-US" sz="2000" dirty="0" err="1"/>
              <a:t>atomovým</a:t>
            </a:r>
            <a:r>
              <a:rPr lang="en-US" sz="2000" dirty="0"/>
              <a:t>). </a:t>
            </a:r>
            <a:r>
              <a:rPr lang="en-US" sz="2000" dirty="0" err="1"/>
              <a:t>Valenční</a:t>
            </a:r>
            <a:r>
              <a:rPr lang="en-US" sz="2000" dirty="0"/>
              <a:t> </a:t>
            </a:r>
            <a:r>
              <a:rPr lang="en-US" sz="2000" dirty="0" err="1"/>
              <a:t>elektrony</a:t>
            </a:r>
            <a:r>
              <a:rPr lang="cs-CZ" sz="2000" dirty="0"/>
              <a:t> </a:t>
            </a:r>
            <a:r>
              <a:rPr lang="en-US" sz="2000" dirty="0" err="1"/>
              <a:t>původních</a:t>
            </a:r>
            <a:r>
              <a:rPr lang="en-US" sz="2000" dirty="0"/>
              <a:t> </a:t>
            </a:r>
            <a:r>
              <a:rPr lang="en-US" sz="2000" dirty="0" err="1"/>
              <a:t>atomů</a:t>
            </a:r>
            <a:r>
              <a:rPr lang="cs-CZ" sz="2000" dirty="0"/>
              <a:t> </a:t>
            </a:r>
            <a:r>
              <a:rPr lang="en-US" sz="2000" dirty="0" err="1"/>
              <a:t>obsazují</a:t>
            </a:r>
            <a:r>
              <a:rPr lang="en-US" sz="2000" dirty="0"/>
              <a:t> MO </a:t>
            </a:r>
            <a:r>
              <a:rPr lang="en-US" sz="2000" dirty="0" err="1"/>
              <a:t>nehledě</a:t>
            </a:r>
            <a:r>
              <a:rPr lang="en-US" sz="2000" dirty="0"/>
              <a:t> </a:t>
            </a:r>
            <a:r>
              <a:rPr lang="en-US" sz="2000" dirty="0" err="1"/>
              <a:t>na</a:t>
            </a:r>
            <a:r>
              <a:rPr lang="en-US" sz="2000" dirty="0"/>
              <a:t> </a:t>
            </a:r>
            <a:r>
              <a:rPr lang="en-US" sz="2000" dirty="0" err="1"/>
              <a:t>původní</a:t>
            </a:r>
            <a:r>
              <a:rPr lang="en-US" sz="2000" dirty="0"/>
              <a:t> </a:t>
            </a:r>
            <a:r>
              <a:rPr lang="en-US" sz="2000" dirty="0" err="1"/>
              <a:t>elektronové</a:t>
            </a:r>
            <a:r>
              <a:rPr lang="en-US" sz="2000" dirty="0"/>
              <a:t> </a:t>
            </a:r>
            <a:r>
              <a:rPr lang="en-US" sz="2000" dirty="0" err="1"/>
              <a:t>konfigurace</a:t>
            </a:r>
            <a:r>
              <a:rPr lang="en-US" sz="2000" dirty="0"/>
              <a:t> v </a:t>
            </a:r>
            <a:r>
              <a:rPr lang="en-US" sz="2000" dirty="0" err="1"/>
              <a:t>atomu</a:t>
            </a:r>
            <a:r>
              <a:rPr lang="en-US" sz="2000" dirty="0"/>
              <a:t> (</a:t>
            </a:r>
            <a:r>
              <a:rPr lang="en-US" sz="2000" dirty="0" err="1"/>
              <a:t>nerozlišitelnost</a:t>
            </a:r>
            <a:r>
              <a:rPr lang="en-US" sz="2000" dirty="0"/>
              <a:t> </a:t>
            </a:r>
            <a:r>
              <a:rPr lang="en-US" sz="2000" dirty="0" err="1"/>
              <a:t>elektronů</a:t>
            </a:r>
            <a:r>
              <a:rPr lang="en-US" sz="2000" dirty="0"/>
              <a:t>); </a:t>
            </a:r>
            <a:r>
              <a:rPr lang="en-US" sz="2000" dirty="0" err="1"/>
              <a:t>původní</a:t>
            </a:r>
            <a:r>
              <a:rPr lang="en-US" sz="2000" dirty="0"/>
              <a:t> </a:t>
            </a:r>
            <a:r>
              <a:rPr lang="en-US" sz="2000" dirty="0" err="1"/>
              <a:t>atomové</a:t>
            </a:r>
            <a:r>
              <a:rPr lang="en-US" sz="2000" dirty="0"/>
              <a:t> </a:t>
            </a:r>
            <a:r>
              <a:rPr lang="en-US" sz="2000" dirty="0" err="1"/>
              <a:t>orbitaly</a:t>
            </a:r>
            <a:r>
              <a:rPr lang="cs-CZ" sz="2000" dirty="0"/>
              <a:t> </a:t>
            </a:r>
            <a:r>
              <a:rPr lang="en-US" sz="2000" dirty="0"/>
              <a:t>po </a:t>
            </a:r>
            <a:r>
              <a:rPr lang="en-US" sz="2000" dirty="0" err="1"/>
              <a:t>vzniku</a:t>
            </a:r>
            <a:r>
              <a:rPr lang="en-US" sz="2000" dirty="0"/>
              <a:t> MO </a:t>
            </a:r>
            <a:r>
              <a:rPr lang="en-US" sz="2000" dirty="0" err="1"/>
              <a:t>již</a:t>
            </a:r>
            <a:r>
              <a:rPr lang="en-US" sz="2000" dirty="0"/>
              <a:t> </a:t>
            </a:r>
            <a:r>
              <a:rPr lang="en-US" sz="2000" dirty="0" err="1"/>
              <a:t>neexistují</a:t>
            </a:r>
            <a:r>
              <a:rPr lang="en-US" sz="2000" dirty="0"/>
              <a:t>, </a:t>
            </a:r>
            <a:r>
              <a:rPr lang="en-US" sz="2000" dirty="0" err="1"/>
              <a:t>ovlivnily</a:t>
            </a:r>
            <a:r>
              <a:rPr lang="en-US" sz="2000" dirty="0"/>
              <a:t> </a:t>
            </a:r>
            <a:r>
              <a:rPr lang="en-US" sz="2000" dirty="0" err="1"/>
              <a:t>ovšem</a:t>
            </a:r>
            <a:r>
              <a:rPr lang="en-US" sz="2000" dirty="0"/>
              <a:t> </a:t>
            </a:r>
            <a:r>
              <a:rPr lang="en-US" sz="2000" dirty="0" err="1"/>
              <a:t>tvar</a:t>
            </a:r>
            <a:r>
              <a:rPr lang="en-US" sz="2000" dirty="0"/>
              <a:t>, </a:t>
            </a:r>
            <a:r>
              <a:rPr lang="en-US" sz="2000" dirty="0" err="1"/>
              <a:t>energii</a:t>
            </a:r>
            <a:r>
              <a:rPr lang="en-US" sz="2000" dirty="0"/>
              <a:t> a </a:t>
            </a:r>
            <a:r>
              <a:rPr lang="en-US" sz="2000" dirty="0" err="1"/>
              <a:t>počet</a:t>
            </a:r>
            <a:r>
              <a:rPr lang="en-US" sz="2000" dirty="0"/>
              <a:t> </a:t>
            </a:r>
            <a:r>
              <a:rPr lang="en-US" sz="2000" dirty="0" err="1"/>
              <a:t>nově</a:t>
            </a:r>
            <a:r>
              <a:rPr lang="en-US" sz="2000" dirty="0"/>
              <a:t> </a:t>
            </a:r>
            <a:r>
              <a:rPr lang="en-US" sz="2000" dirty="0" err="1"/>
              <a:t>vzniklých</a:t>
            </a:r>
            <a:r>
              <a:rPr lang="en-US" sz="2000" dirty="0"/>
              <a:t> </a:t>
            </a:r>
            <a:r>
              <a:rPr lang="en-US" sz="2000" dirty="0" err="1"/>
              <a:t>orbitalů</a:t>
            </a:r>
            <a:r>
              <a:rPr lang="en-US" sz="2000" dirty="0"/>
              <a:t> </a:t>
            </a:r>
            <a:r>
              <a:rPr lang="en-US" sz="2000" dirty="0" err="1"/>
              <a:t>molekulových</a:t>
            </a:r>
            <a:r>
              <a:rPr lang="cs-CZ" sz="2000" dirty="0"/>
              <a:t>.</a:t>
            </a:r>
            <a:endParaRPr lang="en-US" sz="2000" dirty="0"/>
          </a:p>
        </p:txBody>
      </p:sp>
      <p:pic>
        <p:nvPicPr>
          <p:cNvPr id="7" name="Picture 3">
            <a:extLst>
              <a:ext uri="{FF2B5EF4-FFF2-40B4-BE49-F238E27FC236}">
                <a16:creationId xmlns:a16="http://schemas.microsoft.com/office/drawing/2014/main" id="{78250BAA-A407-4124-9B07-12DA5E67D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733800"/>
            <a:ext cx="533905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296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09600"/>
            <a:ext cx="5208763" cy="263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1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657600"/>
            <a:ext cx="4876800" cy="277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026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274638"/>
            <a:ext cx="8229600" cy="487362"/>
          </a:xfrm>
        </p:spPr>
        <p:txBody>
          <a:bodyPr>
            <a:noAutofit/>
          </a:bodyPr>
          <a:lstStyle/>
          <a:p>
            <a:pPr eaLnBrk="1" hangingPunct="1"/>
            <a:r>
              <a:rPr lang="cs-CZ" altLang="en-US" sz="2400" b="1">
                <a:latin typeface="+mn-lt"/>
              </a:rPr>
              <a:t>Výstavbový </a:t>
            </a:r>
            <a:r>
              <a:rPr lang="cs-CZ" altLang="en-US" sz="2400" b="1" dirty="0">
                <a:latin typeface="+mn-lt"/>
              </a:rPr>
              <a:t>systém MO</a:t>
            </a:r>
          </a:p>
        </p:txBody>
      </p:sp>
      <p:sp>
        <p:nvSpPr>
          <p:cNvPr id="20484" name="Rectangle 3"/>
          <p:cNvSpPr>
            <a:spLocks noGrp="1" noChangeArrowheads="1"/>
          </p:cNvSpPr>
          <p:nvPr>
            <p:ph type="body" idx="1"/>
          </p:nvPr>
        </p:nvSpPr>
        <p:spPr>
          <a:xfrm>
            <a:off x="304800" y="990600"/>
            <a:ext cx="8610600" cy="5486400"/>
          </a:xfrm>
        </p:spPr>
        <p:txBody>
          <a:bodyPr>
            <a:normAutofit/>
          </a:bodyPr>
          <a:lstStyle/>
          <a:p>
            <a:pPr eaLnBrk="1" hangingPunct="1">
              <a:buFont typeface="Wingdings" pitchFamily="2" charset="2"/>
              <a:buNone/>
            </a:pPr>
            <a:r>
              <a:rPr lang="cs-CZ" altLang="en-US" sz="2000" dirty="0"/>
              <a:t>     Nejdříve se zaplňují MO s nejnižší energií</a:t>
            </a:r>
          </a:p>
          <a:p>
            <a:pPr eaLnBrk="1" hangingPunct="1"/>
            <a:r>
              <a:rPr lang="cs-CZ" altLang="en-US" sz="2000" dirty="0"/>
              <a:t>Pauliho princip</a:t>
            </a:r>
          </a:p>
          <a:p>
            <a:pPr eaLnBrk="1" hangingPunct="1"/>
            <a:r>
              <a:rPr lang="cs-CZ" altLang="en-US" sz="2000" dirty="0"/>
              <a:t>Obsazování degenerovaných MO se řídí </a:t>
            </a:r>
            <a:r>
              <a:rPr lang="cs-CZ" altLang="en-US" sz="2000" dirty="0" err="1"/>
              <a:t>Hundovým</a:t>
            </a:r>
            <a:r>
              <a:rPr lang="cs-CZ" altLang="en-US" sz="2000" dirty="0"/>
              <a:t> pravidlem</a:t>
            </a:r>
          </a:p>
          <a:p>
            <a:pPr eaLnBrk="1" hangingPunct="1"/>
            <a:r>
              <a:rPr lang="cs-CZ" altLang="en-US" sz="2000" dirty="0"/>
              <a:t>Posloupnost MO se vyjadřuje graficky pomocí </a:t>
            </a:r>
            <a:r>
              <a:rPr lang="cs-CZ" altLang="en-US" sz="2000" b="1" dirty="0"/>
              <a:t>diagramů molekulových orbitalů</a:t>
            </a:r>
          </a:p>
          <a:p>
            <a:pPr marL="0" indent="0">
              <a:buNone/>
            </a:pPr>
            <a:endParaRPr lang="cs-CZ" altLang="en-US" sz="2000" b="1" dirty="0"/>
          </a:p>
        </p:txBody>
      </p:sp>
      <p:pic>
        <p:nvPicPr>
          <p:cNvPr id="9" name="Obrázek 8" descr="Obsah obrázku mapa, text&#10;&#10;Popis byl vytvořen automaticky">
            <a:extLst>
              <a:ext uri="{FF2B5EF4-FFF2-40B4-BE49-F238E27FC236}">
                <a16:creationId xmlns:a16="http://schemas.microsoft.com/office/drawing/2014/main" id="{C1D3DFD4-766F-4EE4-99EA-BA02D7C62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590800"/>
            <a:ext cx="4038600" cy="4116414"/>
          </a:xfrm>
          <a:prstGeom prst="rect">
            <a:avLst/>
          </a:prstGeom>
        </p:spPr>
      </p:pic>
      <p:sp>
        <p:nvSpPr>
          <p:cNvPr id="10" name="Obdélník 9">
            <a:extLst>
              <a:ext uri="{FF2B5EF4-FFF2-40B4-BE49-F238E27FC236}">
                <a16:creationId xmlns:a16="http://schemas.microsoft.com/office/drawing/2014/main" id="{961E121E-E7EA-46C5-930A-001C103C2D79}"/>
              </a:ext>
            </a:extLst>
          </p:cNvPr>
          <p:cNvSpPr/>
          <p:nvPr/>
        </p:nvSpPr>
        <p:spPr>
          <a:xfrm>
            <a:off x="533400" y="4038600"/>
            <a:ext cx="3962400" cy="1200329"/>
          </a:xfrm>
          <a:prstGeom prst="rect">
            <a:avLst/>
          </a:prstGeom>
        </p:spPr>
        <p:txBody>
          <a:bodyPr wrap="square">
            <a:spAutoFit/>
          </a:bodyPr>
          <a:lstStyle/>
          <a:p>
            <a:r>
              <a:rPr lang="cs-CZ" altLang="en-US" dirty="0"/>
              <a:t>Diagram MO umožňuje vysvětlit energii, řád, délku vazby, magnetické vlastnosti (paramagnetismus, diamagnetismus), optické vlastnosti atd.</a:t>
            </a:r>
          </a:p>
        </p:txBody>
      </p:sp>
    </p:spTree>
    <p:extLst>
      <p:ext uri="{BB962C8B-B14F-4D97-AF65-F5344CB8AC3E}">
        <p14:creationId xmlns:p14="http://schemas.microsoft.com/office/powerpoint/2010/main" val="3900936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10;&#10;Popis byl vytvořen automaticky">
            <a:extLst>
              <a:ext uri="{FF2B5EF4-FFF2-40B4-BE49-F238E27FC236}">
                <a16:creationId xmlns:a16="http://schemas.microsoft.com/office/drawing/2014/main" id="{4B8A2CCC-AB59-40D5-AF03-ED33A2D4E4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609600"/>
            <a:ext cx="4648200" cy="4245818"/>
          </a:xfrm>
          <a:prstGeom prst="rect">
            <a:avLst/>
          </a:prstGeom>
        </p:spPr>
      </p:pic>
      <p:pic>
        <p:nvPicPr>
          <p:cNvPr id="5" name="Obrázek 4" descr="Obsah obrázku text, mapa&#10;&#10;Popis byl vytvořen automaticky">
            <a:extLst>
              <a:ext uri="{FF2B5EF4-FFF2-40B4-BE49-F238E27FC236}">
                <a16:creationId xmlns:a16="http://schemas.microsoft.com/office/drawing/2014/main" id="{F25B687E-8CA7-40F7-AF9B-D44072521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62000"/>
            <a:ext cx="3886200" cy="3988023"/>
          </a:xfrm>
          <a:prstGeom prst="rect">
            <a:avLst/>
          </a:prstGeom>
        </p:spPr>
      </p:pic>
    </p:spTree>
    <p:extLst>
      <p:ext uri="{BB962C8B-B14F-4D97-AF65-F5344CB8AC3E}">
        <p14:creationId xmlns:p14="http://schemas.microsoft.com/office/powerpoint/2010/main" val="3137528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1676400" y="304800"/>
            <a:ext cx="472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a:latin typeface="Arial" panose="020B0604020202020204" pitchFamily="34" charset="0"/>
                <a:cs typeface="Arial" panose="020B0604020202020204" pitchFamily="34" charset="0"/>
              </a:rPr>
              <a:t>Disociační energie vazby</a:t>
            </a:r>
            <a:endParaRPr lang="cs-CZ" altLang="cs-CZ" sz="2800" dirty="0">
              <a:latin typeface="Arial" panose="020B0604020202020204" pitchFamily="34" charset="0"/>
              <a:cs typeface="Arial" panose="020B0604020202020204" pitchFamily="34" charset="0"/>
            </a:endParaRPr>
          </a:p>
        </p:txBody>
      </p:sp>
      <p:sp>
        <p:nvSpPr>
          <p:cNvPr id="270341" name="Rectangle 5"/>
          <p:cNvSpPr>
            <a:spLocks noChangeArrowheads="1"/>
          </p:cNvSpPr>
          <p:nvPr/>
        </p:nvSpPr>
        <p:spPr bwMode="auto">
          <a:xfrm>
            <a:off x="304800" y="1052512"/>
            <a:ext cx="8610600" cy="51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lgn="just">
              <a:buNone/>
            </a:pPr>
            <a:r>
              <a:rPr lang="cs-CZ" altLang="cs-CZ" sz="2000" dirty="0">
                <a:latin typeface="+mn-lt"/>
              </a:rPr>
              <a:t>=</a:t>
            </a:r>
            <a:r>
              <a:rPr lang="cs-CZ" altLang="cs-CZ" sz="2000" b="1" dirty="0">
                <a:latin typeface="+mn-lt"/>
              </a:rPr>
              <a:t> </a:t>
            </a:r>
            <a:r>
              <a:rPr lang="cs-CZ" altLang="cs-CZ" sz="2000" dirty="0">
                <a:latin typeface="+mn-lt"/>
              </a:rPr>
              <a:t>energie potřebná k rozrušení jednoho molu příslušných vazeb v izolovaných molekulách v plynné fázi</a:t>
            </a:r>
            <a:r>
              <a:rPr lang="en-US" altLang="cs-CZ" sz="2000" dirty="0">
                <a:latin typeface="+mn-lt"/>
              </a:rPr>
              <a:t>.</a:t>
            </a:r>
            <a:r>
              <a:rPr lang="cs-CZ" altLang="cs-CZ" sz="2000" dirty="0">
                <a:latin typeface="+mn-lt"/>
              </a:rPr>
              <a:t> Její hodnota je vždy kladná (k rozrušení vazby je nutné energii dodat)</a:t>
            </a:r>
            <a:r>
              <a:rPr lang="en-US" altLang="cs-CZ" sz="2000" dirty="0">
                <a:latin typeface="+mn-lt"/>
              </a:rPr>
              <a:t>.</a:t>
            </a:r>
            <a:endParaRPr lang="cs-CZ" altLang="cs-CZ" sz="2000" dirty="0">
              <a:latin typeface="+mn-lt"/>
            </a:endParaRPr>
          </a:p>
          <a:p>
            <a:pPr marL="0" indent="0" algn="just">
              <a:buNone/>
            </a:pPr>
            <a:r>
              <a:rPr lang="cs-CZ" altLang="cs-CZ" sz="2000" dirty="0">
                <a:latin typeface="+mn-lt"/>
              </a:rPr>
              <a:t>  Z vazebných energií lze odhadnout energetické změny neznámých reakcí vhodnou kombinací dílčích dějů a jim odpovídajících energetických změn (Hessův zákon).</a:t>
            </a:r>
          </a:p>
          <a:p>
            <a:pPr marL="0" indent="0" algn="just">
              <a:buNone/>
            </a:pPr>
            <a:endParaRPr lang="cs-CZ" altLang="cs-CZ" sz="1000" dirty="0">
              <a:latin typeface="+mn-lt"/>
            </a:endParaRPr>
          </a:p>
          <a:p>
            <a:pPr>
              <a:lnSpc>
                <a:spcPct val="110000"/>
              </a:lnSpc>
              <a:buFontTx/>
              <a:buNone/>
            </a:pPr>
            <a:r>
              <a:rPr lang="cs-CZ" altLang="cs-CZ" sz="2400" dirty="0">
                <a:latin typeface="+mn-lt"/>
              </a:rPr>
              <a:t>		</a:t>
            </a:r>
            <a:r>
              <a:rPr lang="en-US" altLang="cs-CZ" sz="2000" dirty="0">
                <a:latin typeface="+mn-lt"/>
              </a:rPr>
              <a:t>H</a:t>
            </a:r>
            <a:r>
              <a:rPr lang="en-US" altLang="cs-CZ" sz="2000" baseline="-25000" dirty="0">
                <a:latin typeface="+mn-lt"/>
              </a:rPr>
              <a:t>2</a:t>
            </a:r>
            <a:r>
              <a:rPr lang="en-US" altLang="cs-CZ" sz="2000" dirty="0">
                <a:latin typeface="+mn-lt"/>
              </a:rPr>
              <a:t>(g) + ½ O</a:t>
            </a:r>
            <a:r>
              <a:rPr lang="en-US" altLang="cs-CZ" sz="2000" baseline="-25000" dirty="0">
                <a:latin typeface="+mn-lt"/>
              </a:rPr>
              <a:t>2</a:t>
            </a:r>
            <a:r>
              <a:rPr lang="en-US" altLang="cs-CZ" sz="2000" dirty="0">
                <a:latin typeface="+mn-lt"/>
              </a:rPr>
              <a:t>(g) </a:t>
            </a:r>
            <a:r>
              <a:rPr lang="en-US" altLang="cs-CZ" sz="2000" dirty="0">
                <a:latin typeface="+mn-lt"/>
                <a:sym typeface="Symbol" pitchFamily="18" charset="2"/>
              </a:rPr>
              <a:t></a:t>
            </a:r>
            <a:r>
              <a:rPr lang="en-US" altLang="cs-CZ" sz="2000" dirty="0">
                <a:latin typeface="+mn-lt"/>
              </a:rPr>
              <a:t> H</a:t>
            </a:r>
            <a:r>
              <a:rPr lang="en-US" altLang="cs-CZ" sz="2000" baseline="-25000" dirty="0">
                <a:latin typeface="+mn-lt"/>
              </a:rPr>
              <a:t>2</a:t>
            </a:r>
            <a:r>
              <a:rPr lang="en-US" altLang="cs-CZ" sz="2000" dirty="0">
                <a:latin typeface="+mn-lt"/>
              </a:rPr>
              <a:t>O(g)		</a:t>
            </a:r>
            <a:r>
              <a:rPr lang="en-US" altLang="cs-CZ" sz="2000" dirty="0">
                <a:latin typeface="+mn-lt"/>
                <a:sym typeface="Symbol" pitchFamily="18" charset="2"/>
              </a:rPr>
              <a:t> </a:t>
            </a:r>
            <a:r>
              <a:rPr lang="en-US" altLang="cs-CZ" sz="2000" dirty="0">
                <a:latin typeface="+mn-lt"/>
              </a:rPr>
              <a:t>H = ?</a:t>
            </a:r>
          </a:p>
          <a:p>
            <a:pPr>
              <a:lnSpc>
                <a:spcPct val="110000"/>
              </a:lnSpc>
              <a:buFontTx/>
              <a:buNone/>
            </a:pPr>
            <a:endParaRPr lang="cs-CZ" altLang="cs-CZ" sz="1000" dirty="0"/>
          </a:p>
          <a:p>
            <a:pPr>
              <a:lnSpc>
                <a:spcPct val="110000"/>
              </a:lnSpc>
              <a:buFontTx/>
              <a:buNone/>
            </a:pPr>
            <a:r>
              <a:rPr lang="cs-CZ" altLang="cs-CZ" sz="2000" dirty="0">
                <a:latin typeface="+mn-lt"/>
              </a:rPr>
              <a:t>Hodnoty vazebných energií z tabulek</a:t>
            </a:r>
            <a:r>
              <a:rPr lang="en-US" altLang="cs-CZ" sz="2000" dirty="0">
                <a:latin typeface="+mn-lt"/>
              </a:rPr>
              <a:t>: </a:t>
            </a:r>
          </a:p>
          <a:p>
            <a:pPr lvl="1">
              <a:lnSpc>
                <a:spcPct val="110000"/>
              </a:lnSpc>
              <a:buFontTx/>
              <a:buNone/>
            </a:pPr>
            <a:r>
              <a:rPr lang="en-US" altLang="cs-CZ" sz="2000" dirty="0">
                <a:latin typeface="+mn-lt"/>
              </a:rPr>
              <a:t> 	H – H (g) </a:t>
            </a:r>
            <a:r>
              <a:rPr lang="en-US" altLang="cs-CZ" sz="2000" dirty="0">
                <a:latin typeface="+mn-lt"/>
                <a:sym typeface="Symbol" pitchFamily="18" charset="2"/>
              </a:rPr>
              <a:t></a:t>
            </a:r>
            <a:r>
              <a:rPr lang="en-US" altLang="cs-CZ" sz="2000" dirty="0">
                <a:latin typeface="+mn-lt"/>
              </a:rPr>
              <a:t> 2H(g)	</a:t>
            </a:r>
            <a:r>
              <a:rPr lang="cs-CZ" altLang="cs-CZ" sz="2000" dirty="0">
                <a:latin typeface="+mn-lt"/>
              </a:rPr>
              <a:t>       		</a:t>
            </a:r>
            <a:r>
              <a:rPr lang="en-US" altLang="cs-CZ" sz="2000" dirty="0">
                <a:latin typeface="+mn-lt"/>
                <a:sym typeface="Symbol" pitchFamily="18" charset="2"/>
              </a:rPr>
              <a:t></a:t>
            </a:r>
            <a:r>
              <a:rPr lang="en-US" altLang="cs-CZ" sz="2000" dirty="0">
                <a:latin typeface="+mn-lt"/>
              </a:rPr>
              <a:t>H</a:t>
            </a:r>
            <a:r>
              <a:rPr lang="cs-CZ" altLang="cs-CZ" sz="2000" baseline="-25000" dirty="0">
                <a:latin typeface="+mn-lt"/>
              </a:rPr>
              <a:t>1</a:t>
            </a:r>
            <a:r>
              <a:rPr lang="en-US" altLang="cs-CZ" sz="2000" dirty="0">
                <a:latin typeface="+mn-lt"/>
              </a:rPr>
              <a:t> = 43</a:t>
            </a:r>
            <a:r>
              <a:rPr lang="cs-CZ" altLang="cs-CZ" sz="2000" dirty="0">
                <a:latin typeface="+mn-lt"/>
              </a:rPr>
              <a:t>2</a:t>
            </a:r>
            <a:r>
              <a:rPr lang="en-US" altLang="cs-CZ" sz="2000" dirty="0">
                <a:latin typeface="+mn-lt"/>
              </a:rPr>
              <a:t> kJ </a:t>
            </a:r>
          </a:p>
          <a:p>
            <a:pPr lvl="1">
              <a:lnSpc>
                <a:spcPct val="110000"/>
              </a:lnSpc>
              <a:buFontTx/>
              <a:buNone/>
            </a:pPr>
            <a:r>
              <a:rPr lang="en-US" altLang="cs-CZ" sz="2000" dirty="0">
                <a:latin typeface="+mn-lt"/>
              </a:rPr>
              <a:t>	½ O=O</a:t>
            </a:r>
            <a:r>
              <a:rPr lang="cs-CZ" altLang="cs-CZ" sz="2000" dirty="0">
                <a:latin typeface="+mn-lt"/>
              </a:rPr>
              <a:t> (g)</a:t>
            </a:r>
            <a:r>
              <a:rPr lang="en-US" altLang="cs-CZ" sz="2000" dirty="0">
                <a:latin typeface="+mn-lt"/>
              </a:rPr>
              <a:t> </a:t>
            </a:r>
            <a:r>
              <a:rPr lang="en-US" altLang="cs-CZ" sz="2000" dirty="0">
                <a:latin typeface="+mn-lt"/>
                <a:sym typeface="Symbol" pitchFamily="18" charset="2"/>
              </a:rPr>
              <a:t></a:t>
            </a:r>
            <a:r>
              <a:rPr lang="en-US" altLang="cs-CZ" sz="2000" dirty="0">
                <a:latin typeface="+mn-lt"/>
              </a:rPr>
              <a:t> O(g)	</a:t>
            </a:r>
            <a:r>
              <a:rPr lang="cs-CZ" altLang="cs-CZ" sz="2000" dirty="0">
                <a:latin typeface="+mn-lt"/>
              </a:rPr>
              <a:t>       		</a:t>
            </a:r>
            <a:r>
              <a:rPr lang="en-US" altLang="cs-CZ" sz="2000" dirty="0">
                <a:latin typeface="+mn-lt"/>
                <a:sym typeface="Symbol" pitchFamily="18" charset="2"/>
              </a:rPr>
              <a:t></a:t>
            </a:r>
            <a:r>
              <a:rPr lang="en-US" altLang="cs-CZ" sz="2000" dirty="0">
                <a:latin typeface="+mn-lt"/>
              </a:rPr>
              <a:t>H</a:t>
            </a:r>
            <a:r>
              <a:rPr lang="cs-CZ" altLang="cs-CZ" sz="2000" baseline="-25000" dirty="0">
                <a:latin typeface="+mn-lt"/>
              </a:rPr>
              <a:t>2</a:t>
            </a:r>
            <a:r>
              <a:rPr lang="en-US" altLang="cs-CZ" sz="2000" dirty="0">
                <a:latin typeface="+mn-lt"/>
              </a:rPr>
              <a:t> = 494/2 = 247 kJ</a:t>
            </a:r>
          </a:p>
          <a:p>
            <a:pPr lvl="1">
              <a:lnSpc>
                <a:spcPct val="110000"/>
              </a:lnSpc>
              <a:buFontTx/>
              <a:buNone/>
            </a:pPr>
            <a:r>
              <a:rPr lang="en-US" altLang="cs-CZ" sz="2000" dirty="0">
                <a:latin typeface="+mn-lt"/>
              </a:rPr>
              <a:t>	</a:t>
            </a:r>
            <a:r>
              <a:rPr lang="en-US" altLang="cs-CZ" sz="2000" u="sng" dirty="0">
                <a:latin typeface="+mn-lt"/>
              </a:rPr>
              <a:t>2H(g) + O(g) </a:t>
            </a:r>
            <a:r>
              <a:rPr lang="en-US" altLang="cs-CZ" sz="2000" u="sng" dirty="0">
                <a:latin typeface="+mn-lt"/>
                <a:sym typeface="Symbol" pitchFamily="18" charset="2"/>
              </a:rPr>
              <a:t></a:t>
            </a:r>
            <a:r>
              <a:rPr lang="en-US" altLang="cs-CZ" sz="2000" u="sng" dirty="0">
                <a:latin typeface="+mn-lt"/>
              </a:rPr>
              <a:t> H – O – H (g)</a:t>
            </a:r>
            <a:r>
              <a:rPr lang="cs-CZ" altLang="cs-CZ" sz="2000" u="sng" dirty="0">
                <a:latin typeface="+mn-lt"/>
              </a:rPr>
              <a:t> 	</a:t>
            </a:r>
            <a:r>
              <a:rPr lang="en-US" altLang="cs-CZ" sz="2000" u="sng" dirty="0">
                <a:latin typeface="+mn-lt"/>
                <a:sym typeface="Symbol" pitchFamily="18" charset="2"/>
              </a:rPr>
              <a:t></a:t>
            </a:r>
            <a:r>
              <a:rPr lang="en-US" altLang="cs-CZ" sz="2000" u="sng" dirty="0">
                <a:latin typeface="+mn-lt"/>
              </a:rPr>
              <a:t>2 </a:t>
            </a:r>
            <a:r>
              <a:rPr lang="en-US" altLang="cs-CZ" sz="2000" u="sng" dirty="0">
                <a:latin typeface="+mn-lt"/>
                <a:sym typeface="Symbol" pitchFamily="18" charset="2"/>
              </a:rPr>
              <a:t></a:t>
            </a:r>
            <a:r>
              <a:rPr lang="en-US" altLang="cs-CZ" sz="2000" u="sng" dirty="0">
                <a:latin typeface="+mn-lt"/>
              </a:rPr>
              <a:t>H</a:t>
            </a:r>
            <a:r>
              <a:rPr lang="cs-CZ" altLang="cs-CZ" sz="2000" u="sng" baseline="-25000" dirty="0">
                <a:latin typeface="+mn-lt"/>
              </a:rPr>
              <a:t>3</a:t>
            </a:r>
            <a:r>
              <a:rPr lang="en-US" altLang="cs-CZ" sz="2000" u="sng" dirty="0">
                <a:latin typeface="+mn-lt"/>
              </a:rPr>
              <a:t> = </a:t>
            </a:r>
            <a:r>
              <a:rPr lang="en-US" altLang="cs-CZ" sz="2000" u="sng" dirty="0">
                <a:latin typeface="+mn-lt"/>
                <a:sym typeface="Symbol" pitchFamily="18" charset="2"/>
              </a:rPr>
              <a:t></a:t>
            </a:r>
            <a:r>
              <a:rPr lang="en-US" altLang="cs-CZ" sz="2000" u="sng" dirty="0">
                <a:latin typeface="+mn-lt"/>
              </a:rPr>
              <a:t>2*459 kJ  </a:t>
            </a:r>
          </a:p>
          <a:p>
            <a:pPr lvl="1">
              <a:lnSpc>
                <a:spcPct val="110000"/>
              </a:lnSpc>
              <a:buFontTx/>
              <a:buNone/>
            </a:pPr>
            <a:r>
              <a:rPr lang="en-US" altLang="cs-CZ" sz="2000" dirty="0">
                <a:latin typeface="+mn-lt"/>
              </a:rPr>
              <a:t>	H</a:t>
            </a:r>
            <a:r>
              <a:rPr lang="en-US" altLang="cs-CZ" sz="2000" baseline="-25000" dirty="0">
                <a:latin typeface="+mn-lt"/>
              </a:rPr>
              <a:t>2</a:t>
            </a:r>
            <a:r>
              <a:rPr lang="en-US" altLang="cs-CZ" sz="2000" dirty="0">
                <a:latin typeface="+mn-lt"/>
              </a:rPr>
              <a:t>(g) + ½ O</a:t>
            </a:r>
            <a:r>
              <a:rPr lang="en-US" altLang="cs-CZ" sz="2000" baseline="-25000" dirty="0">
                <a:latin typeface="+mn-lt"/>
              </a:rPr>
              <a:t>2</a:t>
            </a:r>
            <a:r>
              <a:rPr lang="en-US" altLang="cs-CZ" sz="2000" dirty="0">
                <a:latin typeface="+mn-lt"/>
              </a:rPr>
              <a:t>(g) </a:t>
            </a:r>
            <a:r>
              <a:rPr lang="en-US" altLang="cs-CZ" sz="2000" dirty="0">
                <a:latin typeface="+mn-lt"/>
                <a:sym typeface="Symbol" pitchFamily="18" charset="2"/>
              </a:rPr>
              <a:t></a:t>
            </a:r>
            <a:r>
              <a:rPr lang="en-US" altLang="cs-CZ" sz="2000" dirty="0">
                <a:latin typeface="+mn-lt"/>
              </a:rPr>
              <a:t> H</a:t>
            </a:r>
            <a:r>
              <a:rPr lang="en-US" altLang="cs-CZ" sz="2000" baseline="-25000" dirty="0">
                <a:latin typeface="+mn-lt"/>
              </a:rPr>
              <a:t>2</a:t>
            </a:r>
            <a:r>
              <a:rPr lang="en-US" altLang="cs-CZ" sz="2000" dirty="0">
                <a:latin typeface="+mn-lt"/>
              </a:rPr>
              <a:t>O(g) 	 </a:t>
            </a:r>
            <a:r>
              <a:rPr lang="cs-CZ" altLang="cs-CZ" sz="2000" dirty="0">
                <a:latin typeface="+mn-lt"/>
              </a:rPr>
              <a:t>     </a:t>
            </a:r>
            <a:r>
              <a:rPr lang="en-US" altLang="cs-CZ" sz="2000" dirty="0">
                <a:latin typeface="+mn-lt"/>
                <a:sym typeface="Symbol" pitchFamily="18" charset="2"/>
              </a:rPr>
              <a:t></a:t>
            </a:r>
            <a:r>
              <a:rPr lang="en-US" altLang="cs-CZ" sz="2000" dirty="0">
                <a:latin typeface="+mn-lt"/>
              </a:rPr>
              <a:t>H = </a:t>
            </a:r>
            <a:r>
              <a:rPr lang="en-US" altLang="cs-CZ" sz="2000" dirty="0">
                <a:latin typeface="+mn-lt"/>
                <a:sym typeface="Symbol" pitchFamily="18" charset="2"/>
              </a:rPr>
              <a:t></a:t>
            </a:r>
            <a:r>
              <a:rPr lang="en-US" altLang="cs-CZ" sz="2000" dirty="0">
                <a:latin typeface="+mn-lt"/>
              </a:rPr>
              <a:t>23</a:t>
            </a:r>
            <a:r>
              <a:rPr lang="cs-CZ" altLang="cs-CZ" sz="2000" dirty="0">
                <a:latin typeface="+mn-lt"/>
              </a:rPr>
              <a:t>9</a:t>
            </a:r>
            <a:r>
              <a:rPr lang="en-US" altLang="cs-CZ" sz="2000" dirty="0">
                <a:latin typeface="+mn-lt"/>
              </a:rPr>
              <a:t> kJ</a:t>
            </a:r>
          </a:p>
          <a:p>
            <a:pPr lvl="1">
              <a:lnSpc>
                <a:spcPct val="110000"/>
              </a:lnSpc>
              <a:buFontTx/>
              <a:buNone/>
            </a:pPr>
            <a:r>
              <a:rPr lang="en-US" altLang="cs-CZ" sz="2000" dirty="0">
                <a:latin typeface="+mn-lt"/>
              </a:rPr>
              <a:t>	</a:t>
            </a:r>
            <a:r>
              <a:rPr lang="cs-CZ" altLang="cs-CZ" sz="2000" dirty="0">
                <a:latin typeface="+mn-lt"/>
              </a:rPr>
              <a:t>  experimentální hodnota</a:t>
            </a:r>
            <a:r>
              <a:rPr lang="en-US" altLang="cs-CZ" sz="2000" dirty="0">
                <a:latin typeface="+mn-lt"/>
              </a:rPr>
              <a:t> </a:t>
            </a:r>
            <a:r>
              <a:rPr lang="cs-CZ" altLang="cs-CZ" sz="2000" dirty="0">
                <a:latin typeface="+mn-lt"/>
              </a:rPr>
              <a:t>	      </a:t>
            </a:r>
            <a:r>
              <a:rPr lang="en-US" altLang="cs-CZ" sz="2000" dirty="0">
                <a:latin typeface="+mn-lt"/>
                <a:sym typeface="Symbol" pitchFamily="18" charset="2"/>
              </a:rPr>
              <a:t></a:t>
            </a:r>
            <a:r>
              <a:rPr lang="en-US" altLang="cs-CZ" sz="2000" dirty="0">
                <a:latin typeface="+mn-lt"/>
              </a:rPr>
              <a:t>H = </a:t>
            </a:r>
            <a:r>
              <a:rPr lang="en-US" altLang="cs-CZ" sz="2000" dirty="0">
                <a:latin typeface="+mn-lt"/>
                <a:sym typeface="Symbol" pitchFamily="18" charset="2"/>
              </a:rPr>
              <a:t></a:t>
            </a:r>
            <a:r>
              <a:rPr lang="en-US" altLang="cs-CZ" sz="2000" dirty="0">
                <a:latin typeface="+mn-lt"/>
              </a:rPr>
              <a:t>241.8 kJ</a:t>
            </a:r>
          </a:p>
          <a:p>
            <a:pPr algn="just">
              <a:buFontTx/>
              <a:buNone/>
            </a:pPr>
            <a:endParaRPr lang="en-US" altLang="cs-CZ" sz="2800" dirty="0"/>
          </a:p>
        </p:txBody>
      </p:sp>
    </p:spTree>
    <p:extLst>
      <p:ext uri="{BB962C8B-B14F-4D97-AF65-F5344CB8AC3E}">
        <p14:creationId xmlns:p14="http://schemas.microsoft.com/office/powerpoint/2010/main" val="3415267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VÃ½sledek obrÃ¡zku pro bond length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53" y="573932"/>
            <a:ext cx="8797967" cy="601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898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452939E-8D5B-440D-80E6-35C116A69A88}"/>
              </a:ext>
            </a:extLst>
          </p:cNvPr>
          <p:cNvSpPr/>
          <p:nvPr/>
        </p:nvSpPr>
        <p:spPr>
          <a:xfrm>
            <a:off x="1219200" y="228600"/>
            <a:ext cx="6247672" cy="461665"/>
          </a:xfrm>
          <a:prstGeom prst="rect">
            <a:avLst/>
          </a:prstGeom>
        </p:spPr>
        <p:txBody>
          <a:bodyPr wrap="none">
            <a:spAutoFit/>
          </a:bodyPr>
          <a:lstStyle/>
          <a:p>
            <a:r>
              <a:rPr lang="en-US" sz="2400" b="1" dirty="0" err="1">
                <a:solidFill>
                  <a:srgbClr val="000000"/>
                </a:solidFill>
              </a:rPr>
              <a:t>Výpočet</a:t>
            </a:r>
            <a:r>
              <a:rPr lang="en-US" sz="2400" b="1" dirty="0">
                <a:solidFill>
                  <a:srgbClr val="000000"/>
                </a:solidFill>
              </a:rPr>
              <a:t> </a:t>
            </a:r>
            <a:r>
              <a:rPr lang="en-US" sz="2400" b="1" dirty="0" err="1">
                <a:solidFill>
                  <a:srgbClr val="000000"/>
                </a:solidFill>
              </a:rPr>
              <a:t>reakčních</a:t>
            </a:r>
            <a:r>
              <a:rPr lang="en-US" sz="2400" b="1" dirty="0">
                <a:solidFill>
                  <a:srgbClr val="000000"/>
                </a:solidFill>
              </a:rPr>
              <a:t> </a:t>
            </a:r>
            <a:r>
              <a:rPr lang="en-US" sz="2400" b="1" dirty="0" err="1">
                <a:solidFill>
                  <a:srgbClr val="000000"/>
                </a:solidFill>
              </a:rPr>
              <a:t>enthalpi</a:t>
            </a:r>
            <a:r>
              <a:rPr lang="cs-CZ" sz="2400" b="1" dirty="0">
                <a:solidFill>
                  <a:srgbClr val="000000"/>
                </a:solidFill>
              </a:rPr>
              <a:t>í</a:t>
            </a:r>
            <a:r>
              <a:rPr lang="en-US" sz="2400" b="1" dirty="0">
                <a:solidFill>
                  <a:srgbClr val="000000"/>
                </a:solidFill>
              </a:rPr>
              <a:t> z </a:t>
            </a:r>
            <a:r>
              <a:rPr lang="cs-CZ" sz="2400" b="1" dirty="0">
                <a:solidFill>
                  <a:srgbClr val="000000"/>
                </a:solidFill>
              </a:rPr>
              <a:t>v</a:t>
            </a:r>
            <a:r>
              <a:rPr lang="en-US" sz="2400" b="1" dirty="0">
                <a:solidFill>
                  <a:srgbClr val="000000"/>
                </a:solidFill>
              </a:rPr>
              <a:t>a</a:t>
            </a:r>
            <a:r>
              <a:rPr lang="cs-CZ" sz="2400" b="1" dirty="0">
                <a:solidFill>
                  <a:srgbClr val="000000"/>
                </a:solidFill>
              </a:rPr>
              <a:t>zeb</a:t>
            </a:r>
            <a:r>
              <a:rPr lang="en-US" sz="2400" b="1" dirty="0" err="1">
                <a:solidFill>
                  <a:srgbClr val="000000"/>
                </a:solidFill>
              </a:rPr>
              <a:t>ných</a:t>
            </a:r>
            <a:r>
              <a:rPr lang="en-US" sz="2400" b="1" dirty="0">
                <a:solidFill>
                  <a:srgbClr val="000000"/>
                </a:solidFill>
              </a:rPr>
              <a:t> </a:t>
            </a:r>
            <a:r>
              <a:rPr lang="cs-CZ" sz="2400" b="1" dirty="0">
                <a:solidFill>
                  <a:srgbClr val="000000"/>
                </a:solidFill>
              </a:rPr>
              <a:t>energií</a:t>
            </a:r>
            <a:endParaRPr lang="en-US" sz="2400" dirty="0"/>
          </a:p>
        </p:txBody>
      </p:sp>
      <p:sp>
        <p:nvSpPr>
          <p:cNvPr id="5" name="Obdélník 4">
            <a:extLst>
              <a:ext uri="{FF2B5EF4-FFF2-40B4-BE49-F238E27FC236}">
                <a16:creationId xmlns:a16="http://schemas.microsoft.com/office/drawing/2014/main" id="{FBB63B17-9702-4D3F-99F3-C544D53C512E}"/>
              </a:ext>
            </a:extLst>
          </p:cNvPr>
          <p:cNvSpPr/>
          <p:nvPr/>
        </p:nvSpPr>
        <p:spPr>
          <a:xfrm>
            <a:off x="228600" y="1143000"/>
            <a:ext cx="8768687" cy="2585323"/>
          </a:xfrm>
          <a:prstGeom prst="rect">
            <a:avLst/>
          </a:prstGeom>
        </p:spPr>
        <p:txBody>
          <a:bodyPr wrap="square">
            <a:spAutoFit/>
          </a:bodyPr>
          <a:lstStyle/>
          <a:p>
            <a:r>
              <a:rPr lang="en-US" dirty="0" err="1"/>
              <a:t>Při</a:t>
            </a:r>
            <a:r>
              <a:rPr lang="en-US" dirty="0"/>
              <a:t> </a:t>
            </a:r>
            <a:r>
              <a:rPr lang="en-US" dirty="0" err="1"/>
              <a:t>vzniku</a:t>
            </a:r>
            <a:r>
              <a:rPr lang="en-US" dirty="0"/>
              <a:t> </a:t>
            </a:r>
            <a:r>
              <a:rPr lang="en-US" dirty="0" err="1"/>
              <a:t>chemické</a:t>
            </a:r>
            <a:r>
              <a:rPr lang="en-US" dirty="0"/>
              <a:t> </a:t>
            </a:r>
            <a:r>
              <a:rPr lang="en-US" dirty="0" err="1"/>
              <a:t>vazby</a:t>
            </a:r>
            <a:r>
              <a:rPr lang="en-US" dirty="0"/>
              <a:t> se </a:t>
            </a:r>
            <a:r>
              <a:rPr lang="en-US" dirty="0" err="1"/>
              <a:t>energie</a:t>
            </a:r>
            <a:r>
              <a:rPr lang="en-US" dirty="0"/>
              <a:t> </a:t>
            </a:r>
            <a:r>
              <a:rPr lang="en-US" dirty="0" err="1"/>
              <a:t>uvolňuje</a:t>
            </a:r>
            <a:r>
              <a:rPr lang="en-US" dirty="0"/>
              <a:t> ( </a:t>
            </a:r>
            <a:r>
              <a:rPr lang="en-US" dirty="0" err="1"/>
              <a:t>vazebná</a:t>
            </a:r>
            <a:r>
              <a:rPr lang="en-US" dirty="0"/>
              <a:t> </a:t>
            </a:r>
            <a:r>
              <a:rPr lang="en-US" dirty="0" err="1"/>
              <a:t>energie</a:t>
            </a:r>
            <a:r>
              <a:rPr lang="en-US" dirty="0"/>
              <a:t> ) a </a:t>
            </a:r>
            <a:r>
              <a:rPr lang="en-US" dirty="0" err="1"/>
              <a:t>při</a:t>
            </a:r>
            <a:r>
              <a:rPr lang="en-US" dirty="0"/>
              <a:t> </a:t>
            </a:r>
            <a:r>
              <a:rPr lang="en-US" dirty="0" err="1"/>
              <a:t>štěpení</a:t>
            </a:r>
            <a:r>
              <a:rPr lang="en-US" dirty="0"/>
              <a:t> </a:t>
            </a:r>
            <a:r>
              <a:rPr lang="en-US" dirty="0" err="1"/>
              <a:t>chemických</a:t>
            </a:r>
            <a:r>
              <a:rPr lang="en-US" dirty="0"/>
              <a:t> </a:t>
            </a:r>
            <a:r>
              <a:rPr lang="en-US" dirty="0" err="1"/>
              <a:t>vazeb</a:t>
            </a:r>
            <a:r>
              <a:rPr lang="en-US" dirty="0"/>
              <a:t> se </a:t>
            </a:r>
            <a:r>
              <a:rPr lang="en-US" dirty="0" err="1"/>
              <a:t>musí</a:t>
            </a:r>
            <a:r>
              <a:rPr lang="en-US" dirty="0"/>
              <a:t> </a:t>
            </a:r>
            <a:r>
              <a:rPr lang="en-US" dirty="0" err="1"/>
              <a:t>energie</a:t>
            </a:r>
            <a:r>
              <a:rPr lang="en-US" dirty="0"/>
              <a:t> </a:t>
            </a:r>
            <a:r>
              <a:rPr lang="en-US" dirty="0" err="1"/>
              <a:t>dodávat</a:t>
            </a:r>
            <a:r>
              <a:rPr lang="en-US" dirty="0"/>
              <a:t>. (</a:t>
            </a:r>
            <a:r>
              <a:rPr lang="en-US" dirty="0" err="1"/>
              <a:t>disociační</a:t>
            </a:r>
            <a:r>
              <a:rPr lang="en-US" dirty="0"/>
              <a:t> </a:t>
            </a:r>
            <a:r>
              <a:rPr lang="en-US" dirty="0" err="1"/>
              <a:t>energie</a:t>
            </a:r>
            <a:r>
              <a:rPr lang="en-US" dirty="0"/>
              <a:t>). </a:t>
            </a:r>
            <a:endParaRPr lang="cs-CZ" dirty="0"/>
          </a:p>
          <a:p>
            <a:endParaRPr lang="cs-CZ" dirty="0"/>
          </a:p>
          <a:p>
            <a:endParaRPr lang="cs-CZ" dirty="0"/>
          </a:p>
          <a:p>
            <a:endParaRPr lang="cs-CZ" dirty="0"/>
          </a:p>
          <a:p>
            <a:endParaRPr lang="cs-CZ" dirty="0"/>
          </a:p>
          <a:p>
            <a:endParaRPr lang="cs-CZ" dirty="0"/>
          </a:p>
          <a:p>
            <a:endParaRPr lang="cs-CZ" dirty="0"/>
          </a:p>
          <a:p>
            <a:endParaRPr lang="en-US" dirty="0"/>
          </a:p>
        </p:txBody>
      </p:sp>
      <p:pic>
        <p:nvPicPr>
          <p:cNvPr id="10" name="Obrázek 9" descr="Obsah obrázku snímek obrazovky&#10;&#10;Popis byl vytvořen automaticky">
            <a:extLst>
              <a:ext uri="{FF2B5EF4-FFF2-40B4-BE49-F238E27FC236}">
                <a16:creationId xmlns:a16="http://schemas.microsoft.com/office/drawing/2014/main" id="{BEB3B5A5-0519-4C96-BA37-EBD7749F5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7" y="3124200"/>
            <a:ext cx="5674505" cy="3249587"/>
          </a:xfrm>
          <a:prstGeom prst="rect">
            <a:avLst/>
          </a:prstGeom>
        </p:spPr>
      </p:pic>
      <p:pic>
        <p:nvPicPr>
          <p:cNvPr id="12" name="Obrázek 11">
            <a:extLst>
              <a:ext uri="{FF2B5EF4-FFF2-40B4-BE49-F238E27FC236}">
                <a16:creationId xmlns:a16="http://schemas.microsoft.com/office/drawing/2014/main" id="{183CEA5F-031B-4589-A797-B38EC7274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2819400"/>
            <a:ext cx="3092514" cy="3650405"/>
          </a:xfrm>
          <a:prstGeom prst="rect">
            <a:avLst/>
          </a:prstGeom>
        </p:spPr>
      </p:pic>
      <p:pic>
        <p:nvPicPr>
          <p:cNvPr id="14" name="Obrázek 13">
            <a:extLst>
              <a:ext uri="{FF2B5EF4-FFF2-40B4-BE49-F238E27FC236}">
                <a16:creationId xmlns:a16="http://schemas.microsoft.com/office/drawing/2014/main" id="{CA2E86A3-3319-44D5-8900-CFAEA50046C5}"/>
              </a:ext>
            </a:extLst>
          </p:cNvPr>
          <p:cNvPicPr>
            <a:picLocks noChangeAspect="1"/>
          </p:cNvPicPr>
          <p:nvPr/>
        </p:nvPicPr>
        <p:blipFill>
          <a:blip r:embed="rId4"/>
          <a:stretch>
            <a:fillRect/>
          </a:stretch>
        </p:blipFill>
        <p:spPr>
          <a:xfrm>
            <a:off x="381000" y="2209800"/>
            <a:ext cx="5486400" cy="466101"/>
          </a:xfrm>
          <a:prstGeom prst="rect">
            <a:avLst/>
          </a:prstGeom>
        </p:spPr>
      </p:pic>
    </p:spTree>
    <p:extLst>
      <p:ext uri="{BB962C8B-B14F-4D97-AF65-F5344CB8AC3E}">
        <p14:creationId xmlns:p14="http://schemas.microsoft.com/office/powerpoint/2010/main" val="2911676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8102520" cy="34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ovéPole 4"/>
          <p:cNvSpPr txBox="1">
            <a:spLocks noChangeArrowheads="1"/>
          </p:cNvSpPr>
          <p:nvPr/>
        </p:nvSpPr>
        <p:spPr bwMode="auto">
          <a:xfrm>
            <a:off x="1447800" y="228600"/>
            <a:ext cx="5211711" cy="51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2800" b="1" dirty="0">
                <a:latin typeface="Calibri" pitchFamily="34" charset="0"/>
                <a:cs typeface="Arial" pitchFamily="34" charset="0"/>
              </a:rPr>
              <a:t>Slučovací </a:t>
            </a:r>
            <a:r>
              <a:rPr lang="cs-CZ" altLang="cs-CZ" sz="2800" b="1" dirty="0" err="1">
                <a:latin typeface="Calibri" pitchFamily="34" charset="0"/>
                <a:cs typeface="Arial" pitchFamily="34" charset="0"/>
              </a:rPr>
              <a:t>enthalpie</a:t>
            </a:r>
            <a:r>
              <a:rPr lang="cs-CZ" altLang="cs-CZ" sz="2800" b="1" dirty="0">
                <a:latin typeface="Calibri" pitchFamily="34" charset="0"/>
                <a:cs typeface="Arial" pitchFamily="34" charset="0"/>
              </a:rPr>
              <a:t>, Hessův zákon</a:t>
            </a:r>
          </a:p>
        </p:txBody>
      </p:sp>
      <p:sp>
        <p:nvSpPr>
          <p:cNvPr id="22532" name="Obdélník 5"/>
          <p:cNvSpPr>
            <a:spLocks noChangeArrowheads="1"/>
          </p:cNvSpPr>
          <p:nvPr/>
        </p:nvSpPr>
        <p:spPr bwMode="auto">
          <a:xfrm>
            <a:off x="457200" y="1066800"/>
            <a:ext cx="8501760" cy="100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2000" dirty="0">
                <a:latin typeface="Calibri" pitchFamily="34" charset="0"/>
                <a:cs typeface="Arial" pitchFamily="34" charset="0"/>
              </a:rPr>
              <a:t>Celkové reakční teplo reakce (</a:t>
            </a:r>
            <a:r>
              <a:rPr lang="cs-CZ" altLang="cs-CZ" sz="2000" dirty="0" err="1">
                <a:latin typeface="Calibri" pitchFamily="34" charset="0"/>
                <a:cs typeface="Arial" pitchFamily="34" charset="0"/>
              </a:rPr>
              <a:t>enthalpie</a:t>
            </a:r>
            <a:r>
              <a:rPr lang="cs-CZ" altLang="cs-CZ" sz="2000" dirty="0">
                <a:latin typeface="Calibri" pitchFamily="34" charset="0"/>
                <a:cs typeface="Arial" pitchFamily="34" charset="0"/>
              </a:rPr>
              <a:t>), kterou vzniká určitý produkt, nezávisí na způsobu, jak tento produkt z výchozích látek vzniká. </a:t>
            </a:r>
            <a:br>
              <a:rPr lang="cs-CZ" altLang="cs-CZ" sz="2000" dirty="0">
                <a:latin typeface="Calibri" pitchFamily="34" charset="0"/>
                <a:cs typeface="Arial" pitchFamily="34" charset="0"/>
              </a:rPr>
            </a:br>
            <a:endParaRPr lang="cs-CZ" altLang="cs-CZ" sz="2000" dirty="0">
              <a:latin typeface="Calibri" pitchFamily="34" charset="0"/>
              <a:cs typeface="Arial" pitchFamily="34" charset="0"/>
            </a:endParaRPr>
          </a:p>
        </p:txBody>
      </p:sp>
      <p:pic>
        <p:nvPicPr>
          <p:cNvPr id="22533" name="Picture 2" descr="\Delta H^0_{298} = \sum(\Delta H^0_{sl})_{prod.} - \sum(\Delta H^0_{sl})_{reak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840" y="5026128"/>
            <a:ext cx="5352480" cy="4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Delta H^0_{298} = \sum(\Delta H^0_{sp})_{reakt.} - \sum(\Delta H^0_{sp})_{p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680" y="5875817"/>
            <a:ext cx="5460480" cy="41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ovéPole 6"/>
          <p:cNvSpPr txBox="1">
            <a:spLocks noChangeArrowheads="1"/>
          </p:cNvSpPr>
          <p:nvPr/>
        </p:nvSpPr>
        <p:spPr bwMode="auto">
          <a:xfrm>
            <a:off x="424800" y="4867711"/>
            <a:ext cx="1382400" cy="143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2200" b="1">
                <a:latin typeface="Calibri" pitchFamily="34" charset="0"/>
                <a:cs typeface="Arial" pitchFamily="34" charset="0"/>
              </a:rPr>
              <a:t>Slučovací:</a:t>
            </a:r>
          </a:p>
          <a:p>
            <a:pPr eaLnBrk="1" hangingPunct="1">
              <a:spcAft>
                <a:spcPct val="0"/>
              </a:spcAft>
            </a:pPr>
            <a:endParaRPr lang="cs-CZ" altLang="cs-CZ" sz="2200" b="1">
              <a:latin typeface="Calibri" pitchFamily="34" charset="0"/>
              <a:cs typeface="Arial" pitchFamily="34" charset="0"/>
            </a:endParaRPr>
          </a:p>
          <a:p>
            <a:pPr eaLnBrk="1" hangingPunct="1">
              <a:spcAft>
                <a:spcPct val="0"/>
              </a:spcAft>
            </a:pPr>
            <a:endParaRPr lang="cs-CZ" altLang="cs-CZ" sz="2200" b="1">
              <a:latin typeface="Calibri" pitchFamily="34" charset="0"/>
              <a:cs typeface="Arial" pitchFamily="34" charset="0"/>
            </a:endParaRPr>
          </a:p>
          <a:p>
            <a:pPr eaLnBrk="1" hangingPunct="1">
              <a:spcAft>
                <a:spcPct val="0"/>
              </a:spcAft>
            </a:pPr>
            <a:r>
              <a:rPr lang="cs-CZ" altLang="cs-CZ" sz="2200" b="1">
                <a:latin typeface="Calibri" pitchFamily="34" charset="0"/>
                <a:cs typeface="Arial" pitchFamily="34" charset="0"/>
              </a:rPr>
              <a:t>Spalné:</a:t>
            </a:r>
          </a:p>
        </p:txBody>
      </p:sp>
    </p:spTree>
    <p:extLst>
      <p:ext uri="{BB962C8B-B14F-4D97-AF65-F5344CB8AC3E}">
        <p14:creationId xmlns:p14="http://schemas.microsoft.com/office/powerpoint/2010/main" val="258946857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2"/>
          </a:xfrm>
        </p:spPr>
        <p:txBody>
          <a:bodyPr>
            <a:normAutofit/>
          </a:bodyPr>
          <a:lstStyle/>
          <a:p>
            <a:r>
              <a:rPr lang="cs-CZ" sz="2800" b="1" dirty="0">
                <a:latin typeface="+mn-lt"/>
              </a:rPr>
              <a:t>Stabilita sloučenin</a:t>
            </a:r>
          </a:p>
        </p:txBody>
      </p:sp>
      <p:sp>
        <p:nvSpPr>
          <p:cNvPr id="4" name="TextovéPole 3"/>
          <p:cNvSpPr txBox="1"/>
          <p:nvPr/>
        </p:nvSpPr>
        <p:spPr>
          <a:xfrm>
            <a:off x="325878" y="1277034"/>
            <a:ext cx="8610600" cy="646331"/>
          </a:xfrm>
          <a:prstGeom prst="rect">
            <a:avLst/>
          </a:prstGeom>
          <a:noFill/>
        </p:spPr>
        <p:txBody>
          <a:bodyPr wrap="square" rtlCol="0">
            <a:spAutoFit/>
          </a:bodyPr>
          <a:lstStyle/>
          <a:p>
            <a:r>
              <a:rPr lang="cs-CZ" dirty="0">
                <a:latin typeface="Arial" panose="020B0604020202020204" pitchFamily="34" charset="0"/>
                <a:cs typeface="Arial" panose="020B0604020202020204" pitchFamily="34" charset="0"/>
              </a:rPr>
              <a:t>  Velká záporná hodnota slučovacího tepla (slučovací entalpie)  = velká odolnost vůči rozkladu na prvky. </a:t>
            </a:r>
          </a:p>
        </p:txBody>
      </p:sp>
      <p:sp>
        <p:nvSpPr>
          <p:cNvPr id="5" name="TextovéPole 4"/>
          <p:cNvSpPr txBox="1"/>
          <p:nvPr/>
        </p:nvSpPr>
        <p:spPr>
          <a:xfrm>
            <a:off x="1219200" y="2004961"/>
            <a:ext cx="7331879" cy="400110"/>
          </a:xfrm>
          <a:prstGeom prst="rect">
            <a:avLst/>
          </a:prstGeom>
          <a:noFill/>
        </p:spPr>
        <p:txBody>
          <a:bodyPr wrap="none" rtlCol="0">
            <a:spAutoFit/>
          </a:bodyPr>
          <a:lstStyle/>
          <a:p>
            <a:r>
              <a:rPr lang="en-US" sz="2000" dirty="0"/>
              <a:t>4 </a:t>
            </a:r>
            <a:r>
              <a:rPr lang="cs-CZ" sz="2000" dirty="0"/>
              <a:t>Al</a:t>
            </a:r>
            <a:r>
              <a:rPr lang="en-US" sz="2000" dirty="0"/>
              <a:t> + 3 O</a:t>
            </a:r>
            <a:r>
              <a:rPr lang="en-US" sz="2000" baseline="-25000" dirty="0"/>
              <a:t>2</a:t>
            </a:r>
            <a:r>
              <a:rPr lang="en-US" sz="2000" dirty="0"/>
              <a:t> = 2 Al</a:t>
            </a:r>
            <a:r>
              <a:rPr lang="en-US" sz="2000" baseline="-25000" dirty="0"/>
              <a:t>2</a:t>
            </a:r>
            <a:r>
              <a:rPr lang="en-US" sz="2000" dirty="0"/>
              <a:t>O</a:t>
            </a:r>
            <a:r>
              <a:rPr lang="en-US" sz="2000" baseline="-25000" dirty="0"/>
              <a:t>3</a:t>
            </a:r>
            <a:r>
              <a:rPr lang="en-US" sz="2000" dirty="0"/>
              <a:t>       </a:t>
            </a:r>
            <a:r>
              <a:rPr lang="el-GR" sz="2000" dirty="0"/>
              <a:t>Δ</a:t>
            </a:r>
            <a:r>
              <a:rPr lang="en-US" sz="2000" dirty="0"/>
              <a:t>H</a:t>
            </a:r>
            <a:r>
              <a:rPr lang="en-US" sz="2000" baseline="-25000" dirty="0"/>
              <a:t>298</a:t>
            </a:r>
            <a:r>
              <a:rPr lang="en-US" sz="2000" dirty="0"/>
              <a:t> = - 3351.4  kJ/mol</a:t>
            </a:r>
            <a:r>
              <a:rPr lang="cs-CZ" sz="2000" dirty="0"/>
              <a:t>  (= </a:t>
            </a:r>
            <a:r>
              <a:rPr lang="cs-CZ" sz="2000" dirty="0" err="1"/>
              <a:t>enthalpie</a:t>
            </a:r>
            <a:r>
              <a:rPr lang="cs-CZ" sz="2000" dirty="0"/>
              <a:t> reakce)</a:t>
            </a:r>
            <a:endParaRPr lang="en-US" sz="2000" dirty="0"/>
          </a:p>
        </p:txBody>
      </p:sp>
      <p:sp>
        <p:nvSpPr>
          <p:cNvPr id="8" name="Obdélník 7"/>
          <p:cNvSpPr/>
          <p:nvPr/>
        </p:nvSpPr>
        <p:spPr>
          <a:xfrm>
            <a:off x="509080" y="2500806"/>
            <a:ext cx="5985934" cy="369332"/>
          </a:xfrm>
          <a:prstGeom prst="rect">
            <a:avLst/>
          </a:prstGeom>
        </p:spPr>
        <p:txBody>
          <a:bodyPr wrap="none">
            <a:spAutoFit/>
          </a:bodyPr>
          <a:lstStyle/>
          <a:p>
            <a:r>
              <a:rPr lang="cs-CZ" dirty="0">
                <a:latin typeface="Arial" panose="020B0604020202020204" pitchFamily="34" charset="0"/>
                <a:cs typeface="Arial" panose="020B0604020202020204" pitchFamily="34" charset="0"/>
              </a:rPr>
              <a:t>slučovací </a:t>
            </a:r>
            <a:r>
              <a:rPr lang="cs-CZ" dirty="0" err="1">
                <a:latin typeface="Arial" panose="020B0604020202020204" pitchFamily="34" charset="0"/>
                <a:cs typeface="Arial" panose="020B0604020202020204" pitchFamily="34" charset="0"/>
              </a:rPr>
              <a:t>tepl</a:t>
            </a:r>
            <a:r>
              <a:rPr lang="en-US" dirty="0">
                <a:latin typeface="Arial" panose="020B0604020202020204" pitchFamily="34" charset="0"/>
                <a:cs typeface="Arial" panose="020B0604020202020204" pitchFamily="34" charset="0"/>
              </a:rPr>
              <a:t>o </a:t>
            </a:r>
            <a:r>
              <a:rPr lang="en-US" dirty="0" err="1"/>
              <a:t>Al</a:t>
            </a:r>
            <a:r>
              <a:rPr lang="en-US" baseline="-25000" dirty="0" err="1"/>
              <a:t>2</a:t>
            </a:r>
            <a:r>
              <a:rPr lang="en-US" dirty="0" err="1"/>
              <a:t>O</a:t>
            </a:r>
            <a:r>
              <a:rPr lang="en-US" baseline="-25000" dirty="0" err="1"/>
              <a:t>3</a:t>
            </a:r>
            <a:r>
              <a:rPr lang="en-US" dirty="0"/>
              <a:t> </a:t>
            </a:r>
            <a:r>
              <a:rPr lang="cs-CZ" dirty="0"/>
              <a:t> je tudíž</a:t>
            </a:r>
            <a:r>
              <a:rPr lang="en-US" dirty="0"/>
              <a:t>:      </a:t>
            </a:r>
            <a:r>
              <a:rPr lang="el-GR" dirty="0"/>
              <a:t>Δ</a:t>
            </a:r>
            <a:r>
              <a:rPr lang="en-US" dirty="0"/>
              <a:t>H</a:t>
            </a:r>
            <a:r>
              <a:rPr lang="en-US" baseline="-25000" dirty="0"/>
              <a:t>298</a:t>
            </a:r>
            <a:r>
              <a:rPr lang="en-US" dirty="0"/>
              <a:t> /2  = - 1675.7  kJ/</a:t>
            </a:r>
            <a:r>
              <a:rPr lang="en-US" dirty="0" err="1"/>
              <a:t>mol</a:t>
            </a:r>
            <a:endParaRPr lang="en-US" dirty="0"/>
          </a:p>
        </p:txBody>
      </p:sp>
      <p:sp>
        <p:nvSpPr>
          <p:cNvPr id="9" name="TextovéPole 8"/>
          <p:cNvSpPr txBox="1"/>
          <p:nvPr/>
        </p:nvSpPr>
        <p:spPr>
          <a:xfrm>
            <a:off x="541506" y="3200400"/>
            <a:ext cx="2452916" cy="2031325"/>
          </a:xfrm>
          <a:prstGeom prst="rect">
            <a:avLst/>
          </a:prstGeom>
          <a:noFill/>
        </p:spPr>
        <p:txBody>
          <a:bodyPr wrap="none" rtlCol="0">
            <a:spAutoFit/>
          </a:bodyPr>
          <a:lstStyle/>
          <a:p>
            <a:r>
              <a:rPr lang="en-US" b="1" i="1" dirty="0"/>
              <a:t>St</a:t>
            </a:r>
            <a:r>
              <a:rPr lang="cs-CZ" b="1" i="1" dirty="0" err="1"/>
              <a:t>abilní</a:t>
            </a:r>
            <a:r>
              <a:rPr lang="cs-CZ" b="1" dirty="0"/>
              <a:t>:</a:t>
            </a:r>
          </a:p>
          <a:p>
            <a:endParaRPr lang="cs-CZ" dirty="0"/>
          </a:p>
          <a:p>
            <a:r>
              <a:rPr lang="en-US" b="1" dirty="0"/>
              <a:t>Al</a:t>
            </a:r>
            <a:r>
              <a:rPr lang="en-US" b="1" baseline="-25000" dirty="0"/>
              <a:t>2</a:t>
            </a:r>
            <a:r>
              <a:rPr lang="en-US" b="1" dirty="0"/>
              <a:t>O</a:t>
            </a:r>
            <a:r>
              <a:rPr lang="en-US" b="1" baseline="-25000" dirty="0"/>
              <a:t>3</a:t>
            </a:r>
            <a:r>
              <a:rPr lang="en-US" b="1" dirty="0"/>
              <a:t> </a:t>
            </a:r>
            <a:r>
              <a:rPr lang="en-US" dirty="0"/>
              <a:t>: </a:t>
            </a:r>
            <a:r>
              <a:rPr lang="cs-CZ" dirty="0"/>
              <a:t>  </a:t>
            </a:r>
            <a:r>
              <a:rPr lang="en-US" dirty="0"/>
              <a:t>- 1675.7  kJ/</a:t>
            </a:r>
            <a:r>
              <a:rPr lang="en-US" dirty="0" err="1"/>
              <a:t>mol</a:t>
            </a:r>
            <a:endParaRPr lang="en-US" dirty="0"/>
          </a:p>
          <a:p>
            <a:endParaRPr lang="cs-CZ" dirty="0"/>
          </a:p>
          <a:p>
            <a:r>
              <a:rPr lang="cs-CZ" b="1" dirty="0" err="1"/>
              <a:t>NaCl</a:t>
            </a:r>
            <a:r>
              <a:rPr lang="en-US" b="1" dirty="0"/>
              <a:t> </a:t>
            </a:r>
            <a:r>
              <a:rPr lang="en-US" dirty="0"/>
              <a:t>: </a:t>
            </a:r>
            <a:r>
              <a:rPr lang="cs-CZ" dirty="0"/>
              <a:t>      </a:t>
            </a:r>
            <a:r>
              <a:rPr lang="en-US" dirty="0"/>
              <a:t>- </a:t>
            </a:r>
            <a:r>
              <a:rPr lang="cs-CZ" dirty="0"/>
              <a:t>411</a:t>
            </a:r>
            <a:r>
              <a:rPr lang="en-US" dirty="0"/>
              <a:t>  kJ/</a:t>
            </a:r>
            <a:r>
              <a:rPr lang="en-US" dirty="0" err="1"/>
              <a:t>mol</a:t>
            </a:r>
            <a:r>
              <a:rPr lang="cs-CZ" dirty="0"/>
              <a:t> </a:t>
            </a:r>
          </a:p>
          <a:p>
            <a:endParaRPr lang="cs-CZ" dirty="0"/>
          </a:p>
          <a:p>
            <a:r>
              <a:rPr lang="cs-CZ" b="1" dirty="0"/>
              <a:t>HF</a:t>
            </a:r>
            <a:r>
              <a:rPr lang="cs-CZ" dirty="0"/>
              <a:t>:     </a:t>
            </a:r>
            <a:r>
              <a:rPr lang="en-US" dirty="0"/>
              <a:t> </a:t>
            </a:r>
            <a:r>
              <a:rPr lang="cs-CZ" dirty="0"/>
              <a:t>  </a:t>
            </a:r>
            <a:r>
              <a:rPr lang="en-US" dirty="0"/>
              <a:t>- </a:t>
            </a:r>
            <a:r>
              <a:rPr lang="cs-CZ" dirty="0"/>
              <a:t>271</a:t>
            </a:r>
            <a:r>
              <a:rPr lang="en-US" dirty="0"/>
              <a:t>.</a:t>
            </a:r>
            <a:r>
              <a:rPr lang="cs-CZ" dirty="0"/>
              <a:t>1</a:t>
            </a:r>
            <a:r>
              <a:rPr lang="en-US" dirty="0"/>
              <a:t>  kJ/</a:t>
            </a:r>
            <a:r>
              <a:rPr lang="en-US" dirty="0" err="1"/>
              <a:t>mol</a:t>
            </a:r>
            <a:endParaRPr lang="cs-CZ" dirty="0"/>
          </a:p>
        </p:txBody>
      </p:sp>
      <p:sp>
        <p:nvSpPr>
          <p:cNvPr id="10" name="TextovéPole 9"/>
          <p:cNvSpPr txBox="1"/>
          <p:nvPr/>
        </p:nvSpPr>
        <p:spPr>
          <a:xfrm>
            <a:off x="4247745" y="3302675"/>
            <a:ext cx="2533066" cy="2031325"/>
          </a:xfrm>
          <a:prstGeom prst="rect">
            <a:avLst/>
          </a:prstGeom>
          <a:noFill/>
        </p:spPr>
        <p:txBody>
          <a:bodyPr wrap="none" rtlCol="0">
            <a:spAutoFit/>
          </a:bodyPr>
          <a:lstStyle/>
          <a:p>
            <a:r>
              <a:rPr lang="cs-CZ" b="1" i="1" dirty="0"/>
              <a:t>Nes</a:t>
            </a:r>
            <a:r>
              <a:rPr lang="en-US" b="1" i="1" dirty="0"/>
              <a:t>t</a:t>
            </a:r>
            <a:r>
              <a:rPr lang="cs-CZ" b="1" i="1" dirty="0" err="1"/>
              <a:t>abilní</a:t>
            </a:r>
            <a:r>
              <a:rPr lang="cs-CZ" b="1" dirty="0"/>
              <a:t>:</a:t>
            </a:r>
          </a:p>
          <a:p>
            <a:endParaRPr lang="cs-CZ" dirty="0"/>
          </a:p>
          <a:p>
            <a:r>
              <a:rPr lang="cs-CZ" b="1" dirty="0"/>
              <a:t>C</a:t>
            </a:r>
            <a:r>
              <a:rPr lang="en-US" b="1" dirty="0"/>
              <a:t>l</a:t>
            </a:r>
            <a:r>
              <a:rPr lang="en-US" b="1" baseline="-25000" dirty="0"/>
              <a:t>2</a:t>
            </a:r>
            <a:r>
              <a:rPr lang="en-US" b="1" dirty="0"/>
              <a:t>O</a:t>
            </a:r>
            <a:r>
              <a:rPr lang="cs-CZ" b="1" baseline="-25000" dirty="0"/>
              <a:t>7</a:t>
            </a:r>
            <a:r>
              <a:rPr lang="en-US" b="1" dirty="0"/>
              <a:t> </a:t>
            </a:r>
            <a:r>
              <a:rPr lang="en-US" dirty="0"/>
              <a:t>: </a:t>
            </a:r>
            <a:r>
              <a:rPr lang="cs-CZ" dirty="0"/>
              <a:t>  </a:t>
            </a:r>
            <a:r>
              <a:rPr lang="en-US" dirty="0"/>
              <a:t>+75.7</a:t>
            </a:r>
            <a:r>
              <a:rPr lang="cs-CZ" dirty="0"/>
              <a:t>3</a:t>
            </a:r>
            <a:r>
              <a:rPr lang="en-US" dirty="0"/>
              <a:t>  kJ/</a:t>
            </a:r>
            <a:r>
              <a:rPr lang="en-US" dirty="0" err="1"/>
              <a:t>mol</a:t>
            </a:r>
            <a:endParaRPr lang="en-US" dirty="0"/>
          </a:p>
          <a:p>
            <a:endParaRPr lang="cs-CZ" dirty="0"/>
          </a:p>
          <a:p>
            <a:r>
              <a:rPr lang="cs-CZ" b="1" dirty="0" err="1"/>
              <a:t>NCl</a:t>
            </a:r>
            <a:r>
              <a:rPr lang="en-US" b="1" baseline="-25000" dirty="0"/>
              <a:t>3</a:t>
            </a:r>
            <a:r>
              <a:rPr lang="en-US" dirty="0"/>
              <a:t>: </a:t>
            </a:r>
            <a:r>
              <a:rPr lang="cs-CZ" dirty="0"/>
              <a:t>      </a:t>
            </a:r>
            <a:r>
              <a:rPr lang="en-US" dirty="0"/>
              <a:t>+ 230  kJ/</a:t>
            </a:r>
            <a:r>
              <a:rPr lang="en-US" dirty="0" err="1"/>
              <a:t>mol</a:t>
            </a:r>
            <a:r>
              <a:rPr lang="cs-CZ" dirty="0"/>
              <a:t> </a:t>
            </a:r>
          </a:p>
          <a:p>
            <a:endParaRPr lang="cs-CZ" dirty="0"/>
          </a:p>
          <a:p>
            <a:r>
              <a:rPr lang="en-US" b="1" dirty="0"/>
              <a:t>SnH</a:t>
            </a:r>
            <a:r>
              <a:rPr lang="en-US" b="1" baseline="-25000" dirty="0"/>
              <a:t>4</a:t>
            </a:r>
            <a:r>
              <a:rPr lang="cs-CZ" dirty="0"/>
              <a:t>:     </a:t>
            </a:r>
            <a:r>
              <a:rPr lang="en-US" dirty="0"/>
              <a:t> </a:t>
            </a:r>
            <a:r>
              <a:rPr lang="cs-CZ" dirty="0"/>
              <a:t>  </a:t>
            </a:r>
            <a:r>
              <a:rPr lang="en-US" dirty="0"/>
              <a:t>+162.8  kJ/</a:t>
            </a:r>
            <a:r>
              <a:rPr lang="en-US" dirty="0" err="1"/>
              <a:t>mol</a:t>
            </a:r>
            <a:endParaRPr lang="cs-CZ" dirty="0"/>
          </a:p>
        </p:txBody>
      </p:sp>
      <p:sp>
        <p:nvSpPr>
          <p:cNvPr id="11" name="TextovéPole 10"/>
          <p:cNvSpPr txBox="1"/>
          <p:nvPr/>
        </p:nvSpPr>
        <p:spPr>
          <a:xfrm>
            <a:off x="325878" y="5525470"/>
            <a:ext cx="866572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t>
            </a:r>
            <a:r>
              <a:rPr lang="cs-CZ" dirty="0" err="1">
                <a:latin typeface="Arial" panose="020B0604020202020204" pitchFamily="34" charset="0"/>
                <a:cs typeface="Arial" panose="020B0604020202020204" pitchFamily="34" charset="0"/>
              </a:rPr>
              <a:t>álé</a:t>
            </a:r>
            <a:r>
              <a:rPr lang="cs-CZ" dirty="0">
                <a:latin typeface="Arial" panose="020B0604020202020204" pitchFamily="34" charset="0"/>
                <a:cs typeface="Arial" panose="020B0604020202020204" pitchFamily="34" charset="0"/>
              </a:rPr>
              <a:t> sloučeniny lze rozložit elektrolyticky, nestálé se rozkládají při mírném zahřátí nebo za chladu, někdy explozívně. </a:t>
            </a:r>
          </a:p>
        </p:txBody>
      </p:sp>
    </p:spTree>
    <p:extLst>
      <p:ext uri="{BB962C8B-B14F-4D97-AF65-F5344CB8AC3E}">
        <p14:creationId xmlns:p14="http://schemas.microsoft.com/office/powerpoint/2010/main" val="2869702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ubs.sciepub.com/wjce/2/3/1/image/tab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4812"/>
            <a:ext cx="7620000" cy="3762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Ã½sledek obrÃ¡zku pro magnetic properties elements">
            <a:extLst>
              <a:ext uri="{FF2B5EF4-FFF2-40B4-BE49-F238E27FC236}">
                <a16:creationId xmlns:a16="http://schemas.microsoft.com/office/drawing/2014/main" id="{F9B1260A-2A72-49E1-B0D4-8AEA9AB7E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495800"/>
            <a:ext cx="3276600" cy="205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731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33400"/>
            <a:ext cx="8229600" cy="563562"/>
          </a:xfrm>
        </p:spPr>
        <p:txBody>
          <a:bodyPr>
            <a:normAutofit fontScale="90000"/>
          </a:bodyPr>
          <a:lstStyle/>
          <a:p>
            <a:r>
              <a:rPr lang="cs-CZ" altLang="en-US" sz="3200" b="1" dirty="0">
                <a:latin typeface="Arial" panose="020B0604020202020204" pitchFamily="34" charset="0"/>
                <a:cs typeface="Arial" panose="020B0604020202020204" pitchFamily="34" charset="0"/>
              </a:rPr>
              <a:t>Řád vazby</a:t>
            </a:r>
            <a:endParaRPr lang="cs-CZ" sz="3200" dirty="0">
              <a:latin typeface="Arial" panose="020B0604020202020204" pitchFamily="34" charset="0"/>
              <a:cs typeface="Arial" panose="020B0604020202020204" pitchFamily="34" charset="0"/>
            </a:endParaRPr>
          </a:p>
        </p:txBody>
      </p:sp>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53" y="2057400"/>
            <a:ext cx="8580694"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a:extLst>
              <a:ext uri="{FF2B5EF4-FFF2-40B4-BE49-F238E27FC236}">
                <a16:creationId xmlns:a16="http://schemas.microsoft.com/office/drawing/2014/main" id="{72D902D0-606A-4812-9A67-04B24187E6E3}"/>
              </a:ext>
            </a:extLst>
          </p:cNvPr>
          <p:cNvSpPr txBox="1"/>
          <p:nvPr/>
        </p:nvSpPr>
        <p:spPr>
          <a:xfrm>
            <a:off x="319355" y="1219200"/>
            <a:ext cx="8626988" cy="1015663"/>
          </a:xfrm>
          <a:prstGeom prst="rect">
            <a:avLst/>
          </a:prstGeom>
          <a:noFill/>
        </p:spPr>
        <p:txBody>
          <a:bodyPr wrap="square" rtlCol="0">
            <a:spAutoFit/>
          </a:bodyPr>
          <a:lstStyle/>
          <a:p>
            <a:r>
              <a:rPr lang="cs-CZ" sz="2000" dirty="0"/>
              <a:t>= „násobnost“ vazby. </a:t>
            </a:r>
            <a:r>
              <a:rPr lang="cs-CZ" sz="2000" dirty="0">
                <a:cs typeface="Arial" panose="020B0604020202020204" pitchFamily="34" charset="0"/>
              </a:rPr>
              <a:t>Charakterizuje počet elektronových párů sdílených mezi atomy (nemusí být nutně celočíselný). </a:t>
            </a:r>
            <a:r>
              <a:rPr lang="cs-CZ" sz="2000" dirty="0"/>
              <a:t>Je parametrem stability molekul. </a:t>
            </a:r>
            <a:endParaRPr lang="cs-CZ" sz="2000" dirty="0">
              <a:cs typeface="Arial" panose="020B0604020202020204" pitchFamily="34" charset="0"/>
            </a:endParaRPr>
          </a:p>
          <a:p>
            <a:endParaRPr lang="cs-CZ" sz="2000" dirty="0"/>
          </a:p>
        </p:txBody>
      </p:sp>
      <p:sp>
        <p:nvSpPr>
          <p:cNvPr id="3" name="TextovéPole 2">
            <a:extLst>
              <a:ext uri="{FF2B5EF4-FFF2-40B4-BE49-F238E27FC236}">
                <a16:creationId xmlns:a16="http://schemas.microsoft.com/office/drawing/2014/main" id="{5FDD117C-DDFB-4A32-909F-F17862D149B7}"/>
              </a:ext>
            </a:extLst>
          </p:cNvPr>
          <p:cNvSpPr txBox="1"/>
          <p:nvPr/>
        </p:nvSpPr>
        <p:spPr>
          <a:xfrm>
            <a:off x="457200" y="6096000"/>
            <a:ext cx="5853590" cy="369332"/>
          </a:xfrm>
          <a:prstGeom prst="rect">
            <a:avLst/>
          </a:prstGeom>
          <a:noFill/>
        </p:spPr>
        <p:txBody>
          <a:bodyPr wrap="none" rtlCol="0">
            <a:spAutoFit/>
          </a:bodyPr>
          <a:lstStyle/>
          <a:p>
            <a:r>
              <a:rPr lang="cs-CZ" dirty="0"/>
              <a:t>Pro </a:t>
            </a:r>
            <a:r>
              <a:rPr lang="cs-CZ" dirty="0" err="1"/>
              <a:t>He</a:t>
            </a:r>
            <a:r>
              <a:rPr lang="cs-CZ" baseline="-25000" dirty="0" err="1"/>
              <a:t>2</a:t>
            </a:r>
            <a:r>
              <a:rPr lang="cs-CZ" dirty="0"/>
              <a:t> je </a:t>
            </a:r>
            <a:r>
              <a:rPr lang="cs-CZ" dirty="0" err="1"/>
              <a:t>BO</a:t>
            </a:r>
            <a:r>
              <a:rPr lang="cs-CZ" dirty="0"/>
              <a:t> = (2 – 2)/2 = 0	Tato molekula tudíž neexistuje.</a:t>
            </a:r>
          </a:p>
        </p:txBody>
      </p:sp>
    </p:spTree>
    <p:extLst>
      <p:ext uri="{BB962C8B-B14F-4D97-AF65-F5344CB8AC3E}">
        <p14:creationId xmlns:p14="http://schemas.microsoft.com/office/powerpoint/2010/main" val="3319581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365104"/>
            <a:ext cx="3888432" cy="229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47056"/>
            <a:ext cx="5584290" cy="3279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325927"/>
            <a:ext cx="4790560" cy="226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Ã½sledek obrÃ¡zku pro MO H2">
            <a:extLst>
              <a:ext uri="{FF2B5EF4-FFF2-40B4-BE49-F238E27FC236}">
                <a16:creationId xmlns:a16="http://schemas.microsoft.com/office/drawing/2014/main" id="{E86CF823-12C7-4778-9C71-C306A1A209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167" y="1639637"/>
            <a:ext cx="2466833" cy="2286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105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37043"/>
            <a:ext cx="6387902" cy="35026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C602548F-0124-480F-8035-EF56B7401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150" y="218296"/>
            <a:ext cx="4800628" cy="272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descr="SouvisejÃ­cÃ­ obrÃ¡zek">
            <a:extLst>
              <a:ext uri="{FF2B5EF4-FFF2-40B4-BE49-F238E27FC236}">
                <a16:creationId xmlns:a16="http://schemas.microsoft.com/office/drawing/2014/main" id="{80A1851A-1E9B-4E8B-965E-5FAD50756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00316"/>
            <a:ext cx="20574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72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Ã½sledek obrÃ¡zku pro Innovative Mnemonics in Chemical Educ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Innovative Mnemonics in Chemical Educ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Obdélník 5"/>
          <p:cNvSpPr/>
          <p:nvPr/>
        </p:nvSpPr>
        <p:spPr>
          <a:xfrm>
            <a:off x="1219200" y="1040494"/>
            <a:ext cx="5924442" cy="461665"/>
          </a:xfrm>
          <a:prstGeom prst="rect">
            <a:avLst/>
          </a:prstGeom>
          <a:ln>
            <a:solidFill>
              <a:schemeClr val="tx1"/>
            </a:solidFill>
          </a:ln>
        </p:spPr>
        <p:txBody>
          <a:bodyPr wrap="none">
            <a:spAutoFit/>
          </a:bodyPr>
          <a:lstStyle/>
          <a:p>
            <a:r>
              <a:rPr lang="cs-CZ" sz="2400" b="1" dirty="0"/>
              <a:t>B.O. = 3  – 0,5.</a:t>
            </a:r>
            <a:r>
              <a:rPr lang="en-US" sz="2400" b="1" dirty="0"/>
              <a:t>(</a:t>
            </a:r>
            <a:r>
              <a:rPr lang="cs-CZ" sz="2400" b="1" dirty="0"/>
              <a:t>Celkový počet</a:t>
            </a:r>
            <a:r>
              <a:rPr lang="en-US" sz="2400" b="1" dirty="0"/>
              <a:t> </a:t>
            </a:r>
            <a:r>
              <a:rPr lang="en-US" sz="2400" b="1" dirty="0" err="1"/>
              <a:t>ele</a:t>
            </a:r>
            <a:r>
              <a:rPr lang="cs-CZ" sz="2400" b="1" dirty="0"/>
              <a:t>k</a:t>
            </a:r>
            <a:r>
              <a:rPr lang="en-US" sz="2400" b="1" dirty="0" err="1"/>
              <a:t>tron</a:t>
            </a:r>
            <a:r>
              <a:rPr lang="cs-CZ" sz="2400" b="1" dirty="0"/>
              <a:t>ů</a:t>
            </a:r>
            <a:r>
              <a:rPr lang="en-US" sz="2400" b="1" dirty="0"/>
              <a:t> - 14)</a:t>
            </a:r>
            <a:endParaRPr lang="cs-CZ" sz="2400" b="1" dirty="0"/>
          </a:p>
        </p:txBody>
      </p:sp>
      <p:pic>
        <p:nvPicPr>
          <p:cNvPr id="1536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18" y="1981200"/>
            <a:ext cx="3982297" cy="300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délník 8"/>
          <p:cNvSpPr/>
          <p:nvPr/>
        </p:nvSpPr>
        <p:spPr>
          <a:xfrm>
            <a:off x="3411690" y="2748902"/>
            <a:ext cx="5272898" cy="400110"/>
          </a:xfrm>
          <a:prstGeom prst="rect">
            <a:avLst/>
          </a:prstGeom>
        </p:spPr>
        <p:txBody>
          <a:bodyPr wrap="square">
            <a:spAutoFit/>
          </a:bodyPr>
          <a:lstStyle/>
          <a:p>
            <a:r>
              <a:rPr lang="cs-CZ" sz="2000" dirty="0"/>
              <a:t>M</a:t>
            </a:r>
            <a:r>
              <a:rPr lang="en-US" sz="2000" dirty="0" err="1"/>
              <a:t>etod</a:t>
            </a:r>
            <a:r>
              <a:rPr lang="cs-CZ" sz="2000" dirty="0"/>
              <a:t>a funguje pro prvky s </a:t>
            </a:r>
            <a:r>
              <a:rPr lang="en-US" sz="2000" u="sng" dirty="0"/>
              <a:t>10 </a:t>
            </a:r>
            <a:r>
              <a:rPr lang="cs-CZ" sz="2000" u="sng" dirty="0"/>
              <a:t>až</a:t>
            </a:r>
            <a:r>
              <a:rPr lang="en-US" sz="2000" u="sng" dirty="0"/>
              <a:t> 18 </a:t>
            </a:r>
            <a:r>
              <a:rPr lang="en-US" sz="2000" u="sng" dirty="0" err="1"/>
              <a:t>ele</a:t>
            </a:r>
            <a:r>
              <a:rPr lang="cs-CZ" sz="2000" u="sng" dirty="0"/>
              <a:t>k</a:t>
            </a:r>
            <a:r>
              <a:rPr lang="en-US" sz="2000" u="sng" dirty="0" err="1"/>
              <a:t>tron</a:t>
            </a:r>
            <a:r>
              <a:rPr lang="cs-CZ" sz="2000" u="sng" dirty="0"/>
              <a:t>y</a:t>
            </a:r>
            <a:r>
              <a:rPr lang="en-US" sz="2000" dirty="0"/>
              <a:t>.  </a:t>
            </a:r>
          </a:p>
        </p:txBody>
      </p:sp>
      <p:sp>
        <p:nvSpPr>
          <p:cNvPr id="10" name="Obdélník 9"/>
          <p:cNvSpPr/>
          <p:nvPr/>
        </p:nvSpPr>
        <p:spPr>
          <a:xfrm>
            <a:off x="3411690" y="1981200"/>
            <a:ext cx="5078465" cy="707886"/>
          </a:xfrm>
          <a:prstGeom prst="rect">
            <a:avLst/>
          </a:prstGeom>
        </p:spPr>
        <p:txBody>
          <a:bodyPr wrap="square">
            <a:spAutoFit/>
          </a:bodyPr>
          <a:lstStyle/>
          <a:p>
            <a:r>
              <a:rPr lang="cs-CZ" sz="2000" dirty="0"/>
              <a:t>Celkový počet</a:t>
            </a:r>
            <a:r>
              <a:rPr lang="en-US" sz="2000" dirty="0"/>
              <a:t> </a:t>
            </a:r>
            <a:r>
              <a:rPr lang="en-US" sz="2000" dirty="0" err="1"/>
              <a:t>ele</a:t>
            </a:r>
            <a:r>
              <a:rPr lang="cs-CZ" sz="2000" dirty="0"/>
              <a:t>k</a:t>
            </a:r>
            <a:r>
              <a:rPr lang="en-US" sz="2000" dirty="0" err="1"/>
              <a:t>tron</a:t>
            </a:r>
            <a:r>
              <a:rPr lang="cs-CZ" sz="2000" dirty="0"/>
              <a:t>ů</a:t>
            </a:r>
            <a:r>
              <a:rPr lang="en-US" sz="2000" dirty="0"/>
              <a:t> </a:t>
            </a:r>
            <a:r>
              <a:rPr lang="cs-CZ" sz="2000" dirty="0"/>
              <a:t>= suma Z obou prvků - náboj</a:t>
            </a:r>
          </a:p>
        </p:txBody>
      </p:sp>
      <p:sp>
        <p:nvSpPr>
          <p:cNvPr id="11" name="Obdélník 10"/>
          <p:cNvSpPr/>
          <p:nvPr/>
        </p:nvSpPr>
        <p:spPr>
          <a:xfrm>
            <a:off x="366326" y="5391931"/>
            <a:ext cx="8548193" cy="677108"/>
          </a:xfrm>
          <a:prstGeom prst="rect">
            <a:avLst/>
          </a:prstGeom>
        </p:spPr>
        <p:txBody>
          <a:bodyPr wrap="square">
            <a:spAutoFit/>
          </a:bodyPr>
          <a:lstStyle/>
          <a:p>
            <a:r>
              <a:rPr lang="en-US" b="1" dirty="0"/>
              <a:t>N</a:t>
            </a:r>
            <a:r>
              <a:rPr lang="en-US" b="1" baseline="-25000" dirty="0"/>
              <a:t>2</a:t>
            </a:r>
            <a:r>
              <a:rPr lang="en-US" b="1" dirty="0"/>
              <a:t> </a:t>
            </a:r>
            <a:r>
              <a:rPr lang="cs-CZ" b="1" dirty="0"/>
              <a:t>má</a:t>
            </a:r>
            <a:r>
              <a:rPr lang="en-US" b="1" dirty="0"/>
              <a:t> 14 </a:t>
            </a:r>
            <a:r>
              <a:rPr lang="en-US" b="1" dirty="0" err="1"/>
              <a:t>ele</a:t>
            </a:r>
            <a:r>
              <a:rPr lang="cs-CZ" b="1" dirty="0"/>
              <a:t>k</a:t>
            </a:r>
            <a:r>
              <a:rPr lang="en-US" b="1" dirty="0" err="1"/>
              <a:t>tron</a:t>
            </a:r>
            <a:r>
              <a:rPr lang="cs-CZ" b="1" dirty="0"/>
              <a:t>ů</a:t>
            </a:r>
            <a:r>
              <a:rPr lang="en-US" b="1" dirty="0"/>
              <a:t> a</a:t>
            </a:r>
            <a:r>
              <a:rPr lang="cs-CZ" b="1" dirty="0"/>
              <a:t> řád vazby </a:t>
            </a:r>
            <a:r>
              <a:rPr lang="en-US" b="1" dirty="0"/>
              <a:t>3. </a:t>
            </a:r>
            <a:r>
              <a:rPr lang="cs-CZ" sz="2000" dirty="0"/>
              <a:t>Každý</a:t>
            </a:r>
            <a:r>
              <a:rPr lang="en-US" dirty="0"/>
              <a:t> </a:t>
            </a:r>
            <a:r>
              <a:rPr lang="en-US" dirty="0" err="1"/>
              <a:t>ele</a:t>
            </a:r>
            <a:r>
              <a:rPr lang="cs-CZ" dirty="0"/>
              <a:t>k</a:t>
            </a:r>
            <a:r>
              <a:rPr lang="en-US" dirty="0" err="1"/>
              <a:t>tron</a:t>
            </a:r>
            <a:r>
              <a:rPr lang="en-US" dirty="0"/>
              <a:t> </a:t>
            </a:r>
            <a:r>
              <a:rPr lang="cs-CZ" dirty="0"/>
              <a:t>přidaný nebo </a:t>
            </a:r>
            <a:r>
              <a:rPr lang="en-US" dirty="0"/>
              <a:t>o</a:t>
            </a:r>
            <a:r>
              <a:rPr lang="cs-CZ" dirty="0" err="1"/>
              <a:t>dečtený</a:t>
            </a:r>
            <a:r>
              <a:rPr lang="cs-CZ" dirty="0"/>
              <a:t> od</a:t>
            </a:r>
            <a:r>
              <a:rPr lang="en-US" dirty="0"/>
              <a:t> 14, </a:t>
            </a:r>
            <a:r>
              <a:rPr lang="cs-CZ" dirty="0"/>
              <a:t>snižuje</a:t>
            </a:r>
            <a:r>
              <a:rPr lang="en-US" dirty="0"/>
              <a:t> </a:t>
            </a:r>
            <a:r>
              <a:rPr lang="cs-CZ" dirty="0"/>
              <a:t>řád vazby o </a:t>
            </a:r>
            <a:r>
              <a:rPr lang="en-US" dirty="0"/>
              <a:t>0.5.</a:t>
            </a:r>
            <a:endParaRPr lang="cs-CZ" dirty="0"/>
          </a:p>
        </p:txBody>
      </p:sp>
      <p:sp>
        <p:nvSpPr>
          <p:cNvPr id="12" name="Obdélník 11">
            <a:extLst>
              <a:ext uri="{FF2B5EF4-FFF2-40B4-BE49-F238E27FC236}">
                <a16:creationId xmlns:a16="http://schemas.microsoft.com/office/drawing/2014/main" id="{3D46965D-D7ED-4630-AB4D-7A547EC558F8}"/>
              </a:ext>
            </a:extLst>
          </p:cNvPr>
          <p:cNvSpPr/>
          <p:nvPr/>
        </p:nvSpPr>
        <p:spPr>
          <a:xfrm>
            <a:off x="460375" y="6289283"/>
            <a:ext cx="8360097" cy="307777"/>
          </a:xfrm>
          <a:prstGeom prst="rect">
            <a:avLst/>
          </a:prstGeom>
        </p:spPr>
        <p:txBody>
          <a:bodyPr wrap="square">
            <a:spAutoFit/>
          </a:bodyPr>
          <a:lstStyle/>
          <a:p>
            <a:r>
              <a:rPr lang="cs-CZ" sz="1400" dirty="0"/>
              <a:t>https://bustingjeemain.com/shortcut-tricks/shortcut-tricks-find-bond-order-quickly</a:t>
            </a:r>
          </a:p>
        </p:txBody>
      </p:sp>
      <p:sp>
        <p:nvSpPr>
          <p:cNvPr id="14" name="Nadpis 1">
            <a:extLst>
              <a:ext uri="{FF2B5EF4-FFF2-40B4-BE49-F238E27FC236}">
                <a16:creationId xmlns:a16="http://schemas.microsoft.com/office/drawing/2014/main" id="{4AC70BE3-ED51-40F3-8F86-E52A8FD19A2E}"/>
              </a:ext>
            </a:extLst>
          </p:cNvPr>
          <p:cNvSpPr>
            <a:spLocks noGrp="1"/>
          </p:cNvSpPr>
          <p:nvPr>
            <p:ph type="title"/>
          </p:nvPr>
        </p:nvSpPr>
        <p:spPr>
          <a:xfrm>
            <a:off x="454988" y="170962"/>
            <a:ext cx="8229600" cy="563562"/>
          </a:xfrm>
        </p:spPr>
        <p:txBody>
          <a:bodyPr>
            <a:normAutofit/>
          </a:bodyPr>
          <a:lstStyle/>
          <a:p>
            <a:r>
              <a:rPr lang="cs-CZ" altLang="en-US" sz="2800" b="1" dirty="0">
                <a:latin typeface="+mn-lt"/>
                <a:cs typeface="Arial" panose="020B0604020202020204" pitchFamily="34" charset="0"/>
              </a:rPr>
              <a:t>Řád vazby</a:t>
            </a:r>
            <a:endParaRPr lang="cs-CZ" sz="2800" dirty="0">
              <a:latin typeface="+mn-lt"/>
              <a:cs typeface="Arial" panose="020B0604020202020204" pitchFamily="34" charset="0"/>
            </a:endParaRPr>
          </a:p>
        </p:txBody>
      </p:sp>
    </p:spTree>
    <p:extLst>
      <p:ext uri="{BB962C8B-B14F-4D97-AF65-F5344CB8AC3E}">
        <p14:creationId xmlns:p14="http://schemas.microsoft.com/office/powerpoint/2010/main" val="1161041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Ã½sledek obrÃ¡zku pro Innovative Mnemonics in Chemical Educ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Innovative Mnemonics in Chemical Educ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Obdélník 7"/>
          <p:cNvSpPr/>
          <p:nvPr/>
        </p:nvSpPr>
        <p:spPr>
          <a:xfrm>
            <a:off x="460375" y="1052736"/>
            <a:ext cx="8360097" cy="4832092"/>
          </a:xfrm>
          <a:prstGeom prst="rect">
            <a:avLst/>
          </a:prstGeom>
        </p:spPr>
        <p:txBody>
          <a:bodyPr wrap="square">
            <a:spAutoFit/>
          </a:bodyPr>
          <a:lstStyle/>
          <a:p>
            <a:r>
              <a:rPr lang="en-US" sz="2000" b="1" dirty="0"/>
              <a:t>CO</a:t>
            </a:r>
          </a:p>
          <a:p>
            <a:r>
              <a:rPr lang="cs-CZ" sz="2000" dirty="0"/>
              <a:t>Celkový počet</a:t>
            </a:r>
            <a:r>
              <a:rPr lang="en-US" sz="2000" dirty="0"/>
              <a:t> </a:t>
            </a:r>
            <a:r>
              <a:rPr lang="en-US" sz="2000" dirty="0" err="1"/>
              <a:t>ele</a:t>
            </a:r>
            <a:r>
              <a:rPr lang="cs-CZ" sz="2000" dirty="0"/>
              <a:t>k</a:t>
            </a:r>
            <a:r>
              <a:rPr lang="en-US" sz="2000" dirty="0" err="1"/>
              <a:t>tron</a:t>
            </a:r>
            <a:r>
              <a:rPr lang="cs-CZ" sz="2000" dirty="0"/>
              <a:t>ů</a:t>
            </a:r>
            <a:r>
              <a:rPr lang="en-US" sz="2000" dirty="0"/>
              <a:t> = 6 + 8 = 14. </a:t>
            </a:r>
          </a:p>
          <a:p>
            <a:r>
              <a:rPr lang="en-US" sz="2000" dirty="0"/>
              <a:t>B.O. = 3</a:t>
            </a:r>
          </a:p>
          <a:p>
            <a:endParaRPr lang="cs-CZ" sz="2000" dirty="0"/>
          </a:p>
          <a:p>
            <a:endParaRPr lang="en-US" sz="2000" dirty="0"/>
          </a:p>
          <a:p>
            <a:r>
              <a:rPr lang="en-US" sz="2000" b="1" dirty="0"/>
              <a:t>O</a:t>
            </a:r>
            <a:r>
              <a:rPr lang="en-US" sz="2000" b="1" baseline="-25000" dirty="0"/>
              <a:t>2</a:t>
            </a:r>
            <a:r>
              <a:rPr lang="en-US" sz="2000" b="1" baseline="30000" dirty="0"/>
              <a:t>2-</a:t>
            </a:r>
            <a:endParaRPr lang="en-US" sz="2000" b="1" dirty="0"/>
          </a:p>
          <a:p>
            <a:r>
              <a:rPr lang="cs-CZ" sz="2000" dirty="0"/>
              <a:t>Celkový počet</a:t>
            </a:r>
            <a:r>
              <a:rPr lang="en-US" sz="2000" dirty="0"/>
              <a:t> </a:t>
            </a:r>
            <a:r>
              <a:rPr lang="en-US" sz="2000" dirty="0" err="1"/>
              <a:t>ele</a:t>
            </a:r>
            <a:r>
              <a:rPr lang="cs-CZ" sz="2000" dirty="0"/>
              <a:t>k</a:t>
            </a:r>
            <a:r>
              <a:rPr lang="en-US" sz="2000" dirty="0" err="1"/>
              <a:t>tron</a:t>
            </a:r>
            <a:r>
              <a:rPr lang="cs-CZ" sz="2000" dirty="0"/>
              <a:t>ů</a:t>
            </a:r>
            <a:r>
              <a:rPr lang="en-US" sz="2000" dirty="0"/>
              <a:t> = 8 x 2 + 2( – </a:t>
            </a:r>
            <a:r>
              <a:rPr lang="cs-CZ" sz="2000" dirty="0"/>
              <a:t>náboj</a:t>
            </a:r>
            <a:r>
              <a:rPr lang="en-US" sz="2000" dirty="0"/>
              <a:t>) = 18.</a:t>
            </a:r>
          </a:p>
          <a:p>
            <a:r>
              <a:rPr lang="en-US" sz="2000" dirty="0"/>
              <a:t>B.O. = 3 – 0.5 x 4 = 1</a:t>
            </a:r>
            <a:endParaRPr lang="cs-CZ" sz="2000" dirty="0"/>
          </a:p>
          <a:p>
            <a:endParaRPr lang="en-US" sz="2000" dirty="0"/>
          </a:p>
          <a:p>
            <a:r>
              <a:rPr lang="cs-CZ" sz="2000" dirty="0"/>
              <a:t>O</a:t>
            </a:r>
            <a:r>
              <a:rPr lang="cs-CZ" sz="2000" baseline="-25000" dirty="0"/>
              <a:t>2</a:t>
            </a:r>
            <a:r>
              <a:rPr lang="cs-CZ" sz="2000" baseline="30000" dirty="0"/>
              <a:t>2+</a:t>
            </a:r>
            <a:r>
              <a:rPr lang="cs-CZ" sz="2000" dirty="0"/>
              <a:t>    14 elektronů, B.O = 3</a:t>
            </a:r>
            <a:endParaRPr lang="en-US" sz="2000" dirty="0"/>
          </a:p>
          <a:p>
            <a:r>
              <a:rPr lang="cs-CZ" sz="2000" dirty="0"/>
              <a:t>O</a:t>
            </a:r>
            <a:r>
              <a:rPr lang="cs-CZ" sz="2000" baseline="-25000" dirty="0"/>
              <a:t>2</a:t>
            </a:r>
            <a:r>
              <a:rPr lang="cs-CZ" sz="2000" baseline="30000" dirty="0"/>
              <a:t>–</a:t>
            </a:r>
            <a:r>
              <a:rPr lang="cs-CZ" sz="2000" dirty="0"/>
              <a:t>     17 elektronů, B.O. = 1.5</a:t>
            </a:r>
          </a:p>
          <a:p>
            <a:r>
              <a:rPr lang="cs-CZ" sz="2000" dirty="0"/>
              <a:t>O</a:t>
            </a:r>
            <a:r>
              <a:rPr lang="cs-CZ" sz="2000" baseline="-25000" dirty="0"/>
              <a:t>2</a:t>
            </a:r>
            <a:r>
              <a:rPr lang="cs-CZ" sz="2000" dirty="0"/>
              <a:t>       16 elektronů, B.O. = 2</a:t>
            </a:r>
          </a:p>
          <a:p>
            <a:r>
              <a:rPr lang="cs-CZ" sz="2000" dirty="0"/>
              <a:t>O</a:t>
            </a:r>
            <a:r>
              <a:rPr lang="cs-CZ" sz="2000" baseline="-25000" dirty="0"/>
              <a:t>2</a:t>
            </a:r>
            <a:r>
              <a:rPr lang="cs-CZ" sz="2000" baseline="30000" dirty="0"/>
              <a:t>+</a:t>
            </a:r>
            <a:r>
              <a:rPr lang="cs-CZ" sz="2000" dirty="0"/>
              <a:t>      15 elektronů, B.O. = 2.5</a:t>
            </a:r>
          </a:p>
          <a:p>
            <a:r>
              <a:rPr lang="cs-CZ" sz="2000" dirty="0"/>
              <a:t>O</a:t>
            </a:r>
            <a:r>
              <a:rPr lang="cs-CZ" sz="2000" baseline="-25000" dirty="0"/>
              <a:t>2</a:t>
            </a:r>
            <a:r>
              <a:rPr lang="cs-CZ" sz="2000" baseline="30000" dirty="0"/>
              <a:t>2-</a:t>
            </a:r>
            <a:r>
              <a:rPr lang="cs-CZ" sz="2000" dirty="0"/>
              <a:t>      18 elektronů. B.O = 1.</a:t>
            </a:r>
          </a:p>
          <a:p>
            <a:endParaRPr lang="en-US" sz="2000" dirty="0"/>
          </a:p>
        </p:txBody>
      </p:sp>
      <p:sp>
        <p:nvSpPr>
          <p:cNvPr id="2" name="TextovéPole 1">
            <a:extLst>
              <a:ext uri="{FF2B5EF4-FFF2-40B4-BE49-F238E27FC236}">
                <a16:creationId xmlns:a16="http://schemas.microsoft.com/office/drawing/2014/main" id="{8C6DC6D2-D67F-49FC-A95A-6CFB328E7BE0}"/>
              </a:ext>
            </a:extLst>
          </p:cNvPr>
          <p:cNvSpPr txBox="1"/>
          <p:nvPr/>
        </p:nvSpPr>
        <p:spPr>
          <a:xfrm>
            <a:off x="307975" y="260940"/>
            <a:ext cx="1947937" cy="461665"/>
          </a:xfrm>
          <a:prstGeom prst="rect">
            <a:avLst/>
          </a:prstGeom>
          <a:noFill/>
        </p:spPr>
        <p:txBody>
          <a:bodyPr wrap="square" rtlCol="0">
            <a:spAutoFit/>
          </a:bodyPr>
          <a:lstStyle/>
          <a:p>
            <a:r>
              <a:rPr lang="cs-CZ" sz="2400" b="1" dirty="0"/>
              <a:t>Příklad</a:t>
            </a:r>
          </a:p>
        </p:txBody>
      </p:sp>
    </p:spTree>
    <p:extLst>
      <p:ext uri="{BB962C8B-B14F-4D97-AF65-F5344CB8AC3E}">
        <p14:creationId xmlns:p14="http://schemas.microsoft.com/office/powerpoint/2010/main" val="1798110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3860127E-AFC5-4BAC-8860-C2113A5D37A1}"/>
              </a:ext>
            </a:extLst>
          </p:cNvPr>
          <p:cNvPicPr>
            <a:picLocks noChangeAspect="1"/>
          </p:cNvPicPr>
          <p:nvPr/>
        </p:nvPicPr>
        <p:blipFill>
          <a:blip r:embed="rId2"/>
          <a:stretch>
            <a:fillRect/>
          </a:stretch>
        </p:blipFill>
        <p:spPr>
          <a:xfrm>
            <a:off x="152400" y="2971800"/>
            <a:ext cx="4544930" cy="1826626"/>
          </a:xfrm>
          <a:prstGeom prst="rect">
            <a:avLst/>
          </a:prstGeom>
        </p:spPr>
      </p:pic>
      <p:sp>
        <p:nvSpPr>
          <p:cNvPr id="5" name="Obdélník 4">
            <a:extLst>
              <a:ext uri="{FF2B5EF4-FFF2-40B4-BE49-F238E27FC236}">
                <a16:creationId xmlns:a16="http://schemas.microsoft.com/office/drawing/2014/main" id="{54E3D8A2-8598-4CA7-BC07-E715790452F1}"/>
              </a:ext>
            </a:extLst>
          </p:cNvPr>
          <p:cNvSpPr/>
          <p:nvPr/>
        </p:nvSpPr>
        <p:spPr>
          <a:xfrm>
            <a:off x="4953001" y="1143000"/>
            <a:ext cx="4114799" cy="5078313"/>
          </a:xfrm>
          <a:prstGeom prst="rect">
            <a:avLst/>
          </a:prstGeom>
        </p:spPr>
        <p:txBody>
          <a:bodyPr wrap="square">
            <a:spAutoFit/>
          </a:bodyPr>
          <a:lstStyle/>
          <a:p>
            <a:pPr algn="just"/>
            <a:r>
              <a:rPr lang="en-US" b="1" dirty="0">
                <a:solidFill>
                  <a:srgbClr val="000000"/>
                </a:solidFill>
              </a:rPr>
              <a:t>Mole</a:t>
            </a:r>
            <a:r>
              <a:rPr lang="cs-CZ" b="1" dirty="0">
                <a:solidFill>
                  <a:srgbClr val="000000"/>
                </a:solidFill>
              </a:rPr>
              <a:t>k</a:t>
            </a:r>
            <a:r>
              <a:rPr lang="en-US" b="1" dirty="0">
                <a:solidFill>
                  <a:srgbClr val="000000"/>
                </a:solidFill>
              </a:rPr>
              <a:t>ul</a:t>
            </a:r>
            <a:r>
              <a:rPr lang="cs-CZ" b="1" dirty="0">
                <a:solidFill>
                  <a:srgbClr val="000000"/>
                </a:solidFill>
              </a:rPr>
              <a:t>y</a:t>
            </a:r>
            <a:r>
              <a:rPr lang="en-US" b="1" dirty="0">
                <a:solidFill>
                  <a:srgbClr val="000000"/>
                </a:solidFill>
              </a:rPr>
              <a:t> a ion</a:t>
            </a:r>
            <a:r>
              <a:rPr lang="cs-CZ" b="1" dirty="0">
                <a:solidFill>
                  <a:srgbClr val="000000"/>
                </a:solidFill>
              </a:rPr>
              <a:t>ty</a:t>
            </a:r>
            <a:r>
              <a:rPr lang="en-US" b="1" dirty="0">
                <a:solidFill>
                  <a:srgbClr val="000000"/>
                </a:solidFill>
              </a:rPr>
              <a:t> </a:t>
            </a:r>
            <a:r>
              <a:rPr lang="cs-CZ" b="1" dirty="0">
                <a:solidFill>
                  <a:srgbClr val="000000"/>
                </a:solidFill>
              </a:rPr>
              <a:t>s n = </a:t>
            </a:r>
            <a:r>
              <a:rPr lang="en-US" b="1" dirty="0">
                <a:solidFill>
                  <a:srgbClr val="000000"/>
                </a:solidFill>
              </a:rPr>
              <a:t>1-2:</a:t>
            </a:r>
            <a:endParaRPr lang="en-US" dirty="0">
              <a:solidFill>
                <a:srgbClr val="000000"/>
              </a:solidFill>
            </a:endParaRPr>
          </a:p>
          <a:p>
            <a:pPr algn="just"/>
            <a:r>
              <a:rPr lang="cs-CZ" b="1" dirty="0">
                <a:solidFill>
                  <a:srgbClr val="FF0000"/>
                </a:solidFill>
              </a:rPr>
              <a:t>	</a:t>
            </a:r>
            <a:r>
              <a:rPr lang="cs-CZ" b="1" dirty="0">
                <a:solidFill>
                  <a:srgbClr val="0070C0"/>
                </a:solidFill>
              </a:rPr>
              <a:t>B.O.</a:t>
            </a:r>
            <a:r>
              <a:rPr lang="en-US" b="1" dirty="0">
                <a:solidFill>
                  <a:srgbClr val="0070C0"/>
                </a:solidFill>
              </a:rPr>
              <a:t> = n/2</a:t>
            </a:r>
            <a:endParaRPr lang="cs-CZ" b="1" dirty="0">
              <a:solidFill>
                <a:srgbClr val="0070C0"/>
              </a:solidFill>
            </a:endParaRPr>
          </a:p>
          <a:p>
            <a:pPr algn="just"/>
            <a:r>
              <a:rPr lang="cs-CZ" dirty="0">
                <a:solidFill>
                  <a:srgbClr val="000000"/>
                </a:solidFill>
              </a:rPr>
              <a:t>Např.</a:t>
            </a:r>
            <a:r>
              <a:rPr lang="en-US" dirty="0">
                <a:solidFill>
                  <a:srgbClr val="000000"/>
                </a:solidFill>
              </a:rPr>
              <a:t>. H</a:t>
            </a:r>
            <a:r>
              <a:rPr lang="en-US" baseline="-25000" dirty="0">
                <a:solidFill>
                  <a:srgbClr val="000000"/>
                </a:solidFill>
              </a:rPr>
              <a:t>2</a:t>
            </a:r>
            <a:r>
              <a:rPr lang="en-US" dirty="0">
                <a:solidFill>
                  <a:srgbClr val="000000"/>
                </a:solidFill>
              </a:rPr>
              <a:t> (n = 2), </a:t>
            </a:r>
            <a:r>
              <a:rPr lang="cs-CZ" dirty="0">
                <a:solidFill>
                  <a:srgbClr val="000000"/>
                </a:solidFill>
              </a:rPr>
              <a:t>tudíž</a:t>
            </a:r>
            <a:r>
              <a:rPr lang="en-US" dirty="0">
                <a:solidFill>
                  <a:srgbClr val="000000"/>
                </a:solidFill>
              </a:rPr>
              <a:t> B.O. = n/2 = 2/2 = 1 </a:t>
            </a:r>
          </a:p>
          <a:p>
            <a:pPr algn="just"/>
            <a:endParaRPr lang="cs-CZ" b="1" dirty="0">
              <a:solidFill>
                <a:srgbClr val="000000"/>
              </a:solidFill>
            </a:endParaRPr>
          </a:p>
          <a:p>
            <a:pPr algn="just"/>
            <a:r>
              <a:rPr lang="en-US" b="1" dirty="0">
                <a:solidFill>
                  <a:srgbClr val="000000"/>
                </a:solidFill>
              </a:rPr>
              <a:t>Mole</a:t>
            </a:r>
            <a:r>
              <a:rPr lang="cs-CZ" b="1" dirty="0">
                <a:solidFill>
                  <a:srgbClr val="000000"/>
                </a:solidFill>
              </a:rPr>
              <a:t>k</a:t>
            </a:r>
            <a:r>
              <a:rPr lang="en-US" b="1" dirty="0">
                <a:solidFill>
                  <a:srgbClr val="000000"/>
                </a:solidFill>
              </a:rPr>
              <a:t>ul</a:t>
            </a:r>
            <a:r>
              <a:rPr lang="cs-CZ" b="1" dirty="0">
                <a:solidFill>
                  <a:srgbClr val="000000"/>
                </a:solidFill>
              </a:rPr>
              <a:t>y</a:t>
            </a:r>
            <a:r>
              <a:rPr lang="en-US" b="1" dirty="0">
                <a:solidFill>
                  <a:srgbClr val="000000"/>
                </a:solidFill>
              </a:rPr>
              <a:t> a ion</a:t>
            </a:r>
            <a:r>
              <a:rPr lang="cs-CZ" b="1" dirty="0">
                <a:solidFill>
                  <a:srgbClr val="000000"/>
                </a:solidFill>
              </a:rPr>
              <a:t>ty</a:t>
            </a:r>
            <a:r>
              <a:rPr lang="en-US" b="1" dirty="0">
                <a:solidFill>
                  <a:srgbClr val="000000"/>
                </a:solidFill>
              </a:rPr>
              <a:t> </a:t>
            </a:r>
            <a:r>
              <a:rPr lang="cs-CZ" b="1" dirty="0">
                <a:solidFill>
                  <a:srgbClr val="000000"/>
                </a:solidFill>
              </a:rPr>
              <a:t>s n = </a:t>
            </a:r>
            <a:r>
              <a:rPr lang="en-US" b="1" dirty="0">
                <a:solidFill>
                  <a:srgbClr val="000000"/>
                </a:solidFill>
              </a:rPr>
              <a:t>2-6:</a:t>
            </a:r>
            <a:endParaRPr lang="cs-CZ" dirty="0">
              <a:solidFill>
                <a:srgbClr val="000000"/>
              </a:solidFill>
            </a:endParaRPr>
          </a:p>
          <a:p>
            <a:pPr algn="just"/>
            <a:r>
              <a:rPr lang="cs-CZ" b="1" dirty="0">
                <a:solidFill>
                  <a:srgbClr val="000000"/>
                </a:solidFill>
              </a:rPr>
              <a:t>	</a:t>
            </a:r>
            <a:r>
              <a:rPr lang="cs-CZ" b="1" dirty="0">
                <a:solidFill>
                  <a:srgbClr val="0070C0"/>
                </a:solidFill>
              </a:rPr>
              <a:t> B.O. </a:t>
            </a:r>
            <a:r>
              <a:rPr lang="en-US" b="1" dirty="0">
                <a:solidFill>
                  <a:srgbClr val="0070C0"/>
                </a:solidFill>
              </a:rPr>
              <a:t>= </a:t>
            </a:r>
            <a:r>
              <a:rPr lang="en-US" dirty="0">
                <a:solidFill>
                  <a:srgbClr val="0070C0"/>
                </a:solidFill>
              </a:rPr>
              <a:t>I</a:t>
            </a:r>
            <a:r>
              <a:rPr lang="en-US" b="1" dirty="0">
                <a:solidFill>
                  <a:srgbClr val="0070C0"/>
                </a:solidFill>
              </a:rPr>
              <a:t>4</a:t>
            </a:r>
            <a:r>
              <a:rPr lang="cs-CZ" b="1" dirty="0">
                <a:solidFill>
                  <a:srgbClr val="0070C0"/>
                </a:solidFill>
              </a:rPr>
              <a:t> </a:t>
            </a:r>
            <a:r>
              <a:rPr lang="en-US" b="1" dirty="0">
                <a:solidFill>
                  <a:srgbClr val="0070C0"/>
                </a:solidFill>
              </a:rPr>
              <a:t>- </a:t>
            </a:r>
            <a:r>
              <a:rPr lang="en-US" b="1" dirty="0" err="1">
                <a:solidFill>
                  <a:srgbClr val="0070C0"/>
                </a:solidFill>
              </a:rPr>
              <a:t>n</a:t>
            </a:r>
            <a:r>
              <a:rPr lang="en-US" dirty="0" err="1">
                <a:solidFill>
                  <a:srgbClr val="0070C0"/>
                </a:solidFill>
              </a:rPr>
              <a:t>I</a:t>
            </a:r>
            <a:r>
              <a:rPr lang="en-US" dirty="0">
                <a:solidFill>
                  <a:srgbClr val="0070C0"/>
                </a:solidFill>
              </a:rPr>
              <a:t> </a:t>
            </a:r>
            <a:r>
              <a:rPr lang="en-US" b="1" dirty="0">
                <a:solidFill>
                  <a:srgbClr val="0070C0"/>
                </a:solidFill>
              </a:rPr>
              <a:t>/ 2 </a:t>
            </a:r>
            <a:endParaRPr lang="cs-CZ" b="1" dirty="0">
              <a:solidFill>
                <a:srgbClr val="0070C0"/>
              </a:solidFill>
            </a:endParaRPr>
          </a:p>
          <a:p>
            <a:pPr algn="just"/>
            <a:r>
              <a:rPr lang="cs-CZ" dirty="0">
                <a:solidFill>
                  <a:srgbClr val="000000"/>
                </a:solidFill>
              </a:rPr>
              <a:t>Např.</a:t>
            </a:r>
            <a:r>
              <a:rPr lang="en-US" dirty="0">
                <a:solidFill>
                  <a:srgbClr val="000000"/>
                </a:solidFill>
              </a:rPr>
              <a:t> Li</a:t>
            </a:r>
            <a:r>
              <a:rPr lang="en-US" baseline="-25000" dirty="0">
                <a:solidFill>
                  <a:srgbClr val="000000"/>
                </a:solidFill>
              </a:rPr>
              <a:t>2</a:t>
            </a:r>
            <a:r>
              <a:rPr lang="en-US" baseline="30000" dirty="0">
                <a:solidFill>
                  <a:srgbClr val="000000"/>
                </a:solidFill>
              </a:rPr>
              <a:t>+</a:t>
            </a:r>
            <a:r>
              <a:rPr lang="en-US" dirty="0">
                <a:solidFill>
                  <a:srgbClr val="000000"/>
                </a:solidFill>
              </a:rPr>
              <a:t>(</a:t>
            </a:r>
            <a:r>
              <a:rPr lang="cs-CZ" dirty="0">
                <a:solidFill>
                  <a:srgbClr val="000000"/>
                </a:solidFill>
              </a:rPr>
              <a:t>n = 5</a:t>
            </a:r>
            <a:r>
              <a:rPr lang="en-US" dirty="0">
                <a:solidFill>
                  <a:srgbClr val="000000"/>
                </a:solidFill>
              </a:rPr>
              <a:t>)</a:t>
            </a:r>
            <a:r>
              <a:rPr lang="cs-CZ" dirty="0">
                <a:solidFill>
                  <a:srgbClr val="000000"/>
                </a:solidFill>
              </a:rPr>
              <a:t>,</a:t>
            </a:r>
            <a:r>
              <a:rPr lang="en-US" dirty="0">
                <a:solidFill>
                  <a:srgbClr val="000000"/>
                </a:solidFill>
              </a:rPr>
              <a:t> </a:t>
            </a:r>
            <a:r>
              <a:rPr lang="cs-CZ" dirty="0">
                <a:solidFill>
                  <a:srgbClr val="000000"/>
                </a:solidFill>
              </a:rPr>
              <a:t>tudíž</a:t>
            </a:r>
            <a:r>
              <a:rPr lang="en-US" dirty="0">
                <a:solidFill>
                  <a:srgbClr val="000000"/>
                </a:solidFill>
              </a:rPr>
              <a:t> B.O. = I4-5I / 2 = 1/2 = 0.5</a:t>
            </a:r>
          </a:p>
          <a:p>
            <a:pPr algn="just"/>
            <a:endParaRPr lang="cs-CZ" b="1" dirty="0">
              <a:solidFill>
                <a:srgbClr val="000000"/>
              </a:solidFill>
            </a:endParaRPr>
          </a:p>
          <a:p>
            <a:pPr algn="just"/>
            <a:r>
              <a:rPr lang="en-US" b="1" dirty="0">
                <a:solidFill>
                  <a:srgbClr val="000000"/>
                </a:solidFill>
              </a:rPr>
              <a:t>Mole</a:t>
            </a:r>
            <a:r>
              <a:rPr lang="cs-CZ" b="1" dirty="0">
                <a:solidFill>
                  <a:srgbClr val="000000"/>
                </a:solidFill>
              </a:rPr>
              <a:t>k</a:t>
            </a:r>
            <a:r>
              <a:rPr lang="en-US" b="1" dirty="0">
                <a:solidFill>
                  <a:srgbClr val="000000"/>
                </a:solidFill>
              </a:rPr>
              <a:t>ul</a:t>
            </a:r>
            <a:r>
              <a:rPr lang="cs-CZ" b="1" dirty="0">
                <a:solidFill>
                  <a:srgbClr val="000000"/>
                </a:solidFill>
              </a:rPr>
              <a:t>y</a:t>
            </a:r>
            <a:r>
              <a:rPr lang="en-US" b="1" dirty="0">
                <a:solidFill>
                  <a:srgbClr val="000000"/>
                </a:solidFill>
              </a:rPr>
              <a:t> a ion</a:t>
            </a:r>
            <a:r>
              <a:rPr lang="cs-CZ" b="1" dirty="0">
                <a:solidFill>
                  <a:srgbClr val="000000"/>
                </a:solidFill>
              </a:rPr>
              <a:t>ty</a:t>
            </a:r>
            <a:r>
              <a:rPr lang="en-US" b="1" dirty="0">
                <a:solidFill>
                  <a:srgbClr val="000000"/>
                </a:solidFill>
              </a:rPr>
              <a:t> </a:t>
            </a:r>
            <a:r>
              <a:rPr lang="cs-CZ" b="1" dirty="0">
                <a:solidFill>
                  <a:srgbClr val="000000"/>
                </a:solidFill>
              </a:rPr>
              <a:t>s n = </a:t>
            </a:r>
            <a:r>
              <a:rPr lang="en-US" b="1" dirty="0">
                <a:solidFill>
                  <a:srgbClr val="000000"/>
                </a:solidFill>
              </a:rPr>
              <a:t>6-14:</a:t>
            </a:r>
            <a:endParaRPr lang="cs-CZ" dirty="0">
              <a:solidFill>
                <a:srgbClr val="000000"/>
              </a:solidFill>
            </a:endParaRPr>
          </a:p>
          <a:p>
            <a:pPr algn="just"/>
            <a:r>
              <a:rPr lang="cs-CZ" b="1" dirty="0">
                <a:solidFill>
                  <a:srgbClr val="000000"/>
                </a:solidFill>
              </a:rPr>
              <a:t>	</a:t>
            </a:r>
            <a:r>
              <a:rPr lang="cs-CZ" b="1" dirty="0">
                <a:solidFill>
                  <a:srgbClr val="0070C0"/>
                </a:solidFill>
              </a:rPr>
              <a:t> B.O. </a:t>
            </a:r>
            <a:r>
              <a:rPr lang="en-US" b="1" dirty="0">
                <a:solidFill>
                  <a:srgbClr val="0070C0"/>
                </a:solidFill>
              </a:rPr>
              <a:t>= </a:t>
            </a:r>
            <a:r>
              <a:rPr lang="en-US" dirty="0">
                <a:solidFill>
                  <a:srgbClr val="0070C0"/>
                </a:solidFill>
              </a:rPr>
              <a:t>I</a:t>
            </a:r>
            <a:r>
              <a:rPr lang="en-US" b="1" dirty="0">
                <a:solidFill>
                  <a:srgbClr val="0070C0"/>
                </a:solidFill>
              </a:rPr>
              <a:t>8</a:t>
            </a:r>
            <a:r>
              <a:rPr lang="cs-CZ" b="1" dirty="0">
                <a:solidFill>
                  <a:srgbClr val="0070C0"/>
                </a:solidFill>
              </a:rPr>
              <a:t> </a:t>
            </a:r>
            <a:r>
              <a:rPr lang="en-US" b="1" dirty="0">
                <a:solidFill>
                  <a:srgbClr val="0070C0"/>
                </a:solidFill>
              </a:rPr>
              <a:t>-</a:t>
            </a:r>
            <a:r>
              <a:rPr lang="cs-CZ" b="1" dirty="0">
                <a:solidFill>
                  <a:srgbClr val="0070C0"/>
                </a:solidFill>
              </a:rPr>
              <a:t> </a:t>
            </a:r>
            <a:r>
              <a:rPr lang="en-US" b="1" dirty="0" err="1">
                <a:solidFill>
                  <a:srgbClr val="0070C0"/>
                </a:solidFill>
              </a:rPr>
              <a:t>n</a:t>
            </a:r>
            <a:r>
              <a:rPr lang="en-US" dirty="0" err="1">
                <a:solidFill>
                  <a:srgbClr val="0070C0"/>
                </a:solidFill>
              </a:rPr>
              <a:t>I</a:t>
            </a:r>
            <a:r>
              <a:rPr lang="en-US" dirty="0">
                <a:solidFill>
                  <a:srgbClr val="0070C0"/>
                </a:solidFill>
              </a:rPr>
              <a:t> </a:t>
            </a:r>
            <a:r>
              <a:rPr lang="en-US" b="1" dirty="0">
                <a:solidFill>
                  <a:srgbClr val="0070C0"/>
                </a:solidFill>
              </a:rPr>
              <a:t>/ 2</a:t>
            </a:r>
            <a:endParaRPr lang="en-US" dirty="0">
              <a:solidFill>
                <a:srgbClr val="0070C0"/>
              </a:solidFill>
            </a:endParaRPr>
          </a:p>
          <a:p>
            <a:pPr algn="just"/>
            <a:r>
              <a:rPr lang="cs-CZ" dirty="0">
                <a:solidFill>
                  <a:srgbClr val="000000"/>
                </a:solidFill>
              </a:rPr>
              <a:t>Např.</a:t>
            </a:r>
            <a:r>
              <a:rPr lang="en-US" dirty="0">
                <a:solidFill>
                  <a:srgbClr val="000000"/>
                </a:solidFill>
              </a:rPr>
              <a:t>: CO (</a:t>
            </a:r>
            <a:r>
              <a:rPr lang="cs-CZ" dirty="0">
                <a:solidFill>
                  <a:srgbClr val="000000"/>
                </a:solidFill>
              </a:rPr>
              <a:t>n</a:t>
            </a:r>
            <a:r>
              <a:rPr lang="en-US" dirty="0">
                <a:solidFill>
                  <a:srgbClr val="000000"/>
                </a:solidFill>
              </a:rPr>
              <a:t> = 6</a:t>
            </a:r>
            <a:r>
              <a:rPr lang="cs-CZ" dirty="0">
                <a:solidFill>
                  <a:srgbClr val="000000"/>
                </a:solidFill>
              </a:rPr>
              <a:t> </a:t>
            </a:r>
            <a:r>
              <a:rPr lang="en-US" dirty="0">
                <a:solidFill>
                  <a:srgbClr val="000000"/>
                </a:solidFill>
              </a:rPr>
              <a:t>+</a:t>
            </a:r>
            <a:r>
              <a:rPr lang="cs-CZ" dirty="0">
                <a:solidFill>
                  <a:srgbClr val="000000"/>
                </a:solidFill>
              </a:rPr>
              <a:t> </a:t>
            </a:r>
            <a:r>
              <a:rPr lang="en-US" dirty="0">
                <a:solidFill>
                  <a:srgbClr val="000000"/>
                </a:solidFill>
              </a:rPr>
              <a:t>8</a:t>
            </a:r>
            <a:r>
              <a:rPr lang="cs-CZ" dirty="0">
                <a:solidFill>
                  <a:srgbClr val="000000"/>
                </a:solidFill>
              </a:rPr>
              <a:t> </a:t>
            </a:r>
            <a:r>
              <a:rPr lang="en-US" dirty="0">
                <a:solidFill>
                  <a:srgbClr val="000000"/>
                </a:solidFill>
              </a:rPr>
              <a:t>=</a:t>
            </a:r>
            <a:r>
              <a:rPr lang="cs-CZ" dirty="0">
                <a:solidFill>
                  <a:srgbClr val="000000"/>
                </a:solidFill>
              </a:rPr>
              <a:t> </a:t>
            </a:r>
            <a:r>
              <a:rPr lang="en-US" dirty="0">
                <a:solidFill>
                  <a:srgbClr val="000000"/>
                </a:solidFill>
              </a:rPr>
              <a:t>14), </a:t>
            </a:r>
            <a:r>
              <a:rPr lang="cs-CZ" dirty="0">
                <a:solidFill>
                  <a:srgbClr val="000000"/>
                </a:solidFill>
              </a:rPr>
              <a:t>tudíž</a:t>
            </a:r>
            <a:r>
              <a:rPr lang="en-US" dirty="0">
                <a:solidFill>
                  <a:srgbClr val="000000"/>
                </a:solidFill>
              </a:rPr>
              <a:t> B.O.</a:t>
            </a:r>
            <a:r>
              <a:rPr lang="cs-CZ" dirty="0">
                <a:solidFill>
                  <a:srgbClr val="000000"/>
                </a:solidFill>
              </a:rPr>
              <a:t> </a:t>
            </a:r>
            <a:r>
              <a:rPr lang="en-US" dirty="0">
                <a:solidFill>
                  <a:srgbClr val="000000"/>
                </a:solidFill>
              </a:rPr>
              <a:t>= I8</a:t>
            </a:r>
            <a:r>
              <a:rPr lang="cs-CZ" dirty="0">
                <a:solidFill>
                  <a:srgbClr val="000000"/>
                </a:solidFill>
              </a:rPr>
              <a:t> </a:t>
            </a:r>
            <a:r>
              <a:rPr lang="en-US" dirty="0">
                <a:solidFill>
                  <a:srgbClr val="000000"/>
                </a:solidFill>
              </a:rPr>
              <a:t>-</a:t>
            </a:r>
            <a:r>
              <a:rPr lang="cs-CZ" dirty="0">
                <a:solidFill>
                  <a:srgbClr val="000000"/>
                </a:solidFill>
              </a:rPr>
              <a:t> </a:t>
            </a:r>
            <a:r>
              <a:rPr lang="en-US" dirty="0">
                <a:solidFill>
                  <a:srgbClr val="000000"/>
                </a:solidFill>
              </a:rPr>
              <a:t>14I / 2 = 3</a:t>
            </a:r>
          </a:p>
          <a:p>
            <a:pPr algn="just"/>
            <a:endParaRPr lang="cs-CZ" b="1" dirty="0">
              <a:solidFill>
                <a:srgbClr val="000000"/>
              </a:solidFill>
            </a:endParaRPr>
          </a:p>
          <a:p>
            <a:pPr algn="just"/>
            <a:r>
              <a:rPr lang="en-US" b="1" dirty="0">
                <a:solidFill>
                  <a:srgbClr val="000000"/>
                </a:solidFill>
              </a:rPr>
              <a:t>Mole</a:t>
            </a:r>
            <a:r>
              <a:rPr lang="cs-CZ" b="1" dirty="0">
                <a:solidFill>
                  <a:srgbClr val="000000"/>
                </a:solidFill>
              </a:rPr>
              <a:t>k</a:t>
            </a:r>
            <a:r>
              <a:rPr lang="en-US" b="1" dirty="0">
                <a:solidFill>
                  <a:srgbClr val="000000"/>
                </a:solidFill>
              </a:rPr>
              <a:t>ul</a:t>
            </a:r>
            <a:r>
              <a:rPr lang="cs-CZ" b="1" dirty="0">
                <a:solidFill>
                  <a:srgbClr val="000000"/>
                </a:solidFill>
              </a:rPr>
              <a:t>y</a:t>
            </a:r>
            <a:r>
              <a:rPr lang="en-US" b="1" dirty="0">
                <a:solidFill>
                  <a:srgbClr val="000000"/>
                </a:solidFill>
              </a:rPr>
              <a:t> a ion</a:t>
            </a:r>
            <a:r>
              <a:rPr lang="cs-CZ" b="1" dirty="0">
                <a:solidFill>
                  <a:srgbClr val="000000"/>
                </a:solidFill>
              </a:rPr>
              <a:t>ty</a:t>
            </a:r>
            <a:r>
              <a:rPr lang="en-US" b="1" dirty="0">
                <a:solidFill>
                  <a:srgbClr val="000000"/>
                </a:solidFill>
              </a:rPr>
              <a:t> </a:t>
            </a:r>
            <a:r>
              <a:rPr lang="cs-CZ" b="1" dirty="0">
                <a:solidFill>
                  <a:srgbClr val="000000"/>
                </a:solidFill>
              </a:rPr>
              <a:t>s n = </a:t>
            </a:r>
            <a:r>
              <a:rPr lang="en-US" b="1" dirty="0">
                <a:solidFill>
                  <a:srgbClr val="000000"/>
                </a:solidFill>
              </a:rPr>
              <a:t>14-20:</a:t>
            </a:r>
            <a:endParaRPr lang="en-US" dirty="0">
              <a:solidFill>
                <a:srgbClr val="000000"/>
              </a:solidFill>
            </a:endParaRPr>
          </a:p>
          <a:p>
            <a:pPr algn="just"/>
            <a:r>
              <a:rPr lang="cs-CZ" b="1" dirty="0">
                <a:solidFill>
                  <a:srgbClr val="FF0000"/>
                </a:solidFill>
              </a:rPr>
              <a:t>	</a:t>
            </a:r>
            <a:r>
              <a:rPr lang="cs-CZ" b="1" dirty="0">
                <a:solidFill>
                  <a:srgbClr val="0070C0"/>
                </a:solidFill>
              </a:rPr>
              <a:t> B.O. </a:t>
            </a:r>
            <a:r>
              <a:rPr lang="en-US" b="1" dirty="0">
                <a:solidFill>
                  <a:srgbClr val="0070C0"/>
                </a:solidFill>
              </a:rPr>
              <a:t>= (20</a:t>
            </a:r>
            <a:r>
              <a:rPr lang="cs-CZ" b="1" dirty="0">
                <a:solidFill>
                  <a:srgbClr val="0070C0"/>
                </a:solidFill>
              </a:rPr>
              <a:t> </a:t>
            </a:r>
            <a:r>
              <a:rPr lang="en-US" b="1" dirty="0">
                <a:solidFill>
                  <a:srgbClr val="0070C0"/>
                </a:solidFill>
              </a:rPr>
              <a:t>-</a:t>
            </a:r>
            <a:r>
              <a:rPr lang="cs-CZ" b="1" dirty="0">
                <a:solidFill>
                  <a:srgbClr val="0070C0"/>
                </a:solidFill>
              </a:rPr>
              <a:t> </a:t>
            </a:r>
            <a:r>
              <a:rPr lang="en-US" b="1" dirty="0">
                <a:solidFill>
                  <a:srgbClr val="0070C0"/>
                </a:solidFill>
              </a:rPr>
              <a:t>n) / 2</a:t>
            </a:r>
            <a:endParaRPr lang="cs-CZ" b="1" dirty="0">
              <a:solidFill>
                <a:srgbClr val="0070C0"/>
              </a:solidFill>
            </a:endParaRPr>
          </a:p>
          <a:p>
            <a:pPr algn="just"/>
            <a:r>
              <a:rPr lang="cs-CZ" dirty="0">
                <a:solidFill>
                  <a:srgbClr val="000000"/>
                </a:solidFill>
              </a:rPr>
              <a:t>Např</a:t>
            </a:r>
            <a:r>
              <a:rPr lang="en-US" dirty="0">
                <a:solidFill>
                  <a:srgbClr val="000000"/>
                </a:solidFill>
              </a:rPr>
              <a:t>. NO (</a:t>
            </a:r>
            <a:r>
              <a:rPr lang="cs-CZ" dirty="0">
                <a:solidFill>
                  <a:srgbClr val="000000"/>
                </a:solidFill>
              </a:rPr>
              <a:t>ne</a:t>
            </a:r>
            <a:r>
              <a:rPr lang="en-US" dirty="0">
                <a:solidFill>
                  <a:srgbClr val="000000"/>
                </a:solidFill>
              </a:rPr>
              <a:t> = 15), </a:t>
            </a:r>
            <a:r>
              <a:rPr lang="cs-CZ" dirty="0">
                <a:solidFill>
                  <a:srgbClr val="000000"/>
                </a:solidFill>
              </a:rPr>
              <a:t>tudíž</a:t>
            </a:r>
            <a:r>
              <a:rPr lang="en-US" dirty="0">
                <a:solidFill>
                  <a:srgbClr val="000000"/>
                </a:solidFill>
              </a:rPr>
              <a:t> B.O. = 20</a:t>
            </a:r>
            <a:r>
              <a:rPr lang="cs-CZ" dirty="0">
                <a:solidFill>
                  <a:srgbClr val="000000"/>
                </a:solidFill>
              </a:rPr>
              <a:t> </a:t>
            </a:r>
            <a:r>
              <a:rPr lang="en-US" dirty="0">
                <a:solidFill>
                  <a:srgbClr val="000000"/>
                </a:solidFill>
              </a:rPr>
              <a:t>-</a:t>
            </a:r>
            <a:r>
              <a:rPr lang="cs-CZ" dirty="0">
                <a:solidFill>
                  <a:srgbClr val="000000"/>
                </a:solidFill>
              </a:rPr>
              <a:t> </a:t>
            </a:r>
            <a:r>
              <a:rPr lang="en-US" dirty="0">
                <a:solidFill>
                  <a:srgbClr val="000000"/>
                </a:solidFill>
              </a:rPr>
              <a:t>15/2 = 2.5</a:t>
            </a:r>
          </a:p>
        </p:txBody>
      </p:sp>
      <p:sp>
        <p:nvSpPr>
          <p:cNvPr id="7" name="Obdélník 6">
            <a:extLst>
              <a:ext uri="{FF2B5EF4-FFF2-40B4-BE49-F238E27FC236}">
                <a16:creationId xmlns:a16="http://schemas.microsoft.com/office/drawing/2014/main" id="{B1955F4B-6894-4551-A0EA-E54749C969CC}"/>
              </a:ext>
            </a:extLst>
          </p:cNvPr>
          <p:cNvSpPr/>
          <p:nvPr/>
        </p:nvSpPr>
        <p:spPr>
          <a:xfrm>
            <a:off x="457200" y="5029200"/>
            <a:ext cx="4039311" cy="584775"/>
          </a:xfrm>
          <a:prstGeom prst="rect">
            <a:avLst/>
          </a:prstGeom>
        </p:spPr>
        <p:txBody>
          <a:bodyPr wrap="none">
            <a:spAutoFit/>
          </a:bodyPr>
          <a:lstStyle/>
          <a:p>
            <a:r>
              <a:rPr lang="en-US" sz="1600" dirty="0">
                <a:solidFill>
                  <a:srgbClr val="000000"/>
                </a:solidFill>
              </a:rPr>
              <a:t>n = </a:t>
            </a:r>
            <a:r>
              <a:rPr lang="cs-CZ" sz="1600" dirty="0">
                <a:solidFill>
                  <a:srgbClr val="000000"/>
                </a:solidFill>
              </a:rPr>
              <a:t>celkový počet elektronů v molekule (iontu)</a:t>
            </a:r>
          </a:p>
          <a:p>
            <a:r>
              <a:rPr lang="en-US" sz="1600" dirty="0">
                <a:solidFill>
                  <a:srgbClr val="000000"/>
                </a:solidFill>
              </a:rPr>
              <a:t>I</a:t>
            </a:r>
            <a:r>
              <a:rPr lang="cs-CZ" sz="1600" dirty="0">
                <a:solidFill>
                  <a:srgbClr val="000000"/>
                </a:solidFill>
              </a:rPr>
              <a:t>x</a:t>
            </a:r>
            <a:r>
              <a:rPr lang="en-US" sz="1600" dirty="0">
                <a:solidFill>
                  <a:srgbClr val="000000"/>
                </a:solidFill>
              </a:rPr>
              <a:t>I </a:t>
            </a:r>
            <a:r>
              <a:rPr lang="cs-CZ" sz="1600" dirty="0">
                <a:solidFill>
                  <a:srgbClr val="000000"/>
                </a:solidFill>
              </a:rPr>
              <a:t>=</a:t>
            </a:r>
            <a:r>
              <a:rPr lang="en-US" sz="1600" dirty="0">
                <a:solidFill>
                  <a:srgbClr val="000000"/>
                </a:solidFill>
              </a:rPr>
              <a:t> </a:t>
            </a:r>
            <a:r>
              <a:rPr lang="cs-CZ" sz="1600" dirty="0">
                <a:solidFill>
                  <a:srgbClr val="000000"/>
                </a:solidFill>
              </a:rPr>
              <a:t>absolutní hodnota x</a:t>
            </a:r>
            <a:endParaRPr lang="en-US" sz="1600" dirty="0"/>
          </a:p>
        </p:txBody>
      </p:sp>
      <p:sp>
        <p:nvSpPr>
          <p:cNvPr id="9" name="TextovéPole 8">
            <a:extLst>
              <a:ext uri="{FF2B5EF4-FFF2-40B4-BE49-F238E27FC236}">
                <a16:creationId xmlns:a16="http://schemas.microsoft.com/office/drawing/2014/main" id="{48BA7A3D-AE9A-4E98-B3E1-DB2C0EE3DFCB}"/>
              </a:ext>
            </a:extLst>
          </p:cNvPr>
          <p:cNvSpPr txBox="1"/>
          <p:nvPr/>
        </p:nvSpPr>
        <p:spPr>
          <a:xfrm>
            <a:off x="304800" y="6324600"/>
            <a:ext cx="4508029" cy="307777"/>
          </a:xfrm>
          <a:prstGeom prst="rect">
            <a:avLst/>
          </a:prstGeom>
          <a:noFill/>
        </p:spPr>
        <p:txBody>
          <a:bodyPr wrap="none" rtlCol="0">
            <a:spAutoFit/>
          </a:bodyPr>
          <a:lstStyle/>
          <a:p>
            <a:r>
              <a:rPr lang="cs-CZ" sz="1400" dirty="0" err="1"/>
              <a:t>Das</a:t>
            </a:r>
            <a:r>
              <a:rPr lang="cs-CZ" sz="1400" dirty="0"/>
              <a:t>, A.: </a:t>
            </a:r>
            <a:r>
              <a:rPr lang="en-US" sz="1400" dirty="0"/>
              <a:t> </a:t>
            </a:r>
            <a:r>
              <a:rPr lang="en-US" sz="1400" i="1" dirty="0"/>
              <a:t>Indian Journal of Applied Research </a:t>
            </a:r>
            <a:r>
              <a:rPr lang="en-US" sz="1400" dirty="0"/>
              <a:t>3, 2013, 41-43.</a:t>
            </a:r>
            <a:r>
              <a:rPr lang="cs-CZ" sz="1400" dirty="0"/>
              <a:t> </a:t>
            </a:r>
            <a:endParaRPr lang="en-US" sz="1400" dirty="0"/>
          </a:p>
        </p:txBody>
      </p:sp>
      <p:sp>
        <p:nvSpPr>
          <p:cNvPr id="11" name="TextovéPole 10">
            <a:extLst>
              <a:ext uri="{FF2B5EF4-FFF2-40B4-BE49-F238E27FC236}">
                <a16:creationId xmlns:a16="http://schemas.microsoft.com/office/drawing/2014/main" id="{74D4768D-68DC-4C86-857C-118AB82884DC}"/>
              </a:ext>
            </a:extLst>
          </p:cNvPr>
          <p:cNvSpPr txBox="1"/>
          <p:nvPr/>
        </p:nvSpPr>
        <p:spPr>
          <a:xfrm>
            <a:off x="228600" y="1371600"/>
            <a:ext cx="4343400" cy="1015663"/>
          </a:xfrm>
          <a:prstGeom prst="rect">
            <a:avLst/>
          </a:prstGeom>
          <a:noFill/>
        </p:spPr>
        <p:txBody>
          <a:bodyPr wrap="square" rtlCol="0">
            <a:spAutoFit/>
          </a:bodyPr>
          <a:lstStyle/>
          <a:p>
            <a:r>
              <a:rPr lang="cs-CZ" sz="2000" dirty="0"/>
              <a:t>Pro dvojatomové molekuly (ionty) lze provést výpočet z celkového počtu elektronů (n):</a:t>
            </a:r>
            <a:endParaRPr lang="en-US" sz="2000" dirty="0"/>
          </a:p>
        </p:txBody>
      </p:sp>
      <p:sp>
        <p:nvSpPr>
          <p:cNvPr id="8" name="Nadpis 1">
            <a:extLst>
              <a:ext uri="{FF2B5EF4-FFF2-40B4-BE49-F238E27FC236}">
                <a16:creationId xmlns:a16="http://schemas.microsoft.com/office/drawing/2014/main" id="{C7608819-0EEE-4078-A68D-277293194027}"/>
              </a:ext>
            </a:extLst>
          </p:cNvPr>
          <p:cNvSpPr>
            <a:spLocks noGrp="1"/>
          </p:cNvSpPr>
          <p:nvPr>
            <p:ph type="title"/>
          </p:nvPr>
        </p:nvSpPr>
        <p:spPr>
          <a:xfrm>
            <a:off x="457200" y="274638"/>
            <a:ext cx="8229600" cy="563562"/>
          </a:xfrm>
        </p:spPr>
        <p:txBody>
          <a:bodyPr>
            <a:normAutofit fontScale="90000"/>
          </a:bodyPr>
          <a:lstStyle/>
          <a:p>
            <a:r>
              <a:rPr lang="cs-CZ" altLang="en-US" sz="3200" b="1" dirty="0">
                <a:latin typeface="Arial" panose="020B0604020202020204" pitchFamily="34" charset="0"/>
                <a:cs typeface="Arial" panose="020B0604020202020204" pitchFamily="34" charset="0"/>
              </a:rPr>
              <a:t>Řád vazby</a:t>
            </a:r>
            <a:endParaRPr lang="cs-C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20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ubs.sciepub.com/wjce/5/4/2/image/ta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93" y="214814"/>
            <a:ext cx="8282871" cy="6454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925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4447" y="228600"/>
            <a:ext cx="1954061" cy="523220"/>
          </a:xfrm>
          <a:prstGeom prst="rect">
            <a:avLst/>
          </a:prstGeom>
          <a:noFill/>
        </p:spPr>
        <p:txBody>
          <a:bodyPr wrap="none" rtlCol="0">
            <a:spAutoFit/>
          </a:bodyPr>
          <a:lstStyle/>
          <a:p>
            <a:r>
              <a:rPr lang="en-US" altLang="en-US" sz="2800" b="1" dirty="0">
                <a:cs typeface="Arial" panose="020B0604020202020204" pitchFamily="34" charset="0"/>
              </a:rPr>
              <a:t>D</a:t>
            </a:r>
            <a:r>
              <a:rPr lang="cs-CZ" altLang="en-US" sz="2800" b="1" dirty="0">
                <a:cs typeface="Arial" panose="020B0604020202020204" pitchFamily="34" charset="0"/>
              </a:rPr>
              <a:t>é</a:t>
            </a:r>
            <a:r>
              <a:rPr lang="en-US" altLang="en-US" sz="2800" b="1" dirty="0" err="1">
                <a:cs typeface="Arial" panose="020B0604020202020204" pitchFamily="34" charset="0"/>
              </a:rPr>
              <a:t>lka</a:t>
            </a:r>
            <a:r>
              <a:rPr lang="en-US" altLang="en-US" sz="2800" b="1" dirty="0">
                <a:cs typeface="Arial" panose="020B0604020202020204" pitchFamily="34" charset="0"/>
              </a:rPr>
              <a:t> </a:t>
            </a:r>
            <a:r>
              <a:rPr lang="en-US" altLang="en-US" sz="2800" b="1" dirty="0" err="1">
                <a:cs typeface="Arial" panose="020B0604020202020204" pitchFamily="34" charset="0"/>
              </a:rPr>
              <a:t>vazby</a:t>
            </a:r>
            <a:endParaRPr lang="cs-CZ" sz="2800" b="1" dirty="0">
              <a:cs typeface="Arial" panose="020B0604020202020204" pitchFamily="34" charset="0"/>
            </a:endParaRPr>
          </a:p>
        </p:txBody>
      </p:sp>
      <p:pic>
        <p:nvPicPr>
          <p:cNvPr id="193540" name="Picture 4" descr="VÃ½sledek obrÃ¡zku pro bond leng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00200"/>
            <a:ext cx="2895600" cy="257927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8"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10"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93550" name="Picture 14" descr="VÃ½sledek obrÃ¡zku pro bond length electronegativity relation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24400"/>
            <a:ext cx="4891566" cy="1609726"/>
          </a:xfrm>
          <a:prstGeom prst="rect">
            <a:avLst/>
          </a:prstGeom>
          <a:noFill/>
          <a:extLst>
            <a:ext uri="{909E8E84-426E-40DD-AFC4-6F175D3DCCD1}">
              <a14:hiddenFill xmlns:a14="http://schemas.microsoft.com/office/drawing/2010/main">
                <a:solidFill>
                  <a:srgbClr val="FFFFFF"/>
                </a:solidFill>
              </a14:hiddenFill>
            </a:ext>
          </a:extLst>
        </p:spPr>
      </p:pic>
      <p:pic>
        <p:nvPicPr>
          <p:cNvPr id="193554" name="Picture 18" descr="VÃ½sledek obrÃ¡zku pro electronegativity and bond leng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752600"/>
            <a:ext cx="4620965" cy="2724151"/>
          </a:xfrm>
          <a:prstGeom prst="rect">
            <a:avLst/>
          </a:prstGeom>
          <a:noFill/>
          <a:extLst>
            <a:ext uri="{909E8E84-426E-40DD-AFC4-6F175D3DCCD1}">
              <a14:hiddenFill xmlns:a14="http://schemas.microsoft.com/office/drawing/2010/main">
                <a:solidFill>
                  <a:srgbClr val="FFFFFF"/>
                </a:solidFill>
              </a14:hiddenFill>
            </a:ext>
          </a:extLst>
        </p:spPr>
      </p:pic>
      <p:sp>
        <p:nvSpPr>
          <p:cNvPr id="16" name="Obdélník 15"/>
          <p:cNvSpPr/>
          <p:nvPr/>
        </p:nvSpPr>
        <p:spPr>
          <a:xfrm>
            <a:off x="291762" y="914400"/>
            <a:ext cx="8534400" cy="707886"/>
          </a:xfrm>
          <a:prstGeom prst="rect">
            <a:avLst/>
          </a:prstGeom>
        </p:spPr>
        <p:txBody>
          <a:bodyPr wrap="square">
            <a:spAutoFit/>
          </a:bodyPr>
          <a:lstStyle/>
          <a:p>
            <a:r>
              <a:rPr lang="en-US" sz="2000" dirty="0">
                <a:cs typeface="Arial" panose="020B0604020202020204" pitchFamily="34" charset="0"/>
              </a:rPr>
              <a:t> </a:t>
            </a:r>
            <a:r>
              <a:rPr lang="cs-CZ" sz="2000" dirty="0">
                <a:cs typeface="Arial" panose="020B0604020202020204" pitchFamily="34" charset="0"/>
              </a:rPr>
              <a:t>souvisí s řádem vazby</a:t>
            </a:r>
            <a:r>
              <a:rPr lang="en-US" sz="2000" dirty="0">
                <a:cs typeface="Arial" panose="020B0604020202020204" pitchFamily="34" charset="0"/>
              </a:rPr>
              <a:t>: </a:t>
            </a:r>
            <a:r>
              <a:rPr lang="cs-CZ" sz="2000" dirty="0">
                <a:cs typeface="Arial" panose="020B0604020202020204" pitchFamily="34" charset="0"/>
              </a:rPr>
              <a:t>čím více elektronů se vazby účastní, tím je vazba kratší</a:t>
            </a:r>
            <a:r>
              <a:rPr lang="en-US" sz="2000" dirty="0">
                <a:cs typeface="Arial" panose="020B0604020202020204" pitchFamily="34" charset="0"/>
              </a:rPr>
              <a:t>. </a:t>
            </a:r>
            <a:r>
              <a:rPr lang="cs-CZ" sz="2000" dirty="0">
                <a:cs typeface="Arial" panose="020B0604020202020204" pitchFamily="34" charset="0"/>
              </a:rPr>
              <a:t>Je ta</a:t>
            </a:r>
            <a:r>
              <a:rPr lang="en-US" sz="2000" dirty="0">
                <a:cs typeface="Arial" panose="020B0604020202020204" pitchFamily="34" charset="0"/>
              </a:rPr>
              <a:t>k</a:t>
            </a:r>
            <a:r>
              <a:rPr lang="cs-CZ" sz="2000" dirty="0">
                <a:cs typeface="Arial" panose="020B0604020202020204" pitchFamily="34" charset="0"/>
              </a:rPr>
              <a:t>é nepřímo úměrná síle vazby a </a:t>
            </a:r>
            <a:r>
              <a:rPr lang="en-US" sz="2000" dirty="0" err="1">
                <a:cs typeface="Arial" panose="020B0604020202020204" pitchFamily="34" charset="0"/>
              </a:rPr>
              <a:t>disocia</a:t>
            </a:r>
            <a:r>
              <a:rPr lang="cs-CZ" sz="2000" dirty="0">
                <a:cs typeface="Arial" panose="020B0604020202020204" pitchFamily="34" charset="0"/>
              </a:rPr>
              <a:t>ční</a:t>
            </a:r>
            <a:r>
              <a:rPr lang="en-US" sz="2000" dirty="0">
                <a:cs typeface="Arial" panose="020B0604020202020204" pitchFamily="34" charset="0"/>
              </a:rPr>
              <a:t> </a:t>
            </a:r>
            <a:r>
              <a:rPr lang="en-US" sz="2000" dirty="0" err="1">
                <a:cs typeface="Arial" panose="020B0604020202020204" pitchFamily="34" charset="0"/>
              </a:rPr>
              <a:t>energ</a:t>
            </a:r>
            <a:r>
              <a:rPr lang="cs-CZ" sz="2000" dirty="0" err="1">
                <a:cs typeface="Arial" panose="020B0604020202020204" pitchFamily="34" charset="0"/>
              </a:rPr>
              <a:t>ii</a:t>
            </a:r>
            <a:r>
              <a:rPr lang="cs-CZ" sz="2000" dirty="0">
                <a:cs typeface="Arial" panose="020B0604020202020204" pitchFamily="34" charset="0"/>
              </a:rPr>
              <a:t> vazby.</a:t>
            </a:r>
          </a:p>
        </p:txBody>
      </p:sp>
      <p:sp>
        <p:nvSpPr>
          <p:cNvPr id="6" name="TextovéPole 5"/>
          <p:cNvSpPr txBox="1"/>
          <p:nvPr/>
        </p:nvSpPr>
        <p:spPr>
          <a:xfrm>
            <a:off x="5715000" y="4191000"/>
            <a:ext cx="3200400" cy="2174954"/>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AB</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t>
            </a:r>
            <a:r>
              <a:rPr lang="cs-CZ" sz="2000" baseline="-25000" dirty="0" err="1">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B</a:t>
            </a:r>
            <a:endParaRPr lang="en-US" sz="2000" baseline="-25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b="1" i="1" dirty="0">
                <a:latin typeface="Arial" panose="020B0604020202020204" pitchFamily="34" charset="0"/>
                <a:cs typeface="Arial" panose="020B0604020202020204" pitchFamily="34" charset="0"/>
              </a:rPr>
              <a:t>Vliv elektronegativity</a:t>
            </a:r>
            <a:endParaRPr lang="en-US" b="1" i="1" dirty="0">
              <a:latin typeface="Arial" panose="020B0604020202020204" pitchFamily="34" charset="0"/>
              <a:cs typeface="Arial" panose="020B0604020202020204" pitchFamily="34" charset="0"/>
            </a:endParaRPr>
          </a:p>
          <a:p>
            <a:endParaRPr lang="cs-CZ" sz="8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AB</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t>
            </a:r>
            <a:r>
              <a:rPr lang="cs-CZ" sz="2000" baseline="-25000" dirty="0" err="1">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t>
            </a:r>
            <a:r>
              <a:rPr lang="en-US" sz="2000" baseline="-25000" dirty="0" err="1">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 0.09(</a:t>
            </a:r>
            <a:r>
              <a:rPr lang="en-US" sz="2000" i="1" dirty="0">
                <a:latin typeface="Arial" panose="020B0604020202020204" pitchFamily="34" charset="0"/>
                <a:cs typeface="Arial" panose="020B0604020202020204" pitchFamily="34" charset="0"/>
              </a:rPr>
              <a:t>X</a:t>
            </a:r>
            <a:r>
              <a:rPr lang="en-US" sz="2000" baseline="-25000"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 </a:t>
            </a:r>
            <a:r>
              <a:rPr lang="en-US" sz="2000" i="1" dirty="0">
                <a:latin typeface="Arial" panose="020B0604020202020204" pitchFamily="34" charset="0"/>
                <a:cs typeface="Arial" panose="020B0604020202020204" pitchFamily="34" charset="0"/>
              </a:rPr>
              <a:t>X</a:t>
            </a:r>
            <a:r>
              <a:rPr lang="en-US" sz="2000" baseline="-25000"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endParaRPr lang="cs-CZ" sz="2000" baseline="-25000" dirty="0">
              <a:latin typeface="Arial" panose="020B060402020202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a:t>
            </a:r>
            <a:r>
              <a:rPr lang="cs-CZ" sz="1600" dirty="0" err="1">
                <a:latin typeface="Arial" panose="020B0604020202020204" pitchFamily="34" charset="0"/>
                <a:cs typeface="Arial" panose="020B0604020202020204" pitchFamily="34" charset="0"/>
              </a:rPr>
              <a:t>Schoenmaker</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Stevenson</a:t>
            </a:r>
            <a:r>
              <a:rPr lang="cs-CZ" sz="1600" dirty="0">
                <a:latin typeface="Arial" panose="020B0604020202020204" pitchFamily="34" charset="0"/>
                <a:cs typeface="Arial" panose="020B0604020202020204" pitchFamily="34" charset="0"/>
              </a:rPr>
              <a:t>)</a:t>
            </a:r>
          </a:p>
        </p:txBody>
      </p:sp>
      <p:sp>
        <p:nvSpPr>
          <p:cNvPr id="7" name="AutoShape 2" descr="VÃ½sledek obrÃ¡zku pro ionisation dissociation bo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98583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86B77E-B24E-45A8-8B47-72512812F203}"/>
              </a:ext>
            </a:extLst>
          </p:cNvPr>
          <p:cNvSpPr>
            <a:spLocks noGrp="1"/>
          </p:cNvSpPr>
          <p:nvPr>
            <p:ph type="title"/>
          </p:nvPr>
        </p:nvSpPr>
        <p:spPr>
          <a:xfrm>
            <a:off x="457200" y="274638"/>
            <a:ext cx="8229600" cy="563562"/>
          </a:xfrm>
        </p:spPr>
        <p:txBody>
          <a:bodyPr>
            <a:normAutofit/>
          </a:bodyPr>
          <a:lstStyle/>
          <a:p>
            <a:r>
              <a:rPr lang="en-US" sz="2800" b="1" dirty="0" err="1">
                <a:latin typeface="+mn-lt"/>
              </a:rPr>
              <a:t>Polarita</a:t>
            </a:r>
            <a:r>
              <a:rPr lang="en-US" sz="2800" b="1" dirty="0">
                <a:latin typeface="+mn-lt"/>
              </a:rPr>
              <a:t> </a:t>
            </a:r>
            <a:r>
              <a:rPr lang="en-US" sz="2800" b="1" dirty="0" err="1">
                <a:latin typeface="+mn-lt"/>
              </a:rPr>
              <a:t>vazby</a:t>
            </a:r>
            <a:endParaRPr lang="en-US" sz="2800" b="1" dirty="0">
              <a:latin typeface="+mn-lt"/>
            </a:endParaRPr>
          </a:p>
        </p:txBody>
      </p:sp>
      <p:sp>
        <p:nvSpPr>
          <p:cNvPr id="3" name="TextovéPole 2">
            <a:extLst>
              <a:ext uri="{FF2B5EF4-FFF2-40B4-BE49-F238E27FC236}">
                <a16:creationId xmlns:a16="http://schemas.microsoft.com/office/drawing/2014/main" id="{C5B3C0F5-346F-4169-90FB-E8EDB243CF0D}"/>
              </a:ext>
            </a:extLst>
          </p:cNvPr>
          <p:cNvSpPr txBox="1"/>
          <p:nvPr/>
        </p:nvSpPr>
        <p:spPr>
          <a:xfrm>
            <a:off x="228600" y="1143000"/>
            <a:ext cx="8763000" cy="2246769"/>
          </a:xfrm>
          <a:prstGeom prst="rect">
            <a:avLst/>
          </a:prstGeom>
          <a:noFill/>
        </p:spPr>
        <p:txBody>
          <a:bodyPr wrap="square" rtlCol="0">
            <a:spAutoFit/>
          </a:bodyPr>
          <a:lstStyle/>
          <a:p>
            <a:pPr algn="just"/>
            <a:r>
              <a:rPr lang="cs-CZ" sz="2000" dirty="0"/>
              <a:t>Distribuce elektronů bývá v </a:t>
            </a:r>
            <a:r>
              <a:rPr lang="cs-CZ" sz="2000" dirty="0" err="1"/>
              <a:t>heteronukleárních</a:t>
            </a:r>
            <a:r>
              <a:rPr lang="cs-CZ" sz="2000" dirty="0"/>
              <a:t> </a:t>
            </a:r>
            <a:r>
              <a:rPr lang="cs-CZ" sz="2000" dirty="0" err="1"/>
              <a:t>biatomických</a:t>
            </a:r>
            <a:r>
              <a:rPr lang="cs-CZ" sz="2000" dirty="0"/>
              <a:t> molekulách nerovnoměrně rozdělena  mezi oba atomy. To vede ke vzniku polární vazby (nerovnoměrné sdílení elektronového páru dvěma atomy).</a:t>
            </a:r>
          </a:p>
          <a:p>
            <a:endParaRPr lang="cs-CZ" dirty="0"/>
          </a:p>
          <a:p>
            <a:r>
              <a:rPr lang="cs-CZ" b="1" dirty="0"/>
              <a:t>Příklad</a:t>
            </a:r>
            <a:r>
              <a:rPr lang="cs-CZ" dirty="0"/>
              <a:t>:</a:t>
            </a:r>
          </a:p>
          <a:p>
            <a:endParaRPr lang="cs-CZ" sz="800" dirty="0"/>
          </a:p>
          <a:p>
            <a:r>
              <a:rPr lang="cs-CZ" dirty="0"/>
              <a:t>Vazba v molekule HF je polární, s elektronovým párem lokalizovaným blíže atomu F. Atom fluoru nese parciální  záporný a atom vodíku parciální kladný náboj.</a:t>
            </a:r>
          </a:p>
        </p:txBody>
      </p:sp>
      <p:pic>
        <p:nvPicPr>
          <p:cNvPr id="91140" name="Picture 4" descr="Image result for hydrogen fluoride">
            <a:extLst>
              <a:ext uri="{FF2B5EF4-FFF2-40B4-BE49-F238E27FC236}">
                <a16:creationId xmlns:a16="http://schemas.microsoft.com/office/drawing/2014/main" id="{867CFF0F-6B69-4600-834E-0B37C30520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4343400"/>
            <a:ext cx="1219200" cy="744497"/>
          </a:xfrm>
          <a:prstGeom prst="rect">
            <a:avLst/>
          </a:prstGeom>
          <a:noFill/>
          <a:extLst>
            <a:ext uri="{909E8E84-426E-40DD-AFC4-6F175D3DCCD1}">
              <a14:hiddenFill xmlns:a14="http://schemas.microsoft.com/office/drawing/2010/main">
                <a:solidFill>
                  <a:srgbClr val="FFFFFF"/>
                </a:solidFill>
              </a14:hiddenFill>
            </a:ext>
          </a:extLst>
        </p:spPr>
      </p:pic>
      <p:pic>
        <p:nvPicPr>
          <p:cNvPr id="91142" name="Picture 6" descr="Image result for hydrogen fluoride">
            <a:extLst>
              <a:ext uri="{FF2B5EF4-FFF2-40B4-BE49-F238E27FC236}">
                <a16:creationId xmlns:a16="http://schemas.microsoft.com/office/drawing/2014/main" id="{E6C06BF4-FE18-45DC-AE71-C5EF17012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10000"/>
            <a:ext cx="4297761" cy="2888563"/>
          </a:xfrm>
          <a:prstGeom prst="rect">
            <a:avLst/>
          </a:prstGeom>
          <a:noFill/>
          <a:extLst>
            <a:ext uri="{909E8E84-426E-40DD-AFC4-6F175D3DCCD1}">
              <a14:hiddenFill xmlns:a14="http://schemas.microsoft.com/office/drawing/2010/main">
                <a:solidFill>
                  <a:srgbClr val="FFFFFF"/>
                </a:solidFill>
              </a14:hiddenFill>
            </a:ext>
          </a:extLst>
        </p:spPr>
      </p:pic>
      <p:pic>
        <p:nvPicPr>
          <p:cNvPr id="91138" name="Picture 2" descr="Image result for hydrogen fluoride">
            <a:extLst>
              <a:ext uri="{FF2B5EF4-FFF2-40B4-BE49-F238E27FC236}">
                <a16:creationId xmlns:a16="http://schemas.microsoft.com/office/drawing/2014/main" id="{F0CBF5A1-187C-4290-94A2-E4BA3EF90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456559"/>
            <a:ext cx="2452429" cy="110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28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95600" y="457200"/>
            <a:ext cx="2743201" cy="609600"/>
          </a:xfrm>
        </p:spPr>
        <p:txBody>
          <a:bodyPr>
            <a:normAutofit/>
          </a:bodyPr>
          <a:lstStyle/>
          <a:p>
            <a:r>
              <a:rPr lang="cs-CZ" sz="3200" b="1" dirty="0"/>
              <a:t>Polarita vazby</a:t>
            </a:r>
          </a:p>
        </p:txBody>
      </p:sp>
      <p:pic>
        <p:nvPicPr>
          <p:cNvPr id="4" name="Picture 1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1371600"/>
            <a:ext cx="5384091" cy="236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29" y="3962400"/>
            <a:ext cx="7287030" cy="265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589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2"/>
          </a:xfrm>
        </p:spPr>
        <p:txBody>
          <a:bodyPr>
            <a:normAutofit/>
          </a:bodyPr>
          <a:lstStyle/>
          <a:p>
            <a:r>
              <a:rPr lang="cs-CZ" sz="2800" b="1" dirty="0">
                <a:latin typeface="+mn-lt"/>
              </a:rPr>
              <a:t>Magnetické vlastnosti</a:t>
            </a:r>
          </a:p>
        </p:txBody>
      </p:sp>
      <p:sp>
        <p:nvSpPr>
          <p:cNvPr id="3" name="Obdélník 2"/>
          <p:cNvSpPr/>
          <p:nvPr/>
        </p:nvSpPr>
        <p:spPr>
          <a:xfrm>
            <a:off x="262278" y="1047214"/>
            <a:ext cx="8619443" cy="3600986"/>
          </a:xfrm>
          <a:prstGeom prst="rect">
            <a:avLst/>
          </a:prstGeom>
        </p:spPr>
        <p:txBody>
          <a:bodyPr wrap="square">
            <a:spAutoFit/>
          </a:bodyPr>
          <a:lstStyle/>
          <a:p>
            <a:pPr algn="just"/>
            <a:r>
              <a:rPr lang="cs-CZ" sz="2000" b="1" dirty="0">
                <a:cs typeface="Arial" panose="020B0604020202020204" pitchFamily="34" charset="0"/>
              </a:rPr>
              <a:t>  Diamagnetické látky: </a:t>
            </a:r>
            <a:r>
              <a:rPr lang="cs-CZ" sz="2000" dirty="0">
                <a:cs typeface="Arial" panose="020B0604020202020204" pitchFamily="34" charset="0"/>
              </a:rPr>
              <a:t>jsou složeny z částic (atomů), jejichž výsledný magnetický moment je nulový. Ve vnějším magnetickém poli vzniknou magnetické dipóly, jejichž magnetické pole působí proti vnějšímu magnetickému poli. V látce tak dochází k mírnému zeslabení vnějšího magnetického pole.</a:t>
            </a:r>
            <a:endParaRPr lang="en-US" sz="2000" dirty="0">
              <a:cs typeface="Arial" panose="020B0604020202020204" pitchFamily="34" charset="0"/>
            </a:endParaRPr>
          </a:p>
          <a:p>
            <a:pPr algn="just"/>
            <a:endParaRPr lang="cs-CZ" sz="800" dirty="0">
              <a:cs typeface="Arial" panose="020B0604020202020204" pitchFamily="34" charset="0"/>
            </a:endParaRPr>
          </a:p>
          <a:p>
            <a:pPr algn="just"/>
            <a:r>
              <a:rPr lang="cs-CZ" sz="2000" b="1" dirty="0">
                <a:cs typeface="Arial" panose="020B0604020202020204" pitchFamily="34" charset="0"/>
              </a:rPr>
              <a:t>  Paramagnetické látky:</a:t>
            </a:r>
            <a:r>
              <a:rPr lang="cs-CZ" sz="2000" dirty="0">
                <a:cs typeface="Arial" panose="020B0604020202020204" pitchFamily="34" charset="0"/>
              </a:rPr>
              <a:t> díky přítomností nepárových elektronů v atomovém orbitalu má atom  trvalý magnetický moment. Magnetické momenty atomů jsou náhodně orientované kvůli tepelným kmitům mřížky a celkový magnetický moment je proto nulový.  V přítomnosti vnějšího magnetického pole dojde k natočení dipólů ve směru vnějšího pole a celkový magnetický moment je orientovaný ve směru vnějšího pole. Paramagnetické látky vnější magnetické pole mírně zesilují.</a:t>
            </a:r>
          </a:p>
        </p:txBody>
      </p:sp>
      <p:graphicFrame>
        <p:nvGraphicFramePr>
          <p:cNvPr id="7" name="Tabulka 6"/>
          <p:cNvGraphicFramePr>
            <a:graphicFrameLocks noGrp="1"/>
          </p:cNvGraphicFramePr>
          <p:nvPr>
            <p:extLst>
              <p:ext uri="{D42A27DB-BD31-4B8C-83A1-F6EECF244321}">
                <p14:modId xmlns:p14="http://schemas.microsoft.com/office/powerpoint/2010/main" val="3264801691"/>
              </p:ext>
            </p:extLst>
          </p:nvPr>
        </p:nvGraphicFramePr>
        <p:xfrm>
          <a:off x="1523999" y="5029200"/>
          <a:ext cx="6096000" cy="1381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cs-CZ" dirty="0"/>
                    </a:p>
                  </a:txBody>
                  <a:tcPr/>
                </a:tc>
                <a:tc>
                  <a:txBody>
                    <a:bodyPr/>
                    <a:lstStyle/>
                    <a:p>
                      <a:r>
                        <a:rPr lang="cs-CZ" dirty="0"/>
                        <a:t>Dielektrická konstanta   (</a:t>
                      </a:r>
                      <a:r>
                        <a:rPr lang="el-GR" dirty="0"/>
                        <a:t>ε</a:t>
                      </a:r>
                      <a:r>
                        <a:rPr lang="cs-CZ" dirty="0"/>
                        <a:t>)</a:t>
                      </a:r>
                    </a:p>
                  </a:txBody>
                  <a:tcPr/>
                </a:tc>
                <a:tc>
                  <a:txBody>
                    <a:bodyPr/>
                    <a:lstStyle/>
                    <a:p>
                      <a:r>
                        <a:rPr lang="cs-CZ" dirty="0"/>
                        <a:t>Magnetická susceptibilita  (</a:t>
                      </a:r>
                      <a:r>
                        <a:rPr lang="el-GR" dirty="0"/>
                        <a:t>ϰ</a:t>
                      </a:r>
                      <a:r>
                        <a:rPr lang="cs-CZ" dirty="0"/>
                        <a:t>)</a:t>
                      </a:r>
                    </a:p>
                  </a:txBody>
                  <a:tcPr/>
                </a:tc>
                <a:extLst>
                  <a:ext uri="{0D108BD9-81ED-4DB2-BD59-A6C34878D82A}">
                    <a16:rowId xmlns:a16="http://schemas.microsoft.com/office/drawing/2014/main" val="10000"/>
                  </a:ext>
                </a:extLst>
              </a:tr>
              <a:tr h="370840">
                <a:tc>
                  <a:txBody>
                    <a:bodyPr/>
                    <a:lstStyle/>
                    <a:p>
                      <a:r>
                        <a:rPr lang="cs-CZ" dirty="0"/>
                        <a:t>di</a:t>
                      </a:r>
                      <a:r>
                        <a:rPr lang="en-US" dirty="0" err="1"/>
                        <a:t>amagnetic</a:t>
                      </a:r>
                      <a:r>
                        <a:rPr lang="cs-CZ" dirty="0" err="1"/>
                        <a:t>ká</a:t>
                      </a:r>
                      <a:endParaRPr lang="cs-CZ" dirty="0"/>
                    </a:p>
                  </a:txBody>
                  <a:tcPr/>
                </a:tc>
                <a:tc>
                  <a:txBody>
                    <a:bodyPr/>
                    <a:lstStyle/>
                    <a:p>
                      <a:pPr algn="ctr"/>
                      <a:r>
                        <a:rPr lang="el-GR" dirty="0"/>
                        <a:t>ε</a:t>
                      </a:r>
                      <a:r>
                        <a:rPr lang="cs-CZ" dirty="0"/>
                        <a:t> </a:t>
                      </a:r>
                      <a:r>
                        <a:rPr lang="en-US" dirty="0"/>
                        <a:t>&lt; 1</a:t>
                      </a:r>
                      <a:endParaRPr lang="cs-CZ" dirty="0"/>
                    </a:p>
                  </a:txBody>
                  <a:tcPr/>
                </a:tc>
                <a:tc>
                  <a:txBody>
                    <a:bodyPr/>
                    <a:lstStyle/>
                    <a:p>
                      <a:pPr algn="ctr"/>
                      <a:r>
                        <a:rPr lang="el-GR" dirty="0"/>
                        <a:t>ϰ</a:t>
                      </a:r>
                      <a:r>
                        <a:rPr lang="en-US" dirty="0"/>
                        <a:t> &lt; 0</a:t>
                      </a:r>
                      <a:endParaRPr lang="cs-CZ" dirty="0"/>
                    </a:p>
                  </a:txBody>
                  <a:tcPr/>
                </a:tc>
                <a:extLst>
                  <a:ext uri="{0D108BD9-81ED-4DB2-BD59-A6C34878D82A}">
                    <a16:rowId xmlns:a16="http://schemas.microsoft.com/office/drawing/2014/main" val="10001"/>
                  </a:ext>
                </a:extLst>
              </a:tr>
              <a:tr h="370840">
                <a:tc>
                  <a:txBody>
                    <a:bodyPr/>
                    <a:lstStyle/>
                    <a:p>
                      <a:r>
                        <a:rPr lang="en-US" dirty="0"/>
                        <a:t>pa</a:t>
                      </a:r>
                      <a:r>
                        <a:rPr lang="cs-CZ" dirty="0"/>
                        <a:t>r</a:t>
                      </a:r>
                      <a:r>
                        <a:rPr lang="en-US" dirty="0" err="1"/>
                        <a:t>amagnetic</a:t>
                      </a:r>
                      <a:r>
                        <a:rPr lang="cs-CZ" dirty="0" err="1"/>
                        <a:t>ká</a:t>
                      </a:r>
                      <a:endParaRPr lang="cs-CZ" dirty="0"/>
                    </a:p>
                  </a:txBody>
                  <a:tcPr/>
                </a:tc>
                <a:tc>
                  <a:txBody>
                    <a:bodyPr/>
                    <a:lstStyle/>
                    <a:p>
                      <a:pPr algn="ctr"/>
                      <a:r>
                        <a:rPr lang="el-GR" dirty="0"/>
                        <a:t>ε</a:t>
                      </a:r>
                      <a:r>
                        <a:rPr lang="en-US" dirty="0"/>
                        <a:t> &gt; 1</a:t>
                      </a:r>
                      <a:endParaRPr lang="cs-CZ" dirty="0"/>
                    </a:p>
                  </a:txBody>
                  <a:tcPr/>
                </a:tc>
                <a:tc>
                  <a:txBody>
                    <a:bodyPr/>
                    <a:lstStyle/>
                    <a:p>
                      <a:pPr algn="ctr"/>
                      <a:r>
                        <a:rPr lang="el-GR" dirty="0"/>
                        <a:t>ϰ</a:t>
                      </a:r>
                      <a:r>
                        <a:rPr lang="en-US" dirty="0"/>
                        <a:t> &gt; 0</a:t>
                      </a:r>
                      <a:endParaRPr lang="cs-CZ"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07321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Kovalentní/iontový charakter vazby</a:t>
            </a:r>
          </a:p>
        </p:txBody>
      </p:sp>
      <p:graphicFrame>
        <p:nvGraphicFramePr>
          <p:cNvPr id="5" name="Objekt 4"/>
          <p:cNvGraphicFramePr>
            <a:graphicFrameLocks noGrp="1" noChangeAspect="1"/>
          </p:cNvGraphicFramePr>
          <p:nvPr/>
        </p:nvGraphicFramePr>
        <p:xfrm>
          <a:off x="609600" y="3504208"/>
          <a:ext cx="7129463" cy="525463"/>
        </p:xfrm>
        <a:graphic>
          <a:graphicData uri="http://schemas.openxmlformats.org/presentationml/2006/ole">
            <mc:AlternateContent xmlns:mc="http://schemas.openxmlformats.org/markup-compatibility/2006">
              <mc:Choice xmlns:v="urn:schemas-microsoft-com:vml" Requires="v">
                <p:oleObj name="Rovnice" r:id="rId2" imgW="3606757" imgH="254058" progId="Equation.3">
                  <p:embed/>
                </p:oleObj>
              </mc:Choice>
              <mc:Fallback>
                <p:oleObj name="Rovnice" r:id="rId2" imgW="3606757" imgH="254058" progId="Equation.3">
                  <p:embed/>
                  <p:pic>
                    <p:nvPicPr>
                      <p:cNvPr id="5" name="Objekt 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04208"/>
                        <a:ext cx="7129463" cy="525463"/>
                      </a:xfrm>
                      <a:prstGeom prst="rect">
                        <a:avLst/>
                      </a:prstGeom>
                      <a:solidFill>
                        <a:srgbClr val="3366F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Obdélník 5"/>
          <p:cNvSpPr/>
          <p:nvPr/>
        </p:nvSpPr>
        <p:spPr>
          <a:xfrm>
            <a:off x="304800" y="1905000"/>
            <a:ext cx="7895618" cy="1015663"/>
          </a:xfrm>
          <a:prstGeom prst="rect">
            <a:avLst/>
          </a:prstGeom>
        </p:spPr>
        <p:txBody>
          <a:bodyPr wrap="square">
            <a:spAutoFit/>
          </a:bodyPr>
          <a:lstStyle/>
          <a:p>
            <a:r>
              <a:rPr lang="cs-CZ" altLang="en-US" sz="2000" dirty="0">
                <a:cs typeface="Arial" panose="020B0604020202020204" pitchFamily="34" charset="0"/>
              </a:rPr>
              <a:t>= z rozdílu elektronegativit</a:t>
            </a:r>
          </a:p>
          <a:p>
            <a:endParaRPr lang="cs-CZ" altLang="en-US" sz="2000" dirty="0">
              <a:cs typeface="Arial" panose="020B0604020202020204" pitchFamily="34" charset="0"/>
            </a:endParaRPr>
          </a:p>
          <a:p>
            <a:r>
              <a:rPr lang="cs-CZ" altLang="en-US" sz="2000" dirty="0">
                <a:cs typeface="Arial" panose="020B0604020202020204" pitchFamily="34" charset="0"/>
              </a:rPr>
              <a:t>Elektronegativita </a:t>
            </a:r>
            <a:r>
              <a:rPr lang="cs-CZ" altLang="en-US" sz="2000" b="1" dirty="0">
                <a:effectLst>
                  <a:outerShdw blurRad="38100" dist="38100" dir="2700000" algn="tl">
                    <a:srgbClr val="C0C0C0"/>
                  </a:outerShdw>
                </a:effectLst>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a:t>
            </a:r>
            <a:r>
              <a:rPr lang="cs-CZ" altLang="en-US" sz="2000" b="1" dirty="0">
                <a:effectLst>
                  <a:outerShdw blurRad="38100" dist="38100" dir="2700000" algn="tl">
                    <a:srgbClr val="C0C0C0"/>
                  </a:outerShdw>
                </a:effectLst>
                <a:cs typeface="Arial" panose="020B0604020202020204" pitchFamily="34" charset="0"/>
                <a:sym typeface="Symbol" pitchFamily="18" charset="2"/>
              </a:rPr>
              <a:t> </a:t>
            </a:r>
            <a:r>
              <a:rPr lang="cs-CZ" altLang="en-US" sz="2000" dirty="0">
                <a:cs typeface="Arial" panose="020B0604020202020204" pitchFamily="34" charset="0"/>
              </a:rPr>
              <a:t>schopnost přitahovat vaz. elektrony (</a:t>
            </a:r>
            <a:r>
              <a:rPr lang="cs-CZ" altLang="en-US" sz="2000" dirty="0" err="1">
                <a:cs typeface="Arial" panose="020B0604020202020204" pitchFamily="34" charset="0"/>
              </a:rPr>
              <a:t>Pauling</a:t>
            </a:r>
            <a:r>
              <a:rPr lang="cs-CZ" altLang="en-US" sz="2000" dirty="0">
                <a:cs typeface="Arial" panose="020B0604020202020204" pitchFamily="34" charset="0"/>
              </a:rPr>
              <a:t>)</a:t>
            </a:r>
          </a:p>
        </p:txBody>
      </p:sp>
      <p:pic>
        <p:nvPicPr>
          <p:cNvPr id="211992" name="Picture 24" descr="VÃ½sledek obrÃ¡zku pro dipol polÃ¡rnÃ­ vazb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1219200"/>
            <a:ext cx="1674100" cy="113752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9634EC6-2840-4585-8F95-6F68C3E8DF68}"/>
              </a:ext>
            </a:extLst>
          </p:cNvPr>
          <p:cNvSpPr txBox="1"/>
          <p:nvPr/>
        </p:nvSpPr>
        <p:spPr>
          <a:xfrm>
            <a:off x="304800" y="4953000"/>
            <a:ext cx="8305800" cy="1754326"/>
          </a:xfrm>
          <a:prstGeom prst="rect">
            <a:avLst/>
          </a:prstGeom>
          <a:noFill/>
        </p:spPr>
        <p:txBody>
          <a:bodyPr wrap="square" rtlCol="0">
            <a:spAutoFit/>
          </a:bodyPr>
          <a:lstStyle/>
          <a:p>
            <a:r>
              <a:rPr lang="en-US" dirty="0" err="1"/>
              <a:t>Iontovost</a:t>
            </a:r>
            <a:r>
              <a:rPr lang="en-US" dirty="0"/>
              <a:t> </a:t>
            </a:r>
            <a:r>
              <a:rPr lang="en-US" dirty="0" err="1"/>
              <a:t>vazby</a:t>
            </a:r>
            <a:r>
              <a:rPr lang="en-US" dirty="0"/>
              <a:t> NaCl:</a:t>
            </a:r>
          </a:p>
          <a:p>
            <a:r>
              <a:rPr lang="cs-CZ" dirty="0"/>
              <a:t>			</a:t>
            </a:r>
            <a:r>
              <a:rPr lang="en-US" dirty="0" err="1"/>
              <a:t>X</a:t>
            </a:r>
            <a:r>
              <a:rPr lang="en-US" baseline="-25000" dirty="0" err="1"/>
              <a:t>Na</a:t>
            </a:r>
            <a:r>
              <a:rPr lang="en-US" dirty="0"/>
              <a:t> = 0.9, </a:t>
            </a:r>
            <a:r>
              <a:rPr lang="en-US" dirty="0" err="1"/>
              <a:t>X</a:t>
            </a:r>
            <a:r>
              <a:rPr lang="en-US" baseline="-25000" dirty="0" err="1"/>
              <a:t>Cl</a:t>
            </a:r>
            <a:r>
              <a:rPr lang="en-US" dirty="0"/>
              <a:t> = 3.1, I = 0.64 &gt; 0.5</a:t>
            </a:r>
          </a:p>
          <a:p>
            <a:endParaRPr lang="en-US" dirty="0"/>
          </a:p>
          <a:p>
            <a:r>
              <a:rPr lang="en-US" dirty="0" err="1"/>
              <a:t>Iontovost</a:t>
            </a:r>
            <a:r>
              <a:rPr lang="en-US" dirty="0"/>
              <a:t> </a:t>
            </a:r>
            <a:r>
              <a:rPr lang="en-US" dirty="0" err="1"/>
              <a:t>vazby</a:t>
            </a:r>
            <a:r>
              <a:rPr lang="en-US" dirty="0"/>
              <a:t> HCl:</a:t>
            </a:r>
          </a:p>
          <a:p>
            <a:r>
              <a:rPr lang="cs-CZ" dirty="0"/>
              <a:t>			</a:t>
            </a:r>
            <a:r>
              <a:rPr lang="en-US" dirty="0"/>
              <a:t>X</a:t>
            </a:r>
            <a:r>
              <a:rPr lang="en-US" baseline="-25000" dirty="0"/>
              <a:t>H</a:t>
            </a:r>
            <a:r>
              <a:rPr lang="en-US" dirty="0"/>
              <a:t> = 2.15, </a:t>
            </a:r>
            <a:r>
              <a:rPr lang="en-US" dirty="0" err="1"/>
              <a:t>X</a:t>
            </a:r>
            <a:r>
              <a:rPr lang="en-US" baseline="-25000" dirty="0" err="1"/>
              <a:t>Cl</a:t>
            </a:r>
            <a:r>
              <a:rPr lang="en-US" dirty="0"/>
              <a:t> = 3.1, I = 0.18 &lt; 0.5</a:t>
            </a:r>
          </a:p>
          <a:p>
            <a:endParaRPr lang="en-US" dirty="0"/>
          </a:p>
        </p:txBody>
      </p:sp>
    </p:spTree>
    <p:extLst>
      <p:ext uri="{BB962C8B-B14F-4D97-AF65-F5344CB8AC3E}">
        <p14:creationId xmlns:p14="http://schemas.microsoft.com/office/powerpoint/2010/main" val="3762860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6C58F6-82AA-44A5-B182-582DAE55EF22}"/>
              </a:ext>
            </a:extLst>
          </p:cNvPr>
          <p:cNvSpPr>
            <a:spLocks noGrp="1"/>
          </p:cNvSpPr>
          <p:nvPr>
            <p:ph type="title"/>
          </p:nvPr>
        </p:nvSpPr>
        <p:spPr>
          <a:xfrm>
            <a:off x="457200" y="274638"/>
            <a:ext cx="8229600" cy="639762"/>
          </a:xfrm>
        </p:spPr>
        <p:txBody>
          <a:bodyPr>
            <a:normAutofit/>
          </a:bodyPr>
          <a:lstStyle/>
          <a:p>
            <a:r>
              <a:rPr lang="en-US" sz="2800" b="1" dirty="0" err="1">
                <a:latin typeface="+mn-lt"/>
              </a:rPr>
              <a:t>Iontovost</a:t>
            </a:r>
            <a:r>
              <a:rPr lang="en-US" sz="2800" b="1" dirty="0">
                <a:latin typeface="+mn-lt"/>
              </a:rPr>
              <a:t> </a:t>
            </a:r>
            <a:r>
              <a:rPr lang="en-US" sz="2800" b="1" dirty="0" err="1">
                <a:latin typeface="+mn-lt"/>
              </a:rPr>
              <a:t>vazby</a:t>
            </a:r>
            <a:endParaRPr lang="en-US" sz="2800" b="1" dirty="0">
              <a:latin typeface="+mn-lt"/>
            </a:endParaRPr>
          </a:p>
        </p:txBody>
      </p:sp>
      <p:sp>
        <p:nvSpPr>
          <p:cNvPr id="4" name="TextovéPole 3">
            <a:extLst>
              <a:ext uri="{FF2B5EF4-FFF2-40B4-BE49-F238E27FC236}">
                <a16:creationId xmlns:a16="http://schemas.microsoft.com/office/drawing/2014/main" id="{53818322-CF25-4CAF-B99B-EBCCC3E89799}"/>
              </a:ext>
            </a:extLst>
          </p:cNvPr>
          <p:cNvSpPr txBox="1"/>
          <p:nvPr/>
        </p:nvSpPr>
        <p:spPr>
          <a:xfrm>
            <a:off x="457200" y="1143000"/>
            <a:ext cx="8289449" cy="400110"/>
          </a:xfrm>
          <a:prstGeom prst="rect">
            <a:avLst/>
          </a:prstGeom>
          <a:noFill/>
        </p:spPr>
        <p:txBody>
          <a:bodyPr wrap="none" rtlCol="0">
            <a:spAutoFit/>
          </a:bodyPr>
          <a:lstStyle/>
          <a:p>
            <a:r>
              <a:rPr lang="cs-CZ" sz="2000" dirty="0"/>
              <a:t>Mezi iontovým a kovalentním charakterem vazby je plynulý přechod (</a:t>
            </a:r>
            <a:r>
              <a:rPr lang="en-US" sz="2000" dirty="0"/>
              <a:t>Pauling</a:t>
            </a:r>
            <a:r>
              <a:rPr lang="cs-CZ" sz="2000" dirty="0"/>
              <a:t>):</a:t>
            </a:r>
            <a:endParaRPr lang="en-US" sz="2000" dirty="0"/>
          </a:p>
        </p:txBody>
      </p:sp>
      <p:sp>
        <p:nvSpPr>
          <p:cNvPr id="9" name="TextovéPole 8">
            <a:extLst>
              <a:ext uri="{FF2B5EF4-FFF2-40B4-BE49-F238E27FC236}">
                <a16:creationId xmlns:a16="http://schemas.microsoft.com/office/drawing/2014/main" id="{D831227F-8C20-437A-ABBA-11D147D6E2C9}"/>
              </a:ext>
            </a:extLst>
          </p:cNvPr>
          <p:cNvSpPr txBox="1"/>
          <p:nvPr/>
        </p:nvSpPr>
        <p:spPr>
          <a:xfrm>
            <a:off x="2971800" y="1600200"/>
            <a:ext cx="2892267" cy="461665"/>
          </a:xfrm>
          <a:prstGeom prst="rect">
            <a:avLst/>
          </a:prstGeom>
          <a:noFill/>
        </p:spPr>
        <p:txBody>
          <a:bodyPr wrap="none" rtlCol="0">
            <a:spAutoFit/>
          </a:bodyPr>
          <a:lstStyle/>
          <a:p>
            <a:r>
              <a:rPr lang="en-US" sz="2400" dirty="0" err="1"/>
              <a:t>i</a:t>
            </a:r>
            <a:r>
              <a:rPr lang="en-US" sz="2400" dirty="0"/>
              <a:t> = exp[-0.21(X</a:t>
            </a:r>
            <a:r>
              <a:rPr lang="en-US" sz="2400" baseline="-25000" dirty="0"/>
              <a:t>A</a:t>
            </a:r>
            <a:r>
              <a:rPr lang="en-US" sz="2400" dirty="0"/>
              <a:t> - X</a:t>
            </a:r>
            <a:r>
              <a:rPr lang="en-US" sz="2400" baseline="-25000" dirty="0"/>
              <a:t>B</a:t>
            </a:r>
            <a:r>
              <a:rPr lang="en-US" sz="2400" dirty="0"/>
              <a:t>)</a:t>
            </a:r>
            <a:r>
              <a:rPr lang="en-US" sz="2400" baseline="30000" dirty="0"/>
              <a:t>2</a:t>
            </a:r>
            <a:r>
              <a:rPr lang="en-US" sz="2400" dirty="0"/>
              <a:t>]</a:t>
            </a:r>
          </a:p>
        </p:txBody>
      </p:sp>
      <p:pic>
        <p:nvPicPr>
          <p:cNvPr id="11" name="Picture 2" descr="SouvisejÃ­cÃ­ obrÃ¡zek">
            <a:extLst>
              <a:ext uri="{FF2B5EF4-FFF2-40B4-BE49-F238E27FC236}">
                <a16:creationId xmlns:a16="http://schemas.microsoft.com/office/drawing/2014/main" id="{25F78398-F4B1-4B9C-9339-BBAE6935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5495345"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E839DEEE-3B4A-4B67-9F0A-C198CE22EEF5}"/>
              </a:ext>
            </a:extLst>
          </p:cNvPr>
          <p:cNvSpPr/>
          <p:nvPr/>
        </p:nvSpPr>
        <p:spPr>
          <a:xfrm>
            <a:off x="152400" y="5715000"/>
            <a:ext cx="8839200" cy="1015663"/>
          </a:xfrm>
          <a:prstGeom prst="rect">
            <a:avLst/>
          </a:prstGeom>
        </p:spPr>
        <p:txBody>
          <a:bodyPr wrap="square">
            <a:spAutoFit/>
          </a:bodyPr>
          <a:lstStyle/>
          <a:p>
            <a:r>
              <a:rPr lang="en-US" sz="2000" dirty="0"/>
              <a:t>S </a:t>
            </a:r>
            <a:r>
              <a:rPr lang="en-US" sz="2000" b="1" dirty="0" err="1"/>
              <a:t>rostoucím</a:t>
            </a:r>
            <a:r>
              <a:rPr lang="en-US" sz="2000" b="1" dirty="0"/>
              <a:t> </a:t>
            </a:r>
            <a:r>
              <a:rPr lang="en-US" sz="2000" b="1" dirty="0" err="1"/>
              <a:t>iontovým</a:t>
            </a:r>
            <a:r>
              <a:rPr lang="en-US" sz="2000" b="1" dirty="0"/>
              <a:t> </a:t>
            </a:r>
            <a:r>
              <a:rPr lang="en-US" sz="2000" b="1" dirty="0" err="1"/>
              <a:t>charakterem</a:t>
            </a:r>
            <a:r>
              <a:rPr lang="en-US" sz="2000" b="1" dirty="0"/>
              <a:t> </a:t>
            </a:r>
            <a:r>
              <a:rPr lang="en-US" sz="2000" b="1" dirty="0" err="1"/>
              <a:t>vazby</a:t>
            </a:r>
            <a:r>
              <a:rPr lang="en-US" sz="2000" b="1" dirty="0"/>
              <a:t> </a:t>
            </a:r>
            <a:r>
              <a:rPr lang="en-US" sz="2000" dirty="0"/>
              <a:t>se </a:t>
            </a:r>
            <a:r>
              <a:rPr lang="en-US" sz="2000" dirty="0" err="1"/>
              <a:t>zpravidla</a:t>
            </a:r>
            <a:r>
              <a:rPr lang="en-US" sz="2000" dirty="0"/>
              <a:t> </a:t>
            </a:r>
            <a:r>
              <a:rPr lang="en-US" sz="2000" dirty="0" err="1"/>
              <a:t>mění</a:t>
            </a:r>
            <a:r>
              <a:rPr lang="en-US" sz="2000" dirty="0"/>
              <a:t> </a:t>
            </a:r>
            <a:r>
              <a:rPr lang="en-US" sz="2000" dirty="0" err="1"/>
              <a:t>fyzikální</a:t>
            </a:r>
            <a:r>
              <a:rPr lang="en-US" sz="2000" dirty="0"/>
              <a:t> </a:t>
            </a:r>
            <a:r>
              <a:rPr lang="en-US" sz="2000" dirty="0" err="1"/>
              <a:t>vlastnosti</a:t>
            </a:r>
            <a:r>
              <a:rPr lang="en-US" sz="2000" dirty="0"/>
              <a:t>: </a:t>
            </a:r>
            <a:r>
              <a:rPr lang="en-US" sz="2000" dirty="0" err="1"/>
              <a:t>roste</a:t>
            </a:r>
            <a:r>
              <a:rPr lang="en-US" sz="2000" dirty="0"/>
              <a:t> </a:t>
            </a:r>
            <a:r>
              <a:rPr lang="en-US" sz="2000" dirty="0" err="1"/>
              <a:t>teplota</a:t>
            </a:r>
            <a:r>
              <a:rPr lang="en-US" sz="2000" dirty="0"/>
              <a:t> </a:t>
            </a:r>
            <a:r>
              <a:rPr lang="en-US" sz="2000" dirty="0" err="1"/>
              <a:t>tání</a:t>
            </a:r>
            <a:r>
              <a:rPr lang="en-US" sz="2000" dirty="0"/>
              <a:t> a </a:t>
            </a:r>
            <a:r>
              <a:rPr lang="en-US" sz="2000" dirty="0" err="1"/>
              <a:t>varu</a:t>
            </a:r>
            <a:r>
              <a:rPr lang="en-US" sz="2000" dirty="0"/>
              <a:t>, </a:t>
            </a:r>
            <a:r>
              <a:rPr lang="en-US" sz="2000" dirty="0" err="1"/>
              <a:t>roste</a:t>
            </a:r>
            <a:r>
              <a:rPr lang="en-US" sz="2000" dirty="0"/>
              <a:t> </a:t>
            </a:r>
            <a:r>
              <a:rPr lang="en-US" sz="2000" dirty="0" err="1"/>
              <a:t>rozpustnost</a:t>
            </a:r>
            <a:r>
              <a:rPr lang="en-US" sz="2000" dirty="0"/>
              <a:t> </a:t>
            </a:r>
            <a:r>
              <a:rPr lang="en-US" sz="2000" dirty="0" err="1"/>
              <a:t>ve</a:t>
            </a:r>
            <a:r>
              <a:rPr lang="en-US" sz="2000" dirty="0"/>
              <a:t> </a:t>
            </a:r>
            <a:r>
              <a:rPr lang="en-US" sz="2000" dirty="0" err="1"/>
              <a:t>vodě</a:t>
            </a:r>
            <a:r>
              <a:rPr lang="en-US" sz="2000" dirty="0"/>
              <a:t>, </a:t>
            </a:r>
            <a:r>
              <a:rPr lang="en-US" sz="2000" dirty="0" err="1"/>
              <a:t>klesá</a:t>
            </a:r>
            <a:r>
              <a:rPr lang="en-US" sz="2000" dirty="0"/>
              <a:t> </a:t>
            </a:r>
            <a:r>
              <a:rPr lang="en-US" sz="2000" dirty="0" err="1"/>
              <a:t>rozpustnost</a:t>
            </a:r>
            <a:r>
              <a:rPr lang="en-US" sz="2000" dirty="0"/>
              <a:t> v </a:t>
            </a:r>
            <a:r>
              <a:rPr lang="en-US" sz="2000" dirty="0" err="1"/>
              <a:t>nepolárních</a:t>
            </a:r>
            <a:r>
              <a:rPr lang="en-US" sz="2000" dirty="0"/>
              <a:t> </a:t>
            </a:r>
            <a:r>
              <a:rPr lang="en-US" sz="2000" dirty="0" err="1"/>
              <a:t>rozpouštědlech</a:t>
            </a:r>
            <a:r>
              <a:rPr lang="en-US" sz="2000" dirty="0"/>
              <a:t>.</a:t>
            </a:r>
          </a:p>
        </p:txBody>
      </p:sp>
    </p:spTree>
    <p:extLst>
      <p:ext uri="{BB962C8B-B14F-4D97-AF65-F5344CB8AC3E}">
        <p14:creationId xmlns:p14="http://schemas.microsoft.com/office/powerpoint/2010/main" val="417074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27DFF6E4-9EF6-44FE-B836-39708BA00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667000"/>
            <a:ext cx="4913270" cy="4038600"/>
          </a:xfrm>
          <a:prstGeom prst="rect">
            <a:avLst/>
          </a:prstGeom>
        </p:spPr>
      </p:pic>
      <p:pic>
        <p:nvPicPr>
          <p:cNvPr id="7" name="Obrázek 6" descr="Obsah obrázku text&#10;&#10;Popis byl vytvořen automaticky">
            <a:extLst>
              <a:ext uri="{FF2B5EF4-FFF2-40B4-BE49-F238E27FC236}">
                <a16:creationId xmlns:a16="http://schemas.microsoft.com/office/drawing/2014/main" id="{3BBDD0D5-0C40-40CC-8471-0A6F89B71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895600"/>
            <a:ext cx="3333750" cy="3505200"/>
          </a:xfrm>
          <a:prstGeom prst="rect">
            <a:avLst/>
          </a:prstGeom>
        </p:spPr>
      </p:pic>
      <p:sp>
        <p:nvSpPr>
          <p:cNvPr id="8" name="Obdélník 7">
            <a:extLst>
              <a:ext uri="{FF2B5EF4-FFF2-40B4-BE49-F238E27FC236}">
                <a16:creationId xmlns:a16="http://schemas.microsoft.com/office/drawing/2014/main" id="{0FAD2252-2422-4D61-AA02-FCECD9A234D3}"/>
              </a:ext>
            </a:extLst>
          </p:cNvPr>
          <p:cNvSpPr/>
          <p:nvPr/>
        </p:nvSpPr>
        <p:spPr>
          <a:xfrm>
            <a:off x="1828800" y="457200"/>
            <a:ext cx="4587218" cy="461665"/>
          </a:xfrm>
          <a:prstGeom prst="rect">
            <a:avLst/>
          </a:prstGeom>
        </p:spPr>
        <p:txBody>
          <a:bodyPr wrap="none">
            <a:spAutoFit/>
          </a:bodyPr>
          <a:lstStyle/>
          <a:p>
            <a:r>
              <a:rPr lang="en-US" sz="2400" b="1" dirty="0">
                <a:solidFill>
                  <a:srgbClr val="000000"/>
                </a:solidFill>
              </a:rPr>
              <a:t>van </a:t>
            </a:r>
            <a:r>
              <a:rPr lang="en-US" sz="2400" b="1" dirty="0" err="1">
                <a:solidFill>
                  <a:srgbClr val="000000"/>
                </a:solidFill>
              </a:rPr>
              <a:t>Arkel</a:t>
            </a:r>
            <a:r>
              <a:rPr lang="cs-CZ" sz="2400" b="1" dirty="0">
                <a:solidFill>
                  <a:srgbClr val="000000"/>
                </a:solidFill>
              </a:rPr>
              <a:t> </a:t>
            </a:r>
            <a:r>
              <a:rPr lang="en-US" sz="2400" b="1" dirty="0">
                <a:solidFill>
                  <a:srgbClr val="000000"/>
                </a:solidFill>
              </a:rPr>
              <a:t>–</a:t>
            </a:r>
            <a:r>
              <a:rPr lang="cs-CZ" sz="2400" b="1" dirty="0">
                <a:solidFill>
                  <a:srgbClr val="000000"/>
                </a:solidFill>
              </a:rPr>
              <a:t> </a:t>
            </a:r>
            <a:r>
              <a:rPr lang="en-US" sz="2400" b="1" dirty="0" err="1">
                <a:solidFill>
                  <a:srgbClr val="000000"/>
                </a:solidFill>
              </a:rPr>
              <a:t>Ketelaar</a:t>
            </a:r>
            <a:r>
              <a:rPr lang="cs-CZ" sz="2400" b="1" dirty="0" err="1">
                <a:solidFill>
                  <a:srgbClr val="000000"/>
                </a:solidFill>
              </a:rPr>
              <a:t>ův</a:t>
            </a:r>
            <a:r>
              <a:rPr lang="cs-CZ" sz="2400" b="1" dirty="0">
                <a:solidFill>
                  <a:srgbClr val="000000"/>
                </a:solidFill>
              </a:rPr>
              <a:t> trojúhelník</a:t>
            </a:r>
            <a:r>
              <a:rPr lang="en-US" sz="2400" b="1" dirty="0">
                <a:solidFill>
                  <a:srgbClr val="000000"/>
                </a:solidFill>
              </a:rPr>
              <a:t> </a:t>
            </a:r>
            <a:endParaRPr lang="en-US" sz="2400" dirty="0"/>
          </a:p>
        </p:txBody>
      </p:sp>
      <p:sp>
        <p:nvSpPr>
          <p:cNvPr id="9" name="TextovéPole 8">
            <a:extLst>
              <a:ext uri="{FF2B5EF4-FFF2-40B4-BE49-F238E27FC236}">
                <a16:creationId xmlns:a16="http://schemas.microsoft.com/office/drawing/2014/main" id="{31CE7BEC-3F67-47EF-908C-E6CC5C574B9C}"/>
              </a:ext>
            </a:extLst>
          </p:cNvPr>
          <p:cNvSpPr txBox="1"/>
          <p:nvPr/>
        </p:nvSpPr>
        <p:spPr>
          <a:xfrm>
            <a:off x="381000" y="1371600"/>
            <a:ext cx="7805791" cy="400110"/>
          </a:xfrm>
          <a:prstGeom prst="rect">
            <a:avLst/>
          </a:prstGeom>
          <a:noFill/>
        </p:spPr>
        <p:txBody>
          <a:bodyPr wrap="none" rtlCol="0">
            <a:spAutoFit/>
          </a:bodyPr>
          <a:lstStyle/>
          <a:p>
            <a:r>
              <a:rPr lang="cs-CZ" sz="2000" dirty="0"/>
              <a:t>Vztah mezi elektronegativitou a typem vazby. Platí pouze pro </a:t>
            </a:r>
            <a:r>
              <a:rPr lang="cs-CZ" sz="2000" i="1" dirty="0"/>
              <a:t>s</a:t>
            </a:r>
            <a:r>
              <a:rPr lang="cs-CZ" sz="2000" dirty="0"/>
              <a:t>- a </a:t>
            </a:r>
            <a:r>
              <a:rPr lang="cs-CZ" sz="2000" i="1" dirty="0"/>
              <a:t>p</a:t>
            </a:r>
            <a:r>
              <a:rPr lang="cs-CZ" sz="2000" dirty="0"/>
              <a:t>-prvky.</a:t>
            </a:r>
            <a:endParaRPr lang="en-US" sz="2000" dirty="0"/>
          </a:p>
        </p:txBody>
      </p:sp>
    </p:spTree>
    <p:extLst>
      <p:ext uri="{BB962C8B-B14F-4D97-AF65-F5344CB8AC3E}">
        <p14:creationId xmlns:p14="http://schemas.microsoft.com/office/powerpoint/2010/main" val="1291598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EAFE222-BD57-46E6-989F-B8FDD45B4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1999"/>
            <a:ext cx="7645400" cy="5324475"/>
          </a:xfrm>
          <a:prstGeom prst="rect">
            <a:avLst/>
          </a:prstGeom>
        </p:spPr>
      </p:pic>
    </p:spTree>
    <p:extLst>
      <p:ext uri="{BB962C8B-B14F-4D97-AF65-F5344CB8AC3E}">
        <p14:creationId xmlns:p14="http://schemas.microsoft.com/office/powerpoint/2010/main" val="2768492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mapa&#10;&#10;Popis byl vytvořen automaticky">
            <a:extLst>
              <a:ext uri="{FF2B5EF4-FFF2-40B4-BE49-F238E27FC236}">
                <a16:creationId xmlns:a16="http://schemas.microsoft.com/office/drawing/2014/main" id="{78D234FA-9BC4-4471-99FC-417FE998E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28600"/>
            <a:ext cx="5401215" cy="3345415"/>
          </a:xfrm>
          <a:prstGeom prst="rect">
            <a:avLst/>
          </a:prstGeom>
        </p:spPr>
      </p:pic>
      <p:pic>
        <p:nvPicPr>
          <p:cNvPr id="9" name="Obrázek 8" descr="Obsah obrázku mapa&#10;&#10;Popis byl vytvořen automaticky">
            <a:extLst>
              <a:ext uri="{FF2B5EF4-FFF2-40B4-BE49-F238E27FC236}">
                <a16:creationId xmlns:a16="http://schemas.microsoft.com/office/drawing/2014/main" id="{9A79E95B-8D7A-4731-81AB-C3D3925F8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581400"/>
            <a:ext cx="4771000" cy="3166404"/>
          </a:xfrm>
          <a:prstGeom prst="rect">
            <a:avLst/>
          </a:prstGeom>
        </p:spPr>
      </p:pic>
    </p:spTree>
    <p:extLst>
      <p:ext uri="{BB962C8B-B14F-4D97-AF65-F5344CB8AC3E}">
        <p14:creationId xmlns:p14="http://schemas.microsoft.com/office/powerpoint/2010/main" val="713351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3014799" y="152400"/>
            <a:ext cx="36377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800" b="1" dirty="0"/>
              <a:t>Iontová vazba</a:t>
            </a:r>
            <a:endParaRPr lang="cs-CZ" altLang="cs-CZ" sz="2800" dirty="0"/>
          </a:p>
        </p:txBody>
      </p:sp>
      <p:sp>
        <p:nvSpPr>
          <p:cNvPr id="231430" name="Rectangle 6"/>
          <p:cNvSpPr>
            <a:spLocks noChangeArrowheads="1"/>
          </p:cNvSpPr>
          <p:nvPr/>
        </p:nvSpPr>
        <p:spPr bwMode="auto">
          <a:xfrm>
            <a:off x="152400" y="762000"/>
            <a:ext cx="8839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lgn="just">
              <a:buNone/>
            </a:pPr>
            <a:r>
              <a:rPr lang="cs-CZ" altLang="cs-CZ" sz="2000" dirty="0">
                <a:latin typeface="+mn-lt"/>
                <a:cs typeface="Arial" panose="020B0604020202020204" pitchFamily="34" charset="0"/>
              </a:rPr>
              <a:t>=</a:t>
            </a:r>
            <a:r>
              <a:rPr lang="cs-CZ" altLang="cs-CZ" sz="2000" dirty="0">
                <a:solidFill>
                  <a:srgbClr val="FF0000"/>
                </a:solidFill>
                <a:latin typeface="+mn-lt"/>
                <a:cs typeface="Arial" panose="020B0604020202020204" pitchFamily="34" charset="0"/>
              </a:rPr>
              <a:t> </a:t>
            </a:r>
            <a:r>
              <a:rPr lang="cs-CZ" altLang="cs-CZ" sz="2000" dirty="0">
                <a:latin typeface="+mn-lt"/>
                <a:cs typeface="Arial" panose="020B0604020202020204" pitchFamily="34" charset="0"/>
              </a:rPr>
              <a:t>založená na elektrostatickém přitahování opačně nabitých iontů.</a:t>
            </a:r>
            <a:endParaRPr lang="cs-CZ" altLang="cs-CZ" sz="2000" dirty="0">
              <a:solidFill>
                <a:srgbClr val="FF0000"/>
              </a:solidFill>
              <a:latin typeface="+mn-lt"/>
              <a:cs typeface="Arial" panose="020B0604020202020204" pitchFamily="34" charset="0"/>
            </a:endParaRPr>
          </a:p>
          <a:p>
            <a:pPr marL="0" indent="0" algn="just">
              <a:buNone/>
            </a:pPr>
            <a:r>
              <a:rPr lang="cs-CZ" altLang="cs-CZ" sz="2000" dirty="0">
                <a:latin typeface="+mn-lt"/>
              </a:rPr>
              <a:t>Ve sloučenině s iontovou vazbou existují kladně a záporně nabité ionty (kationty a anionty), které si navzájem kompenzují náboj – sloučenina musí být elektroneutrální</a:t>
            </a:r>
            <a:r>
              <a:rPr lang="en-US" altLang="cs-CZ" sz="2000" dirty="0">
                <a:latin typeface="+mn-lt"/>
              </a:rPr>
              <a:t>. </a:t>
            </a:r>
            <a:r>
              <a:rPr lang="cs-CZ" altLang="cs-CZ" sz="2000" dirty="0">
                <a:latin typeface="+mn-lt"/>
              </a:rPr>
              <a:t>Iontovou vazbu lze chápat jako kombinaci neutrálních atomů, při které dojde k transferu jednoho nebo více elektronů od jednoho atomu k druhému (popř. k několika). </a:t>
            </a: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cs-CZ" altLang="cs-CZ" sz="2000" dirty="0">
              <a:latin typeface="+mn-lt"/>
            </a:endParaRPr>
          </a:p>
          <a:p>
            <a:pPr marL="0" indent="0" algn="just">
              <a:buNone/>
            </a:pPr>
            <a:endParaRPr lang="en-US" altLang="cs-CZ" sz="2000" dirty="0">
              <a:latin typeface="+mn-lt"/>
            </a:endParaRPr>
          </a:p>
        </p:txBody>
      </p:sp>
      <p:grpSp>
        <p:nvGrpSpPr>
          <p:cNvPr id="5" name="Group 4"/>
          <p:cNvGrpSpPr>
            <a:grpSpLocks/>
          </p:cNvGrpSpPr>
          <p:nvPr/>
        </p:nvGrpSpPr>
        <p:grpSpPr bwMode="auto">
          <a:xfrm>
            <a:off x="1752600" y="3505200"/>
            <a:ext cx="412750" cy="400050"/>
            <a:chOff x="896" y="1177"/>
            <a:chExt cx="260" cy="252"/>
          </a:xfrm>
        </p:grpSpPr>
        <p:sp>
          <p:nvSpPr>
            <p:cNvPr id="6" name="Text Box 5"/>
            <p:cNvSpPr txBox="1">
              <a:spLocks noChangeArrowheads="1"/>
            </p:cNvSpPr>
            <p:nvPr/>
          </p:nvSpPr>
          <p:spPr bwMode="auto">
            <a:xfrm>
              <a:off x="956" y="1177"/>
              <a:ext cx="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cs-CZ" sz="2000"/>
                <a:t>K</a:t>
              </a:r>
              <a:endParaRPr lang="en-US" altLang="cs-CZ" sz="2000"/>
            </a:p>
          </p:txBody>
        </p:sp>
        <p:sp>
          <p:nvSpPr>
            <p:cNvPr id="7" name="Oval 6"/>
            <p:cNvSpPr>
              <a:spLocks noChangeArrowheads="1"/>
            </p:cNvSpPr>
            <p:nvPr/>
          </p:nvSpPr>
          <p:spPr bwMode="auto">
            <a:xfrm>
              <a:off x="896" y="126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nvGrpSpPr>
          <p:cNvPr id="8" name="Group 7"/>
          <p:cNvGrpSpPr>
            <a:grpSpLocks/>
          </p:cNvGrpSpPr>
          <p:nvPr/>
        </p:nvGrpSpPr>
        <p:grpSpPr bwMode="auto">
          <a:xfrm>
            <a:off x="2209798" y="3505201"/>
            <a:ext cx="825500" cy="469900"/>
            <a:chOff x="1248" y="432"/>
            <a:chExt cx="520" cy="296"/>
          </a:xfrm>
        </p:grpSpPr>
        <p:sp>
          <p:nvSpPr>
            <p:cNvPr id="9" name="Text Box 8"/>
            <p:cNvSpPr txBox="1">
              <a:spLocks noChangeArrowheads="1"/>
            </p:cNvSpPr>
            <p:nvPr/>
          </p:nvSpPr>
          <p:spPr bwMode="auto">
            <a:xfrm>
              <a:off x="1248" y="432"/>
              <a:ext cx="19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a:t>
              </a:r>
            </a:p>
          </p:txBody>
        </p:sp>
        <p:grpSp>
          <p:nvGrpSpPr>
            <p:cNvPr id="10" name="Group 9"/>
            <p:cNvGrpSpPr>
              <a:grpSpLocks/>
            </p:cNvGrpSpPr>
            <p:nvPr/>
          </p:nvGrpSpPr>
          <p:grpSpPr bwMode="auto">
            <a:xfrm>
              <a:off x="1488" y="432"/>
              <a:ext cx="280" cy="296"/>
              <a:chOff x="1440" y="2320"/>
              <a:chExt cx="280" cy="296"/>
            </a:xfrm>
          </p:grpSpPr>
          <p:sp>
            <p:nvSpPr>
              <p:cNvPr id="11" name="Text Box 10"/>
              <p:cNvSpPr txBox="1">
                <a:spLocks noChangeArrowheads="1"/>
              </p:cNvSpPr>
              <p:nvPr/>
            </p:nvSpPr>
            <p:spPr bwMode="auto">
              <a:xfrm>
                <a:off x="1489" y="2329"/>
                <a:ext cx="19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F</a:t>
                </a:r>
              </a:p>
            </p:txBody>
          </p:sp>
          <p:grpSp>
            <p:nvGrpSpPr>
              <p:cNvPr id="12" name="Group 11"/>
              <p:cNvGrpSpPr>
                <a:grpSpLocks/>
              </p:cNvGrpSpPr>
              <p:nvPr/>
            </p:nvGrpSpPr>
            <p:grpSpPr bwMode="auto">
              <a:xfrm>
                <a:off x="1440" y="2400"/>
                <a:ext cx="48" cy="144"/>
                <a:chOff x="1440" y="2400"/>
                <a:chExt cx="48" cy="144"/>
              </a:xfrm>
            </p:grpSpPr>
            <p:sp>
              <p:nvSpPr>
                <p:cNvPr id="20" name="Oval 12"/>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21" name="Oval 13"/>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sp>
            <p:nvSpPr>
              <p:cNvPr id="13" name="Oval 14"/>
              <p:cNvSpPr>
                <a:spLocks noChangeArrowheads="1"/>
              </p:cNvSpPr>
              <p:nvPr/>
            </p:nvSpPr>
            <p:spPr bwMode="auto">
              <a:xfrm>
                <a:off x="1672"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nvGrpSpPr>
              <p:cNvPr id="14" name="Group 15"/>
              <p:cNvGrpSpPr>
                <a:grpSpLocks/>
              </p:cNvGrpSpPr>
              <p:nvPr/>
            </p:nvGrpSpPr>
            <p:grpSpPr bwMode="auto">
              <a:xfrm rot="5400000">
                <a:off x="1552" y="2272"/>
                <a:ext cx="48" cy="144"/>
                <a:chOff x="1440" y="2400"/>
                <a:chExt cx="48" cy="144"/>
              </a:xfrm>
            </p:grpSpPr>
            <p:sp>
              <p:nvSpPr>
                <p:cNvPr id="18" name="Oval 16"/>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19" name="Oval 17"/>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nvGrpSpPr>
              <p:cNvPr id="15" name="Group 18"/>
              <p:cNvGrpSpPr>
                <a:grpSpLocks/>
              </p:cNvGrpSpPr>
              <p:nvPr/>
            </p:nvGrpSpPr>
            <p:grpSpPr bwMode="auto">
              <a:xfrm rot="5400000">
                <a:off x="1552" y="2520"/>
                <a:ext cx="48" cy="144"/>
                <a:chOff x="1440" y="2400"/>
                <a:chExt cx="48" cy="144"/>
              </a:xfrm>
            </p:grpSpPr>
            <p:sp>
              <p:nvSpPr>
                <p:cNvPr id="16" name="Oval 19"/>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17" name="Oval 20"/>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grpSp>
      <p:sp>
        <p:nvSpPr>
          <p:cNvPr id="22" name="Text Box 21"/>
          <p:cNvSpPr txBox="1">
            <a:spLocks noChangeArrowheads="1"/>
          </p:cNvSpPr>
          <p:nvPr/>
        </p:nvSpPr>
        <p:spPr bwMode="auto">
          <a:xfrm>
            <a:off x="5000106" y="3505200"/>
            <a:ext cx="4026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cs-CZ" altLang="cs-CZ" sz="2000"/>
              <a:t>K</a:t>
            </a:r>
            <a:r>
              <a:rPr lang="en-US" altLang="cs-CZ" sz="2000" baseline="30000"/>
              <a:t>+</a:t>
            </a:r>
            <a:endParaRPr lang="en-US" altLang="cs-CZ" sz="2000"/>
          </a:p>
        </p:txBody>
      </p:sp>
      <p:sp>
        <p:nvSpPr>
          <p:cNvPr id="23" name="Line 22"/>
          <p:cNvSpPr>
            <a:spLocks noChangeShapeType="1"/>
          </p:cNvSpPr>
          <p:nvPr/>
        </p:nvSpPr>
        <p:spPr bwMode="auto">
          <a:xfrm>
            <a:off x="3352800" y="3733800"/>
            <a:ext cx="1503362" cy="158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2000"/>
          </a:p>
        </p:txBody>
      </p:sp>
      <p:grpSp>
        <p:nvGrpSpPr>
          <p:cNvPr id="24" name="Group 23"/>
          <p:cNvGrpSpPr>
            <a:grpSpLocks/>
          </p:cNvGrpSpPr>
          <p:nvPr/>
        </p:nvGrpSpPr>
        <p:grpSpPr bwMode="auto">
          <a:xfrm>
            <a:off x="5414962" y="3379787"/>
            <a:ext cx="679450" cy="595313"/>
            <a:chOff x="2856" y="353"/>
            <a:chExt cx="428" cy="375"/>
          </a:xfrm>
        </p:grpSpPr>
        <p:sp>
          <p:nvSpPr>
            <p:cNvPr id="25" name="Oval 24"/>
            <p:cNvSpPr>
              <a:spLocks noChangeArrowheads="1"/>
            </p:cNvSpPr>
            <p:nvPr/>
          </p:nvSpPr>
          <p:spPr bwMode="auto">
            <a:xfrm>
              <a:off x="3088" y="60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nvGrpSpPr>
            <p:cNvPr id="26" name="Group 25"/>
            <p:cNvGrpSpPr>
              <a:grpSpLocks/>
            </p:cNvGrpSpPr>
            <p:nvPr/>
          </p:nvGrpSpPr>
          <p:grpSpPr bwMode="auto">
            <a:xfrm>
              <a:off x="2856" y="432"/>
              <a:ext cx="280" cy="296"/>
              <a:chOff x="1440" y="2320"/>
              <a:chExt cx="280" cy="296"/>
            </a:xfrm>
          </p:grpSpPr>
          <p:sp>
            <p:nvSpPr>
              <p:cNvPr id="28" name="Text Box 26"/>
              <p:cNvSpPr txBox="1">
                <a:spLocks noChangeArrowheads="1"/>
              </p:cNvSpPr>
              <p:nvPr/>
            </p:nvSpPr>
            <p:spPr bwMode="auto">
              <a:xfrm>
                <a:off x="1489" y="2329"/>
                <a:ext cx="19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F</a:t>
                </a:r>
              </a:p>
            </p:txBody>
          </p:sp>
          <p:grpSp>
            <p:nvGrpSpPr>
              <p:cNvPr id="29" name="Group 27"/>
              <p:cNvGrpSpPr>
                <a:grpSpLocks/>
              </p:cNvGrpSpPr>
              <p:nvPr/>
            </p:nvGrpSpPr>
            <p:grpSpPr bwMode="auto">
              <a:xfrm>
                <a:off x="1440" y="2400"/>
                <a:ext cx="48" cy="144"/>
                <a:chOff x="1440" y="2400"/>
                <a:chExt cx="48" cy="144"/>
              </a:xfrm>
            </p:grpSpPr>
            <p:sp>
              <p:nvSpPr>
                <p:cNvPr id="37" name="Oval 28"/>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38" name="Oval 29"/>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sp>
            <p:nvSpPr>
              <p:cNvPr id="30" name="Oval 30"/>
              <p:cNvSpPr>
                <a:spLocks noChangeArrowheads="1"/>
              </p:cNvSpPr>
              <p:nvPr/>
            </p:nvSpPr>
            <p:spPr bwMode="auto">
              <a:xfrm>
                <a:off x="1672"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nvGrpSpPr>
              <p:cNvPr id="31" name="Group 31"/>
              <p:cNvGrpSpPr>
                <a:grpSpLocks/>
              </p:cNvGrpSpPr>
              <p:nvPr/>
            </p:nvGrpSpPr>
            <p:grpSpPr bwMode="auto">
              <a:xfrm rot="5400000">
                <a:off x="1552" y="2272"/>
                <a:ext cx="48" cy="144"/>
                <a:chOff x="1440" y="2400"/>
                <a:chExt cx="48" cy="144"/>
              </a:xfrm>
            </p:grpSpPr>
            <p:sp>
              <p:nvSpPr>
                <p:cNvPr id="35" name="Oval 32"/>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36" name="Oval 33"/>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nvGrpSpPr>
              <p:cNvPr id="32" name="Group 34"/>
              <p:cNvGrpSpPr>
                <a:grpSpLocks/>
              </p:cNvGrpSpPr>
              <p:nvPr/>
            </p:nvGrpSpPr>
            <p:grpSpPr bwMode="auto">
              <a:xfrm rot="5400000">
                <a:off x="1552" y="2520"/>
                <a:ext cx="48" cy="144"/>
                <a:chOff x="1440" y="2400"/>
                <a:chExt cx="48" cy="144"/>
              </a:xfrm>
            </p:grpSpPr>
            <p:sp>
              <p:nvSpPr>
                <p:cNvPr id="33" name="Oval 35"/>
                <p:cNvSpPr>
                  <a:spLocks noChangeArrowheads="1"/>
                </p:cNvSpPr>
                <p:nvPr/>
              </p:nvSpPr>
              <p:spPr bwMode="auto">
                <a:xfrm>
                  <a:off x="1440" y="240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sp>
              <p:nvSpPr>
                <p:cNvPr id="34" name="Oval 36"/>
                <p:cNvSpPr>
                  <a:spLocks noChangeArrowheads="1"/>
                </p:cNvSpPr>
                <p:nvPr/>
              </p:nvSpPr>
              <p:spPr bwMode="auto">
                <a:xfrm>
                  <a:off x="1440" y="249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2000"/>
                </a:p>
              </p:txBody>
            </p:sp>
          </p:grpSp>
        </p:grpSp>
        <p:sp>
          <p:nvSpPr>
            <p:cNvPr id="27" name="Text Box 37"/>
            <p:cNvSpPr txBox="1">
              <a:spLocks noChangeArrowheads="1"/>
            </p:cNvSpPr>
            <p:nvPr/>
          </p:nvSpPr>
          <p:spPr bwMode="auto">
            <a:xfrm>
              <a:off x="3118" y="353"/>
              <a:ext cx="16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t>-</a:t>
              </a:r>
            </a:p>
          </p:txBody>
        </p:sp>
      </p:grpSp>
      <p:sp>
        <p:nvSpPr>
          <p:cNvPr id="39" name="Text Box 38"/>
          <p:cNvSpPr txBox="1">
            <a:spLocks noChangeArrowheads="1"/>
          </p:cNvSpPr>
          <p:nvPr/>
        </p:nvSpPr>
        <p:spPr bwMode="auto">
          <a:xfrm>
            <a:off x="656958" y="2943225"/>
            <a:ext cx="21563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dirty="0"/>
              <a:t>1s</a:t>
            </a:r>
            <a:r>
              <a:rPr lang="en-US" altLang="cs-CZ" sz="2000" baseline="30000" dirty="0"/>
              <a:t>2</a:t>
            </a:r>
            <a:r>
              <a:rPr lang="en-US" altLang="cs-CZ" sz="2000" dirty="0"/>
              <a:t>2s</a:t>
            </a:r>
            <a:r>
              <a:rPr lang="cs-CZ" altLang="cs-CZ" sz="2000" baseline="30000" dirty="0"/>
              <a:t>2</a:t>
            </a:r>
            <a:r>
              <a:rPr lang="cs-CZ" altLang="cs-CZ" sz="2000" dirty="0"/>
              <a:t>2p</a:t>
            </a:r>
            <a:r>
              <a:rPr lang="cs-CZ" altLang="cs-CZ" sz="2000" baseline="30000" dirty="0"/>
              <a:t>6</a:t>
            </a:r>
            <a:r>
              <a:rPr lang="cs-CZ" altLang="cs-CZ" sz="2000" dirty="0"/>
              <a:t>3s</a:t>
            </a:r>
            <a:r>
              <a:rPr lang="cs-CZ" altLang="cs-CZ" sz="2000" baseline="30000" dirty="0"/>
              <a:t>2</a:t>
            </a:r>
            <a:r>
              <a:rPr lang="cs-CZ" altLang="cs-CZ" sz="2000" dirty="0"/>
              <a:t>3p</a:t>
            </a:r>
            <a:r>
              <a:rPr lang="cs-CZ" altLang="cs-CZ" sz="2000" baseline="30000" dirty="0"/>
              <a:t>6</a:t>
            </a:r>
            <a:r>
              <a:rPr lang="cs-CZ" altLang="cs-CZ" sz="2000" dirty="0"/>
              <a:t>4s</a:t>
            </a:r>
            <a:r>
              <a:rPr lang="cs-CZ" altLang="cs-CZ" sz="2000" baseline="30000" dirty="0"/>
              <a:t>1</a:t>
            </a:r>
            <a:endParaRPr lang="en-US" altLang="cs-CZ" sz="2000" dirty="0"/>
          </a:p>
        </p:txBody>
      </p:sp>
      <p:sp>
        <p:nvSpPr>
          <p:cNvPr id="40" name="Text Box 41"/>
          <p:cNvSpPr txBox="1">
            <a:spLocks noChangeArrowheads="1"/>
          </p:cNvSpPr>
          <p:nvPr/>
        </p:nvSpPr>
        <p:spPr bwMode="auto">
          <a:xfrm>
            <a:off x="6693108" y="2943225"/>
            <a:ext cx="5806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a:solidFill>
                  <a:srgbClr val="FF0000"/>
                </a:solidFill>
              </a:rPr>
              <a:t>[</a:t>
            </a:r>
            <a:r>
              <a:rPr lang="cs-CZ" altLang="cs-CZ" sz="2000">
                <a:solidFill>
                  <a:srgbClr val="FF0000"/>
                </a:solidFill>
              </a:rPr>
              <a:t>Ar</a:t>
            </a:r>
            <a:r>
              <a:rPr lang="en-US" altLang="cs-CZ" sz="2000">
                <a:solidFill>
                  <a:srgbClr val="FF0000"/>
                </a:solidFill>
              </a:rPr>
              <a:t>]</a:t>
            </a:r>
          </a:p>
        </p:txBody>
      </p:sp>
      <p:sp>
        <p:nvSpPr>
          <p:cNvPr id="41" name="Line 115"/>
          <p:cNvSpPr>
            <a:spLocks noChangeShapeType="1"/>
          </p:cNvSpPr>
          <p:nvPr/>
        </p:nvSpPr>
        <p:spPr bwMode="auto">
          <a:xfrm>
            <a:off x="2754312" y="3108325"/>
            <a:ext cx="1981200" cy="158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2000"/>
          </a:p>
        </p:txBody>
      </p:sp>
      <p:sp>
        <p:nvSpPr>
          <p:cNvPr id="42" name="Text Box 117"/>
          <p:cNvSpPr txBox="1">
            <a:spLocks noChangeArrowheads="1"/>
          </p:cNvSpPr>
          <p:nvPr/>
        </p:nvSpPr>
        <p:spPr bwMode="auto">
          <a:xfrm>
            <a:off x="4917755" y="2943225"/>
            <a:ext cx="1838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2000" dirty="0"/>
              <a:t>1s</a:t>
            </a:r>
            <a:r>
              <a:rPr lang="en-US" altLang="cs-CZ" sz="2000" baseline="30000" dirty="0"/>
              <a:t>2</a:t>
            </a:r>
            <a:r>
              <a:rPr lang="en-US" altLang="cs-CZ" sz="2000" dirty="0"/>
              <a:t>2s</a:t>
            </a:r>
            <a:r>
              <a:rPr lang="cs-CZ" altLang="cs-CZ" sz="2000" baseline="30000" dirty="0"/>
              <a:t>2</a:t>
            </a:r>
            <a:r>
              <a:rPr lang="cs-CZ" altLang="cs-CZ" sz="2000" dirty="0"/>
              <a:t>2p</a:t>
            </a:r>
            <a:r>
              <a:rPr lang="cs-CZ" altLang="cs-CZ" sz="2000" baseline="30000" dirty="0"/>
              <a:t>6</a:t>
            </a:r>
            <a:r>
              <a:rPr lang="cs-CZ" altLang="cs-CZ" sz="2000" dirty="0"/>
              <a:t>3s</a:t>
            </a:r>
            <a:r>
              <a:rPr lang="cs-CZ" altLang="cs-CZ" sz="2000" baseline="30000" dirty="0"/>
              <a:t>2</a:t>
            </a:r>
            <a:r>
              <a:rPr lang="cs-CZ" altLang="cs-CZ" sz="2000" dirty="0"/>
              <a:t>3p</a:t>
            </a:r>
            <a:r>
              <a:rPr lang="cs-CZ" altLang="cs-CZ" sz="2000" baseline="30000" dirty="0"/>
              <a:t>6</a:t>
            </a:r>
            <a:endParaRPr lang="en-US" altLang="cs-CZ" sz="2000" dirty="0"/>
          </a:p>
        </p:txBody>
      </p:sp>
      <p:pic>
        <p:nvPicPr>
          <p:cNvPr id="166914" name="Picture 2" descr="VÃ½sledek obrÃ¡zku pro ionic b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326743"/>
            <a:ext cx="4043035" cy="240076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34857ADA-7446-4B0E-8D04-860F987A6A4B}"/>
              </a:ext>
            </a:extLst>
          </p:cNvPr>
          <p:cNvSpPr/>
          <p:nvPr/>
        </p:nvSpPr>
        <p:spPr>
          <a:xfrm>
            <a:off x="228600" y="4572000"/>
            <a:ext cx="4191000" cy="1323439"/>
          </a:xfrm>
          <a:prstGeom prst="rect">
            <a:avLst/>
          </a:prstGeom>
        </p:spPr>
        <p:txBody>
          <a:bodyPr wrap="square">
            <a:spAutoFit/>
          </a:bodyPr>
          <a:lstStyle/>
          <a:p>
            <a:pPr algn="just"/>
            <a:r>
              <a:rPr lang="cs-CZ" altLang="cs-CZ" sz="2000" dirty="0"/>
              <a:t>Sloučeniny s iontovou vazbou jsou typicky </a:t>
            </a:r>
            <a:r>
              <a:rPr lang="cs-CZ" altLang="cs-CZ" sz="2000" u="sng" dirty="0"/>
              <a:t>soli, tvořící za běžných podmínek krystaly s vysokou teplotou tání</a:t>
            </a:r>
            <a:r>
              <a:rPr lang="en-US" altLang="cs-CZ" sz="2000" dirty="0"/>
              <a:t>.  </a:t>
            </a:r>
          </a:p>
        </p:txBody>
      </p:sp>
    </p:spTree>
    <p:extLst>
      <p:ext uri="{BB962C8B-B14F-4D97-AF65-F5344CB8AC3E}">
        <p14:creationId xmlns:p14="http://schemas.microsoft.com/office/powerpoint/2010/main" val="4185736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5915" y="686544"/>
            <a:ext cx="8852170" cy="5170646"/>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Pomocí </a:t>
            </a:r>
            <a:r>
              <a:rPr lang="cs-CZ" dirty="0" err="1">
                <a:latin typeface="Arial" panose="020B0604020202020204" pitchFamily="34" charset="0"/>
                <a:cs typeface="Arial" panose="020B0604020202020204" pitchFamily="34" charset="0"/>
              </a:rPr>
              <a:t>Hundova</a:t>
            </a:r>
            <a:r>
              <a:rPr lang="cs-CZ" dirty="0">
                <a:latin typeface="Arial" panose="020B0604020202020204" pitchFamily="34" charset="0"/>
                <a:cs typeface="Arial" panose="020B0604020202020204" pitchFamily="34" charset="0"/>
              </a:rPr>
              <a:t> pravidla lze zobrazit také elektronové konfigurace iontů - jak kladně nabitých iontů (kationty), tak záporně nabitých iontů (anionty). </a:t>
            </a:r>
          </a:p>
          <a:p>
            <a:pPr algn="just"/>
            <a:r>
              <a:rPr lang="en-US" sz="2000"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1.    </a:t>
            </a:r>
            <a:r>
              <a:rPr lang="cs-CZ" u="sng" dirty="0">
                <a:latin typeface="Arial" panose="020B0604020202020204" pitchFamily="34" charset="0"/>
                <a:cs typeface="Arial" panose="020B0604020202020204" pitchFamily="34" charset="0"/>
              </a:rPr>
              <a:t>kationt</a:t>
            </a:r>
            <a:r>
              <a:rPr lang="cs-CZ" dirty="0">
                <a:latin typeface="Arial" panose="020B0604020202020204" pitchFamily="34" charset="0"/>
                <a:cs typeface="Arial" panose="020B0604020202020204" pitchFamily="34" charset="0"/>
              </a:rPr>
              <a:t> vzniká tak, že z elektroneutrálního atomu je odtržen jeden nebo více elektronů; v atomovém obalu má tedy kationt příslušného prvku o daný počet elektronů méně, než má elektroneutrální atom</a:t>
            </a:r>
            <a:r>
              <a:rPr lang="en-US" dirty="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2.    </a:t>
            </a:r>
            <a:r>
              <a:rPr lang="cs-CZ" u="sng" dirty="0">
                <a:latin typeface="Arial" panose="020B0604020202020204" pitchFamily="34" charset="0"/>
                <a:cs typeface="Arial" panose="020B0604020202020204" pitchFamily="34" charset="0"/>
              </a:rPr>
              <a:t>aniont</a:t>
            </a:r>
            <a:r>
              <a:rPr lang="cs-CZ" dirty="0">
                <a:latin typeface="Arial" panose="020B0604020202020204" pitchFamily="34" charset="0"/>
                <a:cs typeface="Arial" panose="020B0604020202020204" pitchFamily="34" charset="0"/>
              </a:rPr>
              <a:t> vzniká tak, že elektroneutrální atom přijme jeden nebo více elektronů; v atomovém obalu má tedy aniont příslušného prvku o daný počet elektronů více, než má elektroneutrální atom.  </a:t>
            </a:r>
            <a:endParaRPr lang="en-US" dirty="0">
              <a:latin typeface="Arial" panose="020B0604020202020204" pitchFamily="34" charset="0"/>
              <a:cs typeface="Arial" panose="020B0604020202020204" pitchFamily="34" charset="0"/>
            </a:endParaRPr>
          </a:p>
          <a:p>
            <a:pPr algn="just"/>
            <a:endParaRPr lang="cs-CZ" sz="1000" b="1" dirty="0">
              <a:latin typeface="Arial" panose="020B0604020202020204" pitchFamily="34" charset="0"/>
              <a:cs typeface="Arial" panose="020B0604020202020204" pitchFamily="34" charset="0"/>
            </a:endParaRPr>
          </a:p>
          <a:p>
            <a:pPr algn="just"/>
            <a:r>
              <a:rPr lang="cs-CZ" b="1" dirty="0">
                <a:latin typeface="Arial" panose="020B0604020202020204" pitchFamily="34" charset="0"/>
                <a:cs typeface="Arial" panose="020B0604020202020204" pitchFamily="34" charset="0"/>
              </a:rPr>
              <a:t>Ionty nepřechodných prvků nabývají konfigurace nejbližšího vzácného plynu.</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endParaRPr lang="cs-CZ" b="1" dirty="0">
              <a:latin typeface="Arial" panose="020B0604020202020204" pitchFamily="34" charset="0"/>
              <a:cs typeface="Arial" panose="020B0604020202020204" pitchFamily="34" charset="0"/>
            </a:endParaRPr>
          </a:p>
          <a:p>
            <a:pPr algn="just"/>
            <a:r>
              <a:rPr lang="cs-CZ" b="1" dirty="0">
                <a:latin typeface="Arial" panose="020B0604020202020204" pitchFamily="34" charset="0"/>
                <a:cs typeface="Arial" panose="020B0604020202020204" pitchFamily="34" charset="0"/>
              </a:rPr>
              <a:t>U přechodných kovů se při ionizaci odštěpují elektrony z </a:t>
            </a:r>
            <a:r>
              <a:rPr lang="cs-CZ" b="1" dirty="0" err="1">
                <a:latin typeface="Arial" panose="020B0604020202020204" pitchFamily="34" charset="0"/>
                <a:cs typeface="Arial" panose="020B0604020202020204" pitchFamily="34" charset="0"/>
              </a:rPr>
              <a:t>n</a:t>
            </a:r>
            <a:r>
              <a:rPr lang="cs-CZ" b="1" i="1" dirty="0" err="1">
                <a:latin typeface="Arial" panose="020B0604020202020204" pitchFamily="34" charset="0"/>
                <a:cs typeface="Arial" panose="020B0604020202020204" pitchFamily="34" charset="0"/>
              </a:rPr>
              <a:t>s</a:t>
            </a:r>
            <a:r>
              <a:rPr lang="cs-CZ" b="1" i="1"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orbitalů dříve než z (n-1)</a:t>
            </a:r>
            <a:r>
              <a:rPr lang="cs-CZ" b="1" i="1" dirty="0">
                <a:latin typeface="Arial" panose="020B0604020202020204" pitchFamily="34" charset="0"/>
                <a:cs typeface="Arial" panose="020B0604020202020204" pitchFamily="34" charset="0"/>
              </a:rPr>
              <a:t>d</a:t>
            </a:r>
            <a:r>
              <a:rPr lang="cs-CZ" b="1" dirty="0">
                <a:latin typeface="Arial" panose="020B0604020202020204" pitchFamily="34" charset="0"/>
                <a:cs typeface="Arial" panose="020B0604020202020204" pitchFamily="34" charset="0"/>
              </a:rPr>
              <a:t> orbitalů.</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291" y="5638800"/>
            <a:ext cx="4820738" cy="93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733800" y="163324"/>
            <a:ext cx="1401602" cy="523220"/>
          </a:xfrm>
          <a:prstGeom prst="rect">
            <a:avLst/>
          </a:prstGeom>
          <a:noFill/>
        </p:spPr>
        <p:txBody>
          <a:bodyPr wrap="none" rtlCol="0">
            <a:spAutoFit/>
          </a:bodyPr>
          <a:lstStyle/>
          <a:p>
            <a:r>
              <a:rPr lang="cs-CZ" sz="2800" b="1" dirty="0"/>
              <a:t>Ionizace</a:t>
            </a:r>
          </a:p>
        </p:txBody>
      </p:sp>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581400"/>
            <a:ext cx="4141824" cy="155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1772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04801" y="228600"/>
            <a:ext cx="8610600" cy="6463308"/>
          </a:xfrm>
          <a:prstGeom prst="rect">
            <a:avLst/>
          </a:prstGeom>
          <a:noFill/>
        </p:spPr>
        <p:txBody>
          <a:bodyPr wrap="square" rtlCol="0">
            <a:spAutoFit/>
          </a:bodyPr>
          <a:lstStyle/>
          <a:p>
            <a:pPr marL="342900" indent="-342900">
              <a:buAutoNum type="arabicPeriod"/>
            </a:pPr>
            <a:r>
              <a:rPr lang="en-US" b="1" dirty="0" err="1">
                <a:latin typeface="Arial" panose="020B0604020202020204" pitchFamily="34" charset="0"/>
                <a:cs typeface="Arial" panose="020B0604020202020204" pitchFamily="34" charset="0"/>
              </a:rPr>
              <a:t>Konfigu</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ace </a:t>
            </a:r>
            <a:r>
              <a:rPr lang="cs-CZ" b="1" dirty="0">
                <a:latin typeface="Arial" panose="020B0604020202020204" pitchFamily="34" charset="0"/>
                <a:cs typeface="Arial" panose="020B0604020202020204" pitchFamily="34" charset="0"/>
              </a:rPr>
              <a:t>vzácného plynu</a:t>
            </a:r>
            <a:r>
              <a:rPr lang="en-US" b="1" dirty="0">
                <a:latin typeface="Arial" panose="020B0604020202020204" pitchFamily="34" charset="0"/>
                <a:cs typeface="Arial" panose="020B0604020202020204" pitchFamily="34" charset="0"/>
              </a:rPr>
              <a:t> (ns</a:t>
            </a:r>
            <a:r>
              <a:rPr lang="en-US" b="1" baseline="30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np</a:t>
            </a:r>
            <a:r>
              <a:rPr lang="en-US" b="1" baseline="30000" dirty="0">
                <a:latin typeface="Arial" panose="020B0604020202020204" pitchFamily="34" charset="0"/>
                <a:cs typeface="Arial" panose="020B0604020202020204" pitchFamily="34" charset="0"/>
              </a:rPr>
              <a:t>6</a:t>
            </a:r>
            <a:r>
              <a:rPr lang="en-US" b="1" dirty="0">
                <a:latin typeface="Arial" panose="020B0604020202020204" pitchFamily="34" charset="0"/>
                <a:cs typeface="Arial" panose="020B0604020202020204" pitchFamily="34" charset="0"/>
              </a:rPr>
              <a:t>)</a:t>
            </a:r>
            <a:endParaRPr lang="cs-CZ" b="1"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He: </a:t>
            </a:r>
            <a:r>
              <a:rPr lang="en-US" dirty="0">
                <a:latin typeface="Arial" panose="020B0604020202020204" pitchFamily="34" charset="0"/>
                <a:cs typeface="Arial" panose="020B0604020202020204" pitchFamily="34" charset="0"/>
              </a:rPr>
              <a:t>  Be</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Li</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a:t>
            </a:r>
            <a:r>
              <a:rPr lang="en-US" baseline="30000"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Ne:   Al</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Mg</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Na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F-, O</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N</a:t>
            </a:r>
            <a:r>
              <a:rPr lang="en-US" baseline="30000" dirty="0">
                <a:latin typeface="Arial" panose="020B0604020202020204" pitchFamily="34" charset="0"/>
                <a:cs typeface="Arial" panose="020B0604020202020204" pitchFamily="34" charset="0"/>
              </a:rPr>
              <a:t>3-</a:t>
            </a:r>
          </a:p>
          <a:p>
            <a:r>
              <a:rPr lang="en-US" dirty="0" err="1">
                <a:latin typeface="Arial" panose="020B0604020202020204" pitchFamily="34" charset="0"/>
                <a:cs typeface="Arial" panose="020B0604020202020204" pitchFamily="34" charset="0"/>
              </a:rPr>
              <a:t>Ar</a:t>
            </a:r>
            <a:r>
              <a:rPr lang="en-US" dirty="0">
                <a:latin typeface="Arial" panose="020B0604020202020204" pitchFamily="34" charset="0"/>
                <a:cs typeface="Arial" panose="020B0604020202020204" pitchFamily="34" charset="0"/>
              </a:rPr>
              <a:t>:    Sc</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K</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Cl</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a:t>
            </a:r>
            <a:r>
              <a:rPr lang="en-US" baseline="30000" dirty="0">
                <a:latin typeface="Arial" panose="020B0604020202020204" pitchFamily="34" charset="0"/>
                <a:cs typeface="Arial" panose="020B0604020202020204" pitchFamily="34" charset="0"/>
              </a:rPr>
              <a:t>2-</a:t>
            </a:r>
          </a:p>
          <a:p>
            <a:r>
              <a:rPr lang="en-US" dirty="0">
                <a:latin typeface="Arial" panose="020B0604020202020204" pitchFamily="34" charset="0"/>
                <a:cs typeface="Arial" panose="020B0604020202020204" pitchFamily="34" charset="0"/>
              </a:rPr>
              <a:t>Kr:    Y</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Sr</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Rb</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Br</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Se</a:t>
            </a:r>
            <a:r>
              <a:rPr lang="en-US" baseline="30000" dirty="0">
                <a:latin typeface="Arial" panose="020B0604020202020204" pitchFamily="34" charset="0"/>
                <a:cs typeface="Arial" panose="020B0604020202020204" pitchFamily="34" charset="0"/>
              </a:rPr>
              <a:t>2-</a:t>
            </a:r>
          </a:p>
          <a:p>
            <a:r>
              <a:rPr lang="en-US" dirty="0" err="1">
                <a:latin typeface="Arial" panose="020B0604020202020204" pitchFamily="34" charset="0"/>
                <a:cs typeface="Arial" panose="020B0604020202020204" pitchFamily="34" charset="0"/>
              </a:rPr>
              <a:t>Xe</a:t>
            </a:r>
            <a:r>
              <a:rPr lang="en-US" dirty="0">
                <a:latin typeface="Arial" panose="020B0604020202020204" pitchFamily="34" charset="0"/>
                <a:cs typeface="Arial" panose="020B0604020202020204" pitchFamily="34" charset="0"/>
              </a:rPr>
              <a:t>:    Ce</a:t>
            </a:r>
            <a:r>
              <a:rPr lang="en-US" baseline="30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La</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Ba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Cs</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Te</a:t>
            </a:r>
            <a:r>
              <a:rPr lang="en-US" baseline="30000" dirty="0">
                <a:latin typeface="Arial" panose="020B0604020202020204" pitchFamily="34" charset="0"/>
                <a:cs typeface="Arial" panose="020B0604020202020204" pitchFamily="34" charset="0"/>
              </a:rPr>
              <a:t>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 </a:t>
            </a:r>
            <a:r>
              <a:rPr lang="en-US" b="1" dirty="0" err="1">
                <a:latin typeface="Arial" panose="020B0604020202020204" pitchFamily="34" charset="0"/>
                <a:cs typeface="Arial" panose="020B0604020202020204" pitchFamily="34" charset="0"/>
              </a:rPr>
              <a:t>Konfigu</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ace pseudo</a:t>
            </a:r>
            <a:r>
              <a:rPr lang="cs-CZ" b="1" dirty="0">
                <a:latin typeface="Arial" panose="020B0604020202020204" pitchFamily="34" charset="0"/>
                <a:cs typeface="Arial" panose="020B0604020202020204" pitchFamily="34" charset="0"/>
              </a:rPr>
              <a:t>vzácného plynu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ele</a:t>
            </a:r>
            <a:r>
              <a:rPr lang="cs-CZ" b="1" dirty="0">
                <a:latin typeface="Arial" panose="020B0604020202020204" pitchFamily="34" charset="0"/>
                <a:cs typeface="Arial" panose="020B0604020202020204" pitchFamily="34" charset="0"/>
              </a:rPr>
              <a:t>k</a:t>
            </a:r>
            <a:r>
              <a:rPr lang="en-US" b="1" dirty="0">
                <a:latin typeface="Arial" panose="020B0604020202020204" pitchFamily="34" charset="0"/>
                <a:cs typeface="Arial" panose="020B0604020202020204" pitchFamily="34" charset="0"/>
              </a:rPr>
              <a:t>t</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ono</a:t>
            </a:r>
            <a:r>
              <a:rPr lang="cs-CZ" b="1" dirty="0" err="1">
                <a:latin typeface="Arial" panose="020B0604020202020204" pitchFamily="34" charset="0"/>
                <a:cs typeface="Arial" panose="020B0604020202020204" pitchFamily="34" charset="0"/>
              </a:rPr>
              <a:t>vá</a:t>
            </a:r>
            <a:r>
              <a:rPr lang="cs-CZ" b="1" dirty="0">
                <a:latin typeface="Arial" panose="020B0604020202020204" pitchFamily="34" charset="0"/>
                <a:cs typeface="Arial" panose="020B0604020202020204" pitchFamily="34" charset="0"/>
              </a:rPr>
              <a:t> 18; </a:t>
            </a:r>
            <a:r>
              <a:rPr lang="en-US" b="1" dirty="0">
                <a:latin typeface="Arial" panose="020B0604020202020204" pitchFamily="34" charset="0"/>
                <a:cs typeface="Arial" panose="020B0604020202020204" pitchFamily="34" charset="0"/>
              </a:rPr>
              <a:t> ns</a:t>
            </a:r>
            <a:r>
              <a:rPr lang="en-US" b="1" baseline="30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np</a:t>
            </a:r>
            <a:r>
              <a:rPr lang="en-US" b="1" baseline="30000" dirty="0">
                <a:latin typeface="Arial" panose="020B0604020202020204" pitchFamily="34" charset="0"/>
                <a:cs typeface="Arial" panose="020B0604020202020204" pitchFamily="34" charset="0"/>
              </a:rPr>
              <a:t>6  </a:t>
            </a:r>
            <a:r>
              <a:rPr lang="en-US" b="1" dirty="0">
                <a:latin typeface="Arial" panose="020B0604020202020204" pitchFamily="34" charset="0"/>
                <a:cs typeface="Arial" panose="020B0604020202020204" pitchFamily="34" charset="0"/>
              </a:rPr>
              <a:t>nd</a:t>
            </a:r>
            <a:r>
              <a:rPr lang="en-US" b="1" baseline="30000" dirty="0">
                <a:latin typeface="Arial" panose="020B0604020202020204" pitchFamily="34" charset="0"/>
                <a:cs typeface="Arial" panose="020B0604020202020204" pitchFamily="34" charset="0"/>
              </a:rPr>
              <a:t>10</a:t>
            </a:r>
            <a:r>
              <a:rPr lang="en-US" b="1" dirty="0">
                <a:latin typeface="Arial" panose="020B0604020202020204" pitchFamily="34" charset="0"/>
                <a:cs typeface="Arial" panose="020B0604020202020204" pitchFamily="34" charset="0"/>
              </a:rPr>
              <a:t>)</a:t>
            </a:r>
            <a:endParaRPr lang="cs-CZ"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 = 3: Cu</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Zn</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Ga</a:t>
            </a:r>
            <a:r>
              <a:rPr lang="en-US" baseline="30000" dirty="0">
                <a:latin typeface="Arial" panose="020B0604020202020204" pitchFamily="34" charset="0"/>
                <a:cs typeface="Arial" panose="020B0604020202020204" pitchFamily="34" charset="0"/>
              </a:rPr>
              <a:t>3+</a:t>
            </a:r>
          </a:p>
          <a:p>
            <a:r>
              <a:rPr lang="en-US" dirty="0">
                <a:latin typeface="Arial" panose="020B0604020202020204" pitchFamily="34" charset="0"/>
                <a:cs typeface="Arial" panose="020B0604020202020204" pitchFamily="34" charset="0"/>
              </a:rPr>
              <a:t>n = 4: Ag</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Cd</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In</a:t>
            </a:r>
            <a:r>
              <a:rPr lang="en-US" baseline="30000" dirty="0">
                <a:latin typeface="Arial" panose="020B0604020202020204" pitchFamily="34" charset="0"/>
                <a:cs typeface="Arial" panose="020B0604020202020204" pitchFamily="34" charset="0"/>
              </a:rPr>
              <a:t>3+</a:t>
            </a:r>
          </a:p>
          <a:p>
            <a:r>
              <a:rPr lang="en-US" dirty="0">
                <a:latin typeface="Arial" panose="020B0604020202020204" pitchFamily="34" charset="0"/>
                <a:cs typeface="Arial" panose="020B0604020202020204" pitchFamily="34" charset="0"/>
              </a:rPr>
              <a:t>n = 5: Au</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Hg</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Tl</a:t>
            </a:r>
            <a:r>
              <a:rPr lang="en-US" baseline="30000" dirty="0">
                <a:latin typeface="Arial" panose="020B0604020202020204" pitchFamily="34" charset="0"/>
                <a:cs typeface="Arial" panose="020B0604020202020204" pitchFamily="34" charset="0"/>
              </a:rPr>
              <a:t>3+</a:t>
            </a:r>
            <a:endParaRPr lang="cs-CZ" baseline="30000"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Konfigu</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ace pseudo</a:t>
            </a:r>
            <a:r>
              <a:rPr lang="cs-CZ" b="1" dirty="0">
                <a:latin typeface="Arial" panose="020B0604020202020204" pitchFamily="34" charset="0"/>
                <a:cs typeface="Arial" panose="020B0604020202020204" pitchFamily="34" charset="0"/>
              </a:rPr>
              <a:t>vzácného plynu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ele</a:t>
            </a:r>
            <a:r>
              <a:rPr lang="cs-CZ" b="1" dirty="0">
                <a:latin typeface="Arial" panose="020B0604020202020204" pitchFamily="34" charset="0"/>
                <a:cs typeface="Arial" panose="020B0604020202020204" pitchFamily="34" charset="0"/>
              </a:rPr>
              <a:t>k</a:t>
            </a:r>
            <a:r>
              <a:rPr lang="en-US" b="1" dirty="0">
                <a:latin typeface="Arial" panose="020B0604020202020204" pitchFamily="34" charset="0"/>
                <a:cs typeface="Arial" panose="020B0604020202020204" pitchFamily="34" charset="0"/>
              </a:rPr>
              <a:t>t</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ono</a:t>
            </a:r>
            <a:r>
              <a:rPr lang="cs-CZ" b="1" dirty="0" err="1">
                <a:latin typeface="Arial" panose="020B0604020202020204" pitchFamily="34" charset="0"/>
                <a:cs typeface="Arial" panose="020B0604020202020204" pitchFamily="34" charset="0"/>
              </a:rPr>
              <a:t>vá</a:t>
            </a:r>
            <a:r>
              <a:rPr lang="cs-CZ" b="1" dirty="0">
                <a:latin typeface="Arial" panose="020B0604020202020204" pitchFamily="34" charset="0"/>
                <a:cs typeface="Arial" panose="020B0604020202020204" pitchFamily="34" charset="0"/>
              </a:rPr>
              <a:t> 20; </a:t>
            </a:r>
            <a:r>
              <a:rPr lang="en-US" b="1" dirty="0">
                <a:latin typeface="Arial" panose="020B0604020202020204" pitchFamily="34" charset="0"/>
                <a:cs typeface="Arial" panose="020B0604020202020204" pitchFamily="34" charset="0"/>
              </a:rPr>
              <a:t> ns</a:t>
            </a:r>
            <a:r>
              <a:rPr lang="en-US" b="1" baseline="30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np</a:t>
            </a:r>
            <a:r>
              <a:rPr lang="en-US" b="1" baseline="30000" dirty="0">
                <a:latin typeface="Arial" panose="020B0604020202020204" pitchFamily="34" charset="0"/>
                <a:cs typeface="Arial" panose="020B0604020202020204" pitchFamily="34" charset="0"/>
              </a:rPr>
              <a:t>6  </a:t>
            </a:r>
            <a:r>
              <a:rPr lang="en-US" b="1" dirty="0">
                <a:latin typeface="Arial" panose="020B0604020202020204" pitchFamily="34" charset="0"/>
                <a:cs typeface="Arial" panose="020B0604020202020204" pitchFamily="34" charset="0"/>
              </a:rPr>
              <a:t>nd</a:t>
            </a:r>
            <a:r>
              <a:rPr lang="en-US" b="1" baseline="30000" dirty="0">
                <a:latin typeface="Arial" panose="020B0604020202020204" pitchFamily="34" charset="0"/>
                <a:cs typeface="Arial" panose="020B0604020202020204" pitchFamily="34" charset="0"/>
              </a:rPr>
              <a:t>10</a:t>
            </a:r>
            <a:r>
              <a:rPr lang="cs-CZ" b="1" dirty="0">
                <a:latin typeface="Arial" panose="020B0604020202020204" pitchFamily="34" charset="0"/>
                <a:cs typeface="Arial" panose="020B0604020202020204" pitchFamily="34" charset="0"/>
              </a:rPr>
              <a:t>(n+1</a:t>
            </a:r>
            <a:r>
              <a:rPr lang="en-US" b="1" dirty="0">
                <a:latin typeface="Arial" panose="020B0604020202020204" pitchFamily="34" charset="0"/>
                <a:cs typeface="Arial" panose="020B0604020202020204" pitchFamily="34" charset="0"/>
              </a:rPr>
              <a:t>)</a:t>
            </a:r>
            <a:r>
              <a:rPr lang="cs-CZ" b="1" dirty="0">
                <a:latin typeface="Arial" panose="020B0604020202020204" pitchFamily="34" charset="0"/>
                <a:cs typeface="Arial" panose="020B0604020202020204" pitchFamily="34" charset="0"/>
              </a:rPr>
              <a:t>s</a:t>
            </a:r>
            <a:r>
              <a:rPr lang="cs-CZ" b="1" baseline="30000" dirty="0">
                <a:latin typeface="Arial" panose="020B0604020202020204" pitchFamily="34" charset="0"/>
                <a:cs typeface="Arial" panose="020B0604020202020204" pitchFamily="34" charset="0"/>
              </a:rPr>
              <a:t>2</a:t>
            </a:r>
            <a:r>
              <a:rPr lang="cs-CZ" b="1"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n = 3: Ga</a:t>
            </a:r>
            <a:r>
              <a:rPr lang="en-US" baseline="30000"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n = 4: In</a:t>
            </a:r>
            <a:r>
              <a:rPr lang="en-US" baseline="30000"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Sn</a:t>
            </a:r>
            <a:r>
              <a:rPr lang="cs-CZ" baseline="30000" dirty="0">
                <a:latin typeface="Arial" panose="020B0604020202020204" pitchFamily="34" charset="0"/>
                <a:cs typeface="Arial" panose="020B0604020202020204" pitchFamily="34" charset="0"/>
              </a:rPr>
              <a:t>2</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Sb</a:t>
            </a:r>
            <a:r>
              <a:rPr lang="en-US" baseline="30000" dirty="0">
                <a:latin typeface="Arial" panose="020B0604020202020204" pitchFamily="34" charset="0"/>
                <a:cs typeface="Arial" panose="020B0604020202020204" pitchFamily="34" charset="0"/>
              </a:rPr>
              <a:t>3+</a:t>
            </a:r>
          </a:p>
          <a:p>
            <a:r>
              <a:rPr lang="en-US" dirty="0">
                <a:latin typeface="Arial" panose="020B0604020202020204" pitchFamily="34" charset="0"/>
                <a:cs typeface="Arial" panose="020B0604020202020204" pitchFamily="34" charset="0"/>
              </a:rPr>
              <a:t>n = 5: Tl</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Pb</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Bi</a:t>
            </a:r>
            <a:r>
              <a:rPr lang="en-US" baseline="30000" dirty="0">
                <a:latin typeface="Arial" panose="020B0604020202020204" pitchFamily="34" charset="0"/>
                <a:cs typeface="Arial" panose="020B0604020202020204" pitchFamily="34" charset="0"/>
              </a:rPr>
              <a:t>3+      </a:t>
            </a:r>
          </a:p>
          <a:p>
            <a:r>
              <a:rPr lang="en-US" dirty="0">
                <a:latin typeface="Arial" panose="020B0604020202020204" pitchFamily="34" charset="0"/>
                <a:cs typeface="Arial" panose="020B0604020202020204" pitchFamily="34" charset="0"/>
              </a:rPr>
              <a:t>[Hg-Hg]</a:t>
            </a:r>
            <a:r>
              <a:rPr lang="en-US" baseline="30000" dirty="0">
                <a:latin typeface="Arial" panose="020B0604020202020204" pitchFamily="34" charset="0"/>
                <a:cs typeface="Arial" panose="020B0604020202020204" pitchFamily="34" charset="0"/>
              </a:rPr>
              <a:t>2+</a:t>
            </a:r>
          </a:p>
          <a:p>
            <a:endParaRPr lang="en-US"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Nepravidelná k</a:t>
            </a:r>
            <a:r>
              <a:rPr lang="en-US" b="1" dirty="0" err="1">
                <a:latin typeface="Arial" panose="020B0604020202020204" pitchFamily="34" charset="0"/>
                <a:cs typeface="Arial" panose="020B0604020202020204" pitchFamily="34" charset="0"/>
              </a:rPr>
              <a:t>onfigu</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ace </a:t>
            </a:r>
            <a:r>
              <a:rPr lang="cs-CZ" b="1" dirty="0">
                <a:latin typeface="Arial" panose="020B0604020202020204" pitchFamily="34" charset="0"/>
                <a:cs typeface="Arial" panose="020B0604020202020204" pitchFamily="34" charset="0"/>
              </a:rPr>
              <a:t> s neúplně obsazenými (n-1</a:t>
            </a:r>
            <a:r>
              <a:rPr lang="en-US" b="1" dirty="0">
                <a:latin typeface="Arial" panose="020B0604020202020204" pitchFamily="34" charset="0"/>
                <a:cs typeface="Arial" panose="020B0604020202020204" pitchFamily="34" charset="0"/>
              </a:rPr>
              <a:t>)</a:t>
            </a:r>
            <a:r>
              <a:rPr lang="cs-CZ" b="1" dirty="0">
                <a:latin typeface="Arial" panose="020B0604020202020204" pitchFamily="34" charset="0"/>
                <a:cs typeface="Arial" panose="020B0604020202020204" pitchFamily="34" charset="0"/>
              </a:rPr>
              <a:t>d orbitaly</a:t>
            </a:r>
          </a:p>
          <a:p>
            <a:r>
              <a:rPr lang="cs-CZ" dirty="0">
                <a:latin typeface="Arial" panose="020B0604020202020204" pitchFamily="34" charset="0"/>
                <a:cs typeface="Arial" panose="020B0604020202020204" pitchFamily="34" charset="0"/>
              </a:rPr>
              <a:t>n = 3: Ti</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Cr</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Mn</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Fe</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Fe</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Co</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Ni</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Cu</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aj</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a:t>
            </a:r>
            <a:r>
              <a:rPr lang="cs-CZ" b="1" dirty="0">
                <a:latin typeface="Arial" panose="020B0604020202020204" pitchFamily="34" charset="0"/>
                <a:cs typeface="Arial" panose="020B0604020202020204" pitchFamily="34" charset="0"/>
              </a:rPr>
              <a:t>Nepravidelná k</a:t>
            </a:r>
            <a:r>
              <a:rPr lang="en-US" b="1" dirty="0" err="1">
                <a:latin typeface="Arial" panose="020B0604020202020204" pitchFamily="34" charset="0"/>
                <a:cs typeface="Arial" panose="020B0604020202020204" pitchFamily="34" charset="0"/>
              </a:rPr>
              <a:t>onfigu</a:t>
            </a:r>
            <a:r>
              <a:rPr lang="cs-CZ" b="1" dirty="0">
                <a:latin typeface="Arial" panose="020B0604020202020204" pitchFamily="34" charset="0"/>
                <a:cs typeface="Arial" panose="020B0604020202020204" pitchFamily="34" charset="0"/>
              </a:rPr>
              <a:t>r</a:t>
            </a:r>
            <a:r>
              <a:rPr lang="en-US" b="1" dirty="0">
                <a:latin typeface="Arial" panose="020B0604020202020204" pitchFamily="34" charset="0"/>
                <a:cs typeface="Arial" panose="020B0604020202020204" pitchFamily="34" charset="0"/>
              </a:rPr>
              <a:t>ace s </a:t>
            </a:r>
            <a:r>
              <a:rPr lang="en-US" b="1" dirty="0" err="1">
                <a:latin typeface="Arial" panose="020B0604020202020204" pitchFamily="34" charset="0"/>
                <a:cs typeface="Arial" panose="020B0604020202020204" pitchFamily="34" charset="0"/>
              </a:rPr>
              <a:t>obsazovan</a:t>
            </a:r>
            <a:r>
              <a:rPr lang="cs-CZ" b="1" dirty="0">
                <a:latin typeface="Arial" panose="020B0604020202020204" pitchFamily="34" charset="0"/>
                <a:cs typeface="Arial" panose="020B0604020202020204" pitchFamily="34" charset="0"/>
              </a:rPr>
              <a:t>ý</a:t>
            </a:r>
            <a:r>
              <a:rPr lang="en-US" b="1" dirty="0">
                <a:latin typeface="Arial" panose="020B0604020202020204" pitchFamily="34" charset="0"/>
                <a:cs typeface="Arial" panose="020B0604020202020204" pitchFamily="34" charset="0"/>
              </a:rPr>
              <a:t>mi 4f a 5f </a:t>
            </a:r>
            <a:r>
              <a:rPr lang="en-US" b="1" dirty="0" err="1">
                <a:latin typeface="Arial" panose="020B0604020202020204" pitchFamily="34" charset="0"/>
                <a:cs typeface="Arial" panose="020B0604020202020204" pitchFamily="34" charset="0"/>
              </a:rPr>
              <a:t>orbitaly</a:t>
            </a:r>
            <a:endParaRPr lang="cs-CZ" b="1" dirty="0">
              <a:latin typeface="Arial" panose="020B0604020202020204" pitchFamily="34" charset="0"/>
              <a:cs typeface="Arial" panose="020B0604020202020204" pitchFamily="34" charset="0"/>
            </a:endParaRPr>
          </a:p>
          <a:p>
            <a:r>
              <a:rPr lang="cs-CZ" b="1"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Ce</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Gd</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Eu</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Am</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aj</a:t>
            </a:r>
            <a:r>
              <a:rPr lang="en-US" dirty="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089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Ã½sledek obrÃ¡zku pro multiplicity elect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710495" cy="6134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240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38" y="76200"/>
            <a:ext cx="88392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87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0" name="Picture 6" descr="VÃ½sledek obrÃ¡zku pro magnetic susceptibility el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717800"/>
            <a:ext cx="5867400" cy="39116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28600" y="228600"/>
            <a:ext cx="8534400" cy="2554545"/>
          </a:xfrm>
          <a:prstGeom prst="rect">
            <a:avLst/>
          </a:prstGeom>
        </p:spPr>
        <p:txBody>
          <a:bodyPr wrap="square">
            <a:spAutoFit/>
          </a:bodyPr>
          <a:lstStyle/>
          <a:p>
            <a:pPr algn="just"/>
            <a:r>
              <a:rPr lang="cs-CZ" sz="2000" b="1" dirty="0">
                <a:cs typeface="Arial" panose="020B0604020202020204" pitchFamily="34" charset="0"/>
              </a:rPr>
              <a:t>Feromagnetické látky</a:t>
            </a:r>
            <a:r>
              <a:rPr lang="cs-CZ" sz="2000" dirty="0">
                <a:cs typeface="Arial" panose="020B0604020202020204" pitchFamily="34" charset="0"/>
              </a:rPr>
              <a:t>: jejich vnitřní magnetické momenty, které mají tendenci spolu silně interagovat. Všechny feromagnetické látky obsahují mikroskopické oblasti, tzv. domény. Uvnitř domén jsou magnetické momenty jednotlivých částic orientovány souhlasně. V nezmagnetovaných vzorcích jsou jednotlivé domény orientovány nahodile, výsledná magnetizace materiálu je nulová. V přítomnosti vnějšího magnetického pole dochází  k orientaci domén. Zesílení magnetického pole a orientace domén ve feromagnetické látce je tedy závislé na intenzitě vnějšího pole .</a:t>
            </a:r>
          </a:p>
        </p:txBody>
      </p:sp>
    </p:spTree>
    <p:extLst>
      <p:ext uri="{BB962C8B-B14F-4D97-AF65-F5344CB8AC3E}">
        <p14:creationId xmlns:p14="http://schemas.microsoft.com/office/powerpoint/2010/main" val="1459003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VÃ½sledek obrÃ¡zku pro fe 2+ electron configu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00400"/>
            <a:ext cx="3134448" cy="322328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4610100"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757" y="1854736"/>
            <a:ext cx="3352800" cy="455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242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2"/>
          </a:xfrm>
        </p:spPr>
        <p:txBody>
          <a:bodyPr>
            <a:normAutofit/>
          </a:bodyPr>
          <a:lstStyle/>
          <a:p>
            <a:r>
              <a:rPr lang="cs-CZ" sz="3200" b="1"/>
              <a:t>Iontový </a:t>
            </a:r>
            <a:r>
              <a:rPr lang="cs-CZ" sz="3200" b="1" dirty="0"/>
              <a:t>poloměr</a:t>
            </a:r>
          </a:p>
        </p:txBody>
      </p:sp>
      <p:pic>
        <p:nvPicPr>
          <p:cNvPr id="4" name="Picture 2" descr="http://perso.numericable.fr/vincent.hedberg/periodicity/periodicity_Page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572500" cy="488632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4E7DB1F4-088B-4C7B-AD8D-18CAC694A45B}"/>
              </a:ext>
            </a:extLst>
          </p:cNvPr>
          <p:cNvSpPr/>
          <p:nvPr/>
        </p:nvSpPr>
        <p:spPr>
          <a:xfrm>
            <a:off x="4419600" y="5867400"/>
            <a:ext cx="3624903" cy="369332"/>
          </a:xfrm>
          <a:prstGeom prst="rect">
            <a:avLst/>
          </a:prstGeom>
        </p:spPr>
        <p:txBody>
          <a:bodyPr wrap="none">
            <a:spAutoFit/>
          </a:bodyPr>
          <a:lstStyle/>
          <a:p>
            <a:r>
              <a:rPr lang="en-US" dirty="0">
                <a:hlinkClick r:id="rId3"/>
              </a:rPr>
              <a:t>http://abulafia.mt.ic.ac.uk/shannon/</a:t>
            </a:r>
            <a:endParaRPr lang="en-US" dirty="0"/>
          </a:p>
        </p:txBody>
      </p:sp>
    </p:spTree>
    <p:extLst>
      <p:ext uri="{BB962C8B-B14F-4D97-AF65-F5344CB8AC3E}">
        <p14:creationId xmlns:p14="http://schemas.microsoft.com/office/powerpoint/2010/main" val="34161243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VÃ½sledek obrÃ¡zku pro ionic rad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698"/>
            <a:ext cx="8686800" cy="651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327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chem college ionic radius perfect periodic table ions best of chem college ionic radius ionic siz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880794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089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274638"/>
            <a:ext cx="8229600" cy="411162"/>
          </a:xfrm>
        </p:spPr>
        <p:txBody>
          <a:bodyPr>
            <a:normAutofit fontScale="90000"/>
          </a:bodyPr>
          <a:lstStyle/>
          <a:p>
            <a:pPr eaLnBrk="1" hangingPunct="1"/>
            <a:r>
              <a:rPr lang="cs-CZ" altLang="en-US" sz="3200" b="1" dirty="0">
                <a:latin typeface="Arial" panose="020B0604020202020204" pitchFamily="34" charset="0"/>
                <a:cs typeface="Arial" panose="020B0604020202020204" pitchFamily="34" charset="0"/>
              </a:rPr>
              <a:t>Diagonální analogie</a:t>
            </a:r>
          </a:p>
        </p:txBody>
      </p:sp>
      <p:sp>
        <p:nvSpPr>
          <p:cNvPr id="11268" name="Rectangle 3"/>
          <p:cNvSpPr>
            <a:spLocks noGrp="1" noChangeArrowheads="1"/>
          </p:cNvSpPr>
          <p:nvPr>
            <p:ph type="body" idx="1"/>
          </p:nvPr>
        </p:nvSpPr>
        <p:spPr>
          <a:xfrm>
            <a:off x="204626" y="960438"/>
            <a:ext cx="8734746" cy="2468562"/>
          </a:xfrm>
        </p:spPr>
        <p:txBody>
          <a:bodyPr>
            <a:normAutofit lnSpcReduction="10000"/>
          </a:bodyPr>
          <a:lstStyle/>
          <a:p>
            <a:pPr marL="0" indent="0" eaLnBrk="1" hangingPunct="1">
              <a:lnSpc>
                <a:spcPct val="80000"/>
              </a:lnSpc>
              <a:buNone/>
            </a:pPr>
            <a:r>
              <a:rPr lang="cs-CZ" altLang="en-US" sz="2000" dirty="0">
                <a:latin typeface="Arial" panose="020B0604020202020204" pitchFamily="34" charset="0"/>
                <a:cs typeface="Arial" panose="020B0604020202020204" pitchFamily="34" charset="0"/>
              </a:rPr>
              <a:t>mezi prvky 2. a 3. periody je obdoba v chemickém chování po diagonále</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Li</a:t>
            </a:r>
            <a:r>
              <a:rPr lang="cs-CZ" altLang="en-US" sz="2000" dirty="0">
                <a:latin typeface="Arial" panose="020B0604020202020204" pitchFamily="34" charset="0"/>
                <a:cs typeface="Arial" panose="020B0604020202020204" pitchFamily="34" charset="0"/>
              </a:rPr>
              <a:t> - Mg </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Be</a:t>
            </a:r>
            <a:r>
              <a:rPr lang="cs-CZ" altLang="en-US" sz="2000" dirty="0">
                <a:latin typeface="Arial" panose="020B0604020202020204" pitchFamily="34" charset="0"/>
                <a:cs typeface="Arial" panose="020B0604020202020204" pitchFamily="34" charset="0"/>
              </a:rPr>
              <a:t> - Al</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B - Si</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C - P</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N - S</a:t>
            </a:r>
          </a:p>
          <a:p>
            <a:pPr eaLnBrk="1" hangingPunct="1">
              <a:lnSpc>
                <a:spcPct val="80000"/>
              </a:lnSpc>
              <a:buFont typeface="Wingdings" pitchFamily="2" charset="2"/>
              <a:buNone/>
            </a:pPr>
            <a:r>
              <a:rPr lang="cs-CZ" altLang="en-US" sz="2000" dirty="0">
                <a:latin typeface="Arial" panose="020B0604020202020204" pitchFamily="34" charset="0"/>
                <a:cs typeface="Arial" panose="020B0604020202020204" pitchFamily="34" charset="0"/>
              </a:rPr>
              <a:t>	O - Cl</a:t>
            </a:r>
          </a:p>
        </p:txBody>
      </p:sp>
      <p:pic>
        <p:nvPicPr>
          <p:cNvPr id="191490" name="Picture 2" descr="https://upload.wikimedia.org/wikipedia/commons/thumb/e/e7/DiagonalRelation.png/1280px-DiagonalRela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8703" y="1222625"/>
            <a:ext cx="327377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eriodic table - Wikipedia | WordDisk">
            <a:extLst>
              <a:ext uri="{FF2B5EF4-FFF2-40B4-BE49-F238E27FC236}">
                <a16:creationId xmlns:a16="http://schemas.microsoft.com/office/drawing/2014/main" id="{9B2AFDBC-C3A1-41B9-B46B-C0630D7FD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3703638"/>
            <a:ext cx="6585184" cy="266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12AE16E-DA58-4A77-A891-2DED8D6838F6}"/>
              </a:ext>
            </a:extLst>
          </p:cNvPr>
          <p:cNvSpPr txBox="1"/>
          <p:nvPr/>
        </p:nvSpPr>
        <p:spPr>
          <a:xfrm>
            <a:off x="6463955" y="1962619"/>
            <a:ext cx="2133600" cy="978729"/>
          </a:xfrm>
          <a:prstGeom prst="rect">
            <a:avLst/>
          </a:prstGeom>
          <a:noFill/>
        </p:spPr>
        <p:txBody>
          <a:bodyPr wrap="square">
            <a:spAutoFit/>
          </a:bodyPr>
          <a:lstStyle/>
          <a:p>
            <a:pPr marL="0" indent="0" eaLnBrk="1" hangingPunct="1">
              <a:lnSpc>
                <a:spcPct val="80000"/>
              </a:lnSpc>
              <a:buNone/>
            </a:pPr>
            <a:r>
              <a:rPr lang="cs-CZ" altLang="en-US" sz="1800" dirty="0">
                <a:latin typeface="Arial" panose="020B0604020202020204" pitchFamily="34" charset="0"/>
                <a:cs typeface="Arial" panose="020B0604020202020204" pitchFamily="34" charset="0"/>
              </a:rPr>
              <a:t>podobné elektronegativity, obdobná hustota náboje</a:t>
            </a:r>
          </a:p>
        </p:txBody>
      </p:sp>
    </p:spTree>
    <p:extLst>
      <p:ext uri="{BB962C8B-B14F-4D97-AF65-F5344CB8AC3E}">
        <p14:creationId xmlns:p14="http://schemas.microsoft.com/office/powerpoint/2010/main" val="4174222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1A75D06-27A5-4B46-8F7D-FBB5785F33FD}"/>
              </a:ext>
            </a:extLst>
          </p:cNvPr>
          <p:cNvPicPr>
            <a:picLocks noChangeAspect="1"/>
          </p:cNvPicPr>
          <p:nvPr/>
        </p:nvPicPr>
        <p:blipFill>
          <a:blip r:embed="rId2"/>
          <a:stretch>
            <a:fillRect/>
          </a:stretch>
        </p:blipFill>
        <p:spPr>
          <a:xfrm>
            <a:off x="6781800" y="238608"/>
            <a:ext cx="1546477" cy="927886"/>
          </a:xfrm>
          <a:prstGeom prst="rect">
            <a:avLst/>
          </a:prstGeom>
        </p:spPr>
      </p:pic>
      <p:sp>
        <p:nvSpPr>
          <p:cNvPr id="7" name="TextovéPole 6">
            <a:extLst>
              <a:ext uri="{FF2B5EF4-FFF2-40B4-BE49-F238E27FC236}">
                <a16:creationId xmlns:a16="http://schemas.microsoft.com/office/drawing/2014/main" id="{934DBB33-33AA-4491-9C3F-403B15B13ED8}"/>
              </a:ext>
            </a:extLst>
          </p:cNvPr>
          <p:cNvSpPr txBox="1"/>
          <p:nvPr/>
        </p:nvSpPr>
        <p:spPr>
          <a:xfrm>
            <a:off x="154112" y="678083"/>
            <a:ext cx="8835775" cy="4401205"/>
          </a:xfrm>
          <a:prstGeom prst="rect">
            <a:avLst/>
          </a:prstGeom>
          <a:noFill/>
        </p:spPr>
        <p:txBody>
          <a:bodyPr wrap="square">
            <a:spAutoFit/>
          </a:bodyPr>
          <a:lstStyle/>
          <a:p>
            <a:pPr algn="l"/>
            <a:r>
              <a:rPr lang="cs-CZ" sz="2000" b="0" i="0" dirty="0">
                <a:solidFill>
                  <a:srgbClr val="202122"/>
                </a:solidFill>
                <a:effectLst/>
              </a:rPr>
              <a:t>   </a:t>
            </a:r>
            <a:r>
              <a:rPr lang="en-US" sz="2000" b="0" i="0" dirty="0">
                <a:solidFill>
                  <a:srgbClr val="202122"/>
                </a:solidFill>
                <a:effectLst/>
              </a:rPr>
              <a:t>Li a Mg </a:t>
            </a:r>
            <a:r>
              <a:rPr lang="cs-CZ" sz="2000" b="0" i="0" dirty="0">
                <a:solidFill>
                  <a:srgbClr val="202122"/>
                </a:solidFill>
                <a:effectLst/>
              </a:rPr>
              <a:t>tvoří s kyslíkem pouze oxidy, </a:t>
            </a:r>
            <a:r>
              <a:rPr lang="cs-CZ" sz="2000" dirty="0">
                <a:solidFill>
                  <a:srgbClr val="202122"/>
                </a:solidFill>
              </a:rPr>
              <a:t>z</a:t>
            </a:r>
            <a:r>
              <a:rPr lang="cs-CZ" sz="2000" b="0" i="0" dirty="0">
                <a:solidFill>
                  <a:srgbClr val="202122"/>
                </a:solidFill>
                <a:effectLst/>
              </a:rPr>
              <a:t>atímco </a:t>
            </a:r>
            <a:r>
              <a:rPr lang="en-US" sz="2000" b="0" i="0" dirty="0">
                <a:solidFill>
                  <a:srgbClr val="202122"/>
                </a:solidFill>
                <a:effectLst/>
              </a:rPr>
              <a:t>Na </a:t>
            </a:r>
            <a:r>
              <a:rPr lang="cs-CZ" sz="2000" b="0" i="0" dirty="0">
                <a:solidFill>
                  <a:srgbClr val="202122"/>
                </a:solidFill>
                <a:effectLst/>
              </a:rPr>
              <a:t>tvoří </a:t>
            </a:r>
          </a:p>
          <a:p>
            <a:pPr algn="l"/>
            <a:r>
              <a:rPr lang="cs-CZ" sz="2000" b="0" i="0" dirty="0">
                <a:solidFill>
                  <a:srgbClr val="202122"/>
                </a:solidFill>
                <a:effectLst/>
              </a:rPr>
              <a:t>Peroxidy  a ostatní alkalické kovy tvoří také</a:t>
            </a:r>
            <a:r>
              <a:rPr lang="en-US" sz="2000" b="0" i="0" dirty="0">
                <a:solidFill>
                  <a:srgbClr val="202122"/>
                </a:solidFill>
                <a:effectLst/>
              </a:rPr>
              <a:t> </a:t>
            </a:r>
            <a:r>
              <a:rPr lang="en-US" sz="2000" b="0" i="0" dirty="0" err="1">
                <a:solidFill>
                  <a:srgbClr val="202122"/>
                </a:solidFill>
                <a:effectLst/>
              </a:rPr>
              <a:t>superoxid</a:t>
            </a:r>
            <a:r>
              <a:rPr lang="cs-CZ" sz="2000" b="0" i="0" dirty="0">
                <a:solidFill>
                  <a:srgbClr val="202122"/>
                </a:solidFill>
                <a:effectLst/>
              </a:rPr>
              <a:t>y</a:t>
            </a:r>
            <a:r>
              <a:rPr lang="en-US" sz="2000" b="0" i="0" dirty="0">
                <a:solidFill>
                  <a:srgbClr val="202122"/>
                </a:solidFill>
                <a:effectLst/>
              </a:rPr>
              <a:t>.</a:t>
            </a:r>
          </a:p>
          <a:p>
            <a:pPr algn="just"/>
            <a:r>
              <a:rPr lang="cs-CZ" sz="2000" dirty="0">
                <a:solidFill>
                  <a:srgbClr val="202122"/>
                </a:solidFill>
              </a:rPr>
              <a:t>   </a:t>
            </a:r>
            <a:r>
              <a:rPr lang="en-US" sz="2000" b="0" i="0" dirty="0">
                <a:solidFill>
                  <a:srgbClr val="202122"/>
                </a:solidFill>
                <a:effectLst/>
              </a:rPr>
              <a:t>Li </a:t>
            </a:r>
            <a:r>
              <a:rPr lang="cs-CZ" sz="2000" b="0" i="0" dirty="0">
                <a:solidFill>
                  <a:srgbClr val="202122"/>
                </a:solidFill>
                <a:effectLst/>
              </a:rPr>
              <a:t>je jediný prvek 1. skupiny tvořící stabilní nitrid </a:t>
            </a:r>
            <a:r>
              <a:rPr lang="en-US" sz="2000" b="0" i="0" dirty="0">
                <a:solidFill>
                  <a:srgbClr val="202122"/>
                </a:solidFill>
                <a:effectLst/>
              </a:rPr>
              <a:t>Li</a:t>
            </a:r>
            <a:r>
              <a:rPr lang="en-US" sz="2000" b="0" i="0" baseline="-25000" dirty="0">
                <a:solidFill>
                  <a:srgbClr val="202122"/>
                </a:solidFill>
                <a:effectLst/>
              </a:rPr>
              <a:t>3</a:t>
            </a:r>
            <a:r>
              <a:rPr lang="en-US" sz="2000" b="0" i="0" dirty="0">
                <a:solidFill>
                  <a:srgbClr val="202122"/>
                </a:solidFill>
                <a:effectLst/>
              </a:rPr>
              <a:t>N.</a:t>
            </a:r>
            <a:r>
              <a:rPr lang="cs-CZ" sz="2000" b="0" i="0" dirty="0">
                <a:solidFill>
                  <a:srgbClr val="202122"/>
                </a:solidFill>
                <a:effectLst/>
              </a:rPr>
              <a:t> </a:t>
            </a:r>
            <a:r>
              <a:rPr lang="en-US" sz="2000" b="0" i="0" dirty="0">
                <a:solidFill>
                  <a:srgbClr val="202122"/>
                </a:solidFill>
                <a:effectLst/>
              </a:rPr>
              <a:t>Mg, </a:t>
            </a:r>
            <a:r>
              <a:rPr lang="cs-CZ" sz="2000" b="0" i="0" dirty="0">
                <a:solidFill>
                  <a:srgbClr val="202122"/>
                </a:solidFill>
                <a:effectLst/>
              </a:rPr>
              <a:t>stejně jako ostatní prvky 2. skupiny, také tvoří nitridy.</a:t>
            </a:r>
            <a:endParaRPr lang="cs-CZ" sz="2000" dirty="0">
              <a:solidFill>
                <a:srgbClr val="202122"/>
              </a:solidFill>
            </a:endParaRPr>
          </a:p>
          <a:p>
            <a:pPr algn="just"/>
            <a:r>
              <a:rPr lang="cs-CZ" sz="2000" b="0" i="0" dirty="0">
                <a:solidFill>
                  <a:srgbClr val="202122"/>
                </a:solidFill>
                <a:effectLst/>
              </a:rPr>
              <a:t>   Uhličitan, fosforečnan a fluorid lithný jsou špatně rozpustné ve vodě (na rozdíl od ostatních prvků 1. skupiny)</a:t>
            </a:r>
            <a:r>
              <a:rPr lang="en-US" sz="2000" b="0" i="0" dirty="0">
                <a:solidFill>
                  <a:srgbClr val="202122"/>
                </a:solidFill>
                <a:effectLst/>
              </a:rPr>
              <a:t>. </a:t>
            </a:r>
            <a:r>
              <a:rPr lang="cs-CZ" sz="2000" b="0" i="0" dirty="0">
                <a:solidFill>
                  <a:srgbClr val="202122"/>
                </a:solidFill>
                <a:effectLst/>
              </a:rPr>
              <a:t>Odpovídající soli prvků 2. skupiny jsou nerozpustné</a:t>
            </a:r>
            <a:r>
              <a:rPr lang="en-US" sz="2000" b="0" i="0" dirty="0">
                <a:solidFill>
                  <a:srgbClr val="202122"/>
                </a:solidFill>
                <a:effectLst/>
              </a:rPr>
              <a:t> (</a:t>
            </a:r>
            <a:r>
              <a:rPr lang="cs-CZ" sz="2000" b="0" i="0" dirty="0">
                <a:solidFill>
                  <a:srgbClr val="202122"/>
                </a:solidFill>
                <a:effectLst/>
              </a:rPr>
              <a:t>nízké mřížkové a </a:t>
            </a:r>
            <a:r>
              <a:rPr lang="cs-CZ" sz="2000" b="0" i="0" dirty="0" err="1">
                <a:solidFill>
                  <a:srgbClr val="202122"/>
                </a:solidFill>
                <a:effectLst/>
              </a:rPr>
              <a:t>solvatační</a:t>
            </a:r>
            <a:r>
              <a:rPr lang="cs-CZ" sz="2000" b="0" i="0" dirty="0">
                <a:solidFill>
                  <a:srgbClr val="202122"/>
                </a:solidFill>
                <a:effectLst/>
              </a:rPr>
              <a:t> energie</a:t>
            </a:r>
            <a:r>
              <a:rPr lang="en-US" sz="2000" b="0" i="0" dirty="0">
                <a:solidFill>
                  <a:srgbClr val="202122"/>
                </a:solidFill>
                <a:effectLst/>
              </a:rPr>
              <a:t>).</a:t>
            </a:r>
            <a:endParaRPr lang="cs-CZ" sz="2000" dirty="0">
              <a:solidFill>
                <a:srgbClr val="202122"/>
              </a:solidFill>
            </a:endParaRPr>
          </a:p>
          <a:p>
            <a:pPr algn="just"/>
            <a:r>
              <a:rPr lang="cs-CZ" sz="2000" b="0" i="0" dirty="0">
                <a:solidFill>
                  <a:srgbClr val="202122"/>
                </a:solidFill>
                <a:effectLst/>
              </a:rPr>
              <a:t>   </a:t>
            </a:r>
            <a:r>
              <a:rPr lang="en-US" sz="2000" b="0" i="0" dirty="0">
                <a:solidFill>
                  <a:srgbClr val="202122"/>
                </a:solidFill>
                <a:effectLst/>
              </a:rPr>
              <a:t>Li a Mg </a:t>
            </a:r>
            <a:r>
              <a:rPr lang="cs-CZ" sz="2000" b="0" i="0" dirty="0">
                <a:solidFill>
                  <a:srgbClr val="202122"/>
                </a:solidFill>
                <a:effectLst/>
              </a:rPr>
              <a:t>tvoří k</a:t>
            </a:r>
            <a:r>
              <a:rPr lang="en-US" sz="2000" b="0" i="0" dirty="0" err="1">
                <a:solidFill>
                  <a:srgbClr val="202122"/>
                </a:solidFill>
                <a:effectLst/>
              </a:rPr>
              <a:t>ovalent</a:t>
            </a:r>
            <a:r>
              <a:rPr lang="cs-CZ" sz="2000" b="0" i="0" dirty="0">
                <a:solidFill>
                  <a:srgbClr val="202122"/>
                </a:solidFill>
                <a:effectLst/>
              </a:rPr>
              <a:t>ní</a:t>
            </a:r>
            <a:r>
              <a:rPr lang="en-US" sz="2000" b="0" i="0" dirty="0">
                <a:solidFill>
                  <a:srgbClr val="202122"/>
                </a:solidFill>
                <a:effectLst/>
              </a:rPr>
              <a:t> </a:t>
            </a:r>
            <a:r>
              <a:rPr lang="en-US" sz="2000" b="0" i="0" dirty="0" err="1">
                <a:solidFill>
                  <a:srgbClr val="202122"/>
                </a:solidFill>
                <a:effectLst/>
              </a:rPr>
              <a:t>organo</a:t>
            </a:r>
            <a:r>
              <a:rPr lang="cs-CZ" sz="2000" b="0" i="0" dirty="0">
                <a:solidFill>
                  <a:srgbClr val="202122"/>
                </a:solidFill>
                <a:effectLst/>
              </a:rPr>
              <a:t>kovové</a:t>
            </a:r>
            <a:r>
              <a:rPr lang="en-US" sz="2000" b="0" i="0" dirty="0">
                <a:solidFill>
                  <a:srgbClr val="202122"/>
                </a:solidFill>
                <a:effectLst/>
              </a:rPr>
              <a:t> </a:t>
            </a:r>
            <a:r>
              <a:rPr lang="cs-CZ" sz="2000" b="0" i="0" dirty="0">
                <a:solidFill>
                  <a:srgbClr val="202122"/>
                </a:solidFill>
                <a:effectLst/>
              </a:rPr>
              <a:t>sloučeniny</a:t>
            </a:r>
            <a:r>
              <a:rPr lang="en-US" sz="2000" b="0" i="0" dirty="0">
                <a:solidFill>
                  <a:srgbClr val="202122"/>
                </a:solidFill>
                <a:effectLst/>
              </a:rPr>
              <a:t>. Li</a:t>
            </a:r>
            <a:r>
              <a:rPr lang="cs-CZ" sz="2000" b="0" i="0" dirty="0">
                <a:solidFill>
                  <a:srgbClr val="202122"/>
                </a:solidFill>
                <a:effectLst/>
              </a:rPr>
              <a:t>(CH</a:t>
            </a:r>
            <a:r>
              <a:rPr lang="cs-CZ" sz="2000" b="0" i="0" baseline="-25000" dirty="0">
                <a:solidFill>
                  <a:srgbClr val="202122"/>
                </a:solidFill>
                <a:effectLst/>
              </a:rPr>
              <a:t>3</a:t>
            </a:r>
            <a:r>
              <a:rPr lang="cs-CZ" sz="2000" b="0" i="0" dirty="0">
                <a:solidFill>
                  <a:srgbClr val="202122"/>
                </a:solidFill>
                <a:effectLst/>
              </a:rPr>
              <a:t>)</a:t>
            </a:r>
            <a:r>
              <a:rPr lang="en-US" sz="2000" b="0" i="0" dirty="0">
                <a:solidFill>
                  <a:srgbClr val="202122"/>
                </a:solidFill>
                <a:effectLst/>
              </a:rPr>
              <a:t> a Mg</a:t>
            </a:r>
            <a:r>
              <a:rPr lang="cs-CZ" sz="2000" b="0" i="0" dirty="0">
                <a:solidFill>
                  <a:srgbClr val="202122"/>
                </a:solidFill>
                <a:effectLst/>
              </a:rPr>
              <a:t>(CH</a:t>
            </a:r>
            <a:r>
              <a:rPr lang="cs-CZ" sz="2000" b="0" i="0" baseline="-25000" dirty="0">
                <a:solidFill>
                  <a:srgbClr val="202122"/>
                </a:solidFill>
                <a:effectLst/>
              </a:rPr>
              <a:t>3</a:t>
            </a:r>
            <a:r>
              <a:rPr lang="cs-CZ" sz="2000" b="0" i="0" dirty="0">
                <a:solidFill>
                  <a:srgbClr val="202122"/>
                </a:solidFill>
                <a:effectLst/>
              </a:rPr>
              <a:t>)</a:t>
            </a:r>
            <a:r>
              <a:rPr lang="en-US" sz="2000" b="0" i="0" baseline="-25000" dirty="0">
                <a:solidFill>
                  <a:srgbClr val="202122"/>
                </a:solidFill>
                <a:effectLst/>
              </a:rPr>
              <a:t>2</a:t>
            </a:r>
            <a:r>
              <a:rPr lang="en-US" sz="2000" b="0" i="0" dirty="0">
                <a:solidFill>
                  <a:srgbClr val="202122"/>
                </a:solidFill>
                <a:effectLst/>
              </a:rPr>
              <a:t> </a:t>
            </a:r>
            <a:r>
              <a:rPr lang="cs-CZ" sz="2000" b="0" i="0" dirty="0">
                <a:solidFill>
                  <a:srgbClr val="202122"/>
                </a:solidFill>
                <a:effectLst/>
              </a:rPr>
              <a:t>jsou používány jako činidla v organické syntéze</a:t>
            </a:r>
            <a:r>
              <a:rPr lang="en-US" sz="2000" b="0" i="0" dirty="0">
                <a:solidFill>
                  <a:srgbClr val="202122"/>
                </a:solidFill>
                <a:effectLst/>
              </a:rPr>
              <a:t>. </a:t>
            </a:r>
            <a:r>
              <a:rPr lang="cs-CZ" sz="2000" b="0" i="0" dirty="0">
                <a:solidFill>
                  <a:srgbClr val="202122"/>
                </a:solidFill>
                <a:effectLst/>
              </a:rPr>
              <a:t>Obdobné sloučeniny ostatních prvků 1. a 2. skupiny jsou</a:t>
            </a:r>
            <a:r>
              <a:rPr lang="en-US" sz="2000" b="0" i="0" dirty="0">
                <a:solidFill>
                  <a:srgbClr val="202122"/>
                </a:solidFill>
                <a:effectLst/>
              </a:rPr>
              <a:t> </a:t>
            </a:r>
            <a:r>
              <a:rPr lang="en-US" sz="2000" b="0" i="0" dirty="0" err="1">
                <a:solidFill>
                  <a:srgbClr val="202122"/>
                </a:solidFill>
                <a:effectLst/>
              </a:rPr>
              <a:t>extr</a:t>
            </a:r>
            <a:r>
              <a:rPr lang="cs-CZ" sz="2000" b="0" i="0" dirty="0" err="1">
                <a:solidFill>
                  <a:srgbClr val="202122"/>
                </a:solidFill>
                <a:effectLst/>
              </a:rPr>
              <a:t>émně</a:t>
            </a:r>
            <a:r>
              <a:rPr lang="en-US" sz="2000" b="0" i="0" dirty="0">
                <a:solidFill>
                  <a:srgbClr val="202122"/>
                </a:solidFill>
                <a:effectLst/>
              </a:rPr>
              <a:t> rea</a:t>
            </a:r>
            <a:r>
              <a:rPr lang="cs-CZ" sz="2000" b="0" i="0" dirty="0">
                <a:solidFill>
                  <a:srgbClr val="202122"/>
                </a:solidFill>
                <a:effectLst/>
              </a:rPr>
              <a:t>k</a:t>
            </a:r>
            <a:r>
              <a:rPr lang="en-US" sz="2000" b="0" i="0" dirty="0" err="1">
                <a:solidFill>
                  <a:srgbClr val="202122"/>
                </a:solidFill>
                <a:effectLst/>
              </a:rPr>
              <a:t>tiv</a:t>
            </a:r>
            <a:r>
              <a:rPr lang="cs-CZ" sz="2000" b="0" i="0" dirty="0">
                <a:solidFill>
                  <a:srgbClr val="202122"/>
                </a:solidFill>
                <a:effectLst/>
              </a:rPr>
              <a:t>ní </a:t>
            </a:r>
            <a:r>
              <a:rPr lang="en-US" sz="2000" b="0" i="0" dirty="0">
                <a:solidFill>
                  <a:srgbClr val="202122"/>
                </a:solidFill>
                <a:effectLst/>
              </a:rPr>
              <a:t>ion</a:t>
            </a:r>
            <a:r>
              <a:rPr lang="cs-CZ" sz="2000" b="0" i="0" dirty="0" err="1">
                <a:solidFill>
                  <a:srgbClr val="202122"/>
                </a:solidFill>
                <a:effectLst/>
              </a:rPr>
              <a:t>tové</a:t>
            </a:r>
            <a:r>
              <a:rPr lang="cs-CZ" sz="2000" dirty="0">
                <a:solidFill>
                  <a:srgbClr val="202122"/>
                </a:solidFill>
              </a:rPr>
              <a:t> sloučeniny</a:t>
            </a:r>
            <a:r>
              <a:rPr lang="en-US" sz="2000" b="0" i="0" dirty="0">
                <a:solidFill>
                  <a:srgbClr val="202122"/>
                </a:solidFill>
                <a:effectLst/>
              </a:rPr>
              <a:t>.</a:t>
            </a:r>
            <a:r>
              <a:rPr lang="en-US" sz="2000" b="0" i="0" u="none" strike="noStrike" baseline="30000" dirty="0">
                <a:solidFill>
                  <a:srgbClr val="0B0080"/>
                </a:solidFill>
                <a:effectLst/>
              </a:rPr>
              <a:t> </a:t>
            </a:r>
            <a:endParaRPr lang="cs-CZ" sz="2000" baseline="30000" dirty="0">
              <a:solidFill>
                <a:srgbClr val="0B0080"/>
              </a:solidFill>
            </a:endParaRPr>
          </a:p>
          <a:p>
            <a:pPr algn="just"/>
            <a:r>
              <a:rPr lang="cs-CZ" sz="2000" b="0" i="0" baseline="30000" dirty="0">
                <a:solidFill>
                  <a:srgbClr val="0B0080"/>
                </a:solidFill>
                <a:effectLst/>
              </a:rPr>
              <a:t>   </a:t>
            </a:r>
            <a:r>
              <a:rPr lang="en-US" sz="2000" b="0" i="0" dirty="0" err="1">
                <a:solidFill>
                  <a:srgbClr val="202122"/>
                </a:solidFill>
                <a:effectLst/>
              </a:rPr>
              <a:t>Chlorid</a:t>
            </a:r>
            <a:r>
              <a:rPr lang="cs-CZ" sz="2000" b="0" i="0" dirty="0">
                <a:solidFill>
                  <a:srgbClr val="202122"/>
                </a:solidFill>
                <a:effectLst/>
              </a:rPr>
              <a:t>y</a:t>
            </a:r>
            <a:r>
              <a:rPr lang="en-US" sz="2000" b="0" i="0" dirty="0">
                <a:solidFill>
                  <a:srgbClr val="202122"/>
                </a:solidFill>
                <a:effectLst/>
              </a:rPr>
              <a:t> Li a Mg </a:t>
            </a:r>
            <a:r>
              <a:rPr lang="cs-CZ" sz="2000" b="0" i="0" dirty="0">
                <a:solidFill>
                  <a:srgbClr val="202122"/>
                </a:solidFill>
                <a:effectLst/>
              </a:rPr>
              <a:t>jsou rozpustné v </a:t>
            </a:r>
            <a:r>
              <a:rPr lang="en-US" sz="2000" b="0" i="0" dirty="0">
                <a:solidFill>
                  <a:srgbClr val="202122"/>
                </a:solidFill>
                <a:effectLst/>
              </a:rPr>
              <a:t>al</a:t>
            </a:r>
            <a:r>
              <a:rPr lang="cs-CZ" sz="2000" b="0" i="0" dirty="0">
                <a:solidFill>
                  <a:srgbClr val="202122"/>
                </a:solidFill>
                <a:effectLst/>
              </a:rPr>
              <a:t>k</a:t>
            </a:r>
            <a:r>
              <a:rPr lang="en-US" sz="2000" b="0" i="0" dirty="0" err="1">
                <a:solidFill>
                  <a:srgbClr val="202122"/>
                </a:solidFill>
                <a:effectLst/>
              </a:rPr>
              <a:t>ohol</a:t>
            </a:r>
            <a:r>
              <a:rPr lang="cs-CZ" sz="2000" b="0" i="0" dirty="0">
                <a:solidFill>
                  <a:srgbClr val="202122"/>
                </a:solidFill>
                <a:effectLst/>
              </a:rPr>
              <a:t>u</a:t>
            </a:r>
            <a:r>
              <a:rPr lang="en-US" sz="2000" b="0" i="0" dirty="0">
                <a:solidFill>
                  <a:srgbClr val="202122"/>
                </a:solidFill>
                <a:effectLst/>
              </a:rPr>
              <a:t> a </a:t>
            </a:r>
            <a:r>
              <a:rPr lang="en-US" sz="2000" b="0" i="0" dirty="0" err="1">
                <a:solidFill>
                  <a:srgbClr val="202122"/>
                </a:solidFill>
                <a:effectLst/>
              </a:rPr>
              <a:t>pyridin</a:t>
            </a:r>
            <a:r>
              <a:rPr lang="cs-CZ" sz="2000" b="0" i="0" dirty="0">
                <a:solidFill>
                  <a:srgbClr val="202122"/>
                </a:solidFill>
                <a:effectLst/>
              </a:rPr>
              <a:t>u, jsou hygroskopické (absorbují vlhkost s okolí) </a:t>
            </a:r>
            <a:r>
              <a:rPr lang="en-US" sz="2000" b="0" i="0" dirty="0">
                <a:solidFill>
                  <a:srgbClr val="202122"/>
                </a:solidFill>
                <a:effectLst/>
              </a:rPr>
              <a:t>a</a:t>
            </a:r>
            <a:r>
              <a:rPr lang="cs-CZ" sz="2000" b="0" i="0" dirty="0">
                <a:solidFill>
                  <a:srgbClr val="202122"/>
                </a:solidFill>
                <a:effectLst/>
              </a:rPr>
              <a:t> tvoří krystalické hydráty (</a:t>
            </a:r>
            <a:r>
              <a:rPr lang="en-US" sz="2000" b="0" i="0" dirty="0">
                <a:solidFill>
                  <a:srgbClr val="202122"/>
                </a:solidFill>
                <a:effectLst/>
              </a:rPr>
              <a:t>LiCl·2H</a:t>
            </a:r>
            <a:r>
              <a:rPr lang="en-US" sz="2000" b="0" i="0" baseline="-25000" dirty="0">
                <a:solidFill>
                  <a:srgbClr val="202122"/>
                </a:solidFill>
                <a:effectLst/>
              </a:rPr>
              <a:t>2</a:t>
            </a:r>
            <a:r>
              <a:rPr lang="en-US" sz="2000" b="0" i="0" dirty="0">
                <a:solidFill>
                  <a:srgbClr val="202122"/>
                </a:solidFill>
                <a:effectLst/>
              </a:rPr>
              <a:t>O</a:t>
            </a:r>
            <a:r>
              <a:rPr lang="cs-CZ" sz="2000" b="0" i="0" dirty="0">
                <a:solidFill>
                  <a:srgbClr val="202122"/>
                </a:solidFill>
                <a:effectLst/>
              </a:rPr>
              <a:t> resp. </a:t>
            </a:r>
            <a:r>
              <a:rPr lang="en-US" sz="2000" b="0" i="0" dirty="0">
                <a:solidFill>
                  <a:srgbClr val="202122"/>
                </a:solidFill>
                <a:effectLst/>
              </a:rPr>
              <a:t>MgCl</a:t>
            </a:r>
            <a:r>
              <a:rPr lang="en-US" sz="2000" b="0" i="0" baseline="-25000" dirty="0">
                <a:solidFill>
                  <a:srgbClr val="202122"/>
                </a:solidFill>
                <a:effectLst/>
              </a:rPr>
              <a:t>2</a:t>
            </a:r>
            <a:r>
              <a:rPr lang="en-US" sz="2000" b="0" i="0" dirty="0">
                <a:solidFill>
                  <a:srgbClr val="202122"/>
                </a:solidFill>
                <a:effectLst/>
              </a:rPr>
              <a:t>·6H</a:t>
            </a:r>
            <a:r>
              <a:rPr lang="en-US" sz="2000" b="0" i="0" baseline="-25000" dirty="0">
                <a:solidFill>
                  <a:srgbClr val="202122"/>
                </a:solidFill>
                <a:effectLst/>
              </a:rPr>
              <a:t>2</a:t>
            </a:r>
            <a:r>
              <a:rPr lang="en-US" sz="2000" b="0" i="0" dirty="0">
                <a:solidFill>
                  <a:srgbClr val="202122"/>
                </a:solidFill>
                <a:effectLst/>
              </a:rPr>
              <a:t>O).</a:t>
            </a:r>
          </a:p>
          <a:p>
            <a:pPr algn="just"/>
            <a:r>
              <a:rPr lang="cs-CZ" sz="2000" b="0" i="0" dirty="0">
                <a:solidFill>
                  <a:srgbClr val="202122"/>
                </a:solidFill>
                <a:effectLst/>
              </a:rPr>
              <a:t>   Uhličitan lithný i uhličitan hořečnatý jsou nestabilní, zahřátím vznikají příslušné oxidy a uvolňuje se CO</a:t>
            </a:r>
            <a:r>
              <a:rPr lang="cs-CZ" sz="2000" b="0" i="0" baseline="-25000" dirty="0">
                <a:solidFill>
                  <a:srgbClr val="202122"/>
                </a:solidFill>
                <a:effectLst/>
              </a:rPr>
              <a:t>2</a:t>
            </a:r>
            <a:r>
              <a:rPr lang="en-US" sz="2000" b="0" i="0" dirty="0">
                <a:solidFill>
                  <a:srgbClr val="202122"/>
                </a:solidFill>
                <a:effectLst/>
              </a:rPr>
              <a:t>.</a:t>
            </a:r>
          </a:p>
        </p:txBody>
      </p:sp>
      <p:sp>
        <p:nvSpPr>
          <p:cNvPr id="8" name="TextovéPole 7">
            <a:extLst>
              <a:ext uri="{FF2B5EF4-FFF2-40B4-BE49-F238E27FC236}">
                <a16:creationId xmlns:a16="http://schemas.microsoft.com/office/drawing/2014/main" id="{1AFFFB75-9441-49AE-908C-B78A67FBE703}"/>
              </a:ext>
            </a:extLst>
          </p:cNvPr>
          <p:cNvSpPr txBox="1"/>
          <p:nvPr/>
        </p:nvSpPr>
        <p:spPr>
          <a:xfrm>
            <a:off x="200344" y="401702"/>
            <a:ext cx="1136151" cy="369332"/>
          </a:xfrm>
          <a:prstGeom prst="rect">
            <a:avLst/>
          </a:prstGeom>
          <a:noFill/>
        </p:spPr>
        <p:txBody>
          <a:bodyPr wrap="square">
            <a:spAutoFit/>
          </a:bodyPr>
          <a:lstStyle/>
          <a:p>
            <a:r>
              <a:rPr lang="en-US" b="1" i="0" dirty="0">
                <a:solidFill>
                  <a:srgbClr val="202122"/>
                </a:solidFill>
                <a:effectLst/>
                <a:latin typeface="Arial" panose="020B0604020202020204" pitchFamily="34" charset="0"/>
              </a:rPr>
              <a:t>Li </a:t>
            </a:r>
            <a:r>
              <a:rPr lang="cs-CZ" altLang="en-US" sz="1800" b="1" dirty="0">
                <a:latin typeface="Arial" panose="020B0604020202020204" pitchFamily="34" charset="0"/>
                <a:cs typeface="Arial" panose="020B0604020202020204" pitchFamily="34" charset="0"/>
              </a:rPr>
              <a:t>–</a:t>
            </a:r>
            <a:r>
              <a:rPr lang="en-US" b="1" i="0" dirty="0">
                <a:solidFill>
                  <a:srgbClr val="202122"/>
                </a:solidFill>
                <a:effectLst/>
                <a:latin typeface="Arial" panose="020B0604020202020204" pitchFamily="34" charset="0"/>
              </a:rPr>
              <a:t> Mg </a:t>
            </a:r>
            <a:endParaRPr lang="cs-CZ" b="1" dirty="0"/>
          </a:p>
        </p:txBody>
      </p:sp>
      <p:sp>
        <p:nvSpPr>
          <p:cNvPr id="9" name="TextovéPole 8">
            <a:extLst>
              <a:ext uri="{FF2B5EF4-FFF2-40B4-BE49-F238E27FC236}">
                <a16:creationId xmlns:a16="http://schemas.microsoft.com/office/drawing/2014/main" id="{3C8C448B-4957-4FD8-89D9-A6C0C6E95F9E}"/>
              </a:ext>
            </a:extLst>
          </p:cNvPr>
          <p:cNvSpPr txBox="1"/>
          <p:nvPr/>
        </p:nvSpPr>
        <p:spPr>
          <a:xfrm>
            <a:off x="200344" y="5079288"/>
            <a:ext cx="8743309" cy="1575816"/>
          </a:xfrm>
          <a:prstGeom prst="rect">
            <a:avLst/>
          </a:prstGeom>
          <a:noFill/>
        </p:spPr>
        <p:txBody>
          <a:bodyPr wrap="square">
            <a:spAutoFit/>
          </a:bodyPr>
          <a:lstStyle/>
          <a:p>
            <a:pPr algn="just" eaLnBrk="1" hangingPunct="1">
              <a:lnSpc>
                <a:spcPct val="80000"/>
              </a:lnSpc>
              <a:buFontTx/>
              <a:buNone/>
            </a:pPr>
            <a:r>
              <a:rPr lang="cs-CZ" altLang="en-US" sz="2000" b="1" dirty="0" err="1">
                <a:cs typeface="Arial" panose="020B0604020202020204" pitchFamily="34" charset="0"/>
              </a:rPr>
              <a:t>Be</a:t>
            </a:r>
            <a:r>
              <a:rPr lang="cs-CZ" altLang="en-US" sz="2000" b="1" dirty="0">
                <a:cs typeface="Arial" panose="020B0604020202020204" pitchFamily="34" charset="0"/>
              </a:rPr>
              <a:t> – Al</a:t>
            </a:r>
          </a:p>
          <a:p>
            <a:pPr algn="just" eaLnBrk="1" hangingPunct="1">
              <a:lnSpc>
                <a:spcPct val="80000"/>
              </a:lnSpc>
              <a:buFontTx/>
              <a:buNone/>
            </a:pPr>
            <a:r>
              <a:rPr lang="cs-CZ" altLang="en-US" sz="2000" dirty="0">
                <a:cs typeface="Arial" panose="020B0604020202020204" pitchFamily="34" charset="0"/>
              </a:rPr>
              <a:t>   tepelná nestálost uhličitanů a hydroxidů </a:t>
            </a:r>
            <a:r>
              <a:rPr lang="cs-CZ" altLang="en-US" sz="2000" dirty="0" err="1">
                <a:cs typeface="Arial" panose="020B0604020202020204" pitchFamily="34" charset="0"/>
              </a:rPr>
              <a:t>Be</a:t>
            </a:r>
            <a:r>
              <a:rPr lang="cs-CZ" altLang="en-US" sz="2000" dirty="0">
                <a:cs typeface="Arial" panose="020B0604020202020204" pitchFamily="34" charset="0"/>
              </a:rPr>
              <a:t> a Al.</a:t>
            </a:r>
          </a:p>
          <a:p>
            <a:pPr algn="just" eaLnBrk="1" hangingPunct="1">
              <a:lnSpc>
                <a:spcPct val="80000"/>
              </a:lnSpc>
              <a:buFontTx/>
              <a:buNone/>
            </a:pPr>
            <a:endParaRPr lang="cs-CZ" altLang="en-US" sz="2000" dirty="0">
              <a:cs typeface="Arial" panose="020B0604020202020204" pitchFamily="34" charset="0"/>
            </a:endParaRPr>
          </a:p>
          <a:p>
            <a:pPr algn="just" eaLnBrk="1" hangingPunct="1">
              <a:lnSpc>
                <a:spcPct val="80000"/>
              </a:lnSpc>
              <a:buFontTx/>
              <a:buNone/>
            </a:pPr>
            <a:r>
              <a:rPr lang="cs-CZ" altLang="en-US" sz="2000" b="1" dirty="0">
                <a:cs typeface="Arial" panose="020B0604020202020204" pitchFamily="34" charset="0"/>
              </a:rPr>
              <a:t>B – Si</a:t>
            </a:r>
          </a:p>
          <a:p>
            <a:pPr algn="just">
              <a:lnSpc>
                <a:spcPct val="80000"/>
              </a:lnSpc>
            </a:pPr>
            <a:r>
              <a:rPr lang="cs-CZ" altLang="en-US" sz="2000" dirty="0">
                <a:cs typeface="Arial" panose="020B0604020202020204" pitchFamily="34" charset="0"/>
              </a:rPr>
              <a:t>   B a Si tvoří monomerní těkavé, reaktivní, samozápalné hydridy, polovodiče, kyselinotvorné oxidy atd.</a:t>
            </a:r>
          </a:p>
        </p:txBody>
      </p:sp>
    </p:spTree>
    <p:extLst>
      <p:ext uri="{BB962C8B-B14F-4D97-AF65-F5344CB8AC3E}">
        <p14:creationId xmlns:p14="http://schemas.microsoft.com/office/powerpoint/2010/main" val="3595986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72073C1C-DCBC-42F5-8A08-656DAF7260DA}"/>
              </a:ext>
            </a:extLst>
          </p:cNvPr>
          <p:cNvSpPr/>
          <p:nvPr/>
        </p:nvSpPr>
        <p:spPr>
          <a:xfrm>
            <a:off x="152400" y="825579"/>
            <a:ext cx="8840372" cy="5786199"/>
          </a:xfrm>
          <a:prstGeom prst="rect">
            <a:avLst/>
          </a:prstGeom>
        </p:spPr>
        <p:txBody>
          <a:bodyPr wrap="square">
            <a:spAutoFit/>
          </a:bodyPr>
          <a:lstStyle/>
          <a:p>
            <a:r>
              <a:rPr lang="en-US" sz="2000" b="1" dirty="0"/>
              <a:t>Goldschmidt</a:t>
            </a:r>
            <a:r>
              <a:rPr lang="cs-CZ" sz="2000" b="1" dirty="0"/>
              <a:t>ova</a:t>
            </a:r>
            <a:r>
              <a:rPr lang="en-US" sz="2000" b="1" dirty="0"/>
              <a:t> </a:t>
            </a:r>
            <a:r>
              <a:rPr lang="cs-CZ" sz="2000" b="1" dirty="0"/>
              <a:t>pravidla (</a:t>
            </a:r>
            <a:r>
              <a:rPr lang="cs-CZ" sz="2000" b="1" dirty="0" err="1"/>
              <a:t>Goldschmidt</a:t>
            </a:r>
            <a:r>
              <a:rPr lang="cs-CZ" sz="2000" b="1" dirty="0"/>
              <a:t> 1937)</a:t>
            </a:r>
          </a:p>
          <a:p>
            <a:endParaRPr lang="cs-CZ" sz="800" b="1" dirty="0"/>
          </a:p>
          <a:p>
            <a:r>
              <a:rPr lang="cs-CZ" sz="2000" dirty="0"/>
              <a:t>1. </a:t>
            </a:r>
            <a:r>
              <a:rPr lang="en-US" sz="2000" dirty="0"/>
              <a:t>Ion</a:t>
            </a:r>
            <a:r>
              <a:rPr lang="cs-CZ" sz="2000" dirty="0"/>
              <a:t>ty jednoho prvku mohou</a:t>
            </a:r>
            <a:r>
              <a:rPr lang="en-US" sz="2000" dirty="0"/>
              <a:t> </a:t>
            </a:r>
            <a:r>
              <a:rPr lang="cs-CZ" sz="2000" dirty="0"/>
              <a:t>v iontových krystalech </a:t>
            </a:r>
            <a:r>
              <a:rPr lang="en-US" sz="2000" dirty="0" err="1"/>
              <a:t>exten</a:t>
            </a:r>
            <a:r>
              <a:rPr lang="cs-CZ" sz="2000" dirty="0" err="1"/>
              <a:t>zívně</a:t>
            </a:r>
            <a:r>
              <a:rPr lang="cs-CZ" sz="2000" dirty="0"/>
              <a:t> nahrazovat jiné prvky, pokud jejich se jejich </a:t>
            </a:r>
            <a:r>
              <a:rPr lang="cs-CZ" sz="2000" u="sng" dirty="0"/>
              <a:t>poloměry</a:t>
            </a:r>
            <a:r>
              <a:rPr lang="cs-CZ" sz="2000" dirty="0"/>
              <a:t> liší méně, než o zhruba </a:t>
            </a:r>
            <a:r>
              <a:rPr lang="en-US" sz="2000" dirty="0"/>
              <a:t>15</a:t>
            </a:r>
            <a:r>
              <a:rPr lang="cs-CZ" sz="2000" dirty="0"/>
              <a:t> </a:t>
            </a:r>
            <a:r>
              <a:rPr lang="en-US" sz="2000" dirty="0"/>
              <a:t>%. </a:t>
            </a:r>
            <a:endParaRPr lang="cs-CZ" sz="2000" dirty="0"/>
          </a:p>
          <a:p>
            <a:endParaRPr lang="cs-CZ" dirty="0"/>
          </a:p>
          <a:p>
            <a:r>
              <a:rPr lang="cs-CZ" sz="2000" dirty="0"/>
              <a:t>2. I</a:t>
            </a:r>
            <a:r>
              <a:rPr lang="en-US" sz="2000" dirty="0"/>
              <a:t>on</a:t>
            </a:r>
            <a:r>
              <a:rPr lang="cs-CZ" sz="2000" dirty="0"/>
              <a:t>ty jejichž </a:t>
            </a:r>
            <a:r>
              <a:rPr lang="cs-CZ" sz="2000" u="sng" dirty="0"/>
              <a:t>náboje</a:t>
            </a:r>
            <a:r>
              <a:rPr lang="cs-CZ" sz="2000" dirty="0"/>
              <a:t> se liší o jednotku se snadno nahrazují</a:t>
            </a:r>
            <a:r>
              <a:rPr lang="en-US" sz="2000" dirty="0"/>
              <a:t> </a:t>
            </a:r>
            <a:r>
              <a:rPr lang="cs-CZ" sz="2000" dirty="0"/>
              <a:t>mezi sebou, pokud je zajištěna </a:t>
            </a:r>
            <a:r>
              <a:rPr lang="en-US" sz="2000" dirty="0" err="1"/>
              <a:t>ele</a:t>
            </a:r>
            <a:r>
              <a:rPr lang="cs-CZ" sz="2000" dirty="0" err="1"/>
              <a:t>ktro</a:t>
            </a:r>
            <a:r>
              <a:rPr lang="en-US" sz="2000" dirty="0" err="1"/>
              <a:t>neutralit</a:t>
            </a:r>
            <a:r>
              <a:rPr lang="cs-CZ" sz="2000" dirty="0"/>
              <a:t>a k</a:t>
            </a:r>
            <a:r>
              <a:rPr lang="en-US" sz="2000" dirty="0" err="1"/>
              <a:t>rystal</a:t>
            </a:r>
            <a:r>
              <a:rPr lang="cs-CZ" sz="2000" dirty="0"/>
              <a:t>u</a:t>
            </a:r>
            <a:r>
              <a:rPr lang="en-US" sz="2000" dirty="0"/>
              <a:t>. </a:t>
            </a:r>
            <a:r>
              <a:rPr lang="cs-CZ" sz="2000" dirty="0"/>
              <a:t>Pokud se náboje liší o víc než jednotku, je substituce nevýznamná</a:t>
            </a:r>
            <a:r>
              <a:rPr lang="en-US" sz="2000" dirty="0"/>
              <a:t>. </a:t>
            </a:r>
            <a:endParaRPr lang="cs-CZ" sz="2000" dirty="0"/>
          </a:p>
          <a:p>
            <a:pPr marL="342900" indent="-342900">
              <a:buAutoNum type="arabicPeriod"/>
            </a:pPr>
            <a:endParaRPr lang="cs-CZ" sz="800" dirty="0"/>
          </a:p>
          <a:p>
            <a:r>
              <a:rPr lang="cs-CZ" b="1" dirty="0"/>
              <a:t>Příklad</a:t>
            </a:r>
            <a:r>
              <a:rPr lang="cs-CZ" dirty="0"/>
              <a:t>: náhrada </a:t>
            </a:r>
            <a:r>
              <a:rPr lang="en-US" dirty="0"/>
              <a:t>Ca</a:t>
            </a:r>
            <a:r>
              <a:rPr lang="en-US" baseline="30000" dirty="0"/>
              <a:t>2+ </a:t>
            </a:r>
            <a:r>
              <a:rPr lang="cs-CZ" dirty="0"/>
              <a:t>místo</a:t>
            </a:r>
            <a:r>
              <a:rPr lang="en-US" dirty="0"/>
              <a:t> Na</a:t>
            </a:r>
            <a:r>
              <a:rPr lang="en-US" baseline="30000" dirty="0"/>
              <a:t>+</a:t>
            </a:r>
            <a:r>
              <a:rPr lang="en-US" dirty="0"/>
              <a:t> </a:t>
            </a:r>
            <a:r>
              <a:rPr lang="cs-CZ" dirty="0"/>
              <a:t>v</a:t>
            </a:r>
            <a:r>
              <a:rPr lang="en-US" dirty="0"/>
              <a:t> </a:t>
            </a:r>
            <a:r>
              <a:rPr lang="cs-CZ" dirty="0"/>
              <a:t>nerostu </a:t>
            </a:r>
            <a:r>
              <a:rPr lang="en-US" dirty="0" err="1"/>
              <a:t>plagio</a:t>
            </a:r>
            <a:r>
              <a:rPr lang="cs-CZ" dirty="0"/>
              <a:t>k</a:t>
            </a:r>
            <a:r>
              <a:rPr lang="en-US" dirty="0"/>
              <a:t>las</a:t>
            </a:r>
            <a:r>
              <a:rPr lang="cs-CZ" dirty="0"/>
              <a:t>u</a:t>
            </a:r>
            <a:r>
              <a:rPr lang="en-US" dirty="0"/>
              <a:t> </a:t>
            </a:r>
            <a:r>
              <a:rPr lang="cs-CZ" dirty="0"/>
              <a:t>je  vyrovnána</a:t>
            </a:r>
            <a:r>
              <a:rPr lang="en-US" dirty="0"/>
              <a:t> </a:t>
            </a:r>
            <a:r>
              <a:rPr lang="en-US" dirty="0" err="1"/>
              <a:t>substitu</a:t>
            </a:r>
            <a:r>
              <a:rPr lang="cs-CZ" dirty="0" err="1"/>
              <a:t>cí</a:t>
            </a:r>
            <a:r>
              <a:rPr lang="en-US" dirty="0"/>
              <a:t> Al</a:t>
            </a:r>
            <a:r>
              <a:rPr lang="en-US" baseline="30000" dirty="0"/>
              <a:t>3+ </a:t>
            </a:r>
            <a:r>
              <a:rPr lang="cs-CZ" dirty="0"/>
              <a:t>místo</a:t>
            </a:r>
            <a:r>
              <a:rPr lang="en-US" dirty="0"/>
              <a:t> Si</a:t>
            </a:r>
            <a:r>
              <a:rPr lang="en-US" baseline="30000" dirty="0"/>
              <a:t>4+</a:t>
            </a:r>
            <a:r>
              <a:rPr lang="en-US" dirty="0"/>
              <a:t>).  </a:t>
            </a:r>
          </a:p>
          <a:p>
            <a:endParaRPr lang="cs-CZ" dirty="0"/>
          </a:p>
          <a:p>
            <a:r>
              <a:rPr lang="en-US" sz="2000" dirty="0"/>
              <a:t>3. </a:t>
            </a:r>
            <a:r>
              <a:rPr lang="cs-CZ" sz="2000" dirty="0"/>
              <a:t>Pokud dva různé ionty mohou obsadit určitou pozici v krystalové mřížce, je preferován ion s vyšší </a:t>
            </a:r>
            <a:r>
              <a:rPr lang="en-US" sz="2000" u="sng" dirty="0" err="1"/>
              <a:t>ioni</a:t>
            </a:r>
            <a:r>
              <a:rPr lang="cs-CZ" sz="2000" u="sng" dirty="0" err="1"/>
              <a:t>zační</a:t>
            </a:r>
            <a:r>
              <a:rPr lang="cs-CZ" sz="2000" u="sng" dirty="0"/>
              <a:t> energií</a:t>
            </a:r>
            <a:r>
              <a:rPr lang="cs-CZ" sz="2000" dirty="0"/>
              <a:t>, tvořící silnější vazbu s okolními anionty</a:t>
            </a:r>
            <a:r>
              <a:rPr lang="en-US" sz="2000" dirty="0"/>
              <a:t>.</a:t>
            </a:r>
            <a:endParaRPr lang="cs-CZ" sz="2000" dirty="0"/>
          </a:p>
          <a:p>
            <a:pPr marL="342900" indent="-342900">
              <a:buAutoNum type="arabicPeriod"/>
            </a:pPr>
            <a:endParaRPr lang="cs-CZ" sz="2000" dirty="0"/>
          </a:p>
          <a:p>
            <a:endParaRPr lang="cs-CZ" sz="800" dirty="0"/>
          </a:p>
          <a:p>
            <a:r>
              <a:rPr lang="en-US" sz="2000" b="1" dirty="0"/>
              <a:t>Ringwood</a:t>
            </a:r>
            <a:r>
              <a:rPr lang="cs-CZ" sz="2000" b="1" dirty="0" err="1"/>
              <a:t>ovo</a:t>
            </a:r>
            <a:r>
              <a:rPr lang="en-US" sz="2000" b="1" dirty="0"/>
              <a:t> </a:t>
            </a:r>
            <a:r>
              <a:rPr lang="cs-CZ" sz="2000" b="1" dirty="0"/>
              <a:t>doplnění G</a:t>
            </a:r>
            <a:r>
              <a:rPr lang="en-US" sz="2000" b="1" dirty="0" err="1"/>
              <a:t>oldschmidt</a:t>
            </a:r>
            <a:r>
              <a:rPr lang="cs-CZ" sz="2000" b="1" dirty="0" err="1"/>
              <a:t>ových</a:t>
            </a:r>
            <a:r>
              <a:rPr lang="cs-CZ" sz="2000" b="1" dirty="0"/>
              <a:t> pravidel (</a:t>
            </a:r>
            <a:r>
              <a:rPr lang="cs-CZ" sz="2000" b="1" dirty="0" err="1"/>
              <a:t>Ringwood</a:t>
            </a:r>
            <a:r>
              <a:rPr lang="cs-CZ" sz="2000" b="1" dirty="0"/>
              <a:t> 1955)</a:t>
            </a:r>
          </a:p>
          <a:p>
            <a:br>
              <a:rPr lang="en-US" sz="800" dirty="0"/>
            </a:br>
            <a:r>
              <a:rPr lang="en-US" sz="2000" dirty="0"/>
              <a:t>4. </a:t>
            </a:r>
            <a:r>
              <a:rPr lang="en-US" sz="2000" dirty="0" err="1"/>
              <a:t>Substitu</a:t>
            </a:r>
            <a:r>
              <a:rPr lang="cs-CZ" sz="2000" dirty="0" err="1"/>
              <a:t>ce</a:t>
            </a:r>
            <a:r>
              <a:rPr lang="en-US" sz="2000" dirty="0"/>
              <a:t> </a:t>
            </a:r>
            <a:r>
              <a:rPr lang="cs-CZ" sz="2000" dirty="0"/>
              <a:t>je omezená v případě pokud jsou sice splněna první dvě pravidla (velikost, náboj)</a:t>
            </a:r>
            <a:r>
              <a:rPr lang="en-US" sz="2000" dirty="0"/>
              <a:t>, </a:t>
            </a:r>
            <a:r>
              <a:rPr lang="cs-CZ" sz="2000" dirty="0"/>
              <a:t>ale ionty mají rozdílnou </a:t>
            </a:r>
            <a:r>
              <a:rPr lang="cs-CZ" sz="2000" u="sng" dirty="0"/>
              <a:t>elektronegativitu</a:t>
            </a:r>
            <a:r>
              <a:rPr lang="en-US" sz="2000" dirty="0"/>
              <a:t>. </a:t>
            </a:r>
            <a:endParaRPr lang="cs-CZ" sz="2000" dirty="0"/>
          </a:p>
          <a:p>
            <a:endParaRPr lang="cs-CZ" sz="800" dirty="0"/>
          </a:p>
          <a:p>
            <a:r>
              <a:rPr lang="cs-CZ" b="1" dirty="0"/>
              <a:t>Příklad</a:t>
            </a:r>
            <a:r>
              <a:rPr lang="cs-CZ" dirty="0"/>
              <a:t>:</a:t>
            </a:r>
            <a:r>
              <a:rPr lang="en-US" dirty="0"/>
              <a:t> Na</a:t>
            </a:r>
            <a:r>
              <a:rPr lang="en-US" baseline="30000" dirty="0"/>
              <a:t>+</a:t>
            </a:r>
            <a:r>
              <a:rPr lang="en-US" dirty="0"/>
              <a:t> a Cu</a:t>
            </a:r>
            <a:r>
              <a:rPr lang="en-US" baseline="30000" dirty="0"/>
              <a:t>+</a:t>
            </a:r>
            <a:r>
              <a:rPr lang="en-US" dirty="0"/>
              <a:t> </a:t>
            </a:r>
            <a:r>
              <a:rPr lang="cs-CZ" dirty="0"/>
              <a:t>mají obdobný poloměr i náboj, ale díky rozdílným elektronegativitám ke vzájemné substituci nedochází.</a:t>
            </a:r>
            <a:endParaRPr lang="en-US" dirty="0"/>
          </a:p>
        </p:txBody>
      </p:sp>
      <p:sp>
        <p:nvSpPr>
          <p:cNvPr id="2" name="Obdélník 1">
            <a:extLst>
              <a:ext uri="{FF2B5EF4-FFF2-40B4-BE49-F238E27FC236}">
                <a16:creationId xmlns:a16="http://schemas.microsoft.com/office/drawing/2014/main" id="{B52D510F-F8C7-41C1-AA97-6BB30B1924E6}"/>
              </a:ext>
            </a:extLst>
          </p:cNvPr>
          <p:cNvSpPr/>
          <p:nvPr/>
        </p:nvSpPr>
        <p:spPr>
          <a:xfrm>
            <a:off x="2438400" y="152400"/>
            <a:ext cx="3965829" cy="523220"/>
          </a:xfrm>
          <a:prstGeom prst="rect">
            <a:avLst/>
          </a:prstGeom>
        </p:spPr>
        <p:txBody>
          <a:bodyPr wrap="none">
            <a:spAutoFit/>
          </a:bodyPr>
          <a:lstStyle/>
          <a:p>
            <a:r>
              <a:rPr lang="en-US" sz="2800" b="1" dirty="0"/>
              <a:t>Goldschmidt</a:t>
            </a:r>
            <a:r>
              <a:rPr lang="cs-CZ" sz="2800" b="1" dirty="0"/>
              <a:t>ova</a:t>
            </a:r>
            <a:r>
              <a:rPr lang="en-US" sz="2800" b="1" dirty="0"/>
              <a:t> </a:t>
            </a:r>
            <a:r>
              <a:rPr lang="cs-CZ" sz="2800" b="1" dirty="0"/>
              <a:t>pravidla </a:t>
            </a:r>
            <a:endParaRPr lang="en-US" sz="2800" dirty="0"/>
          </a:p>
        </p:txBody>
      </p:sp>
    </p:spTree>
    <p:extLst>
      <p:ext uri="{BB962C8B-B14F-4D97-AF65-F5344CB8AC3E}">
        <p14:creationId xmlns:p14="http://schemas.microsoft.com/office/powerpoint/2010/main" val="5774562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A0F2CCA-AB56-4BF3-899F-A6FD0AFD5020}"/>
              </a:ext>
            </a:extLst>
          </p:cNvPr>
          <p:cNvSpPr/>
          <p:nvPr/>
        </p:nvSpPr>
        <p:spPr>
          <a:xfrm>
            <a:off x="164387" y="228600"/>
            <a:ext cx="8763000" cy="2523768"/>
          </a:xfrm>
          <a:prstGeom prst="rect">
            <a:avLst/>
          </a:prstGeom>
        </p:spPr>
        <p:txBody>
          <a:bodyPr wrap="square">
            <a:spAutoFit/>
          </a:bodyPr>
          <a:lstStyle/>
          <a:p>
            <a:pPr algn="just"/>
            <a:r>
              <a:rPr lang="en-US" sz="2000" dirty="0">
                <a:solidFill>
                  <a:srgbClr val="000000"/>
                </a:solidFill>
              </a:rPr>
              <a:t>Na</a:t>
            </a:r>
            <a:r>
              <a:rPr lang="en-US" sz="2000" baseline="30000" dirty="0">
                <a:solidFill>
                  <a:srgbClr val="000000"/>
                </a:solidFill>
              </a:rPr>
              <a:t>+</a:t>
            </a:r>
            <a:r>
              <a:rPr lang="en-US" sz="2000" dirty="0">
                <a:solidFill>
                  <a:srgbClr val="000000"/>
                </a:solidFill>
              </a:rPr>
              <a:t> ion </a:t>
            </a:r>
            <a:r>
              <a:rPr lang="cs-CZ" sz="2000" dirty="0">
                <a:solidFill>
                  <a:srgbClr val="000000"/>
                </a:solidFill>
              </a:rPr>
              <a:t>má tutéž velikost jako ion </a:t>
            </a:r>
            <a:r>
              <a:rPr lang="en-US" sz="2000" dirty="0" err="1">
                <a:solidFill>
                  <a:srgbClr val="000000"/>
                </a:solidFill>
              </a:rPr>
              <a:t>Ca</a:t>
            </a:r>
            <a:r>
              <a:rPr lang="en-US" sz="2000" baseline="30000" dirty="0" err="1">
                <a:solidFill>
                  <a:srgbClr val="000000"/>
                </a:solidFill>
              </a:rPr>
              <a:t>2</a:t>
            </a:r>
            <a:r>
              <a:rPr lang="en-US" sz="2000" baseline="30000" dirty="0">
                <a:solidFill>
                  <a:srgbClr val="000000"/>
                </a:solidFill>
              </a:rPr>
              <a:t>+</a:t>
            </a:r>
            <a:r>
              <a:rPr lang="cs-CZ" sz="2000" dirty="0">
                <a:solidFill>
                  <a:srgbClr val="000000"/>
                </a:solidFill>
              </a:rPr>
              <a:t>, v důsledku odlišného náboje je však nezbytná dvojitá substituce. To řeší další dvojitá substituce:</a:t>
            </a:r>
            <a:r>
              <a:rPr lang="en-US" sz="2000" dirty="0">
                <a:solidFill>
                  <a:srgbClr val="000000"/>
                </a:solidFill>
              </a:rPr>
              <a:t> </a:t>
            </a:r>
            <a:r>
              <a:rPr lang="en-US" sz="2000" dirty="0" err="1">
                <a:solidFill>
                  <a:srgbClr val="000000"/>
                </a:solidFill>
              </a:rPr>
              <a:t>Si</a:t>
            </a:r>
            <a:r>
              <a:rPr lang="en-US" sz="2000" baseline="30000" dirty="0" err="1">
                <a:solidFill>
                  <a:srgbClr val="000000"/>
                </a:solidFill>
              </a:rPr>
              <a:t>4</a:t>
            </a:r>
            <a:r>
              <a:rPr lang="en-US" sz="2000" baseline="30000" dirty="0">
                <a:solidFill>
                  <a:srgbClr val="000000"/>
                </a:solidFill>
              </a:rPr>
              <a:t>+</a:t>
            </a:r>
            <a:r>
              <a:rPr lang="en-US" sz="2000" dirty="0">
                <a:solidFill>
                  <a:srgbClr val="000000"/>
                </a:solidFill>
              </a:rPr>
              <a:t> </a:t>
            </a:r>
            <a:r>
              <a:rPr lang="cs-CZ" sz="2000" dirty="0">
                <a:solidFill>
                  <a:srgbClr val="000000"/>
                </a:solidFill>
              </a:rPr>
              <a:t>má také podobnou velikost jako </a:t>
            </a:r>
            <a:r>
              <a:rPr lang="en-US" sz="2000" dirty="0" err="1">
                <a:solidFill>
                  <a:srgbClr val="000000"/>
                </a:solidFill>
              </a:rPr>
              <a:t>Al</a:t>
            </a:r>
            <a:r>
              <a:rPr lang="en-US" sz="2000" baseline="30000" dirty="0" err="1">
                <a:solidFill>
                  <a:srgbClr val="000000"/>
                </a:solidFill>
              </a:rPr>
              <a:t>3</a:t>
            </a:r>
            <a:r>
              <a:rPr lang="en-US" sz="2000" baseline="30000" dirty="0">
                <a:solidFill>
                  <a:srgbClr val="000000"/>
                </a:solidFill>
              </a:rPr>
              <a:t>+</a:t>
            </a:r>
            <a:r>
              <a:rPr lang="en-US" sz="2000" dirty="0">
                <a:solidFill>
                  <a:srgbClr val="000000"/>
                </a:solidFill>
              </a:rPr>
              <a:t>. </a:t>
            </a:r>
            <a:endParaRPr lang="cs-CZ" sz="2000" dirty="0">
              <a:solidFill>
                <a:srgbClr val="000000"/>
              </a:solidFill>
            </a:endParaRPr>
          </a:p>
          <a:p>
            <a:pPr algn="just"/>
            <a:endParaRPr lang="cs-CZ" sz="800" dirty="0">
              <a:solidFill>
                <a:srgbClr val="000000"/>
              </a:solidFill>
            </a:endParaRPr>
          </a:p>
          <a:p>
            <a:pPr algn="just"/>
            <a:r>
              <a:rPr lang="cs-CZ" dirty="0" err="1">
                <a:solidFill>
                  <a:srgbClr val="000000"/>
                </a:solidFill>
              </a:rPr>
              <a:t>Živcovitý</a:t>
            </a:r>
            <a:r>
              <a:rPr lang="cs-CZ" dirty="0">
                <a:solidFill>
                  <a:srgbClr val="000000"/>
                </a:solidFill>
              </a:rPr>
              <a:t> </a:t>
            </a:r>
            <a:r>
              <a:rPr lang="en-US" dirty="0">
                <a:solidFill>
                  <a:srgbClr val="000000"/>
                </a:solidFill>
              </a:rPr>
              <a:t>miner</a:t>
            </a:r>
            <a:r>
              <a:rPr lang="cs-CZ" dirty="0">
                <a:solidFill>
                  <a:srgbClr val="000000"/>
                </a:solidFill>
              </a:rPr>
              <a:t>á</a:t>
            </a:r>
            <a:r>
              <a:rPr lang="en-US" dirty="0">
                <a:solidFill>
                  <a:srgbClr val="000000"/>
                </a:solidFill>
              </a:rPr>
              <a:t>l </a:t>
            </a:r>
            <a:r>
              <a:rPr lang="cs-CZ" i="1" dirty="0">
                <a:solidFill>
                  <a:srgbClr val="000000"/>
                </a:solidFill>
              </a:rPr>
              <a:t>p</a:t>
            </a:r>
            <a:r>
              <a:rPr lang="en-US" i="1" dirty="0" err="1">
                <a:solidFill>
                  <a:srgbClr val="000000"/>
                </a:solidFill>
              </a:rPr>
              <a:t>lagio</a:t>
            </a:r>
            <a:r>
              <a:rPr lang="cs-CZ" i="1" dirty="0">
                <a:solidFill>
                  <a:srgbClr val="000000"/>
                </a:solidFill>
              </a:rPr>
              <a:t>k</a:t>
            </a:r>
            <a:r>
              <a:rPr lang="en-US" i="1" dirty="0">
                <a:solidFill>
                  <a:srgbClr val="000000"/>
                </a:solidFill>
              </a:rPr>
              <a:t>las </a:t>
            </a:r>
            <a:r>
              <a:rPr lang="cs-CZ" dirty="0">
                <a:solidFill>
                  <a:srgbClr val="000000"/>
                </a:solidFill>
              </a:rPr>
              <a:t>se vyskytuje ve variantách s různými chemickými vzorci, od </a:t>
            </a:r>
            <a:r>
              <a:rPr lang="en-US" dirty="0">
                <a:solidFill>
                  <a:srgbClr val="000000"/>
                </a:solidFill>
              </a:rPr>
              <a:t>Ca</a:t>
            </a:r>
            <a:r>
              <a:rPr lang="en-US" baseline="-25000" dirty="0">
                <a:solidFill>
                  <a:srgbClr val="000000"/>
                </a:solidFill>
              </a:rPr>
              <a:t>2</a:t>
            </a:r>
            <a:r>
              <a:rPr lang="en-US" dirty="0">
                <a:solidFill>
                  <a:srgbClr val="000000"/>
                </a:solidFill>
              </a:rPr>
              <a:t>Al</a:t>
            </a:r>
            <a:r>
              <a:rPr lang="en-US" baseline="-25000" dirty="0">
                <a:solidFill>
                  <a:srgbClr val="000000"/>
                </a:solidFill>
              </a:rPr>
              <a:t>2</a:t>
            </a:r>
            <a:r>
              <a:rPr lang="en-US" dirty="0">
                <a:solidFill>
                  <a:srgbClr val="000000"/>
                </a:solidFill>
              </a:rPr>
              <a:t>Si</a:t>
            </a:r>
            <a:r>
              <a:rPr lang="en-US" baseline="-25000" dirty="0">
                <a:solidFill>
                  <a:srgbClr val="000000"/>
                </a:solidFill>
              </a:rPr>
              <a:t>2</a:t>
            </a:r>
            <a:r>
              <a:rPr lang="en-US" dirty="0">
                <a:solidFill>
                  <a:srgbClr val="000000"/>
                </a:solidFill>
              </a:rPr>
              <a:t>O</a:t>
            </a:r>
            <a:r>
              <a:rPr lang="en-US" baseline="-25000" dirty="0">
                <a:solidFill>
                  <a:srgbClr val="000000"/>
                </a:solidFill>
              </a:rPr>
              <a:t>8</a:t>
            </a:r>
            <a:r>
              <a:rPr lang="en-US" dirty="0">
                <a:solidFill>
                  <a:srgbClr val="000000"/>
                </a:solidFill>
              </a:rPr>
              <a:t> (</a:t>
            </a:r>
            <a:r>
              <a:rPr lang="cs-CZ" dirty="0">
                <a:solidFill>
                  <a:srgbClr val="000000"/>
                </a:solidFill>
              </a:rPr>
              <a:t>a</a:t>
            </a:r>
            <a:r>
              <a:rPr lang="en-US" dirty="0" err="1">
                <a:solidFill>
                  <a:srgbClr val="000000"/>
                </a:solidFill>
              </a:rPr>
              <a:t>northit</a:t>
            </a:r>
            <a:r>
              <a:rPr lang="en-US" dirty="0">
                <a:solidFill>
                  <a:srgbClr val="000000"/>
                </a:solidFill>
              </a:rPr>
              <a:t>) </a:t>
            </a:r>
            <a:r>
              <a:rPr lang="cs-CZ" dirty="0">
                <a:solidFill>
                  <a:srgbClr val="000000"/>
                </a:solidFill>
              </a:rPr>
              <a:t>až po</a:t>
            </a:r>
            <a:r>
              <a:rPr lang="en-US" dirty="0">
                <a:solidFill>
                  <a:srgbClr val="000000"/>
                </a:solidFill>
              </a:rPr>
              <a:t> NaAlSi</a:t>
            </a:r>
            <a:r>
              <a:rPr lang="en-US" baseline="-25000" dirty="0">
                <a:solidFill>
                  <a:srgbClr val="000000"/>
                </a:solidFill>
              </a:rPr>
              <a:t>3</a:t>
            </a:r>
            <a:r>
              <a:rPr lang="en-US" dirty="0">
                <a:solidFill>
                  <a:srgbClr val="000000"/>
                </a:solidFill>
              </a:rPr>
              <a:t>O</a:t>
            </a:r>
            <a:r>
              <a:rPr lang="en-US" baseline="-25000" dirty="0">
                <a:solidFill>
                  <a:srgbClr val="000000"/>
                </a:solidFill>
              </a:rPr>
              <a:t>8</a:t>
            </a:r>
            <a:r>
              <a:rPr lang="en-US" dirty="0">
                <a:solidFill>
                  <a:srgbClr val="000000"/>
                </a:solidFill>
              </a:rPr>
              <a:t> (</a:t>
            </a:r>
            <a:r>
              <a:rPr lang="cs-CZ" dirty="0">
                <a:solidFill>
                  <a:srgbClr val="000000"/>
                </a:solidFill>
              </a:rPr>
              <a:t>a</a:t>
            </a:r>
            <a:r>
              <a:rPr lang="en-US" dirty="0" err="1">
                <a:solidFill>
                  <a:srgbClr val="000000"/>
                </a:solidFill>
              </a:rPr>
              <a:t>lbit</a:t>
            </a:r>
            <a:r>
              <a:rPr lang="en-US" dirty="0">
                <a:solidFill>
                  <a:srgbClr val="000000"/>
                </a:solidFill>
              </a:rPr>
              <a:t>), </a:t>
            </a:r>
            <a:r>
              <a:rPr lang="cs-CZ" dirty="0">
                <a:solidFill>
                  <a:srgbClr val="000000"/>
                </a:solidFill>
              </a:rPr>
              <a:t>tyto dvě formy se vyskytují ve společných tuhých roztocích</a:t>
            </a:r>
            <a:r>
              <a:rPr lang="en-US" dirty="0">
                <a:solidFill>
                  <a:srgbClr val="000000"/>
                </a:solidFill>
              </a:rPr>
              <a:t>.</a:t>
            </a:r>
            <a:r>
              <a:rPr lang="cs-CZ" dirty="0">
                <a:solidFill>
                  <a:srgbClr val="000000"/>
                </a:solidFill>
              </a:rPr>
              <a:t> </a:t>
            </a:r>
            <a:r>
              <a:rPr lang="cs-CZ" dirty="0" err="1">
                <a:solidFill>
                  <a:srgbClr val="000000"/>
                </a:solidFill>
              </a:rPr>
              <a:t>Živcovitý</a:t>
            </a:r>
            <a:r>
              <a:rPr lang="cs-CZ" dirty="0">
                <a:solidFill>
                  <a:srgbClr val="000000"/>
                </a:solidFill>
              </a:rPr>
              <a:t> </a:t>
            </a:r>
            <a:r>
              <a:rPr lang="en-US" dirty="0">
                <a:solidFill>
                  <a:srgbClr val="000000"/>
                </a:solidFill>
              </a:rPr>
              <a:t>miner</a:t>
            </a:r>
            <a:r>
              <a:rPr lang="cs-CZ" dirty="0">
                <a:solidFill>
                  <a:srgbClr val="000000"/>
                </a:solidFill>
              </a:rPr>
              <a:t>á</a:t>
            </a:r>
            <a:r>
              <a:rPr lang="en-US" dirty="0">
                <a:solidFill>
                  <a:srgbClr val="000000"/>
                </a:solidFill>
              </a:rPr>
              <a:t>l</a:t>
            </a:r>
            <a:r>
              <a:rPr lang="en-US" i="1" dirty="0">
                <a:solidFill>
                  <a:srgbClr val="000000"/>
                </a:solidFill>
              </a:rPr>
              <a:t> </a:t>
            </a:r>
            <a:r>
              <a:rPr lang="cs-CZ" i="1" dirty="0">
                <a:solidFill>
                  <a:srgbClr val="000000"/>
                </a:solidFill>
              </a:rPr>
              <a:t>o</a:t>
            </a:r>
            <a:r>
              <a:rPr lang="en-US" i="1" dirty="0" err="1">
                <a:solidFill>
                  <a:srgbClr val="000000"/>
                </a:solidFill>
              </a:rPr>
              <a:t>rto</a:t>
            </a:r>
            <a:r>
              <a:rPr lang="cs-CZ" i="1" dirty="0">
                <a:solidFill>
                  <a:srgbClr val="000000"/>
                </a:solidFill>
              </a:rPr>
              <a:t>k</a:t>
            </a:r>
            <a:r>
              <a:rPr lang="en-US" i="1" dirty="0">
                <a:solidFill>
                  <a:srgbClr val="000000"/>
                </a:solidFill>
              </a:rPr>
              <a:t>las</a:t>
            </a:r>
            <a:r>
              <a:rPr lang="cs-CZ" i="1" dirty="0">
                <a:solidFill>
                  <a:srgbClr val="000000"/>
                </a:solidFill>
              </a:rPr>
              <a:t> </a:t>
            </a:r>
            <a:r>
              <a:rPr lang="cs-CZ" dirty="0">
                <a:solidFill>
                  <a:srgbClr val="000000"/>
                </a:solidFill>
              </a:rPr>
              <a:t>se</a:t>
            </a:r>
            <a:r>
              <a:rPr lang="en-US" dirty="0">
                <a:solidFill>
                  <a:srgbClr val="000000"/>
                </a:solidFill>
              </a:rPr>
              <a:t> normal</a:t>
            </a:r>
            <a:r>
              <a:rPr lang="cs-CZ" dirty="0">
                <a:solidFill>
                  <a:srgbClr val="000000"/>
                </a:solidFill>
              </a:rPr>
              <a:t>ně vyskytuje jako</a:t>
            </a:r>
            <a:r>
              <a:rPr lang="en-US" dirty="0">
                <a:solidFill>
                  <a:srgbClr val="000000"/>
                </a:solidFill>
              </a:rPr>
              <a:t> KAlSi</a:t>
            </a:r>
            <a:r>
              <a:rPr lang="en-US" baseline="-25000" dirty="0">
                <a:solidFill>
                  <a:srgbClr val="000000"/>
                </a:solidFill>
              </a:rPr>
              <a:t>3</a:t>
            </a:r>
            <a:r>
              <a:rPr lang="en-US" dirty="0">
                <a:solidFill>
                  <a:srgbClr val="000000"/>
                </a:solidFill>
              </a:rPr>
              <a:t>O</a:t>
            </a:r>
            <a:r>
              <a:rPr lang="en-US" baseline="-25000" dirty="0">
                <a:solidFill>
                  <a:srgbClr val="000000"/>
                </a:solidFill>
              </a:rPr>
              <a:t>8</a:t>
            </a:r>
            <a:r>
              <a:rPr lang="en-US" dirty="0">
                <a:solidFill>
                  <a:srgbClr val="000000"/>
                </a:solidFill>
              </a:rPr>
              <a:t>, </a:t>
            </a:r>
            <a:r>
              <a:rPr lang="cs-CZ" dirty="0">
                <a:solidFill>
                  <a:srgbClr val="000000"/>
                </a:solidFill>
              </a:rPr>
              <a:t>zpravidla </a:t>
            </a:r>
            <a:r>
              <a:rPr lang="en-US" dirty="0" err="1">
                <a:solidFill>
                  <a:srgbClr val="000000"/>
                </a:solidFill>
              </a:rPr>
              <a:t>neobsahuj</a:t>
            </a:r>
            <a:r>
              <a:rPr lang="cs-CZ" dirty="0">
                <a:solidFill>
                  <a:srgbClr val="000000"/>
                </a:solidFill>
              </a:rPr>
              <a:t>e</a:t>
            </a:r>
            <a:r>
              <a:rPr lang="en-US" dirty="0">
                <a:solidFill>
                  <a:srgbClr val="000000"/>
                </a:solidFill>
              </a:rPr>
              <a:t> </a:t>
            </a:r>
            <a:r>
              <a:rPr lang="cs-CZ" dirty="0" err="1">
                <a:solidFill>
                  <a:srgbClr val="000000"/>
                </a:solidFill>
              </a:rPr>
              <a:t>žá</a:t>
            </a:r>
            <a:r>
              <a:rPr lang="en-US" dirty="0" err="1">
                <a:solidFill>
                  <a:srgbClr val="000000"/>
                </a:solidFill>
              </a:rPr>
              <a:t>dn</a:t>
            </a:r>
            <a:r>
              <a:rPr lang="cs-CZ" dirty="0">
                <a:solidFill>
                  <a:srgbClr val="000000"/>
                </a:solidFill>
              </a:rPr>
              <a:t>ý </a:t>
            </a:r>
            <a:r>
              <a:rPr lang="en-US" dirty="0">
                <a:solidFill>
                  <a:srgbClr val="000000"/>
                </a:solidFill>
              </a:rPr>
              <a:t>Na neb</a:t>
            </a:r>
            <a:r>
              <a:rPr lang="cs-CZ" dirty="0">
                <a:solidFill>
                  <a:srgbClr val="000000"/>
                </a:solidFill>
              </a:rPr>
              <a:t>o</a:t>
            </a:r>
            <a:r>
              <a:rPr lang="en-US" dirty="0">
                <a:solidFill>
                  <a:srgbClr val="000000"/>
                </a:solidFill>
              </a:rPr>
              <a:t> Ca. </a:t>
            </a:r>
            <a:r>
              <a:rPr lang="cs-CZ" dirty="0">
                <a:solidFill>
                  <a:srgbClr val="000000"/>
                </a:solidFill>
              </a:rPr>
              <a:t>Živce obsahující Ba</a:t>
            </a:r>
            <a:r>
              <a:rPr lang="en-US" dirty="0">
                <a:solidFill>
                  <a:srgbClr val="000000"/>
                </a:solidFill>
              </a:rPr>
              <a:t> </a:t>
            </a:r>
            <a:r>
              <a:rPr lang="cs-CZ" dirty="0">
                <a:solidFill>
                  <a:srgbClr val="000000"/>
                </a:solidFill>
              </a:rPr>
              <a:t>jsou poměrně vzácné, nicméně mohou tvořit tuhé roztoky s ortoklasem. </a:t>
            </a:r>
          </a:p>
        </p:txBody>
      </p:sp>
      <p:sp>
        <p:nvSpPr>
          <p:cNvPr id="3" name="Obdélník 2">
            <a:extLst>
              <a:ext uri="{FF2B5EF4-FFF2-40B4-BE49-F238E27FC236}">
                <a16:creationId xmlns:a16="http://schemas.microsoft.com/office/drawing/2014/main" id="{D949FBCE-13E4-4C3F-AF65-C30364780274}"/>
              </a:ext>
            </a:extLst>
          </p:cNvPr>
          <p:cNvSpPr/>
          <p:nvPr/>
        </p:nvSpPr>
        <p:spPr>
          <a:xfrm>
            <a:off x="164387" y="2942278"/>
            <a:ext cx="8763000" cy="3662541"/>
          </a:xfrm>
          <a:prstGeom prst="rect">
            <a:avLst/>
          </a:prstGeom>
        </p:spPr>
        <p:txBody>
          <a:bodyPr wrap="square">
            <a:spAutoFit/>
          </a:bodyPr>
          <a:lstStyle/>
          <a:p>
            <a:pPr algn="just"/>
            <a:r>
              <a:rPr lang="cs-CZ" sz="2000" dirty="0">
                <a:solidFill>
                  <a:srgbClr val="222222"/>
                </a:solidFill>
              </a:rPr>
              <a:t>Stopový </a:t>
            </a:r>
            <a:r>
              <a:rPr lang="cs-CZ" sz="2000" dirty="0" err="1">
                <a:solidFill>
                  <a:srgbClr val="222222"/>
                </a:solidFill>
              </a:rPr>
              <a:t>Rb</a:t>
            </a:r>
            <a:r>
              <a:rPr lang="cs-CZ" sz="2000" baseline="30000" dirty="0">
                <a:solidFill>
                  <a:srgbClr val="222222"/>
                </a:solidFill>
              </a:rPr>
              <a:t>+</a:t>
            </a:r>
            <a:r>
              <a:rPr lang="de-DE" sz="2000" dirty="0">
                <a:solidFill>
                  <a:srgbClr val="222222"/>
                </a:solidFill>
              </a:rPr>
              <a:t> </a:t>
            </a:r>
            <a:r>
              <a:rPr lang="cs-CZ" sz="2000" dirty="0">
                <a:solidFill>
                  <a:srgbClr val="222222"/>
                </a:solidFill>
              </a:rPr>
              <a:t>může v</a:t>
            </a:r>
            <a:r>
              <a:rPr lang="de-DE" sz="2000" dirty="0">
                <a:solidFill>
                  <a:srgbClr val="222222"/>
                </a:solidFill>
              </a:rPr>
              <a:t> </a:t>
            </a:r>
            <a:r>
              <a:rPr lang="cs-CZ" sz="2000" dirty="0">
                <a:solidFill>
                  <a:srgbClr val="222222"/>
                </a:solidFill>
              </a:rPr>
              <a:t>krystalové mřížce minerálů bohatých na draslík (jako</a:t>
            </a:r>
            <a:r>
              <a:rPr lang="de-DE" sz="2000" dirty="0">
                <a:solidFill>
                  <a:srgbClr val="222222"/>
                </a:solidFill>
              </a:rPr>
              <a:t> </a:t>
            </a:r>
            <a:r>
              <a:rPr lang="cs-CZ" sz="2000" dirty="0">
                <a:solidFill>
                  <a:srgbClr val="222222"/>
                </a:solidFill>
              </a:rPr>
              <a:t>jsou draselný živec</a:t>
            </a:r>
            <a:r>
              <a:rPr lang="de-DE" sz="2000" dirty="0">
                <a:solidFill>
                  <a:srgbClr val="222222"/>
                </a:solidFill>
              </a:rPr>
              <a:t> </a:t>
            </a:r>
            <a:r>
              <a:rPr lang="cs-CZ" sz="2000" dirty="0">
                <a:solidFill>
                  <a:srgbClr val="222222"/>
                </a:solidFill>
              </a:rPr>
              <a:t>a</a:t>
            </a:r>
            <a:r>
              <a:rPr lang="de-DE" sz="2000" dirty="0">
                <a:solidFill>
                  <a:srgbClr val="222222"/>
                </a:solidFill>
              </a:rPr>
              <a:t> </a:t>
            </a:r>
            <a:r>
              <a:rPr lang="cs-CZ" sz="2000" dirty="0">
                <a:solidFill>
                  <a:srgbClr val="222222"/>
                </a:solidFill>
              </a:rPr>
              <a:t>slída)</a:t>
            </a:r>
            <a:r>
              <a:rPr lang="de-DE" sz="2000" dirty="0">
                <a:solidFill>
                  <a:srgbClr val="222222"/>
                </a:solidFill>
              </a:rPr>
              <a:t> </a:t>
            </a:r>
            <a:r>
              <a:rPr lang="cs-CZ" sz="2000" dirty="0">
                <a:solidFill>
                  <a:srgbClr val="222222"/>
                </a:solidFill>
              </a:rPr>
              <a:t>nahrazovat K</a:t>
            </a:r>
            <a:r>
              <a:rPr lang="cs-CZ" sz="2000" baseline="30000" dirty="0">
                <a:solidFill>
                  <a:srgbClr val="222222"/>
                </a:solidFill>
              </a:rPr>
              <a:t>+</a:t>
            </a:r>
            <a:r>
              <a:rPr lang="cs-CZ" sz="2000" dirty="0">
                <a:solidFill>
                  <a:srgbClr val="222222"/>
                </a:solidFill>
              </a:rPr>
              <a:t>.</a:t>
            </a:r>
          </a:p>
          <a:p>
            <a:pPr algn="just"/>
            <a:endParaRPr lang="cs-CZ" sz="800" dirty="0">
              <a:solidFill>
                <a:srgbClr val="222222"/>
              </a:solidFill>
            </a:endParaRPr>
          </a:p>
          <a:p>
            <a:pPr algn="just"/>
            <a:endParaRPr lang="cs-CZ" sz="800" dirty="0">
              <a:solidFill>
                <a:srgbClr val="222222"/>
              </a:solidFill>
            </a:endParaRPr>
          </a:p>
          <a:p>
            <a:pPr algn="just"/>
            <a:r>
              <a:rPr lang="de-DE" sz="2000" dirty="0">
                <a:solidFill>
                  <a:srgbClr val="222222"/>
                </a:solidFill>
              </a:rPr>
              <a:t> C</a:t>
            </a:r>
            <a:r>
              <a:rPr lang="cs-CZ" sz="2000" dirty="0" err="1">
                <a:solidFill>
                  <a:srgbClr val="222222"/>
                </a:solidFill>
              </a:rPr>
              <a:t>r</a:t>
            </a:r>
            <a:r>
              <a:rPr lang="cs-CZ" sz="2000" baseline="30000" dirty="0" err="1">
                <a:solidFill>
                  <a:srgbClr val="222222"/>
                </a:solidFill>
              </a:rPr>
              <a:t>3</a:t>
            </a:r>
            <a:r>
              <a:rPr lang="cs-CZ" sz="2000" baseline="30000" dirty="0">
                <a:solidFill>
                  <a:srgbClr val="222222"/>
                </a:solidFill>
              </a:rPr>
              <a:t>+</a:t>
            </a:r>
            <a:r>
              <a:rPr lang="de-DE" sz="2000" dirty="0">
                <a:solidFill>
                  <a:srgbClr val="222222"/>
                </a:solidFill>
              </a:rPr>
              <a:t> </a:t>
            </a:r>
            <a:r>
              <a:rPr lang="cs-CZ" sz="2000" dirty="0">
                <a:solidFill>
                  <a:srgbClr val="222222"/>
                </a:solidFill>
              </a:rPr>
              <a:t>a</a:t>
            </a:r>
            <a:r>
              <a:rPr lang="de-DE" sz="2000" dirty="0">
                <a:solidFill>
                  <a:srgbClr val="222222"/>
                </a:solidFill>
              </a:rPr>
              <a:t> </a:t>
            </a:r>
            <a:r>
              <a:rPr lang="cs-CZ" sz="2000" dirty="0" err="1">
                <a:solidFill>
                  <a:srgbClr val="222222"/>
                </a:solidFill>
              </a:rPr>
              <a:t>Ni</a:t>
            </a:r>
            <a:r>
              <a:rPr lang="cs-CZ" sz="2000" baseline="30000" dirty="0" err="1">
                <a:solidFill>
                  <a:srgbClr val="222222"/>
                </a:solidFill>
              </a:rPr>
              <a:t>2</a:t>
            </a:r>
            <a:r>
              <a:rPr lang="cs-CZ" sz="2000" baseline="30000" dirty="0">
                <a:solidFill>
                  <a:srgbClr val="222222"/>
                </a:solidFill>
              </a:rPr>
              <a:t>+</a:t>
            </a:r>
            <a:r>
              <a:rPr lang="de-DE" sz="2000" dirty="0">
                <a:solidFill>
                  <a:srgbClr val="222222"/>
                </a:solidFill>
              </a:rPr>
              <a:t> </a:t>
            </a:r>
            <a:r>
              <a:rPr lang="cs-CZ" sz="2000" dirty="0">
                <a:solidFill>
                  <a:srgbClr val="222222"/>
                </a:solidFill>
              </a:rPr>
              <a:t>mohou v</a:t>
            </a:r>
            <a:r>
              <a:rPr lang="de-DE" sz="2000" dirty="0">
                <a:solidFill>
                  <a:srgbClr val="222222"/>
                </a:solidFill>
              </a:rPr>
              <a:t> </a:t>
            </a:r>
            <a:r>
              <a:rPr lang="cs-CZ" sz="2000" dirty="0">
                <a:solidFill>
                  <a:srgbClr val="222222"/>
                </a:solidFill>
              </a:rPr>
              <a:t>krystalové mřížce minerálů bohatých na hořčík (jako jsou o</a:t>
            </a:r>
            <a:r>
              <a:rPr lang="de-DE" sz="2000" dirty="0">
                <a:solidFill>
                  <a:srgbClr val="222222"/>
                </a:solidFill>
              </a:rPr>
              <a:t>liv</a:t>
            </a:r>
            <a:r>
              <a:rPr lang="cs-CZ" sz="2000" dirty="0">
                <a:solidFill>
                  <a:srgbClr val="222222"/>
                </a:solidFill>
              </a:rPr>
              <a:t>í</a:t>
            </a:r>
            <a:r>
              <a:rPr lang="de-DE" sz="2000" dirty="0">
                <a:solidFill>
                  <a:srgbClr val="222222"/>
                </a:solidFill>
              </a:rPr>
              <a:t>n </a:t>
            </a:r>
            <a:r>
              <a:rPr lang="cs-CZ" sz="2000" dirty="0">
                <a:solidFill>
                  <a:srgbClr val="222222"/>
                </a:solidFill>
              </a:rPr>
              <a:t>a p</a:t>
            </a:r>
            <a:r>
              <a:rPr lang="de-DE" sz="2000" dirty="0" err="1">
                <a:solidFill>
                  <a:srgbClr val="222222"/>
                </a:solidFill>
              </a:rPr>
              <a:t>yrox</a:t>
            </a:r>
            <a:r>
              <a:rPr lang="cs-CZ" sz="2000" dirty="0" err="1">
                <a:solidFill>
                  <a:srgbClr val="222222"/>
                </a:solidFill>
              </a:rPr>
              <a:t>eny</a:t>
            </a:r>
            <a:r>
              <a:rPr lang="cs-CZ" sz="2000" dirty="0">
                <a:solidFill>
                  <a:srgbClr val="222222"/>
                </a:solidFill>
              </a:rPr>
              <a:t>)</a:t>
            </a:r>
            <a:r>
              <a:rPr lang="de-DE" sz="2000" dirty="0">
                <a:solidFill>
                  <a:srgbClr val="222222"/>
                </a:solidFill>
              </a:rPr>
              <a:t> </a:t>
            </a:r>
            <a:r>
              <a:rPr lang="cs-CZ" sz="2000" dirty="0">
                <a:solidFill>
                  <a:srgbClr val="222222"/>
                </a:solidFill>
              </a:rPr>
              <a:t>substituovat </a:t>
            </a:r>
            <a:r>
              <a:rPr lang="cs-CZ" sz="2000" dirty="0" err="1">
                <a:solidFill>
                  <a:srgbClr val="222222"/>
                </a:solidFill>
              </a:rPr>
              <a:t>Mg</a:t>
            </a:r>
            <a:r>
              <a:rPr lang="cs-CZ" sz="2000" baseline="30000" dirty="0" err="1">
                <a:solidFill>
                  <a:srgbClr val="222222"/>
                </a:solidFill>
              </a:rPr>
              <a:t>2</a:t>
            </a:r>
            <a:r>
              <a:rPr lang="cs-CZ" sz="2000" baseline="30000" dirty="0">
                <a:solidFill>
                  <a:srgbClr val="222222"/>
                </a:solidFill>
              </a:rPr>
              <a:t>+</a:t>
            </a:r>
            <a:r>
              <a:rPr lang="de-DE" sz="2000" dirty="0">
                <a:solidFill>
                  <a:srgbClr val="222222"/>
                </a:solidFill>
              </a:rPr>
              <a:t>. </a:t>
            </a:r>
            <a:endParaRPr lang="cs-CZ" sz="2000" dirty="0">
              <a:solidFill>
                <a:srgbClr val="222222"/>
              </a:solidFill>
            </a:endParaRPr>
          </a:p>
          <a:p>
            <a:pPr algn="just"/>
            <a:endParaRPr lang="cs-CZ" sz="800" dirty="0">
              <a:solidFill>
                <a:srgbClr val="222222"/>
              </a:solidFill>
            </a:endParaRPr>
          </a:p>
          <a:p>
            <a:pPr algn="just"/>
            <a:endParaRPr lang="cs-CZ" sz="800" dirty="0">
              <a:solidFill>
                <a:srgbClr val="222222"/>
              </a:solidFill>
            </a:endParaRPr>
          </a:p>
          <a:p>
            <a:pPr algn="just"/>
            <a:r>
              <a:rPr lang="cs-CZ" sz="2000" dirty="0">
                <a:solidFill>
                  <a:srgbClr val="222222"/>
                </a:solidFill>
              </a:rPr>
              <a:t> Protože </a:t>
            </a:r>
            <a:r>
              <a:rPr lang="de-DE" sz="2000" dirty="0" err="1">
                <a:solidFill>
                  <a:srgbClr val="222222"/>
                </a:solidFill>
              </a:rPr>
              <a:t>Fe</a:t>
            </a:r>
            <a:r>
              <a:rPr lang="de-DE" sz="2000" baseline="30000" dirty="0" err="1">
                <a:solidFill>
                  <a:srgbClr val="222222"/>
                </a:solidFill>
              </a:rPr>
              <a:t>2</a:t>
            </a:r>
            <a:r>
              <a:rPr lang="de-DE" sz="2000" baseline="30000" dirty="0">
                <a:solidFill>
                  <a:srgbClr val="222222"/>
                </a:solidFill>
              </a:rPr>
              <a:t>+ </a:t>
            </a:r>
            <a:r>
              <a:rPr lang="cs-CZ" sz="2000" dirty="0">
                <a:solidFill>
                  <a:srgbClr val="222222"/>
                </a:solidFill>
              </a:rPr>
              <a:t>a</a:t>
            </a:r>
            <a:r>
              <a:rPr lang="de-DE" sz="2000" dirty="0">
                <a:solidFill>
                  <a:srgbClr val="222222"/>
                </a:solidFill>
              </a:rPr>
              <a:t> </a:t>
            </a:r>
            <a:r>
              <a:rPr lang="de-DE" sz="2000" dirty="0" err="1">
                <a:solidFill>
                  <a:srgbClr val="222222"/>
                </a:solidFill>
              </a:rPr>
              <a:t>Mg</a:t>
            </a:r>
            <a:r>
              <a:rPr lang="de-DE" sz="2000" baseline="30000" dirty="0" err="1">
                <a:solidFill>
                  <a:srgbClr val="222222"/>
                </a:solidFill>
              </a:rPr>
              <a:t>2</a:t>
            </a:r>
            <a:r>
              <a:rPr lang="de-DE" sz="2000" baseline="30000" dirty="0">
                <a:solidFill>
                  <a:srgbClr val="222222"/>
                </a:solidFill>
              </a:rPr>
              <a:t>+</a:t>
            </a:r>
            <a:r>
              <a:rPr lang="de-DE" sz="2000" dirty="0">
                <a:solidFill>
                  <a:srgbClr val="222222"/>
                </a:solidFill>
              </a:rPr>
              <a:t> </a:t>
            </a:r>
            <a:r>
              <a:rPr lang="cs-CZ" sz="2000" dirty="0">
                <a:solidFill>
                  <a:srgbClr val="222222"/>
                </a:solidFill>
              </a:rPr>
              <a:t>mají podobné chemické vlastnosti, jejich vzájemná substituce se objevuje u minerálů jako jsou o</a:t>
            </a:r>
            <a:r>
              <a:rPr lang="de-DE" sz="2000" dirty="0">
                <a:solidFill>
                  <a:srgbClr val="222222"/>
                </a:solidFill>
              </a:rPr>
              <a:t>liv</a:t>
            </a:r>
            <a:r>
              <a:rPr lang="cs-CZ" sz="2000" dirty="0">
                <a:solidFill>
                  <a:srgbClr val="222222"/>
                </a:solidFill>
              </a:rPr>
              <a:t>í</a:t>
            </a:r>
            <a:r>
              <a:rPr lang="de-DE" sz="2000" dirty="0">
                <a:solidFill>
                  <a:srgbClr val="222222"/>
                </a:solidFill>
              </a:rPr>
              <a:t>n, </a:t>
            </a:r>
            <a:r>
              <a:rPr lang="cs-CZ" sz="2000" dirty="0">
                <a:solidFill>
                  <a:srgbClr val="222222"/>
                </a:solidFill>
              </a:rPr>
              <a:t>o</a:t>
            </a:r>
            <a:r>
              <a:rPr lang="de-DE" sz="2000" dirty="0" err="1">
                <a:solidFill>
                  <a:srgbClr val="222222"/>
                </a:solidFill>
              </a:rPr>
              <a:t>rthopyroxen</a:t>
            </a:r>
            <a:r>
              <a:rPr lang="de-DE" sz="2000" dirty="0">
                <a:solidFill>
                  <a:srgbClr val="222222"/>
                </a:solidFill>
              </a:rPr>
              <a:t>, </a:t>
            </a:r>
            <a:r>
              <a:rPr lang="cs-CZ" sz="2000" dirty="0">
                <a:solidFill>
                  <a:srgbClr val="222222"/>
                </a:solidFill>
              </a:rPr>
              <a:t>k</a:t>
            </a:r>
            <a:r>
              <a:rPr lang="de-DE" sz="2000" dirty="0" err="1">
                <a:solidFill>
                  <a:srgbClr val="222222"/>
                </a:solidFill>
              </a:rPr>
              <a:t>linopyroxen</a:t>
            </a:r>
            <a:r>
              <a:rPr lang="de-DE" sz="2000" dirty="0">
                <a:solidFill>
                  <a:srgbClr val="222222"/>
                </a:solidFill>
              </a:rPr>
              <a:t>, </a:t>
            </a:r>
            <a:r>
              <a:rPr lang="cs-CZ" sz="2000" dirty="0">
                <a:solidFill>
                  <a:srgbClr val="222222"/>
                </a:solidFill>
              </a:rPr>
              <a:t>g</a:t>
            </a:r>
            <a:r>
              <a:rPr lang="de-DE" sz="2000" dirty="0">
                <a:solidFill>
                  <a:srgbClr val="222222"/>
                </a:solidFill>
              </a:rPr>
              <a:t>ran</a:t>
            </a:r>
            <a:r>
              <a:rPr lang="cs-CZ" sz="2000" dirty="0">
                <a:solidFill>
                  <a:srgbClr val="222222"/>
                </a:solidFill>
              </a:rPr>
              <a:t>á</a:t>
            </a:r>
            <a:r>
              <a:rPr lang="de-DE" sz="2000" dirty="0">
                <a:solidFill>
                  <a:srgbClr val="222222"/>
                </a:solidFill>
              </a:rPr>
              <a:t>t </a:t>
            </a:r>
            <a:r>
              <a:rPr lang="cs-CZ" sz="2000" dirty="0">
                <a:solidFill>
                  <a:srgbClr val="222222"/>
                </a:solidFill>
              </a:rPr>
              <a:t>a </a:t>
            </a:r>
            <a:r>
              <a:rPr lang="cs-CZ" sz="2000" dirty="0" err="1">
                <a:solidFill>
                  <a:srgbClr val="222222"/>
                </a:solidFill>
              </a:rPr>
              <a:t>inosilikáty</a:t>
            </a:r>
            <a:r>
              <a:rPr lang="cs-CZ" sz="2000" dirty="0">
                <a:solidFill>
                  <a:srgbClr val="222222"/>
                </a:solidFill>
              </a:rPr>
              <a:t> (h</a:t>
            </a:r>
            <a:r>
              <a:rPr lang="de-DE" sz="2000" dirty="0" err="1">
                <a:solidFill>
                  <a:srgbClr val="222222"/>
                </a:solidFill>
              </a:rPr>
              <a:t>ornblende</a:t>
            </a:r>
            <a:r>
              <a:rPr lang="cs-CZ" sz="2000" dirty="0">
                <a:solidFill>
                  <a:srgbClr val="222222"/>
                </a:solidFill>
              </a:rPr>
              <a:t>)</a:t>
            </a:r>
            <a:r>
              <a:rPr lang="de-DE" sz="2000" dirty="0">
                <a:solidFill>
                  <a:srgbClr val="222222"/>
                </a:solidFill>
              </a:rPr>
              <a:t>. </a:t>
            </a:r>
            <a:r>
              <a:rPr lang="cs-CZ" sz="2000" dirty="0">
                <a:solidFill>
                  <a:srgbClr val="222222"/>
                </a:solidFill>
              </a:rPr>
              <a:t>Všechny tyto minerály tvoří</a:t>
            </a:r>
            <a:r>
              <a:rPr lang="de-DE" sz="2000" dirty="0">
                <a:solidFill>
                  <a:srgbClr val="222222"/>
                </a:solidFill>
              </a:rPr>
              <a:t> </a:t>
            </a:r>
            <a:r>
              <a:rPr lang="cs-CZ" sz="2000" dirty="0">
                <a:solidFill>
                  <a:srgbClr val="222222"/>
                </a:solidFill>
              </a:rPr>
              <a:t>celou řadu směsných krystalů od těch bohatých na hořčík až po ty bohaté na železo. </a:t>
            </a:r>
            <a:r>
              <a:rPr lang="de-DE" sz="2000" dirty="0" err="1">
                <a:solidFill>
                  <a:srgbClr val="222222"/>
                </a:solidFill>
              </a:rPr>
              <a:t>Fe</a:t>
            </a:r>
            <a:r>
              <a:rPr lang="de-DE" sz="2000" baseline="30000" dirty="0" err="1">
                <a:solidFill>
                  <a:srgbClr val="222222"/>
                </a:solidFill>
              </a:rPr>
              <a:t>2</a:t>
            </a:r>
            <a:r>
              <a:rPr lang="de-DE" sz="2000" baseline="30000" dirty="0">
                <a:solidFill>
                  <a:srgbClr val="222222"/>
                </a:solidFill>
              </a:rPr>
              <a:t>+</a:t>
            </a:r>
            <a:r>
              <a:rPr lang="de-DE" sz="2000" dirty="0">
                <a:solidFill>
                  <a:srgbClr val="222222"/>
                </a:solidFill>
              </a:rPr>
              <a:t> und Mg</a:t>
            </a:r>
            <a:r>
              <a:rPr lang="de-DE" sz="2000" baseline="30000" dirty="0">
                <a:solidFill>
                  <a:srgbClr val="222222"/>
                </a:solidFill>
              </a:rPr>
              <a:t>2+</a:t>
            </a:r>
            <a:r>
              <a:rPr lang="de-DE" sz="2000" dirty="0">
                <a:solidFill>
                  <a:srgbClr val="222222"/>
                </a:solidFill>
              </a:rPr>
              <a:t> </a:t>
            </a:r>
            <a:r>
              <a:rPr lang="cs-CZ" sz="2000" dirty="0">
                <a:solidFill>
                  <a:srgbClr val="222222"/>
                </a:solidFill>
              </a:rPr>
              <a:t>mohou být substituovány také ionty </a:t>
            </a:r>
            <a:r>
              <a:rPr lang="de-DE" sz="2000" dirty="0">
                <a:solidFill>
                  <a:srgbClr val="222222"/>
                </a:solidFill>
              </a:rPr>
              <a:t>Mn</a:t>
            </a:r>
            <a:r>
              <a:rPr lang="de-DE" sz="2000" baseline="30000" dirty="0">
                <a:solidFill>
                  <a:srgbClr val="222222"/>
                </a:solidFill>
              </a:rPr>
              <a:t>2+</a:t>
            </a:r>
            <a:r>
              <a:rPr lang="de-DE" sz="2000" dirty="0">
                <a:solidFill>
                  <a:srgbClr val="222222"/>
                </a:solidFill>
              </a:rPr>
              <a:t>, </a:t>
            </a:r>
            <a:r>
              <a:rPr lang="cs-CZ" sz="2000" dirty="0">
                <a:solidFill>
                  <a:srgbClr val="222222"/>
                </a:solidFill>
              </a:rPr>
              <a:t>k čemuž dochází pouze do určité míry, hlavně kvůli vzácnějšímu výskytu manganu</a:t>
            </a:r>
            <a:r>
              <a:rPr lang="de-DE" sz="2000" dirty="0">
                <a:solidFill>
                  <a:srgbClr val="222222"/>
                </a:solidFill>
              </a:rPr>
              <a:t>.</a:t>
            </a:r>
            <a:endParaRPr lang="en-US" sz="2000" dirty="0"/>
          </a:p>
        </p:txBody>
      </p:sp>
    </p:spTree>
    <p:extLst>
      <p:ext uri="{BB962C8B-B14F-4D97-AF65-F5344CB8AC3E}">
        <p14:creationId xmlns:p14="http://schemas.microsoft.com/office/powerpoint/2010/main" val="2278995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8"/>
          <p:cNvSpPr>
            <a:spLocks noGrp="1" noChangeArrowheads="1"/>
          </p:cNvSpPr>
          <p:nvPr>
            <p:ph type="title"/>
          </p:nvPr>
        </p:nvSpPr>
        <p:spPr>
          <a:xfrm>
            <a:off x="392112" y="228600"/>
            <a:ext cx="8435975" cy="625475"/>
          </a:xfrm>
        </p:spPr>
        <p:txBody>
          <a:bodyPr>
            <a:normAutofit/>
          </a:bodyPr>
          <a:lstStyle/>
          <a:p>
            <a:pPr eaLnBrk="1" hangingPunct="1"/>
            <a:r>
              <a:rPr lang="cs-CZ" altLang="en-US" sz="2400" b="1" dirty="0">
                <a:latin typeface="+mn-lt"/>
                <a:cs typeface="Arial" panose="020B0604020202020204" pitchFamily="34" charset="0"/>
              </a:rPr>
              <a:t>1. ionizační energie atomu</a:t>
            </a:r>
          </a:p>
        </p:txBody>
      </p:sp>
      <p:sp>
        <p:nvSpPr>
          <p:cNvPr id="21508" name="Text Box 14"/>
          <p:cNvSpPr txBox="1">
            <a:spLocks noChangeArrowheads="1"/>
          </p:cNvSpPr>
          <p:nvPr/>
        </p:nvSpPr>
        <p:spPr bwMode="auto">
          <a:xfrm>
            <a:off x="228600" y="958850"/>
            <a:ext cx="8763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lgn="just" eaLnBrk="1" hangingPunct="1"/>
            <a:r>
              <a:rPr lang="cs-CZ" altLang="en-US" sz="2000" baseline="0" dirty="0">
                <a:latin typeface="+mn-lt"/>
                <a:cs typeface="Arial" panose="020B0604020202020204" pitchFamily="34" charset="0"/>
              </a:rPr>
              <a:t>= energie, kterou je nutno vynaložit, aby byl z atomu v zákl. stavu odtržen nejslaběji poutaný elektron (1. ionizační energie)</a:t>
            </a:r>
          </a:p>
          <a:p>
            <a:pPr algn="just" eaLnBrk="1" hangingPunct="1"/>
            <a:r>
              <a:rPr lang="cs-CZ" altLang="en-US" sz="2000" baseline="0" dirty="0">
                <a:latin typeface="+mn-lt"/>
                <a:cs typeface="Arial" panose="020B0604020202020204" pitchFamily="34" charset="0"/>
              </a:rPr>
              <a:t>(analogicky vyšší ionizační energie) </a:t>
            </a:r>
          </a:p>
          <a:p>
            <a:pPr algn="just" eaLnBrk="1" hangingPunct="1"/>
            <a:endParaRPr lang="cs-CZ" altLang="en-US" sz="2000" baseline="0" dirty="0">
              <a:latin typeface="+mn-lt"/>
              <a:cs typeface="Arial" panose="020B0604020202020204" pitchFamily="34" charset="0"/>
            </a:endParaRPr>
          </a:p>
          <a:p>
            <a:pPr algn="just" eaLnBrk="1" hangingPunct="1"/>
            <a:r>
              <a:rPr lang="cs-CZ" altLang="en-US" sz="2000" baseline="0" dirty="0">
                <a:latin typeface="+mn-lt"/>
                <a:cs typeface="Arial" panose="020B0604020202020204" pitchFamily="34" charset="0"/>
              </a:rPr>
              <a:t>= energie nejvyššího obsazeného orbitalu ovlivněna atom. číslem a elektron. konfigurací valenční sféry  </a:t>
            </a:r>
            <a:r>
              <a:rPr lang="cs-CZ" altLang="en-US" sz="2000" baseline="0" dirty="0">
                <a:latin typeface="+mn-lt"/>
                <a:cs typeface="Arial" panose="020B0604020202020204" pitchFamily="34" charset="0"/>
                <a:sym typeface="Symbol" pitchFamily="18" charset="2"/>
              </a:rPr>
              <a:t></a:t>
            </a:r>
            <a:r>
              <a:rPr lang="cs-CZ" altLang="en-US" sz="2000" baseline="0" dirty="0">
                <a:latin typeface="+mn-lt"/>
                <a:cs typeface="Arial" panose="020B0604020202020204" pitchFamily="34" charset="0"/>
              </a:rPr>
              <a:t>  periodický průběh </a:t>
            </a:r>
          </a:p>
          <a:p>
            <a:pPr algn="just" eaLnBrk="1" hangingPunct="1"/>
            <a:r>
              <a:rPr lang="cs-CZ" altLang="en-US" sz="2000" baseline="0" dirty="0">
                <a:latin typeface="+mn-lt"/>
                <a:cs typeface="Arial" panose="020B0604020202020204" pitchFamily="34" charset="0"/>
              </a:rPr>
              <a:t>závislosti  IE  na atomovém čísle </a:t>
            </a:r>
          </a:p>
        </p:txBody>
      </p:sp>
      <p:pic>
        <p:nvPicPr>
          <p:cNvPr id="10" name="Picture 2" descr="https://upload.wikimedia.org/wikipedia/commons/thumb/1/1d/First_Ionization_Energy.svg/1920px-First_Ionization_Energy.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26" y="3205619"/>
            <a:ext cx="8839121" cy="3535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273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11"/>
          <p:cNvSpPr txBox="1">
            <a:spLocks noChangeArrowheads="1"/>
          </p:cNvSpPr>
          <p:nvPr/>
        </p:nvSpPr>
        <p:spPr bwMode="auto">
          <a:xfrm>
            <a:off x="585653" y="381000"/>
            <a:ext cx="83232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cs-CZ" altLang="en-US" sz="2000" baseline="0" dirty="0">
                <a:latin typeface="+mn-lt"/>
              </a:rPr>
              <a:t>a)  vzrůst IE v periodách (zvyšuje se náboj jádra)</a:t>
            </a:r>
          </a:p>
          <a:p>
            <a:pPr eaLnBrk="1" hangingPunct="1"/>
            <a:r>
              <a:rPr lang="cs-CZ" altLang="en-US" sz="2000" baseline="0" dirty="0">
                <a:latin typeface="+mn-lt"/>
              </a:rPr>
              <a:t>b)  pokles IE ve skupinách (zvyšuje se vzdálenost valenčních elektronů od jádra)</a:t>
            </a:r>
          </a:p>
          <a:p>
            <a:pPr eaLnBrk="1" hangingPunct="1"/>
            <a:r>
              <a:rPr lang="cs-CZ" altLang="en-US" sz="2000" baseline="0" dirty="0">
                <a:latin typeface="+mn-lt"/>
              </a:rPr>
              <a:t>c)  podružná maxima důsledkem úplného nebo polovičního zaplnění orbitalů)</a:t>
            </a:r>
          </a:p>
        </p:txBody>
      </p:sp>
      <p:pic>
        <p:nvPicPr>
          <p:cNvPr id="7" name="Picture 2" descr="http://perso.numericable.fr/vincent.hedberg/periodicity/periodicity_Page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947456"/>
            <a:ext cx="8832715" cy="466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284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klávesnice&#10;&#10;Popis byl vytvořen automaticky">
            <a:extLst>
              <a:ext uri="{FF2B5EF4-FFF2-40B4-BE49-F238E27FC236}">
                <a16:creationId xmlns:a16="http://schemas.microsoft.com/office/drawing/2014/main" id="{EE39AAD3-9C00-4E02-8DF5-1E1283B2A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8836434" cy="5168480"/>
          </a:xfrm>
          <a:prstGeom prst="rect">
            <a:avLst/>
          </a:prstGeom>
        </p:spPr>
      </p:pic>
    </p:spTree>
    <p:extLst>
      <p:ext uri="{BB962C8B-B14F-4D97-AF65-F5344CB8AC3E}">
        <p14:creationId xmlns:p14="http://schemas.microsoft.com/office/powerpoint/2010/main" val="686468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948" y="381000"/>
            <a:ext cx="4332051" cy="487362"/>
          </a:xfrm>
        </p:spPr>
        <p:txBody>
          <a:bodyPr>
            <a:normAutofit/>
          </a:bodyPr>
          <a:lstStyle/>
          <a:p>
            <a:r>
              <a:rPr lang="cs-CZ" sz="2400" b="1" dirty="0">
                <a:latin typeface="+mn-lt"/>
              </a:rPr>
              <a:t>1. i</a:t>
            </a:r>
            <a:r>
              <a:rPr lang="en-US" sz="2400" b="1" dirty="0" err="1">
                <a:latin typeface="+mn-lt"/>
              </a:rPr>
              <a:t>oniza</a:t>
            </a:r>
            <a:r>
              <a:rPr lang="cs-CZ" sz="2400" b="1" dirty="0">
                <a:latin typeface="+mn-lt"/>
              </a:rPr>
              <a:t>č</a:t>
            </a:r>
            <a:r>
              <a:rPr lang="en-US" sz="2400" b="1" dirty="0">
                <a:latin typeface="+mn-lt"/>
              </a:rPr>
              <a:t>n</a:t>
            </a:r>
            <a:r>
              <a:rPr lang="cs-CZ" sz="2400" b="1" dirty="0">
                <a:latin typeface="+mn-lt"/>
              </a:rPr>
              <a:t>í</a:t>
            </a:r>
            <a:r>
              <a:rPr lang="en-US" sz="2400" b="1" dirty="0">
                <a:latin typeface="+mn-lt"/>
              </a:rPr>
              <a:t> </a:t>
            </a:r>
            <a:r>
              <a:rPr lang="en-US" sz="2400" b="1" dirty="0" err="1">
                <a:latin typeface="+mn-lt"/>
              </a:rPr>
              <a:t>energie</a:t>
            </a:r>
            <a:endParaRPr lang="cs-CZ" sz="2400" b="1" dirty="0">
              <a:latin typeface="+mn-lt"/>
            </a:endParaRPr>
          </a:p>
        </p:txBody>
      </p:sp>
      <p:pic>
        <p:nvPicPr>
          <p:cNvPr id="27652" name="Picture 4" descr="VÃ½sledek obrÃ¡zku pro ionisation energy periodic t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017" y="1524000"/>
            <a:ext cx="7803965" cy="4550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3194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onisation Energy Periodic Table Trend | Decorations I Can ...">
            <a:extLst>
              <a:ext uri="{FF2B5EF4-FFF2-40B4-BE49-F238E27FC236}">
                <a16:creationId xmlns:a16="http://schemas.microsoft.com/office/drawing/2014/main" id="{5A975AE4-95E7-4C1B-A42C-9E5EE0C665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91340"/>
            <a:ext cx="3955015" cy="296677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TOMIC STRUCTURE">
            <a:extLst>
              <a:ext uri="{FF2B5EF4-FFF2-40B4-BE49-F238E27FC236}">
                <a16:creationId xmlns:a16="http://schemas.microsoft.com/office/drawing/2014/main" id="{61E8BDEF-BFBC-4239-86F8-22233D447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717" y="525447"/>
            <a:ext cx="2377009" cy="2708421"/>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D9916D6F-0C70-4C71-B030-AC1B94C48920}"/>
              </a:ext>
            </a:extLst>
          </p:cNvPr>
          <p:cNvPicPr>
            <a:picLocks noChangeAspect="1"/>
          </p:cNvPicPr>
          <p:nvPr/>
        </p:nvPicPr>
        <p:blipFill>
          <a:blip r:embed="rId4"/>
          <a:stretch>
            <a:fillRect/>
          </a:stretch>
        </p:blipFill>
        <p:spPr>
          <a:xfrm>
            <a:off x="609600" y="4154854"/>
            <a:ext cx="3383150" cy="2431639"/>
          </a:xfrm>
          <a:prstGeom prst="rect">
            <a:avLst/>
          </a:prstGeom>
        </p:spPr>
      </p:pic>
      <p:sp>
        <p:nvSpPr>
          <p:cNvPr id="5" name="Nadpis 1">
            <a:extLst>
              <a:ext uri="{FF2B5EF4-FFF2-40B4-BE49-F238E27FC236}">
                <a16:creationId xmlns:a16="http://schemas.microsoft.com/office/drawing/2014/main" id="{81522662-C1BB-4E03-9CD6-6CF89B82FC55}"/>
              </a:ext>
            </a:extLst>
          </p:cNvPr>
          <p:cNvSpPr>
            <a:spLocks noGrp="1"/>
          </p:cNvSpPr>
          <p:nvPr>
            <p:ph type="title"/>
          </p:nvPr>
        </p:nvSpPr>
        <p:spPr>
          <a:xfrm>
            <a:off x="322250" y="281766"/>
            <a:ext cx="4332051" cy="487362"/>
          </a:xfrm>
        </p:spPr>
        <p:txBody>
          <a:bodyPr>
            <a:normAutofit/>
          </a:bodyPr>
          <a:lstStyle/>
          <a:p>
            <a:r>
              <a:rPr lang="cs-CZ" sz="2400" b="1" dirty="0">
                <a:latin typeface="+mn-lt"/>
              </a:rPr>
              <a:t>1. i</a:t>
            </a:r>
            <a:r>
              <a:rPr lang="en-US" sz="2400" b="1" dirty="0" err="1">
                <a:latin typeface="+mn-lt"/>
              </a:rPr>
              <a:t>oniza</a:t>
            </a:r>
            <a:r>
              <a:rPr lang="cs-CZ" sz="2400" b="1" dirty="0">
                <a:latin typeface="+mn-lt"/>
              </a:rPr>
              <a:t>č</a:t>
            </a:r>
            <a:r>
              <a:rPr lang="en-US" sz="2400" b="1" dirty="0">
                <a:latin typeface="+mn-lt"/>
              </a:rPr>
              <a:t>n</a:t>
            </a:r>
            <a:r>
              <a:rPr lang="cs-CZ" sz="2400" b="1" dirty="0">
                <a:latin typeface="+mn-lt"/>
              </a:rPr>
              <a:t>í</a:t>
            </a:r>
            <a:r>
              <a:rPr lang="en-US" sz="2400" b="1" dirty="0">
                <a:latin typeface="+mn-lt"/>
              </a:rPr>
              <a:t> </a:t>
            </a:r>
            <a:r>
              <a:rPr lang="en-US" sz="2400" b="1" dirty="0" err="1">
                <a:latin typeface="+mn-lt"/>
              </a:rPr>
              <a:t>energie</a:t>
            </a:r>
            <a:endParaRPr lang="cs-CZ" sz="2400" b="1" dirty="0">
              <a:latin typeface="+mn-lt"/>
            </a:endParaRPr>
          </a:p>
        </p:txBody>
      </p:sp>
      <p:pic>
        <p:nvPicPr>
          <p:cNvPr id="7" name="Picture 4" descr="Periodicity: 5.23 - Ionisation energy and electron affinity">
            <a:extLst>
              <a:ext uri="{FF2B5EF4-FFF2-40B4-BE49-F238E27FC236}">
                <a16:creationId xmlns:a16="http://schemas.microsoft.com/office/drawing/2014/main" id="{C573EA0D-D58F-424A-8A56-414A53422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2822" y="3614300"/>
            <a:ext cx="4114800" cy="290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3368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51022782-BBFE-4B70-95F8-9223B90B29AC}"/>
              </a:ext>
            </a:extLst>
          </p:cNvPr>
          <p:cNvPicPr>
            <a:picLocks noChangeAspect="1"/>
          </p:cNvPicPr>
          <p:nvPr/>
        </p:nvPicPr>
        <p:blipFill>
          <a:blip r:embed="rId2"/>
          <a:stretch>
            <a:fillRect/>
          </a:stretch>
        </p:blipFill>
        <p:spPr>
          <a:xfrm>
            <a:off x="4322781" y="541467"/>
            <a:ext cx="4403685" cy="3562871"/>
          </a:xfrm>
          <a:prstGeom prst="rect">
            <a:avLst/>
          </a:prstGeom>
        </p:spPr>
      </p:pic>
      <p:sp>
        <p:nvSpPr>
          <p:cNvPr id="9" name="TextovéPole 8">
            <a:extLst>
              <a:ext uri="{FF2B5EF4-FFF2-40B4-BE49-F238E27FC236}">
                <a16:creationId xmlns:a16="http://schemas.microsoft.com/office/drawing/2014/main" id="{32AADB03-CA90-4806-B606-644BBFA56AB9}"/>
              </a:ext>
            </a:extLst>
          </p:cNvPr>
          <p:cNvSpPr txBox="1"/>
          <p:nvPr/>
        </p:nvSpPr>
        <p:spPr>
          <a:xfrm>
            <a:off x="130285" y="1060292"/>
            <a:ext cx="3829761" cy="1631216"/>
          </a:xfrm>
          <a:prstGeom prst="rect">
            <a:avLst/>
          </a:prstGeom>
          <a:noFill/>
        </p:spPr>
        <p:txBody>
          <a:bodyPr wrap="square">
            <a:spAutoFit/>
          </a:bodyPr>
          <a:lstStyle/>
          <a:p>
            <a:pPr marR="0" algn="just"/>
            <a:r>
              <a:rPr lang="en-US" sz="2000" b="0" i="1" u="none" strike="noStrike" baseline="0" dirty="0" err="1">
                <a:solidFill>
                  <a:srgbClr val="000000"/>
                </a:solidFill>
              </a:rPr>
              <a:t>Diskontinuita</a:t>
            </a:r>
            <a:r>
              <a:rPr lang="en-US" sz="2000" b="0" i="1" u="none" strike="noStrike" baseline="0" dirty="0">
                <a:solidFill>
                  <a:srgbClr val="000000"/>
                </a:solidFill>
              </a:rPr>
              <a:t> </a:t>
            </a:r>
            <a:r>
              <a:rPr lang="en-US" sz="2000" b="0" i="1" u="none" strike="noStrike" baseline="0" dirty="0" err="1">
                <a:solidFill>
                  <a:srgbClr val="000000"/>
                </a:solidFill>
              </a:rPr>
              <a:t>mezi</a:t>
            </a:r>
            <a:r>
              <a:rPr lang="en-US" sz="2000" b="0" i="1" u="none" strike="noStrike" baseline="0" dirty="0">
                <a:solidFill>
                  <a:srgbClr val="000000"/>
                </a:solidFill>
              </a:rPr>
              <a:t> </a:t>
            </a:r>
            <a:r>
              <a:rPr lang="en-US" sz="2000" b="0" i="1" u="none" strike="noStrike" baseline="0" dirty="0" err="1">
                <a:solidFill>
                  <a:srgbClr val="000000"/>
                </a:solidFill>
              </a:rPr>
              <a:t>skupinami</a:t>
            </a:r>
            <a:r>
              <a:rPr lang="en-US" sz="2000" b="0" i="1" u="none" strike="noStrike" baseline="0" dirty="0">
                <a:solidFill>
                  <a:srgbClr val="000000"/>
                </a:solidFill>
              </a:rPr>
              <a:t> IIA a IIIA</a:t>
            </a:r>
            <a:r>
              <a:rPr lang="en-US" sz="2000" b="0" i="0" u="none" strike="noStrike" baseline="0" dirty="0">
                <a:solidFill>
                  <a:srgbClr val="000000"/>
                </a:solidFill>
              </a:rPr>
              <a:t>: </a:t>
            </a:r>
            <a:r>
              <a:rPr lang="en-US" sz="2000" b="0" i="0" u="none" strike="noStrike" baseline="0" dirty="0" err="1">
                <a:solidFill>
                  <a:srgbClr val="000000"/>
                </a:solidFill>
              </a:rPr>
              <a:t>elektron</a:t>
            </a:r>
            <a:r>
              <a:rPr lang="en-US" sz="2000" b="0" i="0" u="none" strike="noStrike" baseline="0" dirty="0">
                <a:solidFill>
                  <a:srgbClr val="000000"/>
                </a:solidFill>
              </a:rPr>
              <a:t> je </a:t>
            </a:r>
            <a:r>
              <a:rPr lang="en-US" sz="2000" b="0" i="0" u="none" strike="noStrike" baseline="0" dirty="0" err="1">
                <a:solidFill>
                  <a:srgbClr val="000000"/>
                </a:solidFill>
              </a:rPr>
              <a:t>odebr</a:t>
            </a:r>
            <a:r>
              <a:rPr lang="cs-CZ" sz="2000" b="0" i="0" u="none" strike="noStrike" baseline="0" dirty="0">
                <a:solidFill>
                  <a:srgbClr val="000000"/>
                </a:solidFill>
              </a:rPr>
              <a:t>á</a:t>
            </a:r>
            <a:r>
              <a:rPr lang="en-US" sz="2000" b="0" i="0" u="none" strike="noStrike" baseline="0" dirty="0">
                <a:solidFill>
                  <a:srgbClr val="000000"/>
                </a:solidFill>
              </a:rPr>
              <a:t>n</a:t>
            </a:r>
            <a:r>
              <a:rPr lang="cs-CZ" sz="2000" b="0" i="0" u="none" strike="noStrike" baseline="0" dirty="0">
                <a:solidFill>
                  <a:srgbClr val="000000"/>
                </a:solidFill>
              </a:rPr>
              <a:t> z</a:t>
            </a:r>
            <a:r>
              <a:rPr lang="en-US" sz="2000" b="0" i="0" u="none" strike="noStrike" baseline="0" dirty="0">
                <a:solidFill>
                  <a:srgbClr val="000000"/>
                </a:solidFill>
              </a:rPr>
              <a:t> </a:t>
            </a:r>
            <a:r>
              <a:rPr lang="en-US" sz="2000" b="0" i="1" u="none" strike="noStrike" baseline="0" dirty="0">
                <a:solidFill>
                  <a:srgbClr val="000000"/>
                </a:solidFill>
              </a:rPr>
              <a:t>p</a:t>
            </a:r>
            <a:r>
              <a:rPr lang="en-US" sz="2000" b="0" i="0" u="none" strike="noStrike" baseline="0" dirty="0">
                <a:solidFill>
                  <a:srgbClr val="000000"/>
                </a:solidFill>
              </a:rPr>
              <a:t>-orbital</a:t>
            </a:r>
            <a:r>
              <a:rPr lang="cs-CZ" sz="2000" b="0" i="0" u="none" strike="noStrike" baseline="0" dirty="0">
                <a:solidFill>
                  <a:srgbClr val="000000"/>
                </a:solidFill>
              </a:rPr>
              <a:t>u, tj. z větší vzdálenosti od jádra než </a:t>
            </a:r>
            <a:r>
              <a:rPr lang="en-US" sz="2000" b="0" i="1" u="none" strike="noStrike" baseline="0" dirty="0">
                <a:solidFill>
                  <a:srgbClr val="000000"/>
                </a:solidFill>
              </a:rPr>
              <a:t>s</a:t>
            </a:r>
            <a:r>
              <a:rPr lang="en-US" sz="2000" b="0" i="0" u="none" strike="noStrike" baseline="0" dirty="0">
                <a:solidFill>
                  <a:srgbClr val="000000"/>
                </a:solidFill>
              </a:rPr>
              <a:t>-orbital</a:t>
            </a:r>
            <a:r>
              <a:rPr lang="cs-CZ" sz="2000" b="0" i="0" u="none" strike="noStrike" baseline="0" dirty="0">
                <a:solidFill>
                  <a:srgbClr val="000000"/>
                </a:solidFill>
              </a:rPr>
              <a:t>. Navíc může hrát roli i repulze s </a:t>
            </a:r>
            <a:r>
              <a:rPr lang="en-US" sz="2000" b="0" i="1" u="none" strike="noStrike" baseline="0" dirty="0">
                <a:solidFill>
                  <a:srgbClr val="000000"/>
                </a:solidFill>
              </a:rPr>
              <a:t>s</a:t>
            </a:r>
            <a:r>
              <a:rPr lang="cs-CZ" sz="2000" b="0" i="1" u="none" strike="noStrike" baseline="0" dirty="0">
                <a:solidFill>
                  <a:srgbClr val="000000"/>
                </a:solidFill>
              </a:rPr>
              <a:t>-</a:t>
            </a:r>
            <a:r>
              <a:rPr lang="en-US" sz="2000" b="0" i="0" u="none" strike="noStrike" baseline="0" dirty="0" err="1">
                <a:solidFill>
                  <a:srgbClr val="000000"/>
                </a:solidFill>
              </a:rPr>
              <a:t>ele</a:t>
            </a:r>
            <a:r>
              <a:rPr lang="cs-CZ" sz="2000" b="0" i="0" u="none" strike="noStrike" baseline="0" dirty="0">
                <a:solidFill>
                  <a:srgbClr val="000000"/>
                </a:solidFill>
              </a:rPr>
              <a:t>k</a:t>
            </a:r>
            <a:r>
              <a:rPr lang="en-US" sz="2000" b="0" i="0" u="none" strike="noStrike" baseline="0" dirty="0" err="1">
                <a:solidFill>
                  <a:srgbClr val="000000"/>
                </a:solidFill>
              </a:rPr>
              <a:t>tron</a:t>
            </a:r>
            <a:r>
              <a:rPr lang="cs-CZ" sz="2000" dirty="0">
                <a:solidFill>
                  <a:srgbClr val="000000"/>
                </a:solidFill>
              </a:rPr>
              <a:t>y</a:t>
            </a:r>
            <a:r>
              <a:rPr lang="en-US" sz="2000" b="0" i="0" u="none" strike="noStrike" baseline="0" dirty="0">
                <a:solidFill>
                  <a:srgbClr val="000000"/>
                </a:solidFill>
              </a:rPr>
              <a:t>.</a:t>
            </a:r>
          </a:p>
        </p:txBody>
      </p:sp>
      <p:pic>
        <p:nvPicPr>
          <p:cNvPr id="11" name="Obrázek 10">
            <a:extLst>
              <a:ext uri="{FF2B5EF4-FFF2-40B4-BE49-F238E27FC236}">
                <a16:creationId xmlns:a16="http://schemas.microsoft.com/office/drawing/2014/main" id="{31E13468-84DE-476D-ACD7-D6E51031D3EF}"/>
              </a:ext>
            </a:extLst>
          </p:cNvPr>
          <p:cNvPicPr>
            <a:picLocks noChangeAspect="1"/>
          </p:cNvPicPr>
          <p:nvPr/>
        </p:nvPicPr>
        <p:blipFill>
          <a:blip r:embed="rId2"/>
          <a:stretch>
            <a:fillRect/>
          </a:stretch>
        </p:blipFill>
        <p:spPr>
          <a:xfrm>
            <a:off x="93683" y="3429000"/>
            <a:ext cx="4213185" cy="3408744"/>
          </a:xfrm>
          <a:prstGeom prst="rect">
            <a:avLst/>
          </a:prstGeom>
        </p:spPr>
      </p:pic>
      <p:sp>
        <p:nvSpPr>
          <p:cNvPr id="12" name="Ovál 11">
            <a:extLst>
              <a:ext uri="{FF2B5EF4-FFF2-40B4-BE49-F238E27FC236}">
                <a16:creationId xmlns:a16="http://schemas.microsoft.com/office/drawing/2014/main" id="{A96BBD5C-913B-4D3C-9923-B74C8A4C1B16}"/>
              </a:ext>
            </a:extLst>
          </p:cNvPr>
          <p:cNvSpPr/>
          <p:nvPr/>
        </p:nvSpPr>
        <p:spPr>
          <a:xfrm>
            <a:off x="962025" y="4695825"/>
            <a:ext cx="285750" cy="48577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D5E6BED2-1523-4A9F-B6A5-6FD190D1E833}"/>
              </a:ext>
            </a:extLst>
          </p:cNvPr>
          <p:cNvSpPr/>
          <p:nvPr/>
        </p:nvSpPr>
        <p:spPr>
          <a:xfrm>
            <a:off x="1524000" y="5133372"/>
            <a:ext cx="285750" cy="48577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a:extLst>
              <a:ext uri="{FF2B5EF4-FFF2-40B4-BE49-F238E27FC236}">
                <a16:creationId xmlns:a16="http://schemas.microsoft.com/office/drawing/2014/main" id="{390AC1B3-B6ED-43EE-82FC-8A6E8F8BA546}"/>
              </a:ext>
            </a:extLst>
          </p:cNvPr>
          <p:cNvSpPr/>
          <p:nvPr/>
        </p:nvSpPr>
        <p:spPr>
          <a:xfrm>
            <a:off x="2701905" y="5133372"/>
            <a:ext cx="285750" cy="48577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vál 14">
            <a:extLst>
              <a:ext uri="{FF2B5EF4-FFF2-40B4-BE49-F238E27FC236}">
                <a16:creationId xmlns:a16="http://schemas.microsoft.com/office/drawing/2014/main" id="{28DDF698-45BE-49F4-A992-32C22B4CE538}"/>
              </a:ext>
            </a:extLst>
          </p:cNvPr>
          <p:cNvSpPr/>
          <p:nvPr/>
        </p:nvSpPr>
        <p:spPr>
          <a:xfrm>
            <a:off x="3914775" y="5257800"/>
            <a:ext cx="285750" cy="48577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a:extLst>
              <a:ext uri="{FF2B5EF4-FFF2-40B4-BE49-F238E27FC236}">
                <a16:creationId xmlns:a16="http://schemas.microsoft.com/office/drawing/2014/main" id="{9BF4CBC5-515A-41D1-989F-B90199688F3B}"/>
              </a:ext>
            </a:extLst>
          </p:cNvPr>
          <p:cNvSpPr/>
          <p:nvPr/>
        </p:nvSpPr>
        <p:spPr>
          <a:xfrm>
            <a:off x="5048250" y="2524125"/>
            <a:ext cx="285750" cy="48577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vál 16">
            <a:extLst>
              <a:ext uri="{FF2B5EF4-FFF2-40B4-BE49-F238E27FC236}">
                <a16:creationId xmlns:a16="http://schemas.microsoft.com/office/drawing/2014/main" id="{12AB6938-C9BD-4D4A-9930-1B9EC503853C}"/>
              </a:ext>
            </a:extLst>
          </p:cNvPr>
          <p:cNvSpPr/>
          <p:nvPr/>
        </p:nvSpPr>
        <p:spPr>
          <a:xfrm>
            <a:off x="5581650" y="2714625"/>
            <a:ext cx="285750" cy="48577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a:extLst>
              <a:ext uri="{FF2B5EF4-FFF2-40B4-BE49-F238E27FC236}">
                <a16:creationId xmlns:a16="http://schemas.microsoft.com/office/drawing/2014/main" id="{002FBC3C-38E7-4BBC-AADA-85541FECE65C}"/>
              </a:ext>
            </a:extLst>
          </p:cNvPr>
          <p:cNvSpPr txBox="1"/>
          <p:nvPr/>
        </p:nvSpPr>
        <p:spPr>
          <a:xfrm>
            <a:off x="4758504" y="4685079"/>
            <a:ext cx="3756168" cy="1631216"/>
          </a:xfrm>
          <a:prstGeom prst="rect">
            <a:avLst/>
          </a:prstGeom>
          <a:noFill/>
        </p:spPr>
        <p:txBody>
          <a:bodyPr wrap="square">
            <a:spAutoFit/>
          </a:bodyPr>
          <a:lstStyle/>
          <a:p>
            <a:pPr marR="0" algn="just"/>
            <a:r>
              <a:rPr lang="cs-CZ" sz="2000" b="0" i="1" u="none" strike="noStrike" baseline="0" dirty="0">
                <a:solidFill>
                  <a:srgbClr val="000000"/>
                </a:solidFill>
              </a:rPr>
              <a:t>Diskontinuita mezi skupinami </a:t>
            </a:r>
            <a:r>
              <a:rPr lang="en-US" sz="2000" b="0" i="1" u="none" strike="noStrike" baseline="0" dirty="0">
                <a:solidFill>
                  <a:srgbClr val="000000"/>
                </a:solidFill>
              </a:rPr>
              <a:t>VA a VIA</a:t>
            </a:r>
            <a:r>
              <a:rPr lang="cs-CZ" sz="2000" dirty="0">
                <a:solidFill>
                  <a:srgbClr val="000000"/>
                </a:solidFill>
              </a:rPr>
              <a:t>: </a:t>
            </a:r>
            <a:r>
              <a:rPr lang="cs-CZ" sz="2000" b="0" i="0" u="none" strike="noStrike" baseline="0" dirty="0">
                <a:solidFill>
                  <a:srgbClr val="000000"/>
                </a:solidFill>
              </a:rPr>
              <a:t>e</a:t>
            </a:r>
            <a:r>
              <a:rPr lang="en-US" sz="2000" b="0" i="0" u="none" strike="noStrike" baseline="0" dirty="0">
                <a:solidFill>
                  <a:srgbClr val="000000"/>
                </a:solidFill>
              </a:rPr>
              <a:t>le</a:t>
            </a:r>
            <a:r>
              <a:rPr lang="cs-CZ" sz="2000" b="0" i="0" u="none" strike="noStrike" baseline="0" dirty="0">
                <a:solidFill>
                  <a:srgbClr val="000000"/>
                </a:solidFill>
              </a:rPr>
              <a:t>k</a:t>
            </a:r>
            <a:r>
              <a:rPr lang="en-US" sz="2000" b="0" i="0" u="none" strike="noStrike" baseline="0" dirty="0" err="1">
                <a:solidFill>
                  <a:srgbClr val="000000"/>
                </a:solidFill>
              </a:rPr>
              <a:t>tron</a:t>
            </a:r>
            <a:r>
              <a:rPr lang="en-US" sz="2000" b="0" i="0" u="none" strike="noStrike" baseline="0" dirty="0">
                <a:solidFill>
                  <a:srgbClr val="000000"/>
                </a:solidFill>
              </a:rPr>
              <a:t> </a:t>
            </a:r>
            <a:r>
              <a:rPr lang="cs-CZ" sz="2000" b="0" i="0" u="none" strike="noStrike" baseline="0" dirty="0">
                <a:solidFill>
                  <a:srgbClr val="000000"/>
                </a:solidFill>
              </a:rPr>
              <a:t>je odebrán z dvojmo obsazeného </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a:t>
            </a:r>
            <a:r>
              <a:rPr lang="cs-CZ" sz="2000" b="0" i="0" u="none" strike="noStrike" baseline="0" dirty="0">
                <a:solidFill>
                  <a:srgbClr val="000000"/>
                </a:solidFill>
              </a:rPr>
              <a:t> Repulze ostatních elektronů napomáhá odstranění elektronu.</a:t>
            </a:r>
            <a:endParaRPr lang="en-US" sz="2000" b="0" i="0" u="none" strike="noStrike" baseline="0" dirty="0">
              <a:solidFill>
                <a:srgbClr val="000000"/>
              </a:solidFill>
            </a:endParaRPr>
          </a:p>
        </p:txBody>
      </p:sp>
      <p:sp>
        <p:nvSpPr>
          <p:cNvPr id="20" name="Ovál 19">
            <a:extLst>
              <a:ext uri="{FF2B5EF4-FFF2-40B4-BE49-F238E27FC236}">
                <a16:creationId xmlns:a16="http://schemas.microsoft.com/office/drawing/2014/main" id="{92676117-C0B6-470F-90AB-DF8F9315F1D7}"/>
              </a:ext>
            </a:extLst>
          </p:cNvPr>
          <p:cNvSpPr/>
          <p:nvPr/>
        </p:nvSpPr>
        <p:spPr>
          <a:xfrm rot="4466435">
            <a:off x="6470594" y="2541682"/>
            <a:ext cx="331988" cy="120911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vál 20">
            <a:extLst>
              <a:ext uri="{FF2B5EF4-FFF2-40B4-BE49-F238E27FC236}">
                <a16:creationId xmlns:a16="http://schemas.microsoft.com/office/drawing/2014/main" id="{E63D0649-79F1-4758-8B94-F41B6325035F}"/>
              </a:ext>
            </a:extLst>
          </p:cNvPr>
          <p:cNvSpPr/>
          <p:nvPr/>
        </p:nvSpPr>
        <p:spPr>
          <a:xfrm rot="4753833">
            <a:off x="7685151" y="2543267"/>
            <a:ext cx="331988" cy="120911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081868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8ECE2E2-C4B1-4F8D-B450-BC6EC1DB372F}"/>
              </a:ext>
            </a:extLst>
          </p:cNvPr>
          <p:cNvSpPr/>
          <p:nvPr/>
        </p:nvSpPr>
        <p:spPr>
          <a:xfrm>
            <a:off x="178942" y="304800"/>
            <a:ext cx="8779565" cy="2554545"/>
          </a:xfrm>
          <a:prstGeom prst="rect">
            <a:avLst/>
          </a:prstGeom>
        </p:spPr>
        <p:txBody>
          <a:bodyPr wrap="square">
            <a:spAutoFit/>
          </a:bodyPr>
          <a:lstStyle/>
          <a:p>
            <a:r>
              <a:rPr lang="cs-CZ" sz="2000" b="1" dirty="0">
                <a:solidFill>
                  <a:srgbClr val="333333"/>
                </a:solidFill>
              </a:rPr>
              <a:t>Příklad</a:t>
            </a:r>
            <a:r>
              <a:rPr lang="cs-CZ" sz="2000" dirty="0">
                <a:solidFill>
                  <a:srgbClr val="333333"/>
                </a:solidFill>
              </a:rPr>
              <a:t>: První</a:t>
            </a:r>
            <a:r>
              <a:rPr lang="en-US" sz="2000" dirty="0">
                <a:solidFill>
                  <a:srgbClr val="333333"/>
                </a:solidFill>
              </a:rPr>
              <a:t> </a:t>
            </a:r>
            <a:r>
              <a:rPr lang="en-US" sz="2000" dirty="0" err="1">
                <a:solidFill>
                  <a:srgbClr val="333333"/>
                </a:solidFill>
              </a:rPr>
              <a:t>ioniza</a:t>
            </a:r>
            <a:r>
              <a:rPr lang="cs-CZ" sz="2000" dirty="0">
                <a:solidFill>
                  <a:srgbClr val="333333"/>
                </a:solidFill>
              </a:rPr>
              <a:t>č</a:t>
            </a:r>
            <a:r>
              <a:rPr lang="en-US" sz="2000" dirty="0">
                <a:solidFill>
                  <a:srgbClr val="333333"/>
                </a:solidFill>
              </a:rPr>
              <a:t>n</a:t>
            </a:r>
            <a:r>
              <a:rPr lang="cs-CZ" sz="2000" dirty="0">
                <a:solidFill>
                  <a:srgbClr val="333333"/>
                </a:solidFill>
              </a:rPr>
              <a:t>í</a:t>
            </a:r>
            <a:r>
              <a:rPr lang="en-US" sz="2000" dirty="0">
                <a:solidFill>
                  <a:srgbClr val="333333"/>
                </a:solidFill>
              </a:rPr>
              <a:t> </a:t>
            </a:r>
            <a:r>
              <a:rPr lang="en-US" sz="2000" dirty="0" err="1">
                <a:solidFill>
                  <a:srgbClr val="333333"/>
                </a:solidFill>
              </a:rPr>
              <a:t>energ</a:t>
            </a:r>
            <a:r>
              <a:rPr lang="cs-CZ" sz="2000" dirty="0" err="1">
                <a:solidFill>
                  <a:srgbClr val="333333"/>
                </a:solidFill>
              </a:rPr>
              <a:t>ie</a:t>
            </a:r>
            <a:r>
              <a:rPr lang="cs-CZ" sz="2000" dirty="0">
                <a:solidFill>
                  <a:srgbClr val="333333"/>
                </a:solidFill>
              </a:rPr>
              <a:t> (IE)</a:t>
            </a:r>
            <a:r>
              <a:rPr lang="en-US" sz="2000" dirty="0">
                <a:solidFill>
                  <a:srgbClr val="333333"/>
                </a:solidFill>
              </a:rPr>
              <a:t> </a:t>
            </a:r>
            <a:r>
              <a:rPr lang="cs-CZ" sz="2000" dirty="0">
                <a:solidFill>
                  <a:srgbClr val="333333"/>
                </a:solidFill>
              </a:rPr>
              <a:t>vodíku je</a:t>
            </a:r>
            <a:r>
              <a:rPr lang="en-US" sz="2000" dirty="0">
                <a:solidFill>
                  <a:srgbClr val="333333"/>
                </a:solidFill>
              </a:rPr>
              <a:t> 1310 </a:t>
            </a:r>
            <a:r>
              <a:rPr lang="en-US" sz="2000" dirty="0" err="1">
                <a:solidFill>
                  <a:srgbClr val="333333"/>
                </a:solidFill>
              </a:rPr>
              <a:t>kJ·mol</a:t>
            </a:r>
            <a:r>
              <a:rPr lang="en-US" sz="2000" baseline="30000" dirty="0">
                <a:solidFill>
                  <a:srgbClr val="333333"/>
                </a:solidFill>
              </a:rPr>
              <a:t>–1</a:t>
            </a:r>
            <a:r>
              <a:rPr lang="cs-CZ" sz="2000" dirty="0">
                <a:solidFill>
                  <a:srgbClr val="333333"/>
                </a:solidFill>
              </a:rPr>
              <a:t>, </a:t>
            </a:r>
            <a:r>
              <a:rPr lang="en-US" sz="2000" dirty="0">
                <a:solidFill>
                  <a:srgbClr val="333333"/>
                </a:solidFill>
              </a:rPr>
              <a:t> </a:t>
            </a:r>
            <a:r>
              <a:rPr lang="cs-CZ" sz="2000" dirty="0">
                <a:solidFill>
                  <a:srgbClr val="333333"/>
                </a:solidFill>
              </a:rPr>
              <a:t>zatímco</a:t>
            </a:r>
            <a:r>
              <a:rPr lang="en-US" sz="2000" dirty="0">
                <a:solidFill>
                  <a:srgbClr val="333333"/>
                </a:solidFill>
              </a:rPr>
              <a:t> </a:t>
            </a:r>
            <a:r>
              <a:rPr lang="cs-CZ" sz="2000" dirty="0">
                <a:solidFill>
                  <a:srgbClr val="333333"/>
                </a:solidFill>
              </a:rPr>
              <a:t>první</a:t>
            </a:r>
            <a:r>
              <a:rPr lang="en-US" sz="2000" dirty="0">
                <a:solidFill>
                  <a:srgbClr val="333333"/>
                </a:solidFill>
              </a:rPr>
              <a:t> </a:t>
            </a:r>
            <a:r>
              <a:rPr lang="en-US" sz="2000" dirty="0" err="1">
                <a:solidFill>
                  <a:srgbClr val="333333"/>
                </a:solidFill>
              </a:rPr>
              <a:t>ioniza</a:t>
            </a:r>
            <a:r>
              <a:rPr lang="cs-CZ" sz="2000" dirty="0">
                <a:solidFill>
                  <a:srgbClr val="333333"/>
                </a:solidFill>
              </a:rPr>
              <a:t>č</a:t>
            </a:r>
            <a:r>
              <a:rPr lang="en-US" sz="2000" dirty="0">
                <a:solidFill>
                  <a:srgbClr val="333333"/>
                </a:solidFill>
              </a:rPr>
              <a:t>n</a:t>
            </a:r>
            <a:r>
              <a:rPr lang="cs-CZ" sz="2000" dirty="0">
                <a:solidFill>
                  <a:srgbClr val="333333"/>
                </a:solidFill>
              </a:rPr>
              <a:t>í</a:t>
            </a:r>
            <a:r>
              <a:rPr lang="en-US" sz="2000" dirty="0">
                <a:solidFill>
                  <a:srgbClr val="333333"/>
                </a:solidFill>
              </a:rPr>
              <a:t> </a:t>
            </a:r>
            <a:r>
              <a:rPr lang="en-US" sz="2000" dirty="0" err="1">
                <a:solidFill>
                  <a:srgbClr val="333333"/>
                </a:solidFill>
              </a:rPr>
              <a:t>energ</a:t>
            </a:r>
            <a:r>
              <a:rPr lang="cs-CZ" sz="2000" dirty="0" err="1">
                <a:solidFill>
                  <a:srgbClr val="333333"/>
                </a:solidFill>
              </a:rPr>
              <a:t>ie</a:t>
            </a:r>
            <a:r>
              <a:rPr lang="en-US" sz="2000" dirty="0">
                <a:solidFill>
                  <a:srgbClr val="333333"/>
                </a:solidFill>
              </a:rPr>
              <a:t> </a:t>
            </a:r>
            <a:r>
              <a:rPr lang="en-US" sz="2000" dirty="0" err="1">
                <a:solidFill>
                  <a:srgbClr val="333333"/>
                </a:solidFill>
              </a:rPr>
              <a:t>lithi</a:t>
            </a:r>
            <a:r>
              <a:rPr lang="cs-CZ" sz="2000" dirty="0">
                <a:solidFill>
                  <a:srgbClr val="333333"/>
                </a:solidFill>
              </a:rPr>
              <a:t>a</a:t>
            </a:r>
            <a:r>
              <a:rPr lang="en-US" sz="2000" dirty="0">
                <a:solidFill>
                  <a:srgbClr val="333333"/>
                </a:solidFill>
              </a:rPr>
              <a:t> </a:t>
            </a:r>
            <a:r>
              <a:rPr lang="cs-CZ" sz="2000" dirty="0">
                <a:solidFill>
                  <a:srgbClr val="333333"/>
                </a:solidFill>
              </a:rPr>
              <a:t>je</a:t>
            </a:r>
            <a:r>
              <a:rPr lang="en-US" sz="2000" dirty="0">
                <a:solidFill>
                  <a:srgbClr val="333333"/>
                </a:solidFill>
              </a:rPr>
              <a:t> 520 </a:t>
            </a:r>
            <a:r>
              <a:rPr lang="en-US" sz="2000" dirty="0" err="1">
                <a:solidFill>
                  <a:srgbClr val="333333"/>
                </a:solidFill>
              </a:rPr>
              <a:t>kJ·mol</a:t>
            </a:r>
            <a:r>
              <a:rPr lang="en-US" sz="2000" baseline="30000" dirty="0">
                <a:solidFill>
                  <a:srgbClr val="333333"/>
                </a:solidFill>
              </a:rPr>
              <a:t>–1</a:t>
            </a:r>
            <a:r>
              <a:rPr lang="en-US" sz="2000" dirty="0">
                <a:solidFill>
                  <a:srgbClr val="333333"/>
                </a:solidFill>
              </a:rPr>
              <a:t>. </a:t>
            </a:r>
            <a:r>
              <a:rPr lang="cs-CZ" sz="2000" dirty="0">
                <a:solidFill>
                  <a:srgbClr val="333333"/>
                </a:solidFill>
              </a:rPr>
              <a:t>Proč?</a:t>
            </a:r>
          </a:p>
          <a:p>
            <a:endParaRPr lang="cs-CZ" sz="2000" dirty="0">
              <a:solidFill>
                <a:srgbClr val="333333"/>
              </a:solidFill>
            </a:endParaRPr>
          </a:p>
          <a:p>
            <a:r>
              <a:rPr lang="en-US" sz="2000" dirty="0">
                <a:solidFill>
                  <a:srgbClr val="333333"/>
                </a:solidFill>
              </a:rPr>
              <a:t>The IE </a:t>
            </a:r>
            <a:r>
              <a:rPr lang="en-US" sz="2000" dirty="0" err="1">
                <a:solidFill>
                  <a:srgbClr val="333333"/>
                </a:solidFill>
              </a:rPr>
              <a:t>lithi</a:t>
            </a:r>
            <a:r>
              <a:rPr lang="cs-CZ" sz="2000" dirty="0">
                <a:solidFill>
                  <a:srgbClr val="333333"/>
                </a:solidFill>
              </a:rPr>
              <a:t>a</a:t>
            </a:r>
            <a:r>
              <a:rPr lang="en-US" sz="2000" dirty="0">
                <a:solidFill>
                  <a:srgbClr val="333333"/>
                </a:solidFill>
              </a:rPr>
              <a:t> </a:t>
            </a:r>
            <a:r>
              <a:rPr lang="cs-CZ" sz="2000" dirty="0">
                <a:solidFill>
                  <a:srgbClr val="333333"/>
                </a:solidFill>
              </a:rPr>
              <a:t>je menší ze dvou důvodů:</a:t>
            </a:r>
            <a:endParaRPr lang="en-US" sz="2000" dirty="0">
              <a:solidFill>
                <a:srgbClr val="333333"/>
              </a:solidFill>
            </a:endParaRPr>
          </a:p>
          <a:p>
            <a:r>
              <a:rPr lang="cs-CZ" sz="2000" dirty="0">
                <a:solidFill>
                  <a:srgbClr val="333333"/>
                </a:solidFill>
              </a:rPr>
              <a:t>   </a:t>
            </a:r>
            <a:r>
              <a:rPr lang="en-US" sz="2000" dirty="0">
                <a:solidFill>
                  <a:srgbClr val="333333"/>
                </a:solidFill>
              </a:rPr>
              <a:t>1) </a:t>
            </a:r>
            <a:r>
              <a:rPr lang="cs-CZ" sz="2000" dirty="0">
                <a:solidFill>
                  <a:srgbClr val="333333"/>
                </a:solidFill>
              </a:rPr>
              <a:t>Průměrná vzdálenost od jádra je pro </a:t>
            </a:r>
            <a:r>
              <a:rPr lang="en-US" sz="2000" dirty="0">
                <a:solidFill>
                  <a:srgbClr val="333333"/>
                </a:solidFill>
              </a:rPr>
              <a:t>2</a:t>
            </a:r>
            <a:r>
              <a:rPr lang="en-US" sz="2000" i="1" dirty="0">
                <a:solidFill>
                  <a:srgbClr val="333333"/>
                </a:solidFill>
              </a:rPr>
              <a:t>s</a:t>
            </a:r>
            <a:r>
              <a:rPr lang="en-US" sz="2000" dirty="0">
                <a:solidFill>
                  <a:srgbClr val="333333"/>
                </a:solidFill>
              </a:rPr>
              <a:t>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en-US" sz="2000" dirty="0">
                <a:solidFill>
                  <a:srgbClr val="333333"/>
                </a:solidFill>
              </a:rPr>
              <a:t> </a:t>
            </a:r>
            <a:r>
              <a:rPr lang="cs-CZ" sz="2000" dirty="0">
                <a:solidFill>
                  <a:srgbClr val="333333"/>
                </a:solidFill>
              </a:rPr>
              <a:t>větší než pro </a:t>
            </a:r>
            <a:r>
              <a:rPr lang="en-US" sz="2000" dirty="0">
                <a:solidFill>
                  <a:srgbClr val="333333"/>
                </a:solidFill>
              </a:rPr>
              <a:t>1</a:t>
            </a:r>
            <a:r>
              <a:rPr lang="en-US" sz="2000" i="1" dirty="0">
                <a:solidFill>
                  <a:srgbClr val="333333"/>
                </a:solidFill>
              </a:rPr>
              <a:t>s</a:t>
            </a:r>
            <a:r>
              <a:rPr lang="en-US" sz="2000" dirty="0">
                <a:solidFill>
                  <a:srgbClr val="333333"/>
                </a:solidFill>
              </a:rPr>
              <a:t>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a:t>
            </a:r>
            <a:endParaRPr lang="en-US" sz="2000" dirty="0">
              <a:solidFill>
                <a:srgbClr val="333333"/>
              </a:solidFill>
            </a:endParaRPr>
          </a:p>
          <a:p>
            <a:r>
              <a:rPr lang="cs-CZ" sz="2000" dirty="0">
                <a:solidFill>
                  <a:srgbClr val="333333"/>
                </a:solidFill>
              </a:rPr>
              <a:t>   </a:t>
            </a:r>
            <a:r>
              <a:rPr lang="en-US" sz="2000" dirty="0"/>
              <a:t>2) 2</a:t>
            </a:r>
            <a:r>
              <a:rPr lang="en-US" sz="2000" i="1" dirty="0"/>
              <a:t>s</a:t>
            </a:r>
            <a:r>
              <a:rPr lang="en-US" sz="2000" baseline="30000" dirty="0"/>
              <a:t>1</a:t>
            </a:r>
            <a:r>
              <a:rPr lang="en-US" sz="2000" dirty="0"/>
              <a:t> </a:t>
            </a:r>
            <a:r>
              <a:rPr lang="en-US" sz="2000" dirty="0" err="1"/>
              <a:t>ele</a:t>
            </a:r>
            <a:r>
              <a:rPr lang="cs-CZ" sz="2000" dirty="0"/>
              <a:t>k</a:t>
            </a:r>
            <a:r>
              <a:rPr lang="en-US" sz="2000" dirty="0" err="1"/>
              <a:t>tron</a:t>
            </a:r>
            <a:r>
              <a:rPr lang="en-US" sz="2000" dirty="0"/>
              <a:t> </a:t>
            </a:r>
            <a:r>
              <a:rPr lang="cs-CZ" sz="2000" dirty="0"/>
              <a:t>v</a:t>
            </a:r>
            <a:r>
              <a:rPr lang="en-US" sz="2000" dirty="0"/>
              <a:t> </a:t>
            </a:r>
            <a:r>
              <a:rPr lang="en-US" sz="2000" dirty="0" err="1"/>
              <a:t>lithiu</a:t>
            </a:r>
            <a:r>
              <a:rPr lang="cs-CZ" sz="2000" dirty="0"/>
              <a:t> je stíněn e</a:t>
            </a:r>
            <a:r>
              <a:rPr lang="en-US" sz="2000" dirty="0"/>
              <a:t>le</a:t>
            </a:r>
            <a:r>
              <a:rPr lang="cs-CZ" sz="2000" dirty="0"/>
              <a:t>k</a:t>
            </a:r>
            <a:r>
              <a:rPr lang="en-US" sz="2000" dirty="0" err="1"/>
              <a:t>tron</a:t>
            </a:r>
            <a:r>
              <a:rPr lang="cs-CZ" sz="2000" dirty="0"/>
              <a:t>y vnitřní slupky 1s</a:t>
            </a:r>
            <a:r>
              <a:rPr lang="en-US" sz="2000" dirty="0"/>
              <a:t>. </a:t>
            </a:r>
            <a:r>
              <a:rPr lang="cs-CZ" sz="2000" dirty="0"/>
              <a:t>Efektivní náboj jádra je ovšem ve skutečnosti</a:t>
            </a:r>
            <a:r>
              <a:rPr lang="en-US" sz="2000" dirty="0"/>
              <a:t> </a:t>
            </a:r>
            <a:r>
              <a:rPr lang="cs-CZ" sz="2000" dirty="0"/>
              <a:t>větší než 1</a:t>
            </a:r>
            <a:r>
              <a:rPr lang="en-US" sz="2000" dirty="0"/>
              <a:t> </a:t>
            </a:r>
            <a:r>
              <a:rPr lang="cs-CZ" sz="2000" dirty="0">
                <a:solidFill>
                  <a:srgbClr val="333333"/>
                </a:solidFill>
              </a:rPr>
              <a:t>protože </a:t>
            </a:r>
            <a:r>
              <a:rPr lang="en-US" sz="2000" dirty="0" err="1">
                <a:solidFill>
                  <a:srgbClr val="333333"/>
                </a:solidFill>
              </a:rPr>
              <a:t>radi</a:t>
            </a:r>
            <a:r>
              <a:rPr lang="cs-CZ" sz="2000" dirty="0">
                <a:solidFill>
                  <a:srgbClr val="333333"/>
                </a:solidFill>
              </a:rPr>
              <a:t>á</a:t>
            </a:r>
            <a:r>
              <a:rPr lang="en-US" sz="2000" dirty="0">
                <a:solidFill>
                  <a:srgbClr val="333333"/>
                </a:solidFill>
              </a:rPr>
              <a:t>l</a:t>
            </a:r>
            <a:r>
              <a:rPr lang="cs-CZ" sz="2000" dirty="0">
                <a:solidFill>
                  <a:srgbClr val="333333"/>
                </a:solidFill>
              </a:rPr>
              <a:t>ní</a:t>
            </a:r>
            <a:r>
              <a:rPr lang="en-US" sz="2000" dirty="0">
                <a:solidFill>
                  <a:srgbClr val="333333"/>
                </a:solidFill>
              </a:rPr>
              <a:t> </a:t>
            </a:r>
            <a:r>
              <a:rPr lang="en-US" sz="2000" dirty="0" err="1">
                <a:solidFill>
                  <a:srgbClr val="333333"/>
                </a:solidFill>
              </a:rPr>
              <a:t>distribu</a:t>
            </a:r>
            <a:r>
              <a:rPr lang="cs-CZ" sz="2000" dirty="0" err="1">
                <a:solidFill>
                  <a:srgbClr val="333333"/>
                </a:solidFill>
              </a:rPr>
              <a:t>ce</a:t>
            </a:r>
            <a:r>
              <a:rPr lang="en-US" sz="2000" dirty="0">
                <a:solidFill>
                  <a:srgbClr val="333333"/>
                </a:solidFill>
              </a:rPr>
              <a:t> </a:t>
            </a:r>
            <a:r>
              <a:rPr lang="cs-CZ" sz="2000" dirty="0">
                <a:solidFill>
                  <a:srgbClr val="333333"/>
                </a:solidFill>
              </a:rPr>
              <a:t>2s orbitalu vykazuje určitou pravděpodobnost výskytu</a:t>
            </a:r>
            <a:r>
              <a:rPr lang="en-US" sz="2000" dirty="0">
                <a:solidFill>
                  <a:srgbClr val="333333"/>
                </a:solidFill>
              </a:rPr>
              <a:t> 2</a:t>
            </a:r>
            <a:r>
              <a:rPr lang="en-US" sz="2000" i="1" dirty="0">
                <a:solidFill>
                  <a:srgbClr val="333333"/>
                </a:solidFill>
              </a:rPr>
              <a:t>s</a:t>
            </a:r>
            <a:r>
              <a:rPr lang="en-US" sz="2000" dirty="0">
                <a:solidFill>
                  <a:srgbClr val="333333"/>
                </a:solidFill>
              </a:rPr>
              <a:t>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a:solidFill>
                  <a:srgbClr val="333333"/>
                </a:solidFill>
              </a:rPr>
              <a:t>u v blízkosti jádra.</a:t>
            </a:r>
            <a:endParaRPr lang="en-US" sz="2000" dirty="0">
              <a:solidFill>
                <a:srgbClr val="333333"/>
              </a:solidFill>
            </a:endParaRPr>
          </a:p>
        </p:txBody>
      </p:sp>
      <p:pic>
        <p:nvPicPr>
          <p:cNvPr id="3" name="Obrázek 2">
            <a:extLst>
              <a:ext uri="{FF2B5EF4-FFF2-40B4-BE49-F238E27FC236}">
                <a16:creationId xmlns:a16="http://schemas.microsoft.com/office/drawing/2014/main" id="{1A5E5853-C6AF-4167-B868-855B5C83CD58}"/>
              </a:ext>
            </a:extLst>
          </p:cNvPr>
          <p:cNvPicPr>
            <a:picLocks noChangeAspect="1"/>
          </p:cNvPicPr>
          <p:nvPr/>
        </p:nvPicPr>
        <p:blipFill>
          <a:blip r:embed="rId2"/>
          <a:stretch>
            <a:fillRect/>
          </a:stretch>
        </p:blipFill>
        <p:spPr>
          <a:xfrm>
            <a:off x="4800600" y="3124200"/>
            <a:ext cx="3886200" cy="2906485"/>
          </a:xfrm>
          <a:prstGeom prst="rect">
            <a:avLst/>
          </a:prstGeom>
        </p:spPr>
      </p:pic>
      <p:pic>
        <p:nvPicPr>
          <p:cNvPr id="5" name="Obrázek 4">
            <a:extLst>
              <a:ext uri="{FF2B5EF4-FFF2-40B4-BE49-F238E27FC236}">
                <a16:creationId xmlns:a16="http://schemas.microsoft.com/office/drawing/2014/main" id="{D7C1A77D-B655-440A-83A6-C07D545E8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942" y="3124200"/>
            <a:ext cx="4441861" cy="3065216"/>
          </a:xfrm>
          <a:prstGeom prst="rect">
            <a:avLst/>
          </a:prstGeom>
        </p:spPr>
      </p:pic>
    </p:spTree>
    <p:extLst>
      <p:ext uri="{BB962C8B-B14F-4D97-AF65-F5344CB8AC3E}">
        <p14:creationId xmlns:p14="http://schemas.microsoft.com/office/powerpoint/2010/main" val="4401050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0FF4E266-E4C5-48EF-968F-8D58F0A929F0}"/>
              </a:ext>
            </a:extLst>
          </p:cNvPr>
          <p:cNvPicPr>
            <a:picLocks noChangeAspect="1"/>
          </p:cNvPicPr>
          <p:nvPr/>
        </p:nvPicPr>
        <p:blipFill>
          <a:blip r:embed="rId2"/>
          <a:stretch>
            <a:fillRect/>
          </a:stretch>
        </p:blipFill>
        <p:spPr>
          <a:xfrm>
            <a:off x="1524000" y="2009453"/>
            <a:ext cx="5010150" cy="1959491"/>
          </a:xfrm>
          <a:prstGeom prst="rect">
            <a:avLst/>
          </a:prstGeom>
        </p:spPr>
      </p:pic>
      <p:pic>
        <p:nvPicPr>
          <p:cNvPr id="4" name="Obrázek 3">
            <a:extLst>
              <a:ext uri="{FF2B5EF4-FFF2-40B4-BE49-F238E27FC236}">
                <a16:creationId xmlns:a16="http://schemas.microsoft.com/office/drawing/2014/main" id="{E1C52D64-937F-4D19-9F1A-0A92CA5BA03F}"/>
              </a:ext>
            </a:extLst>
          </p:cNvPr>
          <p:cNvPicPr>
            <a:picLocks noChangeAspect="1"/>
          </p:cNvPicPr>
          <p:nvPr/>
        </p:nvPicPr>
        <p:blipFill>
          <a:blip r:embed="rId3"/>
          <a:stretch>
            <a:fillRect/>
          </a:stretch>
        </p:blipFill>
        <p:spPr>
          <a:xfrm>
            <a:off x="213752" y="4102065"/>
            <a:ext cx="8716495" cy="2544127"/>
          </a:xfrm>
          <a:prstGeom prst="rect">
            <a:avLst/>
          </a:prstGeom>
        </p:spPr>
      </p:pic>
      <p:sp>
        <p:nvSpPr>
          <p:cNvPr id="5" name="TextovéPole 4">
            <a:extLst>
              <a:ext uri="{FF2B5EF4-FFF2-40B4-BE49-F238E27FC236}">
                <a16:creationId xmlns:a16="http://schemas.microsoft.com/office/drawing/2014/main" id="{868F44CE-6839-4130-BB5B-17F27024A44A}"/>
              </a:ext>
            </a:extLst>
          </p:cNvPr>
          <p:cNvSpPr txBox="1"/>
          <p:nvPr/>
        </p:nvSpPr>
        <p:spPr>
          <a:xfrm>
            <a:off x="176080" y="1107483"/>
            <a:ext cx="8716495" cy="707886"/>
          </a:xfrm>
          <a:prstGeom prst="rect">
            <a:avLst/>
          </a:prstGeom>
          <a:noFill/>
        </p:spPr>
        <p:txBody>
          <a:bodyPr wrap="square">
            <a:spAutoFit/>
          </a:bodyPr>
          <a:lstStyle/>
          <a:p>
            <a:pPr marR="0" algn="just"/>
            <a:r>
              <a:rPr lang="cs-CZ" sz="2000" b="0" i="0" u="none" strike="noStrike" baseline="0" dirty="0">
                <a:solidFill>
                  <a:srgbClr val="000000"/>
                </a:solidFill>
              </a:rPr>
              <a:t>Ionizační energie postupně narůstá se stupněm ionizace</a:t>
            </a:r>
            <a:r>
              <a:rPr lang="en-US" sz="2000" b="0" i="0" u="none" strike="noStrike" baseline="0" dirty="0">
                <a:solidFill>
                  <a:srgbClr val="000000"/>
                </a:solidFill>
              </a:rPr>
              <a:t>.</a:t>
            </a:r>
            <a:r>
              <a:rPr lang="cs-CZ" sz="2000" b="0" i="0" u="none" strike="noStrike" baseline="0" dirty="0">
                <a:solidFill>
                  <a:srgbClr val="000000"/>
                </a:solidFill>
              </a:rPr>
              <a:t> Když jsou odstraněny všechny valenční elektrony, ionizační </a:t>
            </a:r>
            <a:r>
              <a:rPr lang="en-US" sz="2000" b="0" i="0" u="none" strike="noStrike" baseline="0" dirty="0" err="1">
                <a:solidFill>
                  <a:srgbClr val="000000"/>
                </a:solidFill>
              </a:rPr>
              <a:t>energ</a:t>
            </a:r>
            <a:r>
              <a:rPr lang="cs-CZ" sz="2000" b="0" i="0" u="none" strike="noStrike" baseline="0" dirty="0" err="1">
                <a:solidFill>
                  <a:srgbClr val="000000"/>
                </a:solidFill>
              </a:rPr>
              <a:t>ie</a:t>
            </a:r>
            <a:r>
              <a:rPr lang="cs-CZ" sz="2000" b="0" i="0" u="none" strike="noStrike" baseline="0" dirty="0">
                <a:solidFill>
                  <a:srgbClr val="000000"/>
                </a:solidFill>
              </a:rPr>
              <a:t> se skokově zvýší (</a:t>
            </a:r>
            <a:r>
              <a:rPr lang="cs-CZ" sz="2000" b="0" i="0" u="none" strike="noStrike" baseline="0" dirty="0" err="1">
                <a:solidFill>
                  <a:srgbClr val="000000"/>
                </a:solidFill>
              </a:rPr>
              <a:t>kvantovy</a:t>
            </a:r>
            <a:r>
              <a:rPr lang="cs-CZ" sz="2000" b="0" i="0" u="none" strike="noStrike" baseline="0" dirty="0">
                <a:solidFill>
                  <a:srgbClr val="000000"/>
                </a:solidFill>
              </a:rPr>
              <a:t> skok)</a:t>
            </a:r>
            <a:r>
              <a:rPr lang="en-US" sz="2000" b="0" i="0" u="none" strike="noStrike" baseline="0" dirty="0">
                <a:solidFill>
                  <a:srgbClr val="000000"/>
                </a:solidFill>
              </a:rPr>
              <a:t>.</a:t>
            </a:r>
          </a:p>
        </p:txBody>
      </p:sp>
      <p:sp>
        <p:nvSpPr>
          <p:cNvPr id="7" name="TextovéPole 6">
            <a:extLst>
              <a:ext uri="{FF2B5EF4-FFF2-40B4-BE49-F238E27FC236}">
                <a16:creationId xmlns:a16="http://schemas.microsoft.com/office/drawing/2014/main" id="{0490C02A-3C1A-4B46-8BFF-011C07938AB9}"/>
              </a:ext>
            </a:extLst>
          </p:cNvPr>
          <p:cNvSpPr txBox="1"/>
          <p:nvPr/>
        </p:nvSpPr>
        <p:spPr>
          <a:xfrm>
            <a:off x="213752" y="390179"/>
            <a:ext cx="4572000" cy="461665"/>
          </a:xfrm>
          <a:prstGeom prst="rect">
            <a:avLst/>
          </a:prstGeom>
          <a:noFill/>
        </p:spPr>
        <p:txBody>
          <a:bodyPr wrap="square">
            <a:spAutoFit/>
          </a:bodyPr>
          <a:lstStyle/>
          <a:p>
            <a:r>
              <a:rPr lang="cs-CZ" sz="2400" b="1" i="0" u="none" strike="noStrike" baseline="0" dirty="0">
                <a:solidFill>
                  <a:srgbClr val="000000"/>
                </a:solidFill>
              </a:rPr>
              <a:t>Ionizační energie </a:t>
            </a:r>
            <a:endParaRPr lang="cs-CZ" sz="2400" b="1" dirty="0"/>
          </a:p>
        </p:txBody>
      </p:sp>
    </p:spTree>
    <p:extLst>
      <p:ext uri="{BB962C8B-B14F-4D97-AF65-F5344CB8AC3E}">
        <p14:creationId xmlns:p14="http://schemas.microsoft.com/office/powerpoint/2010/main" val="8676067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B9D4BC7-0E26-4DC5-B3A6-FB1A8B667894}"/>
              </a:ext>
            </a:extLst>
          </p:cNvPr>
          <p:cNvPicPr>
            <a:picLocks noChangeAspect="1"/>
          </p:cNvPicPr>
          <p:nvPr/>
        </p:nvPicPr>
        <p:blipFill>
          <a:blip r:embed="rId2"/>
          <a:stretch>
            <a:fillRect/>
          </a:stretch>
        </p:blipFill>
        <p:spPr>
          <a:xfrm>
            <a:off x="1600200" y="914400"/>
            <a:ext cx="5791200" cy="4751558"/>
          </a:xfrm>
          <a:prstGeom prst="rect">
            <a:avLst/>
          </a:prstGeom>
        </p:spPr>
      </p:pic>
    </p:spTree>
    <p:extLst>
      <p:ext uri="{BB962C8B-B14F-4D97-AF65-F5344CB8AC3E}">
        <p14:creationId xmlns:p14="http://schemas.microsoft.com/office/powerpoint/2010/main" val="4270237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71416BA-0E60-43F5-8A4A-8E5FBE053379}"/>
              </a:ext>
            </a:extLst>
          </p:cNvPr>
          <p:cNvPicPr>
            <a:picLocks noChangeAspect="1"/>
          </p:cNvPicPr>
          <p:nvPr/>
        </p:nvPicPr>
        <p:blipFill>
          <a:blip r:embed="rId2"/>
          <a:stretch>
            <a:fillRect/>
          </a:stretch>
        </p:blipFill>
        <p:spPr>
          <a:xfrm>
            <a:off x="166898" y="1304925"/>
            <a:ext cx="8810203" cy="4248150"/>
          </a:xfrm>
          <a:prstGeom prst="rect">
            <a:avLst/>
          </a:prstGeom>
        </p:spPr>
      </p:pic>
    </p:spTree>
    <p:extLst>
      <p:ext uri="{BB962C8B-B14F-4D97-AF65-F5344CB8AC3E}">
        <p14:creationId xmlns:p14="http://schemas.microsoft.com/office/powerpoint/2010/main" val="35728347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563562"/>
          </a:xfrm>
        </p:spPr>
        <p:txBody>
          <a:bodyPr>
            <a:normAutofit/>
          </a:bodyPr>
          <a:lstStyle/>
          <a:p>
            <a:pPr eaLnBrk="1" hangingPunct="1"/>
            <a:r>
              <a:rPr lang="cs-CZ" altLang="cs-CZ" sz="2800" b="1" dirty="0"/>
              <a:t>Oxidační číslo</a:t>
            </a:r>
            <a:r>
              <a:rPr lang="cs-CZ" altLang="cs-CZ" sz="2800" dirty="0"/>
              <a:t> </a:t>
            </a:r>
          </a:p>
        </p:txBody>
      </p:sp>
      <p:sp>
        <p:nvSpPr>
          <p:cNvPr id="7171" name="Rectangle 4"/>
          <p:cNvSpPr>
            <a:spLocks noChangeArrowheads="1"/>
          </p:cNvSpPr>
          <p:nvPr/>
        </p:nvSpPr>
        <p:spPr bwMode="auto">
          <a:xfrm>
            <a:off x="243662" y="838200"/>
            <a:ext cx="864076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cs-CZ" altLang="cs-CZ" dirty="0"/>
              <a:t>Oxidační číslo prvku ve sloučenině je výslednému náboji (skutečnému nebo myšlenému), který by daný atom získal při úplné polarizaci všech svých vazeb. Jde o formální pojem, často neodpovídá skutečné elektronové konfiguraci v molekule. píše se římskou číslicí, vpravo nahoře od značky prvku.</a:t>
            </a:r>
          </a:p>
          <a:p>
            <a:pPr eaLnBrk="1" hangingPunct="1"/>
            <a:endParaRPr lang="cs-CZ" altLang="cs-CZ" dirty="0"/>
          </a:p>
        </p:txBody>
      </p:sp>
      <p:sp>
        <p:nvSpPr>
          <p:cNvPr id="7172" name="Rectangle 5"/>
          <p:cNvSpPr>
            <a:spLocks noChangeArrowheads="1"/>
          </p:cNvSpPr>
          <p:nvPr/>
        </p:nvSpPr>
        <p:spPr bwMode="auto">
          <a:xfrm>
            <a:off x="342376" y="5105400"/>
            <a:ext cx="844333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cs-CZ" altLang="cs-CZ" dirty="0"/>
              <a:t>!! Součet oxidačních čísel všech atomů v </a:t>
            </a:r>
            <a:r>
              <a:rPr lang="cs-CZ" altLang="cs-CZ" u="sng" dirty="0"/>
              <a:t>elektroneutrální molekule</a:t>
            </a:r>
            <a:r>
              <a:rPr lang="cs-CZ" altLang="cs-CZ" dirty="0"/>
              <a:t> je roven </a:t>
            </a:r>
            <a:r>
              <a:rPr lang="cs-CZ" altLang="cs-CZ" u="sng" dirty="0"/>
              <a:t>nule</a:t>
            </a:r>
            <a:r>
              <a:rPr lang="cs-CZ" altLang="cs-CZ" dirty="0"/>
              <a:t>.</a:t>
            </a:r>
          </a:p>
          <a:p>
            <a:pPr eaLnBrk="1" hangingPunct="1"/>
            <a:endParaRPr lang="cs-CZ" altLang="cs-CZ" dirty="0"/>
          </a:p>
          <a:p>
            <a:pPr eaLnBrk="1" hangingPunct="1"/>
            <a:r>
              <a:rPr lang="cs-CZ" altLang="cs-CZ" dirty="0"/>
              <a:t>!! Součet oxidačních čísel všech atomů v </a:t>
            </a:r>
            <a:r>
              <a:rPr lang="cs-CZ" altLang="cs-CZ" u="sng" dirty="0"/>
              <a:t>iontu</a:t>
            </a:r>
            <a:r>
              <a:rPr lang="cs-CZ" altLang="cs-CZ" dirty="0"/>
              <a:t> je roven jeho </a:t>
            </a:r>
            <a:r>
              <a:rPr lang="cs-CZ" altLang="cs-CZ" u="sng" dirty="0"/>
              <a:t>náboji</a:t>
            </a:r>
            <a:r>
              <a:rPr lang="cs-CZ" altLang="cs-CZ" dirty="0"/>
              <a:t>.</a:t>
            </a:r>
          </a:p>
          <a:p>
            <a:pPr eaLnBrk="1" hangingPunct="1"/>
            <a:endParaRPr lang="cs-CZ" altLang="cs-CZ" dirty="0"/>
          </a:p>
          <a:p>
            <a:pPr eaLnBrk="1" hangingPunct="1"/>
            <a:r>
              <a:rPr lang="cs-CZ" altLang="cs-CZ" dirty="0"/>
              <a:t>Volný atom má oxidační číslo nula.</a:t>
            </a:r>
          </a:p>
        </p:txBody>
      </p:sp>
      <p:pic>
        <p:nvPicPr>
          <p:cNvPr id="96260" name="Picture 4"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5867400" cy="283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30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xidation Number - Chemistry LibreTexts">
            <a:extLst>
              <a:ext uri="{FF2B5EF4-FFF2-40B4-BE49-F238E27FC236}">
                <a16:creationId xmlns:a16="http://schemas.microsoft.com/office/drawing/2014/main" id="{3D5DDE28-AA88-4A8F-BA8B-F94184A15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984" y="232246"/>
            <a:ext cx="4060031" cy="1213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xidation Number - Chemistry LibreTexts">
            <a:extLst>
              <a:ext uri="{FF2B5EF4-FFF2-40B4-BE49-F238E27FC236}">
                <a16:creationId xmlns:a16="http://schemas.microsoft.com/office/drawing/2014/main" id="{8A555591-F304-4C6A-B145-CFD133B1BE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557420"/>
            <a:ext cx="4953000" cy="994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051FF233-A49E-4253-972F-39F1CF770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595" y="3810000"/>
            <a:ext cx="3048230" cy="1845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ee the source image">
            <a:extLst>
              <a:ext uri="{FF2B5EF4-FFF2-40B4-BE49-F238E27FC236}">
                <a16:creationId xmlns:a16="http://schemas.microsoft.com/office/drawing/2014/main" id="{272FCB66-43D0-47D9-8C8C-606927719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20554"/>
            <a:ext cx="5475336"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29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274638"/>
            <a:ext cx="8229600" cy="639762"/>
          </a:xfrm>
        </p:spPr>
        <p:txBody>
          <a:bodyPr>
            <a:normAutofit/>
          </a:bodyPr>
          <a:lstStyle/>
          <a:p>
            <a:pPr eaLnBrk="1" hangingPunct="1"/>
            <a:r>
              <a:rPr lang="cs-CZ" altLang="en-US" sz="2800" b="1" dirty="0">
                <a:latin typeface="+mn-lt"/>
                <a:cs typeface="Arial" panose="020B0604020202020204" pitchFamily="34" charset="0"/>
              </a:rPr>
              <a:t>Oxidační číslo</a:t>
            </a:r>
          </a:p>
        </p:txBody>
      </p:sp>
      <p:sp>
        <p:nvSpPr>
          <p:cNvPr id="29700" name="Rectangle 3"/>
          <p:cNvSpPr>
            <a:spLocks noGrp="1" noChangeArrowheads="1"/>
          </p:cNvSpPr>
          <p:nvPr>
            <p:ph type="body" idx="1"/>
          </p:nvPr>
        </p:nvSpPr>
        <p:spPr>
          <a:xfrm>
            <a:off x="381000" y="990600"/>
            <a:ext cx="8610600" cy="5400675"/>
          </a:xfrm>
        </p:spPr>
        <p:txBody>
          <a:bodyPr>
            <a:normAutofit/>
          </a:bodyPr>
          <a:lstStyle/>
          <a:p>
            <a:pPr marL="381000" indent="-381000" eaLnBrk="1" hangingPunct="1">
              <a:lnSpc>
                <a:spcPct val="90000"/>
              </a:lnSpc>
              <a:buFont typeface="Wingdings" pitchFamily="2" charset="2"/>
              <a:buNone/>
            </a:pPr>
            <a:r>
              <a:rPr lang="en-US" altLang="en-US" sz="2000" dirty="0">
                <a:cs typeface="Arial" panose="020B0604020202020204" pitchFamily="34" charset="0"/>
              </a:rPr>
              <a:t>Je d</a:t>
            </a:r>
            <a:r>
              <a:rPr lang="cs-CZ" altLang="en-US" sz="2000" dirty="0" err="1">
                <a:cs typeface="Arial" panose="020B0604020202020204" pitchFamily="34" charset="0"/>
              </a:rPr>
              <a:t>áno</a:t>
            </a:r>
            <a:r>
              <a:rPr lang="cs-CZ" altLang="en-US" sz="2000" dirty="0">
                <a:cs typeface="Arial" panose="020B0604020202020204" pitchFamily="34" charset="0"/>
              </a:rPr>
              <a:t> el. konfigurací, prvky se snaží zaujmout elektronovou konfiguraci:</a:t>
            </a:r>
            <a:endParaRPr lang="en-US" altLang="en-US" sz="2000" dirty="0">
              <a:cs typeface="Arial" panose="020B0604020202020204" pitchFamily="34" charset="0"/>
            </a:endParaRPr>
          </a:p>
          <a:p>
            <a:pPr marL="381000" indent="-381000" eaLnBrk="1" hangingPunct="1">
              <a:lnSpc>
                <a:spcPct val="90000"/>
              </a:lnSpc>
              <a:buFont typeface="Wingdings" pitchFamily="2" charset="2"/>
              <a:buAutoNum type="alphaLcParenR"/>
            </a:pPr>
            <a:r>
              <a:rPr lang="cs-CZ" altLang="en-US" sz="2000" dirty="0">
                <a:cs typeface="Arial" panose="020B0604020202020204" pitchFamily="34" charset="0"/>
              </a:rPr>
              <a:t>vzácného plynu ns</a:t>
            </a:r>
            <a:r>
              <a:rPr lang="cs-CZ" altLang="en-US" sz="2000" baseline="30000" dirty="0">
                <a:cs typeface="Arial" panose="020B0604020202020204" pitchFamily="34" charset="0"/>
              </a:rPr>
              <a:t>2</a:t>
            </a:r>
            <a:r>
              <a:rPr lang="cs-CZ" altLang="en-US" sz="2000" dirty="0">
                <a:cs typeface="Arial" panose="020B0604020202020204" pitchFamily="34" charset="0"/>
              </a:rPr>
              <a:t> np</a:t>
            </a:r>
            <a:r>
              <a:rPr lang="cs-CZ" altLang="en-US" sz="2000" baseline="30000" dirty="0">
                <a:cs typeface="Arial" panose="020B0604020202020204" pitchFamily="34" charset="0"/>
              </a:rPr>
              <a:t>6</a:t>
            </a:r>
          </a:p>
          <a:p>
            <a:pPr marL="381000" indent="-381000" eaLnBrk="1" hangingPunct="1">
              <a:lnSpc>
                <a:spcPct val="90000"/>
              </a:lnSpc>
              <a:buFont typeface="Wingdings" pitchFamily="2" charset="2"/>
              <a:buAutoNum type="alphaLcParenR"/>
            </a:pPr>
            <a:r>
              <a:rPr lang="cs-CZ" altLang="en-US" sz="2000" dirty="0">
                <a:cs typeface="Arial" panose="020B0604020202020204" pitchFamily="34" charset="0"/>
              </a:rPr>
              <a:t>elektronové osmnáctky ns</a:t>
            </a:r>
            <a:r>
              <a:rPr lang="cs-CZ" altLang="en-US" sz="2000" baseline="30000" dirty="0">
                <a:cs typeface="Arial" panose="020B0604020202020204" pitchFamily="34" charset="0"/>
              </a:rPr>
              <a:t>2 </a:t>
            </a:r>
            <a:r>
              <a:rPr lang="cs-CZ" altLang="en-US" sz="2000" dirty="0">
                <a:cs typeface="Arial" panose="020B0604020202020204" pitchFamily="34" charset="0"/>
              </a:rPr>
              <a:t>(n-1)d</a:t>
            </a:r>
            <a:r>
              <a:rPr lang="cs-CZ" altLang="en-US" sz="2000" baseline="30000" dirty="0">
                <a:cs typeface="Arial" panose="020B0604020202020204" pitchFamily="34" charset="0"/>
              </a:rPr>
              <a:t>10 </a:t>
            </a:r>
            <a:r>
              <a:rPr lang="cs-CZ" altLang="en-US" sz="2000" dirty="0">
                <a:cs typeface="Arial" panose="020B0604020202020204" pitchFamily="34" charset="0"/>
              </a:rPr>
              <a:t>np</a:t>
            </a:r>
            <a:r>
              <a:rPr lang="cs-CZ" altLang="en-US" sz="2000" baseline="30000" dirty="0">
                <a:cs typeface="Arial" panose="020B0604020202020204" pitchFamily="34" charset="0"/>
              </a:rPr>
              <a:t>6</a:t>
            </a:r>
            <a:endParaRPr lang="en-US" altLang="en-US" sz="2000" baseline="30000" dirty="0">
              <a:cs typeface="Arial" panose="020B0604020202020204" pitchFamily="34" charset="0"/>
            </a:endParaRPr>
          </a:p>
          <a:p>
            <a:pPr marL="381000" indent="-381000">
              <a:lnSpc>
                <a:spcPct val="90000"/>
              </a:lnSpc>
              <a:buFont typeface="Wingdings" pitchFamily="2" charset="2"/>
              <a:buAutoNum type="alphaLcParenR"/>
            </a:pPr>
            <a:r>
              <a:rPr lang="cs-CZ" altLang="en-US" sz="2000" dirty="0">
                <a:cs typeface="Arial" panose="020B0604020202020204" pitchFamily="34" charset="0"/>
              </a:rPr>
              <a:t>elektronové </a:t>
            </a:r>
            <a:r>
              <a:rPr lang="en-US" altLang="en-US" sz="2000" dirty="0">
                <a:cs typeface="Arial" panose="020B0604020202020204" pitchFamily="34" charset="0"/>
              </a:rPr>
              <a:t>d</a:t>
            </a:r>
            <a:r>
              <a:rPr lang="cs-CZ" altLang="en-US" sz="2000" dirty="0">
                <a:cs typeface="Arial" panose="020B0604020202020204" pitchFamily="34" charset="0"/>
              </a:rPr>
              <a:t>v</a:t>
            </a:r>
            <a:r>
              <a:rPr lang="en-US" altLang="en-US" sz="2000" dirty="0">
                <a:cs typeface="Arial" panose="020B0604020202020204" pitchFamily="34" charset="0"/>
              </a:rPr>
              <a:t>ac</a:t>
            </a:r>
            <a:r>
              <a:rPr lang="cs-CZ" altLang="en-US" sz="2000" dirty="0" err="1">
                <a:cs typeface="Arial" panose="020B0604020202020204" pitchFamily="34" charset="0"/>
              </a:rPr>
              <a:t>ítky</a:t>
            </a:r>
            <a:r>
              <a:rPr lang="cs-CZ" altLang="en-US" sz="2000" dirty="0">
                <a:cs typeface="Arial" panose="020B0604020202020204" pitchFamily="34" charset="0"/>
              </a:rPr>
              <a:t> ns</a:t>
            </a:r>
            <a:r>
              <a:rPr lang="cs-CZ" altLang="en-US" sz="2000" baseline="30000" dirty="0">
                <a:cs typeface="Arial" panose="020B0604020202020204" pitchFamily="34" charset="0"/>
              </a:rPr>
              <a:t>2 </a:t>
            </a:r>
            <a:r>
              <a:rPr lang="cs-CZ" altLang="en-US" sz="2000" dirty="0">
                <a:cs typeface="Arial" panose="020B0604020202020204" pitchFamily="34" charset="0"/>
              </a:rPr>
              <a:t>(n-1)d</a:t>
            </a:r>
            <a:r>
              <a:rPr lang="cs-CZ" altLang="en-US" sz="2000" baseline="30000" dirty="0">
                <a:cs typeface="Arial" panose="020B0604020202020204" pitchFamily="34" charset="0"/>
              </a:rPr>
              <a:t>10 </a:t>
            </a:r>
            <a:r>
              <a:rPr lang="cs-CZ" altLang="en-US" sz="2000" dirty="0">
                <a:cs typeface="Arial" panose="020B0604020202020204" pitchFamily="34" charset="0"/>
              </a:rPr>
              <a:t>np</a:t>
            </a:r>
            <a:r>
              <a:rPr lang="cs-CZ" altLang="en-US" sz="2000" baseline="30000" dirty="0">
                <a:cs typeface="Arial" panose="020B0604020202020204" pitchFamily="34" charset="0"/>
              </a:rPr>
              <a:t>6 </a:t>
            </a:r>
            <a:r>
              <a:rPr lang="cs-CZ" altLang="en-US" sz="2000" dirty="0">
                <a:cs typeface="Arial" panose="020B0604020202020204" pitchFamily="34" charset="0"/>
              </a:rPr>
              <a:t>(n</a:t>
            </a:r>
            <a:r>
              <a:rPr lang="en-US" altLang="en-US" sz="2000" dirty="0">
                <a:cs typeface="Arial" panose="020B0604020202020204" pitchFamily="34" charset="0"/>
              </a:rPr>
              <a:t>+</a:t>
            </a:r>
            <a:r>
              <a:rPr lang="cs-CZ" altLang="en-US" sz="2000" dirty="0">
                <a:cs typeface="Arial" panose="020B0604020202020204" pitchFamily="34" charset="0"/>
              </a:rPr>
              <a:t>1)s</a:t>
            </a:r>
            <a:r>
              <a:rPr lang="cs-CZ" altLang="en-US" sz="2000" baseline="30000" dirty="0">
                <a:cs typeface="Arial" panose="020B0604020202020204" pitchFamily="34" charset="0"/>
              </a:rPr>
              <a:t>2 </a:t>
            </a:r>
          </a:p>
          <a:p>
            <a:pPr marL="0" indent="0" eaLnBrk="1" hangingPunct="1">
              <a:lnSpc>
                <a:spcPct val="90000"/>
              </a:lnSpc>
              <a:buNone/>
            </a:pPr>
            <a:endParaRPr lang="cs-CZ" altLang="en-US" sz="2000" baseline="30000" dirty="0">
              <a:cs typeface="Arial" panose="020B0604020202020204" pitchFamily="34" charset="0"/>
            </a:endParaRPr>
          </a:p>
          <a:p>
            <a:pPr marL="0" indent="0" eaLnBrk="1" hangingPunct="1">
              <a:lnSpc>
                <a:spcPct val="90000"/>
              </a:lnSpc>
              <a:buNone/>
            </a:pPr>
            <a:endParaRPr lang="cs-CZ" altLang="en-US" sz="2000" i="1" dirty="0">
              <a:cs typeface="Arial" panose="020B0604020202020204" pitchFamily="34" charset="0"/>
            </a:endParaRPr>
          </a:p>
          <a:p>
            <a:pPr marL="0" indent="0" eaLnBrk="1" hangingPunct="1">
              <a:lnSpc>
                <a:spcPct val="90000"/>
              </a:lnSpc>
              <a:buNone/>
            </a:pPr>
            <a:r>
              <a:rPr lang="cs-CZ" altLang="en-US" sz="2000" i="1" dirty="0" err="1">
                <a:cs typeface="Arial" panose="020B0604020202020204" pitchFamily="34" charset="0"/>
              </a:rPr>
              <a:t>Oxidoredukční</a:t>
            </a:r>
            <a:r>
              <a:rPr lang="cs-CZ" altLang="en-US" sz="2000" i="1" dirty="0">
                <a:cs typeface="Arial" panose="020B0604020202020204" pitchFamily="34" charset="0"/>
              </a:rPr>
              <a:t> chování</a:t>
            </a:r>
          </a:p>
          <a:p>
            <a:pPr marL="0" indent="0" algn="just" eaLnBrk="1" hangingPunct="1">
              <a:lnSpc>
                <a:spcPct val="90000"/>
              </a:lnSpc>
              <a:buFont typeface="Wingdings" pitchFamily="2" charset="2"/>
              <a:buNone/>
            </a:pPr>
            <a:r>
              <a:rPr lang="cs-CZ" altLang="en-US" sz="2000" dirty="0">
                <a:cs typeface="Arial" panose="020B0604020202020204" pitchFamily="34" charset="0"/>
              </a:rPr>
              <a:t>U prvků hlavních podskupin klesá stálost max. oxidačního čísla v podskupině směrem k těžším homologům a roste stálost nižšího oxidačního čísla.</a:t>
            </a:r>
          </a:p>
          <a:p>
            <a:pPr marL="381000" indent="-381000" eaLnBrk="1" hangingPunct="1">
              <a:lnSpc>
                <a:spcPct val="90000"/>
              </a:lnSpc>
              <a:buFont typeface="Wingdings" pitchFamily="2" charset="2"/>
              <a:buNone/>
            </a:pPr>
            <a:r>
              <a:rPr lang="cs-CZ" altLang="en-US" sz="2000" dirty="0">
                <a:cs typeface="Arial" panose="020B0604020202020204" pitchFamily="34" charset="0"/>
              </a:rPr>
              <a:t>				</a:t>
            </a:r>
            <a:r>
              <a:rPr lang="cs-CZ" altLang="en-US" sz="2400" dirty="0">
                <a:cs typeface="Arial" panose="020B0604020202020204" pitchFamily="34" charset="0"/>
              </a:rPr>
              <a:t>P</a:t>
            </a:r>
            <a:r>
              <a:rPr lang="cs-CZ" altLang="en-US" sz="2400" b="1" baseline="30000" dirty="0">
                <a:cs typeface="Arial" panose="020B0604020202020204" pitchFamily="34" charset="0"/>
              </a:rPr>
              <a:t>V</a:t>
            </a:r>
            <a:r>
              <a:rPr lang="cs-CZ" altLang="en-US" sz="2400" baseline="30000" dirty="0">
                <a:cs typeface="Arial" panose="020B0604020202020204" pitchFamily="34" charset="0"/>
              </a:rPr>
              <a:t>, III</a:t>
            </a:r>
            <a:r>
              <a:rPr lang="cs-CZ" altLang="en-US" sz="2400" dirty="0">
                <a:cs typeface="Arial" panose="020B0604020202020204" pitchFamily="34" charset="0"/>
              </a:rPr>
              <a:t>  </a:t>
            </a:r>
            <a:r>
              <a:rPr lang="cs-CZ" altLang="en-US" sz="2400" dirty="0">
                <a:cs typeface="Arial" panose="020B0604020202020204" pitchFamily="34" charset="0"/>
                <a:sym typeface="Symbol" pitchFamily="18" charset="2"/>
              </a:rPr>
              <a:t></a:t>
            </a:r>
            <a:r>
              <a:rPr lang="cs-CZ" altLang="en-US" sz="2400" dirty="0">
                <a:cs typeface="Arial" panose="020B0604020202020204" pitchFamily="34" charset="0"/>
              </a:rPr>
              <a:t>  B</a:t>
            </a:r>
            <a:r>
              <a:rPr lang="en-US" altLang="en-US" sz="2400" dirty="0" err="1">
                <a:cs typeface="Arial" panose="020B0604020202020204" pitchFamily="34" charset="0"/>
              </a:rPr>
              <a:t>i</a:t>
            </a:r>
            <a:r>
              <a:rPr lang="cs-CZ" altLang="en-US" sz="2400" baseline="30000" dirty="0">
                <a:cs typeface="Arial" panose="020B0604020202020204" pitchFamily="34" charset="0"/>
              </a:rPr>
              <a:t>V, </a:t>
            </a:r>
            <a:r>
              <a:rPr lang="cs-CZ" altLang="en-US" sz="2400" b="1" baseline="30000" dirty="0">
                <a:cs typeface="Arial" panose="020B0604020202020204" pitchFamily="34" charset="0"/>
              </a:rPr>
              <a:t>III</a:t>
            </a:r>
          </a:p>
          <a:p>
            <a:pPr marL="381000" indent="-381000" eaLnBrk="1" hangingPunct="1">
              <a:lnSpc>
                <a:spcPct val="90000"/>
              </a:lnSpc>
              <a:buFont typeface="Wingdings" pitchFamily="2" charset="2"/>
              <a:buNone/>
            </a:pPr>
            <a:endParaRPr lang="cs-CZ" altLang="en-US" sz="2000" dirty="0">
              <a:cs typeface="Arial" panose="020B0604020202020204" pitchFamily="34" charset="0"/>
            </a:endParaRPr>
          </a:p>
          <a:p>
            <a:pPr marL="381000" indent="-381000" eaLnBrk="1" hangingPunct="1">
              <a:lnSpc>
                <a:spcPct val="90000"/>
              </a:lnSpc>
              <a:buFont typeface="Wingdings" pitchFamily="2" charset="2"/>
              <a:buNone/>
            </a:pPr>
            <a:r>
              <a:rPr lang="cs-CZ" altLang="en-US" sz="2000" dirty="0">
                <a:cs typeface="Arial" panose="020B0604020202020204" pitchFamily="34" charset="0"/>
              </a:rPr>
              <a:t>nestálé nižší oxidační číslo = </a:t>
            </a:r>
            <a:r>
              <a:rPr lang="cs-CZ" altLang="en-US" sz="2000" dirty="0" err="1">
                <a:cs typeface="Arial" panose="020B0604020202020204" pitchFamily="34" charset="0"/>
              </a:rPr>
              <a:t>reduční</a:t>
            </a:r>
            <a:r>
              <a:rPr lang="cs-CZ" altLang="en-US" sz="2000" dirty="0">
                <a:cs typeface="Arial" panose="020B0604020202020204" pitchFamily="34" charset="0"/>
              </a:rPr>
              <a:t> účinky</a:t>
            </a:r>
          </a:p>
          <a:p>
            <a:pPr marL="381000" indent="-381000">
              <a:lnSpc>
                <a:spcPct val="90000"/>
              </a:lnSpc>
              <a:buNone/>
            </a:pPr>
            <a:r>
              <a:rPr lang="cs-CZ" altLang="en-US" sz="2000" dirty="0">
                <a:cs typeface="Arial" panose="020B0604020202020204" pitchFamily="34" charset="0"/>
              </a:rPr>
              <a:t>nestálé vyšší oxidační číslo = oxidační účinky</a:t>
            </a:r>
            <a:endParaRPr lang="en-US" altLang="en-US" sz="2000" dirty="0">
              <a:cs typeface="Arial" panose="020B0604020202020204" pitchFamily="34" charset="0"/>
            </a:endParaRPr>
          </a:p>
          <a:p>
            <a:pPr marL="381000" indent="-381000">
              <a:lnSpc>
                <a:spcPct val="90000"/>
              </a:lnSpc>
              <a:buNone/>
            </a:pPr>
            <a:endParaRPr lang="en-US" altLang="en-US" sz="2000" dirty="0">
              <a:cs typeface="Arial" panose="020B0604020202020204" pitchFamily="34" charset="0"/>
            </a:endParaRPr>
          </a:p>
          <a:p>
            <a:pPr marL="381000" indent="-381000">
              <a:lnSpc>
                <a:spcPct val="90000"/>
              </a:lnSpc>
              <a:buNone/>
            </a:pPr>
            <a:r>
              <a:rPr lang="en-US" altLang="en-US" sz="2000" dirty="0" err="1">
                <a:cs typeface="Arial" panose="020B0604020202020204" pitchFamily="34" charset="0"/>
              </a:rPr>
              <a:t>Oxida</a:t>
            </a:r>
            <a:r>
              <a:rPr lang="cs-CZ" altLang="en-US" sz="2000" dirty="0">
                <a:cs typeface="Arial" panose="020B0604020202020204" pitchFamily="34" charset="0"/>
              </a:rPr>
              <a:t>ční číslo negativně koresponduje s iontovým poloměrem daného prvku.</a:t>
            </a:r>
          </a:p>
        </p:txBody>
      </p:sp>
    </p:spTree>
    <p:extLst>
      <p:ext uri="{BB962C8B-B14F-4D97-AF65-F5344CB8AC3E}">
        <p14:creationId xmlns:p14="http://schemas.microsoft.com/office/powerpoint/2010/main" val="749869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snímek obrazovky&#10;&#10;Popis byl vytvořen automaticky">
            <a:extLst>
              <a:ext uri="{FF2B5EF4-FFF2-40B4-BE49-F238E27FC236}">
                <a16:creationId xmlns:a16="http://schemas.microsoft.com/office/drawing/2014/main" id="{AAEDCEA7-2A7E-46AB-9DA4-495B240CD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8134956" cy="5945815"/>
          </a:xfrm>
          <a:prstGeom prst="rect">
            <a:avLst/>
          </a:prstGeom>
        </p:spPr>
      </p:pic>
    </p:spTree>
    <p:extLst>
      <p:ext uri="{BB962C8B-B14F-4D97-AF65-F5344CB8AC3E}">
        <p14:creationId xmlns:p14="http://schemas.microsoft.com/office/powerpoint/2010/main" val="13924816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N tepl16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18117" y="1295400"/>
            <a:ext cx="5425883" cy="53262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7"/>
          <p:cNvSpPr>
            <a:spLocks noGrp="1" noChangeArrowheads="1"/>
          </p:cNvSpPr>
          <p:nvPr>
            <p:ph type="title"/>
          </p:nvPr>
        </p:nvSpPr>
        <p:spPr>
          <a:xfrm>
            <a:off x="253492" y="533400"/>
            <a:ext cx="6629400" cy="487362"/>
          </a:xfrm>
          <a:noFill/>
        </p:spPr>
        <p:txBody>
          <a:bodyPr>
            <a:normAutofit fontScale="90000"/>
          </a:bodyPr>
          <a:lstStyle/>
          <a:p>
            <a:pPr eaLnBrk="1" hangingPunct="1"/>
            <a:r>
              <a:rPr lang="cs-CZ" altLang="cs-CZ" sz="3200" b="1" dirty="0"/>
              <a:t>Oxidační čísla nepřechodných prvků</a:t>
            </a:r>
            <a:r>
              <a:rPr lang="cs-CZ" altLang="cs-CZ" sz="3200" dirty="0"/>
              <a:t> </a:t>
            </a:r>
          </a:p>
        </p:txBody>
      </p:sp>
      <p:pic>
        <p:nvPicPr>
          <p:cNvPr id="3" name="Obrázek 2" descr="Obsah obrázku jídlo&#10;&#10;Popis byl vytvořen automaticky">
            <a:extLst>
              <a:ext uri="{FF2B5EF4-FFF2-40B4-BE49-F238E27FC236}">
                <a16:creationId xmlns:a16="http://schemas.microsoft.com/office/drawing/2014/main" id="{67B9992E-3F71-4E3C-AA79-3DA5DDBD0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209800"/>
            <a:ext cx="3187192" cy="2932999"/>
          </a:xfrm>
          <a:prstGeom prst="rect">
            <a:avLst/>
          </a:prstGeom>
        </p:spPr>
      </p:pic>
      <p:sp>
        <p:nvSpPr>
          <p:cNvPr id="2" name="TextovéPole 1">
            <a:extLst>
              <a:ext uri="{FF2B5EF4-FFF2-40B4-BE49-F238E27FC236}">
                <a16:creationId xmlns:a16="http://schemas.microsoft.com/office/drawing/2014/main" id="{4E880FFF-6034-4C67-9451-387E7A33E3BA}"/>
              </a:ext>
            </a:extLst>
          </p:cNvPr>
          <p:cNvSpPr txBox="1"/>
          <p:nvPr/>
        </p:nvSpPr>
        <p:spPr>
          <a:xfrm>
            <a:off x="457200" y="5486400"/>
            <a:ext cx="3200400" cy="923330"/>
          </a:xfrm>
          <a:prstGeom prst="rect">
            <a:avLst/>
          </a:prstGeom>
          <a:noFill/>
        </p:spPr>
        <p:txBody>
          <a:bodyPr wrap="square" rtlCol="0">
            <a:spAutoFit/>
          </a:bodyPr>
          <a:lstStyle/>
          <a:p>
            <a:r>
              <a:rPr lang="cs-CZ" dirty="0"/>
              <a:t>Proměnlivost negativních oxidačních čísel je známa u C, N a O.</a:t>
            </a:r>
            <a:endParaRPr lang="en-US" dirty="0"/>
          </a:p>
        </p:txBody>
      </p:sp>
    </p:spTree>
    <p:extLst>
      <p:ext uri="{BB962C8B-B14F-4D97-AF65-F5344CB8AC3E}">
        <p14:creationId xmlns:p14="http://schemas.microsoft.com/office/powerpoint/2010/main" val="1993150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ntroduction to Oxidation and Reduction - Chemgapedia">
            <a:extLst>
              <a:ext uri="{FF2B5EF4-FFF2-40B4-BE49-F238E27FC236}">
                <a16:creationId xmlns:a16="http://schemas.microsoft.com/office/drawing/2014/main" id="{F4F435D4-3CAC-4BCE-8042-A91892CE2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6200"/>
            <a:ext cx="4011436" cy="23214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Oxidation numbers">
            <a:extLst>
              <a:ext uri="{FF2B5EF4-FFF2-40B4-BE49-F238E27FC236}">
                <a16:creationId xmlns:a16="http://schemas.microsoft.com/office/drawing/2014/main" id="{A039DA3C-B04B-40DF-976A-3AD7CA2AB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759652"/>
            <a:ext cx="4876800" cy="168165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60468F09-B4A4-4572-9F99-9C154568836E}"/>
              </a:ext>
            </a:extLst>
          </p:cNvPr>
          <p:cNvPicPr>
            <a:picLocks noChangeAspect="1"/>
          </p:cNvPicPr>
          <p:nvPr/>
        </p:nvPicPr>
        <p:blipFill>
          <a:blip r:embed="rId4"/>
          <a:stretch>
            <a:fillRect/>
          </a:stretch>
        </p:blipFill>
        <p:spPr>
          <a:xfrm>
            <a:off x="2381250" y="4572000"/>
            <a:ext cx="4991100" cy="2047917"/>
          </a:xfrm>
          <a:prstGeom prst="rect">
            <a:avLst/>
          </a:prstGeom>
        </p:spPr>
      </p:pic>
      <p:sp>
        <p:nvSpPr>
          <p:cNvPr id="4" name="TextovéPole 3">
            <a:extLst>
              <a:ext uri="{FF2B5EF4-FFF2-40B4-BE49-F238E27FC236}">
                <a16:creationId xmlns:a16="http://schemas.microsoft.com/office/drawing/2014/main" id="{8CE6DEFB-E813-408F-A0B8-8B6C48E82B24}"/>
              </a:ext>
            </a:extLst>
          </p:cNvPr>
          <p:cNvSpPr txBox="1"/>
          <p:nvPr/>
        </p:nvSpPr>
        <p:spPr>
          <a:xfrm>
            <a:off x="381000" y="2559597"/>
            <a:ext cx="925253" cy="400110"/>
          </a:xfrm>
          <a:prstGeom prst="rect">
            <a:avLst/>
          </a:prstGeom>
          <a:noFill/>
        </p:spPr>
        <p:txBody>
          <a:bodyPr wrap="none" rtlCol="0">
            <a:spAutoFit/>
          </a:bodyPr>
          <a:lstStyle/>
          <a:p>
            <a:r>
              <a:rPr lang="en-US" sz="2000" b="1" dirty="0"/>
              <a:t>P</a:t>
            </a:r>
            <a:r>
              <a:rPr lang="cs-CZ" sz="2000" b="1" dirty="0"/>
              <a:t>ří</a:t>
            </a:r>
            <a:r>
              <a:rPr lang="en-US" sz="2000" b="1" dirty="0" err="1"/>
              <a:t>klad</a:t>
            </a:r>
            <a:endParaRPr lang="cs-CZ" sz="2000" b="1" dirty="0"/>
          </a:p>
        </p:txBody>
      </p:sp>
      <p:sp>
        <p:nvSpPr>
          <p:cNvPr id="11" name="TextovéPole 10">
            <a:extLst>
              <a:ext uri="{FF2B5EF4-FFF2-40B4-BE49-F238E27FC236}">
                <a16:creationId xmlns:a16="http://schemas.microsoft.com/office/drawing/2014/main" id="{A7CB5CA4-3625-4257-B91C-398E372EE7BC}"/>
              </a:ext>
            </a:extLst>
          </p:cNvPr>
          <p:cNvSpPr txBox="1"/>
          <p:nvPr/>
        </p:nvSpPr>
        <p:spPr>
          <a:xfrm>
            <a:off x="380999" y="4572000"/>
            <a:ext cx="925253" cy="400110"/>
          </a:xfrm>
          <a:prstGeom prst="rect">
            <a:avLst/>
          </a:prstGeom>
          <a:noFill/>
        </p:spPr>
        <p:txBody>
          <a:bodyPr wrap="none" rtlCol="0">
            <a:spAutoFit/>
          </a:bodyPr>
          <a:lstStyle/>
          <a:p>
            <a:r>
              <a:rPr lang="en-US" sz="2000" b="1" dirty="0"/>
              <a:t>P</a:t>
            </a:r>
            <a:r>
              <a:rPr lang="cs-CZ" sz="2000" b="1" dirty="0"/>
              <a:t>ří</a:t>
            </a:r>
            <a:r>
              <a:rPr lang="en-US" sz="2000" b="1" dirty="0" err="1"/>
              <a:t>klad</a:t>
            </a:r>
            <a:endParaRPr lang="cs-CZ" sz="2000" b="1" dirty="0"/>
          </a:p>
        </p:txBody>
      </p:sp>
      <p:sp>
        <p:nvSpPr>
          <p:cNvPr id="6" name="TextovéPole 5">
            <a:extLst>
              <a:ext uri="{FF2B5EF4-FFF2-40B4-BE49-F238E27FC236}">
                <a16:creationId xmlns:a16="http://schemas.microsoft.com/office/drawing/2014/main" id="{6DB028E0-5835-4063-9218-8F764E480C01}"/>
              </a:ext>
            </a:extLst>
          </p:cNvPr>
          <p:cNvSpPr txBox="1"/>
          <p:nvPr/>
        </p:nvSpPr>
        <p:spPr>
          <a:xfrm>
            <a:off x="228600" y="480517"/>
            <a:ext cx="4011436" cy="1323439"/>
          </a:xfrm>
          <a:prstGeom prst="rect">
            <a:avLst/>
          </a:prstGeom>
          <a:noFill/>
        </p:spPr>
        <p:txBody>
          <a:bodyPr wrap="square" rtlCol="0">
            <a:spAutoFit/>
          </a:bodyPr>
          <a:lstStyle/>
          <a:p>
            <a:r>
              <a:rPr lang="cs-CZ" dirty="0"/>
              <a:t>Zvyšování oxidačního čísla během reakce odpovídá </a:t>
            </a:r>
            <a:r>
              <a:rPr lang="cs-CZ" b="1" dirty="0"/>
              <a:t>oxidaci</a:t>
            </a:r>
            <a:r>
              <a:rPr lang="cs-CZ" dirty="0"/>
              <a:t>. </a:t>
            </a:r>
          </a:p>
          <a:p>
            <a:endParaRPr lang="cs-CZ" sz="800" dirty="0"/>
          </a:p>
          <a:p>
            <a:r>
              <a:rPr lang="cs-CZ" dirty="0"/>
              <a:t>Snižování oxidačního čísla během reakce odpovídá </a:t>
            </a:r>
            <a:r>
              <a:rPr lang="cs-CZ" b="1" dirty="0"/>
              <a:t>redukci</a:t>
            </a:r>
            <a:r>
              <a:rPr lang="cs-CZ" dirty="0"/>
              <a:t>. </a:t>
            </a:r>
          </a:p>
        </p:txBody>
      </p:sp>
    </p:spTree>
    <p:extLst>
      <p:ext uri="{BB962C8B-B14F-4D97-AF65-F5344CB8AC3E}">
        <p14:creationId xmlns:p14="http://schemas.microsoft.com/office/powerpoint/2010/main" val="27155440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CA7855-4FF0-4DA2-BA97-DE23FCA4249F}"/>
              </a:ext>
            </a:extLst>
          </p:cNvPr>
          <p:cNvSpPr>
            <a:spLocks noGrp="1"/>
          </p:cNvSpPr>
          <p:nvPr>
            <p:ph type="title"/>
          </p:nvPr>
        </p:nvSpPr>
        <p:spPr>
          <a:xfrm>
            <a:off x="457200" y="274638"/>
            <a:ext cx="3505200" cy="487362"/>
          </a:xfrm>
        </p:spPr>
        <p:txBody>
          <a:bodyPr>
            <a:normAutofit fontScale="90000"/>
          </a:bodyPr>
          <a:lstStyle/>
          <a:p>
            <a:r>
              <a:rPr lang="cs-CZ" sz="2800" b="1" dirty="0"/>
              <a:t>Sekundární periodicita</a:t>
            </a:r>
            <a:endParaRPr lang="en-US" sz="2800" b="1" dirty="0"/>
          </a:p>
        </p:txBody>
      </p:sp>
      <p:sp>
        <p:nvSpPr>
          <p:cNvPr id="4" name="Obdélník 3">
            <a:extLst>
              <a:ext uri="{FF2B5EF4-FFF2-40B4-BE49-F238E27FC236}">
                <a16:creationId xmlns:a16="http://schemas.microsoft.com/office/drawing/2014/main" id="{7B78FE8D-8F69-49DD-B5BD-4BAE18F9C422}"/>
              </a:ext>
            </a:extLst>
          </p:cNvPr>
          <p:cNvSpPr/>
          <p:nvPr/>
        </p:nvSpPr>
        <p:spPr>
          <a:xfrm>
            <a:off x="228600" y="1066800"/>
            <a:ext cx="8686800" cy="3477875"/>
          </a:xfrm>
          <a:prstGeom prst="rect">
            <a:avLst/>
          </a:prstGeom>
        </p:spPr>
        <p:txBody>
          <a:bodyPr wrap="square">
            <a:spAutoFit/>
          </a:bodyPr>
          <a:lstStyle/>
          <a:p>
            <a:pPr algn="just"/>
            <a:r>
              <a:rPr lang="cs-CZ" sz="2000" b="1" dirty="0"/>
              <a:t>Sekundární periodicita: </a:t>
            </a:r>
          </a:p>
          <a:p>
            <a:pPr algn="just"/>
            <a:r>
              <a:rPr lang="cs-CZ" sz="2000" b="1" dirty="0"/>
              <a:t>			</a:t>
            </a:r>
            <a:r>
              <a:rPr lang="cs-CZ" sz="2000" dirty="0"/>
              <a:t>prvky periody </a:t>
            </a:r>
            <a:r>
              <a:rPr lang="cs-CZ" sz="2000" i="1" dirty="0"/>
              <a:t>n+2</a:t>
            </a:r>
            <a:r>
              <a:rPr lang="cs-CZ" sz="2000" dirty="0"/>
              <a:t> jsou obdobou prvků periody </a:t>
            </a:r>
            <a:r>
              <a:rPr lang="cs-CZ" sz="2000" i="1" dirty="0"/>
              <a:t>n</a:t>
            </a:r>
            <a:r>
              <a:rPr lang="cs-CZ" sz="2000" dirty="0"/>
              <a:t>.</a:t>
            </a:r>
          </a:p>
          <a:p>
            <a:pPr algn="just"/>
            <a:endParaRPr lang="cs-CZ" sz="2000" dirty="0"/>
          </a:p>
          <a:p>
            <a:pPr algn="just"/>
            <a:endParaRPr lang="cs-CZ" sz="2000" dirty="0"/>
          </a:p>
          <a:p>
            <a:pPr algn="just"/>
            <a:r>
              <a:rPr lang="cs-CZ" sz="2000" b="1" dirty="0"/>
              <a:t>Příklad</a:t>
            </a:r>
            <a:r>
              <a:rPr lang="cs-CZ" sz="2000" dirty="0"/>
              <a:t>:</a:t>
            </a:r>
          </a:p>
          <a:p>
            <a:pPr algn="just"/>
            <a:endParaRPr lang="cs-CZ" sz="2000" dirty="0"/>
          </a:p>
          <a:p>
            <a:pPr algn="just"/>
            <a:r>
              <a:rPr lang="cs-CZ" sz="2000" dirty="0"/>
              <a:t>      1. běžně existují anionty Cl</a:t>
            </a:r>
            <a:r>
              <a:rPr lang="cs-CZ" sz="2000" baseline="30000" dirty="0"/>
              <a:t>VIII</a:t>
            </a:r>
            <a:r>
              <a:rPr lang="cs-CZ" sz="2000" dirty="0"/>
              <a:t>O</a:t>
            </a:r>
            <a:r>
              <a:rPr lang="cs-CZ" sz="2000" baseline="-25000" dirty="0"/>
              <a:t>4</a:t>
            </a:r>
            <a:r>
              <a:rPr lang="cs-CZ" sz="2000" baseline="30000" dirty="0"/>
              <a:t>-</a:t>
            </a:r>
            <a:r>
              <a:rPr lang="cs-CZ" sz="2000" dirty="0"/>
              <a:t> a l</a:t>
            </a:r>
            <a:r>
              <a:rPr lang="cs-CZ" sz="2000" baseline="30000" dirty="0"/>
              <a:t>VIII</a:t>
            </a:r>
            <a:r>
              <a:rPr lang="cs-CZ" sz="2000" dirty="0"/>
              <a:t>O</a:t>
            </a:r>
            <a:r>
              <a:rPr lang="cs-CZ" sz="2000" baseline="-25000" dirty="0"/>
              <a:t>4</a:t>
            </a:r>
            <a:r>
              <a:rPr lang="cs-CZ" sz="2000" baseline="30000" dirty="0"/>
              <a:t>-</a:t>
            </a:r>
            <a:r>
              <a:rPr lang="cs-CZ" sz="2000" dirty="0"/>
              <a:t>, naopak Br</a:t>
            </a:r>
            <a:r>
              <a:rPr lang="cs-CZ" sz="2000" baseline="30000" dirty="0"/>
              <a:t>VIII</a:t>
            </a:r>
            <a:r>
              <a:rPr lang="cs-CZ" sz="2000" dirty="0"/>
              <a:t>O</a:t>
            </a:r>
            <a:r>
              <a:rPr lang="cs-CZ" sz="2000" baseline="-25000" dirty="0"/>
              <a:t>4</a:t>
            </a:r>
            <a:r>
              <a:rPr lang="cs-CZ" sz="2000" baseline="30000" dirty="0"/>
              <a:t>-</a:t>
            </a:r>
            <a:r>
              <a:rPr lang="cs-CZ" sz="2000" dirty="0"/>
              <a:t> je velmi nestálý.</a:t>
            </a:r>
          </a:p>
          <a:p>
            <a:pPr algn="just"/>
            <a:endParaRPr lang="cs-CZ" sz="2000" dirty="0"/>
          </a:p>
          <a:p>
            <a:pPr algn="just"/>
            <a:r>
              <a:rPr lang="cs-CZ" sz="2000" dirty="0"/>
              <a:t>      2. běžně existují PCl</a:t>
            </a:r>
            <a:r>
              <a:rPr lang="cs-CZ" sz="2000" baseline="-25000" dirty="0"/>
              <a:t>5</a:t>
            </a:r>
            <a:r>
              <a:rPr lang="cs-CZ" sz="2000" dirty="0"/>
              <a:t> a SbCl</a:t>
            </a:r>
            <a:r>
              <a:rPr lang="cs-CZ" sz="2000" baseline="-25000" dirty="0"/>
              <a:t>5</a:t>
            </a:r>
            <a:r>
              <a:rPr lang="cs-CZ" sz="2000" dirty="0"/>
              <a:t>, AsCl</a:t>
            </a:r>
            <a:r>
              <a:rPr lang="cs-CZ" sz="2000" baseline="-25000" dirty="0"/>
              <a:t>5</a:t>
            </a:r>
            <a:r>
              <a:rPr lang="cs-CZ" sz="2000" dirty="0"/>
              <a:t> je nestabilní, NCl</a:t>
            </a:r>
            <a:r>
              <a:rPr lang="cs-CZ" sz="2000" baseline="-25000" dirty="0"/>
              <a:t>5</a:t>
            </a:r>
            <a:r>
              <a:rPr lang="cs-CZ" sz="2000" dirty="0"/>
              <a:t> a BiCl</a:t>
            </a:r>
            <a:r>
              <a:rPr lang="cs-CZ" sz="2000" baseline="-25000" dirty="0"/>
              <a:t>5</a:t>
            </a:r>
            <a:r>
              <a:rPr lang="cs-CZ" sz="2000" dirty="0"/>
              <a:t> neexistují.</a:t>
            </a:r>
          </a:p>
          <a:p>
            <a:pPr algn="just"/>
            <a:endParaRPr lang="cs-CZ" sz="2000" dirty="0"/>
          </a:p>
          <a:p>
            <a:pPr algn="just"/>
            <a:r>
              <a:rPr lang="cs-CZ" sz="2000" dirty="0"/>
              <a:t>      3. N</a:t>
            </a:r>
            <a:r>
              <a:rPr lang="cs-CZ" sz="2000" baseline="30000" dirty="0"/>
              <a:t>V</a:t>
            </a:r>
            <a:r>
              <a:rPr lang="cs-CZ" sz="2000" dirty="0"/>
              <a:t> a </a:t>
            </a:r>
            <a:r>
              <a:rPr lang="cs-CZ" sz="2000" dirty="0" err="1"/>
              <a:t>As</a:t>
            </a:r>
            <a:r>
              <a:rPr lang="cs-CZ" sz="2000" baseline="30000" dirty="0" err="1"/>
              <a:t>V</a:t>
            </a:r>
            <a:r>
              <a:rPr lang="cs-CZ" sz="2000" dirty="0"/>
              <a:t> mají oxidační vlastnosti, to neplatí pro P</a:t>
            </a:r>
            <a:r>
              <a:rPr lang="cs-CZ" sz="2000" baseline="30000" dirty="0"/>
              <a:t>V</a:t>
            </a:r>
            <a:r>
              <a:rPr lang="cs-CZ" sz="2000" dirty="0"/>
              <a:t>.</a:t>
            </a:r>
            <a:endParaRPr lang="en-US" sz="2000" dirty="0"/>
          </a:p>
        </p:txBody>
      </p:sp>
    </p:spTree>
    <p:extLst>
      <p:ext uri="{BB962C8B-B14F-4D97-AF65-F5344CB8AC3E}">
        <p14:creationId xmlns:p14="http://schemas.microsoft.com/office/powerpoint/2010/main" val="15950807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9DABCE2-CC7B-47EB-9A30-D064CDF92077}"/>
              </a:ext>
            </a:extLst>
          </p:cNvPr>
          <p:cNvSpPr txBox="1"/>
          <p:nvPr/>
        </p:nvSpPr>
        <p:spPr>
          <a:xfrm>
            <a:off x="228600" y="304800"/>
            <a:ext cx="2278060" cy="523220"/>
          </a:xfrm>
          <a:prstGeom prst="rect">
            <a:avLst/>
          </a:prstGeom>
          <a:noFill/>
        </p:spPr>
        <p:txBody>
          <a:bodyPr wrap="none" rtlCol="0">
            <a:spAutoFit/>
          </a:bodyPr>
          <a:lstStyle/>
          <a:p>
            <a:r>
              <a:rPr lang="en-US" sz="2800" b="1" dirty="0" err="1"/>
              <a:t>Pravidlo</a:t>
            </a:r>
            <a:r>
              <a:rPr lang="en-US" sz="2800" b="1" dirty="0"/>
              <a:t> </a:t>
            </a:r>
            <a:r>
              <a:rPr lang="en-US" sz="2800" b="1" dirty="0" err="1"/>
              <a:t>osmi</a:t>
            </a:r>
            <a:r>
              <a:rPr lang="en-US" sz="2800" b="1" dirty="0"/>
              <a:t> </a:t>
            </a:r>
          </a:p>
        </p:txBody>
      </p:sp>
      <p:sp>
        <p:nvSpPr>
          <p:cNvPr id="7" name="TextovéPole 6">
            <a:extLst>
              <a:ext uri="{FF2B5EF4-FFF2-40B4-BE49-F238E27FC236}">
                <a16:creationId xmlns:a16="http://schemas.microsoft.com/office/drawing/2014/main" id="{84FEA855-465C-4228-A2CB-228874D94B14}"/>
              </a:ext>
            </a:extLst>
          </p:cNvPr>
          <p:cNvSpPr txBox="1"/>
          <p:nvPr/>
        </p:nvSpPr>
        <p:spPr>
          <a:xfrm>
            <a:off x="308793" y="990600"/>
            <a:ext cx="8682807" cy="2185214"/>
          </a:xfrm>
          <a:prstGeom prst="rect">
            <a:avLst/>
          </a:prstGeom>
          <a:noFill/>
        </p:spPr>
        <p:txBody>
          <a:bodyPr wrap="square" rtlCol="0">
            <a:spAutoFit/>
          </a:bodyPr>
          <a:lstStyle/>
          <a:p>
            <a:r>
              <a:rPr lang="en-US" sz="2000" i="1" dirty="0" err="1"/>
              <a:t>Pravidlo</a:t>
            </a:r>
            <a:r>
              <a:rPr lang="en-US" sz="2000" i="1" dirty="0"/>
              <a:t> </a:t>
            </a:r>
            <a:r>
              <a:rPr lang="en-US" sz="2000" i="1" dirty="0" err="1"/>
              <a:t>osmi</a:t>
            </a:r>
            <a:r>
              <a:rPr lang="en-US" sz="2000" i="1" dirty="0"/>
              <a:t> </a:t>
            </a:r>
            <a:r>
              <a:rPr lang="en-US" sz="2000" dirty="0"/>
              <a:t>(</a:t>
            </a:r>
            <a:r>
              <a:rPr lang="en-US" sz="2000" dirty="0" err="1"/>
              <a:t>Abegg</a:t>
            </a:r>
            <a:r>
              <a:rPr lang="en-US" sz="2000" dirty="0"/>
              <a:t> 1904) plat</a:t>
            </a:r>
            <a:r>
              <a:rPr lang="cs-CZ" sz="2000" dirty="0"/>
              <a:t>í pro prvky IV. A - VII. A skupiny: </a:t>
            </a:r>
          </a:p>
          <a:p>
            <a:r>
              <a:rPr lang="cs-CZ" sz="800" dirty="0"/>
              <a:t>      </a:t>
            </a:r>
          </a:p>
          <a:p>
            <a:r>
              <a:rPr lang="cs-CZ" sz="2000" dirty="0"/>
              <a:t>Suma absolutních hodnot nejvyššího kladného mocenství a nejvyššího záporného mocenství je roven číslu 8.</a:t>
            </a:r>
          </a:p>
          <a:p>
            <a:endParaRPr lang="cs-CZ" sz="800" u="sng" dirty="0"/>
          </a:p>
          <a:p>
            <a:r>
              <a:rPr lang="cs-CZ" sz="2000" dirty="0"/>
              <a:t>Příklad:</a:t>
            </a:r>
          </a:p>
          <a:p>
            <a:r>
              <a:rPr lang="cs-CZ" sz="2000" dirty="0"/>
              <a:t>		Cl:     |-1| + |7| = 8 		S:      |-2| + |6| = 8</a:t>
            </a:r>
          </a:p>
          <a:p>
            <a:r>
              <a:rPr lang="cs-CZ" sz="2000" dirty="0"/>
              <a:t>		P:      |-3| + |5| = 8		Si:     |-4| + |4| = 8</a:t>
            </a:r>
            <a:endParaRPr lang="en-US" sz="2000" dirty="0"/>
          </a:p>
        </p:txBody>
      </p:sp>
      <p:pic>
        <p:nvPicPr>
          <p:cNvPr id="5" name="Picture 2" descr="Image result for oxidation number nonmetals">
            <a:hlinkClick r:id="rId2"/>
            <a:extLst>
              <a:ext uri="{FF2B5EF4-FFF2-40B4-BE49-F238E27FC236}">
                <a16:creationId xmlns:a16="http://schemas.microsoft.com/office/drawing/2014/main" id="{FC7F3011-940F-4753-9790-76CE14091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33800"/>
            <a:ext cx="7239000" cy="276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501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5091DB8-9AAB-42A4-8EF4-2ABED36F23DF}"/>
              </a:ext>
            </a:extLst>
          </p:cNvPr>
          <p:cNvSpPr txBox="1"/>
          <p:nvPr/>
        </p:nvSpPr>
        <p:spPr>
          <a:xfrm>
            <a:off x="228600" y="3657600"/>
            <a:ext cx="8763000" cy="2985433"/>
          </a:xfrm>
          <a:prstGeom prst="rect">
            <a:avLst/>
          </a:prstGeom>
          <a:noFill/>
        </p:spPr>
        <p:txBody>
          <a:bodyPr wrap="square" rtlCol="0">
            <a:spAutoFit/>
          </a:bodyPr>
          <a:lstStyle/>
          <a:p>
            <a:pPr algn="just"/>
            <a:r>
              <a:rPr lang="en-US" sz="2000" dirty="0" err="1"/>
              <a:t>Tvo</a:t>
            </a:r>
            <a:r>
              <a:rPr lang="cs-CZ" sz="2000" dirty="0"/>
              <a:t>ří-</a:t>
            </a:r>
            <a:r>
              <a:rPr lang="cs-CZ" sz="2000" dirty="0" err="1"/>
              <a:t>li</a:t>
            </a:r>
            <a:r>
              <a:rPr lang="cs-CZ" sz="2000" dirty="0"/>
              <a:t> prvek sloučeninu </a:t>
            </a:r>
            <a:r>
              <a:rPr lang="cs-CZ" sz="2000" b="1" dirty="0" err="1"/>
              <a:t>RH</a:t>
            </a:r>
            <a:r>
              <a:rPr lang="cs-CZ" sz="2000" b="1" i="1" baseline="-25000" dirty="0" err="1"/>
              <a:t>n</a:t>
            </a:r>
            <a:r>
              <a:rPr lang="cs-CZ" sz="2000" dirty="0"/>
              <a:t>, potom oxid s nejvyšším oxidačním číslem odpovídá </a:t>
            </a:r>
            <a:r>
              <a:rPr lang="cs-CZ" sz="2000" b="1" dirty="0"/>
              <a:t>R</a:t>
            </a:r>
            <a:r>
              <a:rPr lang="cs-CZ" sz="2000" b="1" baseline="-25000" dirty="0"/>
              <a:t>2</a:t>
            </a:r>
            <a:r>
              <a:rPr lang="cs-CZ" sz="2000" b="1" dirty="0"/>
              <a:t>O</a:t>
            </a:r>
            <a:r>
              <a:rPr lang="cs-CZ" sz="2000" b="1" baseline="-25000" dirty="0"/>
              <a:t>8-</a:t>
            </a:r>
            <a:r>
              <a:rPr lang="cs-CZ" sz="2000" b="1" i="1" baseline="-25000" dirty="0"/>
              <a:t>n</a:t>
            </a:r>
            <a:r>
              <a:rPr lang="en-US" sz="2000" dirty="0"/>
              <a:t> </a:t>
            </a:r>
            <a:endParaRPr lang="cs-CZ" sz="2000" dirty="0"/>
          </a:p>
          <a:p>
            <a:pPr algn="just"/>
            <a:endParaRPr lang="cs-CZ" sz="800" dirty="0"/>
          </a:p>
          <a:p>
            <a:pPr algn="just"/>
            <a:r>
              <a:rPr lang="cs-CZ" sz="2000" dirty="0"/>
              <a:t>Příklad:</a:t>
            </a:r>
          </a:p>
          <a:p>
            <a:pPr algn="just"/>
            <a:r>
              <a:rPr lang="cs-CZ" sz="2000" dirty="0"/>
              <a:t>		</a:t>
            </a:r>
            <a:r>
              <a:rPr lang="cs-CZ" sz="2000" dirty="0" err="1"/>
              <a:t>HCl</a:t>
            </a:r>
            <a:r>
              <a:rPr lang="cs-CZ" sz="2000" baseline="-25000" dirty="0"/>
              <a:t>	</a:t>
            </a:r>
            <a:r>
              <a:rPr lang="cs-CZ" sz="2000" dirty="0"/>
              <a:t> Cl</a:t>
            </a:r>
            <a:r>
              <a:rPr lang="cs-CZ" sz="2000" baseline="-25000" dirty="0"/>
              <a:t>2</a:t>
            </a:r>
            <a:r>
              <a:rPr lang="cs-CZ" sz="2000" dirty="0"/>
              <a:t>O</a:t>
            </a:r>
            <a:r>
              <a:rPr lang="cs-CZ" sz="2000" baseline="-25000" dirty="0"/>
              <a:t>7 	 	</a:t>
            </a:r>
            <a:r>
              <a:rPr lang="cs-CZ" sz="2000" dirty="0"/>
              <a:t>H</a:t>
            </a:r>
            <a:r>
              <a:rPr lang="cs-CZ" sz="2000" baseline="-25000" dirty="0"/>
              <a:t>2</a:t>
            </a:r>
            <a:r>
              <a:rPr lang="cs-CZ" sz="2000" dirty="0"/>
              <a:t>Cl</a:t>
            </a:r>
            <a:r>
              <a:rPr lang="cs-CZ" sz="2000" baseline="-25000" dirty="0"/>
              <a:t>2</a:t>
            </a:r>
            <a:r>
              <a:rPr lang="cs-CZ" sz="2000" dirty="0"/>
              <a:t>O</a:t>
            </a:r>
            <a:r>
              <a:rPr lang="cs-CZ" sz="2000" baseline="-25000" dirty="0"/>
              <a:t>8 </a:t>
            </a:r>
            <a:r>
              <a:rPr lang="cs-CZ" sz="2000" dirty="0"/>
              <a:t>= HClO</a:t>
            </a:r>
            <a:r>
              <a:rPr lang="cs-CZ" sz="2000" baseline="-25000" dirty="0"/>
              <a:t>4 </a:t>
            </a:r>
          </a:p>
          <a:p>
            <a:pPr algn="just"/>
            <a:r>
              <a:rPr lang="cs-CZ" sz="2000" baseline="-25000" dirty="0"/>
              <a:t>		</a:t>
            </a:r>
            <a:r>
              <a:rPr lang="cs-CZ" sz="2000" dirty="0"/>
              <a:t>H</a:t>
            </a:r>
            <a:r>
              <a:rPr lang="cs-CZ" sz="2000" baseline="-25000" dirty="0"/>
              <a:t>2</a:t>
            </a:r>
            <a:r>
              <a:rPr lang="cs-CZ" sz="2000" dirty="0"/>
              <a:t>S</a:t>
            </a:r>
            <a:r>
              <a:rPr lang="cs-CZ" sz="2000" baseline="-25000" dirty="0"/>
              <a:t>	 </a:t>
            </a:r>
            <a:r>
              <a:rPr lang="cs-CZ" sz="2000" dirty="0"/>
              <a:t>S</a:t>
            </a:r>
            <a:r>
              <a:rPr lang="cs-CZ" sz="2000" baseline="-25000" dirty="0"/>
              <a:t>2</a:t>
            </a:r>
            <a:r>
              <a:rPr lang="cs-CZ" sz="2000" dirty="0"/>
              <a:t>O</a:t>
            </a:r>
            <a:r>
              <a:rPr lang="cs-CZ" sz="2000" baseline="-25000" dirty="0"/>
              <a:t>6 </a:t>
            </a:r>
            <a:r>
              <a:rPr lang="cs-CZ" sz="2000" dirty="0"/>
              <a:t>=</a:t>
            </a:r>
            <a:r>
              <a:rPr lang="cs-CZ" sz="2000" baseline="-25000" dirty="0"/>
              <a:t> </a:t>
            </a:r>
            <a:r>
              <a:rPr lang="cs-CZ" sz="2000" dirty="0"/>
              <a:t>SO</a:t>
            </a:r>
            <a:r>
              <a:rPr lang="cs-CZ" sz="2000" baseline="-25000" dirty="0"/>
              <a:t>3	 </a:t>
            </a:r>
            <a:r>
              <a:rPr lang="cs-CZ" sz="2000" dirty="0"/>
              <a:t>H</a:t>
            </a:r>
            <a:r>
              <a:rPr lang="cs-CZ" sz="2000" baseline="-25000" dirty="0"/>
              <a:t>2</a:t>
            </a:r>
            <a:r>
              <a:rPr lang="cs-CZ" sz="2000" dirty="0"/>
              <a:t>SO</a:t>
            </a:r>
            <a:r>
              <a:rPr lang="cs-CZ" sz="2000" baseline="-25000" dirty="0"/>
              <a:t>4</a:t>
            </a:r>
          </a:p>
          <a:p>
            <a:pPr algn="just"/>
            <a:r>
              <a:rPr lang="cs-CZ" sz="2000" dirty="0"/>
              <a:t>		NH</a:t>
            </a:r>
            <a:r>
              <a:rPr lang="cs-CZ" sz="2000" baseline="-25000" dirty="0"/>
              <a:t>3	 </a:t>
            </a:r>
            <a:r>
              <a:rPr lang="cs-CZ" sz="2000" dirty="0"/>
              <a:t>N</a:t>
            </a:r>
            <a:r>
              <a:rPr lang="cs-CZ" sz="2000" baseline="-25000" dirty="0"/>
              <a:t>2</a:t>
            </a:r>
            <a:r>
              <a:rPr lang="cs-CZ" sz="2000" dirty="0"/>
              <a:t>O</a:t>
            </a:r>
            <a:r>
              <a:rPr lang="cs-CZ" sz="2000" baseline="-25000" dirty="0"/>
              <a:t>5	</a:t>
            </a:r>
            <a:r>
              <a:rPr lang="cs-CZ" sz="2000" dirty="0"/>
              <a:t> 	HNO</a:t>
            </a:r>
            <a:r>
              <a:rPr lang="cs-CZ" sz="2000" baseline="-25000" dirty="0"/>
              <a:t>3</a:t>
            </a:r>
            <a:endParaRPr lang="cs-CZ" sz="2000" dirty="0"/>
          </a:p>
          <a:p>
            <a:pPr algn="just"/>
            <a:r>
              <a:rPr lang="cs-CZ" sz="2000" dirty="0"/>
              <a:t>		PH</a:t>
            </a:r>
            <a:r>
              <a:rPr lang="cs-CZ" sz="2000" baseline="-25000" dirty="0"/>
              <a:t>3	 </a:t>
            </a:r>
            <a:r>
              <a:rPr lang="cs-CZ" sz="2000" dirty="0"/>
              <a:t>P</a:t>
            </a:r>
            <a:r>
              <a:rPr lang="cs-CZ" sz="2000" baseline="-25000" dirty="0"/>
              <a:t>2</a:t>
            </a:r>
            <a:r>
              <a:rPr lang="cs-CZ" sz="2000" dirty="0"/>
              <a:t>O</a:t>
            </a:r>
            <a:r>
              <a:rPr lang="cs-CZ" sz="2000" baseline="-25000" dirty="0"/>
              <a:t>5 		</a:t>
            </a:r>
            <a:r>
              <a:rPr lang="cs-CZ" sz="2000" dirty="0"/>
              <a:t> H</a:t>
            </a:r>
            <a:r>
              <a:rPr lang="cs-CZ" sz="2000" baseline="-25000" dirty="0"/>
              <a:t>2</a:t>
            </a:r>
            <a:r>
              <a:rPr lang="cs-CZ" sz="2000" dirty="0"/>
              <a:t>P</a:t>
            </a:r>
            <a:r>
              <a:rPr lang="cs-CZ" sz="2000" baseline="-25000" dirty="0"/>
              <a:t>2</a:t>
            </a:r>
            <a:r>
              <a:rPr lang="cs-CZ" sz="2000" dirty="0"/>
              <a:t>O</a:t>
            </a:r>
            <a:r>
              <a:rPr lang="cs-CZ" sz="2000" baseline="-25000" dirty="0"/>
              <a:t>6 </a:t>
            </a:r>
            <a:r>
              <a:rPr lang="cs-CZ" sz="2000" dirty="0"/>
              <a:t>= HPO</a:t>
            </a:r>
            <a:r>
              <a:rPr lang="cs-CZ" sz="2000" baseline="-25000" dirty="0"/>
              <a:t>3</a:t>
            </a:r>
            <a:r>
              <a:rPr lang="cs-CZ" sz="2000" dirty="0"/>
              <a:t> = H</a:t>
            </a:r>
            <a:r>
              <a:rPr lang="cs-CZ" sz="2000" baseline="-25000" dirty="0"/>
              <a:t>3</a:t>
            </a:r>
            <a:r>
              <a:rPr lang="cs-CZ" sz="2000" dirty="0"/>
              <a:t>PO</a:t>
            </a:r>
            <a:r>
              <a:rPr lang="cs-CZ" sz="2000" baseline="-25000" dirty="0"/>
              <a:t>4</a:t>
            </a:r>
          </a:p>
          <a:p>
            <a:pPr algn="just"/>
            <a:r>
              <a:rPr lang="cs-CZ" sz="2000" baseline="-25000" dirty="0"/>
              <a:t>		</a:t>
            </a:r>
            <a:r>
              <a:rPr lang="cs-CZ" sz="2000" dirty="0"/>
              <a:t>CH</a:t>
            </a:r>
            <a:r>
              <a:rPr lang="cs-CZ" sz="2000" baseline="-25000" dirty="0"/>
              <a:t>4	</a:t>
            </a:r>
            <a:r>
              <a:rPr lang="cs-CZ" sz="2000" dirty="0"/>
              <a:t> C</a:t>
            </a:r>
            <a:r>
              <a:rPr lang="cs-CZ" sz="2000" baseline="-25000" dirty="0"/>
              <a:t>2</a:t>
            </a:r>
            <a:r>
              <a:rPr lang="cs-CZ" sz="2000" dirty="0"/>
              <a:t>O</a:t>
            </a:r>
            <a:r>
              <a:rPr lang="cs-CZ" sz="2000" baseline="-25000" dirty="0"/>
              <a:t>4 </a:t>
            </a:r>
            <a:r>
              <a:rPr lang="cs-CZ" sz="2000" dirty="0"/>
              <a:t>=</a:t>
            </a:r>
            <a:r>
              <a:rPr lang="cs-CZ" sz="2000" baseline="-25000" dirty="0"/>
              <a:t> </a:t>
            </a:r>
            <a:r>
              <a:rPr lang="cs-CZ" sz="2000" dirty="0"/>
              <a:t>CO</a:t>
            </a:r>
            <a:r>
              <a:rPr lang="cs-CZ" sz="2000" baseline="-25000" dirty="0"/>
              <a:t>2	 </a:t>
            </a:r>
            <a:r>
              <a:rPr lang="cs-CZ" sz="2000" dirty="0"/>
              <a:t>H</a:t>
            </a:r>
            <a:r>
              <a:rPr lang="cs-CZ" sz="2000" baseline="-25000" dirty="0"/>
              <a:t>2</a:t>
            </a:r>
            <a:r>
              <a:rPr lang="cs-CZ" sz="2000" dirty="0"/>
              <a:t>CO</a:t>
            </a:r>
            <a:r>
              <a:rPr lang="cs-CZ" sz="2000" baseline="-25000" dirty="0"/>
              <a:t>3</a:t>
            </a:r>
          </a:p>
          <a:p>
            <a:pPr algn="just"/>
            <a:r>
              <a:rPr lang="cs-CZ" sz="2000" dirty="0"/>
              <a:t>		SiH</a:t>
            </a:r>
            <a:r>
              <a:rPr lang="cs-CZ" sz="2000" baseline="-25000" dirty="0"/>
              <a:t>4	</a:t>
            </a:r>
            <a:r>
              <a:rPr lang="cs-CZ" sz="2000" dirty="0"/>
              <a:t> Si</a:t>
            </a:r>
            <a:r>
              <a:rPr lang="cs-CZ" sz="2000" baseline="-25000" dirty="0"/>
              <a:t>2</a:t>
            </a:r>
            <a:r>
              <a:rPr lang="cs-CZ" sz="2000" dirty="0"/>
              <a:t>O</a:t>
            </a:r>
            <a:r>
              <a:rPr lang="cs-CZ" sz="2000" baseline="-25000" dirty="0"/>
              <a:t>4 </a:t>
            </a:r>
            <a:r>
              <a:rPr lang="cs-CZ" sz="2000" dirty="0"/>
              <a:t>=</a:t>
            </a:r>
            <a:r>
              <a:rPr lang="cs-CZ" sz="2000" baseline="-25000" dirty="0"/>
              <a:t> </a:t>
            </a:r>
            <a:r>
              <a:rPr lang="cs-CZ" sz="2000" dirty="0"/>
              <a:t>SiO</a:t>
            </a:r>
            <a:r>
              <a:rPr lang="cs-CZ" sz="2000" baseline="-25000" dirty="0"/>
              <a:t>2	 </a:t>
            </a:r>
            <a:r>
              <a:rPr lang="cs-CZ" sz="2000" dirty="0"/>
              <a:t>H</a:t>
            </a:r>
            <a:r>
              <a:rPr lang="cs-CZ" sz="2000" baseline="-25000" dirty="0"/>
              <a:t>2</a:t>
            </a:r>
            <a:r>
              <a:rPr lang="cs-CZ" sz="2000" dirty="0"/>
              <a:t>SiO</a:t>
            </a:r>
            <a:r>
              <a:rPr lang="cs-CZ" sz="2000" baseline="-25000" dirty="0"/>
              <a:t>3</a:t>
            </a:r>
          </a:p>
        </p:txBody>
      </p:sp>
      <p:sp>
        <p:nvSpPr>
          <p:cNvPr id="6" name="TextovéPole 5">
            <a:extLst>
              <a:ext uri="{FF2B5EF4-FFF2-40B4-BE49-F238E27FC236}">
                <a16:creationId xmlns:a16="http://schemas.microsoft.com/office/drawing/2014/main" id="{AC41B10C-C2BC-4BD8-AC93-7A6335D37F1B}"/>
              </a:ext>
            </a:extLst>
          </p:cNvPr>
          <p:cNvSpPr txBox="1"/>
          <p:nvPr/>
        </p:nvSpPr>
        <p:spPr>
          <a:xfrm>
            <a:off x="304800" y="914400"/>
            <a:ext cx="5562600" cy="1631216"/>
          </a:xfrm>
          <a:prstGeom prst="rect">
            <a:avLst/>
          </a:prstGeom>
          <a:noFill/>
        </p:spPr>
        <p:txBody>
          <a:bodyPr wrap="square" rtlCol="0">
            <a:spAutoFit/>
          </a:bodyPr>
          <a:lstStyle/>
          <a:p>
            <a:r>
              <a:rPr lang="en-US" sz="2000" b="1" dirty="0"/>
              <a:t>Maxim</a:t>
            </a:r>
            <a:r>
              <a:rPr lang="cs-CZ" sz="2000" b="1" dirty="0"/>
              <a:t>á</a:t>
            </a:r>
            <a:r>
              <a:rPr lang="en-US" sz="2000" b="1" dirty="0"/>
              <a:t>ln</a:t>
            </a:r>
            <a:r>
              <a:rPr lang="cs-CZ" sz="2000" b="1" dirty="0"/>
              <a:t>í oxidační číslo </a:t>
            </a:r>
            <a:r>
              <a:rPr lang="cs-CZ" sz="2000" dirty="0"/>
              <a:t>je u nekovů rovno číslu skupiny. </a:t>
            </a:r>
          </a:p>
          <a:p>
            <a:endParaRPr lang="cs-CZ" sz="2000" dirty="0"/>
          </a:p>
          <a:p>
            <a:r>
              <a:rPr lang="cs-CZ" sz="2000" b="1" dirty="0"/>
              <a:t>Minimální oxidační číslo </a:t>
            </a:r>
            <a:r>
              <a:rPr lang="cs-CZ" sz="2000" dirty="0"/>
              <a:t>je u nekovů rovno číslu skupiny - 8. </a:t>
            </a:r>
            <a:endParaRPr lang="en-US" sz="2000" dirty="0"/>
          </a:p>
        </p:txBody>
      </p:sp>
      <p:pic>
        <p:nvPicPr>
          <p:cNvPr id="7" name="Obrázek 6">
            <a:extLst>
              <a:ext uri="{FF2B5EF4-FFF2-40B4-BE49-F238E27FC236}">
                <a16:creationId xmlns:a16="http://schemas.microsoft.com/office/drawing/2014/main" id="{FE613BDE-1AE2-4C37-BDD6-CB4360165766}"/>
              </a:ext>
            </a:extLst>
          </p:cNvPr>
          <p:cNvPicPr>
            <a:picLocks noChangeAspect="1"/>
          </p:cNvPicPr>
          <p:nvPr/>
        </p:nvPicPr>
        <p:blipFill>
          <a:blip r:embed="rId2"/>
          <a:stretch>
            <a:fillRect/>
          </a:stretch>
        </p:blipFill>
        <p:spPr>
          <a:xfrm>
            <a:off x="5943600" y="152400"/>
            <a:ext cx="2971800" cy="3250171"/>
          </a:xfrm>
          <a:prstGeom prst="rect">
            <a:avLst/>
          </a:prstGeom>
        </p:spPr>
      </p:pic>
    </p:spTree>
    <p:extLst>
      <p:ext uri="{BB962C8B-B14F-4D97-AF65-F5344CB8AC3E}">
        <p14:creationId xmlns:p14="http://schemas.microsoft.com/office/powerpoint/2010/main" val="3438796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Oxidation Number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70866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http://4.bp.blogspot.com/_qZGouBqZeg8/TT8ojaBh8OI/AAAAAAAAB6Q/BaU7wXQaaGU/s1600/PeriodicTable+-+O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8991600" cy="63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8294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BC4D213-E00C-4EA6-BDA1-04CCDD6B6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07" y="1432152"/>
            <a:ext cx="3867151" cy="2133600"/>
          </a:xfrm>
          <a:prstGeom prst="rect">
            <a:avLst/>
          </a:prstGeom>
        </p:spPr>
      </p:pic>
      <p:pic>
        <p:nvPicPr>
          <p:cNvPr id="6" name="Obrázek 5">
            <a:extLst>
              <a:ext uri="{FF2B5EF4-FFF2-40B4-BE49-F238E27FC236}">
                <a16:creationId xmlns:a16="http://schemas.microsoft.com/office/drawing/2014/main" id="{DD0AA545-C451-47D8-86A2-4F6F058FEA98}"/>
              </a:ext>
            </a:extLst>
          </p:cNvPr>
          <p:cNvPicPr>
            <a:picLocks noChangeAspect="1"/>
          </p:cNvPicPr>
          <p:nvPr/>
        </p:nvPicPr>
        <p:blipFill>
          <a:blip r:embed="rId3"/>
          <a:stretch>
            <a:fillRect/>
          </a:stretch>
        </p:blipFill>
        <p:spPr>
          <a:xfrm>
            <a:off x="4572000" y="281027"/>
            <a:ext cx="4362231" cy="3475439"/>
          </a:xfrm>
          <a:prstGeom prst="rect">
            <a:avLst/>
          </a:prstGeom>
        </p:spPr>
      </p:pic>
      <p:sp>
        <p:nvSpPr>
          <p:cNvPr id="4" name="Rectangle 7">
            <a:extLst>
              <a:ext uri="{FF2B5EF4-FFF2-40B4-BE49-F238E27FC236}">
                <a16:creationId xmlns:a16="http://schemas.microsoft.com/office/drawing/2014/main" id="{04A2EBAF-35BC-41F4-BDEE-4534474C0443}"/>
              </a:ext>
            </a:extLst>
          </p:cNvPr>
          <p:cNvSpPr>
            <a:spLocks noGrp="1" noChangeArrowheads="1"/>
          </p:cNvSpPr>
          <p:nvPr>
            <p:ph type="title"/>
          </p:nvPr>
        </p:nvSpPr>
        <p:spPr>
          <a:xfrm>
            <a:off x="136990" y="228600"/>
            <a:ext cx="4371658" cy="685800"/>
          </a:xfrm>
          <a:noFill/>
        </p:spPr>
        <p:txBody>
          <a:bodyPr>
            <a:noAutofit/>
          </a:bodyPr>
          <a:lstStyle/>
          <a:p>
            <a:pPr eaLnBrk="1" hangingPunct="1"/>
            <a:r>
              <a:rPr lang="cs-CZ" altLang="cs-CZ" sz="2800" b="1" dirty="0"/>
              <a:t>Oxidační číslo přechodných kovů</a:t>
            </a:r>
            <a:r>
              <a:rPr lang="cs-CZ" altLang="cs-CZ" sz="2800" dirty="0"/>
              <a:t> </a:t>
            </a:r>
          </a:p>
        </p:txBody>
      </p:sp>
      <p:sp>
        <p:nvSpPr>
          <p:cNvPr id="7" name="Rectangle 7">
            <a:extLst>
              <a:ext uri="{FF2B5EF4-FFF2-40B4-BE49-F238E27FC236}">
                <a16:creationId xmlns:a16="http://schemas.microsoft.com/office/drawing/2014/main" id="{C354D798-E2D6-443F-9ADF-631B110F75BC}"/>
              </a:ext>
            </a:extLst>
          </p:cNvPr>
          <p:cNvSpPr txBox="1">
            <a:spLocks noChangeArrowheads="1"/>
          </p:cNvSpPr>
          <p:nvPr/>
        </p:nvSpPr>
        <p:spPr>
          <a:xfrm>
            <a:off x="331807" y="3982899"/>
            <a:ext cx="2030393" cy="10287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2800" b="1" dirty="0"/>
              <a:t>Lanthanoidy</a:t>
            </a:r>
            <a:endParaRPr lang="cs-CZ" altLang="cs-CZ" sz="2800" dirty="0"/>
          </a:p>
        </p:txBody>
      </p:sp>
      <p:pic>
        <p:nvPicPr>
          <p:cNvPr id="9" name="Picture 4" descr="Actinoids - Properties and Uses - Self Study Point">
            <a:extLst>
              <a:ext uri="{FF2B5EF4-FFF2-40B4-BE49-F238E27FC236}">
                <a16:creationId xmlns:a16="http://schemas.microsoft.com/office/drawing/2014/main" id="{3B379604-2041-4725-9924-8C5B1FA8E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7382" y="5188418"/>
            <a:ext cx="6353395" cy="1541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ble 5 from Overview of the Actinide and Lanthanide (the f ) Elements |  Semantic Scholar">
            <a:extLst>
              <a:ext uri="{FF2B5EF4-FFF2-40B4-BE49-F238E27FC236}">
                <a16:creationId xmlns:a16="http://schemas.microsoft.com/office/drawing/2014/main" id="{827B1F29-9D6C-41AD-9D9A-F86423B9E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3544" y="3947181"/>
            <a:ext cx="6137233" cy="1056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a:extLst>
              <a:ext uri="{FF2B5EF4-FFF2-40B4-BE49-F238E27FC236}">
                <a16:creationId xmlns:a16="http://schemas.microsoft.com/office/drawing/2014/main" id="{C58B4A53-E5FF-43B1-B693-00BA80FD4B07}"/>
              </a:ext>
            </a:extLst>
          </p:cNvPr>
          <p:cNvSpPr txBox="1">
            <a:spLocks noChangeArrowheads="1"/>
          </p:cNvSpPr>
          <p:nvPr/>
        </p:nvSpPr>
        <p:spPr>
          <a:xfrm>
            <a:off x="331807" y="5444653"/>
            <a:ext cx="1764305" cy="1028700"/>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2800" b="1" dirty="0"/>
              <a:t>Aktinoidy</a:t>
            </a:r>
            <a:endParaRPr lang="cs-CZ" altLang="cs-CZ" sz="2800" dirty="0"/>
          </a:p>
        </p:txBody>
      </p:sp>
    </p:spTree>
    <p:extLst>
      <p:ext uri="{BB962C8B-B14F-4D97-AF65-F5344CB8AC3E}">
        <p14:creationId xmlns:p14="http://schemas.microsoft.com/office/powerpoint/2010/main" val="25335136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1D301A2D-9FAB-4C6E-8E2D-EC12388393C1}"/>
              </a:ext>
            </a:extLst>
          </p:cNvPr>
          <p:cNvSpPr txBox="1"/>
          <p:nvPr/>
        </p:nvSpPr>
        <p:spPr>
          <a:xfrm>
            <a:off x="204627" y="1067559"/>
            <a:ext cx="3238928" cy="2862322"/>
          </a:xfrm>
          <a:prstGeom prst="rect">
            <a:avLst/>
          </a:prstGeom>
          <a:noFill/>
        </p:spPr>
        <p:txBody>
          <a:bodyPr wrap="square">
            <a:spAutoFit/>
          </a:bodyPr>
          <a:lstStyle/>
          <a:p>
            <a:pPr algn="just"/>
            <a:r>
              <a:rPr lang="cs-CZ" sz="2000" b="0" i="0" dirty="0">
                <a:effectLst/>
              </a:rPr>
              <a:t>Nepřechodné (s- nebo p-) prvky v </a:t>
            </a:r>
            <a:r>
              <a:rPr lang="cs-CZ" sz="2000" b="0" i="1" dirty="0">
                <a:effectLst/>
              </a:rPr>
              <a:t>n</a:t>
            </a:r>
            <a:r>
              <a:rPr lang="cs-CZ" sz="2000" b="0" i="0" dirty="0">
                <a:effectLst/>
              </a:rPr>
              <a:t>-té skupině vykazují obdobné oxidační stavy jako přechodné (d-) prvky v (</a:t>
            </a:r>
            <a:r>
              <a:rPr lang="cs-CZ" sz="2000" b="0" i="1" dirty="0">
                <a:effectLst/>
              </a:rPr>
              <a:t>n +10</a:t>
            </a:r>
            <a:r>
              <a:rPr lang="cs-CZ" sz="2000" b="0" i="0" dirty="0">
                <a:effectLst/>
              </a:rPr>
              <a:t>)-té skupině:</a:t>
            </a:r>
          </a:p>
          <a:p>
            <a:pPr algn="just"/>
            <a:endParaRPr lang="en-US" sz="2000" dirty="0"/>
          </a:p>
          <a:p>
            <a:pPr algn="just"/>
            <a:r>
              <a:rPr lang="en-US" sz="2000" dirty="0"/>
              <a:t>Mn</a:t>
            </a:r>
            <a:r>
              <a:rPr lang="cs-CZ" sz="2000" dirty="0"/>
              <a:t>, Re	</a:t>
            </a:r>
            <a:r>
              <a:rPr lang="cs-CZ" sz="2000" i="1" dirty="0"/>
              <a:t>vs.    </a:t>
            </a:r>
            <a:r>
              <a:rPr lang="cs-CZ" sz="2000" dirty="0"/>
              <a:t>Cl, Br, I</a:t>
            </a:r>
          </a:p>
          <a:p>
            <a:pPr algn="just"/>
            <a:r>
              <a:rPr lang="cs-CZ" sz="2000" dirty="0" err="1"/>
              <a:t>Cr</a:t>
            </a:r>
            <a:r>
              <a:rPr lang="cs-CZ" sz="2000" dirty="0"/>
              <a:t>, </a:t>
            </a:r>
            <a:r>
              <a:rPr lang="cs-CZ" sz="2000" dirty="0" err="1"/>
              <a:t>Mn</a:t>
            </a:r>
            <a:r>
              <a:rPr lang="cs-CZ" sz="2000" dirty="0"/>
              <a:t>, W    </a:t>
            </a:r>
            <a:r>
              <a:rPr lang="cs-CZ" sz="2000" i="1" dirty="0"/>
              <a:t>vs.   </a:t>
            </a:r>
            <a:r>
              <a:rPr lang="cs-CZ" sz="2000" dirty="0"/>
              <a:t> S, Se, Te</a:t>
            </a:r>
          </a:p>
          <a:p>
            <a:pPr algn="just"/>
            <a:r>
              <a:rPr lang="cs-CZ" sz="2000" dirty="0"/>
              <a:t>apod.</a:t>
            </a:r>
          </a:p>
        </p:txBody>
      </p:sp>
      <p:sp>
        <p:nvSpPr>
          <p:cNvPr id="3" name="TextovéPole 2">
            <a:extLst>
              <a:ext uri="{FF2B5EF4-FFF2-40B4-BE49-F238E27FC236}">
                <a16:creationId xmlns:a16="http://schemas.microsoft.com/office/drawing/2014/main" id="{99FDFDED-19CF-4272-8BB6-707EB7206ECF}"/>
              </a:ext>
            </a:extLst>
          </p:cNvPr>
          <p:cNvSpPr txBox="1"/>
          <p:nvPr/>
        </p:nvSpPr>
        <p:spPr>
          <a:xfrm>
            <a:off x="304800" y="381000"/>
            <a:ext cx="2061911" cy="461665"/>
          </a:xfrm>
          <a:prstGeom prst="rect">
            <a:avLst/>
          </a:prstGeom>
          <a:noFill/>
        </p:spPr>
        <p:txBody>
          <a:bodyPr wrap="none" rtlCol="0">
            <a:spAutoFit/>
          </a:bodyPr>
          <a:lstStyle/>
          <a:p>
            <a:r>
              <a:rPr lang="cs-CZ" sz="2400" b="1" dirty="0"/>
              <a:t>Pravidlo n + 10</a:t>
            </a:r>
          </a:p>
        </p:txBody>
      </p:sp>
      <p:grpSp>
        <p:nvGrpSpPr>
          <p:cNvPr id="4" name="Skupina 3">
            <a:extLst>
              <a:ext uri="{FF2B5EF4-FFF2-40B4-BE49-F238E27FC236}">
                <a16:creationId xmlns:a16="http://schemas.microsoft.com/office/drawing/2014/main" id="{D7B81116-0F71-4C09-9368-8C1DC0A49BC1}"/>
              </a:ext>
            </a:extLst>
          </p:cNvPr>
          <p:cNvGrpSpPr/>
          <p:nvPr/>
        </p:nvGrpSpPr>
        <p:grpSpPr>
          <a:xfrm>
            <a:off x="3681573" y="403261"/>
            <a:ext cx="5257800" cy="2729310"/>
            <a:chOff x="3733800" y="306862"/>
            <a:chExt cx="5257800" cy="2729310"/>
          </a:xfrm>
        </p:grpSpPr>
        <p:pic>
          <p:nvPicPr>
            <p:cNvPr id="222214" name="Picture 6" descr="Fig. 13">
              <a:extLst>
                <a:ext uri="{FF2B5EF4-FFF2-40B4-BE49-F238E27FC236}">
                  <a16:creationId xmlns:a16="http://schemas.microsoft.com/office/drawing/2014/main" id="{CEC01E6F-7E7A-4B3C-9D66-FF8FB32FF9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306862"/>
              <a:ext cx="5257800" cy="2729310"/>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a:extLst>
                <a:ext uri="{FF2B5EF4-FFF2-40B4-BE49-F238E27FC236}">
                  <a16:creationId xmlns:a16="http://schemas.microsoft.com/office/drawing/2014/main" id="{7A073455-83C0-4726-A621-B053D5B1DB85}"/>
                </a:ext>
              </a:extLst>
            </p:cNvPr>
            <p:cNvSpPr/>
            <p:nvPr/>
          </p:nvSpPr>
          <p:spPr>
            <a:xfrm>
              <a:off x="4419600" y="832575"/>
              <a:ext cx="15240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33F23505-5B9E-4746-A773-9E197E9DF99A}"/>
                </a:ext>
              </a:extLst>
            </p:cNvPr>
            <p:cNvSpPr/>
            <p:nvPr/>
          </p:nvSpPr>
          <p:spPr>
            <a:xfrm>
              <a:off x="6858000" y="832575"/>
              <a:ext cx="452689" cy="15697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5" name="TextovéPole 4">
            <a:extLst>
              <a:ext uri="{FF2B5EF4-FFF2-40B4-BE49-F238E27FC236}">
                <a16:creationId xmlns:a16="http://schemas.microsoft.com/office/drawing/2014/main" id="{4B363154-9E74-4A57-A272-1FED68056E81}"/>
              </a:ext>
            </a:extLst>
          </p:cNvPr>
          <p:cNvSpPr txBox="1"/>
          <p:nvPr/>
        </p:nvSpPr>
        <p:spPr>
          <a:xfrm>
            <a:off x="195209" y="4343400"/>
            <a:ext cx="2162084" cy="1631216"/>
          </a:xfrm>
          <a:prstGeom prst="rect">
            <a:avLst/>
          </a:prstGeom>
          <a:noFill/>
        </p:spPr>
        <p:txBody>
          <a:bodyPr wrap="square" rtlCol="0">
            <a:spAutoFit/>
          </a:bodyPr>
          <a:lstStyle/>
          <a:p>
            <a:pPr algn="just"/>
            <a:r>
              <a:rPr lang="cs-CZ" sz="2000" dirty="0"/>
              <a:t> V </a:t>
            </a:r>
            <a:r>
              <a:rPr lang="cs-CZ" sz="2000" b="1" dirty="0"/>
              <a:t>krátké formě periodické tabulky</a:t>
            </a:r>
          </a:p>
          <a:p>
            <a:pPr algn="just"/>
            <a:r>
              <a:rPr lang="cs-CZ" sz="2000" dirty="0"/>
              <a:t>jsou tyto dvojice skupin prvků zobrazeny spolu.</a:t>
            </a:r>
          </a:p>
        </p:txBody>
      </p:sp>
      <p:pic>
        <p:nvPicPr>
          <p:cNvPr id="1026" name="Picture 2" descr="Periodic table - The first periodic table | Britannica.com">
            <a:extLst>
              <a:ext uri="{FF2B5EF4-FFF2-40B4-BE49-F238E27FC236}">
                <a16:creationId xmlns:a16="http://schemas.microsoft.com/office/drawing/2014/main" id="{1F1F6F32-F268-4BCF-99C6-0B8FEB929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995" y="3960829"/>
            <a:ext cx="6399405" cy="272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0843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93E9793-DADD-4AC4-9B3F-78BC5A454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112363"/>
            <a:ext cx="8610600" cy="541600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7BCFD90-482D-4671-A150-A36258AB66E1}"/>
              </a:ext>
            </a:extLst>
          </p:cNvPr>
          <p:cNvSpPr txBox="1"/>
          <p:nvPr/>
        </p:nvSpPr>
        <p:spPr>
          <a:xfrm>
            <a:off x="266700" y="304800"/>
            <a:ext cx="8610600" cy="707886"/>
          </a:xfrm>
          <a:prstGeom prst="rect">
            <a:avLst/>
          </a:prstGeom>
          <a:noFill/>
        </p:spPr>
        <p:txBody>
          <a:bodyPr wrap="square" rtlCol="0">
            <a:spAutoFit/>
          </a:bodyPr>
          <a:lstStyle/>
          <a:p>
            <a:pPr algn="just"/>
            <a:r>
              <a:rPr lang="cs-CZ" sz="2000" dirty="0"/>
              <a:t> V </a:t>
            </a:r>
            <a:r>
              <a:rPr lang="en-US" sz="2000" b="1" dirty="0" err="1"/>
              <a:t>dlouh</a:t>
            </a:r>
            <a:r>
              <a:rPr lang="cs-CZ" sz="2000" b="1" dirty="0"/>
              <a:t>é </a:t>
            </a:r>
            <a:r>
              <a:rPr lang="en-US" sz="2000" b="1" dirty="0"/>
              <a:t>form</a:t>
            </a:r>
            <a:r>
              <a:rPr lang="cs-CZ" sz="2000" b="1" dirty="0"/>
              <a:t>ě periodické tabulky</a:t>
            </a:r>
            <a:r>
              <a:rPr lang="en-US" sz="2000" b="1" dirty="0"/>
              <a:t> </a:t>
            </a:r>
            <a:r>
              <a:rPr lang="en-US" sz="2000" dirty="0"/>
              <a:t>j</a:t>
            </a:r>
            <a:r>
              <a:rPr lang="cs-CZ" sz="2000" dirty="0" err="1"/>
              <a:t>sou</a:t>
            </a:r>
            <a:r>
              <a:rPr lang="cs-CZ" sz="2000" dirty="0"/>
              <a:t> tyto dvojice skupin prvků </a:t>
            </a:r>
            <a:r>
              <a:rPr lang="en-US" sz="2000" dirty="0" err="1"/>
              <a:t>ozna</a:t>
            </a:r>
            <a:r>
              <a:rPr lang="cs-CZ" sz="2000" dirty="0" err="1"/>
              <a:t>čeny</a:t>
            </a:r>
            <a:r>
              <a:rPr lang="cs-CZ" sz="2000" dirty="0"/>
              <a:t> stejnou římskou číslicí.</a:t>
            </a:r>
          </a:p>
        </p:txBody>
      </p:sp>
    </p:spTree>
    <p:extLst>
      <p:ext uri="{BB962C8B-B14F-4D97-AF65-F5344CB8AC3E}">
        <p14:creationId xmlns:p14="http://schemas.microsoft.com/office/powerpoint/2010/main" val="38171393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14EF185-FDA9-4E81-BD4A-18E8B61F9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2" y="1746944"/>
            <a:ext cx="5755105" cy="4698504"/>
          </a:xfrm>
          <a:prstGeom prst="rect">
            <a:avLst/>
          </a:prstGeom>
        </p:spPr>
      </p:pic>
      <p:sp>
        <p:nvSpPr>
          <p:cNvPr id="5" name="Rectangle 7">
            <a:extLst>
              <a:ext uri="{FF2B5EF4-FFF2-40B4-BE49-F238E27FC236}">
                <a16:creationId xmlns:a16="http://schemas.microsoft.com/office/drawing/2014/main" id="{82A35343-E727-4257-9FAC-9F94AA1C6C62}"/>
              </a:ext>
            </a:extLst>
          </p:cNvPr>
          <p:cNvSpPr>
            <a:spLocks noGrp="1" noChangeArrowheads="1"/>
          </p:cNvSpPr>
          <p:nvPr>
            <p:ph type="title"/>
          </p:nvPr>
        </p:nvSpPr>
        <p:spPr>
          <a:xfrm>
            <a:off x="1676400" y="304800"/>
            <a:ext cx="4038600" cy="487362"/>
          </a:xfrm>
          <a:noFill/>
        </p:spPr>
        <p:txBody>
          <a:bodyPr>
            <a:normAutofit fontScale="90000"/>
          </a:bodyPr>
          <a:lstStyle/>
          <a:p>
            <a:pPr eaLnBrk="1" hangingPunct="1"/>
            <a:r>
              <a:rPr lang="cs-CZ" altLang="cs-CZ" sz="3200" b="1" dirty="0"/>
              <a:t>Oxidační číslo</a:t>
            </a:r>
            <a:r>
              <a:rPr lang="cs-CZ" altLang="cs-CZ" sz="3200" dirty="0"/>
              <a:t> </a:t>
            </a:r>
          </a:p>
        </p:txBody>
      </p:sp>
      <p:sp>
        <p:nvSpPr>
          <p:cNvPr id="2" name="TextovéPole 1">
            <a:extLst>
              <a:ext uri="{FF2B5EF4-FFF2-40B4-BE49-F238E27FC236}">
                <a16:creationId xmlns:a16="http://schemas.microsoft.com/office/drawing/2014/main" id="{A4D50DE1-56C5-45BC-BA81-2FAA154C5BEB}"/>
              </a:ext>
            </a:extLst>
          </p:cNvPr>
          <p:cNvSpPr txBox="1"/>
          <p:nvPr/>
        </p:nvSpPr>
        <p:spPr>
          <a:xfrm>
            <a:off x="6096000" y="1828800"/>
            <a:ext cx="2667000" cy="4616648"/>
          </a:xfrm>
          <a:prstGeom prst="rect">
            <a:avLst/>
          </a:prstGeom>
          <a:noFill/>
        </p:spPr>
        <p:txBody>
          <a:bodyPr wrap="square" rtlCol="0">
            <a:spAutoFit/>
          </a:bodyPr>
          <a:lstStyle/>
          <a:p>
            <a:pPr algn="just"/>
            <a:r>
              <a:rPr lang="cs-CZ" sz="2000" dirty="0"/>
              <a:t>Ve skupinách přechodných kovů vzrůstá stabilita vyšších oxidačních stavů shora dolů, u nižších oxidačních stavů je tomu naopak.</a:t>
            </a:r>
          </a:p>
          <a:p>
            <a:pPr algn="just"/>
            <a:endParaRPr lang="cs-CZ" dirty="0"/>
          </a:p>
          <a:p>
            <a:endParaRPr lang="cs-CZ" dirty="0"/>
          </a:p>
          <a:p>
            <a:r>
              <a:rPr lang="cs-CZ" sz="2000" dirty="0"/>
              <a:t>       </a:t>
            </a:r>
            <a:r>
              <a:rPr lang="cs-CZ" sz="2000" dirty="0" err="1">
                <a:solidFill>
                  <a:srgbClr val="0070C0"/>
                </a:solidFill>
              </a:rPr>
              <a:t>Cr</a:t>
            </a:r>
            <a:r>
              <a:rPr lang="cs-CZ" sz="2000" baseline="30000" dirty="0" err="1">
                <a:solidFill>
                  <a:srgbClr val="0070C0"/>
                </a:solidFill>
              </a:rPr>
              <a:t>VI</a:t>
            </a:r>
            <a:r>
              <a:rPr lang="cs-CZ" sz="2000" dirty="0"/>
              <a:t>		</a:t>
            </a:r>
            <a:r>
              <a:rPr lang="cs-CZ" sz="2000" dirty="0" err="1">
                <a:solidFill>
                  <a:schemeClr val="accent2"/>
                </a:solidFill>
              </a:rPr>
              <a:t>Cr</a:t>
            </a:r>
            <a:r>
              <a:rPr lang="cs-CZ" sz="2000" baseline="30000" dirty="0" err="1">
                <a:solidFill>
                  <a:schemeClr val="accent2"/>
                </a:solidFill>
              </a:rPr>
              <a:t>III</a:t>
            </a:r>
            <a:endParaRPr lang="cs-CZ" sz="2000" baseline="30000" dirty="0">
              <a:solidFill>
                <a:schemeClr val="accent2"/>
              </a:solidFill>
            </a:endParaRPr>
          </a:p>
          <a:p>
            <a:endParaRPr lang="cs-CZ" sz="2000" dirty="0"/>
          </a:p>
          <a:p>
            <a:r>
              <a:rPr lang="cs-CZ" sz="2000" dirty="0"/>
              <a:t>       </a:t>
            </a:r>
            <a:r>
              <a:rPr lang="cs-CZ" sz="2000" dirty="0" err="1">
                <a:solidFill>
                  <a:srgbClr val="0070C0"/>
                </a:solidFill>
              </a:rPr>
              <a:t>Mo</a:t>
            </a:r>
            <a:r>
              <a:rPr lang="cs-CZ" sz="2000" baseline="30000" dirty="0" err="1">
                <a:solidFill>
                  <a:srgbClr val="0070C0"/>
                </a:solidFill>
              </a:rPr>
              <a:t>VI</a:t>
            </a:r>
            <a:r>
              <a:rPr lang="cs-CZ" sz="2000" dirty="0">
                <a:solidFill>
                  <a:srgbClr val="0070C0"/>
                </a:solidFill>
              </a:rPr>
              <a:t>	</a:t>
            </a:r>
            <a:r>
              <a:rPr lang="cs-CZ" sz="2000" dirty="0"/>
              <a:t>	</a:t>
            </a:r>
            <a:r>
              <a:rPr lang="cs-CZ" sz="2000" dirty="0" err="1">
                <a:solidFill>
                  <a:schemeClr val="accent2"/>
                </a:solidFill>
              </a:rPr>
              <a:t>Mo</a:t>
            </a:r>
            <a:r>
              <a:rPr lang="cs-CZ" sz="2000" baseline="30000" dirty="0" err="1">
                <a:solidFill>
                  <a:schemeClr val="accent2"/>
                </a:solidFill>
              </a:rPr>
              <a:t>III</a:t>
            </a:r>
            <a:endParaRPr lang="cs-CZ" sz="2000" baseline="30000" dirty="0">
              <a:solidFill>
                <a:schemeClr val="accent2"/>
              </a:solidFill>
            </a:endParaRPr>
          </a:p>
          <a:p>
            <a:endParaRPr lang="cs-CZ" sz="2000" dirty="0"/>
          </a:p>
          <a:p>
            <a:r>
              <a:rPr lang="cs-CZ" sz="2000" dirty="0"/>
              <a:t>      </a:t>
            </a:r>
            <a:r>
              <a:rPr lang="cs-CZ" sz="2000" dirty="0">
                <a:solidFill>
                  <a:srgbClr val="0070C0"/>
                </a:solidFill>
              </a:rPr>
              <a:t> W</a:t>
            </a:r>
            <a:r>
              <a:rPr lang="cs-CZ" sz="2000" baseline="30000" dirty="0">
                <a:solidFill>
                  <a:srgbClr val="0070C0"/>
                </a:solidFill>
              </a:rPr>
              <a:t>VI</a:t>
            </a:r>
            <a:r>
              <a:rPr lang="cs-CZ" sz="2000" dirty="0"/>
              <a:t>		</a:t>
            </a:r>
            <a:r>
              <a:rPr lang="cs-CZ" sz="2000" dirty="0">
                <a:solidFill>
                  <a:schemeClr val="accent2"/>
                </a:solidFill>
              </a:rPr>
              <a:t>W</a:t>
            </a:r>
            <a:r>
              <a:rPr lang="cs-CZ" sz="2000" baseline="30000" dirty="0">
                <a:solidFill>
                  <a:schemeClr val="accent2"/>
                </a:solidFill>
              </a:rPr>
              <a:t>III</a:t>
            </a:r>
            <a:endParaRPr lang="en-US" sz="2000" baseline="30000" dirty="0">
              <a:solidFill>
                <a:schemeClr val="accent2"/>
              </a:solidFill>
            </a:endParaRPr>
          </a:p>
          <a:p>
            <a:endParaRPr lang="en-US" dirty="0"/>
          </a:p>
        </p:txBody>
      </p:sp>
      <p:cxnSp>
        <p:nvCxnSpPr>
          <p:cNvPr id="6" name="Přímá spojnice se šipkou 5">
            <a:extLst>
              <a:ext uri="{FF2B5EF4-FFF2-40B4-BE49-F238E27FC236}">
                <a16:creationId xmlns:a16="http://schemas.microsoft.com/office/drawing/2014/main" id="{AD65221F-C722-4B4B-B8C8-7F6D3786E3E4}"/>
              </a:ext>
            </a:extLst>
          </p:cNvPr>
          <p:cNvCxnSpPr>
            <a:cxnSpLocks/>
          </p:cNvCxnSpPr>
          <p:nvPr/>
        </p:nvCxnSpPr>
        <p:spPr>
          <a:xfrm>
            <a:off x="6400800" y="4572000"/>
            <a:ext cx="0" cy="16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EA45AE76-DC57-47B8-89E2-276D91DD1C43}"/>
              </a:ext>
            </a:extLst>
          </p:cNvPr>
          <p:cNvCxnSpPr>
            <a:cxnSpLocks/>
          </p:cNvCxnSpPr>
          <p:nvPr/>
        </p:nvCxnSpPr>
        <p:spPr>
          <a:xfrm flipV="1">
            <a:off x="8610600" y="4572000"/>
            <a:ext cx="0" cy="15240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28656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snímek obrazovky&#10;&#10;Popis byl vytvořen automaticky">
            <a:extLst>
              <a:ext uri="{FF2B5EF4-FFF2-40B4-BE49-F238E27FC236}">
                <a16:creationId xmlns:a16="http://schemas.microsoft.com/office/drawing/2014/main" id="{D6B8A3EA-02D8-4CFE-B801-1FE4D7850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09600"/>
            <a:ext cx="7162800" cy="5372101"/>
          </a:xfrm>
          <a:prstGeom prst="rect">
            <a:avLst/>
          </a:prstGeom>
        </p:spPr>
      </p:pic>
    </p:spTree>
    <p:extLst>
      <p:ext uri="{BB962C8B-B14F-4D97-AF65-F5344CB8AC3E}">
        <p14:creationId xmlns:p14="http://schemas.microsoft.com/office/powerpoint/2010/main" val="26803213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6A52E143-8910-4E72-AE2F-71BE13F6F65C}"/>
              </a:ext>
            </a:extLst>
          </p:cNvPr>
          <p:cNvPicPr>
            <a:picLocks noChangeAspect="1"/>
          </p:cNvPicPr>
          <p:nvPr/>
        </p:nvPicPr>
        <p:blipFill>
          <a:blip r:embed="rId2"/>
          <a:stretch>
            <a:fillRect/>
          </a:stretch>
        </p:blipFill>
        <p:spPr>
          <a:xfrm>
            <a:off x="2023785" y="838200"/>
            <a:ext cx="6534149" cy="2328711"/>
          </a:xfrm>
          <a:prstGeom prst="rect">
            <a:avLst/>
          </a:prstGeom>
        </p:spPr>
      </p:pic>
      <p:pic>
        <p:nvPicPr>
          <p:cNvPr id="11" name="Obrázek 10">
            <a:extLst>
              <a:ext uri="{FF2B5EF4-FFF2-40B4-BE49-F238E27FC236}">
                <a16:creationId xmlns:a16="http://schemas.microsoft.com/office/drawing/2014/main" id="{A475562C-0C43-4ABF-9324-2A7CA6EF2BB5}"/>
              </a:ext>
            </a:extLst>
          </p:cNvPr>
          <p:cNvPicPr>
            <a:picLocks noChangeAspect="1"/>
          </p:cNvPicPr>
          <p:nvPr/>
        </p:nvPicPr>
        <p:blipFill>
          <a:blip r:embed="rId3"/>
          <a:stretch>
            <a:fillRect/>
          </a:stretch>
        </p:blipFill>
        <p:spPr>
          <a:xfrm>
            <a:off x="570654" y="3414445"/>
            <a:ext cx="8002691" cy="3301347"/>
          </a:xfrm>
          <a:prstGeom prst="rect">
            <a:avLst/>
          </a:prstGeom>
        </p:spPr>
      </p:pic>
      <p:sp>
        <p:nvSpPr>
          <p:cNvPr id="2" name="TextovéPole 1">
            <a:extLst>
              <a:ext uri="{FF2B5EF4-FFF2-40B4-BE49-F238E27FC236}">
                <a16:creationId xmlns:a16="http://schemas.microsoft.com/office/drawing/2014/main" id="{CF9531D0-8E0E-4A80-9E11-500BA658AA10}"/>
              </a:ext>
            </a:extLst>
          </p:cNvPr>
          <p:cNvSpPr txBox="1"/>
          <p:nvPr/>
        </p:nvSpPr>
        <p:spPr>
          <a:xfrm>
            <a:off x="228600" y="232464"/>
            <a:ext cx="6362704" cy="461665"/>
          </a:xfrm>
          <a:prstGeom prst="rect">
            <a:avLst/>
          </a:prstGeom>
          <a:noFill/>
        </p:spPr>
        <p:txBody>
          <a:bodyPr wrap="none" rtlCol="0">
            <a:spAutoFit/>
          </a:bodyPr>
          <a:lstStyle/>
          <a:p>
            <a:r>
              <a:rPr lang="cs-CZ" sz="2400" b="1" dirty="0"/>
              <a:t>Oxidační čísla a elektronová konfigurace d-prvků</a:t>
            </a:r>
          </a:p>
        </p:txBody>
      </p:sp>
    </p:spTree>
    <p:extLst>
      <p:ext uri="{BB962C8B-B14F-4D97-AF65-F5344CB8AC3E}">
        <p14:creationId xmlns:p14="http://schemas.microsoft.com/office/powerpoint/2010/main" val="32329475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nímek obrazovky&#10;&#10;Popis byl vytvořen automaticky">
            <a:extLst>
              <a:ext uri="{FF2B5EF4-FFF2-40B4-BE49-F238E27FC236}">
                <a16:creationId xmlns:a16="http://schemas.microsoft.com/office/drawing/2014/main" id="{DE291E85-8E40-46C8-88FA-3CDD7E4F6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1703"/>
            <a:ext cx="8381999" cy="6676619"/>
          </a:xfrm>
          <a:prstGeom prst="rect">
            <a:avLst/>
          </a:prstGeom>
        </p:spPr>
      </p:pic>
    </p:spTree>
    <p:extLst>
      <p:ext uri="{BB962C8B-B14F-4D97-AF65-F5344CB8AC3E}">
        <p14:creationId xmlns:p14="http://schemas.microsoft.com/office/powerpoint/2010/main" val="14495200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467E0F-794C-4AD6-8CBF-36822CC4FEF2}"/>
              </a:ext>
            </a:extLst>
          </p:cNvPr>
          <p:cNvSpPr>
            <a:spLocks noGrp="1"/>
          </p:cNvSpPr>
          <p:nvPr>
            <p:ph type="title"/>
          </p:nvPr>
        </p:nvSpPr>
        <p:spPr>
          <a:xfrm>
            <a:off x="457200" y="438389"/>
            <a:ext cx="8229600" cy="411162"/>
          </a:xfrm>
        </p:spPr>
        <p:txBody>
          <a:bodyPr>
            <a:normAutofit fontScale="90000"/>
          </a:bodyPr>
          <a:lstStyle/>
          <a:p>
            <a:r>
              <a:rPr lang="cs-CZ" sz="2800" b="1" dirty="0"/>
              <a:t>Oxidační čísla a názvosloví anorganických sloučenin</a:t>
            </a:r>
          </a:p>
        </p:txBody>
      </p:sp>
      <p:pic>
        <p:nvPicPr>
          <p:cNvPr id="5122" name="Picture 2" descr="See the source image">
            <a:extLst>
              <a:ext uri="{FF2B5EF4-FFF2-40B4-BE49-F238E27FC236}">
                <a16:creationId xmlns:a16="http://schemas.microsoft.com/office/drawing/2014/main" id="{9477A6C9-1512-4204-9988-46535A422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9920"/>
            <a:ext cx="5486400" cy="389286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DA02098-533A-4567-A2FD-A158EE4A194F}"/>
              </a:ext>
            </a:extLst>
          </p:cNvPr>
          <p:cNvSpPr txBox="1"/>
          <p:nvPr/>
        </p:nvSpPr>
        <p:spPr>
          <a:xfrm>
            <a:off x="1791984" y="5643158"/>
            <a:ext cx="5828016" cy="430887"/>
          </a:xfrm>
          <a:prstGeom prst="rect">
            <a:avLst/>
          </a:prstGeom>
          <a:noFill/>
          <a:ln w="25400">
            <a:solidFill>
              <a:schemeClr val="accent1"/>
            </a:solidFill>
          </a:ln>
        </p:spPr>
        <p:txBody>
          <a:bodyPr wrap="square" rtlCol="0">
            <a:spAutoFit/>
          </a:bodyPr>
          <a:lstStyle/>
          <a:p>
            <a:r>
              <a:rPr lang="cs-CZ" sz="2200" dirty="0">
                <a:latin typeface="Times New Roman" panose="02020603050405020304" pitchFamily="18" charset="0"/>
                <a:cs typeface="Times New Roman" panose="02020603050405020304" pitchFamily="18" charset="0"/>
              </a:rPr>
              <a:t>IX	 -</a:t>
            </a:r>
            <a:r>
              <a:rPr lang="cs-CZ" sz="2200" dirty="0" err="1">
                <a:latin typeface="Times New Roman" panose="02020603050405020304" pitchFamily="18" charset="0"/>
                <a:cs typeface="Times New Roman" panose="02020603050405020304" pitchFamily="18" charset="0"/>
              </a:rPr>
              <a:t>utý</a:t>
            </a:r>
            <a:r>
              <a:rPr lang="cs-CZ" sz="2200" dirty="0">
                <a:latin typeface="Times New Roman" panose="02020603050405020304" pitchFamily="18" charset="0"/>
                <a:cs typeface="Times New Roman" panose="02020603050405020304" pitchFamily="18" charset="0"/>
              </a:rPr>
              <a:t>	    kation </a:t>
            </a:r>
            <a:r>
              <a:rPr lang="cs-CZ" sz="2200" dirty="0" err="1">
                <a:latin typeface="Times New Roman" panose="02020603050405020304" pitchFamily="18" charset="0"/>
                <a:cs typeface="Times New Roman" panose="02020603050405020304" pitchFamily="18" charset="0"/>
              </a:rPr>
              <a:t>tetraoxoirid</a:t>
            </a:r>
            <a:r>
              <a:rPr lang="cs-CZ" sz="2200" dirty="0" err="1">
                <a:solidFill>
                  <a:srgbClr val="00B0F0"/>
                </a:solidFill>
                <a:latin typeface="Times New Roman" panose="02020603050405020304" pitchFamily="18" charset="0"/>
                <a:cs typeface="Times New Roman" panose="02020603050405020304" pitchFamily="18" charset="0"/>
              </a:rPr>
              <a:t>utý</a:t>
            </a:r>
            <a:r>
              <a:rPr lang="cs-CZ" sz="2200" dirty="0">
                <a:latin typeface="Times New Roman" panose="02020603050405020304" pitchFamily="18" charset="0"/>
                <a:cs typeface="Times New Roman" panose="02020603050405020304" pitchFamily="18" charset="0"/>
              </a:rPr>
              <a:t>   </a:t>
            </a:r>
            <a:r>
              <a:rPr lang="cs-CZ" sz="2200" i="0" dirty="0">
                <a:solidFill>
                  <a:srgbClr val="202122"/>
                </a:solidFill>
                <a:effectLst/>
                <a:latin typeface="Times New Roman" panose="02020603050405020304" pitchFamily="18" charset="0"/>
                <a:cs typeface="Times New Roman" panose="02020603050405020304" pitchFamily="18" charset="0"/>
              </a:rPr>
              <a:t> [IrO</a:t>
            </a:r>
            <a:r>
              <a:rPr lang="cs-CZ" sz="2200" i="0" baseline="-25000" dirty="0">
                <a:solidFill>
                  <a:srgbClr val="202122"/>
                </a:solidFill>
                <a:effectLst/>
                <a:latin typeface="Times New Roman" panose="02020603050405020304" pitchFamily="18" charset="0"/>
                <a:cs typeface="Times New Roman" panose="02020603050405020304" pitchFamily="18" charset="0"/>
              </a:rPr>
              <a:t>4</a:t>
            </a:r>
            <a:r>
              <a:rPr lang="cs-CZ" sz="2200" i="0" dirty="0">
                <a:solidFill>
                  <a:srgbClr val="202122"/>
                </a:solidFill>
                <a:effectLst/>
                <a:latin typeface="Times New Roman" panose="02020603050405020304" pitchFamily="18" charset="0"/>
                <a:cs typeface="Times New Roman" panose="02020603050405020304" pitchFamily="18" charset="0"/>
              </a:rPr>
              <a:t>]</a:t>
            </a:r>
            <a:r>
              <a:rPr lang="cs-CZ" sz="2200" i="0" baseline="30000" dirty="0">
                <a:solidFill>
                  <a:srgbClr val="202122"/>
                </a:solidFill>
                <a:effectLst/>
                <a:latin typeface="Times New Roman" panose="02020603050405020304" pitchFamily="18" charset="0"/>
                <a:cs typeface="Times New Roman" panose="02020603050405020304" pitchFamily="18" charset="0"/>
              </a:rPr>
              <a:t>+</a:t>
            </a:r>
            <a:endParaRPr lang="cs-CZ" sz="2200" b="1" dirty="0">
              <a:latin typeface="Times New Roman" panose="02020603050405020304" pitchFamily="18" charset="0"/>
              <a:cs typeface="Times New Roman" panose="02020603050405020304" pitchFamily="18" charset="0"/>
            </a:endParaRPr>
          </a:p>
        </p:txBody>
      </p:sp>
      <p:sp>
        <p:nvSpPr>
          <p:cNvPr id="7" name="TextovéPole 6">
            <a:extLst>
              <a:ext uri="{FF2B5EF4-FFF2-40B4-BE49-F238E27FC236}">
                <a16:creationId xmlns:a16="http://schemas.microsoft.com/office/drawing/2014/main" id="{054EBCAB-28DB-4E08-8F52-50D0859A86F5}"/>
              </a:ext>
            </a:extLst>
          </p:cNvPr>
          <p:cNvSpPr txBox="1"/>
          <p:nvPr/>
        </p:nvSpPr>
        <p:spPr>
          <a:xfrm>
            <a:off x="1676400" y="6327819"/>
            <a:ext cx="6165292" cy="369332"/>
          </a:xfrm>
          <a:prstGeom prst="rect">
            <a:avLst/>
          </a:prstGeom>
          <a:noFill/>
        </p:spPr>
        <p:txBody>
          <a:bodyPr wrap="square">
            <a:spAutoFit/>
          </a:bodyPr>
          <a:lstStyle/>
          <a:p>
            <a:r>
              <a:rPr lang="cs-CZ" dirty="0"/>
              <a:t>Slavíček P., Kotek J.: </a:t>
            </a:r>
            <a:r>
              <a:rPr lang="cs-CZ" i="1" dirty="0"/>
              <a:t>Chemické Listy </a:t>
            </a:r>
            <a:r>
              <a:rPr lang="cs-CZ" dirty="0"/>
              <a:t>104 (2010) , 286-288 </a:t>
            </a:r>
          </a:p>
        </p:txBody>
      </p:sp>
    </p:spTree>
    <p:extLst>
      <p:ext uri="{BB962C8B-B14F-4D97-AF65-F5344CB8AC3E}">
        <p14:creationId xmlns:p14="http://schemas.microsoft.com/office/powerpoint/2010/main" val="435824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e the source image">
            <a:extLst>
              <a:ext uri="{FF2B5EF4-FFF2-40B4-BE49-F238E27FC236}">
                <a16:creationId xmlns:a16="http://schemas.microsoft.com/office/drawing/2014/main" id="{760F6ED4-AFCB-47CD-BE76-A71C9E33D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7" y="381000"/>
            <a:ext cx="8301665" cy="623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2767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pPr>
              <a:defRPr/>
            </a:pPr>
            <a:fld id="{903294A8-F002-47BA-8A3C-93D789D6ED3E}" type="slidenum">
              <a:rPr lang="en-US" altLang="en-US"/>
              <a:pPr>
                <a:defRPr/>
              </a:pPr>
              <a:t>94</a:t>
            </a:fld>
            <a:endParaRPr lang="en-US" altLang="en-US"/>
          </a:p>
        </p:txBody>
      </p:sp>
      <p:sp>
        <p:nvSpPr>
          <p:cNvPr id="2" name="Nadpis 1"/>
          <p:cNvSpPr>
            <a:spLocks noGrp="1"/>
          </p:cNvSpPr>
          <p:nvPr>
            <p:ph type="title"/>
          </p:nvPr>
        </p:nvSpPr>
        <p:spPr>
          <a:xfrm>
            <a:off x="457200" y="274638"/>
            <a:ext cx="8229600" cy="563562"/>
          </a:xfrm>
        </p:spPr>
        <p:txBody>
          <a:bodyPr>
            <a:normAutofit/>
          </a:bodyPr>
          <a:lstStyle/>
          <a:p>
            <a:r>
              <a:rPr lang="cs-CZ" sz="2800" b="1" dirty="0">
                <a:latin typeface="+mn-lt"/>
              </a:rPr>
              <a:t>Elektronová afinita</a:t>
            </a:r>
            <a:endParaRPr lang="cs-CZ" sz="2800" dirty="0">
              <a:latin typeface="+mn-lt"/>
            </a:endParaRPr>
          </a:p>
        </p:txBody>
      </p:sp>
      <p:sp>
        <p:nvSpPr>
          <p:cNvPr id="4" name="Obdélník 3"/>
          <p:cNvSpPr/>
          <p:nvPr/>
        </p:nvSpPr>
        <p:spPr>
          <a:xfrm>
            <a:off x="190500" y="937677"/>
            <a:ext cx="8763000" cy="1015663"/>
          </a:xfrm>
          <a:prstGeom prst="rect">
            <a:avLst/>
          </a:prstGeom>
        </p:spPr>
        <p:txBody>
          <a:bodyPr wrap="square">
            <a:spAutoFit/>
          </a:bodyPr>
          <a:lstStyle/>
          <a:p>
            <a:pPr algn="just"/>
            <a:r>
              <a:rPr lang="cs-CZ" sz="2000" dirty="0">
                <a:cs typeface="Arial" panose="020B0604020202020204" pitchFamily="34" charset="0"/>
              </a:rPr>
              <a:t>= energie, která se uvolní (nebo kterou musíme dodat) při přidání jednoho elektronu k atomu v plynném stavu. Je to energetická bilance děje, při kterém vzniká z prvku v základním stavu anion. </a:t>
            </a:r>
          </a:p>
        </p:txBody>
      </p:sp>
      <p:sp>
        <p:nvSpPr>
          <p:cNvPr id="7" name="Obdélník 6"/>
          <p:cNvSpPr/>
          <p:nvPr/>
        </p:nvSpPr>
        <p:spPr>
          <a:xfrm>
            <a:off x="190500" y="2125303"/>
            <a:ext cx="8763000" cy="1015663"/>
          </a:xfrm>
          <a:prstGeom prst="rect">
            <a:avLst/>
          </a:prstGeom>
        </p:spPr>
        <p:txBody>
          <a:bodyPr wrap="square">
            <a:spAutoFit/>
          </a:bodyPr>
          <a:lstStyle/>
          <a:p>
            <a:pPr algn="just"/>
            <a:r>
              <a:rPr lang="cs-CZ" sz="2000" dirty="0">
                <a:cs typeface="Arial" panose="020B0604020202020204" pitchFamily="34" charset="0"/>
              </a:rPr>
              <a:t>Elektrony jsou snadněji vázány takovými atomy, jejichž elektronová valenční vrstva je zaplněna podobně jako valenční vrstva vzácného plynu.</a:t>
            </a:r>
          </a:p>
          <a:p>
            <a:pPr algn="just"/>
            <a:r>
              <a:rPr lang="cs-CZ" sz="2000" dirty="0">
                <a:cs typeface="Arial" panose="020B0604020202020204" pitchFamily="34" charset="0"/>
              </a:rPr>
              <a:t>  Prvky s velkou elektronovou afinitou (např. F, Cl, Br, I) snadno tvoří anionty.</a:t>
            </a:r>
          </a:p>
        </p:txBody>
      </p:sp>
      <p:pic>
        <p:nvPicPr>
          <p:cNvPr id="11" name="Picture 2" descr="VÃ½sledek obrÃ¡zku pro electron affi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20366"/>
            <a:ext cx="7315200" cy="330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808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VÃ½sledek obrÃ¡zku pro electron affin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362200"/>
            <a:ext cx="6629400" cy="405056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04800" y="1143000"/>
            <a:ext cx="8534400" cy="707886"/>
          </a:xfrm>
          <a:prstGeom prst="rect">
            <a:avLst/>
          </a:prstGeom>
        </p:spPr>
        <p:txBody>
          <a:bodyPr wrap="square">
            <a:spAutoFit/>
          </a:bodyPr>
          <a:lstStyle/>
          <a:p>
            <a:pPr algn="just"/>
            <a:r>
              <a:rPr lang="cs-CZ" sz="2000" dirty="0">
                <a:cs typeface="Arial" panose="020B0604020202020204" pitchFamily="34" charset="0"/>
              </a:rPr>
              <a:t>Elektronové afinity klesají v každé skupině periodické tabulky s rostoucím atomovým číslem a rostou v každé periodě s růstem atomového čísla.</a:t>
            </a:r>
          </a:p>
        </p:txBody>
      </p:sp>
      <p:sp>
        <p:nvSpPr>
          <p:cNvPr id="6" name="Nadpis 1"/>
          <p:cNvSpPr>
            <a:spLocks noGrp="1"/>
          </p:cNvSpPr>
          <p:nvPr>
            <p:ph type="title"/>
          </p:nvPr>
        </p:nvSpPr>
        <p:spPr>
          <a:xfrm>
            <a:off x="457200" y="274638"/>
            <a:ext cx="8229600" cy="715962"/>
          </a:xfrm>
        </p:spPr>
        <p:txBody>
          <a:bodyPr>
            <a:normAutofit/>
          </a:bodyPr>
          <a:lstStyle/>
          <a:p>
            <a:r>
              <a:rPr lang="cs-CZ" sz="2800" b="1" dirty="0">
                <a:latin typeface="+mn-lt"/>
              </a:rPr>
              <a:t>Elektronová afinita</a:t>
            </a:r>
            <a:endParaRPr lang="cs-CZ" sz="2800" dirty="0">
              <a:latin typeface="+mn-lt"/>
            </a:endParaRPr>
          </a:p>
        </p:txBody>
      </p:sp>
    </p:spTree>
    <p:extLst>
      <p:ext uri="{BB962C8B-B14F-4D97-AF65-F5344CB8AC3E}">
        <p14:creationId xmlns:p14="http://schemas.microsoft.com/office/powerpoint/2010/main" val="6795806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724C1B6-7844-4A2C-9705-127CFE43F629}"/>
              </a:ext>
            </a:extLst>
          </p:cNvPr>
          <p:cNvPicPr>
            <a:picLocks noChangeAspect="1"/>
          </p:cNvPicPr>
          <p:nvPr/>
        </p:nvPicPr>
        <p:blipFill>
          <a:blip r:embed="rId2"/>
          <a:stretch>
            <a:fillRect/>
          </a:stretch>
        </p:blipFill>
        <p:spPr>
          <a:xfrm>
            <a:off x="1981200" y="3628458"/>
            <a:ext cx="4352081" cy="2748987"/>
          </a:xfrm>
          <a:prstGeom prst="rect">
            <a:avLst/>
          </a:prstGeom>
        </p:spPr>
      </p:pic>
      <p:sp>
        <p:nvSpPr>
          <p:cNvPr id="9" name="TextovéPole 8">
            <a:extLst>
              <a:ext uri="{FF2B5EF4-FFF2-40B4-BE49-F238E27FC236}">
                <a16:creationId xmlns:a16="http://schemas.microsoft.com/office/drawing/2014/main" id="{34DA5D3E-17BF-4AE8-B9C1-032D6F372392}"/>
              </a:ext>
            </a:extLst>
          </p:cNvPr>
          <p:cNvSpPr txBox="1"/>
          <p:nvPr/>
        </p:nvSpPr>
        <p:spPr>
          <a:xfrm>
            <a:off x="346315" y="891401"/>
            <a:ext cx="6968885" cy="400110"/>
          </a:xfrm>
          <a:prstGeom prst="rect">
            <a:avLst/>
          </a:prstGeom>
          <a:noFill/>
        </p:spPr>
        <p:txBody>
          <a:bodyPr wrap="square">
            <a:spAutoFit/>
          </a:bodyPr>
          <a:lstStyle/>
          <a:p>
            <a:r>
              <a:rPr lang="cs-CZ" sz="2000" b="0" i="0" u="none" strike="noStrike" baseline="0" dirty="0">
                <a:solidFill>
                  <a:srgbClr val="000000"/>
                </a:solidFill>
              </a:rPr>
              <a:t>Existují dvě diskontinuity v</a:t>
            </a:r>
            <a:r>
              <a:rPr lang="en-US" sz="2000" b="0" i="0" u="none" strike="noStrike" baseline="0" dirty="0">
                <a:solidFill>
                  <a:srgbClr val="000000"/>
                </a:solidFill>
              </a:rPr>
              <a:t> trend</a:t>
            </a:r>
            <a:r>
              <a:rPr lang="cs-CZ" sz="2000" b="0" i="0" u="none" strike="noStrike" baseline="0" dirty="0">
                <a:solidFill>
                  <a:srgbClr val="000000"/>
                </a:solidFill>
              </a:rPr>
              <a:t>u elektronové afinity:</a:t>
            </a:r>
            <a:endParaRPr lang="cs-CZ" sz="2000" dirty="0"/>
          </a:p>
        </p:txBody>
      </p:sp>
      <p:sp>
        <p:nvSpPr>
          <p:cNvPr id="12" name="Ovál 11">
            <a:extLst>
              <a:ext uri="{FF2B5EF4-FFF2-40B4-BE49-F238E27FC236}">
                <a16:creationId xmlns:a16="http://schemas.microsoft.com/office/drawing/2014/main" id="{04065961-58A3-4688-83A7-B4E741441098}"/>
              </a:ext>
            </a:extLst>
          </p:cNvPr>
          <p:cNvSpPr/>
          <p:nvPr/>
        </p:nvSpPr>
        <p:spPr>
          <a:xfrm>
            <a:off x="1905001" y="3834270"/>
            <a:ext cx="1314450" cy="2543175"/>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B149A982-9AF0-4769-A03E-DF3F6B51CE34}"/>
              </a:ext>
            </a:extLst>
          </p:cNvPr>
          <p:cNvSpPr/>
          <p:nvPr/>
        </p:nvSpPr>
        <p:spPr>
          <a:xfrm>
            <a:off x="3590926" y="3834270"/>
            <a:ext cx="1314450" cy="2543175"/>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28BC4B7E-CAB3-45D3-9A80-561D741C9CE7}"/>
              </a:ext>
            </a:extLst>
          </p:cNvPr>
          <p:cNvSpPr txBox="1"/>
          <p:nvPr/>
        </p:nvSpPr>
        <p:spPr>
          <a:xfrm>
            <a:off x="238126" y="1578224"/>
            <a:ext cx="8763000" cy="707886"/>
          </a:xfrm>
          <a:prstGeom prst="rect">
            <a:avLst/>
          </a:prstGeom>
          <a:noFill/>
        </p:spPr>
        <p:txBody>
          <a:bodyPr wrap="square">
            <a:spAutoFit/>
          </a:bodyPr>
          <a:lstStyle/>
          <a:p>
            <a:pPr marR="0" algn="just"/>
            <a:r>
              <a:rPr lang="cs-CZ" sz="2000" b="0" i="1" u="none" strike="noStrike" baseline="0" dirty="0">
                <a:solidFill>
                  <a:srgbClr val="000000"/>
                </a:solidFill>
              </a:rPr>
              <a:t>Diskontinuita mezi skupinami </a:t>
            </a:r>
            <a:r>
              <a:rPr lang="en-US" sz="2000" b="0" i="1" u="none" strike="noStrike" baseline="0" dirty="0">
                <a:solidFill>
                  <a:srgbClr val="000000"/>
                </a:solidFill>
              </a:rPr>
              <a:t>IA a IIA</a:t>
            </a:r>
            <a:r>
              <a:rPr lang="en-US" sz="2000" b="0" i="0" u="none" strike="noStrike" baseline="0" dirty="0">
                <a:solidFill>
                  <a:srgbClr val="000000"/>
                </a:solidFill>
              </a:rPr>
              <a:t>.</a:t>
            </a:r>
            <a:r>
              <a:rPr lang="cs-CZ" sz="2000" b="0" i="0" u="none" strike="noStrike" baseline="0" dirty="0">
                <a:solidFill>
                  <a:srgbClr val="000000"/>
                </a:solidFill>
              </a:rPr>
              <a:t> Přidaný </a:t>
            </a:r>
            <a:r>
              <a:rPr lang="en-US" sz="2000" b="0" i="0" u="none" strike="noStrike" baseline="0" dirty="0" err="1">
                <a:solidFill>
                  <a:srgbClr val="000000"/>
                </a:solidFill>
              </a:rPr>
              <a:t>ele</a:t>
            </a:r>
            <a:r>
              <a:rPr lang="cs-CZ" sz="2000" b="0" i="0" u="none" strike="noStrike" baseline="0" dirty="0">
                <a:solidFill>
                  <a:srgbClr val="000000"/>
                </a:solidFill>
              </a:rPr>
              <a:t>k</a:t>
            </a:r>
            <a:r>
              <a:rPr lang="en-US" sz="2000" b="0" i="0" u="none" strike="noStrike" baseline="0" dirty="0" err="1">
                <a:solidFill>
                  <a:srgbClr val="000000"/>
                </a:solidFill>
              </a:rPr>
              <a:t>tron</a:t>
            </a:r>
            <a:r>
              <a:rPr lang="en-US" sz="2000" b="0" i="0" u="none" strike="noStrike" baseline="0" dirty="0">
                <a:solidFill>
                  <a:srgbClr val="000000"/>
                </a:solidFill>
              </a:rPr>
              <a:t> </a:t>
            </a:r>
            <a:r>
              <a:rPr lang="en-US" sz="2000" b="0" i="0" u="none" strike="noStrike" baseline="0" dirty="0" err="1">
                <a:solidFill>
                  <a:srgbClr val="000000"/>
                </a:solidFill>
              </a:rPr>
              <a:t>mus</a:t>
            </a:r>
            <a:r>
              <a:rPr lang="cs-CZ" sz="2000" b="0" i="0" u="none" strike="noStrike" baseline="0" dirty="0">
                <a:solidFill>
                  <a:srgbClr val="000000"/>
                </a:solidFill>
              </a:rPr>
              <a:t>í přijít do </a:t>
            </a:r>
            <a:r>
              <a:rPr lang="en-US" sz="2000" b="0" i="1" u="none" strike="noStrike" baseline="0" dirty="0">
                <a:solidFill>
                  <a:srgbClr val="000000"/>
                </a:solidFill>
              </a:rPr>
              <a:t>p</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 </a:t>
            </a:r>
            <a:r>
              <a:rPr lang="cs-CZ" sz="2000" b="0" i="0" u="none" strike="noStrike" baseline="0" dirty="0">
                <a:solidFill>
                  <a:srgbClr val="000000"/>
                </a:solidFill>
              </a:rPr>
              <a:t>nikoliv do</a:t>
            </a:r>
            <a:r>
              <a:rPr lang="en-US" sz="2000" b="0" i="0" u="none" strike="noStrike" baseline="0" dirty="0">
                <a:solidFill>
                  <a:srgbClr val="000000"/>
                </a:solidFill>
              </a:rPr>
              <a:t> </a:t>
            </a:r>
            <a:r>
              <a:rPr lang="en-US" sz="2000" b="0" i="1" u="none" strike="noStrike" baseline="0" dirty="0">
                <a:solidFill>
                  <a:srgbClr val="000000"/>
                </a:solidFill>
              </a:rPr>
              <a:t>s</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a:t>
            </a:r>
            <a:r>
              <a:rPr lang="cs-CZ" sz="2000" b="0" i="0" u="none" strike="noStrike" baseline="0" dirty="0">
                <a:solidFill>
                  <a:srgbClr val="000000"/>
                </a:solidFill>
              </a:rPr>
              <a:t> E</a:t>
            </a:r>
            <a:r>
              <a:rPr lang="en-US" sz="2000" b="0" i="0" u="none" strike="noStrike" baseline="0" dirty="0">
                <a:solidFill>
                  <a:srgbClr val="000000"/>
                </a:solidFill>
              </a:rPr>
              <a:t>le</a:t>
            </a:r>
            <a:r>
              <a:rPr lang="cs-CZ" sz="2000" b="0" i="0" u="none" strike="noStrike" baseline="0" dirty="0">
                <a:solidFill>
                  <a:srgbClr val="000000"/>
                </a:solidFill>
              </a:rPr>
              <a:t>k</a:t>
            </a:r>
            <a:r>
              <a:rPr lang="en-US" sz="2000" b="0" i="0" u="none" strike="noStrike" baseline="0" dirty="0" err="1">
                <a:solidFill>
                  <a:srgbClr val="000000"/>
                </a:solidFill>
              </a:rPr>
              <a:t>tron</a:t>
            </a:r>
            <a:r>
              <a:rPr lang="en-US" sz="2000" b="0" i="0" u="none" strike="noStrike" baseline="0" dirty="0">
                <a:solidFill>
                  <a:srgbClr val="000000"/>
                </a:solidFill>
              </a:rPr>
              <a:t> </a:t>
            </a:r>
            <a:r>
              <a:rPr lang="cs-CZ" sz="2000" b="0" i="0" u="none" strike="noStrike" baseline="0" dirty="0">
                <a:solidFill>
                  <a:srgbClr val="000000"/>
                </a:solidFill>
              </a:rPr>
              <a:t>je dále od jádra a podléhá repulzi od </a:t>
            </a:r>
            <a:r>
              <a:rPr lang="en-US" sz="2000" b="0" i="1" u="none" strike="noStrike" baseline="0" dirty="0">
                <a:solidFill>
                  <a:srgbClr val="000000"/>
                </a:solidFill>
              </a:rPr>
              <a:t>s</a:t>
            </a:r>
            <a:r>
              <a:rPr lang="en-US" sz="2000" b="0" i="0" u="none" strike="noStrike" baseline="0" dirty="0">
                <a:solidFill>
                  <a:srgbClr val="000000"/>
                </a:solidFill>
              </a:rPr>
              <a:t>-</a:t>
            </a:r>
            <a:r>
              <a:rPr lang="en-US" sz="2000" b="0" i="0" u="none" strike="noStrike" baseline="0" dirty="0" err="1">
                <a:solidFill>
                  <a:srgbClr val="000000"/>
                </a:solidFill>
              </a:rPr>
              <a:t>ele</a:t>
            </a:r>
            <a:r>
              <a:rPr lang="cs-CZ" sz="2000" b="0" i="0" u="none" strike="noStrike" baseline="0" dirty="0">
                <a:solidFill>
                  <a:srgbClr val="000000"/>
                </a:solidFill>
              </a:rPr>
              <a:t>k</a:t>
            </a:r>
            <a:r>
              <a:rPr lang="en-US" sz="2000" b="0" i="0" u="none" strike="noStrike" baseline="0" dirty="0" err="1">
                <a:solidFill>
                  <a:srgbClr val="000000"/>
                </a:solidFill>
              </a:rPr>
              <a:t>tron</a:t>
            </a:r>
            <a:r>
              <a:rPr lang="cs-CZ" sz="2000" b="0" i="0" u="none" strike="noStrike" baseline="0" dirty="0">
                <a:solidFill>
                  <a:srgbClr val="000000"/>
                </a:solidFill>
              </a:rPr>
              <a:t>ů</a:t>
            </a:r>
            <a:r>
              <a:rPr lang="en-US" sz="2000" b="0" i="0" u="none" strike="noStrike" baseline="0" dirty="0">
                <a:solidFill>
                  <a:srgbClr val="000000"/>
                </a:solidFill>
              </a:rPr>
              <a:t>.</a:t>
            </a:r>
          </a:p>
        </p:txBody>
      </p:sp>
      <p:sp>
        <p:nvSpPr>
          <p:cNvPr id="17" name="TextovéPole 16">
            <a:extLst>
              <a:ext uri="{FF2B5EF4-FFF2-40B4-BE49-F238E27FC236}">
                <a16:creationId xmlns:a16="http://schemas.microsoft.com/office/drawing/2014/main" id="{2F4D3F50-4DCD-4099-8147-5746401051E0}"/>
              </a:ext>
            </a:extLst>
          </p:cNvPr>
          <p:cNvSpPr txBox="1"/>
          <p:nvPr/>
        </p:nvSpPr>
        <p:spPr>
          <a:xfrm>
            <a:off x="232989" y="2521657"/>
            <a:ext cx="8591127" cy="707886"/>
          </a:xfrm>
          <a:prstGeom prst="rect">
            <a:avLst/>
          </a:prstGeom>
          <a:noFill/>
        </p:spPr>
        <p:txBody>
          <a:bodyPr wrap="square">
            <a:spAutoFit/>
          </a:bodyPr>
          <a:lstStyle/>
          <a:p>
            <a:pPr marR="0" algn="just"/>
            <a:r>
              <a:rPr lang="cs-CZ" sz="2000" b="0" i="1" u="none" strike="noStrike" baseline="0" dirty="0">
                <a:solidFill>
                  <a:srgbClr val="000000"/>
                </a:solidFill>
              </a:rPr>
              <a:t>Diskontinuita mezi skupinami </a:t>
            </a:r>
            <a:r>
              <a:rPr lang="en-US" sz="2000" b="0" i="1" u="none" strike="noStrike" baseline="0" dirty="0">
                <a:solidFill>
                  <a:srgbClr val="000000"/>
                </a:solidFill>
              </a:rPr>
              <a:t>IVA a VA.</a:t>
            </a:r>
            <a:r>
              <a:rPr lang="cs-CZ" sz="2000" b="0" i="1" u="none" strike="noStrike" baseline="0" dirty="0">
                <a:solidFill>
                  <a:srgbClr val="000000"/>
                </a:solidFill>
              </a:rPr>
              <a:t> </a:t>
            </a:r>
            <a:r>
              <a:rPr lang="cs-CZ" sz="2000" b="0" i="0" u="none" strike="noStrike" baseline="0" dirty="0">
                <a:solidFill>
                  <a:srgbClr val="000000"/>
                </a:solidFill>
              </a:rPr>
              <a:t>Skupina</a:t>
            </a:r>
            <a:r>
              <a:rPr lang="en-US" sz="2000" b="0" i="0" u="none" strike="noStrike" baseline="0" dirty="0">
                <a:solidFill>
                  <a:srgbClr val="000000"/>
                </a:solidFill>
              </a:rPr>
              <a:t> VA </a:t>
            </a:r>
            <a:r>
              <a:rPr lang="cs-CZ" sz="2000" b="0" i="0" u="none" strike="noStrike" baseline="0" dirty="0">
                <a:solidFill>
                  <a:srgbClr val="000000"/>
                </a:solidFill>
              </a:rPr>
              <a:t>nemá prázdné </a:t>
            </a:r>
            <a:r>
              <a:rPr lang="en-US" sz="2000" b="0" i="0" u="none" strike="noStrike" baseline="0" dirty="0">
                <a:solidFill>
                  <a:srgbClr val="000000"/>
                </a:solidFill>
              </a:rPr>
              <a:t>orbital</a:t>
            </a:r>
            <a:r>
              <a:rPr lang="cs-CZ" sz="2000" dirty="0">
                <a:solidFill>
                  <a:srgbClr val="000000"/>
                </a:solidFill>
              </a:rPr>
              <a:t>y</a:t>
            </a:r>
            <a:r>
              <a:rPr lang="en-US" sz="2000" b="0" i="0" u="none" strike="noStrike" baseline="0" dirty="0">
                <a:solidFill>
                  <a:srgbClr val="000000"/>
                </a:solidFill>
              </a:rPr>
              <a:t>.</a:t>
            </a:r>
            <a:r>
              <a:rPr lang="cs-CZ" sz="2000" b="0" i="0" u="none" strike="noStrike" baseline="0" dirty="0">
                <a:solidFill>
                  <a:srgbClr val="000000"/>
                </a:solidFill>
              </a:rPr>
              <a:t> Přidaný elektron musí přijít do </a:t>
            </a:r>
            <a:r>
              <a:rPr lang="en-US" sz="2000" b="0" i="0" u="none" strike="noStrike" baseline="0" dirty="0">
                <a:solidFill>
                  <a:srgbClr val="000000"/>
                </a:solidFill>
              </a:rPr>
              <a:t> </a:t>
            </a:r>
            <a:r>
              <a:rPr lang="cs-CZ" sz="2000" b="0" i="0" u="none" strike="noStrike" baseline="0" dirty="0">
                <a:solidFill>
                  <a:srgbClr val="000000"/>
                </a:solidFill>
              </a:rPr>
              <a:t>již obsazeného </a:t>
            </a:r>
            <a:r>
              <a:rPr lang="en-US" sz="2000" b="0" i="0" u="none" strike="noStrike" baseline="0" dirty="0">
                <a:solidFill>
                  <a:srgbClr val="000000"/>
                </a:solidFill>
              </a:rPr>
              <a:t>orbital</a:t>
            </a:r>
            <a:r>
              <a:rPr lang="cs-CZ" sz="2000" b="0" i="0" u="none" strike="noStrike" baseline="0" dirty="0">
                <a:solidFill>
                  <a:srgbClr val="000000"/>
                </a:solidFill>
              </a:rPr>
              <a:t>u</a:t>
            </a:r>
            <a:r>
              <a:rPr lang="en-US" sz="2000" b="0" i="0" u="none" strike="noStrike" baseline="0" dirty="0">
                <a:solidFill>
                  <a:srgbClr val="000000"/>
                </a:solidFill>
              </a:rPr>
              <a:t>, </a:t>
            </a:r>
            <a:r>
              <a:rPr lang="cs-CZ" sz="2000" b="0" i="0" u="none" strike="noStrike" baseline="0" dirty="0">
                <a:solidFill>
                  <a:srgbClr val="000000"/>
                </a:solidFill>
              </a:rPr>
              <a:t>což vede k </a:t>
            </a:r>
            <a:r>
              <a:rPr lang="en-US" sz="2000" b="0" i="0" u="none" strike="noStrike" baseline="0" dirty="0" err="1">
                <a:solidFill>
                  <a:srgbClr val="000000"/>
                </a:solidFill>
              </a:rPr>
              <a:t>repul</a:t>
            </a:r>
            <a:r>
              <a:rPr lang="cs-CZ" sz="2000" dirty="0">
                <a:solidFill>
                  <a:srgbClr val="000000"/>
                </a:solidFill>
              </a:rPr>
              <a:t>z</a:t>
            </a:r>
            <a:r>
              <a:rPr lang="en-US" sz="2000" b="0" i="0" u="none" strike="noStrike" baseline="0" dirty="0" err="1">
                <a:solidFill>
                  <a:srgbClr val="000000"/>
                </a:solidFill>
              </a:rPr>
              <a:t>i</a:t>
            </a:r>
            <a:r>
              <a:rPr lang="en-US" sz="2000" b="0" i="0" u="none" strike="noStrike" baseline="0" dirty="0">
                <a:solidFill>
                  <a:srgbClr val="000000"/>
                </a:solidFill>
              </a:rPr>
              <a:t>.</a:t>
            </a:r>
          </a:p>
        </p:txBody>
      </p:sp>
      <p:sp>
        <p:nvSpPr>
          <p:cNvPr id="10" name="Nadpis 1">
            <a:extLst>
              <a:ext uri="{FF2B5EF4-FFF2-40B4-BE49-F238E27FC236}">
                <a16:creationId xmlns:a16="http://schemas.microsoft.com/office/drawing/2014/main" id="{32042EAD-459A-4CF7-951D-D164C9FA4E82}"/>
              </a:ext>
            </a:extLst>
          </p:cNvPr>
          <p:cNvSpPr>
            <a:spLocks noGrp="1"/>
          </p:cNvSpPr>
          <p:nvPr>
            <p:ph type="title"/>
          </p:nvPr>
        </p:nvSpPr>
        <p:spPr>
          <a:xfrm>
            <a:off x="238126" y="233844"/>
            <a:ext cx="3200400" cy="411162"/>
          </a:xfrm>
        </p:spPr>
        <p:txBody>
          <a:bodyPr>
            <a:normAutofit fontScale="90000"/>
          </a:bodyPr>
          <a:lstStyle/>
          <a:p>
            <a:r>
              <a:rPr lang="cs-CZ" sz="2800" b="1" dirty="0">
                <a:latin typeface="+mn-lt"/>
              </a:rPr>
              <a:t>Elektronová afinita</a:t>
            </a:r>
            <a:endParaRPr lang="cs-CZ" sz="2800" dirty="0">
              <a:latin typeface="+mn-lt"/>
            </a:endParaRPr>
          </a:p>
        </p:txBody>
      </p:sp>
    </p:spTree>
    <p:extLst>
      <p:ext uri="{BB962C8B-B14F-4D97-AF65-F5344CB8AC3E}">
        <p14:creationId xmlns:p14="http://schemas.microsoft.com/office/powerpoint/2010/main" val="39455568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s://chem.libretexts.org/@api/deki/files/41653/5f219fa0e900696b2a59ce113d2a9b01.jpg?revision=1&amp;size=bestfit&amp;width=929&amp;height=4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74" y="1295400"/>
            <a:ext cx="8991600" cy="5229355"/>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453957" y="154371"/>
            <a:ext cx="8229600" cy="715962"/>
          </a:xfrm>
        </p:spPr>
        <p:txBody>
          <a:bodyPr>
            <a:normAutofit/>
          </a:bodyPr>
          <a:lstStyle/>
          <a:p>
            <a:r>
              <a:rPr lang="cs-CZ" sz="3200" b="1" dirty="0"/>
              <a:t>Elektronová afinita</a:t>
            </a:r>
            <a:endParaRPr lang="cs-CZ" sz="3200" dirty="0"/>
          </a:p>
        </p:txBody>
      </p:sp>
    </p:spTree>
    <p:extLst>
      <p:ext uri="{BB962C8B-B14F-4D97-AF65-F5344CB8AC3E}">
        <p14:creationId xmlns:p14="http://schemas.microsoft.com/office/powerpoint/2010/main" val="37940819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3200" b="1" dirty="0" err="1">
                <a:solidFill>
                  <a:srgbClr val="002060"/>
                </a:solidFill>
              </a:rPr>
              <a:t>Fajansova</a:t>
            </a:r>
            <a:r>
              <a:rPr lang="en-US" sz="3200" b="1" dirty="0">
                <a:solidFill>
                  <a:srgbClr val="002060"/>
                </a:solidFill>
              </a:rPr>
              <a:t> </a:t>
            </a:r>
            <a:r>
              <a:rPr lang="en-US" sz="3200" b="1" dirty="0" err="1">
                <a:solidFill>
                  <a:srgbClr val="002060"/>
                </a:solidFill>
              </a:rPr>
              <a:t>pravidla</a:t>
            </a:r>
            <a:r>
              <a:rPr lang="cs-CZ" sz="3200" b="1" dirty="0">
                <a:solidFill>
                  <a:srgbClr val="002060"/>
                </a:solidFill>
              </a:rPr>
              <a:t> pro iontovou vazbu</a:t>
            </a:r>
          </a:p>
        </p:txBody>
      </p:sp>
      <p:sp>
        <p:nvSpPr>
          <p:cNvPr id="3" name="Obdélník 2"/>
          <p:cNvSpPr/>
          <p:nvPr/>
        </p:nvSpPr>
        <p:spPr>
          <a:xfrm>
            <a:off x="222115" y="1219200"/>
            <a:ext cx="8763000" cy="5016758"/>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Iontová vazba vzniká</a:t>
            </a:r>
          </a:p>
          <a:p>
            <a:r>
              <a:rPr lang="cs-CZ" sz="2000" dirty="0">
                <a:latin typeface="Arial" panose="020B0604020202020204" pitchFamily="34" charset="0"/>
                <a:cs typeface="Arial" panose="020B0604020202020204" pitchFamily="34" charset="0"/>
              </a:rPr>
              <a:t>  1. mají-li vzniklé ionty stabilní elektronovou strukturu s plně obsazenou kulově symetrickou vrstvou.</a:t>
            </a:r>
          </a:p>
          <a:p>
            <a:r>
              <a:rPr lang="cs-CZ" sz="2000" dirty="0">
                <a:latin typeface="Arial" panose="020B0604020202020204" pitchFamily="34" charset="0"/>
                <a:cs typeface="Arial" panose="020B0604020202020204" pitchFamily="34" charset="0"/>
              </a:rPr>
              <a:t>  2. mají-li malý náboj,</a:t>
            </a:r>
          </a:p>
          <a:p>
            <a:r>
              <a:rPr lang="cs-CZ" sz="2000" dirty="0">
                <a:latin typeface="Arial" panose="020B0604020202020204" pitchFamily="34" charset="0"/>
                <a:cs typeface="Arial" panose="020B0604020202020204" pitchFamily="34" charset="0"/>
              </a:rPr>
              <a:t>  3. mají-li atomy, z kterých vznikají anionty, malý atomový objem a atomy, z kterých vznikají kationty, velký atomový objem.</a:t>
            </a:r>
          </a:p>
          <a:p>
            <a:r>
              <a:rPr lang="cs-CZ" sz="2000" dirty="0">
                <a:latin typeface="Arial" panose="020B0604020202020204" pitchFamily="34" charset="0"/>
                <a:cs typeface="Arial" panose="020B0604020202020204" pitchFamily="34" charset="0"/>
              </a:rPr>
              <a:t>Nejsou-li tyto podmínky splněny, vzniká místo vazby iontové polarizovaná vazba kovalentní.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Stabilita iontu </a:t>
            </a:r>
            <a:r>
              <a:rPr lang="cs-CZ" sz="2000" dirty="0">
                <a:latin typeface="Arial" panose="020B0604020202020204" pitchFamily="34" charset="0"/>
                <a:cs typeface="Arial" panose="020B0604020202020204" pitchFamily="34" charset="0"/>
              </a:rPr>
              <a:t>– schopnost zachovat si svou elektronovou konfiguraci, nepodlehnout další oxidačně-redukční změně. Ion je tím indiferentnější,</a:t>
            </a:r>
          </a:p>
          <a:p>
            <a:r>
              <a:rPr lang="cs-CZ" sz="2000" dirty="0">
                <a:latin typeface="Arial" panose="020B0604020202020204" pitchFamily="34" charset="0"/>
                <a:cs typeface="Arial" panose="020B0604020202020204" pitchFamily="34" charset="0"/>
              </a:rPr>
              <a:t>  1. čím stabilnější je jeho elektronová konfigurace (vzácný plyn &gt; </a:t>
            </a:r>
            <a:r>
              <a:rPr lang="cs-CZ" sz="2000" dirty="0" err="1">
                <a:latin typeface="Arial" panose="020B0604020202020204" pitchFamily="34" charset="0"/>
                <a:cs typeface="Arial" panose="020B0604020202020204" pitchFamily="34" charset="0"/>
              </a:rPr>
              <a:t>pseudovzácný</a:t>
            </a:r>
            <a:r>
              <a:rPr lang="cs-CZ" sz="2000" dirty="0">
                <a:latin typeface="Arial" panose="020B0604020202020204" pitchFamily="34" charset="0"/>
                <a:cs typeface="Arial" panose="020B0604020202020204" pitchFamily="34" charset="0"/>
              </a:rPr>
              <a:t> plyn &gt; nepravidelná konfigurace)</a:t>
            </a:r>
          </a:p>
          <a:p>
            <a:r>
              <a:rPr lang="cs-CZ" sz="2000" dirty="0">
                <a:latin typeface="Arial" panose="020B0604020202020204" pitchFamily="34" charset="0"/>
                <a:cs typeface="Arial" panose="020B0604020202020204" pitchFamily="34" charset="0"/>
              </a:rPr>
              <a:t>  2. čím menší má náboj Na</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&gt; Mg</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&gt; Al</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&gt; Si</a:t>
            </a:r>
            <a:r>
              <a:rPr lang="cs-CZ" sz="2000" baseline="30000" dirty="0">
                <a:latin typeface="Arial" panose="020B0604020202020204" pitchFamily="34" charset="0"/>
                <a:cs typeface="Arial" panose="020B0604020202020204" pitchFamily="34" charset="0"/>
              </a:rPr>
              <a:t>4+</a:t>
            </a:r>
          </a:p>
          <a:p>
            <a:r>
              <a:rPr lang="cs-CZ" sz="2000" dirty="0">
                <a:latin typeface="Arial" panose="020B0604020202020204" pitchFamily="34" charset="0"/>
                <a:cs typeface="Arial" panose="020B0604020202020204" pitchFamily="34" charset="0"/>
              </a:rPr>
              <a:t>  3. čím větší je atomové číslo atomu, z něhož vzniká kation </a:t>
            </a:r>
            <a:r>
              <a:rPr lang="cs-CZ" sz="2000" dirty="0" err="1">
                <a:latin typeface="Arial" panose="020B0604020202020204" pitchFamily="34" charset="0"/>
                <a:cs typeface="Arial" panose="020B0604020202020204" pitchFamily="34" charset="0"/>
              </a:rPr>
              <a:t>Cs</a:t>
            </a:r>
            <a:r>
              <a:rPr lang="cs-CZ" sz="2000" baseline="30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&gt; Na</a:t>
            </a:r>
            <a:r>
              <a:rPr lang="cs-CZ" sz="2000" baseline="30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4. čím menší je atomové číslo atomu, z něhož vzniká anion F</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&gt; I</a:t>
            </a:r>
            <a:r>
              <a:rPr lang="cs-CZ" sz="2000" baseline="3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61890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2057" y="152400"/>
            <a:ext cx="8229600" cy="639762"/>
          </a:xfrm>
        </p:spPr>
        <p:txBody>
          <a:bodyPr>
            <a:normAutofit/>
          </a:bodyPr>
          <a:lstStyle/>
          <a:p>
            <a:r>
              <a:rPr lang="cs-CZ" sz="2800" b="1" dirty="0"/>
              <a:t>Polarizační schopnost a </a:t>
            </a:r>
            <a:r>
              <a:rPr lang="cs-CZ" sz="2800" b="1" dirty="0" err="1"/>
              <a:t>polarizovatelnost</a:t>
            </a:r>
            <a:r>
              <a:rPr lang="cs-CZ" sz="2800" b="1" dirty="0"/>
              <a:t> iontů</a:t>
            </a:r>
          </a:p>
        </p:txBody>
      </p:sp>
      <p:sp>
        <p:nvSpPr>
          <p:cNvPr id="5" name="Obdélník 4"/>
          <p:cNvSpPr/>
          <p:nvPr/>
        </p:nvSpPr>
        <p:spPr>
          <a:xfrm>
            <a:off x="311285" y="914400"/>
            <a:ext cx="8610600" cy="400110"/>
          </a:xfrm>
          <a:prstGeom prst="rect">
            <a:avLst/>
          </a:prstGeom>
        </p:spPr>
        <p:txBody>
          <a:bodyPr wrap="square">
            <a:spAutoFit/>
          </a:bodyPr>
          <a:lstStyle/>
          <a:p>
            <a:pPr algn="just"/>
            <a:endParaRPr lang="cs-CZ" sz="2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E237AADE-4BFF-46FC-9DA0-E0C778958FB5}"/>
              </a:ext>
            </a:extLst>
          </p:cNvPr>
          <p:cNvSpPr/>
          <p:nvPr/>
        </p:nvSpPr>
        <p:spPr>
          <a:xfrm>
            <a:off x="152400" y="914400"/>
            <a:ext cx="8839200" cy="5693866"/>
          </a:xfrm>
          <a:prstGeom prst="rect">
            <a:avLst/>
          </a:prstGeom>
        </p:spPr>
        <p:txBody>
          <a:bodyPr wrap="square">
            <a:spAutoFit/>
          </a:bodyPr>
          <a:lstStyle/>
          <a:p>
            <a:r>
              <a:rPr lang="cs-CZ" sz="2000" b="1" dirty="0"/>
              <a:t>D</a:t>
            </a:r>
            <a:r>
              <a:rPr lang="en-US" sz="2000" b="1" dirty="0" err="1"/>
              <a:t>ispozice</a:t>
            </a:r>
            <a:r>
              <a:rPr lang="en-US" sz="2000" b="1" dirty="0"/>
              <a:t> </a:t>
            </a:r>
            <a:r>
              <a:rPr lang="en-US" sz="2000" b="1" dirty="0" err="1"/>
              <a:t>ke</a:t>
            </a:r>
            <a:r>
              <a:rPr lang="en-US" sz="2000" b="1" dirty="0"/>
              <a:t> </a:t>
            </a:r>
            <a:r>
              <a:rPr lang="en-US" sz="2000" b="1" dirty="0" err="1"/>
              <a:t>kovalentním</a:t>
            </a:r>
            <a:r>
              <a:rPr lang="en-US" sz="2000" b="1" dirty="0"/>
              <a:t> </a:t>
            </a:r>
            <a:r>
              <a:rPr lang="en-US" sz="2000" b="1" dirty="0" err="1"/>
              <a:t>interakcím</a:t>
            </a:r>
            <a:r>
              <a:rPr lang="en-US" sz="2000" b="1" dirty="0"/>
              <a:t> </a:t>
            </a:r>
            <a:r>
              <a:rPr lang="en-US" sz="2000" dirty="0" err="1"/>
              <a:t>roste</a:t>
            </a:r>
            <a:r>
              <a:rPr lang="en-US" sz="2000" dirty="0"/>
              <a:t> se </a:t>
            </a:r>
            <a:r>
              <a:rPr lang="en-US" sz="2000" dirty="0" err="1"/>
              <a:t>vzrůstající</a:t>
            </a:r>
            <a:r>
              <a:rPr lang="en-US" sz="2000" dirty="0"/>
              <a:t> </a:t>
            </a:r>
            <a:r>
              <a:rPr lang="en-US" sz="2000" b="1" dirty="0" err="1"/>
              <a:t>polarizační</a:t>
            </a:r>
            <a:r>
              <a:rPr lang="en-US" sz="2000" b="1" dirty="0"/>
              <a:t> </a:t>
            </a:r>
            <a:r>
              <a:rPr lang="en-US" sz="2000" b="1" dirty="0" err="1"/>
              <a:t>silou</a:t>
            </a:r>
            <a:r>
              <a:rPr lang="en-US" sz="2000" b="1" dirty="0"/>
              <a:t> </a:t>
            </a:r>
            <a:r>
              <a:rPr lang="en-US" sz="2000" b="1" dirty="0" err="1"/>
              <a:t>kationtu</a:t>
            </a:r>
            <a:r>
              <a:rPr lang="en-US" sz="2000" b="1" dirty="0"/>
              <a:t> </a:t>
            </a:r>
            <a:r>
              <a:rPr lang="en-US" sz="2000" dirty="0"/>
              <a:t> a/</a:t>
            </a:r>
            <a:r>
              <a:rPr lang="en-US" sz="2000" dirty="0" err="1"/>
              <a:t>nebo</a:t>
            </a:r>
            <a:r>
              <a:rPr lang="en-US" sz="2000" dirty="0"/>
              <a:t> </a:t>
            </a:r>
            <a:r>
              <a:rPr lang="en-US" sz="2000" b="1" dirty="0" err="1"/>
              <a:t>polarizovatelností</a:t>
            </a:r>
            <a:r>
              <a:rPr lang="en-US" sz="2000" b="1" dirty="0"/>
              <a:t> </a:t>
            </a:r>
            <a:r>
              <a:rPr lang="en-US" sz="2000" b="1" dirty="0" err="1"/>
              <a:t>aniontu</a:t>
            </a:r>
            <a:r>
              <a:rPr lang="cs-CZ" sz="2000" dirty="0"/>
              <a:t>.</a:t>
            </a:r>
          </a:p>
          <a:p>
            <a:endParaRPr lang="en-US" sz="800" dirty="0"/>
          </a:p>
          <a:p>
            <a:r>
              <a:rPr lang="cs-CZ" sz="2000" b="1" dirty="0"/>
              <a:t>Polarizační síla kationtů </a:t>
            </a:r>
            <a:r>
              <a:rPr lang="cs-CZ" sz="2000" dirty="0"/>
              <a:t>(nestabilní kation má velkou polarizační sílu, deformuje elektronový obal aniontu) </a:t>
            </a:r>
            <a:endParaRPr lang="en-US" sz="2000" dirty="0"/>
          </a:p>
          <a:p>
            <a:pPr marL="285750" indent="-285750">
              <a:buFontTx/>
              <a:buChar char="-"/>
            </a:pPr>
            <a:r>
              <a:rPr lang="cs-CZ" sz="2000" dirty="0"/>
              <a:t>roste s klesajícím poloměrem (Cs</a:t>
            </a:r>
            <a:r>
              <a:rPr lang="cs-CZ" sz="2000" baseline="30000" dirty="0"/>
              <a:t>+</a:t>
            </a:r>
            <a:r>
              <a:rPr lang="cs-CZ" sz="2000" dirty="0"/>
              <a:t> &lt; </a:t>
            </a:r>
            <a:r>
              <a:rPr lang="cs-CZ" sz="2000" dirty="0" err="1"/>
              <a:t>Rb</a:t>
            </a:r>
            <a:r>
              <a:rPr lang="cs-CZ" sz="2000" baseline="30000" dirty="0"/>
              <a:t>+</a:t>
            </a:r>
            <a:r>
              <a:rPr lang="cs-CZ" sz="2000" dirty="0"/>
              <a:t> &lt;  K</a:t>
            </a:r>
            <a:r>
              <a:rPr lang="cs-CZ" sz="2000" baseline="30000" dirty="0"/>
              <a:t>+</a:t>
            </a:r>
            <a:r>
              <a:rPr lang="cs-CZ" sz="2000" dirty="0"/>
              <a:t> &lt;  Na</a:t>
            </a:r>
            <a:r>
              <a:rPr lang="cs-CZ" sz="2000" baseline="30000" dirty="0"/>
              <a:t>+</a:t>
            </a:r>
            <a:r>
              <a:rPr lang="cs-CZ" sz="2000" dirty="0"/>
              <a:t> &lt; </a:t>
            </a:r>
            <a:r>
              <a:rPr lang="cs-CZ" sz="2000" dirty="0" err="1"/>
              <a:t>Li</a:t>
            </a:r>
            <a:r>
              <a:rPr lang="cs-CZ" sz="2000" baseline="30000" dirty="0"/>
              <a:t>+</a:t>
            </a:r>
            <a:r>
              <a:rPr lang="cs-CZ" sz="2000" dirty="0"/>
              <a:t>) </a:t>
            </a:r>
            <a:endParaRPr lang="en-US" sz="2000" dirty="0"/>
          </a:p>
          <a:p>
            <a:pPr marL="285750" indent="-285750">
              <a:buFontTx/>
              <a:buChar char="-"/>
            </a:pPr>
            <a:r>
              <a:rPr lang="cs-CZ" sz="2000" dirty="0"/>
              <a:t>roste se vzrůstajícím nábojem (Na</a:t>
            </a:r>
            <a:r>
              <a:rPr lang="cs-CZ" sz="2000" baseline="30000" dirty="0"/>
              <a:t>+</a:t>
            </a:r>
            <a:r>
              <a:rPr lang="cs-CZ" sz="2000" dirty="0"/>
              <a:t> &lt; Mg</a:t>
            </a:r>
            <a:r>
              <a:rPr lang="cs-CZ" sz="2000" baseline="30000" dirty="0"/>
              <a:t>2+ </a:t>
            </a:r>
            <a:r>
              <a:rPr lang="cs-CZ" sz="2000" dirty="0"/>
              <a:t>&lt;  Al</a:t>
            </a:r>
            <a:r>
              <a:rPr lang="cs-CZ" sz="2000" baseline="30000" dirty="0"/>
              <a:t>3+ </a:t>
            </a:r>
            <a:r>
              <a:rPr lang="cs-CZ" sz="2000" dirty="0"/>
              <a:t>&lt;  Si</a:t>
            </a:r>
            <a:r>
              <a:rPr lang="cs-CZ" sz="2000" baseline="30000" dirty="0"/>
              <a:t>4+</a:t>
            </a:r>
            <a:r>
              <a:rPr lang="cs-CZ" sz="2000" dirty="0"/>
              <a:t>, Fe</a:t>
            </a:r>
            <a:r>
              <a:rPr lang="cs-CZ" sz="2000" baseline="30000" dirty="0"/>
              <a:t>2+</a:t>
            </a:r>
            <a:r>
              <a:rPr lang="cs-CZ" sz="2000" dirty="0"/>
              <a:t> &lt; Fe</a:t>
            </a:r>
            <a:r>
              <a:rPr lang="cs-CZ" sz="2000" baseline="30000" dirty="0"/>
              <a:t>3+</a:t>
            </a:r>
            <a:r>
              <a:rPr lang="cs-CZ" sz="2000" dirty="0"/>
              <a:t>) </a:t>
            </a:r>
            <a:endParaRPr lang="en-US" sz="2000" dirty="0"/>
          </a:p>
          <a:p>
            <a:pPr marL="285750" indent="-285750">
              <a:buFontTx/>
              <a:buChar char="-"/>
            </a:pPr>
            <a:r>
              <a:rPr lang="cs-CZ" sz="2000" dirty="0"/>
              <a:t>roste s nestabilitou konfigurace (Ca</a:t>
            </a:r>
            <a:r>
              <a:rPr lang="cs-CZ" sz="2000" baseline="30000" dirty="0"/>
              <a:t>2+</a:t>
            </a:r>
            <a:r>
              <a:rPr lang="cs-CZ" sz="2000" dirty="0"/>
              <a:t> &lt; Cu</a:t>
            </a:r>
            <a:r>
              <a:rPr lang="cs-CZ" sz="2000" baseline="30000" dirty="0"/>
              <a:t>2+</a:t>
            </a:r>
            <a:r>
              <a:rPr lang="cs-CZ" sz="2000" dirty="0"/>
              <a:t>) </a:t>
            </a:r>
            <a:endParaRPr lang="en-US" sz="2000" dirty="0"/>
          </a:p>
          <a:p>
            <a:r>
              <a:rPr lang="en-US" sz="2000" dirty="0" err="1"/>
              <a:t>Polariza</a:t>
            </a:r>
            <a:r>
              <a:rPr lang="cs-CZ" sz="2000" dirty="0"/>
              <a:t>ční</a:t>
            </a:r>
            <a:r>
              <a:rPr lang="en-US" sz="2000" dirty="0"/>
              <a:t> s</a:t>
            </a:r>
            <a:r>
              <a:rPr lang="cs-CZ" sz="2000" dirty="0"/>
              <a:t>í</a:t>
            </a:r>
            <a:r>
              <a:rPr lang="en-US" sz="2000" dirty="0"/>
              <a:t>la </a:t>
            </a:r>
            <a:r>
              <a:rPr lang="en-US" sz="2000" dirty="0" err="1"/>
              <a:t>kationtu</a:t>
            </a:r>
            <a:r>
              <a:rPr lang="en-US" sz="2000" dirty="0"/>
              <a:t> </a:t>
            </a:r>
            <a:r>
              <a:rPr lang="en-US" sz="2000" dirty="0" err="1"/>
              <a:t>souvis</a:t>
            </a:r>
            <a:r>
              <a:rPr lang="cs-CZ" sz="2000" dirty="0"/>
              <a:t>í s </a:t>
            </a:r>
            <a:r>
              <a:rPr lang="cs-CZ" sz="2000" b="1" dirty="0"/>
              <a:t>hustotou náboje </a:t>
            </a:r>
            <a:r>
              <a:rPr lang="cs-CZ" sz="2000" dirty="0"/>
              <a:t>(náboj iontu/objem iontu).</a:t>
            </a:r>
          </a:p>
          <a:p>
            <a:endParaRPr lang="cs-CZ" sz="800" dirty="0"/>
          </a:p>
          <a:p>
            <a:r>
              <a:rPr lang="cs-CZ" sz="2000" b="1" dirty="0" err="1"/>
              <a:t>Polarizovatelnost</a:t>
            </a:r>
            <a:r>
              <a:rPr lang="cs-CZ" sz="2000" b="1" dirty="0"/>
              <a:t> aniontů </a:t>
            </a:r>
            <a:r>
              <a:rPr lang="cs-CZ" sz="2000" dirty="0"/>
              <a:t>(nestabilní anion je snadno polarizovatelný, deformovatelný) </a:t>
            </a:r>
            <a:endParaRPr lang="en-US" sz="2000" dirty="0"/>
          </a:p>
          <a:p>
            <a:pPr marL="285750" indent="-285750">
              <a:buFontTx/>
              <a:buChar char="-"/>
            </a:pPr>
            <a:r>
              <a:rPr lang="cs-CZ" sz="2000" dirty="0"/>
              <a:t>roste s rostoucím poloměrem (F</a:t>
            </a:r>
            <a:r>
              <a:rPr lang="cs-CZ" sz="2000" baseline="30000" dirty="0"/>
              <a:t>–</a:t>
            </a:r>
            <a:r>
              <a:rPr lang="cs-CZ" sz="2000" dirty="0"/>
              <a:t> &lt;  Cl</a:t>
            </a:r>
            <a:r>
              <a:rPr lang="cs-CZ" sz="2000" baseline="30000" dirty="0"/>
              <a:t>–</a:t>
            </a:r>
            <a:r>
              <a:rPr lang="cs-CZ" sz="2000" dirty="0"/>
              <a:t> &lt; Br</a:t>
            </a:r>
            <a:r>
              <a:rPr lang="cs-CZ" sz="2000" baseline="30000" dirty="0"/>
              <a:t>–</a:t>
            </a:r>
            <a:r>
              <a:rPr lang="cs-CZ" sz="2000" dirty="0"/>
              <a:t> &lt; I</a:t>
            </a:r>
            <a:r>
              <a:rPr lang="cs-CZ" sz="2000" baseline="30000" dirty="0"/>
              <a:t>–</a:t>
            </a:r>
            <a:r>
              <a:rPr lang="cs-CZ" sz="2000" dirty="0"/>
              <a:t>) </a:t>
            </a:r>
            <a:endParaRPr lang="en-US" sz="2000" dirty="0"/>
          </a:p>
          <a:p>
            <a:pPr marL="285750" indent="-285750">
              <a:buFontTx/>
              <a:buChar char="-"/>
            </a:pPr>
            <a:r>
              <a:rPr lang="cs-CZ" sz="2000" dirty="0"/>
              <a:t>roste se vzrůstajícím nábojem (Cl</a:t>
            </a:r>
            <a:r>
              <a:rPr lang="cs-CZ" sz="2000" baseline="30000" dirty="0"/>
              <a:t>–</a:t>
            </a:r>
            <a:r>
              <a:rPr lang="cs-CZ" sz="2000" dirty="0"/>
              <a:t> &lt;  S</a:t>
            </a:r>
            <a:r>
              <a:rPr lang="cs-CZ" sz="2000" baseline="30000" dirty="0"/>
              <a:t>2–</a:t>
            </a:r>
            <a:r>
              <a:rPr lang="cs-CZ" sz="2000" dirty="0"/>
              <a:t> &lt;  P</a:t>
            </a:r>
            <a:r>
              <a:rPr lang="cs-CZ" sz="2000" baseline="30000" dirty="0"/>
              <a:t>3– </a:t>
            </a:r>
            <a:r>
              <a:rPr lang="cs-CZ" sz="2000" dirty="0"/>
              <a:t>&lt;  Si</a:t>
            </a:r>
            <a:r>
              <a:rPr lang="cs-CZ" sz="2000" baseline="30000" dirty="0"/>
              <a:t>4–</a:t>
            </a:r>
            <a:r>
              <a:rPr lang="cs-CZ" sz="2000" dirty="0"/>
              <a:t>)</a:t>
            </a:r>
            <a:endParaRPr lang="en-US" sz="2000" dirty="0"/>
          </a:p>
          <a:p>
            <a:endParaRPr lang="en-US" sz="800" dirty="0"/>
          </a:p>
          <a:p>
            <a:r>
              <a:rPr lang="en-US" sz="2000" dirty="0"/>
              <a:t> S </a:t>
            </a:r>
            <a:r>
              <a:rPr lang="en-US" sz="2000" dirty="0" err="1"/>
              <a:t>klesající</a:t>
            </a:r>
            <a:r>
              <a:rPr lang="en-US" sz="2000" dirty="0"/>
              <a:t> </a:t>
            </a:r>
            <a:r>
              <a:rPr lang="en-US" sz="2000" dirty="0" err="1"/>
              <a:t>stabilitou</a:t>
            </a:r>
            <a:r>
              <a:rPr lang="en-US" sz="2000" dirty="0"/>
              <a:t> </a:t>
            </a:r>
            <a:r>
              <a:rPr lang="en-US" sz="2000" dirty="0" err="1"/>
              <a:t>iontů</a:t>
            </a:r>
            <a:r>
              <a:rPr lang="en-US" sz="2000" dirty="0"/>
              <a:t>, </a:t>
            </a:r>
            <a:r>
              <a:rPr lang="en-US" sz="2000" dirty="0" err="1"/>
              <a:t>tj</a:t>
            </a:r>
            <a:r>
              <a:rPr lang="en-US" sz="2000" dirty="0"/>
              <a:t>. se </a:t>
            </a:r>
            <a:r>
              <a:rPr lang="en-US" sz="2000" dirty="0" err="1"/>
              <a:t>vzrůstající</a:t>
            </a:r>
            <a:r>
              <a:rPr lang="en-US" sz="2000" dirty="0"/>
              <a:t> </a:t>
            </a:r>
            <a:r>
              <a:rPr lang="en-US" sz="2000" dirty="0" err="1"/>
              <a:t>polarizační</a:t>
            </a:r>
            <a:r>
              <a:rPr lang="en-US" sz="2000" dirty="0"/>
              <a:t> </a:t>
            </a:r>
            <a:r>
              <a:rPr lang="en-US" sz="2000" dirty="0" err="1"/>
              <a:t>silou</a:t>
            </a:r>
            <a:r>
              <a:rPr lang="en-US" sz="2000" dirty="0"/>
              <a:t> </a:t>
            </a:r>
            <a:r>
              <a:rPr lang="en-US" sz="2000" dirty="0" err="1"/>
              <a:t>kationtu</a:t>
            </a:r>
            <a:r>
              <a:rPr lang="en-US" sz="2000" dirty="0"/>
              <a:t> a </a:t>
            </a:r>
            <a:r>
              <a:rPr lang="en-US" sz="2000" dirty="0" err="1"/>
              <a:t>polarizovatelností</a:t>
            </a:r>
            <a:r>
              <a:rPr lang="en-US" sz="2000" dirty="0"/>
              <a:t> </a:t>
            </a:r>
            <a:r>
              <a:rPr lang="en-US" sz="2000" dirty="0" err="1"/>
              <a:t>aniontu</a:t>
            </a:r>
            <a:r>
              <a:rPr lang="en-US" sz="2000" dirty="0"/>
              <a:t> </a:t>
            </a:r>
            <a:r>
              <a:rPr lang="en-US" sz="2000" u="sng" dirty="0"/>
              <a:t>s</a:t>
            </a:r>
            <a:r>
              <a:rPr lang="cs-CZ" sz="2000" u="sng" dirty="0"/>
              <a:t>e zvyšuje </a:t>
            </a:r>
            <a:r>
              <a:rPr lang="en-US" sz="2000" u="sng" dirty="0" err="1"/>
              <a:t>kovalentní</a:t>
            </a:r>
            <a:r>
              <a:rPr lang="en-US" sz="2000" u="sng" dirty="0"/>
              <a:t> </a:t>
            </a:r>
            <a:r>
              <a:rPr lang="en-US" sz="2000" u="sng" dirty="0" err="1"/>
              <a:t>charakter</a:t>
            </a:r>
            <a:r>
              <a:rPr lang="cs-CZ" sz="2000" dirty="0"/>
              <a:t> (prvky s vysokým oxidačním číslem neexistují jako ionty, ale jsou součástí kovalentních molekul)</a:t>
            </a:r>
            <a:r>
              <a:rPr lang="en-US" sz="2000" dirty="0"/>
              <a:t>, </a:t>
            </a:r>
            <a:r>
              <a:rPr lang="en-US" sz="2000" dirty="0" err="1"/>
              <a:t>roste</a:t>
            </a:r>
            <a:r>
              <a:rPr lang="en-US" sz="2000" dirty="0"/>
              <a:t> </a:t>
            </a:r>
            <a:r>
              <a:rPr lang="en-US" sz="2000" dirty="0" err="1"/>
              <a:t>míra</a:t>
            </a:r>
            <a:r>
              <a:rPr lang="en-US" sz="2000" dirty="0"/>
              <a:t> </a:t>
            </a:r>
            <a:r>
              <a:rPr lang="en-US" sz="2000" dirty="0" err="1"/>
              <a:t>hydratace</a:t>
            </a:r>
            <a:r>
              <a:rPr lang="en-US" sz="2000" dirty="0"/>
              <a:t> </a:t>
            </a:r>
            <a:r>
              <a:rPr lang="cs-CZ" sz="2000" dirty="0"/>
              <a:t>a </a:t>
            </a:r>
            <a:r>
              <a:rPr lang="en-US" sz="2000" dirty="0" err="1"/>
              <a:t>hydrolýzy</a:t>
            </a:r>
            <a:r>
              <a:rPr lang="cs-CZ" sz="2000" dirty="0"/>
              <a:t>, resp. </a:t>
            </a:r>
            <a:r>
              <a:rPr lang="en-US" sz="2000" dirty="0"/>
              <a:t>t</a:t>
            </a:r>
            <a:r>
              <a:rPr lang="cs-CZ" sz="2000" dirty="0" err="1"/>
              <a:t>vorby</a:t>
            </a:r>
            <a:r>
              <a:rPr lang="cs-CZ" sz="2000" dirty="0"/>
              <a:t> komplexů (= snaha rozprostřít svůj náboj na větší povrch)</a:t>
            </a:r>
            <a:r>
              <a:rPr lang="en-US" sz="2000" dirty="0"/>
              <a:t>.</a:t>
            </a:r>
          </a:p>
        </p:txBody>
      </p:sp>
    </p:spTree>
    <p:extLst>
      <p:ext uri="{BB962C8B-B14F-4D97-AF65-F5344CB8AC3E}">
        <p14:creationId xmlns:p14="http://schemas.microsoft.com/office/powerpoint/2010/main" val="3962557028"/>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22041</TotalTime>
  <Words>13056</Words>
  <Application>Microsoft Office PowerPoint</Application>
  <PresentationFormat>Předvádění na obrazovce (4:3)</PresentationFormat>
  <Paragraphs>1192</Paragraphs>
  <Slides>189</Slides>
  <Notes>21</Notes>
  <HiddenSlides>0</HiddenSlides>
  <MMClips>0</MMClips>
  <ScaleCrop>false</ScaleCrop>
  <HeadingPairs>
    <vt:vector size="8" baseType="variant">
      <vt:variant>
        <vt:lpstr>Použitá písma</vt:lpstr>
      </vt:variant>
      <vt:variant>
        <vt:i4>12</vt:i4>
      </vt:variant>
      <vt:variant>
        <vt:lpstr>Motiv</vt:lpstr>
      </vt:variant>
      <vt:variant>
        <vt:i4>1</vt:i4>
      </vt:variant>
      <vt:variant>
        <vt:lpstr>Vložené servery OLE</vt:lpstr>
      </vt:variant>
      <vt:variant>
        <vt:i4>3</vt:i4>
      </vt:variant>
      <vt:variant>
        <vt:lpstr>Nadpisy snímků</vt:lpstr>
      </vt:variant>
      <vt:variant>
        <vt:i4>189</vt:i4>
      </vt:variant>
    </vt:vector>
  </HeadingPairs>
  <TitlesOfParts>
    <vt:vector size="205" baseType="lpstr">
      <vt:lpstr>-apple-system</vt:lpstr>
      <vt:lpstr>Arial</vt:lpstr>
      <vt:lpstr>Book Antiqua</vt:lpstr>
      <vt:lpstr>Calibri</vt:lpstr>
      <vt:lpstr>JansonText-Italic</vt:lpstr>
      <vt:lpstr>JansonText-Roman</vt:lpstr>
      <vt:lpstr>MathematicalPi-One</vt:lpstr>
      <vt:lpstr>National</vt:lpstr>
      <vt:lpstr>Open Sans</vt:lpstr>
      <vt:lpstr>Symbol</vt:lpstr>
      <vt:lpstr>Times New Roman</vt:lpstr>
      <vt:lpstr>Wingdings</vt:lpstr>
      <vt:lpstr>Motiv systému Office</vt:lpstr>
      <vt:lpstr>Rovnice</vt:lpstr>
      <vt:lpstr>CS ChemDraw Drawing</vt:lpstr>
      <vt:lpstr>CorelPhotoPaint.Image.8</vt:lpstr>
      <vt:lpstr>Teoretická anorganická chemie</vt:lpstr>
      <vt:lpstr>Magnetický moment</vt:lpstr>
      <vt:lpstr>Prezentace aplikace PowerPoint</vt:lpstr>
      <vt:lpstr>Prezentace aplikace PowerPoint</vt:lpstr>
      <vt:lpstr>Magnetické vlastnosti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Chemická vazba</vt:lpstr>
      <vt:lpstr>Prezentace aplikace PowerPoint</vt:lpstr>
      <vt:lpstr>Prezentace aplikace PowerPoint</vt:lpstr>
      <vt:lpstr>Prezentace aplikace PowerPoint</vt:lpstr>
      <vt:lpstr>Vaznost (covalence)</vt:lpstr>
      <vt:lpstr>Prezentace aplikace PowerPoint</vt:lpstr>
      <vt:lpstr>Prezentace aplikace PowerPoint</vt:lpstr>
      <vt:lpstr>Prezentace aplikace PowerPoint</vt:lpstr>
      <vt:lpstr>2. perioda- výjimečné postavení</vt:lpstr>
      <vt:lpstr>Prezentace aplikace PowerPoint</vt:lpstr>
      <vt:lpstr>Prezentace aplikace PowerPoint</vt:lpstr>
      <vt:lpstr>Prezentace aplikace PowerPoint</vt:lpstr>
      <vt:lpstr>Elektronegativita</vt:lpstr>
      <vt:lpstr>Prezentace aplikace PowerPoint</vt:lpstr>
      <vt:lpstr>Elektronegativita a reaktivita</vt:lpstr>
      <vt:lpstr>Prezentace aplikace PowerPoint</vt:lpstr>
      <vt:lpstr>Prezentace aplikace PowerPoint</vt:lpstr>
      <vt:lpstr>Teorie  molekulových  orbitalů (MO-LCAO)</vt:lpstr>
      <vt:lpstr>Prezentace aplikace PowerPoint</vt:lpstr>
      <vt:lpstr>Výstavbový systém MO</vt:lpstr>
      <vt:lpstr>Prezentace aplikace PowerPoint</vt:lpstr>
      <vt:lpstr>Prezentace aplikace PowerPoint</vt:lpstr>
      <vt:lpstr>Prezentace aplikace PowerPoint</vt:lpstr>
      <vt:lpstr>Prezentace aplikace PowerPoint</vt:lpstr>
      <vt:lpstr>Prezentace aplikace PowerPoint</vt:lpstr>
      <vt:lpstr>Stabilita sloučenin</vt:lpstr>
      <vt:lpstr>Řád vazby</vt:lpstr>
      <vt:lpstr>Prezentace aplikace PowerPoint</vt:lpstr>
      <vt:lpstr>Prezentace aplikace PowerPoint</vt:lpstr>
      <vt:lpstr>Řád vazby</vt:lpstr>
      <vt:lpstr>Prezentace aplikace PowerPoint</vt:lpstr>
      <vt:lpstr>Řád vazby</vt:lpstr>
      <vt:lpstr>Prezentace aplikace PowerPoint</vt:lpstr>
      <vt:lpstr>Prezentace aplikace PowerPoint</vt:lpstr>
      <vt:lpstr>Polarita vazby</vt:lpstr>
      <vt:lpstr>Polarita vazby</vt:lpstr>
      <vt:lpstr>Kovalentní/iontový charakter vazby</vt:lpstr>
      <vt:lpstr>Iontovost vazby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Iontový poloměr</vt:lpstr>
      <vt:lpstr>Prezentace aplikace PowerPoint</vt:lpstr>
      <vt:lpstr>Prezentace aplikace PowerPoint</vt:lpstr>
      <vt:lpstr>Diagonální analogie</vt:lpstr>
      <vt:lpstr>Prezentace aplikace PowerPoint</vt:lpstr>
      <vt:lpstr>Prezentace aplikace PowerPoint</vt:lpstr>
      <vt:lpstr>Prezentace aplikace PowerPoint</vt:lpstr>
      <vt:lpstr>1. ionizační energie atomu</vt:lpstr>
      <vt:lpstr>Prezentace aplikace PowerPoint</vt:lpstr>
      <vt:lpstr>1. ionizační energie</vt:lpstr>
      <vt:lpstr>1. ionizační energie</vt:lpstr>
      <vt:lpstr>Prezentace aplikace PowerPoint</vt:lpstr>
      <vt:lpstr>Prezentace aplikace PowerPoint</vt:lpstr>
      <vt:lpstr>Prezentace aplikace PowerPoint</vt:lpstr>
      <vt:lpstr>Prezentace aplikace PowerPoint</vt:lpstr>
      <vt:lpstr>Prezentace aplikace PowerPoint</vt:lpstr>
      <vt:lpstr>Oxidační číslo </vt:lpstr>
      <vt:lpstr>Prezentace aplikace PowerPoint</vt:lpstr>
      <vt:lpstr>Oxidační číslo</vt:lpstr>
      <vt:lpstr>Oxidační čísla nepřechodných prvků </vt:lpstr>
      <vt:lpstr>Prezentace aplikace PowerPoint</vt:lpstr>
      <vt:lpstr>Sekundární periodicita</vt:lpstr>
      <vt:lpstr>Prezentace aplikace PowerPoint</vt:lpstr>
      <vt:lpstr>Prezentace aplikace PowerPoint</vt:lpstr>
      <vt:lpstr>Prezentace aplikace PowerPoint</vt:lpstr>
      <vt:lpstr>Oxidační číslo přechodných kovů </vt:lpstr>
      <vt:lpstr>Prezentace aplikace PowerPoint</vt:lpstr>
      <vt:lpstr>Prezentace aplikace PowerPoint</vt:lpstr>
      <vt:lpstr>Oxidační číslo </vt:lpstr>
      <vt:lpstr>Prezentace aplikace PowerPoint</vt:lpstr>
      <vt:lpstr>Prezentace aplikace PowerPoint</vt:lpstr>
      <vt:lpstr>Oxidační čísla a názvosloví anorganických sloučenin</vt:lpstr>
      <vt:lpstr>Prezentace aplikace PowerPoint</vt:lpstr>
      <vt:lpstr>Elektronová afinita</vt:lpstr>
      <vt:lpstr>Elektronová afinita</vt:lpstr>
      <vt:lpstr>Elektronová afinita</vt:lpstr>
      <vt:lpstr>Elektronová afinita</vt:lpstr>
      <vt:lpstr>Fajansova pravidla pro iontovou vazbu</vt:lpstr>
      <vt:lpstr>Polarizační schopnost a polarizovatelnost iontů</vt:lpstr>
      <vt:lpstr>Prezentace aplikace PowerPoint</vt:lpstr>
      <vt:lpstr>Polarizovatelnost vazby   </vt:lpstr>
      <vt:lpstr>Prezentace aplikace PowerPoint</vt:lpstr>
      <vt:lpstr>Chemické složení zemské kůry</vt:lpstr>
      <vt:lpstr>Prezentace aplikace PowerPoint</vt:lpstr>
      <vt:lpstr>Prezentace aplikace PowerPoint</vt:lpstr>
      <vt:lpstr>Prezentace aplikace PowerPoint</vt:lpstr>
      <vt:lpstr>Prezentace aplikace PowerPoint</vt:lpstr>
      <vt:lpstr>Kovová vazba</vt:lpstr>
      <vt:lpstr>Kovový charakter</vt:lpstr>
      <vt:lpstr>Vodíkové můstky</vt:lpstr>
      <vt:lpstr>Vodíkové můstky</vt:lpstr>
      <vt:lpstr>Prezentace aplikace PowerPoint</vt:lpstr>
      <vt:lpstr>Mezimolekulové interakce</vt:lpstr>
      <vt:lpstr>Prezentace aplikace PowerPoint</vt:lpstr>
      <vt:lpstr>Tvar molekul</vt:lpstr>
      <vt:lpstr>Prezentace aplikace PowerPoint</vt:lpstr>
      <vt:lpstr>Prezentace aplikace PowerPoint</vt:lpstr>
      <vt:lpstr>Formální náboj</vt:lpstr>
      <vt:lpstr>Prezentace aplikace PowerPoint</vt:lpstr>
      <vt:lpstr>Prezentace aplikace PowerPoint</vt:lpstr>
      <vt:lpstr>Prezentace aplikace PowerPoint</vt:lpstr>
      <vt:lpstr>Prezentace aplikace PowerPoint</vt:lpstr>
      <vt:lpstr>Prezentace aplikace PowerPoint</vt:lpstr>
      <vt:lpstr>Počet valenčních elektronů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Výjimky z oktetového pravidla</vt:lpstr>
      <vt:lpstr>Prezentace aplikace PowerPoint</vt:lpstr>
      <vt:lpstr>Prezentace aplikace PowerPoint</vt:lpstr>
      <vt:lpstr>Prezentace aplikace PowerPoint</vt:lpstr>
      <vt:lpstr>Pravidlo 8 – N</vt:lpstr>
      <vt:lpstr>Izoelektronové částice</vt:lpstr>
      <vt:lpstr>Grimmovo pravidlo posuvu</vt:lpstr>
      <vt:lpstr>Prezentace aplikace PowerPoint</vt:lpstr>
      <vt:lpstr>Teorie hybridizace</vt:lpstr>
      <vt:lpstr>Hybridizace</vt:lpstr>
      <vt:lpstr>Prezentace aplikace PowerPoint</vt:lpstr>
      <vt:lpstr>Prezentace aplikace PowerPoint</vt:lpstr>
      <vt:lpstr>Prezentace aplikace PowerPoint</vt:lpstr>
      <vt:lpstr>Prezentace aplikace PowerPoint</vt:lpstr>
      <vt:lpstr>Elektronegativita a hybridizace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Model VSEPR (Valence Shell Electron Pair Repulsion) </vt:lpstr>
      <vt:lpstr>Prezentace aplikace PowerPoint</vt:lpstr>
      <vt:lpstr>Prezentace aplikace PowerPoint</vt:lpstr>
      <vt:lpstr>Prezentace aplikace PowerPoint</vt:lpstr>
      <vt:lpstr>Prezentace aplikace PowerPoint</vt:lpstr>
      <vt:lpstr>Vazebné úhly</vt:lpstr>
      <vt:lpstr>Polarita molekuly, dipólový moment</vt:lpstr>
      <vt:lpstr>Zachariasenovo pravidlo   (= předchůdce VSEPR, zastaralé)</vt:lpstr>
      <vt:lpstr>Alotropické modifikace</vt:lpstr>
      <vt:lpstr>Příklad:     Stabilita alotropických modifikací</vt:lpstr>
      <vt:lpstr>Krystaly</vt:lpstr>
      <vt:lpstr>Krystalová struktura</vt:lpstr>
      <vt:lpstr>Prezentace aplikace PowerPoint</vt:lpstr>
      <vt:lpstr>Krystalografické soustavy</vt:lpstr>
      <vt:lpstr>Bravaisovy buňky</vt:lpstr>
      <vt:lpstr>Prezentace aplikace PowerPoint</vt:lpstr>
      <vt:lpstr>Počet atomů patřících elementární buňce</vt:lpstr>
      <vt:lpstr>Prezentace aplikace PowerPoint</vt:lpstr>
      <vt:lpstr>„Cation-anion radius ratio“ (rc/ra)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Lubomír Prokeš</cp:lastModifiedBy>
  <cp:revision>932</cp:revision>
  <cp:lastPrinted>2021-02-14T09:50:02Z</cp:lastPrinted>
  <dcterms:created xsi:type="dcterms:W3CDTF">2019-02-19T01:15:33Z</dcterms:created>
  <dcterms:modified xsi:type="dcterms:W3CDTF">2024-02-25T12:09:40Z</dcterms:modified>
</cp:coreProperties>
</file>