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4"/>
  </p:notesMasterIdLst>
  <p:sldIdLst>
    <p:sldId id="508" r:id="rId2"/>
    <p:sldId id="657" r:id="rId3"/>
    <p:sldId id="537" r:id="rId4"/>
    <p:sldId id="478" r:id="rId5"/>
    <p:sldId id="503" r:id="rId6"/>
    <p:sldId id="502" r:id="rId7"/>
    <p:sldId id="480" r:id="rId8"/>
    <p:sldId id="540" r:id="rId9"/>
    <p:sldId id="379" r:id="rId10"/>
    <p:sldId id="470" r:id="rId11"/>
    <p:sldId id="390" r:id="rId12"/>
    <p:sldId id="391" r:id="rId13"/>
    <p:sldId id="392" r:id="rId14"/>
    <p:sldId id="573" r:id="rId15"/>
    <p:sldId id="521" r:id="rId16"/>
    <p:sldId id="658" r:id="rId17"/>
    <p:sldId id="519" r:id="rId18"/>
    <p:sldId id="518" r:id="rId19"/>
    <p:sldId id="490" r:id="rId20"/>
    <p:sldId id="539" r:id="rId21"/>
    <p:sldId id="513" r:id="rId22"/>
    <p:sldId id="659" r:id="rId23"/>
    <p:sldId id="541" r:id="rId24"/>
    <p:sldId id="547" r:id="rId25"/>
    <p:sldId id="549" r:id="rId26"/>
    <p:sldId id="546" r:id="rId27"/>
    <p:sldId id="544" r:id="rId28"/>
    <p:sldId id="542" r:id="rId29"/>
    <p:sldId id="557" r:id="rId30"/>
    <p:sldId id="543" r:id="rId31"/>
    <p:sldId id="614" r:id="rId32"/>
    <p:sldId id="550" r:id="rId33"/>
    <p:sldId id="660" r:id="rId34"/>
    <p:sldId id="661" r:id="rId35"/>
    <p:sldId id="607" r:id="rId36"/>
    <p:sldId id="523" r:id="rId37"/>
    <p:sldId id="524" r:id="rId38"/>
    <p:sldId id="526" r:id="rId39"/>
    <p:sldId id="662" r:id="rId40"/>
    <p:sldId id="551" r:id="rId41"/>
    <p:sldId id="663" r:id="rId42"/>
    <p:sldId id="554" r:id="rId43"/>
    <p:sldId id="552" r:id="rId44"/>
    <p:sldId id="507" r:id="rId45"/>
    <p:sldId id="360" r:id="rId46"/>
    <p:sldId id="361" r:id="rId47"/>
    <p:sldId id="553" r:id="rId48"/>
    <p:sldId id="559" r:id="rId49"/>
    <p:sldId id="556" r:id="rId50"/>
    <p:sldId id="560" r:id="rId51"/>
    <p:sldId id="565" r:id="rId52"/>
    <p:sldId id="575" r:id="rId53"/>
    <p:sldId id="561" r:id="rId54"/>
    <p:sldId id="568" r:id="rId55"/>
    <p:sldId id="562" r:id="rId56"/>
    <p:sldId id="569" r:id="rId57"/>
    <p:sldId id="563" r:id="rId58"/>
    <p:sldId id="566" r:id="rId59"/>
    <p:sldId id="567" r:id="rId60"/>
    <p:sldId id="564" r:id="rId61"/>
    <p:sldId id="574" r:id="rId62"/>
    <p:sldId id="516" r:id="rId63"/>
    <p:sldId id="635" r:id="rId64"/>
    <p:sldId id="517" r:id="rId65"/>
    <p:sldId id="509" r:id="rId66"/>
    <p:sldId id="538" r:id="rId67"/>
    <p:sldId id="504" r:id="rId68"/>
    <p:sldId id="505" r:id="rId69"/>
    <p:sldId id="510" r:id="rId70"/>
    <p:sldId id="394" r:id="rId71"/>
    <p:sldId id="579" r:id="rId72"/>
    <p:sldId id="636" r:id="rId73"/>
    <p:sldId id="580" r:id="rId74"/>
    <p:sldId id="582" r:id="rId75"/>
    <p:sldId id="592" r:id="rId76"/>
    <p:sldId id="584" r:id="rId77"/>
    <p:sldId id="637" r:id="rId78"/>
    <p:sldId id="611" r:id="rId79"/>
    <p:sldId id="593" r:id="rId80"/>
    <p:sldId id="590" r:id="rId81"/>
    <p:sldId id="586" r:id="rId82"/>
    <p:sldId id="591" r:id="rId83"/>
    <p:sldId id="602" r:id="rId84"/>
    <p:sldId id="500" r:id="rId85"/>
    <p:sldId id="587" r:id="rId86"/>
    <p:sldId id="595" r:id="rId87"/>
    <p:sldId id="613" r:id="rId88"/>
    <p:sldId id="609" r:id="rId89"/>
    <p:sldId id="599" r:id="rId90"/>
    <p:sldId id="588" r:id="rId91"/>
    <p:sldId id="498" r:id="rId92"/>
    <p:sldId id="616" r:id="rId93"/>
    <p:sldId id="403" r:id="rId94"/>
    <p:sldId id="655" r:id="rId95"/>
    <p:sldId id="405" r:id="rId96"/>
    <p:sldId id="406" r:id="rId97"/>
    <p:sldId id="408" r:id="rId98"/>
    <p:sldId id="410" r:id="rId99"/>
    <p:sldId id="577" r:id="rId100"/>
    <p:sldId id="617" r:id="rId101"/>
    <p:sldId id="572" r:id="rId102"/>
    <p:sldId id="576" r:id="rId103"/>
    <p:sldId id="619" r:id="rId104"/>
    <p:sldId id="618" r:id="rId105"/>
    <p:sldId id="612" r:id="rId106"/>
    <p:sldId id="621" r:id="rId107"/>
    <p:sldId id="443" r:id="rId108"/>
    <p:sldId id="640" r:id="rId109"/>
    <p:sldId id="641" r:id="rId110"/>
    <p:sldId id="452" r:id="rId111"/>
    <p:sldId id="532" r:id="rId112"/>
    <p:sldId id="451" r:id="rId113"/>
    <p:sldId id="639" r:id="rId114"/>
    <p:sldId id="424" r:id="rId115"/>
    <p:sldId id="426" r:id="rId116"/>
    <p:sldId id="427" r:id="rId117"/>
    <p:sldId id="428" r:id="rId118"/>
    <p:sldId id="429" r:id="rId119"/>
    <p:sldId id="430" r:id="rId120"/>
    <p:sldId id="664" r:id="rId121"/>
    <p:sldId id="432" r:id="rId122"/>
    <p:sldId id="433" r:id="rId123"/>
    <p:sldId id="638" r:id="rId124"/>
    <p:sldId id="434" r:id="rId125"/>
    <p:sldId id="435" r:id="rId126"/>
    <p:sldId id="436" r:id="rId127"/>
    <p:sldId id="437" r:id="rId128"/>
    <p:sldId id="438" r:id="rId129"/>
    <p:sldId id="665" r:id="rId130"/>
    <p:sldId id="439" r:id="rId131"/>
    <p:sldId id="440" r:id="rId132"/>
    <p:sldId id="441" r:id="rId1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7C7A3D-C570-4F4B-B051-DD649C753F8F}" v="480" dt="2024-01-27T16:05:42.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50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bomír Prokeš" userId="c6190586-327c-4754-acfe-3cab059996b7" providerId="ADAL" clId="{FB7C7A3D-C570-4F4B-B051-DD649C753F8F}"/>
    <pc:docChg chg="undo custSel addSld delSld modSld">
      <pc:chgData name="Lubomír Prokeš" userId="c6190586-327c-4754-acfe-3cab059996b7" providerId="ADAL" clId="{FB7C7A3D-C570-4F4B-B051-DD649C753F8F}" dt="2024-02-09T08:12:49.184" v="2752" actId="1076"/>
      <pc:docMkLst>
        <pc:docMk/>
      </pc:docMkLst>
      <pc:sldChg chg="del">
        <pc:chgData name="Lubomír Prokeš" userId="c6190586-327c-4754-acfe-3cab059996b7" providerId="ADAL" clId="{FB7C7A3D-C570-4F4B-B051-DD649C753F8F}" dt="2024-01-26T11:34:12.331" v="64" actId="47"/>
        <pc:sldMkLst>
          <pc:docMk/>
          <pc:sldMk cId="486898105" sldId="258"/>
        </pc:sldMkLst>
      </pc:sldChg>
      <pc:sldChg chg="del">
        <pc:chgData name="Lubomír Prokeš" userId="c6190586-327c-4754-acfe-3cab059996b7" providerId="ADAL" clId="{FB7C7A3D-C570-4F4B-B051-DD649C753F8F}" dt="2024-01-26T11:34:12.331" v="64" actId="47"/>
        <pc:sldMkLst>
          <pc:docMk/>
          <pc:sldMk cId="1290846576" sldId="259"/>
        </pc:sldMkLst>
      </pc:sldChg>
      <pc:sldChg chg="del">
        <pc:chgData name="Lubomír Prokeš" userId="c6190586-327c-4754-acfe-3cab059996b7" providerId="ADAL" clId="{FB7C7A3D-C570-4F4B-B051-DD649C753F8F}" dt="2024-01-26T11:34:12.331" v="64" actId="47"/>
        <pc:sldMkLst>
          <pc:docMk/>
          <pc:sldMk cId="3405868116" sldId="261"/>
        </pc:sldMkLst>
      </pc:sldChg>
      <pc:sldChg chg="del">
        <pc:chgData name="Lubomír Prokeš" userId="c6190586-327c-4754-acfe-3cab059996b7" providerId="ADAL" clId="{FB7C7A3D-C570-4F4B-B051-DD649C753F8F}" dt="2024-01-26T11:34:12.331" v="64" actId="47"/>
        <pc:sldMkLst>
          <pc:docMk/>
          <pc:sldMk cId="4113420001" sldId="263"/>
        </pc:sldMkLst>
      </pc:sldChg>
      <pc:sldChg chg="del">
        <pc:chgData name="Lubomír Prokeš" userId="c6190586-327c-4754-acfe-3cab059996b7" providerId="ADAL" clId="{FB7C7A3D-C570-4F4B-B051-DD649C753F8F}" dt="2024-01-26T11:34:12.331" v="64" actId="47"/>
        <pc:sldMkLst>
          <pc:docMk/>
          <pc:sldMk cId="2792813738" sldId="266"/>
        </pc:sldMkLst>
      </pc:sldChg>
      <pc:sldChg chg="del">
        <pc:chgData name="Lubomír Prokeš" userId="c6190586-327c-4754-acfe-3cab059996b7" providerId="ADAL" clId="{FB7C7A3D-C570-4F4B-B051-DD649C753F8F}" dt="2024-01-26T11:34:12.331" v="64" actId="47"/>
        <pc:sldMkLst>
          <pc:docMk/>
          <pc:sldMk cId="945887712" sldId="267"/>
        </pc:sldMkLst>
      </pc:sldChg>
      <pc:sldChg chg="del">
        <pc:chgData name="Lubomír Prokeš" userId="c6190586-327c-4754-acfe-3cab059996b7" providerId="ADAL" clId="{FB7C7A3D-C570-4F4B-B051-DD649C753F8F}" dt="2024-01-26T11:34:12.331" v="64" actId="47"/>
        <pc:sldMkLst>
          <pc:docMk/>
          <pc:sldMk cId="407729261" sldId="268"/>
        </pc:sldMkLst>
      </pc:sldChg>
      <pc:sldChg chg="del">
        <pc:chgData name="Lubomír Prokeš" userId="c6190586-327c-4754-acfe-3cab059996b7" providerId="ADAL" clId="{FB7C7A3D-C570-4F4B-B051-DD649C753F8F}" dt="2024-01-26T11:34:12.331" v="64" actId="47"/>
        <pc:sldMkLst>
          <pc:docMk/>
          <pc:sldMk cId="1473512586" sldId="352"/>
        </pc:sldMkLst>
      </pc:sldChg>
      <pc:sldChg chg="del">
        <pc:chgData name="Lubomír Prokeš" userId="c6190586-327c-4754-acfe-3cab059996b7" providerId="ADAL" clId="{FB7C7A3D-C570-4F4B-B051-DD649C753F8F}" dt="2024-01-26T11:34:12.331" v="64" actId="47"/>
        <pc:sldMkLst>
          <pc:docMk/>
          <pc:sldMk cId="3426128465" sldId="366"/>
        </pc:sldMkLst>
      </pc:sldChg>
      <pc:sldChg chg="del">
        <pc:chgData name="Lubomír Prokeš" userId="c6190586-327c-4754-acfe-3cab059996b7" providerId="ADAL" clId="{FB7C7A3D-C570-4F4B-B051-DD649C753F8F}" dt="2024-01-26T11:34:12.331" v="64" actId="47"/>
        <pc:sldMkLst>
          <pc:docMk/>
          <pc:sldMk cId="3828066932" sldId="367"/>
        </pc:sldMkLst>
      </pc:sldChg>
      <pc:sldChg chg="del">
        <pc:chgData name="Lubomír Prokeš" userId="c6190586-327c-4754-acfe-3cab059996b7" providerId="ADAL" clId="{FB7C7A3D-C570-4F4B-B051-DD649C753F8F}" dt="2024-01-26T11:34:12.331" v="64" actId="47"/>
        <pc:sldMkLst>
          <pc:docMk/>
          <pc:sldMk cId="2787399516" sldId="368"/>
        </pc:sldMkLst>
      </pc:sldChg>
      <pc:sldChg chg="del">
        <pc:chgData name="Lubomír Prokeš" userId="c6190586-327c-4754-acfe-3cab059996b7" providerId="ADAL" clId="{FB7C7A3D-C570-4F4B-B051-DD649C753F8F}" dt="2024-01-26T11:34:12.331" v="64" actId="47"/>
        <pc:sldMkLst>
          <pc:docMk/>
          <pc:sldMk cId="3253337120" sldId="374"/>
        </pc:sldMkLst>
      </pc:sldChg>
      <pc:sldChg chg="del">
        <pc:chgData name="Lubomír Prokeš" userId="c6190586-327c-4754-acfe-3cab059996b7" providerId="ADAL" clId="{FB7C7A3D-C570-4F4B-B051-DD649C753F8F}" dt="2024-01-26T11:34:12.331" v="64" actId="47"/>
        <pc:sldMkLst>
          <pc:docMk/>
          <pc:sldMk cId="53562844" sldId="382"/>
        </pc:sldMkLst>
      </pc:sldChg>
      <pc:sldChg chg="del">
        <pc:chgData name="Lubomír Prokeš" userId="c6190586-327c-4754-acfe-3cab059996b7" providerId="ADAL" clId="{FB7C7A3D-C570-4F4B-B051-DD649C753F8F}" dt="2024-01-26T11:34:12.331" v="64" actId="47"/>
        <pc:sldMkLst>
          <pc:docMk/>
          <pc:sldMk cId="4062931766" sldId="384"/>
        </pc:sldMkLst>
      </pc:sldChg>
      <pc:sldChg chg="modSp mod">
        <pc:chgData name="Lubomír Prokeš" userId="c6190586-327c-4754-acfe-3cab059996b7" providerId="ADAL" clId="{FB7C7A3D-C570-4F4B-B051-DD649C753F8F}" dt="2024-01-27T09:47:04.174" v="117" actId="20577"/>
        <pc:sldMkLst>
          <pc:docMk/>
          <pc:sldMk cId="2949024709" sldId="391"/>
        </pc:sldMkLst>
        <pc:spChg chg="mod">
          <ac:chgData name="Lubomír Prokeš" userId="c6190586-327c-4754-acfe-3cab059996b7" providerId="ADAL" clId="{FB7C7A3D-C570-4F4B-B051-DD649C753F8F}" dt="2024-01-27T09:47:04.174" v="117" actId="20577"/>
          <ac:spMkLst>
            <pc:docMk/>
            <pc:sldMk cId="2949024709" sldId="391"/>
            <ac:spMk id="29700" creationId="{00000000-0000-0000-0000-000000000000}"/>
          </ac:spMkLst>
        </pc:spChg>
      </pc:sldChg>
      <pc:sldChg chg="del">
        <pc:chgData name="Lubomír Prokeš" userId="c6190586-327c-4754-acfe-3cab059996b7" providerId="ADAL" clId="{FB7C7A3D-C570-4F4B-B051-DD649C753F8F}" dt="2024-01-26T11:34:12.331" v="64" actId="47"/>
        <pc:sldMkLst>
          <pc:docMk/>
          <pc:sldMk cId="116218889" sldId="393"/>
        </pc:sldMkLst>
      </pc:sldChg>
      <pc:sldChg chg="del">
        <pc:chgData name="Lubomír Prokeš" userId="c6190586-327c-4754-acfe-3cab059996b7" providerId="ADAL" clId="{FB7C7A3D-C570-4F4B-B051-DD649C753F8F}" dt="2024-01-26T11:34:12.331" v="64" actId="47"/>
        <pc:sldMkLst>
          <pc:docMk/>
          <pc:sldMk cId="1622162439" sldId="396"/>
        </pc:sldMkLst>
      </pc:sldChg>
      <pc:sldChg chg="del">
        <pc:chgData name="Lubomír Prokeš" userId="c6190586-327c-4754-acfe-3cab059996b7" providerId="ADAL" clId="{FB7C7A3D-C570-4F4B-B051-DD649C753F8F}" dt="2024-01-26T11:34:12.331" v="64" actId="47"/>
        <pc:sldMkLst>
          <pc:docMk/>
          <pc:sldMk cId="1001626093" sldId="397"/>
        </pc:sldMkLst>
      </pc:sldChg>
      <pc:sldChg chg="del">
        <pc:chgData name="Lubomír Prokeš" userId="c6190586-327c-4754-acfe-3cab059996b7" providerId="ADAL" clId="{FB7C7A3D-C570-4F4B-B051-DD649C753F8F}" dt="2024-01-26T11:34:12.331" v="64" actId="47"/>
        <pc:sldMkLst>
          <pc:docMk/>
          <pc:sldMk cId="2824532945" sldId="401"/>
        </pc:sldMkLst>
      </pc:sldChg>
      <pc:sldChg chg="modSp mod">
        <pc:chgData name="Lubomír Prokeš" userId="c6190586-327c-4754-acfe-3cab059996b7" providerId="ADAL" clId="{FB7C7A3D-C570-4F4B-B051-DD649C753F8F}" dt="2024-01-26T11:33:10.097" v="63" actId="20577"/>
        <pc:sldMkLst>
          <pc:docMk/>
          <pc:sldMk cId="1396708087" sldId="405"/>
        </pc:sldMkLst>
        <pc:spChg chg="mod">
          <ac:chgData name="Lubomír Prokeš" userId="c6190586-327c-4754-acfe-3cab059996b7" providerId="ADAL" clId="{FB7C7A3D-C570-4F4B-B051-DD649C753F8F}" dt="2024-01-26T11:33:10.097" v="63" actId="20577"/>
          <ac:spMkLst>
            <pc:docMk/>
            <pc:sldMk cId="1396708087" sldId="405"/>
            <ac:spMk id="14339" creationId="{00000000-0000-0000-0000-000000000000}"/>
          </ac:spMkLst>
        </pc:spChg>
      </pc:sldChg>
      <pc:sldChg chg="del">
        <pc:chgData name="Lubomír Prokeš" userId="c6190586-327c-4754-acfe-3cab059996b7" providerId="ADAL" clId="{FB7C7A3D-C570-4F4B-B051-DD649C753F8F}" dt="2024-01-26T11:34:12.331" v="64" actId="47"/>
        <pc:sldMkLst>
          <pc:docMk/>
          <pc:sldMk cId="1521312362" sldId="407"/>
        </pc:sldMkLst>
      </pc:sldChg>
      <pc:sldChg chg="modSp mod">
        <pc:chgData name="Lubomír Prokeš" userId="c6190586-327c-4754-acfe-3cab059996b7" providerId="ADAL" clId="{FB7C7A3D-C570-4F4B-B051-DD649C753F8F}" dt="2024-01-26T11:31:02.389" v="50" actId="20577"/>
        <pc:sldMkLst>
          <pc:docMk/>
          <pc:sldMk cId="2669318556" sldId="408"/>
        </pc:sldMkLst>
        <pc:spChg chg="mod">
          <ac:chgData name="Lubomír Prokeš" userId="c6190586-327c-4754-acfe-3cab059996b7" providerId="ADAL" clId="{FB7C7A3D-C570-4F4B-B051-DD649C753F8F}" dt="2024-01-26T11:31:02.389" v="50" actId="20577"/>
          <ac:spMkLst>
            <pc:docMk/>
            <pc:sldMk cId="2669318556" sldId="408"/>
            <ac:spMk id="17411" creationId="{00000000-0000-0000-0000-000000000000}"/>
          </ac:spMkLst>
        </pc:spChg>
      </pc:sldChg>
      <pc:sldChg chg="addSp modSp mod">
        <pc:chgData name="Lubomír Prokeš" userId="c6190586-327c-4754-acfe-3cab059996b7" providerId="ADAL" clId="{FB7C7A3D-C570-4F4B-B051-DD649C753F8F}" dt="2024-01-27T11:31:28.848" v="917" actId="1076"/>
        <pc:sldMkLst>
          <pc:docMk/>
          <pc:sldMk cId="2769102139" sldId="424"/>
        </pc:sldMkLst>
        <pc:spChg chg="mod">
          <ac:chgData name="Lubomír Prokeš" userId="c6190586-327c-4754-acfe-3cab059996b7" providerId="ADAL" clId="{FB7C7A3D-C570-4F4B-B051-DD649C753F8F}" dt="2024-01-27T11:31:02.385" v="912" actId="20577"/>
          <ac:spMkLst>
            <pc:docMk/>
            <pc:sldMk cId="2769102139" sldId="424"/>
            <ac:spMk id="3" creationId="{00000000-0000-0000-0000-000000000000}"/>
          </ac:spMkLst>
        </pc:spChg>
        <pc:spChg chg="mod">
          <ac:chgData name="Lubomír Prokeš" userId="c6190586-327c-4754-acfe-3cab059996b7" providerId="ADAL" clId="{FB7C7A3D-C570-4F4B-B051-DD649C753F8F}" dt="2024-01-27T11:31:20.435" v="916" actId="1076"/>
          <ac:spMkLst>
            <pc:docMk/>
            <pc:sldMk cId="2769102139" sldId="424"/>
            <ac:spMk id="4" creationId="{00000000-0000-0000-0000-000000000000}"/>
          </ac:spMkLst>
        </pc:spChg>
        <pc:picChg chg="mod">
          <ac:chgData name="Lubomír Prokeš" userId="c6190586-327c-4754-acfe-3cab059996b7" providerId="ADAL" clId="{FB7C7A3D-C570-4F4B-B051-DD649C753F8F}" dt="2024-01-27T11:31:13.256" v="915" actId="1076"/>
          <ac:picMkLst>
            <pc:docMk/>
            <pc:sldMk cId="2769102139" sldId="424"/>
            <ac:picMk id="5" creationId="{258EC95D-76AD-FB1D-04DD-1C492D8ACF51}"/>
          </ac:picMkLst>
        </pc:picChg>
        <pc:picChg chg="add mod">
          <ac:chgData name="Lubomír Prokeš" userId="c6190586-327c-4754-acfe-3cab059996b7" providerId="ADAL" clId="{FB7C7A3D-C570-4F4B-B051-DD649C753F8F}" dt="2024-01-27T11:31:28.848" v="917" actId="1076"/>
          <ac:picMkLst>
            <pc:docMk/>
            <pc:sldMk cId="2769102139" sldId="424"/>
            <ac:picMk id="6" creationId="{48171320-8188-C01B-F8CB-A9AA78B5FD64}"/>
          </ac:picMkLst>
        </pc:picChg>
        <pc:picChg chg="mod">
          <ac:chgData name="Lubomír Prokeš" userId="c6190586-327c-4754-acfe-3cab059996b7" providerId="ADAL" clId="{FB7C7A3D-C570-4F4B-B051-DD649C753F8F}" dt="2024-01-27T11:31:11.092" v="914" actId="1076"/>
          <ac:picMkLst>
            <pc:docMk/>
            <pc:sldMk cId="2769102139" sldId="424"/>
            <ac:picMk id="12" creationId="{00000000-0000-0000-0000-000000000000}"/>
          </ac:picMkLst>
        </pc:picChg>
      </pc:sldChg>
      <pc:sldChg chg="addSp delSp modSp mod">
        <pc:chgData name="Lubomír Prokeš" userId="c6190586-327c-4754-acfe-3cab059996b7" providerId="ADAL" clId="{FB7C7A3D-C570-4F4B-B051-DD649C753F8F}" dt="2024-01-27T11:22:43.395" v="818" actId="1076"/>
        <pc:sldMkLst>
          <pc:docMk/>
          <pc:sldMk cId="2074207382" sldId="426"/>
        </pc:sldMkLst>
        <pc:spChg chg="add mod">
          <ac:chgData name="Lubomír Prokeš" userId="c6190586-327c-4754-acfe-3cab059996b7" providerId="ADAL" clId="{FB7C7A3D-C570-4F4B-B051-DD649C753F8F}" dt="2024-01-27T11:22:43.395" v="818" actId="1076"/>
          <ac:spMkLst>
            <pc:docMk/>
            <pc:sldMk cId="2074207382" sldId="426"/>
            <ac:spMk id="2" creationId="{B1658427-E925-944B-C694-78E6E35997A0}"/>
          </ac:spMkLst>
        </pc:spChg>
        <pc:spChg chg="mod">
          <ac:chgData name="Lubomír Prokeš" userId="c6190586-327c-4754-acfe-3cab059996b7" providerId="ADAL" clId="{FB7C7A3D-C570-4F4B-B051-DD649C753F8F}" dt="2024-01-27T11:22:35.330" v="816" actId="1076"/>
          <ac:spMkLst>
            <pc:docMk/>
            <pc:sldMk cId="2074207382" sldId="426"/>
            <ac:spMk id="4" creationId="{00000000-0000-0000-0000-000000000000}"/>
          </ac:spMkLst>
        </pc:spChg>
        <pc:spChg chg="add mod">
          <ac:chgData name="Lubomír Prokeš" userId="c6190586-327c-4754-acfe-3cab059996b7" providerId="ADAL" clId="{FB7C7A3D-C570-4F4B-B051-DD649C753F8F}" dt="2024-01-27T11:22:39.419" v="817" actId="1076"/>
          <ac:spMkLst>
            <pc:docMk/>
            <pc:sldMk cId="2074207382" sldId="426"/>
            <ac:spMk id="10" creationId="{717F603E-0C3E-1CDA-CE5A-DF8DFAB05B02}"/>
          </ac:spMkLst>
        </pc:spChg>
        <pc:picChg chg="add mod">
          <ac:chgData name="Lubomír Prokeš" userId="c6190586-327c-4754-acfe-3cab059996b7" providerId="ADAL" clId="{FB7C7A3D-C570-4F4B-B051-DD649C753F8F}" dt="2024-01-27T11:22:10.772" v="810" actId="1076"/>
          <ac:picMkLst>
            <pc:docMk/>
            <pc:sldMk cId="2074207382" sldId="426"/>
            <ac:picMk id="3" creationId="{DA80DA34-27F8-96C0-0127-B6E53152755E}"/>
          </ac:picMkLst>
        </pc:picChg>
        <pc:picChg chg="del mod">
          <ac:chgData name="Lubomír Prokeš" userId="c6190586-327c-4754-acfe-3cab059996b7" providerId="ADAL" clId="{FB7C7A3D-C570-4F4B-B051-DD649C753F8F}" dt="2024-01-27T11:20:22.130" v="777" actId="21"/>
          <ac:picMkLst>
            <pc:docMk/>
            <pc:sldMk cId="2074207382" sldId="426"/>
            <ac:picMk id="6" creationId="{4DA08C1A-5DFC-4A74-B946-6F74EE2D4B2E}"/>
          </ac:picMkLst>
        </pc:picChg>
        <pc:picChg chg="del mod">
          <ac:chgData name="Lubomír Prokeš" userId="c6190586-327c-4754-acfe-3cab059996b7" providerId="ADAL" clId="{FB7C7A3D-C570-4F4B-B051-DD649C753F8F}" dt="2024-01-27T11:20:22.130" v="777" actId="21"/>
          <ac:picMkLst>
            <pc:docMk/>
            <pc:sldMk cId="2074207382" sldId="426"/>
            <ac:picMk id="7" creationId="{8778D29B-8700-469F-9B83-0EA13851C200}"/>
          </ac:picMkLst>
        </pc:picChg>
        <pc:picChg chg="add mod">
          <ac:chgData name="Lubomír Prokeš" userId="c6190586-327c-4754-acfe-3cab059996b7" providerId="ADAL" clId="{FB7C7A3D-C570-4F4B-B051-DD649C753F8F}" dt="2024-01-27T11:22:32.198" v="815" actId="1076"/>
          <ac:picMkLst>
            <pc:docMk/>
            <pc:sldMk cId="2074207382" sldId="426"/>
            <ac:picMk id="8" creationId="{95ECA96F-CEC6-9333-7C9E-E32ADD3A72C6}"/>
          </ac:picMkLst>
        </pc:picChg>
        <pc:picChg chg="mod">
          <ac:chgData name="Lubomír Prokeš" userId="c6190586-327c-4754-acfe-3cab059996b7" providerId="ADAL" clId="{FB7C7A3D-C570-4F4B-B051-DD649C753F8F}" dt="2024-01-27T11:21:33.420" v="796" actId="1076"/>
          <ac:picMkLst>
            <pc:docMk/>
            <pc:sldMk cId="2074207382" sldId="426"/>
            <ac:picMk id="218116" creationId="{00000000-0000-0000-0000-000000000000}"/>
          </ac:picMkLst>
        </pc:picChg>
      </pc:sldChg>
      <pc:sldChg chg="addSp modSp mod">
        <pc:chgData name="Lubomír Prokeš" userId="c6190586-327c-4754-acfe-3cab059996b7" providerId="ADAL" clId="{FB7C7A3D-C570-4F4B-B051-DD649C753F8F}" dt="2024-01-27T11:57:47.863" v="1295" actId="1076"/>
        <pc:sldMkLst>
          <pc:docMk/>
          <pc:sldMk cId="1043965113" sldId="427"/>
        </pc:sldMkLst>
        <pc:spChg chg="mod">
          <ac:chgData name="Lubomír Prokeš" userId="c6190586-327c-4754-acfe-3cab059996b7" providerId="ADAL" clId="{FB7C7A3D-C570-4F4B-B051-DD649C753F8F}" dt="2024-01-27T11:37:09.382" v="1039" actId="113"/>
          <ac:spMkLst>
            <pc:docMk/>
            <pc:sldMk cId="1043965113" sldId="427"/>
            <ac:spMk id="23555" creationId="{00000000-0000-0000-0000-000000000000}"/>
          </ac:spMkLst>
        </pc:spChg>
        <pc:picChg chg="add mod">
          <ac:chgData name="Lubomír Prokeš" userId="c6190586-327c-4754-acfe-3cab059996b7" providerId="ADAL" clId="{FB7C7A3D-C570-4F4B-B051-DD649C753F8F}" dt="2024-01-27T11:36:54.113" v="1036" actId="1076"/>
          <ac:picMkLst>
            <pc:docMk/>
            <pc:sldMk cId="1043965113" sldId="427"/>
            <ac:picMk id="3" creationId="{51F461A9-69BD-6324-189D-FD63B71B36E3}"/>
          </ac:picMkLst>
        </pc:picChg>
        <pc:picChg chg="add mod">
          <ac:chgData name="Lubomír Prokeš" userId="c6190586-327c-4754-acfe-3cab059996b7" providerId="ADAL" clId="{FB7C7A3D-C570-4F4B-B051-DD649C753F8F}" dt="2024-01-27T11:57:47.863" v="1295" actId="1076"/>
          <ac:picMkLst>
            <pc:docMk/>
            <pc:sldMk cId="1043965113" sldId="427"/>
            <ac:picMk id="8194" creationId="{90D4AAA1-DA16-0327-C8CA-4A4D95F98403}"/>
          </ac:picMkLst>
        </pc:picChg>
      </pc:sldChg>
      <pc:sldChg chg="addSp modSp mod">
        <pc:chgData name="Lubomír Prokeš" userId="c6190586-327c-4754-acfe-3cab059996b7" providerId="ADAL" clId="{FB7C7A3D-C570-4F4B-B051-DD649C753F8F}" dt="2024-01-27T14:06:09.496" v="1440" actId="20577"/>
        <pc:sldMkLst>
          <pc:docMk/>
          <pc:sldMk cId="3640247367" sldId="428"/>
        </pc:sldMkLst>
        <pc:spChg chg="mod">
          <ac:chgData name="Lubomír Prokeš" userId="c6190586-327c-4754-acfe-3cab059996b7" providerId="ADAL" clId="{FB7C7A3D-C570-4F4B-B051-DD649C753F8F}" dt="2024-01-27T12:07:07.793" v="1397" actId="1076"/>
          <ac:spMkLst>
            <pc:docMk/>
            <pc:sldMk cId="3640247367" sldId="428"/>
            <ac:spMk id="2" creationId="{00000000-0000-0000-0000-000000000000}"/>
          </ac:spMkLst>
        </pc:spChg>
        <pc:spChg chg="add mod">
          <ac:chgData name="Lubomír Prokeš" userId="c6190586-327c-4754-acfe-3cab059996b7" providerId="ADAL" clId="{FB7C7A3D-C570-4F4B-B051-DD649C753F8F}" dt="2024-01-27T12:07:02.134" v="1395" actId="1076"/>
          <ac:spMkLst>
            <pc:docMk/>
            <pc:sldMk cId="3640247367" sldId="428"/>
            <ac:spMk id="4" creationId="{D2D17858-928A-91DB-204E-503ED9608E9E}"/>
          </ac:spMkLst>
        </pc:spChg>
        <pc:spChg chg="mod">
          <ac:chgData name="Lubomír Prokeš" userId="c6190586-327c-4754-acfe-3cab059996b7" providerId="ADAL" clId="{FB7C7A3D-C570-4F4B-B051-DD649C753F8F}" dt="2024-01-27T14:06:09.496" v="1440" actId="20577"/>
          <ac:spMkLst>
            <pc:docMk/>
            <pc:sldMk cId="3640247367" sldId="428"/>
            <ac:spMk id="24579" creationId="{00000000-0000-0000-0000-000000000000}"/>
          </ac:spMkLst>
        </pc:spChg>
        <pc:picChg chg="add mod">
          <ac:chgData name="Lubomír Prokeš" userId="c6190586-327c-4754-acfe-3cab059996b7" providerId="ADAL" clId="{FB7C7A3D-C570-4F4B-B051-DD649C753F8F}" dt="2024-01-27T12:07:05.131" v="1396" actId="1076"/>
          <ac:picMkLst>
            <pc:docMk/>
            <pc:sldMk cId="3640247367" sldId="428"/>
            <ac:picMk id="6146" creationId="{3CB45046-A149-6961-7DC1-70A530FB7B4D}"/>
          </ac:picMkLst>
        </pc:picChg>
        <pc:picChg chg="add mod">
          <ac:chgData name="Lubomír Prokeš" userId="c6190586-327c-4754-acfe-3cab059996b7" providerId="ADAL" clId="{FB7C7A3D-C570-4F4B-B051-DD649C753F8F}" dt="2024-01-27T11:45:53.833" v="1094" actId="1076"/>
          <ac:picMkLst>
            <pc:docMk/>
            <pc:sldMk cId="3640247367" sldId="428"/>
            <ac:picMk id="6148" creationId="{340E3381-C997-7640-528D-518860D01456}"/>
          </ac:picMkLst>
        </pc:picChg>
        <pc:picChg chg="mod">
          <ac:chgData name="Lubomír Prokeš" userId="c6190586-327c-4754-acfe-3cab059996b7" providerId="ADAL" clId="{FB7C7A3D-C570-4F4B-B051-DD649C753F8F}" dt="2024-01-27T14:05:36.287" v="1437" actId="14100"/>
          <ac:picMkLst>
            <pc:docMk/>
            <pc:sldMk cId="3640247367" sldId="428"/>
            <ac:picMk id="56322" creationId="{00000000-0000-0000-0000-000000000000}"/>
          </ac:picMkLst>
        </pc:picChg>
      </pc:sldChg>
      <pc:sldChg chg="addSp modSp mod">
        <pc:chgData name="Lubomír Prokeš" userId="c6190586-327c-4754-acfe-3cab059996b7" providerId="ADAL" clId="{FB7C7A3D-C570-4F4B-B051-DD649C753F8F}" dt="2024-01-27T14:06:33.190" v="1445" actId="20577"/>
        <pc:sldMkLst>
          <pc:docMk/>
          <pc:sldMk cId="1166986029" sldId="429"/>
        </pc:sldMkLst>
        <pc:spChg chg="mod">
          <ac:chgData name="Lubomír Prokeš" userId="c6190586-327c-4754-acfe-3cab059996b7" providerId="ADAL" clId="{FB7C7A3D-C570-4F4B-B051-DD649C753F8F}" dt="2024-01-27T14:06:33.190" v="1445" actId="20577"/>
          <ac:spMkLst>
            <pc:docMk/>
            <pc:sldMk cId="1166986029" sldId="429"/>
            <ac:spMk id="25603" creationId="{00000000-0000-0000-0000-000000000000}"/>
          </ac:spMkLst>
        </pc:spChg>
        <pc:picChg chg="add mod">
          <ac:chgData name="Lubomír Prokeš" userId="c6190586-327c-4754-acfe-3cab059996b7" providerId="ADAL" clId="{FB7C7A3D-C570-4F4B-B051-DD649C753F8F}" dt="2024-01-27T12:04:17.600" v="1337" actId="1076"/>
          <ac:picMkLst>
            <pc:docMk/>
            <pc:sldMk cId="1166986029" sldId="429"/>
            <ac:picMk id="7170" creationId="{6EBBA4CC-2FFC-6296-70A9-BBF3B8ED8CF1}"/>
          </ac:picMkLst>
        </pc:picChg>
        <pc:picChg chg="mod">
          <ac:chgData name="Lubomír Prokeš" userId="c6190586-327c-4754-acfe-3cab059996b7" providerId="ADAL" clId="{FB7C7A3D-C570-4F4B-B051-DD649C753F8F}" dt="2024-01-27T11:48:32.031" v="1144" actId="1076"/>
          <ac:picMkLst>
            <pc:docMk/>
            <pc:sldMk cId="1166986029" sldId="429"/>
            <ac:picMk id="55302" creationId="{00000000-0000-0000-0000-000000000000}"/>
          </ac:picMkLst>
        </pc:picChg>
      </pc:sldChg>
      <pc:sldChg chg="addSp modSp mod">
        <pc:chgData name="Lubomír Prokeš" userId="c6190586-327c-4754-acfe-3cab059996b7" providerId="ADAL" clId="{FB7C7A3D-C570-4F4B-B051-DD649C753F8F}" dt="2024-01-27T14:23:02.678" v="1589" actId="255"/>
        <pc:sldMkLst>
          <pc:docMk/>
          <pc:sldMk cId="811718859" sldId="430"/>
        </pc:sldMkLst>
        <pc:spChg chg="add mod">
          <ac:chgData name="Lubomír Prokeš" userId="c6190586-327c-4754-acfe-3cab059996b7" providerId="ADAL" clId="{FB7C7A3D-C570-4F4B-B051-DD649C753F8F}" dt="2024-01-27T14:20:03.270" v="1554" actId="1076"/>
          <ac:spMkLst>
            <pc:docMk/>
            <pc:sldMk cId="811718859" sldId="430"/>
            <ac:spMk id="2" creationId="{D913F7B1-1710-C29D-E86A-728B353CA7D1}"/>
          </ac:spMkLst>
        </pc:spChg>
        <pc:spChg chg="add mod">
          <ac:chgData name="Lubomír Prokeš" userId="c6190586-327c-4754-acfe-3cab059996b7" providerId="ADAL" clId="{FB7C7A3D-C570-4F4B-B051-DD649C753F8F}" dt="2024-01-27T14:23:02.678" v="1589" actId="255"/>
          <ac:spMkLst>
            <pc:docMk/>
            <pc:sldMk cId="811718859" sldId="430"/>
            <ac:spMk id="8" creationId="{E3D62644-72E8-2F18-FB70-5F0E0D5EB099}"/>
          </ac:spMkLst>
        </pc:spChg>
        <pc:spChg chg="add mod">
          <ac:chgData name="Lubomír Prokeš" userId="c6190586-327c-4754-acfe-3cab059996b7" providerId="ADAL" clId="{FB7C7A3D-C570-4F4B-B051-DD649C753F8F}" dt="2024-01-27T14:22:44.320" v="1585" actId="1076"/>
          <ac:spMkLst>
            <pc:docMk/>
            <pc:sldMk cId="811718859" sldId="430"/>
            <ac:spMk id="10" creationId="{9F507F8E-7871-D2ED-D656-A0452DCBCFED}"/>
          </ac:spMkLst>
        </pc:spChg>
        <pc:spChg chg="mod">
          <ac:chgData name="Lubomír Prokeš" userId="c6190586-327c-4754-acfe-3cab059996b7" providerId="ADAL" clId="{FB7C7A3D-C570-4F4B-B051-DD649C753F8F}" dt="2024-01-27T14:22:48.142" v="1586" actId="1076"/>
          <ac:spMkLst>
            <pc:docMk/>
            <pc:sldMk cId="811718859" sldId="430"/>
            <ac:spMk id="26627" creationId="{00000000-0000-0000-0000-000000000000}"/>
          </ac:spMkLst>
        </pc:spChg>
        <pc:picChg chg="mod">
          <ac:chgData name="Lubomír Prokeš" userId="c6190586-327c-4754-acfe-3cab059996b7" providerId="ADAL" clId="{FB7C7A3D-C570-4F4B-B051-DD649C753F8F}" dt="2024-01-27T14:18:46.659" v="1544" actId="1076"/>
          <ac:picMkLst>
            <pc:docMk/>
            <pc:sldMk cId="811718859" sldId="430"/>
            <ac:picMk id="54274" creationId="{00000000-0000-0000-0000-000000000000}"/>
          </ac:picMkLst>
        </pc:picChg>
      </pc:sldChg>
      <pc:sldChg chg="modSp mod">
        <pc:chgData name="Lubomír Prokeš" userId="c6190586-327c-4754-acfe-3cab059996b7" providerId="ADAL" clId="{FB7C7A3D-C570-4F4B-B051-DD649C753F8F}" dt="2024-01-27T14:39:31.115" v="1985" actId="1076"/>
        <pc:sldMkLst>
          <pc:docMk/>
          <pc:sldMk cId="3811456532" sldId="432"/>
        </pc:sldMkLst>
        <pc:spChg chg="mod">
          <ac:chgData name="Lubomír Prokeš" userId="c6190586-327c-4754-acfe-3cab059996b7" providerId="ADAL" clId="{FB7C7A3D-C570-4F4B-B051-DD649C753F8F}" dt="2024-01-27T14:37:41.012" v="1928" actId="1076"/>
          <ac:spMkLst>
            <pc:docMk/>
            <pc:sldMk cId="3811456532" sldId="432"/>
            <ac:spMk id="2" creationId="{00000000-0000-0000-0000-000000000000}"/>
          </ac:spMkLst>
        </pc:spChg>
        <pc:spChg chg="mod">
          <ac:chgData name="Lubomír Prokeš" userId="c6190586-327c-4754-acfe-3cab059996b7" providerId="ADAL" clId="{FB7C7A3D-C570-4F4B-B051-DD649C753F8F}" dt="2024-01-27T14:39:26.891" v="1984" actId="6549"/>
          <ac:spMkLst>
            <pc:docMk/>
            <pc:sldMk cId="3811456532" sldId="432"/>
            <ac:spMk id="28675" creationId="{00000000-0000-0000-0000-000000000000}"/>
          </ac:spMkLst>
        </pc:spChg>
        <pc:picChg chg="mod">
          <ac:chgData name="Lubomír Prokeš" userId="c6190586-327c-4754-acfe-3cab059996b7" providerId="ADAL" clId="{FB7C7A3D-C570-4F4B-B051-DD649C753F8F}" dt="2024-01-27T14:37:43.263" v="1929" actId="1076"/>
          <ac:picMkLst>
            <pc:docMk/>
            <pc:sldMk cId="3811456532" sldId="432"/>
            <ac:picMk id="52229" creationId="{00000000-0000-0000-0000-000000000000}"/>
          </ac:picMkLst>
        </pc:picChg>
        <pc:picChg chg="mod">
          <ac:chgData name="Lubomír Prokeš" userId="c6190586-327c-4754-acfe-3cab059996b7" providerId="ADAL" clId="{FB7C7A3D-C570-4F4B-B051-DD649C753F8F}" dt="2024-01-27T14:39:31.115" v="1985" actId="1076"/>
          <ac:picMkLst>
            <pc:docMk/>
            <pc:sldMk cId="3811456532" sldId="432"/>
            <ac:picMk id="52231" creationId="{00000000-0000-0000-0000-000000000000}"/>
          </ac:picMkLst>
        </pc:picChg>
      </pc:sldChg>
      <pc:sldChg chg="modSp mod">
        <pc:chgData name="Lubomír Prokeš" userId="c6190586-327c-4754-acfe-3cab059996b7" providerId="ADAL" clId="{FB7C7A3D-C570-4F4B-B051-DD649C753F8F}" dt="2024-01-27T14:45:57.436" v="2051" actId="20577"/>
        <pc:sldMkLst>
          <pc:docMk/>
          <pc:sldMk cId="4042283239" sldId="433"/>
        </pc:sldMkLst>
        <pc:spChg chg="mod">
          <ac:chgData name="Lubomír Prokeš" userId="c6190586-327c-4754-acfe-3cab059996b7" providerId="ADAL" clId="{FB7C7A3D-C570-4F4B-B051-DD649C753F8F}" dt="2024-01-27T14:45:57.436" v="2051" actId="20577"/>
          <ac:spMkLst>
            <pc:docMk/>
            <pc:sldMk cId="4042283239" sldId="433"/>
            <ac:spMk id="29699" creationId="{00000000-0000-0000-0000-000000000000}"/>
          </ac:spMkLst>
        </pc:spChg>
      </pc:sldChg>
      <pc:sldChg chg="modSp mod">
        <pc:chgData name="Lubomír Prokeš" userId="c6190586-327c-4754-acfe-3cab059996b7" providerId="ADAL" clId="{FB7C7A3D-C570-4F4B-B051-DD649C753F8F}" dt="2024-01-27T15:11:38.865" v="2159" actId="14100"/>
        <pc:sldMkLst>
          <pc:docMk/>
          <pc:sldMk cId="850530721" sldId="434"/>
        </pc:sldMkLst>
        <pc:spChg chg="mod">
          <ac:chgData name="Lubomír Prokeš" userId="c6190586-327c-4754-acfe-3cab059996b7" providerId="ADAL" clId="{FB7C7A3D-C570-4F4B-B051-DD649C753F8F}" dt="2024-01-27T15:11:38.865" v="2159" actId="14100"/>
          <ac:spMkLst>
            <pc:docMk/>
            <pc:sldMk cId="850530721" sldId="434"/>
            <ac:spMk id="30723" creationId="{00000000-0000-0000-0000-000000000000}"/>
          </ac:spMkLst>
        </pc:spChg>
      </pc:sldChg>
      <pc:sldChg chg="addSp delSp modSp mod">
        <pc:chgData name="Lubomír Prokeš" userId="c6190586-327c-4754-acfe-3cab059996b7" providerId="ADAL" clId="{FB7C7A3D-C570-4F4B-B051-DD649C753F8F}" dt="2024-01-27T14:54:47.209" v="2144" actId="1076"/>
        <pc:sldMkLst>
          <pc:docMk/>
          <pc:sldMk cId="124772744" sldId="435"/>
        </pc:sldMkLst>
        <pc:spChg chg="del mod">
          <ac:chgData name="Lubomír Prokeš" userId="c6190586-327c-4754-acfe-3cab059996b7" providerId="ADAL" clId="{FB7C7A3D-C570-4F4B-B051-DD649C753F8F}" dt="2024-01-27T14:52:24.225" v="2115" actId="21"/>
          <ac:spMkLst>
            <pc:docMk/>
            <pc:sldMk cId="124772744" sldId="435"/>
            <ac:spMk id="2" creationId="{00000000-0000-0000-0000-000000000000}"/>
          </ac:spMkLst>
        </pc:spChg>
        <pc:spChg chg="mod">
          <ac:chgData name="Lubomír Prokeš" userId="c6190586-327c-4754-acfe-3cab059996b7" providerId="ADAL" clId="{FB7C7A3D-C570-4F4B-B051-DD649C753F8F}" dt="2024-01-27T14:52:56.839" v="2118" actId="1076"/>
          <ac:spMkLst>
            <pc:docMk/>
            <pc:sldMk cId="124772744" sldId="435"/>
            <ac:spMk id="3" creationId="{00000000-0000-0000-0000-000000000000}"/>
          </ac:spMkLst>
        </pc:spChg>
        <pc:spChg chg="add mod">
          <ac:chgData name="Lubomír Prokeš" userId="c6190586-327c-4754-acfe-3cab059996b7" providerId="ADAL" clId="{FB7C7A3D-C570-4F4B-B051-DD649C753F8F}" dt="2024-01-27T14:54:47.209" v="2144" actId="1076"/>
          <ac:spMkLst>
            <pc:docMk/>
            <pc:sldMk cId="124772744" sldId="435"/>
            <ac:spMk id="6" creationId="{4733CEC9-574C-B289-845D-7C7FCEC83418}"/>
          </ac:spMkLst>
        </pc:spChg>
        <pc:spChg chg="mod">
          <ac:chgData name="Lubomír Prokeš" userId="c6190586-327c-4754-acfe-3cab059996b7" providerId="ADAL" clId="{FB7C7A3D-C570-4F4B-B051-DD649C753F8F}" dt="2024-01-27T14:52:52.870" v="2117" actId="1076"/>
          <ac:spMkLst>
            <pc:docMk/>
            <pc:sldMk cId="124772744" sldId="435"/>
            <ac:spMk id="31747" creationId="{00000000-0000-0000-0000-000000000000}"/>
          </ac:spMkLst>
        </pc:spChg>
        <pc:picChg chg="mod">
          <ac:chgData name="Lubomír Prokeš" userId="c6190586-327c-4754-acfe-3cab059996b7" providerId="ADAL" clId="{FB7C7A3D-C570-4F4B-B051-DD649C753F8F}" dt="2024-01-27T14:51:34.296" v="2107" actId="1076"/>
          <ac:picMkLst>
            <pc:docMk/>
            <pc:sldMk cId="124772744" sldId="435"/>
            <ac:picMk id="49156" creationId="{00000000-0000-0000-0000-000000000000}"/>
          </ac:picMkLst>
        </pc:picChg>
      </pc:sldChg>
      <pc:sldChg chg="addSp modSp mod">
        <pc:chgData name="Lubomír Prokeš" userId="c6190586-327c-4754-acfe-3cab059996b7" providerId="ADAL" clId="{FB7C7A3D-C570-4F4B-B051-DD649C753F8F}" dt="2024-01-27T14:55:06.355" v="2148" actId="1076"/>
        <pc:sldMkLst>
          <pc:docMk/>
          <pc:sldMk cId="3221041260" sldId="436"/>
        </pc:sldMkLst>
        <pc:spChg chg="add mod">
          <ac:chgData name="Lubomír Prokeš" userId="c6190586-327c-4754-acfe-3cab059996b7" providerId="ADAL" clId="{FB7C7A3D-C570-4F4B-B051-DD649C753F8F}" dt="2024-01-27T14:55:06.355" v="2148" actId="1076"/>
          <ac:spMkLst>
            <pc:docMk/>
            <pc:sldMk cId="3221041260" sldId="436"/>
            <ac:spMk id="2" creationId="{00000000-0000-0000-0000-000000000000}"/>
          </ac:spMkLst>
        </pc:spChg>
        <pc:spChg chg="mod">
          <ac:chgData name="Lubomír Prokeš" userId="c6190586-327c-4754-acfe-3cab059996b7" providerId="ADAL" clId="{FB7C7A3D-C570-4F4B-B051-DD649C753F8F}" dt="2024-01-27T14:55:00.620" v="2147" actId="255"/>
          <ac:spMkLst>
            <pc:docMk/>
            <pc:sldMk cId="3221041260" sldId="436"/>
            <ac:spMk id="6" creationId="{00000000-0000-0000-0000-000000000000}"/>
          </ac:spMkLst>
        </pc:spChg>
      </pc:sldChg>
      <pc:sldChg chg="modSp mod">
        <pc:chgData name="Lubomír Prokeš" userId="c6190586-327c-4754-acfe-3cab059996b7" providerId="ADAL" clId="{FB7C7A3D-C570-4F4B-B051-DD649C753F8F}" dt="2024-01-27T15:14:37.943" v="2192" actId="1076"/>
        <pc:sldMkLst>
          <pc:docMk/>
          <pc:sldMk cId="3056315539" sldId="437"/>
        </pc:sldMkLst>
        <pc:spChg chg="mod">
          <ac:chgData name="Lubomír Prokeš" userId="c6190586-327c-4754-acfe-3cab059996b7" providerId="ADAL" clId="{FB7C7A3D-C570-4F4B-B051-DD649C753F8F}" dt="2024-01-27T15:14:12.036" v="2190" actId="6549"/>
          <ac:spMkLst>
            <pc:docMk/>
            <pc:sldMk cId="3056315539" sldId="437"/>
            <ac:spMk id="32771" creationId="{00000000-0000-0000-0000-000000000000}"/>
          </ac:spMkLst>
        </pc:spChg>
        <pc:picChg chg="mod">
          <ac:chgData name="Lubomír Prokeš" userId="c6190586-327c-4754-acfe-3cab059996b7" providerId="ADAL" clId="{FB7C7A3D-C570-4F4B-B051-DD649C753F8F}" dt="2024-01-27T15:14:34.814" v="2191" actId="1076"/>
          <ac:picMkLst>
            <pc:docMk/>
            <pc:sldMk cId="3056315539" sldId="437"/>
            <ac:picMk id="48129" creationId="{00000000-0000-0000-0000-000000000000}"/>
          </ac:picMkLst>
        </pc:picChg>
        <pc:picChg chg="mod">
          <ac:chgData name="Lubomír Prokeš" userId="c6190586-327c-4754-acfe-3cab059996b7" providerId="ADAL" clId="{FB7C7A3D-C570-4F4B-B051-DD649C753F8F}" dt="2024-01-27T15:14:37.943" v="2192" actId="1076"/>
          <ac:picMkLst>
            <pc:docMk/>
            <pc:sldMk cId="3056315539" sldId="437"/>
            <ac:picMk id="48130" creationId="{00000000-0000-0000-0000-000000000000}"/>
          </ac:picMkLst>
        </pc:picChg>
      </pc:sldChg>
      <pc:sldChg chg="addSp delSp modSp mod">
        <pc:chgData name="Lubomír Prokeš" userId="c6190586-327c-4754-acfe-3cab059996b7" providerId="ADAL" clId="{FB7C7A3D-C570-4F4B-B051-DD649C753F8F}" dt="2024-01-27T15:57:58.679" v="2693" actId="1076"/>
        <pc:sldMkLst>
          <pc:docMk/>
          <pc:sldMk cId="2596131016" sldId="438"/>
        </pc:sldMkLst>
        <pc:spChg chg="del mod">
          <ac:chgData name="Lubomír Prokeš" userId="c6190586-327c-4754-acfe-3cab059996b7" providerId="ADAL" clId="{FB7C7A3D-C570-4F4B-B051-DD649C753F8F}" dt="2024-01-27T15:16:34.902" v="2222" actId="21"/>
          <ac:spMkLst>
            <pc:docMk/>
            <pc:sldMk cId="2596131016" sldId="438"/>
            <ac:spMk id="3" creationId="{CFFB68D4-4FC2-2B9F-29F2-5157F6B7955E}"/>
          </ac:spMkLst>
        </pc:spChg>
        <pc:spChg chg="mod">
          <ac:chgData name="Lubomír Prokeš" userId="c6190586-327c-4754-acfe-3cab059996b7" providerId="ADAL" clId="{FB7C7A3D-C570-4F4B-B051-DD649C753F8F}" dt="2024-01-27T15:18:34.347" v="2252" actId="20577"/>
          <ac:spMkLst>
            <pc:docMk/>
            <pc:sldMk cId="2596131016" sldId="438"/>
            <ac:spMk id="33795" creationId="{00000000-0000-0000-0000-000000000000}"/>
          </ac:spMkLst>
        </pc:spChg>
        <pc:picChg chg="add mod">
          <ac:chgData name="Lubomír Prokeš" userId="c6190586-327c-4754-acfe-3cab059996b7" providerId="ADAL" clId="{FB7C7A3D-C570-4F4B-B051-DD649C753F8F}" dt="2024-01-27T15:57:58.679" v="2693" actId="1076"/>
          <ac:picMkLst>
            <pc:docMk/>
            <pc:sldMk cId="2596131016" sldId="438"/>
            <ac:picMk id="4" creationId="{9617FA3C-2501-1236-E7B9-E1C3D960A01D}"/>
          </ac:picMkLst>
        </pc:picChg>
        <pc:picChg chg="add mod">
          <ac:chgData name="Lubomír Prokeš" userId="c6190586-327c-4754-acfe-3cab059996b7" providerId="ADAL" clId="{FB7C7A3D-C570-4F4B-B051-DD649C753F8F}" dt="2024-01-27T15:25:01.379" v="2328" actId="1076"/>
          <ac:picMkLst>
            <pc:docMk/>
            <pc:sldMk cId="2596131016" sldId="438"/>
            <ac:picMk id="10242" creationId="{9806F5CF-9ACA-2000-5317-96B9EF65E13A}"/>
          </ac:picMkLst>
        </pc:picChg>
      </pc:sldChg>
      <pc:sldChg chg="addSp delSp modSp mod">
        <pc:chgData name="Lubomír Prokeš" userId="c6190586-327c-4754-acfe-3cab059996b7" providerId="ADAL" clId="{FB7C7A3D-C570-4F4B-B051-DD649C753F8F}" dt="2024-01-27T15:49:40.111" v="2590" actId="1076"/>
        <pc:sldMkLst>
          <pc:docMk/>
          <pc:sldMk cId="1369691053" sldId="439"/>
        </pc:sldMkLst>
        <pc:spChg chg="mod">
          <ac:chgData name="Lubomír Prokeš" userId="c6190586-327c-4754-acfe-3cab059996b7" providerId="ADAL" clId="{FB7C7A3D-C570-4F4B-B051-DD649C753F8F}" dt="2024-01-27T15:49:33.901" v="2588" actId="1076"/>
          <ac:spMkLst>
            <pc:docMk/>
            <pc:sldMk cId="1369691053" sldId="439"/>
            <ac:spMk id="3" creationId="{AF672007-A0EA-AB01-3529-6CF7BA713FC2}"/>
          </ac:spMkLst>
        </pc:spChg>
        <pc:spChg chg="add del mod">
          <ac:chgData name="Lubomír Prokeš" userId="c6190586-327c-4754-acfe-3cab059996b7" providerId="ADAL" clId="{FB7C7A3D-C570-4F4B-B051-DD649C753F8F}" dt="2024-01-27T15:21:32.086" v="2295" actId="478"/>
          <ac:spMkLst>
            <pc:docMk/>
            <pc:sldMk cId="1369691053" sldId="439"/>
            <ac:spMk id="5" creationId="{080CFF7D-2785-8E11-46AE-A16A1B8F1C1F}"/>
          </ac:spMkLst>
        </pc:spChg>
        <pc:spChg chg="add mod">
          <ac:chgData name="Lubomír Prokeš" userId="c6190586-327c-4754-acfe-3cab059996b7" providerId="ADAL" clId="{FB7C7A3D-C570-4F4B-B051-DD649C753F8F}" dt="2024-01-27T15:49:40.111" v="2590" actId="1076"/>
          <ac:spMkLst>
            <pc:docMk/>
            <pc:sldMk cId="1369691053" sldId="439"/>
            <ac:spMk id="7" creationId="{DA8EF1FB-1635-C9DB-C93C-8C73C5DA955A}"/>
          </ac:spMkLst>
        </pc:spChg>
        <pc:spChg chg="add mod">
          <ac:chgData name="Lubomír Prokeš" userId="c6190586-327c-4754-acfe-3cab059996b7" providerId="ADAL" clId="{FB7C7A3D-C570-4F4B-B051-DD649C753F8F}" dt="2024-01-27T15:48:30.526" v="2560" actId="1076"/>
          <ac:spMkLst>
            <pc:docMk/>
            <pc:sldMk cId="1369691053" sldId="439"/>
            <ac:spMk id="8" creationId="{00000000-0000-0000-0000-000000000000}"/>
          </ac:spMkLst>
        </pc:spChg>
        <pc:spChg chg="add mod">
          <ac:chgData name="Lubomír Prokeš" userId="c6190586-327c-4754-acfe-3cab059996b7" providerId="ADAL" clId="{FB7C7A3D-C570-4F4B-B051-DD649C753F8F}" dt="2024-01-27T15:48:36.761" v="2562" actId="1076"/>
          <ac:spMkLst>
            <pc:docMk/>
            <pc:sldMk cId="1369691053" sldId="439"/>
            <ac:spMk id="10" creationId="{325F6BA4-785E-745E-14ED-B10AC71BDB15}"/>
          </ac:spMkLst>
        </pc:spChg>
        <pc:spChg chg="del">
          <ac:chgData name="Lubomír Prokeš" userId="c6190586-327c-4754-acfe-3cab059996b7" providerId="ADAL" clId="{FB7C7A3D-C570-4F4B-B051-DD649C753F8F}" dt="2024-01-27T15:21:29.201" v="2294" actId="478"/>
          <ac:spMkLst>
            <pc:docMk/>
            <pc:sldMk cId="1369691053" sldId="439"/>
            <ac:spMk id="34819" creationId="{00000000-0000-0000-0000-000000000000}"/>
          </ac:spMkLst>
        </pc:spChg>
        <pc:picChg chg="del mod">
          <ac:chgData name="Lubomír Prokeš" userId="c6190586-327c-4754-acfe-3cab059996b7" providerId="ADAL" clId="{FB7C7A3D-C570-4F4B-B051-DD649C753F8F}" dt="2024-01-27T15:23:15.290" v="2313" actId="21"/>
          <ac:picMkLst>
            <pc:docMk/>
            <pc:sldMk cId="1369691053" sldId="439"/>
            <ac:picMk id="4" creationId="{23449A68-1C80-2B3D-DD57-2FCA11FC49A1}"/>
          </ac:picMkLst>
        </pc:picChg>
        <pc:picChg chg="add mod">
          <ac:chgData name="Lubomír Prokeš" userId="c6190586-327c-4754-acfe-3cab059996b7" providerId="ADAL" clId="{FB7C7A3D-C570-4F4B-B051-DD649C753F8F}" dt="2024-01-27T15:48:32.384" v="2561" actId="1076"/>
          <ac:picMkLst>
            <pc:docMk/>
            <pc:sldMk cId="1369691053" sldId="439"/>
            <ac:picMk id="11" creationId="{0752D8B9-61BB-8167-C35D-163F4F23141C}"/>
          </ac:picMkLst>
        </pc:picChg>
        <pc:picChg chg="add del mod">
          <ac:chgData name="Lubomír Prokeš" userId="c6190586-327c-4754-acfe-3cab059996b7" providerId="ADAL" clId="{FB7C7A3D-C570-4F4B-B051-DD649C753F8F}" dt="2024-01-27T15:32:26.718" v="2387" actId="478"/>
          <ac:picMkLst>
            <pc:docMk/>
            <pc:sldMk cId="1369691053" sldId="439"/>
            <ac:picMk id="11266" creationId="{64C3D583-E176-A5DC-259E-E4DF253FE1D2}"/>
          </ac:picMkLst>
        </pc:picChg>
        <pc:picChg chg="add del mod">
          <ac:chgData name="Lubomír Prokeš" userId="c6190586-327c-4754-acfe-3cab059996b7" providerId="ADAL" clId="{FB7C7A3D-C570-4F4B-B051-DD649C753F8F}" dt="2024-01-27T15:32:58.306" v="2394" actId="478"/>
          <ac:picMkLst>
            <pc:docMk/>
            <pc:sldMk cId="1369691053" sldId="439"/>
            <ac:picMk id="11268" creationId="{1ED80944-41F7-8171-130E-C369AEFE7A35}"/>
          </ac:picMkLst>
        </pc:picChg>
        <pc:picChg chg="add del mod">
          <ac:chgData name="Lubomír Prokeš" userId="c6190586-327c-4754-acfe-3cab059996b7" providerId="ADAL" clId="{FB7C7A3D-C570-4F4B-B051-DD649C753F8F}" dt="2024-01-27T15:38:45.533" v="2486" actId="478"/>
          <ac:picMkLst>
            <pc:docMk/>
            <pc:sldMk cId="1369691053" sldId="439"/>
            <ac:picMk id="11270" creationId="{1246AAD3-DD95-9909-EF31-F89BCE145EC2}"/>
          </ac:picMkLst>
        </pc:picChg>
      </pc:sldChg>
      <pc:sldChg chg="addSp delSp modSp mod">
        <pc:chgData name="Lubomír Prokeš" userId="c6190586-327c-4754-acfe-3cab059996b7" providerId="ADAL" clId="{FB7C7A3D-C570-4F4B-B051-DD649C753F8F}" dt="2024-01-27T16:05:43.783" v="2743" actId="1076"/>
        <pc:sldMkLst>
          <pc:docMk/>
          <pc:sldMk cId="2183229973" sldId="440"/>
        </pc:sldMkLst>
        <pc:spChg chg="del mod">
          <ac:chgData name="Lubomír Prokeš" userId="c6190586-327c-4754-acfe-3cab059996b7" providerId="ADAL" clId="{FB7C7A3D-C570-4F4B-B051-DD649C753F8F}" dt="2024-01-27T15:25:50.988" v="2336" actId="21"/>
          <ac:spMkLst>
            <pc:docMk/>
            <pc:sldMk cId="2183229973" sldId="440"/>
            <ac:spMk id="2" creationId="{00000000-0000-0000-0000-000000000000}"/>
          </ac:spMkLst>
        </pc:spChg>
        <pc:spChg chg="mod">
          <ac:chgData name="Lubomír Prokeš" userId="c6190586-327c-4754-acfe-3cab059996b7" providerId="ADAL" clId="{FB7C7A3D-C570-4F4B-B051-DD649C753F8F}" dt="2024-01-27T16:05:22.870" v="2736" actId="255"/>
          <ac:spMkLst>
            <pc:docMk/>
            <pc:sldMk cId="2183229973" sldId="440"/>
            <ac:spMk id="4" creationId="{2490B500-379F-8CCB-F040-D88C56D0C512}"/>
          </ac:spMkLst>
        </pc:spChg>
        <pc:spChg chg="add del mod">
          <ac:chgData name="Lubomír Prokeš" userId="c6190586-327c-4754-acfe-3cab059996b7" providerId="ADAL" clId="{FB7C7A3D-C570-4F4B-B051-DD649C753F8F}" dt="2024-01-27T15:51:31.207" v="2624" actId="21"/>
          <ac:spMkLst>
            <pc:docMk/>
            <pc:sldMk cId="2183229973" sldId="440"/>
            <ac:spMk id="6" creationId="{4E5946BA-0550-549B-EC39-07CA60D2D8F9}"/>
          </ac:spMkLst>
        </pc:spChg>
        <pc:spChg chg="add mod">
          <ac:chgData name="Lubomír Prokeš" userId="c6190586-327c-4754-acfe-3cab059996b7" providerId="ADAL" clId="{FB7C7A3D-C570-4F4B-B051-DD649C753F8F}" dt="2024-01-27T15:50:49.684" v="2611" actId="255"/>
          <ac:spMkLst>
            <pc:docMk/>
            <pc:sldMk cId="2183229973" sldId="440"/>
            <ac:spMk id="7" creationId="{654634DB-01C2-A2B0-D905-5498669C35CD}"/>
          </ac:spMkLst>
        </pc:spChg>
        <pc:spChg chg="add mod">
          <ac:chgData name="Lubomír Prokeš" userId="c6190586-327c-4754-acfe-3cab059996b7" providerId="ADAL" clId="{FB7C7A3D-C570-4F4B-B051-DD649C753F8F}" dt="2024-01-27T15:52:36.162" v="2643" actId="1076"/>
          <ac:spMkLst>
            <pc:docMk/>
            <pc:sldMk cId="2183229973" sldId="440"/>
            <ac:spMk id="8" creationId="{B9AECE88-4DB4-5063-D0FA-99C5C98786E8}"/>
          </ac:spMkLst>
        </pc:spChg>
        <pc:spChg chg="del mod">
          <ac:chgData name="Lubomír Prokeš" userId="c6190586-327c-4754-acfe-3cab059996b7" providerId="ADAL" clId="{FB7C7A3D-C570-4F4B-B051-DD649C753F8F}" dt="2024-01-27T15:26:02.083" v="2338" actId="478"/>
          <ac:spMkLst>
            <pc:docMk/>
            <pc:sldMk cId="2183229973" sldId="440"/>
            <ac:spMk id="35843" creationId="{00000000-0000-0000-0000-000000000000}"/>
          </ac:spMkLst>
        </pc:spChg>
        <pc:picChg chg="del mod">
          <ac:chgData name="Lubomír Prokeš" userId="c6190586-327c-4754-acfe-3cab059996b7" providerId="ADAL" clId="{FB7C7A3D-C570-4F4B-B051-DD649C753F8F}" dt="2024-01-27T15:55:33.605" v="2677" actId="478"/>
          <ac:picMkLst>
            <pc:docMk/>
            <pc:sldMk cId="2183229973" sldId="440"/>
            <ac:picMk id="5" creationId="{5EAF40FB-0F0A-044A-259B-0BE8CC68200A}"/>
          </ac:picMkLst>
        </pc:picChg>
        <pc:picChg chg="add del mod">
          <ac:chgData name="Lubomír Prokeš" userId="c6190586-327c-4754-acfe-3cab059996b7" providerId="ADAL" clId="{FB7C7A3D-C570-4F4B-B051-DD649C753F8F}" dt="2024-01-27T15:56:09.641" v="2681" actId="478"/>
          <ac:picMkLst>
            <pc:docMk/>
            <pc:sldMk cId="2183229973" sldId="440"/>
            <ac:picMk id="10" creationId="{0AF3FDBA-657F-52DF-90FB-767287CC06C1}"/>
          </ac:picMkLst>
        </pc:picChg>
        <pc:picChg chg="add mod">
          <ac:chgData name="Lubomír Prokeš" userId="c6190586-327c-4754-acfe-3cab059996b7" providerId="ADAL" clId="{FB7C7A3D-C570-4F4B-B051-DD649C753F8F}" dt="2024-01-27T16:05:43.783" v="2743" actId="1076"/>
          <ac:picMkLst>
            <pc:docMk/>
            <pc:sldMk cId="2183229973" sldId="440"/>
            <ac:picMk id="12" creationId="{0EB2831E-B80D-5CD1-26CE-4222E3C8BA23}"/>
          </ac:picMkLst>
        </pc:picChg>
        <pc:picChg chg="add del mod">
          <ac:chgData name="Lubomír Prokeš" userId="c6190586-327c-4754-acfe-3cab059996b7" providerId="ADAL" clId="{FB7C7A3D-C570-4F4B-B051-DD649C753F8F}" dt="2024-01-27T15:54:40.466" v="2673" actId="478"/>
          <ac:picMkLst>
            <pc:docMk/>
            <pc:sldMk cId="2183229973" sldId="440"/>
            <ac:picMk id="12290" creationId="{4F0308C4-BB9E-3DD4-6083-CE813DBFAE67}"/>
          </ac:picMkLst>
        </pc:picChg>
        <pc:picChg chg="add mod">
          <ac:chgData name="Lubomír Prokeš" userId="c6190586-327c-4754-acfe-3cab059996b7" providerId="ADAL" clId="{FB7C7A3D-C570-4F4B-B051-DD649C753F8F}" dt="2024-01-27T16:05:42.542" v="2742" actId="1076"/>
          <ac:picMkLst>
            <pc:docMk/>
            <pc:sldMk cId="2183229973" sldId="440"/>
            <ac:picMk id="13314" creationId="{5580EEBD-7493-A637-5826-916E6A77D25B}"/>
          </ac:picMkLst>
        </pc:picChg>
      </pc:sldChg>
      <pc:sldChg chg="addSp delSp modSp mod">
        <pc:chgData name="Lubomír Prokeš" userId="c6190586-327c-4754-acfe-3cab059996b7" providerId="ADAL" clId="{FB7C7A3D-C570-4F4B-B051-DD649C753F8F}" dt="2024-01-27T16:06:26.495" v="2751" actId="1076"/>
        <pc:sldMkLst>
          <pc:docMk/>
          <pc:sldMk cId="3115765542" sldId="441"/>
        </pc:sldMkLst>
        <pc:spChg chg="mod">
          <ac:chgData name="Lubomír Prokeš" userId="c6190586-327c-4754-acfe-3cab059996b7" providerId="ADAL" clId="{FB7C7A3D-C570-4F4B-B051-DD649C753F8F}" dt="2024-01-27T16:06:26.495" v="2751" actId="1076"/>
          <ac:spMkLst>
            <pc:docMk/>
            <pc:sldMk cId="3115765542" sldId="441"/>
            <ac:spMk id="2" creationId="{00000000-0000-0000-0000-000000000000}"/>
          </ac:spMkLst>
        </pc:spChg>
        <pc:spChg chg="mod">
          <ac:chgData name="Lubomír Prokeš" userId="c6190586-327c-4754-acfe-3cab059996b7" providerId="ADAL" clId="{FB7C7A3D-C570-4F4B-B051-DD649C753F8F}" dt="2024-01-27T16:06:22.059" v="2750" actId="1076"/>
          <ac:spMkLst>
            <pc:docMk/>
            <pc:sldMk cId="3115765542" sldId="441"/>
            <ac:spMk id="5" creationId="{815AC7D8-6A45-A76A-EBC5-4EC530ECE07D}"/>
          </ac:spMkLst>
        </pc:spChg>
        <pc:spChg chg="add mod">
          <ac:chgData name="Lubomír Prokeš" userId="c6190586-327c-4754-acfe-3cab059996b7" providerId="ADAL" clId="{FB7C7A3D-C570-4F4B-B051-DD649C753F8F}" dt="2024-01-27T16:06:14.591" v="2749" actId="20577"/>
          <ac:spMkLst>
            <pc:docMk/>
            <pc:sldMk cId="3115765542" sldId="441"/>
            <ac:spMk id="6" creationId="{4E5946BA-0550-549B-EC39-07CA60D2D8F9}"/>
          </ac:spMkLst>
        </pc:spChg>
        <pc:picChg chg="add del mod">
          <ac:chgData name="Lubomír Prokeš" userId="c6190586-327c-4754-acfe-3cab059996b7" providerId="ADAL" clId="{FB7C7A3D-C570-4F4B-B051-DD649C753F8F}" dt="2024-01-27T15:51:18.222" v="2621" actId="478"/>
          <ac:picMkLst>
            <pc:docMk/>
            <pc:sldMk cId="3115765542" sldId="441"/>
            <ac:picMk id="4" creationId="{347D1756-DCC1-3768-0AAD-AD9D2958A19E}"/>
          </ac:picMkLst>
        </pc:picChg>
        <pc:picChg chg="add del mod">
          <ac:chgData name="Lubomír Prokeš" userId="c6190586-327c-4754-acfe-3cab059996b7" providerId="ADAL" clId="{FB7C7A3D-C570-4F4B-B051-DD649C753F8F}" dt="2024-01-27T15:51:16.537" v="2620" actId="21"/>
          <ac:picMkLst>
            <pc:docMk/>
            <pc:sldMk cId="3115765542" sldId="441"/>
            <ac:picMk id="12290" creationId="{4F0308C4-BB9E-3DD4-6083-CE813DBFAE67}"/>
          </ac:picMkLst>
        </pc:picChg>
        <pc:picChg chg="del">
          <ac:chgData name="Lubomír Prokeš" userId="c6190586-327c-4754-acfe-3cab059996b7" providerId="ADAL" clId="{FB7C7A3D-C570-4F4B-B051-DD649C753F8F}" dt="2024-01-27T15:40:27.683" v="2501" actId="478"/>
          <ac:picMkLst>
            <pc:docMk/>
            <pc:sldMk cId="3115765542" sldId="441"/>
            <ac:picMk id="44036" creationId="{00000000-0000-0000-0000-000000000000}"/>
          </ac:picMkLst>
        </pc:picChg>
      </pc:sldChg>
      <pc:sldChg chg="del">
        <pc:chgData name="Lubomír Prokeš" userId="c6190586-327c-4754-acfe-3cab059996b7" providerId="ADAL" clId="{FB7C7A3D-C570-4F4B-B051-DD649C753F8F}" dt="2024-01-26T11:34:12.331" v="64" actId="47"/>
        <pc:sldMkLst>
          <pc:docMk/>
          <pc:sldMk cId="1097076071" sldId="447"/>
        </pc:sldMkLst>
      </pc:sldChg>
      <pc:sldChg chg="del">
        <pc:chgData name="Lubomír Prokeš" userId="c6190586-327c-4754-acfe-3cab059996b7" providerId="ADAL" clId="{FB7C7A3D-C570-4F4B-B051-DD649C753F8F}" dt="2024-01-26T11:34:12.331" v="64" actId="47"/>
        <pc:sldMkLst>
          <pc:docMk/>
          <pc:sldMk cId="862043733" sldId="448"/>
        </pc:sldMkLst>
      </pc:sldChg>
      <pc:sldChg chg="addSp delSp modSp mod">
        <pc:chgData name="Lubomír Prokeš" userId="c6190586-327c-4754-acfe-3cab059996b7" providerId="ADAL" clId="{FB7C7A3D-C570-4F4B-B051-DD649C753F8F}" dt="2024-01-27T11:25:27.227" v="854" actId="14100"/>
        <pc:sldMkLst>
          <pc:docMk/>
          <pc:sldMk cId="316341206" sldId="452"/>
        </pc:sldMkLst>
        <pc:spChg chg="del mod">
          <ac:chgData name="Lubomír Prokeš" userId="c6190586-327c-4754-acfe-3cab059996b7" providerId="ADAL" clId="{FB7C7A3D-C570-4F4B-B051-DD649C753F8F}" dt="2024-01-27T11:18:54.351" v="768" actId="478"/>
          <ac:spMkLst>
            <pc:docMk/>
            <pc:sldMk cId="316341206" sldId="452"/>
            <ac:spMk id="2" creationId="{00000000-0000-0000-0000-000000000000}"/>
          </ac:spMkLst>
        </pc:spChg>
        <pc:spChg chg="mod">
          <ac:chgData name="Lubomír Prokeš" userId="c6190586-327c-4754-acfe-3cab059996b7" providerId="ADAL" clId="{FB7C7A3D-C570-4F4B-B051-DD649C753F8F}" dt="2024-01-27T11:25:27.227" v="854" actId="14100"/>
          <ac:spMkLst>
            <pc:docMk/>
            <pc:sldMk cId="316341206" sldId="452"/>
            <ac:spMk id="22532" creationId="{00000000-0000-0000-0000-000000000000}"/>
          </ac:spMkLst>
        </pc:spChg>
        <pc:picChg chg="mod">
          <ac:chgData name="Lubomír Prokeš" userId="c6190586-327c-4754-acfe-3cab059996b7" providerId="ADAL" clId="{FB7C7A3D-C570-4F4B-B051-DD649C753F8F}" dt="2024-01-27T11:25:00.092" v="848" actId="14100"/>
          <ac:picMkLst>
            <pc:docMk/>
            <pc:sldMk cId="316341206" sldId="452"/>
            <ac:picMk id="3" creationId="{7E3C7CA8-E736-9FA1-034F-CEC33052C5CD}"/>
          </ac:picMkLst>
        </pc:picChg>
        <pc:picChg chg="mod">
          <ac:chgData name="Lubomír Prokeš" userId="c6190586-327c-4754-acfe-3cab059996b7" providerId="ADAL" clId="{FB7C7A3D-C570-4F4B-B051-DD649C753F8F}" dt="2024-01-27T11:24:41.132" v="841" actId="1076"/>
          <ac:picMkLst>
            <pc:docMk/>
            <pc:sldMk cId="316341206" sldId="452"/>
            <ac:picMk id="4" creationId="{433AC309-95C6-6C85-4F81-40BEAB99ECE0}"/>
          </ac:picMkLst>
        </pc:picChg>
        <pc:picChg chg="add mod">
          <ac:chgData name="Lubomír Prokeš" userId="c6190586-327c-4754-acfe-3cab059996b7" providerId="ADAL" clId="{FB7C7A3D-C570-4F4B-B051-DD649C753F8F}" dt="2024-01-27T11:24:55.310" v="847" actId="1076"/>
          <ac:picMkLst>
            <pc:docMk/>
            <pc:sldMk cId="316341206" sldId="452"/>
            <ac:picMk id="5" creationId="{926EC18D-A984-D6DC-53C9-8203C90099BC}"/>
          </ac:picMkLst>
        </pc:picChg>
        <pc:picChg chg="mod">
          <ac:chgData name="Lubomír Prokeš" userId="c6190586-327c-4754-acfe-3cab059996b7" providerId="ADAL" clId="{FB7C7A3D-C570-4F4B-B051-DD649C753F8F}" dt="2024-01-27T11:25:01.913" v="849" actId="1076"/>
          <ac:picMkLst>
            <pc:docMk/>
            <pc:sldMk cId="316341206" sldId="452"/>
            <ac:picMk id="7" creationId="{00000000-0000-0000-0000-000000000000}"/>
          </ac:picMkLst>
        </pc:picChg>
        <pc:picChg chg="del">
          <ac:chgData name="Lubomír Prokeš" userId="c6190586-327c-4754-acfe-3cab059996b7" providerId="ADAL" clId="{FB7C7A3D-C570-4F4B-B051-DD649C753F8F}" dt="2024-01-27T11:19:00.016" v="769" actId="478"/>
          <ac:picMkLst>
            <pc:docMk/>
            <pc:sldMk cId="316341206" sldId="452"/>
            <ac:picMk id="12" creationId="{E863A701-158B-4494-83EF-2FA9AB7065B2}"/>
          </ac:picMkLst>
        </pc:picChg>
        <pc:picChg chg="del">
          <ac:chgData name="Lubomír Prokeš" userId="c6190586-327c-4754-acfe-3cab059996b7" providerId="ADAL" clId="{FB7C7A3D-C570-4F4B-B051-DD649C753F8F}" dt="2024-01-27T11:19:00.016" v="769" actId="478"/>
          <ac:picMkLst>
            <pc:docMk/>
            <pc:sldMk cId="316341206" sldId="452"/>
            <ac:picMk id="13314" creationId="{3BE38621-A07B-4EE7-80F8-9A4F2CE84932}"/>
          </ac:picMkLst>
        </pc:picChg>
      </pc:sldChg>
      <pc:sldChg chg="del">
        <pc:chgData name="Lubomír Prokeš" userId="c6190586-327c-4754-acfe-3cab059996b7" providerId="ADAL" clId="{FB7C7A3D-C570-4F4B-B051-DD649C753F8F}" dt="2024-01-26T11:34:12.331" v="64" actId="47"/>
        <pc:sldMkLst>
          <pc:docMk/>
          <pc:sldMk cId="1895256294" sldId="453"/>
        </pc:sldMkLst>
      </pc:sldChg>
      <pc:sldChg chg="del">
        <pc:chgData name="Lubomír Prokeš" userId="c6190586-327c-4754-acfe-3cab059996b7" providerId="ADAL" clId="{FB7C7A3D-C570-4F4B-B051-DD649C753F8F}" dt="2024-01-26T11:34:12.331" v="64" actId="47"/>
        <pc:sldMkLst>
          <pc:docMk/>
          <pc:sldMk cId="393242499" sldId="455"/>
        </pc:sldMkLst>
      </pc:sldChg>
      <pc:sldChg chg="del">
        <pc:chgData name="Lubomír Prokeš" userId="c6190586-327c-4754-acfe-3cab059996b7" providerId="ADAL" clId="{FB7C7A3D-C570-4F4B-B051-DD649C753F8F}" dt="2024-01-26T11:34:12.331" v="64" actId="47"/>
        <pc:sldMkLst>
          <pc:docMk/>
          <pc:sldMk cId="2453363705" sldId="456"/>
        </pc:sldMkLst>
      </pc:sldChg>
      <pc:sldChg chg="del">
        <pc:chgData name="Lubomír Prokeš" userId="c6190586-327c-4754-acfe-3cab059996b7" providerId="ADAL" clId="{FB7C7A3D-C570-4F4B-B051-DD649C753F8F}" dt="2024-01-26T11:34:12.331" v="64" actId="47"/>
        <pc:sldMkLst>
          <pc:docMk/>
          <pc:sldMk cId="714142116" sldId="457"/>
        </pc:sldMkLst>
      </pc:sldChg>
      <pc:sldChg chg="del">
        <pc:chgData name="Lubomír Prokeš" userId="c6190586-327c-4754-acfe-3cab059996b7" providerId="ADAL" clId="{FB7C7A3D-C570-4F4B-B051-DD649C753F8F}" dt="2024-01-26T11:34:12.331" v="64" actId="47"/>
        <pc:sldMkLst>
          <pc:docMk/>
          <pc:sldMk cId="1873512318" sldId="458"/>
        </pc:sldMkLst>
      </pc:sldChg>
      <pc:sldChg chg="del">
        <pc:chgData name="Lubomír Prokeš" userId="c6190586-327c-4754-acfe-3cab059996b7" providerId="ADAL" clId="{FB7C7A3D-C570-4F4B-B051-DD649C753F8F}" dt="2024-01-26T11:34:12.331" v="64" actId="47"/>
        <pc:sldMkLst>
          <pc:docMk/>
          <pc:sldMk cId="384174314" sldId="459"/>
        </pc:sldMkLst>
      </pc:sldChg>
      <pc:sldChg chg="del">
        <pc:chgData name="Lubomír Prokeš" userId="c6190586-327c-4754-acfe-3cab059996b7" providerId="ADAL" clId="{FB7C7A3D-C570-4F4B-B051-DD649C753F8F}" dt="2024-01-26T11:34:12.331" v="64" actId="47"/>
        <pc:sldMkLst>
          <pc:docMk/>
          <pc:sldMk cId="4121077384" sldId="460"/>
        </pc:sldMkLst>
      </pc:sldChg>
      <pc:sldChg chg="del">
        <pc:chgData name="Lubomír Prokeš" userId="c6190586-327c-4754-acfe-3cab059996b7" providerId="ADAL" clId="{FB7C7A3D-C570-4F4B-B051-DD649C753F8F}" dt="2024-01-26T11:34:12.331" v="64" actId="47"/>
        <pc:sldMkLst>
          <pc:docMk/>
          <pc:sldMk cId="839930866" sldId="461"/>
        </pc:sldMkLst>
      </pc:sldChg>
      <pc:sldChg chg="del">
        <pc:chgData name="Lubomír Prokeš" userId="c6190586-327c-4754-acfe-3cab059996b7" providerId="ADAL" clId="{FB7C7A3D-C570-4F4B-B051-DD649C753F8F}" dt="2024-01-26T11:34:12.331" v="64" actId="47"/>
        <pc:sldMkLst>
          <pc:docMk/>
          <pc:sldMk cId="360850061" sldId="462"/>
        </pc:sldMkLst>
      </pc:sldChg>
      <pc:sldChg chg="del">
        <pc:chgData name="Lubomír Prokeš" userId="c6190586-327c-4754-acfe-3cab059996b7" providerId="ADAL" clId="{FB7C7A3D-C570-4F4B-B051-DD649C753F8F}" dt="2024-01-26T11:34:12.331" v="64" actId="47"/>
        <pc:sldMkLst>
          <pc:docMk/>
          <pc:sldMk cId="165808449" sldId="465"/>
        </pc:sldMkLst>
      </pc:sldChg>
      <pc:sldChg chg="del">
        <pc:chgData name="Lubomír Prokeš" userId="c6190586-327c-4754-acfe-3cab059996b7" providerId="ADAL" clId="{FB7C7A3D-C570-4F4B-B051-DD649C753F8F}" dt="2024-01-26T11:34:12.331" v="64" actId="47"/>
        <pc:sldMkLst>
          <pc:docMk/>
          <pc:sldMk cId="2855757758" sldId="467"/>
        </pc:sldMkLst>
      </pc:sldChg>
      <pc:sldChg chg="del">
        <pc:chgData name="Lubomír Prokeš" userId="c6190586-327c-4754-acfe-3cab059996b7" providerId="ADAL" clId="{FB7C7A3D-C570-4F4B-B051-DD649C753F8F}" dt="2024-01-26T11:34:12.331" v="64" actId="47"/>
        <pc:sldMkLst>
          <pc:docMk/>
          <pc:sldMk cId="4192423415" sldId="472"/>
        </pc:sldMkLst>
      </pc:sldChg>
      <pc:sldChg chg="addSp modSp mod">
        <pc:chgData name="Lubomír Prokeš" userId="c6190586-327c-4754-acfe-3cab059996b7" providerId="ADAL" clId="{FB7C7A3D-C570-4F4B-B051-DD649C753F8F}" dt="2024-01-27T09:46:44.729" v="115" actId="1076"/>
        <pc:sldMkLst>
          <pc:docMk/>
          <pc:sldMk cId="3500754826" sldId="478"/>
        </pc:sldMkLst>
        <pc:spChg chg="add mod">
          <ac:chgData name="Lubomír Prokeš" userId="c6190586-327c-4754-acfe-3cab059996b7" providerId="ADAL" clId="{FB7C7A3D-C570-4F4B-B051-DD649C753F8F}" dt="2024-01-27T09:46:22.882" v="107" actId="1076"/>
          <ac:spMkLst>
            <pc:docMk/>
            <pc:sldMk cId="3500754826" sldId="478"/>
            <ac:spMk id="3" creationId="{55F97CD3-AE69-3E01-CE01-B0CD7789A1DD}"/>
          </ac:spMkLst>
        </pc:spChg>
        <pc:spChg chg="mod">
          <ac:chgData name="Lubomír Prokeš" userId="c6190586-327c-4754-acfe-3cab059996b7" providerId="ADAL" clId="{FB7C7A3D-C570-4F4B-B051-DD649C753F8F}" dt="2024-01-27T09:46:40.719" v="113" actId="1076"/>
          <ac:spMkLst>
            <pc:docMk/>
            <pc:sldMk cId="3500754826" sldId="478"/>
            <ac:spMk id="4" creationId="{00000000-0000-0000-0000-000000000000}"/>
          </ac:spMkLst>
        </pc:spChg>
        <pc:spChg chg="mod">
          <ac:chgData name="Lubomír Prokeš" userId="c6190586-327c-4754-acfe-3cab059996b7" providerId="ADAL" clId="{FB7C7A3D-C570-4F4B-B051-DD649C753F8F}" dt="2024-01-27T09:46:42.450" v="114" actId="1076"/>
          <ac:spMkLst>
            <pc:docMk/>
            <pc:sldMk cId="3500754826" sldId="478"/>
            <ac:spMk id="5" creationId="{00000000-0000-0000-0000-000000000000}"/>
          </ac:spMkLst>
        </pc:spChg>
        <pc:spChg chg="mod">
          <ac:chgData name="Lubomír Prokeš" userId="c6190586-327c-4754-acfe-3cab059996b7" providerId="ADAL" clId="{FB7C7A3D-C570-4F4B-B051-DD649C753F8F}" dt="2024-01-27T09:46:44.729" v="115" actId="1076"/>
          <ac:spMkLst>
            <pc:docMk/>
            <pc:sldMk cId="3500754826" sldId="478"/>
            <ac:spMk id="6" creationId="{00000000-0000-0000-0000-000000000000}"/>
          </ac:spMkLst>
        </pc:spChg>
        <pc:picChg chg="mod">
          <ac:chgData name="Lubomír Prokeš" userId="c6190586-327c-4754-acfe-3cab059996b7" providerId="ADAL" clId="{FB7C7A3D-C570-4F4B-B051-DD649C753F8F}" dt="2024-01-27T09:46:33.323" v="111" actId="1076"/>
          <ac:picMkLst>
            <pc:docMk/>
            <pc:sldMk cId="3500754826" sldId="478"/>
            <ac:picMk id="133122" creationId="{00000000-0000-0000-0000-000000000000}"/>
          </ac:picMkLst>
        </pc:picChg>
        <pc:picChg chg="mod">
          <ac:chgData name="Lubomír Prokeš" userId="c6190586-327c-4754-acfe-3cab059996b7" providerId="ADAL" clId="{FB7C7A3D-C570-4F4B-B051-DD649C753F8F}" dt="2024-01-27T09:46:25.183" v="108" actId="1076"/>
          <ac:picMkLst>
            <pc:docMk/>
            <pc:sldMk cId="3500754826" sldId="478"/>
            <ac:picMk id="133123" creationId="{00000000-0000-0000-0000-000000000000}"/>
          </ac:picMkLst>
        </pc:picChg>
      </pc:sldChg>
      <pc:sldChg chg="del">
        <pc:chgData name="Lubomír Prokeš" userId="c6190586-327c-4754-acfe-3cab059996b7" providerId="ADAL" clId="{FB7C7A3D-C570-4F4B-B051-DD649C753F8F}" dt="2024-01-26T11:34:12.331" v="64" actId="47"/>
        <pc:sldMkLst>
          <pc:docMk/>
          <pc:sldMk cId="3783145788" sldId="494"/>
        </pc:sldMkLst>
      </pc:sldChg>
      <pc:sldChg chg="del">
        <pc:chgData name="Lubomír Prokeš" userId="c6190586-327c-4754-acfe-3cab059996b7" providerId="ADAL" clId="{FB7C7A3D-C570-4F4B-B051-DD649C753F8F}" dt="2024-01-26T11:34:12.331" v="64" actId="47"/>
        <pc:sldMkLst>
          <pc:docMk/>
          <pc:sldMk cId="2641764444" sldId="495"/>
        </pc:sldMkLst>
      </pc:sldChg>
      <pc:sldChg chg="del">
        <pc:chgData name="Lubomír Prokeš" userId="c6190586-327c-4754-acfe-3cab059996b7" providerId="ADAL" clId="{FB7C7A3D-C570-4F4B-B051-DD649C753F8F}" dt="2024-01-26T11:34:12.331" v="64" actId="47"/>
        <pc:sldMkLst>
          <pc:docMk/>
          <pc:sldMk cId="632789627" sldId="497"/>
        </pc:sldMkLst>
      </pc:sldChg>
      <pc:sldChg chg="del">
        <pc:chgData name="Lubomír Prokeš" userId="c6190586-327c-4754-acfe-3cab059996b7" providerId="ADAL" clId="{FB7C7A3D-C570-4F4B-B051-DD649C753F8F}" dt="2024-01-26T11:34:12.331" v="64" actId="47"/>
        <pc:sldMkLst>
          <pc:docMk/>
          <pc:sldMk cId="1146359127" sldId="501"/>
        </pc:sldMkLst>
      </pc:sldChg>
      <pc:sldChg chg="del">
        <pc:chgData name="Lubomír Prokeš" userId="c6190586-327c-4754-acfe-3cab059996b7" providerId="ADAL" clId="{FB7C7A3D-C570-4F4B-B051-DD649C753F8F}" dt="2024-01-26T11:34:12.331" v="64" actId="47"/>
        <pc:sldMkLst>
          <pc:docMk/>
          <pc:sldMk cId="1618900877" sldId="511"/>
        </pc:sldMkLst>
      </pc:sldChg>
      <pc:sldChg chg="del">
        <pc:chgData name="Lubomír Prokeš" userId="c6190586-327c-4754-acfe-3cab059996b7" providerId="ADAL" clId="{FB7C7A3D-C570-4F4B-B051-DD649C753F8F}" dt="2024-01-26T11:34:12.331" v="64" actId="47"/>
        <pc:sldMkLst>
          <pc:docMk/>
          <pc:sldMk cId="202499905" sldId="515"/>
        </pc:sldMkLst>
      </pc:sldChg>
      <pc:sldChg chg="modSp mod">
        <pc:chgData name="Lubomír Prokeš" userId="c6190586-327c-4754-acfe-3cab059996b7" providerId="ADAL" clId="{FB7C7A3D-C570-4F4B-B051-DD649C753F8F}" dt="2024-01-26T11:25:19.434" v="23" actId="20577"/>
        <pc:sldMkLst>
          <pc:docMk/>
          <pc:sldMk cId="2762506246" sldId="516"/>
        </pc:sldMkLst>
        <pc:spChg chg="mod">
          <ac:chgData name="Lubomír Prokeš" userId="c6190586-327c-4754-acfe-3cab059996b7" providerId="ADAL" clId="{FB7C7A3D-C570-4F4B-B051-DD649C753F8F}" dt="2024-01-26T11:25:19.434" v="23" actId="20577"/>
          <ac:spMkLst>
            <pc:docMk/>
            <pc:sldMk cId="2762506246" sldId="516"/>
            <ac:spMk id="5" creationId="{0C8B3832-E14C-31EB-D2BF-EFF09E14E9AA}"/>
          </ac:spMkLst>
        </pc:spChg>
      </pc:sldChg>
      <pc:sldChg chg="addSp modSp mod">
        <pc:chgData name="Lubomír Prokeš" userId="c6190586-327c-4754-acfe-3cab059996b7" providerId="ADAL" clId="{FB7C7A3D-C570-4F4B-B051-DD649C753F8F}" dt="2024-01-27T09:53:17.116" v="195" actId="1076"/>
        <pc:sldMkLst>
          <pc:docMk/>
          <pc:sldMk cId="2900742793" sldId="521"/>
        </pc:sldMkLst>
        <pc:spChg chg="add mod">
          <ac:chgData name="Lubomír Prokeš" userId="c6190586-327c-4754-acfe-3cab059996b7" providerId="ADAL" clId="{FB7C7A3D-C570-4F4B-B051-DD649C753F8F}" dt="2024-01-27T09:52:51.207" v="189" actId="113"/>
          <ac:spMkLst>
            <pc:docMk/>
            <pc:sldMk cId="2900742793" sldId="521"/>
            <ac:spMk id="4" creationId="{ABBF71F7-010F-AFEF-B728-626015F0E888}"/>
          </ac:spMkLst>
        </pc:spChg>
        <pc:spChg chg="mod">
          <ac:chgData name="Lubomír Prokeš" userId="c6190586-327c-4754-acfe-3cab059996b7" providerId="ADAL" clId="{FB7C7A3D-C570-4F4B-B051-DD649C753F8F}" dt="2024-01-27T09:53:15.831" v="194" actId="1076"/>
          <ac:spMkLst>
            <pc:docMk/>
            <pc:sldMk cId="2900742793" sldId="521"/>
            <ac:spMk id="5" creationId="{00000000-0000-0000-0000-000000000000}"/>
          </ac:spMkLst>
        </pc:spChg>
        <pc:picChg chg="add mod">
          <ac:chgData name="Lubomír Prokeš" userId="c6190586-327c-4754-acfe-3cab059996b7" providerId="ADAL" clId="{FB7C7A3D-C570-4F4B-B051-DD649C753F8F}" dt="2024-01-27T09:53:17.116" v="195" actId="1076"/>
          <ac:picMkLst>
            <pc:docMk/>
            <pc:sldMk cId="2900742793" sldId="521"/>
            <ac:picMk id="3" creationId="{0A2237EA-3260-EBAF-208D-FEC3EA5EA3BA}"/>
          </ac:picMkLst>
        </pc:picChg>
        <pc:picChg chg="mod">
          <ac:chgData name="Lubomír Prokeš" userId="c6190586-327c-4754-acfe-3cab059996b7" providerId="ADAL" clId="{FB7C7A3D-C570-4F4B-B051-DD649C753F8F}" dt="2024-01-27T09:52:20.592" v="168" actId="1076"/>
          <ac:picMkLst>
            <pc:docMk/>
            <pc:sldMk cId="2900742793" sldId="521"/>
            <ac:picMk id="144386" creationId="{00000000-0000-0000-0000-000000000000}"/>
          </ac:picMkLst>
        </pc:picChg>
      </pc:sldChg>
      <pc:sldChg chg="del">
        <pc:chgData name="Lubomír Prokeš" userId="c6190586-327c-4754-acfe-3cab059996b7" providerId="ADAL" clId="{FB7C7A3D-C570-4F4B-B051-DD649C753F8F}" dt="2024-01-26T11:34:12.331" v="64" actId="47"/>
        <pc:sldMkLst>
          <pc:docMk/>
          <pc:sldMk cId="59434206" sldId="528"/>
        </pc:sldMkLst>
      </pc:sldChg>
      <pc:sldChg chg="del">
        <pc:chgData name="Lubomír Prokeš" userId="c6190586-327c-4754-acfe-3cab059996b7" providerId="ADAL" clId="{FB7C7A3D-C570-4F4B-B051-DD649C753F8F}" dt="2024-01-26T11:34:12.331" v="64" actId="47"/>
        <pc:sldMkLst>
          <pc:docMk/>
          <pc:sldMk cId="2479280739" sldId="529"/>
        </pc:sldMkLst>
      </pc:sldChg>
      <pc:sldChg chg="del">
        <pc:chgData name="Lubomír Prokeš" userId="c6190586-327c-4754-acfe-3cab059996b7" providerId="ADAL" clId="{FB7C7A3D-C570-4F4B-B051-DD649C753F8F}" dt="2024-01-26T11:34:12.331" v="64" actId="47"/>
        <pc:sldMkLst>
          <pc:docMk/>
          <pc:sldMk cId="1385640786" sldId="530"/>
        </pc:sldMkLst>
      </pc:sldChg>
      <pc:sldChg chg="del">
        <pc:chgData name="Lubomír Prokeš" userId="c6190586-327c-4754-acfe-3cab059996b7" providerId="ADAL" clId="{FB7C7A3D-C570-4F4B-B051-DD649C753F8F}" dt="2024-01-26T11:34:12.331" v="64" actId="47"/>
        <pc:sldMkLst>
          <pc:docMk/>
          <pc:sldMk cId="3351750988" sldId="533"/>
        </pc:sldMkLst>
      </pc:sldChg>
      <pc:sldChg chg="del">
        <pc:chgData name="Lubomír Prokeš" userId="c6190586-327c-4754-acfe-3cab059996b7" providerId="ADAL" clId="{FB7C7A3D-C570-4F4B-B051-DD649C753F8F}" dt="2024-01-26T11:34:12.331" v="64" actId="47"/>
        <pc:sldMkLst>
          <pc:docMk/>
          <pc:sldMk cId="1681139700" sldId="534"/>
        </pc:sldMkLst>
      </pc:sldChg>
      <pc:sldChg chg="del">
        <pc:chgData name="Lubomír Prokeš" userId="c6190586-327c-4754-acfe-3cab059996b7" providerId="ADAL" clId="{FB7C7A3D-C570-4F4B-B051-DD649C753F8F}" dt="2024-01-26T11:34:12.331" v="64" actId="47"/>
        <pc:sldMkLst>
          <pc:docMk/>
          <pc:sldMk cId="4165633637" sldId="535"/>
        </pc:sldMkLst>
      </pc:sldChg>
      <pc:sldChg chg="modSp mod">
        <pc:chgData name="Lubomír Prokeš" userId="c6190586-327c-4754-acfe-3cab059996b7" providerId="ADAL" clId="{FB7C7A3D-C570-4F4B-B051-DD649C753F8F}" dt="2024-01-27T10:22:29.341" v="473" actId="1076"/>
        <pc:sldMkLst>
          <pc:docMk/>
          <pc:sldMk cId="629699462" sldId="538"/>
        </pc:sldMkLst>
        <pc:spChg chg="mod">
          <ac:chgData name="Lubomír Prokeš" userId="c6190586-327c-4754-acfe-3cab059996b7" providerId="ADAL" clId="{FB7C7A3D-C570-4F4B-B051-DD649C753F8F}" dt="2024-01-26T11:27:14.938" v="24" actId="20577"/>
          <ac:spMkLst>
            <pc:docMk/>
            <pc:sldMk cId="629699462" sldId="538"/>
            <ac:spMk id="4" creationId="{00000000-0000-0000-0000-000000000000}"/>
          </ac:spMkLst>
        </pc:spChg>
        <pc:spChg chg="mod">
          <ac:chgData name="Lubomír Prokeš" userId="c6190586-327c-4754-acfe-3cab059996b7" providerId="ADAL" clId="{FB7C7A3D-C570-4F4B-B051-DD649C753F8F}" dt="2024-01-27T10:22:29.341" v="473" actId="1076"/>
          <ac:spMkLst>
            <pc:docMk/>
            <pc:sldMk cId="629699462" sldId="538"/>
            <ac:spMk id="5" creationId="{00000000-0000-0000-0000-000000000000}"/>
          </ac:spMkLst>
        </pc:spChg>
      </pc:sldChg>
      <pc:sldChg chg="addSp modSp mod">
        <pc:chgData name="Lubomír Prokeš" userId="c6190586-327c-4754-acfe-3cab059996b7" providerId="ADAL" clId="{FB7C7A3D-C570-4F4B-B051-DD649C753F8F}" dt="2024-01-27T10:08:58.480" v="391" actId="1076"/>
        <pc:sldMkLst>
          <pc:docMk/>
          <pc:sldMk cId="503891993" sldId="543"/>
        </pc:sldMkLst>
        <pc:spChg chg="mod">
          <ac:chgData name="Lubomír Prokeš" userId="c6190586-327c-4754-acfe-3cab059996b7" providerId="ADAL" clId="{FB7C7A3D-C570-4F4B-B051-DD649C753F8F}" dt="2024-01-27T09:56:18.966" v="240" actId="20577"/>
          <ac:spMkLst>
            <pc:docMk/>
            <pc:sldMk cId="503891993" sldId="543"/>
            <ac:spMk id="26627" creationId="{00000000-0000-0000-0000-000000000000}"/>
          </ac:spMkLst>
        </pc:spChg>
        <pc:picChg chg="add mod">
          <ac:chgData name="Lubomír Prokeš" userId="c6190586-327c-4754-acfe-3cab059996b7" providerId="ADAL" clId="{FB7C7A3D-C570-4F4B-B051-DD649C753F8F}" dt="2024-01-27T10:08:58.480" v="391" actId="1076"/>
          <ac:picMkLst>
            <pc:docMk/>
            <pc:sldMk cId="503891993" sldId="543"/>
            <ac:picMk id="4" creationId="{2EA782F9-F2B9-34C0-B432-26B403ED8D7A}"/>
          </ac:picMkLst>
        </pc:picChg>
        <pc:picChg chg="mod">
          <ac:chgData name="Lubomír Prokeš" userId="c6190586-327c-4754-acfe-3cab059996b7" providerId="ADAL" clId="{FB7C7A3D-C570-4F4B-B051-DD649C753F8F}" dt="2024-01-27T10:08:51.614" v="389" actId="1076"/>
          <ac:picMkLst>
            <pc:docMk/>
            <pc:sldMk cId="503891993" sldId="543"/>
            <ac:picMk id="167938" creationId="{00000000-0000-0000-0000-000000000000}"/>
          </ac:picMkLst>
        </pc:picChg>
        <pc:picChg chg="mod">
          <ac:chgData name="Lubomír Prokeš" userId="c6190586-327c-4754-acfe-3cab059996b7" providerId="ADAL" clId="{FB7C7A3D-C570-4F4B-B051-DD649C753F8F}" dt="2024-01-27T10:08:53.218" v="390" actId="1076"/>
          <ac:picMkLst>
            <pc:docMk/>
            <pc:sldMk cId="503891993" sldId="543"/>
            <ac:picMk id="167940" creationId="{00000000-0000-0000-0000-000000000000}"/>
          </ac:picMkLst>
        </pc:picChg>
      </pc:sldChg>
      <pc:sldChg chg="addSp modSp mod">
        <pc:chgData name="Lubomír Prokeš" userId="c6190586-327c-4754-acfe-3cab059996b7" providerId="ADAL" clId="{FB7C7A3D-C570-4F4B-B051-DD649C753F8F}" dt="2024-01-27T10:06:56.170" v="381" actId="1076"/>
        <pc:sldMkLst>
          <pc:docMk/>
          <pc:sldMk cId="694124573" sldId="550"/>
        </pc:sldMkLst>
        <pc:spChg chg="mod">
          <ac:chgData name="Lubomír Prokeš" userId="c6190586-327c-4754-acfe-3cab059996b7" providerId="ADAL" clId="{FB7C7A3D-C570-4F4B-B051-DD649C753F8F}" dt="2024-01-27T09:58:03.524" v="270" actId="20577"/>
          <ac:spMkLst>
            <pc:docMk/>
            <pc:sldMk cId="694124573" sldId="550"/>
            <ac:spMk id="2" creationId="{00000000-0000-0000-0000-000000000000}"/>
          </ac:spMkLst>
        </pc:spChg>
        <pc:spChg chg="add mod">
          <ac:chgData name="Lubomír Prokeš" userId="c6190586-327c-4754-acfe-3cab059996b7" providerId="ADAL" clId="{FB7C7A3D-C570-4F4B-B051-DD649C753F8F}" dt="2024-01-27T10:03:23.400" v="360" actId="1076"/>
          <ac:spMkLst>
            <pc:docMk/>
            <pc:sldMk cId="694124573" sldId="550"/>
            <ac:spMk id="3" creationId="{69F2A2A2-4301-EFF4-C2AE-AAB12AEC6F2E}"/>
          </ac:spMkLst>
        </pc:spChg>
        <pc:spChg chg="add mod">
          <ac:chgData name="Lubomír Prokeš" userId="c6190586-327c-4754-acfe-3cab059996b7" providerId="ADAL" clId="{FB7C7A3D-C570-4F4B-B051-DD649C753F8F}" dt="2024-01-27T10:06:42.827" v="377" actId="1076"/>
          <ac:spMkLst>
            <pc:docMk/>
            <pc:sldMk cId="694124573" sldId="550"/>
            <ac:spMk id="4" creationId="{4EF71CC5-6390-4751-808B-7D111287ABF9}"/>
          </ac:spMkLst>
        </pc:spChg>
        <pc:spChg chg="add mod">
          <ac:chgData name="Lubomír Prokeš" userId="c6190586-327c-4754-acfe-3cab059996b7" providerId="ADAL" clId="{FB7C7A3D-C570-4F4B-B051-DD649C753F8F}" dt="2024-01-27T10:03:16.583" v="357" actId="1076"/>
          <ac:spMkLst>
            <pc:docMk/>
            <pc:sldMk cId="694124573" sldId="550"/>
            <ac:spMk id="5" creationId="{E0491730-DC42-E421-BA6F-8B10AE083EF2}"/>
          </ac:spMkLst>
        </pc:spChg>
        <pc:spChg chg="add mod">
          <ac:chgData name="Lubomír Prokeš" userId="c6190586-327c-4754-acfe-3cab059996b7" providerId="ADAL" clId="{FB7C7A3D-C570-4F4B-B051-DD649C753F8F}" dt="2024-01-27T10:06:56.170" v="381" actId="1076"/>
          <ac:spMkLst>
            <pc:docMk/>
            <pc:sldMk cId="694124573" sldId="550"/>
            <ac:spMk id="6" creationId="{CE989F91-7FF7-25CB-F795-7C9459405938}"/>
          </ac:spMkLst>
        </pc:spChg>
        <pc:spChg chg="add mod">
          <ac:chgData name="Lubomír Prokeš" userId="c6190586-327c-4754-acfe-3cab059996b7" providerId="ADAL" clId="{FB7C7A3D-C570-4F4B-B051-DD649C753F8F}" dt="2024-01-27T10:02:00.275" v="337" actId="1076"/>
          <ac:spMkLst>
            <pc:docMk/>
            <pc:sldMk cId="694124573" sldId="550"/>
            <ac:spMk id="7" creationId="{3341BE95-EB20-7DE1-E3AF-84797E635BE6}"/>
          </ac:spMkLst>
        </pc:spChg>
        <pc:spChg chg="add mod">
          <ac:chgData name="Lubomír Prokeš" userId="c6190586-327c-4754-acfe-3cab059996b7" providerId="ADAL" clId="{FB7C7A3D-C570-4F4B-B051-DD649C753F8F}" dt="2024-01-27T10:03:39.473" v="364" actId="1076"/>
          <ac:spMkLst>
            <pc:docMk/>
            <pc:sldMk cId="694124573" sldId="550"/>
            <ac:spMk id="8" creationId="{8E7E7713-8423-2F2E-0742-A6AE9B0E9853}"/>
          </ac:spMkLst>
        </pc:spChg>
        <pc:spChg chg="add mod">
          <ac:chgData name="Lubomír Prokeš" userId="c6190586-327c-4754-acfe-3cab059996b7" providerId="ADAL" clId="{FB7C7A3D-C570-4F4B-B051-DD649C753F8F}" dt="2024-01-27T10:06:29.749" v="376" actId="20577"/>
          <ac:spMkLst>
            <pc:docMk/>
            <pc:sldMk cId="694124573" sldId="550"/>
            <ac:spMk id="9" creationId="{CB35507F-CF7F-40D6-7784-6C30AAF809AE}"/>
          </ac:spMkLst>
        </pc:spChg>
        <pc:picChg chg="add mod">
          <ac:chgData name="Lubomír Prokeš" userId="c6190586-327c-4754-acfe-3cab059996b7" providerId="ADAL" clId="{FB7C7A3D-C570-4F4B-B051-DD649C753F8F}" dt="2024-01-27T10:06:19.146" v="372" actId="1076"/>
          <ac:picMkLst>
            <pc:docMk/>
            <pc:sldMk cId="694124573" sldId="550"/>
            <ac:picMk id="1026" creationId="{3F24D14C-5CCF-7D0B-BB53-F71938EE12EB}"/>
          </ac:picMkLst>
        </pc:picChg>
        <pc:picChg chg="mod">
          <ac:chgData name="Lubomír Prokeš" userId="c6190586-327c-4754-acfe-3cab059996b7" providerId="ADAL" clId="{FB7C7A3D-C570-4F4B-B051-DD649C753F8F}" dt="2024-01-27T10:06:48.379" v="380" actId="1076"/>
          <ac:picMkLst>
            <pc:docMk/>
            <pc:sldMk cId="694124573" sldId="550"/>
            <ac:picMk id="86018" creationId="{00000000-0000-0000-0000-000000000000}"/>
          </ac:picMkLst>
        </pc:picChg>
        <pc:picChg chg="mod">
          <ac:chgData name="Lubomír Prokeš" userId="c6190586-327c-4754-acfe-3cab059996b7" providerId="ADAL" clId="{FB7C7A3D-C570-4F4B-B051-DD649C753F8F}" dt="2024-01-27T10:06:44.445" v="378" actId="1076"/>
          <ac:picMkLst>
            <pc:docMk/>
            <pc:sldMk cId="694124573" sldId="550"/>
            <ac:picMk id="86020" creationId="{00000000-0000-0000-0000-000000000000}"/>
          </ac:picMkLst>
        </pc:picChg>
        <pc:picChg chg="mod">
          <ac:chgData name="Lubomír Prokeš" userId="c6190586-327c-4754-acfe-3cab059996b7" providerId="ADAL" clId="{FB7C7A3D-C570-4F4B-B051-DD649C753F8F}" dt="2024-01-27T10:00:46.127" v="305" actId="1076"/>
          <ac:picMkLst>
            <pc:docMk/>
            <pc:sldMk cId="694124573" sldId="550"/>
            <ac:picMk id="179202" creationId="{00000000-0000-0000-0000-000000000000}"/>
          </ac:picMkLst>
        </pc:picChg>
        <pc:picChg chg="mod">
          <ac:chgData name="Lubomír Prokeš" userId="c6190586-327c-4754-acfe-3cab059996b7" providerId="ADAL" clId="{FB7C7A3D-C570-4F4B-B051-DD649C753F8F}" dt="2024-01-27T10:01:43.275" v="328" actId="1076"/>
          <ac:picMkLst>
            <pc:docMk/>
            <pc:sldMk cId="694124573" sldId="550"/>
            <ac:picMk id="179204" creationId="{00000000-0000-0000-0000-000000000000}"/>
          </ac:picMkLst>
        </pc:picChg>
        <pc:picChg chg="mod">
          <ac:chgData name="Lubomír Prokeš" userId="c6190586-327c-4754-acfe-3cab059996b7" providerId="ADAL" clId="{FB7C7A3D-C570-4F4B-B051-DD649C753F8F}" dt="2024-01-27T10:03:36.977" v="363" actId="1076"/>
          <ac:picMkLst>
            <pc:docMk/>
            <pc:sldMk cId="694124573" sldId="550"/>
            <ac:picMk id="179206" creationId="{00000000-0000-0000-0000-000000000000}"/>
          </ac:picMkLst>
        </pc:picChg>
        <pc:picChg chg="mod">
          <ac:chgData name="Lubomír Prokeš" userId="c6190586-327c-4754-acfe-3cab059996b7" providerId="ADAL" clId="{FB7C7A3D-C570-4F4B-B051-DD649C753F8F}" dt="2024-01-27T10:03:18.200" v="358" actId="1076"/>
          <ac:picMkLst>
            <pc:docMk/>
            <pc:sldMk cId="694124573" sldId="550"/>
            <ac:picMk id="179208" creationId="{00000000-0000-0000-0000-000000000000}"/>
          </ac:picMkLst>
        </pc:picChg>
        <pc:picChg chg="mod">
          <ac:chgData name="Lubomír Prokeš" userId="c6190586-327c-4754-acfe-3cab059996b7" providerId="ADAL" clId="{FB7C7A3D-C570-4F4B-B051-DD649C753F8F}" dt="2024-01-27T10:03:25.720" v="361" actId="1076"/>
          <ac:picMkLst>
            <pc:docMk/>
            <pc:sldMk cId="694124573" sldId="550"/>
            <ac:picMk id="179210" creationId="{00000000-0000-0000-0000-000000000000}"/>
          </ac:picMkLst>
        </pc:picChg>
      </pc:sldChg>
      <pc:sldChg chg="modSp mod">
        <pc:chgData name="Lubomír Prokeš" userId="c6190586-327c-4754-acfe-3cab059996b7" providerId="ADAL" clId="{FB7C7A3D-C570-4F4B-B051-DD649C753F8F}" dt="2024-01-26T11:22:59.982" v="6" actId="1076"/>
        <pc:sldMkLst>
          <pc:docMk/>
          <pc:sldMk cId="4148934042" sldId="551"/>
        </pc:sldMkLst>
        <pc:spChg chg="mod">
          <ac:chgData name="Lubomír Prokeš" userId="c6190586-327c-4754-acfe-3cab059996b7" providerId="ADAL" clId="{FB7C7A3D-C570-4F4B-B051-DD649C753F8F}" dt="2024-01-26T11:22:39.637" v="2" actId="113"/>
          <ac:spMkLst>
            <pc:docMk/>
            <pc:sldMk cId="4148934042" sldId="551"/>
            <ac:spMk id="2" creationId="{00000000-0000-0000-0000-000000000000}"/>
          </ac:spMkLst>
        </pc:spChg>
        <pc:spChg chg="mod">
          <ac:chgData name="Lubomír Prokeš" userId="c6190586-327c-4754-acfe-3cab059996b7" providerId="ADAL" clId="{FB7C7A3D-C570-4F4B-B051-DD649C753F8F}" dt="2024-01-26T11:22:59.982" v="6" actId="1076"/>
          <ac:spMkLst>
            <pc:docMk/>
            <pc:sldMk cId="4148934042" sldId="551"/>
            <ac:spMk id="3" creationId="{00000000-0000-0000-0000-000000000000}"/>
          </ac:spMkLst>
        </pc:spChg>
        <pc:spChg chg="mod">
          <ac:chgData name="Lubomír Prokeš" userId="c6190586-327c-4754-acfe-3cab059996b7" providerId="ADAL" clId="{FB7C7A3D-C570-4F4B-B051-DD649C753F8F}" dt="2024-01-26T11:22:45.626" v="3" actId="2711"/>
          <ac:spMkLst>
            <pc:docMk/>
            <pc:sldMk cId="4148934042" sldId="551"/>
            <ac:spMk id="7" creationId="{00000000-0000-0000-0000-000000000000}"/>
          </ac:spMkLst>
        </pc:spChg>
      </pc:sldChg>
      <pc:sldChg chg="addSp modSp">
        <pc:chgData name="Lubomír Prokeš" userId="c6190586-327c-4754-acfe-3cab059996b7" providerId="ADAL" clId="{FB7C7A3D-C570-4F4B-B051-DD649C753F8F}" dt="2024-01-26T11:23:27.412" v="10" actId="1076"/>
        <pc:sldMkLst>
          <pc:docMk/>
          <pc:sldMk cId="1943887138" sldId="552"/>
        </pc:sldMkLst>
        <pc:spChg chg="add mod">
          <ac:chgData name="Lubomír Prokeš" userId="c6190586-327c-4754-acfe-3cab059996b7" providerId="ADAL" clId="{FB7C7A3D-C570-4F4B-B051-DD649C753F8F}" dt="2024-01-26T11:23:23.974" v="9"/>
          <ac:spMkLst>
            <pc:docMk/>
            <pc:sldMk cId="1943887138" sldId="552"/>
            <ac:spMk id="2" creationId="{1BD6E745-BAB2-E0ED-01DB-7CE6E6B6E389}"/>
          </ac:spMkLst>
        </pc:spChg>
        <pc:picChg chg="mod">
          <ac:chgData name="Lubomír Prokeš" userId="c6190586-327c-4754-acfe-3cab059996b7" providerId="ADAL" clId="{FB7C7A3D-C570-4F4B-B051-DD649C753F8F}" dt="2024-01-26T11:23:27.412" v="10" actId="1076"/>
          <ac:picMkLst>
            <pc:docMk/>
            <pc:sldMk cId="1943887138" sldId="552"/>
            <ac:picMk id="110595" creationId="{00000000-0000-0000-0000-000000000000}"/>
          </ac:picMkLst>
        </pc:picChg>
      </pc:sldChg>
      <pc:sldChg chg="modSp mod">
        <pc:chgData name="Lubomír Prokeš" userId="c6190586-327c-4754-acfe-3cab059996b7" providerId="ADAL" clId="{FB7C7A3D-C570-4F4B-B051-DD649C753F8F}" dt="2024-01-26T11:24:52.382" v="22" actId="947"/>
        <pc:sldMkLst>
          <pc:docMk/>
          <pc:sldMk cId="3250285148" sldId="566"/>
        </pc:sldMkLst>
        <pc:spChg chg="mod">
          <ac:chgData name="Lubomír Prokeš" userId="c6190586-327c-4754-acfe-3cab059996b7" providerId="ADAL" clId="{FB7C7A3D-C570-4F4B-B051-DD649C753F8F}" dt="2024-01-26T11:24:52.382" v="22" actId="947"/>
          <ac:spMkLst>
            <pc:docMk/>
            <pc:sldMk cId="3250285148" sldId="566"/>
            <ac:spMk id="5" creationId="{00000000-0000-0000-0000-000000000000}"/>
          </ac:spMkLst>
        </pc:spChg>
      </pc:sldChg>
      <pc:sldChg chg="modSp mod">
        <pc:chgData name="Lubomír Prokeš" userId="c6190586-327c-4754-acfe-3cab059996b7" providerId="ADAL" clId="{FB7C7A3D-C570-4F4B-B051-DD649C753F8F}" dt="2024-01-27T10:55:01.433" v="658" actId="1076"/>
        <pc:sldMkLst>
          <pc:docMk/>
          <pc:sldMk cId="2268990518" sldId="572"/>
        </pc:sldMkLst>
        <pc:spChg chg="mod">
          <ac:chgData name="Lubomír Prokeš" userId="c6190586-327c-4754-acfe-3cab059996b7" providerId="ADAL" clId="{FB7C7A3D-C570-4F4B-B051-DD649C753F8F}" dt="2024-01-27T10:55:01.433" v="658" actId="1076"/>
          <ac:spMkLst>
            <pc:docMk/>
            <pc:sldMk cId="2268990518" sldId="572"/>
            <ac:spMk id="2" creationId="{00000000-0000-0000-0000-000000000000}"/>
          </ac:spMkLst>
        </pc:spChg>
        <pc:spChg chg="mod">
          <ac:chgData name="Lubomír Prokeš" userId="c6190586-327c-4754-acfe-3cab059996b7" providerId="ADAL" clId="{FB7C7A3D-C570-4F4B-B051-DD649C753F8F}" dt="2024-01-27T10:52:58.084" v="615" actId="1076"/>
          <ac:spMkLst>
            <pc:docMk/>
            <pc:sldMk cId="2268990518" sldId="572"/>
            <ac:spMk id="4" creationId="{2E8E70EA-0CAF-E746-7B41-09A261213AF4}"/>
          </ac:spMkLst>
        </pc:spChg>
        <pc:spChg chg="mod">
          <ac:chgData name="Lubomír Prokeš" userId="c6190586-327c-4754-acfe-3cab059996b7" providerId="ADAL" clId="{FB7C7A3D-C570-4F4B-B051-DD649C753F8F}" dt="2024-01-27T10:52:52.326" v="613" actId="1076"/>
          <ac:spMkLst>
            <pc:docMk/>
            <pc:sldMk cId="2268990518" sldId="572"/>
            <ac:spMk id="9" creationId="{72D0A8E0-156B-89C2-D785-0B52D61BA552}"/>
          </ac:spMkLst>
        </pc:spChg>
        <pc:spChg chg="mod">
          <ac:chgData name="Lubomír Prokeš" userId="c6190586-327c-4754-acfe-3cab059996b7" providerId="ADAL" clId="{FB7C7A3D-C570-4F4B-B051-DD649C753F8F}" dt="2024-01-27T10:54:34.796" v="655" actId="1076"/>
          <ac:spMkLst>
            <pc:docMk/>
            <pc:sldMk cId="2268990518" sldId="572"/>
            <ac:spMk id="10" creationId="{00000000-0000-0000-0000-000000000000}"/>
          </ac:spMkLst>
        </pc:spChg>
        <pc:picChg chg="mod">
          <ac:chgData name="Lubomír Prokeš" userId="c6190586-327c-4754-acfe-3cab059996b7" providerId="ADAL" clId="{FB7C7A3D-C570-4F4B-B051-DD649C753F8F}" dt="2024-01-27T10:52:47.647" v="611" actId="1076"/>
          <ac:picMkLst>
            <pc:docMk/>
            <pc:sldMk cId="2268990518" sldId="572"/>
            <ac:picMk id="3" creationId="{8DE8AF90-122D-58B1-8C4F-D38EA60F9957}"/>
          </ac:picMkLst>
        </pc:picChg>
        <pc:picChg chg="mod">
          <ac:chgData name="Lubomír Prokeš" userId="c6190586-327c-4754-acfe-3cab059996b7" providerId="ADAL" clId="{FB7C7A3D-C570-4F4B-B051-DD649C753F8F}" dt="2024-01-27T10:52:45.301" v="610" actId="1076"/>
          <ac:picMkLst>
            <pc:docMk/>
            <pc:sldMk cId="2268990518" sldId="572"/>
            <ac:picMk id="13" creationId="{00000000-0000-0000-0000-000000000000}"/>
          </ac:picMkLst>
        </pc:picChg>
        <pc:picChg chg="mod">
          <ac:chgData name="Lubomír Prokeš" userId="c6190586-327c-4754-acfe-3cab059996b7" providerId="ADAL" clId="{FB7C7A3D-C570-4F4B-B051-DD649C753F8F}" dt="2024-01-27T10:52:49.606" v="612" actId="1076"/>
          <ac:picMkLst>
            <pc:docMk/>
            <pc:sldMk cId="2268990518" sldId="572"/>
            <ac:picMk id="14" creationId="{00000000-0000-0000-0000-000000000000}"/>
          </ac:picMkLst>
        </pc:picChg>
        <pc:picChg chg="mod">
          <ac:chgData name="Lubomír Prokeš" userId="c6190586-327c-4754-acfe-3cab059996b7" providerId="ADAL" clId="{FB7C7A3D-C570-4F4B-B051-DD649C753F8F}" dt="2024-01-27T10:53:38.209" v="628" actId="1076"/>
          <ac:picMkLst>
            <pc:docMk/>
            <pc:sldMk cId="2268990518" sldId="572"/>
            <ac:picMk id="15" creationId="{00000000-0000-0000-0000-000000000000}"/>
          </ac:picMkLst>
        </pc:picChg>
        <pc:picChg chg="mod">
          <ac:chgData name="Lubomír Prokeš" userId="c6190586-327c-4754-acfe-3cab059996b7" providerId="ADAL" clId="{FB7C7A3D-C570-4F4B-B051-DD649C753F8F}" dt="2024-01-27T10:53:25.705" v="625" actId="1076"/>
          <ac:picMkLst>
            <pc:docMk/>
            <pc:sldMk cId="2268990518" sldId="572"/>
            <ac:picMk id="16" creationId="{00000000-0000-0000-0000-000000000000}"/>
          </ac:picMkLst>
        </pc:picChg>
        <pc:picChg chg="mod">
          <ac:chgData name="Lubomír Prokeš" userId="c6190586-327c-4754-acfe-3cab059996b7" providerId="ADAL" clId="{FB7C7A3D-C570-4F4B-B051-DD649C753F8F}" dt="2024-01-27T10:53:19.408" v="622" actId="1076"/>
          <ac:picMkLst>
            <pc:docMk/>
            <pc:sldMk cId="2268990518" sldId="572"/>
            <ac:picMk id="194567" creationId="{00000000-0000-0000-0000-000000000000}"/>
          </ac:picMkLst>
        </pc:picChg>
        <pc:picChg chg="mod">
          <ac:chgData name="Lubomír Prokeš" userId="c6190586-327c-4754-acfe-3cab059996b7" providerId="ADAL" clId="{FB7C7A3D-C570-4F4B-B051-DD649C753F8F}" dt="2024-01-27T10:52:30.916" v="606" actId="1076"/>
          <ac:picMkLst>
            <pc:docMk/>
            <pc:sldMk cId="2268990518" sldId="572"/>
            <ac:picMk id="194569" creationId="{00000000-0000-0000-0000-000000000000}"/>
          </ac:picMkLst>
        </pc:picChg>
      </pc:sldChg>
      <pc:sldChg chg="modSp mod">
        <pc:chgData name="Lubomír Prokeš" userId="c6190586-327c-4754-acfe-3cab059996b7" providerId="ADAL" clId="{FB7C7A3D-C570-4F4B-B051-DD649C753F8F}" dt="2024-01-27T09:49:15.245" v="153" actId="14100"/>
        <pc:sldMkLst>
          <pc:docMk/>
          <pc:sldMk cId="1495102585" sldId="573"/>
        </pc:sldMkLst>
        <pc:spChg chg="mod">
          <ac:chgData name="Lubomír Prokeš" userId="c6190586-327c-4754-acfe-3cab059996b7" providerId="ADAL" clId="{FB7C7A3D-C570-4F4B-B051-DD649C753F8F}" dt="2024-01-27T09:49:15.245" v="153" actId="14100"/>
          <ac:spMkLst>
            <pc:docMk/>
            <pc:sldMk cId="1495102585" sldId="573"/>
            <ac:spMk id="6" creationId="{00000000-0000-0000-0000-000000000000}"/>
          </ac:spMkLst>
        </pc:spChg>
        <pc:picChg chg="mod">
          <ac:chgData name="Lubomír Prokeš" userId="c6190586-327c-4754-acfe-3cab059996b7" providerId="ADAL" clId="{FB7C7A3D-C570-4F4B-B051-DD649C753F8F}" dt="2024-01-27T09:49:02.952" v="151" actId="1076"/>
          <ac:picMkLst>
            <pc:docMk/>
            <pc:sldMk cId="1495102585" sldId="573"/>
            <ac:picMk id="195588" creationId="{00000000-0000-0000-0000-000000000000}"/>
          </ac:picMkLst>
        </pc:picChg>
        <pc:picChg chg="mod">
          <ac:chgData name="Lubomír Prokeš" userId="c6190586-327c-4754-acfe-3cab059996b7" providerId="ADAL" clId="{FB7C7A3D-C570-4F4B-B051-DD649C753F8F}" dt="2024-01-27T09:49:05.322" v="152" actId="1076"/>
          <ac:picMkLst>
            <pc:docMk/>
            <pc:sldMk cId="1495102585" sldId="573"/>
            <ac:picMk id="195590" creationId="{00000000-0000-0000-0000-000000000000}"/>
          </ac:picMkLst>
        </pc:picChg>
      </pc:sldChg>
      <pc:sldChg chg="addSp modSp mod">
        <pc:chgData name="Lubomír Prokeš" userId="c6190586-327c-4754-acfe-3cab059996b7" providerId="ADAL" clId="{FB7C7A3D-C570-4F4B-B051-DD649C753F8F}" dt="2024-01-27T10:59:25.188" v="688" actId="1076"/>
        <pc:sldMkLst>
          <pc:docMk/>
          <pc:sldMk cId="2634753216" sldId="576"/>
        </pc:sldMkLst>
        <pc:spChg chg="add mod">
          <ac:chgData name="Lubomír Prokeš" userId="c6190586-327c-4754-acfe-3cab059996b7" providerId="ADAL" clId="{FB7C7A3D-C570-4F4B-B051-DD649C753F8F}" dt="2024-01-27T10:59:20.430" v="686" actId="1076"/>
          <ac:spMkLst>
            <pc:docMk/>
            <pc:sldMk cId="2634753216" sldId="576"/>
            <ac:spMk id="2" creationId="{037DD522-32E1-3FBE-1FAF-FC651A1E0D7C}"/>
          </ac:spMkLst>
        </pc:spChg>
        <pc:picChg chg="add mod">
          <ac:chgData name="Lubomír Prokeš" userId="c6190586-327c-4754-acfe-3cab059996b7" providerId="ADAL" clId="{FB7C7A3D-C570-4F4B-B051-DD649C753F8F}" dt="2024-01-27T10:59:16.211" v="684" actId="1076"/>
          <ac:picMkLst>
            <pc:docMk/>
            <pc:sldMk cId="2634753216" sldId="576"/>
            <ac:picMk id="5122" creationId="{542595F7-B274-D688-5B1B-29F10143F8DF}"/>
          </ac:picMkLst>
        </pc:picChg>
        <pc:picChg chg="add mod">
          <ac:chgData name="Lubomír Prokeš" userId="c6190586-327c-4754-acfe-3cab059996b7" providerId="ADAL" clId="{FB7C7A3D-C570-4F4B-B051-DD649C753F8F}" dt="2024-01-27T10:59:25.188" v="688" actId="1076"/>
          <ac:picMkLst>
            <pc:docMk/>
            <pc:sldMk cId="2634753216" sldId="576"/>
            <ac:picMk id="5124" creationId="{022EC304-E4AA-CEC8-7E69-79734AA60AF6}"/>
          </ac:picMkLst>
        </pc:picChg>
        <pc:picChg chg="mod">
          <ac:chgData name="Lubomír Prokeš" userId="c6190586-327c-4754-acfe-3cab059996b7" providerId="ADAL" clId="{FB7C7A3D-C570-4F4B-B051-DD649C753F8F}" dt="2024-01-27T10:59:17.327" v="685" actId="1076"/>
          <ac:picMkLst>
            <pc:docMk/>
            <pc:sldMk cId="2634753216" sldId="576"/>
            <ac:picMk id="94210" creationId="{00000000-0000-0000-0000-000000000000}"/>
          </ac:picMkLst>
        </pc:picChg>
        <pc:picChg chg="mod">
          <ac:chgData name="Lubomír Prokeš" userId="c6190586-327c-4754-acfe-3cab059996b7" providerId="ADAL" clId="{FB7C7A3D-C570-4F4B-B051-DD649C753F8F}" dt="2024-01-27T10:54:54.830" v="657" actId="1076"/>
          <ac:picMkLst>
            <pc:docMk/>
            <pc:sldMk cId="2634753216" sldId="576"/>
            <ac:picMk id="200710" creationId="{00000000-0000-0000-0000-000000000000}"/>
          </ac:picMkLst>
        </pc:picChg>
        <pc:picChg chg="mod">
          <ac:chgData name="Lubomír Prokeš" userId="c6190586-327c-4754-acfe-3cab059996b7" providerId="ADAL" clId="{FB7C7A3D-C570-4F4B-B051-DD649C753F8F}" dt="2024-01-27T10:59:04.725" v="679" actId="14100"/>
          <ac:picMkLst>
            <pc:docMk/>
            <pc:sldMk cId="2634753216" sldId="576"/>
            <ac:picMk id="200714" creationId="{00000000-0000-0000-0000-000000000000}"/>
          </ac:picMkLst>
        </pc:picChg>
        <pc:picChg chg="mod">
          <ac:chgData name="Lubomír Prokeš" userId="c6190586-327c-4754-acfe-3cab059996b7" providerId="ADAL" clId="{FB7C7A3D-C570-4F4B-B051-DD649C753F8F}" dt="2024-01-27T10:59:06.521" v="680" actId="1076"/>
          <ac:picMkLst>
            <pc:docMk/>
            <pc:sldMk cId="2634753216" sldId="576"/>
            <ac:picMk id="200720" creationId="{00000000-0000-0000-0000-000000000000}"/>
          </ac:picMkLst>
        </pc:picChg>
      </pc:sldChg>
      <pc:sldChg chg="addSp delSp modSp mod">
        <pc:chgData name="Lubomír Prokeš" userId="c6190586-327c-4754-acfe-3cab059996b7" providerId="ADAL" clId="{FB7C7A3D-C570-4F4B-B051-DD649C753F8F}" dt="2024-01-27T10:50:12.668" v="567" actId="1076"/>
        <pc:sldMkLst>
          <pc:docMk/>
          <pc:sldMk cId="4241524828" sldId="577"/>
        </pc:sldMkLst>
        <pc:spChg chg="mod">
          <ac:chgData name="Lubomír Prokeš" userId="c6190586-327c-4754-acfe-3cab059996b7" providerId="ADAL" clId="{FB7C7A3D-C570-4F4B-B051-DD649C753F8F}" dt="2024-01-27T10:45:05.325" v="535" actId="27636"/>
          <ac:spMkLst>
            <pc:docMk/>
            <pc:sldMk cId="4241524828" sldId="577"/>
            <ac:spMk id="20483" creationId="{00000000-0000-0000-0000-000000000000}"/>
          </ac:spMkLst>
        </pc:spChg>
        <pc:picChg chg="add mod">
          <ac:chgData name="Lubomír Prokeš" userId="c6190586-327c-4754-acfe-3cab059996b7" providerId="ADAL" clId="{FB7C7A3D-C570-4F4B-B051-DD649C753F8F}" dt="2024-01-27T10:31:31.383" v="507" actId="1076"/>
          <ac:picMkLst>
            <pc:docMk/>
            <pc:sldMk cId="4241524828" sldId="577"/>
            <ac:picMk id="3" creationId="{76005800-85E3-2845-6607-9BF37E893484}"/>
          </ac:picMkLst>
        </pc:picChg>
        <pc:picChg chg="add mod">
          <ac:chgData name="Lubomír Prokeš" userId="c6190586-327c-4754-acfe-3cab059996b7" providerId="ADAL" clId="{FB7C7A3D-C570-4F4B-B051-DD649C753F8F}" dt="2024-01-27T10:48:28.869" v="559" actId="1076"/>
          <ac:picMkLst>
            <pc:docMk/>
            <pc:sldMk cId="4241524828" sldId="577"/>
            <ac:picMk id="5" creationId="{8A9407DA-89D4-7CCA-4DE7-0212CF1FF17A}"/>
          </ac:picMkLst>
        </pc:picChg>
        <pc:picChg chg="add mod">
          <ac:chgData name="Lubomír Prokeš" userId="c6190586-327c-4754-acfe-3cab059996b7" providerId="ADAL" clId="{FB7C7A3D-C570-4F4B-B051-DD649C753F8F}" dt="2024-01-27T10:48:27.341" v="558" actId="1076"/>
          <ac:picMkLst>
            <pc:docMk/>
            <pc:sldMk cId="4241524828" sldId="577"/>
            <ac:picMk id="7" creationId="{B1F23056-3744-5409-513B-5CB7F6AA3BD9}"/>
          </ac:picMkLst>
        </pc:picChg>
        <pc:picChg chg="add mod">
          <ac:chgData name="Lubomír Prokeš" userId="c6190586-327c-4754-acfe-3cab059996b7" providerId="ADAL" clId="{FB7C7A3D-C570-4F4B-B051-DD649C753F8F}" dt="2024-01-27T10:45:31.462" v="545" actId="14100"/>
          <ac:picMkLst>
            <pc:docMk/>
            <pc:sldMk cId="4241524828" sldId="577"/>
            <ac:picMk id="3074" creationId="{F3D8909E-624F-5259-829C-3D4BC5F06133}"/>
          </ac:picMkLst>
        </pc:picChg>
        <pc:picChg chg="add mod">
          <ac:chgData name="Lubomír Prokeš" userId="c6190586-327c-4754-acfe-3cab059996b7" providerId="ADAL" clId="{FB7C7A3D-C570-4F4B-B051-DD649C753F8F}" dt="2024-01-27T10:45:33.864" v="546" actId="1076"/>
          <ac:picMkLst>
            <pc:docMk/>
            <pc:sldMk cId="4241524828" sldId="577"/>
            <ac:picMk id="3076" creationId="{A723495E-1EE1-840D-CDA6-1FA541B6774D}"/>
          </ac:picMkLst>
        </pc:picChg>
        <pc:picChg chg="add mod">
          <ac:chgData name="Lubomír Prokeš" userId="c6190586-327c-4754-acfe-3cab059996b7" providerId="ADAL" clId="{FB7C7A3D-C570-4F4B-B051-DD649C753F8F}" dt="2024-01-27T10:45:23.583" v="542" actId="1076"/>
          <ac:picMkLst>
            <pc:docMk/>
            <pc:sldMk cId="4241524828" sldId="577"/>
            <ac:picMk id="3078" creationId="{E6AEBFCD-F7DE-8811-F07F-DC1933EA9ACF}"/>
          </ac:picMkLst>
        </pc:picChg>
        <pc:picChg chg="add mod">
          <ac:chgData name="Lubomír Prokeš" userId="c6190586-327c-4754-acfe-3cab059996b7" providerId="ADAL" clId="{FB7C7A3D-C570-4F4B-B051-DD649C753F8F}" dt="2024-01-27T10:31:34.948" v="509" actId="1076"/>
          <ac:picMkLst>
            <pc:docMk/>
            <pc:sldMk cId="4241524828" sldId="577"/>
            <ac:picMk id="3080" creationId="{3C1EB937-0810-CA2A-E209-AB392EC392D7}"/>
          </ac:picMkLst>
        </pc:picChg>
        <pc:picChg chg="add mod">
          <ac:chgData name="Lubomír Prokeš" userId="c6190586-327c-4754-acfe-3cab059996b7" providerId="ADAL" clId="{FB7C7A3D-C570-4F4B-B051-DD649C753F8F}" dt="2024-01-27T10:45:16.910" v="539" actId="1076"/>
          <ac:picMkLst>
            <pc:docMk/>
            <pc:sldMk cId="4241524828" sldId="577"/>
            <ac:picMk id="3082" creationId="{1117FFCB-0E1D-60BD-31E5-A0CFE6200F56}"/>
          </ac:picMkLst>
        </pc:picChg>
        <pc:picChg chg="add del mod">
          <ac:chgData name="Lubomír Prokeš" userId="c6190586-327c-4754-acfe-3cab059996b7" providerId="ADAL" clId="{FB7C7A3D-C570-4F4B-B051-DD649C753F8F}" dt="2024-01-27T10:48:49.115" v="564" actId="478"/>
          <ac:picMkLst>
            <pc:docMk/>
            <pc:sldMk cId="4241524828" sldId="577"/>
            <ac:picMk id="3084" creationId="{62D2C259-F821-B1FF-F53E-553AE68FEB1F}"/>
          </ac:picMkLst>
        </pc:picChg>
        <pc:picChg chg="add mod">
          <ac:chgData name="Lubomír Prokeš" userId="c6190586-327c-4754-acfe-3cab059996b7" providerId="ADAL" clId="{FB7C7A3D-C570-4F4B-B051-DD649C753F8F}" dt="2024-01-27T10:50:12.668" v="567" actId="1076"/>
          <ac:picMkLst>
            <pc:docMk/>
            <pc:sldMk cId="4241524828" sldId="577"/>
            <ac:picMk id="3086" creationId="{5246533F-F827-0167-0381-9B955C1BE930}"/>
          </ac:picMkLst>
        </pc:picChg>
      </pc:sldChg>
      <pc:sldChg chg="modSp mod">
        <pc:chgData name="Lubomír Prokeš" userId="c6190586-327c-4754-acfe-3cab059996b7" providerId="ADAL" clId="{FB7C7A3D-C570-4F4B-B051-DD649C753F8F}" dt="2024-01-26T11:28:08.779" v="33" actId="20577"/>
        <pc:sldMkLst>
          <pc:docMk/>
          <pc:sldMk cId="1896009519" sldId="580"/>
        </pc:sldMkLst>
        <pc:spChg chg="mod">
          <ac:chgData name="Lubomír Prokeš" userId="c6190586-327c-4754-acfe-3cab059996b7" providerId="ADAL" clId="{FB7C7A3D-C570-4F4B-B051-DD649C753F8F}" dt="2024-01-26T11:28:08.779" v="33" actId="20577"/>
          <ac:spMkLst>
            <pc:docMk/>
            <pc:sldMk cId="1896009519" sldId="580"/>
            <ac:spMk id="6147" creationId="{00000000-0000-0000-0000-000000000000}"/>
          </ac:spMkLst>
        </pc:spChg>
      </pc:sldChg>
      <pc:sldChg chg="modSp mod">
        <pc:chgData name="Lubomír Prokeš" userId="c6190586-327c-4754-acfe-3cab059996b7" providerId="ADAL" clId="{FB7C7A3D-C570-4F4B-B051-DD649C753F8F}" dt="2024-01-26T11:28:43.804" v="35" actId="1076"/>
        <pc:sldMkLst>
          <pc:docMk/>
          <pc:sldMk cId="2514660458" sldId="584"/>
        </pc:sldMkLst>
        <pc:spChg chg="mod">
          <ac:chgData name="Lubomír Prokeš" userId="c6190586-327c-4754-acfe-3cab059996b7" providerId="ADAL" clId="{FB7C7A3D-C570-4F4B-B051-DD649C753F8F}" dt="2024-01-26T11:28:43.804" v="35" actId="1076"/>
          <ac:spMkLst>
            <pc:docMk/>
            <pc:sldMk cId="2514660458" sldId="584"/>
            <ac:spMk id="11270" creationId="{00000000-0000-0000-0000-000000000000}"/>
          </ac:spMkLst>
        </pc:spChg>
      </pc:sldChg>
      <pc:sldChg chg="modSp mod">
        <pc:chgData name="Lubomír Prokeš" userId="c6190586-327c-4754-acfe-3cab059996b7" providerId="ADAL" clId="{FB7C7A3D-C570-4F4B-B051-DD649C753F8F}" dt="2024-01-26T11:29:35.526" v="36" actId="20577"/>
        <pc:sldMkLst>
          <pc:docMk/>
          <pc:sldMk cId="1318024750" sldId="591"/>
        </pc:sldMkLst>
        <pc:spChg chg="mod">
          <ac:chgData name="Lubomír Prokeš" userId="c6190586-327c-4754-acfe-3cab059996b7" providerId="ADAL" clId="{FB7C7A3D-C570-4F4B-B051-DD649C753F8F}" dt="2024-01-26T11:29:35.526" v="36" actId="20577"/>
          <ac:spMkLst>
            <pc:docMk/>
            <pc:sldMk cId="1318024750" sldId="591"/>
            <ac:spMk id="41987" creationId="{00000000-0000-0000-0000-000000000000}"/>
          </ac:spMkLst>
        </pc:spChg>
      </pc:sldChg>
      <pc:sldChg chg="modSp mod">
        <pc:chgData name="Lubomír Prokeš" userId="c6190586-327c-4754-acfe-3cab059996b7" providerId="ADAL" clId="{FB7C7A3D-C570-4F4B-B051-DD649C753F8F}" dt="2024-01-26T11:29:54.705" v="37" actId="6549"/>
        <pc:sldMkLst>
          <pc:docMk/>
          <pc:sldMk cId="3058310344" sldId="595"/>
        </pc:sldMkLst>
        <pc:spChg chg="mod">
          <ac:chgData name="Lubomír Prokeš" userId="c6190586-327c-4754-acfe-3cab059996b7" providerId="ADAL" clId="{FB7C7A3D-C570-4F4B-B051-DD649C753F8F}" dt="2024-01-26T11:29:54.705" v="37" actId="6549"/>
          <ac:spMkLst>
            <pc:docMk/>
            <pc:sldMk cId="3058310344" sldId="595"/>
            <ac:spMk id="2" creationId="{00000000-0000-0000-0000-000000000000}"/>
          </ac:spMkLst>
        </pc:spChg>
      </pc:sldChg>
      <pc:sldChg chg="addSp modSp">
        <pc:chgData name="Lubomír Prokeš" userId="c6190586-327c-4754-acfe-3cab059996b7" providerId="ADAL" clId="{FB7C7A3D-C570-4F4B-B051-DD649C753F8F}" dt="2024-01-27T10:39:24.070" v="516" actId="1076"/>
        <pc:sldMkLst>
          <pc:docMk/>
          <pc:sldMk cId="594263852" sldId="617"/>
        </pc:sldMkLst>
        <pc:picChg chg="add mod">
          <ac:chgData name="Lubomír Prokeš" userId="c6190586-327c-4754-acfe-3cab059996b7" providerId="ADAL" clId="{FB7C7A3D-C570-4F4B-B051-DD649C753F8F}" dt="2024-01-27T10:39:24.070" v="516" actId="1076"/>
          <ac:picMkLst>
            <pc:docMk/>
            <pc:sldMk cId="594263852" sldId="617"/>
            <ac:picMk id="4098" creationId="{97387899-A5F7-1A24-B236-872AFB9582C8}"/>
          </ac:picMkLst>
        </pc:picChg>
      </pc:sldChg>
      <pc:sldChg chg="modSp mod">
        <pc:chgData name="Lubomír Prokeš" userId="c6190586-327c-4754-acfe-3cab059996b7" providerId="ADAL" clId="{FB7C7A3D-C570-4F4B-B051-DD649C753F8F}" dt="2024-02-09T08:12:49.184" v="2752" actId="1076"/>
        <pc:sldMkLst>
          <pc:docMk/>
          <pc:sldMk cId="442227976" sldId="618"/>
        </pc:sldMkLst>
        <pc:spChg chg="mod">
          <ac:chgData name="Lubomír Prokeš" userId="c6190586-327c-4754-acfe-3cab059996b7" providerId="ADAL" clId="{FB7C7A3D-C570-4F4B-B051-DD649C753F8F}" dt="2024-01-27T11:03:20.683" v="739" actId="947"/>
          <ac:spMkLst>
            <pc:docMk/>
            <pc:sldMk cId="442227976" sldId="618"/>
            <ac:spMk id="2" creationId="{00000000-0000-0000-0000-000000000000}"/>
          </ac:spMkLst>
        </pc:spChg>
        <pc:picChg chg="mod">
          <ac:chgData name="Lubomír Prokeš" userId="c6190586-327c-4754-acfe-3cab059996b7" providerId="ADAL" clId="{FB7C7A3D-C570-4F4B-B051-DD649C753F8F}" dt="2024-02-09T08:12:49.184" v="2752" actId="1076"/>
          <ac:picMkLst>
            <pc:docMk/>
            <pc:sldMk cId="442227976" sldId="618"/>
            <ac:picMk id="4" creationId="{7D933771-DA7E-208A-19BC-2892E7DC5C65}"/>
          </ac:picMkLst>
        </pc:picChg>
      </pc:sldChg>
      <pc:sldChg chg="addSp delSp modSp mod">
        <pc:chgData name="Lubomír Prokeš" userId="c6190586-327c-4754-acfe-3cab059996b7" providerId="ADAL" clId="{FB7C7A3D-C570-4F4B-B051-DD649C753F8F}" dt="2024-01-27T11:28:00.950" v="904" actId="1076"/>
        <pc:sldMkLst>
          <pc:docMk/>
          <pc:sldMk cId="1505773624" sldId="639"/>
        </pc:sldMkLst>
        <pc:picChg chg="del mod">
          <ac:chgData name="Lubomír Prokeš" userId="c6190586-327c-4754-acfe-3cab059996b7" providerId="ADAL" clId="{FB7C7A3D-C570-4F4B-B051-DD649C753F8F}" dt="2024-01-27T11:26:47.234" v="876" actId="21"/>
          <ac:picMkLst>
            <pc:docMk/>
            <pc:sldMk cId="1505773624" sldId="639"/>
            <ac:picMk id="2" creationId="{00000000-0000-0000-0000-000000000000}"/>
          </ac:picMkLst>
        </pc:picChg>
        <pc:picChg chg="mod">
          <ac:chgData name="Lubomír Prokeš" userId="c6190586-327c-4754-acfe-3cab059996b7" providerId="ADAL" clId="{FB7C7A3D-C570-4F4B-B051-DD649C753F8F}" dt="2024-01-27T11:27:36.744" v="891" actId="1076"/>
          <ac:picMkLst>
            <pc:docMk/>
            <pc:sldMk cId="1505773624" sldId="639"/>
            <ac:picMk id="3" creationId="{583393ED-11BF-4095-6D34-5AB1213F4B2C}"/>
          </ac:picMkLst>
        </pc:picChg>
        <pc:picChg chg="add mod">
          <ac:chgData name="Lubomír Prokeš" userId="c6190586-327c-4754-acfe-3cab059996b7" providerId="ADAL" clId="{FB7C7A3D-C570-4F4B-B051-DD649C753F8F}" dt="2024-01-27T11:27:55.656" v="901" actId="1076"/>
          <ac:picMkLst>
            <pc:docMk/>
            <pc:sldMk cId="1505773624" sldId="639"/>
            <ac:picMk id="4" creationId="{FA604A64-DC15-0266-DDA6-24D128DB0783}"/>
          </ac:picMkLst>
        </pc:picChg>
        <pc:picChg chg="add mod">
          <ac:chgData name="Lubomír Prokeš" userId="c6190586-327c-4754-acfe-3cab059996b7" providerId="ADAL" clId="{FB7C7A3D-C570-4F4B-B051-DD649C753F8F}" dt="2024-01-27T11:27:38.548" v="892" actId="1076"/>
          <ac:picMkLst>
            <pc:docMk/>
            <pc:sldMk cId="1505773624" sldId="639"/>
            <ac:picMk id="5" creationId="{00000000-0000-0000-0000-000000000000}"/>
          </ac:picMkLst>
        </pc:picChg>
        <pc:picChg chg="mod">
          <ac:chgData name="Lubomír Prokeš" userId="c6190586-327c-4754-acfe-3cab059996b7" providerId="ADAL" clId="{FB7C7A3D-C570-4F4B-B051-DD649C753F8F}" dt="2024-01-27T11:28:00.950" v="904" actId="1076"/>
          <ac:picMkLst>
            <pc:docMk/>
            <pc:sldMk cId="1505773624" sldId="639"/>
            <ac:picMk id="9220" creationId="{74FDDA0B-E0D5-4F5A-AB5F-1A72F9758ACC}"/>
          </ac:picMkLst>
        </pc:picChg>
        <pc:picChg chg="mod">
          <ac:chgData name="Lubomír Prokeš" userId="c6190586-327c-4754-acfe-3cab059996b7" providerId="ADAL" clId="{FB7C7A3D-C570-4F4B-B051-DD649C753F8F}" dt="2024-01-27T11:27:46.270" v="896" actId="1076"/>
          <ac:picMkLst>
            <pc:docMk/>
            <pc:sldMk cId="1505773624" sldId="639"/>
            <ac:picMk id="12294" creationId="{2E0C7BB5-54C9-4DED-91A7-2F5B12220E63}"/>
          </ac:picMkLst>
        </pc:picChg>
      </pc:sldChg>
      <pc:sldChg chg="del">
        <pc:chgData name="Lubomír Prokeš" userId="c6190586-327c-4754-acfe-3cab059996b7" providerId="ADAL" clId="{FB7C7A3D-C570-4F4B-B051-DD649C753F8F}" dt="2024-01-26T11:34:12.331" v="64" actId="47"/>
        <pc:sldMkLst>
          <pc:docMk/>
          <pc:sldMk cId="2819173887" sldId="645"/>
        </pc:sldMkLst>
      </pc:sldChg>
      <pc:sldChg chg="del">
        <pc:chgData name="Lubomír Prokeš" userId="c6190586-327c-4754-acfe-3cab059996b7" providerId="ADAL" clId="{FB7C7A3D-C570-4F4B-B051-DD649C753F8F}" dt="2024-01-26T11:34:12.331" v="64" actId="47"/>
        <pc:sldMkLst>
          <pc:docMk/>
          <pc:sldMk cId="691461462" sldId="646"/>
        </pc:sldMkLst>
      </pc:sldChg>
      <pc:sldChg chg="del">
        <pc:chgData name="Lubomír Prokeš" userId="c6190586-327c-4754-acfe-3cab059996b7" providerId="ADAL" clId="{FB7C7A3D-C570-4F4B-B051-DD649C753F8F}" dt="2024-01-26T11:34:12.331" v="64" actId="47"/>
        <pc:sldMkLst>
          <pc:docMk/>
          <pc:sldMk cId="3318611787" sldId="647"/>
        </pc:sldMkLst>
      </pc:sldChg>
      <pc:sldChg chg="del">
        <pc:chgData name="Lubomír Prokeš" userId="c6190586-327c-4754-acfe-3cab059996b7" providerId="ADAL" clId="{FB7C7A3D-C570-4F4B-B051-DD649C753F8F}" dt="2024-01-26T11:34:12.331" v="64" actId="47"/>
        <pc:sldMkLst>
          <pc:docMk/>
          <pc:sldMk cId="4215595652" sldId="648"/>
        </pc:sldMkLst>
      </pc:sldChg>
      <pc:sldChg chg="del">
        <pc:chgData name="Lubomír Prokeš" userId="c6190586-327c-4754-acfe-3cab059996b7" providerId="ADAL" clId="{FB7C7A3D-C570-4F4B-B051-DD649C753F8F}" dt="2024-01-26T11:34:12.331" v="64" actId="47"/>
        <pc:sldMkLst>
          <pc:docMk/>
          <pc:sldMk cId="3896207244" sldId="650"/>
        </pc:sldMkLst>
      </pc:sldChg>
      <pc:sldChg chg="del">
        <pc:chgData name="Lubomír Prokeš" userId="c6190586-327c-4754-acfe-3cab059996b7" providerId="ADAL" clId="{FB7C7A3D-C570-4F4B-B051-DD649C753F8F}" dt="2024-01-26T11:34:12.331" v="64" actId="47"/>
        <pc:sldMkLst>
          <pc:docMk/>
          <pc:sldMk cId="3187273675" sldId="651"/>
        </pc:sldMkLst>
      </pc:sldChg>
      <pc:sldChg chg="del">
        <pc:chgData name="Lubomír Prokeš" userId="c6190586-327c-4754-acfe-3cab059996b7" providerId="ADAL" clId="{FB7C7A3D-C570-4F4B-B051-DD649C753F8F}" dt="2024-01-26T11:34:12.331" v="64" actId="47"/>
        <pc:sldMkLst>
          <pc:docMk/>
          <pc:sldMk cId="2702656962" sldId="652"/>
        </pc:sldMkLst>
      </pc:sldChg>
      <pc:sldChg chg="del">
        <pc:chgData name="Lubomír Prokeš" userId="c6190586-327c-4754-acfe-3cab059996b7" providerId="ADAL" clId="{FB7C7A3D-C570-4F4B-B051-DD649C753F8F}" dt="2024-01-26T11:34:12.331" v="64" actId="47"/>
        <pc:sldMkLst>
          <pc:docMk/>
          <pc:sldMk cId="217668398" sldId="653"/>
        </pc:sldMkLst>
      </pc:sldChg>
      <pc:sldChg chg="del">
        <pc:chgData name="Lubomír Prokeš" userId="c6190586-327c-4754-acfe-3cab059996b7" providerId="ADAL" clId="{FB7C7A3D-C570-4F4B-B051-DD649C753F8F}" dt="2024-01-26T11:34:12.331" v="64" actId="47"/>
        <pc:sldMkLst>
          <pc:docMk/>
          <pc:sldMk cId="2370414942" sldId="654"/>
        </pc:sldMkLst>
      </pc:sldChg>
      <pc:sldChg chg="del">
        <pc:chgData name="Lubomír Prokeš" userId="c6190586-327c-4754-acfe-3cab059996b7" providerId="ADAL" clId="{FB7C7A3D-C570-4F4B-B051-DD649C753F8F}" dt="2024-01-26T11:34:12.331" v="64" actId="47"/>
        <pc:sldMkLst>
          <pc:docMk/>
          <pc:sldMk cId="2635801878" sldId="656"/>
        </pc:sldMkLst>
      </pc:sldChg>
      <pc:sldChg chg="modSp mod">
        <pc:chgData name="Lubomír Prokeš" userId="c6190586-327c-4754-acfe-3cab059996b7" providerId="ADAL" clId="{FB7C7A3D-C570-4F4B-B051-DD649C753F8F}" dt="2024-01-27T09:55:21.019" v="211" actId="20577"/>
        <pc:sldMkLst>
          <pc:docMk/>
          <pc:sldMk cId="3725267149" sldId="658"/>
        </pc:sldMkLst>
        <pc:spChg chg="mod">
          <ac:chgData name="Lubomír Prokeš" userId="c6190586-327c-4754-acfe-3cab059996b7" providerId="ADAL" clId="{FB7C7A3D-C570-4F4B-B051-DD649C753F8F}" dt="2024-01-27T09:55:21.019" v="211" actId="20577"/>
          <ac:spMkLst>
            <pc:docMk/>
            <pc:sldMk cId="3725267149" sldId="658"/>
            <ac:spMk id="31747" creationId="{00000000-0000-0000-0000-000000000000}"/>
          </ac:spMkLst>
        </pc:spChg>
        <pc:spChg chg="mod">
          <ac:chgData name="Lubomír Prokeš" userId="c6190586-327c-4754-acfe-3cab059996b7" providerId="ADAL" clId="{FB7C7A3D-C570-4F4B-B051-DD649C753F8F}" dt="2024-01-27T09:54:56.619" v="201" actId="6549"/>
          <ac:spMkLst>
            <pc:docMk/>
            <pc:sldMk cId="3725267149" sldId="658"/>
            <ac:spMk id="31748" creationId="{00000000-0000-0000-0000-000000000000}"/>
          </ac:spMkLst>
        </pc:spChg>
        <pc:picChg chg="mod">
          <ac:chgData name="Lubomír Prokeš" userId="c6190586-327c-4754-acfe-3cab059996b7" providerId="ADAL" clId="{FB7C7A3D-C570-4F4B-B051-DD649C753F8F}" dt="2024-01-27T09:55:08.107" v="204" actId="1076"/>
          <ac:picMkLst>
            <pc:docMk/>
            <pc:sldMk cId="3725267149" sldId="658"/>
            <ac:picMk id="78850" creationId="{00000000-0000-0000-0000-000000000000}"/>
          </ac:picMkLst>
        </pc:picChg>
        <pc:picChg chg="mod">
          <ac:chgData name="Lubomír Prokeš" userId="c6190586-327c-4754-acfe-3cab059996b7" providerId="ADAL" clId="{FB7C7A3D-C570-4F4B-B051-DD649C753F8F}" dt="2024-01-27T09:55:02.724" v="202" actId="14100"/>
          <ac:picMkLst>
            <pc:docMk/>
            <pc:sldMk cId="3725267149" sldId="658"/>
            <ac:picMk id="78852" creationId="{00000000-0000-0000-0000-000000000000}"/>
          </ac:picMkLst>
        </pc:picChg>
        <pc:picChg chg="mod">
          <ac:chgData name="Lubomír Prokeš" userId="c6190586-327c-4754-acfe-3cab059996b7" providerId="ADAL" clId="{FB7C7A3D-C570-4F4B-B051-DD649C753F8F}" dt="2024-01-27T09:54:41.921" v="196" actId="1076"/>
          <ac:picMkLst>
            <pc:docMk/>
            <pc:sldMk cId="3725267149" sldId="658"/>
            <ac:picMk id="78854" creationId="{00000000-0000-0000-0000-000000000000}"/>
          </ac:picMkLst>
        </pc:picChg>
      </pc:sldChg>
      <pc:sldChg chg="addSp modSp mod">
        <pc:chgData name="Lubomír Prokeš" userId="c6190586-327c-4754-acfe-3cab059996b7" providerId="ADAL" clId="{FB7C7A3D-C570-4F4B-B051-DD649C753F8F}" dt="2024-01-27T10:22:06.427" v="472" actId="1076"/>
        <pc:sldMkLst>
          <pc:docMk/>
          <pc:sldMk cId="2834885570" sldId="660"/>
        </pc:sldMkLst>
        <pc:spChg chg="add mod">
          <ac:chgData name="Lubomír Prokeš" userId="c6190586-327c-4754-acfe-3cab059996b7" providerId="ADAL" clId="{FB7C7A3D-C570-4F4B-B051-DD649C753F8F}" dt="2024-01-27T10:20:34.617" v="447" actId="1076"/>
          <ac:spMkLst>
            <pc:docMk/>
            <pc:sldMk cId="2834885570" sldId="660"/>
            <ac:spMk id="2" creationId="{B73BF6C2-D5CC-C07F-AE51-3E0F460DFEC1}"/>
          </ac:spMkLst>
        </pc:spChg>
        <pc:spChg chg="mod">
          <ac:chgData name="Lubomír Prokeš" userId="c6190586-327c-4754-acfe-3cab059996b7" providerId="ADAL" clId="{FB7C7A3D-C570-4F4B-B051-DD649C753F8F}" dt="2024-01-27T10:21:28.906" v="463" actId="20577"/>
          <ac:spMkLst>
            <pc:docMk/>
            <pc:sldMk cId="2834885570" sldId="660"/>
            <ac:spMk id="4" creationId="{00000000-0000-0000-0000-000000000000}"/>
          </ac:spMkLst>
        </pc:spChg>
        <pc:spChg chg="add mod">
          <ac:chgData name="Lubomír Prokeš" userId="c6190586-327c-4754-acfe-3cab059996b7" providerId="ADAL" clId="{FB7C7A3D-C570-4F4B-B051-DD649C753F8F}" dt="2024-01-27T10:20:21.762" v="445" actId="1076"/>
          <ac:spMkLst>
            <pc:docMk/>
            <pc:sldMk cId="2834885570" sldId="660"/>
            <ac:spMk id="5" creationId="{8E2EB637-1EB8-1B92-463F-7507DF5DEB57}"/>
          </ac:spMkLst>
        </pc:spChg>
        <pc:spChg chg="mod">
          <ac:chgData name="Lubomír Prokeš" userId="c6190586-327c-4754-acfe-3cab059996b7" providerId="ADAL" clId="{FB7C7A3D-C570-4F4B-B051-DD649C753F8F}" dt="2024-01-27T10:09:36.802" v="393" actId="6549"/>
          <ac:spMkLst>
            <pc:docMk/>
            <pc:sldMk cId="2834885570" sldId="660"/>
            <ac:spMk id="8" creationId="{00000000-0000-0000-0000-000000000000}"/>
          </ac:spMkLst>
        </pc:spChg>
        <pc:picChg chg="add mod">
          <ac:chgData name="Lubomír Prokeš" userId="c6190586-327c-4754-acfe-3cab059996b7" providerId="ADAL" clId="{FB7C7A3D-C570-4F4B-B051-DD649C753F8F}" dt="2024-01-27T10:19:24.948" v="442" actId="1076"/>
          <ac:picMkLst>
            <pc:docMk/>
            <pc:sldMk cId="2834885570" sldId="660"/>
            <ac:picMk id="2050" creationId="{93812731-20B2-E74B-EAA6-3F91600AE439}"/>
          </ac:picMkLst>
        </pc:picChg>
        <pc:picChg chg="mod">
          <ac:chgData name="Lubomír Prokeš" userId="c6190586-327c-4754-acfe-3cab059996b7" providerId="ADAL" clId="{FB7C7A3D-C570-4F4B-B051-DD649C753F8F}" dt="2024-01-27T10:21:41.070" v="467" actId="1076"/>
          <ac:picMkLst>
            <pc:docMk/>
            <pc:sldMk cId="2834885570" sldId="660"/>
            <ac:picMk id="142338" creationId="{00000000-0000-0000-0000-000000000000}"/>
          </ac:picMkLst>
        </pc:picChg>
        <pc:picChg chg="mod">
          <ac:chgData name="Lubomír Prokeš" userId="c6190586-327c-4754-acfe-3cab059996b7" providerId="ADAL" clId="{FB7C7A3D-C570-4F4B-B051-DD649C753F8F}" dt="2024-01-27T10:21:43.878" v="468" actId="1076"/>
          <ac:picMkLst>
            <pc:docMk/>
            <pc:sldMk cId="2834885570" sldId="660"/>
            <ac:picMk id="142340" creationId="{00000000-0000-0000-0000-000000000000}"/>
          </ac:picMkLst>
        </pc:picChg>
        <pc:picChg chg="mod">
          <ac:chgData name="Lubomír Prokeš" userId="c6190586-327c-4754-acfe-3cab059996b7" providerId="ADAL" clId="{FB7C7A3D-C570-4F4B-B051-DD649C753F8F}" dt="2024-01-27T10:22:06.427" v="472" actId="1076"/>
          <ac:picMkLst>
            <pc:docMk/>
            <pc:sldMk cId="2834885570" sldId="660"/>
            <ac:picMk id="153602" creationId="{00000000-0000-0000-0000-000000000000}"/>
          </ac:picMkLst>
        </pc:picChg>
        <pc:picChg chg="mod">
          <ac:chgData name="Lubomír Prokeš" userId="c6190586-327c-4754-acfe-3cab059996b7" providerId="ADAL" clId="{FB7C7A3D-C570-4F4B-B051-DD649C753F8F}" dt="2024-01-27T10:20:31.273" v="446" actId="1076"/>
          <ac:picMkLst>
            <pc:docMk/>
            <pc:sldMk cId="2834885570" sldId="660"/>
            <ac:picMk id="153606" creationId="{00000000-0000-0000-0000-000000000000}"/>
          </ac:picMkLst>
        </pc:picChg>
      </pc:sldChg>
      <pc:sldChg chg="addSp delSp modSp mod">
        <pc:chgData name="Lubomír Prokeš" userId="c6190586-327c-4754-acfe-3cab059996b7" providerId="ADAL" clId="{FB7C7A3D-C570-4F4B-B051-DD649C753F8F}" dt="2024-01-27T10:08:03.800" v="384" actId="1076"/>
        <pc:sldMkLst>
          <pc:docMk/>
          <pc:sldMk cId="455383528" sldId="661"/>
        </pc:sldMkLst>
        <pc:picChg chg="add mod">
          <ac:chgData name="Lubomír Prokeš" userId="c6190586-327c-4754-acfe-3cab059996b7" providerId="ADAL" clId="{FB7C7A3D-C570-4F4B-B051-DD649C753F8F}" dt="2024-01-27T10:08:03.800" v="384" actId="1076"/>
          <ac:picMkLst>
            <pc:docMk/>
            <pc:sldMk cId="455383528" sldId="661"/>
            <ac:picMk id="3" creationId="{639A479A-BA1D-FAFB-593D-D3BF38E41E84}"/>
          </ac:picMkLst>
        </pc:picChg>
        <pc:picChg chg="del">
          <ac:chgData name="Lubomír Prokeš" userId="c6190586-327c-4754-acfe-3cab059996b7" providerId="ADAL" clId="{FB7C7A3D-C570-4F4B-B051-DD649C753F8F}" dt="2024-01-27T10:07:58.775" v="382" actId="478"/>
          <ac:picMkLst>
            <pc:docMk/>
            <pc:sldMk cId="455383528" sldId="661"/>
            <ac:picMk id="10" creationId="{00000000-0000-0000-0000-000000000000}"/>
          </ac:picMkLst>
        </pc:picChg>
      </pc:sldChg>
      <pc:sldChg chg="addSp modSp">
        <pc:chgData name="Lubomír Prokeš" userId="c6190586-327c-4754-acfe-3cab059996b7" providerId="ADAL" clId="{FB7C7A3D-C570-4F4B-B051-DD649C753F8F}" dt="2024-01-26T11:23:51.794" v="12" actId="1076"/>
        <pc:sldMkLst>
          <pc:docMk/>
          <pc:sldMk cId="616436694" sldId="663"/>
        </pc:sldMkLst>
        <pc:spChg chg="add mod">
          <ac:chgData name="Lubomír Prokeš" userId="c6190586-327c-4754-acfe-3cab059996b7" providerId="ADAL" clId="{FB7C7A3D-C570-4F4B-B051-DD649C753F8F}" dt="2024-01-26T11:23:49.512" v="11"/>
          <ac:spMkLst>
            <pc:docMk/>
            <pc:sldMk cId="616436694" sldId="663"/>
            <ac:spMk id="2" creationId="{C80FCDDF-22C6-F81A-525B-07287B35981B}"/>
          </ac:spMkLst>
        </pc:spChg>
        <pc:picChg chg="mod">
          <ac:chgData name="Lubomír Prokeš" userId="c6190586-327c-4754-acfe-3cab059996b7" providerId="ADAL" clId="{FB7C7A3D-C570-4F4B-B051-DD649C753F8F}" dt="2024-01-26T11:23:51.794" v="12" actId="1076"/>
          <ac:picMkLst>
            <pc:docMk/>
            <pc:sldMk cId="616436694" sldId="663"/>
            <ac:picMk id="113668" creationId="{00000000-0000-0000-0000-000000000000}"/>
          </ac:picMkLst>
        </pc:picChg>
      </pc:sldChg>
      <pc:sldChg chg="addSp delSp modSp mod">
        <pc:chgData name="Lubomír Prokeš" userId="c6190586-327c-4754-acfe-3cab059996b7" providerId="ADAL" clId="{FB7C7A3D-C570-4F4B-B051-DD649C753F8F}" dt="2024-01-27T14:41:47.664" v="1986" actId="113"/>
        <pc:sldMkLst>
          <pc:docMk/>
          <pc:sldMk cId="1149442975" sldId="664"/>
        </pc:sldMkLst>
        <pc:spChg chg="del">
          <ac:chgData name="Lubomír Prokeš" userId="c6190586-327c-4754-acfe-3cab059996b7" providerId="ADAL" clId="{FB7C7A3D-C570-4F4B-B051-DD649C753F8F}" dt="2024-01-27T14:10:50.423" v="1503" actId="478"/>
          <ac:spMkLst>
            <pc:docMk/>
            <pc:sldMk cId="1149442975" sldId="664"/>
            <ac:spMk id="2" creationId="{29A1EBC1-4EF3-8F42-69D2-4FABAF79619E}"/>
          </ac:spMkLst>
        </pc:spChg>
        <pc:spChg chg="del">
          <ac:chgData name="Lubomír Prokeš" userId="c6190586-327c-4754-acfe-3cab059996b7" providerId="ADAL" clId="{FB7C7A3D-C570-4F4B-B051-DD649C753F8F}" dt="2024-01-27T14:10:40.939" v="1502" actId="478"/>
          <ac:spMkLst>
            <pc:docMk/>
            <pc:sldMk cId="1149442975" sldId="664"/>
            <ac:spMk id="3" creationId="{6FFD26C9-7C1D-5D8C-1D0F-6ACAABB2B0A4}"/>
          </ac:spMkLst>
        </pc:spChg>
        <pc:spChg chg="mod">
          <ac:chgData name="Lubomír Prokeš" userId="c6190586-327c-4754-acfe-3cab059996b7" providerId="ADAL" clId="{FB7C7A3D-C570-4F4B-B051-DD649C753F8F}" dt="2024-01-27T14:22:15.568" v="1581" actId="255"/>
          <ac:spMkLst>
            <pc:docMk/>
            <pc:sldMk cId="1149442975" sldId="664"/>
            <ac:spMk id="5" creationId="{8A79E274-74C0-9EDB-55E1-746547115A19}"/>
          </ac:spMkLst>
        </pc:spChg>
        <pc:spChg chg="add mod">
          <ac:chgData name="Lubomír Prokeš" userId="c6190586-327c-4754-acfe-3cab059996b7" providerId="ADAL" clId="{FB7C7A3D-C570-4F4B-B051-DD649C753F8F}" dt="2024-01-27T14:22:15.568" v="1581" actId="255"/>
          <ac:spMkLst>
            <pc:docMk/>
            <pc:sldMk cId="1149442975" sldId="664"/>
            <ac:spMk id="6" creationId="{D75DA0BD-A1DB-D441-9F30-0A1CA0D5432D}"/>
          </ac:spMkLst>
        </pc:spChg>
        <pc:spChg chg="add del mod">
          <ac:chgData name="Lubomír Prokeš" userId="c6190586-327c-4754-acfe-3cab059996b7" providerId="ADAL" clId="{FB7C7A3D-C570-4F4B-B051-DD649C753F8F}" dt="2024-01-27T14:19:12.725" v="1548" actId="21"/>
          <ac:spMkLst>
            <pc:docMk/>
            <pc:sldMk cId="1149442975" sldId="664"/>
            <ac:spMk id="8" creationId="{E3D62644-72E8-2F18-FB70-5F0E0D5EB099}"/>
          </ac:spMkLst>
        </pc:spChg>
        <pc:spChg chg="add del mod">
          <ac:chgData name="Lubomír Prokeš" userId="c6190586-327c-4754-acfe-3cab059996b7" providerId="ADAL" clId="{FB7C7A3D-C570-4F4B-B051-DD649C753F8F}" dt="2024-01-27T14:18:56.181" v="1545" actId="21"/>
          <ac:spMkLst>
            <pc:docMk/>
            <pc:sldMk cId="1149442975" sldId="664"/>
            <ac:spMk id="10" creationId="{9F507F8E-7871-D2ED-D656-A0452DCBCFED}"/>
          </ac:spMkLst>
        </pc:spChg>
        <pc:spChg chg="add mod">
          <ac:chgData name="Lubomír Prokeš" userId="c6190586-327c-4754-acfe-3cab059996b7" providerId="ADAL" clId="{FB7C7A3D-C570-4F4B-B051-DD649C753F8F}" dt="2024-01-27T14:36:42.192" v="1903" actId="1076"/>
          <ac:spMkLst>
            <pc:docMk/>
            <pc:sldMk cId="1149442975" sldId="664"/>
            <ac:spMk id="12" creationId="{AC0B8BEF-C4B9-8295-D6BA-BE4AF212C777}"/>
          </ac:spMkLst>
        </pc:spChg>
        <pc:spChg chg="add mod">
          <ac:chgData name="Lubomír Prokeš" userId="c6190586-327c-4754-acfe-3cab059996b7" providerId="ADAL" clId="{FB7C7A3D-C570-4F4B-B051-DD649C753F8F}" dt="2024-01-27T14:41:47.664" v="1986" actId="113"/>
          <ac:spMkLst>
            <pc:docMk/>
            <pc:sldMk cId="1149442975" sldId="664"/>
            <ac:spMk id="14" creationId="{8ECD5321-B4C6-BDDA-33E1-FCEC605DFAE0}"/>
          </ac:spMkLst>
        </pc:spChg>
        <pc:spChg chg="add mod">
          <ac:chgData name="Lubomír Prokeš" userId="c6190586-327c-4754-acfe-3cab059996b7" providerId="ADAL" clId="{FB7C7A3D-C570-4F4B-B051-DD649C753F8F}" dt="2024-01-27T14:35:39.003" v="1866" actId="1076"/>
          <ac:spMkLst>
            <pc:docMk/>
            <pc:sldMk cId="1149442975" sldId="664"/>
            <ac:spMk id="16" creationId="{ABB0B6A4-9CF2-A295-EF07-1663FD546820}"/>
          </ac:spMkLst>
        </pc:spChg>
        <pc:spChg chg="add mod">
          <ac:chgData name="Lubomír Prokeš" userId="c6190586-327c-4754-acfe-3cab059996b7" providerId="ADAL" clId="{FB7C7A3D-C570-4F4B-B051-DD649C753F8F}" dt="2024-01-27T14:36:22.252" v="1896" actId="1076"/>
          <ac:spMkLst>
            <pc:docMk/>
            <pc:sldMk cId="1149442975" sldId="664"/>
            <ac:spMk id="18" creationId="{4A8F88B9-E41C-101D-9B6F-CA0AB6181B6C}"/>
          </ac:spMkLst>
        </pc:spChg>
        <pc:picChg chg="add mod">
          <ac:chgData name="Lubomír Prokeš" userId="c6190586-327c-4754-acfe-3cab059996b7" providerId="ADAL" clId="{FB7C7A3D-C570-4F4B-B051-DD649C753F8F}" dt="2024-01-27T14:35:45.183" v="1868" actId="1076"/>
          <ac:picMkLst>
            <pc:docMk/>
            <pc:sldMk cId="1149442975" sldId="664"/>
            <ac:picMk id="9218" creationId="{6B8FC1A1-96AC-1340-6A60-ADA809E4395E}"/>
          </ac:picMkLst>
        </pc:picChg>
        <pc:picChg chg="add mod">
          <ac:chgData name="Lubomír Prokeš" userId="c6190586-327c-4754-acfe-3cab059996b7" providerId="ADAL" clId="{FB7C7A3D-C570-4F4B-B051-DD649C753F8F}" dt="2024-01-27T14:35:48.106" v="1869" actId="1076"/>
          <ac:picMkLst>
            <pc:docMk/>
            <pc:sldMk cId="1149442975" sldId="664"/>
            <ac:picMk id="9220" creationId="{9B4A0BF3-F8E3-E680-0A0B-0E320DE6326C}"/>
          </ac:picMkLst>
        </pc:picChg>
      </pc:sldChg>
      <pc:sldChg chg="del">
        <pc:chgData name="Lubomír Prokeš" userId="c6190586-327c-4754-acfe-3cab059996b7" providerId="ADAL" clId="{FB7C7A3D-C570-4F4B-B051-DD649C753F8F}" dt="2024-01-26T11:34:12.331" v="64" actId="47"/>
        <pc:sldMkLst>
          <pc:docMk/>
          <pc:sldMk cId="112920787" sldId="665"/>
        </pc:sldMkLst>
      </pc:sldChg>
      <pc:sldChg chg="add del">
        <pc:chgData name="Lubomír Prokeš" userId="c6190586-327c-4754-acfe-3cab059996b7" providerId="ADAL" clId="{FB7C7A3D-C570-4F4B-B051-DD649C753F8F}" dt="2024-01-27T11:23:29.575" v="823"/>
        <pc:sldMkLst>
          <pc:docMk/>
          <pc:sldMk cId="584519056" sldId="665"/>
        </pc:sldMkLst>
      </pc:sldChg>
      <pc:sldChg chg="addSp delSp modSp new mod">
        <pc:chgData name="Lubomír Prokeš" userId="c6190586-327c-4754-acfe-3cab059996b7" providerId="ADAL" clId="{FB7C7A3D-C570-4F4B-B051-DD649C753F8F}" dt="2024-01-27T15:23:47.224" v="2321" actId="1076"/>
        <pc:sldMkLst>
          <pc:docMk/>
          <pc:sldMk cId="2258261108" sldId="665"/>
        </pc:sldMkLst>
        <pc:spChg chg="del">
          <ac:chgData name="Lubomír Prokeš" userId="c6190586-327c-4754-acfe-3cab059996b7" providerId="ADAL" clId="{FB7C7A3D-C570-4F4B-B051-DD649C753F8F}" dt="2024-01-27T15:16:27.264" v="2221" actId="478"/>
          <ac:spMkLst>
            <pc:docMk/>
            <pc:sldMk cId="2258261108" sldId="665"/>
            <ac:spMk id="2" creationId="{5BDDAF3B-D1AE-20A6-9B78-4E7635DD9746}"/>
          </ac:spMkLst>
        </pc:spChg>
        <pc:spChg chg="del">
          <ac:chgData name="Lubomír Prokeš" userId="c6190586-327c-4754-acfe-3cab059996b7" providerId="ADAL" clId="{FB7C7A3D-C570-4F4B-B051-DD649C753F8F}" dt="2024-01-27T15:16:24.452" v="2220" actId="478"/>
          <ac:spMkLst>
            <pc:docMk/>
            <pc:sldMk cId="2258261108" sldId="665"/>
            <ac:spMk id="3" creationId="{36E3EB66-16A7-A8B7-DC5D-74909BAFE7F5}"/>
          </ac:spMkLst>
        </pc:spChg>
        <pc:spChg chg="add del mod">
          <ac:chgData name="Lubomír Prokeš" userId="c6190586-327c-4754-acfe-3cab059996b7" providerId="ADAL" clId="{FB7C7A3D-C570-4F4B-B051-DD649C753F8F}" dt="2024-01-27T15:18:42.281" v="2253" actId="478"/>
          <ac:spMkLst>
            <pc:docMk/>
            <pc:sldMk cId="2258261108" sldId="665"/>
            <ac:spMk id="4" creationId="{CFFB68D4-4FC2-2B9F-29F2-5157F6B7955E}"/>
          </ac:spMkLst>
        </pc:spChg>
        <pc:spChg chg="add mod">
          <ac:chgData name="Lubomír Prokeš" userId="c6190586-327c-4754-acfe-3cab059996b7" providerId="ADAL" clId="{FB7C7A3D-C570-4F4B-B051-DD649C753F8F}" dt="2024-01-27T15:21:59.396" v="2299" actId="1076"/>
          <ac:spMkLst>
            <pc:docMk/>
            <pc:sldMk cId="2258261108" sldId="665"/>
            <ac:spMk id="6" creationId="{6CDE0451-52B0-BDEF-D9FC-7F5413A26C09}"/>
          </ac:spMkLst>
        </pc:spChg>
        <pc:spChg chg="add mod">
          <ac:chgData name="Lubomír Prokeš" userId="c6190586-327c-4754-acfe-3cab059996b7" providerId="ADAL" clId="{FB7C7A3D-C570-4F4B-B051-DD649C753F8F}" dt="2024-01-27T15:20:22.033" v="2280" actId="14100"/>
          <ac:spMkLst>
            <pc:docMk/>
            <pc:sldMk cId="2258261108" sldId="665"/>
            <ac:spMk id="7" creationId="{A6956C92-A018-3979-ADD7-AFD23F74DD51}"/>
          </ac:spMkLst>
        </pc:spChg>
        <pc:spChg chg="add mod">
          <ac:chgData name="Lubomír Prokeš" userId="c6190586-327c-4754-acfe-3cab059996b7" providerId="ADAL" clId="{FB7C7A3D-C570-4F4B-B051-DD649C753F8F}" dt="2024-01-27T15:22:03.687" v="2300" actId="1076"/>
          <ac:spMkLst>
            <pc:docMk/>
            <pc:sldMk cId="2258261108" sldId="665"/>
            <ac:spMk id="9" creationId="{8E4D1CCB-0A32-9A13-322B-DABC4F0DF9E4}"/>
          </ac:spMkLst>
        </pc:spChg>
        <pc:spChg chg="add mod">
          <ac:chgData name="Lubomír Prokeš" userId="c6190586-327c-4754-acfe-3cab059996b7" providerId="ADAL" clId="{FB7C7A3D-C570-4F4B-B051-DD649C753F8F}" dt="2024-01-27T15:23:22.952" v="2316" actId="20577"/>
          <ac:spMkLst>
            <pc:docMk/>
            <pc:sldMk cId="2258261108" sldId="665"/>
            <ac:spMk id="11" creationId="{4CCF3B3C-D2EC-1072-CC6F-029FCE9E17B5}"/>
          </ac:spMkLst>
        </pc:spChg>
        <pc:picChg chg="add mod">
          <ac:chgData name="Lubomír Prokeš" userId="c6190586-327c-4754-acfe-3cab059996b7" providerId="ADAL" clId="{FB7C7A3D-C570-4F4B-B051-DD649C753F8F}" dt="2024-01-27T15:23:47.224" v="2321" actId="1076"/>
          <ac:picMkLst>
            <pc:docMk/>
            <pc:sldMk cId="2258261108" sldId="665"/>
            <ac:picMk id="12" creationId="{23449A68-1C80-2B3D-DD57-2FCA11FC49A1}"/>
          </ac:picMkLst>
        </pc:picChg>
      </pc:sldChg>
      <pc:sldChg chg="addSp delSp modSp add del mod">
        <pc:chgData name="Lubomír Prokeš" userId="c6190586-327c-4754-acfe-3cab059996b7" providerId="ADAL" clId="{FB7C7A3D-C570-4F4B-B051-DD649C753F8F}" dt="2024-01-27T11:25:43.769" v="855" actId="47"/>
        <pc:sldMkLst>
          <pc:docMk/>
          <pc:sldMk cId="3184185531" sldId="665"/>
        </pc:sldMkLst>
        <pc:spChg chg="del mod">
          <ac:chgData name="Lubomír Prokeš" userId="c6190586-327c-4754-acfe-3cab059996b7" providerId="ADAL" clId="{FB7C7A3D-C570-4F4B-B051-DD649C753F8F}" dt="2024-01-27T11:22:51.590" v="819" actId="478"/>
          <ac:spMkLst>
            <pc:docMk/>
            <pc:sldMk cId="3184185531" sldId="665"/>
            <ac:spMk id="2" creationId="{00000000-0000-0000-0000-000000000000}"/>
          </ac:spMkLst>
        </pc:spChg>
        <pc:picChg chg="del">
          <ac:chgData name="Lubomír Prokeš" userId="c6190586-327c-4754-acfe-3cab059996b7" providerId="ADAL" clId="{FB7C7A3D-C570-4F4B-B051-DD649C753F8F}" dt="2024-01-27T11:20:05.489" v="775" actId="478"/>
          <ac:picMkLst>
            <pc:docMk/>
            <pc:sldMk cId="3184185531" sldId="665"/>
            <ac:picMk id="3" creationId="{7E3C7CA8-E736-9FA1-034F-CEC33052C5CD}"/>
          </ac:picMkLst>
        </pc:picChg>
        <pc:picChg chg="del">
          <ac:chgData name="Lubomír Prokeš" userId="c6190586-327c-4754-acfe-3cab059996b7" providerId="ADAL" clId="{FB7C7A3D-C570-4F4B-B051-DD649C753F8F}" dt="2024-01-27T11:20:10.128" v="776" actId="478"/>
          <ac:picMkLst>
            <pc:docMk/>
            <pc:sldMk cId="3184185531" sldId="665"/>
            <ac:picMk id="4" creationId="{433AC309-95C6-6C85-4F81-40BEAB99ECE0}"/>
          </ac:picMkLst>
        </pc:picChg>
        <pc:picChg chg="add mod">
          <ac:chgData name="Lubomír Prokeš" userId="c6190586-327c-4754-acfe-3cab059996b7" providerId="ADAL" clId="{FB7C7A3D-C570-4F4B-B051-DD649C753F8F}" dt="2024-01-27T11:20:28.746" v="779" actId="1076"/>
          <ac:picMkLst>
            <pc:docMk/>
            <pc:sldMk cId="3184185531" sldId="665"/>
            <ac:picMk id="5" creationId="{8778D29B-8700-469F-9B83-0EA13851C200}"/>
          </ac:picMkLst>
        </pc:picChg>
        <pc:picChg chg="add mod">
          <ac:chgData name="Lubomír Prokeš" userId="c6190586-327c-4754-acfe-3cab059996b7" providerId="ADAL" clId="{FB7C7A3D-C570-4F4B-B051-DD649C753F8F}" dt="2024-01-27T11:20:28.746" v="779" actId="1076"/>
          <ac:picMkLst>
            <pc:docMk/>
            <pc:sldMk cId="3184185531" sldId="665"/>
            <ac:picMk id="6" creationId="{4DA08C1A-5DFC-4A74-B946-6F74EE2D4B2E}"/>
          </ac:picMkLst>
        </pc:picChg>
        <pc:picChg chg="mod">
          <ac:chgData name="Lubomír Prokeš" userId="c6190586-327c-4754-acfe-3cab059996b7" providerId="ADAL" clId="{FB7C7A3D-C570-4F4B-B051-DD649C753F8F}" dt="2024-01-27T11:22:53.894" v="820" actId="1076"/>
          <ac:picMkLst>
            <pc:docMk/>
            <pc:sldMk cId="3184185531" sldId="665"/>
            <ac:picMk id="7" creationId="{00000000-0000-0000-0000-000000000000}"/>
          </ac:picMkLst>
        </pc:picChg>
        <pc:picChg chg="del">
          <ac:chgData name="Lubomír Prokeš" userId="c6190586-327c-4754-acfe-3cab059996b7" providerId="ADAL" clId="{FB7C7A3D-C570-4F4B-B051-DD649C753F8F}" dt="2024-01-27T11:22:51.590" v="819" actId="478"/>
          <ac:picMkLst>
            <pc:docMk/>
            <pc:sldMk cId="3184185531" sldId="665"/>
            <ac:picMk id="12" creationId="{E863A701-158B-4494-83EF-2FA9AB7065B2}"/>
          </ac:picMkLst>
        </pc:picChg>
        <pc:picChg chg="del">
          <ac:chgData name="Lubomír Prokeš" userId="c6190586-327c-4754-acfe-3cab059996b7" providerId="ADAL" clId="{FB7C7A3D-C570-4F4B-B051-DD649C753F8F}" dt="2024-01-27T11:22:51.590" v="819" actId="478"/>
          <ac:picMkLst>
            <pc:docMk/>
            <pc:sldMk cId="3184185531" sldId="665"/>
            <ac:picMk id="13314" creationId="{3BE38621-A07B-4EE7-80F8-9A4F2CE84932}"/>
          </ac:picMkLst>
        </pc:picChg>
      </pc:sldChg>
      <pc:sldMasterChg chg="delSldLayout">
        <pc:chgData name="Lubomír Prokeš" userId="c6190586-327c-4754-acfe-3cab059996b7" providerId="ADAL" clId="{FB7C7A3D-C570-4F4B-B051-DD649C753F8F}" dt="2024-01-26T11:34:12.331" v="64" actId="47"/>
        <pc:sldMasterMkLst>
          <pc:docMk/>
          <pc:sldMasterMk cId="802704499" sldId="2147483660"/>
        </pc:sldMasterMkLst>
        <pc:sldLayoutChg chg="del">
          <pc:chgData name="Lubomír Prokeš" userId="c6190586-327c-4754-acfe-3cab059996b7" providerId="ADAL" clId="{FB7C7A3D-C570-4F4B-B051-DD649C753F8F}" dt="2024-01-26T11:34:12.331" v="64" actId="47"/>
          <pc:sldLayoutMkLst>
            <pc:docMk/>
            <pc:sldMasterMk cId="802704499" sldId="2147483660"/>
            <pc:sldLayoutMk cId="446058204"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7DF4E-4762-465D-BBB8-E8C246D95271}" type="datetimeFigureOut">
              <a:rPr lang="en-US" smtClean="0"/>
              <a:t>2/9/2024</a:t>
            </a:fld>
            <a:endParaRPr lang="en-US"/>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31851-BC2A-4C71-AA9D-2C525C503C6B}" type="slidenum">
              <a:rPr lang="en-US" smtClean="0"/>
              <a:t>‹#›</a:t>
            </a:fld>
            <a:endParaRPr lang="en-US"/>
          </a:p>
        </p:txBody>
      </p:sp>
    </p:spTree>
    <p:extLst>
      <p:ext uri="{BB962C8B-B14F-4D97-AF65-F5344CB8AC3E}">
        <p14:creationId xmlns:p14="http://schemas.microsoft.com/office/powerpoint/2010/main" val="3199817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758EB3B-77B4-449E-BC78-8464668EB4DE}" type="slidenum">
              <a:rPr lang="cs-CZ" smtClean="0"/>
              <a:t>6</a:t>
            </a:fld>
            <a:endParaRPr lang="cs-CZ"/>
          </a:p>
        </p:txBody>
      </p:sp>
    </p:spTree>
    <p:extLst>
      <p:ext uri="{BB962C8B-B14F-4D97-AF65-F5344CB8AC3E}">
        <p14:creationId xmlns:p14="http://schemas.microsoft.com/office/powerpoint/2010/main" val="403862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lstStyle/>
          <a:p>
            <a:r>
              <a:rPr lang="cs-CZ" dirty="0"/>
              <a:t>  </a:t>
            </a:r>
          </a:p>
        </p:txBody>
      </p:sp>
      <p:sp>
        <p:nvSpPr>
          <p:cNvPr id="4" name="Zástupný symbol pro číslo snímku 3"/>
          <p:cNvSpPr>
            <a:spLocks noGrp="1"/>
          </p:cNvSpPr>
          <p:nvPr>
            <p:ph type="sldNum" sz="quarter" idx="10"/>
          </p:nvPr>
        </p:nvSpPr>
        <p:spPr/>
        <p:txBody>
          <a:bodyPr/>
          <a:lstStyle/>
          <a:p>
            <a:fld id="{1758EB3B-77B4-449E-BC78-8464668EB4DE}" type="slidenum">
              <a:rPr lang="cs-CZ" smtClean="0"/>
              <a:t>16</a:t>
            </a:fld>
            <a:endParaRPr lang="cs-CZ"/>
          </a:p>
        </p:txBody>
      </p:sp>
    </p:spTree>
    <p:extLst>
      <p:ext uri="{BB962C8B-B14F-4D97-AF65-F5344CB8AC3E}">
        <p14:creationId xmlns:p14="http://schemas.microsoft.com/office/powerpoint/2010/main" val="2049907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402F989-5F7E-4FBA-A8FC-F457F74E63BF}"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322703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402F989-5F7E-4FBA-A8FC-F457F74E63BF}"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113331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402F989-5F7E-4FBA-A8FC-F457F74E63BF}"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48069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402F989-5F7E-4FBA-A8FC-F457F74E63BF}"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243101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402F989-5F7E-4FBA-A8FC-F457F74E63BF}"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88545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402F989-5F7E-4FBA-A8FC-F457F74E63BF}"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1578436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402F989-5F7E-4FBA-A8FC-F457F74E63BF}" type="datetimeFigureOut">
              <a:rPr lang="en-US" smtClean="0"/>
              <a:t>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3047929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402F989-5F7E-4FBA-A8FC-F457F74E63BF}" type="datetimeFigureOut">
              <a:rPr lang="en-US" smtClean="0"/>
              <a:t>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102236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2F989-5F7E-4FBA-A8FC-F457F74E63BF}" type="datetimeFigureOut">
              <a:rPr lang="en-US" smtClean="0"/>
              <a:t>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248573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402F989-5F7E-4FBA-A8FC-F457F74E63BF}"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399639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402F989-5F7E-4FBA-A8FC-F457F74E63BF}"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BF0EF-D3D6-48F3-98FB-30A241ADFF9A}" type="slidenum">
              <a:rPr lang="en-US" smtClean="0"/>
              <a:t>‹#›</a:t>
            </a:fld>
            <a:endParaRPr lang="en-US"/>
          </a:p>
        </p:txBody>
      </p:sp>
    </p:spTree>
    <p:extLst>
      <p:ext uri="{BB962C8B-B14F-4D97-AF65-F5344CB8AC3E}">
        <p14:creationId xmlns:p14="http://schemas.microsoft.com/office/powerpoint/2010/main" val="1068226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2F989-5F7E-4FBA-A8FC-F457F74E63BF}" type="datetimeFigureOut">
              <a:rPr lang="en-US" smtClean="0"/>
              <a:t>2/9/2024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EBF0EF-D3D6-48F3-98FB-30A241ADFF9A}" type="slidenum">
              <a:rPr lang="en-US" smtClean="0"/>
              <a:t>‹#›</a:t>
            </a:fld>
            <a:endParaRPr lang="en-US"/>
          </a:p>
        </p:txBody>
      </p:sp>
    </p:spTree>
    <p:extLst>
      <p:ext uri="{BB962C8B-B14F-4D97-AF65-F5344CB8AC3E}">
        <p14:creationId xmlns:p14="http://schemas.microsoft.com/office/powerpoint/2010/main" val="802704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01.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png"/><Relationship Id="rId7" Type="http://schemas.openxmlformats.org/officeDocument/2006/relationships/image" Target="../media/image172.gif"/><Relationship Id="rId2" Type="http://schemas.openxmlformats.org/officeDocument/2006/relationships/image" Target="../media/image167.gif"/><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02.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jpe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png"/><Relationship Id="rId4" Type="http://schemas.openxmlformats.org/officeDocument/2006/relationships/image" Target="../media/image176.png"/></Relationships>
</file>

<file path=ppt/slides/_rels/slide103.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6.gif"/><Relationship Id="rId5" Type="http://schemas.openxmlformats.org/officeDocument/2006/relationships/image" Target="../media/image185.jpeg"/><Relationship Id="rId4" Type="http://schemas.openxmlformats.org/officeDocument/2006/relationships/image" Target="../media/image184.png"/></Relationships>
</file>

<file path=ppt/slides/_rels/slide106.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image" Target="../media/image187.jpeg"/><Relationship Id="rId1" Type="http://schemas.openxmlformats.org/officeDocument/2006/relationships/slideLayout" Target="../slideLayouts/slideLayout2.xml"/><Relationship Id="rId5" Type="http://schemas.openxmlformats.org/officeDocument/2006/relationships/image" Target="../media/image190.jpeg"/><Relationship Id="rId4" Type="http://schemas.openxmlformats.org/officeDocument/2006/relationships/image" Target="../media/image18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10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111.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jpeg"/><Relationship Id="rId4" Type="http://schemas.openxmlformats.org/officeDocument/2006/relationships/image" Target="../media/image204.jpeg"/></Relationships>
</file>

<file path=ppt/slides/_rels/slide112.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gif"/></Relationships>
</file>

<file path=ppt/slides/_rels/slide1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gif"/><Relationship Id="rId1" Type="http://schemas.openxmlformats.org/officeDocument/2006/relationships/slideLayout" Target="../slideLayouts/slideLayout2.xml"/><Relationship Id="rId6" Type="http://schemas.openxmlformats.org/officeDocument/2006/relationships/image" Target="../media/image217.gif"/><Relationship Id="rId5" Type="http://schemas.openxmlformats.org/officeDocument/2006/relationships/image" Target="../media/image216.png"/><Relationship Id="rId4" Type="http://schemas.openxmlformats.org/officeDocument/2006/relationships/image" Target="../media/image215.png"/></Relationships>
</file>

<file path=ppt/slides/_rels/slide11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11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11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11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11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gif"/></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gif"/><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15.png"/><Relationship Id="rId10" Type="http://schemas.openxmlformats.org/officeDocument/2006/relationships/image" Target="../media/image118.png"/><Relationship Id="rId4" Type="http://schemas.openxmlformats.org/officeDocument/2006/relationships/oleObject" Target="../embeddings/oleObject2.bin"/><Relationship Id="rId9" Type="http://schemas.openxmlformats.org/officeDocument/2006/relationships/image" Target="../media/image1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en.wikipedia.org/wiki/Standard_electrode_potentia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gif"/><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png"/></Relationships>
</file>

<file path=ppt/slides/_rels/slide9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gif"/><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 y="2362201"/>
            <a:ext cx="8229600" cy="7159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en-US" b="1" dirty="0">
                <a:latin typeface="+mn-lt"/>
              </a:rPr>
              <a:t>Vodík</a:t>
            </a:r>
            <a:endParaRPr lang="cs-CZ" altLang="en-US" b="1" baseline="-25000" dirty="0">
              <a:latin typeface="+mn-lt"/>
            </a:endParaRPr>
          </a:p>
        </p:txBody>
      </p:sp>
    </p:spTree>
    <p:extLst>
      <p:ext uri="{BB962C8B-B14F-4D97-AF65-F5344CB8AC3E}">
        <p14:creationId xmlns:p14="http://schemas.microsoft.com/office/powerpoint/2010/main" val="17691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6248" y="322800"/>
            <a:ext cx="8229600" cy="792163"/>
          </a:xfrm>
        </p:spPr>
        <p:txBody>
          <a:bodyPr>
            <a:normAutofit/>
          </a:bodyPr>
          <a:lstStyle/>
          <a:p>
            <a:r>
              <a:rPr lang="cs-CZ" sz="2800" b="1" dirty="0">
                <a:latin typeface="+mn-lt"/>
              </a:rPr>
              <a:t>Spinové izomery vodíku</a:t>
            </a:r>
          </a:p>
        </p:txBody>
      </p:sp>
      <p:pic>
        <p:nvPicPr>
          <p:cNvPr id="1028" name="Picture 4" descr="VÃ½sledek obrÃ¡zku pro ortho para hydro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438402"/>
            <a:ext cx="3124200" cy="860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7/7a/Ortho-para_H2_energies.jpg/800px-Ortho-para_H2_energ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1" y="3586267"/>
            <a:ext cx="3170484" cy="3142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4/41/Ortho-para_H2_Cvs.jpg/800px-Ortho-para_H2_Cv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2" y="3412315"/>
            <a:ext cx="3093419" cy="332155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246248" y="1114963"/>
            <a:ext cx="8651503" cy="1323439"/>
          </a:xfrm>
          <a:prstGeom prst="rect">
            <a:avLst/>
          </a:prstGeom>
        </p:spPr>
        <p:txBody>
          <a:bodyPr wrap="square">
            <a:spAutoFit/>
          </a:bodyPr>
          <a:lstStyle/>
          <a:p>
            <a:r>
              <a:rPr lang="en-GB" altLang="en-US" sz="2000" dirty="0" err="1">
                <a:cs typeface="Arial" panose="020B0604020202020204" pitchFamily="34" charset="0"/>
              </a:rPr>
              <a:t>Molekulový</a:t>
            </a:r>
            <a:r>
              <a:rPr lang="en-GB" altLang="en-US" sz="2000" dirty="0">
                <a:cs typeface="Arial" panose="020B0604020202020204" pitchFamily="34" charset="0"/>
              </a:rPr>
              <a:t> </a:t>
            </a:r>
            <a:r>
              <a:rPr lang="en-GB" altLang="en-US" sz="2000" dirty="0" err="1">
                <a:cs typeface="Arial" panose="020B0604020202020204" pitchFamily="34" charset="0"/>
              </a:rPr>
              <a:t>vodík</a:t>
            </a:r>
            <a:r>
              <a:rPr lang="en-GB" altLang="en-US" sz="2000" dirty="0">
                <a:cs typeface="Arial" panose="020B0604020202020204" pitchFamily="34" charset="0"/>
              </a:rPr>
              <a:t> </a:t>
            </a:r>
            <a:r>
              <a:rPr lang="en-GB" altLang="en-US" sz="2000" dirty="0" err="1">
                <a:cs typeface="Arial" panose="020B0604020202020204" pitchFamily="34" charset="0"/>
              </a:rPr>
              <a:t>existuje</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2 </a:t>
            </a:r>
            <a:r>
              <a:rPr lang="en-GB" altLang="en-US" sz="2000" dirty="0" err="1">
                <a:cs typeface="Arial" panose="020B0604020202020204" pitchFamily="34" charset="0"/>
              </a:rPr>
              <a:t>izomerních</a:t>
            </a:r>
            <a:r>
              <a:rPr lang="en-GB" altLang="en-US" sz="2000" dirty="0">
                <a:cs typeface="Arial" panose="020B0604020202020204" pitchFamily="34" charset="0"/>
              </a:rPr>
              <a:t> </a:t>
            </a:r>
            <a:r>
              <a:rPr lang="en-GB" altLang="en-US" sz="2000" dirty="0" err="1">
                <a:cs typeface="Arial" panose="020B0604020202020204" pitchFamily="34" charset="0"/>
              </a:rPr>
              <a:t>formách</a:t>
            </a:r>
            <a:r>
              <a:rPr lang="en-GB" altLang="en-US" sz="2000" dirty="0">
                <a:cs typeface="Arial" panose="020B0604020202020204" pitchFamily="34" charset="0"/>
              </a:rPr>
              <a:t>:</a:t>
            </a:r>
            <a:endParaRPr lang="cs-CZ" altLang="en-US" sz="2000" dirty="0">
              <a:cs typeface="Arial" panose="020B0604020202020204" pitchFamily="34" charset="0"/>
            </a:endParaRPr>
          </a:p>
          <a:p>
            <a:endParaRPr lang="en-GB" altLang="en-US" sz="2000" i="1" dirty="0">
              <a:cs typeface="Arial" panose="020B0604020202020204" pitchFamily="34" charset="0"/>
            </a:endParaRPr>
          </a:p>
          <a:p>
            <a:r>
              <a:rPr lang="en-GB" altLang="en-US" sz="2000" i="1" dirty="0" err="1">
                <a:cs typeface="Arial" panose="020B0604020202020204" pitchFamily="34" charset="0"/>
              </a:rPr>
              <a:t>ortho</a:t>
            </a:r>
            <a:r>
              <a:rPr lang="en-GB" altLang="en-US" sz="2000" dirty="0" err="1">
                <a:cs typeface="Arial" panose="020B0604020202020204" pitchFamily="34" charset="0"/>
              </a:rPr>
              <a:t>-vodík</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a </a:t>
            </a:r>
            <a:r>
              <a:rPr lang="en-GB" altLang="en-US" sz="2000" i="1" dirty="0">
                <a:cs typeface="Arial" panose="020B0604020202020204" pitchFamily="34" charset="0"/>
              </a:rPr>
              <a:t>para-</a:t>
            </a:r>
            <a:r>
              <a:rPr lang="en-GB" altLang="en-US" sz="2000" dirty="0" err="1">
                <a:cs typeface="Arial" panose="020B0604020202020204" pitchFamily="34" charset="0"/>
              </a:rPr>
              <a:t>vodík</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dle</a:t>
            </a:r>
            <a:r>
              <a:rPr lang="en-GB" altLang="en-US" sz="2000" dirty="0">
                <a:cs typeface="Arial" panose="020B0604020202020204" pitchFamily="34" charset="0"/>
              </a:rPr>
              <a:t> </a:t>
            </a:r>
            <a:r>
              <a:rPr lang="en-GB" altLang="en-US" sz="2000" dirty="0" err="1">
                <a:cs typeface="Arial" panose="020B0604020202020204" pitchFamily="34" charset="0"/>
              </a:rPr>
              <a:t>spinu</a:t>
            </a:r>
            <a:r>
              <a:rPr lang="en-GB" altLang="en-US" sz="2000" dirty="0">
                <a:cs typeface="Arial" panose="020B0604020202020204" pitchFamily="34" charset="0"/>
              </a:rPr>
              <a:t> </a:t>
            </a:r>
            <a:r>
              <a:rPr lang="en-GB" altLang="en-US" sz="2000" dirty="0" err="1">
                <a:cs typeface="Arial" panose="020B0604020202020204" pitchFamily="34" charset="0"/>
              </a:rPr>
              <a:t>jader</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lab</a:t>
            </a:r>
            <a:r>
              <a:rPr lang="cs-CZ" altLang="en-US" sz="2000" dirty="0">
                <a:cs typeface="Arial" panose="020B0604020202020204" pitchFamily="34" charset="0"/>
              </a:rPr>
              <a:t>oratorní </a:t>
            </a:r>
            <a:r>
              <a:rPr lang="en-GB" altLang="en-US" sz="2000" dirty="0" err="1">
                <a:cs typeface="Arial" panose="020B0604020202020204" pitchFamily="34" charset="0"/>
              </a:rPr>
              <a:t>teploty</a:t>
            </a:r>
            <a:r>
              <a:rPr lang="en-GB" altLang="en-US" sz="2000" dirty="0">
                <a:cs typeface="Arial" panose="020B0604020202020204" pitchFamily="34" charset="0"/>
              </a:rPr>
              <a:t> </a:t>
            </a:r>
            <a:r>
              <a:rPr lang="en-GB" altLang="en-US" sz="2000" dirty="0" err="1">
                <a:cs typeface="Arial" panose="020B0604020202020204" pitchFamily="34" charset="0"/>
              </a:rPr>
              <a:t>cca</a:t>
            </a:r>
            <a:r>
              <a:rPr lang="en-GB" altLang="en-US" sz="2000" dirty="0">
                <a:cs typeface="Arial" panose="020B0604020202020204" pitchFamily="34" charset="0"/>
              </a:rPr>
              <a:t> 75% </a:t>
            </a:r>
            <a:r>
              <a:rPr lang="en-GB" altLang="en-US" sz="2000" dirty="0" err="1">
                <a:cs typeface="Arial" panose="020B0604020202020204" pitchFamily="34" charset="0"/>
              </a:rPr>
              <a:t>orthovodíku</a:t>
            </a:r>
            <a:r>
              <a:rPr lang="en-GB" altLang="en-US" sz="2000" dirty="0">
                <a:cs typeface="Arial" panose="020B0604020202020204" pitchFamily="34" charset="0"/>
              </a:rPr>
              <a:t> a 25% </a:t>
            </a:r>
            <a:r>
              <a:rPr lang="en-GB" altLang="en-US" sz="2000" dirty="0" err="1">
                <a:cs typeface="Arial" panose="020B0604020202020204" pitchFamily="34" charset="0"/>
              </a:rPr>
              <a:t>paravodíku</a:t>
            </a:r>
            <a:r>
              <a:rPr lang="cs-CZ" altLang="en-US" sz="2000" dirty="0">
                <a:cs typeface="Arial" panose="020B0604020202020204" pitchFamily="34" charset="0"/>
              </a:rPr>
              <a:t>.</a:t>
            </a:r>
            <a:endParaRPr lang="en-GB" altLang="en-US" sz="2000" dirty="0">
              <a:cs typeface="Arial" panose="020B0604020202020204" pitchFamily="34" charset="0"/>
            </a:endParaRPr>
          </a:p>
        </p:txBody>
      </p:sp>
    </p:spTree>
    <p:extLst>
      <p:ext uri="{BB962C8B-B14F-4D97-AF65-F5344CB8AC3E}">
        <p14:creationId xmlns:p14="http://schemas.microsoft.com/office/powerpoint/2010/main" val="1339741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214604" y="485192"/>
            <a:ext cx="8705461" cy="4548773"/>
          </a:xfrm>
        </p:spPr>
        <p:txBody>
          <a:bodyPr>
            <a:normAutofit/>
          </a:bodyPr>
          <a:lstStyle/>
          <a:p>
            <a:pPr marL="0" indent="0" algn="just">
              <a:buNone/>
            </a:pPr>
            <a:r>
              <a:rPr lang="cs-CZ" altLang="en-US" sz="2000" dirty="0">
                <a:cs typeface="Arial" panose="020B0604020202020204" pitchFamily="34" charset="0"/>
              </a:rPr>
              <a:t>Halogenidové ionty mohou vystupovat jako ligandy a tvořit komplexy s přechodnými kovy nebo s kovalentními halogenidy:</a:t>
            </a:r>
          </a:p>
          <a:p>
            <a:pPr algn="just" eaLnBrk="1" hangingPunct="1">
              <a:buFont typeface="Wingdings" pitchFamily="2" charset="2"/>
              <a:buNone/>
            </a:pPr>
            <a:r>
              <a:rPr lang="cs-CZ" altLang="en-US" sz="2000" dirty="0">
                <a:cs typeface="Arial" panose="020B0604020202020204" pitchFamily="34" charset="0"/>
              </a:rPr>
              <a:t>				SiF</a:t>
            </a:r>
            <a:r>
              <a:rPr lang="cs-CZ" altLang="en-US" sz="2000" baseline="-25000" dirty="0">
                <a:cs typeface="Arial" panose="020B0604020202020204" pitchFamily="34" charset="0"/>
              </a:rPr>
              <a:t>4</a:t>
            </a:r>
            <a:r>
              <a:rPr lang="cs-CZ" altLang="en-US" sz="2000" dirty="0">
                <a:cs typeface="Arial" panose="020B0604020202020204" pitchFamily="34" charset="0"/>
              </a:rPr>
              <a:t> +</a:t>
            </a:r>
            <a:r>
              <a:rPr lang="en-US" altLang="en-US" sz="2000" dirty="0">
                <a:cs typeface="Arial" panose="020B0604020202020204" pitchFamily="34" charset="0"/>
              </a:rPr>
              <a:t>2</a:t>
            </a:r>
            <a:r>
              <a:rPr lang="cs-CZ" altLang="en-US" sz="2000" dirty="0">
                <a:cs typeface="Arial" panose="020B0604020202020204" pitchFamily="34" charset="0"/>
              </a:rPr>
              <a:t>F</a:t>
            </a:r>
            <a:r>
              <a:rPr lang="en-US" altLang="en-US" sz="2000" baseline="30000" dirty="0">
                <a:cs typeface="Arial" panose="020B0604020202020204" pitchFamily="34" charset="0"/>
              </a:rPr>
              <a:t>-</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 </a:t>
            </a:r>
            <a:r>
              <a:rPr lang="en-US" altLang="en-US" sz="2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SiF</a:t>
            </a:r>
            <a:r>
              <a:rPr lang="cs-CZ" altLang="en-US" sz="2000" baseline="-25000" dirty="0">
                <a:cs typeface="Arial" panose="020B0604020202020204" pitchFamily="34" charset="0"/>
                <a:sym typeface="Symbol" pitchFamily="18" charset="2"/>
              </a:rPr>
              <a:t>6</a:t>
            </a:r>
            <a:r>
              <a:rPr lang="en-US" altLang="en-US" sz="2000" dirty="0">
                <a:cs typeface="Arial" panose="020B0604020202020204" pitchFamily="34" charset="0"/>
                <a:sym typeface="Symbol" pitchFamily="18" charset="2"/>
              </a:rPr>
              <a:t>]</a:t>
            </a:r>
            <a:r>
              <a:rPr lang="cs-CZ" altLang="en-US" sz="2000" baseline="30000" dirty="0">
                <a:cs typeface="Arial" panose="020B0604020202020204" pitchFamily="34" charset="0"/>
                <a:sym typeface="Symbol" pitchFamily="18" charset="2"/>
              </a:rPr>
              <a:t>2-</a:t>
            </a:r>
          </a:p>
          <a:p>
            <a:pPr algn="just" eaLnBrk="1" hangingPunct="1">
              <a:buFont typeface="Wingdings" pitchFamily="2" charset="2"/>
              <a:buNone/>
            </a:pPr>
            <a:endParaRPr lang="cs-CZ" altLang="en-US" sz="2000" baseline="30000" dirty="0">
              <a:solidFill>
                <a:srgbClr val="FF0000"/>
              </a:solidFill>
              <a:cs typeface="Arial" panose="020B0604020202020204" pitchFamily="34" charset="0"/>
              <a:sym typeface="Symbol" pitchFamily="18" charset="2"/>
            </a:endParaRPr>
          </a:p>
          <a:p>
            <a:pPr algn="just">
              <a:buNone/>
            </a:pPr>
            <a:r>
              <a:rPr lang="cs-CZ" altLang="en-US" sz="2000" b="1" dirty="0" err="1">
                <a:cs typeface="Arial" panose="020B0604020202020204" pitchFamily="34" charset="0"/>
              </a:rPr>
              <a:t>Vysokomolekulání</a:t>
            </a:r>
            <a:endParaRPr lang="cs-CZ" altLang="en-US" sz="2000" b="1"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sym typeface="Symbol" pitchFamily="18" charset="2"/>
              </a:rPr>
              <a:t>s </a:t>
            </a:r>
            <a:r>
              <a:rPr lang="cs-CZ" altLang="en-US" sz="2000" dirty="0" err="1">
                <a:cs typeface="Arial" panose="020B0604020202020204" pitchFamily="34" charset="0"/>
                <a:sym typeface="Symbol" pitchFamily="18" charset="2"/>
              </a:rPr>
              <a:t>lineáními</a:t>
            </a:r>
            <a:r>
              <a:rPr lang="cs-CZ" altLang="en-US" sz="2000" dirty="0">
                <a:cs typeface="Arial" panose="020B0604020202020204" pitchFamily="34" charset="0"/>
                <a:sym typeface="Symbol" pitchFamily="18" charset="2"/>
              </a:rPr>
              <a:t>, rovinnými nebo prostorovými sítěmi kovalentních vazeb</a:t>
            </a:r>
          </a:p>
          <a:p>
            <a:pPr algn="just" eaLnBrk="1" hangingPunct="1">
              <a:buFont typeface="Wingdings" pitchFamily="2" charset="2"/>
              <a:buNone/>
            </a:pPr>
            <a:r>
              <a:rPr lang="cs-CZ" altLang="en-US" sz="2000" dirty="0">
                <a:cs typeface="Arial" panose="020B0604020202020204" pitchFamily="34" charset="0"/>
                <a:sym typeface="Symbol" pitchFamily="18" charset="2"/>
              </a:rPr>
              <a:t>Atomy halogenů mají několik volných elektronových párů </a:t>
            </a:r>
            <a:r>
              <a:rPr lang="en-US" altLang="en-US" sz="2000" dirty="0">
                <a:cs typeface="Arial" panose="020B0604020202020204" pitchFamily="34" charset="0"/>
                <a:sym typeface="Symbol" pitchFamily="18" charset="2"/>
              </a:rPr>
              <a:t>=&gt; </a:t>
            </a:r>
            <a:r>
              <a:rPr lang="cs-CZ" altLang="en-US" sz="2000" dirty="0">
                <a:cs typeface="Arial" panose="020B0604020202020204" pitchFamily="34" charset="0"/>
                <a:sym typeface="Symbol" pitchFamily="18" charset="2"/>
              </a:rPr>
              <a:t>mohou fungovat jako můstkové ligandy.</a:t>
            </a:r>
          </a:p>
          <a:p>
            <a:pPr algn="just" eaLnBrk="1" hangingPunct="1">
              <a:buFont typeface="Wingdings" pitchFamily="2" charset="2"/>
              <a:buNone/>
            </a:pPr>
            <a:r>
              <a:rPr lang="en-US"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AlCl</a:t>
            </a:r>
            <a:r>
              <a:rPr lang="cs-CZ" altLang="en-US" sz="2000" baseline="-25000" dirty="0" err="1">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 CdCl</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CuBr</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BiI</a:t>
            </a:r>
            <a:r>
              <a:rPr lang="cs-CZ" altLang="en-US" sz="2000" baseline="-25000" dirty="0">
                <a:cs typeface="Arial" panose="020B0604020202020204" pitchFamily="34" charset="0"/>
                <a:sym typeface="Symbol" pitchFamily="18" charset="2"/>
              </a:rPr>
              <a:t>3</a:t>
            </a:r>
          </a:p>
        </p:txBody>
      </p:sp>
      <p:pic>
        <p:nvPicPr>
          <p:cNvPr id="59394" name="Picture 2" descr="VÃ½sledek obrÃ¡zku pro polymeric hydr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3"/>
            <a:ext cx="5410200" cy="2687185"/>
          </a:xfrm>
          <a:prstGeom prst="rect">
            <a:avLst/>
          </a:prstGeom>
          <a:noFill/>
          <a:extLst>
            <a:ext uri="{909E8E84-426E-40DD-AFC4-6F175D3DCCD1}">
              <a14:hiddenFill xmlns:a14="http://schemas.microsoft.com/office/drawing/2010/main">
                <a:solidFill>
                  <a:srgbClr val="FFFFFF"/>
                </a:solidFill>
              </a14:hiddenFill>
            </a:ext>
          </a:extLst>
        </p:spPr>
      </p:pic>
      <p:pic>
        <p:nvPicPr>
          <p:cNvPr id="90114" name="Picture 2" descr="VÃ½sledek obrÃ¡zku pro cdc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429001"/>
            <a:ext cx="3276600" cy="24574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97387899-A5F7-1A24-B236-872AFB958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887" y="960855"/>
            <a:ext cx="2083732" cy="130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2638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8139" y="493051"/>
            <a:ext cx="5110162" cy="429681"/>
          </a:xfrm>
        </p:spPr>
        <p:txBody>
          <a:bodyPr>
            <a:normAutofit/>
          </a:bodyPr>
          <a:lstStyle/>
          <a:p>
            <a:r>
              <a:rPr lang="cs-CZ" altLang="en-US" sz="2400" b="1" dirty="0">
                <a:latin typeface="+mn-lt"/>
                <a:cs typeface="Arial" panose="020B0604020202020204" pitchFamily="34" charset="0"/>
              </a:rPr>
              <a:t>Halogenované organické sloučeniny</a:t>
            </a:r>
            <a:endParaRPr lang="cs-CZ" sz="2400" dirty="0">
              <a:latin typeface="+mn-lt"/>
            </a:endParaRPr>
          </a:p>
        </p:txBody>
      </p:sp>
      <p:sp>
        <p:nvSpPr>
          <p:cNvPr id="5" name="AutoShape 3" descr="{\displaystyle {\ce {CCl3F -&gt;[UV] CCl2F^{.}+ Cl^{.}}}}"/>
          <p:cNvSpPr>
            <a:spLocks noChangeAspect="1" noChangeArrowheads="1"/>
          </p:cNvSpPr>
          <p:nvPr/>
        </p:nvSpPr>
        <p:spPr bwMode="auto">
          <a:xfrm>
            <a:off x="2659063"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isplaystyle {\ce {Cl^{.}+ O3 -&gt; O2 + ClO^{.}}}}"/>
          <p:cNvSpPr>
            <a:spLocks noChangeAspect="1" noChangeArrowheads="1"/>
          </p:cNvSpPr>
          <p:nvPr/>
        </p:nvSpPr>
        <p:spPr bwMode="auto">
          <a:xfrm>
            <a:off x="4291013"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5" descr="{\displaystyle {\ce {ClO^{.}+O3 -&gt;2O2 + Cl^{.}}}}"/>
          <p:cNvSpPr>
            <a:spLocks noChangeAspect="1" noChangeArrowheads="1"/>
          </p:cNvSpPr>
          <p:nvPr/>
        </p:nvSpPr>
        <p:spPr bwMode="auto">
          <a:xfrm>
            <a:off x="5095875"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4567" name="Picture 7" descr="VÃ½sledek obrÃ¡zku pro fre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788" y="287923"/>
            <a:ext cx="2162199" cy="2222984"/>
          </a:xfrm>
          <a:prstGeom prst="rect">
            <a:avLst/>
          </a:prstGeom>
          <a:noFill/>
          <a:extLst>
            <a:ext uri="{909E8E84-426E-40DD-AFC4-6F175D3DCCD1}">
              <a14:hiddenFill xmlns:a14="http://schemas.microsoft.com/office/drawing/2010/main">
                <a:solidFill>
                  <a:srgbClr val="FFFFFF"/>
                </a:solidFill>
              </a14:hiddenFill>
            </a:ext>
          </a:extLst>
        </p:spPr>
      </p:pic>
      <p:pic>
        <p:nvPicPr>
          <p:cNvPr id="194569" name="Picture 9" descr="VÃ½sledek obrÃ¡zku pro tefl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643" y="1296256"/>
            <a:ext cx="3313889" cy="1104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636305" y="2576719"/>
            <a:ext cx="3307557" cy="338554"/>
          </a:xfrm>
          <a:prstGeom prst="rect">
            <a:avLst/>
          </a:prstGeom>
          <a:noFill/>
        </p:spPr>
        <p:txBody>
          <a:bodyPr wrap="square" rtlCol="0">
            <a:spAutoFit/>
          </a:bodyPr>
          <a:lstStyle/>
          <a:p>
            <a:r>
              <a:rPr lang="cs-CZ" sz="1600" dirty="0" err="1"/>
              <a:t>Polyperfluorethylen</a:t>
            </a:r>
            <a:r>
              <a:rPr lang="cs-CZ" sz="1600" dirty="0"/>
              <a:t> (</a:t>
            </a:r>
            <a:r>
              <a:rPr lang="cs-CZ" sz="1600" dirty="0" err="1"/>
              <a:t>PTFE</a:t>
            </a:r>
            <a:r>
              <a:rPr lang="cs-CZ" sz="1600" dirty="0"/>
              <a:t>, Teflon)</a:t>
            </a:r>
          </a:p>
        </p:txBody>
      </p:sp>
      <p:pic>
        <p:nvPicPr>
          <p:cNvPr id="13" name="Picture 2" descr="VÃ½sledek obrÃ¡zku pro dd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81" y="3187446"/>
            <a:ext cx="2047853" cy="12696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Ã½sledek obrÃ¡zku pro h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317" y="3125998"/>
            <a:ext cx="1455737" cy="15854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VÃ½sledek obrÃ¡zku pro pv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6932" y="1439483"/>
            <a:ext cx="731351" cy="6880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VÃ½sledek obrÃ¡zku pro chlorinated solvents stru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0621" y="2815707"/>
            <a:ext cx="4219130" cy="39243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dt2">
            <a:extLst>
              <a:ext uri="{FF2B5EF4-FFF2-40B4-BE49-F238E27FC236}">
                <a16:creationId xmlns:a16="http://schemas.microsoft.com/office/drawing/2014/main" id="{8DE8AF90-122D-58B1-8C4F-D38EA60F9957}"/>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507407" y="4984750"/>
            <a:ext cx="3410359" cy="187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ovéPole 3">
            <a:extLst>
              <a:ext uri="{FF2B5EF4-FFF2-40B4-BE49-F238E27FC236}">
                <a16:creationId xmlns:a16="http://schemas.microsoft.com/office/drawing/2014/main" id="{2E8E70EA-0CAF-E746-7B41-09A261213AF4}"/>
              </a:ext>
            </a:extLst>
          </p:cNvPr>
          <p:cNvSpPr txBox="1"/>
          <p:nvPr/>
        </p:nvSpPr>
        <p:spPr>
          <a:xfrm>
            <a:off x="4018602" y="2218207"/>
            <a:ext cx="2072635" cy="338554"/>
          </a:xfrm>
          <a:prstGeom prst="rect">
            <a:avLst/>
          </a:prstGeom>
          <a:noFill/>
        </p:spPr>
        <p:txBody>
          <a:bodyPr wrap="square" rtlCol="0">
            <a:spAutoFit/>
          </a:bodyPr>
          <a:lstStyle/>
          <a:p>
            <a:r>
              <a:rPr lang="cs-CZ" sz="1600" dirty="0"/>
              <a:t>polyvinylchlorid (PVC)</a:t>
            </a:r>
          </a:p>
        </p:txBody>
      </p:sp>
      <p:sp>
        <p:nvSpPr>
          <p:cNvPr id="8" name="TextovéPole 7">
            <a:extLst>
              <a:ext uri="{FF2B5EF4-FFF2-40B4-BE49-F238E27FC236}">
                <a16:creationId xmlns:a16="http://schemas.microsoft.com/office/drawing/2014/main" id="{DA4223AB-D482-71DF-30CF-3421ECA5380B}"/>
              </a:ext>
            </a:extLst>
          </p:cNvPr>
          <p:cNvSpPr txBox="1"/>
          <p:nvPr/>
        </p:nvSpPr>
        <p:spPr>
          <a:xfrm>
            <a:off x="1323975" y="4558080"/>
            <a:ext cx="1524000" cy="338554"/>
          </a:xfrm>
          <a:prstGeom prst="rect">
            <a:avLst/>
          </a:prstGeom>
          <a:noFill/>
        </p:spPr>
        <p:txBody>
          <a:bodyPr wrap="square" rtlCol="0">
            <a:spAutoFit/>
          </a:bodyPr>
          <a:lstStyle/>
          <a:p>
            <a:r>
              <a:rPr lang="cs-CZ" sz="1600" dirty="0"/>
              <a:t>DDT</a:t>
            </a:r>
          </a:p>
        </p:txBody>
      </p:sp>
      <p:sp>
        <p:nvSpPr>
          <p:cNvPr id="9" name="TextovéPole 8">
            <a:extLst>
              <a:ext uri="{FF2B5EF4-FFF2-40B4-BE49-F238E27FC236}">
                <a16:creationId xmlns:a16="http://schemas.microsoft.com/office/drawing/2014/main" id="{72D0A8E0-156B-89C2-D785-0B52D61BA552}"/>
              </a:ext>
            </a:extLst>
          </p:cNvPr>
          <p:cNvSpPr txBox="1"/>
          <p:nvPr/>
        </p:nvSpPr>
        <p:spPr>
          <a:xfrm>
            <a:off x="3529013" y="4771415"/>
            <a:ext cx="1524000" cy="338554"/>
          </a:xfrm>
          <a:prstGeom prst="rect">
            <a:avLst/>
          </a:prstGeom>
          <a:noFill/>
        </p:spPr>
        <p:txBody>
          <a:bodyPr wrap="square" rtlCol="0">
            <a:spAutoFit/>
          </a:bodyPr>
          <a:lstStyle/>
          <a:p>
            <a:r>
              <a:rPr lang="cs-CZ" sz="1600" dirty="0"/>
              <a:t>HCH</a:t>
            </a:r>
          </a:p>
        </p:txBody>
      </p:sp>
    </p:spTree>
    <p:extLst>
      <p:ext uri="{BB962C8B-B14F-4D97-AF65-F5344CB8AC3E}">
        <p14:creationId xmlns:p14="http://schemas.microsoft.com/office/powerpoint/2010/main" val="22689905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10" name="Picture 6" descr="VÃ½sledek obrÃ¡zku pro pc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591" y="339020"/>
            <a:ext cx="5894760" cy="4367482"/>
          </a:xfrm>
          <a:prstGeom prst="rect">
            <a:avLst/>
          </a:prstGeom>
          <a:noFill/>
          <a:extLst>
            <a:ext uri="{909E8E84-426E-40DD-AFC4-6F175D3DCCD1}">
              <a14:hiddenFill xmlns:a14="http://schemas.microsoft.com/office/drawing/2010/main">
                <a:solidFill>
                  <a:srgbClr val="FFFFFF"/>
                </a:solidFill>
              </a14:hiddenFill>
            </a:ext>
          </a:extLst>
        </p:spPr>
      </p:pic>
      <p:pic>
        <p:nvPicPr>
          <p:cNvPr id="200714" name="Picture 10" descr="https://upload.wikimedia.org/wikipedia/commons/thumb/7/70/Polybrominated_biphenyls.svg/1920px-Polybrominated_biphenyls.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6865" y="5291139"/>
            <a:ext cx="2779417" cy="1143614"/>
          </a:xfrm>
          <a:prstGeom prst="rect">
            <a:avLst/>
          </a:prstGeom>
          <a:noFill/>
          <a:extLst>
            <a:ext uri="{909E8E84-426E-40DD-AFC4-6F175D3DCCD1}">
              <a14:hiddenFill xmlns:a14="http://schemas.microsoft.com/office/drawing/2010/main">
                <a:solidFill>
                  <a:srgbClr val="FFFFFF"/>
                </a:solidFill>
              </a14:hiddenFill>
            </a:ext>
          </a:extLst>
        </p:spPr>
      </p:pic>
      <p:pic>
        <p:nvPicPr>
          <p:cNvPr id="200720" name="Picture 16" descr="StrukturnÃ­ vzor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5700" y="4876833"/>
            <a:ext cx="1752600" cy="1798607"/>
          </a:xfrm>
          <a:prstGeom prst="rect">
            <a:avLst/>
          </a:prstGeom>
          <a:noFill/>
          <a:extLst>
            <a:ext uri="{909E8E84-426E-40DD-AFC4-6F175D3DCCD1}">
              <a14:hiddenFill xmlns:a14="http://schemas.microsoft.com/office/drawing/2010/main">
                <a:solidFill>
                  <a:srgbClr val="FFFFFF"/>
                </a:solidFill>
              </a14:hiddenFill>
            </a:ext>
          </a:extLst>
        </p:spPr>
      </p:pic>
      <p:pic>
        <p:nvPicPr>
          <p:cNvPr id="94210" name="Picture 2" descr="StrukturnÃ­ vzor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63" y="3107251"/>
            <a:ext cx="1147458" cy="97534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037DD522-32E1-3FBE-1FAF-FC651A1E0D7C}"/>
              </a:ext>
            </a:extLst>
          </p:cNvPr>
          <p:cNvSpPr>
            <a:spLocks noGrp="1"/>
          </p:cNvSpPr>
          <p:nvPr>
            <p:ph type="title"/>
          </p:nvPr>
        </p:nvSpPr>
        <p:spPr>
          <a:xfrm>
            <a:off x="197012" y="306490"/>
            <a:ext cx="2221085" cy="1270434"/>
          </a:xfrm>
        </p:spPr>
        <p:txBody>
          <a:bodyPr>
            <a:normAutofit/>
          </a:bodyPr>
          <a:lstStyle/>
          <a:p>
            <a:pPr algn="ctr"/>
            <a:r>
              <a:rPr lang="cs-CZ" altLang="en-US" sz="2400" b="1" dirty="0">
                <a:latin typeface="+mn-lt"/>
                <a:cs typeface="Arial" panose="020B0604020202020204" pitchFamily="34" charset="0"/>
              </a:rPr>
              <a:t>Halogenované organické sloučeniny</a:t>
            </a:r>
            <a:endParaRPr lang="cs-CZ" sz="2400" dirty="0">
              <a:latin typeface="+mn-lt"/>
            </a:endParaRPr>
          </a:p>
        </p:txBody>
      </p:sp>
      <p:pic>
        <p:nvPicPr>
          <p:cNvPr id="5122" name="Picture 2" descr="Methyl Iodide, Methyl Iodide-74-88-4, Iodomethane, MethylIodide, Mono ...">
            <a:extLst>
              <a:ext uri="{FF2B5EF4-FFF2-40B4-BE49-F238E27FC236}">
                <a16:creationId xmlns:a16="http://schemas.microsoft.com/office/drawing/2014/main" id="{542595F7-B274-D688-5B1B-29F10143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789" y="1740694"/>
            <a:ext cx="937532" cy="10714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yroxine T4 function, thyroxine test, levels and thyroxine medication">
            <a:extLst>
              <a:ext uri="{FF2B5EF4-FFF2-40B4-BE49-F238E27FC236}">
                <a16:creationId xmlns:a16="http://schemas.microsoft.com/office/drawing/2014/main" id="{022EC304-E4AA-CEC8-7E69-79734AA60A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649" y="4563787"/>
            <a:ext cx="2377064" cy="2098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7532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52402" y="381002"/>
            <a:ext cx="8730341" cy="3170099"/>
          </a:xfrm>
          <a:prstGeom prst="rect">
            <a:avLst/>
          </a:prstGeom>
          <a:noFill/>
        </p:spPr>
        <p:txBody>
          <a:bodyPr wrap="square" rtlCol="0">
            <a:spAutoFit/>
          </a:bodyPr>
          <a:lstStyle/>
          <a:p>
            <a:r>
              <a:rPr lang="cs-CZ" sz="2000" b="1" dirty="0">
                <a:cs typeface="Arial" panose="020B0604020202020204" pitchFamily="34" charset="0"/>
              </a:rPr>
              <a:t>Podle chování k vodě</a:t>
            </a:r>
          </a:p>
          <a:p>
            <a:endParaRPr lang="cs-CZ" sz="2000" dirty="0">
              <a:cs typeface="Arial" panose="020B0604020202020204" pitchFamily="34" charset="0"/>
            </a:endParaRPr>
          </a:p>
          <a:p>
            <a:r>
              <a:rPr lang="cs-CZ" sz="2000" dirty="0">
                <a:cs typeface="Arial" panose="020B0604020202020204" pitchFamily="34" charset="0"/>
              </a:rPr>
              <a:t>1. </a:t>
            </a:r>
            <a:r>
              <a:rPr lang="cs-CZ" sz="2000" i="1" dirty="0">
                <a:cs typeface="Arial" panose="020B0604020202020204" pitchFamily="34" charset="0"/>
              </a:rPr>
              <a:t>Halogenidy podléhající pouze elektrolytické disociaci (výrazně iontové)</a:t>
            </a:r>
          </a:p>
          <a:p>
            <a:r>
              <a:rPr lang="cs-CZ" sz="2000" dirty="0">
                <a:cs typeface="Arial" panose="020B0604020202020204" pitchFamily="34" charset="0"/>
              </a:rPr>
              <a:t>	</a:t>
            </a:r>
            <a:r>
              <a:rPr lang="cs-CZ" sz="2000" dirty="0" err="1">
                <a:cs typeface="Arial" panose="020B0604020202020204" pitchFamily="34" charset="0"/>
              </a:rPr>
              <a:t>NaCl</a:t>
            </a:r>
            <a:r>
              <a:rPr lang="cs-CZ" sz="2000" dirty="0">
                <a:cs typeface="Arial" panose="020B0604020202020204" pitchFamily="34" charset="0"/>
              </a:rPr>
              <a:t>, KI, CaCl</a:t>
            </a:r>
            <a:r>
              <a:rPr lang="cs-CZ" sz="2000" baseline="-25000" dirty="0">
                <a:cs typeface="Arial" panose="020B0604020202020204" pitchFamily="34" charset="0"/>
              </a:rPr>
              <a:t>2</a:t>
            </a:r>
          </a:p>
          <a:p>
            <a:endParaRPr lang="cs-CZ" sz="2000" dirty="0">
              <a:cs typeface="Arial" panose="020B0604020202020204" pitchFamily="34" charset="0"/>
            </a:endParaRPr>
          </a:p>
          <a:p>
            <a:r>
              <a:rPr lang="cs-CZ" sz="2000" dirty="0">
                <a:cs typeface="Arial" panose="020B0604020202020204" pitchFamily="34" charset="0"/>
              </a:rPr>
              <a:t>2. </a:t>
            </a:r>
            <a:r>
              <a:rPr lang="cs-CZ" sz="2000" i="1" dirty="0">
                <a:cs typeface="Arial" panose="020B0604020202020204" pitchFamily="34" charset="0"/>
              </a:rPr>
              <a:t>Hydrolyzující halogenidy (halogenidy nekovů, polokovů a některých kovů)</a:t>
            </a:r>
          </a:p>
          <a:p>
            <a:r>
              <a:rPr lang="cs-CZ" sz="2000" dirty="0">
                <a:cs typeface="Arial" panose="020B0604020202020204" pitchFamily="34" charset="0"/>
              </a:rPr>
              <a:t>	</a:t>
            </a:r>
            <a:r>
              <a:rPr lang="cs-CZ" sz="2000" dirty="0" err="1">
                <a:cs typeface="Arial" panose="020B0604020202020204" pitchFamily="34" charset="0"/>
              </a:rPr>
              <a:t>PI</a:t>
            </a:r>
            <a:r>
              <a:rPr lang="cs-CZ" sz="2000" baseline="-25000" dirty="0" err="1">
                <a:cs typeface="Arial" panose="020B0604020202020204" pitchFamily="34" charset="0"/>
              </a:rPr>
              <a:t>3</a:t>
            </a:r>
            <a:r>
              <a:rPr lang="cs-CZ" sz="2000" dirty="0">
                <a:cs typeface="Arial" panose="020B0604020202020204" pitchFamily="34" charset="0"/>
              </a:rPr>
              <a:t>, AsCl</a:t>
            </a:r>
            <a:r>
              <a:rPr lang="cs-CZ" sz="2000" baseline="-25000" dirty="0">
                <a:cs typeface="Arial" panose="020B0604020202020204" pitchFamily="34" charset="0"/>
              </a:rPr>
              <a:t>3</a:t>
            </a:r>
            <a:r>
              <a:rPr lang="cs-CZ" sz="2000" dirty="0">
                <a:cs typeface="Arial" panose="020B0604020202020204" pitchFamily="34" charset="0"/>
              </a:rPr>
              <a:t>, TiCl</a:t>
            </a:r>
            <a:r>
              <a:rPr lang="cs-CZ" sz="2000" baseline="-25000" dirty="0">
                <a:cs typeface="Arial" panose="020B0604020202020204" pitchFamily="34" charset="0"/>
              </a:rPr>
              <a:t>4</a:t>
            </a:r>
            <a:endParaRPr lang="cs-CZ" sz="2000" dirty="0">
              <a:cs typeface="Arial" panose="020B0604020202020204" pitchFamily="34" charset="0"/>
            </a:endParaRPr>
          </a:p>
          <a:p>
            <a:endParaRPr lang="cs-CZ" sz="2000" dirty="0">
              <a:cs typeface="Arial" panose="020B0604020202020204" pitchFamily="34" charset="0"/>
            </a:endParaRPr>
          </a:p>
          <a:p>
            <a:r>
              <a:rPr lang="cs-CZ" sz="2000" dirty="0">
                <a:cs typeface="Arial" panose="020B0604020202020204" pitchFamily="34" charset="0"/>
              </a:rPr>
              <a:t>3. </a:t>
            </a:r>
            <a:r>
              <a:rPr lang="cs-CZ" sz="2000" i="1" dirty="0">
                <a:cs typeface="Arial" panose="020B0604020202020204" pitchFamily="34" charset="0"/>
              </a:rPr>
              <a:t>Halogenidy nereagující s vodou</a:t>
            </a:r>
          </a:p>
          <a:p>
            <a:r>
              <a:rPr lang="cs-CZ" sz="2000" dirty="0">
                <a:cs typeface="Arial" panose="020B0604020202020204" pitchFamily="34" charset="0"/>
              </a:rPr>
              <a:t>	</a:t>
            </a:r>
            <a:r>
              <a:rPr lang="cs-CZ" sz="2000" dirty="0" err="1">
                <a:cs typeface="Arial" panose="020B0604020202020204" pitchFamily="34" charset="0"/>
              </a:rPr>
              <a:t>CCl</a:t>
            </a:r>
            <a:r>
              <a:rPr lang="cs-CZ" sz="2000" baseline="-25000" dirty="0" err="1">
                <a:cs typeface="Arial" panose="020B0604020202020204" pitchFamily="34" charset="0"/>
              </a:rPr>
              <a:t>4</a:t>
            </a:r>
            <a:r>
              <a:rPr lang="cs-CZ" sz="2000" dirty="0">
                <a:cs typeface="Arial" panose="020B0604020202020204" pitchFamily="34" charset="0"/>
              </a:rPr>
              <a:t>, SF</a:t>
            </a:r>
            <a:r>
              <a:rPr lang="cs-CZ" sz="2000" baseline="-25000" dirty="0">
                <a:cs typeface="Arial" panose="020B0604020202020204" pitchFamily="34" charset="0"/>
              </a:rPr>
              <a:t>6</a:t>
            </a:r>
            <a:r>
              <a:rPr lang="cs-CZ" sz="2000" dirty="0">
                <a:cs typeface="Arial" panose="020B0604020202020204" pitchFamily="34" charset="0"/>
              </a:rPr>
              <a:t>, SeF</a:t>
            </a:r>
            <a:r>
              <a:rPr lang="cs-CZ" sz="2000" baseline="-25000" dirty="0">
                <a:cs typeface="Arial" panose="020B0604020202020204" pitchFamily="34" charset="0"/>
              </a:rPr>
              <a:t>6</a:t>
            </a:r>
            <a:r>
              <a:rPr lang="cs-CZ" sz="2000" dirty="0">
                <a:cs typeface="Arial" panose="020B0604020202020204" pitchFamily="34" charset="0"/>
              </a:rPr>
              <a:t>, OsF</a:t>
            </a:r>
            <a:r>
              <a:rPr lang="cs-CZ" sz="2000" baseline="-25000" dirty="0">
                <a:cs typeface="Arial" panose="020B0604020202020204" pitchFamily="34" charset="0"/>
              </a:rPr>
              <a:t>6</a:t>
            </a:r>
          </a:p>
        </p:txBody>
      </p:sp>
      <p:pic>
        <p:nvPicPr>
          <p:cNvPr id="92162" name="Picture 2" descr="VÃ½sledek obrÃ¡zku pro chlorides period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59" y="3732246"/>
            <a:ext cx="8112281" cy="28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8681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1453" y="454089"/>
            <a:ext cx="8610600" cy="6247864"/>
          </a:xfrm>
          <a:prstGeom prst="rect">
            <a:avLst/>
          </a:prstGeom>
        </p:spPr>
        <p:txBody>
          <a:bodyPr wrap="square">
            <a:spAutoFit/>
          </a:bodyPr>
          <a:lstStyle/>
          <a:p>
            <a:pPr algn="just"/>
            <a:r>
              <a:rPr lang="cs-CZ" sz="2000" b="1" dirty="0">
                <a:cs typeface="Arial" panose="020B0604020202020204" pitchFamily="34" charset="0"/>
              </a:rPr>
              <a:t>Fluorid uranový</a:t>
            </a:r>
            <a:r>
              <a:rPr lang="cs-CZ" sz="2000" dirty="0">
                <a:cs typeface="Arial" panose="020B0604020202020204" pitchFamily="34" charset="0"/>
              </a:rPr>
              <a:t> (</a:t>
            </a:r>
            <a:r>
              <a:rPr lang="en-US" sz="2000" dirty="0" err="1">
                <a:cs typeface="Arial" panose="020B0604020202020204" pitchFamily="34" charset="0"/>
              </a:rPr>
              <a:t>UF</a:t>
            </a:r>
            <a:r>
              <a:rPr lang="en-US" sz="2000" baseline="-25000" dirty="0" err="1">
                <a:cs typeface="Arial" panose="020B0604020202020204" pitchFamily="34" charset="0"/>
              </a:rPr>
              <a:t>6</a:t>
            </a:r>
            <a:r>
              <a:rPr lang="en-US" sz="2000" dirty="0">
                <a:cs typeface="Arial" panose="020B0604020202020204" pitchFamily="34" charset="0"/>
              </a:rPr>
              <a:t>, </a:t>
            </a:r>
            <a:r>
              <a:rPr lang="cs-CZ" sz="2000" dirty="0">
                <a:cs typeface="Arial" panose="020B0604020202020204" pitchFamily="34" charset="0"/>
              </a:rPr>
              <a:t>„</a:t>
            </a:r>
            <a:r>
              <a:rPr lang="cs-CZ" sz="2000" dirty="0" err="1">
                <a:cs typeface="Arial" panose="020B0604020202020204" pitchFamily="34" charset="0"/>
              </a:rPr>
              <a:t>hex</a:t>
            </a:r>
            <a:r>
              <a:rPr lang="cs-CZ" sz="2000" dirty="0">
                <a:cs typeface="Arial" panose="020B0604020202020204" pitchFamily="34" charset="0"/>
              </a:rPr>
              <a:t>“) je </a:t>
            </a:r>
            <a:r>
              <a:rPr lang="en-US" sz="2000" dirty="0" err="1">
                <a:cs typeface="Arial" panose="020B0604020202020204" pitchFamily="34" charset="0"/>
              </a:rPr>
              <a:t>toxick</a:t>
            </a:r>
            <a:r>
              <a:rPr lang="cs-CZ" sz="2000" dirty="0">
                <a:cs typeface="Arial" panose="020B0604020202020204" pitchFamily="34" charset="0"/>
              </a:rPr>
              <a:t>ý a korozívní, slouží k rozdělení izotopů uranu pro použití v jaderných elektrárnách.</a:t>
            </a:r>
          </a:p>
          <a:p>
            <a:pPr algn="just"/>
            <a:endParaRPr lang="cs-CZ" sz="2000" b="1" dirty="0">
              <a:cs typeface="Arial" panose="020B0604020202020204" pitchFamily="34" charset="0"/>
            </a:endParaRPr>
          </a:p>
          <a:p>
            <a:pPr algn="just"/>
            <a:endParaRPr lang="cs-CZ" sz="2000" b="1" dirty="0">
              <a:cs typeface="Arial" panose="020B0604020202020204" pitchFamily="34" charset="0"/>
            </a:endParaRPr>
          </a:p>
          <a:p>
            <a:pPr algn="just"/>
            <a:endParaRPr lang="cs-CZ" sz="2000" b="1" dirty="0">
              <a:cs typeface="Arial" panose="020B0604020202020204" pitchFamily="34" charset="0"/>
            </a:endParaRPr>
          </a:p>
          <a:p>
            <a:pPr algn="just"/>
            <a:r>
              <a:rPr lang="cs-CZ" sz="2000" b="1" dirty="0">
                <a:cs typeface="Arial" panose="020B0604020202020204" pitchFamily="34" charset="0"/>
              </a:rPr>
              <a:t>Fluorid sodný</a:t>
            </a:r>
            <a:r>
              <a:rPr lang="cs-CZ" sz="2000" dirty="0">
                <a:cs typeface="Arial" panose="020B0604020202020204" pitchFamily="34" charset="0"/>
              </a:rPr>
              <a:t> (</a:t>
            </a:r>
            <a:r>
              <a:rPr lang="cs-CZ" sz="2000" dirty="0" err="1">
                <a:cs typeface="Arial" panose="020B0604020202020204" pitchFamily="34" charset="0"/>
              </a:rPr>
              <a:t>NaF</a:t>
            </a:r>
            <a:r>
              <a:rPr lang="cs-CZ" sz="2000" dirty="0">
                <a:cs typeface="Arial" panose="020B0604020202020204" pitchFamily="34" charset="0"/>
              </a:rPr>
              <a:t>) a </a:t>
            </a:r>
            <a:r>
              <a:rPr lang="cs-CZ" sz="2000" b="1" dirty="0">
                <a:cs typeface="Arial" panose="020B0604020202020204" pitchFamily="34" charset="0"/>
              </a:rPr>
              <a:t>fluorid cínatý</a:t>
            </a:r>
            <a:r>
              <a:rPr lang="cs-CZ" sz="2000" dirty="0">
                <a:cs typeface="Arial" panose="020B0604020202020204" pitchFamily="34" charset="0"/>
              </a:rPr>
              <a:t> (</a:t>
            </a:r>
            <a:r>
              <a:rPr lang="cs-CZ" sz="2000" dirty="0" err="1">
                <a:cs typeface="Arial" panose="020B0604020202020204" pitchFamily="34" charset="0"/>
              </a:rPr>
              <a:t>SnF</a:t>
            </a:r>
            <a:r>
              <a:rPr lang="cs-CZ" sz="2000" baseline="-25000" dirty="0" err="1">
                <a:cs typeface="Arial" panose="020B0604020202020204" pitchFamily="34" charset="0"/>
              </a:rPr>
              <a:t>2</a:t>
            </a:r>
            <a:r>
              <a:rPr lang="cs-CZ" sz="2000" dirty="0">
                <a:cs typeface="Arial" panose="020B0604020202020204" pitchFamily="34" charset="0"/>
              </a:rPr>
              <a:t>) se přidávají jako desinfekce do zubních past a slouží k ochraně dřeva před hnilobou. </a:t>
            </a:r>
          </a:p>
          <a:p>
            <a:pPr algn="just"/>
            <a:endParaRPr lang="cs-CZ" sz="2000" dirty="0">
              <a:cs typeface="Arial" panose="020B0604020202020204" pitchFamily="34" charset="0"/>
            </a:endParaRPr>
          </a:p>
          <a:p>
            <a:pPr algn="just"/>
            <a:r>
              <a:rPr lang="cs-CZ" sz="2000" b="1" dirty="0">
                <a:cs typeface="Arial" panose="020B0604020202020204" pitchFamily="34" charset="0"/>
              </a:rPr>
              <a:t>Fluorid sírový</a:t>
            </a:r>
            <a:r>
              <a:rPr lang="cs-CZ" sz="2000" dirty="0">
                <a:cs typeface="Arial" panose="020B0604020202020204" pitchFamily="34" charset="0"/>
              </a:rPr>
              <a:t> (</a:t>
            </a:r>
            <a:r>
              <a:rPr lang="cs-CZ" sz="2000" dirty="0" err="1">
                <a:cs typeface="Arial" panose="020B0604020202020204" pitchFamily="34" charset="0"/>
              </a:rPr>
              <a:t>SF</a:t>
            </a:r>
            <a:r>
              <a:rPr lang="cs-CZ" sz="2000" baseline="-25000" dirty="0" err="1">
                <a:cs typeface="Arial" panose="020B0604020202020204" pitchFamily="34" charset="0"/>
              </a:rPr>
              <a:t>6</a:t>
            </a:r>
            <a:r>
              <a:rPr lang="cs-CZ" sz="2000" dirty="0">
                <a:cs typeface="Arial" panose="020B0604020202020204" pitchFamily="34" charset="0"/>
              </a:rPr>
              <a:t>) se využívá k </a:t>
            </a:r>
            <a:r>
              <a:rPr lang="cs-CZ" sz="2000" u="sng" dirty="0">
                <a:cs typeface="Arial" panose="020B0604020202020204" pitchFamily="34" charset="0"/>
              </a:rPr>
              <a:t>přípravě inertní atmosféry</a:t>
            </a:r>
            <a:r>
              <a:rPr lang="cs-CZ" sz="2000" dirty="0">
                <a:cs typeface="Arial" panose="020B0604020202020204" pitchFamily="34" charset="0"/>
              </a:rPr>
              <a:t> při odlévání hořčíkových slitin, ve směsi s dusíkem nebo argonem slouží k odstraňování vodíku a dalších nežádoucích prvků, které způsobují poréznost hliníku a mědi. SF</a:t>
            </a:r>
            <a:r>
              <a:rPr lang="cs-CZ" sz="2000" baseline="-25000" dirty="0">
                <a:cs typeface="Arial" panose="020B0604020202020204" pitchFamily="34" charset="0"/>
              </a:rPr>
              <a:t>6</a:t>
            </a:r>
            <a:r>
              <a:rPr lang="cs-CZ" sz="2000" dirty="0">
                <a:cs typeface="Arial" panose="020B0604020202020204" pitchFamily="34" charset="0"/>
              </a:rPr>
              <a:t> se také používá jako </a:t>
            </a:r>
            <a:r>
              <a:rPr lang="cs-CZ" sz="2000" u="sng" dirty="0">
                <a:cs typeface="Arial" panose="020B0604020202020204" pitchFamily="34" charset="0"/>
              </a:rPr>
              <a:t>zvukově izolační plyn do dvojitých skel oken</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b="1" dirty="0" err="1">
                <a:cs typeface="Arial" panose="020B0604020202020204" pitchFamily="34" charset="0"/>
              </a:rPr>
              <a:t>Hydrofluorid</a:t>
            </a:r>
            <a:r>
              <a:rPr lang="cs-CZ" sz="2000" b="1" dirty="0">
                <a:cs typeface="Arial" panose="020B0604020202020204" pitchFamily="34" charset="0"/>
              </a:rPr>
              <a:t> amonný</a:t>
            </a:r>
            <a:r>
              <a:rPr lang="cs-CZ" sz="2000" dirty="0">
                <a:cs typeface="Arial" panose="020B0604020202020204" pitchFamily="34" charset="0"/>
              </a:rPr>
              <a:t> (</a:t>
            </a:r>
            <a:r>
              <a:rPr lang="cs-CZ" sz="2000" dirty="0" err="1">
                <a:cs typeface="Arial" panose="020B0604020202020204" pitchFamily="34" charset="0"/>
              </a:rPr>
              <a:t>NH</a:t>
            </a:r>
            <a:r>
              <a:rPr lang="cs-CZ" sz="2000" baseline="-25000" dirty="0" err="1">
                <a:cs typeface="Arial" panose="020B0604020202020204" pitchFamily="34" charset="0"/>
              </a:rPr>
              <a:t>4</a:t>
            </a:r>
            <a:r>
              <a:rPr lang="cs-CZ" sz="2000" dirty="0" err="1">
                <a:cs typeface="Arial" panose="020B0604020202020204" pitchFamily="34" charset="0"/>
              </a:rPr>
              <a:t>HF</a:t>
            </a:r>
            <a:r>
              <a:rPr lang="cs-CZ" sz="2000" baseline="-25000" dirty="0" err="1">
                <a:cs typeface="Arial" panose="020B0604020202020204" pitchFamily="34" charset="0"/>
              </a:rPr>
              <a:t>2</a:t>
            </a:r>
            <a:r>
              <a:rPr lang="cs-CZ" sz="2000" dirty="0">
                <a:cs typeface="Arial" panose="020B0604020202020204" pitchFamily="34" charset="0"/>
              </a:rPr>
              <a:t>) se používá jako desinfekční činidlo v lihovarnictví a k leptání skla. </a:t>
            </a:r>
          </a:p>
          <a:p>
            <a:pPr algn="just"/>
            <a:endParaRPr lang="cs-CZ" sz="2000" dirty="0">
              <a:cs typeface="Arial" panose="020B0604020202020204" pitchFamily="34" charset="0"/>
            </a:endParaRPr>
          </a:p>
          <a:p>
            <a:pPr algn="just"/>
            <a:r>
              <a:rPr lang="cs-CZ" sz="2000" b="1" dirty="0">
                <a:cs typeface="Arial" panose="020B0604020202020204" pitchFamily="34" charset="0"/>
              </a:rPr>
              <a:t>Fluorid boritý </a:t>
            </a:r>
            <a:r>
              <a:rPr lang="cs-CZ" sz="2000" dirty="0">
                <a:cs typeface="Arial" panose="020B0604020202020204" pitchFamily="34" charset="0"/>
              </a:rPr>
              <a:t>(</a:t>
            </a:r>
            <a:r>
              <a:rPr lang="cs-CZ" sz="2000" dirty="0" err="1">
                <a:cs typeface="Arial" panose="020B0604020202020204" pitchFamily="34" charset="0"/>
              </a:rPr>
              <a:t>BF</a:t>
            </a:r>
            <a:r>
              <a:rPr lang="cs-CZ" sz="2000" baseline="-25000" dirty="0" err="1">
                <a:cs typeface="Arial" panose="020B0604020202020204" pitchFamily="34" charset="0"/>
              </a:rPr>
              <a:t>3</a:t>
            </a:r>
            <a:r>
              <a:rPr lang="cs-CZ" sz="2000" dirty="0">
                <a:cs typeface="Arial" panose="020B0604020202020204" pitchFamily="34" charset="0"/>
              </a:rPr>
              <a:t>) se používá jako katalyzátor iontových polymerací alkenů. </a:t>
            </a:r>
          </a:p>
          <a:p>
            <a:pPr algn="just"/>
            <a:endParaRPr lang="cs-CZ" sz="2000" dirty="0">
              <a:cs typeface="Arial" panose="020B0604020202020204" pitchFamily="34" charset="0"/>
            </a:endParaRPr>
          </a:p>
          <a:p>
            <a:pPr algn="just"/>
            <a:r>
              <a:rPr lang="cs-CZ" sz="2000" b="1" dirty="0">
                <a:cs typeface="Arial" panose="020B0604020202020204" pitchFamily="34" charset="0"/>
              </a:rPr>
              <a:t>Fluoridy stříbrnatý</a:t>
            </a:r>
            <a:r>
              <a:rPr lang="cs-CZ" sz="2000" dirty="0">
                <a:cs typeface="Arial" panose="020B0604020202020204" pitchFamily="34" charset="0"/>
              </a:rPr>
              <a:t> (</a:t>
            </a:r>
            <a:r>
              <a:rPr lang="cs-CZ" sz="2000" dirty="0" err="1">
                <a:cs typeface="Arial" panose="020B0604020202020204" pitchFamily="34" charset="0"/>
              </a:rPr>
              <a:t>AgF</a:t>
            </a:r>
            <a:r>
              <a:rPr lang="cs-CZ" sz="2000" baseline="-25000" dirty="0" err="1">
                <a:cs typeface="Arial" panose="020B0604020202020204" pitchFamily="34" charset="0"/>
              </a:rPr>
              <a:t>2</a:t>
            </a:r>
            <a:r>
              <a:rPr lang="cs-CZ" sz="2000" dirty="0">
                <a:cs typeface="Arial" panose="020B0604020202020204" pitchFamily="34" charset="0"/>
              </a:rPr>
              <a:t>), </a:t>
            </a:r>
            <a:r>
              <a:rPr lang="cs-CZ" sz="2000" b="1" dirty="0">
                <a:cs typeface="Arial" panose="020B0604020202020204" pitchFamily="34" charset="0"/>
              </a:rPr>
              <a:t>kobaltitý</a:t>
            </a:r>
            <a:r>
              <a:rPr lang="cs-CZ" sz="2000" dirty="0">
                <a:cs typeface="Arial" panose="020B0604020202020204" pitchFamily="34" charset="0"/>
              </a:rPr>
              <a:t> (</a:t>
            </a:r>
            <a:r>
              <a:rPr lang="cs-CZ" sz="2000" dirty="0" err="1">
                <a:cs typeface="Arial" panose="020B0604020202020204" pitchFamily="34" charset="0"/>
              </a:rPr>
              <a:t>CoF</a:t>
            </a:r>
            <a:r>
              <a:rPr lang="cs-CZ" sz="2000" baseline="-25000" dirty="0" err="1">
                <a:cs typeface="Arial" panose="020B0604020202020204" pitchFamily="34" charset="0"/>
              </a:rPr>
              <a:t>3</a:t>
            </a:r>
            <a:r>
              <a:rPr lang="cs-CZ" sz="2000" dirty="0">
                <a:cs typeface="Arial" panose="020B0604020202020204" pitchFamily="34" charset="0"/>
              </a:rPr>
              <a:t>), </a:t>
            </a:r>
            <a:r>
              <a:rPr lang="cs-CZ" sz="2000" b="1" dirty="0" err="1">
                <a:cs typeface="Arial" panose="020B0604020202020204" pitchFamily="34" charset="0"/>
              </a:rPr>
              <a:t>niklitý</a:t>
            </a:r>
            <a:r>
              <a:rPr lang="cs-CZ" sz="2000" dirty="0">
                <a:cs typeface="Arial" panose="020B0604020202020204" pitchFamily="34" charset="0"/>
              </a:rPr>
              <a:t> (</a:t>
            </a:r>
            <a:r>
              <a:rPr lang="cs-CZ" sz="2000" dirty="0" err="1">
                <a:cs typeface="Arial" panose="020B0604020202020204" pitchFamily="34" charset="0"/>
              </a:rPr>
              <a:t>NiF</a:t>
            </a:r>
            <a:r>
              <a:rPr lang="cs-CZ" sz="2000" baseline="-25000" dirty="0" err="1">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chloritý</a:t>
            </a:r>
            <a:r>
              <a:rPr lang="cs-CZ" sz="2000" dirty="0">
                <a:cs typeface="Arial" panose="020B0604020202020204" pitchFamily="34" charset="0"/>
              </a:rPr>
              <a:t> (</a:t>
            </a:r>
            <a:r>
              <a:rPr lang="cs-CZ" sz="2000" dirty="0" err="1">
                <a:cs typeface="Arial" panose="020B0604020202020204" pitchFamily="34" charset="0"/>
              </a:rPr>
              <a:t>ClF</a:t>
            </a:r>
            <a:r>
              <a:rPr lang="cs-CZ" sz="2000" baseline="-25000" dirty="0" err="1">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bromitý</a:t>
            </a:r>
            <a:r>
              <a:rPr lang="cs-CZ" sz="2000" dirty="0">
                <a:cs typeface="Arial" panose="020B0604020202020204" pitchFamily="34" charset="0"/>
              </a:rPr>
              <a:t> (</a:t>
            </a:r>
            <a:r>
              <a:rPr lang="cs-CZ" sz="2000" dirty="0" err="1">
                <a:cs typeface="Arial" panose="020B0604020202020204" pitchFamily="34" charset="0"/>
              </a:rPr>
              <a:t>BrF</a:t>
            </a:r>
            <a:r>
              <a:rPr lang="cs-CZ" sz="2000" baseline="-25000" dirty="0" err="1">
                <a:cs typeface="Arial" panose="020B0604020202020204" pitchFamily="34" charset="0"/>
              </a:rPr>
              <a:t>3</a:t>
            </a:r>
            <a:r>
              <a:rPr lang="cs-CZ" sz="2000" dirty="0">
                <a:cs typeface="Arial" panose="020B0604020202020204" pitchFamily="34" charset="0"/>
              </a:rPr>
              <a:t>), </a:t>
            </a:r>
            <a:r>
              <a:rPr lang="cs-CZ" sz="2000" b="1" dirty="0">
                <a:cs typeface="Arial" panose="020B0604020202020204" pitchFamily="34" charset="0"/>
              </a:rPr>
              <a:t>fosforečný</a:t>
            </a:r>
            <a:r>
              <a:rPr lang="cs-CZ" sz="2000" dirty="0">
                <a:cs typeface="Arial" panose="020B0604020202020204" pitchFamily="34" charset="0"/>
              </a:rPr>
              <a:t> (</a:t>
            </a:r>
            <a:r>
              <a:rPr lang="cs-CZ" sz="2000" dirty="0" err="1">
                <a:cs typeface="Arial" panose="020B0604020202020204" pitchFamily="34" charset="0"/>
              </a:rPr>
              <a:t>PF</a:t>
            </a:r>
            <a:r>
              <a:rPr lang="cs-CZ" sz="2000" baseline="-25000" dirty="0" err="1">
                <a:cs typeface="Arial" panose="020B0604020202020204" pitchFamily="34" charset="0"/>
              </a:rPr>
              <a:t>5</a:t>
            </a:r>
            <a:r>
              <a:rPr lang="cs-CZ" sz="2000" dirty="0">
                <a:cs typeface="Arial" panose="020B0604020202020204" pitchFamily="34" charset="0"/>
              </a:rPr>
              <a:t>) a </a:t>
            </a:r>
            <a:r>
              <a:rPr lang="cs-CZ" sz="2000" b="1" dirty="0">
                <a:cs typeface="Arial" panose="020B0604020202020204" pitchFamily="34" charset="0"/>
              </a:rPr>
              <a:t>siřičitý</a:t>
            </a:r>
            <a:r>
              <a:rPr lang="cs-CZ" sz="2000" dirty="0">
                <a:cs typeface="Arial" panose="020B0604020202020204" pitchFamily="34" charset="0"/>
              </a:rPr>
              <a:t> (</a:t>
            </a:r>
            <a:r>
              <a:rPr lang="cs-CZ" sz="2000" dirty="0" err="1">
                <a:cs typeface="Arial" panose="020B0604020202020204" pitchFamily="34" charset="0"/>
              </a:rPr>
              <a:t>SF</a:t>
            </a:r>
            <a:r>
              <a:rPr lang="cs-CZ" sz="2000" baseline="-25000" dirty="0" err="1">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 </a:t>
            </a:r>
            <a:r>
              <a:rPr lang="cs-CZ" sz="2000" dirty="0">
                <a:cs typeface="Arial" panose="020B0604020202020204" pitchFamily="34" charset="0"/>
              </a:rPr>
              <a:t>jsou důležitá fluorační činidla. </a:t>
            </a:r>
          </a:p>
        </p:txBody>
      </p:sp>
      <p:pic>
        <p:nvPicPr>
          <p:cNvPr id="4" name="Obrázek 3">
            <a:extLst>
              <a:ext uri="{FF2B5EF4-FFF2-40B4-BE49-F238E27FC236}">
                <a16:creationId xmlns:a16="http://schemas.microsoft.com/office/drawing/2014/main" id="{7D933771-DA7E-208A-19BC-2892E7DC5C65}"/>
              </a:ext>
            </a:extLst>
          </p:cNvPr>
          <p:cNvPicPr>
            <a:picLocks noChangeAspect="1"/>
          </p:cNvPicPr>
          <p:nvPr/>
        </p:nvPicPr>
        <p:blipFill>
          <a:blip r:embed="rId2"/>
          <a:stretch>
            <a:fillRect/>
          </a:stretch>
        </p:blipFill>
        <p:spPr>
          <a:xfrm>
            <a:off x="4833257" y="1093497"/>
            <a:ext cx="3959290" cy="718278"/>
          </a:xfrm>
          <a:prstGeom prst="rect">
            <a:avLst/>
          </a:prstGeom>
        </p:spPr>
      </p:pic>
    </p:spTree>
    <p:extLst>
      <p:ext uri="{BB962C8B-B14F-4D97-AF65-F5344CB8AC3E}">
        <p14:creationId xmlns:p14="http://schemas.microsoft.com/office/powerpoint/2010/main" val="442227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43191" y="4316549"/>
            <a:ext cx="8672209" cy="2133600"/>
          </a:xfrm>
        </p:spPr>
        <p:txBody>
          <a:bodyPr>
            <a:noAutofit/>
          </a:bodyPr>
          <a:lstStyle/>
          <a:p>
            <a:pPr marL="0" indent="0" algn="just">
              <a:lnSpc>
                <a:spcPct val="100000"/>
              </a:lnSpc>
              <a:buNone/>
            </a:pPr>
            <a:r>
              <a:rPr lang="cs-CZ" sz="2000" b="1" dirty="0">
                <a:cs typeface="Arial" panose="020B0604020202020204" pitchFamily="34" charset="0"/>
              </a:rPr>
              <a:t>Chloridy</a:t>
            </a:r>
            <a:r>
              <a:rPr lang="cs-CZ" sz="2000" dirty="0">
                <a:cs typeface="Arial" panose="020B0604020202020204" pitchFamily="34" charset="0"/>
              </a:rPr>
              <a:t>: biogenní ion, vliv na hospodaření organismu s vodou, acidobazickou rovnováhu a osmotický tlak tělních tekutin. Součást izotonických a fyziologických roztoků v medicíně.</a:t>
            </a:r>
          </a:p>
          <a:p>
            <a:pPr marL="0" indent="0" algn="just">
              <a:lnSpc>
                <a:spcPct val="100000"/>
              </a:lnSpc>
              <a:buNone/>
            </a:pPr>
            <a:r>
              <a:rPr lang="cs-CZ" sz="2000" b="1" dirty="0">
                <a:cs typeface="Arial" panose="020B0604020202020204" pitchFamily="34" charset="0"/>
              </a:rPr>
              <a:t>Bromidy</a:t>
            </a:r>
            <a:r>
              <a:rPr lang="cs-CZ" sz="2000" dirty="0">
                <a:cs typeface="Arial" panose="020B0604020202020204" pitchFamily="34" charset="0"/>
              </a:rPr>
              <a:t>: </a:t>
            </a:r>
          </a:p>
          <a:p>
            <a:pPr marL="0" indent="0" algn="just">
              <a:lnSpc>
                <a:spcPct val="100000"/>
              </a:lnSpc>
              <a:buNone/>
            </a:pPr>
            <a:r>
              <a:rPr lang="cs-CZ" sz="2000" dirty="0" err="1">
                <a:cs typeface="Arial" panose="020B0604020202020204" pitchFamily="34" charset="0"/>
              </a:rPr>
              <a:t>hypotenzivní</a:t>
            </a:r>
            <a:r>
              <a:rPr lang="cs-CZ" sz="2000" dirty="0">
                <a:cs typeface="Arial" panose="020B0604020202020204" pitchFamily="34" charset="0"/>
              </a:rPr>
              <a:t> a sedativní účinky </a:t>
            </a:r>
          </a:p>
        </p:txBody>
      </p:sp>
      <p:sp>
        <p:nvSpPr>
          <p:cNvPr id="5" name="Obdélník 4"/>
          <p:cNvSpPr/>
          <p:nvPr/>
        </p:nvSpPr>
        <p:spPr>
          <a:xfrm>
            <a:off x="228600" y="305772"/>
            <a:ext cx="8686800" cy="1631216"/>
          </a:xfrm>
          <a:prstGeom prst="rect">
            <a:avLst/>
          </a:prstGeom>
        </p:spPr>
        <p:txBody>
          <a:bodyPr wrap="square">
            <a:spAutoFit/>
          </a:bodyPr>
          <a:lstStyle/>
          <a:p>
            <a:r>
              <a:rPr lang="cs-CZ" sz="2000" b="1" dirty="0">
                <a:cs typeface="Arial" panose="020B0604020202020204" pitchFamily="34" charset="0"/>
              </a:rPr>
              <a:t>Fluorid dusitý</a:t>
            </a:r>
            <a:r>
              <a:rPr lang="cs-CZ" sz="2000" dirty="0">
                <a:cs typeface="Arial" panose="020B0604020202020204" pitchFamily="34" charset="0"/>
              </a:rPr>
              <a:t> NF</a:t>
            </a:r>
            <a:r>
              <a:rPr lang="cs-CZ" sz="2000" baseline="-25000" dirty="0">
                <a:cs typeface="Arial" panose="020B0604020202020204" pitchFamily="34" charset="0"/>
              </a:rPr>
              <a:t>3</a:t>
            </a:r>
            <a:r>
              <a:rPr lang="cs-CZ" sz="2000" dirty="0">
                <a:cs typeface="Arial" panose="020B0604020202020204" pitchFamily="34" charset="0"/>
              </a:rPr>
              <a:t> selektivní leptací činidlo při výrobě polovodičů</a:t>
            </a:r>
          </a:p>
          <a:p>
            <a:endParaRPr lang="cs-CZ" sz="2000" dirty="0">
              <a:cs typeface="Arial" panose="020B0604020202020204" pitchFamily="34" charset="0"/>
            </a:endParaRPr>
          </a:p>
          <a:p>
            <a:r>
              <a:rPr lang="cs-CZ" sz="2000" b="1" dirty="0">
                <a:cs typeface="Arial" panose="020B0604020202020204" pitchFamily="34" charset="0"/>
              </a:rPr>
              <a:t>Jodid dusitý </a:t>
            </a:r>
            <a:r>
              <a:rPr lang="cs-CZ" sz="2000" dirty="0">
                <a:cs typeface="Arial" panose="020B0604020202020204" pitchFamily="34" charset="0"/>
              </a:rPr>
              <a:t>NI</a:t>
            </a:r>
            <a:r>
              <a:rPr lang="cs-CZ" sz="2000" baseline="-25000" dirty="0">
                <a:cs typeface="Arial" panose="020B0604020202020204" pitchFamily="34" charset="0"/>
              </a:rPr>
              <a:t>3</a:t>
            </a:r>
            <a:r>
              <a:rPr lang="cs-CZ" sz="2000" dirty="0">
                <a:cs typeface="Arial" panose="020B0604020202020204" pitchFamily="34" charset="0"/>
              </a:rPr>
              <a:t> třaskavina (</a:t>
            </a:r>
            <a:r>
              <a:rPr lang="cs-CZ" sz="2000" dirty="0" err="1">
                <a:cs typeface="Arial" panose="020B0604020202020204" pitchFamily="34" charset="0"/>
              </a:rPr>
              <a:t>jododusík</a:t>
            </a:r>
            <a:r>
              <a:rPr lang="cs-CZ" sz="2000" dirty="0">
                <a:cs typeface="Arial" panose="020B0604020202020204" pitchFamily="34" charset="0"/>
              </a:rPr>
              <a:t>)</a:t>
            </a:r>
          </a:p>
          <a:p>
            <a:endParaRPr lang="cs-CZ" sz="2000" dirty="0">
              <a:cs typeface="Arial" panose="020B0604020202020204" pitchFamily="34" charset="0"/>
            </a:endParaRPr>
          </a:p>
          <a:p>
            <a:r>
              <a:rPr lang="cs-CZ" sz="2000" b="1" dirty="0">
                <a:cs typeface="Arial" panose="020B0604020202020204" pitchFamily="34" charset="0"/>
              </a:rPr>
              <a:t>Bromid stříbrný</a:t>
            </a:r>
            <a:r>
              <a:rPr lang="pt-BR" sz="2000" dirty="0">
                <a:cs typeface="Arial" panose="020B0604020202020204" pitchFamily="34" charset="0"/>
              </a:rPr>
              <a:t> AgBr</a:t>
            </a:r>
            <a:r>
              <a:rPr lang="cs-CZ" sz="2000" dirty="0">
                <a:cs typeface="Arial" panose="020B0604020202020204" pitchFamily="34" charset="0"/>
              </a:rPr>
              <a:t> </a:t>
            </a:r>
            <a:r>
              <a:rPr lang="pt-BR" sz="2000" dirty="0">
                <a:cs typeface="Arial" panose="020B0604020202020204" pitchFamily="34" charset="0"/>
              </a:rPr>
              <a:t>využití v</a:t>
            </a:r>
            <a:r>
              <a:rPr lang="cs-CZ" sz="2000" dirty="0">
                <a:cs typeface="Arial" panose="020B0604020202020204" pitchFamily="34" charset="0"/>
              </a:rPr>
              <a:t> černobílé</a:t>
            </a:r>
            <a:r>
              <a:rPr lang="pt-BR" sz="2000" dirty="0">
                <a:cs typeface="Arial" panose="020B0604020202020204" pitchFamily="34" charset="0"/>
              </a:rPr>
              <a:t> fotografi</a:t>
            </a:r>
            <a:r>
              <a:rPr lang="cs-CZ" sz="2000" dirty="0">
                <a:cs typeface="Arial" panose="020B0604020202020204" pitchFamily="34" charset="0"/>
              </a:rPr>
              <a:t>i.</a:t>
            </a:r>
          </a:p>
        </p:txBody>
      </p:sp>
      <p:pic>
        <p:nvPicPr>
          <p:cNvPr id="5122" name="Picture 2" descr="Chem/Grp7 - Chubby Revision AS Level">
            <a:extLst>
              <a:ext uri="{FF2B5EF4-FFF2-40B4-BE49-F238E27FC236}">
                <a16:creationId xmlns:a16="http://schemas.microsoft.com/office/drawing/2014/main" id="{489BD2C2-5EF9-4F45-81D6-ED5ADE6F6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743" y="5095427"/>
            <a:ext cx="4604657" cy="168060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DEED4354-984D-D517-900C-74B170F1A836}"/>
              </a:ext>
            </a:extLst>
          </p:cNvPr>
          <p:cNvPicPr>
            <a:picLocks noChangeAspect="1"/>
          </p:cNvPicPr>
          <p:nvPr/>
        </p:nvPicPr>
        <p:blipFill>
          <a:blip r:embed="rId3"/>
          <a:stretch>
            <a:fillRect/>
          </a:stretch>
        </p:blipFill>
        <p:spPr>
          <a:xfrm>
            <a:off x="332020" y="3371439"/>
            <a:ext cx="6107581" cy="652949"/>
          </a:xfrm>
          <a:prstGeom prst="rect">
            <a:avLst/>
          </a:prstGeom>
        </p:spPr>
      </p:pic>
      <p:pic>
        <p:nvPicPr>
          <p:cNvPr id="7" name="Obrázek 6">
            <a:extLst>
              <a:ext uri="{FF2B5EF4-FFF2-40B4-BE49-F238E27FC236}">
                <a16:creationId xmlns:a16="http://schemas.microsoft.com/office/drawing/2014/main" id="{68F916A0-3AA2-9252-9527-19A1E79FDB89}"/>
              </a:ext>
            </a:extLst>
          </p:cNvPr>
          <p:cNvPicPr>
            <a:picLocks noChangeAspect="1"/>
          </p:cNvPicPr>
          <p:nvPr/>
        </p:nvPicPr>
        <p:blipFill>
          <a:blip r:embed="rId4"/>
          <a:stretch>
            <a:fillRect/>
          </a:stretch>
        </p:blipFill>
        <p:spPr>
          <a:xfrm>
            <a:off x="5917914" y="2447427"/>
            <a:ext cx="2079334" cy="348959"/>
          </a:xfrm>
          <a:prstGeom prst="rect">
            <a:avLst/>
          </a:prstGeom>
        </p:spPr>
      </p:pic>
      <p:pic>
        <p:nvPicPr>
          <p:cNvPr id="2052" name="Picture 4" descr="AgBr Photography">
            <a:extLst>
              <a:ext uri="{FF2B5EF4-FFF2-40B4-BE49-F238E27FC236}">
                <a16:creationId xmlns:a16="http://schemas.microsoft.com/office/drawing/2014/main" id="{D6FC5CED-262F-BC6C-5E59-0BE4FBAB0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2465" y="1162759"/>
            <a:ext cx="1690232" cy="112271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9440358-D826-F5BD-7A40-0C923E562C7B}"/>
              </a:ext>
            </a:extLst>
          </p:cNvPr>
          <p:cNvSpPr txBox="1"/>
          <p:nvPr/>
        </p:nvSpPr>
        <p:spPr>
          <a:xfrm>
            <a:off x="1118631" y="3833940"/>
            <a:ext cx="869597" cy="307777"/>
          </a:xfrm>
          <a:prstGeom prst="rect">
            <a:avLst/>
          </a:prstGeom>
          <a:noFill/>
        </p:spPr>
        <p:txBody>
          <a:bodyPr wrap="none" rtlCol="0">
            <a:spAutoFit/>
          </a:bodyPr>
          <a:lstStyle/>
          <a:p>
            <a:r>
              <a:rPr lang="cs-CZ" sz="1400" dirty="0"/>
              <a:t>ustalovač</a:t>
            </a:r>
          </a:p>
        </p:txBody>
      </p:sp>
      <p:sp>
        <p:nvSpPr>
          <p:cNvPr id="9" name="TextovéPole 8">
            <a:extLst>
              <a:ext uri="{FF2B5EF4-FFF2-40B4-BE49-F238E27FC236}">
                <a16:creationId xmlns:a16="http://schemas.microsoft.com/office/drawing/2014/main" id="{D684337D-ED2F-AAE4-76B5-07A9D987AF97}"/>
              </a:ext>
            </a:extLst>
          </p:cNvPr>
          <p:cNvSpPr txBox="1"/>
          <p:nvPr/>
        </p:nvSpPr>
        <p:spPr>
          <a:xfrm>
            <a:off x="1867208" y="2159889"/>
            <a:ext cx="733406" cy="307777"/>
          </a:xfrm>
          <a:prstGeom prst="rect">
            <a:avLst/>
          </a:prstGeom>
          <a:noFill/>
        </p:spPr>
        <p:txBody>
          <a:bodyPr wrap="none" rtlCol="0">
            <a:spAutoFit/>
          </a:bodyPr>
          <a:lstStyle/>
          <a:p>
            <a:r>
              <a:rPr lang="cs-CZ" sz="1400" dirty="0"/>
              <a:t>vývojka</a:t>
            </a:r>
          </a:p>
        </p:txBody>
      </p:sp>
      <p:pic>
        <p:nvPicPr>
          <p:cNvPr id="2054" name="Picture 6" descr="Re: why can the radiation from a radioactive material affect ...">
            <a:extLst>
              <a:ext uri="{FF2B5EF4-FFF2-40B4-BE49-F238E27FC236}">
                <a16:creationId xmlns:a16="http://schemas.microsoft.com/office/drawing/2014/main" id="{62A2070F-FBE3-B4C0-4676-E64F999E7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898" y="2075953"/>
            <a:ext cx="4093433" cy="1242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E606AC9-74F7-3D13-3EAE-65A8304654D5}"/>
              </a:ext>
            </a:extLst>
          </p:cNvPr>
          <p:cNvSpPr txBox="1"/>
          <p:nvPr/>
        </p:nvSpPr>
        <p:spPr>
          <a:xfrm>
            <a:off x="6661479" y="2853468"/>
            <a:ext cx="1610804" cy="523220"/>
          </a:xfrm>
          <a:prstGeom prst="rect">
            <a:avLst/>
          </a:prstGeom>
          <a:noFill/>
        </p:spPr>
        <p:txBody>
          <a:bodyPr wrap="square" rtlCol="0">
            <a:spAutoFit/>
          </a:bodyPr>
          <a:lstStyle/>
          <a:p>
            <a:r>
              <a:rPr lang="cs-CZ" sz="1400" dirty="0"/>
              <a:t>zčernání fotografie vlivem světla</a:t>
            </a:r>
          </a:p>
        </p:txBody>
      </p:sp>
    </p:spTree>
    <p:extLst>
      <p:ext uri="{BB962C8B-B14F-4D97-AF65-F5344CB8AC3E}">
        <p14:creationId xmlns:p14="http://schemas.microsoft.com/office/powerpoint/2010/main" val="23257815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5209" y="526471"/>
            <a:ext cx="5667039" cy="592494"/>
          </a:xfrm>
        </p:spPr>
        <p:txBody>
          <a:bodyPr>
            <a:normAutofit/>
          </a:bodyPr>
          <a:lstStyle/>
          <a:p>
            <a:r>
              <a:rPr lang="cs-CZ" sz="2400" b="1" dirty="0">
                <a:latin typeface="+mn-lt"/>
              </a:rPr>
              <a:t>Fluoridy v zubní pastě</a:t>
            </a:r>
          </a:p>
        </p:txBody>
      </p:sp>
      <p:pic>
        <p:nvPicPr>
          <p:cNvPr id="123906" name="Picture 2" descr="VÃ½sledek obrÃ¡zku pro fluorapatite vs hydroxyapat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106" y="3800669"/>
            <a:ext cx="2501567" cy="2376488"/>
          </a:xfrm>
          <a:prstGeom prst="rect">
            <a:avLst/>
          </a:prstGeom>
          <a:noFill/>
          <a:extLst>
            <a:ext uri="{909E8E84-426E-40DD-AFC4-6F175D3DCCD1}">
              <a14:hiddenFill xmlns:a14="http://schemas.microsoft.com/office/drawing/2010/main">
                <a:solidFill>
                  <a:srgbClr val="FFFFFF"/>
                </a:solidFill>
              </a14:hiddenFill>
            </a:ext>
          </a:extLst>
        </p:spPr>
      </p:pic>
      <p:pic>
        <p:nvPicPr>
          <p:cNvPr id="123908" name="Picture 4" descr="VÃ½sledek obrÃ¡zku pro fluorapatite vs hydroxyapat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740" y="466725"/>
            <a:ext cx="2513051" cy="2962275"/>
          </a:xfrm>
          <a:prstGeom prst="rect">
            <a:avLst/>
          </a:prstGeom>
          <a:noFill/>
          <a:extLst>
            <a:ext uri="{909E8E84-426E-40DD-AFC4-6F175D3DCCD1}">
              <a14:hiddenFill xmlns:a14="http://schemas.microsoft.com/office/drawing/2010/main">
                <a:solidFill>
                  <a:srgbClr val="FFFFFF"/>
                </a:solidFill>
              </a14:hiddenFill>
            </a:ext>
          </a:extLst>
        </p:spPr>
      </p:pic>
      <p:pic>
        <p:nvPicPr>
          <p:cNvPr id="79874" name="Picture 2" descr="VÃ½sledek obrÃ¡zku pro fluoride teeth apat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327" y="3742987"/>
            <a:ext cx="5885912" cy="2833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38327" y="1578155"/>
            <a:ext cx="2887428" cy="1323439"/>
          </a:xfrm>
          <a:prstGeom prst="rect">
            <a:avLst/>
          </a:prstGeom>
          <a:noFill/>
        </p:spPr>
        <p:txBody>
          <a:bodyPr wrap="square" rtlCol="0">
            <a:spAutoFit/>
          </a:bodyPr>
          <a:lstStyle/>
          <a:p>
            <a:r>
              <a:rPr lang="cs-CZ" sz="2000" dirty="0" err="1">
                <a:cs typeface="Arial" panose="020B0604020202020204" pitchFamily="34" charset="0"/>
              </a:rPr>
              <a:t>Fluoroapatit</a:t>
            </a:r>
            <a:r>
              <a:rPr lang="cs-CZ" sz="2000" dirty="0">
                <a:cs typeface="Arial" panose="020B0604020202020204" pitchFamily="34" charset="0"/>
              </a:rPr>
              <a:t> je méně rozpustný než </a:t>
            </a:r>
            <a:r>
              <a:rPr lang="cs-CZ" sz="2000" dirty="0" err="1">
                <a:cs typeface="Arial" panose="020B0604020202020204" pitchFamily="34" charset="0"/>
              </a:rPr>
              <a:t>hydroxyapatit</a:t>
            </a:r>
            <a:r>
              <a:rPr lang="cs-CZ" sz="2000" dirty="0">
                <a:cs typeface="Arial" panose="020B0604020202020204" pitchFamily="34" charset="0"/>
              </a:rPr>
              <a:t>, dochází ke zpevňování skloviny.</a:t>
            </a:r>
          </a:p>
        </p:txBody>
      </p:sp>
      <p:pic>
        <p:nvPicPr>
          <p:cNvPr id="6146" name="Picture 2" descr="U.S. Government Recommends Lower Level of Fluoride in Drinking Water ...">
            <a:extLst>
              <a:ext uri="{FF2B5EF4-FFF2-40B4-BE49-F238E27FC236}">
                <a16:creationId xmlns:a16="http://schemas.microsoft.com/office/drawing/2014/main" id="{3393AADE-B2E5-D2BF-D129-CD6B148BE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168" y="1610823"/>
            <a:ext cx="2661305" cy="1772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4881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457200" y="274638"/>
            <a:ext cx="8229600" cy="792162"/>
          </a:xfrm>
        </p:spPr>
        <p:txBody>
          <a:bodyPr>
            <a:normAutofit/>
          </a:bodyPr>
          <a:lstStyle/>
          <a:p>
            <a:pPr eaLnBrk="1" hangingPunct="1"/>
            <a:r>
              <a:rPr lang="cs-CZ" altLang="en-US" sz="2400" b="1" dirty="0" err="1">
                <a:latin typeface="+mn-lt"/>
                <a:cs typeface="Arial" panose="020B0604020202020204" pitchFamily="34" charset="0"/>
              </a:rPr>
              <a:t>Interhalogenové</a:t>
            </a:r>
            <a:r>
              <a:rPr lang="cs-CZ" altLang="en-US" sz="2400" b="1" dirty="0">
                <a:latin typeface="+mn-lt"/>
                <a:cs typeface="Arial" panose="020B0604020202020204" pitchFamily="34" charset="0"/>
              </a:rPr>
              <a:t> sloučeniny</a:t>
            </a:r>
          </a:p>
        </p:txBody>
      </p:sp>
      <p:sp>
        <p:nvSpPr>
          <p:cNvPr id="10244" name="Rectangle 3"/>
          <p:cNvSpPr>
            <a:spLocks noGrp="1" noChangeArrowheads="1"/>
          </p:cNvSpPr>
          <p:nvPr>
            <p:ph type="body" idx="1"/>
          </p:nvPr>
        </p:nvSpPr>
        <p:spPr>
          <a:xfrm>
            <a:off x="372641" y="1066800"/>
            <a:ext cx="8229600" cy="2188028"/>
          </a:xfrm>
        </p:spPr>
        <p:txBody>
          <a:bodyPr>
            <a:normAutofit/>
          </a:bodyPr>
          <a:lstStyle/>
          <a:p>
            <a:pPr marL="0" indent="0" eaLnBrk="1" hangingPunct="1">
              <a:buNone/>
            </a:pPr>
            <a:r>
              <a:rPr lang="cs-CZ" altLang="en-US" sz="2000" dirty="0">
                <a:cs typeface="Arial" panose="020B0604020202020204" pitchFamily="34" charset="0"/>
              </a:rPr>
              <a:t>skupina sloučenin, které tvoří halogeny mezi sebou</a:t>
            </a:r>
          </a:p>
          <a:p>
            <a:pPr marL="0" indent="0" eaLnBrk="1" hangingPunct="1">
              <a:buNone/>
            </a:pPr>
            <a:r>
              <a:rPr lang="cs-CZ" altLang="en-US" sz="2000" dirty="0">
                <a:cs typeface="Arial" panose="020B0604020202020204" pitchFamily="34" charset="0"/>
              </a:rPr>
              <a:t>zákl. typy: AX, AX</a:t>
            </a:r>
            <a:r>
              <a:rPr lang="cs-CZ" altLang="en-US" sz="2000" baseline="-25000" dirty="0">
                <a:cs typeface="Arial" panose="020B0604020202020204" pitchFamily="34" charset="0"/>
              </a:rPr>
              <a:t>3</a:t>
            </a:r>
            <a:r>
              <a:rPr lang="cs-CZ" altLang="en-US" sz="2000" dirty="0">
                <a:cs typeface="Arial" panose="020B0604020202020204" pitchFamily="34" charset="0"/>
              </a:rPr>
              <a:t>, AX</a:t>
            </a:r>
            <a:r>
              <a:rPr lang="cs-CZ" altLang="en-US" sz="2000" baseline="-25000" dirty="0">
                <a:cs typeface="Arial" panose="020B0604020202020204" pitchFamily="34" charset="0"/>
              </a:rPr>
              <a:t>5</a:t>
            </a:r>
            <a:r>
              <a:rPr lang="cs-CZ" altLang="en-US" sz="2000" dirty="0">
                <a:cs typeface="Arial" panose="020B0604020202020204" pitchFamily="34" charset="0"/>
              </a:rPr>
              <a:t>, AX</a:t>
            </a:r>
            <a:r>
              <a:rPr lang="cs-CZ" altLang="en-US" sz="2000" baseline="-25000" dirty="0">
                <a:cs typeface="Arial" panose="020B0604020202020204" pitchFamily="34" charset="0"/>
              </a:rPr>
              <a:t>7</a:t>
            </a:r>
          </a:p>
          <a:p>
            <a:pPr eaLnBrk="1" hangingPunct="1">
              <a:buFont typeface="Wingdings" pitchFamily="2" charset="2"/>
              <a:buNone/>
            </a:pPr>
            <a:r>
              <a:rPr lang="cs-CZ" altLang="en-US" sz="2000" baseline="-25000" dirty="0">
                <a:cs typeface="Arial" panose="020B0604020202020204" pitchFamily="34" charset="0"/>
              </a:rPr>
              <a:t>	</a:t>
            </a:r>
            <a:r>
              <a:rPr lang="cs-CZ" altLang="en-US" sz="2000" dirty="0">
                <a:cs typeface="Arial" panose="020B0604020202020204" pitchFamily="34" charset="0"/>
              </a:rPr>
              <a:t>- halogen X vždy </a:t>
            </a:r>
            <a:r>
              <a:rPr lang="cs-CZ" altLang="en-US" sz="2000" dirty="0" err="1">
                <a:cs typeface="Arial" panose="020B0604020202020204" pitchFamily="34" charset="0"/>
              </a:rPr>
              <a:t>elektronegativnější</a:t>
            </a:r>
            <a:r>
              <a:rPr lang="cs-CZ" altLang="en-US" sz="2000" dirty="0">
                <a:cs typeface="Arial" panose="020B0604020202020204" pitchFamily="34" charset="0"/>
              </a:rPr>
              <a:t> než A</a:t>
            </a:r>
          </a:p>
          <a:p>
            <a:pPr eaLnBrk="1" hangingPunct="1">
              <a:buFont typeface="Wingdings" pitchFamily="2" charset="2"/>
              <a:buNone/>
            </a:pPr>
            <a:r>
              <a:rPr lang="cs-CZ" altLang="en-US" sz="2000" dirty="0">
                <a:cs typeface="Arial" panose="020B0604020202020204" pitchFamily="34" charset="0"/>
              </a:rPr>
              <a:t>	- nejobvyklejší typ AB</a:t>
            </a:r>
          </a:p>
          <a:p>
            <a:pPr eaLnBrk="1" hangingPunct="1">
              <a:buFont typeface="Wingdings" pitchFamily="2" charset="2"/>
              <a:buNone/>
            </a:pPr>
            <a:r>
              <a:rPr lang="cs-CZ" altLang="en-US" sz="2000" dirty="0">
                <a:cs typeface="Arial" panose="020B0604020202020204" pitchFamily="34" charset="0"/>
              </a:rPr>
              <a:t>	- stálost sloučenin AB klesá s rozdílem elektronegativit</a:t>
            </a:r>
          </a:p>
        </p:txBody>
      </p:sp>
      <p:pic>
        <p:nvPicPr>
          <p:cNvPr id="93186" name="Picture 2" descr="VÃ½sledek obrÃ¡zku pro interhalog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67" y="3705427"/>
            <a:ext cx="5000864" cy="240782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See the source image">
            <a:extLst>
              <a:ext uri="{FF2B5EF4-FFF2-40B4-BE49-F238E27FC236}">
                <a16:creationId xmlns:a16="http://schemas.microsoft.com/office/drawing/2014/main" id="{8F000A7A-1912-44FC-8B04-EBFF65E2C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593" y="3338722"/>
            <a:ext cx="2911150" cy="299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865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ee the source image">
            <a:extLst>
              <a:ext uri="{FF2B5EF4-FFF2-40B4-BE49-F238E27FC236}">
                <a16:creationId xmlns:a16="http://schemas.microsoft.com/office/drawing/2014/main" id="{15D8E928-95C4-42D8-A8DB-5F047B79B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293" y="4076312"/>
            <a:ext cx="2482707"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See the source image">
            <a:extLst>
              <a:ext uri="{FF2B5EF4-FFF2-40B4-BE49-F238E27FC236}">
                <a16:creationId xmlns:a16="http://schemas.microsoft.com/office/drawing/2014/main" id="{85D1DF0A-8FF8-481F-867F-6CC61DE23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236" y="1437968"/>
            <a:ext cx="6076950" cy="2075237"/>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See the source image">
            <a:extLst>
              <a:ext uri="{FF2B5EF4-FFF2-40B4-BE49-F238E27FC236}">
                <a16:creationId xmlns:a16="http://schemas.microsoft.com/office/drawing/2014/main" id="{FB409448-F36B-473A-8BBF-DC04588DD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527" y="1829706"/>
            <a:ext cx="1900237" cy="168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2EB4B6B-89A3-475C-8F79-3CB7D221E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4" y="3732323"/>
            <a:ext cx="5629274" cy="27535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BD19C49-0713-0A5A-EDBF-CAF345107A8D}"/>
              </a:ext>
            </a:extLst>
          </p:cNvPr>
          <p:cNvSpPr>
            <a:spLocks noGrp="1" noChangeArrowheads="1"/>
          </p:cNvSpPr>
          <p:nvPr>
            <p:ph type="title"/>
          </p:nvPr>
        </p:nvSpPr>
        <p:spPr>
          <a:xfrm>
            <a:off x="457200" y="274638"/>
            <a:ext cx="8229600" cy="792162"/>
          </a:xfrm>
        </p:spPr>
        <p:txBody>
          <a:bodyPr>
            <a:normAutofit/>
          </a:bodyPr>
          <a:lstStyle/>
          <a:p>
            <a:pPr eaLnBrk="1" hangingPunct="1"/>
            <a:r>
              <a:rPr lang="cs-CZ" altLang="en-US" sz="2400" b="1" dirty="0" err="1">
                <a:latin typeface="+mn-lt"/>
                <a:cs typeface="Arial" panose="020B0604020202020204" pitchFamily="34" charset="0"/>
              </a:rPr>
              <a:t>Interhalogenové</a:t>
            </a:r>
            <a:r>
              <a:rPr lang="cs-CZ" altLang="en-US" sz="2400" b="1" dirty="0">
                <a:latin typeface="+mn-lt"/>
                <a:cs typeface="Arial" panose="020B0604020202020204" pitchFamily="34" charset="0"/>
              </a:rPr>
              <a:t> sloučeniny</a:t>
            </a:r>
          </a:p>
        </p:txBody>
      </p:sp>
    </p:spTree>
    <p:extLst>
      <p:ext uri="{BB962C8B-B14F-4D97-AF65-F5344CB8AC3E}">
        <p14:creationId xmlns:p14="http://schemas.microsoft.com/office/powerpoint/2010/main" val="721512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ee the source image">
            <a:extLst>
              <a:ext uri="{FF2B5EF4-FFF2-40B4-BE49-F238E27FC236}">
                <a16:creationId xmlns:a16="http://schemas.microsoft.com/office/drawing/2014/main" id="{66209617-3E29-4F96-B7B4-B7220DA00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66" y="1125116"/>
            <a:ext cx="8893067" cy="4219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7F3E221-54B5-B6A6-9481-0C5F5218045C}"/>
              </a:ext>
            </a:extLst>
          </p:cNvPr>
          <p:cNvSpPr>
            <a:spLocks noGrp="1" noChangeArrowheads="1"/>
          </p:cNvSpPr>
          <p:nvPr>
            <p:ph type="title"/>
          </p:nvPr>
        </p:nvSpPr>
        <p:spPr>
          <a:xfrm>
            <a:off x="457200" y="274638"/>
            <a:ext cx="8229600" cy="792162"/>
          </a:xfrm>
        </p:spPr>
        <p:txBody>
          <a:bodyPr>
            <a:normAutofit/>
          </a:bodyPr>
          <a:lstStyle/>
          <a:p>
            <a:pPr eaLnBrk="1" hangingPunct="1"/>
            <a:r>
              <a:rPr lang="cs-CZ" altLang="en-US" sz="2400" b="1" dirty="0" err="1">
                <a:latin typeface="+mn-lt"/>
                <a:cs typeface="Arial" panose="020B0604020202020204" pitchFamily="34" charset="0"/>
              </a:rPr>
              <a:t>Interhalogenové</a:t>
            </a:r>
            <a:r>
              <a:rPr lang="cs-CZ" altLang="en-US" sz="2400" b="1" dirty="0">
                <a:latin typeface="+mn-lt"/>
                <a:cs typeface="Arial" panose="020B0604020202020204" pitchFamily="34" charset="0"/>
              </a:rPr>
              <a:t> sloučeniny</a:t>
            </a:r>
          </a:p>
        </p:txBody>
      </p:sp>
    </p:spTree>
    <p:extLst>
      <p:ext uri="{BB962C8B-B14F-4D97-AF65-F5344CB8AC3E}">
        <p14:creationId xmlns:p14="http://schemas.microsoft.com/office/powerpoint/2010/main" val="3376153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114300" y="99223"/>
            <a:ext cx="8229600" cy="586578"/>
          </a:xfrm>
        </p:spPr>
        <p:txBody>
          <a:bodyPr>
            <a:normAutofit/>
          </a:bodyPr>
          <a:lstStyle/>
          <a:p>
            <a:pPr eaLnBrk="1" hangingPunct="1"/>
            <a:r>
              <a:rPr lang="cs-CZ" altLang="en-US" sz="2000" b="1" dirty="0">
                <a:latin typeface="+mn-lt"/>
                <a:cs typeface="Arial" panose="020B0604020202020204" pitchFamily="34" charset="0"/>
              </a:rPr>
              <a:t>Příprava</a:t>
            </a:r>
          </a:p>
        </p:txBody>
      </p:sp>
      <p:sp>
        <p:nvSpPr>
          <p:cNvPr id="28676" name="Rectangle 3"/>
          <p:cNvSpPr>
            <a:spLocks noGrp="1" noChangeArrowheads="1"/>
          </p:cNvSpPr>
          <p:nvPr>
            <p:ph idx="1"/>
          </p:nvPr>
        </p:nvSpPr>
        <p:spPr>
          <a:xfrm>
            <a:off x="295275" y="752477"/>
            <a:ext cx="8305800" cy="3133724"/>
          </a:xfrm>
        </p:spPr>
        <p:txBody>
          <a:bodyPr>
            <a:normAutofit/>
          </a:bodyPr>
          <a:lstStyle/>
          <a:p>
            <a:pPr eaLnBrk="1" hangingPunct="1">
              <a:buFont typeface="Wingdings" pitchFamily="2" charset="2"/>
              <a:buNone/>
            </a:pPr>
            <a:r>
              <a:rPr lang="en-GB" altLang="en-US" sz="2000" dirty="0">
                <a:cs typeface="Arial" panose="020B0604020202020204" pitchFamily="34" charset="0"/>
              </a:rPr>
              <a:t>Zn + 2 </a:t>
            </a:r>
            <a:r>
              <a:rPr lang="en-GB" altLang="en-US" sz="2000" dirty="0" err="1">
                <a:cs typeface="Arial" panose="020B0604020202020204" pitchFamily="34" charset="0"/>
              </a:rPr>
              <a:t>HCl</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ZnCl</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nejpohodln</a:t>
            </a:r>
            <a:r>
              <a:rPr lang="cs-CZ" altLang="en-US" sz="2000" dirty="0">
                <a:cs typeface="Arial" panose="020B0604020202020204" pitchFamily="34" charset="0"/>
              </a:rPr>
              <a:t>ě</a:t>
            </a:r>
            <a:r>
              <a:rPr lang="en-GB" altLang="en-US" sz="2000" dirty="0" err="1">
                <a:cs typeface="Arial" panose="020B0604020202020204" pitchFamily="34" charset="0"/>
              </a:rPr>
              <a:t>jší</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buFont typeface="Wingdings" pitchFamily="2" charset="2"/>
              <a:buNone/>
            </a:pPr>
            <a:endParaRPr lang="en-GB"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2 Al + 2 </a:t>
            </a:r>
            <a:r>
              <a:rPr lang="en-GB" altLang="en-US" sz="2000" dirty="0" err="1">
                <a:cs typeface="Arial" panose="020B0604020202020204" pitchFamily="34" charset="0"/>
              </a:rPr>
              <a:t>NaOH</a:t>
            </a:r>
            <a:r>
              <a:rPr lang="en-GB" altLang="en-US" sz="2000" dirty="0">
                <a:cs typeface="Arial" panose="020B0604020202020204" pitchFamily="34" charset="0"/>
              </a:rPr>
              <a:t> + 6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Na[Al(OH)</a:t>
            </a:r>
            <a:r>
              <a:rPr lang="en-GB" altLang="en-US" sz="2000" baseline="-25000" dirty="0">
                <a:cs typeface="Arial" panose="020B0604020202020204" pitchFamily="34" charset="0"/>
              </a:rPr>
              <a:t>4</a:t>
            </a:r>
            <a:r>
              <a:rPr lang="en-GB" altLang="en-US" sz="2000" dirty="0">
                <a:cs typeface="Arial" panose="020B0604020202020204" pitchFamily="34" charset="0"/>
              </a:rPr>
              <a:t>] +  3 H</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endParaRPr lang="en-GB"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2 Na + 2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a:t>
            </a:r>
            <a:r>
              <a:rPr lang="en-GB" altLang="en-US" sz="2000" dirty="0" err="1">
                <a:cs typeface="Arial" panose="020B0604020202020204" pitchFamily="34" charset="0"/>
              </a:rPr>
              <a:t>NaOH</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(v</a:t>
            </a:r>
            <a:r>
              <a:rPr lang="cs-CZ" altLang="en-US" sz="2000" dirty="0">
                <a:cs typeface="Arial" panose="020B0604020202020204" pitchFamily="34" charset="0"/>
              </a:rPr>
              <a:t>z</a:t>
            </a:r>
            <a:r>
              <a:rPr lang="en-GB" altLang="en-US" sz="2000" dirty="0" err="1">
                <a:cs typeface="Arial" panose="020B0604020202020204" pitchFamily="34" charset="0"/>
              </a:rPr>
              <a:t>hledem</a:t>
            </a:r>
            <a:r>
              <a:rPr lang="en-GB" altLang="en-US" sz="2000" dirty="0">
                <a:cs typeface="Arial" panose="020B0604020202020204" pitchFamily="34" charset="0"/>
              </a:rPr>
              <a:t> k </a:t>
            </a:r>
            <a:r>
              <a:rPr lang="en-GB" altLang="en-US" sz="2000" dirty="0" err="1">
                <a:cs typeface="Arial" panose="020B0604020202020204" pitchFamily="34" charset="0"/>
              </a:rPr>
              <a:t>bou</a:t>
            </a:r>
            <a:r>
              <a:rPr lang="cs-CZ" altLang="en-US" sz="2000" dirty="0">
                <a:cs typeface="Arial" panose="020B0604020202020204" pitchFamily="34" charset="0"/>
              </a:rPr>
              <a:t>ř</a:t>
            </a:r>
            <a:r>
              <a:rPr lang="en-GB" altLang="en-US" sz="2000" dirty="0" err="1">
                <a:cs typeface="Arial" panose="020B0604020202020204" pitchFamily="34" charset="0"/>
              </a:rPr>
              <a:t>livému</a:t>
            </a:r>
            <a:r>
              <a:rPr lang="en-GB" altLang="en-US" sz="2000" dirty="0">
                <a:cs typeface="Arial" panose="020B0604020202020204" pitchFamily="34" charset="0"/>
              </a:rPr>
              <a:t> </a:t>
            </a:r>
            <a:r>
              <a:rPr lang="en-GB" altLang="en-US" sz="2000" dirty="0" err="1">
                <a:cs typeface="Arial" panose="020B0604020202020204" pitchFamily="34" charset="0"/>
              </a:rPr>
              <a:t>pr</a:t>
            </a:r>
            <a:r>
              <a:rPr lang="cs-CZ" altLang="en-US" sz="2000" dirty="0">
                <a:cs typeface="Arial" panose="020B0604020202020204" pitchFamily="34" charset="0"/>
              </a:rPr>
              <a:t>ů</a:t>
            </a:r>
            <a:r>
              <a:rPr lang="en-GB" altLang="en-US" sz="2000" dirty="0">
                <a:cs typeface="Arial" panose="020B0604020202020204" pitchFamily="34" charset="0"/>
              </a:rPr>
              <a:t>b</a:t>
            </a:r>
            <a:r>
              <a:rPr lang="cs-CZ" altLang="en-US" sz="2000" dirty="0">
                <a:cs typeface="Arial" panose="020B0604020202020204" pitchFamily="34" charset="0"/>
              </a:rPr>
              <a:t>ě</a:t>
            </a:r>
            <a:r>
              <a:rPr lang="en-GB" altLang="en-US" sz="2000" dirty="0" err="1">
                <a:cs typeface="Arial" panose="020B0604020202020204" pitchFamily="34" charset="0"/>
              </a:rPr>
              <a:t>hu</a:t>
            </a:r>
            <a:r>
              <a:rPr lang="en-GB" altLang="en-US" sz="2000" dirty="0">
                <a:cs typeface="Arial" panose="020B0604020202020204" pitchFamily="34" charset="0"/>
              </a:rPr>
              <a:t> je t</a:t>
            </a:r>
            <a:r>
              <a:rPr lang="cs-CZ" altLang="en-US" sz="2000" dirty="0">
                <a:cs typeface="Arial" panose="020B0604020202020204" pitchFamily="34" charset="0"/>
              </a:rPr>
              <a:t>ř</a:t>
            </a:r>
            <a:r>
              <a:rPr lang="en-GB" altLang="en-US" sz="2000" dirty="0" err="1">
                <a:cs typeface="Arial" panose="020B0604020202020204" pitchFamily="34" charset="0"/>
              </a:rPr>
              <a:t>eba</a:t>
            </a:r>
            <a:r>
              <a:rPr lang="en-GB" altLang="en-US" sz="2000" dirty="0">
                <a:cs typeface="Arial" panose="020B0604020202020204" pitchFamily="34" charset="0"/>
              </a:rPr>
              <a:t> </a:t>
            </a:r>
            <a:r>
              <a:rPr lang="en-GB" altLang="en-US" sz="2000" dirty="0" err="1">
                <a:cs typeface="Arial" panose="020B0604020202020204" pitchFamily="34" charset="0"/>
              </a:rPr>
              <a:t>užít</a:t>
            </a:r>
            <a:r>
              <a:rPr lang="en-GB" altLang="en-US" sz="2000" dirty="0">
                <a:cs typeface="Arial" panose="020B0604020202020204" pitchFamily="34" charset="0"/>
              </a:rPr>
              <a:t> </a:t>
            </a:r>
            <a:r>
              <a:rPr lang="cs-CZ" altLang="en-US" sz="2000" dirty="0">
                <a:cs typeface="Arial" panose="020B0604020202020204" pitchFamily="34" charset="0"/>
              </a:rPr>
              <a:t>sodíkový </a:t>
            </a:r>
          </a:p>
          <a:p>
            <a:pPr eaLnBrk="1" hangingPunct="1">
              <a:buFont typeface="Wingdings" pitchFamily="2" charset="2"/>
              <a:buNone/>
            </a:pPr>
            <a:r>
              <a:rPr lang="cs-CZ" altLang="en-US" sz="2000" dirty="0">
                <a:cs typeface="Arial" panose="020B0604020202020204" pitchFamily="34" charset="0"/>
              </a:rPr>
              <a:t>a</a:t>
            </a:r>
            <a:r>
              <a:rPr lang="en-GB" altLang="en-US" sz="2000" dirty="0" err="1">
                <a:cs typeface="Arial" panose="020B0604020202020204" pitchFamily="34" charset="0"/>
              </a:rPr>
              <a:t>malg</a:t>
            </a:r>
            <a:r>
              <a:rPr lang="cs-CZ" altLang="en-US" sz="2000" dirty="0">
                <a:cs typeface="Arial" panose="020B0604020202020204" pitchFamily="34" charset="0"/>
              </a:rPr>
              <a:t>á</a:t>
            </a:r>
            <a:r>
              <a:rPr lang="en-GB" altLang="en-US" sz="2000" dirty="0">
                <a:cs typeface="Arial" panose="020B0604020202020204" pitchFamily="34" charset="0"/>
              </a:rPr>
              <a:t>m </a:t>
            </a:r>
            <a:r>
              <a:rPr lang="en-GB" altLang="en-US" sz="2000" dirty="0" err="1">
                <a:cs typeface="Arial" panose="020B0604020202020204" pitchFamily="34" charset="0"/>
              </a:rPr>
              <a:t>místo</a:t>
            </a:r>
            <a:r>
              <a:rPr lang="en-GB" altLang="en-US" sz="2000" dirty="0">
                <a:cs typeface="Arial" panose="020B0604020202020204" pitchFamily="34" charset="0"/>
              </a:rPr>
              <a:t> </a:t>
            </a:r>
            <a:r>
              <a:rPr lang="en-GB" altLang="en-US" sz="2000" dirty="0" err="1">
                <a:cs typeface="Arial" panose="020B0604020202020204" pitchFamily="34" charset="0"/>
              </a:rPr>
              <a:t>kovového</a:t>
            </a:r>
            <a:r>
              <a:rPr lang="en-GB" altLang="en-US" sz="2000" dirty="0">
                <a:cs typeface="Arial" panose="020B0604020202020204" pitchFamily="34" charset="0"/>
              </a:rPr>
              <a:t> Na) </a:t>
            </a:r>
            <a:endParaRPr lang="cs-CZ"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CaH</a:t>
            </a:r>
            <a:r>
              <a:rPr lang="en-GB" altLang="en-US" sz="2000" baseline="-25000" dirty="0">
                <a:cs typeface="Arial" panose="020B0604020202020204" pitchFamily="34" charset="0"/>
              </a:rPr>
              <a:t>2</a:t>
            </a:r>
            <a:r>
              <a:rPr lang="en-GB" altLang="en-US" sz="2000" dirty="0">
                <a:cs typeface="Arial" panose="020B0604020202020204" pitchFamily="34" charset="0"/>
              </a:rPr>
              <a:t> + 2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Ca(OH)</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 </a:t>
            </a:r>
            <a:endParaRPr lang="cs-CZ" altLang="en-US" sz="2000" dirty="0">
              <a:cs typeface="Arial" panose="020B0604020202020204" pitchFamily="34" charset="0"/>
            </a:endParaRP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150" y="2057403"/>
            <a:ext cx="19050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a:extLst>
              <a:ext uri="{FF2B5EF4-FFF2-40B4-BE49-F238E27FC236}">
                <a16:creationId xmlns:a16="http://schemas.microsoft.com/office/drawing/2014/main" id="{2E0BD978-FFB8-486E-BEC5-1BA0C9ED758E}"/>
              </a:ext>
            </a:extLst>
          </p:cNvPr>
          <p:cNvSpPr txBox="1">
            <a:spLocks noChangeArrowheads="1"/>
          </p:cNvSpPr>
          <p:nvPr/>
        </p:nvSpPr>
        <p:spPr>
          <a:xfrm>
            <a:off x="295275" y="4307687"/>
            <a:ext cx="8229600" cy="56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en-US" sz="2400" b="1" dirty="0">
                <a:latin typeface="+mn-lt"/>
                <a:cs typeface="Arial" panose="020B0604020202020204" pitchFamily="34" charset="0"/>
              </a:rPr>
              <a:t>Výroba</a:t>
            </a:r>
          </a:p>
        </p:txBody>
      </p:sp>
      <p:sp>
        <p:nvSpPr>
          <p:cNvPr id="7" name="TextovéPole 6">
            <a:extLst>
              <a:ext uri="{FF2B5EF4-FFF2-40B4-BE49-F238E27FC236}">
                <a16:creationId xmlns:a16="http://schemas.microsoft.com/office/drawing/2014/main" id="{652BEFF1-3A2E-4BC7-AC30-A7F5F75AD334}"/>
              </a:ext>
            </a:extLst>
          </p:cNvPr>
          <p:cNvSpPr txBox="1"/>
          <p:nvPr/>
        </p:nvSpPr>
        <p:spPr>
          <a:xfrm>
            <a:off x="295275" y="4895854"/>
            <a:ext cx="8620125" cy="1631216"/>
          </a:xfrm>
          <a:prstGeom prst="rect">
            <a:avLst/>
          </a:prstGeom>
          <a:noFill/>
        </p:spPr>
        <p:txBody>
          <a:bodyPr wrap="square">
            <a:spAutoFit/>
          </a:bodyPr>
          <a:lstStyle/>
          <a:p>
            <a:pPr marL="0" indent="0">
              <a:buNone/>
            </a:pPr>
            <a:r>
              <a:rPr lang="en-GB" altLang="en-US" sz="2000" u="sng" dirty="0">
                <a:cs typeface="Arial" panose="020B0604020202020204" pitchFamily="34" charset="0"/>
              </a:rPr>
              <a:t>1) </a:t>
            </a:r>
            <a:r>
              <a:rPr lang="en-GB" altLang="en-US" sz="2000" u="sng" dirty="0" err="1">
                <a:cs typeface="Arial" panose="020B0604020202020204" pitchFamily="34" charset="0"/>
              </a:rPr>
              <a:t>Redukce</a:t>
            </a:r>
            <a:r>
              <a:rPr lang="en-GB" altLang="en-US" sz="2000" u="sng" dirty="0">
                <a:cs typeface="Arial" panose="020B0604020202020204" pitchFamily="34" charset="0"/>
              </a:rPr>
              <a:t> </a:t>
            </a:r>
            <a:r>
              <a:rPr lang="en-GB" altLang="en-US" sz="2000" u="sng" dirty="0" err="1">
                <a:cs typeface="Arial" panose="020B0604020202020204" pitchFamily="34" charset="0"/>
              </a:rPr>
              <a:t>vodní</a:t>
            </a:r>
            <a:r>
              <a:rPr lang="en-GB" altLang="en-US" sz="2000" u="sng" dirty="0">
                <a:cs typeface="Arial" panose="020B0604020202020204" pitchFamily="34" charset="0"/>
              </a:rPr>
              <a:t> </a:t>
            </a:r>
            <a:r>
              <a:rPr lang="en-GB" altLang="en-US" sz="2000" u="sng" dirty="0" err="1">
                <a:cs typeface="Arial" panose="020B0604020202020204" pitchFamily="34" charset="0"/>
              </a:rPr>
              <a:t>páry</a:t>
            </a:r>
            <a:r>
              <a:rPr lang="en-GB" altLang="en-US" sz="2000" u="sng" dirty="0">
                <a:cs typeface="Arial" panose="020B0604020202020204" pitchFamily="34" charset="0"/>
              </a:rPr>
              <a:t> </a:t>
            </a:r>
            <a:r>
              <a:rPr lang="en-GB" altLang="en-US" sz="2000" u="sng" dirty="0" err="1">
                <a:cs typeface="Arial" panose="020B0604020202020204" pitchFamily="34" charset="0"/>
              </a:rPr>
              <a:t>koksem</a:t>
            </a:r>
            <a:r>
              <a:rPr lang="en-GB" altLang="en-US" sz="2000" u="sng" dirty="0">
                <a:cs typeface="Arial" panose="020B0604020202020204" pitchFamily="34" charset="0"/>
              </a:rPr>
              <a:t> </a:t>
            </a:r>
            <a:r>
              <a:rPr lang="en-GB" altLang="en-US" sz="2000" dirty="0">
                <a:cs typeface="Arial" panose="020B0604020202020204" pitchFamily="34" charset="0"/>
              </a:rPr>
              <a:t>za </a:t>
            </a:r>
            <a:r>
              <a:rPr lang="cs-CZ" altLang="en-US" sz="2000" dirty="0">
                <a:cs typeface="Arial" panose="020B0604020202020204" pitchFamily="34" charset="0"/>
              </a:rPr>
              <a:t>č</a:t>
            </a:r>
            <a:r>
              <a:rPr lang="en-GB" altLang="en-US" sz="2000" dirty="0" err="1">
                <a:cs typeface="Arial" panose="020B0604020202020204" pitchFamily="34" charset="0"/>
              </a:rPr>
              <a:t>erveného</a:t>
            </a:r>
            <a:r>
              <a:rPr lang="en-GB" altLang="en-US" sz="2000" dirty="0">
                <a:cs typeface="Arial" panose="020B0604020202020204" pitchFamily="34" charset="0"/>
              </a:rPr>
              <a:t> </a:t>
            </a:r>
            <a:r>
              <a:rPr lang="en-GB" altLang="en-US" sz="2000" dirty="0" err="1">
                <a:cs typeface="Arial" panose="020B0604020202020204" pitchFamily="34" charset="0"/>
              </a:rPr>
              <a:t>žáru</a:t>
            </a:r>
            <a:r>
              <a:rPr lang="en-GB" altLang="en-US" sz="2000" dirty="0">
                <a:cs typeface="Arial" panose="020B0604020202020204" pitchFamily="34" charset="0"/>
              </a:rPr>
              <a:t> (Bos</a:t>
            </a:r>
            <a:r>
              <a:rPr lang="cs-CZ" altLang="en-US" sz="2000" dirty="0">
                <a:cs typeface="Arial" panose="020B0604020202020204" pitchFamily="34" charset="0"/>
              </a:rPr>
              <a:t>c</a:t>
            </a:r>
            <a:r>
              <a:rPr lang="en-GB" altLang="en-US" sz="2000" dirty="0">
                <a:cs typeface="Arial" panose="020B0604020202020204" pitchFamily="34" charset="0"/>
              </a:rPr>
              <a:t>h</a:t>
            </a:r>
            <a:r>
              <a:rPr lang="cs-CZ" altLang="en-US" sz="2000" dirty="0">
                <a:cs typeface="Arial" panose="020B0604020202020204" pitchFamily="34" charset="0"/>
              </a:rPr>
              <a:t>ů</a:t>
            </a:r>
            <a:r>
              <a:rPr lang="en-GB" altLang="en-US" sz="2000" dirty="0">
                <a:cs typeface="Arial" panose="020B0604020202020204" pitchFamily="34" charset="0"/>
              </a:rPr>
              <a:t>v </a:t>
            </a:r>
            <a:r>
              <a:rPr lang="en-GB" altLang="en-US" sz="2000" dirty="0" err="1">
                <a:cs typeface="Arial" panose="020B0604020202020204" pitchFamily="34" charset="0"/>
              </a:rPr>
              <a:t>proces</a:t>
            </a:r>
            <a:r>
              <a:rPr lang="en-GB" altLang="en-US" sz="2000" dirty="0">
                <a:cs typeface="Arial" panose="020B0604020202020204" pitchFamily="34" charset="0"/>
              </a:rPr>
              <a:t>): </a:t>
            </a:r>
          </a:p>
          <a:p>
            <a:pPr marL="380990" indent="-380990">
              <a:buNone/>
            </a:pPr>
            <a:r>
              <a:rPr lang="cs-CZ" altLang="en-US" sz="2000" dirty="0">
                <a:cs typeface="Arial" panose="020B0604020202020204" pitchFamily="34" charset="0"/>
              </a:rPr>
              <a:t>			</a:t>
            </a:r>
            <a:r>
              <a:rPr lang="en-GB" altLang="en-US" sz="2000" dirty="0">
                <a:cs typeface="Arial" panose="020B0604020202020204" pitchFamily="34" charset="0"/>
              </a:rPr>
              <a:t>C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CO  +  H</a:t>
            </a:r>
            <a:r>
              <a:rPr lang="en-GB" altLang="en-US" sz="2000" baseline="-25000" dirty="0">
                <a:cs typeface="Arial" panose="020B0604020202020204" pitchFamily="34" charset="0"/>
              </a:rPr>
              <a:t>2</a:t>
            </a:r>
            <a:r>
              <a:rPr lang="en-GB" altLang="en-US" sz="2000" dirty="0">
                <a:cs typeface="Arial" panose="020B0604020202020204" pitchFamily="34" charset="0"/>
              </a:rPr>
              <a:t>  (T</a:t>
            </a: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1000</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a:t>
            </a:r>
          </a:p>
          <a:p>
            <a:pPr marL="380990" indent="-380990">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vzniklý</a:t>
            </a:r>
            <a:r>
              <a:rPr lang="en-GB" altLang="en-US" sz="2000" dirty="0">
                <a:cs typeface="Arial" panose="020B0604020202020204" pitchFamily="34" charset="0"/>
              </a:rPr>
              <a:t> </a:t>
            </a:r>
            <a:r>
              <a:rPr lang="en-GB" altLang="en-US" sz="2000" u="sng" dirty="0" err="1">
                <a:cs typeface="Arial" panose="020B0604020202020204" pitchFamily="34" charset="0"/>
              </a:rPr>
              <a:t>vodní</a:t>
            </a:r>
            <a:r>
              <a:rPr lang="en-GB" altLang="en-US" sz="2000" u="sng" dirty="0">
                <a:cs typeface="Arial" panose="020B0604020202020204" pitchFamily="34" charset="0"/>
              </a:rPr>
              <a:t> </a:t>
            </a:r>
            <a:r>
              <a:rPr lang="en-GB" altLang="en-US" sz="2000" u="sng" dirty="0" err="1">
                <a:cs typeface="Arial" panose="020B0604020202020204" pitchFamily="34" charset="0"/>
              </a:rPr>
              <a:t>plyn</a:t>
            </a:r>
            <a:r>
              <a:rPr lang="en-GB" altLang="en-US" sz="2000" dirty="0">
                <a:cs typeface="Arial" panose="020B0604020202020204" pitchFamily="34" charset="0"/>
              </a:rPr>
              <a:t> se </a:t>
            </a:r>
            <a:r>
              <a:rPr lang="en-GB" altLang="en-US" sz="2000" dirty="0" err="1">
                <a:cs typeface="Arial" panose="020B0604020202020204" pitchFamily="34" charset="0"/>
              </a:rPr>
              <a:t>nechá</a:t>
            </a:r>
            <a:r>
              <a:rPr lang="en-GB" altLang="en-US" sz="2000" dirty="0">
                <a:cs typeface="Arial" panose="020B0604020202020204" pitchFamily="34" charset="0"/>
              </a:rPr>
              <a:t> </a:t>
            </a:r>
            <a:r>
              <a:rPr lang="en-GB" altLang="en-US" sz="2000" dirty="0" err="1">
                <a:cs typeface="Arial" panose="020B0604020202020204" pitchFamily="34" charset="0"/>
              </a:rPr>
              <a:t>reagovat</a:t>
            </a:r>
            <a:r>
              <a:rPr lang="en-GB" altLang="en-US" sz="2000" dirty="0">
                <a:cs typeface="Arial" panose="020B0604020202020204" pitchFamily="34" charset="0"/>
              </a:rPr>
              <a:t> s </a:t>
            </a:r>
            <a:r>
              <a:rPr lang="en-GB" altLang="en-US" sz="2000" dirty="0" err="1">
                <a:cs typeface="Arial" panose="020B0604020202020204" pitchFamily="34" charset="0"/>
              </a:rPr>
              <a:t>vodní</a:t>
            </a:r>
            <a:r>
              <a:rPr lang="en-GB" altLang="en-US" sz="2000" dirty="0">
                <a:cs typeface="Arial" panose="020B0604020202020204" pitchFamily="34" charset="0"/>
              </a:rPr>
              <a:t> p</a:t>
            </a:r>
            <a:r>
              <a:rPr lang="cs-CZ" altLang="en-US" sz="2000" dirty="0">
                <a:cs typeface="Arial" panose="020B0604020202020204" pitchFamily="34" charset="0"/>
              </a:rPr>
              <a:t>á</a:t>
            </a:r>
            <a:r>
              <a:rPr lang="en-GB" altLang="en-US" sz="2000" dirty="0" err="1">
                <a:cs typeface="Arial" panose="020B0604020202020204" pitchFamily="34" charset="0"/>
              </a:rPr>
              <a:t>rou</a:t>
            </a:r>
            <a:r>
              <a:rPr lang="en-GB" altLang="en-US" sz="2000" dirty="0">
                <a:cs typeface="Arial" panose="020B0604020202020204" pitchFamily="34" charset="0"/>
              </a:rPr>
              <a:t> za </a:t>
            </a:r>
            <a:r>
              <a:rPr lang="en-GB" altLang="en-US" sz="2000" dirty="0" err="1">
                <a:cs typeface="Arial" panose="020B0604020202020204" pitchFamily="34" charset="0"/>
              </a:rPr>
              <a:t>katalýzy</a:t>
            </a:r>
            <a:r>
              <a:rPr lang="en-GB" altLang="en-US" sz="2000" dirty="0">
                <a:cs typeface="Arial" panose="020B0604020202020204" pitchFamily="34" charset="0"/>
              </a:rPr>
              <a:t> Fe</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3</a:t>
            </a:r>
            <a:r>
              <a:rPr lang="en-GB" altLang="en-US" sz="2000" dirty="0">
                <a:cs typeface="Arial" panose="020B0604020202020204" pitchFamily="34" charset="0"/>
              </a:rPr>
              <a:t> </a:t>
            </a:r>
            <a:endParaRPr lang="cs-CZ" altLang="en-US" sz="2000" dirty="0">
              <a:cs typeface="Arial" panose="020B0604020202020204" pitchFamily="34" charset="0"/>
            </a:endParaRPr>
          </a:p>
          <a:p>
            <a:pPr marL="380990" indent="-380990">
              <a:buNone/>
            </a:pPr>
            <a:r>
              <a:rPr lang="cs-CZ" altLang="en-US" sz="2000" dirty="0">
                <a:cs typeface="Arial" panose="020B0604020202020204" pitchFamily="34" charset="0"/>
              </a:rPr>
              <a:t>		</a:t>
            </a:r>
            <a:r>
              <a:rPr lang="en-GB" altLang="en-US" sz="2000" dirty="0">
                <a:cs typeface="Arial" panose="020B0604020202020204" pitchFamily="34" charset="0"/>
              </a:rPr>
              <a:t>CO  +  H</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cs-CZ"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CO</a:t>
            </a:r>
            <a:r>
              <a:rPr lang="en-GB" altLang="en-US" sz="2000" baseline="-25000" dirty="0">
                <a:cs typeface="Arial" panose="020B0604020202020204" pitchFamily="34" charset="0"/>
              </a:rPr>
              <a:t>2</a:t>
            </a:r>
            <a:r>
              <a:rPr lang="en-GB" altLang="en-US" sz="2000" dirty="0">
                <a:cs typeface="Arial" panose="020B0604020202020204" pitchFamily="34" charset="0"/>
              </a:rPr>
              <a:t>  +  2 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(T</a:t>
            </a: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500</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 </a:t>
            </a:r>
          </a:p>
          <a:p>
            <a:pPr marL="380990" indent="-380990">
              <a:buNone/>
            </a:pPr>
            <a:r>
              <a:rPr lang="cs-CZ" altLang="en-US" sz="2000" dirty="0">
                <a:cs typeface="Arial" panose="020B0604020202020204" pitchFamily="34" charset="0"/>
              </a:rPr>
              <a:t>- </a:t>
            </a:r>
            <a:r>
              <a:rPr lang="en-GB" altLang="en-US" sz="2000" dirty="0">
                <a:cs typeface="Arial" panose="020B0604020202020204" pitchFamily="34" charset="0"/>
              </a:rPr>
              <a:t>CO</a:t>
            </a:r>
            <a:r>
              <a:rPr lang="en-GB" altLang="en-US" sz="2000" baseline="-25000" dirty="0">
                <a:cs typeface="Arial" panose="020B0604020202020204" pitchFamily="34" charset="0"/>
              </a:rPr>
              <a:t>2</a:t>
            </a:r>
            <a:r>
              <a:rPr lang="en-GB" altLang="en-US" sz="2000" dirty="0">
                <a:cs typeface="Arial" panose="020B0604020202020204" pitchFamily="34" charset="0"/>
              </a:rPr>
              <a:t> se </a:t>
            </a:r>
            <a:r>
              <a:rPr lang="en-GB" altLang="en-US" sz="2000" dirty="0" err="1">
                <a:cs typeface="Arial" panose="020B0604020202020204" pitchFamily="34" charset="0"/>
              </a:rPr>
              <a:t>odstra</a:t>
            </a:r>
            <a:r>
              <a:rPr lang="cs-CZ" altLang="en-US" sz="2000" dirty="0">
                <a:cs typeface="Arial" panose="020B0604020202020204" pitchFamily="34" charset="0"/>
              </a:rPr>
              <a:t>ň</a:t>
            </a:r>
            <a:r>
              <a:rPr lang="en-GB" altLang="en-US" sz="2000" dirty="0" err="1">
                <a:cs typeface="Arial" panose="020B0604020202020204" pitchFamily="34" charset="0"/>
              </a:rPr>
              <a:t>uje</a:t>
            </a:r>
            <a:r>
              <a:rPr lang="en-GB" altLang="en-US" sz="2000" dirty="0">
                <a:cs typeface="Arial" panose="020B0604020202020204" pitchFamily="34" charset="0"/>
              </a:rPr>
              <a:t> </a:t>
            </a:r>
            <a:r>
              <a:rPr lang="en-GB" altLang="en-US" sz="2000" dirty="0" err="1">
                <a:cs typeface="Arial" panose="020B0604020202020204" pitchFamily="34" charset="0"/>
              </a:rPr>
              <a:t>vypíráním</a:t>
            </a:r>
            <a:r>
              <a:rPr lang="en-GB" altLang="en-US" sz="2000" dirty="0">
                <a:cs typeface="Arial" panose="020B0604020202020204" pitchFamily="34" charset="0"/>
              </a:rPr>
              <a:t> vodou</a:t>
            </a:r>
            <a:endParaRPr lang="en-GB" altLang="en-US" sz="2000" u="sng" dirty="0">
              <a:cs typeface="Arial" panose="020B0604020202020204" pitchFamily="34" charset="0"/>
            </a:endParaRPr>
          </a:p>
        </p:txBody>
      </p:sp>
    </p:spTree>
    <p:extLst>
      <p:ext uri="{BB962C8B-B14F-4D97-AF65-F5344CB8AC3E}">
        <p14:creationId xmlns:p14="http://schemas.microsoft.com/office/powerpoint/2010/main" val="20826168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p:cNvSpPr>
            <a:spLocks noGrp="1" noChangeArrowheads="1"/>
          </p:cNvSpPr>
          <p:nvPr>
            <p:ph type="body" idx="1"/>
          </p:nvPr>
        </p:nvSpPr>
        <p:spPr>
          <a:xfrm>
            <a:off x="228600" y="304800"/>
            <a:ext cx="4502350" cy="584825"/>
          </a:xfrm>
        </p:spPr>
        <p:txBody>
          <a:bodyPr>
            <a:normAutofit/>
          </a:bodyPr>
          <a:lstStyle/>
          <a:p>
            <a:pPr algn="ctr" eaLnBrk="1" hangingPunct="1">
              <a:lnSpc>
                <a:spcPct val="90000"/>
              </a:lnSpc>
              <a:buFont typeface="Wingdings" pitchFamily="2" charset="2"/>
              <a:buNone/>
            </a:pPr>
            <a:r>
              <a:rPr lang="en-GB" altLang="en-US" b="1" dirty="0" err="1">
                <a:cs typeface="Arial" panose="020B0604020202020204" pitchFamily="34" charset="0"/>
              </a:rPr>
              <a:t>Oxoslou</a:t>
            </a:r>
            <a:r>
              <a:rPr lang="cs-CZ" altLang="en-US" b="1" dirty="0">
                <a:cs typeface="Arial" panose="020B0604020202020204" pitchFamily="34" charset="0"/>
              </a:rPr>
              <a:t>č</a:t>
            </a:r>
            <a:r>
              <a:rPr lang="en-GB" altLang="en-US" b="1" dirty="0" err="1">
                <a:cs typeface="Arial" panose="020B0604020202020204" pitchFamily="34" charset="0"/>
              </a:rPr>
              <a:t>eniny</a:t>
            </a:r>
            <a:r>
              <a:rPr lang="en-GB" altLang="en-US" b="1" dirty="0">
                <a:cs typeface="Arial" panose="020B0604020202020204" pitchFamily="34" charset="0"/>
              </a:rPr>
              <a:t> halogen</a:t>
            </a:r>
            <a:r>
              <a:rPr lang="cs-CZ" altLang="en-US" b="1" dirty="0">
                <a:cs typeface="Arial" panose="020B0604020202020204" pitchFamily="34" charset="0"/>
              </a:rPr>
              <a:t>ů</a:t>
            </a:r>
          </a:p>
        </p:txBody>
      </p:sp>
      <p:pic>
        <p:nvPicPr>
          <p:cNvPr id="7" name="Picture 6" descr="VÃ½sledek obrÃ¡zku pro iodine frost dia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055" y="1468743"/>
            <a:ext cx="3207067" cy="3445999"/>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E3C7CA8-E736-9FA1-034F-CEC33052C5CD}"/>
              </a:ext>
            </a:extLst>
          </p:cNvPr>
          <p:cNvPicPr>
            <a:picLocks noChangeAspect="1"/>
          </p:cNvPicPr>
          <p:nvPr/>
        </p:nvPicPr>
        <p:blipFill>
          <a:blip r:embed="rId3"/>
          <a:stretch>
            <a:fillRect/>
          </a:stretch>
        </p:blipFill>
        <p:spPr>
          <a:xfrm>
            <a:off x="4207726" y="2752531"/>
            <a:ext cx="4707674" cy="2360781"/>
          </a:xfrm>
          <a:prstGeom prst="rect">
            <a:avLst/>
          </a:prstGeom>
        </p:spPr>
      </p:pic>
      <p:pic>
        <p:nvPicPr>
          <p:cNvPr id="4" name="Picture 2" descr="Compounds of halogen - W3schools">
            <a:extLst>
              <a:ext uri="{FF2B5EF4-FFF2-40B4-BE49-F238E27FC236}">
                <a16:creationId xmlns:a16="http://schemas.microsoft.com/office/drawing/2014/main" id="{433AC309-95C6-6C85-4F81-40BEAB99EC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024" y="359251"/>
            <a:ext cx="3888921" cy="2189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26EC18D-A984-D6DC-53C9-8203C90099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7336" y="5493860"/>
            <a:ext cx="579120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412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ee the source image">
            <a:extLst>
              <a:ext uri="{FF2B5EF4-FFF2-40B4-BE49-F238E27FC236}">
                <a16:creationId xmlns:a16="http://schemas.microsoft.com/office/drawing/2014/main" id="{EE108028-E041-4FCC-811D-008490889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04" y="155577"/>
            <a:ext cx="2385392"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ee the source image">
            <a:extLst>
              <a:ext uri="{FF2B5EF4-FFF2-40B4-BE49-F238E27FC236}">
                <a16:creationId xmlns:a16="http://schemas.microsoft.com/office/drawing/2014/main" id="{8B981BB6-BCAC-4E70-8867-A08C2F2DE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4" y="1363812"/>
            <a:ext cx="233362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ee the source image">
            <a:extLst>
              <a:ext uri="{FF2B5EF4-FFF2-40B4-BE49-F238E27FC236}">
                <a16:creationId xmlns:a16="http://schemas.microsoft.com/office/drawing/2014/main" id="{2854FB4D-B3D3-49BB-BF63-CEA4B1338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94" y="3810297"/>
            <a:ext cx="2209802" cy="110490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ee the source image">
            <a:extLst>
              <a:ext uri="{FF2B5EF4-FFF2-40B4-BE49-F238E27FC236}">
                <a16:creationId xmlns:a16="http://schemas.microsoft.com/office/drawing/2014/main" id="{539524EE-AA56-4D7F-9DBF-0C79C9B93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07" y="2932981"/>
            <a:ext cx="1864829" cy="99203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See the source image">
            <a:extLst>
              <a:ext uri="{FF2B5EF4-FFF2-40B4-BE49-F238E27FC236}">
                <a16:creationId xmlns:a16="http://schemas.microsoft.com/office/drawing/2014/main" id="{09FA4515-4441-4C46-9B4B-08DCFC64A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317" y="5184675"/>
            <a:ext cx="1663768" cy="9387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VÃ½sledek obrÃ¡zku pro frost diagram halogen">
            <a:extLst>
              <a:ext uri="{FF2B5EF4-FFF2-40B4-BE49-F238E27FC236}">
                <a16:creationId xmlns:a16="http://schemas.microsoft.com/office/drawing/2014/main" id="{9087F769-0D89-44AC-B0F4-77661E0A09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5652" y="298452"/>
            <a:ext cx="3955241" cy="4341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See the source image">
            <a:extLst>
              <a:ext uri="{FF2B5EF4-FFF2-40B4-BE49-F238E27FC236}">
                <a16:creationId xmlns:a16="http://schemas.microsoft.com/office/drawing/2014/main" id="{CB503FE1-1F20-4CAE-8F89-FDC01EA3F9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6700" y="4793546"/>
            <a:ext cx="4041262" cy="190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43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821180"/>
            <a:ext cx="8229600" cy="555430"/>
          </a:xfrm>
        </p:spPr>
        <p:txBody>
          <a:bodyPr>
            <a:normAutofit/>
          </a:bodyPr>
          <a:lstStyle/>
          <a:p>
            <a:r>
              <a:rPr lang="cs-CZ" sz="2400" b="1" dirty="0"/>
              <a:t>Acidobazické chování oxokyselin</a:t>
            </a:r>
            <a:endParaRPr lang="cs-CZ" sz="2400" dirty="0"/>
          </a:p>
        </p:txBody>
      </p:sp>
      <p:pic>
        <p:nvPicPr>
          <p:cNvPr id="212996" name="Picture 4" descr="https://media1.shmoop.com/images/chemistry/chembook_acidbase_graphik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593" y="642821"/>
            <a:ext cx="2276165" cy="144663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19076" y="1651896"/>
            <a:ext cx="5333999" cy="2369880"/>
          </a:xfrm>
          <a:prstGeom prst="rect">
            <a:avLst/>
          </a:prstGeom>
        </p:spPr>
        <p:txBody>
          <a:bodyPr wrap="square">
            <a:spAutoFit/>
          </a:bodyPr>
          <a:lstStyle/>
          <a:p>
            <a:pPr algn="just"/>
            <a:r>
              <a:rPr lang="cs-CZ" sz="2000" dirty="0">
                <a:cs typeface="Arial" panose="020B0604020202020204" pitchFamily="34" charset="0"/>
              </a:rPr>
              <a:t>Čím slabší je</a:t>
            </a:r>
            <a:r>
              <a:rPr lang="en-US" sz="2000" dirty="0">
                <a:cs typeface="Arial" panose="020B0604020202020204" pitchFamily="34" charset="0"/>
              </a:rPr>
              <a:t> O-H bond </a:t>
            </a:r>
            <a:r>
              <a:rPr lang="cs-CZ" sz="2000" dirty="0">
                <a:cs typeface="Arial" panose="020B0604020202020204" pitchFamily="34" charset="0"/>
              </a:rPr>
              <a:t>tím silnější je kyselina</a:t>
            </a:r>
            <a:r>
              <a:rPr lang="en-US" sz="2000" dirty="0">
                <a:cs typeface="Arial" panose="020B0604020202020204" pitchFamily="34" charset="0"/>
              </a:rPr>
              <a:t>. O-H bond </a:t>
            </a:r>
            <a:r>
              <a:rPr lang="cs-CZ" sz="2000" dirty="0">
                <a:cs typeface="Arial" panose="020B0604020202020204" pitchFamily="34" charset="0"/>
              </a:rPr>
              <a:t>je oslabována v důsledku</a:t>
            </a:r>
            <a:r>
              <a:rPr lang="en-US" sz="2000" dirty="0">
                <a:cs typeface="Arial" panose="020B0604020202020204" pitchFamily="34" charset="0"/>
              </a:rPr>
              <a:t> </a:t>
            </a:r>
            <a:r>
              <a:rPr lang="cs-CZ" sz="2000" dirty="0">
                <a:cs typeface="Arial" panose="020B0604020202020204" pitchFamily="34" charset="0"/>
              </a:rPr>
              <a:t>rostoucí </a:t>
            </a:r>
            <a:r>
              <a:rPr lang="en-US" sz="2000" dirty="0" err="1">
                <a:cs typeface="Arial" panose="020B0604020202020204" pitchFamily="34" charset="0"/>
              </a:rPr>
              <a:t>ele</a:t>
            </a:r>
            <a:r>
              <a:rPr lang="cs-CZ" sz="2000" dirty="0">
                <a:cs typeface="Arial" panose="020B0604020202020204" pitchFamily="34" charset="0"/>
              </a:rPr>
              <a:t>k</a:t>
            </a:r>
            <a:r>
              <a:rPr lang="en-US" sz="2000" dirty="0" err="1">
                <a:cs typeface="Arial" panose="020B0604020202020204" pitchFamily="34" charset="0"/>
              </a:rPr>
              <a:t>tronegativity</a:t>
            </a:r>
            <a:r>
              <a:rPr lang="en-US" sz="2000" dirty="0">
                <a:cs typeface="Arial" panose="020B0604020202020204" pitchFamily="34" charset="0"/>
              </a:rPr>
              <a:t> </a:t>
            </a:r>
            <a:r>
              <a:rPr lang="cs-CZ" sz="2000" dirty="0">
                <a:cs typeface="Arial" panose="020B0604020202020204" pitchFamily="34" charset="0"/>
              </a:rPr>
              <a:t>centrálního</a:t>
            </a:r>
            <a:r>
              <a:rPr lang="en-US" sz="2000" dirty="0">
                <a:cs typeface="Arial" panose="020B0604020202020204" pitchFamily="34" charset="0"/>
              </a:rPr>
              <a:t> atom</a:t>
            </a:r>
            <a:r>
              <a:rPr lang="cs-CZ" sz="2000" dirty="0">
                <a:cs typeface="Arial" panose="020B0604020202020204" pitchFamily="34" charset="0"/>
              </a:rPr>
              <a:t>u.</a:t>
            </a:r>
          </a:p>
          <a:p>
            <a:pPr algn="just"/>
            <a:endParaRPr lang="cs-CZ" sz="800" dirty="0">
              <a:cs typeface="Arial" panose="020B0604020202020204" pitchFamily="34" charset="0"/>
            </a:endParaRPr>
          </a:p>
          <a:p>
            <a:pPr algn="just"/>
            <a:r>
              <a:rPr lang="cs-CZ" sz="2000" dirty="0">
                <a:cs typeface="Arial" panose="020B0604020202020204" pitchFamily="34" charset="0"/>
              </a:rPr>
              <a:t>Zvýšení počtu atomu kyslíku zvyšuje </a:t>
            </a:r>
            <a:r>
              <a:rPr lang="en-US" sz="2000" dirty="0" err="1">
                <a:cs typeface="Arial" panose="020B0604020202020204" pitchFamily="34" charset="0"/>
              </a:rPr>
              <a:t>oxida</a:t>
            </a:r>
            <a:r>
              <a:rPr lang="cs-CZ" sz="2000" dirty="0">
                <a:cs typeface="Arial" panose="020B0604020202020204" pitchFamily="34" charset="0"/>
              </a:rPr>
              <a:t>ční</a:t>
            </a:r>
            <a:r>
              <a:rPr lang="en-US" sz="2000" dirty="0">
                <a:cs typeface="Arial" panose="020B0604020202020204" pitchFamily="34" charset="0"/>
              </a:rPr>
              <a:t> </a:t>
            </a:r>
            <a:r>
              <a:rPr lang="cs-CZ" sz="2000" dirty="0">
                <a:cs typeface="Arial" panose="020B0604020202020204" pitchFamily="34" charset="0"/>
              </a:rPr>
              <a:t> číslo</a:t>
            </a:r>
            <a:r>
              <a:rPr lang="en-US" sz="2000" dirty="0">
                <a:cs typeface="Arial" panose="020B0604020202020204" pitchFamily="34" charset="0"/>
              </a:rPr>
              <a:t> </a:t>
            </a:r>
            <a:r>
              <a:rPr lang="en-US" sz="2000" dirty="0" err="1">
                <a:cs typeface="Arial" panose="020B0604020202020204" pitchFamily="34" charset="0"/>
              </a:rPr>
              <a:t>centr</a:t>
            </a:r>
            <a:r>
              <a:rPr lang="cs-CZ" sz="2000" dirty="0">
                <a:cs typeface="Arial" panose="020B0604020202020204" pitchFamily="34" charset="0"/>
              </a:rPr>
              <a:t>á</a:t>
            </a:r>
            <a:r>
              <a:rPr lang="en-US" sz="2000" dirty="0">
                <a:cs typeface="Arial" panose="020B0604020202020204" pitchFamily="34" charset="0"/>
              </a:rPr>
              <a:t>l</a:t>
            </a:r>
            <a:r>
              <a:rPr lang="cs-CZ" sz="2000" dirty="0" err="1">
                <a:cs typeface="Arial" panose="020B0604020202020204" pitchFamily="34" charset="0"/>
              </a:rPr>
              <a:t>ního</a:t>
            </a:r>
            <a:r>
              <a:rPr lang="en-US" sz="2000" dirty="0">
                <a:cs typeface="Arial" panose="020B0604020202020204" pitchFamily="34" charset="0"/>
              </a:rPr>
              <a:t> atom</a:t>
            </a:r>
            <a:r>
              <a:rPr lang="cs-CZ" sz="2000" dirty="0">
                <a:cs typeface="Arial" panose="020B0604020202020204" pitchFamily="34" charset="0"/>
              </a:rPr>
              <a:t>u</a:t>
            </a:r>
            <a:r>
              <a:rPr lang="en-US" sz="2000" dirty="0">
                <a:cs typeface="Arial" panose="020B0604020202020204" pitchFamily="34" charset="0"/>
              </a:rPr>
              <a:t>. </a:t>
            </a:r>
            <a:r>
              <a:rPr lang="cs-CZ" sz="2000" dirty="0">
                <a:cs typeface="Arial" panose="020B0604020202020204" pitchFamily="34" charset="0"/>
              </a:rPr>
              <a:t> Vyšší </a:t>
            </a:r>
            <a:r>
              <a:rPr lang="en-US" sz="2000" dirty="0" err="1">
                <a:cs typeface="Arial" panose="020B0604020202020204" pitchFamily="34" charset="0"/>
              </a:rPr>
              <a:t>oxida</a:t>
            </a:r>
            <a:r>
              <a:rPr lang="cs-CZ" sz="2000" dirty="0">
                <a:cs typeface="Arial" panose="020B0604020202020204" pitchFamily="34" charset="0"/>
              </a:rPr>
              <a:t>ční</a:t>
            </a:r>
            <a:r>
              <a:rPr lang="en-US" sz="2000" dirty="0">
                <a:cs typeface="Arial" panose="020B0604020202020204" pitchFamily="34" charset="0"/>
              </a:rPr>
              <a:t> </a:t>
            </a:r>
            <a:r>
              <a:rPr lang="cs-CZ" sz="2000" dirty="0">
                <a:cs typeface="Arial" panose="020B0604020202020204" pitchFamily="34" charset="0"/>
              </a:rPr>
              <a:t> číslo</a:t>
            </a:r>
            <a:r>
              <a:rPr lang="en-US" sz="2000" dirty="0">
                <a:cs typeface="Arial" panose="020B0604020202020204" pitchFamily="34" charset="0"/>
              </a:rPr>
              <a:t> </a:t>
            </a:r>
            <a:r>
              <a:rPr lang="cs-CZ" sz="2000" dirty="0">
                <a:cs typeface="Arial" panose="020B0604020202020204" pitchFamily="34" charset="0"/>
              </a:rPr>
              <a:t>na </a:t>
            </a:r>
            <a:r>
              <a:rPr lang="en-US" sz="2000" dirty="0" err="1">
                <a:cs typeface="Arial" panose="020B0604020202020204" pitchFamily="34" charset="0"/>
              </a:rPr>
              <a:t>centr</a:t>
            </a:r>
            <a:r>
              <a:rPr lang="cs-CZ" sz="2000" dirty="0" err="1">
                <a:cs typeface="Arial" panose="020B0604020202020204" pitchFamily="34" charset="0"/>
              </a:rPr>
              <a:t>álním</a:t>
            </a:r>
            <a:r>
              <a:rPr lang="en-US" sz="2000" dirty="0">
                <a:cs typeface="Arial" panose="020B0604020202020204" pitchFamily="34" charset="0"/>
              </a:rPr>
              <a:t> atom</a:t>
            </a:r>
            <a:r>
              <a:rPr lang="cs-CZ" sz="2000" dirty="0">
                <a:cs typeface="Arial" panose="020B0604020202020204" pitchFamily="34" charset="0"/>
              </a:rPr>
              <a:t>u</a:t>
            </a:r>
            <a:r>
              <a:rPr lang="en-US" sz="2000" dirty="0">
                <a:cs typeface="Arial" panose="020B0604020202020204" pitchFamily="34" charset="0"/>
              </a:rPr>
              <a:t> </a:t>
            </a:r>
            <a:r>
              <a:rPr lang="en-US" sz="2000" dirty="0" err="1">
                <a:cs typeface="Arial" panose="020B0604020202020204" pitchFamily="34" charset="0"/>
              </a:rPr>
              <a:t>repre</a:t>
            </a:r>
            <a:r>
              <a:rPr lang="cs-CZ" sz="2000" dirty="0">
                <a:cs typeface="Arial" panose="020B0604020202020204" pitchFamily="34" charset="0"/>
              </a:rPr>
              <a:t>z</a:t>
            </a:r>
            <a:r>
              <a:rPr lang="en-US" sz="2000" dirty="0" err="1">
                <a:cs typeface="Arial" panose="020B0604020202020204" pitchFamily="34" charset="0"/>
              </a:rPr>
              <a:t>ent</a:t>
            </a:r>
            <a:r>
              <a:rPr lang="cs-CZ" sz="2000" dirty="0" err="1">
                <a:cs typeface="Arial" panose="020B0604020202020204" pitchFamily="34" charset="0"/>
              </a:rPr>
              <a:t>uje</a:t>
            </a:r>
            <a:r>
              <a:rPr lang="en-US" sz="2000" dirty="0">
                <a:cs typeface="Arial" panose="020B0604020202020204" pitchFamily="34" charset="0"/>
              </a:rPr>
              <a:t> </a:t>
            </a:r>
            <a:r>
              <a:rPr lang="en-US" sz="2000" dirty="0" err="1">
                <a:cs typeface="Arial" panose="020B0604020202020204" pitchFamily="34" charset="0"/>
              </a:rPr>
              <a:t>po</a:t>
            </a:r>
            <a:r>
              <a:rPr lang="cs-CZ" sz="2000" dirty="0">
                <a:cs typeface="Arial" panose="020B0604020202020204" pitchFamily="34" charset="0"/>
              </a:rPr>
              <a:t>z</a:t>
            </a:r>
            <a:r>
              <a:rPr lang="en-US" sz="2000" dirty="0" err="1">
                <a:cs typeface="Arial" panose="020B0604020202020204" pitchFamily="34" charset="0"/>
              </a:rPr>
              <a:t>itiv</a:t>
            </a:r>
            <a:r>
              <a:rPr lang="cs-CZ" sz="2000" dirty="0">
                <a:cs typeface="Arial" panose="020B0604020202020204" pitchFamily="34" charset="0"/>
              </a:rPr>
              <a:t>ní</a:t>
            </a:r>
            <a:r>
              <a:rPr lang="en-US" sz="2000" dirty="0">
                <a:cs typeface="Arial" panose="020B0604020202020204" pitchFamily="34" charset="0"/>
              </a:rPr>
              <a:t> </a:t>
            </a:r>
            <a:r>
              <a:rPr lang="cs-CZ" sz="2000" dirty="0">
                <a:cs typeface="Arial" panose="020B0604020202020204" pitchFamily="34" charset="0"/>
              </a:rPr>
              <a:t>náboj na </a:t>
            </a:r>
            <a:r>
              <a:rPr lang="en-US" sz="2000" dirty="0">
                <a:cs typeface="Arial" panose="020B0604020202020204" pitchFamily="34" charset="0"/>
              </a:rPr>
              <a:t>atom</a:t>
            </a:r>
            <a:r>
              <a:rPr lang="cs-CZ" sz="2000" dirty="0">
                <a:cs typeface="Arial" panose="020B0604020202020204" pitchFamily="34" charset="0"/>
              </a:rPr>
              <a:t>u</a:t>
            </a:r>
            <a:r>
              <a:rPr lang="en-US" sz="2000" dirty="0">
                <a:cs typeface="Arial" panose="020B0604020202020204" pitchFamily="34" charset="0"/>
              </a:rPr>
              <a:t>. </a:t>
            </a:r>
            <a:endParaRPr lang="cs-CZ" sz="2000" dirty="0">
              <a:cs typeface="Arial" panose="020B0604020202020204" pitchFamily="34" charset="0"/>
            </a:endParaRPr>
          </a:p>
        </p:txBody>
      </p:sp>
      <p:pic>
        <p:nvPicPr>
          <p:cNvPr id="6" name="Picture 6" descr="VÃ½sledek obrÃ¡zku pro oxidation number and acid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237" y="2387786"/>
            <a:ext cx="3274209" cy="18204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ps.prenhall.com/wps/media/objects/3084/3158649/blb2204/blb22t0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6" y="4297063"/>
            <a:ext cx="5029200" cy="21980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a:xfrm>
            <a:off x="381000" y="206568"/>
            <a:ext cx="6383694" cy="5554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en-US" sz="2800" b="1" dirty="0" err="1">
                <a:latin typeface="+mn-lt"/>
                <a:cs typeface="Arial" panose="020B0604020202020204" pitchFamily="34" charset="0"/>
              </a:rPr>
              <a:t>Oxosloučeniny</a:t>
            </a:r>
            <a:r>
              <a:rPr lang="cs-CZ" altLang="en-US" sz="2800" b="1" dirty="0">
                <a:latin typeface="+mn-lt"/>
                <a:cs typeface="Arial" panose="020B0604020202020204" pitchFamily="34" charset="0"/>
              </a:rPr>
              <a:t> </a:t>
            </a:r>
            <a:r>
              <a:rPr lang="en-US" altLang="en-US" sz="2800" b="1" dirty="0">
                <a:latin typeface="+mn-lt"/>
                <a:cs typeface="Arial" panose="020B0604020202020204" pitchFamily="34" charset="0"/>
              </a:rPr>
              <a:t>halogen</a:t>
            </a:r>
            <a:r>
              <a:rPr lang="cs-CZ" altLang="en-US" sz="2800" b="1" dirty="0">
                <a:latin typeface="+mn-lt"/>
                <a:cs typeface="Arial" panose="020B0604020202020204" pitchFamily="34" charset="0"/>
              </a:rPr>
              <a:t>ů</a:t>
            </a:r>
          </a:p>
        </p:txBody>
      </p:sp>
      <p:pic>
        <p:nvPicPr>
          <p:cNvPr id="3" name="Picture 8">
            <a:extLst>
              <a:ext uri="{FF2B5EF4-FFF2-40B4-BE49-F238E27FC236}">
                <a16:creationId xmlns:a16="http://schemas.microsoft.com/office/drawing/2014/main" id="{A64D74F0-DA15-84DB-1615-2A95648CC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075" y="4394718"/>
            <a:ext cx="3474535" cy="182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44259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See the source image">
            <a:extLst>
              <a:ext uri="{FF2B5EF4-FFF2-40B4-BE49-F238E27FC236}">
                <a16:creationId xmlns:a16="http://schemas.microsoft.com/office/drawing/2014/main" id="{74FDDA0B-E0D5-4F5A-AB5F-1A72F9758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92" y="4926823"/>
            <a:ext cx="6007652" cy="170008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ee the source image">
            <a:extLst>
              <a:ext uri="{FF2B5EF4-FFF2-40B4-BE49-F238E27FC236}">
                <a16:creationId xmlns:a16="http://schemas.microsoft.com/office/drawing/2014/main" id="{2E0C7BB5-54C9-4DED-91A7-2F5B12220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0" y="2683019"/>
            <a:ext cx="5007583" cy="184993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583393ED-11BF-4095-6D34-5AB1213F4B2C}"/>
              </a:ext>
            </a:extLst>
          </p:cNvPr>
          <p:cNvPicPr>
            <a:picLocks noChangeAspect="1"/>
          </p:cNvPicPr>
          <p:nvPr/>
        </p:nvPicPr>
        <p:blipFill>
          <a:blip r:embed="rId4"/>
          <a:stretch>
            <a:fillRect/>
          </a:stretch>
        </p:blipFill>
        <p:spPr>
          <a:xfrm>
            <a:off x="3036255" y="326374"/>
            <a:ext cx="5880576" cy="1940412"/>
          </a:xfrm>
          <a:prstGeom prst="rect">
            <a:avLst/>
          </a:prstGeom>
        </p:spPr>
      </p:pic>
      <p:pic>
        <p:nvPicPr>
          <p:cNvPr id="4" name="Picture 5">
            <a:extLst>
              <a:ext uri="{FF2B5EF4-FFF2-40B4-BE49-F238E27FC236}">
                <a16:creationId xmlns:a16="http://schemas.microsoft.com/office/drawing/2014/main" id="{FA604A64-DC15-0266-DDA6-24D128DB0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1632" y="2883159"/>
            <a:ext cx="2363933" cy="1343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s://i1.wp.com/img.sparknotes.com/content/testprep/bookimgs/sat2/chemistry/0003/sat117002_060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72646" y="243152"/>
            <a:ext cx="1343055" cy="2098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7736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p:cNvSpPr>
            <a:spLocks noGrp="1" noChangeArrowheads="1"/>
          </p:cNvSpPr>
          <p:nvPr>
            <p:ph type="body" idx="1"/>
          </p:nvPr>
        </p:nvSpPr>
        <p:spPr>
          <a:xfrm>
            <a:off x="304800" y="257540"/>
            <a:ext cx="8229600" cy="478125"/>
          </a:xfrm>
        </p:spPr>
        <p:txBody>
          <a:bodyPr>
            <a:normAutofit/>
          </a:bodyPr>
          <a:lstStyle/>
          <a:p>
            <a:pPr algn="ctr" eaLnBrk="1" hangingPunct="1">
              <a:lnSpc>
                <a:spcPct val="90000"/>
              </a:lnSpc>
              <a:buFont typeface="Wingdings" pitchFamily="2" charset="2"/>
              <a:buNone/>
            </a:pPr>
            <a:r>
              <a:rPr lang="en-GB" altLang="en-US" sz="2800" b="1" dirty="0" err="1">
                <a:cs typeface="Arial" panose="020B0604020202020204" pitchFamily="34" charset="0"/>
              </a:rPr>
              <a:t>Oxoslou</a:t>
            </a:r>
            <a:r>
              <a:rPr lang="cs-CZ" altLang="en-US" sz="2800" b="1" dirty="0">
                <a:cs typeface="Arial" panose="020B0604020202020204" pitchFamily="34" charset="0"/>
              </a:rPr>
              <a:t>č</a:t>
            </a:r>
            <a:r>
              <a:rPr lang="en-GB" altLang="en-US" sz="2800" b="1" dirty="0" err="1">
                <a:cs typeface="Arial" panose="020B0604020202020204" pitchFamily="34" charset="0"/>
              </a:rPr>
              <a:t>eniny</a:t>
            </a:r>
            <a:r>
              <a:rPr lang="en-GB" altLang="en-US" sz="2800" b="1" dirty="0">
                <a:cs typeface="Arial" panose="020B0604020202020204" pitchFamily="34" charset="0"/>
              </a:rPr>
              <a:t> </a:t>
            </a:r>
            <a:r>
              <a:rPr lang="cs-CZ" altLang="en-US" sz="2800" b="1" dirty="0" err="1">
                <a:cs typeface="Arial" panose="020B0604020202020204" pitchFamily="34" charset="0"/>
              </a:rPr>
              <a:t>flu</a:t>
            </a:r>
            <a:r>
              <a:rPr lang="en-GB" altLang="en-US" sz="2800" b="1" dirty="0" err="1">
                <a:cs typeface="Arial" panose="020B0604020202020204" pitchFamily="34" charset="0"/>
              </a:rPr>
              <a:t>oru</a:t>
            </a:r>
            <a:endParaRPr lang="cs-CZ" altLang="en-US" sz="2800" b="1" dirty="0">
              <a:cs typeface="Arial" panose="020B0604020202020204" pitchFamily="34" charset="0"/>
            </a:endParaRPr>
          </a:p>
        </p:txBody>
      </p:sp>
      <p:sp>
        <p:nvSpPr>
          <p:cNvPr id="3" name="Obdélník 2"/>
          <p:cNvSpPr/>
          <p:nvPr/>
        </p:nvSpPr>
        <p:spPr>
          <a:xfrm>
            <a:off x="272374" y="1030992"/>
            <a:ext cx="8553450" cy="4401205"/>
          </a:xfrm>
          <a:prstGeom prst="rect">
            <a:avLst/>
          </a:prstGeom>
        </p:spPr>
        <p:txBody>
          <a:bodyPr wrap="square">
            <a:spAutoFit/>
          </a:bodyPr>
          <a:lstStyle/>
          <a:p>
            <a:pPr algn="just"/>
            <a:r>
              <a:rPr lang="cs-CZ" sz="2000" b="1" dirty="0">
                <a:cs typeface="Arial" panose="020B0604020202020204" pitchFamily="34" charset="0"/>
              </a:rPr>
              <a:t>OF</a:t>
            </a:r>
            <a:r>
              <a:rPr lang="cs-CZ" sz="2000" b="1" baseline="-25000" dirty="0">
                <a:cs typeface="Arial" panose="020B0604020202020204" pitchFamily="34" charset="0"/>
              </a:rPr>
              <a:t>2</a:t>
            </a:r>
            <a:r>
              <a:rPr lang="cs-CZ" sz="2000" dirty="0">
                <a:cs typeface="Arial" panose="020B0604020202020204" pitchFamily="34" charset="0"/>
              </a:rPr>
              <a:t>, difluorid kyslíku je bezbarvý plyn, v kapalné formě se jedná o tmavě žlutou kapalinu. S vodou téměř nereaguje, ale reakce s vodní párou probíhá explozivně za vývoje značného množství tepla:</a:t>
            </a:r>
          </a:p>
          <a:p>
            <a:pPr algn="just"/>
            <a:r>
              <a:rPr lang="cs-CZ" sz="2000" dirty="0">
                <a:cs typeface="Arial" panose="020B0604020202020204" pitchFamily="34" charset="0"/>
              </a:rPr>
              <a:t>			OF</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 → O</a:t>
            </a:r>
            <a:r>
              <a:rPr lang="cs-CZ" sz="2000" baseline="-25000" dirty="0">
                <a:cs typeface="Arial" panose="020B0604020202020204" pitchFamily="34" charset="0"/>
              </a:rPr>
              <a:t>2</a:t>
            </a:r>
            <a:r>
              <a:rPr lang="cs-CZ" sz="2000" dirty="0">
                <a:cs typeface="Arial" panose="020B0604020202020204" pitchFamily="34" charset="0"/>
              </a:rPr>
              <a:t> + 2HF</a:t>
            </a:r>
          </a:p>
          <a:p>
            <a:pPr algn="just"/>
            <a:endParaRPr lang="cs-CZ" sz="2000" dirty="0">
              <a:cs typeface="Arial" panose="020B0604020202020204" pitchFamily="34" charset="0"/>
            </a:endParaRPr>
          </a:p>
          <a:p>
            <a:pPr algn="just"/>
            <a:r>
              <a:rPr lang="cs-CZ" sz="2000" i="1" dirty="0">
                <a:cs typeface="Arial" panose="020B0604020202020204" pitchFamily="34" charset="0"/>
              </a:rPr>
              <a:t>Příprava:</a:t>
            </a:r>
          </a:p>
          <a:p>
            <a:pPr algn="just"/>
            <a:r>
              <a:rPr lang="cs-CZ" sz="2000" dirty="0">
                <a:cs typeface="Arial" panose="020B0604020202020204" pitchFamily="34" charset="0"/>
              </a:rPr>
              <a:t>   1) tavnou elektrolýzou </a:t>
            </a:r>
            <a:r>
              <a:rPr lang="cs-CZ" sz="2000" dirty="0" err="1">
                <a:cs typeface="Arial" panose="020B0604020202020204" pitchFamily="34" charset="0"/>
              </a:rPr>
              <a:t>hydrofluoridu</a:t>
            </a:r>
            <a:r>
              <a:rPr lang="cs-CZ" sz="2000" dirty="0">
                <a:cs typeface="Arial" panose="020B0604020202020204" pitchFamily="34" charset="0"/>
              </a:rPr>
              <a:t> draselného KHF</a:t>
            </a:r>
            <a:r>
              <a:rPr lang="cs-CZ" sz="2000" baseline="-25000" dirty="0">
                <a:cs typeface="Arial" panose="020B0604020202020204" pitchFamily="34" charset="0"/>
              </a:rPr>
              <a:t>2</a:t>
            </a:r>
            <a:r>
              <a:rPr lang="cs-CZ" sz="2000" dirty="0">
                <a:cs typeface="Arial" panose="020B0604020202020204" pitchFamily="34" charset="0"/>
              </a:rPr>
              <a:t> </a:t>
            </a:r>
          </a:p>
          <a:p>
            <a:pPr algn="just"/>
            <a:r>
              <a:rPr lang="cs-CZ" sz="2000" dirty="0">
                <a:cs typeface="Arial" panose="020B0604020202020204" pitchFamily="34" charset="0"/>
              </a:rPr>
              <a:t>   2) reakcí fluoru se zředěným roztokem hydroxidu sodného:</a:t>
            </a:r>
          </a:p>
          <a:p>
            <a:pPr algn="just"/>
            <a:r>
              <a:rPr lang="cs-CZ" sz="2000" dirty="0">
                <a:cs typeface="Arial" panose="020B0604020202020204" pitchFamily="34" charset="0"/>
              </a:rPr>
              <a:t>		2F</a:t>
            </a:r>
            <a:r>
              <a:rPr lang="cs-CZ" sz="2000" baseline="-25000" dirty="0">
                <a:cs typeface="Arial" panose="020B0604020202020204" pitchFamily="34" charset="0"/>
              </a:rPr>
              <a:t>2</a:t>
            </a:r>
            <a:r>
              <a:rPr lang="cs-CZ" sz="2000" dirty="0">
                <a:cs typeface="Arial" panose="020B0604020202020204" pitchFamily="34" charset="0"/>
              </a:rPr>
              <a:t> + 2NaOH → OF</a:t>
            </a:r>
            <a:r>
              <a:rPr lang="cs-CZ" sz="2000" baseline="-25000" dirty="0">
                <a:cs typeface="Arial" panose="020B0604020202020204" pitchFamily="34" charset="0"/>
              </a:rPr>
              <a:t>2</a:t>
            </a:r>
            <a:r>
              <a:rPr lang="cs-CZ" sz="2000" dirty="0">
                <a:cs typeface="Arial" panose="020B0604020202020204" pitchFamily="34" charset="0"/>
              </a:rPr>
              <a:t> + 2NaF + H</a:t>
            </a:r>
            <a:r>
              <a:rPr lang="cs-CZ" sz="2000" baseline="-25000" dirty="0">
                <a:cs typeface="Arial" panose="020B0604020202020204" pitchFamily="34" charset="0"/>
              </a:rPr>
              <a:t>2</a:t>
            </a:r>
            <a:r>
              <a:rPr lang="cs-CZ" sz="2000" dirty="0">
                <a:cs typeface="Arial" panose="020B0604020202020204" pitchFamily="34" charset="0"/>
              </a:rPr>
              <a:t>O</a:t>
            </a:r>
          </a:p>
          <a:p>
            <a:pPr algn="just"/>
            <a:endParaRPr lang="cs-CZ" sz="2000" dirty="0">
              <a:cs typeface="Arial" panose="020B0604020202020204" pitchFamily="34" charset="0"/>
            </a:endParaRPr>
          </a:p>
          <a:p>
            <a:pPr algn="just"/>
            <a:endParaRPr lang="cs-CZ" sz="2000" b="1" dirty="0">
              <a:cs typeface="Arial" panose="020B0604020202020204" pitchFamily="34" charset="0"/>
            </a:endParaRPr>
          </a:p>
          <a:p>
            <a:pPr algn="just"/>
            <a:r>
              <a:rPr lang="cs-CZ" sz="2000" b="1" dirty="0" err="1">
                <a:cs typeface="Arial" panose="020B0604020202020204" pitchFamily="34" charset="0"/>
              </a:rPr>
              <a:t>HFO</a:t>
            </a:r>
            <a:r>
              <a:rPr lang="cs-CZ" sz="2000" dirty="0">
                <a:cs typeface="Arial" panose="020B0604020202020204" pitchFamily="34" charset="0"/>
              </a:rPr>
              <a:t> - jediná známá kyslíkatá kyselina fluoru. Připravuje se reakcí fluoru </a:t>
            </a:r>
          </a:p>
          <a:p>
            <a:pPr algn="just"/>
            <a:r>
              <a:rPr lang="cs-CZ" sz="2000" dirty="0">
                <a:cs typeface="Arial" panose="020B0604020202020204" pitchFamily="34" charset="0"/>
              </a:rPr>
              <a:t>s ledem:</a:t>
            </a:r>
          </a:p>
          <a:p>
            <a:pPr algn="just"/>
            <a:r>
              <a:rPr lang="cs-CZ" sz="2000" dirty="0">
                <a:cs typeface="Arial" panose="020B0604020202020204" pitchFamily="34" charset="0"/>
              </a:rPr>
              <a:t>			F</a:t>
            </a:r>
            <a:r>
              <a:rPr lang="cs-CZ" sz="2000" baseline="-25000" dirty="0">
                <a:cs typeface="Arial" panose="020B0604020202020204" pitchFamily="34" charset="0"/>
              </a:rPr>
              <a:t>2</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O(s) → HFO + HF</a:t>
            </a:r>
          </a:p>
        </p:txBody>
      </p:sp>
      <p:sp>
        <p:nvSpPr>
          <p:cNvPr id="4" name="Obdélník 3"/>
          <p:cNvSpPr/>
          <p:nvPr/>
        </p:nvSpPr>
        <p:spPr>
          <a:xfrm>
            <a:off x="304800" y="5811558"/>
            <a:ext cx="3695700" cy="400110"/>
          </a:xfrm>
          <a:prstGeom prst="rect">
            <a:avLst/>
          </a:prstGeom>
        </p:spPr>
        <p:txBody>
          <a:bodyPr wrap="square">
            <a:spAutoFit/>
          </a:bodyPr>
          <a:lstStyle/>
          <a:p>
            <a:r>
              <a:rPr lang="cs-CZ" sz="2000" dirty="0">
                <a:cs typeface="Arial" panose="020B0604020202020204" pitchFamily="34" charset="0"/>
              </a:rPr>
              <a:t>Další fluoridy kyslíku: O</a:t>
            </a:r>
            <a:r>
              <a:rPr lang="cs-CZ" sz="2000" baseline="-25000" dirty="0">
                <a:cs typeface="Arial" panose="020B0604020202020204" pitchFamily="34" charset="0"/>
              </a:rPr>
              <a:t>2</a:t>
            </a:r>
            <a:r>
              <a:rPr lang="cs-CZ" sz="2000" dirty="0">
                <a:cs typeface="Arial" panose="020B0604020202020204" pitchFamily="34" charset="0"/>
              </a:rPr>
              <a:t>F</a:t>
            </a:r>
            <a:r>
              <a:rPr lang="cs-CZ" sz="2000" baseline="-25000" dirty="0">
                <a:cs typeface="Arial" panose="020B0604020202020204" pitchFamily="34" charset="0"/>
              </a:rPr>
              <a:t>2</a:t>
            </a:r>
            <a:r>
              <a:rPr lang="cs-CZ" sz="2000" dirty="0">
                <a:cs typeface="Arial" panose="020B0604020202020204" pitchFamily="34" charset="0"/>
              </a:rPr>
              <a:t>, O</a:t>
            </a:r>
            <a:r>
              <a:rPr lang="cs-CZ" sz="2000" baseline="-25000" dirty="0">
                <a:cs typeface="Arial" panose="020B0604020202020204" pitchFamily="34" charset="0"/>
              </a:rPr>
              <a:t>4</a:t>
            </a:r>
            <a:r>
              <a:rPr lang="cs-CZ" sz="2000" dirty="0">
                <a:cs typeface="Arial" panose="020B0604020202020204" pitchFamily="34" charset="0"/>
              </a:rPr>
              <a:t>F</a:t>
            </a:r>
            <a:r>
              <a:rPr lang="cs-CZ" sz="2000" baseline="-25000" dirty="0">
                <a:cs typeface="Arial" panose="020B0604020202020204" pitchFamily="34" charset="0"/>
              </a:rPr>
              <a:t>2</a:t>
            </a:r>
            <a:r>
              <a:rPr lang="cs-CZ" sz="2000" dirty="0">
                <a:cs typeface="Arial" panose="020B0604020202020204" pitchFamily="34" charset="0"/>
              </a:rPr>
              <a:t> </a:t>
            </a:r>
          </a:p>
        </p:txBody>
      </p:sp>
      <p:pic>
        <p:nvPicPr>
          <p:cNvPr id="219138" name="Picture 2" descr="VÃ½sledek obrÃ¡zku pro of2 lewis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5574" y="2158482"/>
            <a:ext cx="1905000" cy="9461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upload.wikimedia.org/wikipedia/commons/thumb/7/7c/Tetraoxygen_difluoride.svg/1920px-Tetraoxygen_difluorid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8531" y="6011613"/>
            <a:ext cx="2101170" cy="58438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258EC95D-76AD-FB1D-04DD-1C492D8ACF51}"/>
              </a:ext>
            </a:extLst>
          </p:cNvPr>
          <p:cNvPicPr>
            <a:picLocks noChangeAspect="1"/>
          </p:cNvPicPr>
          <p:nvPr/>
        </p:nvPicPr>
        <p:blipFill>
          <a:blip r:embed="rId4"/>
          <a:stretch>
            <a:fillRect/>
          </a:stretch>
        </p:blipFill>
        <p:spPr>
          <a:xfrm>
            <a:off x="3886200" y="5849986"/>
            <a:ext cx="1847850" cy="876300"/>
          </a:xfrm>
          <a:prstGeom prst="rect">
            <a:avLst/>
          </a:prstGeom>
        </p:spPr>
      </p:pic>
      <p:pic>
        <p:nvPicPr>
          <p:cNvPr id="6" name="Obrázek 5">
            <a:extLst>
              <a:ext uri="{FF2B5EF4-FFF2-40B4-BE49-F238E27FC236}">
                <a16:creationId xmlns:a16="http://schemas.microsoft.com/office/drawing/2014/main" id="{48171320-8188-C01B-F8CB-A9AA78B5FD64}"/>
              </a:ext>
            </a:extLst>
          </p:cNvPr>
          <p:cNvPicPr>
            <a:picLocks noChangeAspect="1"/>
          </p:cNvPicPr>
          <p:nvPr/>
        </p:nvPicPr>
        <p:blipFill>
          <a:blip r:embed="rId5"/>
          <a:stretch>
            <a:fillRect/>
          </a:stretch>
        </p:blipFill>
        <p:spPr>
          <a:xfrm>
            <a:off x="8025097" y="4403885"/>
            <a:ext cx="589398" cy="1028312"/>
          </a:xfrm>
          <a:prstGeom prst="rect">
            <a:avLst/>
          </a:prstGeom>
        </p:spPr>
      </p:pic>
    </p:spTree>
    <p:extLst>
      <p:ext uri="{BB962C8B-B14F-4D97-AF65-F5344CB8AC3E}">
        <p14:creationId xmlns:p14="http://schemas.microsoft.com/office/powerpoint/2010/main" val="27691021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7975" y="3209331"/>
            <a:ext cx="8382000" cy="3231654"/>
          </a:xfrm>
          <a:prstGeom prst="rect">
            <a:avLst/>
          </a:prstGeom>
        </p:spPr>
        <p:txBody>
          <a:bodyPr wrap="square">
            <a:spAutoFit/>
          </a:bodyPr>
          <a:lstStyle/>
          <a:p>
            <a:pPr>
              <a:lnSpc>
                <a:spcPct val="90000"/>
              </a:lnSpc>
            </a:pPr>
            <a:r>
              <a:rPr lang="en-GB" altLang="en-US" sz="2000" b="1" dirty="0">
                <a:cs typeface="Arial" panose="020B0604020202020204" pitchFamily="34" charset="0"/>
              </a:rPr>
              <a:t>Cl</a:t>
            </a:r>
            <a:r>
              <a:rPr lang="en-GB" altLang="en-US" sz="2000" baseline="-25000" dirty="0">
                <a:cs typeface="Arial" panose="020B0604020202020204" pitchFamily="34" charset="0"/>
              </a:rPr>
              <a:t>2</a:t>
            </a:r>
            <a:r>
              <a:rPr lang="en-GB" altLang="en-US" sz="2000" b="1" dirty="0">
                <a:cs typeface="Arial" panose="020B0604020202020204" pitchFamily="34" charset="0"/>
              </a:rPr>
              <a:t>O  - </a:t>
            </a:r>
            <a:r>
              <a:rPr lang="en-GB" altLang="en-US" sz="2000" dirty="0" err="1">
                <a:cs typeface="Arial" panose="020B0604020202020204" pitchFamily="34" charset="0"/>
              </a:rPr>
              <a:t>zelenožlutý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 </a:t>
            </a:r>
            <a:r>
              <a:rPr lang="en-GB" altLang="en-US" sz="2000" dirty="0" err="1">
                <a:cs typeface="Arial" panose="020B0604020202020204" pitchFamily="34" charset="0"/>
              </a:rPr>
              <a:t>lomená</a:t>
            </a:r>
            <a:r>
              <a:rPr lang="en-GB" altLang="en-US" sz="2000" dirty="0">
                <a:cs typeface="Arial" panose="020B0604020202020204" pitchFamily="34" charset="0"/>
              </a:rPr>
              <a:t> </a:t>
            </a:r>
            <a:r>
              <a:rPr lang="en-GB" altLang="en-US" sz="2000" dirty="0" err="1">
                <a:cs typeface="Arial" panose="020B0604020202020204" pitchFamily="34" charset="0"/>
              </a:rPr>
              <a:t>molekula</a:t>
            </a:r>
            <a:r>
              <a:rPr lang="cs-CZ" altLang="en-US" sz="2000" dirty="0">
                <a:cs typeface="Arial" panose="020B0604020202020204" pitchFamily="34" charset="0"/>
              </a:rPr>
              <a:t>, </a:t>
            </a:r>
            <a:r>
              <a:rPr lang="en-GB" altLang="en-US" sz="2000" dirty="0" err="1">
                <a:cs typeface="Arial" panose="020B0604020202020204" pitchFamily="34" charset="0"/>
              </a:rPr>
              <a:t>anhydrid</a:t>
            </a:r>
            <a:r>
              <a:rPr lang="en-GB" altLang="en-US" sz="2000" dirty="0">
                <a:cs typeface="Arial" panose="020B0604020202020204" pitchFamily="34" charset="0"/>
              </a:rPr>
              <a:t> </a:t>
            </a:r>
            <a:r>
              <a:rPr lang="en-GB" altLang="en-US" sz="2000" dirty="0" err="1">
                <a:cs typeface="Arial" panose="020B0604020202020204" pitchFamily="34" charset="0"/>
              </a:rPr>
              <a:t>kys.chlorné</a:t>
            </a:r>
            <a:endParaRPr lang="en-GB" altLang="en-US" sz="2000" b="1" dirty="0">
              <a:cs typeface="Arial" panose="020B0604020202020204" pitchFamily="34" charset="0"/>
            </a:endParaRPr>
          </a:p>
          <a:p>
            <a:pPr>
              <a:lnSpc>
                <a:spcPct val="90000"/>
              </a:lnSpc>
            </a:pPr>
            <a:r>
              <a:rPr lang="cs-CZ" altLang="en-US" sz="2000" dirty="0">
                <a:cs typeface="Arial" panose="020B0604020202020204" pitchFamily="34" charset="0"/>
              </a:rPr>
              <a:t> </a:t>
            </a:r>
          </a:p>
          <a:p>
            <a:pPr>
              <a:lnSpc>
                <a:spcPct val="90000"/>
              </a:lnSpc>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 </a:t>
            </a:r>
            <a:endParaRPr lang="cs-CZ" altLang="en-US" sz="2000" i="1" dirty="0">
              <a:cs typeface="Arial" panose="020B0604020202020204" pitchFamily="34" charset="0"/>
            </a:endParaRPr>
          </a:p>
          <a:p>
            <a:pPr>
              <a:lnSpc>
                <a:spcPct val="90000"/>
              </a:lnSpc>
            </a:pPr>
            <a:endParaRPr lang="cs-CZ" altLang="en-US" sz="2000" dirty="0">
              <a:cs typeface="Arial" panose="020B0604020202020204" pitchFamily="34" charset="0"/>
            </a:endParaRPr>
          </a:p>
          <a:p>
            <a:pPr>
              <a:lnSpc>
                <a:spcPct val="90000"/>
              </a:lnSpc>
            </a:pP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1) </a:t>
            </a:r>
            <a:r>
              <a:rPr lang="en-GB" altLang="en-US" sz="2000" dirty="0" err="1">
                <a:cs typeface="Arial" panose="020B0604020202020204" pitchFamily="34" charset="0"/>
              </a:rPr>
              <a:t>disproporcionace</a:t>
            </a:r>
            <a:r>
              <a:rPr lang="en-GB" altLang="en-US" sz="2000" dirty="0">
                <a:cs typeface="Arial" panose="020B0604020202020204" pitchFamily="34" charset="0"/>
              </a:rPr>
              <a:t> </a:t>
            </a:r>
            <a:r>
              <a:rPr lang="en-GB" altLang="en-US" sz="2000" dirty="0" err="1">
                <a:cs typeface="Arial" panose="020B0604020202020204" pitchFamily="34" charset="0"/>
              </a:rPr>
              <a:t>suchého</a:t>
            </a:r>
            <a:r>
              <a:rPr lang="en-GB" altLang="en-US" sz="2000" dirty="0">
                <a:cs typeface="Arial" panose="020B0604020202020204" pitchFamily="34" charset="0"/>
              </a:rPr>
              <a:t> </a:t>
            </a:r>
            <a:r>
              <a:rPr lang="en-GB" altLang="en-US" sz="2000" dirty="0" err="1">
                <a:cs typeface="Arial" panose="020B0604020202020204" pitchFamily="34" charset="0"/>
              </a:rPr>
              <a:t>chloru</a:t>
            </a:r>
            <a:r>
              <a:rPr lang="en-GB" altLang="en-US" sz="2000" dirty="0">
                <a:cs typeface="Arial" panose="020B0604020202020204" pitchFamily="34" charset="0"/>
              </a:rPr>
              <a:t> </a:t>
            </a:r>
            <a:r>
              <a:rPr lang="en-GB" altLang="en-US" sz="2000" dirty="0" err="1">
                <a:cs typeface="Arial" panose="020B0604020202020204" pitchFamily="34" charset="0"/>
              </a:rPr>
              <a:t>vlivem</a:t>
            </a:r>
            <a:r>
              <a:rPr lang="en-GB" altLang="en-US" sz="2000" dirty="0">
                <a:cs typeface="Arial" panose="020B0604020202020204" pitchFamily="34" charset="0"/>
              </a:rPr>
              <a:t> </a:t>
            </a:r>
            <a:r>
              <a:rPr lang="en-GB" altLang="en-US" sz="2000" dirty="0" err="1">
                <a:cs typeface="Arial" panose="020B0604020202020204" pitchFamily="34" charset="0"/>
              </a:rPr>
              <a:t>HgO</a:t>
            </a:r>
            <a:endParaRPr lang="cs-CZ" altLang="en-US" sz="2000" dirty="0">
              <a:cs typeface="Arial" panose="020B0604020202020204" pitchFamily="34" charset="0"/>
            </a:endParaRPr>
          </a:p>
          <a:p>
            <a:pPr>
              <a:lnSpc>
                <a:spcPct val="90000"/>
              </a:lnSpc>
            </a:pPr>
            <a:endParaRPr lang="cs-CZ" altLang="en-US" sz="2000" dirty="0">
              <a:cs typeface="Arial" panose="020B0604020202020204" pitchFamily="34" charset="0"/>
            </a:endParaRPr>
          </a:p>
          <a:p>
            <a:pPr>
              <a:lnSpc>
                <a:spcPct val="90000"/>
              </a:lnSpc>
            </a:pPr>
            <a:r>
              <a:rPr lang="cs-CZ" altLang="en-US" sz="2000" dirty="0">
                <a:cs typeface="Arial" panose="020B0604020202020204" pitchFamily="34" charset="0"/>
              </a:rPr>
              <a:t>			</a:t>
            </a:r>
            <a:r>
              <a:rPr lang="en-GB" altLang="en-US" sz="2000" dirty="0" err="1">
                <a:cs typeface="Arial" panose="020B0604020202020204" pitchFamily="34" charset="0"/>
              </a:rPr>
              <a:t>HgO</a:t>
            </a:r>
            <a:r>
              <a:rPr lang="en-GB" altLang="en-US" sz="2000" dirty="0">
                <a:cs typeface="Arial" panose="020B0604020202020204" pitchFamily="34" charset="0"/>
              </a:rPr>
              <a:t> + 2Cl</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HgCl</a:t>
            </a:r>
            <a:r>
              <a:rPr lang="en-GB" altLang="en-US" sz="2000" baseline="-25000" dirty="0">
                <a:cs typeface="Arial" panose="020B0604020202020204" pitchFamily="34" charset="0"/>
              </a:rPr>
              <a:t>2</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 Cl</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a:p>
            <a:pPr>
              <a:lnSpc>
                <a:spcPct val="90000"/>
              </a:lnSpc>
            </a:pPr>
            <a:endParaRPr lang="cs-CZ" altLang="en-US" sz="2000" dirty="0">
              <a:cs typeface="Arial" panose="020B0604020202020204" pitchFamily="34" charset="0"/>
            </a:endParaRPr>
          </a:p>
          <a:p>
            <a:r>
              <a:rPr lang="cs-CZ" sz="2000" dirty="0">
                <a:cs typeface="Arial" panose="020B0604020202020204" pitchFamily="34" charset="0"/>
              </a:rPr>
              <a:t>  2) reakce chloru s uhličitanem sodným:</a:t>
            </a:r>
          </a:p>
          <a:p>
            <a:endParaRPr lang="cs-CZ" sz="2000" dirty="0">
              <a:cs typeface="Arial" panose="020B0604020202020204" pitchFamily="34" charset="0"/>
            </a:endParaRPr>
          </a:p>
          <a:p>
            <a:r>
              <a:rPr lang="cs-CZ" sz="2000" dirty="0">
                <a:cs typeface="Arial" panose="020B0604020202020204" pitchFamily="34" charset="0"/>
              </a:rPr>
              <a:t>		2Cl</a:t>
            </a:r>
            <a:r>
              <a:rPr lang="cs-CZ" sz="2000" baseline="-25000" dirty="0">
                <a:cs typeface="Arial" panose="020B0604020202020204" pitchFamily="34" charset="0"/>
              </a:rPr>
              <a:t>2</a:t>
            </a:r>
            <a:r>
              <a:rPr lang="cs-CZ" sz="2000" dirty="0">
                <a:cs typeface="Arial" panose="020B0604020202020204" pitchFamily="34" charset="0"/>
              </a:rPr>
              <a:t> + 2Na</a:t>
            </a:r>
            <a:r>
              <a:rPr lang="cs-CZ" sz="2000" baseline="-25000" dirty="0">
                <a:cs typeface="Arial" panose="020B0604020202020204" pitchFamily="34" charset="0"/>
              </a:rPr>
              <a:t>2</a:t>
            </a:r>
            <a:r>
              <a:rPr lang="cs-CZ" sz="2000" dirty="0">
                <a:cs typeface="Arial" panose="020B0604020202020204" pitchFamily="34" charset="0"/>
              </a:rPr>
              <a:t>CO</a:t>
            </a:r>
            <a:r>
              <a:rPr lang="cs-CZ" sz="2000" baseline="-25000" dirty="0">
                <a:cs typeface="Arial" panose="020B0604020202020204" pitchFamily="34" charset="0"/>
              </a:rPr>
              <a:t>3</a:t>
            </a:r>
            <a:r>
              <a:rPr lang="cs-CZ" sz="2000" dirty="0">
                <a:cs typeface="Arial" panose="020B0604020202020204" pitchFamily="34" charset="0"/>
              </a:rPr>
              <a:t> + H</a:t>
            </a:r>
            <a:r>
              <a:rPr lang="cs-CZ" sz="2000" baseline="-25000" dirty="0">
                <a:cs typeface="Arial" panose="020B0604020202020204" pitchFamily="34" charset="0"/>
              </a:rPr>
              <a:t>2</a:t>
            </a:r>
            <a:r>
              <a:rPr lang="cs-CZ" sz="2000" dirty="0">
                <a:cs typeface="Arial" panose="020B0604020202020204" pitchFamily="34" charset="0"/>
              </a:rPr>
              <a:t>O → Cl</a:t>
            </a:r>
            <a:r>
              <a:rPr lang="cs-CZ" sz="2000" baseline="-25000" dirty="0">
                <a:cs typeface="Arial" panose="020B0604020202020204" pitchFamily="34" charset="0"/>
              </a:rPr>
              <a:t>2</a:t>
            </a:r>
            <a:r>
              <a:rPr lang="cs-CZ" sz="2000" dirty="0">
                <a:cs typeface="Arial" panose="020B0604020202020204" pitchFamily="34" charset="0"/>
              </a:rPr>
              <a:t>O + 2NaHCO</a:t>
            </a:r>
            <a:r>
              <a:rPr lang="cs-CZ" sz="2000" baseline="-25000" dirty="0">
                <a:cs typeface="Arial" panose="020B0604020202020204" pitchFamily="34" charset="0"/>
              </a:rPr>
              <a:t>3</a:t>
            </a:r>
            <a:r>
              <a:rPr lang="cs-CZ" sz="2000" dirty="0">
                <a:cs typeface="Arial" panose="020B0604020202020204" pitchFamily="34" charset="0"/>
              </a:rPr>
              <a:t> + </a:t>
            </a:r>
            <a:r>
              <a:rPr lang="cs-CZ" sz="2000" dirty="0" err="1">
                <a:cs typeface="Arial" panose="020B0604020202020204" pitchFamily="34" charset="0"/>
              </a:rPr>
              <a:t>2NaCl</a:t>
            </a:r>
            <a:endParaRPr lang="cs-CZ" sz="2000" dirty="0">
              <a:cs typeface="Arial" panose="020B0604020202020204" pitchFamily="34" charset="0"/>
            </a:endParaRPr>
          </a:p>
        </p:txBody>
      </p:sp>
      <p:sp>
        <p:nvSpPr>
          <p:cNvPr id="5" name="AutoShape 2" descr="VÃ½sledek obrÃ¡zku pro Cl2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181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8138" y="4210796"/>
            <a:ext cx="207645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a:extLst>
              <a:ext uri="{FF2B5EF4-FFF2-40B4-BE49-F238E27FC236}">
                <a16:creationId xmlns:a16="http://schemas.microsoft.com/office/drawing/2014/main" id="{B1658427-E925-944B-C694-78E6E35997A0}"/>
              </a:ext>
            </a:extLst>
          </p:cNvPr>
          <p:cNvSpPr/>
          <p:nvPr/>
        </p:nvSpPr>
        <p:spPr>
          <a:xfrm>
            <a:off x="460375" y="1484712"/>
            <a:ext cx="3881470" cy="707886"/>
          </a:xfrm>
          <a:prstGeom prst="rect">
            <a:avLst/>
          </a:prstGeom>
        </p:spPr>
        <p:txBody>
          <a:bodyPr wrap="square">
            <a:spAutoFit/>
          </a:bodyPr>
          <a:lstStyle/>
          <a:p>
            <a:r>
              <a:rPr lang="en-GB" altLang="en-US" sz="2000" dirty="0" err="1">
                <a:cs typeface="Arial" panose="020B0604020202020204" pitchFamily="34" charset="0"/>
              </a:rPr>
              <a:t>Cl</a:t>
            </a:r>
            <a:r>
              <a:rPr lang="en-GB" altLang="en-US" sz="2000" baseline="-25000" dirty="0" err="1">
                <a:cs typeface="Arial" panose="020B0604020202020204" pitchFamily="34" charset="0"/>
              </a:rPr>
              <a:t>2</a:t>
            </a:r>
            <a:r>
              <a:rPr lang="en-GB" altLang="en-US" sz="2000" dirty="0" err="1">
                <a:cs typeface="Arial" panose="020B0604020202020204" pitchFamily="34" charset="0"/>
              </a:rPr>
              <a:t>O</a:t>
            </a:r>
            <a:r>
              <a:rPr lang="en-GB" altLang="en-US" sz="2000" dirty="0">
                <a:cs typeface="Arial" panose="020B0604020202020204" pitchFamily="34" charset="0"/>
              </a:rPr>
              <a:t>, </a:t>
            </a:r>
            <a:r>
              <a:rPr lang="en-GB" altLang="en-US" sz="2000" dirty="0" err="1">
                <a:cs typeface="Arial" panose="020B0604020202020204" pitchFamily="34" charset="0"/>
              </a:rPr>
              <a:t>ClO</a:t>
            </a:r>
            <a:r>
              <a:rPr lang="en-GB" altLang="en-US" sz="2000" baseline="-25000" dirty="0" err="1">
                <a:cs typeface="Arial" panose="020B0604020202020204" pitchFamily="34" charset="0"/>
              </a:rPr>
              <a:t>2</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err="1">
                <a:cs typeface="Arial" panose="020B0604020202020204" pitchFamily="34" charset="0"/>
              </a:rPr>
              <a:t>Cl</a:t>
            </a:r>
            <a:r>
              <a:rPr lang="en-GB" altLang="en-US" sz="2000" baseline="-25000" dirty="0" err="1">
                <a:cs typeface="Arial" panose="020B0604020202020204" pitchFamily="34" charset="0"/>
              </a:rPr>
              <a:t>2</a:t>
            </a:r>
            <a:r>
              <a:rPr lang="en-GB" altLang="en-US" sz="2000" dirty="0" err="1">
                <a:cs typeface="Arial" panose="020B0604020202020204" pitchFamily="34" charset="0"/>
              </a:rPr>
              <a:t>O</a:t>
            </a:r>
            <a:r>
              <a:rPr lang="en-GB" altLang="en-US" sz="2000" baseline="-25000" dirty="0" err="1">
                <a:cs typeface="Arial" panose="020B0604020202020204" pitchFamily="34" charset="0"/>
              </a:rPr>
              <a:t>7</a:t>
            </a:r>
            <a:r>
              <a:rPr lang="en-GB" altLang="en-US" sz="2000" dirty="0">
                <a:cs typeface="Arial" panose="020B0604020202020204" pitchFamily="34" charset="0"/>
              </a:rPr>
              <a:t> - </a:t>
            </a:r>
            <a:r>
              <a:rPr lang="en-GB" altLang="en-US" sz="2000" dirty="0" err="1">
                <a:cs typeface="Arial" panose="020B0604020202020204" pitchFamily="34" charset="0"/>
              </a:rPr>
              <a:t>vysoce</a:t>
            </a:r>
            <a:r>
              <a:rPr lang="en-GB" altLang="en-US" sz="2000" dirty="0">
                <a:cs typeface="Arial" panose="020B0604020202020204" pitchFamily="34" charset="0"/>
              </a:rPr>
              <a:t> </a:t>
            </a:r>
            <a:r>
              <a:rPr lang="en-GB" altLang="en-US" sz="2000" dirty="0" err="1">
                <a:cs typeface="Arial" panose="020B0604020202020204" pitchFamily="34" charset="0"/>
              </a:rPr>
              <a:t>reaktivní</a:t>
            </a:r>
            <a:r>
              <a:rPr lang="en-GB" altLang="en-US" sz="2000" dirty="0">
                <a:cs typeface="Arial" panose="020B0604020202020204" pitchFamily="34" charset="0"/>
              </a:rPr>
              <a:t>, </a:t>
            </a:r>
            <a:r>
              <a:rPr lang="en-GB" altLang="en-US" sz="2000" dirty="0" err="1">
                <a:cs typeface="Arial" panose="020B0604020202020204" pitchFamily="34" charset="0"/>
              </a:rPr>
              <a:t>nestálé</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a:t>
            </a:r>
            <a:r>
              <a:rPr lang="en-GB" altLang="en-US" sz="2000" dirty="0" err="1">
                <a:cs typeface="Arial" panose="020B0604020202020204" pitchFamily="34" charset="0"/>
              </a:rPr>
              <a:t>oxida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ú</a:t>
            </a:r>
            <a:r>
              <a:rPr lang="cs-CZ" altLang="en-US" sz="2000" dirty="0">
                <a:cs typeface="Arial" panose="020B0604020202020204" pitchFamily="34" charset="0"/>
              </a:rPr>
              <a:t>č</a:t>
            </a:r>
            <a:r>
              <a:rPr lang="en-GB" altLang="en-US" sz="2000" dirty="0">
                <a:cs typeface="Arial" panose="020B0604020202020204" pitchFamily="34" charset="0"/>
              </a:rPr>
              <a:t>inky</a:t>
            </a:r>
            <a:r>
              <a:rPr lang="cs-CZ" altLang="en-US" sz="2000" dirty="0">
                <a:cs typeface="Arial" panose="020B0604020202020204" pitchFamily="34" charset="0"/>
              </a:rPr>
              <a:t>.</a:t>
            </a:r>
            <a:endParaRPr lang="en-GB" altLang="en-US" sz="2000" b="1" dirty="0">
              <a:cs typeface="Arial" panose="020B0604020202020204" pitchFamily="34" charset="0"/>
            </a:endParaRPr>
          </a:p>
        </p:txBody>
      </p:sp>
      <p:pic>
        <p:nvPicPr>
          <p:cNvPr id="3" name="Picture 2" descr="See the source image">
            <a:extLst>
              <a:ext uri="{FF2B5EF4-FFF2-40B4-BE49-F238E27FC236}">
                <a16:creationId xmlns:a16="http://schemas.microsoft.com/office/drawing/2014/main" id="{DA80DA34-27F8-96C0-0127-B6E53152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322" y="370832"/>
            <a:ext cx="3632653" cy="911697"/>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95ECA96F-CEC6-9333-7C9E-E32ADD3A72C6}"/>
              </a:ext>
            </a:extLst>
          </p:cNvPr>
          <p:cNvPicPr>
            <a:picLocks noChangeAspect="1"/>
          </p:cNvPicPr>
          <p:nvPr/>
        </p:nvPicPr>
        <p:blipFill>
          <a:blip r:embed="rId4"/>
          <a:stretch>
            <a:fillRect/>
          </a:stretch>
        </p:blipFill>
        <p:spPr>
          <a:xfrm>
            <a:off x="4785291" y="1453345"/>
            <a:ext cx="4176713" cy="1355760"/>
          </a:xfrm>
          <a:prstGeom prst="rect">
            <a:avLst/>
          </a:prstGeom>
        </p:spPr>
      </p:pic>
      <p:sp>
        <p:nvSpPr>
          <p:cNvPr id="10" name="TextovéPole 9">
            <a:extLst>
              <a:ext uri="{FF2B5EF4-FFF2-40B4-BE49-F238E27FC236}">
                <a16:creationId xmlns:a16="http://schemas.microsoft.com/office/drawing/2014/main" id="{717F603E-0C3E-1CDA-CE5A-DF8DFAB05B02}"/>
              </a:ext>
            </a:extLst>
          </p:cNvPr>
          <p:cNvSpPr txBox="1"/>
          <p:nvPr/>
        </p:nvSpPr>
        <p:spPr>
          <a:xfrm>
            <a:off x="0" y="578677"/>
            <a:ext cx="3612261" cy="341632"/>
          </a:xfrm>
          <a:prstGeom prst="rect">
            <a:avLst/>
          </a:prstGeom>
          <a:noFill/>
        </p:spPr>
        <p:txBody>
          <a:bodyPr wrap="square">
            <a:spAutoFit/>
          </a:bodyPr>
          <a:lstStyle/>
          <a:p>
            <a:pPr algn="ctr" eaLnBrk="1" hangingPunct="1">
              <a:lnSpc>
                <a:spcPct val="90000"/>
              </a:lnSpc>
              <a:buFont typeface="Wingdings" pitchFamily="2" charset="2"/>
              <a:buNone/>
            </a:pPr>
            <a:r>
              <a:rPr lang="en-GB" altLang="en-US" sz="1800" b="1" dirty="0" err="1">
                <a:latin typeface="Arial" panose="020B0604020202020204" pitchFamily="34" charset="0"/>
                <a:cs typeface="Arial" panose="020B0604020202020204" pitchFamily="34" charset="0"/>
              </a:rPr>
              <a:t>Oxoslou</a:t>
            </a:r>
            <a:r>
              <a:rPr lang="cs-CZ" altLang="en-US" sz="1800" b="1" dirty="0">
                <a:latin typeface="Arial" panose="020B0604020202020204" pitchFamily="34" charset="0"/>
                <a:cs typeface="Arial" panose="020B0604020202020204" pitchFamily="34" charset="0"/>
              </a:rPr>
              <a:t>č</a:t>
            </a:r>
            <a:r>
              <a:rPr lang="en-GB" altLang="en-US" sz="1800" b="1" dirty="0" err="1">
                <a:latin typeface="Arial" panose="020B0604020202020204" pitchFamily="34" charset="0"/>
                <a:cs typeface="Arial" panose="020B0604020202020204" pitchFamily="34" charset="0"/>
              </a:rPr>
              <a:t>eniny</a:t>
            </a:r>
            <a:r>
              <a:rPr lang="en-GB" altLang="en-US" sz="1800" b="1" dirty="0">
                <a:latin typeface="Arial" panose="020B0604020202020204" pitchFamily="34" charset="0"/>
                <a:cs typeface="Arial" panose="020B0604020202020204" pitchFamily="34" charset="0"/>
              </a:rPr>
              <a:t> </a:t>
            </a:r>
            <a:r>
              <a:rPr lang="en-GB" altLang="en-US" sz="1800" b="1" dirty="0" err="1">
                <a:latin typeface="Arial" panose="020B0604020202020204" pitchFamily="34" charset="0"/>
                <a:cs typeface="Arial" panose="020B0604020202020204" pitchFamily="34" charset="0"/>
              </a:rPr>
              <a:t>chloru</a:t>
            </a:r>
            <a:endParaRPr lang="cs-CZ" alt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2073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228600" y="304800"/>
            <a:ext cx="8763000" cy="6400800"/>
          </a:xfrm>
        </p:spPr>
        <p:txBody>
          <a:bodyPr>
            <a:noAutofit/>
          </a:bodyPr>
          <a:lstStyle/>
          <a:p>
            <a:pPr marL="0" indent="0" eaLnBrk="1" hangingPunct="1">
              <a:lnSpc>
                <a:spcPct val="110000"/>
              </a:lnSpc>
              <a:buNone/>
            </a:pPr>
            <a:r>
              <a:rPr lang="cs-CZ" altLang="en-US" sz="2000" b="1" dirty="0">
                <a:cs typeface="Arial" panose="020B0604020202020204" pitchFamily="34" charset="0"/>
              </a:rPr>
              <a:t>Kyselina chlorná (</a:t>
            </a:r>
            <a:r>
              <a:rPr lang="en-GB" altLang="en-US" sz="2000" b="1" dirty="0" err="1">
                <a:cs typeface="Arial" panose="020B0604020202020204" pitchFamily="34" charset="0"/>
              </a:rPr>
              <a:t>HClO</a:t>
            </a:r>
            <a:r>
              <a:rPr lang="cs-CZ" altLang="en-US" sz="2000" b="1" dirty="0">
                <a:cs typeface="Arial" panose="020B0604020202020204" pitchFamily="34" charset="0"/>
              </a:rPr>
              <a:t>)</a:t>
            </a:r>
          </a:p>
          <a:p>
            <a:pPr marL="0" indent="0" eaLnBrk="1" hangingPunct="1">
              <a:lnSpc>
                <a:spcPct val="110000"/>
              </a:lnSpc>
              <a:buNone/>
            </a:pPr>
            <a:r>
              <a:rPr lang="en-GB" altLang="en-US" sz="2000" b="1" dirty="0">
                <a:cs typeface="Arial" panose="020B0604020202020204" pitchFamily="34" charset="0"/>
              </a:rPr>
              <a:t>- </a:t>
            </a:r>
            <a:r>
              <a:rPr lang="en-GB" altLang="en-US" sz="2000" dirty="0" err="1">
                <a:cs typeface="Arial" panose="020B0604020202020204" pitchFamily="34" charset="0"/>
              </a:rPr>
              <a:t>nestálá</a:t>
            </a:r>
            <a:r>
              <a:rPr lang="en-GB"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a:t>
            </a:r>
            <a:r>
              <a:rPr lang="en-GB" altLang="en-US" sz="2000" dirty="0" err="1">
                <a:cs typeface="Arial" panose="020B0604020202020204" pitchFamily="34" charset="0"/>
              </a:rPr>
              <a:t>ox.ú</a:t>
            </a:r>
            <a:r>
              <a:rPr lang="cs-CZ" altLang="en-US" sz="2000" dirty="0">
                <a:cs typeface="Arial" panose="020B0604020202020204" pitchFamily="34" charset="0"/>
              </a:rPr>
              <a:t>č</a:t>
            </a:r>
            <a:r>
              <a:rPr lang="en-GB" altLang="en-US" sz="2000" dirty="0">
                <a:cs typeface="Arial" panose="020B0604020202020204" pitchFamily="34" charset="0"/>
              </a:rPr>
              <a:t>inky, </a:t>
            </a:r>
            <a:r>
              <a:rPr lang="en-GB" altLang="en-US" sz="2000" dirty="0" err="1">
                <a:cs typeface="Arial" panose="020B0604020202020204" pitchFamily="34" charset="0"/>
              </a:rPr>
              <a:t>slabá</a:t>
            </a:r>
            <a:r>
              <a:rPr lang="en-GB" altLang="en-US" sz="2000" dirty="0">
                <a:cs typeface="Arial" panose="020B0604020202020204" pitchFamily="34" charset="0"/>
              </a:rPr>
              <a:t> </a:t>
            </a:r>
            <a:r>
              <a:rPr lang="en-GB" altLang="en-US" sz="2000" dirty="0" err="1">
                <a:cs typeface="Arial" panose="020B0604020202020204" pitchFamily="34" charset="0"/>
              </a:rPr>
              <a:t>kyselina</a:t>
            </a:r>
            <a:r>
              <a:rPr lang="en-GB" altLang="en-US" sz="2000" dirty="0">
                <a:cs typeface="Arial" panose="020B0604020202020204" pitchFamily="34" charset="0"/>
              </a:rPr>
              <a:t>, </a:t>
            </a:r>
            <a:r>
              <a:rPr lang="en-GB" altLang="en-US" sz="2000" dirty="0" err="1">
                <a:cs typeface="Arial" panose="020B0604020202020204" pitchFamily="34" charset="0"/>
              </a:rPr>
              <a:t>existuje</a:t>
            </a:r>
            <a:r>
              <a:rPr lang="en-GB" altLang="en-US" sz="2000" dirty="0">
                <a:cs typeface="Arial" panose="020B0604020202020204" pitchFamily="34" charset="0"/>
              </a:rPr>
              <a:t> </a:t>
            </a:r>
            <a:r>
              <a:rPr lang="en-GB" altLang="en-US" sz="2000" dirty="0" err="1">
                <a:cs typeface="Arial" panose="020B0604020202020204" pitchFamily="34" charset="0"/>
              </a:rPr>
              <a:t>pouze</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vodných</a:t>
            </a:r>
            <a:r>
              <a:rPr lang="en-GB" altLang="en-US" sz="2000" dirty="0">
                <a:cs typeface="Arial" panose="020B0604020202020204" pitchFamily="34" charset="0"/>
              </a:rPr>
              <a:t> </a:t>
            </a:r>
            <a:r>
              <a:rPr lang="en-GB" altLang="en-US" sz="2000" dirty="0" err="1">
                <a:cs typeface="Arial" panose="020B0604020202020204" pitchFamily="34" charset="0"/>
              </a:rPr>
              <a:t>roztocích</a:t>
            </a:r>
            <a:endParaRPr lang="en-GB" altLang="en-US" sz="2000" i="1" dirty="0">
              <a:cs typeface="Arial" panose="020B0604020202020204" pitchFamily="34" charset="0"/>
            </a:endParaRPr>
          </a:p>
          <a:p>
            <a:pPr eaLnBrk="1" hangingPunct="1">
              <a:lnSpc>
                <a:spcPct val="110000"/>
              </a:lnSpc>
              <a:buFont typeface="Wingdings" pitchFamily="2" charset="2"/>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dirty="0">
                <a:cs typeface="Arial" panose="020B0604020202020204" pitchFamily="34" charset="0"/>
              </a:rPr>
              <a:t>:</a:t>
            </a:r>
            <a:endParaRPr lang="cs-CZ" altLang="en-US" sz="2000" dirty="0">
              <a:cs typeface="Arial" panose="020B0604020202020204" pitchFamily="34" charset="0"/>
            </a:endParaRPr>
          </a:p>
          <a:p>
            <a:pPr>
              <a:lnSpc>
                <a:spcPct val="110000"/>
              </a:lnSpc>
              <a:buNone/>
            </a:pPr>
            <a:r>
              <a:rPr lang="cs-CZ" altLang="en-US" sz="2000" dirty="0">
                <a:cs typeface="Arial" panose="020B0604020202020204" pitchFamily="34" charset="0"/>
              </a:rPr>
              <a:t>   </a:t>
            </a:r>
            <a:r>
              <a:rPr lang="en-GB" altLang="en-US" sz="2000" dirty="0" err="1">
                <a:cs typeface="Arial" panose="020B0604020202020204" pitchFamily="34" charset="0"/>
              </a:rPr>
              <a:t>disproporcionace</a:t>
            </a:r>
            <a:r>
              <a:rPr lang="en-GB" altLang="en-US" sz="2000" dirty="0">
                <a:cs typeface="Arial" panose="020B0604020202020204" pitchFamily="34" charset="0"/>
              </a:rPr>
              <a:t> </a:t>
            </a:r>
            <a:r>
              <a:rPr lang="en-GB" altLang="en-US" sz="2000" dirty="0" err="1">
                <a:cs typeface="Arial" panose="020B0604020202020204" pitchFamily="34" charset="0"/>
              </a:rPr>
              <a:t>chloru</a:t>
            </a:r>
            <a:r>
              <a:rPr lang="en-GB" altLang="en-US" sz="2000" dirty="0">
                <a:cs typeface="Arial" panose="020B0604020202020204" pitchFamily="34" charset="0"/>
              </a:rPr>
              <a:t> v 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Cl</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HCl</a:t>
            </a:r>
            <a:r>
              <a:rPr lang="en-GB" altLang="en-US" sz="2000" dirty="0">
                <a:cs typeface="Arial" panose="020B0604020202020204" pitchFamily="34" charset="0"/>
              </a:rPr>
              <a:t> + </a:t>
            </a:r>
            <a:r>
              <a:rPr lang="en-GB" altLang="en-US" sz="2000" dirty="0" err="1">
                <a:cs typeface="Arial" panose="020B0604020202020204" pitchFamily="34" charset="0"/>
              </a:rPr>
              <a:t>HClO</a:t>
            </a:r>
            <a:endParaRPr lang="en-GB" altLang="en-US" sz="2000" dirty="0">
              <a:cs typeface="Arial" panose="020B0604020202020204" pitchFamily="34" charset="0"/>
            </a:endParaRPr>
          </a:p>
          <a:p>
            <a:pPr eaLnBrk="1" hangingPunct="1">
              <a:lnSpc>
                <a:spcPct val="110000"/>
              </a:lnSpc>
              <a:buFont typeface="Wingdings" pitchFamily="2" charset="2"/>
              <a:buNone/>
            </a:pPr>
            <a:r>
              <a:rPr lang="en-GB" altLang="en-US" sz="2000" dirty="0" err="1">
                <a:cs typeface="Arial" panose="020B0604020202020204" pitchFamily="34" charset="0"/>
              </a:rPr>
              <a:t>rovnováhu</a:t>
            </a:r>
            <a:r>
              <a:rPr lang="en-GB" altLang="en-US" sz="2000" dirty="0">
                <a:cs typeface="Arial" panose="020B0604020202020204" pitchFamily="34" charset="0"/>
              </a:rPr>
              <a:t> </a:t>
            </a:r>
            <a:r>
              <a:rPr lang="en-GB" altLang="en-US" sz="2000" dirty="0" err="1">
                <a:cs typeface="Arial" panose="020B0604020202020204" pitchFamily="34" charset="0"/>
              </a:rPr>
              <a:t>lze</a:t>
            </a:r>
            <a:r>
              <a:rPr lang="en-GB" altLang="en-US" sz="2000" dirty="0">
                <a:cs typeface="Arial" panose="020B0604020202020204" pitchFamily="34" charset="0"/>
              </a:rPr>
              <a:t> </a:t>
            </a:r>
            <a:r>
              <a:rPr lang="en-GB" altLang="en-US" sz="2000" dirty="0" err="1">
                <a:cs typeface="Arial" panose="020B0604020202020204" pitchFamily="34" charset="0"/>
              </a:rPr>
              <a:t>posunout</a:t>
            </a:r>
            <a:r>
              <a:rPr lang="en-GB" altLang="en-US" sz="2000" dirty="0">
                <a:cs typeface="Arial" panose="020B0604020202020204" pitchFamily="34" charset="0"/>
              </a:rPr>
              <a:t> </a:t>
            </a:r>
            <a:r>
              <a:rPr lang="en-GB" altLang="en-US" sz="2000" dirty="0" err="1">
                <a:cs typeface="Arial" panose="020B0604020202020204" pitchFamily="34" charset="0"/>
              </a:rPr>
              <a:t>vpravo</a:t>
            </a:r>
            <a:r>
              <a:rPr lang="cs-CZ" altLang="en-US" sz="2000" dirty="0">
                <a:cs typeface="Arial" panose="020B0604020202020204" pitchFamily="34" charset="0"/>
              </a:rPr>
              <a:t> o</a:t>
            </a:r>
            <a:r>
              <a:rPr lang="en-GB" altLang="en-US" sz="2000" dirty="0" err="1">
                <a:cs typeface="Arial" panose="020B0604020202020204" pitchFamily="34" charset="0"/>
              </a:rPr>
              <a:t>dstra</a:t>
            </a:r>
            <a:r>
              <a:rPr lang="cs-CZ" altLang="en-US" sz="2000" dirty="0">
                <a:cs typeface="Arial" panose="020B0604020202020204" pitchFamily="34" charset="0"/>
              </a:rPr>
              <a:t>ň</a:t>
            </a:r>
            <a:r>
              <a:rPr lang="en-GB" altLang="en-US" sz="2000" dirty="0" err="1">
                <a:cs typeface="Arial" panose="020B0604020202020204" pitchFamily="34" charset="0"/>
              </a:rPr>
              <a:t>ováním</a:t>
            </a:r>
            <a:r>
              <a:rPr lang="en-GB" altLang="en-US" sz="2000" dirty="0">
                <a:cs typeface="Arial" panose="020B0604020202020204" pitchFamily="34" charset="0"/>
              </a:rPr>
              <a:t> Cl</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pomocí</a:t>
            </a:r>
            <a:r>
              <a:rPr lang="en-GB" altLang="en-US" sz="2000" dirty="0">
                <a:cs typeface="Arial" panose="020B0604020202020204" pitchFamily="34" charset="0"/>
              </a:rPr>
              <a:t> </a:t>
            </a:r>
            <a:r>
              <a:rPr lang="en-GB" altLang="en-US" sz="2000" dirty="0" err="1">
                <a:cs typeface="Arial" panose="020B0604020202020204" pitchFamily="34" charset="0"/>
              </a:rPr>
              <a:t>HgO</a:t>
            </a:r>
            <a:r>
              <a:rPr lang="en-GB" altLang="en-US" sz="2000" dirty="0">
                <a:cs typeface="Arial" panose="020B0604020202020204" pitchFamily="34" charset="0"/>
              </a:rPr>
              <a:t>:</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2Cl</a:t>
            </a:r>
            <a:r>
              <a:rPr lang="en-GB" altLang="en-US" sz="2000" baseline="-25000" dirty="0">
                <a:cs typeface="Arial" panose="020B0604020202020204" pitchFamily="34" charset="0"/>
              </a:rPr>
              <a:t>2</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O + </a:t>
            </a:r>
            <a:r>
              <a:rPr lang="en-GB" altLang="en-US" sz="2000" dirty="0" err="1">
                <a:cs typeface="Arial" panose="020B0604020202020204" pitchFamily="34" charset="0"/>
              </a:rPr>
              <a:t>HgO</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HgCl</a:t>
            </a:r>
            <a:r>
              <a:rPr lang="en-GB" altLang="en-US" sz="2000" baseline="-25000" dirty="0">
                <a:cs typeface="Arial" panose="020B0604020202020204" pitchFamily="34" charset="0"/>
              </a:rPr>
              <a:t>2</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+ 2HClO</a:t>
            </a:r>
          </a:p>
          <a:p>
            <a:pPr eaLnBrk="1" hangingPunct="1">
              <a:lnSpc>
                <a:spcPct val="110000"/>
              </a:lnSpc>
              <a:buFont typeface="Wingdings" pitchFamily="2" charset="2"/>
              <a:buNone/>
            </a:pP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íváním</a:t>
            </a:r>
            <a:r>
              <a:rPr lang="en-GB" altLang="en-US" sz="2000" dirty="0">
                <a:cs typeface="Arial" panose="020B0604020202020204" pitchFamily="34" charset="0"/>
              </a:rPr>
              <a:t> </a:t>
            </a:r>
            <a:r>
              <a:rPr lang="en-GB" altLang="en-US" sz="2000" dirty="0" err="1">
                <a:cs typeface="Arial" panose="020B0604020202020204" pitchFamily="34" charset="0"/>
              </a:rPr>
              <a:t>HClO</a:t>
            </a:r>
            <a:r>
              <a:rPr lang="en-GB" altLang="en-US" sz="2000" dirty="0">
                <a:cs typeface="Arial" panose="020B0604020202020204" pitchFamily="34" charset="0"/>
              </a:rPr>
              <a:t> </a:t>
            </a:r>
            <a:r>
              <a:rPr lang="en-GB" altLang="en-US" sz="2000" dirty="0" err="1">
                <a:cs typeface="Arial" panose="020B0604020202020204" pitchFamily="34" charset="0"/>
              </a:rPr>
              <a:t>rozklad</a:t>
            </a:r>
            <a:r>
              <a:rPr lang="en-GB" altLang="en-US" sz="2000" dirty="0">
                <a:cs typeface="Arial" panose="020B0604020202020204" pitchFamily="34" charset="0"/>
              </a:rPr>
              <a:t>:</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3HClO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HClO</a:t>
            </a:r>
            <a:r>
              <a:rPr lang="en-GB" altLang="en-US" sz="2000" baseline="-25000" dirty="0">
                <a:cs typeface="Arial" panose="020B0604020202020204" pitchFamily="34" charset="0"/>
              </a:rPr>
              <a:t>3</a:t>
            </a:r>
            <a:r>
              <a:rPr lang="en-GB" altLang="en-US" sz="2000" dirty="0">
                <a:cs typeface="Arial" panose="020B0604020202020204" pitchFamily="34" charset="0"/>
              </a:rPr>
              <a:t> + 2HCl</a:t>
            </a:r>
            <a:endParaRPr lang="cs-CZ" altLang="en-US" sz="20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2HClO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2HCl + O</a:t>
            </a:r>
            <a:r>
              <a:rPr lang="en-GB" altLang="en-US" sz="2000" baseline="-25000" dirty="0">
                <a:cs typeface="Arial" panose="020B0604020202020204" pitchFamily="34" charset="0"/>
              </a:rPr>
              <a:t>2</a:t>
            </a:r>
            <a:endParaRPr lang="cs-CZ" altLang="en-US" sz="2000" baseline="-25000" dirty="0">
              <a:cs typeface="Arial" panose="020B0604020202020204" pitchFamily="34" charset="0"/>
            </a:endParaRPr>
          </a:p>
          <a:p>
            <a:pPr marL="0" indent="0">
              <a:lnSpc>
                <a:spcPct val="110000"/>
              </a:lnSpc>
              <a:buNone/>
            </a:pPr>
            <a:endParaRPr lang="cs-CZ" altLang="en-US" sz="800" b="1" dirty="0">
              <a:cs typeface="Arial" panose="020B0604020202020204" pitchFamily="34" charset="0"/>
            </a:endParaRPr>
          </a:p>
          <a:p>
            <a:pPr marL="0" indent="0">
              <a:lnSpc>
                <a:spcPct val="110000"/>
              </a:lnSpc>
              <a:buNone/>
            </a:pPr>
            <a:r>
              <a:rPr lang="cs-CZ" altLang="en-US" sz="2000" b="1" dirty="0">
                <a:cs typeface="Arial" panose="020B0604020202020204" pitchFamily="34" charset="0"/>
              </a:rPr>
              <a:t>C</a:t>
            </a:r>
            <a:r>
              <a:rPr lang="en-GB" altLang="en-US" sz="2000" b="1" dirty="0" err="1">
                <a:cs typeface="Arial" panose="020B0604020202020204" pitchFamily="34" charset="0"/>
              </a:rPr>
              <a:t>hlornany</a:t>
            </a:r>
            <a:r>
              <a:rPr lang="en-GB" altLang="en-US" sz="2000" b="1" dirty="0">
                <a:cs typeface="Arial" panose="020B0604020202020204" pitchFamily="34" charset="0"/>
              </a:rPr>
              <a:t> </a:t>
            </a:r>
            <a:r>
              <a:rPr lang="cs-CZ" altLang="en-US" sz="2000" b="1" dirty="0">
                <a:cs typeface="Arial" panose="020B0604020202020204" pitchFamily="34" charset="0"/>
              </a:rPr>
              <a:t>(</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dirty="0" err="1">
                <a:cs typeface="Arial" panose="020B0604020202020204" pitchFamily="34" charset="0"/>
              </a:rPr>
              <a:t>ClO</a:t>
            </a:r>
            <a:r>
              <a:rPr lang="en-GB" altLang="en-US" sz="2000" b="1" dirty="0">
                <a:cs typeface="Arial" panose="020B0604020202020204" pitchFamily="34" charset="0"/>
              </a:rPr>
              <a:t>)</a:t>
            </a:r>
          </a:p>
          <a:p>
            <a:pPr>
              <a:lnSpc>
                <a:spcPct val="110000"/>
              </a:lnSpc>
              <a:buNone/>
            </a:pPr>
            <a:r>
              <a:rPr lang="cs-CZ" altLang="en-US" sz="2000" dirty="0">
                <a:cs typeface="Arial" panose="020B0604020202020204" pitchFamily="34" charset="0"/>
              </a:rPr>
              <a:t>  </a:t>
            </a:r>
            <a:r>
              <a:rPr lang="en-GB" altLang="en-US" sz="2000" dirty="0" err="1">
                <a:cs typeface="Arial" panose="020B0604020202020204" pitchFamily="34" charset="0"/>
              </a:rPr>
              <a:t>nestálé</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a:t>
            </a:r>
            <a:r>
              <a:rPr lang="en-GB" altLang="en-US" sz="2000" dirty="0" err="1">
                <a:cs typeface="Arial" panose="020B0604020202020204" pitchFamily="34" charset="0"/>
              </a:rPr>
              <a:t>ox.ú</a:t>
            </a:r>
            <a:r>
              <a:rPr lang="cs-CZ" altLang="en-US" sz="2000" dirty="0">
                <a:cs typeface="Arial" panose="020B0604020202020204" pitchFamily="34" charset="0"/>
              </a:rPr>
              <a:t>č</a:t>
            </a:r>
            <a:r>
              <a:rPr lang="en-GB" altLang="en-US" sz="2000" dirty="0">
                <a:cs typeface="Arial" panose="020B0604020202020204" pitchFamily="34" charset="0"/>
              </a:rPr>
              <a:t>inky,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íváním</a:t>
            </a:r>
            <a:r>
              <a:rPr lang="en-GB" altLang="en-US" sz="2000" dirty="0">
                <a:cs typeface="Arial" panose="020B0604020202020204" pitchFamily="34" charset="0"/>
              </a:rPr>
              <a:t> </a:t>
            </a:r>
            <a:r>
              <a:rPr lang="en-GB" altLang="en-US" sz="2000" dirty="0" err="1">
                <a:cs typeface="Arial" panose="020B0604020202020204" pitchFamily="34" charset="0"/>
              </a:rPr>
              <a:t>disproporcionují</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Cl</a:t>
            </a:r>
            <a:r>
              <a:rPr lang="en-GB" altLang="en-US" sz="2000" baseline="30000" dirty="0">
                <a:cs typeface="Arial" panose="020B0604020202020204" pitchFamily="34" charset="0"/>
              </a:rPr>
              <a:t>-</a:t>
            </a:r>
            <a:r>
              <a:rPr lang="en-GB" altLang="en-US" sz="2000" dirty="0">
                <a:cs typeface="Arial" panose="020B0604020202020204" pitchFamily="34" charset="0"/>
              </a:rPr>
              <a:t> a ClO</a:t>
            </a:r>
            <a:r>
              <a:rPr lang="en-GB" altLang="en-US" sz="2000" baseline="-25000" dirty="0">
                <a:cs typeface="Arial" panose="020B0604020202020204" pitchFamily="34" charset="0"/>
              </a:rPr>
              <a:t>3</a:t>
            </a:r>
            <a:r>
              <a:rPr lang="en-GB" altLang="en-US" sz="2000" baseline="30000" dirty="0">
                <a:cs typeface="Arial" panose="020B0604020202020204" pitchFamily="34" charset="0"/>
              </a:rPr>
              <a:t>-</a:t>
            </a:r>
          </a:p>
          <a:p>
            <a:pPr>
              <a:lnSpc>
                <a:spcPct val="110000"/>
              </a:lnSpc>
              <a:buNone/>
            </a:pPr>
            <a:r>
              <a:rPr lang="cs-CZ" altLang="en-US" sz="2000" b="1" dirty="0">
                <a:cs typeface="Arial" panose="020B0604020202020204" pitchFamily="34" charset="0"/>
              </a:rPr>
              <a:t>Chlornan sodný </a:t>
            </a:r>
            <a:r>
              <a:rPr lang="cs-CZ" altLang="en-US" sz="2000" dirty="0">
                <a:cs typeface="Arial" panose="020B0604020202020204" pitchFamily="34" charset="0"/>
              </a:rPr>
              <a:t>(</a:t>
            </a:r>
            <a:r>
              <a:rPr lang="cs-CZ" altLang="en-US" sz="2000" dirty="0" err="1">
                <a:cs typeface="Arial" panose="020B0604020202020204" pitchFamily="34" charset="0"/>
              </a:rPr>
              <a:t>NaClO</a:t>
            </a:r>
            <a:r>
              <a:rPr lang="cs-CZ" altLang="en-US" sz="2000" dirty="0">
                <a:cs typeface="Arial" panose="020B0604020202020204" pitchFamily="34" charset="0"/>
              </a:rPr>
              <a:t>) je součástí dezinfekčních přípravků (</a:t>
            </a:r>
            <a:r>
              <a:rPr lang="cs-CZ" altLang="en-US" sz="2000" i="1" dirty="0">
                <a:cs typeface="Arial" panose="020B0604020202020204" pitchFamily="34" charset="0"/>
              </a:rPr>
              <a:t>SAVO</a:t>
            </a:r>
            <a:r>
              <a:rPr lang="cs-CZ" altLang="en-US" sz="2000" dirty="0">
                <a:cs typeface="Arial" panose="020B0604020202020204" pitchFamily="34" charset="0"/>
              </a:rPr>
              <a:t>).</a:t>
            </a:r>
            <a:endParaRPr lang="en-GB" altLang="en-US" sz="2000" i="1" dirty="0">
              <a:cs typeface="Arial" panose="020B0604020202020204" pitchFamily="34" charset="0"/>
            </a:endParaRPr>
          </a:p>
          <a:p>
            <a:pPr>
              <a:lnSpc>
                <a:spcPct val="110000"/>
              </a:lnSpc>
              <a:buNone/>
            </a:pPr>
            <a:endParaRPr lang="cs-CZ" altLang="en-US" sz="2000" i="1" dirty="0">
              <a:cs typeface="Arial" panose="020B0604020202020204" pitchFamily="34" charset="0"/>
            </a:endParaRPr>
          </a:p>
          <a:p>
            <a:pPr>
              <a:lnSpc>
                <a:spcPct val="110000"/>
              </a:lnSpc>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a:t>
            </a:r>
            <a:endParaRPr lang="en-GB" altLang="en-US" sz="2000" dirty="0">
              <a:cs typeface="Arial" panose="020B0604020202020204" pitchFamily="34" charset="0"/>
            </a:endParaRPr>
          </a:p>
          <a:p>
            <a:pPr>
              <a:lnSpc>
                <a:spcPct val="110000"/>
              </a:lnSpc>
              <a:buNone/>
            </a:pPr>
            <a:r>
              <a:rPr lang="cs-CZ" altLang="en-US" sz="2000" dirty="0">
                <a:cs typeface="Arial" panose="020B0604020202020204" pitchFamily="34" charset="0"/>
              </a:rPr>
              <a:t>			</a:t>
            </a:r>
            <a:r>
              <a:rPr lang="en-GB" altLang="en-US" sz="2000" dirty="0">
                <a:cs typeface="Arial" panose="020B0604020202020204" pitchFamily="34" charset="0"/>
              </a:rPr>
              <a:t>Cl</a:t>
            </a:r>
            <a:r>
              <a:rPr lang="en-GB" altLang="en-US" sz="2000" baseline="-25000" dirty="0">
                <a:cs typeface="Arial" panose="020B0604020202020204" pitchFamily="34" charset="0"/>
              </a:rPr>
              <a:t>2</a:t>
            </a:r>
            <a:r>
              <a:rPr lang="en-GB" altLang="en-US" sz="2000" dirty="0">
                <a:cs typeface="Arial" panose="020B0604020202020204" pitchFamily="34" charset="0"/>
              </a:rPr>
              <a:t> + 2OH</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Cl</a:t>
            </a:r>
            <a:r>
              <a:rPr lang="en-GB" altLang="en-US" sz="2000" baseline="30000" dirty="0">
                <a:cs typeface="Arial" panose="020B0604020202020204" pitchFamily="34" charset="0"/>
              </a:rPr>
              <a:t>-</a:t>
            </a:r>
            <a:r>
              <a:rPr lang="en-GB" altLang="en-US" sz="2000" dirty="0">
                <a:cs typeface="Arial" panose="020B0604020202020204" pitchFamily="34" charset="0"/>
              </a:rPr>
              <a:t> + </a:t>
            </a:r>
            <a:r>
              <a:rPr lang="en-GB" altLang="en-US" sz="2000" dirty="0" err="1">
                <a:cs typeface="Arial" panose="020B0604020202020204" pitchFamily="34" charset="0"/>
              </a:rPr>
              <a:t>ClO</a:t>
            </a:r>
            <a:r>
              <a:rPr lang="en-GB" altLang="en-US" sz="2000" baseline="30000" dirty="0">
                <a:cs typeface="Arial" panose="020B0604020202020204" pitchFamily="34" charset="0"/>
              </a:rPr>
              <a:t>-</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en-GB" altLang="en-US" sz="2000" i="1" dirty="0">
              <a:cs typeface="Arial" panose="020B0604020202020204" pitchFamily="34" charset="0"/>
            </a:endParaRPr>
          </a:p>
          <a:p>
            <a:pPr>
              <a:lnSpc>
                <a:spcPct val="110000"/>
              </a:lnSpc>
              <a:buNone/>
            </a:pPr>
            <a:endParaRPr lang="cs-CZ" altLang="en-US" sz="2000" dirty="0">
              <a:cs typeface="Arial" panose="020B0604020202020204" pitchFamily="34" charset="0"/>
            </a:endParaRPr>
          </a:p>
        </p:txBody>
      </p:sp>
      <p:pic>
        <p:nvPicPr>
          <p:cNvPr id="57346" name="Picture 2" descr="VÃ½sledek obrÃ¡zku pro HC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780" y="1251857"/>
            <a:ext cx="169545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51F461A9-69BD-6324-189D-FD63B71B36E3}"/>
              </a:ext>
            </a:extLst>
          </p:cNvPr>
          <p:cNvPicPr>
            <a:picLocks noChangeAspect="1"/>
          </p:cNvPicPr>
          <p:nvPr/>
        </p:nvPicPr>
        <p:blipFill>
          <a:blip r:embed="rId3"/>
          <a:stretch>
            <a:fillRect/>
          </a:stretch>
        </p:blipFill>
        <p:spPr>
          <a:xfrm>
            <a:off x="7854138" y="4876849"/>
            <a:ext cx="693092" cy="1828751"/>
          </a:xfrm>
          <a:prstGeom prst="rect">
            <a:avLst/>
          </a:prstGeom>
        </p:spPr>
      </p:pic>
      <p:pic>
        <p:nvPicPr>
          <p:cNvPr id="8194" name="Picture 2" descr="Difference Between Sodium Chlorite and Sodium Hypochlorite | Compare ...">
            <a:extLst>
              <a:ext uri="{FF2B5EF4-FFF2-40B4-BE49-F238E27FC236}">
                <a16:creationId xmlns:a16="http://schemas.microsoft.com/office/drawing/2014/main" id="{90D4AAA1-DA16-0327-C8CA-4A4D95F98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055" y="3800683"/>
            <a:ext cx="1695450" cy="100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9651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255037" y="3299327"/>
            <a:ext cx="8763000" cy="3340579"/>
          </a:xfrm>
        </p:spPr>
        <p:txBody>
          <a:bodyPr>
            <a:noAutofit/>
          </a:bodyPr>
          <a:lstStyle/>
          <a:p>
            <a:pPr marL="0" indent="0" eaLnBrk="1" hangingPunct="1">
              <a:lnSpc>
                <a:spcPct val="120000"/>
              </a:lnSpc>
              <a:buNone/>
            </a:pPr>
            <a:r>
              <a:rPr lang="cs-CZ" altLang="en-US" sz="2000" b="1" dirty="0">
                <a:cs typeface="Arial" panose="020B0604020202020204" pitchFamily="34" charset="0"/>
              </a:rPr>
              <a:t>Oxid chloričitý (</a:t>
            </a:r>
            <a:r>
              <a:rPr lang="en-GB" altLang="en-US" sz="2000" b="1" dirty="0" err="1">
                <a:cs typeface="Arial" panose="020B0604020202020204" pitchFamily="34" charset="0"/>
              </a:rPr>
              <a:t>ClO</a:t>
            </a:r>
            <a:r>
              <a:rPr lang="en-GB" altLang="en-US" sz="2000" baseline="-25000" dirty="0" err="1">
                <a:cs typeface="Arial" panose="020B0604020202020204" pitchFamily="34" charset="0"/>
              </a:rPr>
              <a:t>2</a:t>
            </a:r>
            <a:r>
              <a:rPr lang="cs-CZ" altLang="en-US" sz="2000" b="1" dirty="0">
                <a:cs typeface="Arial" panose="020B0604020202020204" pitchFamily="34" charset="0"/>
              </a:rPr>
              <a:t>)</a:t>
            </a:r>
            <a:r>
              <a:rPr lang="en-GB" altLang="en-US" sz="2000" b="1" dirty="0">
                <a:cs typeface="Arial" panose="020B0604020202020204" pitchFamily="34" charset="0"/>
              </a:rPr>
              <a:t> </a:t>
            </a:r>
            <a:endParaRPr lang="cs-CZ" altLang="en-US" sz="2000" b="1" dirty="0">
              <a:cs typeface="Arial" panose="020B0604020202020204" pitchFamily="34" charset="0"/>
            </a:endParaRPr>
          </a:p>
          <a:p>
            <a:pPr marL="0" indent="0" eaLnBrk="1" hangingPunct="1">
              <a:lnSpc>
                <a:spcPct val="120000"/>
              </a:lnSpc>
              <a:buNone/>
            </a:pPr>
            <a:r>
              <a:rPr lang="en-GB" altLang="en-US" sz="2000" dirty="0">
                <a:cs typeface="Arial" panose="020B0604020202020204" pitchFamily="34" charset="0"/>
              </a:rPr>
              <a:t>- </a:t>
            </a:r>
            <a:r>
              <a:rPr lang="en-GB" altLang="en-US" sz="2000" dirty="0" err="1">
                <a:cs typeface="Arial" panose="020B0604020202020204" pitchFamily="34" charset="0"/>
              </a:rPr>
              <a:t>zelenožlutý</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explozivní</a:t>
            </a:r>
            <a:r>
              <a:rPr lang="en-GB" altLang="en-US" sz="2000" dirty="0">
                <a:cs typeface="Arial" panose="020B0604020202020204" pitchFamily="34" charset="0"/>
              </a:rPr>
              <a:t> </a:t>
            </a:r>
            <a:r>
              <a:rPr lang="en-GB" altLang="en-US" sz="2000" dirty="0" err="1">
                <a:cs typeface="Arial" panose="020B0604020202020204" pitchFamily="34" charset="0"/>
              </a:rPr>
              <a:t>plyn</a:t>
            </a:r>
            <a:r>
              <a:rPr lang="cs-CZ" altLang="en-US" sz="2000" dirty="0">
                <a:cs typeface="Arial" panose="020B0604020202020204" pitchFamily="34" charset="0"/>
              </a:rPr>
              <a:t>. Vyrábí se oxidací chloritanů</a:t>
            </a:r>
            <a:r>
              <a:rPr lang="en-US" altLang="en-US" sz="2000" dirty="0">
                <a:cs typeface="Arial" panose="020B0604020202020204" pitchFamily="34" charset="0"/>
              </a:rPr>
              <a:t> v k</a:t>
            </a:r>
            <a:r>
              <a:rPr lang="cs-CZ" altLang="en-US" sz="2000" dirty="0">
                <a:cs typeface="Arial" panose="020B0604020202020204" pitchFamily="34" charset="0"/>
              </a:rPr>
              <a:t>y</a:t>
            </a:r>
            <a:r>
              <a:rPr lang="en-US" altLang="en-US" sz="2000" dirty="0" err="1">
                <a:cs typeface="Arial" panose="020B0604020202020204" pitchFamily="34" charset="0"/>
              </a:rPr>
              <a:t>sel</a:t>
            </a:r>
            <a:r>
              <a:rPr lang="cs-CZ" altLang="en-US" sz="2000" dirty="0">
                <a:cs typeface="Arial" panose="020B0604020202020204" pitchFamily="34" charset="0"/>
              </a:rPr>
              <a:t>é</a:t>
            </a:r>
            <a:r>
              <a:rPr lang="en-US" altLang="en-US" sz="2000" dirty="0">
                <a:cs typeface="Arial" panose="020B0604020202020204" pitchFamily="34" charset="0"/>
              </a:rPr>
              <a:t>m </a:t>
            </a:r>
            <a:r>
              <a:rPr lang="cs-CZ" altLang="en-US" sz="2000" dirty="0">
                <a:cs typeface="Arial" panose="020B0604020202020204" pitchFamily="34" charset="0"/>
              </a:rPr>
              <a:t>prostředí:</a:t>
            </a:r>
            <a:endParaRPr lang="en-GB" altLang="en-US" sz="2000" dirty="0">
              <a:cs typeface="Arial" panose="020B0604020202020204" pitchFamily="34" charset="0"/>
            </a:endParaRPr>
          </a:p>
          <a:p>
            <a:pPr algn="ctr" eaLnBrk="1" hangingPunct="1">
              <a:lnSpc>
                <a:spcPct val="120000"/>
              </a:lnSpc>
              <a:buFont typeface="Wingdings" pitchFamily="2" charset="2"/>
              <a:buNone/>
            </a:pPr>
            <a:r>
              <a:rPr lang="pt-BR" sz="2000" b="0" i="0" dirty="0">
                <a:effectLst/>
              </a:rPr>
              <a:t>5 NaClO</a:t>
            </a:r>
            <a:r>
              <a:rPr lang="pt-BR" sz="2000" b="0" i="0" baseline="-25000" dirty="0">
                <a:effectLst/>
              </a:rPr>
              <a:t>2</a:t>
            </a:r>
            <a:r>
              <a:rPr lang="pt-BR" sz="2000" b="0" i="0" dirty="0">
                <a:effectLst/>
              </a:rPr>
              <a:t> +</a:t>
            </a:r>
            <a:r>
              <a:rPr lang="pt-BR" sz="2000" b="0" i="0" dirty="0">
                <a:solidFill>
                  <a:srgbClr val="202122"/>
                </a:solidFill>
                <a:effectLst/>
              </a:rPr>
              <a:t> 4 HCl → 5 NaCl + 4 ClO</a:t>
            </a:r>
            <a:r>
              <a:rPr lang="pt-BR" sz="2000" b="0" i="0" baseline="-25000" dirty="0">
                <a:solidFill>
                  <a:srgbClr val="202122"/>
                </a:solidFill>
                <a:effectLst/>
              </a:rPr>
              <a:t>2</a:t>
            </a:r>
            <a:r>
              <a:rPr lang="pt-BR" sz="2000" b="0" i="0" dirty="0">
                <a:solidFill>
                  <a:srgbClr val="202122"/>
                </a:solidFill>
                <a:effectLst/>
              </a:rPr>
              <a:t> + 2 H</a:t>
            </a:r>
            <a:r>
              <a:rPr lang="pt-BR" sz="2000" b="0" i="0" baseline="-25000" dirty="0">
                <a:solidFill>
                  <a:srgbClr val="202122"/>
                </a:solidFill>
                <a:effectLst/>
              </a:rPr>
              <a:t>2</a:t>
            </a:r>
            <a:r>
              <a:rPr lang="pt-BR" sz="2000" b="0" i="0" dirty="0">
                <a:solidFill>
                  <a:srgbClr val="202122"/>
                </a:solidFill>
                <a:effectLst/>
              </a:rPr>
              <a:t>O</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R</a:t>
            </a:r>
            <a:r>
              <a:rPr lang="en-GB" altLang="en-US" sz="2000" dirty="0" err="1">
                <a:cs typeface="Arial" panose="020B0604020202020204" pitchFamily="34" charset="0"/>
              </a:rPr>
              <a:t>eakce</a:t>
            </a:r>
            <a:r>
              <a:rPr lang="en-GB" altLang="en-US" sz="2000" dirty="0">
                <a:cs typeface="Arial" panose="020B0604020202020204" pitchFamily="34" charset="0"/>
              </a:rPr>
              <a:t> s </a:t>
            </a:r>
            <a:r>
              <a:rPr lang="en-GB" altLang="en-US" sz="2000" dirty="0" err="1">
                <a:cs typeface="Arial" panose="020B0604020202020204" pitchFamily="34" charset="0"/>
              </a:rPr>
              <a:t>hydroxidy</a:t>
            </a:r>
            <a:r>
              <a:rPr lang="en-GB" altLang="en-US" sz="2000" dirty="0">
                <a:cs typeface="Arial" panose="020B0604020202020204" pitchFamily="34" charset="0"/>
              </a:rPr>
              <a:t>:</a:t>
            </a:r>
          </a:p>
          <a:p>
            <a:pP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a:t>
            </a:r>
            <a:r>
              <a:rPr lang="cs-CZ" altLang="en-US" sz="2000" dirty="0">
                <a:cs typeface="Arial" panose="020B0604020202020204" pitchFamily="34" charset="0"/>
              </a:rPr>
              <a:t> </a:t>
            </a:r>
            <a:r>
              <a:rPr lang="en-GB" altLang="en-US" sz="2000" dirty="0">
                <a:cs typeface="Arial" panose="020B0604020202020204" pitchFamily="34" charset="0"/>
              </a:rPr>
              <a:t>ClO</a:t>
            </a:r>
            <a:r>
              <a:rPr lang="en-GB" altLang="en-US" sz="2000" baseline="-25000" dirty="0">
                <a:cs typeface="Arial" panose="020B0604020202020204" pitchFamily="34" charset="0"/>
              </a:rPr>
              <a:t>2</a:t>
            </a:r>
            <a:r>
              <a:rPr lang="en-GB" altLang="en-US" sz="2000" dirty="0">
                <a:cs typeface="Arial" panose="020B0604020202020204" pitchFamily="34" charset="0"/>
              </a:rPr>
              <a:t> + 2OH</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ClO</a:t>
            </a:r>
            <a:r>
              <a:rPr lang="en-GB" altLang="en-US" sz="2000" baseline="-25000" dirty="0">
                <a:cs typeface="Arial" panose="020B0604020202020204" pitchFamily="34" charset="0"/>
              </a:rPr>
              <a:t>2</a:t>
            </a:r>
            <a:r>
              <a:rPr lang="en-GB" altLang="en-US" sz="2000" baseline="30000" dirty="0">
                <a:cs typeface="Arial" panose="020B0604020202020204" pitchFamily="34" charset="0"/>
              </a:rPr>
              <a:t>-</a:t>
            </a:r>
            <a:r>
              <a:rPr lang="en-GB" altLang="en-US" sz="2000" dirty="0">
                <a:cs typeface="Arial" panose="020B0604020202020204" pitchFamily="34" charset="0"/>
              </a:rPr>
              <a:t> + ClO</a:t>
            </a:r>
            <a:r>
              <a:rPr lang="en-GB" altLang="en-US" sz="2000" baseline="-25000" dirty="0">
                <a:cs typeface="Arial" panose="020B0604020202020204" pitchFamily="34" charset="0"/>
              </a:rPr>
              <a:t>3</a:t>
            </a:r>
            <a:r>
              <a:rPr lang="en-GB" altLang="en-US" sz="2000" baseline="30000" dirty="0">
                <a:cs typeface="Arial" panose="020B0604020202020204" pitchFamily="34" charset="0"/>
              </a:rPr>
              <a:t>-</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a:p>
            <a:pPr marL="0" indent="0">
              <a:buNone/>
            </a:pPr>
            <a:r>
              <a:rPr lang="cs-CZ" sz="2000" i="1" dirty="0">
                <a:cs typeface="Arial" panose="020B0604020202020204" pitchFamily="34" charset="0"/>
              </a:rPr>
              <a:t>Použití</a:t>
            </a:r>
          </a:p>
          <a:p>
            <a:pPr marL="0" indent="0">
              <a:buNone/>
            </a:pPr>
            <a:r>
              <a:rPr lang="cs-CZ" sz="2000" dirty="0">
                <a:cs typeface="Arial" panose="020B0604020202020204" pitchFamily="34" charset="0"/>
              </a:rPr>
              <a:t>	bělení buničiny, dezinfekce vody</a:t>
            </a:r>
          </a:p>
          <a:p>
            <a:pPr eaLnBrk="1" hangingPunct="1">
              <a:lnSpc>
                <a:spcPct val="90000"/>
              </a:lnSpc>
              <a:buFont typeface="Wingdings" pitchFamily="2" charset="2"/>
              <a:buNone/>
            </a:pPr>
            <a:endParaRPr lang="cs-CZ" altLang="en-US" sz="2000" dirty="0">
              <a:cs typeface="Arial" panose="020B0604020202020204" pitchFamily="34" charset="0"/>
            </a:endParaRPr>
          </a:p>
        </p:txBody>
      </p:sp>
      <p:sp>
        <p:nvSpPr>
          <p:cNvPr id="2" name="Obdélník 1"/>
          <p:cNvSpPr/>
          <p:nvPr/>
        </p:nvSpPr>
        <p:spPr>
          <a:xfrm>
            <a:off x="255037" y="2042865"/>
            <a:ext cx="8534400" cy="646331"/>
          </a:xfrm>
          <a:prstGeom prst="rect">
            <a:avLst/>
          </a:prstGeom>
        </p:spPr>
        <p:txBody>
          <a:bodyPr wrap="square">
            <a:spAutoFit/>
          </a:bodyPr>
          <a:lstStyle/>
          <a:p>
            <a:pPr>
              <a:lnSpc>
                <a:spcPct val="90000"/>
              </a:lnSpc>
              <a:buNone/>
            </a:pPr>
            <a:r>
              <a:rPr lang="en-GB" altLang="en-US" sz="2000" i="1" dirty="0" err="1">
                <a:cs typeface="Arial" panose="020B0604020202020204" pitchFamily="34" charset="0"/>
              </a:rPr>
              <a:t>Použití</a:t>
            </a:r>
            <a:r>
              <a:rPr lang="en-GB" altLang="en-US" sz="2000" i="1" dirty="0">
                <a:cs typeface="Arial" panose="020B0604020202020204" pitchFamily="34" charset="0"/>
              </a:rPr>
              <a:t>: </a:t>
            </a:r>
            <a:endParaRPr lang="cs-CZ" altLang="en-US" sz="2000" i="1" dirty="0">
              <a:cs typeface="Arial" panose="020B0604020202020204" pitchFamily="34" charset="0"/>
            </a:endParaRPr>
          </a:p>
          <a:p>
            <a:pPr>
              <a:lnSpc>
                <a:spcPct val="90000"/>
              </a:lnSpc>
              <a:buNone/>
            </a:pPr>
            <a:r>
              <a:rPr lang="cs-CZ" altLang="en-US" sz="2000" i="1" dirty="0">
                <a:cs typeface="Arial" panose="020B0604020202020204" pitchFamily="34" charset="0"/>
              </a:rPr>
              <a:t>			</a:t>
            </a:r>
            <a:r>
              <a:rPr lang="en-GB" altLang="en-US" sz="2000" dirty="0">
                <a:cs typeface="Arial" panose="020B0604020202020204" pitchFamily="34" charset="0"/>
              </a:rPr>
              <a:t>b</a:t>
            </a:r>
            <a:r>
              <a:rPr lang="cs-CZ" altLang="en-US" sz="2000" dirty="0">
                <a:cs typeface="Arial" panose="020B0604020202020204" pitchFamily="34" charset="0"/>
              </a:rPr>
              <a:t>ě</a:t>
            </a:r>
            <a:r>
              <a:rPr lang="en-GB" altLang="en-US" sz="2000" dirty="0" err="1">
                <a:cs typeface="Arial" panose="020B0604020202020204" pitchFamily="34" charset="0"/>
              </a:rPr>
              <a:t>lící</a:t>
            </a:r>
            <a:r>
              <a:rPr lang="en-GB" altLang="en-US" sz="2000" dirty="0">
                <a:cs typeface="Arial" panose="020B0604020202020204" pitchFamily="34" charset="0"/>
              </a:rPr>
              <a:t>, </a:t>
            </a:r>
            <a:r>
              <a:rPr lang="en-GB" altLang="en-US" sz="2000" dirty="0" err="1">
                <a:cs typeface="Arial" panose="020B0604020202020204" pitchFamily="34" charset="0"/>
              </a:rPr>
              <a:t>dezinfek</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en-GB" altLang="en-US" sz="2000" dirty="0" err="1">
                <a:cs typeface="Arial" panose="020B0604020202020204" pitchFamily="34" charset="0"/>
              </a:rPr>
              <a:t>oxida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 </a:t>
            </a:r>
            <a:r>
              <a:rPr lang="en-GB" altLang="en-US" sz="2000" dirty="0" err="1">
                <a:cs typeface="Arial" panose="020B0604020202020204" pitchFamily="34" charset="0"/>
              </a:rPr>
              <a:t>chlora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inidla</a:t>
            </a:r>
            <a:endParaRPr lang="cs-CZ" altLang="en-US" sz="2000" dirty="0">
              <a:cs typeface="Arial" panose="020B0604020202020204" pitchFamily="34" charset="0"/>
            </a:endParaRPr>
          </a:p>
        </p:txBody>
      </p:sp>
      <p:pic>
        <p:nvPicPr>
          <p:cNvPr id="56322" name="Picture 2" descr="Chlorine dioxide.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9176" y="5692555"/>
            <a:ext cx="1218352" cy="68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2D17858-928A-91DB-204E-503ED9608E9E}"/>
              </a:ext>
            </a:extLst>
          </p:cNvPr>
          <p:cNvSpPr txBox="1"/>
          <p:nvPr/>
        </p:nvSpPr>
        <p:spPr>
          <a:xfrm>
            <a:off x="351299" y="1102150"/>
            <a:ext cx="6494106" cy="686470"/>
          </a:xfrm>
          <a:prstGeom prst="rect">
            <a:avLst/>
          </a:prstGeom>
          <a:noFill/>
        </p:spPr>
        <p:txBody>
          <a:bodyPr wrap="square">
            <a:spAutoFit/>
          </a:bodyPr>
          <a:lstStyle/>
          <a:p>
            <a:pPr>
              <a:lnSpc>
                <a:spcPct val="110000"/>
              </a:lnSpc>
              <a:buNone/>
            </a:pPr>
            <a:r>
              <a:rPr lang="cs-CZ" altLang="en-US" sz="1800" dirty="0">
                <a:cs typeface="Arial" panose="020B0604020202020204" pitchFamily="34" charset="0"/>
              </a:rPr>
              <a:t>T</a:t>
            </a:r>
            <a:r>
              <a:rPr lang="en-GB" altLang="en-US" sz="1800" dirty="0" err="1">
                <a:cs typeface="Arial" panose="020B0604020202020204" pitchFamily="34" charset="0"/>
              </a:rPr>
              <a:t>echnicky</a:t>
            </a:r>
            <a:r>
              <a:rPr lang="en-GB" altLang="en-US" sz="1800" dirty="0">
                <a:cs typeface="Arial" panose="020B0604020202020204" pitchFamily="34" charset="0"/>
              </a:rPr>
              <a:t> </a:t>
            </a:r>
            <a:r>
              <a:rPr lang="en-GB" altLang="en-US" sz="1800" dirty="0" err="1">
                <a:cs typeface="Arial" panose="020B0604020202020204" pitchFamily="34" charset="0"/>
              </a:rPr>
              <a:t>významné</a:t>
            </a:r>
            <a:r>
              <a:rPr lang="en-GB" altLang="en-US" sz="1800" dirty="0">
                <a:cs typeface="Arial" panose="020B0604020202020204" pitchFamily="34" charset="0"/>
              </a:rPr>
              <a:t> je</a:t>
            </a:r>
            <a:r>
              <a:rPr lang="cs-CZ" altLang="en-US" sz="1800" dirty="0">
                <a:cs typeface="Arial" panose="020B0604020202020204" pitchFamily="34" charset="0"/>
              </a:rPr>
              <a:t> také</a:t>
            </a:r>
            <a:r>
              <a:rPr lang="en-GB" altLang="en-US" sz="1800" dirty="0">
                <a:cs typeface="Arial" panose="020B0604020202020204" pitchFamily="34" charset="0"/>
              </a:rPr>
              <a:t> </a:t>
            </a:r>
            <a:r>
              <a:rPr lang="en-GB" altLang="en-US" sz="1800" b="1" i="1" dirty="0" err="1">
                <a:cs typeface="Arial" panose="020B0604020202020204" pitchFamily="34" charset="0"/>
              </a:rPr>
              <a:t>chlorové</a:t>
            </a:r>
            <a:r>
              <a:rPr lang="en-GB" altLang="en-US" sz="1800" b="1" i="1" dirty="0">
                <a:cs typeface="Arial" panose="020B0604020202020204" pitchFamily="34" charset="0"/>
              </a:rPr>
              <a:t> </a:t>
            </a:r>
            <a:r>
              <a:rPr lang="en-GB" altLang="en-US" sz="1800" b="1" i="1" dirty="0" err="1">
                <a:cs typeface="Arial" panose="020B0604020202020204" pitchFamily="34" charset="0"/>
              </a:rPr>
              <a:t>vápno</a:t>
            </a:r>
            <a:r>
              <a:rPr lang="cs-CZ" altLang="en-US" sz="1800" dirty="0">
                <a:cs typeface="Arial" panose="020B0604020202020204" pitchFamily="34" charset="0"/>
              </a:rPr>
              <a:t> </a:t>
            </a:r>
            <a:r>
              <a:rPr lang="en-GB" altLang="en-US" sz="1800" dirty="0">
                <a:cs typeface="Arial" panose="020B0604020202020204" pitchFamily="34" charset="0"/>
              </a:rPr>
              <a:t>(</a:t>
            </a:r>
            <a:r>
              <a:rPr lang="en-GB" altLang="en-US" sz="1800" dirty="0" err="1">
                <a:cs typeface="Arial" panose="020B0604020202020204" pitchFamily="34" charset="0"/>
              </a:rPr>
              <a:t>smíšený</a:t>
            </a:r>
            <a:r>
              <a:rPr lang="en-GB" altLang="en-US" sz="1800" dirty="0">
                <a:cs typeface="Arial" panose="020B0604020202020204" pitchFamily="34" charset="0"/>
              </a:rPr>
              <a:t> </a:t>
            </a:r>
            <a:r>
              <a:rPr lang="en-GB" altLang="en-US" sz="1800" dirty="0" err="1">
                <a:cs typeface="Arial" panose="020B0604020202020204" pitchFamily="34" charset="0"/>
              </a:rPr>
              <a:t>chlorid</a:t>
            </a:r>
            <a:r>
              <a:rPr lang="en-GB" altLang="en-US" sz="1800" dirty="0">
                <a:cs typeface="Arial" panose="020B0604020202020204" pitchFamily="34" charset="0"/>
              </a:rPr>
              <a:t> a </a:t>
            </a:r>
            <a:r>
              <a:rPr lang="en-GB" altLang="en-US" sz="1800" dirty="0" err="1">
                <a:cs typeface="Arial" panose="020B0604020202020204" pitchFamily="34" charset="0"/>
              </a:rPr>
              <a:t>chlornan</a:t>
            </a:r>
            <a:r>
              <a:rPr lang="en-GB" altLang="en-US" sz="1800" dirty="0">
                <a:cs typeface="Arial" panose="020B0604020202020204" pitchFamily="34" charset="0"/>
              </a:rPr>
              <a:t> </a:t>
            </a:r>
            <a:r>
              <a:rPr lang="en-GB" altLang="en-US" sz="1800" dirty="0" err="1">
                <a:cs typeface="Arial" panose="020B0604020202020204" pitchFamily="34" charset="0"/>
              </a:rPr>
              <a:t>vápenatý</a:t>
            </a:r>
            <a:r>
              <a:rPr lang="en-GB" altLang="en-US" sz="1800" dirty="0">
                <a:cs typeface="Arial" panose="020B0604020202020204" pitchFamily="34" charset="0"/>
              </a:rPr>
              <a:t>)</a:t>
            </a:r>
            <a:endParaRPr lang="en-GB" altLang="en-US" sz="1800" i="1" dirty="0">
              <a:cs typeface="Arial" panose="020B0604020202020204" pitchFamily="34" charset="0"/>
            </a:endParaRPr>
          </a:p>
        </p:txBody>
      </p:sp>
      <p:pic>
        <p:nvPicPr>
          <p:cNvPr id="6146" name="Picture 2" descr="Cl2 Naoh – Sinau">
            <a:extLst>
              <a:ext uri="{FF2B5EF4-FFF2-40B4-BE49-F238E27FC236}">
                <a16:creationId xmlns:a16="http://schemas.microsoft.com/office/drawing/2014/main" id="{3CB45046-A149-6961-7DC1-70A530FB7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13" y="241421"/>
            <a:ext cx="4985268" cy="7762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pollo Calcium Hypochlorite - Philusa Corporation">
            <a:extLst>
              <a:ext uri="{FF2B5EF4-FFF2-40B4-BE49-F238E27FC236}">
                <a16:creationId xmlns:a16="http://schemas.microsoft.com/office/drawing/2014/main" id="{340E3381-C997-7640-528D-518860D01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4235" y="327245"/>
            <a:ext cx="2135202" cy="217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2473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307975" y="312738"/>
            <a:ext cx="8528050" cy="6032078"/>
          </a:xfrm>
        </p:spPr>
        <p:txBody>
          <a:bodyPr>
            <a:noAutofit/>
          </a:bodyPr>
          <a:lstStyle/>
          <a:p>
            <a:pPr marL="0" indent="0" eaLnBrk="1" hangingPunct="1">
              <a:lnSpc>
                <a:spcPct val="110000"/>
              </a:lnSpc>
              <a:buNone/>
            </a:pPr>
            <a:r>
              <a:rPr lang="cs-CZ" altLang="en-US" sz="2000" b="1" dirty="0">
                <a:cs typeface="Arial" panose="020B0604020202020204" pitchFamily="34" charset="0"/>
              </a:rPr>
              <a:t>Kyselina chloritá (</a:t>
            </a:r>
            <a:r>
              <a:rPr lang="en-GB" altLang="en-US" sz="2000" b="1" dirty="0" err="1">
                <a:cs typeface="Arial" panose="020B0604020202020204" pitchFamily="34" charset="0"/>
              </a:rPr>
              <a:t>HClO</a:t>
            </a:r>
            <a:r>
              <a:rPr lang="en-GB" altLang="en-US" sz="2000" baseline="-25000" dirty="0" err="1">
                <a:cs typeface="Arial" panose="020B0604020202020204" pitchFamily="34" charset="0"/>
              </a:rPr>
              <a:t>2</a:t>
            </a:r>
            <a:r>
              <a:rPr lang="cs-CZ" altLang="en-US" sz="2000" b="1" dirty="0">
                <a:cs typeface="Arial" panose="020B0604020202020204" pitchFamily="34" charset="0"/>
              </a:rPr>
              <a:t>)</a:t>
            </a:r>
          </a:p>
          <a:p>
            <a:pPr marL="0" indent="0" eaLnBrk="1" hangingPunct="1">
              <a:lnSpc>
                <a:spcPct val="110000"/>
              </a:lnSpc>
              <a:buNone/>
            </a:pPr>
            <a:r>
              <a:rPr lang="en-GB" altLang="en-US" sz="2000" dirty="0">
                <a:cs typeface="Arial" panose="020B0604020202020204" pitchFamily="34" charset="0"/>
              </a:rPr>
              <a:t>- </a:t>
            </a:r>
            <a:r>
              <a:rPr lang="en-GB" altLang="en-US" sz="2000" dirty="0" err="1">
                <a:cs typeface="Arial" panose="020B0604020202020204" pitchFamily="34" charset="0"/>
              </a:rPr>
              <a:t>nestálá</a:t>
            </a:r>
            <a:r>
              <a:rPr lang="en-GB"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en-GB" altLang="en-US" sz="2000" dirty="0" err="1">
                <a:cs typeface="Arial" panose="020B0604020202020204" pitchFamily="34" charset="0"/>
              </a:rPr>
              <a:t>stejn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HClO</a:t>
            </a:r>
            <a:r>
              <a:rPr lang="en-GB" altLang="en-US" sz="2000" dirty="0">
                <a:cs typeface="Arial" panose="020B0604020202020204" pitchFamily="34" charset="0"/>
              </a:rPr>
              <a:t> </a:t>
            </a:r>
            <a:r>
              <a:rPr lang="en-GB" altLang="en-US" sz="2000" dirty="0" err="1">
                <a:cs typeface="Arial" panose="020B0604020202020204" pitchFamily="34" charset="0"/>
              </a:rPr>
              <a:t>existuje</a:t>
            </a:r>
            <a:r>
              <a:rPr lang="en-GB" altLang="en-US" sz="2000" dirty="0">
                <a:cs typeface="Arial" panose="020B0604020202020204" pitchFamily="34" charset="0"/>
              </a:rPr>
              <a:t> </a:t>
            </a:r>
            <a:r>
              <a:rPr lang="cs-CZ" altLang="en-US" sz="2000" dirty="0">
                <a:cs typeface="Arial" panose="020B0604020202020204" pitchFamily="34" charset="0"/>
              </a:rPr>
              <a:t>pouze</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vodných</a:t>
            </a:r>
            <a:r>
              <a:rPr lang="en-GB" altLang="en-US" sz="2000" dirty="0">
                <a:cs typeface="Arial" panose="020B0604020202020204" pitchFamily="34" charset="0"/>
              </a:rPr>
              <a:t> </a:t>
            </a:r>
            <a:r>
              <a:rPr lang="en-GB" altLang="en-US" sz="2000" dirty="0" err="1">
                <a:cs typeface="Arial" panose="020B0604020202020204" pitchFamily="34" charset="0"/>
              </a:rPr>
              <a:t>roztocích</a:t>
            </a:r>
            <a:endParaRPr lang="cs-CZ" altLang="en-US" sz="2000" dirty="0">
              <a:cs typeface="Arial" panose="020B0604020202020204" pitchFamily="34" charset="0"/>
            </a:endParaRPr>
          </a:p>
          <a:p>
            <a:pPr marL="0" indent="0" eaLnBrk="1" hangingPunct="1">
              <a:lnSpc>
                <a:spcPct val="110000"/>
              </a:lnSpc>
              <a:buNone/>
            </a:pPr>
            <a:endParaRPr lang="cs-CZ" altLang="en-US" sz="2000" b="1" dirty="0">
              <a:cs typeface="Arial" panose="020B0604020202020204" pitchFamily="34" charset="0"/>
            </a:endParaRPr>
          </a:p>
          <a:p>
            <a:pPr marL="0" indent="0" eaLnBrk="1" hangingPunct="1">
              <a:lnSpc>
                <a:spcPct val="110000"/>
              </a:lnSpc>
              <a:buNone/>
            </a:pPr>
            <a:r>
              <a:rPr lang="cs-CZ" altLang="en-US" sz="2000" b="1" dirty="0">
                <a:cs typeface="Arial" panose="020B0604020202020204" pitchFamily="34" charset="0"/>
              </a:rPr>
              <a:t>C</a:t>
            </a:r>
            <a:r>
              <a:rPr lang="en-GB" altLang="en-US" sz="2000" b="1" dirty="0" err="1">
                <a:cs typeface="Arial" panose="020B0604020202020204" pitchFamily="34" charset="0"/>
              </a:rPr>
              <a:t>hloritany</a:t>
            </a:r>
            <a:r>
              <a:rPr lang="en-GB" altLang="en-US" sz="2000" b="1" dirty="0">
                <a:cs typeface="Arial" panose="020B0604020202020204" pitchFamily="34" charset="0"/>
              </a:rPr>
              <a:t> </a:t>
            </a:r>
            <a:r>
              <a:rPr lang="cs-CZ" altLang="en-US" sz="2000" b="1" dirty="0">
                <a:cs typeface="Arial" panose="020B0604020202020204" pitchFamily="34" charset="0"/>
              </a:rPr>
              <a:t>(</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dirty="0" err="1">
                <a:cs typeface="Arial" panose="020B0604020202020204" pitchFamily="34" charset="0"/>
              </a:rPr>
              <a:t>ClO</a:t>
            </a:r>
            <a:r>
              <a:rPr lang="en-GB" altLang="en-US" sz="2000" b="1" baseline="-25000" dirty="0" err="1">
                <a:cs typeface="Arial" panose="020B0604020202020204" pitchFamily="34" charset="0"/>
              </a:rPr>
              <a:t>2</a:t>
            </a:r>
            <a:r>
              <a:rPr lang="en-GB" altLang="en-US" sz="2000" b="1" dirty="0">
                <a:cs typeface="Arial" panose="020B0604020202020204" pitchFamily="34" charset="0"/>
              </a:rPr>
              <a:t>)</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ox. </a:t>
            </a:r>
            <a:r>
              <a:rPr lang="cs-CZ" altLang="en-US" sz="2000" dirty="0">
                <a:cs typeface="Arial" panose="020B0604020202020204" pitchFamily="34" charset="0"/>
              </a:rPr>
              <a:t>č</a:t>
            </a:r>
            <a:r>
              <a:rPr lang="en-GB" altLang="en-US" sz="2000" dirty="0" err="1">
                <a:cs typeface="Arial" panose="020B0604020202020204" pitchFamily="34" charset="0"/>
              </a:rPr>
              <a:t>inidla</a:t>
            </a:r>
            <a:r>
              <a:rPr lang="en-GB" altLang="en-US" sz="2000" dirty="0">
                <a:cs typeface="Arial" panose="020B0604020202020204" pitchFamily="34" charset="0"/>
              </a:rPr>
              <a:t>, </a:t>
            </a:r>
            <a:r>
              <a:rPr lang="en-GB" altLang="en-US" sz="2000" dirty="0" err="1">
                <a:cs typeface="Arial" panose="020B0604020202020204" pitchFamily="34" charset="0"/>
              </a:rPr>
              <a:t>stálejší</a:t>
            </a:r>
            <a:r>
              <a:rPr lang="en-GB" altLang="en-US" sz="2000" dirty="0">
                <a:cs typeface="Arial" panose="020B0604020202020204" pitchFamily="34" charset="0"/>
              </a:rPr>
              <a:t> </a:t>
            </a:r>
            <a:r>
              <a:rPr lang="en-GB" altLang="en-US" sz="2000" dirty="0" err="1">
                <a:cs typeface="Arial" panose="020B0604020202020204" pitchFamily="34" charset="0"/>
              </a:rPr>
              <a:t>než</a:t>
            </a:r>
            <a:r>
              <a:rPr lang="en-GB" altLang="en-US" sz="2000" dirty="0">
                <a:cs typeface="Arial" panose="020B0604020202020204" pitchFamily="34" charset="0"/>
              </a:rPr>
              <a:t> </a:t>
            </a:r>
            <a:r>
              <a:rPr lang="en-GB" altLang="en-US" sz="2000" dirty="0" err="1">
                <a:cs typeface="Arial" panose="020B0604020202020204" pitchFamily="34" charset="0"/>
              </a:rPr>
              <a:t>HClO</a:t>
            </a:r>
            <a:r>
              <a:rPr lang="en-GB" altLang="en-US" sz="2000" baseline="-25000" dirty="0" err="1">
                <a:cs typeface="Arial" panose="020B0604020202020204" pitchFamily="34" charset="0"/>
              </a:rPr>
              <a:t>2</a:t>
            </a:r>
            <a:endParaRPr lang="cs-CZ" altLang="en-US" sz="2000" i="1" dirty="0">
              <a:cs typeface="Arial" panose="020B0604020202020204" pitchFamily="34" charset="0"/>
            </a:endParaRPr>
          </a:p>
          <a:p>
            <a:pPr eaLnBrk="1" hangingPunct="1">
              <a:lnSpc>
                <a:spcPct val="110000"/>
              </a:lnSpc>
              <a:buFont typeface="Wingdings" pitchFamily="2" charset="2"/>
              <a:buNone/>
            </a:pPr>
            <a:endParaRPr lang="cs-CZ" altLang="en-US" sz="800" i="1" dirty="0">
              <a:cs typeface="Arial" panose="020B0604020202020204" pitchFamily="34" charset="0"/>
            </a:endParaRPr>
          </a:p>
          <a:p>
            <a:pPr eaLnBrk="1" hangingPunct="1">
              <a:lnSpc>
                <a:spcPct val="110000"/>
              </a:lnSpc>
              <a:buFont typeface="Wingdings" pitchFamily="2" charset="2"/>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a:t>
            </a:r>
            <a:r>
              <a:rPr lang="en-GB" altLang="en-US" sz="2000" dirty="0">
                <a:cs typeface="Arial" panose="020B0604020202020204" pitchFamily="34" charset="0"/>
              </a:rPr>
              <a:t> </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1) </a:t>
            </a:r>
            <a:r>
              <a:rPr lang="en-GB" altLang="en-US" sz="2000" dirty="0" err="1">
                <a:cs typeface="Arial" panose="020B0604020202020204" pitchFamily="34" charset="0"/>
              </a:rPr>
              <a:t>zavád</a:t>
            </a:r>
            <a:r>
              <a:rPr lang="cs-CZ" altLang="en-US" sz="2000" dirty="0">
                <a:cs typeface="Arial" panose="020B0604020202020204" pitchFamily="34" charset="0"/>
              </a:rPr>
              <a:t>ě</a:t>
            </a:r>
            <a:r>
              <a:rPr lang="en-GB" altLang="en-US" sz="2000" dirty="0" err="1">
                <a:cs typeface="Arial" panose="020B0604020202020204" pitchFamily="34" charset="0"/>
              </a:rPr>
              <a:t>ním</a:t>
            </a:r>
            <a:r>
              <a:rPr lang="en-GB" altLang="en-US" sz="2000" dirty="0">
                <a:cs typeface="Arial" panose="020B0604020202020204" pitchFamily="34" charset="0"/>
              </a:rPr>
              <a:t> ClO</a:t>
            </a:r>
            <a:r>
              <a:rPr lang="en-GB" altLang="en-US" sz="2000" baseline="-25000" dirty="0">
                <a:cs typeface="Arial" panose="020B0604020202020204" pitchFamily="34" charset="0"/>
              </a:rPr>
              <a:t>2</a:t>
            </a:r>
            <a:r>
              <a:rPr lang="en-GB" altLang="en-US" sz="2000" dirty="0">
                <a:cs typeface="Arial" panose="020B0604020202020204" pitchFamily="34" charset="0"/>
              </a:rPr>
              <a:t> do </a:t>
            </a:r>
            <a:r>
              <a:rPr lang="en-GB" altLang="en-US" sz="2000" dirty="0" err="1">
                <a:cs typeface="Arial" panose="020B0604020202020204" pitchFamily="34" charset="0"/>
              </a:rPr>
              <a:t>roztok</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hydroxid</a:t>
            </a:r>
            <a:r>
              <a:rPr lang="cs-CZ" altLang="en-US" sz="2000" dirty="0">
                <a:cs typeface="Arial" panose="020B0604020202020204" pitchFamily="34" charset="0"/>
              </a:rPr>
              <a:t>ů</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2</a:t>
            </a:r>
            <a:r>
              <a:rPr lang="cs-CZ" altLang="en-US" sz="2000" dirty="0">
                <a:cs typeface="Arial" panose="020B0604020202020204" pitchFamily="34" charset="0"/>
              </a:rPr>
              <a:t> </a:t>
            </a:r>
            <a:r>
              <a:rPr lang="en-GB" altLang="en-US" sz="2000" dirty="0" err="1">
                <a:cs typeface="Arial" panose="020B0604020202020204" pitchFamily="34" charset="0"/>
              </a:rPr>
              <a:t>ClO</a:t>
            </a:r>
            <a:r>
              <a:rPr lang="en-GB" altLang="en-US" sz="2000" baseline="-25000" dirty="0" err="1">
                <a:cs typeface="Arial" panose="020B0604020202020204" pitchFamily="34" charset="0"/>
              </a:rPr>
              <a:t>2</a:t>
            </a:r>
            <a:r>
              <a:rPr lang="en-GB" altLang="en-US" sz="2000" dirty="0">
                <a:cs typeface="Arial" panose="020B0604020202020204" pitchFamily="34" charset="0"/>
              </a:rPr>
              <a:t> + </a:t>
            </a:r>
            <a:r>
              <a:rPr lang="en-GB" altLang="en-US" sz="2000" dirty="0" err="1">
                <a:cs typeface="Arial" panose="020B0604020202020204" pitchFamily="34" charset="0"/>
              </a:rPr>
              <a:t>2OH</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ClO</a:t>
            </a:r>
            <a:r>
              <a:rPr lang="en-GB" altLang="en-US" sz="2000" baseline="-25000" dirty="0" err="1">
                <a:cs typeface="Arial" panose="020B0604020202020204" pitchFamily="34" charset="0"/>
              </a:rPr>
              <a:t>2</a:t>
            </a:r>
            <a:r>
              <a:rPr lang="en-GB" altLang="en-US" sz="2000" baseline="30000" dirty="0">
                <a:cs typeface="Arial" panose="020B0604020202020204" pitchFamily="34" charset="0"/>
              </a:rPr>
              <a:t>-</a:t>
            </a:r>
            <a:r>
              <a:rPr lang="en-GB" altLang="en-US" sz="2000" dirty="0">
                <a:cs typeface="Arial" panose="020B0604020202020204" pitchFamily="34" charset="0"/>
              </a:rPr>
              <a:t> + </a:t>
            </a:r>
            <a:r>
              <a:rPr lang="en-GB" altLang="en-US" sz="2000" dirty="0" err="1">
                <a:cs typeface="Arial" panose="020B0604020202020204" pitchFamily="34" charset="0"/>
              </a:rPr>
              <a:t>ClO</a:t>
            </a:r>
            <a:r>
              <a:rPr lang="en-GB" altLang="en-US" sz="2000" baseline="-25000" dirty="0" err="1">
                <a:cs typeface="Arial" panose="020B0604020202020204" pitchFamily="34" charset="0"/>
              </a:rPr>
              <a:t>3</a:t>
            </a:r>
            <a:r>
              <a:rPr lang="en-GB" altLang="en-US" sz="2000" baseline="30000" dirty="0">
                <a:cs typeface="Arial" panose="020B0604020202020204" pitchFamily="34" charset="0"/>
              </a:rPr>
              <a:t>-</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a:lnSpc>
                <a:spcPct val="110000"/>
              </a:lnSpc>
              <a:buNone/>
            </a:pPr>
            <a:r>
              <a:rPr lang="cs-CZ" altLang="en-US" sz="2000" dirty="0">
                <a:cs typeface="Arial" panose="020B0604020202020204" pitchFamily="34" charset="0"/>
              </a:rPr>
              <a:t>	</a:t>
            </a:r>
            <a:r>
              <a:rPr lang="en-GB" altLang="en-US" sz="2000" dirty="0">
                <a:cs typeface="Arial" panose="020B0604020202020204" pitchFamily="34" charset="0"/>
              </a:rPr>
              <a:t>2) </a:t>
            </a:r>
            <a:r>
              <a:rPr lang="en-GB" altLang="en-US" sz="2000" dirty="0" err="1">
                <a:cs typeface="Arial" panose="020B0604020202020204" pitchFamily="34" charset="0"/>
              </a:rPr>
              <a:t>redukce</a:t>
            </a:r>
            <a:r>
              <a:rPr lang="en-GB" altLang="en-US" sz="2000" dirty="0">
                <a:cs typeface="Arial" panose="020B0604020202020204" pitchFamily="34" charset="0"/>
              </a:rPr>
              <a:t> ClO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pomocí</a:t>
            </a:r>
            <a:r>
              <a:rPr lang="en-GB" altLang="en-US" sz="2000" dirty="0">
                <a:cs typeface="Arial" panose="020B0604020202020204" pitchFamily="34" charset="0"/>
              </a:rPr>
              <a:t> </a:t>
            </a:r>
            <a:r>
              <a:rPr lang="en-GB" altLang="en-US" sz="2000" dirty="0" err="1">
                <a:cs typeface="Arial" panose="020B0604020202020204" pitchFamily="34" charset="0"/>
              </a:rPr>
              <a:t>peroxidu</a:t>
            </a:r>
            <a:endParaRPr lang="en-GB" altLang="en-US" sz="2000" i="1"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a:t>
            </a:r>
            <a:r>
              <a:rPr lang="cs-CZ" altLang="en-US" sz="2000" dirty="0">
                <a:cs typeface="Arial" panose="020B0604020202020204" pitchFamily="34" charset="0"/>
              </a:rPr>
              <a:t> </a:t>
            </a:r>
            <a:r>
              <a:rPr lang="en-GB" altLang="en-US" sz="2000" dirty="0">
                <a:cs typeface="Arial" panose="020B0604020202020204" pitchFamily="34" charset="0"/>
              </a:rPr>
              <a:t>ClO</a:t>
            </a:r>
            <a:r>
              <a:rPr lang="en-GB" altLang="en-US" sz="2000" baseline="-25000" dirty="0">
                <a:cs typeface="Arial" panose="020B0604020202020204" pitchFamily="34" charset="0"/>
              </a:rPr>
              <a:t>2</a:t>
            </a:r>
            <a:r>
              <a:rPr lang="en-GB" altLang="en-US" sz="2000" dirty="0">
                <a:cs typeface="Arial" panose="020B0604020202020204" pitchFamily="34" charset="0"/>
              </a:rPr>
              <a:t> + Na</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a:t>
            </a:r>
            <a:r>
              <a:rPr lang="cs-CZ" altLang="en-US" sz="2000" dirty="0">
                <a:cs typeface="Arial" panose="020B0604020202020204" pitchFamily="34" charset="0"/>
              </a:rPr>
              <a:t> </a:t>
            </a:r>
            <a:r>
              <a:rPr lang="en-GB" altLang="en-US" sz="2000" dirty="0" err="1">
                <a:cs typeface="Arial" panose="020B0604020202020204" pitchFamily="34" charset="0"/>
              </a:rPr>
              <a:t>NaClO</a:t>
            </a:r>
            <a:r>
              <a:rPr lang="en-GB" altLang="en-US" sz="2000" baseline="-25000" dirty="0" err="1">
                <a:cs typeface="Arial" panose="020B0604020202020204" pitchFamily="34" charset="0"/>
              </a:rPr>
              <a:t>2</a:t>
            </a:r>
            <a:r>
              <a:rPr lang="en-GB" altLang="en-US" sz="2000" dirty="0">
                <a:cs typeface="Arial" panose="020B0604020202020204" pitchFamily="34" charset="0"/>
              </a:rPr>
              <a:t>+ O</a:t>
            </a:r>
            <a:r>
              <a:rPr lang="en-GB" altLang="en-US" sz="2000" baseline="-25000" dirty="0">
                <a:cs typeface="Arial" panose="020B0604020202020204" pitchFamily="34" charset="0"/>
              </a:rPr>
              <a:t>2</a:t>
            </a:r>
          </a:p>
          <a:p>
            <a:pPr eaLnBrk="1" hangingPunct="1">
              <a:lnSpc>
                <a:spcPct val="110000"/>
              </a:lnSpc>
              <a:buFont typeface="Wingdings" pitchFamily="2" charset="2"/>
              <a:buNone/>
            </a:pPr>
            <a:endParaRPr lang="cs-CZ" altLang="en-US" sz="800" i="1" dirty="0">
              <a:cs typeface="Arial" panose="020B0604020202020204" pitchFamily="34" charset="0"/>
            </a:endParaRPr>
          </a:p>
          <a:p>
            <a:pPr eaLnBrk="1" hangingPunct="1">
              <a:lnSpc>
                <a:spcPct val="110000"/>
              </a:lnSpc>
              <a:buFont typeface="Wingdings" pitchFamily="2" charset="2"/>
              <a:buNone/>
            </a:pPr>
            <a:r>
              <a:rPr lang="en-GB" altLang="en-US" sz="2000" i="1" dirty="0" err="1">
                <a:cs typeface="Arial" panose="020B0604020202020204" pitchFamily="34" charset="0"/>
              </a:rPr>
              <a:t>Použití</a:t>
            </a:r>
            <a:r>
              <a:rPr lang="en-GB" altLang="en-US" sz="2000" i="1"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err="1">
                <a:cs typeface="Arial" panose="020B0604020202020204" pitchFamily="34" charset="0"/>
              </a:rPr>
              <a:t>stejné</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u </a:t>
            </a:r>
            <a:r>
              <a:rPr lang="cs-CZ" altLang="en-US" sz="2000" dirty="0">
                <a:cs typeface="Arial" panose="020B0604020202020204" pitchFamily="34" charset="0"/>
              </a:rPr>
              <a:t>chlornanů (oxidační a  dezinfekční činidla)</a:t>
            </a:r>
          </a:p>
          <a:p>
            <a:pPr eaLnBrk="1" hangingPunct="1">
              <a:lnSpc>
                <a:spcPct val="110000"/>
              </a:lnSpc>
              <a:buFont typeface="Wingdings" pitchFamily="2" charset="2"/>
              <a:buNone/>
            </a:pPr>
            <a:r>
              <a:rPr lang="cs-CZ" altLang="en-US" sz="2000" b="1" dirty="0">
                <a:cs typeface="Arial" panose="020B0604020202020204" pitchFamily="34" charset="0"/>
              </a:rPr>
              <a:t>Chloritan sodný </a:t>
            </a:r>
            <a:r>
              <a:rPr lang="cs-CZ" altLang="en-US" sz="2000" dirty="0">
                <a:cs typeface="Arial" panose="020B0604020202020204" pitchFamily="34" charset="0"/>
              </a:rPr>
              <a:t>(</a:t>
            </a:r>
            <a:r>
              <a:rPr lang="en-GB" altLang="en-US" sz="2000" dirty="0" err="1">
                <a:cs typeface="Arial" panose="020B0604020202020204" pitchFamily="34" charset="0"/>
              </a:rPr>
              <a:t>NaClO</a:t>
            </a:r>
            <a:r>
              <a:rPr lang="en-GB" altLang="en-US" sz="2000" baseline="-25000" dirty="0" err="1">
                <a:cs typeface="Arial" panose="020B0604020202020204" pitchFamily="34" charset="0"/>
              </a:rPr>
              <a:t>2</a:t>
            </a:r>
            <a:r>
              <a:rPr lang="cs-CZ" altLang="en-US" sz="2000" dirty="0">
                <a:cs typeface="Arial" panose="020B0604020202020204" pitchFamily="34" charset="0"/>
              </a:rPr>
              <a:t>) – </a:t>
            </a:r>
            <a:r>
              <a:rPr lang="cs-CZ" altLang="en-US" sz="2000" dirty="0" err="1">
                <a:cs typeface="Arial" panose="020B0604020202020204" pitchFamily="34" charset="0"/>
              </a:rPr>
              <a:t>dezinfektant</a:t>
            </a:r>
            <a:r>
              <a:rPr lang="cs-CZ" altLang="en-US" sz="2000" dirty="0">
                <a:cs typeface="Arial" panose="020B0604020202020204" pitchFamily="34" charset="0"/>
              </a:rPr>
              <a:t> v papírenském průmyslu, příprava oxidu chloričitého (</a:t>
            </a:r>
            <a:r>
              <a:rPr lang="cs-CZ" altLang="en-US" sz="2000" dirty="0" err="1">
                <a:cs typeface="Arial" panose="020B0604020202020204" pitchFamily="34" charset="0"/>
              </a:rPr>
              <a:t>ClO</a:t>
            </a:r>
            <a:r>
              <a:rPr lang="cs-CZ" altLang="en-US" sz="2000" baseline="-25000" dirty="0" err="1">
                <a:cs typeface="Arial" panose="020B0604020202020204" pitchFamily="34" charset="0"/>
              </a:rPr>
              <a:t>2</a:t>
            </a:r>
            <a:r>
              <a:rPr lang="cs-CZ" altLang="en-US" sz="2000" dirty="0">
                <a:cs typeface="Arial" panose="020B0604020202020204" pitchFamily="34" charset="0"/>
              </a:rPr>
              <a:t>).</a:t>
            </a:r>
          </a:p>
        </p:txBody>
      </p:sp>
      <p:sp>
        <p:nvSpPr>
          <p:cNvPr id="2" name="AutoShape 2" descr="VÃ½sledek obrÃ¡zku pro hclo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https://qph.fs.quoracdn.net/main-qimg-69d778de06ec8276777834a2315b7d2a.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5302" name="Picture 6" descr="VÃ½sledek obrÃ¡zku pro hcl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2887" y="1458398"/>
            <a:ext cx="2598575" cy="85505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undefined">
            <a:extLst>
              <a:ext uri="{FF2B5EF4-FFF2-40B4-BE49-F238E27FC236}">
                <a16:creationId xmlns:a16="http://schemas.microsoft.com/office/drawing/2014/main" id="{6EBBA4CC-2FFC-6296-70A9-BBF3B8ED8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984" y="4185833"/>
            <a:ext cx="1315616" cy="717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9860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200025" y="380514"/>
            <a:ext cx="8743950" cy="2253343"/>
          </a:xfrm>
        </p:spPr>
        <p:txBody>
          <a:bodyPr>
            <a:noAutofit/>
          </a:bodyPr>
          <a:lstStyle/>
          <a:p>
            <a:pPr marL="0" indent="0" eaLnBrk="1" hangingPunct="1">
              <a:lnSpc>
                <a:spcPct val="100000"/>
              </a:lnSpc>
              <a:buNone/>
            </a:pPr>
            <a:r>
              <a:rPr lang="cs-CZ" altLang="en-US" sz="2000" b="1" dirty="0">
                <a:cs typeface="Arial" panose="020B0604020202020204" pitchFamily="34" charset="0"/>
              </a:rPr>
              <a:t>Kyselina chlorečná (</a:t>
            </a:r>
            <a:r>
              <a:rPr lang="en-GB" altLang="en-US" sz="2000" b="1" dirty="0" err="1">
                <a:cs typeface="Arial" panose="020B0604020202020204" pitchFamily="34" charset="0"/>
              </a:rPr>
              <a:t>HClO</a:t>
            </a:r>
            <a:r>
              <a:rPr lang="en-GB" altLang="en-US" sz="2000" baseline="-25000" dirty="0" err="1">
                <a:cs typeface="Arial" panose="020B0604020202020204" pitchFamily="34" charset="0"/>
              </a:rPr>
              <a:t>3</a:t>
            </a:r>
            <a:r>
              <a:rPr lang="cs-CZ" altLang="en-US" sz="2000" b="1" dirty="0">
                <a:cs typeface="Arial" panose="020B0604020202020204" pitchFamily="34" charset="0"/>
              </a:rPr>
              <a:t>)</a:t>
            </a:r>
          </a:p>
          <a:p>
            <a:pPr marL="0" indent="0" eaLnBrk="1" hangingPunct="1">
              <a:lnSpc>
                <a:spcPct val="100000"/>
              </a:lnSpc>
              <a:buNone/>
            </a:pP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kyselina</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ox</a:t>
            </a:r>
            <a:r>
              <a:rPr lang="cs-CZ" altLang="en-US" sz="2000" dirty="0" err="1">
                <a:cs typeface="Arial" panose="020B0604020202020204" pitchFamily="34" charset="0"/>
              </a:rPr>
              <a:t>idační</a:t>
            </a:r>
            <a:r>
              <a:rPr lang="en-GB" altLang="en-US" sz="2000" dirty="0">
                <a:cs typeface="Arial" panose="020B0604020202020204" pitchFamily="34" charset="0"/>
              </a:rPr>
              <a:t> ú</a:t>
            </a:r>
            <a:r>
              <a:rPr lang="cs-CZ" altLang="en-US" sz="2000" dirty="0">
                <a:cs typeface="Arial" panose="020B0604020202020204" pitchFamily="34" charset="0"/>
              </a:rPr>
              <a:t>č</a:t>
            </a:r>
            <a:r>
              <a:rPr lang="en-GB" altLang="en-US" sz="2000" dirty="0">
                <a:cs typeface="Arial" panose="020B0604020202020204" pitchFamily="34" charset="0"/>
              </a:rPr>
              <a:t>inky, </a:t>
            </a:r>
            <a:r>
              <a:rPr lang="en-GB" altLang="en-US" sz="2000" dirty="0" err="1">
                <a:cs typeface="Arial" panose="020B0604020202020204" pitchFamily="34" charset="0"/>
              </a:rPr>
              <a:t>nestálá</a:t>
            </a:r>
            <a:r>
              <a:rPr lang="en-GB" altLang="en-US" sz="2000" dirty="0">
                <a:cs typeface="Arial" panose="020B0604020202020204" pitchFamily="34" charset="0"/>
              </a:rPr>
              <a:t>, </a:t>
            </a:r>
            <a:r>
              <a:rPr lang="en-GB" altLang="en-US" sz="2000" dirty="0" err="1">
                <a:cs typeface="Arial" panose="020B0604020202020204" pitchFamily="34" charset="0"/>
              </a:rPr>
              <a:t>existuje</a:t>
            </a:r>
            <a:r>
              <a:rPr lang="en-GB" altLang="en-US" sz="2000" dirty="0">
                <a:cs typeface="Arial" panose="020B0604020202020204" pitchFamily="34" charset="0"/>
              </a:rPr>
              <a:t> </a:t>
            </a:r>
            <a:r>
              <a:rPr lang="en-GB" altLang="en-US" sz="2000" dirty="0" err="1">
                <a:cs typeface="Arial" panose="020B0604020202020204" pitchFamily="34" charset="0"/>
              </a:rPr>
              <a:t>stejn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HClO</a:t>
            </a:r>
            <a:r>
              <a:rPr lang="en-GB" altLang="en-US" sz="2000" dirty="0">
                <a:cs typeface="Arial" panose="020B0604020202020204" pitchFamily="34" charset="0"/>
              </a:rPr>
              <a:t> a </a:t>
            </a:r>
            <a:r>
              <a:rPr lang="en-GB" altLang="en-US" sz="2000" dirty="0" err="1">
                <a:cs typeface="Arial" panose="020B0604020202020204" pitchFamily="34" charset="0"/>
              </a:rPr>
              <a:t>HClO</a:t>
            </a:r>
            <a:r>
              <a:rPr lang="en-GB" altLang="en-US" sz="2000" baseline="-25000" dirty="0" err="1">
                <a:cs typeface="Arial" panose="020B0604020202020204" pitchFamily="34" charset="0"/>
              </a:rPr>
              <a:t>2</a:t>
            </a:r>
            <a:r>
              <a:rPr lang="cs-CZ" altLang="en-US" sz="2000" dirty="0">
                <a:cs typeface="Arial" panose="020B0604020202020204" pitchFamily="34" charset="0"/>
              </a:rPr>
              <a:t>, </a:t>
            </a:r>
            <a:r>
              <a:rPr lang="en-GB" altLang="en-US" sz="2000" dirty="0" err="1">
                <a:cs typeface="Arial" panose="020B0604020202020204" pitchFamily="34" charset="0"/>
              </a:rPr>
              <a:t>pouze</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vodných</a:t>
            </a:r>
            <a:r>
              <a:rPr lang="en-GB" altLang="en-US" sz="2000" dirty="0">
                <a:cs typeface="Arial" panose="020B0604020202020204" pitchFamily="34" charset="0"/>
              </a:rPr>
              <a:t> </a:t>
            </a:r>
            <a:r>
              <a:rPr lang="en-GB" altLang="en-US" sz="2000" dirty="0" err="1">
                <a:cs typeface="Arial" panose="020B0604020202020204" pitchFamily="34" charset="0"/>
              </a:rPr>
              <a:t>roztocích</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cca</a:t>
            </a:r>
            <a:r>
              <a:rPr lang="en-GB" altLang="en-US" sz="2000" dirty="0">
                <a:cs typeface="Arial" panose="020B0604020202020204" pitchFamily="34" charset="0"/>
              </a:rPr>
              <a:t> do </a:t>
            </a:r>
            <a:r>
              <a:rPr lang="en-GB" altLang="en-US" sz="2000" dirty="0" err="1">
                <a:cs typeface="Arial" panose="020B0604020202020204" pitchFamily="34" charset="0"/>
              </a:rPr>
              <a:t>koncentrace</a:t>
            </a:r>
            <a:r>
              <a:rPr lang="en-GB" altLang="en-US" sz="2000" dirty="0">
                <a:cs typeface="Arial" panose="020B0604020202020204" pitchFamily="34" charset="0"/>
              </a:rPr>
              <a:t> 40 %</a:t>
            </a:r>
            <a:r>
              <a:rPr lang="cs-CZ" altLang="en-US" sz="2000" dirty="0">
                <a:cs typeface="Arial" panose="020B0604020202020204" pitchFamily="34" charset="0"/>
              </a:rPr>
              <a:t>.</a:t>
            </a:r>
            <a:endParaRPr lang="en-GB" altLang="en-US" sz="2000" dirty="0">
              <a:cs typeface="Arial" panose="020B0604020202020204" pitchFamily="34" charset="0"/>
            </a:endParaRPr>
          </a:p>
          <a:p>
            <a:pPr eaLnBrk="1" hangingPunct="1">
              <a:lnSpc>
                <a:spcPct val="10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snadný</a:t>
            </a:r>
            <a:r>
              <a:rPr lang="en-GB" altLang="en-US" sz="2000" dirty="0">
                <a:cs typeface="Arial" panose="020B0604020202020204" pitchFamily="34" charset="0"/>
              </a:rPr>
              <a:t> </a:t>
            </a:r>
            <a:r>
              <a:rPr lang="en-GB" altLang="en-US" sz="2000" dirty="0" err="1">
                <a:cs typeface="Arial" panose="020B0604020202020204" pitchFamily="34" charset="0"/>
              </a:rPr>
              <a:t>rozklad</a:t>
            </a:r>
            <a:r>
              <a:rPr lang="en-GB" altLang="en-US" sz="2000" dirty="0">
                <a:cs typeface="Arial" panose="020B0604020202020204" pitchFamily="34" charset="0"/>
              </a:rPr>
              <a:t>:</a:t>
            </a:r>
          </a:p>
          <a:p>
            <a:pPr eaLnBrk="1" hangingPunct="1">
              <a:lnSpc>
                <a:spcPct val="10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4</a:t>
            </a:r>
            <a:r>
              <a:rPr lang="cs-CZ" altLang="en-US" sz="2000" dirty="0">
                <a:cs typeface="Arial" panose="020B0604020202020204" pitchFamily="34" charset="0"/>
              </a:rPr>
              <a:t> </a:t>
            </a:r>
            <a:r>
              <a:rPr lang="en-GB" altLang="en-US" sz="2000" dirty="0">
                <a:cs typeface="Arial" panose="020B0604020202020204" pitchFamily="34" charset="0"/>
              </a:rPr>
              <a:t>HClO</a:t>
            </a:r>
            <a:r>
              <a:rPr lang="en-GB" altLang="en-US" sz="2000" baseline="-25000" dirty="0">
                <a:cs typeface="Arial" panose="020B0604020202020204" pitchFamily="34" charset="0"/>
              </a:rPr>
              <a:t>3</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HClO</a:t>
            </a:r>
            <a:r>
              <a:rPr lang="en-GB" altLang="en-US" sz="2000" baseline="-25000" dirty="0">
                <a:cs typeface="Arial" panose="020B0604020202020204" pitchFamily="34" charset="0"/>
              </a:rPr>
              <a:t>4</a:t>
            </a:r>
            <a:r>
              <a:rPr lang="en-GB" altLang="en-US" sz="2000" dirty="0">
                <a:cs typeface="Arial" panose="020B0604020202020204" pitchFamily="34" charset="0"/>
              </a:rPr>
              <a:t> + 3 HCl</a:t>
            </a:r>
            <a:endParaRPr lang="en-GB" altLang="en-US" sz="2000" i="1" dirty="0">
              <a:cs typeface="Arial" panose="020B0604020202020204" pitchFamily="34" charset="0"/>
            </a:endParaRPr>
          </a:p>
        </p:txBody>
      </p:sp>
      <p:pic>
        <p:nvPicPr>
          <p:cNvPr id="54274" name="Picture 2" descr="VÃ½sledek obrÃ¡zku pro hclo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0091" y="1433985"/>
            <a:ext cx="1635966" cy="9622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F507F8E-7871-D2ED-D656-A0452DCBCFED}"/>
              </a:ext>
            </a:extLst>
          </p:cNvPr>
          <p:cNvSpPr txBox="1"/>
          <p:nvPr/>
        </p:nvSpPr>
        <p:spPr>
          <a:xfrm>
            <a:off x="200025" y="2558289"/>
            <a:ext cx="8439537" cy="684098"/>
          </a:xfrm>
          <a:prstGeom prst="rect">
            <a:avLst/>
          </a:prstGeom>
          <a:noFill/>
        </p:spPr>
        <p:txBody>
          <a:bodyPr wrap="square">
            <a:spAutoFit/>
          </a:bodyPr>
          <a:lstStyle/>
          <a:p>
            <a:pPr eaLnBrk="1" hangingPunct="1">
              <a:lnSpc>
                <a:spcPct val="110000"/>
              </a:lnSpc>
              <a:buFont typeface="Wingdings" pitchFamily="2" charset="2"/>
              <a:buNone/>
            </a:pPr>
            <a:r>
              <a:rPr lang="en-GB" altLang="en-US" sz="1800" i="1" dirty="0">
                <a:cs typeface="Arial" panose="020B0604020202020204" pitchFamily="34" charset="0"/>
              </a:rPr>
              <a:t>P</a:t>
            </a:r>
            <a:r>
              <a:rPr lang="cs-CZ" altLang="en-US" sz="1800" i="1" dirty="0">
                <a:cs typeface="Arial" panose="020B0604020202020204" pitchFamily="34" charset="0"/>
              </a:rPr>
              <a:t>ř</a:t>
            </a:r>
            <a:r>
              <a:rPr lang="en-GB" altLang="en-US" sz="1800" i="1" dirty="0" err="1">
                <a:cs typeface="Arial" panose="020B0604020202020204" pitchFamily="34" charset="0"/>
              </a:rPr>
              <a:t>íprava</a:t>
            </a:r>
            <a:r>
              <a:rPr lang="en-GB" altLang="en-US" sz="1800" i="1" dirty="0">
                <a:cs typeface="Arial" panose="020B0604020202020204" pitchFamily="34" charset="0"/>
              </a:rPr>
              <a:t>:</a:t>
            </a:r>
            <a:endParaRPr lang="en-GB" altLang="en-US" sz="1800" dirty="0">
              <a:cs typeface="Arial" panose="020B0604020202020204" pitchFamily="34" charset="0"/>
            </a:endParaRPr>
          </a:p>
          <a:p>
            <a:pPr eaLnBrk="1" hangingPunct="1">
              <a:lnSpc>
                <a:spcPct val="110000"/>
              </a:lnSpc>
              <a:buFont typeface="Wingdings" pitchFamily="2" charset="2"/>
              <a:buNone/>
            </a:pPr>
            <a:r>
              <a:rPr lang="cs-CZ" altLang="en-US" sz="1800" dirty="0">
                <a:cs typeface="Arial" panose="020B0604020202020204" pitchFamily="34" charset="0"/>
              </a:rPr>
              <a:t>			</a:t>
            </a:r>
            <a:r>
              <a:rPr lang="en-GB" altLang="en-US" sz="1800" dirty="0">
                <a:cs typeface="Arial" panose="020B0604020202020204" pitchFamily="34" charset="0"/>
              </a:rPr>
              <a:t>Ba(</a:t>
            </a:r>
            <a:r>
              <a:rPr lang="en-GB" altLang="en-US" sz="1800" dirty="0" err="1">
                <a:cs typeface="Arial" panose="020B0604020202020204" pitchFamily="34" charset="0"/>
              </a:rPr>
              <a:t>ClO</a:t>
            </a:r>
            <a:r>
              <a:rPr lang="en-GB" altLang="en-US" sz="1800" baseline="-25000" dirty="0" err="1">
                <a:cs typeface="Arial" panose="020B0604020202020204" pitchFamily="34" charset="0"/>
              </a:rPr>
              <a:t>3</a:t>
            </a:r>
            <a:r>
              <a:rPr lang="en-GB" altLang="en-US" sz="1800" dirty="0">
                <a:cs typeface="Arial" panose="020B0604020202020204" pitchFamily="34" charset="0"/>
              </a:rPr>
              <a:t>)</a:t>
            </a:r>
            <a:r>
              <a:rPr lang="en-GB" altLang="en-US" sz="1800" baseline="-25000" dirty="0">
                <a:cs typeface="Arial" panose="020B0604020202020204" pitchFamily="34" charset="0"/>
              </a:rPr>
              <a:t>2</a:t>
            </a:r>
            <a:r>
              <a:rPr lang="en-GB" altLang="en-US" sz="1800" dirty="0">
                <a:cs typeface="Arial" panose="020B0604020202020204" pitchFamily="34" charset="0"/>
              </a:rPr>
              <a:t> + </a:t>
            </a:r>
            <a:r>
              <a:rPr lang="en-GB" altLang="en-US" sz="1800" dirty="0" err="1">
                <a:cs typeface="Arial" panose="020B0604020202020204" pitchFamily="34" charset="0"/>
              </a:rPr>
              <a:t>H</a:t>
            </a:r>
            <a:r>
              <a:rPr lang="en-GB" altLang="en-US" sz="1800" baseline="-25000" dirty="0" err="1">
                <a:cs typeface="Arial" panose="020B0604020202020204" pitchFamily="34" charset="0"/>
              </a:rPr>
              <a:t>2</a:t>
            </a:r>
            <a:r>
              <a:rPr lang="en-GB" altLang="en-US" sz="1800" dirty="0" err="1">
                <a:cs typeface="Arial" panose="020B0604020202020204" pitchFamily="34" charset="0"/>
              </a:rPr>
              <a:t>SO</a:t>
            </a:r>
            <a:r>
              <a:rPr lang="en-GB" altLang="en-US" sz="1800" baseline="-25000" dirty="0" err="1">
                <a:cs typeface="Arial" panose="020B0604020202020204" pitchFamily="34" charset="0"/>
              </a:rPr>
              <a:t>4</a:t>
            </a:r>
            <a:r>
              <a:rPr lang="en-GB" altLang="en-US" sz="1800" dirty="0">
                <a:cs typeface="Arial" panose="020B0604020202020204" pitchFamily="34" charset="0"/>
              </a:rPr>
              <a:t> </a:t>
            </a:r>
            <a:r>
              <a:rPr lang="en-GB" altLang="en-US" sz="1800" dirty="0">
                <a:cs typeface="Arial" panose="020B0604020202020204" pitchFamily="34" charset="0"/>
                <a:sym typeface="Symbol" pitchFamily="18" charset="2"/>
              </a:rPr>
              <a:t></a:t>
            </a:r>
            <a:r>
              <a:rPr lang="en-GB" altLang="en-US" sz="1800" dirty="0">
                <a:cs typeface="Arial" panose="020B0604020202020204" pitchFamily="34" charset="0"/>
              </a:rPr>
              <a:t> </a:t>
            </a:r>
            <a:r>
              <a:rPr lang="en-GB" altLang="en-US" sz="1800" dirty="0" err="1">
                <a:cs typeface="Arial" panose="020B0604020202020204" pitchFamily="34" charset="0"/>
              </a:rPr>
              <a:t>BaSO</a:t>
            </a:r>
            <a:r>
              <a:rPr lang="en-GB" altLang="en-US" sz="1800" baseline="-25000" dirty="0" err="1">
                <a:cs typeface="Arial" panose="020B0604020202020204" pitchFamily="34" charset="0"/>
              </a:rPr>
              <a:t>4</a:t>
            </a:r>
            <a:r>
              <a:rPr lang="en-GB" altLang="en-US" sz="1800" dirty="0">
                <a:cs typeface="Arial" panose="020B0604020202020204" pitchFamily="34" charset="0"/>
                <a:sym typeface="Symbol" pitchFamily="18" charset="2"/>
              </a:rPr>
              <a:t></a:t>
            </a:r>
            <a:r>
              <a:rPr lang="en-GB" altLang="en-US" sz="1800" dirty="0">
                <a:cs typeface="Arial" panose="020B0604020202020204" pitchFamily="34" charset="0"/>
              </a:rPr>
              <a:t> + </a:t>
            </a:r>
            <a:r>
              <a:rPr lang="en-GB" altLang="en-US" sz="1800" dirty="0" err="1">
                <a:cs typeface="Arial" panose="020B0604020202020204" pitchFamily="34" charset="0"/>
              </a:rPr>
              <a:t>2HClO</a:t>
            </a:r>
            <a:r>
              <a:rPr lang="en-GB" altLang="en-US" sz="1800" baseline="-25000" dirty="0" err="1">
                <a:cs typeface="Arial" panose="020B0604020202020204" pitchFamily="34" charset="0"/>
              </a:rPr>
              <a:t>3</a:t>
            </a:r>
            <a:endParaRPr lang="cs-CZ" altLang="en-US" sz="1800" b="1" dirty="0">
              <a:cs typeface="Arial" panose="020B0604020202020204" pitchFamily="34" charset="0"/>
            </a:endParaRPr>
          </a:p>
        </p:txBody>
      </p:sp>
      <p:sp>
        <p:nvSpPr>
          <p:cNvPr id="8" name="TextovéPole 7">
            <a:extLst>
              <a:ext uri="{FF2B5EF4-FFF2-40B4-BE49-F238E27FC236}">
                <a16:creationId xmlns:a16="http://schemas.microsoft.com/office/drawing/2014/main" id="{E3D62644-72E8-2F18-FB70-5F0E0D5EB099}"/>
              </a:ext>
            </a:extLst>
          </p:cNvPr>
          <p:cNvSpPr txBox="1"/>
          <p:nvPr/>
        </p:nvSpPr>
        <p:spPr>
          <a:xfrm>
            <a:off x="352230" y="3960844"/>
            <a:ext cx="8439540" cy="2498056"/>
          </a:xfrm>
          <a:prstGeom prst="rect">
            <a:avLst/>
          </a:prstGeom>
          <a:noFill/>
        </p:spPr>
        <p:txBody>
          <a:bodyPr wrap="square">
            <a:spAutoFit/>
          </a:bodyPr>
          <a:lstStyle/>
          <a:p>
            <a:pPr marL="0" indent="0" algn="just" eaLnBrk="1" hangingPunct="1">
              <a:lnSpc>
                <a:spcPct val="110000"/>
              </a:lnSpc>
              <a:buNone/>
            </a:pPr>
            <a:r>
              <a:rPr lang="cs-CZ" altLang="en-US" sz="2000" b="1" dirty="0">
                <a:cs typeface="Arial" panose="020B0604020202020204" pitchFamily="34" charset="0"/>
              </a:rPr>
              <a:t>C</a:t>
            </a:r>
            <a:r>
              <a:rPr lang="en-GB" altLang="en-US" sz="2000" b="1" dirty="0" err="1">
                <a:cs typeface="Arial" panose="020B0604020202020204" pitchFamily="34" charset="0"/>
              </a:rPr>
              <a:t>hlore</a:t>
            </a:r>
            <a:r>
              <a:rPr lang="cs-CZ" altLang="en-US" sz="2000" b="1" dirty="0">
                <a:cs typeface="Arial" panose="020B0604020202020204" pitchFamily="34" charset="0"/>
              </a:rPr>
              <a:t>č</a:t>
            </a:r>
            <a:r>
              <a:rPr lang="en-GB" altLang="en-US" sz="2000" b="1" dirty="0" err="1">
                <a:cs typeface="Arial" panose="020B0604020202020204" pitchFamily="34" charset="0"/>
              </a:rPr>
              <a:t>nany</a:t>
            </a:r>
            <a:r>
              <a:rPr lang="en-GB" altLang="en-US" sz="2000" b="1" dirty="0">
                <a:cs typeface="Arial" panose="020B0604020202020204" pitchFamily="34" charset="0"/>
              </a:rPr>
              <a:t> </a:t>
            </a:r>
            <a:r>
              <a:rPr lang="cs-CZ" altLang="en-US" sz="2000" b="1" dirty="0">
                <a:cs typeface="Arial" panose="020B0604020202020204" pitchFamily="34" charset="0"/>
              </a:rPr>
              <a:t>(</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dirty="0" err="1">
                <a:cs typeface="Arial" panose="020B0604020202020204" pitchFamily="34" charset="0"/>
              </a:rPr>
              <a:t>ClO</a:t>
            </a:r>
            <a:r>
              <a:rPr lang="en-GB" altLang="en-US" sz="2000" b="1" baseline="-25000" dirty="0" err="1">
                <a:cs typeface="Arial" panose="020B0604020202020204" pitchFamily="34" charset="0"/>
              </a:rPr>
              <a:t>3</a:t>
            </a:r>
            <a:r>
              <a:rPr lang="en-GB" altLang="en-US" sz="2000" b="1" dirty="0">
                <a:cs typeface="Arial" panose="020B0604020202020204" pitchFamily="34" charset="0"/>
              </a:rPr>
              <a:t>)</a:t>
            </a:r>
          </a:p>
          <a:p>
            <a:pPr algn="just" eaLnBrk="1" hangingPunct="1">
              <a:lnSpc>
                <a:spcPct val="110000"/>
              </a:lnSpc>
              <a:buFont typeface="Wingdings" pitchFamily="2" charset="2"/>
              <a:buNone/>
            </a:pPr>
            <a:endParaRPr lang="cs-CZ" altLang="en-US" sz="800" dirty="0">
              <a:cs typeface="Arial" panose="020B0604020202020204" pitchFamily="34" charset="0"/>
            </a:endParaRPr>
          </a:p>
          <a:p>
            <a:pPr algn="just"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d</a:t>
            </a:r>
            <a:r>
              <a:rPr lang="cs-CZ" altLang="en-US" sz="2000" dirty="0">
                <a:cs typeface="Arial" panose="020B0604020202020204" pitchFamily="34" charset="0"/>
              </a:rPr>
              <a:t>ů</a:t>
            </a:r>
            <a:r>
              <a:rPr lang="en-GB" altLang="en-US" sz="2000" dirty="0" err="1">
                <a:cs typeface="Arial" panose="020B0604020202020204" pitchFamily="34" charset="0"/>
              </a:rPr>
              <a:t>ležité</a:t>
            </a:r>
            <a:r>
              <a:rPr lang="en-GB" altLang="en-US" sz="2000" dirty="0">
                <a:cs typeface="Arial" panose="020B0604020202020204" pitchFamily="34" charset="0"/>
              </a:rPr>
              <a:t> soli, dob</a:t>
            </a:r>
            <a:r>
              <a:rPr lang="cs-CZ" altLang="en-US" sz="2000" dirty="0">
                <a:cs typeface="Arial" panose="020B0604020202020204" pitchFamily="34" charset="0"/>
              </a:rPr>
              <a:t>ř</a:t>
            </a:r>
            <a:r>
              <a:rPr lang="en-GB" altLang="en-US" sz="2000" dirty="0">
                <a:cs typeface="Arial" panose="020B0604020202020204" pitchFamily="34" charset="0"/>
              </a:rPr>
              <a:t>e </a:t>
            </a:r>
            <a:r>
              <a:rPr lang="en-GB" altLang="en-US" sz="2000" dirty="0" err="1">
                <a:cs typeface="Arial" panose="020B0604020202020204" pitchFamily="34" charset="0"/>
              </a:rPr>
              <a:t>rozpustné</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relativn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stálé</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000" dirty="0">
                <a:cs typeface="Arial" panose="020B0604020202020204" pitchFamily="34" charset="0"/>
              </a:rPr>
              <a:t>ox</a:t>
            </a:r>
            <a:r>
              <a:rPr lang="cs-CZ" altLang="en-US" sz="2000" dirty="0" err="1">
                <a:cs typeface="Arial" panose="020B0604020202020204" pitchFamily="34" charset="0"/>
              </a:rPr>
              <a:t>idační</a:t>
            </a:r>
            <a:r>
              <a:rPr lang="cs-CZ" altLang="en-US" sz="2000" dirty="0">
                <a:cs typeface="Arial" panose="020B0604020202020204" pitchFamily="34" charset="0"/>
              </a:rPr>
              <a:t> </a:t>
            </a:r>
            <a:r>
              <a:rPr lang="en-GB" altLang="en-US" sz="2000" dirty="0">
                <a:cs typeface="Arial" panose="020B0604020202020204" pitchFamily="34" charset="0"/>
              </a:rPr>
              <a:t>ú</a:t>
            </a:r>
            <a:r>
              <a:rPr lang="cs-CZ" altLang="en-US" sz="2000" dirty="0">
                <a:cs typeface="Arial" panose="020B0604020202020204" pitchFamily="34" charset="0"/>
              </a:rPr>
              <a:t>č</a:t>
            </a:r>
            <a:r>
              <a:rPr lang="en-GB" altLang="en-US" sz="2000" dirty="0">
                <a:cs typeface="Arial" panose="020B0604020202020204" pitchFamily="34" charset="0"/>
              </a:rPr>
              <a:t>inky (s </a:t>
            </a:r>
            <a:r>
              <a:rPr lang="en-GB" altLang="en-US" sz="2000" dirty="0" err="1">
                <a:cs typeface="Arial" panose="020B0604020202020204" pitchFamily="34" charset="0"/>
              </a:rPr>
              <a:t>redukujícími</a:t>
            </a:r>
            <a:r>
              <a:rPr lang="en-GB" altLang="en-US" sz="2000" dirty="0">
                <a:cs typeface="Arial" panose="020B0604020202020204" pitchFamily="34" charset="0"/>
              </a:rPr>
              <a:t> </a:t>
            </a:r>
            <a:r>
              <a:rPr lang="en-GB" altLang="en-US" sz="2000" dirty="0" err="1">
                <a:cs typeface="Arial" panose="020B0604020202020204" pitchFamily="34" charset="0"/>
              </a:rPr>
              <a:t>látkami</a:t>
            </a:r>
            <a:r>
              <a:rPr lang="en-GB" altLang="en-US" sz="2000" dirty="0">
                <a:cs typeface="Arial" panose="020B0604020202020204" pitchFamily="34" charset="0"/>
              </a:rPr>
              <a:t> </a:t>
            </a:r>
            <a:r>
              <a:rPr lang="en-GB" altLang="en-US" sz="2000" dirty="0" err="1">
                <a:cs typeface="Arial" panose="020B0604020202020204" pitchFamily="34" charset="0"/>
              </a:rPr>
              <a:t>až</a:t>
            </a:r>
            <a:r>
              <a:rPr lang="en-GB" altLang="en-US" sz="2000" dirty="0">
                <a:cs typeface="Arial" panose="020B0604020202020204" pitchFamily="34" charset="0"/>
              </a:rPr>
              <a:t> </a:t>
            </a:r>
            <a:r>
              <a:rPr lang="en-GB" altLang="en-US" sz="2000" dirty="0" err="1">
                <a:cs typeface="Arial" panose="020B0604020202020204" pitchFamily="34" charset="0"/>
              </a:rPr>
              <a:t>explozivní</a:t>
            </a:r>
            <a:r>
              <a:rPr lang="en-GB" altLang="en-US" sz="2000" dirty="0">
                <a:cs typeface="Arial" panose="020B0604020202020204" pitchFamily="34" charset="0"/>
              </a:rPr>
              <a:t> </a:t>
            </a:r>
            <a:r>
              <a:rPr lang="en-GB" altLang="en-US" sz="2000" dirty="0" err="1">
                <a:cs typeface="Arial" panose="020B0604020202020204" pitchFamily="34" charset="0"/>
              </a:rPr>
              <a:t>charakter</a:t>
            </a:r>
            <a:r>
              <a:rPr lang="en-GB" altLang="en-US" sz="2000" dirty="0">
                <a:cs typeface="Arial" panose="020B0604020202020204" pitchFamily="34" charset="0"/>
              </a:rPr>
              <a:t>)</a:t>
            </a:r>
            <a:endParaRPr lang="cs-CZ" altLang="en-US" sz="2000" dirty="0">
              <a:cs typeface="Arial" panose="020B0604020202020204" pitchFamily="34" charset="0"/>
            </a:endParaRPr>
          </a:p>
          <a:p>
            <a:pPr algn="just" eaLnBrk="1" hangingPunct="1">
              <a:lnSpc>
                <a:spcPct val="110000"/>
              </a:lnSpc>
              <a:buFont typeface="Wingdings" pitchFamily="2" charset="2"/>
              <a:buNone/>
            </a:pPr>
            <a:endParaRPr lang="cs-CZ" altLang="en-US" sz="800" dirty="0">
              <a:cs typeface="Arial" panose="020B0604020202020204" pitchFamily="34" charset="0"/>
            </a:endParaRPr>
          </a:p>
          <a:p>
            <a:pPr algn="just">
              <a:lnSpc>
                <a:spcPct val="110000"/>
              </a:lnSpc>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a:t>
            </a:r>
            <a:endParaRPr lang="cs-CZ" altLang="en-US" sz="2000" i="1" dirty="0">
              <a:cs typeface="Arial" panose="020B0604020202020204" pitchFamily="34" charset="0"/>
            </a:endParaRPr>
          </a:p>
          <a:p>
            <a:pPr algn="just">
              <a:lnSpc>
                <a:spcPct val="110000"/>
              </a:lnSpc>
              <a:buNone/>
            </a:pPr>
            <a:r>
              <a:rPr lang="cs-CZ" altLang="en-US" sz="2000" dirty="0">
                <a:cs typeface="Arial" panose="020B0604020202020204" pitchFamily="34" charset="0"/>
              </a:rPr>
              <a:t>	</a:t>
            </a:r>
            <a:r>
              <a:rPr lang="en-GB" altLang="en-US" sz="2000" dirty="0">
                <a:cs typeface="Arial" panose="020B0604020202020204" pitchFamily="34" charset="0"/>
              </a:rPr>
              <a:t>-</a:t>
            </a:r>
            <a:r>
              <a:rPr lang="en-GB" altLang="en-US" sz="2000" dirty="0" err="1">
                <a:cs typeface="Arial" panose="020B0604020202020204" pitchFamily="34" charset="0"/>
              </a:rPr>
              <a:t>zavád</a:t>
            </a:r>
            <a:r>
              <a:rPr lang="cs-CZ" altLang="en-US" sz="2000" dirty="0">
                <a:cs typeface="Arial" panose="020B0604020202020204" pitchFamily="34" charset="0"/>
              </a:rPr>
              <a:t>ě</a:t>
            </a:r>
            <a:r>
              <a:rPr lang="en-GB" altLang="en-US" sz="2000" dirty="0" err="1">
                <a:cs typeface="Arial" panose="020B0604020202020204" pitchFamily="34" charset="0"/>
              </a:rPr>
              <a:t>ní</a:t>
            </a:r>
            <a:r>
              <a:rPr lang="cs-CZ" altLang="en-US" sz="2000" dirty="0">
                <a:cs typeface="Arial" panose="020B0604020202020204" pitchFamily="34" charset="0"/>
              </a:rPr>
              <a:t>m</a:t>
            </a:r>
            <a:r>
              <a:rPr lang="en-GB" altLang="en-US" sz="2000" dirty="0">
                <a:cs typeface="Arial" panose="020B0604020202020204" pitchFamily="34" charset="0"/>
              </a:rPr>
              <a:t> </a:t>
            </a:r>
            <a:r>
              <a:rPr lang="en-GB" altLang="en-US" sz="2000" dirty="0" err="1">
                <a:cs typeface="Arial" panose="020B0604020202020204" pitchFamily="34" charset="0"/>
              </a:rPr>
              <a:t>Cl</a:t>
            </a:r>
            <a:r>
              <a:rPr lang="en-GB" altLang="en-US" sz="2000" baseline="-25000" dirty="0" err="1">
                <a:cs typeface="Arial" panose="020B0604020202020204" pitchFamily="34" charset="0"/>
              </a:rPr>
              <a:t>2</a:t>
            </a:r>
            <a:r>
              <a:rPr lang="en-GB" altLang="en-US" sz="2000" dirty="0">
                <a:cs typeface="Arial" panose="020B0604020202020204" pitchFamily="34" charset="0"/>
              </a:rPr>
              <a:t> do </a:t>
            </a:r>
            <a:r>
              <a:rPr lang="en-GB" altLang="en-US" sz="2000" dirty="0" err="1">
                <a:cs typeface="Arial" panose="020B0604020202020204" pitchFamily="34" charset="0"/>
              </a:rPr>
              <a:t>alk</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hydroxid</a:t>
            </a:r>
            <a:r>
              <a:rPr lang="cs-CZ" altLang="en-US" sz="2000" dirty="0">
                <a:cs typeface="Arial" panose="020B0604020202020204" pitchFamily="34" charset="0"/>
              </a:rPr>
              <a:t>ů</a:t>
            </a:r>
            <a:r>
              <a:rPr lang="en-GB" altLang="en-US" sz="2000" dirty="0">
                <a:cs typeface="Arial" panose="020B0604020202020204" pitchFamily="34" charset="0"/>
              </a:rPr>
              <a:t> za </a:t>
            </a:r>
            <a:r>
              <a:rPr lang="en-GB" altLang="en-US" sz="2000" dirty="0" err="1">
                <a:cs typeface="Arial" panose="020B0604020202020204" pitchFamily="34" charset="0"/>
              </a:rPr>
              <a:t>tepla</a:t>
            </a:r>
            <a:endParaRPr lang="cs-CZ" altLang="en-US" sz="2000" dirty="0">
              <a:cs typeface="Arial" panose="020B0604020202020204" pitchFamily="34" charset="0"/>
            </a:endParaRPr>
          </a:p>
          <a:p>
            <a:pPr algn="just">
              <a:buNone/>
            </a:pPr>
            <a:endParaRPr lang="en-GB" altLang="en-US" sz="800" dirty="0">
              <a:cs typeface="Arial" panose="020B0604020202020204" pitchFamily="34" charset="0"/>
            </a:endParaRPr>
          </a:p>
          <a:p>
            <a:pPr algn="just">
              <a:lnSpc>
                <a:spcPct val="110000"/>
              </a:lnSpc>
              <a:buNone/>
            </a:pPr>
            <a:r>
              <a:rPr lang="cs-CZ" altLang="en-US" sz="2000" dirty="0">
                <a:cs typeface="Arial" panose="020B0604020202020204" pitchFamily="34" charset="0"/>
              </a:rPr>
              <a:t>		</a:t>
            </a:r>
            <a:r>
              <a:rPr lang="en-GB" altLang="en-US" sz="2000" dirty="0">
                <a:cs typeface="Arial" panose="020B0604020202020204" pitchFamily="34" charset="0"/>
              </a:rPr>
              <a:t>3 </a:t>
            </a:r>
            <a:r>
              <a:rPr lang="en-GB" altLang="en-US" sz="2000" dirty="0" err="1">
                <a:cs typeface="Arial" panose="020B0604020202020204" pitchFamily="34" charset="0"/>
              </a:rPr>
              <a:t>Cl</a:t>
            </a:r>
            <a:r>
              <a:rPr lang="en-GB" altLang="en-US" sz="2000" baseline="-25000" dirty="0" err="1">
                <a:cs typeface="Arial" panose="020B0604020202020204" pitchFamily="34" charset="0"/>
              </a:rPr>
              <a:t>2</a:t>
            </a:r>
            <a:r>
              <a:rPr lang="en-GB" altLang="en-US" sz="2000" dirty="0">
                <a:cs typeface="Arial" panose="020B0604020202020204" pitchFamily="34" charset="0"/>
              </a:rPr>
              <a:t> + 6 NaOH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5 NaCl + </a:t>
            </a:r>
            <a:r>
              <a:rPr lang="en-GB" altLang="en-US" sz="2000" dirty="0" err="1">
                <a:cs typeface="Arial" panose="020B0604020202020204" pitchFamily="34" charset="0"/>
              </a:rPr>
              <a:t>NaClO</a:t>
            </a:r>
            <a:r>
              <a:rPr lang="en-GB" altLang="en-US" sz="2000" baseline="-25000" dirty="0" err="1">
                <a:cs typeface="Arial" panose="020B0604020202020204" pitchFamily="34" charset="0"/>
              </a:rPr>
              <a:t>3</a:t>
            </a:r>
            <a:r>
              <a:rPr lang="en-GB" altLang="en-US" sz="2000" dirty="0">
                <a:cs typeface="Arial" panose="020B0604020202020204" pitchFamily="34" charset="0"/>
              </a:rPr>
              <a:t> + </a:t>
            </a:r>
            <a:r>
              <a:rPr lang="en-GB" altLang="en-US" sz="2000" dirty="0" err="1">
                <a:cs typeface="Arial" panose="020B0604020202020204" pitchFamily="34" charset="0"/>
              </a:rPr>
              <a:t>3H</a:t>
            </a:r>
            <a:r>
              <a:rPr lang="en-GB" altLang="en-US" sz="2000" baseline="-25000" dirty="0" err="1">
                <a:cs typeface="Arial" panose="020B0604020202020204" pitchFamily="34" charset="0"/>
              </a:rPr>
              <a:t>2</a:t>
            </a:r>
            <a:r>
              <a:rPr lang="en-GB" altLang="en-US" sz="2000" dirty="0" err="1">
                <a:cs typeface="Arial" panose="020B0604020202020204" pitchFamily="34" charset="0"/>
              </a:rPr>
              <a:t>O</a:t>
            </a:r>
            <a:endParaRPr lang="cs-CZ" altLang="en-US" sz="2000" dirty="0">
              <a:cs typeface="Arial" panose="020B0604020202020204" pitchFamily="34" charset="0"/>
            </a:endParaRPr>
          </a:p>
        </p:txBody>
      </p:sp>
    </p:spTree>
    <p:extLst>
      <p:ext uri="{BB962C8B-B14F-4D97-AF65-F5344CB8AC3E}">
        <p14:creationId xmlns:p14="http://schemas.microsoft.com/office/powerpoint/2010/main" val="811718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idx="1"/>
          </p:nvPr>
        </p:nvSpPr>
        <p:spPr>
          <a:xfrm>
            <a:off x="152400" y="228600"/>
            <a:ext cx="8839200" cy="3724275"/>
          </a:xfrm>
        </p:spPr>
        <p:txBody>
          <a:bodyPr>
            <a:normAutofit/>
          </a:bodyPr>
          <a:lstStyle/>
          <a:p>
            <a:pPr marL="0" indent="0">
              <a:buNone/>
            </a:pPr>
            <a:r>
              <a:rPr lang="en-GB" altLang="en-US" sz="2000" u="sng" dirty="0">
                <a:cs typeface="Arial" panose="020B0604020202020204" pitchFamily="34" charset="0"/>
              </a:rPr>
              <a:t>2) </a:t>
            </a:r>
            <a:r>
              <a:rPr lang="en-GB" altLang="en-US" sz="2000" u="sng" dirty="0" err="1">
                <a:cs typeface="Arial" panose="020B0604020202020204" pitchFamily="34" charset="0"/>
              </a:rPr>
              <a:t>Výroba</a:t>
            </a:r>
            <a:r>
              <a:rPr lang="en-GB" altLang="en-US" sz="2000" u="sng" dirty="0">
                <a:cs typeface="Arial" panose="020B0604020202020204" pitchFamily="34" charset="0"/>
              </a:rPr>
              <a:t> z </a:t>
            </a:r>
            <a:r>
              <a:rPr lang="en-GB" altLang="en-US" sz="2000" u="sng" dirty="0" err="1">
                <a:cs typeface="Arial" panose="020B0604020202020204" pitchFamily="34" charset="0"/>
              </a:rPr>
              <a:t>ropných</a:t>
            </a:r>
            <a:r>
              <a:rPr lang="en-GB" altLang="en-US" sz="2000" u="sng" dirty="0">
                <a:cs typeface="Arial" panose="020B0604020202020204" pitchFamily="34" charset="0"/>
              </a:rPr>
              <a:t> </a:t>
            </a:r>
            <a:r>
              <a:rPr lang="en-GB" altLang="en-US" sz="2000" u="sng" dirty="0" err="1">
                <a:cs typeface="Arial" panose="020B0604020202020204" pitchFamily="34" charset="0"/>
              </a:rPr>
              <a:t>produkt</a:t>
            </a:r>
            <a:r>
              <a:rPr lang="cs-CZ" altLang="en-US" sz="2000" u="sng" dirty="0">
                <a:cs typeface="Arial" panose="020B0604020202020204" pitchFamily="34" charset="0"/>
              </a:rPr>
              <a:t>ů</a:t>
            </a:r>
            <a:r>
              <a:rPr lang="en-GB" altLang="en-US" sz="2000" u="sng" dirty="0">
                <a:cs typeface="Arial" panose="020B0604020202020204" pitchFamily="34" charset="0"/>
              </a:rPr>
              <a:t>: </a:t>
            </a:r>
            <a:endParaRPr lang="en-GB" altLang="en-US" sz="2000" dirty="0">
              <a:cs typeface="Arial" panose="020B0604020202020204" pitchFamily="34" charset="0"/>
            </a:endParaRPr>
          </a:p>
          <a:p>
            <a:pPr marL="0" indent="0">
              <a:buNone/>
            </a:pPr>
            <a:endParaRPr lang="cs-CZ" altLang="en-US" sz="800" dirty="0">
              <a:cs typeface="Arial" panose="020B0604020202020204" pitchFamily="34" charset="0"/>
            </a:endParaRPr>
          </a:p>
          <a:p>
            <a:pPr marL="0" indent="0">
              <a:buNone/>
            </a:pPr>
            <a:r>
              <a:rPr lang="en-GB" altLang="en-US" sz="2000" dirty="0">
                <a:cs typeface="Arial" panose="020B0604020202020204" pitchFamily="34" charset="0"/>
              </a:rPr>
              <a:t>a) </a:t>
            </a:r>
            <a:r>
              <a:rPr lang="en-GB" altLang="en-US" sz="2000" dirty="0" err="1">
                <a:cs typeface="Arial" panose="020B0604020202020204" pitchFamily="34" charset="0"/>
              </a:rPr>
              <a:t>parním</a:t>
            </a:r>
            <a:r>
              <a:rPr lang="en-GB" altLang="en-US" sz="2000" dirty="0">
                <a:cs typeface="Arial" panose="020B0604020202020204" pitchFamily="34" charset="0"/>
              </a:rPr>
              <a:t> </a:t>
            </a:r>
            <a:r>
              <a:rPr lang="en-GB" altLang="en-US" sz="2000" dirty="0" err="1">
                <a:cs typeface="Arial" panose="020B0604020202020204" pitchFamily="34" charset="0"/>
              </a:rPr>
              <a:t>reformováním</a:t>
            </a:r>
            <a:endParaRPr lang="en-GB" altLang="en-US" sz="2000" dirty="0">
              <a:cs typeface="Arial" panose="020B0604020202020204" pitchFamily="34" charset="0"/>
            </a:endParaRPr>
          </a:p>
          <a:p>
            <a:pPr marL="380990" indent="-380990">
              <a:buNone/>
            </a:pPr>
            <a:r>
              <a:rPr lang="cs-CZ" altLang="en-US" sz="2000" dirty="0">
                <a:cs typeface="Arial" panose="020B0604020202020204" pitchFamily="34" charset="0"/>
              </a:rPr>
              <a:t>			</a:t>
            </a:r>
            <a:r>
              <a:rPr lang="en-GB" altLang="en-US" sz="2000" dirty="0">
                <a:cs typeface="Arial" panose="020B0604020202020204" pitchFamily="34" charset="0"/>
              </a:rPr>
              <a:t>CH</a:t>
            </a:r>
            <a:r>
              <a:rPr lang="en-GB" altLang="en-US" sz="2000" baseline="-25000" dirty="0">
                <a:cs typeface="Arial" panose="020B0604020202020204" pitchFamily="34" charset="0"/>
              </a:rPr>
              <a:t>4</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CO  +  3H</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marL="380990" indent="-380990">
              <a:buNone/>
            </a:pPr>
            <a:r>
              <a:rPr lang="cs-CZ" altLang="en-US" sz="2000" dirty="0">
                <a:cs typeface="Arial" panose="020B0604020202020204" pitchFamily="34" charset="0"/>
              </a:rPr>
              <a:t>			</a:t>
            </a:r>
            <a:r>
              <a:rPr lang="en-GB" altLang="en-US" sz="2000" dirty="0" err="1">
                <a:cs typeface="Arial" panose="020B0604020202020204" pitchFamily="34" charset="0"/>
              </a:rPr>
              <a:t>C</a:t>
            </a:r>
            <a:r>
              <a:rPr lang="en-GB" altLang="en-US" sz="2000" baseline="-25000" dirty="0" err="1">
                <a:cs typeface="Arial" panose="020B0604020202020204" pitchFamily="34" charset="0"/>
              </a:rPr>
              <a:t>x</a:t>
            </a:r>
            <a:r>
              <a:rPr lang="en-GB" altLang="en-US" sz="2000" dirty="0" err="1">
                <a:cs typeface="Arial" panose="020B0604020202020204" pitchFamily="34" charset="0"/>
              </a:rPr>
              <a:t>H</a:t>
            </a:r>
            <a:r>
              <a:rPr lang="en-GB" altLang="en-US" sz="2000" baseline="-25000" dirty="0" err="1">
                <a:cs typeface="Arial" panose="020B0604020202020204" pitchFamily="34" charset="0"/>
              </a:rPr>
              <a:t>y</a:t>
            </a:r>
            <a:r>
              <a:rPr lang="en-GB" altLang="en-US" sz="2000" dirty="0">
                <a:cs typeface="Arial" panose="020B0604020202020204" pitchFamily="34" charset="0"/>
              </a:rPr>
              <a:t>  +  </a:t>
            </a:r>
            <a:r>
              <a:rPr lang="cs-CZ" altLang="en-US" sz="2000" dirty="0">
                <a:cs typeface="Arial" panose="020B0604020202020204" pitchFamily="34" charset="0"/>
              </a:rPr>
              <a:t>x </a:t>
            </a:r>
            <a:r>
              <a:rPr lang="en-GB" altLang="en-US" sz="2000" dirty="0">
                <a:cs typeface="Arial" panose="020B0604020202020204" pitchFamily="34" charset="0"/>
              </a:rPr>
              <a:t>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x</a:t>
            </a:r>
            <a:r>
              <a:rPr lang="cs-CZ" altLang="en-US" sz="2000" dirty="0">
                <a:cs typeface="Arial" panose="020B0604020202020204" pitchFamily="34" charset="0"/>
              </a:rPr>
              <a:t> </a:t>
            </a:r>
            <a:r>
              <a:rPr lang="en-GB" altLang="en-US" sz="2000" dirty="0">
                <a:cs typeface="Arial" panose="020B0604020202020204" pitchFamily="34" charset="0"/>
              </a:rPr>
              <a:t>CO</a:t>
            </a:r>
            <a:r>
              <a:rPr lang="en-GB" altLang="en-US" sz="2000" baseline="-25000" dirty="0">
                <a:cs typeface="Arial" panose="020B0604020202020204" pitchFamily="34" charset="0"/>
              </a:rPr>
              <a:t>2</a:t>
            </a:r>
            <a:r>
              <a:rPr lang="en-GB" altLang="en-US" sz="2000" dirty="0">
                <a:cs typeface="Arial" panose="020B0604020202020204" pitchFamily="34" charset="0"/>
              </a:rPr>
              <a:t>  +  (x + y/2) H</a:t>
            </a:r>
            <a:r>
              <a:rPr lang="en-GB" altLang="en-US" sz="2000" baseline="-25000" dirty="0">
                <a:cs typeface="Arial" panose="020B0604020202020204" pitchFamily="34" charset="0"/>
              </a:rPr>
              <a:t>2</a:t>
            </a:r>
            <a:r>
              <a:rPr lang="en-GB" altLang="en-US" sz="2000" dirty="0">
                <a:cs typeface="Arial" panose="020B0604020202020204" pitchFamily="34" charset="0"/>
              </a:rPr>
              <a:t> </a:t>
            </a:r>
          </a:p>
          <a:p>
            <a:pPr marL="380990" indent="-380990">
              <a:buNone/>
            </a:pPr>
            <a:endParaRPr lang="cs-CZ" altLang="en-US" sz="800" dirty="0">
              <a:cs typeface="Arial" panose="020B0604020202020204" pitchFamily="34" charset="0"/>
            </a:endParaRPr>
          </a:p>
          <a:p>
            <a:pPr marL="380990" indent="-380990">
              <a:buNone/>
            </a:pPr>
            <a:r>
              <a:rPr lang="en-GB" altLang="en-US" sz="2000" dirty="0">
                <a:cs typeface="Arial" panose="020B0604020202020204" pitchFamily="34" charset="0"/>
              </a:rPr>
              <a:t>-</a:t>
            </a:r>
            <a:r>
              <a:rPr lang="en-GB" altLang="en-US" sz="2000" dirty="0" err="1">
                <a:cs typeface="Arial" panose="020B0604020202020204" pitchFamily="34" charset="0"/>
              </a:rPr>
              <a:t>katalýza</a:t>
            </a:r>
            <a:r>
              <a:rPr lang="en-GB" altLang="en-US" sz="2000" dirty="0">
                <a:cs typeface="Arial" panose="020B0604020202020204" pitchFamily="34" charset="0"/>
              </a:rPr>
              <a:t> Ni/Al</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3</a:t>
            </a:r>
            <a:r>
              <a:rPr lang="cs-CZ" altLang="en-US" sz="2000" dirty="0">
                <a:cs typeface="Arial" panose="020B0604020202020204" pitchFamily="34" charset="0"/>
              </a:rPr>
              <a:t>,</a:t>
            </a:r>
            <a:r>
              <a:rPr lang="en-GB" altLang="en-US" sz="2000" dirty="0">
                <a:cs typeface="Arial" panose="020B0604020202020204" pitchFamily="34" charset="0"/>
              </a:rPr>
              <a:t> T</a:t>
            </a:r>
            <a:r>
              <a:rPr lang="cs-CZ" altLang="en-US" sz="2000" dirty="0">
                <a:cs typeface="Arial" panose="020B0604020202020204" pitchFamily="34" charset="0"/>
              </a:rPr>
              <a:t> </a:t>
            </a:r>
            <a:r>
              <a:rPr lang="en-GB" altLang="en-US" sz="2000" dirty="0">
                <a:cs typeface="Arial" panose="020B0604020202020204" pitchFamily="34" charset="0"/>
              </a:rPr>
              <a:t>= 900</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 p</a:t>
            </a: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3 MPa </a:t>
            </a:r>
          </a:p>
          <a:p>
            <a:pPr marL="0" indent="0">
              <a:buNone/>
            </a:pPr>
            <a:endParaRPr lang="cs-CZ" altLang="en-US" sz="2000" dirty="0">
              <a:cs typeface="Arial" panose="020B0604020202020204" pitchFamily="34" charset="0"/>
            </a:endParaRPr>
          </a:p>
          <a:p>
            <a:pPr marL="0" indent="0">
              <a:buNone/>
            </a:pPr>
            <a:r>
              <a:rPr lang="en-GB" altLang="en-US" sz="2000" dirty="0">
                <a:cs typeface="Arial" panose="020B0604020202020204" pitchFamily="34" charset="0"/>
              </a:rPr>
              <a:t>b) </a:t>
            </a:r>
            <a:r>
              <a:rPr lang="en-GB" altLang="en-US" sz="2000" dirty="0" err="1">
                <a:cs typeface="Arial" panose="020B0604020202020204" pitchFamily="34" charset="0"/>
              </a:rPr>
              <a:t>tepelným</a:t>
            </a:r>
            <a:r>
              <a:rPr lang="en-GB" altLang="en-US" sz="2000" dirty="0">
                <a:cs typeface="Arial" panose="020B0604020202020204" pitchFamily="34" charset="0"/>
              </a:rPr>
              <a:t> </a:t>
            </a:r>
            <a:r>
              <a:rPr lang="en-GB" altLang="en-US" sz="2000" dirty="0" err="1">
                <a:cs typeface="Arial" panose="020B0604020202020204" pitchFamily="34" charset="0"/>
              </a:rPr>
              <a:t>št</a:t>
            </a:r>
            <a:r>
              <a:rPr lang="cs-CZ" altLang="en-US" sz="2000" dirty="0">
                <a:cs typeface="Arial" panose="020B0604020202020204" pitchFamily="34" charset="0"/>
              </a:rPr>
              <a:t>ě</a:t>
            </a:r>
            <a:r>
              <a:rPr lang="en-GB" altLang="en-US" sz="2000" dirty="0" err="1">
                <a:cs typeface="Arial" panose="020B0604020202020204" pitchFamily="34" charset="0"/>
              </a:rPr>
              <a:t>pením</a:t>
            </a:r>
            <a:endParaRPr lang="en-GB" altLang="en-US" sz="2000" dirty="0">
              <a:cs typeface="Arial" panose="020B0604020202020204" pitchFamily="34" charset="0"/>
            </a:endParaRPr>
          </a:p>
          <a:p>
            <a:pPr marL="380990" indent="-380990">
              <a:buNone/>
            </a:pPr>
            <a:r>
              <a:rPr lang="cs-CZ" altLang="en-US" sz="2000" dirty="0">
                <a:cs typeface="Arial" panose="020B0604020202020204" pitchFamily="34" charset="0"/>
              </a:rPr>
              <a:t>			</a:t>
            </a:r>
            <a:r>
              <a:rPr lang="en-GB" altLang="en-US" sz="2000" dirty="0">
                <a:cs typeface="Arial" panose="020B0604020202020204" pitchFamily="34" charset="0"/>
              </a:rPr>
              <a:t>2 CH</a:t>
            </a:r>
            <a:r>
              <a:rPr lang="en-GB" altLang="en-US" sz="2000" baseline="-25000" dirty="0">
                <a:cs typeface="Arial" panose="020B0604020202020204" pitchFamily="34" charset="0"/>
              </a:rPr>
              <a:t>4</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 + 2H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cs-CZ" altLang="en-US" sz="2000" dirty="0">
                <a:cs typeface="Arial" panose="020B0604020202020204" pitchFamily="34" charset="0"/>
              </a:rPr>
              <a:t>(</a:t>
            </a:r>
            <a:r>
              <a:rPr lang="en-GB" altLang="en-US" sz="2000" dirty="0">
                <a:cs typeface="Arial" panose="020B0604020202020204" pitchFamily="34" charset="0"/>
              </a:rPr>
              <a:t>T</a:t>
            </a: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1200</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a:t>
            </a:r>
            <a:r>
              <a:rPr lang="cs-CZ" altLang="en-US" sz="2000" dirty="0">
                <a:cs typeface="Arial" panose="020B0604020202020204" pitchFamily="34" charset="0"/>
              </a:rPr>
              <a:t>)</a:t>
            </a:r>
            <a:endParaRPr lang="en-GB" altLang="en-US" sz="2000" dirty="0">
              <a:cs typeface="Arial" panose="020B0604020202020204" pitchFamily="34" charset="0"/>
            </a:endParaRPr>
          </a:p>
        </p:txBody>
      </p:sp>
      <p:sp>
        <p:nvSpPr>
          <p:cNvPr id="7" name="TextovéPole 6">
            <a:extLst>
              <a:ext uri="{FF2B5EF4-FFF2-40B4-BE49-F238E27FC236}">
                <a16:creationId xmlns:a16="http://schemas.microsoft.com/office/drawing/2014/main" id="{0B8911B0-014D-4A24-B7E3-C9EE41AD395A}"/>
              </a:ext>
            </a:extLst>
          </p:cNvPr>
          <p:cNvSpPr txBox="1"/>
          <p:nvPr/>
        </p:nvSpPr>
        <p:spPr>
          <a:xfrm>
            <a:off x="152400" y="4186535"/>
            <a:ext cx="8601075" cy="400110"/>
          </a:xfrm>
          <a:prstGeom prst="rect">
            <a:avLst/>
          </a:prstGeom>
          <a:noFill/>
        </p:spPr>
        <p:txBody>
          <a:bodyPr wrap="square">
            <a:spAutoFit/>
          </a:bodyPr>
          <a:lstStyle/>
          <a:p>
            <a:pPr marL="0" indent="0">
              <a:buNone/>
            </a:pPr>
            <a:r>
              <a:rPr lang="en-GB" altLang="en-US" sz="2000" dirty="0">
                <a:cs typeface="Arial" panose="020B0604020202020204" pitchFamily="34" charset="0"/>
              </a:rPr>
              <a:t>c) </a:t>
            </a:r>
            <a:r>
              <a:rPr lang="en-GB" altLang="en-US" sz="2000" dirty="0" err="1">
                <a:cs typeface="Arial" panose="020B0604020202020204" pitchFamily="34" charset="0"/>
              </a:rPr>
              <a:t>katalytickou</a:t>
            </a:r>
            <a:r>
              <a:rPr lang="en-GB" altLang="en-US" sz="2000" dirty="0">
                <a:cs typeface="Arial" panose="020B0604020202020204" pitchFamily="34" charset="0"/>
              </a:rPr>
              <a:t> (Pt) </a:t>
            </a:r>
            <a:r>
              <a:rPr lang="en-GB" altLang="en-US" sz="2000" dirty="0" err="1">
                <a:cs typeface="Arial" panose="020B0604020202020204" pitchFamily="34" charset="0"/>
              </a:rPr>
              <a:t>dehydrogenací</a:t>
            </a:r>
            <a:r>
              <a:rPr lang="en-GB" altLang="en-US" sz="2000" dirty="0">
                <a:cs typeface="Arial" panose="020B0604020202020204" pitchFamily="34" charset="0"/>
              </a:rPr>
              <a:t> -   nap</a:t>
            </a:r>
            <a:r>
              <a:rPr lang="cs-CZ" altLang="en-US" sz="2000" dirty="0">
                <a:cs typeface="Arial" panose="020B0604020202020204" pitchFamily="34" charset="0"/>
              </a:rPr>
              <a:t>ř</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konverzi</a:t>
            </a:r>
            <a:r>
              <a:rPr lang="en-GB" altLang="en-US" sz="2000" dirty="0">
                <a:cs typeface="Arial" panose="020B0604020202020204" pitchFamily="34" charset="0"/>
              </a:rPr>
              <a:t> </a:t>
            </a:r>
            <a:r>
              <a:rPr lang="en-GB" altLang="en-US" sz="2000" dirty="0" err="1">
                <a:cs typeface="Arial" panose="020B0604020202020204" pitchFamily="34" charset="0"/>
              </a:rPr>
              <a:t>ethylbenzenu</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styren</a:t>
            </a:r>
            <a:endParaRPr lang="cs-CZ" altLang="en-US" sz="2000" dirty="0">
              <a:cs typeface="Arial" panose="020B0604020202020204" pitchFamily="34" charset="0"/>
            </a:endParaRPr>
          </a:p>
        </p:txBody>
      </p:sp>
      <p:pic>
        <p:nvPicPr>
          <p:cNvPr id="8" name="Picture 2" descr="VÃ½sledek obrÃ¡zku pro ethylbenzene styrene">
            <a:extLst>
              <a:ext uri="{FF2B5EF4-FFF2-40B4-BE49-F238E27FC236}">
                <a16:creationId xmlns:a16="http://schemas.microsoft.com/office/drawing/2014/main" id="{01ECE3EC-D120-4C24-B71A-4CDF12E88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274" y="4778923"/>
            <a:ext cx="2981326" cy="185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247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A79E274-74C0-9EDB-55E1-746547115A19}"/>
              </a:ext>
            </a:extLst>
          </p:cNvPr>
          <p:cNvSpPr txBox="1"/>
          <p:nvPr/>
        </p:nvSpPr>
        <p:spPr>
          <a:xfrm>
            <a:off x="237929" y="1269260"/>
            <a:ext cx="8518849" cy="1091068"/>
          </a:xfrm>
          <a:prstGeom prst="rect">
            <a:avLst/>
          </a:prstGeom>
          <a:noFill/>
        </p:spPr>
        <p:txBody>
          <a:bodyPr wrap="square">
            <a:spAutoFit/>
          </a:bodyPr>
          <a:lstStyle/>
          <a:p>
            <a:pPr eaLnBrk="1" hangingPunct="1">
              <a:lnSpc>
                <a:spcPct val="110000"/>
              </a:lnSpc>
              <a:buFont typeface="Wingdings" pitchFamily="2" charset="2"/>
              <a:buNone/>
            </a:pPr>
            <a:r>
              <a:rPr lang="en-GB" altLang="en-US" sz="2000" i="1" dirty="0" err="1">
                <a:cs typeface="Arial" panose="020B0604020202020204" pitchFamily="34" charset="0"/>
              </a:rPr>
              <a:t>Použití</a:t>
            </a:r>
            <a:r>
              <a:rPr lang="en-GB" altLang="en-US" sz="2000" i="1" dirty="0">
                <a:cs typeface="Arial" panose="020B0604020202020204" pitchFamily="34" charset="0"/>
              </a:rPr>
              <a:t>:</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lnSpc>
                <a:spcPct val="110000"/>
              </a:lnSpc>
              <a:buFont typeface="Wingdings" pitchFamily="2" charset="2"/>
              <a:buNone/>
            </a:pPr>
            <a:r>
              <a:rPr lang="en-GB" altLang="en-US" sz="2000" dirty="0" err="1">
                <a:cs typeface="Arial" panose="020B0604020202020204" pitchFamily="34" charset="0"/>
              </a:rPr>
              <a:t>oxida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inidla</a:t>
            </a:r>
            <a:r>
              <a:rPr lang="en-GB" altLang="en-US" sz="2000" dirty="0">
                <a:cs typeface="Arial" panose="020B0604020202020204" pitchFamily="34" charset="0"/>
              </a:rPr>
              <a:t>, </a:t>
            </a:r>
            <a:r>
              <a:rPr lang="en-GB" altLang="en-US" sz="2000" dirty="0" err="1">
                <a:cs typeface="Arial" panose="020B0604020202020204" pitchFamily="34" charset="0"/>
              </a:rPr>
              <a:t>bezpe</a:t>
            </a:r>
            <a:r>
              <a:rPr lang="cs-CZ" altLang="en-US" sz="2000" dirty="0">
                <a:cs typeface="Arial" panose="020B0604020202020204" pitchFamily="34" charset="0"/>
              </a:rPr>
              <a:t>č</a:t>
            </a:r>
            <a:r>
              <a:rPr lang="en-GB" altLang="en-US" sz="2000" dirty="0" err="1">
                <a:cs typeface="Arial" panose="020B0604020202020204" pitchFamily="34" charset="0"/>
              </a:rPr>
              <a:t>nostní</a:t>
            </a:r>
            <a:r>
              <a:rPr lang="en-GB" altLang="en-US" sz="2000" dirty="0">
                <a:cs typeface="Arial" panose="020B0604020202020204" pitchFamily="34" charset="0"/>
              </a:rPr>
              <a:t> </a:t>
            </a:r>
            <a:r>
              <a:rPr lang="en-GB" altLang="en-US" sz="2000" dirty="0" err="1">
                <a:cs typeface="Arial" panose="020B0604020202020204" pitchFamily="34" charset="0"/>
              </a:rPr>
              <a:t>trhaviny</a:t>
            </a:r>
            <a:r>
              <a:rPr lang="en-GB" altLang="en-US" sz="2000" dirty="0">
                <a:cs typeface="Arial" panose="020B0604020202020204" pitchFamily="34" charset="0"/>
              </a:rPr>
              <a:t>, </a:t>
            </a:r>
            <a:r>
              <a:rPr lang="en-GB" altLang="en-US" sz="2000" dirty="0" err="1">
                <a:cs typeface="Arial" panose="020B0604020202020204" pitchFamily="34" charset="0"/>
              </a:rPr>
              <a:t>raketová</a:t>
            </a:r>
            <a:r>
              <a:rPr lang="en-GB" altLang="en-US" sz="2000" dirty="0">
                <a:cs typeface="Arial" panose="020B0604020202020204" pitchFamily="34" charset="0"/>
              </a:rPr>
              <a:t> </a:t>
            </a:r>
            <a:r>
              <a:rPr lang="en-GB" altLang="en-US" sz="2000" dirty="0" err="1">
                <a:cs typeface="Arial" panose="020B0604020202020204" pitchFamily="34" charset="0"/>
              </a:rPr>
              <a:t>paliva</a:t>
            </a:r>
            <a:r>
              <a:rPr lang="en-GB" altLang="en-US" sz="2000" dirty="0">
                <a:cs typeface="Arial" panose="020B0604020202020204" pitchFamily="34" charset="0"/>
              </a:rPr>
              <a:t>, </a:t>
            </a:r>
            <a:r>
              <a:rPr lang="en-GB" altLang="en-US" sz="2000" dirty="0" err="1">
                <a:cs typeface="Arial" panose="020B0604020202020204" pitchFamily="34" charset="0"/>
              </a:rPr>
              <a:t>výroba</a:t>
            </a:r>
            <a:r>
              <a:rPr lang="en-GB" altLang="en-US" sz="2000" dirty="0">
                <a:cs typeface="Arial" panose="020B0604020202020204" pitchFamily="34" charset="0"/>
              </a:rPr>
              <a:t> </a:t>
            </a:r>
            <a:r>
              <a:rPr lang="en-GB" altLang="en-US" sz="2000" dirty="0" err="1">
                <a:cs typeface="Arial" panose="020B0604020202020204" pitchFamily="34" charset="0"/>
              </a:rPr>
              <a:t>zápalek</a:t>
            </a:r>
            <a:r>
              <a:rPr lang="en-GB" altLang="en-US" sz="2000" dirty="0">
                <a:cs typeface="Arial" panose="020B0604020202020204" pitchFamily="34" charset="0"/>
              </a:rPr>
              <a:t>, </a:t>
            </a:r>
            <a:r>
              <a:rPr lang="en-GB" altLang="en-US" sz="2000" dirty="0" err="1">
                <a:cs typeface="Arial" panose="020B0604020202020204" pitchFamily="34" charset="0"/>
              </a:rPr>
              <a:t>herbicidy</a:t>
            </a:r>
            <a:r>
              <a:rPr lang="en-GB" altLang="en-US" sz="2000" dirty="0">
                <a:cs typeface="Arial" panose="020B0604020202020204" pitchFamily="34" charset="0"/>
              </a:rPr>
              <a:t> k </a:t>
            </a:r>
            <a:r>
              <a:rPr lang="en-GB" altLang="en-US" sz="2000" dirty="0" err="1">
                <a:cs typeface="Arial" panose="020B0604020202020204" pitchFamily="34" charset="0"/>
              </a:rPr>
              <a:t>ni</a:t>
            </a:r>
            <a:r>
              <a:rPr lang="cs-CZ" altLang="en-US" sz="2000" dirty="0">
                <a:cs typeface="Arial" panose="020B0604020202020204" pitchFamily="34" charset="0"/>
              </a:rPr>
              <a:t>č</a:t>
            </a:r>
            <a:r>
              <a:rPr lang="en-GB" altLang="en-US" sz="2000" dirty="0" err="1">
                <a:cs typeface="Arial" panose="020B0604020202020204" pitchFamily="34" charset="0"/>
              </a:rPr>
              <a:t>ení</a:t>
            </a:r>
            <a:r>
              <a:rPr lang="en-GB" altLang="en-US" sz="2000" dirty="0">
                <a:cs typeface="Arial" panose="020B0604020202020204" pitchFamily="34" charset="0"/>
              </a:rPr>
              <a:t> </a:t>
            </a:r>
            <a:r>
              <a:rPr lang="en-GB" altLang="en-US" sz="2000" dirty="0" err="1">
                <a:cs typeface="Arial" panose="020B0604020202020204" pitchFamily="34" charset="0"/>
              </a:rPr>
              <a:t>plevele</a:t>
            </a:r>
            <a:r>
              <a:rPr lang="en-GB" altLang="en-US" sz="2000" dirty="0">
                <a:cs typeface="Arial" panose="020B0604020202020204" pitchFamily="34" charset="0"/>
              </a:rPr>
              <a:t> a </a:t>
            </a:r>
            <a:r>
              <a:rPr lang="en-GB" altLang="en-US" sz="2000" dirty="0" err="1">
                <a:cs typeface="Arial" panose="020B0604020202020204" pitchFamily="34" charset="0"/>
              </a:rPr>
              <a:t>trávy</a:t>
            </a:r>
            <a:endParaRPr lang="en-GB" altLang="en-US" sz="2000" dirty="0">
              <a:cs typeface="Arial" panose="020B0604020202020204" pitchFamily="34" charset="0"/>
            </a:endParaRPr>
          </a:p>
        </p:txBody>
      </p:sp>
      <p:sp>
        <p:nvSpPr>
          <p:cNvPr id="6" name="TextovéPole 5">
            <a:extLst>
              <a:ext uri="{FF2B5EF4-FFF2-40B4-BE49-F238E27FC236}">
                <a16:creationId xmlns:a16="http://schemas.microsoft.com/office/drawing/2014/main" id="{D75DA0BD-A1DB-D441-9F30-0A1CA0D5432D}"/>
              </a:ext>
            </a:extLst>
          </p:cNvPr>
          <p:cNvSpPr txBox="1"/>
          <p:nvPr/>
        </p:nvSpPr>
        <p:spPr>
          <a:xfrm>
            <a:off x="349897" y="280463"/>
            <a:ext cx="6764693" cy="1088439"/>
          </a:xfrm>
          <a:prstGeom prst="rect">
            <a:avLst/>
          </a:prstGeom>
          <a:noFill/>
        </p:spPr>
        <p:txBody>
          <a:bodyPr wrap="square">
            <a:spAutoFit/>
          </a:bodyPr>
          <a:lstStyle/>
          <a:p>
            <a:pPr eaLnBrk="1" hangingPunct="1">
              <a:lnSpc>
                <a:spcPct val="110000"/>
              </a:lnSpc>
              <a:buFont typeface="Wingdings" pitchFamily="2" charset="2"/>
              <a:buNone/>
            </a:pPr>
            <a:r>
              <a:rPr lang="cs-CZ" altLang="en-US" sz="2000" dirty="0">
                <a:cs typeface="Arial" panose="020B0604020202020204" pitchFamily="34" charset="0"/>
              </a:rPr>
              <a:t>R</a:t>
            </a:r>
            <a:r>
              <a:rPr lang="en-GB" altLang="en-US" sz="2000" dirty="0" err="1">
                <a:cs typeface="Arial" panose="020B0604020202020204" pitchFamily="34" charset="0"/>
              </a:rPr>
              <a:t>ozklad</a:t>
            </a:r>
            <a:r>
              <a:rPr lang="en-GB"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átím</a:t>
            </a:r>
            <a:r>
              <a:rPr lang="en-GB" altLang="en-US" sz="2000" dirty="0">
                <a:cs typeface="Arial" panose="020B0604020202020204" pitchFamily="34" charset="0"/>
              </a:rPr>
              <a:t>:</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4 </a:t>
            </a:r>
            <a:r>
              <a:rPr lang="en-GB" altLang="en-US" sz="2000" dirty="0" err="1">
                <a:cs typeface="Arial" panose="020B0604020202020204" pitchFamily="34" charset="0"/>
              </a:rPr>
              <a:t>KClO</a:t>
            </a:r>
            <a:r>
              <a:rPr lang="en-GB" altLang="en-US" sz="2000" baseline="-25000" dirty="0" err="1">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3 </a:t>
            </a:r>
            <a:r>
              <a:rPr lang="en-GB" altLang="en-US" sz="2000" dirty="0" err="1">
                <a:cs typeface="Arial" panose="020B0604020202020204" pitchFamily="34" charset="0"/>
              </a:rPr>
              <a:t>KClO</a:t>
            </a:r>
            <a:r>
              <a:rPr lang="en-GB" altLang="en-US" sz="2000" baseline="-25000" dirty="0" err="1">
                <a:cs typeface="Arial" panose="020B0604020202020204" pitchFamily="34" charset="0"/>
              </a:rPr>
              <a:t>4</a:t>
            </a:r>
            <a:r>
              <a:rPr lang="en-GB" altLang="en-US" sz="2000" dirty="0">
                <a:cs typeface="Arial" panose="020B0604020202020204" pitchFamily="34" charset="0"/>
              </a:rPr>
              <a:t> + </a:t>
            </a:r>
            <a:r>
              <a:rPr lang="en-GB" altLang="en-US" sz="2000" dirty="0" err="1">
                <a:cs typeface="Arial" panose="020B0604020202020204" pitchFamily="34" charset="0"/>
              </a:rPr>
              <a:t>KCl</a:t>
            </a:r>
            <a:endParaRPr lang="en-GB" altLang="en-US" sz="20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 </a:t>
            </a:r>
            <a:r>
              <a:rPr lang="en-GB" altLang="en-US" sz="2000" dirty="0" err="1">
                <a:cs typeface="Arial" panose="020B0604020202020204" pitchFamily="34" charset="0"/>
              </a:rPr>
              <a:t>KClO</a:t>
            </a:r>
            <a:r>
              <a:rPr lang="en-GB" altLang="en-US" sz="2000" baseline="-25000" dirty="0" err="1">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a:t>
            </a:r>
            <a:r>
              <a:rPr lang="en-GB" altLang="en-US" sz="2000" dirty="0" err="1">
                <a:cs typeface="Arial" panose="020B0604020202020204" pitchFamily="34" charset="0"/>
              </a:rPr>
              <a:t>KCl</a:t>
            </a:r>
            <a:r>
              <a:rPr lang="en-GB" altLang="en-US" sz="2000" dirty="0">
                <a:cs typeface="Arial" panose="020B0604020202020204" pitchFamily="34" charset="0"/>
              </a:rPr>
              <a:t> + </a:t>
            </a:r>
            <a:r>
              <a:rPr lang="en-GB" altLang="en-US" sz="2000" dirty="0" err="1">
                <a:cs typeface="Arial" panose="020B0604020202020204" pitchFamily="34" charset="0"/>
              </a:rPr>
              <a:t>3O</a:t>
            </a:r>
            <a:r>
              <a:rPr lang="en-GB" altLang="en-US" sz="2000" baseline="-25000" dirty="0" err="1">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vyšší</a:t>
            </a:r>
            <a:r>
              <a:rPr lang="en-GB" altLang="en-US" sz="2000" dirty="0">
                <a:cs typeface="Arial" panose="020B0604020202020204" pitchFamily="34" charset="0"/>
              </a:rPr>
              <a:t> </a:t>
            </a:r>
            <a:r>
              <a:rPr lang="en-GB" altLang="en-US" sz="2000" dirty="0" err="1">
                <a:cs typeface="Arial" panose="020B0604020202020204" pitchFamily="34" charset="0"/>
              </a:rPr>
              <a:t>teplota</a:t>
            </a:r>
            <a:r>
              <a:rPr lang="en-GB" altLang="en-US" sz="2000" dirty="0">
                <a:cs typeface="Arial" panose="020B0604020202020204" pitchFamily="34" charset="0"/>
              </a:rPr>
              <a:t>)</a:t>
            </a:r>
            <a:endParaRPr lang="cs-CZ" altLang="en-US" sz="2000" dirty="0">
              <a:cs typeface="Arial" panose="020B0604020202020204" pitchFamily="34" charset="0"/>
            </a:endParaRPr>
          </a:p>
        </p:txBody>
      </p:sp>
      <p:sp>
        <p:nvSpPr>
          <p:cNvPr id="12" name="TextovéPole 11">
            <a:extLst>
              <a:ext uri="{FF2B5EF4-FFF2-40B4-BE49-F238E27FC236}">
                <a16:creationId xmlns:a16="http://schemas.microsoft.com/office/drawing/2014/main" id="{AC0B8BEF-C4B9-8295-D6BA-BE4AF212C777}"/>
              </a:ext>
            </a:extLst>
          </p:cNvPr>
          <p:cNvSpPr txBox="1"/>
          <p:nvPr/>
        </p:nvSpPr>
        <p:spPr>
          <a:xfrm>
            <a:off x="349897" y="3228945"/>
            <a:ext cx="2626568" cy="400110"/>
          </a:xfrm>
          <a:prstGeom prst="rect">
            <a:avLst/>
          </a:prstGeom>
          <a:noFill/>
        </p:spPr>
        <p:txBody>
          <a:bodyPr wrap="square">
            <a:spAutoFit/>
          </a:bodyPr>
          <a:lstStyle/>
          <a:p>
            <a:r>
              <a:rPr lang="cs-CZ" altLang="en-US" sz="2000" b="1" dirty="0">
                <a:cs typeface="Arial" panose="020B0604020202020204" pitchFamily="34" charset="0"/>
              </a:rPr>
              <a:t>„Oxid chlorový“ (</a:t>
            </a:r>
            <a:r>
              <a:rPr lang="en-GB" altLang="en-US" sz="2000" b="1" dirty="0" err="1">
                <a:cs typeface="Arial" panose="020B0604020202020204" pitchFamily="34" charset="0"/>
              </a:rPr>
              <a:t>Cl</a:t>
            </a:r>
            <a:r>
              <a:rPr lang="en-GB" altLang="en-US" sz="2000" b="1" baseline="-25000" dirty="0" err="1">
                <a:cs typeface="Arial" panose="020B0604020202020204" pitchFamily="34" charset="0"/>
              </a:rPr>
              <a:t>2</a:t>
            </a:r>
            <a:r>
              <a:rPr lang="en-GB" altLang="en-US" sz="2000" b="1" dirty="0" err="1">
                <a:cs typeface="Arial" panose="020B0604020202020204" pitchFamily="34" charset="0"/>
              </a:rPr>
              <a:t>O</a:t>
            </a:r>
            <a:r>
              <a:rPr lang="cs-CZ" altLang="en-US" sz="2000" b="1" baseline="-25000" dirty="0">
                <a:cs typeface="Arial" panose="020B0604020202020204" pitchFamily="34" charset="0"/>
              </a:rPr>
              <a:t>6</a:t>
            </a:r>
            <a:r>
              <a:rPr lang="cs-CZ" altLang="en-US" sz="2000" b="1" dirty="0">
                <a:cs typeface="Arial" panose="020B0604020202020204" pitchFamily="34" charset="0"/>
              </a:rPr>
              <a:t>)</a:t>
            </a:r>
            <a:endParaRPr lang="cs-CZ" sz="2000" b="1" dirty="0"/>
          </a:p>
        </p:txBody>
      </p:sp>
      <p:pic>
        <p:nvPicPr>
          <p:cNvPr id="9218" name="Picture 2" descr="undefined">
            <a:extLst>
              <a:ext uri="{FF2B5EF4-FFF2-40B4-BE49-F238E27FC236}">
                <a16:creationId xmlns:a16="http://schemas.microsoft.com/office/drawing/2014/main" id="{6B8FC1A1-96AC-1340-6A60-ADA809E43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298" y="3429000"/>
            <a:ext cx="3956177" cy="1178611"/>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ECD5321-B4C6-BDDA-33E1-FCEC605DFAE0}"/>
              </a:ext>
            </a:extLst>
          </p:cNvPr>
          <p:cNvSpPr txBox="1"/>
          <p:nvPr/>
        </p:nvSpPr>
        <p:spPr>
          <a:xfrm>
            <a:off x="321904" y="4729309"/>
            <a:ext cx="8350898" cy="1138773"/>
          </a:xfrm>
          <a:prstGeom prst="rect">
            <a:avLst/>
          </a:prstGeom>
          <a:noFill/>
        </p:spPr>
        <p:txBody>
          <a:bodyPr wrap="square">
            <a:spAutoFit/>
          </a:bodyPr>
          <a:lstStyle/>
          <a:p>
            <a:r>
              <a:rPr lang="cs-CZ" sz="2000" b="0" i="0" dirty="0">
                <a:solidFill>
                  <a:srgbClr val="202122"/>
                </a:solidFill>
                <a:effectLst/>
              </a:rPr>
              <a:t>V plynném stavu se vyskytuje jako </a:t>
            </a:r>
            <a:r>
              <a:rPr lang="cs-CZ" sz="2000" b="0" i="0" dirty="0" err="1">
                <a:solidFill>
                  <a:srgbClr val="202122"/>
                </a:solidFill>
                <a:effectLst/>
              </a:rPr>
              <a:t>Cl</a:t>
            </a:r>
            <a:r>
              <a:rPr lang="cs-CZ" sz="2000" b="0" i="0" baseline="-25000" dirty="0" err="1">
                <a:solidFill>
                  <a:srgbClr val="202122"/>
                </a:solidFill>
                <a:effectLst/>
              </a:rPr>
              <a:t>2</a:t>
            </a:r>
            <a:r>
              <a:rPr lang="cs-CZ" sz="2000" b="0" i="0" dirty="0" err="1">
                <a:solidFill>
                  <a:srgbClr val="202122"/>
                </a:solidFill>
                <a:effectLst/>
              </a:rPr>
              <a:t>O</a:t>
            </a:r>
            <a:r>
              <a:rPr lang="cs-CZ" sz="2000" b="0" i="0" baseline="-25000" dirty="0" err="1">
                <a:solidFill>
                  <a:srgbClr val="202122"/>
                </a:solidFill>
                <a:effectLst/>
              </a:rPr>
              <a:t>6</a:t>
            </a:r>
            <a:r>
              <a:rPr lang="cs-CZ" sz="2000" b="0" i="0" dirty="0">
                <a:solidFill>
                  <a:srgbClr val="202122"/>
                </a:solidFill>
                <a:effectLst/>
              </a:rPr>
              <a:t>, v kapalném a pevném stavu přechází na tmavě červený </a:t>
            </a:r>
            <a:r>
              <a:rPr lang="cs-CZ" sz="2000" b="1" i="0" dirty="0">
                <a:solidFill>
                  <a:srgbClr val="202122"/>
                </a:solidFill>
                <a:effectLst/>
              </a:rPr>
              <a:t>chloristan </a:t>
            </a:r>
            <a:r>
              <a:rPr lang="cs-CZ" sz="2000" b="1" i="0" dirty="0" err="1">
                <a:solidFill>
                  <a:srgbClr val="202122"/>
                </a:solidFill>
                <a:effectLst/>
              </a:rPr>
              <a:t>chlorylu</a:t>
            </a:r>
            <a:r>
              <a:rPr lang="cs-CZ" sz="2000" b="0" i="0" dirty="0">
                <a:solidFill>
                  <a:srgbClr val="202122"/>
                </a:solidFill>
                <a:effectLst/>
              </a:rPr>
              <a:t> [</a:t>
            </a:r>
            <a:r>
              <a:rPr lang="cs-CZ" sz="2000" b="0" i="0" dirty="0" err="1">
                <a:solidFill>
                  <a:srgbClr val="202122"/>
                </a:solidFill>
                <a:effectLst/>
              </a:rPr>
              <a:t>ClO</a:t>
            </a:r>
            <a:r>
              <a:rPr lang="cs-CZ" sz="2000" b="0" i="0" baseline="-25000" dirty="0" err="1">
                <a:solidFill>
                  <a:srgbClr val="202122"/>
                </a:solidFill>
                <a:effectLst/>
              </a:rPr>
              <a:t>2</a:t>
            </a:r>
            <a:r>
              <a:rPr lang="cs-CZ" sz="2000" b="0" i="0" dirty="0">
                <a:solidFill>
                  <a:srgbClr val="202122"/>
                </a:solidFill>
                <a:effectLst/>
              </a:rPr>
              <a:t>]</a:t>
            </a:r>
            <a:r>
              <a:rPr lang="cs-CZ" sz="2000" b="0" i="0" baseline="30000" dirty="0">
                <a:solidFill>
                  <a:srgbClr val="202122"/>
                </a:solidFill>
                <a:effectLst/>
              </a:rPr>
              <a:t>+</a:t>
            </a:r>
            <a:r>
              <a:rPr lang="cs-CZ" sz="2000" b="0" i="0" dirty="0">
                <a:solidFill>
                  <a:srgbClr val="202122"/>
                </a:solidFill>
                <a:effectLst/>
              </a:rPr>
              <a:t>[</a:t>
            </a:r>
            <a:r>
              <a:rPr lang="cs-CZ" sz="2000" b="0" i="0" dirty="0" err="1">
                <a:solidFill>
                  <a:srgbClr val="202122"/>
                </a:solidFill>
                <a:effectLst/>
              </a:rPr>
              <a:t>ClO</a:t>
            </a:r>
            <a:r>
              <a:rPr lang="cs-CZ" sz="2000" b="0" i="0" baseline="-25000" dirty="0" err="1">
                <a:solidFill>
                  <a:srgbClr val="202122"/>
                </a:solidFill>
                <a:effectLst/>
              </a:rPr>
              <a:t>4</a:t>
            </a:r>
            <a:r>
              <a:rPr lang="cs-CZ" sz="2000" b="0" i="0" dirty="0">
                <a:solidFill>
                  <a:srgbClr val="202122"/>
                </a:solidFill>
                <a:effectLst/>
              </a:rPr>
              <a:t>]</a:t>
            </a:r>
            <a:r>
              <a:rPr lang="cs-CZ" sz="2000" b="0" i="0" baseline="30000" dirty="0">
                <a:solidFill>
                  <a:srgbClr val="202122"/>
                </a:solidFill>
                <a:effectLst/>
              </a:rPr>
              <a:t>−</a:t>
            </a:r>
            <a:br>
              <a:rPr lang="cs-CZ" sz="800" b="0" i="0" dirty="0">
                <a:solidFill>
                  <a:srgbClr val="202122"/>
                </a:solidFill>
                <a:effectLst/>
              </a:rPr>
            </a:br>
            <a:endParaRPr lang="cs-CZ" sz="800" b="0" i="0" dirty="0">
              <a:solidFill>
                <a:srgbClr val="202122"/>
              </a:solidFill>
              <a:effectLst/>
            </a:endParaRPr>
          </a:p>
          <a:p>
            <a:r>
              <a:rPr lang="cs-CZ" sz="2000" dirty="0">
                <a:solidFill>
                  <a:srgbClr val="202122"/>
                </a:solidFill>
              </a:rPr>
              <a:t>Vzniká reakcí oxidu chloričitého s nadbytkem ozonu:</a:t>
            </a:r>
            <a:endParaRPr lang="cs-CZ" sz="2000" dirty="0"/>
          </a:p>
        </p:txBody>
      </p:sp>
      <p:pic>
        <p:nvPicPr>
          <p:cNvPr id="9220" name="Picture 4">
            <a:extLst>
              <a:ext uri="{FF2B5EF4-FFF2-40B4-BE49-F238E27FC236}">
                <a16:creationId xmlns:a16="http://schemas.microsoft.com/office/drawing/2014/main" id="{9B4A0BF3-F8E3-E680-0A0B-0E320DE63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391" y="3429000"/>
            <a:ext cx="1173712" cy="11363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ABB0B6A4-9CF2-A295-EF07-1663FD546820}"/>
              </a:ext>
            </a:extLst>
          </p:cNvPr>
          <p:cNvSpPr txBox="1"/>
          <p:nvPr/>
        </p:nvSpPr>
        <p:spPr>
          <a:xfrm>
            <a:off x="1520890" y="6045607"/>
            <a:ext cx="5346441" cy="369332"/>
          </a:xfrm>
          <a:prstGeom prst="rect">
            <a:avLst/>
          </a:prstGeom>
          <a:noFill/>
        </p:spPr>
        <p:txBody>
          <a:bodyPr wrap="square">
            <a:spAutoFit/>
          </a:bodyPr>
          <a:lstStyle/>
          <a:p>
            <a:r>
              <a:rPr lang="pt-BR" b="0" i="0" dirty="0">
                <a:solidFill>
                  <a:srgbClr val="202122"/>
                </a:solidFill>
                <a:effectLst/>
                <a:latin typeface="Arial" panose="020B0604020202020204" pitchFamily="34" charset="0"/>
              </a:rPr>
              <a:t>2 ClO</a:t>
            </a:r>
            <a:r>
              <a:rPr lang="pt-BR" b="0" i="0" baseline="-25000" dirty="0">
                <a:solidFill>
                  <a:srgbClr val="202122"/>
                </a:solidFill>
                <a:effectLst/>
                <a:latin typeface="Arial" panose="020B0604020202020204" pitchFamily="34" charset="0"/>
              </a:rPr>
              <a:t>2</a:t>
            </a:r>
            <a:r>
              <a:rPr lang="pt-BR" b="0" i="0" dirty="0">
                <a:solidFill>
                  <a:srgbClr val="202122"/>
                </a:solidFill>
                <a:effectLst/>
                <a:latin typeface="Arial" panose="020B0604020202020204" pitchFamily="34" charset="0"/>
              </a:rPr>
              <a:t> + 2 O</a:t>
            </a:r>
            <a:r>
              <a:rPr lang="pt-BR" b="0" i="0" baseline="-25000" dirty="0">
                <a:solidFill>
                  <a:srgbClr val="202122"/>
                </a:solidFill>
                <a:effectLst/>
                <a:latin typeface="Arial" panose="020B0604020202020204" pitchFamily="34" charset="0"/>
              </a:rPr>
              <a:t>3</a:t>
            </a:r>
            <a:r>
              <a:rPr lang="pt-BR" b="0" i="0" dirty="0">
                <a:solidFill>
                  <a:srgbClr val="202122"/>
                </a:solidFill>
                <a:effectLst/>
                <a:latin typeface="Arial" panose="020B0604020202020204" pitchFamily="34" charset="0"/>
              </a:rPr>
              <a:t> → 2 ClO</a:t>
            </a:r>
            <a:r>
              <a:rPr lang="pt-BR" b="0" i="0" baseline="-25000" dirty="0">
                <a:solidFill>
                  <a:srgbClr val="202122"/>
                </a:solidFill>
                <a:effectLst/>
                <a:latin typeface="Arial" panose="020B0604020202020204" pitchFamily="34" charset="0"/>
              </a:rPr>
              <a:t>3</a:t>
            </a:r>
            <a:r>
              <a:rPr lang="pt-BR" b="0" i="0" dirty="0">
                <a:solidFill>
                  <a:srgbClr val="202122"/>
                </a:solidFill>
                <a:effectLst/>
                <a:latin typeface="Arial" panose="020B0604020202020204" pitchFamily="34" charset="0"/>
              </a:rPr>
              <a:t> + 2 O</a:t>
            </a:r>
            <a:r>
              <a:rPr lang="pt-BR" b="0" i="0" baseline="-25000" dirty="0">
                <a:solidFill>
                  <a:srgbClr val="202122"/>
                </a:solidFill>
                <a:effectLst/>
                <a:latin typeface="Arial" panose="020B0604020202020204" pitchFamily="34" charset="0"/>
              </a:rPr>
              <a:t>2</a:t>
            </a:r>
            <a:r>
              <a:rPr lang="pt-BR" b="0" i="0" dirty="0">
                <a:solidFill>
                  <a:srgbClr val="202122"/>
                </a:solidFill>
                <a:effectLst/>
                <a:latin typeface="Arial" panose="020B0604020202020204" pitchFamily="34" charset="0"/>
              </a:rPr>
              <a:t> → Cl</a:t>
            </a:r>
            <a:r>
              <a:rPr lang="pt-BR" b="0" i="0" baseline="-25000" dirty="0">
                <a:solidFill>
                  <a:srgbClr val="202122"/>
                </a:solidFill>
                <a:effectLst/>
                <a:latin typeface="Arial" panose="020B0604020202020204" pitchFamily="34" charset="0"/>
              </a:rPr>
              <a:t>2</a:t>
            </a:r>
            <a:r>
              <a:rPr lang="pt-BR" b="0" i="0" dirty="0">
                <a:solidFill>
                  <a:srgbClr val="202122"/>
                </a:solidFill>
                <a:effectLst/>
                <a:latin typeface="Arial" panose="020B0604020202020204" pitchFamily="34" charset="0"/>
              </a:rPr>
              <a:t>O</a:t>
            </a:r>
            <a:r>
              <a:rPr lang="pt-BR" b="0" i="0" baseline="-25000" dirty="0">
                <a:solidFill>
                  <a:srgbClr val="202122"/>
                </a:solidFill>
                <a:effectLst/>
                <a:latin typeface="Arial" panose="020B0604020202020204" pitchFamily="34" charset="0"/>
              </a:rPr>
              <a:t>6</a:t>
            </a:r>
            <a:r>
              <a:rPr lang="pt-BR" b="0" i="0" dirty="0">
                <a:solidFill>
                  <a:srgbClr val="202122"/>
                </a:solidFill>
                <a:effectLst/>
                <a:latin typeface="Arial" panose="020B0604020202020204" pitchFamily="34" charset="0"/>
              </a:rPr>
              <a:t> + 2 O</a:t>
            </a:r>
            <a:r>
              <a:rPr lang="pt-BR" b="0" i="0" baseline="-25000" dirty="0">
                <a:solidFill>
                  <a:srgbClr val="202122"/>
                </a:solidFill>
                <a:effectLst/>
                <a:latin typeface="Arial" panose="020B0604020202020204" pitchFamily="34" charset="0"/>
              </a:rPr>
              <a:t>2</a:t>
            </a:r>
            <a:endParaRPr lang="cs-CZ" dirty="0"/>
          </a:p>
        </p:txBody>
      </p:sp>
      <p:sp>
        <p:nvSpPr>
          <p:cNvPr id="18" name="TextovéPole 17">
            <a:extLst>
              <a:ext uri="{FF2B5EF4-FFF2-40B4-BE49-F238E27FC236}">
                <a16:creationId xmlns:a16="http://schemas.microsoft.com/office/drawing/2014/main" id="{4A8F88B9-E41C-101D-9B6F-CA0AB6181B6C}"/>
              </a:ext>
            </a:extLst>
          </p:cNvPr>
          <p:cNvSpPr txBox="1"/>
          <p:nvPr/>
        </p:nvSpPr>
        <p:spPr>
          <a:xfrm>
            <a:off x="349897" y="3942791"/>
            <a:ext cx="2393303" cy="369332"/>
          </a:xfrm>
          <a:prstGeom prst="rect">
            <a:avLst/>
          </a:prstGeom>
          <a:noFill/>
        </p:spPr>
        <p:txBody>
          <a:bodyPr wrap="square">
            <a:spAutoFit/>
          </a:bodyPr>
          <a:lstStyle/>
          <a:p>
            <a:r>
              <a:rPr lang="cs-CZ" sz="1800" b="0" i="0" dirty="0">
                <a:solidFill>
                  <a:srgbClr val="202122"/>
                </a:solidFill>
                <a:effectLst/>
              </a:rPr>
              <a:t>Velmi silné oxidovadlo.</a:t>
            </a:r>
            <a:endParaRPr lang="cs-CZ" dirty="0"/>
          </a:p>
        </p:txBody>
      </p:sp>
    </p:spTree>
    <p:extLst>
      <p:ext uri="{BB962C8B-B14F-4D97-AF65-F5344CB8AC3E}">
        <p14:creationId xmlns:p14="http://schemas.microsoft.com/office/powerpoint/2010/main" val="11494429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179962" y="2906544"/>
            <a:ext cx="8839200" cy="3848819"/>
          </a:xfrm>
        </p:spPr>
        <p:txBody>
          <a:bodyPr>
            <a:noAutofit/>
          </a:bodyPr>
          <a:lstStyle/>
          <a:p>
            <a:pPr marL="0" indent="0" algn="just" eaLnBrk="1" hangingPunct="1">
              <a:lnSpc>
                <a:spcPct val="100000"/>
              </a:lnSpc>
              <a:buNone/>
            </a:pPr>
            <a:r>
              <a:rPr lang="cs-CZ" altLang="en-US" sz="2000" b="1" dirty="0">
                <a:cs typeface="Arial" panose="020B0604020202020204" pitchFamily="34" charset="0"/>
              </a:rPr>
              <a:t>Kyselina chloristá (</a:t>
            </a:r>
            <a:r>
              <a:rPr lang="cs-CZ" altLang="en-US" sz="2000" b="1" dirty="0" err="1">
                <a:cs typeface="Arial" panose="020B0604020202020204" pitchFamily="34" charset="0"/>
              </a:rPr>
              <a:t>HClO</a:t>
            </a:r>
            <a:r>
              <a:rPr lang="cs-CZ" altLang="en-US" sz="2000" b="1" baseline="-25000" dirty="0" err="1">
                <a:cs typeface="Arial" panose="020B0604020202020204" pitchFamily="34" charset="0"/>
              </a:rPr>
              <a:t>4</a:t>
            </a:r>
            <a:r>
              <a:rPr lang="cs-CZ" altLang="en-US" sz="2000" b="1" dirty="0">
                <a:cs typeface="Arial" panose="020B0604020202020204" pitchFamily="34" charset="0"/>
              </a:rPr>
              <a:t>)</a:t>
            </a:r>
          </a:p>
          <a:p>
            <a:pPr marL="0" indent="0" algn="just" eaLnBrk="1" hangingPunct="1">
              <a:lnSpc>
                <a:spcPct val="100000"/>
              </a:lnSpc>
              <a:buNone/>
            </a:pPr>
            <a:endParaRPr lang="cs-CZ" altLang="en-US" sz="800" dirty="0">
              <a:cs typeface="Arial" panose="020B0604020202020204" pitchFamily="34" charset="0"/>
            </a:endParaRPr>
          </a:p>
          <a:p>
            <a:pPr marL="0" indent="0" algn="just" eaLnBrk="1" hangingPunct="1">
              <a:lnSpc>
                <a:spcPct val="100000"/>
              </a:lnSpc>
              <a:buNone/>
            </a:pPr>
            <a:r>
              <a:rPr lang="cs-CZ" altLang="en-US" sz="2000" dirty="0">
                <a:cs typeface="Arial" panose="020B0604020202020204" pitchFamily="34" charset="0"/>
              </a:rPr>
              <a:t>- bezbarvá dýmavá viskózní kapalina, jediná oxokyselina chloru, kterou lze připravit bezvodou, s vodou se mísí v každém poměru, její monohydrát je krystalická látka, jednou z nejsilnějších kyselin</a:t>
            </a:r>
            <a:endParaRPr lang="cs-CZ" altLang="en-US" sz="2000" i="1" dirty="0">
              <a:cs typeface="Arial" panose="020B0604020202020204" pitchFamily="34" charset="0"/>
            </a:endParaRPr>
          </a:p>
          <a:p>
            <a:pPr algn="just" eaLnBrk="1" hangingPunct="1">
              <a:lnSpc>
                <a:spcPct val="100000"/>
              </a:lnSpc>
              <a:buFont typeface="Wingdings" pitchFamily="2" charset="2"/>
              <a:buNone/>
            </a:pPr>
            <a:endParaRPr lang="en-US" altLang="en-US" sz="800" i="1" dirty="0">
              <a:cs typeface="Arial" panose="020B0604020202020204" pitchFamily="34" charset="0"/>
            </a:endParaRPr>
          </a:p>
          <a:p>
            <a:pPr algn="just" eaLnBrk="1" hangingPunct="1">
              <a:lnSpc>
                <a:spcPct val="100000"/>
              </a:lnSpc>
              <a:buFont typeface="Wingdings" pitchFamily="2" charset="2"/>
              <a:buNone/>
            </a:pPr>
            <a:r>
              <a:rPr lang="cs-CZ" altLang="en-US" sz="2000" i="1" dirty="0">
                <a:cs typeface="Arial" panose="020B0604020202020204" pitchFamily="34" charset="0"/>
              </a:rPr>
              <a:t>Příprava:</a:t>
            </a:r>
            <a:endParaRPr lang="cs-CZ" altLang="en-US" sz="2000" dirty="0">
              <a:cs typeface="Arial" panose="020B0604020202020204" pitchFamily="34" charset="0"/>
            </a:endParaRPr>
          </a:p>
          <a:p>
            <a:pPr algn="just" eaLnBrk="1" hangingPunct="1">
              <a:lnSpc>
                <a:spcPct val="100000"/>
              </a:lnSpc>
              <a:buFont typeface="Wingdings" pitchFamily="2" charset="2"/>
              <a:buNone/>
            </a:pPr>
            <a:r>
              <a:rPr lang="cs-CZ" altLang="en-US" sz="2000" dirty="0">
                <a:cs typeface="Arial" panose="020B0604020202020204" pitchFamily="34" charset="0"/>
              </a:rPr>
              <a:t>	KClO</a:t>
            </a:r>
            <a:r>
              <a:rPr lang="cs-CZ" altLang="en-US" sz="2000" b="1" baseline="-25000" dirty="0">
                <a:cs typeface="Arial" panose="020B0604020202020204" pitchFamily="34" charset="0"/>
              </a:rPr>
              <a:t>4</a:t>
            </a:r>
            <a:r>
              <a:rPr lang="cs-CZ" altLang="en-US" sz="2000" dirty="0">
                <a:cs typeface="Arial" panose="020B0604020202020204" pitchFamily="34" charset="0"/>
              </a:rPr>
              <a:t> + H</a:t>
            </a:r>
            <a:r>
              <a:rPr lang="cs-CZ" altLang="en-US" sz="2000" b="1" baseline="-25000" dirty="0">
                <a:cs typeface="Arial" panose="020B0604020202020204" pitchFamily="34" charset="0"/>
              </a:rPr>
              <a:t>2</a:t>
            </a:r>
            <a:r>
              <a:rPr lang="cs-CZ" altLang="en-US" sz="2000" dirty="0">
                <a:cs typeface="Arial" panose="020B0604020202020204" pitchFamily="34" charset="0"/>
              </a:rPr>
              <a:t>SO</a:t>
            </a:r>
            <a:r>
              <a:rPr lang="cs-CZ" altLang="en-US" sz="2000" b="1" baseline="-25000" dirty="0">
                <a:cs typeface="Arial" panose="020B0604020202020204" pitchFamily="34" charset="0"/>
              </a:rPr>
              <a:t>4</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HClO</a:t>
            </a:r>
            <a:r>
              <a:rPr lang="cs-CZ" altLang="en-US" sz="2000" b="1" baseline="-25000" dirty="0">
                <a:cs typeface="Arial" panose="020B0604020202020204" pitchFamily="34" charset="0"/>
              </a:rPr>
              <a:t>4</a:t>
            </a:r>
            <a:r>
              <a:rPr lang="cs-CZ" altLang="en-US" sz="2000" dirty="0">
                <a:cs typeface="Arial" panose="020B0604020202020204" pitchFamily="34" charset="0"/>
              </a:rPr>
              <a:t> + KHSO</a:t>
            </a:r>
            <a:r>
              <a:rPr lang="cs-CZ" altLang="en-US" sz="2000" b="1" baseline="-25000" dirty="0">
                <a:cs typeface="Arial" panose="020B0604020202020204" pitchFamily="34" charset="0"/>
              </a:rPr>
              <a:t>4</a:t>
            </a:r>
          </a:p>
          <a:p>
            <a:pPr algn="just" eaLnBrk="1" hangingPunct="1">
              <a:lnSpc>
                <a:spcPct val="100000"/>
              </a:lnSpc>
              <a:buFont typeface="Wingdings" pitchFamily="2" charset="2"/>
              <a:buNone/>
            </a:pPr>
            <a:r>
              <a:rPr lang="cs-CZ" altLang="en-US" sz="800" i="1" dirty="0">
                <a:cs typeface="Arial" panose="020B0604020202020204" pitchFamily="34" charset="0"/>
              </a:rPr>
              <a:t>	</a:t>
            </a:r>
            <a:endParaRPr lang="en-US" altLang="en-US" sz="800" i="1" dirty="0">
              <a:cs typeface="Arial" panose="020B0604020202020204" pitchFamily="34" charset="0"/>
            </a:endParaRPr>
          </a:p>
          <a:p>
            <a:pPr algn="just" eaLnBrk="1" hangingPunct="1">
              <a:lnSpc>
                <a:spcPct val="100000"/>
              </a:lnSpc>
              <a:buFont typeface="Wingdings" pitchFamily="2" charset="2"/>
              <a:buNone/>
            </a:pPr>
            <a:r>
              <a:rPr lang="cs-CZ" altLang="en-US" sz="2000" i="1" dirty="0">
                <a:cs typeface="Arial" panose="020B0604020202020204" pitchFamily="34" charset="0"/>
              </a:rPr>
              <a:t>Použití:</a:t>
            </a:r>
            <a:r>
              <a:rPr lang="cs-CZ" altLang="en-US" sz="2000" dirty="0">
                <a:cs typeface="Arial" panose="020B0604020202020204" pitchFamily="34" charset="0"/>
              </a:rPr>
              <a:t> silné oxidační činidlo, činidlo k důkazu K</a:t>
            </a:r>
            <a:r>
              <a:rPr lang="cs-CZ" altLang="en-US" sz="2000" baseline="30000" dirty="0">
                <a:cs typeface="Arial" panose="020B0604020202020204" pitchFamily="34" charset="0"/>
              </a:rPr>
              <a:t>+</a:t>
            </a:r>
          </a:p>
        </p:txBody>
      </p:sp>
      <p:sp>
        <p:nvSpPr>
          <p:cNvPr id="2" name="Obdélník 1"/>
          <p:cNvSpPr/>
          <p:nvPr/>
        </p:nvSpPr>
        <p:spPr>
          <a:xfrm>
            <a:off x="256162" y="515312"/>
            <a:ext cx="8686800" cy="1713290"/>
          </a:xfrm>
          <a:prstGeom prst="rect">
            <a:avLst/>
          </a:prstGeom>
        </p:spPr>
        <p:txBody>
          <a:bodyPr wrap="square">
            <a:spAutoFit/>
          </a:bodyPr>
          <a:lstStyle/>
          <a:p>
            <a:r>
              <a:rPr lang="cs-CZ" altLang="en-US" sz="2000" b="1" dirty="0">
                <a:cs typeface="Arial" panose="020B0604020202020204" pitchFamily="34" charset="0"/>
              </a:rPr>
              <a:t>Oxid chloristý (</a:t>
            </a:r>
            <a:r>
              <a:rPr lang="en-GB" altLang="en-US" sz="2000" b="1" dirty="0" err="1">
                <a:cs typeface="Arial" panose="020B0604020202020204" pitchFamily="34" charset="0"/>
              </a:rPr>
              <a:t>Cl</a:t>
            </a:r>
            <a:r>
              <a:rPr lang="en-GB" altLang="en-US" sz="2000" baseline="-25000" dirty="0" err="1">
                <a:cs typeface="Arial" panose="020B0604020202020204" pitchFamily="34" charset="0"/>
              </a:rPr>
              <a:t>2</a:t>
            </a:r>
            <a:r>
              <a:rPr lang="en-GB" altLang="en-US" sz="2000" b="1" dirty="0" err="1">
                <a:cs typeface="Arial" panose="020B0604020202020204" pitchFamily="34" charset="0"/>
              </a:rPr>
              <a:t>O</a:t>
            </a:r>
            <a:r>
              <a:rPr lang="en-GB" altLang="en-US" sz="2000" baseline="-25000" dirty="0" err="1">
                <a:cs typeface="Arial" panose="020B0604020202020204" pitchFamily="34" charset="0"/>
              </a:rPr>
              <a:t>7</a:t>
            </a:r>
            <a:r>
              <a:rPr lang="cs-CZ" altLang="en-US" sz="2000" dirty="0">
                <a:cs typeface="Arial" panose="020B0604020202020204" pitchFamily="34" charset="0"/>
              </a:rPr>
              <a:t>)</a:t>
            </a:r>
          </a:p>
          <a:p>
            <a:endParaRPr lang="cs-CZ" altLang="en-US" sz="800" b="1" baseline="-25000" dirty="0">
              <a:cs typeface="Arial" panose="020B0604020202020204" pitchFamily="34" charset="0"/>
            </a:endParaRPr>
          </a:p>
          <a:p>
            <a:r>
              <a:rPr lang="en-GB" altLang="en-US" sz="2000" b="1"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bezbarvá</a:t>
            </a:r>
            <a:r>
              <a:rPr lang="en-GB" altLang="en-US" sz="2000" dirty="0">
                <a:cs typeface="Arial" panose="020B0604020202020204" pitchFamily="34" charset="0"/>
              </a:rPr>
              <a:t> </a:t>
            </a:r>
            <a:r>
              <a:rPr lang="en-GB" altLang="en-US" sz="2000" dirty="0" err="1">
                <a:cs typeface="Arial" panose="020B0604020202020204" pitchFamily="34" charset="0"/>
              </a:rPr>
              <a:t>olejovitá</a:t>
            </a:r>
            <a:r>
              <a:rPr lang="en-GB" altLang="en-US" sz="2000" dirty="0">
                <a:cs typeface="Arial" panose="020B0604020202020204" pitchFamily="34" charset="0"/>
              </a:rPr>
              <a:t> </a:t>
            </a:r>
            <a:r>
              <a:rPr lang="en-GB" altLang="en-US" sz="2000" dirty="0" err="1">
                <a:cs typeface="Arial" panose="020B0604020202020204" pitchFamily="34" charset="0"/>
              </a:rPr>
              <a:t>kapalina</a:t>
            </a:r>
            <a:r>
              <a:rPr lang="en-GB" altLang="en-US" sz="2000" dirty="0">
                <a:cs typeface="Arial" panose="020B0604020202020204" pitchFamily="34" charset="0"/>
              </a:rPr>
              <a:t>, </a:t>
            </a:r>
            <a:r>
              <a:rPr lang="en-GB" altLang="en-US" sz="2000" dirty="0" err="1">
                <a:cs typeface="Arial" panose="020B0604020202020204" pitchFamily="34" charset="0"/>
              </a:rPr>
              <a:t>explosivn</a:t>
            </a:r>
            <a:r>
              <a:rPr lang="cs-CZ" altLang="en-US" sz="2000" dirty="0">
                <a:cs typeface="Arial" panose="020B0604020202020204" pitchFamily="34" charset="0"/>
              </a:rPr>
              <a:t>ě</a:t>
            </a:r>
            <a:r>
              <a:rPr lang="en-GB" altLang="en-US" sz="2000" dirty="0">
                <a:cs typeface="Arial" panose="020B0604020202020204" pitchFamily="34" charset="0"/>
              </a:rPr>
              <a:t> se </a:t>
            </a:r>
            <a:r>
              <a:rPr lang="en-GB" altLang="en-US" sz="2000" dirty="0" err="1">
                <a:cs typeface="Arial" panose="020B0604020202020204" pitchFamily="34" charset="0"/>
              </a:rPr>
              <a:t>rozkládá</a:t>
            </a:r>
            <a:r>
              <a:rPr lang="en-GB" altLang="en-US" sz="2000" dirty="0">
                <a:cs typeface="Arial" panose="020B0604020202020204" pitchFamily="34" charset="0"/>
              </a:rPr>
              <a:t> </a:t>
            </a:r>
            <a:r>
              <a:rPr lang="en-GB" altLang="en-US" sz="2000" dirty="0" err="1">
                <a:cs typeface="Arial" panose="020B0604020202020204" pitchFamily="34" charset="0"/>
              </a:rPr>
              <a:t>zah</a:t>
            </a:r>
            <a:r>
              <a:rPr lang="cs-CZ" altLang="en-US" sz="2000" dirty="0">
                <a:cs typeface="Arial" panose="020B0604020202020204" pitchFamily="34" charset="0"/>
              </a:rPr>
              <a:t>ř</a:t>
            </a:r>
            <a:r>
              <a:rPr lang="en-GB" altLang="en-US" sz="2000" dirty="0" err="1">
                <a:cs typeface="Arial" panose="020B0604020202020204" pitchFamily="34" charset="0"/>
              </a:rPr>
              <a:t>átím</a:t>
            </a:r>
            <a:r>
              <a:rPr lang="en-GB" altLang="en-US" sz="2000" dirty="0">
                <a:cs typeface="Arial" panose="020B0604020202020204" pitchFamily="34" charset="0"/>
              </a:rPr>
              <a:t> </a:t>
            </a:r>
            <a:r>
              <a:rPr lang="en-GB" altLang="en-US" sz="2000" dirty="0" err="1">
                <a:cs typeface="Arial" panose="020B0604020202020204" pitchFamily="34" charset="0"/>
              </a:rPr>
              <a:t>nebo</a:t>
            </a:r>
            <a:r>
              <a:rPr lang="en-GB" altLang="en-US" sz="2000" dirty="0">
                <a:cs typeface="Arial" panose="020B0604020202020204" pitchFamily="34" charset="0"/>
              </a:rPr>
              <a:t> </a:t>
            </a:r>
            <a:r>
              <a:rPr lang="en-GB" altLang="en-US" sz="2000" dirty="0" err="1">
                <a:cs typeface="Arial" panose="020B0604020202020204" pitchFamily="34" charset="0"/>
              </a:rPr>
              <a:t>úderem</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styku</a:t>
            </a:r>
            <a:r>
              <a:rPr lang="en-GB" altLang="en-US" sz="2000" dirty="0">
                <a:cs typeface="Arial" panose="020B0604020202020204" pitchFamily="34" charset="0"/>
              </a:rPr>
              <a:t> s </a:t>
            </a:r>
            <a:r>
              <a:rPr lang="en-GB" altLang="en-US" sz="2000" dirty="0" err="1">
                <a:cs typeface="Arial" panose="020B0604020202020204" pitchFamily="34" charset="0"/>
              </a:rPr>
              <a:t>redukujícími</a:t>
            </a:r>
            <a:r>
              <a:rPr lang="en-GB" altLang="en-US" sz="2000" dirty="0">
                <a:cs typeface="Arial" panose="020B0604020202020204" pitchFamily="34" charset="0"/>
              </a:rPr>
              <a:t> </a:t>
            </a:r>
            <a:r>
              <a:rPr lang="en-GB" altLang="en-US" sz="2000" dirty="0" err="1">
                <a:cs typeface="Arial" panose="020B0604020202020204" pitchFamily="34" charset="0"/>
              </a:rPr>
              <a:t>látkami</a:t>
            </a:r>
            <a:r>
              <a:rPr lang="en-GB" altLang="en-US" sz="2000" dirty="0">
                <a:cs typeface="Arial" panose="020B0604020202020204" pitchFamily="34" charset="0"/>
              </a:rPr>
              <a:t> se </a:t>
            </a:r>
            <a:r>
              <a:rPr lang="en-GB" altLang="en-US" sz="2000" dirty="0" err="1">
                <a:cs typeface="Arial" panose="020B0604020202020204" pitchFamily="34" charset="0"/>
              </a:rPr>
              <a:t>explozivn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redukuje</a:t>
            </a:r>
            <a:r>
              <a:rPr lang="cs-CZ" altLang="en-US" sz="2000" dirty="0">
                <a:cs typeface="Arial" panose="020B0604020202020204" pitchFamily="34" charset="0"/>
              </a:rPr>
              <a:t>.</a:t>
            </a:r>
            <a:endParaRPr lang="en-GB" altLang="en-US" sz="2000" dirty="0">
              <a:cs typeface="Arial" panose="020B0604020202020204" pitchFamily="34" charset="0"/>
            </a:endParaRPr>
          </a:p>
          <a:p>
            <a:r>
              <a:rPr lang="cs-CZ" altLang="en-US" sz="2000" dirty="0">
                <a:cs typeface="Arial" panose="020B0604020202020204" pitchFamily="34" charset="0"/>
              </a:rPr>
              <a:t>	</a:t>
            </a:r>
          </a:p>
          <a:p>
            <a:r>
              <a:rPr lang="cs-CZ" altLang="en-US" sz="2000" dirty="0">
                <a:cs typeface="Arial" panose="020B0604020202020204" pitchFamily="34" charset="0"/>
              </a:rPr>
              <a:t>	</a:t>
            </a:r>
            <a:r>
              <a:rPr lang="en-GB" altLang="en-US" sz="2000" dirty="0">
                <a:cs typeface="Arial" panose="020B0604020202020204" pitchFamily="34" charset="0"/>
              </a:rPr>
              <a:t>2 HClO</a:t>
            </a:r>
            <a:r>
              <a:rPr lang="en-GB" altLang="en-US" sz="2000" baseline="-25000" dirty="0">
                <a:cs typeface="Arial" panose="020B0604020202020204" pitchFamily="34" charset="0"/>
              </a:rPr>
              <a:t>4</a:t>
            </a:r>
            <a:r>
              <a:rPr lang="en-GB" altLang="en-US" sz="2000" dirty="0">
                <a:cs typeface="Arial" panose="020B0604020202020204" pitchFamily="34" charset="0"/>
              </a:rPr>
              <a:t> </a:t>
            </a:r>
            <a:r>
              <a:rPr lang="cs-CZ" altLang="en-US" sz="2000" dirty="0">
                <a:cs typeface="Arial" panose="020B0604020202020204" pitchFamily="34" charset="0"/>
              </a:rPr>
              <a:t>(bezvodá) </a:t>
            </a:r>
            <a:r>
              <a:rPr lang="en-GB" altLang="en-US" sz="2000" dirty="0">
                <a:cs typeface="Arial" panose="020B0604020202020204" pitchFamily="34" charset="0"/>
              </a:rPr>
              <a:t>+ P</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5</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Cl</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7</a:t>
            </a:r>
            <a:r>
              <a:rPr lang="en-GB" altLang="en-US" sz="2000" dirty="0">
                <a:cs typeface="Arial" panose="020B0604020202020204" pitchFamily="34" charset="0"/>
              </a:rPr>
              <a:t> + 2HPO</a:t>
            </a:r>
            <a:r>
              <a:rPr lang="en-GB" altLang="en-US" sz="2000" baseline="-25000" dirty="0">
                <a:cs typeface="Arial" panose="020B0604020202020204" pitchFamily="34" charset="0"/>
              </a:rPr>
              <a:t>3</a:t>
            </a:r>
            <a:r>
              <a:rPr lang="cs-CZ" altLang="en-US" sz="2000" baseline="-25000" dirty="0">
                <a:cs typeface="Arial" panose="020B0604020202020204" pitchFamily="34" charset="0"/>
              </a:rPr>
              <a:t>   </a:t>
            </a:r>
          </a:p>
        </p:txBody>
      </p:sp>
      <p:sp>
        <p:nvSpPr>
          <p:cNvPr id="3" name="AutoShape 2" descr="VÃ½sledek obrÃ¡zku pro Cl2O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Cl2O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276" y="1564401"/>
            <a:ext cx="1925803"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1" name="Picture 7" descr="VÃ½sledek obrÃ¡zku pro Perchloric Ac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866" y="4830953"/>
            <a:ext cx="1701873"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565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228600" y="485192"/>
            <a:ext cx="8686800" cy="6068008"/>
          </a:xfrm>
        </p:spPr>
        <p:txBody>
          <a:bodyPr>
            <a:noAutofit/>
          </a:bodyPr>
          <a:lstStyle/>
          <a:p>
            <a:pPr marL="0" indent="0" eaLnBrk="1" hangingPunct="1">
              <a:lnSpc>
                <a:spcPct val="120000"/>
              </a:lnSpc>
              <a:buNone/>
            </a:pPr>
            <a:r>
              <a:rPr lang="cs-CZ" altLang="en-US" sz="2000" b="1" dirty="0">
                <a:cs typeface="Arial" panose="020B0604020202020204" pitchFamily="34" charset="0"/>
              </a:rPr>
              <a:t>C</a:t>
            </a:r>
            <a:r>
              <a:rPr lang="en-GB" altLang="en-US" sz="2000" b="1" dirty="0" err="1">
                <a:cs typeface="Arial" panose="020B0604020202020204" pitchFamily="34" charset="0"/>
              </a:rPr>
              <a:t>hloristany</a:t>
            </a:r>
            <a:r>
              <a:rPr lang="en-GB" altLang="en-US" sz="2000" b="1" dirty="0">
                <a:cs typeface="Arial" panose="020B0604020202020204" pitchFamily="34" charset="0"/>
              </a:rPr>
              <a:t> </a:t>
            </a:r>
            <a:r>
              <a:rPr lang="cs-CZ" altLang="en-US" sz="2000" b="1" dirty="0">
                <a:cs typeface="Arial" panose="020B0604020202020204" pitchFamily="34" charset="0"/>
              </a:rPr>
              <a:t>(</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dirty="0" err="1">
                <a:cs typeface="Arial" panose="020B0604020202020204" pitchFamily="34" charset="0"/>
              </a:rPr>
              <a:t>ClO</a:t>
            </a:r>
            <a:r>
              <a:rPr lang="en-GB" altLang="en-US" sz="2000" b="1" baseline="-25000" dirty="0" err="1">
                <a:cs typeface="Arial" panose="020B0604020202020204" pitchFamily="34" charset="0"/>
              </a:rPr>
              <a:t>4</a:t>
            </a:r>
            <a:r>
              <a:rPr lang="en-GB" altLang="en-US" sz="2000" b="1" dirty="0">
                <a:cs typeface="Arial" panose="020B0604020202020204" pitchFamily="34" charset="0"/>
              </a:rPr>
              <a:t>)</a:t>
            </a:r>
            <a:endParaRPr lang="en-GB" altLang="en-US" sz="2000" dirty="0">
              <a:cs typeface="Arial" panose="020B0604020202020204" pitchFamily="34" charset="0"/>
            </a:endParaRPr>
          </a:p>
          <a:p>
            <a:pPr eaLnBrk="1" hangingPunct="1">
              <a:lnSpc>
                <a:spcPct val="12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nejstálejší</a:t>
            </a:r>
            <a:r>
              <a:rPr lang="en-GB" altLang="en-US" sz="2000" dirty="0">
                <a:cs typeface="Arial" panose="020B0604020202020204" pitchFamily="34" charset="0"/>
              </a:rPr>
              <a:t> </a:t>
            </a:r>
            <a:r>
              <a:rPr lang="en-GB" altLang="en-US" sz="2000" dirty="0" err="1">
                <a:cs typeface="Arial" panose="020B0604020202020204" pitchFamily="34" charset="0"/>
              </a:rPr>
              <a:t>kyslíkaté</a:t>
            </a:r>
            <a:r>
              <a:rPr lang="en-GB" altLang="en-US" sz="2000" dirty="0">
                <a:cs typeface="Arial" panose="020B0604020202020204" pitchFamily="34" charset="0"/>
              </a:rPr>
              <a:t> </a:t>
            </a:r>
            <a:r>
              <a:rPr lang="en-GB" altLang="en-US" sz="2000" dirty="0" err="1">
                <a:cs typeface="Arial" panose="020B0604020202020204" pitchFamily="34" charset="0"/>
              </a:rPr>
              <a:t>slou</a:t>
            </a:r>
            <a:r>
              <a:rPr lang="cs-CZ" altLang="en-US" sz="2000" dirty="0">
                <a:cs typeface="Arial" panose="020B0604020202020204" pitchFamily="34" charset="0"/>
              </a:rPr>
              <a:t>č</a:t>
            </a:r>
            <a:r>
              <a:rPr lang="en-GB" altLang="en-US" sz="2000" dirty="0" err="1">
                <a:cs typeface="Arial" panose="020B0604020202020204" pitchFamily="34" charset="0"/>
              </a:rPr>
              <a:t>eniny</a:t>
            </a:r>
            <a:r>
              <a:rPr lang="en-GB" altLang="en-US" sz="2000" dirty="0">
                <a:cs typeface="Arial" panose="020B0604020202020204" pitchFamily="34" charset="0"/>
              </a:rPr>
              <a:t> </a:t>
            </a:r>
            <a:r>
              <a:rPr lang="en-GB" altLang="en-US" sz="2000" dirty="0" err="1">
                <a:cs typeface="Arial" panose="020B0604020202020204" pitchFamily="34" charset="0"/>
              </a:rPr>
              <a:t>chloru</a:t>
            </a:r>
            <a:r>
              <a:rPr lang="en-GB" altLang="en-US" sz="2000" dirty="0">
                <a:cs typeface="Arial" panose="020B0604020202020204" pitchFamily="34" charset="0"/>
              </a:rPr>
              <a:t>, </a:t>
            </a:r>
            <a:r>
              <a:rPr lang="en-GB" altLang="en-US" sz="2000" dirty="0" err="1">
                <a:cs typeface="Arial" panose="020B0604020202020204" pitchFamily="34" charset="0"/>
              </a:rPr>
              <a:t>iontové</a:t>
            </a:r>
            <a:r>
              <a:rPr lang="en-GB" altLang="en-US" sz="2000" dirty="0">
                <a:cs typeface="Arial" panose="020B0604020202020204" pitchFamily="34" charset="0"/>
              </a:rPr>
              <a:t> </a:t>
            </a:r>
            <a:r>
              <a:rPr lang="en-GB" altLang="en-US" sz="2000" dirty="0" err="1">
                <a:cs typeface="Arial" panose="020B0604020202020204" pitchFamily="34" charset="0"/>
              </a:rPr>
              <a:t>slou</a:t>
            </a:r>
            <a:r>
              <a:rPr lang="cs-CZ" altLang="en-US" sz="2000" dirty="0">
                <a:cs typeface="Arial" panose="020B0604020202020204" pitchFamily="34" charset="0"/>
              </a:rPr>
              <a:t>č</a:t>
            </a:r>
            <a:r>
              <a:rPr lang="en-GB" altLang="en-US" sz="2000" dirty="0" err="1">
                <a:cs typeface="Arial" panose="020B0604020202020204" pitchFamily="34" charset="0"/>
              </a:rPr>
              <a:t>eniny</a:t>
            </a:r>
            <a:r>
              <a:rPr lang="en-GB" altLang="en-US" sz="2000" dirty="0">
                <a:cs typeface="Arial" panose="020B0604020202020204" pitchFamily="34" charset="0"/>
              </a:rPr>
              <a:t> s </a:t>
            </a:r>
            <a:r>
              <a:rPr lang="en-GB" altLang="en-US" sz="2000" dirty="0" err="1">
                <a:cs typeface="Arial" panose="020B0604020202020204" pitchFamily="34" charset="0"/>
              </a:rPr>
              <a:t>tetraedrickými</a:t>
            </a:r>
            <a:r>
              <a:rPr lang="en-GB" altLang="en-US" sz="2000" dirty="0">
                <a:cs typeface="Arial" panose="020B0604020202020204" pitchFamily="34" charset="0"/>
              </a:rPr>
              <a:t> </a:t>
            </a:r>
            <a:r>
              <a:rPr lang="en-GB" altLang="en-US" sz="2000" dirty="0" err="1">
                <a:cs typeface="Arial" panose="020B0604020202020204" pitchFamily="34" charset="0"/>
              </a:rPr>
              <a:t>anionty</a:t>
            </a:r>
            <a:r>
              <a:rPr lang="en-GB" altLang="en-US" sz="2000" dirty="0">
                <a:cs typeface="Arial" panose="020B0604020202020204" pitchFamily="34" charset="0"/>
              </a:rPr>
              <a:t> ClO</a:t>
            </a:r>
            <a:r>
              <a:rPr lang="en-GB" altLang="en-US" sz="2000" b="1" baseline="-25000" dirty="0">
                <a:cs typeface="Arial" panose="020B0604020202020204" pitchFamily="34" charset="0"/>
              </a:rPr>
              <a:t>4</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málo</a:t>
            </a:r>
            <a:r>
              <a:rPr lang="en-GB" altLang="en-US" sz="2000" dirty="0">
                <a:cs typeface="Arial" panose="020B0604020202020204" pitchFamily="34" charset="0"/>
              </a:rPr>
              <a:t> </a:t>
            </a:r>
            <a:r>
              <a:rPr lang="en-GB" altLang="en-US" sz="2000" dirty="0" err="1">
                <a:cs typeface="Arial" panose="020B0604020202020204" pitchFamily="34" charset="0"/>
              </a:rPr>
              <a:t>komplexotvorné</a:t>
            </a:r>
            <a:r>
              <a:rPr lang="cs-CZ" altLang="en-US" sz="2000" dirty="0">
                <a:cs typeface="Arial" panose="020B0604020202020204" pitchFamily="34" charset="0"/>
              </a:rPr>
              <a:t>.</a:t>
            </a:r>
            <a:endParaRPr lang="en-GB" altLang="en-US" sz="2000" i="1" dirty="0">
              <a:cs typeface="Arial" panose="020B0604020202020204" pitchFamily="34" charset="0"/>
            </a:endParaRPr>
          </a:p>
          <a:p>
            <a:pPr eaLnBrk="1" hangingPunct="1">
              <a:lnSpc>
                <a:spcPct val="120000"/>
              </a:lnSpc>
              <a:buFont typeface="Wingdings" pitchFamily="2" charset="2"/>
              <a:buNone/>
            </a:pPr>
            <a:r>
              <a:rPr lang="cs-CZ" altLang="en-US" sz="800" i="1" dirty="0">
                <a:cs typeface="Arial" panose="020B0604020202020204" pitchFamily="34" charset="0"/>
              </a:rPr>
              <a:t>	</a:t>
            </a:r>
          </a:p>
          <a:p>
            <a:pPr eaLnBrk="1" hangingPunct="1">
              <a:lnSpc>
                <a:spcPct val="120000"/>
              </a:lnSpc>
              <a:buFont typeface="Wingdings" pitchFamily="2" charset="2"/>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a:t>
            </a:r>
            <a:endParaRPr lang="en-GB" altLang="en-US" sz="2000" dirty="0">
              <a:cs typeface="Arial" panose="020B0604020202020204" pitchFamily="34" charset="0"/>
            </a:endParaRPr>
          </a:p>
          <a:p>
            <a:pPr eaLnBrk="1" hangingPunct="1">
              <a:lnSpc>
                <a:spcPct val="12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1) </a:t>
            </a:r>
            <a:r>
              <a:rPr lang="en-GB" altLang="en-US" sz="2000" dirty="0" err="1">
                <a:cs typeface="Arial" panose="020B0604020202020204" pitchFamily="34" charset="0"/>
              </a:rPr>
              <a:t>Neutralizace</a:t>
            </a:r>
            <a:r>
              <a:rPr lang="en-GB" altLang="en-US" sz="2000" dirty="0">
                <a:cs typeface="Arial" panose="020B0604020202020204" pitchFamily="34" charset="0"/>
              </a:rPr>
              <a:t> HClO</a:t>
            </a:r>
            <a:r>
              <a:rPr lang="en-GB" altLang="en-US" sz="2000" b="1" baseline="-25000" dirty="0">
                <a:cs typeface="Arial" panose="020B0604020202020204" pitchFamily="34" charset="0"/>
              </a:rPr>
              <a:t>4</a:t>
            </a:r>
            <a:r>
              <a:rPr lang="en-GB" altLang="en-US" sz="2000" dirty="0">
                <a:cs typeface="Arial" panose="020B0604020202020204" pitchFamily="34" charset="0"/>
              </a:rPr>
              <a:t> nap</a:t>
            </a:r>
            <a:r>
              <a:rPr lang="cs-CZ" altLang="en-US" sz="2000" dirty="0">
                <a:cs typeface="Arial" panose="020B0604020202020204" pitchFamily="34" charset="0"/>
              </a:rPr>
              <a:t>ř</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Na</a:t>
            </a:r>
            <a:r>
              <a:rPr lang="en-GB" altLang="en-US" sz="2000" b="1" baseline="-25000" dirty="0" err="1">
                <a:cs typeface="Arial" panose="020B0604020202020204" pitchFamily="34" charset="0"/>
              </a:rPr>
              <a:t>2</a:t>
            </a:r>
            <a:r>
              <a:rPr lang="en-GB" altLang="en-US" sz="2000" dirty="0" err="1">
                <a:cs typeface="Arial" panose="020B0604020202020204" pitchFamily="34" charset="0"/>
              </a:rPr>
              <a:t>CO</a:t>
            </a:r>
            <a:r>
              <a:rPr lang="en-GB" altLang="en-US" sz="2000" b="1" baseline="-25000" dirty="0" err="1">
                <a:cs typeface="Arial" panose="020B0604020202020204" pitchFamily="34" charset="0"/>
              </a:rPr>
              <a:t>3</a:t>
            </a:r>
            <a:r>
              <a:rPr lang="en-GB" altLang="en-US" sz="2000" dirty="0">
                <a:cs typeface="Arial" panose="020B0604020202020204" pitchFamily="34" charset="0"/>
              </a:rPr>
              <a:t> + 2 HClO</a:t>
            </a:r>
            <a:r>
              <a:rPr lang="en-GB" altLang="en-US" sz="2000" b="1" baseline="-25000" dirty="0">
                <a:cs typeface="Arial" panose="020B0604020202020204" pitchFamily="34" charset="0"/>
              </a:rPr>
              <a:t>4</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 </a:t>
            </a:r>
            <a:r>
              <a:rPr lang="en-GB" altLang="en-US" sz="2000" dirty="0">
                <a:cs typeface="Arial" panose="020B0604020202020204" pitchFamily="34" charset="0"/>
              </a:rPr>
              <a:t>2 NaClO</a:t>
            </a:r>
            <a:r>
              <a:rPr lang="en-GB" altLang="en-US" sz="2000" b="1" baseline="-25000" dirty="0">
                <a:cs typeface="Arial" panose="020B0604020202020204" pitchFamily="34" charset="0"/>
              </a:rPr>
              <a:t>4</a:t>
            </a:r>
            <a:r>
              <a:rPr lang="en-GB" altLang="en-US" sz="2000" dirty="0">
                <a:cs typeface="Arial" panose="020B0604020202020204" pitchFamily="34" charset="0"/>
              </a:rPr>
              <a:t> + H</a:t>
            </a:r>
            <a:r>
              <a:rPr lang="en-GB" altLang="en-US" sz="2000" b="1" baseline="-25000" dirty="0">
                <a:cs typeface="Arial" panose="020B0604020202020204" pitchFamily="34" charset="0"/>
              </a:rPr>
              <a:t>2</a:t>
            </a:r>
            <a:r>
              <a:rPr lang="en-GB" altLang="en-US" sz="2000" dirty="0">
                <a:cs typeface="Arial" panose="020B0604020202020204" pitchFamily="34" charset="0"/>
              </a:rPr>
              <a:t>O + CO</a:t>
            </a:r>
            <a:r>
              <a:rPr lang="en-GB" altLang="en-US" sz="2000" b="1" baseline="-25000" dirty="0">
                <a:cs typeface="Arial" panose="020B0604020202020204" pitchFamily="34" charset="0"/>
              </a:rPr>
              <a:t>2</a:t>
            </a:r>
          </a:p>
          <a:p>
            <a:pPr marL="0" indent="0" eaLnBrk="1" hangingPunct="1">
              <a:lnSpc>
                <a:spcPct val="120000"/>
              </a:lnSpc>
              <a:buNone/>
            </a:pPr>
            <a:r>
              <a:rPr lang="cs-CZ" altLang="en-US" sz="2000" dirty="0">
                <a:cs typeface="Arial" panose="020B0604020202020204" pitchFamily="34" charset="0"/>
              </a:rPr>
              <a:t>    2) </a:t>
            </a:r>
            <a:r>
              <a:rPr lang="en-GB" altLang="en-US" sz="2000" dirty="0">
                <a:cs typeface="Arial" panose="020B0604020202020204" pitchFamily="34" charset="0"/>
              </a:rPr>
              <a:t>4 KClO</a:t>
            </a:r>
            <a:r>
              <a:rPr lang="en-GB" altLang="en-US" sz="2000" b="1"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3 KClO</a:t>
            </a:r>
            <a:r>
              <a:rPr lang="en-GB" altLang="en-US" sz="2000" b="1" baseline="-25000" dirty="0">
                <a:cs typeface="Arial" panose="020B0604020202020204" pitchFamily="34" charset="0"/>
              </a:rPr>
              <a:t>4</a:t>
            </a:r>
            <a:r>
              <a:rPr lang="en-GB" altLang="en-US" sz="2000" dirty="0">
                <a:cs typeface="Arial" panose="020B0604020202020204" pitchFamily="34" charset="0"/>
              </a:rPr>
              <a:t> + </a:t>
            </a:r>
            <a:r>
              <a:rPr lang="en-GB" altLang="en-US" sz="2000" dirty="0" err="1">
                <a:cs typeface="Arial" panose="020B0604020202020204" pitchFamily="34" charset="0"/>
              </a:rPr>
              <a:t>KCl</a:t>
            </a:r>
            <a:r>
              <a:rPr lang="cs-CZ" altLang="en-US" sz="2000" b="1" baseline="-25000" dirty="0">
                <a:cs typeface="Arial" panose="020B0604020202020204" pitchFamily="34" charset="0"/>
              </a:rPr>
              <a:t>      </a:t>
            </a:r>
            <a:r>
              <a:rPr lang="cs-CZ" altLang="en-US" sz="2000" b="1" dirty="0">
                <a:cs typeface="Arial" panose="020B0604020202020204" pitchFamily="34" charset="0"/>
              </a:rPr>
              <a:t> </a:t>
            </a:r>
            <a:r>
              <a:rPr lang="cs-CZ" altLang="en-US" sz="2000" dirty="0">
                <a:cs typeface="Arial" panose="020B0604020202020204" pitchFamily="34" charset="0"/>
              </a:rPr>
              <a:t>(</a:t>
            </a:r>
            <a:r>
              <a:rPr lang="en-GB" altLang="en-US" sz="2000" dirty="0" err="1">
                <a:cs typeface="Arial" panose="020B0604020202020204" pitchFamily="34" charset="0"/>
              </a:rPr>
              <a:t>tepelný</a:t>
            </a:r>
            <a:r>
              <a:rPr lang="en-GB" altLang="en-US" sz="2000" dirty="0">
                <a:cs typeface="Arial" panose="020B0604020202020204" pitchFamily="34" charset="0"/>
              </a:rPr>
              <a:t> </a:t>
            </a:r>
            <a:r>
              <a:rPr lang="en-GB" altLang="en-US" sz="2000" dirty="0" err="1">
                <a:cs typeface="Arial" panose="020B0604020202020204" pitchFamily="34" charset="0"/>
              </a:rPr>
              <a:t>rozklad</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i</a:t>
            </a:r>
            <a:r>
              <a:rPr lang="en-GB" altLang="en-US" sz="2000" dirty="0">
                <a:cs typeface="Arial" panose="020B0604020202020204" pitchFamily="34" charset="0"/>
              </a:rPr>
              <a:t> </a:t>
            </a:r>
            <a:r>
              <a:rPr lang="en-GB" altLang="en-US" sz="2000" dirty="0" err="1">
                <a:cs typeface="Arial" panose="020B0604020202020204" pitchFamily="34" charset="0"/>
              </a:rPr>
              <a:t>cca</a:t>
            </a:r>
            <a:r>
              <a:rPr lang="en-GB" altLang="en-US" sz="2000" dirty="0">
                <a:cs typeface="Arial" panose="020B0604020202020204" pitchFamily="34" charset="0"/>
              </a:rPr>
              <a:t> 500</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a:t>
            </a:r>
            <a:r>
              <a:rPr lang="cs-CZ" altLang="en-US" sz="2000" dirty="0">
                <a:cs typeface="Arial" panose="020B0604020202020204" pitchFamily="34" charset="0"/>
              </a:rPr>
              <a:t>)</a:t>
            </a:r>
            <a:endParaRPr lang="cs-CZ" altLang="en-US" sz="800" dirty="0">
              <a:cs typeface="Arial" panose="020B0604020202020204" pitchFamily="34" charset="0"/>
            </a:endParaRPr>
          </a:p>
          <a:p>
            <a:pPr>
              <a:lnSpc>
                <a:spcPct val="120000"/>
              </a:lnSpc>
              <a:buNone/>
            </a:pPr>
            <a:r>
              <a:rPr lang="cs-CZ" altLang="en-US" sz="2000" dirty="0">
                <a:cs typeface="Arial" panose="020B0604020202020204" pitchFamily="34" charset="0"/>
              </a:rPr>
              <a:t>     3)</a:t>
            </a:r>
            <a:r>
              <a:rPr lang="cs-CZ" altLang="en-US" sz="2000" i="1" dirty="0">
                <a:cs typeface="Arial" panose="020B0604020202020204" pitchFamily="34" charset="0"/>
              </a:rPr>
              <a:t> </a:t>
            </a:r>
            <a:r>
              <a:rPr lang="cs-CZ" altLang="en-US" sz="2000" dirty="0">
                <a:cs typeface="Arial" panose="020B0604020202020204" pitchFamily="34" charset="0"/>
              </a:rPr>
              <a:t>Anodickou oxidací </a:t>
            </a:r>
            <a:r>
              <a:rPr lang="en-GB" altLang="en-US" sz="2000" dirty="0">
                <a:cs typeface="Arial" panose="020B0604020202020204" pitchFamily="34" charset="0"/>
              </a:rPr>
              <a:t>ClO</a:t>
            </a:r>
            <a:r>
              <a:rPr lang="en-GB" altLang="en-US" sz="2000" b="1" baseline="-25000" dirty="0">
                <a:cs typeface="Arial" panose="020B0604020202020204" pitchFamily="34" charset="0"/>
              </a:rPr>
              <a:t>3</a:t>
            </a:r>
            <a:r>
              <a:rPr lang="cs-CZ" altLang="en-US" sz="2000" b="1" baseline="30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na </a:t>
            </a:r>
            <a:r>
              <a:rPr lang="cs-CZ" altLang="en-US" sz="2000" dirty="0" err="1">
                <a:cs typeface="Arial" panose="020B0604020202020204" pitchFamily="34" charset="0"/>
              </a:rPr>
              <a:t>Pt</a:t>
            </a:r>
            <a:r>
              <a:rPr lang="cs-CZ" altLang="en-US" sz="2000" dirty="0">
                <a:cs typeface="Arial" panose="020B0604020202020204" pitchFamily="34" charset="0"/>
              </a:rPr>
              <a:t> elektrodě</a:t>
            </a:r>
            <a:endParaRPr lang="en-GB" altLang="en-US" sz="2000" i="1" dirty="0">
              <a:cs typeface="Arial" panose="020B0604020202020204" pitchFamily="34" charset="0"/>
            </a:endParaRPr>
          </a:p>
          <a:p>
            <a:pPr eaLnBrk="1" hangingPunct="1">
              <a:lnSpc>
                <a:spcPct val="120000"/>
              </a:lnSpc>
              <a:buFont typeface="Wingdings" pitchFamily="2" charset="2"/>
              <a:buNone/>
            </a:pPr>
            <a:endParaRPr lang="cs-CZ" altLang="en-US" sz="800" i="1" dirty="0">
              <a:cs typeface="Arial" panose="020B0604020202020204" pitchFamily="34" charset="0"/>
            </a:endParaRPr>
          </a:p>
          <a:p>
            <a:pPr eaLnBrk="1" hangingPunct="1">
              <a:lnSpc>
                <a:spcPct val="120000"/>
              </a:lnSpc>
              <a:buFont typeface="Wingdings" pitchFamily="2" charset="2"/>
              <a:buNone/>
            </a:pPr>
            <a:r>
              <a:rPr lang="en-GB" altLang="en-US" sz="2000" i="1" dirty="0" err="1">
                <a:cs typeface="Arial" panose="020B0604020202020204" pitchFamily="34" charset="0"/>
              </a:rPr>
              <a:t>Použití</a:t>
            </a:r>
            <a:r>
              <a:rPr lang="en-GB" altLang="en-US" sz="2000" i="1" dirty="0">
                <a:cs typeface="Arial" panose="020B0604020202020204" pitchFamily="34" charset="0"/>
              </a:rPr>
              <a:t>:</a:t>
            </a:r>
            <a:r>
              <a:rPr lang="en-GB" altLang="en-US" sz="2000" dirty="0">
                <a:cs typeface="Arial" panose="020B0604020202020204" pitchFamily="34" charset="0"/>
              </a:rPr>
              <a:t> </a:t>
            </a:r>
            <a:endParaRPr lang="cs-CZ" altLang="en-US" sz="2000" dirty="0">
              <a:cs typeface="Arial" panose="020B0604020202020204" pitchFamily="34" charset="0"/>
            </a:endParaRPr>
          </a:p>
          <a:p>
            <a:pPr algn="just">
              <a:lnSpc>
                <a:spcPct val="120000"/>
              </a:lnSpc>
              <a:buNone/>
            </a:pPr>
            <a:r>
              <a:rPr lang="cs-CZ" altLang="en-US" sz="2000" dirty="0">
                <a:cs typeface="Arial" panose="020B0604020202020204" pitchFamily="34" charset="0"/>
              </a:rPr>
              <a:t>	</a:t>
            </a:r>
            <a:r>
              <a:rPr lang="en-GB" altLang="en-US" sz="2000" dirty="0">
                <a:cs typeface="Arial" panose="020B0604020202020204" pitchFamily="34" charset="0"/>
              </a:rPr>
              <a:t>ox</a:t>
            </a:r>
            <a:r>
              <a:rPr lang="cs-CZ" altLang="en-US" sz="2000" dirty="0" err="1">
                <a:cs typeface="Arial" panose="020B0604020202020204" pitchFamily="34" charset="0"/>
              </a:rPr>
              <a:t>idační</a:t>
            </a:r>
            <a:r>
              <a:rPr lang="cs-CZ" altLang="en-US" sz="2000" dirty="0">
                <a:cs typeface="Arial" panose="020B0604020202020204" pitchFamily="34" charset="0"/>
              </a:rPr>
              <a:t> č</a:t>
            </a:r>
            <a:r>
              <a:rPr lang="en-GB" altLang="en-US" sz="2000" dirty="0" err="1">
                <a:cs typeface="Arial" panose="020B0604020202020204" pitchFamily="34" charset="0"/>
              </a:rPr>
              <a:t>inidla</a:t>
            </a:r>
            <a:r>
              <a:rPr lang="en-GB" altLang="en-US" sz="2000" dirty="0">
                <a:cs typeface="Arial" panose="020B0604020202020204" pitchFamily="34" charset="0"/>
              </a:rPr>
              <a:t>, </a:t>
            </a:r>
            <a:r>
              <a:rPr lang="cs-CZ" altLang="en-US" sz="2000" dirty="0">
                <a:cs typeface="Arial" panose="020B0604020202020204" pitchFamily="34" charset="0"/>
              </a:rPr>
              <a:t>součást střeliva a pyrotechniky. </a:t>
            </a:r>
          </a:p>
          <a:p>
            <a:pPr algn="just">
              <a:lnSpc>
                <a:spcPct val="120000"/>
              </a:lnSpc>
              <a:buNone/>
            </a:pPr>
            <a:r>
              <a:rPr lang="cs-CZ" sz="2000" dirty="0" err="1">
                <a:cs typeface="Arial" panose="020B0604020202020204" pitchFamily="34" charset="0"/>
              </a:rPr>
              <a:t>NH</a:t>
            </a:r>
            <a:r>
              <a:rPr lang="cs-CZ" sz="2000" baseline="-25000" dirty="0" err="1">
                <a:cs typeface="Arial" panose="020B0604020202020204" pitchFamily="34" charset="0"/>
              </a:rPr>
              <a:t>4</a:t>
            </a:r>
            <a:r>
              <a:rPr lang="cs-CZ" sz="2000" dirty="0" err="1">
                <a:cs typeface="Arial" panose="020B0604020202020204" pitchFamily="34" charset="0"/>
              </a:rPr>
              <a:t>ClO</a:t>
            </a:r>
            <a:r>
              <a:rPr lang="cs-CZ" sz="2000" baseline="-25000" dirty="0" err="1">
                <a:cs typeface="Arial" panose="020B0604020202020204" pitchFamily="34" charset="0"/>
              </a:rPr>
              <a:t>4</a:t>
            </a:r>
            <a:r>
              <a:rPr lang="cs-CZ" sz="2000" dirty="0">
                <a:cs typeface="Arial" panose="020B0604020202020204" pitchFamily="34" charset="0"/>
              </a:rPr>
              <a:t> se používá jako okysličovadlo v raketových motorech na tuhá paliva.</a:t>
            </a:r>
          </a:p>
          <a:p>
            <a:pPr algn="just">
              <a:lnSpc>
                <a:spcPct val="120000"/>
              </a:lnSpc>
              <a:buNone/>
            </a:pPr>
            <a:r>
              <a:rPr lang="cs-CZ" sz="2000" dirty="0">
                <a:cs typeface="Arial" panose="020B0604020202020204" pitchFamily="34" charset="0"/>
              </a:rPr>
              <a:t>Mg(ClO</a:t>
            </a:r>
            <a:r>
              <a:rPr lang="cs-CZ" sz="2000" baseline="-25000" dirty="0">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2</a:t>
            </a:r>
            <a:r>
              <a:rPr lang="cs-CZ" sz="2000" dirty="0">
                <a:cs typeface="Arial" panose="020B0604020202020204" pitchFamily="34" charset="0"/>
              </a:rPr>
              <a:t> se v laboratorní praxi používá k sušení plynů.</a:t>
            </a:r>
          </a:p>
          <a:p>
            <a:pPr eaLnBrk="1" hangingPunct="1">
              <a:lnSpc>
                <a:spcPct val="120000"/>
              </a:lnSpc>
              <a:buFont typeface="Wingdings" pitchFamily="2" charset="2"/>
              <a:buNone/>
            </a:pPr>
            <a:endParaRPr lang="cs-CZ" altLang="en-US" sz="2000" dirty="0">
              <a:cs typeface="Arial" panose="020B0604020202020204" pitchFamily="34" charset="0"/>
            </a:endParaRPr>
          </a:p>
        </p:txBody>
      </p:sp>
    </p:spTree>
    <p:extLst>
      <p:ext uri="{BB962C8B-B14F-4D97-AF65-F5344CB8AC3E}">
        <p14:creationId xmlns:p14="http://schemas.microsoft.com/office/powerpoint/2010/main" val="40422832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e the source image">
            <a:extLst>
              <a:ext uri="{FF2B5EF4-FFF2-40B4-BE49-F238E27FC236}">
                <a16:creationId xmlns:a16="http://schemas.microsoft.com/office/drawing/2014/main" id="{470ECFF4-E11C-4526-B98E-24AF01B21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308431"/>
            <a:ext cx="7810500" cy="6349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116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66700" y="266699"/>
            <a:ext cx="8610600" cy="6358035"/>
          </a:xfrm>
        </p:spPr>
        <p:txBody>
          <a:bodyPr>
            <a:noAutofit/>
          </a:bodyPr>
          <a:lstStyle/>
          <a:p>
            <a:pPr marL="0" indent="0" algn="ctr" eaLnBrk="1" hangingPunct="1">
              <a:buNone/>
            </a:pPr>
            <a:r>
              <a:rPr lang="en-GB" altLang="en-US" sz="2400" b="1" dirty="0" err="1">
                <a:cs typeface="Arial" panose="020B0604020202020204" pitchFamily="34" charset="0"/>
              </a:rPr>
              <a:t>Oxoslou</a:t>
            </a:r>
            <a:r>
              <a:rPr lang="cs-CZ" altLang="en-US" sz="2400" b="1" dirty="0">
                <a:cs typeface="Arial" panose="020B0604020202020204" pitchFamily="34" charset="0"/>
              </a:rPr>
              <a:t>č</a:t>
            </a:r>
            <a:r>
              <a:rPr lang="en-GB" altLang="en-US" sz="2400" b="1" dirty="0" err="1">
                <a:cs typeface="Arial" panose="020B0604020202020204" pitchFamily="34" charset="0"/>
              </a:rPr>
              <a:t>eniny</a:t>
            </a:r>
            <a:r>
              <a:rPr lang="en-GB" altLang="en-US" sz="2400" b="1" dirty="0">
                <a:cs typeface="Arial" panose="020B0604020202020204" pitchFamily="34" charset="0"/>
              </a:rPr>
              <a:t> </a:t>
            </a:r>
            <a:r>
              <a:rPr lang="en-GB" altLang="en-US" sz="2400" b="1" dirty="0" err="1">
                <a:cs typeface="Arial" panose="020B0604020202020204" pitchFamily="34" charset="0"/>
              </a:rPr>
              <a:t>bromu</a:t>
            </a:r>
            <a:endParaRPr lang="cs-CZ" altLang="en-US" sz="2400" b="1"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cs-CZ" altLang="en-US" sz="2000" b="1" dirty="0">
                <a:cs typeface="Arial" panose="020B0604020202020204" pitchFamily="34" charset="0"/>
              </a:rPr>
              <a:t>Oxidy bromu</a:t>
            </a:r>
          </a:p>
          <a:p>
            <a:pP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Br</a:t>
            </a:r>
            <a:r>
              <a:rPr lang="en-GB" altLang="en-US" sz="2000" baseline="-25000" dirty="0" err="1">
                <a:cs typeface="Arial" panose="020B0604020202020204" pitchFamily="34" charset="0"/>
              </a:rPr>
              <a:t>2</a:t>
            </a:r>
            <a:r>
              <a:rPr lang="en-GB" altLang="en-US" sz="2000" dirty="0" err="1">
                <a:cs typeface="Arial" panose="020B0604020202020204" pitchFamily="34" charset="0"/>
              </a:rPr>
              <a:t>O</a:t>
            </a:r>
            <a:r>
              <a:rPr lang="en-GB" altLang="en-US" sz="2000" dirty="0">
                <a:cs typeface="Arial" panose="020B0604020202020204" pitchFamily="34" charset="0"/>
              </a:rPr>
              <a:t>, BrO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BrO</a:t>
            </a:r>
            <a:r>
              <a:rPr lang="en-GB" altLang="en-US" sz="2000" baseline="-25000" dirty="0" err="1">
                <a:cs typeface="Arial" panose="020B0604020202020204" pitchFamily="34" charset="0"/>
              </a:rPr>
              <a:t>3</a:t>
            </a:r>
            <a:r>
              <a:rPr lang="cs-CZ" altLang="en-US" sz="2000" baseline="-25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krajn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nestálé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a:t>
            </a:r>
            <a:r>
              <a:rPr lang="en-GB" altLang="en-US" sz="2000" dirty="0" err="1">
                <a:cs typeface="Arial" panose="020B0604020202020204" pitchFamily="34" charset="0"/>
              </a:rPr>
              <a:t>schopné</a:t>
            </a:r>
            <a:r>
              <a:rPr lang="en-GB" altLang="en-US" sz="2000" dirty="0">
                <a:cs typeface="Arial" panose="020B0604020202020204" pitchFamily="34" charset="0"/>
              </a:rPr>
              <a:t> existence </a:t>
            </a:r>
            <a:r>
              <a:rPr lang="en-GB" altLang="en-US" sz="2000" dirty="0" err="1">
                <a:cs typeface="Arial" panose="020B0604020202020204" pitchFamily="34" charset="0"/>
              </a:rPr>
              <a:t>jen</a:t>
            </a:r>
            <a:r>
              <a:rPr lang="en-GB" altLang="en-US" sz="2000" dirty="0">
                <a:cs typeface="Arial" panose="020B0604020202020204" pitchFamily="34" charset="0"/>
              </a:rPr>
              <a:t> </a:t>
            </a:r>
            <a:r>
              <a:rPr lang="en-GB" altLang="en-US" sz="2000" dirty="0" err="1">
                <a:cs typeface="Arial" panose="020B0604020202020204" pitchFamily="34" charset="0"/>
              </a:rPr>
              <a:t>hluboko</a:t>
            </a:r>
            <a:r>
              <a:rPr lang="en-GB" altLang="en-US" sz="2000" dirty="0">
                <a:cs typeface="Arial" panose="020B0604020202020204" pitchFamily="34" charset="0"/>
              </a:rPr>
              <a:t> pod 0 </a:t>
            </a:r>
            <a:r>
              <a:rPr lang="cs-CZ" altLang="en-US" sz="2000" baseline="30000" dirty="0">
                <a:cs typeface="Arial" panose="020B0604020202020204" pitchFamily="34" charset="0"/>
              </a:rPr>
              <a:t>0</a:t>
            </a:r>
            <a:r>
              <a:rPr lang="en-GB" altLang="en-US" sz="2000" dirty="0">
                <a:cs typeface="Arial" panose="020B0604020202020204" pitchFamily="34" charset="0"/>
              </a:rPr>
              <a:t>C</a:t>
            </a:r>
            <a:endParaRPr lang="cs-CZ" altLang="en-US" sz="2000" dirty="0">
              <a:cs typeface="Arial" panose="020B0604020202020204" pitchFamily="34" charset="0"/>
            </a:endParaRPr>
          </a:p>
          <a:p>
            <a:pPr eaLnBrk="1" hangingPunct="1">
              <a:buFont typeface="Wingdings" pitchFamily="2" charset="2"/>
              <a:buNone/>
            </a:pPr>
            <a:endParaRPr lang="en-GB" altLang="en-US" sz="2000" dirty="0">
              <a:cs typeface="Arial" panose="020B0604020202020204" pitchFamily="34" charset="0"/>
            </a:endParaRPr>
          </a:p>
          <a:p>
            <a:pPr marL="0" indent="0" eaLnBrk="1" hangingPunct="1">
              <a:buNone/>
            </a:pPr>
            <a:r>
              <a:rPr lang="cs-CZ" altLang="en-US" sz="2000" b="1" dirty="0">
                <a:cs typeface="Arial" panose="020B0604020202020204" pitchFamily="34" charset="0"/>
              </a:rPr>
              <a:t>Kyselina </a:t>
            </a:r>
            <a:r>
              <a:rPr lang="cs-CZ" altLang="en-US" sz="2000" b="1" dirty="0" err="1">
                <a:cs typeface="Arial" panose="020B0604020202020204" pitchFamily="34" charset="0"/>
              </a:rPr>
              <a:t>bromná</a:t>
            </a:r>
            <a:r>
              <a:rPr lang="cs-CZ" altLang="en-US" sz="2000" b="1" dirty="0">
                <a:cs typeface="Arial" panose="020B0604020202020204" pitchFamily="34" charset="0"/>
              </a:rPr>
              <a:t> a </a:t>
            </a:r>
            <a:r>
              <a:rPr lang="cs-CZ" altLang="en-US" sz="2000" b="1" dirty="0" err="1">
                <a:cs typeface="Arial" panose="020B0604020202020204" pitchFamily="34" charset="0"/>
              </a:rPr>
              <a:t>bromnany</a:t>
            </a:r>
            <a:r>
              <a:rPr lang="cs-CZ" altLang="en-US" sz="2000" b="1" dirty="0">
                <a:cs typeface="Arial" panose="020B0604020202020204" pitchFamily="34" charset="0"/>
              </a:rPr>
              <a:t> (</a:t>
            </a:r>
            <a:r>
              <a:rPr lang="en-GB" altLang="en-US" sz="2000" b="1" dirty="0" err="1">
                <a:cs typeface="Arial" panose="020B0604020202020204" pitchFamily="34" charset="0"/>
              </a:rPr>
              <a:t>HBrO</a:t>
            </a:r>
            <a:r>
              <a:rPr lang="en-GB" altLang="en-US" sz="2000" b="1" dirty="0">
                <a:cs typeface="Arial" panose="020B0604020202020204" pitchFamily="34" charset="0"/>
              </a:rPr>
              <a:t> </a:t>
            </a:r>
            <a:r>
              <a:rPr lang="en-GB" altLang="en-US" sz="2000" dirty="0">
                <a:cs typeface="Arial" panose="020B0604020202020204" pitchFamily="34" charset="0"/>
              </a:rPr>
              <a:t>a</a:t>
            </a:r>
            <a:r>
              <a:rPr lang="en-GB" altLang="en-US" sz="2000" b="1" dirty="0">
                <a:cs typeface="Arial" panose="020B0604020202020204" pitchFamily="34" charset="0"/>
              </a:rPr>
              <a:t> </a:t>
            </a:r>
            <a:r>
              <a:rPr lang="en-GB" altLang="en-US" sz="2000" b="1" dirty="0" err="1">
                <a:cs typeface="Arial" panose="020B0604020202020204" pitchFamily="34" charset="0"/>
              </a:rPr>
              <a:t>M</a:t>
            </a:r>
            <a:r>
              <a:rPr lang="en-GB" altLang="en-US" sz="2000" baseline="30000" dirty="0" err="1">
                <a:cs typeface="Arial" panose="020B0604020202020204" pitchFamily="34" charset="0"/>
              </a:rPr>
              <a:t>I</a:t>
            </a:r>
            <a:r>
              <a:rPr lang="en-GB" altLang="en-US" sz="2000" b="1" dirty="0" err="1">
                <a:cs typeface="Arial" panose="020B0604020202020204" pitchFamily="34" charset="0"/>
              </a:rPr>
              <a:t>BrO</a:t>
            </a:r>
            <a:r>
              <a:rPr lang="cs-CZ" altLang="en-US" sz="2000" b="1" dirty="0">
                <a:cs typeface="Arial" panose="020B0604020202020204" pitchFamily="34" charset="0"/>
              </a:rPr>
              <a:t>)</a:t>
            </a:r>
          </a:p>
          <a:p>
            <a:pPr marL="0" indent="0" eaLnBrk="1" hangingPunct="1">
              <a:buNone/>
            </a:pPr>
            <a:endParaRPr lang="en-GB" altLang="en-US" sz="8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obdobné</a:t>
            </a:r>
            <a:r>
              <a:rPr lang="en-GB" altLang="en-US" sz="2000" dirty="0">
                <a:cs typeface="Arial" panose="020B0604020202020204" pitchFamily="34" charset="0"/>
              </a:rPr>
              <a:t> </a:t>
            </a:r>
            <a:r>
              <a:rPr lang="en-GB" altLang="en-US" sz="2000" dirty="0" err="1">
                <a:cs typeface="Arial" panose="020B0604020202020204" pitchFamily="34" charset="0"/>
              </a:rPr>
              <a:t>vlastnosti</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HClO</a:t>
            </a:r>
            <a:r>
              <a:rPr lang="en-GB" altLang="en-US" sz="2000" dirty="0">
                <a:cs typeface="Arial" panose="020B0604020202020204" pitchFamily="34" charset="0"/>
              </a:rPr>
              <a:t> a </a:t>
            </a:r>
            <a:r>
              <a:rPr lang="en-GB" altLang="en-US" sz="2000" dirty="0" err="1">
                <a:cs typeface="Arial" panose="020B0604020202020204" pitchFamily="34" charset="0"/>
              </a:rPr>
              <a:t>M</a:t>
            </a:r>
            <a:r>
              <a:rPr lang="en-GB" altLang="en-US" sz="2000" baseline="30000" dirty="0" err="1">
                <a:cs typeface="Arial" panose="020B0604020202020204" pitchFamily="34" charset="0"/>
              </a:rPr>
              <a:t>I</a:t>
            </a:r>
            <a:r>
              <a:rPr lang="en-GB" altLang="en-US" sz="2000" dirty="0" err="1">
                <a:cs typeface="Arial" panose="020B0604020202020204" pitchFamily="34" charset="0"/>
              </a:rPr>
              <a:t>ClO</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bromnany</a:t>
            </a:r>
            <a:r>
              <a:rPr lang="en-GB" altLang="en-US" sz="2000" dirty="0">
                <a:cs typeface="Arial" panose="020B0604020202020204" pitchFamily="34" charset="0"/>
              </a:rPr>
              <a:t> </a:t>
            </a:r>
            <a:r>
              <a:rPr lang="en-GB" altLang="en-US" sz="2000" dirty="0" err="1">
                <a:cs typeface="Arial" panose="020B0604020202020204" pitchFamily="34" charset="0"/>
              </a:rPr>
              <a:t>mají</a:t>
            </a:r>
            <a:r>
              <a:rPr lang="en-GB" altLang="en-US" sz="2000" dirty="0">
                <a:cs typeface="Arial" panose="020B0604020202020204" pitchFamily="34" charset="0"/>
              </a:rPr>
              <a:t> v</a:t>
            </a:r>
            <a:r>
              <a:rPr lang="cs-CZ" altLang="en-US" sz="2000" dirty="0">
                <a:cs typeface="Arial" panose="020B0604020202020204" pitchFamily="34" charset="0"/>
              </a:rPr>
              <a:t>ě</a:t>
            </a:r>
            <a:r>
              <a:rPr lang="en-GB" altLang="en-US" sz="2000" dirty="0" err="1">
                <a:cs typeface="Arial" panose="020B0604020202020204" pitchFamily="34" charset="0"/>
              </a:rPr>
              <a:t>tší</a:t>
            </a:r>
            <a:r>
              <a:rPr lang="en-GB" altLang="en-US" sz="2000" dirty="0">
                <a:cs typeface="Arial" panose="020B0604020202020204" pitchFamily="34" charset="0"/>
              </a:rPr>
              <a:t> </a:t>
            </a:r>
            <a:r>
              <a:rPr lang="en-GB" altLang="en-US" sz="2000" dirty="0" err="1">
                <a:cs typeface="Arial" panose="020B0604020202020204" pitchFamily="34" charset="0"/>
              </a:rPr>
              <a:t>sklon</a:t>
            </a:r>
            <a:r>
              <a:rPr lang="en-GB" altLang="en-US" sz="2000" dirty="0">
                <a:cs typeface="Arial" panose="020B0604020202020204" pitchFamily="34" charset="0"/>
              </a:rPr>
              <a:t> k </a:t>
            </a:r>
            <a:r>
              <a:rPr lang="en-GB" altLang="en-US" sz="2000" dirty="0" err="1">
                <a:cs typeface="Arial" panose="020B0604020202020204" pitchFamily="34" charset="0"/>
              </a:rPr>
              <a:t>disproporcionaci</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BrO</a:t>
            </a:r>
            <a:r>
              <a:rPr lang="en-GB" altLang="en-US" sz="2000" baseline="-25000" dirty="0">
                <a:cs typeface="Arial" panose="020B0604020202020204" pitchFamily="34" charset="0"/>
              </a:rPr>
              <a:t>3</a:t>
            </a:r>
            <a:r>
              <a:rPr lang="en-GB" altLang="en-US" sz="2000" baseline="30000" dirty="0">
                <a:cs typeface="Arial" panose="020B0604020202020204" pitchFamily="34" charset="0"/>
              </a:rPr>
              <a:t>-</a:t>
            </a:r>
            <a:r>
              <a:rPr lang="en-GB" altLang="en-US" sz="2000" dirty="0">
                <a:cs typeface="Arial" panose="020B0604020202020204" pitchFamily="34" charset="0"/>
              </a:rPr>
              <a:t> a Br</a:t>
            </a:r>
            <a:r>
              <a:rPr lang="en-GB" altLang="en-US" sz="2000" baseline="30000" dirty="0">
                <a:cs typeface="Arial" panose="020B0604020202020204" pitchFamily="34" charset="0"/>
              </a:rPr>
              <a:t>-</a:t>
            </a:r>
            <a:r>
              <a:rPr lang="cs-CZ" altLang="en-US" sz="2000" dirty="0">
                <a:cs typeface="Arial" panose="020B0604020202020204" pitchFamily="34" charset="0"/>
              </a:rPr>
              <a:t> </a:t>
            </a:r>
          </a:p>
          <a:p>
            <a:pPr marL="0" indent="0">
              <a:buNone/>
            </a:pPr>
            <a:endParaRPr lang="cs-CZ" altLang="en-US" sz="2000" b="1" dirty="0">
              <a:cs typeface="Arial" panose="020B0604020202020204" pitchFamily="34" charset="0"/>
            </a:endParaRPr>
          </a:p>
          <a:p>
            <a:pPr marL="0" indent="0">
              <a:buNone/>
            </a:pPr>
            <a:r>
              <a:rPr lang="cs-CZ" altLang="en-US" sz="2000" b="1" dirty="0">
                <a:cs typeface="Arial" panose="020B0604020202020204" pitchFamily="34" charset="0"/>
              </a:rPr>
              <a:t>Kyselina bromičná (</a:t>
            </a:r>
            <a:r>
              <a:rPr lang="en-GB" altLang="en-US" sz="2000" b="1" dirty="0" err="1">
                <a:cs typeface="Arial" panose="020B0604020202020204" pitchFamily="34" charset="0"/>
              </a:rPr>
              <a:t>HBrO</a:t>
            </a:r>
            <a:r>
              <a:rPr lang="en-GB" altLang="en-US" sz="2000" baseline="-25000" dirty="0" err="1">
                <a:cs typeface="Arial" panose="020B0604020202020204" pitchFamily="34" charset="0"/>
              </a:rPr>
              <a:t>3</a:t>
            </a:r>
            <a:r>
              <a:rPr lang="cs-CZ" altLang="en-US" sz="2000" dirty="0">
                <a:cs typeface="Arial" panose="020B0604020202020204" pitchFamily="34" charset="0"/>
              </a:rPr>
              <a:t>)</a:t>
            </a:r>
            <a:endParaRPr lang="en-GB" altLang="en-US" sz="2000" baseline="-25000" dirty="0">
              <a:cs typeface="Arial" panose="020B0604020202020204" pitchFamily="34" charset="0"/>
            </a:endParaRPr>
          </a:p>
          <a:p>
            <a:pPr>
              <a:buNone/>
            </a:pPr>
            <a:r>
              <a:rPr lang="cs-CZ" altLang="en-US" sz="800" dirty="0">
                <a:cs typeface="Arial" panose="020B0604020202020204" pitchFamily="34" charset="0"/>
              </a:rPr>
              <a:t>	</a:t>
            </a:r>
          </a:p>
          <a:p>
            <a:pPr>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analogické</a:t>
            </a:r>
            <a:r>
              <a:rPr lang="en-GB" altLang="en-US" sz="2000" dirty="0">
                <a:cs typeface="Arial" panose="020B0604020202020204" pitchFamily="34" charset="0"/>
              </a:rPr>
              <a:t> </a:t>
            </a:r>
            <a:r>
              <a:rPr lang="en-GB" altLang="en-US" sz="2000" dirty="0" err="1">
                <a:cs typeface="Arial" panose="020B0604020202020204" pitchFamily="34" charset="0"/>
              </a:rPr>
              <a:t>vlastnosti</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HClO</a:t>
            </a:r>
            <a:r>
              <a:rPr lang="en-GB" altLang="en-US" sz="2000" baseline="-25000" dirty="0">
                <a:cs typeface="Arial" panose="020B0604020202020204" pitchFamily="34" charset="0"/>
              </a:rPr>
              <a:t>3</a:t>
            </a:r>
            <a:endParaRPr lang="cs-CZ" altLang="en-US" sz="2000" baseline="-25000" dirty="0">
              <a:cs typeface="Arial" panose="020B0604020202020204" pitchFamily="34" charset="0"/>
            </a:endParaRPr>
          </a:p>
          <a:p>
            <a:pPr>
              <a:buNone/>
            </a:pPr>
            <a:endParaRPr lang="en-GB" altLang="en-US" sz="800" baseline="-25000" dirty="0">
              <a:cs typeface="Arial" panose="020B0604020202020204" pitchFamily="34" charset="0"/>
            </a:endParaRPr>
          </a:p>
          <a:p>
            <a:pPr>
              <a:buNone/>
            </a:pPr>
            <a:r>
              <a:rPr lang="cs-CZ" altLang="en-US" sz="2000" i="1" dirty="0">
                <a:cs typeface="Arial" panose="020B0604020202020204" pitchFamily="34" charset="0"/>
              </a:rPr>
              <a:t>	</a:t>
            </a: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a:t>
            </a:r>
            <a:r>
              <a:rPr lang="en-GB" altLang="en-US" sz="2000" dirty="0">
                <a:cs typeface="Arial" panose="020B0604020202020204" pitchFamily="34" charset="0"/>
              </a:rPr>
              <a:t> </a:t>
            </a:r>
          </a:p>
          <a:p>
            <a:pPr>
              <a:buNone/>
            </a:pPr>
            <a:r>
              <a:rPr lang="cs-CZ" altLang="en-US" sz="2000" dirty="0">
                <a:cs typeface="Arial" panose="020B0604020202020204" pitchFamily="34" charset="0"/>
              </a:rPr>
              <a:t>		</a:t>
            </a:r>
            <a:r>
              <a:rPr lang="en-GB" altLang="en-US" sz="2000" dirty="0">
                <a:cs typeface="Arial" panose="020B0604020202020204" pitchFamily="34" charset="0"/>
              </a:rPr>
              <a:t>1) Ba(BrO</a:t>
            </a:r>
            <a:r>
              <a:rPr lang="en-GB" altLang="en-US" sz="2000" baseline="-25000" dirty="0">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SO</a:t>
            </a:r>
            <a:r>
              <a:rPr lang="en-GB" altLang="en-US" sz="2000" baseline="-25000" dirty="0">
                <a:cs typeface="Arial" panose="020B0604020202020204" pitchFamily="34" charset="0"/>
              </a:rPr>
              <a:t>4</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BaSO</a:t>
            </a:r>
            <a:r>
              <a:rPr lang="en-GB" altLang="en-US" sz="2000" baseline="-25000" dirty="0">
                <a:cs typeface="Arial" panose="020B0604020202020204" pitchFamily="34" charset="0"/>
              </a:rPr>
              <a:t>4</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+ 2 </a:t>
            </a:r>
            <a:r>
              <a:rPr lang="en-GB" altLang="en-US" sz="2000" dirty="0" err="1">
                <a:cs typeface="Arial" panose="020B0604020202020204" pitchFamily="34" charset="0"/>
              </a:rPr>
              <a:t>HBrO</a:t>
            </a:r>
            <a:r>
              <a:rPr lang="en-GB" altLang="en-US" sz="2000" baseline="-25000" dirty="0" err="1">
                <a:cs typeface="Arial" panose="020B0604020202020204" pitchFamily="34" charset="0"/>
              </a:rPr>
              <a:t>3</a:t>
            </a:r>
            <a:endParaRPr lang="cs-CZ" altLang="en-US" sz="2000" baseline="-25000" dirty="0">
              <a:cs typeface="Arial" panose="020B0604020202020204" pitchFamily="34" charset="0"/>
            </a:endParaRPr>
          </a:p>
          <a:p>
            <a:pPr>
              <a:buNone/>
            </a:pPr>
            <a:endParaRPr lang="en-GB" altLang="en-US" sz="800" baseline="-25000" dirty="0">
              <a:cs typeface="Arial" panose="020B0604020202020204" pitchFamily="34" charset="0"/>
            </a:endParaRPr>
          </a:p>
          <a:p>
            <a:pPr>
              <a:buNone/>
            </a:pPr>
            <a:r>
              <a:rPr lang="cs-CZ" altLang="en-US" sz="2000" dirty="0">
                <a:cs typeface="Arial" panose="020B0604020202020204" pitchFamily="34" charset="0"/>
              </a:rPr>
              <a:t>		</a:t>
            </a:r>
            <a:r>
              <a:rPr lang="en-GB" altLang="en-US" sz="2000" dirty="0">
                <a:cs typeface="Arial" panose="020B0604020202020204" pitchFamily="34" charset="0"/>
              </a:rPr>
              <a:t>2) Br</a:t>
            </a:r>
            <a:r>
              <a:rPr lang="en-GB" altLang="en-US" sz="2000" baseline="-25000" dirty="0">
                <a:cs typeface="Arial" panose="020B0604020202020204" pitchFamily="34" charset="0"/>
              </a:rPr>
              <a:t>2</a:t>
            </a:r>
            <a:r>
              <a:rPr lang="en-GB" altLang="en-US" sz="2000" dirty="0">
                <a:cs typeface="Arial" panose="020B0604020202020204" pitchFamily="34" charset="0"/>
              </a:rPr>
              <a:t> + 5 Cl</a:t>
            </a:r>
            <a:r>
              <a:rPr lang="en-GB" altLang="en-US" sz="2000" baseline="-25000" dirty="0">
                <a:cs typeface="Arial" panose="020B0604020202020204" pitchFamily="34" charset="0"/>
              </a:rPr>
              <a:t>2</a:t>
            </a:r>
            <a:r>
              <a:rPr lang="en-GB" altLang="en-US" sz="2000" dirty="0">
                <a:cs typeface="Arial" panose="020B0604020202020204" pitchFamily="34" charset="0"/>
              </a:rPr>
              <a:t> + 6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HBrO</a:t>
            </a:r>
            <a:r>
              <a:rPr lang="en-GB" altLang="en-US" sz="2000" baseline="-25000" dirty="0">
                <a:cs typeface="Arial" panose="020B0604020202020204" pitchFamily="34" charset="0"/>
              </a:rPr>
              <a:t>3</a:t>
            </a:r>
            <a:r>
              <a:rPr lang="en-GB" altLang="en-US" sz="2000" dirty="0">
                <a:cs typeface="Arial" panose="020B0604020202020204" pitchFamily="34" charset="0"/>
              </a:rPr>
              <a:t> + 10 </a:t>
            </a:r>
            <a:r>
              <a:rPr lang="en-GB" altLang="en-US" sz="2000" dirty="0" err="1">
                <a:cs typeface="Arial" panose="020B0604020202020204" pitchFamily="34" charset="0"/>
              </a:rPr>
              <a:t>HCl</a:t>
            </a:r>
            <a:r>
              <a:rPr lang="en-GB" altLang="en-US" sz="2000" b="1" dirty="0">
                <a:cs typeface="Arial" panose="020B0604020202020204" pitchFamily="34" charset="0"/>
              </a:rPr>
              <a:t>	</a:t>
            </a:r>
          </a:p>
        </p:txBody>
      </p:sp>
    </p:spTree>
    <p:extLst>
      <p:ext uri="{BB962C8B-B14F-4D97-AF65-F5344CB8AC3E}">
        <p14:creationId xmlns:p14="http://schemas.microsoft.com/office/powerpoint/2010/main" val="8505307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288925" y="160338"/>
            <a:ext cx="8763000" cy="3315478"/>
          </a:xfrm>
        </p:spPr>
        <p:txBody>
          <a:bodyPr>
            <a:normAutofit/>
          </a:bodyPr>
          <a:lstStyle/>
          <a:p>
            <a:pPr marL="0" indent="0" eaLnBrk="1" hangingPunct="1">
              <a:lnSpc>
                <a:spcPct val="110000"/>
              </a:lnSpc>
              <a:buNone/>
            </a:pPr>
            <a:r>
              <a:rPr lang="cs-CZ" altLang="en-US" sz="2000" b="1" dirty="0">
                <a:cs typeface="Arial" panose="020B0604020202020204" pitchFamily="34" charset="0"/>
              </a:rPr>
              <a:t>Bromičnany (</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dirty="0" err="1">
                <a:cs typeface="Arial" panose="020B0604020202020204" pitchFamily="34" charset="0"/>
              </a:rPr>
              <a:t>BrO</a:t>
            </a:r>
            <a:r>
              <a:rPr lang="en-GB" altLang="en-US" sz="2000" baseline="-25000" dirty="0" err="1">
                <a:cs typeface="Arial" panose="020B0604020202020204" pitchFamily="34" charset="0"/>
              </a:rPr>
              <a:t>3</a:t>
            </a:r>
            <a:r>
              <a:rPr lang="cs-CZ" altLang="en-US" sz="2000" dirty="0">
                <a:cs typeface="Arial" panose="020B0604020202020204" pitchFamily="34" charset="0"/>
              </a:rPr>
              <a:t>)</a:t>
            </a:r>
            <a:endParaRPr lang="en-GB" altLang="en-US" sz="2000" baseline="-25000" dirty="0">
              <a:cs typeface="Arial" panose="020B0604020202020204" pitchFamily="34" charset="0"/>
            </a:endParaRPr>
          </a:p>
          <a:p>
            <a:pPr eaLnBrk="1" hangingPunct="1">
              <a:lnSpc>
                <a:spcPct val="110000"/>
              </a:lnSpc>
              <a:buFont typeface="Wingdings" pitchFamily="2" charset="2"/>
              <a:buNone/>
            </a:pPr>
            <a:r>
              <a:rPr lang="cs-CZ" altLang="en-US" sz="800" dirty="0">
                <a:cs typeface="Arial" panose="020B0604020202020204" pitchFamily="34" charset="0"/>
              </a:rPr>
              <a:t>	</a:t>
            </a:r>
          </a:p>
          <a:p>
            <a:pPr eaLnBrk="1" hangingPunct="1">
              <a:lnSpc>
                <a:spcPct val="11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analogické</a:t>
            </a:r>
            <a:r>
              <a:rPr lang="en-GB" altLang="en-US" sz="2000" dirty="0">
                <a:cs typeface="Arial" panose="020B0604020202020204" pitchFamily="34" charset="0"/>
              </a:rPr>
              <a:t> </a:t>
            </a:r>
            <a:r>
              <a:rPr lang="en-GB" altLang="en-US" sz="2000" dirty="0" err="1">
                <a:cs typeface="Arial" panose="020B0604020202020204" pitchFamily="34" charset="0"/>
              </a:rPr>
              <a:t>vlastnosti</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M</a:t>
            </a:r>
            <a:r>
              <a:rPr lang="en-GB" altLang="en-US" sz="2000" baseline="30000" dirty="0">
                <a:cs typeface="Arial" panose="020B0604020202020204" pitchFamily="34" charset="0"/>
              </a:rPr>
              <a:t>I</a:t>
            </a:r>
            <a:r>
              <a:rPr lang="en-GB" altLang="en-US" sz="2000" dirty="0">
                <a:cs typeface="Arial" panose="020B0604020202020204" pitchFamily="34" charset="0"/>
              </a:rPr>
              <a:t>ClO</a:t>
            </a:r>
            <a:r>
              <a:rPr lang="en-GB" altLang="en-US" sz="2000" baseline="-25000" dirty="0">
                <a:cs typeface="Arial" panose="020B0604020202020204" pitchFamily="34" charset="0"/>
              </a:rPr>
              <a:t>3</a:t>
            </a:r>
          </a:p>
          <a:p>
            <a:pPr eaLnBrk="1" hangingPunct="1">
              <a:lnSpc>
                <a:spcPct val="110000"/>
              </a:lnSpc>
              <a:buFont typeface="Wingdings" pitchFamily="2" charset="2"/>
              <a:buNone/>
            </a:pPr>
            <a:endParaRPr lang="cs-CZ" altLang="en-US" sz="8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B</a:t>
            </a:r>
            <a:r>
              <a:rPr lang="en-GB" altLang="en-US" sz="2000" dirty="0" err="1">
                <a:cs typeface="Arial" panose="020B0604020202020204" pitchFamily="34" charset="0"/>
              </a:rPr>
              <a:t>romi</a:t>
            </a:r>
            <a:r>
              <a:rPr lang="cs-CZ" altLang="en-US" sz="2000" dirty="0">
                <a:cs typeface="Arial" panose="020B0604020202020204" pitchFamily="34" charset="0"/>
              </a:rPr>
              <a:t>č</a:t>
            </a:r>
            <a:r>
              <a:rPr lang="en-GB" altLang="en-US" sz="2000" dirty="0" err="1">
                <a:cs typeface="Arial" panose="020B0604020202020204" pitchFamily="34" charset="0"/>
              </a:rPr>
              <a:t>nany</a:t>
            </a:r>
            <a:r>
              <a:rPr lang="en-GB" altLang="en-US" sz="2000" dirty="0">
                <a:cs typeface="Arial" panose="020B0604020202020204" pitchFamily="34" charset="0"/>
              </a:rPr>
              <a:t> se </a:t>
            </a:r>
            <a:r>
              <a:rPr lang="en-GB" altLang="en-US" sz="2000" dirty="0" err="1">
                <a:cs typeface="Arial" panose="020B0604020202020204" pitchFamily="34" charset="0"/>
              </a:rPr>
              <a:t>teplem</a:t>
            </a:r>
            <a:r>
              <a:rPr lang="en-GB" altLang="en-US" sz="2000" dirty="0">
                <a:cs typeface="Arial" panose="020B0604020202020204" pitchFamily="34" charset="0"/>
              </a:rPr>
              <a:t> </a:t>
            </a:r>
            <a:r>
              <a:rPr lang="en-GB" altLang="en-US" sz="2000" dirty="0" err="1">
                <a:cs typeface="Arial" panose="020B0604020202020204" pitchFamily="34" charset="0"/>
              </a:rPr>
              <a:t>nerozkládají</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BrO</a:t>
            </a:r>
            <a:r>
              <a:rPr lang="en-GB" altLang="en-US" sz="2000" baseline="-25000" dirty="0">
                <a:cs typeface="Arial" panose="020B0604020202020204" pitchFamily="34" charset="0"/>
              </a:rPr>
              <a:t>4</a:t>
            </a:r>
            <a:r>
              <a:rPr lang="en-GB" altLang="en-US" sz="2000" b="1" baseline="30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a</a:t>
            </a:r>
            <a:r>
              <a:rPr lang="en-GB" altLang="en-US" sz="2000" dirty="0">
                <a:cs typeface="Arial" panose="020B0604020202020204" pitchFamily="34" charset="0"/>
              </a:rPr>
              <a:t>le p</a:t>
            </a:r>
            <a:r>
              <a:rPr lang="cs-CZ" altLang="en-US" sz="2000" dirty="0">
                <a:cs typeface="Arial" panose="020B0604020202020204" pitchFamily="34" charset="0"/>
              </a:rPr>
              <a:t>ř</a:t>
            </a:r>
            <a:r>
              <a:rPr lang="en-GB" altLang="en-US" sz="2000" dirty="0" err="1">
                <a:cs typeface="Arial" panose="020B0604020202020204" pitchFamily="34" charset="0"/>
              </a:rPr>
              <a:t>ímo</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Br</a:t>
            </a:r>
            <a:r>
              <a:rPr lang="cs-CZ" altLang="en-US" sz="2000" dirty="0">
                <a:cs typeface="Arial" panose="020B0604020202020204" pitchFamily="34" charset="0"/>
              </a:rPr>
              <a:t> </a:t>
            </a:r>
            <a:r>
              <a:rPr lang="en-GB" altLang="en-US" sz="2000" b="1" baseline="30000" dirty="0">
                <a:cs typeface="Arial" panose="020B0604020202020204" pitchFamily="34" charset="0"/>
              </a:rPr>
              <a:t>-</a:t>
            </a:r>
            <a:r>
              <a:rPr lang="en-GB" altLang="en-US" sz="2000" dirty="0">
                <a:cs typeface="Arial" panose="020B0604020202020204" pitchFamily="34" charset="0"/>
              </a:rPr>
              <a:t> a </a:t>
            </a:r>
            <a:r>
              <a:rPr lang="en-GB" altLang="en-US" sz="2000" dirty="0" err="1">
                <a:cs typeface="Arial" panose="020B0604020202020204" pitchFamily="34" charset="0"/>
              </a:rPr>
              <a:t>O</a:t>
            </a:r>
            <a:r>
              <a:rPr lang="en-GB" altLang="en-US" sz="2000" baseline="-25000" dirty="0" err="1">
                <a:cs typeface="Arial" panose="020B0604020202020204" pitchFamily="34" charset="0"/>
              </a:rPr>
              <a:t>2</a:t>
            </a:r>
            <a:endParaRPr lang="cs-CZ" altLang="en-US" sz="2000" dirty="0">
              <a:cs typeface="Arial" panose="020B0604020202020204" pitchFamily="34" charset="0"/>
            </a:endParaRPr>
          </a:p>
          <a:p>
            <a:pPr eaLnBrk="1" hangingPunct="1">
              <a:lnSpc>
                <a:spcPct val="110000"/>
              </a:lnSpc>
              <a:buFont typeface="Wingdings" pitchFamily="2" charset="2"/>
              <a:buNone/>
            </a:pPr>
            <a:endParaRPr lang="cs-CZ" altLang="en-US" sz="8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oxida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inidla</a:t>
            </a:r>
            <a:r>
              <a:rPr lang="en-GB" altLang="en-US" sz="2000" dirty="0">
                <a:cs typeface="Arial" panose="020B0604020202020204" pitchFamily="34" charset="0"/>
              </a:rPr>
              <a:t> </a:t>
            </a:r>
            <a:r>
              <a:rPr lang="cs-CZ" altLang="en-US" sz="2000" dirty="0">
                <a:cs typeface="Arial" panose="020B0604020202020204" pitchFamily="34" charset="0"/>
              </a:rPr>
              <a:t>se </a:t>
            </a:r>
            <a:r>
              <a:rPr lang="en-GB" altLang="en-US" sz="2000" dirty="0" err="1">
                <a:cs typeface="Arial" panose="020B0604020202020204" pitchFamily="34" charset="0"/>
              </a:rPr>
              <a:t>používa</a:t>
            </a:r>
            <a:r>
              <a:rPr lang="cs-CZ" altLang="en-US" sz="2000" dirty="0">
                <a:cs typeface="Arial" panose="020B0604020202020204" pitchFamily="34" charset="0"/>
              </a:rPr>
              <a:t>jí</a:t>
            </a:r>
            <a:r>
              <a:rPr lang="en-GB" altLang="en-US" sz="2000" dirty="0">
                <a:cs typeface="Arial" panose="020B0604020202020204" pitchFamily="34" charset="0"/>
              </a:rPr>
              <a:t> v </a:t>
            </a:r>
            <a:r>
              <a:rPr lang="en-GB" altLang="en-US" sz="2000" dirty="0" err="1">
                <a:cs typeface="Arial" panose="020B0604020202020204" pitchFamily="34" charset="0"/>
              </a:rPr>
              <a:t>odm</a:t>
            </a:r>
            <a:r>
              <a:rPr lang="cs-CZ" altLang="en-US" sz="2000" dirty="0">
                <a:cs typeface="Arial" panose="020B0604020202020204" pitchFamily="34" charset="0"/>
              </a:rPr>
              <a:t>ě</a:t>
            </a:r>
            <a:r>
              <a:rPr lang="en-GB" altLang="en-US" sz="2000" dirty="0" err="1">
                <a:cs typeface="Arial" panose="020B0604020202020204" pitchFamily="34" charset="0"/>
              </a:rPr>
              <a:t>rné</a:t>
            </a:r>
            <a:r>
              <a:rPr lang="en-GB" altLang="en-US" sz="2000" dirty="0">
                <a:cs typeface="Arial" panose="020B0604020202020204" pitchFamily="34" charset="0"/>
              </a:rPr>
              <a:t> </a:t>
            </a:r>
            <a:r>
              <a:rPr lang="en-GB" altLang="en-US" sz="2000" dirty="0" err="1">
                <a:cs typeface="Arial" panose="020B0604020202020204" pitchFamily="34" charset="0"/>
              </a:rPr>
              <a:t>analýze</a:t>
            </a:r>
            <a:r>
              <a:rPr lang="cs-CZ" altLang="en-US" sz="2000" dirty="0">
                <a:cs typeface="Arial" panose="020B0604020202020204" pitchFamily="34" charset="0"/>
              </a:rPr>
              <a:t>, </a:t>
            </a:r>
            <a:r>
              <a:rPr lang="en-GB" altLang="en-US" sz="2000" dirty="0">
                <a:cs typeface="Arial" panose="020B0604020202020204" pitchFamily="34" charset="0"/>
              </a:rPr>
              <a:t>nap</a:t>
            </a:r>
            <a:r>
              <a:rPr lang="cs-CZ" altLang="en-US" sz="2000" dirty="0">
                <a:cs typeface="Arial" panose="020B0604020202020204" pitchFamily="34" charset="0"/>
              </a:rPr>
              <a:t>ř</a:t>
            </a:r>
            <a:r>
              <a:rPr lang="en-GB" altLang="en-US" sz="2000" dirty="0">
                <a:cs typeface="Arial" panose="020B0604020202020204" pitchFamily="34" charset="0"/>
              </a:rPr>
              <a:t>.:</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3 Sb</a:t>
            </a:r>
            <a:r>
              <a:rPr lang="en-GB" altLang="en-US" sz="2000" b="1" baseline="30000" dirty="0">
                <a:cs typeface="Arial" panose="020B0604020202020204" pitchFamily="34" charset="0"/>
              </a:rPr>
              <a:t>3+</a:t>
            </a:r>
            <a:r>
              <a:rPr lang="en-GB" altLang="en-US" sz="2000" dirty="0">
                <a:cs typeface="Arial" panose="020B0604020202020204" pitchFamily="34" charset="0"/>
              </a:rPr>
              <a:t> + BrO</a:t>
            </a:r>
            <a:r>
              <a:rPr lang="en-GB" altLang="en-US" sz="2000" baseline="-25000" dirty="0">
                <a:cs typeface="Arial" panose="020B0604020202020204" pitchFamily="34" charset="0"/>
              </a:rPr>
              <a:t>3</a:t>
            </a:r>
            <a:r>
              <a:rPr lang="en-GB" altLang="en-US" sz="2000" b="1" baseline="30000" dirty="0">
                <a:cs typeface="Arial" panose="020B0604020202020204" pitchFamily="34" charset="0"/>
              </a:rPr>
              <a:t>-</a:t>
            </a:r>
            <a:r>
              <a:rPr lang="en-GB" altLang="en-US" sz="2000" dirty="0">
                <a:cs typeface="Arial" panose="020B0604020202020204" pitchFamily="34" charset="0"/>
              </a:rPr>
              <a:t> + 6H</a:t>
            </a:r>
            <a:r>
              <a:rPr lang="en-GB" altLang="en-US" sz="2000" b="1" baseline="30000" dirty="0">
                <a:cs typeface="Arial" panose="020B0604020202020204" pitchFamily="34" charset="0"/>
              </a:rPr>
              <a:t>+</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3 Sb</a:t>
            </a:r>
            <a:r>
              <a:rPr lang="en-GB" altLang="en-US" sz="2000" b="1" baseline="30000" dirty="0">
                <a:cs typeface="Arial" panose="020B0604020202020204" pitchFamily="34" charset="0"/>
              </a:rPr>
              <a:t>5+</a:t>
            </a:r>
            <a:r>
              <a:rPr lang="en-GB" altLang="en-US" sz="2000" dirty="0">
                <a:cs typeface="Arial" panose="020B0604020202020204" pitchFamily="34" charset="0"/>
              </a:rPr>
              <a:t> + Br</a:t>
            </a:r>
            <a:r>
              <a:rPr lang="en-GB" altLang="en-US" sz="2000" b="1" baseline="30000" dirty="0">
                <a:cs typeface="Arial" panose="020B0604020202020204" pitchFamily="34" charset="0"/>
              </a:rPr>
              <a:t>-</a:t>
            </a:r>
            <a:r>
              <a:rPr lang="en-GB" altLang="en-US" sz="2000" dirty="0">
                <a:cs typeface="Arial" panose="020B0604020202020204" pitchFamily="34" charset="0"/>
              </a:rPr>
              <a:t> + </a:t>
            </a:r>
            <a:r>
              <a:rPr lang="en-GB" altLang="en-US" sz="2000" dirty="0" err="1">
                <a:cs typeface="Arial" panose="020B0604020202020204" pitchFamily="34" charset="0"/>
              </a:rPr>
              <a:t>3H</a:t>
            </a:r>
            <a:r>
              <a:rPr lang="en-GB" altLang="en-US" sz="2000" baseline="-25000" dirty="0" err="1">
                <a:cs typeface="Arial" panose="020B0604020202020204" pitchFamily="34" charset="0"/>
              </a:rPr>
              <a:t>2</a:t>
            </a:r>
            <a:r>
              <a:rPr lang="en-GB" altLang="en-US" sz="2000" dirty="0" err="1">
                <a:cs typeface="Arial" panose="020B0604020202020204" pitchFamily="34" charset="0"/>
              </a:rPr>
              <a:t>O</a:t>
            </a:r>
            <a:endParaRPr lang="en-GB" altLang="en-US" sz="2000" dirty="0">
              <a:cs typeface="Arial" panose="020B0604020202020204" pitchFamily="34" charset="0"/>
            </a:endParaRPr>
          </a:p>
        </p:txBody>
      </p:sp>
      <p:sp>
        <p:nvSpPr>
          <p:cNvPr id="3" name="Rectangle 1"/>
          <p:cNvSpPr>
            <a:spLocks noChangeArrowheads="1"/>
          </p:cNvSpPr>
          <p:nvPr/>
        </p:nvSpPr>
        <p:spPr bwMode="auto">
          <a:xfrm>
            <a:off x="167802" y="3419354"/>
            <a:ext cx="8808396" cy="9714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Bromičnan draselný se používá spolu s bromidy k laboratorní přípravě vodného roztoku bromu:</a:t>
            </a:r>
            <a:endParaRPr lang="cs-CZ" altLang="cs-CZ" sz="2000" dirty="0">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r>
              <a:rPr lang="en-US" altLang="cs-CZ" sz="2000" dirty="0">
                <a:latin typeface="+mn-lt"/>
              </a:rPr>
              <a:t>	</a:t>
            </a:r>
            <a:r>
              <a:rPr lang="cs-CZ" altLang="cs-CZ" sz="2000" dirty="0">
                <a:latin typeface="+mn-lt"/>
              </a:rPr>
              <a:t>2 </a:t>
            </a:r>
            <a:r>
              <a:rPr lang="en-US" altLang="cs-CZ" sz="2000" dirty="0">
                <a:latin typeface="+mn-lt"/>
              </a:rPr>
              <a:t>K</a:t>
            </a:r>
            <a:r>
              <a:rPr lang="cs-CZ" altLang="cs-CZ" sz="2000" dirty="0">
                <a:latin typeface="+mn-lt"/>
              </a:rPr>
              <a:t>B</a:t>
            </a:r>
            <a:r>
              <a:rPr lang="en-US" altLang="cs-CZ" sz="2000" dirty="0">
                <a:latin typeface="+mn-lt"/>
              </a:rPr>
              <a:t>r</a:t>
            </a:r>
            <a:r>
              <a:rPr lang="cs-CZ" altLang="cs-CZ" sz="2000" dirty="0">
                <a:latin typeface="+mn-lt"/>
              </a:rPr>
              <a:t>O</a:t>
            </a:r>
            <a:r>
              <a:rPr lang="cs-CZ" altLang="cs-CZ" sz="2000" baseline="-25000" dirty="0">
                <a:latin typeface="+mn-lt"/>
              </a:rPr>
              <a:t>3</a:t>
            </a:r>
            <a:r>
              <a:rPr lang="cs-CZ" altLang="cs-CZ" sz="2000" dirty="0">
                <a:latin typeface="+mn-lt"/>
              </a:rPr>
              <a:t> </a:t>
            </a:r>
            <a:r>
              <a:rPr lang="en-US" altLang="cs-CZ" sz="2000" dirty="0">
                <a:latin typeface="+mn-lt"/>
              </a:rPr>
              <a:t>+ </a:t>
            </a:r>
            <a:r>
              <a:rPr lang="en-US" altLang="cs-CZ" sz="2000" dirty="0" err="1">
                <a:latin typeface="+mn-lt"/>
              </a:rPr>
              <a:t>KBr</a:t>
            </a:r>
            <a:r>
              <a:rPr lang="en-US" altLang="cs-CZ" sz="2000" dirty="0">
                <a:latin typeface="+mn-lt"/>
              </a:rPr>
              <a:t> + H</a:t>
            </a:r>
            <a:r>
              <a:rPr lang="en-US" altLang="cs-CZ" sz="2000" baseline="-25000" dirty="0">
                <a:latin typeface="+mn-lt"/>
              </a:rPr>
              <a:t>2</a:t>
            </a:r>
            <a:r>
              <a:rPr lang="en-US" altLang="cs-CZ" sz="2000" dirty="0">
                <a:latin typeface="+mn-lt"/>
              </a:rPr>
              <a:t>SO</a:t>
            </a:r>
            <a:r>
              <a:rPr lang="en-US" altLang="cs-CZ" sz="2000" baseline="-25000" dirty="0">
                <a:latin typeface="+mn-lt"/>
              </a:rPr>
              <a:t>4</a:t>
            </a:r>
            <a:r>
              <a:rPr lang="en-US" altLang="cs-CZ" sz="2000" dirty="0">
                <a:latin typeface="+mn-lt"/>
              </a:rPr>
              <a:t> = Br</a:t>
            </a:r>
            <a:r>
              <a:rPr lang="en-US" altLang="cs-CZ" sz="2000" baseline="-25000" dirty="0">
                <a:latin typeface="+mn-lt"/>
              </a:rPr>
              <a:t>2</a:t>
            </a:r>
            <a:r>
              <a:rPr lang="en-US" altLang="cs-CZ" sz="2000" dirty="0">
                <a:latin typeface="+mn-lt"/>
              </a:rPr>
              <a:t> + K2</a:t>
            </a:r>
            <a:r>
              <a:rPr lang="en-US" altLang="cs-CZ" sz="2000" baseline="-25000" dirty="0">
                <a:latin typeface="+mn-lt"/>
              </a:rPr>
              <a:t>S</a:t>
            </a:r>
            <a:r>
              <a:rPr lang="en-US" altLang="cs-CZ" sz="2000" dirty="0">
                <a:latin typeface="+mn-lt"/>
              </a:rPr>
              <a:t>O</a:t>
            </a:r>
            <a:r>
              <a:rPr lang="en-US" altLang="cs-CZ" sz="2000" baseline="-25000" dirty="0">
                <a:latin typeface="+mn-lt"/>
              </a:rPr>
              <a:t>4</a:t>
            </a:r>
            <a:r>
              <a:rPr lang="en-US" altLang="cs-CZ" sz="2000" dirty="0">
                <a:latin typeface="+mn-lt"/>
              </a:rPr>
              <a:t> + H</a:t>
            </a:r>
            <a:r>
              <a:rPr lang="en-US" altLang="cs-CZ" sz="2000" baseline="-25000" dirty="0">
                <a:latin typeface="+mn-lt"/>
              </a:rPr>
              <a:t>2</a:t>
            </a:r>
            <a:r>
              <a:rPr lang="en-US" altLang="cs-CZ" sz="2000" dirty="0">
                <a:latin typeface="+mn-lt"/>
              </a:rPr>
              <a:t>O</a:t>
            </a:r>
            <a:endParaRPr kumimoji="0" lang="cs-CZ" altLang="cs-CZ" sz="2000" b="0" i="0" u="none" strike="noStrike" cap="none" normalizeH="0" baseline="0" dirty="0">
              <a:ln>
                <a:noFill/>
              </a:ln>
              <a:effectLst/>
              <a:latin typeface="+mn-lt"/>
            </a:endParaRPr>
          </a:p>
        </p:txBody>
      </p:sp>
      <p:sp>
        <p:nvSpPr>
          <p:cNvPr id="5" name="AutoShape 2" descr="{\displaystyle {\mathsf {2\,KBrO_{3}+4\,KBr+3\,H_{2}SO_{4}\ \to \ Br_{2}+K_{2}SO_{4}+3\,H_{2}O}}}"/>
          <p:cNvSpPr>
            <a:spLocks noChangeAspect="1" noChangeArrowheads="1"/>
          </p:cNvSpPr>
          <p:nvPr/>
        </p:nvSpPr>
        <p:spPr bwMode="auto">
          <a:xfrm>
            <a:off x="288925" y="1603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9156" name="Picture 4"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812" y="416452"/>
            <a:ext cx="1227355" cy="1070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4733CEC9-574C-B289-845D-7C7FCEC83418}"/>
              </a:ext>
            </a:extLst>
          </p:cNvPr>
          <p:cNvSpPr txBox="1"/>
          <p:nvPr/>
        </p:nvSpPr>
        <p:spPr>
          <a:xfrm>
            <a:off x="288925" y="4740234"/>
            <a:ext cx="8565826" cy="1877437"/>
          </a:xfrm>
          <a:prstGeom prst="rect">
            <a:avLst/>
          </a:prstGeom>
          <a:noFill/>
        </p:spPr>
        <p:txBody>
          <a:bodyPr wrap="square">
            <a:spAutoFit/>
          </a:bodyPr>
          <a:lstStyle/>
          <a:p>
            <a:pPr algn="just"/>
            <a:r>
              <a:rPr lang="cs-CZ" sz="2000" i="1" dirty="0">
                <a:cs typeface="Arial" panose="020B0604020202020204" pitchFamily="34" charset="0"/>
              </a:rPr>
              <a:t>Příprava </a:t>
            </a:r>
            <a:endParaRPr lang="en-US" sz="2000" i="1" dirty="0">
              <a:cs typeface="Arial" panose="020B0604020202020204" pitchFamily="34" charset="0"/>
            </a:endParaRPr>
          </a:p>
          <a:p>
            <a:pPr algn="just"/>
            <a:endParaRPr lang="en-US" sz="800" dirty="0">
              <a:cs typeface="Arial" panose="020B0604020202020204" pitchFamily="34" charset="0"/>
            </a:endParaRPr>
          </a:p>
          <a:p>
            <a:pPr algn="just"/>
            <a:r>
              <a:rPr lang="cs-CZ" sz="2000" dirty="0">
                <a:cs typeface="Arial" panose="020B0604020202020204" pitchFamily="34" charset="0"/>
              </a:rPr>
              <a:t>- reakcí bromu s horkým roztokem hydroxidu draselného. Reakce je vratná, takže změnou reakčních podmínek (okyselením) lze z bromidu draselného a bromičnanu draselného získat zpátky brom</a:t>
            </a:r>
            <a:endParaRPr lang="en-US" sz="2000" dirty="0">
              <a:cs typeface="Arial" panose="020B0604020202020204" pitchFamily="34" charset="0"/>
            </a:endParaRPr>
          </a:p>
          <a:p>
            <a:pPr algn="just"/>
            <a:endParaRPr lang="en-US" sz="800" dirty="0">
              <a:cs typeface="Arial" panose="020B0604020202020204" pitchFamily="34" charset="0"/>
            </a:endParaRPr>
          </a:p>
          <a:p>
            <a:pPr algn="just"/>
            <a:r>
              <a:rPr lang="cs-CZ" sz="2000" dirty="0">
                <a:cs typeface="Arial" panose="020B0604020202020204" pitchFamily="34" charset="0"/>
              </a:rPr>
              <a:t>		</a:t>
            </a:r>
            <a:r>
              <a:rPr lang="en-US" sz="2000" dirty="0">
                <a:cs typeface="Arial" panose="020B0604020202020204" pitchFamily="34" charset="0"/>
              </a:rPr>
              <a:t>3 </a:t>
            </a:r>
            <a:r>
              <a:rPr lang="en-US" sz="2000" dirty="0" err="1">
                <a:cs typeface="Arial" panose="020B0604020202020204" pitchFamily="34" charset="0"/>
              </a:rPr>
              <a:t>Br</a:t>
            </a:r>
            <a:r>
              <a:rPr lang="en-US" sz="2000" baseline="-25000" dirty="0" err="1">
                <a:cs typeface="Arial" panose="020B0604020202020204" pitchFamily="34" charset="0"/>
              </a:rPr>
              <a:t>2</a:t>
            </a:r>
            <a:r>
              <a:rPr lang="en-US" sz="2000" dirty="0">
                <a:cs typeface="Arial" panose="020B0604020202020204" pitchFamily="34" charset="0"/>
              </a:rPr>
              <a:t> + 6 KOH = </a:t>
            </a:r>
            <a:r>
              <a:rPr lang="en-US" sz="2000" dirty="0" err="1">
                <a:cs typeface="Arial" panose="020B0604020202020204" pitchFamily="34" charset="0"/>
              </a:rPr>
              <a:t>KBrO</a:t>
            </a:r>
            <a:r>
              <a:rPr lang="en-US" sz="2000" baseline="-25000" dirty="0" err="1">
                <a:cs typeface="Arial" panose="020B0604020202020204" pitchFamily="34" charset="0"/>
              </a:rPr>
              <a:t>3</a:t>
            </a:r>
            <a:r>
              <a:rPr lang="en-US" sz="2000" dirty="0">
                <a:cs typeface="Arial" panose="020B0604020202020204" pitchFamily="34" charset="0"/>
              </a:rPr>
              <a:t> + 5 KBr + 3 H2O</a:t>
            </a:r>
          </a:p>
        </p:txBody>
      </p:sp>
    </p:spTree>
    <p:extLst>
      <p:ext uri="{BB962C8B-B14F-4D97-AF65-F5344CB8AC3E}">
        <p14:creationId xmlns:p14="http://schemas.microsoft.com/office/powerpoint/2010/main" val="1247727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style {\mathsf {3\,Br_{2}+6\,KOH\ \rightleftharpoons \ KBrO_{3}+5\,KBr+3\,H_{2}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Obdélník 5"/>
          <p:cNvSpPr/>
          <p:nvPr/>
        </p:nvSpPr>
        <p:spPr>
          <a:xfrm>
            <a:off x="307975" y="325016"/>
            <a:ext cx="8437191" cy="2308324"/>
          </a:xfrm>
          <a:prstGeom prst="rect">
            <a:avLst/>
          </a:prstGeom>
        </p:spPr>
        <p:txBody>
          <a:bodyPr wrap="square">
            <a:spAutoFit/>
          </a:bodyPr>
          <a:lstStyle/>
          <a:p>
            <a:r>
              <a:rPr lang="cs-CZ" sz="2000" i="1" dirty="0">
                <a:cs typeface="Arial" panose="020B0604020202020204" pitchFamily="34" charset="0"/>
              </a:rPr>
              <a:t>Příprava </a:t>
            </a:r>
            <a:endParaRPr lang="en-US" sz="2000" i="1" dirty="0">
              <a:cs typeface="Arial" panose="020B0604020202020204" pitchFamily="34" charset="0"/>
            </a:endParaRPr>
          </a:p>
          <a:p>
            <a:endParaRPr lang="en-US" sz="800" dirty="0">
              <a:cs typeface="Arial" panose="020B0604020202020204" pitchFamily="34" charset="0"/>
            </a:endParaRPr>
          </a:p>
          <a:p>
            <a:r>
              <a:rPr lang="cs-CZ" sz="2000" dirty="0">
                <a:cs typeface="Arial" panose="020B0604020202020204" pitchFamily="34" charset="0"/>
              </a:rPr>
              <a:t>- rozkladem </a:t>
            </a:r>
            <a:r>
              <a:rPr lang="cs-CZ" sz="2000" dirty="0" err="1">
                <a:cs typeface="Arial" panose="020B0604020202020204" pitchFamily="34" charset="0"/>
              </a:rPr>
              <a:t>bromnanu</a:t>
            </a:r>
            <a:r>
              <a:rPr lang="cs-CZ" sz="2000" dirty="0">
                <a:cs typeface="Arial" panose="020B0604020202020204" pitchFamily="34" charset="0"/>
              </a:rPr>
              <a:t> draselného na bromičnan draselný a bromid draselný</a:t>
            </a:r>
            <a:endParaRPr lang="en-US" sz="2000" dirty="0">
              <a:cs typeface="Arial" panose="020B0604020202020204" pitchFamily="34" charset="0"/>
            </a:endParaRPr>
          </a:p>
          <a:p>
            <a:endParaRPr lang="en-US" sz="800" dirty="0">
              <a:cs typeface="Arial" panose="020B0604020202020204" pitchFamily="34" charset="0"/>
            </a:endParaRPr>
          </a:p>
          <a:p>
            <a:r>
              <a:rPr lang="cs-CZ" sz="2000" dirty="0">
                <a:cs typeface="Arial" panose="020B0604020202020204" pitchFamily="34" charset="0"/>
              </a:rPr>
              <a:t>		</a:t>
            </a:r>
            <a:r>
              <a:rPr lang="en-US" sz="2000" dirty="0">
                <a:cs typeface="Arial" panose="020B0604020202020204" pitchFamily="34" charset="0"/>
              </a:rPr>
              <a:t>3 </a:t>
            </a:r>
            <a:r>
              <a:rPr lang="en-US" sz="2000" dirty="0" err="1">
                <a:cs typeface="Arial" panose="020B0604020202020204" pitchFamily="34" charset="0"/>
              </a:rPr>
              <a:t>KBrO</a:t>
            </a:r>
            <a:r>
              <a:rPr lang="en-US" sz="2000" dirty="0">
                <a:cs typeface="Arial" panose="020B0604020202020204" pitchFamily="34" charset="0"/>
              </a:rPr>
              <a:t> = KBrO</a:t>
            </a:r>
            <a:r>
              <a:rPr lang="en-US" sz="2000" baseline="-25000" dirty="0">
                <a:cs typeface="Arial" panose="020B0604020202020204" pitchFamily="34" charset="0"/>
              </a:rPr>
              <a:t>3</a:t>
            </a:r>
            <a:r>
              <a:rPr lang="en-US" sz="2000" dirty="0">
                <a:cs typeface="Arial" panose="020B0604020202020204" pitchFamily="34" charset="0"/>
              </a:rPr>
              <a:t> + 2 </a:t>
            </a:r>
            <a:r>
              <a:rPr lang="en-US" sz="2000" dirty="0" err="1">
                <a:cs typeface="Arial" panose="020B0604020202020204" pitchFamily="34" charset="0"/>
              </a:rPr>
              <a:t>KBr</a:t>
            </a:r>
            <a:r>
              <a:rPr lang="en-US" sz="2000" dirty="0">
                <a:cs typeface="Arial" panose="020B0604020202020204" pitchFamily="34" charset="0"/>
              </a:rPr>
              <a:t> </a:t>
            </a:r>
          </a:p>
          <a:p>
            <a:endParaRPr lang="en-US" sz="2000" dirty="0">
              <a:cs typeface="Arial" panose="020B0604020202020204" pitchFamily="34" charset="0"/>
            </a:endParaRPr>
          </a:p>
          <a:p>
            <a:r>
              <a:rPr lang="cs-CZ" sz="2000" dirty="0">
                <a:cs typeface="Arial" panose="020B0604020202020204" pitchFamily="34" charset="0"/>
              </a:rPr>
              <a:t>- redoxní reakcí chlorečnanu draselného s bromidem draselným</a:t>
            </a:r>
            <a:endParaRPr lang="en-US" sz="2000" dirty="0">
              <a:cs typeface="Arial" panose="020B0604020202020204" pitchFamily="34" charset="0"/>
            </a:endParaRPr>
          </a:p>
          <a:p>
            <a:endParaRPr lang="en-US" sz="800" dirty="0">
              <a:cs typeface="Arial" panose="020B0604020202020204" pitchFamily="34" charset="0"/>
            </a:endParaRPr>
          </a:p>
          <a:p>
            <a:r>
              <a:rPr lang="cs-CZ" sz="2000" dirty="0">
                <a:cs typeface="Arial" panose="020B0604020202020204" pitchFamily="34" charset="0"/>
              </a:rPr>
              <a:t>		</a:t>
            </a:r>
            <a:r>
              <a:rPr lang="en-US" sz="2000" dirty="0">
                <a:cs typeface="Arial" panose="020B0604020202020204" pitchFamily="34" charset="0"/>
              </a:rPr>
              <a:t>KClO</a:t>
            </a:r>
            <a:r>
              <a:rPr lang="en-US" sz="2000" baseline="-25000" dirty="0">
                <a:cs typeface="Arial" panose="020B0604020202020204" pitchFamily="34" charset="0"/>
              </a:rPr>
              <a:t>3</a:t>
            </a:r>
            <a:r>
              <a:rPr lang="en-US" sz="2000" dirty="0">
                <a:cs typeface="Arial" panose="020B0604020202020204" pitchFamily="34" charset="0"/>
              </a:rPr>
              <a:t> + </a:t>
            </a:r>
            <a:r>
              <a:rPr lang="en-US" sz="2000" dirty="0" err="1">
                <a:cs typeface="Arial" panose="020B0604020202020204" pitchFamily="34" charset="0"/>
              </a:rPr>
              <a:t>KBr</a:t>
            </a:r>
            <a:r>
              <a:rPr lang="en-US" sz="2000" dirty="0">
                <a:cs typeface="Arial" panose="020B0604020202020204" pitchFamily="34" charset="0"/>
              </a:rPr>
              <a:t> = KBrO</a:t>
            </a:r>
            <a:r>
              <a:rPr lang="en-US" sz="2000" baseline="-25000" dirty="0">
                <a:cs typeface="Arial" panose="020B0604020202020204" pitchFamily="34" charset="0"/>
              </a:rPr>
              <a:t>3</a:t>
            </a:r>
            <a:r>
              <a:rPr lang="en-US" sz="2000" dirty="0">
                <a:cs typeface="Arial" panose="020B0604020202020204" pitchFamily="34" charset="0"/>
              </a:rPr>
              <a:t> + </a:t>
            </a:r>
            <a:r>
              <a:rPr lang="en-US" sz="2000" dirty="0" err="1">
                <a:cs typeface="Arial" panose="020B0604020202020204" pitchFamily="34" charset="0"/>
              </a:rPr>
              <a:t>KCl</a:t>
            </a:r>
            <a:endParaRPr lang="cs-CZ" sz="2000" dirty="0">
              <a:cs typeface="Arial" panose="020B0604020202020204" pitchFamily="34" charset="0"/>
            </a:endParaRPr>
          </a:p>
        </p:txBody>
      </p:sp>
      <p:sp>
        <p:nvSpPr>
          <p:cNvPr id="2" name="Obdélník 1"/>
          <p:cNvSpPr/>
          <p:nvPr/>
        </p:nvSpPr>
        <p:spPr>
          <a:xfrm>
            <a:off x="307975" y="2865098"/>
            <a:ext cx="8686800" cy="707886"/>
          </a:xfrm>
          <a:prstGeom prst="rect">
            <a:avLst/>
          </a:prstGeom>
        </p:spPr>
        <p:txBody>
          <a:bodyPr wrap="square">
            <a:spAutoFit/>
          </a:bodyPr>
          <a:lstStyle/>
          <a:p>
            <a:r>
              <a:rPr lang="cs-CZ" sz="2000" dirty="0">
                <a:cs typeface="Arial" panose="020B0604020202020204" pitchFamily="34" charset="0"/>
              </a:rPr>
              <a:t>Bromičnan draselný se v potravinářství  používá k vylepšování mouky (intenzivnější kynutí chleba) jako aditivum pod označením </a:t>
            </a:r>
            <a:r>
              <a:rPr lang="cs-CZ" sz="2000" b="1" dirty="0">
                <a:cs typeface="Arial" panose="020B0604020202020204" pitchFamily="34" charset="0"/>
              </a:rPr>
              <a:t>E 924</a:t>
            </a:r>
            <a:r>
              <a:rPr lang="cs-CZ" sz="2000" dirty="0">
                <a:cs typeface="Arial" panose="020B0604020202020204" pitchFamily="34" charset="0"/>
              </a:rPr>
              <a:t> (v ČR je zakázaný).</a:t>
            </a:r>
          </a:p>
        </p:txBody>
      </p:sp>
    </p:spTree>
    <p:extLst>
      <p:ext uri="{BB962C8B-B14F-4D97-AF65-F5344CB8AC3E}">
        <p14:creationId xmlns:p14="http://schemas.microsoft.com/office/powerpoint/2010/main" val="32210412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228600" y="228600"/>
            <a:ext cx="8686800" cy="6248400"/>
          </a:xfrm>
        </p:spPr>
        <p:txBody>
          <a:bodyPr>
            <a:noAutofit/>
          </a:bodyPr>
          <a:lstStyle/>
          <a:p>
            <a:pPr marL="0" indent="0" algn="ctr" eaLnBrk="1" hangingPunct="1">
              <a:lnSpc>
                <a:spcPct val="110000"/>
              </a:lnSpc>
              <a:buNone/>
            </a:pPr>
            <a:r>
              <a:rPr lang="en-GB" altLang="en-US" sz="2000" b="1" dirty="0" err="1">
                <a:cs typeface="Arial" panose="020B0604020202020204" pitchFamily="34" charset="0"/>
              </a:rPr>
              <a:t>Oxoslou</a:t>
            </a:r>
            <a:r>
              <a:rPr lang="cs-CZ" altLang="en-US" sz="2000" b="1" dirty="0">
                <a:cs typeface="Arial" panose="020B0604020202020204" pitchFamily="34" charset="0"/>
              </a:rPr>
              <a:t>č</a:t>
            </a:r>
            <a:r>
              <a:rPr lang="en-GB" altLang="en-US" sz="2000" b="1" dirty="0" err="1">
                <a:cs typeface="Arial" panose="020B0604020202020204" pitchFamily="34" charset="0"/>
              </a:rPr>
              <a:t>eniny</a:t>
            </a:r>
            <a:r>
              <a:rPr lang="en-GB" altLang="en-US" sz="2000" b="1" dirty="0">
                <a:cs typeface="Arial" panose="020B0604020202020204" pitchFamily="34" charset="0"/>
              </a:rPr>
              <a:t> </a:t>
            </a:r>
            <a:r>
              <a:rPr lang="en-GB" altLang="en-US" sz="2000" b="1" dirty="0" err="1">
                <a:cs typeface="Arial" panose="020B0604020202020204" pitchFamily="34" charset="0"/>
              </a:rPr>
              <a:t>jodu</a:t>
            </a:r>
            <a:endParaRPr lang="cs-CZ" altLang="en-US" sz="2000" b="1" dirty="0">
              <a:cs typeface="Arial" panose="020B0604020202020204" pitchFamily="34" charset="0"/>
            </a:endParaRPr>
          </a:p>
          <a:p>
            <a:pPr eaLnBrk="1" hangingPunct="1">
              <a:lnSpc>
                <a:spcPct val="110000"/>
              </a:lnSpc>
              <a:buFont typeface="Wingdings" pitchFamily="2" charset="2"/>
              <a:buNone/>
            </a:pPr>
            <a:endParaRPr lang="cs-CZ" altLang="en-US" sz="800" dirty="0">
              <a:cs typeface="Arial" panose="020B0604020202020204" pitchFamily="34" charset="0"/>
            </a:endParaRPr>
          </a:p>
          <a:p>
            <a:pPr eaLnBrk="1" hangingPunct="1">
              <a:lnSpc>
                <a:spcPct val="11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rozdíl</a:t>
            </a:r>
            <a:r>
              <a:rPr lang="en-GB" altLang="en-US" sz="2000" dirty="0">
                <a:cs typeface="Arial" panose="020B0604020202020204" pitchFamily="34" charset="0"/>
              </a:rPr>
              <a:t> od </a:t>
            </a:r>
            <a:r>
              <a:rPr lang="en-GB" altLang="en-US" sz="2000" dirty="0" err="1">
                <a:cs typeface="Arial" panose="020B0604020202020204" pitchFamily="34" charset="0"/>
              </a:rPr>
              <a:t>oxoslou</a:t>
            </a:r>
            <a:r>
              <a:rPr lang="cs-CZ" altLang="en-US" sz="2000" dirty="0">
                <a:cs typeface="Arial" panose="020B0604020202020204" pitchFamily="34" charset="0"/>
              </a:rPr>
              <a:t>č</a:t>
            </a:r>
            <a:r>
              <a:rPr lang="en-GB" altLang="en-US" sz="2000" dirty="0" err="1">
                <a:cs typeface="Arial" panose="020B0604020202020204" pitchFamily="34" charset="0"/>
              </a:rPr>
              <a:t>enin</a:t>
            </a:r>
            <a:r>
              <a:rPr lang="en-GB" altLang="en-US" sz="2000" dirty="0">
                <a:cs typeface="Arial" panose="020B0604020202020204" pitchFamily="34" charset="0"/>
              </a:rPr>
              <a:t> </a:t>
            </a:r>
            <a:r>
              <a:rPr lang="en-GB" altLang="en-US" sz="2000" dirty="0" err="1">
                <a:cs typeface="Arial" panose="020B0604020202020204" pitchFamily="34" charset="0"/>
              </a:rPr>
              <a:t>chloru</a:t>
            </a:r>
            <a:r>
              <a:rPr lang="en-GB" altLang="en-US" sz="2000" dirty="0">
                <a:cs typeface="Arial" panose="020B0604020202020204" pitchFamily="34" charset="0"/>
              </a:rPr>
              <a:t> a </a:t>
            </a:r>
            <a:r>
              <a:rPr lang="en-GB" altLang="en-US" sz="2000" dirty="0" err="1">
                <a:cs typeface="Arial" panose="020B0604020202020204" pitchFamily="34" charset="0"/>
              </a:rPr>
              <a:t>bromu</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lab.</a:t>
            </a:r>
            <a:r>
              <a:rPr lang="cs-CZ" altLang="en-US" sz="2000" dirty="0">
                <a:cs typeface="Arial" panose="020B0604020202020204" pitchFamily="34" charset="0"/>
              </a:rPr>
              <a:t> </a:t>
            </a:r>
            <a:r>
              <a:rPr lang="en-GB" altLang="en-US" sz="2000" dirty="0" err="1">
                <a:cs typeface="Arial" panose="020B0604020202020204" pitchFamily="34" charset="0"/>
              </a:rPr>
              <a:t>teploty</a:t>
            </a:r>
            <a:r>
              <a:rPr lang="en-GB" altLang="en-US" sz="2000" dirty="0">
                <a:cs typeface="Arial" panose="020B0604020202020204" pitchFamily="34" charset="0"/>
              </a:rPr>
              <a:t> v</a:t>
            </a:r>
            <a:r>
              <a:rPr lang="cs-CZ" altLang="en-US" sz="2000" dirty="0">
                <a:cs typeface="Arial" panose="020B0604020202020204" pitchFamily="34" charset="0"/>
              </a:rPr>
              <a:t>ě</a:t>
            </a:r>
            <a:r>
              <a:rPr lang="en-GB" altLang="en-US" sz="2000" dirty="0" err="1">
                <a:cs typeface="Arial" panose="020B0604020202020204" pitchFamily="34" charset="0"/>
              </a:rPr>
              <a:t>tšinou</a:t>
            </a:r>
            <a:r>
              <a:rPr lang="en-GB" altLang="en-US" sz="2000" dirty="0">
                <a:cs typeface="Arial" panose="020B0604020202020204" pitchFamily="34" charset="0"/>
              </a:rPr>
              <a:t> </a:t>
            </a:r>
            <a:r>
              <a:rPr lang="en-GB" altLang="en-US" sz="2000" dirty="0" err="1">
                <a:cs typeface="Arial" panose="020B0604020202020204" pitchFamily="34" charset="0"/>
              </a:rPr>
              <a:t>krystalické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v</a:t>
            </a:r>
            <a:r>
              <a:rPr lang="cs-CZ" altLang="en-US" sz="2000" dirty="0">
                <a:cs typeface="Arial" panose="020B0604020202020204" pitchFamily="34" charset="0"/>
              </a:rPr>
              <a:t>č</a:t>
            </a:r>
            <a:r>
              <a:rPr lang="en-GB" altLang="en-US" sz="2000" dirty="0" err="1">
                <a:cs typeface="Arial" panose="020B0604020202020204" pitchFamily="34" charset="0"/>
              </a:rPr>
              <a:t>etn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oxid</a:t>
            </a:r>
            <a:r>
              <a:rPr lang="cs-CZ" altLang="en-US" sz="2000" dirty="0">
                <a:cs typeface="Arial" panose="020B0604020202020204" pitchFamily="34" charset="0"/>
              </a:rPr>
              <a:t>ů</a:t>
            </a:r>
            <a:r>
              <a:rPr lang="en-GB" altLang="en-US" sz="2000" dirty="0">
                <a:cs typeface="Arial" panose="020B0604020202020204" pitchFamily="34" charset="0"/>
              </a:rPr>
              <a:t> a </a:t>
            </a:r>
            <a:r>
              <a:rPr lang="en-GB" altLang="en-US" sz="2000" dirty="0" err="1">
                <a:cs typeface="Arial" panose="020B0604020202020204" pitchFamily="34" charset="0"/>
              </a:rPr>
              <a:t>kyselin</a:t>
            </a:r>
            <a:endParaRPr lang="en-GB" altLang="en-US" sz="2000" dirty="0">
              <a:cs typeface="Arial" panose="020B0604020202020204" pitchFamily="34" charset="0"/>
            </a:endParaRPr>
          </a:p>
          <a:p>
            <a:pPr eaLnBrk="1" hangingPunct="1">
              <a:lnSpc>
                <a:spcPct val="110000"/>
              </a:lnSpc>
              <a:buFont typeface="Wingdings" pitchFamily="2" charset="2"/>
              <a:buNone/>
            </a:pPr>
            <a:endParaRPr lang="cs-CZ" altLang="en-US" sz="800" dirty="0">
              <a:cs typeface="Arial" panose="020B0604020202020204" pitchFamily="34" charset="0"/>
            </a:endParaRPr>
          </a:p>
          <a:p>
            <a:pPr eaLnBrk="1" hangingPunct="1">
              <a:lnSpc>
                <a:spcPct val="110000"/>
              </a:lnSpc>
              <a:buFont typeface="Wingdings" pitchFamily="2" charset="2"/>
              <a:buNone/>
            </a:pPr>
            <a:r>
              <a:rPr lang="en-GB" altLang="en-US" sz="2000" dirty="0">
                <a:cs typeface="Arial" panose="020B0604020202020204" pitchFamily="34" charset="0"/>
              </a:rPr>
              <a:t>- z </a:t>
            </a:r>
            <a:r>
              <a:rPr lang="en-GB" altLang="en-US" sz="2000" dirty="0" err="1">
                <a:cs typeface="Arial" panose="020B0604020202020204" pitchFamily="34" charset="0"/>
              </a:rPr>
              <a:t>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existují</a:t>
            </a:r>
            <a:r>
              <a:rPr lang="en-GB" altLang="en-US" sz="2000" dirty="0">
                <a:cs typeface="Arial" panose="020B0604020202020204" pitchFamily="34" charset="0"/>
              </a:rPr>
              <a:t>:</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I</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4</a:t>
            </a:r>
            <a:r>
              <a:rPr lang="en-GB" altLang="en-US" sz="2000" dirty="0">
                <a:cs typeface="Arial" panose="020B0604020202020204" pitchFamily="34" charset="0"/>
              </a:rPr>
              <a:t>  - IOIO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err="1">
                <a:cs typeface="Arial" panose="020B0604020202020204" pitchFamily="34" charset="0"/>
              </a:rPr>
              <a:t>jodi</a:t>
            </a:r>
            <a:r>
              <a:rPr lang="cs-CZ" altLang="en-US" sz="2000" dirty="0">
                <a:cs typeface="Arial" panose="020B0604020202020204" pitchFamily="34" charset="0"/>
              </a:rPr>
              <a:t>č</a:t>
            </a:r>
            <a:r>
              <a:rPr lang="en-GB" altLang="en-US" sz="2000" dirty="0">
                <a:cs typeface="Arial" panose="020B0604020202020204" pitchFamily="34" charset="0"/>
              </a:rPr>
              <a:t>nan </a:t>
            </a:r>
            <a:r>
              <a:rPr lang="en-GB" altLang="en-US" sz="2000" dirty="0" err="1">
                <a:cs typeface="Arial" panose="020B0604020202020204" pitchFamily="34" charset="0"/>
              </a:rPr>
              <a:t>jodylu</a:t>
            </a:r>
            <a:endParaRPr lang="en-GB" altLang="en-US" sz="20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I</a:t>
            </a:r>
            <a:r>
              <a:rPr lang="en-GB" altLang="en-US" sz="2000" baseline="-25000" dirty="0">
                <a:cs typeface="Arial" panose="020B0604020202020204" pitchFamily="34" charset="0"/>
              </a:rPr>
              <a:t>4</a:t>
            </a:r>
            <a:r>
              <a:rPr lang="en-GB" altLang="en-US" sz="2000" dirty="0">
                <a:cs typeface="Arial" panose="020B0604020202020204" pitchFamily="34" charset="0"/>
              </a:rPr>
              <a:t>O</a:t>
            </a:r>
            <a:r>
              <a:rPr lang="cs-CZ" altLang="en-US" sz="2000" baseline="-25000" dirty="0">
                <a:cs typeface="Arial" panose="020B0604020202020204" pitchFamily="34" charset="0"/>
              </a:rPr>
              <a:t>9</a:t>
            </a:r>
            <a:r>
              <a:rPr lang="en-GB" altLang="en-US" sz="2000" dirty="0">
                <a:cs typeface="Arial" panose="020B0604020202020204" pitchFamily="34" charset="0"/>
              </a:rPr>
              <a:t>  - I(IO</a:t>
            </a:r>
            <a:r>
              <a:rPr lang="en-GB" altLang="en-US" sz="2000" baseline="-25000" dirty="0">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err="1">
                <a:cs typeface="Arial" panose="020B0604020202020204" pitchFamily="34" charset="0"/>
              </a:rPr>
              <a:t>jodi</a:t>
            </a:r>
            <a:r>
              <a:rPr lang="cs-CZ" altLang="en-US" sz="2000" dirty="0">
                <a:cs typeface="Arial" panose="020B0604020202020204" pitchFamily="34" charset="0"/>
              </a:rPr>
              <a:t>č</a:t>
            </a:r>
            <a:r>
              <a:rPr lang="en-GB" altLang="en-US" sz="2000" dirty="0">
                <a:cs typeface="Arial" panose="020B0604020202020204" pitchFamily="34" charset="0"/>
              </a:rPr>
              <a:t>nan </a:t>
            </a:r>
            <a:r>
              <a:rPr lang="en-GB" altLang="en-US" sz="2000" dirty="0" err="1">
                <a:cs typeface="Arial" panose="020B0604020202020204" pitchFamily="34" charset="0"/>
              </a:rPr>
              <a:t>joditý</a:t>
            </a:r>
            <a:endParaRPr lang="en-GB" altLang="en-US" sz="20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I</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5</a:t>
            </a:r>
            <a:r>
              <a:rPr lang="en-GB" altLang="en-US" sz="2000" dirty="0">
                <a:cs typeface="Arial" panose="020B0604020202020204" pitchFamily="34" charset="0"/>
              </a:rPr>
              <a:t> - </a:t>
            </a:r>
            <a:r>
              <a:rPr lang="en-GB" altLang="en-US" sz="2000" dirty="0" err="1">
                <a:cs typeface="Arial" panose="020B0604020202020204" pitchFamily="34" charset="0"/>
              </a:rPr>
              <a:t>bílá</a:t>
            </a:r>
            <a:r>
              <a:rPr lang="en-GB" altLang="en-US" sz="2000" dirty="0">
                <a:cs typeface="Arial" panose="020B0604020202020204" pitchFamily="34" charset="0"/>
              </a:rPr>
              <a:t> </a:t>
            </a:r>
            <a:r>
              <a:rPr lang="en-GB" altLang="en-US" sz="2000" dirty="0" err="1">
                <a:cs typeface="Arial" panose="020B0604020202020204" pitchFamily="34" charset="0"/>
              </a:rPr>
              <a:t>kryst</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látka</a:t>
            </a:r>
            <a:endParaRPr lang="en-GB" altLang="en-US" sz="20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N</a:t>
            </a:r>
            <a:r>
              <a:rPr lang="en-GB" altLang="en-US" sz="2000" dirty="0">
                <a:cs typeface="Arial" panose="020B0604020202020204" pitchFamily="34" charset="0"/>
              </a:rPr>
              <a:t>a </a:t>
            </a:r>
            <a:r>
              <a:rPr lang="en-GB" altLang="en-US" sz="2000" dirty="0" err="1">
                <a:cs typeface="Arial" panose="020B0604020202020204" pitchFamily="34" charset="0"/>
              </a:rPr>
              <a:t>rozdíl</a:t>
            </a:r>
            <a:r>
              <a:rPr lang="en-GB" altLang="en-US" sz="2000" dirty="0">
                <a:cs typeface="Arial" panose="020B0604020202020204" pitchFamily="34" charset="0"/>
              </a:rPr>
              <a:t> od </a:t>
            </a:r>
            <a:r>
              <a:rPr lang="en-GB" altLang="en-US" sz="2000" dirty="0" err="1">
                <a:cs typeface="Arial" panose="020B0604020202020204" pitchFamily="34" charset="0"/>
              </a:rPr>
              <a:t>analog</a:t>
            </a:r>
            <a:r>
              <a:rPr lang="cs-CZ" altLang="en-US" sz="2000" dirty="0" err="1">
                <a:cs typeface="Arial" panose="020B0604020202020204" pitchFamily="34" charset="0"/>
              </a:rPr>
              <a:t>ických</a:t>
            </a:r>
            <a:r>
              <a:rPr lang="cs-CZ" altLang="en-US" sz="2000" dirty="0">
                <a:cs typeface="Arial" panose="020B0604020202020204" pitchFamily="34" charset="0"/>
              </a:rPr>
              <a:t> </a:t>
            </a:r>
            <a:r>
              <a:rPr lang="en-GB" altLang="en-US" sz="2000" dirty="0" err="1">
                <a:cs typeface="Arial" panose="020B0604020202020204" pitchFamily="34" charset="0"/>
              </a:rPr>
              <a:t>oxid</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ostatních</a:t>
            </a:r>
            <a:r>
              <a:rPr lang="en-GB" altLang="en-US" sz="2000" dirty="0">
                <a:cs typeface="Arial" panose="020B0604020202020204" pitchFamily="34" charset="0"/>
              </a:rPr>
              <a:t> halogen</a:t>
            </a:r>
            <a:r>
              <a:rPr lang="cs-CZ" altLang="en-US" sz="2000" dirty="0">
                <a:cs typeface="Arial" panose="020B0604020202020204" pitchFamily="34" charset="0"/>
              </a:rPr>
              <a:t>ů</a:t>
            </a:r>
            <a:r>
              <a:rPr lang="en-GB" altLang="en-US" sz="2000" dirty="0">
                <a:cs typeface="Arial" panose="020B0604020202020204" pitchFamily="34" charset="0"/>
              </a:rPr>
              <a:t> </a:t>
            </a:r>
            <a:r>
              <a:rPr lang="cs-CZ" altLang="en-US" sz="2000" u="sng" dirty="0">
                <a:cs typeface="Arial" panose="020B0604020202020204" pitchFamily="34" charset="0"/>
              </a:rPr>
              <a:t>jsou </a:t>
            </a:r>
            <a:r>
              <a:rPr lang="en-GB" altLang="en-US" sz="2000" u="sng" dirty="0" err="1">
                <a:cs typeface="Arial" panose="020B0604020202020204" pitchFamily="34" charset="0"/>
              </a:rPr>
              <a:t>stál</a:t>
            </a:r>
            <a:r>
              <a:rPr lang="cs-CZ" altLang="en-US" sz="2000" u="sng" dirty="0">
                <a:cs typeface="Arial" panose="020B0604020202020204" pitchFamily="34" charset="0"/>
              </a:rPr>
              <a:t>é</a:t>
            </a:r>
            <a:r>
              <a:rPr lang="cs-CZ" altLang="en-US" sz="2000" dirty="0">
                <a:cs typeface="Arial" panose="020B0604020202020204" pitchFamily="34" charset="0"/>
              </a:rPr>
              <a:t>. </a:t>
            </a:r>
          </a:p>
          <a:p>
            <a:pPr eaLnBrk="1" hangingPunct="1">
              <a:lnSpc>
                <a:spcPct val="110000"/>
              </a:lnSpc>
              <a:buFont typeface="Wingdings" pitchFamily="2" charset="2"/>
              <a:buNone/>
            </a:pPr>
            <a:endParaRPr lang="cs-CZ" altLang="en-US" sz="2000" dirty="0">
              <a:cs typeface="Arial" panose="020B0604020202020204" pitchFamily="34" charset="0"/>
            </a:endParaRPr>
          </a:p>
          <a:p>
            <a:pPr>
              <a:lnSpc>
                <a:spcPct val="110000"/>
              </a:lnSpc>
              <a:buNone/>
            </a:pPr>
            <a:r>
              <a:rPr lang="cs-CZ" sz="2000" b="1" dirty="0">
                <a:cs typeface="Arial" panose="020B0604020202020204" pitchFamily="34" charset="0"/>
              </a:rPr>
              <a:t>Oxid jodičný (</a:t>
            </a:r>
            <a:r>
              <a:rPr lang="cs-CZ" sz="2000" dirty="0" err="1">
                <a:cs typeface="Arial" panose="020B0604020202020204" pitchFamily="34" charset="0"/>
              </a:rPr>
              <a:t>I</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baseline="-25000" dirty="0" err="1">
                <a:cs typeface="Arial" panose="020B0604020202020204" pitchFamily="34" charset="0"/>
              </a:rPr>
              <a:t>5</a:t>
            </a:r>
            <a:r>
              <a:rPr lang="cs-CZ" sz="2000" dirty="0">
                <a:cs typeface="Arial" panose="020B0604020202020204" pitchFamily="34" charset="0"/>
              </a:rPr>
              <a:t> )</a:t>
            </a:r>
          </a:p>
          <a:p>
            <a:pPr>
              <a:lnSpc>
                <a:spcPct val="110000"/>
              </a:lnSpc>
              <a:buNone/>
            </a:pPr>
            <a:r>
              <a:rPr lang="cs-CZ" sz="2000" dirty="0">
                <a:cs typeface="Arial" panose="020B0604020202020204" pitchFamily="34" charset="0"/>
              </a:rPr>
              <a:t>    extrémně silné oxidační činidlo a používá se jako součást filtrů ochranných masek proti oxidu uhelnatému. </a:t>
            </a:r>
          </a:p>
        </p:txBody>
      </p:sp>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0599" y="2506824"/>
            <a:ext cx="1212396"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1935324"/>
            <a:ext cx="1652618"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3155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167951" y="228600"/>
            <a:ext cx="8761445" cy="6477000"/>
          </a:xfrm>
        </p:spPr>
        <p:txBody>
          <a:bodyPr>
            <a:normAutofit lnSpcReduction="10000"/>
          </a:bodyPr>
          <a:lstStyle/>
          <a:p>
            <a:pPr marL="0" indent="0" eaLnBrk="1" hangingPunct="1">
              <a:lnSpc>
                <a:spcPct val="110000"/>
              </a:lnSpc>
              <a:buNone/>
            </a:pPr>
            <a:r>
              <a:rPr lang="cs-CZ" altLang="en-US" sz="2000" b="1" dirty="0">
                <a:cs typeface="Arial" panose="020B0604020202020204" pitchFamily="34" charset="0"/>
              </a:rPr>
              <a:t>Kyselina jodná a </a:t>
            </a:r>
            <a:r>
              <a:rPr lang="cs-CZ" altLang="en-US" sz="2000" b="1" dirty="0" err="1">
                <a:cs typeface="Arial" panose="020B0604020202020204" pitchFamily="34" charset="0"/>
              </a:rPr>
              <a:t>jodnany</a:t>
            </a:r>
            <a:r>
              <a:rPr lang="cs-CZ" altLang="en-US" sz="2000" b="1" dirty="0">
                <a:cs typeface="Arial" panose="020B0604020202020204" pitchFamily="34" charset="0"/>
              </a:rPr>
              <a:t> (</a:t>
            </a:r>
            <a:r>
              <a:rPr lang="en-GB" altLang="en-US" sz="2000" b="1" dirty="0" err="1">
                <a:cs typeface="Arial" panose="020B0604020202020204" pitchFamily="34" charset="0"/>
              </a:rPr>
              <a:t>HIO</a:t>
            </a:r>
            <a:r>
              <a:rPr lang="en-GB" altLang="en-US" sz="2000" b="1" dirty="0">
                <a:cs typeface="Arial" panose="020B0604020202020204" pitchFamily="34" charset="0"/>
              </a:rPr>
              <a:t> </a:t>
            </a:r>
            <a:r>
              <a:rPr lang="en-GB" altLang="en-US" sz="2000" dirty="0">
                <a:cs typeface="Arial" panose="020B0604020202020204" pitchFamily="34" charset="0"/>
              </a:rPr>
              <a:t>a</a:t>
            </a:r>
            <a:r>
              <a:rPr lang="en-GB" altLang="en-US" sz="2000" b="1" dirty="0">
                <a:cs typeface="Arial" panose="020B0604020202020204" pitchFamily="34" charset="0"/>
              </a:rPr>
              <a:t> </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dirty="0" err="1">
                <a:cs typeface="Arial" panose="020B0604020202020204" pitchFamily="34" charset="0"/>
              </a:rPr>
              <a:t>IO</a:t>
            </a:r>
            <a:r>
              <a:rPr lang="cs-CZ" altLang="en-US" sz="2000" b="1" dirty="0">
                <a:cs typeface="Arial" panose="020B0604020202020204" pitchFamily="34" charset="0"/>
              </a:rPr>
              <a:t>)</a:t>
            </a:r>
            <a:endParaRPr lang="en-GB" altLang="en-US" sz="20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nestálé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cs-CZ" altLang="en-US" sz="2000" dirty="0">
                <a:cs typeface="Arial" panose="020B0604020202020204" pitchFamily="34" charset="0"/>
              </a:rPr>
              <a:t>, </a:t>
            </a:r>
            <a:r>
              <a:rPr lang="en-GB" altLang="en-US" sz="2000" dirty="0" err="1">
                <a:cs typeface="Arial" panose="020B0604020202020204" pitchFamily="34" charset="0"/>
              </a:rPr>
              <a:t>analogické</a:t>
            </a:r>
            <a:r>
              <a:rPr lang="en-GB" altLang="en-US" sz="2000" dirty="0">
                <a:cs typeface="Arial" panose="020B0604020202020204" pitchFamily="34" charset="0"/>
              </a:rPr>
              <a:t> </a:t>
            </a:r>
            <a:r>
              <a:rPr lang="en-GB" altLang="en-US" sz="2000" dirty="0" err="1">
                <a:cs typeface="Arial" panose="020B0604020202020204" pitchFamily="34" charset="0"/>
              </a:rPr>
              <a:t>vlastnosti</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HClO</a:t>
            </a:r>
            <a:r>
              <a:rPr lang="en-GB" altLang="en-US" sz="2000" dirty="0">
                <a:cs typeface="Arial" panose="020B0604020202020204" pitchFamily="34" charset="0"/>
              </a:rPr>
              <a:t> a </a:t>
            </a:r>
            <a:r>
              <a:rPr lang="en-GB" altLang="en-US" sz="2000" dirty="0" err="1">
                <a:cs typeface="Arial" panose="020B0604020202020204" pitchFamily="34" charset="0"/>
              </a:rPr>
              <a:t>M</a:t>
            </a:r>
            <a:r>
              <a:rPr lang="en-GB" altLang="en-US" sz="2000" b="1" baseline="30000" dirty="0" err="1">
                <a:cs typeface="Arial" panose="020B0604020202020204" pitchFamily="34" charset="0"/>
              </a:rPr>
              <a:t>I</a:t>
            </a:r>
            <a:r>
              <a:rPr lang="en-GB" altLang="en-US" sz="2000" dirty="0" err="1">
                <a:cs typeface="Arial" panose="020B0604020202020204" pitchFamily="34" charset="0"/>
              </a:rPr>
              <a:t>ClO</a:t>
            </a:r>
            <a:r>
              <a:rPr lang="cs-CZ" altLang="en-US" sz="2000" dirty="0">
                <a:cs typeface="Arial" panose="020B0604020202020204" pitchFamily="34" charset="0"/>
              </a:rPr>
              <a:t>.</a:t>
            </a:r>
          </a:p>
          <a:p>
            <a:pPr eaLnBrk="1" hangingPunct="1">
              <a:lnSpc>
                <a:spcPct val="110000"/>
              </a:lnSpc>
              <a:buFont typeface="Wingdings" pitchFamily="2" charset="2"/>
              <a:buNone/>
            </a:pPr>
            <a:endParaRPr lang="cs-CZ" altLang="en-US" sz="2000" dirty="0">
              <a:cs typeface="Arial" panose="020B0604020202020204" pitchFamily="34" charset="0"/>
            </a:endParaRPr>
          </a:p>
          <a:p>
            <a:pPr marL="0" indent="0" eaLnBrk="1" hangingPunct="1">
              <a:lnSpc>
                <a:spcPct val="110000"/>
              </a:lnSpc>
              <a:buNone/>
            </a:pPr>
            <a:r>
              <a:rPr lang="cs-CZ" altLang="en-US" sz="2000" b="1" dirty="0">
                <a:cs typeface="Arial" panose="020B0604020202020204" pitchFamily="34" charset="0"/>
              </a:rPr>
              <a:t>Kyselina jodičná (</a:t>
            </a:r>
            <a:r>
              <a:rPr lang="en-GB" altLang="en-US" sz="2000" b="1" dirty="0" err="1">
                <a:cs typeface="Arial" panose="020B0604020202020204" pitchFamily="34" charset="0"/>
              </a:rPr>
              <a:t>HIO</a:t>
            </a:r>
            <a:r>
              <a:rPr lang="en-GB" altLang="en-US" sz="2000" baseline="-25000" dirty="0" err="1">
                <a:cs typeface="Arial" panose="020B0604020202020204" pitchFamily="34" charset="0"/>
              </a:rPr>
              <a:t>3</a:t>
            </a:r>
            <a:r>
              <a:rPr lang="cs-CZ" altLang="en-US" sz="2000" b="1" dirty="0">
                <a:cs typeface="Arial" panose="020B0604020202020204" pitchFamily="34" charset="0"/>
              </a:rPr>
              <a:t>)</a:t>
            </a:r>
          </a:p>
          <a:p>
            <a:pPr marL="0" indent="0" eaLnBrk="1" hangingPunct="1">
              <a:lnSpc>
                <a:spcPct val="110000"/>
              </a:lnSpc>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bílá</a:t>
            </a:r>
            <a:r>
              <a:rPr lang="en-GB" altLang="en-US" sz="2000" dirty="0">
                <a:cs typeface="Arial" panose="020B0604020202020204" pitchFamily="34" charset="0"/>
              </a:rPr>
              <a:t> </a:t>
            </a:r>
            <a:r>
              <a:rPr lang="en-GB" altLang="en-US" sz="2000" dirty="0" err="1">
                <a:cs typeface="Arial" panose="020B0604020202020204" pitchFamily="34" charset="0"/>
              </a:rPr>
              <a:t>kryst</a:t>
            </a:r>
            <a:r>
              <a:rPr lang="cs-CZ" altLang="en-US" sz="2000" dirty="0" err="1">
                <a:cs typeface="Arial" panose="020B0604020202020204" pitchFamily="34" charset="0"/>
              </a:rPr>
              <a:t>alická</a:t>
            </a:r>
            <a:r>
              <a:rPr lang="cs-CZ" altLang="en-US" sz="2000" dirty="0">
                <a:cs typeface="Arial" panose="020B0604020202020204" pitchFamily="34" charset="0"/>
              </a:rPr>
              <a:t> </a:t>
            </a:r>
            <a:r>
              <a:rPr lang="en-GB" altLang="en-US" sz="2000" dirty="0" err="1">
                <a:cs typeface="Arial" panose="020B0604020202020204" pitchFamily="34" charset="0"/>
              </a:rPr>
              <a:t>látka</a:t>
            </a:r>
            <a:r>
              <a:rPr lang="en-GB" altLang="en-US" sz="2000" dirty="0">
                <a:cs typeface="Arial" panose="020B0604020202020204" pitchFamily="34" charset="0"/>
              </a:rPr>
              <a:t>, </a:t>
            </a:r>
            <a:r>
              <a:rPr lang="en-GB" altLang="en-US" sz="2000" dirty="0" err="1">
                <a:cs typeface="Arial" panose="020B0604020202020204" pitchFamily="34" charset="0"/>
              </a:rPr>
              <a:t>stálá</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kyselina</a:t>
            </a:r>
            <a:r>
              <a:rPr lang="en-GB" altLang="en-US" sz="2000" dirty="0">
                <a:cs typeface="Arial" panose="020B0604020202020204" pitchFamily="34" charset="0"/>
              </a:rPr>
              <a:t>, dob</a:t>
            </a:r>
            <a:r>
              <a:rPr lang="cs-CZ" altLang="en-US" sz="2000" dirty="0">
                <a:cs typeface="Arial" panose="020B0604020202020204" pitchFamily="34" charset="0"/>
              </a:rPr>
              <a:t>ř</a:t>
            </a:r>
            <a:r>
              <a:rPr lang="en-GB" altLang="en-US" sz="2000" dirty="0">
                <a:cs typeface="Arial" panose="020B0604020202020204" pitchFamily="34" charset="0"/>
              </a:rPr>
              <a:t>e </a:t>
            </a:r>
            <a:r>
              <a:rPr lang="en-GB" altLang="en-US" sz="2000" dirty="0" err="1">
                <a:cs typeface="Arial" panose="020B0604020202020204" pitchFamily="34" charset="0"/>
              </a:rPr>
              <a:t>rozpustná</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v</a:t>
            </a:r>
            <a:r>
              <a:rPr lang="cs-CZ" altLang="en-US" sz="2000" dirty="0">
                <a:cs typeface="Arial" panose="020B0604020202020204" pitchFamily="34" charset="0"/>
              </a:rPr>
              <a:t> </a:t>
            </a:r>
            <a:r>
              <a:rPr lang="en-GB" altLang="en-US" sz="2000" dirty="0" err="1">
                <a:cs typeface="Arial" panose="020B0604020202020204" pitchFamily="34" charset="0"/>
              </a:rPr>
              <a:t>konc</a:t>
            </a:r>
            <a:r>
              <a:rPr lang="cs-CZ" altLang="en-US" sz="2000" dirty="0" err="1">
                <a:cs typeface="Arial" panose="020B0604020202020204" pitchFamily="34" charset="0"/>
              </a:rPr>
              <a:t>entrovaných</a:t>
            </a:r>
            <a:r>
              <a:rPr lang="en-GB" altLang="en-US" sz="2000" dirty="0">
                <a:cs typeface="Arial" panose="020B0604020202020204" pitchFamily="34" charset="0"/>
              </a:rPr>
              <a:t> </a:t>
            </a:r>
            <a:r>
              <a:rPr lang="en-GB" altLang="en-US" sz="2000" dirty="0" err="1">
                <a:cs typeface="Arial" panose="020B0604020202020204" pitchFamily="34" charset="0"/>
              </a:rPr>
              <a:t>roztocích</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áste</a:t>
            </a:r>
            <a:r>
              <a:rPr lang="cs-CZ" altLang="en-US" sz="2000" dirty="0">
                <a:cs typeface="Arial" panose="020B0604020202020204" pitchFamily="34" charset="0"/>
              </a:rPr>
              <a:t>č</a:t>
            </a:r>
            <a:r>
              <a:rPr lang="en-GB" altLang="en-US" sz="2000" dirty="0" err="1">
                <a:cs typeface="Arial" panose="020B0604020202020204" pitchFamily="34" charset="0"/>
              </a:rPr>
              <a:t>ná</a:t>
            </a:r>
            <a:r>
              <a:rPr lang="en-GB" altLang="en-US" sz="2000" dirty="0">
                <a:cs typeface="Arial" panose="020B0604020202020204" pitchFamily="34" charset="0"/>
              </a:rPr>
              <a:t> tendence k </a:t>
            </a:r>
            <a:r>
              <a:rPr lang="en-GB" altLang="en-US" sz="2000" dirty="0" err="1">
                <a:cs typeface="Arial" panose="020B0604020202020204" pitchFamily="34" charset="0"/>
              </a:rPr>
              <a:t>polymeraci</a:t>
            </a:r>
            <a:r>
              <a:rPr lang="cs-CZ" altLang="en-US" sz="2000" dirty="0">
                <a:cs typeface="Arial" panose="020B0604020202020204" pitchFamily="34" charset="0"/>
              </a:rPr>
              <a:t>.</a:t>
            </a:r>
          </a:p>
          <a:p>
            <a:pPr marL="0" indent="0" eaLnBrk="1" hangingPunct="1">
              <a:lnSpc>
                <a:spcPct val="110000"/>
              </a:lnSpc>
              <a:buNone/>
            </a:pPr>
            <a:endParaRPr lang="en-GB" altLang="en-US" sz="900" i="1" dirty="0">
              <a:cs typeface="Arial" panose="020B0604020202020204" pitchFamily="34" charset="0"/>
            </a:endParaRPr>
          </a:p>
          <a:p>
            <a:pPr eaLnBrk="1" hangingPunct="1">
              <a:lnSpc>
                <a:spcPct val="110000"/>
              </a:lnSpc>
              <a:buFont typeface="Wingdings" pitchFamily="2" charset="2"/>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a:t>
            </a:r>
            <a:endParaRPr lang="en-GB" altLang="en-US" sz="20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1) I</a:t>
            </a:r>
            <a:r>
              <a:rPr lang="en-GB" altLang="en-US" sz="2000" baseline="-25000" dirty="0">
                <a:cs typeface="Arial" panose="020B0604020202020204" pitchFamily="34" charset="0"/>
              </a:rPr>
              <a:t>2</a:t>
            </a:r>
            <a:r>
              <a:rPr lang="en-GB" altLang="en-US" sz="2000" dirty="0">
                <a:cs typeface="Arial" panose="020B0604020202020204" pitchFamily="34" charset="0"/>
              </a:rPr>
              <a:t> + 2HClO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HIO</a:t>
            </a:r>
            <a:r>
              <a:rPr lang="en-GB" altLang="en-US" sz="2000" baseline="-25000" dirty="0">
                <a:cs typeface="Arial" panose="020B0604020202020204" pitchFamily="34" charset="0"/>
              </a:rPr>
              <a:t>3</a:t>
            </a:r>
            <a:r>
              <a:rPr lang="en-GB" altLang="en-US" sz="2000" dirty="0">
                <a:cs typeface="Arial" panose="020B0604020202020204" pitchFamily="34" charset="0"/>
              </a:rPr>
              <a:t> + Cl</a:t>
            </a:r>
            <a:r>
              <a:rPr lang="en-GB" altLang="en-US" sz="2000" baseline="-25000" dirty="0">
                <a:cs typeface="Arial" panose="020B0604020202020204" pitchFamily="34" charset="0"/>
              </a:rPr>
              <a:t>2</a:t>
            </a: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 I</a:t>
            </a:r>
            <a:r>
              <a:rPr lang="en-GB" altLang="en-US" sz="2000" baseline="-25000" dirty="0">
                <a:cs typeface="Arial" panose="020B0604020202020204" pitchFamily="34" charset="0"/>
              </a:rPr>
              <a:t>2</a:t>
            </a:r>
            <a:r>
              <a:rPr lang="en-GB" altLang="en-US" sz="2000" dirty="0">
                <a:cs typeface="Arial" panose="020B0604020202020204" pitchFamily="34" charset="0"/>
              </a:rPr>
              <a:t> + 5 H</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HIO</a:t>
            </a:r>
            <a:r>
              <a:rPr lang="en-GB" altLang="en-US" sz="2000" baseline="-25000" dirty="0">
                <a:cs typeface="Arial" panose="020B0604020202020204" pitchFamily="34" charset="0"/>
              </a:rPr>
              <a:t>3</a:t>
            </a:r>
            <a:r>
              <a:rPr lang="en-GB" altLang="en-US" sz="2000" dirty="0">
                <a:cs typeface="Arial" panose="020B0604020202020204" pitchFamily="34" charset="0"/>
              </a:rPr>
              <a:t> + 4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a:p>
            <a:pPr eaLnBrk="1" hangingPunct="1">
              <a:lnSpc>
                <a:spcPct val="110000"/>
              </a:lnSpc>
              <a:buFont typeface="Wingdings" pitchFamily="2" charset="2"/>
              <a:buNone/>
            </a:pPr>
            <a:endParaRPr lang="en-GB" altLang="en-US" sz="2000" b="1" dirty="0">
              <a:cs typeface="Arial" panose="020B0604020202020204" pitchFamily="34" charset="0"/>
            </a:endParaRPr>
          </a:p>
          <a:p>
            <a:pPr marL="0" indent="0">
              <a:lnSpc>
                <a:spcPct val="110000"/>
              </a:lnSpc>
              <a:buNone/>
            </a:pPr>
            <a:r>
              <a:rPr lang="cs-CZ" altLang="en-US" sz="2000" b="1" dirty="0">
                <a:cs typeface="Arial" panose="020B0604020202020204" pitchFamily="34" charset="0"/>
              </a:rPr>
              <a:t>J</a:t>
            </a:r>
            <a:r>
              <a:rPr lang="en-GB" altLang="en-US" sz="2000" b="1" dirty="0" err="1">
                <a:cs typeface="Arial" panose="020B0604020202020204" pitchFamily="34" charset="0"/>
              </a:rPr>
              <a:t>odi</a:t>
            </a:r>
            <a:r>
              <a:rPr lang="cs-CZ" altLang="en-US" sz="2000" b="1" dirty="0">
                <a:cs typeface="Arial" panose="020B0604020202020204" pitchFamily="34" charset="0"/>
              </a:rPr>
              <a:t>č</a:t>
            </a:r>
            <a:r>
              <a:rPr lang="en-GB" altLang="en-US" sz="2000" b="1" dirty="0" err="1">
                <a:cs typeface="Arial" panose="020B0604020202020204" pitchFamily="34" charset="0"/>
              </a:rPr>
              <a:t>nany</a:t>
            </a:r>
            <a:r>
              <a:rPr lang="en-GB" altLang="en-US" sz="2000" b="1" dirty="0">
                <a:cs typeface="Arial" panose="020B0604020202020204" pitchFamily="34" charset="0"/>
              </a:rPr>
              <a:t> </a:t>
            </a:r>
            <a:r>
              <a:rPr lang="cs-CZ" altLang="en-US" sz="2000" b="1" dirty="0">
                <a:cs typeface="Arial" panose="020B0604020202020204" pitchFamily="34" charset="0"/>
              </a:rPr>
              <a:t>(</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dirty="0" err="1">
                <a:cs typeface="Arial" panose="020B0604020202020204" pitchFamily="34" charset="0"/>
              </a:rPr>
              <a:t>IO</a:t>
            </a:r>
            <a:r>
              <a:rPr lang="en-GB" altLang="en-US" sz="2000" baseline="-25000" dirty="0" err="1">
                <a:cs typeface="Arial" panose="020B0604020202020204" pitchFamily="34" charset="0"/>
              </a:rPr>
              <a:t>3</a:t>
            </a:r>
            <a:r>
              <a:rPr lang="cs-CZ" altLang="en-US" sz="2000" dirty="0">
                <a:cs typeface="Arial" panose="020B0604020202020204" pitchFamily="34" charset="0"/>
              </a:rPr>
              <a:t>)</a:t>
            </a:r>
            <a:endParaRPr lang="en-GB" altLang="en-US" sz="2000" dirty="0">
              <a:cs typeface="Arial" panose="020B0604020202020204" pitchFamily="34" charset="0"/>
            </a:endParaRPr>
          </a:p>
          <a:p>
            <a:pPr eaLnBrk="1" hangingPunct="1">
              <a:lnSpc>
                <a:spcPct val="11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krom</a:t>
            </a:r>
            <a:r>
              <a:rPr lang="cs-CZ" altLang="en-US" sz="2000" dirty="0">
                <a:cs typeface="Arial" panose="020B0604020202020204" pitchFamily="34" charset="0"/>
              </a:rPr>
              <a:t>ě</a:t>
            </a:r>
            <a:r>
              <a:rPr lang="en-GB" altLang="en-US" sz="2000" dirty="0">
                <a:cs typeface="Arial" panose="020B0604020202020204" pitchFamily="34" charset="0"/>
              </a:rPr>
              <a:t> M</a:t>
            </a:r>
            <a:r>
              <a:rPr lang="en-GB" altLang="en-US" sz="2000" b="1" baseline="30000" dirty="0">
                <a:cs typeface="Arial" panose="020B0604020202020204" pitchFamily="34" charset="0"/>
              </a:rPr>
              <a:t>I</a:t>
            </a:r>
            <a:r>
              <a:rPr lang="en-GB" altLang="en-US" sz="2000" dirty="0">
                <a:cs typeface="Arial" panose="020B0604020202020204" pitchFamily="34" charset="0"/>
              </a:rPr>
              <a:t>IO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err="1">
                <a:cs typeface="Arial" panose="020B0604020202020204" pitchFamily="34" charset="0"/>
              </a:rPr>
              <a:t>existují</a:t>
            </a:r>
            <a:r>
              <a:rPr lang="en-GB" altLang="en-US" sz="2000" dirty="0">
                <a:cs typeface="Arial" panose="020B0604020202020204" pitchFamily="34" charset="0"/>
              </a:rPr>
              <a:t> </a:t>
            </a:r>
            <a:r>
              <a:rPr lang="en-GB" altLang="en-US" sz="2000" dirty="0" err="1">
                <a:cs typeface="Arial" panose="020B0604020202020204" pitchFamily="34" charset="0"/>
              </a:rPr>
              <a:t>i</a:t>
            </a:r>
            <a:r>
              <a:rPr lang="en-GB" altLang="en-US" sz="2000" dirty="0">
                <a:cs typeface="Arial" panose="020B0604020202020204" pitchFamily="34" charset="0"/>
              </a:rPr>
              <a:t> M</a:t>
            </a:r>
            <a:r>
              <a:rPr lang="en-GB" altLang="en-US" sz="2000" b="1" baseline="30000" dirty="0">
                <a:cs typeface="Arial" panose="020B0604020202020204" pitchFamily="34" charset="0"/>
              </a:rPr>
              <a:t>I</a:t>
            </a:r>
            <a:r>
              <a:rPr lang="en-GB" altLang="en-US" sz="2000" dirty="0">
                <a:cs typeface="Arial" panose="020B0604020202020204" pitchFamily="34" charset="0"/>
              </a:rPr>
              <a:t>H(IO</a:t>
            </a:r>
            <a:r>
              <a:rPr lang="en-GB" altLang="en-US" sz="2000" baseline="-25000" dirty="0">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2</a:t>
            </a:r>
            <a:r>
              <a:rPr lang="en-GB" altLang="en-US" sz="2000" dirty="0">
                <a:cs typeface="Arial" panose="020B0604020202020204" pitchFamily="34" charset="0"/>
              </a:rPr>
              <a:t> a M</a:t>
            </a:r>
            <a:r>
              <a:rPr lang="en-GB" altLang="en-US" sz="2000" b="1" baseline="30000" dirty="0">
                <a:cs typeface="Arial" panose="020B0604020202020204" pitchFamily="34" charset="0"/>
              </a:rPr>
              <a:t>I</a:t>
            </a:r>
            <a:r>
              <a:rPr lang="en-GB" altLang="en-US" sz="2000" dirty="0">
                <a:cs typeface="Arial" panose="020B0604020202020204" pitchFamily="34" charset="0"/>
              </a:rPr>
              <a:t>H</a:t>
            </a:r>
            <a:r>
              <a:rPr lang="en-GB" altLang="en-US" sz="2000" baseline="-25000" dirty="0">
                <a:cs typeface="Arial" panose="020B0604020202020204" pitchFamily="34" charset="0"/>
              </a:rPr>
              <a:t>2</a:t>
            </a:r>
            <a:r>
              <a:rPr lang="en-GB" altLang="en-US" sz="2000" dirty="0">
                <a:cs typeface="Arial" panose="020B0604020202020204" pitchFamily="34" charset="0"/>
              </a:rPr>
              <a:t>(IO</a:t>
            </a:r>
            <a:r>
              <a:rPr lang="en-GB" altLang="en-US" sz="2000" baseline="-25000" dirty="0">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3</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 </a:t>
            </a:r>
            <a:r>
              <a:rPr lang="en-GB" altLang="en-US" sz="2000" dirty="0" err="1">
                <a:cs typeface="Arial" panose="020B0604020202020204" pitchFamily="34" charset="0"/>
              </a:rPr>
              <a:t>jodi</a:t>
            </a:r>
            <a:r>
              <a:rPr lang="cs-CZ" altLang="en-US" sz="2000" dirty="0">
                <a:cs typeface="Arial" panose="020B0604020202020204" pitchFamily="34" charset="0"/>
              </a:rPr>
              <a:t>č</a:t>
            </a:r>
            <a:r>
              <a:rPr lang="en-GB" altLang="en-US" sz="2000" dirty="0" err="1">
                <a:cs typeface="Arial" panose="020B0604020202020204" pitchFamily="34" charset="0"/>
              </a:rPr>
              <a:t>nany</a:t>
            </a:r>
            <a:r>
              <a:rPr lang="en-GB" altLang="en-US" sz="2000" dirty="0">
                <a:cs typeface="Arial" panose="020B0604020202020204" pitchFamily="34" charset="0"/>
              </a:rPr>
              <a:t> se v </a:t>
            </a:r>
            <a:r>
              <a:rPr lang="en-GB" altLang="en-US" sz="2000" dirty="0" err="1">
                <a:cs typeface="Arial" panose="020B0604020202020204" pitchFamily="34" charset="0"/>
              </a:rPr>
              <a:t>kys</a:t>
            </a:r>
            <a:r>
              <a:rPr lang="cs-CZ" altLang="en-US" sz="2000" dirty="0" err="1">
                <a:cs typeface="Arial" panose="020B0604020202020204" pitchFamily="34" charset="0"/>
              </a:rPr>
              <a:t>elém</a:t>
            </a:r>
            <a:r>
              <a:rPr lang="en-GB" altLang="en-US" sz="2000" dirty="0">
                <a:cs typeface="Arial" panose="020B0604020202020204" pitchFamily="34" charset="0"/>
              </a:rPr>
              <a:t> </a:t>
            </a:r>
            <a:r>
              <a:rPr lang="en-GB" altLang="en-US" sz="2000" dirty="0" err="1">
                <a:cs typeface="Arial" panose="020B0604020202020204" pitchFamily="34" charset="0"/>
              </a:rPr>
              <a:t>prost</a:t>
            </a:r>
            <a:r>
              <a:rPr lang="cs-CZ" altLang="en-US" sz="2000" dirty="0">
                <a:cs typeface="Arial" panose="020B0604020202020204" pitchFamily="34" charset="0"/>
              </a:rPr>
              <a:t>ř</a:t>
            </a:r>
            <a:r>
              <a:rPr lang="en-GB" altLang="en-US" sz="2000" dirty="0" err="1">
                <a:cs typeface="Arial" panose="020B0604020202020204" pitchFamily="34" charset="0"/>
              </a:rPr>
              <a:t>edí</a:t>
            </a:r>
            <a:r>
              <a:rPr lang="en-GB" altLang="en-US" sz="2000" dirty="0">
                <a:cs typeface="Arial" panose="020B0604020202020204" pitchFamily="34" charset="0"/>
              </a:rPr>
              <a:t> </a:t>
            </a:r>
            <a:r>
              <a:rPr lang="en-GB" altLang="en-US" sz="2000" dirty="0" err="1">
                <a:cs typeface="Arial" panose="020B0604020202020204" pitchFamily="34" charset="0"/>
              </a:rPr>
              <a:t>chovají</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oxida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inidla</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buFont typeface="Wingdings" pitchFamily="2" charset="2"/>
              <a:buNone/>
            </a:pPr>
            <a:endParaRPr lang="en-GB" altLang="en-US" sz="9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IO</a:t>
            </a:r>
            <a:r>
              <a:rPr lang="en-GB" altLang="en-US" sz="2000" baseline="-25000" dirty="0" err="1">
                <a:cs typeface="Arial" panose="020B0604020202020204" pitchFamily="34" charset="0"/>
              </a:rPr>
              <a:t>3</a:t>
            </a:r>
            <a:r>
              <a:rPr lang="en-GB" altLang="en-US" sz="2000" baseline="30000" dirty="0">
                <a:cs typeface="Arial" panose="020B0604020202020204" pitchFamily="34" charset="0"/>
              </a:rPr>
              <a:t>-</a:t>
            </a:r>
            <a:r>
              <a:rPr lang="en-GB" altLang="en-US" sz="2000" dirty="0">
                <a:cs typeface="Arial" panose="020B0604020202020204" pitchFamily="34" charset="0"/>
              </a:rPr>
              <a:t> + </a:t>
            </a:r>
            <a:r>
              <a:rPr lang="en-GB" altLang="en-US" sz="2000" dirty="0" err="1">
                <a:cs typeface="Arial" panose="020B0604020202020204" pitchFamily="34" charset="0"/>
              </a:rPr>
              <a:t>5I</a:t>
            </a:r>
            <a:r>
              <a:rPr lang="en-GB" altLang="en-US" sz="2000" baseline="30000" dirty="0">
                <a:cs typeface="Arial" panose="020B0604020202020204" pitchFamily="34" charset="0"/>
              </a:rPr>
              <a:t>-</a:t>
            </a:r>
            <a:r>
              <a:rPr lang="en-GB" altLang="en-US" sz="2000" dirty="0">
                <a:cs typeface="Arial" panose="020B0604020202020204" pitchFamily="34" charset="0"/>
              </a:rPr>
              <a:t> + 6 H</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3I</a:t>
            </a:r>
            <a:r>
              <a:rPr lang="en-GB" altLang="en-US" sz="2000" baseline="-25000" dirty="0" err="1">
                <a:cs typeface="Arial" panose="020B0604020202020204" pitchFamily="34" charset="0"/>
              </a:rPr>
              <a:t>2</a:t>
            </a:r>
            <a:r>
              <a:rPr lang="en-GB" altLang="en-US" sz="2000" dirty="0">
                <a:cs typeface="Arial" panose="020B0604020202020204" pitchFamily="34" charset="0"/>
              </a:rPr>
              <a:t> + 3 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eaLnBrk="1" hangingPunct="1">
              <a:lnSpc>
                <a:spcPct val="110000"/>
              </a:lnSpc>
              <a:buFont typeface="Wingdings" pitchFamily="2" charset="2"/>
              <a:buNone/>
            </a:pPr>
            <a:endParaRPr lang="cs-CZ" altLang="en-US" sz="2000" dirty="0">
              <a:cs typeface="Arial" panose="020B0604020202020204" pitchFamily="34" charset="0"/>
            </a:endParaRPr>
          </a:p>
        </p:txBody>
      </p:sp>
      <p:pic>
        <p:nvPicPr>
          <p:cNvPr id="10242" name="Picture 2">
            <a:extLst>
              <a:ext uri="{FF2B5EF4-FFF2-40B4-BE49-F238E27FC236}">
                <a16:creationId xmlns:a16="http://schemas.microsoft.com/office/drawing/2014/main" id="{9806F5CF-9ACA-2000-5317-96B9EF65E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511" y="2766004"/>
            <a:ext cx="1742686" cy="1402192"/>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9617FA3C-2501-1236-E7B9-E1C3D960A01D}"/>
              </a:ext>
            </a:extLst>
          </p:cNvPr>
          <p:cNvPicPr>
            <a:picLocks noChangeAspect="1"/>
          </p:cNvPicPr>
          <p:nvPr/>
        </p:nvPicPr>
        <p:blipFill>
          <a:blip r:embed="rId3"/>
          <a:stretch>
            <a:fillRect/>
          </a:stretch>
        </p:blipFill>
        <p:spPr>
          <a:xfrm>
            <a:off x="7327571" y="4168196"/>
            <a:ext cx="1601825" cy="1347117"/>
          </a:xfrm>
          <a:prstGeom prst="rect">
            <a:avLst/>
          </a:prstGeom>
        </p:spPr>
      </p:pic>
    </p:spTree>
    <p:extLst>
      <p:ext uri="{BB962C8B-B14F-4D97-AF65-F5344CB8AC3E}">
        <p14:creationId xmlns:p14="http://schemas.microsoft.com/office/powerpoint/2010/main" val="25961310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6CDE0451-52B0-BDEF-D9FC-7F5413A26C09}"/>
              </a:ext>
            </a:extLst>
          </p:cNvPr>
          <p:cNvSpPr txBox="1"/>
          <p:nvPr/>
        </p:nvSpPr>
        <p:spPr>
          <a:xfrm>
            <a:off x="331237" y="2612357"/>
            <a:ext cx="7595118" cy="1651734"/>
          </a:xfrm>
          <a:prstGeom prst="rect">
            <a:avLst/>
          </a:prstGeom>
          <a:noFill/>
        </p:spPr>
        <p:txBody>
          <a:bodyPr wrap="square">
            <a:spAutoFit/>
          </a:bodyPr>
          <a:lstStyle/>
          <a:p>
            <a:pPr eaLnBrk="1" hangingPunct="1">
              <a:buFont typeface="Wingdings" pitchFamily="2" charset="2"/>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a:t>
            </a:r>
            <a:endParaRPr lang="cs-CZ" altLang="en-US" sz="2000" i="1" dirty="0">
              <a:cs typeface="Arial" panose="020B0604020202020204" pitchFamily="34" charset="0"/>
            </a:endParaRPr>
          </a:p>
          <a:p>
            <a:pPr eaLnBrk="1" hangingPunct="1">
              <a:buFont typeface="Wingdings" pitchFamily="2" charset="2"/>
              <a:buNone/>
            </a:pPr>
            <a:endParaRPr lang="en-GB" altLang="en-US" sz="8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1) </a:t>
            </a:r>
            <a:r>
              <a:rPr lang="en-GB" altLang="en-US" sz="2000" dirty="0" err="1">
                <a:cs typeface="Arial" panose="020B0604020202020204" pitchFamily="34" charset="0"/>
              </a:rPr>
              <a:t>zavád</a:t>
            </a:r>
            <a:r>
              <a:rPr lang="cs-CZ" altLang="en-US" sz="2000" dirty="0">
                <a:cs typeface="Arial" panose="020B0604020202020204" pitchFamily="34" charset="0"/>
              </a:rPr>
              <a:t>ě</a:t>
            </a:r>
            <a:r>
              <a:rPr lang="en-GB" altLang="en-US" sz="2000" dirty="0" err="1">
                <a:cs typeface="Arial" panose="020B0604020202020204" pitchFamily="34" charset="0"/>
              </a:rPr>
              <a:t>ní</a:t>
            </a:r>
            <a:r>
              <a:rPr lang="en-GB" altLang="en-US" sz="2000" dirty="0">
                <a:cs typeface="Arial" panose="020B0604020202020204" pitchFamily="34" charset="0"/>
              </a:rPr>
              <a:t> </a:t>
            </a:r>
            <a:r>
              <a:rPr lang="en-GB" altLang="en-US" sz="2000" dirty="0" err="1">
                <a:cs typeface="Arial" panose="020B0604020202020204" pitchFamily="34" charset="0"/>
              </a:rPr>
              <a:t>I</a:t>
            </a:r>
            <a:r>
              <a:rPr lang="en-GB" altLang="en-US" sz="2000" baseline="-25000" dirty="0" err="1">
                <a:cs typeface="Arial" panose="020B0604020202020204" pitchFamily="34" charset="0"/>
              </a:rPr>
              <a:t>2</a:t>
            </a:r>
            <a:r>
              <a:rPr lang="en-GB" altLang="en-US" sz="2000" dirty="0">
                <a:cs typeface="Arial" panose="020B0604020202020204" pitchFamily="34" charset="0"/>
              </a:rPr>
              <a:t> do </a:t>
            </a:r>
            <a:r>
              <a:rPr lang="en-GB" altLang="en-US" sz="2000" dirty="0" err="1">
                <a:cs typeface="Arial" panose="020B0604020202020204" pitchFamily="34" charset="0"/>
              </a:rPr>
              <a:t>roztoku</a:t>
            </a:r>
            <a:r>
              <a:rPr lang="en-GB" altLang="en-US" sz="2000" dirty="0">
                <a:cs typeface="Arial" panose="020B0604020202020204" pitchFamily="34" charset="0"/>
              </a:rPr>
              <a:t> al</a:t>
            </a:r>
            <a:r>
              <a:rPr lang="cs-CZ" altLang="en-US" sz="2000" dirty="0" err="1">
                <a:cs typeface="Arial" panose="020B0604020202020204" pitchFamily="34" charset="0"/>
              </a:rPr>
              <a:t>kalického</a:t>
            </a:r>
            <a:r>
              <a:rPr lang="cs-CZ" altLang="en-US" sz="2000" dirty="0">
                <a:cs typeface="Arial" panose="020B0604020202020204" pitchFamily="34" charset="0"/>
              </a:rPr>
              <a:t> </a:t>
            </a:r>
            <a:r>
              <a:rPr lang="en-GB" altLang="en-US" sz="2000" dirty="0">
                <a:cs typeface="Arial" panose="020B0604020202020204" pitchFamily="34" charset="0"/>
              </a:rPr>
              <a:t>hydroxide</a:t>
            </a:r>
            <a:endParaRPr lang="cs-CZ" altLang="en-US" sz="2000" dirty="0">
              <a:cs typeface="Arial" panose="020B0604020202020204" pitchFamily="34" charset="0"/>
            </a:endParaRPr>
          </a:p>
          <a:p>
            <a:pPr eaLnBrk="1" hangingPunct="1">
              <a:buFont typeface="Wingdings" pitchFamily="2" charset="2"/>
              <a:buNone/>
            </a:pPr>
            <a:endParaRPr lang="en-GB" altLang="en-US" sz="8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 </a:t>
            </a:r>
            <a:r>
              <a:rPr lang="en-GB" altLang="en-US" sz="2000" dirty="0" err="1">
                <a:cs typeface="Arial" panose="020B0604020202020204" pitchFamily="34" charset="0"/>
              </a:rPr>
              <a:t>neutralizace</a:t>
            </a:r>
            <a:r>
              <a:rPr lang="en-GB" altLang="en-US" sz="2000" dirty="0">
                <a:cs typeface="Arial" panose="020B0604020202020204" pitchFamily="34" charset="0"/>
              </a:rPr>
              <a:t> </a:t>
            </a:r>
            <a:r>
              <a:rPr lang="en-GB" altLang="en-US" sz="2000" dirty="0" err="1">
                <a:cs typeface="Arial" panose="020B0604020202020204" pitchFamily="34" charset="0"/>
              </a:rPr>
              <a:t>HIO</a:t>
            </a:r>
            <a:r>
              <a:rPr lang="en-GB" altLang="en-US" sz="2000" baseline="-25000" dirty="0" err="1">
                <a:cs typeface="Arial" panose="020B0604020202020204" pitchFamily="34" charset="0"/>
              </a:rPr>
              <a:t>3</a:t>
            </a:r>
            <a:endParaRPr lang="cs-CZ" altLang="en-US" sz="2000" baseline="-25000" dirty="0">
              <a:cs typeface="Arial" panose="020B0604020202020204" pitchFamily="34" charset="0"/>
            </a:endParaRPr>
          </a:p>
          <a:p>
            <a:pPr eaLnBrk="1" hangingPunct="1">
              <a:buFont typeface="Wingdings" pitchFamily="2" charset="2"/>
              <a:buNone/>
            </a:pPr>
            <a:endParaRPr lang="en-GB" altLang="en-US" sz="800" baseline="-25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3) </a:t>
            </a:r>
            <a:r>
              <a:rPr lang="en-GB" altLang="en-US" sz="2000" dirty="0" err="1">
                <a:cs typeface="Arial" panose="020B0604020202020204" pitchFamily="34" charset="0"/>
              </a:rPr>
              <a:t>KClO</a:t>
            </a:r>
            <a:r>
              <a:rPr lang="en-GB" altLang="en-US" sz="2000" baseline="-25000" dirty="0" err="1">
                <a:cs typeface="Arial" panose="020B0604020202020204" pitchFamily="34" charset="0"/>
              </a:rPr>
              <a:t>3</a:t>
            </a:r>
            <a:r>
              <a:rPr lang="en-GB" altLang="en-US" sz="2000" dirty="0">
                <a:cs typeface="Arial" panose="020B0604020202020204" pitchFamily="34" charset="0"/>
              </a:rPr>
              <a:t> + KI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KIO</a:t>
            </a:r>
            <a:r>
              <a:rPr lang="en-GB" altLang="en-US" sz="2000" baseline="-25000" dirty="0" err="1">
                <a:cs typeface="Arial" panose="020B0604020202020204" pitchFamily="34" charset="0"/>
              </a:rPr>
              <a:t>3</a:t>
            </a:r>
            <a:r>
              <a:rPr lang="en-GB" altLang="en-US" sz="2000" dirty="0">
                <a:cs typeface="Arial" panose="020B0604020202020204" pitchFamily="34" charset="0"/>
              </a:rPr>
              <a:t> + </a:t>
            </a:r>
            <a:r>
              <a:rPr lang="en-GB" altLang="en-US" sz="2000" dirty="0" err="1">
                <a:cs typeface="Arial" panose="020B0604020202020204" pitchFamily="34" charset="0"/>
              </a:rPr>
              <a:t>KCl</a:t>
            </a:r>
            <a:endParaRPr lang="cs-CZ" sz="2000" dirty="0"/>
          </a:p>
        </p:txBody>
      </p:sp>
      <p:sp>
        <p:nvSpPr>
          <p:cNvPr id="7" name="Rectangle 3">
            <a:extLst>
              <a:ext uri="{FF2B5EF4-FFF2-40B4-BE49-F238E27FC236}">
                <a16:creationId xmlns:a16="http://schemas.microsoft.com/office/drawing/2014/main" id="{A6956C92-A018-3979-ADD7-AFD23F74DD51}"/>
              </a:ext>
            </a:extLst>
          </p:cNvPr>
          <p:cNvSpPr txBox="1">
            <a:spLocks noChangeArrowheads="1"/>
          </p:cNvSpPr>
          <p:nvPr/>
        </p:nvSpPr>
        <p:spPr>
          <a:xfrm>
            <a:off x="228600" y="341119"/>
            <a:ext cx="8686800" cy="2252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tepelný</a:t>
            </a:r>
            <a:r>
              <a:rPr lang="en-GB" altLang="en-US" sz="2000" dirty="0">
                <a:cs typeface="Arial" panose="020B0604020202020204" pitchFamily="34" charset="0"/>
              </a:rPr>
              <a:t> </a:t>
            </a:r>
            <a:r>
              <a:rPr lang="en-GB" altLang="en-US" sz="2000" dirty="0" err="1">
                <a:cs typeface="Arial" panose="020B0604020202020204" pitchFamily="34" charset="0"/>
              </a:rPr>
              <a:t>rozklad</a:t>
            </a:r>
            <a:r>
              <a:rPr lang="en-GB" altLang="en-US" sz="2000" dirty="0">
                <a:cs typeface="Arial" panose="020B0604020202020204" pitchFamily="34" charset="0"/>
              </a:rPr>
              <a:t> </a:t>
            </a:r>
            <a:r>
              <a:rPr lang="en-GB" altLang="en-US" sz="2000" dirty="0" err="1">
                <a:cs typeface="Arial" panose="020B0604020202020204" pitchFamily="34" charset="0"/>
              </a:rPr>
              <a:t>jodi</a:t>
            </a:r>
            <a:r>
              <a:rPr lang="cs-CZ" altLang="en-US" sz="2000" dirty="0">
                <a:cs typeface="Arial" panose="020B0604020202020204" pitchFamily="34" charset="0"/>
              </a:rPr>
              <a:t>č</a:t>
            </a:r>
            <a:r>
              <a:rPr lang="en-GB" altLang="en-US" sz="2000" dirty="0">
                <a:cs typeface="Arial" panose="020B0604020202020204" pitchFamily="34" charset="0"/>
              </a:rPr>
              <a:t>nan</a:t>
            </a:r>
            <a:r>
              <a:rPr lang="cs-CZ" altLang="en-US" sz="2000" dirty="0">
                <a:cs typeface="Arial" panose="020B0604020202020204" pitchFamily="34" charset="0"/>
              </a:rPr>
              <a:t>ů</a:t>
            </a:r>
            <a:r>
              <a:rPr lang="en-GB" altLang="en-US" sz="2000" dirty="0">
                <a:cs typeface="Arial" panose="020B0604020202020204" pitchFamily="34" charset="0"/>
              </a:rPr>
              <a:t>:</a:t>
            </a:r>
          </a:p>
          <a:p>
            <a:pPr>
              <a:lnSpc>
                <a:spcPct val="100000"/>
              </a:lnSpc>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4KIO</a:t>
            </a:r>
            <a:r>
              <a:rPr lang="en-GB" altLang="en-US" sz="2000" baseline="-25000" dirty="0" err="1">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3KIO</a:t>
            </a:r>
            <a:r>
              <a:rPr lang="en-GB" altLang="en-US" sz="2000" baseline="-25000" dirty="0" err="1">
                <a:cs typeface="Arial" panose="020B0604020202020204" pitchFamily="34" charset="0"/>
              </a:rPr>
              <a:t>4</a:t>
            </a:r>
            <a:r>
              <a:rPr lang="en-GB" altLang="en-US" sz="2000" dirty="0">
                <a:cs typeface="Arial" panose="020B0604020202020204" pitchFamily="34" charset="0"/>
              </a:rPr>
              <a:t> + KI</a:t>
            </a:r>
          </a:p>
          <a:p>
            <a:pPr>
              <a:lnSpc>
                <a:spcPct val="100000"/>
              </a:lnSpc>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KIO</a:t>
            </a:r>
            <a:r>
              <a:rPr lang="en-GB" altLang="en-US" sz="2000" baseline="-25000" dirty="0" err="1">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KI + 3/2 </a:t>
            </a:r>
            <a:r>
              <a:rPr lang="en-GB" altLang="en-US" sz="2000" dirty="0" err="1">
                <a:cs typeface="Arial" panose="020B0604020202020204" pitchFamily="34" charset="0"/>
              </a:rPr>
              <a:t>O</a:t>
            </a:r>
            <a:r>
              <a:rPr lang="en-GB" altLang="en-US" sz="2000" baseline="-25000" dirty="0" err="1">
                <a:cs typeface="Arial" panose="020B0604020202020204" pitchFamily="34" charset="0"/>
              </a:rPr>
              <a:t>2</a:t>
            </a:r>
            <a:endParaRPr lang="en-GB" altLang="en-US" sz="2000" baseline="-25000" dirty="0">
              <a:cs typeface="Arial" panose="020B0604020202020204" pitchFamily="34" charset="0"/>
            </a:endParaRPr>
          </a:p>
          <a:p>
            <a:pPr>
              <a:lnSpc>
                <a:spcPct val="100000"/>
              </a:lnSpc>
              <a:buFontTx/>
              <a:buChar char="-"/>
            </a:pPr>
            <a:r>
              <a:rPr lang="en-GB" altLang="en-US" sz="2000" dirty="0" err="1">
                <a:cs typeface="Arial" panose="020B0604020202020204" pitchFamily="34" charset="0"/>
              </a:rPr>
              <a:t>jodi</a:t>
            </a:r>
            <a:r>
              <a:rPr lang="cs-CZ" altLang="en-US" sz="2000" dirty="0">
                <a:cs typeface="Arial" panose="020B0604020202020204" pitchFamily="34" charset="0"/>
              </a:rPr>
              <a:t>č</a:t>
            </a:r>
            <a:r>
              <a:rPr lang="en-GB" altLang="en-US" sz="2000" dirty="0" err="1">
                <a:cs typeface="Arial" panose="020B0604020202020204" pitchFamily="34" charset="0"/>
              </a:rPr>
              <a:t>nany</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err="1">
                <a:cs typeface="Arial" panose="020B0604020202020204" pitchFamily="34" charset="0"/>
              </a:rPr>
              <a:t>alických</a:t>
            </a:r>
            <a:r>
              <a:rPr lang="cs-CZ"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cs-CZ" altLang="en-US" sz="2000" dirty="0">
                <a:cs typeface="Arial" panose="020B0604020202020204" pitchFamily="34" charset="0"/>
              </a:rPr>
              <a:t>jsou </a:t>
            </a:r>
            <a:r>
              <a:rPr lang="en-GB" altLang="en-US" sz="2000" dirty="0" err="1">
                <a:cs typeface="Arial" panose="020B0604020202020204" pitchFamily="34" charset="0"/>
              </a:rPr>
              <a:t>rozpustné</a:t>
            </a:r>
            <a:r>
              <a:rPr lang="en-GB" altLang="en-US" sz="2000" dirty="0">
                <a:cs typeface="Arial" panose="020B0604020202020204" pitchFamily="34" charset="0"/>
              </a:rPr>
              <a:t> v 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a:lnSpc>
                <a:spcPct val="100000"/>
              </a:lnSpc>
              <a:buFontTx/>
              <a:buChar char="-"/>
            </a:pPr>
            <a:r>
              <a:rPr lang="en-GB" altLang="en-US" sz="2000" dirty="0" err="1">
                <a:cs typeface="Arial" panose="020B0604020202020204" pitchFamily="34" charset="0"/>
              </a:rPr>
              <a:t>jodi</a:t>
            </a:r>
            <a:r>
              <a:rPr lang="cs-CZ" altLang="en-US" sz="2000" dirty="0">
                <a:cs typeface="Arial" panose="020B0604020202020204" pitchFamily="34" charset="0"/>
              </a:rPr>
              <a:t>č</a:t>
            </a:r>
            <a:r>
              <a:rPr lang="en-GB" altLang="en-US" sz="2000" dirty="0" err="1">
                <a:cs typeface="Arial" panose="020B0604020202020204" pitchFamily="34" charset="0"/>
              </a:rPr>
              <a:t>nany</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err="1">
                <a:cs typeface="Arial" panose="020B0604020202020204" pitchFamily="34" charset="0"/>
              </a:rPr>
              <a:t>alických</a:t>
            </a:r>
            <a:r>
              <a:rPr lang="cs-CZ" altLang="en-US" sz="2000" dirty="0">
                <a:cs typeface="Arial" panose="020B0604020202020204" pitchFamily="34" charset="0"/>
              </a:rPr>
              <a:t> </a:t>
            </a:r>
            <a:r>
              <a:rPr lang="en-GB" altLang="en-US" sz="2000" dirty="0" err="1">
                <a:cs typeface="Arial" panose="020B0604020202020204" pitchFamily="34" charset="0"/>
              </a:rPr>
              <a:t>zemin</a:t>
            </a:r>
            <a:r>
              <a:rPr lang="en-GB" altLang="en-US" sz="2000" dirty="0">
                <a:cs typeface="Arial" panose="020B0604020202020204" pitchFamily="34" charset="0"/>
              </a:rPr>
              <a:t> a p</a:t>
            </a:r>
            <a:r>
              <a:rPr lang="cs-CZ" altLang="en-US" sz="2000" dirty="0">
                <a:cs typeface="Arial" panose="020B0604020202020204" pitchFamily="34" charset="0"/>
              </a:rPr>
              <a:t>ř</a:t>
            </a:r>
            <a:r>
              <a:rPr lang="en-GB" altLang="en-US" sz="2000" dirty="0" err="1">
                <a:cs typeface="Arial" panose="020B0604020202020204" pitchFamily="34" charset="0"/>
              </a:rPr>
              <a:t>echodných</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 jsou </a:t>
            </a:r>
            <a:r>
              <a:rPr lang="en-GB" altLang="en-US" sz="2000" u="sng" dirty="0" err="1">
                <a:cs typeface="Arial" panose="020B0604020202020204" pitchFamily="34" charset="0"/>
              </a:rPr>
              <a:t>nerozpustné</a:t>
            </a:r>
            <a:r>
              <a:rPr lang="en-GB" altLang="en-US" sz="2000" dirty="0">
                <a:cs typeface="Arial" panose="020B0604020202020204" pitchFamily="34" charset="0"/>
              </a:rPr>
              <a:t> v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p:txBody>
      </p:sp>
      <p:sp>
        <p:nvSpPr>
          <p:cNvPr id="9" name="TextovéPole 8">
            <a:extLst>
              <a:ext uri="{FF2B5EF4-FFF2-40B4-BE49-F238E27FC236}">
                <a16:creationId xmlns:a16="http://schemas.microsoft.com/office/drawing/2014/main" id="{8E4D1CCB-0A32-9A13-322B-DABC4F0DF9E4}"/>
              </a:ext>
            </a:extLst>
          </p:cNvPr>
          <p:cNvSpPr txBox="1"/>
          <p:nvPr/>
        </p:nvSpPr>
        <p:spPr>
          <a:xfrm>
            <a:off x="228600" y="4429323"/>
            <a:ext cx="4572000" cy="400110"/>
          </a:xfrm>
          <a:prstGeom prst="rect">
            <a:avLst/>
          </a:prstGeom>
          <a:noFill/>
        </p:spPr>
        <p:txBody>
          <a:bodyPr wrap="square">
            <a:spAutoFit/>
          </a:bodyPr>
          <a:lstStyle/>
          <a:p>
            <a:pPr marL="0" indent="0">
              <a:lnSpc>
                <a:spcPct val="100000"/>
              </a:lnSpc>
              <a:buFont typeface="Arial" panose="020B0604020202020204" pitchFamily="34" charset="0"/>
              <a:buNone/>
            </a:pPr>
            <a:r>
              <a:rPr lang="cs-CZ" altLang="en-US" sz="2000" dirty="0">
                <a:cs typeface="Arial" panose="020B0604020202020204" pitchFamily="34" charset="0"/>
              </a:rPr>
              <a:t>Použití jako oxidační činidla.</a:t>
            </a:r>
          </a:p>
        </p:txBody>
      </p:sp>
      <p:sp>
        <p:nvSpPr>
          <p:cNvPr id="11" name="TextovéPole 10">
            <a:extLst>
              <a:ext uri="{FF2B5EF4-FFF2-40B4-BE49-F238E27FC236}">
                <a16:creationId xmlns:a16="http://schemas.microsoft.com/office/drawing/2014/main" id="{4CCF3B3C-D2EC-1072-CC6F-029FCE9E17B5}"/>
              </a:ext>
            </a:extLst>
          </p:cNvPr>
          <p:cNvSpPr txBox="1"/>
          <p:nvPr/>
        </p:nvSpPr>
        <p:spPr>
          <a:xfrm>
            <a:off x="331237" y="5274145"/>
            <a:ext cx="8565502" cy="1384995"/>
          </a:xfrm>
          <a:prstGeom prst="rect">
            <a:avLst/>
          </a:prstGeom>
          <a:noFill/>
        </p:spPr>
        <p:txBody>
          <a:bodyPr wrap="square">
            <a:spAutoFit/>
          </a:bodyPr>
          <a:lstStyle/>
          <a:p>
            <a:pPr marL="0" indent="0" algn="just" eaLnBrk="1" hangingPunct="1">
              <a:buNone/>
            </a:pPr>
            <a:r>
              <a:rPr lang="cs-CZ" altLang="en-US" sz="2000" b="1" dirty="0">
                <a:cs typeface="Arial" panose="020B0604020202020204" pitchFamily="34" charset="0"/>
              </a:rPr>
              <a:t>Kyselina jodistá </a:t>
            </a:r>
            <a:r>
              <a:rPr lang="en-US" altLang="en-US" sz="2000" b="1" dirty="0">
                <a:cs typeface="Arial" panose="020B0604020202020204" pitchFamily="34" charset="0"/>
              </a:rPr>
              <a:t>(</a:t>
            </a:r>
            <a:r>
              <a:rPr lang="en-GB" altLang="en-US" sz="2000" b="1" dirty="0" err="1">
                <a:cs typeface="Arial" panose="020B0604020202020204" pitchFamily="34" charset="0"/>
              </a:rPr>
              <a:t>H</a:t>
            </a:r>
            <a:r>
              <a:rPr lang="en-GB" altLang="en-US" sz="2000" baseline="-25000" dirty="0" err="1">
                <a:cs typeface="Arial" panose="020B0604020202020204" pitchFamily="34" charset="0"/>
              </a:rPr>
              <a:t>5</a:t>
            </a:r>
            <a:r>
              <a:rPr lang="en-GB" altLang="en-US" sz="2000" b="1" dirty="0" err="1">
                <a:cs typeface="Arial" panose="020B0604020202020204" pitchFamily="34" charset="0"/>
              </a:rPr>
              <a:t>IO</a:t>
            </a:r>
            <a:r>
              <a:rPr lang="en-GB" altLang="en-US" sz="2000" baseline="-25000" dirty="0" err="1">
                <a:cs typeface="Arial" panose="020B0604020202020204" pitchFamily="34" charset="0"/>
              </a:rPr>
              <a:t>6</a:t>
            </a:r>
            <a:r>
              <a:rPr lang="en-GB" altLang="en-US" sz="2000" b="1" dirty="0">
                <a:cs typeface="Arial" panose="020B0604020202020204" pitchFamily="34" charset="0"/>
              </a:rPr>
              <a:t>, </a:t>
            </a:r>
            <a:r>
              <a:rPr lang="en-US" altLang="en-US" sz="2000" b="1" dirty="0">
                <a:cs typeface="Arial" panose="020B0604020202020204" pitchFamily="34" charset="0"/>
              </a:rPr>
              <a:t>(</a:t>
            </a:r>
            <a:r>
              <a:rPr lang="en-GB" altLang="en-US" sz="2000" b="1" dirty="0" err="1">
                <a:cs typeface="Arial" panose="020B0604020202020204" pitchFamily="34" charset="0"/>
              </a:rPr>
              <a:t>HIO</a:t>
            </a:r>
            <a:r>
              <a:rPr lang="en-GB" altLang="en-US" sz="2000" baseline="-25000" dirty="0" err="1">
                <a:cs typeface="Arial" panose="020B0604020202020204" pitchFamily="34" charset="0"/>
              </a:rPr>
              <a:t>4</a:t>
            </a:r>
            <a:r>
              <a:rPr lang="en-US" altLang="en-US" sz="2000" dirty="0">
                <a:cs typeface="Arial" panose="020B0604020202020204" pitchFamily="34" charset="0"/>
              </a:rPr>
              <a:t>)</a:t>
            </a:r>
            <a:r>
              <a:rPr lang="cs-CZ" altLang="en-US" sz="2000" baseline="-25000" dirty="0">
                <a:cs typeface="Arial" panose="020B0604020202020204" pitchFamily="34" charset="0"/>
              </a:rPr>
              <a:t>n</a:t>
            </a:r>
            <a:r>
              <a:rPr lang="en-US" altLang="en-US" sz="2000" dirty="0">
                <a:cs typeface="Arial" panose="020B0604020202020204" pitchFamily="34" charset="0"/>
              </a:rPr>
              <a:t>)</a:t>
            </a:r>
            <a:endParaRPr lang="en-GB" altLang="en-US" sz="2000" dirty="0">
              <a:cs typeface="Arial" panose="020B0604020202020204" pitchFamily="34" charset="0"/>
            </a:endParaRPr>
          </a:p>
          <a:p>
            <a:pPr algn="ct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st</a:t>
            </a:r>
            <a:r>
              <a:rPr lang="cs-CZ" altLang="en-US" sz="2000" dirty="0">
                <a:cs typeface="Arial" panose="020B0604020202020204" pitchFamily="34" charset="0"/>
              </a:rPr>
              <a:t>ř</a:t>
            </a:r>
            <a:r>
              <a:rPr lang="en-GB" altLang="en-US" sz="2000" dirty="0" err="1">
                <a:cs typeface="Arial" panose="020B0604020202020204" pitchFamily="34" charset="0"/>
              </a:rPr>
              <a:t>edn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a:t>
            </a:r>
            <a:r>
              <a:rPr lang="en-GB" altLang="en-US" sz="2000" dirty="0" err="1">
                <a:cs typeface="Arial" panose="020B0604020202020204" pitchFamily="34" charset="0"/>
              </a:rPr>
              <a:t>kyseliny</a:t>
            </a:r>
            <a:r>
              <a:rPr lang="en-GB" altLang="en-US" sz="2000" dirty="0">
                <a:cs typeface="Arial" panose="020B0604020202020204" pitchFamily="34" charset="0"/>
              </a:rPr>
              <a:t>, </a:t>
            </a:r>
            <a:r>
              <a:rPr lang="en-GB" altLang="en-US" sz="2000" dirty="0" err="1">
                <a:cs typeface="Arial" panose="020B0604020202020204" pitchFamily="34" charset="0"/>
              </a:rPr>
              <a:t>bílé</a:t>
            </a:r>
            <a:r>
              <a:rPr lang="en-GB" altLang="en-US" sz="2000" dirty="0">
                <a:cs typeface="Arial" panose="020B0604020202020204" pitchFamily="34" charset="0"/>
              </a:rPr>
              <a:t>, </a:t>
            </a:r>
            <a:r>
              <a:rPr lang="en-GB" altLang="en-US" sz="2000" dirty="0" err="1">
                <a:cs typeface="Arial" panose="020B0604020202020204" pitchFamily="34" charset="0"/>
              </a:rPr>
              <a:t>krystalické</a:t>
            </a:r>
            <a:r>
              <a:rPr lang="en-GB" altLang="en-US" sz="2000" dirty="0">
                <a:cs typeface="Arial" panose="020B0604020202020204" pitchFamily="34" charset="0"/>
              </a:rPr>
              <a:t>, </a:t>
            </a:r>
            <a:r>
              <a:rPr lang="en-GB" altLang="en-US" sz="2000" dirty="0" err="1">
                <a:cs typeface="Arial" panose="020B0604020202020204" pitchFamily="34" charset="0"/>
              </a:rPr>
              <a:t>stálé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a:t>
            </a:r>
            <a:r>
              <a:rPr lang="en-GB" altLang="en-US" sz="2000" dirty="0" err="1">
                <a:cs typeface="Arial" panose="020B0604020202020204" pitchFamily="34" charset="0"/>
              </a:rPr>
              <a:t>silné</a:t>
            </a:r>
            <a:r>
              <a:rPr lang="en-GB" altLang="en-US" sz="2000" dirty="0">
                <a:cs typeface="Arial" panose="020B0604020202020204" pitchFamily="34" charset="0"/>
              </a:rPr>
              <a:t> </a:t>
            </a:r>
            <a:r>
              <a:rPr lang="en-GB" altLang="en-US" sz="2000" dirty="0" err="1">
                <a:cs typeface="Arial" panose="020B0604020202020204" pitchFamily="34" charset="0"/>
              </a:rPr>
              <a:t>oxida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ú</a:t>
            </a:r>
            <a:r>
              <a:rPr lang="cs-CZ" altLang="en-US" sz="2000" dirty="0">
                <a:cs typeface="Arial" panose="020B0604020202020204" pitchFamily="34" charset="0"/>
              </a:rPr>
              <a:t>č</a:t>
            </a:r>
            <a:r>
              <a:rPr lang="en-GB" altLang="en-US" sz="2000" dirty="0">
                <a:cs typeface="Arial" panose="020B0604020202020204" pitchFamily="34" charset="0"/>
              </a:rPr>
              <a:t>inky</a:t>
            </a:r>
            <a:endParaRPr lang="cs-CZ" altLang="en-US" sz="2000" dirty="0">
              <a:cs typeface="Arial" panose="020B0604020202020204" pitchFamily="34" charset="0"/>
            </a:endParaRPr>
          </a:p>
          <a:p>
            <a:pPr eaLnBrk="1" hangingPunct="1">
              <a:buFont typeface="Wingdings" pitchFamily="2" charset="2"/>
              <a:buNone/>
            </a:pPr>
            <a:endParaRPr lang="en-GB" altLang="en-US" sz="800" dirty="0">
              <a:cs typeface="Arial" panose="020B0604020202020204" pitchFamily="34" charset="0"/>
            </a:endParaRPr>
          </a:p>
          <a:p>
            <a:pPr algn="ctr">
              <a:buNone/>
            </a:pPr>
            <a:r>
              <a:rPr lang="cs-CZ" altLang="en-US" sz="2000" dirty="0">
                <a:cs typeface="Arial" panose="020B0604020202020204" pitchFamily="34" charset="0"/>
              </a:rPr>
              <a:t>	</a:t>
            </a:r>
            <a:r>
              <a:rPr lang="en-GB" altLang="en-US" sz="2000" dirty="0" err="1">
                <a:cs typeface="Arial" panose="020B0604020202020204" pitchFamily="34" charset="0"/>
              </a:rPr>
              <a:t>H</a:t>
            </a:r>
            <a:r>
              <a:rPr lang="en-GB" altLang="en-US" sz="2000" baseline="-25000" dirty="0" err="1">
                <a:cs typeface="Arial" panose="020B0604020202020204" pitchFamily="34" charset="0"/>
              </a:rPr>
              <a:t>5</a:t>
            </a:r>
            <a:r>
              <a:rPr lang="en-GB" altLang="en-US" sz="2000" dirty="0" err="1">
                <a:cs typeface="Arial" panose="020B0604020202020204" pitchFamily="34" charset="0"/>
              </a:rPr>
              <a:t>IO</a:t>
            </a:r>
            <a:r>
              <a:rPr lang="en-GB" altLang="en-US" sz="2000" baseline="-25000" dirty="0" err="1">
                <a:cs typeface="Arial" panose="020B0604020202020204" pitchFamily="34" charset="0"/>
              </a:rPr>
              <a:t>6</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HIO</a:t>
            </a:r>
            <a:r>
              <a:rPr lang="en-GB" altLang="en-US" sz="2000" baseline="-25000" dirty="0" err="1">
                <a:cs typeface="Arial" panose="020B0604020202020204" pitchFamily="34" charset="0"/>
              </a:rPr>
              <a:t>4</a:t>
            </a:r>
            <a:r>
              <a:rPr lang="en-GB" altLang="en-US" sz="2000" dirty="0">
                <a:cs typeface="Arial" panose="020B0604020202020204" pitchFamily="34" charset="0"/>
              </a:rPr>
              <a:t> +</a:t>
            </a:r>
            <a:r>
              <a:rPr lang="cs-CZ" altLang="en-US" sz="2000" dirty="0">
                <a:cs typeface="Arial" panose="020B0604020202020204" pitchFamily="34" charset="0"/>
              </a:rPr>
              <a:t> 2 </a:t>
            </a:r>
            <a:r>
              <a:rPr lang="cs-CZ" altLang="en-US" sz="2000" dirty="0" err="1">
                <a:cs typeface="Arial" panose="020B0604020202020204" pitchFamily="34" charset="0"/>
              </a:rPr>
              <a:t>H</a:t>
            </a:r>
            <a:r>
              <a:rPr lang="cs-CZ" altLang="en-US" sz="2000" baseline="-25000" dirty="0" err="1">
                <a:cs typeface="Arial" panose="020B0604020202020204" pitchFamily="34" charset="0"/>
              </a:rPr>
              <a:t>2</a:t>
            </a:r>
            <a:r>
              <a:rPr lang="cs-CZ" altLang="en-US" sz="2000" dirty="0" err="1">
                <a:cs typeface="Arial" panose="020B0604020202020204" pitchFamily="34" charset="0"/>
              </a:rPr>
              <a:t>O</a:t>
            </a:r>
            <a:r>
              <a:rPr lang="en-GB" altLang="en-US" sz="2000" dirty="0">
                <a:cs typeface="Arial" panose="020B0604020202020204" pitchFamily="34" charset="0"/>
              </a:rPr>
              <a:t>  </a:t>
            </a:r>
            <a:r>
              <a:rPr lang="cs-CZ" altLang="en-US" sz="2000" dirty="0">
                <a:cs typeface="Arial" panose="020B0604020202020204" pitchFamily="34" charset="0"/>
              </a:rPr>
              <a:t>(</a:t>
            </a:r>
            <a:r>
              <a:rPr lang="en-GB" altLang="en-US" sz="2000" dirty="0">
                <a:cs typeface="Arial" panose="020B0604020202020204" pitchFamily="34" charset="0"/>
              </a:rPr>
              <a:t>T</a:t>
            </a:r>
            <a:r>
              <a:rPr lang="cs-CZ" altLang="en-US" sz="2000" dirty="0">
                <a:cs typeface="Arial" panose="020B0604020202020204" pitchFamily="34" charset="0"/>
              </a:rPr>
              <a:t> </a:t>
            </a:r>
            <a:r>
              <a:rPr lang="en-GB" altLang="en-US" sz="2000" dirty="0">
                <a:cs typeface="Arial" panose="020B0604020202020204" pitchFamily="34" charset="0"/>
              </a:rPr>
              <a:t>= 130</a:t>
            </a:r>
            <a:r>
              <a:rPr lang="cs-CZ" altLang="en-US" sz="2000" dirty="0">
                <a:cs typeface="Arial" panose="020B0604020202020204" pitchFamily="34" charset="0"/>
              </a:rPr>
              <a:t> °</a:t>
            </a:r>
            <a:r>
              <a:rPr lang="en-GB" altLang="en-US" sz="2000" dirty="0">
                <a:cs typeface="Arial" panose="020B0604020202020204" pitchFamily="34" charset="0"/>
              </a:rPr>
              <a:t>C</a:t>
            </a:r>
            <a:r>
              <a:rPr lang="cs-CZ" altLang="en-US" sz="2000" dirty="0">
                <a:cs typeface="Arial" panose="020B0604020202020204" pitchFamily="34" charset="0"/>
              </a:rPr>
              <a:t>)</a:t>
            </a:r>
            <a:endParaRPr lang="en-GB" altLang="en-US" sz="2000" dirty="0">
              <a:cs typeface="Arial" panose="020B0604020202020204" pitchFamily="34" charset="0"/>
            </a:endParaRPr>
          </a:p>
        </p:txBody>
      </p:sp>
      <p:pic>
        <p:nvPicPr>
          <p:cNvPr id="12" name="Picture 2" descr="Ortho-PeriodsÃ¤ure.svg">
            <a:extLst>
              <a:ext uri="{FF2B5EF4-FFF2-40B4-BE49-F238E27FC236}">
                <a16:creationId xmlns:a16="http://schemas.microsoft.com/office/drawing/2014/main" id="{23449A68-1C80-2B3D-DD57-2FCA11FC4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141" y="4658398"/>
            <a:ext cx="1350622" cy="1110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61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353785" y="450046"/>
            <a:ext cx="8436429" cy="4525963"/>
          </a:xfrm>
        </p:spPr>
        <p:txBody>
          <a:bodyPr>
            <a:normAutofit/>
          </a:bodyPr>
          <a:lstStyle/>
          <a:p>
            <a:pPr>
              <a:lnSpc>
                <a:spcPct val="90000"/>
              </a:lnSpc>
              <a:buNone/>
            </a:pPr>
            <a:r>
              <a:rPr lang="cs-CZ" altLang="en-US" sz="2000" u="sng" dirty="0">
                <a:cs typeface="Arial" panose="020B0604020202020204" pitchFamily="34" charset="0"/>
              </a:rPr>
              <a:t>3) vedlejší produkt při výrobě </a:t>
            </a:r>
            <a:r>
              <a:rPr lang="cs-CZ" altLang="en-US" sz="2000" u="sng" dirty="0" err="1">
                <a:cs typeface="Arial" panose="020B0604020202020204" pitchFamily="34" charset="0"/>
              </a:rPr>
              <a:t>NaOH</a:t>
            </a:r>
            <a:r>
              <a:rPr lang="cs-CZ" altLang="en-US" sz="2000" u="sng" dirty="0">
                <a:cs typeface="Arial" panose="020B0604020202020204" pitchFamily="34" charset="0"/>
              </a:rPr>
              <a:t> </a:t>
            </a:r>
            <a:r>
              <a:rPr lang="cs-CZ" altLang="en-US" sz="2000" dirty="0">
                <a:cs typeface="Arial" panose="020B0604020202020204" pitchFamily="34" charset="0"/>
              </a:rPr>
              <a:t>elektrolýzou vodného roztoku </a:t>
            </a:r>
            <a:r>
              <a:rPr lang="cs-CZ" altLang="en-US" sz="2000" dirty="0" err="1">
                <a:cs typeface="Arial" panose="020B0604020202020204" pitchFamily="34" charset="0"/>
              </a:rPr>
              <a:t>NaCl</a:t>
            </a:r>
            <a:endParaRPr lang="cs-CZ" altLang="en-US" sz="2000" dirty="0">
              <a:cs typeface="Arial" panose="020B0604020202020204" pitchFamily="34" charset="0"/>
            </a:endParaRPr>
          </a:p>
          <a:p>
            <a:pPr>
              <a:lnSpc>
                <a:spcPct val="90000"/>
              </a:lnSpc>
              <a:buNone/>
            </a:pPr>
            <a:r>
              <a:rPr lang="cs-CZ" altLang="en-US" sz="2000" dirty="0">
                <a:cs typeface="Arial" panose="020B0604020202020204" pitchFamily="34" charset="0"/>
              </a:rPr>
              <a:t>		Katoda (</a:t>
            </a:r>
            <a:r>
              <a:rPr lang="cs-CZ" altLang="en-US" sz="2000" dirty="0" err="1">
                <a:cs typeface="Arial" panose="020B0604020202020204" pitchFamily="34" charset="0"/>
              </a:rPr>
              <a:t>Fe</a:t>
            </a:r>
            <a:r>
              <a:rPr lang="cs-CZ" altLang="en-US" sz="2000" dirty="0">
                <a:cs typeface="Arial" panose="020B0604020202020204" pitchFamily="34" charset="0"/>
              </a:rPr>
              <a:t>): 2 H</a:t>
            </a:r>
            <a:r>
              <a:rPr lang="cs-CZ" altLang="en-US" sz="2000" baseline="-25000" dirty="0">
                <a:cs typeface="Arial" panose="020B0604020202020204" pitchFamily="34" charset="0"/>
              </a:rPr>
              <a:t>2</a:t>
            </a:r>
            <a:r>
              <a:rPr lang="cs-CZ" altLang="en-US" sz="2000" dirty="0">
                <a:cs typeface="Arial" panose="020B0604020202020204" pitchFamily="34" charset="0"/>
              </a:rPr>
              <a:t>O + 2 e</a:t>
            </a:r>
            <a:r>
              <a:rPr lang="cs-CZ" altLang="en-US" sz="2000" baseline="30000" dirty="0">
                <a:cs typeface="Arial" panose="020B0604020202020204" pitchFamily="34" charset="0"/>
              </a:rPr>
              <a:t>-</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2 OH</a:t>
            </a:r>
            <a:r>
              <a:rPr lang="cs-CZ" altLang="en-US" sz="2000" baseline="30000" dirty="0">
                <a:cs typeface="Arial" panose="020B0604020202020204" pitchFamily="34" charset="0"/>
              </a:rPr>
              <a:t>-</a:t>
            </a:r>
            <a:r>
              <a:rPr lang="cs-CZ" altLang="en-US" sz="2000" dirty="0">
                <a:cs typeface="Arial" panose="020B0604020202020204" pitchFamily="34" charset="0"/>
              </a:rPr>
              <a:t> + </a:t>
            </a:r>
            <a:r>
              <a:rPr lang="cs-CZ" altLang="en-US" sz="2000" u="sng" dirty="0">
                <a:cs typeface="Arial" panose="020B0604020202020204" pitchFamily="34" charset="0"/>
              </a:rPr>
              <a:t>H</a:t>
            </a:r>
            <a:r>
              <a:rPr lang="cs-CZ" altLang="en-US" sz="2000" u="sng" baseline="-25000" dirty="0">
                <a:cs typeface="Arial" panose="020B0604020202020204" pitchFamily="34" charset="0"/>
              </a:rPr>
              <a:t>2</a:t>
            </a:r>
            <a:r>
              <a:rPr lang="cs-CZ" altLang="en-US" sz="2000" u="sng" dirty="0">
                <a:cs typeface="Arial" panose="020B0604020202020204" pitchFamily="34" charset="0"/>
                <a:sym typeface="Symbol" pitchFamily="18" charset="2"/>
              </a:rPr>
              <a:t></a:t>
            </a:r>
            <a:endParaRPr lang="cs-CZ" altLang="en-US" sz="2000" u="sng" dirty="0">
              <a:cs typeface="Arial" panose="020B0604020202020204" pitchFamily="34" charset="0"/>
            </a:endParaRPr>
          </a:p>
          <a:p>
            <a:pPr>
              <a:lnSpc>
                <a:spcPct val="90000"/>
              </a:lnSpc>
              <a:buNone/>
            </a:pPr>
            <a:r>
              <a:rPr lang="cs-CZ" altLang="en-US" sz="2000" dirty="0">
                <a:cs typeface="Arial" panose="020B0604020202020204" pitchFamily="34" charset="0"/>
              </a:rPr>
              <a:t>		Anoda (C):  2 Cl</a:t>
            </a:r>
            <a:r>
              <a:rPr lang="cs-CZ" altLang="en-US" sz="2000" baseline="30000" dirty="0">
                <a:cs typeface="Arial" panose="020B0604020202020204" pitchFamily="34" charset="0"/>
              </a:rPr>
              <a:t>-</a:t>
            </a:r>
            <a:r>
              <a:rPr lang="cs-CZ" altLang="en-US" sz="2000" dirty="0">
                <a:cs typeface="Arial" panose="020B0604020202020204" pitchFamily="34" charset="0"/>
              </a:rPr>
              <a:t> - 2 e</a:t>
            </a:r>
            <a:r>
              <a:rPr lang="cs-CZ" altLang="en-US" sz="2000" baseline="30000" dirty="0">
                <a:cs typeface="Arial" panose="020B0604020202020204" pitchFamily="34" charset="0"/>
              </a:rPr>
              <a:t>-</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Cl</a:t>
            </a:r>
            <a:r>
              <a:rPr lang="cs-CZ" altLang="en-US" sz="2000" baseline="-25000" dirty="0">
                <a:cs typeface="Arial" panose="020B0604020202020204" pitchFamily="34" charset="0"/>
              </a:rPr>
              <a:t>2</a:t>
            </a:r>
            <a:r>
              <a:rPr lang="cs-CZ" altLang="en-US" sz="2000" dirty="0">
                <a:cs typeface="Arial" panose="020B0604020202020204" pitchFamily="34" charset="0"/>
                <a:sym typeface="Symbol" pitchFamily="18" charset="2"/>
              </a:rPr>
              <a:t></a:t>
            </a:r>
          </a:p>
          <a:p>
            <a:pPr marL="0" indent="0">
              <a:buNone/>
            </a:pPr>
            <a:endParaRPr lang="cs-CZ" altLang="en-US" sz="2000" u="sng" dirty="0">
              <a:cs typeface="Arial" panose="020B0604020202020204" pitchFamily="34" charset="0"/>
            </a:endParaRPr>
          </a:p>
          <a:p>
            <a:pPr marL="0" indent="0">
              <a:buNone/>
            </a:pPr>
            <a:r>
              <a:rPr lang="cs-CZ" altLang="en-US" sz="2000" u="sng" dirty="0">
                <a:cs typeface="Arial" panose="020B0604020202020204" pitchFamily="34" charset="0"/>
              </a:rPr>
              <a:t>4</a:t>
            </a:r>
            <a:r>
              <a:rPr lang="en-GB" altLang="en-US" sz="2000" u="sng" dirty="0">
                <a:cs typeface="Arial" panose="020B0604020202020204" pitchFamily="34" charset="0"/>
              </a:rPr>
              <a:t>) </a:t>
            </a:r>
            <a:r>
              <a:rPr lang="en-GB" altLang="en-US" sz="2000" u="sng" dirty="0" err="1">
                <a:cs typeface="Arial" panose="020B0604020202020204" pitchFamily="34" charset="0"/>
              </a:rPr>
              <a:t>Tepelné</a:t>
            </a:r>
            <a:r>
              <a:rPr lang="en-GB" altLang="en-US" sz="2000" u="sng" dirty="0">
                <a:cs typeface="Arial" panose="020B0604020202020204" pitchFamily="34" charset="0"/>
              </a:rPr>
              <a:t> </a:t>
            </a:r>
            <a:r>
              <a:rPr lang="en-GB" altLang="en-US" sz="2000" u="sng" dirty="0" err="1">
                <a:cs typeface="Arial" panose="020B0604020202020204" pitchFamily="34" charset="0"/>
              </a:rPr>
              <a:t>št</a:t>
            </a:r>
            <a:r>
              <a:rPr lang="cs-CZ" altLang="en-US" sz="2000" u="sng" dirty="0">
                <a:cs typeface="Arial" panose="020B0604020202020204" pitchFamily="34" charset="0"/>
              </a:rPr>
              <a:t>ě</a:t>
            </a:r>
            <a:r>
              <a:rPr lang="en-GB" altLang="en-US" sz="2000" u="sng" dirty="0" err="1">
                <a:cs typeface="Arial" panose="020B0604020202020204" pitchFamily="34" charset="0"/>
              </a:rPr>
              <a:t>pení</a:t>
            </a:r>
            <a:r>
              <a:rPr lang="en-GB" altLang="en-US" sz="2000" u="sng" dirty="0">
                <a:cs typeface="Arial" panose="020B0604020202020204" pitchFamily="34" charset="0"/>
              </a:rPr>
              <a:t> NH</a:t>
            </a:r>
            <a:r>
              <a:rPr lang="en-GB" altLang="en-US" sz="2000" u="sng" baseline="-25000" dirty="0">
                <a:cs typeface="Arial" panose="020B0604020202020204" pitchFamily="34" charset="0"/>
              </a:rPr>
              <a:t>3</a:t>
            </a:r>
            <a:r>
              <a:rPr lang="cs-CZ" altLang="en-US" sz="2000" u="sng" baseline="-25000" dirty="0">
                <a:cs typeface="Arial" panose="020B0604020202020204" pitchFamily="34" charset="0"/>
              </a:rPr>
              <a:t> </a:t>
            </a:r>
            <a:endParaRPr lang="en-GB" altLang="en-US" sz="2000" u="sng" baseline="-25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 NH</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N</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   (T</a:t>
            </a: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900</a:t>
            </a:r>
            <a:r>
              <a:rPr lang="cs-CZ" altLang="en-US" sz="2000" dirty="0">
                <a:cs typeface="Arial" panose="020B0604020202020204" pitchFamily="34" charset="0"/>
              </a:rPr>
              <a:t> </a:t>
            </a:r>
            <a:r>
              <a:rPr lang="cs-CZ" altLang="en-US" sz="2000" baseline="30000" dirty="0">
                <a:cs typeface="Arial" panose="020B0604020202020204" pitchFamily="34" charset="0"/>
              </a:rPr>
              <a:t>0</a:t>
            </a:r>
            <a:r>
              <a:rPr lang="en-GB" altLang="en-US" sz="2000" dirty="0">
                <a:cs typeface="Arial" panose="020B0604020202020204" pitchFamily="34" charset="0"/>
              </a:rPr>
              <a:t>C)</a:t>
            </a:r>
            <a:endParaRPr lang="cs-CZ" altLang="en-US" sz="2000" dirty="0">
              <a:cs typeface="Arial" panose="020B0604020202020204" pitchFamily="34" charset="0"/>
            </a:endParaRPr>
          </a:p>
          <a:p>
            <a:pPr eaLnBrk="1" hangingPunct="1">
              <a:buFont typeface="Wingdings" pitchFamily="2" charset="2"/>
              <a:buNone/>
            </a:pPr>
            <a:endParaRPr lang="en-GB" altLang="en-US" sz="2000" u="sng" dirty="0">
              <a:cs typeface="Arial" panose="020B0604020202020204" pitchFamily="34" charset="0"/>
            </a:endParaRPr>
          </a:p>
          <a:p>
            <a:pPr marL="0" indent="0">
              <a:buNone/>
            </a:pPr>
            <a:r>
              <a:rPr lang="cs-CZ" altLang="en-US" sz="2000" u="sng" dirty="0">
                <a:cs typeface="Arial" panose="020B0604020202020204" pitchFamily="34" charset="0"/>
              </a:rPr>
              <a:t>5</a:t>
            </a:r>
            <a:r>
              <a:rPr lang="en-GB" altLang="en-US" sz="2000" u="sng" dirty="0">
                <a:cs typeface="Arial" panose="020B0604020202020204" pitchFamily="34" charset="0"/>
              </a:rPr>
              <a:t>) </a:t>
            </a:r>
            <a:r>
              <a:rPr lang="en-GB" altLang="en-US" sz="2000" u="sng" dirty="0" err="1">
                <a:cs typeface="Arial" panose="020B0604020202020204" pitchFamily="34" charset="0"/>
              </a:rPr>
              <a:t>Elektrolýza</a:t>
            </a:r>
            <a:r>
              <a:rPr lang="en-GB" altLang="en-US" sz="2000" u="sng" dirty="0">
                <a:cs typeface="Arial" panose="020B0604020202020204" pitchFamily="34" charset="0"/>
              </a:rPr>
              <a:t> </a:t>
            </a:r>
            <a:r>
              <a:rPr lang="en-GB" altLang="en-US" sz="2000" u="sng" dirty="0" err="1">
                <a:cs typeface="Arial" panose="020B0604020202020204" pitchFamily="34" charset="0"/>
              </a:rPr>
              <a:t>vody</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a:t>
            </a:r>
            <a:r>
              <a:rPr lang="en-GB" altLang="en-US" sz="2000" dirty="0" err="1">
                <a:cs typeface="Arial" panose="020B0604020202020204" pitchFamily="34" charset="0"/>
              </a:rPr>
              <a:t>pouze</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dirty="0" err="1">
                <a:cs typeface="Arial" panose="020B0604020202020204" pitchFamily="34" charset="0"/>
              </a:rPr>
              <a:t>vedlejší</a:t>
            </a:r>
            <a:r>
              <a:rPr lang="en-GB" altLang="en-US" sz="2000" dirty="0">
                <a:cs typeface="Arial" panose="020B0604020202020204" pitchFamily="34" charset="0"/>
              </a:rPr>
              <a:t> </a:t>
            </a:r>
            <a:r>
              <a:rPr lang="en-GB" altLang="en-US" sz="2000" dirty="0" err="1">
                <a:cs typeface="Arial" panose="020B0604020202020204" pitchFamily="34" charset="0"/>
              </a:rPr>
              <a:t>produkt</a:t>
            </a:r>
            <a:r>
              <a:rPr lang="en-GB" altLang="en-US" sz="2000" dirty="0">
                <a:cs typeface="Arial" panose="020B0604020202020204" pitchFamily="34" charset="0"/>
              </a:rPr>
              <a:t> - </a:t>
            </a:r>
            <a:r>
              <a:rPr lang="en-GB" altLang="en-US" sz="2000" dirty="0" err="1">
                <a:cs typeface="Arial" panose="020B0604020202020204" pitchFamily="34" charset="0"/>
              </a:rPr>
              <a:t>drahé</a:t>
            </a:r>
            <a:r>
              <a:rPr lang="en-GB" altLang="en-US" sz="2000" dirty="0">
                <a:cs typeface="Arial" panose="020B0604020202020204" pitchFamily="34" charset="0"/>
              </a:rPr>
              <a:t>)</a:t>
            </a:r>
          </a:p>
        </p:txBody>
      </p:sp>
      <p:sp>
        <p:nvSpPr>
          <p:cNvPr id="4" name="Zástupný symbol pro číslo snímku 4"/>
          <p:cNvSpPr>
            <a:spLocks noGrp="1"/>
          </p:cNvSpPr>
          <p:nvPr>
            <p:ph type="sldNum" sz="quarter" idx="12"/>
          </p:nvPr>
        </p:nvSpPr>
        <p:spPr/>
        <p:txBody>
          <a:bodyPr/>
          <a:lstStyle/>
          <a:p>
            <a:pPr>
              <a:defRPr/>
            </a:pPr>
            <a:fld id="{00446F93-E15E-43A4-BADE-C4D2364945A7}" type="slidenum">
              <a:rPr lang="en-US" altLang="en-US"/>
              <a:pPr>
                <a:defRPr/>
              </a:pPr>
              <a:t>13</a:t>
            </a:fld>
            <a:endParaRPr lang="en-US" altLang="en-US"/>
          </a:p>
        </p:txBody>
      </p:sp>
      <p:pic>
        <p:nvPicPr>
          <p:cNvPr id="79876" name="Picture 4" descr="https://www.researchgate.net/profile/Hamid_Naseem/publication/273125977/figure/fig1/AS:669401565126666@1536609178415/The-fundamental-of-water-electrolysis-process_W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355595"/>
            <a:ext cx="2222368" cy="2183318"/>
          </a:xfrm>
          <a:prstGeom prst="rect">
            <a:avLst/>
          </a:prstGeom>
          <a:noFill/>
          <a:extLst>
            <a:ext uri="{909E8E84-426E-40DD-AFC4-6F175D3DCCD1}">
              <a14:hiddenFill xmlns:a14="http://schemas.microsoft.com/office/drawing/2010/main">
                <a:solidFill>
                  <a:srgbClr val="FFFFFF"/>
                </a:solidFill>
              </a14:hiddenFill>
            </a:ext>
          </a:extLst>
        </p:spPr>
      </p:pic>
      <p:pic>
        <p:nvPicPr>
          <p:cNvPr id="79878" name="Picture 6" descr="https://www.researchgate.net/profile/Hamid_Naseem/publication/273125977/figure/fig3/AS:669401565106185@1536609178439/Fundamental-of-PEM-electrolysis_W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656" y="4708042"/>
            <a:ext cx="3314228" cy="1947109"/>
          </a:xfrm>
          <a:prstGeom prst="rect">
            <a:avLst/>
          </a:prstGeom>
          <a:noFill/>
          <a:extLst>
            <a:ext uri="{909E8E84-426E-40DD-AFC4-6F175D3DCCD1}">
              <a14:hiddenFill xmlns:a14="http://schemas.microsoft.com/office/drawing/2010/main">
                <a:solidFill>
                  <a:srgbClr val="FFFFFF"/>
                </a:solidFill>
              </a14:hiddenFill>
            </a:ext>
          </a:extLst>
        </p:spPr>
      </p:pic>
      <p:pic>
        <p:nvPicPr>
          <p:cNvPr id="798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5523" y="4654687"/>
            <a:ext cx="3094598" cy="187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2491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F672007-A0EA-AB01-3529-6CF7BA713FC2}"/>
              </a:ext>
            </a:extLst>
          </p:cNvPr>
          <p:cNvSpPr txBox="1"/>
          <p:nvPr/>
        </p:nvSpPr>
        <p:spPr>
          <a:xfrm>
            <a:off x="228600" y="424905"/>
            <a:ext cx="6629400" cy="2431435"/>
          </a:xfrm>
          <a:prstGeom prst="rect">
            <a:avLst/>
          </a:prstGeom>
          <a:noFill/>
        </p:spPr>
        <p:txBody>
          <a:bodyPr wrap="square">
            <a:spAutoFit/>
          </a:bodyPr>
          <a:lstStyle/>
          <a:p>
            <a:pPr marL="0" indent="0" algn="just" eaLnBrk="1" hangingPunct="1">
              <a:buNone/>
            </a:pPr>
            <a:r>
              <a:rPr lang="cs-CZ" altLang="en-US" sz="2000" b="1" dirty="0">
                <a:cs typeface="Arial" panose="020B0604020202020204" pitchFamily="34" charset="0"/>
              </a:rPr>
              <a:t>Kyselina jodistá </a:t>
            </a:r>
            <a:r>
              <a:rPr lang="en-US" altLang="en-US" sz="2000" b="1" dirty="0">
                <a:cs typeface="Arial" panose="020B0604020202020204" pitchFamily="34" charset="0"/>
              </a:rPr>
              <a:t>(</a:t>
            </a:r>
            <a:r>
              <a:rPr lang="en-GB" altLang="en-US" sz="2000" b="1" dirty="0" err="1">
                <a:cs typeface="Arial" panose="020B0604020202020204" pitchFamily="34" charset="0"/>
              </a:rPr>
              <a:t>H</a:t>
            </a:r>
            <a:r>
              <a:rPr lang="en-GB" altLang="en-US" sz="2000" baseline="-25000" dirty="0" err="1">
                <a:cs typeface="Arial" panose="020B0604020202020204" pitchFamily="34" charset="0"/>
              </a:rPr>
              <a:t>5</a:t>
            </a:r>
            <a:r>
              <a:rPr lang="en-GB" altLang="en-US" sz="2000" b="1" dirty="0" err="1">
                <a:cs typeface="Arial" panose="020B0604020202020204" pitchFamily="34" charset="0"/>
              </a:rPr>
              <a:t>IO</a:t>
            </a:r>
            <a:r>
              <a:rPr lang="en-GB" altLang="en-US" sz="2000" baseline="-25000" dirty="0" err="1">
                <a:cs typeface="Arial" panose="020B0604020202020204" pitchFamily="34" charset="0"/>
              </a:rPr>
              <a:t>6</a:t>
            </a:r>
            <a:r>
              <a:rPr lang="en-GB" altLang="en-US" sz="2000" b="1" dirty="0">
                <a:cs typeface="Arial" panose="020B0604020202020204" pitchFamily="34" charset="0"/>
              </a:rPr>
              <a:t>, </a:t>
            </a:r>
            <a:r>
              <a:rPr lang="en-US" altLang="en-US" sz="2000" b="1" dirty="0">
                <a:cs typeface="Arial" panose="020B0604020202020204" pitchFamily="34" charset="0"/>
              </a:rPr>
              <a:t>(</a:t>
            </a:r>
            <a:r>
              <a:rPr lang="en-GB" altLang="en-US" sz="2000" b="1" dirty="0" err="1">
                <a:cs typeface="Arial" panose="020B0604020202020204" pitchFamily="34" charset="0"/>
              </a:rPr>
              <a:t>HIO</a:t>
            </a:r>
            <a:r>
              <a:rPr lang="en-GB" altLang="en-US" sz="2000" baseline="-25000" dirty="0" err="1">
                <a:cs typeface="Arial" panose="020B0604020202020204" pitchFamily="34" charset="0"/>
              </a:rPr>
              <a:t>4</a:t>
            </a:r>
            <a:r>
              <a:rPr lang="en-US" altLang="en-US" sz="2000" dirty="0">
                <a:cs typeface="Arial" panose="020B0604020202020204" pitchFamily="34" charset="0"/>
              </a:rPr>
              <a:t>)</a:t>
            </a:r>
            <a:r>
              <a:rPr lang="cs-CZ" altLang="en-US" sz="2000" baseline="-25000" dirty="0">
                <a:cs typeface="Arial" panose="020B0604020202020204" pitchFamily="34" charset="0"/>
              </a:rPr>
              <a:t>n</a:t>
            </a:r>
            <a:r>
              <a:rPr lang="en-US" altLang="en-US" sz="2000" dirty="0">
                <a:cs typeface="Arial" panose="020B0604020202020204" pitchFamily="34" charset="0"/>
              </a:rPr>
              <a:t>)</a:t>
            </a:r>
            <a:endParaRPr lang="cs-CZ" altLang="en-US" sz="2000" dirty="0">
              <a:cs typeface="Arial" panose="020B0604020202020204" pitchFamily="34" charset="0"/>
            </a:endParaRPr>
          </a:p>
          <a:p>
            <a:pPr marL="0" indent="0" algn="just" eaLnBrk="1" hangingPunct="1">
              <a:buNone/>
            </a:pPr>
            <a:endParaRPr lang="en-GB" altLang="en-US" sz="800" dirty="0">
              <a:cs typeface="Arial" panose="020B0604020202020204" pitchFamily="34" charset="0"/>
            </a:endParaRPr>
          </a:p>
          <a:p>
            <a:pPr algn="just" eaLnBrk="1" hangingPunct="1">
              <a:buFont typeface="Wingdings" pitchFamily="2" charset="2"/>
              <a:buNone/>
            </a:pPr>
            <a:endParaRPr lang="cs-CZ" altLang="en-US" sz="800" dirty="0">
              <a:cs typeface="Arial" panose="020B0604020202020204" pitchFamily="34" charset="0"/>
            </a:endParaRPr>
          </a:p>
          <a:p>
            <a:pPr algn="just" eaLnBrk="1" hangingPunct="1">
              <a:buFont typeface="Wingdings" pitchFamily="2" charset="2"/>
              <a:buNone/>
            </a:pPr>
            <a:r>
              <a:rPr lang="cs-CZ" sz="2000" i="1" dirty="0">
                <a:cs typeface="Arial" panose="020B0604020202020204" pitchFamily="34" charset="0"/>
              </a:rPr>
              <a:t>Kyselina </a:t>
            </a:r>
            <a:r>
              <a:rPr lang="cs-CZ" sz="2000" i="1" dirty="0" err="1">
                <a:cs typeface="Arial" panose="020B0604020202020204" pitchFamily="34" charset="0"/>
              </a:rPr>
              <a:t>orthojodistá</a:t>
            </a:r>
            <a:r>
              <a:rPr lang="cs-CZ" sz="2000" dirty="0">
                <a:cs typeface="Arial" panose="020B0604020202020204" pitchFamily="34" charset="0"/>
              </a:rPr>
              <a:t> (</a:t>
            </a:r>
            <a:r>
              <a:rPr lang="cs-CZ" sz="2000" dirty="0" err="1">
                <a:cs typeface="Arial" panose="020B0604020202020204" pitchFamily="34" charset="0"/>
              </a:rPr>
              <a:t>H</a:t>
            </a:r>
            <a:r>
              <a:rPr lang="cs-CZ" sz="2000" baseline="-25000" dirty="0" err="1">
                <a:cs typeface="Arial" panose="020B0604020202020204" pitchFamily="34" charset="0"/>
              </a:rPr>
              <a:t>5</a:t>
            </a:r>
            <a:r>
              <a:rPr lang="cs-CZ" sz="2000" dirty="0" err="1">
                <a:cs typeface="Arial" panose="020B0604020202020204" pitchFamily="34" charset="0"/>
              </a:rPr>
              <a:t>IO</a:t>
            </a:r>
            <a:r>
              <a:rPr lang="cs-CZ" sz="2000" baseline="-25000" dirty="0" err="1">
                <a:cs typeface="Arial" panose="020B0604020202020204" pitchFamily="34" charset="0"/>
              </a:rPr>
              <a:t>6</a:t>
            </a:r>
            <a:r>
              <a:rPr lang="cs-CZ"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sklon</a:t>
            </a:r>
            <a:r>
              <a:rPr lang="en-GB" altLang="en-US" sz="2000" dirty="0">
                <a:cs typeface="Arial" panose="020B0604020202020204" pitchFamily="34" charset="0"/>
              </a:rPr>
              <a:t> k </a:t>
            </a:r>
            <a:r>
              <a:rPr lang="en-GB" altLang="en-US" sz="2000" dirty="0" err="1">
                <a:cs typeface="Arial" panose="020B0604020202020204" pitchFamily="34" charset="0"/>
              </a:rPr>
              <a:t>vytvá</a:t>
            </a:r>
            <a:r>
              <a:rPr lang="cs-CZ" altLang="en-US" sz="2000" dirty="0">
                <a:cs typeface="Arial" panose="020B0604020202020204" pitchFamily="34" charset="0"/>
              </a:rPr>
              <a:t>ř</a:t>
            </a:r>
            <a:r>
              <a:rPr lang="en-GB" altLang="en-US" sz="2000" dirty="0" err="1">
                <a:cs typeface="Arial" panose="020B0604020202020204" pitchFamily="34" charset="0"/>
              </a:rPr>
              <a:t>ení</a:t>
            </a:r>
            <a:r>
              <a:rPr lang="en-GB" altLang="en-US" sz="2000" dirty="0">
                <a:cs typeface="Arial" panose="020B0604020202020204" pitchFamily="34" charset="0"/>
              </a:rPr>
              <a:t> </a:t>
            </a:r>
            <a:r>
              <a:rPr lang="en-GB" altLang="en-US" sz="2000" dirty="0" err="1">
                <a:cs typeface="Arial" panose="020B0604020202020204" pitchFamily="34" charset="0"/>
              </a:rPr>
              <a:t>složit</a:t>
            </a:r>
            <a:r>
              <a:rPr lang="cs-CZ" altLang="en-US" sz="2000" dirty="0">
                <a:cs typeface="Arial" panose="020B0604020202020204" pitchFamily="34" charset="0"/>
              </a:rPr>
              <a:t>ě</a:t>
            </a:r>
            <a:r>
              <a:rPr lang="en-GB" altLang="en-US" sz="2000" dirty="0" err="1">
                <a:cs typeface="Arial" panose="020B0604020202020204" pitchFamily="34" charset="0"/>
              </a:rPr>
              <a:t>jších</a:t>
            </a:r>
            <a:r>
              <a:rPr lang="en-GB" altLang="en-US" sz="2000" dirty="0">
                <a:cs typeface="Arial" panose="020B0604020202020204" pitchFamily="34" charset="0"/>
              </a:rPr>
              <a:t> </a:t>
            </a:r>
            <a:r>
              <a:rPr lang="en-GB" altLang="en-US" sz="2000" dirty="0" err="1">
                <a:cs typeface="Arial" panose="020B0604020202020204" pitchFamily="34" charset="0"/>
              </a:rPr>
              <a:t>kondenza</a:t>
            </a:r>
            <a:r>
              <a:rPr lang="cs-CZ" altLang="en-US" sz="2000" dirty="0">
                <a:cs typeface="Arial" panose="020B0604020202020204" pitchFamily="34" charset="0"/>
              </a:rPr>
              <a:t>č</a:t>
            </a:r>
            <a:r>
              <a:rPr lang="en-GB" altLang="en-US" sz="2000" dirty="0" err="1">
                <a:cs typeface="Arial" panose="020B0604020202020204" pitchFamily="34" charset="0"/>
              </a:rPr>
              <a:t>ních</a:t>
            </a:r>
            <a:r>
              <a:rPr lang="en-GB" altLang="en-US" sz="2000" dirty="0">
                <a:cs typeface="Arial" panose="020B0604020202020204" pitchFamily="34" charset="0"/>
              </a:rPr>
              <a:t> </a:t>
            </a:r>
            <a:r>
              <a:rPr lang="en-GB" altLang="en-US" sz="2000" dirty="0" err="1">
                <a:cs typeface="Arial" panose="020B0604020202020204" pitchFamily="34" charset="0"/>
              </a:rPr>
              <a:t>struktur</a:t>
            </a:r>
            <a:r>
              <a:rPr lang="en-GB" altLang="en-US" sz="2000" dirty="0">
                <a:cs typeface="Arial" panose="020B0604020202020204" pitchFamily="34" charset="0"/>
              </a:rPr>
              <a:t> nap</a:t>
            </a:r>
            <a:r>
              <a:rPr lang="cs-CZ" altLang="en-US" sz="2000" dirty="0">
                <a:cs typeface="Arial" panose="020B0604020202020204" pitchFamily="34" charset="0"/>
              </a:rPr>
              <a:t>ř</a:t>
            </a:r>
            <a:r>
              <a:rPr lang="en-GB" altLang="en-US" sz="2000" dirty="0">
                <a:cs typeface="Arial" panose="020B0604020202020204" pitchFamily="34" charset="0"/>
              </a:rPr>
              <a:t>.:</a:t>
            </a:r>
            <a:endParaRPr lang="cs-CZ" altLang="en-US" sz="2000" dirty="0">
              <a:cs typeface="Arial" panose="020B0604020202020204" pitchFamily="34" charset="0"/>
            </a:endParaRPr>
          </a:p>
          <a:p>
            <a:pPr algn="just" eaLnBrk="1" hangingPunct="1">
              <a:buFont typeface="Wingdings" pitchFamily="2" charset="2"/>
              <a:buNone/>
            </a:pPr>
            <a:endParaRPr lang="en-GB" altLang="en-US" sz="800" dirty="0">
              <a:cs typeface="Arial" panose="020B0604020202020204" pitchFamily="34" charset="0"/>
            </a:endParaRPr>
          </a:p>
          <a:p>
            <a:pPr algn="just"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2H</a:t>
            </a:r>
            <a:r>
              <a:rPr lang="en-GB" altLang="en-US" sz="2000" baseline="-25000" dirty="0" err="1">
                <a:cs typeface="Arial" panose="020B0604020202020204" pitchFamily="34" charset="0"/>
              </a:rPr>
              <a:t>5</a:t>
            </a:r>
            <a:r>
              <a:rPr lang="en-GB" altLang="en-US" sz="2000" dirty="0" err="1">
                <a:cs typeface="Arial" panose="020B0604020202020204" pitchFamily="34" charset="0"/>
              </a:rPr>
              <a:t>IO</a:t>
            </a:r>
            <a:r>
              <a:rPr lang="en-GB" altLang="en-US" sz="2000" baseline="-25000" dirty="0" err="1">
                <a:cs typeface="Arial" panose="020B0604020202020204" pitchFamily="34" charset="0"/>
              </a:rPr>
              <a:t>6</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b="1" dirty="0" err="1">
                <a:cs typeface="Arial" panose="020B0604020202020204" pitchFamily="34" charset="0"/>
              </a:rPr>
              <a:t>H</a:t>
            </a:r>
            <a:r>
              <a:rPr lang="en-GB" altLang="en-US" sz="2000" baseline="-25000" dirty="0" err="1">
                <a:cs typeface="Arial" panose="020B0604020202020204" pitchFamily="34" charset="0"/>
              </a:rPr>
              <a:t>4</a:t>
            </a:r>
            <a:r>
              <a:rPr lang="en-GB" altLang="en-US" sz="2000" b="1" dirty="0" err="1">
                <a:cs typeface="Arial" panose="020B0604020202020204" pitchFamily="34" charset="0"/>
              </a:rPr>
              <a:t>I</a:t>
            </a:r>
            <a:r>
              <a:rPr lang="en-GB" altLang="en-US" sz="2000" baseline="-25000" dirty="0" err="1">
                <a:cs typeface="Arial" panose="020B0604020202020204" pitchFamily="34" charset="0"/>
              </a:rPr>
              <a:t>2</a:t>
            </a:r>
            <a:r>
              <a:rPr lang="en-GB" altLang="en-US" sz="2000" b="1" dirty="0" err="1">
                <a:cs typeface="Arial" panose="020B0604020202020204" pitchFamily="34" charset="0"/>
              </a:rPr>
              <a:t>O</a:t>
            </a:r>
            <a:r>
              <a:rPr lang="en-GB" altLang="en-US" sz="2000" baseline="-25000" dirty="0" err="1">
                <a:cs typeface="Arial" panose="020B0604020202020204" pitchFamily="34" charset="0"/>
              </a:rPr>
              <a:t>9</a:t>
            </a:r>
            <a:r>
              <a:rPr lang="en-GB" altLang="en-US" sz="2000" dirty="0">
                <a:cs typeface="Arial" panose="020B0604020202020204" pitchFamily="34" charset="0"/>
              </a:rPr>
              <a:t> + 3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en-GB" altLang="en-US" sz="2000" i="1" dirty="0">
              <a:cs typeface="Arial" panose="020B0604020202020204" pitchFamily="34" charset="0"/>
            </a:endParaRPr>
          </a:p>
          <a:p>
            <a:pPr algn="just" eaLnBrk="1" hangingPunct="1">
              <a:buFont typeface="Wingdings" pitchFamily="2" charset="2"/>
              <a:buNone/>
            </a:pPr>
            <a:endParaRPr lang="cs-CZ" altLang="en-US" sz="800" i="1" dirty="0">
              <a:cs typeface="Arial" panose="020B0604020202020204" pitchFamily="34" charset="0"/>
            </a:endParaRPr>
          </a:p>
          <a:p>
            <a:pPr marL="0" indent="0" algn="just">
              <a:buNone/>
            </a:pPr>
            <a:r>
              <a:rPr lang="cs-CZ" sz="2000" i="1" dirty="0">
                <a:cs typeface="Arial" panose="020B0604020202020204" pitchFamily="34" charset="0"/>
              </a:rPr>
              <a:t>Kyselina </a:t>
            </a:r>
            <a:r>
              <a:rPr lang="cs-CZ" sz="2000" i="1" dirty="0" err="1">
                <a:cs typeface="Arial" panose="020B0604020202020204" pitchFamily="34" charset="0"/>
              </a:rPr>
              <a:t>metajodistá</a:t>
            </a:r>
            <a:r>
              <a:rPr lang="cs-CZ" sz="2000" dirty="0">
                <a:cs typeface="Arial" panose="020B0604020202020204" pitchFamily="34" charset="0"/>
              </a:rPr>
              <a:t> (</a:t>
            </a:r>
            <a:r>
              <a:rPr lang="cs-CZ" sz="2000" dirty="0" err="1">
                <a:cs typeface="Arial" panose="020B0604020202020204" pitchFamily="34" charset="0"/>
              </a:rPr>
              <a:t>HIO</a:t>
            </a:r>
            <a:r>
              <a:rPr lang="cs-CZ" sz="2000" baseline="-25000" dirty="0" err="1">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 </a:t>
            </a:r>
            <a:r>
              <a:rPr lang="cs-CZ" sz="2000" dirty="0">
                <a:cs typeface="Arial" panose="020B0604020202020204" pitchFamily="34" charset="0"/>
              </a:rPr>
              <a:t>existuje pouze ve formě polymerní (</a:t>
            </a:r>
            <a:r>
              <a:rPr lang="cs-CZ" sz="2000" dirty="0" err="1">
                <a:cs typeface="Arial" panose="020B0604020202020204" pitchFamily="34" charset="0"/>
              </a:rPr>
              <a:t>HIO</a:t>
            </a:r>
            <a:r>
              <a:rPr lang="cs-CZ" sz="2000" baseline="-25000" dirty="0" err="1">
                <a:cs typeface="Arial" panose="020B0604020202020204" pitchFamily="34" charset="0"/>
              </a:rPr>
              <a:t>4</a:t>
            </a:r>
            <a:r>
              <a:rPr lang="cs-CZ" sz="2000" dirty="0">
                <a:cs typeface="Arial" panose="020B0604020202020204" pitchFamily="34" charset="0"/>
              </a:rPr>
              <a:t>)</a:t>
            </a:r>
            <a:r>
              <a:rPr lang="cs-CZ" sz="2000" baseline="-25000" dirty="0">
                <a:cs typeface="Arial" panose="020B0604020202020204" pitchFamily="34" charset="0"/>
              </a:rPr>
              <a:t>n</a:t>
            </a:r>
            <a:r>
              <a:rPr lang="cs-CZ" sz="2000" dirty="0">
                <a:cs typeface="Arial" panose="020B0604020202020204" pitchFamily="34" charset="0"/>
              </a:rPr>
              <a:t>, který je nestabilní.</a:t>
            </a:r>
            <a:endParaRPr lang="cs-CZ" altLang="en-US" sz="2000" b="1" i="1" dirty="0">
              <a:cs typeface="Arial" panose="020B0604020202020204" pitchFamily="34" charset="0"/>
            </a:endParaRPr>
          </a:p>
        </p:txBody>
      </p:sp>
      <p:sp>
        <p:nvSpPr>
          <p:cNvPr id="7" name="TextovéPole 6">
            <a:extLst>
              <a:ext uri="{FF2B5EF4-FFF2-40B4-BE49-F238E27FC236}">
                <a16:creationId xmlns:a16="http://schemas.microsoft.com/office/drawing/2014/main" id="{DA8EF1FB-1635-C9DB-C93C-8C73C5DA955A}"/>
              </a:ext>
            </a:extLst>
          </p:cNvPr>
          <p:cNvSpPr txBox="1"/>
          <p:nvPr/>
        </p:nvSpPr>
        <p:spPr>
          <a:xfrm>
            <a:off x="253674" y="3194710"/>
            <a:ext cx="8126964" cy="707886"/>
          </a:xfrm>
          <a:prstGeom prst="rect">
            <a:avLst/>
          </a:prstGeom>
          <a:noFill/>
        </p:spPr>
        <p:txBody>
          <a:bodyPr wrap="square">
            <a:spAutoFit/>
          </a:bodyPr>
          <a:lstStyle/>
          <a:p>
            <a:pPr eaLnBrk="1" hangingPunct="1">
              <a:buFont typeface="Wingdings" pitchFamily="2" charset="2"/>
              <a:buNone/>
            </a:pPr>
            <a:r>
              <a:rPr lang="en-GB" altLang="en-US" sz="2000" b="1" i="1" dirty="0">
                <a:cs typeface="Arial" panose="020B0604020202020204" pitchFamily="34" charset="0"/>
              </a:rPr>
              <a:t>P</a:t>
            </a:r>
            <a:r>
              <a:rPr lang="cs-CZ" altLang="en-US" sz="2000" b="1" i="1" dirty="0">
                <a:cs typeface="Arial" panose="020B0604020202020204" pitchFamily="34" charset="0"/>
              </a:rPr>
              <a:t>ř</a:t>
            </a:r>
            <a:r>
              <a:rPr lang="en-GB" altLang="en-US" sz="2000" b="1" i="1" dirty="0" err="1">
                <a:cs typeface="Arial" panose="020B0604020202020204" pitchFamily="34" charset="0"/>
              </a:rPr>
              <a:t>íprava</a:t>
            </a:r>
            <a:r>
              <a:rPr lang="en-GB" altLang="en-US" sz="2000" i="1" dirty="0">
                <a:cs typeface="Arial" panose="020B0604020202020204" pitchFamily="34" charset="0"/>
              </a:rPr>
              <a:t>:</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Ba</a:t>
            </a:r>
            <a:r>
              <a:rPr lang="en-GB" altLang="en-US" sz="2000" baseline="-25000" dirty="0" err="1">
                <a:cs typeface="Arial" panose="020B0604020202020204" pitchFamily="34" charset="0"/>
              </a:rPr>
              <a:t>3</a:t>
            </a:r>
            <a:r>
              <a:rPr lang="en-GB" altLang="en-US" sz="2000" dirty="0">
                <a:cs typeface="Arial" panose="020B0604020202020204" pitchFamily="34" charset="0"/>
              </a:rPr>
              <a:t>(</a:t>
            </a:r>
            <a:r>
              <a:rPr lang="en-GB" altLang="en-US" sz="2000" dirty="0" err="1">
                <a:cs typeface="Arial" panose="020B0604020202020204" pitchFamily="34" charset="0"/>
              </a:rPr>
              <a:t>H</a:t>
            </a:r>
            <a:r>
              <a:rPr lang="en-GB" altLang="en-US" sz="2000" baseline="-25000" dirty="0" err="1">
                <a:cs typeface="Arial" panose="020B0604020202020204" pitchFamily="34" charset="0"/>
              </a:rPr>
              <a:t>2</a:t>
            </a:r>
            <a:r>
              <a:rPr lang="en-GB" altLang="en-US" sz="2000" dirty="0" err="1">
                <a:cs typeface="Arial" panose="020B0604020202020204" pitchFamily="34" charset="0"/>
              </a:rPr>
              <a:t>IO</a:t>
            </a:r>
            <a:r>
              <a:rPr lang="en-GB" altLang="en-US" sz="2000" baseline="-25000" dirty="0" err="1">
                <a:cs typeface="Arial" panose="020B0604020202020204" pitchFamily="34" charset="0"/>
              </a:rPr>
              <a:t>6</a:t>
            </a:r>
            <a:r>
              <a:rPr lang="en-GB" altLang="en-US" sz="2000" dirty="0">
                <a:cs typeface="Arial" panose="020B0604020202020204" pitchFamily="34" charset="0"/>
              </a:rPr>
              <a:t>)</a:t>
            </a:r>
            <a:r>
              <a:rPr lang="en-GB" altLang="en-US" sz="2000" baseline="-25000" dirty="0">
                <a:cs typeface="Arial" panose="020B0604020202020204" pitchFamily="34" charset="0"/>
              </a:rPr>
              <a:t>2</a:t>
            </a:r>
            <a:r>
              <a:rPr lang="en-GB" altLang="en-US" sz="2000" dirty="0">
                <a:cs typeface="Arial" panose="020B0604020202020204" pitchFamily="34" charset="0"/>
              </a:rPr>
              <a:t> + 6 </a:t>
            </a:r>
            <a:r>
              <a:rPr lang="en-GB" altLang="en-US" sz="2000" dirty="0" err="1">
                <a:cs typeface="Arial" panose="020B0604020202020204" pitchFamily="34" charset="0"/>
              </a:rPr>
              <a:t>HNO</a:t>
            </a:r>
            <a:r>
              <a:rPr lang="en-GB" altLang="en-US" sz="2000" baseline="-25000" dirty="0" err="1">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2 </a:t>
            </a:r>
            <a:r>
              <a:rPr lang="en-GB" altLang="en-US" sz="2000" dirty="0" err="1">
                <a:cs typeface="Arial" panose="020B0604020202020204" pitchFamily="34" charset="0"/>
              </a:rPr>
              <a:t>H</a:t>
            </a:r>
            <a:r>
              <a:rPr lang="en-GB" altLang="en-US" sz="2000" baseline="-25000" dirty="0" err="1">
                <a:cs typeface="Arial" panose="020B0604020202020204" pitchFamily="34" charset="0"/>
              </a:rPr>
              <a:t>5</a:t>
            </a:r>
            <a:r>
              <a:rPr lang="en-GB" altLang="en-US" sz="2000" dirty="0" err="1">
                <a:cs typeface="Arial" panose="020B0604020202020204" pitchFamily="34" charset="0"/>
              </a:rPr>
              <a:t>I</a:t>
            </a:r>
            <a:r>
              <a:rPr lang="cs-CZ" altLang="en-US" sz="2000" dirty="0" err="1">
                <a:cs typeface="Arial" panose="020B0604020202020204" pitchFamily="34" charset="0"/>
              </a:rPr>
              <a:t>O</a:t>
            </a:r>
            <a:r>
              <a:rPr lang="cs-CZ" altLang="en-US" sz="2000" baseline="-25000" dirty="0" err="1">
                <a:cs typeface="Arial" panose="020B0604020202020204" pitchFamily="34" charset="0"/>
              </a:rPr>
              <a:t>6</a:t>
            </a:r>
            <a:r>
              <a:rPr lang="cs-CZ" altLang="en-US" sz="2000" dirty="0">
                <a:cs typeface="Arial" panose="020B0604020202020204" pitchFamily="34" charset="0"/>
              </a:rPr>
              <a:t> </a:t>
            </a:r>
            <a:r>
              <a:rPr lang="en-GB" altLang="en-US" sz="2000" dirty="0">
                <a:cs typeface="Arial" panose="020B0604020202020204" pitchFamily="34" charset="0"/>
              </a:rPr>
              <a:t>+ 3 Ba(</a:t>
            </a:r>
            <a:r>
              <a:rPr lang="en-GB" altLang="en-US" sz="2000" dirty="0" err="1">
                <a:cs typeface="Arial" panose="020B0604020202020204" pitchFamily="34" charset="0"/>
              </a:rPr>
              <a:t>NO</a:t>
            </a:r>
            <a:r>
              <a:rPr lang="en-GB" altLang="en-US" sz="2000" baseline="-25000" dirty="0" err="1">
                <a:cs typeface="Arial" panose="020B0604020202020204" pitchFamily="34" charset="0"/>
              </a:rPr>
              <a:t>3</a:t>
            </a:r>
            <a:r>
              <a:rPr lang="en-GB" altLang="en-US" sz="2000" dirty="0">
                <a:cs typeface="Arial" panose="020B0604020202020204" pitchFamily="34" charset="0"/>
              </a:rPr>
              <a:t>)</a:t>
            </a:r>
            <a:r>
              <a:rPr lang="en-GB" altLang="en-US" sz="2000" baseline="-25000" dirty="0">
                <a:cs typeface="Arial" panose="020B0604020202020204" pitchFamily="34" charset="0"/>
              </a:rPr>
              <a:t>2</a:t>
            </a:r>
            <a:r>
              <a:rPr lang="en-GB" altLang="en-US" sz="2000" dirty="0">
                <a:cs typeface="Arial" panose="020B0604020202020204" pitchFamily="34" charset="0"/>
                <a:sym typeface="Symbol" pitchFamily="18" charset="2"/>
              </a:rPr>
              <a:t></a:t>
            </a:r>
            <a:endParaRPr lang="cs-CZ" altLang="en-US" sz="2000" dirty="0">
              <a:cs typeface="Arial" panose="020B0604020202020204" pitchFamily="34" charset="0"/>
              <a:sym typeface="Symbol" pitchFamily="18" charset="2"/>
            </a:endParaRPr>
          </a:p>
        </p:txBody>
      </p:sp>
      <p:sp>
        <p:nvSpPr>
          <p:cNvPr id="8" name="Obdélník 7"/>
          <p:cNvSpPr/>
          <p:nvPr/>
        </p:nvSpPr>
        <p:spPr>
          <a:xfrm>
            <a:off x="228600" y="4948852"/>
            <a:ext cx="8554423" cy="400110"/>
          </a:xfrm>
          <a:prstGeom prst="rect">
            <a:avLst/>
          </a:prstGeom>
        </p:spPr>
        <p:txBody>
          <a:bodyPr wrap="square">
            <a:spAutoFit/>
          </a:bodyPr>
          <a:lstStyle/>
          <a:p>
            <a:pPr algn="just"/>
            <a:r>
              <a:rPr lang="cs-CZ" sz="2000" dirty="0">
                <a:cs typeface="Arial" panose="020B0604020202020204" pitchFamily="34" charset="0"/>
              </a:rPr>
              <a:t>Oxidačně štěpí vicinální dioly za vzniku karbonylových sloučenin. </a:t>
            </a:r>
          </a:p>
        </p:txBody>
      </p:sp>
      <p:sp>
        <p:nvSpPr>
          <p:cNvPr id="10" name="TextovéPole 9">
            <a:extLst>
              <a:ext uri="{FF2B5EF4-FFF2-40B4-BE49-F238E27FC236}">
                <a16:creationId xmlns:a16="http://schemas.microsoft.com/office/drawing/2014/main" id="{325F6BA4-785E-745E-14ED-B10AC71BDB15}"/>
              </a:ext>
            </a:extLst>
          </p:cNvPr>
          <p:cNvSpPr txBox="1"/>
          <p:nvPr/>
        </p:nvSpPr>
        <p:spPr>
          <a:xfrm>
            <a:off x="253674" y="4357586"/>
            <a:ext cx="4640813" cy="400110"/>
          </a:xfrm>
          <a:prstGeom prst="rect">
            <a:avLst/>
          </a:prstGeom>
          <a:noFill/>
        </p:spPr>
        <p:txBody>
          <a:bodyPr wrap="square">
            <a:spAutoFit/>
          </a:bodyPr>
          <a:lstStyle/>
          <a:p>
            <a:r>
              <a:rPr lang="cs-CZ" sz="2000" dirty="0">
                <a:cs typeface="Arial" panose="020B0604020202020204" pitchFamily="34" charset="0"/>
              </a:rPr>
              <a:t>Používá se jako </a:t>
            </a:r>
            <a:r>
              <a:rPr lang="cs-CZ" sz="2000" b="1" dirty="0">
                <a:cs typeface="Arial" panose="020B0604020202020204" pitchFamily="34" charset="0"/>
              </a:rPr>
              <a:t>oxidační činidlo.</a:t>
            </a:r>
            <a:endParaRPr lang="cs-CZ" sz="2000" dirty="0"/>
          </a:p>
        </p:txBody>
      </p:sp>
      <p:pic>
        <p:nvPicPr>
          <p:cNvPr id="11" name="Picture 4" descr="Periodate cleavage.svg">
            <a:extLst>
              <a:ext uri="{FF2B5EF4-FFF2-40B4-BE49-F238E27FC236}">
                <a16:creationId xmlns:a16="http://schemas.microsoft.com/office/drawing/2014/main" id="{0752D8B9-61BB-8167-C35D-163F4F2314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4066" y="5540118"/>
            <a:ext cx="6475868" cy="97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6910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490B500-379F-8CCB-F040-D88C56D0C512}"/>
              </a:ext>
            </a:extLst>
          </p:cNvPr>
          <p:cNvSpPr txBox="1"/>
          <p:nvPr/>
        </p:nvSpPr>
        <p:spPr>
          <a:xfrm>
            <a:off x="307909" y="351667"/>
            <a:ext cx="8528181" cy="5201424"/>
          </a:xfrm>
          <a:prstGeom prst="rect">
            <a:avLst/>
          </a:prstGeom>
          <a:noFill/>
        </p:spPr>
        <p:txBody>
          <a:bodyPr wrap="square">
            <a:spAutoFit/>
          </a:bodyPr>
          <a:lstStyle/>
          <a:p>
            <a:pPr marL="0" indent="0" algn="just" eaLnBrk="1" hangingPunct="1">
              <a:buNone/>
            </a:pPr>
            <a:r>
              <a:rPr lang="en-GB" altLang="en-US" sz="2000" b="1" dirty="0" err="1">
                <a:cs typeface="Arial" panose="020B0604020202020204" pitchFamily="34" charset="0"/>
              </a:rPr>
              <a:t>Jodistany</a:t>
            </a:r>
            <a:endParaRPr lang="cs-CZ"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existují</a:t>
            </a:r>
            <a:r>
              <a:rPr lang="en-GB" altLang="en-US" sz="2000" dirty="0">
                <a:cs typeface="Arial" panose="020B0604020202020204" pitchFamily="34" charset="0"/>
              </a:rPr>
              <a:t> r</a:t>
            </a:r>
            <a:r>
              <a:rPr lang="cs-CZ" altLang="en-US" sz="2000" dirty="0">
                <a:cs typeface="Arial" panose="020B0604020202020204" pitchFamily="34" charset="0"/>
              </a:rPr>
              <a:t>ů</a:t>
            </a:r>
            <a:r>
              <a:rPr lang="en-GB" altLang="en-US" sz="2000" dirty="0" err="1">
                <a:cs typeface="Arial" panose="020B0604020202020204" pitchFamily="34" charset="0"/>
              </a:rPr>
              <a:t>zné</a:t>
            </a:r>
            <a:r>
              <a:rPr lang="en-GB" altLang="en-US" sz="2000" dirty="0">
                <a:cs typeface="Arial" panose="020B0604020202020204" pitchFamily="34" charset="0"/>
              </a:rPr>
              <a:t> </a:t>
            </a:r>
            <a:r>
              <a:rPr lang="en-GB" altLang="en-US" sz="2000" dirty="0" err="1">
                <a:cs typeface="Arial" panose="020B0604020202020204" pitchFamily="34" charset="0"/>
              </a:rPr>
              <a:t>typy</a:t>
            </a:r>
            <a:r>
              <a:rPr lang="en-GB" altLang="en-US" sz="2000" dirty="0">
                <a:cs typeface="Arial" panose="020B0604020202020204" pitchFamily="34" charset="0"/>
              </a:rPr>
              <a:t>, </a:t>
            </a:r>
            <a:r>
              <a:rPr lang="en-GB" altLang="en-US" sz="2000" dirty="0" err="1">
                <a:cs typeface="Arial" panose="020B0604020202020204" pitchFamily="34" charset="0"/>
              </a:rPr>
              <a:t>nejb</a:t>
            </a:r>
            <a:r>
              <a:rPr lang="cs-CZ" altLang="en-US" sz="2000" dirty="0">
                <a:cs typeface="Arial" panose="020B0604020202020204" pitchFamily="34" charset="0"/>
              </a:rPr>
              <a:t>ě</a:t>
            </a:r>
            <a:r>
              <a:rPr lang="en-GB" altLang="en-US" sz="2000" dirty="0" err="1">
                <a:cs typeface="Arial" panose="020B0604020202020204" pitchFamily="34" charset="0"/>
              </a:rPr>
              <a:t>žn</a:t>
            </a:r>
            <a:r>
              <a:rPr lang="cs-CZ" altLang="en-US" sz="2000" dirty="0">
                <a:cs typeface="Arial" panose="020B0604020202020204" pitchFamily="34" charset="0"/>
              </a:rPr>
              <a:t>ě</a:t>
            </a:r>
            <a:r>
              <a:rPr lang="en-GB" altLang="en-US" sz="2000" dirty="0" err="1">
                <a:cs typeface="Arial" panose="020B0604020202020204" pitchFamily="34" charset="0"/>
              </a:rPr>
              <a:t>jší</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buFont typeface="Wingdings" pitchFamily="2" charset="2"/>
              <a:buNone/>
            </a:pPr>
            <a:endParaRPr lang="en-GB" altLang="en-US" sz="800" dirty="0">
              <a:cs typeface="Arial" panose="020B0604020202020204" pitchFamily="34" charset="0"/>
            </a:endParaRPr>
          </a:p>
          <a:p>
            <a:pPr eaLnBrk="1" hangingPunct="1">
              <a:buFont typeface="Wingdings" pitchFamily="2" charset="2"/>
              <a:buNone/>
            </a:pPr>
            <a:r>
              <a:rPr lang="cs-CZ" altLang="en-US" sz="2400" dirty="0">
                <a:cs typeface="Arial" panose="020B0604020202020204" pitchFamily="34" charset="0"/>
              </a:rPr>
              <a:t>		</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dirty="0" err="1">
                <a:cs typeface="Arial" panose="020B0604020202020204" pitchFamily="34" charset="0"/>
              </a:rPr>
              <a:t>IO</a:t>
            </a:r>
            <a:r>
              <a:rPr lang="en-GB" altLang="en-US" sz="2000" b="1" baseline="-25000" dirty="0" err="1">
                <a:cs typeface="Arial" panose="020B0604020202020204" pitchFamily="34" charset="0"/>
              </a:rPr>
              <a:t>4</a:t>
            </a:r>
            <a:r>
              <a:rPr lang="cs-CZ" altLang="en-US" sz="2000" b="1" baseline="-25000" dirty="0">
                <a:cs typeface="Arial" panose="020B0604020202020204" pitchFamily="34" charset="0"/>
              </a:rPr>
              <a:t> </a:t>
            </a:r>
            <a:r>
              <a:rPr lang="cs-CZ" altLang="en-US" sz="2000" dirty="0">
                <a:cs typeface="Arial" panose="020B0604020202020204" pitchFamily="34" charset="0"/>
              </a:rPr>
              <a:t>(</a:t>
            </a:r>
            <a:r>
              <a:rPr lang="cs-CZ" altLang="en-US" sz="2000" dirty="0" err="1">
                <a:cs typeface="Arial" panose="020B0604020202020204" pitchFamily="34" charset="0"/>
              </a:rPr>
              <a:t>metajodistan</a:t>
            </a:r>
            <a:r>
              <a:rPr lang="cs-CZ" altLang="en-US" sz="2000" dirty="0">
                <a:cs typeface="Arial" panose="020B0604020202020204" pitchFamily="34" charset="0"/>
              </a:rPr>
              <a:t>)</a:t>
            </a:r>
            <a:endParaRPr lang="en-GB" altLang="en-US" sz="2000" dirty="0">
              <a:cs typeface="Arial" panose="020B0604020202020204" pitchFamily="34" charset="0"/>
            </a:endParaRPr>
          </a:p>
          <a:p>
            <a:r>
              <a:rPr lang="cs-CZ" altLang="en-US" sz="2000" b="1" dirty="0">
                <a:cs typeface="Arial" panose="020B0604020202020204" pitchFamily="34" charset="0"/>
              </a:rPr>
              <a:t>		</a:t>
            </a:r>
          </a:p>
          <a:p>
            <a:r>
              <a:rPr lang="cs-CZ" altLang="en-US" sz="2000" b="1" dirty="0">
                <a:cs typeface="Arial" panose="020B0604020202020204" pitchFamily="34" charset="0"/>
              </a:rPr>
              <a:t>		</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baseline="-25000" dirty="0" err="1">
                <a:cs typeface="Arial" panose="020B0604020202020204" pitchFamily="34" charset="0"/>
              </a:rPr>
              <a:t>5</a:t>
            </a:r>
            <a:r>
              <a:rPr lang="en-GB" altLang="en-US" sz="2000" b="1" dirty="0" err="1">
                <a:cs typeface="Arial" panose="020B0604020202020204" pitchFamily="34" charset="0"/>
              </a:rPr>
              <a:t>IO</a:t>
            </a:r>
            <a:r>
              <a:rPr lang="en-GB" altLang="en-US" sz="2000" b="1" baseline="-25000" dirty="0" err="1">
                <a:cs typeface="Arial" panose="020B0604020202020204" pitchFamily="34" charset="0"/>
              </a:rPr>
              <a:t>6</a:t>
            </a:r>
            <a:r>
              <a:rPr lang="cs-CZ" altLang="en-US" sz="2000" b="1" baseline="-25000" dirty="0">
                <a:cs typeface="Arial" panose="020B0604020202020204" pitchFamily="34" charset="0"/>
              </a:rPr>
              <a:t> </a:t>
            </a:r>
            <a:r>
              <a:rPr lang="cs-CZ" altLang="en-US" sz="2000" dirty="0">
                <a:cs typeface="Arial" panose="020B0604020202020204" pitchFamily="34" charset="0"/>
              </a:rPr>
              <a:t>(</a:t>
            </a:r>
            <a:r>
              <a:rPr lang="cs-CZ" altLang="en-US" sz="2000" dirty="0" err="1">
                <a:cs typeface="Arial" panose="020B0604020202020204" pitchFamily="34" charset="0"/>
              </a:rPr>
              <a:t>orthojodistan</a:t>
            </a:r>
            <a:r>
              <a:rPr lang="cs-CZ" altLang="en-US" sz="2000" dirty="0">
                <a:cs typeface="Arial" panose="020B0604020202020204" pitchFamily="34" charset="0"/>
              </a:rPr>
              <a:t>)</a:t>
            </a:r>
            <a:endParaRPr lang="en-GB"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baseline="-25000" dirty="0" err="1">
                <a:cs typeface="Arial" panose="020B0604020202020204" pitchFamily="34" charset="0"/>
              </a:rPr>
              <a:t>2</a:t>
            </a:r>
            <a:r>
              <a:rPr lang="en-GB" altLang="en-US" sz="2000" b="1" dirty="0" err="1">
                <a:cs typeface="Arial" panose="020B0604020202020204" pitchFamily="34" charset="0"/>
              </a:rPr>
              <a:t>H</a:t>
            </a:r>
            <a:r>
              <a:rPr lang="en-GB" altLang="en-US" sz="2000" b="1" baseline="-25000" dirty="0" err="1">
                <a:cs typeface="Arial" panose="020B0604020202020204" pitchFamily="34" charset="0"/>
              </a:rPr>
              <a:t>3</a:t>
            </a:r>
            <a:r>
              <a:rPr lang="en-GB" altLang="en-US" sz="2000" b="1" dirty="0" err="1">
                <a:cs typeface="Arial" panose="020B0604020202020204" pitchFamily="34" charset="0"/>
              </a:rPr>
              <a:t>IO</a:t>
            </a:r>
            <a:r>
              <a:rPr lang="en-GB" altLang="en-US" sz="2000" b="1" baseline="-25000" dirty="0" err="1">
                <a:cs typeface="Arial" panose="020B0604020202020204" pitchFamily="34" charset="0"/>
              </a:rPr>
              <a:t>6</a:t>
            </a:r>
            <a:endParaRPr lang="en-GB" altLang="en-US" sz="2000" b="1" baseline="-25000" dirty="0">
              <a:cs typeface="Arial" panose="020B0604020202020204" pitchFamily="34" charset="0"/>
            </a:endParaRPr>
          </a:p>
          <a:p>
            <a:pPr eaLnBrk="1" hangingPunct="1">
              <a:buFont typeface="Wingdings" pitchFamily="2" charset="2"/>
              <a:buNone/>
            </a:pPr>
            <a:r>
              <a:rPr lang="cs-CZ" altLang="en-US" sz="2000" b="1" dirty="0">
                <a:cs typeface="Arial" panose="020B0604020202020204" pitchFamily="34" charset="0"/>
              </a:rPr>
              <a:t>		</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baseline="-25000" dirty="0" err="1">
                <a:cs typeface="Arial" panose="020B0604020202020204" pitchFamily="34" charset="0"/>
              </a:rPr>
              <a:t>3</a:t>
            </a:r>
            <a:r>
              <a:rPr lang="en-GB" altLang="en-US" sz="2000" b="1" dirty="0" err="1">
                <a:cs typeface="Arial" panose="020B0604020202020204" pitchFamily="34" charset="0"/>
              </a:rPr>
              <a:t>H</a:t>
            </a:r>
            <a:r>
              <a:rPr lang="en-GB" altLang="en-US" sz="2000" b="1" baseline="-25000" dirty="0" err="1">
                <a:cs typeface="Arial" panose="020B0604020202020204" pitchFamily="34" charset="0"/>
              </a:rPr>
              <a:t>2</a:t>
            </a:r>
            <a:r>
              <a:rPr lang="en-GB" altLang="en-US" sz="2000" b="1" dirty="0" err="1">
                <a:cs typeface="Arial" panose="020B0604020202020204" pitchFamily="34" charset="0"/>
              </a:rPr>
              <a:t>IO</a:t>
            </a:r>
            <a:r>
              <a:rPr lang="en-GB" altLang="en-US" sz="2000" b="1" baseline="-25000" dirty="0" err="1">
                <a:cs typeface="Arial" panose="020B0604020202020204" pitchFamily="34" charset="0"/>
              </a:rPr>
              <a:t>6</a:t>
            </a:r>
            <a:endParaRPr lang="en-GB" altLang="en-US" sz="2000" b="1" baseline="-25000" dirty="0">
              <a:cs typeface="Arial" panose="020B0604020202020204" pitchFamily="34" charset="0"/>
            </a:endParaRPr>
          </a:p>
          <a:p>
            <a:pPr eaLnBrk="1" hangingPunct="1">
              <a:buFont typeface="Wingdings" pitchFamily="2" charset="2"/>
              <a:buNone/>
            </a:pPr>
            <a:r>
              <a:rPr lang="cs-CZ" altLang="en-US" sz="2000" b="1" dirty="0">
                <a:cs typeface="Arial" panose="020B0604020202020204" pitchFamily="34" charset="0"/>
              </a:rPr>
              <a:t>		</a:t>
            </a:r>
            <a:r>
              <a:rPr lang="en-GB" altLang="en-US" sz="2000" b="1" dirty="0" err="1">
                <a:cs typeface="Arial" panose="020B0604020202020204" pitchFamily="34" charset="0"/>
              </a:rPr>
              <a:t>M</a:t>
            </a:r>
            <a:r>
              <a:rPr lang="en-GB" altLang="en-US" sz="2000" b="1" baseline="30000" dirty="0" err="1">
                <a:cs typeface="Arial" panose="020B0604020202020204" pitchFamily="34" charset="0"/>
              </a:rPr>
              <a:t>I</a:t>
            </a:r>
            <a:r>
              <a:rPr lang="en-GB" altLang="en-US" sz="2000" b="1" baseline="-25000" dirty="0" err="1">
                <a:cs typeface="Arial" panose="020B0604020202020204" pitchFamily="34" charset="0"/>
              </a:rPr>
              <a:t>4</a:t>
            </a:r>
            <a:r>
              <a:rPr lang="en-GB" altLang="en-US" sz="2000" b="1" dirty="0" err="1">
                <a:cs typeface="Arial" panose="020B0604020202020204" pitchFamily="34" charset="0"/>
              </a:rPr>
              <a:t>I</a:t>
            </a:r>
            <a:r>
              <a:rPr lang="en-GB" altLang="en-US" sz="2000" b="1" baseline="-25000" dirty="0" err="1">
                <a:cs typeface="Arial" panose="020B0604020202020204" pitchFamily="34" charset="0"/>
              </a:rPr>
              <a:t>2</a:t>
            </a:r>
            <a:r>
              <a:rPr lang="en-GB" altLang="en-US" sz="2000" b="1" dirty="0" err="1">
                <a:cs typeface="Arial" panose="020B0604020202020204" pitchFamily="34" charset="0"/>
              </a:rPr>
              <a:t>O</a:t>
            </a:r>
            <a:r>
              <a:rPr lang="en-GB" altLang="en-US" sz="2000" b="1" baseline="-25000" dirty="0" err="1">
                <a:cs typeface="Arial" panose="020B0604020202020204" pitchFamily="34" charset="0"/>
              </a:rPr>
              <a:t>9</a:t>
            </a:r>
            <a:endParaRPr lang="en-GB" altLang="en-US" sz="2000" b="1" baseline="-25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bezbarvé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cs-CZ" altLang="en-US" sz="2000" dirty="0">
                <a:cs typeface="Arial" panose="020B0604020202020204" pitchFamily="34" charset="0"/>
              </a:rPr>
              <a:t> s</a:t>
            </a:r>
            <a:r>
              <a:rPr lang="en-GB" altLang="en-US" sz="2000" dirty="0">
                <a:cs typeface="Arial" panose="020B0604020202020204" pitchFamily="34" charset="0"/>
              </a:rPr>
              <a:t> ox</a:t>
            </a:r>
            <a:r>
              <a:rPr lang="cs-CZ" altLang="en-US" sz="2000" dirty="0" err="1">
                <a:cs typeface="Arial" panose="020B0604020202020204" pitchFamily="34" charset="0"/>
              </a:rPr>
              <a:t>idačními</a:t>
            </a:r>
            <a:r>
              <a:rPr lang="cs-CZ" altLang="en-US" sz="2000" dirty="0">
                <a:cs typeface="Arial" panose="020B0604020202020204" pitchFamily="34" charset="0"/>
              </a:rPr>
              <a:t> s</a:t>
            </a:r>
            <a:r>
              <a:rPr lang="en-GB" altLang="en-US" sz="2000" dirty="0" err="1">
                <a:cs typeface="Arial" panose="020B0604020202020204" pitchFamily="34" charset="0"/>
              </a:rPr>
              <a:t>chopnost</a:t>
            </a:r>
            <a:r>
              <a:rPr lang="cs-CZ" altLang="en-US" sz="2000" dirty="0">
                <a:cs typeface="Arial" panose="020B0604020202020204" pitchFamily="34" charset="0"/>
              </a:rPr>
              <a:t>mi, jsou </a:t>
            </a:r>
            <a:r>
              <a:rPr lang="en-GB" altLang="en-US" sz="2000" dirty="0" err="1">
                <a:cs typeface="Arial" panose="020B0604020202020204" pitchFamily="34" charset="0"/>
              </a:rPr>
              <a:t>málo</a:t>
            </a:r>
            <a:r>
              <a:rPr lang="en-GB" altLang="en-US" sz="2000" dirty="0">
                <a:cs typeface="Arial" panose="020B0604020202020204" pitchFamily="34" charset="0"/>
              </a:rPr>
              <a:t> </a:t>
            </a:r>
            <a:r>
              <a:rPr lang="en-GB" altLang="en-US" sz="2000" dirty="0" err="1">
                <a:cs typeface="Arial" panose="020B0604020202020204" pitchFamily="34" charset="0"/>
              </a:rPr>
              <a:t>rozpustné</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 –</a:t>
            </a:r>
            <a:r>
              <a:rPr lang="en-GB" altLang="en-US" sz="2000" dirty="0">
                <a:cs typeface="Arial" panose="020B0604020202020204" pitchFamily="34" charset="0"/>
              </a:rPr>
              <a:t> </a:t>
            </a:r>
            <a:r>
              <a:rPr lang="cs-CZ" altLang="en-US" sz="2000" dirty="0">
                <a:cs typeface="Arial" panose="020B0604020202020204" pitchFamily="34" charset="0"/>
              </a:rPr>
              <a:t>a to </a:t>
            </a:r>
            <a:r>
              <a:rPr lang="en-GB" altLang="en-US" sz="2000" dirty="0">
                <a:cs typeface="Arial" panose="020B0604020202020204" pitchFamily="34" charset="0"/>
              </a:rPr>
              <a:t>v</a:t>
            </a:r>
            <a:r>
              <a:rPr lang="cs-CZ" altLang="en-US" sz="2000" dirty="0">
                <a:cs typeface="Arial" panose="020B0604020202020204" pitchFamily="34" charset="0"/>
              </a:rPr>
              <a:t>č</a:t>
            </a:r>
            <a:r>
              <a:rPr lang="en-GB" altLang="en-US" sz="2000" dirty="0" err="1">
                <a:cs typeface="Arial" panose="020B0604020202020204" pitchFamily="34" charset="0"/>
              </a:rPr>
              <a:t>etn</a:t>
            </a:r>
            <a:r>
              <a:rPr lang="cs-CZ" altLang="en-US" sz="2000" dirty="0">
                <a:cs typeface="Arial" panose="020B0604020202020204" pitchFamily="34" charset="0"/>
              </a:rPr>
              <a:t>ě</a:t>
            </a:r>
            <a:r>
              <a:rPr lang="en-GB" altLang="en-US" sz="2000" dirty="0">
                <a:cs typeface="Arial" panose="020B0604020202020204" pitchFamily="34" charset="0"/>
              </a:rPr>
              <a:t> v</a:t>
            </a:r>
            <a:r>
              <a:rPr lang="cs-CZ" altLang="en-US" sz="2000" dirty="0">
                <a:cs typeface="Arial" panose="020B0604020202020204" pitchFamily="34" charset="0"/>
              </a:rPr>
              <a:t>ě</a:t>
            </a:r>
            <a:r>
              <a:rPr lang="en-GB" altLang="en-US" sz="2000" dirty="0" err="1">
                <a:cs typeface="Arial" panose="020B0604020202020204" pitchFamily="34" charset="0"/>
              </a:rPr>
              <a:t>tšiny</a:t>
            </a:r>
            <a:r>
              <a:rPr lang="en-GB" altLang="en-US" sz="2000" dirty="0">
                <a:cs typeface="Arial" panose="020B0604020202020204" pitchFamily="34" charset="0"/>
              </a:rPr>
              <a:t> </a:t>
            </a:r>
            <a:r>
              <a:rPr lang="en-GB" altLang="en-US" sz="2000" dirty="0" err="1">
                <a:cs typeface="Arial" panose="020B0604020202020204" pitchFamily="34" charset="0"/>
              </a:rPr>
              <a:t>jodistan</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alk</a:t>
            </a:r>
            <a:r>
              <a:rPr lang="cs-CZ" altLang="en-US" sz="2000" dirty="0" err="1">
                <a:cs typeface="Arial" panose="020B0604020202020204" pitchFamily="34" charset="0"/>
              </a:rPr>
              <a:t>alických</a:t>
            </a:r>
            <a:r>
              <a:rPr lang="cs-CZ"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krom</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LiIO</a:t>
            </a:r>
            <a:r>
              <a:rPr lang="en-GB" altLang="en-US" sz="2000" baseline="-25000" dirty="0" err="1">
                <a:cs typeface="Arial" panose="020B0604020202020204" pitchFamily="34" charset="0"/>
              </a:rPr>
              <a:t>4</a:t>
            </a:r>
            <a:r>
              <a:rPr lang="en-GB" altLang="en-US" sz="2000" dirty="0">
                <a:cs typeface="Arial" panose="020B0604020202020204" pitchFamily="34" charset="0"/>
              </a:rPr>
              <a:t> a </a:t>
            </a:r>
            <a:r>
              <a:rPr lang="en-GB" altLang="en-US" sz="2000" dirty="0" err="1">
                <a:cs typeface="Arial" panose="020B0604020202020204" pitchFamily="34" charset="0"/>
              </a:rPr>
              <a:t>NaIO</a:t>
            </a:r>
            <a:r>
              <a:rPr lang="en-GB" altLang="en-US" sz="2000" baseline="-25000" dirty="0" err="1">
                <a:cs typeface="Arial" panose="020B0604020202020204" pitchFamily="34" charset="0"/>
              </a:rPr>
              <a:t>4</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endParaRPr lang="cs-CZ" altLang="en-US" sz="2000" dirty="0">
              <a:cs typeface="Arial" panose="020B0604020202020204" pitchFamily="34" charset="0"/>
            </a:endParaRPr>
          </a:p>
          <a:p>
            <a:pPr marL="0" indent="0">
              <a:buNone/>
            </a:pPr>
            <a:r>
              <a:rPr lang="cs-CZ" sz="2000" dirty="0">
                <a:cs typeface="Arial" panose="020B0604020202020204" pitchFamily="34" charset="0"/>
              </a:rPr>
              <a:t>Jodistany v alkalickém prostředí existují pravděpodobně ve formě dimerního  </a:t>
            </a:r>
          </a:p>
          <a:p>
            <a:pPr marL="0" indent="0">
              <a:buNone/>
            </a:pPr>
            <a:r>
              <a:rPr lang="cs-CZ" sz="2000" dirty="0">
                <a:cs typeface="Arial" panose="020B0604020202020204" pitchFamily="34" charset="0"/>
              </a:rPr>
              <a:t>aniontu (</a:t>
            </a:r>
            <a:r>
              <a:rPr lang="cs-CZ" sz="2000" dirty="0" err="1">
                <a:cs typeface="Arial" panose="020B0604020202020204" pitchFamily="34" charset="0"/>
              </a:rPr>
              <a:t>O</a:t>
            </a:r>
            <a:r>
              <a:rPr lang="cs-CZ" sz="2000" baseline="-25000" dirty="0" err="1">
                <a:cs typeface="Arial" panose="020B0604020202020204" pitchFamily="34" charset="0"/>
              </a:rPr>
              <a:t>4</a:t>
            </a:r>
            <a:r>
              <a:rPr lang="cs-CZ" sz="2000" dirty="0" err="1">
                <a:cs typeface="Arial" panose="020B0604020202020204" pitchFamily="34" charset="0"/>
              </a:rPr>
              <a:t>I</a:t>
            </a:r>
            <a:r>
              <a:rPr lang="cs-CZ" sz="2000" dirty="0">
                <a:cs typeface="Arial" panose="020B0604020202020204" pitchFamily="34" charset="0"/>
              </a:rPr>
              <a:t>-O-</a:t>
            </a:r>
            <a:r>
              <a:rPr lang="cs-CZ" sz="2000" dirty="0" err="1">
                <a:cs typeface="Arial" panose="020B0604020202020204" pitchFamily="34" charset="0"/>
              </a:rPr>
              <a:t>IO</a:t>
            </a:r>
            <a:r>
              <a:rPr lang="cs-CZ" sz="2000" baseline="-25000" dirty="0" err="1">
                <a:cs typeface="Arial" panose="020B0604020202020204" pitchFamily="34" charset="0"/>
              </a:rPr>
              <a:t>4</a:t>
            </a:r>
            <a:r>
              <a:rPr lang="cs-CZ" sz="2000" dirty="0">
                <a:cs typeface="Arial" panose="020B0604020202020204" pitchFamily="34" charset="0"/>
              </a:rPr>
              <a:t>)</a:t>
            </a:r>
            <a:r>
              <a:rPr lang="cs-CZ" sz="2000" baseline="30000" dirty="0">
                <a:cs typeface="Arial" panose="020B0604020202020204" pitchFamily="34" charset="0"/>
              </a:rPr>
              <a:t>4-</a:t>
            </a:r>
            <a:endParaRPr lang="cs-CZ" altLang="en-US" sz="2000" dirty="0">
              <a:cs typeface="Arial" panose="020B0604020202020204" pitchFamily="34" charset="0"/>
            </a:endParaRPr>
          </a:p>
        </p:txBody>
      </p:sp>
      <p:sp>
        <p:nvSpPr>
          <p:cNvPr id="7" name="TextovéPole 6">
            <a:extLst>
              <a:ext uri="{FF2B5EF4-FFF2-40B4-BE49-F238E27FC236}">
                <a16:creationId xmlns:a16="http://schemas.microsoft.com/office/drawing/2014/main" id="{654634DB-01C2-A2B0-D905-5498669C35CD}"/>
              </a:ext>
            </a:extLst>
          </p:cNvPr>
          <p:cNvSpPr txBox="1"/>
          <p:nvPr/>
        </p:nvSpPr>
        <p:spPr>
          <a:xfrm>
            <a:off x="7404671" y="1268963"/>
            <a:ext cx="1275927" cy="338554"/>
          </a:xfrm>
          <a:prstGeom prst="rect">
            <a:avLst/>
          </a:prstGeom>
          <a:noFill/>
        </p:spPr>
        <p:txBody>
          <a:bodyPr wrap="none" rtlCol="0">
            <a:spAutoFit/>
          </a:bodyPr>
          <a:lstStyle/>
          <a:p>
            <a:r>
              <a:rPr lang="cs-CZ" sz="1600" dirty="0" err="1"/>
              <a:t>metajodistan</a:t>
            </a:r>
            <a:endParaRPr lang="cs-CZ" sz="1600" dirty="0"/>
          </a:p>
        </p:txBody>
      </p:sp>
      <p:sp>
        <p:nvSpPr>
          <p:cNvPr id="8" name="TextovéPole 7">
            <a:extLst>
              <a:ext uri="{FF2B5EF4-FFF2-40B4-BE49-F238E27FC236}">
                <a16:creationId xmlns:a16="http://schemas.microsoft.com/office/drawing/2014/main" id="{B9AECE88-4DB4-5063-D0FA-99C5C98786E8}"/>
              </a:ext>
            </a:extLst>
          </p:cNvPr>
          <p:cNvSpPr txBox="1"/>
          <p:nvPr/>
        </p:nvSpPr>
        <p:spPr>
          <a:xfrm>
            <a:off x="7470472" y="2906213"/>
            <a:ext cx="1313180" cy="338554"/>
          </a:xfrm>
          <a:prstGeom prst="rect">
            <a:avLst/>
          </a:prstGeom>
          <a:noFill/>
        </p:spPr>
        <p:txBody>
          <a:bodyPr wrap="none" rtlCol="0">
            <a:spAutoFit/>
          </a:bodyPr>
          <a:lstStyle/>
          <a:p>
            <a:r>
              <a:rPr lang="cs-CZ" sz="1600" dirty="0" err="1"/>
              <a:t>orthojodistan</a:t>
            </a:r>
            <a:endParaRPr lang="cs-CZ" sz="1600" dirty="0"/>
          </a:p>
        </p:txBody>
      </p:sp>
      <p:pic>
        <p:nvPicPr>
          <p:cNvPr id="13314" name="Picture 2">
            <a:extLst>
              <a:ext uri="{FF2B5EF4-FFF2-40B4-BE49-F238E27FC236}">
                <a16:creationId xmlns:a16="http://schemas.microsoft.com/office/drawing/2014/main" id="{5580EEBD-7493-A637-5826-916E6A77D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143" y="1950990"/>
            <a:ext cx="1591157" cy="1760181"/>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a:extLst>
              <a:ext uri="{FF2B5EF4-FFF2-40B4-BE49-F238E27FC236}">
                <a16:creationId xmlns:a16="http://schemas.microsoft.com/office/drawing/2014/main" id="{0EB2831E-B80D-5CD1-26CE-4222E3C8BA23}"/>
              </a:ext>
            </a:extLst>
          </p:cNvPr>
          <p:cNvPicPr>
            <a:picLocks noChangeAspect="1"/>
          </p:cNvPicPr>
          <p:nvPr/>
        </p:nvPicPr>
        <p:blipFill>
          <a:blip r:embed="rId3"/>
          <a:stretch>
            <a:fillRect/>
          </a:stretch>
        </p:blipFill>
        <p:spPr>
          <a:xfrm>
            <a:off x="5473797" y="516847"/>
            <a:ext cx="1262819" cy="1268964"/>
          </a:xfrm>
          <a:prstGeom prst="rect">
            <a:avLst/>
          </a:prstGeom>
        </p:spPr>
      </p:pic>
    </p:spTree>
    <p:extLst>
      <p:ext uri="{BB962C8B-B14F-4D97-AF65-F5344CB8AC3E}">
        <p14:creationId xmlns:p14="http://schemas.microsoft.com/office/powerpoint/2010/main" val="21832299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2899" y="3824788"/>
            <a:ext cx="8705461" cy="400110"/>
          </a:xfrm>
          <a:prstGeom prst="rect">
            <a:avLst/>
          </a:prstGeom>
        </p:spPr>
        <p:txBody>
          <a:bodyPr wrap="square">
            <a:spAutoFit/>
          </a:bodyPr>
          <a:lstStyle/>
          <a:p>
            <a:pPr algn="just"/>
            <a:r>
              <a:rPr lang="cs-CZ" sz="2000" b="1" dirty="0" err="1">
                <a:cs typeface="Arial" panose="020B0604020202020204" pitchFamily="34" charset="0"/>
              </a:rPr>
              <a:t>NaIO</a:t>
            </a:r>
            <a:r>
              <a:rPr lang="cs-CZ" sz="2000" b="1" baseline="-25000" dirty="0" err="1">
                <a:cs typeface="Arial" panose="020B0604020202020204" pitchFamily="34" charset="0"/>
              </a:rPr>
              <a:t>4</a:t>
            </a:r>
            <a:r>
              <a:rPr lang="cs-CZ" sz="2000" dirty="0">
                <a:cs typeface="Arial" panose="020B0604020202020204" pitchFamily="34" charset="0"/>
              </a:rPr>
              <a:t> se používá v organické chemii k rozštěpení diolů za vzniku dvou aldehydů</a:t>
            </a:r>
            <a:r>
              <a:rPr lang="en-US" sz="2000" dirty="0">
                <a:cs typeface="Arial" panose="020B0604020202020204" pitchFamily="34" charset="0"/>
              </a:rPr>
              <a:t>.</a:t>
            </a:r>
            <a:endParaRPr lang="cs-CZ" sz="2000" dirty="0">
              <a:cs typeface="Arial" panose="020B0604020202020204" pitchFamily="34" charset="0"/>
            </a:endParaRPr>
          </a:p>
        </p:txBody>
      </p:sp>
      <p:sp>
        <p:nvSpPr>
          <p:cNvPr id="5" name="Rectangle 3">
            <a:extLst>
              <a:ext uri="{FF2B5EF4-FFF2-40B4-BE49-F238E27FC236}">
                <a16:creationId xmlns:a16="http://schemas.microsoft.com/office/drawing/2014/main" id="{815AC7D8-6A45-A76A-EBC5-4EC530ECE07D}"/>
              </a:ext>
            </a:extLst>
          </p:cNvPr>
          <p:cNvSpPr txBox="1">
            <a:spLocks noChangeArrowheads="1"/>
          </p:cNvSpPr>
          <p:nvPr/>
        </p:nvSpPr>
        <p:spPr>
          <a:xfrm>
            <a:off x="342900" y="1647960"/>
            <a:ext cx="8458200" cy="1911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GB" altLang="en-US" sz="2000" dirty="0">
                <a:cs typeface="Arial" panose="020B0604020202020204" pitchFamily="34" charset="0"/>
              </a:rPr>
              <a:t>2) </a:t>
            </a:r>
            <a:r>
              <a:rPr lang="en-GB" altLang="en-US" sz="2000" dirty="0" err="1">
                <a:cs typeface="Arial" panose="020B0604020202020204" pitchFamily="34" charset="0"/>
              </a:rPr>
              <a:t>Neutralizac</a:t>
            </a:r>
            <a:r>
              <a:rPr lang="cs-CZ" altLang="en-US" sz="2000" dirty="0">
                <a:cs typeface="Arial" panose="020B0604020202020204" pitchFamily="34" charset="0"/>
              </a:rPr>
              <a:t>í</a:t>
            </a:r>
            <a:r>
              <a:rPr lang="en-GB" altLang="en-US" sz="2000" dirty="0">
                <a:cs typeface="Arial" panose="020B0604020202020204" pitchFamily="34" charset="0"/>
              </a:rPr>
              <a:t> </a:t>
            </a:r>
            <a:r>
              <a:rPr lang="en-GB" altLang="en-US" sz="2000" dirty="0" err="1">
                <a:cs typeface="Arial" panose="020B0604020202020204" pitchFamily="34" charset="0"/>
              </a:rPr>
              <a:t>kys</a:t>
            </a:r>
            <a:r>
              <a:rPr lang="cs-CZ" altLang="en-US" sz="2000" dirty="0" err="1">
                <a:cs typeface="Arial" panose="020B0604020202020204" pitchFamily="34" charset="0"/>
              </a:rPr>
              <a:t>eliny</a:t>
            </a:r>
            <a:r>
              <a:rPr lang="cs-CZ" altLang="en-US" sz="2000" dirty="0">
                <a:cs typeface="Arial" panose="020B0604020202020204" pitchFamily="34" charset="0"/>
              </a:rPr>
              <a:t> j</a:t>
            </a:r>
            <a:r>
              <a:rPr lang="en-GB" altLang="en-US" sz="2000" dirty="0" err="1">
                <a:cs typeface="Arial" panose="020B0604020202020204" pitchFamily="34" charset="0"/>
              </a:rPr>
              <a:t>odisté</a:t>
            </a:r>
            <a:endParaRPr lang="cs-CZ" altLang="en-US" sz="2000" dirty="0">
              <a:cs typeface="Arial" panose="020B0604020202020204" pitchFamily="34" charset="0"/>
            </a:endParaRPr>
          </a:p>
          <a:p>
            <a:pPr algn="ctr">
              <a:buFont typeface="Arial" panose="020B0604020202020204" pitchFamily="34" charset="0"/>
              <a:buNone/>
            </a:pPr>
            <a:r>
              <a:rPr lang="cs-CZ" altLang="en-US" sz="2000" dirty="0">
                <a:cs typeface="Arial" panose="020B0604020202020204" pitchFamily="34" charset="0"/>
              </a:rPr>
              <a:t>	H</a:t>
            </a:r>
            <a:r>
              <a:rPr lang="en-GB" altLang="en-US" sz="2000" dirty="0">
                <a:cs typeface="Arial" panose="020B0604020202020204" pitchFamily="34" charset="0"/>
              </a:rPr>
              <a:t>IO</a:t>
            </a:r>
            <a:r>
              <a:rPr lang="cs-CZ" altLang="en-US" sz="2000" baseline="-25000" dirty="0">
                <a:cs typeface="Arial" panose="020B0604020202020204" pitchFamily="34" charset="0"/>
              </a:rPr>
              <a:t>4</a:t>
            </a:r>
            <a:r>
              <a:rPr lang="en-GB" altLang="en-US" sz="2000" dirty="0">
                <a:cs typeface="Arial" panose="020B0604020202020204" pitchFamily="34" charset="0"/>
              </a:rPr>
              <a:t> + KOH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KIO</a:t>
            </a:r>
            <a:r>
              <a:rPr lang="en-GB" altLang="en-US" sz="2000" baseline="-25000" dirty="0" err="1">
                <a:cs typeface="Arial" panose="020B0604020202020204" pitchFamily="34" charset="0"/>
              </a:rPr>
              <a:t>4</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a:p>
            <a:pPr>
              <a:buFont typeface="Wingdings" pitchFamily="2" charset="2"/>
              <a:buNone/>
            </a:pPr>
            <a:endParaRPr lang="cs-CZ" altLang="en-US" sz="800" dirty="0">
              <a:cs typeface="Arial" panose="020B0604020202020204" pitchFamily="34" charset="0"/>
            </a:endParaRPr>
          </a:p>
          <a:p>
            <a:pPr>
              <a:buFont typeface="Wingdings" pitchFamily="2" charset="2"/>
              <a:buNone/>
            </a:pPr>
            <a:r>
              <a:rPr lang="en-GB" altLang="en-US" sz="2000" dirty="0">
                <a:cs typeface="Arial" panose="020B0604020202020204" pitchFamily="34" charset="0"/>
              </a:rPr>
              <a:t>3)  </a:t>
            </a:r>
            <a:r>
              <a:rPr lang="en-GB" altLang="en-US" sz="2000" dirty="0" err="1">
                <a:cs typeface="Arial" panose="020B0604020202020204" pitchFamily="34" charset="0"/>
              </a:rPr>
              <a:t>Oxidací</a:t>
            </a:r>
            <a:r>
              <a:rPr lang="en-GB" altLang="en-US" sz="2000" dirty="0">
                <a:cs typeface="Arial" panose="020B0604020202020204" pitchFamily="34" charset="0"/>
              </a:rPr>
              <a:t> </a:t>
            </a:r>
            <a:r>
              <a:rPr lang="en-GB" altLang="en-US" sz="2000" dirty="0" err="1">
                <a:cs typeface="Arial" panose="020B0604020202020204" pitchFamily="34" charset="0"/>
              </a:rPr>
              <a:t>jodi</a:t>
            </a:r>
            <a:r>
              <a:rPr lang="cs-CZ" altLang="en-US" sz="2000" dirty="0">
                <a:cs typeface="Arial" panose="020B0604020202020204" pitchFamily="34" charset="0"/>
              </a:rPr>
              <a:t>č</a:t>
            </a:r>
            <a:r>
              <a:rPr lang="en-GB" altLang="en-US" sz="2000" dirty="0">
                <a:cs typeface="Arial" panose="020B0604020202020204" pitchFamily="34" charset="0"/>
              </a:rPr>
              <a:t>nan</a:t>
            </a:r>
            <a:r>
              <a:rPr lang="cs-CZ" altLang="en-US" sz="2000" dirty="0">
                <a:cs typeface="Arial" panose="020B0604020202020204" pitchFamily="34" charset="0"/>
              </a:rPr>
              <a:t>ů</a:t>
            </a:r>
            <a:r>
              <a:rPr lang="en-GB" altLang="en-US" sz="2000" dirty="0">
                <a:cs typeface="Arial" panose="020B0604020202020204" pitchFamily="34" charset="0"/>
              </a:rPr>
              <a:t> v </a:t>
            </a:r>
            <a:r>
              <a:rPr lang="en-GB" altLang="en-US" sz="2000" dirty="0" err="1">
                <a:cs typeface="Arial" panose="020B0604020202020204" pitchFamily="34" charset="0"/>
              </a:rPr>
              <a:t>alk</a:t>
            </a:r>
            <a:r>
              <a:rPr lang="cs-CZ" altLang="en-US" sz="2000" dirty="0" err="1">
                <a:cs typeface="Arial" panose="020B0604020202020204" pitchFamily="34" charset="0"/>
              </a:rPr>
              <a:t>alickém</a:t>
            </a:r>
            <a:r>
              <a:rPr lang="cs-CZ" altLang="en-US" sz="2000" dirty="0">
                <a:cs typeface="Arial" panose="020B0604020202020204" pitchFamily="34" charset="0"/>
              </a:rPr>
              <a:t> </a:t>
            </a:r>
            <a:r>
              <a:rPr lang="en-GB" altLang="en-US" sz="2000" dirty="0" err="1">
                <a:cs typeface="Arial" panose="020B0604020202020204" pitchFamily="34" charset="0"/>
              </a:rPr>
              <a:t>prost</a:t>
            </a:r>
            <a:r>
              <a:rPr lang="cs-CZ" altLang="en-US" sz="2000" dirty="0">
                <a:cs typeface="Arial" panose="020B0604020202020204" pitchFamily="34" charset="0"/>
              </a:rPr>
              <a:t>ř</a:t>
            </a:r>
            <a:r>
              <a:rPr lang="en-GB" altLang="en-US" sz="2000" dirty="0" err="1">
                <a:cs typeface="Arial" panose="020B0604020202020204" pitchFamily="34" charset="0"/>
              </a:rPr>
              <a:t>edí</a:t>
            </a:r>
            <a:endParaRPr lang="en-GB" altLang="en-US" sz="2000" dirty="0">
              <a:cs typeface="Arial" panose="020B0604020202020204" pitchFamily="34" charset="0"/>
            </a:endParaRPr>
          </a:p>
          <a:p>
            <a:pPr algn="ctr">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KIO</a:t>
            </a:r>
            <a:r>
              <a:rPr lang="en-GB" altLang="en-US" sz="2000" baseline="-25000" dirty="0" err="1">
                <a:cs typeface="Arial" panose="020B0604020202020204" pitchFamily="34" charset="0"/>
              </a:rPr>
              <a:t>3</a:t>
            </a:r>
            <a:r>
              <a:rPr lang="en-GB" altLang="en-US" sz="2000" dirty="0">
                <a:cs typeface="Arial" panose="020B0604020202020204" pitchFamily="34" charset="0"/>
              </a:rPr>
              <a:t> + </a:t>
            </a:r>
            <a:r>
              <a:rPr lang="en-GB" altLang="en-US" sz="2000" dirty="0" err="1">
                <a:cs typeface="Arial" panose="020B0604020202020204" pitchFamily="34" charset="0"/>
              </a:rPr>
              <a:t>Cl</a:t>
            </a:r>
            <a:r>
              <a:rPr lang="en-GB" altLang="en-US" sz="2000" baseline="-25000" dirty="0" err="1">
                <a:cs typeface="Arial" panose="020B0604020202020204" pitchFamily="34" charset="0"/>
              </a:rPr>
              <a:t>2</a:t>
            </a:r>
            <a:r>
              <a:rPr lang="en-GB" altLang="en-US" sz="2000" dirty="0">
                <a:cs typeface="Arial" panose="020B0604020202020204" pitchFamily="34" charset="0"/>
              </a:rPr>
              <a:t> + 2 KOH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KIO</a:t>
            </a:r>
            <a:r>
              <a:rPr lang="en-GB" altLang="en-US" sz="2000" baseline="-25000" dirty="0" err="1">
                <a:cs typeface="Arial" panose="020B0604020202020204" pitchFamily="34" charset="0"/>
              </a:rPr>
              <a:t>4</a:t>
            </a:r>
            <a:r>
              <a:rPr lang="en-GB" altLang="en-US" sz="2000" dirty="0">
                <a:cs typeface="Arial" panose="020B0604020202020204" pitchFamily="34" charset="0"/>
              </a:rPr>
              <a:t> + 2 </a:t>
            </a:r>
            <a:r>
              <a:rPr lang="en-GB" altLang="en-US" sz="2000" dirty="0" err="1">
                <a:cs typeface="Arial" panose="020B0604020202020204" pitchFamily="34" charset="0"/>
              </a:rPr>
              <a:t>KCl</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p:txBody>
      </p:sp>
      <p:sp>
        <p:nvSpPr>
          <p:cNvPr id="6" name="TextovéPole 5">
            <a:extLst>
              <a:ext uri="{FF2B5EF4-FFF2-40B4-BE49-F238E27FC236}">
                <a16:creationId xmlns:a16="http://schemas.microsoft.com/office/drawing/2014/main" id="{4E5946BA-0550-549B-EC39-07CA60D2D8F9}"/>
              </a:ext>
            </a:extLst>
          </p:cNvPr>
          <p:cNvSpPr txBox="1"/>
          <p:nvPr/>
        </p:nvSpPr>
        <p:spPr>
          <a:xfrm>
            <a:off x="342900" y="248501"/>
            <a:ext cx="8705461" cy="1661993"/>
          </a:xfrm>
          <a:prstGeom prst="rect">
            <a:avLst/>
          </a:prstGeom>
          <a:noFill/>
        </p:spPr>
        <p:txBody>
          <a:bodyPr wrap="square">
            <a:spAutoFit/>
          </a:bodyPr>
          <a:lstStyle/>
          <a:p>
            <a:pPr>
              <a:buFont typeface="Wingdings" pitchFamily="2" charset="2"/>
              <a:buNone/>
            </a:pPr>
            <a:r>
              <a:rPr lang="en-GB" altLang="en-US" sz="2000" b="1" i="1" dirty="0">
                <a:cs typeface="Arial" panose="020B0604020202020204" pitchFamily="34" charset="0"/>
              </a:rPr>
              <a:t>P</a:t>
            </a:r>
            <a:r>
              <a:rPr lang="cs-CZ" altLang="en-US" sz="2000" b="1" i="1" dirty="0">
                <a:cs typeface="Arial" panose="020B0604020202020204" pitchFamily="34" charset="0"/>
              </a:rPr>
              <a:t>ř</a:t>
            </a:r>
            <a:r>
              <a:rPr lang="en-GB" altLang="en-US" sz="2000" b="1" i="1" dirty="0" err="1">
                <a:cs typeface="Arial" panose="020B0604020202020204" pitchFamily="34" charset="0"/>
              </a:rPr>
              <a:t>íprava</a:t>
            </a:r>
            <a:r>
              <a:rPr lang="cs-CZ" altLang="en-US" sz="2000" b="1" i="1" dirty="0">
                <a:cs typeface="Arial" panose="020B0604020202020204" pitchFamily="34" charset="0"/>
              </a:rPr>
              <a:t> jodistanů</a:t>
            </a:r>
            <a:r>
              <a:rPr lang="en-GB" altLang="en-US" sz="2000" i="1" dirty="0">
                <a:cs typeface="Arial" panose="020B0604020202020204" pitchFamily="34" charset="0"/>
              </a:rPr>
              <a:t>:</a:t>
            </a:r>
            <a:endParaRPr lang="en-GB" altLang="en-US" sz="2000" dirty="0">
              <a:cs typeface="Arial" panose="020B0604020202020204" pitchFamily="34" charset="0"/>
            </a:endParaRPr>
          </a:p>
          <a:p>
            <a:pPr>
              <a:buFont typeface="Wingdings" pitchFamily="2" charset="2"/>
              <a:buNone/>
            </a:pPr>
            <a:endParaRPr lang="cs-CZ" altLang="en-US" sz="1400" dirty="0">
              <a:cs typeface="Arial" panose="020B0604020202020204" pitchFamily="34" charset="0"/>
            </a:endParaRPr>
          </a:p>
          <a:p>
            <a:r>
              <a:rPr lang="cs-CZ" altLang="en-US" sz="2000" dirty="0">
                <a:cs typeface="Arial" panose="020B0604020202020204" pitchFamily="34" charset="0"/>
              </a:rPr>
              <a:t>1) </a:t>
            </a:r>
            <a:r>
              <a:rPr lang="en-GB" altLang="en-US" sz="2000" dirty="0" err="1">
                <a:cs typeface="Arial" panose="020B0604020202020204" pitchFamily="34" charset="0"/>
              </a:rPr>
              <a:t>Tepelným</a:t>
            </a:r>
            <a:r>
              <a:rPr lang="en-GB" altLang="en-US" sz="2000" dirty="0">
                <a:cs typeface="Arial" panose="020B0604020202020204" pitchFamily="34" charset="0"/>
              </a:rPr>
              <a:t> </a:t>
            </a:r>
            <a:r>
              <a:rPr lang="en-GB" altLang="en-US" sz="2000" dirty="0" err="1">
                <a:cs typeface="Arial" panose="020B0604020202020204" pitchFamily="34" charset="0"/>
              </a:rPr>
              <a:t>rozkladem</a:t>
            </a:r>
            <a:r>
              <a:rPr lang="en-GB" altLang="en-US" sz="2000" dirty="0">
                <a:cs typeface="Arial" panose="020B0604020202020204" pitchFamily="34" charset="0"/>
              </a:rPr>
              <a:t> </a:t>
            </a:r>
            <a:r>
              <a:rPr lang="en-GB" altLang="en-US" sz="2000" dirty="0" err="1">
                <a:cs typeface="Arial" panose="020B0604020202020204" pitchFamily="34" charset="0"/>
              </a:rPr>
              <a:t>jodi</a:t>
            </a:r>
            <a:r>
              <a:rPr lang="cs-CZ" altLang="en-US" sz="2000" dirty="0">
                <a:cs typeface="Arial" panose="020B0604020202020204" pitchFamily="34" charset="0"/>
              </a:rPr>
              <a:t>č</a:t>
            </a:r>
            <a:r>
              <a:rPr lang="en-GB" altLang="en-US" sz="2000" dirty="0">
                <a:cs typeface="Arial" panose="020B0604020202020204" pitchFamily="34" charset="0"/>
              </a:rPr>
              <a:t>nan</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analogie</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ípravy</a:t>
            </a:r>
            <a:r>
              <a:rPr lang="en-GB" altLang="en-US" sz="2000" dirty="0">
                <a:cs typeface="Arial" panose="020B0604020202020204" pitchFamily="34" charset="0"/>
              </a:rPr>
              <a:t> </a:t>
            </a:r>
            <a:r>
              <a:rPr lang="en-GB" altLang="en-US" sz="2000" dirty="0" err="1">
                <a:cs typeface="Arial" panose="020B0604020202020204" pitchFamily="34" charset="0"/>
              </a:rPr>
              <a:t>M</a:t>
            </a:r>
            <a:r>
              <a:rPr lang="en-GB" altLang="en-US" sz="2000" baseline="30000" dirty="0" err="1">
                <a:cs typeface="Arial" panose="020B0604020202020204" pitchFamily="34" charset="0"/>
              </a:rPr>
              <a:t>I</a:t>
            </a:r>
            <a:r>
              <a:rPr lang="en-GB" altLang="en-US" sz="2000" dirty="0" err="1">
                <a:cs typeface="Arial" panose="020B0604020202020204" pitchFamily="34" charset="0"/>
              </a:rPr>
              <a:t>ClO</a:t>
            </a:r>
            <a:r>
              <a:rPr lang="en-GB" altLang="en-US" sz="2000" baseline="-25000" dirty="0" err="1">
                <a:cs typeface="Arial" panose="020B0604020202020204" pitchFamily="34" charset="0"/>
              </a:rPr>
              <a:t>4</a:t>
            </a:r>
            <a:r>
              <a:rPr lang="en-GB" altLang="en-US" sz="2000" dirty="0">
                <a:cs typeface="Arial" panose="020B0604020202020204" pitchFamily="34" charset="0"/>
              </a:rPr>
              <a:t>)</a:t>
            </a:r>
            <a:endParaRPr lang="cs-CZ" altLang="en-US" sz="2000" dirty="0">
              <a:cs typeface="Arial" panose="020B0604020202020204" pitchFamily="34" charset="0"/>
            </a:endParaRPr>
          </a:p>
          <a:p>
            <a:endParaRPr lang="cs-CZ" altLang="en-US" sz="800" dirty="0">
              <a:cs typeface="Arial" panose="020B0604020202020204" pitchFamily="34" charset="0"/>
            </a:endParaRPr>
          </a:p>
          <a:p>
            <a:pPr algn="ctr">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4 </a:t>
            </a:r>
            <a:r>
              <a:rPr lang="en-GB" altLang="en-US" sz="2000" dirty="0" err="1">
                <a:cs typeface="Arial" panose="020B0604020202020204" pitchFamily="34" charset="0"/>
              </a:rPr>
              <a:t>KIO</a:t>
            </a:r>
            <a:r>
              <a:rPr lang="en-GB" altLang="en-US" sz="2000" baseline="-25000" dirty="0" err="1">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3 </a:t>
            </a:r>
            <a:r>
              <a:rPr lang="en-GB" altLang="en-US" sz="2000" dirty="0" err="1">
                <a:cs typeface="Arial" panose="020B0604020202020204" pitchFamily="34" charset="0"/>
              </a:rPr>
              <a:t>KIO</a:t>
            </a:r>
            <a:r>
              <a:rPr lang="en-GB" altLang="en-US" sz="2000" baseline="-25000" dirty="0" err="1">
                <a:cs typeface="Arial" panose="020B0604020202020204" pitchFamily="34" charset="0"/>
              </a:rPr>
              <a:t>4</a:t>
            </a:r>
            <a:r>
              <a:rPr lang="en-GB" altLang="en-US" sz="2000" dirty="0">
                <a:cs typeface="Arial" panose="020B0604020202020204" pitchFamily="34" charset="0"/>
              </a:rPr>
              <a:t> + KI</a:t>
            </a:r>
          </a:p>
          <a:p>
            <a:pPr>
              <a:buFont typeface="Wingdings" pitchFamily="2" charset="2"/>
              <a:buNone/>
            </a:pPr>
            <a:endParaRPr lang="cs-CZ" altLang="en-US" sz="2000" dirty="0">
              <a:cs typeface="Arial" panose="020B0604020202020204" pitchFamily="34" charset="0"/>
            </a:endParaRPr>
          </a:p>
        </p:txBody>
      </p:sp>
    </p:spTree>
    <p:extLst>
      <p:ext uri="{BB962C8B-B14F-4D97-AF65-F5344CB8AC3E}">
        <p14:creationId xmlns:p14="http://schemas.microsoft.com/office/powerpoint/2010/main" val="3115765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72372" y="419103"/>
            <a:ext cx="4610301" cy="3477875"/>
          </a:xfrm>
          <a:prstGeom prst="rect">
            <a:avLst/>
          </a:prstGeom>
          <a:noFill/>
        </p:spPr>
        <p:txBody>
          <a:bodyPr wrap="none" rtlCol="0">
            <a:spAutoFit/>
          </a:bodyPr>
          <a:lstStyle/>
          <a:p>
            <a:r>
              <a:rPr lang="cs-CZ" sz="2000" b="1" dirty="0">
                <a:cs typeface="Arial" panose="020B0604020202020204" pitchFamily="34" charset="0"/>
              </a:rPr>
              <a:t>Biotechnologická příprava vodíku</a:t>
            </a:r>
          </a:p>
          <a:p>
            <a:endParaRPr lang="cs-CZ" sz="2000" dirty="0">
              <a:cs typeface="Arial" panose="020B0604020202020204" pitchFamily="34" charset="0"/>
            </a:endParaRPr>
          </a:p>
          <a:p>
            <a:endParaRPr lang="cs-CZ" sz="2000" dirty="0">
              <a:cs typeface="Arial" panose="020B0604020202020204" pitchFamily="34" charset="0"/>
            </a:endParaRPr>
          </a:p>
          <a:p>
            <a:r>
              <a:rPr lang="cs-CZ" sz="2000" dirty="0">
                <a:cs typeface="Arial" panose="020B0604020202020204" pitchFamily="34" charset="0"/>
              </a:rPr>
              <a:t>Fotobiologické štěpení vody pomocí řas</a:t>
            </a:r>
          </a:p>
          <a:p>
            <a:endParaRPr lang="cs-CZ" sz="2000" dirty="0">
              <a:cs typeface="Arial" panose="020B0604020202020204" pitchFamily="34" charset="0"/>
            </a:endParaRPr>
          </a:p>
          <a:p>
            <a:r>
              <a:rPr lang="cs-CZ" sz="2000" dirty="0">
                <a:cs typeface="Arial" panose="020B0604020202020204" pitchFamily="34" charset="0"/>
              </a:rPr>
              <a:t>Fermentace resp. </a:t>
            </a:r>
            <a:r>
              <a:rPr lang="cs-CZ" sz="2000" dirty="0" err="1">
                <a:cs typeface="Arial" panose="020B0604020202020204" pitchFamily="34" charset="0"/>
              </a:rPr>
              <a:t>fotofermentace</a:t>
            </a:r>
            <a:r>
              <a:rPr lang="cs-CZ" sz="2000" dirty="0">
                <a:cs typeface="Arial" panose="020B0604020202020204" pitchFamily="34" charset="0"/>
              </a:rPr>
              <a:t> biomasy</a:t>
            </a:r>
          </a:p>
          <a:p>
            <a:r>
              <a:rPr lang="cs-CZ" sz="2000" dirty="0">
                <a:cs typeface="Arial" panose="020B0604020202020204" pitchFamily="34" charset="0"/>
              </a:rPr>
              <a:t> pomocí anaerobních bakterií</a:t>
            </a:r>
          </a:p>
          <a:p>
            <a:endParaRPr lang="cs-CZ" sz="2000" dirty="0">
              <a:cs typeface="Arial" panose="020B0604020202020204" pitchFamily="34" charset="0"/>
            </a:endParaRPr>
          </a:p>
          <a:p>
            <a:r>
              <a:rPr lang="cs-CZ" sz="2000" dirty="0">
                <a:cs typeface="Arial" panose="020B0604020202020204" pitchFamily="34" charset="0"/>
              </a:rPr>
              <a:t>Enzymatický rozklad celulózy</a:t>
            </a:r>
          </a:p>
          <a:p>
            <a:endParaRPr lang="cs-CZ" sz="2000" dirty="0">
              <a:cs typeface="Arial" panose="020B0604020202020204" pitchFamily="34" charset="0"/>
            </a:endParaRPr>
          </a:p>
          <a:p>
            <a:r>
              <a:rPr lang="cs-CZ" sz="2000" dirty="0" err="1">
                <a:cs typeface="Arial" panose="020B0604020202020204" pitchFamily="34" charset="0"/>
              </a:rPr>
              <a:t>Biokatalytická</a:t>
            </a:r>
            <a:r>
              <a:rPr lang="cs-CZ" sz="2000" dirty="0">
                <a:cs typeface="Arial" panose="020B0604020202020204" pitchFamily="34" charset="0"/>
              </a:rPr>
              <a:t> elektrolýza</a:t>
            </a:r>
          </a:p>
        </p:txBody>
      </p:sp>
      <p:sp>
        <p:nvSpPr>
          <p:cNvPr id="6" name="TextovéPole 5"/>
          <p:cNvSpPr txBox="1"/>
          <p:nvPr/>
        </p:nvSpPr>
        <p:spPr>
          <a:xfrm>
            <a:off x="272372" y="4779122"/>
            <a:ext cx="3179955" cy="1754326"/>
          </a:xfrm>
          <a:prstGeom prst="rect">
            <a:avLst/>
          </a:prstGeom>
          <a:noFill/>
        </p:spPr>
        <p:txBody>
          <a:bodyPr wrap="square" rtlCol="0">
            <a:spAutoFit/>
          </a:bodyPr>
          <a:lstStyle/>
          <a:p>
            <a:r>
              <a:rPr lang="cs-CZ" sz="2000" b="1" dirty="0">
                <a:cs typeface="Arial" panose="020B0604020202020204" pitchFamily="34" charset="0"/>
              </a:rPr>
              <a:t>Další metody</a:t>
            </a:r>
          </a:p>
          <a:p>
            <a:endParaRPr lang="cs-CZ" sz="800" dirty="0">
              <a:cs typeface="Arial" panose="020B0604020202020204" pitchFamily="34" charset="0"/>
            </a:endParaRPr>
          </a:p>
          <a:p>
            <a:r>
              <a:rPr lang="cs-CZ" sz="2000" dirty="0">
                <a:cs typeface="Arial" panose="020B0604020202020204" pitchFamily="34" charset="0"/>
              </a:rPr>
              <a:t>  fotokatalytický, termický nebo radiolytický rozklad vody, </a:t>
            </a:r>
            <a:r>
              <a:rPr lang="cs-CZ" sz="2000" dirty="0" err="1">
                <a:cs typeface="Arial" panose="020B0604020202020204" pitchFamily="34" charset="0"/>
              </a:rPr>
              <a:t>ferrosilikonová</a:t>
            </a:r>
            <a:r>
              <a:rPr lang="cs-CZ" sz="2000" dirty="0">
                <a:cs typeface="Arial" panose="020B0604020202020204" pitchFamily="34" charset="0"/>
              </a:rPr>
              <a:t> metoda, …</a:t>
            </a:r>
          </a:p>
        </p:txBody>
      </p:sp>
      <p:pic>
        <p:nvPicPr>
          <p:cNvPr id="195588" name="Picture 4" descr="SchÃ©ma bioprodukce vodÃ­ku pomocÃ­ dvoustupÅovÃ© ferment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445" y="251928"/>
            <a:ext cx="3882829" cy="2808514"/>
          </a:xfrm>
          <a:prstGeom prst="rect">
            <a:avLst/>
          </a:prstGeom>
          <a:noFill/>
          <a:extLst>
            <a:ext uri="{909E8E84-426E-40DD-AFC4-6F175D3DCCD1}">
              <a14:hiddenFill xmlns:a14="http://schemas.microsoft.com/office/drawing/2010/main">
                <a:solidFill>
                  <a:srgbClr val="FFFFFF"/>
                </a:solidFill>
              </a14:hiddenFill>
            </a:ext>
          </a:extLst>
        </p:spPr>
      </p:pic>
      <p:pic>
        <p:nvPicPr>
          <p:cNvPr id="195590" name="Picture 6" descr="Design âflat-plateâ fotobioreaktoru; prototyp sluneÄnÃ­ho kolekto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395" y="3293707"/>
            <a:ext cx="4496233" cy="265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02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VÃ½sledek obrÃ¡zku pro hydrogen content na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793" y="1371600"/>
            <a:ext cx="6176427" cy="523525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82737" y="1738582"/>
            <a:ext cx="2208535" cy="1323439"/>
          </a:xfrm>
          <a:prstGeom prst="rect">
            <a:avLst/>
          </a:prstGeom>
        </p:spPr>
        <p:txBody>
          <a:bodyPr wrap="square">
            <a:spAutoFit/>
          </a:bodyPr>
          <a:lstStyle/>
          <a:p>
            <a:pPr algn="just"/>
            <a:r>
              <a:rPr lang="cs-CZ" altLang="en-US" sz="2000" dirty="0">
                <a:cs typeface="Arial" panose="020B0604020202020204" pitchFamily="34" charset="0"/>
              </a:rPr>
              <a:t>K</a:t>
            </a:r>
            <a:r>
              <a:rPr lang="en-GB" altLang="en-US" sz="2000" dirty="0" err="1">
                <a:cs typeface="Arial" panose="020B0604020202020204" pitchFamily="34" charset="0"/>
              </a:rPr>
              <a:t>omer</a:t>
            </a:r>
            <a:r>
              <a:rPr lang="cs-CZ" altLang="en-US" sz="2000" dirty="0">
                <a:cs typeface="Arial" panose="020B0604020202020204" pitchFamily="34" charset="0"/>
              </a:rPr>
              <a:t>č</a:t>
            </a:r>
            <a:r>
              <a:rPr lang="en-GB" altLang="en-US" sz="2000" dirty="0">
                <a:cs typeface="Arial" panose="020B0604020202020204" pitchFamily="34" charset="0"/>
              </a:rPr>
              <a:t>n</a:t>
            </a:r>
            <a:r>
              <a:rPr lang="cs-CZ" altLang="en-US" sz="2000" dirty="0">
                <a:cs typeface="Arial" panose="020B0604020202020204" pitchFamily="34" charset="0"/>
              </a:rPr>
              <a:t>ě</a:t>
            </a:r>
            <a:r>
              <a:rPr lang="en-GB" altLang="en-US" sz="2000" dirty="0">
                <a:cs typeface="Arial" panose="020B0604020202020204" pitchFamily="34" charset="0"/>
              </a:rPr>
              <a:t> se </a:t>
            </a:r>
            <a:r>
              <a:rPr lang="cs-CZ" altLang="en-US" sz="2000" dirty="0">
                <a:cs typeface="Arial" panose="020B0604020202020204" pitchFamily="34" charset="0"/>
              </a:rPr>
              <a:t>H</a:t>
            </a:r>
            <a:r>
              <a:rPr lang="cs-CZ"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err="1">
                <a:cs typeface="Arial" panose="020B0604020202020204" pitchFamily="34" charset="0"/>
              </a:rPr>
              <a:t>dodává</a:t>
            </a:r>
            <a:r>
              <a:rPr lang="en-GB" altLang="en-US" sz="2000" dirty="0">
                <a:cs typeface="Arial" panose="020B0604020202020204" pitchFamily="34" charset="0"/>
              </a:rPr>
              <a:t> v </a:t>
            </a:r>
            <a:r>
              <a:rPr lang="en-GB" altLang="en-US" sz="2000" dirty="0" err="1">
                <a:cs typeface="Arial" panose="020B0604020202020204" pitchFamily="34" charset="0"/>
              </a:rPr>
              <a:t>tlakových</a:t>
            </a:r>
            <a:r>
              <a:rPr lang="en-GB" altLang="en-US" sz="2000" dirty="0">
                <a:cs typeface="Arial" panose="020B0604020202020204" pitchFamily="34" charset="0"/>
              </a:rPr>
              <a:t> </a:t>
            </a:r>
            <a:r>
              <a:rPr lang="en-GB" altLang="en-US" sz="2000" dirty="0" err="1">
                <a:cs typeface="Arial" panose="020B0604020202020204" pitchFamily="34" charset="0"/>
              </a:rPr>
              <a:t>lahvích</a:t>
            </a:r>
            <a:r>
              <a:rPr lang="cs-CZ" altLang="en-US" sz="2000" dirty="0">
                <a:cs typeface="Arial" panose="020B0604020202020204" pitchFamily="34" charset="0"/>
              </a:rPr>
              <a:t> </a:t>
            </a:r>
            <a:r>
              <a:rPr lang="en-GB" altLang="en-US" sz="2000" dirty="0" err="1">
                <a:cs typeface="Arial" panose="020B0604020202020204" pitchFamily="34" charset="0"/>
              </a:rPr>
              <a:t>ozna</a:t>
            </a:r>
            <a:r>
              <a:rPr lang="cs-CZ" altLang="en-US" sz="2000" dirty="0">
                <a:cs typeface="Arial" panose="020B0604020202020204" pitchFamily="34" charset="0"/>
              </a:rPr>
              <a:t>č</a:t>
            </a:r>
            <a:r>
              <a:rPr lang="en-GB" altLang="en-US" sz="2000" dirty="0" err="1">
                <a:cs typeface="Arial" panose="020B0604020202020204" pitchFamily="34" charset="0"/>
              </a:rPr>
              <a:t>ených</a:t>
            </a:r>
            <a:r>
              <a:rPr lang="en-GB" altLang="en-US" sz="2000" dirty="0">
                <a:cs typeface="Arial" panose="020B0604020202020204" pitchFamily="34" charset="0"/>
              </a:rPr>
              <a:t> </a:t>
            </a:r>
            <a:r>
              <a:rPr lang="cs-CZ" altLang="en-US" sz="2000" b="1" dirty="0">
                <a:solidFill>
                  <a:srgbClr val="FF0000"/>
                </a:solidFill>
                <a:cs typeface="Arial" panose="020B0604020202020204" pitchFamily="34" charset="0"/>
              </a:rPr>
              <a:t>č</a:t>
            </a:r>
            <a:r>
              <a:rPr lang="en-GB" altLang="en-US" sz="2000" b="1" dirty="0" err="1">
                <a:solidFill>
                  <a:srgbClr val="FF0000"/>
                </a:solidFill>
                <a:cs typeface="Arial" panose="020B0604020202020204" pitchFamily="34" charset="0"/>
              </a:rPr>
              <a:t>erveným</a:t>
            </a:r>
            <a:r>
              <a:rPr lang="en-GB" altLang="en-US" sz="2000" dirty="0">
                <a:cs typeface="Arial" panose="020B0604020202020204" pitchFamily="34" charset="0"/>
              </a:rPr>
              <a:t> </a:t>
            </a:r>
            <a:r>
              <a:rPr lang="en-GB" altLang="en-US" sz="2000" dirty="0" err="1">
                <a:cs typeface="Arial" panose="020B0604020202020204" pitchFamily="34" charset="0"/>
              </a:rPr>
              <a:t>pruhem</a:t>
            </a:r>
            <a:r>
              <a:rPr lang="en-GB" altLang="en-US" sz="2000" dirty="0">
                <a:cs typeface="Arial" panose="020B0604020202020204" pitchFamily="34" charset="0"/>
              </a:rPr>
              <a:t> </a:t>
            </a:r>
            <a:endParaRPr lang="cs-CZ" altLang="en-US" sz="2000" dirty="0">
              <a:cs typeface="Arial" panose="020B0604020202020204" pitchFamily="34" charset="0"/>
            </a:endParaRPr>
          </a:p>
        </p:txBody>
      </p:sp>
      <p:pic>
        <p:nvPicPr>
          <p:cNvPr id="3" name="Obrázek 2">
            <a:extLst>
              <a:ext uri="{FF2B5EF4-FFF2-40B4-BE49-F238E27FC236}">
                <a16:creationId xmlns:a16="http://schemas.microsoft.com/office/drawing/2014/main" id="{0A2237EA-3260-EBAF-208D-FEC3EA5EA3BA}"/>
              </a:ext>
            </a:extLst>
          </p:cNvPr>
          <p:cNvPicPr>
            <a:picLocks noChangeAspect="1"/>
          </p:cNvPicPr>
          <p:nvPr/>
        </p:nvPicPr>
        <p:blipFill>
          <a:blip r:embed="rId3"/>
          <a:stretch>
            <a:fillRect/>
          </a:stretch>
        </p:blipFill>
        <p:spPr>
          <a:xfrm>
            <a:off x="926475" y="3590730"/>
            <a:ext cx="921058" cy="2679441"/>
          </a:xfrm>
          <a:prstGeom prst="rect">
            <a:avLst/>
          </a:prstGeom>
        </p:spPr>
      </p:pic>
      <p:sp>
        <p:nvSpPr>
          <p:cNvPr id="4" name="TextovéPole 3">
            <a:extLst>
              <a:ext uri="{FF2B5EF4-FFF2-40B4-BE49-F238E27FC236}">
                <a16:creationId xmlns:a16="http://schemas.microsoft.com/office/drawing/2014/main" id="{ABBF71F7-010F-AFEF-B728-626015F0E888}"/>
              </a:ext>
            </a:extLst>
          </p:cNvPr>
          <p:cNvSpPr txBox="1"/>
          <p:nvPr/>
        </p:nvSpPr>
        <p:spPr>
          <a:xfrm>
            <a:off x="236085" y="587829"/>
            <a:ext cx="1913281" cy="369332"/>
          </a:xfrm>
          <a:prstGeom prst="rect">
            <a:avLst/>
          </a:prstGeom>
          <a:noFill/>
        </p:spPr>
        <p:txBody>
          <a:bodyPr wrap="none" rtlCol="0">
            <a:spAutoFit/>
          </a:bodyPr>
          <a:lstStyle/>
          <a:p>
            <a:r>
              <a:rPr lang="cs-CZ" b="1" dirty="0"/>
              <a:t>Skladování vodíku</a:t>
            </a:r>
          </a:p>
        </p:txBody>
      </p:sp>
    </p:spTree>
    <p:extLst>
      <p:ext uri="{BB962C8B-B14F-4D97-AF65-F5344CB8AC3E}">
        <p14:creationId xmlns:p14="http://schemas.microsoft.com/office/powerpoint/2010/main" val="2900742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http://chemistry.elmhurst.edu/vchembook/images/558hydrogena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0431" y="3429000"/>
            <a:ext cx="4951170" cy="3336658"/>
          </a:xfrm>
          <a:prstGeom prst="rect">
            <a:avLst/>
          </a:prstGeom>
          <a:noFill/>
          <a:extLst>
            <a:ext uri="{909E8E84-426E-40DD-AFC4-6F175D3DCCD1}">
              <a14:hiddenFill xmlns:a14="http://schemas.microsoft.com/office/drawing/2010/main">
                <a:solidFill>
                  <a:srgbClr val="FFFFFF"/>
                </a:solidFill>
              </a14:hiddenFill>
            </a:ext>
          </a:extLst>
        </p:spPr>
      </p:pic>
      <p:sp>
        <p:nvSpPr>
          <p:cNvPr id="31747" name="Rectangle 2"/>
          <p:cNvSpPr>
            <a:spLocks noGrp="1" noChangeArrowheads="1"/>
          </p:cNvSpPr>
          <p:nvPr>
            <p:ph type="title"/>
          </p:nvPr>
        </p:nvSpPr>
        <p:spPr>
          <a:xfrm>
            <a:off x="223935" y="278688"/>
            <a:ext cx="8229600" cy="715963"/>
          </a:xfrm>
        </p:spPr>
        <p:txBody>
          <a:bodyPr>
            <a:normAutofit/>
          </a:bodyPr>
          <a:lstStyle/>
          <a:p>
            <a:pPr eaLnBrk="1" hangingPunct="1"/>
            <a:r>
              <a:rPr lang="cs-CZ" altLang="en-US" sz="2400" b="1" dirty="0">
                <a:latin typeface="+mn-lt"/>
                <a:cs typeface="Arial" panose="020B0604020202020204" pitchFamily="34" charset="0"/>
              </a:rPr>
              <a:t>Průmyslové využití vodíku</a:t>
            </a:r>
            <a:endParaRPr lang="cs-CZ" altLang="en-US" sz="2400" b="1" baseline="-25000" dirty="0">
              <a:latin typeface="+mn-lt"/>
              <a:cs typeface="Arial" panose="020B0604020202020204" pitchFamily="34" charset="0"/>
            </a:endParaRPr>
          </a:p>
        </p:txBody>
      </p:sp>
      <p:sp>
        <p:nvSpPr>
          <p:cNvPr id="31748" name="Rectangle 3"/>
          <p:cNvSpPr>
            <a:spLocks noGrp="1" noChangeArrowheads="1"/>
          </p:cNvSpPr>
          <p:nvPr>
            <p:ph idx="1"/>
          </p:nvPr>
        </p:nvSpPr>
        <p:spPr>
          <a:xfrm>
            <a:off x="152400" y="1307998"/>
            <a:ext cx="8839200" cy="5023643"/>
          </a:xfrm>
        </p:spPr>
        <p:txBody>
          <a:bodyPr>
            <a:normAutofit fontScale="92500" lnSpcReduction="10000"/>
          </a:bodyPr>
          <a:lstStyle/>
          <a:p>
            <a:pPr marL="0" indent="0">
              <a:buNone/>
            </a:pPr>
            <a:r>
              <a:rPr lang="cs-CZ" altLang="en-US" sz="2000" u="sng" dirty="0">
                <a:cs typeface="Arial" panose="020B0604020202020204" pitchFamily="34" charset="0"/>
              </a:rPr>
              <a:t>S</a:t>
            </a:r>
            <a:r>
              <a:rPr lang="en-GB" altLang="en-US" sz="2000" u="sng" dirty="0" err="1">
                <a:cs typeface="Arial" panose="020B0604020202020204" pitchFamily="34" charset="0"/>
              </a:rPr>
              <a:t>yntéza</a:t>
            </a:r>
            <a:r>
              <a:rPr lang="en-GB" altLang="en-US" sz="2000" u="sng" dirty="0">
                <a:cs typeface="Arial" panose="020B0604020202020204" pitchFamily="34" charset="0"/>
              </a:rPr>
              <a:t> </a:t>
            </a:r>
            <a:r>
              <a:rPr lang="en-GB" altLang="en-US" sz="2000" u="sng" dirty="0" err="1">
                <a:cs typeface="Arial" panose="020B0604020202020204" pitchFamily="34" charset="0"/>
              </a:rPr>
              <a:t>methanolu</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CO  + 2 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CH</a:t>
            </a:r>
            <a:r>
              <a:rPr lang="en-GB" altLang="en-US" sz="2000" baseline="-25000" dirty="0">
                <a:cs typeface="Arial" panose="020B0604020202020204" pitchFamily="34" charset="0"/>
              </a:rPr>
              <a:t>3</a:t>
            </a:r>
            <a:r>
              <a:rPr lang="en-GB" altLang="en-US" sz="2000" dirty="0">
                <a:cs typeface="Arial" panose="020B0604020202020204" pitchFamily="34" charset="0"/>
              </a:rPr>
              <a:t>OH </a:t>
            </a:r>
            <a:endParaRPr lang="cs-CZ" altLang="en-US" sz="2000" dirty="0">
              <a:cs typeface="Arial" panose="020B0604020202020204" pitchFamily="34" charset="0"/>
            </a:endParaRPr>
          </a:p>
          <a:p>
            <a:pPr eaLnBrk="1" hangingPunct="1">
              <a:buFont typeface="Wingdings" pitchFamily="2" charset="2"/>
              <a:buNone/>
            </a:pPr>
            <a:endParaRPr lang="en-GB" altLang="en-US" sz="2000" dirty="0">
              <a:cs typeface="Arial" panose="020B0604020202020204" pitchFamily="34" charset="0"/>
            </a:endParaRPr>
          </a:p>
          <a:p>
            <a:pPr marL="0" indent="0">
              <a:buNone/>
            </a:pPr>
            <a:r>
              <a:rPr lang="cs-CZ" altLang="en-US" sz="2000" u="sng" dirty="0">
                <a:cs typeface="Arial" panose="020B0604020202020204" pitchFamily="34" charset="0"/>
              </a:rPr>
              <a:t>S</a:t>
            </a:r>
            <a:r>
              <a:rPr lang="en-GB" altLang="en-US" sz="2000" u="sng" dirty="0" err="1">
                <a:cs typeface="Arial" panose="020B0604020202020204" pitchFamily="34" charset="0"/>
              </a:rPr>
              <a:t>yntéza</a:t>
            </a:r>
            <a:r>
              <a:rPr lang="en-GB" altLang="en-US" sz="2000" u="sng" dirty="0">
                <a:cs typeface="Arial" panose="020B0604020202020204" pitchFamily="34" charset="0"/>
              </a:rPr>
              <a:t> </a:t>
            </a:r>
            <a:r>
              <a:rPr lang="en-GB" altLang="en-US" sz="2000" u="sng" dirty="0" err="1">
                <a:cs typeface="Arial" panose="020B0604020202020204" pitchFamily="34" charset="0"/>
              </a:rPr>
              <a:t>amoniaku</a:t>
            </a:r>
            <a:r>
              <a:rPr lang="en-GB" altLang="en-US" sz="2000" dirty="0">
                <a:cs typeface="Arial" panose="020B0604020202020204" pitchFamily="34" charset="0"/>
              </a:rPr>
              <a:t> z </a:t>
            </a:r>
            <a:r>
              <a:rPr lang="en-GB" altLang="en-US" sz="2000" dirty="0" err="1">
                <a:cs typeface="Arial" panose="020B0604020202020204" pitchFamily="34" charset="0"/>
              </a:rPr>
              <a:t>prvk</a:t>
            </a:r>
            <a:r>
              <a:rPr lang="cs-CZ" altLang="en-US" sz="2000" dirty="0">
                <a:cs typeface="Arial" panose="020B0604020202020204" pitchFamily="34" charset="0"/>
              </a:rPr>
              <a:t>ů (</a:t>
            </a:r>
            <a:r>
              <a:rPr lang="cs-CZ" altLang="en-US" sz="2000" dirty="0" err="1">
                <a:cs typeface="Arial" panose="020B0604020202020204" pitchFamily="34" charset="0"/>
              </a:rPr>
              <a:t>Haber</a:t>
            </a:r>
            <a:r>
              <a:rPr lang="cs-CZ" altLang="en-US" sz="2000" dirty="0">
                <a:cs typeface="Arial" panose="020B0604020202020204" pitchFamily="34" charset="0"/>
              </a:rPr>
              <a:t> – </a:t>
            </a:r>
            <a:r>
              <a:rPr lang="cs-CZ" altLang="en-US" sz="2000" dirty="0" err="1">
                <a:cs typeface="Arial" panose="020B0604020202020204" pitchFamily="34" charset="0"/>
              </a:rPr>
              <a:t>Boschův</a:t>
            </a:r>
            <a:r>
              <a:rPr lang="cs-CZ" altLang="en-US" sz="2000" dirty="0">
                <a:cs typeface="Arial" panose="020B0604020202020204" pitchFamily="34" charset="0"/>
              </a:rPr>
              <a:t> proces)</a:t>
            </a:r>
          </a:p>
          <a:p>
            <a:pPr marL="0" indent="0">
              <a:buNone/>
            </a:pPr>
            <a:r>
              <a:rPr lang="cs-CZ" altLang="en-US" sz="2000" dirty="0">
                <a:cs typeface="Arial" panose="020B0604020202020204" pitchFamily="34" charset="0"/>
              </a:rPr>
              <a:t>			 </a:t>
            </a:r>
            <a:r>
              <a:rPr lang="en-GB" altLang="en-US" sz="2000" dirty="0">
                <a:cs typeface="Arial" panose="020B0604020202020204" pitchFamily="34" charset="0"/>
              </a:rPr>
              <a:t> </a:t>
            </a:r>
            <a:r>
              <a:rPr lang="cs-CZ" altLang="en-US" sz="2000" dirty="0">
                <a:cs typeface="Arial" panose="020B0604020202020204" pitchFamily="34" charset="0"/>
              </a:rPr>
              <a:t>N</a:t>
            </a:r>
            <a:r>
              <a:rPr lang="en-GB" altLang="en-US" sz="2000" baseline="-25000" dirty="0">
                <a:cs typeface="Arial" panose="020B0604020202020204" pitchFamily="34" charset="0"/>
              </a:rPr>
              <a:t>2</a:t>
            </a:r>
            <a:r>
              <a:rPr lang="en-GB" altLang="en-US" sz="2000" dirty="0">
                <a:cs typeface="Arial" panose="020B0604020202020204" pitchFamily="34" charset="0"/>
              </a:rPr>
              <a:t>  + </a:t>
            </a:r>
            <a:r>
              <a:rPr lang="cs-CZ" altLang="en-US" sz="2000" dirty="0">
                <a:cs typeface="Arial" panose="020B0604020202020204" pitchFamily="34" charset="0"/>
              </a:rPr>
              <a:t>3</a:t>
            </a:r>
            <a:r>
              <a:rPr lang="en-GB" altLang="en-US" sz="2000" dirty="0">
                <a:cs typeface="Arial" panose="020B0604020202020204" pitchFamily="34" charset="0"/>
              </a:rPr>
              <a:t> 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cs-CZ" altLang="en-US" sz="2000" dirty="0">
                <a:cs typeface="Arial" panose="020B0604020202020204" pitchFamily="34" charset="0"/>
              </a:rPr>
              <a:t>2 N</a:t>
            </a:r>
            <a:r>
              <a:rPr lang="en-GB" altLang="en-US" sz="2000" dirty="0">
                <a:cs typeface="Arial" panose="020B0604020202020204" pitchFamily="34" charset="0"/>
              </a:rPr>
              <a:t>H</a:t>
            </a:r>
            <a:r>
              <a:rPr lang="en-GB" altLang="en-US" sz="2000" baseline="-25000" dirty="0">
                <a:cs typeface="Arial" panose="020B0604020202020204" pitchFamily="34" charset="0"/>
              </a:rPr>
              <a:t>3</a:t>
            </a:r>
            <a:endParaRPr lang="cs-CZ" altLang="en-US" sz="2000" dirty="0">
              <a:cs typeface="Arial" panose="020B0604020202020204" pitchFamily="34" charset="0"/>
            </a:endParaRPr>
          </a:p>
          <a:p>
            <a:pPr eaLnBrk="1" hangingPunct="1"/>
            <a:endParaRPr lang="cs-CZ" altLang="en-US" sz="2000" dirty="0">
              <a:cs typeface="Arial" panose="020B0604020202020204" pitchFamily="34" charset="0"/>
            </a:endParaRPr>
          </a:p>
          <a:p>
            <a:pPr marL="0" indent="0">
              <a:buNone/>
            </a:pPr>
            <a:r>
              <a:rPr lang="cs-CZ" altLang="en-US" sz="2000" u="sng" dirty="0">
                <a:cs typeface="Arial" panose="020B0604020202020204" pitchFamily="34" charset="0"/>
              </a:rPr>
              <a:t>H</a:t>
            </a:r>
            <a:r>
              <a:rPr lang="en-GB" altLang="en-US" sz="2000" u="sng" dirty="0" err="1">
                <a:cs typeface="Arial" panose="020B0604020202020204" pitchFamily="34" charset="0"/>
              </a:rPr>
              <a:t>ydrogenace</a:t>
            </a:r>
            <a:r>
              <a:rPr lang="en-GB" altLang="en-US" sz="2000" u="sng" dirty="0">
                <a:cs typeface="Arial" panose="020B0604020202020204" pitchFamily="34" charset="0"/>
              </a:rPr>
              <a:t> </a:t>
            </a:r>
            <a:r>
              <a:rPr lang="en-GB" altLang="en-US" sz="2000" dirty="0">
                <a:cs typeface="Arial" panose="020B0604020202020204" pitchFamily="34" charset="0"/>
              </a:rPr>
              <a:t>(nap</a:t>
            </a:r>
            <a:r>
              <a:rPr lang="cs-CZ" altLang="en-US" sz="2000" dirty="0">
                <a:cs typeface="Arial" panose="020B0604020202020204" pitchFamily="34" charset="0"/>
              </a:rPr>
              <a:t>ř</a:t>
            </a:r>
            <a:r>
              <a:rPr lang="en-GB" altLang="en-US" sz="2000" dirty="0">
                <a:cs typeface="Arial" panose="020B0604020202020204" pitchFamily="34" charset="0"/>
              </a:rPr>
              <a:t>. </a:t>
            </a:r>
            <a:r>
              <a:rPr lang="en-GB" altLang="en-US" sz="2000" dirty="0" err="1">
                <a:cs typeface="Arial" panose="020B0604020202020204" pitchFamily="34" charset="0"/>
              </a:rPr>
              <a:t>ztužování</a:t>
            </a:r>
            <a:r>
              <a:rPr lang="en-GB" altLang="en-US" sz="2000" dirty="0">
                <a:cs typeface="Arial" panose="020B0604020202020204" pitchFamily="34" charset="0"/>
              </a:rPr>
              <a:t> </a:t>
            </a:r>
            <a:r>
              <a:rPr lang="en-GB" altLang="en-US" sz="2000" dirty="0" err="1">
                <a:cs typeface="Arial" panose="020B0604020202020204" pitchFamily="34" charset="0"/>
              </a:rPr>
              <a:t>tuk</a:t>
            </a:r>
            <a:r>
              <a:rPr lang="cs-CZ" altLang="en-US" sz="2000" dirty="0">
                <a:cs typeface="Arial" panose="020B0604020202020204" pitchFamily="34" charset="0"/>
              </a:rPr>
              <a:t>ů</a:t>
            </a:r>
            <a:r>
              <a:rPr lang="en-GB" altLang="en-US" sz="2000" dirty="0">
                <a:cs typeface="Arial" panose="020B0604020202020204" pitchFamily="34" charset="0"/>
              </a:rPr>
              <a:t>)</a:t>
            </a:r>
            <a:endParaRPr lang="cs-CZ" altLang="en-US" sz="2000" dirty="0">
              <a:cs typeface="Arial" panose="020B0604020202020204" pitchFamily="34" charset="0"/>
            </a:endParaRPr>
          </a:p>
          <a:p>
            <a:pPr marL="0" indent="0">
              <a:buNone/>
            </a:pPr>
            <a:endParaRPr lang="cs-CZ" altLang="en-US" sz="2000" dirty="0">
              <a:cs typeface="Arial" panose="020B0604020202020204" pitchFamily="34" charset="0"/>
            </a:endParaRPr>
          </a:p>
          <a:p>
            <a:pPr marL="0" indent="0">
              <a:buNone/>
            </a:pPr>
            <a:endParaRPr lang="cs-CZ" altLang="en-US" sz="2000" dirty="0">
              <a:cs typeface="Arial" panose="020B0604020202020204" pitchFamily="34" charset="0"/>
            </a:endParaRPr>
          </a:p>
          <a:p>
            <a:pPr marL="0" indent="0">
              <a:buNone/>
            </a:pPr>
            <a:r>
              <a:rPr lang="cs-CZ" altLang="en-US" sz="2000" u="sng" dirty="0" err="1">
                <a:cs typeface="Arial" panose="020B0604020202020204" pitchFamily="34" charset="0"/>
              </a:rPr>
              <a:t>Hydrokrakování</a:t>
            </a:r>
            <a:r>
              <a:rPr lang="cs-CZ" altLang="en-US" sz="2000" u="sng" dirty="0">
                <a:cs typeface="Arial" panose="020B0604020202020204" pitchFamily="34" charset="0"/>
              </a:rPr>
              <a:t> těžkých ropných</a:t>
            </a:r>
          </a:p>
          <a:p>
            <a:pPr marL="0" indent="0">
              <a:buNone/>
            </a:pPr>
            <a:r>
              <a:rPr lang="cs-CZ" altLang="en-US" sz="2000" u="sng" dirty="0">
                <a:cs typeface="Arial" panose="020B0604020202020204" pitchFamily="34" charset="0"/>
              </a:rPr>
              <a:t>frakcí</a:t>
            </a:r>
          </a:p>
          <a:p>
            <a:pPr marL="0" indent="0">
              <a:buNone/>
            </a:pPr>
            <a:endParaRPr lang="cs-CZ" altLang="en-US" sz="2000" dirty="0">
              <a:cs typeface="Arial" panose="020B0604020202020204" pitchFamily="34" charset="0"/>
            </a:endParaRPr>
          </a:p>
          <a:p>
            <a:pPr marL="0" indent="0">
              <a:buNone/>
            </a:pPr>
            <a:endParaRPr lang="cs-CZ" altLang="en-US" sz="2000" dirty="0">
              <a:cs typeface="Arial" panose="020B0604020202020204" pitchFamily="34" charset="0"/>
            </a:endParaRPr>
          </a:p>
          <a:p>
            <a:pPr marL="0" indent="0">
              <a:buNone/>
            </a:pPr>
            <a:r>
              <a:rPr lang="cs-CZ" sz="2000" u="sng" dirty="0">
                <a:cs typeface="Arial" panose="020B0604020202020204" pitchFamily="34" charset="0"/>
              </a:rPr>
              <a:t>Svařování a řezání kovů</a:t>
            </a:r>
            <a:endParaRPr lang="cs-CZ" altLang="en-US" sz="2000" u="sng" dirty="0">
              <a:cs typeface="Arial" panose="020B0604020202020204" pitchFamily="34" charset="0"/>
            </a:endParaRPr>
          </a:p>
        </p:txBody>
      </p:sp>
      <p:pic>
        <p:nvPicPr>
          <p:cNvPr id="78850" name="Picture 2" descr="ztuÅ¾enÃ½ t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3068" y="5766451"/>
            <a:ext cx="1228532" cy="999207"/>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descr="VÃ½sledek obrÃ¡zku pro hydrogen us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2829" y="274638"/>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67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30034" y="415340"/>
            <a:ext cx="8653985" cy="1631216"/>
          </a:xfrm>
          <a:prstGeom prst="rect">
            <a:avLst/>
          </a:prstGeom>
        </p:spPr>
        <p:txBody>
          <a:bodyPr wrap="square">
            <a:spAutoFit/>
          </a:bodyPr>
          <a:lstStyle/>
          <a:p>
            <a:pPr algn="just"/>
            <a:r>
              <a:rPr lang="cs-CZ" sz="2000" dirty="0">
                <a:cs typeface="Arial" panose="020B0604020202020204" pitchFamily="34" charset="0"/>
              </a:rPr>
              <a:t>Vodík je plyn mnohem lehčí než vzduch, proto se dříve používal k </a:t>
            </a:r>
            <a:r>
              <a:rPr lang="cs-CZ" sz="2000" b="1" dirty="0">
                <a:cs typeface="Arial" panose="020B0604020202020204" pitchFamily="34" charset="0"/>
              </a:rPr>
              <a:t>plnění vzducholodí</a:t>
            </a:r>
            <a:r>
              <a:rPr lang="cs-CZ" sz="2000" dirty="0">
                <a:cs typeface="Arial" panose="020B0604020202020204" pitchFamily="34" charset="0"/>
              </a:rPr>
              <a:t>. Dne 6. května 1937 došlo ale k havárii: vzducholoď Hindenburg během několika vteřin shořela a zahynulo 36 lidí. Dnes se používá k plnění vzducholodí helium. </a:t>
            </a:r>
          </a:p>
          <a:p>
            <a:endParaRPr lang="cs-CZ" sz="2000" dirty="0"/>
          </a:p>
        </p:txBody>
      </p:sp>
      <p:pic>
        <p:nvPicPr>
          <p:cNvPr id="114690" name="Picture 2" descr="vzducholoÄ Hinden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848727"/>
            <a:ext cx="5408766" cy="436307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81593" y="5011470"/>
            <a:ext cx="2865171" cy="1323439"/>
          </a:xfrm>
          <a:prstGeom prst="rect">
            <a:avLst/>
          </a:prstGeom>
        </p:spPr>
        <p:txBody>
          <a:bodyPr wrap="square">
            <a:spAutoFit/>
          </a:bodyPr>
          <a:lstStyle/>
          <a:p>
            <a:pPr algn="just"/>
            <a:r>
              <a:rPr lang="cs-CZ" sz="2000" dirty="0">
                <a:cs typeface="Arial" panose="020B0604020202020204" pitchFamily="34" charset="0"/>
              </a:rPr>
              <a:t>Vodík se používá k plnění meteorologických balonů, které vynáší přístroje do vyšších vrstev atmosféry.</a:t>
            </a:r>
          </a:p>
        </p:txBody>
      </p:sp>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09" y="2131918"/>
            <a:ext cx="2408866" cy="2594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4766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en/0/00/Liquid_Hydrogen_p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1" y="3977524"/>
            <a:ext cx="3700124" cy="2593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52803" y="228600"/>
            <a:ext cx="1964449" cy="461665"/>
          </a:xfrm>
          <a:prstGeom prst="rect">
            <a:avLst/>
          </a:prstGeom>
          <a:noFill/>
        </p:spPr>
        <p:txBody>
          <a:bodyPr wrap="none" rtlCol="0">
            <a:spAutoFit/>
          </a:bodyPr>
          <a:lstStyle/>
          <a:p>
            <a:r>
              <a:rPr lang="cs-CZ" sz="2400" b="1" dirty="0"/>
              <a:t>Kapalný vodík</a:t>
            </a:r>
          </a:p>
        </p:txBody>
      </p:sp>
      <p:sp>
        <p:nvSpPr>
          <p:cNvPr id="4" name="Obdélník 3"/>
          <p:cNvSpPr/>
          <p:nvPr/>
        </p:nvSpPr>
        <p:spPr>
          <a:xfrm>
            <a:off x="162129" y="838203"/>
            <a:ext cx="8805524" cy="2677656"/>
          </a:xfrm>
          <a:prstGeom prst="rect">
            <a:avLst/>
          </a:prstGeom>
        </p:spPr>
        <p:txBody>
          <a:bodyPr wrap="square">
            <a:spAutoFit/>
          </a:bodyPr>
          <a:lstStyle/>
          <a:p>
            <a:pPr algn="just"/>
            <a:r>
              <a:rPr lang="cs-CZ" sz="2000" dirty="0">
                <a:cs typeface="Arial" panose="020B0604020202020204" pitchFamily="34" charset="0"/>
              </a:rPr>
              <a:t>   Aby byl vodík v přítomen tekuté formě (70.99 g/L při 20 K) za </a:t>
            </a:r>
            <a:r>
              <a:rPr lang="en-US" sz="2000" dirty="0" err="1">
                <a:cs typeface="Arial" panose="020B0604020202020204" pitchFamily="34" charset="0"/>
              </a:rPr>
              <a:t>atmos</a:t>
            </a:r>
            <a:r>
              <a:rPr lang="cs-CZ" sz="2000" dirty="0" err="1">
                <a:cs typeface="Arial" panose="020B0604020202020204" pitchFamily="34" charset="0"/>
              </a:rPr>
              <a:t>fé</a:t>
            </a:r>
            <a:r>
              <a:rPr lang="en-US" sz="2000" dirty="0" err="1">
                <a:cs typeface="Arial" panose="020B0604020202020204" pitchFamily="34" charset="0"/>
              </a:rPr>
              <a:t>ric</a:t>
            </a:r>
            <a:r>
              <a:rPr lang="cs-CZ" sz="2000" dirty="0" err="1">
                <a:cs typeface="Arial" panose="020B0604020202020204" pitchFamily="34" charset="0"/>
              </a:rPr>
              <a:t>kého</a:t>
            </a:r>
            <a:r>
              <a:rPr lang="cs-CZ" sz="2000" dirty="0">
                <a:cs typeface="Arial" panose="020B0604020202020204" pitchFamily="34" charset="0"/>
              </a:rPr>
              <a:t> tlaku</a:t>
            </a:r>
            <a:r>
              <a:rPr lang="en-US" sz="2000" dirty="0">
                <a:cs typeface="Arial" panose="020B0604020202020204" pitchFamily="34" charset="0"/>
              </a:rPr>
              <a:t> </a:t>
            </a:r>
            <a:r>
              <a:rPr lang="cs-CZ" sz="2000" dirty="0">
                <a:cs typeface="Arial" panose="020B0604020202020204" pitchFamily="34" charset="0"/>
              </a:rPr>
              <a:t>musí být ochlazen na </a:t>
            </a:r>
            <a:r>
              <a:rPr lang="en-US" sz="2000" dirty="0">
                <a:cs typeface="Arial" panose="020B0604020202020204" pitchFamily="34" charset="0"/>
              </a:rPr>
              <a:t>20.28 K (−252.87 °C).</a:t>
            </a:r>
            <a:r>
              <a:rPr lang="cs-CZ" sz="2000" dirty="0">
                <a:cs typeface="Arial" panose="020B0604020202020204" pitchFamily="34" charset="0"/>
              </a:rPr>
              <a:t> Uchovává se v tlakových tepelně izolovaných nádobách.</a:t>
            </a:r>
          </a:p>
          <a:p>
            <a:pPr algn="just"/>
            <a:endParaRPr lang="cs-CZ" sz="800" dirty="0">
              <a:cs typeface="Arial" panose="020B0604020202020204" pitchFamily="34" charset="0"/>
            </a:endParaRPr>
          </a:p>
          <a:p>
            <a:pPr algn="just"/>
            <a:r>
              <a:rPr lang="cs-CZ" sz="2000" dirty="0">
                <a:cs typeface="Arial" panose="020B0604020202020204" pitchFamily="34" charset="0"/>
              </a:rPr>
              <a:t>   Za pokojové teploty je plynný vodí tvořen hlavně v</a:t>
            </a:r>
            <a:r>
              <a:rPr lang="en-US" sz="2000" dirty="0">
                <a:cs typeface="Arial" panose="020B0604020202020204" pitchFamily="34" charset="0"/>
              </a:rPr>
              <a:t> </a:t>
            </a:r>
            <a:r>
              <a:rPr lang="en-US" sz="2000" i="1" dirty="0" err="1">
                <a:cs typeface="Arial" panose="020B0604020202020204" pitchFamily="34" charset="0"/>
              </a:rPr>
              <a:t>ortho</a:t>
            </a:r>
            <a:r>
              <a:rPr lang="en-US" sz="2000" dirty="0">
                <a:cs typeface="Arial" panose="020B0604020202020204" pitchFamily="34" charset="0"/>
              </a:rPr>
              <a:t> form</a:t>
            </a:r>
            <a:r>
              <a:rPr lang="cs-CZ" sz="2000" dirty="0">
                <a:cs typeface="Arial" panose="020B0604020202020204" pitchFamily="34" charset="0"/>
              </a:rPr>
              <a:t>ou,</a:t>
            </a:r>
            <a:r>
              <a:rPr lang="en-US" sz="2000" dirty="0">
                <a:cs typeface="Arial" panose="020B0604020202020204" pitchFamily="34" charset="0"/>
              </a:rPr>
              <a:t> </a:t>
            </a:r>
            <a:r>
              <a:rPr lang="cs-CZ" sz="2000" dirty="0">
                <a:cs typeface="Arial" panose="020B0604020202020204" pitchFamily="34" charset="0"/>
              </a:rPr>
              <a:t>která ve zkapalněné formě podléhá pomalé </a:t>
            </a:r>
            <a:r>
              <a:rPr lang="en-US" sz="2000" dirty="0" err="1">
                <a:cs typeface="Arial" panose="020B0604020202020204" pitchFamily="34" charset="0"/>
              </a:rPr>
              <a:t>exotermic</a:t>
            </a:r>
            <a:r>
              <a:rPr lang="cs-CZ" sz="2000" dirty="0" err="1">
                <a:cs typeface="Arial" panose="020B0604020202020204" pitchFamily="34" charset="0"/>
              </a:rPr>
              <a:t>ké</a:t>
            </a:r>
            <a:r>
              <a:rPr lang="cs-CZ" sz="2000" dirty="0">
                <a:cs typeface="Arial" panose="020B0604020202020204" pitchFamily="34" charset="0"/>
              </a:rPr>
              <a:t> přeměně na </a:t>
            </a:r>
            <a:r>
              <a:rPr lang="en-US" sz="2000" i="1" dirty="0">
                <a:cs typeface="Arial" panose="020B0604020202020204" pitchFamily="34" charset="0"/>
              </a:rPr>
              <a:t>para</a:t>
            </a:r>
            <a:r>
              <a:rPr lang="en-US" sz="2000" dirty="0">
                <a:cs typeface="Arial" panose="020B0604020202020204" pitchFamily="34" charset="0"/>
              </a:rPr>
              <a:t> isomer</a:t>
            </a:r>
            <a:r>
              <a:rPr lang="cs-CZ" sz="2000" dirty="0">
                <a:cs typeface="Arial" panose="020B0604020202020204" pitchFamily="34" charset="0"/>
              </a:rPr>
              <a:t>.</a:t>
            </a:r>
            <a:r>
              <a:rPr lang="en-US" sz="2000" dirty="0">
                <a:cs typeface="Arial" panose="020B0604020202020204" pitchFamily="34" charset="0"/>
              </a:rPr>
              <a:t> </a:t>
            </a:r>
            <a:r>
              <a:rPr lang="cs-CZ" sz="2000" dirty="0">
                <a:cs typeface="Arial" panose="020B0604020202020204" pitchFamily="34" charset="0"/>
              </a:rPr>
              <a:t>Uvolňované teplo</a:t>
            </a:r>
            <a:r>
              <a:rPr lang="en-US" sz="2000" dirty="0">
                <a:cs typeface="Arial" panose="020B0604020202020204" pitchFamily="34" charset="0"/>
              </a:rPr>
              <a:t> </a:t>
            </a:r>
            <a:r>
              <a:rPr lang="cs-CZ" sz="2000" dirty="0">
                <a:cs typeface="Arial" panose="020B0604020202020204" pitchFamily="34" charset="0"/>
              </a:rPr>
              <a:t>způsobuje var kapalného vodíku a tím i jeho ztráty</a:t>
            </a:r>
            <a:r>
              <a:rPr lang="en-US" sz="2000" dirty="0">
                <a:cs typeface="Arial" panose="020B0604020202020204" pitchFamily="34" charset="0"/>
              </a:rPr>
              <a:t>. </a:t>
            </a:r>
            <a:r>
              <a:rPr lang="cs-CZ" sz="2000" dirty="0">
                <a:cs typeface="Arial" panose="020B0604020202020204" pitchFamily="34" charset="0"/>
              </a:rPr>
              <a:t>Z tohoto důvodu se před zkapalněním provádí</a:t>
            </a:r>
            <a:r>
              <a:rPr lang="en-US" sz="2000" dirty="0">
                <a:cs typeface="Arial" panose="020B0604020202020204" pitchFamily="34" charset="0"/>
              </a:rPr>
              <a:t> </a:t>
            </a:r>
            <a:r>
              <a:rPr lang="cs-CZ" sz="2000" dirty="0">
                <a:cs typeface="Arial" panose="020B0604020202020204" pitchFamily="34" charset="0"/>
              </a:rPr>
              <a:t>přeměna </a:t>
            </a:r>
            <a:r>
              <a:rPr lang="cs-CZ" sz="2000" dirty="0" err="1">
                <a:cs typeface="Arial" panose="020B0604020202020204" pitchFamily="34" charset="0"/>
              </a:rPr>
              <a:t>ortho</a:t>
            </a:r>
            <a:r>
              <a:rPr lang="cs-CZ" sz="2000" dirty="0">
                <a:cs typeface="Arial" panose="020B0604020202020204" pitchFamily="34" charset="0"/>
              </a:rPr>
              <a:t> na para formu k</a:t>
            </a:r>
            <a:r>
              <a:rPr lang="en-US" sz="2000" dirty="0" err="1">
                <a:cs typeface="Arial" panose="020B0604020202020204" pitchFamily="34" charset="0"/>
              </a:rPr>
              <a:t>ataly</a:t>
            </a:r>
            <a:r>
              <a:rPr lang="cs-CZ" sz="2000" dirty="0" err="1">
                <a:cs typeface="Arial" panose="020B0604020202020204" pitchFamily="34" charset="0"/>
              </a:rPr>
              <a:t>zovaná</a:t>
            </a:r>
            <a:r>
              <a:rPr lang="cs-CZ" sz="2000" dirty="0">
                <a:cs typeface="Arial" panose="020B0604020202020204" pitchFamily="34" charset="0"/>
              </a:rPr>
              <a:t> např. Fe</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3</a:t>
            </a:r>
            <a:r>
              <a:rPr lang="cs-CZ" sz="2000" dirty="0">
                <a:cs typeface="Arial" panose="020B0604020202020204" pitchFamily="34" charset="0"/>
              </a:rPr>
              <a:t>, aktivní uhlí, REE, </a:t>
            </a:r>
            <a:r>
              <a:rPr lang="cs-CZ" sz="2000" dirty="0" err="1">
                <a:cs typeface="Arial" panose="020B0604020202020204" pitchFamily="34" charset="0"/>
              </a:rPr>
              <a:t>slučeniny</a:t>
            </a:r>
            <a:r>
              <a:rPr lang="cs-CZ" sz="2000" dirty="0">
                <a:cs typeface="Arial" panose="020B0604020202020204" pitchFamily="34" charset="0"/>
              </a:rPr>
              <a:t> uranu, niklu a chromu).</a:t>
            </a:r>
            <a:r>
              <a:rPr lang="en-US" sz="2000" dirty="0">
                <a:cs typeface="Arial" panose="020B0604020202020204" pitchFamily="34" charset="0"/>
              </a:rPr>
              <a:t> </a:t>
            </a:r>
            <a:endParaRPr lang="cs-CZ" sz="2000" dirty="0">
              <a:cs typeface="Arial" panose="020B0604020202020204" pitchFamily="34" charset="0"/>
            </a:endParaRPr>
          </a:p>
        </p:txBody>
      </p:sp>
      <p:sp>
        <p:nvSpPr>
          <p:cNvPr id="6" name="Obdélník 5"/>
          <p:cNvSpPr/>
          <p:nvPr/>
        </p:nvSpPr>
        <p:spPr>
          <a:xfrm>
            <a:off x="381000" y="4419601"/>
            <a:ext cx="3657600" cy="1631216"/>
          </a:xfrm>
          <a:prstGeom prst="rect">
            <a:avLst/>
          </a:prstGeom>
        </p:spPr>
        <p:txBody>
          <a:bodyPr wrap="square">
            <a:spAutoFit/>
          </a:bodyPr>
          <a:lstStyle/>
          <a:p>
            <a:pPr algn="just"/>
            <a:r>
              <a:rPr lang="cs-CZ" sz="2000" dirty="0">
                <a:cs typeface="Arial" panose="020B0604020202020204" pitchFamily="34" charset="0"/>
              </a:rPr>
              <a:t>Kapalný vodík slouží jako </a:t>
            </a:r>
            <a:r>
              <a:rPr lang="cs-CZ" sz="2000" b="1" dirty="0">
                <a:cs typeface="Arial" panose="020B0604020202020204" pitchFamily="34" charset="0"/>
              </a:rPr>
              <a:t>palivo do raketových motorů</a:t>
            </a:r>
            <a:r>
              <a:rPr lang="cs-CZ" sz="2000" dirty="0">
                <a:cs typeface="Arial" panose="020B0604020202020204" pitchFamily="34" charset="0"/>
              </a:rPr>
              <a:t>. Při hoření vodíku se uvolňuje obrovské množství tepla, které slouží k pohonu.</a:t>
            </a:r>
          </a:p>
        </p:txBody>
      </p:sp>
    </p:spTree>
    <p:extLst>
      <p:ext uri="{BB962C8B-B14F-4D97-AF65-F5344CB8AC3E}">
        <p14:creationId xmlns:p14="http://schemas.microsoft.com/office/powerpoint/2010/main" val="211489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2400" b="1" dirty="0">
                <a:latin typeface="+mn-lt"/>
              </a:rPr>
              <a:t>Kapalný vodík</a:t>
            </a:r>
          </a:p>
        </p:txBody>
      </p:sp>
      <p:sp>
        <p:nvSpPr>
          <p:cNvPr id="4" name="Obdélník 3"/>
          <p:cNvSpPr/>
          <p:nvPr/>
        </p:nvSpPr>
        <p:spPr>
          <a:xfrm>
            <a:off x="269497" y="5567699"/>
            <a:ext cx="5179581" cy="1015663"/>
          </a:xfrm>
          <a:prstGeom prst="rect">
            <a:avLst/>
          </a:prstGeom>
        </p:spPr>
        <p:txBody>
          <a:bodyPr wrap="square">
            <a:spAutoFit/>
          </a:bodyPr>
          <a:lstStyle/>
          <a:p>
            <a:pPr algn="just"/>
            <a:r>
              <a:rPr lang="cs-CZ" sz="2000" dirty="0">
                <a:cs typeface="Arial" panose="020B0604020202020204" pitchFamily="34" charset="0"/>
              </a:rPr>
              <a:t>Při hoření vodíku vzniká pouze voda, která nijak nezatěžuje životní prostředí (x vodní pára je významný skleníkový plyn !!!). </a:t>
            </a:r>
          </a:p>
        </p:txBody>
      </p:sp>
      <p:pic>
        <p:nvPicPr>
          <p:cNvPr id="134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597" y="1953209"/>
            <a:ext cx="4349481" cy="331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096" y="1143000"/>
            <a:ext cx="61055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4153" name="Picture 9" descr="VÃ½sledek obrÃ¡zku pro hydrogen oxygen roc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958" y="1887894"/>
            <a:ext cx="22193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024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152400" y="1085850"/>
            <a:ext cx="8839200" cy="5629275"/>
          </a:xfrm>
        </p:spPr>
        <p:txBody>
          <a:bodyPr>
            <a:noAutofit/>
          </a:bodyPr>
          <a:lstStyle/>
          <a:p>
            <a:pPr marL="0" indent="0" algn="just">
              <a:buNone/>
            </a:pPr>
            <a:r>
              <a:rPr lang="cs-CZ" sz="2000" dirty="0">
                <a:latin typeface="Arial" panose="020B0604020202020204" pitchFamily="34" charset="0"/>
                <a:cs typeface="Arial" panose="020B0604020202020204" pitchFamily="34" charset="0"/>
              </a:rPr>
              <a:t>- nejlehčí a nejjednodušší plynný chemický prvek, tvořící převážnou část hmoty ve vesmíru </a:t>
            </a:r>
            <a:r>
              <a:rPr lang="en-GB" altLang="en-US" sz="2000" dirty="0">
                <a:latin typeface="Arial" panose="020B0604020202020204" pitchFamily="34" charset="0"/>
                <a:cs typeface="Arial" panose="020B0604020202020204" pitchFamily="34" charset="0"/>
              </a:rPr>
              <a:t>(p</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es</a:t>
            </a:r>
            <a:r>
              <a:rPr lang="en-GB" altLang="en-US" sz="2000" dirty="0">
                <a:latin typeface="Arial" panose="020B0604020202020204" pitchFamily="34" charset="0"/>
                <a:cs typeface="Arial" panose="020B0604020202020204" pitchFamily="34" charset="0"/>
              </a:rPr>
              <a:t> 90 at. %)</a:t>
            </a:r>
            <a:r>
              <a:rPr lang="cs-CZ" altLang="en-US" sz="2000" dirty="0">
                <a:latin typeface="Arial" panose="020B0604020202020204" pitchFamily="34" charset="0"/>
                <a:cs typeface="Arial" panose="020B0604020202020204" pitchFamily="34" charset="0"/>
              </a:rPr>
              <a:t>. </a:t>
            </a:r>
            <a:r>
              <a:rPr lang="cs-CZ" sz="2000" dirty="0">
                <a:latin typeface="Arial" panose="020B0604020202020204" pitchFamily="34" charset="0"/>
                <a:cs typeface="Arial" panose="020B0604020202020204" pitchFamily="34" charset="0"/>
              </a:rPr>
              <a:t>Plynný vodík se v našem prostředí vyskytuje ve formě </a:t>
            </a:r>
            <a:r>
              <a:rPr lang="cs-CZ" sz="2000" u="sng" dirty="0">
                <a:latin typeface="Arial" panose="020B0604020202020204" pitchFamily="34" charset="0"/>
                <a:cs typeface="Arial" panose="020B0604020202020204" pitchFamily="34" charset="0"/>
              </a:rPr>
              <a:t>dvouatomových molekul H</a:t>
            </a:r>
            <a:r>
              <a:rPr lang="cs-CZ" sz="2000" u="sng" baseline="-25000" dirty="0">
                <a:latin typeface="Arial" panose="020B0604020202020204" pitchFamily="34" charset="0"/>
                <a:cs typeface="Arial" panose="020B0604020202020204" pitchFamily="34" charset="0"/>
              </a:rPr>
              <a:t>2</a:t>
            </a:r>
            <a:r>
              <a:rPr lang="cs-CZ" sz="2000" dirty="0">
                <a:latin typeface="Arial" panose="020B0604020202020204" pitchFamily="34" charset="0"/>
                <a:cs typeface="Arial" panose="020B0604020202020204" pitchFamily="34" charset="0"/>
              </a:rPr>
              <a:t>, je však známo, že v mezihvězdném prostoru je přítomen z převážné části jako atomární vodík H. </a:t>
            </a:r>
            <a:endParaRPr lang="cs-CZ" sz="1000" dirty="0">
              <a:latin typeface="Arial" panose="020B0604020202020204" pitchFamily="34" charset="0"/>
              <a:cs typeface="Arial" panose="020B0604020202020204" pitchFamily="34" charset="0"/>
            </a:endParaRPr>
          </a:p>
          <a:p>
            <a:pPr marL="0" indent="0" algn="just">
              <a:buNone/>
            </a:pP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v </a:t>
            </a:r>
            <a:r>
              <a:rPr lang="en-GB" altLang="en-US" sz="2000" dirty="0" err="1">
                <a:latin typeface="Arial" panose="020B0604020202020204" pitchFamily="34" charset="0"/>
                <a:cs typeface="Arial" panose="020B0604020202020204" pitchFamily="34" charset="0"/>
              </a:rPr>
              <a:t>zemské</a:t>
            </a:r>
            <a:r>
              <a:rPr lang="en-GB" altLang="en-US" sz="2000" dirty="0">
                <a:latin typeface="Arial" panose="020B0604020202020204" pitchFamily="34" charset="0"/>
                <a:cs typeface="Arial" panose="020B0604020202020204" pitchFamily="34" charset="0"/>
              </a:rPr>
              <a:t> k</a:t>
            </a:r>
            <a:r>
              <a:rPr lang="cs-CZ" altLang="en-US" sz="2000" dirty="0" err="1">
                <a:latin typeface="Arial" panose="020B0604020202020204" pitchFamily="34" charset="0"/>
                <a:cs typeface="Arial" panose="020B0604020202020204" pitchFamily="34" charset="0"/>
              </a:rPr>
              <a:t>ůř</a:t>
            </a:r>
            <a:r>
              <a:rPr lang="en-GB" altLang="en-US" sz="2000" dirty="0">
                <a:latin typeface="Arial" panose="020B0604020202020204" pitchFamily="34" charset="0"/>
                <a:cs typeface="Arial" panose="020B0604020202020204" pitchFamily="34" charset="0"/>
              </a:rPr>
              <a:t>e t</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etí</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nejrozší</a:t>
            </a:r>
            <a:r>
              <a:rPr lang="cs-CZ" altLang="en-US" sz="2000" dirty="0">
                <a:latin typeface="Arial" panose="020B0604020202020204" pitchFamily="34" charset="0"/>
                <a:cs typeface="Arial" panose="020B0604020202020204" pitchFamily="34" charset="0"/>
              </a:rPr>
              <a:t>ř</a:t>
            </a:r>
            <a:r>
              <a:rPr lang="en-GB" altLang="en-US" sz="2000" dirty="0" err="1">
                <a:latin typeface="Arial" panose="020B0604020202020204" pitchFamily="34" charset="0"/>
                <a:cs typeface="Arial" panose="020B0604020202020204" pitchFamily="34" charset="0"/>
              </a:rPr>
              <a:t>en</a:t>
            </a:r>
            <a:r>
              <a:rPr lang="cs-CZ" altLang="en-US" sz="2000" dirty="0">
                <a:latin typeface="Arial" panose="020B0604020202020204" pitchFamily="34" charset="0"/>
                <a:cs typeface="Arial" panose="020B0604020202020204" pitchFamily="34" charset="0"/>
              </a:rPr>
              <a:t>ě</a:t>
            </a:r>
            <a:r>
              <a:rPr lang="en-GB" altLang="en-US" sz="2000" dirty="0" err="1">
                <a:latin typeface="Arial" panose="020B0604020202020204" pitchFamily="34" charset="0"/>
                <a:cs typeface="Arial" panose="020B0604020202020204" pitchFamily="34" charset="0"/>
              </a:rPr>
              <a:t>jší</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prvek </a:t>
            </a:r>
            <a:r>
              <a:rPr lang="en-GB" altLang="en-US" sz="2000" dirty="0">
                <a:latin typeface="Arial" panose="020B0604020202020204" pitchFamily="34" charset="0"/>
                <a:cs typeface="Arial" panose="020B0604020202020204" pitchFamily="34" charset="0"/>
              </a:rPr>
              <a:t>(</a:t>
            </a:r>
            <a:r>
              <a:rPr lang="en-GB" altLang="en-US" sz="2000" dirty="0" err="1">
                <a:latin typeface="Arial" panose="020B0604020202020204" pitchFamily="34" charset="0"/>
                <a:cs typeface="Arial" panose="020B0604020202020204" pitchFamily="34" charset="0"/>
              </a:rPr>
              <a:t>po</a:t>
            </a:r>
            <a:r>
              <a:rPr lang="en-GB" altLang="en-US" sz="2000" dirty="0">
                <a:latin typeface="Arial" panose="020B0604020202020204" pitchFamily="34" charset="0"/>
                <a:cs typeface="Arial" panose="020B0604020202020204" pitchFamily="34" charset="0"/>
              </a:rPr>
              <a:t> O a Si)</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15 at.</a:t>
            </a:r>
            <a:r>
              <a:rPr lang="cs-CZ" altLang="en-US" sz="2000" dirty="0">
                <a:latin typeface="Arial" panose="020B0604020202020204" pitchFamily="34" charset="0"/>
                <a:cs typeface="Arial" panose="020B0604020202020204" pitchFamily="34" charset="0"/>
              </a:rPr>
              <a:t> </a:t>
            </a:r>
            <a:r>
              <a:rPr lang="en-GB" altLang="en-US" sz="2000" dirty="0">
                <a:latin typeface="Arial" panose="020B0604020202020204" pitchFamily="34" charset="0"/>
                <a:cs typeface="Arial" panose="020B0604020202020204" pitchFamily="34" charset="0"/>
              </a:rPr>
              <a:t>% ,</a:t>
            </a:r>
            <a:r>
              <a:rPr lang="cs-CZ" altLang="en-US" sz="2000" dirty="0">
                <a:latin typeface="Arial" panose="020B0604020202020204" pitchFamily="34" charset="0"/>
                <a:cs typeface="Arial" panose="020B0604020202020204" pitchFamily="34" charset="0"/>
              </a:rPr>
              <a:t> resp.</a:t>
            </a:r>
            <a:r>
              <a:rPr lang="en-GB" altLang="en-US" sz="2000" dirty="0">
                <a:latin typeface="Arial" panose="020B0604020202020204" pitchFamily="34" charset="0"/>
                <a:cs typeface="Arial" panose="020B0604020202020204" pitchFamily="34" charset="0"/>
              </a:rPr>
              <a:t> 0</a:t>
            </a:r>
            <a:r>
              <a:rPr lang="cs-CZ" altLang="en-US" sz="2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9</a:t>
            </a:r>
            <a:r>
              <a:rPr lang="cs-CZ"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hmotnostn</a:t>
            </a:r>
            <a:r>
              <a:rPr lang="cs-CZ" altLang="en-US" sz="2000" dirty="0" err="1">
                <a:latin typeface="Arial" panose="020B0604020202020204" pitchFamily="34" charset="0"/>
                <a:cs typeface="Arial" panose="020B0604020202020204" pitchFamily="34" charset="0"/>
              </a:rPr>
              <a:t>ích</a:t>
            </a:r>
            <a:r>
              <a:rPr lang="en-GB" altLang="en-US" sz="2000" dirty="0">
                <a:latin typeface="Arial" panose="020B0604020202020204" pitchFamily="34" charset="0"/>
                <a:cs typeface="Arial" panose="020B0604020202020204" pitchFamily="34" charset="0"/>
              </a:rPr>
              <a:t> % ;</a:t>
            </a:r>
            <a:r>
              <a:rPr lang="cs-CZ" altLang="en-US" sz="2000" dirty="0">
                <a:latin typeface="Arial" panose="020B0604020202020204" pitchFamily="34" charset="0"/>
                <a:cs typeface="Arial" panose="020B0604020202020204" pitchFamily="34" charset="0"/>
              </a:rPr>
              <a:t> většina vodíku v přírodě je vázána v molekulách vody.</a:t>
            </a:r>
          </a:p>
          <a:p>
            <a:pPr marL="0" indent="0" algn="just">
              <a:buNone/>
            </a:pPr>
            <a:endParaRPr lang="cs-CZ" altLang="en-US" sz="1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vodík vytváří sloučeniny téměř se všemi prvky periodické tabulky (s výjimkou vzácných plynů), zejména pak s uhlíkem, kyslíkem, sírou a dusíkem, které tvoří základní stavební jednotky života na Zemi. </a:t>
            </a:r>
          </a:p>
          <a:p>
            <a:pPr marL="0" indent="0" algn="just">
              <a:buNone/>
            </a:pPr>
            <a:endParaRPr lang="cs-CZ" sz="1000" dirty="0">
              <a:latin typeface="Arial" panose="020B0604020202020204" pitchFamily="34" charset="0"/>
              <a:cs typeface="Arial" panose="020B0604020202020204" pitchFamily="34" charset="0"/>
            </a:endParaRPr>
          </a:p>
          <a:p>
            <a:pPr marL="0" indent="0" algn="just">
              <a:buNone/>
            </a:pPr>
            <a:r>
              <a:rPr lang="cs-CZ" sz="2000" dirty="0">
                <a:latin typeface="Arial" panose="020B0604020202020204" pitchFamily="34" charset="0"/>
                <a:cs typeface="Arial" panose="020B0604020202020204" pitchFamily="34" charset="0"/>
              </a:rPr>
              <a:t>- vodík je schopen tvořit zvláštní typ chemické vazby, nazývaný vodíková vazba nebo také </a:t>
            </a:r>
            <a:r>
              <a:rPr lang="cs-CZ" sz="2000" u="sng" dirty="0">
                <a:latin typeface="Arial" panose="020B0604020202020204" pitchFamily="34" charset="0"/>
                <a:cs typeface="Arial" panose="020B0604020202020204" pitchFamily="34" charset="0"/>
              </a:rPr>
              <a:t>vodíkový můstek</a:t>
            </a:r>
            <a:r>
              <a:rPr lang="cs-CZ" sz="2000" dirty="0">
                <a:latin typeface="Arial" panose="020B0604020202020204" pitchFamily="34" charset="0"/>
                <a:cs typeface="Arial" panose="020B0604020202020204" pitchFamily="34" charset="0"/>
              </a:rPr>
              <a:t>, kde vázaný atom vodíku vykazuje afinitu i k dalším atomům, s nimiž není poután klasickou chemickou vazbou. Mimořádně silná je vodíková vazba s atomy kyslíku, což vysvětluje anomální fyzikální vlastnosti vody (vysoký bod varu a tání atd.).</a:t>
            </a:r>
          </a:p>
        </p:txBody>
      </p:sp>
      <p:sp>
        <p:nvSpPr>
          <p:cNvPr id="3" name="Rectangle 2">
            <a:extLst>
              <a:ext uri="{FF2B5EF4-FFF2-40B4-BE49-F238E27FC236}">
                <a16:creationId xmlns:a16="http://schemas.microsoft.com/office/drawing/2014/main" id="{D942AA5F-B14D-4388-8F27-560B1A59DC70}"/>
              </a:ext>
            </a:extLst>
          </p:cNvPr>
          <p:cNvSpPr txBox="1">
            <a:spLocks noChangeArrowheads="1"/>
          </p:cNvSpPr>
          <p:nvPr/>
        </p:nvSpPr>
        <p:spPr>
          <a:xfrm>
            <a:off x="238125" y="142875"/>
            <a:ext cx="8229600" cy="7159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en-US" sz="2800" b="1" dirty="0">
                <a:latin typeface="+mn-lt"/>
              </a:rPr>
              <a:t>Vodík</a:t>
            </a:r>
            <a:endParaRPr lang="cs-CZ" altLang="en-US" sz="2800" b="1" baseline="-25000" dirty="0">
              <a:latin typeface="+mn-lt"/>
            </a:endParaRPr>
          </a:p>
        </p:txBody>
      </p:sp>
    </p:spTree>
    <p:extLst>
      <p:ext uri="{BB962C8B-B14F-4D97-AF65-F5344CB8AC3E}">
        <p14:creationId xmlns:p14="http://schemas.microsoft.com/office/powerpoint/2010/main" val="2243851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1532" y="304800"/>
            <a:ext cx="8229600" cy="685800"/>
          </a:xfrm>
        </p:spPr>
        <p:txBody>
          <a:bodyPr>
            <a:normAutofit/>
          </a:bodyPr>
          <a:lstStyle/>
          <a:p>
            <a:r>
              <a:rPr lang="cs-CZ" sz="2400" b="1" dirty="0">
                <a:latin typeface="+mn-lt"/>
                <a:cs typeface="Arial" panose="020B0604020202020204" pitchFamily="34" charset="0"/>
              </a:rPr>
              <a:t>„Kovový“ vodík</a:t>
            </a:r>
          </a:p>
        </p:txBody>
      </p:sp>
      <p:sp>
        <p:nvSpPr>
          <p:cNvPr id="4" name="Obdélník 3"/>
          <p:cNvSpPr/>
          <p:nvPr/>
        </p:nvSpPr>
        <p:spPr>
          <a:xfrm>
            <a:off x="192932" y="1143001"/>
            <a:ext cx="8686800" cy="1631216"/>
          </a:xfrm>
          <a:prstGeom prst="rect">
            <a:avLst/>
          </a:prstGeom>
        </p:spPr>
        <p:txBody>
          <a:bodyPr wrap="square">
            <a:spAutoFit/>
          </a:bodyPr>
          <a:lstStyle/>
          <a:p>
            <a:pPr algn="just"/>
            <a:r>
              <a:rPr lang="cs-CZ" sz="2000" dirty="0">
                <a:cs typeface="Arial" panose="020B0604020202020204" pitchFamily="34" charset="0"/>
              </a:rPr>
              <a:t>= fáze vodíku vznikající při vysokých tlacích a při hustotách okolo 5×10</a:t>
            </a:r>
            <a:r>
              <a:rPr lang="cs-CZ" sz="2000" baseline="30000" dirty="0">
                <a:cs typeface="Arial" panose="020B0604020202020204" pitchFamily="34" charset="0"/>
              </a:rPr>
              <a:t>3 </a:t>
            </a:r>
            <a:r>
              <a:rPr lang="cs-CZ" sz="2000" dirty="0">
                <a:cs typeface="Arial" panose="020B0604020202020204" pitchFamily="34" charset="0"/>
              </a:rPr>
              <a:t>g.cm</a:t>
            </a:r>
            <a:r>
              <a:rPr lang="cs-CZ" sz="2000" baseline="30000" dirty="0">
                <a:cs typeface="Arial" panose="020B0604020202020204" pitchFamily="34" charset="0"/>
              </a:rPr>
              <a:t>−3</a:t>
            </a:r>
            <a:r>
              <a:rPr lang="cs-CZ" sz="2000" dirty="0">
                <a:cs typeface="Arial" panose="020B0604020202020204" pitchFamily="34" charset="0"/>
              </a:rPr>
              <a:t>, chovající se jako elektrický vodič. Ve sluneční soustavě se vyskytuje v nitru Jupiteru a Saturnu (v důsledku gravitačního stlačení), kde generuje jejich magnetická pole </a:t>
            </a:r>
          </a:p>
          <a:p>
            <a:pPr algn="just"/>
            <a:r>
              <a:rPr lang="cs-CZ" sz="2000" dirty="0">
                <a:cs typeface="Arial" panose="020B0604020202020204" pitchFamily="34" charset="0"/>
              </a:rPr>
              <a:t>. </a:t>
            </a:r>
          </a:p>
        </p:txBody>
      </p:sp>
      <p:pic>
        <p:nvPicPr>
          <p:cNvPr id="164866" name="Picture 2" descr="https://upload.wikimedia.org/wikipedia/commons/f/f7/Jupiter_interi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731" y="3060971"/>
            <a:ext cx="3236447" cy="2995623"/>
          </a:xfrm>
          <a:prstGeom prst="rect">
            <a:avLst/>
          </a:prstGeom>
          <a:noFill/>
          <a:extLst>
            <a:ext uri="{909E8E84-426E-40DD-AFC4-6F175D3DCCD1}">
              <a14:hiddenFill xmlns:a14="http://schemas.microsoft.com/office/drawing/2010/main">
                <a:solidFill>
                  <a:srgbClr val="FFFFFF"/>
                </a:solidFill>
              </a14:hiddenFill>
            </a:ext>
          </a:extLst>
        </p:spPr>
      </p:pic>
      <p:sp>
        <p:nvSpPr>
          <p:cNvPr id="5" name="Šipka doprava 4"/>
          <p:cNvSpPr/>
          <p:nvPr/>
        </p:nvSpPr>
        <p:spPr>
          <a:xfrm rot="5400000">
            <a:off x="6744200" y="2939658"/>
            <a:ext cx="1600199" cy="216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pic>
        <p:nvPicPr>
          <p:cNvPr id="164868" name="Picture 4" descr="An external file that holds a picture, illustration, etc.&#10;Object name is zpq999084728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3" y="2803402"/>
            <a:ext cx="5004881" cy="350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215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200026"/>
            <a:ext cx="8229600" cy="792163"/>
          </a:xfrm>
        </p:spPr>
        <p:txBody>
          <a:bodyPr>
            <a:normAutofit/>
          </a:bodyPr>
          <a:lstStyle/>
          <a:p>
            <a:pPr eaLnBrk="1" hangingPunct="1"/>
            <a:r>
              <a:rPr lang="cs-CZ" altLang="en-US" sz="2400" b="1" dirty="0">
                <a:latin typeface="+mn-lt"/>
                <a:cs typeface="Arial" panose="020B0604020202020204" pitchFamily="34" charset="0"/>
              </a:rPr>
              <a:t>Reakce vodíku</a:t>
            </a:r>
          </a:p>
        </p:txBody>
      </p:sp>
      <p:sp>
        <p:nvSpPr>
          <p:cNvPr id="20484" name="Rectangle 3"/>
          <p:cNvSpPr>
            <a:spLocks noGrp="1" noChangeArrowheads="1"/>
          </p:cNvSpPr>
          <p:nvPr>
            <p:ph idx="1"/>
          </p:nvPr>
        </p:nvSpPr>
        <p:spPr>
          <a:xfrm>
            <a:off x="457198" y="1143000"/>
            <a:ext cx="8229601" cy="5410200"/>
          </a:xfrm>
        </p:spPr>
        <p:txBody>
          <a:bodyPr>
            <a:normAutofit/>
          </a:bodyPr>
          <a:lstStyle/>
          <a:p>
            <a:pPr marL="0" indent="0">
              <a:buNone/>
            </a:pPr>
            <a:r>
              <a:rPr lang="cs-CZ" altLang="en-US" sz="2000" dirty="0">
                <a:cs typeface="Arial" panose="020B0604020202020204" pitchFamily="34" charset="0"/>
              </a:rPr>
              <a:t>- </a:t>
            </a:r>
            <a:r>
              <a:rPr lang="en-GB" altLang="en-US" sz="2000" dirty="0" err="1">
                <a:cs typeface="Arial" panose="020B0604020202020204" pitchFamily="34" charset="0"/>
              </a:rPr>
              <a:t>vodík</a:t>
            </a:r>
            <a:r>
              <a:rPr lang="en-GB" altLang="en-US" sz="2000" dirty="0">
                <a:cs typeface="Arial" panose="020B0604020202020204" pitchFamily="34" charset="0"/>
              </a:rPr>
              <a:t> se </a:t>
            </a:r>
            <a:r>
              <a:rPr lang="en-GB" altLang="en-US" sz="2000" dirty="0" err="1">
                <a:cs typeface="Arial" panose="020B0604020202020204" pitchFamily="34" charset="0"/>
              </a:rPr>
              <a:t>slu</a:t>
            </a:r>
            <a:r>
              <a:rPr lang="cs-CZ" altLang="en-US" sz="2000" dirty="0">
                <a:cs typeface="Arial" panose="020B0604020202020204" pitchFamily="34" charset="0"/>
              </a:rPr>
              <a:t>č</a:t>
            </a:r>
            <a:r>
              <a:rPr lang="en-GB" altLang="en-US" sz="2000" dirty="0" err="1">
                <a:cs typeface="Arial" panose="020B0604020202020204" pitchFamily="34" charset="0"/>
              </a:rPr>
              <a:t>uje</a:t>
            </a:r>
            <a:r>
              <a:rPr lang="en-GB" altLang="en-US" sz="2000" dirty="0">
                <a:cs typeface="Arial" panose="020B0604020202020204" pitchFamily="34" charset="0"/>
              </a:rPr>
              <a:t> s </a:t>
            </a:r>
            <a:r>
              <a:rPr lang="en-GB" altLang="en-US" sz="2000" dirty="0" err="1">
                <a:cs typeface="Arial" panose="020B0604020202020204" pitchFamily="34" charset="0"/>
              </a:rPr>
              <a:t>mnohými</a:t>
            </a:r>
            <a:r>
              <a:rPr lang="en-GB" altLang="en-US" sz="2000" dirty="0">
                <a:cs typeface="Arial" panose="020B0604020202020204" pitchFamily="34" charset="0"/>
              </a:rPr>
              <a:t> </a:t>
            </a:r>
            <a:r>
              <a:rPr lang="en-GB" altLang="en-US" sz="2000" dirty="0" err="1">
                <a:cs typeface="Arial" panose="020B0604020202020204" pitchFamily="34" charset="0"/>
              </a:rPr>
              <a:t>prvky</a:t>
            </a:r>
            <a:r>
              <a:rPr lang="cs-CZ" altLang="en-US" sz="2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v</a:t>
            </a:r>
            <a:r>
              <a:rPr lang="en-GB" altLang="en-US" sz="2000" dirty="0">
                <a:cs typeface="Arial" panose="020B0604020202020204" pitchFamily="34" charset="0"/>
              </a:rPr>
              <a:t>e </a:t>
            </a:r>
            <a:r>
              <a:rPr lang="en-GB" altLang="en-US" sz="2000" dirty="0" err="1">
                <a:cs typeface="Arial" panose="020B0604020202020204" pitchFamily="34" charset="0"/>
              </a:rPr>
              <a:t>slou</a:t>
            </a:r>
            <a:r>
              <a:rPr lang="cs-CZ" altLang="en-US" sz="2000" dirty="0">
                <a:cs typeface="Arial" panose="020B0604020202020204" pitchFamily="34" charset="0"/>
              </a:rPr>
              <a:t>č</a:t>
            </a:r>
            <a:r>
              <a:rPr lang="en-GB" altLang="en-US" sz="2000" dirty="0" err="1">
                <a:cs typeface="Arial" panose="020B0604020202020204" pitchFamily="34" charset="0"/>
              </a:rPr>
              <a:t>eninách</a:t>
            </a:r>
            <a:r>
              <a:rPr lang="en-GB" altLang="en-US" sz="2000" dirty="0">
                <a:cs typeface="Arial" panose="020B0604020202020204" pitchFamily="34" charset="0"/>
              </a:rPr>
              <a:t> </a:t>
            </a:r>
            <a:r>
              <a:rPr lang="en-GB" altLang="en-US" sz="2000" dirty="0" err="1">
                <a:cs typeface="Arial" panose="020B0604020202020204" pitchFamily="34" charset="0"/>
              </a:rPr>
              <a:t>vodíku</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evažuje</a:t>
            </a:r>
            <a:r>
              <a:rPr lang="en-GB" altLang="en-US" sz="2000" dirty="0">
                <a:cs typeface="Arial" panose="020B0604020202020204" pitchFamily="34" charset="0"/>
              </a:rPr>
              <a:t> </a:t>
            </a:r>
            <a:r>
              <a:rPr lang="en-GB" altLang="en-US" sz="2000" u="sng" dirty="0" err="1">
                <a:cs typeface="Arial" panose="020B0604020202020204" pitchFamily="34" charset="0"/>
              </a:rPr>
              <a:t>kovalentní</a:t>
            </a:r>
            <a:r>
              <a:rPr lang="en-GB" altLang="en-US" sz="2000" dirty="0">
                <a:cs typeface="Arial" panose="020B0604020202020204" pitchFamily="34" charset="0"/>
              </a:rPr>
              <a:t> </a:t>
            </a:r>
            <a:r>
              <a:rPr lang="en-GB" altLang="en-US" sz="2000" dirty="0" err="1">
                <a:cs typeface="Arial" panose="020B0604020202020204" pitchFamily="34" charset="0"/>
              </a:rPr>
              <a:t>charakter</a:t>
            </a:r>
            <a:r>
              <a:rPr lang="en-GB" altLang="en-US" sz="2000" dirty="0">
                <a:cs typeface="Arial" panose="020B0604020202020204" pitchFamily="34" charset="0"/>
              </a:rPr>
              <a:t> </a:t>
            </a:r>
            <a:r>
              <a:rPr lang="en-GB" altLang="en-US" sz="2000" dirty="0" err="1">
                <a:cs typeface="Arial" panose="020B0604020202020204" pitchFamily="34" charset="0"/>
              </a:rPr>
              <a:t>vazeb</a:t>
            </a:r>
            <a:r>
              <a:rPr lang="cs-CZ" altLang="en-US" sz="2000" dirty="0">
                <a:cs typeface="Arial" panose="020B0604020202020204" pitchFamily="34" charset="0"/>
              </a:rPr>
              <a:t>.</a:t>
            </a:r>
            <a:endParaRPr lang="en-GB" altLang="en-US" sz="2000" dirty="0">
              <a:cs typeface="Arial" panose="020B0604020202020204" pitchFamily="34" charset="0"/>
            </a:endParaRPr>
          </a:p>
          <a:p>
            <a:pPr marL="0" indent="0">
              <a:buNone/>
            </a:pPr>
            <a:endParaRPr lang="en-GB"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ímo</a:t>
            </a:r>
            <a:r>
              <a:rPr lang="en-GB" altLang="en-US" sz="2000" dirty="0">
                <a:cs typeface="Arial" panose="020B0604020202020204" pitchFamily="34" charset="0"/>
              </a:rPr>
              <a:t> se </a:t>
            </a:r>
            <a:r>
              <a:rPr lang="en-GB" altLang="en-US" sz="2000" dirty="0" err="1">
                <a:cs typeface="Arial" panose="020B0604020202020204" pitchFamily="34" charset="0"/>
              </a:rPr>
              <a:t>slu</a:t>
            </a:r>
            <a:r>
              <a:rPr lang="cs-CZ" altLang="en-US" sz="2000" dirty="0">
                <a:cs typeface="Arial" panose="020B0604020202020204" pitchFamily="34" charset="0"/>
              </a:rPr>
              <a:t>č</a:t>
            </a:r>
            <a:r>
              <a:rPr lang="en-GB" altLang="en-US" sz="2000" dirty="0" err="1">
                <a:cs typeface="Arial" panose="020B0604020202020204" pitchFamily="34" charset="0"/>
              </a:rPr>
              <a:t>uje</a:t>
            </a:r>
            <a:r>
              <a:rPr lang="en-GB" altLang="en-US" sz="2000" dirty="0">
                <a:cs typeface="Arial" panose="020B0604020202020204" pitchFamily="34" charset="0"/>
              </a:rPr>
              <a:t> se </a:t>
            </a:r>
            <a:r>
              <a:rPr lang="en-GB" altLang="en-US" sz="2000" dirty="0" err="1">
                <a:cs typeface="Arial" panose="020B0604020202020204" pitchFamily="34" charset="0"/>
              </a:rPr>
              <a:t>všemi</a:t>
            </a:r>
            <a:r>
              <a:rPr lang="en-GB" altLang="en-US" sz="2000" dirty="0">
                <a:cs typeface="Arial" panose="020B0604020202020204" pitchFamily="34" charset="0"/>
              </a:rPr>
              <a:t> </a:t>
            </a:r>
            <a:r>
              <a:rPr lang="en-GB" altLang="en-US" sz="2000" dirty="0" err="1">
                <a:cs typeface="Arial" panose="020B0604020202020204" pitchFamily="34" charset="0"/>
              </a:rPr>
              <a:t>halogeny</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nap</a:t>
            </a:r>
            <a:r>
              <a:rPr lang="cs-CZ" altLang="en-US" sz="2000" dirty="0">
                <a:cs typeface="Arial" panose="020B0604020202020204" pitchFamily="34" charset="0"/>
              </a:rPr>
              <a:t>ř</a:t>
            </a:r>
            <a:r>
              <a:rPr lang="en-GB" altLang="en-US" sz="2000" dirty="0">
                <a:cs typeface="Arial" panose="020B0604020202020204" pitchFamily="34" charset="0"/>
              </a:rPr>
              <a:t>.: </a:t>
            </a:r>
            <a:r>
              <a:rPr lang="cs-CZ" altLang="en-US" sz="2000" dirty="0">
                <a:cs typeface="Arial" panose="020B0604020202020204" pitchFamily="34" charset="0"/>
              </a:rPr>
              <a:t>		</a:t>
            </a:r>
            <a:r>
              <a:rPr lang="en-GB" altLang="en-US" sz="2400" dirty="0">
                <a:cs typeface="Arial" panose="020B0604020202020204" pitchFamily="34" charset="0"/>
              </a:rPr>
              <a:t>H</a:t>
            </a:r>
            <a:r>
              <a:rPr lang="en-GB" altLang="en-US" sz="2400" baseline="-25000" dirty="0">
                <a:cs typeface="Arial" panose="020B0604020202020204" pitchFamily="34" charset="0"/>
              </a:rPr>
              <a:t>2</a:t>
            </a:r>
            <a:r>
              <a:rPr lang="en-GB" altLang="en-US" sz="2400" dirty="0">
                <a:cs typeface="Arial" panose="020B0604020202020204" pitchFamily="34" charset="0"/>
              </a:rPr>
              <a:t> +F</a:t>
            </a:r>
            <a:r>
              <a:rPr lang="en-GB" altLang="en-US" sz="2400" baseline="-25000" dirty="0">
                <a:cs typeface="Arial" panose="020B0604020202020204" pitchFamily="34" charset="0"/>
              </a:rPr>
              <a:t>2</a:t>
            </a:r>
            <a:r>
              <a:rPr lang="en-GB" altLang="en-US" sz="2400" dirty="0">
                <a:cs typeface="Arial" panose="020B0604020202020204" pitchFamily="34" charset="0"/>
              </a:rPr>
              <a:t> </a:t>
            </a:r>
            <a:r>
              <a:rPr lang="en-GB" altLang="en-US" sz="2400" dirty="0">
                <a:cs typeface="Arial" panose="020B0604020202020204" pitchFamily="34" charset="0"/>
                <a:sym typeface="Symbol" pitchFamily="18" charset="2"/>
              </a:rPr>
              <a:t></a:t>
            </a:r>
            <a:r>
              <a:rPr lang="en-GB" altLang="en-US" sz="2400" dirty="0">
                <a:cs typeface="Arial" panose="020B0604020202020204" pitchFamily="34" charset="0"/>
              </a:rPr>
              <a:t> 2HF</a:t>
            </a:r>
            <a:endParaRPr lang="cs-CZ" altLang="en-US" sz="24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a:t>
            </a:r>
            <a:r>
              <a:rPr lang="en-GB" altLang="en-US" sz="2000" dirty="0" err="1">
                <a:cs typeface="Arial" panose="020B0604020202020204" pitchFamily="34" charset="0"/>
              </a:rPr>
              <a:t>zejména</a:t>
            </a:r>
            <a:r>
              <a:rPr lang="en-GB" altLang="en-US" sz="2000" dirty="0">
                <a:cs typeface="Arial" panose="020B0604020202020204" pitchFamily="34" charset="0"/>
              </a:rPr>
              <a:t> u </a:t>
            </a:r>
            <a:r>
              <a:rPr lang="en-GB" altLang="en-US" sz="2000" dirty="0" err="1">
                <a:cs typeface="Arial" panose="020B0604020202020204" pitchFamily="34" charset="0"/>
              </a:rPr>
              <a:t>lehkých</a:t>
            </a:r>
            <a:r>
              <a:rPr lang="en-GB" altLang="en-US" sz="2000" dirty="0">
                <a:cs typeface="Arial" panose="020B0604020202020204" pitchFamily="34" charset="0"/>
              </a:rPr>
              <a:t> halogen</a:t>
            </a:r>
            <a:r>
              <a:rPr lang="cs-CZ" altLang="en-US" sz="2000" dirty="0">
                <a:cs typeface="Arial" panose="020B0604020202020204" pitchFamily="34" charset="0"/>
              </a:rPr>
              <a:t>ů</a:t>
            </a:r>
            <a:r>
              <a:rPr lang="en-GB" altLang="en-US" sz="2000" dirty="0">
                <a:cs typeface="Arial" panose="020B0604020202020204" pitchFamily="34" charset="0"/>
              </a:rPr>
              <a:t> je </a:t>
            </a:r>
            <a:r>
              <a:rPr lang="en-GB" altLang="en-US" sz="2000" dirty="0" err="1">
                <a:cs typeface="Arial" panose="020B0604020202020204" pitchFamily="34" charset="0"/>
              </a:rPr>
              <a:t>pr</a:t>
            </a:r>
            <a:r>
              <a:rPr lang="cs-CZ" altLang="en-US" sz="2000" dirty="0">
                <a:cs typeface="Arial" panose="020B0604020202020204" pitchFamily="34" charset="0"/>
              </a:rPr>
              <a:t>ů</a:t>
            </a:r>
            <a:r>
              <a:rPr lang="en-GB" altLang="en-US" sz="2000" dirty="0">
                <a:cs typeface="Arial" panose="020B0604020202020204" pitchFamily="34" charset="0"/>
              </a:rPr>
              <a:t>b</a:t>
            </a:r>
            <a:r>
              <a:rPr lang="cs-CZ" altLang="en-US" sz="2000" dirty="0">
                <a:cs typeface="Arial" panose="020B0604020202020204" pitchFamily="34" charset="0"/>
              </a:rPr>
              <a:t>ě</a:t>
            </a:r>
            <a:r>
              <a:rPr lang="en-GB" altLang="en-US" sz="2000" dirty="0">
                <a:cs typeface="Arial" panose="020B0604020202020204" pitchFamily="34" charset="0"/>
              </a:rPr>
              <a:t>h </a:t>
            </a:r>
            <a:r>
              <a:rPr lang="cs-CZ" altLang="en-US" sz="2000" dirty="0">
                <a:cs typeface="Arial" panose="020B0604020202020204" pitchFamily="34" charset="0"/>
              </a:rPr>
              <a:t>č</a:t>
            </a:r>
            <a:r>
              <a:rPr lang="en-GB" altLang="en-US" sz="2000" dirty="0" err="1">
                <a:cs typeface="Arial" panose="020B0604020202020204" pitchFamily="34" charset="0"/>
              </a:rPr>
              <a:t>asto</a:t>
            </a:r>
            <a:r>
              <a:rPr lang="en-GB" altLang="en-US" sz="2000" dirty="0">
                <a:cs typeface="Arial" panose="020B0604020202020204" pitchFamily="34" charset="0"/>
              </a:rPr>
              <a:t> </a:t>
            </a:r>
            <a:r>
              <a:rPr lang="en-GB" altLang="en-US" sz="2000" dirty="0" err="1">
                <a:cs typeface="Arial" panose="020B0604020202020204" pitchFamily="34" charset="0"/>
              </a:rPr>
              <a:t>explozivní</a:t>
            </a:r>
            <a:r>
              <a:rPr lang="en-GB" altLang="en-US" sz="2000" dirty="0">
                <a:cs typeface="Arial" panose="020B0604020202020204" pitchFamily="34" charset="0"/>
              </a:rPr>
              <a:t>, </a:t>
            </a:r>
            <a:r>
              <a:rPr lang="en-GB" altLang="en-US" sz="2000" dirty="0" err="1">
                <a:cs typeface="Arial" panose="020B0604020202020204" pitchFamily="34" charset="0"/>
              </a:rPr>
              <a:t>radikálová</a:t>
            </a:r>
            <a:r>
              <a:rPr lang="en-GB" altLang="en-US" sz="2000" dirty="0">
                <a:cs typeface="Arial" panose="020B0604020202020204" pitchFamily="34" charset="0"/>
              </a:rPr>
              <a:t> </a:t>
            </a:r>
            <a:r>
              <a:rPr lang="en-GB" altLang="en-US" sz="2000" dirty="0" err="1">
                <a:cs typeface="Arial" panose="020B0604020202020204" pitchFamily="34" charset="0"/>
              </a:rPr>
              <a:t>reakce</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buFont typeface="Wingdings" pitchFamily="2" charset="2"/>
              <a:buNone/>
            </a:pPr>
            <a:endParaRPr lang="en-GB"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sm</a:t>
            </a:r>
            <a:r>
              <a:rPr lang="cs-CZ" altLang="en-US" sz="2000" dirty="0">
                <a:cs typeface="Arial" panose="020B0604020202020204" pitchFamily="34" charset="0"/>
              </a:rPr>
              <a:t>ě</a:t>
            </a:r>
            <a:r>
              <a:rPr lang="en-GB" altLang="en-US" sz="2000" dirty="0">
                <a:cs typeface="Arial" panose="020B0604020202020204" pitchFamily="34" charset="0"/>
              </a:rPr>
              <a:t>s </a:t>
            </a:r>
            <a:r>
              <a:rPr lang="en-GB" altLang="en-US" sz="2000" dirty="0" err="1">
                <a:cs typeface="Arial" panose="020B0604020202020204" pitchFamily="34" charset="0"/>
              </a:rPr>
              <a:t>s</a:t>
            </a:r>
            <a:r>
              <a:rPr lang="en-GB" altLang="en-US" sz="2000" dirty="0">
                <a:cs typeface="Arial" panose="020B0604020202020204" pitchFamily="34" charset="0"/>
              </a:rPr>
              <a:t> </a:t>
            </a:r>
            <a:r>
              <a:rPr lang="en-GB" altLang="en-US" sz="2000" dirty="0" err="1">
                <a:cs typeface="Arial" panose="020B0604020202020204" pitchFamily="34" charset="0"/>
              </a:rPr>
              <a:t>kyslíkem</a:t>
            </a:r>
            <a:r>
              <a:rPr lang="en-GB" altLang="en-US" sz="2000" dirty="0">
                <a:cs typeface="Arial" panose="020B0604020202020204" pitchFamily="34" charset="0"/>
              </a:rPr>
              <a:t>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t</a:t>
            </a:r>
            <a:r>
              <a:rPr lang="cs-CZ" altLang="en-US" sz="2000" dirty="0">
                <a:cs typeface="Arial" panose="020B0604020202020204" pitchFamily="34" charset="0"/>
              </a:rPr>
              <a:t>ř</a:t>
            </a:r>
            <a:r>
              <a:rPr lang="en-GB" altLang="en-US" sz="2000" dirty="0" err="1">
                <a:cs typeface="Arial" panose="020B0604020202020204" pitchFamily="34" charset="0"/>
              </a:rPr>
              <a:t>askavý</a:t>
            </a:r>
            <a:r>
              <a:rPr lang="en-GB" altLang="en-US" sz="2000" dirty="0">
                <a:cs typeface="Arial" panose="020B0604020202020204" pitchFamily="34" charset="0"/>
              </a:rPr>
              <a:t> </a:t>
            </a:r>
            <a:r>
              <a:rPr lang="en-GB" altLang="en-US" sz="2000" dirty="0" err="1">
                <a:cs typeface="Arial" panose="020B0604020202020204" pitchFamily="34" charset="0"/>
              </a:rPr>
              <a:t>plyn</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400" dirty="0">
                <a:cs typeface="Arial" panose="020B0604020202020204" pitchFamily="34" charset="0"/>
              </a:rPr>
              <a:t>2H</a:t>
            </a:r>
            <a:r>
              <a:rPr lang="en-GB" altLang="en-US" sz="2400" baseline="-25000" dirty="0">
                <a:cs typeface="Arial" panose="020B0604020202020204" pitchFamily="34" charset="0"/>
              </a:rPr>
              <a:t>2</a:t>
            </a:r>
            <a:r>
              <a:rPr lang="en-GB" altLang="en-US" sz="2400" dirty="0">
                <a:cs typeface="Arial" panose="020B0604020202020204" pitchFamily="34" charset="0"/>
              </a:rPr>
              <a:t> + O</a:t>
            </a:r>
            <a:r>
              <a:rPr lang="en-GB" altLang="en-US" sz="2400" baseline="-25000" dirty="0">
                <a:cs typeface="Arial" panose="020B0604020202020204" pitchFamily="34" charset="0"/>
              </a:rPr>
              <a:t>2</a:t>
            </a:r>
            <a:r>
              <a:rPr lang="en-GB" altLang="en-US" sz="2400" dirty="0">
                <a:cs typeface="Arial" panose="020B0604020202020204" pitchFamily="34" charset="0"/>
              </a:rPr>
              <a:t> </a:t>
            </a:r>
            <a:r>
              <a:rPr lang="en-GB" altLang="en-US" sz="2400" dirty="0">
                <a:cs typeface="Arial" panose="020B0604020202020204" pitchFamily="34" charset="0"/>
                <a:sym typeface="Symbol" pitchFamily="18" charset="2"/>
              </a:rPr>
              <a:t></a:t>
            </a:r>
            <a:r>
              <a:rPr lang="en-GB" altLang="en-US" sz="2400" dirty="0">
                <a:cs typeface="Arial" panose="020B0604020202020204" pitchFamily="34" charset="0"/>
              </a:rPr>
              <a:t> 2 H</a:t>
            </a:r>
            <a:r>
              <a:rPr lang="en-GB" altLang="en-US" sz="2400" baseline="-25000" dirty="0">
                <a:cs typeface="Arial" panose="020B0604020202020204" pitchFamily="34" charset="0"/>
              </a:rPr>
              <a:t>2</a:t>
            </a:r>
            <a:r>
              <a:rPr lang="en-GB" altLang="en-US" sz="2400" dirty="0">
                <a:cs typeface="Arial" panose="020B0604020202020204" pitchFamily="34" charset="0"/>
              </a:rPr>
              <a:t>O</a:t>
            </a:r>
            <a:endParaRPr lang="cs-CZ" altLang="en-US" sz="2400" dirty="0">
              <a:cs typeface="Arial" panose="020B0604020202020204" pitchFamily="34" charset="0"/>
            </a:endParaRPr>
          </a:p>
          <a:p>
            <a:pPr eaLnBrk="1" hangingPunct="1">
              <a:buFont typeface="Wingdings" pitchFamily="2" charset="2"/>
              <a:buNone/>
            </a:pPr>
            <a:endParaRPr lang="en-GB"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s </a:t>
            </a:r>
            <a:r>
              <a:rPr lang="en-GB" altLang="en-US" sz="2000" dirty="0" err="1">
                <a:cs typeface="Arial" panose="020B0604020202020204" pitchFamily="34" charset="0"/>
              </a:rPr>
              <a:t>dusíkem</a:t>
            </a:r>
            <a:r>
              <a:rPr lang="en-GB" altLang="en-US" sz="2000" dirty="0">
                <a:cs typeface="Arial" panose="020B0604020202020204" pitchFamily="34" charset="0"/>
              </a:rPr>
              <a:t> se </a:t>
            </a:r>
            <a:r>
              <a:rPr lang="en-GB" altLang="en-US" sz="2000" dirty="0" err="1">
                <a:cs typeface="Arial" panose="020B0604020202020204" pitchFamily="34" charset="0"/>
              </a:rPr>
              <a:t>slu</a:t>
            </a:r>
            <a:r>
              <a:rPr lang="cs-CZ" altLang="en-US" sz="2000" dirty="0">
                <a:cs typeface="Arial" panose="020B0604020202020204" pitchFamily="34" charset="0"/>
              </a:rPr>
              <a:t>č</a:t>
            </a:r>
            <a:r>
              <a:rPr lang="en-GB" altLang="en-US" sz="2000" dirty="0" err="1">
                <a:cs typeface="Arial" panose="020B0604020202020204" pitchFamily="34" charset="0"/>
              </a:rPr>
              <a:t>uje</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vysokého</a:t>
            </a:r>
            <a:r>
              <a:rPr lang="en-GB" altLang="en-US" sz="2000" dirty="0">
                <a:cs typeface="Arial" panose="020B0604020202020204" pitchFamily="34" charset="0"/>
              </a:rPr>
              <a:t> </a:t>
            </a:r>
            <a:r>
              <a:rPr lang="en-GB" altLang="en-US" sz="2000" dirty="0" err="1">
                <a:cs typeface="Arial" panose="020B0604020202020204" pitchFamily="34" charset="0"/>
              </a:rPr>
              <a:t>tlaku</a:t>
            </a:r>
            <a:r>
              <a:rPr lang="en-GB" altLang="en-US" sz="2000" dirty="0">
                <a:cs typeface="Arial" panose="020B0604020202020204" pitchFamily="34" charset="0"/>
              </a:rPr>
              <a:t> a </a:t>
            </a:r>
            <a:r>
              <a:rPr lang="en-GB" altLang="en-US" sz="2000" dirty="0" err="1">
                <a:cs typeface="Arial" panose="020B0604020202020204" pitchFamily="34" charset="0"/>
              </a:rPr>
              <a:t>teploty</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400" dirty="0">
                <a:cs typeface="Arial" panose="020B0604020202020204" pitchFamily="34" charset="0"/>
              </a:rPr>
              <a:t>N</a:t>
            </a:r>
            <a:r>
              <a:rPr lang="en-GB" altLang="en-US" sz="2400" baseline="-25000" dirty="0">
                <a:cs typeface="Arial" panose="020B0604020202020204" pitchFamily="34" charset="0"/>
              </a:rPr>
              <a:t>2</a:t>
            </a:r>
            <a:r>
              <a:rPr lang="en-GB" altLang="en-US" sz="2400" dirty="0">
                <a:cs typeface="Arial" panose="020B0604020202020204" pitchFamily="34" charset="0"/>
              </a:rPr>
              <a:t> + 3H</a:t>
            </a:r>
            <a:r>
              <a:rPr lang="en-GB" altLang="en-US" sz="2400" baseline="-25000" dirty="0">
                <a:cs typeface="Arial" panose="020B0604020202020204" pitchFamily="34" charset="0"/>
              </a:rPr>
              <a:t>2</a:t>
            </a:r>
            <a:r>
              <a:rPr lang="en-GB" altLang="en-US" sz="2400" dirty="0">
                <a:cs typeface="Arial" panose="020B0604020202020204" pitchFamily="34" charset="0"/>
              </a:rPr>
              <a:t> = 2 NH</a:t>
            </a:r>
            <a:r>
              <a:rPr lang="en-GB" altLang="en-US" sz="2400" baseline="-25000" dirty="0">
                <a:cs typeface="Arial" panose="020B0604020202020204" pitchFamily="34" charset="0"/>
              </a:rPr>
              <a:t>3</a:t>
            </a:r>
            <a:r>
              <a:rPr lang="en-GB" altLang="en-US" sz="2400" dirty="0">
                <a:cs typeface="Arial" panose="020B0604020202020204" pitchFamily="34" charset="0"/>
              </a:rPr>
              <a:t> </a:t>
            </a:r>
            <a:endParaRPr lang="cs-CZ" altLang="en-US" sz="24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(Haber -</a:t>
            </a:r>
            <a:r>
              <a:rPr lang="en-GB" altLang="en-US" sz="2000" dirty="0" err="1">
                <a:cs typeface="Arial" panose="020B0604020202020204" pitchFamily="34" charset="0"/>
              </a:rPr>
              <a:t>Boschova</a:t>
            </a:r>
            <a:r>
              <a:rPr lang="en-GB" altLang="en-US" sz="2000" dirty="0">
                <a:cs typeface="Arial" panose="020B0604020202020204" pitchFamily="34" charset="0"/>
              </a:rPr>
              <a:t> </a:t>
            </a:r>
            <a:r>
              <a:rPr lang="en-GB" altLang="en-US" sz="2000" dirty="0" err="1">
                <a:cs typeface="Arial" panose="020B0604020202020204" pitchFamily="34" charset="0"/>
              </a:rPr>
              <a:t>metoda</a:t>
            </a:r>
            <a:r>
              <a:rPr lang="en-GB" altLang="en-US" sz="2000" dirty="0">
                <a:cs typeface="Arial" panose="020B0604020202020204" pitchFamily="34" charset="0"/>
              </a:rPr>
              <a:t> </a:t>
            </a:r>
            <a:r>
              <a:rPr lang="en-GB" altLang="en-US" sz="2000" dirty="0" err="1">
                <a:cs typeface="Arial" panose="020B0604020202020204" pitchFamily="34" charset="0"/>
              </a:rPr>
              <a:t>výroby</a:t>
            </a:r>
            <a:r>
              <a:rPr lang="en-GB" altLang="en-US" sz="2000" dirty="0">
                <a:cs typeface="Arial" panose="020B0604020202020204" pitchFamily="34" charset="0"/>
              </a:rPr>
              <a:t> </a:t>
            </a:r>
            <a:r>
              <a:rPr lang="en-GB" altLang="en-US" sz="2000" dirty="0" err="1">
                <a:cs typeface="Arial" panose="020B0604020202020204" pitchFamily="34" charset="0"/>
              </a:rPr>
              <a:t>amoniaku</a:t>
            </a:r>
            <a:r>
              <a:rPr lang="en-GB" altLang="en-US" sz="2000" dirty="0">
                <a:cs typeface="Arial" panose="020B0604020202020204" pitchFamily="34" charset="0"/>
              </a:rPr>
              <a:t>)</a:t>
            </a:r>
            <a:endParaRPr lang="cs-CZ" altLang="en-US" sz="2000" dirty="0">
              <a:cs typeface="Arial" panose="020B0604020202020204" pitchFamily="34" charset="0"/>
            </a:endParaRPr>
          </a:p>
        </p:txBody>
      </p:sp>
    </p:spTree>
    <p:extLst>
      <p:ext uri="{BB962C8B-B14F-4D97-AF65-F5344CB8AC3E}">
        <p14:creationId xmlns:p14="http://schemas.microsoft.com/office/powerpoint/2010/main" val="2297551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251926" y="533400"/>
            <a:ext cx="8663473" cy="6172200"/>
          </a:xfrm>
        </p:spPr>
        <p:txBody>
          <a:bodyPr>
            <a:normAutofit/>
          </a:bodyPr>
          <a:lstStyle/>
          <a:p>
            <a:pPr marL="0" indent="0" algn="just">
              <a:buNone/>
            </a:pPr>
            <a:r>
              <a:rPr lang="en-GB" altLang="en-US" sz="2000" dirty="0">
                <a:cs typeface="Arial" panose="020B0604020202020204" pitchFamily="34" charset="0"/>
              </a:rPr>
              <a:t>- </a:t>
            </a:r>
            <a:r>
              <a:rPr lang="en-GB" altLang="en-US" sz="2000" dirty="0" err="1">
                <a:cs typeface="Arial" panose="020B0604020202020204" pitchFamily="34" charset="0"/>
              </a:rPr>
              <a:t>roztavené</a:t>
            </a:r>
            <a:r>
              <a:rPr lang="en-GB" altLang="en-US" sz="2000" dirty="0">
                <a:cs typeface="Arial" panose="020B0604020202020204" pitchFamily="34" charset="0"/>
              </a:rPr>
              <a:t> </a:t>
            </a:r>
            <a:r>
              <a:rPr lang="en-GB" altLang="en-US" sz="2000" dirty="0" err="1">
                <a:cs typeface="Arial" panose="020B0604020202020204" pitchFamily="34" charset="0"/>
              </a:rPr>
              <a:t>vysoce</a:t>
            </a:r>
            <a:r>
              <a:rPr lang="en-GB" altLang="en-US" sz="2000" dirty="0">
                <a:cs typeface="Arial" panose="020B0604020202020204" pitchFamily="34" charset="0"/>
              </a:rPr>
              <a:t> </a:t>
            </a:r>
            <a:r>
              <a:rPr lang="en-GB" altLang="en-US" sz="2000" dirty="0" err="1">
                <a:cs typeface="Arial" panose="020B0604020202020204" pitchFamily="34" charset="0"/>
              </a:rPr>
              <a:t>elektropozitivní</a:t>
            </a:r>
            <a:r>
              <a:rPr lang="en-GB" altLang="en-US" sz="2000" dirty="0">
                <a:cs typeface="Arial" panose="020B0604020202020204" pitchFamily="34" charset="0"/>
              </a:rPr>
              <a:t> </a:t>
            </a:r>
            <a:r>
              <a:rPr lang="en-GB" altLang="en-US" sz="2000" dirty="0" err="1">
                <a:cs typeface="Arial" panose="020B0604020202020204" pitchFamily="34" charset="0"/>
              </a:rPr>
              <a:t>kovy</a:t>
            </a:r>
            <a:r>
              <a:rPr lang="en-GB" altLang="en-US" sz="2000" dirty="0">
                <a:cs typeface="Arial" panose="020B0604020202020204" pitchFamily="34" charset="0"/>
              </a:rPr>
              <a:t> (Li, Na, K, </a:t>
            </a:r>
            <a:r>
              <a:rPr lang="en-GB" altLang="en-US" sz="2000" dirty="0" err="1">
                <a:cs typeface="Arial" panose="020B0604020202020204" pitchFamily="34" charset="0"/>
              </a:rPr>
              <a:t>Rb</a:t>
            </a:r>
            <a:r>
              <a:rPr lang="en-GB" altLang="en-US" sz="2000" dirty="0">
                <a:cs typeface="Arial" panose="020B0604020202020204" pitchFamily="34" charset="0"/>
              </a:rPr>
              <a:t>, Cs, Ca, </a:t>
            </a:r>
            <a:r>
              <a:rPr lang="en-GB" altLang="en-US" sz="2000" dirty="0" err="1">
                <a:cs typeface="Arial" panose="020B0604020202020204" pitchFamily="34" charset="0"/>
              </a:rPr>
              <a:t>Sr</a:t>
            </a:r>
            <a:r>
              <a:rPr lang="en-GB" altLang="en-US" sz="2000" dirty="0">
                <a:cs typeface="Arial" panose="020B0604020202020204" pitchFamily="34" charset="0"/>
              </a:rPr>
              <a:t>, Ba)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s </a:t>
            </a:r>
            <a:r>
              <a:rPr lang="en-GB" altLang="en-US" sz="2000" dirty="0" err="1">
                <a:cs typeface="Arial" panose="020B0604020202020204" pitchFamily="34" charset="0"/>
              </a:rPr>
              <a:t>vodíkem</a:t>
            </a:r>
            <a:r>
              <a:rPr lang="en-GB" altLang="en-US" sz="2000" dirty="0">
                <a:cs typeface="Arial" panose="020B0604020202020204" pitchFamily="34" charset="0"/>
              </a:rPr>
              <a:t> </a:t>
            </a:r>
            <a:r>
              <a:rPr lang="en-GB" altLang="en-US" sz="2000" dirty="0" err="1">
                <a:cs typeface="Arial" panose="020B0604020202020204" pitchFamily="34" charset="0"/>
              </a:rPr>
              <a:t>iontové</a:t>
            </a:r>
            <a:r>
              <a:rPr lang="en-GB" altLang="en-US" sz="2000" dirty="0">
                <a:cs typeface="Arial" panose="020B0604020202020204" pitchFamily="34" charset="0"/>
              </a:rPr>
              <a:t> </a:t>
            </a:r>
            <a:r>
              <a:rPr lang="en-GB" altLang="en-US" sz="2000" dirty="0" err="1">
                <a:cs typeface="Arial" panose="020B0604020202020204" pitchFamily="34" charset="0"/>
              </a:rPr>
              <a:t>hydridy</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 Na + H</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2 </a:t>
            </a:r>
            <a:r>
              <a:rPr lang="en-GB" altLang="en-US" sz="2000" dirty="0" err="1">
                <a:cs typeface="Arial" panose="020B0604020202020204" pitchFamily="34" charset="0"/>
              </a:rPr>
              <a:t>NaH</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a:t>
            </a:r>
            <a:r>
              <a:rPr lang="en-GB" altLang="en-US" sz="2000" dirty="0" err="1">
                <a:cs typeface="Arial" panose="020B0604020202020204" pitchFamily="34" charset="0"/>
              </a:rPr>
              <a:t>jediný</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ípad</a:t>
            </a:r>
            <a:r>
              <a:rPr lang="en-GB" altLang="en-US" sz="2000" dirty="0">
                <a:cs typeface="Arial" panose="020B0604020202020204" pitchFamily="34" charset="0"/>
              </a:rPr>
              <a:t> </a:t>
            </a:r>
            <a:r>
              <a:rPr lang="en-GB" altLang="en-US" sz="2000" u="sng" dirty="0" err="1">
                <a:cs typeface="Arial" panose="020B0604020202020204" pitchFamily="34" charset="0"/>
              </a:rPr>
              <a:t>oxida</a:t>
            </a:r>
            <a:r>
              <a:rPr lang="cs-CZ" altLang="en-US" sz="2000" u="sng" dirty="0">
                <a:cs typeface="Arial" panose="020B0604020202020204" pitchFamily="34" charset="0"/>
              </a:rPr>
              <a:t>č</a:t>
            </a:r>
            <a:r>
              <a:rPr lang="en-GB" altLang="en-US" sz="2000" u="sng" dirty="0" err="1">
                <a:cs typeface="Arial" panose="020B0604020202020204" pitchFamily="34" charset="0"/>
              </a:rPr>
              <a:t>ního</a:t>
            </a:r>
            <a:r>
              <a:rPr lang="en-GB" altLang="en-US" sz="2000" dirty="0">
                <a:cs typeface="Arial" panose="020B0604020202020204" pitchFamily="34" charset="0"/>
              </a:rPr>
              <a:t> p</a:t>
            </a:r>
            <a:r>
              <a:rPr lang="cs-CZ" altLang="en-US" sz="2000" dirty="0">
                <a:cs typeface="Arial" panose="020B0604020202020204" pitchFamily="34" charset="0"/>
              </a:rPr>
              <a:t>ů</a:t>
            </a:r>
            <a:r>
              <a:rPr lang="en-GB" altLang="en-US" sz="2000" dirty="0" err="1">
                <a:cs typeface="Arial" panose="020B0604020202020204" pitchFamily="34" charset="0"/>
              </a:rPr>
              <a:t>sobení</a:t>
            </a:r>
            <a:r>
              <a:rPr lang="en-GB" altLang="en-US" sz="2000" dirty="0">
                <a:cs typeface="Arial" panose="020B0604020202020204" pitchFamily="34" charset="0"/>
              </a:rPr>
              <a:t> </a:t>
            </a:r>
            <a:r>
              <a:rPr lang="en-GB" altLang="en-US" sz="2000" dirty="0" err="1">
                <a:cs typeface="Arial" panose="020B0604020202020204" pitchFamily="34" charset="0"/>
              </a:rPr>
              <a:t>vodíku</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buFont typeface="Wingdings" pitchFamily="2" charset="2"/>
              <a:buNone/>
            </a:pPr>
            <a:endParaRPr lang="en-GB" altLang="en-US" sz="8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H</a:t>
            </a:r>
            <a:r>
              <a:rPr lang="en-GB" altLang="en-US" sz="2000" baseline="30000" dirty="0">
                <a:cs typeface="Arial" panose="020B0604020202020204" pitchFamily="34" charset="0"/>
              </a:rPr>
              <a:t>-</a:t>
            </a:r>
            <a:r>
              <a:rPr lang="en-GB" altLang="en-US" sz="2000" b="1" dirty="0">
                <a:cs typeface="Arial" panose="020B0604020202020204" pitchFamily="34" charset="0"/>
              </a:rPr>
              <a:t>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zásada</a:t>
            </a:r>
            <a:r>
              <a:rPr lang="en-GB" altLang="en-US" sz="2000" dirty="0">
                <a:cs typeface="Arial" panose="020B0604020202020204" pitchFamily="34" charset="0"/>
              </a:rPr>
              <a:t>: </a:t>
            </a:r>
            <a:endParaRPr lang="cs-CZ" altLang="en-US" sz="2000" dirty="0">
              <a:cs typeface="Arial" panose="020B0604020202020204" pitchFamily="34" charset="0"/>
            </a:endParaRP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H</a:t>
            </a:r>
            <a:r>
              <a:rPr lang="en-GB" altLang="en-US" sz="2000" baseline="30000" dirty="0">
                <a:cs typeface="Arial" panose="020B0604020202020204" pitchFamily="34" charset="0"/>
              </a:rPr>
              <a:t>-</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 H</a:t>
            </a:r>
            <a:r>
              <a:rPr lang="en-GB" altLang="en-US" sz="2000" baseline="-25000" dirty="0">
                <a:cs typeface="Arial" panose="020B0604020202020204" pitchFamily="34" charset="0"/>
              </a:rPr>
              <a:t>2</a:t>
            </a:r>
            <a:r>
              <a:rPr lang="en-GB" altLang="en-US" sz="2000" dirty="0">
                <a:cs typeface="Arial" panose="020B0604020202020204" pitchFamily="34" charset="0"/>
              </a:rPr>
              <a:t> + OH</a:t>
            </a:r>
            <a:r>
              <a:rPr lang="en-GB" altLang="en-US" sz="2000" baseline="30000" dirty="0">
                <a:cs typeface="Arial" panose="020B0604020202020204" pitchFamily="34" charset="0"/>
              </a:rPr>
              <a:t>-</a:t>
            </a:r>
          </a:p>
          <a:p>
            <a:pPr eaLnBrk="1" hangingPunct="1">
              <a:buFont typeface="Wingdings" pitchFamily="2" charset="2"/>
              <a:buNone/>
            </a:pPr>
            <a:endParaRPr lang="cs-CZ" altLang="en-US" sz="800" dirty="0">
              <a:cs typeface="Arial" panose="020B0604020202020204" pitchFamily="34" charset="0"/>
            </a:endParaRPr>
          </a:p>
          <a:p>
            <a:pPr algn="just" eaLnBrk="1" hangingPunct="1">
              <a:buFont typeface="Wingdings" pitchFamily="2" charset="2"/>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v</a:t>
            </a:r>
            <a:r>
              <a:rPr lang="cs-CZ" altLang="en-US" sz="2000" dirty="0" err="1">
                <a:cs typeface="Arial" panose="020B0604020202020204" pitchFamily="34" charset="0"/>
              </a:rPr>
              <a:t>ůč</a:t>
            </a:r>
            <a:r>
              <a:rPr lang="en-GB" altLang="en-US" sz="2000" dirty="0" err="1">
                <a:cs typeface="Arial" panose="020B0604020202020204" pitchFamily="34" charset="0"/>
              </a:rPr>
              <a:t>i</a:t>
            </a:r>
            <a:r>
              <a:rPr lang="en-GB" altLang="en-US" sz="2000" dirty="0">
                <a:cs typeface="Arial" panose="020B0604020202020204" pitchFamily="34" charset="0"/>
              </a:rPr>
              <a:t> v</a:t>
            </a:r>
            <a:r>
              <a:rPr lang="cs-CZ" altLang="en-US" sz="2000" dirty="0">
                <a:cs typeface="Arial" panose="020B0604020202020204" pitchFamily="34" charset="0"/>
              </a:rPr>
              <a:t>ě</a:t>
            </a:r>
            <a:r>
              <a:rPr lang="en-GB" altLang="en-US" sz="2000" dirty="0" err="1">
                <a:cs typeface="Arial" panose="020B0604020202020204" pitchFamily="34" charset="0"/>
              </a:rPr>
              <a:t>tšin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látek</a:t>
            </a:r>
            <a:r>
              <a:rPr lang="en-GB" altLang="en-US" sz="2000" dirty="0">
                <a:cs typeface="Arial" panose="020B0604020202020204" pitchFamily="34" charset="0"/>
              </a:rPr>
              <a:t> (s </a:t>
            </a:r>
            <a:r>
              <a:rPr lang="en-GB" altLang="en-US" sz="2000" dirty="0" err="1">
                <a:cs typeface="Arial" panose="020B0604020202020204" pitchFamily="34" charset="0"/>
              </a:rPr>
              <a:t>výjimkou</a:t>
            </a:r>
            <a:r>
              <a:rPr lang="en-GB" altLang="en-US" sz="2000" dirty="0">
                <a:cs typeface="Arial" panose="020B0604020202020204" pitchFamily="34" charset="0"/>
              </a:rPr>
              <a:t> </a:t>
            </a:r>
            <a:r>
              <a:rPr lang="en-GB" altLang="en-US" sz="2000" dirty="0" err="1">
                <a:cs typeface="Arial" panose="020B0604020202020204" pitchFamily="34" charset="0"/>
              </a:rPr>
              <a:t>alkalických</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alkalických</a:t>
            </a:r>
            <a:r>
              <a:rPr lang="en-GB" altLang="en-US" sz="2000" dirty="0">
                <a:cs typeface="Arial" panose="020B0604020202020204" pitchFamily="34" charset="0"/>
              </a:rPr>
              <a:t> </a:t>
            </a:r>
            <a:r>
              <a:rPr lang="en-GB" altLang="en-US" sz="2000" dirty="0" err="1">
                <a:cs typeface="Arial" panose="020B0604020202020204" pitchFamily="34" charset="0"/>
              </a:rPr>
              <a:t>zemin</a:t>
            </a:r>
            <a:r>
              <a:rPr lang="en-GB" altLang="en-US" sz="2000" dirty="0">
                <a:cs typeface="Arial" panose="020B0604020202020204" pitchFamily="34" charset="0"/>
              </a:rPr>
              <a:t>) </a:t>
            </a:r>
            <a:r>
              <a:rPr lang="en-GB" altLang="en-US" sz="2000" dirty="0" err="1">
                <a:cs typeface="Arial" panose="020B0604020202020204" pitchFamily="34" charset="0"/>
              </a:rPr>
              <a:t>vystupuje</a:t>
            </a:r>
            <a:r>
              <a:rPr lang="en-GB" altLang="en-US" sz="2000" dirty="0">
                <a:cs typeface="Arial" panose="020B0604020202020204" pitchFamily="34" charset="0"/>
              </a:rPr>
              <a:t> </a:t>
            </a:r>
            <a:r>
              <a:rPr lang="en-GB" altLang="en-US" sz="2000" dirty="0" err="1">
                <a:cs typeface="Arial" panose="020B0604020202020204" pitchFamily="34" charset="0"/>
              </a:rPr>
              <a:t>vodík</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a:t>
            </a:r>
            <a:r>
              <a:rPr lang="en-GB" altLang="en-US" sz="2000" u="sng" dirty="0" err="1">
                <a:cs typeface="Arial" panose="020B0604020202020204" pitchFamily="34" charset="0"/>
              </a:rPr>
              <a:t>reduk</a:t>
            </a:r>
            <a:r>
              <a:rPr lang="cs-CZ" altLang="en-US" sz="2000" u="sng" dirty="0">
                <a:cs typeface="Arial" panose="020B0604020202020204" pitchFamily="34" charset="0"/>
              </a:rPr>
              <a:t>č</a:t>
            </a:r>
            <a:r>
              <a:rPr lang="en-GB" altLang="en-US" sz="2000" u="sng" dirty="0" err="1">
                <a:cs typeface="Arial" panose="020B0604020202020204" pitchFamily="34" charset="0"/>
              </a:rPr>
              <a:t>ní</a:t>
            </a:r>
            <a:r>
              <a:rPr lang="en-GB" altLang="en-US" sz="2000" u="sng" dirty="0">
                <a:cs typeface="Arial" panose="020B0604020202020204" pitchFamily="34" charset="0"/>
              </a:rPr>
              <a:t> </a:t>
            </a:r>
            <a:r>
              <a:rPr lang="cs-CZ" altLang="en-US" sz="2000" u="sng" dirty="0">
                <a:cs typeface="Arial" panose="020B0604020202020204" pitchFamily="34" charset="0"/>
              </a:rPr>
              <a:t>č</a:t>
            </a:r>
            <a:r>
              <a:rPr lang="en-GB" altLang="en-US" sz="2000" u="sng" dirty="0" err="1">
                <a:cs typeface="Arial" panose="020B0604020202020204" pitchFamily="34" charset="0"/>
              </a:rPr>
              <a:t>inidlo</a:t>
            </a:r>
            <a:r>
              <a:rPr lang="en-GB" altLang="en-US" sz="2000" dirty="0">
                <a:cs typeface="Arial" panose="020B0604020202020204" pitchFamily="34" charset="0"/>
              </a:rPr>
              <a:t> (</a:t>
            </a:r>
            <a:r>
              <a:rPr lang="en-GB" altLang="en-US" sz="2000" dirty="0" err="1">
                <a:cs typeface="Arial" panose="020B0604020202020204" pitchFamily="34" charset="0"/>
              </a:rPr>
              <a:t>mimo</a:t>
            </a:r>
            <a:r>
              <a:rPr lang="cs-CZ" altLang="en-US" sz="2000" dirty="0">
                <a:cs typeface="Arial" panose="020B0604020202020204" pitchFamily="34" charset="0"/>
              </a:rPr>
              <a:t>ř</a:t>
            </a:r>
            <a:r>
              <a:rPr lang="en-GB" altLang="en-US" sz="2000" dirty="0" err="1">
                <a:cs typeface="Arial" panose="020B0604020202020204" pitchFamily="34" charset="0"/>
              </a:rPr>
              <a:t>ádn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reaktivní</a:t>
            </a:r>
            <a:r>
              <a:rPr lang="en-GB" altLang="en-US" sz="2000" dirty="0">
                <a:cs typeface="Arial" panose="020B0604020202020204" pitchFamily="34" charset="0"/>
              </a:rPr>
              <a:t> je </a:t>
            </a:r>
            <a:r>
              <a:rPr lang="en-GB" altLang="en-US" sz="2000" dirty="0" err="1">
                <a:cs typeface="Arial" panose="020B0604020202020204" pitchFamily="34" charset="0"/>
              </a:rPr>
              <a:t>atomární</a:t>
            </a:r>
            <a:r>
              <a:rPr lang="en-GB" altLang="en-US" sz="2000" dirty="0">
                <a:cs typeface="Arial" panose="020B0604020202020204" pitchFamily="34" charset="0"/>
              </a:rPr>
              <a:t> H);</a:t>
            </a:r>
            <a:r>
              <a:rPr lang="cs-CZ" altLang="en-US" sz="2000" dirty="0">
                <a:cs typeface="Arial" panose="020B0604020202020204" pitchFamily="34" charset="0"/>
              </a:rPr>
              <a:t> n</a:t>
            </a:r>
            <a:r>
              <a:rPr lang="en-GB" altLang="en-US" sz="2000" dirty="0" err="1">
                <a:cs typeface="Arial" panose="020B0604020202020204" pitchFamily="34" charset="0"/>
              </a:rPr>
              <a:t>ap</a:t>
            </a:r>
            <a:r>
              <a:rPr lang="cs-CZ" altLang="en-US" sz="2000" dirty="0">
                <a:cs typeface="Arial" panose="020B0604020202020204" pitchFamily="34" charset="0"/>
              </a:rPr>
              <a:t>ř</a:t>
            </a:r>
            <a:r>
              <a:rPr lang="en-GB" altLang="en-US" sz="2000" dirty="0">
                <a:cs typeface="Arial" panose="020B0604020202020204" pitchFamily="34" charset="0"/>
              </a:rPr>
              <a:t>.:</a:t>
            </a:r>
          </a:p>
          <a:p>
            <a:pPr eaLnBrk="1" hangingPunct="1">
              <a:buFont typeface="Wingdings" pitchFamily="2" charset="2"/>
              <a:buNone/>
            </a:pPr>
            <a:r>
              <a:rPr lang="cs-CZ" altLang="en-US" sz="2000" dirty="0">
                <a:cs typeface="Arial" panose="020B0604020202020204" pitchFamily="34" charset="0"/>
              </a:rPr>
              <a:t>				</a:t>
            </a:r>
            <a:r>
              <a:rPr lang="en-GB" altLang="en-US" sz="2000" dirty="0" err="1">
                <a:cs typeface="Arial" panose="020B0604020202020204" pitchFamily="34" charset="0"/>
              </a:rPr>
              <a:t>PbO</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   =  </a:t>
            </a:r>
            <a:r>
              <a:rPr lang="en-GB" altLang="en-US" sz="2000" dirty="0" err="1">
                <a:cs typeface="Arial" panose="020B0604020202020204" pitchFamily="34" charset="0"/>
              </a:rPr>
              <a:t>Pb</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Ag</a:t>
            </a:r>
            <a:r>
              <a:rPr lang="en-GB" altLang="en-US" sz="2000" baseline="-25000" dirty="0">
                <a:cs typeface="Arial" panose="020B0604020202020204" pitchFamily="34" charset="0"/>
              </a:rPr>
              <a:t>2</a:t>
            </a:r>
            <a:r>
              <a:rPr lang="en-GB" altLang="en-US" sz="2000" dirty="0">
                <a:cs typeface="Arial" panose="020B0604020202020204" pitchFamily="34" charset="0"/>
              </a:rPr>
              <a:t>S + H</a:t>
            </a:r>
            <a:r>
              <a:rPr lang="en-GB" altLang="en-US" sz="2000" baseline="-25000" dirty="0">
                <a:cs typeface="Arial" panose="020B0604020202020204" pitchFamily="34" charset="0"/>
              </a:rPr>
              <a:t>2</a:t>
            </a:r>
            <a:r>
              <a:rPr lang="en-GB" altLang="en-US" sz="2000" dirty="0">
                <a:cs typeface="Arial" panose="020B0604020202020204" pitchFamily="34" charset="0"/>
              </a:rPr>
              <a:t>  = 2 Ag  +  H</a:t>
            </a:r>
            <a:r>
              <a:rPr lang="en-GB" altLang="en-US" sz="2000" baseline="-25000" dirty="0">
                <a:cs typeface="Arial" panose="020B0604020202020204" pitchFamily="34" charset="0"/>
              </a:rPr>
              <a:t>2</a:t>
            </a:r>
            <a:r>
              <a:rPr lang="en-GB" altLang="en-US" sz="2000" dirty="0">
                <a:cs typeface="Arial" panose="020B0604020202020204" pitchFamily="34" charset="0"/>
              </a:rPr>
              <a:t>S</a:t>
            </a:r>
            <a:endParaRPr lang="cs-CZ"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marL="0" indent="0" algn="just">
              <a:buNone/>
            </a:pP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err="1">
                <a:cs typeface="Arial" panose="020B0604020202020204" pitchFamily="34" charset="0"/>
              </a:rPr>
              <a:t>významná</a:t>
            </a:r>
            <a:r>
              <a:rPr lang="en-GB" altLang="en-US" sz="2000" dirty="0">
                <a:cs typeface="Arial" panose="020B0604020202020204" pitchFamily="34" charset="0"/>
              </a:rPr>
              <a:t> je </a:t>
            </a:r>
            <a:r>
              <a:rPr lang="en-GB" altLang="en-US" sz="2000" dirty="0" err="1">
                <a:cs typeface="Arial" panose="020B0604020202020204" pitchFamily="34" charset="0"/>
              </a:rPr>
              <a:t>schopnost</a:t>
            </a:r>
            <a:r>
              <a:rPr lang="en-GB" altLang="en-US" sz="2000" dirty="0">
                <a:cs typeface="Arial" panose="020B0604020202020204" pitchFamily="34" charset="0"/>
              </a:rPr>
              <a:t> </a:t>
            </a:r>
            <a:r>
              <a:rPr lang="en-GB" altLang="en-US" sz="2000" u="sng" dirty="0" err="1">
                <a:cs typeface="Arial" panose="020B0604020202020204" pitchFamily="34" charset="0"/>
              </a:rPr>
              <a:t>adice</a:t>
            </a:r>
            <a:r>
              <a:rPr lang="en-GB" altLang="en-US" sz="2000" u="sng" dirty="0">
                <a:cs typeface="Arial" panose="020B0604020202020204" pitchFamily="34" charset="0"/>
              </a:rPr>
              <a:t> H</a:t>
            </a:r>
            <a:r>
              <a:rPr lang="en-GB" altLang="en-US" sz="2000" u="sng" baseline="-25000" dirty="0">
                <a:cs typeface="Arial" panose="020B0604020202020204" pitchFamily="34" charset="0"/>
              </a:rPr>
              <a:t>2</a:t>
            </a:r>
            <a:r>
              <a:rPr lang="en-GB" altLang="en-US" sz="2000" u="sng" dirty="0">
                <a:cs typeface="Arial" panose="020B0604020202020204" pitchFamily="34" charset="0"/>
              </a:rPr>
              <a:t> </a:t>
            </a:r>
            <a:r>
              <a:rPr lang="en-GB" altLang="en-US" sz="2000" u="sng" dirty="0" err="1">
                <a:cs typeface="Arial" panose="020B0604020202020204" pitchFamily="34" charset="0"/>
              </a:rPr>
              <a:t>na</a:t>
            </a:r>
            <a:r>
              <a:rPr lang="en-GB" altLang="en-US" sz="2000" u="sng" dirty="0">
                <a:cs typeface="Arial" panose="020B0604020202020204" pitchFamily="34" charset="0"/>
              </a:rPr>
              <a:t> </a:t>
            </a:r>
            <a:r>
              <a:rPr lang="en-GB" altLang="en-US" sz="2000" u="sng" dirty="0" err="1">
                <a:cs typeface="Arial" panose="020B0604020202020204" pitchFamily="34" charset="0"/>
              </a:rPr>
              <a:t>nenasycené</a:t>
            </a:r>
            <a:r>
              <a:rPr lang="en-GB" altLang="en-US" sz="2000" u="sng" dirty="0">
                <a:cs typeface="Arial" panose="020B0604020202020204" pitchFamily="34" charset="0"/>
              </a:rPr>
              <a:t> </a:t>
            </a:r>
            <a:r>
              <a:rPr lang="en-GB" altLang="en-US" sz="2000" u="sng" dirty="0" err="1">
                <a:cs typeface="Arial" panose="020B0604020202020204" pitchFamily="34" charset="0"/>
              </a:rPr>
              <a:t>vazby</a:t>
            </a:r>
            <a:r>
              <a:rPr lang="en-GB" altLang="en-US" sz="2000" dirty="0">
                <a:cs typeface="Arial" panose="020B0604020202020204" pitchFamily="34" charset="0"/>
              </a:rPr>
              <a:t> - </a:t>
            </a:r>
            <a:r>
              <a:rPr lang="en-GB" altLang="en-US" sz="2000" dirty="0" err="1">
                <a:cs typeface="Arial" panose="020B0604020202020204" pitchFamily="34" charset="0"/>
              </a:rPr>
              <a:t>hydrogenace</a:t>
            </a:r>
            <a:r>
              <a:rPr lang="en-GB" altLang="en-US" sz="2000" dirty="0">
                <a:cs typeface="Arial" panose="020B0604020202020204" pitchFamily="34" charset="0"/>
              </a:rPr>
              <a:t> </a:t>
            </a:r>
            <a:r>
              <a:rPr lang="en-GB" altLang="en-US" sz="2000" dirty="0" err="1">
                <a:cs typeface="Arial" panose="020B0604020202020204" pitchFamily="34" charset="0"/>
              </a:rPr>
              <a:t>nenasycených</a:t>
            </a:r>
            <a:r>
              <a:rPr lang="en-GB" altLang="en-US" sz="2000" dirty="0">
                <a:cs typeface="Arial" panose="020B0604020202020204" pitchFamily="34" charset="0"/>
              </a:rPr>
              <a:t> </a:t>
            </a:r>
            <a:r>
              <a:rPr lang="en-GB" altLang="en-US" sz="2000" dirty="0" err="1">
                <a:cs typeface="Arial" panose="020B0604020202020204" pitchFamily="34" charset="0"/>
              </a:rPr>
              <a:t>uhlovodík</a:t>
            </a:r>
            <a:r>
              <a:rPr lang="cs-CZ" altLang="en-US" sz="2000" dirty="0">
                <a:cs typeface="Arial" panose="020B0604020202020204" pitchFamily="34" charset="0"/>
              </a:rPr>
              <a:t>ů, resp. mastných kyselin (ztužování tuků)</a:t>
            </a:r>
          </a:p>
          <a:p>
            <a:pPr algn="just" eaLnBrk="1" hangingPunct="1">
              <a:buFont typeface="Wingdings" pitchFamily="2" charset="2"/>
              <a:buNone/>
            </a:pPr>
            <a:endParaRPr lang="cs-CZ" altLang="en-US" sz="2000" dirty="0">
              <a:cs typeface="Arial" panose="020B0604020202020204" pitchFamily="34" charset="0"/>
            </a:endParaRPr>
          </a:p>
        </p:txBody>
      </p:sp>
    </p:spTree>
    <p:extLst>
      <p:ext uri="{BB962C8B-B14F-4D97-AF65-F5344CB8AC3E}">
        <p14:creationId xmlns:p14="http://schemas.microsoft.com/office/powerpoint/2010/main" val="1448101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304800" y="381001"/>
            <a:ext cx="8229600" cy="639763"/>
          </a:xfrm>
        </p:spPr>
        <p:txBody>
          <a:bodyPr>
            <a:normAutofit/>
          </a:bodyPr>
          <a:lstStyle/>
          <a:p>
            <a:pPr eaLnBrk="1" hangingPunct="1"/>
            <a:r>
              <a:rPr lang="cs-CZ" altLang="en-US" sz="2800" b="1" dirty="0">
                <a:latin typeface="+mn-lt"/>
              </a:rPr>
              <a:t>Hydridy</a:t>
            </a:r>
          </a:p>
        </p:txBody>
      </p:sp>
      <p:sp>
        <p:nvSpPr>
          <p:cNvPr id="2" name="Obdélník 1"/>
          <p:cNvSpPr/>
          <p:nvPr/>
        </p:nvSpPr>
        <p:spPr>
          <a:xfrm>
            <a:off x="304799" y="1371600"/>
            <a:ext cx="5715000" cy="400110"/>
          </a:xfrm>
          <a:prstGeom prst="rect">
            <a:avLst/>
          </a:prstGeom>
        </p:spPr>
        <p:txBody>
          <a:bodyPr wrap="square">
            <a:spAutoFit/>
          </a:bodyPr>
          <a:lstStyle/>
          <a:p>
            <a:r>
              <a:rPr lang="cs-CZ" altLang="en-US" sz="2000" dirty="0">
                <a:cs typeface="Arial" panose="020B0604020202020204" pitchFamily="34" charset="0"/>
              </a:rPr>
              <a:t>= </a:t>
            </a:r>
            <a:r>
              <a:rPr lang="en-GB" altLang="en-US" sz="2000" dirty="0" err="1">
                <a:cs typeface="Arial" panose="020B0604020202020204" pitchFamily="34" charset="0"/>
              </a:rPr>
              <a:t>binární</a:t>
            </a:r>
            <a:r>
              <a:rPr lang="en-GB" altLang="en-US" sz="2000" dirty="0">
                <a:cs typeface="Arial" panose="020B0604020202020204" pitchFamily="34" charset="0"/>
              </a:rPr>
              <a:t> </a:t>
            </a:r>
            <a:r>
              <a:rPr lang="en-GB" altLang="en-US" sz="2000" dirty="0" err="1">
                <a:cs typeface="Arial" panose="020B0604020202020204" pitchFamily="34" charset="0"/>
              </a:rPr>
              <a:t>slou</a:t>
            </a:r>
            <a:r>
              <a:rPr lang="cs-CZ" altLang="en-US" sz="2000" dirty="0">
                <a:cs typeface="Arial" panose="020B0604020202020204" pitchFamily="34" charset="0"/>
              </a:rPr>
              <a:t>č</a:t>
            </a:r>
            <a:r>
              <a:rPr lang="en-GB" altLang="en-US" sz="2000" dirty="0" err="1">
                <a:cs typeface="Arial" panose="020B0604020202020204" pitchFamily="34" charset="0"/>
              </a:rPr>
              <a:t>eniny</a:t>
            </a:r>
            <a:r>
              <a:rPr lang="en-GB" altLang="en-US" sz="2000" dirty="0">
                <a:cs typeface="Arial" panose="020B0604020202020204" pitchFamily="34" charset="0"/>
              </a:rPr>
              <a:t> </a:t>
            </a:r>
            <a:r>
              <a:rPr lang="en-GB" altLang="en-US" sz="2000" dirty="0" err="1">
                <a:cs typeface="Arial" panose="020B0604020202020204" pitchFamily="34" charset="0"/>
              </a:rPr>
              <a:t>prvk</a:t>
            </a:r>
            <a:r>
              <a:rPr lang="cs-CZ" altLang="en-US" sz="2000" dirty="0">
                <a:cs typeface="Arial" panose="020B0604020202020204" pitchFamily="34" charset="0"/>
              </a:rPr>
              <a:t>ů</a:t>
            </a:r>
            <a:r>
              <a:rPr lang="en-GB" altLang="en-US" sz="2000" dirty="0">
                <a:cs typeface="Arial" panose="020B0604020202020204" pitchFamily="34" charset="0"/>
              </a:rPr>
              <a:t> s </a:t>
            </a:r>
            <a:r>
              <a:rPr lang="en-GB" altLang="en-US" sz="2000" dirty="0" err="1">
                <a:cs typeface="Arial" panose="020B0604020202020204" pitchFamily="34" charset="0"/>
              </a:rPr>
              <a:t>vodíkem</a:t>
            </a:r>
            <a:r>
              <a:rPr lang="en-GB" altLang="en-US" sz="2000" dirty="0">
                <a:cs typeface="Arial" panose="020B0604020202020204" pitchFamily="34" charset="0"/>
              </a:rPr>
              <a:t> </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2" y="4268522"/>
            <a:ext cx="4200519" cy="234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VÃ½sledek obrÃ¡zku pro ionic hydri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2" y="2288753"/>
            <a:ext cx="8563089" cy="197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4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1"/>
            <a:ext cx="8229600" cy="792163"/>
          </a:xfrm>
        </p:spPr>
        <p:txBody>
          <a:bodyPr>
            <a:normAutofit/>
          </a:bodyPr>
          <a:lstStyle/>
          <a:p>
            <a:r>
              <a:rPr lang="en-US" sz="2400" b="1" dirty="0">
                <a:latin typeface="+mn-lt"/>
              </a:rPr>
              <a:t>H</a:t>
            </a:r>
            <a:r>
              <a:rPr lang="cs-CZ" sz="2400" b="1" dirty="0" err="1">
                <a:latin typeface="+mn-lt"/>
              </a:rPr>
              <a:t>ydridy</a:t>
            </a:r>
            <a:endParaRPr lang="cs-CZ" sz="2400" b="1" dirty="0">
              <a:latin typeface="+mn-lt"/>
            </a:endParaRPr>
          </a:p>
        </p:txBody>
      </p:sp>
      <p:pic>
        <p:nvPicPr>
          <p:cNvPr id="23554"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012920"/>
            <a:ext cx="8132019" cy="547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834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A62FE08-EC66-1ADC-9DB2-3E2071415079}"/>
              </a:ext>
            </a:extLst>
          </p:cNvPr>
          <p:cNvPicPr>
            <a:picLocks noChangeAspect="1"/>
          </p:cNvPicPr>
          <p:nvPr/>
        </p:nvPicPr>
        <p:blipFill>
          <a:blip r:embed="rId2"/>
          <a:stretch>
            <a:fillRect/>
          </a:stretch>
        </p:blipFill>
        <p:spPr>
          <a:xfrm>
            <a:off x="297506" y="461760"/>
            <a:ext cx="8398620" cy="6083160"/>
          </a:xfrm>
          <a:prstGeom prst="rect">
            <a:avLst/>
          </a:prstGeom>
        </p:spPr>
      </p:pic>
    </p:spTree>
    <p:extLst>
      <p:ext uri="{BB962C8B-B14F-4D97-AF65-F5344CB8AC3E}">
        <p14:creationId xmlns:p14="http://schemas.microsoft.com/office/powerpoint/2010/main" val="820334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76200" y="228600"/>
            <a:ext cx="8839200" cy="4724400"/>
          </a:xfrm>
        </p:spPr>
        <p:txBody>
          <a:bodyPr>
            <a:normAutofit/>
          </a:bodyPr>
          <a:lstStyle/>
          <a:p>
            <a:pPr marL="457189" indent="-457189">
              <a:buAutoNum type="arabicPeriod"/>
            </a:pPr>
            <a:r>
              <a:rPr lang="en-GB" altLang="en-US" sz="2400" b="1" dirty="0" err="1">
                <a:cs typeface="Arial" panose="020B0604020202020204" pitchFamily="34" charset="0"/>
              </a:rPr>
              <a:t>Iontové</a:t>
            </a:r>
            <a:r>
              <a:rPr lang="en-GB" altLang="en-US" sz="2400" b="1" dirty="0">
                <a:cs typeface="Arial" panose="020B0604020202020204" pitchFamily="34" charset="0"/>
              </a:rPr>
              <a:t> </a:t>
            </a:r>
            <a:r>
              <a:rPr lang="en-GB" altLang="en-US" sz="2400" b="1" dirty="0" err="1">
                <a:cs typeface="Arial" panose="020B0604020202020204" pitchFamily="34" charset="0"/>
              </a:rPr>
              <a:t>hydridy</a:t>
            </a:r>
            <a:r>
              <a:rPr lang="cs-CZ" altLang="en-US" sz="2400" b="1" dirty="0">
                <a:cs typeface="Arial" panose="020B0604020202020204" pitchFamily="34" charset="0"/>
              </a:rPr>
              <a:t> </a:t>
            </a:r>
          </a:p>
          <a:p>
            <a:pPr marL="0" indent="0">
              <a:buNone/>
            </a:pPr>
            <a:r>
              <a:rPr lang="cs-CZ" altLang="en-US" sz="2400" b="1" dirty="0">
                <a:cs typeface="Arial" panose="020B0604020202020204" pitchFamily="34" charset="0"/>
              </a:rPr>
              <a:t> </a:t>
            </a:r>
            <a:endParaRPr lang="cs-CZ" altLang="en-US" sz="2000" b="1" dirty="0">
              <a:cs typeface="Arial" panose="020B0604020202020204" pitchFamily="34" charset="0"/>
            </a:endParaRPr>
          </a:p>
          <a:p>
            <a:pPr marL="0" indent="0">
              <a:buNone/>
            </a:pPr>
            <a:r>
              <a:rPr lang="cs-CZ" altLang="en-US" sz="2000" dirty="0">
                <a:cs typeface="Arial" panose="020B0604020202020204" pitchFamily="34" charset="0"/>
              </a:rPr>
              <a:t>(</a:t>
            </a:r>
            <a:r>
              <a:rPr lang="en-GB" altLang="en-US" sz="2000" dirty="0" err="1">
                <a:cs typeface="Arial" panose="020B0604020202020204" pitchFamily="34" charset="0"/>
              </a:rPr>
              <a:t>kation</a:t>
            </a:r>
            <a:r>
              <a:rPr lang="en-GB" altLang="en-US" sz="2000" dirty="0">
                <a:cs typeface="Arial" panose="020B0604020202020204" pitchFamily="34" charset="0"/>
              </a:rPr>
              <a:t> </a:t>
            </a:r>
            <a:r>
              <a:rPr lang="en-GB" altLang="en-US" sz="2000" dirty="0" err="1">
                <a:cs typeface="Arial" panose="020B0604020202020204" pitchFamily="34" charset="0"/>
              </a:rPr>
              <a:t>kovu</a:t>
            </a:r>
            <a:r>
              <a:rPr lang="en-GB" altLang="en-US" sz="2000" dirty="0">
                <a:cs typeface="Arial" panose="020B0604020202020204" pitchFamily="34" charset="0"/>
              </a:rPr>
              <a:t> </a:t>
            </a:r>
            <a:r>
              <a:rPr lang="cs-CZ" altLang="en-US" sz="2000" dirty="0">
                <a:cs typeface="Arial" panose="020B0604020202020204" pitchFamily="34" charset="0"/>
              </a:rPr>
              <a:t>a</a:t>
            </a:r>
            <a:r>
              <a:rPr lang="en-GB" altLang="en-US" sz="2000" dirty="0">
                <a:cs typeface="Arial" panose="020B0604020202020204" pitchFamily="34" charset="0"/>
              </a:rPr>
              <a:t> anion H</a:t>
            </a:r>
            <a:r>
              <a:rPr lang="en-GB" altLang="en-US" sz="2000" baseline="30000" dirty="0">
                <a:cs typeface="Arial" panose="020B0604020202020204" pitchFamily="34" charset="0"/>
              </a:rPr>
              <a:t>-</a:t>
            </a:r>
            <a:r>
              <a:rPr lang="cs-CZ" altLang="en-US" sz="2000" dirty="0">
                <a:cs typeface="Arial" panose="020B0604020202020204" pitchFamily="34" charset="0"/>
              </a:rPr>
              <a:t>)</a:t>
            </a:r>
          </a:p>
          <a:p>
            <a:pPr marL="0" indent="0">
              <a:buNone/>
            </a:pPr>
            <a:r>
              <a:rPr lang="cs-CZ" altLang="en-US" sz="2000" dirty="0">
                <a:cs typeface="Arial" panose="020B0604020202020204" pitchFamily="34" charset="0"/>
              </a:rPr>
              <a:t>	</a:t>
            </a:r>
            <a:r>
              <a:rPr lang="en-GB" altLang="en-US" sz="2000" dirty="0">
                <a:cs typeface="Arial" panose="020B0604020202020204" pitchFamily="34" charset="0"/>
              </a:rPr>
              <a:t>Li, Na, K, </a:t>
            </a:r>
            <a:r>
              <a:rPr lang="en-GB" altLang="en-US" sz="2000" dirty="0" err="1">
                <a:cs typeface="Arial" panose="020B0604020202020204" pitchFamily="34" charset="0"/>
              </a:rPr>
              <a:t>Rb</a:t>
            </a:r>
            <a:r>
              <a:rPr lang="en-GB" altLang="en-US" sz="2000" dirty="0">
                <a:cs typeface="Arial" panose="020B0604020202020204" pitchFamily="34" charset="0"/>
              </a:rPr>
              <a:t>, Cs, Ca, </a:t>
            </a:r>
            <a:r>
              <a:rPr lang="en-GB" altLang="en-US" sz="2000" dirty="0" err="1">
                <a:cs typeface="Arial" panose="020B0604020202020204" pitchFamily="34" charset="0"/>
              </a:rPr>
              <a:t>Sr</a:t>
            </a:r>
            <a:r>
              <a:rPr lang="en-GB" altLang="en-US" sz="2000" dirty="0">
                <a:cs typeface="Arial" panose="020B0604020202020204" pitchFamily="34" charset="0"/>
              </a:rPr>
              <a:t>, Ba</a:t>
            </a: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bezbarvé</a:t>
            </a:r>
            <a:r>
              <a:rPr lang="en-GB" altLang="en-US" sz="2000" dirty="0">
                <a:cs typeface="Arial" panose="020B0604020202020204" pitchFamily="34" charset="0"/>
              </a:rPr>
              <a:t>, </a:t>
            </a:r>
            <a:r>
              <a:rPr lang="en-GB" altLang="en-US" sz="2000" dirty="0" err="1">
                <a:cs typeface="Arial" panose="020B0604020202020204" pitchFamily="34" charset="0"/>
              </a:rPr>
              <a:t>krystalické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a:t>
            </a: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reduk</a:t>
            </a:r>
            <a:r>
              <a:rPr lang="cs-CZ" altLang="en-US" sz="2000" dirty="0">
                <a:cs typeface="Arial" panose="020B0604020202020204" pitchFamily="34" charset="0"/>
              </a:rPr>
              <a:t>č</a:t>
            </a:r>
            <a:r>
              <a:rPr lang="en-GB" altLang="en-US" sz="2000" dirty="0" err="1">
                <a:cs typeface="Arial" panose="020B0604020202020204" pitchFamily="34" charset="0"/>
              </a:rPr>
              <a:t>ní</a:t>
            </a:r>
            <a:r>
              <a:rPr lang="cs-CZ" altLang="en-US" sz="2000" dirty="0">
                <a:cs typeface="Arial" panose="020B0604020202020204" pitchFamily="34" charset="0"/>
              </a:rPr>
              <a:t> č</a:t>
            </a:r>
            <a:r>
              <a:rPr lang="en-GB" altLang="en-US" sz="2000" dirty="0" err="1">
                <a:cs typeface="Arial" panose="020B0604020202020204" pitchFamily="34" charset="0"/>
              </a:rPr>
              <a:t>inidla</a:t>
            </a:r>
            <a:r>
              <a:rPr lang="cs-CZ" altLang="en-US" sz="2000" dirty="0">
                <a:cs typeface="Arial" panose="020B0604020202020204" pitchFamily="34" charset="0"/>
              </a:rPr>
              <a:t>.</a:t>
            </a:r>
            <a:endParaRPr lang="en-GB" altLang="en-US" sz="2000" dirty="0">
              <a:cs typeface="Arial" panose="020B0604020202020204" pitchFamily="34" charset="0"/>
            </a:endParaRPr>
          </a:p>
          <a:p>
            <a:pPr eaLnBrk="1" hangingPunct="1">
              <a:buFont typeface="Wingdings" pitchFamily="2" charset="2"/>
              <a:buNone/>
            </a:pPr>
            <a:endParaRPr lang="cs-CZ"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n</a:t>
            </a:r>
            <a:r>
              <a:rPr lang="cs-CZ" altLang="en-US" sz="2000" dirty="0">
                <a:cs typeface="Arial" panose="020B0604020202020204" pitchFamily="34" charset="0"/>
              </a:rPr>
              <a:t>ě</a:t>
            </a:r>
            <a:r>
              <a:rPr lang="en-GB" altLang="en-US" sz="2000" dirty="0" err="1">
                <a:cs typeface="Arial" panose="020B0604020202020204" pitchFamily="34" charset="0"/>
              </a:rPr>
              <a:t>které</a:t>
            </a:r>
            <a:r>
              <a:rPr lang="en-GB" altLang="en-US" sz="2000" dirty="0">
                <a:cs typeface="Arial" panose="020B0604020202020204" pitchFamily="34" charset="0"/>
              </a:rPr>
              <a:t> se </a:t>
            </a:r>
            <a:r>
              <a:rPr lang="en-GB" altLang="en-US" sz="2000" dirty="0" err="1">
                <a:cs typeface="Arial" panose="020B0604020202020204" pitchFamily="34" charset="0"/>
              </a:rPr>
              <a:t>samovoln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zapalují</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vlhkém</a:t>
            </a:r>
            <a:r>
              <a:rPr lang="en-GB" altLang="en-US" sz="2000" dirty="0">
                <a:cs typeface="Arial" panose="020B0604020202020204" pitchFamily="34" charset="0"/>
              </a:rPr>
              <a:t> </a:t>
            </a:r>
            <a:r>
              <a:rPr lang="en-GB" altLang="en-US" sz="2000" dirty="0" err="1">
                <a:cs typeface="Arial" panose="020B0604020202020204" pitchFamily="34" charset="0"/>
              </a:rPr>
              <a:t>vzduchu</a:t>
            </a:r>
            <a:r>
              <a:rPr lang="en-GB" altLang="en-US" sz="2000" dirty="0">
                <a:cs typeface="Arial" panose="020B0604020202020204" pitchFamily="34" charset="0"/>
              </a:rPr>
              <a:t> v d</a:t>
            </a:r>
            <a:r>
              <a:rPr lang="cs-CZ" altLang="en-US" sz="2000" dirty="0">
                <a:cs typeface="Arial" panose="020B0604020202020204" pitchFamily="34" charset="0"/>
              </a:rPr>
              <a:t>ů</a:t>
            </a:r>
            <a:r>
              <a:rPr lang="en-GB" altLang="en-US" sz="2000" dirty="0" err="1">
                <a:cs typeface="Arial" panose="020B0604020202020204" pitchFamily="34" charset="0"/>
              </a:rPr>
              <a:t>sledku</a:t>
            </a:r>
            <a:r>
              <a:rPr lang="en-GB" altLang="en-US" sz="2000" dirty="0">
                <a:cs typeface="Arial" panose="020B0604020202020204" pitchFamily="34" charset="0"/>
              </a:rPr>
              <a:t> </a:t>
            </a:r>
            <a:r>
              <a:rPr lang="en-GB" altLang="en-US" sz="2000" dirty="0" err="1">
                <a:cs typeface="Arial" panose="020B0604020202020204" pitchFamily="34" charset="0"/>
              </a:rPr>
              <a:t>siln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exotermické</a:t>
            </a:r>
            <a:r>
              <a:rPr lang="en-GB" altLang="en-US" sz="2000" dirty="0">
                <a:cs typeface="Arial" panose="020B0604020202020204" pitchFamily="34" charset="0"/>
              </a:rPr>
              <a:t> </a:t>
            </a:r>
            <a:r>
              <a:rPr lang="en-GB" altLang="en-US" sz="2000" dirty="0" err="1">
                <a:cs typeface="Arial" panose="020B0604020202020204" pitchFamily="34" charset="0"/>
              </a:rPr>
              <a:t>reakce</a:t>
            </a:r>
            <a:r>
              <a:rPr lang="en-GB" altLang="en-US" sz="2000" dirty="0">
                <a:cs typeface="Arial" panose="020B0604020202020204" pitchFamily="34" charset="0"/>
              </a:rPr>
              <a:t>:  </a:t>
            </a:r>
          </a:p>
          <a:p>
            <a:pPr eaLnBrk="1" hangingPunct="1">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H</a:t>
            </a:r>
            <a:r>
              <a:rPr lang="en-GB" altLang="en-US" sz="2000" baseline="30000" dirty="0">
                <a:cs typeface="Arial" panose="020B0604020202020204" pitchFamily="34" charset="0"/>
              </a:rPr>
              <a:t>-</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 H</a:t>
            </a:r>
            <a:r>
              <a:rPr lang="en-GB" altLang="en-US" sz="2000" baseline="-25000" dirty="0">
                <a:cs typeface="Arial" panose="020B0604020202020204" pitchFamily="34" charset="0"/>
              </a:rPr>
              <a:t>2</a:t>
            </a:r>
            <a:r>
              <a:rPr lang="en-GB" altLang="en-US" sz="2000" dirty="0">
                <a:cs typeface="Arial" panose="020B0604020202020204" pitchFamily="34" charset="0"/>
              </a:rPr>
              <a:t> + OH</a:t>
            </a:r>
            <a:r>
              <a:rPr lang="en-GB" altLang="en-US" sz="2000" baseline="30000" dirty="0">
                <a:cs typeface="Arial" panose="020B0604020202020204" pitchFamily="34" charset="0"/>
              </a:rPr>
              <a:t>-</a:t>
            </a:r>
            <a:endParaRPr lang="cs-CZ" altLang="en-US" sz="2000" baseline="30000" dirty="0">
              <a:cs typeface="Arial" panose="020B0604020202020204" pitchFamily="34" charset="0"/>
            </a:endParaRPr>
          </a:p>
        </p:txBody>
      </p:sp>
      <p:pic>
        <p:nvPicPr>
          <p:cNvPr id="4" name="Picture 4" descr="https://raptormanreports.files.wordpress.com/2016/12/dooms11.png?w=9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3" y="533403"/>
            <a:ext cx="2524551" cy="19130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p:cNvSpPr>
            <a:spLocks noChangeArrowheads="1"/>
          </p:cNvSpPr>
          <p:nvPr/>
        </p:nvSpPr>
        <p:spPr bwMode="auto">
          <a:xfrm>
            <a:off x="242968" y="5367029"/>
            <a:ext cx="8672432" cy="12791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1"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cs-CZ" altLang="cs-CZ" sz="2000" dirty="0">
                <a:solidFill>
                  <a:srgbClr val="222222"/>
                </a:solidFill>
                <a:latin typeface="+mn-lt"/>
              </a:rPr>
              <a:t>Hydridový ion je silnější báze než OH</a:t>
            </a:r>
            <a:r>
              <a:rPr lang="cs-CZ" altLang="cs-CZ" sz="2000" baseline="30000" dirty="0">
                <a:solidFill>
                  <a:srgbClr val="222222"/>
                </a:solidFill>
                <a:latin typeface="+mn-lt"/>
              </a:rPr>
              <a:t>-</a:t>
            </a:r>
            <a:r>
              <a:rPr lang="cs-CZ" altLang="cs-CZ" sz="2000" dirty="0">
                <a:solidFill>
                  <a:srgbClr val="222222"/>
                </a:solidFill>
                <a:latin typeface="+mn-lt"/>
              </a:rPr>
              <a:t>. </a:t>
            </a:r>
          </a:p>
          <a:p>
            <a:endParaRPr lang="cs-CZ" altLang="cs-CZ" sz="2000" dirty="0">
              <a:latin typeface="+mn-lt"/>
            </a:endParaRPr>
          </a:p>
          <a:p>
            <a:pPr lvl="1" indent="-457189" eaLnBrk="0" hangingPunct="0"/>
            <a:r>
              <a:rPr lang="cs-CZ" altLang="cs-CZ" sz="2000" dirty="0" err="1">
                <a:solidFill>
                  <a:srgbClr val="222222"/>
                </a:solidFill>
                <a:latin typeface="+mn-lt"/>
              </a:rPr>
              <a:t>NaH</a:t>
            </a:r>
            <a:r>
              <a:rPr lang="cs-CZ" altLang="cs-CZ" sz="2000" dirty="0">
                <a:solidFill>
                  <a:srgbClr val="222222"/>
                </a:solidFill>
                <a:latin typeface="+mn-lt"/>
              </a:rPr>
              <a:t> + H</a:t>
            </a:r>
            <a:r>
              <a:rPr lang="cs-CZ" altLang="cs-CZ" sz="2000" baseline="-30000" dirty="0">
                <a:solidFill>
                  <a:srgbClr val="222222"/>
                </a:solidFill>
                <a:latin typeface="+mn-lt"/>
              </a:rPr>
              <a:t>2</a:t>
            </a:r>
            <a:r>
              <a:rPr lang="cs-CZ" altLang="cs-CZ" sz="2000" dirty="0">
                <a:solidFill>
                  <a:srgbClr val="0B0080"/>
                </a:solidFill>
                <a:latin typeface="+mn-lt"/>
              </a:rPr>
              <a:t>O</a:t>
            </a:r>
            <a:r>
              <a:rPr lang="cs-CZ" altLang="cs-CZ" sz="2000" dirty="0">
                <a:solidFill>
                  <a:srgbClr val="222222"/>
                </a:solidFill>
                <a:latin typeface="+mn-lt"/>
              </a:rPr>
              <a:t> → H</a:t>
            </a:r>
            <a:r>
              <a:rPr lang="cs-CZ" altLang="cs-CZ" sz="2000" baseline="-30000" dirty="0">
                <a:solidFill>
                  <a:srgbClr val="222222"/>
                </a:solidFill>
                <a:latin typeface="+mn-lt"/>
              </a:rPr>
              <a:t>2</a:t>
            </a:r>
            <a:r>
              <a:rPr lang="cs-CZ" altLang="cs-CZ" sz="2000" dirty="0">
                <a:solidFill>
                  <a:srgbClr val="222222"/>
                </a:solidFill>
                <a:latin typeface="+mn-lt"/>
              </a:rPr>
              <a:t> (g) + </a:t>
            </a:r>
            <a:r>
              <a:rPr lang="cs-CZ" altLang="cs-CZ" sz="2000" dirty="0" err="1">
                <a:solidFill>
                  <a:srgbClr val="222222"/>
                </a:solidFill>
                <a:latin typeface="+mn-lt"/>
              </a:rPr>
              <a:t>NaOH</a:t>
            </a:r>
            <a:r>
              <a:rPr lang="cs-CZ" altLang="cs-CZ" sz="2000" dirty="0">
                <a:solidFill>
                  <a:srgbClr val="222222"/>
                </a:solidFill>
                <a:latin typeface="+mn-lt"/>
              </a:rPr>
              <a:t>  	Δ</a:t>
            </a:r>
            <a:r>
              <a:rPr lang="cs-CZ" altLang="cs-CZ" sz="2000" i="1" dirty="0">
                <a:solidFill>
                  <a:srgbClr val="222222"/>
                </a:solidFill>
                <a:latin typeface="+mn-lt"/>
              </a:rPr>
              <a:t>H</a:t>
            </a:r>
            <a:r>
              <a:rPr lang="cs-CZ" altLang="cs-CZ" sz="2000" dirty="0">
                <a:solidFill>
                  <a:srgbClr val="222222"/>
                </a:solidFill>
                <a:latin typeface="+mn-lt"/>
              </a:rPr>
              <a:t> = −83.6 </a:t>
            </a:r>
            <a:r>
              <a:rPr lang="cs-CZ" altLang="cs-CZ" sz="2000" dirty="0" err="1">
                <a:solidFill>
                  <a:srgbClr val="222222"/>
                </a:solidFill>
                <a:latin typeface="+mn-lt"/>
              </a:rPr>
              <a:t>kJ</a:t>
            </a:r>
            <a:r>
              <a:rPr lang="cs-CZ" altLang="cs-CZ" sz="2000" dirty="0">
                <a:solidFill>
                  <a:srgbClr val="222222"/>
                </a:solidFill>
                <a:latin typeface="+mn-lt"/>
              </a:rPr>
              <a:t>/mol, </a:t>
            </a:r>
          </a:p>
          <a:p>
            <a:pPr lvl="1" indent="-457189" eaLnBrk="0" hangingPunct="0"/>
            <a:r>
              <a:rPr lang="cs-CZ" altLang="cs-CZ" sz="2000" dirty="0">
                <a:solidFill>
                  <a:srgbClr val="222222"/>
                </a:solidFill>
                <a:latin typeface="+mn-lt"/>
              </a:rPr>
              <a:t>								</a:t>
            </a:r>
            <a:r>
              <a:rPr lang="cs-CZ" altLang="cs-CZ" sz="2000" dirty="0">
                <a:solidFill>
                  <a:srgbClr val="0B0080"/>
                </a:solidFill>
                <a:latin typeface="+mn-lt"/>
              </a:rPr>
              <a:t>Δ</a:t>
            </a:r>
            <a:r>
              <a:rPr lang="cs-CZ" altLang="cs-CZ" sz="2000" i="1" dirty="0">
                <a:solidFill>
                  <a:srgbClr val="0B0080"/>
                </a:solidFill>
                <a:latin typeface="+mn-lt"/>
              </a:rPr>
              <a:t>G</a:t>
            </a:r>
            <a:r>
              <a:rPr lang="cs-CZ" altLang="cs-CZ" sz="2000" dirty="0">
                <a:solidFill>
                  <a:srgbClr val="222222"/>
                </a:solidFill>
                <a:latin typeface="+mn-lt"/>
              </a:rPr>
              <a:t> = −109.0 </a:t>
            </a:r>
            <a:r>
              <a:rPr lang="cs-CZ" altLang="cs-CZ" sz="2000" dirty="0" err="1">
                <a:solidFill>
                  <a:srgbClr val="222222"/>
                </a:solidFill>
                <a:latin typeface="+mn-lt"/>
              </a:rPr>
              <a:t>kJ</a:t>
            </a:r>
            <a:r>
              <a:rPr lang="cs-CZ" altLang="cs-CZ" sz="2000" dirty="0">
                <a:solidFill>
                  <a:srgbClr val="222222"/>
                </a:solidFill>
                <a:latin typeface="+mn-lt"/>
              </a:rPr>
              <a:t>/mol</a:t>
            </a:r>
          </a:p>
        </p:txBody>
      </p:sp>
      <p:sp>
        <p:nvSpPr>
          <p:cNvPr id="8" name="Obdélník 7"/>
          <p:cNvSpPr/>
          <p:nvPr/>
        </p:nvSpPr>
        <p:spPr>
          <a:xfrm>
            <a:off x="218647" y="4520755"/>
            <a:ext cx="8686800" cy="707886"/>
          </a:xfrm>
          <a:prstGeom prst="rect">
            <a:avLst/>
          </a:prstGeom>
        </p:spPr>
        <p:txBody>
          <a:bodyPr wrap="square">
            <a:spAutoFit/>
          </a:bodyPr>
          <a:lstStyle/>
          <a:p>
            <a:r>
              <a:rPr lang="cs-CZ" sz="2000" dirty="0">
                <a:cs typeface="Arial" panose="020B0604020202020204" pitchFamily="34" charset="0"/>
              </a:rPr>
              <a:t>(</a:t>
            </a:r>
            <a:r>
              <a:rPr lang="cs-CZ" sz="2000" dirty="0" err="1">
                <a:cs typeface="Arial" panose="020B0604020202020204" pitchFamily="34" charset="0"/>
              </a:rPr>
              <a:t>NaH</a:t>
            </a:r>
            <a:r>
              <a:rPr lang="cs-CZ" sz="2000" dirty="0">
                <a:cs typeface="Arial" panose="020B0604020202020204" pitchFamily="34" charset="0"/>
              </a:rPr>
              <a:t> se explozivně rozkládá vodou, </a:t>
            </a:r>
            <a:r>
              <a:rPr lang="cs-CZ" sz="2000" dirty="0" err="1">
                <a:cs typeface="Arial" panose="020B0604020202020204" pitchFamily="34" charset="0"/>
              </a:rPr>
              <a:t>RbH</a:t>
            </a:r>
            <a:r>
              <a:rPr lang="cs-CZ" sz="2000" dirty="0">
                <a:cs typeface="Arial" panose="020B0604020202020204" pitchFamily="34" charset="0"/>
              </a:rPr>
              <a:t> a </a:t>
            </a:r>
            <a:r>
              <a:rPr lang="cs-CZ" sz="2000" dirty="0" err="1">
                <a:cs typeface="Arial" panose="020B0604020202020204" pitchFamily="34" charset="0"/>
              </a:rPr>
              <a:t>CsH</a:t>
            </a:r>
            <a:r>
              <a:rPr lang="cs-CZ" sz="2000" dirty="0">
                <a:cs typeface="Arial" panose="020B0604020202020204" pitchFamily="34" charset="0"/>
              </a:rPr>
              <a:t> jsou samozápalné i na suchém vzduchu)</a:t>
            </a:r>
          </a:p>
        </p:txBody>
      </p:sp>
    </p:spTree>
    <p:extLst>
      <p:ext uri="{BB962C8B-B14F-4D97-AF65-F5344CB8AC3E}">
        <p14:creationId xmlns:p14="http://schemas.microsoft.com/office/powerpoint/2010/main" val="443001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152400" y="304803"/>
            <a:ext cx="8839200" cy="6080125"/>
          </a:xfrm>
        </p:spPr>
        <p:txBody>
          <a:bodyPr>
            <a:normAutofit/>
          </a:bodyPr>
          <a:lstStyle/>
          <a:p>
            <a:pPr marL="0" indent="0">
              <a:buNone/>
            </a:pPr>
            <a:r>
              <a:rPr lang="en-GB" altLang="en-US" sz="2400" b="1" dirty="0">
                <a:cs typeface="Arial" panose="020B0604020202020204" pitchFamily="34" charset="0"/>
              </a:rPr>
              <a:t>2. </a:t>
            </a:r>
            <a:r>
              <a:rPr lang="en-GB" altLang="en-US" sz="2400" b="1" dirty="0" err="1">
                <a:cs typeface="Arial" panose="020B0604020202020204" pitchFamily="34" charset="0"/>
              </a:rPr>
              <a:t>Kovalentní</a:t>
            </a:r>
            <a:r>
              <a:rPr lang="en-GB" altLang="en-US" sz="2400" b="1" dirty="0">
                <a:cs typeface="Arial" panose="020B0604020202020204" pitchFamily="34" charset="0"/>
              </a:rPr>
              <a:t> </a:t>
            </a:r>
            <a:r>
              <a:rPr lang="en-GB" altLang="en-US" sz="2400" b="1" dirty="0" err="1">
                <a:cs typeface="Arial" panose="020B0604020202020204" pitchFamily="34" charset="0"/>
              </a:rPr>
              <a:t>hydridy</a:t>
            </a:r>
            <a:endParaRPr lang="en-GB" altLang="en-US" sz="2400" b="1"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u </a:t>
            </a:r>
            <a:r>
              <a:rPr lang="en-GB" altLang="en-US" sz="2000" dirty="0" err="1">
                <a:cs typeface="Arial" panose="020B0604020202020204" pitchFamily="34" charset="0"/>
              </a:rPr>
              <a:t>slou</a:t>
            </a:r>
            <a:r>
              <a:rPr lang="cs-CZ" altLang="en-US" sz="2000" dirty="0">
                <a:cs typeface="Arial" panose="020B0604020202020204" pitchFamily="34" charset="0"/>
              </a:rPr>
              <a:t>č</a:t>
            </a:r>
            <a:r>
              <a:rPr lang="en-GB" altLang="en-US" sz="2000" dirty="0" err="1">
                <a:cs typeface="Arial" panose="020B0604020202020204" pitchFamily="34" charset="0"/>
              </a:rPr>
              <a:t>enin</a:t>
            </a:r>
            <a:r>
              <a:rPr lang="en-GB" altLang="en-US" sz="2000" dirty="0">
                <a:cs typeface="Arial" panose="020B0604020202020204" pitchFamily="34" charset="0"/>
              </a:rPr>
              <a:t> </a:t>
            </a:r>
            <a:r>
              <a:rPr lang="en-GB" altLang="en-US" sz="2000" dirty="0" err="1">
                <a:cs typeface="Arial" panose="020B0604020202020204" pitchFamily="34" charset="0"/>
              </a:rPr>
              <a:t>vodíku</a:t>
            </a:r>
            <a:r>
              <a:rPr lang="en-GB" altLang="en-US" sz="2000" dirty="0">
                <a:cs typeface="Arial" panose="020B0604020202020204" pitchFamily="34" charset="0"/>
              </a:rPr>
              <a:t> se </a:t>
            </a:r>
            <a:r>
              <a:rPr lang="en-GB" altLang="en-US" sz="2000" dirty="0" err="1">
                <a:cs typeface="Arial" panose="020B0604020202020204" pitchFamily="34" charset="0"/>
              </a:rPr>
              <a:t>všemi</a:t>
            </a:r>
            <a:r>
              <a:rPr lang="en-GB" altLang="en-US" sz="2000" dirty="0">
                <a:cs typeface="Arial" panose="020B0604020202020204" pitchFamily="34" charset="0"/>
              </a:rPr>
              <a:t> </a:t>
            </a:r>
            <a:r>
              <a:rPr lang="en-GB" altLang="en-US" sz="2000" dirty="0" err="1">
                <a:cs typeface="Arial" panose="020B0604020202020204" pitchFamily="34" charset="0"/>
              </a:rPr>
              <a:t>nekovy</a:t>
            </a:r>
            <a:r>
              <a:rPr lang="en-GB" altLang="en-US" sz="2000" dirty="0">
                <a:cs typeface="Arial" panose="020B0604020202020204" pitchFamily="34" charset="0"/>
              </a:rPr>
              <a:t> a </a:t>
            </a:r>
            <a:r>
              <a:rPr lang="en-GB" altLang="en-US" sz="2000" dirty="0" err="1">
                <a:cs typeface="Arial" panose="020B0604020202020204" pitchFamily="34" charset="0"/>
              </a:rPr>
              <a:t>polokovy</a:t>
            </a:r>
            <a:endParaRPr lang="en-GB" altLang="en-US" sz="20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atomy </a:t>
            </a:r>
            <a:r>
              <a:rPr lang="en-GB" altLang="en-US" sz="2000" dirty="0" err="1">
                <a:cs typeface="Arial" panose="020B0604020202020204" pitchFamily="34" charset="0"/>
              </a:rPr>
              <a:t>vázané</a:t>
            </a:r>
            <a:r>
              <a:rPr lang="en-GB" altLang="en-US" sz="2000" dirty="0">
                <a:cs typeface="Arial" panose="020B0604020202020204" pitchFamily="34" charset="0"/>
              </a:rPr>
              <a:t> </a:t>
            </a:r>
            <a:r>
              <a:rPr lang="en-GB" altLang="en-US" sz="2000" dirty="0" err="1">
                <a:cs typeface="Arial" panose="020B0604020202020204" pitchFamily="34" charset="0"/>
              </a:rPr>
              <a:t>polárními</a:t>
            </a:r>
            <a:r>
              <a:rPr lang="en-GB" altLang="en-US" sz="2000" dirty="0">
                <a:cs typeface="Arial" panose="020B0604020202020204" pitchFamily="34" charset="0"/>
              </a:rPr>
              <a:t> </a:t>
            </a:r>
            <a:r>
              <a:rPr lang="en-GB" altLang="en-US" sz="2000" dirty="0" err="1">
                <a:cs typeface="Arial" panose="020B0604020202020204" pitchFamily="34" charset="0"/>
              </a:rPr>
              <a:t>kovalentními</a:t>
            </a:r>
            <a:r>
              <a:rPr lang="en-GB" altLang="en-US" sz="2000" dirty="0">
                <a:cs typeface="Arial" panose="020B0604020202020204" pitchFamily="34" charset="0"/>
              </a:rPr>
              <a:t> </a:t>
            </a:r>
            <a:r>
              <a:rPr lang="en-GB" altLang="en-US" sz="2000" dirty="0" err="1">
                <a:cs typeface="Arial" panose="020B0604020202020204" pitchFamily="34" charset="0"/>
              </a:rPr>
              <a:t>vazbami</a:t>
            </a:r>
            <a:r>
              <a:rPr lang="en-GB" altLang="en-US" sz="2000" dirty="0">
                <a:cs typeface="Arial" panose="020B0604020202020204" pitchFamily="34" charset="0"/>
              </a:rPr>
              <a:t> v p</a:t>
            </a:r>
            <a:r>
              <a:rPr lang="cs-CZ" altLang="en-US" sz="2000" dirty="0">
                <a:cs typeface="Arial" panose="020B0604020202020204" pitchFamily="34" charset="0"/>
              </a:rPr>
              <a:t>ř</a:t>
            </a:r>
            <a:r>
              <a:rPr lang="en-GB" altLang="en-US" sz="2000" dirty="0" err="1">
                <a:cs typeface="Arial" panose="020B0604020202020204" pitchFamily="34" charset="0"/>
              </a:rPr>
              <a:t>esn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definovaných</a:t>
            </a:r>
            <a:r>
              <a:rPr lang="en-GB" altLang="en-US" sz="2000" dirty="0">
                <a:cs typeface="Arial" panose="020B0604020202020204" pitchFamily="34" charset="0"/>
              </a:rPr>
              <a:t> </a:t>
            </a:r>
            <a:r>
              <a:rPr lang="en-GB" altLang="en-US" sz="2000" dirty="0" err="1">
                <a:cs typeface="Arial" panose="020B0604020202020204" pitchFamily="34" charset="0"/>
              </a:rPr>
              <a:t>molekulách</a:t>
            </a:r>
            <a:r>
              <a:rPr lang="en-GB" altLang="en-US" sz="2000" dirty="0">
                <a:cs typeface="Arial" panose="020B0604020202020204" pitchFamily="34" charset="0"/>
              </a:rPr>
              <a:t>;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je </a:t>
            </a:r>
            <a:r>
              <a:rPr lang="en-GB" altLang="en-US" sz="2000" dirty="0" err="1">
                <a:cs typeface="Arial" panose="020B0604020202020204" pitchFamily="34" charset="0"/>
              </a:rPr>
              <a:t>halogeny</a:t>
            </a:r>
            <a:r>
              <a:rPr lang="en-GB" altLang="en-US" sz="2000" dirty="0">
                <a:cs typeface="Arial" panose="020B0604020202020204" pitchFamily="34" charset="0"/>
              </a:rPr>
              <a:t>, </a:t>
            </a:r>
            <a:r>
              <a:rPr lang="en-GB" altLang="en-US" sz="2000" dirty="0" err="1">
                <a:cs typeface="Arial" panose="020B0604020202020204" pitchFamily="34" charset="0"/>
              </a:rPr>
              <a:t>chalkogeny</a:t>
            </a:r>
            <a:r>
              <a:rPr lang="en-GB" altLang="en-US" sz="2000" dirty="0">
                <a:cs typeface="Arial" panose="020B0604020202020204" pitchFamily="34" charset="0"/>
              </a:rPr>
              <a:t>, </a:t>
            </a:r>
            <a:r>
              <a:rPr lang="en-GB" altLang="en-US" sz="2000" dirty="0" err="1">
                <a:cs typeface="Arial" panose="020B0604020202020204" pitchFamily="34" charset="0"/>
              </a:rPr>
              <a:t>prvky</a:t>
            </a:r>
            <a:r>
              <a:rPr lang="en-GB" altLang="en-US" sz="2000" dirty="0">
                <a:cs typeface="Arial" panose="020B0604020202020204" pitchFamily="34" charset="0"/>
              </a:rPr>
              <a:t> 5. a 4. </a:t>
            </a:r>
            <a:r>
              <a:rPr lang="en-GB" altLang="en-US" sz="2000" dirty="0" err="1">
                <a:cs typeface="Arial" panose="020B0604020202020204" pitchFamily="34" charset="0"/>
              </a:rPr>
              <a:t>hlavní</a:t>
            </a:r>
            <a:r>
              <a:rPr lang="en-GB" altLang="en-US" sz="2000" dirty="0">
                <a:cs typeface="Arial" panose="020B0604020202020204" pitchFamily="34" charset="0"/>
              </a:rPr>
              <a:t> </a:t>
            </a:r>
            <a:r>
              <a:rPr lang="en-GB" altLang="en-US" sz="2000" dirty="0" err="1">
                <a:cs typeface="Arial" panose="020B0604020202020204" pitchFamily="34" charset="0"/>
              </a:rPr>
              <a:t>podskupiny</a:t>
            </a:r>
            <a:endParaRPr lang="en-GB"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vodíku</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ísluší</a:t>
            </a:r>
            <a:r>
              <a:rPr lang="en-GB" altLang="en-US" sz="2000" dirty="0">
                <a:cs typeface="Arial" panose="020B0604020202020204" pitchFamily="34" charset="0"/>
              </a:rPr>
              <a:t> </a:t>
            </a:r>
            <a:r>
              <a:rPr lang="en-GB" altLang="en-US" sz="2000" dirty="0" err="1">
                <a:cs typeface="Arial" panose="020B0604020202020204" pitchFamily="34" charset="0"/>
              </a:rPr>
              <a:t>kladné</a:t>
            </a:r>
            <a:r>
              <a:rPr lang="en-GB" altLang="en-US" sz="2000" dirty="0">
                <a:cs typeface="Arial" panose="020B0604020202020204" pitchFamily="34" charset="0"/>
              </a:rPr>
              <a:t> </a:t>
            </a:r>
            <a:r>
              <a:rPr lang="en-GB" altLang="en-US" sz="2000" dirty="0" err="1">
                <a:cs typeface="Arial" panose="020B0604020202020204" pitchFamily="34" charset="0"/>
              </a:rPr>
              <a:t>oxida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íslo</a:t>
            </a:r>
            <a:r>
              <a:rPr lang="en-GB" altLang="en-US" sz="2000" dirty="0">
                <a:cs typeface="Arial" panose="020B0604020202020204" pitchFamily="34" charset="0"/>
              </a:rPr>
              <a:t> +I</a:t>
            </a:r>
            <a:endParaRPr lang="cs-CZ" altLang="en-US" sz="2000" dirty="0">
              <a:cs typeface="Arial" panose="020B0604020202020204" pitchFamily="34" charset="0"/>
            </a:endParaRPr>
          </a:p>
        </p:txBody>
      </p:sp>
      <p:pic>
        <p:nvPicPr>
          <p:cNvPr id="5" name="Picture 2"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040" y="2837288"/>
            <a:ext cx="5327109" cy="38694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VÃ½sledek obrÃ¡zku pro phospha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276601"/>
            <a:ext cx="1524000" cy="1244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VÃ½sledek obrÃ¡zku pro bora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0239" y="4876799"/>
            <a:ext cx="1489168" cy="124684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86691" y="4038600"/>
            <a:ext cx="526106" cy="369332"/>
          </a:xfrm>
          <a:prstGeom prst="rect">
            <a:avLst/>
          </a:prstGeom>
          <a:noFill/>
        </p:spPr>
        <p:txBody>
          <a:bodyPr wrap="none" rtlCol="0">
            <a:spAutoFit/>
          </a:bodyPr>
          <a:lstStyle/>
          <a:p>
            <a:r>
              <a:rPr lang="en-US" dirty="0"/>
              <a:t>PH</a:t>
            </a:r>
            <a:r>
              <a:rPr lang="en-US" baseline="-25000" dirty="0"/>
              <a:t>3</a:t>
            </a:r>
            <a:endParaRPr lang="cs-CZ" baseline="-25000" dirty="0"/>
          </a:p>
        </p:txBody>
      </p:sp>
      <p:sp>
        <p:nvSpPr>
          <p:cNvPr id="9" name="TextovéPole 8"/>
          <p:cNvSpPr txBox="1"/>
          <p:nvPr/>
        </p:nvSpPr>
        <p:spPr>
          <a:xfrm>
            <a:off x="946537" y="5867400"/>
            <a:ext cx="532518" cy="369332"/>
          </a:xfrm>
          <a:prstGeom prst="rect">
            <a:avLst/>
          </a:prstGeom>
          <a:noFill/>
        </p:spPr>
        <p:txBody>
          <a:bodyPr wrap="none" rtlCol="0">
            <a:spAutoFit/>
          </a:bodyPr>
          <a:lstStyle/>
          <a:p>
            <a:r>
              <a:rPr lang="en-US" dirty="0"/>
              <a:t>BH</a:t>
            </a:r>
            <a:r>
              <a:rPr lang="en-US" baseline="-25000" dirty="0"/>
              <a:t>3</a:t>
            </a:r>
            <a:endParaRPr lang="cs-CZ" baseline="-25000" dirty="0"/>
          </a:p>
        </p:txBody>
      </p:sp>
    </p:spTree>
    <p:extLst>
      <p:ext uri="{BB962C8B-B14F-4D97-AF65-F5344CB8AC3E}">
        <p14:creationId xmlns:p14="http://schemas.microsoft.com/office/powerpoint/2010/main" val="15872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228600" y="228600"/>
            <a:ext cx="8763000" cy="6248400"/>
          </a:xfrm>
        </p:spPr>
        <p:txBody>
          <a:bodyPr>
            <a:normAutofit/>
          </a:bodyPr>
          <a:lstStyle/>
          <a:p>
            <a:pPr marL="0" indent="0">
              <a:buNone/>
            </a:pPr>
            <a:r>
              <a:rPr lang="en-GB" altLang="en-US" sz="2400" b="1" dirty="0">
                <a:cs typeface="Arial" panose="020B0604020202020204" pitchFamily="34" charset="0"/>
              </a:rPr>
              <a:t>3. </a:t>
            </a:r>
            <a:r>
              <a:rPr lang="en-GB" altLang="en-US" sz="2400" b="1" dirty="0" err="1">
                <a:cs typeface="Arial" panose="020B0604020202020204" pitchFamily="34" charset="0"/>
              </a:rPr>
              <a:t>Kovové</a:t>
            </a:r>
            <a:r>
              <a:rPr lang="en-GB" altLang="en-US" sz="2400" b="1" dirty="0">
                <a:cs typeface="Arial" panose="020B0604020202020204" pitchFamily="34" charset="0"/>
              </a:rPr>
              <a:t> </a:t>
            </a:r>
            <a:r>
              <a:rPr lang="en-GB" altLang="en-US" sz="2400" b="1" dirty="0" err="1">
                <a:cs typeface="Arial" panose="020B0604020202020204" pitchFamily="34" charset="0"/>
              </a:rPr>
              <a:t>hydridy</a:t>
            </a:r>
            <a:endParaRPr lang="cs-CZ" altLang="en-US" sz="2400" b="1" dirty="0">
              <a:cs typeface="Arial" panose="020B0604020202020204" pitchFamily="34" charset="0"/>
            </a:endParaRPr>
          </a:p>
          <a:p>
            <a:pPr marL="0" indent="0">
              <a:buNone/>
            </a:pPr>
            <a:r>
              <a:rPr lang="en-GB" altLang="en-US" sz="2000" dirty="0">
                <a:cs typeface="Arial" panose="020B0604020202020204" pitchFamily="34" charset="0"/>
              </a:rPr>
              <a:t> </a:t>
            </a:r>
          </a:p>
          <a:p>
            <a:pPr eaLnBrk="1" hangingPunct="1">
              <a:buFontTx/>
              <a:buChar char="-"/>
            </a:pPr>
            <a:r>
              <a:rPr lang="en-GB" altLang="en-US" sz="2000" dirty="0" err="1">
                <a:cs typeface="Arial" panose="020B0604020202020204" pitchFamily="34" charset="0"/>
              </a:rPr>
              <a:t>vznikají</a:t>
            </a:r>
            <a:r>
              <a:rPr lang="en-GB" altLang="en-US" sz="2000" dirty="0">
                <a:cs typeface="Arial" panose="020B0604020202020204" pitchFamily="34" charset="0"/>
              </a:rPr>
              <a:t> </a:t>
            </a:r>
            <a:r>
              <a:rPr lang="en-GB" altLang="en-US" sz="2000" dirty="0" err="1">
                <a:cs typeface="Arial" panose="020B0604020202020204" pitchFamily="34" charset="0"/>
              </a:rPr>
              <a:t>exotermní</a:t>
            </a:r>
            <a:r>
              <a:rPr lang="en-GB" altLang="en-US" sz="2000" dirty="0">
                <a:cs typeface="Arial" panose="020B0604020202020204" pitchFamily="34" charset="0"/>
              </a:rPr>
              <a:t> </a:t>
            </a:r>
            <a:r>
              <a:rPr lang="en-GB" altLang="en-US" sz="2000" dirty="0" err="1">
                <a:cs typeface="Arial" panose="020B0604020202020204" pitchFamily="34" charset="0"/>
              </a:rPr>
              <a:t>adsorpcí</a:t>
            </a:r>
            <a:r>
              <a:rPr lang="en-GB" altLang="en-US" sz="2000" dirty="0">
                <a:cs typeface="Arial" panose="020B0604020202020204" pitchFamily="34" charset="0"/>
              </a:rPr>
              <a:t> </a:t>
            </a:r>
            <a:r>
              <a:rPr lang="en-GB" altLang="en-US" sz="2000" dirty="0" err="1">
                <a:cs typeface="Arial" panose="020B0604020202020204" pitchFamily="34" charset="0"/>
              </a:rPr>
              <a:t>vodíku</a:t>
            </a:r>
            <a:r>
              <a:rPr lang="en-GB" altLang="en-US" sz="2000" dirty="0">
                <a:cs typeface="Arial" panose="020B0604020202020204" pitchFamily="34" charset="0"/>
              </a:rPr>
              <a:t> p</a:t>
            </a:r>
            <a:r>
              <a:rPr lang="cs-CZ" altLang="en-US" sz="2000" dirty="0">
                <a:cs typeface="Arial" panose="020B0604020202020204" pitchFamily="34" charset="0"/>
              </a:rPr>
              <a:t>ř</a:t>
            </a:r>
            <a:r>
              <a:rPr lang="en-GB" altLang="en-US" sz="2000" dirty="0" err="1">
                <a:cs typeface="Arial" panose="020B0604020202020204" pitchFamily="34" charset="0"/>
              </a:rPr>
              <a:t>íslušným</a:t>
            </a:r>
            <a:r>
              <a:rPr lang="en-GB" altLang="en-US" sz="2000" dirty="0">
                <a:cs typeface="Arial" panose="020B0604020202020204" pitchFamily="34" charset="0"/>
              </a:rPr>
              <a:t> </a:t>
            </a:r>
            <a:r>
              <a:rPr lang="en-GB" altLang="en-US" sz="2000" dirty="0" err="1">
                <a:cs typeface="Arial" panose="020B0604020202020204" pitchFamily="34" charset="0"/>
              </a:rPr>
              <a:t>kovem</a:t>
            </a:r>
            <a:r>
              <a:rPr lang="cs-CZ" altLang="en-US" sz="2000" dirty="0">
                <a:cs typeface="Arial" panose="020B0604020202020204" pitchFamily="34" charset="0"/>
              </a:rPr>
              <a:t>.</a:t>
            </a:r>
          </a:p>
          <a:p>
            <a:pPr marL="0" indent="0">
              <a:buNone/>
            </a:pPr>
            <a:endParaRPr lang="en-GB" altLang="en-US" sz="800" dirty="0">
              <a:cs typeface="Arial" panose="020B0604020202020204" pitchFamily="34" charset="0"/>
            </a:endParaRPr>
          </a:p>
          <a:p>
            <a:pPr eaLnBrk="1" hangingPunct="1">
              <a:buFontTx/>
              <a:buChar char="-"/>
            </a:pPr>
            <a:r>
              <a:rPr lang="en-GB" altLang="en-US" sz="2000" dirty="0" err="1">
                <a:cs typeface="Arial" panose="020B0604020202020204" pitchFamily="34" charset="0"/>
              </a:rPr>
              <a:t>vodík</a:t>
            </a:r>
            <a:r>
              <a:rPr lang="en-GB" altLang="en-US" sz="2000" dirty="0">
                <a:cs typeface="Arial" panose="020B0604020202020204" pitchFamily="34" charset="0"/>
              </a:rPr>
              <a:t> je </a:t>
            </a:r>
            <a:r>
              <a:rPr lang="en-GB" altLang="en-US" sz="2000" dirty="0" err="1">
                <a:cs typeface="Arial" panose="020B0604020202020204" pitchFamily="34" charset="0"/>
              </a:rPr>
              <a:t>zabudován</a:t>
            </a:r>
            <a:r>
              <a:rPr lang="en-GB" altLang="en-US" sz="2000" dirty="0">
                <a:cs typeface="Arial" panose="020B0604020202020204" pitchFamily="34" charset="0"/>
              </a:rPr>
              <a:t> v </a:t>
            </a:r>
            <a:r>
              <a:rPr lang="en-GB" altLang="en-US" sz="2000" dirty="0" err="1">
                <a:cs typeface="Arial" panose="020B0604020202020204" pitchFamily="34" charset="0"/>
              </a:rPr>
              <a:t>krystalické</a:t>
            </a:r>
            <a:r>
              <a:rPr lang="en-GB" altLang="en-US" sz="2000" dirty="0">
                <a:cs typeface="Arial" panose="020B0604020202020204" pitchFamily="34" charset="0"/>
              </a:rPr>
              <a:t> m</a:t>
            </a:r>
            <a:r>
              <a:rPr lang="cs-CZ" altLang="en-US" sz="2000" dirty="0">
                <a:cs typeface="Arial" panose="020B0604020202020204" pitchFamily="34" charset="0"/>
              </a:rPr>
              <a:t>ř</a:t>
            </a:r>
            <a:r>
              <a:rPr lang="en-GB" altLang="en-US" sz="2000" dirty="0" err="1">
                <a:cs typeface="Arial" panose="020B0604020202020204" pitchFamily="34" charset="0"/>
              </a:rPr>
              <a:t>ížce</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r>
              <a:rPr lang="en-GB" altLang="en-US" sz="2000" dirty="0">
                <a:cs typeface="Arial" panose="020B0604020202020204" pitchFamily="34" charset="0"/>
              </a:rPr>
              <a:t> v </a:t>
            </a:r>
            <a:r>
              <a:rPr lang="en-GB" altLang="en-US" sz="2000" dirty="0" err="1">
                <a:cs typeface="Arial" panose="020B0604020202020204" pitchFamily="34" charset="0"/>
              </a:rPr>
              <a:t>nestechiometrickém</a:t>
            </a:r>
            <a:r>
              <a:rPr lang="en-GB" altLang="en-US" sz="2000" dirty="0">
                <a:cs typeface="Arial" panose="020B0604020202020204" pitchFamily="34" charset="0"/>
              </a:rPr>
              <a:t> </a:t>
            </a:r>
            <a:r>
              <a:rPr lang="en-GB" altLang="en-US" sz="2000" dirty="0" err="1">
                <a:cs typeface="Arial" panose="020B0604020202020204" pitchFamily="34" charset="0"/>
              </a:rPr>
              <a:t>pom</a:t>
            </a:r>
            <a:r>
              <a:rPr lang="cs-CZ" altLang="en-US" sz="2000" dirty="0">
                <a:cs typeface="Arial" panose="020B0604020202020204" pitchFamily="34" charset="0"/>
              </a:rPr>
              <a:t>ě</a:t>
            </a:r>
            <a:r>
              <a:rPr lang="en-GB" altLang="en-US" sz="2000" dirty="0" err="1">
                <a:cs typeface="Arial" panose="020B0604020202020204" pitchFamily="34" charset="0"/>
              </a:rPr>
              <a:t>ru</a:t>
            </a:r>
            <a:r>
              <a:rPr lang="en-GB" altLang="en-US" sz="2000" dirty="0">
                <a:cs typeface="Arial" panose="020B0604020202020204" pitchFamily="34" charset="0"/>
              </a:rPr>
              <a:t>, </a:t>
            </a:r>
            <a:r>
              <a:rPr lang="en-GB" altLang="en-US" sz="2000" dirty="0" err="1">
                <a:cs typeface="Arial" panose="020B0604020202020204" pitchFamily="34" charset="0"/>
              </a:rPr>
              <a:t>který</a:t>
            </a:r>
            <a:r>
              <a:rPr lang="en-GB" altLang="en-US" sz="2000" dirty="0">
                <a:cs typeface="Arial" panose="020B0604020202020204" pitchFamily="34" charset="0"/>
              </a:rPr>
              <a:t> </a:t>
            </a:r>
            <a:r>
              <a:rPr lang="en-GB" altLang="en-US" sz="2000" dirty="0" err="1">
                <a:cs typeface="Arial" panose="020B0604020202020204" pitchFamily="34" charset="0"/>
              </a:rPr>
              <a:t>závisí</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tlaku</a:t>
            </a:r>
            <a:r>
              <a:rPr lang="en-GB" altLang="en-US" sz="2000" dirty="0">
                <a:cs typeface="Arial" panose="020B0604020202020204" pitchFamily="34" charset="0"/>
              </a:rPr>
              <a:t> </a:t>
            </a:r>
            <a:r>
              <a:rPr lang="en-GB" altLang="en-US" sz="2000" dirty="0" err="1">
                <a:cs typeface="Arial" panose="020B0604020202020204" pitchFamily="34" charset="0"/>
              </a:rPr>
              <a:t>vodíku</a:t>
            </a:r>
            <a:r>
              <a:rPr lang="en-GB" altLang="en-US" sz="2000" dirty="0">
                <a:cs typeface="Arial" panose="020B0604020202020204" pitchFamily="34" charset="0"/>
              </a:rPr>
              <a:t> a </a:t>
            </a:r>
            <a:r>
              <a:rPr lang="en-GB" altLang="en-US" sz="2000" dirty="0" err="1">
                <a:cs typeface="Arial" panose="020B0604020202020204" pitchFamily="34" charset="0"/>
              </a:rPr>
              <a:t>teplot</a:t>
            </a:r>
            <a:r>
              <a:rPr lang="cs-CZ" altLang="en-US" sz="2000" dirty="0">
                <a:cs typeface="Arial" panose="020B0604020202020204" pitchFamily="34" charset="0"/>
              </a:rPr>
              <a:t>ě</a:t>
            </a:r>
            <a:r>
              <a:rPr lang="en-GB" altLang="en-US" sz="2000" dirty="0">
                <a:cs typeface="Arial" panose="020B0604020202020204" pitchFamily="34" charset="0"/>
              </a:rPr>
              <a:t>.</a:t>
            </a:r>
            <a:endParaRPr lang="cs-CZ" altLang="en-US" sz="2000" dirty="0">
              <a:cs typeface="Arial" panose="020B0604020202020204" pitchFamily="34" charset="0"/>
            </a:endParaRPr>
          </a:p>
          <a:p>
            <a:pPr marL="0" indent="0">
              <a:buNone/>
            </a:pPr>
            <a:endParaRPr lang="cs-CZ" altLang="en-US" sz="800" dirty="0">
              <a:cs typeface="Arial" panose="020B0604020202020204" pitchFamily="34" charset="0"/>
            </a:endParaRPr>
          </a:p>
          <a:p>
            <a:pPr marL="0" indent="0">
              <a:buNone/>
            </a:pPr>
            <a:r>
              <a:rPr lang="en-GB" altLang="en-US" sz="2000" dirty="0">
                <a:cs typeface="Arial" panose="020B0604020202020204" pitchFamily="34" charset="0"/>
              </a:rPr>
              <a:t>- </a:t>
            </a:r>
            <a:r>
              <a:rPr lang="en-GB" altLang="en-US" sz="2000" dirty="0" err="1">
                <a:cs typeface="Arial" panose="020B0604020202020204" pitchFamily="34" charset="0"/>
              </a:rPr>
              <a:t>tyto</a:t>
            </a:r>
            <a:r>
              <a:rPr lang="en-GB" altLang="en-US" sz="2000" dirty="0">
                <a:cs typeface="Arial" panose="020B0604020202020204" pitchFamily="34" charset="0"/>
              </a:rPr>
              <a:t> </a:t>
            </a:r>
            <a:r>
              <a:rPr lang="en-GB" altLang="en-US" sz="2000" dirty="0" err="1">
                <a:cs typeface="Arial" panose="020B0604020202020204" pitchFamily="34" charset="0"/>
              </a:rPr>
              <a:t>hydridy</a:t>
            </a:r>
            <a:r>
              <a:rPr lang="en-GB" altLang="en-US" sz="2000" dirty="0">
                <a:cs typeface="Arial" panose="020B0604020202020204" pitchFamily="34" charset="0"/>
              </a:rPr>
              <a:t>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p</a:t>
            </a:r>
            <a:r>
              <a:rPr lang="cs-CZ" altLang="en-US" sz="2000" dirty="0">
                <a:cs typeface="Arial" panose="020B0604020202020204" pitchFamily="34" charset="0"/>
              </a:rPr>
              <a:t>ř</a:t>
            </a:r>
            <a:r>
              <a:rPr lang="en-GB" altLang="en-US" sz="2000" dirty="0" err="1">
                <a:cs typeface="Arial" panose="020B0604020202020204" pitchFamily="34" charset="0"/>
              </a:rPr>
              <a:t>echodné</a:t>
            </a:r>
            <a:r>
              <a:rPr lang="en-GB" altLang="en-US" sz="2000" dirty="0">
                <a:cs typeface="Arial" panose="020B0604020202020204" pitchFamily="34" charset="0"/>
              </a:rPr>
              <a:t> </a:t>
            </a:r>
            <a:r>
              <a:rPr lang="en-GB" altLang="en-US" sz="2000" dirty="0" err="1">
                <a:cs typeface="Arial" panose="020B0604020202020204" pitchFamily="34" charset="0"/>
              </a:rPr>
              <a:t>prvky</a:t>
            </a:r>
            <a:r>
              <a:rPr lang="en-GB" altLang="en-US" sz="2000" dirty="0">
                <a:cs typeface="Arial" panose="020B0604020202020204" pitchFamily="34" charset="0"/>
              </a:rPr>
              <a:t>, </a:t>
            </a:r>
            <a:r>
              <a:rPr lang="en-GB" altLang="en-US" sz="2000" dirty="0" err="1">
                <a:cs typeface="Arial" panose="020B0604020202020204" pitchFamily="34" charset="0"/>
              </a:rPr>
              <a:t>lanthanoidy</a:t>
            </a:r>
            <a:r>
              <a:rPr lang="en-GB" altLang="en-US" sz="2000" dirty="0">
                <a:cs typeface="Arial" panose="020B0604020202020204" pitchFamily="34" charset="0"/>
              </a:rPr>
              <a:t> a </a:t>
            </a:r>
            <a:r>
              <a:rPr lang="en-GB" altLang="en-US" sz="2000" dirty="0" err="1">
                <a:cs typeface="Arial" panose="020B0604020202020204" pitchFamily="34" charset="0"/>
              </a:rPr>
              <a:t>aktinoidy</a:t>
            </a:r>
            <a:endParaRPr lang="en-GB"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nejvíce</a:t>
            </a:r>
            <a:r>
              <a:rPr lang="en-GB" altLang="en-US" sz="2000" dirty="0">
                <a:cs typeface="Arial" panose="020B0604020202020204" pitchFamily="34" charset="0"/>
              </a:rPr>
              <a:t> </a:t>
            </a:r>
            <a:r>
              <a:rPr lang="en-GB" altLang="en-US" sz="2000" dirty="0" err="1">
                <a:cs typeface="Arial" panose="020B0604020202020204" pitchFamily="34" charset="0"/>
              </a:rPr>
              <a:t>vodíku</a:t>
            </a:r>
            <a:r>
              <a:rPr lang="en-GB" altLang="en-US" sz="2000" dirty="0">
                <a:cs typeface="Arial" panose="020B0604020202020204" pitchFamily="34" charset="0"/>
              </a:rPr>
              <a:t> </a:t>
            </a:r>
            <a:r>
              <a:rPr lang="en-GB" altLang="en-US" sz="2000" dirty="0" err="1">
                <a:cs typeface="Arial" panose="020B0604020202020204" pitchFamily="34" charset="0"/>
              </a:rPr>
              <a:t>pohltí</a:t>
            </a:r>
            <a:r>
              <a:rPr lang="en-GB" altLang="en-US" sz="2000" dirty="0">
                <a:cs typeface="Arial" panose="020B0604020202020204" pitchFamily="34" charset="0"/>
              </a:rPr>
              <a:t> </a:t>
            </a:r>
            <a:r>
              <a:rPr lang="en-GB" altLang="en-US" sz="2000" dirty="0" err="1">
                <a:cs typeface="Arial" panose="020B0604020202020204" pitchFamily="34" charset="0"/>
              </a:rPr>
              <a:t>Pd</a:t>
            </a:r>
            <a:r>
              <a:rPr lang="en-GB" altLang="en-US" sz="2000" dirty="0">
                <a:cs typeface="Arial" panose="020B0604020202020204" pitchFamily="34" charset="0"/>
              </a:rPr>
              <a:t>  (900 </a:t>
            </a:r>
            <a:r>
              <a:rPr lang="en-GB" altLang="en-US" sz="2000" dirty="0" err="1">
                <a:cs typeface="Arial" panose="020B0604020202020204" pitchFamily="34" charset="0"/>
              </a:rPr>
              <a:t>násobek</a:t>
            </a:r>
            <a:r>
              <a:rPr lang="en-GB" altLang="en-US" sz="2000" dirty="0">
                <a:cs typeface="Arial" panose="020B0604020202020204" pitchFamily="34" charset="0"/>
              </a:rPr>
              <a:t> obj.) a Pt. </a:t>
            </a:r>
          </a:p>
          <a:p>
            <a:pPr eaLnBrk="1" hangingPunct="1">
              <a:buFont typeface="Wingdings" pitchFamily="2" charset="2"/>
              <a:buNone/>
            </a:pPr>
            <a:endParaRPr lang="cs-CZ" altLang="en-US" sz="800" dirty="0">
              <a:cs typeface="Arial" panose="020B0604020202020204" pitchFamily="34" charset="0"/>
            </a:endParaRPr>
          </a:p>
          <a:p>
            <a:pPr eaLnBrk="1" hangingPunct="1">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vesm</a:t>
            </a:r>
            <a:r>
              <a:rPr lang="cs-CZ" altLang="en-US" sz="2000" dirty="0">
                <a:cs typeface="Arial" panose="020B0604020202020204" pitchFamily="34" charset="0"/>
              </a:rPr>
              <a:t>ě</a:t>
            </a:r>
            <a:r>
              <a:rPr lang="en-GB" altLang="en-US" sz="2000" dirty="0">
                <a:cs typeface="Arial" panose="020B0604020202020204" pitchFamily="34" charset="0"/>
              </a:rPr>
              <a:t>s net</a:t>
            </a:r>
            <a:r>
              <a:rPr lang="cs-CZ" altLang="en-US" sz="2000" dirty="0">
                <a:cs typeface="Arial" panose="020B0604020202020204" pitchFamily="34" charset="0"/>
              </a:rPr>
              <a:t>ě</a:t>
            </a:r>
            <a:r>
              <a:rPr lang="en-GB" altLang="en-US" sz="2000" dirty="0" err="1">
                <a:cs typeface="Arial" panose="020B0604020202020204" pitchFamily="34" charset="0"/>
              </a:rPr>
              <a:t>kavé</a:t>
            </a:r>
            <a:r>
              <a:rPr lang="en-GB" altLang="en-US" sz="2000" dirty="0">
                <a:cs typeface="Arial" panose="020B0604020202020204" pitchFamily="34" charset="0"/>
              </a:rPr>
              <a:t> </a:t>
            </a:r>
            <a:r>
              <a:rPr lang="en-GB" altLang="en-US" sz="2000" dirty="0" err="1">
                <a:cs typeface="Arial" panose="020B0604020202020204" pitchFamily="34" charset="0"/>
              </a:rPr>
              <a:t>látky</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vlastností</a:t>
            </a:r>
            <a:endParaRPr lang="en-GB" altLang="en-US" sz="2000" dirty="0">
              <a:cs typeface="Arial" panose="020B0604020202020204" pitchFamily="34" charset="0"/>
            </a:endParaRPr>
          </a:p>
          <a:p>
            <a:pPr eaLnBrk="1" hangingPunct="1">
              <a:buFont typeface="Wingdings" pitchFamily="2" charset="2"/>
              <a:buNone/>
            </a:pPr>
            <a:endParaRPr lang="cs-CZ" altLang="en-US" sz="800" dirty="0">
              <a:cs typeface="Arial" panose="020B0604020202020204" pitchFamily="34" charset="0"/>
            </a:endParaRPr>
          </a:p>
          <a:p>
            <a:pPr eaLnBrk="1" hangingPunct="1">
              <a:buFontTx/>
              <a:buChar char="-"/>
            </a:pP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významné</a:t>
            </a:r>
            <a:r>
              <a:rPr lang="en-GB" altLang="en-US" sz="2000" dirty="0">
                <a:cs typeface="Arial" panose="020B0604020202020204" pitchFamily="34" charset="0"/>
              </a:rPr>
              <a:t> v </a:t>
            </a:r>
            <a:r>
              <a:rPr lang="en-GB" altLang="en-US" sz="2000" dirty="0" err="1">
                <a:cs typeface="Arial" panose="020B0604020202020204" pitchFamily="34" charset="0"/>
              </a:rPr>
              <a:t>heterogenní</a:t>
            </a:r>
            <a:r>
              <a:rPr lang="en-GB" altLang="en-US" sz="2000" dirty="0">
                <a:cs typeface="Arial" panose="020B0604020202020204" pitchFamily="34" charset="0"/>
              </a:rPr>
              <a:t> </a:t>
            </a:r>
            <a:r>
              <a:rPr lang="en-GB" altLang="en-US" sz="2000" dirty="0" err="1">
                <a:cs typeface="Arial" panose="020B0604020202020204" pitchFamily="34" charset="0"/>
              </a:rPr>
              <a:t>katalýze</a:t>
            </a:r>
            <a:endParaRPr lang="cs-CZ" altLang="en-US" sz="2000" dirty="0">
              <a:cs typeface="Arial" panose="020B0604020202020204" pitchFamily="34" charset="0"/>
            </a:endParaRPr>
          </a:p>
          <a:p>
            <a:pPr marL="0" indent="0" eaLnBrk="1" hangingPunct="1">
              <a:buNone/>
            </a:pPr>
            <a:r>
              <a:rPr lang="cs-CZ" altLang="en-US" sz="2000" dirty="0">
                <a:cs typeface="Arial" panose="020B0604020202020204" pitchFamily="34" charset="0"/>
              </a:rPr>
              <a:t>    </a:t>
            </a:r>
            <a:r>
              <a:rPr lang="en-GB" altLang="en-US" sz="2000" dirty="0">
                <a:cs typeface="Arial" panose="020B0604020202020204" pitchFamily="34" charset="0"/>
              </a:rPr>
              <a:t>(</a:t>
            </a:r>
            <a:r>
              <a:rPr lang="cs-CZ" altLang="en-US" sz="2000" dirty="0">
                <a:cs typeface="Arial" panose="020B0604020202020204" pitchFamily="34" charset="0"/>
              </a:rPr>
              <a:t>zejm. </a:t>
            </a:r>
            <a:r>
              <a:rPr lang="en-GB" altLang="en-US" sz="2000" dirty="0" err="1">
                <a:cs typeface="Arial" panose="020B0604020202020204" pitchFamily="34" charset="0"/>
              </a:rPr>
              <a:t>katalytická</a:t>
            </a:r>
            <a:r>
              <a:rPr lang="en-GB" altLang="en-US" sz="2000" dirty="0">
                <a:cs typeface="Arial" panose="020B0604020202020204" pitchFamily="34" charset="0"/>
              </a:rPr>
              <a:t> </a:t>
            </a:r>
            <a:r>
              <a:rPr lang="en-GB" altLang="en-US" sz="2000" dirty="0" err="1">
                <a:cs typeface="Arial" panose="020B0604020202020204" pitchFamily="34" charset="0"/>
              </a:rPr>
              <a:t>hydrogenace</a:t>
            </a:r>
            <a:r>
              <a:rPr lang="en-GB" altLang="en-US" sz="2000" dirty="0">
                <a:cs typeface="Arial" panose="020B0604020202020204" pitchFamily="34" charset="0"/>
              </a:rPr>
              <a:t>)</a:t>
            </a:r>
            <a:endParaRPr lang="cs-CZ" altLang="en-US" sz="2000" dirty="0">
              <a:cs typeface="Arial" panose="020B0604020202020204" pitchFamily="34" charset="0"/>
            </a:endParaRPr>
          </a:p>
        </p:txBody>
      </p:sp>
      <p:pic>
        <p:nvPicPr>
          <p:cNvPr id="168962" name="Picture 2" descr="VÃ½sledek obrÃ¡zku pro metal hydr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796" y="3604567"/>
            <a:ext cx="3605505" cy="308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440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04803"/>
            <a:ext cx="8229600" cy="648511"/>
          </a:xfrm>
        </p:spPr>
        <p:txBody>
          <a:bodyPr>
            <a:normAutofit/>
          </a:bodyPr>
          <a:lstStyle/>
          <a:p>
            <a:r>
              <a:rPr lang="cs-CZ" sz="2400" b="1" dirty="0">
                <a:latin typeface="+mn-lt"/>
              </a:rPr>
              <a:t>Ni-hydridový článek (</a:t>
            </a:r>
            <a:r>
              <a:rPr lang="cs-CZ" sz="2400" b="1" dirty="0" err="1">
                <a:latin typeface="+mn-lt"/>
              </a:rPr>
              <a:t>Nickel</a:t>
            </a:r>
            <a:r>
              <a:rPr lang="cs-CZ" sz="2400" b="1" dirty="0">
                <a:latin typeface="+mn-lt"/>
              </a:rPr>
              <a:t>–metal hydride </a:t>
            </a:r>
            <a:r>
              <a:rPr lang="cs-CZ" sz="2400" b="1" dirty="0" err="1">
                <a:latin typeface="+mn-lt"/>
              </a:rPr>
              <a:t>battery</a:t>
            </a:r>
            <a:r>
              <a:rPr lang="cs-CZ" sz="2400" b="1" dirty="0">
                <a:latin typeface="+mn-lt"/>
              </a:rPr>
              <a:t>)</a:t>
            </a:r>
          </a:p>
        </p:txBody>
      </p:sp>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936" y="1329419"/>
            <a:ext cx="6791322" cy="503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5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3"/>
          <p:cNvSpPr>
            <a:spLocks noGrp="1" noChangeArrowheads="1"/>
          </p:cNvSpPr>
          <p:nvPr>
            <p:ph idx="1"/>
          </p:nvPr>
        </p:nvSpPr>
        <p:spPr>
          <a:xfrm>
            <a:off x="152400" y="304800"/>
            <a:ext cx="8839200" cy="6310604"/>
          </a:xfrm>
        </p:spPr>
        <p:txBody>
          <a:bodyPr>
            <a:noAutofit/>
          </a:bodyPr>
          <a:lstStyle/>
          <a:p>
            <a:pPr eaLnBrk="1" hangingPunct="1">
              <a:lnSpc>
                <a:spcPct val="90000"/>
              </a:lnSpc>
              <a:buFont typeface="Wingdings" pitchFamily="2" charset="2"/>
              <a:buNone/>
            </a:pPr>
            <a:r>
              <a:rPr lang="en-GB" altLang="en-US" sz="2000" dirty="0" err="1">
                <a:cs typeface="Arial" panose="020B0604020202020204" pitchFamily="34" charset="0"/>
              </a:rPr>
              <a:t>První</a:t>
            </a:r>
            <a:r>
              <a:rPr lang="en-GB" altLang="en-US" sz="2000" dirty="0">
                <a:cs typeface="Arial" panose="020B0604020202020204" pitchFamily="34" charset="0"/>
              </a:rPr>
              <a:t> </a:t>
            </a:r>
            <a:r>
              <a:rPr lang="en-GB" altLang="en-US" sz="2000" dirty="0" err="1">
                <a:cs typeface="Arial" panose="020B0604020202020204" pitchFamily="34" charset="0"/>
              </a:rPr>
              <a:t>prvek</a:t>
            </a:r>
            <a:r>
              <a:rPr lang="en-GB" altLang="en-US" sz="2000" dirty="0">
                <a:cs typeface="Arial" panose="020B0604020202020204" pitchFamily="34" charset="0"/>
              </a:rPr>
              <a:t> </a:t>
            </a:r>
            <a:r>
              <a:rPr lang="en-GB" altLang="en-US" sz="2000" dirty="0" err="1">
                <a:cs typeface="Arial" panose="020B0604020202020204" pitchFamily="34" charset="0"/>
              </a:rPr>
              <a:t>periodického</a:t>
            </a:r>
            <a:r>
              <a:rPr lang="en-GB" altLang="en-US" sz="2000" dirty="0">
                <a:cs typeface="Arial" panose="020B0604020202020204" pitchFamily="34" charset="0"/>
              </a:rPr>
              <a:t> </a:t>
            </a:r>
            <a:r>
              <a:rPr lang="en-GB" altLang="en-US" sz="2000" dirty="0" err="1">
                <a:cs typeface="Arial" panose="020B0604020202020204" pitchFamily="34" charset="0"/>
              </a:rPr>
              <a:t>systému</a:t>
            </a:r>
            <a:r>
              <a:rPr lang="en-GB" altLang="en-US" sz="2000" dirty="0">
                <a:cs typeface="Arial" panose="020B0604020202020204" pitchFamily="34" charset="0"/>
              </a:rPr>
              <a:t>; </a:t>
            </a:r>
          </a:p>
          <a:p>
            <a:pPr eaLnBrk="1" hangingPunct="1">
              <a:lnSpc>
                <a:spcPct val="90000"/>
              </a:lnSpc>
              <a:buFont typeface="Wingdings" pitchFamily="2" charset="2"/>
              <a:buNone/>
            </a:pPr>
            <a:r>
              <a:rPr lang="en-GB" altLang="en-US" sz="2000" dirty="0">
                <a:cs typeface="Arial" panose="020B0604020202020204" pitchFamily="34" charset="0"/>
              </a:rPr>
              <a:t>                el. </a:t>
            </a:r>
            <a:r>
              <a:rPr lang="en-GB" altLang="en-US" sz="2000" dirty="0" err="1">
                <a:cs typeface="Arial" panose="020B0604020202020204" pitchFamily="34" charset="0"/>
              </a:rPr>
              <a:t>konfigurace</a:t>
            </a:r>
            <a:r>
              <a:rPr lang="en-GB" altLang="en-US" sz="2000" dirty="0">
                <a:cs typeface="Arial" panose="020B0604020202020204" pitchFamily="34" charset="0"/>
              </a:rPr>
              <a:t>: 1s</a:t>
            </a:r>
            <a:r>
              <a:rPr lang="en-GB" altLang="en-US" sz="2000" baseline="30000" dirty="0">
                <a:cs typeface="Arial" panose="020B0604020202020204" pitchFamily="34" charset="0"/>
              </a:rPr>
              <a:t>1</a:t>
            </a:r>
            <a:endParaRPr lang="en-GB" altLang="en-US" sz="2000" dirty="0">
              <a:cs typeface="Arial" panose="020B0604020202020204" pitchFamily="34" charset="0"/>
            </a:endParaRPr>
          </a:p>
          <a:p>
            <a:pPr marL="0" indent="0">
              <a:buNone/>
            </a:pPr>
            <a:r>
              <a:rPr lang="cs-CZ" altLang="en-US" sz="2000" dirty="0">
                <a:cs typeface="Arial" panose="020B0604020202020204" pitchFamily="34" charset="0"/>
              </a:rPr>
              <a:t>nejednoznačné</a:t>
            </a:r>
            <a:r>
              <a:rPr lang="en-GB" altLang="en-US" sz="2000" dirty="0">
                <a:cs typeface="Arial" panose="020B0604020202020204" pitchFamily="34" charset="0"/>
              </a:rPr>
              <a:t> </a:t>
            </a:r>
            <a:r>
              <a:rPr lang="en-GB" altLang="en-US" sz="2000" dirty="0" err="1">
                <a:cs typeface="Arial" panose="020B0604020202020204" pitchFamily="34" charset="0"/>
              </a:rPr>
              <a:t>za</a:t>
            </a:r>
            <a:r>
              <a:rPr lang="cs-CZ" altLang="en-US" sz="2000" dirty="0">
                <a:cs typeface="Arial" panose="020B0604020202020204" pitchFamily="34" charset="0"/>
              </a:rPr>
              <a:t>ř</a:t>
            </a:r>
            <a:r>
              <a:rPr lang="en-GB" altLang="en-US" sz="2000" dirty="0" err="1">
                <a:cs typeface="Arial" panose="020B0604020202020204" pitchFamily="34" charset="0"/>
              </a:rPr>
              <a:t>azení</a:t>
            </a:r>
            <a:r>
              <a:rPr lang="en-GB" altLang="en-US" sz="2000" dirty="0">
                <a:cs typeface="Arial" panose="020B0604020202020204" pitchFamily="34" charset="0"/>
              </a:rPr>
              <a:t>, </a:t>
            </a:r>
            <a:r>
              <a:rPr lang="en-GB" altLang="en-US" sz="2000" dirty="0" err="1">
                <a:cs typeface="Arial" panose="020B0604020202020204" pitchFamily="34" charset="0"/>
              </a:rPr>
              <a:t>nej</a:t>
            </a:r>
            <a:r>
              <a:rPr lang="cs-CZ" altLang="en-US" sz="2000" dirty="0">
                <a:cs typeface="Arial" panose="020B0604020202020204" pitchFamily="34" charset="0"/>
              </a:rPr>
              <a:t>č</a:t>
            </a:r>
            <a:r>
              <a:rPr lang="en-GB" altLang="en-US" sz="2000" dirty="0" err="1">
                <a:cs typeface="Arial" panose="020B0604020202020204" pitchFamily="34" charset="0"/>
              </a:rPr>
              <a:t>ast</a:t>
            </a:r>
            <a:r>
              <a:rPr lang="cs-CZ" altLang="en-US" sz="2000" dirty="0">
                <a:cs typeface="Arial" panose="020B0604020202020204" pitchFamily="34" charset="0"/>
              </a:rPr>
              <a:t>ě</a:t>
            </a:r>
            <a:r>
              <a:rPr lang="en-GB" altLang="en-US" sz="2000" dirty="0" err="1">
                <a:cs typeface="Arial" panose="020B0604020202020204" pitchFamily="34" charset="0"/>
              </a:rPr>
              <a:t>ji</a:t>
            </a:r>
            <a:r>
              <a:rPr lang="en-GB" altLang="en-US" sz="2000" dirty="0">
                <a:cs typeface="Arial" panose="020B0604020202020204" pitchFamily="34" charset="0"/>
              </a:rPr>
              <a:t> </a:t>
            </a:r>
            <a:r>
              <a:rPr lang="en-GB" altLang="en-US" sz="2000" dirty="0" err="1">
                <a:cs typeface="Arial" panose="020B0604020202020204" pitchFamily="34" charset="0"/>
              </a:rPr>
              <a:t>za</a:t>
            </a:r>
            <a:r>
              <a:rPr lang="cs-CZ" altLang="en-US" sz="2000" dirty="0">
                <a:cs typeface="Arial" panose="020B0604020202020204" pitchFamily="34" charset="0"/>
              </a:rPr>
              <a:t>ř</a:t>
            </a:r>
            <a:r>
              <a:rPr lang="en-GB" altLang="en-US" sz="2000" dirty="0" err="1">
                <a:cs typeface="Arial" panose="020B0604020202020204" pitchFamily="34" charset="0"/>
              </a:rPr>
              <a:t>azován</a:t>
            </a:r>
            <a:r>
              <a:rPr lang="en-GB" altLang="en-US" sz="2000" dirty="0">
                <a:cs typeface="Arial" panose="020B0604020202020204" pitchFamily="34" charset="0"/>
              </a:rPr>
              <a:t> do 1. </a:t>
            </a:r>
            <a:r>
              <a:rPr lang="en-GB" altLang="en-US" sz="2000" dirty="0" err="1">
                <a:cs typeface="Arial" panose="020B0604020202020204" pitchFamily="34" charset="0"/>
              </a:rPr>
              <a:t>nebo</a:t>
            </a:r>
            <a:r>
              <a:rPr lang="en-GB" altLang="en-US" sz="2000" dirty="0">
                <a:cs typeface="Arial" panose="020B0604020202020204" pitchFamily="34" charset="0"/>
              </a:rPr>
              <a:t> 7. </a:t>
            </a:r>
            <a:r>
              <a:rPr lang="en-GB" altLang="en-US" sz="2000" dirty="0" err="1">
                <a:cs typeface="Arial" panose="020B0604020202020204" pitchFamily="34" charset="0"/>
              </a:rPr>
              <a:t>hlavní</a:t>
            </a:r>
            <a:r>
              <a:rPr lang="en-GB" altLang="en-US" sz="2000" dirty="0">
                <a:cs typeface="Arial" panose="020B0604020202020204" pitchFamily="34" charset="0"/>
              </a:rPr>
              <a:t> </a:t>
            </a:r>
            <a:r>
              <a:rPr lang="en-GB" altLang="en-US" sz="2000" dirty="0" err="1">
                <a:cs typeface="Arial" panose="020B0604020202020204" pitchFamily="34" charset="0"/>
              </a:rPr>
              <a:t>podskupiny</a:t>
            </a:r>
            <a:endParaRPr lang="cs-CZ" altLang="en-US" sz="2000" dirty="0">
              <a:cs typeface="Arial" panose="020B0604020202020204" pitchFamily="34" charset="0"/>
            </a:endParaRPr>
          </a:p>
          <a:p>
            <a:pPr marL="0" indent="0">
              <a:buNone/>
            </a:pPr>
            <a:endParaRPr lang="en-GB" altLang="en-US" sz="2000" dirty="0">
              <a:cs typeface="Arial" panose="020B0604020202020204" pitchFamily="34" charset="0"/>
            </a:endParaRPr>
          </a:p>
          <a:p>
            <a:pPr marL="0" indent="0">
              <a:buNone/>
            </a:pPr>
            <a:r>
              <a:rPr lang="cs-CZ" altLang="en-US" sz="2000" dirty="0">
                <a:cs typeface="Arial" panose="020B0604020202020204" pitchFamily="34" charset="0"/>
              </a:rPr>
              <a:t>   H· = chybí 1 elektron do </a:t>
            </a:r>
            <a:r>
              <a:rPr lang="en-GB" altLang="en-US" sz="2000" dirty="0" err="1">
                <a:cs typeface="Arial" panose="020B0604020202020204" pitchFamily="34" charset="0"/>
              </a:rPr>
              <a:t>konfigurace</a:t>
            </a:r>
            <a:r>
              <a:rPr lang="cs-CZ" altLang="en-US" sz="2000" dirty="0">
                <a:cs typeface="Arial" panose="020B0604020202020204" pitchFamily="34" charset="0"/>
              </a:rPr>
              <a:t> nejbližšího vzácného plynu</a:t>
            </a:r>
          </a:p>
          <a:p>
            <a:pPr marL="0" indent="0">
              <a:buNone/>
            </a:pPr>
            <a:r>
              <a:rPr lang="cs-CZ" altLang="en-US" sz="2000" dirty="0">
                <a:cs typeface="Arial" panose="020B0604020202020204" pitchFamily="34" charset="0"/>
              </a:rPr>
              <a:t>   H</a:t>
            </a:r>
            <a:r>
              <a:rPr lang="cs-CZ" altLang="en-US" sz="2000" baseline="-25000" dirty="0">
                <a:cs typeface="Arial" panose="020B0604020202020204" pitchFamily="34" charset="0"/>
              </a:rPr>
              <a:t>2 </a:t>
            </a:r>
          </a:p>
          <a:p>
            <a:pPr marL="0" indent="0">
              <a:buNone/>
            </a:pPr>
            <a:r>
              <a:rPr lang="cs-CZ" altLang="en-US" sz="2000" baseline="-25000" dirty="0">
                <a:cs typeface="Arial" panose="020B0604020202020204" pitchFamily="34" charset="0"/>
              </a:rPr>
              <a:t>    </a:t>
            </a:r>
            <a:r>
              <a:rPr lang="en-GB" altLang="en-US" sz="2000" dirty="0">
                <a:cs typeface="Arial" panose="020B0604020202020204" pitchFamily="34" charset="0"/>
              </a:rPr>
              <a:t>H</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cs-CZ" altLang="en-US" sz="2000" dirty="0">
                <a:cs typeface="Arial" panose="020B0604020202020204" pitchFamily="34" charset="0"/>
              </a:rPr>
              <a:t>= proton</a:t>
            </a:r>
            <a:endParaRPr lang="en-GB" altLang="en-US" sz="2000" dirty="0">
              <a:cs typeface="Arial" panose="020B0604020202020204" pitchFamily="34" charset="0"/>
            </a:endParaRPr>
          </a:p>
          <a:p>
            <a:pPr marL="0" indent="0">
              <a:buNone/>
            </a:pPr>
            <a:r>
              <a:rPr lang="cs-CZ" altLang="en-US" sz="2000" dirty="0">
                <a:cs typeface="Arial" panose="020B0604020202020204" pitchFamily="34" charset="0"/>
              </a:rPr>
              <a:t>   </a:t>
            </a:r>
            <a:r>
              <a:rPr lang="en-GB" altLang="en-US" sz="2000" dirty="0">
                <a:cs typeface="Arial" panose="020B0604020202020204" pitchFamily="34" charset="0"/>
              </a:rPr>
              <a:t>H</a:t>
            </a:r>
            <a:r>
              <a:rPr lang="en-GB" altLang="en-US" sz="2000" baseline="30000" dirty="0">
                <a:cs typeface="Arial" panose="020B0604020202020204" pitchFamily="34" charset="0"/>
              </a:rPr>
              <a:t>-</a:t>
            </a:r>
            <a:r>
              <a:rPr lang="en-GB" altLang="en-US" sz="2000" dirty="0">
                <a:cs typeface="Arial" panose="020B0604020202020204" pitchFamily="34" charset="0"/>
              </a:rPr>
              <a:t> </a:t>
            </a:r>
          </a:p>
          <a:p>
            <a:pPr eaLnBrk="1" hangingPunct="1">
              <a:lnSpc>
                <a:spcPct val="9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oxida</a:t>
            </a:r>
            <a:r>
              <a:rPr lang="cs-CZ" altLang="en-US" sz="2000" dirty="0">
                <a:cs typeface="Arial" panose="020B0604020202020204" pitchFamily="34" charset="0"/>
              </a:rPr>
              <a:t>č</a:t>
            </a:r>
            <a:r>
              <a:rPr lang="en-GB" altLang="en-US" sz="2000" dirty="0">
                <a:cs typeface="Arial" panose="020B0604020202020204" pitchFamily="34" charset="0"/>
              </a:rPr>
              <a:t>n</a:t>
            </a:r>
            <a:r>
              <a:rPr lang="cs-CZ" altLang="en-US" sz="2000" dirty="0">
                <a:cs typeface="Arial" panose="020B0604020202020204" pitchFamily="34" charset="0"/>
              </a:rPr>
              <a:t>í</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íslo</a:t>
            </a:r>
            <a:r>
              <a:rPr lang="cs-CZ" altLang="en-US" sz="2000" dirty="0">
                <a:cs typeface="Arial" panose="020B0604020202020204" pitchFamily="34" charset="0"/>
              </a:rPr>
              <a:t>:</a:t>
            </a:r>
            <a:r>
              <a:rPr lang="en-GB" altLang="en-US" sz="2000" dirty="0">
                <a:cs typeface="Arial" panose="020B0604020202020204" pitchFamily="34" charset="0"/>
              </a:rPr>
              <a:t> +I, 0 a -I, </a:t>
            </a:r>
          </a:p>
          <a:p>
            <a:pPr eaLnBrk="1" hangingPunct="1">
              <a:lnSpc>
                <a:spcPct val="9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typická</a:t>
            </a:r>
            <a:r>
              <a:rPr lang="en-GB" altLang="en-US" sz="2000" dirty="0">
                <a:cs typeface="Arial" panose="020B0604020202020204" pitchFamily="34" charset="0"/>
              </a:rPr>
              <a:t> </a:t>
            </a:r>
            <a:r>
              <a:rPr lang="en-GB" altLang="en-US" sz="2000" dirty="0" err="1">
                <a:cs typeface="Arial" panose="020B0604020202020204" pitchFamily="34" charset="0"/>
              </a:rPr>
              <a:t>tvorba</a:t>
            </a:r>
            <a:r>
              <a:rPr lang="en-GB" altLang="en-US" sz="2000" dirty="0">
                <a:cs typeface="Arial" panose="020B0604020202020204" pitchFamily="34" charset="0"/>
              </a:rPr>
              <a:t> </a:t>
            </a:r>
            <a:r>
              <a:rPr lang="en-GB" altLang="en-US" sz="2000" dirty="0" err="1">
                <a:cs typeface="Arial" panose="020B0604020202020204" pitchFamily="34" charset="0"/>
              </a:rPr>
              <a:t>kovalentní</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a:t>
            </a:r>
            <a:r>
              <a:rPr lang="en-GB" altLang="en-US" sz="2000" dirty="0" err="1">
                <a:cs typeface="Arial" panose="020B0604020202020204" pitchFamily="34" charset="0"/>
              </a:rPr>
              <a:t>jako</a:t>
            </a:r>
            <a:r>
              <a:rPr lang="en-GB" altLang="en-US" sz="2000" dirty="0">
                <a:cs typeface="Arial" panose="020B0604020202020204" pitchFamily="34" charset="0"/>
              </a:rPr>
              <a:t> u p-</a:t>
            </a:r>
            <a:r>
              <a:rPr lang="en-GB" altLang="en-US" sz="2000" dirty="0" err="1">
                <a:cs typeface="Arial" panose="020B0604020202020204" pitchFamily="34" charset="0"/>
              </a:rPr>
              <a:t>prvk</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ze</a:t>
            </a:r>
            <a:r>
              <a:rPr lang="en-GB" altLang="en-US" sz="2000" dirty="0">
                <a:cs typeface="Arial" panose="020B0604020202020204" pitchFamily="34" charset="0"/>
              </a:rPr>
              <a:t> </a:t>
            </a:r>
            <a:r>
              <a:rPr lang="en-GB" altLang="en-US" sz="2000" dirty="0" err="1">
                <a:cs typeface="Arial" panose="020B0604020202020204" pitchFamily="34" charset="0"/>
              </a:rPr>
              <a:t>st</a:t>
            </a:r>
            <a:r>
              <a:rPr lang="cs-CZ" altLang="en-US" sz="2000" dirty="0">
                <a:cs typeface="Arial" panose="020B0604020202020204" pitchFamily="34" charset="0"/>
              </a:rPr>
              <a:t>ř</a:t>
            </a:r>
            <a:r>
              <a:rPr lang="en-GB" altLang="en-US" sz="2000" dirty="0" err="1">
                <a:cs typeface="Arial" panose="020B0604020202020204" pitchFamily="34" charset="0"/>
              </a:rPr>
              <a:t>edu</a:t>
            </a:r>
            <a:r>
              <a:rPr lang="en-GB" altLang="en-US" sz="2000" dirty="0">
                <a:cs typeface="Arial" panose="020B0604020202020204" pitchFamily="34" charset="0"/>
              </a:rPr>
              <a:t> 2. </a:t>
            </a:r>
            <a:r>
              <a:rPr lang="en-GB" altLang="en-US" sz="2000" dirty="0" err="1">
                <a:cs typeface="Arial" panose="020B0604020202020204" pitchFamily="34" charset="0"/>
              </a:rPr>
              <a:t>periody</a:t>
            </a:r>
            <a:endParaRPr lang="en-GB" altLang="en-US" sz="2000" dirty="0">
              <a:cs typeface="Arial" panose="020B0604020202020204" pitchFamily="34" charset="0"/>
            </a:endParaRPr>
          </a:p>
          <a:p>
            <a:pPr algn="just" eaLnBrk="1" hangingPunct="1">
              <a:lnSpc>
                <a:spcPct val="120000"/>
              </a:lnSpc>
              <a:buFont typeface="Wingdings" pitchFamily="2" charset="2"/>
              <a:buNone/>
            </a:pPr>
            <a:r>
              <a:rPr lang="en-GB" altLang="en-US" sz="2000" b="1" dirty="0">
                <a:cs typeface="Arial" panose="020B0604020202020204" pitchFamily="34" charset="0"/>
              </a:rPr>
              <a:t>-</a:t>
            </a:r>
            <a:r>
              <a:rPr lang="cs-CZ" altLang="en-US" sz="2000" b="1" dirty="0">
                <a:cs typeface="Arial" panose="020B0604020202020204" pitchFamily="34" charset="0"/>
              </a:rPr>
              <a:t> </a:t>
            </a:r>
            <a:r>
              <a:rPr lang="en-GB" altLang="en-US" sz="2000" b="1" dirty="0" err="1">
                <a:cs typeface="Arial" panose="020B0604020202020204" pitchFamily="34" charset="0"/>
              </a:rPr>
              <a:t>vysoká</a:t>
            </a:r>
            <a:r>
              <a:rPr lang="en-GB" altLang="en-US" sz="2000" b="1" dirty="0">
                <a:cs typeface="Arial" panose="020B0604020202020204" pitchFamily="34" charset="0"/>
              </a:rPr>
              <a:t> </a:t>
            </a:r>
            <a:r>
              <a:rPr lang="en-GB" altLang="en-US" sz="2000" b="1" dirty="0" err="1">
                <a:cs typeface="Arial" panose="020B0604020202020204" pitchFamily="34" charset="0"/>
              </a:rPr>
              <a:t>ioniza</a:t>
            </a:r>
            <a:r>
              <a:rPr lang="cs-CZ" altLang="en-US" sz="2000" b="1" dirty="0">
                <a:cs typeface="Arial" panose="020B0604020202020204" pitchFamily="34" charset="0"/>
              </a:rPr>
              <a:t>č</a:t>
            </a:r>
            <a:r>
              <a:rPr lang="en-GB" altLang="en-US" sz="2000" b="1" dirty="0" err="1">
                <a:cs typeface="Arial" panose="020B0604020202020204" pitchFamily="34" charset="0"/>
              </a:rPr>
              <a:t>ní</a:t>
            </a:r>
            <a:r>
              <a:rPr lang="en-GB" altLang="en-US" sz="2000" b="1" dirty="0">
                <a:cs typeface="Arial" panose="020B0604020202020204" pitchFamily="34" charset="0"/>
              </a:rPr>
              <a:t> </a:t>
            </a:r>
            <a:r>
              <a:rPr lang="en-GB" altLang="en-US" sz="2000" b="1" dirty="0" err="1">
                <a:cs typeface="Arial" panose="020B0604020202020204" pitchFamily="34" charset="0"/>
              </a:rPr>
              <a:t>energie</a:t>
            </a:r>
            <a:r>
              <a:rPr lang="cs-CZ" altLang="en-US" sz="2000" dirty="0">
                <a:cs typeface="Arial" panose="020B0604020202020204" pitchFamily="34" charset="0"/>
              </a:rPr>
              <a:t>:</a:t>
            </a:r>
            <a:r>
              <a:rPr lang="en-GB" altLang="en-US" sz="2000" dirty="0">
                <a:cs typeface="Arial" panose="020B0604020202020204" pitchFamily="34" charset="0"/>
              </a:rPr>
              <a:t> + 13</a:t>
            </a:r>
            <a:r>
              <a:rPr lang="cs-CZ" altLang="en-US" sz="2000" dirty="0">
                <a:cs typeface="Arial" panose="020B0604020202020204" pitchFamily="34" charset="0"/>
              </a:rPr>
              <a:t>.</a:t>
            </a:r>
            <a:r>
              <a:rPr lang="en-GB" altLang="en-US" sz="2000" dirty="0">
                <a:cs typeface="Arial" panose="020B0604020202020204" pitchFamily="34" charset="0"/>
              </a:rPr>
              <a:t>6 eV (1312 kJ / </a:t>
            </a:r>
            <a:r>
              <a:rPr lang="en-GB" altLang="en-US" sz="2000" dirty="0" err="1">
                <a:cs typeface="Arial" panose="020B0604020202020204" pitchFamily="34" charset="0"/>
              </a:rPr>
              <a:t>mol</a:t>
            </a:r>
            <a:r>
              <a:rPr lang="en-GB" altLang="en-US" sz="2000" dirty="0">
                <a:cs typeface="Arial" panose="020B0604020202020204" pitchFamily="34" charset="0"/>
              </a:rPr>
              <a:t>) </a:t>
            </a:r>
            <a:r>
              <a:rPr lang="en-GB" altLang="en-US" sz="2000" dirty="0" err="1">
                <a:cs typeface="Arial" panose="020B0604020202020204" pitchFamily="34" charset="0"/>
              </a:rPr>
              <a:t>srovnatelná</a:t>
            </a:r>
            <a:r>
              <a:rPr lang="cs-CZ" altLang="en-US" sz="2000" dirty="0">
                <a:cs typeface="Arial" panose="020B0604020202020204" pitchFamily="34" charset="0"/>
              </a:rPr>
              <a:t> </a:t>
            </a:r>
            <a:r>
              <a:rPr lang="en-GB" altLang="en-US" sz="2000" dirty="0">
                <a:cs typeface="Arial" panose="020B0604020202020204" pitchFamily="34" charset="0"/>
              </a:rPr>
              <a:t>s </a:t>
            </a:r>
            <a:r>
              <a:rPr lang="en-GB" altLang="en-US" sz="2000" dirty="0" err="1">
                <a:cs typeface="Arial" panose="020B0604020202020204" pitchFamily="34" charset="0"/>
              </a:rPr>
              <a:t>nejelektronegativn</a:t>
            </a:r>
            <a:r>
              <a:rPr lang="cs-CZ" altLang="en-US" sz="2000" dirty="0">
                <a:cs typeface="Arial" panose="020B0604020202020204" pitchFamily="34" charset="0"/>
              </a:rPr>
              <a:t>ě</a:t>
            </a:r>
            <a:r>
              <a:rPr lang="en-GB" altLang="en-US" sz="2000" dirty="0" err="1">
                <a:cs typeface="Arial" panose="020B0604020202020204" pitchFamily="34" charset="0"/>
              </a:rPr>
              <a:t>jšímí</a:t>
            </a:r>
            <a:r>
              <a:rPr lang="en-GB" altLang="en-US" sz="2000" dirty="0">
                <a:cs typeface="Arial" panose="020B0604020202020204" pitchFamily="34" charset="0"/>
              </a:rPr>
              <a:t> </a:t>
            </a:r>
            <a:r>
              <a:rPr lang="en-GB" altLang="en-US" sz="2000" dirty="0" err="1">
                <a:cs typeface="Arial" panose="020B0604020202020204" pitchFamily="34" charset="0"/>
              </a:rPr>
              <a:t>prvky</a:t>
            </a:r>
            <a:r>
              <a:rPr lang="en-GB" altLang="en-US" sz="2000" dirty="0">
                <a:cs typeface="Arial" panose="020B0604020202020204" pitchFamily="34" charset="0"/>
              </a:rPr>
              <a:t> (d</a:t>
            </a:r>
            <a:r>
              <a:rPr lang="cs-CZ" altLang="en-US" sz="2000" dirty="0">
                <a:cs typeface="Arial" panose="020B0604020202020204" pitchFamily="34" charset="0"/>
              </a:rPr>
              <a:t>ů</a:t>
            </a:r>
            <a:r>
              <a:rPr lang="en-GB" altLang="en-US" sz="2000" dirty="0" err="1">
                <a:cs typeface="Arial" panose="020B0604020202020204" pitchFamily="34" charset="0"/>
              </a:rPr>
              <a:t>sledek</a:t>
            </a:r>
            <a:r>
              <a:rPr lang="en-GB" altLang="en-US" sz="2000" dirty="0">
                <a:cs typeface="Arial" panose="020B0604020202020204" pitchFamily="34" charset="0"/>
              </a:rPr>
              <a:t> </a:t>
            </a:r>
            <a:r>
              <a:rPr lang="en-GB" altLang="en-US" sz="2000" dirty="0" err="1">
                <a:cs typeface="Arial" panose="020B0604020202020204" pitchFamily="34" charset="0"/>
              </a:rPr>
              <a:t>nepatrného</a:t>
            </a:r>
            <a:r>
              <a:rPr lang="en-GB" altLang="en-US" sz="2000" dirty="0">
                <a:cs typeface="Arial" panose="020B0604020202020204" pitchFamily="34" charset="0"/>
              </a:rPr>
              <a:t> </a:t>
            </a:r>
            <a:r>
              <a:rPr lang="en-GB" altLang="en-US" sz="2000" dirty="0" err="1">
                <a:cs typeface="Arial" panose="020B0604020202020204" pitchFamily="34" charset="0"/>
              </a:rPr>
              <a:t>rozm</a:t>
            </a:r>
            <a:r>
              <a:rPr lang="cs-CZ" altLang="en-US" sz="2000" dirty="0">
                <a:cs typeface="Arial" panose="020B0604020202020204" pitchFamily="34" charset="0"/>
              </a:rPr>
              <a:t>ě</a:t>
            </a:r>
            <a:r>
              <a:rPr lang="en-GB" altLang="en-US" sz="2000" dirty="0" err="1">
                <a:cs typeface="Arial" panose="020B0604020202020204" pitchFamily="34" charset="0"/>
              </a:rPr>
              <a:t>ru</a:t>
            </a:r>
            <a:r>
              <a:rPr lang="en-GB" altLang="en-US" sz="2000" dirty="0">
                <a:cs typeface="Arial" panose="020B0604020202020204" pitchFamily="34" charset="0"/>
              </a:rPr>
              <a:t> </a:t>
            </a:r>
            <a:r>
              <a:rPr lang="en-GB" altLang="en-US" sz="2000" dirty="0" err="1">
                <a:cs typeface="Arial" panose="020B0604020202020204" pitchFamily="34" charset="0"/>
              </a:rPr>
              <a:t>atomu</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a:t>
            </a:r>
            <a:r>
              <a:rPr lang="en-GB" altLang="en-US" sz="2000" dirty="0" err="1">
                <a:cs typeface="Arial" panose="020B0604020202020204" pitchFamily="34" charset="0"/>
              </a:rPr>
              <a:t>kovalentní</a:t>
            </a:r>
            <a:r>
              <a:rPr lang="en-GB" altLang="en-US" sz="2000" dirty="0">
                <a:cs typeface="Arial" panose="020B0604020202020204" pitchFamily="34" charset="0"/>
              </a:rPr>
              <a:t> </a:t>
            </a:r>
            <a:r>
              <a:rPr lang="en-GB" altLang="en-US" sz="2000" dirty="0" err="1">
                <a:cs typeface="Arial" panose="020B0604020202020204" pitchFamily="34" charset="0"/>
              </a:rPr>
              <a:t>vazby</a:t>
            </a:r>
            <a:endParaRPr lang="cs-CZ" altLang="en-US" sz="2000" dirty="0">
              <a:cs typeface="Arial" panose="020B0604020202020204" pitchFamily="34" charset="0"/>
            </a:endParaRPr>
          </a:p>
          <a:p>
            <a:pPr algn="just">
              <a:lnSpc>
                <a:spcPct val="120000"/>
              </a:lnSpc>
              <a:buNone/>
            </a:pPr>
            <a:r>
              <a:rPr lang="cs-CZ" altLang="en-US" sz="2000" dirty="0">
                <a:cs typeface="Arial" panose="020B0604020202020204" pitchFamily="34" charset="0"/>
              </a:rPr>
              <a:t>- </a:t>
            </a:r>
            <a:r>
              <a:rPr lang="en-GB" altLang="en-US" sz="2000" b="1" dirty="0" err="1">
                <a:cs typeface="Arial" panose="020B0604020202020204" pitchFamily="34" charset="0"/>
              </a:rPr>
              <a:t>izotopy</a:t>
            </a:r>
            <a:r>
              <a:rPr lang="en-GB" altLang="en-US" sz="2000" dirty="0">
                <a:cs typeface="Arial" panose="020B0604020202020204" pitchFamily="34" charset="0"/>
              </a:rPr>
              <a:t>: </a:t>
            </a:r>
            <a:r>
              <a:rPr lang="cs-CZ" altLang="en-US" sz="2000" dirty="0">
                <a:cs typeface="Arial" panose="020B0604020202020204" pitchFamily="34" charset="0"/>
              </a:rPr>
              <a:t>(lehký) </a:t>
            </a:r>
            <a:r>
              <a:rPr lang="en-GB" altLang="en-US" sz="2000" dirty="0" err="1">
                <a:cs typeface="Arial" panose="020B0604020202020204" pitchFamily="34" charset="0"/>
              </a:rPr>
              <a:t>vodík</a:t>
            </a:r>
            <a:r>
              <a:rPr lang="en-GB" altLang="en-US" sz="2000" dirty="0">
                <a:cs typeface="Arial" panose="020B0604020202020204" pitchFamily="34" charset="0"/>
              </a:rPr>
              <a:t> </a:t>
            </a:r>
            <a:r>
              <a:rPr lang="en-GB" altLang="en-US" sz="2000" baseline="30000" dirty="0">
                <a:cs typeface="Arial" panose="020B0604020202020204" pitchFamily="34" charset="0"/>
              </a:rPr>
              <a:t>1</a:t>
            </a:r>
            <a:r>
              <a:rPr lang="en-GB" altLang="en-US" sz="2000" dirty="0">
                <a:cs typeface="Arial" panose="020B0604020202020204" pitchFamily="34" charset="0"/>
              </a:rPr>
              <a:t>H</a:t>
            </a:r>
            <a:r>
              <a:rPr lang="cs-CZ" altLang="en-US" sz="2000" dirty="0">
                <a:cs typeface="Arial" panose="020B0604020202020204" pitchFamily="34" charset="0"/>
              </a:rPr>
              <a:t>;</a:t>
            </a:r>
            <a:r>
              <a:rPr lang="en-GB" altLang="en-US" sz="2000" dirty="0">
                <a:cs typeface="Arial" panose="020B0604020202020204" pitchFamily="34" charset="0"/>
              </a:rPr>
              <a:t> deuterium (t</a:t>
            </a:r>
            <a:r>
              <a:rPr lang="cs-CZ" altLang="en-US" sz="2000" dirty="0">
                <a:cs typeface="Arial" panose="020B0604020202020204" pitchFamily="34" charset="0"/>
              </a:rPr>
              <a:t>ě</a:t>
            </a:r>
            <a:r>
              <a:rPr lang="en-GB" altLang="en-US" sz="2000" dirty="0" err="1">
                <a:cs typeface="Arial" panose="020B0604020202020204" pitchFamily="34" charset="0"/>
              </a:rPr>
              <a:t>žký</a:t>
            </a:r>
            <a:r>
              <a:rPr lang="en-GB" altLang="en-US" sz="2000" dirty="0">
                <a:cs typeface="Arial" panose="020B0604020202020204" pitchFamily="34" charset="0"/>
              </a:rPr>
              <a:t> </a:t>
            </a:r>
            <a:r>
              <a:rPr lang="en-GB" altLang="en-US" sz="2000" dirty="0" err="1">
                <a:cs typeface="Arial" panose="020B0604020202020204" pitchFamily="34" charset="0"/>
              </a:rPr>
              <a:t>vodík</a:t>
            </a:r>
            <a:r>
              <a:rPr lang="en-GB" altLang="en-US" sz="2000" dirty="0">
                <a:cs typeface="Arial" panose="020B0604020202020204" pitchFamily="34" charset="0"/>
              </a:rPr>
              <a:t>) </a:t>
            </a:r>
            <a:r>
              <a:rPr lang="en-GB" altLang="en-US" sz="2000" baseline="30000" dirty="0">
                <a:cs typeface="Arial" panose="020B0604020202020204" pitchFamily="34" charset="0"/>
              </a:rPr>
              <a:t>2</a:t>
            </a:r>
            <a:r>
              <a:rPr lang="en-GB" altLang="en-US" sz="2000" dirty="0">
                <a:cs typeface="Arial" panose="020B0604020202020204" pitchFamily="34" charset="0"/>
              </a:rPr>
              <a:t>H </a:t>
            </a:r>
            <a:r>
              <a:rPr lang="cs-CZ" altLang="en-US" sz="2000" dirty="0">
                <a:cs typeface="Arial" panose="020B0604020202020204" pitchFamily="34" charset="0"/>
              </a:rPr>
              <a:t>č</a:t>
            </a:r>
            <a:r>
              <a:rPr lang="en-GB" altLang="en-US" sz="2000" dirty="0" err="1">
                <a:cs typeface="Arial" panose="020B0604020202020204" pitchFamily="34" charset="0"/>
              </a:rPr>
              <a:t>i</a:t>
            </a:r>
            <a:r>
              <a:rPr lang="en-GB" altLang="en-US" sz="2000" dirty="0">
                <a:cs typeface="Arial" panose="020B0604020202020204" pitchFamily="34" charset="0"/>
              </a:rPr>
              <a:t> D</a:t>
            </a:r>
            <a:r>
              <a:rPr lang="cs-CZ" altLang="en-US" sz="2000" dirty="0">
                <a:cs typeface="Arial" panose="020B0604020202020204" pitchFamily="34" charset="0"/>
              </a:rPr>
              <a:t>;</a:t>
            </a:r>
            <a:r>
              <a:rPr lang="en-GB" altLang="en-US" sz="2000" dirty="0">
                <a:cs typeface="Arial" panose="020B0604020202020204" pitchFamily="34" charset="0"/>
              </a:rPr>
              <a:t> tritium </a:t>
            </a:r>
            <a:r>
              <a:rPr lang="en-GB" altLang="en-US" sz="2000" baseline="30000" dirty="0">
                <a:cs typeface="Arial" panose="020B0604020202020204" pitchFamily="34" charset="0"/>
              </a:rPr>
              <a:t>3</a:t>
            </a:r>
            <a:r>
              <a:rPr lang="en-GB" altLang="en-US" sz="2000" dirty="0">
                <a:cs typeface="Arial" panose="020B0604020202020204" pitchFamily="34" charset="0"/>
              </a:rPr>
              <a:t>H </a:t>
            </a:r>
            <a:r>
              <a:rPr lang="cs-CZ" altLang="en-US" sz="2000" dirty="0">
                <a:cs typeface="Arial" panose="020B0604020202020204" pitchFamily="34" charset="0"/>
              </a:rPr>
              <a:t>č</a:t>
            </a:r>
            <a:r>
              <a:rPr lang="en-GB" altLang="en-US" sz="2000" dirty="0" err="1">
                <a:cs typeface="Arial" panose="020B0604020202020204" pitchFamily="34" charset="0"/>
              </a:rPr>
              <a:t>i</a:t>
            </a:r>
            <a:r>
              <a:rPr lang="en-GB" altLang="en-US" sz="2000" dirty="0">
                <a:cs typeface="Arial" panose="020B0604020202020204" pitchFamily="34" charset="0"/>
              </a:rPr>
              <a:t> T (</a:t>
            </a:r>
            <a:r>
              <a:rPr lang="en-GB" altLang="en-US" sz="2000" dirty="0" err="1">
                <a:cs typeface="Arial" panose="020B0604020202020204" pitchFamily="34" charset="0"/>
              </a:rPr>
              <a:t>radioaktivní</a:t>
            </a:r>
            <a:r>
              <a:rPr lang="en-GB" altLang="en-US" sz="2000" dirty="0">
                <a:cs typeface="Arial" panose="020B0604020202020204" pitchFamily="34" charset="0"/>
              </a:rPr>
              <a:t>).</a:t>
            </a:r>
            <a:endParaRPr lang="en-GB" altLang="en-US" sz="2000" b="1" dirty="0">
              <a:cs typeface="Arial" panose="020B0604020202020204" pitchFamily="34" charset="0"/>
            </a:endParaRPr>
          </a:p>
        </p:txBody>
      </p:sp>
    </p:spTree>
    <p:extLst>
      <p:ext uri="{BB962C8B-B14F-4D97-AF65-F5344CB8AC3E}">
        <p14:creationId xmlns:p14="http://schemas.microsoft.com/office/powerpoint/2010/main" val="3003313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idx="1"/>
          </p:nvPr>
        </p:nvSpPr>
        <p:spPr>
          <a:xfrm>
            <a:off x="152400" y="304800"/>
            <a:ext cx="8839200" cy="5318125"/>
          </a:xfrm>
        </p:spPr>
        <p:txBody>
          <a:bodyPr>
            <a:normAutofit/>
          </a:bodyPr>
          <a:lstStyle/>
          <a:p>
            <a:pPr marL="0" indent="0">
              <a:buNone/>
            </a:pPr>
            <a:r>
              <a:rPr lang="en-GB" altLang="en-US" sz="2400" b="1" dirty="0">
                <a:cs typeface="Arial" panose="020B0604020202020204" pitchFamily="34" charset="0"/>
              </a:rPr>
              <a:t>4.</a:t>
            </a:r>
            <a:r>
              <a:rPr lang="en-GB" altLang="en-US" sz="2400" dirty="0">
                <a:cs typeface="Arial" panose="020B0604020202020204" pitchFamily="34" charset="0"/>
              </a:rPr>
              <a:t> </a:t>
            </a:r>
            <a:r>
              <a:rPr lang="en-GB" altLang="en-US" sz="2400" b="1" dirty="0" err="1">
                <a:cs typeface="Arial" panose="020B0604020202020204" pitchFamily="34" charset="0"/>
              </a:rPr>
              <a:t>Polymerní</a:t>
            </a:r>
            <a:r>
              <a:rPr lang="en-GB" altLang="en-US" sz="2400" b="1" dirty="0">
                <a:cs typeface="Arial" panose="020B0604020202020204" pitchFamily="34" charset="0"/>
              </a:rPr>
              <a:t> </a:t>
            </a:r>
            <a:r>
              <a:rPr lang="en-GB" altLang="en-US" sz="2400" b="1" dirty="0" err="1">
                <a:cs typeface="Arial" panose="020B0604020202020204" pitchFamily="34" charset="0"/>
              </a:rPr>
              <a:t>hydridy</a:t>
            </a:r>
            <a:endParaRPr lang="cs-CZ" altLang="en-US" sz="2400" b="1" dirty="0">
              <a:cs typeface="Arial" panose="020B0604020202020204" pitchFamily="34" charset="0"/>
            </a:endParaRPr>
          </a:p>
          <a:p>
            <a:pPr marL="0" indent="0">
              <a:buNone/>
            </a:pPr>
            <a:r>
              <a:rPr lang="en-GB" altLang="en-US" sz="800" dirty="0">
                <a:cs typeface="Arial" panose="020B0604020202020204" pitchFamily="34" charset="0"/>
              </a:rPr>
              <a:t> </a:t>
            </a:r>
          </a:p>
          <a:p>
            <a:pPr eaLnBrk="1" hangingPunct="1">
              <a:lnSpc>
                <a:spcPct val="90000"/>
              </a:lnSpc>
              <a:buFontTx/>
              <a:buChar char="-"/>
            </a:pPr>
            <a:r>
              <a:rPr lang="en-GB" altLang="en-US" sz="2000" dirty="0">
                <a:cs typeface="Arial" panose="020B0604020202020204" pitchFamily="34" charset="0"/>
              </a:rPr>
              <a:t>p</a:t>
            </a:r>
            <a:r>
              <a:rPr lang="cs-CZ" altLang="en-US" sz="2000" dirty="0">
                <a:cs typeface="Arial" panose="020B0604020202020204" pitchFamily="34" charset="0"/>
              </a:rPr>
              <a:t>ř</a:t>
            </a:r>
            <a:r>
              <a:rPr lang="en-GB" altLang="en-US" sz="2000" dirty="0" err="1">
                <a:cs typeface="Arial" panose="020B0604020202020204" pitchFamily="34" charset="0"/>
              </a:rPr>
              <a:t>echodný</a:t>
            </a:r>
            <a:r>
              <a:rPr lang="en-GB" altLang="en-US" sz="2000" dirty="0">
                <a:cs typeface="Arial" panose="020B0604020202020204" pitchFamily="34" charset="0"/>
              </a:rPr>
              <a:t>, </a:t>
            </a:r>
            <a:r>
              <a:rPr lang="en-GB" altLang="en-US" sz="2000" dirty="0" err="1">
                <a:cs typeface="Arial" panose="020B0604020202020204" pitchFamily="34" charset="0"/>
              </a:rPr>
              <a:t>iontov</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kovalentní</a:t>
            </a:r>
            <a:r>
              <a:rPr lang="en-GB" altLang="en-US" sz="2000" dirty="0">
                <a:cs typeface="Arial" panose="020B0604020202020204" pitchFamily="34" charset="0"/>
              </a:rPr>
              <a:t> </a:t>
            </a:r>
            <a:r>
              <a:rPr lang="en-GB" altLang="en-US" sz="2000" dirty="0" err="1">
                <a:cs typeface="Arial" panose="020B0604020202020204" pitchFamily="34" charset="0"/>
              </a:rPr>
              <a:t>charakter</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a:t>
            </a:r>
            <a:endParaRPr lang="cs-CZ" altLang="en-US" sz="2000" dirty="0">
              <a:cs typeface="Arial" panose="020B0604020202020204" pitchFamily="34" charset="0"/>
            </a:endParaRPr>
          </a:p>
          <a:p>
            <a:pPr marL="0" indent="0">
              <a:buNone/>
            </a:pPr>
            <a:r>
              <a:rPr lang="en-GB" altLang="en-US" sz="2000" dirty="0" err="1">
                <a:cs typeface="Arial" panose="020B0604020202020204" pitchFamily="34" charset="0"/>
              </a:rPr>
              <a:t>polymerní</a:t>
            </a:r>
            <a:r>
              <a:rPr lang="en-GB" altLang="en-US" sz="2000" dirty="0">
                <a:cs typeface="Arial" panose="020B0604020202020204" pitchFamily="34" charset="0"/>
              </a:rPr>
              <a:t> </a:t>
            </a:r>
            <a:r>
              <a:rPr lang="en-GB" altLang="en-US" sz="2000" dirty="0" err="1">
                <a:cs typeface="Arial" panose="020B0604020202020204" pitchFamily="34" charset="0"/>
              </a:rPr>
              <a:t>molekuly</a:t>
            </a:r>
            <a:endParaRPr lang="en-GB" altLang="en-US" sz="2000" dirty="0">
              <a:cs typeface="Arial" panose="020B0604020202020204" pitchFamily="34" charset="0"/>
            </a:endParaRPr>
          </a:p>
          <a:p>
            <a:pPr eaLnBrk="1" hangingPunct="1">
              <a:lnSpc>
                <a:spcPct val="90000"/>
              </a:lnSpc>
              <a:buFont typeface="Wingdings" pitchFamily="2" charset="2"/>
              <a:buNone/>
            </a:pPr>
            <a:r>
              <a:rPr lang="en-GB" altLang="en-US" sz="2000" dirty="0">
                <a:cs typeface="Arial" panose="020B0604020202020204" pitchFamily="34" charset="0"/>
              </a:rPr>
              <a:t>- </a:t>
            </a:r>
            <a:r>
              <a:rPr lang="en-GB" altLang="en-US" sz="2000" dirty="0" err="1">
                <a:cs typeface="Arial" panose="020B0604020202020204" pitchFamily="34" charset="0"/>
              </a:rPr>
              <a:t>tyto</a:t>
            </a:r>
            <a:r>
              <a:rPr lang="en-GB" altLang="en-US" sz="2000" dirty="0">
                <a:cs typeface="Arial" panose="020B0604020202020204" pitchFamily="34" charset="0"/>
              </a:rPr>
              <a:t> </a:t>
            </a:r>
            <a:r>
              <a:rPr lang="en-GB" altLang="en-US" sz="2000" dirty="0" err="1">
                <a:cs typeface="Arial" panose="020B0604020202020204" pitchFamily="34" charset="0"/>
              </a:rPr>
              <a:t>hydridy</a:t>
            </a:r>
            <a:r>
              <a:rPr lang="en-GB" altLang="en-US" sz="2000" dirty="0">
                <a:cs typeface="Arial" panose="020B0604020202020204" pitchFamily="34" charset="0"/>
              </a:rPr>
              <a:t> </a:t>
            </a:r>
            <a:r>
              <a:rPr lang="en-GB" altLang="en-US" sz="2000" dirty="0" err="1">
                <a:cs typeface="Arial" panose="020B0604020202020204" pitchFamily="34" charset="0"/>
              </a:rPr>
              <a:t>tvo</a:t>
            </a:r>
            <a:r>
              <a:rPr lang="cs-CZ" altLang="en-US" sz="2000" dirty="0">
                <a:cs typeface="Arial" panose="020B0604020202020204" pitchFamily="34" charset="0"/>
              </a:rPr>
              <a:t>ř</a:t>
            </a:r>
            <a:r>
              <a:rPr lang="en-GB" altLang="en-US" sz="2000" dirty="0">
                <a:cs typeface="Arial" panose="020B0604020202020204" pitchFamily="34" charset="0"/>
              </a:rPr>
              <a:t>í Be, Mg, B, Al a Ga</a:t>
            </a:r>
            <a:r>
              <a:rPr lang="cs-CZ" altLang="en-US" sz="2000" dirty="0">
                <a:cs typeface="Arial" panose="020B0604020202020204" pitchFamily="34" charset="0"/>
              </a:rPr>
              <a:t> (prvky II. a III. skupiny)</a:t>
            </a:r>
            <a:endParaRPr lang="en-GB" altLang="en-US" sz="2000" dirty="0">
              <a:cs typeface="Arial" panose="020B0604020202020204" pitchFamily="34" charset="0"/>
            </a:endParaRPr>
          </a:p>
          <a:p>
            <a:pPr eaLnBrk="1" hangingPunct="1">
              <a:lnSpc>
                <a:spcPct val="90000"/>
              </a:lnSpc>
              <a:buFont typeface="Wingdings" pitchFamily="2" charset="2"/>
              <a:buNone/>
            </a:pPr>
            <a:r>
              <a:rPr lang="en-GB" altLang="en-US" sz="2000" dirty="0">
                <a:cs typeface="Arial" panose="020B0604020202020204" pitchFamily="34" charset="0"/>
              </a:rPr>
              <a:t>- v</a:t>
            </a:r>
            <a:r>
              <a:rPr lang="cs-CZ" altLang="en-US" sz="2000" dirty="0">
                <a:cs typeface="Arial" panose="020B0604020202020204" pitchFamily="34" charset="0"/>
              </a:rPr>
              <a:t>ě</a:t>
            </a:r>
            <a:r>
              <a:rPr lang="en-GB" altLang="en-US" sz="2000" dirty="0" err="1">
                <a:cs typeface="Arial" panose="020B0604020202020204" pitchFamily="34" charset="0"/>
              </a:rPr>
              <a:t>tšinou</a:t>
            </a:r>
            <a:r>
              <a:rPr lang="en-GB" altLang="en-US" sz="2000" dirty="0">
                <a:cs typeface="Arial" panose="020B0604020202020204" pitchFamily="34" charset="0"/>
              </a:rPr>
              <a:t> </a:t>
            </a:r>
            <a:r>
              <a:rPr lang="en-GB" altLang="en-US" sz="2000" dirty="0" err="1">
                <a:cs typeface="Arial" panose="020B0604020202020204" pitchFamily="34" charset="0"/>
              </a:rPr>
              <a:t>tuhé</a:t>
            </a:r>
            <a:r>
              <a:rPr lang="en-GB" altLang="en-US" sz="2000" dirty="0">
                <a:cs typeface="Arial" panose="020B0604020202020204" pitchFamily="34" charset="0"/>
              </a:rPr>
              <a:t> </a:t>
            </a:r>
            <a:r>
              <a:rPr lang="en-GB" altLang="en-US" sz="2000" dirty="0" err="1">
                <a:cs typeface="Arial" panose="020B0604020202020204" pitchFamily="34" charset="0"/>
              </a:rPr>
              <a:t>látky</a:t>
            </a:r>
            <a:endParaRPr lang="cs-CZ" altLang="en-US" sz="2000" dirty="0">
              <a:cs typeface="Arial" panose="020B0604020202020204" pitchFamily="34" charset="0"/>
            </a:endParaRPr>
          </a:p>
        </p:txBody>
      </p:sp>
      <p:pic>
        <p:nvPicPr>
          <p:cNvPr id="167938" name="Picture 2" descr="s3mn.mnimg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40801"/>
            <a:ext cx="3563193" cy="1306289"/>
          </a:xfrm>
          <a:prstGeom prst="rect">
            <a:avLst/>
          </a:prstGeom>
          <a:noFill/>
          <a:extLst>
            <a:ext uri="{909E8E84-426E-40DD-AFC4-6F175D3DCCD1}">
              <a14:hiddenFill xmlns:a14="http://schemas.microsoft.com/office/drawing/2010/main">
                <a:solidFill>
                  <a:srgbClr val="FFFFFF"/>
                </a:solidFill>
              </a14:hiddenFill>
            </a:ext>
          </a:extLst>
        </p:spPr>
      </p:pic>
      <p:pic>
        <p:nvPicPr>
          <p:cNvPr id="167940" name="Picture 4" descr="BeH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533" y="5340408"/>
            <a:ext cx="2571751"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67942" name="Picture 6" descr="pubs.rsc.o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930" y="304800"/>
            <a:ext cx="2254785"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7473640" y="2197781"/>
            <a:ext cx="771365" cy="400110"/>
          </a:xfrm>
          <a:prstGeom prst="rect">
            <a:avLst/>
          </a:prstGeom>
        </p:spPr>
        <p:txBody>
          <a:bodyPr wrap="none">
            <a:spAutoFit/>
          </a:bodyPr>
          <a:lstStyle/>
          <a:p>
            <a:r>
              <a:rPr lang="cs-CZ" sz="2000" dirty="0"/>
              <a:t>MgH</a:t>
            </a:r>
            <a:r>
              <a:rPr lang="cs-CZ" sz="2000" baseline="-25000" dirty="0"/>
              <a:t>2</a:t>
            </a:r>
          </a:p>
        </p:txBody>
      </p:sp>
      <p:pic>
        <p:nvPicPr>
          <p:cNvPr id="87042" name="Picture 2" descr="VÃ½sledek obrÃ¡zku pro tetrabor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829696"/>
            <a:ext cx="8834312" cy="226288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2EA782F9-F2B9-34C0-B432-26B403ED8D7A}"/>
              </a:ext>
            </a:extLst>
          </p:cNvPr>
          <p:cNvPicPr>
            <a:picLocks noChangeAspect="1"/>
          </p:cNvPicPr>
          <p:nvPr/>
        </p:nvPicPr>
        <p:blipFill>
          <a:blip r:embed="rId6"/>
          <a:stretch>
            <a:fillRect/>
          </a:stretch>
        </p:blipFill>
        <p:spPr>
          <a:xfrm>
            <a:off x="7141224" y="5390100"/>
            <a:ext cx="1724025" cy="962025"/>
          </a:xfrm>
          <a:prstGeom prst="rect">
            <a:avLst/>
          </a:prstGeom>
        </p:spPr>
      </p:pic>
    </p:spTree>
    <p:extLst>
      <p:ext uri="{BB962C8B-B14F-4D97-AF65-F5344CB8AC3E}">
        <p14:creationId xmlns:p14="http://schemas.microsoft.com/office/powerpoint/2010/main" val="503891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1398" y="303194"/>
            <a:ext cx="7886700" cy="625474"/>
          </a:xfrm>
        </p:spPr>
        <p:txBody>
          <a:bodyPr>
            <a:normAutofit/>
          </a:bodyPr>
          <a:lstStyle/>
          <a:p>
            <a:r>
              <a:rPr lang="cs-CZ" sz="2400" b="1" dirty="0" err="1">
                <a:latin typeface="+mn-lt"/>
              </a:rPr>
              <a:t>Třístředová</a:t>
            </a:r>
            <a:r>
              <a:rPr lang="cs-CZ" sz="2400" b="1" dirty="0">
                <a:latin typeface="+mn-lt"/>
              </a:rPr>
              <a:t> </a:t>
            </a:r>
            <a:r>
              <a:rPr lang="cs-CZ" sz="2400" b="1" dirty="0" err="1">
                <a:latin typeface="+mn-lt"/>
              </a:rPr>
              <a:t>dvouelektronová</a:t>
            </a:r>
            <a:r>
              <a:rPr lang="cs-CZ" sz="2400" b="1" dirty="0">
                <a:latin typeface="+mn-lt"/>
              </a:rPr>
              <a:t> vazba</a:t>
            </a:r>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900" y="2456941"/>
            <a:ext cx="3986257" cy="194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9" name="Picture 7" descr="VÃ½sledek obrÃ¡zku pro bor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310" y="4825009"/>
            <a:ext cx="1515571" cy="1417060"/>
          </a:xfrm>
          <a:prstGeom prst="rect">
            <a:avLst/>
          </a:prstGeom>
          <a:noFill/>
          <a:extLst>
            <a:ext uri="{909E8E84-426E-40DD-AFC4-6F175D3DCCD1}">
              <a14:hiddenFill xmlns:a14="http://schemas.microsoft.com/office/drawing/2010/main">
                <a:solidFill>
                  <a:srgbClr val="FFFFFF"/>
                </a:solidFill>
              </a14:hiddenFill>
            </a:ext>
          </a:extLst>
        </p:spPr>
      </p:pic>
      <p:pic>
        <p:nvPicPr>
          <p:cNvPr id="85001" name="Picture 9" descr="VÃ½sledek obrÃ¡zku pro bor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2" y="4673996"/>
            <a:ext cx="3418207" cy="1781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61740" y="4412385"/>
            <a:ext cx="636713" cy="523220"/>
          </a:xfrm>
          <a:prstGeom prst="rect">
            <a:avLst/>
          </a:prstGeom>
          <a:noFill/>
        </p:spPr>
        <p:txBody>
          <a:bodyPr wrap="none" rtlCol="0">
            <a:spAutoFit/>
          </a:bodyPr>
          <a:lstStyle/>
          <a:p>
            <a:r>
              <a:rPr lang="cs-CZ" sz="2800" dirty="0"/>
              <a:t>sp</a:t>
            </a:r>
            <a:r>
              <a:rPr lang="cs-CZ" sz="2800" baseline="30000" dirty="0"/>
              <a:t>2</a:t>
            </a:r>
          </a:p>
        </p:txBody>
      </p:sp>
      <p:sp>
        <p:nvSpPr>
          <p:cNvPr id="10" name="TextovéPole 9"/>
          <p:cNvSpPr txBox="1"/>
          <p:nvPr/>
        </p:nvSpPr>
        <p:spPr>
          <a:xfrm>
            <a:off x="7010403" y="4412385"/>
            <a:ext cx="636713" cy="523220"/>
          </a:xfrm>
          <a:prstGeom prst="rect">
            <a:avLst/>
          </a:prstGeom>
          <a:noFill/>
        </p:spPr>
        <p:txBody>
          <a:bodyPr wrap="none" rtlCol="0">
            <a:spAutoFit/>
          </a:bodyPr>
          <a:lstStyle/>
          <a:p>
            <a:r>
              <a:rPr lang="cs-CZ" sz="2800" dirty="0"/>
              <a:t>sp</a:t>
            </a:r>
            <a:r>
              <a:rPr lang="cs-CZ" sz="2800" baseline="30000" dirty="0"/>
              <a:t>3</a:t>
            </a:r>
          </a:p>
        </p:txBody>
      </p:sp>
      <p:sp>
        <p:nvSpPr>
          <p:cNvPr id="5" name="TextovéPole 4"/>
          <p:cNvSpPr txBox="1"/>
          <p:nvPr/>
        </p:nvSpPr>
        <p:spPr>
          <a:xfrm>
            <a:off x="304800" y="4856343"/>
            <a:ext cx="497252" cy="830997"/>
          </a:xfrm>
          <a:prstGeom prst="rect">
            <a:avLst/>
          </a:prstGeom>
          <a:noFill/>
        </p:spPr>
        <p:txBody>
          <a:bodyPr wrap="none" rtlCol="0">
            <a:spAutoFit/>
          </a:bodyPr>
          <a:lstStyle/>
          <a:p>
            <a:r>
              <a:rPr lang="cs-CZ" sz="4800" dirty="0"/>
              <a:t>2</a:t>
            </a:r>
          </a:p>
        </p:txBody>
      </p:sp>
      <p:sp>
        <p:nvSpPr>
          <p:cNvPr id="6" name="Šipka doprava 5"/>
          <p:cNvSpPr/>
          <p:nvPr/>
        </p:nvSpPr>
        <p:spPr>
          <a:xfrm>
            <a:off x="3051243" y="5487974"/>
            <a:ext cx="1143000" cy="153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A98C7203-D695-4BAD-BC18-9BDFABDB21C3}"/>
              </a:ext>
            </a:extLst>
          </p:cNvPr>
          <p:cNvSpPr txBox="1"/>
          <p:nvPr/>
        </p:nvSpPr>
        <p:spPr>
          <a:xfrm>
            <a:off x="131398" y="993262"/>
            <a:ext cx="8544469" cy="1015663"/>
          </a:xfrm>
          <a:prstGeom prst="rect">
            <a:avLst/>
          </a:prstGeom>
          <a:noFill/>
        </p:spPr>
        <p:txBody>
          <a:bodyPr wrap="square">
            <a:spAutoFit/>
          </a:bodyPr>
          <a:lstStyle/>
          <a:p>
            <a:pPr algn="just"/>
            <a:r>
              <a:rPr lang="cs-CZ" sz="2000" b="0" i="0" dirty="0" err="1">
                <a:solidFill>
                  <a:srgbClr val="4D5156"/>
                </a:solidFill>
                <a:effectLst/>
              </a:rPr>
              <a:t>Třístředová</a:t>
            </a:r>
            <a:r>
              <a:rPr lang="cs-CZ" sz="2000" b="0" i="0" dirty="0">
                <a:solidFill>
                  <a:srgbClr val="4D5156"/>
                </a:solidFill>
                <a:effectLst/>
              </a:rPr>
              <a:t> </a:t>
            </a:r>
            <a:r>
              <a:rPr lang="cs-CZ" sz="2000" b="0" i="0" dirty="0" err="1">
                <a:solidFill>
                  <a:srgbClr val="4D5156"/>
                </a:solidFill>
                <a:effectLst/>
              </a:rPr>
              <a:t>dvouelektronová</a:t>
            </a:r>
            <a:r>
              <a:rPr lang="cs-CZ" sz="2000" b="0" i="0" dirty="0">
                <a:solidFill>
                  <a:srgbClr val="4D5156"/>
                </a:solidFill>
                <a:effectLst/>
              </a:rPr>
              <a:t> vazba je chemická vazba s deficitem elektronů, kde tři atomy sdílejí dva elektrony. Tato vazba je poměrně běžná u sloučenin boru, např. můstková vazba B-H-B v boranech.</a:t>
            </a:r>
            <a:endParaRPr lang="cs-CZ" sz="2000" dirty="0"/>
          </a:p>
        </p:txBody>
      </p:sp>
    </p:spTree>
    <p:extLst>
      <p:ext uri="{BB962C8B-B14F-4D97-AF65-F5344CB8AC3E}">
        <p14:creationId xmlns:p14="http://schemas.microsoft.com/office/powerpoint/2010/main" val="2090905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92163"/>
          </a:xfrm>
        </p:spPr>
        <p:txBody>
          <a:bodyPr>
            <a:normAutofit/>
          </a:bodyPr>
          <a:lstStyle/>
          <a:p>
            <a:r>
              <a:rPr lang="en-GB" altLang="en-US" sz="2400" b="1" dirty="0" err="1">
                <a:latin typeface="+mn-lt"/>
                <a:cs typeface="Arial" panose="020B0604020202020204" pitchFamily="34" charset="0"/>
              </a:rPr>
              <a:t>Polymerní</a:t>
            </a:r>
            <a:r>
              <a:rPr lang="en-GB" altLang="en-US" sz="2400" b="1" dirty="0">
                <a:latin typeface="+mn-lt"/>
                <a:cs typeface="Arial" panose="020B0604020202020204" pitchFamily="34" charset="0"/>
              </a:rPr>
              <a:t> </a:t>
            </a:r>
            <a:r>
              <a:rPr lang="en-GB" altLang="en-US" sz="2400" b="1" dirty="0" err="1">
                <a:latin typeface="+mn-lt"/>
                <a:cs typeface="Arial" panose="020B0604020202020204" pitchFamily="34" charset="0"/>
              </a:rPr>
              <a:t>hydridy</a:t>
            </a:r>
            <a:r>
              <a:rPr lang="cs-CZ" altLang="en-US" sz="2400" b="1" dirty="0">
                <a:latin typeface="+mn-lt"/>
                <a:cs typeface="Arial" panose="020B0604020202020204" pitchFamily="34" charset="0"/>
              </a:rPr>
              <a:t> (prvky IV. –VI. skupiny)</a:t>
            </a:r>
            <a:endParaRPr lang="cs-CZ" sz="2400" dirty="0">
              <a:latin typeface="+mn-lt"/>
            </a:endParaRPr>
          </a:p>
        </p:txBody>
      </p:sp>
      <p:pic>
        <p:nvPicPr>
          <p:cNvPr id="179202" name="Picture 2" descr="VÃ½sledek obrÃ¡zku pro tetrasila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3" y="4897114"/>
            <a:ext cx="2620749" cy="1378077"/>
          </a:xfrm>
          <a:prstGeom prst="rect">
            <a:avLst/>
          </a:prstGeom>
          <a:noFill/>
          <a:extLst>
            <a:ext uri="{909E8E84-426E-40DD-AFC4-6F175D3DCCD1}">
              <a14:hiddenFill xmlns:a14="http://schemas.microsoft.com/office/drawing/2010/main">
                <a:solidFill>
                  <a:srgbClr val="FFFFFF"/>
                </a:solidFill>
              </a14:hiddenFill>
            </a:ext>
          </a:extLst>
        </p:spPr>
      </p:pic>
      <p:pic>
        <p:nvPicPr>
          <p:cNvPr id="179204" name="Picture 4" descr="VÃ½sledek obrÃ¡zku pro tetrasi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8" y="2818250"/>
            <a:ext cx="2122261" cy="1661940"/>
          </a:xfrm>
          <a:prstGeom prst="rect">
            <a:avLst/>
          </a:prstGeom>
          <a:noFill/>
          <a:extLst>
            <a:ext uri="{909E8E84-426E-40DD-AFC4-6F175D3DCCD1}">
              <a14:hiddenFill xmlns:a14="http://schemas.microsoft.com/office/drawing/2010/main">
                <a:solidFill>
                  <a:srgbClr val="FFFFFF"/>
                </a:solidFill>
              </a14:hiddenFill>
            </a:ext>
          </a:extLst>
        </p:spPr>
      </p:pic>
      <p:pic>
        <p:nvPicPr>
          <p:cNvPr id="179206" name="Picture 6" descr="VÃ½sledek obrÃ¡zku pro hydrocarb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737" y="3983148"/>
            <a:ext cx="3802060" cy="2520704"/>
          </a:xfrm>
          <a:prstGeom prst="rect">
            <a:avLst/>
          </a:prstGeom>
          <a:noFill/>
          <a:extLst>
            <a:ext uri="{909E8E84-426E-40DD-AFC4-6F175D3DCCD1}">
              <a14:hiddenFill xmlns:a14="http://schemas.microsoft.com/office/drawing/2010/main">
                <a:solidFill>
                  <a:srgbClr val="FFFFFF"/>
                </a:solidFill>
              </a14:hiddenFill>
            </a:ext>
          </a:extLst>
        </p:spPr>
      </p:pic>
      <p:pic>
        <p:nvPicPr>
          <p:cNvPr id="179208" name="Picture 8" descr="VÃ½sledek obrÃ¡zku pro hydraz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4801" y="2090681"/>
            <a:ext cx="1524000" cy="1057103"/>
          </a:xfrm>
          <a:prstGeom prst="rect">
            <a:avLst/>
          </a:prstGeom>
          <a:noFill/>
          <a:extLst>
            <a:ext uri="{909E8E84-426E-40DD-AFC4-6F175D3DCCD1}">
              <a14:hiddenFill xmlns:a14="http://schemas.microsoft.com/office/drawing/2010/main">
                <a:solidFill>
                  <a:srgbClr val="FFFFFF"/>
                </a:solidFill>
              </a14:hiddenFill>
            </a:ext>
          </a:extLst>
        </p:spPr>
      </p:pic>
      <p:pic>
        <p:nvPicPr>
          <p:cNvPr id="179210" name="Picture 10" descr="VÃ½sledek obrÃ¡zku pro difosf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0606" y="670719"/>
            <a:ext cx="1387143" cy="827663"/>
          </a:xfrm>
          <a:prstGeom prst="rect">
            <a:avLst/>
          </a:prstGeom>
          <a:noFill/>
          <a:extLst>
            <a:ext uri="{909E8E84-426E-40DD-AFC4-6F175D3DCCD1}">
              <a14:hiddenFill xmlns:a14="http://schemas.microsoft.com/office/drawing/2010/main">
                <a:solidFill>
                  <a:srgbClr val="FFFFFF"/>
                </a:solidFill>
              </a14:hiddenFill>
            </a:ext>
          </a:extLst>
        </p:spPr>
      </p:pic>
      <p:pic>
        <p:nvPicPr>
          <p:cNvPr id="86018" name="Picture 2" descr="VÃ½sledek obrÃ¡zku pro h2o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7516" y="1646142"/>
            <a:ext cx="1139061" cy="642431"/>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descr="VÃ½sledek obrÃ¡zku pro h2S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6577" y="2663960"/>
            <a:ext cx="1282795" cy="440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69F2A2A2-4301-EFF4-C2AE-AAB12AEC6F2E}"/>
              </a:ext>
            </a:extLst>
          </p:cNvPr>
          <p:cNvSpPr txBox="1"/>
          <p:nvPr/>
        </p:nvSpPr>
        <p:spPr>
          <a:xfrm>
            <a:off x="6781504" y="1290259"/>
            <a:ext cx="847668" cy="338554"/>
          </a:xfrm>
          <a:prstGeom prst="rect">
            <a:avLst/>
          </a:prstGeom>
          <a:noFill/>
        </p:spPr>
        <p:txBody>
          <a:bodyPr wrap="none" rtlCol="0">
            <a:spAutoFit/>
          </a:bodyPr>
          <a:lstStyle/>
          <a:p>
            <a:r>
              <a:rPr lang="cs-CZ" sz="1600" dirty="0" err="1"/>
              <a:t>difosfan</a:t>
            </a:r>
            <a:endParaRPr lang="cs-CZ" sz="1600" dirty="0"/>
          </a:p>
        </p:txBody>
      </p:sp>
      <p:sp>
        <p:nvSpPr>
          <p:cNvPr id="4" name="TextovéPole 3">
            <a:extLst>
              <a:ext uri="{FF2B5EF4-FFF2-40B4-BE49-F238E27FC236}">
                <a16:creationId xmlns:a16="http://schemas.microsoft.com/office/drawing/2014/main" id="{4EF71CC5-6390-4751-808B-7D111287ABF9}"/>
              </a:ext>
            </a:extLst>
          </p:cNvPr>
          <p:cNvSpPr txBox="1"/>
          <p:nvPr/>
        </p:nvSpPr>
        <p:spPr>
          <a:xfrm>
            <a:off x="3602747" y="3147784"/>
            <a:ext cx="836255" cy="338554"/>
          </a:xfrm>
          <a:prstGeom prst="rect">
            <a:avLst/>
          </a:prstGeom>
          <a:noFill/>
        </p:spPr>
        <p:txBody>
          <a:bodyPr wrap="none" rtlCol="0">
            <a:spAutoFit/>
          </a:bodyPr>
          <a:lstStyle/>
          <a:p>
            <a:r>
              <a:rPr lang="cs-CZ" sz="1600" dirty="0" err="1"/>
              <a:t>disulfan</a:t>
            </a:r>
            <a:endParaRPr lang="cs-CZ" sz="1600" dirty="0"/>
          </a:p>
        </p:txBody>
      </p:sp>
      <p:sp>
        <p:nvSpPr>
          <p:cNvPr id="5" name="TextovéPole 4">
            <a:extLst>
              <a:ext uri="{FF2B5EF4-FFF2-40B4-BE49-F238E27FC236}">
                <a16:creationId xmlns:a16="http://schemas.microsoft.com/office/drawing/2014/main" id="{E0491730-DC42-E421-BA6F-8B10AE083EF2}"/>
              </a:ext>
            </a:extLst>
          </p:cNvPr>
          <p:cNvSpPr txBox="1"/>
          <p:nvPr/>
        </p:nvSpPr>
        <p:spPr>
          <a:xfrm>
            <a:off x="7726438" y="3028519"/>
            <a:ext cx="887551" cy="338554"/>
          </a:xfrm>
          <a:prstGeom prst="rect">
            <a:avLst/>
          </a:prstGeom>
          <a:noFill/>
        </p:spPr>
        <p:txBody>
          <a:bodyPr wrap="none" rtlCol="0">
            <a:spAutoFit/>
          </a:bodyPr>
          <a:lstStyle/>
          <a:p>
            <a:r>
              <a:rPr lang="cs-CZ" sz="1600" dirty="0"/>
              <a:t>hydrazin</a:t>
            </a:r>
          </a:p>
        </p:txBody>
      </p:sp>
      <p:sp>
        <p:nvSpPr>
          <p:cNvPr id="6" name="TextovéPole 5">
            <a:extLst>
              <a:ext uri="{FF2B5EF4-FFF2-40B4-BE49-F238E27FC236}">
                <a16:creationId xmlns:a16="http://schemas.microsoft.com/office/drawing/2014/main" id="{CE989F91-7FF7-25CB-F795-7C9459405938}"/>
              </a:ext>
            </a:extLst>
          </p:cNvPr>
          <p:cNvSpPr txBox="1"/>
          <p:nvPr/>
        </p:nvSpPr>
        <p:spPr>
          <a:xfrm>
            <a:off x="3279892" y="1459536"/>
            <a:ext cx="1402948" cy="338554"/>
          </a:xfrm>
          <a:prstGeom prst="rect">
            <a:avLst/>
          </a:prstGeom>
          <a:noFill/>
        </p:spPr>
        <p:txBody>
          <a:bodyPr wrap="none" rtlCol="0">
            <a:spAutoFit/>
          </a:bodyPr>
          <a:lstStyle/>
          <a:p>
            <a:r>
              <a:rPr lang="cs-CZ" sz="1600" dirty="0"/>
              <a:t>peroxid vodíku</a:t>
            </a:r>
          </a:p>
        </p:txBody>
      </p:sp>
      <p:sp>
        <p:nvSpPr>
          <p:cNvPr id="7" name="TextovéPole 6">
            <a:extLst>
              <a:ext uri="{FF2B5EF4-FFF2-40B4-BE49-F238E27FC236}">
                <a16:creationId xmlns:a16="http://schemas.microsoft.com/office/drawing/2014/main" id="{3341BE95-EB20-7DE1-E3AF-84797E635BE6}"/>
              </a:ext>
            </a:extLst>
          </p:cNvPr>
          <p:cNvSpPr txBox="1"/>
          <p:nvPr/>
        </p:nvSpPr>
        <p:spPr>
          <a:xfrm>
            <a:off x="1338231" y="4310913"/>
            <a:ext cx="652166" cy="338554"/>
          </a:xfrm>
          <a:prstGeom prst="rect">
            <a:avLst/>
          </a:prstGeom>
          <a:noFill/>
        </p:spPr>
        <p:txBody>
          <a:bodyPr wrap="none" rtlCol="0">
            <a:spAutoFit/>
          </a:bodyPr>
          <a:lstStyle/>
          <a:p>
            <a:r>
              <a:rPr lang="cs-CZ" sz="1600" dirty="0"/>
              <a:t>silany</a:t>
            </a:r>
          </a:p>
        </p:txBody>
      </p:sp>
      <p:sp>
        <p:nvSpPr>
          <p:cNvPr id="8" name="TextovéPole 7">
            <a:extLst>
              <a:ext uri="{FF2B5EF4-FFF2-40B4-BE49-F238E27FC236}">
                <a16:creationId xmlns:a16="http://schemas.microsoft.com/office/drawing/2014/main" id="{8E7E7713-8423-2F2E-0742-A6AE9B0E9853}"/>
              </a:ext>
            </a:extLst>
          </p:cNvPr>
          <p:cNvSpPr txBox="1"/>
          <p:nvPr/>
        </p:nvSpPr>
        <p:spPr>
          <a:xfrm>
            <a:off x="7520035" y="4479004"/>
            <a:ext cx="1093954" cy="338554"/>
          </a:xfrm>
          <a:prstGeom prst="rect">
            <a:avLst/>
          </a:prstGeom>
          <a:noFill/>
        </p:spPr>
        <p:txBody>
          <a:bodyPr wrap="none" rtlCol="0">
            <a:spAutoFit/>
          </a:bodyPr>
          <a:lstStyle/>
          <a:p>
            <a:r>
              <a:rPr lang="cs-CZ" sz="1600" dirty="0"/>
              <a:t>uhlovodíky</a:t>
            </a:r>
          </a:p>
        </p:txBody>
      </p:sp>
      <p:pic>
        <p:nvPicPr>
          <p:cNvPr id="1026" name="Picture 2" descr="Diselane | H2Se2 | ChemSpider">
            <a:extLst>
              <a:ext uri="{FF2B5EF4-FFF2-40B4-BE49-F238E27FC236}">
                <a16:creationId xmlns:a16="http://schemas.microsoft.com/office/drawing/2014/main" id="{3F24D14C-5CCF-7D0B-BB53-F71938EE12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34798" y="1628813"/>
            <a:ext cx="1402948" cy="140294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CB35507F-CF7F-40D6-7784-6C30AAF809AE}"/>
              </a:ext>
            </a:extLst>
          </p:cNvPr>
          <p:cNvSpPr txBox="1"/>
          <p:nvPr/>
        </p:nvSpPr>
        <p:spPr>
          <a:xfrm>
            <a:off x="4900017" y="2467427"/>
            <a:ext cx="772969" cy="338554"/>
          </a:xfrm>
          <a:prstGeom prst="rect">
            <a:avLst/>
          </a:prstGeom>
          <a:noFill/>
        </p:spPr>
        <p:txBody>
          <a:bodyPr wrap="none" rtlCol="0">
            <a:spAutoFit/>
          </a:bodyPr>
          <a:lstStyle/>
          <a:p>
            <a:r>
              <a:rPr lang="cs-CZ" sz="1600" dirty="0" err="1"/>
              <a:t>diselan</a:t>
            </a:r>
            <a:endParaRPr lang="cs-CZ" sz="1600" dirty="0"/>
          </a:p>
        </p:txBody>
      </p:sp>
    </p:spTree>
    <p:extLst>
      <p:ext uri="{BB962C8B-B14F-4D97-AF65-F5344CB8AC3E}">
        <p14:creationId xmlns:p14="http://schemas.microsoft.com/office/powerpoint/2010/main" val="694124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qph.fs.quoracdn.net/main-qimg-011c782e328e7ef16371fa3615db3ed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1959" y="824689"/>
            <a:ext cx="1819607" cy="1133476"/>
          </a:xfrm>
          <a:prstGeom prst="rect">
            <a:avLst/>
          </a:prstGeom>
          <a:noFill/>
          <a:extLst>
            <a:ext uri="{909E8E84-426E-40DD-AFC4-6F175D3DCCD1}">
              <a14:hiddenFill xmlns:a14="http://schemas.microsoft.com/office/drawing/2010/main">
                <a:solidFill>
                  <a:srgbClr val="FFFFFF"/>
                </a:solidFill>
              </a14:hiddenFill>
            </a:ext>
          </a:extLst>
        </p:spPr>
      </p:pic>
      <p:pic>
        <p:nvPicPr>
          <p:cNvPr id="142340" name="Picture 4" descr="Sodium-borohydr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033" y="2417753"/>
            <a:ext cx="1905000" cy="113347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7041" y="187319"/>
            <a:ext cx="7162797" cy="4025717"/>
          </a:xfrm>
          <a:prstGeom prst="rect">
            <a:avLst/>
          </a:prstGeom>
        </p:spPr>
        <p:txBody>
          <a:bodyPr wrap="square">
            <a:spAutoFit/>
          </a:bodyPr>
          <a:lstStyle/>
          <a:p>
            <a:pPr>
              <a:lnSpc>
                <a:spcPct val="90000"/>
              </a:lnSpc>
            </a:pPr>
            <a:r>
              <a:rPr lang="en-GB" altLang="en-US" sz="2400" b="1" dirty="0">
                <a:cs typeface="Arial" panose="020B0604020202020204" pitchFamily="34" charset="0"/>
              </a:rPr>
              <a:t>5. </a:t>
            </a:r>
            <a:r>
              <a:rPr lang="en-GB" altLang="en-US" sz="2400" b="1" dirty="0" err="1">
                <a:cs typeface="Arial" panose="020B0604020202020204" pitchFamily="34" charset="0"/>
              </a:rPr>
              <a:t>Komplexní</a:t>
            </a:r>
            <a:r>
              <a:rPr lang="en-GB" altLang="en-US" sz="2400" b="1" dirty="0">
                <a:cs typeface="Arial" panose="020B0604020202020204" pitchFamily="34" charset="0"/>
              </a:rPr>
              <a:t> </a:t>
            </a:r>
            <a:r>
              <a:rPr lang="en-GB" altLang="en-US" sz="2400" b="1" dirty="0" err="1">
                <a:cs typeface="Arial" panose="020B0604020202020204" pitchFamily="34" charset="0"/>
              </a:rPr>
              <a:t>hydridy</a:t>
            </a:r>
            <a:r>
              <a:rPr lang="en-GB" altLang="en-US" sz="2400" b="1" dirty="0">
                <a:cs typeface="Arial" panose="020B0604020202020204" pitchFamily="34" charset="0"/>
              </a:rPr>
              <a:t>:</a:t>
            </a:r>
            <a:endParaRPr lang="en-GB" altLang="en-US" sz="2400" dirty="0">
              <a:cs typeface="Arial" panose="020B0604020202020204" pitchFamily="34" charset="0"/>
            </a:endParaRPr>
          </a:p>
          <a:p>
            <a:pPr>
              <a:lnSpc>
                <a:spcPct val="90000"/>
              </a:lnSpc>
            </a:pPr>
            <a:endParaRPr lang="cs-CZ" altLang="en-US" sz="2000" dirty="0">
              <a:cs typeface="Arial" panose="020B0604020202020204" pitchFamily="34" charset="0"/>
            </a:endParaRPr>
          </a:p>
          <a:p>
            <a:pPr>
              <a:lnSpc>
                <a:spcPct val="90000"/>
              </a:lnSpc>
            </a:pPr>
            <a:r>
              <a:rPr lang="en-GB" altLang="en-US" sz="2000" dirty="0">
                <a:cs typeface="Arial" panose="020B0604020202020204" pitchFamily="34" charset="0"/>
              </a:rPr>
              <a:t>- </a:t>
            </a:r>
            <a:r>
              <a:rPr lang="en-GB" altLang="en-US" sz="2000" dirty="0" err="1">
                <a:cs typeface="Arial" panose="020B0604020202020204" pitchFamily="34" charset="0"/>
              </a:rPr>
              <a:t>typ</a:t>
            </a:r>
            <a:r>
              <a:rPr lang="en-GB" altLang="en-US" sz="2000" dirty="0">
                <a:cs typeface="Arial" panose="020B0604020202020204" pitchFamily="34" charset="0"/>
              </a:rPr>
              <a:t> </a:t>
            </a:r>
            <a:r>
              <a:rPr lang="en-US" altLang="en-US" sz="2000" dirty="0">
                <a:cs typeface="Arial" panose="020B0604020202020204" pitchFamily="34" charset="0"/>
              </a:rPr>
              <a:t>[</a:t>
            </a:r>
            <a:r>
              <a:rPr lang="en-GB" altLang="en-US" sz="2000" dirty="0">
                <a:cs typeface="Arial" panose="020B0604020202020204" pitchFamily="34" charset="0"/>
              </a:rPr>
              <a:t>XH</a:t>
            </a:r>
            <a:r>
              <a:rPr lang="en-GB" altLang="en-US" sz="2000" baseline="-25000" dirty="0">
                <a:cs typeface="Arial" panose="020B0604020202020204" pitchFamily="34" charset="0"/>
              </a:rPr>
              <a:t>4</a:t>
            </a:r>
            <a:r>
              <a:rPr lang="en-GB" altLang="en-US" sz="2000" dirty="0">
                <a:cs typeface="Arial" panose="020B0604020202020204" pitchFamily="34" charset="0"/>
              </a:rPr>
              <a:t>]</a:t>
            </a:r>
            <a:r>
              <a:rPr lang="en-GB" altLang="en-US" sz="2000" baseline="30000" dirty="0">
                <a:cs typeface="Arial" panose="020B0604020202020204" pitchFamily="34" charset="0"/>
              </a:rPr>
              <a:t>-</a:t>
            </a:r>
            <a:r>
              <a:rPr lang="en-GB" altLang="en-US" sz="2000" dirty="0">
                <a:cs typeface="Arial" panose="020B0604020202020204" pitchFamily="34" charset="0"/>
              </a:rPr>
              <a:t>   (X= B, Al, Ga)</a:t>
            </a:r>
            <a:r>
              <a:rPr lang="cs-CZ" altLang="en-US" sz="2000" dirty="0">
                <a:cs typeface="Arial" panose="020B0604020202020204" pitchFamily="34" charset="0"/>
              </a:rPr>
              <a:t>, </a:t>
            </a:r>
            <a:r>
              <a:rPr lang="en-GB" altLang="en-US" sz="2000" dirty="0">
                <a:cs typeface="Arial" panose="020B0604020202020204" pitchFamily="34" charset="0"/>
              </a:rPr>
              <a:t>H</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koordinované</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
            </a:r>
            <a:r>
              <a:rPr lang="en-GB" altLang="en-US" sz="2000" dirty="0" err="1">
                <a:cs typeface="Arial" panose="020B0604020202020204" pitchFamily="34" charset="0"/>
              </a:rPr>
              <a:t>ionty</a:t>
            </a:r>
            <a:r>
              <a:rPr lang="en-GB" altLang="en-US" sz="2000" dirty="0">
                <a:cs typeface="Arial" panose="020B0604020202020204" pitchFamily="34" charset="0"/>
              </a:rPr>
              <a:t> </a:t>
            </a:r>
            <a:r>
              <a:rPr lang="en-GB" altLang="en-US" sz="2000" dirty="0" err="1">
                <a:cs typeface="Arial" panose="020B0604020202020204" pitchFamily="34" charset="0"/>
              </a:rPr>
              <a:t>kov</a:t>
            </a:r>
            <a:r>
              <a:rPr lang="cs-CZ" altLang="en-US" sz="2000" dirty="0">
                <a:cs typeface="Arial" panose="020B0604020202020204" pitchFamily="34" charset="0"/>
              </a:rPr>
              <a:t>ů</a:t>
            </a:r>
          </a:p>
          <a:p>
            <a:pPr>
              <a:lnSpc>
                <a:spcPct val="90000"/>
              </a:lnSpc>
            </a:pPr>
            <a:endParaRPr lang="en-GB" altLang="en-US" sz="2000" dirty="0">
              <a:cs typeface="Arial" panose="020B0604020202020204" pitchFamily="34" charset="0"/>
            </a:endParaRPr>
          </a:p>
          <a:p>
            <a:pPr marL="342891" indent="-342891">
              <a:lnSpc>
                <a:spcPct val="90000"/>
              </a:lnSpc>
              <a:buFontTx/>
              <a:buChar char="-"/>
            </a:pPr>
            <a:r>
              <a:rPr lang="en-GB" altLang="en-US" sz="2000" dirty="0" err="1">
                <a:cs typeface="Arial" panose="020B0604020202020204" pitchFamily="34" charset="0"/>
              </a:rPr>
              <a:t>nejb</a:t>
            </a:r>
            <a:r>
              <a:rPr lang="cs-CZ" altLang="en-US" sz="2000" dirty="0">
                <a:cs typeface="Arial" panose="020B0604020202020204" pitchFamily="34" charset="0"/>
              </a:rPr>
              <a:t>ě</a:t>
            </a:r>
            <a:r>
              <a:rPr lang="en-GB" altLang="en-US" sz="2000" dirty="0" err="1">
                <a:cs typeface="Arial" panose="020B0604020202020204" pitchFamily="34" charset="0"/>
              </a:rPr>
              <a:t>žn</a:t>
            </a:r>
            <a:r>
              <a:rPr lang="cs-CZ" altLang="en-US" sz="2000" dirty="0">
                <a:cs typeface="Arial" panose="020B0604020202020204" pitchFamily="34" charset="0"/>
              </a:rPr>
              <a:t>ě</a:t>
            </a:r>
            <a:r>
              <a:rPr lang="en-GB" altLang="en-US" sz="2000" dirty="0" err="1">
                <a:cs typeface="Arial" panose="020B0604020202020204" pitchFamily="34" charset="0"/>
              </a:rPr>
              <a:t>jší</a:t>
            </a:r>
            <a:r>
              <a:rPr lang="en-GB" altLang="en-US" sz="2000" dirty="0">
                <a:cs typeface="Arial" panose="020B0604020202020204" pitchFamily="34" charset="0"/>
              </a:rPr>
              <a:t> </a:t>
            </a:r>
            <a:r>
              <a:rPr lang="en-GB" altLang="en-US" sz="2000" dirty="0" err="1">
                <a:cs typeface="Arial" panose="020B0604020202020204" pitchFamily="34" charset="0"/>
              </a:rPr>
              <a:t>jsou</a:t>
            </a:r>
            <a:r>
              <a:rPr lang="en-GB" altLang="en-US" sz="2000" dirty="0">
                <a:cs typeface="Arial" panose="020B0604020202020204" pitchFamily="34" charset="0"/>
              </a:rPr>
              <a:t> </a:t>
            </a:r>
            <a:r>
              <a:rPr lang="en-GB" altLang="en-US" sz="2000" dirty="0" err="1">
                <a:cs typeface="Arial" panose="020B0604020202020204" pitchFamily="34" charset="0"/>
              </a:rPr>
              <a:t>hydridové</a:t>
            </a:r>
            <a:r>
              <a:rPr lang="en-GB" altLang="en-US" sz="2000" dirty="0">
                <a:cs typeface="Arial" panose="020B0604020202020204" pitchFamily="34" charset="0"/>
              </a:rPr>
              <a:t> </a:t>
            </a:r>
            <a:r>
              <a:rPr lang="en-GB" altLang="en-US" sz="2000" dirty="0" err="1">
                <a:cs typeface="Arial" panose="020B0604020202020204" pitchFamily="34" charset="0"/>
              </a:rPr>
              <a:t>komplexy</a:t>
            </a:r>
            <a:r>
              <a:rPr lang="en-GB" altLang="en-US" sz="2000" dirty="0">
                <a:cs typeface="Arial" panose="020B0604020202020204" pitchFamily="34" charset="0"/>
              </a:rPr>
              <a:t> B a Al</a:t>
            </a:r>
            <a:r>
              <a:rPr lang="cs-CZ" altLang="en-US" sz="2000" dirty="0">
                <a:cs typeface="Arial" panose="020B0604020202020204" pitchFamily="34" charset="0"/>
              </a:rPr>
              <a:t>, </a:t>
            </a:r>
            <a:r>
              <a:rPr lang="en-GB" altLang="en-US" sz="2000" dirty="0">
                <a:cs typeface="Arial" panose="020B0604020202020204" pitchFamily="34" charset="0"/>
              </a:rPr>
              <a:t>nap</a:t>
            </a:r>
            <a:r>
              <a:rPr lang="cs-CZ" altLang="en-US" sz="2000" dirty="0">
                <a:cs typeface="Arial" panose="020B0604020202020204" pitchFamily="34" charset="0"/>
              </a:rPr>
              <a:t>ř</a:t>
            </a:r>
            <a:r>
              <a:rPr lang="en-GB" altLang="en-US" sz="2000" dirty="0">
                <a:cs typeface="Arial" panose="020B0604020202020204" pitchFamily="34" charset="0"/>
              </a:rPr>
              <a:t>.:</a:t>
            </a:r>
            <a:r>
              <a:rPr lang="cs-CZ" altLang="en-US" sz="2000" dirty="0">
                <a:cs typeface="Arial" panose="020B0604020202020204" pitchFamily="34" charset="0"/>
              </a:rPr>
              <a:t>  </a:t>
            </a:r>
            <a:r>
              <a:rPr lang="en-GB" altLang="en-US" sz="2000" dirty="0">
                <a:cs typeface="Arial" panose="020B0604020202020204" pitchFamily="34" charset="0"/>
              </a:rPr>
              <a:t>Na[BH</a:t>
            </a:r>
            <a:r>
              <a:rPr lang="en-GB" altLang="en-US" sz="2000" baseline="-25000" dirty="0">
                <a:cs typeface="Arial" panose="020B0604020202020204" pitchFamily="34" charset="0"/>
              </a:rPr>
              <a:t>4</a:t>
            </a:r>
            <a:r>
              <a:rPr lang="en-GB" altLang="en-US" sz="2000" dirty="0">
                <a:cs typeface="Arial" panose="020B0604020202020204" pitchFamily="34" charset="0"/>
              </a:rPr>
              <a:t>], Li[AlH</a:t>
            </a:r>
            <a:r>
              <a:rPr lang="en-GB" altLang="en-US" sz="2000" baseline="-25000" dirty="0">
                <a:cs typeface="Arial" panose="020B0604020202020204" pitchFamily="34" charset="0"/>
              </a:rPr>
              <a:t>4</a:t>
            </a:r>
            <a:r>
              <a:rPr lang="en-GB" altLang="en-US" sz="2000" dirty="0">
                <a:cs typeface="Arial" panose="020B0604020202020204" pitchFamily="34" charset="0"/>
              </a:rPr>
              <a:t>]</a:t>
            </a:r>
            <a:endParaRPr lang="cs-CZ" altLang="en-US" sz="2000" dirty="0">
              <a:cs typeface="Arial" panose="020B0604020202020204" pitchFamily="34" charset="0"/>
            </a:endParaRPr>
          </a:p>
          <a:p>
            <a:pPr>
              <a:lnSpc>
                <a:spcPct val="90000"/>
              </a:lnSpc>
            </a:pPr>
            <a:endParaRPr lang="en-GB" altLang="en-US" sz="2000" dirty="0">
              <a:cs typeface="Arial" panose="020B0604020202020204" pitchFamily="34" charset="0"/>
            </a:endParaRPr>
          </a:p>
          <a:p>
            <a:pPr marL="342891" indent="-342891">
              <a:lnSpc>
                <a:spcPct val="90000"/>
              </a:lnSpc>
              <a:buFontTx/>
              <a:buChar char="-"/>
            </a:pPr>
            <a:r>
              <a:rPr lang="en-GB" altLang="en-US" sz="2000" dirty="0">
                <a:cs typeface="Arial" panose="020B0604020202020204" pitchFamily="34" charset="0"/>
              </a:rPr>
              <a:t>v</a:t>
            </a:r>
            <a:r>
              <a:rPr lang="cs-CZ" altLang="en-US" sz="2000" dirty="0">
                <a:cs typeface="Arial" panose="020B0604020202020204" pitchFamily="34" charset="0"/>
              </a:rPr>
              <a:t>ě</a:t>
            </a:r>
            <a:r>
              <a:rPr lang="en-GB" altLang="en-US" sz="2000" dirty="0" err="1">
                <a:cs typeface="Arial" panose="020B0604020202020204" pitchFamily="34" charset="0"/>
              </a:rPr>
              <a:t>tšinou</a:t>
            </a:r>
            <a:r>
              <a:rPr lang="en-GB" altLang="en-US" sz="2000" dirty="0">
                <a:cs typeface="Arial" panose="020B0604020202020204" pitchFamily="34" charset="0"/>
              </a:rPr>
              <a:t> </a:t>
            </a:r>
            <a:r>
              <a:rPr lang="en-GB" altLang="en-US" sz="2000" dirty="0" err="1">
                <a:cs typeface="Arial" panose="020B0604020202020204" pitchFamily="34" charset="0"/>
              </a:rPr>
              <a:t>rozpustné</a:t>
            </a:r>
            <a:r>
              <a:rPr lang="en-GB" altLang="en-US" sz="2000" dirty="0">
                <a:cs typeface="Arial" panose="020B0604020202020204" pitchFamily="34" charset="0"/>
              </a:rPr>
              <a:t> v </a:t>
            </a:r>
            <a:r>
              <a:rPr lang="en-GB" altLang="en-US" sz="2000" dirty="0" err="1">
                <a:cs typeface="Arial" panose="020B0604020202020204" pitchFamily="34" charset="0"/>
              </a:rPr>
              <a:t>org.rozpoušt</a:t>
            </a:r>
            <a:r>
              <a:rPr lang="cs-CZ" altLang="en-US" sz="2000" dirty="0">
                <a:cs typeface="Arial" panose="020B0604020202020204" pitchFamily="34" charset="0"/>
              </a:rPr>
              <a:t>ě</a:t>
            </a:r>
            <a:r>
              <a:rPr lang="en-GB" altLang="en-US" sz="2000" dirty="0" err="1">
                <a:cs typeface="Arial" panose="020B0604020202020204" pitchFamily="34" charset="0"/>
              </a:rPr>
              <a:t>dlech</a:t>
            </a:r>
            <a:endParaRPr lang="cs-CZ" altLang="en-US" sz="2000" dirty="0">
              <a:cs typeface="Arial" panose="020B0604020202020204" pitchFamily="34" charset="0"/>
            </a:endParaRPr>
          </a:p>
          <a:p>
            <a:pPr>
              <a:lnSpc>
                <a:spcPct val="90000"/>
              </a:lnSpc>
            </a:pPr>
            <a:endParaRPr lang="en-GB" altLang="en-US" sz="2000" dirty="0">
              <a:cs typeface="Arial" panose="020B0604020202020204" pitchFamily="34" charset="0"/>
            </a:endParaRPr>
          </a:p>
          <a:p>
            <a:pPr marL="342891" indent="-342891">
              <a:lnSpc>
                <a:spcPct val="90000"/>
              </a:lnSpc>
              <a:buFontTx/>
              <a:buChar char="-"/>
            </a:pPr>
            <a:r>
              <a:rPr lang="en-GB" altLang="en-US" sz="2000" dirty="0" err="1">
                <a:cs typeface="Arial" panose="020B0604020202020204" pitchFamily="34" charset="0"/>
              </a:rPr>
              <a:t>krystalické</a:t>
            </a:r>
            <a:r>
              <a:rPr lang="en-GB" altLang="en-US" sz="2000" dirty="0">
                <a:cs typeface="Arial" panose="020B0604020202020204" pitchFamily="34" charset="0"/>
              </a:rPr>
              <a:t> </a:t>
            </a:r>
            <a:r>
              <a:rPr lang="en-GB" altLang="en-US" sz="2000" dirty="0" err="1">
                <a:cs typeface="Arial" panose="020B0604020202020204" pitchFamily="34" charset="0"/>
              </a:rPr>
              <a:t>nebo</a:t>
            </a:r>
            <a:r>
              <a:rPr lang="en-GB" altLang="en-US" sz="2000" dirty="0">
                <a:cs typeface="Arial" panose="020B0604020202020204" pitchFamily="34" charset="0"/>
              </a:rPr>
              <a:t> </a:t>
            </a:r>
            <a:r>
              <a:rPr lang="en-GB" altLang="en-US" sz="2000" dirty="0" err="1">
                <a:cs typeface="Arial" panose="020B0604020202020204" pitchFamily="34" charset="0"/>
              </a:rPr>
              <a:t>kapalné</a:t>
            </a:r>
            <a:r>
              <a:rPr lang="en-GB" altLang="en-US" sz="2000" dirty="0">
                <a:cs typeface="Arial" panose="020B0604020202020204" pitchFamily="34" charset="0"/>
              </a:rPr>
              <a:t> </a:t>
            </a:r>
            <a:r>
              <a:rPr lang="en-GB" altLang="en-US" sz="2000" dirty="0" err="1">
                <a:cs typeface="Arial" panose="020B0604020202020204" pitchFamily="34" charset="0"/>
              </a:rPr>
              <a:t>látky</a:t>
            </a:r>
            <a:endParaRPr lang="cs-CZ" altLang="en-US" sz="2000" dirty="0">
              <a:cs typeface="Arial" panose="020B0604020202020204" pitchFamily="34" charset="0"/>
            </a:endParaRPr>
          </a:p>
          <a:p>
            <a:pPr marL="342891" indent="-342891">
              <a:lnSpc>
                <a:spcPct val="90000"/>
              </a:lnSpc>
              <a:buFontTx/>
              <a:buChar char="-"/>
            </a:pPr>
            <a:endParaRPr lang="en-GB" altLang="en-US" sz="2000" dirty="0">
              <a:cs typeface="Arial" panose="020B0604020202020204" pitchFamily="34" charset="0"/>
            </a:endParaRPr>
          </a:p>
          <a:p>
            <a:pPr marL="342891" indent="-342891">
              <a:lnSpc>
                <a:spcPct val="90000"/>
              </a:lnSpc>
              <a:buFontTx/>
              <a:buChar char="-"/>
            </a:pPr>
            <a:r>
              <a:rPr lang="en-GB" altLang="en-US" sz="2000" dirty="0" err="1">
                <a:cs typeface="Arial" panose="020B0604020202020204" pitchFamily="34" charset="0"/>
              </a:rPr>
              <a:t>silná</a:t>
            </a:r>
            <a:r>
              <a:rPr lang="en-GB" altLang="en-US" sz="2000" dirty="0">
                <a:cs typeface="Arial" panose="020B0604020202020204" pitchFamily="34" charset="0"/>
              </a:rPr>
              <a:t> </a:t>
            </a:r>
            <a:r>
              <a:rPr lang="en-GB" altLang="en-US" sz="2000" dirty="0" err="1">
                <a:cs typeface="Arial" panose="020B0604020202020204" pitchFamily="34" charset="0"/>
              </a:rPr>
              <a:t>reduk</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cs-CZ" altLang="en-US" sz="2000" dirty="0">
                <a:cs typeface="Arial" panose="020B0604020202020204" pitchFamily="34" charset="0"/>
              </a:rPr>
              <a:t>č</a:t>
            </a:r>
            <a:r>
              <a:rPr lang="en-GB" altLang="en-US" sz="2000" dirty="0" err="1">
                <a:cs typeface="Arial" panose="020B0604020202020204" pitchFamily="34" charset="0"/>
              </a:rPr>
              <a:t>inidla</a:t>
            </a:r>
            <a:endParaRPr lang="cs-CZ" altLang="en-US" sz="2000" dirty="0">
              <a:cs typeface="Arial" panose="020B0604020202020204" pitchFamily="34" charset="0"/>
            </a:endParaRPr>
          </a:p>
          <a:p>
            <a:pPr>
              <a:lnSpc>
                <a:spcPct val="90000"/>
              </a:lnSpc>
            </a:pPr>
            <a:endParaRPr lang="en-GB" altLang="en-US" sz="2000" dirty="0">
              <a:cs typeface="Arial" panose="020B0604020202020204" pitchFamily="34" charset="0"/>
            </a:endParaRPr>
          </a:p>
          <a:p>
            <a:pPr marL="342891" indent="-342891">
              <a:lnSpc>
                <a:spcPct val="90000"/>
              </a:lnSpc>
              <a:buFontTx/>
              <a:buChar char="-"/>
            </a:pPr>
            <a:r>
              <a:rPr lang="en-GB" altLang="en-US" sz="2000" dirty="0" err="1">
                <a:cs typeface="Arial" panose="020B0604020202020204" pitchFamily="34" charset="0"/>
              </a:rPr>
              <a:t>bou</a:t>
            </a:r>
            <a:r>
              <a:rPr lang="cs-CZ" altLang="en-US" sz="2000" dirty="0">
                <a:cs typeface="Arial" panose="020B0604020202020204" pitchFamily="34" charset="0"/>
              </a:rPr>
              <a:t>ř</a:t>
            </a:r>
            <a:r>
              <a:rPr lang="en-GB" altLang="en-US" sz="2000" dirty="0" err="1">
                <a:cs typeface="Arial" panose="020B0604020202020204" pitchFamily="34" charset="0"/>
              </a:rPr>
              <a:t>livá</a:t>
            </a:r>
            <a:r>
              <a:rPr lang="en-GB" altLang="en-US" sz="2000" dirty="0">
                <a:cs typeface="Arial" panose="020B0604020202020204" pitchFamily="34" charset="0"/>
              </a:rPr>
              <a:t> </a:t>
            </a:r>
            <a:r>
              <a:rPr lang="en-GB" altLang="en-US" sz="2000" dirty="0" err="1">
                <a:cs typeface="Arial" panose="020B0604020202020204" pitchFamily="34" charset="0"/>
              </a:rPr>
              <a:t>reakce</a:t>
            </a:r>
            <a:r>
              <a:rPr lang="en-GB" altLang="en-US" sz="2000" dirty="0">
                <a:cs typeface="Arial" panose="020B0604020202020204" pitchFamily="34" charset="0"/>
              </a:rPr>
              <a:t> s vodou:</a:t>
            </a:r>
            <a:r>
              <a:rPr lang="cs-CZ" altLang="en-US" sz="2000" dirty="0">
                <a:cs typeface="Arial" panose="020B0604020202020204" pitchFamily="34" charset="0"/>
              </a:rPr>
              <a:t>    </a:t>
            </a:r>
            <a:r>
              <a:rPr lang="en-GB" altLang="en-US" sz="2000" dirty="0">
                <a:cs typeface="Arial" panose="020B0604020202020204" pitchFamily="34" charset="0"/>
              </a:rPr>
              <a:t>[XH</a:t>
            </a:r>
            <a:r>
              <a:rPr lang="en-GB" altLang="en-US" sz="2000" baseline="-25000" dirty="0">
                <a:cs typeface="Arial" panose="020B0604020202020204" pitchFamily="34" charset="0"/>
              </a:rPr>
              <a:t>4</a:t>
            </a:r>
            <a:r>
              <a:rPr lang="en-GB" altLang="en-US" sz="2000" dirty="0">
                <a:cs typeface="Arial" panose="020B0604020202020204" pitchFamily="34" charset="0"/>
              </a:rPr>
              <a:t>]</a:t>
            </a:r>
            <a:r>
              <a:rPr lang="en-GB" altLang="en-US" sz="2000" baseline="30000" dirty="0">
                <a:cs typeface="Arial" panose="020B0604020202020204" pitchFamily="34" charset="0"/>
              </a:rPr>
              <a:t>-</a:t>
            </a:r>
            <a:r>
              <a:rPr lang="en-GB" altLang="en-US" sz="2000" dirty="0">
                <a:cs typeface="Arial" panose="020B0604020202020204" pitchFamily="34" charset="0"/>
              </a:rPr>
              <a:t> + 4 H</a:t>
            </a:r>
            <a:r>
              <a:rPr lang="en-GB" altLang="en-US" sz="2000" baseline="-25000" dirty="0">
                <a:cs typeface="Arial" panose="020B0604020202020204" pitchFamily="34" charset="0"/>
              </a:rPr>
              <a:t>2</a:t>
            </a:r>
            <a:r>
              <a:rPr lang="en-GB" altLang="en-US" sz="2000" dirty="0">
                <a:cs typeface="Arial" panose="020B0604020202020204" pitchFamily="34" charset="0"/>
              </a:rPr>
              <a:t>O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4H</a:t>
            </a:r>
            <a:r>
              <a:rPr lang="en-GB" altLang="en-US" sz="2000" baseline="-25000" dirty="0">
                <a:cs typeface="Arial" panose="020B0604020202020204" pitchFamily="34" charset="0"/>
              </a:rPr>
              <a:t>2</a:t>
            </a:r>
            <a:r>
              <a:rPr lang="en-GB" altLang="en-US" sz="2000" dirty="0">
                <a:cs typeface="Arial" panose="020B0604020202020204" pitchFamily="34" charset="0"/>
              </a:rPr>
              <a:t> + X(OH)</a:t>
            </a:r>
            <a:r>
              <a:rPr lang="en-GB" altLang="en-US" sz="2000" baseline="-25000" dirty="0">
                <a:cs typeface="Arial" panose="020B0604020202020204" pitchFamily="34" charset="0"/>
              </a:rPr>
              <a:t>3</a:t>
            </a:r>
            <a:r>
              <a:rPr lang="en-GB" altLang="en-US" sz="2000" dirty="0">
                <a:cs typeface="Arial" panose="020B0604020202020204" pitchFamily="34" charset="0"/>
              </a:rPr>
              <a:t> + OH</a:t>
            </a:r>
            <a:r>
              <a:rPr lang="en-GB" altLang="en-US" sz="2000" baseline="30000" dirty="0">
                <a:cs typeface="Arial" panose="020B0604020202020204" pitchFamily="34" charset="0"/>
              </a:rPr>
              <a:t>-</a:t>
            </a:r>
            <a:endParaRPr lang="cs-CZ" altLang="en-US" sz="2000" baseline="30000" dirty="0">
              <a:cs typeface="Arial" panose="020B0604020202020204" pitchFamily="34" charset="0"/>
            </a:endParaRPr>
          </a:p>
        </p:txBody>
      </p:sp>
      <p:sp>
        <p:nvSpPr>
          <p:cNvPr id="8" name="Obdélník 7"/>
          <p:cNvSpPr/>
          <p:nvPr/>
        </p:nvSpPr>
        <p:spPr>
          <a:xfrm>
            <a:off x="685800" y="6248400"/>
            <a:ext cx="2477153" cy="338554"/>
          </a:xfrm>
          <a:prstGeom prst="rect">
            <a:avLst/>
          </a:prstGeom>
        </p:spPr>
        <p:txBody>
          <a:bodyPr wrap="none">
            <a:spAutoFit/>
          </a:bodyPr>
          <a:lstStyle/>
          <a:p>
            <a:r>
              <a:rPr lang="cs-CZ" sz="1600" dirty="0" err="1"/>
              <a:t>Diisobutylaluminium</a:t>
            </a:r>
            <a:r>
              <a:rPr lang="cs-CZ" sz="1600" dirty="0"/>
              <a:t> hydrid</a:t>
            </a:r>
          </a:p>
        </p:txBody>
      </p:sp>
      <p:pic>
        <p:nvPicPr>
          <p:cNvPr id="153602" name="Picture 2" descr="DIBA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86" y="4663989"/>
            <a:ext cx="4212594" cy="1460367"/>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VÃ½sledek obrÃ¡zku pro carbonyl hydride ion"/>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53606" name="Picture 6" descr="VÃ½sledek obrÃ¡zku pro carbonyl hydride 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3508" y="4380823"/>
            <a:ext cx="1575309" cy="135739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B73BF6C2-D5CC-C07F-AE51-3E0F460DFEC1}"/>
              </a:ext>
            </a:extLst>
          </p:cNvPr>
          <p:cNvSpPr/>
          <p:nvPr/>
        </p:nvSpPr>
        <p:spPr>
          <a:xfrm>
            <a:off x="4985417" y="5948614"/>
            <a:ext cx="1575309" cy="584775"/>
          </a:xfrm>
          <a:prstGeom prst="rect">
            <a:avLst/>
          </a:prstGeom>
        </p:spPr>
        <p:txBody>
          <a:bodyPr wrap="square">
            <a:spAutoFit/>
          </a:bodyPr>
          <a:lstStyle/>
          <a:p>
            <a:r>
              <a:rPr lang="cs-CZ" sz="1600" dirty="0" err="1"/>
              <a:t>tetrakarbonyl</a:t>
            </a:r>
            <a:r>
              <a:rPr lang="cs-CZ" sz="1600" dirty="0"/>
              <a:t> hydrid kobaltu</a:t>
            </a:r>
          </a:p>
        </p:txBody>
      </p:sp>
      <p:pic>
        <p:nvPicPr>
          <p:cNvPr id="2050" name="Picture 2" descr="Tris(triphenylphosphine)rhodium carbonyl hydride - Wikiwand">
            <a:extLst>
              <a:ext uri="{FF2B5EF4-FFF2-40B4-BE49-F238E27FC236}">
                <a16:creationId xmlns:a16="http://schemas.microsoft.com/office/drawing/2014/main" id="{93812731-20B2-E74B-EAA6-3F91600AE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0337" y="4337794"/>
            <a:ext cx="1957222" cy="1443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8E2EB637-1EB8-1B92-463F-7507DF5DEB57}"/>
              </a:ext>
            </a:extLst>
          </p:cNvPr>
          <p:cNvSpPr txBox="1"/>
          <p:nvPr/>
        </p:nvSpPr>
        <p:spPr>
          <a:xfrm>
            <a:off x="6762108" y="6012389"/>
            <a:ext cx="2184851" cy="584775"/>
          </a:xfrm>
          <a:prstGeom prst="rect">
            <a:avLst/>
          </a:prstGeom>
          <a:noFill/>
        </p:spPr>
        <p:txBody>
          <a:bodyPr wrap="square">
            <a:spAutoFit/>
          </a:bodyPr>
          <a:lstStyle/>
          <a:p>
            <a:r>
              <a:rPr lang="cs-CZ" sz="1600" dirty="0" err="1"/>
              <a:t>tris</a:t>
            </a:r>
            <a:r>
              <a:rPr lang="cs-CZ" sz="1600" dirty="0"/>
              <a:t>(</a:t>
            </a:r>
            <a:r>
              <a:rPr lang="cs-CZ" sz="1600" dirty="0" err="1"/>
              <a:t>triphenylphosphin</a:t>
            </a:r>
            <a:r>
              <a:rPr lang="cs-CZ" sz="1600" dirty="0"/>
              <a:t>) </a:t>
            </a:r>
            <a:r>
              <a:rPr lang="cs-CZ" sz="1600" dirty="0" err="1"/>
              <a:t>carbonyl</a:t>
            </a:r>
            <a:r>
              <a:rPr lang="cs-CZ" sz="1600" dirty="0"/>
              <a:t> hydride rhodia</a:t>
            </a:r>
          </a:p>
        </p:txBody>
      </p:sp>
    </p:spTree>
    <p:extLst>
      <p:ext uri="{BB962C8B-B14F-4D97-AF65-F5344CB8AC3E}">
        <p14:creationId xmlns:p14="http://schemas.microsoft.com/office/powerpoint/2010/main" val="2834885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VÃ½sledek obrÃ¡zku pro acidity periodic table trend"/>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Ã½sledek obrÃ¡zku pro acidity periodic table trend"/>
          <p:cNvSpPr>
            <a:spLocks noChangeAspect="1" noChangeArrowheads="1"/>
          </p:cNvSpPr>
          <p:nvPr/>
        </p:nvSpPr>
        <p:spPr bwMode="auto">
          <a:xfrm>
            <a:off x="307975"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https://qph.fs.quoracdn.net/main-qimg-be23a88eaa15389b10bc6044f53bcaeb.webp"/>
          <p:cNvSpPr>
            <a:spLocks noChangeAspect="1" noChangeArrowheads="1"/>
          </p:cNvSpPr>
          <p:nvPr/>
        </p:nvSpPr>
        <p:spPr bwMode="auto">
          <a:xfrm>
            <a:off x="460375"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https://qph.fs.quoracdn.net/main-qimg-be23a88eaa15389b10bc6044f53bcaeb.webp"/>
          <p:cNvSpPr>
            <a:spLocks noChangeAspect="1" noChangeArrowheads="1"/>
          </p:cNvSpPr>
          <p:nvPr/>
        </p:nvSpPr>
        <p:spPr bwMode="auto">
          <a:xfrm>
            <a:off x="612775"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94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44718"/>
            <a:ext cx="6362700" cy="285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78" name="Picture 2" descr="https://www.meta-synthesis.com/webbook/02_mge/MGEH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1" y="3429000"/>
            <a:ext cx="5440484" cy="309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Ã½sledek obrÃ¡zku pro alh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860" y="3328262"/>
            <a:ext cx="1249163" cy="7774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VÃ½sledek obrÃ¡zku pro nabh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040" y="4432510"/>
            <a:ext cx="1403839" cy="83645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639A479A-BA1D-FAFB-593D-D3BF38E41E84}"/>
              </a:ext>
            </a:extLst>
          </p:cNvPr>
          <p:cNvPicPr>
            <a:picLocks noChangeAspect="1"/>
          </p:cNvPicPr>
          <p:nvPr/>
        </p:nvPicPr>
        <p:blipFill>
          <a:blip r:embed="rId6"/>
          <a:stretch>
            <a:fillRect/>
          </a:stretch>
        </p:blipFill>
        <p:spPr>
          <a:xfrm>
            <a:off x="556040" y="5690733"/>
            <a:ext cx="1724025" cy="962025"/>
          </a:xfrm>
          <a:prstGeom prst="rect">
            <a:avLst/>
          </a:prstGeom>
        </p:spPr>
      </p:pic>
    </p:spTree>
    <p:extLst>
      <p:ext uri="{BB962C8B-B14F-4D97-AF65-F5344CB8AC3E}">
        <p14:creationId xmlns:p14="http://schemas.microsoft.com/office/powerpoint/2010/main" val="455383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6700" y="425323"/>
            <a:ext cx="8610600" cy="1015663"/>
          </a:xfrm>
          <a:prstGeom prst="rect">
            <a:avLst/>
          </a:prstGeom>
        </p:spPr>
        <p:txBody>
          <a:bodyPr wrap="square">
            <a:spAutoFit/>
          </a:bodyPr>
          <a:lstStyle/>
          <a:p>
            <a:pPr algn="just"/>
            <a:r>
              <a:rPr lang="cs-CZ" sz="2000" dirty="0">
                <a:cs typeface="Arial" panose="020B0604020202020204" pitchFamily="34" charset="0"/>
              </a:rPr>
              <a:t>S řadou prvků vodík netvoří binární sloučeniny, tyto prvky s velice nízkou afinitou k vodíku jsou v periodické tabulce někdy označovány jako </a:t>
            </a:r>
            <a:r>
              <a:rPr lang="cs-CZ" sz="2000" b="1" dirty="0">
                <a:cs typeface="Arial" panose="020B0604020202020204" pitchFamily="34" charset="0"/>
              </a:rPr>
              <a:t>vodíková mezera</a:t>
            </a:r>
            <a:r>
              <a:rPr lang="cs-CZ" sz="2000" dirty="0">
                <a:cs typeface="Arial" panose="020B0604020202020204" pitchFamily="34" charset="0"/>
              </a:rPr>
              <a:t>. Mezi typické prvky vodíkové mezery patří např. mangan, železo, kobalt, stříbro a zlato.</a:t>
            </a:r>
          </a:p>
        </p:txBody>
      </p:sp>
      <p:pic>
        <p:nvPicPr>
          <p:cNvPr id="220162" name="Picture 2" descr="VÃ½sledek obrÃ¡zku pro hydride 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309" y="1944385"/>
            <a:ext cx="7037716" cy="464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161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397329" y="269689"/>
            <a:ext cx="2332653" cy="868363"/>
          </a:xfrm>
        </p:spPr>
        <p:txBody>
          <a:bodyPr>
            <a:normAutofit/>
          </a:bodyPr>
          <a:lstStyle/>
          <a:p>
            <a:r>
              <a:rPr lang="cs-CZ" sz="2800" b="1" dirty="0">
                <a:latin typeface="+mn-lt"/>
              </a:rPr>
              <a:t>Deuterium </a:t>
            </a:r>
            <a:r>
              <a:rPr lang="cs-CZ" sz="2800" b="1" baseline="30000" dirty="0">
                <a:latin typeface="+mn-lt"/>
              </a:rPr>
              <a:t>2</a:t>
            </a:r>
            <a:r>
              <a:rPr lang="cs-CZ" sz="2800" b="1" dirty="0">
                <a:latin typeface="+mn-lt"/>
              </a:rPr>
              <a:t>H</a:t>
            </a:r>
          </a:p>
        </p:txBody>
      </p:sp>
      <p:sp>
        <p:nvSpPr>
          <p:cNvPr id="2" name="Obdélník 1"/>
          <p:cNvSpPr/>
          <p:nvPr/>
        </p:nvSpPr>
        <p:spPr>
          <a:xfrm>
            <a:off x="342900" y="2524514"/>
            <a:ext cx="8458200" cy="1323439"/>
          </a:xfrm>
          <a:prstGeom prst="rect">
            <a:avLst/>
          </a:prstGeom>
        </p:spPr>
        <p:txBody>
          <a:bodyPr wrap="square">
            <a:spAutoFit/>
          </a:bodyPr>
          <a:lstStyle/>
          <a:p>
            <a:pPr algn="just"/>
            <a:r>
              <a:rPr lang="cs-CZ" sz="2000" dirty="0">
                <a:cs typeface="Arial" panose="020B0604020202020204" pitchFamily="34" charset="0"/>
              </a:rPr>
              <a:t>Ve spojení s kyslíkem tvoří deuterium tzv. </a:t>
            </a:r>
            <a:r>
              <a:rPr lang="cs-CZ" sz="2000" u="sng" dirty="0">
                <a:cs typeface="Arial" panose="020B0604020202020204" pitchFamily="34" charset="0"/>
              </a:rPr>
              <a:t>těžkou vodu, D</a:t>
            </a:r>
            <a:r>
              <a:rPr lang="cs-CZ" sz="2000" u="sng" baseline="-25000" dirty="0">
                <a:cs typeface="Arial" panose="020B0604020202020204" pitchFamily="34" charset="0"/>
              </a:rPr>
              <a:t>2</a:t>
            </a:r>
            <a:r>
              <a:rPr lang="cs-CZ" sz="2000" u="sng" dirty="0">
                <a:cs typeface="Arial" panose="020B0604020202020204" pitchFamily="34" charset="0"/>
              </a:rPr>
              <a:t>O</a:t>
            </a:r>
            <a:r>
              <a:rPr lang="cs-CZ" sz="2000" dirty="0">
                <a:cs typeface="Arial" panose="020B0604020202020204" pitchFamily="34" charset="0"/>
              </a:rPr>
              <a:t>. Tato sloučenina má významné využití v jaderném průmyslu. Je velmi účinným </a:t>
            </a:r>
            <a:r>
              <a:rPr lang="cs-CZ" sz="2000" u="sng" dirty="0">
                <a:cs typeface="Arial" panose="020B0604020202020204" pitchFamily="34" charset="0"/>
              </a:rPr>
              <a:t>moderátorem</a:t>
            </a:r>
            <a:r>
              <a:rPr lang="cs-CZ" sz="2000" dirty="0">
                <a:cs typeface="Arial" panose="020B0604020202020204" pitchFamily="34" charset="0"/>
              </a:rPr>
              <a:t>, tedy látkou zpomalující rychlost neutronů. Této vlastnosti se již od druhé světové války využívá v určitém typu </a:t>
            </a:r>
            <a:r>
              <a:rPr lang="cs-CZ" sz="2000" u="sng" dirty="0">
                <a:cs typeface="Arial" panose="020B0604020202020204" pitchFamily="34" charset="0"/>
              </a:rPr>
              <a:t>jaderných reaktorů</a:t>
            </a:r>
            <a:r>
              <a:rPr lang="cs-CZ" sz="2000" dirty="0">
                <a:cs typeface="Arial" panose="020B0604020202020204" pitchFamily="34" charset="0"/>
              </a:rPr>
              <a:t> k přípravě plutonia z uranu.</a:t>
            </a:r>
          </a:p>
        </p:txBody>
      </p:sp>
      <p:sp>
        <p:nvSpPr>
          <p:cNvPr id="3" name="Obdélník 2"/>
          <p:cNvSpPr/>
          <p:nvPr/>
        </p:nvSpPr>
        <p:spPr>
          <a:xfrm>
            <a:off x="342900" y="3941071"/>
            <a:ext cx="8534400" cy="1631216"/>
          </a:xfrm>
          <a:prstGeom prst="rect">
            <a:avLst/>
          </a:prstGeom>
        </p:spPr>
        <p:txBody>
          <a:bodyPr wrap="square">
            <a:spAutoFit/>
          </a:bodyPr>
          <a:lstStyle/>
          <a:p>
            <a:pPr algn="just"/>
            <a:r>
              <a:rPr lang="cs-CZ" sz="2000" dirty="0">
                <a:cs typeface="Arial" panose="020B0604020202020204" pitchFamily="34" charset="0"/>
              </a:rPr>
              <a:t>Deuterium je využíváno také jako účinný </a:t>
            </a:r>
            <a:r>
              <a:rPr lang="cs-CZ" sz="2000" u="sng" dirty="0">
                <a:cs typeface="Arial" panose="020B0604020202020204" pitchFamily="34" charset="0"/>
              </a:rPr>
              <a:t>stopovač  (</a:t>
            </a:r>
            <a:r>
              <a:rPr lang="cs-CZ" sz="2000" u="sng" dirty="0" err="1">
                <a:cs typeface="Arial" panose="020B0604020202020204" pitchFamily="34" charset="0"/>
              </a:rPr>
              <a:t>tracer</a:t>
            </a:r>
            <a:r>
              <a:rPr lang="cs-CZ" sz="2000" u="sng" dirty="0">
                <a:cs typeface="Arial" panose="020B0604020202020204" pitchFamily="34" charset="0"/>
              </a:rPr>
              <a:t>) biochemických reakcí</a:t>
            </a:r>
            <a:r>
              <a:rPr lang="cs-CZ" sz="2000" dirty="0">
                <a:cs typeface="Arial" panose="020B0604020202020204" pitchFamily="34" charset="0"/>
              </a:rPr>
              <a:t>. Pokud je k výzkumu distribuce určité sloučeniny v organismu  použita látka, která má atomy vodíku nahrazeny deuteriem, lze vysledovat její biochemické přeměny analýzou vzniklých metabolitů. Nevýhodou je </a:t>
            </a:r>
            <a:r>
              <a:rPr lang="cs-CZ" sz="2000" u="sng" dirty="0">
                <a:cs typeface="Arial" panose="020B0604020202020204" pitchFamily="34" charset="0"/>
              </a:rPr>
              <a:t>pomalejší kinetika</a:t>
            </a:r>
            <a:r>
              <a:rPr lang="cs-CZ" sz="2000" dirty="0">
                <a:cs typeface="Arial" panose="020B0604020202020204" pitchFamily="34" charset="0"/>
              </a:rPr>
              <a:t> reakce vlivem těžšího izotopu</a:t>
            </a:r>
          </a:p>
        </p:txBody>
      </p:sp>
      <p:pic>
        <p:nvPicPr>
          <p:cNvPr id="1028" name="Picture 4" descr="Hydrogen Atom and Isotopes stock vector. Illustration of concept ...">
            <a:extLst>
              <a:ext uri="{FF2B5EF4-FFF2-40B4-BE49-F238E27FC236}">
                <a16:creationId xmlns:a16="http://schemas.microsoft.com/office/drawing/2014/main" id="{F91A38A4-7298-A6B4-6EE2-4C28C7829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739" y="269689"/>
            <a:ext cx="3447661" cy="220865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1A45722-9536-277E-7C56-31346FDD9829}"/>
              </a:ext>
            </a:extLst>
          </p:cNvPr>
          <p:cNvSpPr txBox="1"/>
          <p:nvPr/>
        </p:nvSpPr>
        <p:spPr>
          <a:xfrm>
            <a:off x="342900" y="1066242"/>
            <a:ext cx="4774164" cy="1323439"/>
          </a:xfrm>
          <a:prstGeom prst="rect">
            <a:avLst/>
          </a:prstGeom>
          <a:noFill/>
        </p:spPr>
        <p:txBody>
          <a:bodyPr wrap="square">
            <a:spAutoFit/>
          </a:bodyPr>
          <a:lstStyle/>
          <a:p>
            <a:pPr algn="just"/>
            <a:r>
              <a:rPr lang="cs-CZ" sz="2000" dirty="0">
                <a:cs typeface="Arial" panose="020B0604020202020204" pitchFamily="34" charset="0"/>
              </a:rPr>
              <a:t>= stabilní izotop, nepodléhá radioaktivní přeměně. V přírodě připadá na jeden atom deuteria cca 6 000 atomů normálního vodíku.</a:t>
            </a:r>
          </a:p>
        </p:txBody>
      </p:sp>
      <p:pic>
        <p:nvPicPr>
          <p:cNvPr id="8" name="Obrázek 7">
            <a:extLst>
              <a:ext uri="{FF2B5EF4-FFF2-40B4-BE49-F238E27FC236}">
                <a16:creationId xmlns:a16="http://schemas.microsoft.com/office/drawing/2014/main" id="{9F951A3D-FBBB-2B4F-2D55-11577E3DB983}"/>
              </a:ext>
            </a:extLst>
          </p:cNvPr>
          <p:cNvPicPr>
            <a:picLocks noChangeAspect="1"/>
          </p:cNvPicPr>
          <p:nvPr/>
        </p:nvPicPr>
        <p:blipFill>
          <a:blip r:embed="rId3"/>
          <a:stretch>
            <a:fillRect/>
          </a:stretch>
        </p:blipFill>
        <p:spPr>
          <a:xfrm>
            <a:off x="5224462" y="5413947"/>
            <a:ext cx="3576638" cy="1209675"/>
          </a:xfrm>
          <a:prstGeom prst="rect">
            <a:avLst/>
          </a:prstGeom>
        </p:spPr>
      </p:pic>
      <p:sp>
        <p:nvSpPr>
          <p:cNvPr id="11" name="TextovéPole 10">
            <a:extLst>
              <a:ext uri="{FF2B5EF4-FFF2-40B4-BE49-F238E27FC236}">
                <a16:creationId xmlns:a16="http://schemas.microsoft.com/office/drawing/2014/main" id="{72FED835-B187-52BD-39BD-36FCD4DBFDCE}"/>
              </a:ext>
            </a:extLst>
          </p:cNvPr>
          <p:cNvSpPr txBox="1"/>
          <p:nvPr/>
        </p:nvSpPr>
        <p:spPr>
          <a:xfrm>
            <a:off x="397329" y="5607092"/>
            <a:ext cx="4719735" cy="646331"/>
          </a:xfrm>
          <a:prstGeom prst="rect">
            <a:avLst/>
          </a:prstGeom>
          <a:noFill/>
        </p:spPr>
        <p:txBody>
          <a:bodyPr wrap="square" rtlCol="0">
            <a:spAutoFit/>
          </a:bodyPr>
          <a:lstStyle/>
          <a:p>
            <a:r>
              <a:rPr lang="cs-CZ" i="1" dirty="0"/>
              <a:t>Deuteriová výbojka</a:t>
            </a:r>
            <a:r>
              <a:rPr lang="cs-CZ" dirty="0"/>
              <a:t>: produkuje světlo o vlnové délce 160-360 </a:t>
            </a:r>
            <a:r>
              <a:rPr lang="cs-CZ" dirty="0" err="1"/>
              <a:t>nm</a:t>
            </a:r>
            <a:r>
              <a:rPr lang="cs-CZ" dirty="0"/>
              <a:t>.</a:t>
            </a:r>
          </a:p>
        </p:txBody>
      </p:sp>
    </p:spTree>
    <p:extLst>
      <p:ext uri="{BB962C8B-B14F-4D97-AF65-F5344CB8AC3E}">
        <p14:creationId xmlns:p14="http://schemas.microsoft.com/office/powerpoint/2010/main" val="3041940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5601" y="274638"/>
            <a:ext cx="8229600" cy="715963"/>
          </a:xfrm>
        </p:spPr>
        <p:txBody>
          <a:bodyPr>
            <a:normAutofit/>
          </a:bodyPr>
          <a:lstStyle/>
          <a:p>
            <a:r>
              <a:rPr lang="cs-CZ" sz="2800" b="1" dirty="0" err="1">
                <a:latin typeface="+mn-lt"/>
              </a:rPr>
              <a:t>Deuterovaná</a:t>
            </a:r>
            <a:r>
              <a:rPr lang="cs-CZ" sz="2800" b="1" dirty="0">
                <a:latin typeface="+mn-lt"/>
              </a:rPr>
              <a:t> léčiva</a:t>
            </a:r>
          </a:p>
        </p:txBody>
      </p:sp>
      <p:pic>
        <p:nvPicPr>
          <p:cNvPr id="9218" name="Picture 2" descr="VÃ½sledek obrÃ¡zku pro deuterated molecu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20" y="2228479"/>
            <a:ext cx="2951080" cy="2167496"/>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448454" y="2667002"/>
            <a:ext cx="5269149" cy="646331"/>
          </a:xfrm>
          <a:prstGeom prst="rect">
            <a:avLst/>
          </a:prstGeom>
        </p:spPr>
        <p:txBody>
          <a:bodyPr wrap="square">
            <a:spAutoFit/>
          </a:bodyPr>
          <a:lstStyle/>
          <a:p>
            <a:r>
              <a:rPr lang="cs-CZ" dirty="0" err="1">
                <a:cs typeface="Arial" panose="020B0604020202020204" pitchFamily="34" charset="0"/>
              </a:rPr>
              <a:t>Deuterovaná</a:t>
            </a:r>
            <a:r>
              <a:rPr lang="cs-CZ" dirty="0">
                <a:cs typeface="Arial" panose="020B0604020202020204" pitchFamily="34" charset="0"/>
              </a:rPr>
              <a:t> forma </a:t>
            </a:r>
            <a:r>
              <a:rPr lang="en-US" dirty="0" err="1">
                <a:cs typeface="Arial" panose="020B0604020202020204" pitchFamily="34" charset="0"/>
              </a:rPr>
              <a:t>tetrabenazin</a:t>
            </a:r>
            <a:r>
              <a:rPr lang="cs-CZ" dirty="0">
                <a:cs typeface="Arial" panose="020B0604020202020204" pitchFamily="34" charset="0"/>
              </a:rPr>
              <a:t>u</a:t>
            </a:r>
            <a:r>
              <a:rPr lang="en-US" dirty="0">
                <a:cs typeface="Arial" panose="020B0604020202020204" pitchFamily="34" charset="0"/>
              </a:rPr>
              <a:t>, </a:t>
            </a:r>
            <a:r>
              <a:rPr lang="cs-CZ" dirty="0">
                <a:cs typeface="Arial" panose="020B0604020202020204" pitchFamily="34" charset="0"/>
              </a:rPr>
              <a:t>používaná k léčbě </a:t>
            </a:r>
            <a:r>
              <a:rPr lang="en-US" dirty="0" err="1">
                <a:cs typeface="Arial" panose="020B0604020202020204" pitchFamily="34" charset="0"/>
              </a:rPr>
              <a:t>tardiv</a:t>
            </a:r>
            <a:r>
              <a:rPr lang="cs-CZ" dirty="0">
                <a:cs typeface="Arial" panose="020B0604020202020204" pitchFamily="34" charset="0"/>
              </a:rPr>
              <a:t>ní</a:t>
            </a:r>
            <a:r>
              <a:rPr lang="en-US" dirty="0">
                <a:cs typeface="Arial" panose="020B0604020202020204" pitchFamily="34" charset="0"/>
              </a:rPr>
              <a:t> </a:t>
            </a:r>
            <a:r>
              <a:rPr lang="en-US" dirty="0" err="1">
                <a:cs typeface="Arial" panose="020B0604020202020204" pitchFamily="34" charset="0"/>
              </a:rPr>
              <a:t>dyskines</a:t>
            </a:r>
            <a:r>
              <a:rPr lang="cs-CZ" dirty="0">
                <a:cs typeface="Arial" panose="020B0604020202020204" pitchFamily="34" charset="0"/>
              </a:rPr>
              <a:t>e</a:t>
            </a:r>
            <a:r>
              <a:rPr lang="en-US" dirty="0">
                <a:cs typeface="Arial" panose="020B0604020202020204" pitchFamily="34" charset="0"/>
              </a:rPr>
              <a:t> a Huntington</a:t>
            </a:r>
            <a:r>
              <a:rPr lang="cs-CZ" dirty="0">
                <a:cs typeface="Arial" panose="020B0604020202020204" pitchFamily="34" charset="0"/>
              </a:rPr>
              <a:t>ovy </a:t>
            </a:r>
            <a:r>
              <a:rPr lang="en-US" dirty="0">
                <a:cs typeface="Arial" panose="020B0604020202020204" pitchFamily="34" charset="0"/>
              </a:rPr>
              <a:t>chore</a:t>
            </a:r>
            <a:r>
              <a:rPr lang="cs-CZ" dirty="0">
                <a:cs typeface="Arial" panose="020B0604020202020204" pitchFamily="34" charset="0"/>
              </a:rPr>
              <a:t>y.</a:t>
            </a:r>
          </a:p>
        </p:txBody>
      </p:sp>
      <p:sp>
        <p:nvSpPr>
          <p:cNvPr id="3" name="Obdélník 2"/>
          <p:cNvSpPr/>
          <p:nvPr/>
        </p:nvSpPr>
        <p:spPr>
          <a:xfrm>
            <a:off x="249320" y="1101708"/>
            <a:ext cx="8604471" cy="1015663"/>
          </a:xfrm>
          <a:prstGeom prst="rect">
            <a:avLst/>
          </a:prstGeom>
        </p:spPr>
        <p:txBody>
          <a:bodyPr wrap="square">
            <a:spAutoFit/>
          </a:bodyPr>
          <a:lstStyle/>
          <a:p>
            <a:pPr algn="just"/>
            <a:r>
              <a:rPr lang="cs-CZ" sz="2000" dirty="0">
                <a:cs typeface="Arial" panose="020B0604020202020204" pitchFamily="34" charset="0"/>
              </a:rPr>
              <a:t>Díky </a:t>
            </a:r>
            <a:r>
              <a:rPr lang="en-US" sz="2000" dirty="0">
                <a:cs typeface="Arial" panose="020B0604020202020204" pitchFamily="34" charset="0"/>
              </a:rPr>
              <a:t>kinetic</a:t>
            </a:r>
            <a:r>
              <a:rPr lang="cs-CZ" sz="2000" dirty="0" err="1">
                <a:cs typeface="Arial" panose="020B0604020202020204" pitchFamily="34" charset="0"/>
              </a:rPr>
              <a:t>kému</a:t>
            </a:r>
            <a:r>
              <a:rPr lang="en-US" sz="2000" dirty="0">
                <a:cs typeface="Arial" panose="020B0604020202020204" pitchFamily="34" charset="0"/>
              </a:rPr>
              <a:t> </a:t>
            </a:r>
            <a:r>
              <a:rPr lang="en-US" sz="2000" dirty="0" err="1">
                <a:cs typeface="Arial" panose="020B0604020202020204" pitchFamily="34" charset="0"/>
              </a:rPr>
              <a:t>i</a:t>
            </a:r>
            <a:r>
              <a:rPr lang="cs-CZ" sz="2000" dirty="0">
                <a:cs typeface="Arial" panose="020B0604020202020204" pitchFamily="34" charset="0"/>
              </a:rPr>
              <a:t>z</a:t>
            </a:r>
            <a:r>
              <a:rPr lang="en-US" sz="2000" dirty="0" err="1">
                <a:cs typeface="Arial" panose="020B0604020202020204" pitchFamily="34" charset="0"/>
              </a:rPr>
              <a:t>otop</a:t>
            </a:r>
            <a:r>
              <a:rPr lang="cs-CZ" sz="2000" dirty="0" err="1">
                <a:cs typeface="Arial" panose="020B0604020202020204" pitchFamily="34" charset="0"/>
              </a:rPr>
              <a:t>ovému</a:t>
            </a:r>
            <a:r>
              <a:rPr lang="en-US" sz="2000" dirty="0">
                <a:cs typeface="Arial" panose="020B0604020202020204" pitchFamily="34" charset="0"/>
              </a:rPr>
              <a:t> </a:t>
            </a:r>
            <a:r>
              <a:rPr lang="en-US" sz="2000" dirty="0" err="1">
                <a:cs typeface="Arial" panose="020B0604020202020204" pitchFamily="34" charset="0"/>
              </a:rPr>
              <a:t>efe</a:t>
            </a:r>
            <a:r>
              <a:rPr lang="cs-CZ" sz="2000" dirty="0">
                <a:cs typeface="Arial" panose="020B0604020202020204" pitchFamily="34" charset="0"/>
              </a:rPr>
              <a:t>k</a:t>
            </a:r>
            <a:r>
              <a:rPr lang="en-US" sz="2000" dirty="0">
                <a:cs typeface="Arial" panose="020B0604020202020204" pitchFamily="34" charset="0"/>
              </a:rPr>
              <a:t>t</a:t>
            </a:r>
            <a:r>
              <a:rPr lang="cs-CZ" sz="2000" dirty="0">
                <a:cs typeface="Arial" panose="020B0604020202020204" pitchFamily="34" charset="0"/>
              </a:rPr>
              <a:t>u mohou mít léčiva obsahující </a:t>
            </a:r>
            <a:r>
              <a:rPr lang="en-US" sz="2000" dirty="0">
                <a:cs typeface="Arial" panose="020B0604020202020204" pitchFamily="34" charset="0"/>
              </a:rPr>
              <a:t> deuterium</a:t>
            </a:r>
            <a:r>
              <a:rPr lang="cs-CZ" sz="2000" dirty="0">
                <a:cs typeface="Arial" panose="020B0604020202020204" pitchFamily="34" charset="0"/>
              </a:rPr>
              <a:t>  významně </a:t>
            </a:r>
            <a:r>
              <a:rPr lang="cs-CZ" sz="2000" u="sng" dirty="0">
                <a:cs typeface="Arial" panose="020B0604020202020204" pitchFamily="34" charset="0"/>
              </a:rPr>
              <a:t>pomalejší  metabolismus</a:t>
            </a:r>
            <a:r>
              <a:rPr lang="cs-CZ" sz="2000" dirty="0">
                <a:cs typeface="Arial" panose="020B0604020202020204" pitchFamily="34" charset="0"/>
              </a:rPr>
              <a:t> a tím pádem i delší poločas </a:t>
            </a:r>
            <a:r>
              <a:rPr lang="en-US" sz="2000" dirty="0">
                <a:cs typeface="Arial" panose="020B0604020202020204" pitchFamily="34" charset="0"/>
              </a:rPr>
              <a:t> </a:t>
            </a:r>
            <a:r>
              <a:rPr lang="cs-CZ" sz="2000" dirty="0">
                <a:cs typeface="Arial" panose="020B0604020202020204" pitchFamily="34" charset="0"/>
              </a:rPr>
              <a:t>setrvání látky  organismu.</a:t>
            </a:r>
          </a:p>
        </p:txBody>
      </p:sp>
      <p:pic>
        <p:nvPicPr>
          <p:cNvPr id="15364" name="Picture 4" descr="VÃ½sledek obrÃ¡zku pro deuterated fatty acid RT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2" y="4495801"/>
            <a:ext cx="3369015" cy="2303764"/>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448456" y="5257802"/>
            <a:ext cx="5405335" cy="923330"/>
          </a:xfrm>
          <a:prstGeom prst="rect">
            <a:avLst/>
          </a:prstGeom>
        </p:spPr>
        <p:txBody>
          <a:bodyPr wrap="square">
            <a:spAutoFit/>
          </a:bodyPr>
          <a:lstStyle/>
          <a:p>
            <a:r>
              <a:rPr lang="cs-CZ" dirty="0">
                <a:cs typeface="Arial" panose="020B0604020202020204" pitchFamily="34" charset="0"/>
              </a:rPr>
              <a:t>Doplněk stravy pro</a:t>
            </a:r>
            <a:r>
              <a:rPr lang="en-US" dirty="0">
                <a:cs typeface="Arial" panose="020B0604020202020204" pitchFamily="34" charset="0"/>
              </a:rPr>
              <a:t> </a:t>
            </a:r>
            <a:r>
              <a:rPr lang="cs-CZ" dirty="0">
                <a:cs typeface="Arial" panose="020B0604020202020204" pitchFamily="34" charset="0"/>
              </a:rPr>
              <a:t>léčení </a:t>
            </a:r>
            <a:r>
              <a:rPr lang="en-US" dirty="0" err="1">
                <a:cs typeface="Arial" panose="020B0604020202020204" pitchFamily="34" charset="0"/>
              </a:rPr>
              <a:t>neurodegenerativ</a:t>
            </a:r>
            <a:r>
              <a:rPr lang="cs-CZ" dirty="0" err="1">
                <a:cs typeface="Arial" panose="020B0604020202020204" pitchFamily="34" charset="0"/>
              </a:rPr>
              <a:t>ních</a:t>
            </a:r>
            <a:r>
              <a:rPr lang="en-US" dirty="0">
                <a:cs typeface="Arial" panose="020B0604020202020204" pitchFamily="34" charset="0"/>
              </a:rPr>
              <a:t> </a:t>
            </a:r>
            <a:r>
              <a:rPr lang="cs-CZ" dirty="0">
                <a:cs typeface="Arial" panose="020B0604020202020204" pitchFamily="34" charset="0"/>
              </a:rPr>
              <a:t>chorob jako je </a:t>
            </a:r>
            <a:r>
              <a:rPr lang="en-US" dirty="0">
                <a:cs typeface="Arial" panose="020B0604020202020204" pitchFamily="34" charset="0"/>
              </a:rPr>
              <a:t> Friedreich</a:t>
            </a:r>
            <a:r>
              <a:rPr lang="cs-CZ" dirty="0">
                <a:cs typeface="Arial" panose="020B0604020202020204" pitchFamily="34" charset="0"/>
              </a:rPr>
              <a:t>ova</a:t>
            </a:r>
            <a:r>
              <a:rPr lang="en-US" dirty="0">
                <a:cs typeface="Arial" panose="020B0604020202020204" pitchFamily="34" charset="0"/>
              </a:rPr>
              <a:t> </a:t>
            </a:r>
            <a:r>
              <a:rPr lang="en-US" dirty="0" err="1">
                <a:cs typeface="Arial" panose="020B0604020202020204" pitchFamily="34" charset="0"/>
              </a:rPr>
              <a:t>ataxi</a:t>
            </a:r>
            <a:r>
              <a:rPr lang="cs-CZ" dirty="0">
                <a:cs typeface="Arial" panose="020B0604020202020204" pitchFamily="34" charset="0"/>
              </a:rPr>
              <a:t>e</a:t>
            </a:r>
            <a:r>
              <a:rPr lang="en-US" dirty="0">
                <a:cs typeface="Arial" panose="020B0604020202020204" pitchFamily="34" charset="0"/>
              </a:rPr>
              <a:t> a </a:t>
            </a:r>
            <a:r>
              <a:rPr lang="cs-CZ" dirty="0">
                <a:cs typeface="Arial" panose="020B0604020202020204" pitchFamily="34" charset="0"/>
              </a:rPr>
              <a:t>dětská</a:t>
            </a:r>
            <a:r>
              <a:rPr lang="en-US" dirty="0">
                <a:cs typeface="Arial" panose="020B0604020202020204" pitchFamily="34" charset="0"/>
              </a:rPr>
              <a:t> </a:t>
            </a:r>
            <a:r>
              <a:rPr lang="en-US" dirty="0" err="1">
                <a:cs typeface="Arial" panose="020B0604020202020204" pitchFamily="34" charset="0"/>
              </a:rPr>
              <a:t>neuroaxon</a:t>
            </a:r>
            <a:r>
              <a:rPr lang="cs-CZ" dirty="0">
                <a:cs typeface="Arial" panose="020B0604020202020204" pitchFamily="34" charset="0"/>
              </a:rPr>
              <a:t>á</a:t>
            </a:r>
            <a:r>
              <a:rPr lang="en-US" dirty="0">
                <a:cs typeface="Arial" panose="020B0604020202020204" pitchFamily="34" charset="0"/>
              </a:rPr>
              <a:t>l</a:t>
            </a:r>
            <a:r>
              <a:rPr lang="cs-CZ" dirty="0">
                <a:cs typeface="Arial" panose="020B0604020202020204" pitchFamily="34" charset="0"/>
              </a:rPr>
              <a:t>ní</a:t>
            </a:r>
            <a:r>
              <a:rPr lang="en-US" dirty="0">
                <a:cs typeface="Arial" panose="020B0604020202020204" pitchFamily="34" charset="0"/>
              </a:rPr>
              <a:t> </a:t>
            </a:r>
            <a:r>
              <a:rPr lang="en-US" dirty="0" err="1">
                <a:cs typeface="Arial" panose="020B0604020202020204" pitchFamily="34" charset="0"/>
              </a:rPr>
              <a:t>dystro</a:t>
            </a:r>
            <a:r>
              <a:rPr lang="cs-CZ" dirty="0" err="1">
                <a:cs typeface="Arial" panose="020B0604020202020204" pitchFamily="34" charset="0"/>
              </a:rPr>
              <a:t>fie</a:t>
            </a:r>
            <a:r>
              <a:rPr lang="en-US" dirty="0">
                <a:cs typeface="Arial" panose="020B0604020202020204" pitchFamily="34" charset="0"/>
              </a:rPr>
              <a:t>.</a:t>
            </a:r>
            <a:endParaRPr lang="cs-CZ" dirty="0">
              <a:cs typeface="Arial" panose="020B0604020202020204" pitchFamily="34" charset="0"/>
            </a:endParaRPr>
          </a:p>
        </p:txBody>
      </p:sp>
    </p:spTree>
    <p:extLst>
      <p:ext uri="{BB962C8B-B14F-4D97-AF65-F5344CB8AC3E}">
        <p14:creationId xmlns:p14="http://schemas.microsoft.com/office/powerpoint/2010/main" val="2544245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49287"/>
          </a:xfrm>
        </p:spPr>
        <p:txBody>
          <a:bodyPr>
            <a:normAutofit/>
          </a:bodyPr>
          <a:lstStyle/>
          <a:p>
            <a:r>
              <a:rPr lang="cs-CZ" sz="2800" b="1" dirty="0">
                <a:latin typeface="+mn-lt"/>
              </a:rPr>
              <a:t>Tritium </a:t>
            </a:r>
            <a:r>
              <a:rPr lang="cs-CZ" sz="2800" b="1" baseline="30000" dirty="0">
                <a:latin typeface="+mn-lt"/>
              </a:rPr>
              <a:t>3</a:t>
            </a:r>
            <a:r>
              <a:rPr lang="cs-CZ" sz="2800" b="1" dirty="0">
                <a:latin typeface="+mn-lt"/>
              </a:rPr>
              <a:t>H</a:t>
            </a:r>
          </a:p>
        </p:txBody>
      </p:sp>
      <p:sp>
        <p:nvSpPr>
          <p:cNvPr id="3" name="TextovéPole 2"/>
          <p:cNvSpPr txBox="1"/>
          <p:nvPr/>
        </p:nvSpPr>
        <p:spPr>
          <a:xfrm>
            <a:off x="457200" y="1019178"/>
            <a:ext cx="8108302" cy="1323439"/>
          </a:xfrm>
          <a:prstGeom prst="rect">
            <a:avLst/>
          </a:prstGeom>
          <a:noFill/>
        </p:spPr>
        <p:txBody>
          <a:bodyPr wrap="square" rtlCol="0">
            <a:spAutoFit/>
          </a:bodyPr>
          <a:lstStyle/>
          <a:p>
            <a:r>
              <a:rPr lang="cs-CZ" sz="2000" dirty="0">
                <a:cs typeface="Arial" panose="020B0604020202020204" pitchFamily="34" charset="0"/>
              </a:rPr>
              <a:t>- vzniká v přírodě působením kosmického záření. Tvoří asi 10</a:t>
            </a:r>
            <a:r>
              <a:rPr lang="cs-CZ" sz="2000" baseline="30000" dirty="0">
                <a:cs typeface="Arial" panose="020B0604020202020204" pitchFamily="34" charset="0"/>
              </a:rPr>
              <a:t>-17</a:t>
            </a:r>
            <a:r>
              <a:rPr lang="cs-CZ" sz="2000" dirty="0">
                <a:cs typeface="Arial" panose="020B0604020202020204" pitchFamily="34" charset="0"/>
              </a:rPr>
              <a:t> - 10</a:t>
            </a:r>
            <a:r>
              <a:rPr lang="cs-CZ" sz="2000" baseline="30000" dirty="0">
                <a:cs typeface="Arial" panose="020B0604020202020204" pitchFamily="34" charset="0"/>
              </a:rPr>
              <a:t>-18</a:t>
            </a:r>
            <a:r>
              <a:rPr lang="cs-CZ" sz="2000" dirty="0">
                <a:cs typeface="Arial" panose="020B0604020202020204" pitchFamily="34" charset="0"/>
              </a:rPr>
              <a:t> % přírodního vodíku</a:t>
            </a:r>
          </a:p>
          <a:p>
            <a:endParaRPr lang="cs-CZ" sz="2000" dirty="0">
              <a:cs typeface="Arial" panose="020B0604020202020204" pitchFamily="34" charset="0"/>
            </a:endParaRPr>
          </a:p>
          <a:p>
            <a:r>
              <a:rPr lang="cs-CZ" sz="2000" dirty="0">
                <a:cs typeface="Arial" panose="020B0604020202020204" pitchFamily="34" charset="0"/>
              </a:rPr>
              <a:t>- používá se jako značkovací  izotop  v medicíně</a:t>
            </a:r>
          </a:p>
        </p:txBody>
      </p:sp>
      <p:graphicFrame>
        <p:nvGraphicFramePr>
          <p:cNvPr id="5" name="Tabulka 4"/>
          <p:cNvGraphicFramePr>
            <a:graphicFrameLocks noGrp="1"/>
          </p:cNvGraphicFramePr>
          <p:nvPr/>
        </p:nvGraphicFramePr>
        <p:xfrm>
          <a:off x="609600" y="2895603"/>
          <a:ext cx="7848600" cy="3537264"/>
        </p:xfrm>
        <a:graphic>
          <a:graphicData uri="http://schemas.openxmlformats.org/drawingml/2006/table">
            <a:tbl>
              <a:tblPr>
                <a:tableStyleId>{D7AC3CCA-C797-4891-BE02-D94E43425B78}</a:tableStyleId>
              </a:tblPr>
              <a:tblGrid>
                <a:gridCol w="2678173">
                  <a:extLst>
                    <a:ext uri="{9D8B030D-6E8A-4147-A177-3AD203B41FA5}">
                      <a16:colId xmlns:a16="http://schemas.microsoft.com/office/drawing/2014/main" val="20000"/>
                    </a:ext>
                  </a:extLst>
                </a:gridCol>
                <a:gridCol w="1741427">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750067">
                <a:tc>
                  <a:txBody>
                    <a:bodyPr/>
                    <a:lstStyle/>
                    <a:p>
                      <a:pPr algn="ctr" fontAlgn="ctr"/>
                      <a:r>
                        <a:rPr lang="cs-CZ" sz="2000" b="1" u="none" strike="noStrike" dirty="0">
                          <a:effectLst/>
                        </a:rPr>
                        <a:t>Vlastnost</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b="1" u="none" strike="noStrike" dirty="0">
                          <a:effectLst/>
                        </a:rPr>
                        <a:t>Normální voda (H</a:t>
                      </a:r>
                      <a:r>
                        <a:rPr lang="cs-CZ" sz="2000" b="1" u="none" strike="noStrike" baseline="-25000" dirty="0">
                          <a:effectLst/>
                        </a:rPr>
                        <a:t>2</a:t>
                      </a:r>
                      <a:r>
                        <a:rPr lang="cs-CZ" sz="2000" b="1" u="none" strike="noStrike" dirty="0">
                          <a:effectLst/>
                        </a:rPr>
                        <a:t>O)</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b="1" u="none" strike="noStrike" dirty="0">
                          <a:effectLst/>
                        </a:rPr>
                        <a:t>Těžká voda (D</a:t>
                      </a:r>
                      <a:r>
                        <a:rPr lang="cs-CZ" sz="2000" b="1" u="none" strike="noStrike" baseline="-25000" dirty="0">
                          <a:effectLst/>
                        </a:rPr>
                        <a:t>2</a:t>
                      </a:r>
                      <a:r>
                        <a:rPr lang="cs-CZ" sz="2000" b="1" u="none" strike="noStrike" dirty="0">
                          <a:effectLst/>
                        </a:rPr>
                        <a:t>O)</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b="1" u="none" strike="noStrike" dirty="0">
                          <a:effectLst/>
                        </a:rPr>
                        <a:t>T</a:t>
                      </a:r>
                      <a:r>
                        <a:rPr lang="en-US" sz="2000" b="1" u="none" strike="noStrike" dirty="0">
                          <a:effectLst/>
                        </a:rPr>
                        <a:t>r</a:t>
                      </a:r>
                      <a:r>
                        <a:rPr lang="cs-CZ" sz="2000" b="1" u="none" strike="noStrike" dirty="0" err="1">
                          <a:effectLst/>
                        </a:rPr>
                        <a:t>itiová</a:t>
                      </a:r>
                      <a:r>
                        <a:rPr lang="cs-CZ" sz="2000" b="1" u="none" strike="noStrike" dirty="0">
                          <a:effectLst/>
                        </a:rPr>
                        <a:t> voda (T</a:t>
                      </a:r>
                      <a:r>
                        <a:rPr lang="cs-CZ" sz="2000" b="1" u="none" strike="noStrike" baseline="-25000" dirty="0">
                          <a:effectLst/>
                        </a:rPr>
                        <a:t>2</a:t>
                      </a:r>
                      <a:r>
                        <a:rPr lang="cs-CZ" sz="2000" b="1" u="none" strike="noStrike" dirty="0">
                          <a:effectLst/>
                        </a:rPr>
                        <a:t>O)</a:t>
                      </a:r>
                      <a:endParaRPr lang="cs-CZ" sz="2000" b="1"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extLst>
                  <a:ext uri="{0D108BD9-81ED-4DB2-BD59-A6C34878D82A}">
                    <a16:rowId xmlns:a16="http://schemas.microsoft.com/office/drawing/2014/main" val="10000"/>
                  </a:ext>
                </a:extLst>
              </a:tr>
              <a:tr h="355295">
                <a:tc>
                  <a:txBody>
                    <a:bodyPr/>
                    <a:lstStyle/>
                    <a:p>
                      <a:pPr algn="l" fontAlgn="ctr"/>
                      <a:r>
                        <a:rPr lang="cs-CZ" sz="2000" u="none" strike="noStrike">
                          <a:effectLst/>
                        </a:rPr>
                        <a:t>Molární hmotnost</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en-US" sz="2000" u="none" strike="noStrike" dirty="0">
                          <a:effectLst/>
                        </a:rPr>
                        <a:t>18,0153 </a:t>
                      </a:r>
                      <a:r>
                        <a:rPr lang="cs-CZ" sz="2000" u="none" strike="noStrike" dirty="0">
                          <a:effectLst/>
                        </a:rPr>
                        <a:t>g/mol</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20,0294 g/mol</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22,0315 g/mol</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ctr"/>
                </a:tc>
                <a:extLst>
                  <a:ext uri="{0D108BD9-81ED-4DB2-BD59-A6C34878D82A}">
                    <a16:rowId xmlns:a16="http://schemas.microsoft.com/office/drawing/2014/main" val="10001"/>
                  </a:ext>
                </a:extLst>
              </a:tr>
              <a:tr h="355295">
                <a:tc>
                  <a:txBody>
                    <a:bodyPr/>
                    <a:lstStyle/>
                    <a:p>
                      <a:pPr algn="l" fontAlgn="ctr"/>
                      <a:r>
                        <a:rPr lang="cs-CZ" sz="2000" u="none" strike="noStrike" dirty="0">
                          <a:effectLst/>
                        </a:rPr>
                        <a:t>Teplota tání</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0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3,82 °C</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b"/>
                      <a:r>
                        <a:rPr lang="cs-CZ" sz="2000" u="none" strike="noStrike" dirty="0">
                          <a:effectLst/>
                        </a:rPr>
                        <a:t>4,48  °C</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b"/>
                </a:tc>
                <a:extLst>
                  <a:ext uri="{0D108BD9-81ED-4DB2-BD59-A6C34878D82A}">
                    <a16:rowId xmlns:a16="http://schemas.microsoft.com/office/drawing/2014/main" val="10002"/>
                  </a:ext>
                </a:extLst>
              </a:tr>
              <a:tr h="615951">
                <a:tc>
                  <a:txBody>
                    <a:bodyPr/>
                    <a:lstStyle/>
                    <a:p>
                      <a:pPr algn="l" fontAlgn="b"/>
                      <a:r>
                        <a:rPr lang="cs-CZ" sz="2000" u="none" strike="noStrike">
                          <a:effectLst/>
                        </a:rPr>
                        <a:t>Teplota varu (při normálním tlaku)</a:t>
                      </a:r>
                      <a:endParaRPr lang="cs-CZ" sz="2000" b="0" i="0" u="none" strike="noStrike">
                        <a:solidFill>
                          <a:srgbClr val="000000"/>
                        </a:solidFill>
                        <a:effectLst/>
                        <a:latin typeface="Arial" panose="020B0604020202020204" pitchFamily="34" charset="0"/>
                        <a:cs typeface="Arial" panose="020B0604020202020204" pitchFamily="34" charset="0"/>
                      </a:endParaRPr>
                    </a:p>
                  </a:txBody>
                  <a:tcPr marL="6351" marR="6351" marT="6351" marB="0" anchor="b"/>
                </a:tc>
                <a:tc>
                  <a:txBody>
                    <a:bodyPr/>
                    <a:lstStyle/>
                    <a:p>
                      <a:pPr algn="ctr" fontAlgn="ctr"/>
                      <a:r>
                        <a:rPr lang="cs-CZ" sz="2000" u="none" strike="noStrike">
                          <a:effectLst/>
                        </a:rPr>
                        <a:t>100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101,42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101,51 °C</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extLst>
                  <a:ext uri="{0D108BD9-81ED-4DB2-BD59-A6C34878D82A}">
                    <a16:rowId xmlns:a16="http://schemas.microsoft.com/office/drawing/2014/main" val="10003"/>
                  </a:ext>
                </a:extLst>
              </a:tr>
              <a:tr h="394771">
                <a:tc>
                  <a:txBody>
                    <a:bodyPr/>
                    <a:lstStyle/>
                    <a:p>
                      <a:pPr algn="l" fontAlgn="ctr"/>
                      <a:r>
                        <a:rPr lang="cs-CZ" sz="2000" u="none" strike="noStrike">
                          <a:effectLst/>
                        </a:rPr>
                        <a:t>Maximální hustota</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0,9997 g/cm</a:t>
                      </a:r>
                      <a:r>
                        <a:rPr lang="cs-CZ" sz="2000" u="none" strike="noStrike" baseline="30000">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1,1072 g/cm</a:t>
                      </a:r>
                      <a:r>
                        <a:rPr lang="cs-CZ" sz="2000" u="none" strike="noStrike" baseline="30000">
                          <a:effectLst/>
                        </a:rPr>
                        <a:t>3</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1,85 g/cm</a:t>
                      </a:r>
                      <a:r>
                        <a:rPr lang="cs-CZ" sz="2000" u="none" strike="noStrike" baseline="30000" dirty="0">
                          <a:effectLst/>
                        </a:rPr>
                        <a:t>3</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extLst>
                  <a:ext uri="{0D108BD9-81ED-4DB2-BD59-A6C34878D82A}">
                    <a16:rowId xmlns:a16="http://schemas.microsoft.com/office/drawing/2014/main" val="10004"/>
                  </a:ext>
                </a:extLst>
              </a:tr>
              <a:tr h="355295">
                <a:tc>
                  <a:txBody>
                    <a:bodyPr/>
                    <a:lstStyle/>
                    <a:p>
                      <a:pPr algn="l" fontAlgn="ctr"/>
                      <a:r>
                        <a:rPr lang="cs-CZ" sz="2000" u="none" strike="noStrike">
                          <a:effectLst/>
                        </a:rPr>
                        <a:t>Maximální hustota je při</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3,98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11,2 °C</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l" fontAlgn="b"/>
                      <a:r>
                        <a:rPr lang="cs-CZ" sz="2000" u="none" strike="noStrike" dirty="0">
                          <a:effectLst/>
                        </a:rPr>
                        <a:t> </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b"/>
                </a:tc>
                <a:extLst>
                  <a:ext uri="{0D108BD9-81ED-4DB2-BD59-A6C34878D82A}">
                    <a16:rowId xmlns:a16="http://schemas.microsoft.com/office/drawing/2014/main" val="10005"/>
                  </a:ext>
                </a:extLst>
              </a:tr>
              <a:tr h="355295">
                <a:tc>
                  <a:txBody>
                    <a:bodyPr/>
                    <a:lstStyle/>
                    <a:p>
                      <a:pPr algn="l" fontAlgn="ctr"/>
                      <a:r>
                        <a:rPr lang="pl-PL" sz="2000" u="none" strike="noStrike">
                          <a:effectLst/>
                        </a:rPr>
                        <a:t>Hodnota pKw při 25 °C</a:t>
                      </a:r>
                      <a:endParaRPr lang="pl-PL"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14,000 </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14,869 </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l" fontAlgn="b"/>
                      <a:r>
                        <a:rPr lang="cs-CZ" sz="2000" u="none" strike="noStrike" dirty="0">
                          <a:effectLst/>
                        </a:rPr>
                        <a:t> </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b"/>
                </a:tc>
                <a:extLst>
                  <a:ext uri="{0D108BD9-81ED-4DB2-BD59-A6C34878D82A}">
                    <a16:rowId xmlns:a16="http://schemas.microsoft.com/office/drawing/2014/main" val="10006"/>
                  </a:ext>
                </a:extLst>
              </a:tr>
              <a:tr h="355295">
                <a:tc>
                  <a:txBody>
                    <a:bodyPr/>
                    <a:lstStyle/>
                    <a:p>
                      <a:pPr algn="l" fontAlgn="ctr"/>
                      <a:r>
                        <a:rPr lang="cs-CZ" sz="2000" u="none" strike="noStrike" dirty="0">
                          <a:effectLst/>
                        </a:rPr>
                        <a:t>pH (při 25 °C)</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dirty="0">
                          <a:effectLst/>
                        </a:rPr>
                        <a:t>7,00</a:t>
                      </a:r>
                      <a:endParaRPr lang="cs-CZ" sz="2000" b="0" i="0" u="none" strike="noStrike" dirty="0">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ctr" fontAlgn="ctr"/>
                      <a:r>
                        <a:rPr lang="cs-CZ" sz="2000" u="none" strike="noStrike">
                          <a:effectLst/>
                        </a:rPr>
                        <a:t>7,41</a:t>
                      </a:r>
                      <a:endParaRPr lang="cs-CZ" sz="2000" b="0" i="0" u="none" strike="noStrike">
                        <a:solidFill>
                          <a:srgbClr val="222222"/>
                        </a:solidFill>
                        <a:effectLst/>
                        <a:latin typeface="Arial" panose="020B0604020202020204" pitchFamily="34" charset="0"/>
                        <a:cs typeface="Arial" panose="020B0604020202020204" pitchFamily="34" charset="0"/>
                      </a:endParaRPr>
                    </a:p>
                  </a:txBody>
                  <a:tcPr marL="6351" marR="6351" marT="6351" marB="0" anchor="ctr"/>
                </a:tc>
                <a:tc>
                  <a:txBody>
                    <a:bodyPr/>
                    <a:lstStyle/>
                    <a:p>
                      <a:pPr algn="l" fontAlgn="b"/>
                      <a:r>
                        <a:rPr lang="cs-CZ" sz="2000" u="none" strike="noStrike" dirty="0">
                          <a:effectLst/>
                        </a:rPr>
                        <a:t> </a:t>
                      </a:r>
                      <a:endParaRPr lang="cs-CZ" sz="2000" b="0" i="0" u="none" strike="noStrike" dirty="0">
                        <a:solidFill>
                          <a:srgbClr val="000000"/>
                        </a:solidFill>
                        <a:effectLst/>
                        <a:latin typeface="Arial" panose="020B0604020202020204" pitchFamily="34" charset="0"/>
                        <a:cs typeface="Arial" panose="020B0604020202020204" pitchFamily="34" charset="0"/>
                      </a:endParaRPr>
                    </a:p>
                  </a:txBody>
                  <a:tcPr marL="6351" marR="6351" marT="6351"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2139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15963"/>
          </a:xfrm>
        </p:spPr>
        <p:txBody>
          <a:bodyPr>
            <a:normAutofit/>
          </a:bodyPr>
          <a:lstStyle/>
          <a:p>
            <a:r>
              <a:rPr lang="cs-CZ" sz="2800" b="1" dirty="0">
                <a:latin typeface="+mn-lt"/>
              </a:rPr>
              <a:t>Tritium</a:t>
            </a:r>
          </a:p>
        </p:txBody>
      </p:sp>
      <p:pic>
        <p:nvPicPr>
          <p:cNvPr id="112642" name="Picture 2" descr="VÃ½sledek obrÃ¡zku pro tritium bo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2" y="1524000"/>
            <a:ext cx="4022841" cy="5089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876803" y="4646580"/>
            <a:ext cx="3708387" cy="400110"/>
          </a:xfrm>
          <a:prstGeom prst="rect">
            <a:avLst/>
          </a:prstGeom>
          <a:noFill/>
        </p:spPr>
        <p:txBody>
          <a:bodyPr wrap="none" rtlCol="0">
            <a:spAutoFit/>
          </a:bodyPr>
          <a:lstStyle/>
          <a:p>
            <a:r>
              <a:rPr lang="cs-CZ" sz="2000" dirty="0">
                <a:cs typeface="Arial" panose="020B0604020202020204" pitchFamily="34" charset="0"/>
              </a:rPr>
              <a:t>Poločas rozpadu T</a:t>
            </a:r>
            <a:r>
              <a:rPr lang="cs-CZ" sz="2000" baseline="-25000" dirty="0">
                <a:cs typeface="Arial" panose="020B0604020202020204" pitchFamily="34" charset="0"/>
              </a:rPr>
              <a:t>1/2</a:t>
            </a:r>
            <a:r>
              <a:rPr lang="cs-CZ" sz="2000" dirty="0">
                <a:cs typeface="Arial" panose="020B0604020202020204" pitchFamily="34" charset="0"/>
              </a:rPr>
              <a:t>  = 12.46 roku</a:t>
            </a:r>
          </a:p>
        </p:txBody>
      </p:sp>
      <p:pic>
        <p:nvPicPr>
          <p:cNvPr id="112644" name="Picture 4" descr="VÃ½sledek obrÃ¡zku pro tritium de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28803"/>
            <a:ext cx="3429000" cy="248083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181602" y="5560980"/>
            <a:ext cx="2652393" cy="400110"/>
          </a:xfrm>
          <a:prstGeom prst="rect">
            <a:avLst/>
          </a:prstGeom>
          <a:noFill/>
        </p:spPr>
        <p:txBody>
          <a:bodyPr wrap="none" rtlCol="0">
            <a:spAutoFit/>
          </a:bodyPr>
          <a:lstStyle/>
          <a:p>
            <a:r>
              <a:rPr lang="cs-CZ" sz="2000" dirty="0">
                <a:cs typeface="Arial" panose="020B0604020202020204" pitchFamily="34" charset="0"/>
              </a:rPr>
              <a:t>Datování vína a koňaku.</a:t>
            </a:r>
          </a:p>
        </p:txBody>
      </p:sp>
    </p:spTree>
    <p:extLst>
      <p:ext uri="{BB962C8B-B14F-4D97-AF65-F5344CB8AC3E}">
        <p14:creationId xmlns:p14="http://schemas.microsoft.com/office/powerpoint/2010/main" val="204923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646332"/>
          </a:xfrm>
        </p:spPr>
        <p:txBody>
          <a:bodyPr>
            <a:normAutofit/>
          </a:bodyPr>
          <a:lstStyle/>
          <a:p>
            <a:r>
              <a:rPr lang="cs-CZ" sz="2800" b="1" dirty="0">
                <a:latin typeface="+mn-lt"/>
              </a:rPr>
              <a:t>Atomární vodík</a:t>
            </a:r>
            <a:r>
              <a:rPr lang="en-US" sz="2800" b="1" dirty="0">
                <a:latin typeface="+mn-lt"/>
              </a:rPr>
              <a:t> (</a:t>
            </a:r>
            <a:r>
              <a:rPr lang="cs-CZ" sz="2800" b="1" dirty="0">
                <a:latin typeface="+mn-lt"/>
              </a:rPr>
              <a:t>1s</a:t>
            </a:r>
            <a:r>
              <a:rPr lang="en-US" sz="2800" b="1" baseline="30000" dirty="0">
                <a:latin typeface="+mn-lt"/>
              </a:rPr>
              <a:t>1</a:t>
            </a:r>
            <a:r>
              <a:rPr lang="en-US" sz="2800" b="1" dirty="0">
                <a:latin typeface="+mn-lt"/>
              </a:rPr>
              <a:t>)</a:t>
            </a:r>
            <a:endParaRPr lang="cs-CZ" sz="2800" dirty="0">
              <a:latin typeface="+mn-lt"/>
            </a:endParaRPr>
          </a:p>
        </p:txBody>
      </p:sp>
      <p:sp>
        <p:nvSpPr>
          <p:cNvPr id="4" name="Obdélník 3"/>
          <p:cNvSpPr/>
          <p:nvPr/>
        </p:nvSpPr>
        <p:spPr>
          <a:xfrm>
            <a:off x="294902" y="1108509"/>
            <a:ext cx="8534400" cy="707886"/>
          </a:xfrm>
          <a:prstGeom prst="rect">
            <a:avLst/>
          </a:prstGeom>
        </p:spPr>
        <p:txBody>
          <a:bodyPr wrap="square">
            <a:spAutoFit/>
          </a:bodyPr>
          <a:lstStyle/>
          <a:p>
            <a:r>
              <a:rPr lang="cs-CZ" altLang="en-US" sz="2000" dirty="0">
                <a:cs typeface="Arial" panose="020B0604020202020204" pitchFamily="34" charset="0"/>
              </a:rPr>
              <a:t>= vodíkový radikál. Chybí 1 elektron do </a:t>
            </a:r>
            <a:r>
              <a:rPr lang="en-GB" altLang="en-US" sz="2000" dirty="0" err="1">
                <a:cs typeface="Arial" panose="020B0604020202020204" pitchFamily="34" charset="0"/>
              </a:rPr>
              <a:t>konfigurace</a:t>
            </a:r>
            <a:r>
              <a:rPr lang="cs-CZ" altLang="en-US" sz="2000" dirty="0">
                <a:cs typeface="Arial" panose="020B0604020202020204" pitchFamily="34" charset="0"/>
              </a:rPr>
              <a:t> nejbližšího vzácného plynu, samostatně </a:t>
            </a:r>
            <a:r>
              <a:rPr lang="cs-CZ" sz="2000" dirty="0">
                <a:cs typeface="Arial" panose="020B0604020202020204" pitchFamily="34" charset="0"/>
              </a:rPr>
              <a:t>je přítomen v mezihvězdném prostoru</a:t>
            </a:r>
            <a:r>
              <a:rPr lang="cs-CZ" sz="2000" dirty="0"/>
              <a:t>.</a:t>
            </a:r>
            <a:endParaRPr lang="cs-CZ" sz="2000" dirty="0">
              <a:cs typeface="Arial" panose="020B0604020202020204" pitchFamily="34" charset="0"/>
            </a:endParaRPr>
          </a:p>
        </p:txBody>
      </p:sp>
      <p:pic>
        <p:nvPicPr>
          <p:cNvPr id="133122" name="Picture 2" descr="VÃ½sledek obrÃ¡zku pro hydrogen radicals re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90" y="4368913"/>
            <a:ext cx="4532718" cy="223149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73225" y="2064974"/>
            <a:ext cx="8142125" cy="1015663"/>
          </a:xfrm>
          <a:prstGeom prst="rect">
            <a:avLst/>
          </a:prstGeom>
          <a:ln>
            <a:solidFill>
              <a:schemeClr val="accent1"/>
            </a:solidFill>
          </a:ln>
        </p:spPr>
        <p:txBody>
          <a:bodyPr wrap="square">
            <a:spAutoFit/>
          </a:bodyPr>
          <a:lstStyle/>
          <a:p>
            <a:pPr algn="just"/>
            <a:r>
              <a:rPr lang="en-GB" altLang="en-US" sz="2000" dirty="0" err="1">
                <a:cs typeface="Arial" panose="020B0604020202020204" pitchFamily="34" charset="0"/>
              </a:rPr>
              <a:t>H</a:t>
            </a:r>
            <a:r>
              <a:rPr lang="en-GB" altLang="en-US" sz="2000" baseline="-25000" dirty="0" err="1">
                <a:cs typeface="Arial" panose="020B0604020202020204" pitchFamily="34" charset="0"/>
              </a:rPr>
              <a:t>2</a:t>
            </a:r>
            <a:r>
              <a:rPr lang="en-GB" altLang="en-US" sz="2000" dirty="0">
                <a:cs typeface="Arial" panose="020B0604020202020204" pitchFamily="34" charset="0"/>
              </a:rPr>
              <a:t> </a:t>
            </a:r>
            <a:r>
              <a:rPr lang="cs-CZ" altLang="en-US" sz="2000" dirty="0">
                <a:cs typeface="Arial" panose="020B0604020202020204" pitchFamily="34" charset="0"/>
              </a:rPr>
              <a:t>je</a:t>
            </a:r>
            <a:r>
              <a:rPr lang="en-GB" altLang="en-US" sz="2000" dirty="0">
                <a:cs typeface="Arial" panose="020B0604020202020204" pitchFamily="34" charset="0"/>
              </a:rPr>
              <a:t> </a:t>
            </a:r>
            <a:r>
              <a:rPr lang="en-GB" altLang="en-US" sz="2000" dirty="0" err="1">
                <a:cs typeface="Arial" panose="020B0604020202020204" pitchFamily="34" charset="0"/>
              </a:rPr>
              <a:t>obtížn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št</a:t>
            </a:r>
            <a:r>
              <a:rPr lang="cs-CZ" altLang="en-US" sz="2000" dirty="0">
                <a:cs typeface="Arial" panose="020B0604020202020204" pitchFamily="34" charset="0"/>
              </a:rPr>
              <a:t>ě</a:t>
            </a:r>
            <a:r>
              <a:rPr lang="en-GB" altLang="en-US" sz="2000" dirty="0" err="1">
                <a:cs typeface="Arial" panose="020B0604020202020204" pitchFamily="34" charset="0"/>
              </a:rPr>
              <a:t>pitelný</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atomy H</a:t>
            </a:r>
            <a:r>
              <a:rPr lang="cs-CZ" altLang="en-US" sz="2000" dirty="0">
                <a:cs typeface="Arial" panose="020B0604020202020204" pitchFamily="34" charset="0"/>
              </a:rPr>
              <a:t> (</a:t>
            </a:r>
            <a:r>
              <a:rPr lang="el-GR" sz="2000" dirty="0">
                <a:cs typeface="Arial" panose="020B0604020202020204" pitchFamily="34" charset="0"/>
              </a:rPr>
              <a:t>Δ</a:t>
            </a:r>
            <a:r>
              <a:rPr lang="en-US" sz="2000" dirty="0">
                <a:cs typeface="Arial" panose="020B0604020202020204" pitchFamily="34" charset="0"/>
              </a:rPr>
              <a:t>H =</a:t>
            </a:r>
            <a:r>
              <a:rPr lang="cs-CZ" sz="2000" dirty="0">
                <a:cs typeface="Arial" panose="020B0604020202020204" pitchFamily="34" charset="0"/>
              </a:rPr>
              <a:t> </a:t>
            </a:r>
            <a:r>
              <a:rPr lang="en-US" sz="2000" dirty="0">
                <a:cs typeface="Arial" panose="020B0604020202020204" pitchFamily="34" charset="0"/>
              </a:rPr>
              <a:t>+</a:t>
            </a:r>
            <a:r>
              <a:rPr lang="cs-CZ" sz="2000" dirty="0">
                <a:cs typeface="Arial" panose="020B0604020202020204" pitchFamily="34" charset="0"/>
              </a:rPr>
              <a:t>430.53 KJ/mol), a to</a:t>
            </a:r>
            <a:r>
              <a:rPr lang="en-GB" altLang="en-US" sz="2000" dirty="0">
                <a:cs typeface="Arial" panose="020B0604020202020204" pitchFamily="34" charset="0"/>
              </a:rPr>
              <a:t> </a:t>
            </a:r>
            <a:r>
              <a:rPr lang="en-GB" altLang="en-US" sz="2000" dirty="0" err="1">
                <a:cs typeface="Arial" panose="020B0604020202020204" pitchFamily="34" charset="0"/>
              </a:rPr>
              <a:t>pouze</a:t>
            </a:r>
            <a:r>
              <a:rPr lang="en-GB" altLang="en-US" sz="2000" dirty="0">
                <a:cs typeface="Arial" panose="020B0604020202020204" pitchFamily="34" charset="0"/>
              </a:rPr>
              <a:t> </a:t>
            </a:r>
            <a:r>
              <a:rPr lang="en-GB" altLang="en-US" sz="2000" dirty="0" err="1">
                <a:cs typeface="Arial" panose="020B0604020202020204" pitchFamily="34" charset="0"/>
              </a:rPr>
              <a:t>elektr</a:t>
            </a:r>
            <a:r>
              <a:rPr lang="cs-CZ" altLang="en-US" sz="2000" dirty="0" err="1">
                <a:cs typeface="Arial" panose="020B0604020202020204" pitchFamily="34" charset="0"/>
              </a:rPr>
              <a:t>ickým</a:t>
            </a:r>
            <a:r>
              <a:rPr lang="cs-CZ" altLang="en-US" sz="2000" dirty="0">
                <a:cs typeface="Arial" panose="020B0604020202020204" pitchFamily="34" charset="0"/>
              </a:rPr>
              <a:t>  </a:t>
            </a:r>
            <a:r>
              <a:rPr lang="en-GB" altLang="en-US" sz="2000" dirty="0" err="1">
                <a:cs typeface="Arial" panose="020B0604020202020204" pitchFamily="34" charset="0"/>
              </a:rPr>
              <a:t>výboje</a:t>
            </a:r>
            <a:r>
              <a:rPr lang="cs-CZ" altLang="en-US" sz="2000" dirty="0">
                <a:cs typeface="Arial" panose="020B0604020202020204" pitchFamily="34" charset="0"/>
              </a:rPr>
              <a:t>m</a:t>
            </a:r>
            <a:r>
              <a:rPr lang="en-GB" altLang="en-US" sz="2000" dirty="0">
                <a:cs typeface="Arial" panose="020B0604020202020204" pitchFamily="34" charset="0"/>
              </a:rPr>
              <a:t> </a:t>
            </a:r>
            <a:r>
              <a:rPr lang="en-GB" altLang="en-US" sz="2000" dirty="0" err="1">
                <a:cs typeface="Arial" panose="020B0604020202020204" pitchFamily="34" charset="0"/>
              </a:rPr>
              <a:t>nebo</a:t>
            </a:r>
            <a:r>
              <a:rPr lang="en-GB" altLang="en-US" sz="2000" dirty="0">
                <a:cs typeface="Arial" panose="020B0604020202020204" pitchFamily="34" charset="0"/>
              </a:rPr>
              <a:t> </a:t>
            </a:r>
            <a:r>
              <a:rPr lang="en-GB" altLang="en-US" sz="2000" dirty="0" err="1">
                <a:cs typeface="Arial" panose="020B0604020202020204" pitchFamily="34" charset="0"/>
              </a:rPr>
              <a:t>krátkovlnným</a:t>
            </a:r>
            <a:r>
              <a:rPr lang="en-GB" altLang="en-US" sz="2000" dirty="0">
                <a:cs typeface="Arial" panose="020B0604020202020204" pitchFamily="34" charset="0"/>
              </a:rPr>
              <a:t> </a:t>
            </a:r>
            <a:r>
              <a:rPr lang="en-GB" altLang="en-US" sz="2000" dirty="0" err="1">
                <a:cs typeface="Arial" panose="020B0604020202020204" pitchFamily="34" charset="0"/>
              </a:rPr>
              <a:t>zá</a:t>
            </a:r>
            <a:r>
              <a:rPr lang="cs-CZ" altLang="en-US" sz="2000" dirty="0">
                <a:cs typeface="Arial" panose="020B0604020202020204" pitchFamily="34" charset="0"/>
              </a:rPr>
              <a:t>ř</a:t>
            </a:r>
            <a:r>
              <a:rPr lang="en-GB" altLang="en-US" sz="2000" dirty="0" err="1">
                <a:cs typeface="Arial" panose="020B0604020202020204" pitchFamily="34" charset="0"/>
              </a:rPr>
              <a:t>ením</a:t>
            </a:r>
            <a:r>
              <a:rPr lang="cs-CZ" altLang="en-US" sz="2000" dirty="0">
                <a:cs typeface="Arial" panose="020B0604020202020204" pitchFamily="34" charset="0"/>
              </a:rPr>
              <a:t>. R</a:t>
            </a:r>
            <a:r>
              <a:rPr lang="en-GB" altLang="en-US" sz="2000" dirty="0" err="1">
                <a:cs typeface="Arial" panose="020B0604020202020204" pitchFamily="34" charset="0"/>
              </a:rPr>
              <a:t>ekombina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en-GB" altLang="en-US" sz="2000" dirty="0" err="1">
                <a:cs typeface="Arial" panose="020B0604020202020204" pitchFamily="34" charset="0"/>
              </a:rPr>
              <a:t>reakce</a:t>
            </a:r>
            <a:r>
              <a:rPr lang="en-GB" altLang="en-US" sz="2000" dirty="0">
                <a:cs typeface="Arial" panose="020B0604020202020204" pitchFamily="34" charset="0"/>
              </a:rPr>
              <a:t> </a:t>
            </a:r>
            <a:r>
              <a:rPr lang="cs-CZ" altLang="en-US" sz="2000" dirty="0">
                <a:cs typeface="Arial" panose="020B0604020202020204" pitchFamily="34" charset="0"/>
              </a:rPr>
              <a:t>je </a:t>
            </a:r>
            <a:r>
              <a:rPr lang="en-GB" altLang="en-US" sz="2000" dirty="0" err="1">
                <a:cs typeface="Arial" panose="020B0604020202020204" pitchFamily="34" charset="0"/>
              </a:rPr>
              <a:t>rychlá</a:t>
            </a:r>
            <a:r>
              <a:rPr lang="cs-CZ" altLang="en-US" sz="2000" dirty="0">
                <a:cs typeface="Arial" panose="020B0604020202020204" pitchFamily="34" charset="0"/>
              </a:rPr>
              <a:t>,</a:t>
            </a:r>
            <a:r>
              <a:rPr lang="en-GB" altLang="en-US" sz="2000" dirty="0">
                <a:cs typeface="Arial" panose="020B0604020202020204" pitchFamily="34" charset="0"/>
              </a:rPr>
              <a:t> za </a:t>
            </a:r>
            <a:r>
              <a:rPr lang="en-GB" altLang="en-US" sz="2000" dirty="0" err="1">
                <a:cs typeface="Arial" panose="020B0604020202020204" pitchFamily="34" charset="0"/>
              </a:rPr>
              <a:t>uvoln</a:t>
            </a:r>
            <a:r>
              <a:rPr lang="cs-CZ" altLang="en-US" sz="2000" dirty="0">
                <a:cs typeface="Arial" panose="020B0604020202020204" pitchFamily="34" charset="0"/>
              </a:rPr>
              <a:t>ě</a:t>
            </a:r>
            <a:r>
              <a:rPr lang="en-GB" altLang="en-US" sz="2000" dirty="0" err="1">
                <a:cs typeface="Arial" panose="020B0604020202020204" pitchFamily="34" charset="0"/>
              </a:rPr>
              <a:t>ní</a:t>
            </a:r>
            <a:r>
              <a:rPr lang="en-GB" altLang="en-US" sz="2000" dirty="0">
                <a:cs typeface="Arial" panose="020B0604020202020204" pitchFamily="34" charset="0"/>
              </a:rPr>
              <a:t> </a:t>
            </a:r>
            <a:r>
              <a:rPr lang="en-GB" altLang="en-US" sz="2000" dirty="0" err="1">
                <a:cs typeface="Arial" panose="020B0604020202020204" pitchFamily="34" charset="0"/>
              </a:rPr>
              <a:t>velkého</a:t>
            </a:r>
            <a:r>
              <a:rPr lang="en-GB" altLang="en-US" sz="2000" dirty="0">
                <a:cs typeface="Arial" panose="020B0604020202020204" pitchFamily="34" charset="0"/>
              </a:rPr>
              <a:t> </a:t>
            </a:r>
            <a:r>
              <a:rPr lang="en-GB" altLang="en-US" sz="2000" dirty="0" err="1">
                <a:cs typeface="Arial" panose="020B0604020202020204" pitchFamily="34" charset="0"/>
              </a:rPr>
              <a:t>množství</a:t>
            </a:r>
            <a:r>
              <a:rPr lang="en-GB" altLang="en-US" sz="2000" dirty="0">
                <a:cs typeface="Arial" panose="020B0604020202020204" pitchFamily="34" charset="0"/>
              </a:rPr>
              <a:t> </a:t>
            </a:r>
            <a:r>
              <a:rPr lang="en-GB" altLang="en-US" sz="2000" dirty="0" err="1">
                <a:cs typeface="Arial" panose="020B0604020202020204" pitchFamily="34" charset="0"/>
              </a:rPr>
              <a:t>tepla</a:t>
            </a:r>
            <a:endParaRPr lang="en-GB" altLang="en-US" sz="2000" dirty="0">
              <a:cs typeface="Arial" panose="020B0604020202020204" pitchFamily="34" charset="0"/>
            </a:endParaRPr>
          </a:p>
        </p:txBody>
      </p:sp>
      <p:pic>
        <p:nvPicPr>
          <p:cNvPr id="133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327" y="3594906"/>
            <a:ext cx="2965159" cy="239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86797" y="3370832"/>
            <a:ext cx="5451530" cy="707886"/>
          </a:xfrm>
          <a:prstGeom prst="rect">
            <a:avLst/>
          </a:prstGeom>
          <a:noFill/>
        </p:spPr>
        <p:txBody>
          <a:bodyPr wrap="square" rtlCol="0">
            <a:spAutoFit/>
          </a:bodyPr>
          <a:lstStyle/>
          <a:p>
            <a:r>
              <a:rPr lang="en-US" sz="2000" dirty="0" err="1">
                <a:cs typeface="Arial" panose="020B0604020202020204" pitchFamily="34" charset="0"/>
              </a:rPr>
              <a:t>Vod</a:t>
            </a:r>
            <a:r>
              <a:rPr lang="cs-CZ" sz="2000" dirty="0">
                <a:cs typeface="Arial" panose="020B0604020202020204" pitchFamily="34" charset="0"/>
              </a:rPr>
              <a:t>í</a:t>
            </a:r>
            <a:r>
              <a:rPr lang="en-US" sz="2000" dirty="0" err="1">
                <a:cs typeface="Arial" panose="020B0604020202020204" pitchFamily="34" charset="0"/>
              </a:rPr>
              <a:t>kov</a:t>
            </a:r>
            <a:r>
              <a:rPr lang="cs-CZ" sz="2000" dirty="0">
                <a:cs typeface="Arial" panose="020B0604020202020204" pitchFamily="34" charset="0"/>
              </a:rPr>
              <a:t>ý radikál se odštěpuje se při radikálových reakcích uhlovodíků: </a:t>
            </a:r>
          </a:p>
        </p:txBody>
      </p:sp>
      <p:sp>
        <p:nvSpPr>
          <p:cNvPr id="3" name="TextovéPole 2">
            <a:extLst>
              <a:ext uri="{FF2B5EF4-FFF2-40B4-BE49-F238E27FC236}">
                <a16:creationId xmlns:a16="http://schemas.microsoft.com/office/drawing/2014/main" id="{55F97CD3-AE69-3E01-CE01-B0CD7789A1DD}"/>
              </a:ext>
            </a:extLst>
          </p:cNvPr>
          <p:cNvSpPr txBox="1"/>
          <p:nvPr/>
        </p:nvSpPr>
        <p:spPr>
          <a:xfrm>
            <a:off x="6446271" y="6026907"/>
            <a:ext cx="1953548" cy="338554"/>
          </a:xfrm>
          <a:prstGeom prst="rect">
            <a:avLst/>
          </a:prstGeom>
          <a:noFill/>
        </p:spPr>
        <p:txBody>
          <a:bodyPr wrap="none" rtlCol="0">
            <a:spAutoFit/>
          </a:bodyPr>
          <a:lstStyle/>
          <a:p>
            <a:r>
              <a:rPr lang="en-US" sz="1600" dirty="0" err="1"/>
              <a:t>Stabili</a:t>
            </a:r>
            <a:r>
              <a:rPr lang="cs-CZ" sz="1600" dirty="0"/>
              <a:t>z</a:t>
            </a:r>
            <a:r>
              <a:rPr lang="en-US" sz="1600" dirty="0"/>
              <a:t>ace H-</a:t>
            </a:r>
            <a:r>
              <a:rPr lang="en-US" sz="1600" dirty="0" err="1"/>
              <a:t>radik</a:t>
            </a:r>
            <a:r>
              <a:rPr lang="cs-CZ" sz="1600" dirty="0"/>
              <a:t>á</a:t>
            </a:r>
            <a:r>
              <a:rPr lang="en-US" sz="1600" dirty="0"/>
              <a:t>l</a:t>
            </a:r>
            <a:r>
              <a:rPr lang="cs-CZ" sz="1600" dirty="0"/>
              <a:t>ů</a:t>
            </a:r>
          </a:p>
        </p:txBody>
      </p:sp>
    </p:spTree>
    <p:extLst>
      <p:ext uri="{BB962C8B-B14F-4D97-AF65-F5344CB8AC3E}">
        <p14:creationId xmlns:p14="http://schemas.microsoft.com/office/powerpoint/2010/main" val="3500754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81001"/>
            <a:ext cx="8229600" cy="715963"/>
          </a:xfrm>
        </p:spPr>
        <p:txBody>
          <a:bodyPr>
            <a:normAutofit/>
          </a:bodyPr>
          <a:lstStyle/>
          <a:p>
            <a:r>
              <a:rPr lang="cs-CZ" sz="2400" b="1" dirty="0">
                <a:latin typeface="+mn-lt"/>
              </a:rPr>
              <a:t>Vodíková bomba</a:t>
            </a:r>
          </a:p>
        </p:txBody>
      </p:sp>
      <p:pic>
        <p:nvPicPr>
          <p:cNvPr id="159746" name="Picture 2" descr="VÃ½sledek obrÃ¡zku pro deuterium nuclear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2"/>
            <a:ext cx="3810000" cy="2533023"/>
          </a:xfrm>
          <a:prstGeom prst="rect">
            <a:avLst/>
          </a:prstGeom>
          <a:noFill/>
          <a:extLst>
            <a:ext uri="{909E8E84-426E-40DD-AFC4-6F175D3DCCD1}">
              <a14:hiddenFill xmlns:a14="http://schemas.microsoft.com/office/drawing/2010/main">
                <a:solidFill>
                  <a:srgbClr val="FFFFFF"/>
                </a:solidFill>
              </a14:hiddenFill>
            </a:ext>
          </a:extLst>
        </p:spPr>
      </p:pic>
      <p:pic>
        <p:nvPicPr>
          <p:cNvPr id="159748" name="Picture 4" descr="VÃ½sledek obrÃ¡zku pro deuterium nuclear b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1" y="2168311"/>
            <a:ext cx="4705351" cy="1981645"/>
          </a:xfrm>
          <a:prstGeom prst="rect">
            <a:avLst/>
          </a:prstGeom>
          <a:noFill/>
          <a:extLst>
            <a:ext uri="{909E8E84-426E-40DD-AFC4-6F175D3DCCD1}">
              <a14:hiddenFill xmlns:a14="http://schemas.microsoft.com/office/drawing/2010/main">
                <a:solidFill>
                  <a:srgbClr val="FFFFFF"/>
                </a:solidFill>
              </a14:hiddenFill>
            </a:ext>
          </a:extLst>
        </p:spPr>
      </p:pic>
      <p:pic>
        <p:nvPicPr>
          <p:cNvPr id="159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3" y="4213384"/>
            <a:ext cx="4201321" cy="211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57200" y="2343541"/>
            <a:ext cx="3298109" cy="1015663"/>
          </a:xfrm>
          <a:prstGeom prst="rect">
            <a:avLst/>
          </a:prstGeom>
        </p:spPr>
        <p:txBody>
          <a:bodyPr wrap="square">
            <a:spAutoFit/>
          </a:bodyPr>
          <a:lstStyle/>
          <a:p>
            <a:r>
              <a:rPr lang="cs-CZ" sz="2000" dirty="0">
                <a:cs typeface="Arial" panose="020B0604020202020204" pitchFamily="34" charset="0"/>
              </a:rPr>
              <a:t>První</a:t>
            </a:r>
            <a:r>
              <a:rPr lang="en-US" sz="2000" dirty="0">
                <a:cs typeface="Arial" panose="020B0604020202020204" pitchFamily="34" charset="0"/>
              </a:rPr>
              <a:t> </a:t>
            </a:r>
            <a:r>
              <a:rPr lang="cs-CZ" sz="2000" dirty="0">
                <a:cs typeface="Arial" panose="020B0604020202020204" pitchFamily="34" charset="0"/>
              </a:rPr>
              <a:t>vodíková</a:t>
            </a:r>
            <a:r>
              <a:rPr lang="en-US" sz="2000" dirty="0">
                <a:cs typeface="Arial" panose="020B0604020202020204" pitchFamily="34" charset="0"/>
              </a:rPr>
              <a:t> bomb</a:t>
            </a:r>
            <a:r>
              <a:rPr lang="cs-CZ" sz="2000" dirty="0">
                <a:cs typeface="Arial" panose="020B0604020202020204" pitchFamily="34" charset="0"/>
              </a:rPr>
              <a:t>a: </a:t>
            </a:r>
            <a:r>
              <a:rPr lang="en-US" sz="2000" dirty="0">
                <a:cs typeface="Arial" panose="020B0604020202020204" pitchFamily="34" charset="0"/>
              </a:rPr>
              <a:t>1</a:t>
            </a:r>
            <a:r>
              <a:rPr lang="cs-CZ" sz="2000" dirty="0">
                <a:cs typeface="Arial" panose="020B0604020202020204" pitchFamily="34" charset="0"/>
              </a:rPr>
              <a:t>. 11.</a:t>
            </a:r>
            <a:r>
              <a:rPr lang="en-US" sz="2000" dirty="0">
                <a:cs typeface="Arial" panose="020B0604020202020204" pitchFamily="34" charset="0"/>
              </a:rPr>
              <a:t> 1952</a:t>
            </a:r>
            <a:r>
              <a:rPr lang="cs-CZ" sz="2000" dirty="0">
                <a:cs typeface="Arial" panose="020B0604020202020204" pitchFamily="34" charset="0"/>
              </a:rPr>
              <a:t>, </a:t>
            </a:r>
            <a:r>
              <a:rPr lang="en-US" sz="2000" dirty="0">
                <a:cs typeface="Arial" panose="020B0604020202020204" pitchFamily="34" charset="0"/>
              </a:rPr>
              <a:t>Marshall</a:t>
            </a:r>
            <a:r>
              <a:rPr lang="cs-CZ" sz="2000" dirty="0">
                <a:cs typeface="Arial" panose="020B0604020202020204" pitchFamily="34" charset="0"/>
              </a:rPr>
              <a:t>ovy ostrovy, síla několik</a:t>
            </a:r>
            <a:r>
              <a:rPr lang="en-US" sz="2000" dirty="0">
                <a:cs typeface="Arial" panose="020B0604020202020204" pitchFamily="34" charset="0"/>
              </a:rPr>
              <a:t> </a:t>
            </a:r>
            <a:r>
              <a:rPr lang="en-US" sz="2000" dirty="0" err="1">
                <a:cs typeface="Arial" panose="020B0604020202020204" pitchFamily="34" charset="0"/>
              </a:rPr>
              <a:t>megat</a:t>
            </a:r>
            <a:r>
              <a:rPr lang="cs-CZ" sz="2000" dirty="0">
                <a:cs typeface="Arial" panose="020B0604020202020204" pitchFamily="34" charset="0"/>
              </a:rPr>
              <a:t>u</a:t>
            </a:r>
            <a:r>
              <a:rPr lang="en-US" sz="2000" dirty="0">
                <a:cs typeface="Arial" panose="020B0604020202020204" pitchFamily="34" charset="0"/>
              </a:rPr>
              <a:t>n TNT. </a:t>
            </a:r>
            <a:endParaRPr lang="cs-CZ" sz="2000" dirty="0">
              <a:cs typeface="Arial" panose="020B0604020202020204" pitchFamily="34" charset="0"/>
            </a:endParaRPr>
          </a:p>
        </p:txBody>
      </p:sp>
      <p:sp>
        <p:nvSpPr>
          <p:cNvPr id="7" name="Obdélník 6"/>
          <p:cNvSpPr/>
          <p:nvPr/>
        </p:nvSpPr>
        <p:spPr>
          <a:xfrm>
            <a:off x="403731" y="1244977"/>
            <a:ext cx="8445793" cy="707886"/>
          </a:xfrm>
          <a:prstGeom prst="rect">
            <a:avLst/>
          </a:prstGeom>
        </p:spPr>
        <p:txBody>
          <a:bodyPr wrap="square">
            <a:spAutoFit/>
          </a:bodyPr>
          <a:lstStyle/>
          <a:p>
            <a:r>
              <a:rPr lang="cs-CZ" sz="2000" dirty="0">
                <a:cs typeface="Arial" panose="020B0604020202020204" pitchFamily="34" charset="0"/>
              </a:rPr>
              <a:t>- patří mezi zbraně hromadného ničení. Její účinky jsou mnohem ničivější než účinky atomové bomby.</a:t>
            </a:r>
          </a:p>
        </p:txBody>
      </p:sp>
    </p:spTree>
    <p:extLst>
      <p:ext uri="{BB962C8B-B14F-4D97-AF65-F5344CB8AC3E}">
        <p14:creationId xmlns:p14="http://schemas.microsoft.com/office/powerpoint/2010/main" val="4148934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8" name="Picture 4" descr="VÃ½sledek obrÃ¡zku pro tritium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18730"/>
            <a:ext cx="6781800" cy="508635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80FCDDF-22C6-F81A-525B-07287B35981B}"/>
              </a:ext>
            </a:extLst>
          </p:cNvPr>
          <p:cNvSpPr>
            <a:spLocks noGrp="1"/>
          </p:cNvSpPr>
          <p:nvPr>
            <p:ph type="title"/>
          </p:nvPr>
        </p:nvSpPr>
        <p:spPr>
          <a:xfrm>
            <a:off x="457200" y="381001"/>
            <a:ext cx="8229600" cy="715963"/>
          </a:xfrm>
        </p:spPr>
        <p:txBody>
          <a:bodyPr>
            <a:normAutofit/>
          </a:bodyPr>
          <a:lstStyle/>
          <a:p>
            <a:r>
              <a:rPr lang="cs-CZ" sz="2400" b="1" dirty="0">
                <a:latin typeface="+mn-lt"/>
              </a:rPr>
              <a:t>Vodíková bomba</a:t>
            </a:r>
          </a:p>
        </p:txBody>
      </p:sp>
    </p:spTree>
    <p:extLst>
      <p:ext uri="{BB962C8B-B14F-4D97-AF65-F5344CB8AC3E}">
        <p14:creationId xmlns:p14="http://schemas.microsoft.com/office/powerpoint/2010/main" val="616436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667" y="1253664"/>
            <a:ext cx="3831840" cy="3765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13493" y="1074509"/>
            <a:ext cx="5181601" cy="4708981"/>
          </a:xfrm>
          <a:prstGeom prst="rect">
            <a:avLst/>
          </a:prstGeom>
        </p:spPr>
        <p:txBody>
          <a:bodyPr wrap="square">
            <a:spAutoFit/>
          </a:bodyPr>
          <a:lstStyle/>
          <a:p>
            <a:pPr algn="just"/>
            <a:r>
              <a:rPr lang="cs-CZ" sz="2000" dirty="0">
                <a:cs typeface="Arial" panose="020B0604020202020204" pitchFamily="34" charset="0"/>
              </a:rPr>
              <a:t>V reaktoru vzniká při záchytu neutronů na lehkých prvcích obsažených v jaderném palivu nebo chladivu. </a:t>
            </a:r>
          </a:p>
          <a:p>
            <a:endParaRPr lang="cs-CZ" sz="2000" dirty="0">
              <a:cs typeface="Arial" panose="020B0604020202020204" pitchFamily="34" charset="0"/>
            </a:endParaRPr>
          </a:p>
          <a:p>
            <a:endParaRPr lang="cs-CZ" sz="2000" dirty="0">
              <a:cs typeface="Arial" panose="020B0604020202020204" pitchFamily="34" charset="0"/>
            </a:endParaRPr>
          </a:p>
          <a:p>
            <a:endParaRPr lang="cs-CZ" sz="2000" dirty="0">
              <a:cs typeface="Arial" panose="020B0604020202020204" pitchFamily="34" charset="0"/>
            </a:endParaRPr>
          </a:p>
          <a:p>
            <a:pPr algn="just"/>
            <a:r>
              <a:rPr lang="cs-CZ" sz="2000" dirty="0">
                <a:cs typeface="Arial" panose="020B0604020202020204" pitchFamily="34" charset="0"/>
              </a:rPr>
              <a:t>V </a:t>
            </a:r>
            <a:r>
              <a:rPr lang="cs-CZ" sz="2000" b="1" dirty="0">
                <a:cs typeface="Arial" panose="020B0604020202020204" pitchFamily="34" charset="0"/>
              </a:rPr>
              <a:t>chladivu</a:t>
            </a:r>
            <a:r>
              <a:rPr lang="cs-CZ" sz="2000" dirty="0">
                <a:cs typeface="Arial" panose="020B0604020202020204" pitchFamily="34" charset="0"/>
              </a:rPr>
              <a:t> vzniká přímo záchytem na deuteriu (u současných </a:t>
            </a:r>
            <a:r>
              <a:rPr lang="cs-CZ" sz="2000" dirty="0" err="1">
                <a:cs typeface="Arial" panose="020B0604020202020204" pitchFamily="34" charset="0"/>
              </a:rPr>
              <a:t>lehkovodních</a:t>
            </a:r>
            <a:r>
              <a:rPr lang="cs-CZ" sz="2000" dirty="0">
                <a:cs typeface="Arial" panose="020B0604020202020204" pitchFamily="34" charset="0"/>
              </a:rPr>
              <a:t> reaktorů zanedbatelný), nebo reakcí na atomech bóru, který se používá k regulaci výkonu reaktoru ve formě kyseliny borité. </a:t>
            </a:r>
          </a:p>
          <a:p>
            <a:endParaRPr lang="cs-CZ" sz="2000" dirty="0">
              <a:cs typeface="Arial" panose="020B0604020202020204" pitchFamily="34" charset="0"/>
            </a:endParaRPr>
          </a:p>
          <a:p>
            <a:r>
              <a:rPr lang="cs-CZ" sz="2000" dirty="0">
                <a:cs typeface="Arial" panose="020B0604020202020204" pitchFamily="34" charset="0"/>
              </a:rPr>
              <a:t>Většina tritia se přeměňuje na tzv. tritiovou vodu a stává se součástí normálního koloběhu vody.</a:t>
            </a:r>
          </a:p>
        </p:txBody>
      </p:sp>
      <p:sp>
        <p:nvSpPr>
          <p:cNvPr id="2" name="TextovéPole 1"/>
          <p:cNvSpPr txBox="1"/>
          <p:nvPr/>
        </p:nvSpPr>
        <p:spPr>
          <a:xfrm>
            <a:off x="3086100" y="323192"/>
            <a:ext cx="2971800" cy="523220"/>
          </a:xfrm>
          <a:prstGeom prst="rect">
            <a:avLst/>
          </a:prstGeom>
          <a:noFill/>
        </p:spPr>
        <p:txBody>
          <a:bodyPr wrap="square" rtlCol="0">
            <a:spAutoFit/>
          </a:bodyPr>
          <a:lstStyle/>
          <a:p>
            <a:r>
              <a:rPr lang="cs-CZ" sz="2800" b="1" dirty="0">
                <a:cs typeface="Arial" panose="020B0604020202020204" pitchFamily="34" charset="0"/>
              </a:rPr>
              <a:t>Jaderná fúze</a:t>
            </a:r>
          </a:p>
        </p:txBody>
      </p:sp>
    </p:spTree>
    <p:extLst>
      <p:ext uri="{BB962C8B-B14F-4D97-AF65-F5344CB8AC3E}">
        <p14:creationId xmlns:p14="http://schemas.microsoft.com/office/powerpoint/2010/main" val="3088123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descr="VÃ½sledek obrÃ¡zku pro tritium b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43" y="1110688"/>
            <a:ext cx="6438122" cy="5424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BD6E745-BAB2-E0ED-01DB-7CE6E6B6E389}"/>
              </a:ext>
            </a:extLst>
          </p:cNvPr>
          <p:cNvSpPr txBox="1"/>
          <p:nvPr/>
        </p:nvSpPr>
        <p:spPr>
          <a:xfrm>
            <a:off x="3086100" y="323192"/>
            <a:ext cx="2971800" cy="523220"/>
          </a:xfrm>
          <a:prstGeom prst="rect">
            <a:avLst/>
          </a:prstGeom>
          <a:noFill/>
        </p:spPr>
        <p:txBody>
          <a:bodyPr wrap="square" rtlCol="0">
            <a:spAutoFit/>
          </a:bodyPr>
          <a:lstStyle/>
          <a:p>
            <a:r>
              <a:rPr lang="cs-CZ" sz="2800" b="1" dirty="0">
                <a:cs typeface="Arial" panose="020B0604020202020204" pitchFamily="34" charset="0"/>
              </a:rPr>
              <a:t>Jaderná fúze</a:t>
            </a:r>
          </a:p>
        </p:txBody>
      </p:sp>
    </p:spTree>
    <p:extLst>
      <p:ext uri="{BB962C8B-B14F-4D97-AF65-F5344CB8AC3E}">
        <p14:creationId xmlns:p14="http://schemas.microsoft.com/office/powerpoint/2010/main" val="19438871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552700" y="2076450"/>
            <a:ext cx="3905250" cy="1143000"/>
          </a:xfrm>
        </p:spPr>
        <p:txBody>
          <a:bodyPr/>
          <a:lstStyle/>
          <a:p>
            <a:pPr eaLnBrk="1" hangingPunct="1"/>
            <a:r>
              <a:rPr lang="cs-CZ" altLang="en-US" b="1" dirty="0">
                <a:latin typeface="+mn-lt"/>
              </a:rPr>
              <a:t>Vzácné plyny</a:t>
            </a:r>
          </a:p>
        </p:txBody>
      </p:sp>
    </p:spTree>
    <p:extLst>
      <p:ext uri="{BB962C8B-B14F-4D97-AF65-F5344CB8AC3E}">
        <p14:creationId xmlns:p14="http://schemas.microsoft.com/office/powerpoint/2010/main" val="2510638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idx="1"/>
          </p:nvPr>
        </p:nvSpPr>
        <p:spPr>
          <a:xfrm>
            <a:off x="152400" y="349897"/>
            <a:ext cx="8839200" cy="6246845"/>
          </a:xfrm>
        </p:spPr>
        <p:txBody>
          <a:bodyPr>
            <a:noAutofit/>
          </a:bodyPr>
          <a:lstStyle/>
          <a:p>
            <a:pPr marL="0" indent="0">
              <a:buNone/>
            </a:pPr>
            <a:r>
              <a:rPr lang="cs-CZ" altLang="en-US" sz="2400" b="1" dirty="0">
                <a:cs typeface="Arial" panose="020B0604020202020204" pitchFamily="34" charset="0"/>
              </a:rPr>
              <a:t>He, Ne, Ar, </a:t>
            </a:r>
            <a:r>
              <a:rPr lang="cs-CZ" altLang="en-US" sz="2400" b="1" dirty="0" err="1">
                <a:cs typeface="Arial" panose="020B0604020202020204" pitchFamily="34" charset="0"/>
              </a:rPr>
              <a:t>Kr</a:t>
            </a:r>
            <a:r>
              <a:rPr lang="cs-CZ" altLang="en-US" sz="2400" b="1" dirty="0">
                <a:cs typeface="Arial" panose="020B0604020202020204" pitchFamily="34" charset="0"/>
              </a:rPr>
              <a:t>, </a:t>
            </a:r>
            <a:r>
              <a:rPr lang="cs-CZ" altLang="en-US" sz="2400" b="1" dirty="0" err="1">
                <a:cs typeface="Arial" panose="020B0604020202020204" pitchFamily="34" charset="0"/>
              </a:rPr>
              <a:t>Xe</a:t>
            </a:r>
            <a:r>
              <a:rPr lang="cs-CZ" altLang="en-US" sz="2400" b="1" dirty="0">
                <a:cs typeface="Arial" panose="020B0604020202020204" pitchFamily="34" charset="0"/>
              </a:rPr>
              <a:t>, </a:t>
            </a:r>
            <a:r>
              <a:rPr lang="cs-CZ" altLang="en-US" sz="2400" b="1" dirty="0" err="1">
                <a:cs typeface="Arial" panose="020B0604020202020204" pitchFamily="34" charset="0"/>
              </a:rPr>
              <a:t>Rn</a:t>
            </a:r>
            <a:endParaRPr lang="cs-CZ" altLang="en-US" sz="2400" b="1" dirty="0">
              <a:cs typeface="Arial" panose="020B0604020202020204" pitchFamily="34" charset="0"/>
            </a:endParaRPr>
          </a:p>
          <a:p>
            <a:pPr marL="0" indent="0">
              <a:buNone/>
            </a:pPr>
            <a:endParaRPr lang="cs-CZ" altLang="en-US" sz="2000" dirty="0">
              <a:cs typeface="Arial" panose="020B0604020202020204" pitchFamily="34" charset="0"/>
            </a:endParaRPr>
          </a:p>
          <a:p>
            <a:pPr marL="0" indent="0">
              <a:buNone/>
            </a:pPr>
            <a:r>
              <a:rPr lang="cs-CZ" altLang="en-US" sz="2000" dirty="0">
                <a:cs typeface="Arial" panose="020B0604020202020204" pitchFamily="34" charset="0"/>
              </a:rPr>
              <a:t>konfigurace ns</a:t>
            </a:r>
            <a:r>
              <a:rPr lang="cs-CZ" altLang="en-US" sz="2000" baseline="30000" dirty="0">
                <a:cs typeface="Arial" panose="020B0604020202020204" pitchFamily="34" charset="0"/>
              </a:rPr>
              <a:t>2</a:t>
            </a:r>
            <a:r>
              <a:rPr lang="cs-CZ" altLang="en-US" sz="2000" dirty="0">
                <a:cs typeface="Arial" panose="020B0604020202020204" pitchFamily="34" charset="0"/>
              </a:rPr>
              <a:t> np</a:t>
            </a:r>
            <a:r>
              <a:rPr lang="cs-CZ" altLang="en-US" sz="2000" baseline="30000" dirty="0">
                <a:cs typeface="Arial" panose="020B0604020202020204" pitchFamily="34" charset="0"/>
              </a:rPr>
              <a:t>6 </a:t>
            </a:r>
            <a:r>
              <a:rPr lang="cs-CZ" altLang="en-US" sz="2000" dirty="0">
                <a:cs typeface="Arial" panose="020B0604020202020204" pitchFamily="34" charset="0"/>
              </a:rPr>
              <a:t>- velmi stálá </a:t>
            </a:r>
          </a:p>
          <a:p>
            <a:pPr marL="0" indent="0">
              <a:buNone/>
            </a:pPr>
            <a:endParaRPr lang="cs-CZ" altLang="en-US" sz="800" dirty="0">
              <a:cs typeface="Arial" panose="020B0604020202020204" pitchFamily="34" charset="0"/>
            </a:endParaRPr>
          </a:p>
          <a:p>
            <a:pPr marL="0" indent="0">
              <a:buNone/>
            </a:pPr>
            <a:r>
              <a:rPr lang="cs-CZ" altLang="en-US" sz="2000" dirty="0">
                <a:cs typeface="Arial" panose="020B0604020202020204" pitchFamily="34" charset="0"/>
              </a:rPr>
              <a:t>velmi vysoké ionizační energie</a:t>
            </a:r>
          </a:p>
          <a:p>
            <a:pPr marL="0" indent="0">
              <a:buNone/>
            </a:pPr>
            <a:endParaRPr lang="cs-CZ" altLang="en-US" sz="800" dirty="0">
              <a:cs typeface="Arial" panose="020B0604020202020204" pitchFamily="34" charset="0"/>
            </a:endParaRPr>
          </a:p>
          <a:p>
            <a:pPr marL="0" indent="0">
              <a:buNone/>
            </a:pPr>
            <a:r>
              <a:rPr lang="cs-CZ" altLang="en-US" sz="2000" dirty="0">
                <a:cs typeface="Arial" panose="020B0604020202020204" pitchFamily="34" charset="0"/>
              </a:rPr>
              <a:t>málo </a:t>
            </a:r>
            <a:r>
              <a:rPr lang="cs-CZ" altLang="en-US" sz="2000" dirty="0" err="1">
                <a:cs typeface="Arial" panose="020B0604020202020204" pitchFamily="34" charset="0"/>
              </a:rPr>
              <a:t>deformabilní</a:t>
            </a:r>
            <a:r>
              <a:rPr lang="cs-CZ" altLang="en-US" sz="2000" dirty="0">
                <a:cs typeface="Arial" panose="020B0604020202020204" pitchFamily="34" charset="0"/>
              </a:rPr>
              <a:t>, diamagnetické, </a:t>
            </a:r>
            <a:r>
              <a:rPr lang="cs-CZ" altLang="en-US" sz="2000" dirty="0" err="1">
                <a:cs typeface="Arial" panose="020B0604020202020204" pitchFamily="34" charset="0"/>
              </a:rPr>
              <a:t>monoatomické</a:t>
            </a:r>
            <a:r>
              <a:rPr lang="cs-CZ" altLang="en-US" sz="2000" dirty="0">
                <a:cs typeface="Arial" panose="020B0604020202020204" pitchFamily="34" charset="0"/>
              </a:rPr>
              <a:t> plyny</a:t>
            </a:r>
          </a:p>
          <a:p>
            <a:pPr marL="0" indent="0">
              <a:buNone/>
            </a:pPr>
            <a:endParaRPr lang="cs-CZ" altLang="en-US" sz="800" dirty="0">
              <a:cs typeface="Arial" panose="020B0604020202020204" pitchFamily="34" charset="0"/>
            </a:endParaRPr>
          </a:p>
          <a:p>
            <a:pPr marL="0" indent="0">
              <a:buNone/>
            </a:pPr>
            <a:r>
              <a:rPr lang="cs-CZ" altLang="en-US" sz="2000" dirty="0">
                <a:cs typeface="Arial" panose="020B0604020202020204" pitchFamily="34" charset="0"/>
              </a:rPr>
              <a:t>slabé van der </a:t>
            </a:r>
            <a:r>
              <a:rPr lang="cs-CZ" altLang="en-US" sz="2000" dirty="0" err="1">
                <a:cs typeface="Arial" panose="020B0604020202020204" pitchFamily="34" charset="0"/>
              </a:rPr>
              <a:t>Waalsovy</a:t>
            </a:r>
            <a:r>
              <a:rPr lang="cs-CZ" altLang="en-US" sz="2000" dirty="0">
                <a:cs typeface="Arial" panose="020B0604020202020204" pitchFamily="34" charset="0"/>
              </a:rPr>
              <a:t> síly </a:t>
            </a:r>
            <a:r>
              <a:rPr lang="cs-CZ" altLang="en-US" sz="2000" dirty="0">
                <a:cs typeface="Arial" panose="020B0604020202020204" pitchFamily="34" charset="0"/>
                <a:sym typeface="Symbol" pitchFamily="18" charset="2"/>
              </a:rPr>
              <a:t> plyny se obtížně zkapalňují</a:t>
            </a:r>
          </a:p>
          <a:p>
            <a:pPr marL="0" indent="0">
              <a:buNone/>
            </a:pPr>
            <a:endParaRPr lang="cs-CZ" altLang="en-US" sz="800" dirty="0">
              <a:cs typeface="Arial" panose="020B0604020202020204" pitchFamily="34" charset="0"/>
              <a:sym typeface="Symbol" pitchFamily="18" charset="2"/>
            </a:endParaRPr>
          </a:p>
          <a:p>
            <a:pPr marL="0" indent="0">
              <a:buNone/>
            </a:pPr>
            <a:r>
              <a:rPr lang="cs-CZ" altLang="en-US" sz="2000" dirty="0">
                <a:cs typeface="Arial" panose="020B0604020202020204" pitchFamily="34" charset="0"/>
                <a:sym typeface="Symbol" pitchFamily="18" charset="2"/>
              </a:rPr>
              <a:t>všechny vlastnosti se mění monotónně:</a:t>
            </a:r>
          </a:p>
          <a:p>
            <a:pPr eaLnBrk="1" hangingPunct="1">
              <a:lnSpc>
                <a:spcPct val="90000"/>
              </a:lnSpc>
              <a:buFont typeface="Wingdings" pitchFamily="2" charset="2"/>
              <a:buNone/>
            </a:pPr>
            <a:r>
              <a:rPr lang="cs-CZ" altLang="en-US" sz="2000" dirty="0">
                <a:cs typeface="Arial" panose="020B0604020202020204" pitchFamily="34" charset="0"/>
                <a:sym typeface="Symbol" pitchFamily="18" charset="2"/>
              </a:rPr>
              <a:t>	- velikost atomů roste se stoupajícím protonovým číslem (Z).</a:t>
            </a:r>
          </a:p>
          <a:p>
            <a:pPr eaLnBrk="1" hangingPunct="1">
              <a:lnSpc>
                <a:spcPct val="90000"/>
              </a:lnSpc>
              <a:buFont typeface="Wingdings" pitchFamily="2" charset="2"/>
              <a:buNone/>
            </a:pPr>
            <a:r>
              <a:rPr lang="cs-CZ" altLang="en-US" sz="2000" dirty="0">
                <a:cs typeface="Arial" panose="020B0604020202020204" pitchFamily="34" charset="0"/>
                <a:sym typeface="Symbol" pitchFamily="18" charset="2"/>
              </a:rPr>
              <a:t>	- ionizační energie (IE) klesá se stoupajícím protonovým číslem (Z).</a:t>
            </a:r>
          </a:p>
          <a:p>
            <a:pPr eaLnBrk="1" hangingPunct="1">
              <a:lnSpc>
                <a:spcPct val="90000"/>
              </a:lnSpc>
              <a:buFont typeface="Wingdings" pitchFamily="2" charset="2"/>
              <a:buNone/>
            </a:pPr>
            <a:r>
              <a:rPr lang="cs-CZ" altLang="en-US" sz="2000" dirty="0">
                <a:cs typeface="Arial" panose="020B0604020202020204" pitchFamily="34" charset="0"/>
                <a:sym typeface="Symbol" pitchFamily="18" charset="2"/>
              </a:rPr>
              <a:t>	- body tání a varu se zvyšují se stoupajícím protonovým číslem (Z).</a:t>
            </a:r>
          </a:p>
          <a:p>
            <a:pPr eaLnBrk="1" hangingPunct="1">
              <a:lnSpc>
                <a:spcPct val="90000"/>
              </a:lnSpc>
              <a:buFont typeface="Wingdings" pitchFamily="2" charset="2"/>
              <a:buNone/>
            </a:pPr>
            <a:endParaRPr lang="cs-CZ" altLang="en-US" sz="800" dirty="0">
              <a:cs typeface="Arial" panose="020B0604020202020204" pitchFamily="34" charset="0"/>
              <a:sym typeface="Symbol" pitchFamily="18" charset="2"/>
            </a:endParaRPr>
          </a:p>
          <a:p>
            <a:pPr eaLnBrk="1" hangingPunct="1">
              <a:lnSpc>
                <a:spcPct val="110000"/>
              </a:lnSpc>
              <a:buFont typeface="Wingdings" pitchFamily="2" charset="2"/>
              <a:buNone/>
            </a:pPr>
            <a:r>
              <a:rPr lang="cs-CZ" altLang="en-US" sz="2000" dirty="0">
                <a:cs typeface="Arial" panose="020B0604020202020204" pitchFamily="34" charset="0"/>
                <a:sym typeface="Symbol" pitchFamily="18" charset="2"/>
              </a:rPr>
              <a:t>S velikostí atomů roste </a:t>
            </a:r>
            <a:r>
              <a:rPr lang="cs-CZ" altLang="en-US" sz="2000" dirty="0" err="1">
                <a:cs typeface="Arial" panose="020B0604020202020204" pitchFamily="34" charset="0"/>
                <a:sym typeface="Symbol" pitchFamily="18" charset="2"/>
              </a:rPr>
              <a:t>polarizovatelnost</a:t>
            </a:r>
            <a:r>
              <a:rPr lang="cs-CZ" altLang="en-US" sz="2000" dirty="0">
                <a:cs typeface="Arial" panose="020B0604020202020204" pitchFamily="34" charset="0"/>
                <a:sym typeface="Symbol" pitchFamily="18" charset="2"/>
              </a:rPr>
              <a:t>  a schopnost interakce atomů navzájem, nebo s jinými atomy  zvyšování bodu varu a tání.</a:t>
            </a:r>
          </a:p>
        </p:txBody>
      </p:sp>
    </p:spTree>
    <p:extLst>
      <p:ext uri="{BB962C8B-B14F-4D97-AF65-F5344CB8AC3E}">
        <p14:creationId xmlns:p14="http://schemas.microsoft.com/office/powerpoint/2010/main" val="3263824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idx="1"/>
          </p:nvPr>
        </p:nvSpPr>
        <p:spPr>
          <a:xfrm>
            <a:off x="297024" y="471198"/>
            <a:ext cx="8352453" cy="3024673"/>
          </a:xfrm>
        </p:spPr>
        <p:txBody>
          <a:bodyPr/>
          <a:lstStyle/>
          <a:p>
            <a:pPr marL="0" indent="0">
              <a:buNone/>
            </a:pPr>
            <a:r>
              <a:rPr lang="cs-CZ" altLang="en-US" sz="2000" dirty="0"/>
              <a:t>málo rozpustné v polárních i nepolárních rozpouštědlech</a:t>
            </a:r>
          </a:p>
          <a:p>
            <a:pPr marL="0" indent="0">
              <a:buNone/>
            </a:pPr>
            <a:endParaRPr lang="cs-CZ" altLang="en-US" sz="800" dirty="0"/>
          </a:p>
          <a:p>
            <a:pPr marL="0" indent="0">
              <a:buNone/>
            </a:pPr>
            <a:r>
              <a:rPr lang="cs-CZ" altLang="en-US" sz="2000" dirty="0"/>
              <a:t>malá adsorpční schopnost</a:t>
            </a:r>
          </a:p>
          <a:p>
            <a:pPr marL="0" indent="0">
              <a:buNone/>
            </a:pPr>
            <a:endParaRPr lang="cs-CZ" altLang="en-US" sz="800" dirty="0"/>
          </a:p>
          <a:p>
            <a:pPr marL="0" indent="0">
              <a:buNone/>
            </a:pPr>
            <a:r>
              <a:rPr lang="cs-CZ" altLang="en-US" sz="2000" dirty="0"/>
              <a:t>bez chuti, zápachu, bezbarvé</a:t>
            </a:r>
          </a:p>
          <a:p>
            <a:pPr marL="0" indent="0">
              <a:buNone/>
            </a:pPr>
            <a:endParaRPr lang="cs-CZ" altLang="en-US" sz="800" dirty="0"/>
          </a:p>
          <a:p>
            <a:pPr marL="0" indent="0">
              <a:buNone/>
            </a:pPr>
            <a:r>
              <a:rPr lang="cs-CZ" altLang="en-US" sz="2000" dirty="0"/>
              <a:t>chemicky netečné (známo pouze několik sloučenin, hlavně u těžších homologů)</a:t>
            </a:r>
          </a:p>
          <a:p>
            <a:pPr eaLnBrk="1" hangingPunct="1"/>
            <a:endParaRPr lang="cs-CZ" altLang="en-US" sz="2400" dirty="0"/>
          </a:p>
          <a:p>
            <a:pPr eaLnBrk="1" hangingPunct="1"/>
            <a:endParaRPr lang="cs-CZ" altLang="en-US" sz="2400" dirty="0"/>
          </a:p>
        </p:txBody>
      </p:sp>
      <p:pic>
        <p:nvPicPr>
          <p:cNvPr id="97282" name="Picture 2" descr="https://s3-us-west-2.amazonaws.com/courses-images/wp-content/uploads/sites/752/2016/09/26194608/noble-20gas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27" y="3060441"/>
            <a:ext cx="7476752" cy="3695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502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199" y="131570"/>
            <a:ext cx="8229600" cy="639763"/>
          </a:xfrm>
        </p:spPr>
        <p:txBody>
          <a:bodyPr>
            <a:normAutofit/>
          </a:bodyPr>
          <a:lstStyle/>
          <a:p>
            <a:r>
              <a:rPr lang="cs-CZ" sz="2800" b="1" dirty="0">
                <a:latin typeface="+mn-lt"/>
              </a:rPr>
              <a:t>Helium</a:t>
            </a:r>
          </a:p>
        </p:txBody>
      </p:sp>
      <p:sp>
        <p:nvSpPr>
          <p:cNvPr id="5" name="Obdélník 4"/>
          <p:cNvSpPr/>
          <p:nvPr/>
        </p:nvSpPr>
        <p:spPr>
          <a:xfrm>
            <a:off x="190500" y="771333"/>
            <a:ext cx="8763000" cy="3785652"/>
          </a:xfrm>
          <a:prstGeom prst="rect">
            <a:avLst/>
          </a:prstGeom>
        </p:spPr>
        <p:txBody>
          <a:bodyPr wrap="square">
            <a:spAutoFit/>
          </a:bodyPr>
          <a:lstStyle/>
          <a:p>
            <a:pPr algn="just"/>
            <a:r>
              <a:rPr lang="cs-CZ" sz="2000" dirty="0">
                <a:cs typeface="Arial" panose="020B0604020202020204" pitchFamily="34" charset="0"/>
              </a:rPr>
              <a:t>Bezbarvý plyn, bez chuti a zápachu, chemicky zcela inertní</a:t>
            </a:r>
            <a:r>
              <a:rPr lang="en-US" sz="2000" dirty="0">
                <a:cs typeface="Arial" panose="020B0604020202020204" pitchFamily="34" charset="0"/>
              </a:rPr>
              <a:t>, v</a:t>
            </a:r>
            <a:r>
              <a:rPr lang="cs-CZ" sz="2000" dirty="0">
                <a:cs typeface="Arial" panose="020B0604020202020204" pitchFamily="34" charset="0"/>
              </a:rPr>
              <a:t>e vodě velmi málo rozpustný</a:t>
            </a:r>
            <a:r>
              <a:rPr lang="en-US" sz="2000" dirty="0">
                <a:cs typeface="Arial" panose="020B0604020202020204" pitchFamily="34" charset="0"/>
              </a:rPr>
              <a:t>.</a:t>
            </a:r>
            <a:r>
              <a:rPr lang="cs-CZ" sz="2000" dirty="0">
                <a:cs typeface="Arial" panose="020B0604020202020204" pitchFamily="34" charset="0"/>
              </a:rPr>
              <a:t> Přírodní helium je směsí dvou stabilních izotopů: 0,0001 % </a:t>
            </a:r>
            <a:r>
              <a:rPr lang="cs-CZ" sz="2000" baseline="30000" dirty="0">
                <a:cs typeface="Arial" panose="020B0604020202020204" pitchFamily="34" charset="0"/>
              </a:rPr>
              <a:t>3</a:t>
            </a:r>
            <a:r>
              <a:rPr lang="cs-CZ" sz="2000" dirty="0">
                <a:cs typeface="Arial" panose="020B0604020202020204" pitchFamily="34" charset="0"/>
              </a:rPr>
              <a:t>He a 99,999 % </a:t>
            </a:r>
            <a:r>
              <a:rPr lang="cs-CZ" sz="2000" baseline="30000" dirty="0">
                <a:cs typeface="Arial" panose="020B0604020202020204" pitchFamily="34" charset="0"/>
              </a:rPr>
              <a:t>4</a:t>
            </a:r>
            <a:r>
              <a:rPr lang="cs-CZ" sz="2000" dirty="0">
                <a:cs typeface="Arial" panose="020B0604020202020204" pitchFamily="34" charset="0"/>
              </a:rPr>
              <a:t>He. Uměle byly připraveny radioaktivní izotopy helia s nukleonovými čísly 5 až 10.</a:t>
            </a:r>
          </a:p>
          <a:p>
            <a:pPr algn="just"/>
            <a:endParaRPr lang="cs-CZ" sz="2000" dirty="0">
              <a:cs typeface="Arial" panose="020B0604020202020204" pitchFamily="34" charset="0"/>
            </a:endParaRPr>
          </a:p>
          <a:p>
            <a:pPr algn="just"/>
            <a:r>
              <a:rPr lang="cs-CZ" sz="2000" dirty="0">
                <a:cs typeface="Arial" panose="020B0604020202020204" pitchFamily="34" charset="0"/>
              </a:rPr>
              <a:t>Helium je jediná látka, která </a:t>
            </a:r>
            <a:r>
              <a:rPr lang="cs-CZ" sz="2000" u="sng" dirty="0">
                <a:cs typeface="Arial" panose="020B0604020202020204" pitchFamily="34" charset="0"/>
              </a:rPr>
              <a:t>při nízkých teplotách a normálním tlaku zůstává kapalná až k teplotě absolutní nuly</a:t>
            </a:r>
            <a:r>
              <a:rPr lang="cs-CZ" sz="2000" dirty="0">
                <a:cs typeface="Arial" panose="020B0604020202020204" pitchFamily="34" charset="0"/>
              </a:rPr>
              <a:t>. Pevné helium lze získat pouze za zvýšeného tlaku. Helium má </a:t>
            </a:r>
            <a:r>
              <a:rPr lang="cs-CZ" sz="2000" u="sng" dirty="0">
                <a:cs typeface="Arial" panose="020B0604020202020204" pitchFamily="34" charset="0"/>
              </a:rPr>
              <a:t>ze všech známých látek nejnižší bod varu</a:t>
            </a:r>
            <a:r>
              <a:rPr lang="cs-CZ" sz="2000" dirty="0">
                <a:cs typeface="Arial" panose="020B0604020202020204" pitchFamily="34" charset="0"/>
              </a:rPr>
              <a:t>.</a:t>
            </a:r>
          </a:p>
          <a:p>
            <a:pPr algn="just"/>
            <a:r>
              <a:rPr lang="en-US" sz="2000" dirty="0">
                <a:cs typeface="Arial" panose="020B0604020202020204" pitchFamily="34" charset="0"/>
              </a:rPr>
              <a:t> </a:t>
            </a:r>
          </a:p>
          <a:p>
            <a:pPr algn="just"/>
            <a:r>
              <a:rPr lang="cs-CZ" sz="2000" dirty="0">
                <a:cs typeface="Arial" panose="020B0604020202020204" pitchFamily="34" charset="0"/>
              </a:rPr>
              <a:t>Helium a i ostatní vzácné plyny mají malé elektrické průrazné napětí, snadno se ionizují a dobře vedou elektrický proud. Toho se využívá při výrobě výbojek. Helium září intenzivně žlutě.</a:t>
            </a:r>
          </a:p>
        </p:txBody>
      </p:sp>
      <p:sp>
        <p:nvSpPr>
          <p:cNvPr id="7" name="Obdélník 6"/>
          <p:cNvSpPr/>
          <p:nvPr/>
        </p:nvSpPr>
        <p:spPr>
          <a:xfrm>
            <a:off x="7239000" y="304800"/>
            <a:ext cx="470000" cy="369332"/>
          </a:xfrm>
          <a:prstGeom prst="rect">
            <a:avLst/>
          </a:prstGeom>
        </p:spPr>
        <p:txBody>
          <a:bodyPr wrap="none">
            <a:spAutoFit/>
          </a:bodyPr>
          <a:lstStyle/>
          <a:p>
            <a:r>
              <a:rPr lang="cs-CZ" b="1" dirty="0"/>
              <a:t>1s</a:t>
            </a:r>
            <a:r>
              <a:rPr lang="cs-CZ" b="1" baseline="30000" dirty="0"/>
              <a:t>2</a:t>
            </a:r>
            <a:endParaRPr lang="cs-CZ" b="1" dirty="0"/>
          </a:p>
        </p:txBody>
      </p:sp>
      <p:sp>
        <p:nvSpPr>
          <p:cNvPr id="8" name="TextovéPole 7">
            <a:extLst>
              <a:ext uri="{FF2B5EF4-FFF2-40B4-BE49-F238E27FC236}">
                <a16:creationId xmlns:a16="http://schemas.microsoft.com/office/drawing/2014/main" id="{A5C55707-92F3-CEC6-DC4B-4FE98295805D}"/>
              </a:ext>
            </a:extLst>
          </p:cNvPr>
          <p:cNvSpPr txBox="1"/>
          <p:nvPr/>
        </p:nvSpPr>
        <p:spPr>
          <a:xfrm>
            <a:off x="190499" y="4721827"/>
            <a:ext cx="8762999" cy="1938992"/>
          </a:xfrm>
          <a:prstGeom prst="rect">
            <a:avLst/>
          </a:prstGeom>
          <a:noFill/>
        </p:spPr>
        <p:txBody>
          <a:bodyPr wrap="square">
            <a:spAutoFit/>
          </a:bodyPr>
          <a:lstStyle/>
          <a:p>
            <a:pPr algn="just"/>
            <a:r>
              <a:rPr lang="cs-CZ" sz="2000" dirty="0">
                <a:cs typeface="Arial" panose="020B0604020202020204" pitchFamily="34" charset="0"/>
              </a:rPr>
              <a:t>Helium tvoří druhou nejvíce zastoupenou složku vesmírné hmoty. Na Zemi je přítomno jen velmi vzácně. </a:t>
            </a:r>
            <a:r>
              <a:rPr lang="cs-CZ" sz="2000" u="sng" dirty="0">
                <a:cs typeface="Arial" panose="020B0604020202020204" pitchFamily="34" charset="0"/>
              </a:rPr>
              <a:t>Vzniká jako produkt radioaktivního (alfa) rozpadu některých prvků</a:t>
            </a:r>
            <a:r>
              <a:rPr lang="cs-CZ" sz="2000" dirty="0">
                <a:cs typeface="Arial" panose="020B0604020202020204" pitchFamily="34" charset="0"/>
              </a:rPr>
              <a:t>. V zemské atmosféře se vyskytuje jen ve vyšších vrstvách a díky své mimořádně nízké hmotnosti postupně z atmosféry vyprchává do meziplanetárního prostoru. V atmosféře Země (do výšky 200 km) tvoří 0,000524 objemových procent (tj. 5,24 </a:t>
            </a:r>
            <a:r>
              <a:rPr lang="cs-CZ" sz="2000" dirty="0" err="1">
                <a:cs typeface="Arial" panose="020B0604020202020204" pitchFamily="34" charset="0"/>
              </a:rPr>
              <a:t>ppm</a:t>
            </a:r>
            <a:r>
              <a:rPr lang="cs-CZ" sz="2000" dirty="0">
                <a:cs typeface="Arial" panose="020B0604020202020204" pitchFamily="34" charset="0"/>
              </a:rPr>
              <a:t>).</a:t>
            </a:r>
          </a:p>
        </p:txBody>
      </p:sp>
    </p:spTree>
    <p:extLst>
      <p:ext uri="{BB962C8B-B14F-4D97-AF65-F5344CB8AC3E}">
        <p14:creationId xmlns:p14="http://schemas.microsoft.com/office/powerpoint/2010/main" val="2982750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0614" y="1944638"/>
            <a:ext cx="8670209" cy="1754326"/>
          </a:xfrm>
          <a:prstGeom prst="rect">
            <a:avLst/>
          </a:prstGeom>
        </p:spPr>
        <p:txBody>
          <a:bodyPr wrap="square">
            <a:spAutoFit/>
          </a:bodyPr>
          <a:lstStyle/>
          <a:p>
            <a:pPr algn="just"/>
            <a:r>
              <a:rPr lang="cs-CZ" sz="2000" dirty="0">
                <a:cs typeface="Arial" panose="020B0604020202020204" pitchFamily="34" charset="0"/>
              </a:rPr>
              <a:t>Od roku 1917 se v Severní Americe získává helium z ložisek zemního plynu (zemní plyn z oblasti Texasu, Kansasu a Oklahomy obsahuje až 7 % helia). Od </a:t>
            </a:r>
            <a:r>
              <a:rPr lang="cs-CZ" sz="2000" dirty="0" err="1">
                <a:cs typeface="Arial" panose="020B0604020202020204" pitchFamily="34" charset="0"/>
              </a:rPr>
              <a:t>methanu</a:t>
            </a:r>
            <a:r>
              <a:rPr lang="cs-CZ" sz="2000" dirty="0">
                <a:cs typeface="Arial" panose="020B0604020202020204" pitchFamily="34" charset="0"/>
              </a:rPr>
              <a:t> a ostatních plynů se odděluje frakční destilací.</a:t>
            </a:r>
          </a:p>
          <a:p>
            <a:endParaRPr lang="cs-CZ" sz="800" dirty="0">
              <a:cs typeface="Arial" panose="020B0604020202020204" pitchFamily="34" charset="0"/>
            </a:endParaRPr>
          </a:p>
          <a:p>
            <a:pPr algn="just"/>
            <a:r>
              <a:rPr lang="cs-CZ" sz="2000" dirty="0">
                <a:cs typeface="Arial" panose="020B0604020202020204" pitchFamily="34" charset="0"/>
              </a:rPr>
              <a:t>  Další možnost je zahřívání minerálů, ve kterých se helium vyskytuje (</a:t>
            </a:r>
            <a:r>
              <a:rPr lang="cs-CZ" sz="2000" dirty="0" err="1">
                <a:cs typeface="Arial" panose="020B0604020202020204" pitchFamily="34" charset="0"/>
              </a:rPr>
              <a:t>cleveit</a:t>
            </a:r>
            <a:r>
              <a:rPr lang="cs-CZ" sz="2000" dirty="0">
                <a:cs typeface="Arial" panose="020B0604020202020204" pitchFamily="34" charset="0"/>
              </a:rPr>
              <a:t>, monazit a </a:t>
            </a:r>
            <a:r>
              <a:rPr lang="cs-CZ" sz="2000" dirty="0" err="1">
                <a:cs typeface="Arial" panose="020B0604020202020204" pitchFamily="34" charset="0"/>
              </a:rPr>
              <a:t>thorianit</a:t>
            </a:r>
            <a:r>
              <a:rPr lang="cs-CZ" sz="2000" dirty="0">
                <a:cs typeface="Arial" panose="020B0604020202020204" pitchFamily="34" charset="0"/>
              </a:rPr>
              <a:t>), na teplotou cca 1 200 °C. </a:t>
            </a:r>
          </a:p>
        </p:txBody>
      </p:sp>
      <p:pic>
        <p:nvPicPr>
          <p:cNvPr id="183298" name="Picture 2" descr="VÃ½sledek obrÃ¡zku pro helium usa qa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87" y="3948452"/>
            <a:ext cx="3276600" cy="2647495"/>
          </a:xfrm>
          <a:prstGeom prst="rect">
            <a:avLst/>
          </a:prstGeom>
          <a:noFill/>
          <a:extLst>
            <a:ext uri="{909E8E84-426E-40DD-AFC4-6F175D3DCCD1}">
              <a14:hiddenFill xmlns:a14="http://schemas.microsoft.com/office/drawing/2010/main">
                <a:solidFill>
                  <a:srgbClr val="FFFFFF"/>
                </a:solidFill>
              </a14:hiddenFill>
            </a:ext>
          </a:extLst>
        </p:spPr>
      </p:pic>
      <p:pic>
        <p:nvPicPr>
          <p:cNvPr id="183300" name="Picture 4"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082" y="3864551"/>
            <a:ext cx="4548741" cy="275847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B666DC8-4B42-B12C-F395-0D0C76571961}"/>
              </a:ext>
            </a:extLst>
          </p:cNvPr>
          <p:cNvSpPr txBox="1"/>
          <p:nvPr/>
        </p:nvSpPr>
        <p:spPr>
          <a:xfrm>
            <a:off x="170614" y="265913"/>
            <a:ext cx="8670209" cy="1631216"/>
          </a:xfrm>
          <a:prstGeom prst="rect">
            <a:avLst/>
          </a:prstGeom>
          <a:noFill/>
        </p:spPr>
        <p:txBody>
          <a:bodyPr wrap="square">
            <a:spAutoFit/>
          </a:bodyPr>
          <a:lstStyle/>
          <a:p>
            <a:pPr algn="just"/>
            <a:r>
              <a:rPr lang="cs-CZ" sz="2000" dirty="0">
                <a:cs typeface="Arial" panose="020B0604020202020204" pitchFamily="34" charset="0"/>
              </a:rPr>
              <a:t>V menším množství až 9 % se nachází </a:t>
            </a:r>
            <a:r>
              <a:rPr lang="cs-CZ" sz="2000" u="sng" dirty="0">
                <a:cs typeface="Arial" panose="020B0604020202020204" pitchFamily="34" charset="0"/>
              </a:rPr>
              <a:t>v zemním plynu</a:t>
            </a:r>
            <a:r>
              <a:rPr lang="cs-CZ" sz="2000" dirty="0">
                <a:cs typeface="Arial" panose="020B0604020202020204" pitchFamily="34" charset="0"/>
              </a:rPr>
              <a:t>, z něhož se také získává vymrazováním. Vzácně vyvěrá helium i trhlinami v zemi, nejznámější oblasti těchto vývěrů leží ve Skalistých horách v USA a v Kanadě. Předpokládá se, že veškeré toto </a:t>
            </a:r>
            <a:r>
              <a:rPr lang="cs-CZ" sz="2000" u="sng" dirty="0">
                <a:cs typeface="Arial" panose="020B0604020202020204" pitchFamily="34" charset="0"/>
              </a:rPr>
              <a:t>helium je produktem jaderného rozpadu prvků v zemské kůře (částice alfa jsou jádry atomů helia).</a:t>
            </a:r>
          </a:p>
        </p:txBody>
      </p:sp>
    </p:spTree>
    <p:extLst>
      <p:ext uri="{BB962C8B-B14F-4D97-AF65-F5344CB8AC3E}">
        <p14:creationId xmlns:p14="http://schemas.microsoft.com/office/powerpoint/2010/main" val="3024379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3"/>
          </a:xfrm>
        </p:spPr>
        <p:txBody>
          <a:bodyPr>
            <a:normAutofit/>
          </a:bodyPr>
          <a:lstStyle/>
          <a:p>
            <a:r>
              <a:rPr lang="en-US" sz="2400" b="1" dirty="0" err="1">
                <a:latin typeface="+mn-lt"/>
                <a:cs typeface="Arial" panose="020B0604020202020204" pitchFamily="34" charset="0"/>
              </a:rPr>
              <a:t>Kapaln</a:t>
            </a:r>
            <a:r>
              <a:rPr lang="cs-CZ" sz="2400" b="1" dirty="0">
                <a:latin typeface="+mn-lt"/>
                <a:cs typeface="Arial" panose="020B0604020202020204" pitchFamily="34" charset="0"/>
              </a:rPr>
              <a:t>é</a:t>
            </a:r>
            <a:r>
              <a:rPr lang="en-US" sz="2400" b="1" dirty="0">
                <a:latin typeface="+mn-lt"/>
                <a:cs typeface="Arial" panose="020B0604020202020204" pitchFamily="34" charset="0"/>
              </a:rPr>
              <a:t> helium</a:t>
            </a:r>
            <a:endParaRPr lang="cs-CZ" sz="2400" b="1" dirty="0">
              <a:latin typeface="+mn-lt"/>
              <a:cs typeface="Arial" panose="020B0604020202020204" pitchFamily="34" charset="0"/>
            </a:endParaRPr>
          </a:p>
        </p:txBody>
      </p:sp>
      <p:pic>
        <p:nvPicPr>
          <p:cNvPr id="186370" name="Picture 2" descr="https://upload.wikimedia.org/wikipedia/commons/8/82/F%C3%A1zov%C3%BD_diagra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5554" y="3810003"/>
            <a:ext cx="4661171" cy="294639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67826" y="939937"/>
            <a:ext cx="8608348" cy="3170099"/>
          </a:xfrm>
          <a:prstGeom prst="rect">
            <a:avLst/>
          </a:prstGeom>
        </p:spPr>
        <p:txBody>
          <a:bodyPr wrap="square">
            <a:spAutoFit/>
          </a:bodyPr>
          <a:lstStyle/>
          <a:p>
            <a:pPr algn="just"/>
            <a:r>
              <a:rPr lang="cs-CZ" sz="2000" dirty="0">
                <a:cs typeface="Arial" panose="020B0604020202020204" pitchFamily="34" charset="0"/>
              </a:rPr>
              <a:t>Kapalné helium se vyskytuje ve dvou formách – </a:t>
            </a:r>
            <a:r>
              <a:rPr lang="cs-CZ" sz="2000" b="1" dirty="0">
                <a:cs typeface="Arial" panose="020B0604020202020204" pitchFamily="34" charset="0"/>
              </a:rPr>
              <a:t>helium I</a:t>
            </a:r>
            <a:r>
              <a:rPr lang="cs-CZ" sz="2000" dirty="0">
                <a:cs typeface="Arial" panose="020B0604020202020204" pitchFamily="34" charset="0"/>
              </a:rPr>
              <a:t> při teplotách 2,1768–4,21 K a </a:t>
            </a:r>
            <a:r>
              <a:rPr lang="cs-CZ" sz="2000" b="1" dirty="0">
                <a:cs typeface="Arial" panose="020B0604020202020204" pitchFamily="34" charset="0"/>
              </a:rPr>
              <a:t>helium II </a:t>
            </a:r>
            <a:r>
              <a:rPr lang="cs-CZ" sz="2000" dirty="0">
                <a:cs typeface="Arial" panose="020B0604020202020204" pitchFamily="34" charset="0"/>
              </a:rPr>
              <a:t>při teplotách nižších než 2,1768 K (za normálního tlaku) (tzv. lambda bod). </a:t>
            </a:r>
            <a:r>
              <a:rPr lang="en-US" sz="2000" dirty="0">
                <a:cs typeface="Arial" panose="020B0604020202020204" pitchFamily="34" charset="0"/>
              </a:rPr>
              <a:t>Ob</a:t>
            </a:r>
            <a:r>
              <a:rPr lang="cs-CZ" sz="2000" dirty="0">
                <a:cs typeface="Arial" panose="020B0604020202020204" pitchFamily="34" charset="0"/>
              </a:rPr>
              <a:t>ě formy helia se nemohou vyskytovat v jedné nádobě současně vedle sebe</a:t>
            </a:r>
            <a:r>
              <a:rPr lang="en-US" sz="2000" dirty="0">
                <a:cs typeface="Arial" panose="020B0604020202020204" pitchFamily="34" charset="0"/>
              </a:rPr>
              <a:t>: n</a:t>
            </a:r>
            <a:r>
              <a:rPr lang="cs-CZ" sz="2000" dirty="0">
                <a:cs typeface="Arial" panose="020B0604020202020204" pitchFamily="34" charset="0"/>
              </a:rPr>
              <a:t>ad lambda teplotou se může vyskytovat pouze helium I a pod lambda teplotou pouze helium II. </a:t>
            </a:r>
            <a:r>
              <a:rPr lang="en-US" sz="2000" dirty="0">
                <a:cs typeface="Arial" panose="020B0604020202020204" pitchFamily="34" charset="0"/>
              </a:rPr>
              <a:t>H</a:t>
            </a:r>
            <a:r>
              <a:rPr lang="cs-CZ" sz="2000" dirty="0" err="1">
                <a:cs typeface="Arial" panose="020B0604020202020204" pitchFamily="34" charset="0"/>
              </a:rPr>
              <a:t>elium</a:t>
            </a:r>
            <a:r>
              <a:rPr lang="cs-CZ" sz="2000" dirty="0">
                <a:cs typeface="Arial" panose="020B0604020202020204" pitchFamily="34" charset="0"/>
              </a:rPr>
              <a:t> I se chová jako běžné tekutiny, helium II </a:t>
            </a:r>
            <a:r>
              <a:rPr lang="en-US" sz="2000" dirty="0">
                <a:cs typeface="Arial" panose="020B0604020202020204" pitchFamily="34" charset="0"/>
              </a:rPr>
              <a:t>je </a:t>
            </a:r>
            <a:r>
              <a:rPr lang="en-US" sz="2000" dirty="0" err="1">
                <a:cs typeface="Arial" panose="020B0604020202020204" pitchFamily="34" charset="0"/>
              </a:rPr>
              <a:t>supratekut</a:t>
            </a:r>
            <a:r>
              <a:rPr lang="cs-CZ" sz="2000" dirty="0">
                <a:cs typeface="Arial" panose="020B0604020202020204" pitchFamily="34" charset="0"/>
              </a:rPr>
              <a:t>é - nemá prakticky žádné vnitřní tření, teče nesmírně rychle, díky kapilárnímu jevu přetéká stěny nádob, vytéká horním koncem do něj ponořené kapiláry (jev zvaný </a:t>
            </a:r>
            <a:r>
              <a:rPr lang="cs-CZ" sz="2000" u="sng" dirty="0" err="1">
                <a:cs typeface="Arial" panose="020B0604020202020204" pitchFamily="34" charset="0"/>
              </a:rPr>
              <a:t>fontánový</a:t>
            </a:r>
            <a:r>
              <a:rPr lang="cs-CZ" sz="2000" u="sng" dirty="0">
                <a:cs typeface="Arial" panose="020B0604020202020204" pitchFamily="34" charset="0"/>
              </a:rPr>
              <a:t> efekt</a:t>
            </a:r>
            <a:r>
              <a:rPr lang="cs-CZ" sz="2000" dirty="0">
                <a:cs typeface="Arial" panose="020B0604020202020204" pitchFamily="34" charset="0"/>
              </a:rPr>
              <a:t>). Má také největší tepelnou vodivost ze všech doposud známých látek.</a:t>
            </a:r>
          </a:p>
          <a:p>
            <a:pPr algn="just"/>
            <a:endParaRPr lang="cs-CZ" sz="2000" dirty="0">
              <a:cs typeface="Arial" panose="020B0604020202020204" pitchFamily="34" charset="0"/>
            </a:endParaRPr>
          </a:p>
        </p:txBody>
      </p:sp>
      <p:pic>
        <p:nvPicPr>
          <p:cNvPr id="186372" name="Picture 4" descr="https://upload.wikimedia.org/wikipedia/commons/thumb/b/b7/Helium-II-creep.svg/800px-Helium-II-creep.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4074268"/>
            <a:ext cx="1884579" cy="2617208"/>
          </a:xfrm>
          <a:prstGeom prst="rect">
            <a:avLst/>
          </a:prstGeom>
          <a:noFill/>
          <a:extLst>
            <a:ext uri="{909E8E84-426E-40DD-AFC4-6F175D3DCCD1}">
              <a14:hiddenFill xmlns:a14="http://schemas.microsoft.com/office/drawing/2010/main">
                <a:solidFill>
                  <a:srgbClr val="FFFFFF"/>
                </a:solidFill>
              </a14:hiddenFill>
            </a:ext>
          </a:extLst>
        </p:spPr>
      </p:pic>
      <p:pic>
        <p:nvPicPr>
          <p:cNvPr id="186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4572001"/>
            <a:ext cx="1907179" cy="1636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028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232105"/>
            <a:ext cx="8229600" cy="715963"/>
          </a:xfrm>
        </p:spPr>
        <p:txBody>
          <a:bodyPr>
            <a:normAutofit/>
          </a:bodyPr>
          <a:lstStyle/>
          <a:p>
            <a:r>
              <a:rPr lang="cs-CZ" sz="2800" b="1" dirty="0">
                <a:latin typeface="+mn-lt"/>
              </a:rPr>
              <a:t>Svařování atomárním vodíkem</a:t>
            </a:r>
            <a:endParaRPr lang="cs-CZ" sz="2800" dirty="0">
              <a:latin typeface="+mn-lt"/>
            </a:endParaRPr>
          </a:p>
        </p:txBody>
      </p:sp>
      <p:sp>
        <p:nvSpPr>
          <p:cNvPr id="6" name="Obdélník 5"/>
          <p:cNvSpPr/>
          <p:nvPr/>
        </p:nvSpPr>
        <p:spPr>
          <a:xfrm>
            <a:off x="228600" y="948068"/>
            <a:ext cx="8686800" cy="4093428"/>
          </a:xfrm>
          <a:prstGeom prst="rect">
            <a:avLst/>
          </a:prstGeom>
        </p:spPr>
        <p:txBody>
          <a:bodyPr wrap="square">
            <a:spAutoFit/>
          </a:bodyPr>
          <a:lstStyle/>
          <a:p>
            <a:pPr algn="just"/>
            <a:r>
              <a:rPr lang="cs-CZ" sz="2000" dirty="0">
                <a:cs typeface="Arial" panose="020B0604020202020204" pitchFamily="34" charset="0"/>
              </a:rPr>
              <a:t>= proces obloukového svařování, kdy elektrický oblouk hoří mezi dvěma wolframovými elektrodami v atmosféře vodíku. Proud vodíku prochází elektrickým obloukem, který disociuje molekuly H</a:t>
            </a:r>
            <a:r>
              <a:rPr lang="cs-CZ" sz="2000" baseline="-25000" dirty="0">
                <a:cs typeface="Arial" panose="020B0604020202020204" pitchFamily="34" charset="0"/>
              </a:rPr>
              <a:t>2</a:t>
            </a:r>
            <a:r>
              <a:rPr lang="cs-CZ" sz="2000" dirty="0">
                <a:cs typeface="Arial" panose="020B0604020202020204" pitchFamily="34" charset="0"/>
              </a:rPr>
              <a:t> na atomy díky absorpci velkého množství energie z oblouku:</a:t>
            </a:r>
          </a:p>
          <a:p>
            <a:pPr algn="just"/>
            <a:r>
              <a:rPr lang="en-US" sz="2000" dirty="0">
                <a:cs typeface="Arial" panose="020B0604020202020204" pitchFamily="34" charset="0"/>
              </a:rPr>
              <a:t>		</a:t>
            </a:r>
            <a:r>
              <a:rPr lang="cs-CZ" sz="2000" dirty="0">
                <a:cs typeface="Arial" panose="020B0604020202020204" pitchFamily="34" charset="0"/>
              </a:rPr>
              <a:t>H</a:t>
            </a:r>
            <a:r>
              <a:rPr lang="cs-CZ" sz="2000" baseline="-25000" dirty="0">
                <a:cs typeface="Arial" panose="020B0604020202020204" pitchFamily="34" charset="0"/>
              </a:rPr>
              <a:t>2</a:t>
            </a:r>
            <a:r>
              <a:rPr lang="cs-CZ" sz="2000" dirty="0">
                <a:cs typeface="Arial" panose="020B0604020202020204" pitchFamily="34" charset="0"/>
              </a:rPr>
              <a:t> → H· + H·                 </a:t>
            </a:r>
            <a:r>
              <a:rPr lang="el-GR" sz="2000" dirty="0">
                <a:cs typeface="Arial" panose="020B0604020202020204" pitchFamily="34" charset="0"/>
              </a:rPr>
              <a:t>Δ</a:t>
            </a:r>
            <a:r>
              <a:rPr lang="en-US" sz="2000" dirty="0">
                <a:cs typeface="Arial" panose="020B0604020202020204" pitchFamily="34" charset="0"/>
              </a:rPr>
              <a:t>H =</a:t>
            </a:r>
            <a:r>
              <a:rPr lang="cs-CZ" sz="2000" dirty="0">
                <a:cs typeface="Arial" panose="020B0604020202020204" pitchFamily="34" charset="0"/>
              </a:rPr>
              <a:t> </a:t>
            </a:r>
            <a:r>
              <a:rPr lang="en-US" sz="2000" dirty="0">
                <a:cs typeface="Arial" panose="020B0604020202020204" pitchFamily="34" charset="0"/>
              </a:rPr>
              <a:t>+</a:t>
            </a:r>
            <a:r>
              <a:rPr lang="cs-CZ" sz="2000" dirty="0">
                <a:cs typeface="Arial" panose="020B0604020202020204" pitchFamily="34" charset="0"/>
              </a:rPr>
              <a:t>430.53 KJ/mol</a:t>
            </a:r>
          </a:p>
          <a:p>
            <a:pPr algn="just"/>
            <a:r>
              <a:rPr lang="cs-CZ" sz="2000" dirty="0">
                <a:cs typeface="Arial" panose="020B0604020202020204" pitchFamily="34" charset="0"/>
              </a:rPr>
              <a:t>V okamžiku kdy atomy vodíku dopadnou na relativně chladný podklad (např. svarový kov), dojde k jejich rekombinaci :</a:t>
            </a:r>
          </a:p>
          <a:p>
            <a:pPr algn="just"/>
            <a:r>
              <a:rPr lang="en-US" sz="2000" dirty="0">
                <a:cs typeface="Arial" panose="020B0604020202020204" pitchFamily="34" charset="0"/>
              </a:rPr>
              <a:t>		</a:t>
            </a:r>
            <a:r>
              <a:rPr lang="cs-CZ" sz="2000" dirty="0">
                <a:cs typeface="Arial" panose="020B0604020202020204" pitchFamily="34" charset="0"/>
              </a:rPr>
              <a:t>H· + H· → H</a:t>
            </a:r>
            <a:r>
              <a:rPr lang="cs-CZ" sz="2000" baseline="-25000" dirty="0">
                <a:cs typeface="Arial" panose="020B0604020202020204" pitchFamily="34" charset="0"/>
              </a:rPr>
              <a:t>2</a:t>
            </a:r>
            <a:r>
              <a:rPr lang="cs-CZ" sz="2000" dirty="0">
                <a:cs typeface="Arial" panose="020B0604020202020204" pitchFamily="34" charset="0"/>
              </a:rPr>
              <a:t> </a:t>
            </a:r>
            <a:r>
              <a:rPr lang="en-US" sz="2000" dirty="0">
                <a:cs typeface="Arial" panose="020B0604020202020204" pitchFamily="34" charset="0"/>
              </a:rPr>
              <a:t>	 </a:t>
            </a:r>
            <a:r>
              <a:rPr lang="el-GR" sz="2000" dirty="0">
                <a:cs typeface="Arial" panose="020B0604020202020204" pitchFamily="34" charset="0"/>
              </a:rPr>
              <a:t>Δ</a:t>
            </a:r>
            <a:r>
              <a:rPr lang="en-US" sz="2000" dirty="0">
                <a:cs typeface="Arial" panose="020B0604020202020204" pitchFamily="34" charset="0"/>
              </a:rPr>
              <a:t>H = -</a:t>
            </a:r>
            <a:r>
              <a:rPr lang="cs-CZ" sz="2000" dirty="0">
                <a:cs typeface="Arial" panose="020B0604020202020204" pitchFamily="34" charset="0"/>
              </a:rPr>
              <a:t>430.53 KJ/mol</a:t>
            </a:r>
          </a:p>
          <a:p>
            <a:pPr algn="just"/>
            <a:r>
              <a:rPr lang="cs-CZ" sz="2000" dirty="0">
                <a:cs typeface="Arial" panose="020B0604020202020204" pitchFamily="34" charset="0"/>
              </a:rPr>
              <a:t>Teplota plamene dosahuje 3400 - 4000 °C. Dosahovaná teplota je postačující pro tavení wolframu a jiných těžkotavitelných prvků. Vodík také působí mj. jako ochranná atmosféra, která chrání roztavený kov před kontaminací nežádoucími prvky, zejména uhlíkem, dusíkem a kyslíkem.</a:t>
            </a:r>
          </a:p>
          <a:p>
            <a:pPr algn="just"/>
            <a:endParaRPr lang="cs-CZ" sz="20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6097" y="4610100"/>
            <a:ext cx="2926449" cy="201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359228" y="5041496"/>
            <a:ext cx="4972050" cy="707886"/>
          </a:xfrm>
          <a:prstGeom prst="rect">
            <a:avLst/>
          </a:prstGeom>
        </p:spPr>
        <p:txBody>
          <a:bodyPr wrap="square">
            <a:spAutoFit/>
          </a:bodyPr>
          <a:lstStyle/>
          <a:p>
            <a:r>
              <a:rPr lang="cs-CZ" sz="2000" dirty="0">
                <a:cs typeface="Arial" panose="020B0604020202020204" pitchFamily="34" charset="0"/>
              </a:rPr>
              <a:t>Molekuly H</a:t>
            </a:r>
            <a:r>
              <a:rPr lang="cs-CZ" sz="2000" baseline="-25000" dirty="0">
                <a:cs typeface="Arial" panose="020B0604020202020204" pitchFamily="34" charset="0"/>
              </a:rPr>
              <a:t>2</a:t>
            </a:r>
            <a:r>
              <a:rPr lang="cs-CZ" sz="2000" dirty="0">
                <a:cs typeface="Arial" panose="020B0604020202020204" pitchFamily="34" charset="0"/>
              </a:rPr>
              <a:t> vyhoří také, ale za uvolnění nižšího objemu tepla.</a:t>
            </a:r>
          </a:p>
        </p:txBody>
      </p:sp>
    </p:spTree>
    <p:extLst>
      <p:ext uri="{BB962C8B-B14F-4D97-AF65-F5344CB8AC3E}">
        <p14:creationId xmlns:p14="http://schemas.microsoft.com/office/powerpoint/2010/main" val="3345989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480958"/>
            <a:ext cx="8686800" cy="2862322"/>
          </a:xfrm>
          <a:prstGeom prst="rect">
            <a:avLst/>
          </a:prstGeom>
        </p:spPr>
        <p:txBody>
          <a:bodyPr wrap="square">
            <a:spAutoFit/>
          </a:bodyPr>
          <a:lstStyle/>
          <a:p>
            <a:pPr algn="just"/>
            <a:r>
              <a:rPr lang="cs-CZ" sz="2000" dirty="0">
                <a:cs typeface="Arial" panose="020B0604020202020204" pitchFamily="34" charset="0"/>
              </a:rPr>
              <a:t>Vzhledem ke své extrémně nízké hustotě a inertnímu chování se helium používá k </a:t>
            </a:r>
            <a:r>
              <a:rPr lang="cs-CZ" sz="2000" b="1" dirty="0">
                <a:cs typeface="Arial" panose="020B0604020202020204" pitchFamily="34" charset="0"/>
              </a:rPr>
              <a:t>plnění balónů a vzducholodí</a:t>
            </a:r>
            <a:r>
              <a:rPr lang="cs-CZ" sz="2000" dirty="0">
                <a:cs typeface="Arial" panose="020B0604020202020204" pitchFamily="34" charset="0"/>
              </a:rPr>
              <a:t> (náhrada hořlavého vodíku). Nevýhodou je vysoká cena. Navíc má atom helia velmi malý průměr, snadno difunduje skrze pevné materiály a dochází tak ke ztrátám.</a:t>
            </a:r>
          </a:p>
          <a:p>
            <a:pPr algn="just"/>
            <a:endParaRPr lang="cs-CZ" sz="2000" dirty="0">
              <a:cs typeface="Arial" panose="020B0604020202020204" pitchFamily="34" charset="0"/>
            </a:endParaRPr>
          </a:p>
          <a:p>
            <a:pPr algn="just"/>
            <a:r>
              <a:rPr lang="cs-CZ" sz="2000" dirty="0">
                <a:cs typeface="Arial" panose="020B0604020202020204" pitchFamily="34" charset="0"/>
              </a:rPr>
              <a:t>Směsí helia, kyslíku a dusíku se plní </a:t>
            </a:r>
            <a:r>
              <a:rPr lang="cs-CZ" sz="2000" b="1" dirty="0">
                <a:cs typeface="Arial" panose="020B0604020202020204" pitchFamily="34" charset="0"/>
              </a:rPr>
              <a:t>tlakové láhve </a:t>
            </a:r>
            <a:r>
              <a:rPr lang="cs-CZ" sz="2000" dirty="0">
                <a:cs typeface="Arial" panose="020B0604020202020204" pitchFamily="34" charset="0"/>
              </a:rPr>
              <a:t>s dýchací směsí (</a:t>
            </a:r>
            <a:r>
              <a:rPr lang="cs-CZ" sz="2000" dirty="0" err="1">
                <a:cs typeface="Arial" panose="020B0604020202020204" pitchFamily="34" charset="0"/>
              </a:rPr>
              <a:t>helox</a:t>
            </a:r>
            <a:r>
              <a:rPr lang="cs-CZ" sz="2000" dirty="0">
                <a:cs typeface="Arial" panose="020B0604020202020204" pitchFamily="34" charset="0"/>
              </a:rPr>
              <a:t>), určenou </a:t>
            </a:r>
            <a:r>
              <a:rPr lang="cs-CZ" sz="2000" b="1" dirty="0">
                <a:cs typeface="Arial" panose="020B0604020202020204" pitchFamily="34" charset="0"/>
              </a:rPr>
              <a:t>pro potápění do velkých hloubek</a:t>
            </a:r>
            <a:r>
              <a:rPr lang="cs-CZ" sz="2000" dirty="0">
                <a:cs typeface="Arial" panose="020B0604020202020204" pitchFamily="34" charset="0"/>
              </a:rPr>
              <a:t>. Na rozdíl od dusíku totiž ani pod velkým tlakem nezpůsobuje tzv. hloubkové opojení, omezuje vznik otravy kyslíkem a současně zmenšuje riziko kesonové nemoci.</a:t>
            </a:r>
          </a:p>
        </p:txBody>
      </p:sp>
      <p:pic>
        <p:nvPicPr>
          <p:cNvPr id="185348" name="Picture 4" descr="https://upload.wikimedia.org/wikipedia/commons/2/2a/Goodyear-bli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2" y="3505203"/>
            <a:ext cx="5321231" cy="211455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24256" y="5943600"/>
            <a:ext cx="8501975" cy="707886"/>
          </a:xfrm>
          <a:prstGeom prst="rect">
            <a:avLst/>
          </a:prstGeom>
        </p:spPr>
        <p:txBody>
          <a:bodyPr wrap="square">
            <a:spAutoFit/>
          </a:bodyPr>
          <a:lstStyle/>
          <a:p>
            <a:r>
              <a:rPr lang="cs-CZ" sz="2000" dirty="0">
                <a:cs typeface="Arial" panose="020B0604020202020204" pitchFamily="34" charset="0"/>
              </a:rPr>
              <a:t>Pokud člověk nadechne helium, rezonanční frekvence dýchacích cest se změní a to </a:t>
            </a:r>
            <a:r>
              <a:rPr lang="cs-CZ" sz="2000" u="sng" dirty="0">
                <a:cs typeface="Arial" panose="020B0604020202020204" pitchFamily="34" charset="0"/>
              </a:rPr>
              <a:t>ovlivní zabarvení hlasu</a:t>
            </a:r>
            <a:r>
              <a:rPr lang="cs-CZ" sz="2000" dirty="0">
                <a:cs typeface="Arial" panose="020B0604020202020204" pitchFamily="34" charset="0"/>
              </a:rPr>
              <a:t>.</a:t>
            </a:r>
            <a:endParaRPr lang="cs-CZ" sz="2000" dirty="0"/>
          </a:p>
        </p:txBody>
      </p:sp>
    </p:spTree>
    <p:extLst>
      <p:ext uri="{BB962C8B-B14F-4D97-AF65-F5344CB8AC3E}">
        <p14:creationId xmlns:p14="http://schemas.microsoft.com/office/powerpoint/2010/main" val="3943809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Ã½sledek obrÃ¡zku pro helium us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2" y="2895600"/>
            <a:ext cx="5936103" cy="310656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600" y="609600"/>
            <a:ext cx="8686800" cy="1938992"/>
          </a:xfrm>
          <a:prstGeom prst="rect">
            <a:avLst/>
          </a:prstGeom>
        </p:spPr>
        <p:txBody>
          <a:bodyPr wrap="square">
            <a:spAutoFit/>
          </a:bodyPr>
          <a:lstStyle/>
          <a:p>
            <a:pPr algn="just"/>
            <a:r>
              <a:rPr lang="cs-CZ" sz="2000" dirty="0">
                <a:cs typeface="Arial" panose="020B0604020202020204" pitchFamily="34" charset="0"/>
              </a:rPr>
              <a:t>Mimořádně nízká teplota varu předurčuje kapalné helium jako jedno ze základních médií pro </a:t>
            </a:r>
            <a:r>
              <a:rPr lang="cs-CZ" sz="2000" b="1" dirty="0">
                <a:cs typeface="Arial" panose="020B0604020202020204" pitchFamily="34" charset="0"/>
              </a:rPr>
              <a:t>kryogenní techniky</a:t>
            </a:r>
            <a:r>
              <a:rPr lang="cs-CZ" sz="2000" dirty="0">
                <a:cs typeface="Arial" panose="020B0604020202020204" pitchFamily="34" charset="0"/>
              </a:rPr>
              <a:t>, především pro výzkum i praktické využití supravodivosti a supratekutosti různých materiálů.</a:t>
            </a:r>
          </a:p>
          <a:p>
            <a:pPr algn="just"/>
            <a:endParaRPr lang="cs-CZ" sz="2000" dirty="0">
              <a:cs typeface="Arial" panose="020B0604020202020204" pitchFamily="34" charset="0"/>
            </a:endParaRPr>
          </a:p>
          <a:p>
            <a:pPr algn="just"/>
            <a:r>
              <a:rPr lang="cs-CZ" sz="2000" dirty="0">
                <a:cs typeface="Arial" panose="020B0604020202020204" pitchFamily="34" charset="0"/>
              </a:rPr>
              <a:t>Helium se ve směsi s neonem používá k plnění </a:t>
            </a:r>
            <a:r>
              <a:rPr lang="cs-CZ" sz="2000" b="1" dirty="0">
                <a:cs typeface="Arial" panose="020B0604020202020204" pitchFamily="34" charset="0"/>
              </a:rPr>
              <a:t>reklamních osvětlovačů</a:t>
            </a:r>
            <a:r>
              <a:rPr lang="cs-CZ" sz="2000" dirty="0">
                <a:cs typeface="Arial" panose="020B0604020202020204" pitchFamily="34" charset="0"/>
              </a:rPr>
              <a:t>, obloukových lamp a doutnavek. Výboj v heliu má intenzivně žlutou barvu.</a:t>
            </a:r>
          </a:p>
        </p:txBody>
      </p:sp>
      <p:pic>
        <p:nvPicPr>
          <p:cNvPr id="7" name="Picture 2" descr="https://upload.wikimedia.org/wikipedia/commons/thumb/1/1f/HeTube.jpg/800px-HeTub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571" y="3104130"/>
            <a:ext cx="2577831" cy="257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325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VÃ½sledek obrÃ¡zku pro He@C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609" y="2435620"/>
            <a:ext cx="44196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274638"/>
            <a:ext cx="8229600" cy="563563"/>
          </a:xfrm>
        </p:spPr>
        <p:txBody>
          <a:bodyPr>
            <a:normAutofit/>
          </a:bodyPr>
          <a:lstStyle/>
          <a:p>
            <a:r>
              <a:rPr lang="cs-CZ" sz="2800" b="1" dirty="0">
                <a:latin typeface="+mn-lt"/>
              </a:rPr>
              <a:t>Sloučeniny h</a:t>
            </a:r>
            <a:r>
              <a:rPr lang="en-US" sz="2800" b="1" dirty="0" err="1">
                <a:latin typeface="+mn-lt"/>
              </a:rPr>
              <a:t>eli</a:t>
            </a:r>
            <a:r>
              <a:rPr lang="cs-CZ" sz="2800" b="1" dirty="0">
                <a:latin typeface="+mn-lt"/>
              </a:rPr>
              <a:t>a</a:t>
            </a:r>
          </a:p>
        </p:txBody>
      </p:sp>
      <p:pic>
        <p:nvPicPr>
          <p:cNvPr id="2050" name="Picture 2" descr="VÃ½sledek obrÃ¡zku pro helium clathr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027" y="1755493"/>
            <a:ext cx="1752379" cy="103822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200575" y="2027848"/>
            <a:ext cx="890565" cy="369332"/>
          </a:xfrm>
          <a:prstGeom prst="rect">
            <a:avLst/>
          </a:prstGeom>
          <a:noFill/>
        </p:spPr>
        <p:txBody>
          <a:bodyPr wrap="none" rtlCol="0">
            <a:spAutoFit/>
          </a:bodyPr>
          <a:lstStyle/>
          <a:p>
            <a:r>
              <a:rPr lang="cs-CZ" dirty="0"/>
              <a:t>hydráty</a:t>
            </a:r>
          </a:p>
        </p:txBody>
      </p:sp>
      <p:sp>
        <p:nvSpPr>
          <p:cNvPr id="5" name="TextovéPole 4"/>
          <p:cNvSpPr txBox="1"/>
          <p:nvPr/>
        </p:nvSpPr>
        <p:spPr>
          <a:xfrm>
            <a:off x="1246191" y="4953000"/>
            <a:ext cx="2068836" cy="369332"/>
          </a:xfrm>
          <a:prstGeom prst="rect">
            <a:avLst/>
          </a:prstGeom>
          <a:noFill/>
        </p:spPr>
        <p:txBody>
          <a:bodyPr wrap="none" rtlCol="0">
            <a:spAutoFit/>
          </a:bodyPr>
          <a:lstStyle/>
          <a:p>
            <a:r>
              <a:rPr lang="cs-CZ" dirty="0" err="1"/>
              <a:t>adukty</a:t>
            </a:r>
            <a:r>
              <a:rPr lang="cs-CZ" dirty="0"/>
              <a:t> s fullerenem</a:t>
            </a:r>
          </a:p>
        </p:txBody>
      </p:sp>
      <p:sp>
        <p:nvSpPr>
          <p:cNvPr id="6" name="TextovéPole 5"/>
          <p:cNvSpPr txBox="1"/>
          <p:nvPr/>
        </p:nvSpPr>
        <p:spPr>
          <a:xfrm>
            <a:off x="883933" y="5911335"/>
            <a:ext cx="5279972" cy="400110"/>
          </a:xfrm>
          <a:prstGeom prst="rect">
            <a:avLst/>
          </a:prstGeom>
          <a:noFill/>
        </p:spPr>
        <p:txBody>
          <a:bodyPr wrap="none" rtlCol="0">
            <a:spAutoFit/>
          </a:bodyPr>
          <a:lstStyle/>
          <a:p>
            <a:r>
              <a:rPr lang="cs-CZ" sz="2000" dirty="0">
                <a:cs typeface="Arial" panose="020B0604020202020204" pitchFamily="34" charset="0"/>
              </a:rPr>
              <a:t>He proniká také do struktury s</a:t>
            </a:r>
            <a:r>
              <a:rPr lang="en-US" sz="2000" dirty="0" err="1">
                <a:cs typeface="Arial" panose="020B0604020202020204" pitchFamily="34" charset="0"/>
              </a:rPr>
              <a:t>ilik</a:t>
            </a:r>
            <a:r>
              <a:rPr lang="cs-CZ" sz="2000" dirty="0" err="1">
                <a:cs typeface="Arial" panose="020B0604020202020204" pitchFamily="34" charset="0"/>
              </a:rPr>
              <a:t>átů</a:t>
            </a:r>
            <a:r>
              <a:rPr lang="cs-CZ" sz="2000" dirty="0">
                <a:cs typeface="Arial" panose="020B0604020202020204" pitchFamily="34" charset="0"/>
              </a:rPr>
              <a:t> a </a:t>
            </a:r>
            <a:r>
              <a:rPr lang="cs-CZ" sz="2000" dirty="0" err="1">
                <a:cs typeface="Arial" panose="020B0604020202020204" pitchFamily="34" charset="0"/>
              </a:rPr>
              <a:t>perovskitů</a:t>
            </a:r>
            <a:endParaRPr lang="cs-CZ" sz="2000" dirty="0">
              <a:cs typeface="Arial" panose="020B0604020202020204" pitchFamily="34" charset="0"/>
            </a:endParaRPr>
          </a:p>
        </p:txBody>
      </p:sp>
      <p:sp>
        <p:nvSpPr>
          <p:cNvPr id="4" name="TextovéPole 3">
            <a:extLst>
              <a:ext uri="{FF2B5EF4-FFF2-40B4-BE49-F238E27FC236}">
                <a16:creationId xmlns:a16="http://schemas.microsoft.com/office/drawing/2014/main" id="{1A74548D-E830-EEF7-2263-7CE464657A7E}"/>
              </a:ext>
            </a:extLst>
          </p:cNvPr>
          <p:cNvSpPr txBox="1"/>
          <p:nvPr/>
        </p:nvSpPr>
        <p:spPr>
          <a:xfrm>
            <a:off x="3538469" y="696682"/>
            <a:ext cx="3571619" cy="400110"/>
          </a:xfrm>
          <a:prstGeom prst="rect">
            <a:avLst/>
          </a:prstGeom>
          <a:noFill/>
        </p:spPr>
        <p:txBody>
          <a:bodyPr wrap="none" rtlCol="0">
            <a:spAutoFit/>
          </a:bodyPr>
          <a:lstStyle/>
          <a:p>
            <a:r>
              <a:rPr lang="cs-CZ" sz="2000" dirty="0">
                <a:cs typeface="Arial" panose="020B0604020202020204" pitchFamily="34" charset="0"/>
              </a:rPr>
              <a:t>He nevytváří klasické sloučeniny.</a:t>
            </a:r>
          </a:p>
        </p:txBody>
      </p:sp>
    </p:spTree>
    <p:extLst>
      <p:ext uri="{BB962C8B-B14F-4D97-AF65-F5344CB8AC3E}">
        <p14:creationId xmlns:p14="http://schemas.microsoft.com/office/powerpoint/2010/main" val="1681990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2800" b="1" dirty="0">
                <a:latin typeface="+mn-lt"/>
              </a:rPr>
              <a:t>Neon</a:t>
            </a:r>
          </a:p>
        </p:txBody>
      </p:sp>
      <p:sp>
        <p:nvSpPr>
          <p:cNvPr id="4" name="Obdélník 3"/>
          <p:cNvSpPr/>
          <p:nvPr/>
        </p:nvSpPr>
        <p:spPr>
          <a:xfrm>
            <a:off x="168613" y="990601"/>
            <a:ext cx="8839200" cy="1138773"/>
          </a:xfrm>
          <a:prstGeom prst="rect">
            <a:avLst/>
          </a:prstGeom>
        </p:spPr>
        <p:txBody>
          <a:bodyPr wrap="square">
            <a:spAutoFit/>
          </a:bodyPr>
          <a:lstStyle/>
          <a:p>
            <a:pPr algn="just"/>
            <a:r>
              <a:rPr lang="cs-CZ" sz="2000" dirty="0">
                <a:cs typeface="Arial" panose="020B0604020202020204" pitchFamily="34" charset="0"/>
              </a:rPr>
              <a:t>Bezbarvý plyn, bez chuti a zápachu, nereaktivní, naprosto inertní. Přírodní neon je směsí tří stabilních izotopů, největší podíl (90,92%) zaujímá izotop </a:t>
            </a:r>
            <a:r>
              <a:rPr lang="cs-CZ" sz="2000" baseline="30000" dirty="0">
                <a:cs typeface="Arial" panose="020B0604020202020204" pitchFamily="34" charset="0"/>
              </a:rPr>
              <a:t>20</a:t>
            </a:r>
            <a:r>
              <a:rPr lang="cs-CZ" sz="2000" dirty="0">
                <a:cs typeface="Arial" panose="020B0604020202020204" pitchFamily="34" charset="0"/>
              </a:rPr>
              <a:t>Ne.</a:t>
            </a:r>
          </a:p>
          <a:p>
            <a:pPr algn="just"/>
            <a:endParaRPr lang="cs-CZ" sz="800" dirty="0">
              <a:cs typeface="Arial" panose="020B0604020202020204" pitchFamily="34" charset="0"/>
            </a:endParaRPr>
          </a:p>
          <a:p>
            <a:pPr algn="just"/>
            <a:r>
              <a:rPr lang="cs-CZ" sz="2000" dirty="0">
                <a:cs typeface="Arial" panose="020B0604020202020204" pitchFamily="34" charset="0"/>
              </a:rPr>
              <a:t>Neon se snadno ionizuje, a v ionizovaném stavu intenzivně září. </a:t>
            </a:r>
          </a:p>
        </p:txBody>
      </p:sp>
      <p:sp>
        <p:nvSpPr>
          <p:cNvPr id="5" name="Obdélník 4"/>
          <p:cNvSpPr/>
          <p:nvPr/>
        </p:nvSpPr>
        <p:spPr>
          <a:xfrm>
            <a:off x="7086601" y="381000"/>
            <a:ext cx="1308371" cy="369332"/>
          </a:xfrm>
          <a:prstGeom prst="rect">
            <a:avLst/>
          </a:prstGeom>
        </p:spPr>
        <p:txBody>
          <a:bodyPr wrap="none">
            <a:spAutoFit/>
          </a:bodyPr>
          <a:lstStyle/>
          <a:p>
            <a:r>
              <a:rPr lang="cs-CZ" b="1" dirty="0"/>
              <a:t>[He] 2s</a:t>
            </a:r>
            <a:r>
              <a:rPr lang="cs-CZ" b="1" baseline="30000" dirty="0"/>
              <a:t>2</a:t>
            </a:r>
            <a:r>
              <a:rPr lang="cs-CZ" b="1" dirty="0"/>
              <a:t> 2p</a:t>
            </a:r>
            <a:r>
              <a:rPr lang="cs-CZ" b="1" baseline="30000" dirty="0"/>
              <a:t>6</a:t>
            </a:r>
            <a:endParaRPr lang="cs-CZ" b="1" dirty="0"/>
          </a:p>
        </p:txBody>
      </p:sp>
      <p:sp>
        <p:nvSpPr>
          <p:cNvPr id="6" name="Obdélník 5"/>
          <p:cNvSpPr/>
          <p:nvPr/>
        </p:nvSpPr>
        <p:spPr>
          <a:xfrm>
            <a:off x="103299" y="4412107"/>
            <a:ext cx="8686800" cy="2062103"/>
          </a:xfrm>
          <a:prstGeom prst="rect">
            <a:avLst/>
          </a:prstGeom>
        </p:spPr>
        <p:txBody>
          <a:bodyPr wrap="square">
            <a:spAutoFit/>
          </a:bodyPr>
          <a:lstStyle/>
          <a:p>
            <a:pPr algn="just"/>
            <a:r>
              <a:rPr lang="cs-CZ" sz="2000" dirty="0">
                <a:cs typeface="Arial" panose="020B0604020202020204" pitchFamily="34" charset="0"/>
              </a:rPr>
              <a:t>Je přítomen v zemské atmosféře v koncentraci přibližně 0,001 8 % (Ve 100 litrech vzduchu je přibližně 1,82 ml neonu), je tedy po argonu druhým nejrozšířenějším vzácným plynem v zemské atmosféře a pátým nejrozšířenějším plynem v suchém vzduchu. </a:t>
            </a:r>
          </a:p>
          <a:p>
            <a:pPr algn="just"/>
            <a:endParaRPr lang="cs-CZ" sz="800" dirty="0">
              <a:cs typeface="Arial" panose="020B0604020202020204" pitchFamily="34" charset="0"/>
            </a:endParaRPr>
          </a:p>
          <a:p>
            <a:pPr algn="just"/>
            <a:r>
              <a:rPr lang="cs-CZ" sz="2000" dirty="0">
                <a:cs typeface="Arial" panose="020B0604020202020204" pitchFamily="34" charset="0"/>
              </a:rPr>
              <a:t>   Je získáván frakční destilací zkapalněného vzduchu nebo frakční adsorpcí na aktivní uhlí, při teplotách kapalného vzduchu.</a:t>
            </a:r>
          </a:p>
        </p:txBody>
      </p:sp>
      <p:sp>
        <p:nvSpPr>
          <p:cNvPr id="7" name="Obdélník 6"/>
          <p:cNvSpPr/>
          <p:nvPr/>
        </p:nvSpPr>
        <p:spPr>
          <a:xfrm>
            <a:off x="305628" y="2553480"/>
            <a:ext cx="5124788" cy="707886"/>
          </a:xfrm>
          <a:prstGeom prst="rect">
            <a:avLst/>
          </a:prstGeom>
        </p:spPr>
        <p:txBody>
          <a:bodyPr wrap="square">
            <a:spAutoFit/>
          </a:bodyPr>
          <a:lstStyle/>
          <a:p>
            <a:pPr algn="just"/>
            <a:r>
              <a:rPr lang="cs-CZ" sz="2000" dirty="0">
                <a:cs typeface="Arial" panose="020B0604020202020204" pitchFamily="34" charset="0"/>
              </a:rPr>
              <a:t>Klasické chemické sloučeniny neonu nejsou známy, podobně jako He vytváří hydráty.</a:t>
            </a:r>
            <a:endParaRPr lang="cs-CZ" sz="2000" dirty="0"/>
          </a:p>
        </p:txBody>
      </p:sp>
      <p:pic>
        <p:nvPicPr>
          <p:cNvPr id="8" name="Picture 2" descr="https://upload.wikimedia.org/wikipedia/commons/thumb/9/91/Ne-water_clathrate.png/800px-Ne-water_clathra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5352" y="2143607"/>
            <a:ext cx="2057401" cy="200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448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1855" y="443207"/>
            <a:ext cx="8800289" cy="1015663"/>
          </a:xfrm>
          <a:prstGeom prst="rect">
            <a:avLst/>
          </a:prstGeom>
        </p:spPr>
        <p:txBody>
          <a:bodyPr wrap="square">
            <a:spAutoFit/>
          </a:bodyPr>
          <a:lstStyle/>
          <a:p>
            <a:pPr algn="just"/>
            <a:r>
              <a:rPr lang="cs-CZ" sz="2000" dirty="0">
                <a:cs typeface="Arial" panose="020B0604020202020204" pitchFamily="34" charset="0"/>
              </a:rPr>
              <a:t>Elektrickým výbojem v prostředí neonu o tlaku několik torrů (okolo 1% atmosférického tlaku) vzniká intenzivní světelné záření oranžově-červené (šarlatové) barvy. Tohoto jevu se využívá pří výrobě výbojek (tzv. neonek).</a:t>
            </a:r>
          </a:p>
        </p:txBody>
      </p:sp>
      <p:pic>
        <p:nvPicPr>
          <p:cNvPr id="189442" name="Picture 2" descr="https://upload.wikimedia.org/wikipedia/commons/thumb/8/88/NeTube.jpg/800px-NeTu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3" y="4114803"/>
            <a:ext cx="2515847" cy="251584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65889" y="1715664"/>
            <a:ext cx="8574559" cy="2246769"/>
          </a:xfrm>
          <a:prstGeom prst="rect">
            <a:avLst/>
          </a:prstGeom>
        </p:spPr>
        <p:txBody>
          <a:bodyPr wrap="square">
            <a:spAutoFit/>
          </a:bodyPr>
          <a:lstStyle/>
          <a:p>
            <a:r>
              <a:rPr lang="cs-CZ" sz="2000" b="1" dirty="0">
                <a:cs typeface="Arial" panose="020B0604020202020204" pitchFamily="34" charset="0"/>
              </a:rPr>
              <a:t>Neonové trubice </a:t>
            </a:r>
            <a:r>
              <a:rPr lang="cs-CZ" sz="2000" dirty="0">
                <a:cs typeface="Arial" panose="020B0604020202020204" pitchFamily="34" charset="0"/>
              </a:rPr>
              <a:t>se používají v různých oblastech elektrotechniky (usměrňovače, pojistky, reduktory napětí…).</a:t>
            </a:r>
          </a:p>
          <a:p>
            <a:endParaRPr lang="cs-CZ" sz="2000" dirty="0">
              <a:cs typeface="Arial" panose="020B0604020202020204" pitchFamily="34" charset="0"/>
            </a:endParaRPr>
          </a:p>
          <a:p>
            <a:r>
              <a:rPr lang="cs-CZ" sz="2000" dirty="0">
                <a:cs typeface="Arial" panose="020B0604020202020204" pitchFamily="34" charset="0"/>
              </a:rPr>
              <a:t>Kapalný neon se využívá v </a:t>
            </a:r>
            <a:r>
              <a:rPr lang="cs-CZ" sz="2000" b="1" dirty="0">
                <a:cs typeface="Arial" panose="020B0604020202020204" pitchFamily="34" charset="0"/>
              </a:rPr>
              <a:t>kryogenní technice </a:t>
            </a:r>
            <a:r>
              <a:rPr lang="cs-CZ" sz="2000" dirty="0">
                <a:cs typeface="Arial" panose="020B0604020202020204" pitchFamily="34" charset="0"/>
              </a:rPr>
              <a:t>jako náhrada dražšího a obtížněji připravitelného kapalného helia.</a:t>
            </a:r>
          </a:p>
          <a:p>
            <a:endParaRPr lang="cs-CZ" sz="2000" dirty="0">
              <a:cs typeface="Arial" panose="020B0604020202020204" pitchFamily="34" charset="0"/>
            </a:endParaRPr>
          </a:p>
          <a:p>
            <a:r>
              <a:rPr lang="cs-CZ" sz="2000" dirty="0">
                <a:cs typeface="Arial" panose="020B0604020202020204" pitchFamily="34" charset="0"/>
              </a:rPr>
              <a:t>Neon slouží i jako </a:t>
            </a:r>
            <a:r>
              <a:rPr lang="cs-CZ" sz="2000" b="1" dirty="0">
                <a:cs typeface="Arial" panose="020B0604020202020204" pitchFamily="34" charset="0"/>
              </a:rPr>
              <a:t>náplň do </a:t>
            </a:r>
            <a:r>
              <a:rPr lang="cs-CZ" sz="2000" dirty="0">
                <a:cs typeface="Arial" panose="020B0604020202020204" pitchFamily="34" charset="0"/>
              </a:rPr>
              <a:t>některých typů </a:t>
            </a:r>
            <a:r>
              <a:rPr lang="cs-CZ" sz="2000" b="1" dirty="0">
                <a:cs typeface="Arial" panose="020B0604020202020204" pitchFamily="34" charset="0"/>
              </a:rPr>
              <a:t>laserů</a:t>
            </a:r>
            <a:r>
              <a:rPr lang="cs-CZ" sz="2000" dirty="0">
                <a:cs typeface="Arial" panose="020B0604020202020204" pitchFamily="34" charset="0"/>
              </a:rPr>
              <a:t>.</a:t>
            </a:r>
          </a:p>
        </p:txBody>
      </p:sp>
      <p:pic>
        <p:nvPicPr>
          <p:cNvPr id="189444" name="Picture 4" descr="SouvisejÃ­cÃ­ obrÃ¡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89" y="4219227"/>
            <a:ext cx="2153056" cy="2411423"/>
          </a:xfrm>
          <a:prstGeom prst="rect">
            <a:avLst/>
          </a:prstGeom>
          <a:noFill/>
          <a:extLst>
            <a:ext uri="{909E8E84-426E-40DD-AFC4-6F175D3DCCD1}">
              <a14:hiddenFill xmlns:a14="http://schemas.microsoft.com/office/drawing/2010/main">
                <a:solidFill>
                  <a:srgbClr val="FFFFFF"/>
                </a:solidFill>
              </a14:hiddenFill>
            </a:ext>
          </a:extLst>
        </p:spPr>
      </p:pic>
      <p:pic>
        <p:nvPicPr>
          <p:cNvPr id="189446" name="Picture 6" descr="SouvisejÃ­cÃ­ obrÃ¡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385771"/>
            <a:ext cx="2362200" cy="228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95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9632" y="168614"/>
            <a:ext cx="8229600" cy="750332"/>
          </a:xfrm>
        </p:spPr>
        <p:txBody>
          <a:bodyPr>
            <a:normAutofit/>
          </a:bodyPr>
          <a:lstStyle/>
          <a:p>
            <a:r>
              <a:rPr lang="cs-CZ" sz="2800" b="1" dirty="0">
                <a:latin typeface="+mn-lt"/>
              </a:rPr>
              <a:t>Argon</a:t>
            </a:r>
          </a:p>
        </p:txBody>
      </p:sp>
      <p:sp>
        <p:nvSpPr>
          <p:cNvPr id="4" name="Obdélník 3"/>
          <p:cNvSpPr/>
          <p:nvPr/>
        </p:nvSpPr>
        <p:spPr>
          <a:xfrm>
            <a:off x="215631" y="990602"/>
            <a:ext cx="8763000" cy="1015663"/>
          </a:xfrm>
          <a:prstGeom prst="rect">
            <a:avLst/>
          </a:prstGeom>
        </p:spPr>
        <p:txBody>
          <a:bodyPr wrap="square">
            <a:spAutoFit/>
          </a:bodyPr>
          <a:lstStyle/>
          <a:p>
            <a:pPr algn="just"/>
            <a:r>
              <a:rPr lang="cs-CZ" sz="2000" dirty="0">
                <a:cs typeface="Arial" panose="020B0604020202020204" pitchFamily="34" charset="0"/>
              </a:rPr>
              <a:t>Bezbarvý plyn, bez chuti a zápachu, velmi málo reaktivní. Rozpustný ve vodě (rozpustnější než kyslík). Lépe se rozpouští v nepolárních organických rozpouštědlech. Argon lze adsorbovat na aktivním uhlí.</a:t>
            </a:r>
          </a:p>
        </p:txBody>
      </p:sp>
      <p:sp>
        <p:nvSpPr>
          <p:cNvPr id="5" name="Obdélník 4"/>
          <p:cNvSpPr/>
          <p:nvPr/>
        </p:nvSpPr>
        <p:spPr>
          <a:xfrm>
            <a:off x="215631" y="3614543"/>
            <a:ext cx="5718638" cy="1631216"/>
          </a:xfrm>
          <a:prstGeom prst="rect">
            <a:avLst/>
          </a:prstGeom>
        </p:spPr>
        <p:txBody>
          <a:bodyPr wrap="square">
            <a:spAutoFit/>
          </a:bodyPr>
          <a:lstStyle/>
          <a:p>
            <a:pPr algn="just"/>
            <a:r>
              <a:rPr lang="cs-CZ" sz="2000" dirty="0">
                <a:cs typeface="Arial" panose="020B0604020202020204" pitchFamily="34" charset="0"/>
              </a:rPr>
              <a:t>Argon je hojně zastoupen v zemské atmosféře. Tvoří přibližně její 1 % (ve 100 l vzduchu je 934 ml argonu) je proto poměrně snadno získáván frakční destilací zkapalněného vzduchu nebo frakční adsorpcí na aktivní uhlí při teplotě kapalného vzduchu.</a:t>
            </a:r>
          </a:p>
        </p:txBody>
      </p:sp>
      <p:sp>
        <p:nvSpPr>
          <p:cNvPr id="6" name="Obdélník 5"/>
          <p:cNvSpPr/>
          <p:nvPr/>
        </p:nvSpPr>
        <p:spPr>
          <a:xfrm>
            <a:off x="7287211" y="359114"/>
            <a:ext cx="1314784" cy="369332"/>
          </a:xfrm>
          <a:prstGeom prst="rect">
            <a:avLst/>
          </a:prstGeom>
        </p:spPr>
        <p:txBody>
          <a:bodyPr wrap="none">
            <a:spAutoFit/>
          </a:bodyPr>
          <a:lstStyle/>
          <a:p>
            <a:r>
              <a:rPr lang="cs-CZ" b="1" dirty="0"/>
              <a:t>[Ne] 3s</a:t>
            </a:r>
            <a:r>
              <a:rPr lang="cs-CZ" b="1" baseline="30000" dirty="0"/>
              <a:t>2</a:t>
            </a:r>
            <a:r>
              <a:rPr lang="cs-CZ" b="1" dirty="0"/>
              <a:t> 3p</a:t>
            </a:r>
            <a:r>
              <a:rPr lang="cs-CZ" b="1" baseline="30000" dirty="0"/>
              <a:t>6</a:t>
            </a:r>
            <a:endParaRPr lang="cs-CZ" b="1" dirty="0"/>
          </a:p>
        </p:txBody>
      </p:sp>
      <p:sp>
        <p:nvSpPr>
          <p:cNvPr id="7" name="Obdélník 6"/>
          <p:cNvSpPr/>
          <p:nvPr/>
        </p:nvSpPr>
        <p:spPr>
          <a:xfrm>
            <a:off x="215631" y="2080618"/>
            <a:ext cx="8646268" cy="1015663"/>
          </a:xfrm>
          <a:prstGeom prst="rect">
            <a:avLst/>
          </a:prstGeom>
        </p:spPr>
        <p:txBody>
          <a:bodyPr wrap="square">
            <a:spAutoFit/>
          </a:bodyPr>
          <a:lstStyle/>
          <a:p>
            <a:pPr algn="just"/>
            <a:r>
              <a:rPr lang="cs-CZ" sz="2000" dirty="0">
                <a:cs typeface="Arial" panose="020B0604020202020204" pitchFamily="34" charset="0"/>
              </a:rPr>
              <a:t>Argon se stejně jako ostatní vzácné plyny snadno ionizuje, a v ionizovaném stavu září. Toho se využívá v osvětlovací technice. Argon září při větší koncentraci červeně, při nižších přechází přes fialovou a modrou až k bílé barvě.</a:t>
            </a:r>
          </a:p>
        </p:txBody>
      </p:sp>
      <p:pic>
        <p:nvPicPr>
          <p:cNvPr id="8" name="Picture 2" descr="https://upload.wikimedia.org/wikipedia/commons/thumb/2/2f/ArTube.jpg/800px-ArTu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2864" y="3212213"/>
            <a:ext cx="2519035" cy="2519035"/>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215631" y="5847180"/>
            <a:ext cx="8498005" cy="707886"/>
          </a:xfrm>
          <a:prstGeom prst="rect">
            <a:avLst/>
          </a:prstGeom>
        </p:spPr>
        <p:txBody>
          <a:bodyPr wrap="square">
            <a:spAutoFit/>
          </a:bodyPr>
          <a:lstStyle/>
          <a:p>
            <a:r>
              <a:rPr lang="cs-CZ" sz="2000" dirty="0">
                <a:cs typeface="Arial" panose="020B0604020202020204" pitchFamily="34" charset="0"/>
              </a:rPr>
              <a:t>Jedinou sloučeninou argonu je </a:t>
            </a:r>
            <a:r>
              <a:rPr lang="cs-CZ" sz="2000" b="1" dirty="0" err="1">
                <a:cs typeface="Arial" panose="020B0604020202020204" pitchFamily="34" charset="0"/>
              </a:rPr>
              <a:t>HArF</a:t>
            </a:r>
            <a:r>
              <a:rPr lang="cs-CZ" sz="2000" dirty="0">
                <a:cs typeface="Arial" panose="020B0604020202020204" pitchFamily="34" charset="0"/>
              </a:rPr>
              <a:t>. Vzniká reakcí Ar s fluorovodíkem při teplotě 8 K. Je stabilní do teploty 40 K.</a:t>
            </a:r>
          </a:p>
        </p:txBody>
      </p:sp>
    </p:spTree>
    <p:extLst>
      <p:ext uri="{BB962C8B-B14F-4D97-AF65-F5344CB8AC3E}">
        <p14:creationId xmlns:p14="http://schemas.microsoft.com/office/powerpoint/2010/main" val="3813439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2400" y="220827"/>
            <a:ext cx="8839200" cy="4093428"/>
          </a:xfrm>
          <a:prstGeom prst="rect">
            <a:avLst/>
          </a:prstGeom>
        </p:spPr>
        <p:txBody>
          <a:bodyPr wrap="square">
            <a:spAutoFit/>
          </a:bodyPr>
          <a:lstStyle/>
          <a:p>
            <a:pPr algn="just"/>
            <a:r>
              <a:rPr lang="cs-CZ" sz="2000" dirty="0"/>
              <a:t>Inertních vlastností argonu se využívá při </a:t>
            </a:r>
            <a:r>
              <a:rPr lang="cs-CZ" sz="2000" b="1" dirty="0"/>
              <a:t>svařování kovů</a:t>
            </a:r>
            <a:r>
              <a:rPr lang="cs-CZ" sz="2000" dirty="0"/>
              <a:t>, kde tvoří </a:t>
            </a:r>
            <a:r>
              <a:rPr lang="cs-CZ" sz="2000" b="1" dirty="0"/>
              <a:t>ochrannou atmosféru</a:t>
            </a:r>
            <a:r>
              <a:rPr lang="cs-CZ" sz="2000" dirty="0"/>
              <a:t> kolem roztaveného kovu (zabraňuje vzniku oxidů a nitridů a tím zhoršování mechanických vlastností svaru). V </a:t>
            </a:r>
            <a:r>
              <a:rPr lang="cs-CZ" sz="2000" b="1" dirty="0"/>
              <a:t>metalurgii </a:t>
            </a:r>
            <a:r>
              <a:rPr lang="cs-CZ" sz="2000" dirty="0"/>
              <a:t>se ochranná atmosféra argonu nasazuje při tavení slitin hliníku, titanu, mědi, platinových kovů a dalších.</a:t>
            </a:r>
          </a:p>
          <a:p>
            <a:pPr algn="just"/>
            <a:endParaRPr lang="cs-CZ" sz="2000" dirty="0"/>
          </a:p>
          <a:p>
            <a:pPr algn="just"/>
            <a:r>
              <a:rPr lang="cs-CZ" sz="2000" b="1" dirty="0"/>
              <a:t>Růst krystalů superčistého křemíku a germania</a:t>
            </a:r>
            <a:r>
              <a:rPr lang="cs-CZ" sz="2000" dirty="0"/>
              <a:t> pro výrobu polovodičových součástek pro výpočetní techniku se uskutečňuje v atmosféře velmi čistého argonu.</a:t>
            </a:r>
          </a:p>
          <a:p>
            <a:pPr algn="just"/>
            <a:endParaRPr lang="cs-CZ" sz="2000" dirty="0"/>
          </a:p>
          <a:p>
            <a:pPr algn="just"/>
            <a:r>
              <a:rPr lang="cs-CZ" sz="2000" dirty="0"/>
              <a:t>Argon se ve směsi s dusíkem používá jako </a:t>
            </a:r>
            <a:r>
              <a:rPr lang="cs-CZ" sz="2000" b="1" dirty="0"/>
              <a:t>ochranná atmosféra žárovek</a:t>
            </a:r>
            <a:r>
              <a:rPr lang="cs-CZ" sz="2000" dirty="0"/>
              <a:t> a jako prostředí pro </a:t>
            </a:r>
            <a:r>
              <a:rPr lang="cs-CZ" sz="2000" b="1" dirty="0"/>
              <a:t>uchovávání potravin</a:t>
            </a:r>
            <a:r>
              <a:rPr lang="cs-CZ" sz="2000" dirty="0"/>
              <a:t>. V této směsi se také používá k plnění sáčků (například brambůrek), které jsou takto ochráněny před zvlhnutím a před rozmačkáním.</a:t>
            </a:r>
          </a:p>
          <a:p>
            <a:pPr algn="just"/>
            <a:endParaRPr lang="cs-CZ" sz="2000" dirty="0"/>
          </a:p>
        </p:txBody>
      </p:sp>
      <p:sp>
        <p:nvSpPr>
          <p:cNvPr id="5" name="AutoShape 6" descr="VÃ½sledek obrÃ¡zku pro argon application"/>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04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551" y="3898405"/>
            <a:ext cx="5057275" cy="2832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a:extLst>
              <a:ext uri="{FF2B5EF4-FFF2-40B4-BE49-F238E27FC236}">
                <a16:creationId xmlns:a16="http://schemas.microsoft.com/office/drawing/2014/main" id="{9CF990C8-5031-4517-8360-5410926F8BC9}"/>
              </a:ext>
            </a:extLst>
          </p:cNvPr>
          <p:cNvSpPr txBox="1"/>
          <p:nvPr/>
        </p:nvSpPr>
        <p:spPr>
          <a:xfrm>
            <a:off x="257174" y="4191057"/>
            <a:ext cx="3260467" cy="2246769"/>
          </a:xfrm>
          <a:prstGeom prst="rect">
            <a:avLst/>
          </a:prstGeom>
          <a:noFill/>
        </p:spPr>
        <p:txBody>
          <a:bodyPr wrap="square">
            <a:spAutoFit/>
          </a:bodyPr>
          <a:lstStyle/>
          <a:p>
            <a:pPr algn="just"/>
            <a:r>
              <a:rPr lang="cs-CZ" sz="2000" dirty="0"/>
              <a:t>Čistého argonu se používá ve </a:t>
            </a:r>
            <a:r>
              <a:rPr lang="cs-CZ" sz="2000" u="sng" dirty="0"/>
              <a:t>výbojkách</a:t>
            </a:r>
            <a:r>
              <a:rPr lang="cs-CZ" sz="2000" dirty="0"/>
              <a:t>, elektrických obloucích a doutnavých trubicích, kde podle koncentrace dokáže vytvořit červenou, fialovou, modrou a bílou barvu.</a:t>
            </a:r>
          </a:p>
        </p:txBody>
      </p:sp>
    </p:spTree>
    <p:extLst>
      <p:ext uri="{BB962C8B-B14F-4D97-AF65-F5344CB8AC3E}">
        <p14:creationId xmlns:p14="http://schemas.microsoft.com/office/powerpoint/2010/main" val="3052318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92163"/>
          </a:xfrm>
        </p:spPr>
        <p:txBody>
          <a:bodyPr>
            <a:normAutofit/>
          </a:bodyPr>
          <a:lstStyle/>
          <a:p>
            <a:r>
              <a:rPr lang="cs-CZ" sz="2800" b="1" dirty="0">
                <a:latin typeface="+mn-lt"/>
              </a:rPr>
              <a:t>Krypton</a:t>
            </a:r>
          </a:p>
        </p:txBody>
      </p:sp>
      <p:sp>
        <p:nvSpPr>
          <p:cNvPr id="4" name="Obdélník 3"/>
          <p:cNvSpPr/>
          <p:nvPr/>
        </p:nvSpPr>
        <p:spPr>
          <a:xfrm>
            <a:off x="188068" y="1295403"/>
            <a:ext cx="8638691" cy="4401205"/>
          </a:xfrm>
          <a:prstGeom prst="rect">
            <a:avLst/>
          </a:prstGeom>
        </p:spPr>
        <p:txBody>
          <a:bodyPr wrap="square">
            <a:spAutoFit/>
          </a:bodyPr>
          <a:lstStyle/>
          <a:p>
            <a:pPr algn="just"/>
            <a:r>
              <a:rPr lang="cs-CZ" sz="2000" dirty="0">
                <a:cs typeface="Arial" panose="020B0604020202020204" pitchFamily="34" charset="0"/>
              </a:rPr>
              <a:t>Bezbarvý plyn, bez chuti a zápachu, nereaktivní, téměř inertní. </a:t>
            </a:r>
          </a:p>
          <a:p>
            <a:pPr algn="just"/>
            <a:endParaRPr lang="cs-CZ" sz="2000" dirty="0">
              <a:cs typeface="Arial" panose="020B0604020202020204" pitchFamily="34" charset="0"/>
            </a:endParaRPr>
          </a:p>
          <a:p>
            <a:pPr algn="just"/>
            <a:r>
              <a:rPr lang="cs-CZ" sz="2000" dirty="0">
                <a:cs typeface="Arial" panose="020B0604020202020204" pitchFamily="34" charset="0"/>
              </a:rPr>
              <a:t>Chemické </a:t>
            </a:r>
            <a:r>
              <a:rPr lang="cs-CZ" sz="2000" u="sng" dirty="0">
                <a:cs typeface="Arial" panose="020B0604020202020204" pitchFamily="34" charset="0"/>
              </a:rPr>
              <a:t>sloučeniny</a:t>
            </a:r>
            <a:r>
              <a:rPr lang="cs-CZ" sz="2000" dirty="0">
                <a:cs typeface="Arial" panose="020B0604020202020204" pitchFamily="34" charset="0"/>
              </a:rPr>
              <a:t> tvoří pouze vzácně s fluorem a kyslíkem, všechny jsou velmi nestálé a jsou </a:t>
            </a:r>
            <a:r>
              <a:rPr lang="cs-CZ" sz="2000" u="sng" dirty="0">
                <a:cs typeface="Arial" panose="020B0604020202020204" pitchFamily="34" charset="0"/>
              </a:rPr>
              <a:t>mimořádně silnými oxidačními činidly</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altLang="en-US" sz="2000" dirty="0">
                <a:cs typeface="Arial" panose="020B0604020202020204" pitchFamily="34" charset="0"/>
              </a:rPr>
              <a:t>     KrF</a:t>
            </a:r>
            <a:r>
              <a:rPr lang="cs-CZ" altLang="en-US" sz="2000" baseline="-25000" dirty="0">
                <a:cs typeface="Arial" panose="020B0604020202020204" pitchFamily="34" charset="0"/>
              </a:rPr>
              <a:t>2</a:t>
            </a:r>
            <a:r>
              <a:rPr lang="cs-CZ" altLang="en-US" sz="2000" dirty="0">
                <a:cs typeface="Arial" panose="020B0604020202020204" pitchFamily="34" charset="0"/>
              </a:rPr>
              <a:t>, bílá krystalická látka, silné fluorační činidlo</a:t>
            </a:r>
          </a:p>
          <a:p>
            <a:pPr algn="just"/>
            <a:endParaRPr lang="cs-CZ" sz="2000" dirty="0">
              <a:cs typeface="Arial" panose="020B0604020202020204" pitchFamily="34" charset="0"/>
            </a:endParaRPr>
          </a:p>
          <a:p>
            <a:pPr algn="just"/>
            <a:r>
              <a:rPr lang="cs-CZ" sz="2000" dirty="0">
                <a:cs typeface="Arial" panose="020B0604020202020204" pitchFamily="34" charset="0"/>
              </a:rPr>
              <a:t>Krypton se na rozdíl od předchozích vzácných plynů </a:t>
            </a:r>
            <a:r>
              <a:rPr lang="cs-CZ" sz="2000" u="sng" dirty="0">
                <a:cs typeface="Arial" panose="020B0604020202020204" pitchFamily="34" charset="0"/>
              </a:rPr>
              <a:t>rozpouští dobře ve vodě</a:t>
            </a:r>
            <a:r>
              <a:rPr lang="cs-CZ" sz="2000" dirty="0">
                <a:cs typeface="Arial" panose="020B0604020202020204" pitchFamily="34" charset="0"/>
              </a:rPr>
              <a:t> a ještě lépe v nepolárních organických rozpouštědlech. Krypton je možno při velmi nízkých teplotách zachytit na aktivním uhlí.</a:t>
            </a:r>
          </a:p>
          <a:p>
            <a:pPr algn="just"/>
            <a:endParaRPr lang="cs-CZ" sz="2000" dirty="0">
              <a:cs typeface="Arial" panose="020B0604020202020204" pitchFamily="34" charset="0"/>
            </a:endParaRPr>
          </a:p>
          <a:p>
            <a:pPr algn="just"/>
            <a:r>
              <a:rPr lang="cs-CZ" sz="2000" dirty="0">
                <a:cs typeface="Arial" panose="020B0604020202020204" pitchFamily="34" charset="0"/>
              </a:rPr>
              <a:t>Krypton se stejně jako ostatní vzácné plyny snadno ionizuje, a v ionizovaném stavu září. Toho se využívá v </a:t>
            </a:r>
            <a:r>
              <a:rPr lang="cs-CZ" sz="2000" u="sng" dirty="0">
                <a:cs typeface="Arial" panose="020B0604020202020204" pitchFamily="34" charset="0"/>
              </a:rPr>
              <a:t>osvětlovací technice</a:t>
            </a:r>
            <a:r>
              <a:rPr lang="cs-CZ" sz="2000" dirty="0">
                <a:cs typeface="Arial" panose="020B0604020202020204" pitchFamily="34" charset="0"/>
              </a:rPr>
              <a:t>. Světlo vzniklé výbojem v kryptonu má zelenavě až světle fialovou barvu, která zřeďováním kryptonu </a:t>
            </a:r>
          </a:p>
        </p:txBody>
      </p:sp>
      <p:sp>
        <p:nvSpPr>
          <p:cNvPr id="5" name="Obdélník 4"/>
          <p:cNvSpPr/>
          <p:nvPr/>
        </p:nvSpPr>
        <p:spPr>
          <a:xfrm>
            <a:off x="6477000" y="457200"/>
            <a:ext cx="1718740" cy="369332"/>
          </a:xfrm>
          <a:prstGeom prst="rect">
            <a:avLst/>
          </a:prstGeom>
        </p:spPr>
        <p:txBody>
          <a:bodyPr wrap="none">
            <a:spAutoFit/>
          </a:bodyPr>
          <a:lstStyle/>
          <a:p>
            <a:r>
              <a:rPr lang="cs-CZ" b="1" dirty="0"/>
              <a:t>[Ar] 3d</a:t>
            </a:r>
            <a:r>
              <a:rPr lang="cs-CZ" b="1" baseline="30000" dirty="0"/>
              <a:t>10</a:t>
            </a:r>
            <a:r>
              <a:rPr lang="cs-CZ" b="1" dirty="0"/>
              <a:t> 4s</a:t>
            </a:r>
            <a:r>
              <a:rPr lang="cs-CZ" b="1" baseline="30000" dirty="0"/>
              <a:t>2</a:t>
            </a:r>
            <a:r>
              <a:rPr lang="cs-CZ" b="1" dirty="0"/>
              <a:t> 4p</a:t>
            </a:r>
            <a:r>
              <a:rPr lang="cs-CZ" b="1" baseline="30000" dirty="0"/>
              <a:t>6</a:t>
            </a:r>
            <a:endParaRPr lang="cs-CZ" b="1" dirty="0"/>
          </a:p>
        </p:txBody>
      </p:sp>
    </p:spTree>
    <p:extLst>
      <p:ext uri="{BB962C8B-B14F-4D97-AF65-F5344CB8AC3E}">
        <p14:creationId xmlns:p14="http://schemas.microsoft.com/office/powerpoint/2010/main" val="1563447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38847" y="457202"/>
            <a:ext cx="8610600" cy="1631216"/>
          </a:xfrm>
          <a:prstGeom prst="rect">
            <a:avLst/>
          </a:prstGeom>
        </p:spPr>
        <p:txBody>
          <a:bodyPr wrap="square">
            <a:spAutoFit/>
          </a:bodyPr>
          <a:lstStyle/>
          <a:p>
            <a:pPr algn="just"/>
            <a:r>
              <a:rPr lang="cs-CZ" sz="2000" dirty="0">
                <a:cs typeface="Arial" panose="020B0604020202020204" pitchFamily="34" charset="0"/>
              </a:rPr>
              <a:t>Krypton je přítomen v zemské atmosféře v koncentraci přibližně 0,0001 %. Je získáván frakční destilací zkapalněného vzduchu. Vzniká také jako jeden z produktů radioaktivního rozpadu uranu a lze jej nalézt v plynných produktech jaderných reaktorů. Další možností získání kryptonu je frakční adsorpce na aktivní uhlí za teplot kapalného vzduchu.</a:t>
            </a:r>
          </a:p>
        </p:txBody>
      </p:sp>
      <p:sp>
        <p:nvSpPr>
          <p:cNvPr id="5" name="Obdélník 4"/>
          <p:cNvSpPr/>
          <p:nvPr/>
        </p:nvSpPr>
        <p:spPr>
          <a:xfrm>
            <a:off x="376947" y="2362202"/>
            <a:ext cx="8534400" cy="3170099"/>
          </a:xfrm>
          <a:prstGeom prst="rect">
            <a:avLst/>
          </a:prstGeom>
        </p:spPr>
        <p:txBody>
          <a:bodyPr wrap="square">
            <a:spAutoFit/>
          </a:bodyPr>
          <a:lstStyle/>
          <a:p>
            <a:pPr algn="just"/>
            <a:r>
              <a:rPr lang="cs-CZ" sz="2000" dirty="0">
                <a:cs typeface="Arial" panose="020B0604020202020204" pitchFamily="34" charset="0"/>
              </a:rPr>
              <a:t>Krypton má řadu izotopů, z nich 6 je stabilních a další z nich podléhají radioaktivní přeměně. Určení vzájemného poměru různých izotopů kryptonu může v určitých případech sloužit k </a:t>
            </a:r>
            <a:r>
              <a:rPr lang="cs-CZ" sz="2000" u="sng" dirty="0">
                <a:cs typeface="Arial" panose="020B0604020202020204" pitchFamily="34" charset="0"/>
              </a:rPr>
              <a:t>datování stáří hornin nebo podzemních vod</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Protože izotopy kryptonu vznikají i </a:t>
            </a:r>
            <a:r>
              <a:rPr lang="cs-CZ" sz="2000" u="sng" dirty="0">
                <a:cs typeface="Arial" panose="020B0604020202020204" pitchFamily="34" charset="0"/>
              </a:rPr>
              <a:t>při výbuchu nukleárních bomb</a:t>
            </a:r>
            <a:r>
              <a:rPr lang="cs-CZ" sz="2000" dirty="0">
                <a:cs typeface="Arial" panose="020B0604020202020204" pitchFamily="34" charset="0"/>
              </a:rPr>
              <a:t>, výzkum zastoupení vybraných izotopů lze použít k posouzení velikosti depozice produktů jaderných zkoušek ve zkoumaných lokalitách.</a:t>
            </a:r>
          </a:p>
          <a:p>
            <a:pPr algn="just"/>
            <a:endParaRPr lang="cs-CZ" sz="2000" dirty="0">
              <a:cs typeface="Arial" panose="020B0604020202020204" pitchFamily="34" charset="0"/>
            </a:endParaRPr>
          </a:p>
          <a:p>
            <a:pPr algn="just"/>
            <a:r>
              <a:rPr lang="en-US" sz="2000" dirty="0">
                <a:cs typeface="Arial" panose="020B0604020202020204" pitchFamily="34" charset="0"/>
              </a:rPr>
              <a:t>Krypton-83 (</a:t>
            </a:r>
            <a:r>
              <a:rPr lang="en-US" sz="2000" baseline="30000" dirty="0" err="1">
                <a:cs typeface="Arial" panose="020B0604020202020204" pitchFamily="34" charset="0"/>
              </a:rPr>
              <a:t>83</a:t>
            </a:r>
            <a:r>
              <a:rPr lang="en-US" sz="2000" dirty="0" err="1">
                <a:cs typeface="Arial" panose="020B0604020202020204" pitchFamily="34" charset="0"/>
              </a:rPr>
              <a:t>Kr</a:t>
            </a:r>
            <a:r>
              <a:rPr lang="en-US" sz="2000" dirty="0">
                <a:cs typeface="Arial" panose="020B0604020202020204" pitchFamily="34" charset="0"/>
              </a:rPr>
              <a:t>) </a:t>
            </a:r>
            <a:r>
              <a:rPr lang="cs-CZ" sz="2000" dirty="0">
                <a:cs typeface="Arial" panose="020B0604020202020204" pitchFamily="34" charset="0"/>
              </a:rPr>
              <a:t>se používá</a:t>
            </a:r>
            <a:r>
              <a:rPr lang="en-US" sz="2000" dirty="0">
                <a:cs typeface="Arial" panose="020B0604020202020204" pitchFamily="34" charset="0"/>
              </a:rPr>
              <a:t> </a:t>
            </a:r>
            <a:r>
              <a:rPr lang="cs-CZ" sz="2000" dirty="0">
                <a:cs typeface="Arial" panose="020B0604020202020204" pitchFamily="34" charset="0"/>
              </a:rPr>
              <a:t>při zobrazování dýchacích cest </a:t>
            </a:r>
            <a:r>
              <a:rPr lang="en-US" sz="2000" dirty="0">
                <a:cs typeface="Arial" panose="020B0604020202020204" pitchFamily="34" charset="0"/>
              </a:rPr>
              <a:t>magnetic</a:t>
            </a:r>
            <a:r>
              <a:rPr lang="cs-CZ" sz="2000" dirty="0" err="1">
                <a:cs typeface="Arial" panose="020B0604020202020204" pitchFamily="34" charset="0"/>
              </a:rPr>
              <a:t>kou</a:t>
            </a:r>
            <a:r>
              <a:rPr lang="en-US" sz="2000" dirty="0">
                <a:cs typeface="Arial" panose="020B0604020202020204" pitchFamily="34" charset="0"/>
              </a:rPr>
              <a:t> re</a:t>
            </a:r>
            <a:r>
              <a:rPr lang="cs-CZ" sz="2000" dirty="0">
                <a:cs typeface="Arial" panose="020B0604020202020204" pitchFamily="34" charset="0"/>
              </a:rPr>
              <a:t>z</a:t>
            </a:r>
            <a:r>
              <a:rPr lang="en-US" sz="2000" dirty="0" err="1">
                <a:cs typeface="Arial" panose="020B0604020202020204" pitchFamily="34" charset="0"/>
              </a:rPr>
              <a:t>onanc</a:t>
            </a:r>
            <a:r>
              <a:rPr lang="cs-CZ" sz="2000" dirty="0">
                <a:cs typeface="Arial" panose="020B0604020202020204" pitchFamily="34" charset="0"/>
              </a:rPr>
              <a:t>í</a:t>
            </a:r>
            <a:r>
              <a:rPr lang="en-US" sz="2000" dirty="0">
                <a:cs typeface="Arial" panose="020B0604020202020204" pitchFamily="34" charset="0"/>
              </a:rPr>
              <a:t>  (MRI) </a:t>
            </a:r>
            <a:endParaRPr lang="cs-CZ" sz="2000" dirty="0">
              <a:cs typeface="Arial" panose="020B0604020202020204" pitchFamily="34" charset="0"/>
            </a:endParaRPr>
          </a:p>
        </p:txBody>
      </p:sp>
    </p:spTree>
    <p:extLst>
      <p:ext uri="{BB962C8B-B14F-4D97-AF65-F5344CB8AC3E}">
        <p14:creationId xmlns:p14="http://schemas.microsoft.com/office/powerpoint/2010/main" val="32502851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28600" y="381001"/>
            <a:ext cx="8763000" cy="2554545"/>
          </a:xfrm>
          <a:prstGeom prst="rect">
            <a:avLst/>
          </a:prstGeom>
        </p:spPr>
        <p:txBody>
          <a:bodyPr wrap="square">
            <a:spAutoFit/>
          </a:bodyPr>
          <a:lstStyle/>
          <a:p>
            <a:pPr algn="just"/>
            <a:r>
              <a:rPr lang="cs-CZ" sz="2000" dirty="0">
                <a:cs typeface="Arial" panose="020B0604020202020204" pitchFamily="34" charset="0"/>
              </a:rPr>
              <a:t>Krypton nachází uplatnění hlavně v </a:t>
            </a:r>
            <a:r>
              <a:rPr lang="cs-CZ" sz="2000" u="sng" dirty="0">
                <a:cs typeface="Arial" panose="020B0604020202020204" pitchFamily="34" charset="0"/>
              </a:rPr>
              <a:t>osvětlovací technice</a:t>
            </a:r>
            <a:r>
              <a:rPr lang="cs-CZ" sz="2000" dirty="0">
                <a:cs typeface="Arial" panose="020B0604020202020204" pitchFamily="34" charset="0"/>
              </a:rPr>
              <a:t>, kde se ho využívá k plnění kryptonových žárovek a některých zářivek. Krypton se dá dále použít ve výbojkách, obloukových lampách a doutnavých trubicích. Světlo vzniklé výbojem v kryptonu má zelenavě až světle fialovou barvu, která se jeho ředěním v nádobě vytrácí a při velkém zředění začne vydávat bílé světlo.</a:t>
            </a:r>
          </a:p>
          <a:p>
            <a:pPr algn="just"/>
            <a:endParaRPr lang="cs-CZ" sz="2000" dirty="0">
              <a:cs typeface="Arial" panose="020B0604020202020204" pitchFamily="34" charset="0"/>
            </a:endParaRPr>
          </a:p>
          <a:p>
            <a:pPr algn="just"/>
            <a:r>
              <a:rPr lang="cs-CZ" sz="2000" dirty="0">
                <a:cs typeface="Arial" panose="020B0604020202020204" pitchFamily="34" charset="0"/>
              </a:rPr>
              <a:t>Krypton se také spolu s některými dalšími inertními plyny používá pro </a:t>
            </a:r>
            <a:r>
              <a:rPr lang="cs-CZ" sz="2000" u="sng" dirty="0">
                <a:cs typeface="Arial" panose="020B0604020202020204" pitchFamily="34" charset="0"/>
              </a:rPr>
              <a:t>plnění izolačních dvojskel</a:t>
            </a:r>
            <a:r>
              <a:rPr lang="cs-CZ" sz="2000" dirty="0">
                <a:cs typeface="Arial" panose="020B0604020202020204" pitchFamily="34" charset="0"/>
              </a:rPr>
              <a:t>.</a:t>
            </a:r>
          </a:p>
        </p:txBody>
      </p:sp>
      <p:pic>
        <p:nvPicPr>
          <p:cNvPr id="188418" name="Picture 2" descr="https://upload.wikimedia.org/wikipedia/commons/thumb/e/e7/KrTube.jpg/800px-KrTu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841947"/>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228599" y="3686177"/>
            <a:ext cx="5048251" cy="1015663"/>
          </a:xfrm>
          <a:prstGeom prst="rect">
            <a:avLst/>
          </a:prstGeom>
        </p:spPr>
        <p:txBody>
          <a:bodyPr wrap="square">
            <a:spAutoFit/>
          </a:bodyPr>
          <a:lstStyle/>
          <a:p>
            <a:pPr algn="just"/>
            <a:r>
              <a:rPr lang="cs-CZ" sz="2000" dirty="0">
                <a:cs typeface="Arial" panose="020B0604020202020204" pitchFamily="34" charset="0"/>
              </a:rPr>
              <a:t>Vdechování směsi kyslíku s kryptonem i za normálního tlaku během několika minut vyvolává silné </a:t>
            </a:r>
            <a:r>
              <a:rPr lang="cs-CZ" sz="2000" u="sng" dirty="0">
                <a:cs typeface="Arial" panose="020B0604020202020204" pitchFamily="34" charset="0"/>
              </a:rPr>
              <a:t>narkotické účinky</a:t>
            </a:r>
            <a:r>
              <a:rPr lang="cs-CZ" sz="2000" dirty="0">
                <a:cs typeface="Arial" panose="020B0604020202020204" pitchFamily="34" charset="0"/>
              </a:rPr>
              <a:t>.</a:t>
            </a:r>
          </a:p>
        </p:txBody>
      </p:sp>
    </p:spTree>
    <p:extLst>
      <p:ext uri="{BB962C8B-B14F-4D97-AF65-F5344CB8AC3E}">
        <p14:creationId xmlns:p14="http://schemas.microsoft.com/office/powerpoint/2010/main" val="3629495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6700" y="386640"/>
            <a:ext cx="8610600" cy="3200876"/>
          </a:xfrm>
          <a:prstGeom prst="rect">
            <a:avLst/>
          </a:prstGeom>
        </p:spPr>
        <p:txBody>
          <a:bodyPr wrap="square">
            <a:spAutoFit/>
          </a:bodyPr>
          <a:lstStyle/>
          <a:p>
            <a:r>
              <a:rPr lang="cs-CZ" sz="2000" b="1" dirty="0">
                <a:cs typeface="Arial" panose="020B0604020202020204" pitchFamily="34" charset="0"/>
              </a:rPr>
              <a:t>Vodíkové křehnutí</a:t>
            </a:r>
          </a:p>
          <a:p>
            <a:endParaRPr lang="cs-CZ" sz="800" b="1" dirty="0">
              <a:cs typeface="Arial" panose="020B0604020202020204" pitchFamily="34" charset="0"/>
            </a:endParaRPr>
          </a:p>
          <a:p>
            <a:pPr algn="just"/>
            <a:r>
              <a:rPr lang="cs-CZ" dirty="0">
                <a:cs typeface="Arial" panose="020B0604020202020204" pitchFamily="34" charset="0"/>
              </a:rPr>
              <a:t> </a:t>
            </a:r>
            <a:r>
              <a:rPr lang="cs-CZ" sz="2000" dirty="0">
                <a:cs typeface="Arial" panose="020B0604020202020204" pitchFamily="34" charset="0"/>
              </a:rPr>
              <a:t>= proces, kdy se kovy, zejména ocel, stávají křehkými následkem difuze vodíku do krystalové mřížky kovu, například při svařování (tzv. </a:t>
            </a:r>
            <a:r>
              <a:rPr lang="cs-CZ" sz="2000" dirty="0" err="1">
                <a:cs typeface="Arial" panose="020B0604020202020204" pitchFamily="34" charset="0"/>
              </a:rPr>
              <a:t>fish</a:t>
            </a:r>
            <a:r>
              <a:rPr lang="cs-CZ" sz="2000" dirty="0">
                <a:cs typeface="Arial" panose="020B0604020202020204" pitchFamily="34" charset="0"/>
              </a:rPr>
              <a:t> </a:t>
            </a:r>
            <a:r>
              <a:rPr lang="cs-CZ" sz="2000" dirty="0" err="1">
                <a:cs typeface="Arial" panose="020B0604020202020204" pitchFamily="34" charset="0"/>
              </a:rPr>
              <a:t>eye</a:t>
            </a:r>
            <a:r>
              <a:rPr lang="cs-CZ" sz="2000" dirty="0">
                <a:cs typeface="Arial" panose="020B0604020202020204" pitchFamily="34" charset="0"/>
              </a:rPr>
              <a:t> vada). Při svařování dojde k difuzi vodíku do svaru (ať nedostatečnou ochranou atmosférou svaru, nebo špatným technologickým postupem) a jeho uvěznění v mřížce kovu. Po čase dojde k rekombinaci vodíku a vodík se změní z 2 H na H</a:t>
            </a:r>
            <a:r>
              <a:rPr lang="cs-CZ" sz="2000" baseline="-25000" dirty="0">
                <a:cs typeface="Arial" panose="020B0604020202020204" pitchFamily="34" charset="0"/>
              </a:rPr>
              <a:t>2</a:t>
            </a:r>
            <a:r>
              <a:rPr lang="cs-CZ" sz="2000" dirty="0">
                <a:cs typeface="Arial" panose="020B0604020202020204" pitchFamily="34" charset="0"/>
              </a:rPr>
              <a:t>, a tím zvětší svůj objem, takže vzniknou vnitřní napětí. Při zatížení svaru pak dojde k jeho prasknutí.</a:t>
            </a: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a:p>
            <a:pPr algn="just"/>
            <a:endParaRPr lang="cs-CZ" dirty="0">
              <a:latin typeface="Arial" panose="020B0604020202020204" pitchFamily="34" charset="0"/>
              <a:cs typeface="Arial" panose="020B0604020202020204" pitchFamily="34" charset="0"/>
            </a:endParaRPr>
          </a:p>
        </p:txBody>
      </p:sp>
      <p:sp>
        <p:nvSpPr>
          <p:cNvPr id="5" name="Obdélník 4"/>
          <p:cNvSpPr/>
          <p:nvPr/>
        </p:nvSpPr>
        <p:spPr>
          <a:xfrm>
            <a:off x="152400" y="5586134"/>
            <a:ext cx="8610599" cy="1107996"/>
          </a:xfrm>
          <a:prstGeom prst="rect">
            <a:avLst/>
          </a:prstGeom>
        </p:spPr>
        <p:txBody>
          <a:bodyPr wrap="square">
            <a:spAutoFit/>
          </a:bodyPr>
          <a:lstStyle/>
          <a:p>
            <a:pPr>
              <a:buNone/>
            </a:pPr>
            <a:r>
              <a:rPr lang="cs-CZ" altLang="en-US" b="1" dirty="0">
                <a:cs typeface="Arial" panose="020B0604020202020204" pitchFamily="34" charset="0"/>
              </a:rPr>
              <a:t>V</a:t>
            </a:r>
            <a:r>
              <a:rPr lang="en-GB" altLang="en-US" b="1" dirty="0" err="1">
                <a:cs typeface="Arial" panose="020B0604020202020204" pitchFamily="34" charset="0"/>
              </a:rPr>
              <a:t>odík</a:t>
            </a:r>
            <a:r>
              <a:rPr lang="en-GB" altLang="en-US" b="1" dirty="0">
                <a:cs typeface="Arial" panose="020B0604020202020204" pitchFamily="34" charset="0"/>
              </a:rPr>
              <a:t> </a:t>
            </a:r>
            <a:r>
              <a:rPr lang="cs-CZ" altLang="en-US" b="1" dirty="0">
                <a:cs typeface="Arial" panose="020B0604020202020204" pitchFamily="34" charset="0"/>
              </a:rPr>
              <a:t>„</a:t>
            </a:r>
            <a:r>
              <a:rPr lang="en-GB" altLang="en-US" b="1" dirty="0" err="1">
                <a:cs typeface="Arial" panose="020B0604020202020204" pitchFamily="34" charset="0"/>
              </a:rPr>
              <a:t>ve</a:t>
            </a:r>
            <a:r>
              <a:rPr lang="en-GB" altLang="en-US" b="1" dirty="0">
                <a:cs typeface="Arial" panose="020B0604020202020204" pitchFamily="34" charset="0"/>
              </a:rPr>
              <a:t> </a:t>
            </a:r>
            <a:r>
              <a:rPr lang="en-GB" altLang="en-US" b="1" dirty="0" err="1">
                <a:cs typeface="Arial" panose="020B0604020202020204" pitchFamily="34" charset="0"/>
              </a:rPr>
              <a:t>stavu</a:t>
            </a:r>
            <a:r>
              <a:rPr lang="en-GB" altLang="en-US" b="1" dirty="0">
                <a:cs typeface="Arial" panose="020B0604020202020204" pitchFamily="34" charset="0"/>
              </a:rPr>
              <a:t> </a:t>
            </a:r>
            <a:r>
              <a:rPr lang="en-GB" altLang="en-US" b="1" dirty="0" err="1">
                <a:cs typeface="Arial" panose="020B0604020202020204" pitchFamily="34" charset="0"/>
              </a:rPr>
              <a:t>zrodu</a:t>
            </a:r>
            <a:r>
              <a:rPr lang="cs-CZ" altLang="en-US" b="1" dirty="0">
                <a:cs typeface="Arial" panose="020B0604020202020204" pitchFamily="34" charset="0"/>
              </a:rPr>
              <a:t>“ (</a:t>
            </a:r>
            <a:r>
              <a:rPr lang="en-GB" altLang="en-US" b="1" dirty="0">
                <a:cs typeface="Arial" panose="020B0604020202020204" pitchFamily="34" charset="0"/>
              </a:rPr>
              <a:t>"in </a:t>
            </a:r>
            <a:r>
              <a:rPr lang="en-GB" altLang="en-US" b="1" dirty="0" err="1">
                <a:cs typeface="Arial" panose="020B0604020202020204" pitchFamily="34" charset="0"/>
              </a:rPr>
              <a:t>statu</a:t>
            </a:r>
            <a:r>
              <a:rPr lang="en-GB" altLang="en-US" b="1" dirty="0">
                <a:cs typeface="Arial" panose="020B0604020202020204" pitchFamily="34" charset="0"/>
              </a:rPr>
              <a:t> </a:t>
            </a:r>
            <a:r>
              <a:rPr lang="en-GB" altLang="en-US" b="1" dirty="0" err="1">
                <a:cs typeface="Arial" panose="020B0604020202020204" pitchFamily="34" charset="0"/>
              </a:rPr>
              <a:t>nascendi</a:t>
            </a:r>
            <a:r>
              <a:rPr lang="en-GB" altLang="en-US" b="1" dirty="0">
                <a:cs typeface="Arial" panose="020B0604020202020204" pitchFamily="34" charset="0"/>
              </a:rPr>
              <a:t>")</a:t>
            </a:r>
            <a:endParaRPr lang="cs-CZ" altLang="en-US" b="1" dirty="0">
              <a:cs typeface="Arial" panose="020B0604020202020204" pitchFamily="34" charset="0"/>
            </a:endParaRPr>
          </a:p>
          <a:p>
            <a:pPr>
              <a:buNone/>
            </a:pPr>
            <a:endParaRPr lang="cs-CZ" altLang="en-US" sz="800" dirty="0">
              <a:cs typeface="Arial" panose="020B0604020202020204" pitchFamily="34" charset="0"/>
            </a:endParaRPr>
          </a:p>
          <a:p>
            <a:pPr algn="just">
              <a:buNone/>
            </a:pPr>
            <a:r>
              <a:rPr lang="cs-CZ" altLang="en-US" sz="2000" dirty="0">
                <a:cs typeface="Arial" panose="020B0604020202020204" pitchFamily="34" charset="0"/>
              </a:rPr>
              <a:t>= </a:t>
            </a:r>
            <a:r>
              <a:rPr lang="en-GB" altLang="en-US" sz="2000" dirty="0" err="1">
                <a:cs typeface="Arial" panose="020B0604020202020204" pitchFamily="34" charset="0"/>
              </a:rPr>
              <a:t>vysoce</a:t>
            </a:r>
            <a:r>
              <a:rPr lang="en-GB" altLang="en-US" sz="2000" dirty="0">
                <a:cs typeface="Arial" panose="020B0604020202020204" pitchFamily="34" charset="0"/>
              </a:rPr>
              <a:t> </a:t>
            </a:r>
            <a:r>
              <a:rPr lang="en-GB" altLang="en-US" sz="2000" dirty="0" err="1">
                <a:cs typeface="Arial" panose="020B0604020202020204" pitchFamily="34" charset="0"/>
              </a:rPr>
              <a:t>reaktivní</a:t>
            </a:r>
            <a:r>
              <a:rPr lang="en-GB" altLang="en-US" sz="2000" dirty="0">
                <a:cs typeface="Arial" panose="020B0604020202020204" pitchFamily="34" charset="0"/>
              </a:rPr>
              <a:t>, s </a:t>
            </a:r>
            <a:r>
              <a:rPr lang="en-GB" altLang="en-US" sz="2000" dirty="0" err="1">
                <a:cs typeface="Arial" panose="020B0604020202020204" pitchFamily="34" charset="0"/>
              </a:rPr>
              <a:t>velmi</a:t>
            </a:r>
            <a:r>
              <a:rPr lang="en-GB" altLang="en-US" sz="2000" dirty="0">
                <a:cs typeface="Arial" panose="020B0604020202020204" pitchFamily="34" charset="0"/>
              </a:rPr>
              <a:t> </a:t>
            </a:r>
            <a:r>
              <a:rPr lang="en-GB" altLang="en-US" sz="2000" dirty="0" err="1">
                <a:cs typeface="Arial" panose="020B0604020202020204" pitchFamily="34" charset="0"/>
              </a:rPr>
              <a:t>silnými</a:t>
            </a:r>
            <a:r>
              <a:rPr lang="en-GB" altLang="en-US" sz="2000" dirty="0">
                <a:cs typeface="Arial" panose="020B0604020202020204" pitchFamily="34" charset="0"/>
              </a:rPr>
              <a:t> </a:t>
            </a:r>
            <a:r>
              <a:rPr lang="en-GB" altLang="en-US" sz="2000" dirty="0" err="1">
                <a:cs typeface="Arial" panose="020B0604020202020204" pitchFamily="34" charset="0"/>
              </a:rPr>
              <a:t>reduk</a:t>
            </a:r>
            <a:r>
              <a:rPr lang="cs-CZ" altLang="en-US" sz="2000" dirty="0">
                <a:cs typeface="Arial" panose="020B0604020202020204" pitchFamily="34" charset="0"/>
              </a:rPr>
              <a:t>č</a:t>
            </a:r>
            <a:r>
              <a:rPr lang="en-GB" altLang="en-US" sz="2000" dirty="0" err="1">
                <a:cs typeface="Arial" panose="020B0604020202020204" pitchFamily="34" charset="0"/>
              </a:rPr>
              <a:t>ními</a:t>
            </a:r>
            <a:r>
              <a:rPr lang="en-GB" altLang="en-US" sz="2000" dirty="0">
                <a:cs typeface="Arial" panose="020B0604020202020204" pitchFamily="34" charset="0"/>
              </a:rPr>
              <a:t> </a:t>
            </a:r>
            <a:r>
              <a:rPr lang="en-GB" altLang="en-US" sz="2000" dirty="0" err="1">
                <a:cs typeface="Arial" panose="020B0604020202020204" pitchFamily="34" charset="0"/>
              </a:rPr>
              <a:t>vlastnostmi</a:t>
            </a:r>
            <a:r>
              <a:rPr lang="cs-CZ" altLang="en-US" sz="2000" dirty="0">
                <a:cs typeface="Arial" panose="020B0604020202020204" pitchFamily="34" charset="0"/>
              </a:rPr>
              <a:t>. Nejedná se o </a:t>
            </a:r>
            <a:r>
              <a:rPr lang="cs-CZ" altLang="en-US" sz="2000" dirty="0" err="1">
                <a:cs typeface="Arial" panose="020B0604020202020204" pitchFamily="34" charset="0"/>
              </a:rPr>
              <a:t>atomání</a:t>
            </a:r>
            <a:r>
              <a:rPr lang="cs-CZ" altLang="en-US" sz="2000" dirty="0">
                <a:cs typeface="Arial" panose="020B0604020202020204" pitchFamily="34" charset="0"/>
              </a:rPr>
              <a:t> vodík, zvýšená aktivita souvisí spíše s kinetickými efekty.</a:t>
            </a:r>
          </a:p>
        </p:txBody>
      </p:sp>
      <p:pic>
        <p:nvPicPr>
          <p:cNvPr id="125957" name="Picture 5" descr="VÃ½sledek obrÃ¡zku pro hydrogen embrittl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884" y="2797678"/>
            <a:ext cx="5793632" cy="253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956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2800" b="1" dirty="0">
                <a:latin typeface="+mn-lt"/>
              </a:rPr>
              <a:t>Xenon</a:t>
            </a:r>
          </a:p>
        </p:txBody>
      </p:sp>
      <p:sp>
        <p:nvSpPr>
          <p:cNvPr id="5" name="Obdélník 4"/>
          <p:cNvSpPr/>
          <p:nvPr/>
        </p:nvSpPr>
        <p:spPr>
          <a:xfrm>
            <a:off x="154832" y="1130562"/>
            <a:ext cx="8834336" cy="2554545"/>
          </a:xfrm>
          <a:prstGeom prst="rect">
            <a:avLst/>
          </a:prstGeom>
        </p:spPr>
        <p:txBody>
          <a:bodyPr wrap="square">
            <a:spAutoFit/>
          </a:bodyPr>
          <a:lstStyle/>
          <a:p>
            <a:pPr algn="just"/>
            <a:r>
              <a:rPr lang="cs-CZ" sz="2000" dirty="0">
                <a:cs typeface="Arial" panose="020B0604020202020204" pitchFamily="34" charset="0"/>
              </a:rPr>
              <a:t>Bezbarvý plyn, bez chuti a zápachu, nereaktivní. Je velmi dobře rozpustný ve vodě a ještě lépe rozpustný v nepolárních organických rozpouštědlech.</a:t>
            </a:r>
          </a:p>
          <a:p>
            <a:pPr algn="just"/>
            <a:endParaRPr lang="cs-CZ" sz="2000" dirty="0">
              <a:cs typeface="Arial" panose="020B0604020202020204" pitchFamily="34" charset="0"/>
            </a:endParaRPr>
          </a:p>
          <a:p>
            <a:pPr algn="just"/>
            <a:r>
              <a:rPr lang="cs-CZ" sz="2000" dirty="0">
                <a:cs typeface="Arial" panose="020B0604020202020204" pitchFamily="34" charset="0"/>
              </a:rPr>
              <a:t>Xenon se stejně jako ostatní vzácné plyny snadno ionizuje, a v ionizovaném stavu září. Toho se využívá v </a:t>
            </a:r>
            <a:r>
              <a:rPr lang="cs-CZ" sz="2000" u="sng" dirty="0">
                <a:cs typeface="Arial" panose="020B0604020202020204" pitchFamily="34" charset="0"/>
              </a:rPr>
              <a:t>osvětlovací technice</a:t>
            </a:r>
            <a:r>
              <a:rPr lang="cs-CZ" sz="2000" dirty="0">
                <a:cs typeface="Arial" panose="020B0604020202020204" pitchFamily="34" charset="0"/>
              </a:rPr>
              <a:t>. Xenon září fialovou barvou, ale ředěním xenonu ve výbojové trubici barva ztrácí na plnosti a při velkém zředění vydává xenon pouze bílé světlo.</a:t>
            </a:r>
          </a:p>
          <a:p>
            <a:pPr algn="just"/>
            <a:endParaRPr lang="cs-CZ" sz="2000" dirty="0">
              <a:cs typeface="Arial" panose="020B0604020202020204" pitchFamily="34" charset="0"/>
            </a:endParaRPr>
          </a:p>
        </p:txBody>
      </p:sp>
      <p:sp>
        <p:nvSpPr>
          <p:cNvPr id="6" name="Obdélník 5"/>
          <p:cNvSpPr/>
          <p:nvPr/>
        </p:nvSpPr>
        <p:spPr>
          <a:xfrm>
            <a:off x="266700" y="3685107"/>
            <a:ext cx="8610600" cy="1631216"/>
          </a:xfrm>
          <a:prstGeom prst="rect">
            <a:avLst/>
          </a:prstGeom>
        </p:spPr>
        <p:txBody>
          <a:bodyPr wrap="square">
            <a:spAutoFit/>
          </a:bodyPr>
          <a:lstStyle/>
          <a:p>
            <a:pPr algn="just"/>
            <a:r>
              <a:rPr lang="cs-CZ" sz="2000" dirty="0">
                <a:cs typeface="Arial" panose="020B0604020202020204" pitchFamily="34" charset="0"/>
              </a:rPr>
              <a:t>Xenon má řadu izotopů, z nich šest je stabilních, tři mají poločas přeměny delší než 10</a:t>
            </a:r>
            <a:r>
              <a:rPr lang="cs-CZ" sz="2000" baseline="30000" dirty="0">
                <a:cs typeface="Arial" panose="020B0604020202020204" pitchFamily="34" charset="0"/>
              </a:rPr>
              <a:t> 14</a:t>
            </a:r>
            <a:r>
              <a:rPr lang="cs-CZ" sz="2000" dirty="0">
                <a:cs typeface="Arial" panose="020B0604020202020204" pitchFamily="34" charset="0"/>
              </a:rPr>
              <a:t> let, a přibližně dvacet nestabilních, podléhajících další radioaktivní přeměně. Určení vzájemného poměru různých izotopů xenonu v horninách slouží ke </a:t>
            </a:r>
            <a:r>
              <a:rPr lang="cs-CZ" sz="2000" i="1" dirty="0">
                <a:cs typeface="Arial" panose="020B0604020202020204" pitchFamily="34" charset="0"/>
              </a:rPr>
              <a:t>studiu geologických přeměn zemské kůry</a:t>
            </a:r>
            <a:r>
              <a:rPr lang="cs-CZ" sz="2000" dirty="0">
                <a:cs typeface="Arial" panose="020B0604020202020204" pitchFamily="34" charset="0"/>
              </a:rPr>
              <a:t>. Studium izotopů xenonu vázaného v meteoritech přispívá k pochopení </a:t>
            </a:r>
            <a:r>
              <a:rPr lang="cs-CZ" sz="2000" i="1" dirty="0">
                <a:cs typeface="Arial" panose="020B0604020202020204" pitchFamily="34" charset="0"/>
              </a:rPr>
              <a:t>formování našeho sluneční soustavy</a:t>
            </a:r>
            <a:r>
              <a:rPr lang="cs-CZ" sz="2000" dirty="0">
                <a:cs typeface="Arial" panose="020B0604020202020204" pitchFamily="34" charset="0"/>
              </a:rPr>
              <a:t>.</a:t>
            </a:r>
          </a:p>
        </p:txBody>
      </p:sp>
      <p:sp>
        <p:nvSpPr>
          <p:cNvPr id="4" name="TextovéPole 3">
            <a:extLst>
              <a:ext uri="{FF2B5EF4-FFF2-40B4-BE49-F238E27FC236}">
                <a16:creationId xmlns:a16="http://schemas.microsoft.com/office/drawing/2014/main" id="{9B0D2FF7-7650-E28D-4246-8E8C1790012D}"/>
              </a:ext>
            </a:extLst>
          </p:cNvPr>
          <p:cNvSpPr txBox="1"/>
          <p:nvPr/>
        </p:nvSpPr>
        <p:spPr>
          <a:xfrm>
            <a:off x="266700" y="5503421"/>
            <a:ext cx="8322906" cy="1015663"/>
          </a:xfrm>
          <a:prstGeom prst="rect">
            <a:avLst/>
          </a:prstGeom>
          <a:noFill/>
        </p:spPr>
        <p:txBody>
          <a:bodyPr wrap="square">
            <a:spAutoFit/>
          </a:bodyPr>
          <a:lstStyle/>
          <a:p>
            <a:pPr algn="just"/>
            <a:r>
              <a:rPr lang="cs-CZ" sz="2000" dirty="0">
                <a:cs typeface="Arial" panose="020B0604020202020204" pitchFamily="34" charset="0"/>
              </a:rPr>
              <a:t>Xenon je přítomen v zemské atmosféře v koncentraci přibližně 5×10</a:t>
            </a:r>
            <a:r>
              <a:rPr lang="cs-CZ" sz="2000" baseline="30000" dirty="0">
                <a:cs typeface="Arial" panose="020B0604020202020204" pitchFamily="34" charset="0"/>
              </a:rPr>
              <a:t>−6</a:t>
            </a:r>
            <a:r>
              <a:rPr lang="cs-CZ" sz="2000" dirty="0">
                <a:cs typeface="Arial" panose="020B0604020202020204" pitchFamily="34" charset="0"/>
              </a:rPr>
              <a:t> %. </a:t>
            </a:r>
          </a:p>
          <a:p>
            <a:pPr algn="just"/>
            <a:r>
              <a:rPr lang="cs-CZ" sz="2000" dirty="0">
                <a:cs typeface="Arial" panose="020B0604020202020204" pitchFamily="34" charset="0"/>
              </a:rPr>
              <a:t>Byl nalezen i v některých pramenech minerálních vod, kam se dostává jako produkt rozpadu izotopů uranu a plutonia. </a:t>
            </a:r>
          </a:p>
        </p:txBody>
      </p:sp>
    </p:spTree>
    <p:extLst>
      <p:ext uri="{BB962C8B-B14F-4D97-AF65-F5344CB8AC3E}">
        <p14:creationId xmlns:p14="http://schemas.microsoft.com/office/powerpoint/2010/main" val="3772502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44916" y="2151727"/>
            <a:ext cx="5313492" cy="1938992"/>
          </a:xfrm>
          <a:prstGeom prst="rect">
            <a:avLst/>
          </a:prstGeom>
        </p:spPr>
        <p:txBody>
          <a:bodyPr wrap="square">
            <a:spAutoFit/>
          </a:bodyPr>
          <a:lstStyle/>
          <a:p>
            <a:pPr algn="just"/>
            <a:r>
              <a:rPr lang="cs-CZ" sz="2000" dirty="0">
                <a:cs typeface="Arial" panose="020B0604020202020204" pitchFamily="34" charset="0"/>
              </a:rPr>
              <a:t>Vdechování směsi kyslíku s xenonem i za normálního tlaku během několika minut vyvolává silné narkotické účinky.</a:t>
            </a:r>
          </a:p>
          <a:p>
            <a:pPr algn="just"/>
            <a:endParaRPr lang="cs-CZ" sz="2000" dirty="0">
              <a:cs typeface="Arial" panose="020B0604020202020204" pitchFamily="34" charset="0"/>
            </a:endParaRPr>
          </a:p>
          <a:p>
            <a:pPr algn="just"/>
            <a:r>
              <a:rPr lang="cs-CZ" sz="2000" dirty="0">
                <a:cs typeface="Arial" panose="020B0604020202020204" pitchFamily="34" charset="0"/>
              </a:rPr>
              <a:t>Ruští sportovci na Zimních olympijských hrách 2014 údajně inhalovali xenon jako doping</a:t>
            </a:r>
            <a:r>
              <a:rPr lang="en-US" sz="2000" dirty="0">
                <a:cs typeface="Arial" panose="020B0604020202020204" pitchFamily="34" charset="0"/>
              </a:rPr>
              <a:t>.</a:t>
            </a:r>
            <a:endParaRPr lang="cs-CZ" sz="2000" dirty="0">
              <a:cs typeface="Arial" panose="020B0604020202020204" pitchFamily="34" charset="0"/>
            </a:endParaRPr>
          </a:p>
        </p:txBody>
      </p:sp>
      <p:sp>
        <p:nvSpPr>
          <p:cNvPr id="6" name="Obdélník 5"/>
          <p:cNvSpPr/>
          <p:nvPr/>
        </p:nvSpPr>
        <p:spPr>
          <a:xfrm>
            <a:off x="152400" y="382014"/>
            <a:ext cx="8839200" cy="707886"/>
          </a:xfrm>
          <a:prstGeom prst="rect">
            <a:avLst/>
          </a:prstGeom>
        </p:spPr>
        <p:txBody>
          <a:bodyPr wrap="square">
            <a:spAutoFit/>
          </a:bodyPr>
          <a:lstStyle/>
          <a:p>
            <a:pPr algn="just"/>
            <a:r>
              <a:rPr lang="cs-CZ" sz="2000" dirty="0">
                <a:cs typeface="Arial" panose="020B0604020202020204" pitchFamily="34" charset="0"/>
              </a:rPr>
              <a:t>Je získáván frakční destilací zkapalněného vzduchu nebo frakční adsorpcí na aktivním uhlí za teplot kapalného vzduchu.</a:t>
            </a:r>
          </a:p>
        </p:txBody>
      </p:sp>
      <p:sp>
        <p:nvSpPr>
          <p:cNvPr id="7" name="Obdélník 6"/>
          <p:cNvSpPr/>
          <p:nvPr/>
        </p:nvSpPr>
        <p:spPr>
          <a:xfrm>
            <a:off x="144915" y="1286166"/>
            <a:ext cx="5313491" cy="707886"/>
          </a:xfrm>
          <a:prstGeom prst="rect">
            <a:avLst/>
          </a:prstGeom>
        </p:spPr>
        <p:txBody>
          <a:bodyPr wrap="square">
            <a:spAutoFit/>
          </a:bodyPr>
          <a:lstStyle/>
          <a:p>
            <a:r>
              <a:rPr lang="cs-CZ" sz="2000" dirty="0">
                <a:cs typeface="Arial" panose="020B0604020202020204" pitchFamily="34" charset="0"/>
              </a:rPr>
              <a:t>Xenon se využívá k výrobě výbojek, obloukových lamp a doutnavých trubic.</a:t>
            </a:r>
          </a:p>
        </p:txBody>
      </p:sp>
      <p:pic>
        <p:nvPicPr>
          <p:cNvPr id="196610" name="Picture 2" descr="https://upload.wikimedia.org/wikipedia/commons/thumb/5/59/XeTube.jpg/800px-XeTub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5475" y="916914"/>
            <a:ext cx="3124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1774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idx="1"/>
          </p:nvPr>
        </p:nvSpPr>
        <p:spPr>
          <a:xfrm>
            <a:off x="124194" y="123825"/>
            <a:ext cx="8777209" cy="5483071"/>
          </a:xfrm>
        </p:spPr>
        <p:txBody>
          <a:bodyPr>
            <a:normAutofit/>
          </a:bodyPr>
          <a:lstStyle/>
          <a:p>
            <a:pPr algn="ctr" eaLnBrk="1" hangingPunct="1">
              <a:buFont typeface="Wingdings" pitchFamily="2" charset="2"/>
              <a:buNone/>
            </a:pPr>
            <a:r>
              <a:rPr lang="cs-CZ" altLang="en-US" b="1" dirty="0">
                <a:cs typeface="Arial" panose="020B0604020202020204" pitchFamily="34" charset="0"/>
              </a:rPr>
              <a:t>Sloučeniny </a:t>
            </a:r>
            <a:r>
              <a:rPr lang="cs-CZ" altLang="en-US" b="1" dirty="0" err="1">
                <a:cs typeface="Arial" panose="020B0604020202020204" pitchFamily="34" charset="0"/>
              </a:rPr>
              <a:t>Xe</a:t>
            </a:r>
            <a:endParaRPr lang="cs-CZ" altLang="en-US" b="1" dirty="0">
              <a:cs typeface="Arial" panose="020B0604020202020204" pitchFamily="34" charset="0"/>
            </a:endParaRPr>
          </a:p>
          <a:p>
            <a:pPr>
              <a:lnSpc>
                <a:spcPct val="100000"/>
              </a:lnSpc>
              <a:buNone/>
            </a:pPr>
            <a:r>
              <a:rPr lang="cs-CZ" sz="2000" dirty="0">
                <a:cs typeface="Arial" panose="020B0604020202020204" pitchFamily="34" charset="0"/>
              </a:rPr>
              <a:t>sloučeniny tvoří pouze vzácně s fluorem, chlorem a kyslíkem, všechny jsou </a:t>
            </a:r>
            <a:r>
              <a:rPr lang="cs-CZ" sz="2000" u="sng" dirty="0">
                <a:cs typeface="Arial" panose="020B0604020202020204" pitchFamily="34" charset="0"/>
              </a:rPr>
              <a:t>velmi nestálé</a:t>
            </a:r>
            <a:r>
              <a:rPr lang="cs-CZ" sz="2000" dirty="0">
                <a:cs typeface="Arial" panose="020B0604020202020204" pitchFamily="34" charset="0"/>
              </a:rPr>
              <a:t> a jsou </a:t>
            </a:r>
            <a:r>
              <a:rPr lang="cs-CZ" sz="2000" u="sng" dirty="0">
                <a:cs typeface="Arial" panose="020B0604020202020204" pitchFamily="34" charset="0"/>
              </a:rPr>
              <a:t>mimořádně silnými oxidačními činidly. </a:t>
            </a:r>
            <a:endParaRPr lang="cs-CZ" altLang="en-US" sz="2000" b="1" u="sng" dirty="0">
              <a:cs typeface="Arial" panose="020B0604020202020204" pitchFamily="34" charset="0"/>
            </a:endParaRPr>
          </a:p>
          <a:p>
            <a:pPr eaLnBrk="1" hangingPunct="1">
              <a:buFontTx/>
              <a:buNone/>
            </a:pPr>
            <a:endParaRPr lang="cs-CZ" altLang="en-US" sz="2000" dirty="0">
              <a:cs typeface="Arial" panose="020B0604020202020204" pitchFamily="34" charset="0"/>
            </a:endParaRPr>
          </a:p>
          <a:p>
            <a:pPr eaLnBrk="1" hangingPunct="1">
              <a:buFontTx/>
              <a:buNone/>
            </a:pPr>
            <a:r>
              <a:rPr lang="en-US" altLang="en-US" sz="2000" i="1" dirty="0" err="1">
                <a:cs typeface="Arial" panose="020B0604020202020204" pitchFamily="34" charset="0"/>
              </a:rPr>
              <a:t>Fluoridy</a:t>
            </a:r>
            <a:r>
              <a:rPr lang="en-US" altLang="en-US" sz="2000" i="1" dirty="0">
                <a:cs typeface="Arial" panose="020B0604020202020204" pitchFamily="34" charset="0"/>
              </a:rPr>
              <a:t> </a:t>
            </a:r>
            <a:r>
              <a:rPr lang="en-US" altLang="en-US" sz="2000" i="1" dirty="0" err="1">
                <a:cs typeface="Arial" panose="020B0604020202020204" pitchFamily="34" charset="0"/>
              </a:rPr>
              <a:t>xenonu</a:t>
            </a:r>
            <a:r>
              <a:rPr lang="en-US" altLang="en-US" sz="2000" i="1" dirty="0">
                <a:cs typeface="Arial" panose="020B0604020202020204" pitchFamily="34" charset="0"/>
              </a:rPr>
              <a:t> </a:t>
            </a:r>
            <a:r>
              <a:rPr lang="cs-CZ" altLang="en-US" sz="2000" dirty="0">
                <a:cs typeface="Arial" panose="020B0604020202020204" pitchFamily="34" charset="0"/>
              </a:rPr>
              <a:t>XeF</a:t>
            </a:r>
            <a:r>
              <a:rPr lang="cs-CZ" altLang="en-US" sz="2000" baseline="-25000" dirty="0">
                <a:cs typeface="Arial" panose="020B0604020202020204" pitchFamily="34" charset="0"/>
              </a:rPr>
              <a:t>2</a:t>
            </a:r>
            <a:r>
              <a:rPr lang="cs-CZ" altLang="en-US" sz="2000" dirty="0">
                <a:cs typeface="Arial" panose="020B0604020202020204" pitchFamily="34" charset="0"/>
              </a:rPr>
              <a:t>, XeF</a:t>
            </a:r>
            <a:r>
              <a:rPr lang="cs-CZ" altLang="en-US" sz="2000" baseline="-25000" dirty="0">
                <a:cs typeface="Arial" panose="020B0604020202020204" pitchFamily="34" charset="0"/>
              </a:rPr>
              <a:t>4</a:t>
            </a:r>
            <a:r>
              <a:rPr lang="cs-CZ" altLang="en-US" sz="2000" dirty="0">
                <a:cs typeface="Arial" panose="020B0604020202020204" pitchFamily="34" charset="0"/>
              </a:rPr>
              <a:t>, XeF</a:t>
            </a:r>
            <a:r>
              <a:rPr lang="cs-CZ" altLang="en-US" sz="2000" baseline="-25000" dirty="0">
                <a:cs typeface="Arial" panose="020B0604020202020204" pitchFamily="34" charset="0"/>
              </a:rPr>
              <a:t>6 </a:t>
            </a:r>
            <a:r>
              <a:rPr lang="cs-CZ" altLang="en-US" sz="2000" dirty="0">
                <a:cs typeface="Arial" panose="020B0604020202020204" pitchFamily="34" charset="0"/>
              </a:rPr>
              <a:t>- vznikají přímou reakcí prvků</a:t>
            </a:r>
          </a:p>
          <a:p>
            <a:pPr eaLnBrk="1" hangingPunct="1">
              <a:buFontTx/>
              <a:buNone/>
            </a:pPr>
            <a:endParaRPr lang="cs-CZ" altLang="en-US" sz="2000" dirty="0">
              <a:cs typeface="Arial" panose="020B0604020202020204" pitchFamily="34" charset="0"/>
            </a:endParaRPr>
          </a:p>
          <a:p>
            <a:pPr eaLnBrk="1" hangingPunct="1">
              <a:buFontTx/>
              <a:buNone/>
            </a:pPr>
            <a:r>
              <a:rPr lang="cs-CZ" altLang="en-US" sz="2000" dirty="0">
                <a:latin typeface="Arial" panose="020B0604020202020204" pitchFamily="34" charset="0"/>
                <a:cs typeface="Arial" panose="020B0604020202020204" pitchFamily="34" charset="0"/>
              </a:rPr>
              <a:t>		</a:t>
            </a:r>
            <a:endParaRPr lang="cs-CZ" altLang="en-US" sz="2000" baseline="30000" dirty="0">
              <a:latin typeface="Arial" panose="020B0604020202020204" pitchFamily="34" charset="0"/>
              <a:cs typeface="Arial" panose="020B0604020202020204" pitchFamily="34" charset="0"/>
              <a:sym typeface="Symbol" pitchFamily="18" charset="2"/>
            </a:endParaRPr>
          </a:p>
          <a:p>
            <a:pPr eaLnBrk="1" hangingPunct="1">
              <a:buFontTx/>
              <a:buNone/>
            </a:pPr>
            <a:endParaRPr lang="cs-CZ" altLang="en-US" sz="2000" baseline="30000" dirty="0">
              <a:latin typeface="Arial" panose="020B0604020202020204" pitchFamily="34" charset="0"/>
              <a:cs typeface="Arial" panose="020B0604020202020204" pitchFamily="34" charset="0"/>
              <a:sym typeface="Symbol" pitchFamily="18" charset="2"/>
            </a:endParaRPr>
          </a:p>
          <a:p>
            <a:pPr eaLnBrk="1" hangingPunct="1">
              <a:buFontTx/>
              <a:buNone/>
            </a:pPr>
            <a:endParaRPr lang="cs-CZ" altLang="en-US" sz="2000" baseline="30000" dirty="0">
              <a:latin typeface="Arial" panose="020B0604020202020204" pitchFamily="34" charset="0"/>
              <a:cs typeface="Arial" panose="020B0604020202020204" pitchFamily="34" charset="0"/>
              <a:sym typeface="Symbol" pitchFamily="18" charset="2"/>
            </a:endParaRPr>
          </a:p>
        </p:txBody>
      </p:sp>
      <p:pic>
        <p:nvPicPr>
          <p:cNvPr id="138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582" y="4381500"/>
            <a:ext cx="2019821"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ee the source image">
            <a:extLst>
              <a:ext uri="{FF2B5EF4-FFF2-40B4-BE49-F238E27FC236}">
                <a16:creationId xmlns:a16="http://schemas.microsoft.com/office/drawing/2014/main" id="{BE0E2A09-7E71-4AD5-BCE2-BFE6CE6CD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7" y="2276669"/>
            <a:ext cx="5861844" cy="18195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3EEFDD31-C5F8-4027-8FB3-F188FC2D2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438" y="4903478"/>
            <a:ext cx="2467294" cy="1850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2654AC55-8AF2-D3F9-5715-77551DAFA011}"/>
              </a:ext>
            </a:extLst>
          </p:cNvPr>
          <p:cNvSpPr txBox="1"/>
          <p:nvPr/>
        </p:nvSpPr>
        <p:spPr>
          <a:xfrm>
            <a:off x="124194" y="5188505"/>
            <a:ext cx="3816219" cy="369332"/>
          </a:xfrm>
          <a:prstGeom prst="rect">
            <a:avLst/>
          </a:prstGeom>
          <a:noFill/>
        </p:spPr>
        <p:txBody>
          <a:bodyPr wrap="square">
            <a:spAutoFit/>
          </a:bodyPr>
          <a:lstStyle/>
          <a:p>
            <a:pPr algn="just"/>
            <a:r>
              <a:rPr lang="en-US" b="0" i="0" dirty="0">
                <a:effectLst/>
                <a:latin typeface="Open Sans"/>
              </a:rPr>
              <a:t>2</a:t>
            </a:r>
            <a:r>
              <a:rPr lang="cs-CZ" b="0" i="0" dirty="0">
                <a:effectLst/>
                <a:latin typeface="Open Sans"/>
              </a:rPr>
              <a:t> </a:t>
            </a:r>
            <a:r>
              <a:rPr lang="en-US" b="0" i="0" dirty="0" err="1">
                <a:effectLst/>
                <a:latin typeface="Open Sans"/>
              </a:rPr>
              <a:t>XeF</a:t>
            </a:r>
            <a:r>
              <a:rPr lang="en-US" b="0" i="0" baseline="-25000" dirty="0" err="1">
                <a:effectLst/>
                <a:latin typeface="Open Sans"/>
              </a:rPr>
              <a:t>2</a:t>
            </a:r>
            <a:r>
              <a:rPr lang="en-US" b="0" i="0" dirty="0">
                <a:effectLst/>
                <a:latin typeface="Open Sans"/>
              </a:rPr>
              <a:t> + 2 H</a:t>
            </a:r>
            <a:r>
              <a:rPr lang="en-US" b="0" i="0" baseline="-25000" dirty="0">
                <a:effectLst/>
                <a:latin typeface="Open Sans"/>
              </a:rPr>
              <a:t>2</a:t>
            </a:r>
            <a:r>
              <a:rPr lang="en-US" b="0" i="0" dirty="0">
                <a:effectLst/>
                <a:latin typeface="Open Sans"/>
              </a:rPr>
              <a:t>O → 2</a:t>
            </a:r>
            <a:r>
              <a:rPr lang="cs-CZ" b="0" i="0" dirty="0">
                <a:effectLst/>
                <a:latin typeface="Open Sans"/>
              </a:rPr>
              <a:t> </a:t>
            </a:r>
            <a:r>
              <a:rPr lang="en-US" b="0" i="0" dirty="0">
                <a:effectLst/>
                <a:latin typeface="Open Sans"/>
              </a:rPr>
              <a:t>Xe + 4HF + O</a:t>
            </a:r>
            <a:r>
              <a:rPr lang="en-US" b="0" i="0" baseline="-25000" dirty="0">
                <a:effectLst/>
                <a:latin typeface="Open Sans"/>
              </a:rPr>
              <a:t>2</a:t>
            </a:r>
            <a:endParaRPr lang="en-US" b="0" i="0" dirty="0">
              <a:effectLst/>
              <a:latin typeface="Open Sans"/>
            </a:endParaRPr>
          </a:p>
        </p:txBody>
      </p:sp>
      <p:sp>
        <p:nvSpPr>
          <p:cNvPr id="5" name="TextovéPole 4">
            <a:extLst>
              <a:ext uri="{FF2B5EF4-FFF2-40B4-BE49-F238E27FC236}">
                <a16:creationId xmlns:a16="http://schemas.microsoft.com/office/drawing/2014/main" id="{0C8B3832-E14C-31EB-D2BF-EFF09E14E9AA}"/>
              </a:ext>
            </a:extLst>
          </p:cNvPr>
          <p:cNvSpPr txBox="1"/>
          <p:nvPr/>
        </p:nvSpPr>
        <p:spPr>
          <a:xfrm>
            <a:off x="4020588" y="4398539"/>
            <a:ext cx="2664144" cy="369332"/>
          </a:xfrm>
          <a:prstGeom prst="rect">
            <a:avLst/>
          </a:prstGeom>
          <a:noFill/>
        </p:spPr>
        <p:txBody>
          <a:bodyPr wrap="square">
            <a:spAutoFit/>
          </a:bodyPr>
          <a:lstStyle/>
          <a:p>
            <a:r>
              <a:rPr lang="cs-CZ" i="1" dirty="0" err="1">
                <a:latin typeface="Arial" panose="020B0604020202020204" pitchFamily="34" charset="0"/>
                <a:cs typeface="Arial" panose="020B0604020202020204" pitchFamily="34" charset="0"/>
              </a:rPr>
              <a:t>Tetrafluori</a:t>
            </a:r>
            <a:r>
              <a:rPr lang="cs-CZ" sz="1800" i="1" dirty="0" err="1">
                <a:latin typeface="Arial" panose="020B0604020202020204" pitchFamily="34" charset="0"/>
                <a:cs typeface="Arial" panose="020B0604020202020204" pitchFamily="34" charset="0"/>
              </a:rPr>
              <a:t>d</a:t>
            </a:r>
            <a:r>
              <a:rPr lang="cs-CZ" sz="1800" i="1" dirty="0">
                <a:latin typeface="Arial" panose="020B0604020202020204" pitchFamily="34" charset="0"/>
                <a:cs typeface="Arial" panose="020B0604020202020204" pitchFamily="34" charset="0"/>
              </a:rPr>
              <a:t> xenonu </a:t>
            </a:r>
            <a:r>
              <a:rPr lang="en-US" b="0" i="0" dirty="0" err="1">
                <a:effectLst/>
                <a:latin typeface="Open Sans"/>
              </a:rPr>
              <a:t>XeF</a:t>
            </a:r>
            <a:r>
              <a:rPr lang="en-US" b="0" i="0" baseline="-25000" dirty="0" err="1">
                <a:effectLst/>
                <a:latin typeface="Open Sans"/>
              </a:rPr>
              <a:t>4</a:t>
            </a:r>
            <a:endParaRPr lang="cs-CZ" dirty="0"/>
          </a:p>
        </p:txBody>
      </p:sp>
      <p:sp>
        <p:nvSpPr>
          <p:cNvPr id="6" name="TextovéPole 5">
            <a:extLst>
              <a:ext uri="{FF2B5EF4-FFF2-40B4-BE49-F238E27FC236}">
                <a16:creationId xmlns:a16="http://schemas.microsoft.com/office/drawing/2014/main" id="{A84EFD4C-1F98-BC68-A0BE-635F8AB9BCDC}"/>
              </a:ext>
            </a:extLst>
          </p:cNvPr>
          <p:cNvSpPr txBox="1"/>
          <p:nvPr/>
        </p:nvSpPr>
        <p:spPr>
          <a:xfrm>
            <a:off x="242597" y="4485119"/>
            <a:ext cx="3062862" cy="369332"/>
          </a:xfrm>
          <a:prstGeom prst="rect">
            <a:avLst/>
          </a:prstGeom>
          <a:noFill/>
        </p:spPr>
        <p:txBody>
          <a:bodyPr wrap="square">
            <a:spAutoFit/>
          </a:bodyPr>
          <a:lstStyle/>
          <a:p>
            <a:r>
              <a:rPr lang="cs-CZ" i="1" dirty="0">
                <a:latin typeface="Arial" panose="020B0604020202020204" pitchFamily="34" charset="0"/>
                <a:cs typeface="Arial" panose="020B0604020202020204" pitchFamily="34" charset="0"/>
              </a:rPr>
              <a:t>Difluori</a:t>
            </a:r>
            <a:r>
              <a:rPr lang="cs-CZ" sz="1800" i="1" dirty="0">
                <a:latin typeface="Arial" panose="020B0604020202020204" pitchFamily="34" charset="0"/>
                <a:cs typeface="Arial" panose="020B0604020202020204" pitchFamily="34" charset="0"/>
              </a:rPr>
              <a:t>d xenonu </a:t>
            </a:r>
            <a:r>
              <a:rPr lang="en-US" b="0" i="0" dirty="0" err="1">
                <a:effectLst/>
                <a:latin typeface="Open Sans"/>
              </a:rPr>
              <a:t>XeF</a:t>
            </a:r>
            <a:r>
              <a:rPr lang="en-US" b="0" i="0" baseline="-25000" dirty="0" err="1">
                <a:effectLst/>
                <a:latin typeface="Open Sans"/>
              </a:rPr>
              <a:t>2</a:t>
            </a:r>
            <a:endParaRPr lang="cs-CZ" dirty="0"/>
          </a:p>
        </p:txBody>
      </p:sp>
      <p:pic>
        <p:nvPicPr>
          <p:cNvPr id="8" name="Obrázek 7">
            <a:extLst>
              <a:ext uri="{FF2B5EF4-FFF2-40B4-BE49-F238E27FC236}">
                <a16:creationId xmlns:a16="http://schemas.microsoft.com/office/drawing/2014/main" id="{4109C2F1-D13E-C6CF-C238-323DA9E1CF12}"/>
              </a:ext>
            </a:extLst>
          </p:cNvPr>
          <p:cNvPicPr>
            <a:picLocks noChangeAspect="1"/>
          </p:cNvPicPr>
          <p:nvPr/>
        </p:nvPicPr>
        <p:blipFill>
          <a:blip r:embed="rId5"/>
          <a:stretch>
            <a:fillRect/>
          </a:stretch>
        </p:blipFill>
        <p:spPr>
          <a:xfrm>
            <a:off x="6901658" y="1184455"/>
            <a:ext cx="989834" cy="2995780"/>
          </a:xfrm>
          <a:prstGeom prst="rect">
            <a:avLst/>
          </a:prstGeom>
        </p:spPr>
      </p:pic>
    </p:spTree>
    <p:extLst>
      <p:ext uri="{BB962C8B-B14F-4D97-AF65-F5344CB8AC3E}">
        <p14:creationId xmlns:p14="http://schemas.microsoft.com/office/powerpoint/2010/main" val="2762506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C63EB1CF-9133-43E8-B40F-F833F5096BAC}"/>
              </a:ext>
            </a:extLst>
          </p:cNvPr>
          <p:cNvSpPr txBox="1"/>
          <p:nvPr/>
        </p:nvSpPr>
        <p:spPr>
          <a:xfrm>
            <a:off x="309562" y="312429"/>
            <a:ext cx="8524875" cy="2451953"/>
          </a:xfrm>
          <a:prstGeom prst="rect">
            <a:avLst/>
          </a:prstGeom>
          <a:noFill/>
        </p:spPr>
        <p:txBody>
          <a:bodyPr wrap="square">
            <a:spAutoFit/>
          </a:bodyPr>
          <a:lstStyle/>
          <a:p>
            <a:r>
              <a:rPr lang="cs-CZ" sz="2000" i="1" dirty="0" err="1">
                <a:cs typeface="Arial" panose="020B0604020202020204" pitchFamily="34" charset="0"/>
              </a:rPr>
              <a:t>Trioxid</a:t>
            </a:r>
            <a:r>
              <a:rPr lang="cs-CZ" sz="2000" i="1" dirty="0">
                <a:cs typeface="Arial" panose="020B0604020202020204" pitchFamily="34" charset="0"/>
              </a:rPr>
              <a:t> xenonu </a:t>
            </a:r>
            <a:r>
              <a:rPr lang="cs-CZ" sz="2000" dirty="0">
                <a:cs typeface="Arial" panose="020B0604020202020204" pitchFamily="34" charset="0"/>
              </a:rPr>
              <a:t>(oxid xenonový) je silně explozivní.</a:t>
            </a:r>
            <a:endParaRPr lang="cs-CZ" altLang="en-US" sz="2000" dirty="0">
              <a:cs typeface="Arial" panose="020B0604020202020204" pitchFamily="34" charset="0"/>
              <a:sym typeface="Symbol" pitchFamily="18" charset="2"/>
            </a:endParaRPr>
          </a:p>
          <a:p>
            <a:pPr eaLnBrk="1" hangingPunct="1">
              <a:buFontTx/>
              <a:buNone/>
            </a:pPr>
            <a:r>
              <a:rPr lang="en-US" altLang="en-US" sz="2000" dirty="0">
                <a:cs typeface="Arial" panose="020B0604020202020204" pitchFamily="34" charset="0"/>
              </a:rPr>
              <a:t>		</a:t>
            </a:r>
          </a:p>
          <a:p>
            <a:pPr eaLnBrk="1" hangingPunct="1">
              <a:buFontTx/>
              <a:buNone/>
            </a:pPr>
            <a:r>
              <a:rPr lang="cs-CZ" altLang="en-US" sz="2000" dirty="0">
                <a:cs typeface="Arial" panose="020B0604020202020204" pitchFamily="34" charset="0"/>
              </a:rPr>
              <a:t>	</a:t>
            </a:r>
            <a:r>
              <a:rPr lang="cs-CZ" altLang="en-US" sz="2000" dirty="0" err="1">
                <a:cs typeface="Arial" panose="020B0604020202020204" pitchFamily="34" charset="0"/>
              </a:rPr>
              <a:t>XeF</a:t>
            </a:r>
            <a:r>
              <a:rPr lang="cs-CZ" altLang="en-US" sz="2000" baseline="-25000" dirty="0" err="1">
                <a:cs typeface="Arial" panose="020B0604020202020204" pitchFamily="34" charset="0"/>
              </a:rPr>
              <a:t>6</a:t>
            </a:r>
            <a:r>
              <a:rPr lang="cs-CZ" altLang="en-US" sz="2000" dirty="0">
                <a:cs typeface="Arial" panose="020B0604020202020204" pitchFamily="34" charset="0"/>
              </a:rPr>
              <a:t> + 3 </a:t>
            </a:r>
            <a:r>
              <a:rPr lang="cs-CZ" altLang="en-US" sz="2000" dirty="0" err="1">
                <a:cs typeface="Arial" panose="020B0604020202020204" pitchFamily="34" charset="0"/>
              </a:rPr>
              <a:t>H</a:t>
            </a:r>
            <a:r>
              <a:rPr lang="cs-CZ" altLang="en-US" sz="2000" baseline="-25000" dirty="0" err="1">
                <a:cs typeface="Arial" panose="020B0604020202020204" pitchFamily="34" charset="0"/>
              </a:rPr>
              <a:t>2</a:t>
            </a:r>
            <a:r>
              <a:rPr lang="cs-CZ" altLang="en-US" sz="2000" dirty="0" err="1">
                <a:cs typeface="Arial" panose="020B0604020202020204" pitchFamily="34" charset="0"/>
              </a:rPr>
              <a:t>O</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 XeO</a:t>
            </a:r>
            <a:r>
              <a:rPr lang="cs-CZ" altLang="en-US" sz="2000" baseline="-25000" dirty="0">
                <a:cs typeface="Arial" panose="020B0604020202020204" pitchFamily="34" charset="0"/>
                <a:sym typeface="Symbol" pitchFamily="18" charset="2"/>
              </a:rPr>
              <a:t>3 </a:t>
            </a:r>
            <a:r>
              <a:rPr lang="cs-CZ" altLang="en-US" sz="2000" dirty="0">
                <a:cs typeface="Arial" panose="020B0604020202020204" pitchFamily="34" charset="0"/>
                <a:sym typeface="Symbol" pitchFamily="18" charset="2"/>
              </a:rPr>
              <a:t>+ 6 </a:t>
            </a:r>
            <a:r>
              <a:rPr lang="cs-CZ" altLang="en-US" sz="2000" dirty="0" err="1">
                <a:cs typeface="Arial" panose="020B0604020202020204" pitchFamily="34" charset="0"/>
                <a:sym typeface="Symbol" pitchFamily="18" charset="2"/>
              </a:rPr>
              <a:t>HF</a:t>
            </a:r>
            <a:endParaRPr lang="cs-CZ" altLang="en-US" sz="2000" dirty="0">
              <a:cs typeface="Arial" panose="020B0604020202020204" pitchFamily="34" charset="0"/>
              <a:sym typeface="Symbol" pitchFamily="18" charset="2"/>
            </a:endParaRPr>
          </a:p>
          <a:p>
            <a:pPr eaLnBrk="1" hangingPunct="1">
              <a:buFontTx/>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XeO</a:t>
            </a:r>
            <a:r>
              <a:rPr lang="cs-CZ" altLang="en-US" sz="2000" baseline="-25000" dirty="0" err="1">
                <a:cs typeface="Arial" panose="020B0604020202020204" pitchFamily="34" charset="0"/>
                <a:sym typeface="Symbol" pitchFamily="18" charset="2"/>
              </a:rPr>
              <a:t>3</a:t>
            </a:r>
            <a:r>
              <a:rPr lang="cs-CZ" altLang="en-US" sz="2000" baseline="-25000"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 OH</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 HXeO</a:t>
            </a:r>
            <a:r>
              <a:rPr lang="cs-CZ" altLang="en-US" sz="2000" baseline="-25000" dirty="0">
                <a:cs typeface="Arial" panose="020B0604020202020204" pitchFamily="34" charset="0"/>
                <a:sym typeface="Symbol" pitchFamily="18" charset="2"/>
              </a:rPr>
              <a:t>4</a:t>
            </a:r>
            <a:r>
              <a:rPr lang="cs-CZ" altLang="en-US" sz="2000" baseline="30000" dirty="0">
                <a:cs typeface="Arial" panose="020B0604020202020204" pitchFamily="34" charset="0"/>
                <a:sym typeface="Symbol" pitchFamily="18" charset="2"/>
              </a:rPr>
              <a:t>-</a:t>
            </a:r>
          </a:p>
          <a:p>
            <a:pPr eaLnBrk="1" hangingPunct="1">
              <a:buFontTx/>
              <a:buNone/>
            </a:pPr>
            <a:endParaRPr lang="cs-CZ" altLang="en-US" sz="2000" baseline="30000" dirty="0">
              <a:cs typeface="Arial" panose="020B0604020202020204" pitchFamily="34" charset="0"/>
              <a:sym typeface="Symbol" pitchFamily="18" charset="2"/>
            </a:endParaRPr>
          </a:p>
          <a:p>
            <a:pPr eaLnBrk="1" hangingPunct="1">
              <a:buFontTx/>
              <a:buNone/>
            </a:pPr>
            <a:r>
              <a:rPr lang="cs-CZ" altLang="en-US" sz="2000" dirty="0">
                <a:cs typeface="Arial" panose="020B0604020202020204" pitchFamily="34" charset="0"/>
                <a:sym typeface="Symbol" pitchFamily="18" charset="2"/>
              </a:rPr>
              <a:t>	2 </a:t>
            </a:r>
            <a:r>
              <a:rPr lang="cs-CZ" altLang="en-US" sz="2000" dirty="0" err="1">
                <a:cs typeface="Arial" panose="020B0604020202020204" pitchFamily="34" charset="0"/>
                <a:sym typeface="Symbol" pitchFamily="18" charset="2"/>
              </a:rPr>
              <a:t>HXeO</a:t>
            </a:r>
            <a:r>
              <a:rPr lang="cs-CZ" altLang="en-US" sz="2000" baseline="-25000" dirty="0" err="1">
                <a:cs typeface="Arial" panose="020B0604020202020204" pitchFamily="34" charset="0"/>
                <a:sym typeface="Symbol" pitchFamily="18" charset="2"/>
              </a:rPr>
              <a:t>4</a:t>
            </a:r>
            <a:r>
              <a:rPr lang="cs-CZ" altLang="en-US" sz="2000" baseline="30000"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+ 2 OH</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 XeO</a:t>
            </a:r>
            <a:r>
              <a:rPr lang="cs-CZ" altLang="en-US" sz="2000" baseline="-25000" dirty="0">
                <a:cs typeface="Arial" panose="020B0604020202020204" pitchFamily="34" charset="0"/>
                <a:sym typeface="Symbol" pitchFamily="18" charset="2"/>
              </a:rPr>
              <a:t>6</a:t>
            </a:r>
            <a:r>
              <a:rPr lang="cs-CZ" altLang="en-US" sz="2000" baseline="30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a:t>
            </a:r>
            <a:r>
              <a:rPr lang="cs-CZ" altLang="en-US" sz="2000" dirty="0" err="1">
                <a:cs typeface="Arial" panose="020B0604020202020204" pitchFamily="34" charset="0"/>
                <a:sym typeface="Symbol" pitchFamily="18" charset="2"/>
              </a:rPr>
              <a:t>Xe</a:t>
            </a:r>
            <a:r>
              <a:rPr lang="cs-CZ" altLang="en-US" sz="2000" dirty="0">
                <a:cs typeface="Arial" panose="020B0604020202020204" pitchFamily="34" charset="0"/>
                <a:sym typeface="Symbol" pitchFamily="18" charset="2"/>
              </a:rPr>
              <a:t> +O</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+ 2 </a:t>
            </a:r>
            <a:r>
              <a:rPr lang="cs-CZ" altLang="en-US" sz="2000" dirty="0" err="1">
                <a:cs typeface="Arial" panose="020B0604020202020204" pitchFamily="34" charset="0"/>
                <a:sym typeface="Symbol" pitchFamily="18" charset="2"/>
              </a:rPr>
              <a:t>H</a:t>
            </a:r>
            <a:r>
              <a:rPr lang="cs-CZ" altLang="en-US" sz="2000" baseline="-25000" dirty="0" err="1">
                <a:cs typeface="Arial" panose="020B0604020202020204" pitchFamily="34" charset="0"/>
                <a:sym typeface="Symbol" pitchFamily="18" charset="2"/>
              </a:rPr>
              <a:t>2</a:t>
            </a:r>
            <a:r>
              <a:rPr lang="cs-CZ" altLang="en-US" sz="2000" dirty="0" err="1">
                <a:cs typeface="Arial" panose="020B0604020202020204" pitchFamily="34" charset="0"/>
                <a:sym typeface="Symbol" pitchFamily="18" charset="2"/>
              </a:rPr>
              <a:t>O</a:t>
            </a:r>
            <a:endParaRPr lang="cs-CZ" altLang="en-US" sz="2000" dirty="0">
              <a:cs typeface="Arial" panose="020B0604020202020204" pitchFamily="34" charset="0"/>
              <a:sym typeface="Symbol" pitchFamily="18" charset="2"/>
            </a:endParaRPr>
          </a:p>
          <a:p>
            <a:pPr eaLnBrk="1" hangingPunct="1">
              <a:buFontTx/>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Ba</a:t>
            </a:r>
            <a:r>
              <a:rPr lang="cs-CZ" altLang="en-US" sz="2000" baseline="-25000" dirty="0" err="1">
                <a:cs typeface="Arial" panose="020B0604020202020204" pitchFamily="34" charset="0"/>
                <a:sym typeface="Symbol" pitchFamily="18" charset="2"/>
              </a:rPr>
              <a:t>2</a:t>
            </a:r>
            <a:r>
              <a:rPr lang="cs-CZ" altLang="en-US" sz="2000" dirty="0" err="1">
                <a:cs typeface="Arial" panose="020B0604020202020204" pitchFamily="34" charset="0"/>
                <a:sym typeface="Symbol" pitchFamily="18" charset="2"/>
              </a:rPr>
              <a:t>XeO</a:t>
            </a:r>
            <a:r>
              <a:rPr lang="cs-CZ" altLang="en-US" sz="2000" baseline="-25000" dirty="0" err="1">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+ 2 </a:t>
            </a:r>
            <a:r>
              <a:rPr lang="cs-CZ" altLang="en-US" sz="2000" dirty="0" err="1">
                <a:cs typeface="Arial" panose="020B0604020202020204" pitchFamily="34" charset="0"/>
                <a:sym typeface="Symbol" pitchFamily="18" charset="2"/>
              </a:rPr>
              <a:t>H</a:t>
            </a:r>
            <a:r>
              <a:rPr lang="cs-CZ" altLang="en-US" sz="2000" baseline="-25000" dirty="0" err="1">
                <a:cs typeface="Arial" panose="020B0604020202020204" pitchFamily="34" charset="0"/>
                <a:sym typeface="Symbol" pitchFamily="18" charset="2"/>
              </a:rPr>
              <a:t>2</a:t>
            </a:r>
            <a:r>
              <a:rPr lang="cs-CZ" altLang="en-US" sz="2000" dirty="0" err="1">
                <a:cs typeface="Arial" panose="020B0604020202020204" pitchFamily="34" charset="0"/>
                <a:sym typeface="Symbol" pitchFamily="18" charset="2"/>
              </a:rPr>
              <a:t>SO</a:t>
            </a:r>
            <a:r>
              <a:rPr lang="cs-CZ" altLang="en-US" sz="2000" baseline="-25000" dirty="0" err="1">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2 </a:t>
            </a:r>
            <a:r>
              <a:rPr lang="cs-CZ" altLang="en-US" sz="2000" dirty="0" err="1">
                <a:cs typeface="Arial" panose="020B0604020202020204" pitchFamily="34" charset="0"/>
                <a:sym typeface="Symbol" pitchFamily="18" charset="2"/>
              </a:rPr>
              <a:t>BaSO</a:t>
            </a:r>
            <a:r>
              <a:rPr lang="cs-CZ" altLang="en-US" sz="2000" baseline="-25000" dirty="0" err="1">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XeO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+ 2 </a:t>
            </a:r>
            <a:r>
              <a:rPr lang="cs-CZ" altLang="en-US" sz="2000" dirty="0" err="1">
                <a:cs typeface="Arial" panose="020B0604020202020204" pitchFamily="34" charset="0"/>
                <a:sym typeface="Symbol" pitchFamily="18" charset="2"/>
              </a:rPr>
              <a:t>H</a:t>
            </a:r>
            <a:r>
              <a:rPr lang="cs-CZ" altLang="en-US" sz="2000" baseline="-25000" dirty="0" err="1">
                <a:cs typeface="Arial" panose="020B0604020202020204" pitchFamily="34" charset="0"/>
                <a:sym typeface="Symbol" pitchFamily="18" charset="2"/>
              </a:rPr>
              <a:t>2</a:t>
            </a:r>
            <a:r>
              <a:rPr lang="cs-CZ" altLang="en-US" sz="2000" dirty="0" err="1">
                <a:cs typeface="Arial" panose="020B0604020202020204" pitchFamily="34" charset="0"/>
                <a:sym typeface="Symbol" pitchFamily="18" charset="2"/>
              </a:rPr>
              <a:t>O</a:t>
            </a:r>
            <a:endParaRPr lang="cs-CZ" altLang="en-US" sz="2000" dirty="0">
              <a:cs typeface="Arial" panose="020B0604020202020204" pitchFamily="34" charset="0"/>
              <a:sym typeface="Symbol" pitchFamily="18" charset="2"/>
            </a:endParaRPr>
          </a:p>
          <a:p>
            <a:pPr eaLnBrk="1" hangingPunct="1">
              <a:buFontTx/>
              <a:buNone/>
            </a:pPr>
            <a:endParaRPr lang="cs-CZ" altLang="en-US" sz="2000" dirty="0">
              <a:cs typeface="Arial" panose="020B0604020202020204" pitchFamily="34" charset="0"/>
              <a:sym typeface="Symbol" pitchFamily="18" charset="2"/>
            </a:endParaRPr>
          </a:p>
        </p:txBody>
      </p:sp>
      <p:pic>
        <p:nvPicPr>
          <p:cNvPr id="9" name="Picture 2" descr="VÃ½sledek obrÃ¡zku pro xenon trioxide">
            <a:extLst>
              <a:ext uri="{FF2B5EF4-FFF2-40B4-BE49-F238E27FC236}">
                <a16:creationId xmlns:a16="http://schemas.microsoft.com/office/drawing/2014/main" id="{E1DDE703-33BF-43BE-96F2-AF81D5EB29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6783" y="933037"/>
            <a:ext cx="1304029" cy="867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9894ED4-6341-4E2A-AA64-803F0CA78A49}"/>
              </a:ext>
            </a:extLst>
          </p:cNvPr>
          <p:cNvSpPr txBox="1"/>
          <p:nvPr/>
        </p:nvSpPr>
        <p:spPr>
          <a:xfrm>
            <a:off x="590132" y="3284092"/>
            <a:ext cx="4572000" cy="369332"/>
          </a:xfrm>
          <a:prstGeom prst="rect">
            <a:avLst/>
          </a:prstGeom>
          <a:noFill/>
        </p:spPr>
        <p:txBody>
          <a:bodyPr wrap="square">
            <a:spAutoFit/>
          </a:bodyPr>
          <a:lstStyle/>
          <a:p>
            <a:r>
              <a:rPr lang="cs-CZ" i="1" dirty="0" err="1">
                <a:latin typeface="Arial" panose="020B0604020202020204" pitchFamily="34" charset="0"/>
                <a:cs typeface="Arial" panose="020B0604020202020204" pitchFamily="34" charset="0"/>
              </a:rPr>
              <a:t>O</a:t>
            </a:r>
            <a:r>
              <a:rPr lang="cs-CZ" sz="1800" i="1" dirty="0" err="1">
                <a:latin typeface="Arial" panose="020B0604020202020204" pitchFamily="34" charset="0"/>
                <a:cs typeface="Arial" panose="020B0604020202020204" pitchFamily="34" charset="0"/>
              </a:rPr>
              <a:t>xofluoridy</a:t>
            </a:r>
            <a:r>
              <a:rPr lang="cs-CZ" sz="1800" i="1" dirty="0">
                <a:latin typeface="Arial" panose="020B0604020202020204" pitchFamily="34" charset="0"/>
                <a:cs typeface="Arial" panose="020B0604020202020204" pitchFamily="34" charset="0"/>
              </a:rPr>
              <a:t> xenonu </a:t>
            </a:r>
            <a:endParaRPr lang="cs-CZ" dirty="0"/>
          </a:p>
        </p:txBody>
      </p:sp>
      <p:pic>
        <p:nvPicPr>
          <p:cNvPr id="4098" name="Picture 2" descr="Xenon (Xe): Properties &amp; Uses – StudiousGuy">
            <a:extLst>
              <a:ext uri="{FF2B5EF4-FFF2-40B4-BE49-F238E27FC236}">
                <a16:creationId xmlns:a16="http://schemas.microsoft.com/office/drawing/2014/main" id="{BC28F8F7-DE57-9C29-20D2-86D94A53D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132" y="3727955"/>
            <a:ext cx="5265733" cy="1673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7C8F01B2-F78A-7932-C138-426CEAFFF9E3}"/>
              </a:ext>
            </a:extLst>
          </p:cNvPr>
          <p:cNvSpPr txBox="1"/>
          <p:nvPr/>
        </p:nvSpPr>
        <p:spPr>
          <a:xfrm>
            <a:off x="795407" y="4102964"/>
            <a:ext cx="968079" cy="923330"/>
          </a:xfrm>
          <a:prstGeom prst="rect">
            <a:avLst/>
          </a:prstGeom>
          <a:noFill/>
        </p:spPr>
        <p:txBody>
          <a:bodyPr wrap="square">
            <a:spAutoFit/>
          </a:bodyPr>
          <a:lstStyle/>
          <a:p>
            <a:r>
              <a:rPr lang="cs-CZ" altLang="en-US" sz="1800" dirty="0" err="1">
                <a:cs typeface="Arial" panose="020B0604020202020204" pitchFamily="34" charset="0"/>
              </a:rPr>
              <a:t>XeOF</a:t>
            </a:r>
            <a:r>
              <a:rPr lang="cs-CZ" altLang="en-US" sz="1800" baseline="-25000" dirty="0" err="1">
                <a:cs typeface="Arial" panose="020B0604020202020204" pitchFamily="34" charset="0"/>
              </a:rPr>
              <a:t>4</a:t>
            </a:r>
            <a:endParaRPr lang="cs-CZ" altLang="en-US" sz="1800" dirty="0">
              <a:cs typeface="Arial" panose="020B0604020202020204" pitchFamily="34" charset="0"/>
            </a:endParaRPr>
          </a:p>
          <a:p>
            <a:r>
              <a:rPr lang="cs-CZ" altLang="en-US" sz="1800" dirty="0" err="1">
                <a:cs typeface="Arial" panose="020B0604020202020204" pitchFamily="34" charset="0"/>
              </a:rPr>
              <a:t>XeO</a:t>
            </a:r>
            <a:r>
              <a:rPr lang="cs-CZ" altLang="en-US" sz="1800" baseline="-25000" dirty="0" err="1">
                <a:cs typeface="Arial" panose="020B0604020202020204" pitchFamily="34" charset="0"/>
              </a:rPr>
              <a:t>2</a:t>
            </a:r>
            <a:r>
              <a:rPr lang="cs-CZ" altLang="en-US" sz="1800" dirty="0" err="1">
                <a:cs typeface="Arial" panose="020B0604020202020204" pitchFamily="34" charset="0"/>
              </a:rPr>
              <a:t>F</a:t>
            </a:r>
            <a:r>
              <a:rPr lang="cs-CZ" altLang="en-US" sz="1800" baseline="-25000" dirty="0" err="1">
                <a:cs typeface="Arial" panose="020B0604020202020204" pitchFamily="34" charset="0"/>
              </a:rPr>
              <a:t>2</a:t>
            </a:r>
            <a:endParaRPr lang="cs-CZ" dirty="0"/>
          </a:p>
          <a:p>
            <a:r>
              <a:rPr lang="cs-CZ" altLang="en-US" sz="1800" dirty="0" err="1">
                <a:cs typeface="Arial" panose="020B0604020202020204" pitchFamily="34" charset="0"/>
              </a:rPr>
              <a:t>XeOF</a:t>
            </a:r>
            <a:r>
              <a:rPr lang="cs-CZ" altLang="en-US" sz="1800" baseline="-25000" dirty="0" err="1">
                <a:cs typeface="Arial" panose="020B0604020202020204" pitchFamily="34" charset="0"/>
              </a:rPr>
              <a:t>2</a:t>
            </a:r>
            <a:endParaRPr lang="cs-CZ" dirty="0"/>
          </a:p>
        </p:txBody>
      </p:sp>
    </p:spTree>
    <p:extLst>
      <p:ext uri="{BB962C8B-B14F-4D97-AF65-F5344CB8AC3E}">
        <p14:creationId xmlns:p14="http://schemas.microsoft.com/office/powerpoint/2010/main" val="30118967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457201" y="666689"/>
            <a:ext cx="2529795" cy="1015663"/>
          </a:xfrm>
          <a:prstGeom prst="rect">
            <a:avLst/>
          </a:prstGeom>
        </p:spPr>
        <p:txBody>
          <a:bodyPr wrap="none">
            <a:spAutoFit/>
          </a:bodyPr>
          <a:lstStyle/>
          <a:p>
            <a:r>
              <a:rPr lang="cs-CZ" sz="2000" b="1" dirty="0">
                <a:cs typeface="Arial" panose="020B0604020202020204" pitchFamily="34" charset="0"/>
              </a:rPr>
              <a:t>Hydráty</a:t>
            </a:r>
            <a:r>
              <a:rPr lang="en-US" sz="2000" b="1" dirty="0">
                <a:cs typeface="Arial" panose="020B0604020202020204" pitchFamily="34" charset="0"/>
              </a:rPr>
              <a:t> </a:t>
            </a:r>
            <a:r>
              <a:rPr lang="en-US" sz="2000" b="1" dirty="0" err="1">
                <a:cs typeface="Arial" panose="020B0604020202020204" pitchFamily="34" charset="0"/>
              </a:rPr>
              <a:t>xenonu</a:t>
            </a:r>
            <a:r>
              <a:rPr lang="cs-CZ" sz="2000" dirty="0">
                <a:cs typeface="Arial" panose="020B0604020202020204" pitchFamily="34" charset="0"/>
              </a:rPr>
              <a:t>:  </a:t>
            </a:r>
            <a:endParaRPr lang="en-US" sz="2000" dirty="0">
              <a:cs typeface="Arial" panose="020B0604020202020204" pitchFamily="34" charset="0"/>
            </a:endParaRPr>
          </a:p>
          <a:p>
            <a:r>
              <a:rPr lang="cs-CZ" sz="2000" dirty="0">
                <a:cs typeface="Arial" panose="020B0604020202020204" pitchFamily="34" charset="0"/>
              </a:rPr>
              <a:t> </a:t>
            </a:r>
          </a:p>
          <a:p>
            <a:r>
              <a:rPr lang="cs-CZ" sz="2000" dirty="0">
                <a:cs typeface="Arial" panose="020B0604020202020204" pitchFamily="34" charset="0"/>
              </a:rPr>
              <a:t>                </a:t>
            </a:r>
            <a:r>
              <a:rPr lang="cs-CZ" sz="2000" dirty="0" err="1">
                <a:cs typeface="Arial" panose="020B0604020202020204" pitchFamily="34" charset="0"/>
              </a:rPr>
              <a:t>Xe</a:t>
            </a:r>
            <a:r>
              <a:rPr lang="cs-CZ" sz="2000" dirty="0">
                <a:cs typeface="Arial" panose="020B0604020202020204" pitchFamily="34" charset="0"/>
              </a:rPr>
              <a:t> . 5,75 H</a:t>
            </a:r>
            <a:r>
              <a:rPr lang="cs-CZ" sz="2000" baseline="-25000" dirty="0">
                <a:cs typeface="Arial" panose="020B0604020202020204" pitchFamily="34" charset="0"/>
              </a:rPr>
              <a:t>2</a:t>
            </a:r>
            <a:r>
              <a:rPr lang="cs-CZ" sz="2000" dirty="0">
                <a:cs typeface="Arial" panose="020B0604020202020204" pitchFamily="34" charset="0"/>
              </a:rPr>
              <a:t>O</a:t>
            </a:r>
          </a:p>
        </p:txBody>
      </p:sp>
      <p:sp>
        <p:nvSpPr>
          <p:cNvPr id="5" name="Obdélník 4"/>
          <p:cNvSpPr/>
          <p:nvPr/>
        </p:nvSpPr>
        <p:spPr>
          <a:xfrm>
            <a:off x="211493" y="2629100"/>
            <a:ext cx="7346303" cy="830997"/>
          </a:xfrm>
          <a:prstGeom prst="rect">
            <a:avLst/>
          </a:prstGeom>
        </p:spPr>
        <p:txBody>
          <a:bodyPr wrap="square">
            <a:spAutoFit/>
          </a:bodyPr>
          <a:lstStyle/>
          <a:p>
            <a:r>
              <a:rPr lang="cs-CZ" sz="2000" b="1" dirty="0" err="1">
                <a:cs typeface="Arial" panose="020B0604020202020204" pitchFamily="34" charset="0"/>
              </a:rPr>
              <a:t>Klathráty</a:t>
            </a:r>
            <a:r>
              <a:rPr lang="cs-CZ" sz="2000" dirty="0">
                <a:cs typeface="Arial" panose="020B0604020202020204" pitchFamily="34" charset="0"/>
              </a:rPr>
              <a:t>: </a:t>
            </a:r>
          </a:p>
          <a:p>
            <a:r>
              <a:rPr lang="cs-CZ" sz="800" dirty="0">
                <a:cs typeface="Arial" panose="020B0604020202020204" pitchFamily="34" charset="0"/>
              </a:rPr>
              <a:t>           </a:t>
            </a:r>
          </a:p>
          <a:p>
            <a:r>
              <a:rPr lang="cs-CZ" sz="2000" dirty="0">
                <a:cs typeface="Arial" panose="020B0604020202020204" pitchFamily="34" charset="0"/>
              </a:rPr>
              <a:t>       </a:t>
            </a:r>
            <a:r>
              <a:rPr lang="en-US" sz="2000" dirty="0">
                <a:cs typeface="Arial" panose="020B0604020202020204" pitchFamily="34" charset="0"/>
              </a:rPr>
              <a:t>Kr a </a:t>
            </a:r>
            <a:r>
              <a:rPr lang="en-US" sz="2000" dirty="0" err="1">
                <a:cs typeface="Arial" panose="020B0604020202020204" pitchFamily="34" charset="0"/>
              </a:rPr>
              <a:t>Xe</a:t>
            </a:r>
            <a:r>
              <a:rPr lang="en-US" sz="2000" dirty="0">
                <a:cs typeface="Arial" panose="020B0604020202020204" pitchFamily="34" charset="0"/>
              </a:rPr>
              <a:t> </a:t>
            </a:r>
            <a:r>
              <a:rPr lang="cs-CZ" sz="2000" dirty="0">
                <a:cs typeface="Arial" panose="020B0604020202020204" pitchFamily="34" charset="0"/>
              </a:rPr>
              <a:t>pronikají do dutin v krystalické mřížce </a:t>
            </a:r>
            <a:r>
              <a:rPr lang="cs-CZ" sz="2000" i="1" dirty="0" err="1">
                <a:cs typeface="Arial" panose="020B0604020202020204" pitchFamily="34" charset="0"/>
              </a:rPr>
              <a:t>melanoflogitu</a:t>
            </a:r>
            <a:endParaRPr lang="cs-CZ" sz="2000" i="1" dirty="0">
              <a:cs typeface="Arial" panose="020B0604020202020204" pitchFamily="34" charset="0"/>
            </a:endParaRPr>
          </a:p>
        </p:txBody>
      </p:sp>
      <p:pic>
        <p:nvPicPr>
          <p:cNvPr id="88066" name="Picture 2" descr="https://markforeman.files.wordpress.com/2011/10/central-part-of-the-cell-of-the-xenon-water-clathrate.png?w=468&amp;h=4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031" y="253104"/>
            <a:ext cx="2157567" cy="20008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ineralienatlas Lexikon - Melanophlogite (english Version)">
            <a:extLst>
              <a:ext uri="{FF2B5EF4-FFF2-40B4-BE49-F238E27FC236}">
                <a16:creationId xmlns:a16="http://schemas.microsoft.com/office/drawing/2014/main" id="{8C9BB924-9EC9-394B-BE9A-01C794941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4187028"/>
            <a:ext cx="2965802" cy="1978231"/>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BEE78649-F8EB-4BB3-D3DB-BDA67BA87AD2}"/>
              </a:ext>
            </a:extLst>
          </p:cNvPr>
          <p:cNvPicPr>
            <a:picLocks noChangeAspect="1"/>
          </p:cNvPicPr>
          <p:nvPr/>
        </p:nvPicPr>
        <p:blipFill>
          <a:blip r:embed="rId4"/>
          <a:stretch>
            <a:fillRect/>
          </a:stretch>
        </p:blipFill>
        <p:spPr>
          <a:xfrm>
            <a:off x="3687270" y="4326987"/>
            <a:ext cx="5105084" cy="2417868"/>
          </a:xfrm>
          <a:prstGeom prst="rect">
            <a:avLst/>
          </a:prstGeom>
        </p:spPr>
      </p:pic>
      <p:pic>
        <p:nvPicPr>
          <p:cNvPr id="7" name="Obrázek 6">
            <a:extLst>
              <a:ext uri="{FF2B5EF4-FFF2-40B4-BE49-F238E27FC236}">
                <a16:creationId xmlns:a16="http://schemas.microsoft.com/office/drawing/2014/main" id="{FC5DA413-AA2E-841A-E7D6-956455B46A09}"/>
              </a:ext>
            </a:extLst>
          </p:cNvPr>
          <p:cNvPicPr>
            <a:picLocks noChangeAspect="1"/>
          </p:cNvPicPr>
          <p:nvPr/>
        </p:nvPicPr>
        <p:blipFill>
          <a:blip r:embed="rId5"/>
          <a:stretch>
            <a:fillRect/>
          </a:stretch>
        </p:blipFill>
        <p:spPr>
          <a:xfrm>
            <a:off x="7411229" y="2840972"/>
            <a:ext cx="1381125" cy="1238250"/>
          </a:xfrm>
          <a:prstGeom prst="rect">
            <a:avLst/>
          </a:prstGeom>
        </p:spPr>
      </p:pic>
    </p:spTree>
    <p:extLst>
      <p:ext uri="{BB962C8B-B14F-4D97-AF65-F5344CB8AC3E}">
        <p14:creationId xmlns:p14="http://schemas.microsoft.com/office/powerpoint/2010/main" val="402401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59050" y="294845"/>
            <a:ext cx="7543800" cy="480131"/>
          </a:xfrm>
          <a:prstGeom prst="rect">
            <a:avLst/>
          </a:prstGeom>
        </p:spPr>
        <p:txBody>
          <a:bodyPr wrap="square">
            <a:spAutoFit/>
          </a:bodyPr>
          <a:lstStyle/>
          <a:p>
            <a:r>
              <a:rPr lang="cs-CZ" sz="2800" b="1" dirty="0">
                <a:latin typeface="+mn-lt"/>
              </a:rPr>
              <a:t>Radon</a:t>
            </a:r>
          </a:p>
        </p:txBody>
      </p:sp>
      <p:sp>
        <p:nvSpPr>
          <p:cNvPr id="5" name="Obdélník 4"/>
          <p:cNvSpPr/>
          <p:nvPr/>
        </p:nvSpPr>
        <p:spPr>
          <a:xfrm>
            <a:off x="304800" y="1124274"/>
            <a:ext cx="8404699" cy="3477875"/>
          </a:xfrm>
          <a:prstGeom prst="rect">
            <a:avLst/>
          </a:prstGeom>
        </p:spPr>
        <p:txBody>
          <a:bodyPr wrap="square">
            <a:spAutoFit/>
          </a:bodyPr>
          <a:lstStyle/>
          <a:p>
            <a:pPr algn="just"/>
            <a:r>
              <a:rPr lang="cs-CZ" sz="2000" dirty="0">
                <a:cs typeface="Arial" panose="020B0604020202020204" pitchFamily="34" charset="0"/>
              </a:rPr>
              <a:t>= nejtěžší přirozeně se vyskytující chemický prvek ve skupině vzácných plynů, je radioaktivní a nemá žádný stabilní izotop.</a:t>
            </a:r>
          </a:p>
          <a:p>
            <a:pPr algn="just"/>
            <a:endParaRPr lang="cs-CZ" sz="2000" dirty="0">
              <a:cs typeface="Arial" panose="020B0604020202020204" pitchFamily="34" charset="0"/>
            </a:endParaRPr>
          </a:p>
          <a:p>
            <a:pPr algn="just"/>
            <a:r>
              <a:rPr lang="cs-CZ" sz="2000" dirty="0">
                <a:cs typeface="Arial" panose="020B0604020202020204" pitchFamily="34" charset="0"/>
              </a:rPr>
              <a:t>Bezbarvý plyn, bez chuti a zápachu, nereaktivní. Vzniká jako produkt radioaktivního rozpadu radia a uranu a díky své nestálosti postupně zaniká dalším radioaktivním rozpadem. Je známo přibližně dvacet nestabilních izotopů radonu. </a:t>
            </a:r>
          </a:p>
          <a:p>
            <a:pPr algn="just"/>
            <a:endParaRPr lang="cs-CZ" sz="2000" dirty="0">
              <a:cs typeface="Arial" panose="020B0604020202020204" pitchFamily="34" charset="0"/>
            </a:endParaRPr>
          </a:p>
          <a:p>
            <a:pPr algn="just"/>
            <a:r>
              <a:rPr lang="cs-CZ" sz="2000" dirty="0">
                <a:cs typeface="Arial" panose="020B0604020202020204" pitchFamily="34" charset="0"/>
              </a:rPr>
              <a:t>Radon je velmi dobře rozpustný ve vodě (okolo 51 % svého objemu) a ještě lépe se rozpouští v nepolárních organických rozpouštědlech a při velmi nízkých teplotách jej lze zachytit na aktivním uhlí.</a:t>
            </a:r>
          </a:p>
        </p:txBody>
      </p:sp>
      <p:sp>
        <p:nvSpPr>
          <p:cNvPr id="7" name="Obdélník 6"/>
          <p:cNvSpPr/>
          <p:nvPr/>
        </p:nvSpPr>
        <p:spPr>
          <a:xfrm>
            <a:off x="304800" y="4951447"/>
            <a:ext cx="8534400" cy="1015663"/>
          </a:xfrm>
          <a:prstGeom prst="rect">
            <a:avLst/>
          </a:prstGeom>
        </p:spPr>
        <p:txBody>
          <a:bodyPr wrap="square">
            <a:spAutoFit/>
          </a:bodyPr>
          <a:lstStyle/>
          <a:p>
            <a:pPr algn="just"/>
            <a:r>
              <a:rPr lang="cs-CZ" sz="2000" dirty="0">
                <a:cs typeface="Arial" panose="020B0604020202020204" pitchFamily="34" charset="0"/>
              </a:rPr>
              <a:t>Chemické sloučeniny tvoří stejně jako krypton a xenon pouze vzácně s fluorem (RnF</a:t>
            </a:r>
            <a:r>
              <a:rPr lang="cs-CZ" sz="2000" baseline="-25000" dirty="0">
                <a:cs typeface="Arial" panose="020B0604020202020204" pitchFamily="34" charset="0"/>
              </a:rPr>
              <a:t>2</a:t>
            </a:r>
            <a:r>
              <a:rPr lang="cs-CZ" sz="2000" dirty="0">
                <a:cs typeface="Arial" panose="020B0604020202020204" pitchFamily="34" charset="0"/>
              </a:rPr>
              <a:t>, RnF</a:t>
            </a:r>
            <a:r>
              <a:rPr lang="cs-CZ" sz="2000" baseline="-25000" dirty="0">
                <a:cs typeface="Arial" panose="020B0604020202020204" pitchFamily="34" charset="0"/>
              </a:rPr>
              <a:t>4</a:t>
            </a:r>
            <a:r>
              <a:rPr lang="cs-CZ" sz="2000" dirty="0">
                <a:cs typeface="Arial" panose="020B0604020202020204" pitchFamily="34" charset="0"/>
              </a:rPr>
              <a:t>) a kyslíkem (RnO</a:t>
            </a:r>
            <a:r>
              <a:rPr lang="cs-CZ" sz="2000" baseline="-25000" dirty="0">
                <a:cs typeface="Arial" panose="020B0604020202020204" pitchFamily="34" charset="0"/>
              </a:rPr>
              <a:t>3</a:t>
            </a:r>
            <a:r>
              <a:rPr lang="cs-CZ" sz="2000" dirty="0">
                <a:cs typeface="Arial" panose="020B0604020202020204" pitchFamily="34" charset="0"/>
              </a:rPr>
              <a:t>), všechny jsou velmi nestálé a jsou mimořádně silnými oxidačními činidly. </a:t>
            </a:r>
            <a:endParaRPr lang="cs-CZ" sz="2000" dirty="0"/>
          </a:p>
        </p:txBody>
      </p:sp>
    </p:spTree>
    <p:extLst>
      <p:ext uri="{BB962C8B-B14F-4D97-AF65-F5344CB8AC3E}">
        <p14:creationId xmlns:p14="http://schemas.microsoft.com/office/powerpoint/2010/main" val="2513233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5273" y="967274"/>
            <a:ext cx="8229600" cy="2677656"/>
          </a:xfrm>
          <a:prstGeom prst="rect">
            <a:avLst/>
          </a:prstGeom>
        </p:spPr>
        <p:txBody>
          <a:bodyPr wrap="square">
            <a:spAutoFit/>
          </a:bodyPr>
          <a:lstStyle/>
          <a:p>
            <a:pPr algn="just"/>
            <a:r>
              <a:rPr lang="cs-CZ" sz="2000" dirty="0">
                <a:cs typeface="Arial" panose="020B0604020202020204" pitchFamily="34" charset="0"/>
              </a:rPr>
              <a:t>Medicínské využití radonu je založeno na skutečnosti, že převážná většina jeho izotopů fungují jako </a:t>
            </a:r>
            <a:r>
              <a:rPr lang="cs-CZ" sz="2000" u="sng" dirty="0">
                <a:cs typeface="Arial" panose="020B0604020202020204" pitchFamily="34" charset="0"/>
              </a:rPr>
              <a:t>alfa zářiče s poměrně krátkým poločasem přeměny</a:t>
            </a:r>
            <a:r>
              <a:rPr lang="cs-CZ" sz="2000" dirty="0">
                <a:cs typeface="Arial" panose="020B0604020202020204" pitchFamily="34" charset="0"/>
              </a:rPr>
              <a:t> (nestabilnější izotop </a:t>
            </a:r>
            <a:r>
              <a:rPr lang="cs-CZ" sz="2000" baseline="30000" dirty="0">
                <a:cs typeface="Arial" panose="020B0604020202020204" pitchFamily="34" charset="0"/>
              </a:rPr>
              <a:t>222</a:t>
            </a:r>
            <a:r>
              <a:rPr lang="cs-CZ" sz="2000" dirty="0">
                <a:cs typeface="Arial" panose="020B0604020202020204" pitchFamily="34" charset="0"/>
              </a:rPr>
              <a:t>Rn má poločas rozpadu 3,82 dne, další izotopy už jen:</a:t>
            </a:r>
            <a:r>
              <a:rPr lang="cs-CZ" sz="2000" baseline="30000" dirty="0">
                <a:cs typeface="Arial" panose="020B0604020202020204" pitchFamily="34" charset="0"/>
              </a:rPr>
              <a:t>220</a:t>
            </a:r>
            <a:r>
              <a:rPr lang="cs-CZ" sz="2000" dirty="0">
                <a:cs typeface="Arial" panose="020B0604020202020204" pitchFamily="34" charset="0"/>
              </a:rPr>
              <a:t>Rn 54,5 s a </a:t>
            </a:r>
            <a:r>
              <a:rPr lang="cs-CZ" sz="2000" baseline="30000" dirty="0">
                <a:cs typeface="Arial" panose="020B0604020202020204" pitchFamily="34" charset="0"/>
              </a:rPr>
              <a:t>219</a:t>
            </a:r>
            <a:r>
              <a:rPr lang="cs-CZ" sz="2000" dirty="0">
                <a:cs typeface="Arial" panose="020B0604020202020204" pitchFamily="34" charset="0"/>
              </a:rPr>
              <a:t>Rn 3,92 s). Používají se proto někdy pro krátkodobé </a:t>
            </a:r>
            <a:r>
              <a:rPr lang="cs-CZ" sz="2000" i="1" dirty="0">
                <a:cs typeface="Arial" panose="020B0604020202020204" pitchFamily="34" charset="0"/>
              </a:rPr>
              <a:t>lokální ozařování</a:t>
            </a:r>
            <a:r>
              <a:rPr lang="cs-CZ" sz="2000" dirty="0">
                <a:cs typeface="Arial" panose="020B0604020202020204" pitchFamily="34" charset="0"/>
              </a:rPr>
              <a:t> vybraných tkání.</a:t>
            </a:r>
          </a:p>
          <a:p>
            <a:pPr algn="just"/>
            <a:endParaRPr lang="cs-CZ" sz="800" dirty="0">
              <a:cs typeface="Arial" panose="020B0604020202020204" pitchFamily="34" charset="0"/>
            </a:endParaRPr>
          </a:p>
          <a:p>
            <a:pPr algn="just"/>
            <a:r>
              <a:rPr lang="cs-CZ" sz="2000" u="sng" dirty="0">
                <a:cs typeface="Arial" panose="020B0604020202020204" pitchFamily="34" charset="0"/>
              </a:rPr>
              <a:t>Radonová voda</a:t>
            </a:r>
            <a:r>
              <a:rPr lang="cs-CZ" sz="2000" dirty="0">
                <a:cs typeface="Arial" panose="020B0604020202020204" pitchFamily="34" charset="0"/>
              </a:rPr>
              <a:t> (voda obsahující rozpuštěný radon) se používá rovněž v balneologii, například v jáchymovských lázních, kam je dopravována potrubím z bývalého uranového dolu Svornost</a:t>
            </a:r>
            <a:r>
              <a:rPr lang="en-US" sz="2000" dirty="0">
                <a:cs typeface="Arial" panose="020B0604020202020204" pitchFamily="34" charset="0"/>
              </a:rPr>
              <a:t>.</a:t>
            </a:r>
            <a:endParaRPr lang="cs-CZ" sz="2000" dirty="0">
              <a:cs typeface="Arial" panose="020B0604020202020204" pitchFamily="34" charset="0"/>
            </a:endParaRPr>
          </a:p>
        </p:txBody>
      </p:sp>
      <p:sp>
        <p:nvSpPr>
          <p:cNvPr id="5" name="Nadpis 3"/>
          <p:cNvSpPr>
            <a:spLocks noGrp="1"/>
          </p:cNvSpPr>
          <p:nvPr>
            <p:ph type="title"/>
          </p:nvPr>
        </p:nvSpPr>
        <p:spPr>
          <a:xfrm>
            <a:off x="406511" y="339686"/>
            <a:ext cx="7543800" cy="480131"/>
          </a:xfrm>
          <a:prstGeom prst="rect">
            <a:avLst/>
          </a:prstGeom>
        </p:spPr>
        <p:txBody>
          <a:bodyPr wrap="square">
            <a:spAutoFit/>
          </a:bodyPr>
          <a:lstStyle/>
          <a:p>
            <a:r>
              <a:rPr lang="cs-CZ" sz="2800" b="1" dirty="0">
                <a:latin typeface="+mn-lt"/>
              </a:rPr>
              <a:t>Radon</a:t>
            </a:r>
          </a:p>
        </p:txBody>
      </p:sp>
      <p:pic>
        <p:nvPicPr>
          <p:cNvPr id="2" name="Obrázek 1" descr="Obsah obrázku snímek obrazovky&#10;&#10;Popis byl vytvořen automaticky">
            <a:extLst>
              <a:ext uri="{FF2B5EF4-FFF2-40B4-BE49-F238E27FC236}">
                <a16:creationId xmlns:a16="http://schemas.microsoft.com/office/drawing/2014/main" id="{5D6C9800-ABFE-40B1-9D24-F4DCFBE82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168" y="3762506"/>
            <a:ext cx="4696877" cy="2987214"/>
          </a:xfrm>
          <a:prstGeom prst="rect">
            <a:avLst/>
          </a:prstGeom>
        </p:spPr>
      </p:pic>
      <p:sp>
        <p:nvSpPr>
          <p:cNvPr id="3" name="TextovéPole 2">
            <a:extLst>
              <a:ext uri="{FF2B5EF4-FFF2-40B4-BE49-F238E27FC236}">
                <a16:creationId xmlns:a16="http://schemas.microsoft.com/office/drawing/2014/main" id="{B0EBF057-8D75-3B72-59C8-4DB79C6AB554}"/>
              </a:ext>
            </a:extLst>
          </p:cNvPr>
          <p:cNvSpPr txBox="1"/>
          <p:nvPr/>
        </p:nvSpPr>
        <p:spPr>
          <a:xfrm>
            <a:off x="205273" y="3939844"/>
            <a:ext cx="3638939" cy="923330"/>
          </a:xfrm>
          <a:prstGeom prst="rect">
            <a:avLst/>
          </a:prstGeom>
          <a:noFill/>
        </p:spPr>
        <p:txBody>
          <a:bodyPr wrap="square">
            <a:spAutoFit/>
          </a:bodyPr>
          <a:lstStyle/>
          <a:p>
            <a:pPr algn="just"/>
            <a:r>
              <a:rPr lang="cs-CZ" sz="1800" dirty="0">
                <a:cs typeface="Arial" panose="020B0604020202020204" pitchFamily="34" charset="0"/>
              </a:rPr>
              <a:t>V geologii slouží studium obsahu izotopů radonu v podzemních vodách k určení jejich původu a stáří.</a:t>
            </a:r>
          </a:p>
        </p:txBody>
      </p:sp>
      <p:sp>
        <p:nvSpPr>
          <p:cNvPr id="6" name="Obdélník 5">
            <a:extLst>
              <a:ext uri="{FF2B5EF4-FFF2-40B4-BE49-F238E27FC236}">
                <a16:creationId xmlns:a16="http://schemas.microsoft.com/office/drawing/2014/main" id="{A1768963-FE10-8458-964B-E12CAD4BDEFA}"/>
              </a:ext>
            </a:extLst>
          </p:cNvPr>
          <p:cNvSpPr/>
          <p:nvPr/>
        </p:nvSpPr>
        <p:spPr>
          <a:xfrm>
            <a:off x="4572000" y="6044456"/>
            <a:ext cx="1472070" cy="369332"/>
          </a:xfrm>
          <a:prstGeom prst="rect">
            <a:avLst/>
          </a:prstGeom>
        </p:spPr>
        <p:txBody>
          <a:bodyPr wrap="none">
            <a:spAutoFit/>
          </a:bodyPr>
          <a:lstStyle/>
          <a:p>
            <a:r>
              <a:rPr lang="cs-CZ" b="1" dirty="0">
                <a:solidFill>
                  <a:srgbClr val="3A3A3A"/>
                </a:solidFill>
              </a:rPr>
              <a:t>U</a:t>
            </a:r>
            <a:r>
              <a:rPr lang="en-US" b="1" dirty="0">
                <a:solidFill>
                  <a:srgbClr val="3A3A3A"/>
                </a:solidFill>
              </a:rPr>
              <a:t>ran</a:t>
            </a:r>
            <a:r>
              <a:rPr lang="cs-CZ" b="1" dirty="0" err="1">
                <a:solidFill>
                  <a:srgbClr val="3A3A3A"/>
                </a:solidFill>
              </a:rPr>
              <a:t>ová</a:t>
            </a:r>
            <a:r>
              <a:rPr lang="cs-CZ" b="1" dirty="0">
                <a:solidFill>
                  <a:srgbClr val="3A3A3A"/>
                </a:solidFill>
              </a:rPr>
              <a:t> řada</a:t>
            </a:r>
            <a:endParaRPr lang="en-US" b="1" dirty="0"/>
          </a:p>
        </p:txBody>
      </p:sp>
    </p:spTree>
    <p:extLst>
      <p:ext uri="{BB962C8B-B14F-4D97-AF65-F5344CB8AC3E}">
        <p14:creationId xmlns:p14="http://schemas.microsoft.com/office/powerpoint/2010/main" val="629699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76427" y="841611"/>
            <a:ext cx="8591145" cy="1938992"/>
          </a:xfrm>
          <a:prstGeom prst="rect">
            <a:avLst/>
          </a:prstGeom>
        </p:spPr>
        <p:txBody>
          <a:bodyPr wrap="square">
            <a:spAutoFit/>
          </a:bodyPr>
          <a:lstStyle/>
          <a:p>
            <a:pPr algn="just"/>
            <a:r>
              <a:rPr lang="cs-CZ" sz="2000" dirty="0">
                <a:cs typeface="Arial" panose="020B0604020202020204" pitchFamily="34" charset="0"/>
              </a:rPr>
              <a:t>Do organismu se </a:t>
            </a:r>
            <a:r>
              <a:rPr lang="cs-CZ" sz="2000" baseline="30000" dirty="0">
                <a:cs typeface="Arial" panose="020B0604020202020204" pitchFamily="34" charset="0"/>
              </a:rPr>
              <a:t>220</a:t>
            </a:r>
            <a:r>
              <a:rPr lang="cs-CZ" sz="2000" dirty="0">
                <a:cs typeface="Arial" panose="020B0604020202020204" pitchFamily="34" charset="0"/>
              </a:rPr>
              <a:t>Rn dostává zejména vdechováním. Jeho atomy snadno pronikají až do plicních sklípků. Ohrožení zdraví má původ v dceřiných produktech, tzn. v produktech rozpadu radonu. Protože ty mají krátký poločas rozpadu, rozpadají se z větší části v plicích. Přitom vyzařují vysoce energetické záření alfa. Dlouhodobější ozařování epitelu plicní tkáně může vést k rakovinnému bujení.</a:t>
            </a:r>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366" y="2705478"/>
            <a:ext cx="2961991" cy="388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373" y="2904092"/>
            <a:ext cx="3228393" cy="368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839754" y="228195"/>
            <a:ext cx="1141659" cy="523220"/>
          </a:xfrm>
          <a:prstGeom prst="rect">
            <a:avLst/>
          </a:prstGeom>
        </p:spPr>
        <p:txBody>
          <a:bodyPr wrap="none">
            <a:spAutoFit/>
          </a:bodyPr>
          <a:lstStyle/>
          <a:p>
            <a:r>
              <a:rPr lang="cs-CZ" sz="2800" b="1" dirty="0"/>
              <a:t>Radon</a:t>
            </a:r>
          </a:p>
        </p:txBody>
      </p:sp>
    </p:spTree>
    <p:extLst>
      <p:ext uri="{BB962C8B-B14F-4D97-AF65-F5344CB8AC3E}">
        <p14:creationId xmlns:p14="http://schemas.microsoft.com/office/powerpoint/2010/main" val="22177266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2847" y="152273"/>
            <a:ext cx="8229600" cy="639763"/>
          </a:xfrm>
        </p:spPr>
        <p:txBody>
          <a:bodyPr>
            <a:normAutofit/>
          </a:bodyPr>
          <a:lstStyle/>
          <a:p>
            <a:r>
              <a:rPr lang="cs-CZ" sz="2400" b="1" dirty="0">
                <a:latin typeface="+mn-lt"/>
              </a:rPr>
              <a:t>Radonová mapa ČR</a:t>
            </a:r>
          </a:p>
        </p:txBody>
      </p:sp>
      <p:pic>
        <p:nvPicPr>
          <p:cNvPr id="126978" name="Picture 2" descr="Mapa vÃ½skytu radonu na ÃºzemÃ­ ÄeskÃ© republi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7"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65102" y="792036"/>
            <a:ext cx="8756051" cy="1015663"/>
          </a:xfrm>
          <a:prstGeom prst="rect">
            <a:avLst/>
          </a:prstGeom>
        </p:spPr>
        <p:txBody>
          <a:bodyPr wrap="square">
            <a:spAutoFit/>
          </a:bodyPr>
          <a:lstStyle/>
          <a:p>
            <a:pPr algn="just"/>
            <a:r>
              <a:rPr lang="cs-CZ" sz="2000" dirty="0"/>
              <a:t>Přirozeným zdrojem radonu je geologické podloží, ve kterém se vyskytuje uran. Je přítomen v horninách buď v uranových minerálech (uraninit apod.) nebo v tzv. horninotvorných minerálech tvořících horniny (např. slída v žulách apod.). </a:t>
            </a:r>
          </a:p>
        </p:txBody>
      </p:sp>
      <p:pic>
        <p:nvPicPr>
          <p:cNvPr id="12698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531" y="1807570"/>
            <a:ext cx="6462563" cy="494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3938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800350" y="2057400"/>
            <a:ext cx="3543300" cy="1143000"/>
          </a:xfrm>
        </p:spPr>
        <p:txBody>
          <a:bodyPr/>
          <a:lstStyle/>
          <a:p>
            <a:pPr eaLnBrk="1" hangingPunct="1"/>
            <a:r>
              <a:rPr lang="cs-CZ" altLang="en-US" b="1" dirty="0">
                <a:latin typeface="+mn-lt"/>
              </a:rPr>
              <a:t>Halogeny</a:t>
            </a:r>
          </a:p>
        </p:txBody>
      </p:sp>
    </p:spTree>
    <p:extLst>
      <p:ext uri="{BB962C8B-B14F-4D97-AF65-F5344CB8AC3E}">
        <p14:creationId xmlns:p14="http://schemas.microsoft.com/office/powerpoint/2010/main" val="300470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4800" y="375003"/>
            <a:ext cx="8229600" cy="361109"/>
          </a:xfrm>
        </p:spPr>
        <p:txBody>
          <a:bodyPr>
            <a:noAutofit/>
          </a:bodyPr>
          <a:lstStyle/>
          <a:p>
            <a:r>
              <a:rPr lang="cs-CZ" sz="2800" b="1" dirty="0">
                <a:latin typeface="+mn-lt"/>
              </a:rPr>
              <a:t>Vodíkový kation H</a:t>
            </a:r>
            <a:r>
              <a:rPr lang="en-US" sz="2800" b="1" baseline="30000" dirty="0">
                <a:latin typeface="+mn-lt"/>
              </a:rPr>
              <a:t>+   </a:t>
            </a:r>
            <a:r>
              <a:rPr lang="en-US" sz="2800" b="1" dirty="0">
                <a:latin typeface="+mn-lt"/>
              </a:rPr>
              <a:t>(</a:t>
            </a:r>
            <a:r>
              <a:rPr lang="cs-CZ" sz="2800" b="1" dirty="0">
                <a:latin typeface="+mn-lt"/>
              </a:rPr>
              <a:t>1s</a:t>
            </a:r>
            <a:r>
              <a:rPr lang="cs-CZ" sz="2800" b="1" baseline="30000" dirty="0">
                <a:latin typeface="+mn-lt"/>
              </a:rPr>
              <a:t>0</a:t>
            </a:r>
            <a:r>
              <a:rPr lang="en-US" sz="2800" b="1" dirty="0">
                <a:latin typeface="+mn-lt"/>
              </a:rPr>
              <a:t>)</a:t>
            </a:r>
            <a:endParaRPr lang="cs-CZ" sz="2800" b="1" dirty="0">
              <a:latin typeface="+mn-lt"/>
            </a:endParaRPr>
          </a:p>
        </p:txBody>
      </p:sp>
      <p:sp>
        <p:nvSpPr>
          <p:cNvPr id="3" name="Zástupný symbol pro obsah 2"/>
          <p:cNvSpPr>
            <a:spLocks noGrp="1"/>
          </p:cNvSpPr>
          <p:nvPr>
            <p:ph idx="1"/>
          </p:nvPr>
        </p:nvSpPr>
        <p:spPr>
          <a:xfrm>
            <a:off x="304800" y="990028"/>
            <a:ext cx="8461001" cy="1600199"/>
          </a:xfrm>
        </p:spPr>
        <p:txBody>
          <a:bodyPr>
            <a:noAutofit/>
          </a:bodyPr>
          <a:lstStyle/>
          <a:p>
            <a:pPr marL="0" indent="0" algn="just">
              <a:buNone/>
            </a:pPr>
            <a:r>
              <a:rPr lang="en-US" sz="2000" dirty="0" err="1">
                <a:cs typeface="Arial" panose="020B0604020202020204" pitchFamily="34" charset="0"/>
              </a:rPr>
              <a:t>Vznik</a:t>
            </a:r>
            <a:r>
              <a:rPr lang="cs-CZ" sz="2000" dirty="0">
                <a:cs typeface="Arial" panose="020B0604020202020204" pitchFamily="34" charset="0"/>
              </a:rPr>
              <a:t>á ztrátou valenčního elektronu </a:t>
            </a:r>
            <a:r>
              <a:rPr lang="en-US" sz="2000" dirty="0">
                <a:cs typeface="Arial" panose="020B0604020202020204" pitchFamily="34" charset="0"/>
              </a:rPr>
              <a:t>(</a:t>
            </a:r>
            <a:r>
              <a:rPr lang="en-US" sz="2000" dirty="0" err="1">
                <a:cs typeface="Arial" panose="020B0604020202020204" pitchFamily="34" charset="0"/>
              </a:rPr>
              <a:t>podobn</a:t>
            </a:r>
            <a:r>
              <a:rPr lang="cs-CZ" sz="2000" dirty="0">
                <a:cs typeface="Arial" panose="020B0604020202020204" pitchFamily="34" charset="0"/>
              </a:rPr>
              <a:t>ě</a:t>
            </a:r>
            <a:r>
              <a:rPr lang="en-US" sz="2000" dirty="0">
                <a:cs typeface="Arial" panose="020B0604020202020204" pitchFamily="34" charset="0"/>
              </a:rPr>
              <a:t> </a:t>
            </a:r>
            <a:r>
              <a:rPr lang="en-US" sz="2000" dirty="0" err="1">
                <a:cs typeface="Arial" panose="020B0604020202020204" pitchFamily="34" charset="0"/>
              </a:rPr>
              <a:t>vznikaj</a:t>
            </a:r>
            <a:r>
              <a:rPr lang="cs-CZ" sz="2000" dirty="0">
                <a:cs typeface="Arial" panose="020B0604020202020204" pitchFamily="34" charset="0"/>
              </a:rPr>
              <a:t>í kationty alkalických kovů)</a:t>
            </a:r>
          </a:p>
          <a:p>
            <a:pPr marL="0" indent="0" algn="just">
              <a:buNone/>
            </a:pPr>
            <a:r>
              <a:rPr lang="cs-CZ" altLang="en-US" sz="2000" dirty="0">
                <a:cs typeface="Arial" panose="020B0604020202020204" pitchFamily="34" charset="0"/>
              </a:rPr>
              <a:t>V</a:t>
            </a:r>
            <a:r>
              <a:rPr lang="en-GB" altLang="en-US" sz="2000" dirty="0" err="1">
                <a:cs typeface="Arial" panose="020B0604020202020204" pitchFamily="34" charset="0"/>
              </a:rPr>
              <a:t>znik</a:t>
            </a:r>
            <a:r>
              <a:rPr lang="en-GB" altLang="en-US" sz="2000" dirty="0">
                <a:cs typeface="Arial" panose="020B0604020202020204" pitchFamily="34" charset="0"/>
              </a:rPr>
              <a:t> H</a:t>
            </a:r>
            <a:r>
              <a:rPr lang="en-GB" altLang="en-US" sz="2000" baseline="30000" dirty="0">
                <a:cs typeface="Arial" panose="020B0604020202020204" pitchFamily="34" charset="0"/>
              </a:rPr>
              <a:t>+</a:t>
            </a:r>
            <a:r>
              <a:rPr lang="en-GB" altLang="en-US" sz="2000" dirty="0">
                <a:cs typeface="Arial" panose="020B0604020202020204" pitchFamily="34" charset="0"/>
              </a:rPr>
              <a:t> je p</a:t>
            </a:r>
            <a:r>
              <a:rPr lang="cs-CZ" altLang="en-US" sz="2000" dirty="0">
                <a:cs typeface="Arial" panose="020B0604020202020204" pitchFamily="34" charset="0"/>
              </a:rPr>
              <a:t>ř</a:t>
            </a:r>
            <a:r>
              <a:rPr lang="en-GB" altLang="en-US" sz="2000" dirty="0" err="1">
                <a:cs typeface="Arial" panose="020B0604020202020204" pitchFamily="34" charset="0"/>
              </a:rPr>
              <a:t>es</a:t>
            </a:r>
            <a:r>
              <a:rPr lang="en-GB" altLang="en-US" sz="2000" dirty="0">
                <a:cs typeface="Arial" panose="020B0604020202020204" pitchFamily="34" charset="0"/>
              </a:rPr>
              <a:t> </a:t>
            </a:r>
            <a:r>
              <a:rPr lang="en-GB" altLang="en-US" sz="2000" dirty="0" err="1">
                <a:cs typeface="Arial" panose="020B0604020202020204" pitchFamily="34" charset="0"/>
              </a:rPr>
              <a:t>vysokou</a:t>
            </a:r>
            <a:r>
              <a:rPr lang="en-GB" altLang="en-US" sz="2000" dirty="0">
                <a:cs typeface="Arial" panose="020B0604020202020204" pitchFamily="34" charset="0"/>
              </a:rPr>
              <a:t> </a:t>
            </a:r>
            <a:r>
              <a:rPr lang="en-GB" altLang="en-US" sz="2000" dirty="0" err="1">
                <a:cs typeface="Arial" panose="020B0604020202020204" pitchFamily="34" charset="0"/>
              </a:rPr>
              <a:t>ioniza</a:t>
            </a:r>
            <a:r>
              <a:rPr lang="cs-CZ" altLang="en-US" sz="2000" dirty="0">
                <a:cs typeface="Arial" panose="020B0604020202020204" pitchFamily="34" charset="0"/>
              </a:rPr>
              <a:t>č</a:t>
            </a:r>
            <a:r>
              <a:rPr lang="en-GB" altLang="en-US" sz="2000" dirty="0" err="1">
                <a:cs typeface="Arial" panose="020B0604020202020204" pitchFamily="34" charset="0"/>
              </a:rPr>
              <a:t>ní</a:t>
            </a:r>
            <a:r>
              <a:rPr lang="en-GB" altLang="en-US" sz="2000" dirty="0">
                <a:cs typeface="Arial" panose="020B0604020202020204" pitchFamily="34" charset="0"/>
              </a:rPr>
              <a:t> </a:t>
            </a:r>
            <a:r>
              <a:rPr lang="en-GB" altLang="en-US" sz="2000" dirty="0" err="1">
                <a:cs typeface="Arial" panose="020B0604020202020204" pitchFamily="34" charset="0"/>
              </a:rPr>
              <a:t>energii</a:t>
            </a:r>
            <a:r>
              <a:rPr lang="en-GB" altLang="en-US" sz="2000" dirty="0">
                <a:cs typeface="Arial" panose="020B0604020202020204" pitchFamily="34" charset="0"/>
              </a:rPr>
              <a:t> </a:t>
            </a:r>
            <a:r>
              <a:rPr lang="en-GB" altLang="en-US" sz="2000" dirty="0" err="1">
                <a:cs typeface="Arial" panose="020B0604020202020204" pitchFamily="34" charset="0"/>
              </a:rPr>
              <a:t>možný</a:t>
            </a:r>
            <a:r>
              <a:rPr lang="en-GB" altLang="en-US" sz="2000" dirty="0">
                <a:cs typeface="Arial" panose="020B0604020202020204" pitchFamily="34" charset="0"/>
              </a:rPr>
              <a:t>, </a:t>
            </a:r>
            <a:r>
              <a:rPr lang="en-GB" altLang="en-US" sz="2000" dirty="0" err="1">
                <a:cs typeface="Arial" panose="020B0604020202020204" pitchFamily="34" charset="0"/>
              </a:rPr>
              <a:t>zejména</a:t>
            </a:r>
            <a:r>
              <a:rPr lang="en-GB" altLang="en-US" sz="2000" dirty="0">
                <a:cs typeface="Arial" panose="020B0604020202020204" pitchFamily="34" charset="0"/>
              </a:rPr>
              <a:t> v </a:t>
            </a:r>
            <a:r>
              <a:rPr lang="en-GB" altLang="en-US" sz="2000" dirty="0" err="1">
                <a:cs typeface="Arial" panose="020B0604020202020204" pitchFamily="34" charset="0"/>
              </a:rPr>
              <a:t>prost</a:t>
            </a:r>
            <a:r>
              <a:rPr lang="cs-CZ" altLang="en-US" sz="2000" dirty="0">
                <a:cs typeface="Arial" panose="020B0604020202020204" pitchFamily="34" charset="0"/>
              </a:rPr>
              <a:t>ř</a:t>
            </a:r>
            <a:r>
              <a:rPr lang="en-GB" altLang="en-US" sz="2000" dirty="0" err="1">
                <a:cs typeface="Arial" panose="020B0604020202020204" pitchFamily="34" charset="0"/>
              </a:rPr>
              <a:t>edí</a:t>
            </a:r>
            <a:r>
              <a:rPr lang="en-GB" altLang="en-US" sz="2000" dirty="0">
                <a:cs typeface="Arial" panose="020B0604020202020204" pitchFamily="34" charset="0"/>
              </a:rPr>
              <a:t>, </a:t>
            </a:r>
            <a:r>
              <a:rPr lang="en-GB" altLang="en-US" sz="2000" dirty="0" err="1">
                <a:cs typeface="Arial" panose="020B0604020202020204" pitchFamily="34" charset="0"/>
              </a:rPr>
              <a:t>které</a:t>
            </a:r>
            <a:r>
              <a:rPr lang="en-GB" altLang="en-US" sz="2000" dirty="0">
                <a:cs typeface="Arial" panose="020B0604020202020204" pitchFamily="34" charset="0"/>
              </a:rPr>
              <a:t> je </a:t>
            </a:r>
            <a:r>
              <a:rPr lang="en-GB" altLang="en-US" sz="2000" dirty="0" err="1">
                <a:cs typeface="Arial" panose="020B0604020202020204" pitchFamily="34" charset="0"/>
              </a:rPr>
              <a:t>schopno</a:t>
            </a:r>
            <a:r>
              <a:rPr lang="en-GB" altLang="en-US" sz="2000" dirty="0">
                <a:cs typeface="Arial" panose="020B0604020202020204" pitchFamily="34" charset="0"/>
              </a:rPr>
              <a:t> </a:t>
            </a:r>
            <a:r>
              <a:rPr lang="en-GB" altLang="en-US" sz="2000" dirty="0" err="1">
                <a:cs typeface="Arial" panose="020B0604020202020204" pitchFamily="34" charset="0"/>
              </a:rPr>
              <a:t>solvatovat</a:t>
            </a:r>
            <a:r>
              <a:rPr lang="en-GB" altLang="en-US" sz="2000" dirty="0">
                <a:cs typeface="Arial" panose="020B0604020202020204" pitchFamily="34" charset="0"/>
              </a:rPr>
              <a:t> </a:t>
            </a:r>
            <a:r>
              <a:rPr lang="en-GB" altLang="en-US" sz="2000" dirty="0" err="1">
                <a:cs typeface="Arial" panose="020B0604020202020204" pitchFamily="34" charset="0"/>
              </a:rPr>
              <a:t>protony</a:t>
            </a:r>
            <a:r>
              <a:rPr lang="en-GB" altLang="en-US" sz="2000" dirty="0">
                <a:cs typeface="Arial" panose="020B0604020202020204" pitchFamily="34" charset="0"/>
              </a:rPr>
              <a:t> a </a:t>
            </a:r>
            <a:r>
              <a:rPr lang="en-GB" altLang="en-US" sz="2000" dirty="0" err="1">
                <a:cs typeface="Arial" panose="020B0604020202020204" pitchFamily="34" charset="0"/>
              </a:rPr>
              <a:t>tím</a:t>
            </a:r>
            <a:r>
              <a:rPr lang="en-GB" altLang="en-US" sz="2000" dirty="0">
                <a:cs typeface="Arial" panose="020B0604020202020204" pitchFamily="34" charset="0"/>
              </a:rPr>
              <a:t> </a:t>
            </a:r>
            <a:r>
              <a:rPr lang="en-GB" altLang="en-US" sz="2000" dirty="0" err="1">
                <a:cs typeface="Arial" panose="020B0604020202020204" pitchFamily="34" charset="0"/>
              </a:rPr>
              <a:t>kompenzovat</a:t>
            </a:r>
            <a:r>
              <a:rPr lang="en-GB" altLang="en-US" sz="2000" dirty="0">
                <a:cs typeface="Arial" panose="020B0604020202020204" pitchFamily="34" charset="0"/>
              </a:rPr>
              <a:t> </a:t>
            </a:r>
            <a:r>
              <a:rPr lang="en-GB" altLang="en-US" sz="2000" dirty="0" err="1">
                <a:cs typeface="Arial" panose="020B0604020202020204" pitchFamily="34" charset="0"/>
              </a:rPr>
              <a:t>energii</a:t>
            </a:r>
            <a:r>
              <a:rPr lang="en-GB" altLang="en-US" sz="2000" dirty="0">
                <a:cs typeface="Arial" panose="020B0604020202020204" pitchFamily="34" charset="0"/>
              </a:rPr>
              <a:t> pot</a:t>
            </a:r>
            <a:r>
              <a:rPr lang="cs-CZ" altLang="en-US" sz="2000" dirty="0">
                <a:cs typeface="Arial" panose="020B0604020202020204" pitchFamily="34" charset="0"/>
              </a:rPr>
              <a:t>ř</a:t>
            </a:r>
            <a:r>
              <a:rPr lang="en-GB" altLang="en-US" sz="2000" dirty="0" err="1">
                <a:cs typeface="Arial" panose="020B0604020202020204" pitchFamily="34" charset="0"/>
              </a:rPr>
              <a:t>ebnou</a:t>
            </a:r>
            <a:r>
              <a:rPr lang="en-GB" altLang="en-US" sz="2000" dirty="0">
                <a:cs typeface="Arial" panose="020B0604020202020204" pitchFamily="34" charset="0"/>
              </a:rPr>
              <a:t> k </a:t>
            </a:r>
            <a:r>
              <a:rPr lang="en-GB" altLang="en-US" sz="2000" dirty="0" err="1">
                <a:cs typeface="Arial" panose="020B0604020202020204" pitchFamily="34" charset="0"/>
              </a:rPr>
              <a:t>roztržení</a:t>
            </a:r>
            <a:r>
              <a:rPr lang="en-GB" altLang="en-US" sz="2000" dirty="0">
                <a:cs typeface="Arial" panose="020B0604020202020204" pitchFamily="34" charset="0"/>
              </a:rPr>
              <a:t> </a:t>
            </a:r>
            <a:r>
              <a:rPr lang="en-GB" altLang="en-US" sz="2000" dirty="0" err="1">
                <a:cs typeface="Arial" panose="020B0604020202020204" pitchFamily="34" charset="0"/>
              </a:rPr>
              <a:t>vazby</a:t>
            </a:r>
            <a:r>
              <a:rPr lang="en-GB" altLang="en-US" sz="2000" dirty="0">
                <a:cs typeface="Arial" panose="020B0604020202020204" pitchFamily="34" charset="0"/>
              </a:rPr>
              <a:t> a </a:t>
            </a:r>
            <a:r>
              <a:rPr lang="en-GB" altLang="en-US" sz="2000" dirty="0" err="1">
                <a:cs typeface="Arial" panose="020B0604020202020204" pitchFamily="34" charset="0"/>
              </a:rPr>
              <a:t>ionizaci</a:t>
            </a:r>
            <a:r>
              <a:rPr lang="cs-CZ" altLang="en-US" sz="2000" dirty="0">
                <a:cs typeface="Arial" panose="020B0604020202020204" pitchFamily="34" charset="0"/>
              </a:rPr>
              <a:t> -</a:t>
            </a:r>
            <a:r>
              <a:rPr lang="en-GB" altLang="en-US" sz="2000" dirty="0">
                <a:cs typeface="Arial" panose="020B0604020202020204" pitchFamily="34" charset="0"/>
              </a:rPr>
              <a:t> proto H+ </a:t>
            </a:r>
            <a:r>
              <a:rPr lang="en-GB" altLang="en-US" sz="2000" dirty="0" err="1">
                <a:cs typeface="Arial" panose="020B0604020202020204" pitchFamily="34" charset="0"/>
              </a:rPr>
              <a:t>existuje</a:t>
            </a:r>
            <a:r>
              <a:rPr lang="en-GB" altLang="en-US" sz="2000" dirty="0">
                <a:cs typeface="Arial" panose="020B0604020202020204" pitchFamily="34" charset="0"/>
              </a:rPr>
              <a:t> </a:t>
            </a:r>
            <a:r>
              <a:rPr lang="en-GB" altLang="en-US" sz="2000" dirty="0" err="1">
                <a:cs typeface="Arial" panose="020B0604020202020204" pitchFamily="34" charset="0"/>
              </a:rPr>
              <a:t>ve</a:t>
            </a:r>
            <a:r>
              <a:rPr lang="en-GB" altLang="en-US" sz="2000" dirty="0">
                <a:cs typeface="Arial" panose="020B0604020202020204" pitchFamily="34" charset="0"/>
              </a:rPr>
              <a:t> </a:t>
            </a:r>
            <a:r>
              <a:rPr lang="en-GB" altLang="en-US" sz="2000" dirty="0" err="1">
                <a:cs typeface="Arial" panose="020B0604020202020204" pitchFamily="34" charset="0"/>
              </a:rPr>
              <a:t>vod</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pouze</a:t>
            </a:r>
            <a:r>
              <a:rPr lang="en-GB" altLang="en-US" sz="2000" dirty="0">
                <a:cs typeface="Arial" panose="020B0604020202020204" pitchFamily="34" charset="0"/>
              </a:rPr>
              <a:t> </a:t>
            </a:r>
            <a:r>
              <a:rPr lang="cs-CZ" altLang="en-US" sz="2000" dirty="0">
                <a:cs typeface="Arial" panose="020B0604020202020204" pitchFamily="34" charset="0"/>
              </a:rPr>
              <a:t>jako </a:t>
            </a:r>
            <a:r>
              <a:rPr lang="en-GB" altLang="en-US" sz="2000" dirty="0" err="1">
                <a:cs typeface="Arial" panose="020B0604020202020204" pitchFamily="34" charset="0"/>
              </a:rPr>
              <a:t>hydratovaný</a:t>
            </a:r>
            <a:r>
              <a:rPr lang="en-GB" altLang="en-US" sz="2000" dirty="0">
                <a:cs typeface="Arial" panose="020B0604020202020204" pitchFamily="34" charset="0"/>
              </a:rPr>
              <a:t> </a:t>
            </a:r>
            <a:r>
              <a:rPr lang="cs-CZ" altLang="en-US" sz="2000" dirty="0">
                <a:cs typeface="Arial" panose="020B0604020202020204" pitchFamily="34" charset="0"/>
              </a:rPr>
              <a:t>.</a:t>
            </a:r>
          </a:p>
          <a:p>
            <a:pPr marL="0" indent="0" algn="just">
              <a:buNone/>
            </a:pPr>
            <a:endParaRPr lang="cs-CZ" sz="2000" dirty="0">
              <a:cs typeface="Arial" panose="020B0604020202020204" pitchFamily="34" charset="0"/>
            </a:endParaRPr>
          </a:p>
          <a:p>
            <a:pPr marL="0" indent="0" algn="just">
              <a:buNone/>
            </a:pPr>
            <a:endParaRPr lang="cs-CZ" sz="2000" dirty="0">
              <a:cs typeface="Arial" panose="020B0604020202020204" pitchFamily="34" charset="0"/>
            </a:endParaRPr>
          </a:p>
          <a:p>
            <a:pPr marL="0" indent="0" algn="just">
              <a:buNone/>
            </a:pPr>
            <a:endParaRPr lang="cs-CZ" sz="2000" dirty="0">
              <a:cs typeface="Arial" panose="020B0604020202020204" pitchFamily="34" charset="0"/>
            </a:endParaRPr>
          </a:p>
        </p:txBody>
      </p:sp>
      <p:pic>
        <p:nvPicPr>
          <p:cNvPr id="107522"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45" y="5119994"/>
            <a:ext cx="7473201" cy="144780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133600" y="6019800"/>
            <a:ext cx="6096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7526" name="Picture 6" descr="VÃ½sledek obrÃ¡zku pro H3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742" y="3098058"/>
            <a:ext cx="1704327" cy="15493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VÃ½sledek obrÃ¡zku pro H3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90227"/>
            <a:ext cx="3657600" cy="2160136"/>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7200" y="2590228"/>
            <a:ext cx="2514600" cy="1015663"/>
          </a:xfrm>
          <a:prstGeom prst="rect">
            <a:avLst/>
          </a:prstGeom>
        </p:spPr>
        <p:txBody>
          <a:bodyPr wrap="square">
            <a:spAutoFit/>
          </a:bodyPr>
          <a:lstStyle/>
          <a:p>
            <a:pPr algn="ctr">
              <a:buNone/>
            </a:pPr>
            <a:r>
              <a:rPr lang="en-GB" altLang="en-US" sz="2000" dirty="0">
                <a:latin typeface="Arial" panose="020B0604020202020204" pitchFamily="34" charset="0"/>
                <a:cs typeface="Arial" panose="020B0604020202020204" pitchFamily="34" charset="0"/>
              </a:rPr>
              <a:t>H</a:t>
            </a:r>
            <a:r>
              <a:rPr lang="en-GB" altLang="en-US" sz="2000" baseline="30000" dirty="0">
                <a:latin typeface="Arial" panose="020B0604020202020204" pitchFamily="34" charset="0"/>
                <a:cs typeface="Arial" panose="020B0604020202020204" pitchFamily="34" charset="0"/>
              </a:rPr>
              <a:t>+</a:t>
            </a:r>
            <a:r>
              <a:rPr lang="en-GB" altLang="en-US" sz="2000" dirty="0">
                <a:latin typeface="Arial" panose="020B0604020202020204" pitchFamily="34" charset="0"/>
                <a:cs typeface="Arial" panose="020B0604020202020204" pitchFamily="34" charset="0"/>
              </a:rPr>
              <a:t> + H</a:t>
            </a:r>
            <a:r>
              <a:rPr lang="en-GB" altLang="en-US" sz="2000" baseline="-25000" dirty="0">
                <a:latin typeface="Arial" panose="020B0604020202020204" pitchFamily="34" charset="0"/>
                <a:cs typeface="Arial" panose="020B0604020202020204" pitchFamily="34" charset="0"/>
              </a:rPr>
              <a:t>2</a:t>
            </a:r>
            <a:r>
              <a:rPr lang="en-GB" altLang="en-US" sz="2000" dirty="0">
                <a:latin typeface="Arial" panose="020B0604020202020204" pitchFamily="34" charset="0"/>
                <a:cs typeface="Arial" panose="020B0604020202020204" pitchFamily="34" charset="0"/>
              </a:rPr>
              <a:t>O = H</a:t>
            </a:r>
            <a:r>
              <a:rPr lang="en-GB" altLang="en-US" sz="2000" baseline="-25000" dirty="0">
                <a:latin typeface="Arial" panose="020B0604020202020204" pitchFamily="34" charset="0"/>
                <a:cs typeface="Arial" panose="020B0604020202020204" pitchFamily="34" charset="0"/>
              </a:rPr>
              <a:t>3</a:t>
            </a:r>
            <a:r>
              <a:rPr lang="en-GB" altLang="en-US" sz="2000" dirty="0">
                <a:latin typeface="Arial" panose="020B0604020202020204" pitchFamily="34" charset="0"/>
                <a:cs typeface="Arial" panose="020B0604020202020204" pitchFamily="34" charset="0"/>
              </a:rPr>
              <a:t>O</a:t>
            </a:r>
            <a:r>
              <a:rPr lang="en-GB" altLang="en-US" sz="2000" baseline="30000" dirty="0">
                <a:latin typeface="Arial" panose="020B0604020202020204" pitchFamily="34" charset="0"/>
                <a:cs typeface="Arial" panose="020B0604020202020204" pitchFamily="34" charset="0"/>
              </a:rPr>
              <a:t>+</a:t>
            </a:r>
            <a:endParaRPr lang="cs-CZ" altLang="en-US" sz="2000" dirty="0">
              <a:latin typeface="Arial" panose="020B0604020202020204" pitchFamily="34" charset="0"/>
              <a:cs typeface="Arial" panose="020B0604020202020204" pitchFamily="34" charset="0"/>
            </a:endParaRPr>
          </a:p>
          <a:p>
            <a:pPr algn="just">
              <a:buNone/>
            </a:pPr>
            <a:endParaRPr lang="cs-CZ" altLang="en-US" sz="2000" dirty="0">
              <a:latin typeface="Arial" panose="020B0604020202020204" pitchFamily="34" charset="0"/>
              <a:cs typeface="Arial" panose="020B0604020202020204" pitchFamily="34" charset="0"/>
              <a:sym typeface="Symbol" pitchFamily="18" charset="2"/>
            </a:endParaRPr>
          </a:p>
          <a:p>
            <a:pPr algn="just">
              <a:buNone/>
            </a:pPr>
            <a:r>
              <a:rPr lang="en-GB" altLang="en-US" sz="2000" dirty="0">
                <a:latin typeface="Arial" panose="020B0604020202020204" pitchFamily="34" charset="0"/>
                <a:cs typeface="Arial" panose="020B0604020202020204" pitchFamily="34" charset="0"/>
                <a:sym typeface="Symbol" pitchFamily="18" charset="2"/>
              </a:rPr>
              <a:t></a:t>
            </a:r>
            <a:r>
              <a:rPr lang="en-GB" altLang="en-US" sz="2000" dirty="0">
                <a:latin typeface="Arial" panose="020B0604020202020204" pitchFamily="34" charset="0"/>
                <a:cs typeface="Arial" panose="020B0604020202020204" pitchFamily="34" charset="0"/>
              </a:rPr>
              <a:t>H = -1075 kJ/</a:t>
            </a:r>
            <a:r>
              <a:rPr lang="en-GB" altLang="en-US" sz="2000" dirty="0" err="1">
                <a:latin typeface="Arial" panose="020B0604020202020204" pitchFamily="34" charset="0"/>
                <a:cs typeface="Arial" panose="020B0604020202020204" pitchFamily="34" charset="0"/>
              </a:rPr>
              <a:t>mol</a:t>
            </a:r>
            <a:endParaRPr lang="cs-CZ"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391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idx="1"/>
          </p:nvPr>
        </p:nvSpPr>
        <p:spPr>
          <a:xfrm>
            <a:off x="304800" y="181214"/>
            <a:ext cx="8839200" cy="4525963"/>
          </a:xfrm>
        </p:spPr>
        <p:txBody>
          <a:bodyPr>
            <a:normAutofit/>
          </a:bodyPr>
          <a:lstStyle/>
          <a:p>
            <a:pPr marL="0" indent="0">
              <a:buNone/>
            </a:pPr>
            <a:r>
              <a:rPr lang="cs-CZ" altLang="en-US" sz="2400" b="1" dirty="0">
                <a:cs typeface="Arial" panose="020B0604020202020204" pitchFamily="34" charset="0"/>
              </a:rPr>
              <a:t>F, Cl, Br, I</a:t>
            </a:r>
          </a:p>
          <a:p>
            <a:pPr marL="0" indent="0">
              <a:buNone/>
            </a:pPr>
            <a:endParaRPr lang="cs-CZ" altLang="en-US" sz="800" dirty="0">
              <a:cs typeface="Arial" panose="020B0604020202020204" pitchFamily="34" charset="0"/>
            </a:endParaRPr>
          </a:p>
          <a:p>
            <a:pPr marL="0" indent="0">
              <a:buNone/>
            </a:pPr>
            <a:r>
              <a:rPr lang="cs-CZ" altLang="en-US" sz="2000" dirty="0">
                <a:cs typeface="Arial" panose="020B0604020202020204" pitchFamily="34" charset="0"/>
              </a:rPr>
              <a:t>všechny jsou nekovy, </a:t>
            </a:r>
          </a:p>
          <a:p>
            <a:pPr marL="0" indent="0">
              <a:buNone/>
            </a:pPr>
            <a:endParaRPr lang="cs-CZ" altLang="en-US" sz="800" dirty="0">
              <a:cs typeface="Arial" panose="020B0604020202020204" pitchFamily="34" charset="0"/>
            </a:endParaRPr>
          </a:p>
          <a:p>
            <a:pPr marL="0" indent="0">
              <a:buNone/>
            </a:pPr>
            <a:r>
              <a:rPr lang="cs-CZ" altLang="en-US" sz="2000" dirty="0">
                <a:cs typeface="Arial" panose="020B0604020202020204" pitchFamily="34" charset="0"/>
              </a:rPr>
              <a:t>tvoří </a:t>
            </a:r>
            <a:r>
              <a:rPr lang="cs-CZ" altLang="en-US" sz="2000" dirty="0" err="1">
                <a:cs typeface="Arial" panose="020B0604020202020204" pitchFamily="34" charset="0"/>
              </a:rPr>
              <a:t>biatomické</a:t>
            </a:r>
            <a:r>
              <a:rPr lang="cs-CZ" altLang="en-US" sz="2000" dirty="0">
                <a:cs typeface="Arial" panose="020B0604020202020204" pitchFamily="34" charset="0"/>
              </a:rPr>
              <a:t> molekuly, nízká vazebná energie, max. </a:t>
            </a:r>
          </a:p>
          <a:p>
            <a:pPr marL="0" indent="0">
              <a:buNone/>
            </a:pPr>
            <a:r>
              <a:rPr lang="cs-CZ" altLang="en-US" sz="2000" dirty="0">
                <a:cs typeface="Arial" panose="020B0604020202020204" pitchFamily="34" charset="0"/>
              </a:rPr>
              <a:t>u Cl</a:t>
            </a:r>
            <a:r>
              <a:rPr lang="cs-CZ" altLang="en-US" sz="2000" baseline="-25000" dirty="0">
                <a:cs typeface="Arial" panose="020B0604020202020204" pitchFamily="34" charset="0"/>
              </a:rPr>
              <a:t>2</a:t>
            </a:r>
            <a:r>
              <a:rPr lang="cs-CZ" altLang="en-US" sz="2000" dirty="0">
                <a:cs typeface="Arial" panose="020B0604020202020204" pitchFamily="34" charset="0"/>
              </a:rPr>
              <a:t>, naopak nejsnadněji disociuje I</a:t>
            </a:r>
            <a:r>
              <a:rPr lang="cs-CZ" altLang="en-US" sz="2000" baseline="-25000" dirty="0">
                <a:cs typeface="Arial" panose="020B0604020202020204" pitchFamily="34" charset="0"/>
              </a:rPr>
              <a:t>2</a:t>
            </a:r>
          </a:p>
          <a:p>
            <a:pPr marL="0" indent="0">
              <a:buNone/>
            </a:pPr>
            <a:endParaRPr lang="cs-CZ" altLang="en-US" sz="2000" dirty="0">
              <a:cs typeface="Arial" panose="020B0604020202020204" pitchFamily="34" charset="0"/>
              <a:sym typeface="Symbol" pitchFamily="18" charset="2"/>
            </a:endParaRPr>
          </a:p>
          <a:p>
            <a:pPr eaLnBrk="1" hangingPunct="1">
              <a:buFont typeface="Wingdings" pitchFamily="2" charset="2"/>
              <a:buNone/>
            </a:pPr>
            <a:endParaRPr lang="cs-CZ" altLang="en-US" sz="2000" dirty="0">
              <a:cs typeface="Arial" panose="020B0604020202020204" pitchFamily="34" charset="0"/>
            </a:endParaRPr>
          </a:p>
        </p:txBody>
      </p:sp>
      <p:sp>
        <p:nvSpPr>
          <p:cNvPr id="3077" name="Line 4"/>
          <p:cNvSpPr>
            <a:spLocks noChangeShapeType="1"/>
          </p:cNvSpPr>
          <p:nvPr/>
        </p:nvSpPr>
        <p:spPr bwMode="auto">
          <a:xfrm>
            <a:off x="3132139" y="2852742"/>
            <a:ext cx="0" cy="194468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79" name="AutoShape 6"/>
          <p:cNvSpPr>
            <a:spLocks noChangeArrowheads="1"/>
          </p:cNvSpPr>
          <p:nvPr/>
        </p:nvSpPr>
        <p:spPr bwMode="auto">
          <a:xfrm>
            <a:off x="3276601" y="2781301"/>
            <a:ext cx="287339" cy="1943100"/>
          </a:xfrm>
          <a:prstGeom prst="downArrow">
            <a:avLst>
              <a:gd name="adj1" fmla="val 50000"/>
              <a:gd name="adj2" fmla="val 16906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endParaRPr lang="cs-CZ" altLang="cs-CZ"/>
          </a:p>
        </p:txBody>
      </p:sp>
      <p:sp>
        <p:nvSpPr>
          <p:cNvPr id="3" name="Obdélník 2"/>
          <p:cNvSpPr/>
          <p:nvPr/>
        </p:nvSpPr>
        <p:spPr>
          <a:xfrm>
            <a:off x="430936" y="5184104"/>
            <a:ext cx="5122131" cy="1323439"/>
          </a:xfrm>
          <a:prstGeom prst="rect">
            <a:avLst/>
          </a:prstGeom>
        </p:spPr>
        <p:txBody>
          <a:bodyPr wrap="square">
            <a:spAutoFit/>
          </a:bodyPr>
          <a:lstStyle/>
          <a:p>
            <a:r>
              <a:rPr lang="cs-CZ" altLang="en-US" sz="2000" dirty="0">
                <a:cs typeface="Arial" panose="020B0604020202020204" pitchFamily="34" charset="0"/>
                <a:sym typeface="Symbol" pitchFamily="18" charset="2"/>
              </a:rPr>
              <a:t>F</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plyn (slabě zelený)</a:t>
            </a:r>
          </a:p>
          <a:p>
            <a:r>
              <a:rPr lang="cs-CZ" altLang="en-US" sz="2000" dirty="0">
                <a:cs typeface="Arial" panose="020B0604020202020204" pitchFamily="34" charset="0"/>
                <a:sym typeface="Symbol" pitchFamily="18" charset="2"/>
              </a:rPr>
              <a:t>Cl</a:t>
            </a:r>
            <a:r>
              <a:rPr lang="cs-CZ" altLang="en-US" sz="2000" baseline="-25000" dirty="0">
                <a:cs typeface="Arial" panose="020B0604020202020204" pitchFamily="34" charset="0"/>
                <a:sym typeface="Symbol" pitchFamily="18" charset="2"/>
              </a:rPr>
              <a:t>2	</a:t>
            </a:r>
            <a:r>
              <a:rPr lang="cs-CZ" altLang="en-US" sz="2000" dirty="0">
                <a:cs typeface="Arial" panose="020B0604020202020204" pitchFamily="34" charset="0"/>
                <a:sym typeface="Symbol" pitchFamily="18" charset="2"/>
              </a:rPr>
              <a:t>- plyn (žlutý)</a:t>
            </a:r>
          </a:p>
          <a:p>
            <a:r>
              <a:rPr lang="cs-CZ" altLang="en-US" sz="2000" dirty="0">
                <a:cs typeface="Arial" panose="020B0604020202020204" pitchFamily="34" charset="0"/>
                <a:sym typeface="Symbol" pitchFamily="18" charset="2"/>
              </a:rPr>
              <a:t>Br</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kapalina (červenohnědé páry)</a:t>
            </a:r>
          </a:p>
          <a:p>
            <a:r>
              <a:rPr lang="cs-CZ" altLang="en-US" sz="2000" dirty="0">
                <a:cs typeface="Arial" panose="020B0604020202020204" pitchFamily="34" charset="0"/>
                <a:sym typeface="Symbol" pitchFamily="18" charset="2"/>
              </a:rPr>
              <a:t>I</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krystal. sublimující látka  (fialové páry)</a:t>
            </a:r>
          </a:p>
        </p:txBody>
      </p:sp>
      <p:graphicFrame>
        <p:nvGraphicFramePr>
          <p:cNvPr id="11" name="Object 4"/>
          <p:cNvGraphicFramePr>
            <a:graphicFrameLocks noChangeAspect="1"/>
          </p:cNvGraphicFramePr>
          <p:nvPr/>
        </p:nvGraphicFramePr>
        <p:xfrm>
          <a:off x="6659565" y="134942"/>
          <a:ext cx="1798637" cy="1349375"/>
        </p:xfrm>
        <a:graphic>
          <a:graphicData uri="http://schemas.openxmlformats.org/presentationml/2006/ole">
            <mc:AlternateContent xmlns:mc="http://schemas.openxmlformats.org/markup-compatibility/2006">
              <mc:Choice xmlns:v="urn:schemas-microsoft-com:vml" Requires="v">
                <p:oleObj name="Photo Editor Photo" r:id="rId2" imgW="2285714" imgH="1714739" progId="MSPhotoEd.3">
                  <p:embed/>
                </p:oleObj>
              </mc:Choice>
              <mc:Fallback>
                <p:oleObj name="Photo Editor Photo" r:id="rId2" imgW="2285714" imgH="1714739" progId="MSPhotoEd.3">
                  <p:embed/>
                  <p:pic>
                    <p:nvPicPr>
                      <p:cNvPr id="11"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5" y="134942"/>
                        <a:ext cx="1798637"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7"/>
          <p:cNvGraphicFramePr>
            <a:graphicFrameLocks noChangeAspect="1"/>
          </p:cNvGraphicFramePr>
          <p:nvPr/>
        </p:nvGraphicFramePr>
        <p:xfrm>
          <a:off x="6659564" y="1492251"/>
          <a:ext cx="1795463" cy="1792288"/>
        </p:xfrm>
        <a:graphic>
          <a:graphicData uri="http://schemas.openxmlformats.org/presentationml/2006/ole">
            <mc:AlternateContent xmlns:mc="http://schemas.openxmlformats.org/markup-compatibility/2006">
              <mc:Choice xmlns:v="urn:schemas-microsoft-com:vml" Requires="v">
                <p:oleObj name="Photo Editor Photo" r:id="rId4" imgW="9523810" imgH="10266667" progId="MSPhotoEd.3">
                  <p:embed/>
                </p:oleObj>
              </mc:Choice>
              <mc:Fallback>
                <p:oleObj name="Photo Editor Photo" r:id="rId4" imgW="9523810" imgH="10266667" progId="MSPhotoEd.3">
                  <p:embed/>
                  <p:pic>
                    <p:nvPicPr>
                      <p:cNvPr id="12"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4" y="1492251"/>
                        <a:ext cx="1795463" cy="17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0"/>
          <p:cNvGraphicFramePr>
            <a:graphicFrameLocks noChangeAspect="1"/>
          </p:cNvGraphicFramePr>
          <p:nvPr/>
        </p:nvGraphicFramePr>
        <p:xfrm>
          <a:off x="6659566" y="3284541"/>
          <a:ext cx="1800225" cy="2160587"/>
        </p:xfrm>
        <a:graphic>
          <a:graphicData uri="http://schemas.openxmlformats.org/presentationml/2006/ole">
            <mc:AlternateContent xmlns:mc="http://schemas.openxmlformats.org/markup-compatibility/2006">
              <mc:Choice xmlns:v="urn:schemas-microsoft-com:vml" Requires="v">
                <p:oleObj name="Photo Editor Photo" r:id="rId6" imgW="1628571" imgH="1980952" progId="MSPhotoEd.3">
                  <p:embed/>
                </p:oleObj>
              </mc:Choice>
              <mc:Fallback>
                <p:oleObj name="Photo Editor Photo" r:id="rId6" imgW="1628571" imgH="1980952" progId="MSPhotoEd.3">
                  <p:embed/>
                  <p:pic>
                    <p:nvPicPr>
                      <p:cNvPr id="13"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566" y="3284541"/>
                        <a:ext cx="1800225"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1"/>
          <p:cNvGraphicFramePr>
            <a:graphicFrameLocks noChangeAspect="1"/>
          </p:cNvGraphicFramePr>
          <p:nvPr/>
        </p:nvGraphicFramePr>
        <p:xfrm>
          <a:off x="6659565" y="5229226"/>
          <a:ext cx="1798637" cy="1582739"/>
        </p:xfrm>
        <a:graphic>
          <a:graphicData uri="http://schemas.openxmlformats.org/presentationml/2006/ole">
            <mc:AlternateContent xmlns:mc="http://schemas.openxmlformats.org/markup-compatibility/2006">
              <mc:Choice xmlns:v="urn:schemas-microsoft-com:vml" Requires="v">
                <p:oleObj name="Photo Editor Photo" r:id="rId8" imgW="3428571" imgH="3428571" progId="MSPhotoEd.3">
                  <p:embed/>
                </p:oleObj>
              </mc:Choice>
              <mc:Fallback>
                <p:oleObj name="Photo Editor Photo" r:id="rId8" imgW="3428571" imgH="3428571" progId="MSPhotoEd.3">
                  <p:embed/>
                  <p:pic>
                    <p:nvPicPr>
                      <p:cNvPr id="14"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9565" y="5229226"/>
                        <a:ext cx="1798637" cy="1582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a:spLocks noChangeArrowheads="1"/>
          </p:cNvSpPr>
          <p:nvPr/>
        </p:nvSpPr>
        <p:spPr bwMode="auto">
          <a:xfrm>
            <a:off x="8494713" y="595315"/>
            <a:ext cx="458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cs-CZ" altLang="en-US" baseline="0">
                <a:sym typeface="Symbol" pitchFamily="18" charset="2"/>
              </a:rPr>
              <a:t>F</a:t>
            </a:r>
            <a:r>
              <a:rPr lang="cs-CZ" altLang="en-US" baseline="-25000">
                <a:sym typeface="Symbol" pitchFamily="18" charset="2"/>
              </a:rPr>
              <a:t>2</a:t>
            </a:r>
          </a:p>
        </p:txBody>
      </p:sp>
      <p:sp>
        <p:nvSpPr>
          <p:cNvPr id="16" name="Rectangle 17"/>
          <p:cNvSpPr>
            <a:spLocks noChangeArrowheads="1"/>
          </p:cNvSpPr>
          <p:nvPr/>
        </p:nvSpPr>
        <p:spPr bwMode="auto">
          <a:xfrm>
            <a:off x="8494714" y="2108202"/>
            <a:ext cx="5774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aseline="0">
                <a:sym typeface="Symbol" pitchFamily="18" charset="2"/>
              </a:rPr>
              <a:t>Cl</a:t>
            </a:r>
            <a:r>
              <a:rPr lang="cs-CZ" altLang="en-US" baseline="-25000">
                <a:sym typeface="Symbol" pitchFamily="18" charset="2"/>
              </a:rPr>
              <a:t>2</a:t>
            </a:r>
          </a:p>
        </p:txBody>
      </p:sp>
      <p:sp>
        <p:nvSpPr>
          <p:cNvPr id="17" name="Rectangle 18"/>
          <p:cNvSpPr>
            <a:spLocks noChangeArrowheads="1"/>
          </p:cNvSpPr>
          <p:nvPr/>
        </p:nvSpPr>
        <p:spPr bwMode="auto">
          <a:xfrm>
            <a:off x="8494715" y="3932241"/>
            <a:ext cx="5950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aseline="0">
                <a:sym typeface="Symbol" pitchFamily="18" charset="2"/>
              </a:rPr>
              <a:t>Br</a:t>
            </a:r>
            <a:r>
              <a:rPr lang="cs-CZ" altLang="en-US" baseline="-25000">
                <a:sym typeface="Symbol" pitchFamily="18" charset="2"/>
              </a:rPr>
              <a:t>2</a:t>
            </a:r>
          </a:p>
        </p:txBody>
      </p:sp>
      <p:sp>
        <p:nvSpPr>
          <p:cNvPr id="18" name="Rectangle 19"/>
          <p:cNvSpPr>
            <a:spLocks noChangeArrowheads="1"/>
          </p:cNvSpPr>
          <p:nvPr/>
        </p:nvSpPr>
        <p:spPr bwMode="auto">
          <a:xfrm>
            <a:off x="8494713" y="5875341"/>
            <a:ext cx="389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defRPr sz="2400" baseline="30000">
                <a:solidFill>
                  <a:schemeClr val="tx1"/>
                </a:solidFill>
                <a:latin typeface="Times New Roman" pitchFamily="18" charset="0"/>
              </a:defRPr>
            </a:lvl1pPr>
            <a:lvl2pPr marL="742950" indent="-285750" eaLnBrk="0" hangingPunct="0">
              <a:defRPr sz="2400" baseline="30000">
                <a:solidFill>
                  <a:schemeClr val="tx1"/>
                </a:solidFill>
                <a:latin typeface="Times New Roman" pitchFamily="18" charset="0"/>
              </a:defRPr>
            </a:lvl2pPr>
            <a:lvl3pPr marL="1143000" indent="-228600" eaLnBrk="0" hangingPunct="0">
              <a:defRPr sz="2400" baseline="30000">
                <a:solidFill>
                  <a:schemeClr val="tx1"/>
                </a:solidFill>
                <a:latin typeface="Times New Roman" pitchFamily="18" charset="0"/>
              </a:defRPr>
            </a:lvl3pPr>
            <a:lvl4pPr marL="1600200" indent="-228600" eaLnBrk="0" hangingPunct="0">
              <a:defRPr sz="2400" baseline="30000">
                <a:solidFill>
                  <a:schemeClr val="tx1"/>
                </a:solidFill>
                <a:latin typeface="Times New Roman" pitchFamily="18" charset="0"/>
              </a:defRPr>
            </a:lvl4pPr>
            <a:lvl5pPr marL="2057400" indent="-228600" eaLnBrk="0" hangingPunct="0">
              <a:defRPr sz="2400" baseline="30000">
                <a:solidFill>
                  <a:schemeClr val="tx1"/>
                </a:solidFill>
                <a:latin typeface="Times New Roman" pitchFamily="18" charset="0"/>
              </a:defRPr>
            </a:lvl5pPr>
            <a:lvl6pPr marL="25146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6pPr>
            <a:lvl7pPr marL="29718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7pPr>
            <a:lvl8pPr marL="34290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8pPr>
            <a:lvl9pPr marL="3886200" indent="-228600" eaLnBrk="0" fontAlgn="base" hangingPunct="0">
              <a:spcBef>
                <a:spcPct val="20000"/>
              </a:spcBef>
              <a:spcAft>
                <a:spcPct val="0"/>
              </a:spcAft>
              <a:buClr>
                <a:schemeClr val="bg2"/>
              </a:buClr>
              <a:buSzPct val="75000"/>
              <a:buFont typeface="Wingdings" pitchFamily="2" charset="2"/>
              <a:defRPr sz="2400" baseline="30000">
                <a:solidFill>
                  <a:schemeClr val="tx1"/>
                </a:solidFill>
                <a:latin typeface="Times New Roman" pitchFamily="18" charset="0"/>
              </a:defRPr>
            </a:lvl9pPr>
          </a:lstStyle>
          <a:p>
            <a:pPr eaLnBrk="1" hangingPunct="1"/>
            <a:r>
              <a:rPr lang="en-US" altLang="en-US" baseline="0">
                <a:sym typeface="Symbol" pitchFamily="18" charset="2"/>
              </a:rPr>
              <a:t>I</a:t>
            </a:r>
            <a:r>
              <a:rPr lang="cs-CZ" altLang="en-US" baseline="-25000">
                <a:sym typeface="Symbol" pitchFamily="18" charset="2"/>
              </a:rPr>
              <a:t>2</a:t>
            </a:r>
          </a:p>
        </p:txBody>
      </p:sp>
      <p:pic>
        <p:nvPicPr>
          <p:cNvPr id="77839"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5007" y="2534225"/>
            <a:ext cx="4774351" cy="2420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553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240360" y="1308423"/>
            <a:ext cx="8663279" cy="5549577"/>
          </a:xfrm>
        </p:spPr>
        <p:txBody>
          <a:bodyPr>
            <a:normAutofit/>
          </a:bodyPr>
          <a:lstStyle/>
          <a:p>
            <a:pPr marL="0" indent="0" algn="just">
              <a:buNone/>
            </a:pPr>
            <a:r>
              <a:rPr lang="cs-CZ" altLang="en-US" sz="2000" i="1" dirty="0">
                <a:cs typeface="Arial" panose="020B0604020202020204" pitchFamily="34" charset="0"/>
              </a:rPr>
              <a:t>odstupňování bodů varu </a:t>
            </a:r>
            <a:r>
              <a:rPr lang="cs-CZ" altLang="en-US" sz="2000" dirty="0">
                <a:cs typeface="Arial" panose="020B0604020202020204" pitchFamily="34" charset="0"/>
              </a:rPr>
              <a:t>=  důsledek van der </a:t>
            </a:r>
            <a:r>
              <a:rPr lang="cs-CZ" altLang="en-US" sz="2000" dirty="0" err="1">
                <a:cs typeface="Arial" panose="020B0604020202020204" pitchFamily="34" charset="0"/>
              </a:rPr>
              <a:t>Waalsových</a:t>
            </a:r>
            <a:r>
              <a:rPr lang="cs-CZ" altLang="en-US" sz="2000" dirty="0">
                <a:cs typeface="Arial" panose="020B0604020202020204" pitchFamily="34" charset="0"/>
              </a:rPr>
              <a:t> mezimolekulárních sil </a:t>
            </a:r>
            <a:endParaRPr lang="cs-CZ" sz="2000" dirty="0">
              <a:cs typeface="Arial" panose="020B0604020202020204" pitchFamily="34" charset="0"/>
            </a:endParaRPr>
          </a:p>
          <a:p>
            <a:pPr marL="0" indent="0" algn="just">
              <a:buNone/>
            </a:pPr>
            <a:endParaRPr lang="cs-CZ" altLang="en-US" sz="800" dirty="0">
              <a:cs typeface="Arial" panose="020B0604020202020204" pitchFamily="34" charset="0"/>
            </a:endParaRPr>
          </a:p>
          <a:p>
            <a:pPr marL="0" indent="0" algn="just">
              <a:buNone/>
            </a:pPr>
            <a:r>
              <a:rPr lang="cs-CZ" altLang="en-US" sz="2000" i="1" dirty="0">
                <a:cs typeface="Arial" panose="020B0604020202020204" pitchFamily="34" charset="0"/>
              </a:rPr>
              <a:t>vysoké hodnoty IE, EA a elektronegativity </a:t>
            </a:r>
            <a:r>
              <a:rPr lang="cs-CZ" altLang="en-US" sz="2000" dirty="0">
                <a:cs typeface="Arial" panose="020B0604020202020204" pitchFamily="34" charset="0"/>
              </a:rPr>
              <a:t>(F</a:t>
            </a:r>
            <a:r>
              <a:rPr lang="cs-CZ" altLang="en-US" sz="2000" baseline="-25000" dirty="0">
                <a:cs typeface="Arial" panose="020B0604020202020204" pitchFamily="34" charset="0"/>
              </a:rPr>
              <a:t>2</a:t>
            </a:r>
            <a:r>
              <a:rPr lang="cs-CZ" altLang="en-US" sz="2000" dirty="0">
                <a:cs typeface="Arial" panose="020B0604020202020204" pitchFamily="34" charset="0"/>
              </a:rPr>
              <a:t> nejvyšší elektronegativita ze všech prvků) </a:t>
            </a:r>
          </a:p>
          <a:p>
            <a:pPr marL="0" indent="0" algn="just">
              <a:buNone/>
            </a:pPr>
            <a:endParaRPr lang="cs-CZ" altLang="en-US" sz="800" dirty="0">
              <a:cs typeface="Arial" panose="020B0604020202020204" pitchFamily="34" charset="0"/>
            </a:endParaRPr>
          </a:p>
          <a:p>
            <a:pPr marL="0" indent="0" algn="just">
              <a:buNone/>
            </a:pPr>
            <a:r>
              <a:rPr lang="cs-CZ" altLang="en-US" sz="2000" i="1" dirty="0">
                <a:cs typeface="Arial" panose="020B0604020202020204" pitchFamily="34" charset="0"/>
              </a:rPr>
              <a:t>snadná tvorba aniontů</a:t>
            </a:r>
            <a:r>
              <a:rPr lang="cs-CZ" altLang="en-US" sz="2000" dirty="0">
                <a:cs typeface="Arial" panose="020B0604020202020204" pitchFamily="34" charset="0"/>
              </a:rPr>
              <a:t>; zejména s prvky o nízké elektronegativitě přecházejí za uvolnění velkého množství energie do stavu X</a:t>
            </a:r>
            <a:r>
              <a:rPr lang="cs-CZ" altLang="en-US" sz="2000" baseline="30000" dirty="0">
                <a:cs typeface="Arial" panose="020B0604020202020204" pitchFamily="34" charset="0"/>
              </a:rPr>
              <a:t>-</a:t>
            </a:r>
            <a:r>
              <a:rPr lang="cs-CZ" altLang="en-US" sz="2000" dirty="0">
                <a:cs typeface="Arial" panose="020B0604020202020204" pitchFamily="34" charset="0"/>
              </a:rPr>
              <a:t> se stálou konfigurací vzácného plynu </a:t>
            </a: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ox</a:t>
            </a:r>
            <a:r>
              <a:rPr lang="cs-CZ" altLang="en-US" sz="2000" dirty="0">
                <a:cs typeface="Arial" panose="020B0604020202020204" pitchFamily="34" charset="0"/>
                <a:sym typeface="Symbol" pitchFamily="18" charset="2"/>
              </a:rPr>
              <a:t>. číslo –I</a:t>
            </a:r>
          </a:p>
          <a:p>
            <a:pPr marL="0" indent="0" algn="just">
              <a:buNone/>
            </a:pPr>
            <a:endParaRPr lang="cs-CZ" altLang="en-US" sz="800" dirty="0">
              <a:cs typeface="Arial" panose="020B0604020202020204" pitchFamily="34" charset="0"/>
              <a:sym typeface="Symbol" pitchFamily="18" charset="2"/>
            </a:endParaRPr>
          </a:p>
          <a:p>
            <a:pPr marL="0" indent="0" algn="just">
              <a:buNone/>
            </a:pPr>
            <a:r>
              <a:rPr lang="cs-CZ" altLang="en-US" sz="2000" i="1" dirty="0">
                <a:cs typeface="Arial" panose="020B0604020202020204" pitchFamily="34" charset="0"/>
                <a:sym typeface="Symbol" pitchFamily="18" charset="2"/>
              </a:rPr>
              <a:t>lehčí halogen je vždy schopen oxidovat </a:t>
            </a:r>
            <a:r>
              <a:rPr lang="en-US" altLang="en-US" sz="2000" i="1" dirty="0" err="1">
                <a:cs typeface="Arial" panose="020B0604020202020204" pitchFamily="34" charset="0"/>
                <a:sym typeface="Symbol" pitchFamily="18" charset="2"/>
              </a:rPr>
              <a:t>halogenidov</a:t>
            </a:r>
            <a:r>
              <a:rPr lang="cs-CZ" altLang="en-US" sz="2000" i="1" dirty="0">
                <a:cs typeface="Arial" panose="020B0604020202020204" pitchFamily="34" charset="0"/>
                <a:sym typeface="Symbol" pitchFamily="18" charset="2"/>
              </a:rPr>
              <a:t>ý</a:t>
            </a:r>
            <a:r>
              <a:rPr lang="en-US" altLang="en-US" sz="2000" i="1" dirty="0">
                <a:cs typeface="Arial" panose="020B0604020202020204" pitchFamily="34" charset="0"/>
                <a:sym typeface="Symbol" pitchFamily="18" charset="2"/>
              </a:rPr>
              <a:t> </a:t>
            </a:r>
            <a:r>
              <a:rPr lang="cs-CZ" altLang="en-US" sz="2000" i="1" dirty="0">
                <a:cs typeface="Arial" panose="020B0604020202020204" pitchFamily="34" charset="0"/>
                <a:sym typeface="Symbol" pitchFamily="18" charset="2"/>
              </a:rPr>
              <a:t>anion těžšího prvku </a:t>
            </a:r>
            <a:r>
              <a:rPr lang="cs-CZ" altLang="en-US" sz="2000" dirty="0">
                <a:cs typeface="Arial" panose="020B0604020202020204" pitchFamily="34" charset="0"/>
                <a:sym typeface="Symbol" pitchFamily="18" charset="2"/>
              </a:rPr>
              <a:t>a vylučovat ho z vod. roztoku v elementární formě</a:t>
            </a:r>
          </a:p>
          <a:p>
            <a:pPr marL="0" indent="0" algn="just">
              <a:buNone/>
            </a:pPr>
            <a:endParaRPr lang="cs-CZ" altLang="en-US" sz="800" dirty="0">
              <a:cs typeface="Arial" panose="020B0604020202020204" pitchFamily="34" charset="0"/>
              <a:sym typeface="Symbol" pitchFamily="18" charset="2"/>
            </a:endParaRPr>
          </a:p>
          <a:p>
            <a:pPr marL="0" indent="0" algn="just">
              <a:buNone/>
            </a:pPr>
            <a:r>
              <a:rPr lang="cs-CZ" altLang="en-US" sz="2000" i="1" dirty="0">
                <a:cs typeface="Arial" panose="020B0604020202020204" pitchFamily="34" charset="0"/>
                <a:sym typeface="Symbol" pitchFamily="18" charset="2"/>
              </a:rPr>
              <a:t>schopnost vytvářet s kovy přímo soli </a:t>
            </a: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solitvorné</a:t>
            </a:r>
            <a:r>
              <a:rPr lang="cs-CZ" altLang="en-US" sz="2000" dirty="0">
                <a:cs typeface="Arial" panose="020B0604020202020204" pitchFamily="34" charset="0"/>
                <a:sym typeface="Symbol" pitchFamily="18" charset="2"/>
              </a:rPr>
              <a:t> prvky</a:t>
            </a:r>
          </a:p>
          <a:p>
            <a:pPr marL="0" indent="0" algn="just">
              <a:buNone/>
            </a:pPr>
            <a:endParaRPr lang="cs-CZ" altLang="en-US" sz="800" dirty="0">
              <a:cs typeface="Arial" panose="020B0604020202020204" pitchFamily="34" charset="0"/>
              <a:sym typeface="Symbol" pitchFamily="18" charset="2"/>
            </a:endParaRPr>
          </a:p>
          <a:p>
            <a:pPr marL="0" indent="0" algn="just">
              <a:buNone/>
            </a:pPr>
            <a:r>
              <a:rPr lang="cs-CZ" altLang="en-US" sz="2000" i="1" dirty="0">
                <a:cs typeface="Arial" panose="020B0604020202020204" pitchFamily="34" charset="0"/>
              </a:rPr>
              <a:t>vysoká reaktivita halogenů </a:t>
            </a:r>
            <a:r>
              <a:rPr lang="cs-CZ" altLang="en-US" sz="2000" dirty="0">
                <a:cs typeface="Arial" panose="020B0604020202020204" pitchFamily="34" charset="0"/>
              </a:rPr>
              <a:t>(u F</a:t>
            </a:r>
            <a:r>
              <a:rPr lang="cs-CZ" altLang="en-US" sz="2000" baseline="-25000" dirty="0">
                <a:cs typeface="Arial" panose="020B0604020202020204" pitchFamily="34" charset="0"/>
              </a:rPr>
              <a:t>2</a:t>
            </a:r>
            <a:r>
              <a:rPr lang="cs-CZ" altLang="en-US" sz="2000" dirty="0">
                <a:cs typeface="Arial" panose="020B0604020202020204" pitchFamily="34" charset="0"/>
              </a:rPr>
              <a:t> je reaktivita tak vysoká, že nereaguje pouze s He, Ne, Ar) </a:t>
            </a:r>
            <a:r>
              <a:rPr lang="cs-CZ" altLang="en-US" sz="2000" dirty="0">
                <a:cs typeface="Arial" panose="020B0604020202020204" pitchFamily="34" charset="0"/>
                <a:sym typeface="Symbol" pitchFamily="18" charset="2"/>
              </a:rPr>
              <a:t> v přírodě se halogeny nenacházejí ve volném stavu, pouze ve sloučeninách</a:t>
            </a:r>
          </a:p>
        </p:txBody>
      </p:sp>
      <p:sp>
        <p:nvSpPr>
          <p:cNvPr id="2" name="Rectangle 2">
            <a:extLst>
              <a:ext uri="{FF2B5EF4-FFF2-40B4-BE49-F238E27FC236}">
                <a16:creationId xmlns:a16="http://schemas.microsoft.com/office/drawing/2014/main" id="{E8D4C2E0-2A8B-4056-9432-84B959165300}"/>
              </a:ext>
            </a:extLst>
          </p:cNvPr>
          <p:cNvSpPr>
            <a:spLocks noGrp="1" noChangeArrowheads="1"/>
          </p:cNvSpPr>
          <p:nvPr>
            <p:ph type="title"/>
          </p:nvPr>
        </p:nvSpPr>
        <p:spPr>
          <a:xfrm>
            <a:off x="327738" y="387220"/>
            <a:ext cx="3543300" cy="583163"/>
          </a:xfrm>
        </p:spPr>
        <p:txBody>
          <a:bodyPr>
            <a:normAutofit/>
          </a:bodyPr>
          <a:lstStyle/>
          <a:p>
            <a:pPr eaLnBrk="1" hangingPunct="1"/>
            <a:r>
              <a:rPr lang="cs-CZ" altLang="en-US" sz="2800" b="1" dirty="0">
                <a:latin typeface="+mn-lt"/>
              </a:rPr>
              <a:t>Vlastnosti halogenů</a:t>
            </a:r>
          </a:p>
        </p:txBody>
      </p:sp>
    </p:spTree>
    <p:extLst>
      <p:ext uri="{BB962C8B-B14F-4D97-AF65-F5344CB8AC3E}">
        <p14:creationId xmlns:p14="http://schemas.microsoft.com/office/powerpoint/2010/main" val="26148721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6780477C-6605-43BC-B56D-E8F72A36ACB9}"/>
              </a:ext>
            </a:extLst>
          </p:cNvPr>
          <p:cNvPicPr>
            <a:picLocks noChangeAspect="1"/>
          </p:cNvPicPr>
          <p:nvPr/>
        </p:nvPicPr>
        <p:blipFill>
          <a:blip r:embed="rId2"/>
          <a:stretch>
            <a:fillRect/>
          </a:stretch>
        </p:blipFill>
        <p:spPr>
          <a:xfrm>
            <a:off x="3834864" y="634483"/>
            <a:ext cx="4883097" cy="3080266"/>
          </a:xfrm>
          <a:prstGeom prst="rect">
            <a:avLst/>
          </a:prstGeom>
        </p:spPr>
      </p:pic>
      <p:pic>
        <p:nvPicPr>
          <p:cNvPr id="4104" name="Picture 8" descr="See the source image">
            <a:extLst>
              <a:ext uri="{FF2B5EF4-FFF2-40B4-BE49-F238E27FC236}">
                <a16:creationId xmlns:a16="http://schemas.microsoft.com/office/drawing/2014/main" id="{303BF059-14F2-482F-A04E-97972614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0" y="1221324"/>
            <a:ext cx="2716669" cy="20171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DDB79759-0392-4259-931F-11A3F255D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9" y="4391362"/>
            <a:ext cx="8968802" cy="209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670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228600" y="228601"/>
            <a:ext cx="8763000" cy="5155162"/>
          </a:xfrm>
        </p:spPr>
        <p:txBody>
          <a:bodyPr>
            <a:normAutofit fontScale="92500" lnSpcReduction="10000"/>
          </a:bodyPr>
          <a:lstStyle/>
          <a:p>
            <a:pPr marL="0" indent="0">
              <a:lnSpc>
                <a:spcPct val="110000"/>
              </a:lnSpc>
              <a:buNone/>
            </a:pPr>
            <a:r>
              <a:rPr lang="cs-CZ" altLang="en-US" sz="2000" b="1" dirty="0">
                <a:cs typeface="Arial" panose="020B0604020202020204" pitchFamily="34" charset="0"/>
                <a:sym typeface="Symbol" pitchFamily="18" charset="2"/>
              </a:rPr>
              <a:t>Oxidační čísla:</a:t>
            </a:r>
            <a:endParaRPr lang="en-US" altLang="en-US" sz="2000" b="1" dirty="0">
              <a:cs typeface="Arial" panose="020B0604020202020204" pitchFamily="34" charset="0"/>
              <a:sym typeface="Symbol" pitchFamily="18" charset="2"/>
            </a:endParaRPr>
          </a:p>
          <a:p>
            <a:pPr marL="0" indent="0">
              <a:lnSpc>
                <a:spcPct val="110000"/>
              </a:lnSpc>
              <a:buNone/>
            </a:pPr>
            <a:endParaRPr lang="cs-CZ" altLang="en-US" sz="2000" b="1" dirty="0">
              <a:cs typeface="Arial" panose="020B0604020202020204" pitchFamily="34" charset="0"/>
              <a:sym typeface="Symbol" pitchFamily="18" charset="2"/>
            </a:endParaRPr>
          </a:p>
          <a:p>
            <a:pPr marL="0" indent="0">
              <a:lnSpc>
                <a:spcPct val="110000"/>
              </a:lnSpc>
              <a:buNone/>
            </a:pPr>
            <a:r>
              <a:rPr lang="cs-CZ" altLang="en-US" sz="2000" dirty="0">
                <a:cs typeface="Arial" panose="020B0604020202020204" pitchFamily="34" charset="0"/>
                <a:sym typeface="Symbol" pitchFamily="18" charset="2"/>
              </a:rPr>
              <a:t>F</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jako jediný prvek nemůže mít jiné </a:t>
            </a:r>
            <a:r>
              <a:rPr lang="cs-CZ" altLang="en-US" sz="2000" dirty="0" err="1">
                <a:cs typeface="Arial" panose="020B0604020202020204" pitchFamily="34" charset="0"/>
                <a:sym typeface="Symbol" pitchFamily="18" charset="2"/>
              </a:rPr>
              <a:t>ox</a:t>
            </a:r>
            <a:r>
              <a:rPr lang="cs-CZ" altLang="en-US" sz="2000" dirty="0">
                <a:cs typeface="Arial" panose="020B0604020202020204" pitchFamily="34" charset="0"/>
                <a:sym typeface="Symbol" pitchFamily="18" charset="2"/>
              </a:rPr>
              <a:t>. číslo než </a:t>
            </a:r>
            <a:r>
              <a:rPr lang="cs-CZ" altLang="en-US" sz="2000" b="1" dirty="0">
                <a:cs typeface="Arial" panose="020B0604020202020204" pitchFamily="34" charset="0"/>
                <a:sym typeface="Symbol" pitchFamily="18" charset="2"/>
              </a:rPr>
              <a:t>– I</a:t>
            </a:r>
            <a:r>
              <a:rPr lang="cs-CZ" altLang="en-US" sz="2000" dirty="0">
                <a:cs typeface="Arial" panose="020B0604020202020204" pitchFamily="34" charset="0"/>
                <a:sym typeface="Symbol" pitchFamily="18" charset="2"/>
              </a:rPr>
              <a:t>  X ostatní halogeny další </a:t>
            </a:r>
            <a:r>
              <a:rPr lang="cs-CZ" altLang="en-US" sz="2000" dirty="0" err="1">
                <a:cs typeface="Arial" panose="020B0604020202020204" pitchFamily="34" charset="0"/>
                <a:sym typeface="Symbol" pitchFamily="18" charset="2"/>
              </a:rPr>
              <a:t>ox</a:t>
            </a:r>
            <a:r>
              <a:rPr lang="cs-CZ" altLang="en-US" sz="2000" dirty="0">
                <a:cs typeface="Arial" panose="020B0604020202020204" pitchFamily="34" charset="0"/>
                <a:sym typeface="Symbol" pitchFamily="18" charset="2"/>
              </a:rPr>
              <a:t>. čísla: </a:t>
            </a:r>
          </a:p>
          <a:p>
            <a:pPr eaLnBrk="1" hangingPunct="1">
              <a:lnSpc>
                <a:spcPct val="110000"/>
              </a:lnSpc>
              <a:buFont typeface="Wingdings" pitchFamily="2" charset="2"/>
              <a:buNone/>
            </a:pPr>
            <a:r>
              <a:rPr lang="cs-CZ" altLang="en-US" sz="2000" dirty="0">
                <a:cs typeface="Arial" panose="020B0604020202020204" pitchFamily="34" charset="0"/>
                <a:sym typeface="Symbol" pitchFamily="18" charset="2"/>
              </a:rPr>
              <a:t>						I, III, (IV), </a:t>
            </a:r>
            <a:r>
              <a:rPr lang="cs-CZ" altLang="en-US" sz="2000" b="1" dirty="0">
                <a:cs typeface="Arial" panose="020B0604020202020204" pitchFamily="34" charset="0"/>
                <a:sym typeface="Symbol" pitchFamily="18" charset="2"/>
              </a:rPr>
              <a:t>V, VII</a:t>
            </a:r>
          </a:p>
          <a:p>
            <a:pPr eaLnBrk="1" hangingPunct="1">
              <a:lnSpc>
                <a:spcPct val="110000"/>
              </a:lnSpc>
              <a:buFont typeface="Wingdings" pitchFamily="2" charset="2"/>
              <a:buNone/>
            </a:pPr>
            <a:endParaRPr lang="cs-CZ" altLang="en-US" sz="2000" b="1" dirty="0">
              <a:cs typeface="Arial" panose="020B0604020202020204" pitchFamily="34" charset="0"/>
              <a:sym typeface="Symbol" pitchFamily="18" charset="2"/>
            </a:endParaRPr>
          </a:p>
          <a:p>
            <a:pPr eaLnBrk="1" hangingPunct="1">
              <a:lnSpc>
                <a:spcPct val="110000"/>
              </a:lnSpc>
              <a:buFont typeface="Wingdings" pitchFamily="2" charset="2"/>
              <a:buNone/>
            </a:pPr>
            <a:r>
              <a:rPr lang="cs-CZ" altLang="en-US" sz="2000" b="1" dirty="0" err="1">
                <a:cs typeface="Arial" panose="020B0604020202020204" pitchFamily="34" charset="0"/>
                <a:sym typeface="Symbol" pitchFamily="18" charset="2"/>
              </a:rPr>
              <a:t>ox</a:t>
            </a:r>
            <a:r>
              <a:rPr lang="cs-CZ" altLang="en-US" sz="2000" b="1" dirty="0">
                <a:cs typeface="Arial" panose="020B0604020202020204" pitchFamily="34" charset="0"/>
                <a:sym typeface="Symbol" pitchFamily="18" charset="2"/>
              </a:rPr>
              <a:t>. č. VII </a:t>
            </a:r>
            <a:r>
              <a:rPr lang="cs-CZ" altLang="en-US" sz="2000" dirty="0">
                <a:cs typeface="Arial" panose="020B0604020202020204" pitchFamily="34" charset="0"/>
                <a:sym typeface="Symbol" pitchFamily="18" charset="2"/>
              </a:rPr>
              <a:t>- uplatnění všech elektronů na orbitalech </a:t>
            </a:r>
            <a:r>
              <a:rPr lang="en-US" altLang="en-US" sz="2000" dirty="0">
                <a:cs typeface="Arial" panose="020B0604020202020204" pitchFamily="34" charset="0"/>
              </a:rPr>
              <a:t>ns</a:t>
            </a:r>
            <a:r>
              <a:rPr lang="cs-CZ" altLang="en-US" sz="2000" baseline="30000" dirty="0">
                <a:cs typeface="Arial" panose="020B0604020202020204" pitchFamily="34" charset="0"/>
              </a:rPr>
              <a:t>2</a:t>
            </a:r>
            <a:r>
              <a:rPr lang="cs-CZ" altLang="en-US" sz="2000" dirty="0">
                <a:cs typeface="Arial" panose="020B0604020202020204" pitchFamily="34" charset="0"/>
              </a:rPr>
              <a:t>np</a:t>
            </a:r>
            <a:r>
              <a:rPr lang="cs-CZ" altLang="en-US" sz="2000" baseline="30000" dirty="0">
                <a:cs typeface="Arial" panose="020B0604020202020204" pitchFamily="34" charset="0"/>
              </a:rPr>
              <a:t>5</a:t>
            </a:r>
          </a:p>
          <a:p>
            <a:pPr eaLnBrk="1" hangingPunct="1">
              <a:lnSpc>
                <a:spcPct val="110000"/>
              </a:lnSpc>
              <a:buFont typeface="Wingdings" pitchFamily="2" charset="2"/>
              <a:buNone/>
            </a:pPr>
            <a:endParaRPr lang="cs-CZ" altLang="en-US" sz="2000" dirty="0">
              <a:cs typeface="Arial" panose="020B0604020202020204" pitchFamily="34" charset="0"/>
            </a:endParaRPr>
          </a:p>
          <a:p>
            <a:pPr eaLnBrk="1" hangingPunct="1">
              <a:lnSpc>
                <a:spcPct val="110000"/>
              </a:lnSpc>
              <a:buFont typeface="Wingdings" pitchFamily="2" charset="2"/>
              <a:buNone/>
            </a:pPr>
            <a:r>
              <a:rPr lang="cs-CZ" altLang="en-US" sz="2000" b="1" dirty="0" err="1">
                <a:cs typeface="Arial" panose="020B0604020202020204" pitchFamily="34" charset="0"/>
              </a:rPr>
              <a:t>ox</a:t>
            </a:r>
            <a:r>
              <a:rPr lang="cs-CZ" altLang="en-US" sz="2000" b="1" dirty="0">
                <a:cs typeface="Arial" panose="020B0604020202020204" pitchFamily="34" charset="0"/>
              </a:rPr>
              <a:t>. č. V</a:t>
            </a:r>
            <a:r>
              <a:rPr lang="cs-CZ" altLang="en-US" sz="2000" b="1"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 stálost </a:t>
            </a:r>
            <a:r>
              <a:rPr lang="cs-CZ" altLang="en-US" sz="2000" dirty="0" err="1">
                <a:cs typeface="Arial" panose="020B0604020202020204" pitchFamily="34" charset="0"/>
                <a:sym typeface="Symbol" pitchFamily="18" charset="2"/>
              </a:rPr>
              <a:t>ox</a:t>
            </a:r>
            <a:r>
              <a:rPr lang="cs-CZ" altLang="en-US" sz="2000" dirty="0">
                <a:cs typeface="Arial" panose="020B0604020202020204" pitchFamily="34" charset="0"/>
                <a:sym typeface="Symbol" pitchFamily="18" charset="2"/>
              </a:rPr>
              <a:t>. čísla stoupá podél podskupiny směrem k těžším homologům; stabilizace valenčních </a:t>
            </a:r>
            <a:r>
              <a:rPr lang="cs-CZ" altLang="en-US" sz="2000" dirty="0" err="1">
                <a:cs typeface="Arial" panose="020B0604020202020204" pitchFamily="34" charset="0"/>
                <a:sym typeface="Symbol" pitchFamily="18" charset="2"/>
              </a:rPr>
              <a:t>eletonů</a:t>
            </a:r>
            <a:r>
              <a:rPr lang="cs-CZ" altLang="en-US" sz="2000" dirty="0">
                <a:cs typeface="Arial" panose="020B0604020202020204" pitchFamily="34" charset="0"/>
                <a:sym typeface="Symbol" pitchFamily="18" charset="2"/>
              </a:rPr>
              <a:t> na orbitalech </a:t>
            </a:r>
            <a:r>
              <a:rPr lang="en-US" altLang="en-US" sz="2000" dirty="0">
                <a:cs typeface="Arial" panose="020B0604020202020204" pitchFamily="34" charset="0"/>
              </a:rPr>
              <a:t>ns</a:t>
            </a:r>
            <a:r>
              <a:rPr lang="cs-CZ" altLang="en-US" sz="2000" baseline="30000" dirty="0">
                <a:cs typeface="Arial" panose="020B0604020202020204" pitchFamily="34" charset="0"/>
              </a:rPr>
              <a:t>2</a:t>
            </a:r>
            <a:r>
              <a:rPr lang="cs-CZ" altLang="en-US" sz="2000" dirty="0">
                <a:cs typeface="Arial" panose="020B0604020202020204" pitchFamily="34" charset="0"/>
              </a:rPr>
              <a:t> (tzv. inertní el. </a:t>
            </a:r>
            <a:r>
              <a:rPr lang="en-US" altLang="en-US" sz="2000" dirty="0">
                <a:cs typeface="Arial" panose="020B0604020202020204" pitchFamily="34" charset="0"/>
              </a:rPr>
              <a:t>ns</a:t>
            </a:r>
            <a:r>
              <a:rPr lang="cs-CZ" altLang="en-US" sz="2000" baseline="30000" dirty="0">
                <a:cs typeface="Arial" panose="020B0604020202020204" pitchFamily="34" charset="0"/>
              </a:rPr>
              <a:t>2</a:t>
            </a:r>
            <a:r>
              <a:rPr lang="cs-CZ" altLang="en-US" sz="2000" dirty="0">
                <a:cs typeface="Arial" panose="020B0604020202020204" pitchFamily="34" charset="0"/>
              </a:rPr>
              <a:t> pár) </a:t>
            </a:r>
            <a:r>
              <a:rPr lang="cs-CZ" altLang="en-US" sz="2000" dirty="0">
                <a:cs typeface="Arial" panose="020B0604020202020204" pitchFamily="34" charset="0"/>
                <a:sym typeface="Symbol" pitchFamily="18" charset="2"/>
              </a:rPr>
              <a:t> existuje stálý I</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ale Cl</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a Br</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neexistují.</a:t>
            </a:r>
          </a:p>
          <a:p>
            <a:pPr eaLnBrk="1" hangingPunct="1">
              <a:lnSpc>
                <a:spcPct val="110000"/>
              </a:lnSpc>
              <a:buFont typeface="Wingdings" pitchFamily="2" charset="2"/>
              <a:buNone/>
            </a:pPr>
            <a:endParaRPr lang="cs-CZ" altLang="en-US" sz="2000" dirty="0">
              <a:cs typeface="Arial" panose="020B0604020202020204" pitchFamily="34" charset="0"/>
              <a:sym typeface="Symbol" pitchFamily="18" charset="2"/>
            </a:endParaRPr>
          </a:p>
          <a:p>
            <a:pPr>
              <a:lnSpc>
                <a:spcPct val="110000"/>
              </a:lnSpc>
              <a:buNone/>
            </a:pPr>
            <a:r>
              <a:rPr lang="en-US" altLang="en-US" sz="2000" dirty="0">
                <a:cs typeface="Arial" panose="020B0604020202020204" pitchFamily="34" charset="0"/>
              </a:rPr>
              <a:t>H</a:t>
            </a:r>
            <a:r>
              <a:rPr lang="cs-CZ" altLang="en-US" sz="2000" dirty="0" err="1">
                <a:cs typeface="Arial" panose="020B0604020202020204" pitchFamily="34" charset="0"/>
              </a:rPr>
              <a:t>alogeny</a:t>
            </a:r>
            <a:r>
              <a:rPr lang="cs-CZ" altLang="en-US" sz="2000" dirty="0">
                <a:cs typeface="Arial" panose="020B0604020202020204" pitchFamily="34" charset="0"/>
              </a:rPr>
              <a:t> s kovalentními </a:t>
            </a:r>
            <a:r>
              <a:rPr lang="cs-CZ" altLang="en-US" sz="2000" dirty="0" err="1">
                <a:cs typeface="Arial" panose="020B0604020202020204" pitchFamily="34" charset="0"/>
              </a:rPr>
              <a:t>biatomickými</a:t>
            </a:r>
            <a:r>
              <a:rPr lang="cs-CZ" altLang="en-US" sz="2000" dirty="0">
                <a:cs typeface="Arial" panose="020B0604020202020204" pitchFamily="34" charset="0"/>
              </a:rPr>
              <a:t> molekulami se lépe rozpouštějí v málo polárních rozpouštědlech (CS</a:t>
            </a:r>
            <a:r>
              <a:rPr lang="cs-CZ" altLang="en-US" sz="2000" baseline="-25000" dirty="0">
                <a:cs typeface="Arial" panose="020B0604020202020204" pitchFamily="34" charset="0"/>
              </a:rPr>
              <a:t>2</a:t>
            </a:r>
            <a:r>
              <a:rPr lang="cs-CZ" altLang="en-US" sz="2000" dirty="0">
                <a:cs typeface="Arial" panose="020B0604020202020204" pitchFamily="34" charset="0"/>
              </a:rPr>
              <a:t>, CHCl</a:t>
            </a:r>
            <a:r>
              <a:rPr lang="cs-CZ" altLang="en-US" sz="2000" baseline="-25000" dirty="0">
                <a:cs typeface="Arial" panose="020B0604020202020204" pitchFamily="34" charset="0"/>
              </a:rPr>
              <a:t>3</a:t>
            </a:r>
            <a:r>
              <a:rPr lang="cs-CZ" altLang="en-US" sz="2000" dirty="0">
                <a:cs typeface="Arial" panose="020B0604020202020204" pitchFamily="34" charset="0"/>
              </a:rPr>
              <a:t>, CCl</a:t>
            </a:r>
            <a:r>
              <a:rPr lang="cs-CZ" altLang="en-US" sz="2000" baseline="-25000" dirty="0">
                <a:cs typeface="Arial" panose="020B0604020202020204" pitchFamily="34" charset="0"/>
              </a:rPr>
              <a:t>4</a:t>
            </a:r>
            <a:r>
              <a:rPr lang="cs-CZ" altLang="en-US" sz="2000" dirty="0">
                <a:cs typeface="Arial" panose="020B0604020202020204" pitchFamily="34" charset="0"/>
              </a:rPr>
              <a:t>, C</a:t>
            </a:r>
            <a:r>
              <a:rPr lang="cs-CZ" altLang="en-US" sz="2000" baseline="-25000" dirty="0">
                <a:cs typeface="Arial" panose="020B0604020202020204" pitchFamily="34" charset="0"/>
              </a:rPr>
              <a:t>6</a:t>
            </a:r>
            <a:r>
              <a:rPr lang="cs-CZ" altLang="en-US" sz="2000" dirty="0">
                <a:cs typeface="Arial" panose="020B0604020202020204" pitchFamily="34" charset="0"/>
              </a:rPr>
              <a:t>H</a:t>
            </a:r>
            <a:r>
              <a:rPr lang="cs-CZ" altLang="en-US" sz="2000" baseline="-25000" dirty="0">
                <a:cs typeface="Arial" panose="020B0604020202020204" pitchFamily="34" charset="0"/>
              </a:rPr>
              <a:t>6</a:t>
            </a:r>
            <a:r>
              <a:rPr lang="cs-CZ" altLang="en-US" sz="2000" dirty="0">
                <a:cs typeface="Arial" panose="020B0604020202020204" pitchFamily="34" charset="0"/>
              </a:rPr>
              <a:t>)</a:t>
            </a:r>
          </a:p>
          <a:p>
            <a:pPr eaLnBrk="1" hangingPunct="1">
              <a:lnSpc>
                <a:spcPct val="110000"/>
              </a:lnSpc>
              <a:buFont typeface="Wingdings" pitchFamily="2" charset="2"/>
              <a:buNone/>
            </a:pPr>
            <a:endParaRPr lang="cs-CZ" altLang="en-US" sz="2000" dirty="0">
              <a:cs typeface="Arial" panose="020B0604020202020204" pitchFamily="34" charset="0"/>
              <a:sym typeface="Symbol" pitchFamily="18" charset="2"/>
            </a:endParaRPr>
          </a:p>
        </p:txBody>
      </p:sp>
    </p:spTree>
    <p:extLst>
      <p:ext uri="{BB962C8B-B14F-4D97-AF65-F5344CB8AC3E}">
        <p14:creationId xmlns:p14="http://schemas.microsoft.com/office/powerpoint/2010/main" val="18960095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152400" y="381000"/>
            <a:ext cx="8763000" cy="6324600"/>
          </a:xfrm>
        </p:spPr>
        <p:txBody>
          <a:bodyPr>
            <a:normAutofit lnSpcReduction="10000"/>
          </a:bodyPr>
          <a:lstStyle/>
          <a:p>
            <a:pPr marL="0" indent="0">
              <a:buNone/>
            </a:pPr>
            <a:r>
              <a:rPr lang="cs-CZ" altLang="en-US" sz="2000" dirty="0">
                <a:cs typeface="Arial" panose="020B0604020202020204" pitchFamily="34" charset="0"/>
              </a:rPr>
              <a:t>1) vodné roztoky halogenů podléhají pomalé hydrolýze:</a:t>
            </a:r>
          </a:p>
          <a:p>
            <a:pPr marL="0" indent="0">
              <a:buNone/>
            </a:pPr>
            <a:r>
              <a:rPr lang="cs-CZ" altLang="en-US" sz="2000" dirty="0">
                <a:cs typeface="Arial" panose="020B0604020202020204" pitchFamily="34" charset="0"/>
              </a:rPr>
              <a:t>  pro Cl</a:t>
            </a:r>
            <a:r>
              <a:rPr lang="cs-CZ" altLang="en-US" sz="2000" baseline="-25000" dirty="0">
                <a:cs typeface="Arial" panose="020B0604020202020204" pitchFamily="34" charset="0"/>
              </a:rPr>
              <a:t>2</a:t>
            </a:r>
            <a:r>
              <a:rPr lang="cs-CZ" altLang="en-US" sz="2000" dirty="0">
                <a:cs typeface="Arial" panose="020B0604020202020204" pitchFamily="34" charset="0"/>
              </a:rPr>
              <a:t>, Br</a:t>
            </a:r>
            <a:r>
              <a:rPr lang="cs-CZ" altLang="en-US" sz="2000" baseline="-25000" dirty="0">
                <a:cs typeface="Arial" panose="020B0604020202020204" pitchFamily="34" charset="0"/>
              </a:rPr>
              <a:t>2</a:t>
            </a:r>
            <a:r>
              <a:rPr lang="cs-CZ" altLang="en-US" sz="2000" dirty="0">
                <a:cs typeface="Arial" panose="020B0604020202020204" pitchFamily="34" charset="0"/>
              </a:rPr>
              <a:t>, I</a:t>
            </a:r>
            <a:r>
              <a:rPr lang="cs-CZ" altLang="en-US" sz="2000" baseline="-25000" dirty="0">
                <a:cs typeface="Arial" panose="020B0604020202020204" pitchFamily="34" charset="0"/>
              </a:rPr>
              <a:t>2</a:t>
            </a:r>
            <a:r>
              <a:rPr lang="cs-CZ" altLang="en-US" sz="2000" dirty="0">
                <a:cs typeface="Arial" panose="020B0604020202020204" pitchFamily="34" charset="0"/>
              </a:rPr>
              <a:t> platí:</a:t>
            </a:r>
          </a:p>
          <a:p>
            <a:pPr eaLnBrk="1" hangingPunct="1">
              <a:buFont typeface="Wingdings" pitchFamily="2" charset="2"/>
              <a:buNone/>
            </a:pPr>
            <a:r>
              <a:rPr lang="cs-CZ" altLang="en-US" sz="2000" dirty="0">
                <a:cs typeface="Arial" panose="020B0604020202020204" pitchFamily="34" charset="0"/>
              </a:rPr>
              <a:t>			X</a:t>
            </a:r>
            <a:r>
              <a:rPr lang="cs-CZ" altLang="en-US" sz="2000" baseline="-25000" dirty="0">
                <a:cs typeface="Arial" panose="020B0604020202020204" pitchFamily="34" charset="0"/>
              </a:rPr>
              <a:t>2</a:t>
            </a:r>
            <a:r>
              <a:rPr lang="cs-CZ" altLang="en-US" sz="2000" dirty="0">
                <a:cs typeface="Arial" panose="020B0604020202020204" pitchFamily="34" charset="0"/>
              </a:rPr>
              <a:t> + 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HX + HXO</a:t>
            </a: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1800" dirty="0">
                <a:cs typeface="Arial" panose="020B0604020202020204" pitchFamily="34" charset="0"/>
                <a:sym typeface="Symbol" pitchFamily="18" charset="2"/>
              </a:rPr>
              <a:t>(viz např. chlorování pitné vody) </a:t>
            </a:r>
          </a:p>
          <a:p>
            <a:pPr eaLnBrk="1" hangingPunct="1">
              <a:buFont typeface="Wingdings" pitchFamily="2" charset="2"/>
              <a:buNone/>
            </a:pPr>
            <a:endParaRPr lang="cs-CZ" altLang="en-US" sz="2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pro F</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platí:</a:t>
            </a:r>
          </a:p>
          <a:p>
            <a:pPr eaLnBrk="1" hangingPunct="1">
              <a:buFont typeface="Wingdings" pitchFamily="2" charset="2"/>
              <a:buNone/>
            </a:pPr>
            <a:r>
              <a:rPr lang="cs-CZ" altLang="en-US" sz="2000" dirty="0">
                <a:cs typeface="Arial" panose="020B0604020202020204" pitchFamily="34" charset="0"/>
                <a:sym typeface="Symbol" pitchFamily="18" charset="2"/>
              </a:rPr>
              <a:t>	2 F</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+ 2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4 HF + O</a:t>
            </a:r>
            <a:r>
              <a:rPr lang="cs-CZ" altLang="en-US" sz="2000" baseline="-25000" dirty="0">
                <a:cs typeface="Arial" panose="020B0604020202020204" pitchFamily="34" charset="0"/>
                <a:sym typeface="Symbol" pitchFamily="18" charset="2"/>
              </a:rPr>
              <a:t>2    </a:t>
            </a:r>
            <a:r>
              <a:rPr lang="cs-CZ" altLang="en-US" sz="2000" dirty="0">
                <a:cs typeface="Arial" panose="020B0604020202020204" pitchFamily="34" charset="0"/>
                <a:sym typeface="Symbol" pitchFamily="18" charset="2"/>
              </a:rPr>
              <a:t>nebo    3 F</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+ 3H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6 HF + O</a:t>
            </a:r>
            <a:r>
              <a:rPr lang="cs-CZ" altLang="en-US" sz="2000" baseline="-25000" dirty="0">
                <a:cs typeface="Arial" panose="020B0604020202020204" pitchFamily="34" charset="0"/>
                <a:sym typeface="Symbol" pitchFamily="18" charset="2"/>
              </a:rPr>
              <a:t>3</a:t>
            </a:r>
          </a:p>
          <a:p>
            <a:pPr eaLnBrk="1" hangingPunct="1">
              <a:buFont typeface="Wingdings" pitchFamily="2" charset="2"/>
              <a:buNone/>
            </a:pPr>
            <a:endParaRPr lang="cs-CZ" altLang="en-US" sz="2000" baseline="-25000" dirty="0">
              <a:cs typeface="Arial" panose="020B0604020202020204" pitchFamily="34" charset="0"/>
              <a:sym typeface="Symbol" pitchFamily="18" charset="2"/>
            </a:endParaRPr>
          </a:p>
          <a:p>
            <a:pPr eaLnBrk="1" hangingPunct="1">
              <a:buFont typeface="Wingdings" pitchFamily="2" charset="2"/>
              <a:buNone/>
            </a:pPr>
            <a:r>
              <a:rPr lang="cs-CZ" altLang="en-US" sz="2000" dirty="0">
                <a:cs typeface="Arial" panose="020B0604020202020204" pitchFamily="34" charset="0"/>
                <a:sym typeface="Symbol" pitchFamily="18" charset="2"/>
              </a:rPr>
              <a:t>hydrolytická konstanta klesá od F</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k I</a:t>
            </a:r>
            <a:r>
              <a:rPr lang="cs-CZ" altLang="en-US" sz="2000" baseline="-25000" dirty="0">
                <a:cs typeface="Arial" panose="020B0604020202020204" pitchFamily="34" charset="0"/>
                <a:sym typeface="Symbol" pitchFamily="18" charset="2"/>
              </a:rPr>
              <a:t>2</a:t>
            </a:r>
          </a:p>
          <a:p>
            <a:pPr eaLnBrk="1" hangingPunct="1">
              <a:buFont typeface="Wingdings" pitchFamily="2" charset="2"/>
              <a:buNone/>
            </a:pPr>
            <a:endParaRPr lang="cs-CZ" altLang="en-US" sz="2000" baseline="-25000" dirty="0">
              <a:cs typeface="Arial" panose="020B0604020202020204" pitchFamily="34" charset="0"/>
              <a:sym typeface="Symbol" pitchFamily="18" charset="2"/>
            </a:endParaRPr>
          </a:p>
          <a:p>
            <a:pPr eaLnBrk="1" hangingPunct="1">
              <a:buFont typeface="Wingdings" pitchFamily="2" charset="2"/>
              <a:buNone/>
            </a:pPr>
            <a:endParaRPr lang="cs-CZ" altLang="en-US" sz="2000" baseline="-25000" dirty="0">
              <a:cs typeface="Arial" panose="020B0604020202020204" pitchFamily="34" charset="0"/>
              <a:sym typeface="Symbol" pitchFamily="18" charset="2"/>
            </a:endParaRPr>
          </a:p>
          <a:p>
            <a:pPr marL="0" indent="0">
              <a:buNone/>
            </a:pPr>
            <a:r>
              <a:rPr lang="cs-CZ" altLang="en-US" sz="2000" dirty="0">
                <a:cs typeface="Arial" panose="020B0604020202020204" pitchFamily="34" charset="0"/>
              </a:rPr>
              <a:t>2) ve vod. roztoku alkalických hydroxidů se liší chování halogenů:</a:t>
            </a:r>
          </a:p>
          <a:p>
            <a:pPr>
              <a:buNone/>
            </a:pPr>
            <a:r>
              <a:rPr lang="cs-CZ" altLang="en-US" sz="2000" dirty="0">
                <a:cs typeface="Arial" panose="020B0604020202020204" pitchFamily="34" charset="0"/>
              </a:rPr>
              <a:t>			2 F</a:t>
            </a:r>
            <a:r>
              <a:rPr lang="cs-CZ" altLang="en-US" sz="2000" baseline="-25000" dirty="0">
                <a:cs typeface="Arial" panose="020B0604020202020204" pitchFamily="34" charset="0"/>
              </a:rPr>
              <a:t>2</a:t>
            </a:r>
            <a:r>
              <a:rPr lang="cs-CZ" altLang="en-US" sz="2000" dirty="0">
                <a:cs typeface="Arial" panose="020B0604020202020204" pitchFamily="34" charset="0"/>
              </a:rPr>
              <a:t> + 2OH</a:t>
            </a:r>
            <a:r>
              <a:rPr lang="cs-CZ" altLang="en-US" sz="2000" baseline="30000" dirty="0">
                <a:cs typeface="Arial" panose="020B0604020202020204" pitchFamily="34" charset="0"/>
              </a:rPr>
              <a:t>-</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  2 F</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OF</a:t>
            </a:r>
            <a:r>
              <a:rPr lang="cs-CZ" altLang="en-US" sz="2000" baseline="-25000" dirty="0">
                <a:cs typeface="Arial" panose="020B0604020202020204" pitchFamily="34" charset="0"/>
                <a:sym typeface="Symbol" pitchFamily="18" charset="2"/>
              </a:rPr>
              <a:t>2</a:t>
            </a:r>
          </a:p>
          <a:p>
            <a:pPr>
              <a:buNone/>
            </a:pPr>
            <a:r>
              <a:rPr lang="cs-CZ" altLang="en-US" sz="2000" dirty="0">
                <a:cs typeface="Arial" panose="020B0604020202020204" pitchFamily="34" charset="0"/>
                <a:sym typeface="Symbol" pitchFamily="18" charset="2"/>
              </a:rPr>
              <a:t>	u ostatních halogenů:</a:t>
            </a:r>
          </a:p>
          <a:p>
            <a:pPr>
              <a:buNone/>
            </a:pPr>
            <a:r>
              <a:rPr lang="cs-CZ" altLang="en-US" sz="2000" dirty="0">
                <a:cs typeface="Arial" panose="020B0604020202020204" pitchFamily="34" charset="0"/>
                <a:sym typeface="Symbol" pitchFamily="18" charset="2"/>
              </a:rPr>
              <a:t>		X</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+ 2OH</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XO</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 X</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hydrolýza</a:t>
            </a:r>
          </a:p>
          <a:p>
            <a:pPr>
              <a:buNone/>
            </a:pPr>
            <a:r>
              <a:rPr lang="cs-CZ" altLang="en-US" sz="2000" dirty="0">
                <a:cs typeface="Arial" panose="020B0604020202020204" pitchFamily="34" charset="0"/>
                <a:sym typeface="Symbol" pitchFamily="18" charset="2"/>
              </a:rPr>
              <a:t>		3XO</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 2X</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 XO</a:t>
            </a:r>
            <a:r>
              <a:rPr lang="cs-CZ" altLang="en-US" sz="2000" baseline="-25000" dirty="0">
                <a:cs typeface="Arial" panose="020B0604020202020204" pitchFamily="34" charset="0"/>
                <a:sym typeface="Symbol" pitchFamily="18" charset="2"/>
              </a:rPr>
              <a:t>3</a:t>
            </a:r>
            <a:r>
              <a:rPr lang="cs-CZ" altLang="en-US" sz="2000" baseline="30000" dirty="0">
                <a:cs typeface="Arial" panose="020B0604020202020204" pitchFamily="34" charset="0"/>
                <a:sym typeface="Symbol" pitchFamily="18" charset="2"/>
              </a:rPr>
              <a:t>-</a:t>
            </a:r>
            <a:r>
              <a:rPr lang="cs-CZ" altLang="en-US" sz="2000" dirty="0">
                <a:cs typeface="Arial" panose="020B0604020202020204" pitchFamily="34" charset="0"/>
                <a:sym typeface="Symbol" pitchFamily="18" charset="2"/>
              </a:rPr>
              <a:t>			disproporcionace </a:t>
            </a:r>
          </a:p>
          <a:p>
            <a:pPr>
              <a:buNone/>
            </a:pPr>
            <a:r>
              <a:rPr lang="cs-CZ" altLang="en-US" sz="2000" dirty="0">
                <a:cs typeface="Arial" panose="020B0604020202020204" pitchFamily="34" charset="0"/>
                <a:sym typeface="Symbol" pitchFamily="18" charset="2"/>
              </a:rPr>
              <a:t>o produktech rozhodují rychlosti obou kompetitivních reakcí</a:t>
            </a:r>
          </a:p>
          <a:p>
            <a:pPr eaLnBrk="1" hangingPunct="1">
              <a:buFont typeface="Wingdings" pitchFamily="2" charset="2"/>
              <a:buNone/>
            </a:pPr>
            <a:endParaRPr lang="cs-CZ" altLang="en-US" sz="2000" baseline="-25000" dirty="0">
              <a:cs typeface="Arial" panose="020B0604020202020204" pitchFamily="34" charset="0"/>
              <a:sym typeface="Symbol" pitchFamily="18" charset="2"/>
            </a:endParaRPr>
          </a:p>
        </p:txBody>
      </p:sp>
    </p:spTree>
    <p:extLst>
      <p:ext uri="{BB962C8B-B14F-4D97-AF65-F5344CB8AC3E}">
        <p14:creationId xmlns:p14="http://schemas.microsoft.com/office/powerpoint/2010/main" val="42606833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a:spLocks noGrp="1" noChangeArrowheads="1"/>
          </p:cNvSpPr>
          <p:nvPr>
            <p:ph idx="1"/>
          </p:nvPr>
        </p:nvSpPr>
        <p:spPr>
          <a:xfrm>
            <a:off x="152400" y="304800"/>
            <a:ext cx="8839200" cy="6477000"/>
          </a:xfrm>
        </p:spPr>
        <p:txBody>
          <a:bodyPr>
            <a:normAutofit/>
          </a:bodyPr>
          <a:lstStyle/>
          <a:p>
            <a:pPr marL="0" indent="0" algn="ctr">
              <a:buNone/>
            </a:pPr>
            <a:r>
              <a:rPr lang="cs-CZ" altLang="en-US" sz="2400" b="1" dirty="0">
                <a:cs typeface="Arial" panose="020B0604020202020204" pitchFamily="34" charset="0"/>
              </a:rPr>
              <a:t>Obecné metody přípravy halogenů</a:t>
            </a:r>
          </a:p>
          <a:p>
            <a:pPr marL="0" indent="0">
              <a:buNone/>
            </a:pPr>
            <a:endParaRPr lang="cs-CZ" altLang="en-US" sz="2000" u="sng" dirty="0">
              <a:latin typeface="Arial" panose="020B0604020202020204" pitchFamily="34" charset="0"/>
              <a:cs typeface="Arial" panose="020B0604020202020204" pitchFamily="34" charset="0"/>
            </a:endParaRPr>
          </a:p>
          <a:p>
            <a:pPr marL="0" indent="0">
              <a:buNone/>
            </a:pPr>
            <a:r>
              <a:rPr lang="cs-CZ" altLang="en-US" sz="2000" u="sng" dirty="0">
                <a:cs typeface="Arial" panose="020B0604020202020204" pitchFamily="34" charset="0"/>
              </a:rPr>
              <a:t>1) Vzájemné vytěsňování ze svých sloučenin:</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2 </a:t>
            </a:r>
            <a:r>
              <a:rPr lang="cs-CZ" altLang="en-US" sz="2000" dirty="0" err="1">
                <a:cs typeface="Arial" panose="020B0604020202020204" pitchFamily="34" charset="0"/>
              </a:rPr>
              <a:t>NaBr</a:t>
            </a:r>
            <a:r>
              <a:rPr lang="cs-CZ" altLang="en-US" sz="2000" dirty="0">
                <a:cs typeface="Arial" panose="020B0604020202020204" pitchFamily="34" charset="0"/>
              </a:rPr>
              <a:t> + Cl</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2 </a:t>
            </a:r>
            <a:r>
              <a:rPr lang="cs-CZ" altLang="en-US" sz="2000" dirty="0" err="1">
                <a:cs typeface="Arial" panose="020B0604020202020204" pitchFamily="34" charset="0"/>
              </a:rPr>
              <a:t>NaCl</a:t>
            </a:r>
            <a:r>
              <a:rPr lang="cs-CZ" altLang="en-US" sz="2000" dirty="0">
                <a:cs typeface="Arial" panose="020B0604020202020204" pitchFamily="34" charset="0"/>
              </a:rPr>
              <a:t> + Br</a:t>
            </a:r>
            <a:r>
              <a:rPr lang="cs-CZ" altLang="en-US" sz="2000" baseline="-25000" dirty="0">
                <a:cs typeface="Arial" panose="020B0604020202020204" pitchFamily="34" charset="0"/>
              </a:rPr>
              <a:t>2</a:t>
            </a:r>
          </a:p>
          <a:p>
            <a:pPr eaLnBrk="1" hangingPunct="1">
              <a:lnSpc>
                <a:spcPct val="90000"/>
              </a:lnSpc>
              <a:buFont typeface="Wingdings" pitchFamily="2" charset="2"/>
              <a:buNone/>
            </a:pPr>
            <a:r>
              <a:rPr lang="cs-CZ" altLang="en-US" sz="2000" dirty="0">
                <a:cs typeface="Arial" panose="020B0604020202020204" pitchFamily="34" charset="0"/>
              </a:rPr>
              <a:t>	(u halogenidů lehčí halogen vytěsní těžší)</a:t>
            </a:r>
          </a:p>
          <a:p>
            <a:pPr eaLnBrk="1" hangingPunct="1">
              <a:lnSpc>
                <a:spcPct val="90000"/>
              </a:lnSpc>
              <a:buFont typeface="Wingdings" pitchFamily="2" charset="2"/>
              <a:buNone/>
            </a:pPr>
            <a:r>
              <a:rPr lang="cs-CZ" altLang="en-US" sz="2000" dirty="0">
                <a:cs typeface="Arial" panose="020B0604020202020204" pitchFamily="34" charset="0"/>
              </a:rPr>
              <a:t>		2 NaClO</a:t>
            </a:r>
            <a:r>
              <a:rPr lang="cs-CZ" altLang="en-US" sz="2000" baseline="-25000" dirty="0">
                <a:cs typeface="Arial" panose="020B0604020202020204" pitchFamily="34" charset="0"/>
              </a:rPr>
              <a:t>3</a:t>
            </a:r>
            <a:r>
              <a:rPr lang="cs-CZ" altLang="en-US" sz="2000" dirty="0">
                <a:cs typeface="Arial" panose="020B0604020202020204" pitchFamily="34" charset="0"/>
              </a:rPr>
              <a:t> + I</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2 NaIO</a:t>
            </a:r>
            <a:r>
              <a:rPr lang="cs-CZ" altLang="en-US" sz="2000" baseline="-25000" dirty="0">
                <a:cs typeface="Arial" panose="020B0604020202020204" pitchFamily="34" charset="0"/>
              </a:rPr>
              <a:t>3</a:t>
            </a:r>
            <a:r>
              <a:rPr lang="cs-CZ" altLang="en-US" sz="2000" dirty="0">
                <a:cs typeface="Arial" panose="020B0604020202020204" pitchFamily="34" charset="0"/>
              </a:rPr>
              <a:t> + Cl</a:t>
            </a:r>
            <a:r>
              <a:rPr lang="cs-CZ" altLang="en-US" sz="2000" baseline="-25000" dirty="0">
                <a:cs typeface="Arial" panose="020B0604020202020204" pitchFamily="34" charset="0"/>
              </a:rPr>
              <a:t>2</a:t>
            </a:r>
          </a:p>
          <a:p>
            <a:pPr eaLnBrk="1" hangingPunct="1">
              <a:lnSpc>
                <a:spcPct val="90000"/>
              </a:lnSpc>
              <a:buFont typeface="Wingdings" pitchFamily="2" charset="2"/>
              <a:buNone/>
            </a:pPr>
            <a:r>
              <a:rPr lang="cs-CZ" altLang="en-US" sz="2000" dirty="0">
                <a:cs typeface="Arial" panose="020B0604020202020204" pitchFamily="34" charset="0"/>
              </a:rPr>
              <a:t>	(ze sloučenin, v nichž halogeny mají kladné </a:t>
            </a:r>
            <a:r>
              <a:rPr lang="cs-CZ" altLang="en-US" sz="2000" dirty="0" err="1">
                <a:cs typeface="Arial" panose="020B0604020202020204" pitchFamily="34" charset="0"/>
              </a:rPr>
              <a:t>ox</a:t>
            </a:r>
            <a:r>
              <a:rPr lang="cs-CZ" altLang="en-US" sz="2000" dirty="0">
                <a:cs typeface="Arial" panose="020B0604020202020204" pitchFamily="34" charset="0"/>
              </a:rPr>
              <a:t>. číslo mohou být vytěsněny těžším halogenem)</a:t>
            </a:r>
            <a:endParaRPr lang="cs-CZ" altLang="en-US" sz="2000" u="sng" dirty="0">
              <a:cs typeface="Arial" panose="020B0604020202020204" pitchFamily="34" charset="0"/>
            </a:endParaRPr>
          </a:p>
          <a:p>
            <a:pPr marL="0" indent="0">
              <a:buNone/>
            </a:pPr>
            <a:endParaRPr lang="cs-CZ" altLang="en-US" sz="2000" u="sng" dirty="0">
              <a:cs typeface="Arial" panose="020B0604020202020204" pitchFamily="34" charset="0"/>
            </a:endParaRPr>
          </a:p>
          <a:p>
            <a:pPr marL="0" indent="0">
              <a:buNone/>
            </a:pPr>
            <a:r>
              <a:rPr lang="cs-CZ" altLang="en-US" sz="2000" u="sng" dirty="0">
                <a:cs typeface="Arial" panose="020B0604020202020204" pitchFamily="34" charset="0"/>
              </a:rPr>
              <a:t>2) Oxidací halogenvodíků nebo halogenidů:</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4 </a:t>
            </a:r>
            <a:r>
              <a:rPr lang="cs-CZ" altLang="en-US" sz="2000" dirty="0" err="1">
                <a:cs typeface="Arial" panose="020B0604020202020204" pitchFamily="34" charset="0"/>
              </a:rPr>
              <a:t>HCl</a:t>
            </a:r>
            <a:r>
              <a:rPr lang="cs-CZ" altLang="en-US" sz="2000" dirty="0">
                <a:cs typeface="Arial" panose="020B0604020202020204" pitchFamily="34" charset="0"/>
              </a:rPr>
              <a:t> + MnO</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MnCl</a:t>
            </a:r>
            <a:r>
              <a:rPr lang="cs-CZ" altLang="en-US" sz="2000" baseline="-25000" dirty="0">
                <a:cs typeface="Arial" panose="020B0604020202020204" pitchFamily="34" charset="0"/>
              </a:rPr>
              <a:t>2</a:t>
            </a:r>
            <a:r>
              <a:rPr lang="cs-CZ" altLang="en-US" sz="2000" dirty="0">
                <a:cs typeface="Arial" panose="020B0604020202020204" pitchFamily="34" charset="0"/>
              </a:rPr>
              <a:t> + 2 H</a:t>
            </a:r>
            <a:r>
              <a:rPr lang="cs-CZ" altLang="en-US" sz="2000" baseline="-25000" dirty="0">
                <a:cs typeface="Arial" panose="020B0604020202020204" pitchFamily="34" charset="0"/>
              </a:rPr>
              <a:t>2</a:t>
            </a:r>
            <a:r>
              <a:rPr lang="cs-CZ" altLang="en-US" sz="2000" dirty="0">
                <a:cs typeface="Arial" panose="020B0604020202020204" pitchFamily="34" charset="0"/>
              </a:rPr>
              <a:t>O + Cl</a:t>
            </a:r>
            <a:r>
              <a:rPr lang="cs-CZ" altLang="en-US" sz="2000" baseline="-25000" dirty="0">
                <a:cs typeface="Arial" panose="020B0604020202020204" pitchFamily="34" charset="0"/>
              </a:rPr>
              <a:t>2</a:t>
            </a:r>
          </a:p>
          <a:p>
            <a:pPr eaLnBrk="1" hangingPunct="1">
              <a:lnSpc>
                <a:spcPct val="90000"/>
              </a:lnSpc>
              <a:buFont typeface="Wingdings" pitchFamily="2" charset="2"/>
              <a:buNone/>
            </a:pPr>
            <a:r>
              <a:rPr lang="cs-CZ" altLang="en-US" sz="2000" dirty="0">
                <a:cs typeface="Arial" panose="020B0604020202020204" pitchFamily="34" charset="0"/>
              </a:rPr>
              <a:t>		2 </a:t>
            </a:r>
            <a:r>
              <a:rPr lang="cs-CZ" altLang="en-US" sz="2000" dirty="0" err="1">
                <a:cs typeface="Arial" panose="020B0604020202020204" pitchFamily="34" charset="0"/>
              </a:rPr>
              <a:t>KBr</a:t>
            </a:r>
            <a:r>
              <a:rPr lang="cs-CZ" altLang="en-US" sz="2000" dirty="0">
                <a:cs typeface="Arial" panose="020B0604020202020204" pitchFamily="34" charset="0"/>
              </a:rPr>
              <a:t> + H</a:t>
            </a:r>
            <a:r>
              <a:rPr lang="cs-CZ" altLang="en-US" sz="2000" baseline="-25000" dirty="0">
                <a:cs typeface="Arial" panose="020B0604020202020204" pitchFamily="34" charset="0"/>
              </a:rPr>
              <a:t>2</a:t>
            </a:r>
            <a:r>
              <a:rPr lang="cs-CZ" altLang="en-US" sz="2000" dirty="0">
                <a:cs typeface="Arial" panose="020B0604020202020204" pitchFamily="34" charset="0"/>
              </a:rPr>
              <a:t>SO</a:t>
            </a:r>
            <a:r>
              <a:rPr lang="cs-CZ" altLang="en-US" sz="2000" baseline="-25000" dirty="0">
                <a:cs typeface="Arial" panose="020B0604020202020204" pitchFamily="34" charset="0"/>
              </a:rPr>
              <a:t>4</a:t>
            </a:r>
            <a:r>
              <a:rPr lang="cs-CZ" altLang="en-US" sz="2000" dirty="0">
                <a:cs typeface="Arial" panose="020B0604020202020204" pitchFamily="34" charset="0"/>
              </a:rPr>
              <a:t> (</a:t>
            </a:r>
            <a:r>
              <a:rPr lang="cs-CZ" altLang="en-US" sz="2000" dirty="0" err="1">
                <a:cs typeface="Arial" panose="020B0604020202020204" pitchFamily="34" charset="0"/>
              </a:rPr>
              <a:t>konc</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Br</a:t>
            </a:r>
            <a:r>
              <a:rPr lang="cs-CZ" altLang="en-US" sz="2000" baseline="-25000" dirty="0">
                <a:cs typeface="Arial" panose="020B0604020202020204" pitchFamily="34" charset="0"/>
              </a:rPr>
              <a:t>2</a:t>
            </a:r>
            <a:r>
              <a:rPr lang="cs-CZ" altLang="en-US" sz="2000" dirty="0">
                <a:cs typeface="Arial" panose="020B0604020202020204" pitchFamily="34" charset="0"/>
              </a:rPr>
              <a:t> + K</a:t>
            </a:r>
            <a:r>
              <a:rPr lang="cs-CZ" altLang="en-US" sz="2000" baseline="-25000" dirty="0">
                <a:cs typeface="Arial" panose="020B0604020202020204" pitchFamily="34" charset="0"/>
              </a:rPr>
              <a:t>2</a:t>
            </a:r>
            <a:r>
              <a:rPr lang="cs-CZ" altLang="en-US" sz="2000" dirty="0">
                <a:cs typeface="Arial" panose="020B0604020202020204" pitchFamily="34" charset="0"/>
              </a:rPr>
              <a:t>SO</a:t>
            </a:r>
            <a:r>
              <a:rPr lang="cs-CZ" altLang="en-US" sz="2000" baseline="-25000" dirty="0">
                <a:cs typeface="Arial" panose="020B0604020202020204" pitchFamily="34" charset="0"/>
              </a:rPr>
              <a:t>3</a:t>
            </a:r>
            <a:r>
              <a:rPr lang="cs-CZ" altLang="en-US" sz="2000" dirty="0">
                <a:cs typeface="Arial" panose="020B0604020202020204" pitchFamily="34" charset="0"/>
              </a:rPr>
              <a:t> + H</a:t>
            </a:r>
            <a:r>
              <a:rPr lang="cs-CZ" altLang="en-US" sz="2000" baseline="-25000" dirty="0">
                <a:cs typeface="Arial" panose="020B0604020202020204" pitchFamily="34" charset="0"/>
              </a:rPr>
              <a:t>2</a:t>
            </a:r>
            <a:r>
              <a:rPr lang="cs-CZ" altLang="en-US" sz="2000" dirty="0">
                <a:cs typeface="Arial" panose="020B0604020202020204" pitchFamily="34" charset="0"/>
              </a:rPr>
              <a:t>O</a:t>
            </a:r>
          </a:p>
          <a:p>
            <a:pPr eaLnBrk="1" hangingPunct="1">
              <a:lnSpc>
                <a:spcPct val="90000"/>
              </a:lnSpc>
              <a:buFont typeface="Wingdings" pitchFamily="2" charset="2"/>
              <a:buNone/>
            </a:pPr>
            <a:r>
              <a:rPr lang="cs-CZ" altLang="en-US" sz="2000" dirty="0">
                <a:cs typeface="Arial" panose="020B0604020202020204" pitchFamily="34" charset="0"/>
              </a:rPr>
              <a:t>		4 HI + O</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2 H</a:t>
            </a:r>
            <a:r>
              <a:rPr lang="cs-CZ" altLang="en-US" sz="2000" baseline="-25000" dirty="0">
                <a:cs typeface="Arial" panose="020B0604020202020204" pitchFamily="34" charset="0"/>
              </a:rPr>
              <a:t>2</a:t>
            </a:r>
            <a:r>
              <a:rPr lang="cs-CZ" altLang="en-US" sz="2000" dirty="0">
                <a:cs typeface="Arial" panose="020B0604020202020204" pitchFamily="34" charset="0"/>
              </a:rPr>
              <a:t>O + I</a:t>
            </a:r>
            <a:r>
              <a:rPr lang="cs-CZ" altLang="en-US" sz="2000" baseline="-25000" dirty="0">
                <a:cs typeface="Arial" panose="020B0604020202020204" pitchFamily="34" charset="0"/>
              </a:rPr>
              <a:t>2</a:t>
            </a:r>
          </a:p>
          <a:p>
            <a:pPr marL="0" indent="0">
              <a:buNone/>
            </a:pPr>
            <a:endParaRPr lang="cs-CZ" altLang="en-US" sz="2000" u="sng" dirty="0">
              <a:cs typeface="Arial" panose="020B0604020202020204" pitchFamily="34" charset="0"/>
            </a:endParaRPr>
          </a:p>
          <a:p>
            <a:pPr marL="0" indent="0">
              <a:buNone/>
            </a:pPr>
            <a:r>
              <a:rPr lang="en-GB" altLang="en-US" sz="2000" u="sng" dirty="0">
                <a:cs typeface="Arial" panose="020B0604020202020204" pitchFamily="34" charset="0"/>
              </a:rPr>
              <a:t>3) </a:t>
            </a:r>
            <a:r>
              <a:rPr lang="en-GB" altLang="en-US" sz="2000" u="sng" dirty="0" err="1">
                <a:cs typeface="Arial" panose="020B0604020202020204" pitchFamily="34" charset="0"/>
              </a:rPr>
              <a:t>Redukcí</a:t>
            </a:r>
            <a:r>
              <a:rPr lang="en-GB" altLang="en-US" sz="2000" u="sng" dirty="0">
                <a:cs typeface="Arial" panose="020B0604020202020204" pitchFamily="34" charset="0"/>
              </a:rPr>
              <a:t> </a:t>
            </a:r>
            <a:r>
              <a:rPr lang="en-GB" altLang="en-US" sz="2000" u="sng" dirty="0" err="1">
                <a:cs typeface="Arial" panose="020B0604020202020204" pitchFamily="34" charset="0"/>
              </a:rPr>
              <a:t>kyslíkatých</a:t>
            </a:r>
            <a:r>
              <a:rPr lang="en-GB" altLang="en-US" sz="2000" u="sng" dirty="0">
                <a:cs typeface="Arial" panose="020B0604020202020204" pitchFamily="34" charset="0"/>
              </a:rPr>
              <a:t> </a:t>
            </a:r>
            <a:r>
              <a:rPr lang="en-GB" altLang="en-US" sz="2000" u="sng" dirty="0" err="1">
                <a:cs typeface="Arial" panose="020B0604020202020204" pitchFamily="34" charset="0"/>
              </a:rPr>
              <a:t>slou</a:t>
            </a:r>
            <a:r>
              <a:rPr lang="cs-CZ" altLang="en-US" sz="2000" u="sng" dirty="0">
                <a:cs typeface="Arial" panose="020B0604020202020204" pitchFamily="34" charset="0"/>
              </a:rPr>
              <a:t>č</a:t>
            </a:r>
            <a:r>
              <a:rPr lang="en-GB" altLang="en-US" sz="2000" u="sng" dirty="0" err="1">
                <a:cs typeface="Arial" panose="020B0604020202020204" pitchFamily="34" charset="0"/>
              </a:rPr>
              <a:t>enin</a:t>
            </a:r>
            <a:r>
              <a:rPr lang="en-GB" altLang="en-US" sz="2000" u="sng" dirty="0">
                <a:cs typeface="Arial" panose="020B0604020202020204" pitchFamily="34" charset="0"/>
              </a:rPr>
              <a:t> halogen</a:t>
            </a:r>
            <a:r>
              <a:rPr lang="cs-CZ" altLang="en-US" sz="2000" u="sng" dirty="0">
                <a:cs typeface="Arial" panose="020B0604020202020204" pitchFamily="34" charset="0"/>
              </a:rPr>
              <a:t>ů</a:t>
            </a:r>
            <a:r>
              <a:rPr lang="en-GB" altLang="en-US" sz="2000" u="sng" dirty="0">
                <a:cs typeface="Arial" panose="020B0604020202020204" pitchFamily="34" charset="0"/>
              </a:rPr>
              <a:t>:</a:t>
            </a:r>
            <a:endParaRPr lang="en-GB"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HIO</a:t>
            </a:r>
            <a:r>
              <a:rPr lang="en-GB" altLang="en-US" sz="2000" baseline="-25000" dirty="0">
                <a:cs typeface="Arial" panose="020B0604020202020204" pitchFamily="34" charset="0"/>
              </a:rPr>
              <a:t>3</a:t>
            </a:r>
            <a:r>
              <a:rPr lang="en-GB" altLang="en-US" sz="2000" dirty="0">
                <a:cs typeface="Arial" panose="020B0604020202020204" pitchFamily="34" charset="0"/>
              </a:rPr>
              <a:t> + 5 HI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3 I</a:t>
            </a:r>
            <a:r>
              <a:rPr lang="en-GB" altLang="en-US" sz="2000" baseline="-25000" dirty="0">
                <a:cs typeface="Arial" panose="020B0604020202020204" pitchFamily="34" charset="0"/>
              </a:rPr>
              <a:t>2</a:t>
            </a:r>
            <a:r>
              <a:rPr lang="en-GB" altLang="en-US" sz="2000" dirty="0">
                <a:cs typeface="Arial" panose="020B0604020202020204" pitchFamily="34" charset="0"/>
              </a:rPr>
              <a:t> + 3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p:txBody>
      </p:sp>
    </p:spTree>
    <p:extLst>
      <p:ext uri="{BB962C8B-B14F-4D97-AF65-F5344CB8AC3E}">
        <p14:creationId xmlns:p14="http://schemas.microsoft.com/office/powerpoint/2010/main" val="1255533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279918" y="251310"/>
            <a:ext cx="8229600" cy="792163"/>
          </a:xfrm>
        </p:spPr>
        <p:txBody>
          <a:bodyPr>
            <a:normAutofit/>
          </a:bodyPr>
          <a:lstStyle/>
          <a:p>
            <a:pPr eaLnBrk="1" hangingPunct="1"/>
            <a:r>
              <a:rPr lang="cs-CZ" altLang="en-US" sz="2800" b="1" dirty="0">
                <a:latin typeface="+mn-lt"/>
              </a:rPr>
              <a:t>Fluor</a:t>
            </a:r>
          </a:p>
        </p:txBody>
      </p:sp>
      <p:sp>
        <p:nvSpPr>
          <p:cNvPr id="11270" name="Rectangle 3"/>
          <p:cNvSpPr>
            <a:spLocks noGrp="1" noChangeArrowheads="1"/>
          </p:cNvSpPr>
          <p:nvPr>
            <p:ph idx="1"/>
          </p:nvPr>
        </p:nvSpPr>
        <p:spPr>
          <a:xfrm>
            <a:off x="223935" y="1043473"/>
            <a:ext cx="8640147" cy="5389207"/>
          </a:xfrm>
        </p:spPr>
        <p:txBody>
          <a:bodyPr>
            <a:normAutofit/>
          </a:bodyPr>
          <a:lstStyle/>
          <a:p>
            <a:pPr marL="0" indent="0">
              <a:lnSpc>
                <a:spcPct val="100000"/>
              </a:lnSpc>
              <a:buNone/>
            </a:pPr>
            <a:r>
              <a:rPr lang="cs-CZ" sz="2000" dirty="0">
                <a:cs typeface="Arial" panose="020B0604020202020204" pitchFamily="34" charset="0"/>
              </a:rPr>
              <a:t>žlutozelený plyn pronikavého zápachu. Fluor je extrémně jedovatý, leptá dokonce i sklo. Přírodní fluor je ze 100 % tvořen stabilním izotopem </a:t>
            </a:r>
            <a:r>
              <a:rPr lang="cs-CZ" sz="2000" baseline="30000" dirty="0">
                <a:cs typeface="Arial" panose="020B0604020202020204" pitchFamily="34" charset="0"/>
              </a:rPr>
              <a:t>19</a:t>
            </a:r>
            <a:r>
              <a:rPr lang="cs-CZ" sz="2000" dirty="0">
                <a:cs typeface="Arial" panose="020B0604020202020204" pitchFamily="34" charset="0"/>
              </a:rPr>
              <a:t>F, uměle bylo připraveno dalších 10 nestabilních izotopů fluoru s nukleonovými čísly 15 až 25.</a:t>
            </a:r>
          </a:p>
          <a:p>
            <a:pPr marL="0" indent="0">
              <a:lnSpc>
                <a:spcPct val="100000"/>
              </a:lnSpc>
              <a:buNone/>
            </a:pPr>
            <a:endParaRPr lang="cs-CZ" altLang="en-US" sz="800" dirty="0">
              <a:cs typeface="Arial" panose="020B0604020202020204" pitchFamily="34" charset="0"/>
            </a:endParaRPr>
          </a:p>
          <a:p>
            <a:pPr marL="0" indent="0">
              <a:lnSpc>
                <a:spcPct val="100000"/>
              </a:lnSpc>
              <a:buNone/>
            </a:pPr>
            <a:r>
              <a:rPr lang="cs-CZ" altLang="en-US" sz="2000" dirty="0">
                <a:cs typeface="Arial" panose="020B0604020202020204" pitchFamily="34" charset="0"/>
              </a:rPr>
              <a:t>mimořádná reaktivita dána malou velikostí atomu </a:t>
            </a:r>
            <a:r>
              <a:rPr lang="cs-CZ" altLang="en-US" sz="2000" dirty="0">
                <a:cs typeface="Arial" panose="020B0604020202020204" pitchFamily="34" charset="0"/>
                <a:sym typeface="Symbol" pitchFamily="18" charset="2"/>
              </a:rPr>
              <a:t> </a:t>
            </a:r>
            <a:r>
              <a:rPr lang="cs-CZ" altLang="en-US" sz="2000" dirty="0">
                <a:cs typeface="Arial" panose="020B0604020202020204" pitchFamily="34" charset="0"/>
              </a:rPr>
              <a:t>max. elektronegativita.</a:t>
            </a:r>
          </a:p>
          <a:p>
            <a:pPr marL="0" indent="0">
              <a:lnSpc>
                <a:spcPct val="100000"/>
              </a:lnSpc>
              <a:buNone/>
            </a:pPr>
            <a:endParaRPr lang="cs-CZ" altLang="en-US" sz="800" dirty="0">
              <a:cs typeface="Arial" panose="020B0604020202020204" pitchFamily="34" charset="0"/>
            </a:endParaRPr>
          </a:p>
          <a:p>
            <a:pPr marL="0" indent="0">
              <a:lnSpc>
                <a:spcPct val="100000"/>
              </a:lnSpc>
              <a:buNone/>
            </a:pPr>
            <a:r>
              <a:rPr lang="cs-CZ" altLang="en-US" sz="2000" dirty="0">
                <a:cs typeface="Arial" panose="020B0604020202020204" pitchFamily="34" charset="0"/>
              </a:rPr>
              <a:t>pevná kovalentní vazba v molekulách</a:t>
            </a:r>
          </a:p>
          <a:p>
            <a:pPr marL="0" indent="0">
              <a:lnSpc>
                <a:spcPct val="100000"/>
              </a:lnSpc>
              <a:buNone/>
            </a:pPr>
            <a:r>
              <a:rPr lang="cs-CZ" altLang="en-US" sz="2000" dirty="0">
                <a:cs typeface="Arial" panose="020B0604020202020204" pitchFamily="34" charset="0"/>
              </a:rPr>
              <a:t>	např.: v molekulách CX</a:t>
            </a:r>
            <a:r>
              <a:rPr lang="cs-CZ" altLang="en-US" sz="2000" baseline="-25000" dirty="0">
                <a:cs typeface="Arial" panose="020B0604020202020204" pitchFamily="34" charset="0"/>
              </a:rPr>
              <a:t>4</a:t>
            </a:r>
            <a:r>
              <a:rPr lang="cs-CZ" altLang="en-US" sz="2000" dirty="0">
                <a:cs typeface="Arial" panose="020B0604020202020204" pitchFamily="34" charset="0"/>
              </a:rPr>
              <a:t>: 	C-F  (428 </a:t>
            </a:r>
            <a:r>
              <a:rPr lang="cs-CZ" altLang="en-US" sz="2000" dirty="0" err="1">
                <a:cs typeface="Arial" panose="020B0604020202020204" pitchFamily="34" charset="0"/>
              </a:rPr>
              <a:t>kJ</a:t>
            </a:r>
            <a:r>
              <a:rPr lang="cs-CZ" altLang="en-US" sz="2000" dirty="0">
                <a:cs typeface="Arial" panose="020B0604020202020204" pitchFamily="34" charset="0"/>
              </a:rPr>
              <a:t>/mol)</a:t>
            </a:r>
          </a:p>
          <a:p>
            <a:pPr eaLnBrk="1" hangingPunct="1">
              <a:lnSpc>
                <a:spcPct val="100000"/>
              </a:lnSpc>
              <a:buFont typeface="Wingdings" pitchFamily="2" charset="2"/>
              <a:buNone/>
            </a:pPr>
            <a:r>
              <a:rPr lang="cs-CZ" altLang="en-US" sz="2000" dirty="0">
                <a:cs typeface="Arial" panose="020B0604020202020204" pitchFamily="34" charset="0"/>
              </a:rPr>
              <a:t>					C-Cl (327 </a:t>
            </a:r>
            <a:r>
              <a:rPr lang="cs-CZ" altLang="en-US" sz="2000" dirty="0" err="1">
                <a:cs typeface="Arial" panose="020B0604020202020204" pitchFamily="34" charset="0"/>
              </a:rPr>
              <a:t>kJ</a:t>
            </a:r>
            <a:r>
              <a:rPr lang="cs-CZ" altLang="en-US" sz="2000" dirty="0">
                <a:cs typeface="Arial" panose="020B0604020202020204" pitchFamily="34" charset="0"/>
              </a:rPr>
              <a:t>/mol)</a:t>
            </a:r>
          </a:p>
          <a:p>
            <a:pPr marL="0" indent="0" algn="just">
              <a:lnSpc>
                <a:spcPct val="100000"/>
              </a:lnSpc>
              <a:buNone/>
            </a:pPr>
            <a:endParaRPr lang="cs-CZ" sz="800" dirty="0">
              <a:cs typeface="Arial" panose="020B0604020202020204" pitchFamily="34" charset="0"/>
            </a:endParaRPr>
          </a:p>
          <a:p>
            <a:pPr marL="0" indent="0" algn="just">
              <a:lnSpc>
                <a:spcPct val="100000"/>
              </a:lnSpc>
              <a:buNone/>
            </a:pPr>
            <a:r>
              <a:rPr lang="cs-CZ" sz="2000" dirty="0">
                <a:cs typeface="Arial" panose="020B0604020202020204" pitchFamily="34" charset="0"/>
              </a:rPr>
              <a:t>Kromě kyslíku, dusíku a chloru přímo reaguje téměř se všemi prvky. S </a:t>
            </a:r>
            <a:r>
              <a:rPr lang="cs-CZ" sz="2000" u="sng" dirty="0">
                <a:cs typeface="Arial" panose="020B0604020202020204" pitchFamily="34" charset="0"/>
              </a:rPr>
              <a:t>vodíkem</a:t>
            </a:r>
            <a:r>
              <a:rPr lang="cs-CZ" sz="2000" dirty="0">
                <a:cs typeface="Arial" panose="020B0604020202020204" pitchFamily="34" charset="0"/>
              </a:rPr>
              <a:t> reaguje fluor explozívně za vzniku fluorovodíku, s ostatními nekovy za vývoje plamene. S </a:t>
            </a:r>
            <a:r>
              <a:rPr lang="cs-CZ" sz="2000" u="sng" dirty="0">
                <a:cs typeface="Arial" panose="020B0604020202020204" pitchFamily="34" charset="0"/>
              </a:rPr>
              <a:t>kyslíkem</a:t>
            </a:r>
            <a:r>
              <a:rPr lang="cs-CZ" sz="2000" dirty="0">
                <a:cs typeface="Arial" panose="020B0604020202020204" pitchFamily="34" charset="0"/>
              </a:rPr>
              <a:t> se slučuje pouze nepřímo za vzniku několika různých fluoridů kyslíku, např. OF</a:t>
            </a:r>
            <a:r>
              <a:rPr lang="cs-CZ" sz="2000" baseline="-25000" dirty="0">
                <a:cs typeface="Arial" panose="020B0604020202020204" pitchFamily="34" charset="0"/>
              </a:rPr>
              <a:t>2</a:t>
            </a:r>
            <a:r>
              <a:rPr lang="cs-CZ" sz="2000" dirty="0">
                <a:cs typeface="Arial" panose="020B0604020202020204" pitchFamily="34" charset="0"/>
              </a:rPr>
              <a:t>, O</a:t>
            </a:r>
            <a:r>
              <a:rPr lang="cs-CZ" sz="2000" baseline="-25000" dirty="0">
                <a:cs typeface="Arial" panose="020B0604020202020204" pitchFamily="34" charset="0"/>
              </a:rPr>
              <a:t>2</a:t>
            </a:r>
            <a:r>
              <a:rPr lang="cs-CZ" sz="2000" dirty="0">
                <a:cs typeface="Arial" panose="020B0604020202020204" pitchFamily="34" charset="0"/>
              </a:rPr>
              <a:t>F</a:t>
            </a:r>
            <a:r>
              <a:rPr lang="cs-CZ" sz="2000" baseline="-25000" dirty="0">
                <a:cs typeface="Arial" panose="020B0604020202020204" pitchFamily="34" charset="0"/>
              </a:rPr>
              <a:t>2</a:t>
            </a:r>
            <a:r>
              <a:rPr lang="cs-CZ" sz="2000" dirty="0">
                <a:cs typeface="Arial" panose="020B0604020202020204" pitchFamily="34" charset="0"/>
              </a:rPr>
              <a:t>, O</a:t>
            </a:r>
            <a:r>
              <a:rPr lang="cs-CZ" sz="2000" baseline="-25000" dirty="0">
                <a:cs typeface="Arial" panose="020B0604020202020204" pitchFamily="34" charset="0"/>
              </a:rPr>
              <a:t>4</a:t>
            </a:r>
            <a:r>
              <a:rPr lang="cs-CZ" sz="2000" dirty="0">
                <a:cs typeface="Arial" panose="020B0604020202020204" pitchFamily="34" charset="0"/>
              </a:rPr>
              <a:t>F</a:t>
            </a:r>
            <a:r>
              <a:rPr lang="cs-CZ" sz="2000" baseline="-25000" dirty="0">
                <a:cs typeface="Arial" panose="020B0604020202020204" pitchFamily="34" charset="0"/>
              </a:rPr>
              <a:t>2</a:t>
            </a:r>
            <a:r>
              <a:rPr lang="cs-CZ" sz="2000" dirty="0">
                <a:cs typeface="Arial" panose="020B0604020202020204" pitchFamily="34" charset="0"/>
              </a:rPr>
              <a:t> a dalších. </a:t>
            </a:r>
          </a:p>
          <a:p>
            <a:pPr marL="0" indent="0" algn="just">
              <a:lnSpc>
                <a:spcPct val="100000"/>
              </a:lnSpc>
              <a:buNone/>
            </a:pPr>
            <a:endParaRPr lang="cs-CZ" sz="2000" dirty="0">
              <a:cs typeface="Arial" panose="020B0604020202020204" pitchFamily="34" charset="0"/>
            </a:endParaRPr>
          </a:p>
          <a:p>
            <a:pPr eaLnBrk="1" hangingPunct="1">
              <a:lnSpc>
                <a:spcPct val="100000"/>
              </a:lnSpc>
              <a:buFont typeface="Wingdings" pitchFamily="2" charset="2"/>
              <a:buNone/>
            </a:pPr>
            <a:endParaRPr lang="cs-CZ" altLang="en-US" sz="2000" dirty="0">
              <a:cs typeface="Arial" panose="020B0604020202020204" pitchFamily="34" charset="0"/>
            </a:endParaRPr>
          </a:p>
        </p:txBody>
      </p:sp>
      <p:pic>
        <p:nvPicPr>
          <p:cNvPr id="3076" name="Picture 4" descr="See the source image">
            <a:extLst>
              <a:ext uri="{FF2B5EF4-FFF2-40B4-BE49-F238E27FC236}">
                <a16:creationId xmlns:a16="http://schemas.microsoft.com/office/drawing/2014/main" id="{50E3DE27-E215-425F-9AF1-C77A1E8BD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970" y="5824730"/>
            <a:ext cx="2095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DE9B8E1E-61BB-40AA-9BA7-113C907B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240" y="5824730"/>
            <a:ext cx="843586" cy="513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60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n image showing dioxygen difluoride's structure">
            <a:extLst>
              <a:ext uri="{FF2B5EF4-FFF2-40B4-BE49-F238E27FC236}">
                <a16:creationId xmlns:a16="http://schemas.microsoft.com/office/drawing/2014/main" id="{5F4AA6C7-66BE-4457-8B01-B8AC5E6A3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43624"/>
            <a:ext cx="3038475" cy="201932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79D740C8-9C7D-404E-8220-2B908E5A36A6}"/>
              </a:ext>
            </a:extLst>
          </p:cNvPr>
          <p:cNvPicPr>
            <a:picLocks noChangeAspect="1"/>
          </p:cNvPicPr>
          <p:nvPr/>
        </p:nvPicPr>
        <p:blipFill>
          <a:blip r:embed="rId3"/>
          <a:stretch>
            <a:fillRect/>
          </a:stretch>
        </p:blipFill>
        <p:spPr>
          <a:xfrm>
            <a:off x="6610350" y="209550"/>
            <a:ext cx="2152650" cy="2990850"/>
          </a:xfrm>
          <a:prstGeom prst="rect">
            <a:avLst/>
          </a:prstGeom>
        </p:spPr>
      </p:pic>
      <p:sp>
        <p:nvSpPr>
          <p:cNvPr id="8" name="TextovéPole 7">
            <a:extLst>
              <a:ext uri="{FF2B5EF4-FFF2-40B4-BE49-F238E27FC236}">
                <a16:creationId xmlns:a16="http://schemas.microsoft.com/office/drawing/2014/main" id="{66A1CF2F-CBD2-4C62-AA2B-8A10E2A53928}"/>
              </a:ext>
            </a:extLst>
          </p:cNvPr>
          <p:cNvSpPr txBox="1"/>
          <p:nvPr/>
        </p:nvSpPr>
        <p:spPr>
          <a:xfrm>
            <a:off x="3649921" y="843763"/>
            <a:ext cx="2625208" cy="1015663"/>
          </a:xfrm>
          <a:prstGeom prst="rect">
            <a:avLst/>
          </a:prstGeom>
          <a:noFill/>
        </p:spPr>
        <p:txBody>
          <a:bodyPr wrap="square">
            <a:spAutoFit/>
          </a:bodyPr>
          <a:lstStyle/>
          <a:p>
            <a:pPr algn="just"/>
            <a:r>
              <a:rPr lang="en-US" sz="2000" b="0" i="0" dirty="0">
                <a:solidFill>
                  <a:srgbClr val="444444"/>
                </a:solidFill>
                <a:effectLst/>
              </a:rPr>
              <a:t>O</a:t>
            </a:r>
            <a:r>
              <a:rPr lang="cs-CZ" sz="2000" b="0" i="0" baseline="-25000" dirty="0">
                <a:solidFill>
                  <a:srgbClr val="444444"/>
                </a:solidFill>
                <a:effectLst/>
              </a:rPr>
              <a:t>2</a:t>
            </a:r>
            <a:r>
              <a:rPr lang="en-US" sz="2000" b="0" i="0" dirty="0">
                <a:solidFill>
                  <a:srgbClr val="444444"/>
                </a:solidFill>
                <a:effectLst/>
              </a:rPr>
              <a:t>F</a:t>
            </a:r>
            <a:r>
              <a:rPr lang="cs-CZ" sz="2000" b="0" i="0" baseline="-25000" dirty="0">
                <a:solidFill>
                  <a:srgbClr val="444444"/>
                </a:solidFill>
                <a:effectLst/>
              </a:rPr>
              <a:t>2</a:t>
            </a:r>
            <a:r>
              <a:rPr lang="en-US" sz="2000" b="0" i="0" dirty="0">
                <a:solidFill>
                  <a:srgbClr val="444444"/>
                </a:solidFill>
                <a:effectLst/>
              </a:rPr>
              <a:t> rea</a:t>
            </a:r>
            <a:r>
              <a:rPr lang="cs-CZ" sz="2000" b="0" i="0" dirty="0" err="1">
                <a:solidFill>
                  <a:srgbClr val="444444"/>
                </a:solidFill>
                <a:effectLst/>
              </a:rPr>
              <a:t>guje</a:t>
            </a:r>
            <a:r>
              <a:rPr lang="en-US" sz="2000" b="0" i="0" dirty="0">
                <a:solidFill>
                  <a:srgbClr val="444444"/>
                </a:solidFill>
                <a:effectLst/>
              </a:rPr>
              <a:t> </a:t>
            </a:r>
            <a:r>
              <a:rPr lang="en-US" sz="2000" b="0" i="0" dirty="0" err="1">
                <a:solidFill>
                  <a:srgbClr val="444444"/>
                </a:solidFill>
                <a:effectLst/>
              </a:rPr>
              <a:t>explo</a:t>
            </a:r>
            <a:r>
              <a:rPr lang="cs-CZ" sz="2000" dirty="0">
                <a:solidFill>
                  <a:srgbClr val="444444"/>
                </a:solidFill>
              </a:rPr>
              <a:t>z</a:t>
            </a:r>
            <a:r>
              <a:rPr lang="en-US" sz="2000" b="0" i="0" dirty="0">
                <a:solidFill>
                  <a:srgbClr val="444444"/>
                </a:solidFill>
                <a:effectLst/>
              </a:rPr>
              <a:t>iv</a:t>
            </a:r>
            <a:r>
              <a:rPr lang="cs-CZ" sz="2000" b="0" i="0" dirty="0">
                <a:solidFill>
                  <a:srgbClr val="444444"/>
                </a:solidFill>
                <a:effectLst/>
              </a:rPr>
              <a:t>ně</a:t>
            </a:r>
            <a:r>
              <a:rPr lang="en-US" sz="2000" b="0" i="0" dirty="0">
                <a:solidFill>
                  <a:srgbClr val="444444"/>
                </a:solidFill>
                <a:effectLst/>
              </a:rPr>
              <a:t> </a:t>
            </a:r>
            <a:r>
              <a:rPr lang="cs-CZ" sz="2000" b="0" i="0" dirty="0">
                <a:solidFill>
                  <a:srgbClr val="444444"/>
                </a:solidFill>
                <a:effectLst/>
              </a:rPr>
              <a:t>s čímkoliv, s čím přijde do kontaktu.</a:t>
            </a:r>
            <a:endParaRPr lang="cs-CZ" sz="2000" dirty="0"/>
          </a:p>
        </p:txBody>
      </p:sp>
      <p:pic>
        <p:nvPicPr>
          <p:cNvPr id="5122" name="Picture 2" descr="Question #76806 | Socratic">
            <a:extLst>
              <a:ext uri="{FF2B5EF4-FFF2-40B4-BE49-F238E27FC236}">
                <a16:creationId xmlns:a16="http://schemas.microsoft.com/office/drawing/2014/main" id="{71F528CA-7C4F-4659-8D5F-1E5706219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5206007"/>
            <a:ext cx="28384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xygen difluoride - Wikipedia">
            <a:extLst>
              <a:ext uri="{FF2B5EF4-FFF2-40B4-BE49-F238E27FC236}">
                <a16:creationId xmlns:a16="http://schemas.microsoft.com/office/drawing/2014/main" id="{E760009F-1518-4ED2-8BA9-256727D49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150" y="3710583"/>
            <a:ext cx="2714625" cy="1327621"/>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0D9A05E6-609B-4CE9-AC83-75C163CBACC3}"/>
              </a:ext>
            </a:extLst>
          </p:cNvPr>
          <p:cNvPicPr>
            <a:picLocks noChangeAspect="1"/>
          </p:cNvPicPr>
          <p:nvPr/>
        </p:nvPicPr>
        <p:blipFill>
          <a:blip r:embed="rId6"/>
          <a:stretch>
            <a:fillRect/>
          </a:stretch>
        </p:blipFill>
        <p:spPr>
          <a:xfrm>
            <a:off x="453195" y="2287643"/>
            <a:ext cx="4561717" cy="2019320"/>
          </a:xfrm>
          <a:prstGeom prst="rect">
            <a:avLst/>
          </a:prstGeom>
        </p:spPr>
      </p:pic>
      <p:sp>
        <p:nvSpPr>
          <p:cNvPr id="14" name="TextovéPole 13">
            <a:extLst>
              <a:ext uri="{FF2B5EF4-FFF2-40B4-BE49-F238E27FC236}">
                <a16:creationId xmlns:a16="http://schemas.microsoft.com/office/drawing/2014/main" id="{708751F5-BA0E-41E0-9FE5-538DD5D2706A}"/>
              </a:ext>
            </a:extLst>
          </p:cNvPr>
          <p:cNvSpPr txBox="1"/>
          <p:nvPr/>
        </p:nvSpPr>
        <p:spPr>
          <a:xfrm>
            <a:off x="276225" y="4556361"/>
            <a:ext cx="5394649" cy="1938992"/>
          </a:xfrm>
          <a:prstGeom prst="rect">
            <a:avLst/>
          </a:prstGeom>
          <a:noFill/>
        </p:spPr>
        <p:txBody>
          <a:bodyPr wrap="square">
            <a:spAutoFit/>
          </a:bodyPr>
          <a:lstStyle/>
          <a:p>
            <a:pPr algn="just"/>
            <a:r>
              <a:rPr lang="en-US" sz="2000" b="0" i="0" dirty="0" err="1">
                <a:solidFill>
                  <a:srgbClr val="000000"/>
                </a:solidFill>
                <a:effectLst/>
              </a:rPr>
              <a:t>Ele</a:t>
            </a:r>
            <a:r>
              <a:rPr lang="cs-CZ" sz="2000" b="0" i="0" dirty="0">
                <a:solidFill>
                  <a:srgbClr val="000000"/>
                </a:solidFill>
                <a:effectLst/>
              </a:rPr>
              <a:t>k</a:t>
            </a:r>
            <a:r>
              <a:rPr lang="en-US" sz="2000" b="0" i="0" dirty="0" err="1">
                <a:solidFill>
                  <a:srgbClr val="000000"/>
                </a:solidFill>
                <a:effectLst/>
              </a:rPr>
              <a:t>tronegativit</a:t>
            </a:r>
            <a:r>
              <a:rPr lang="cs-CZ" sz="2000" b="0" i="0" dirty="0">
                <a:solidFill>
                  <a:srgbClr val="000000"/>
                </a:solidFill>
                <a:effectLst/>
              </a:rPr>
              <a:t>a</a:t>
            </a:r>
            <a:r>
              <a:rPr lang="en-US" sz="2000" b="0" i="0" dirty="0">
                <a:solidFill>
                  <a:srgbClr val="000000"/>
                </a:solidFill>
                <a:effectLst/>
              </a:rPr>
              <a:t> F </a:t>
            </a:r>
            <a:r>
              <a:rPr lang="cs-CZ" sz="2000" b="0" i="0" dirty="0">
                <a:solidFill>
                  <a:srgbClr val="000000"/>
                </a:solidFill>
                <a:effectLst/>
              </a:rPr>
              <a:t>je mnohem vyšší než u vodíku,</a:t>
            </a:r>
            <a:r>
              <a:rPr lang="en-US" sz="2000" b="0" i="0" dirty="0">
                <a:solidFill>
                  <a:srgbClr val="000000"/>
                </a:solidFill>
                <a:effectLst/>
              </a:rPr>
              <a:t> </a:t>
            </a:r>
            <a:r>
              <a:rPr lang="en-US" sz="2000" b="0" i="0" dirty="0" err="1">
                <a:solidFill>
                  <a:srgbClr val="000000"/>
                </a:solidFill>
                <a:effectLst/>
              </a:rPr>
              <a:t>hybridiza</a:t>
            </a:r>
            <a:r>
              <a:rPr lang="cs-CZ" sz="2000" b="0" i="0" dirty="0" err="1">
                <a:solidFill>
                  <a:srgbClr val="000000"/>
                </a:solidFill>
                <a:effectLst/>
              </a:rPr>
              <a:t>ce</a:t>
            </a:r>
            <a:r>
              <a:rPr lang="en-US" sz="2000" b="0" i="0" dirty="0">
                <a:solidFill>
                  <a:srgbClr val="000000"/>
                </a:solidFill>
                <a:effectLst/>
              </a:rPr>
              <a:t> of </a:t>
            </a:r>
            <a:r>
              <a:rPr lang="cs-CZ" sz="2000" b="0" i="0" dirty="0">
                <a:solidFill>
                  <a:srgbClr val="000000"/>
                </a:solidFill>
                <a:effectLst/>
              </a:rPr>
              <a:t>atomu kyslíku je stejná u </a:t>
            </a:r>
            <a:r>
              <a:rPr lang="en-US" sz="2000" b="0" i="0" dirty="0">
                <a:solidFill>
                  <a:srgbClr val="000000"/>
                </a:solidFill>
                <a:effectLst/>
              </a:rPr>
              <a:t>H</a:t>
            </a:r>
            <a:r>
              <a:rPr lang="en-US" sz="2000" b="0" i="0" baseline="-25000" dirty="0">
                <a:solidFill>
                  <a:srgbClr val="000000"/>
                </a:solidFill>
                <a:effectLst/>
              </a:rPr>
              <a:t>2</a:t>
            </a:r>
            <a:r>
              <a:rPr lang="en-US" sz="2000" b="0" i="0" dirty="0">
                <a:solidFill>
                  <a:srgbClr val="000000"/>
                </a:solidFill>
                <a:effectLst/>
              </a:rPr>
              <a:t>O</a:t>
            </a:r>
            <a:r>
              <a:rPr lang="en-US" sz="2000" b="0" i="0" baseline="-25000" dirty="0">
                <a:solidFill>
                  <a:srgbClr val="000000"/>
                </a:solidFill>
                <a:effectLst/>
              </a:rPr>
              <a:t>2</a:t>
            </a:r>
            <a:r>
              <a:rPr lang="en-US" sz="2000" b="0" i="0" dirty="0">
                <a:solidFill>
                  <a:srgbClr val="000000"/>
                </a:solidFill>
                <a:effectLst/>
              </a:rPr>
              <a:t> a O</a:t>
            </a:r>
            <a:r>
              <a:rPr lang="en-US" sz="2000" b="0" i="0" baseline="-25000" dirty="0">
                <a:solidFill>
                  <a:srgbClr val="000000"/>
                </a:solidFill>
                <a:effectLst/>
              </a:rPr>
              <a:t>2</a:t>
            </a:r>
            <a:r>
              <a:rPr lang="en-US" sz="2000" b="0" i="0" dirty="0">
                <a:solidFill>
                  <a:srgbClr val="000000"/>
                </a:solidFill>
                <a:effectLst/>
              </a:rPr>
              <a:t>F</a:t>
            </a:r>
            <a:r>
              <a:rPr lang="en-US" sz="2000" b="0" i="0" baseline="-25000" dirty="0">
                <a:solidFill>
                  <a:srgbClr val="000000"/>
                </a:solidFill>
                <a:effectLst/>
              </a:rPr>
              <a:t>2</a:t>
            </a:r>
            <a:r>
              <a:rPr lang="en-US" sz="2000" b="0" i="0" dirty="0">
                <a:solidFill>
                  <a:srgbClr val="000000"/>
                </a:solidFill>
                <a:effectLst/>
              </a:rPr>
              <a:t>  (sp</a:t>
            </a:r>
            <a:r>
              <a:rPr lang="en-US" sz="2000" b="0" i="0" baseline="30000" dirty="0">
                <a:solidFill>
                  <a:srgbClr val="000000"/>
                </a:solidFill>
                <a:effectLst/>
              </a:rPr>
              <a:t>3</a:t>
            </a:r>
            <a:r>
              <a:rPr lang="en-US" sz="2000" b="0" i="0" dirty="0">
                <a:solidFill>
                  <a:srgbClr val="000000"/>
                </a:solidFill>
                <a:effectLst/>
              </a:rPr>
              <a:t>). </a:t>
            </a:r>
            <a:r>
              <a:rPr lang="cs-CZ" sz="2000" b="0" i="0" dirty="0">
                <a:solidFill>
                  <a:srgbClr val="000000"/>
                </a:solidFill>
                <a:effectLst/>
              </a:rPr>
              <a:t>Podle</a:t>
            </a:r>
            <a:r>
              <a:rPr lang="en-US" sz="2000" b="0" i="0" dirty="0">
                <a:solidFill>
                  <a:srgbClr val="000000"/>
                </a:solidFill>
                <a:effectLst/>
              </a:rPr>
              <a:t> </a:t>
            </a:r>
            <a:r>
              <a:rPr lang="cs-CZ" sz="2000" b="0" i="0" dirty="0">
                <a:solidFill>
                  <a:srgbClr val="000000"/>
                </a:solidFill>
                <a:effectLst/>
              </a:rPr>
              <a:t>B</a:t>
            </a:r>
            <a:r>
              <a:rPr lang="en-US" sz="2000" b="0" i="0" dirty="0" err="1">
                <a:solidFill>
                  <a:srgbClr val="000000"/>
                </a:solidFill>
                <a:effectLst/>
              </a:rPr>
              <a:t>en</a:t>
            </a:r>
            <a:r>
              <a:rPr lang="cs-CZ" sz="2000" b="0" i="0" dirty="0" err="1">
                <a:solidFill>
                  <a:srgbClr val="000000"/>
                </a:solidFill>
                <a:effectLst/>
              </a:rPr>
              <a:t>tova</a:t>
            </a:r>
            <a:r>
              <a:rPr lang="cs-CZ" sz="2000" b="0" i="0" dirty="0">
                <a:solidFill>
                  <a:srgbClr val="000000"/>
                </a:solidFill>
                <a:effectLst/>
              </a:rPr>
              <a:t> pravidla mají </a:t>
            </a:r>
            <a:r>
              <a:rPr lang="en-US" sz="2000" b="0" i="0" dirty="0">
                <a:solidFill>
                  <a:srgbClr val="000000"/>
                </a:solidFill>
                <a:effectLst/>
              </a:rPr>
              <a:t>hybrid</a:t>
            </a:r>
            <a:r>
              <a:rPr lang="cs-CZ" sz="2000" b="0" i="0" dirty="0">
                <a:solidFill>
                  <a:srgbClr val="000000"/>
                </a:solidFill>
                <a:effectLst/>
              </a:rPr>
              <a:t>ní</a:t>
            </a:r>
            <a:r>
              <a:rPr lang="en-US" sz="2000" b="0" i="0" dirty="0">
                <a:solidFill>
                  <a:srgbClr val="000000"/>
                </a:solidFill>
                <a:effectLst/>
              </a:rPr>
              <a:t> orbital</a:t>
            </a:r>
            <a:r>
              <a:rPr lang="cs-CZ" sz="2000" b="0" i="0" dirty="0">
                <a:solidFill>
                  <a:srgbClr val="000000"/>
                </a:solidFill>
                <a:effectLst/>
              </a:rPr>
              <a:t>y obsahující fluor</a:t>
            </a:r>
            <a:r>
              <a:rPr lang="en-US" sz="2000" b="0" i="0" dirty="0">
                <a:solidFill>
                  <a:srgbClr val="000000"/>
                </a:solidFill>
                <a:effectLst/>
              </a:rPr>
              <a:t> </a:t>
            </a:r>
            <a:r>
              <a:rPr lang="cs-CZ" sz="2000" b="0" i="0" dirty="0">
                <a:solidFill>
                  <a:srgbClr val="000000"/>
                </a:solidFill>
                <a:effectLst/>
              </a:rPr>
              <a:t>menší</a:t>
            </a:r>
            <a:r>
              <a:rPr lang="en-US" sz="2000" b="0" i="0" dirty="0">
                <a:solidFill>
                  <a:srgbClr val="000000"/>
                </a:solidFill>
                <a:effectLst/>
              </a:rPr>
              <a:t> s-</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 </a:t>
            </a:r>
            <a:r>
              <a:rPr lang="en-US" sz="2000" b="0" i="0" dirty="0">
                <a:solidFill>
                  <a:srgbClr val="000000"/>
                </a:solidFill>
                <a:effectLst/>
              </a:rPr>
              <a:t>a </a:t>
            </a:r>
            <a:r>
              <a:rPr lang="cs-CZ" sz="2000" b="0" i="0" dirty="0">
                <a:solidFill>
                  <a:srgbClr val="000000"/>
                </a:solidFill>
                <a:effectLst/>
              </a:rPr>
              <a:t>větší</a:t>
            </a:r>
            <a:r>
              <a:rPr lang="en-US" sz="2000" b="0" i="0" dirty="0">
                <a:solidFill>
                  <a:srgbClr val="000000"/>
                </a:solidFill>
                <a:effectLst/>
              </a:rPr>
              <a:t> p-</a:t>
            </a:r>
            <a:r>
              <a:rPr lang="en-US" sz="2000" b="0" i="0" dirty="0" err="1">
                <a:solidFill>
                  <a:srgbClr val="000000"/>
                </a:solidFill>
                <a:effectLst/>
              </a:rPr>
              <a:t>chara</a:t>
            </a:r>
            <a:r>
              <a:rPr lang="cs-CZ" sz="2000" b="0" i="0" dirty="0">
                <a:solidFill>
                  <a:srgbClr val="000000"/>
                </a:solidFill>
                <a:effectLst/>
              </a:rPr>
              <a:t>k</a:t>
            </a:r>
            <a:r>
              <a:rPr lang="en-US" sz="2000" b="0" i="0" dirty="0" err="1">
                <a:solidFill>
                  <a:srgbClr val="000000"/>
                </a:solidFill>
                <a:effectLst/>
              </a:rPr>
              <a:t>ter</a:t>
            </a:r>
            <a:r>
              <a:rPr lang="cs-CZ" sz="2000" b="0" i="0" dirty="0">
                <a:solidFill>
                  <a:srgbClr val="000000"/>
                </a:solidFill>
                <a:effectLst/>
              </a:rPr>
              <a:t>,</a:t>
            </a:r>
            <a:r>
              <a:rPr lang="en-US" sz="2000" b="0" i="0" dirty="0">
                <a:solidFill>
                  <a:srgbClr val="000000"/>
                </a:solidFill>
                <a:effectLst/>
              </a:rPr>
              <a:t> </a:t>
            </a:r>
            <a:r>
              <a:rPr lang="cs-CZ" sz="2000" b="0" i="0" dirty="0">
                <a:solidFill>
                  <a:srgbClr val="000000"/>
                </a:solidFill>
                <a:effectLst/>
              </a:rPr>
              <a:t>zatímco u ostatních je tomu naopak. Tudíž délka vazby</a:t>
            </a:r>
            <a:r>
              <a:rPr lang="en-US" sz="2000" b="0" i="0" dirty="0">
                <a:solidFill>
                  <a:srgbClr val="000000"/>
                </a:solidFill>
                <a:effectLst/>
              </a:rPr>
              <a:t> O-O </a:t>
            </a:r>
            <a:r>
              <a:rPr lang="cs-CZ" sz="2000" b="0" i="0" dirty="0">
                <a:solidFill>
                  <a:srgbClr val="000000"/>
                </a:solidFill>
                <a:effectLst/>
              </a:rPr>
              <a:t>je v</a:t>
            </a:r>
            <a:r>
              <a:rPr lang="en-US" sz="2000" b="0" i="0" dirty="0">
                <a:solidFill>
                  <a:srgbClr val="000000"/>
                </a:solidFill>
                <a:effectLst/>
              </a:rPr>
              <a:t> O</a:t>
            </a:r>
            <a:r>
              <a:rPr lang="en-US" sz="2000" b="0" i="0" baseline="-25000" dirty="0">
                <a:solidFill>
                  <a:srgbClr val="000000"/>
                </a:solidFill>
                <a:effectLst/>
              </a:rPr>
              <a:t>2</a:t>
            </a:r>
            <a:r>
              <a:rPr lang="en-US" sz="2000" b="0" i="0" dirty="0">
                <a:solidFill>
                  <a:srgbClr val="000000"/>
                </a:solidFill>
                <a:effectLst/>
              </a:rPr>
              <a:t>F</a:t>
            </a:r>
            <a:r>
              <a:rPr lang="en-US" sz="2000" b="0" i="0" baseline="-25000" dirty="0">
                <a:solidFill>
                  <a:srgbClr val="000000"/>
                </a:solidFill>
                <a:effectLst/>
              </a:rPr>
              <a:t>2</a:t>
            </a:r>
            <a:r>
              <a:rPr lang="en-US" sz="2000" b="0" i="0" dirty="0">
                <a:solidFill>
                  <a:srgbClr val="000000"/>
                </a:solidFill>
                <a:effectLst/>
              </a:rPr>
              <a:t> </a:t>
            </a:r>
            <a:r>
              <a:rPr lang="cs-CZ" sz="2000" b="0" i="0" dirty="0">
                <a:solidFill>
                  <a:srgbClr val="000000"/>
                </a:solidFill>
                <a:effectLst/>
              </a:rPr>
              <a:t>kratší než v </a:t>
            </a:r>
            <a:r>
              <a:rPr lang="en-US" sz="2000" b="0" i="0" dirty="0">
                <a:solidFill>
                  <a:srgbClr val="000000"/>
                </a:solidFill>
                <a:effectLst/>
              </a:rPr>
              <a:t>H</a:t>
            </a:r>
            <a:r>
              <a:rPr lang="en-US" sz="2000" b="0" i="0" baseline="-25000" dirty="0">
                <a:solidFill>
                  <a:srgbClr val="000000"/>
                </a:solidFill>
                <a:effectLst/>
              </a:rPr>
              <a:t>2</a:t>
            </a:r>
            <a:r>
              <a:rPr lang="en-US" sz="2000" b="0" i="0" dirty="0">
                <a:solidFill>
                  <a:srgbClr val="000000"/>
                </a:solidFill>
                <a:effectLst/>
              </a:rPr>
              <a:t>O</a:t>
            </a:r>
            <a:r>
              <a:rPr lang="en-US" sz="2000" b="0" i="0" baseline="-25000" dirty="0">
                <a:solidFill>
                  <a:srgbClr val="000000"/>
                </a:solidFill>
                <a:effectLst/>
              </a:rPr>
              <a:t>2</a:t>
            </a:r>
            <a:r>
              <a:rPr lang="en-US" sz="2000" b="0" i="0" dirty="0">
                <a:solidFill>
                  <a:srgbClr val="000000"/>
                </a:solidFill>
                <a:effectLst/>
              </a:rPr>
              <a:t>.</a:t>
            </a:r>
            <a:endParaRPr lang="cs-CZ" sz="2000" dirty="0"/>
          </a:p>
        </p:txBody>
      </p:sp>
    </p:spTree>
    <p:extLst>
      <p:ext uri="{BB962C8B-B14F-4D97-AF65-F5344CB8AC3E}">
        <p14:creationId xmlns:p14="http://schemas.microsoft.com/office/powerpoint/2010/main" val="26022583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95260" y="137956"/>
            <a:ext cx="8753479" cy="6432530"/>
          </a:xfrm>
          <a:prstGeom prst="rect">
            <a:avLst/>
          </a:prstGeom>
        </p:spPr>
        <p:txBody>
          <a:bodyPr wrap="square">
            <a:spAutoFit/>
          </a:bodyPr>
          <a:lstStyle/>
          <a:p>
            <a:pPr algn="just"/>
            <a:r>
              <a:rPr lang="cs-CZ" sz="2000" dirty="0">
                <a:cs typeface="Arial" panose="020B0604020202020204" pitchFamily="34" charset="0"/>
              </a:rPr>
              <a:t>Fluor jako jediný známý prvek tvoří valenční sloučeniny s netečným plynem </a:t>
            </a:r>
            <a:r>
              <a:rPr lang="cs-CZ" sz="2000" u="sng" dirty="0">
                <a:cs typeface="Arial" panose="020B0604020202020204" pitchFamily="34" charset="0"/>
              </a:rPr>
              <a:t>radonem</a:t>
            </a:r>
            <a:r>
              <a:rPr lang="cs-CZ" sz="2000" dirty="0">
                <a:cs typeface="Arial" panose="020B0604020202020204" pitchFamily="34" charset="0"/>
              </a:rPr>
              <a:t>. Elementární fluor i řada fluoridů patří mezi </a:t>
            </a:r>
            <a:r>
              <a:rPr lang="cs-CZ" sz="2000" u="sng" dirty="0">
                <a:cs typeface="Arial" panose="020B0604020202020204" pitchFamily="34" charset="0"/>
              </a:rPr>
              <a:t>extrémně silná oxidační činidla</a:t>
            </a:r>
            <a:r>
              <a:rPr lang="cs-CZ" sz="2000" dirty="0">
                <a:cs typeface="Arial" panose="020B0604020202020204" pitchFamily="34" charset="0"/>
              </a:rPr>
              <a:t>, fluorid platinový PtF</a:t>
            </a:r>
            <a:r>
              <a:rPr lang="cs-CZ" sz="2000" baseline="-25000" dirty="0">
                <a:cs typeface="Arial" panose="020B0604020202020204" pitchFamily="34" charset="0"/>
              </a:rPr>
              <a:t>6</a:t>
            </a:r>
            <a:r>
              <a:rPr lang="cs-CZ" sz="2000" dirty="0">
                <a:cs typeface="Arial" panose="020B0604020202020204" pitchFamily="34" charset="0"/>
              </a:rPr>
              <a:t> oxiduje i netečný plyn xenon. </a:t>
            </a:r>
          </a:p>
          <a:p>
            <a:pPr algn="just">
              <a:buNone/>
            </a:pPr>
            <a:endParaRPr lang="cs-CZ" sz="800" dirty="0">
              <a:cs typeface="Arial" panose="020B0604020202020204" pitchFamily="34" charset="0"/>
            </a:endParaRPr>
          </a:p>
          <a:p>
            <a:pPr algn="just">
              <a:buNone/>
            </a:pPr>
            <a:endParaRPr lang="cs-CZ" sz="800" dirty="0">
              <a:cs typeface="Arial" panose="020B0604020202020204" pitchFamily="34" charset="0"/>
            </a:endParaRPr>
          </a:p>
          <a:p>
            <a:pPr algn="just">
              <a:buNone/>
            </a:pPr>
            <a:r>
              <a:rPr lang="cs-CZ" sz="2000" dirty="0">
                <a:cs typeface="Arial" panose="020B0604020202020204" pitchFamily="34" charset="0"/>
              </a:rPr>
              <a:t>Některé kovy reagují s fluorem za normálních teplot nebo při mírném zahřátí jen na povrchu a vzniklý povlak brání další reakci – pasivace. Při silnějším zahřívání reakce pokračuje do hloubky a některé kovy, jako zinek, cín nebo hliník, dokonce vzplanou. Za červeného žáru působí fluor dokonce i na zlato a platinu.</a:t>
            </a:r>
          </a:p>
          <a:p>
            <a:pPr algn="just">
              <a:buNone/>
            </a:pPr>
            <a:endParaRPr lang="cs-CZ" altLang="en-US" sz="1400" dirty="0">
              <a:cs typeface="Arial" panose="020B0604020202020204" pitchFamily="34" charset="0"/>
            </a:endParaRPr>
          </a:p>
          <a:p>
            <a:pPr algn="just">
              <a:buNone/>
            </a:pPr>
            <a:r>
              <a:rPr lang="cs-CZ" altLang="en-US" sz="2000" dirty="0">
                <a:cs typeface="Arial" panose="020B0604020202020204" pitchFamily="34" charset="0"/>
              </a:rPr>
              <a:t>Sklo (tvořené oxidem křemičitým), reaguje s fluorem za vzniku </a:t>
            </a:r>
            <a:r>
              <a:rPr lang="cs-CZ" altLang="en-US" sz="2000" u="sng" dirty="0">
                <a:cs typeface="Arial" panose="020B0604020202020204" pitchFamily="34" charset="0"/>
              </a:rPr>
              <a:t>plynného fluoridu křemičitého</a:t>
            </a:r>
            <a:r>
              <a:rPr lang="cs-CZ" altLang="en-US" sz="2000" dirty="0">
                <a:cs typeface="Arial" panose="020B0604020202020204" pitchFamily="34" charset="0"/>
              </a:rPr>
              <a:t> (</a:t>
            </a:r>
            <a:r>
              <a:rPr lang="cs-CZ" altLang="en-US" sz="2000" dirty="0" err="1">
                <a:cs typeface="Arial" panose="020B0604020202020204" pitchFamily="34" charset="0"/>
              </a:rPr>
              <a:t>SF</a:t>
            </a:r>
            <a:r>
              <a:rPr lang="cs-CZ" altLang="en-US" sz="2000" baseline="-25000" dirty="0" err="1">
                <a:cs typeface="Arial" panose="020B0604020202020204" pitchFamily="34" charset="0"/>
              </a:rPr>
              <a:t>4</a:t>
            </a:r>
            <a:r>
              <a:rPr lang="cs-CZ" altLang="en-US" sz="2000" dirty="0">
                <a:cs typeface="Arial" panose="020B0604020202020204" pitchFamily="34" charset="0"/>
              </a:rPr>
              <a:t>) a kyslíku. </a:t>
            </a:r>
          </a:p>
          <a:p>
            <a:pPr algn="just"/>
            <a:r>
              <a:rPr lang="cs-CZ" sz="2000" dirty="0">
                <a:cs typeface="Arial" panose="020B0604020202020204" pitchFamily="34" charset="0"/>
              </a:rPr>
              <a:t>	</a:t>
            </a:r>
            <a:r>
              <a:rPr lang="cs-CZ" sz="2000" dirty="0" err="1">
                <a:cs typeface="Arial" panose="020B0604020202020204" pitchFamily="34" charset="0"/>
              </a:rPr>
              <a:t>2F</a:t>
            </a:r>
            <a:r>
              <a:rPr lang="cs-CZ" sz="2000" baseline="-25000" dirty="0" err="1">
                <a:cs typeface="Arial" panose="020B0604020202020204" pitchFamily="34" charset="0"/>
              </a:rPr>
              <a:t>2</a:t>
            </a:r>
            <a:r>
              <a:rPr lang="cs-CZ" sz="2000" dirty="0">
                <a:cs typeface="Arial" panose="020B0604020202020204" pitchFamily="34" charset="0"/>
              </a:rPr>
              <a:t> + </a:t>
            </a:r>
            <a:r>
              <a:rPr lang="cs-CZ" sz="2000" dirty="0" err="1">
                <a:cs typeface="Arial" panose="020B0604020202020204" pitchFamily="34" charset="0"/>
              </a:rPr>
              <a:t>SiO</a:t>
            </a:r>
            <a:r>
              <a:rPr lang="cs-CZ" sz="2000" baseline="-25000" dirty="0" err="1">
                <a:cs typeface="Arial" panose="020B0604020202020204" pitchFamily="34" charset="0"/>
              </a:rPr>
              <a:t>2</a:t>
            </a:r>
            <a:r>
              <a:rPr lang="cs-CZ" sz="2000" baseline="-25000" dirty="0">
                <a:cs typeface="Arial" panose="020B0604020202020204" pitchFamily="34" charset="0"/>
              </a:rPr>
              <a:t> </a:t>
            </a:r>
            <a:r>
              <a:rPr lang="cs-CZ" sz="2000" dirty="0">
                <a:cs typeface="Arial" panose="020B0604020202020204" pitchFamily="34" charset="0"/>
              </a:rPr>
              <a:t>(s) → </a:t>
            </a:r>
            <a:r>
              <a:rPr lang="cs-CZ" sz="2000" dirty="0" err="1">
                <a:cs typeface="Arial" panose="020B0604020202020204" pitchFamily="34" charset="0"/>
              </a:rPr>
              <a:t>SiF</a:t>
            </a:r>
            <a:r>
              <a:rPr lang="cs-CZ" sz="2000" baseline="-25000" dirty="0" err="1">
                <a:cs typeface="Arial" panose="020B0604020202020204" pitchFamily="34" charset="0"/>
              </a:rPr>
              <a:t>4</a:t>
            </a:r>
            <a:r>
              <a:rPr lang="cs-CZ" sz="2000" dirty="0">
                <a:cs typeface="Arial" panose="020B0604020202020204" pitchFamily="34" charset="0"/>
              </a:rPr>
              <a:t> (g) + O</a:t>
            </a:r>
            <a:r>
              <a:rPr lang="cs-CZ" sz="2000" baseline="-25000" dirty="0">
                <a:cs typeface="Arial" panose="020B0604020202020204" pitchFamily="34" charset="0"/>
              </a:rPr>
              <a:t>2</a:t>
            </a:r>
            <a:endParaRPr lang="cs-CZ" sz="2000" dirty="0">
              <a:cs typeface="Arial" panose="020B0604020202020204" pitchFamily="34" charset="0"/>
            </a:endParaRPr>
          </a:p>
          <a:p>
            <a:pPr algn="just">
              <a:buNone/>
            </a:pPr>
            <a:endParaRPr lang="cs-CZ" altLang="en-US" sz="1400" dirty="0">
              <a:cs typeface="Arial" panose="020B0604020202020204" pitchFamily="34" charset="0"/>
            </a:endParaRPr>
          </a:p>
          <a:p>
            <a:pPr algn="just">
              <a:buNone/>
            </a:pPr>
            <a:r>
              <a:rPr lang="cs-CZ" altLang="en-US" sz="2000" dirty="0">
                <a:cs typeface="Arial" panose="020B0604020202020204" pitchFamily="34" charset="0"/>
              </a:rPr>
              <a:t>Působením fluoru na vodu vzniká fluorovodík a kyslík, který obsahuje také malé množství ozonu, za jistých podmínek však působením fluoru na vodu vzniká fluorovodík a kyselina </a:t>
            </a:r>
            <a:r>
              <a:rPr lang="cs-CZ" altLang="en-US" sz="2000" dirty="0" err="1">
                <a:cs typeface="Arial" panose="020B0604020202020204" pitchFamily="34" charset="0"/>
              </a:rPr>
              <a:t>fluorná</a:t>
            </a:r>
            <a:r>
              <a:rPr lang="cs-CZ" altLang="en-US" sz="2000" dirty="0">
                <a:cs typeface="Arial" panose="020B0604020202020204" pitchFamily="34" charset="0"/>
              </a:rPr>
              <a:t>.</a:t>
            </a:r>
          </a:p>
          <a:p>
            <a:pPr algn="just"/>
            <a:r>
              <a:rPr lang="cs-CZ" sz="2000" dirty="0">
                <a:cs typeface="Arial" panose="020B0604020202020204" pitchFamily="34" charset="0"/>
              </a:rPr>
              <a:t>	</a:t>
            </a:r>
            <a:r>
              <a:rPr lang="cs-CZ" sz="2000" dirty="0" err="1">
                <a:cs typeface="Arial" panose="020B0604020202020204" pitchFamily="34" charset="0"/>
              </a:rPr>
              <a:t>2F</a:t>
            </a:r>
            <a:r>
              <a:rPr lang="cs-CZ" sz="2000" baseline="-25000" dirty="0" err="1">
                <a:cs typeface="Arial" panose="020B0604020202020204" pitchFamily="34" charset="0"/>
              </a:rPr>
              <a:t>2</a:t>
            </a:r>
            <a:r>
              <a:rPr lang="cs-CZ" sz="2000" dirty="0">
                <a:cs typeface="Arial" panose="020B0604020202020204" pitchFamily="34" charset="0"/>
              </a:rPr>
              <a:t> + </a:t>
            </a:r>
            <a:r>
              <a:rPr lang="cs-CZ" sz="2000" dirty="0" err="1">
                <a:cs typeface="Arial" panose="020B0604020202020204" pitchFamily="34" charset="0"/>
              </a:rPr>
              <a:t>H</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dirty="0">
                <a:cs typeface="Arial" panose="020B0604020202020204" pitchFamily="34" charset="0"/>
              </a:rPr>
              <a:t>(l) → </a:t>
            </a:r>
            <a:r>
              <a:rPr lang="cs-CZ" sz="2000" dirty="0" err="1">
                <a:cs typeface="Arial" panose="020B0604020202020204" pitchFamily="34" charset="0"/>
              </a:rPr>
              <a:t>4HF</a:t>
            </a:r>
            <a:r>
              <a:rPr lang="cs-CZ" sz="2000" dirty="0">
                <a:cs typeface="Arial" panose="020B0604020202020204" pitchFamily="34" charset="0"/>
              </a:rPr>
              <a:t> + O</a:t>
            </a:r>
            <a:r>
              <a:rPr lang="cs-CZ" sz="2000" baseline="-25000" dirty="0">
                <a:cs typeface="Arial" panose="020B0604020202020204" pitchFamily="34" charset="0"/>
              </a:rPr>
              <a:t>2</a:t>
            </a:r>
            <a:endParaRPr lang="cs-CZ" sz="2000" dirty="0">
              <a:cs typeface="Arial" panose="020B0604020202020204" pitchFamily="34" charset="0"/>
            </a:endParaRPr>
          </a:p>
          <a:p>
            <a:pPr algn="just"/>
            <a:endParaRPr lang="cs-CZ" sz="800" dirty="0">
              <a:cs typeface="Arial" panose="020B0604020202020204" pitchFamily="34" charset="0"/>
            </a:endParaRPr>
          </a:p>
          <a:p>
            <a:pPr algn="just"/>
            <a:r>
              <a:rPr lang="cs-CZ" sz="2000" dirty="0">
                <a:cs typeface="Arial" panose="020B0604020202020204" pitchFamily="34" charset="0"/>
              </a:rPr>
              <a:t>	</a:t>
            </a:r>
            <a:r>
              <a:rPr lang="cs-CZ" sz="2000" dirty="0" err="1">
                <a:cs typeface="Arial" panose="020B0604020202020204" pitchFamily="34" charset="0"/>
              </a:rPr>
              <a:t>2F</a:t>
            </a:r>
            <a:r>
              <a:rPr lang="cs-CZ" sz="2000" baseline="-25000" dirty="0" err="1">
                <a:cs typeface="Arial" panose="020B0604020202020204" pitchFamily="34" charset="0"/>
              </a:rPr>
              <a:t>2</a:t>
            </a:r>
            <a:r>
              <a:rPr lang="cs-CZ" sz="2000" dirty="0">
                <a:cs typeface="Arial" panose="020B0604020202020204" pitchFamily="34" charset="0"/>
              </a:rPr>
              <a:t> + </a:t>
            </a:r>
            <a:r>
              <a:rPr lang="cs-CZ" sz="2000" dirty="0" err="1">
                <a:cs typeface="Arial" panose="020B0604020202020204" pitchFamily="34" charset="0"/>
              </a:rPr>
              <a:t>H</a:t>
            </a:r>
            <a:r>
              <a:rPr lang="cs-CZ" sz="2000" baseline="-25000" dirty="0" err="1">
                <a:cs typeface="Arial" panose="020B0604020202020204" pitchFamily="34" charset="0"/>
              </a:rPr>
              <a:t>2</a:t>
            </a:r>
            <a:r>
              <a:rPr lang="cs-CZ" sz="2000" dirty="0" err="1">
                <a:cs typeface="Arial" panose="020B0604020202020204" pitchFamily="34" charset="0"/>
              </a:rPr>
              <a:t>O</a:t>
            </a:r>
            <a:r>
              <a:rPr lang="cs-CZ" sz="2000" dirty="0">
                <a:cs typeface="Arial" panose="020B0604020202020204" pitchFamily="34" charset="0"/>
              </a:rPr>
              <a:t>(l) → </a:t>
            </a:r>
            <a:r>
              <a:rPr lang="cs-CZ" sz="2000" dirty="0" err="1">
                <a:cs typeface="Arial" panose="020B0604020202020204" pitchFamily="34" charset="0"/>
              </a:rPr>
              <a:t>2HF</a:t>
            </a:r>
            <a:r>
              <a:rPr lang="cs-CZ" sz="2000" dirty="0">
                <a:cs typeface="Arial" panose="020B0604020202020204" pitchFamily="34" charset="0"/>
              </a:rPr>
              <a:t> + </a:t>
            </a:r>
            <a:r>
              <a:rPr lang="cs-CZ" sz="2000" dirty="0" err="1">
                <a:cs typeface="Arial" panose="020B0604020202020204" pitchFamily="34" charset="0"/>
              </a:rPr>
              <a:t>2HFO</a:t>
            </a:r>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Reakce fluoru s ostatními halogeny probíhá za vzniku </a:t>
            </a:r>
            <a:r>
              <a:rPr lang="cs-CZ" sz="2000" dirty="0" err="1">
                <a:cs typeface="Arial" panose="020B0604020202020204" pitchFamily="34" charset="0"/>
              </a:rPr>
              <a:t>interhalogenů</a:t>
            </a:r>
            <a:r>
              <a:rPr lang="cs-CZ" sz="2000" dirty="0">
                <a:cs typeface="Arial" panose="020B0604020202020204" pitchFamily="34" charset="0"/>
              </a:rPr>
              <a:t> typu: </a:t>
            </a:r>
            <a:r>
              <a:rPr lang="cs-CZ" sz="2000" dirty="0" err="1">
                <a:cs typeface="Arial" panose="020B0604020202020204" pitchFamily="34" charset="0"/>
              </a:rPr>
              <a:t>XF</a:t>
            </a:r>
            <a:r>
              <a:rPr lang="cs-CZ" sz="2000" dirty="0">
                <a:cs typeface="Arial" panose="020B0604020202020204" pitchFamily="34" charset="0"/>
              </a:rPr>
              <a:t>, </a:t>
            </a:r>
            <a:r>
              <a:rPr lang="cs-CZ" sz="2000" dirty="0" err="1">
                <a:cs typeface="Arial" panose="020B0604020202020204" pitchFamily="34" charset="0"/>
              </a:rPr>
              <a:t>XF</a:t>
            </a:r>
            <a:r>
              <a:rPr lang="cs-CZ" sz="2000" baseline="-25000" dirty="0" err="1">
                <a:cs typeface="Arial" panose="020B0604020202020204" pitchFamily="34" charset="0"/>
              </a:rPr>
              <a:t>3</a:t>
            </a:r>
            <a:r>
              <a:rPr lang="cs-CZ" sz="2000" dirty="0">
                <a:cs typeface="Arial" panose="020B0604020202020204" pitchFamily="34" charset="0"/>
              </a:rPr>
              <a:t> a </a:t>
            </a:r>
            <a:r>
              <a:rPr lang="cs-CZ" sz="2000" dirty="0" err="1">
                <a:cs typeface="Arial" panose="020B0604020202020204" pitchFamily="34" charset="0"/>
              </a:rPr>
              <a:t>XF</a:t>
            </a:r>
            <a:r>
              <a:rPr lang="cs-CZ" sz="2000" baseline="-25000" dirty="0" err="1">
                <a:cs typeface="Arial" panose="020B0604020202020204" pitchFamily="34" charset="0"/>
              </a:rPr>
              <a:t>5</a:t>
            </a:r>
            <a:r>
              <a:rPr lang="cs-CZ" sz="2000" dirty="0">
                <a:cs typeface="Arial" panose="020B0604020202020204" pitchFamily="34" charset="0"/>
              </a:rPr>
              <a:t>, s jodem i </a:t>
            </a:r>
            <a:r>
              <a:rPr lang="cs-CZ" sz="2000" dirty="0" err="1">
                <a:cs typeface="Arial" panose="020B0604020202020204" pitchFamily="34" charset="0"/>
              </a:rPr>
              <a:t>XF</a:t>
            </a:r>
            <a:r>
              <a:rPr lang="cs-CZ" sz="2000" baseline="-25000" dirty="0" err="1">
                <a:cs typeface="Arial" panose="020B0604020202020204" pitchFamily="34" charset="0"/>
              </a:rPr>
              <a:t>7</a:t>
            </a:r>
            <a:r>
              <a:rPr lang="cs-CZ" sz="2000" dirty="0">
                <a:cs typeface="Arial" panose="020B0604020202020204" pitchFamily="34" charset="0"/>
              </a:rPr>
              <a:t>.</a:t>
            </a:r>
          </a:p>
        </p:txBody>
      </p:sp>
    </p:spTree>
    <p:extLst>
      <p:ext uri="{BB962C8B-B14F-4D97-AF65-F5344CB8AC3E}">
        <p14:creationId xmlns:p14="http://schemas.microsoft.com/office/powerpoint/2010/main" val="2390744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2400" y="228603"/>
            <a:ext cx="8839200" cy="5909310"/>
          </a:xfrm>
          <a:prstGeom prst="rect">
            <a:avLst/>
          </a:prstGeom>
        </p:spPr>
        <p:txBody>
          <a:bodyPr wrap="square">
            <a:spAutoFit/>
          </a:bodyPr>
          <a:lstStyle/>
          <a:p>
            <a:pPr algn="just"/>
            <a:r>
              <a:rPr lang="cs-CZ" sz="2000" dirty="0">
                <a:cs typeface="Arial" panose="020B0604020202020204" pitchFamily="34" charset="0"/>
              </a:rPr>
              <a:t>Průměrný obsah fluoru v zemské kůře je 0,0585 %. V přírodě se elementární fluor jako prvek, díky své značné reaktivitě, nevyskytuje.</a:t>
            </a:r>
          </a:p>
          <a:p>
            <a:pPr algn="just"/>
            <a:r>
              <a:rPr lang="cs-CZ" sz="2000" dirty="0">
                <a:cs typeface="Arial" panose="020B0604020202020204" pitchFamily="34" charset="0"/>
              </a:rPr>
              <a:t> </a:t>
            </a:r>
          </a:p>
          <a:p>
            <a:pPr algn="just"/>
            <a:r>
              <a:rPr lang="cs-CZ" dirty="0">
                <a:cs typeface="Arial" panose="020B0604020202020204" pitchFamily="34" charset="0"/>
              </a:rPr>
              <a:t>Ojedinělý výskyt přírodního elementárního fluoru je znám v </a:t>
            </a:r>
            <a:r>
              <a:rPr lang="cs-CZ" i="1" dirty="0" err="1">
                <a:cs typeface="Arial" panose="020B0604020202020204" pitchFamily="34" charset="0"/>
              </a:rPr>
              <a:t>antozonitu</a:t>
            </a:r>
            <a:r>
              <a:rPr lang="cs-CZ" dirty="0">
                <a:cs typeface="Arial" panose="020B0604020202020204" pitchFamily="34" charset="0"/>
              </a:rPr>
              <a:t> (páchnoucí fluorit) z dolu </a:t>
            </a:r>
            <a:r>
              <a:rPr lang="cs-CZ" dirty="0" err="1">
                <a:cs typeface="Arial" panose="020B0604020202020204" pitchFamily="34" charset="0"/>
              </a:rPr>
              <a:t>Wölsendorf</a:t>
            </a:r>
            <a:r>
              <a:rPr lang="cs-CZ" dirty="0">
                <a:cs typeface="Arial" panose="020B0604020202020204" pitchFamily="34" charset="0"/>
              </a:rPr>
              <a:t> v Bavorsku (e zdejším radioaktivním fluoritu byly zjištěny až 200 </a:t>
            </a:r>
            <a:r>
              <a:rPr lang="cs-CZ" dirty="0" err="1">
                <a:cs typeface="Arial" panose="020B0604020202020204" pitchFamily="34" charset="0"/>
              </a:rPr>
              <a:t>nm</a:t>
            </a:r>
            <a:r>
              <a:rPr lang="cs-CZ" dirty="0">
                <a:cs typeface="Arial" panose="020B0604020202020204" pitchFamily="34" charset="0"/>
              </a:rPr>
              <a:t> velké bubliny fluoru („smradlavý kazivec“). Elementární fluor se uvolňuje z fluoridu vápenatého působením beta záření, jehož zdrojem je uran přítomný v </a:t>
            </a:r>
            <a:r>
              <a:rPr lang="cs-CZ" dirty="0" err="1">
                <a:cs typeface="Arial" panose="020B0604020202020204" pitchFamily="34" charset="0"/>
              </a:rPr>
              <a:t>antozonitu</a:t>
            </a:r>
            <a:r>
              <a:rPr lang="cs-CZ" dirty="0">
                <a:cs typeface="Arial" panose="020B0604020202020204" pitchFamily="34" charset="0"/>
              </a:rPr>
              <a:t>)</a:t>
            </a: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Nejdůležitějšími užitkovými nerosty fluoru jsou minerály fluorit (kazivec) CaF</a:t>
            </a:r>
            <a:r>
              <a:rPr lang="cs-CZ" sz="2000" baseline="-25000" dirty="0">
                <a:cs typeface="Arial" panose="020B0604020202020204" pitchFamily="34" charset="0"/>
              </a:rPr>
              <a:t>2</a:t>
            </a:r>
            <a:r>
              <a:rPr lang="cs-CZ" sz="2000" dirty="0">
                <a:cs typeface="Arial" panose="020B0604020202020204" pitchFamily="34" charset="0"/>
              </a:rPr>
              <a:t>, </a:t>
            </a:r>
            <a:r>
              <a:rPr lang="en-GB" altLang="en-US" sz="2000" dirty="0" err="1">
                <a:cs typeface="Arial" panose="020B0604020202020204" pitchFamily="34" charset="0"/>
              </a:rPr>
              <a:t>fluoroapatit</a:t>
            </a:r>
            <a:r>
              <a:rPr lang="cs-CZ" altLang="en-US" sz="2000" dirty="0">
                <a:cs typeface="Arial" panose="020B0604020202020204" pitchFamily="34" charset="0"/>
              </a:rPr>
              <a:t> </a:t>
            </a:r>
            <a:r>
              <a:rPr lang="en-GB" altLang="en-US" sz="2000" dirty="0">
                <a:cs typeface="Arial" panose="020B0604020202020204" pitchFamily="34" charset="0"/>
              </a:rPr>
              <a:t>Ca</a:t>
            </a:r>
            <a:r>
              <a:rPr lang="en-GB" altLang="en-US" sz="2000" baseline="-25000" dirty="0">
                <a:cs typeface="Arial" panose="020B0604020202020204" pitchFamily="34" charset="0"/>
              </a:rPr>
              <a:t>5</a:t>
            </a:r>
            <a:r>
              <a:rPr lang="en-GB" altLang="en-US" sz="2000" dirty="0">
                <a:cs typeface="Arial" panose="020B0604020202020204" pitchFamily="34" charset="0"/>
              </a:rPr>
              <a:t>F(PO</a:t>
            </a:r>
            <a:r>
              <a:rPr lang="en-GB" altLang="en-US" sz="2000" baseline="-25000" dirty="0">
                <a:cs typeface="Arial" panose="020B0604020202020204" pitchFamily="34" charset="0"/>
              </a:rPr>
              <a:t>4</a:t>
            </a:r>
            <a:r>
              <a:rPr lang="en-GB" altLang="en-US" sz="2000" dirty="0">
                <a:cs typeface="Arial" panose="020B0604020202020204" pitchFamily="34" charset="0"/>
              </a:rPr>
              <a:t>)</a:t>
            </a:r>
            <a:r>
              <a:rPr lang="en-GB" altLang="en-US" sz="2000" baseline="-25000" dirty="0">
                <a:cs typeface="Arial" panose="020B0604020202020204" pitchFamily="34" charset="0"/>
              </a:rPr>
              <a:t>3</a:t>
            </a:r>
            <a:r>
              <a:rPr lang="cs-CZ" altLang="en-US" sz="2000" dirty="0">
                <a:cs typeface="Arial" panose="020B0604020202020204" pitchFamily="34" charset="0"/>
              </a:rPr>
              <a:t> </a:t>
            </a:r>
            <a:r>
              <a:rPr lang="cs-CZ" sz="2000" dirty="0">
                <a:cs typeface="Arial" panose="020B0604020202020204" pitchFamily="34" charset="0"/>
              </a:rPr>
              <a:t>a kryolit Na</a:t>
            </a:r>
            <a:r>
              <a:rPr lang="cs-CZ" sz="2000" baseline="-25000" dirty="0">
                <a:cs typeface="Arial" panose="020B0604020202020204" pitchFamily="34" charset="0"/>
              </a:rPr>
              <a:t>3</a:t>
            </a:r>
            <a:r>
              <a:rPr lang="cs-CZ" sz="2000" dirty="0">
                <a:cs typeface="Arial" panose="020B0604020202020204" pitchFamily="34" charset="0"/>
              </a:rPr>
              <a:t>[AlF</a:t>
            </a:r>
            <a:r>
              <a:rPr lang="cs-CZ" sz="2000" baseline="-25000" dirty="0">
                <a:cs typeface="Arial" panose="020B0604020202020204" pitchFamily="34" charset="0"/>
              </a:rPr>
              <a:t>6</a:t>
            </a:r>
            <a:r>
              <a:rPr lang="cs-CZ" sz="2000" dirty="0">
                <a:cs typeface="Arial" panose="020B0604020202020204" pitchFamily="34" charset="0"/>
              </a:rPr>
              <a:t>]. Ze všech nerostů mají nejvyšší obsah fluoru minerál </a:t>
            </a:r>
            <a:r>
              <a:rPr lang="cs-CZ" sz="2000" dirty="0" err="1">
                <a:cs typeface="Arial" panose="020B0604020202020204" pitchFamily="34" charset="0"/>
              </a:rPr>
              <a:t>griceit</a:t>
            </a:r>
            <a:r>
              <a:rPr lang="cs-CZ" sz="2000" dirty="0">
                <a:cs typeface="Arial" panose="020B0604020202020204" pitchFamily="34" charset="0"/>
              </a:rPr>
              <a:t> </a:t>
            </a:r>
            <a:r>
              <a:rPr lang="cs-CZ" sz="2000" dirty="0" err="1">
                <a:cs typeface="Arial" panose="020B0604020202020204" pitchFamily="34" charset="0"/>
              </a:rPr>
              <a:t>LiF</a:t>
            </a:r>
            <a:r>
              <a:rPr lang="cs-CZ" sz="2000" dirty="0">
                <a:cs typeface="Arial" panose="020B0604020202020204" pitchFamily="34" charset="0"/>
              </a:rPr>
              <a:t> (73,24 % F), </a:t>
            </a:r>
            <a:r>
              <a:rPr lang="cs-CZ" sz="2000" dirty="0" err="1">
                <a:cs typeface="Arial" panose="020B0604020202020204" pitchFamily="34" charset="0"/>
              </a:rPr>
              <a:t>barberit</a:t>
            </a:r>
            <a:r>
              <a:rPr lang="cs-CZ" sz="2000" dirty="0">
                <a:cs typeface="Arial" panose="020B0604020202020204" pitchFamily="34" charset="0"/>
              </a:rPr>
              <a:t> (NH</a:t>
            </a:r>
            <a:r>
              <a:rPr lang="cs-CZ" sz="2000" baseline="-25000" dirty="0">
                <a:cs typeface="Arial" panose="020B0604020202020204" pitchFamily="34" charset="0"/>
              </a:rPr>
              <a:t>4</a:t>
            </a:r>
            <a:r>
              <a:rPr lang="cs-CZ" sz="2000" dirty="0">
                <a:cs typeface="Arial" panose="020B0604020202020204" pitchFamily="34" charset="0"/>
              </a:rPr>
              <a:t>)BF</a:t>
            </a:r>
            <a:r>
              <a:rPr lang="cs-CZ" sz="2000" baseline="-25000" dirty="0">
                <a:cs typeface="Arial" panose="020B0604020202020204" pitchFamily="34" charset="0"/>
              </a:rPr>
              <a:t>4</a:t>
            </a:r>
            <a:r>
              <a:rPr lang="cs-CZ" sz="2000" dirty="0">
                <a:cs typeface="Arial" panose="020B0604020202020204" pitchFamily="34" charset="0"/>
              </a:rPr>
              <a:t> (72,5 % F) a </a:t>
            </a:r>
            <a:r>
              <a:rPr lang="cs-CZ" sz="2000" dirty="0" err="1">
                <a:cs typeface="Arial" panose="020B0604020202020204" pitchFamily="34" charset="0"/>
              </a:rPr>
              <a:t>ferucit</a:t>
            </a:r>
            <a:r>
              <a:rPr lang="cs-CZ" sz="2000" dirty="0">
                <a:cs typeface="Arial" panose="020B0604020202020204" pitchFamily="34" charset="0"/>
              </a:rPr>
              <a:t> NaBF</a:t>
            </a:r>
            <a:r>
              <a:rPr lang="cs-CZ" sz="2000" baseline="-25000" dirty="0">
                <a:cs typeface="Arial" panose="020B0604020202020204" pitchFamily="34" charset="0"/>
              </a:rPr>
              <a:t>4 </a:t>
            </a:r>
            <a:r>
              <a:rPr lang="cs-CZ" sz="2000" dirty="0">
                <a:cs typeface="Arial" panose="020B0604020202020204" pitchFamily="34" charset="0"/>
              </a:rPr>
              <a:t>(69,2% F). Celkem bylo popsáno přes 440 nerostů s obsahem fluoru.</a:t>
            </a:r>
          </a:p>
        </p:txBody>
      </p:sp>
      <p:pic>
        <p:nvPicPr>
          <p:cNvPr id="20480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5541" y="2541038"/>
            <a:ext cx="3089021" cy="196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29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304800" y="189948"/>
            <a:ext cx="8229600" cy="792163"/>
          </a:xfrm>
        </p:spPr>
        <p:txBody>
          <a:bodyPr>
            <a:normAutofit/>
          </a:bodyPr>
          <a:lstStyle/>
          <a:p>
            <a:r>
              <a:rPr lang="cs-CZ" sz="2800" b="1" dirty="0">
                <a:latin typeface="+mn-lt"/>
                <a:cs typeface="Arial" panose="020B0604020202020204" pitchFamily="34" charset="0"/>
              </a:rPr>
              <a:t>Hydridový anion </a:t>
            </a:r>
            <a:r>
              <a:rPr lang="en-US" sz="2800" b="1" dirty="0">
                <a:latin typeface="+mn-lt"/>
                <a:cs typeface="Arial" panose="020B0604020202020204" pitchFamily="34" charset="0"/>
              </a:rPr>
              <a:t>H</a:t>
            </a:r>
            <a:r>
              <a:rPr lang="en-US" sz="2800" b="1" baseline="30000" dirty="0">
                <a:latin typeface="+mn-lt"/>
                <a:cs typeface="Arial" panose="020B0604020202020204" pitchFamily="34" charset="0"/>
              </a:rPr>
              <a:t>-</a:t>
            </a:r>
            <a:r>
              <a:rPr lang="en-US" sz="2800" baseline="30000" dirty="0">
                <a:latin typeface="+mn-lt"/>
                <a:cs typeface="Arial" panose="020B0604020202020204" pitchFamily="34" charset="0"/>
              </a:rPr>
              <a:t>   </a:t>
            </a:r>
            <a:r>
              <a:rPr lang="en-US" sz="2800" b="1" dirty="0">
                <a:latin typeface="+mn-lt"/>
                <a:cs typeface="Arial" panose="020B0604020202020204" pitchFamily="34" charset="0"/>
              </a:rPr>
              <a:t>(</a:t>
            </a:r>
            <a:r>
              <a:rPr lang="cs-CZ" sz="2800" b="1" dirty="0">
                <a:latin typeface="+mn-lt"/>
                <a:cs typeface="Arial" panose="020B0604020202020204" pitchFamily="34" charset="0"/>
              </a:rPr>
              <a:t>1s</a:t>
            </a:r>
            <a:r>
              <a:rPr lang="en-US" sz="2800" b="1" baseline="30000" dirty="0">
                <a:latin typeface="+mn-lt"/>
                <a:cs typeface="Arial" panose="020B0604020202020204" pitchFamily="34" charset="0"/>
              </a:rPr>
              <a:t>2</a:t>
            </a:r>
            <a:r>
              <a:rPr lang="en-US" sz="2800" b="1" dirty="0">
                <a:latin typeface="+mn-lt"/>
                <a:cs typeface="Arial" panose="020B0604020202020204" pitchFamily="34" charset="0"/>
              </a:rPr>
              <a:t>)</a:t>
            </a:r>
            <a:r>
              <a:rPr lang="en-US" sz="2800" baseline="30000" dirty="0">
                <a:latin typeface="+mn-lt"/>
                <a:cs typeface="Arial" panose="020B0604020202020204" pitchFamily="34" charset="0"/>
              </a:rPr>
              <a:t> </a:t>
            </a:r>
            <a:endParaRPr lang="cs-CZ" sz="2800" baseline="30000" dirty="0">
              <a:latin typeface="+mn-lt"/>
              <a:cs typeface="Arial" panose="020B0604020202020204" pitchFamily="34" charset="0"/>
            </a:endParaRPr>
          </a:p>
        </p:txBody>
      </p:sp>
      <p:sp>
        <p:nvSpPr>
          <p:cNvPr id="5" name="Zástupný symbol pro obsah 2"/>
          <p:cNvSpPr txBox="1">
            <a:spLocks/>
          </p:cNvSpPr>
          <p:nvPr/>
        </p:nvSpPr>
        <p:spPr>
          <a:xfrm>
            <a:off x="238126" y="1123868"/>
            <a:ext cx="8534672" cy="792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cs-CZ" sz="2000" dirty="0">
                <a:cs typeface="Arial" panose="020B0604020202020204" pitchFamily="34" charset="0"/>
              </a:rPr>
              <a:t>Existuje  iontových hydridech, zaujímá konfiguraci nejbližšího vzácného plynu (He).</a:t>
            </a:r>
          </a:p>
        </p:txBody>
      </p:sp>
      <p:sp>
        <p:nvSpPr>
          <p:cNvPr id="6" name="Rectangle 1"/>
          <p:cNvSpPr>
            <a:spLocks noChangeArrowheads="1"/>
          </p:cNvSpPr>
          <p:nvPr/>
        </p:nvSpPr>
        <p:spPr bwMode="auto">
          <a:xfrm>
            <a:off x="177224" y="2057788"/>
            <a:ext cx="8656476" cy="28180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1"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lgn="just" eaLnBrk="0" hangingPunct="0"/>
            <a:r>
              <a:rPr lang="cs-CZ" altLang="cs-CZ" sz="2000" dirty="0">
                <a:latin typeface="+mn-lt"/>
              </a:rPr>
              <a:t>Vodík má poměrně nízkou elektronovou afinitu (72.77 </a:t>
            </a:r>
            <a:r>
              <a:rPr lang="cs-CZ" altLang="cs-CZ" sz="2000" dirty="0" err="1">
                <a:latin typeface="+mn-lt"/>
              </a:rPr>
              <a:t>kJ</a:t>
            </a:r>
            <a:r>
              <a:rPr lang="cs-CZ" altLang="cs-CZ" sz="2000" dirty="0">
                <a:latin typeface="+mn-lt"/>
              </a:rPr>
              <a:t>/mol) a jako </a:t>
            </a:r>
            <a:r>
              <a:rPr lang="cs-CZ" altLang="cs-CZ" sz="2000" u="sng" dirty="0">
                <a:latin typeface="+mn-lt"/>
              </a:rPr>
              <a:t>silná </a:t>
            </a:r>
            <a:r>
              <a:rPr lang="cs-CZ" altLang="cs-CZ" sz="2000" u="sng" dirty="0" err="1">
                <a:latin typeface="+mn-lt"/>
              </a:rPr>
              <a:t>Lewisova</a:t>
            </a:r>
            <a:r>
              <a:rPr lang="cs-CZ" altLang="cs-CZ" sz="2000" u="sng" dirty="0">
                <a:latin typeface="+mn-lt"/>
              </a:rPr>
              <a:t> báze</a:t>
            </a:r>
            <a:r>
              <a:rPr lang="cs-CZ" altLang="cs-CZ" sz="2000" dirty="0">
                <a:latin typeface="+mn-lt"/>
              </a:rPr>
              <a:t> reaguje exotermicky s protonem </a:t>
            </a:r>
          </a:p>
          <a:p>
            <a:pPr lvl="0" algn="just" eaLnBrk="0" hangingPunct="0"/>
            <a:endParaRPr lang="cs-CZ" altLang="cs-CZ" sz="2000" dirty="0">
              <a:latin typeface="+mn-lt"/>
            </a:endParaRPr>
          </a:p>
          <a:p>
            <a:pPr lvl="2" indent="-914377" algn="just" eaLnBrk="0" hangingPunct="0"/>
            <a:r>
              <a:rPr lang="cs-CZ" altLang="cs-CZ" sz="2000" dirty="0">
                <a:latin typeface="+mn-lt"/>
              </a:rPr>
              <a:t>		H</a:t>
            </a:r>
            <a:r>
              <a:rPr lang="cs-CZ" altLang="cs-CZ" sz="2000" baseline="30000" dirty="0">
                <a:latin typeface="+mn-lt"/>
              </a:rPr>
              <a:t>−</a:t>
            </a:r>
            <a:r>
              <a:rPr lang="cs-CZ" altLang="cs-CZ" sz="2000" dirty="0">
                <a:latin typeface="+mn-lt"/>
              </a:rPr>
              <a:t> + H</a:t>
            </a:r>
            <a:r>
              <a:rPr lang="cs-CZ" altLang="cs-CZ" sz="2000" baseline="30000" dirty="0">
                <a:latin typeface="+mn-lt"/>
              </a:rPr>
              <a:t>+</a:t>
            </a:r>
            <a:r>
              <a:rPr lang="cs-CZ" altLang="cs-CZ" sz="2000" dirty="0">
                <a:latin typeface="+mn-lt"/>
              </a:rPr>
              <a:t> → H</a:t>
            </a:r>
            <a:r>
              <a:rPr lang="cs-CZ" altLang="cs-CZ" sz="2000" baseline="-30000" dirty="0">
                <a:latin typeface="+mn-lt"/>
              </a:rPr>
              <a:t>2</a:t>
            </a:r>
            <a:r>
              <a:rPr lang="cs-CZ" altLang="cs-CZ" sz="2000" dirty="0">
                <a:latin typeface="+mn-lt"/>
              </a:rPr>
              <a:t>;   Δ</a:t>
            </a:r>
            <a:r>
              <a:rPr lang="cs-CZ" altLang="cs-CZ" sz="2000" i="1" dirty="0">
                <a:latin typeface="+mn-lt"/>
              </a:rPr>
              <a:t>H</a:t>
            </a:r>
            <a:r>
              <a:rPr lang="cs-CZ" altLang="cs-CZ" sz="2000" dirty="0">
                <a:latin typeface="+mn-lt"/>
              </a:rPr>
              <a:t> = −1676 </a:t>
            </a:r>
            <a:r>
              <a:rPr lang="cs-CZ" altLang="cs-CZ" sz="2000" dirty="0" err="1">
                <a:latin typeface="+mn-lt"/>
              </a:rPr>
              <a:t>kJ</a:t>
            </a:r>
            <a:r>
              <a:rPr lang="cs-CZ" altLang="cs-CZ" sz="2000" dirty="0">
                <a:latin typeface="+mn-lt"/>
              </a:rPr>
              <a:t>/mol</a:t>
            </a:r>
          </a:p>
          <a:p>
            <a:pPr algn="just" eaLnBrk="0" hangingPunct="0"/>
            <a:endParaRPr lang="cs-CZ" altLang="cs-CZ" sz="2000" dirty="0">
              <a:latin typeface="+mn-lt"/>
            </a:endParaRPr>
          </a:p>
          <a:p>
            <a:pPr lvl="0" algn="just" eaLnBrk="0" hangingPunct="0"/>
            <a:r>
              <a:rPr lang="cs-CZ" altLang="cs-CZ" sz="2000" dirty="0">
                <a:latin typeface="+mn-lt"/>
              </a:rPr>
              <a:t>Nízká elektronová afinita a energie H–H vazby (∆H</a:t>
            </a:r>
            <a:r>
              <a:rPr lang="cs-CZ" altLang="cs-CZ" sz="2000" baseline="-30000" dirty="0">
                <a:latin typeface="+mn-lt"/>
              </a:rPr>
              <a:t>BE</a:t>
            </a:r>
            <a:r>
              <a:rPr lang="cs-CZ" altLang="cs-CZ" sz="2000" dirty="0">
                <a:latin typeface="+mn-lt"/>
              </a:rPr>
              <a:t> = 436 </a:t>
            </a:r>
            <a:r>
              <a:rPr lang="cs-CZ" altLang="cs-CZ" sz="2000" dirty="0" err="1">
                <a:latin typeface="+mn-lt"/>
              </a:rPr>
              <a:t>kJ</a:t>
            </a:r>
            <a:r>
              <a:rPr lang="cs-CZ" altLang="cs-CZ" sz="2000" dirty="0">
                <a:latin typeface="+mn-lt"/>
              </a:rPr>
              <a:t>/mol) ukazuje, že </a:t>
            </a:r>
            <a:r>
              <a:rPr lang="cs-CZ" altLang="cs-CZ" sz="2000" u="sng" dirty="0">
                <a:latin typeface="+mn-lt"/>
              </a:rPr>
              <a:t>hydridový ion je silné </a:t>
            </a:r>
            <a:r>
              <a:rPr lang="cs-CZ" altLang="cs-CZ" sz="2000" u="sng" dirty="0" err="1">
                <a:latin typeface="+mn-lt"/>
              </a:rPr>
              <a:t>reduční</a:t>
            </a:r>
            <a:r>
              <a:rPr lang="cs-CZ" altLang="cs-CZ" sz="2000" u="sng" dirty="0">
                <a:latin typeface="+mn-lt"/>
              </a:rPr>
              <a:t> činidlo</a:t>
            </a:r>
          </a:p>
          <a:p>
            <a:pPr lvl="2" indent="-914377" algn="just" eaLnBrk="0" hangingPunct="0"/>
            <a:r>
              <a:rPr lang="cs-CZ" altLang="cs-CZ" sz="2000" dirty="0">
                <a:latin typeface="+mn-lt"/>
              </a:rPr>
              <a:t>		H</a:t>
            </a:r>
            <a:r>
              <a:rPr lang="cs-CZ" altLang="cs-CZ" sz="2000" baseline="-30000" dirty="0">
                <a:latin typeface="+mn-lt"/>
              </a:rPr>
              <a:t>2</a:t>
            </a:r>
            <a:r>
              <a:rPr lang="cs-CZ" altLang="cs-CZ" sz="2000" dirty="0">
                <a:latin typeface="+mn-lt"/>
              </a:rPr>
              <a:t> + 2e</a:t>
            </a:r>
            <a:r>
              <a:rPr lang="cs-CZ" altLang="cs-CZ" sz="2000" baseline="30000" dirty="0">
                <a:latin typeface="+mn-lt"/>
              </a:rPr>
              <a:t>−</a:t>
            </a:r>
            <a:r>
              <a:rPr lang="cs-CZ" altLang="cs-CZ" sz="2000" dirty="0">
                <a:latin typeface="+mn-lt"/>
              </a:rPr>
              <a:t> ⇌ 2H</a:t>
            </a:r>
            <a:r>
              <a:rPr lang="cs-CZ" altLang="cs-CZ" sz="2000" baseline="30000" dirty="0">
                <a:latin typeface="+mn-lt"/>
              </a:rPr>
              <a:t>−</a:t>
            </a:r>
            <a:r>
              <a:rPr lang="cs-CZ" altLang="cs-CZ" sz="2000" dirty="0">
                <a:latin typeface="+mn-lt"/>
              </a:rPr>
              <a:t>; </a:t>
            </a:r>
            <a:r>
              <a:rPr lang="cs-CZ" altLang="cs-CZ" sz="2000" i="1" dirty="0" err="1">
                <a:latin typeface="+mn-lt"/>
                <a:hlinkClick r:id="rId2" tooltip="Standard electrode potential">
                  <a:extLst>
                    <a:ext uri="{A12FA001-AC4F-418D-AE19-62706E023703}">
                      <ahyp:hlinkClr xmlns:ahyp="http://schemas.microsoft.com/office/drawing/2018/hyperlinkcolor" val="tx"/>
                    </a:ext>
                  </a:extLst>
                </a:hlinkClick>
              </a:rPr>
              <a:t>E</a:t>
            </a:r>
            <a:r>
              <a:rPr lang="cs-CZ" altLang="cs-CZ" sz="2000" baseline="30000" dirty="0" err="1">
                <a:latin typeface="+mn-lt"/>
                <a:hlinkClick r:id="rId2" tooltip="Standard electrode potential">
                  <a:extLst>
                    <a:ext uri="{A12FA001-AC4F-418D-AE19-62706E023703}">
                      <ahyp:hlinkClr xmlns:ahyp="http://schemas.microsoft.com/office/drawing/2018/hyperlinkcolor" val="tx"/>
                    </a:ext>
                  </a:extLst>
                </a:hlinkClick>
              </a:rPr>
              <a:t>o</a:t>
            </a:r>
            <a:r>
              <a:rPr lang="cs-CZ" altLang="cs-CZ" sz="2000" dirty="0">
                <a:latin typeface="+mn-lt"/>
              </a:rPr>
              <a:t> = −2.25 V</a:t>
            </a:r>
          </a:p>
          <a:p>
            <a:pPr algn="just" eaLnBrk="0" hangingPunct="0"/>
            <a:endParaRPr lang="cs-CZ" altLang="cs-CZ" sz="2000" dirty="0">
              <a:latin typeface="+mn-lt"/>
            </a:endParaRPr>
          </a:p>
        </p:txBody>
      </p:sp>
      <p:pic>
        <p:nvPicPr>
          <p:cNvPr id="1026" name="Picture 2" descr="11.2.2 Addition of Hydrides to Aldehydes and Ketones - Chemistry LibreTexts">
            <a:extLst>
              <a:ext uri="{FF2B5EF4-FFF2-40B4-BE49-F238E27FC236}">
                <a16:creationId xmlns:a16="http://schemas.microsoft.com/office/drawing/2014/main" id="{8A4F167E-4F92-422C-B9FE-275703516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800" y="4845510"/>
            <a:ext cx="7108976" cy="177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417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457200" y="604159"/>
            <a:ext cx="8343900" cy="3753238"/>
          </a:xfrm>
        </p:spPr>
        <p:txBody>
          <a:bodyPr>
            <a:normAutofit/>
          </a:bodyPr>
          <a:lstStyle/>
          <a:p>
            <a:pPr algn="just" eaLnBrk="1" hangingPunct="1">
              <a:lnSpc>
                <a:spcPct val="90000"/>
              </a:lnSpc>
              <a:buFont typeface="Wingdings" pitchFamily="2" charset="2"/>
              <a:buNone/>
            </a:pPr>
            <a:r>
              <a:rPr lang="cs-CZ" altLang="en-US" sz="2000" i="1" dirty="0">
                <a:cs typeface="Arial" panose="020B0604020202020204" pitchFamily="34" charset="0"/>
              </a:rPr>
              <a:t>Příprava:</a:t>
            </a:r>
            <a:endParaRPr lang="cs-CZ" altLang="en-US" sz="2000" dirty="0">
              <a:cs typeface="Arial" panose="020B0604020202020204" pitchFamily="34" charset="0"/>
            </a:endParaRPr>
          </a:p>
          <a:p>
            <a:pPr algn="just" eaLnBrk="1" hangingPunct="1">
              <a:lnSpc>
                <a:spcPct val="90000"/>
              </a:lnSpc>
              <a:buFont typeface="Wingdings" pitchFamily="2" charset="2"/>
              <a:buNone/>
            </a:pPr>
            <a:r>
              <a:rPr lang="cs-CZ" altLang="en-US" sz="2000" dirty="0">
                <a:cs typeface="Arial" panose="020B0604020202020204" pitchFamily="34" charset="0"/>
              </a:rPr>
              <a:t>	1) IF</a:t>
            </a:r>
            <a:r>
              <a:rPr lang="cs-CZ" altLang="en-US" sz="2000" baseline="-25000" dirty="0">
                <a:cs typeface="Arial" panose="020B0604020202020204" pitchFamily="34" charset="0"/>
              </a:rPr>
              <a:t>7</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IF</a:t>
            </a:r>
            <a:r>
              <a:rPr lang="cs-CZ" altLang="en-US" sz="2000" baseline="-25000" dirty="0">
                <a:cs typeface="Arial" panose="020B0604020202020204" pitchFamily="34" charset="0"/>
              </a:rPr>
              <a:t>5</a:t>
            </a:r>
            <a:r>
              <a:rPr lang="cs-CZ" altLang="en-US" sz="2000" dirty="0">
                <a:cs typeface="Arial" panose="020B0604020202020204" pitchFamily="34" charset="0"/>
              </a:rPr>
              <a:t> + F</a:t>
            </a:r>
            <a:r>
              <a:rPr lang="cs-CZ" altLang="en-US" sz="2000" baseline="-25000" dirty="0">
                <a:cs typeface="Arial" panose="020B0604020202020204" pitchFamily="34" charset="0"/>
              </a:rPr>
              <a:t>2</a:t>
            </a:r>
            <a:r>
              <a:rPr lang="cs-CZ" altLang="en-US" sz="2000" dirty="0">
                <a:cs typeface="Arial" panose="020B0604020202020204" pitchFamily="34" charset="0"/>
              </a:rPr>
              <a:t> (tepelný rozklad)</a:t>
            </a:r>
          </a:p>
          <a:p>
            <a:pPr algn="just" eaLnBrk="1" hangingPunct="1">
              <a:lnSpc>
                <a:spcPct val="90000"/>
              </a:lnSpc>
              <a:buFont typeface="Wingdings" pitchFamily="2" charset="2"/>
              <a:buNone/>
            </a:pPr>
            <a:r>
              <a:rPr lang="cs-CZ" altLang="en-US" sz="2000" dirty="0">
                <a:cs typeface="Arial" panose="020B0604020202020204" pitchFamily="34" charset="0"/>
              </a:rPr>
              <a:t>	</a:t>
            </a:r>
          </a:p>
          <a:p>
            <a:pPr algn="just" eaLnBrk="1" hangingPunct="1">
              <a:lnSpc>
                <a:spcPct val="90000"/>
              </a:lnSpc>
              <a:buFont typeface="Wingdings" pitchFamily="2" charset="2"/>
              <a:buNone/>
            </a:pPr>
            <a:r>
              <a:rPr lang="cs-CZ" altLang="en-US" sz="2000" dirty="0">
                <a:cs typeface="Arial" panose="020B0604020202020204" pitchFamily="34" charset="0"/>
              </a:rPr>
              <a:t>	2) Tavná elektrolýza směsi fluoridů alkalických kovů</a:t>
            </a:r>
            <a:endParaRPr lang="cs-CZ" altLang="en-US" sz="2000" i="1" dirty="0">
              <a:cs typeface="Arial" panose="020B0604020202020204" pitchFamily="34" charset="0"/>
            </a:endParaRPr>
          </a:p>
          <a:p>
            <a:pPr algn="just" eaLnBrk="1" hangingPunct="1">
              <a:lnSpc>
                <a:spcPct val="90000"/>
              </a:lnSpc>
              <a:buFont typeface="Wingdings" pitchFamily="2" charset="2"/>
              <a:buNone/>
            </a:pPr>
            <a:endParaRPr lang="cs-CZ" altLang="en-US" sz="2000" i="1" dirty="0">
              <a:cs typeface="Arial" panose="020B0604020202020204" pitchFamily="34" charset="0"/>
            </a:endParaRPr>
          </a:p>
          <a:p>
            <a:pPr algn="just" eaLnBrk="1" hangingPunct="1">
              <a:lnSpc>
                <a:spcPct val="90000"/>
              </a:lnSpc>
              <a:buFont typeface="Wingdings" pitchFamily="2" charset="2"/>
              <a:buNone/>
            </a:pPr>
            <a:r>
              <a:rPr lang="cs-CZ" altLang="en-US" sz="2000" i="1" dirty="0">
                <a:cs typeface="Arial" panose="020B0604020202020204" pitchFamily="34" charset="0"/>
              </a:rPr>
              <a:t>Výroba:</a:t>
            </a:r>
            <a:endParaRPr lang="cs-CZ" altLang="en-US" sz="2000" dirty="0">
              <a:cs typeface="Arial" panose="020B0604020202020204" pitchFamily="34" charset="0"/>
            </a:endParaRPr>
          </a:p>
          <a:p>
            <a:pPr algn="just">
              <a:lnSpc>
                <a:spcPct val="90000"/>
              </a:lnSpc>
              <a:buNone/>
            </a:pPr>
            <a:r>
              <a:rPr lang="cs-CZ" altLang="en-US" sz="2000" dirty="0">
                <a:cs typeface="Arial" panose="020B0604020202020204" pitchFamily="34" charset="0"/>
              </a:rPr>
              <a:t>	Tavnou elektrolýzou (T = </a:t>
            </a:r>
            <a:r>
              <a:rPr lang="cs-CZ" sz="2000" dirty="0">
                <a:cs typeface="Arial" panose="020B0604020202020204" pitchFamily="34" charset="0"/>
              </a:rPr>
              <a:t>250-300 °C</a:t>
            </a:r>
            <a:r>
              <a:rPr lang="cs-CZ" altLang="en-US" sz="2000" dirty="0">
                <a:cs typeface="Arial" panose="020B0604020202020204" pitchFamily="34" charset="0"/>
              </a:rPr>
              <a:t>) </a:t>
            </a:r>
            <a:r>
              <a:rPr lang="cs-CZ" altLang="en-US" sz="2000" dirty="0" err="1">
                <a:cs typeface="Arial" panose="020B0604020202020204" pitchFamily="34" charset="0"/>
              </a:rPr>
              <a:t>hydrogenfluoridu</a:t>
            </a:r>
            <a:r>
              <a:rPr lang="cs-CZ" altLang="en-US" sz="2000" dirty="0">
                <a:cs typeface="Arial" panose="020B0604020202020204" pitchFamily="34" charset="0"/>
              </a:rPr>
              <a:t> draselného  </a:t>
            </a:r>
            <a:r>
              <a:rPr lang="cs-CZ" altLang="en-US" sz="2000" dirty="0" err="1">
                <a:cs typeface="Arial" panose="020B0604020202020204" pitchFamily="34" charset="0"/>
              </a:rPr>
              <a:t>KF</a:t>
            </a:r>
            <a:r>
              <a:rPr lang="cs-CZ" altLang="en-US" sz="2000" dirty="0">
                <a:cs typeface="Arial" panose="020B0604020202020204" pitchFamily="34" charset="0"/>
              </a:rPr>
              <a:t> . 2 </a:t>
            </a:r>
            <a:r>
              <a:rPr lang="cs-CZ" altLang="en-US" sz="2000" dirty="0" err="1">
                <a:cs typeface="Arial" panose="020B0604020202020204" pitchFamily="34" charset="0"/>
              </a:rPr>
              <a:t>HF</a:t>
            </a:r>
            <a:r>
              <a:rPr lang="cs-CZ" altLang="en-US" sz="2000" dirty="0">
                <a:cs typeface="Arial" panose="020B0604020202020204" pitchFamily="34" charset="0"/>
              </a:rPr>
              <a:t> = přibližné složení.</a:t>
            </a:r>
          </a:p>
          <a:p>
            <a:pPr algn="just">
              <a:lnSpc>
                <a:spcPct val="90000"/>
              </a:lnSpc>
              <a:buNone/>
            </a:pPr>
            <a:r>
              <a:rPr lang="cs-CZ" sz="2000" dirty="0">
                <a:cs typeface="Arial" panose="020B0604020202020204" pitchFamily="34" charset="0"/>
              </a:rPr>
              <a:t>	Elektrolýza probíhá při teplotě 250-300°C v elektrolyzérech vyrobených ze slitin niklu.</a:t>
            </a:r>
            <a:endParaRPr lang="cs-CZ" altLang="en-US" sz="2000" b="1" u="sng" dirty="0">
              <a:cs typeface="Arial" panose="020B0604020202020204" pitchFamily="34" charset="0"/>
            </a:endParaRPr>
          </a:p>
        </p:txBody>
      </p:sp>
      <p:sp>
        <p:nvSpPr>
          <p:cNvPr id="2" name="Obdélník 1"/>
          <p:cNvSpPr/>
          <p:nvPr/>
        </p:nvSpPr>
        <p:spPr>
          <a:xfrm>
            <a:off x="342900" y="4762719"/>
            <a:ext cx="8458200" cy="1785104"/>
          </a:xfrm>
          <a:prstGeom prst="rect">
            <a:avLst/>
          </a:prstGeom>
        </p:spPr>
        <p:txBody>
          <a:bodyPr wrap="square">
            <a:spAutoFit/>
          </a:bodyPr>
          <a:lstStyle/>
          <a:p>
            <a:pPr algn="just"/>
            <a:r>
              <a:rPr lang="cs-CZ" sz="2000" dirty="0">
                <a:cs typeface="Arial" panose="020B0604020202020204" pitchFamily="34" charset="0"/>
              </a:rPr>
              <a:t>  Přímé využití nachází fluor jako </a:t>
            </a:r>
            <a:r>
              <a:rPr lang="cs-CZ" sz="2000" u="sng" dirty="0">
                <a:cs typeface="Arial" panose="020B0604020202020204" pitchFamily="34" charset="0"/>
              </a:rPr>
              <a:t>okysličovadlo</a:t>
            </a:r>
            <a:r>
              <a:rPr lang="cs-CZ" sz="2000" dirty="0">
                <a:cs typeface="Arial" panose="020B0604020202020204" pitchFamily="34" charset="0"/>
              </a:rPr>
              <a:t> v raketových motorech a jako </a:t>
            </a:r>
            <a:r>
              <a:rPr lang="cs-CZ" sz="2000" u="sng" dirty="0">
                <a:cs typeface="Arial" panose="020B0604020202020204" pitchFamily="34" charset="0"/>
              </a:rPr>
              <a:t>fluorační činidlo</a:t>
            </a:r>
            <a:r>
              <a:rPr lang="cs-CZ" sz="2000" dirty="0">
                <a:cs typeface="Arial" panose="020B0604020202020204" pitchFamily="34" charset="0"/>
              </a:rPr>
              <a:t> v organické syntéze (výrobu teflonu a dalších syntetických organických polymerů).</a:t>
            </a:r>
          </a:p>
          <a:p>
            <a:pPr algn="just"/>
            <a:endParaRPr lang="cs-CZ" sz="1000" dirty="0">
              <a:cs typeface="Arial" panose="020B0604020202020204" pitchFamily="34" charset="0"/>
            </a:endParaRPr>
          </a:p>
          <a:p>
            <a:pPr algn="just"/>
            <a:r>
              <a:rPr lang="cs-CZ" sz="2000" dirty="0">
                <a:cs typeface="Arial" panose="020B0604020202020204" pitchFamily="34" charset="0"/>
              </a:rPr>
              <a:t>Krátkodobý pozitronový radionuklid </a:t>
            </a:r>
            <a:r>
              <a:rPr lang="cs-CZ" sz="2000" baseline="30000" dirty="0">
                <a:cs typeface="Arial" panose="020B0604020202020204" pitchFamily="34" charset="0"/>
              </a:rPr>
              <a:t>18</a:t>
            </a:r>
            <a:r>
              <a:rPr lang="cs-CZ" sz="2000" dirty="0">
                <a:cs typeface="Arial" panose="020B0604020202020204" pitchFamily="34" charset="0"/>
              </a:rPr>
              <a:t>F </a:t>
            </a:r>
            <a:r>
              <a:rPr lang="cs-CZ" sz="2000" i="1" dirty="0">
                <a:cs typeface="Arial" panose="020B0604020202020204" pitchFamily="34" charset="0"/>
              </a:rPr>
              <a:t>(T</a:t>
            </a:r>
            <a:r>
              <a:rPr lang="cs-CZ" sz="2000" i="1" baseline="-25000" dirty="0">
                <a:cs typeface="Arial" panose="020B0604020202020204" pitchFamily="34" charset="0"/>
              </a:rPr>
              <a:t>1/2</a:t>
            </a:r>
            <a:r>
              <a:rPr lang="cs-CZ" sz="2000" i="1" dirty="0">
                <a:cs typeface="Arial" panose="020B0604020202020204" pitchFamily="34" charset="0"/>
              </a:rPr>
              <a:t> = 110 min.)</a:t>
            </a:r>
            <a:r>
              <a:rPr lang="cs-CZ" sz="2000" dirty="0">
                <a:cs typeface="Arial" panose="020B0604020202020204" pitchFamily="34" charset="0"/>
              </a:rPr>
              <a:t> se požívá v emisní tomografii.</a:t>
            </a:r>
          </a:p>
        </p:txBody>
      </p:sp>
    </p:spTree>
    <p:extLst>
      <p:ext uri="{BB962C8B-B14F-4D97-AF65-F5344CB8AC3E}">
        <p14:creationId xmlns:p14="http://schemas.microsoft.com/office/powerpoint/2010/main" val="3448401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8229600" cy="603328"/>
          </a:xfrm>
        </p:spPr>
        <p:txBody>
          <a:bodyPr>
            <a:normAutofit/>
          </a:bodyPr>
          <a:lstStyle/>
          <a:p>
            <a:r>
              <a:rPr lang="cs-CZ" sz="2400" b="1" dirty="0">
                <a:latin typeface="+mn-lt"/>
                <a:cs typeface="Arial" panose="020B0604020202020204" pitchFamily="34" charset="0"/>
              </a:rPr>
              <a:t>Chlor</a:t>
            </a:r>
          </a:p>
        </p:txBody>
      </p:sp>
      <p:sp>
        <p:nvSpPr>
          <p:cNvPr id="3" name="Obdélník 2"/>
          <p:cNvSpPr/>
          <p:nvPr/>
        </p:nvSpPr>
        <p:spPr>
          <a:xfrm>
            <a:off x="218872" y="998378"/>
            <a:ext cx="8533242" cy="1938992"/>
          </a:xfrm>
          <a:prstGeom prst="rect">
            <a:avLst/>
          </a:prstGeom>
        </p:spPr>
        <p:txBody>
          <a:bodyPr wrap="square">
            <a:spAutoFit/>
          </a:bodyPr>
          <a:lstStyle/>
          <a:p>
            <a:pPr algn="just"/>
            <a:r>
              <a:rPr lang="cs-CZ" sz="2000" dirty="0">
                <a:cs typeface="Arial" panose="020B0604020202020204" pitchFamily="34" charset="0"/>
              </a:rPr>
              <a:t>žlutozelený plyn charakteristického zápachu. Má 2 </a:t>
            </a:r>
            <a:r>
              <a:rPr lang="en-US" sz="2000" dirty="0">
                <a:cs typeface="Arial" panose="020B0604020202020204" pitchFamily="34" charset="0"/>
              </a:rPr>
              <a:t>stab</a:t>
            </a:r>
            <a:r>
              <a:rPr lang="cs-CZ" sz="2000" dirty="0">
                <a:cs typeface="Arial" panose="020B0604020202020204" pitchFamily="34" charset="0"/>
              </a:rPr>
              <a:t>i</a:t>
            </a:r>
            <a:r>
              <a:rPr lang="en-US" sz="2000" dirty="0">
                <a:cs typeface="Arial" panose="020B0604020202020204" pitchFamily="34" charset="0"/>
              </a:rPr>
              <a:t>l</a:t>
            </a:r>
            <a:r>
              <a:rPr lang="cs-CZ" sz="2000" dirty="0">
                <a:cs typeface="Arial" panose="020B0604020202020204" pitchFamily="34" charset="0"/>
              </a:rPr>
              <a:t>ní</a:t>
            </a:r>
            <a:r>
              <a:rPr lang="en-US" sz="2000" dirty="0">
                <a:cs typeface="Arial" panose="020B0604020202020204" pitchFamily="34" charset="0"/>
              </a:rPr>
              <a:t> </a:t>
            </a:r>
            <a:r>
              <a:rPr lang="en-US" sz="2000" dirty="0" err="1">
                <a:cs typeface="Arial" panose="020B0604020202020204" pitchFamily="34" charset="0"/>
              </a:rPr>
              <a:t>i</a:t>
            </a:r>
            <a:r>
              <a:rPr lang="cs-CZ" sz="2000" dirty="0">
                <a:cs typeface="Arial" panose="020B0604020202020204" pitchFamily="34" charset="0"/>
              </a:rPr>
              <a:t>z</a:t>
            </a:r>
            <a:r>
              <a:rPr lang="en-US" sz="2000" dirty="0" err="1">
                <a:cs typeface="Arial" panose="020B0604020202020204" pitchFamily="34" charset="0"/>
              </a:rPr>
              <a:t>otop</a:t>
            </a:r>
            <a:r>
              <a:rPr lang="cs-CZ" sz="2000" dirty="0">
                <a:cs typeface="Arial" panose="020B0604020202020204" pitchFamily="34" charset="0"/>
              </a:rPr>
              <a:t>y</a:t>
            </a:r>
            <a:r>
              <a:rPr lang="en-US" sz="2000" dirty="0">
                <a:cs typeface="Arial" panose="020B0604020202020204" pitchFamily="34" charset="0"/>
              </a:rPr>
              <a:t> </a:t>
            </a:r>
            <a:r>
              <a:rPr lang="en-US" sz="2000" baseline="30000" dirty="0">
                <a:cs typeface="Arial" panose="020B0604020202020204" pitchFamily="34" charset="0"/>
              </a:rPr>
              <a:t>35</a:t>
            </a:r>
            <a:r>
              <a:rPr lang="en-US" sz="2000" dirty="0">
                <a:cs typeface="Arial" panose="020B0604020202020204" pitchFamily="34" charset="0"/>
              </a:rPr>
              <a:t>Cl a </a:t>
            </a:r>
            <a:r>
              <a:rPr lang="en-US" sz="2000" baseline="30000" dirty="0">
                <a:cs typeface="Arial" panose="020B0604020202020204" pitchFamily="34" charset="0"/>
              </a:rPr>
              <a:t>37</a:t>
            </a:r>
            <a:r>
              <a:rPr lang="en-US" sz="2000" dirty="0">
                <a:cs typeface="Arial" panose="020B0604020202020204" pitchFamily="34" charset="0"/>
              </a:rPr>
              <a:t>Cl. </a:t>
            </a:r>
          </a:p>
          <a:p>
            <a:pPr algn="just"/>
            <a:endParaRPr lang="cs-CZ" sz="2000" dirty="0">
              <a:cs typeface="Arial" panose="020B0604020202020204" pitchFamily="34" charset="0"/>
            </a:endParaRPr>
          </a:p>
          <a:p>
            <a:pPr algn="just"/>
            <a:r>
              <a:rPr lang="cs-CZ" sz="2000" dirty="0">
                <a:cs typeface="Arial" panose="020B0604020202020204" pitchFamily="34" charset="0"/>
              </a:rPr>
              <a:t>Stejně jako ostatní halogeny, je i chlor mimořádně chemicky reaktivní prvek. Reaktivita chloru je ale ve srovnání s fluorem poněkud nižší. Chlor reaguje s většinou prvku přímo, sloučeniny chloru s uhlíkem, kyslíkem a dusíkem lze připravit nepřímo.</a:t>
            </a:r>
          </a:p>
        </p:txBody>
      </p:sp>
      <p:sp>
        <p:nvSpPr>
          <p:cNvPr id="4" name="Obdélník 3"/>
          <p:cNvSpPr/>
          <p:nvPr/>
        </p:nvSpPr>
        <p:spPr>
          <a:xfrm>
            <a:off x="305379" y="3305077"/>
            <a:ext cx="8533242" cy="2554545"/>
          </a:xfrm>
          <a:prstGeom prst="rect">
            <a:avLst/>
          </a:prstGeom>
        </p:spPr>
        <p:txBody>
          <a:bodyPr wrap="square">
            <a:spAutoFit/>
          </a:bodyPr>
          <a:lstStyle/>
          <a:p>
            <a:pPr algn="just"/>
            <a:r>
              <a:rPr lang="cs-CZ" sz="2000" dirty="0">
                <a:cs typeface="Arial" panose="020B0604020202020204" pitchFamily="34" charset="0"/>
              </a:rPr>
              <a:t>Průměrný obsah chloru v zemské kůře je 0,2 %. V přírodě se volný chlor nevyskytuje, ve velkém množství se chlor nachází zejména v chloridech alkalických kovů. Celkem bylo popsáno více než 300 nerostů s obsahem chloru.</a:t>
            </a:r>
          </a:p>
          <a:p>
            <a:pPr algn="just"/>
            <a:endParaRPr lang="cs-CZ" sz="2000" dirty="0">
              <a:cs typeface="Arial" panose="020B0604020202020204" pitchFamily="34" charset="0"/>
            </a:endParaRPr>
          </a:p>
          <a:p>
            <a:pPr algn="just"/>
            <a:r>
              <a:rPr lang="cs-CZ" sz="2000" dirty="0">
                <a:cs typeface="Arial" panose="020B0604020202020204" pitchFamily="34" charset="0"/>
              </a:rPr>
              <a:t>Chlorid sodný (</a:t>
            </a:r>
            <a:r>
              <a:rPr lang="en-GB" altLang="en-US" sz="2000" dirty="0" err="1">
                <a:cs typeface="Arial" panose="020B0604020202020204" pitchFamily="34" charset="0"/>
              </a:rPr>
              <a:t>halit</a:t>
            </a:r>
            <a:r>
              <a:rPr lang="cs-CZ" altLang="en-US" sz="2000" dirty="0">
                <a:cs typeface="Arial" panose="020B0604020202020204" pitchFamily="34" charset="0"/>
              </a:rPr>
              <a:t>,</a:t>
            </a:r>
            <a:r>
              <a:rPr lang="en-GB" altLang="en-US" sz="2000" dirty="0">
                <a:cs typeface="Arial" panose="020B0604020202020204" pitchFamily="34" charset="0"/>
              </a:rPr>
              <a:t> s</a:t>
            </a:r>
            <a:r>
              <a:rPr lang="cs-CZ" altLang="en-US" sz="2000" dirty="0">
                <a:cs typeface="Arial" panose="020B0604020202020204" pitchFamily="34" charset="0"/>
              </a:rPr>
              <a:t>ů</a:t>
            </a:r>
            <a:r>
              <a:rPr lang="en-GB" altLang="en-US" sz="2000" dirty="0">
                <a:cs typeface="Arial" panose="020B0604020202020204" pitchFamily="34" charset="0"/>
              </a:rPr>
              <a:t>l </a:t>
            </a:r>
            <a:r>
              <a:rPr lang="en-GB" altLang="en-US" sz="2000" dirty="0" err="1">
                <a:cs typeface="Arial" panose="020B0604020202020204" pitchFamily="34" charset="0"/>
              </a:rPr>
              <a:t>kamenná</a:t>
            </a:r>
            <a:r>
              <a:rPr lang="en-GB" altLang="en-US" sz="2000" dirty="0">
                <a:cs typeface="Arial" panose="020B0604020202020204" pitchFamily="34" charset="0"/>
              </a:rPr>
              <a:t>)</a:t>
            </a:r>
            <a:r>
              <a:rPr lang="cs-CZ" altLang="en-US" sz="2000" dirty="0">
                <a:cs typeface="Arial" panose="020B0604020202020204" pitchFamily="34" charset="0"/>
              </a:rPr>
              <a:t> </a:t>
            </a:r>
            <a:r>
              <a:rPr lang="cs-CZ" sz="2000" dirty="0">
                <a:cs typeface="Arial" panose="020B0604020202020204" pitchFamily="34" charset="0"/>
              </a:rPr>
              <a:t>je hlavní složkou solí obsažených v mořské vodě. Další minerály: </a:t>
            </a:r>
            <a:r>
              <a:rPr lang="en-GB" altLang="en-US" sz="2000" dirty="0" err="1">
                <a:cs typeface="Arial" panose="020B0604020202020204" pitchFamily="34" charset="0"/>
              </a:rPr>
              <a:t>sylvín</a:t>
            </a:r>
            <a:r>
              <a:rPr lang="cs-CZ" altLang="en-US" sz="2000" dirty="0">
                <a:cs typeface="Arial" panose="020B0604020202020204" pitchFamily="34" charset="0"/>
              </a:rPr>
              <a:t> (</a:t>
            </a:r>
            <a:r>
              <a:rPr lang="en-GB" altLang="en-US" sz="2000" dirty="0" err="1">
                <a:cs typeface="Arial" panose="020B0604020202020204" pitchFamily="34" charset="0"/>
              </a:rPr>
              <a:t>KCl</a:t>
            </a:r>
            <a:r>
              <a:rPr lang="cs-CZ" altLang="en-US" sz="2000" dirty="0">
                <a:cs typeface="Arial" panose="020B0604020202020204" pitchFamily="34" charset="0"/>
              </a:rPr>
              <a:t>), </a:t>
            </a:r>
            <a:r>
              <a:rPr lang="en-GB" altLang="en-US" sz="2000" dirty="0" err="1">
                <a:cs typeface="Arial" panose="020B0604020202020204" pitchFamily="34" charset="0"/>
              </a:rPr>
              <a:t>karnalit</a:t>
            </a:r>
            <a:r>
              <a:rPr lang="cs-CZ" altLang="en-US" sz="2000" dirty="0">
                <a:cs typeface="Arial" panose="020B0604020202020204" pitchFamily="34" charset="0"/>
              </a:rPr>
              <a:t> (</a:t>
            </a:r>
            <a:r>
              <a:rPr lang="en-GB" altLang="en-US" sz="2000" dirty="0">
                <a:cs typeface="Arial" panose="020B0604020202020204" pitchFamily="34" charset="0"/>
              </a:rPr>
              <a:t>KMgCl</a:t>
            </a:r>
            <a:r>
              <a:rPr lang="en-GB" altLang="en-US" sz="2000" baseline="-25000" dirty="0">
                <a:cs typeface="Arial" panose="020B0604020202020204" pitchFamily="34" charset="0"/>
              </a:rPr>
              <a:t>3</a:t>
            </a:r>
            <a:r>
              <a:rPr lang="en-GB" altLang="en-US" sz="2000" dirty="0">
                <a:cs typeface="Arial" panose="020B0604020202020204" pitchFamily="34" charset="0"/>
              </a:rPr>
              <a:t>.6H</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cs-CZ" altLang="en-US" sz="2000" dirty="0">
                <a:cs typeface="Arial" panose="020B0604020202020204" pitchFamily="34" charset="0"/>
              </a:rPr>
              <a:t>) nebo </a:t>
            </a:r>
            <a:r>
              <a:rPr lang="en-GB" altLang="en-US" sz="2000" dirty="0" err="1">
                <a:cs typeface="Arial" panose="020B0604020202020204" pitchFamily="34" charset="0"/>
              </a:rPr>
              <a:t>kainit</a:t>
            </a:r>
            <a:r>
              <a:rPr lang="cs-CZ" altLang="en-US" sz="2000" dirty="0">
                <a:cs typeface="Arial" panose="020B0604020202020204" pitchFamily="34" charset="0"/>
              </a:rPr>
              <a:t> (</a:t>
            </a:r>
            <a:r>
              <a:rPr lang="en-GB" altLang="en-US" sz="2000" dirty="0">
                <a:cs typeface="Arial" panose="020B0604020202020204" pitchFamily="34" charset="0"/>
              </a:rPr>
              <a:t>KMgClSO</a:t>
            </a:r>
            <a:r>
              <a:rPr lang="en-GB" altLang="en-US" sz="2000" baseline="-25000" dirty="0">
                <a:cs typeface="Arial" panose="020B0604020202020204" pitchFamily="34" charset="0"/>
              </a:rPr>
              <a:t>4</a:t>
            </a:r>
            <a:r>
              <a:rPr lang="en-GB" altLang="en-US" sz="2000" dirty="0">
                <a:cs typeface="Arial" panose="020B0604020202020204" pitchFamily="34" charset="0"/>
              </a:rPr>
              <a:t>.3H</a:t>
            </a:r>
            <a:r>
              <a:rPr lang="en-GB" altLang="en-US" sz="2000" baseline="-25000" dirty="0">
                <a:cs typeface="Arial" panose="020B0604020202020204" pitchFamily="34" charset="0"/>
              </a:rPr>
              <a:t>2</a:t>
            </a:r>
            <a:r>
              <a:rPr lang="en-GB" altLang="en-US" sz="2000" dirty="0">
                <a:cs typeface="Arial" panose="020B0604020202020204" pitchFamily="34" charset="0"/>
              </a:rPr>
              <a:t>O</a:t>
            </a:r>
            <a:r>
              <a:rPr lang="cs-CZ" altLang="en-US" sz="2000" dirty="0">
                <a:cs typeface="Arial" panose="020B0604020202020204" pitchFamily="34" charset="0"/>
              </a:rPr>
              <a:t>).</a:t>
            </a:r>
          </a:p>
        </p:txBody>
      </p:sp>
    </p:spTree>
    <p:extLst>
      <p:ext uri="{BB962C8B-B14F-4D97-AF65-F5344CB8AC3E}">
        <p14:creationId xmlns:p14="http://schemas.microsoft.com/office/powerpoint/2010/main" val="1665413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176212" y="285750"/>
            <a:ext cx="8791575" cy="6286500"/>
          </a:xfrm>
        </p:spPr>
        <p:txBody>
          <a:bodyPr>
            <a:noAutofit/>
          </a:bodyPr>
          <a:lstStyle/>
          <a:p>
            <a:pPr eaLnBrk="1" hangingPunct="1">
              <a:lnSpc>
                <a:spcPct val="90000"/>
              </a:lnSpc>
              <a:buFont typeface="Wingdings" pitchFamily="2" charset="2"/>
              <a:buNone/>
            </a:pPr>
            <a:r>
              <a:rPr lang="cs-CZ" altLang="en-US" sz="2000" i="1" dirty="0">
                <a:cs typeface="Arial" panose="020B0604020202020204" pitchFamily="34" charset="0"/>
              </a:rPr>
              <a:t>Příprava:</a:t>
            </a:r>
            <a:r>
              <a:rPr lang="cs-CZ" altLang="en-US" sz="2000" dirty="0">
                <a:cs typeface="Arial" panose="020B0604020202020204" pitchFamily="34" charset="0"/>
              </a:rPr>
              <a:t> </a:t>
            </a:r>
          </a:p>
          <a:p>
            <a:pPr>
              <a:lnSpc>
                <a:spcPct val="90000"/>
              </a:lnSpc>
              <a:buNone/>
            </a:pPr>
            <a:endParaRPr lang="cs-CZ" sz="1400" dirty="0">
              <a:cs typeface="Arial" panose="020B0604020202020204" pitchFamily="34" charset="0"/>
            </a:endParaRPr>
          </a:p>
          <a:p>
            <a:pPr>
              <a:lnSpc>
                <a:spcPct val="90000"/>
              </a:lnSpc>
              <a:buNone/>
            </a:pPr>
            <a:r>
              <a:rPr lang="cs-CZ" sz="2000" dirty="0">
                <a:cs typeface="Arial" panose="020B0604020202020204" pitchFamily="34" charset="0"/>
              </a:rPr>
              <a:t>oxidací chlorovodíku: </a:t>
            </a:r>
          </a:p>
          <a:p>
            <a:pPr>
              <a:lnSpc>
                <a:spcPct val="90000"/>
              </a:lnSpc>
              <a:buNone/>
            </a:pPr>
            <a:r>
              <a:rPr lang="cs-CZ" altLang="en-US" sz="2000" dirty="0">
                <a:cs typeface="Arial" panose="020B0604020202020204" pitchFamily="34" charset="0"/>
              </a:rPr>
              <a:t>	Ca(</a:t>
            </a:r>
            <a:r>
              <a:rPr lang="cs-CZ" altLang="en-US" sz="2000" dirty="0" err="1">
                <a:cs typeface="Arial" panose="020B0604020202020204" pitchFamily="34" charset="0"/>
              </a:rPr>
              <a:t>ClO</a:t>
            </a:r>
            <a:r>
              <a:rPr lang="cs-CZ" altLang="en-US" sz="2000" dirty="0">
                <a:cs typeface="Arial" panose="020B0604020202020204" pitchFamily="34" charset="0"/>
              </a:rPr>
              <a:t>)</a:t>
            </a:r>
            <a:r>
              <a:rPr lang="cs-CZ" altLang="en-US" sz="2000" baseline="-25000" dirty="0">
                <a:cs typeface="Arial" panose="020B0604020202020204" pitchFamily="34" charset="0"/>
              </a:rPr>
              <a:t>2</a:t>
            </a:r>
            <a:r>
              <a:rPr lang="cs-CZ" altLang="en-US" sz="2000" dirty="0">
                <a:cs typeface="Arial" panose="020B0604020202020204" pitchFamily="34" charset="0"/>
              </a:rPr>
              <a:t> + 4 </a:t>
            </a:r>
            <a:r>
              <a:rPr lang="cs-CZ" altLang="en-US" sz="2000" dirty="0" err="1">
                <a:cs typeface="Arial" panose="020B0604020202020204" pitchFamily="34" charset="0"/>
              </a:rPr>
              <a:t>HCl</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2 Cl</a:t>
            </a:r>
            <a:r>
              <a:rPr lang="cs-CZ" altLang="en-US" sz="2000" baseline="-25000" dirty="0">
                <a:cs typeface="Arial" panose="020B0604020202020204" pitchFamily="34" charset="0"/>
              </a:rPr>
              <a:t>2</a:t>
            </a:r>
            <a:r>
              <a:rPr lang="cs-CZ" altLang="en-US" sz="2000" dirty="0">
                <a:cs typeface="Arial" panose="020B0604020202020204" pitchFamily="34" charset="0"/>
              </a:rPr>
              <a:t> + CaCl</a:t>
            </a:r>
            <a:r>
              <a:rPr lang="cs-CZ" altLang="en-US" sz="2000" baseline="-25000" dirty="0">
                <a:cs typeface="Arial" panose="020B0604020202020204" pitchFamily="34" charset="0"/>
              </a:rPr>
              <a:t>2</a:t>
            </a:r>
            <a:r>
              <a:rPr lang="cs-CZ" altLang="en-US" sz="2000" dirty="0">
                <a:cs typeface="Arial" panose="020B0604020202020204" pitchFamily="34" charset="0"/>
              </a:rPr>
              <a:t> + 2 H</a:t>
            </a:r>
            <a:r>
              <a:rPr lang="cs-CZ" altLang="en-US" sz="2000" baseline="-25000" dirty="0">
                <a:cs typeface="Arial" panose="020B0604020202020204" pitchFamily="34" charset="0"/>
              </a:rPr>
              <a:t>2</a:t>
            </a:r>
            <a:r>
              <a:rPr lang="cs-CZ" altLang="en-US" sz="2000" dirty="0">
                <a:cs typeface="Arial" panose="020B0604020202020204" pitchFamily="34" charset="0"/>
              </a:rPr>
              <a:t>O</a:t>
            </a:r>
          </a:p>
          <a:p>
            <a:pPr eaLnBrk="1" hangingPunct="1">
              <a:lnSpc>
                <a:spcPct val="90000"/>
              </a:lnSpc>
              <a:buFont typeface="Wingdings" pitchFamily="2" charset="2"/>
              <a:buNone/>
            </a:pPr>
            <a:r>
              <a:rPr lang="cs-CZ" altLang="en-US" sz="2000" dirty="0">
                <a:cs typeface="Arial" panose="020B0604020202020204" pitchFamily="34" charset="0"/>
              </a:rPr>
              <a:t>	16 </a:t>
            </a:r>
            <a:r>
              <a:rPr lang="cs-CZ" altLang="en-US" sz="2000" dirty="0" err="1">
                <a:cs typeface="Arial" panose="020B0604020202020204" pitchFamily="34" charset="0"/>
              </a:rPr>
              <a:t>HCl</a:t>
            </a:r>
            <a:r>
              <a:rPr lang="cs-CZ" altLang="en-US" sz="2000" dirty="0">
                <a:cs typeface="Arial" panose="020B0604020202020204" pitchFamily="34" charset="0"/>
              </a:rPr>
              <a:t> + 2 KMnO</a:t>
            </a:r>
            <a:r>
              <a:rPr lang="cs-CZ" altLang="en-US" sz="2000" baseline="-25000" dirty="0">
                <a:cs typeface="Arial" panose="020B0604020202020204" pitchFamily="34" charset="0"/>
              </a:rPr>
              <a:t>4</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 </a:t>
            </a:r>
            <a:r>
              <a:rPr lang="cs-CZ" altLang="en-US" sz="2000" dirty="0">
                <a:cs typeface="Arial" panose="020B0604020202020204" pitchFamily="34" charset="0"/>
              </a:rPr>
              <a:t>2 MnCl</a:t>
            </a:r>
            <a:r>
              <a:rPr lang="cs-CZ" altLang="en-US" sz="2000" baseline="-25000" dirty="0">
                <a:cs typeface="Arial" panose="020B0604020202020204" pitchFamily="34" charset="0"/>
              </a:rPr>
              <a:t>2</a:t>
            </a:r>
            <a:r>
              <a:rPr lang="cs-CZ" altLang="en-US" sz="2000" dirty="0">
                <a:cs typeface="Arial" panose="020B0604020202020204" pitchFamily="34" charset="0"/>
              </a:rPr>
              <a:t> + 2 </a:t>
            </a:r>
            <a:r>
              <a:rPr lang="cs-CZ" altLang="en-US" sz="2000" dirty="0" err="1">
                <a:cs typeface="Arial" panose="020B0604020202020204" pitchFamily="34" charset="0"/>
              </a:rPr>
              <a:t>KCl</a:t>
            </a:r>
            <a:r>
              <a:rPr lang="cs-CZ" altLang="en-US" sz="2000" dirty="0">
                <a:cs typeface="Arial" panose="020B0604020202020204" pitchFamily="34" charset="0"/>
              </a:rPr>
              <a:t> + 5 Cl</a:t>
            </a:r>
            <a:r>
              <a:rPr lang="cs-CZ" altLang="en-US" sz="2000" baseline="-25000" dirty="0">
                <a:cs typeface="Arial" panose="020B0604020202020204" pitchFamily="34" charset="0"/>
              </a:rPr>
              <a:t>2</a:t>
            </a:r>
            <a:r>
              <a:rPr lang="cs-CZ" altLang="en-US" sz="2000" dirty="0">
                <a:cs typeface="Arial" panose="020B0604020202020204" pitchFamily="34" charset="0"/>
              </a:rPr>
              <a:t> + 8 H</a:t>
            </a:r>
            <a:r>
              <a:rPr lang="cs-CZ" altLang="en-US" sz="2000" baseline="-25000" dirty="0">
                <a:cs typeface="Arial" panose="020B0604020202020204" pitchFamily="34" charset="0"/>
              </a:rPr>
              <a:t>2</a:t>
            </a:r>
            <a:r>
              <a:rPr lang="cs-CZ" altLang="en-US" sz="2000" dirty="0">
                <a:cs typeface="Arial" panose="020B0604020202020204" pitchFamily="34" charset="0"/>
              </a:rPr>
              <a:t>O</a:t>
            </a:r>
          </a:p>
          <a:p>
            <a:pPr>
              <a:lnSpc>
                <a:spcPct val="90000"/>
              </a:lnSpc>
              <a:buNone/>
            </a:pPr>
            <a:r>
              <a:rPr lang="cs-CZ" sz="2000" dirty="0">
                <a:cs typeface="Arial" panose="020B0604020202020204" pitchFamily="34" charset="0"/>
              </a:rPr>
              <a:t>	4 </a:t>
            </a:r>
            <a:r>
              <a:rPr lang="cs-CZ" sz="2000" dirty="0" err="1">
                <a:cs typeface="Arial" panose="020B0604020202020204" pitchFamily="34" charset="0"/>
              </a:rPr>
              <a:t>HCl</a:t>
            </a:r>
            <a:r>
              <a:rPr lang="cs-CZ" sz="2000" dirty="0">
                <a:cs typeface="Arial" panose="020B0604020202020204" pitchFamily="34" charset="0"/>
              </a:rPr>
              <a:t> + MnO</a:t>
            </a:r>
            <a:r>
              <a:rPr lang="cs-CZ" sz="2000" baseline="-25000" dirty="0">
                <a:cs typeface="Arial" panose="020B0604020202020204" pitchFamily="34" charset="0"/>
              </a:rPr>
              <a:t>2</a:t>
            </a:r>
            <a:r>
              <a:rPr lang="cs-CZ" sz="2000" dirty="0">
                <a:cs typeface="Arial" panose="020B0604020202020204" pitchFamily="34" charset="0"/>
              </a:rPr>
              <a:t> → Cl</a:t>
            </a:r>
            <a:r>
              <a:rPr lang="cs-CZ" sz="2000" baseline="-25000" dirty="0">
                <a:cs typeface="Arial" panose="020B0604020202020204" pitchFamily="34" charset="0"/>
              </a:rPr>
              <a:t>2</a:t>
            </a:r>
            <a:r>
              <a:rPr lang="cs-CZ" sz="2000" dirty="0">
                <a:cs typeface="Arial" panose="020B0604020202020204" pitchFamily="34" charset="0"/>
              </a:rPr>
              <a:t> + MnCl</a:t>
            </a:r>
            <a:r>
              <a:rPr lang="cs-CZ" sz="2000" baseline="-25000" dirty="0">
                <a:cs typeface="Arial" panose="020B0604020202020204" pitchFamily="34" charset="0"/>
              </a:rPr>
              <a:t>2</a:t>
            </a:r>
            <a:r>
              <a:rPr lang="cs-CZ" sz="2000" dirty="0">
                <a:cs typeface="Arial" panose="020B0604020202020204" pitchFamily="34" charset="0"/>
              </a:rPr>
              <a:t> + </a:t>
            </a:r>
            <a:r>
              <a:rPr lang="cs-CZ" sz="2000" dirty="0" err="1">
                <a:cs typeface="Arial" panose="020B0604020202020204" pitchFamily="34" charset="0"/>
              </a:rPr>
              <a:t>2H</a:t>
            </a:r>
            <a:r>
              <a:rPr lang="cs-CZ" sz="2000" baseline="-25000" dirty="0" err="1">
                <a:cs typeface="Arial" panose="020B0604020202020204" pitchFamily="34" charset="0"/>
              </a:rPr>
              <a:t>2</a:t>
            </a:r>
            <a:r>
              <a:rPr lang="cs-CZ" sz="2000" dirty="0" err="1">
                <a:cs typeface="Arial" panose="020B0604020202020204" pitchFamily="34" charset="0"/>
              </a:rPr>
              <a:t>O</a:t>
            </a:r>
            <a:br>
              <a:rPr lang="cs-CZ" sz="2000" dirty="0">
                <a:cs typeface="Arial" panose="020B0604020202020204" pitchFamily="34" charset="0"/>
              </a:rPr>
            </a:b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i="1" dirty="0">
                <a:cs typeface="Arial" panose="020B0604020202020204" pitchFamily="34" charset="0"/>
              </a:rPr>
              <a:t>Výroba:</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vedlejší produkt při výrobě </a:t>
            </a:r>
            <a:r>
              <a:rPr lang="cs-CZ" altLang="en-US" sz="2000" dirty="0" err="1">
                <a:cs typeface="Arial" panose="020B0604020202020204" pitchFamily="34" charset="0"/>
              </a:rPr>
              <a:t>NaOH</a:t>
            </a:r>
            <a:r>
              <a:rPr lang="cs-CZ" altLang="en-US" sz="2000" dirty="0">
                <a:cs typeface="Arial" panose="020B0604020202020204" pitchFamily="34" charset="0"/>
              </a:rPr>
              <a:t> elektrolýzou vodného roztoku </a:t>
            </a:r>
            <a:r>
              <a:rPr lang="cs-CZ" altLang="en-US" sz="2000" dirty="0" err="1">
                <a:cs typeface="Arial" panose="020B0604020202020204" pitchFamily="34" charset="0"/>
              </a:rPr>
              <a:t>NaCl</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Katoda (</a:t>
            </a:r>
            <a:r>
              <a:rPr lang="cs-CZ" altLang="en-US" sz="2000" dirty="0" err="1">
                <a:cs typeface="Arial" panose="020B0604020202020204" pitchFamily="34" charset="0"/>
              </a:rPr>
              <a:t>Fe</a:t>
            </a:r>
            <a:r>
              <a:rPr lang="cs-CZ" altLang="en-US" sz="2000" dirty="0">
                <a:cs typeface="Arial" panose="020B0604020202020204" pitchFamily="34" charset="0"/>
              </a:rPr>
              <a:t>): 2 H</a:t>
            </a:r>
            <a:r>
              <a:rPr lang="cs-CZ" altLang="en-US" sz="2000" baseline="-25000" dirty="0">
                <a:cs typeface="Arial" panose="020B0604020202020204" pitchFamily="34" charset="0"/>
              </a:rPr>
              <a:t>2</a:t>
            </a:r>
            <a:r>
              <a:rPr lang="cs-CZ" altLang="en-US" sz="2000" dirty="0">
                <a:cs typeface="Arial" panose="020B0604020202020204" pitchFamily="34" charset="0"/>
              </a:rPr>
              <a:t>O + 2 e</a:t>
            </a:r>
            <a:r>
              <a:rPr lang="cs-CZ" altLang="en-US" sz="2000" baseline="30000" dirty="0">
                <a:cs typeface="Arial" panose="020B0604020202020204" pitchFamily="34" charset="0"/>
              </a:rPr>
              <a:t>-</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2 OH</a:t>
            </a:r>
            <a:r>
              <a:rPr lang="cs-CZ" altLang="en-US" sz="2000" baseline="30000" dirty="0">
                <a:cs typeface="Arial" panose="020B0604020202020204" pitchFamily="34" charset="0"/>
              </a:rPr>
              <a:t>-</a:t>
            </a:r>
            <a:r>
              <a:rPr lang="cs-CZ" altLang="en-US" sz="2000" dirty="0">
                <a:cs typeface="Arial" panose="020B0604020202020204" pitchFamily="34" charset="0"/>
              </a:rPr>
              <a:t> + H</a:t>
            </a:r>
            <a:r>
              <a:rPr lang="cs-CZ" altLang="en-US" sz="2000" baseline="-25000" dirty="0">
                <a:cs typeface="Arial" panose="020B0604020202020204" pitchFamily="34" charset="0"/>
              </a:rPr>
              <a:t>2</a:t>
            </a:r>
            <a:r>
              <a:rPr lang="cs-CZ" altLang="en-US" sz="2000" dirty="0">
                <a:cs typeface="Arial" panose="020B0604020202020204" pitchFamily="34" charset="0"/>
                <a:sym typeface="Symbol" pitchFamily="18" charset="2"/>
              </a:rPr>
              <a:t></a:t>
            </a:r>
            <a:endParaRPr lang="cs-CZ" altLang="en-US" sz="2000" dirty="0">
              <a:cs typeface="Arial" panose="020B0604020202020204" pitchFamily="34" charset="0"/>
            </a:endParaRPr>
          </a:p>
          <a:p>
            <a:pPr eaLnBrk="1" hangingPunct="1">
              <a:lnSpc>
                <a:spcPct val="90000"/>
              </a:lnSpc>
              <a:buFont typeface="Wingdings" pitchFamily="2" charset="2"/>
              <a:buNone/>
            </a:pPr>
            <a:r>
              <a:rPr lang="cs-CZ" altLang="en-US" sz="2000" dirty="0">
                <a:cs typeface="Arial" panose="020B0604020202020204" pitchFamily="34" charset="0"/>
              </a:rPr>
              <a:t>		Anoda (C):  2 Cl</a:t>
            </a:r>
            <a:r>
              <a:rPr lang="cs-CZ" altLang="en-US" sz="2000" baseline="30000" dirty="0">
                <a:cs typeface="Arial" panose="020B0604020202020204" pitchFamily="34" charset="0"/>
              </a:rPr>
              <a:t>-</a:t>
            </a:r>
            <a:r>
              <a:rPr lang="cs-CZ" altLang="en-US" sz="2000" dirty="0">
                <a:cs typeface="Arial" panose="020B0604020202020204" pitchFamily="34" charset="0"/>
              </a:rPr>
              <a:t> - 2 e</a:t>
            </a:r>
            <a:r>
              <a:rPr lang="cs-CZ" altLang="en-US" sz="2000" baseline="30000" dirty="0">
                <a:cs typeface="Arial" panose="020B0604020202020204" pitchFamily="34" charset="0"/>
              </a:rPr>
              <a:t>-</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Cl</a:t>
            </a:r>
            <a:r>
              <a:rPr lang="cs-CZ" altLang="en-US" sz="2000" baseline="-25000" dirty="0">
                <a:cs typeface="Arial" panose="020B0604020202020204" pitchFamily="34" charset="0"/>
              </a:rPr>
              <a:t>2</a:t>
            </a:r>
            <a:r>
              <a:rPr lang="cs-CZ" altLang="en-US" sz="2000" dirty="0">
                <a:cs typeface="Arial" panose="020B0604020202020204" pitchFamily="34" charset="0"/>
                <a:sym typeface="Symbol" pitchFamily="18" charset="2"/>
              </a:rPr>
              <a:t></a:t>
            </a:r>
          </a:p>
          <a:p>
            <a:pPr marL="0" indent="0">
              <a:buNone/>
            </a:pPr>
            <a:endParaRPr lang="cs-CZ" sz="800" dirty="0">
              <a:cs typeface="Arial" panose="020B0604020202020204" pitchFamily="34" charset="0"/>
            </a:endParaRPr>
          </a:p>
          <a:p>
            <a:pPr marL="0" indent="0">
              <a:buNone/>
            </a:pPr>
            <a:r>
              <a:rPr lang="cs-CZ" sz="2000" dirty="0">
                <a:cs typeface="Arial" panose="020B0604020202020204" pitchFamily="34" charset="0"/>
              </a:rPr>
              <a:t>  katalytická oxidace chlorovodíku (různé postupy)</a:t>
            </a:r>
          </a:p>
          <a:p>
            <a:pPr marL="0" indent="0">
              <a:buNone/>
            </a:pPr>
            <a:r>
              <a:rPr lang="cs-CZ" sz="2000" dirty="0">
                <a:cs typeface="Arial" panose="020B0604020202020204" pitchFamily="34" charset="0"/>
              </a:rPr>
              <a:t>		4 </a:t>
            </a:r>
            <a:r>
              <a:rPr lang="cs-CZ" sz="2000" dirty="0" err="1">
                <a:cs typeface="Arial" panose="020B0604020202020204" pitchFamily="34" charset="0"/>
              </a:rPr>
              <a:t>HCl</a:t>
            </a:r>
            <a:r>
              <a:rPr lang="cs-CZ" sz="2000" dirty="0">
                <a:cs typeface="Arial" panose="020B0604020202020204" pitchFamily="34" charset="0"/>
              </a:rPr>
              <a:t> + O</a:t>
            </a:r>
            <a:r>
              <a:rPr lang="cs-CZ" sz="2000" baseline="-25000" dirty="0">
                <a:cs typeface="Arial" panose="020B0604020202020204" pitchFamily="34" charset="0"/>
              </a:rPr>
              <a:t>2</a:t>
            </a:r>
            <a:r>
              <a:rPr lang="cs-CZ" sz="2000" dirty="0">
                <a:cs typeface="Arial" panose="020B0604020202020204" pitchFamily="34" charset="0"/>
              </a:rPr>
              <a:t> → 2 </a:t>
            </a:r>
            <a:r>
              <a:rPr lang="cs-CZ" sz="2000" dirty="0" err="1">
                <a:cs typeface="Arial" panose="020B0604020202020204" pitchFamily="34" charset="0"/>
              </a:rPr>
              <a:t>Cl</a:t>
            </a:r>
            <a:r>
              <a:rPr lang="cs-CZ" sz="2000" baseline="-25000" dirty="0" err="1">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pPr eaLnBrk="1" hangingPunct="1">
              <a:lnSpc>
                <a:spcPct val="90000"/>
              </a:lnSpc>
              <a:buFont typeface="Wingdings" pitchFamily="2" charset="2"/>
              <a:buNone/>
            </a:pPr>
            <a:endParaRPr lang="cs-CZ" altLang="en-US" sz="2000" i="1" dirty="0">
              <a:cs typeface="Arial" panose="020B0604020202020204" pitchFamily="34" charset="0"/>
              <a:sym typeface="Symbol" pitchFamily="18" charset="2"/>
            </a:endParaRPr>
          </a:p>
          <a:p>
            <a:pPr algn="just" eaLnBrk="1" hangingPunct="1">
              <a:lnSpc>
                <a:spcPct val="90000"/>
              </a:lnSpc>
              <a:buFont typeface="Wingdings" pitchFamily="2" charset="2"/>
              <a:buNone/>
            </a:pPr>
            <a:r>
              <a:rPr lang="cs-CZ" altLang="en-US" sz="2000" i="1" dirty="0">
                <a:cs typeface="Arial" panose="020B0604020202020204" pitchFamily="34" charset="0"/>
                <a:sym typeface="Symbol" pitchFamily="18" charset="2"/>
              </a:rPr>
              <a:t>Použití: </a:t>
            </a:r>
            <a:r>
              <a:rPr lang="cs-CZ" sz="2000" dirty="0">
                <a:cs typeface="Arial" panose="020B0604020202020204" pitchFamily="34" charset="0"/>
              </a:rPr>
              <a:t>chlorační činidlo při výrobě velké řady anorganických i organických sloučenin, bělidlo, výroba bromu, sterilizace pitné vody</a:t>
            </a:r>
            <a:r>
              <a:rPr lang="en-US" sz="2000" dirty="0">
                <a:cs typeface="Arial" panose="020B0604020202020204" pitchFamily="34" charset="0"/>
              </a:rPr>
              <a:t>.</a:t>
            </a:r>
            <a:r>
              <a:rPr lang="cs-CZ" sz="2000" dirty="0">
                <a:cs typeface="Arial" panose="020B0604020202020204" pitchFamily="34" charset="0"/>
              </a:rPr>
              <a:t>  </a:t>
            </a:r>
          </a:p>
        </p:txBody>
      </p:sp>
    </p:spTree>
    <p:extLst>
      <p:ext uri="{BB962C8B-B14F-4D97-AF65-F5344CB8AC3E}">
        <p14:creationId xmlns:p14="http://schemas.microsoft.com/office/powerpoint/2010/main" val="13180247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 y="457200"/>
            <a:ext cx="8534400" cy="1446550"/>
          </a:xfrm>
          <a:prstGeom prst="rect">
            <a:avLst/>
          </a:prstGeom>
        </p:spPr>
        <p:txBody>
          <a:bodyPr wrap="square">
            <a:spAutoFit/>
          </a:bodyPr>
          <a:lstStyle/>
          <a:p>
            <a:pPr algn="just"/>
            <a:r>
              <a:rPr lang="cs-CZ" sz="2000" b="1" dirty="0">
                <a:cs typeface="Arial" panose="020B0604020202020204" pitchFamily="34" charset="0"/>
              </a:rPr>
              <a:t>Mechanismus sterilizace vody pomocí chloru </a:t>
            </a:r>
          </a:p>
          <a:p>
            <a:pPr algn="just"/>
            <a:endParaRPr lang="cs-CZ" sz="800" dirty="0">
              <a:cs typeface="Arial" panose="020B0604020202020204" pitchFamily="34" charset="0"/>
            </a:endParaRPr>
          </a:p>
          <a:p>
            <a:pPr algn="just"/>
            <a:r>
              <a:rPr lang="cs-CZ" sz="2000" dirty="0">
                <a:cs typeface="Arial" panose="020B0604020202020204" pitchFamily="34" charset="0"/>
              </a:rPr>
              <a:t>   K ničení choroboplodných zárodků v chlorované vodě nedochází přímým působením chloru, ale vlivem volného kyslíku, který vzniká rozkladem kyseliny chlorné </a:t>
            </a:r>
            <a:r>
              <a:rPr lang="cs-CZ" sz="2000" dirty="0" err="1">
                <a:cs typeface="Arial" panose="020B0604020202020204" pitchFamily="34" charset="0"/>
              </a:rPr>
              <a:t>HClO</a:t>
            </a:r>
            <a:r>
              <a:rPr lang="cs-CZ" sz="2000" dirty="0">
                <a:cs typeface="Arial" panose="020B0604020202020204" pitchFamily="34" charset="0"/>
              </a:rPr>
              <a:t>, vzniklé rozpouštěním chloru ve vodě. </a:t>
            </a: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2" y="2286000"/>
            <a:ext cx="553639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08036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9283" y="252288"/>
            <a:ext cx="4831119" cy="504824"/>
          </a:xfrm>
        </p:spPr>
        <p:txBody>
          <a:bodyPr>
            <a:normAutofit/>
          </a:bodyPr>
          <a:lstStyle/>
          <a:p>
            <a:r>
              <a:rPr lang="cs-CZ" sz="2400" b="1" dirty="0">
                <a:latin typeface="+mn-lt"/>
              </a:rPr>
              <a:t>Válečné použití chloru</a:t>
            </a:r>
          </a:p>
        </p:txBody>
      </p:sp>
      <p:sp>
        <p:nvSpPr>
          <p:cNvPr id="4" name="TextovéPole 3"/>
          <p:cNvSpPr txBox="1"/>
          <p:nvPr/>
        </p:nvSpPr>
        <p:spPr>
          <a:xfrm>
            <a:off x="170841" y="859009"/>
            <a:ext cx="5698114" cy="2800767"/>
          </a:xfrm>
          <a:prstGeom prst="rect">
            <a:avLst/>
          </a:prstGeom>
          <a:noFill/>
        </p:spPr>
        <p:txBody>
          <a:bodyPr wrap="square" rtlCol="0">
            <a:spAutoFit/>
          </a:bodyPr>
          <a:lstStyle/>
          <a:p>
            <a:pPr algn="just"/>
            <a:r>
              <a:rPr lang="cs-CZ" sz="2000" dirty="0">
                <a:cs typeface="Arial" panose="020B0604020202020204" pitchFamily="34" charset="0"/>
              </a:rPr>
              <a:t>Poprvé byl použit německou armádou v roce 1915 - na západní frontě v bitvě u </a:t>
            </a:r>
            <a:r>
              <a:rPr lang="cs-CZ" sz="2000" dirty="0" err="1">
                <a:cs typeface="Arial" panose="020B0604020202020204" pitchFamily="34" charset="0"/>
              </a:rPr>
              <a:t>Ypres</a:t>
            </a:r>
            <a:r>
              <a:rPr lang="cs-CZ" sz="2000" dirty="0">
                <a:cs typeface="Arial" panose="020B0604020202020204" pitchFamily="34" charset="0"/>
              </a:rPr>
              <a:t>, na východní frontě při obléhání pevnosti </a:t>
            </a:r>
            <a:r>
              <a:rPr lang="cs-CZ" sz="2000" dirty="0" err="1">
                <a:cs typeface="Arial" panose="020B0604020202020204" pitchFamily="34" charset="0"/>
              </a:rPr>
              <a:t>Osowiec</a:t>
            </a:r>
            <a:r>
              <a:rPr lang="cs-CZ" sz="2000" dirty="0">
                <a:cs typeface="Arial" panose="020B0604020202020204" pitchFamily="34" charset="0"/>
              </a:rPr>
              <a:t>.</a:t>
            </a:r>
          </a:p>
          <a:p>
            <a:pPr algn="just"/>
            <a:endParaRPr lang="cs-CZ" sz="800" dirty="0">
              <a:cs typeface="Arial" panose="020B0604020202020204" pitchFamily="34" charset="0"/>
            </a:endParaRPr>
          </a:p>
          <a:p>
            <a:pPr algn="just"/>
            <a:r>
              <a:rPr lang="cs-CZ" sz="2000" dirty="0">
                <a:cs typeface="Arial" panose="020B0604020202020204" pitchFamily="34" charset="0"/>
              </a:rPr>
              <a:t>Chlor je těžší než vzduch, drží se především v zákopech.</a:t>
            </a:r>
          </a:p>
          <a:p>
            <a:pPr algn="just"/>
            <a:endParaRPr lang="cs-CZ" sz="800" dirty="0">
              <a:cs typeface="Arial" panose="020B0604020202020204" pitchFamily="34" charset="0"/>
            </a:endParaRPr>
          </a:p>
          <a:p>
            <a:pPr algn="just"/>
            <a:r>
              <a:rPr lang="cs-CZ" sz="2000" dirty="0">
                <a:cs typeface="Arial" panose="020B0604020202020204" pitchFamily="34" charset="0"/>
              </a:rPr>
              <a:t>Chlor reaguje s vlhkostí obsaženou ve sliznicích za vzniku kyseliny chlorovodíkové, která poškozuje zejména oči a plicní tkáň.</a:t>
            </a:r>
          </a:p>
        </p:txBody>
      </p:sp>
      <p:pic>
        <p:nvPicPr>
          <p:cNvPr id="116740" name="Picture 4" descr="On 22 April 1915 the Germans released 168 tons of chlorine gas over a four mile front, in the first gas attack of the war, killing many of the French Zouave infantry in Second Battle of Ypres, Belg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931" y="4962524"/>
            <a:ext cx="3001608" cy="18009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German battery of chlorine gas canisters being prepared ...">
            <a:extLst>
              <a:ext uri="{FF2B5EF4-FFF2-40B4-BE49-F238E27FC236}">
                <a16:creationId xmlns:a16="http://schemas.microsoft.com/office/drawing/2014/main" id="{0CF2A6CB-31E7-489D-9F74-2284704AE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1988" y="171452"/>
            <a:ext cx="2871171" cy="2521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ison Gas - Comparing the Seven Deadliest Chemical ...">
            <a:extLst>
              <a:ext uri="{FF2B5EF4-FFF2-40B4-BE49-F238E27FC236}">
                <a16:creationId xmlns:a16="http://schemas.microsoft.com/office/drawing/2014/main" id="{FA311236-29E6-4CB5-86D1-A23533E41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931" y="2819400"/>
            <a:ext cx="2885228" cy="20166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ring WW1, 7000 Germans laid siege to Osowiec fortress in ...">
            <a:extLst>
              <a:ext uri="{FF2B5EF4-FFF2-40B4-BE49-F238E27FC236}">
                <a16:creationId xmlns:a16="http://schemas.microsoft.com/office/drawing/2014/main" id="{D17035D9-52B3-47B1-A415-93872DC2C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4" y="4415787"/>
            <a:ext cx="3848101" cy="2308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as attack | Simon Jones Historian">
            <a:extLst>
              <a:ext uri="{FF2B5EF4-FFF2-40B4-BE49-F238E27FC236}">
                <a16:creationId xmlns:a16="http://schemas.microsoft.com/office/drawing/2014/main" id="{2E5C7659-F81B-49F3-9649-C2DFF1258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615" y="4337348"/>
            <a:ext cx="1959575" cy="238729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011A56A7-0D12-075C-89D2-3169711108EA}"/>
              </a:ext>
            </a:extLst>
          </p:cNvPr>
          <p:cNvSpPr txBox="1"/>
          <p:nvPr/>
        </p:nvSpPr>
        <p:spPr>
          <a:xfrm>
            <a:off x="914400" y="3668449"/>
            <a:ext cx="4739950" cy="369332"/>
          </a:xfrm>
          <a:prstGeom prst="rect">
            <a:avLst/>
          </a:prstGeom>
          <a:noFill/>
        </p:spPr>
        <p:txBody>
          <a:bodyPr wrap="square">
            <a:spAutoFit/>
          </a:bodyPr>
          <a:lstStyle/>
          <a:p>
            <a:r>
              <a:rPr lang="cs-CZ" sz="1800" dirty="0" err="1">
                <a:cs typeface="Arial" panose="020B0604020202020204" pitchFamily="34" charset="0"/>
              </a:rPr>
              <a:t>2Cl</a:t>
            </a:r>
            <a:r>
              <a:rPr lang="cs-CZ" sz="1800" baseline="-25000" dirty="0" err="1">
                <a:cs typeface="Arial" panose="020B0604020202020204" pitchFamily="34" charset="0"/>
              </a:rPr>
              <a:t>2</a:t>
            </a:r>
            <a:r>
              <a:rPr lang="cs-CZ" sz="1800" dirty="0">
                <a:cs typeface="Arial" panose="020B0604020202020204" pitchFamily="34" charset="0"/>
              </a:rPr>
              <a:t> + </a:t>
            </a:r>
            <a:r>
              <a:rPr lang="cs-CZ" sz="1800" dirty="0" err="1">
                <a:cs typeface="Arial" panose="020B0604020202020204" pitchFamily="34" charset="0"/>
              </a:rPr>
              <a:t>H</a:t>
            </a:r>
            <a:r>
              <a:rPr lang="cs-CZ" sz="1800" baseline="-25000" dirty="0" err="1">
                <a:cs typeface="Arial" panose="020B0604020202020204" pitchFamily="34" charset="0"/>
              </a:rPr>
              <a:t>2</a:t>
            </a:r>
            <a:r>
              <a:rPr lang="cs-CZ" sz="1800" dirty="0" err="1">
                <a:cs typeface="Arial" panose="020B0604020202020204" pitchFamily="34" charset="0"/>
              </a:rPr>
              <a:t>O</a:t>
            </a:r>
            <a:r>
              <a:rPr lang="cs-CZ" sz="1800" dirty="0">
                <a:cs typeface="Arial" panose="020B0604020202020204" pitchFamily="34" charset="0"/>
              </a:rPr>
              <a:t> (l) → 2 </a:t>
            </a:r>
            <a:r>
              <a:rPr lang="cs-CZ" sz="1800" dirty="0" err="1">
                <a:cs typeface="Arial" panose="020B0604020202020204" pitchFamily="34" charset="0"/>
              </a:rPr>
              <a:t>HCl</a:t>
            </a:r>
            <a:r>
              <a:rPr lang="cs-CZ" sz="1800" dirty="0">
                <a:cs typeface="Arial" panose="020B0604020202020204" pitchFamily="34" charset="0"/>
              </a:rPr>
              <a:t> + 2 </a:t>
            </a:r>
            <a:r>
              <a:rPr lang="cs-CZ" sz="1800" dirty="0" err="1">
                <a:cs typeface="Arial" panose="020B0604020202020204" pitchFamily="34" charset="0"/>
              </a:rPr>
              <a:t>HClO</a:t>
            </a:r>
            <a:r>
              <a:rPr lang="cs-CZ" sz="1800" dirty="0">
                <a:cs typeface="Arial" panose="020B0604020202020204" pitchFamily="34" charset="0"/>
              </a:rPr>
              <a:t> → 4 </a:t>
            </a:r>
            <a:r>
              <a:rPr lang="cs-CZ" sz="1800" dirty="0" err="1">
                <a:cs typeface="Arial" panose="020B0604020202020204" pitchFamily="34" charset="0"/>
              </a:rPr>
              <a:t>HCl</a:t>
            </a:r>
            <a:r>
              <a:rPr lang="cs-CZ" sz="1800" dirty="0">
                <a:cs typeface="Arial" panose="020B0604020202020204" pitchFamily="34" charset="0"/>
              </a:rPr>
              <a:t> + O</a:t>
            </a:r>
            <a:r>
              <a:rPr lang="cs-CZ" sz="1800" baseline="-25000" dirty="0">
                <a:cs typeface="Arial" panose="020B0604020202020204" pitchFamily="34" charset="0"/>
              </a:rPr>
              <a:t>2</a:t>
            </a:r>
            <a:endParaRPr lang="cs-CZ" baseline="-25000" dirty="0"/>
          </a:p>
        </p:txBody>
      </p:sp>
    </p:spTree>
    <p:extLst>
      <p:ext uri="{BB962C8B-B14F-4D97-AF65-F5344CB8AC3E}">
        <p14:creationId xmlns:p14="http://schemas.microsoft.com/office/powerpoint/2010/main" val="29599599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3563"/>
          </a:xfrm>
        </p:spPr>
        <p:txBody>
          <a:bodyPr>
            <a:normAutofit/>
          </a:bodyPr>
          <a:lstStyle/>
          <a:p>
            <a:r>
              <a:rPr lang="cs-CZ" sz="2800" b="1" dirty="0">
                <a:latin typeface="+mn-lt"/>
                <a:cs typeface="Arial" panose="020B0604020202020204" pitchFamily="34" charset="0"/>
              </a:rPr>
              <a:t>Brom</a:t>
            </a:r>
          </a:p>
        </p:txBody>
      </p:sp>
      <p:sp>
        <p:nvSpPr>
          <p:cNvPr id="4" name="Obdélník 3"/>
          <p:cNvSpPr/>
          <p:nvPr/>
        </p:nvSpPr>
        <p:spPr>
          <a:xfrm>
            <a:off x="152400" y="914403"/>
            <a:ext cx="8829472" cy="5632311"/>
          </a:xfrm>
          <a:prstGeom prst="rect">
            <a:avLst/>
          </a:prstGeom>
        </p:spPr>
        <p:txBody>
          <a:bodyPr wrap="square">
            <a:spAutoFit/>
          </a:bodyPr>
          <a:lstStyle/>
          <a:p>
            <a:pPr algn="just"/>
            <a:r>
              <a:rPr lang="cs-CZ" sz="2000" dirty="0">
                <a:cs typeface="Arial" panose="020B0604020202020204" pitchFamily="34" charset="0"/>
              </a:rPr>
              <a:t>červenohnědá kapalina, nepříjemného zápachu. Přírodní brom je směsí dvou stabilních izotopů </a:t>
            </a:r>
            <a:r>
              <a:rPr lang="cs-CZ" sz="2000" baseline="30000" dirty="0">
                <a:cs typeface="Arial" panose="020B0604020202020204" pitchFamily="34" charset="0"/>
              </a:rPr>
              <a:t>79</a:t>
            </a:r>
            <a:r>
              <a:rPr lang="cs-CZ" sz="2000" dirty="0">
                <a:cs typeface="Arial" panose="020B0604020202020204" pitchFamily="34" charset="0"/>
              </a:rPr>
              <a:t>Br a </a:t>
            </a:r>
            <a:r>
              <a:rPr lang="cs-CZ" sz="2000" baseline="30000" dirty="0">
                <a:cs typeface="Arial" panose="020B0604020202020204" pitchFamily="34" charset="0"/>
              </a:rPr>
              <a:t>81</a:t>
            </a:r>
            <a:r>
              <a:rPr lang="cs-CZ" sz="2000" dirty="0">
                <a:cs typeface="Arial" panose="020B0604020202020204" pitchFamily="34" charset="0"/>
              </a:rPr>
              <a:t>Br, uměle bylo připraveno dalších 24 radioaktivních izotopů s nukleonovými čísly 68 až 94.</a:t>
            </a:r>
          </a:p>
          <a:p>
            <a:pPr algn="just"/>
            <a:endParaRPr lang="cs-CZ" sz="2000" dirty="0">
              <a:cs typeface="Arial" panose="020B0604020202020204" pitchFamily="34" charset="0"/>
            </a:endParaRPr>
          </a:p>
          <a:p>
            <a:pPr algn="just"/>
            <a:r>
              <a:rPr lang="cs-CZ" sz="2000" dirty="0">
                <a:cs typeface="Arial" panose="020B0604020202020204" pitchFamily="34" charset="0"/>
              </a:rPr>
              <a:t>Brom ochotně reaguje s celou řadou prvků, svými chemickými vlastnostmi se značně podobá chloru. </a:t>
            </a:r>
          </a:p>
          <a:p>
            <a:pPr algn="just"/>
            <a:endParaRPr lang="cs-CZ" sz="2000" dirty="0">
              <a:cs typeface="Arial" panose="020B0604020202020204" pitchFamily="34" charset="0"/>
            </a:endParaRPr>
          </a:p>
          <a:p>
            <a:pPr algn="just"/>
            <a:r>
              <a:rPr lang="cs-CZ" sz="2000" dirty="0">
                <a:cs typeface="Arial" panose="020B0604020202020204" pitchFamily="34" charset="0"/>
              </a:rPr>
              <a:t>S kyslíkem se brom přímo neslučuje, ale nepřímým postupem lze připravit tři </a:t>
            </a:r>
            <a:r>
              <a:rPr lang="cs-CZ" sz="2000" u="sng" dirty="0">
                <a:cs typeface="Arial" panose="020B0604020202020204" pitchFamily="34" charset="0"/>
              </a:rPr>
              <a:t>nestabilní oxidy bromu</a:t>
            </a:r>
            <a:r>
              <a:rPr lang="cs-CZ" sz="2000" dirty="0">
                <a:cs typeface="Arial" panose="020B0604020202020204" pitchFamily="34" charset="0"/>
              </a:rPr>
              <a:t>, oxid </a:t>
            </a:r>
            <a:r>
              <a:rPr lang="cs-CZ" sz="2000" dirty="0" err="1">
                <a:cs typeface="Arial" panose="020B0604020202020204" pitchFamily="34" charset="0"/>
              </a:rPr>
              <a:t>bromný</a:t>
            </a:r>
            <a:r>
              <a:rPr lang="cs-CZ" sz="2000" dirty="0">
                <a:cs typeface="Arial" panose="020B0604020202020204" pitchFamily="34" charset="0"/>
              </a:rPr>
              <a:t> Br</a:t>
            </a:r>
            <a:r>
              <a:rPr lang="cs-CZ" sz="2000" baseline="-25000" dirty="0">
                <a:cs typeface="Arial" panose="020B0604020202020204" pitchFamily="34" charset="0"/>
              </a:rPr>
              <a:t>2</a:t>
            </a:r>
            <a:r>
              <a:rPr lang="cs-CZ" sz="2000" dirty="0">
                <a:cs typeface="Arial" panose="020B0604020202020204" pitchFamily="34" charset="0"/>
              </a:rPr>
              <a:t>O, oxid </a:t>
            </a:r>
            <a:r>
              <a:rPr lang="cs-CZ" sz="2000" dirty="0" err="1">
                <a:cs typeface="Arial" panose="020B0604020202020204" pitchFamily="34" charset="0"/>
              </a:rPr>
              <a:t>bromičitý</a:t>
            </a:r>
            <a:r>
              <a:rPr lang="cs-CZ" sz="2000" dirty="0">
                <a:cs typeface="Arial" panose="020B0604020202020204" pitchFamily="34" charset="0"/>
              </a:rPr>
              <a:t> BrO</a:t>
            </a:r>
            <a:r>
              <a:rPr lang="cs-CZ" sz="2000" baseline="-25000" dirty="0">
                <a:cs typeface="Arial" panose="020B0604020202020204" pitchFamily="34" charset="0"/>
              </a:rPr>
              <a:t>2</a:t>
            </a:r>
            <a:r>
              <a:rPr lang="cs-CZ" sz="2000" dirty="0">
                <a:cs typeface="Arial" panose="020B0604020202020204" pitchFamily="34" charset="0"/>
              </a:rPr>
              <a:t> a oxid bromový BrO</a:t>
            </a:r>
            <a:r>
              <a:rPr lang="cs-CZ" sz="2000" baseline="-25000" dirty="0">
                <a:cs typeface="Arial" panose="020B0604020202020204" pitchFamily="34" charset="0"/>
              </a:rPr>
              <a:t>3</a:t>
            </a:r>
            <a:r>
              <a:rPr lang="cs-CZ" sz="2000" dirty="0">
                <a:cs typeface="Arial" panose="020B0604020202020204" pitchFamily="34" charset="0"/>
              </a:rPr>
              <a:t>. Oxid </a:t>
            </a:r>
            <a:r>
              <a:rPr lang="cs-CZ" sz="2000" dirty="0" err="1">
                <a:cs typeface="Arial" panose="020B0604020202020204" pitchFamily="34" charset="0"/>
              </a:rPr>
              <a:t>bromičitý</a:t>
            </a:r>
            <a:r>
              <a:rPr lang="cs-CZ" sz="2000" dirty="0">
                <a:cs typeface="Arial" panose="020B0604020202020204" pitchFamily="34" charset="0"/>
              </a:rPr>
              <a:t> patří mezi jediné dva známé oxidy halogenů v sudém oxidačním stavu. </a:t>
            </a:r>
          </a:p>
          <a:p>
            <a:pPr algn="just"/>
            <a:endParaRPr lang="cs-CZ" sz="2000" dirty="0">
              <a:cs typeface="Arial" panose="020B0604020202020204" pitchFamily="34" charset="0"/>
            </a:endParaRPr>
          </a:p>
          <a:p>
            <a:pPr algn="just"/>
            <a:r>
              <a:rPr lang="cs-CZ" sz="2000" dirty="0">
                <a:cs typeface="Arial" panose="020B0604020202020204" pitchFamily="34" charset="0"/>
              </a:rPr>
              <a:t>Brom, podobně jako chlor, tvoří čtyři jednosytné kyslíkaté kyseliny, velmi slabou </a:t>
            </a:r>
            <a:r>
              <a:rPr lang="cs-CZ" sz="2000" u="sng" dirty="0">
                <a:cs typeface="Arial" panose="020B0604020202020204" pitchFamily="34" charset="0"/>
              </a:rPr>
              <a:t>kyselinu </a:t>
            </a:r>
            <a:r>
              <a:rPr lang="cs-CZ" sz="2000" u="sng" dirty="0" err="1">
                <a:cs typeface="Arial" panose="020B0604020202020204" pitchFamily="34" charset="0"/>
              </a:rPr>
              <a:t>bromnou</a:t>
            </a:r>
            <a:r>
              <a:rPr lang="cs-CZ" sz="2000" dirty="0">
                <a:cs typeface="Arial" panose="020B0604020202020204" pitchFamily="34" charset="0"/>
              </a:rPr>
              <a:t> </a:t>
            </a:r>
            <a:r>
              <a:rPr lang="cs-CZ" sz="2000" dirty="0" err="1">
                <a:cs typeface="Arial" panose="020B0604020202020204" pitchFamily="34" charset="0"/>
              </a:rPr>
              <a:t>HBrO</a:t>
            </a:r>
            <a:r>
              <a:rPr lang="cs-CZ" sz="2000" dirty="0">
                <a:cs typeface="Arial" panose="020B0604020202020204" pitchFamily="34" charset="0"/>
              </a:rPr>
              <a:t>, nestálou </a:t>
            </a:r>
            <a:r>
              <a:rPr lang="cs-CZ" sz="2000" u="sng" dirty="0">
                <a:cs typeface="Arial" panose="020B0604020202020204" pitchFamily="34" charset="0"/>
              </a:rPr>
              <a:t>kyselinu bromitou</a:t>
            </a:r>
            <a:r>
              <a:rPr lang="cs-CZ" sz="2000" dirty="0">
                <a:cs typeface="Arial" panose="020B0604020202020204" pitchFamily="34" charset="0"/>
              </a:rPr>
              <a:t> HBrO</a:t>
            </a:r>
            <a:r>
              <a:rPr lang="cs-CZ" sz="2000" baseline="-25000" dirty="0">
                <a:cs typeface="Arial" panose="020B0604020202020204" pitchFamily="34" charset="0"/>
              </a:rPr>
              <a:t>2</a:t>
            </a:r>
            <a:r>
              <a:rPr lang="cs-CZ" sz="2000" dirty="0">
                <a:cs typeface="Arial" panose="020B0604020202020204" pitchFamily="34" charset="0"/>
              </a:rPr>
              <a:t>, silnou </a:t>
            </a:r>
            <a:r>
              <a:rPr lang="cs-CZ" sz="2000" u="sng" dirty="0">
                <a:cs typeface="Arial" panose="020B0604020202020204" pitchFamily="34" charset="0"/>
              </a:rPr>
              <a:t>kyselinu bromičnou</a:t>
            </a:r>
            <a:r>
              <a:rPr lang="cs-CZ" sz="2000" dirty="0">
                <a:cs typeface="Arial" panose="020B0604020202020204" pitchFamily="34" charset="0"/>
              </a:rPr>
              <a:t> HBrO</a:t>
            </a:r>
            <a:r>
              <a:rPr lang="cs-CZ" sz="2000" baseline="-25000" dirty="0">
                <a:cs typeface="Arial" panose="020B0604020202020204" pitchFamily="34" charset="0"/>
              </a:rPr>
              <a:t>3</a:t>
            </a:r>
            <a:r>
              <a:rPr lang="cs-CZ" sz="2000" dirty="0">
                <a:cs typeface="Arial" panose="020B0604020202020204" pitchFamily="34" charset="0"/>
              </a:rPr>
              <a:t> a silnou, nestálou </a:t>
            </a:r>
            <a:r>
              <a:rPr lang="cs-CZ" sz="2000" u="sng" dirty="0">
                <a:cs typeface="Arial" panose="020B0604020202020204" pitchFamily="34" charset="0"/>
              </a:rPr>
              <a:t>kyselinu </a:t>
            </a:r>
            <a:r>
              <a:rPr lang="cs-CZ" sz="2000" u="sng" dirty="0" err="1">
                <a:cs typeface="Arial" panose="020B0604020202020204" pitchFamily="34" charset="0"/>
              </a:rPr>
              <a:t>bromistou</a:t>
            </a:r>
            <a:r>
              <a:rPr lang="cs-CZ" sz="2000" dirty="0">
                <a:cs typeface="Arial" panose="020B0604020202020204" pitchFamily="34" charset="0"/>
              </a:rPr>
              <a:t> HBrO</a:t>
            </a:r>
            <a:r>
              <a:rPr lang="cs-CZ" sz="2000" baseline="-25000" dirty="0">
                <a:cs typeface="Arial" panose="020B0604020202020204" pitchFamily="34" charset="0"/>
              </a:rPr>
              <a:t>4</a:t>
            </a:r>
            <a:r>
              <a:rPr lang="cs-CZ" sz="2000" dirty="0">
                <a:cs typeface="Arial" panose="020B0604020202020204" pitchFamily="34" charset="0"/>
              </a:rPr>
              <a:t>, všechny kyslíkaté kyseliny bromu jsou schopné existence pouze ve vodných roztocích. </a:t>
            </a:r>
          </a:p>
          <a:p>
            <a:pPr algn="just"/>
            <a:endParaRPr lang="cs-CZ" sz="2000" dirty="0">
              <a:cs typeface="Arial" panose="020B0604020202020204" pitchFamily="34" charset="0"/>
            </a:endParaRPr>
          </a:p>
          <a:p>
            <a:pPr algn="just"/>
            <a:r>
              <a:rPr lang="cs-CZ" sz="2000" dirty="0">
                <a:cs typeface="Arial" panose="020B0604020202020204" pitchFamily="34" charset="0"/>
              </a:rPr>
              <a:t>Ve sloučeninách vystupuje brom nejčastěji v oxidačním stupni -I.</a:t>
            </a:r>
          </a:p>
        </p:txBody>
      </p:sp>
    </p:spTree>
    <p:extLst>
      <p:ext uri="{BB962C8B-B14F-4D97-AF65-F5344CB8AC3E}">
        <p14:creationId xmlns:p14="http://schemas.microsoft.com/office/powerpoint/2010/main" val="4169736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3739" y="416768"/>
            <a:ext cx="8686800" cy="5632311"/>
          </a:xfrm>
          <a:prstGeom prst="rect">
            <a:avLst/>
          </a:prstGeom>
        </p:spPr>
        <p:txBody>
          <a:bodyPr wrap="square">
            <a:spAutoFit/>
          </a:bodyPr>
          <a:lstStyle/>
          <a:p>
            <a:pPr algn="just"/>
            <a:r>
              <a:rPr lang="cs-CZ" sz="2000" dirty="0">
                <a:cs typeface="Arial" panose="020B0604020202020204" pitchFamily="34" charset="0"/>
              </a:rPr>
              <a:t>V přírodě se volný brom nevyskytuje, je obsažen v řadě sloučenin, </a:t>
            </a:r>
            <a:r>
              <a:rPr lang="cs-CZ" sz="2000" dirty="0" err="1">
                <a:cs typeface="Arial" panose="020B0604020202020204" pitchFamily="34" charset="0"/>
              </a:rPr>
              <a:t>vetšinou</a:t>
            </a:r>
            <a:r>
              <a:rPr lang="cs-CZ" sz="2000" dirty="0">
                <a:cs typeface="Arial" panose="020B0604020202020204" pitchFamily="34" charset="0"/>
              </a:rPr>
              <a:t> jako doprovod chloru. Obsah bromu v zemské kůře je 2,4 </a:t>
            </a:r>
            <a:r>
              <a:rPr lang="cs-CZ" sz="2000" dirty="0" err="1">
                <a:cs typeface="Arial" panose="020B0604020202020204" pitchFamily="34" charset="0"/>
              </a:rPr>
              <a:t>ppm</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Nejdůležitějším minerálem bromu je </a:t>
            </a:r>
            <a:r>
              <a:rPr lang="cs-CZ" sz="2000" b="1" dirty="0" err="1">
                <a:cs typeface="Arial" panose="020B0604020202020204" pitchFamily="34" charset="0"/>
              </a:rPr>
              <a:t>bromkarnalit</a:t>
            </a:r>
            <a:r>
              <a:rPr lang="cs-CZ" sz="2000" dirty="0">
                <a:cs typeface="Arial" panose="020B0604020202020204" pitchFamily="34" charset="0"/>
              </a:rPr>
              <a:t> KBr.MgBr</a:t>
            </a:r>
            <a:r>
              <a:rPr lang="cs-CZ" sz="2000" baseline="-25000" dirty="0">
                <a:cs typeface="Arial" panose="020B0604020202020204" pitchFamily="34" charset="0"/>
              </a:rPr>
              <a:t>2</a:t>
            </a:r>
            <a:r>
              <a:rPr lang="cs-CZ" sz="2000" dirty="0">
                <a:cs typeface="Arial" panose="020B0604020202020204" pitchFamily="34" charset="0"/>
              </a:rPr>
              <a:t>.6H</a:t>
            </a:r>
            <a:r>
              <a:rPr lang="cs-CZ" sz="2000" baseline="-25000" dirty="0">
                <a:cs typeface="Arial" panose="020B0604020202020204" pitchFamily="34" charset="0"/>
              </a:rPr>
              <a:t>2</a:t>
            </a:r>
            <a:r>
              <a:rPr lang="cs-CZ" sz="2000" dirty="0">
                <a:cs typeface="Arial" panose="020B0604020202020204" pitchFamily="34" charset="0"/>
              </a:rPr>
              <a:t>O. </a:t>
            </a:r>
          </a:p>
          <a:p>
            <a:pPr algn="just"/>
            <a:endParaRPr lang="cs-CZ" sz="2000" dirty="0">
              <a:cs typeface="Arial" panose="020B0604020202020204" pitchFamily="34" charset="0"/>
            </a:endParaRPr>
          </a:p>
          <a:p>
            <a:pPr algn="just"/>
            <a:endParaRPr lang="cs-CZ" sz="2000" dirty="0">
              <a:cs typeface="Arial" panose="020B0604020202020204" pitchFamily="34" charset="0"/>
            </a:endParaRPr>
          </a:p>
          <a:p>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i="1" dirty="0">
                <a:cs typeface="Arial" panose="020B0604020202020204" pitchFamily="34" charset="0"/>
              </a:rPr>
              <a:t>:</a:t>
            </a:r>
            <a:r>
              <a:rPr lang="en-GB" altLang="en-US" sz="2000" dirty="0">
                <a:cs typeface="Arial" panose="020B0604020202020204" pitchFamily="34" charset="0"/>
              </a:rPr>
              <a:t> </a:t>
            </a:r>
            <a:endParaRPr lang="cs-CZ" altLang="en-US" sz="2000" dirty="0">
              <a:cs typeface="Arial" panose="020B0604020202020204" pitchFamily="34" charset="0"/>
            </a:endParaRPr>
          </a:p>
          <a:p>
            <a:r>
              <a:rPr lang="cs-CZ" sz="2000" dirty="0">
                <a:cs typeface="Arial" panose="020B0604020202020204" pitchFamily="34" charset="0"/>
              </a:rPr>
              <a:t>oxidací bromidů v kyselém prostředí:</a:t>
            </a:r>
          </a:p>
          <a:p>
            <a:r>
              <a:rPr lang="cs-CZ" sz="2000" dirty="0">
                <a:cs typeface="Arial" panose="020B0604020202020204" pitchFamily="34" charset="0"/>
              </a:rPr>
              <a:t>	2KBr + MnO</a:t>
            </a:r>
            <a:r>
              <a:rPr lang="cs-CZ" sz="2000" baseline="-25000" dirty="0">
                <a:cs typeface="Arial" panose="020B0604020202020204" pitchFamily="34" charset="0"/>
              </a:rPr>
              <a:t>2</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Br</a:t>
            </a:r>
            <a:r>
              <a:rPr lang="cs-CZ" sz="2000" baseline="-25000" dirty="0">
                <a:cs typeface="Arial" panose="020B0604020202020204" pitchFamily="34" charset="0"/>
              </a:rPr>
              <a:t>2</a:t>
            </a:r>
            <a:r>
              <a:rPr lang="cs-CZ" sz="2000" dirty="0">
                <a:cs typeface="Arial" panose="020B0604020202020204" pitchFamily="34" charset="0"/>
              </a:rPr>
              <a:t> + K</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MnSO</a:t>
            </a:r>
            <a:r>
              <a:rPr lang="cs-CZ" sz="2000" baseline="-25000" dirty="0">
                <a:cs typeface="Arial" panose="020B0604020202020204" pitchFamily="34" charset="0"/>
              </a:rPr>
              <a:t>4</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r>
              <a:rPr lang="cs-CZ" altLang="en-US" sz="2000" i="1" dirty="0">
                <a:cs typeface="Arial" panose="020B0604020202020204" pitchFamily="34" charset="0"/>
              </a:rPr>
              <a:t>	</a:t>
            </a:r>
          </a:p>
          <a:p>
            <a:r>
              <a:rPr lang="en-GB" altLang="en-US" sz="2000" i="1" dirty="0" err="1">
                <a:cs typeface="Arial" panose="020B0604020202020204" pitchFamily="34" charset="0"/>
              </a:rPr>
              <a:t>Výroba</a:t>
            </a:r>
            <a:r>
              <a:rPr lang="en-GB" altLang="en-US" sz="2000" i="1" dirty="0">
                <a:cs typeface="Arial" panose="020B0604020202020204" pitchFamily="34" charset="0"/>
              </a:rPr>
              <a:t>:</a:t>
            </a:r>
            <a:endParaRPr lang="en-GB" altLang="en-US" sz="2000" dirty="0">
              <a:cs typeface="Arial" panose="020B0604020202020204" pitchFamily="34" charset="0"/>
            </a:endParaRPr>
          </a:p>
          <a:p>
            <a:r>
              <a:rPr lang="en-GB" altLang="en-US" sz="2000" dirty="0">
                <a:cs typeface="Arial" panose="020B0604020202020204" pitchFamily="34" charset="0"/>
              </a:rPr>
              <a:t> z mate</a:t>
            </a:r>
            <a:r>
              <a:rPr lang="cs-CZ" altLang="en-US" sz="2000" dirty="0">
                <a:cs typeface="Arial" panose="020B0604020202020204" pitchFamily="34" charset="0"/>
              </a:rPr>
              <a:t>č</a:t>
            </a:r>
            <a:r>
              <a:rPr lang="en-GB" altLang="en-US" sz="2000" dirty="0" err="1">
                <a:cs typeface="Arial" panose="020B0604020202020204" pitchFamily="34" charset="0"/>
              </a:rPr>
              <a:t>ných</a:t>
            </a:r>
            <a:r>
              <a:rPr lang="en-GB" altLang="en-US" sz="2000" dirty="0">
                <a:cs typeface="Arial" panose="020B0604020202020204" pitchFamily="34" charset="0"/>
              </a:rPr>
              <a:t> </a:t>
            </a:r>
            <a:r>
              <a:rPr lang="en-GB" altLang="en-US" sz="2000" dirty="0" err="1">
                <a:cs typeface="Arial" panose="020B0604020202020204" pitchFamily="34" charset="0"/>
              </a:rPr>
              <a:t>louh</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po</a:t>
            </a:r>
            <a:r>
              <a:rPr lang="en-GB" altLang="en-US" sz="2000" dirty="0">
                <a:cs typeface="Arial" panose="020B0604020202020204" pitchFamily="34" charset="0"/>
              </a:rPr>
              <a:t> </a:t>
            </a:r>
            <a:r>
              <a:rPr lang="en-GB" altLang="en-US" sz="2000" dirty="0" err="1">
                <a:cs typeface="Arial" panose="020B0604020202020204" pitchFamily="34" charset="0"/>
              </a:rPr>
              <a:t>zpracování</a:t>
            </a:r>
            <a:r>
              <a:rPr lang="en-GB" altLang="en-US" sz="2000" dirty="0">
                <a:cs typeface="Arial" panose="020B0604020202020204" pitchFamily="34" charset="0"/>
              </a:rPr>
              <a:t> </a:t>
            </a:r>
            <a:r>
              <a:rPr lang="en-GB" altLang="en-US" sz="2000" dirty="0" err="1">
                <a:cs typeface="Arial" panose="020B0604020202020204" pitchFamily="34" charset="0"/>
              </a:rPr>
              <a:t>karnalitu</a:t>
            </a:r>
            <a:r>
              <a:rPr lang="en-GB" altLang="en-US" sz="2000" dirty="0">
                <a:cs typeface="Arial" panose="020B0604020202020204" pitchFamily="34" charset="0"/>
              </a:rPr>
              <a:t>, </a:t>
            </a:r>
            <a:r>
              <a:rPr lang="en-GB" altLang="en-US" sz="2000" dirty="0" err="1">
                <a:cs typeface="Arial" panose="020B0604020202020204" pitchFamily="34" charset="0"/>
              </a:rPr>
              <a:t>brom</a:t>
            </a:r>
            <a:r>
              <a:rPr lang="en-GB" altLang="en-US" sz="2000" dirty="0">
                <a:cs typeface="Arial" panose="020B0604020202020204" pitchFamily="34" charset="0"/>
              </a:rPr>
              <a:t> se </a:t>
            </a:r>
            <a:r>
              <a:rPr lang="en-GB" altLang="en-US" sz="2000" dirty="0" err="1">
                <a:cs typeface="Arial" panose="020B0604020202020204" pitchFamily="34" charset="0"/>
              </a:rPr>
              <a:t>vyt</a:t>
            </a:r>
            <a:r>
              <a:rPr lang="cs-CZ" altLang="en-US" sz="2000" dirty="0">
                <a:cs typeface="Arial" panose="020B0604020202020204" pitchFamily="34" charset="0"/>
              </a:rPr>
              <a:t>ě</a:t>
            </a:r>
            <a:r>
              <a:rPr lang="en-GB" altLang="en-US" sz="2000" dirty="0">
                <a:cs typeface="Arial" panose="020B0604020202020204" pitchFamily="34" charset="0"/>
              </a:rPr>
              <a:t>s</a:t>
            </a:r>
            <a:r>
              <a:rPr lang="cs-CZ" altLang="en-US" sz="2000" dirty="0">
                <a:cs typeface="Arial" panose="020B0604020202020204" pitchFamily="34" charset="0"/>
              </a:rPr>
              <a:t>ň</a:t>
            </a:r>
            <a:r>
              <a:rPr lang="en-GB" altLang="en-US" sz="2000" dirty="0" err="1">
                <a:cs typeface="Arial" panose="020B0604020202020204" pitchFamily="34" charset="0"/>
              </a:rPr>
              <a:t>uje</a:t>
            </a:r>
            <a:r>
              <a:rPr lang="en-GB" altLang="en-US" sz="2000" dirty="0">
                <a:cs typeface="Arial" panose="020B0604020202020204" pitchFamily="34" charset="0"/>
              </a:rPr>
              <a:t> </a:t>
            </a:r>
            <a:r>
              <a:rPr lang="en-GB" altLang="en-US" sz="2000" dirty="0" err="1">
                <a:cs typeface="Arial" panose="020B0604020202020204" pitchFamily="34" charset="0"/>
              </a:rPr>
              <a:t>po</a:t>
            </a:r>
            <a:r>
              <a:rPr lang="en-GB" altLang="en-US" sz="2000" dirty="0">
                <a:cs typeface="Arial" panose="020B0604020202020204" pitchFamily="34" charset="0"/>
              </a:rPr>
              <a:t> </a:t>
            </a:r>
            <a:r>
              <a:rPr lang="en-GB" altLang="en-US" sz="2000" dirty="0" err="1">
                <a:cs typeface="Arial" panose="020B0604020202020204" pitchFamily="34" charset="0"/>
              </a:rPr>
              <a:t>okyselení</a:t>
            </a:r>
            <a:r>
              <a:rPr lang="en-GB" altLang="en-US" sz="2000" dirty="0">
                <a:cs typeface="Arial" panose="020B0604020202020204" pitchFamily="34" charset="0"/>
              </a:rPr>
              <a:t> </a:t>
            </a:r>
            <a:r>
              <a:rPr lang="en-GB" altLang="en-US" sz="2000" dirty="0" err="1">
                <a:cs typeface="Arial" panose="020B0604020202020204" pitchFamily="34" charset="0"/>
              </a:rPr>
              <a:t>chlorem</a:t>
            </a:r>
            <a:r>
              <a:rPr lang="en-GB" altLang="en-US" sz="2000" dirty="0">
                <a:cs typeface="Arial" panose="020B0604020202020204" pitchFamily="34" charset="0"/>
              </a:rPr>
              <a:t> </a:t>
            </a:r>
            <a:r>
              <a:rPr lang="en-GB" altLang="en-US" sz="2000" dirty="0" err="1">
                <a:cs typeface="Arial" panose="020B0604020202020204" pitchFamily="34" charset="0"/>
              </a:rPr>
              <a:t>za</a:t>
            </a:r>
            <a:r>
              <a:rPr lang="en-GB" altLang="en-US" sz="2000" dirty="0">
                <a:cs typeface="Arial" panose="020B0604020202020204" pitchFamily="34" charset="0"/>
              </a:rPr>
              <a:t> </a:t>
            </a:r>
            <a:r>
              <a:rPr lang="en-GB" altLang="en-US" sz="2000" dirty="0" err="1">
                <a:cs typeface="Arial" panose="020B0604020202020204" pitchFamily="34" charset="0"/>
              </a:rPr>
              <a:t>zvýš</a:t>
            </a:r>
            <a:r>
              <a:rPr lang="cs-CZ" altLang="en-US" sz="2000" dirty="0" err="1">
                <a:cs typeface="Arial" panose="020B0604020202020204" pitchFamily="34" charset="0"/>
              </a:rPr>
              <a:t>ené</a:t>
            </a:r>
            <a:r>
              <a:rPr lang="en-GB" altLang="en-US" sz="2000" dirty="0">
                <a:cs typeface="Arial" panose="020B0604020202020204" pitchFamily="34" charset="0"/>
              </a:rPr>
              <a:t> </a:t>
            </a:r>
            <a:r>
              <a:rPr lang="en-GB" altLang="en-US" sz="2000" dirty="0" err="1">
                <a:cs typeface="Arial" panose="020B0604020202020204" pitchFamily="34" charset="0"/>
              </a:rPr>
              <a:t>teploty</a:t>
            </a:r>
            <a:r>
              <a:rPr lang="en-GB" altLang="en-US" sz="2000" dirty="0">
                <a:cs typeface="Arial" panose="020B0604020202020204" pitchFamily="34" charset="0"/>
              </a:rPr>
              <a:t>:</a:t>
            </a:r>
          </a:p>
          <a:p>
            <a:r>
              <a:rPr lang="cs-CZ" altLang="en-US" sz="2000" dirty="0">
                <a:cs typeface="Arial" panose="020B0604020202020204" pitchFamily="34" charset="0"/>
              </a:rPr>
              <a:t>			</a:t>
            </a:r>
            <a:r>
              <a:rPr lang="en-GB" altLang="en-US" sz="2000" dirty="0">
                <a:cs typeface="Arial" panose="020B0604020202020204" pitchFamily="34" charset="0"/>
              </a:rPr>
              <a:t>2KBr + Cl</a:t>
            </a:r>
            <a:r>
              <a:rPr lang="en-GB" altLang="en-US" sz="2000" baseline="-25000" dirty="0">
                <a:cs typeface="Arial" panose="020B0604020202020204" pitchFamily="34" charset="0"/>
              </a:rPr>
              <a:t>2</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Br</a:t>
            </a:r>
            <a:r>
              <a:rPr lang="en-GB" altLang="en-US" sz="2000" baseline="-25000" dirty="0">
                <a:cs typeface="Arial" panose="020B0604020202020204" pitchFamily="34" charset="0"/>
              </a:rPr>
              <a:t>2</a:t>
            </a:r>
            <a:r>
              <a:rPr lang="en-GB" altLang="en-US" sz="2000" dirty="0">
                <a:cs typeface="Arial" panose="020B0604020202020204" pitchFamily="34" charset="0"/>
              </a:rPr>
              <a:t> + 2KCl</a:t>
            </a:r>
            <a:endParaRPr lang="en-GB" altLang="en-US" sz="2000" b="1" u="sng" dirty="0">
              <a:cs typeface="Arial" panose="020B0604020202020204" pitchFamily="34" charset="0"/>
            </a:endParaRPr>
          </a:p>
          <a:p>
            <a:pPr algn="just"/>
            <a:endParaRPr lang="cs-CZ" sz="2000" dirty="0">
              <a:cs typeface="Arial" panose="020B0604020202020204" pitchFamily="34" charset="0"/>
            </a:endParaRPr>
          </a:p>
          <a:p>
            <a:pPr algn="just"/>
            <a:endParaRPr lang="cs-CZ" sz="2000" dirty="0">
              <a:cs typeface="Arial" panose="020B0604020202020204" pitchFamily="34" charset="0"/>
            </a:endParaRPr>
          </a:p>
          <a:p>
            <a:pPr algn="just"/>
            <a:r>
              <a:rPr lang="cs-CZ" sz="2000" dirty="0">
                <a:cs typeface="Arial" panose="020B0604020202020204" pitchFamily="34" charset="0"/>
              </a:rPr>
              <a:t>Brom se používá k přípravě řady anorganických a zejména organických sloučenin. </a:t>
            </a:r>
          </a:p>
          <a:p>
            <a:pPr algn="just"/>
            <a:endParaRPr lang="cs-CZ" sz="2000" dirty="0">
              <a:cs typeface="Arial" panose="020B0604020202020204" pitchFamily="34" charset="0"/>
            </a:endParaRPr>
          </a:p>
        </p:txBody>
      </p:sp>
    </p:spTree>
    <p:extLst>
      <p:ext uri="{BB962C8B-B14F-4D97-AF65-F5344CB8AC3E}">
        <p14:creationId xmlns:p14="http://schemas.microsoft.com/office/powerpoint/2010/main" val="30583103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8229600" cy="462480"/>
          </a:xfrm>
        </p:spPr>
        <p:txBody>
          <a:bodyPr>
            <a:noAutofit/>
          </a:bodyPr>
          <a:lstStyle/>
          <a:p>
            <a:r>
              <a:rPr lang="en-US" sz="2800" b="1" dirty="0" err="1">
                <a:latin typeface="+mn-lt"/>
                <a:cs typeface="Arial" panose="020B0604020202020204" pitchFamily="34" charset="0"/>
              </a:rPr>
              <a:t>Jod</a:t>
            </a:r>
            <a:endParaRPr lang="cs-CZ" sz="2800" b="1" dirty="0">
              <a:latin typeface="+mn-lt"/>
              <a:cs typeface="Arial" panose="020B0604020202020204" pitchFamily="34" charset="0"/>
            </a:endParaRPr>
          </a:p>
        </p:txBody>
      </p:sp>
      <p:sp>
        <p:nvSpPr>
          <p:cNvPr id="4" name="Rectangle 2"/>
          <p:cNvSpPr>
            <a:spLocks noChangeArrowheads="1"/>
          </p:cNvSpPr>
          <p:nvPr/>
        </p:nvSpPr>
        <p:spPr bwMode="auto">
          <a:xfrm>
            <a:off x="265972" y="849293"/>
            <a:ext cx="7591231" cy="294117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1" numCol="1" anchor="ctr" anchorCtr="0" compatLnSpc="1">
            <a:prstTxWarp prst="textNoShape">
              <a:avLst/>
            </a:prstTxWarp>
            <a:spAutoFit/>
          </a:bodyPr>
          <a:lstStyle>
            <a:lvl1pPr fontAlgn="base">
              <a:spcBef>
                <a:spcPct val="0"/>
              </a:spcBef>
              <a:spcAft>
                <a:spcPct val="0"/>
              </a:spcAft>
              <a:defRPr>
                <a:solidFill>
                  <a:schemeClr val="tx1"/>
                </a:solidFill>
                <a:latin typeface="Arial" charset="0"/>
                <a:cs typeface="Arial" charset="0"/>
              </a:defRPr>
            </a:lvl1pPr>
            <a:lvl2pPr fontAlgn="base">
              <a:spcBef>
                <a:spcPct val="0"/>
              </a:spcBef>
              <a:spcAft>
                <a:spcPct val="0"/>
              </a:spcAft>
              <a:defRPr>
                <a:solidFill>
                  <a:schemeClr val="tx1"/>
                </a:solidFill>
                <a:latin typeface="Arial" charset="0"/>
                <a:cs typeface="Arial" charset="0"/>
              </a:defRPr>
            </a:lvl2pPr>
            <a:lvl3pPr fontAlgn="base">
              <a:spcBef>
                <a:spcPct val="0"/>
              </a:spcBef>
              <a:spcAft>
                <a:spcPct val="0"/>
              </a:spcAft>
              <a:defRPr>
                <a:solidFill>
                  <a:schemeClr val="tx1"/>
                </a:solidFill>
                <a:latin typeface="Arial" charset="0"/>
                <a:cs typeface="Arial" charset="0"/>
              </a:defRPr>
            </a:lvl3pPr>
            <a:lvl4pPr fontAlgn="base">
              <a:spcBef>
                <a:spcPct val="0"/>
              </a:spcBef>
              <a:spcAft>
                <a:spcPct val="0"/>
              </a:spcAft>
              <a:defRPr>
                <a:solidFill>
                  <a:schemeClr val="tx1"/>
                </a:solidFill>
                <a:latin typeface="Arial" charset="0"/>
                <a:cs typeface="Arial" charset="0"/>
              </a:defRPr>
            </a:lvl4pPr>
            <a:lvl5pPr fontAlgn="base">
              <a:spcBef>
                <a:spcPct val="0"/>
              </a:spcBef>
              <a:spcAft>
                <a:spcPct val="0"/>
              </a:spcAft>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lvl="0" algn="just"/>
            <a:r>
              <a:rPr lang="cs-CZ" altLang="cs-CZ" sz="2000" dirty="0">
                <a:latin typeface="+mn-lt"/>
              </a:rPr>
              <a:t>Elementární jod je tmavě fialová až černá látka, která za atmosférického tlaku přechází přímo do plynné fáze, sublimuje. Jeho páry mají fialovou barvu a charakteristický dráždivý zápach. Ve vodě se rozpouští velmi slabě, lépe je </a:t>
            </a:r>
            <a:r>
              <a:rPr lang="cs-CZ" altLang="cs-CZ" sz="2000" u="sng" dirty="0">
                <a:latin typeface="+mn-lt"/>
              </a:rPr>
              <a:t>rozpustný v ethanolu nebo nepolárních rozpouštědlech </a:t>
            </a:r>
            <a:r>
              <a:rPr lang="cs-CZ" altLang="cs-CZ" sz="2000" dirty="0">
                <a:latin typeface="+mn-lt"/>
              </a:rPr>
              <a:t>jako sirouhlík, </a:t>
            </a:r>
            <a:r>
              <a:rPr lang="cs-CZ" altLang="cs-CZ" sz="2000" dirty="0" err="1">
                <a:latin typeface="+mn-lt"/>
              </a:rPr>
              <a:t>tetrachlormethan</a:t>
            </a:r>
            <a:r>
              <a:rPr lang="cs-CZ" altLang="cs-CZ" sz="2000" dirty="0">
                <a:latin typeface="+mn-lt"/>
              </a:rPr>
              <a:t> nebo benzen. Je rozpustný ve vodném roztoku jodidu draselného, s kterým tvoří </a:t>
            </a:r>
            <a:r>
              <a:rPr lang="cs-CZ" altLang="cs-CZ" sz="2000" dirty="0" err="1">
                <a:latin typeface="+mn-lt"/>
              </a:rPr>
              <a:t>trijodidový</a:t>
            </a:r>
            <a:r>
              <a:rPr lang="cs-CZ" altLang="cs-CZ" sz="2000" dirty="0">
                <a:latin typeface="+mn-lt"/>
              </a:rPr>
              <a:t> anion, tohoto se využívá v jodometrických titracích.</a:t>
            </a:r>
          </a:p>
          <a:p>
            <a:pPr lvl="0" algn="just"/>
            <a:endParaRPr lang="cs-CZ" altLang="cs-CZ" sz="800" dirty="0">
              <a:latin typeface="+mn-lt"/>
            </a:endParaRPr>
          </a:p>
          <a:p>
            <a:pPr lvl="1" indent="-457189" algn="just" eaLnBrk="0" hangingPunct="0"/>
            <a:r>
              <a:rPr lang="cs-CZ" altLang="cs-CZ" sz="2000" dirty="0">
                <a:latin typeface="+mn-lt"/>
              </a:rPr>
              <a:t>	</a:t>
            </a:r>
            <a:r>
              <a:rPr lang="cs-CZ" altLang="cs-CZ" sz="2000" dirty="0" err="1">
                <a:latin typeface="+mn-lt"/>
              </a:rPr>
              <a:t>KI</a:t>
            </a:r>
            <a:r>
              <a:rPr lang="cs-CZ" altLang="cs-CZ" sz="2000" dirty="0">
                <a:latin typeface="+mn-lt"/>
              </a:rPr>
              <a:t> + I</a:t>
            </a:r>
            <a:r>
              <a:rPr lang="cs-CZ" altLang="cs-CZ" sz="2000" baseline="-30000" dirty="0">
                <a:latin typeface="+mn-lt"/>
              </a:rPr>
              <a:t>2</a:t>
            </a:r>
            <a:r>
              <a:rPr lang="cs-CZ" altLang="cs-CZ" sz="2000" dirty="0">
                <a:latin typeface="+mn-lt"/>
              </a:rPr>
              <a:t> → KI</a:t>
            </a:r>
            <a:r>
              <a:rPr lang="cs-CZ" altLang="cs-CZ" sz="2000" baseline="-30000" dirty="0">
                <a:latin typeface="+mn-lt"/>
              </a:rPr>
              <a:t>3</a:t>
            </a:r>
            <a:endParaRPr lang="cs-CZ" altLang="cs-CZ" sz="2000" dirty="0">
              <a:latin typeface="+mn-lt"/>
            </a:endParaRPr>
          </a:p>
          <a:p>
            <a:pPr algn="just" eaLnBrk="0" hangingPunct="0"/>
            <a:endParaRPr lang="cs-CZ" altLang="cs-CZ" sz="2000" dirty="0">
              <a:latin typeface="+mn-lt"/>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2" y="3581402"/>
            <a:ext cx="3052763" cy="305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VÃ½sledek obrÃ¡zku pro iodine crystal structure wa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453" y="4768488"/>
            <a:ext cx="3052763" cy="1814873"/>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VÃ½sledek obrÃ¡zku pro triiodide lewis stru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835" y="3417717"/>
            <a:ext cx="2054381" cy="102719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76569" y="3581402"/>
            <a:ext cx="2676680" cy="707886"/>
          </a:xfrm>
          <a:prstGeom prst="rect">
            <a:avLst/>
          </a:prstGeom>
        </p:spPr>
        <p:txBody>
          <a:bodyPr wrap="square">
            <a:spAutoFit/>
          </a:bodyPr>
          <a:lstStyle/>
          <a:p>
            <a:pPr algn="ctr"/>
            <a:r>
              <a:rPr lang="cs-CZ" altLang="en-US" sz="2000" dirty="0">
                <a:cs typeface="Arial" panose="020B0604020202020204" pitchFamily="34" charset="0"/>
              </a:rPr>
              <a:t>I</a:t>
            </a:r>
            <a:r>
              <a:rPr lang="cs-CZ" altLang="en-US" sz="2000" baseline="-25000" dirty="0">
                <a:cs typeface="Arial" panose="020B0604020202020204" pitchFamily="34" charset="0"/>
              </a:rPr>
              <a:t>3</a:t>
            </a:r>
            <a:r>
              <a:rPr lang="cs-CZ" altLang="en-US" sz="2000" baseline="30000" dirty="0">
                <a:cs typeface="Arial" panose="020B0604020202020204" pitchFamily="34" charset="0"/>
              </a:rPr>
              <a:t>-</a:t>
            </a:r>
            <a:r>
              <a:rPr lang="cs-CZ" altLang="en-US" sz="2000" dirty="0">
                <a:cs typeface="Arial" panose="020B0604020202020204" pitchFamily="34" charset="0"/>
              </a:rPr>
              <a:t>: žlutý až tmavohnědý "</a:t>
            </a:r>
            <a:r>
              <a:rPr lang="cs-CZ" altLang="en-US" sz="2000" u="sng" dirty="0" err="1">
                <a:cs typeface="Arial" panose="020B0604020202020204" pitchFamily="34" charset="0"/>
              </a:rPr>
              <a:t>Lugolův</a:t>
            </a:r>
            <a:r>
              <a:rPr lang="cs-CZ" altLang="en-US" sz="2000" u="sng" dirty="0">
                <a:cs typeface="Arial" panose="020B0604020202020204" pitchFamily="34" charset="0"/>
              </a:rPr>
              <a:t> roztok</a:t>
            </a:r>
            <a:r>
              <a:rPr lang="cs-CZ" altLang="en-US" sz="2000" dirty="0">
                <a:cs typeface="Arial" panose="020B0604020202020204" pitchFamily="34" charset="0"/>
              </a:rPr>
              <a:t>"</a:t>
            </a:r>
            <a:endParaRPr lang="cs-CZ" sz="2000" dirty="0">
              <a:cs typeface="Arial" panose="020B0604020202020204" pitchFamily="34" charset="0"/>
            </a:endParaRPr>
          </a:p>
        </p:txBody>
      </p:sp>
      <p:pic>
        <p:nvPicPr>
          <p:cNvPr id="8" name="Obrázek 7">
            <a:extLst>
              <a:ext uri="{FF2B5EF4-FFF2-40B4-BE49-F238E27FC236}">
                <a16:creationId xmlns:a16="http://schemas.microsoft.com/office/drawing/2014/main" id="{F61D7F6B-34EF-3DFE-6BB6-005052F8F135}"/>
              </a:ext>
            </a:extLst>
          </p:cNvPr>
          <p:cNvPicPr>
            <a:picLocks noChangeAspect="1"/>
          </p:cNvPicPr>
          <p:nvPr/>
        </p:nvPicPr>
        <p:blipFill>
          <a:blip r:embed="rId5"/>
          <a:stretch>
            <a:fillRect/>
          </a:stretch>
        </p:blipFill>
        <p:spPr>
          <a:xfrm>
            <a:off x="8014996" y="116599"/>
            <a:ext cx="849086" cy="3159999"/>
          </a:xfrm>
          <a:prstGeom prst="rect">
            <a:avLst/>
          </a:prstGeom>
        </p:spPr>
      </p:pic>
      <p:pic>
        <p:nvPicPr>
          <p:cNvPr id="5122" name="Picture 2" descr="Liquid Iodine Monochloride Solution, Packaging Size: 500 ML at Rs 1200 ...">
            <a:extLst>
              <a:ext uri="{FF2B5EF4-FFF2-40B4-BE49-F238E27FC236}">
                <a16:creationId xmlns:a16="http://schemas.microsoft.com/office/drawing/2014/main" id="{5D2E8C97-AED9-8D08-72F5-49A2D733F7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444" y="4495017"/>
            <a:ext cx="2035918" cy="2139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9915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387220" y="508585"/>
            <a:ext cx="8570168" cy="1363983"/>
          </a:xfrm>
        </p:spPr>
        <p:txBody>
          <a:bodyPr>
            <a:normAutofit/>
          </a:bodyPr>
          <a:lstStyle/>
          <a:p>
            <a:pPr marL="0" indent="0">
              <a:buNone/>
            </a:pPr>
            <a:r>
              <a:rPr lang="cs-CZ" altLang="en-US" sz="2000" dirty="0">
                <a:cs typeface="Arial" panose="020B0604020202020204" pitchFamily="34" charset="0"/>
              </a:rPr>
              <a:t>v </a:t>
            </a:r>
            <a:r>
              <a:rPr lang="cs-CZ" altLang="en-US" sz="2000" i="1" dirty="0">
                <a:cs typeface="Arial" panose="020B0604020202020204" pitchFamily="34" charset="0"/>
              </a:rPr>
              <a:t>nepolárních rozpouštědlech</a:t>
            </a:r>
            <a:r>
              <a:rPr lang="cs-CZ" altLang="en-US" sz="2000" dirty="0">
                <a:cs typeface="Arial" panose="020B0604020202020204" pitchFamily="34" charset="0"/>
              </a:rPr>
              <a:t> - fialové roztoky</a:t>
            </a:r>
          </a:p>
          <a:p>
            <a:pPr eaLnBrk="1" hangingPunct="1">
              <a:buFont typeface="Wingdings" pitchFamily="2" charset="2"/>
              <a:buNone/>
            </a:pPr>
            <a:r>
              <a:rPr lang="cs-CZ" altLang="en-US" sz="2000" dirty="0">
                <a:cs typeface="Arial" panose="020B0604020202020204" pitchFamily="34" charset="0"/>
              </a:rPr>
              <a:t>v </a:t>
            </a:r>
            <a:r>
              <a:rPr lang="cs-CZ" altLang="en-US" sz="2000" i="1" dirty="0">
                <a:cs typeface="Arial" panose="020B0604020202020204" pitchFamily="34" charset="0"/>
              </a:rPr>
              <a:t>polárních rozpouštědlech</a:t>
            </a:r>
            <a:r>
              <a:rPr lang="cs-CZ" altLang="en-US" sz="2000" dirty="0">
                <a:cs typeface="Arial" panose="020B0604020202020204" pitchFamily="34" charset="0"/>
              </a:rPr>
              <a:t> hnědé roztoky, </a:t>
            </a:r>
          </a:p>
          <a:p>
            <a:pPr eaLnBrk="1" hangingPunct="1">
              <a:buFont typeface="Wingdings" pitchFamily="2" charset="2"/>
              <a:buNone/>
            </a:pPr>
            <a:r>
              <a:rPr lang="cs-CZ" altLang="en-US" sz="2000" dirty="0">
                <a:cs typeface="Arial" panose="020B0604020202020204" pitchFamily="34" charset="0"/>
              </a:rPr>
              <a:t>     	důsledek solvatace </a:t>
            </a:r>
            <a:r>
              <a:rPr lang="cs-CZ" altLang="en-US" sz="2000" dirty="0">
                <a:cs typeface="Arial" panose="020B0604020202020204" pitchFamily="34" charset="0"/>
                <a:sym typeface="Symbol" pitchFamily="18" charset="2"/>
              </a:rPr>
              <a:t> </a:t>
            </a:r>
            <a:r>
              <a:rPr lang="cs-CZ" altLang="en-US" sz="2000" dirty="0">
                <a:cs typeface="Arial" panose="020B0604020202020204" pitchFamily="34" charset="0"/>
              </a:rPr>
              <a:t>posun </a:t>
            </a:r>
            <a:r>
              <a:rPr lang="cs-CZ" altLang="en-US" sz="2000" dirty="0" err="1">
                <a:cs typeface="Arial" panose="020B0604020202020204" pitchFamily="34" charset="0"/>
              </a:rPr>
              <a:t>l</a:t>
            </a:r>
            <a:r>
              <a:rPr lang="cs-CZ" altLang="en-US" sz="2000" baseline="-25000" dirty="0" err="1">
                <a:cs typeface="Arial" panose="020B0604020202020204" pitchFamily="34" charset="0"/>
              </a:rPr>
              <a:t>max</a:t>
            </a:r>
            <a:r>
              <a:rPr lang="cs-CZ" altLang="en-US" sz="2000" dirty="0">
                <a:cs typeface="Arial" panose="020B0604020202020204" pitchFamily="34" charset="0"/>
              </a:rPr>
              <a:t> absorpčního pásu přenosem náboje</a:t>
            </a:r>
          </a:p>
          <a:p>
            <a:pPr eaLnBrk="1" hangingPunct="1">
              <a:buFont typeface="Wingdings" pitchFamily="2" charset="2"/>
              <a:buNone/>
            </a:pPr>
            <a:endParaRPr lang="en-US" altLang="en-US" sz="2000" dirty="0">
              <a:cs typeface="Arial" panose="020B0604020202020204" pitchFamily="34" charset="0"/>
            </a:endParaRPr>
          </a:p>
        </p:txBody>
      </p:sp>
      <p:pic>
        <p:nvPicPr>
          <p:cNvPr id="82946" name="Picture 2" descr="SouvisejÃ­cÃ­ obrÃ¡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663" y="3084995"/>
            <a:ext cx="2581276" cy="1930876"/>
          </a:xfrm>
          <a:prstGeom prst="rect">
            <a:avLst/>
          </a:prstGeom>
          <a:noFill/>
          <a:extLst>
            <a:ext uri="{909E8E84-426E-40DD-AFC4-6F175D3DCCD1}">
              <a14:hiddenFill xmlns:a14="http://schemas.microsoft.com/office/drawing/2010/main">
                <a:solidFill>
                  <a:srgbClr val="FFFFFF"/>
                </a:solidFill>
              </a14:hiddenFill>
            </a:ext>
          </a:extLst>
        </p:spPr>
      </p:pic>
      <p:pic>
        <p:nvPicPr>
          <p:cNvPr id="829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54" y="2130164"/>
            <a:ext cx="2581276" cy="166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70" y="3211518"/>
            <a:ext cx="1600200" cy="158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12469" y="2341988"/>
            <a:ext cx="4888727" cy="400110"/>
          </a:xfrm>
          <a:prstGeom prst="rect">
            <a:avLst/>
          </a:prstGeom>
          <a:noFill/>
        </p:spPr>
        <p:txBody>
          <a:bodyPr wrap="square" rtlCol="0">
            <a:spAutoFit/>
          </a:bodyPr>
          <a:lstStyle/>
          <a:p>
            <a:r>
              <a:rPr lang="cs-CZ" sz="2000" dirty="0">
                <a:cs typeface="Arial" panose="020B0604020202020204" pitchFamily="34" charset="0"/>
              </a:rPr>
              <a:t>Se </a:t>
            </a:r>
            <a:r>
              <a:rPr lang="cs-CZ" sz="2000" u="sng" dirty="0">
                <a:cs typeface="Arial" panose="020B0604020202020204" pitchFamily="34" charset="0"/>
              </a:rPr>
              <a:t>škrobem</a:t>
            </a:r>
            <a:r>
              <a:rPr lang="cs-CZ" sz="2000" dirty="0">
                <a:cs typeface="Arial" panose="020B0604020202020204" pitchFamily="34" charset="0"/>
              </a:rPr>
              <a:t> jod tvoří tmavě modrý k</a:t>
            </a:r>
            <a:r>
              <a:rPr lang="en-US" sz="2000" dirty="0" err="1">
                <a:cs typeface="Arial" panose="020B0604020202020204" pitchFamily="34" charset="0"/>
              </a:rPr>
              <a:t>omplex</a:t>
            </a:r>
            <a:endParaRPr lang="cs-CZ" sz="2000" dirty="0">
              <a:cs typeface="Arial" panose="020B0604020202020204" pitchFamily="34" charset="0"/>
            </a:endParaRPr>
          </a:p>
        </p:txBody>
      </p:sp>
      <p:sp>
        <p:nvSpPr>
          <p:cNvPr id="3" name="Obdélník 2"/>
          <p:cNvSpPr/>
          <p:nvPr/>
        </p:nvSpPr>
        <p:spPr>
          <a:xfrm>
            <a:off x="275586" y="5846869"/>
            <a:ext cx="8793436" cy="707886"/>
          </a:xfrm>
          <a:prstGeom prst="rect">
            <a:avLst/>
          </a:prstGeom>
        </p:spPr>
        <p:txBody>
          <a:bodyPr wrap="square">
            <a:spAutoFit/>
          </a:bodyPr>
          <a:lstStyle/>
          <a:p>
            <a:pPr algn="just"/>
            <a:r>
              <a:rPr lang="cs-CZ" sz="2000" dirty="0">
                <a:cs typeface="Arial" panose="020B0604020202020204" pitchFamily="34" charset="0"/>
              </a:rPr>
              <a:t>Přírodní jod je ze 100 % tvořen stabilním izotopem </a:t>
            </a:r>
            <a:r>
              <a:rPr lang="cs-CZ" sz="2000" baseline="30000" dirty="0">
                <a:cs typeface="Arial" panose="020B0604020202020204" pitchFamily="34" charset="0"/>
              </a:rPr>
              <a:t>127</a:t>
            </a:r>
            <a:r>
              <a:rPr lang="cs-CZ" sz="2000" dirty="0">
                <a:cs typeface="Arial" panose="020B0604020202020204" pitchFamily="34" charset="0"/>
              </a:rPr>
              <a:t>I, uměle bylo připraveno dalších 33 nestabilních izotopů jodu s hmotnostními čísly od 108 do 141.</a:t>
            </a:r>
          </a:p>
        </p:txBody>
      </p:sp>
      <p:pic>
        <p:nvPicPr>
          <p:cNvPr id="5" name="Obrázek 4">
            <a:extLst>
              <a:ext uri="{FF2B5EF4-FFF2-40B4-BE49-F238E27FC236}">
                <a16:creationId xmlns:a16="http://schemas.microsoft.com/office/drawing/2014/main" id="{575C2159-C30C-8748-F88A-76BAF3EA1D5C}"/>
              </a:ext>
            </a:extLst>
          </p:cNvPr>
          <p:cNvPicPr>
            <a:picLocks noChangeAspect="1"/>
          </p:cNvPicPr>
          <p:nvPr/>
        </p:nvPicPr>
        <p:blipFill>
          <a:blip r:embed="rId5"/>
          <a:stretch>
            <a:fillRect/>
          </a:stretch>
        </p:blipFill>
        <p:spPr>
          <a:xfrm>
            <a:off x="6185731" y="3846937"/>
            <a:ext cx="2071318" cy="1703084"/>
          </a:xfrm>
          <a:prstGeom prst="rect">
            <a:avLst/>
          </a:prstGeom>
        </p:spPr>
      </p:pic>
    </p:spTree>
    <p:extLst>
      <p:ext uri="{BB962C8B-B14F-4D97-AF65-F5344CB8AC3E}">
        <p14:creationId xmlns:p14="http://schemas.microsoft.com/office/powerpoint/2010/main" val="21478373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06828" y="284583"/>
            <a:ext cx="8730343" cy="5632311"/>
          </a:xfrm>
          <a:prstGeom prst="rect">
            <a:avLst/>
          </a:prstGeom>
        </p:spPr>
        <p:txBody>
          <a:bodyPr wrap="square">
            <a:spAutoFit/>
          </a:bodyPr>
          <a:lstStyle/>
          <a:p>
            <a:pPr algn="just"/>
            <a:r>
              <a:rPr lang="cs-CZ" sz="2000" dirty="0">
                <a:cs typeface="Arial" panose="020B0604020202020204" pitchFamily="34" charset="0"/>
              </a:rPr>
              <a:t>Jod je méně reaktivní než ostatní halogeny. </a:t>
            </a:r>
          </a:p>
          <a:p>
            <a:pPr algn="just"/>
            <a:endParaRPr lang="cs-CZ" sz="2000" dirty="0">
              <a:cs typeface="Arial" panose="020B0604020202020204" pitchFamily="34" charset="0"/>
            </a:endParaRPr>
          </a:p>
          <a:p>
            <a:pPr algn="just"/>
            <a:r>
              <a:rPr lang="cs-CZ" sz="2000" dirty="0">
                <a:cs typeface="Arial" panose="020B0604020202020204" pitchFamily="34" charset="0"/>
              </a:rPr>
              <a:t>Snadno reaguje s fosforem, železem a rtutí. </a:t>
            </a:r>
          </a:p>
          <a:p>
            <a:pPr algn="just"/>
            <a:endParaRPr lang="cs-CZ" sz="2000" dirty="0">
              <a:cs typeface="Arial" panose="020B0604020202020204" pitchFamily="34" charset="0"/>
            </a:endParaRPr>
          </a:p>
          <a:p>
            <a:pPr algn="just"/>
            <a:r>
              <a:rPr lang="cs-CZ" sz="2000" dirty="0">
                <a:cs typeface="Arial" panose="020B0604020202020204" pitchFamily="34" charset="0"/>
              </a:rPr>
              <a:t>S vodíkem reaguje jod neochotně.</a:t>
            </a:r>
          </a:p>
          <a:p>
            <a:pPr algn="just"/>
            <a:endParaRPr lang="cs-CZ" sz="2000" dirty="0">
              <a:cs typeface="Arial" panose="020B0604020202020204" pitchFamily="34" charset="0"/>
            </a:endParaRPr>
          </a:p>
          <a:p>
            <a:pPr algn="just"/>
            <a:r>
              <a:rPr lang="cs-CZ" sz="2000" dirty="0">
                <a:cs typeface="Arial" panose="020B0604020202020204" pitchFamily="34" charset="0"/>
              </a:rPr>
              <a:t>S kyslíkem se přímo neslučuje, nepřímo lze připravit oxid jodičný I</a:t>
            </a:r>
            <a:r>
              <a:rPr lang="cs-CZ" sz="2000" baseline="-25000" dirty="0">
                <a:cs typeface="Arial" panose="020B0604020202020204" pitchFamily="34" charset="0"/>
              </a:rPr>
              <a:t>2</a:t>
            </a:r>
            <a:r>
              <a:rPr lang="cs-CZ" sz="2000" dirty="0">
                <a:cs typeface="Arial" panose="020B0604020202020204" pitchFamily="34" charset="0"/>
              </a:rPr>
              <a:t>O</a:t>
            </a:r>
            <a:r>
              <a:rPr lang="cs-CZ" sz="2000" baseline="-25000" dirty="0">
                <a:cs typeface="Arial" panose="020B0604020202020204" pitchFamily="34" charset="0"/>
              </a:rPr>
              <a:t>5</a:t>
            </a:r>
            <a:r>
              <a:rPr lang="cs-CZ" sz="2000" dirty="0">
                <a:cs typeface="Arial" panose="020B0604020202020204" pitchFamily="34" charset="0"/>
              </a:rPr>
              <a:t>, který je </a:t>
            </a:r>
            <a:r>
              <a:rPr lang="cs-CZ" sz="2000" u="sng" dirty="0">
                <a:cs typeface="Arial" panose="020B0604020202020204" pitchFamily="34" charset="0"/>
              </a:rPr>
              <a:t>jediným známým stabilním oxidem halogenů</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Ve sloučeninách se vyskytuje obvykle v oxidačním stavu -I jako jodidový anion I</a:t>
            </a:r>
            <a:r>
              <a:rPr lang="cs-CZ" sz="2000" baseline="30000" dirty="0">
                <a:cs typeface="Arial" panose="020B0604020202020204" pitchFamily="34" charset="0"/>
              </a:rPr>
              <a:t>-</a:t>
            </a:r>
            <a:r>
              <a:rPr lang="cs-CZ" sz="2000" dirty="0">
                <a:cs typeface="Arial" panose="020B0604020202020204" pitchFamily="34" charset="0"/>
              </a:rPr>
              <a:t>, v oxidačních stavech V a VII jako anion jodičný [IO</a:t>
            </a:r>
            <a:r>
              <a:rPr lang="cs-CZ" sz="2000" baseline="-25000" dirty="0">
                <a:cs typeface="Arial" panose="020B0604020202020204" pitchFamily="34" charset="0"/>
              </a:rPr>
              <a:t>3</a:t>
            </a:r>
            <a:r>
              <a:rPr lang="cs-CZ" sz="2000" dirty="0">
                <a:cs typeface="Arial" panose="020B0604020202020204" pitchFamily="34" charset="0"/>
              </a:rPr>
              <a:t>]</a:t>
            </a:r>
            <a:r>
              <a:rPr lang="cs-CZ" sz="2000" baseline="30000" dirty="0">
                <a:cs typeface="Arial" panose="020B0604020202020204" pitchFamily="34" charset="0"/>
              </a:rPr>
              <a:t>-</a:t>
            </a:r>
            <a:r>
              <a:rPr lang="cs-CZ" sz="2000" dirty="0">
                <a:cs typeface="Arial" panose="020B0604020202020204" pitchFamily="34" charset="0"/>
              </a:rPr>
              <a:t> a jodistý [IO</a:t>
            </a:r>
            <a:r>
              <a:rPr lang="cs-CZ" sz="2000" baseline="-25000" dirty="0">
                <a:cs typeface="Arial" panose="020B0604020202020204" pitchFamily="34" charset="0"/>
              </a:rPr>
              <a:t>6</a:t>
            </a:r>
            <a:r>
              <a:rPr lang="cs-CZ" sz="2000" dirty="0">
                <a:cs typeface="Arial" panose="020B0604020202020204" pitchFamily="34" charset="0"/>
              </a:rPr>
              <a:t>]</a:t>
            </a:r>
            <a:r>
              <a:rPr lang="cs-CZ" sz="2000" baseline="30000" dirty="0">
                <a:cs typeface="Arial" panose="020B0604020202020204" pitchFamily="34" charset="0"/>
              </a:rPr>
              <a:t>-5</a:t>
            </a:r>
            <a:r>
              <a:rPr lang="cs-CZ" sz="2000" dirty="0">
                <a:cs typeface="Arial" panose="020B0604020202020204" pitchFamily="34" charset="0"/>
              </a:rPr>
              <a:t>, v chloristanu jodném IClO</a:t>
            </a:r>
            <a:r>
              <a:rPr lang="cs-CZ" sz="2000" baseline="-25000" dirty="0">
                <a:cs typeface="Arial" panose="020B0604020202020204" pitchFamily="34" charset="0"/>
              </a:rPr>
              <a:t>4</a:t>
            </a:r>
            <a:r>
              <a:rPr lang="cs-CZ" sz="2000" dirty="0">
                <a:cs typeface="Arial" panose="020B0604020202020204" pitchFamily="34" charset="0"/>
              </a:rPr>
              <a:t> vystupuje jod v kladném oxidačním stavu I jako kation jodný I</a:t>
            </a:r>
            <a:r>
              <a:rPr lang="cs-CZ" sz="2000" baseline="30000" dirty="0">
                <a:cs typeface="Arial" panose="020B0604020202020204" pitchFamily="34" charset="0"/>
              </a:rPr>
              <a:t>+</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Jod se v přírodě vyskytuje pouze ve sloučeninách, elementární jod se v přírodě nenalézá. Průměrný obsah jodu v zemské kůře je 0,045 %.</a:t>
            </a:r>
          </a:p>
          <a:p>
            <a:pPr algn="just"/>
            <a:endParaRPr lang="cs-CZ" sz="2000" dirty="0">
              <a:cs typeface="Arial" panose="020B0604020202020204" pitchFamily="34" charset="0"/>
            </a:endParaRPr>
          </a:p>
          <a:p>
            <a:pPr algn="just"/>
            <a:r>
              <a:rPr lang="cs-CZ" sz="2000" dirty="0">
                <a:cs typeface="Arial" panose="020B0604020202020204" pitchFamily="34" charset="0"/>
              </a:rPr>
              <a:t>Zdrojem jodu je chilský ledek, ve kterém je jod přítomen jako jodičnan. </a:t>
            </a:r>
          </a:p>
          <a:p>
            <a:pPr algn="just"/>
            <a:endParaRPr lang="cs-CZ" sz="2000" dirty="0">
              <a:cs typeface="Arial" panose="020B0604020202020204" pitchFamily="34" charset="0"/>
            </a:endParaRPr>
          </a:p>
        </p:txBody>
      </p:sp>
      <p:sp>
        <p:nvSpPr>
          <p:cNvPr id="2" name="Obdélník 1">
            <a:extLst>
              <a:ext uri="{FF2B5EF4-FFF2-40B4-BE49-F238E27FC236}">
                <a16:creationId xmlns:a16="http://schemas.microsoft.com/office/drawing/2014/main" id="{DD9A9D9D-0898-BC9E-3954-25CBE3E37519}"/>
              </a:ext>
            </a:extLst>
          </p:cNvPr>
          <p:cNvSpPr/>
          <p:nvPr/>
        </p:nvSpPr>
        <p:spPr>
          <a:xfrm>
            <a:off x="228599" y="5865531"/>
            <a:ext cx="8686800" cy="707886"/>
          </a:xfrm>
          <a:prstGeom prst="rect">
            <a:avLst/>
          </a:prstGeom>
        </p:spPr>
        <p:txBody>
          <a:bodyPr wrap="square">
            <a:spAutoFit/>
          </a:bodyPr>
          <a:lstStyle/>
          <a:p>
            <a:pPr algn="just"/>
            <a:r>
              <a:rPr lang="cs-CZ" sz="2000" dirty="0">
                <a:cs typeface="Arial" panose="020B0604020202020204" pitchFamily="34" charset="0"/>
              </a:rPr>
              <a:t>V nukleární medicíně má klíčový význam pro diagnostiku a terapii onemocnění štítné žlázy radiojód </a:t>
            </a:r>
            <a:r>
              <a:rPr lang="cs-CZ" sz="2000" baseline="30000" dirty="0">
                <a:cs typeface="Arial" panose="020B0604020202020204" pitchFamily="34" charset="0"/>
              </a:rPr>
              <a:t>131</a:t>
            </a:r>
            <a:r>
              <a:rPr lang="cs-CZ" sz="2000" dirty="0">
                <a:cs typeface="Arial" panose="020B0604020202020204" pitchFamily="34" charset="0"/>
              </a:rPr>
              <a:t>I </a:t>
            </a:r>
            <a:r>
              <a:rPr lang="cs-CZ" sz="2000" i="1" dirty="0">
                <a:cs typeface="Arial" panose="020B0604020202020204" pitchFamily="34" charset="0"/>
              </a:rPr>
              <a:t>(T</a:t>
            </a:r>
            <a:r>
              <a:rPr lang="cs-CZ" sz="2000" i="1" baseline="-25000" dirty="0">
                <a:cs typeface="Arial" panose="020B0604020202020204" pitchFamily="34" charset="0"/>
              </a:rPr>
              <a:t>1/2</a:t>
            </a:r>
            <a:r>
              <a:rPr lang="cs-CZ" sz="2000" i="1" dirty="0">
                <a:cs typeface="Arial" panose="020B0604020202020204" pitchFamily="34" charset="0"/>
              </a:rPr>
              <a:t> = 8 dní)</a:t>
            </a:r>
            <a:r>
              <a:rPr lang="cs-CZ" sz="2000" dirty="0">
                <a:cs typeface="Arial" panose="020B0604020202020204" pitchFamily="34" charset="0"/>
              </a:rPr>
              <a:t>.</a:t>
            </a:r>
          </a:p>
        </p:txBody>
      </p:sp>
    </p:spTree>
    <p:extLst>
      <p:ext uri="{BB962C8B-B14F-4D97-AF65-F5344CB8AC3E}">
        <p14:creationId xmlns:p14="http://schemas.microsoft.com/office/powerpoint/2010/main" val="1291306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5902" y="233267"/>
            <a:ext cx="8229600" cy="609600"/>
          </a:xfrm>
        </p:spPr>
        <p:txBody>
          <a:bodyPr>
            <a:normAutofit/>
          </a:bodyPr>
          <a:lstStyle/>
          <a:p>
            <a:r>
              <a:rPr lang="cs-CZ" altLang="en-US" sz="2800" b="1" dirty="0">
                <a:latin typeface="+mn-lt"/>
                <a:cs typeface="Arial" panose="020B0604020202020204" pitchFamily="34" charset="0"/>
              </a:rPr>
              <a:t>Molekulární vodík (</a:t>
            </a:r>
            <a:r>
              <a:rPr lang="en-GB" altLang="en-US" sz="2800" b="1" dirty="0" err="1">
                <a:latin typeface="+mn-lt"/>
                <a:cs typeface="Arial" panose="020B0604020202020204" pitchFamily="34" charset="0"/>
              </a:rPr>
              <a:t>H</a:t>
            </a:r>
            <a:r>
              <a:rPr lang="en-GB" altLang="en-US" sz="2800" b="1" baseline="-25000" dirty="0" err="1">
                <a:latin typeface="+mn-lt"/>
                <a:cs typeface="Arial" panose="020B0604020202020204" pitchFamily="34" charset="0"/>
              </a:rPr>
              <a:t>2</a:t>
            </a:r>
            <a:r>
              <a:rPr lang="cs-CZ" altLang="en-US" sz="2800" b="1" dirty="0">
                <a:latin typeface="+mn-lt"/>
                <a:cs typeface="Arial" panose="020B0604020202020204" pitchFamily="34" charset="0"/>
              </a:rPr>
              <a:t>)</a:t>
            </a:r>
            <a:endParaRPr lang="cs-CZ" sz="2800" b="1" dirty="0">
              <a:latin typeface="+mn-lt"/>
              <a:cs typeface="Arial" panose="020B0604020202020204" pitchFamily="34" charset="0"/>
            </a:endParaRPr>
          </a:p>
        </p:txBody>
      </p:sp>
      <p:sp>
        <p:nvSpPr>
          <p:cNvPr id="17412" name="Rectangle 3"/>
          <p:cNvSpPr>
            <a:spLocks noGrp="1" noChangeArrowheads="1"/>
          </p:cNvSpPr>
          <p:nvPr>
            <p:ph idx="1"/>
          </p:nvPr>
        </p:nvSpPr>
        <p:spPr>
          <a:xfrm>
            <a:off x="205273" y="1063688"/>
            <a:ext cx="8705462" cy="5561045"/>
          </a:xfrm>
        </p:spPr>
        <p:txBody>
          <a:bodyPr>
            <a:noAutofit/>
          </a:bodyPr>
          <a:lstStyle/>
          <a:p>
            <a:pPr marL="0" indent="0" algn="just">
              <a:lnSpc>
                <a:spcPct val="110000"/>
              </a:lnSpc>
              <a:buNone/>
            </a:pPr>
            <a:r>
              <a:rPr lang="cs-CZ" sz="2000" dirty="0">
                <a:cs typeface="Arial" panose="020B0604020202020204" pitchFamily="34" charset="0"/>
              </a:rPr>
              <a:t>   Vodík je bezbarvý, lehký plyn, </a:t>
            </a:r>
            <a:r>
              <a:rPr lang="en-GB" altLang="en-US" sz="2000" dirty="0" err="1">
                <a:cs typeface="Arial" panose="020B0604020202020204" pitchFamily="34" charset="0"/>
              </a:rPr>
              <a:t>obtížn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zkapalnitelný</a:t>
            </a:r>
            <a:r>
              <a:rPr lang="en-GB" altLang="en-US" sz="2000" dirty="0">
                <a:cs typeface="Arial" panose="020B0604020202020204" pitchFamily="34" charset="0"/>
              </a:rPr>
              <a:t>,</a:t>
            </a:r>
            <a:r>
              <a:rPr lang="cs-CZ" altLang="en-US" sz="2000" dirty="0">
                <a:cs typeface="Arial" panose="020B0604020202020204" pitchFamily="34" charset="0"/>
              </a:rPr>
              <a:t> </a:t>
            </a:r>
            <a:r>
              <a:rPr lang="cs-CZ" sz="2000" dirty="0">
                <a:cs typeface="Arial" panose="020B0604020202020204" pitchFamily="34" charset="0"/>
              </a:rPr>
              <a:t>bez chuti a zápachu. Je hořlavý, hoří namodralým plamenem, ale hoření nepodporuje. Je 14,38× lehčí než vzduch a vede teplo sedmkrát lépe než vzduch. </a:t>
            </a:r>
          </a:p>
          <a:p>
            <a:pPr marL="0" indent="0" algn="just">
              <a:lnSpc>
                <a:spcPct val="110000"/>
              </a:lnSpc>
              <a:buNone/>
            </a:pPr>
            <a:r>
              <a:rPr lang="cs-CZ" sz="2000" dirty="0">
                <a:cs typeface="Arial" panose="020B0604020202020204" pitchFamily="34" charset="0"/>
              </a:rPr>
              <a:t>  Vodík je za normální teploty stabilní, za pokojové teploty se slučuje pouze s fluorem. Je značně reaktivnější při zahřátí, s kyslíkem a halogeny se slučuje velmi bouřlivě, i když pro spuštění této reakce je nutná inicializace (např. jiskra, která zapálí </a:t>
            </a:r>
            <a:r>
              <a:rPr lang="cs-CZ" sz="2000" dirty="0" err="1">
                <a:cs typeface="Arial" panose="020B0604020202020204" pitchFamily="34" charset="0"/>
              </a:rPr>
              <a:t>kyslíko</a:t>
            </a:r>
            <a:r>
              <a:rPr lang="cs-CZ" sz="2000" dirty="0">
                <a:cs typeface="Arial" panose="020B0604020202020204" pitchFamily="34" charset="0"/>
              </a:rPr>
              <a:t>-vodíkový plamen). </a:t>
            </a:r>
          </a:p>
          <a:p>
            <a:pPr marL="0" indent="0" algn="just">
              <a:lnSpc>
                <a:spcPct val="110000"/>
              </a:lnSpc>
              <a:buNone/>
            </a:pPr>
            <a:r>
              <a:rPr lang="cs-CZ" sz="2000" dirty="0">
                <a:cs typeface="Arial" panose="020B0604020202020204" pitchFamily="34" charset="0"/>
              </a:rPr>
              <a:t>  Vodík je </a:t>
            </a:r>
            <a:r>
              <a:rPr lang="cs-CZ" sz="2000" u="sng" dirty="0">
                <a:cs typeface="Arial" panose="020B0604020202020204" pitchFamily="34" charset="0"/>
              </a:rPr>
              <a:t>velmi málo rozpustný ve vodě</a:t>
            </a:r>
            <a:r>
              <a:rPr lang="cs-CZ" sz="2000" dirty="0">
                <a:cs typeface="Arial" panose="020B0604020202020204" pitchFamily="34" charset="0"/>
              </a:rPr>
              <a:t>, ale některé kovy ho pohlcují (nejlépe palladium nebo platina), které poté fungují jako katalyzátory chemických reakcí. Je to způsobeno tím, že má vodík velmi malé molekuly, které jsou schopny procházet různými materiály.</a:t>
            </a:r>
          </a:p>
          <a:p>
            <a:pPr marL="0" indent="0" algn="just">
              <a:lnSpc>
                <a:spcPct val="110000"/>
              </a:lnSpc>
              <a:buNone/>
            </a:pPr>
            <a:r>
              <a:rPr lang="cs-CZ" sz="2000" u="sng" dirty="0">
                <a:cs typeface="Arial" panose="020B0604020202020204" pitchFamily="34" charset="0"/>
              </a:rPr>
              <a:t>Elementární vodík je na Zemi přítomen jen vzácně</a:t>
            </a:r>
            <a:r>
              <a:rPr lang="cs-CZ" sz="2000" dirty="0">
                <a:cs typeface="Arial" panose="020B0604020202020204" pitchFamily="34" charset="0"/>
              </a:rPr>
              <a:t>, nejvíce se vyskytuje v blízkosti sopek v sopečných plynech. V zemské atmosféře se vyskytuje jen ve vyšších vrstvách a </a:t>
            </a:r>
            <a:r>
              <a:rPr lang="cs-CZ" sz="2000" u="sng" dirty="0">
                <a:cs typeface="Arial" panose="020B0604020202020204" pitchFamily="34" charset="0"/>
              </a:rPr>
              <a:t>díky své mimořádně nízké hmotnosti postupně z atmosféry vyprchává</a:t>
            </a:r>
            <a:r>
              <a:rPr lang="cs-CZ" sz="2000" dirty="0">
                <a:cs typeface="Arial" panose="020B0604020202020204" pitchFamily="34" charset="0"/>
              </a:rPr>
              <a:t>. Je jednou z podstatných složek zemního plynu, vyskytuje se i v ložiscích uhlí.</a:t>
            </a:r>
          </a:p>
          <a:p>
            <a:pPr marL="0" indent="0" algn="just">
              <a:lnSpc>
                <a:spcPct val="110000"/>
              </a:lnSpc>
              <a:buNone/>
            </a:pPr>
            <a:endParaRPr lang="cs-CZ" altLang="en-US" sz="2000" dirty="0">
              <a:cs typeface="Arial" panose="020B0604020202020204" pitchFamily="34" charset="0"/>
            </a:endParaRPr>
          </a:p>
          <a:p>
            <a:pPr marL="0" indent="0" algn="just">
              <a:lnSpc>
                <a:spcPct val="110000"/>
              </a:lnSpc>
              <a:buNone/>
            </a:pPr>
            <a:endParaRPr lang="cs-CZ" altLang="en-US" sz="2000" dirty="0">
              <a:cs typeface="Arial" panose="020B0604020202020204" pitchFamily="34" charset="0"/>
            </a:endParaRPr>
          </a:p>
        </p:txBody>
      </p:sp>
    </p:spTree>
    <p:extLst>
      <p:ext uri="{BB962C8B-B14F-4D97-AF65-F5344CB8AC3E}">
        <p14:creationId xmlns:p14="http://schemas.microsoft.com/office/powerpoint/2010/main" val="30284686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idx="1"/>
          </p:nvPr>
        </p:nvSpPr>
        <p:spPr>
          <a:xfrm>
            <a:off x="152400" y="269358"/>
            <a:ext cx="8839200" cy="4918462"/>
          </a:xfrm>
        </p:spPr>
        <p:txBody>
          <a:bodyPr>
            <a:noAutofit/>
          </a:bodyPr>
          <a:lstStyle/>
          <a:p>
            <a:pPr eaLnBrk="1" hangingPunct="1">
              <a:lnSpc>
                <a:spcPct val="90000"/>
              </a:lnSpc>
              <a:buFont typeface="Wingdings" pitchFamily="2" charset="2"/>
              <a:buNone/>
            </a:pPr>
            <a:r>
              <a:rPr lang="en-GB" altLang="en-US" sz="2000" i="1" dirty="0">
                <a:cs typeface="Arial" panose="020B0604020202020204" pitchFamily="34" charset="0"/>
              </a:rPr>
              <a:t>P</a:t>
            </a:r>
            <a:r>
              <a:rPr lang="cs-CZ" altLang="en-US" sz="2000" i="1" dirty="0">
                <a:cs typeface="Arial" panose="020B0604020202020204" pitchFamily="34" charset="0"/>
              </a:rPr>
              <a:t>ř</a:t>
            </a:r>
            <a:r>
              <a:rPr lang="en-GB" altLang="en-US" sz="2000" i="1" dirty="0" err="1">
                <a:cs typeface="Arial" panose="020B0604020202020204" pitchFamily="34" charset="0"/>
              </a:rPr>
              <a:t>íprava</a:t>
            </a:r>
            <a:r>
              <a:rPr lang="en-GB" altLang="en-US" sz="2000" dirty="0">
                <a:cs typeface="Arial" panose="020B0604020202020204" pitchFamily="34" charset="0"/>
              </a:rPr>
              <a:t>:</a:t>
            </a:r>
            <a:endParaRPr lang="cs-CZ" altLang="en-US" sz="2000" dirty="0">
              <a:cs typeface="Arial" panose="020B0604020202020204" pitchFamily="34" charset="0"/>
            </a:endParaRPr>
          </a:p>
          <a:p>
            <a:pPr eaLnBrk="1" hangingPunct="1">
              <a:lnSpc>
                <a:spcPct val="90000"/>
              </a:lnSpc>
              <a:buFont typeface="Wingdings" pitchFamily="2" charset="2"/>
              <a:buNone/>
            </a:pPr>
            <a:endParaRPr lang="cs-CZ" altLang="en-US" sz="800" dirty="0">
              <a:cs typeface="Arial" panose="020B0604020202020204" pitchFamily="34" charset="0"/>
            </a:endParaRPr>
          </a:p>
          <a:p>
            <a:pPr>
              <a:lnSpc>
                <a:spcPct val="90000"/>
              </a:lnSpc>
              <a:buNone/>
            </a:pPr>
            <a:r>
              <a:rPr lang="cs-CZ" altLang="en-US" sz="2000" dirty="0">
                <a:cs typeface="Arial" panose="020B0604020202020204" pitchFamily="34" charset="0"/>
              </a:rPr>
              <a:t>   			</a:t>
            </a:r>
            <a:r>
              <a:rPr lang="en-GB" altLang="en-US" sz="2000" dirty="0">
                <a:cs typeface="Arial" panose="020B0604020202020204" pitchFamily="34" charset="0"/>
              </a:rPr>
              <a:t>HIO</a:t>
            </a:r>
            <a:r>
              <a:rPr lang="en-GB" altLang="en-US" sz="2000" baseline="-25000" dirty="0">
                <a:cs typeface="Arial" panose="020B0604020202020204" pitchFamily="34" charset="0"/>
              </a:rPr>
              <a:t>3</a:t>
            </a:r>
            <a:r>
              <a:rPr lang="en-GB" altLang="en-US" sz="2000" dirty="0">
                <a:cs typeface="Arial" panose="020B0604020202020204" pitchFamily="34" charset="0"/>
              </a:rPr>
              <a:t> + 5 HI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3 I</a:t>
            </a:r>
            <a:r>
              <a:rPr lang="en-GB" altLang="en-US" sz="2000" baseline="-25000" dirty="0">
                <a:cs typeface="Arial" panose="020B0604020202020204" pitchFamily="34" charset="0"/>
              </a:rPr>
              <a:t>2</a:t>
            </a:r>
            <a:r>
              <a:rPr lang="en-GB" altLang="en-US" sz="2000" dirty="0">
                <a:cs typeface="Arial" panose="020B0604020202020204" pitchFamily="34" charset="0"/>
              </a:rPr>
              <a:t> + 3 H</a:t>
            </a:r>
            <a:r>
              <a:rPr lang="en-GB" altLang="en-US" sz="2000" baseline="-25000" dirty="0">
                <a:cs typeface="Arial" panose="020B0604020202020204" pitchFamily="34" charset="0"/>
              </a:rPr>
              <a:t>2</a:t>
            </a:r>
            <a:r>
              <a:rPr lang="en-GB" altLang="en-US" sz="2000" dirty="0">
                <a:cs typeface="Arial" panose="020B0604020202020204" pitchFamily="34" charset="0"/>
              </a:rPr>
              <a:t>O</a:t>
            </a:r>
            <a:endParaRPr lang="cs-CZ" altLang="en-US" sz="2000" dirty="0">
              <a:cs typeface="Arial" panose="020B0604020202020204" pitchFamily="34" charset="0"/>
            </a:endParaRPr>
          </a:p>
          <a:p>
            <a:pPr>
              <a:lnSpc>
                <a:spcPct val="90000"/>
              </a:lnSpc>
              <a:buNone/>
            </a:pPr>
            <a:r>
              <a:rPr lang="cs-CZ" altLang="en-US" sz="2000" dirty="0">
                <a:cs typeface="Arial" panose="020B0604020202020204" pitchFamily="34" charset="0"/>
              </a:rPr>
              <a:t>			4 HI + O</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a:t>
            </a:r>
            <a:r>
              <a:rPr lang="cs-CZ" altLang="en-US" sz="2000" dirty="0">
                <a:cs typeface="Arial" panose="020B0604020202020204" pitchFamily="34" charset="0"/>
              </a:rPr>
              <a:t> 2 H</a:t>
            </a:r>
            <a:r>
              <a:rPr lang="cs-CZ" altLang="en-US" sz="2000" baseline="-25000" dirty="0">
                <a:cs typeface="Arial" panose="020B0604020202020204" pitchFamily="34" charset="0"/>
              </a:rPr>
              <a:t>2</a:t>
            </a:r>
            <a:r>
              <a:rPr lang="cs-CZ" altLang="en-US" sz="2000" dirty="0">
                <a:cs typeface="Arial" panose="020B0604020202020204" pitchFamily="34" charset="0"/>
              </a:rPr>
              <a:t>O + I</a:t>
            </a:r>
            <a:r>
              <a:rPr lang="cs-CZ" altLang="en-US" sz="2000" baseline="-25000" dirty="0">
                <a:cs typeface="Arial" panose="020B0604020202020204" pitchFamily="34" charset="0"/>
              </a:rPr>
              <a:t>2</a:t>
            </a:r>
          </a:p>
          <a:p>
            <a:pPr eaLnBrk="1" hangingPunct="1">
              <a:lnSpc>
                <a:spcPct val="90000"/>
              </a:lnSpc>
              <a:buFont typeface="Wingdings" pitchFamily="2" charset="2"/>
              <a:buNone/>
            </a:pPr>
            <a:endParaRPr lang="cs-CZ" altLang="en-US" sz="800" dirty="0">
              <a:cs typeface="Arial" panose="020B0604020202020204" pitchFamily="34" charset="0"/>
            </a:endParaRPr>
          </a:p>
          <a:p>
            <a:pPr eaLnBrk="1" hangingPunct="1">
              <a:lnSpc>
                <a:spcPct val="90000"/>
              </a:lnSpc>
              <a:buFont typeface="Wingdings" pitchFamily="2" charset="2"/>
              <a:buNone/>
            </a:pPr>
            <a:r>
              <a:rPr lang="en-GB" altLang="en-US" sz="2000" i="1" dirty="0" err="1">
                <a:cs typeface="Arial" panose="020B0604020202020204" pitchFamily="34" charset="0"/>
              </a:rPr>
              <a:t>Výroba</a:t>
            </a:r>
            <a:r>
              <a:rPr lang="en-GB" altLang="en-US" sz="2000" i="1" dirty="0">
                <a:cs typeface="Arial" panose="020B0604020202020204" pitchFamily="34" charset="0"/>
              </a:rPr>
              <a:t>:</a:t>
            </a:r>
            <a:endParaRPr lang="en-GB" altLang="en-US" sz="2000" dirty="0">
              <a:cs typeface="Arial" panose="020B0604020202020204" pitchFamily="34" charset="0"/>
            </a:endParaRPr>
          </a:p>
          <a:p>
            <a:pPr marL="0" indent="0">
              <a:buNone/>
            </a:pPr>
            <a:r>
              <a:rPr lang="cs-CZ" altLang="en-US" sz="2000" dirty="0">
                <a:cs typeface="Arial" panose="020B0604020202020204" pitchFamily="34" charset="0"/>
              </a:rPr>
              <a:t>   1) z</a:t>
            </a:r>
            <a:r>
              <a:rPr lang="en-GB" altLang="en-US" sz="2000" dirty="0">
                <a:cs typeface="Arial" panose="020B0604020202020204" pitchFamily="34" charset="0"/>
              </a:rPr>
              <a:t> mate</a:t>
            </a:r>
            <a:r>
              <a:rPr lang="cs-CZ" altLang="en-US" sz="2000" dirty="0">
                <a:cs typeface="Arial" panose="020B0604020202020204" pitchFamily="34" charset="0"/>
              </a:rPr>
              <a:t>č</a:t>
            </a:r>
            <a:r>
              <a:rPr lang="en-GB" altLang="en-US" sz="2000" dirty="0" err="1">
                <a:cs typeface="Arial" panose="020B0604020202020204" pitchFamily="34" charset="0"/>
              </a:rPr>
              <a:t>ných</a:t>
            </a:r>
            <a:r>
              <a:rPr lang="en-GB" altLang="en-US" sz="2000" dirty="0">
                <a:cs typeface="Arial" panose="020B0604020202020204" pitchFamily="34" charset="0"/>
              </a:rPr>
              <a:t> </a:t>
            </a:r>
            <a:r>
              <a:rPr lang="en-GB" altLang="en-US" sz="2000" dirty="0" err="1">
                <a:cs typeface="Arial" panose="020B0604020202020204" pitchFamily="34" charset="0"/>
              </a:rPr>
              <a:t>louh</a:t>
            </a:r>
            <a:r>
              <a:rPr lang="cs-CZ" altLang="en-US" sz="2000" dirty="0">
                <a:cs typeface="Arial" panose="020B0604020202020204" pitchFamily="34" charset="0"/>
              </a:rPr>
              <a:t>ů</a:t>
            </a:r>
            <a:r>
              <a:rPr lang="en-GB" altLang="en-US" sz="2000" dirty="0">
                <a:cs typeface="Arial" panose="020B0604020202020204" pitchFamily="34" charset="0"/>
              </a:rPr>
              <a:t> </a:t>
            </a:r>
            <a:r>
              <a:rPr lang="en-GB" altLang="en-US" sz="2000" dirty="0" err="1">
                <a:cs typeface="Arial" panose="020B0604020202020204" pitchFamily="34" charset="0"/>
              </a:rPr>
              <a:t>po</a:t>
            </a:r>
            <a:r>
              <a:rPr lang="en-GB" altLang="en-US" sz="2000" dirty="0">
                <a:cs typeface="Arial" panose="020B0604020202020204" pitchFamily="34" charset="0"/>
              </a:rPr>
              <a:t> </a:t>
            </a:r>
            <a:r>
              <a:rPr lang="en-GB" altLang="en-US" sz="2000" dirty="0" err="1">
                <a:cs typeface="Arial" panose="020B0604020202020204" pitchFamily="34" charset="0"/>
              </a:rPr>
              <a:t>zpracování</a:t>
            </a:r>
            <a:r>
              <a:rPr lang="en-GB" altLang="en-US" sz="2000" dirty="0">
                <a:cs typeface="Arial" panose="020B0604020202020204" pitchFamily="34" charset="0"/>
              </a:rPr>
              <a:t> </a:t>
            </a:r>
            <a:r>
              <a:rPr lang="en-GB" altLang="en-US" sz="2000" dirty="0" err="1">
                <a:cs typeface="Arial" panose="020B0604020202020204" pitchFamily="34" charset="0"/>
              </a:rPr>
              <a:t>chilského</a:t>
            </a:r>
            <a:r>
              <a:rPr lang="en-GB" altLang="en-US" sz="2000" dirty="0">
                <a:cs typeface="Arial" panose="020B0604020202020204" pitchFamily="34" charset="0"/>
              </a:rPr>
              <a:t> </a:t>
            </a:r>
            <a:r>
              <a:rPr lang="en-GB" altLang="en-US" sz="2000" dirty="0" err="1">
                <a:cs typeface="Arial" panose="020B0604020202020204" pitchFamily="34" charset="0"/>
              </a:rPr>
              <a:t>ledku</a:t>
            </a:r>
            <a:r>
              <a:rPr lang="cs-CZ" altLang="en-US" sz="2000" dirty="0">
                <a:cs typeface="Arial" panose="020B0604020202020204" pitchFamily="34" charset="0"/>
              </a:rPr>
              <a:t>,</a:t>
            </a:r>
            <a:r>
              <a:rPr lang="en-GB" altLang="en-US" sz="2000" dirty="0">
                <a:cs typeface="Arial" panose="020B0604020202020204" pitchFamily="34" charset="0"/>
              </a:rPr>
              <a:t> p</a:t>
            </a:r>
            <a:r>
              <a:rPr lang="cs-CZ" altLang="en-US" sz="2000" dirty="0" err="1">
                <a:cs typeface="Arial" panose="020B0604020202020204" pitchFamily="34" charset="0"/>
              </a:rPr>
              <a:t>řidáním</a:t>
            </a:r>
            <a:r>
              <a:rPr lang="en-GB" altLang="en-US" sz="2000" dirty="0">
                <a:cs typeface="Arial" panose="020B0604020202020204" pitchFamily="34" charset="0"/>
              </a:rPr>
              <a:t> </a:t>
            </a:r>
            <a:r>
              <a:rPr lang="en-GB" altLang="en-US" sz="2000" dirty="0" err="1">
                <a:cs typeface="Arial" panose="020B0604020202020204" pitchFamily="34" charset="0"/>
              </a:rPr>
              <a:t>sm</a:t>
            </a:r>
            <a:r>
              <a:rPr lang="cs-CZ" altLang="en-US" sz="2000" dirty="0">
                <a:cs typeface="Arial" panose="020B0604020202020204" pitchFamily="34" charset="0"/>
              </a:rPr>
              <a:t>ě</a:t>
            </a:r>
            <a:r>
              <a:rPr lang="en-GB" altLang="en-US" sz="2000" dirty="0" err="1">
                <a:cs typeface="Arial" panose="020B0604020202020204" pitchFamily="34" charset="0"/>
              </a:rPr>
              <a:t>si</a:t>
            </a:r>
            <a:r>
              <a:rPr lang="en-GB" altLang="en-US" sz="2000" dirty="0">
                <a:cs typeface="Arial" panose="020B0604020202020204" pitchFamily="34" charset="0"/>
              </a:rPr>
              <a:t> HSO</a:t>
            </a:r>
            <a:r>
              <a:rPr lang="en-GB" altLang="en-US" sz="2000" baseline="-25000" dirty="0">
                <a:cs typeface="Arial" panose="020B0604020202020204" pitchFamily="34" charset="0"/>
              </a:rPr>
              <a:t>3</a:t>
            </a:r>
            <a:r>
              <a:rPr lang="en-GB" altLang="en-US" sz="2000" baseline="30000" dirty="0">
                <a:cs typeface="Arial" panose="020B0604020202020204" pitchFamily="34" charset="0"/>
              </a:rPr>
              <a:t>-</a:t>
            </a:r>
            <a:r>
              <a:rPr lang="en-GB" altLang="en-US" sz="2000" dirty="0">
                <a:cs typeface="Arial" panose="020B0604020202020204" pitchFamily="34" charset="0"/>
              </a:rPr>
              <a:t> a SO</a:t>
            </a:r>
            <a:r>
              <a:rPr lang="en-GB" altLang="en-US" sz="2000" baseline="-25000" dirty="0">
                <a:cs typeface="Arial" panose="020B0604020202020204" pitchFamily="34" charset="0"/>
              </a:rPr>
              <a:t>3</a:t>
            </a:r>
            <a:r>
              <a:rPr lang="en-GB" altLang="en-US" sz="2000" baseline="30000" dirty="0">
                <a:cs typeface="Arial" panose="020B0604020202020204" pitchFamily="34" charset="0"/>
              </a:rPr>
              <a:t>2-</a:t>
            </a:r>
          </a:p>
          <a:p>
            <a:pPr eaLnBrk="1" hangingPunct="1">
              <a:lnSpc>
                <a:spcPct val="90000"/>
              </a:lnSpc>
              <a:buFont typeface="Wingdings" pitchFamily="2" charset="2"/>
              <a:buNone/>
            </a:pPr>
            <a:r>
              <a:rPr lang="cs-CZ" altLang="en-US" sz="2000" dirty="0">
                <a:cs typeface="Arial" panose="020B0604020202020204" pitchFamily="34" charset="0"/>
              </a:rPr>
              <a:t>			</a:t>
            </a:r>
            <a:r>
              <a:rPr lang="en-GB" altLang="en-US" sz="2000" dirty="0">
                <a:cs typeface="Arial" panose="020B0604020202020204" pitchFamily="34" charset="0"/>
              </a:rPr>
              <a:t>2NaIO</a:t>
            </a:r>
            <a:r>
              <a:rPr lang="en-GB" altLang="en-US" sz="2000" baseline="-25000" dirty="0">
                <a:cs typeface="Arial" panose="020B0604020202020204" pitchFamily="34" charset="0"/>
              </a:rPr>
              <a:t>3</a:t>
            </a:r>
            <a:r>
              <a:rPr lang="en-GB" altLang="en-US" sz="2000" dirty="0">
                <a:cs typeface="Arial" panose="020B0604020202020204" pitchFamily="34" charset="0"/>
              </a:rPr>
              <a:t> + 2NaHSO</a:t>
            </a:r>
            <a:r>
              <a:rPr lang="en-GB" altLang="en-US" sz="2000" baseline="-25000" dirty="0">
                <a:cs typeface="Arial" panose="020B0604020202020204" pitchFamily="34" charset="0"/>
              </a:rPr>
              <a:t>3</a:t>
            </a:r>
            <a:r>
              <a:rPr lang="en-GB" altLang="en-US" sz="2000" dirty="0">
                <a:cs typeface="Arial" panose="020B0604020202020204" pitchFamily="34" charset="0"/>
              </a:rPr>
              <a:t> + 3Na</a:t>
            </a:r>
            <a:r>
              <a:rPr lang="en-GB" altLang="en-US" sz="2000" baseline="-25000" dirty="0">
                <a:cs typeface="Arial" panose="020B0604020202020204" pitchFamily="34" charset="0"/>
              </a:rPr>
              <a:t>2</a:t>
            </a:r>
            <a:r>
              <a:rPr lang="en-GB" altLang="en-US" sz="2000" dirty="0">
                <a:cs typeface="Arial" panose="020B0604020202020204" pitchFamily="34" charset="0"/>
              </a:rPr>
              <a:t>SO</a:t>
            </a:r>
            <a:r>
              <a:rPr lang="en-GB" altLang="en-US" sz="2000" baseline="-25000" dirty="0">
                <a:cs typeface="Arial" panose="020B0604020202020204" pitchFamily="34" charset="0"/>
              </a:rPr>
              <a:t>3</a:t>
            </a:r>
            <a:r>
              <a:rPr lang="en-GB" altLang="en-US" sz="2000" dirty="0">
                <a:cs typeface="Arial" panose="020B0604020202020204" pitchFamily="34" charset="0"/>
              </a:rPr>
              <a:t> </a:t>
            </a:r>
            <a:r>
              <a:rPr lang="en-GB" altLang="en-US" sz="2000" dirty="0">
                <a:cs typeface="Arial" panose="020B0604020202020204" pitchFamily="34" charset="0"/>
                <a:sym typeface="Symbol" pitchFamily="18" charset="2"/>
              </a:rPr>
              <a:t></a:t>
            </a:r>
            <a:r>
              <a:rPr lang="en-GB" altLang="en-US" sz="2000" dirty="0">
                <a:cs typeface="Arial" panose="020B0604020202020204" pitchFamily="34" charset="0"/>
              </a:rPr>
              <a:t> I</a:t>
            </a:r>
            <a:r>
              <a:rPr lang="en-GB" altLang="en-US" sz="2000" baseline="-25000" dirty="0">
                <a:cs typeface="Arial" panose="020B0604020202020204" pitchFamily="34" charset="0"/>
              </a:rPr>
              <a:t>2</a:t>
            </a:r>
            <a:r>
              <a:rPr lang="en-GB" altLang="en-US" sz="2000" dirty="0">
                <a:cs typeface="Arial" panose="020B0604020202020204" pitchFamily="34" charset="0"/>
              </a:rPr>
              <a:t> + H</a:t>
            </a:r>
            <a:r>
              <a:rPr lang="en-GB" altLang="en-US" sz="2000" baseline="-25000" dirty="0">
                <a:cs typeface="Arial" panose="020B0604020202020204" pitchFamily="34" charset="0"/>
              </a:rPr>
              <a:t>2</a:t>
            </a:r>
            <a:r>
              <a:rPr lang="en-GB" altLang="en-US" sz="2000" dirty="0">
                <a:cs typeface="Arial" panose="020B0604020202020204" pitchFamily="34" charset="0"/>
              </a:rPr>
              <a:t>O + 5Na</a:t>
            </a:r>
            <a:r>
              <a:rPr lang="en-GB" altLang="en-US" sz="2000" baseline="-25000" dirty="0">
                <a:cs typeface="Arial" panose="020B0604020202020204" pitchFamily="34" charset="0"/>
              </a:rPr>
              <a:t>2</a:t>
            </a:r>
            <a:r>
              <a:rPr lang="en-GB" altLang="en-US" sz="2000" dirty="0">
                <a:cs typeface="Arial" panose="020B0604020202020204" pitchFamily="34" charset="0"/>
              </a:rPr>
              <a:t>SO</a:t>
            </a:r>
            <a:r>
              <a:rPr lang="en-GB" altLang="en-US" sz="2000" baseline="-25000" dirty="0">
                <a:cs typeface="Arial" panose="020B0604020202020204" pitchFamily="34" charset="0"/>
              </a:rPr>
              <a:t>4</a:t>
            </a:r>
            <a:endParaRPr lang="cs-CZ" altLang="en-US" sz="2000" baseline="-25000" dirty="0">
              <a:cs typeface="Arial" panose="020B0604020202020204" pitchFamily="34" charset="0"/>
            </a:endParaRPr>
          </a:p>
          <a:p>
            <a:pPr eaLnBrk="1" hangingPunct="1">
              <a:lnSpc>
                <a:spcPct val="90000"/>
              </a:lnSpc>
              <a:buFont typeface="Wingdings" pitchFamily="2" charset="2"/>
              <a:buNone/>
            </a:pPr>
            <a:r>
              <a:rPr lang="en-GB" altLang="en-US" sz="2000" dirty="0">
                <a:cs typeface="Arial" panose="020B0604020202020204" pitchFamily="34" charset="0"/>
              </a:rPr>
              <a:t>(IO</a:t>
            </a:r>
            <a:r>
              <a:rPr lang="en-GB" altLang="en-US" sz="2000" baseline="-25000" dirty="0">
                <a:cs typeface="Arial" panose="020B0604020202020204" pitchFamily="34" charset="0"/>
              </a:rPr>
              <a:t>3</a:t>
            </a:r>
            <a:r>
              <a:rPr lang="en-GB" altLang="en-US" sz="2000" baseline="30000" dirty="0">
                <a:cs typeface="Arial" panose="020B0604020202020204" pitchFamily="34" charset="0"/>
              </a:rPr>
              <a:t>-</a:t>
            </a:r>
            <a:r>
              <a:rPr lang="en-GB" altLang="en-US" sz="2000" dirty="0">
                <a:cs typeface="Arial" panose="020B0604020202020204" pitchFamily="34" charset="0"/>
              </a:rPr>
              <a:t> se </a:t>
            </a:r>
            <a:r>
              <a:rPr lang="cs-CZ" altLang="en-US" sz="2000" dirty="0">
                <a:cs typeface="Arial" panose="020B0604020202020204" pitchFamily="34" charset="0"/>
              </a:rPr>
              <a:t>č</a:t>
            </a:r>
            <a:r>
              <a:rPr lang="en-GB" altLang="en-US" sz="2000" dirty="0" err="1">
                <a:cs typeface="Arial" panose="020B0604020202020204" pitchFamily="34" charset="0"/>
              </a:rPr>
              <a:t>áste</a:t>
            </a:r>
            <a:r>
              <a:rPr lang="cs-CZ" altLang="en-US" sz="2000" dirty="0">
                <a:cs typeface="Arial" panose="020B0604020202020204" pitchFamily="34" charset="0"/>
              </a:rPr>
              <a:t>č</a:t>
            </a:r>
            <a:r>
              <a:rPr lang="en-GB" altLang="en-US" sz="2000" dirty="0">
                <a:cs typeface="Arial" panose="020B0604020202020204" pitchFamily="34" charset="0"/>
              </a:rPr>
              <a:t>n</a:t>
            </a:r>
            <a:r>
              <a:rPr lang="cs-CZ" altLang="en-US" sz="2000" dirty="0">
                <a:cs typeface="Arial" panose="020B0604020202020204" pitchFamily="34" charset="0"/>
              </a:rPr>
              <a:t>ě</a:t>
            </a:r>
            <a:r>
              <a:rPr lang="en-GB" altLang="en-US" sz="2000" dirty="0">
                <a:cs typeface="Arial" panose="020B0604020202020204" pitchFamily="34" charset="0"/>
              </a:rPr>
              <a:t> </a:t>
            </a:r>
            <a:r>
              <a:rPr lang="en-GB" altLang="en-US" sz="2000" dirty="0" err="1">
                <a:cs typeface="Arial" panose="020B0604020202020204" pitchFamily="34" charset="0"/>
              </a:rPr>
              <a:t>redukuje</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I</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který</a:t>
            </a:r>
            <a:r>
              <a:rPr lang="en-GB" altLang="en-US" sz="2000" dirty="0">
                <a:cs typeface="Arial" panose="020B0604020202020204" pitchFamily="34" charset="0"/>
              </a:rPr>
              <a:t> </a:t>
            </a:r>
            <a:r>
              <a:rPr lang="en-GB" altLang="en-US" sz="2000" dirty="0" err="1">
                <a:cs typeface="Arial" panose="020B0604020202020204" pitchFamily="34" charset="0"/>
              </a:rPr>
              <a:t>reaguje</a:t>
            </a:r>
            <a:r>
              <a:rPr lang="en-GB" altLang="en-US" sz="2000" dirty="0">
                <a:cs typeface="Arial" panose="020B0604020202020204" pitchFamily="34" charset="0"/>
              </a:rPr>
              <a:t> s </a:t>
            </a:r>
            <a:r>
              <a:rPr lang="en-GB" altLang="en-US" sz="2000" dirty="0" err="1">
                <a:cs typeface="Arial" panose="020B0604020202020204" pitchFamily="34" charset="0"/>
              </a:rPr>
              <a:t>nezreagovaným</a:t>
            </a:r>
            <a:r>
              <a:rPr lang="en-GB" altLang="en-US" sz="2000" dirty="0">
                <a:cs typeface="Arial" panose="020B0604020202020204" pitchFamily="34" charset="0"/>
              </a:rPr>
              <a:t> IO</a:t>
            </a:r>
            <a:r>
              <a:rPr lang="en-GB" altLang="en-US" sz="2000" baseline="-25000" dirty="0">
                <a:cs typeface="Arial" panose="020B0604020202020204" pitchFamily="34" charset="0"/>
              </a:rPr>
              <a:t>3</a:t>
            </a:r>
            <a:r>
              <a:rPr lang="en-GB" altLang="en-US" sz="2000" baseline="30000" dirty="0">
                <a:cs typeface="Arial" panose="020B0604020202020204" pitchFamily="34" charset="0"/>
              </a:rPr>
              <a:t>-</a:t>
            </a:r>
            <a:r>
              <a:rPr lang="en-GB" altLang="en-US" sz="2000" dirty="0">
                <a:cs typeface="Arial" panose="020B0604020202020204" pitchFamily="34" charset="0"/>
              </a:rPr>
              <a:t> </a:t>
            </a:r>
            <a:r>
              <a:rPr lang="en-GB" altLang="en-US" sz="2000" dirty="0" err="1">
                <a:cs typeface="Arial" panose="020B0604020202020204" pitchFamily="34" charset="0"/>
              </a:rPr>
              <a:t>na</a:t>
            </a:r>
            <a:r>
              <a:rPr lang="en-GB" altLang="en-US" sz="2000" dirty="0">
                <a:cs typeface="Arial" panose="020B0604020202020204" pitchFamily="34" charset="0"/>
              </a:rPr>
              <a:t> I</a:t>
            </a:r>
            <a:r>
              <a:rPr lang="en-GB" altLang="en-US" sz="2000" baseline="-25000" dirty="0">
                <a:cs typeface="Arial" panose="020B0604020202020204" pitchFamily="34" charset="0"/>
              </a:rPr>
              <a:t>2</a:t>
            </a:r>
            <a:r>
              <a:rPr lang="en-GB" altLang="en-US" sz="2000" dirty="0">
                <a:cs typeface="Arial" panose="020B0604020202020204" pitchFamily="34" charset="0"/>
              </a:rPr>
              <a:t>)</a:t>
            </a:r>
            <a:endParaRPr lang="cs-CZ" altLang="en-US" sz="2000" dirty="0">
              <a:cs typeface="Arial" panose="020B0604020202020204" pitchFamily="34" charset="0"/>
            </a:endParaRPr>
          </a:p>
          <a:p>
            <a:pPr marL="0" indent="0">
              <a:buNone/>
            </a:pPr>
            <a:endParaRPr lang="cs-CZ" sz="800" dirty="0">
              <a:cs typeface="Arial" panose="020B0604020202020204" pitchFamily="34" charset="0"/>
            </a:endParaRPr>
          </a:p>
          <a:p>
            <a:pPr marL="0" indent="0">
              <a:lnSpc>
                <a:spcPct val="100000"/>
              </a:lnSpc>
              <a:buNone/>
            </a:pPr>
            <a:r>
              <a:rPr lang="cs-CZ" sz="2000" dirty="0">
                <a:cs typeface="Arial" panose="020B0604020202020204" pitchFamily="34" charset="0"/>
              </a:rPr>
              <a:t>   2) z popela z mořských chaluh a některých naftových vod obsahujících jodidy. Výroba jodu z jodidů se provádí oxidací jodičnany, chromany nebo oxidem manganičitým v kyselém prostředí:</a:t>
            </a:r>
          </a:p>
          <a:p>
            <a:pPr marL="0" indent="0">
              <a:buNone/>
            </a:pPr>
            <a:r>
              <a:rPr lang="cs-CZ" sz="2000" dirty="0">
                <a:cs typeface="Arial" panose="020B0604020202020204" pitchFamily="34" charset="0"/>
              </a:rPr>
              <a:t>	2NaI + 3H</a:t>
            </a:r>
            <a:r>
              <a:rPr lang="cs-CZ" sz="2000" baseline="-25000" dirty="0">
                <a:cs typeface="Arial" panose="020B0604020202020204" pitchFamily="34" charset="0"/>
              </a:rPr>
              <a:t>2</a:t>
            </a:r>
            <a:r>
              <a:rPr lang="cs-CZ" sz="2000" dirty="0">
                <a:cs typeface="Arial" panose="020B0604020202020204" pitchFamily="34" charset="0"/>
              </a:rPr>
              <a:t>SO</a:t>
            </a:r>
            <a:r>
              <a:rPr lang="cs-CZ" sz="2000" baseline="-25000" dirty="0">
                <a:cs typeface="Arial" panose="020B0604020202020204" pitchFamily="34" charset="0"/>
              </a:rPr>
              <a:t>4</a:t>
            </a:r>
            <a:r>
              <a:rPr lang="cs-CZ" sz="2000" dirty="0">
                <a:cs typeface="Arial" panose="020B0604020202020204" pitchFamily="34" charset="0"/>
              </a:rPr>
              <a:t> + MnO</a:t>
            </a:r>
            <a:r>
              <a:rPr lang="cs-CZ" sz="2000" baseline="-25000" dirty="0">
                <a:cs typeface="Arial" panose="020B0604020202020204" pitchFamily="34" charset="0"/>
              </a:rPr>
              <a:t>2</a:t>
            </a:r>
            <a:r>
              <a:rPr lang="cs-CZ" sz="2000" dirty="0">
                <a:cs typeface="Arial" panose="020B0604020202020204" pitchFamily="34" charset="0"/>
              </a:rPr>
              <a:t> → I</a:t>
            </a:r>
            <a:r>
              <a:rPr lang="cs-CZ" sz="2000" baseline="-25000" dirty="0">
                <a:cs typeface="Arial" panose="020B0604020202020204" pitchFamily="34" charset="0"/>
              </a:rPr>
              <a:t>2</a:t>
            </a:r>
            <a:r>
              <a:rPr lang="cs-CZ" sz="2000" dirty="0">
                <a:cs typeface="Arial" panose="020B0604020202020204" pitchFamily="34" charset="0"/>
              </a:rPr>
              <a:t> + 2NaHSO</a:t>
            </a:r>
            <a:r>
              <a:rPr lang="cs-CZ" sz="2000" baseline="-25000" dirty="0">
                <a:cs typeface="Arial" panose="020B0604020202020204" pitchFamily="34" charset="0"/>
              </a:rPr>
              <a:t>4</a:t>
            </a:r>
            <a:r>
              <a:rPr lang="cs-CZ" sz="2000" dirty="0">
                <a:cs typeface="Arial" panose="020B0604020202020204" pitchFamily="34" charset="0"/>
              </a:rPr>
              <a:t> + MnSO</a:t>
            </a:r>
            <a:r>
              <a:rPr lang="cs-CZ" sz="2000" baseline="-25000" dirty="0">
                <a:cs typeface="Arial" panose="020B0604020202020204" pitchFamily="34" charset="0"/>
              </a:rPr>
              <a:t>4</a:t>
            </a:r>
            <a:r>
              <a:rPr lang="cs-CZ" sz="2000" dirty="0">
                <a:cs typeface="Arial" panose="020B0604020202020204" pitchFamily="34" charset="0"/>
              </a:rPr>
              <a:t> + 2H</a:t>
            </a:r>
            <a:r>
              <a:rPr lang="cs-CZ" sz="2000" baseline="-25000" dirty="0">
                <a:cs typeface="Arial" panose="020B0604020202020204" pitchFamily="34" charset="0"/>
              </a:rPr>
              <a:t>2</a:t>
            </a:r>
            <a:r>
              <a:rPr lang="cs-CZ" sz="2000" dirty="0">
                <a:cs typeface="Arial" panose="020B0604020202020204" pitchFamily="34" charset="0"/>
              </a:rPr>
              <a:t>O</a:t>
            </a:r>
          </a:p>
          <a:p>
            <a:pPr eaLnBrk="1" hangingPunct="1">
              <a:lnSpc>
                <a:spcPct val="90000"/>
              </a:lnSpc>
              <a:buFont typeface="Wingdings" pitchFamily="2" charset="2"/>
              <a:buNone/>
            </a:pPr>
            <a:endParaRPr lang="cs-CZ" altLang="en-US" sz="2000" dirty="0">
              <a:cs typeface="Arial" panose="020B0604020202020204" pitchFamily="34" charset="0"/>
            </a:endParaRPr>
          </a:p>
        </p:txBody>
      </p:sp>
      <p:sp>
        <p:nvSpPr>
          <p:cNvPr id="3" name="Obdélník 2">
            <a:extLst>
              <a:ext uri="{FF2B5EF4-FFF2-40B4-BE49-F238E27FC236}">
                <a16:creationId xmlns:a16="http://schemas.microsoft.com/office/drawing/2014/main" id="{69919B0C-268F-8CC1-983F-3A9DA332DB39}"/>
              </a:ext>
            </a:extLst>
          </p:cNvPr>
          <p:cNvSpPr/>
          <p:nvPr/>
        </p:nvSpPr>
        <p:spPr>
          <a:xfrm>
            <a:off x="228600" y="5572979"/>
            <a:ext cx="8686800" cy="1015663"/>
          </a:xfrm>
          <a:prstGeom prst="rect">
            <a:avLst/>
          </a:prstGeom>
        </p:spPr>
        <p:txBody>
          <a:bodyPr wrap="square">
            <a:spAutoFit/>
          </a:bodyPr>
          <a:lstStyle/>
          <a:p>
            <a:pPr algn="just"/>
            <a:r>
              <a:rPr lang="cs-CZ" sz="2000" dirty="0">
                <a:cs typeface="Arial" panose="020B0604020202020204" pitchFamily="34" charset="0"/>
              </a:rPr>
              <a:t>Největší využití nalézá jod a jeho sloučeniny v lékařství jako desinfekce a zejména jako laboratorní činidlo pro celou řadu analytických metod (oxidimetrie, jodometrie). </a:t>
            </a:r>
          </a:p>
        </p:txBody>
      </p:sp>
    </p:spTree>
    <p:extLst>
      <p:ext uri="{BB962C8B-B14F-4D97-AF65-F5344CB8AC3E}">
        <p14:creationId xmlns:p14="http://schemas.microsoft.com/office/powerpoint/2010/main" val="8808443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39763"/>
          </a:xfrm>
        </p:spPr>
        <p:txBody>
          <a:bodyPr>
            <a:normAutofit/>
          </a:bodyPr>
          <a:lstStyle/>
          <a:p>
            <a:r>
              <a:rPr lang="cs-CZ" sz="2400" b="1" dirty="0">
                <a:latin typeface="+mn-lt"/>
              </a:rPr>
              <a:t>Endemická struma</a:t>
            </a:r>
          </a:p>
        </p:txBody>
      </p:sp>
      <p:pic>
        <p:nvPicPr>
          <p:cNvPr id="115714" name="Picture 2" descr="VÃ½sledek obrÃ¡zku pro thyroxin iod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49074"/>
            <a:ext cx="3823993" cy="3353347"/>
          </a:xfrm>
          <a:prstGeom prst="rect">
            <a:avLst/>
          </a:prstGeom>
          <a:noFill/>
          <a:extLst>
            <a:ext uri="{909E8E84-426E-40DD-AFC4-6F175D3DCCD1}">
              <a14:hiddenFill xmlns:a14="http://schemas.microsoft.com/office/drawing/2010/main">
                <a:solidFill>
                  <a:srgbClr val="FFFFFF"/>
                </a:solidFill>
              </a14:hiddenFill>
            </a:ext>
          </a:extLst>
        </p:spPr>
      </p:pic>
      <p:pic>
        <p:nvPicPr>
          <p:cNvPr id="115716" name="Picture 4" descr="VÃ½sledek obrÃ¡zku pro stru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146" y="2916154"/>
            <a:ext cx="2402289" cy="2871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2400" y="1070018"/>
            <a:ext cx="8839200" cy="1323439"/>
          </a:xfrm>
          <a:prstGeom prst="rect">
            <a:avLst/>
          </a:prstGeom>
          <a:noFill/>
        </p:spPr>
        <p:txBody>
          <a:bodyPr wrap="square" rtlCol="0">
            <a:spAutoFit/>
          </a:bodyPr>
          <a:lstStyle/>
          <a:p>
            <a:pPr algn="just"/>
            <a:r>
              <a:rPr lang="cs-CZ" sz="2000" dirty="0">
                <a:cs typeface="Arial" panose="020B0604020202020204" pitchFamily="34" charset="0"/>
              </a:rPr>
              <a:t>Zvětšení štítné žlázy  důsledku  nedostatku jódu. Onemocnění bylo výrazně častější ve vnitrozemských oblastech oproti oblastem přímořským, kde potřeba jódu byla saturována díky jídelníčku bohatému na mořské ryby; tuto příčinu se podařilo odstranit obohacováním potravinářské soli jódem.</a:t>
            </a:r>
          </a:p>
        </p:txBody>
      </p:sp>
    </p:spTree>
    <p:extLst>
      <p:ext uri="{BB962C8B-B14F-4D97-AF65-F5344CB8AC3E}">
        <p14:creationId xmlns:p14="http://schemas.microsoft.com/office/powerpoint/2010/main" val="16845541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3060" y="249359"/>
            <a:ext cx="8229600" cy="685800"/>
          </a:xfrm>
        </p:spPr>
        <p:txBody>
          <a:bodyPr>
            <a:normAutofit/>
          </a:bodyPr>
          <a:lstStyle/>
          <a:p>
            <a:r>
              <a:rPr lang="cs-CZ" sz="2800" b="1" dirty="0">
                <a:latin typeface="+mn-lt"/>
              </a:rPr>
              <a:t>Astat</a:t>
            </a:r>
          </a:p>
        </p:txBody>
      </p:sp>
      <p:sp>
        <p:nvSpPr>
          <p:cNvPr id="4" name="Obdélník 3"/>
          <p:cNvSpPr/>
          <p:nvPr/>
        </p:nvSpPr>
        <p:spPr>
          <a:xfrm>
            <a:off x="163285" y="1307842"/>
            <a:ext cx="8817429" cy="5016758"/>
          </a:xfrm>
          <a:prstGeom prst="rect">
            <a:avLst/>
          </a:prstGeom>
        </p:spPr>
        <p:txBody>
          <a:bodyPr wrap="square">
            <a:spAutoFit/>
          </a:bodyPr>
          <a:lstStyle/>
          <a:p>
            <a:pPr algn="just"/>
            <a:r>
              <a:rPr lang="cs-CZ" sz="2000" dirty="0">
                <a:cs typeface="Arial" panose="020B0604020202020204" pitchFamily="34" charset="0"/>
              </a:rPr>
              <a:t>= černá, tuhá látka, vzhledem i chováním podobná jodu. Zahříváním přechází na tmavě fialové páry.</a:t>
            </a:r>
          </a:p>
          <a:p>
            <a:pPr algn="just"/>
            <a:endParaRPr lang="cs-CZ" sz="2000" dirty="0">
              <a:cs typeface="Arial" panose="020B0604020202020204" pitchFamily="34" charset="0"/>
            </a:endParaRPr>
          </a:p>
          <a:p>
            <a:pPr algn="just"/>
            <a:r>
              <a:rPr lang="cs-CZ" sz="2000" dirty="0">
                <a:cs typeface="Arial" panose="020B0604020202020204" pitchFamily="34" charset="0"/>
              </a:rPr>
              <a:t>Astat </a:t>
            </a:r>
            <a:r>
              <a:rPr lang="cs-CZ" sz="2000" u="sng" dirty="0">
                <a:cs typeface="Arial" panose="020B0604020202020204" pitchFamily="34" charset="0"/>
              </a:rPr>
              <a:t>nemá žádný stabilní izotop a v přírodě se vyskytuje jen v naprosto nepatrných množstvích</a:t>
            </a:r>
            <a:r>
              <a:rPr lang="cs-CZ" sz="2000" dirty="0">
                <a:cs typeface="Arial" panose="020B0604020202020204" pitchFamily="34" charset="0"/>
              </a:rPr>
              <a:t> jako člen některé z uranových, popř. thoriové rozpadové řady. Je známo cca 30 izotopů astatu, z nichž nejstabilnější </a:t>
            </a:r>
            <a:r>
              <a:rPr lang="cs-CZ" sz="2000" baseline="30000" dirty="0">
                <a:cs typeface="Arial" panose="020B0604020202020204" pitchFamily="34" charset="0"/>
              </a:rPr>
              <a:t>210</a:t>
            </a:r>
            <a:r>
              <a:rPr lang="cs-CZ" sz="2000" dirty="0">
                <a:cs typeface="Arial" panose="020B0604020202020204" pitchFamily="34" charset="0"/>
              </a:rPr>
              <a:t>At má poločas rozpadu 8,3 hodiny.</a:t>
            </a:r>
          </a:p>
          <a:p>
            <a:pPr algn="just"/>
            <a:endParaRPr lang="cs-CZ" sz="2000" dirty="0">
              <a:cs typeface="Arial" panose="020B0604020202020204" pitchFamily="34" charset="0"/>
            </a:endParaRPr>
          </a:p>
          <a:p>
            <a:pPr algn="just"/>
            <a:r>
              <a:rPr lang="cs-CZ" sz="2000" dirty="0">
                <a:cs typeface="Arial" panose="020B0604020202020204" pitchFamily="34" charset="0"/>
              </a:rPr>
              <a:t>Sloučeniny se velmi rychle rozpadají vlivem radioaktivity: </a:t>
            </a:r>
          </a:p>
          <a:p>
            <a:pPr algn="just"/>
            <a:endParaRPr lang="cs-CZ" sz="2000" dirty="0">
              <a:cs typeface="Arial" panose="020B0604020202020204" pitchFamily="34" charset="0"/>
            </a:endParaRPr>
          </a:p>
          <a:p>
            <a:pPr algn="just"/>
            <a:r>
              <a:rPr lang="cs-CZ" sz="2000" i="1" dirty="0" err="1">
                <a:cs typeface="Arial" panose="020B0604020202020204" pitchFamily="34" charset="0"/>
              </a:rPr>
              <a:t>Astatidy</a:t>
            </a:r>
            <a:r>
              <a:rPr lang="cs-CZ" sz="2000" dirty="0">
                <a:cs typeface="Arial" panose="020B0604020202020204" pitchFamily="34" charset="0"/>
              </a:rPr>
              <a:t> As</a:t>
            </a:r>
            <a:r>
              <a:rPr lang="cs-CZ" sz="2000" baseline="30000" dirty="0">
                <a:cs typeface="Arial" panose="020B0604020202020204" pitchFamily="34" charset="0"/>
              </a:rPr>
              <a:t>- </a:t>
            </a:r>
            <a:r>
              <a:rPr lang="cs-CZ" sz="2000" dirty="0">
                <a:cs typeface="Arial" panose="020B0604020202020204" pitchFamily="34" charset="0"/>
              </a:rPr>
              <a:t>(</a:t>
            </a:r>
            <a:r>
              <a:rPr lang="cs-CZ" sz="2000" dirty="0" err="1">
                <a:cs typeface="Arial" panose="020B0604020202020204" pitchFamily="34" charset="0"/>
              </a:rPr>
              <a:t>astatid</a:t>
            </a:r>
            <a:r>
              <a:rPr lang="cs-CZ" sz="2000" dirty="0">
                <a:cs typeface="Arial" panose="020B0604020202020204" pitchFamily="34" charset="0"/>
              </a:rPr>
              <a:t> sodný </a:t>
            </a:r>
            <a:r>
              <a:rPr lang="cs-CZ" sz="2000" dirty="0" err="1">
                <a:cs typeface="Arial" panose="020B0604020202020204" pitchFamily="34" charset="0"/>
              </a:rPr>
              <a:t>NaAt</a:t>
            </a:r>
            <a:r>
              <a:rPr lang="cs-CZ" sz="2000" dirty="0">
                <a:cs typeface="Arial" panose="020B0604020202020204" pitchFamily="34" charset="0"/>
              </a:rPr>
              <a:t>, hořečnatý MgAt</a:t>
            </a:r>
            <a:r>
              <a:rPr lang="cs-CZ" sz="2000" baseline="-25000" dirty="0">
                <a:cs typeface="Arial" panose="020B0604020202020204" pitchFamily="34" charset="0"/>
              </a:rPr>
              <a:t>2</a:t>
            </a:r>
            <a:r>
              <a:rPr lang="cs-CZ" sz="2000" dirty="0">
                <a:cs typeface="Arial" panose="020B0604020202020204" pitchFamily="34" charset="0"/>
              </a:rPr>
              <a:t> a </a:t>
            </a:r>
            <a:r>
              <a:rPr lang="cs-CZ" sz="2000" dirty="0" err="1">
                <a:cs typeface="Arial" panose="020B0604020202020204" pitchFamily="34" charset="0"/>
              </a:rPr>
              <a:t>astatovodík</a:t>
            </a:r>
            <a:r>
              <a:rPr lang="cs-CZ" sz="2000" dirty="0">
                <a:cs typeface="Arial" panose="020B0604020202020204" pitchFamily="34" charset="0"/>
              </a:rPr>
              <a:t> </a:t>
            </a:r>
            <a:r>
              <a:rPr lang="cs-CZ" sz="2000" dirty="0" err="1">
                <a:cs typeface="Arial" panose="020B0604020202020204" pitchFamily="34" charset="0"/>
              </a:rPr>
              <a:t>HAt</a:t>
            </a:r>
            <a:r>
              <a:rPr lang="cs-CZ" sz="2000" dirty="0">
                <a:cs typeface="Arial" panose="020B0604020202020204" pitchFamily="34" charset="0"/>
              </a:rPr>
              <a:t>). </a:t>
            </a:r>
          </a:p>
          <a:p>
            <a:pPr algn="just"/>
            <a:endParaRPr lang="cs-CZ" sz="2000" dirty="0">
              <a:cs typeface="Arial" panose="020B0604020202020204" pitchFamily="34" charset="0"/>
            </a:endParaRPr>
          </a:p>
          <a:p>
            <a:pPr algn="just"/>
            <a:r>
              <a:rPr lang="cs-CZ" sz="2000" dirty="0">
                <a:cs typeface="Arial" panose="020B0604020202020204" pitchFamily="34" charset="0"/>
              </a:rPr>
              <a:t>Silnými oxidačními činidly lze připravit </a:t>
            </a:r>
            <a:r>
              <a:rPr lang="cs-CZ" sz="2000" i="1" dirty="0" err="1">
                <a:cs typeface="Arial" panose="020B0604020202020204" pitchFamily="34" charset="0"/>
              </a:rPr>
              <a:t>astatnany</a:t>
            </a:r>
            <a:r>
              <a:rPr lang="cs-CZ" sz="2000" dirty="0">
                <a:cs typeface="Arial" panose="020B0604020202020204" pitchFamily="34" charset="0"/>
              </a:rPr>
              <a:t> </a:t>
            </a:r>
            <a:r>
              <a:rPr lang="cs-CZ" sz="2000" dirty="0" err="1">
                <a:cs typeface="Arial" panose="020B0604020202020204" pitchFamily="34" charset="0"/>
              </a:rPr>
              <a:t>AtO</a:t>
            </a:r>
            <a:r>
              <a:rPr lang="cs-CZ" sz="2000" baseline="30000" dirty="0">
                <a:cs typeface="Arial" panose="020B0604020202020204" pitchFamily="34" charset="0"/>
              </a:rPr>
              <a:t>-</a:t>
            </a:r>
            <a:r>
              <a:rPr lang="cs-CZ" sz="2000" dirty="0">
                <a:cs typeface="Arial" panose="020B0604020202020204" pitchFamily="34" charset="0"/>
              </a:rPr>
              <a:t>, </a:t>
            </a:r>
            <a:r>
              <a:rPr lang="cs-CZ" sz="2000" i="1" dirty="0" err="1">
                <a:cs typeface="Arial" panose="020B0604020202020204" pitchFamily="34" charset="0"/>
              </a:rPr>
              <a:t>astatitany</a:t>
            </a:r>
            <a:r>
              <a:rPr lang="cs-CZ" sz="2000" dirty="0">
                <a:cs typeface="Arial" panose="020B0604020202020204" pitchFamily="34" charset="0"/>
              </a:rPr>
              <a:t> </a:t>
            </a:r>
            <a:r>
              <a:rPr lang="cs-CZ" sz="2000" dirty="0" err="1">
                <a:cs typeface="Arial" panose="020B0604020202020204" pitchFamily="34" charset="0"/>
              </a:rPr>
              <a:t>AtO</a:t>
            </a:r>
            <a:r>
              <a:rPr lang="cs-CZ" sz="2000" baseline="-25000" dirty="0" err="1">
                <a:cs typeface="Arial" panose="020B0604020202020204" pitchFamily="34" charset="0"/>
              </a:rPr>
              <a:t>2</a:t>
            </a:r>
            <a:r>
              <a:rPr lang="cs-CZ" sz="2000" baseline="30000" dirty="0">
                <a:cs typeface="Arial" panose="020B0604020202020204" pitchFamily="34" charset="0"/>
              </a:rPr>
              <a:t>-</a:t>
            </a:r>
            <a:r>
              <a:rPr lang="cs-CZ" sz="2000" dirty="0">
                <a:cs typeface="Arial" panose="020B0604020202020204" pitchFamily="34" charset="0"/>
              </a:rPr>
              <a:t>a </a:t>
            </a:r>
            <a:r>
              <a:rPr lang="cs-CZ" sz="2000" i="1" dirty="0" err="1">
                <a:cs typeface="Arial" panose="020B0604020202020204" pitchFamily="34" charset="0"/>
              </a:rPr>
              <a:t>astatičnany</a:t>
            </a:r>
            <a:r>
              <a:rPr lang="cs-CZ" sz="2000" dirty="0">
                <a:cs typeface="Arial" panose="020B0604020202020204" pitchFamily="34" charset="0"/>
              </a:rPr>
              <a:t> </a:t>
            </a:r>
            <a:r>
              <a:rPr lang="cs-CZ" sz="2000" dirty="0" err="1">
                <a:cs typeface="Arial" panose="020B0604020202020204" pitchFamily="34" charset="0"/>
              </a:rPr>
              <a:t>AtO</a:t>
            </a:r>
            <a:r>
              <a:rPr lang="cs-CZ" sz="2000" baseline="-25000" dirty="0" err="1">
                <a:cs typeface="Arial" panose="020B0604020202020204" pitchFamily="34" charset="0"/>
              </a:rPr>
              <a:t>3</a:t>
            </a:r>
            <a:r>
              <a:rPr lang="cs-CZ" sz="2000" baseline="30000" dirty="0">
                <a:cs typeface="Arial" panose="020B0604020202020204" pitchFamily="34" charset="0"/>
              </a:rPr>
              <a:t>-</a:t>
            </a:r>
            <a:r>
              <a:rPr lang="cs-CZ" sz="2000" dirty="0">
                <a:cs typeface="Arial" panose="020B0604020202020204" pitchFamily="34" charset="0"/>
              </a:rPr>
              <a:t>.</a:t>
            </a:r>
          </a:p>
          <a:p>
            <a:pPr algn="just"/>
            <a:endParaRPr lang="cs-CZ" sz="2000" dirty="0">
              <a:cs typeface="Arial" panose="020B0604020202020204" pitchFamily="34" charset="0"/>
            </a:endParaRPr>
          </a:p>
          <a:p>
            <a:pPr algn="just"/>
            <a:r>
              <a:rPr lang="cs-CZ" sz="2000" dirty="0">
                <a:cs typeface="Arial" panose="020B0604020202020204" pitchFamily="34" charset="0"/>
              </a:rPr>
              <a:t>S </a:t>
            </a:r>
            <a:r>
              <a:rPr lang="cs-CZ" sz="2000" dirty="0" err="1">
                <a:cs typeface="Arial" panose="020B0604020202020204" pitchFamily="34" charset="0"/>
              </a:rPr>
              <a:t>ostatnímy</a:t>
            </a:r>
            <a:r>
              <a:rPr lang="cs-CZ" sz="2000" dirty="0">
                <a:cs typeface="Arial" panose="020B0604020202020204" pitchFamily="34" charset="0"/>
              </a:rPr>
              <a:t> halogeny tvoří fluorid </a:t>
            </a:r>
            <a:r>
              <a:rPr lang="cs-CZ" sz="2000" dirty="0" err="1">
                <a:cs typeface="Arial" panose="020B0604020202020204" pitchFamily="34" charset="0"/>
              </a:rPr>
              <a:t>astatný</a:t>
            </a:r>
            <a:r>
              <a:rPr lang="cs-CZ" sz="2000" dirty="0">
                <a:cs typeface="Arial" panose="020B0604020202020204" pitchFamily="34" charset="0"/>
              </a:rPr>
              <a:t> </a:t>
            </a:r>
            <a:r>
              <a:rPr lang="cs-CZ" sz="2000" dirty="0" err="1">
                <a:cs typeface="Arial" panose="020B0604020202020204" pitchFamily="34" charset="0"/>
              </a:rPr>
              <a:t>AtF</a:t>
            </a:r>
            <a:r>
              <a:rPr lang="cs-CZ" sz="2000" dirty="0">
                <a:cs typeface="Arial" panose="020B0604020202020204" pitchFamily="34" charset="0"/>
              </a:rPr>
              <a:t>, chlorid </a:t>
            </a:r>
            <a:r>
              <a:rPr lang="cs-CZ" sz="2000" dirty="0" err="1">
                <a:cs typeface="Arial" panose="020B0604020202020204" pitchFamily="34" charset="0"/>
              </a:rPr>
              <a:t>astatný</a:t>
            </a:r>
            <a:r>
              <a:rPr lang="cs-CZ" sz="2000" dirty="0">
                <a:cs typeface="Arial" panose="020B0604020202020204" pitchFamily="34" charset="0"/>
              </a:rPr>
              <a:t> </a:t>
            </a:r>
            <a:r>
              <a:rPr lang="cs-CZ" sz="2000" dirty="0" err="1">
                <a:cs typeface="Arial" panose="020B0604020202020204" pitchFamily="34" charset="0"/>
              </a:rPr>
              <a:t>AtCl</a:t>
            </a:r>
            <a:r>
              <a:rPr lang="cs-CZ" sz="2000" dirty="0">
                <a:cs typeface="Arial" panose="020B0604020202020204" pitchFamily="34" charset="0"/>
              </a:rPr>
              <a:t> a jodid </a:t>
            </a:r>
            <a:r>
              <a:rPr lang="cs-CZ" sz="2000" dirty="0" err="1">
                <a:cs typeface="Arial" panose="020B0604020202020204" pitchFamily="34" charset="0"/>
              </a:rPr>
              <a:t>astatný</a:t>
            </a:r>
            <a:r>
              <a:rPr lang="cs-CZ" sz="2000" dirty="0">
                <a:cs typeface="Arial" panose="020B0604020202020204" pitchFamily="34" charset="0"/>
              </a:rPr>
              <a:t> </a:t>
            </a:r>
            <a:r>
              <a:rPr lang="cs-CZ" sz="2000" dirty="0" err="1">
                <a:cs typeface="Arial" panose="020B0604020202020204" pitchFamily="34" charset="0"/>
              </a:rPr>
              <a:t>AtI</a:t>
            </a:r>
            <a:r>
              <a:rPr lang="cs-CZ" sz="2000" dirty="0">
                <a:cs typeface="Arial" panose="020B0604020202020204" pitchFamily="34" charset="0"/>
              </a:rPr>
              <a:t>.</a:t>
            </a:r>
          </a:p>
        </p:txBody>
      </p:sp>
      <p:sp>
        <p:nvSpPr>
          <p:cNvPr id="5" name="Obdélník 4"/>
          <p:cNvSpPr/>
          <p:nvPr/>
        </p:nvSpPr>
        <p:spPr>
          <a:xfrm>
            <a:off x="6400800" y="533400"/>
            <a:ext cx="2111860" cy="369332"/>
          </a:xfrm>
          <a:prstGeom prst="rect">
            <a:avLst/>
          </a:prstGeom>
        </p:spPr>
        <p:txBody>
          <a:bodyPr wrap="none">
            <a:spAutoFit/>
          </a:bodyPr>
          <a:lstStyle/>
          <a:p>
            <a:r>
              <a:rPr lang="cs-CZ" dirty="0"/>
              <a:t>[</a:t>
            </a:r>
            <a:r>
              <a:rPr lang="cs-CZ" dirty="0" err="1"/>
              <a:t>Xe</a:t>
            </a:r>
            <a:r>
              <a:rPr lang="cs-CZ" dirty="0"/>
              <a:t>] 4f</a:t>
            </a:r>
            <a:r>
              <a:rPr lang="cs-CZ" baseline="30000" dirty="0"/>
              <a:t>14</a:t>
            </a:r>
            <a:r>
              <a:rPr lang="cs-CZ" dirty="0"/>
              <a:t> 5d</a:t>
            </a:r>
            <a:r>
              <a:rPr lang="cs-CZ" baseline="30000" dirty="0"/>
              <a:t>10</a:t>
            </a:r>
            <a:r>
              <a:rPr lang="cs-CZ" dirty="0"/>
              <a:t> 6s</a:t>
            </a:r>
            <a:r>
              <a:rPr lang="cs-CZ" baseline="30000" dirty="0"/>
              <a:t>2</a:t>
            </a:r>
            <a:r>
              <a:rPr lang="cs-CZ" dirty="0"/>
              <a:t> 6p</a:t>
            </a:r>
            <a:r>
              <a:rPr lang="cs-CZ" baseline="30000" dirty="0"/>
              <a:t>5</a:t>
            </a:r>
            <a:endParaRPr lang="cs-CZ" dirty="0"/>
          </a:p>
        </p:txBody>
      </p:sp>
    </p:spTree>
    <p:extLst>
      <p:ext uri="{BB962C8B-B14F-4D97-AF65-F5344CB8AC3E}">
        <p14:creationId xmlns:p14="http://schemas.microsoft.com/office/powerpoint/2010/main" val="33825234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298083" y="308850"/>
            <a:ext cx="3144416" cy="792163"/>
          </a:xfrm>
        </p:spPr>
        <p:txBody>
          <a:bodyPr>
            <a:normAutofit fontScale="90000"/>
          </a:bodyPr>
          <a:lstStyle/>
          <a:p>
            <a:pPr eaLnBrk="1" hangingPunct="1"/>
            <a:r>
              <a:rPr lang="cs-CZ" altLang="en-US" sz="2800" b="1" dirty="0">
                <a:latin typeface="+mn-lt"/>
              </a:rPr>
              <a:t>Sloučeniny halogenů</a:t>
            </a:r>
          </a:p>
        </p:txBody>
      </p:sp>
      <p:sp>
        <p:nvSpPr>
          <p:cNvPr id="12292" name="Rectangle 3"/>
          <p:cNvSpPr>
            <a:spLocks noGrp="1" noChangeArrowheads="1"/>
          </p:cNvSpPr>
          <p:nvPr>
            <p:ph idx="1"/>
          </p:nvPr>
        </p:nvSpPr>
        <p:spPr>
          <a:xfrm>
            <a:off x="152400" y="1643128"/>
            <a:ext cx="8839200" cy="1571268"/>
          </a:xfrm>
        </p:spPr>
        <p:txBody>
          <a:bodyPr>
            <a:normAutofit/>
          </a:bodyPr>
          <a:lstStyle/>
          <a:p>
            <a:pPr marL="0" indent="0">
              <a:buNone/>
            </a:pPr>
            <a:r>
              <a:rPr lang="cs-CZ" altLang="en-US" sz="2200" b="1" dirty="0"/>
              <a:t>Halogenvodíky</a:t>
            </a:r>
          </a:p>
          <a:p>
            <a:pPr marL="0" indent="0">
              <a:buNone/>
            </a:pPr>
            <a:endParaRPr lang="cs-CZ" altLang="en-US" sz="800" b="1" dirty="0"/>
          </a:p>
          <a:p>
            <a:pPr eaLnBrk="1" hangingPunct="1">
              <a:buFont typeface="Wingdings" pitchFamily="2" charset="2"/>
              <a:buNone/>
            </a:pPr>
            <a:r>
              <a:rPr lang="cs-CZ" altLang="en-US" sz="2000" dirty="0"/>
              <a:t>	HF, </a:t>
            </a:r>
            <a:r>
              <a:rPr lang="cs-CZ" altLang="en-US" sz="2000" dirty="0" err="1"/>
              <a:t>HCl</a:t>
            </a:r>
            <a:r>
              <a:rPr lang="cs-CZ" altLang="en-US" sz="2000" dirty="0"/>
              <a:t>, </a:t>
            </a:r>
            <a:r>
              <a:rPr lang="cs-CZ" altLang="en-US" sz="2000" dirty="0" err="1"/>
              <a:t>HBr</a:t>
            </a:r>
            <a:r>
              <a:rPr lang="cs-CZ" altLang="en-US" sz="2000" dirty="0"/>
              <a:t>, HI</a:t>
            </a:r>
          </a:p>
          <a:p>
            <a:pPr eaLnBrk="1" hangingPunct="1">
              <a:buFont typeface="Wingdings" pitchFamily="2" charset="2"/>
              <a:buNone/>
            </a:pPr>
            <a:r>
              <a:rPr lang="cs-CZ" altLang="en-US" sz="2000" dirty="0"/>
              <a:t>	snadno zkapalnitelné, fyziologicky dráždivé, leptající, jedovaté plyny</a:t>
            </a:r>
          </a:p>
          <a:p>
            <a:pPr eaLnBrk="1" hangingPunct="1">
              <a:buFont typeface="Wingdings" pitchFamily="2" charset="2"/>
              <a:buNone/>
            </a:pPr>
            <a:endParaRPr lang="cs-CZ" altLang="en-US" sz="2000" dirty="0"/>
          </a:p>
          <a:p>
            <a:pPr eaLnBrk="1" hangingPunct="1">
              <a:buFont typeface="Wingdings" pitchFamily="2" charset="2"/>
              <a:buNone/>
            </a:pPr>
            <a:endParaRPr lang="cs-CZ" altLang="en-US" sz="2000" dirty="0"/>
          </a:p>
          <a:p>
            <a:pPr eaLnBrk="1" hangingPunct="1">
              <a:buFont typeface="Wingdings" pitchFamily="2" charset="2"/>
              <a:buNone/>
            </a:pPr>
            <a:endParaRPr lang="cs-CZ" altLang="en-US" sz="2000" dirty="0"/>
          </a:p>
          <a:p>
            <a:pPr eaLnBrk="1" hangingPunct="1">
              <a:buFont typeface="Wingdings" pitchFamily="2" charset="2"/>
              <a:buNone/>
            </a:pPr>
            <a:endParaRPr lang="cs-CZ" altLang="en-US" sz="2000" dirty="0"/>
          </a:p>
          <a:p>
            <a:pPr eaLnBrk="1" hangingPunct="1">
              <a:buFont typeface="Wingdings" pitchFamily="2" charset="2"/>
              <a:buNone/>
            </a:pPr>
            <a:endParaRPr lang="cs-CZ" altLang="en-US" sz="2000" dirty="0"/>
          </a:p>
          <a:p>
            <a:pPr eaLnBrk="1" hangingPunct="1">
              <a:buFont typeface="Wingdings" pitchFamily="2" charset="2"/>
              <a:buNone/>
            </a:pPr>
            <a:endParaRPr lang="cs-CZ" altLang="en-US" sz="2000" dirty="0"/>
          </a:p>
        </p:txBody>
      </p:sp>
      <p:pic>
        <p:nvPicPr>
          <p:cNvPr id="78850" name="Picture 2" descr="VÃ½sledek obrÃ¡zku pro boiling points hydrogen hali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5003" y="274638"/>
            <a:ext cx="5290914" cy="23752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D17A50CA-5CFF-FB5F-E00E-E02CEE857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04" y="3313554"/>
            <a:ext cx="4823812" cy="20240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8091F27B-3033-2FB3-6628-FBD0A54C5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971" y="3214396"/>
            <a:ext cx="282892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a:extLst>
              <a:ext uri="{FF2B5EF4-FFF2-40B4-BE49-F238E27FC236}">
                <a16:creationId xmlns:a16="http://schemas.microsoft.com/office/drawing/2014/main" id="{EE57939E-0EA4-49AE-8F16-B9B1B6F25A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04" y="5612725"/>
            <a:ext cx="4223737" cy="936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9990C55D-DD58-2F9E-23E9-614750C841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0620" y="5612725"/>
            <a:ext cx="3343276" cy="833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19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ydrogen halide - Wikipedia">
            <a:extLst>
              <a:ext uri="{FF2B5EF4-FFF2-40B4-BE49-F238E27FC236}">
                <a16:creationId xmlns:a16="http://schemas.microsoft.com/office/drawing/2014/main" id="{EDAEF8B7-C62B-4A7F-A1B3-12230993F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09" y="4472785"/>
            <a:ext cx="3227749" cy="214510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C1675016-2626-4B9B-8841-B5132A53314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104" name="Picture 8">
            <a:extLst>
              <a:ext uri="{FF2B5EF4-FFF2-40B4-BE49-F238E27FC236}">
                <a16:creationId xmlns:a16="http://schemas.microsoft.com/office/drawing/2014/main" id="{D9C2FD5B-C476-413C-852C-B0D13EF9C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3072" y="4339427"/>
            <a:ext cx="2656797" cy="99768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4A946909-B4C4-4C6F-A90A-FCA2A9B1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870" y="3912975"/>
            <a:ext cx="3799344" cy="263881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06DBB9B2-6153-82FA-332B-FF4114BBA10B}"/>
              </a:ext>
            </a:extLst>
          </p:cNvPr>
          <p:cNvSpPr txBox="1"/>
          <p:nvPr/>
        </p:nvSpPr>
        <p:spPr>
          <a:xfrm>
            <a:off x="270909" y="377252"/>
            <a:ext cx="8667818" cy="3600986"/>
          </a:xfrm>
          <a:prstGeom prst="rect">
            <a:avLst/>
          </a:prstGeom>
          <a:noFill/>
        </p:spPr>
        <p:txBody>
          <a:bodyPr wrap="square">
            <a:spAutoFit/>
          </a:bodyPr>
          <a:lstStyle/>
          <a:p>
            <a:pPr marL="0" indent="0">
              <a:lnSpc>
                <a:spcPct val="100000"/>
              </a:lnSpc>
              <a:buNone/>
            </a:pPr>
            <a:r>
              <a:rPr lang="cs-CZ" altLang="en-US" sz="2000" dirty="0">
                <a:cs typeface="Arial" panose="020B0604020202020204" pitchFamily="34" charset="0"/>
              </a:rPr>
              <a:t>snadno se rozpouštějí v </a:t>
            </a:r>
            <a:r>
              <a:rPr lang="cs-CZ" altLang="en-US" sz="2000" dirty="0" err="1">
                <a:cs typeface="Arial" panose="020B0604020202020204" pitchFamily="34" charset="0"/>
              </a:rPr>
              <a:t>H</a:t>
            </a:r>
            <a:r>
              <a:rPr lang="cs-CZ" altLang="en-US" sz="2000" baseline="-25000" dirty="0" err="1">
                <a:cs typeface="Arial" panose="020B0604020202020204" pitchFamily="34" charset="0"/>
              </a:rPr>
              <a:t>2</a:t>
            </a:r>
            <a:r>
              <a:rPr lang="cs-CZ" altLang="en-US" sz="2000" dirty="0" err="1">
                <a:cs typeface="Arial" panose="020B0604020202020204" pitchFamily="34" charset="0"/>
              </a:rPr>
              <a:t>O</a:t>
            </a:r>
            <a:r>
              <a:rPr lang="cs-CZ" altLang="en-US" sz="2000" dirty="0">
                <a:cs typeface="Arial" panose="020B0604020202020204" pitchFamily="34" charset="0"/>
              </a:rPr>
              <a:t> na roztoky </a:t>
            </a:r>
            <a:r>
              <a:rPr lang="cs-CZ" altLang="en-US" sz="2000" u="sng" dirty="0" err="1">
                <a:cs typeface="Arial" panose="020B0604020202020204" pitchFamily="34" charset="0"/>
              </a:rPr>
              <a:t>halogenvodíkových</a:t>
            </a:r>
            <a:r>
              <a:rPr lang="cs-CZ" altLang="en-US" sz="2000" u="sng" dirty="0">
                <a:cs typeface="Arial" panose="020B0604020202020204" pitchFamily="34" charset="0"/>
              </a:rPr>
              <a:t> kyselin</a:t>
            </a:r>
          </a:p>
          <a:p>
            <a:pPr marL="0" indent="0">
              <a:lnSpc>
                <a:spcPct val="100000"/>
              </a:lnSpc>
              <a:buNone/>
            </a:pPr>
            <a:endParaRPr lang="cs-CZ" altLang="en-US" sz="2000" dirty="0">
              <a:cs typeface="Arial" panose="020B0604020202020204" pitchFamily="34" charset="0"/>
            </a:endParaRPr>
          </a:p>
          <a:p>
            <a:pPr marL="0" indent="0">
              <a:lnSpc>
                <a:spcPct val="100000"/>
              </a:lnSpc>
              <a:buNone/>
            </a:pPr>
            <a:r>
              <a:rPr lang="cs-CZ" altLang="en-US" sz="2000" b="1" dirty="0" err="1">
                <a:cs typeface="Arial" panose="020B0604020202020204" pitchFamily="34" charset="0"/>
              </a:rPr>
              <a:t>Halogenvodíkové</a:t>
            </a:r>
            <a:r>
              <a:rPr lang="cs-CZ" altLang="en-US" sz="2000" b="1" dirty="0">
                <a:cs typeface="Arial" panose="020B0604020202020204" pitchFamily="34" charset="0"/>
              </a:rPr>
              <a:t> kyseliny - </a:t>
            </a:r>
            <a:r>
              <a:rPr lang="cs-CZ" altLang="en-US" sz="2000" dirty="0">
                <a:cs typeface="Arial" panose="020B0604020202020204" pitchFamily="34" charset="0"/>
              </a:rPr>
              <a:t>odstupňovanou kyselost (vliv velikosti aniontu)</a:t>
            </a:r>
          </a:p>
          <a:p>
            <a:pPr eaLnBrk="1" hangingPunct="1">
              <a:lnSpc>
                <a:spcPct val="100000"/>
              </a:lnSpc>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HI</a:t>
            </a:r>
            <a:r>
              <a:rPr lang="cs-CZ" altLang="en-US" sz="2000" dirty="0">
                <a:cs typeface="Arial" panose="020B0604020202020204" pitchFamily="34" charset="0"/>
              </a:rPr>
              <a:t> je nejsilnější </a:t>
            </a:r>
            <a:r>
              <a:rPr lang="cs-CZ" altLang="en-US" sz="2000" dirty="0" err="1">
                <a:cs typeface="Arial" panose="020B0604020202020204" pitchFamily="34" charset="0"/>
              </a:rPr>
              <a:t>halogenvodíková</a:t>
            </a:r>
            <a:r>
              <a:rPr lang="cs-CZ" altLang="en-US" sz="2000" dirty="0">
                <a:cs typeface="Arial" panose="020B0604020202020204" pitchFamily="34" charset="0"/>
              </a:rPr>
              <a:t> kyselina</a:t>
            </a:r>
          </a:p>
          <a:p>
            <a:pPr marL="0" indent="0">
              <a:lnSpc>
                <a:spcPct val="100000"/>
              </a:lnSpc>
              <a:buNone/>
            </a:pPr>
            <a:endParaRPr lang="cs-CZ" altLang="en-US" sz="2000" dirty="0">
              <a:cs typeface="Arial" panose="020B0604020202020204" pitchFamily="34" charset="0"/>
            </a:endParaRPr>
          </a:p>
          <a:p>
            <a:pPr marL="0" indent="0">
              <a:lnSpc>
                <a:spcPct val="100000"/>
              </a:lnSpc>
              <a:buNone/>
            </a:pPr>
            <a:r>
              <a:rPr lang="cs-CZ" altLang="en-US" sz="2000" dirty="0">
                <a:cs typeface="Arial" panose="020B0604020202020204" pitchFamily="34" charset="0"/>
              </a:rPr>
              <a:t>Klesající stálost vazby H-X se u </a:t>
            </a:r>
            <a:r>
              <a:rPr lang="cs-CZ" altLang="en-US" sz="2000" dirty="0" err="1">
                <a:cs typeface="Arial" panose="020B0604020202020204" pitchFamily="34" charset="0"/>
              </a:rPr>
              <a:t>HBr</a:t>
            </a:r>
            <a:r>
              <a:rPr lang="cs-CZ" altLang="en-US" sz="2000" dirty="0">
                <a:cs typeface="Arial" panose="020B0604020202020204" pitchFamily="34" charset="0"/>
              </a:rPr>
              <a:t> a </a:t>
            </a:r>
            <a:r>
              <a:rPr lang="cs-CZ" altLang="en-US" sz="2000" dirty="0" err="1">
                <a:cs typeface="Arial" panose="020B0604020202020204" pitchFamily="34" charset="0"/>
              </a:rPr>
              <a:t>HI</a:t>
            </a:r>
            <a:r>
              <a:rPr lang="cs-CZ" altLang="en-US" sz="2000" dirty="0">
                <a:cs typeface="Arial" panose="020B0604020202020204" pitchFamily="34" charset="0"/>
              </a:rPr>
              <a:t> projevuje též v snadném uvolnění halogenů a jejich redukční působení</a:t>
            </a:r>
          </a:p>
          <a:p>
            <a:pPr marL="0" indent="0">
              <a:lnSpc>
                <a:spcPct val="100000"/>
              </a:lnSpc>
              <a:buNone/>
            </a:pPr>
            <a:endParaRPr lang="cs-CZ" altLang="en-US" sz="2000" dirty="0">
              <a:cs typeface="Arial" panose="020B0604020202020204" pitchFamily="34" charset="0"/>
            </a:endParaRPr>
          </a:p>
          <a:p>
            <a:pPr marL="0" indent="0">
              <a:lnSpc>
                <a:spcPct val="100000"/>
              </a:lnSpc>
              <a:buNone/>
            </a:pPr>
            <a:r>
              <a:rPr lang="cs-CZ" altLang="en-US" sz="2000" dirty="0" err="1">
                <a:cs typeface="Arial" panose="020B0604020202020204" pitchFamily="34" charset="0"/>
              </a:rPr>
              <a:t>HBr</a:t>
            </a:r>
            <a:r>
              <a:rPr lang="cs-CZ" altLang="en-US" sz="2000" dirty="0">
                <a:cs typeface="Arial" panose="020B0604020202020204" pitchFamily="34" charset="0"/>
              </a:rPr>
              <a:t> a </a:t>
            </a:r>
            <a:r>
              <a:rPr lang="cs-CZ" altLang="en-US" sz="2000" dirty="0" err="1">
                <a:cs typeface="Arial" panose="020B0604020202020204" pitchFamily="34" charset="0"/>
              </a:rPr>
              <a:t>HI</a:t>
            </a:r>
            <a:r>
              <a:rPr lang="cs-CZ" altLang="en-US" sz="2000" dirty="0">
                <a:cs typeface="Arial" panose="020B0604020202020204" pitchFamily="34" charset="0"/>
              </a:rPr>
              <a:t> </a:t>
            </a:r>
            <a:r>
              <a:rPr lang="cs-CZ" altLang="en-US" sz="2000" u="sng" dirty="0">
                <a:cs typeface="Arial" panose="020B0604020202020204" pitchFamily="34" charset="0"/>
              </a:rPr>
              <a:t>nelze připravit rozkladem alkalických halogenidů</a:t>
            </a:r>
            <a:r>
              <a:rPr lang="cs-CZ" altLang="en-US" sz="2000" dirty="0">
                <a:cs typeface="Arial" panose="020B0604020202020204" pitchFamily="34" charset="0"/>
              </a:rPr>
              <a:t> např. </a:t>
            </a:r>
            <a:r>
              <a:rPr lang="cs-CZ" altLang="en-US" sz="2000" dirty="0" err="1">
                <a:cs typeface="Arial" panose="020B0604020202020204" pitchFamily="34" charset="0"/>
              </a:rPr>
              <a:t>konc</a:t>
            </a:r>
            <a:r>
              <a:rPr lang="cs-CZ" altLang="en-US" sz="2000" dirty="0">
                <a:cs typeface="Arial" panose="020B0604020202020204" pitchFamily="34" charset="0"/>
              </a:rPr>
              <a:t>. </a:t>
            </a:r>
            <a:r>
              <a:rPr lang="cs-CZ" altLang="en-US" sz="2000" dirty="0" err="1">
                <a:cs typeface="Arial" panose="020B0604020202020204" pitchFamily="34" charset="0"/>
              </a:rPr>
              <a:t>H</a:t>
            </a:r>
            <a:r>
              <a:rPr lang="cs-CZ" altLang="en-US" sz="2000" baseline="-25000" dirty="0" err="1">
                <a:cs typeface="Arial" panose="020B0604020202020204" pitchFamily="34" charset="0"/>
              </a:rPr>
              <a:t>2</a:t>
            </a:r>
            <a:r>
              <a:rPr lang="cs-CZ" altLang="en-US" sz="2000" dirty="0" err="1">
                <a:cs typeface="Arial" panose="020B0604020202020204" pitchFamily="34" charset="0"/>
              </a:rPr>
              <a:t>SO</a:t>
            </a:r>
            <a:r>
              <a:rPr lang="cs-CZ" altLang="en-US" sz="2000" baseline="-25000" dirty="0" err="1">
                <a:cs typeface="Arial" panose="020B0604020202020204" pitchFamily="34" charset="0"/>
              </a:rPr>
              <a:t>4</a:t>
            </a:r>
            <a:r>
              <a:rPr lang="cs-CZ" altLang="en-US" sz="2000" dirty="0">
                <a:cs typeface="Arial" panose="020B0604020202020204" pitchFamily="34" charset="0"/>
              </a:rPr>
              <a:t>, vznikající </a:t>
            </a:r>
            <a:r>
              <a:rPr lang="cs-CZ" altLang="en-US" sz="2000" dirty="0" err="1">
                <a:cs typeface="Arial" panose="020B0604020202020204" pitchFamily="34" charset="0"/>
              </a:rPr>
              <a:t>HBr</a:t>
            </a:r>
            <a:r>
              <a:rPr lang="cs-CZ" altLang="en-US" sz="2000" dirty="0">
                <a:cs typeface="Arial" panose="020B0604020202020204" pitchFamily="34" charset="0"/>
              </a:rPr>
              <a:t> nebo </a:t>
            </a:r>
            <a:r>
              <a:rPr lang="cs-CZ" altLang="en-US" sz="2000" dirty="0" err="1">
                <a:cs typeface="Arial" panose="020B0604020202020204" pitchFamily="34" charset="0"/>
              </a:rPr>
              <a:t>HI</a:t>
            </a:r>
            <a:r>
              <a:rPr lang="cs-CZ" altLang="en-US" sz="2000" dirty="0">
                <a:cs typeface="Arial" panose="020B0604020202020204" pitchFamily="34" charset="0"/>
              </a:rPr>
              <a:t> redukuje </a:t>
            </a:r>
            <a:r>
              <a:rPr lang="cs-CZ" altLang="en-US" sz="2000" dirty="0" err="1">
                <a:cs typeface="Arial" panose="020B0604020202020204" pitchFamily="34" charset="0"/>
              </a:rPr>
              <a:t>H</a:t>
            </a:r>
            <a:r>
              <a:rPr lang="cs-CZ" altLang="en-US" sz="2000" baseline="-25000" dirty="0" err="1">
                <a:cs typeface="Arial" panose="020B0604020202020204" pitchFamily="34" charset="0"/>
              </a:rPr>
              <a:t>2</a:t>
            </a:r>
            <a:r>
              <a:rPr lang="cs-CZ" altLang="en-US" sz="2000" dirty="0" err="1">
                <a:cs typeface="Arial" panose="020B0604020202020204" pitchFamily="34" charset="0"/>
              </a:rPr>
              <a:t>SO</a:t>
            </a:r>
            <a:r>
              <a:rPr lang="cs-CZ" altLang="en-US" sz="2000" baseline="-25000" dirty="0" err="1">
                <a:cs typeface="Arial" panose="020B0604020202020204" pitchFamily="34" charset="0"/>
              </a:rPr>
              <a:t>4</a:t>
            </a:r>
            <a:r>
              <a:rPr lang="cs-CZ" altLang="en-US" sz="2000" dirty="0">
                <a:cs typeface="Arial" panose="020B0604020202020204" pitchFamily="34" charset="0"/>
              </a:rPr>
              <a:t>: </a:t>
            </a:r>
          </a:p>
          <a:p>
            <a:pPr marL="0" indent="0">
              <a:lnSpc>
                <a:spcPct val="100000"/>
              </a:lnSpc>
              <a:buNone/>
            </a:pPr>
            <a:endParaRPr lang="cs-CZ" altLang="en-US" sz="800" dirty="0">
              <a:cs typeface="Arial" panose="020B0604020202020204" pitchFamily="34" charset="0"/>
            </a:endParaRPr>
          </a:p>
          <a:p>
            <a:pPr eaLnBrk="1" hangingPunct="1">
              <a:lnSpc>
                <a:spcPct val="100000"/>
              </a:lnSpc>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2HI</a:t>
            </a:r>
            <a:r>
              <a:rPr lang="cs-CZ" altLang="en-US" sz="2000" dirty="0">
                <a:cs typeface="Arial" panose="020B0604020202020204" pitchFamily="34" charset="0"/>
              </a:rPr>
              <a:t> + </a:t>
            </a:r>
            <a:r>
              <a:rPr lang="cs-CZ" altLang="en-US" sz="2000" dirty="0" err="1">
                <a:cs typeface="Arial" panose="020B0604020202020204" pitchFamily="34" charset="0"/>
              </a:rPr>
              <a:t>H</a:t>
            </a:r>
            <a:r>
              <a:rPr lang="cs-CZ" altLang="en-US" sz="2000" baseline="-25000" dirty="0" err="1">
                <a:cs typeface="Arial" panose="020B0604020202020204" pitchFamily="34" charset="0"/>
              </a:rPr>
              <a:t>2</a:t>
            </a:r>
            <a:r>
              <a:rPr lang="cs-CZ" altLang="en-US" sz="2000" dirty="0" err="1">
                <a:cs typeface="Arial" panose="020B0604020202020204" pitchFamily="34" charset="0"/>
              </a:rPr>
              <a:t>SO</a:t>
            </a:r>
            <a:r>
              <a:rPr lang="cs-CZ" altLang="en-US" sz="2000" baseline="-25000" dirty="0" err="1">
                <a:cs typeface="Arial" panose="020B0604020202020204" pitchFamily="34" charset="0"/>
              </a:rPr>
              <a:t>4</a:t>
            </a:r>
            <a:r>
              <a:rPr lang="cs-CZ" altLang="en-US" sz="2000" baseline="-25000" dirty="0">
                <a:cs typeface="Arial" panose="020B0604020202020204" pitchFamily="34" charset="0"/>
              </a:rPr>
              <a:t> </a:t>
            </a: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I</a:t>
            </a:r>
            <a:r>
              <a:rPr lang="cs-CZ" altLang="en-US" sz="2000" baseline="-25000" dirty="0" err="1">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a:t>
            </a:r>
            <a:r>
              <a:rPr lang="cs-CZ" altLang="en-US" sz="2000" dirty="0" err="1">
                <a:cs typeface="Arial" panose="020B0604020202020204" pitchFamily="34" charset="0"/>
                <a:sym typeface="Symbol" pitchFamily="18" charset="2"/>
              </a:rPr>
              <a:t>SO</a:t>
            </a:r>
            <a:r>
              <a:rPr lang="cs-CZ" altLang="en-US" sz="2000" baseline="-25000" dirty="0" err="1">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a:t>
            </a:r>
            <a:r>
              <a:rPr lang="cs-CZ" altLang="en-US" sz="2000" dirty="0" err="1">
                <a:cs typeface="Arial" panose="020B0604020202020204" pitchFamily="34" charset="0"/>
                <a:sym typeface="Symbol" pitchFamily="18" charset="2"/>
              </a:rPr>
              <a:t>2H</a:t>
            </a:r>
            <a:r>
              <a:rPr lang="cs-CZ" altLang="en-US" sz="2000" baseline="-25000" dirty="0" err="1">
                <a:cs typeface="Arial" panose="020B0604020202020204" pitchFamily="34" charset="0"/>
                <a:sym typeface="Symbol" pitchFamily="18" charset="2"/>
              </a:rPr>
              <a:t>2</a:t>
            </a:r>
            <a:r>
              <a:rPr lang="cs-CZ" altLang="en-US" sz="2000" dirty="0" err="1">
                <a:cs typeface="Arial" panose="020B0604020202020204" pitchFamily="34" charset="0"/>
                <a:sym typeface="Symbol" pitchFamily="18" charset="2"/>
              </a:rPr>
              <a:t>O</a:t>
            </a:r>
            <a:endParaRPr lang="cs-CZ" altLang="en-US" sz="2000" dirty="0">
              <a:cs typeface="Arial" panose="020B0604020202020204" pitchFamily="34" charset="0"/>
              <a:sym typeface="Symbol" pitchFamily="18" charset="2"/>
            </a:endParaRPr>
          </a:p>
        </p:txBody>
      </p:sp>
    </p:spTree>
    <p:extLst>
      <p:ext uri="{BB962C8B-B14F-4D97-AF65-F5344CB8AC3E}">
        <p14:creationId xmlns:p14="http://schemas.microsoft.com/office/powerpoint/2010/main" val="38058439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152400" y="228600"/>
            <a:ext cx="8851641" cy="6477000"/>
          </a:xfrm>
        </p:spPr>
        <p:txBody>
          <a:bodyPr>
            <a:noAutofit/>
          </a:bodyPr>
          <a:lstStyle/>
          <a:p>
            <a:pPr marL="0" indent="0" algn="ctr">
              <a:lnSpc>
                <a:spcPct val="100000"/>
              </a:lnSpc>
              <a:buNone/>
            </a:pPr>
            <a:r>
              <a:rPr lang="cs-CZ" altLang="en-US" sz="2000" b="1" dirty="0">
                <a:cs typeface="Arial" panose="020B0604020202020204" pitchFamily="34" charset="0"/>
              </a:rPr>
              <a:t>Příprava halogenvodíků</a:t>
            </a:r>
          </a:p>
          <a:p>
            <a:pPr marL="0" indent="0">
              <a:lnSpc>
                <a:spcPct val="100000"/>
              </a:lnSpc>
              <a:buNone/>
            </a:pPr>
            <a:r>
              <a:rPr lang="cs-CZ" altLang="en-US" sz="2000" b="1" dirty="0">
                <a:cs typeface="Arial" panose="020B0604020202020204" pitchFamily="34" charset="0"/>
                <a:sym typeface="Symbol" pitchFamily="18" charset="2"/>
              </a:rPr>
              <a:t>Fluorovodík </a:t>
            </a:r>
            <a:r>
              <a:rPr lang="cs-CZ" altLang="en-US" sz="2000" b="1" dirty="0">
                <a:cs typeface="Arial" panose="020B0604020202020204" pitchFamily="34" charset="0"/>
              </a:rPr>
              <a:t>(</a:t>
            </a:r>
            <a:r>
              <a:rPr lang="cs-CZ" altLang="en-US" sz="2000" b="1" dirty="0" err="1">
                <a:cs typeface="Arial" panose="020B0604020202020204" pitchFamily="34" charset="0"/>
              </a:rPr>
              <a:t>HF</a:t>
            </a:r>
            <a:r>
              <a:rPr lang="cs-CZ" altLang="en-US" sz="2000" b="1" dirty="0">
                <a:cs typeface="Arial" panose="020B0604020202020204" pitchFamily="34" charset="0"/>
              </a:rPr>
              <a:t>):</a:t>
            </a:r>
          </a:p>
          <a:p>
            <a:pPr eaLnBrk="1" hangingPunct="1">
              <a:lnSpc>
                <a:spcPct val="100000"/>
              </a:lnSpc>
              <a:buFont typeface="Wingdings" pitchFamily="2" charset="2"/>
              <a:buNone/>
            </a:pPr>
            <a:r>
              <a:rPr lang="cs-CZ" altLang="en-US" sz="2000" dirty="0">
                <a:cs typeface="Arial" panose="020B0604020202020204" pitchFamily="34" charset="0"/>
              </a:rPr>
              <a:t>			F</a:t>
            </a:r>
            <a:r>
              <a:rPr lang="cs-CZ" altLang="en-US" sz="2000" baseline="-25000" dirty="0">
                <a:cs typeface="Arial" panose="020B0604020202020204" pitchFamily="34" charset="0"/>
              </a:rPr>
              <a:t>2</a:t>
            </a:r>
            <a:r>
              <a:rPr lang="cs-CZ" altLang="en-US" sz="2000" dirty="0">
                <a:cs typeface="Arial" panose="020B0604020202020204" pitchFamily="34" charset="0"/>
              </a:rPr>
              <a:t> + H</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 2HF</a:t>
            </a:r>
          </a:p>
          <a:p>
            <a:pPr eaLnBrk="1" hangingPunct="1">
              <a:lnSpc>
                <a:spcPct val="100000"/>
              </a:lnSpc>
              <a:buFont typeface="Wingdings" pitchFamily="2" charset="2"/>
              <a:buNone/>
            </a:pPr>
            <a:r>
              <a:rPr lang="cs-CZ" altLang="en-US" sz="2000" dirty="0">
                <a:cs typeface="Arial" panose="020B0604020202020204" pitchFamily="34" charset="0"/>
                <a:sym typeface="Symbol" pitchFamily="18" charset="2"/>
              </a:rPr>
              <a:t>			2F</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+ 2H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4HF + O</a:t>
            </a:r>
            <a:r>
              <a:rPr lang="cs-CZ" altLang="en-US" sz="2000" baseline="-25000" dirty="0">
                <a:cs typeface="Arial" panose="020B0604020202020204" pitchFamily="34" charset="0"/>
                <a:sym typeface="Symbol" pitchFamily="18" charset="2"/>
              </a:rPr>
              <a:t>2</a:t>
            </a:r>
          </a:p>
          <a:p>
            <a:pPr eaLnBrk="1" hangingPunct="1">
              <a:lnSpc>
                <a:spcPct val="100000"/>
              </a:lnSpc>
              <a:buFont typeface="Wingdings" pitchFamily="2" charset="2"/>
              <a:buNone/>
            </a:pPr>
            <a:r>
              <a:rPr lang="cs-CZ" altLang="en-US" sz="2000" dirty="0">
                <a:cs typeface="Arial" panose="020B0604020202020204" pitchFamily="34" charset="0"/>
                <a:sym typeface="Symbol" pitchFamily="18" charset="2"/>
              </a:rPr>
              <a:t>			CaF</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SO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CaSO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+ 2HF </a:t>
            </a:r>
          </a:p>
          <a:p>
            <a:pPr marL="0" indent="0">
              <a:lnSpc>
                <a:spcPct val="100000"/>
              </a:lnSpc>
              <a:buNone/>
            </a:pPr>
            <a:endParaRPr lang="cs-CZ" altLang="en-US" sz="800" b="1" dirty="0">
              <a:cs typeface="Arial" panose="020B0604020202020204" pitchFamily="34" charset="0"/>
              <a:sym typeface="Symbol" pitchFamily="18" charset="2"/>
            </a:endParaRPr>
          </a:p>
          <a:p>
            <a:pPr marL="0" indent="0">
              <a:lnSpc>
                <a:spcPct val="100000"/>
              </a:lnSpc>
              <a:buNone/>
            </a:pPr>
            <a:r>
              <a:rPr lang="cs-CZ" altLang="en-US" sz="2000" b="1" dirty="0">
                <a:cs typeface="Arial" panose="020B0604020202020204" pitchFamily="34" charset="0"/>
                <a:sym typeface="Symbol" pitchFamily="18" charset="2"/>
              </a:rPr>
              <a:t>Chlorovodík (</a:t>
            </a:r>
            <a:r>
              <a:rPr lang="cs-CZ" altLang="en-US" sz="2000" b="1" dirty="0" err="1">
                <a:cs typeface="Arial" panose="020B0604020202020204" pitchFamily="34" charset="0"/>
                <a:sym typeface="Symbol" pitchFamily="18" charset="2"/>
              </a:rPr>
              <a:t>HCl</a:t>
            </a:r>
            <a:r>
              <a:rPr lang="cs-CZ" altLang="en-US" sz="2000" b="1" dirty="0">
                <a:cs typeface="Arial" panose="020B0604020202020204" pitchFamily="34" charset="0"/>
                <a:sym typeface="Symbol" pitchFamily="18" charset="2"/>
              </a:rPr>
              <a:t>):</a:t>
            </a:r>
          </a:p>
          <a:p>
            <a:pPr eaLnBrk="1" hangingPunct="1">
              <a:lnSpc>
                <a:spcPct val="100000"/>
              </a:lnSpc>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NaCl</a:t>
            </a:r>
            <a:r>
              <a:rPr lang="cs-CZ" altLang="en-US" sz="2000" dirty="0">
                <a:cs typeface="Arial" panose="020B0604020202020204" pitchFamily="34" charset="0"/>
                <a:sym typeface="Symbol" pitchFamily="18" charset="2"/>
              </a:rPr>
              <a:t> +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SO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a:t>
            </a:r>
            <a:r>
              <a:rPr lang="cs-CZ" altLang="en-US" sz="2000" dirty="0" err="1">
                <a:cs typeface="Arial" panose="020B0604020202020204" pitchFamily="34" charset="0"/>
                <a:sym typeface="Symbol" pitchFamily="18" charset="2"/>
              </a:rPr>
              <a:t>HCl</a:t>
            </a:r>
            <a:r>
              <a:rPr lang="cs-CZ" altLang="en-US" sz="2000" dirty="0">
                <a:cs typeface="Arial" panose="020B0604020202020204" pitchFamily="34" charset="0"/>
                <a:sym typeface="Symbol" pitchFamily="18" charset="2"/>
              </a:rPr>
              <a:t> + NaHSO</a:t>
            </a:r>
            <a:r>
              <a:rPr lang="cs-CZ" altLang="en-US" sz="2000" baseline="-25000" dirty="0">
                <a:cs typeface="Arial" panose="020B0604020202020204" pitchFamily="34" charset="0"/>
                <a:sym typeface="Symbol" pitchFamily="18" charset="2"/>
              </a:rPr>
              <a:t>4</a:t>
            </a:r>
          </a:p>
          <a:p>
            <a:pPr eaLnBrk="1" hangingPunct="1">
              <a:lnSpc>
                <a:spcPct val="100000"/>
              </a:lnSpc>
              <a:buFont typeface="Wingdings" pitchFamily="2" charset="2"/>
              <a:buNone/>
            </a:pPr>
            <a:r>
              <a:rPr lang="cs-CZ" altLang="en-US" sz="2000" baseline="-25000"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(vytěsněním z chloridům méně těkavou kyselinou)</a:t>
            </a:r>
          </a:p>
          <a:p>
            <a:pPr eaLnBrk="1" hangingPunct="1">
              <a:lnSpc>
                <a:spcPct val="100000"/>
              </a:lnSpc>
              <a:buFont typeface="Wingdings" pitchFamily="2" charset="2"/>
              <a:buNone/>
            </a:pPr>
            <a:endParaRPr lang="cs-CZ" altLang="en-US" sz="800" dirty="0">
              <a:cs typeface="Arial" panose="020B0604020202020204" pitchFamily="34" charset="0"/>
              <a:sym typeface="Symbol" pitchFamily="18" charset="2"/>
            </a:endParaRPr>
          </a:p>
          <a:p>
            <a:pPr eaLnBrk="1" hangingPunct="1">
              <a:lnSpc>
                <a:spcPct val="100000"/>
              </a:lnSpc>
              <a:buFont typeface="Wingdings" pitchFamily="2" charset="2"/>
              <a:buNone/>
            </a:pPr>
            <a:r>
              <a:rPr lang="cs-CZ" altLang="en-US" sz="2000" dirty="0">
                <a:cs typeface="Arial" panose="020B0604020202020204" pitchFamily="34" charset="0"/>
                <a:sym typeface="Symbol" pitchFamily="18" charset="2"/>
              </a:rPr>
              <a:t>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Cl</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2 </a:t>
            </a:r>
            <a:r>
              <a:rPr lang="cs-CZ" altLang="en-US" sz="2000" dirty="0" err="1">
                <a:cs typeface="Arial" panose="020B0604020202020204" pitchFamily="34" charset="0"/>
                <a:sym typeface="Symbol" pitchFamily="18" charset="2"/>
              </a:rPr>
              <a:t>HCl</a:t>
            </a:r>
            <a:r>
              <a:rPr lang="cs-CZ" altLang="en-US" sz="2000" dirty="0">
                <a:cs typeface="Arial" panose="020B0604020202020204" pitchFamily="34" charset="0"/>
                <a:sym typeface="Symbol" pitchFamily="18" charset="2"/>
              </a:rPr>
              <a:t>  (akt. uhlí, T= 140</a:t>
            </a:r>
            <a:r>
              <a:rPr lang="cs-CZ" altLang="en-US" sz="2000" baseline="30000" dirty="0">
                <a:cs typeface="Arial" panose="020B0604020202020204" pitchFamily="34" charset="0"/>
                <a:sym typeface="Symbol" pitchFamily="18" charset="2"/>
              </a:rPr>
              <a:t>0</a:t>
            </a:r>
            <a:r>
              <a:rPr lang="cs-CZ" altLang="en-US" sz="2000" dirty="0">
                <a:cs typeface="Arial" panose="020B0604020202020204" pitchFamily="34" charset="0"/>
                <a:sym typeface="Symbol" pitchFamily="18" charset="2"/>
              </a:rPr>
              <a:t>C)</a:t>
            </a:r>
          </a:p>
          <a:p>
            <a:pPr eaLnBrk="1" hangingPunct="1">
              <a:lnSpc>
                <a:spcPct val="100000"/>
              </a:lnSpc>
              <a:buFont typeface="Wingdings" pitchFamily="2" charset="2"/>
              <a:buNone/>
            </a:pPr>
            <a:r>
              <a:rPr lang="cs-CZ" altLang="en-US" sz="2000" dirty="0">
                <a:cs typeface="Arial" panose="020B0604020202020204" pitchFamily="34" charset="0"/>
                <a:sym typeface="Symbol" pitchFamily="18" charset="2"/>
              </a:rPr>
              <a:t>	- nutná značná opatrnost, třaskavá chlorová směs, vybuchuje po ohřevu či UV světlem v důsledku řetěz</a:t>
            </a:r>
            <a:r>
              <a:rPr lang="en-US" altLang="en-US" sz="2000" dirty="0" err="1">
                <a:cs typeface="Arial" panose="020B0604020202020204" pitchFamily="34" charset="0"/>
                <a:sym typeface="Symbol" pitchFamily="18" charset="2"/>
              </a:rPr>
              <a:t>ov</a:t>
            </a:r>
            <a:r>
              <a:rPr lang="cs-CZ" altLang="en-US" sz="2000" dirty="0">
                <a:cs typeface="Arial" panose="020B0604020202020204" pitchFamily="34" charset="0"/>
                <a:sym typeface="Symbol" pitchFamily="18" charset="2"/>
              </a:rPr>
              <a:t>é reakce:</a:t>
            </a:r>
          </a:p>
          <a:p>
            <a:pPr>
              <a:lnSpc>
                <a:spcPct val="100000"/>
              </a:lnSpc>
              <a:buNone/>
            </a:pPr>
            <a:r>
              <a:rPr lang="cs-CZ" altLang="en-US" sz="2000" dirty="0">
                <a:cs typeface="Arial" panose="020B0604020202020204" pitchFamily="34" charset="0"/>
              </a:rPr>
              <a:t>				Cl</a:t>
            </a:r>
            <a:r>
              <a:rPr lang="cs-CZ" altLang="en-US" sz="2000" baseline="-25000" dirty="0">
                <a:cs typeface="Arial" panose="020B0604020202020204" pitchFamily="34" charset="0"/>
              </a:rPr>
              <a:t>2</a:t>
            </a:r>
            <a:r>
              <a:rPr lang="cs-CZ" altLang="en-US" sz="2000" dirty="0">
                <a:cs typeface="Arial" panose="020B0604020202020204" pitchFamily="34" charset="0"/>
              </a:rPr>
              <a:t> + energie </a:t>
            </a:r>
            <a:r>
              <a:rPr lang="cs-CZ" altLang="en-US" sz="2000" dirty="0">
                <a:cs typeface="Arial" panose="020B0604020202020204" pitchFamily="34" charset="0"/>
                <a:sym typeface="Symbol" pitchFamily="18" charset="2"/>
              </a:rPr>
              <a:t> 2 Cl</a:t>
            </a:r>
            <a:r>
              <a:rPr lang="cs-CZ" altLang="en-US" sz="2000" b="1" baseline="30000" dirty="0">
                <a:cs typeface="Arial" panose="020B0604020202020204" pitchFamily="34" charset="0"/>
                <a:sym typeface="Symbol" pitchFamily="18" charset="2"/>
              </a:rPr>
              <a:t>.</a:t>
            </a:r>
          </a:p>
          <a:p>
            <a:pPr>
              <a:lnSpc>
                <a:spcPct val="100000"/>
              </a:lnSpc>
              <a:buNone/>
            </a:pPr>
            <a:r>
              <a:rPr lang="cs-CZ" altLang="en-US" sz="2000" b="1" baseline="30000"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Cl</a:t>
            </a:r>
            <a:r>
              <a:rPr lang="cs-CZ" altLang="en-US" sz="2000" b="1" baseline="30000" dirty="0">
                <a:cs typeface="Arial" panose="020B0604020202020204" pitchFamily="34" charset="0"/>
                <a:sym typeface="Symbol" pitchFamily="18" charset="2"/>
              </a:rPr>
              <a:t>. </a:t>
            </a:r>
            <a:r>
              <a:rPr lang="cs-CZ" altLang="en-US" sz="2000" dirty="0">
                <a:cs typeface="Arial" panose="020B0604020202020204" pitchFamily="34" charset="0"/>
              </a:rPr>
              <a:t>+ H</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HCl</a:t>
            </a:r>
            <a:r>
              <a:rPr lang="cs-CZ" altLang="en-US" sz="2000" dirty="0">
                <a:cs typeface="Arial" panose="020B0604020202020204" pitchFamily="34" charset="0"/>
                <a:sym typeface="Symbol" pitchFamily="18" charset="2"/>
              </a:rPr>
              <a:t> + H</a:t>
            </a:r>
            <a:r>
              <a:rPr lang="cs-CZ" altLang="en-US" sz="2000" b="1" baseline="30000" dirty="0">
                <a:cs typeface="Arial" panose="020B0604020202020204" pitchFamily="34" charset="0"/>
                <a:sym typeface="Symbol" pitchFamily="18" charset="2"/>
              </a:rPr>
              <a:t>.</a:t>
            </a:r>
          </a:p>
          <a:p>
            <a:pPr>
              <a:lnSpc>
                <a:spcPct val="100000"/>
              </a:lnSpc>
              <a:buNone/>
            </a:pPr>
            <a:r>
              <a:rPr lang="cs-CZ" altLang="en-US" sz="2000" b="1" baseline="30000" dirty="0">
                <a:cs typeface="Arial" panose="020B0604020202020204" pitchFamily="34" charset="0"/>
                <a:sym typeface="Symbol" pitchFamily="18" charset="2"/>
              </a:rPr>
              <a:t>				</a:t>
            </a:r>
            <a:r>
              <a:rPr lang="cs-CZ" altLang="en-US" sz="2000" dirty="0">
                <a:cs typeface="Arial" panose="020B0604020202020204" pitchFamily="34" charset="0"/>
                <a:sym typeface="Symbol" pitchFamily="18" charset="2"/>
              </a:rPr>
              <a:t>H</a:t>
            </a:r>
            <a:r>
              <a:rPr lang="cs-CZ" altLang="en-US" sz="2000" b="1" baseline="30000" dirty="0">
                <a:cs typeface="Arial" panose="020B0604020202020204" pitchFamily="34" charset="0"/>
                <a:sym typeface="Symbol" pitchFamily="18" charset="2"/>
              </a:rPr>
              <a:t>. </a:t>
            </a:r>
            <a:r>
              <a:rPr lang="cs-CZ" altLang="en-US" sz="2000" dirty="0">
                <a:cs typeface="Arial" panose="020B0604020202020204" pitchFamily="34" charset="0"/>
              </a:rPr>
              <a:t>+ Cl</a:t>
            </a:r>
            <a:r>
              <a:rPr lang="cs-CZ" altLang="en-US" sz="2000" baseline="-25000" dirty="0">
                <a:cs typeface="Arial" panose="020B0604020202020204" pitchFamily="34" charset="0"/>
              </a:rPr>
              <a:t>2</a:t>
            </a:r>
            <a:r>
              <a:rPr lang="cs-CZ" altLang="en-US" sz="2000" dirty="0">
                <a:cs typeface="Arial" panose="020B0604020202020204" pitchFamily="34" charset="0"/>
              </a:rPr>
              <a:t> </a:t>
            </a: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HCl</a:t>
            </a:r>
            <a:r>
              <a:rPr lang="cs-CZ" altLang="en-US" sz="2000" dirty="0">
                <a:cs typeface="Arial" panose="020B0604020202020204" pitchFamily="34" charset="0"/>
                <a:sym typeface="Symbol" pitchFamily="18" charset="2"/>
              </a:rPr>
              <a:t> + Cl</a:t>
            </a:r>
            <a:endParaRPr lang="cs-CZ" altLang="en-US" sz="2000" baseline="30000" dirty="0">
              <a:cs typeface="Arial" panose="020B0604020202020204" pitchFamily="34" charset="0"/>
              <a:sym typeface="Symbol" pitchFamily="18" charset="2"/>
            </a:endParaRPr>
          </a:p>
        </p:txBody>
      </p:sp>
    </p:spTree>
    <p:extLst>
      <p:ext uri="{BB962C8B-B14F-4D97-AF65-F5344CB8AC3E}">
        <p14:creationId xmlns:p14="http://schemas.microsoft.com/office/powerpoint/2010/main" val="13967080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161731" y="152400"/>
            <a:ext cx="8655698" cy="6553200"/>
          </a:xfrm>
        </p:spPr>
        <p:txBody>
          <a:bodyPr>
            <a:noAutofit/>
          </a:bodyPr>
          <a:lstStyle/>
          <a:p>
            <a:pPr eaLnBrk="1" hangingPunct="1">
              <a:lnSpc>
                <a:spcPct val="80000"/>
              </a:lnSpc>
              <a:buFont typeface="Wingdings" pitchFamily="2" charset="2"/>
              <a:buNone/>
            </a:pPr>
            <a:r>
              <a:rPr lang="cs-CZ" altLang="en-US" sz="2000" dirty="0">
                <a:cs typeface="Arial" panose="020B0604020202020204" pitchFamily="34" charset="0"/>
                <a:sym typeface="Symbol" pitchFamily="18" charset="2"/>
              </a:rPr>
              <a:t>Rozkladem některých kovalentních chloridů vod. parou:</a:t>
            </a:r>
          </a:p>
          <a:p>
            <a:pPr eaLnBrk="1" hangingPunct="1">
              <a:lnSpc>
                <a:spcPct val="80000"/>
              </a:lnSpc>
              <a:buFont typeface="Wingdings" pitchFamily="2" charset="2"/>
              <a:buNone/>
            </a:pPr>
            <a:r>
              <a:rPr lang="cs-CZ" altLang="en-US" sz="2000" dirty="0">
                <a:cs typeface="Arial" panose="020B0604020202020204" pitchFamily="34" charset="0"/>
                <a:sym typeface="Symbol" pitchFamily="18" charset="2"/>
              </a:rPr>
              <a:t>			PCl</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POCl</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 + 2HCl</a:t>
            </a:r>
          </a:p>
          <a:p>
            <a:pPr eaLnBrk="1" hangingPunct="1">
              <a:lnSpc>
                <a:spcPct val="80000"/>
              </a:lnSpc>
              <a:buFont typeface="Wingdings" pitchFamily="2" charset="2"/>
              <a:buNone/>
            </a:pPr>
            <a:r>
              <a:rPr lang="cs-CZ" altLang="en-US" sz="2000" dirty="0">
                <a:cs typeface="Arial" panose="020B0604020202020204" pitchFamily="34" charset="0"/>
                <a:sym typeface="Symbol" pitchFamily="18" charset="2"/>
              </a:rPr>
              <a:t>			POCl</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 + 3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H</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PO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+ 3HCl</a:t>
            </a:r>
          </a:p>
          <a:p>
            <a:pPr eaLnBrk="1" hangingPunct="1">
              <a:lnSpc>
                <a:spcPct val="80000"/>
              </a:lnSpc>
              <a:buFont typeface="Wingdings" pitchFamily="2" charset="2"/>
              <a:buNone/>
            </a:pPr>
            <a:r>
              <a:rPr lang="cs-CZ" altLang="en-US" sz="800" dirty="0">
                <a:cs typeface="Arial" panose="020B0604020202020204" pitchFamily="34" charset="0"/>
                <a:sym typeface="Symbol" pitchFamily="18" charset="2"/>
              </a:rPr>
              <a:t>	</a:t>
            </a:r>
          </a:p>
          <a:p>
            <a:pPr eaLnBrk="1" hangingPunct="1">
              <a:lnSpc>
                <a:spcPct val="80000"/>
              </a:lnSpc>
              <a:buFont typeface="Wingdings" pitchFamily="2" charset="2"/>
              <a:buNone/>
            </a:pPr>
            <a:r>
              <a:rPr lang="cs-CZ" altLang="en-US" sz="2000" dirty="0">
                <a:cs typeface="Arial" panose="020B0604020202020204" pitchFamily="34" charset="0"/>
                <a:sym typeface="Symbol" pitchFamily="18" charset="2"/>
              </a:rPr>
              <a:t>Reakcí chloru s vod. parou na </a:t>
            </a:r>
            <a:r>
              <a:rPr lang="cs-CZ" altLang="en-US" sz="2000" dirty="0" err="1">
                <a:cs typeface="Arial" panose="020B0604020202020204" pitchFamily="34" charset="0"/>
                <a:sym typeface="Symbol" pitchFamily="18" charset="2"/>
              </a:rPr>
              <a:t>rožhaveném</a:t>
            </a:r>
            <a:r>
              <a:rPr lang="cs-CZ" altLang="en-US" sz="2000" dirty="0">
                <a:cs typeface="Arial" panose="020B0604020202020204" pitchFamily="34" charset="0"/>
                <a:sym typeface="Symbol" pitchFamily="18" charset="2"/>
              </a:rPr>
              <a:t> koksu:</a:t>
            </a:r>
          </a:p>
          <a:p>
            <a:pPr eaLnBrk="1" hangingPunct="1">
              <a:lnSpc>
                <a:spcPct val="80000"/>
              </a:lnSpc>
              <a:buFont typeface="Wingdings" pitchFamily="2" charset="2"/>
              <a:buNone/>
            </a:pPr>
            <a:r>
              <a:rPr lang="cs-CZ" altLang="en-US" sz="2000" dirty="0">
                <a:cs typeface="Arial" panose="020B0604020202020204" pitchFamily="34" charset="0"/>
                <a:sym typeface="Symbol" pitchFamily="18" charset="2"/>
              </a:rPr>
              <a:t>			2Cl</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+ 2H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C  CO</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+ 4HCl    (T= 550</a:t>
            </a:r>
            <a:r>
              <a:rPr lang="cs-CZ" altLang="en-US" sz="2000" baseline="30000" dirty="0">
                <a:cs typeface="Arial" panose="020B0604020202020204" pitchFamily="34" charset="0"/>
                <a:sym typeface="Symbol" pitchFamily="18" charset="2"/>
              </a:rPr>
              <a:t>0</a:t>
            </a:r>
            <a:r>
              <a:rPr lang="cs-CZ" altLang="en-US" sz="2000" dirty="0">
                <a:cs typeface="Arial" panose="020B0604020202020204" pitchFamily="34" charset="0"/>
                <a:sym typeface="Symbol" pitchFamily="18" charset="2"/>
              </a:rPr>
              <a:t>C)</a:t>
            </a:r>
          </a:p>
          <a:p>
            <a:pPr eaLnBrk="1" hangingPunct="1">
              <a:lnSpc>
                <a:spcPct val="80000"/>
              </a:lnSpc>
              <a:buFont typeface="Wingdings" pitchFamily="2" charset="2"/>
              <a:buNone/>
            </a:pPr>
            <a:r>
              <a:rPr lang="cs-CZ" altLang="en-US" sz="800" dirty="0">
                <a:cs typeface="Arial" panose="020B0604020202020204" pitchFamily="34" charset="0"/>
                <a:sym typeface="Symbol" pitchFamily="18" charset="2"/>
              </a:rPr>
              <a:t>	</a:t>
            </a:r>
          </a:p>
          <a:p>
            <a:pPr eaLnBrk="1" hangingPunct="1">
              <a:lnSpc>
                <a:spcPct val="80000"/>
              </a:lnSpc>
              <a:buFont typeface="Wingdings" pitchFamily="2" charset="2"/>
              <a:buNone/>
            </a:pPr>
            <a:r>
              <a:rPr lang="cs-CZ" altLang="en-US" sz="2000" dirty="0">
                <a:cs typeface="Arial" panose="020B0604020202020204" pitchFamily="34" charset="0"/>
                <a:sym typeface="Symbol" pitchFamily="18" charset="2"/>
              </a:rPr>
              <a:t>Chlorací </a:t>
            </a:r>
            <a:r>
              <a:rPr lang="cs-CZ" altLang="en-US" sz="2000" dirty="0" err="1">
                <a:cs typeface="Arial" panose="020B0604020202020204" pitchFamily="34" charset="0"/>
                <a:sym typeface="Symbol" pitchFamily="18" charset="2"/>
              </a:rPr>
              <a:t>org</a:t>
            </a:r>
            <a:r>
              <a:rPr lang="cs-CZ" altLang="en-US" sz="2000" dirty="0">
                <a:cs typeface="Arial" panose="020B0604020202020204" pitchFamily="34" charset="0"/>
                <a:sym typeface="Symbol" pitchFamily="18" charset="2"/>
              </a:rPr>
              <a:t>. sloučenin:</a:t>
            </a:r>
          </a:p>
          <a:p>
            <a:pPr eaLnBrk="1" hangingPunct="1">
              <a:lnSpc>
                <a:spcPct val="80000"/>
              </a:lnSpc>
              <a:buFont typeface="Wingdings" pitchFamily="2" charset="2"/>
              <a:buNone/>
            </a:pPr>
            <a:r>
              <a:rPr lang="cs-CZ" altLang="en-US" sz="2000" dirty="0">
                <a:cs typeface="Arial" panose="020B0604020202020204" pitchFamily="34" charset="0"/>
                <a:sym typeface="Symbol" pitchFamily="18" charset="2"/>
              </a:rPr>
              <a:t>			CH</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+ 4Cl</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CCl</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+ 4HCl</a:t>
            </a:r>
          </a:p>
          <a:p>
            <a:pPr eaLnBrk="1" hangingPunct="1">
              <a:lnSpc>
                <a:spcPct val="80000"/>
              </a:lnSpc>
              <a:buFont typeface="Wingdings" pitchFamily="2" charset="2"/>
              <a:buNone/>
            </a:pPr>
            <a:r>
              <a:rPr lang="cs-CZ" altLang="en-US" sz="800" dirty="0">
                <a:cs typeface="Arial" panose="020B0604020202020204" pitchFamily="34" charset="0"/>
                <a:sym typeface="Symbol" pitchFamily="18" charset="2"/>
              </a:rPr>
              <a:t>	</a:t>
            </a:r>
          </a:p>
          <a:p>
            <a:pPr marL="0" indent="0">
              <a:buNone/>
            </a:pPr>
            <a:r>
              <a:rPr lang="cs-CZ" altLang="en-US" sz="2000" b="1" dirty="0">
                <a:cs typeface="Arial" panose="020B0604020202020204" pitchFamily="34" charset="0"/>
              </a:rPr>
              <a:t>Bromovodík (</a:t>
            </a:r>
            <a:r>
              <a:rPr lang="cs-CZ" altLang="en-US" sz="2000" b="1" dirty="0" err="1">
                <a:cs typeface="Arial" panose="020B0604020202020204" pitchFamily="34" charset="0"/>
              </a:rPr>
              <a:t>HBr</a:t>
            </a:r>
            <a:r>
              <a:rPr lang="cs-CZ" altLang="en-US" sz="2000" b="1" dirty="0">
                <a:cs typeface="Arial" panose="020B0604020202020204" pitchFamily="34" charset="0"/>
              </a:rPr>
              <a:t>):</a:t>
            </a:r>
          </a:p>
          <a:p>
            <a:pPr>
              <a:buNone/>
            </a:pPr>
            <a:r>
              <a:rPr lang="cs-CZ" altLang="en-US" sz="2000" dirty="0">
                <a:cs typeface="Arial" panose="020B0604020202020204" pitchFamily="34" charset="0"/>
              </a:rPr>
              <a:t>    Hydrolýza kovalentních bromidů</a:t>
            </a:r>
          </a:p>
          <a:p>
            <a:pPr>
              <a:buNone/>
            </a:pPr>
            <a:r>
              <a:rPr lang="cs-CZ" altLang="en-US" sz="2000" dirty="0">
                <a:cs typeface="Arial" panose="020B0604020202020204" pitchFamily="34" charset="0"/>
              </a:rPr>
              <a:t>			PBr</a:t>
            </a:r>
            <a:r>
              <a:rPr lang="cs-CZ" altLang="en-US" sz="2000" baseline="-25000" dirty="0">
                <a:cs typeface="Arial" panose="020B0604020202020204" pitchFamily="34" charset="0"/>
              </a:rPr>
              <a:t>3</a:t>
            </a:r>
            <a:r>
              <a:rPr lang="cs-CZ" altLang="en-US" sz="2000" dirty="0">
                <a:cs typeface="Arial" panose="020B0604020202020204" pitchFamily="34" charset="0"/>
              </a:rPr>
              <a:t> + 3H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H</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PO</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 + 3 </a:t>
            </a:r>
            <a:r>
              <a:rPr lang="cs-CZ" altLang="en-US" sz="2000" dirty="0" err="1">
                <a:cs typeface="Arial" panose="020B0604020202020204" pitchFamily="34" charset="0"/>
                <a:sym typeface="Symbol" pitchFamily="18" charset="2"/>
              </a:rPr>
              <a:t>HBr</a:t>
            </a:r>
            <a:endParaRPr lang="cs-CZ" altLang="en-US" sz="2000" dirty="0">
              <a:cs typeface="Arial" panose="020B0604020202020204" pitchFamily="34" charset="0"/>
              <a:sym typeface="Symbol" pitchFamily="18" charset="2"/>
            </a:endParaRPr>
          </a:p>
          <a:p>
            <a:pPr>
              <a:buNone/>
            </a:pPr>
            <a:r>
              <a:rPr lang="cs-CZ" altLang="en-US" sz="2000" dirty="0">
                <a:cs typeface="Arial" panose="020B0604020202020204" pitchFamily="34" charset="0"/>
                <a:sym typeface="Symbol" pitchFamily="18" charset="2"/>
              </a:rPr>
              <a:t>			PBr</a:t>
            </a:r>
            <a:r>
              <a:rPr lang="cs-CZ" altLang="en-US" sz="2000" baseline="-25000" dirty="0">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+ 4H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H</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PO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+ 5HBr</a:t>
            </a:r>
          </a:p>
          <a:p>
            <a:pPr>
              <a:buNone/>
            </a:pPr>
            <a:r>
              <a:rPr lang="cs-CZ" altLang="en-US" sz="2000" dirty="0">
                <a:cs typeface="Arial" panose="020B0604020202020204" pitchFamily="34" charset="0"/>
                <a:sym typeface="Symbol" pitchFamily="18" charset="2"/>
              </a:rPr>
              <a:t>    Vytěsněním z bromidů méně těkavou kyselinou</a:t>
            </a:r>
          </a:p>
          <a:p>
            <a:pPr>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NaBr</a:t>
            </a:r>
            <a:r>
              <a:rPr lang="cs-CZ" altLang="en-US" sz="2000" dirty="0">
                <a:cs typeface="Arial" panose="020B0604020202020204" pitchFamily="34" charset="0"/>
                <a:sym typeface="Symbol" pitchFamily="18" charset="2"/>
              </a:rPr>
              <a:t> + H</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PO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a:t>
            </a:r>
            <a:r>
              <a:rPr lang="cs-CZ" altLang="en-US" sz="2000" dirty="0" err="1">
                <a:cs typeface="Arial" panose="020B0604020202020204" pitchFamily="34" charset="0"/>
                <a:sym typeface="Symbol" pitchFamily="18" charset="2"/>
              </a:rPr>
              <a:t>HBr</a:t>
            </a:r>
            <a:r>
              <a:rPr lang="cs-CZ" altLang="en-US" sz="2000" dirty="0">
                <a:cs typeface="Arial" panose="020B0604020202020204" pitchFamily="34" charset="0"/>
                <a:sym typeface="Symbol" pitchFamily="18" charset="2"/>
              </a:rPr>
              <a:t> + NaH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PO</a:t>
            </a:r>
            <a:r>
              <a:rPr lang="cs-CZ" altLang="en-US" sz="2000" baseline="-25000" dirty="0">
                <a:cs typeface="Arial" panose="020B0604020202020204" pitchFamily="34" charset="0"/>
                <a:sym typeface="Symbol" pitchFamily="18" charset="2"/>
              </a:rPr>
              <a:t>4</a:t>
            </a:r>
          </a:p>
          <a:p>
            <a:pPr>
              <a:buNone/>
            </a:pPr>
            <a:r>
              <a:rPr lang="cs-CZ" altLang="en-US" sz="2000" dirty="0">
                <a:cs typeface="Arial" panose="020B0604020202020204" pitchFamily="34" charset="0"/>
                <a:sym typeface="Symbol" pitchFamily="18" charset="2"/>
              </a:rPr>
              <a:t>Oxidací kovalentních hydridů bromem ve vod. roztoku:</a:t>
            </a:r>
          </a:p>
          <a:p>
            <a:pPr>
              <a:buNone/>
            </a:pPr>
            <a:r>
              <a:rPr lang="cs-CZ" altLang="en-US" sz="2000" dirty="0">
                <a:cs typeface="Arial" panose="020B0604020202020204" pitchFamily="34" charset="0"/>
                <a:sym typeface="Symbol" pitchFamily="18" charset="2"/>
              </a:rPr>
              <a:t>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S.aq + Br</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S + 2HBr.aq</a:t>
            </a:r>
          </a:p>
        </p:txBody>
      </p:sp>
    </p:spTree>
    <p:extLst>
      <p:ext uri="{BB962C8B-B14F-4D97-AF65-F5344CB8AC3E}">
        <p14:creationId xmlns:p14="http://schemas.microsoft.com/office/powerpoint/2010/main" val="18931405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152400" y="289249"/>
            <a:ext cx="8814318" cy="6340153"/>
          </a:xfrm>
        </p:spPr>
        <p:txBody>
          <a:bodyPr>
            <a:noAutofit/>
          </a:bodyPr>
          <a:lstStyle/>
          <a:p>
            <a:pPr algn="just" eaLnBrk="1" hangingPunct="1">
              <a:buFont typeface="Wingdings" pitchFamily="2" charset="2"/>
              <a:buNone/>
            </a:pPr>
            <a:r>
              <a:rPr lang="cs-CZ" altLang="en-US" sz="2000" dirty="0">
                <a:cs typeface="Arial" panose="020B0604020202020204" pitchFamily="34" charset="0"/>
              </a:rPr>
              <a:t>Bromací </a:t>
            </a:r>
            <a:r>
              <a:rPr lang="cs-CZ" altLang="en-US" sz="2000" dirty="0" err="1">
                <a:cs typeface="Arial" panose="020B0604020202020204" pitchFamily="34" charset="0"/>
              </a:rPr>
              <a:t>org</a:t>
            </a:r>
            <a:r>
              <a:rPr lang="cs-CZ" altLang="en-US" sz="2000" dirty="0">
                <a:cs typeface="Arial" panose="020B0604020202020204" pitchFamily="34" charset="0"/>
              </a:rPr>
              <a:t>. sloučenin:</a:t>
            </a:r>
          </a:p>
          <a:p>
            <a:pPr algn="just"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CH</a:t>
            </a:r>
            <a:r>
              <a:rPr lang="cs-CZ" altLang="en-US" sz="2000" baseline="-25000" dirty="0" err="1">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+ 4Br</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CBr</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+ 4HBr</a:t>
            </a:r>
          </a:p>
          <a:p>
            <a:pPr algn="just" eaLnBrk="1" hangingPunct="1">
              <a:buFont typeface="Wingdings" pitchFamily="2" charset="2"/>
              <a:buNone/>
            </a:pPr>
            <a:endParaRPr lang="cs-CZ" altLang="en-US" sz="800" b="1" dirty="0">
              <a:cs typeface="Arial" panose="020B0604020202020204" pitchFamily="34" charset="0"/>
              <a:sym typeface="Symbol" pitchFamily="18" charset="2"/>
            </a:endParaRPr>
          </a:p>
          <a:p>
            <a:pPr algn="just" eaLnBrk="1" hangingPunct="1">
              <a:buFont typeface="Wingdings" pitchFamily="2" charset="2"/>
              <a:buNone/>
            </a:pPr>
            <a:r>
              <a:rPr lang="cs-CZ" altLang="en-US" sz="2000" b="1" dirty="0">
                <a:cs typeface="Arial" panose="020B0604020202020204" pitchFamily="34" charset="0"/>
                <a:sym typeface="Symbol" pitchFamily="18" charset="2"/>
              </a:rPr>
              <a:t>Jodovodík (</a:t>
            </a:r>
            <a:r>
              <a:rPr lang="cs-CZ" altLang="en-US" sz="2000" b="1" dirty="0" err="1">
                <a:cs typeface="Arial" panose="020B0604020202020204" pitchFamily="34" charset="0"/>
                <a:sym typeface="Symbol" pitchFamily="18" charset="2"/>
              </a:rPr>
              <a:t>HI</a:t>
            </a:r>
            <a:r>
              <a:rPr lang="cs-CZ" altLang="en-US" sz="2000" b="1" dirty="0">
                <a:cs typeface="Arial" panose="020B0604020202020204" pitchFamily="34" charset="0"/>
                <a:sym typeface="Symbol" pitchFamily="18" charset="2"/>
              </a:rPr>
              <a:t>):</a:t>
            </a:r>
          </a:p>
          <a:p>
            <a:pPr algn="just" eaLnBrk="1" hangingPunct="1">
              <a:buFontTx/>
              <a:buChar char="-"/>
            </a:pPr>
            <a:r>
              <a:rPr lang="cs-CZ" altLang="en-US" sz="2000" dirty="0">
                <a:cs typeface="Arial" panose="020B0604020202020204" pitchFamily="34" charset="0"/>
                <a:sym typeface="Symbol" pitchFamily="18" charset="2"/>
              </a:rPr>
              <a:t>příprava analogicky k </a:t>
            </a:r>
            <a:r>
              <a:rPr lang="cs-CZ" altLang="en-US" sz="2000" dirty="0" err="1">
                <a:cs typeface="Arial" panose="020B0604020202020204" pitchFamily="34" charset="0"/>
                <a:sym typeface="Symbol" pitchFamily="18" charset="2"/>
              </a:rPr>
              <a:t>HBr</a:t>
            </a:r>
            <a:endParaRPr lang="cs-CZ" altLang="en-US" sz="2000" dirty="0">
              <a:cs typeface="Arial" panose="020B0604020202020204" pitchFamily="34" charset="0"/>
              <a:sym typeface="Symbol" pitchFamily="18" charset="2"/>
            </a:endParaRPr>
          </a:p>
          <a:p>
            <a:pPr algn="just" eaLnBrk="1" hangingPunct="1">
              <a:buFontTx/>
              <a:buNone/>
            </a:pPr>
            <a:r>
              <a:rPr lang="cs-CZ" altLang="en-US" sz="2000" dirty="0">
                <a:cs typeface="Arial" panose="020B0604020202020204" pitchFamily="34" charset="0"/>
              </a:rPr>
              <a:t>	</a:t>
            </a:r>
            <a:r>
              <a:rPr lang="cs-CZ" altLang="en-US" sz="2000" dirty="0" err="1">
                <a:cs typeface="Arial" panose="020B0604020202020204" pitchFamily="34" charset="0"/>
              </a:rPr>
              <a:t>Např</a:t>
            </a:r>
            <a:r>
              <a:rPr lang="cs-CZ" altLang="en-US" sz="2000" dirty="0">
                <a:cs typeface="Arial" panose="020B0604020202020204" pitchFamily="34" charset="0"/>
              </a:rPr>
              <a:t>:</a:t>
            </a:r>
          </a:p>
          <a:p>
            <a:pPr algn="just" eaLnBrk="1" hangingPunct="1">
              <a:buFontTx/>
              <a:buNone/>
            </a:pPr>
            <a:r>
              <a:rPr lang="cs-CZ" altLang="en-US" sz="2000" dirty="0">
                <a:cs typeface="Arial" panose="020B0604020202020204" pitchFamily="34" charset="0"/>
              </a:rPr>
              <a:t>		</a:t>
            </a:r>
            <a:r>
              <a:rPr lang="cs-CZ" altLang="en-US" sz="2000" dirty="0" err="1">
                <a:cs typeface="Arial" panose="020B0604020202020204" pitchFamily="34" charset="0"/>
                <a:sym typeface="Symbol" pitchFamily="18" charset="2"/>
              </a:rPr>
              <a:t>H</a:t>
            </a:r>
            <a:r>
              <a:rPr lang="cs-CZ" altLang="en-US" sz="2000" baseline="-25000" dirty="0" err="1">
                <a:cs typeface="Arial" panose="020B0604020202020204" pitchFamily="34" charset="0"/>
                <a:sym typeface="Symbol" pitchFamily="18" charset="2"/>
              </a:rPr>
              <a:t>2</a:t>
            </a:r>
            <a:r>
              <a:rPr lang="cs-CZ" altLang="en-US" sz="2000" dirty="0" err="1">
                <a:cs typeface="Arial" panose="020B0604020202020204" pitchFamily="34" charset="0"/>
                <a:sym typeface="Symbol" pitchFamily="18" charset="2"/>
              </a:rPr>
              <a:t>S.aq</a:t>
            </a:r>
            <a:r>
              <a:rPr lang="cs-CZ" altLang="en-US" sz="2000" dirty="0">
                <a:cs typeface="Arial" panose="020B0604020202020204" pitchFamily="34" charset="0"/>
                <a:sym typeface="Symbol" pitchFamily="18" charset="2"/>
              </a:rPr>
              <a:t> + I</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  S + 2HI.aq</a:t>
            </a:r>
          </a:p>
          <a:p>
            <a:pPr algn="just" eaLnBrk="1" hangingPunct="1">
              <a:buFontTx/>
              <a:buNone/>
            </a:pPr>
            <a:endParaRPr lang="cs-CZ" altLang="en-US" sz="800" dirty="0">
              <a:cs typeface="Arial" panose="020B0604020202020204" pitchFamily="34" charset="0"/>
            </a:endParaRPr>
          </a:p>
          <a:p>
            <a:pPr algn="just" eaLnBrk="1" hangingPunct="1">
              <a:buFontTx/>
              <a:buNone/>
            </a:pPr>
            <a:r>
              <a:rPr lang="cs-CZ" altLang="en-US" sz="2000" b="1" dirty="0" err="1">
                <a:cs typeface="Arial" panose="020B0604020202020204" pitchFamily="34" charset="0"/>
              </a:rPr>
              <a:t>Halogenvodíkové</a:t>
            </a:r>
            <a:r>
              <a:rPr lang="cs-CZ" altLang="en-US" sz="2000" b="1" dirty="0">
                <a:cs typeface="Arial" panose="020B0604020202020204" pitchFamily="34" charset="0"/>
              </a:rPr>
              <a:t> kyseliny </a:t>
            </a:r>
            <a:r>
              <a:rPr lang="cs-CZ" altLang="en-US" sz="2000" dirty="0">
                <a:cs typeface="Arial" panose="020B0604020202020204" pitchFamily="34" charset="0"/>
              </a:rPr>
              <a:t>– vznikají absorpcí halogenvodíku v H</a:t>
            </a:r>
            <a:r>
              <a:rPr lang="cs-CZ" altLang="en-US" sz="2000" baseline="-25000" dirty="0">
                <a:cs typeface="Arial" panose="020B0604020202020204" pitchFamily="34" charset="0"/>
              </a:rPr>
              <a:t>2</a:t>
            </a:r>
            <a:r>
              <a:rPr lang="cs-CZ" altLang="en-US" sz="2000" dirty="0">
                <a:cs typeface="Arial" panose="020B0604020202020204" pitchFamily="34" charset="0"/>
              </a:rPr>
              <a:t>O</a:t>
            </a:r>
          </a:p>
          <a:p>
            <a:pPr algn="just" eaLnBrk="1" hangingPunct="1">
              <a:buFontTx/>
              <a:buNone/>
            </a:pPr>
            <a:r>
              <a:rPr lang="cs-CZ" altLang="en-US" sz="2000" dirty="0">
                <a:cs typeface="Arial" panose="020B0604020202020204" pitchFamily="34" charset="0"/>
              </a:rPr>
              <a:t>Obchodní preparáty: 48% HF, 37% </a:t>
            </a:r>
            <a:r>
              <a:rPr lang="cs-CZ" altLang="en-US" sz="2000" dirty="0" err="1">
                <a:cs typeface="Arial" panose="020B0604020202020204" pitchFamily="34" charset="0"/>
              </a:rPr>
              <a:t>HCl</a:t>
            </a:r>
            <a:r>
              <a:rPr lang="cs-CZ" altLang="en-US" sz="2000" dirty="0">
                <a:cs typeface="Arial" panose="020B0604020202020204" pitchFamily="34" charset="0"/>
              </a:rPr>
              <a:t>, 48%</a:t>
            </a:r>
            <a:r>
              <a:rPr lang="en-US" altLang="en-US" sz="2000" dirty="0">
                <a:cs typeface="Arial" panose="020B0604020202020204" pitchFamily="34" charset="0"/>
              </a:rPr>
              <a:t> </a:t>
            </a:r>
            <a:r>
              <a:rPr lang="cs-CZ" altLang="en-US" sz="2000" dirty="0" err="1">
                <a:cs typeface="Arial" panose="020B0604020202020204" pitchFamily="34" charset="0"/>
              </a:rPr>
              <a:t>HBr</a:t>
            </a:r>
            <a:r>
              <a:rPr lang="cs-CZ" altLang="en-US" sz="2000" dirty="0">
                <a:cs typeface="Arial" panose="020B0604020202020204" pitchFamily="34" charset="0"/>
              </a:rPr>
              <a:t>, 47%</a:t>
            </a:r>
            <a:r>
              <a:rPr lang="en-US" altLang="en-US" sz="2000" dirty="0">
                <a:cs typeface="Arial" panose="020B0604020202020204" pitchFamily="34" charset="0"/>
              </a:rPr>
              <a:t> </a:t>
            </a:r>
            <a:r>
              <a:rPr lang="cs-CZ" altLang="en-US" sz="2000" dirty="0" err="1">
                <a:cs typeface="Arial" panose="020B0604020202020204" pitchFamily="34" charset="0"/>
              </a:rPr>
              <a:t>HI</a:t>
            </a:r>
            <a:endParaRPr lang="cs-CZ" altLang="en-US" sz="2000" dirty="0">
              <a:cs typeface="Arial" panose="020B0604020202020204" pitchFamily="34" charset="0"/>
            </a:endParaRPr>
          </a:p>
          <a:p>
            <a:pPr algn="just" eaLnBrk="1" hangingPunct="1">
              <a:buFontTx/>
              <a:buNone/>
            </a:pPr>
            <a:endParaRPr lang="cs-CZ" altLang="en-US" sz="2000" dirty="0">
              <a:cs typeface="Arial" panose="020B0604020202020204" pitchFamily="34" charset="0"/>
            </a:endParaRPr>
          </a:p>
          <a:p>
            <a:pPr algn="just" eaLnBrk="1" hangingPunct="1">
              <a:buFont typeface="Wingdings" pitchFamily="2" charset="2"/>
              <a:buNone/>
            </a:pPr>
            <a:r>
              <a:rPr lang="cs-CZ" altLang="en-US" sz="2000" i="1" dirty="0">
                <a:cs typeface="Arial" panose="020B0604020202020204" pitchFamily="34" charset="0"/>
              </a:rPr>
              <a:t>Použití</a:t>
            </a:r>
          </a:p>
          <a:p>
            <a:pPr algn="just">
              <a:buNone/>
            </a:pPr>
            <a:r>
              <a:rPr lang="cs-CZ" altLang="en-US" sz="2000" b="1" dirty="0">
                <a:cs typeface="Arial" panose="020B0604020202020204" pitchFamily="34" charset="0"/>
              </a:rPr>
              <a:t>HF:</a:t>
            </a:r>
            <a:r>
              <a:rPr lang="cs-CZ" altLang="en-US" sz="2000" dirty="0">
                <a:cs typeface="Arial" panose="020B0604020202020204" pitchFamily="34" charset="0"/>
              </a:rPr>
              <a:t> výroba fluor. derivátů, výroba polovodičů, F</a:t>
            </a:r>
            <a:r>
              <a:rPr lang="cs-CZ" altLang="en-US" sz="2000" baseline="-25000" dirty="0">
                <a:cs typeface="Arial" panose="020B0604020202020204" pitchFamily="34" charset="0"/>
              </a:rPr>
              <a:t>2</a:t>
            </a:r>
            <a:r>
              <a:rPr lang="cs-CZ" altLang="en-US" sz="2000" dirty="0">
                <a:cs typeface="Arial" panose="020B0604020202020204" pitchFamily="34" charset="0"/>
              </a:rPr>
              <a:t>, freonů, </a:t>
            </a:r>
            <a:r>
              <a:rPr lang="cs-CZ" altLang="en-US" sz="2000" dirty="0" err="1">
                <a:cs typeface="Arial" panose="020B0604020202020204" pitchFamily="34" charset="0"/>
              </a:rPr>
              <a:t>fluoroplastů</a:t>
            </a:r>
            <a:r>
              <a:rPr lang="en-US" altLang="en-US" sz="2000" dirty="0">
                <a:cs typeface="Arial" panose="020B0604020202020204" pitchFamily="34" charset="0"/>
              </a:rPr>
              <a:t> (Teflon)</a:t>
            </a:r>
            <a:r>
              <a:rPr lang="cs-CZ" altLang="en-US" sz="2000" dirty="0">
                <a:cs typeface="Arial" panose="020B0604020202020204" pitchFamily="34" charset="0"/>
              </a:rPr>
              <a:t>; významné nevodné ionizující rozpouštědlo</a:t>
            </a:r>
          </a:p>
          <a:p>
            <a:pPr algn="just">
              <a:buNone/>
            </a:pPr>
            <a:r>
              <a:rPr lang="cs-CZ" altLang="en-US" sz="2000" b="1" dirty="0" err="1">
                <a:cs typeface="Arial" panose="020B0604020202020204" pitchFamily="34" charset="0"/>
              </a:rPr>
              <a:t>HCl</a:t>
            </a:r>
            <a:r>
              <a:rPr lang="cs-CZ" altLang="en-US" sz="2000" b="1" dirty="0">
                <a:cs typeface="Arial" panose="020B0604020202020204" pitchFamily="34" charset="0"/>
              </a:rPr>
              <a:t>:</a:t>
            </a:r>
            <a:r>
              <a:rPr lang="cs-CZ" altLang="en-US" sz="2000" dirty="0">
                <a:cs typeface="Arial" panose="020B0604020202020204" pitchFamily="34" charset="0"/>
              </a:rPr>
              <a:t> výroba chlor. derivátů, výroba řady solí, hydrolytické odbourávání bílkovin, </a:t>
            </a:r>
            <a:r>
              <a:rPr lang="cs-CZ" sz="2000" dirty="0">
                <a:cs typeface="Arial" panose="020B0604020202020204" pitchFamily="34" charset="0"/>
              </a:rPr>
              <a:t>součást žaludeční šťávy (0.3- 0.5 %)</a:t>
            </a:r>
          </a:p>
          <a:p>
            <a:pPr algn="just">
              <a:buNone/>
            </a:pPr>
            <a:r>
              <a:rPr lang="cs-CZ" altLang="en-US" sz="2000" b="1" dirty="0" err="1">
                <a:cs typeface="Arial" panose="020B0604020202020204" pitchFamily="34" charset="0"/>
              </a:rPr>
              <a:t>HBr</a:t>
            </a:r>
            <a:r>
              <a:rPr lang="cs-CZ" altLang="en-US" sz="2000" b="1" dirty="0">
                <a:cs typeface="Arial" panose="020B0604020202020204" pitchFamily="34" charset="0"/>
              </a:rPr>
              <a:t>, HI: </a:t>
            </a:r>
            <a:r>
              <a:rPr lang="cs-CZ" altLang="en-US" sz="2000" dirty="0">
                <a:cs typeface="Arial" panose="020B0604020202020204" pitchFamily="34" charset="0"/>
              </a:rPr>
              <a:t>příprava solí</a:t>
            </a:r>
          </a:p>
        </p:txBody>
      </p:sp>
    </p:spTree>
    <p:extLst>
      <p:ext uri="{BB962C8B-B14F-4D97-AF65-F5344CB8AC3E}">
        <p14:creationId xmlns:p14="http://schemas.microsoft.com/office/powerpoint/2010/main" val="2669318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152400" y="381000"/>
            <a:ext cx="8763000" cy="6248400"/>
          </a:xfrm>
        </p:spPr>
        <p:txBody>
          <a:bodyPr>
            <a:normAutofit/>
          </a:bodyPr>
          <a:lstStyle/>
          <a:p>
            <a:pPr marL="0" indent="0" algn="just">
              <a:lnSpc>
                <a:spcPct val="100000"/>
              </a:lnSpc>
              <a:buNone/>
            </a:pPr>
            <a:r>
              <a:rPr lang="cs-CZ" altLang="en-US" sz="2400" b="1" dirty="0">
                <a:cs typeface="Arial" panose="020B0604020202020204" pitchFamily="34" charset="0"/>
              </a:rPr>
              <a:t>Halogenidy</a:t>
            </a:r>
          </a:p>
          <a:p>
            <a:pPr algn="just" eaLnBrk="1" hangingPunct="1">
              <a:lnSpc>
                <a:spcPct val="100000"/>
              </a:lnSpc>
              <a:buFont typeface="Wingdings" pitchFamily="2" charset="2"/>
              <a:buNone/>
            </a:pPr>
            <a:r>
              <a:rPr lang="cs-CZ" altLang="en-US" sz="2000" dirty="0">
                <a:cs typeface="Arial" panose="020B0604020202020204" pitchFamily="34" charset="0"/>
              </a:rPr>
              <a:t>	- iontové</a:t>
            </a:r>
          </a:p>
          <a:p>
            <a:pPr algn="just" eaLnBrk="1" hangingPunct="1">
              <a:lnSpc>
                <a:spcPct val="100000"/>
              </a:lnSpc>
              <a:buFont typeface="Wingdings" pitchFamily="2" charset="2"/>
              <a:buNone/>
            </a:pPr>
            <a:r>
              <a:rPr lang="cs-CZ" altLang="en-US" sz="2000" dirty="0">
                <a:cs typeface="Arial" panose="020B0604020202020204" pitchFamily="34" charset="0"/>
              </a:rPr>
              <a:t>	- kovalentní</a:t>
            </a:r>
          </a:p>
          <a:p>
            <a:pPr algn="just" eaLnBrk="1" hangingPunct="1">
              <a:lnSpc>
                <a:spcPct val="100000"/>
              </a:lnSpc>
              <a:buFont typeface="Wingdings" pitchFamily="2" charset="2"/>
              <a:buNone/>
            </a:pPr>
            <a:endParaRPr lang="cs-CZ" altLang="en-US" sz="2000" dirty="0">
              <a:cs typeface="Arial" panose="020B0604020202020204" pitchFamily="34" charset="0"/>
            </a:endParaRPr>
          </a:p>
          <a:p>
            <a:pPr marL="0" indent="0" algn="just">
              <a:lnSpc>
                <a:spcPct val="100000"/>
              </a:lnSpc>
              <a:buNone/>
            </a:pPr>
            <a:r>
              <a:rPr lang="cs-CZ" altLang="en-US" sz="2400" b="1" dirty="0">
                <a:cs typeface="Arial" panose="020B0604020202020204" pitchFamily="34" charset="0"/>
              </a:rPr>
              <a:t>Iontové halogenidy</a:t>
            </a:r>
          </a:p>
          <a:p>
            <a:pPr marL="0" indent="0" algn="just">
              <a:lnSpc>
                <a:spcPct val="100000"/>
              </a:lnSpc>
              <a:buNone/>
            </a:pPr>
            <a:endParaRPr lang="cs-CZ" altLang="en-US" sz="800" b="1" dirty="0">
              <a:cs typeface="Arial" panose="020B0604020202020204" pitchFamily="34" charset="0"/>
            </a:endParaRPr>
          </a:p>
          <a:p>
            <a:pPr algn="just" eaLnBrk="1" hangingPunct="1">
              <a:lnSpc>
                <a:spcPct val="100000"/>
              </a:lnSpc>
              <a:buFontTx/>
              <a:buChar char="-"/>
            </a:pPr>
            <a:r>
              <a:rPr lang="cs-CZ" altLang="en-US" sz="2000" dirty="0">
                <a:cs typeface="Arial" panose="020B0604020202020204" pitchFamily="34" charset="0"/>
              </a:rPr>
              <a:t>halogenidy s elektropozitivními prvky, </a:t>
            </a:r>
            <a:r>
              <a:rPr lang="cs-CZ" altLang="en-US" sz="2000" u="sng" dirty="0">
                <a:cs typeface="Arial" panose="020B0604020202020204" pitchFamily="34" charset="0"/>
              </a:rPr>
              <a:t>velký rozdíl elektronegativit</a:t>
            </a:r>
            <a:r>
              <a:rPr lang="cs-CZ" altLang="en-US" sz="2000" dirty="0">
                <a:cs typeface="Arial" panose="020B0604020202020204" pitchFamily="34" charset="0"/>
              </a:rPr>
              <a:t> (např. </a:t>
            </a:r>
            <a:r>
              <a:rPr lang="cs-CZ" altLang="en-US" sz="2000" dirty="0" err="1">
                <a:cs typeface="Arial" panose="020B0604020202020204" pitchFamily="34" charset="0"/>
              </a:rPr>
              <a:t>LiF</a:t>
            </a:r>
            <a:r>
              <a:rPr lang="cs-CZ" altLang="en-US" sz="2000" dirty="0">
                <a:cs typeface="Arial" panose="020B0604020202020204" pitchFamily="34" charset="0"/>
              </a:rPr>
              <a:t>)</a:t>
            </a:r>
          </a:p>
          <a:p>
            <a:pPr marL="0" indent="0" algn="just" eaLnBrk="1" hangingPunct="1">
              <a:lnSpc>
                <a:spcPct val="100000"/>
              </a:lnSpc>
              <a:buNone/>
            </a:pPr>
            <a:endParaRPr lang="cs-CZ" altLang="en-US" sz="800" dirty="0">
              <a:cs typeface="Arial" panose="020B0604020202020204" pitchFamily="34" charset="0"/>
            </a:endParaRPr>
          </a:p>
          <a:p>
            <a:pPr algn="just" eaLnBrk="1" hangingPunct="1">
              <a:lnSpc>
                <a:spcPct val="100000"/>
              </a:lnSpc>
              <a:buFont typeface="Wingdings" pitchFamily="2" charset="2"/>
              <a:buNone/>
            </a:pPr>
            <a:r>
              <a:rPr lang="cs-CZ" altLang="en-US" sz="2000" dirty="0">
                <a:cs typeface="Arial" panose="020B0604020202020204" pitchFamily="34" charset="0"/>
              </a:rPr>
              <a:t>- málo těkavé, pevné, stálé látky, většinou dobře rozpustné v H</a:t>
            </a:r>
            <a:r>
              <a:rPr lang="cs-CZ" altLang="en-US" sz="2000" baseline="-25000" dirty="0">
                <a:cs typeface="Arial" panose="020B0604020202020204" pitchFamily="34" charset="0"/>
              </a:rPr>
              <a:t>2</a:t>
            </a:r>
            <a:r>
              <a:rPr lang="cs-CZ" altLang="en-US" sz="2000" dirty="0">
                <a:cs typeface="Arial" panose="020B0604020202020204" pitchFamily="34" charset="0"/>
              </a:rPr>
              <a:t>O, výjimku tvoří některé fluoridy s vysokými mřížkovými energiemi (</a:t>
            </a:r>
            <a:r>
              <a:rPr lang="cs-CZ" altLang="en-US" sz="2000" dirty="0" err="1">
                <a:cs typeface="Arial" panose="020B0604020202020204" pitchFamily="34" charset="0"/>
              </a:rPr>
              <a:t>LiF</a:t>
            </a:r>
            <a:r>
              <a:rPr lang="cs-CZ" altLang="en-US" sz="2000" dirty="0">
                <a:cs typeface="Arial" panose="020B0604020202020204" pitchFamily="34" charset="0"/>
              </a:rPr>
              <a:t>, CaF</a:t>
            </a:r>
            <a:r>
              <a:rPr lang="cs-CZ" altLang="en-US" sz="2000" baseline="-25000" dirty="0">
                <a:cs typeface="Arial" panose="020B0604020202020204" pitchFamily="34" charset="0"/>
              </a:rPr>
              <a:t>2</a:t>
            </a:r>
            <a:r>
              <a:rPr lang="cs-CZ" altLang="en-US" sz="2000" dirty="0">
                <a:cs typeface="Arial" panose="020B0604020202020204" pitchFamily="34" charset="0"/>
              </a:rPr>
              <a:t>, SrF</a:t>
            </a:r>
            <a:r>
              <a:rPr lang="cs-CZ" altLang="en-US" sz="2000" baseline="-25000" dirty="0">
                <a:cs typeface="Arial" panose="020B0604020202020204" pitchFamily="34" charset="0"/>
              </a:rPr>
              <a:t>2</a:t>
            </a:r>
            <a:r>
              <a:rPr lang="cs-CZ" altLang="en-US" sz="2000" dirty="0">
                <a:cs typeface="Arial" panose="020B0604020202020204" pitchFamily="34" charset="0"/>
              </a:rPr>
              <a:t>, BaF</a:t>
            </a:r>
            <a:r>
              <a:rPr lang="cs-CZ" altLang="en-US" sz="2000" baseline="-25000" dirty="0">
                <a:cs typeface="Arial" panose="020B0604020202020204" pitchFamily="34" charset="0"/>
              </a:rPr>
              <a:t>2</a:t>
            </a:r>
            <a:r>
              <a:rPr lang="cs-CZ" altLang="en-US" sz="2000" dirty="0">
                <a:cs typeface="Arial" panose="020B0604020202020204" pitchFamily="34" charset="0"/>
              </a:rPr>
              <a:t>, fluoridy lanthanoidů a aktinoidů)</a:t>
            </a:r>
          </a:p>
        </p:txBody>
      </p:sp>
    </p:spTree>
    <p:extLst>
      <p:ext uri="{BB962C8B-B14F-4D97-AF65-F5344CB8AC3E}">
        <p14:creationId xmlns:p14="http://schemas.microsoft.com/office/powerpoint/2010/main" val="26590090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228600" y="381000"/>
            <a:ext cx="8686800" cy="5758543"/>
          </a:xfrm>
        </p:spPr>
        <p:txBody>
          <a:bodyPr>
            <a:normAutofit lnSpcReduction="10000"/>
          </a:bodyPr>
          <a:lstStyle/>
          <a:p>
            <a:pPr marL="0" indent="0" algn="ctr">
              <a:buNone/>
            </a:pPr>
            <a:r>
              <a:rPr lang="cs-CZ" altLang="en-US" b="1" dirty="0">
                <a:cs typeface="Arial" panose="020B0604020202020204" pitchFamily="34" charset="0"/>
              </a:rPr>
              <a:t>Kovalentní halogenidy</a:t>
            </a:r>
          </a:p>
          <a:p>
            <a:pPr marL="0" indent="0">
              <a:buNone/>
            </a:pPr>
            <a:endParaRPr lang="cs-CZ" altLang="en-US" sz="2000" b="1" dirty="0">
              <a:cs typeface="Arial" panose="020B0604020202020204" pitchFamily="34" charset="0"/>
            </a:endParaRPr>
          </a:p>
          <a:p>
            <a:pPr eaLnBrk="1" hangingPunct="1">
              <a:buFontTx/>
              <a:buChar char="-"/>
            </a:pPr>
            <a:r>
              <a:rPr lang="cs-CZ" altLang="en-US" sz="2000" dirty="0">
                <a:cs typeface="Arial" panose="020B0604020202020204" pitchFamily="34" charset="0"/>
              </a:rPr>
              <a:t>malý rozdíl </a:t>
            </a:r>
            <a:r>
              <a:rPr lang="cs-CZ" altLang="en-US" sz="2000" dirty="0" err="1">
                <a:cs typeface="Arial" panose="020B0604020202020204" pitchFamily="34" charset="0"/>
              </a:rPr>
              <a:t>ele</a:t>
            </a:r>
            <a:r>
              <a:rPr lang="en-US" altLang="en-US" sz="2000" dirty="0">
                <a:cs typeface="Arial" panose="020B0604020202020204" pitchFamily="34" charset="0"/>
              </a:rPr>
              <a:t>k</a:t>
            </a:r>
            <a:r>
              <a:rPr lang="cs-CZ" altLang="en-US" sz="2000" dirty="0" err="1">
                <a:cs typeface="Arial" panose="020B0604020202020204" pitchFamily="34" charset="0"/>
              </a:rPr>
              <a:t>tronegativit</a:t>
            </a:r>
            <a:endParaRPr lang="cs-CZ" altLang="en-US" sz="2000" dirty="0">
              <a:cs typeface="Arial" panose="020B0604020202020204" pitchFamily="34" charset="0"/>
            </a:endParaRPr>
          </a:p>
          <a:p>
            <a:pPr eaLnBrk="1" hangingPunct="1">
              <a:buFontTx/>
              <a:buChar char="-"/>
            </a:pPr>
            <a:endParaRPr lang="cs-CZ" altLang="en-US" sz="2000" dirty="0">
              <a:cs typeface="Arial" panose="020B0604020202020204" pitchFamily="34" charset="0"/>
            </a:endParaRPr>
          </a:p>
          <a:p>
            <a:pPr marL="0" indent="0">
              <a:buNone/>
            </a:pPr>
            <a:r>
              <a:rPr lang="cs-CZ" altLang="en-US" sz="2000" b="1" dirty="0" err="1">
                <a:cs typeface="Arial" panose="020B0604020202020204" pitchFamily="34" charset="0"/>
              </a:rPr>
              <a:t>Nízkomolekulání</a:t>
            </a:r>
            <a:endParaRPr lang="cs-CZ" altLang="en-US" sz="2000" b="1" dirty="0">
              <a:cs typeface="Arial" panose="020B0604020202020204" pitchFamily="34" charset="0"/>
            </a:endParaRPr>
          </a:p>
          <a:p>
            <a:pPr eaLnBrk="1" hangingPunct="1">
              <a:buFont typeface="Wingdings" pitchFamily="2" charset="2"/>
              <a:buNone/>
            </a:pPr>
            <a:r>
              <a:rPr lang="cs-CZ" altLang="en-US" sz="2000" i="1" dirty="0">
                <a:cs typeface="Arial" panose="020B0604020202020204" pitchFamily="34" charset="0"/>
              </a:rPr>
              <a:t>Halogenidy nekovů a polokovů</a:t>
            </a:r>
          </a:p>
          <a:p>
            <a:pPr eaLnBrk="1" hangingPunct="1">
              <a:buFont typeface="Wingdings" pitchFamily="2" charset="2"/>
              <a:buNone/>
            </a:pPr>
            <a:r>
              <a:rPr lang="cs-CZ" altLang="en-US" sz="2000" dirty="0">
                <a:cs typeface="Arial" panose="020B0604020202020204" pitchFamily="34" charset="0"/>
              </a:rPr>
              <a:t>  - obvykle snadná hydrolýza za vzniku halogenvodíku, oxokyseliny nebo hydroxidu:</a:t>
            </a:r>
          </a:p>
          <a:p>
            <a:pPr eaLnBrk="1" hangingPunct="1">
              <a:buFont typeface="Wingdings" pitchFamily="2" charset="2"/>
              <a:buNone/>
            </a:pPr>
            <a:r>
              <a:rPr lang="cs-CZ" altLang="en-US" sz="2000" dirty="0">
                <a:cs typeface="Arial" panose="020B0604020202020204" pitchFamily="34" charset="0"/>
              </a:rPr>
              <a:t>		</a:t>
            </a:r>
            <a:r>
              <a:rPr lang="cs-CZ" altLang="en-US" sz="2000" dirty="0" err="1">
                <a:cs typeface="Arial" panose="020B0604020202020204" pitchFamily="34" charset="0"/>
              </a:rPr>
              <a:t>SiCl</a:t>
            </a:r>
            <a:r>
              <a:rPr lang="cs-CZ" altLang="en-US" sz="2000" baseline="-25000" dirty="0" err="1">
                <a:cs typeface="Arial" panose="020B0604020202020204" pitchFamily="34" charset="0"/>
              </a:rPr>
              <a:t>4</a:t>
            </a:r>
            <a:r>
              <a:rPr lang="cs-CZ" altLang="en-US" sz="2000" dirty="0">
                <a:cs typeface="Arial" panose="020B0604020202020204" pitchFamily="34" charset="0"/>
              </a:rPr>
              <a:t> + 4H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Si(OH)</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+ 4HCl</a:t>
            </a: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PBr</a:t>
            </a:r>
            <a:r>
              <a:rPr lang="cs-CZ" altLang="en-US" sz="2000" baseline="-25000" dirty="0" err="1">
                <a:cs typeface="Arial" panose="020B0604020202020204" pitchFamily="34" charset="0"/>
                <a:sym typeface="Symbol" pitchFamily="18" charset="2"/>
              </a:rPr>
              <a:t>5</a:t>
            </a:r>
            <a:r>
              <a:rPr lang="cs-CZ" altLang="en-US" sz="2000" dirty="0">
                <a:cs typeface="Arial" panose="020B0604020202020204" pitchFamily="34" charset="0"/>
                <a:sym typeface="Symbol" pitchFamily="18" charset="2"/>
              </a:rPr>
              <a:t> + H</a:t>
            </a:r>
            <a:r>
              <a:rPr lang="cs-CZ" altLang="en-US" sz="2000" baseline="-25000" dirty="0">
                <a:cs typeface="Arial" panose="020B0604020202020204" pitchFamily="34" charset="0"/>
                <a:sym typeface="Symbol" pitchFamily="18" charset="2"/>
              </a:rPr>
              <a:t>2</a:t>
            </a:r>
            <a:r>
              <a:rPr lang="cs-CZ" altLang="en-US" sz="2000" dirty="0">
                <a:cs typeface="Arial" panose="020B0604020202020204" pitchFamily="34" charset="0"/>
                <a:sym typeface="Symbol" pitchFamily="18" charset="2"/>
              </a:rPr>
              <a:t>O  POBr</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 + 2HBr</a:t>
            </a:r>
          </a:p>
          <a:p>
            <a:pPr eaLnBrk="1" hangingPunct="1">
              <a:buFont typeface="Wingdings" pitchFamily="2" charset="2"/>
              <a:buNone/>
            </a:pPr>
            <a:r>
              <a:rPr lang="cs-CZ" altLang="en-US" sz="2000" dirty="0">
                <a:cs typeface="Arial" panose="020B0604020202020204" pitchFamily="34" charset="0"/>
                <a:sym typeface="Symbol" pitchFamily="18" charset="2"/>
              </a:rPr>
              <a:t>		</a:t>
            </a:r>
            <a:r>
              <a:rPr lang="cs-CZ" altLang="en-US" sz="2000" dirty="0" err="1">
                <a:cs typeface="Arial" panose="020B0604020202020204" pitchFamily="34" charset="0"/>
                <a:sym typeface="Symbol" pitchFamily="18" charset="2"/>
              </a:rPr>
              <a:t>POBr</a:t>
            </a:r>
            <a:r>
              <a:rPr lang="cs-CZ" altLang="en-US" sz="2000" baseline="-25000" dirty="0" err="1">
                <a:cs typeface="Arial" panose="020B0604020202020204" pitchFamily="34" charset="0"/>
                <a:sym typeface="Symbol" pitchFamily="18" charset="2"/>
              </a:rPr>
              <a:t>3</a:t>
            </a:r>
            <a:r>
              <a:rPr lang="cs-CZ" altLang="en-US" sz="2000" dirty="0">
                <a:cs typeface="Arial" panose="020B0604020202020204" pitchFamily="34" charset="0"/>
              </a:rPr>
              <a:t> + 3H</a:t>
            </a:r>
            <a:r>
              <a:rPr lang="cs-CZ" altLang="en-US" sz="2000" baseline="-25000" dirty="0">
                <a:cs typeface="Arial" panose="020B0604020202020204" pitchFamily="34" charset="0"/>
              </a:rPr>
              <a:t>2</a:t>
            </a:r>
            <a:r>
              <a:rPr lang="cs-CZ" altLang="en-US" sz="2000" dirty="0">
                <a:cs typeface="Arial" panose="020B0604020202020204" pitchFamily="34" charset="0"/>
              </a:rPr>
              <a:t>O </a:t>
            </a:r>
            <a:r>
              <a:rPr lang="cs-CZ" altLang="en-US" sz="2000" dirty="0">
                <a:cs typeface="Arial" panose="020B0604020202020204" pitchFamily="34" charset="0"/>
                <a:sym typeface="Symbol" pitchFamily="18" charset="2"/>
              </a:rPr>
              <a:t> H</a:t>
            </a:r>
            <a:r>
              <a:rPr lang="cs-CZ" altLang="en-US" sz="2000" baseline="-25000" dirty="0">
                <a:cs typeface="Arial" panose="020B0604020202020204" pitchFamily="34" charset="0"/>
                <a:sym typeface="Symbol" pitchFamily="18" charset="2"/>
              </a:rPr>
              <a:t>3</a:t>
            </a:r>
            <a:r>
              <a:rPr lang="cs-CZ" altLang="en-US" sz="2000" dirty="0">
                <a:cs typeface="Arial" panose="020B0604020202020204" pitchFamily="34" charset="0"/>
                <a:sym typeface="Symbol" pitchFamily="18" charset="2"/>
              </a:rPr>
              <a:t>PO</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+ 3 </a:t>
            </a:r>
            <a:r>
              <a:rPr lang="cs-CZ" altLang="en-US" sz="2000" dirty="0" err="1">
                <a:cs typeface="Arial" panose="020B0604020202020204" pitchFamily="34" charset="0"/>
                <a:sym typeface="Symbol" pitchFamily="18" charset="2"/>
              </a:rPr>
              <a:t>HBr</a:t>
            </a:r>
            <a:endParaRPr lang="cs-CZ" altLang="en-US" sz="2000" dirty="0">
              <a:cs typeface="Arial" panose="020B0604020202020204" pitchFamily="34" charset="0"/>
              <a:sym typeface="Symbol" pitchFamily="18" charset="2"/>
            </a:endParaRPr>
          </a:p>
          <a:p>
            <a:pPr>
              <a:buNone/>
            </a:pPr>
            <a:r>
              <a:rPr lang="cs-CZ" altLang="en-US" sz="2000" dirty="0">
                <a:cs typeface="Arial" panose="020B0604020202020204" pitchFamily="34" charset="0"/>
              </a:rPr>
              <a:t>SF</a:t>
            </a:r>
            <a:r>
              <a:rPr lang="cs-CZ" altLang="en-US" sz="2000" baseline="-25000" dirty="0">
                <a:cs typeface="Arial" panose="020B0604020202020204" pitchFamily="34" charset="0"/>
              </a:rPr>
              <a:t>6</a:t>
            </a:r>
            <a:r>
              <a:rPr lang="cs-CZ" altLang="en-US" sz="2000" dirty="0">
                <a:cs typeface="Arial" panose="020B0604020202020204" pitchFamily="34" charset="0"/>
              </a:rPr>
              <a:t>, SiF</a:t>
            </a:r>
            <a:r>
              <a:rPr lang="cs-CZ" altLang="en-US" sz="2000" baseline="-25000" dirty="0">
                <a:cs typeface="Arial" panose="020B0604020202020204" pitchFamily="34" charset="0"/>
              </a:rPr>
              <a:t>4</a:t>
            </a:r>
            <a:r>
              <a:rPr lang="cs-CZ" altLang="en-US" sz="2000" dirty="0">
                <a:cs typeface="Arial" panose="020B0604020202020204" pitchFamily="34" charset="0"/>
              </a:rPr>
              <a:t>, TeBr</a:t>
            </a:r>
            <a:r>
              <a:rPr lang="cs-CZ" altLang="en-US" sz="2000" baseline="-25000" dirty="0">
                <a:cs typeface="Arial" panose="020B0604020202020204" pitchFamily="34" charset="0"/>
              </a:rPr>
              <a:t>4</a:t>
            </a:r>
            <a:r>
              <a:rPr lang="cs-CZ" altLang="en-US" sz="2000" dirty="0">
                <a:cs typeface="Arial" panose="020B0604020202020204" pitchFamily="34" charset="0"/>
              </a:rPr>
              <a:t>, …</a:t>
            </a:r>
          </a:p>
          <a:p>
            <a:pPr>
              <a:buNone/>
            </a:pPr>
            <a:endParaRPr lang="cs-CZ" altLang="en-US" sz="2000" dirty="0">
              <a:cs typeface="Arial" panose="020B0604020202020204" pitchFamily="34" charset="0"/>
            </a:endParaRPr>
          </a:p>
          <a:p>
            <a:pPr>
              <a:buNone/>
            </a:pPr>
            <a:r>
              <a:rPr lang="cs-CZ" altLang="en-US" sz="2000" i="1" dirty="0">
                <a:cs typeface="Arial" panose="020B0604020202020204" pitchFamily="34" charset="0"/>
              </a:rPr>
              <a:t>Halogenidy kovů ve vyšších oxidačních </a:t>
            </a:r>
          </a:p>
          <a:p>
            <a:pPr>
              <a:buNone/>
            </a:pPr>
            <a:r>
              <a:rPr lang="cs-CZ" altLang="en-US" sz="2000" i="1" dirty="0">
                <a:cs typeface="Arial" panose="020B0604020202020204" pitchFamily="34" charset="0"/>
              </a:rPr>
              <a:t>stavech</a:t>
            </a:r>
          </a:p>
          <a:p>
            <a:pPr>
              <a:buNone/>
            </a:pPr>
            <a:r>
              <a:rPr lang="cs-CZ" altLang="en-US" sz="2000" dirty="0">
                <a:cs typeface="Arial" panose="020B0604020202020204" pitchFamily="34" charset="0"/>
                <a:sym typeface="Symbol" pitchFamily="18" charset="2"/>
              </a:rPr>
              <a:t>TiCl</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SnCl</a:t>
            </a:r>
            <a:r>
              <a:rPr lang="cs-CZ" altLang="en-US" sz="2000" baseline="-25000" dirty="0">
                <a:cs typeface="Arial" panose="020B0604020202020204" pitchFamily="34" charset="0"/>
                <a:sym typeface="Symbol" pitchFamily="18" charset="2"/>
              </a:rPr>
              <a:t>4</a:t>
            </a:r>
            <a:r>
              <a:rPr lang="cs-CZ" altLang="en-US" sz="2000" dirty="0">
                <a:cs typeface="Arial" panose="020B0604020202020204" pitchFamily="34" charset="0"/>
                <a:sym typeface="Symbol" pitchFamily="18" charset="2"/>
              </a:rPr>
              <a:t>, UF</a:t>
            </a:r>
            <a:r>
              <a:rPr lang="en-US"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WF</a:t>
            </a:r>
            <a:r>
              <a:rPr lang="cs-CZ" altLang="en-US" sz="2000" baseline="-25000" dirty="0">
                <a:cs typeface="Arial" panose="020B0604020202020204" pitchFamily="34" charset="0"/>
                <a:sym typeface="Symbol" pitchFamily="18" charset="2"/>
              </a:rPr>
              <a:t>6</a:t>
            </a:r>
            <a:r>
              <a:rPr lang="cs-CZ" altLang="en-US" sz="2000" dirty="0">
                <a:cs typeface="Arial" panose="020B0604020202020204" pitchFamily="34" charset="0"/>
                <a:sym typeface="Symbol" pitchFamily="18" charset="2"/>
              </a:rPr>
              <a:t>, …</a:t>
            </a:r>
          </a:p>
        </p:txBody>
      </p:sp>
      <p:pic>
        <p:nvPicPr>
          <p:cNvPr id="3074" name="Picture 2">
            <a:extLst>
              <a:ext uri="{FF2B5EF4-FFF2-40B4-BE49-F238E27FC236}">
                <a16:creationId xmlns:a16="http://schemas.microsoft.com/office/drawing/2014/main" id="{F3D8909E-624F-5259-829C-3D4BC5F06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6893" y="5509553"/>
            <a:ext cx="992544" cy="8321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mistry: The Central Science - 9780134554570 - Exercise 20e | Quizlet">
            <a:extLst>
              <a:ext uri="{FF2B5EF4-FFF2-40B4-BE49-F238E27FC236}">
                <a16:creationId xmlns:a16="http://schemas.microsoft.com/office/drawing/2014/main" id="{A723495E-1EE1-840D-CDA6-1FA541B6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04" y="3427473"/>
            <a:ext cx="1156996" cy="1337777"/>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6005800-85E3-2845-6607-9BF37E893484}"/>
              </a:ext>
            </a:extLst>
          </p:cNvPr>
          <p:cNvPicPr>
            <a:picLocks noChangeAspect="1"/>
          </p:cNvPicPr>
          <p:nvPr/>
        </p:nvPicPr>
        <p:blipFill>
          <a:blip r:embed="rId4"/>
          <a:stretch>
            <a:fillRect/>
          </a:stretch>
        </p:blipFill>
        <p:spPr>
          <a:xfrm>
            <a:off x="4899643" y="3538042"/>
            <a:ext cx="1156996" cy="1029118"/>
          </a:xfrm>
          <a:prstGeom prst="rect">
            <a:avLst/>
          </a:prstGeom>
        </p:spPr>
      </p:pic>
      <p:pic>
        <p:nvPicPr>
          <p:cNvPr id="3078" name="Picture 6" descr="Uranium Hexafluoride - Molecule of the Month">
            <a:extLst>
              <a:ext uri="{FF2B5EF4-FFF2-40B4-BE49-F238E27FC236}">
                <a16:creationId xmlns:a16="http://schemas.microsoft.com/office/drawing/2014/main" id="{E6AEBFCD-F7DE-8811-F07F-DC1933EA9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429" y="5301754"/>
            <a:ext cx="1156996" cy="11951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s SF6 Polar or Nonpolar? - Techiescientist">
            <a:extLst>
              <a:ext uri="{FF2B5EF4-FFF2-40B4-BE49-F238E27FC236}">
                <a16:creationId xmlns:a16="http://schemas.microsoft.com/office/drawing/2014/main" id="{3C1EB937-0810-CA2A-E209-AB392EC392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0348" y="3427473"/>
            <a:ext cx="1224101" cy="130570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A9407DA-89D4-7CCA-4DE7-0212CF1FF17A}"/>
              </a:ext>
            </a:extLst>
          </p:cNvPr>
          <p:cNvPicPr>
            <a:picLocks noChangeAspect="1"/>
          </p:cNvPicPr>
          <p:nvPr/>
        </p:nvPicPr>
        <p:blipFill>
          <a:blip r:embed="rId7"/>
          <a:stretch>
            <a:fillRect/>
          </a:stretch>
        </p:blipFill>
        <p:spPr>
          <a:xfrm>
            <a:off x="5502611" y="1286093"/>
            <a:ext cx="1108056" cy="1161182"/>
          </a:xfrm>
          <a:prstGeom prst="rect">
            <a:avLst/>
          </a:prstGeom>
        </p:spPr>
      </p:pic>
      <p:pic>
        <p:nvPicPr>
          <p:cNvPr id="7" name="Obrázek 6">
            <a:extLst>
              <a:ext uri="{FF2B5EF4-FFF2-40B4-BE49-F238E27FC236}">
                <a16:creationId xmlns:a16="http://schemas.microsoft.com/office/drawing/2014/main" id="{B1F23056-3744-5409-513B-5CB7F6AA3BD9}"/>
              </a:ext>
            </a:extLst>
          </p:cNvPr>
          <p:cNvPicPr>
            <a:picLocks noChangeAspect="1"/>
          </p:cNvPicPr>
          <p:nvPr/>
        </p:nvPicPr>
        <p:blipFill>
          <a:blip r:embed="rId8"/>
          <a:stretch>
            <a:fillRect/>
          </a:stretch>
        </p:blipFill>
        <p:spPr>
          <a:xfrm>
            <a:off x="4136940" y="1414358"/>
            <a:ext cx="990108" cy="904653"/>
          </a:xfrm>
          <a:prstGeom prst="rect">
            <a:avLst/>
          </a:prstGeom>
        </p:spPr>
      </p:pic>
      <p:pic>
        <p:nvPicPr>
          <p:cNvPr id="3082" name="Picture 10">
            <a:extLst>
              <a:ext uri="{FF2B5EF4-FFF2-40B4-BE49-F238E27FC236}">
                <a16:creationId xmlns:a16="http://schemas.microsoft.com/office/drawing/2014/main" id="{1117FFCB-0E1D-60BD-31E5-A0CFE6200F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9943" y="5161675"/>
            <a:ext cx="1289106" cy="13153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olecular Geometry | CK-12 Foundation">
            <a:extLst>
              <a:ext uri="{FF2B5EF4-FFF2-40B4-BE49-F238E27FC236}">
                <a16:creationId xmlns:a16="http://schemas.microsoft.com/office/drawing/2014/main" id="{5246533F-F827-0167-0381-9B955C1BE9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4065" y="1260289"/>
            <a:ext cx="1156997" cy="1058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524828"/>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2886</TotalTime>
  <Words>11145</Words>
  <Application>Microsoft Office PowerPoint</Application>
  <PresentationFormat>Předvádění na obrazovce (4:3)</PresentationFormat>
  <Paragraphs>1091</Paragraphs>
  <Slides>132</Slides>
  <Notes>2</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132</vt:i4>
      </vt:variant>
    </vt:vector>
  </HeadingPairs>
  <TitlesOfParts>
    <vt:vector size="140" baseType="lpstr">
      <vt:lpstr>Arial</vt:lpstr>
      <vt:lpstr>Calibri</vt:lpstr>
      <vt:lpstr>Calibri Light</vt:lpstr>
      <vt:lpstr>Open Sans</vt:lpstr>
      <vt:lpstr>Symbol</vt:lpstr>
      <vt:lpstr>Wingdings</vt:lpstr>
      <vt:lpstr>Motiv Office</vt:lpstr>
      <vt:lpstr>Photo Editor Photo</vt:lpstr>
      <vt:lpstr>Prezentace aplikace PowerPoint</vt:lpstr>
      <vt:lpstr>Prezentace aplikace PowerPoint</vt:lpstr>
      <vt:lpstr>Prezentace aplikace PowerPoint</vt:lpstr>
      <vt:lpstr>Atomární vodík (1s1)</vt:lpstr>
      <vt:lpstr>Svařování atomárním vodíkem</vt:lpstr>
      <vt:lpstr>Prezentace aplikace PowerPoint</vt:lpstr>
      <vt:lpstr>Vodíkový kation H+   (1s0)</vt:lpstr>
      <vt:lpstr>Hydridový anion H-   (1s2) </vt:lpstr>
      <vt:lpstr>Molekulární vodík (H2)</vt:lpstr>
      <vt:lpstr>Spinové izomery vodíku</vt:lpstr>
      <vt:lpstr>Příprava</vt:lpstr>
      <vt:lpstr>Prezentace aplikace PowerPoint</vt:lpstr>
      <vt:lpstr>Prezentace aplikace PowerPoint</vt:lpstr>
      <vt:lpstr>Prezentace aplikace PowerPoint</vt:lpstr>
      <vt:lpstr>Prezentace aplikace PowerPoint</vt:lpstr>
      <vt:lpstr>Průmyslové využití vodíku</vt:lpstr>
      <vt:lpstr>Prezentace aplikace PowerPoint</vt:lpstr>
      <vt:lpstr>Prezentace aplikace PowerPoint</vt:lpstr>
      <vt:lpstr>Kapalný vodík</vt:lpstr>
      <vt:lpstr>„Kovový“ vodík</vt:lpstr>
      <vt:lpstr>Reakce vodíku</vt:lpstr>
      <vt:lpstr>Prezentace aplikace PowerPoint</vt:lpstr>
      <vt:lpstr>Hydridy</vt:lpstr>
      <vt:lpstr>Hydridy</vt:lpstr>
      <vt:lpstr>Prezentace aplikace PowerPoint</vt:lpstr>
      <vt:lpstr>Prezentace aplikace PowerPoint</vt:lpstr>
      <vt:lpstr>Prezentace aplikace PowerPoint</vt:lpstr>
      <vt:lpstr>Prezentace aplikace PowerPoint</vt:lpstr>
      <vt:lpstr>Ni-hydridový článek (Nickel–metal hydride battery)</vt:lpstr>
      <vt:lpstr>Prezentace aplikace PowerPoint</vt:lpstr>
      <vt:lpstr>Třístředová dvouelektronová vazba</vt:lpstr>
      <vt:lpstr>Polymerní hydridy (prvky IV. –VI. skupiny)</vt:lpstr>
      <vt:lpstr>Prezentace aplikace PowerPoint</vt:lpstr>
      <vt:lpstr>Prezentace aplikace PowerPoint</vt:lpstr>
      <vt:lpstr>Prezentace aplikace PowerPoint</vt:lpstr>
      <vt:lpstr>Deuterium 2H</vt:lpstr>
      <vt:lpstr>Deuterovaná léčiva</vt:lpstr>
      <vt:lpstr>Tritium 3H</vt:lpstr>
      <vt:lpstr>Tritium</vt:lpstr>
      <vt:lpstr>Vodíková bomba</vt:lpstr>
      <vt:lpstr>Vodíková bomba</vt:lpstr>
      <vt:lpstr>Prezentace aplikace PowerPoint</vt:lpstr>
      <vt:lpstr>Prezentace aplikace PowerPoint</vt:lpstr>
      <vt:lpstr>Vzácné plyny</vt:lpstr>
      <vt:lpstr>Prezentace aplikace PowerPoint</vt:lpstr>
      <vt:lpstr>Prezentace aplikace PowerPoint</vt:lpstr>
      <vt:lpstr>Helium</vt:lpstr>
      <vt:lpstr>Prezentace aplikace PowerPoint</vt:lpstr>
      <vt:lpstr>Kapalné helium</vt:lpstr>
      <vt:lpstr>Prezentace aplikace PowerPoint</vt:lpstr>
      <vt:lpstr>Prezentace aplikace PowerPoint</vt:lpstr>
      <vt:lpstr>Sloučeniny helia</vt:lpstr>
      <vt:lpstr>Neon</vt:lpstr>
      <vt:lpstr>Prezentace aplikace PowerPoint</vt:lpstr>
      <vt:lpstr>Argon</vt:lpstr>
      <vt:lpstr>Prezentace aplikace PowerPoint</vt:lpstr>
      <vt:lpstr>Krypton</vt:lpstr>
      <vt:lpstr>Prezentace aplikace PowerPoint</vt:lpstr>
      <vt:lpstr>Prezentace aplikace PowerPoint</vt:lpstr>
      <vt:lpstr>Xenon</vt:lpstr>
      <vt:lpstr>Prezentace aplikace PowerPoint</vt:lpstr>
      <vt:lpstr>Prezentace aplikace PowerPoint</vt:lpstr>
      <vt:lpstr>Prezentace aplikace PowerPoint</vt:lpstr>
      <vt:lpstr>Prezentace aplikace PowerPoint</vt:lpstr>
      <vt:lpstr>Radon</vt:lpstr>
      <vt:lpstr>Radon</vt:lpstr>
      <vt:lpstr>Prezentace aplikace PowerPoint</vt:lpstr>
      <vt:lpstr>Radonová mapa ČR</vt:lpstr>
      <vt:lpstr>Halogeny</vt:lpstr>
      <vt:lpstr>Prezentace aplikace PowerPoint</vt:lpstr>
      <vt:lpstr>Vlastnosti halogenů</vt:lpstr>
      <vt:lpstr>Prezentace aplikace PowerPoint</vt:lpstr>
      <vt:lpstr>Prezentace aplikace PowerPoint</vt:lpstr>
      <vt:lpstr>Prezentace aplikace PowerPoint</vt:lpstr>
      <vt:lpstr>Prezentace aplikace PowerPoint</vt:lpstr>
      <vt:lpstr>Fluor</vt:lpstr>
      <vt:lpstr>Prezentace aplikace PowerPoint</vt:lpstr>
      <vt:lpstr>Prezentace aplikace PowerPoint</vt:lpstr>
      <vt:lpstr>Prezentace aplikace PowerPoint</vt:lpstr>
      <vt:lpstr>Prezentace aplikace PowerPoint</vt:lpstr>
      <vt:lpstr>Chlor</vt:lpstr>
      <vt:lpstr>Prezentace aplikace PowerPoint</vt:lpstr>
      <vt:lpstr>Prezentace aplikace PowerPoint</vt:lpstr>
      <vt:lpstr>Válečné použití chloru</vt:lpstr>
      <vt:lpstr>Brom</vt:lpstr>
      <vt:lpstr>Prezentace aplikace PowerPoint</vt:lpstr>
      <vt:lpstr>Jod</vt:lpstr>
      <vt:lpstr>Prezentace aplikace PowerPoint</vt:lpstr>
      <vt:lpstr>Prezentace aplikace PowerPoint</vt:lpstr>
      <vt:lpstr>Prezentace aplikace PowerPoint</vt:lpstr>
      <vt:lpstr>Endemická struma</vt:lpstr>
      <vt:lpstr>Astat</vt:lpstr>
      <vt:lpstr>Sloučeniny halogenů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Halogenované organické sloučeniny</vt:lpstr>
      <vt:lpstr>Halogenované organické sloučeniny</vt:lpstr>
      <vt:lpstr>Prezentace aplikace PowerPoint</vt:lpstr>
      <vt:lpstr>Prezentace aplikace PowerPoint</vt:lpstr>
      <vt:lpstr>Prezentace aplikace PowerPoint</vt:lpstr>
      <vt:lpstr>Fluoridy v zubní pastě</vt:lpstr>
      <vt:lpstr>Interhalogenové sloučeniny</vt:lpstr>
      <vt:lpstr>Interhalogenové sloučeniny</vt:lpstr>
      <vt:lpstr>Interhalogenové sloučeniny</vt:lpstr>
      <vt:lpstr>Prezentace aplikace PowerPoint</vt:lpstr>
      <vt:lpstr>Prezentace aplikace PowerPoint</vt:lpstr>
      <vt:lpstr>Acidobazické chování oxokyselin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Lubomir Prokes</dc:creator>
  <cp:lastModifiedBy>Lubomír Prokeš</cp:lastModifiedBy>
  <cp:revision>80</cp:revision>
  <dcterms:created xsi:type="dcterms:W3CDTF">2020-02-11T22:13:27Z</dcterms:created>
  <dcterms:modified xsi:type="dcterms:W3CDTF">2024-02-09T08:12:58Z</dcterms:modified>
</cp:coreProperties>
</file>