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7"/>
  </p:notesMasterIdLst>
  <p:sldIdLst>
    <p:sldId id="358" r:id="rId2"/>
    <p:sldId id="495" r:id="rId3"/>
    <p:sldId id="369" r:id="rId4"/>
    <p:sldId id="370" r:id="rId5"/>
    <p:sldId id="371" r:id="rId6"/>
    <p:sldId id="382" r:id="rId7"/>
    <p:sldId id="404" r:id="rId8"/>
    <p:sldId id="480" r:id="rId9"/>
    <p:sldId id="478" r:id="rId10"/>
    <p:sldId id="477" r:id="rId11"/>
    <p:sldId id="390" r:id="rId12"/>
    <p:sldId id="486" r:id="rId13"/>
    <p:sldId id="405" r:id="rId14"/>
    <p:sldId id="372" r:id="rId15"/>
    <p:sldId id="373" r:id="rId16"/>
    <p:sldId id="383" r:id="rId17"/>
    <p:sldId id="374" r:id="rId18"/>
    <p:sldId id="384" r:id="rId19"/>
    <p:sldId id="403" r:id="rId20"/>
    <p:sldId id="375" r:id="rId21"/>
    <p:sldId id="481" r:id="rId22"/>
    <p:sldId id="484" r:id="rId23"/>
    <p:sldId id="376" r:id="rId24"/>
    <p:sldId id="377" r:id="rId25"/>
    <p:sldId id="378" r:id="rId26"/>
    <p:sldId id="379" r:id="rId27"/>
    <p:sldId id="410" r:id="rId28"/>
    <p:sldId id="407" r:id="rId29"/>
    <p:sldId id="417" r:id="rId30"/>
    <p:sldId id="406" r:id="rId31"/>
    <p:sldId id="408" r:id="rId32"/>
    <p:sldId id="411" r:id="rId33"/>
    <p:sldId id="479" r:id="rId34"/>
    <p:sldId id="380" r:id="rId35"/>
    <p:sldId id="483" r:id="rId36"/>
    <p:sldId id="485" r:id="rId37"/>
    <p:sldId id="409" r:id="rId38"/>
    <p:sldId id="418" r:id="rId39"/>
    <p:sldId id="497" r:id="rId40"/>
    <p:sldId id="493" r:id="rId41"/>
    <p:sldId id="333" r:id="rId42"/>
    <p:sldId id="421" r:id="rId43"/>
    <p:sldId id="422" r:id="rId44"/>
    <p:sldId id="490" r:id="rId45"/>
    <p:sldId id="468" r:id="rId46"/>
    <p:sldId id="424" r:id="rId47"/>
    <p:sldId id="261" r:id="rId48"/>
    <p:sldId id="262" r:id="rId49"/>
    <p:sldId id="489" r:id="rId50"/>
    <p:sldId id="425" r:id="rId51"/>
    <p:sldId id="263" r:id="rId52"/>
    <p:sldId id="343" r:id="rId53"/>
    <p:sldId id="469" r:id="rId54"/>
    <p:sldId id="427" r:id="rId55"/>
    <p:sldId id="492" r:id="rId56"/>
    <p:sldId id="331" r:id="rId57"/>
    <p:sldId id="428" r:id="rId58"/>
    <p:sldId id="491" r:id="rId59"/>
    <p:sldId id="429" r:id="rId60"/>
    <p:sldId id="266" r:id="rId61"/>
    <p:sldId id="430" r:id="rId62"/>
    <p:sldId id="431" r:id="rId63"/>
    <p:sldId id="432" r:id="rId64"/>
    <p:sldId id="339" r:id="rId65"/>
    <p:sldId id="470" r:id="rId66"/>
    <p:sldId id="330" r:id="rId67"/>
    <p:sldId id="433" r:id="rId68"/>
    <p:sldId id="268" r:id="rId69"/>
    <p:sldId id="328" r:id="rId70"/>
    <p:sldId id="269" r:id="rId71"/>
    <p:sldId id="270" r:id="rId72"/>
    <p:sldId id="332" r:id="rId73"/>
    <p:sldId id="471" r:id="rId74"/>
    <p:sldId id="434" r:id="rId75"/>
    <p:sldId id="334" r:id="rId76"/>
    <p:sldId id="335" r:id="rId77"/>
    <p:sldId id="271" r:id="rId78"/>
    <p:sldId id="272" r:id="rId79"/>
    <p:sldId id="273" r:id="rId80"/>
    <p:sldId id="348" r:id="rId81"/>
    <p:sldId id="329" r:id="rId82"/>
    <p:sldId id="435" r:id="rId83"/>
    <p:sldId id="506" r:id="rId84"/>
    <p:sldId id="498" r:id="rId85"/>
    <p:sldId id="500" r:id="rId86"/>
    <p:sldId id="353" r:id="rId87"/>
    <p:sldId id="275" r:id="rId88"/>
    <p:sldId id="276" r:id="rId89"/>
    <p:sldId id="496" r:id="rId90"/>
    <p:sldId id="277" r:id="rId91"/>
    <p:sldId id="278" r:id="rId92"/>
    <p:sldId id="505" r:id="rId93"/>
    <p:sldId id="279" r:id="rId94"/>
    <p:sldId id="502" r:id="rId95"/>
    <p:sldId id="327" r:id="rId96"/>
    <p:sldId id="503" r:id="rId97"/>
    <p:sldId id="280" r:id="rId98"/>
    <p:sldId id="281" r:id="rId99"/>
    <p:sldId id="282" r:id="rId100"/>
    <p:sldId id="283" r:id="rId101"/>
    <p:sldId id="350" r:id="rId102"/>
    <p:sldId id="284" r:id="rId103"/>
    <p:sldId id="326" r:id="rId104"/>
    <p:sldId id="285" r:id="rId105"/>
    <p:sldId id="298" r:id="rId106"/>
    <p:sldId id="286" r:id="rId107"/>
    <p:sldId id="287" r:id="rId108"/>
    <p:sldId id="354" r:id="rId109"/>
    <p:sldId id="501" r:id="rId110"/>
    <p:sldId id="509" r:id="rId111"/>
    <p:sldId id="288" r:id="rId112"/>
    <p:sldId id="325" r:id="rId113"/>
    <p:sldId id="289" r:id="rId114"/>
    <p:sldId id="290" r:id="rId115"/>
    <p:sldId id="291" r:id="rId116"/>
    <p:sldId id="299" r:id="rId117"/>
    <p:sldId id="300" r:id="rId118"/>
    <p:sldId id="301" r:id="rId119"/>
    <p:sldId id="324" r:id="rId120"/>
    <p:sldId id="302" r:id="rId121"/>
    <p:sldId id="303" r:id="rId122"/>
    <p:sldId id="323" r:id="rId123"/>
    <p:sldId id="304" r:id="rId124"/>
    <p:sldId id="305" r:id="rId125"/>
    <p:sldId id="510" r:id="rId126"/>
    <p:sldId id="307" r:id="rId127"/>
    <p:sldId id="322" r:id="rId128"/>
    <p:sldId id="308" r:id="rId129"/>
    <p:sldId id="306" r:id="rId130"/>
    <p:sldId id="352" r:id="rId131"/>
    <p:sldId id="310" r:id="rId132"/>
    <p:sldId id="321" r:id="rId133"/>
    <p:sldId id="311" r:id="rId134"/>
    <p:sldId id="511" r:id="rId135"/>
    <p:sldId id="312" r:id="rId13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648D30-E98C-45DA-A9EF-0DFBFFF827C7}" v="2" dt="2024-03-08T11:40:48.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4" autoAdjust="0"/>
    <p:restoredTop sz="94660"/>
  </p:normalViewPr>
  <p:slideViewPr>
    <p:cSldViewPr>
      <p:cViewPr varScale="1">
        <p:scale>
          <a:sx n="78" d="100"/>
          <a:sy n="78" d="100"/>
        </p:scale>
        <p:origin x="158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bomír Prokeš" userId="c6190586-327c-4754-acfe-3cab059996b7" providerId="ADAL" clId="{75648D30-E98C-45DA-A9EF-0DFBFFF827C7}"/>
    <pc:docChg chg="addSld delSld modSld">
      <pc:chgData name="Lubomír Prokeš" userId="c6190586-327c-4754-acfe-3cab059996b7" providerId="ADAL" clId="{75648D30-E98C-45DA-A9EF-0DFBFFF827C7}" dt="2024-03-08T11:43:44.995" v="65" actId="2711"/>
      <pc:docMkLst>
        <pc:docMk/>
      </pc:docMkLst>
      <pc:sldChg chg="modSp add mod">
        <pc:chgData name="Lubomír Prokeš" userId="c6190586-327c-4754-acfe-3cab059996b7" providerId="ADAL" clId="{75648D30-E98C-45DA-A9EF-0DFBFFF827C7}" dt="2024-03-08T11:33:58.226" v="4" actId="113"/>
        <pc:sldMkLst>
          <pc:docMk/>
          <pc:sldMk cId="3089092342" sldId="288"/>
        </pc:sldMkLst>
        <pc:spChg chg="mod">
          <ac:chgData name="Lubomír Prokeš" userId="c6190586-327c-4754-acfe-3cab059996b7" providerId="ADAL" clId="{75648D30-E98C-45DA-A9EF-0DFBFFF827C7}" dt="2024-03-08T11:33:58.226" v="4" actId="113"/>
          <ac:spMkLst>
            <pc:docMk/>
            <pc:sldMk cId="3089092342" sldId="288"/>
            <ac:spMk id="2" creationId="{00000000-0000-0000-0000-000000000000}"/>
          </ac:spMkLst>
        </pc:spChg>
      </pc:sldChg>
      <pc:sldChg chg="modSp add mod">
        <pc:chgData name="Lubomír Prokeš" userId="c6190586-327c-4754-acfe-3cab059996b7" providerId="ADAL" clId="{75648D30-E98C-45DA-A9EF-0DFBFFF827C7}" dt="2024-03-08T11:35:07.553" v="10" actId="2711"/>
        <pc:sldMkLst>
          <pc:docMk/>
          <pc:sldMk cId="2113276330" sldId="289"/>
        </pc:sldMkLst>
        <pc:spChg chg="mod">
          <ac:chgData name="Lubomír Prokeš" userId="c6190586-327c-4754-acfe-3cab059996b7" providerId="ADAL" clId="{75648D30-E98C-45DA-A9EF-0DFBFFF827C7}" dt="2024-03-08T11:34:55.474" v="9" actId="115"/>
          <ac:spMkLst>
            <pc:docMk/>
            <pc:sldMk cId="2113276330" sldId="289"/>
            <ac:spMk id="2" creationId="{00000000-0000-0000-0000-000000000000}"/>
          </ac:spMkLst>
        </pc:spChg>
        <pc:spChg chg="mod">
          <ac:chgData name="Lubomír Prokeš" userId="c6190586-327c-4754-acfe-3cab059996b7" providerId="ADAL" clId="{75648D30-E98C-45DA-A9EF-0DFBFFF827C7}" dt="2024-03-08T11:35:07.553" v="10" actId="2711"/>
          <ac:spMkLst>
            <pc:docMk/>
            <pc:sldMk cId="2113276330" sldId="289"/>
            <ac:spMk id="4" creationId="{1F426665-CC04-479D-BFDA-286178D8E774}"/>
          </ac:spMkLst>
        </pc:spChg>
      </pc:sldChg>
      <pc:sldChg chg="modSp add mod">
        <pc:chgData name="Lubomír Prokeš" userId="c6190586-327c-4754-acfe-3cab059996b7" providerId="ADAL" clId="{75648D30-E98C-45DA-A9EF-0DFBFFF827C7}" dt="2024-03-08T11:35:30.705" v="11" actId="2711"/>
        <pc:sldMkLst>
          <pc:docMk/>
          <pc:sldMk cId="3439994955" sldId="290"/>
        </pc:sldMkLst>
        <pc:spChg chg="mod">
          <ac:chgData name="Lubomír Prokeš" userId="c6190586-327c-4754-acfe-3cab059996b7" providerId="ADAL" clId="{75648D30-E98C-45DA-A9EF-0DFBFFF827C7}" dt="2024-03-08T11:35:30.705" v="11" actId="2711"/>
          <ac:spMkLst>
            <pc:docMk/>
            <pc:sldMk cId="3439994955" sldId="290"/>
            <ac:spMk id="2" creationId="{00000000-0000-0000-0000-000000000000}"/>
          </ac:spMkLst>
        </pc:spChg>
        <pc:spChg chg="mod">
          <ac:chgData name="Lubomír Prokeš" userId="c6190586-327c-4754-acfe-3cab059996b7" providerId="ADAL" clId="{75648D30-E98C-45DA-A9EF-0DFBFFF827C7}" dt="2024-03-08T11:35:30.705" v="11" actId="2711"/>
          <ac:spMkLst>
            <pc:docMk/>
            <pc:sldMk cId="3439994955" sldId="290"/>
            <ac:spMk id="6" creationId="{4E250A85-4CED-4090-9150-36320A09E54E}"/>
          </ac:spMkLst>
        </pc:spChg>
        <pc:spChg chg="mod">
          <ac:chgData name="Lubomír Prokeš" userId="c6190586-327c-4754-acfe-3cab059996b7" providerId="ADAL" clId="{75648D30-E98C-45DA-A9EF-0DFBFFF827C7}" dt="2024-03-08T11:35:30.705" v="11" actId="2711"/>
          <ac:spMkLst>
            <pc:docMk/>
            <pc:sldMk cId="3439994955" sldId="290"/>
            <ac:spMk id="10" creationId="{DAA13CF9-2011-4EC7-846A-057D95315839}"/>
          </ac:spMkLst>
        </pc:spChg>
        <pc:spChg chg="mod">
          <ac:chgData name="Lubomír Prokeš" userId="c6190586-327c-4754-acfe-3cab059996b7" providerId="ADAL" clId="{75648D30-E98C-45DA-A9EF-0DFBFFF827C7}" dt="2024-03-08T11:35:30.705" v="11" actId="2711"/>
          <ac:spMkLst>
            <pc:docMk/>
            <pc:sldMk cId="3439994955" sldId="290"/>
            <ac:spMk id="12" creationId="{91C99A81-C397-4A84-8016-F6E2E32DD328}"/>
          </ac:spMkLst>
        </pc:spChg>
        <pc:spChg chg="mod">
          <ac:chgData name="Lubomír Prokeš" userId="c6190586-327c-4754-acfe-3cab059996b7" providerId="ADAL" clId="{75648D30-E98C-45DA-A9EF-0DFBFFF827C7}" dt="2024-03-08T11:35:30.705" v="11" actId="2711"/>
          <ac:spMkLst>
            <pc:docMk/>
            <pc:sldMk cId="3439994955" sldId="290"/>
            <ac:spMk id="14" creationId="{CB79E388-4402-4C5B-B70D-809783D3C7EE}"/>
          </ac:spMkLst>
        </pc:spChg>
      </pc:sldChg>
      <pc:sldChg chg="modSp add mod">
        <pc:chgData name="Lubomír Prokeš" userId="c6190586-327c-4754-acfe-3cab059996b7" providerId="ADAL" clId="{75648D30-E98C-45DA-A9EF-0DFBFFF827C7}" dt="2024-03-08T11:35:41.425" v="12" actId="2711"/>
        <pc:sldMkLst>
          <pc:docMk/>
          <pc:sldMk cId="3146618183" sldId="291"/>
        </pc:sldMkLst>
        <pc:spChg chg="mod">
          <ac:chgData name="Lubomír Prokeš" userId="c6190586-327c-4754-acfe-3cab059996b7" providerId="ADAL" clId="{75648D30-E98C-45DA-A9EF-0DFBFFF827C7}" dt="2024-03-08T11:35:41.425" v="12" actId="2711"/>
          <ac:spMkLst>
            <pc:docMk/>
            <pc:sldMk cId="3146618183" sldId="291"/>
            <ac:spMk id="2" creationId="{00000000-0000-0000-0000-000000000000}"/>
          </ac:spMkLst>
        </pc:spChg>
      </pc:sldChg>
      <pc:sldChg chg="modSp add mod">
        <pc:chgData name="Lubomír Prokeš" userId="c6190586-327c-4754-acfe-3cab059996b7" providerId="ADAL" clId="{75648D30-E98C-45DA-A9EF-0DFBFFF827C7}" dt="2024-03-08T11:36:31.578" v="24" actId="20577"/>
        <pc:sldMkLst>
          <pc:docMk/>
          <pc:sldMk cId="2049867705" sldId="299"/>
        </pc:sldMkLst>
        <pc:spChg chg="mod">
          <ac:chgData name="Lubomír Prokeš" userId="c6190586-327c-4754-acfe-3cab059996b7" providerId="ADAL" clId="{75648D30-E98C-45DA-A9EF-0DFBFFF827C7}" dt="2024-03-08T11:36:31.578" v="24" actId="20577"/>
          <ac:spMkLst>
            <pc:docMk/>
            <pc:sldMk cId="2049867705" sldId="299"/>
            <ac:spMk id="2" creationId="{00000000-0000-0000-0000-000000000000}"/>
          </ac:spMkLst>
        </pc:spChg>
      </pc:sldChg>
      <pc:sldChg chg="modSp add mod">
        <pc:chgData name="Lubomír Prokeš" userId="c6190586-327c-4754-acfe-3cab059996b7" providerId="ADAL" clId="{75648D30-E98C-45DA-A9EF-0DFBFFF827C7}" dt="2024-03-08T11:36:47.635" v="25" actId="2711"/>
        <pc:sldMkLst>
          <pc:docMk/>
          <pc:sldMk cId="3290768436" sldId="300"/>
        </pc:sldMkLst>
        <pc:spChg chg="mod">
          <ac:chgData name="Lubomír Prokeš" userId="c6190586-327c-4754-acfe-3cab059996b7" providerId="ADAL" clId="{75648D30-E98C-45DA-A9EF-0DFBFFF827C7}" dt="2024-03-08T11:36:47.635" v="25" actId="2711"/>
          <ac:spMkLst>
            <pc:docMk/>
            <pc:sldMk cId="3290768436" sldId="300"/>
            <ac:spMk id="2" creationId="{00000000-0000-0000-0000-000000000000}"/>
          </ac:spMkLst>
        </pc:spChg>
      </pc:sldChg>
      <pc:sldChg chg="modSp add mod">
        <pc:chgData name="Lubomír Prokeš" userId="c6190586-327c-4754-acfe-3cab059996b7" providerId="ADAL" clId="{75648D30-E98C-45DA-A9EF-0DFBFFF827C7}" dt="2024-03-08T11:37:20.199" v="28" actId="115"/>
        <pc:sldMkLst>
          <pc:docMk/>
          <pc:sldMk cId="715004001" sldId="301"/>
        </pc:sldMkLst>
        <pc:spChg chg="mod">
          <ac:chgData name="Lubomír Prokeš" userId="c6190586-327c-4754-acfe-3cab059996b7" providerId="ADAL" clId="{75648D30-E98C-45DA-A9EF-0DFBFFF827C7}" dt="2024-03-08T11:37:20.199" v="28" actId="115"/>
          <ac:spMkLst>
            <pc:docMk/>
            <pc:sldMk cId="715004001" sldId="301"/>
            <ac:spMk id="2" creationId="{00000000-0000-0000-0000-000000000000}"/>
          </ac:spMkLst>
        </pc:spChg>
      </pc:sldChg>
      <pc:sldChg chg="modSp add mod">
        <pc:chgData name="Lubomír Prokeš" userId="c6190586-327c-4754-acfe-3cab059996b7" providerId="ADAL" clId="{75648D30-E98C-45DA-A9EF-0DFBFFF827C7}" dt="2024-03-08T11:37:41.590" v="30" actId="2711"/>
        <pc:sldMkLst>
          <pc:docMk/>
          <pc:sldMk cId="1071782526" sldId="302"/>
        </pc:sldMkLst>
        <pc:spChg chg="mod">
          <ac:chgData name="Lubomír Prokeš" userId="c6190586-327c-4754-acfe-3cab059996b7" providerId="ADAL" clId="{75648D30-E98C-45DA-A9EF-0DFBFFF827C7}" dt="2024-03-08T11:37:41.590" v="30" actId="2711"/>
          <ac:spMkLst>
            <pc:docMk/>
            <pc:sldMk cId="1071782526" sldId="302"/>
            <ac:spMk id="2" creationId="{00000000-0000-0000-0000-000000000000}"/>
          </ac:spMkLst>
        </pc:spChg>
      </pc:sldChg>
      <pc:sldChg chg="modSp add mod">
        <pc:chgData name="Lubomír Prokeš" userId="c6190586-327c-4754-acfe-3cab059996b7" providerId="ADAL" clId="{75648D30-E98C-45DA-A9EF-0DFBFFF827C7}" dt="2024-03-08T11:37:52.191" v="31" actId="2711"/>
        <pc:sldMkLst>
          <pc:docMk/>
          <pc:sldMk cId="3404325744" sldId="303"/>
        </pc:sldMkLst>
        <pc:spChg chg="mod">
          <ac:chgData name="Lubomír Prokeš" userId="c6190586-327c-4754-acfe-3cab059996b7" providerId="ADAL" clId="{75648D30-E98C-45DA-A9EF-0DFBFFF827C7}" dt="2024-03-08T11:37:52.191" v="31" actId="2711"/>
          <ac:spMkLst>
            <pc:docMk/>
            <pc:sldMk cId="3404325744" sldId="303"/>
            <ac:spMk id="2" creationId="{00000000-0000-0000-0000-000000000000}"/>
          </ac:spMkLst>
        </pc:spChg>
      </pc:sldChg>
      <pc:sldChg chg="modSp add mod">
        <pc:chgData name="Lubomír Prokeš" userId="c6190586-327c-4754-acfe-3cab059996b7" providerId="ADAL" clId="{75648D30-E98C-45DA-A9EF-0DFBFFF827C7}" dt="2024-03-08T11:38:35.162" v="35" actId="2711"/>
        <pc:sldMkLst>
          <pc:docMk/>
          <pc:sldMk cId="1147877846" sldId="304"/>
        </pc:sldMkLst>
        <pc:spChg chg="mod">
          <ac:chgData name="Lubomír Prokeš" userId="c6190586-327c-4754-acfe-3cab059996b7" providerId="ADAL" clId="{75648D30-E98C-45DA-A9EF-0DFBFFF827C7}" dt="2024-03-08T11:38:35.162" v="35" actId="2711"/>
          <ac:spMkLst>
            <pc:docMk/>
            <pc:sldMk cId="1147877846" sldId="304"/>
            <ac:spMk id="2" creationId="{00000000-0000-0000-0000-000000000000}"/>
          </ac:spMkLst>
        </pc:spChg>
      </pc:sldChg>
      <pc:sldChg chg="modSp add mod setBg">
        <pc:chgData name="Lubomír Prokeš" userId="c6190586-327c-4754-acfe-3cab059996b7" providerId="ADAL" clId="{75648D30-E98C-45DA-A9EF-0DFBFFF827C7}" dt="2024-03-08T11:39:07.529" v="39" actId="1076"/>
        <pc:sldMkLst>
          <pc:docMk/>
          <pc:sldMk cId="3243371144" sldId="305"/>
        </pc:sldMkLst>
        <pc:spChg chg="mod">
          <ac:chgData name="Lubomír Prokeš" userId="c6190586-327c-4754-acfe-3cab059996b7" providerId="ADAL" clId="{75648D30-E98C-45DA-A9EF-0DFBFFF827C7}" dt="2024-03-08T11:38:53.402" v="37" actId="113"/>
          <ac:spMkLst>
            <pc:docMk/>
            <pc:sldMk cId="3243371144" sldId="305"/>
            <ac:spMk id="2" creationId="{00000000-0000-0000-0000-000000000000}"/>
          </ac:spMkLst>
        </pc:spChg>
        <pc:spChg chg="mod">
          <ac:chgData name="Lubomír Prokeš" userId="c6190586-327c-4754-acfe-3cab059996b7" providerId="ADAL" clId="{75648D30-E98C-45DA-A9EF-0DFBFFF827C7}" dt="2024-03-08T11:39:07.529" v="39" actId="1076"/>
          <ac:spMkLst>
            <pc:docMk/>
            <pc:sldMk cId="3243371144" sldId="305"/>
            <ac:spMk id="5" creationId="{08790494-94D1-4FE3-B69B-D928AE85F00C}"/>
          </ac:spMkLst>
        </pc:spChg>
      </pc:sldChg>
      <pc:sldChg chg="modSp add mod">
        <pc:chgData name="Lubomír Prokeš" userId="c6190586-327c-4754-acfe-3cab059996b7" providerId="ADAL" clId="{75648D30-E98C-45DA-A9EF-0DFBFFF827C7}" dt="2024-03-08T11:40:48.955" v="46" actId="1076"/>
        <pc:sldMkLst>
          <pc:docMk/>
          <pc:sldMk cId="1734296404" sldId="306"/>
        </pc:sldMkLst>
        <pc:spChg chg="mod">
          <ac:chgData name="Lubomír Prokeš" userId="c6190586-327c-4754-acfe-3cab059996b7" providerId="ADAL" clId="{75648D30-E98C-45DA-A9EF-0DFBFFF827C7}" dt="2024-03-08T11:40:41.815" v="45" actId="2711"/>
          <ac:spMkLst>
            <pc:docMk/>
            <pc:sldMk cId="1734296404" sldId="306"/>
            <ac:spMk id="3" creationId="{00000000-0000-0000-0000-000000000000}"/>
          </ac:spMkLst>
        </pc:spChg>
        <pc:spChg chg="mod">
          <ac:chgData name="Lubomír Prokeš" userId="c6190586-327c-4754-acfe-3cab059996b7" providerId="ADAL" clId="{75648D30-E98C-45DA-A9EF-0DFBFFF827C7}" dt="2024-03-08T11:40:41.815" v="45" actId="2711"/>
          <ac:spMkLst>
            <pc:docMk/>
            <pc:sldMk cId="1734296404" sldId="306"/>
            <ac:spMk id="4" creationId="{00000000-0000-0000-0000-000000000000}"/>
          </ac:spMkLst>
        </pc:spChg>
        <pc:picChg chg="mod">
          <ac:chgData name="Lubomír Prokeš" userId="c6190586-327c-4754-acfe-3cab059996b7" providerId="ADAL" clId="{75648D30-E98C-45DA-A9EF-0DFBFFF827C7}" dt="2024-03-08T11:40:48.955" v="46" actId="1076"/>
          <ac:picMkLst>
            <pc:docMk/>
            <pc:sldMk cId="1734296404" sldId="306"/>
            <ac:picMk id="2050" creationId="{00000000-0000-0000-0000-000000000000}"/>
          </ac:picMkLst>
        </pc:picChg>
      </pc:sldChg>
      <pc:sldChg chg="modSp add mod">
        <pc:chgData name="Lubomír Prokeš" userId="c6190586-327c-4754-acfe-3cab059996b7" providerId="ADAL" clId="{75648D30-E98C-45DA-A9EF-0DFBFFF827C7}" dt="2024-03-08T11:39:24.965" v="40" actId="2711"/>
        <pc:sldMkLst>
          <pc:docMk/>
          <pc:sldMk cId="530357862" sldId="307"/>
        </pc:sldMkLst>
        <pc:spChg chg="mod">
          <ac:chgData name="Lubomír Prokeš" userId="c6190586-327c-4754-acfe-3cab059996b7" providerId="ADAL" clId="{75648D30-E98C-45DA-A9EF-0DFBFFF827C7}" dt="2024-03-08T11:39:24.965" v="40" actId="2711"/>
          <ac:spMkLst>
            <pc:docMk/>
            <pc:sldMk cId="530357862" sldId="307"/>
            <ac:spMk id="2" creationId="{00000000-0000-0000-0000-000000000000}"/>
          </ac:spMkLst>
        </pc:spChg>
      </pc:sldChg>
      <pc:sldChg chg="modSp add mod">
        <pc:chgData name="Lubomír Prokeš" userId="c6190586-327c-4754-acfe-3cab059996b7" providerId="ADAL" clId="{75648D30-E98C-45DA-A9EF-0DFBFFF827C7}" dt="2024-03-08T11:40:27.967" v="44" actId="20577"/>
        <pc:sldMkLst>
          <pc:docMk/>
          <pc:sldMk cId="1017964883" sldId="308"/>
        </pc:sldMkLst>
        <pc:spChg chg="mod">
          <ac:chgData name="Lubomír Prokeš" userId="c6190586-327c-4754-acfe-3cab059996b7" providerId="ADAL" clId="{75648D30-E98C-45DA-A9EF-0DFBFFF827C7}" dt="2024-03-08T11:40:27.967" v="44" actId="20577"/>
          <ac:spMkLst>
            <pc:docMk/>
            <pc:sldMk cId="1017964883" sldId="308"/>
            <ac:spMk id="2" creationId="{00000000-0000-0000-0000-000000000000}"/>
          </ac:spMkLst>
        </pc:spChg>
      </pc:sldChg>
      <pc:sldChg chg="modSp add mod">
        <pc:chgData name="Lubomír Prokeš" userId="c6190586-327c-4754-acfe-3cab059996b7" providerId="ADAL" clId="{75648D30-E98C-45DA-A9EF-0DFBFFF827C7}" dt="2024-03-08T11:41:24.844" v="49" actId="113"/>
        <pc:sldMkLst>
          <pc:docMk/>
          <pc:sldMk cId="3268514070" sldId="310"/>
        </pc:sldMkLst>
        <pc:spChg chg="mod">
          <ac:chgData name="Lubomír Prokeš" userId="c6190586-327c-4754-acfe-3cab059996b7" providerId="ADAL" clId="{75648D30-E98C-45DA-A9EF-0DFBFFF827C7}" dt="2024-03-08T11:41:24.844" v="49" actId="113"/>
          <ac:spMkLst>
            <pc:docMk/>
            <pc:sldMk cId="3268514070" sldId="310"/>
            <ac:spMk id="2" creationId="{00000000-0000-0000-0000-000000000000}"/>
          </ac:spMkLst>
        </pc:spChg>
      </pc:sldChg>
      <pc:sldChg chg="modSp add mod">
        <pc:chgData name="Lubomír Prokeš" userId="c6190586-327c-4754-acfe-3cab059996b7" providerId="ADAL" clId="{75648D30-E98C-45DA-A9EF-0DFBFFF827C7}" dt="2024-03-08T11:42:15.974" v="53" actId="2711"/>
        <pc:sldMkLst>
          <pc:docMk/>
          <pc:sldMk cId="2318976339" sldId="311"/>
        </pc:sldMkLst>
        <pc:spChg chg="mod">
          <ac:chgData name="Lubomír Prokeš" userId="c6190586-327c-4754-acfe-3cab059996b7" providerId="ADAL" clId="{75648D30-E98C-45DA-A9EF-0DFBFFF827C7}" dt="2024-03-08T11:42:15.974" v="53" actId="2711"/>
          <ac:spMkLst>
            <pc:docMk/>
            <pc:sldMk cId="2318976339" sldId="311"/>
            <ac:spMk id="6" creationId="{64FC94CC-2FAF-4E78-98A6-E6B19601CA58}"/>
          </ac:spMkLst>
        </pc:spChg>
        <pc:spChg chg="mod">
          <ac:chgData name="Lubomír Prokeš" userId="c6190586-327c-4754-acfe-3cab059996b7" providerId="ADAL" clId="{75648D30-E98C-45DA-A9EF-0DFBFFF827C7}" dt="2024-03-08T11:42:15.974" v="53" actId="2711"/>
          <ac:spMkLst>
            <pc:docMk/>
            <pc:sldMk cId="2318976339" sldId="311"/>
            <ac:spMk id="11" creationId="{DA1D7CAD-0045-4317-9F8F-998C288D7641}"/>
          </ac:spMkLst>
        </pc:spChg>
        <pc:spChg chg="mod">
          <ac:chgData name="Lubomír Prokeš" userId="c6190586-327c-4754-acfe-3cab059996b7" providerId="ADAL" clId="{75648D30-E98C-45DA-A9EF-0DFBFFF827C7}" dt="2024-03-08T11:42:15.974" v="53" actId="2711"/>
          <ac:spMkLst>
            <pc:docMk/>
            <pc:sldMk cId="2318976339" sldId="311"/>
            <ac:spMk id="13" creationId="{2BD0152B-0E4F-4952-925C-2FE5A20C7F0D}"/>
          </ac:spMkLst>
        </pc:spChg>
      </pc:sldChg>
      <pc:sldChg chg="modSp add mod">
        <pc:chgData name="Lubomír Prokeš" userId="c6190586-327c-4754-acfe-3cab059996b7" providerId="ADAL" clId="{75648D30-E98C-45DA-A9EF-0DFBFFF827C7}" dt="2024-03-08T11:43:44.995" v="65" actId="2711"/>
        <pc:sldMkLst>
          <pc:docMk/>
          <pc:sldMk cId="1044061619" sldId="312"/>
        </pc:sldMkLst>
        <pc:spChg chg="mod">
          <ac:chgData name="Lubomír Prokeš" userId="c6190586-327c-4754-acfe-3cab059996b7" providerId="ADAL" clId="{75648D30-E98C-45DA-A9EF-0DFBFFF827C7}" dt="2024-03-08T11:43:44.995" v="65" actId="2711"/>
          <ac:spMkLst>
            <pc:docMk/>
            <pc:sldMk cId="1044061619" sldId="312"/>
            <ac:spMk id="2" creationId="{00000000-0000-0000-0000-000000000000}"/>
          </ac:spMkLst>
        </pc:spChg>
        <pc:spChg chg="mod">
          <ac:chgData name="Lubomír Prokeš" userId="c6190586-327c-4754-acfe-3cab059996b7" providerId="ADAL" clId="{75648D30-E98C-45DA-A9EF-0DFBFFF827C7}" dt="2024-03-08T11:43:44.995" v="65" actId="2711"/>
          <ac:spMkLst>
            <pc:docMk/>
            <pc:sldMk cId="1044061619" sldId="312"/>
            <ac:spMk id="5" creationId="{3C6F3BA8-D79D-4053-8BB0-523863E230D6}"/>
          </ac:spMkLst>
        </pc:spChg>
        <pc:spChg chg="mod">
          <ac:chgData name="Lubomír Prokeš" userId="c6190586-327c-4754-acfe-3cab059996b7" providerId="ADAL" clId="{75648D30-E98C-45DA-A9EF-0DFBFFF827C7}" dt="2024-03-08T11:43:44.995" v="65" actId="2711"/>
          <ac:spMkLst>
            <pc:docMk/>
            <pc:sldMk cId="1044061619" sldId="312"/>
            <ac:spMk id="7" creationId="{FCFF2669-3D35-4E9F-9345-7B30DC26F236}"/>
          </ac:spMkLst>
        </pc:spChg>
      </pc:sldChg>
      <pc:sldChg chg="modSp add mod">
        <pc:chgData name="Lubomír Prokeš" userId="c6190586-327c-4754-acfe-3cab059996b7" providerId="ADAL" clId="{75648D30-E98C-45DA-A9EF-0DFBFFF827C7}" dt="2024-03-08T11:41:58.899" v="52" actId="113"/>
        <pc:sldMkLst>
          <pc:docMk/>
          <pc:sldMk cId="2302072115" sldId="321"/>
        </pc:sldMkLst>
        <pc:spChg chg="mod">
          <ac:chgData name="Lubomír Prokeš" userId="c6190586-327c-4754-acfe-3cab059996b7" providerId="ADAL" clId="{75648D30-E98C-45DA-A9EF-0DFBFFF827C7}" dt="2024-03-08T11:41:58.899" v="52" actId="113"/>
          <ac:spMkLst>
            <pc:docMk/>
            <pc:sldMk cId="2302072115" sldId="321"/>
            <ac:spMk id="2" creationId="{00000000-0000-0000-0000-000000000000}"/>
          </ac:spMkLst>
        </pc:spChg>
      </pc:sldChg>
      <pc:sldChg chg="modSp add mod">
        <pc:chgData name="Lubomír Prokeš" userId="c6190586-327c-4754-acfe-3cab059996b7" providerId="ADAL" clId="{75648D30-E98C-45DA-A9EF-0DFBFFF827C7}" dt="2024-03-08T11:39:58.329" v="42" actId="113"/>
        <pc:sldMkLst>
          <pc:docMk/>
          <pc:sldMk cId="3918531948" sldId="322"/>
        </pc:sldMkLst>
        <pc:spChg chg="mod">
          <ac:chgData name="Lubomír Prokeš" userId="c6190586-327c-4754-acfe-3cab059996b7" providerId="ADAL" clId="{75648D30-E98C-45DA-A9EF-0DFBFFF827C7}" dt="2024-03-08T11:39:58.329" v="42" actId="113"/>
          <ac:spMkLst>
            <pc:docMk/>
            <pc:sldMk cId="3918531948" sldId="322"/>
            <ac:spMk id="4" creationId="{00000000-0000-0000-0000-000000000000}"/>
          </ac:spMkLst>
        </pc:spChg>
      </pc:sldChg>
      <pc:sldChg chg="modSp add mod">
        <pc:chgData name="Lubomír Prokeš" userId="c6190586-327c-4754-acfe-3cab059996b7" providerId="ADAL" clId="{75648D30-E98C-45DA-A9EF-0DFBFFF827C7}" dt="2024-03-08T11:38:19.062" v="33" actId="115"/>
        <pc:sldMkLst>
          <pc:docMk/>
          <pc:sldMk cId="584466129" sldId="323"/>
        </pc:sldMkLst>
        <pc:spChg chg="mod">
          <ac:chgData name="Lubomír Prokeš" userId="c6190586-327c-4754-acfe-3cab059996b7" providerId="ADAL" clId="{75648D30-E98C-45DA-A9EF-0DFBFFF827C7}" dt="2024-03-08T11:38:19.062" v="33" actId="115"/>
          <ac:spMkLst>
            <pc:docMk/>
            <pc:sldMk cId="584466129" sldId="323"/>
            <ac:spMk id="2" creationId="{00000000-0000-0000-0000-000000000000}"/>
          </ac:spMkLst>
        </pc:spChg>
      </pc:sldChg>
      <pc:sldChg chg="modSp add mod">
        <pc:chgData name="Lubomír Prokeš" userId="c6190586-327c-4754-acfe-3cab059996b7" providerId="ADAL" clId="{75648D30-E98C-45DA-A9EF-0DFBFFF827C7}" dt="2024-03-08T11:37:30.718" v="29" actId="2711"/>
        <pc:sldMkLst>
          <pc:docMk/>
          <pc:sldMk cId="1174288823" sldId="324"/>
        </pc:sldMkLst>
        <pc:spChg chg="mod">
          <ac:chgData name="Lubomír Prokeš" userId="c6190586-327c-4754-acfe-3cab059996b7" providerId="ADAL" clId="{75648D30-E98C-45DA-A9EF-0DFBFFF827C7}" dt="2024-03-08T11:37:30.718" v="29" actId="2711"/>
          <ac:spMkLst>
            <pc:docMk/>
            <pc:sldMk cId="1174288823" sldId="324"/>
            <ac:spMk id="4" creationId="{00000000-0000-0000-0000-000000000000}"/>
          </ac:spMkLst>
        </pc:spChg>
      </pc:sldChg>
      <pc:sldChg chg="modSp add mod">
        <pc:chgData name="Lubomír Prokeš" userId="c6190586-327c-4754-acfe-3cab059996b7" providerId="ADAL" clId="{75648D30-E98C-45DA-A9EF-0DFBFFF827C7}" dt="2024-03-08T11:34:19.505" v="6" actId="115"/>
        <pc:sldMkLst>
          <pc:docMk/>
          <pc:sldMk cId="2873030052" sldId="325"/>
        </pc:sldMkLst>
        <pc:spChg chg="mod">
          <ac:chgData name="Lubomír Prokeš" userId="c6190586-327c-4754-acfe-3cab059996b7" providerId="ADAL" clId="{75648D30-E98C-45DA-A9EF-0DFBFFF827C7}" dt="2024-03-08T11:34:19.505" v="6" actId="115"/>
          <ac:spMkLst>
            <pc:docMk/>
            <pc:sldMk cId="2873030052" sldId="325"/>
            <ac:spMk id="4" creationId="{00000000-0000-0000-0000-000000000000}"/>
          </ac:spMkLst>
        </pc:spChg>
      </pc:sldChg>
      <pc:sldChg chg="add">
        <pc:chgData name="Lubomír Prokeš" userId="c6190586-327c-4754-acfe-3cab059996b7" providerId="ADAL" clId="{75648D30-E98C-45DA-A9EF-0DFBFFF827C7}" dt="2024-03-08T11:33:12.981" v="0"/>
        <pc:sldMkLst>
          <pc:docMk/>
          <pc:sldMk cId="3829160155" sldId="352"/>
        </pc:sldMkLst>
      </pc:sldChg>
      <pc:sldChg chg="add">
        <pc:chgData name="Lubomír Prokeš" userId="c6190586-327c-4754-acfe-3cab059996b7" providerId="ADAL" clId="{75648D30-E98C-45DA-A9EF-0DFBFFF827C7}" dt="2024-03-08T11:33:12.981" v="0"/>
        <pc:sldMkLst>
          <pc:docMk/>
          <pc:sldMk cId="3331681807" sldId="354"/>
        </pc:sldMkLst>
      </pc:sldChg>
      <pc:sldChg chg="add">
        <pc:chgData name="Lubomír Prokeš" userId="c6190586-327c-4754-acfe-3cab059996b7" providerId="ADAL" clId="{75648D30-E98C-45DA-A9EF-0DFBFFF827C7}" dt="2024-03-08T11:33:12.981" v="0"/>
        <pc:sldMkLst>
          <pc:docMk/>
          <pc:sldMk cId="820467478" sldId="501"/>
        </pc:sldMkLst>
      </pc:sldChg>
      <pc:sldChg chg="add del">
        <pc:chgData name="Lubomír Prokeš" userId="c6190586-327c-4754-acfe-3cab059996b7" providerId="ADAL" clId="{75648D30-E98C-45DA-A9EF-0DFBFFF827C7}" dt="2024-03-08T11:33:19.409" v="1" actId="47"/>
        <pc:sldMkLst>
          <pc:docMk/>
          <pc:sldMk cId="627680843" sldId="507"/>
        </pc:sldMkLst>
      </pc:sldChg>
      <pc:sldChg chg="add del">
        <pc:chgData name="Lubomír Prokeš" userId="c6190586-327c-4754-acfe-3cab059996b7" providerId="ADAL" clId="{75648D30-E98C-45DA-A9EF-0DFBFFF827C7}" dt="2024-03-08T11:33:22.017" v="2" actId="47"/>
        <pc:sldMkLst>
          <pc:docMk/>
          <pc:sldMk cId="636853926" sldId="508"/>
        </pc:sldMkLst>
      </pc:sldChg>
      <pc:sldChg chg="add">
        <pc:chgData name="Lubomír Prokeš" userId="c6190586-327c-4754-acfe-3cab059996b7" providerId="ADAL" clId="{75648D30-E98C-45DA-A9EF-0DFBFFF827C7}" dt="2024-03-08T11:33:12.981" v="0"/>
        <pc:sldMkLst>
          <pc:docMk/>
          <pc:sldMk cId="618558858" sldId="509"/>
        </pc:sldMkLst>
      </pc:sldChg>
      <pc:sldChg chg="add">
        <pc:chgData name="Lubomír Prokeš" userId="c6190586-327c-4754-acfe-3cab059996b7" providerId="ADAL" clId="{75648D30-E98C-45DA-A9EF-0DFBFFF827C7}" dt="2024-03-08T11:33:12.981" v="0"/>
        <pc:sldMkLst>
          <pc:docMk/>
          <pc:sldMk cId="3326273997" sldId="510"/>
        </pc:sldMkLst>
      </pc:sldChg>
      <pc:sldChg chg="modSp add mod">
        <pc:chgData name="Lubomír Prokeš" userId="c6190586-327c-4754-acfe-3cab059996b7" providerId="ADAL" clId="{75648D30-E98C-45DA-A9EF-0DFBFFF827C7}" dt="2024-03-08T11:43:28.591" v="64" actId="115"/>
        <pc:sldMkLst>
          <pc:docMk/>
          <pc:sldMk cId="2720293967" sldId="511"/>
        </pc:sldMkLst>
        <pc:spChg chg="mod">
          <ac:chgData name="Lubomír Prokeš" userId="c6190586-327c-4754-acfe-3cab059996b7" providerId="ADAL" clId="{75648D30-E98C-45DA-A9EF-0DFBFFF827C7}" dt="2024-03-08T11:42:23.907" v="54" actId="2711"/>
          <ac:spMkLst>
            <pc:docMk/>
            <pc:sldMk cId="2720293967" sldId="511"/>
            <ac:spMk id="2" creationId="{00000000-0000-0000-0000-000000000000}"/>
          </ac:spMkLst>
        </pc:spChg>
        <pc:spChg chg="mod">
          <ac:chgData name="Lubomír Prokeš" userId="c6190586-327c-4754-acfe-3cab059996b7" providerId="ADAL" clId="{75648D30-E98C-45DA-A9EF-0DFBFFF827C7}" dt="2024-03-08T11:43:28.591" v="64" actId="115"/>
          <ac:spMkLst>
            <pc:docMk/>
            <pc:sldMk cId="2720293967" sldId="511"/>
            <ac:spMk id="5" creationId="{CCC97132-E9EE-48FD-8A23-34603D383BE1}"/>
          </ac:spMkLst>
        </pc:spChg>
        <pc:spChg chg="mod">
          <ac:chgData name="Lubomír Prokeš" userId="c6190586-327c-4754-acfe-3cab059996b7" providerId="ADAL" clId="{75648D30-E98C-45DA-A9EF-0DFBFFF827C7}" dt="2024-03-08T11:42:55.776" v="60" actId="14100"/>
          <ac:spMkLst>
            <pc:docMk/>
            <pc:sldMk cId="2720293967" sldId="511"/>
            <ac:spMk id="10" creationId="{23DCE701-6C59-4026-88CE-E462B82B1A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2093A5-4911-4C9B-B3B9-424A48680DF3}" type="datetimeFigureOut">
              <a:rPr lang="cs-CZ" smtClean="0"/>
              <a:t>08.03.2024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0713F6-735A-4CE0-840F-DC5A5D1A5FE7}" type="slidenum">
              <a:rPr lang="cs-CZ" smtClean="0"/>
              <a:t>‹#›</a:t>
            </a:fld>
            <a:endParaRPr lang="cs-CZ"/>
          </a:p>
        </p:txBody>
      </p:sp>
    </p:spTree>
    <p:extLst>
      <p:ext uri="{BB962C8B-B14F-4D97-AF65-F5344CB8AC3E}">
        <p14:creationId xmlns:p14="http://schemas.microsoft.com/office/powerpoint/2010/main" val="130508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0713F6-735A-4CE0-840F-DC5A5D1A5FE7}" type="slidenum">
              <a:rPr lang="cs-CZ" smtClean="0"/>
              <a:t>11</a:t>
            </a:fld>
            <a:endParaRPr lang="cs-CZ"/>
          </a:p>
        </p:txBody>
      </p:sp>
    </p:spTree>
    <p:extLst>
      <p:ext uri="{BB962C8B-B14F-4D97-AF65-F5344CB8AC3E}">
        <p14:creationId xmlns:p14="http://schemas.microsoft.com/office/powerpoint/2010/main" val="1960203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0713F6-735A-4CE0-840F-DC5A5D1A5FE7}" type="slidenum">
              <a:rPr lang="cs-CZ" smtClean="0"/>
              <a:t>39</a:t>
            </a:fld>
            <a:endParaRPr lang="cs-CZ"/>
          </a:p>
        </p:txBody>
      </p:sp>
    </p:spTree>
    <p:extLst>
      <p:ext uri="{BB962C8B-B14F-4D97-AF65-F5344CB8AC3E}">
        <p14:creationId xmlns:p14="http://schemas.microsoft.com/office/powerpoint/2010/main" val="1214603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0713F6-735A-4CE0-840F-DC5A5D1A5FE7}" type="slidenum">
              <a:rPr lang="cs-CZ" smtClean="0"/>
              <a:t>59</a:t>
            </a:fld>
            <a:endParaRPr lang="cs-CZ"/>
          </a:p>
        </p:txBody>
      </p:sp>
    </p:spTree>
    <p:extLst>
      <p:ext uri="{BB962C8B-B14F-4D97-AF65-F5344CB8AC3E}">
        <p14:creationId xmlns:p14="http://schemas.microsoft.com/office/powerpoint/2010/main" val="172677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08.03.2024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93547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08.03.2024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554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08.03.2024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39860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08.03.2024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60318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08.03.2024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426849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49067A27-E1AF-4E7D-9A1E-C94C45B69EA3}" type="datetimeFigureOut">
              <a:rPr lang="cs-CZ" smtClean="0"/>
              <a:t>08.03.2024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053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9067A27-E1AF-4E7D-9A1E-C94C45B69EA3}" type="datetimeFigureOut">
              <a:rPr lang="cs-CZ" smtClean="0"/>
              <a:t>08.03.2024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23008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9067A27-E1AF-4E7D-9A1E-C94C45B69EA3}" type="datetimeFigureOut">
              <a:rPr lang="cs-CZ" smtClean="0"/>
              <a:t>08.03.2024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94268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9067A27-E1AF-4E7D-9A1E-C94C45B69EA3}" type="datetimeFigureOut">
              <a:rPr lang="cs-CZ" smtClean="0"/>
              <a:t>08.03.2024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29851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08.03.2024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77213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08.03.2024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993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67A27-E1AF-4E7D-9A1E-C94C45B69EA3}" type="datetimeFigureOut">
              <a:rPr lang="cs-CZ" smtClean="0"/>
              <a:t>08.03.2024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B8113-14E0-4972-924B-057BE66B75E3}" type="slidenum">
              <a:rPr lang="cs-CZ" smtClean="0"/>
              <a:t>‹#›</a:t>
            </a:fld>
            <a:endParaRPr lang="cs-CZ"/>
          </a:p>
        </p:txBody>
      </p:sp>
    </p:spTree>
    <p:extLst>
      <p:ext uri="{BB962C8B-B14F-4D97-AF65-F5344CB8AC3E}">
        <p14:creationId xmlns:p14="http://schemas.microsoft.com/office/powerpoint/2010/main" val="422091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jpeg"/><Relationship Id="rId2" Type="http://schemas.openxmlformats.org/officeDocument/2006/relationships/hyperlink" Target="https://commons.wikimedia.org/wiki/File:Pouring_liquid_mercury_bionerd.jpg" TargetMode="External"/><Relationship Id="rId1" Type="http://schemas.openxmlformats.org/officeDocument/2006/relationships/slideLayout" Target="../slideLayouts/slideLayout7.xml"/><Relationship Id="rId6" Type="http://schemas.openxmlformats.org/officeDocument/2006/relationships/hyperlink" Target="https://commons.wikimedia.org/wiki/File:Zinc_fragment_sublimed_and_1cm3_cube.jpg" TargetMode="External"/><Relationship Id="rId5" Type="http://schemas.openxmlformats.org/officeDocument/2006/relationships/image" Target="../media/image2.jpeg"/><Relationship Id="rId4" Type="http://schemas.openxmlformats.org/officeDocument/2006/relationships/hyperlink" Target="https://commons.wikimedia.org/wiki/File:Cadmium-crystal_bar.jpg"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www.prvky.com/1.html"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png"/><Relationship Id="rId1" Type="http://schemas.openxmlformats.org/officeDocument/2006/relationships/slideLayout" Target="../slideLayouts/slideLayout1.xml"/><Relationship Id="rId4" Type="http://schemas.openxmlformats.org/officeDocument/2006/relationships/image" Target="../media/image19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94.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hyperlink" Target="https://commons.wikimedia.org/wiki/File:Osmium-tetroxide-2D-dimensions.png" TargetMode="External"/><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00.jpeg"/></Relationships>
</file>

<file path=ppt/slides/_rels/slide12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 Id="rId4" Type="http://schemas.openxmlformats.org/officeDocument/2006/relationships/image" Target="../media/image207.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10.gif"/><Relationship Id="rId2" Type="http://schemas.openxmlformats.org/officeDocument/2006/relationships/image" Target="../media/image209.png"/><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3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commons.wikimedia.org/wiki/File:NiCd_various.jpg" TargetMode="External"/><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commons.wikimedia.org/wiki/File:Leuchtstofflampen-chtaube050409.jpg"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emf"/><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commons.wikimedia.org/wiki/File:NatCopper.jpg" TargetMode="Externa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hyperlink" Target="https://commons.wikimedia.org/wiki/File:Gold-crystals.jp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gif"/><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vscht.cz/images/0!0/uzel/43148/0001~~808q0lMwdFTQVfBLzMs_0nt4YXFJZnKqQnHJ0ZmH1yYVJSpoGJsq5OVqKlQpFORn5KSmlCqUFCXmFedmFucdXquQmpOaXVKUn5dfdnilQm5mdlF-cXZ-QWYqAA.png" TargetMode="External"/><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6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jpeg"/></Relationships>
</file>

<file path=ppt/slides/_rels/slide67.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https://aestheticwild.files.wordpress.com/2013/08/lycurgus-cup-1200x792.jpg" TargetMode="Externa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7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jpeg"/></Relationships>
</file>

<file path=ppt/slides/_rels/slide9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jpe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80.jpeg"/></Relationships>
</file>

<file path=ppt/slides/_rels/slide9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ouring liquid mercury bioner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508" y="1793617"/>
            <a:ext cx="1872449" cy="2029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691690" y="1143703"/>
            <a:ext cx="527709" cy="400110"/>
          </a:xfrm>
          <a:prstGeom prst="rect">
            <a:avLst/>
          </a:prstGeom>
          <a:noFill/>
        </p:spPr>
        <p:txBody>
          <a:bodyPr wrap="none" rtlCol="0">
            <a:spAutoFit/>
          </a:bodyPr>
          <a:lstStyle/>
          <a:p>
            <a:r>
              <a:rPr lang="cs-CZ" sz="2000" b="1" dirty="0" err="1">
                <a:latin typeface="Arial" panose="020B0604020202020204" pitchFamily="34" charset="0"/>
                <a:cs typeface="Arial" panose="020B0604020202020204" pitchFamily="34" charset="0"/>
              </a:rPr>
              <a:t>Hg</a:t>
            </a:r>
            <a:endParaRPr lang="cs-CZ" sz="2000" b="1" dirty="0">
              <a:latin typeface="Arial" panose="020B0604020202020204" pitchFamily="34" charset="0"/>
              <a:cs typeface="Arial" panose="020B0604020202020204" pitchFamily="34" charset="0"/>
            </a:endParaRPr>
          </a:p>
        </p:txBody>
      </p:sp>
      <p:pic>
        <p:nvPicPr>
          <p:cNvPr id="88066" name="Picture 2" descr="Kovové kadmium">
            <a:hlinkClick r:id="rId4" tooltip="Kovové kadmiu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9284" y="1770365"/>
            <a:ext cx="3132306" cy="202973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958796" y="1236015"/>
            <a:ext cx="513282" cy="461665"/>
          </a:xfrm>
          <a:prstGeom prst="rect">
            <a:avLst/>
          </a:prstGeom>
          <a:noFill/>
        </p:spPr>
        <p:txBody>
          <a:bodyPr wrap="none" rtlCol="0">
            <a:spAutoFit/>
          </a:bodyPr>
          <a:lstStyle/>
          <a:p>
            <a:r>
              <a:rPr lang="cs-CZ" sz="2400" b="1" dirty="0"/>
              <a:t>Cd</a:t>
            </a:r>
          </a:p>
        </p:txBody>
      </p:sp>
      <p:pic>
        <p:nvPicPr>
          <p:cNvPr id="88068" name="Picture 4" descr="Zinc fragment sublimed and 1cm3 cube.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782352"/>
            <a:ext cx="3334966" cy="2041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473714" y="1297570"/>
            <a:ext cx="497252" cy="461665"/>
          </a:xfrm>
          <a:prstGeom prst="rect">
            <a:avLst/>
          </a:prstGeom>
          <a:noFill/>
        </p:spPr>
        <p:txBody>
          <a:bodyPr wrap="none" rtlCol="0">
            <a:spAutoFit/>
          </a:bodyPr>
          <a:lstStyle/>
          <a:p>
            <a:r>
              <a:rPr lang="cs-CZ" sz="2400" b="1" dirty="0" err="1"/>
              <a:t>Zn</a:t>
            </a:r>
            <a:endParaRPr lang="cs-CZ" sz="2400" b="1" dirty="0"/>
          </a:p>
        </p:txBody>
      </p:sp>
      <p:sp>
        <p:nvSpPr>
          <p:cNvPr id="3" name="TextovéPole 2"/>
          <p:cNvSpPr txBox="1"/>
          <p:nvPr/>
        </p:nvSpPr>
        <p:spPr>
          <a:xfrm>
            <a:off x="3200400" y="228600"/>
            <a:ext cx="1675395" cy="523220"/>
          </a:xfrm>
          <a:prstGeom prst="rect">
            <a:avLst/>
          </a:prstGeom>
          <a:noFill/>
        </p:spPr>
        <p:txBody>
          <a:bodyPr wrap="none" rtlCol="0">
            <a:spAutoFit/>
          </a:bodyPr>
          <a:lstStyle/>
          <a:p>
            <a:r>
              <a:rPr lang="cs-CZ" sz="2800" b="1" dirty="0"/>
              <a:t>II. B prvky</a:t>
            </a:r>
          </a:p>
        </p:txBody>
      </p:sp>
      <p:pic>
        <p:nvPicPr>
          <p:cNvPr id="13316" name="Picture 4" descr="What are pseudo-transition elements in the periodic table ...">
            <a:extLst>
              <a:ext uri="{FF2B5EF4-FFF2-40B4-BE49-F238E27FC236}">
                <a16:creationId xmlns:a16="http://schemas.microsoft.com/office/drawing/2014/main" id="{9AF068AE-A9AA-4CA8-BCF7-1AFD608084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8796" y="4250907"/>
            <a:ext cx="405950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011DEAD3-D502-434C-9FEB-4D254408BC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4419600"/>
            <a:ext cx="4343400" cy="89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09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Wurtzite crystal structure - Wikiwand">
            <a:extLst>
              <a:ext uri="{FF2B5EF4-FFF2-40B4-BE49-F238E27FC236}">
                <a16:creationId xmlns:a16="http://schemas.microsoft.com/office/drawing/2014/main" id="{4FC8F28B-9EE7-42B6-BF24-C73C6F5791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8319" y="152400"/>
            <a:ext cx="2729819" cy="3033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8C145E2-A50A-4541-A79D-BF3222868888}"/>
              </a:ext>
            </a:extLst>
          </p:cNvPr>
          <p:cNvSpPr txBox="1"/>
          <p:nvPr/>
        </p:nvSpPr>
        <p:spPr>
          <a:xfrm flipH="1">
            <a:off x="375430" y="205087"/>
            <a:ext cx="1021081" cy="400110"/>
          </a:xfrm>
          <a:prstGeom prst="rect">
            <a:avLst/>
          </a:prstGeom>
          <a:noFill/>
        </p:spPr>
        <p:txBody>
          <a:bodyPr wrap="square" rtlCol="0">
            <a:spAutoFit/>
          </a:bodyPr>
          <a:lstStyle/>
          <a:p>
            <a:r>
              <a:rPr lang="cs-CZ" sz="2000" b="1" dirty="0" err="1"/>
              <a:t>wurtzit</a:t>
            </a:r>
            <a:endParaRPr lang="cs-CZ" sz="2000" b="1" dirty="0"/>
          </a:p>
        </p:txBody>
      </p:sp>
      <p:pic>
        <p:nvPicPr>
          <p:cNvPr id="14346" name="Picture 10" descr="Sphalerite Crystals Photograph by Natural History Museum ...">
            <a:extLst>
              <a:ext uri="{FF2B5EF4-FFF2-40B4-BE49-F238E27FC236}">
                <a16:creationId xmlns:a16="http://schemas.microsoft.com/office/drawing/2014/main" id="{F308B915-8C87-49D6-B8FF-3F99DC800E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4475" y="3886200"/>
            <a:ext cx="3524250" cy="2815484"/>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Wurtzite Chiverton Great Consols, Zelah, Cornwall, England ...">
            <a:extLst>
              <a:ext uri="{FF2B5EF4-FFF2-40B4-BE49-F238E27FC236}">
                <a16:creationId xmlns:a16="http://schemas.microsoft.com/office/drawing/2014/main" id="{73295033-5DA5-4400-AC08-EE25C5D9B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475" y="685800"/>
            <a:ext cx="3332976" cy="249973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06D4792D-29AA-41F2-A452-1A1A6112D362}"/>
              </a:ext>
            </a:extLst>
          </p:cNvPr>
          <p:cNvSpPr txBox="1"/>
          <p:nvPr/>
        </p:nvSpPr>
        <p:spPr>
          <a:xfrm flipH="1">
            <a:off x="405103" y="4095209"/>
            <a:ext cx="1021081" cy="400110"/>
          </a:xfrm>
          <a:prstGeom prst="rect">
            <a:avLst/>
          </a:prstGeom>
          <a:noFill/>
        </p:spPr>
        <p:txBody>
          <a:bodyPr wrap="square" rtlCol="0">
            <a:spAutoFit/>
          </a:bodyPr>
          <a:lstStyle/>
          <a:p>
            <a:r>
              <a:rPr lang="cs-CZ" sz="2000" b="1" dirty="0"/>
              <a:t>sfalerit</a:t>
            </a:r>
          </a:p>
        </p:txBody>
      </p:sp>
      <p:pic>
        <p:nvPicPr>
          <p:cNvPr id="14350" name="Picture 14">
            <a:extLst>
              <a:ext uri="{FF2B5EF4-FFF2-40B4-BE49-F238E27FC236}">
                <a16:creationId xmlns:a16="http://schemas.microsoft.com/office/drawing/2014/main" id="{783F3A4F-F471-456F-9337-D923D2D530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1289" y="3733800"/>
            <a:ext cx="3083878" cy="278710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DED2AEB-7A78-42E0-9C23-7D77BA867DBE}"/>
              </a:ext>
            </a:extLst>
          </p:cNvPr>
          <p:cNvSpPr txBox="1"/>
          <p:nvPr/>
        </p:nvSpPr>
        <p:spPr>
          <a:xfrm>
            <a:off x="208635" y="5493914"/>
            <a:ext cx="1533525" cy="923330"/>
          </a:xfrm>
          <a:prstGeom prst="rect">
            <a:avLst/>
          </a:prstGeom>
          <a:noFill/>
        </p:spPr>
        <p:txBody>
          <a:bodyPr wrap="square" rtlCol="0">
            <a:spAutoFit/>
          </a:bodyPr>
          <a:lstStyle/>
          <a:p>
            <a:r>
              <a:rPr lang="cs-CZ" dirty="0"/>
              <a:t>Kubická struktura (diamant)</a:t>
            </a:r>
          </a:p>
        </p:txBody>
      </p:sp>
      <p:sp>
        <p:nvSpPr>
          <p:cNvPr id="4" name="TextovéPole 3">
            <a:extLst>
              <a:ext uri="{FF2B5EF4-FFF2-40B4-BE49-F238E27FC236}">
                <a16:creationId xmlns:a16="http://schemas.microsoft.com/office/drawing/2014/main" id="{470EC255-A97E-41DE-93C9-147481921896}"/>
              </a:ext>
            </a:extLst>
          </p:cNvPr>
          <p:cNvSpPr txBox="1"/>
          <p:nvPr/>
        </p:nvSpPr>
        <p:spPr>
          <a:xfrm>
            <a:off x="402828" y="2609910"/>
            <a:ext cx="1827055" cy="646331"/>
          </a:xfrm>
          <a:prstGeom prst="rect">
            <a:avLst/>
          </a:prstGeom>
          <a:noFill/>
        </p:spPr>
        <p:txBody>
          <a:bodyPr wrap="square" rtlCol="0">
            <a:spAutoFit/>
          </a:bodyPr>
          <a:lstStyle/>
          <a:p>
            <a:r>
              <a:rPr lang="cs-CZ" dirty="0"/>
              <a:t>Hexagonální struktura</a:t>
            </a:r>
          </a:p>
        </p:txBody>
      </p:sp>
      <p:pic>
        <p:nvPicPr>
          <p:cNvPr id="6" name="Obrázek 5">
            <a:extLst>
              <a:ext uri="{FF2B5EF4-FFF2-40B4-BE49-F238E27FC236}">
                <a16:creationId xmlns:a16="http://schemas.microsoft.com/office/drawing/2014/main" id="{18F0A143-DB08-4A95-8DAF-B971325A5368}"/>
              </a:ext>
            </a:extLst>
          </p:cNvPr>
          <p:cNvPicPr>
            <a:picLocks noChangeAspect="1"/>
          </p:cNvPicPr>
          <p:nvPr/>
        </p:nvPicPr>
        <p:blipFill>
          <a:blip r:embed="rId6"/>
          <a:stretch>
            <a:fillRect/>
          </a:stretch>
        </p:blipFill>
        <p:spPr>
          <a:xfrm>
            <a:off x="220172" y="758584"/>
            <a:ext cx="1827055" cy="1733899"/>
          </a:xfrm>
          <a:prstGeom prst="rect">
            <a:avLst/>
          </a:prstGeom>
        </p:spPr>
      </p:pic>
    </p:spTree>
    <p:extLst>
      <p:ext uri="{BB962C8B-B14F-4D97-AF65-F5344CB8AC3E}">
        <p14:creationId xmlns:p14="http://schemas.microsoft.com/office/powerpoint/2010/main" val="9753340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8364" y="226281"/>
            <a:ext cx="8839200" cy="3231654"/>
          </a:xfrm>
          <a:prstGeom prst="rect">
            <a:avLst/>
          </a:prstGeom>
        </p:spPr>
        <p:txBody>
          <a:bodyPr wrap="square">
            <a:spAutoFit/>
          </a:bodyPr>
          <a:lstStyle/>
          <a:p>
            <a:pPr algn="just"/>
            <a:r>
              <a:rPr lang="cs-CZ" sz="2000" dirty="0">
                <a:cs typeface="Arial" panose="020B0604020202020204" pitchFamily="34" charset="0"/>
              </a:rPr>
              <a:t>Kovový kobalt se využívá v metalurgii k </a:t>
            </a:r>
            <a:r>
              <a:rPr lang="cs-CZ" sz="2000" b="1" dirty="0">
                <a:cs typeface="Arial" panose="020B0604020202020204" pitchFamily="34" charset="0"/>
              </a:rPr>
              <a:t>legování oceli </a:t>
            </a:r>
            <a:r>
              <a:rPr lang="cs-CZ" sz="2000" dirty="0">
                <a:cs typeface="Arial" panose="020B0604020202020204" pitchFamily="34" charset="0"/>
              </a:rPr>
              <a:t>(</a:t>
            </a:r>
            <a:r>
              <a:rPr lang="cs-CZ" sz="2000" i="1" dirty="0">
                <a:cs typeface="Arial" panose="020B0604020202020204" pitchFamily="34" charset="0"/>
              </a:rPr>
              <a:t>zlepšuje řezivost, zvyšuje magnetičnost a v menší míře i pevnost oceli</a:t>
            </a:r>
            <a:r>
              <a:rPr lang="cs-CZ" sz="2000" dirty="0">
                <a:cs typeface="Arial" panose="020B0604020202020204" pitchFamily="34" charset="0"/>
              </a:rPr>
              <a:t>), některých </a:t>
            </a:r>
            <a:r>
              <a:rPr lang="cs-CZ" sz="2000" b="1" dirty="0">
                <a:cs typeface="Arial" panose="020B0604020202020204" pitchFamily="34" charset="0"/>
              </a:rPr>
              <a:t>slitin hliníku </a:t>
            </a:r>
            <a:r>
              <a:rPr lang="cs-CZ" sz="2000" dirty="0">
                <a:cs typeface="Arial" panose="020B0604020202020204" pitchFamily="34" charset="0"/>
              </a:rPr>
              <a:t>(</a:t>
            </a:r>
            <a:r>
              <a:rPr lang="cs-CZ" sz="2000" i="1" dirty="0">
                <a:cs typeface="Arial" panose="020B0604020202020204" pitchFamily="34" charset="0"/>
              </a:rPr>
              <a:t>vylepšuje pevnostní i plastické vlastnosti</a:t>
            </a:r>
            <a:r>
              <a:rPr lang="cs-CZ" sz="2000" dirty="0">
                <a:cs typeface="Arial" panose="020B0604020202020204" pitchFamily="34" charset="0"/>
              </a:rPr>
              <a:t>) a k výrobě </a:t>
            </a:r>
            <a:r>
              <a:rPr lang="cs-CZ" sz="2000" b="1" dirty="0">
                <a:cs typeface="Arial" panose="020B0604020202020204" pitchFamily="34" charset="0"/>
              </a:rPr>
              <a:t>feromagnetických slitin</a:t>
            </a:r>
            <a:r>
              <a:rPr lang="cs-CZ" sz="2000" dirty="0">
                <a:cs typeface="Arial" panose="020B0604020202020204" pitchFamily="34" charset="0"/>
              </a:rPr>
              <a:t>, práškový kobalt je součástí </a:t>
            </a:r>
            <a:r>
              <a:rPr lang="cs-CZ" sz="2000" b="1" dirty="0">
                <a:cs typeface="Arial" panose="020B0604020202020204" pitchFamily="34" charset="0"/>
              </a:rPr>
              <a:t>slinutých karbidů</a:t>
            </a:r>
            <a:r>
              <a:rPr lang="cs-CZ" sz="2000" dirty="0">
                <a:cs typeface="Arial" panose="020B0604020202020204" pitchFamily="34" charset="0"/>
              </a:rPr>
              <a:t>. </a:t>
            </a:r>
          </a:p>
          <a:p>
            <a:pPr algn="just"/>
            <a:r>
              <a:rPr lang="cs-CZ" sz="2000" dirty="0">
                <a:cs typeface="Arial" panose="020B0604020202020204" pitchFamily="34" charset="0"/>
              </a:rPr>
              <a:t>  Slitina kobaltu se zlatem se využívá ve šperkařství pod názvem </a:t>
            </a:r>
            <a:r>
              <a:rPr lang="cs-CZ" sz="2000" b="1" dirty="0">
                <a:cs typeface="Arial" panose="020B0604020202020204" pitchFamily="34" charset="0"/>
              </a:rPr>
              <a:t>modré zlato</a:t>
            </a:r>
            <a:r>
              <a:rPr lang="cs-CZ" sz="2000" dirty="0">
                <a:cs typeface="Arial" panose="020B0604020202020204" pitchFamily="34" charset="0"/>
              </a:rPr>
              <a:t>.</a:t>
            </a:r>
          </a:p>
          <a:p>
            <a:pPr algn="just"/>
            <a:endParaRPr lang="cs-CZ" sz="800" dirty="0">
              <a:cs typeface="Arial" panose="020B0604020202020204" pitchFamily="34" charset="0"/>
            </a:endParaRPr>
          </a:p>
          <a:p>
            <a:pPr algn="just"/>
            <a:r>
              <a:rPr lang="cs-CZ" sz="2000" dirty="0">
                <a:cs typeface="Arial" panose="020B0604020202020204" pitchFamily="34" charset="0"/>
              </a:rPr>
              <a:t>Radioaktivní izotop </a:t>
            </a:r>
            <a:r>
              <a:rPr lang="cs-CZ" sz="2000" baseline="30000" dirty="0">
                <a:cs typeface="Arial" panose="020B0604020202020204" pitchFamily="34" charset="0"/>
              </a:rPr>
              <a:t>60</a:t>
            </a:r>
            <a:r>
              <a:rPr lang="cs-CZ" sz="2000" dirty="0">
                <a:cs typeface="Arial" panose="020B0604020202020204" pitchFamily="34" charset="0"/>
              </a:rPr>
              <a:t>Co </a:t>
            </a:r>
            <a:r>
              <a:rPr lang="cs-CZ" sz="2000" i="1" dirty="0">
                <a:cs typeface="Arial" panose="020B0604020202020204" pitchFamily="34" charset="0"/>
              </a:rPr>
              <a:t>(T</a:t>
            </a:r>
            <a:r>
              <a:rPr lang="cs-CZ" sz="2000" i="1" baseline="-25000" dirty="0">
                <a:cs typeface="Arial" panose="020B0604020202020204" pitchFamily="34" charset="0"/>
              </a:rPr>
              <a:t>1/2</a:t>
            </a:r>
            <a:r>
              <a:rPr lang="cs-CZ" sz="2000" i="1" dirty="0">
                <a:cs typeface="Arial" panose="020B0604020202020204" pitchFamily="34" charset="0"/>
              </a:rPr>
              <a:t> = 5,27 roku)</a:t>
            </a:r>
            <a:r>
              <a:rPr lang="cs-CZ" sz="2000" dirty="0">
                <a:cs typeface="Arial" panose="020B0604020202020204" pitchFamily="34" charset="0"/>
              </a:rPr>
              <a:t> nalézá jako silný zdroj tvrdého gama záření uplatnění v medicíně („kobaltové dělo“, „</a:t>
            </a:r>
            <a:r>
              <a:rPr lang="cs-CZ" sz="2000" u="sng" dirty="0">
                <a:cs typeface="Arial" panose="020B0604020202020204" pitchFamily="34" charset="0"/>
              </a:rPr>
              <a:t>kobaltová bomba</a:t>
            </a:r>
            <a:r>
              <a:rPr lang="cs-CZ" sz="2000" dirty="0">
                <a:cs typeface="Arial" panose="020B0604020202020204" pitchFamily="34" charset="0"/>
              </a:rPr>
              <a:t>“) i v řadě technických aplikací.</a:t>
            </a:r>
          </a:p>
          <a:p>
            <a:pPr algn="just"/>
            <a:endParaRPr lang="cs-CZ" sz="800" dirty="0">
              <a:cs typeface="Arial" panose="020B0604020202020204" pitchFamily="34" charset="0"/>
            </a:endParaRPr>
          </a:p>
          <a:p>
            <a:pPr algn="just"/>
            <a:r>
              <a:rPr lang="cs-CZ" sz="2000" dirty="0">
                <a:cs typeface="Arial" panose="020B0604020202020204" pitchFamily="34" charset="0"/>
              </a:rPr>
              <a:t>Kobalt je součástí </a:t>
            </a:r>
            <a:r>
              <a:rPr lang="cs-CZ" sz="2000" u="sng" dirty="0">
                <a:cs typeface="Arial" panose="020B0604020202020204" pitchFamily="34" charset="0"/>
              </a:rPr>
              <a:t>vitaminu B12 </a:t>
            </a:r>
            <a:r>
              <a:rPr lang="cs-CZ" sz="2000" dirty="0">
                <a:cs typeface="Arial" panose="020B0604020202020204" pitchFamily="34" charset="0"/>
              </a:rPr>
              <a:t>- </a:t>
            </a:r>
            <a:r>
              <a:rPr lang="cs-CZ" sz="2000" b="1" dirty="0">
                <a:cs typeface="Arial" panose="020B0604020202020204" pitchFamily="34" charset="0"/>
              </a:rPr>
              <a:t>kobalaminu</a:t>
            </a:r>
            <a:r>
              <a:rPr lang="cs-CZ" sz="2000" dirty="0">
                <a:cs typeface="Arial" panose="020B0604020202020204" pitchFamily="34" charset="0"/>
              </a:rPr>
              <a:t>.</a:t>
            </a:r>
          </a:p>
          <a:p>
            <a:pPr algn="just"/>
            <a:endParaRPr lang="cs-CZ" sz="800" dirty="0">
              <a:cs typeface="Arial" panose="020B0604020202020204" pitchFamily="34" charset="0"/>
            </a:endParaRPr>
          </a:p>
        </p:txBody>
      </p:sp>
      <p:pic>
        <p:nvPicPr>
          <p:cNvPr id="1026"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2888867"/>
            <a:ext cx="1904008" cy="238462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62084" y="3886200"/>
            <a:ext cx="6620595" cy="1323439"/>
          </a:xfrm>
          <a:prstGeom prst="rect">
            <a:avLst/>
          </a:prstGeom>
        </p:spPr>
        <p:txBody>
          <a:bodyPr wrap="square">
            <a:spAutoFit/>
          </a:bodyPr>
          <a:lstStyle/>
          <a:p>
            <a:pPr algn="just"/>
            <a:r>
              <a:rPr lang="cs-CZ" sz="2000" b="1" dirty="0">
                <a:cs typeface="Arial" panose="020B0604020202020204" pitchFamily="34" charset="0"/>
              </a:rPr>
              <a:t>Octan kobaltnatý </a:t>
            </a:r>
            <a:r>
              <a:rPr lang="cs-CZ" sz="2000" dirty="0">
                <a:cs typeface="Arial" panose="020B0604020202020204" pitchFamily="34" charset="0"/>
              </a:rPr>
              <a:t>je součástí katalyzátorů používaných v organické chemii při oxidacích, urychluje také schnutí laků a fermeže.</a:t>
            </a:r>
            <a:endParaRPr lang="en-US" sz="2000" dirty="0">
              <a:cs typeface="Arial" panose="020B0604020202020204" pitchFamily="34" charset="0"/>
            </a:endParaRPr>
          </a:p>
          <a:p>
            <a:pPr algn="just"/>
            <a:endParaRPr lang="en-US" sz="2000" dirty="0">
              <a:cs typeface="Arial" panose="020B0604020202020204" pitchFamily="34" charset="0"/>
            </a:endParaRPr>
          </a:p>
        </p:txBody>
      </p:sp>
      <p:sp>
        <p:nvSpPr>
          <p:cNvPr id="6" name="TextovéPole 5">
            <a:extLst>
              <a:ext uri="{FF2B5EF4-FFF2-40B4-BE49-F238E27FC236}">
                <a16:creationId xmlns:a16="http://schemas.microsoft.com/office/drawing/2014/main" id="{71A4C0F7-DB33-4902-B53B-7F7E0688FEBB}"/>
              </a:ext>
            </a:extLst>
          </p:cNvPr>
          <p:cNvSpPr txBox="1"/>
          <p:nvPr/>
        </p:nvSpPr>
        <p:spPr>
          <a:xfrm>
            <a:off x="88317" y="5332697"/>
            <a:ext cx="7395247" cy="1323439"/>
          </a:xfrm>
          <a:prstGeom prst="rect">
            <a:avLst/>
          </a:prstGeom>
          <a:noFill/>
        </p:spPr>
        <p:txBody>
          <a:bodyPr wrap="square">
            <a:spAutoFit/>
          </a:bodyPr>
          <a:lstStyle/>
          <a:p>
            <a:pPr algn="just"/>
            <a:r>
              <a:rPr lang="cs-CZ" sz="2000" b="1" i="0" dirty="0">
                <a:solidFill>
                  <a:srgbClr val="494949"/>
                </a:solidFill>
                <a:effectLst/>
                <a:cs typeface="Arial" panose="020B0604020202020204" pitchFamily="34" charset="0"/>
              </a:rPr>
              <a:t>Kobaltová</a:t>
            </a:r>
            <a:r>
              <a:rPr lang="cs-CZ" sz="2000" b="0" i="0" dirty="0">
                <a:solidFill>
                  <a:srgbClr val="494949"/>
                </a:solidFill>
                <a:effectLst/>
                <a:cs typeface="Arial" panose="020B0604020202020204" pitchFamily="34" charset="0"/>
              </a:rPr>
              <a:t> </a:t>
            </a:r>
            <a:r>
              <a:rPr lang="cs-CZ" sz="2000" b="1" i="0" dirty="0">
                <a:solidFill>
                  <a:srgbClr val="494949"/>
                </a:solidFill>
                <a:effectLst/>
                <a:cs typeface="Arial" panose="020B0604020202020204" pitchFamily="34" charset="0"/>
              </a:rPr>
              <a:t>modř</a:t>
            </a:r>
            <a:r>
              <a:rPr lang="cs-CZ" sz="2000" b="0" i="0" dirty="0">
                <a:solidFill>
                  <a:srgbClr val="494949"/>
                </a:solidFill>
                <a:effectLst/>
                <a:cs typeface="Arial" panose="020B0604020202020204" pitchFamily="34" charset="0"/>
              </a:rPr>
              <a:t> je modrý pigment vyráběný </a:t>
            </a:r>
            <a:r>
              <a:rPr lang="cs-CZ" sz="2000" b="0" i="0" dirty="0" err="1">
                <a:solidFill>
                  <a:srgbClr val="494949"/>
                </a:solidFill>
                <a:effectLst/>
                <a:cs typeface="Arial" panose="020B0604020202020204" pitchFamily="34" charset="0"/>
              </a:rPr>
              <a:t>sintrováním</a:t>
            </a:r>
            <a:r>
              <a:rPr lang="cs-CZ" sz="2000" b="0" i="0" dirty="0">
                <a:solidFill>
                  <a:srgbClr val="494949"/>
                </a:solidFill>
                <a:effectLst/>
                <a:cs typeface="Arial" panose="020B0604020202020204" pitchFamily="34" charset="0"/>
              </a:rPr>
              <a:t> oxidu kobaltnatého a oxidu hlinitého při 1200 °C. Jedná se tedy o  oxid </a:t>
            </a:r>
            <a:r>
              <a:rPr lang="cs-CZ" sz="2000" b="0" i="0" dirty="0" err="1">
                <a:solidFill>
                  <a:srgbClr val="494949"/>
                </a:solidFill>
                <a:effectLst/>
                <a:cs typeface="Arial" panose="020B0604020202020204" pitchFamily="34" charset="0"/>
              </a:rPr>
              <a:t>kobaltnato</a:t>
            </a:r>
            <a:r>
              <a:rPr lang="cs-CZ" sz="2000" b="0" i="0" dirty="0">
                <a:solidFill>
                  <a:srgbClr val="494949"/>
                </a:solidFill>
                <a:effectLst/>
                <a:cs typeface="Arial" panose="020B0604020202020204" pitchFamily="34" charset="0"/>
              </a:rPr>
              <a:t>-hlinitý, nebo hlinitan kobaltnatý. Díky tepelné stabilitě se používá také k barvení porcelánu a smaltů.</a:t>
            </a:r>
            <a:endParaRPr lang="cs-CZ" sz="2000" dirty="0">
              <a:cs typeface="Arial" panose="020B0604020202020204" pitchFamily="34" charset="0"/>
            </a:endParaRPr>
          </a:p>
        </p:txBody>
      </p:sp>
      <p:pic>
        <p:nvPicPr>
          <p:cNvPr id="7" name="Picture 4">
            <a:extLst>
              <a:ext uri="{FF2B5EF4-FFF2-40B4-BE49-F238E27FC236}">
                <a16:creationId xmlns:a16="http://schemas.microsoft.com/office/drawing/2014/main" id="{B4F4A257-9E3A-4187-93A2-E5E405D3B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758" y="5486400"/>
            <a:ext cx="1470635" cy="125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7449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1323439"/>
          </a:xfrm>
          <a:prstGeom prst="rect">
            <a:avLst/>
          </a:prstGeom>
        </p:spPr>
        <p:txBody>
          <a:bodyPr wrap="square">
            <a:spAutoFit/>
          </a:bodyPr>
          <a:lstStyle/>
          <a:p>
            <a:pPr algn="just"/>
            <a:r>
              <a:rPr lang="cs-CZ" sz="2000" dirty="0">
                <a:cs typeface="Arial" panose="020B0604020202020204" pitchFamily="34" charset="0"/>
              </a:rPr>
              <a:t>Značná část kobaltu je spotřebovávána na výrobu </a:t>
            </a:r>
            <a:r>
              <a:rPr lang="cs-CZ" sz="2000" b="1" dirty="0">
                <a:cs typeface="Arial" panose="020B0604020202020204" pitchFamily="34" charset="0"/>
              </a:rPr>
              <a:t>lithium-iontových akumulátorů </a:t>
            </a:r>
            <a:r>
              <a:rPr lang="cs-CZ" sz="2000" dirty="0">
                <a:cs typeface="Arial" panose="020B0604020202020204" pitchFamily="34" charset="0"/>
              </a:rPr>
              <a:t>(</a:t>
            </a:r>
            <a:r>
              <a:rPr lang="cs-CZ" sz="2000" dirty="0" err="1">
                <a:cs typeface="Arial" panose="020B0604020202020204" pitchFamily="34" charset="0"/>
              </a:rPr>
              <a:t>Li</a:t>
            </a:r>
            <a:r>
              <a:rPr lang="cs-CZ" sz="2000" dirty="0">
                <a:cs typeface="Arial" panose="020B0604020202020204" pitchFamily="34" charset="0"/>
              </a:rPr>
              <a:t>-Ion), které pro svoji vysokou měrnou kapacitu přibližně 250 Wh/kg v posledních letech postupně prakticky vytlačily starší typy akumulátorů (</a:t>
            </a:r>
            <a:r>
              <a:rPr lang="cs-CZ" sz="2000" dirty="0" err="1">
                <a:cs typeface="Arial" panose="020B0604020202020204" pitchFamily="34" charset="0"/>
              </a:rPr>
              <a:t>NiMH</a:t>
            </a:r>
            <a:r>
              <a:rPr lang="cs-CZ" sz="2000" dirty="0">
                <a:cs typeface="Arial" panose="020B0604020202020204" pitchFamily="34" charset="0"/>
              </a:rPr>
              <a:t>, </a:t>
            </a:r>
            <a:r>
              <a:rPr lang="cs-CZ" sz="2000" dirty="0" err="1">
                <a:cs typeface="Arial" panose="020B0604020202020204" pitchFamily="34" charset="0"/>
              </a:rPr>
              <a:t>NiCd</a:t>
            </a:r>
            <a:r>
              <a:rPr lang="cs-CZ" sz="2000" dirty="0">
                <a:cs typeface="Arial" panose="020B0604020202020204" pitchFamily="34" charset="0"/>
              </a:rPr>
              <a:t>) ze všech přenosných zařízení.</a:t>
            </a:r>
          </a:p>
        </p:txBody>
      </p:sp>
      <p:sp>
        <p:nvSpPr>
          <p:cNvPr id="8" name="TextovéPole 7">
            <a:extLst>
              <a:ext uri="{FF2B5EF4-FFF2-40B4-BE49-F238E27FC236}">
                <a16:creationId xmlns:a16="http://schemas.microsoft.com/office/drawing/2014/main" id="{0CB74C8A-616B-4C64-BD2C-80BA98760DB6}"/>
              </a:ext>
            </a:extLst>
          </p:cNvPr>
          <p:cNvSpPr txBox="1"/>
          <p:nvPr/>
        </p:nvSpPr>
        <p:spPr>
          <a:xfrm>
            <a:off x="152400" y="1752600"/>
            <a:ext cx="8763000" cy="1015663"/>
          </a:xfrm>
          <a:prstGeom prst="rect">
            <a:avLst/>
          </a:prstGeom>
          <a:noFill/>
        </p:spPr>
        <p:txBody>
          <a:bodyPr wrap="square">
            <a:spAutoFit/>
          </a:bodyPr>
          <a:lstStyle/>
          <a:p>
            <a:pPr algn="just"/>
            <a:r>
              <a:rPr lang="cs-CZ" sz="2000" dirty="0">
                <a:cs typeface="Arial" panose="020B0604020202020204" pitchFamily="34" charset="0"/>
              </a:rPr>
              <a:t>Soli kobaltnaté i kobaltité jsou </a:t>
            </a:r>
            <a:r>
              <a:rPr lang="cs-CZ" sz="2000" b="1" dirty="0">
                <a:cs typeface="Arial" panose="020B0604020202020204" pitchFamily="34" charset="0"/>
              </a:rPr>
              <a:t>barevné</a:t>
            </a:r>
            <a:r>
              <a:rPr lang="cs-CZ" sz="2000" dirty="0">
                <a:cs typeface="Arial" panose="020B0604020202020204" pitchFamily="34" charset="0"/>
              </a:rPr>
              <a:t>, obvykle modré nebo červené. Přídavkem solí kobaltu do skloviny nebo keramické hmoty se docílí toho, že výsledný výrobek je po vytavení a vypálení trvale zbarven.  </a:t>
            </a:r>
          </a:p>
        </p:txBody>
      </p:sp>
      <p:pic>
        <p:nvPicPr>
          <p:cNvPr id="9" name="Picture 2" descr="Cobalt - The Chemistry Guru">
            <a:extLst>
              <a:ext uri="{FF2B5EF4-FFF2-40B4-BE49-F238E27FC236}">
                <a16:creationId xmlns:a16="http://schemas.microsoft.com/office/drawing/2014/main" id="{096C9D82-39EF-4D16-96FC-67B3ACD594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979098"/>
            <a:ext cx="2854656" cy="1605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0443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76200"/>
            <a:ext cx="8915400" cy="5755422"/>
          </a:xfrm>
          <a:prstGeom prst="rect">
            <a:avLst/>
          </a:prstGeom>
        </p:spPr>
        <p:txBody>
          <a:bodyPr wrap="square">
            <a:spAutoFit/>
          </a:bodyPr>
          <a:lstStyle/>
          <a:p>
            <a:pPr algn="ctr"/>
            <a:r>
              <a:rPr lang="cs-CZ" sz="2800" b="1" dirty="0">
                <a:cs typeface="Arial" panose="020B0604020202020204" pitchFamily="34" charset="0"/>
              </a:rPr>
              <a:t>Nikl</a:t>
            </a:r>
            <a:r>
              <a:rPr lang="cs-CZ" sz="28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 stříbrobílý, lesklý, kujný a tažný kov s </a:t>
            </a:r>
            <a:r>
              <a:rPr lang="cs-CZ" sz="2000" b="1" dirty="0">
                <a:cs typeface="Arial" panose="020B0604020202020204" pitchFamily="34" charset="0"/>
              </a:rPr>
              <a:t>feromagnetickými vlastnostmi</a:t>
            </a:r>
            <a:r>
              <a:rPr lang="cs-CZ" sz="2000" dirty="0">
                <a:cs typeface="Arial" panose="020B0604020202020204" pitchFamily="34" charset="0"/>
              </a:rPr>
              <a:t>. Kompaktní nikl za normálních podmínek dobře odolává vzduchu i vodě. Ve zředěných kyselinách se nikl velmi pomalu rozpouští za vzniku </a:t>
            </a:r>
            <a:r>
              <a:rPr lang="cs-CZ" sz="2000" dirty="0">
                <a:cs typeface="Arial" panose="020B0604020202020204" pitchFamily="34" charset="0"/>
                <a:hlinkClick r:id="rId2">
                  <a:extLst>
                    <a:ext uri="{A12FA001-AC4F-418D-AE19-62706E023703}">
                      <ahyp:hlinkClr xmlns:ahyp="http://schemas.microsoft.com/office/drawing/2018/hyperlinkcolor" val="tx"/>
                    </a:ext>
                  </a:extLst>
                </a:hlinkClick>
              </a:rPr>
              <a:t>vodíku</a:t>
            </a:r>
            <a:r>
              <a:rPr lang="cs-CZ" sz="2000" dirty="0">
                <a:cs typeface="Arial" panose="020B0604020202020204" pitchFamily="34" charset="0"/>
              </a:rPr>
              <a:t> a nikelnaté soli příslušné kyseliny:</a:t>
            </a:r>
          </a:p>
          <a:p>
            <a:pPr algn="ctr"/>
            <a:r>
              <a:rPr lang="cs-CZ" sz="2000" dirty="0">
                <a:cs typeface="Arial" panose="020B0604020202020204" pitchFamily="34" charset="0"/>
              </a:rPr>
              <a:t>Ni + 2HCl → NiCl</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pPr algn="just"/>
            <a:r>
              <a:rPr lang="cs-CZ" sz="2000" dirty="0">
                <a:cs typeface="Arial" panose="020B0604020202020204" pitchFamily="34" charset="0"/>
              </a:rPr>
              <a:t>Koncentrovanou kyselinou dusičnou je nikl pasivován a nerozpouští se v ní, reakce se zředěnou kyselinou dusičnou probíhá bez vývoje vodíku:</a:t>
            </a:r>
          </a:p>
          <a:p>
            <a:pPr algn="ctr"/>
            <a:r>
              <a:rPr lang="cs-CZ" sz="2000" dirty="0">
                <a:cs typeface="Arial" panose="020B0604020202020204" pitchFamily="34" charset="0"/>
              </a:rPr>
              <a:t>3Ni + 8HNO</a:t>
            </a:r>
            <a:r>
              <a:rPr lang="cs-CZ" sz="2000" baseline="-25000" dirty="0">
                <a:cs typeface="Arial" panose="020B0604020202020204" pitchFamily="34" charset="0"/>
              </a:rPr>
              <a:t>3</a:t>
            </a:r>
            <a:r>
              <a:rPr lang="cs-CZ" sz="2000" dirty="0">
                <a:cs typeface="Arial" panose="020B0604020202020204" pitchFamily="34" charset="0"/>
              </a:rPr>
              <a:t> → 3Ni(NO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+ 2NO + 4H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a:cs typeface="Arial" panose="020B0604020202020204" pitchFamily="34" charset="0"/>
              </a:rPr>
              <a:t>S taveninami alkalických hydroxidů reaguje za vzniku alkalických </a:t>
            </a:r>
            <a:r>
              <a:rPr lang="cs-CZ" sz="2000" b="1" dirty="0" err="1">
                <a:cs typeface="Arial" panose="020B0604020202020204" pitchFamily="34" charset="0"/>
              </a:rPr>
              <a:t>niklitanů</a:t>
            </a:r>
            <a:r>
              <a:rPr lang="cs-CZ" sz="2000" dirty="0">
                <a:cs typeface="Arial" panose="020B0604020202020204" pitchFamily="34" charset="0"/>
              </a:rPr>
              <a:t> [NiO</a:t>
            </a:r>
            <a:r>
              <a:rPr lang="cs-CZ" sz="2000" baseline="-25000" dirty="0">
                <a:cs typeface="Arial" panose="020B0604020202020204" pitchFamily="34" charset="0"/>
              </a:rPr>
              <a:t>2</a:t>
            </a:r>
            <a:r>
              <a:rPr lang="cs-CZ" sz="2000" dirty="0">
                <a:cs typeface="Arial" panose="020B0604020202020204" pitchFamily="34" charset="0"/>
              </a:rPr>
              <a:t>]</a:t>
            </a:r>
            <a:r>
              <a:rPr lang="cs-CZ" sz="2000" baseline="30000" dirty="0">
                <a:cs typeface="Arial" panose="020B0604020202020204" pitchFamily="34" charset="0"/>
              </a:rPr>
              <a:t>-</a:t>
            </a:r>
            <a:r>
              <a:rPr lang="cs-CZ" sz="2000" dirty="0">
                <a:cs typeface="Arial" panose="020B0604020202020204" pitchFamily="34" charset="0"/>
              </a:rPr>
              <a:t>.</a:t>
            </a:r>
          </a:p>
          <a:p>
            <a:pPr algn="just"/>
            <a:r>
              <a:rPr lang="cs-CZ" sz="2000" dirty="0">
                <a:cs typeface="Arial" panose="020B0604020202020204" pitchFamily="34" charset="0"/>
              </a:rPr>
              <a:t>   Za vyšších teplot se nikl přímo slučuje s fluorem, chlorem, bromem, sírou, antimonem, arsenem a fosforem. </a:t>
            </a:r>
          </a:p>
          <a:p>
            <a:pPr algn="just"/>
            <a:r>
              <a:rPr lang="cs-CZ" sz="2000" dirty="0">
                <a:cs typeface="Arial" panose="020B0604020202020204" pitchFamily="34" charset="0"/>
              </a:rPr>
              <a:t>   Za laboratorní teploty reaguje s některými binárními sloučeninami fosforu, práškový nikl již od teploty 50°C reaguje s CO za vzniku těkavého </a:t>
            </a:r>
            <a:r>
              <a:rPr lang="cs-CZ" sz="2000" b="1" dirty="0" err="1">
                <a:cs typeface="Arial" panose="020B0604020202020204" pitchFamily="34" charset="0"/>
              </a:rPr>
              <a:t>tetrakarbonylu</a:t>
            </a:r>
            <a:r>
              <a:rPr lang="cs-CZ" sz="2000" dirty="0">
                <a:cs typeface="Arial" panose="020B0604020202020204" pitchFamily="34" charset="0"/>
              </a:rPr>
              <a:t> [Ni(CO)</a:t>
            </a:r>
            <a:r>
              <a:rPr lang="cs-CZ" sz="2000" baseline="-25000" dirty="0">
                <a:cs typeface="Arial" panose="020B0604020202020204" pitchFamily="34" charset="0"/>
              </a:rPr>
              <a:t>4</a:t>
            </a:r>
            <a:r>
              <a:rPr lang="cs-CZ" sz="2000" dirty="0">
                <a:cs typeface="Arial" panose="020B0604020202020204" pitchFamily="34" charset="0"/>
              </a:rPr>
              <a:t>], kompaktní kovový nikl reaguje za vyšších teplot s oxidem uhelnatým za vzniku černého </a:t>
            </a:r>
            <a:r>
              <a:rPr lang="cs-CZ" sz="2000" b="1" dirty="0">
                <a:cs typeface="Arial" panose="020B0604020202020204" pitchFamily="34" charset="0"/>
              </a:rPr>
              <a:t>karbidu</a:t>
            </a:r>
            <a:r>
              <a:rPr lang="cs-CZ" sz="2000" dirty="0">
                <a:cs typeface="Arial" panose="020B0604020202020204" pitchFamily="34" charset="0"/>
              </a:rPr>
              <a:t> Ni</a:t>
            </a:r>
            <a:r>
              <a:rPr lang="cs-CZ" sz="2000" baseline="-25000" dirty="0">
                <a:cs typeface="Arial" panose="020B0604020202020204" pitchFamily="34" charset="0"/>
              </a:rPr>
              <a:t>3</a:t>
            </a:r>
            <a:r>
              <a:rPr lang="cs-CZ" sz="2000" dirty="0">
                <a:cs typeface="Arial" panose="020B0604020202020204" pitchFamily="34" charset="0"/>
              </a:rPr>
              <a:t>C. </a:t>
            </a:r>
          </a:p>
          <a:p>
            <a:pPr algn="just"/>
            <a:r>
              <a:rPr lang="cs-CZ" sz="2000" dirty="0">
                <a:cs typeface="Arial" panose="020B0604020202020204" pitchFamily="34" charset="0"/>
              </a:rPr>
              <a:t>  Při teplotách nad 1200°C explozívně reaguje s hliníkem za vzniku sloučenin </a:t>
            </a:r>
            <a:r>
              <a:rPr lang="cs-CZ" sz="2000" dirty="0" err="1">
                <a:cs typeface="Arial" panose="020B0604020202020204" pitchFamily="34" charset="0"/>
              </a:rPr>
              <a:t>AlNi</a:t>
            </a:r>
            <a:r>
              <a:rPr lang="cs-CZ" sz="2000" dirty="0">
                <a:cs typeface="Arial" panose="020B0604020202020204" pitchFamily="34" charset="0"/>
              </a:rPr>
              <a:t>, Al</a:t>
            </a:r>
            <a:r>
              <a:rPr lang="cs-CZ" sz="2000" baseline="-25000" dirty="0">
                <a:cs typeface="Arial" panose="020B0604020202020204" pitchFamily="34" charset="0"/>
              </a:rPr>
              <a:t>2</a:t>
            </a:r>
            <a:r>
              <a:rPr lang="cs-CZ" sz="2000" dirty="0">
                <a:cs typeface="Arial" panose="020B0604020202020204" pitchFamily="34" charset="0"/>
              </a:rPr>
              <a:t>Ni a Al</a:t>
            </a:r>
            <a:r>
              <a:rPr lang="cs-CZ" sz="2000" baseline="-25000" dirty="0">
                <a:cs typeface="Arial" panose="020B0604020202020204" pitchFamily="34" charset="0"/>
              </a:rPr>
              <a:t>3</a:t>
            </a:r>
            <a:r>
              <a:rPr lang="cs-CZ" sz="2000" dirty="0">
                <a:cs typeface="Arial" panose="020B0604020202020204" pitchFamily="34" charset="0"/>
              </a:rPr>
              <a:t>Ni. </a:t>
            </a:r>
          </a:p>
        </p:txBody>
      </p:sp>
    </p:spTree>
    <p:extLst>
      <p:ext uri="{BB962C8B-B14F-4D97-AF65-F5344CB8AC3E}">
        <p14:creationId xmlns:p14="http://schemas.microsoft.com/office/powerpoint/2010/main" val="7456914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5324535"/>
          </a:xfrm>
          <a:prstGeom prst="rect">
            <a:avLst/>
          </a:prstGeom>
        </p:spPr>
        <p:txBody>
          <a:bodyPr wrap="square">
            <a:spAutoFit/>
          </a:bodyPr>
          <a:lstStyle/>
          <a:p>
            <a:pPr algn="just"/>
            <a:r>
              <a:rPr lang="cs-CZ" sz="2000" dirty="0">
                <a:cs typeface="Arial" panose="020B0604020202020204" pitchFamily="34" charset="0"/>
              </a:rPr>
              <a:t>S dusíkem nikl přímo nereaguje, nitrid Ni</a:t>
            </a:r>
            <a:r>
              <a:rPr lang="cs-CZ" sz="2000" baseline="-25000" dirty="0">
                <a:cs typeface="Arial" panose="020B0604020202020204" pitchFamily="34" charset="0"/>
              </a:rPr>
              <a:t>3</a:t>
            </a:r>
            <a:r>
              <a:rPr lang="cs-CZ" sz="2000" dirty="0">
                <a:cs typeface="Arial" panose="020B0604020202020204" pitchFamily="34" charset="0"/>
              </a:rPr>
              <a:t>N je možné získat reakcí niklu s amoniakem při teplotě okolo 450°C:</a:t>
            </a:r>
          </a:p>
          <a:p>
            <a:pPr algn="ctr"/>
            <a:r>
              <a:rPr lang="cs-CZ" sz="2000" dirty="0">
                <a:cs typeface="Arial" panose="020B0604020202020204" pitchFamily="34" charset="0"/>
              </a:rPr>
              <a:t>6Ni + 2NH</a:t>
            </a:r>
            <a:r>
              <a:rPr lang="cs-CZ" sz="2000" baseline="-25000" dirty="0">
                <a:cs typeface="Arial" panose="020B0604020202020204" pitchFamily="34" charset="0"/>
              </a:rPr>
              <a:t>3</a:t>
            </a:r>
            <a:r>
              <a:rPr lang="cs-CZ" sz="2000" dirty="0">
                <a:cs typeface="Arial" panose="020B0604020202020204" pitchFamily="34" charset="0"/>
              </a:rPr>
              <a:t> → 2Ni</a:t>
            </a:r>
            <a:r>
              <a:rPr lang="cs-CZ" sz="2000" baseline="-25000" dirty="0">
                <a:cs typeface="Arial" panose="020B0604020202020204" pitchFamily="34" charset="0"/>
              </a:rPr>
              <a:t>3</a:t>
            </a:r>
            <a:r>
              <a:rPr lang="cs-CZ" sz="2000" dirty="0">
                <a:cs typeface="Arial" panose="020B0604020202020204" pitchFamily="34" charset="0"/>
              </a:rPr>
              <a:t>N + 3H</a:t>
            </a:r>
            <a:r>
              <a:rPr lang="cs-CZ" sz="2000" baseline="-25000" dirty="0">
                <a:cs typeface="Arial" panose="020B0604020202020204" pitchFamily="34" charset="0"/>
              </a:rPr>
              <a:t>2</a:t>
            </a:r>
          </a:p>
          <a:p>
            <a:pPr algn="just"/>
            <a:endParaRPr lang="cs-CZ" sz="2000" baseline="-25000" dirty="0">
              <a:cs typeface="Arial" panose="020B0604020202020204" pitchFamily="34" charset="0"/>
            </a:endParaRPr>
          </a:p>
          <a:p>
            <a:pPr algn="just"/>
            <a:r>
              <a:rPr lang="cs-CZ" sz="2000" dirty="0">
                <a:cs typeface="Arial" panose="020B0604020202020204" pitchFamily="34" charset="0"/>
              </a:rPr>
              <a:t>  V přírodě se nikl vyskytuje jako ryzí kov a v rudách, často doprovázený kobaltem. Nikl je silně </a:t>
            </a:r>
            <a:r>
              <a:rPr lang="cs-CZ" sz="2000" dirty="0" err="1">
                <a:cs typeface="Arial" panose="020B0604020202020204" pitchFamily="34" charset="0"/>
              </a:rPr>
              <a:t>chalkofilní</a:t>
            </a:r>
            <a:r>
              <a:rPr lang="cs-CZ" sz="2000" dirty="0">
                <a:cs typeface="Arial" panose="020B0604020202020204" pitchFamily="34" charset="0"/>
              </a:rPr>
              <a:t> prvek, </a:t>
            </a:r>
            <a:r>
              <a:rPr lang="cs-CZ" sz="2000" u="sng" dirty="0">
                <a:cs typeface="Arial" panose="020B0604020202020204" pitchFamily="34" charset="0"/>
              </a:rPr>
              <a:t>mezi jeho minerály proto výrazně převažují sulfidy</a:t>
            </a:r>
            <a:r>
              <a:rPr lang="cs-CZ" sz="2000" dirty="0">
                <a:cs typeface="Arial" panose="020B0604020202020204" pitchFamily="34" charset="0"/>
              </a:rPr>
              <a:t>: </a:t>
            </a:r>
            <a:r>
              <a:rPr lang="cs-CZ" sz="2000" b="1" dirty="0">
                <a:cs typeface="Arial" panose="020B0604020202020204" pitchFamily="34" charset="0"/>
              </a:rPr>
              <a:t>nikelin</a:t>
            </a:r>
            <a:r>
              <a:rPr lang="cs-CZ" sz="2000" dirty="0">
                <a:cs typeface="Arial" panose="020B0604020202020204" pitchFamily="34" charset="0"/>
              </a:rPr>
              <a:t> (</a:t>
            </a:r>
            <a:r>
              <a:rPr lang="cs-CZ" sz="2000" dirty="0" err="1">
                <a:cs typeface="Arial" panose="020B0604020202020204" pitchFamily="34" charset="0"/>
              </a:rPr>
              <a:t>niccolit</a:t>
            </a:r>
            <a:r>
              <a:rPr lang="cs-CZ" sz="2000" dirty="0">
                <a:cs typeface="Arial" panose="020B0604020202020204" pitchFamily="34" charset="0"/>
              </a:rPr>
              <a:t>) </a:t>
            </a:r>
            <a:r>
              <a:rPr lang="cs-CZ" sz="2000" dirty="0" err="1">
                <a:cs typeface="Arial" panose="020B0604020202020204" pitchFamily="34" charset="0"/>
              </a:rPr>
              <a:t>NiAs</a:t>
            </a:r>
            <a:r>
              <a:rPr lang="cs-CZ" sz="2000" dirty="0">
                <a:cs typeface="Arial" panose="020B0604020202020204" pitchFamily="34" charset="0"/>
              </a:rPr>
              <a:t>, </a:t>
            </a:r>
            <a:r>
              <a:rPr lang="cs-CZ" sz="2000" b="1" dirty="0" err="1">
                <a:cs typeface="Arial" panose="020B0604020202020204" pitchFamily="34" charset="0"/>
              </a:rPr>
              <a:t>breithauptit</a:t>
            </a:r>
            <a:r>
              <a:rPr lang="cs-CZ" sz="2000" dirty="0">
                <a:cs typeface="Arial" panose="020B0604020202020204" pitchFamily="34" charset="0"/>
              </a:rPr>
              <a:t> </a:t>
            </a:r>
            <a:r>
              <a:rPr lang="cs-CZ" sz="2000" dirty="0" err="1">
                <a:cs typeface="Arial" panose="020B0604020202020204" pitchFamily="34" charset="0"/>
              </a:rPr>
              <a:t>NiSb</a:t>
            </a:r>
            <a:r>
              <a:rPr lang="cs-CZ" sz="2000" dirty="0">
                <a:cs typeface="Arial" panose="020B0604020202020204" pitchFamily="34" charset="0"/>
              </a:rPr>
              <a:t> a </a:t>
            </a:r>
            <a:r>
              <a:rPr lang="cs-CZ" sz="2000" b="1" dirty="0">
                <a:cs typeface="Arial" panose="020B0604020202020204" pitchFamily="34" charset="0"/>
              </a:rPr>
              <a:t>pentlandit</a:t>
            </a:r>
            <a:r>
              <a:rPr lang="cs-CZ" sz="2000" dirty="0">
                <a:cs typeface="Arial" panose="020B0604020202020204" pitchFamily="34" charset="0"/>
              </a:rPr>
              <a:t> (</a:t>
            </a:r>
            <a:r>
              <a:rPr lang="cs-CZ" sz="2000" dirty="0" err="1">
                <a:cs typeface="Arial" panose="020B0604020202020204" pitchFamily="34" charset="0"/>
              </a:rPr>
              <a:t>Ni,Fe</a:t>
            </a:r>
            <a:r>
              <a:rPr lang="cs-CZ" sz="2000" dirty="0">
                <a:cs typeface="Arial" panose="020B0604020202020204" pitchFamily="34" charset="0"/>
              </a:rPr>
              <a:t>)</a:t>
            </a:r>
            <a:r>
              <a:rPr lang="cs-CZ" sz="2000" baseline="-25000" dirty="0">
                <a:cs typeface="Arial" panose="020B0604020202020204" pitchFamily="34" charset="0"/>
              </a:rPr>
              <a:t>9</a:t>
            </a:r>
            <a:r>
              <a:rPr lang="cs-CZ" sz="2000" dirty="0">
                <a:cs typeface="Arial" panose="020B0604020202020204" pitchFamily="34" charset="0"/>
              </a:rPr>
              <a:t>S</a:t>
            </a:r>
            <a:r>
              <a:rPr lang="cs-CZ" sz="2000" baseline="-25000" dirty="0">
                <a:cs typeface="Arial" panose="020B0604020202020204" pitchFamily="34" charset="0"/>
              </a:rPr>
              <a:t>8</a:t>
            </a:r>
            <a:r>
              <a:rPr lang="cs-CZ" sz="2000" dirty="0">
                <a:cs typeface="Arial" panose="020B0604020202020204" pitchFamily="34" charset="0"/>
              </a:rPr>
              <a:t>. Pentlandit obsahuje obvykle vysoké příměsi ruthenia a je jeho nejdůležitějším zdrojem.</a:t>
            </a:r>
          </a:p>
          <a:p>
            <a:pPr algn="just"/>
            <a:endParaRPr lang="cs-CZ" sz="2000" baseline="-25000" dirty="0">
              <a:cs typeface="Arial" panose="020B0604020202020204" pitchFamily="34" charset="0"/>
            </a:endParaRPr>
          </a:p>
          <a:p>
            <a:pPr algn="just"/>
            <a:endParaRPr lang="cs-CZ" sz="2000" baseline="-25000" dirty="0">
              <a:cs typeface="Arial" panose="020B0604020202020204" pitchFamily="34" charset="0"/>
            </a:endParaRPr>
          </a:p>
          <a:p>
            <a:pPr algn="just"/>
            <a:r>
              <a:rPr lang="cs-CZ" sz="2000" dirty="0">
                <a:cs typeface="Arial" panose="020B0604020202020204" pitchFamily="34" charset="0"/>
              </a:rPr>
              <a:t>   Nejběžnějším způsobem výroby ze sulfidických niklových rud je </a:t>
            </a:r>
            <a:r>
              <a:rPr lang="cs-CZ" sz="2000" b="1" dirty="0" err="1">
                <a:cs typeface="Arial" panose="020B0604020202020204" pitchFamily="34" charset="0"/>
              </a:rPr>
              <a:t>Orfordův</a:t>
            </a:r>
            <a:r>
              <a:rPr lang="cs-CZ" sz="2000" b="1" dirty="0">
                <a:cs typeface="Arial" panose="020B0604020202020204" pitchFamily="34" charset="0"/>
              </a:rPr>
              <a:t> proces výroby niklu</a:t>
            </a:r>
            <a:r>
              <a:rPr lang="cs-CZ" sz="2000" dirty="0">
                <a:cs typeface="Arial" panose="020B0604020202020204" pitchFamily="34" charset="0"/>
              </a:rPr>
              <a:t>, který spočívá v tavení niklové rudy za přítomnosti síranu sodného a koksu. Nikl ze sulfidu přechází na oxid, který je následně redukován na surový kov:</a:t>
            </a:r>
          </a:p>
          <a:p>
            <a:pPr algn="ctr"/>
            <a:r>
              <a:rPr lang="cs-CZ" sz="2000" dirty="0">
                <a:cs typeface="Arial" panose="020B0604020202020204" pitchFamily="34" charset="0"/>
              </a:rPr>
              <a:t>2Ni</a:t>
            </a:r>
            <a:r>
              <a:rPr lang="cs-CZ" sz="2000" baseline="-25000" dirty="0">
                <a:cs typeface="Arial" panose="020B0604020202020204" pitchFamily="34" charset="0"/>
              </a:rPr>
              <a:t>3</a:t>
            </a:r>
            <a:r>
              <a:rPr lang="cs-CZ" sz="2000" dirty="0">
                <a:cs typeface="Arial" panose="020B0604020202020204" pitchFamily="34" charset="0"/>
              </a:rPr>
              <a:t>S</a:t>
            </a:r>
            <a:r>
              <a:rPr lang="cs-CZ" sz="2000" baseline="-25000" dirty="0">
                <a:cs typeface="Arial" panose="020B0604020202020204" pitchFamily="34" charset="0"/>
              </a:rPr>
              <a:t>2</a:t>
            </a:r>
            <a:r>
              <a:rPr lang="cs-CZ" sz="2000" dirty="0">
                <a:cs typeface="Arial" panose="020B0604020202020204" pitchFamily="34" charset="0"/>
              </a:rPr>
              <a:t> + 7O</a:t>
            </a:r>
            <a:r>
              <a:rPr lang="cs-CZ" sz="2000" baseline="-25000" dirty="0">
                <a:cs typeface="Arial" panose="020B0604020202020204" pitchFamily="34" charset="0"/>
              </a:rPr>
              <a:t>2</a:t>
            </a:r>
            <a:r>
              <a:rPr lang="cs-CZ" sz="2000" dirty="0">
                <a:cs typeface="Arial" panose="020B0604020202020204" pitchFamily="34" charset="0"/>
              </a:rPr>
              <a:t> → 6NiO + 4SO</a:t>
            </a:r>
            <a:r>
              <a:rPr lang="cs-CZ" sz="2000" baseline="-25000" dirty="0">
                <a:cs typeface="Arial" panose="020B0604020202020204" pitchFamily="34" charset="0"/>
              </a:rPr>
              <a:t>2</a:t>
            </a:r>
            <a:br>
              <a:rPr lang="cs-CZ" sz="2000" dirty="0">
                <a:cs typeface="Arial" panose="020B0604020202020204" pitchFamily="34" charset="0"/>
              </a:rPr>
            </a:br>
            <a:r>
              <a:rPr lang="cs-CZ" sz="2000" dirty="0" err="1">
                <a:cs typeface="Arial" panose="020B0604020202020204" pitchFamily="34" charset="0"/>
              </a:rPr>
              <a:t>NiO</a:t>
            </a:r>
            <a:r>
              <a:rPr lang="cs-CZ" sz="2000" dirty="0">
                <a:cs typeface="Arial" panose="020B0604020202020204" pitchFamily="34" charset="0"/>
              </a:rPr>
              <a:t> + C → Ni + CO</a:t>
            </a:r>
          </a:p>
          <a:p>
            <a:pPr algn="just"/>
            <a:r>
              <a:rPr lang="cs-CZ" sz="2000" dirty="0">
                <a:cs typeface="Arial" panose="020B0604020202020204" pitchFamily="34" charset="0"/>
              </a:rPr>
              <a:t>Surový hutní nikl se rafinuje elektrolyticky. Starší způsob rafinace niklu spočíval v tepelném rozkladu těkavého </a:t>
            </a:r>
            <a:r>
              <a:rPr lang="cs-CZ" sz="2000" u="sng" dirty="0" err="1">
                <a:cs typeface="Arial" panose="020B0604020202020204" pitchFamily="34" charset="0"/>
              </a:rPr>
              <a:t>tetrakarbonylu</a:t>
            </a:r>
            <a:r>
              <a:rPr lang="cs-CZ" sz="2000" dirty="0">
                <a:cs typeface="Arial" panose="020B0604020202020204" pitchFamily="34" charset="0"/>
              </a:rPr>
              <a:t> Ni(CO)</a:t>
            </a:r>
            <a:r>
              <a:rPr lang="cs-CZ" sz="2000" baseline="-25000" dirty="0">
                <a:cs typeface="Arial" panose="020B0604020202020204" pitchFamily="34" charset="0"/>
              </a:rPr>
              <a:t>4</a:t>
            </a:r>
            <a:r>
              <a:rPr lang="cs-CZ" sz="2000" dirty="0">
                <a:cs typeface="Arial" panose="020B0604020202020204" pitchFamily="34" charset="0"/>
              </a:rPr>
              <a:t> - Mondův proces rafinace niklu.</a:t>
            </a:r>
          </a:p>
          <a:p>
            <a:pPr algn="just"/>
            <a:r>
              <a:rPr lang="cs-CZ" sz="2000" b="1" dirty="0">
                <a:cs typeface="Arial" panose="020B0604020202020204" pitchFamily="34" charset="0"/>
              </a:rPr>
              <a:t>   </a:t>
            </a:r>
            <a:endParaRPr lang="cs-CZ" sz="2000" dirty="0">
              <a:cs typeface="Arial" panose="020B0604020202020204" pitchFamily="34" charset="0"/>
            </a:endParaRPr>
          </a:p>
        </p:txBody>
      </p:sp>
    </p:spTree>
    <p:extLst>
      <p:ext uri="{BB962C8B-B14F-4D97-AF65-F5344CB8AC3E}">
        <p14:creationId xmlns:p14="http://schemas.microsoft.com/office/powerpoint/2010/main" val="27958305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152400"/>
            <a:ext cx="8763000" cy="6247864"/>
          </a:xfrm>
          <a:prstGeom prst="rect">
            <a:avLst/>
          </a:prstGeom>
        </p:spPr>
        <p:txBody>
          <a:bodyPr wrap="square">
            <a:spAutoFit/>
          </a:bodyPr>
          <a:lstStyle/>
          <a:p>
            <a:pPr algn="just"/>
            <a:r>
              <a:rPr lang="cs-CZ" sz="2000" b="1" dirty="0">
                <a:cs typeface="Arial" panose="020B0604020202020204" pitchFamily="34" charset="0"/>
              </a:rPr>
              <a:t>Mokrý způsob výroby niklu</a:t>
            </a:r>
            <a:r>
              <a:rPr lang="cs-CZ" sz="2000" dirty="0">
                <a:cs typeface="Arial" panose="020B0604020202020204" pitchFamily="34" charset="0"/>
              </a:rPr>
              <a:t> spočívá v redukci niklové rudy vodním plynem a v následném loužení amoniakálním roztokem uhličitanu amonného. Vzniklý nikelnatý komplex se rozkládá vodní parou na zásaditý uhličitan nikelnatý, ze kterého se po rozpuštění v kyselině sírové elektrolyticky získává čistý kovový nikl:</a:t>
            </a:r>
          </a:p>
          <a:p>
            <a:pPr algn="ctr"/>
            <a:r>
              <a:rPr lang="cs-CZ" sz="2000" dirty="0">
                <a:cs typeface="Arial" panose="020B0604020202020204" pitchFamily="34" charset="0"/>
              </a:rPr>
              <a:t>Ni + </a:t>
            </a:r>
            <a:r>
              <a:rPr lang="cs-CZ" sz="2000" baseline="30000" dirty="0">
                <a:cs typeface="Arial" panose="020B0604020202020204" pitchFamily="34" charset="0"/>
              </a:rPr>
              <a:t>1</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2</a:t>
            </a:r>
            <a:r>
              <a:rPr lang="cs-CZ" sz="2000" dirty="0">
                <a:cs typeface="Arial" panose="020B0604020202020204" pitchFamily="34" charset="0"/>
              </a:rPr>
              <a:t> + (NH</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+ 4NH</a:t>
            </a:r>
            <a:r>
              <a:rPr lang="cs-CZ" sz="2000" baseline="-25000" dirty="0">
                <a:cs typeface="Arial" panose="020B0604020202020204" pitchFamily="34" charset="0"/>
              </a:rPr>
              <a:t>3</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 → Ni(NH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4</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+ 2NH</a:t>
            </a:r>
            <a:r>
              <a:rPr lang="cs-CZ" sz="2000" baseline="-25000" dirty="0">
                <a:cs typeface="Arial" panose="020B0604020202020204" pitchFamily="34" charset="0"/>
              </a:rPr>
              <a:t>4</a:t>
            </a:r>
            <a:r>
              <a:rPr lang="cs-CZ" sz="2000" dirty="0">
                <a:cs typeface="Arial" panose="020B0604020202020204" pitchFamily="34" charset="0"/>
              </a:rPr>
              <a:t>OH</a:t>
            </a:r>
            <a:br>
              <a:rPr lang="cs-CZ" sz="2000" dirty="0">
                <a:cs typeface="Arial" panose="020B0604020202020204" pitchFamily="34" charset="0"/>
              </a:rPr>
            </a:br>
            <a:r>
              <a:rPr lang="cs-CZ" sz="2000" dirty="0">
                <a:cs typeface="Arial" panose="020B0604020202020204" pitchFamily="34" charset="0"/>
              </a:rPr>
              <a:t>5Ni(NH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4</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+ 3H</a:t>
            </a:r>
            <a:r>
              <a:rPr lang="cs-CZ" sz="2000" baseline="-25000" dirty="0">
                <a:cs typeface="Arial" panose="020B0604020202020204" pitchFamily="34" charset="0"/>
              </a:rPr>
              <a:t>2</a:t>
            </a:r>
            <a:r>
              <a:rPr lang="cs-CZ" sz="2000" dirty="0">
                <a:cs typeface="Arial" panose="020B0604020202020204" pitchFamily="34" charset="0"/>
              </a:rPr>
              <a:t>O → 2NiCO</a:t>
            </a:r>
            <a:r>
              <a:rPr lang="cs-CZ" sz="2000" baseline="-25000" dirty="0">
                <a:cs typeface="Arial" panose="020B0604020202020204" pitchFamily="34" charset="0"/>
              </a:rPr>
              <a:t>3</a:t>
            </a:r>
            <a:r>
              <a:rPr lang="cs-CZ" sz="2000" dirty="0">
                <a:cs typeface="Arial" panose="020B0604020202020204" pitchFamily="34" charset="0"/>
              </a:rPr>
              <a:t>·3Ni(OH)</a:t>
            </a:r>
            <a:r>
              <a:rPr lang="cs-CZ" sz="2000" baseline="-25000" dirty="0">
                <a:cs typeface="Arial" panose="020B0604020202020204" pitchFamily="34" charset="0"/>
              </a:rPr>
              <a:t>2</a:t>
            </a:r>
            <a:r>
              <a:rPr lang="cs-CZ" sz="2000" dirty="0">
                <a:cs typeface="Arial" panose="020B0604020202020204" pitchFamily="34" charset="0"/>
              </a:rPr>
              <a:t> + 20NH</a:t>
            </a:r>
            <a:r>
              <a:rPr lang="cs-CZ" sz="2000" baseline="-25000" dirty="0">
                <a:cs typeface="Arial" panose="020B0604020202020204" pitchFamily="34" charset="0"/>
              </a:rPr>
              <a:t>3</a:t>
            </a:r>
            <a:r>
              <a:rPr lang="cs-CZ" sz="2000" dirty="0">
                <a:cs typeface="Arial" panose="020B0604020202020204" pitchFamily="34" charset="0"/>
              </a:rPr>
              <a:t> + 3CO</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Odpadní anodové kaly po elektrolytické rafinaci niklu jsou důležitým zdrojem kobaltu, ruthenia, osmia, iridia a dalších prvků.</a:t>
            </a:r>
          </a:p>
          <a:p>
            <a:pPr algn="just"/>
            <a:endParaRPr lang="cs-CZ" sz="2000" dirty="0">
              <a:cs typeface="Arial" panose="020B0604020202020204" pitchFamily="34" charset="0"/>
            </a:endParaRPr>
          </a:p>
          <a:p>
            <a:pPr algn="just"/>
            <a:r>
              <a:rPr lang="cs-CZ" sz="2000" dirty="0">
                <a:cs typeface="Arial" panose="020B0604020202020204" pitchFamily="34" charset="0"/>
              </a:rPr>
              <a:t>Praktické využití nachází nikl zejména složka celé řady různých slitin. Podle využití se niklové slitiny rozdělují na </a:t>
            </a:r>
            <a:r>
              <a:rPr lang="cs-CZ" sz="2000" b="1" dirty="0">
                <a:cs typeface="Arial" panose="020B0604020202020204" pitchFamily="34" charset="0"/>
              </a:rPr>
              <a:t>konstrukční</a:t>
            </a:r>
            <a:r>
              <a:rPr lang="cs-CZ" sz="2000" dirty="0">
                <a:cs typeface="Arial" panose="020B0604020202020204" pitchFamily="34" charset="0"/>
              </a:rPr>
              <a:t> slitiny, slitiny se </a:t>
            </a:r>
            <a:r>
              <a:rPr lang="cs-CZ" sz="2000" b="1" dirty="0">
                <a:cs typeface="Arial" panose="020B0604020202020204" pitchFamily="34" charset="0"/>
              </a:rPr>
              <a:t>zvláštními fyzikálními vlastnostmi</a:t>
            </a:r>
            <a:r>
              <a:rPr lang="cs-CZ" sz="2000" dirty="0">
                <a:cs typeface="Arial" panose="020B0604020202020204" pitchFamily="34" charset="0"/>
              </a:rPr>
              <a:t> a slitiny </a:t>
            </a:r>
            <a:r>
              <a:rPr lang="cs-CZ" sz="2000" b="1" dirty="0">
                <a:cs typeface="Arial" panose="020B0604020202020204" pitchFamily="34" charset="0"/>
              </a:rPr>
              <a:t>žárupevné</a:t>
            </a:r>
            <a:r>
              <a:rPr lang="cs-CZ" sz="2000" dirty="0">
                <a:cs typeface="Arial" panose="020B0604020202020204" pitchFamily="34" charset="0"/>
              </a:rPr>
              <a:t> a </a:t>
            </a:r>
            <a:r>
              <a:rPr lang="cs-CZ" sz="2000" b="1" dirty="0">
                <a:cs typeface="Arial" panose="020B0604020202020204" pitchFamily="34" charset="0"/>
              </a:rPr>
              <a:t>žáruvzdorné</a:t>
            </a:r>
            <a:r>
              <a:rPr lang="cs-CZ" sz="2000" dirty="0">
                <a:cs typeface="Arial" panose="020B0604020202020204" pitchFamily="34" charset="0"/>
              </a:rPr>
              <a:t>.</a:t>
            </a:r>
          </a:p>
          <a:p>
            <a:r>
              <a:rPr lang="cs-CZ" sz="2000" dirty="0"/>
              <a:t>	</a:t>
            </a:r>
            <a:r>
              <a:rPr lang="cs-CZ" sz="2000" dirty="0">
                <a:cs typeface="Arial" panose="020B0604020202020204" pitchFamily="34" charset="0"/>
              </a:rPr>
              <a:t>alpaka, pakfong, argentan (60% </a:t>
            </a:r>
            <a:r>
              <a:rPr lang="cs-CZ" sz="2000" dirty="0" err="1">
                <a:cs typeface="Arial" panose="020B0604020202020204" pitchFamily="34" charset="0"/>
              </a:rPr>
              <a:t>Cu</a:t>
            </a:r>
            <a:r>
              <a:rPr lang="cs-CZ" sz="2000" dirty="0">
                <a:cs typeface="Arial" panose="020B0604020202020204" pitchFamily="34" charset="0"/>
              </a:rPr>
              <a:t> + </a:t>
            </a:r>
            <a:r>
              <a:rPr lang="cs-CZ" sz="2000" dirty="0" err="1">
                <a:cs typeface="Arial" panose="020B0604020202020204" pitchFamily="34" charset="0"/>
              </a:rPr>
              <a:t>Zn</a:t>
            </a:r>
            <a:r>
              <a:rPr lang="cs-CZ" sz="2000" dirty="0">
                <a:cs typeface="Arial" panose="020B0604020202020204" pitchFamily="34" charset="0"/>
              </a:rPr>
              <a:t> + Ni)</a:t>
            </a:r>
          </a:p>
          <a:p>
            <a:r>
              <a:rPr lang="cs-CZ" sz="2000" dirty="0">
                <a:cs typeface="Arial" panose="020B0604020202020204" pitchFamily="34" charset="0"/>
              </a:rPr>
              <a:t>	nikelin (57% </a:t>
            </a:r>
            <a:r>
              <a:rPr lang="cs-CZ" sz="2000" dirty="0" err="1">
                <a:cs typeface="Arial" panose="020B0604020202020204" pitchFamily="34" charset="0"/>
              </a:rPr>
              <a:t>Cu</a:t>
            </a:r>
            <a:r>
              <a:rPr lang="cs-CZ" sz="2000" dirty="0">
                <a:cs typeface="Arial" panose="020B0604020202020204" pitchFamily="34" charset="0"/>
              </a:rPr>
              <a:t>, 20% </a:t>
            </a:r>
            <a:r>
              <a:rPr lang="cs-CZ" sz="2000" dirty="0" err="1">
                <a:cs typeface="Arial" panose="020B0604020202020204" pitchFamily="34" charset="0"/>
              </a:rPr>
              <a:t>Zn</a:t>
            </a:r>
            <a:r>
              <a:rPr lang="cs-CZ" sz="2000" dirty="0">
                <a:cs typeface="Arial" panose="020B0604020202020204" pitchFamily="34" charset="0"/>
              </a:rPr>
              <a:t>, 23% Ni)</a:t>
            </a:r>
          </a:p>
          <a:p>
            <a:r>
              <a:rPr lang="cs-CZ" sz="2000" dirty="0">
                <a:cs typeface="Arial" panose="020B0604020202020204" pitchFamily="34" charset="0"/>
              </a:rPr>
              <a:t>	konstantan (60% </a:t>
            </a:r>
            <a:r>
              <a:rPr lang="cs-CZ" sz="2000" dirty="0" err="1">
                <a:cs typeface="Arial" panose="020B0604020202020204" pitchFamily="34" charset="0"/>
              </a:rPr>
              <a:t>Cu</a:t>
            </a:r>
            <a:r>
              <a:rPr lang="cs-CZ" sz="2000" dirty="0">
                <a:cs typeface="Arial" panose="020B0604020202020204" pitchFamily="34" charset="0"/>
              </a:rPr>
              <a:t>, 40% Ni)</a:t>
            </a:r>
          </a:p>
          <a:p>
            <a:r>
              <a:rPr lang="cs-CZ" sz="2000" dirty="0">
                <a:cs typeface="Arial" panose="020B0604020202020204" pitchFamily="34" charset="0"/>
              </a:rPr>
              <a:t>	manganin (</a:t>
            </a:r>
            <a:r>
              <a:rPr lang="cs-CZ" sz="2000" dirty="0" err="1">
                <a:cs typeface="Arial" panose="020B0604020202020204" pitchFamily="34" charset="0"/>
              </a:rPr>
              <a:t>Mn</a:t>
            </a:r>
            <a:r>
              <a:rPr lang="cs-CZ" sz="2000" dirty="0">
                <a:cs typeface="Arial" panose="020B0604020202020204" pitchFamily="34" charset="0"/>
              </a:rPr>
              <a:t>, </a:t>
            </a:r>
            <a:r>
              <a:rPr lang="cs-CZ" sz="2000" dirty="0" err="1">
                <a:cs typeface="Arial" panose="020B0604020202020204" pitchFamily="34" charset="0"/>
              </a:rPr>
              <a:t>Cu</a:t>
            </a:r>
            <a:r>
              <a:rPr lang="cs-CZ" sz="2000" dirty="0">
                <a:cs typeface="Arial" panose="020B0604020202020204" pitchFamily="34" charset="0"/>
              </a:rPr>
              <a:t>)</a:t>
            </a:r>
          </a:p>
          <a:p>
            <a:r>
              <a:rPr lang="cs-CZ" sz="2000" dirty="0">
                <a:cs typeface="Arial" panose="020B0604020202020204" pitchFamily="34" charset="0"/>
              </a:rPr>
              <a:t>	Nichrom (14% </a:t>
            </a:r>
            <a:r>
              <a:rPr lang="cs-CZ" sz="2000" dirty="0" err="1">
                <a:cs typeface="Arial" panose="020B0604020202020204" pitchFamily="34" charset="0"/>
              </a:rPr>
              <a:t>Cr</a:t>
            </a:r>
            <a:r>
              <a:rPr lang="cs-CZ" sz="2000" dirty="0">
                <a:cs typeface="Arial" panose="020B0604020202020204" pitchFamily="34" charset="0"/>
              </a:rPr>
              <a:t>, 25% </a:t>
            </a:r>
            <a:r>
              <a:rPr lang="cs-CZ" sz="2000" dirty="0" err="1">
                <a:cs typeface="Arial" panose="020B0604020202020204" pitchFamily="34" charset="0"/>
              </a:rPr>
              <a:t>Fe</a:t>
            </a:r>
            <a:r>
              <a:rPr lang="cs-CZ" sz="2000" dirty="0">
                <a:cs typeface="Arial" panose="020B0604020202020204" pitchFamily="34" charset="0"/>
              </a:rPr>
              <a:t>, 61% Ni)</a:t>
            </a:r>
          </a:p>
          <a:p>
            <a:r>
              <a:rPr lang="cs-CZ" sz="2000" dirty="0">
                <a:cs typeface="Arial" panose="020B0604020202020204" pitchFamily="34" charset="0"/>
              </a:rPr>
              <a:t>	</a:t>
            </a:r>
            <a:r>
              <a:rPr lang="cs-CZ" sz="2000" dirty="0" err="1">
                <a:cs typeface="Arial" panose="020B0604020202020204" pitchFamily="34" charset="0"/>
              </a:rPr>
              <a:t>Monelův</a:t>
            </a:r>
            <a:r>
              <a:rPr lang="cs-CZ" sz="2000" dirty="0">
                <a:cs typeface="Arial" panose="020B0604020202020204" pitchFamily="34" charset="0"/>
              </a:rPr>
              <a:t> kov (28% </a:t>
            </a:r>
            <a:r>
              <a:rPr lang="cs-CZ" sz="2000" dirty="0" err="1">
                <a:cs typeface="Arial" panose="020B0604020202020204" pitchFamily="34" charset="0"/>
              </a:rPr>
              <a:t>Cu</a:t>
            </a:r>
            <a:r>
              <a:rPr lang="cs-CZ" sz="2000" dirty="0">
                <a:cs typeface="Arial" panose="020B0604020202020204" pitchFamily="34" charset="0"/>
              </a:rPr>
              <a:t>, 67% Ni, 5% </a:t>
            </a:r>
            <a:r>
              <a:rPr lang="cs-CZ" sz="2000" dirty="0" err="1">
                <a:cs typeface="Arial" panose="020B0604020202020204" pitchFamily="34" charset="0"/>
              </a:rPr>
              <a:t>Fe</a:t>
            </a:r>
            <a:r>
              <a:rPr lang="cs-CZ" sz="2000" dirty="0">
                <a:cs typeface="Arial" panose="020B0604020202020204" pitchFamily="34" charset="0"/>
              </a:rPr>
              <a:t>)</a:t>
            </a:r>
          </a:p>
          <a:p>
            <a:r>
              <a:rPr lang="cs-CZ" sz="2000" dirty="0">
                <a:cs typeface="Arial" panose="020B0604020202020204" pitchFamily="34" charset="0"/>
              </a:rPr>
              <a:t>	</a:t>
            </a:r>
            <a:r>
              <a:rPr lang="cs-CZ" sz="2000" dirty="0" err="1">
                <a:cs typeface="Arial" panose="020B0604020202020204" pitchFamily="34" charset="0"/>
              </a:rPr>
              <a:t>Rübelův</a:t>
            </a:r>
            <a:r>
              <a:rPr lang="cs-CZ" sz="2000" dirty="0">
                <a:cs typeface="Arial" panose="020B0604020202020204" pitchFamily="34" charset="0"/>
              </a:rPr>
              <a:t> bronz (</a:t>
            </a:r>
            <a:r>
              <a:rPr lang="cs-CZ" sz="2000" dirty="0" err="1">
                <a:cs typeface="Arial" panose="020B0604020202020204" pitchFamily="34" charset="0"/>
              </a:rPr>
              <a:t>Cu</a:t>
            </a:r>
            <a:r>
              <a:rPr lang="cs-CZ" sz="2000" dirty="0">
                <a:cs typeface="Arial" panose="020B0604020202020204" pitchFamily="34" charset="0"/>
              </a:rPr>
              <a:t>, Ni, Al)</a:t>
            </a:r>
          </a:p>
        </p:txBody>
      </p:sp>
    </p:spTree>
    <p:extLst>
      <p:ext uri="{BB962C8B-B14F-4D97-AF65-F5344CB8AC3E}">
        <p14:creationId xmlns:p14="http://schemas.microsoft.com/office/powerpoint/2010/main" val="4535042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60987"/>
            <a:ext cx="8610600" cy="6247864"/>
          </a:xfrm>
          <a:prstGeom prst="rect">
            <a:avLst/>
          </a:prstGeom>
        </p:spPr>
        <p:txBody>
          <a:bodyPr wrap="square">
            <a:spAutoFit/>
          </a:bodyPr>
          <a:lstStyle/>
          <a:p>
            <a:pPr algn="just"/>
            <a:r>
              <a:rPr lang="cs-CZ" sz="2000" dirty="0">
                <a:cs typeface="Arial" panose="020B0604020202020204" pitchFamily="34" charset="0"/>
              </a:rPr>
              <a:t>Přídavek niklu, jako </a:t>
            </a:r>
            <a:r>
              <a:rPr lang="cs-CZ" sz="2000" dirty="0" err="1">
                <a:cs typeface="Arial" panose="020B0604020202020204" pitchFamily="34" charset="0"/>
              </a:rPr>
              <a:t>austenitotvorné</a:t>
            </a:r>
            <a:r>
              <a:rPr lang="cs-CZ" sz="2000" dirty="0">
                <a:cs typeface="Arial" panose="020B0604020202020204" pitchFamily="34" charset="0"/>
              </a:rPr>
              <a:t> složky, do </a:t>
            </a:r>
            <a:r>
              <a:rPr lang="cs-CZ" sz="2000" u="sng" dirty="0">
                <a:cs typeface="Arial" panose="020B0604020202020204" pitchFamily="34" charset="0"/>
              </a:rPr>
              <a:t>oceli</a:t>
            </a:r>
            <a:r>
              <a:rPr lang="cs-CZ" sz="2000" dirty="0">
                <a:cs typeface="Arial" panose="020B0604020202020204" pitchFamily="34" charset="0"/>
              </a:rPr>
              <a:t> podstatně ovlivňuje její houževnatost a kujnost, ve slitinách hliníku zvyšuje jejich pevnost za vysokých teplot. </a:t>
            </a:r>
          </a:p>
          <a:p>
            <a:pPr algn="just"/>
            <a:r>
              <a:rPr lang="cs-CZ" sz="2000" dirty="0" err="1">
                <a:cs typeface="Arial" panose="020B0604020202020204" pitchFamily="34" charset="0"/>
              </a:rPr>
              <a:t>Superelastická</a:t>
            </a:r>
            <a:r>
              <a:rPr lang="cs-CZ" sz="2000" dirty="0">
                <a:cs typeface="Arial" panose="020B0604020202020204" pitchFamily="34" charset="0"/>
              </a:rPr>
              <a:t> slitina niklu s titanem se pod názvem </a:t>
            </a:r>
            <a:r>
              <a:rPr lang="cs-CZ" sz="2000" u="sng" dirty="0" err="1">
                <a:cs typeface="Arial" panose="020B0604020202020204" pitchFamily="34" charset="0"/>
              </a:rPr>
              <a:t>Nitinol</a:t>
            </a:r>
            <a:r>
              <a:rPr lang="cs-CZ" sz="2000" dirty="0">
                <a:cs typeface="Arial" panose="020B0604020202020204" pitchFamily="34" charset="0"/>
              </a:rPr>
              <a:t> používá v medicíně pro výrobu stentů </a:t>
            </a:r>
            <a:r>
              <a:rPr lang="cs-CZ" sz="2000" i="1" dirty="0">
                <a:cs typeface="Arial" panose="020B0604020202020204" pitchFamily="34" charset="0"/>
              </a:rPr>
              <a:t>(tubulárních implantátů)</a:t>
            </a:r>
            <a:r>
              <a:rPr lang="cs-CZ" sz="2000" dirty="0">
                <a:cs typeface="Arial" panose="020B0604020202020204" pitchFamily="34" charset="0"/>
              </a:rPr>
              <a:t> sloužících ke zprůchodnění tělních trubic.</a:t>
            </a:r>
          </a:p>
          <a:p>
            <a:pPr algn="just"/>
            <a:r>
              <a:rPr lang="cs-CZ" sz="2000" dirty="0">
                <a:cs typeface="Arial" panose="020B0604020202020204" pitchFamily="34" charset="0"/>
              </a:rPr>
              <a:t>Slitina 89% Ni a 11% P patří mezi kovová skla </a:t>
            </a:r>
            <a:r>
              <a:rPr lang="cs-CZ" sz="2000" i="1" dirty="0">
                <a:cs typeface="Arial" panose="020B0604020202020204" pitchFamily="34" charset="0"/>
              </a:rPr>
              <a:t>(amorfní kovy)</a:t>
            </a:r>
            <a:r>
              <a:rPr lang="cs-CZ" sz="2000" dirty="0">
                <a:cs typeface="Arial" panose="020B0604020202020204" pitchFamily="34" charset="0"/>
              </a:rPr>
              <a:t> a používá se jako tvrdá pájka pro pájení v kosmické technice.</a:t>
            </a:r>
          </a:p>
          <a:p>
            <a:pPr algn="just"/>
            <a:endParaRPr lang="cs-CZ" sz="2000" dirty="0">
              <a:cs typeface="Arial" panose="020B0604020202020204" pitchFamily="34" charset="0"/>
            </a:endParaRPr>
          </a:p>
          <a:p>
            <a:pPr algn="just"/>
            <a:r>
              <a:rPr lang="cs-CZ" sz="2000" dirty="0">
                <a:cs typeface="Arial" panose="020B0604020202020204" pitchFamily="34" charset="0"/>
              </a:rPr>
              <a:t>Nikl a jeho sloučeniny patří mezi významné </a:t>
            </a:r>
            <a:r>
              <a:rPr lang="cs-CZ" sz="2000" u="sng" dirty="0">
                <a:cs typeface="Arial" panose="020B0604020202020204" pitchFamily="34" charset="0"/>
              </a:rPr>
              <a:t>kožní alergeny</a:t>
            </a:r>
            <a:r>
              <a:rPr lang="cs-CZ" sz="2000" dirty="0">
                <a:cs typeface="Arial" panose="020B0604020202020204" pitchFamily="34" charset="0"/>
              </a:rPr>
              <a:t>, řada jeho sloučenin (</a:t>
            </a:r>
            <a:r>
              <a:rPr lang="cs-CZ" sz="2000" dirty="0" err="1">
                <a:cs typeface="Arial" panose="020B0604020202020204" pitchFamily="34" charset="0"/>
              </a:rPr>
              <a:t>NiO</a:t>
            </a:r>
            <a:r>
              <a:rPr lang="cs-CZ" sz="2000" dirty="0">
                <a:cs typeface="Arial" panose="020B0604020202020204" pitchFamily="34" charset="0"/>
              </a:rPr>
              <a:t>, Ni</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 NiO</a:t>
            </a:r>
            <a:r>
              <a:rPr lang="cs-CZ" sz="2000" baseline="-25000" dirty="0">
                <a:cs typeface="Arial" panose="020B0604020202020204" pitchFamily="34" charset="0"/>
              </a:rPr>
              <a:t>2</a:t>
            </a:r>
            <a:r>
              <a:rPr lang="cs-CZ" sz="2000" dirty="0">
                <a:cs typeface="Arial" panose="020B0604020202020204" pitchFamily="34" charset="0"/>
              </a:rPr>
              <a:t>, </a:t>
            </a:r>
            <a:r>
              <a:rPr lang="cs-CZ" sz="2000" dirty="0" err="1">
                <a:cs typeface="Arial" panose="020B0604020202020204" pitchFamily="34" charset="0"/>
              </a:rPr>
              <a:t>NiS</a:t>
            </a:r>
            <a:r>
              <a:rPr lang="cs-CZ" sz="2000" dirty="0">
                <a:cs typeface="Arial" panose="020B0604020202020204" pitchFamily="34" charset="0"/>
              </a:rPr>
              <a:t>, Ni</a:t>
            </a:r>
            <a:r>
              <a:rPr lang="cs-CZ" sz="2000" baseline="-25000" dirty="0">
                <a:cs typeface="Arial" panose="020B0604020202020204" pitchFamily="34" charset="0"/>
              </a:rPr>
              <a:t>2</a:t>
            </a:r>
            <a:r>
              <a:rPr lang="cs-CZ" sz="2000" dirty="0">
                <a:cs typeface="Arial" panose="020B0604020202020204" pitchFamily="34" charset="0"/>
              </a:rPr>
              <a:t>S</a:t>
            </a:r>
            <a:r>
              <a:rPr lang="cs-CZ" sz="2000" baseline="-25000" dirty="0">
                <a:cs typeface="Arial" panose="020B0604020202020204" pitchFamily="34" charset="0"/>
              </a:rPr>
              <a:t>3</a:t>
            </a:r>
            <a:r>
              <a:rPr lang="cs-CZ" sz="2000" dirty="0">
                <a:cs typeface="Arial" panose="020B0604020202020204" pitchFamily="34" charset="0"/>
              </a:rPr>
              <a:t>) je zařazena mezi </a:t>
            </a:r>
            <a:r>
              <a:rPr lang="cs-CZ" sz="2000" u="sng" dirty="0">
                <a:cs typeface="Arial" panose="020B0604020202020204" pitchFamily="34" charset="0"/>
              </a:rPr>
              <a:t>karcinogeny</a:t>
            </a:r>
            <a:r>
              <a:rPr lang="cs-CZ" sz="2000" dirty="0">
                <a:cs typeface="Arial" panose="020B0604020202020204" pitchFamily="34" charset="0"/>
              </a:rPr>
              <a:t> kategorie 1. Mezi nejjedovatější sloučeniny niklu patří </a:t>
            </a:r>
            <a:r>
              <a:rPr lang="cs-CZ" sz="2000" dirty="0" err="1">
                <a:cs typeface="Arial" panose="020B0604020202020204" pitchFamily="34" charset="0"/>
              </a:rPr>
              <a:t>tetrakarbonyl</a:t>
            </a:r>
            <a:r>
              <a:rPr lang="cs-CZ" sz="2000" dirty="0">
                <a:cs typeface="Arial" panose="020B0604020202020204" pitchFamily="34" charset="0"/>
              </a:rPr>
              <a:t> Ni(CO)</a:t>
            </a:r>
            <a:r>
              <a:rPr lang="cs-CZ" sz="2000" baseline="-25000" dirty="0">
                <a:cs typeface="Arial" panose="020B0604020202020204" pitchFamily="34" charset="0"/>
              </a:rPr>
              <a:t>4</a:t>
            </a:r>
            <a:r>
              <a:rPr lang="cs-CZ" sz="2000" dirty="0">
                <a:cs typeface="Arial" panose="020B0604020202020204" pitchFamily="34" charset="0"/>
              </a:rPr>
              <a:t>. Akutní otrava niklem se projevuje zejména poškozením zažívacího traktu a centrální nervové soustavy. Chronická otrava niklem se projevuje především onemocněním pokožky –</a:t>
            </a:r>
            <a:r>
              <a:rPr lang="en-US" sz="2000" dirty="0">
                <a:cs typeface="Arial" panose="020B0604020202020204" pitchFamily="34" charset="0"/>
              </a:rPr>
              <a:t> </a:t>
            </a:r>
            <a:r>
              <a:rPr lang="en-US" sz="2000" dirty="0" err="1">
                <a:cs typeface="Arial" panose="020B0604020202020204" pitchFamily="34" charset="0"/>
              </a:rPr>
              <a:t>tzv</a:t>
            </a:r>
            <a:r>
              <a:rPr lang="en-US" sz="2000" dirty="0">
                <a:cs typeface="Arial" panose="020B0604020202020204" pitchFamily="34" charset="0"/>
              </a:rPr>
              <a:t>.</a:t>
            </a:r>
            <a:r>
              <a:rPr lang="cs-CZ" sz="2000" dirty="0">
                <a:cs typeface="Arial" panose="020B0604020202020204" pitchFamily="34" charset="0"/>
              </a:rPr>
              <a:t> </a:t>
            </a:r>
            <a:r>
              <a:rPr lang="cs-CZ" sz="2000" u="sng" dirty="0">
                <a:cs typeface="Arial" panose="020B0604020202020204" pitchFamily="34" charset="0"/>
              </a:rPr>
              <a:t>niklový svrab</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b="1" dirty="0" err="1">
                <a:cs typeface="Arial" panose="020B0604020202020204" pitchFamily="34" charset="0"/>
              </a:rPr>
              <a:t>Tetrakarbonyl</a:t>
            </a:r>
            <a:r>
              <a:rPr lang="cs-CZ" sz="2000" b="1" dirty="0">
                <a:cs typeface="Arial" panose="020B0604020202020204" pitchFamily="34" charset="0"/>
              </a:rPr>
              <a:t> niklu </a:t>
            </a:r>
            <a:r>
              <a:rPr lang="cs-CZ" sz="2000" dirty="0">
                <a:cs typeface="Arial" panose="020B0604020202020204" pitchFamily="34" charset="0"/>
              </a:rPr>
              <a:t>katalyzuje některé cyklizační a karbonylační organické reakce, tzv. </a:t>
            </a:r>
            <a:r>
              <a:rPr lang="cs-CZ" sz="2000" dirty="0" err="1">
                <a:cs typeface="Arial" panose="020B0604020202020204" pitchFamily="34" charset="0"/>
              </a:rPr>
              <a:t>Reppeho</a:t>
            </a:r>
            <a:r>
              <a:rPr lang="cs-CZ" sz="2000" dirty="0">
                <a:cs typeface="Arial" panose="020B0604020202020204" pitchFamily="34" charset="0"/>
              </a:rPr>
              <a:t> syntézy (polymerace acetylenu na cyklické olefiny a aromatické sloučeniny, nebo syntéza kyseliny akrylové z acetylenu, vody a oxidu uhelnatého). </a:t>
            </a:r>
          </a:p>
          <a:p>
            <a:pPr algn="just"/>
            <a:endParaRPr lang="cs-CZ" sz="2000" dirty="0">
              <a:cs typeface="Arial" panose="020B0604020202020204" pitchFamily="34" charset="0"/>
            </a:endParaRPr>
          </a:p>
        </p:txBody>
      </p:sp>
    </p:spTree>
    <p:extLst>
      <p:ext uri="{BB962C8B-B14F-4D97-AF65-F5344CB8AC3E}">
        <p14:creationId xmlns:p14="http://schemas.microsoft.com/office/powerpoint/2010/main" val="6735153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533400"/>
            <a:ext cx="8763000" cy="5632311"/>
          </a:xfrm>
          <a:prstGeom prst="rect">
            <a:avLst/>
          </a:prstGeom>
        </p:spPr>
        <p:txBody>
          <a:bodyPr wrap="square">
            <a:spAutoFit/>
          </a:bodyPr>
          <a:lstStyle/>
          <a:p>
            <a:pPr algn="just"/>
            <a:r>
              <a:rPr lang="cs-CZ" sz="2000" b="1" dirty="0">
                <a:cs typeface="Arial" panose="020B0604020202020204" pitchFamily="34" charset="0"/>
              </a:rPr>
              <a:t>Hydridový komplex </a:t>
            </a:r>
            <a:r>
              <a:rPr lang="cs-CZ" sz="2000" dirty="0">
                <a:cs typeface="Arial" panose="020B0604020202020204" pitchFamily="34" charset="0"/>
              </a:rPr>
              <a:t>[Ni]-H je katalyzátorem </a:t>
            </a:r>
            <a:r>
              <a:rPr lang="cs-CZ" sz="2000" dirty="0" err="1">
                <a:cs typeface="Arial" panose="020B0604020202020204" pitchFamily="34" charset="0"/>
              </a:rPr>
              <a:t>oligomerizace</a:t>
            </a:r>
            <a:r>
              <a:rPr lang="cs-CZ" sz="2000" dirty="0">
                <a:cs typeface="Arial" panose="020B0604020202020204" pitchFamily="34" charset="0"/>
              </a:rPr>
              <a:t> alkenů při výrobě </a:t>
            </a:r>
            <a:r>
              <a:rPr lang="el-GR" sz="2000" dirty="0">
                <a:cs typeface="Arial" panose="020B0604020202020204" pitchFamily="34" charset="0"/>
              </a:rPr>
              <a:t>α-</a:t>
            </a:r>
            <a:r>
              <a:rPr lang="cs-CZ" sz="2000" dirty="0">
                <a:cs typeface="Arial" panose="020B0604020202020204" pitchFamily="34" charset="0"/>
              </a:rPr>
              <a:t>olefinů metodou SHOP </a:t>
            </a:r>
            <a:r>
              <a:rPr lang="cs-CZ" sz="2000" i="1" dirty="0">
                <a:cs typeface="Arial" panose="020B0604020202020204" pitchFamily="34" charset="0"/>
              </a:rPr>
              <a:t>(Shell </a:t>
            </a:r>
            <a:r>
              <a:rPr lang="cs-CZ" sz="2000" i="1" dirty="0" err="1">
                <a:cs typeface="Arial" panose="020B0604020202020204" pitchFamily="34" charset="0"/>
              </a:rPr>
              <a:t>Higher</a:t>
            </a:r>
            <a:r>
              <a:rPr lang="cs-CZ" sz="2000" i="1" dirty="0">
                <a:cs typeface="Arial" panose="020B0604020202020204" pitchFamily="34" charset="0"/>
              </a:rPr>
              <a:t> Olefin </a:t>
            </a:r>
            <a:r>
              <a:rPr lang="cs-CZ" sz="2000" i="1" dirty="0" err="1">
                <a:cs typeface="Arial" panose="020B0604020202020204" pitchFamily="34" charset="0"/>
              </a:rPr>
              <a:t>Process</a:t>
            </a:r>
            <a:r>
              <a:rPr lang="cs-CZ" sz="2000" i="1" dirty="0">
                <a:cs typeface="Arial" panose="020B0604020202020204" pitchFamily="34" charset="0"/>
              </a:rPr>
              <a:t>)</a:t>
            </a:r>
            <a:r>
              <a:rPr lang="cs-CZ" sz="2000" dirty="0">
                <a:cs typeface="Arial" panose="020B0604020202020204" pitchFamily="34" charset="0"/>
              </a:rPr>
              <a:t>. </a:t>
            </a:r>
          </a:p>
          <a:p>
            <a:pPr algn="just"/>
            <a:endParaRPr lang="cs-CZ" sz="800" dirty="0">
              <a:cs typeface="Arial" panose="020B0604020202020204" pitchFamily="34" charset="0"/>
            </a:endParaRPr>
          </a:p>
          <a:p>
            <a:pPr algn="just"/>
            <a:r>
              <a:rPr lang="cs-CZ" sz="2000" b="1" dirty="0">
                <a:cs typeface="Arial" panose="020B0604020202020204" pitchFamily="34" charset="0"/>
              </a:rPr>
              <a:t>Fluorid nikelnatý </a:t>
            </a:r>
            <a:r>
              <a:rPr lang="cs-CZ" sz="2000" dirty="0">
                <a:cs typeface="Arial" panose="020B0604020202020204" pitchFamily="34" charset="0"/>
              </a:rPr>
              <a:t>NiF</a:t>
            </a:r>
            <a:r>
              <a:rPr lang="cs-CZ" sz="2000" baseline="-25000" dirty="0">
                <a:cs typeface="Arial" panose="020B0604020202020204" pitchFamily="34" charset="0"/>
              </a:rPr>
              <a:t>2</a:t>
            </a:r>
            <a:r>
              <a:rPr lang="cs-CZ" sz="2000" dirty="0">
                <a:cs typeface="Arial" panose="020B0604020202020204" pitchFamily="34" charset="0"/>
              </a:rPr>
              <a:t> se používá jako katalyzátor při přípravě fluoridu chlorečného ClF</a:t>
            </a:r>
            <a:r>
              <a:rPr lang="cs-CZ" sz="2000" baseline="-25000" dirty="0">
                <a:cs typeface="Arial" panose="020B0604020202020204" pitchFamily="34" charset="0"/>
              </a:rPr>
              <a:t>5</a:t>
            </a:r>
            <a:r>
              <a:rPr lang="cs-CZ" sz="2000" dirty="0">
                <a:cs typeface="Arial" panose="020B0604020202020204" pitchFamily="34" charset="0"/>
              </a:rPr>
              <a:t>. </a:t>
            </a:r>
          </a:p>
          <a:p>
            <a:pPr algn="just"/>
            <a:endParaRPr lang="cs-CZ" sz="800" dirty="0">
              <a:cs typeface="Arial" panose="020B0604020202020204" pitchFamily="34" charset="0"/>
            </a:endParaRPr>
          </a:p>
          <a:p>
            <a:pPr algn="just"/>
            <a:r>
              <a:rPr lang="cs-CZ" sz="2000" b="1" dirty="0">
                <a:cs typeface="Arial" panose="020B0604020202020204" pitchFamily="34" charset="0"/>
              </a:rPr>
              <a:t>Fluorid </a:t>
            </a:r>
            <a:r>
              <a:rPr lang="cs-CZ" sz="2000" b="1" dirty="0" err="1">
                <a:cs typeface="Arial" panose="020B0604020202020204" pitchFamily="34" charset="0"/>
              </a:rPr>
              <a:t>niklitý</a:t>
            </a:r>
            <a:r>
              <a:rPr lang="cs-CZ" sz="2000" b="1" dirty="0">
                <a:cs typeface="Arial" panose="020B0604020202020204" pitchFamily="34" charset="0"/>
              </a:rPr>
              <a:t> </a:t>
            </a:r>
            <a:r>
              <a:rPr lang="cs-CZ" sz="2000" dirty="0">
                <a:cs typeface="Arial" panose="020B0604020202020204" pitchFamily="34" charset="0"/>
              </a:rPr>
              <a:t>NiF</a:t>
            </a:r>
            <a:r>
              <a:rPr lang="cs-CZ" sz="2000" baseline="-25000" dirty="0">
                <a:cs typeface="Arial" panose="020B0604020202020204" pitchFamily="34" charset="0"/>
              </a:rPr>
              <a:t>3</a:t>
            </a:r>
            <a:r>
              <a:rPr lang="cs-CZ" sz="2000" dirty="0">
                <a:cs typeface="Arial" panose="020B0604020202020204" pitchFamily="34" charset="0"/>
              </a:rPr>
              <a:t> slouží jako fluorační činidlo v organické chemii. </a:t>
            </a:r>
          </a:p>
          <a:p>
            <a:pPr algn="just"/>
            <a:endParaRPr lang="cs-CZ" sz="800" dirty="0">
              <a:cs typeface="Arial" panose="020B0604020202020204" pitchFamily="34" charset="0"/>
            </a:endParaRPr>
          </a:p>
          <a:p>
            <a:pPr algn="just"/>
            <a:r>
              <a:rPr lang="cs-CZ" sz="2000" b="1" dirty="0">
                <a:cs typeface="Arial" panose="020B0604020202020204" pitchFamily="34" charset="0"/>
              </a:rPr>
              <a:t>Hydroxid nikelnatý </a:t>
            </a:r>
            <a:r>
              <a:rPr lang="cs-CZ" sz="2000" dirty="0">
                <a:cs typeface="Arial" panose="020B0604020202020204" pitchFamily="34" charset="0"/>
              </a:rPr>
              <a:t>Ni(OH)</a:t>
            </a:r>
            <a:r>
              <a:rPr lang="cs-CZ" sz="2000" baseline="-25000" dirty="0">
                <a:cs typeface="Arial" panose="020B0604020202020204" pitchFamily="34" charset="0"/>
              </a:rPr>
              <a:t>2</a:t>
            </a:r>
            <a:r>
              <a:rPr lang="cs-CZ" sz="2000" dirty="0">
                <a:cs typeface="Arial" panose="020B0604020202020204" pitchFamily="34" charset="0"/>
              </a:rPr>
              <a:t> je základní složkou náplně Ni-Cd a Ni-</a:t>
            </a:r>
            <a:r>
              <a:rPr lang="cs-CZ" sz="2000" dirty="0" err="1">
                <a:cs typeface="Arial" panose="020B0604020202020204" pitchFamily="34" charset="0"/>
              </a:rPr>
              <a:t>Fe</a:t>
            </a:r>
            <a:r>
              <a:rPr lang="cs-CZ" sz="2000" dirty="0">
                <a:cs typeface="Arial" panose="020B0604020202020204" pitchFamily="34" charset="0"/>
              </a:rPr>
              <a:t> akumulátorů. </a:t>
            </a:r>
          </a:p>
          <a:p>
            <a:pPr algn="just"/>
            <a:endParaRPr lang="cs-CZ" sz="800" dirty="0">
              <a:cs typeface="Arial" panose="020B0604020202020204" pitchFamily="34" charset="0"/>
            </a:endParaRPr>
          </a:p>
          <a:p>
            <a:pPr algn="just"/>
            <a:r>
              <a:rPr lang="cs-CZ" sz="2000" b="1" dirty="0">
                <a:cs typeface="Arial" panose="020B0604020202020204" pitchFamily="34" charset="0"/>
              </a:rPr>
              <a:t>Dusičnan nikelnatý </a:t>
            </a:r>
            <a:r>
              <a:rPr lang="cs-CZ" sz="2000" dirty="0">
                <a:cs typeface="Arial" panose="020B0604020202020204" pitchFamily="34" charset="0"/>
              </a:rPr>
              <a:t>Ni(NO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se používá jako součást hnědých keramických glazur. </a:t>
            </a:r>
          </a:p>
          <a:p>
            <a:pPr algn="just"/>
            <a:endParaRPr lang="cs-CZ" sz="800" dirty="0">
              <a:cs typeface="Arial" panose="020B0604020202020204" pitchFamily="34" charset="0"/>
            </a:endParaRPr>
          </a:p>
          <a:p>
            <a:pPr algn="just"/>
            <a:r>
              <a:rPr lang="cs-CZ" sz="2000" b="1" dirty="0">
                <a:cs typeface="Arial" panose="020B0604020202020204" pitchFamily="34" charset="0"/>
              </a:rPr>
              <a:t>Uhličitan nikelnatý </a:t>
            </a:r>
            <a:r>
              <a:rPr lang="cs-CZ" sz="2000" dirty="0">
                <a:cs typeface="Arial" panose="020B0604020202020204" pitchFamily="34" charset="0"/>
              </a:rPr>
              <a:t>NiCO</a:t>
            </a:r>
            <a:r>
              <a:rPr lang="cs-CZ" sz="2000" baseline="-25000" dirty="0">
                <a:cs typeface="Arial" panose="020B0604020202020204" pitchFamily="34" charset="0"/>
              </a:rPr>
              <a:t>3</a:t>
            </a:r>
            <a:r>
              <a:rPr lang="cs-CZ" sz="2000" dirty="0">
                <a:cs typeface="Arial" panose="020B0604020202020204" pitchFamily="34" charset="0"/>
              </a:rPr>
              <a:t> slouží k přípravě lázní pro galvanické poniklování. </a:t>
            </a:r>
          </a:p>
          <a:p>
            <a:pPr algn="just"/>
            <a:endParaRPr lang="cs-CZ" sz="800" dirty="0">
              <a:cs typeface="Arial" panose="020B0604020202020204" pitchFamily="34" charset="0"/>
            </a:endParaRPr>
          </a:p>
          <a:p>
            <a:pPr algn="just"/>
            <a:r>
              <a:rPr lang="cs-CZ" sz="2000" b="1" dirty="0">
                <a:cs typeface="Arial" panose="020B0604020202020204" pitchFamily="34" charset="0"/>
              </a:rPr>
              <a:t>Chlorid nikelnatý </a:t>
            </a:r>
            <a:r>
              <a:rPr lang="cs-CZ" sz="2000" dirty="0">
                <a:cs typeface="Arial" panose="020B0604020202020204" pitchFamily="34" charset="0"/>
              </a:rPr>
              <a:t>NiCl</a:t>
            </a:r>
            <a:r>
              <a:rPr lang="cs-CZ" sz="2000" baseline="-25000" dirty="0">
                <a:cs typeface="Arial" panose="020B0604020202020204" pitchFamily="34" charset="0"/>
              </a:rPr>
              <a:t>2</a:t>
            </a:r>
            <a:r>
              <a:rPr lang="cs-CZ" sz="2000" dirty="0">
                <a:cs typeface="Arial" panose="020B0604020202020204" pitchFamily="34" charset="0"/>
              </a:rPr>
              <a:t> a </a:t>
            </a:r>
            <a:r>
              <a:rPr lang="cs-CZ" sz="2000" b="1" dirty="0">
                <a:cs typeface="Arial" panose="020B0604020202020204" pitchFamily="34" charset="0"/>
              </a:rPr>
              <a:t>jodid nikelnatý </a:t>
            </a:r>
            <a:r>
              <a:rPr lang="cs-CZ" sz="2000" dirty="0">
                <a:cs typeface="Arial" panose="020B0604020202020204" pitchFamily="34" charset="0"/>
              </a:rPr>
              <a:t>NiI</a:t>
            </a:r>
            <a:r>
              <a:rPr lang="cs-CZ" sz="2000" baseline="-25000" dirty="0">
                <a:cs typeface="Arial" panose="020B0604020202020204" pitchFamily="34" charset="0"/>
              </a:rPr>
              <a:t>2</a:t>
            </a:r>
            <a:r>
              <a:rPr lang="cs-CZ" sz="2000" dirty="0">
                <a:cs typeface="Arial" panose="020B0604020202020204" pitchFamily="34" charset="0"/>
              </a:rPr>
              <a:t> katalyzují některé organické reakce. </a:t>
            </a:r>
          </a:p>
          <a:p>
            <a:pPr algn="just"/>
            <a:endParaRPr lang="cs-CZ" sz="800" dirty="0">
              <a:cs typeface="Arial" panose="020B0604020202020204" pitchFamily="34" charset="0"/>
            </a:endParaRPr>
          </a:p>
          <a:p>
            <a:pPr algn="just"/>
            <a:r>
              <a:rPr lang="cs-CZ" sz="2000" b="1" dirty="0">
                <a:cs typeface="Arial" panose="020B0604020202020204" pitchFamily="34" charset="0"/>
              </a:rPr>
              <a:t>Titaničitan nikelnatý </a:t>
            </a:r>
            <a:r>
              <a:rPr lang="cs-CZ" sz="2000" dirty="0">
                <a:cs typeface="Arial" panose="020B0604020202020204" pitchFamily="34" charset="0"/>
              </a:rPr>
              <a:t>NiTiO</a:t>
            </a:r>
            <a:r>
              <a:rPr lang="cs-CZ" sz="2000" baseline="-25000" dirty="0">
                <a:cs typeface="Arial" panose="020B0604020202020204" pitchFamily="34" charset="0"/>
              </a:rPr>
              <a:t>3</a:t>
            </a:r>
            <a:r>
              <a:rPr lang="cs-CZ" sz="2000" dirty="0">
                <a:cs typeface="Arial" panose="020B0604020202020204" pitchFamily="34" charset="0"/>
              </a:rPr>
              <a:t> slouží jako žlutý pigment. </a:t>
            </a:r>
          </a:p>
          <a:p>
            <a:pPr algn="just"/>
            <a:endParaRPr lang="cs-CZ" sz="800" dirty="0">
              <a:cs typeface="Arial" panose="020B0604020202020204" pitchFamily="34" charset="0"/>
            </a:endParaRPr>
          </a:p>
          <a:p>
            <a:pPr algn="just"/>
            <a:r>
              <a:rPr lang="cs-CZ" sz="2000" b="1" dirty="0">
                <a:cs typeface="Arial" panose="020B0604020202020204" pitchFamily="34" charset="0"/>
              </a:rPr>
              <a:t>Chroman nikelnatý </a:t>
            </a:r>
            <a:r>
              <a:rPr lang="cs-CZ" sz="2000" dirty="0">
                <a:cs typeface="Arial" panose="020B0604020202020204" pitchFamily="34" charset="0"/>
              </a:rPr>
              <a:t>NiCrO</a:t>
            </a:r>
            <a:r>
              <a:rPr lang="cs-CZ" sz="2000" baseline="-25000" dirty="0">
                <a:cs typeface="Arial" panose="020B0604020202020204" pitchFamily="34" charset="0"/>
              </a:rPr>
              <a:t>4</a:t>
            </a:r>
            <a:r>
              <a:rPr lang="cs-CZ" sz="2000" dirty="0">
                <a:cs typeface="Arial" panose="020B0604020202020204" pitchFamily="34" charset="0"/>
              </a:rPr>
              <a:t> se používá jako žáruvzdorný ochranný nátěr.</a:t>
            </a:r>
          </a:p>
          <a:p>
            <a:pPr algn="just"/>
            <a:endParaRPr lang="cs-CZ" sz="800" b="1" dirty="0">
              <a:cs typeface="Arial" panose="020B0604020202020204" pitchFamily="34" charset="0"/>
            </a:endParaRPr>
          </a:p>
          <a:p>
            <a:pPr algn="just"/>
            <a:r>
              <a:rPr lang="cs-CZ" sz="2000" b="1" dirty="0">
                <a:cs typeface="Arial" panose="020B0604020202020204" pitchFamily="34" charset="0"/>
              </a:rPr>
              <a:t>Oxid nikelnatý </a:t>
            </a:r>
            <a:r>
              <a:rPr lang="cs-CZ" sz="2000" dirty="0" err="1">
                <a:cs typeface="Arial" panose="020B0604020202020204" pitchFamily="34" charset="0"/>
              </a:rPr>
              <a:t>NiO</a:t>
            </a:r>
            <a:r>
              <a:rPr lang="cs-CZ" sz="2000" dirty="0">
                <a:cs typeface="Arial" panose="020B0604020202020204" pitchFamily="34" charset="0"/>
              </a:rPr>
              <a:t> katalyzuje hydrogenační reakce. </a:t>
            </a:r>
          </a:p>
          <a:p>
            <a:pPr algn="just"/>
            <a:endParaRPr lang="cs-CZ" sz="800" dirty="0">
              <a:cs typeface="Arial" panose="020B0604020202020204" pitchFamily="34" charset="0"/>
            </a:endParaRPr>
          </a:p>
          <a:p>
            <a:pPr algn="just"/>
            <a:r>
              <a:rPr lang="cs-CZ" sz="2000" b="1" dirty="0">
                <a:cs typeface="Arial" panose="020B0604020202020204" pitchFamily="34" charset="0"/>
              </a:rPr>
              <a:t>Oxid </a:t>
            </a:r>
            <a:r>
              <a:rPr lang="cs-CZ" sz="2000" b="1" dirty="0" err="1">
                <a:cs typeface="Arial" panose="020B0604020202020204" pitchFamily="34" charset="0"/>
              </a:rPr>
              <a:t>niklitý</a:t>
            </a:r>
            <a:r>
              <a:rPr lang="cs-CZ" sz="2000" dirty="0">
                <a:cs typeface="Arial" panose="020B0604020202020204" pitchFamily="34" charset="0"/>
              </a:rPr>
              <a:t> Ni</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 slouží jako katalyzátor při výrobě kyseliny benzoové oxidací </a:t>
            </a:r>
            <a:r>
              <a:rPr lang="cs-CZ" sz="2000" dirty="0" err="1">
                <a:cs typeface="Arial" panose="020B0604020202020204" pitchFamily="34" charset="0"/>
              </a:rPr>
              <a:t>benzylalkoholu</a:t>
            </a:r>
            <a:r>
              <a:rPr lang="cs-CZ" sz="2000" dirty="0">
                <a:cs typeface="Arial" panose="020B0604020202020204" pitchFamily="34" charset="0"/>
              </a:rPr>
              <a:t>. </a:t>
            </a:r>
          </a:p>
        </p:txBody>
      </p:sp>
    </p:spTree>
    <p:extLst>
      <p:ext uri="{BB962C8B-B14F-4D97-AF65-F5344CB8AC3E}">
        <p14:creationId xmlns:p14="http://schemas.microsoft.com/office/powerpoint/2010/main" val="31452640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500" y="335845"/>
            <a:ext cx="8763000" cy="6186309"/>
          </a:xfrm>
          <a:prstGeom prst="rect">
            <a:avLst/>
          </a:prstGeom>
        </p:spPr>
        <p:txBody>
          <a:bodyPr wrap="square">
            <a:spAutoFit/>
          </a:bodyPr>
          <a:lstStyle/>
          <a:p>
            <a:pPr algn="just"/>
            <a:r>
              <a:rPr lang="cs-CZ" sz="2000" b="1" dirty="0" err="1">
                <a:cs typeface="Arial" panose="020B0604020202020204" pitchFamily="34" charset="0"/>
              </a:rPr>
              <a:t>Hexafluoronikličitan</a:t>
            </a:r>
            <a:r>
              <a:rPr lang="cs-CZ" sz="2000" b="1" dirty="0">
                <a:cs typeface="Arial" panose="020B0604020202020204" pitchFamily="34" charset="0"/>
              </a:rPr>
              <a:t> draselný </a:t>
            </a:r>
            <a:r>
              <a:rPr lang="cs-CZ" sz="2000" dirty="0">
                <a:cs typeface="Arial" panose="020B0604020202020204" pitchFamily="34" charset="0"/>
              </a:rPr>
              <a:t>K</a:t>
            </a:r>
            <a:r>
              <a:rPr lang="cs-CZ" sz="2000" baseline="-25000" dirty="0">
                <a:cs typeface="Arial" panose="020B0604020202020204" pitchFamily="34" charset="0"/>
              </a:rPr>
              <a:t>2</a:t>
            </a:r>
            <a:r>
              <a:rPr lang="cs-CZ" sz="2000" dirty="0">
                <a:cs typeface="Arial" panose="020B0604020202020204" pitchFamily="34" charset="0"/>
              </a:rPr>
              <a:t>[NiF</a:t>
            </a:r>
            <a:r>
              <a:rPr lang="cs-CZ" sz="2000" baseline="-25000" dirty="0">
                <a:cs typeface="Arial" panose="020B0604020202020204" pitchFamily="34" charset="0"/>
              </a:rPr>
              <a:t>6</a:t>
            </a:r>
            <a:r>
              <a:rPr lang="cs-CZ" sz="2000" dirty="0">
                <a:cs typeface="Arial" panose="020B0604020202020204" pitchFamily="34" charset="0"/>
              </a:rPr>
              <a:t>] se používá v laboratorní praxi jako velmi silné oxidační činidlo. </a:t>
            </a:r>
          </a:p>
          <a:p>
            <a:pPr algn="just"/>
            <a:endParaRPr lang="cs-CZ" sz="800" dirty="0">
              <a:cs typeface="Arial" panose="020B0604020202020204" pitchFamily="34" charset="0"/>
            </a:endParaRPr>
          </a:p>
          <a:p>
            <a:pPr algn="just"/>
            <a:r>
              <a:rPr lang="cs-CZ" sz="2000" b="1" dirty="0">
                <a:cs typeface="Arial" panose="020B0604020202020204" pitchFamily="34" charset="0"/>
              </a:rPr>
              <a:t>Borid niklu</a:t>
            </a:r>
            <a:r>
              <a:rPr lang="cs-CZ" sz="2000" dirty="0">
                <a:cs typeface="Arial" panose="020B0604020202020204" pitchFamily="34" charset="0"/>
              </a:rPr>
              <a:t> Ni</a:t>
            </a:r>
            <a:r>
              <a:rPr lang="cs-CZ" sz="2000" baseline="-25000" dirty="0">
                <a:cs typeface="Arial" panose="020B0604020202020204" pitchFamily="34" charset="0"/>
              </a:rPr>
              <a:t>2</a:t>
            </a:r>
            <a:r>
              <a:rPr lang="cs-CZ" sz="2000" dirty="0">
                <a:cs typeface="Arial" panose="020B0604020202020204" pitchFamily="34" charset="0"/>
              </a:rPr>
              <a:t>B se používá v organické chemii jako silné redukční činidlo a katalyzátor hydrogenace.</a:t>
            </a:r>
          </a:p>
          <a:p>
            <a:pPr algn="just"/>
            <a:endParaRPr lang="cs-CZ" sz="800" dirty="0">
              <a:cs typeface="Arial" panose="020B0604020202020204" pitchFamily="34" charset="0"/>
            </a:endParaRPr>
          </a:p>
          <a:p>
            <a:pPr algn="just"/>
            <a:r>
              <a:rPr lang="cs-CZ" sz="2000" b="1" dirty="0">
                <a:cs typeface="Arial" panose="020B0604020202020204" pitchFamily="34" charset="0"/>
              </a:rPr>
              <a:t>Intermetalické sloučeniny </a:t>
            </a:r>
            <a:r>
              <a:rPr lang="cs-CZ" sz="2000" dirty="0" err="1">
                <a:cs typeface="Arial" panose="020B0604020202020204" pitchFamily="34" charset="0"/>
              </a:rPr>
              <a:t>NiAl</a:t>
            </a:r>
            <a:r>
              <a:rPr lang="cs-CZ" sz="2000" dirty="0">
                <a:cs typeface="Arial" panose="020B0604020202020204" pitchFamily="34" charset="0"/>
              </a:rPr>
              <a:t>, Ni</a:t>
            </a:r>
            <a:r>
              <a:rPr lang="cs-CZ" sz="2000" baseline="-25000" dirty="0">
                <a:cs typeface="Arial" panose="020B0604020202020204" pitchFamily="34" charset="0"/>
              </a:rPr>
              <a:t>3</a:t>
            </a:r>
            <a:r>
              <a:rPr lang="cs-CZ" sz="2000" dirty="0">
                <a:cs typeface="Arial" panose="020B0604020202020204" pitchFamily="34" charset="0"/>
              </a:rPr>
              <a:t>Al a NiAl</a:t>
            </a:r>
            <a:r>
              <a:rPr lang="cs-CZ" sz="2000" baseline="-25000" dirty="0">
                <a:cs typeface="Arial" panose="020B0604020202020204" pitchFamily="34" charset="0"/>
              </a:rPr>
              <a:t>3</a:t>
            </a:r>
            <a:r>
              <a:rPr lang="cs-CZ" sz="2000" dirty="0">
                <a:cs typeface="Arial" panose="020B0604020202020204" pitchFamily="34" charset="0"/>
              </a:rPr>
              <a:t> se používají na ochranné povlaky lopatek plynových turbín a proudových motorů. </a:t>
            </a:r>
          </a:p>
          <a:p>
            <a:pPr algn="just"/>
            <a:endParaRPr lang="en-US" sz="2000" dirty="0">
              <a:cs typeface="Arial" panose="020B0604020202020204" pitchFamily="34" charset="0"/>
            </a:endParaRPr>
          </a:p>
          <a:p>
            <a:pPr algn="just"/>
            <a:r>
              <a:rPr lang="cs-CZ" sz="2000" dirty="0">
                <a:cs typeface="Arial" panose="020B0604020202020204" pitchFamily="34" charset="0"/>
              </a:rPr>
              <a:t>Jemně rozptýlený elementární nikl, tzv. </a:t>
            </a:r>
            <a:r>
              <a:rPr lang="cs-CZ" sz="2000" b="1" dirty="0" err="1">
                <a:cs typeface="Arial" panose="020B0604020202020204" pitchFamily="34" charset="0"/>
              </a:rPr>
              <a:t>Raneyův</a:t>
            </a:r>
            <a:r>
              <a:rPr lang="cs-CZ" sz="2000" b="1" dirty="0">
                <a:cs typeface="Arial" panose="020B0604020202020204" pitchFamily="34" charset="0"/>
              </a:rPr>
              <a:t> nikl,</a:t>
            </a:r>
            <a:r>
              <a:rPr lang="cs-CZ" sz="2000" dirty="0">
                <a:cs typeface="Arial" panose="020B0604020202020204" pitchFamily="34" charset="0"/>
              </a:rPr>
              <a:t> je velmi účinným </a:t>
            </a:r>
            <a:r>
              <a:rPr lang="cs-CZ" sz="2000" u="sng" dirty="0">
                <a:cs typeface="Arial" panose="020B0604020202020204" pitchFamily="34" charset="0"/>
              </a:rPr>
              <a:t>hydrogenačním katalyzátorem</a:t>
            </a:r>
            <a:r>
              <a:rPr lang="cs-CZ" sz="2000" dirty="0">
                <a:cs typeface="Arial" panose="020B0604020202020204" pitchFamily="34" charset="0"/>
              </a:rPr>
              <a:t>, který působí reakci dvojné vazby mezi uhlíkovými atomy s vodíkem za vzniku vazby jednoduché</a:t>
            </a:r>
            <a:r>
              <a:rPr lang="en-US" sz="2000" dirty="0">
                <a:cs typeface="Arial" panose="020B0604020202020204" pitchFamily="34" charset="0"/>
              </a:rPr>
              <a:t>,</a:t>
            </a:r>
          </a:p>
          <a:p>
            <a:pPr algn="ctr"/>
            <a:r>
              <a:rPr lang="cs-CZ" sz="2000" dirty="0">
                <a:cs typeface="Arial" panose="020B0604020202020204" pitchFamily="34" charset="0"/>
              </a:rPr>
              <a:t>R</a:t>
            </a:r>
            <a:r>
              <a:rPr lang="cs-CZ" sz="2000" baseline="-25000" dirty="0">
                <a:cs typeface="Arial" panose="020B0604020202020204" pitchFamily="34" charset="0"/>
              </a:rPr>
              <a:t>2</a:t>
            </a:r>
            <a:r>
              <a:rPr lang="cs-CZ" sz="2000" dirty="0">
                <a:cs typeface="Arial" panose="020B0604020202020204" pitchFamily="34" charset="0"/>
              </a:rPr>
              <a:t>C=CR</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   →   HR</a:t>
            </a:r>
            <a:r>
              <a:rPr lang="cs-CZ" sz="2000" baseline="-25000" dirty="0">
                <a:cs typeface="Arial" panose="020B0604020202020204" pitchFamily="34" charset="0"/>
              </a:rPr>
              <a:t>2</a:t>
            </a:r>
            <a:r>
              <a:rPr lang="cs-CZ" sz="2000" dirty="0">
                <a:cs typeface="Arial" panose="020B0604020202020204" pitchFamily="34" charset="0"/>
              </a:rPr>
              <a:t>C−CR</a:t>
            </a:r>
            <a:r>
              <a:rPr lang="cs-CZ" sz="2000" baseline="-25000" dirty="0">
                <a:cs typeface="Arial" panose="020B0604020202020204" pitchFamily="34" charset="0"/>
              </a:rPr>
              <a:t>2</a:t>
            </a:r>
            <a:r>
              <a:rPr lang="cs-CZ" sz="2000" dirty="0">
                <a:cs typeface="Arial" panose="020B0604020202020204" pitchFamily="34" charset="0"/>
              </a:rPr>
              <a:t>H </a:t>
            </a:r>
            <a:endParaRPr lang="en-US" sz="2000" dirty="0">
              <a:cs typeface="Arial" panose="020B0604020202020204" pitchFamily="34" charset="0"/>
            </a:endParaRPr>
          </a:p>
          <a:p>
            <a:pPr algn="just"/>
            <a:r>
              <a:rPr lang="cs-CZ" sz="2000" dirty="0">
                <a:cs typeface="Arial" panose="020B0604020202020204" pitchFamily="34" charset="0"/>
              </a:rPr>
              <a:t>Této reakce se využívá v potravinářství k </a:t>
            </a:r>
            <a:r>
              <a:rPr lang="cs-CZ" sz="2000" u="sng" dirty="0">
                <a:cs typeface="Arial" panose="020B0604020202020204" pitchFamily="34" charset="0"/>
              </a:rPr>
              <a:t>výrobě ztužených tuků </a:t>
            </a:r>
            <a:r>
              <a:rPr lang="cs-CZ" sz="2000" dirty="0">
                <a:cs typeface="Arial" panose="020B0604020202020204" pitchFamily="34" charset="0"/>
              </a:rPr>
              <a:t>z rostlinných olejů. Běžné rostlinné oleje jsou chemicky estery nenasycených mastných kyselin s několika dvojnými vazbami v molekule. Převedením části těchto dvojných vazeb na vazby jednoduché vzniká rostlinný tuk, který má za normální teploty tuhou konzistenci. </a:t>
            </a:r>
          </a:p>
          <a:p>
            <a:pPr algn="just"/>
            <a:endParaRPr lang="en-US" sz="2000" dirty="0">
              <a:cs typeface="Arial" panose="020B0604020202020204" pitchFamily="34" charset="0"/>
            </a:endParaRPr>
          </a:p>
          <a:p>
            <a:pPr algn="just"/>
            <a:r>
              <a:rPr lang="cs-CZ" sz="2000" b="1" dirty="0">
                <a:cs typeface="Arial" panose="020B0604020202020204" pitchFamily="34" charset="0"/>
              </a:rPr>
              <a:t>Nikl-hydridové baterie </a:t>
            </a:r>
            <a:r>
              <a:rPr lang="cs-CZ" sz="2000" dirty="0">
                <a:cs typeface="Arial" panose="020B0604020202020204" pitchFamily="34" charset="0"/>
              </a:rPr>
              <a:t>slouží jako zdroj elektrické energie v řadě mobilních telefonů, přenosných svítilen a dalších.</a:t>
            </a:r>
          </a:p>
        </p:txBody>
      </p:sp>
    </p:spTree>
    <p:extLst>
      <p:ext uri="{BB962C8B-B14F-4D97-AF65-F5344CB8AC3E}">
        <p14:creationId xmlns:p14="http://schemas.microsoft.com/office/powerpoint/2010/main" val="32879088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33400" y="304800"/>
            <a:ext cx="2779160" cy="612775"/>
          </a:xfrm>
        </p:spPr>
        <p:txBody>
          <a:bodyPr>
            <a:normAutofit/>
          </a:bodyPr>
          <a:lstStyle/>
          <a:p>
            <a:r>
              <a:rPr lang="cs-CZ" sz="3200" b="1" dirty="0"/>
              <a:t>Platinové kovy</a:t>
            </a:r>
          </a:p>
        </p:txBody>
      </p:sp>
      <p:pic>
        <p:nvPicPr>
          <p:cNvPr id="8" name="Obrázek 7">
            <a:extLst>
              <a:ext uri="{FF2B5EF4-FFF2-40B4-BE49-F238E27FC236}">
                <a16:creationId xmlns:a16="http://schemas.microsoft.com/office/drawing/2014/main" id="{F3DC28FF-A1E8-456F-807D-8B150A7D0E5A}"/>
              </a:ext>
            </a:extLst>
          </p:cNvPr>
          <p:cNvPicPr>
            <a:picLocks noChangeAspect="1"/>
          </p:cNvPicPr>
          <p:nvPr/>
        </p:nvPicPr>
        <p:blipFill>
          <a:blip r:embed="rId2"/>
          <a:stretch>
            <a:fillRect/>
          </a:stretch>
        </p:blipFill>
        <p:spPr>
          <a:xfrm>
            <a:off x="4191000" y="152400"/>
            <a:ext cx="4765497" cy="3226528"/>
          </a:xfrm>
          <a:prstGeom prst="rect">
            <a:avLst/>
          </a:prstGeom>
        </p:spPr>
      </p:pic>
      <p:pic>
        <p:nvPicPr>
          <p:cNvPr id="8194" name="Picture 2" descr="Platinum and 150 Years of the Periodic Table">
            <a:extLst>
              <a:ext uri="{FF2B5EF4-FFF2-40B4-BE49-F238E27FC236}">
                <a16:creationId xmlns:a16="http://schemas.microsoft.com/office/drawing/2014/main" id="{018B6192-B961-4ED9-959B-8F5673EED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589491"/>
            <a:ext cx="4841697" cy="311610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cycling has changed the whole platinum metals landscape">
            <a:extLst>
              <a:ext uri="{FF2B5EF4-FFF2-40B4-BE49-F238E27FC236}">
                <a16:creationId xmlns:a16="http://schemas.microsoft.com/office/drawing/2014/main" id="{345E02A5-71D2-4D5A-B530-CEBD03901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135" y="4419600"/>
            <a:ext cx="2257425" cy="202882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97BAF6E5-3466-4A19-9BE5-D134875FF74B}"/>
              </a:ext>
            </a:extLst>
          </p:cNvPr>
          <p:cNvSpPr txBox="1"/>
          <p:nvPr/>
        </p:nvSpPr>
        <p:spPr>
          <a:xfrm>
            <a:off x="382014" y="1499780"/>
            <a:ext cx="3369766" cy="2185214"/>
          </a:xfrm>
          <a:prstGeom prst="rect">
            <a:avLst/>
          </a:prstGeom>
          <a:noFill/>
        </p:spPr>
        <p:txBody>
          <a:bodyPr wrap="square" rtlCol="0">
            <a:spAutoFit/>
          </a:bodyPr>
          <a:lstStyle/>
          <a:p>
            <a:r>
              <a:rPr lang="cs-CZ" sz="2400" b="1" i="1" dirty="0"/>
              <a:t>Lehké platinové kovy</a:t>
            </a:r>
          </a:p>
          <a:p>
            <a:endParaRPr lang="cs-CZ" sz="800" dirty="0"/>
          </a:p>
          <a:p>
            <a:r>
              <a:rPr lang="cs-CZ" sz="2400" b="1" dirty="0" err="1"/>
              <a:t>Ru</a:t>
            </a:r>
            <a:r>
              <a:rPr lang="cs-CZ" sz="2400" b="1" dirty="0"/>
              <a:t>, </a:t>
            </a:r>
            <a:r>
              <a:rPr lang="cs-CZ" sz="2400" b="1" dirty="0" err="1"/>
              <a:t>Rh</a:t>
            </a:r>
            <a:r>
              <a:rPr lang="cs-CZ" sz="2400" b="1" dirty="0"/>
              <a:t>, </a:t>
            </a:r>
            <a:r>
              <a:rPr lang="cs-CZ" sz="2400" b="1" dirty="0" err="1"/>
              <a:t>Pd</a:t>
            </a:r>
            <a:endParaRPr lang="cs-CZ" sz="2400" b="1" dirty="0"/>
          </a:p>
          <a:p>
            <a:endParaRPr lang="cs-CZ" sz="2400" b="1" dirty="0"/>
          </a:p>
          <a:p>
            <a:r>
              <a:rPr lang="cs-CZ" sz="2400" b="1" i="1" dirty="0"/>
              <a:t>Těžké platinové kovy</a:t>
            </a:r>
          </a:p>
          <a:p>
            <a:endParaRPr lang="cs-CZ" sz="800" dirty="0"/>
          </a:p>
          <a:p>
            <a:r>
              <a:rPr lang="cs-CZ" sz="2400" b="1" dirty="0"/>
              <a:t>Os, Ir, </a:t>
            </a:r>
            <a:r>
              <a:rPr lang="cs-CZ" sz="2400" b="1" dirty="0" err="1"/>
              <a:t>Pt</a:t>
            </a:r>
            <a:endParaRPr lang="cs-CZ" sz="2400" b="1" dirty="0"/>
          </a:p>
        </p:txBody>
      </p:sp>
    </p:spTree>
    <p:extLst>
      <p:ext uri="{BB962C8B-B14F-4D97-AF65-F5344CB8AC3E}">
        <p14:creationId xmlns:p14="http://schemas.microsoft.com/office/powerpoint/2010/main" val="33316818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latinum group metals | Download Table">
            <a:extLst>
              <a:ext uri="{FF2B5EF4-FFF2-40B4-BE49-F238E27FC236}">
                <a16:creationId xmlns:a16="http://schemas.microsoft.com/office/drawing/2014/main" id="{C482EEEC-5C8A-4DBD-BDBD-B95082326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6953250" cy="223322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Noble metal to nobel prize">
            <a:extLst>
              <a:ext uri="{FF2B5EF4-FFF2-40B4-BE49-F238E27FC236}">
                <a16:creationId xmlns:a16="http://schemas.microsoft.com/office/drawing/2014/main" id="{BE1D53F5-873D-4B56-B234-1F31FF9AE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93" y="3659832"/>
            <a:ext cx="4114322" cy="3088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81DFDB72-9FA7-48A2-BF6E-5093F3005129}"/>
              </a:ext>
            </a:extLst>
          </p:cNvPr>
          <p:cNvSpPr txBox="1"/>
          <p:nvPr/>
        </p:nvSpPr>
        <p:spPr>
          <a:xfrm>
            <a:off x="306512" y="3198167"/>
            <a:ext cx="1888979" cy="461665"/>
          </a:xfrm>
          <a:prstGeom prst="rect">
            <a:avLst/>
          </a:prstGeom>
          <a:noFill/>
        </p:spPr>
        <p:txBody>
          <a:bodyPr wrap="none" rtlCol="0">
            <a:spAutoFit/>
          </a:bodyPr>
          <a:lstStyle/>
          <a:p>
            <a:r>
              <a:rPr lang="cs-CZ" sz="2400" b="1" dirty="0"/>
              <a:t>„Drahé“ kovy</a:t>
            </a:r>
          </a:p>
        </p:txBody>
      </p:sp>
      <p:pic>
        <p:nvPicPr>
          <p:cNvPr id="9220" name="Picture 4" descr="Periodic Table Precious Metals (Page 1) - Line.17QQ.com">
            <a:extLst>
              <a:ext uri="{FF2B5EF4-FFF2-40B4-BE49-F238E27FC236}">
                <a16:creationId xmlns:a16="http://schemas.microsoft.com/office/drawing/2014/main" id="{7B19C0FA-A607-402E-BAEA-A0DB129C6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627" y="3352800"/>
            <a:ext cx="3962319" cy="2326003"/>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FA0D3FDF-8D09-486B-8E57-4781E3C994DB}"/>
              </a:ext>
            </a:extLst>
          </p:cNvPr>
          <p:cNvSpPr txBox="1"/>
          <p:nvPr/>
        </p:nvSpPr>
        <p:spPr>
          <a:xfrm>
            <a:off x="5334000" y="6019800"/>
            <a:ext cx="3352800" cy="369332"/>
          </a:xfrm>
          <a:prstGeom prst="rect">
            <a:avLst/>
          </a:prstGeom>
          <a:noFill/>
        </p:spPr>
        <p:txBody>
          <a:bodyPr wrap="square">
            <a:spAutoFit/>
          </a:bodyPr>
          <a:lstStyle/>
          <a:p>
            <a:r>
              <a:rPr lang="cs-CZ" b="0" i="0" dirty="0">
                <a:solidFill>
                  <a:srgbClr val="111111"/>
                </a:solidFill>
                <a:effectLst/>
                <a:latin typeface="Arial" panose="020B0604020202020204" pitchFamily="34" charset="0"/>
                <a:cs typeface="Arial" panose="020B0604020202020204" pitchFamily="34" charset="0"/>
              </a:rPr>
              <a:t>Trojská unce = 31.1034768 g</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0467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228600"/>
            <a:ext cx="8686800" cy="6247864"/>
          </a:xfrm>
          <a:prstGeom prst="rect">
            <a:avLst/>
          </a:prstGeom>
        </p:spPr>
        <p:txBody>
          <a:bodyPr wrap="square">
            <a:spAutoFit/>
          </a:bodyPr>
          <a:lstStyle/>
          <a:p>
            <a:pPr algn="just"/>
            <a:r>
              <a:rPr lang="cs-CZ" sz="2000" b="1" dirty="0">
                <a:cs typeface="Arial" panose="020B0604020202020204" pitchFamily="34" charset="0"/>
              </a:rPr>
              <a:t>Chlorid zinečnatý </a:t>
            </a:r>
            <a:r>
              <a:rPr lang="cs-CZ" sz="2000" dirty="0">
                <a:cs typeface="Arial" panose="020B0604020202020204" pitchFamily="34" charset="0"/>
              </a:rPr>
              <a:t>ZnCl</a:t>
            </a:r>
            <a:r>
              <a:rPr lang="cs-CZ" sz="2000" baseline="-25000" dirty="0">
                <a:cs typeface="Arial" panose="020B0604020202020204" pitchFamily="34" charset="0"/>
              </a:rPr>
              <a:t>2</a:t>
            </a:r>
            <a:r>
              <a:rPr lang="cs-CZ" sz="2000" dirty="0">
                <a:cs typeface="Arial" panose="020B0604020202020204" pitchFamily="34" charset="0"/>
              </a:rPr>
              <a:t> je bílá krystalická látka, dobře rozpustná ve vodě i  v organických rozpouštědlech, je značně hygroskopický. Slouží jako impregnační prostředek pro ochranu dřeva před plísněmi a hnilobou. Používá se také při výrobě deodorantů, v lékařství, v tisku tkanin, při výrobě organických barviv a například při naleptávání kovů při pájení. V roztoku vytváří podvojné adiční i komplexní sloučeniny. </a:t>
            </a: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r>
              <a:rPr lang="cs-CZ" sz="2000" b="1" dirty="0">
                <a:cs typeface="Arial" panose="020B0604020202020204" pitchFamily="34" charset="0"/>
              </a:rPr>
              <a:t>Bromid zinečnatý </a:t>
            </a:r>
            <a:r>
              <a:rPr lang="cs-CZ" sz="2000" dirty="0">
                <a:cs typeface="Arial" panose="020B0604020202020204" pitchFamily="34" charset="0"/>
              </a:rPr>
              <a:t>ZnBr</a:t>
            </a:r>
            <a:r>
              <a:rPr lang="cs-CZ" sz="2000" baseline="-25000" dirty="0">
                <a:cs typeface="Arial" panose="020B0604020202020204" pitchFamily="34" charset="0"/>
              </a:rPr>
              <a:t>2</a:t>
            </a:r>
            <a:r>
              <a:rPr lang="cs-CZ" sz="2000" dirty="0">
                <a:cs typeface="Arial" panose="020B0604020202020204" pitchFamily="34" charset="0"/>
              </a:rPr>
              <a:t> se používá jako laboratorní činidlo v organické chemii, slouží jako elektrolyt v </a:t>
            </a:r>
            <a:r>
              <a:rPr lang="cs-CZ" sz="2000" dirty="0" err="1">
                <a:cs typeface="Arial" panose="020B0604020202020204" pitchFamily="34" charset="0"/>
              </a:rPr>
              <a:t>zinko-bromidových</a:t>
            </a:r>
            <a:r>
              <a:rPr lang="cs-CZ" sz="2000" dirty="0">
                <a:cs typeface="Arial" panose="020B0604020202020204" pitchFamily="34" charset="0"/>
              </a:rPr>
              <a:t> bateriích a používá se k přípravě velmi hustých roztoků k výplachům ropných vrtů. </a:t>
            </a:r>
            <a:endParaRPr lang="en-US" sz="2000" dirty="0">
              <a:cs typeface="Arial" panose="020B0604020202020204" pitchFamily="34" charset="0"/>
            </a:endParaRPr>
          </a:p>
          <a:p>
            <a:pPr algn="just"/>
            <a:endParaRPr lang="en-US" sz="2000" dirty="0">
              <a:cs typeface="Arial" panose="020B0604020202020204" pitchFamily="34" charset="0"/>
            </a:endParaRPr>
          </a:p>
          <a:p>
            <a:pPr algn="just"/>
            <a:endParaRPr lang="en-US" sz="2000" dirty="0">
              <a:cs typeface="Arial" panose="020B0604020202020204" pitchFamily="34" charset="0"/>
            </a:endParaRPr>
          </a:p>
          <a:p>
            <a:pPr algn="just"/>
            <a:endParaRPr lang="en-US" sz="2000" dirty="0">
              <a:cs typeface="Arial" panose="020B0604020202020204" pitchFamily="34" charset="0"/>
            </a:endParaRPr>
          </a:p>
          <a:p>
            <a:pPr algn="just"/>
            <a:endParaRPr lang="cs-CZ" sz="2000" dirty="0">
              <a:cs typeface="Arial" panose="020B0604020202020204" pitchFamily="34" charset="0"/>
            </a:endParaRPr>
          </a:p>
          <a:p>
            <a:pPr algn="just"/>
            <a:endParaRPr lang="en-US" sz="2000" b="1" dirty="0">
              <a:cs typeface="Arial" panose="020B0604020202020204" pitchFamily="34" charset="0"/>
            </a:endParaRPr>
          </a:p>
          <a:p>
            <a:pPr algn="just"/>
            <a:r>
              <a:rPr lang="cs-CZ" sz="2000" b="1" dirty="0">
                <a:cs typeface="Arial" panose="020B0604020202020204" pitchFamily="34" charset="0"/>
              </a:rPr>
              <a:t>Jodid zinečnatý </a:t>
            </a:r>
            <a:r>
              <a:rPr lang="cs-CZ" sz="2000" dirty="0">
                <a:cs typeface="Arial" panose="020B0604020202020204" pitchFamily="34" charset="0"/>
              </a:rPr>
              <a:t>ZnI</a:t>
            </a:r>
            <a:r>
              <a:rPr lang="cs-CZ" sz="2000" baseline="-25000" dirty="0">
                <a:cs typeface="Arial" panose="020B0604020202020204" pitchFamily="34" charset="0"/>
              </a:rPr>
              <a:t>2</a:t>
            </a:r>
            <a:r>
              <a:rPr lang="cs-CZ" sz="2000" dirty="0">
                <a:cs typeface="Arial" panose="020B0604020202020204" pitchFamily="34" charset="0"/>
              </a:rPr>
              <a:t> se používá jako stínící prostředek v průmyslové radiografii. </a:t>
            </a:r>
          </a:p>
        </p:txBody>
      </p:sp>
      <p:pic>
        <p:nvPicPr>
          <p:cNvPr id="10242" name="Picture 2" descr="WebElements Periodic Table » Zinc » zinc dichloride">
            <a:extLst>
              <a:ext uri="{FF2B5EF4-FFF2-40B4-BE49-F238E27FC236}">
                <a16:creationId xmlns:a16="http://schemas.microsoft.com/office/drawing/2014/main" id="{A5781F66-7C3E-4EEF-A396-CC748CF74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852" y="1874036"/>
            <a:ext cx="2212964" cy="165972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69E1EEDF-BC8D-4F2B-AAA0-A0D8C741EA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0287" y="2174202"/>
            <a:ext cx="2397015" cy="148339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Zinc bromide - Wikipedia">
            <a:extLst>
              <a:ext uri="{FF2B5EF4-FFF2-40B4-BE49-F238E27FC236}">
                <a16:creationId xmlns:a16="http://schemas.microsoft.com/office/drawing/2014/main" id="{7310D811-7F44-4EBA-AE8F-8771BC5D50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4521625"/>
            <a:ext cx="2397015" cy="153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0044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egativity trends | Chemistry.Com.Pk">
            <a:extLst>
              <a:ext uri="{FF2B5EF4-FFF2-40B4-BE49-F238E27FC236}">
                <a16:creationId xmlns:a16="http://schemas.microsoft.com/office/drawing/2014/main" id="{AB551A10-072A-46D3-A266-C94C3E6B8E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09800"/>
            <a:ext cx="7391400" cy="4550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13E4EC8-0106-4A46-BFD8-25374FC12E2D}"/>
              </a:ext>
            </a:extLst>
          </p:cNvPr>
          <p:cNvSpPr txBox="1"/>
          <p:nvPr/>
        </p:nvSpPr>
        <p:spPr>
          <a:xfrm>
            <a:off x="381000" y="381000"/>
            <a:ext cx="2361159" cy="461665"/>
          </a:xfrm>
          <a:prstGeom prst="rect">
            <a:avLst/>
          </a:prstGeom>
          <a:noFill/>
        </p:spPr>
        <p:txBody>
          <a:bodyPr wrap="none" rtlCol="0">
            <a:spAutoFit/>
          </a:bodyPr>
          <a:lstStyle/>
          <a:p>
            <a:r>
              <a:rPr lang="en-US" sz="2400" b="1" dirty="0" err="1"/>
              <a:t>Elektronegativita</a:t>
            </a:r>
            <a:endParaRPr lang="cs-CZ" sz="2400" b="1" dirty="0"/>
          </a:p>
        </p:txBody>
      </p:sp>
      <p:pic>
        <p:nvPicPr>
          <p:cNvPr id="6" name="Obrázek 5">
            <a:extLst>
              <a:ext uri="{FF2B5EF4-FFF2-40B4-BE49-F238E27FC236}">
                <a16:creationId xmlns:a16="http://schemas.microsoft.com/office/drawing/2014/main" id="{029E6B10-AA13-409F-9FFB-411E90246E7F}"/>
              </a:ext>
            </a:extLst>
          </p:cNvPr>
          <p:cNvPicPr>
            <a:picLocks noChangeAspect="1"/>
          </p:cNvPicPr>
          <p:nvPr/>
        </p:nvPicPr>
        <p:blipFill>
          <a:blip r:embed="rId3"/>
          <a:stretch>
            <a:fillRect/>
          </a:stretch>
        </p:blipFill>
        <p:spPr>
          <a:xfrm>
            <a:off x="4203115" y="247936"/>
            <a:ext cx="4712285" cy="2038064"/>
          </a:xfrm>
          <a:prstGeom prst="rect">
            <a:avLst/>
          </a:prstGeom>
        </p:spPr>
      </p:pic>
      <p:sp>
        <p:nvSpPr>
          <p:cNvPr id="3" name="Kosoúhelník 2">
            <a:extLst>
              <a:ext uri="{FF2B5EF4-FFF2-40B4-BE49-F238E27FC236}">
                <a16:creationId xmlns:a16="http://schemas.microsoft.com/office/drawing/2014/main" id="{B4F8C0FF-CF1D-4C7F-B5F0-4AFB5C3F0810}"/>
              </a:ext>
            </a:extLst>
          </p:cNvPr>
          <p:cNvSpPr/>
          <p:nvPr/>
        </p:nvSpPr>
        <p:spPr>
          <a:xfrm rot="879188">
            <a:off x="2485188" y="4091905"/>
            <a:ext cx="1426750" cy="1037080"/>
          </a:xfrm>
          <a:prstGeom prst="parallelogram">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185588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52400"/>
            <a:ext cx="8763000" cy="6268383"/>
          </a:xfrm>
          <a:prstGeom prst="rect">
            <a:avLst/>
          </a:prstGeom>
        </p:spPr>
        <p:txBody>
          <a:bodyPr wrap="square">
            <a:spAutoFit/>
          </a:bodyPr>
          <a:lstStyle/>
          <a:p>
            <a:pPr algn="ctr"/>
            <a:r>
              <a:rPr lang="cs-CZ" sz="2800" b="1" dirty="0">
                <a:cs typeface="Arial" panose="020B0604020202020204" pitchFamily="34" charset="0"/>
              </a:rPr>
              <a:t>Ruthenium</a:t>
            </a:r>
            <a:r>
              <a:rPr lang="cs-CZ" sz="28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 šedý nebo stříbrobílý, tvrdý a křehký kov. Práškové ruthenium je světlešedý prášek. Společně s rhodiem a palladiem se ruthenium řadí mezi lehké platinové kovy.</a:t>
            </a:r>
          </a:p>
          <a:p>
            <a:pPr algn="just"/>
            <a:r>
              <a:rPr lang="cs-CZ" sz="2000" dirty="0">
                <a:cs typeface="Arial" panose="020B0604020202020204" pitchFamily="34" charset="0"/>
              </a:rPr>
              <a:t>  Za nepřítomnosti vzdušného kyslíku se ruthenium nerozpouští v žádné kyselině, ale koncentrovaná kyselina chlorovodíková nasycená vzduchem ruthenium rozpouští poměrně snadno, produktem reakce je komplexní kyselina </a:t>
            </a:r>
            <a:r>
              <a:rPr lang="cs-CZ" sz="2000" dirty="0" err="1">
                <a:cs typeface="Arial" panose="020B0604020202020204" pitchFamily="34" charset="0"/>
              </a:rPr>
              <a:t>hexachlororutheničitá</a:t>
            </a:r>
            <a:r>
              <a:rPr lang="cs-CZ" sz="2000" dirty="0">
                <a:cs typeface="Arial" panose="020B0604020202020204" pitchFamily="34" charset="0"/>
              </a:rPr>
              <a:t>:</a:t>
            </a:r>
          </a:p>
          <a:p>
            <a:pPr algn="ctr"/>
            <a:r>
              <a:rPr lang="cs-CZ" sz="2000" dirty="0" err="1">
                <a:cs typeface="Arial" panose="020B0604020202020204" pitchFamily="34" charset="0"/>
              </a:rPr>
              <a:t>Ru</a:t>
            </a:r>
            <a:r>
              <a:rPr lang="cs-CZ" sz="2000" dirty="0">
                <a:cs typeface="Arial" panose="020B0604020202020204" pitchFamily="34" charset="0"/>
              </a:rPr>
              <a:t> + 6HCl + O</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[RuCl</a:t>
            </a:r>
            <a:r>
              <a:rPr lang="cs-CZ" sz="2000" baseline="-25000" dirty="0">
                <a:cs typeface="Arial" panose="020B0604020202020204" pitchFamily="34" charset="0"/>
              </a:rPr>
              <a:t>6</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a:cs typeface="Arial" panose="020B0604020202020204" pitchFamily="34" charset="0"/>
              </a:rPr>
              <a:t>Práškové ruthenium se snadno rozpouští i za normální teploty v roztocích alkalických chlornanů za vzniku toxického oranžově zbarveného </a:t>
            </a:r>
            <a:r>
              <a:rPr lang="cs-CZ" sz="2000" b="1" dirty="0">
                <a:cs typeface="Arial" panose="020B0604020202020204" pitchFamily="34" charset="0"/>
              </a:rPr>
              <a:t>oxidu </a:t>
            </a:r>
            <a:r>
              <a:rPr lang="cs-CZ" sz="2000" b="1" dirty="0" err="1">
                <a:cs typeface="Arial" panose="020B0604020202020204" pitchFamily="34" charset="0"/>
              </a:rPr>
              <a:t>rutheničelého</a:t>
            </a:r>
            <a:r>
              <a:rPr lang="cs-CZ" sz="2000" dirty="0">
                <a:cs typeface="Arial" panose="020B0604020202020204" pitchFamily="34" charset="0"/>
              </a:rPr>
              <a:t> RuO</a:t>
            </a:r>
            <a:r>
              <a:rPr lang="cs-CZ" sz="2000" baseline="-25000" dirty="0">
                <a:cs typeface="Arial" panose="020B0604020202020204" pitchFamily="34" charset="0"/>
              </a:rPr>
              <a:t>4</a:t>
            </a:r>
            <a:r>
              <a:rPr lang="cs-CZ" sz="2000" dirty="0">
                <a:cs typeface="Arial" panose="020B0604020202020204" pitchFamily="34" charset="0"/>
              </a:rPr>
              <a:t>. Dobře reaguje i s vodou sycenou chlorem nebo se směsí horké kyseliny sírové a alkalického bromičnanu:</a:t>
            </a:r>
          </a:p>
          <a:p>
            <a:pPr algn="ctr"/>
            <a:r>
              <a:rPr lang="cs-CZ" sz="2000" dirty="0" err="1">
                <a:cs typeface="Arial" panose="020B0604020202020204" pitchFamily="34" charset="0"/>
              </a:rPr>
              <a:t>Ru</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 + 3Cl</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[RuCl</a:t>
            </a:r>
            <a:r>
              <a:rPr lang="cs-CZ" sz="2000" baseline="-25000" dirty="0">
                <a:cs typeface="Arial" panose="020B0604020202020204" pitchFamily="34" charset="0"/>
              </a:rPr>
              <a:t>4</a:t>
            </a:r>
            <a:r>
              <a:rPr lang="cs-CZ" sz="2000" dirty="0">
                <a:cs typeface="Arial" panose="020B0604020202020204" pitchFamily="34" charset="0"/>
              </a:rPr>
              <a:t>O</a:t>
            </a:r>
            <a:r>
              <a:rPr lang="cs-CZ" sz="2000" baseline="-25000" dirty="0">
                <a:cs typeface="Arial" panose="020B0604020202020204" pitchFamily="34" charset="0"/>
              </a:rPr>
              <a:t>2</a:t>
            </a:r>
            <a:r>
              <a:rPr lang="cs-CZ" sz="2000" dirty="0">
                <a:cs typeface="Arial" panose="020B0604020202020204" pitchFamily="34" charset="0"/>
              </a:rPr>
              <a:t>] + 2HCl</a:t>
            </a:r>
            <a:br>
              <a:rPr lang="cs-CZ" sz="2000" dirty="0">
                <a:cs typeface="Arial" panose="020B0604020202020204" pitchFamily="34" charset="0"/>
              </a:rPr>
            </a:br>
            <a:r>
              <a:rPr lang="cs-CZ" sz="2000" dirty="0">
                <a:cs typeface="Arial" panose="020B0604020202020204" pitchFamily="34" charset="0"/>
              </a:rPr>
              <a:t>5Ru + 4H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+ 8KBrO</a:t>
            </a:r>
            <a:r>
              <a:rPr lang="cs-CZ" sz="2000" baseline="-25000" dirty="0">
                <a:cs typeface="Arial" panose="020B0604020202020204" pitchFamily="34" charset="0"/>
              </a:rPr>
              <a:t>3</a:t>
            </a:r>
            <a:r>
              <a:rPr lang="cs-CZ" sz="2000" dirty="0">
                <a:cs typeface="Arial" panose="020B0604020202020204" pitchFamily="34" charset="0"/>
              </a:rPr>
              <a:t> → 5RuO</a:t>
            </a:r>
            <a:r>
              <a:rPr lang="cs-CZ" sz="2000" baseline="-25000" dirty="0">
                <a:cs typeface="Arial" panose="020B0604020202020204" pitchFamily="34" charset="0"/>
              </a:rPr>
              <a:t>4</a:t>
            </a:r>
            <a:r>
              <a:rPr lang="cs-CZ" sz="2000" dirty="0">
                <a:cs typeface="Arial" panose="020B0604020202020204" pitchFamily="34" charset="0"/>
              </a:rPr>
              <a:t> + 4Br</a:t>
            </a:r>
            <a:r>
              <a:rPr lang="cs-CZ" sz="2000" baseline="-25000" dirty="0">
                <a:cs typeface="Arial" panose="020B0604020202020204" pitchFamily="34" charset="0"/>
              </a:rPr>
              <a:t>2</a:t>
            </a:r>
            <a:r>
              <a:rPr lang="cs-CZ" sz="2000" dirty="0">
                <a:cs typeface="Arial" panose="020B0604020202020204" pitchFamily="34" charset="0"/>
              </a:rPr>
              <a:t> + 4K</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+ 4H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a:cs typeface="Arial" panose="020B0604020202020204" pitchFamily="34" charset="0"/>
              </a:rPr>
              <a:t>  Při teplotě okolo 500°C ochotně reaguje i s alkalickými oxidačními taveninami:</a:t>
            </a:r>
          </a:p>
          <a:p>
            <a:pPr algn="ctr"/>
            <a:r>
              <a:rPr lang="cs-CZ" sz="2000" dirty="0" err="1">
                <a:cs typeface="Arial" panose="020B0604020202020204" pitchFamily="34" charset="0"/>
              </a:rPr>
              <a:t>Ru</a:t>
            </a:r>
            <a:r>
              <a:rPr lang="cs-CZ" sz="2000" dirty="0">
                <a:cs typeface="Arial" panose="020B0604020202020204" pitchFamily="34" charset="0"/>
              </a:rPr>
              <a:t> + 2KOH + 3KNO</a:t>
            </a:r>
            <a:r>
              <a:rPr lang="cs-CZ" sz="2000" baseline="-25000" dirty="0">
                <a:cs typeface="Arial" panose="020B0604020202020204" pitchFamily="34" charset="0"/>
              </a:rPr>
              <a:t>3</a:t>
            </a:r>
            <a:r>
              <a:rPr lang="cs-CZ" sz="2000" dirty="0">
                <a:cs typeface="Arial" panose="020B0604020202020204" pitchFamily="34" charset="0"/>
              </a:rPr>
              <a:t> → K</a:t>
            </a:r>
            <a:r>
              <a:rPr lang="cs-CZ" sz="2000" baseline="-25000" dirty="0">
                <a:cs typeface="Arial" panose="020B0604020202020204" pitchFamily="34" charset="0"/>
              </a:rPr>
              <a:t>2</a:t>
            </a:r>
            <a:r>
              <a:rPr lang="cs-CZ" sz="2000" dirty="0">
                <a:cs typeface="Arial" panose="020B0604020202020204" pitchFamily="34" charset="0"/>
              </a:rPr>
              <a:t>RuO</a:t>
            </a:r>
            <a:r>
              <a:rPr lang="cs-CZ" sz="2000" baseline="-25000" dirty="0">
                <a:cs typeface="Arial" panose="020B0604020202020204" pitchFamily="34" charset="0"/>
              </a:rPr>
              <a:t>4</a:t>
            </a:r>
            <a:r>
              <a:rPr lang="cs-CZ" sz="2000" dirty="0">
                <a:cs typeface="Arial" panose="020B0604020202020204" pitchFamily="34" charset="0"/>
              </a:rPr>
              <a:t> + 3KNO</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err="1">
                <a:cs typeface="Arial" panose="020B0604020202020204" pitchFamily="34" charset="0"/>
              </a:rPr>
              <a:t>Ru</a:t>
            </a:r>
            <a:r>
              <a:rPr lang="cs-CZ" sz="2000" dirty="0">
                <a:cs typeface="Arial" panose="020B0604020202020204" pitchFamily="34" charset="0"/>
              </a:rPr>
              <a:t> + K</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 KClO</a:t>
            </a:r>
            <a:r>
              <a:rPr lang="cs-CZ" sz="2000" baseline="-25000" dirty="0">
                <a:cs typeface="Arial" panose="020B0604020202020204" pitchFamily="34" charset="0"/>
              </a:rPr>
              <a:t>3</a:t>
            </a:r>
            <a:r>
              <a:rPr lang="cs-CZ" sz="2000" dirty="0">
                <a:cs typeface="Arial" panose="020B0604020202020204" pitchFamily="34" charset="0"/>
              </a:rPr>
              <a:t> → K</a:t>
            </a:r>
            <a:r>
              <a:rPr lang="cs-CZ" sz="2000" baseline="-25000" dirty="0">
                <a:cs typeface="Arial" panose="020B0604020202020204" pitchFamily="34" charset="0"/>
              </a:rPr>
              <a:t>2</a:t>
            </a:r>
            <a:r>
              <a:rPr lang="cs-CZ" sz="2000" dirty="0">
                <a:cs typeface="Arial" panose="020B0604020202020204" pitchFamily="34" charset="0"/>
              </a:rPr>
              <a:t>RuO</a:t>
            </a:r>
            <a:r>
              <a:rPr lang="cs-CZ" sz="2000" baseline="-25000" dirty="0">
                <a:cs typeface="Arial" panose="020B0604020202020204" pitchFamily="34" charset="0"/>
              </a:rPr>
              <a:t>4</a:t>
            </a:r>
            <a:r>
              <a:rPr lang="cs-CZ" sz="2000" dirty="0">
                <a:cs typeface="Arial" panose="020B0604020202020204" pitchFamily="34" charset="0"/>
              </a:rPr>
              <a:t> + </a:t>
            </a:r>
            <a:r>
              <a:rPr lang="cs-CZ" sz="2000" dirty="0" err="1">
                <a:cs typeface="Arial" panose="020B0604020202020204" pitchFamily="34" charset="0"/>
              </a:rPr>
              <a:t>KCl</a:t>
            </a:r>
            <a:r>
              <a:rPr lang="cs-CZ" sz="2000" dirty="0">
                <a:cs typeface="Arial" panose="020B0604020202020204" pitchFamily="34" charset="0"/>
              </a:rPr>
              <a:t> + CO</a:t>
            </a:r>
            <a:r>
              <a:rPr lang="cs-CZ" sz="2000" baseline="-25000" dirty="0">
                <a:cs typeface="Arial" panose="020B0604020202020204" pitchFamily="34" charset="0"/>
              </a:rPr>
              <a:t>2</a:t>
            </a:r>
            <a:endParaRPr lang="en-US" sz="2000" baseline="-25000" dirty="0">
              <a:cs typeface="Arial" panose="020B0604020202020204" pitchFamily="34" charset="0"/>
            </a:endParaRPr>
          </a:p>
          <a:p>
            <a:pPr algn="just"/>
            <a:endParaRPr lang="en-US" sz="2000" baseline="-25000" dirty="0">
              <a:cs typeface="Arial" panose="020B0604020202020204" pitchFamily="34" charset="0"/>
            </a:endParaRPr>
          </a:p>
        </p:txBody>
      </p:sp>
    </p:spTree>
    <p:extLst>
      <p:ext uri="{BB962C8B-B14F-4D97-AF65-F5344CB8AC3E}">
        <p14:creationId xmlns:p14="http://schemas.microsoft.com/office/powerpoint/2010/main" val="30890923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5693866"/>
          </a:xfrm>
          <a:prstGeom prst="rect">
            <a:avLst/>
          </a:prstGeom>
        </p:spPr>
        <p:txBody>
          <a:bodyPr wrap="square">
            <a:spAutoFit/>
          </a:bodyPr>
          <a:lstStyle/>
          <a:p>
            <a:pPr algn="just"/>
            <a:r>
              <a:rPr lang="cs-CZ" sz="2000" dirty="0">
                <a:cs typeface="Arial" panose="020B0604020202020204" pitchFamily="34" charset="0"/>
              </a:rPr>
              <a:t>  S fluorem reaguje práškové ruthenium při teplotě 300°C za vzniku tmavě zeleného </a:t>
            </a:r>
            <a:r>
              <a:rPr lang="cs-CZ" sz="2000" b="1" dirty="0">
                <a:cs typeface="Arial" panose="020B0604020202020204" pitchFamily="34" charset="0"/>
              </a:rPr>
              <a:t>fluoridu </a:t>
            </a:r>
            <a:r>
              <a:rPr lang="cs-CZ" sz="2000" b="1" dirty="0" err="1">
                <a:cs typeface="Arial" panose="020B0604020202020204" pitchFamily="34" charset="0"/>
              </a:rPr>
              <a:t>rutheničného</a:t>
            </a:r>
            <a:r>
              <a:rPr lang="cs-CZ" sz="2000" b="1" dirty="0">
                <a:cs typeface="Arial" panose="020B0604020202020204" pitchFamily="34" charset="0"/>
              </a:rPr>
              <a:t> </a:t>
            </a:r>
            <a:r>
              <a:rPr lang="cs-CZ" sz="2000" dirty="0">
                <a:cs typeface="Arial" panose="020B0604020202020204" pitchFamily="34" charset="0"/>
              </a:rPr>
              <a:t>RuF</a:t>
            </a:r>
            <a:r>
              <a:rPr lang="cs-CZ" sz="2000" baseline="-25000" dirty="0">
                <a:cs typeface="Arial" panose="020B0604020202020204" pitchFamily="34" charset="0"/>
              </a:rPr>
              <a:t>5</a:t>
            </a:r>
            <a:r>
              <a:rPr lang="cs-CZ" sz="2000" dirty="0">
                <a:cs typeface="Arial" panose="020B0604020202020204" pitchFamily="34" charset="0"/>
              </a:rPr>
              <a:t>, což je doposud jediná známá binární sloučenina pětimocného ruthenia, při teplotě nad 750°C vzniká hnědý </a:t>
            </a:r>
            <a:r>
              <a:rPr lang="cs-CZ" sz="2000" b="1" dirty="0">
                <a:cs typeface="Arial" panose="020B0604020202020204" pitchFamily="34" charset="0"/>
              </a:rPr>
              <a:t>fluorid </a:t>
            </a:r>
            <a:r>
              <a:rPr lang="cs-CZ" sz="2000" b="1" dirty="0" err="1">
                <a:cs typeface="Arial" panose="020B0604020202020204" pitchFamily="34" charset="0"/>
              </a:rPr>
              <a:t>ruthenový</a:t>
            </a:r>
            <a:r>
              <a:rPr lang="cs-CZ" sz="2000" dirty="0">
                <a:cs typeface="Arial" panose="020B0604020202020204" pitchFamily="34" charset="0"/>
              </a:rPr>
              <a:t> RuF</a:t>
            </a:r>
            <a:r>
              <a:rPr lang="cs-CZ" sz="2000" baseline="-25000" dirty="0">
                <a:cs typeface="Arial" panose="020B0604020202020204" pitchFamily="34" charset="0"/>
              </a:rPr>
              <a:t>6</a:t>
            </a:r>
            <a:r>
              <a:rPr lang="cs-CZ" sz="2000" dirty="0">
                <a:cs typeface="Arial" panose="020B0604020202020204" pitchFamily="34" charset="0"/>
              </a:rPr>
              <a:t>. S chlorem tvoří při teplotě 300°C černý </a:t>
            </a:r>
            <a:r>
              <a:rPr lang="cs-CZ" sz="2000" b="1" dirty="0">
                <a:cs typeface="Arial" panose="020B0604020202020204" pitchFamily="34" charset="0"/>
              </a:rPr>
              <a:t>chlorid </a:t>
            </a:r>
            <a:r>
              <a:rPr lang="cs-CZ" sz="2000" b="1" dirty="0" err="1">
                <a:cs typeface="Arial" panose="020B0604020202020204" pitchFamily="34" charset="0"/>
              </a:rPr>
              <a:t>ruthenitý</a:t>
            </a:r>
            <a:r>
              <a:rPr lang="cs-CZ" sz="2000" dirty="0">
                <a:cs typeface="Arial" panose="020B0604020202020204" pitchFamily="34" charset="0"/>
              </a:rPr>
              <a:t> RuCl</a:t>
            </a:r>
            <a:r>
              <a:rPr lang="cs-CZ" sz="2000" baseline="-25000" dirty="0">
                <a:cs typeface="Arial" panose="020B0604020202020204" pitchFamily="34" charset="0"/>
              </a:rPr>
              <a:t>3</a:t>
            </a:r>
            <a:r>
              <a:rPr lang="cs-CZ" sz="2000" dirty="0">
                <a:cs typeface="Arial" panose="020B0604020202020204" pitchFamily="34" charset="0"/>
              </a:rPr>
              <a:t>. </a:t>
            </a:r>
          </a:p>
          <a:p>
            <a:pPr algn="just"/>
            <a:endParaRPr lang="cs-CZ" sz="800" dirty="0">
              <a:cs typeface="Arial" panose="020B0604020202020204" pitchFamily="34" charset="0"/>
            </a:endParaRPr>
          </a:p>
          <a:p>
            <a:pPr algn="just"/>
            <a:r>
              <a:rPr lang="cs-CZ" sz="2000" dirty="0">
                <a:cs typeface="Arial" panose="020B0604020202020204" pitchFamily="34" charset="0"/>
              </a:rPr>
              <a:t>  S kyslíkem se při teplotě 400°C slučuje na modrý </a:t>
            </a:r>
            <a:r>
              <a:rPr lang="cs-CZ" sz="2000" b="1" dirty="0">
                <a:cs typeface="Arial" panose="020B0604020202020204" pitchFamily="34" charset="0"/>
              </a:rPr>
              <a:t>oxid </a:t>
            </a:r>
            <a:r>
              <a:rPr lang="cs-CZ" sz="2000" b="1" dirty="0" err="1">
                <a:cs typeface="Arial" panose="020B0604020202020204" pitchFamily="34" charset="0"/>
              </a:rPr>
              <a:t>rutheničitý</a:t>
            </a:r>
            <a:r>
              <a:rPr lang="cs-CZ" sz="2000" b="1" dirty="0">
                <a:cs typeface="Arial" panose="020B0604020202020204" pitchFamily="34" charset="0"/>
              </a:rPr>
              <a:t> </a:t>
            </a:r>
            <a:r>
              <a:rPr lang="cs-CZ" sz="2000" dirty="0">
                <a:cs typeface="Arial" panose="020B0604020202020204" pitchFamily="34" charset="0"/>
              </a:rPr>
              <a:t>RuO</a:t>
            </a:r>
            <a:r>
              <a:rPr lang="cs-CZ" sz="2000" baseline="-25000" dirty="0">
                <a:cs typeface="Arial" panose="020B0604020202020204" pitchFamily="34" charset="0"/>
              </a:rPr>
              <a:t>2</a:t>
            </a:r>
            <a:r>
              <a:rPr lang="cs-CZ" sz="2000" dirty="0">
                <a:cs typeface="Arial" panose="020B0604020202020204" pitchFamily="34" charset="0"/>
              </a:rPr>
              <a:t>, při teplotě nad 700°C vzniká směs oxidu </a:t>
            </a:r>
            <a:r>
              <a:rPr lang="cs-CZ" sz="2000" dirty="0" err="1">
                <a:cs typeface="Arial" panose="020B0604020202020204" pitchFamily="34" charset="0"/>
              </a:rPr>
              <a:t>rutheničitého</a:t>
            </a:r>
            <a:r>
              <a:rPr lang="cs-CZ" sz="2000" dirty="0">
                <a:cs typeface="Arial" panose="020B0604020202020204" pitchFamily="34" charset="0"/>
              </a:rPr>
              <a:t> a oranžového </a:t>
            </a:r>
            <a:r>
              <a:rPr lang="cs-CZ" sz="2000" b="1" dirty="0">
                <a:cs typeface="Arial" panose="020B0604020202020204" pitchFamily="34" charset="0"/>
              </a:rPr>
              <a:t>oxidu </a:t>
            </a:r>
            <a:r>
              <a:rPr lang="cs-CZ" sz="2000" b="1" dirty="0" err="1">
                <a:cs typeface="Arial" panose="020B0604020202020204" pitchFamily="34" charset="0"/>
              </a:rPr>
              <a:t>rutheničelého</a:t>
            </a:r>
            <a:r>
              <a:rPr lang="cs-CZ" sz="2000" dirty="0">
                <a:cs typeface="Arial" panose="020B0604020202020204" pitchFamily="34" charset="0"/>
              </a:rPr>
              <a:t> RuO</a:t>
            </a:r>
            <a:r>
              <a:rPr lang="cs-CZ" sz="2000" baseline="-25000" dirty="0">
                <a:cs typeface="Arial" panose="020B0604020202020204" pitchFamily="34" charset="0"/>
              </a:rPr>
              <a:t>4</a:t>
            </a:r>
            <a:r>
              <a:rPr lang="cs-CZ" sz="2000" dirty="0">
                <a:cs typeface="Arial" panose="020B0604020202020204" pitchFamily="34" charset="0"/>
              </a:rPr>
              <a:t>. Hnědý </a:t>
            </a:r>
            <a:r>
              <a:rPr lang="cs-CZ" sz="2000" b="1" dirty="0">
                <a:cs typeface="Arial" panose="020B0604020202020204" pitchFamily="34" charset="0"/>
              </a:rPr>
              <a:t>oxid </a:t>
            </a:r>
            <a:r>
              <a:rPr lang="cs-CZ" sz="2000" b="1" dirty="0" err="1">
                <a:cs typeface="Arial" panose="020B0604020202020204" pitchFamily="34" charset="0"/>
              </a:rPr>
              <a:t>ruthenatý</a:t>
            </a:r>
            <a:r>
              <a:rPr lang="cs-CZ" sz="2000" b="1" dirty="0">
                <a:cs typeface="Arial" panose="020B0604020202020204" pitchFamily="34" charset="0"/>
              </a:rPr>
              <a:t> </a:t>
            </a:r>
            <a:r>
              <a:rPr lang="cs-CZ" sz="2000" dirty="0" err="1">
                <a:cs typeface="Arial" panose="020B0604020202020204" pitchFamily="34" charset="0"/>
              </a:rPr>
              <a:t>RuO</a:t>
            </a:r>
            <a:r>
              <a:rPr lang="cs-CZ" sz="2000" dirty="0">
                <a:cs typeface="Arial" panose="020B0604020202020204" pitchFamily="34" charset="0"/>
              </a:rPr>
              <a:t> i černý </a:t>
            </a:r>
            <a:r>
              <a:rPr lang="cs-CZ" sz="2000" b="1" dirty="0">
                <a:cs typeface="Arial" panose="020B0604020202020204" pitchFamily="34" charset="0"/>
              </a:rPr>
              <a:t>oxid </a:t>
            </a:r>
            <a:r>
              <a:rPr lang="cs-CZ" sz="2000" b="1" dirty="0" err="1">
                <a:cs typeface="Arial" panose="020B0604020202020204" pitchFamily="34" charset="0"/>
              </a:rPr>
              <a:t>ruthenitý</a:t>
            </a:r>
            <a:r>
              <a:rPr lang="cs-CZ" sz="2000" b="1" dirty="0">
                <a:cs typeface="Arial" panose="020B0604020202020204" pitchFamily="34" charset="0"/>
              </a:rPr>
              <a:t> </a:t>
            </a:r>
            <a:r>
              <a:rPr lang="cs-CZ" sz="2000" dirty="0">
                <a:cs typeface="Arial" panose="020B0604020202020204" pitchFamily="34" charset="0"/>
              </a:rPr>
              <a:t>Ru</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 jsou stálé pouze v hydratované podobě, nedají se připravit přímou reakcí z prvků, </a:t>
            </a:r>
            <a:r>
              <a:rPr lang="cs-CZ" sz="2000" dirty="0" err="1">
                <a:cs typeface="Arial" panose="020B0604020202020204" pitchFamily="34" charset="0"/>
              </a:rPr>
              <a:t>získavají</a:t>
            </a:r>
            <a:r>
              <a:rPr lang="cs-CZ" sz="2000" dirty="0">
                <a:cs typeface="Arial" panose="020B0604020202020204" pitchFamily="34" charset="0"/>
              </a:rPr>
              <a:t> se z roztoků příslušných solí srážením pomocí hydroxidů alkalických kovů.</a:t>
            </a:r>
          </a:p>
          <a:p>
            <a:pPr algn="just"/>
            <a:endParaRPr lang="cs-CZ" sz="800" dirty="0">
              <a:cs typeface="Arial" panose="020B0604020202020204" pitchFamily="34" charset="0"/>
            </a:endParaRPr>
          </a:p>
          <a:p>
            <a:pPr algn="just"/>
            <a:r>
              <a:rPr lang="cs-CZ" sz="2000" dirty="0">
                <a:cs typeface="Arial" panose="020B0604020202020204" pitchFamily="34" charset="0"/>
              </a:rPr>
              <a:t>  Za zvýšeného tlaku reaguje ruthenium s oxidem uhelnatým za vzniku různých </a:t>
            </a:r>
            <a:r>
              <a:rPr lang="cs-CZ" sz="2000" b="1" dirty="0">
                <a:cs typeface="Arial" panose="020B0604020202020204" pitchFamily="34" charset="0"/>
              </a:rPr>
              <a:t>karbonylů</a:t>
            </a:r>
            <a:r>
              <a:rPr lang="cs-CZ" sz="2000" dirty="0">
                <a:cs typeface="Arial" panose="020B0604020202020204" pitchFamily="34" charset="0"/>
              </a:rPr>
              <a:t>, např. </a:t>
            </a:r>
            <a:r>
              <a:rPr lang="cs-CZ" sz="2000" dirty="0" err="1">
                <a:cs typeface="Arial" panose="020B0604020202020204" pitchFamily="34" charset="0"/>
              </a:rPr>
              <a:t>Ru</a:t>
            </a:r>
            <a:r>
              <a:rPr lang="cs-CZ" sz="2000" dirty="0">
                <a:cs typeface="Arial" panose="020B0604020202020204" pitchFamily="34" charset="0"/>
              </a:rPr>
              <a:t>(CO)</a:t>
            </a:r>
            <a:r>
              <a:rPr lang="cs-CZ" sz="2000" baseline="-25000" dirty="0">
                <a:cs typeface="Arial" panose="020B0604020202020204" pitchFamily="34" charset="0"/>
              </a:rPr>
              <a:t>4</a:t>
            </a:r>
            <a:r>
              <a:rPr lang="cs-CZ" sz="2000" dirty="0">
                <a:cs typeface="Arial" panose="020B0604020202020204" pitchFamily="34" charset="0"/>
              </a:rPr>
              <a:t>, </a:t>
            </a:r>
            <a:r>
              <a:rPr lang="cs-CZ" sz="2000" dirty="0" err="1">
                <a:cs typeface="Arial" panose="020B0604020202020204" pitchFamily="34" charset="0"/>
              </a:rPr>
              <a:t>Ru</a:t>
            </a:r>
            <a:r>
              <a:rPr lang="cs-CZ" sz="2000" dirty="0">
                <a:cs typeface="Arial" panose="020B0604020202020204" pitchFamily="34" charset="0"/>
              </a:rPr>
              <a:t>(CO)</a:t>
            </a:r>
            <a:r>
              <a:rPr lang="cs-CZ" sz="2000" baseline="-25000" dirty="0">
                <a:cs typeface="Arial" panose="020B0604020202020204" pitchFamily="34" charset="0"/>
              </a:rPr>
              <a:t>5</a:t>
            </a:r>
            <a:r>
              <a:rPr lang="cs-CZ" sz="2000" dirty="0">
                <a:cs typeface="Arial" panose="020B0604020202020204" pitchFamily="34" charset="0"/>
              </a:rPr>
              <a:t> nebo Ru</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9</a:t>
            </a:r>
            <a:r>
              <a:rPr lang="cs-CZ" sz="2000" dirty="0">
                <a:cs typeface="Arial" panose="020B0604020202020204" pitchFamily="34" charset="0"/>
              </a:rPr>
              <a:t>. </a:t>
            </a:r>
          </a:p>
          <a:p>
            <a:pPr algn="just"/>
            <a:endParaRPr lang="cs-CZ" sz="800" dirty="0">
              <a:cs typeface="Arial" panose="020B0604020202020204" pitchFamily="34" charset="0"/>
            </a:endParaRPr>
          </a:p>
          <a:p>
            <a:pPr algn="just"/>
            <a:r>
              <a:rPr lang="cs-CZ" sz="2000" dirty="0">
                <a:cs typeface="Arial" panose="020B0604020202020204" pitchFamily="34" charset="0"/>
              </a:rPr>
              <a:t>   Ochotně reaguje s fosforem za vzniku </a:t>
            </a:r>
            <a:r>
              <a:rPr lang="cs-CZ" sz="2000" b="1" dirty="0">
                <a:cs typeface="Arial" panose="020B0604020202020204" pitchFamily="34" charset="0"/>
              </a:rPr>
              <a:t>fosfidů</a:t>
            </a:r>
            <a:r>
              <a:rPr lang="cs-CZ" sz="2000" dirty="0">
                <a:cs typeface="Arial" panose="020B0604020202020204" pitchFamily="34" charset="0"/>
              </a:rPr>
              <a:t> RuP</a:t>
            </a:r>
            <a:r>
              <a:rPr lang="cs-CZ" sz="2000" baseline="-25000" dirty="0">
                <a:cs typeface="Arial" panose="020B0604020202020204" pitchFamily="34" charset="0"/>
              </a:rPr>
              <a:t>2</a:t>
            </a:r>
            <a:r>
              <a:rPr lang="cs-CZ" sz="2000" dirty="0">
                <a:cs typeface="Arial" panose="020B0604020202020204" pitchFamily="34" charset="0"/>
              </a:rPr>
              <a:t>, </a:t>
            </a:r>
            <a:r>
              <a:rPr lang="cs-CZ" sz="2000" dirty="0" err="1">
                <a:cs typeface="Arial" panose="020B0604020202020204" pitchFamily="34" charset="0"/>
              </a:rPr>
              <a:t>RuP</a:t>
            </a:r>
            <a:r>
              <a:rPr lang="cs-CZ" sz="2000" dirty="0">
                <a:cs typeface="Arial" panose="020B0604020202020204" pitchFamily="34" charset="0"/>
              </a:rPr>
              <a:t> a Ru</a:t>
            </a:r>
            <a:r>
              <a:rPr lang="cs-CZ" sz="2000" baseline="-25000" dirty="0">
                <a:cs typeface="Arial" panose="020B0604020202020204" pitchFamily="34" charset="0"/>
              </a:rPr>
              <a:t>2</a:t>
            </a:r>
            <a:r>
              <a:rPr lang="cs-CZ" sz="2000" dirty="0">
                <a:cs typeface="Arial" panose="020B0604020202020204" pitchFamily="34" charset="0"/>
              </a:rPr>
              <a:t>P i s arsenem za vzniku </a:t>
            </a:r>
            <a:r>
              <a:rPr lang="cs-CZ" sz="2000" b="1" dirty="0">
                <a:cs typeface="Arial" panose="020B0604020202020204" pitchFamily="34" charset="0"/>
              </a:rPr>
              <a:t>arsenidu</a:t>
            </a:r>
            <a:r>
              <a:rPr lang="cs-CZ" sz="2000" dirty="0">
                <a:cs typeface="Arial" panose="020B0604020202020204" pitchFamily="34" charset="0"/>
              </a:rPr>
              <a:t> RuAs</a:t>
            </a:r>
            <a:r>
              <a:rPr lang="cs-CZ" sz="2000" baseline="-25000" dirty="0">
                <a:cs typeface="Arial" panose="020B0604020202020204" pitchFamily="34" charset="0"/>
              </a:rPr>
              <a:t>2</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u="sng" dirty="0">
                <a:cs typeface="Arial" panose="020B0604020202020204" pitchFamily="34" charset="0"/>
              </a:rPr>
              <a:t>Vedle osmia je ruthenium jediným prvkem, který ve svých sloučeninách může vystupovat i v </a:t>
            </a:r>
            <a:r>
              <a:rPr lang="cs-CZ" sz="2000" b="1" u="sng" dirty="0">
                <a:cs typeface="Arial" panose="020B0604020202020204" pitchFamily="34" charset="0"/>
              </a:rPr>
              <a:t>oxidačním čísle VIII</a:t>
            </a:r>
            <a:r>
              <a:rPr lang="cs-CZ" sz="2000" dirty="0">
                <a:cs typeface="Arial" panose="020B0604020202020204" pitchFamily="34" charset="0"/>
              </a:rPr>
              <a:t>, v oxidačním stupni VIII existují i nestabilní sloučeniny xenonu.</a:t>
            </a:r>
          </a:p>
        </p:txBody>
      </p:sp>
    </p:spTree>
    <p:extLst>
      <p:ext uri="{BB962C8B-B14F-4D97-AF65-F5344CB8AC3E}">
        <p14:creationId xmlns:p14="http://schemas.microsoft.com/office/powerpoint/2010/main" val="28730300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86964"/>
            <a:ext cx="8763000" cy="5139869"/>
          </a:xfrm>
          <a:prstGeom prst="rect">
            <a:avLst/>
          </a:prstGeom>
        </p:spPr>
        <p:txBody>
          <a:bodyPr wrap="square">
            <a:spAutoFit/>
          </a:bodyPr>
          <a:lstStyle/>
          <a:p>
            <a:pPr algn="just"/>
            <a:r>
              <a:rPr lang="cs-CZ" sz="2000" b="1" dirty="0" err="1">
                <a:cs typeface="Arial" panose="020B0604020202020204" pitchFamily="34" charset="0"/>
              </a:rPr>
              <a:t>Ruthenidy</a:t>
            </a:r>
            <a:r>
              <a:rPr lang="cs-CZ" sz="2000" dirty="0">
                <a:cs typeface="Arial" panose="020B0604020202020204" pitchFamily="34" charset="0"/>
              </a:rPr>
              <a:t> jsou málo rozšířené sloučeniny, ve kterých vystupuje ruthenium v záporném oxidačním stavu -II. Existuje několik </a:t>
            </a:r>
            <a:r>
              <a:rPr lang="cs-CZ" sz="2000" dirty="0" err="1">
                <a:cs typeface="Arial" panose="020B0604020202020204" pitchFamily="34" charset="0"/>
              </a:rPr>
              <a:t>ruthenidů</a:t>
            </a:r>
            <a:r>
              <a:rPr lang="cs-CZ" sz="2000" dirty="0">
                <a:cs typeface="Arial" panose="020B0604020202020204" pitchFamily="34" charset="0"/>
              </a:rPr>
              <a:t> lanthanoidů, např. </a:t>
            </a:r>
            <a:r>
              <a:rPr lang="cs-CZ" sz="2000" dirty="0" err="1">
                <a:cs typeface="Arial" panose="020B0604020202020204" pitchFamily="34" charset="0"/>
              </a:rPr>
              <a:t>ruthenid</a:t>
            </a:r>
            <a:r>
              <a:rPr lang="cs-CZ" sz="2000" dirty="0">
                <a:cs typeface="Arial" panose="020B0604020202020204" pitchFamily="34" charset="0"/>
              </a:rPr>
              <a:t> ceričitý CeRu</a:t>
            </a:r>
            <a:r>
              <a:rPr lang="cs-CZ" sz="2000" baseline="-25000" dirty="0">
                <a:cs typeface="Arial" panose="020B0604020202020204" pitchFamily="34" charset="0"/>
              </a:rPr>
              <a:t>2</a:t>
            </a:r>
            <a:r>
              <a:rPr lang="cs-CZ" sz="2000" dirty="0">
                <a:cs typeface="Arial" panose="020B0604020202020204" pitchFamily="34" charset="0"/>
              </a:rPr>
              <a:t>, který se uplatňuje při výzkumu supravodivosti. Ruthenium má silný sklon k tvorbě barevných komplexních sloučenin.</a:t>
            </a:r>
            <a:endParaRPr lang="en-US" sz="2000" dirty="0">
              <a:cs typeface="Arial" panose="020B0604020202020204" pitchFamily="34" charset="0"/>
            </a:endParaRPr>
          </a:p>
          <a:p>
            <a:pPr algn="just"/>
            <a:endParaRPr lang="en-US" sz="2000" dirty="0">
              <a:cs typeface="Arial" panose="020B0604020202020204" pitchFamily="34" charset="0"/>
            </a:endParaRPr>
          </a:p>
          <a:p>
            <a:pPr algn="just"/>
            <a:r>
              <a:rPr lang="cs-CZ" sz="2000" dirty="0">
                <a:cs typeface="Arial" panose="020B0604020202020204" pitchFamily="34" charset="0"/>
              </a:rPr>
              <a:t>  </a:t>
            </a:r>
            <a:r>
              <a:rPr lang="cs-CZ" sz="2000" dirty="0" err="1">
                <a:cs typeface="Arial" panose="020B0604020202020204" pitchFamily="34" charset="0"/>
              </a:rPr>
              <a:t>Ru</a:t>
            </a:r>
            <a:r>
              <a:rPr lang="cs-CZ" sz="2000" dirty="0">
                <a:cs typeface="Arial" panose="020B0604020202020204" pitchFamily="34" charset="0"/>
              </a:rPr>
              <a:t> = </a:t>
            </a:r>
            <a:r>
              <a:rPr lang="cs-CZ" sz="2000" u="sng" dirty="0">
                <a:cs typeface="Arial" panose="020B0604020202020204" pitchFamily="34" charset="0"/>
              </a:rPr>
              <a:t>nejvzácnější</a:t>
            </a:r>
            <a:r>
              <a:rPr lang="cs-CZ" sz="2000" dirty="0">
                <a:cs typeface="Arial" panose="020B0604020202020204" pitchFamily="34" charset="0"/>
              </a:rPr>
              <a:t>, nikoliv však nejdražší </a:t>
            </a:r>
            <a:r>
              <a:rPr lang="cs-CZ" sz="2000" u="sng" dirty="0">
                <a:cs typeface="Arial" panose="020B0604020202020204" pitchFamily="34" charset="0"/>
              </a:rPr>
              <a:t>platinový kov</a:t>
            </a:r>
            <a:r>
              <a:rPr lang="cs-CZ" sz="2000" dirty="0">
                <a:cs typeface="Arial" panose="020B0604020202020204" pitchFamily="34" charset="0"/>
              </a:rPr>
              <a:t>. V přírodě se ruthenium vyskytuje jako ryzí kov velice vzácně v platinových rudách, obvykle v doprovodu rhodia, paladia, osmia, iridia a platiny. Pro průmyslovou těžbu má rozhodující význam niklová ruda pentlandit (</a:t>
            </a:r>
            <a:r>
              <a:rPr lang="cs-CZ" sz="2000" dirty="0" err="1">
                <a:cs typeface="Arial" panose="020B0604020202020204" pitchFamily="34" charset="0"/>
              </a:rPr>
              <a:t>Ni,Fe</a:t>
            </a:r>
            <a:r>
              <a:rPr lang="cs-CZ" sz="2000" dirty="0">
                <a:cs typeface="Arial" panose="020B0604020202020204" pitchFamily="34" charset="0"/>
              </a:rPr>
              <a:t>)</a:t>
            </a:r>
            <a:r>
              <a:rPr lang="cs-CZ" sz="2000" baseline="-25000" dirty="0">
                <a:cs typeface="Arial" panose="020B0604020202020204" pitchFamily="34" charset="0"/>
              </a:rPr>
              <a:t>9</a:t>
            </a:r>
            <a:r>
              <a:rPr lang="cs-CZ" sz="2000" dirty="0">
                <a:cs typeface="Arial" panose="020B0604020202020204" pitchFamily="34" charset="0"/>
              </a:rPr>
              <a:t>S</a:t>
            </a:r>
            <a:r>
              <a:rPr lang="cs-CZ" sz="2000" baseline="-25000" dirty="0">
                <a:cs typeface="Arial" panose="020B0604020202020204" pitchFamily="34" charset="0"/>
              </a:rPr>
              <a:t>8</a:t>
            </a:r>
            <a:r>
              <a:rPr lang="cs-CZ" sz="2000" dirty="0">
                <a:cs typeface="Arial" panose="020B0604020202020204" pitchFamily="34" charset="0"/>
              </a:rPr>
              <a:t>, ve které se ruthenium téměř vždy vyskytuje jako doprovodný kov.</a:t>
            </a:r>
          </a:p>
          <a:p>
            <a:pPr algn="just"/>
            <a:endParaRPr lang="en-US" sz="800" dirty="0">
              <a:cs typeface="Arial" panose="020B0604020202020204" pitchFamily="34" charset="0"/>
            </a:endParaRPr>
          </a:p>
          <a:p>
            <a:pPr algn="just"/>
            <a:r>
              <a:rPr lang="cs-CZ" sz="2000" dirty="0">
                <a:cs typeface="Arial" panose="020B0604020202020204" pitchFamily="34" charset="0"/>
              </a:rPr>
              <a:t>  Hlavním zdrojem pro průmyslovou výrobu ruthenia jsou odpadní anodové kaly po elektrolytické rafinaci niklu a mědi. Kaly se nejprve taví s peroxidem sodným, ruthenium se oxiduje na rozpustné soli. Po rozpuštění ve vodě je pomocí chloridu amonného vysráženo jako </a:t>
            </a:r>
            <a:r>
              <a:rPr lang="cs-CZ" sz="2000" dirty="0" err="1">
                <a:cs typeface="Arial" panose="020B0604020202020204" pitchFamily="34" charset="0"/>
              </a:rPr>
              <a:t>hexachlororutheničitan</a:t>
            </a:r>
            <a:r>
              <a:rPr lang="cs-CZ" sz="2000" dirty="0">
                <a:cs typeface="Arial" panose="020B0604020202020204" pitchFamily="34" charset="0"/>
              </a:rPr>
              <a:t> amonný, ze kterého se redukcí vodíkem připraví práškové ruthenium:</a:t>
            </a:r>
          </a:p>
          <a:p>
            <a:pPr algn="ctr"/>
            <a:r>
              <a:rPr lang="cs-CZ" sz="2000" dirty="0">
                <a:cs typeface="Arial" panose="020B0604020202020204" pitchFamily="34" charset="0"/>
              </a:rPr>
              <a:t>(NH</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[RuCl</a:t>
            </a:r>
            <a:r>
              <a:rPr lang="cs-CZ" sz="2000" baseline="-25000" dirty="0">
                <a:cs typeface="Arial" panose="020B0604020202020204" pitchFamily="34" charset="0"/>
              </a:rPr>
              <a:t>6</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 → </a:t>
            </a:r>
            <a:r>
              <a:rPr lang="cs-CZ" sz="2000" dirty="0" err="1">
                <a:cs typeface="Arial" panose="020B0604020202020204" pitchFamily="34" charset="0"/>
              </a:rPr>
              <a:t>Ru</a:t>
            </a:r>
            <a:r>
              <a:rPr lang="cs-CZ" sz="2000" dirty="0">
                <a:cs typeface="Arial" panose="020B0604020202020204" pitchFamily="34" charset="0"/>
              </a:rPr>
              <a:t> + 2NH</a:t>
            </a:r>
            <a:r>
              <a:rPr lang="cs-CZ" sz="2000" baseline="-25000" dirty="0">
                <a:cs typeface="Arial" panose="020B0604020202020204" pitchFamily="34" charset="0"/>
              </a:rPr>
              <a:t>4</a:t>
            </a:r>
            <a:r>
              <a:rPr lang="cs-CZ" sz="2000" dirty="0">
                <a:cs typeface="Arial" panose="020B0604020202020204" pitchFamily="34" charset="0"/>
              </a:rPr>
              <a:t>Cl + 4HCl </a:t>
            </a:r>
          </a:p>
        </p:txBody>
      </p:sp>
      <p:sp>
        <p:nvSpPr>
          <p:cNvPr id="4" name="TextovéPole 3">
            <a:extLst>
              <a:ext uri="{FF2B5EF4-FFF2-40B4-BE49-F238E27FC236}">
                <a16:creationId xmlns:a16="http://schemas.microsoft.com/office/drawing/2014/main" id="{1F426665-CC04-479D-BFDA-286178D8E774}"/>
              </a:ext>
            </a:extLst>
          </p:cNvPr>
          <p:cNvSpPr txBox="1"/>
          <p:nvPr/>
        </p:nvSpPr>
        <p:spPr>
          <a:xfrm>
            <a:off x="152400" y="5791200"/>
            <a:ext cx="8763000" cy="707886"/>
          </a:xfrm>
          <a:prstGeom prst="rect">
            <a:avLst/>
          </a:prstGeom>
          <a:noFill/>
        </p:spPr>
        <p:txBody>
          <a:bodyPr wrap="square">
            <a:spAutoFit/>
          </a:bodyPr>
          <a:lstStyle/>
          <a:p>
            <a:pPr algn="just"/>
            <a:r>
              <a:rPr lang="cs-CZ" sz="2000" dirty="0">
                <a:cs typeface="Arial" panose="020B0604020202020204" pitchFamily="34" charset="0"/>
              </a:rPr>
              <a:t>Ruthenium se využívá jako </a:t>
            </a:r>
            <a:r>
              <a:rPr lang="cs-CZ" sz="2000" b="1" dirty="0">
                <a:cs typeface="Arial" panose="020B0604020202020204" pitchFamily="34" charset="0"/>
              </a:rPr>
              <a:t>katalyzátor</a:t>
            </a:r>
            <a:r>
              <a:rPr lang="cs-CZ" sz="2000" dirty="0">
                <a:cs typeface="Arial" panose="020B0604020202020204" pitchFamily="34" charset="0"/>
              </a:rPr>
              <a:t> celé řady chemických reakcí, velice dobře katalyzuje např. syntézu amoniaku z vodíku a dusíku. </a:t>
            </a:r>
          </a:p>
        </p:txBody>
      </p:sp>
    </p:spTree>
    <p:extLst>
      <p:ext uri="{BB962C8B-B14F-4D97-AF65-F5344CB8AC3E}">
        <p14:creationId xmlns:p14="http://schemas.microsoft.com/office/powerpoint/2010/main" val="21132763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763000" cy="707886"/>
          </a:xfrm>
          <a:prstGeom prst="rect">
            <a:avLst/>
          </a:prstGeom>
        </p:spPr>
        <p:txBody>
          <a:bodyPr wrap="square">
            <a:spAutoFit/>
          </a:bodyPr>
          <a:lstStyle/>
          <a:p>
            <a:pPr algn="just"/>
            <a:r>
              <a:rPr lang="cs-CZ" sz="2000" dirty="0">
                <a:cs typeface="Arial" panose="020B0604020202020204" pitchFamily="34" charset="0"/>
              </a:rPr>
              <a:t>Ruthenium se používá k </a:t>
            </a:r>
            <a:r>
              <a:rPr lang="cs-CZ" sz="2000" b="1" dirty="0">
                <a:cs typeface="Arial" panose="020B0604020202020204" pitchFamily="34" charset="0"/>
              </a:rPr>
              <a:t>legování slitin titanu</a:t>
            </a:r>
            <a:r>
              <a:rPr lang="cs-CZ" sz="2000" dirty="0">
                <a:cs typeface="Arial" panose="020B0604020202020204" pitchFamily="34" charset="0"/>
              </a:rPr>
              <a:t>, přídavek 0,1 % </a:t>
            </a:r>
            <a:r>
              <a:rPr lang="cs-CZ" sz="2000" dirty="0" err="1">
                <a:cs typeface="Arial" panose="020B0604020202020204" pitchFamily="34" charset="0"/>
              </a:rPr>
              <a:t>Ru</a:t>
            </a:r>
            <a:r>
              <a:rPr lang="cs-CZ" sz="2000" dirty="0">
                <a:cs typeface="Arial" panose="020B0604020202020204" pitchFamily="34" charset="0"/>
              </a:rPr>
              <a:t> k titanu podstatným způsobem zlepšuje jeho chemickou odolnost.</a:t>
            </a:r>
          </a:p>
        </p:txBody>
      </p:sp>
      <p:pic>
        <p:nvPicPr>
          <p:cNvPr id="4" name="Obrázek 3">
            <a:extLst>
              <a:ext uri="{FF2B5EF4-FFF2-40B4-BE49-F238E27FC236}">
                <a16:creationId xmlns:a16="http://schemas.microsoft.com/office/drawing/2014/main" id="{7E0550F0-4CA1-4F43-9E9A-E236C9A7A548}"/>
              </a:ext>
            </a:extLst>
          </p:cNvPr>
          <p:cNvPicPr>
            <a:picLocks noChangeAspect="1"/>
          </p:cNvPicPr>
          <p:nvPr/>
        </p:nvPicPr>
        <p:blipFill>
          <a:blip r:embed="rId2"/>
          <a:stretch>
            <a:fillRect/>
          </a:stretch>
        </p:blipFill>
        <p:spPr>
          <a:xfrm>
            <a:off x="6110555" y="5041022"/>
            <a:ext cx="1057977" cy="1636174"/>
          </a:xfrm>
          <a:prstGeom prst="rect">
            <a:avLst/>
          </a:prstGeom>
        </p:spPr>
      </p:pic>
      <p:sp>
        <p:nvSpPr>
          <p:cNvPr id="6" name="TextovéPole 5">
            <a:extLst>
              <a:ext uri="{FF2B5EF4-FFF2-40B4-BE49-F238E27FC236}">
                <a16:creationId xmlns:a16="http://schemas.microsoft.com/office/drawing/2014/main" id="{4E250A85-4CED-4090-9150-36320A09E54E}"/>
              </a:ext>
            </a:extLst>
          </p:cNvPr>
          <p:cNvSpPr txBox="1"/>
          <p:nvPr/>
        </p:nvSpPr>
        <p:spPr>
          <a:xfrm>
            <a:off x="133564" y="5333640"/>
            <a:ext cx="7162800" cy="400110"/>
          </a:xfrm>
          <a:prstGeom prst="rect">
            <a:avLst/>
          </a:prstGeom>
          <a:noFill/>
        </p:spPr>
        <p:txBody>
          <a:bodyPr wrap="square">
            <a:spAutoFit/>
          </a:bodyPr>
          <a:lstStyle/>
          <a:p>
            <a:pPr algn="just"/>
            <a:r>
              <a:rPr lang="cs-CZ" sz="2000" b="1" dirty="0" err="1">
                <a:cs typeface="Arial" panose="020B0604020202020204" pitchFamily="34" charset="0"/>
              </a:rPr>
              <a:t>Ruthenocen</a:t>
            </a:r>
            <a:r>
              <a:rPr lang="cs-CZ" sz="2000" dirty="0">
                <a:cs typeface="Arial" panose="020B0604020202020204" pitchFamily="34" charset="0"/>
              </a:rPr>
              <a:t> je žlutá </a:t>
            </a:r>
            <a:r>
              <a:rPr lang="cs-CZ" sz="2000" dirty="0" err="1">
                <a:cs typeface="Arial" panose="020B0604020202020204" pitchFamily="34" charset="0"/>
              </a:rPr>
              <a:t>organorutheniová</a:t>
            </a:r>
            <a:r>
              <a:rPr lang="cs-CZ" sz="2000" dirty="0">
                <a:cs typeface="Arial" panose="020B0604020202020204" pitchFamily="34" charset="0"/>
              </a:rPr>
              <a:t> sloučenina.</a:t>
            </a:r>
          </a:p>
        </p:txBody>
      </p:sp>
      <p:pic>
        <p:nvPicPr>
          <p:cNvPr id="1026" name="Picture 2" descr="Ruthenocene - Wikiwand">
            <a:extLst>
              <a:ext uri="{FF2B5EF4-FFF2-40B4-BE49-F238E27FC236}">
                <a16:creationId xmlns:a16="http://schemas.microsoft.com/office/drawing/2014/main" id="{C52D0139-484E-450B-8304-62A626C82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364" y="4860218"/>
            <a:ext cx="1779401" cy="1997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D model krystalové struktury">
            <a:extLst>
              <a:ext uri="{FF2B5EF4-FFF2-40B4-BE49-F238E27FC236}">
                <a16:creationId xmlns:a16="http://schemas.microsoft.com/office/drawing/2014/main" id="{2CD41972-A3F6-4893-8E81-F7FA9885F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311" y="2192133"/>
            <a:ext cx="2095500" cy="15811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DAA13CF9-2011-4EC7-846A-057D95315839}"/>
              </a:ext>
            </a:extLst>
          </p:cNvPr>
          <p:cNvSpPr txBox="1"/>
          <p:nvPr/>
        </p:nvSpPr>
        <p:spPr>
          <a:xfrm>
            <a:off x="133564" y="3752490"/>
            <a:ext cx="8758292" cy="1323439"/>
          </a:xfrm>
          <a:prstGeom prst="rect">
            <a:avLst/>
          </a:prstGeom>
          <a:noFill/>
        </p:spPr>
        <p:txBody>
          <a:bodyPr wrap="square">
            <a:spAutoFit/>
          </a:bodyPr>
          <a:lstStyle/>
          <a:p>
            <a:pPr algn="just"/>
            <a:r>
              <a:rPr lang="cs-CZ" sz="2000" b="1" dirty="0" err="1">
                <a:cs typeface="Arial" panose="020B0604020202020204" pitchFamily="34" charset="0"/>
              </a:rPr>
              <a:t>Rutheničitan</a:t>
            </a:r>
            <a:r>
              <a:rPr lang="cs-CZ" sz="2000" b="1" dirty="0">
                <a:cs typeface="Arial" panose="020B0604020202020204" pitchFamily="34" charset="0"/>
              </a:rPr>
              <a:t> strontnatý </a:t>
            </a:r>
            <a:r>
              <a:rPr lang="cs-CZ" sz="2000" dirty="0">
                <a:cs typeface="Arial" panose="020B0604020202020204" pitchFamily="34" charset="0"/>
              </a:rPr>
              <a:t>Sr</a:t>
            </a:r>
            <a:r>
              <a:rPr lang="cs-CZ" sz="2000" baseline="-25000" dirty="0">
                <a:cs typeface="Arial" panose="020B0604020202020204" pitchFamily="34" charset="0"/>
              </a:rPr>
              <a:t>2</a:t>
            </a:r>
            <a:r>
              <a:rPr lang="cs-CZ" sz="2000" dirty="0">
                <a:cs typeface="Arial" panose="020B0604020202020204" pitchFamily="34" charset="0"/>
              </a:rPr>
              <a:t>RuO</a:t>
            </a:r>
            <a:r>
              <a:rPr lang="cs-CZ" sz="2000" baseline="-25000" dirty="0">
                <a:cs typeface="Arial" panose="020B0604020202020204" pitchFamily="34" charset="0"/>
              </a:rPr>
              <a:t>4</a:t>
            </a:r>
            <a:r>
              <a:rPr lang="cs-CZ" sz="2000" dirty="0">
                <a:cs typeface="Arial" panose="020B0604020202020204" pitchFamily="34" charset="0"/>
              </a:rPr>
              <a:t> je vysokoteplotní supravodič. </a:t>
            </a:r>
          </a:p>
          <a:p>
            <a:pPr algn="just"/>
            <a:endParaRPr lang="cs-CZ" sz="2000" dirty="0">
              <a:cs typeface="Arial" panose="020B0604020202020204" pitchFamily="34" charset="0"/>
            </a:endParaRPr>
          </a:p>
          <a:p>
            <a:pPr algn="just"/>
            <a:r>
              <a:rPr lang="cs-CZ" sz="2000" b="1" dirty="0">
                <a:cs typeface="Arial" panose="020B0604020202020204" pitchFamily="34" charset="0"/>
              </a:rPr>
              <a:t>Boridy</a:t>
            </a:r>
            <a:r>
              <a:rPr lang="cs-CZ" sz="2000" dirty="0">
                <a:cs typeface="Arial" panose="020B0604020202020204" pitchFamily="34" charset="0"/>
              </a:rPr>
              <a:t> RuB</a:t>
            </a:r>
            <a:r>
              <a:rPr lang="cs-CZ" sz="2000" baseline="-25000" dirty="0">
                <a:cs typeface="Arial" panose="020B0604020202020204" pitchFamily="34" charset="0"/>
              </a:rPr>
              <a:t>2</a:t>
            </a:r>
            <a:r>
              <a:rPr lang="cs-CZ" sz="2000" dirty="0">
                <a:cs typeface="Arial" panose="020B0604020202020204" pitchFamily="34" charset="0"/>
              </a:rPr>
              <a:t> a Ru</a:t>
            </a:r>
            <a:r>
              <a:rPr lang="cs-CZ" sz="2000" baseline="-25000" dirty="0">
                <a:cs typeface="Arial" panose="020B0604020202020204" pitchFamily="34" charset="0"/>
              </a:rPr>
              <a:t>2</a:t>
            </a:r>
            <a:r>
              <a:rPr lang="cs-CZ" sz="2000" dirty="0">
                <a:cs typeface="Arial" panose="020B0604020202020204" pitchFamily="34" charset="0"/>
              </a:rPr>
              <a:t>B</a:t>
            </a:r>
            <a:r>
              <a:rPr lang="cs-CZ" sz="2000" baseline="-25000" dirty="0">
                <a:cs typeface="Arial" panose="020B0604020202020204" pitchFamily="34" charset="0"/>
              </a:rPr>
              <a:t>3</a:t>
            </a:r>
            <a:r>
              <a:rPr lang="cs-CZ" sz="2000" dirty="0">
                <a:cs typeface="Arial" panose="020B0604020202020204" pitchFamily="34" charset="0"/>
              </a:rPr>
              <a:t> se vyznačují extrémní tvrdostí a používají se k výrobě speciálních nástrojů.</a:t>
            </a:r>
          </a:p>
        </p:txBody>
      </p:sp>
      <p:sp>
        <p:nvSpPr>
          <p:cNvPr id="12" name="TextovéPole 11">
            <a:extLst>
              <a:ext uri="{FF2B5EF4-FFF2-40B4-BE49-F238E27FC236}">
                <a16:creationId xmlns:a16="http://schemas.microsoft.com/office/drawing/2014/main" id="{91C99A81-C397-4A84-8016-F6E2E32DD328}"/>
              </a:ext>
            </a:extLst>
          </p:cNvPr>
          <p:cNvSpPr txBox="1"/>
          <p:nvPr/>
        </p:nvSpPr>
        <p:spPr>
          <a:xfrm>
            <a:off x="231168" y="1184380"/>
            <a:ext cx="6398232" cy="707886"/>
          </a:xfrm>
          <a:prstGeom prst="rect">
            <a:avLst/>
          </a:prstGeom>
          <a:noFill/>
        </p:spPr>
        <p:txBody>
          <a:bodyPr wrap="square">
            <a:spAutoFit/>
          </a:bodyPr>
          <a:lstStyle/>
          <a:p>
            <a:pPr algn="just"/>
            <a:r>
              <a:rPr lang="cs-CZ" sz="2000" b="1" dirty="0">
                <a:cs typeface="Arial" panose="020B0604020202020204" pitchFamily="34" charset="0"/>
              </a:rPr>
              <a:t>Oxid </a:t>
            </a:r>
            <a:r>
              <a:rPr lang="cs-CZ" sz="2000" b="1" dirty="0" err="1">
                <a:cs typeface="Arial" panose="020B0604020202020204" pitchFamily="34" charset="0"/>
              </a:rPr>
              <a:t>rutheničelý</a:t>
            </a:r>
            <a:r>
              <a:rPr lang="cs-CZ" sz="2000" b="1" dirty="0">
                <a:cs typeface="Arial" panose="020B0604020202020204" pitchFamily="34" charset="0"/>
              </a:rPr>
              <a:t> </a:t>
            </a:r>
            <a:r>
              <a:rPr lang="cs-CZ" sz="2000" dirty="0">
                <a:cs typeface="Arial" panose="020B0604020202020204" pitchFamily="34" charset="0"/>
              </a:rPr>
              <a:t>RuO</a:t>
            </a:r>
            <a:r>
              <a:rPr lang="cs-CZ" sz="2000" baseline="-25000" dirty="0">
                <a:cs typeface="Arial" panose="020B0604020202020204" pitchFamily="34" charset="0"/>
              </a:rPr>
              <a:t>4</a:t>
            </a:r>
            <a:r>
              <a:rPr lang="cs-CZ" sz="2000" dirty="0">
                <a:cs typeface="Arial" panose="020B0604020202020204" pitchFamily="34" charset="0"/>
              </a:rPr>
              <a:t> oxiduje prakticky všechny uhlovodíky a využívá se v laboratorní praxi. </a:t>
            </a:r>
          </a:p>
        </p:txBody>
      </p:sp>
      <p:sp>
        <p:nvSpPr>
          <p:cNvPr id="14" name="TextovéPole 13">
            <a:extLst>
              <a:ext uri="{FF2B5EF4-FFF2-40B4-BE49-F238E27FC236}">
                <a16:creationId xmlns:a16="http://schemas.microsoft.com/office/drawing/2014/main" id="{CB79E388-4402-4C5B-B70D-809783D3C7EE}"/>
              </a:ext>
            </a:extLst>
          </p:cNvPr>
          <p:cNvSpPr txBox="1"/>
          <p:nvPr/>
        </p:nvSpPr>
        <p:spPr>
          <a:xfrm>
            <a:off x="242167" y="2297045"/>
            <a:ext cx="6398232" cy="1015663"/>
          </a:xfrm>
          <a:prstGeom prst="rect">
            <a:avLst/>
          </a:prstGeom>
          <a:noFill/>
        </p:spPr>
        <p:txBody>
          <a:bodyPr wrap="square">
            <a:spAutoFit/>
          </a:bodyPr>
          <a:lstStyle/>
          <a:p>
            <a:pPr algn="just"/>
            <a:r>
              <a:rPr lang="cs-CZ" sz="2000" b="1" dirty="0">
                <a:cs typeface="Arial" panose="020B0604020202020204" pitchFamily="34" charset="0"/>
              </a:rPr>
              <a:t>Oxid </a:t>
            </a:r>
            <a:r>
              <a:rPr lang="cs-CZ" sz="2000" b="1" dirty="0" err="1">
                <a:cs typeface="Arial" panose="020B0604020202020204" pitchFamily="34" charset="0"/>
              </a:rPr>
              <a:t>rutheničitý</a:t>
            </a:r>
            <a:r>
              <a:rPr lang="cs-CZ" sz="2000" b="1" dirty="0">
                <a:cs typeface="Arial" panose="020B0604020202020204" pitchFamily="34" charset="0"/>
              </a:rPr>
              <a:t> </a:t>
            </a:r>
            <a:r>
              <a:rPr lang="cs-CZ" sz="2000" dirty="0">
                <a:cs typeface="Arial" panose="020B0604020202020204" pitchFamily="34" charset="0"/>
              </a:rPr>
              <a:t>RuO</a:t>
            </a:r>
            <a:r>
              <a:rPr lang="cs-CZ" sz="2000" baseline="-25000" dirty="0">
                <a:cs typeface="Arial" panose="020B0604020202020204" pitchFamily="34" charset="0"/>
              </a:rPr>
              <a:t>2</a:t>
            </a:r>
            <a:r>
              <a:rPr lang="cs-CZ" sz="2000" dirty="0">
                <a:cs typeface="Arial" panose="020B0604020202020204" pitchFamily="34" charset="0"/>
              </a:rPr>
              <a:t> se používá jako katalyzátor při chemické výrobě chloru nebo k povrchové úpravě elektrod. Je strukturně podobný rutilu (TiO</a:t>
            </a:r>
            <a:r>
              <a:rPr lang="cs-CZ" sz="2000" baseline="-25000" dirty="0">
                <a:cs typeface="Arial" panose="020B0604020202020204" pitchFamily="34" charset="0"/>
              </a:rPr>
              <a:t>2</a:t>
            </a:r>
            <a:r>
              <a:rPr lang="cs-CZ" sz="2000" dirty="0">
                <a:cs typeface="Arial" panose="020B0604020202020204" pitchFamily="34" charset="0"/>
              </a:rPr>
              <a:t>).</a:t>
            </a:r>
          </a:p>
        </p:txBody>
      </p:sp>
      <p:pic>
        <p:nvPicPr>
          <p:cNvPr id="1030" name="Picture 6" descr="upload.wikimedia.org/wikipedia/commons/thumb/0/...">
            <a:extLst>
              <a:ext uri="{FF2B5EF4-FFF2-40B4-BE49-F238E27FC236}">
                <a16:creationId xmlns:a16="http://schemas.microsoft.com/office/drawing/2014/main" id="{486E1F6B-B0A1-492C-B800-D3C77F1595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3977" y="870711"/>
            <a:ext cx="1285875"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9949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152400"/>
            <a:ext cx="8991600" cy="6063198"/>
          </a:xfrm>
          <a:prstGeom prst="rect">
            <a:avLst/>
          </a:prstGeom>
        </p:spPr>
        <p:txBody>
          <a:bodyPr wrap="square">
            <a:spAutoFit/>
          </a:bodyPr>
          <a:lstStyle/>
          <a:p>
            <a:pPr algn="ctr"/>
            <a:r>
              <a:rPr lang="cs-CZ" sz="2800" b="1" dirty="0">
                <a:cs typeface="Arial" panose="020B0604020202020204" pitchFamily="34" charset="0"/>
              </a:rPr>
              <a:t>Rhodium</a:t>
            </a:r>
            <a:endParaRPr lang="cs-CZ" sz="2800" dirty="0">
              <a:cs typeface="Arial" panose="020B0604020202020204" pitchFamily="34" charset="0"/>
            </a:endParaRPr>
          </a:p>
          <a:p>
            <a:endParaRPr lang="cs-CZ" sz="2000" dirty="0">
              <a:cs typeface="Arial" panose="020B0604020202020204" pitchFamily="34" charset="0"/>
            </a:endParaRPr>
          </a:p>
          <a:p>
            <a:r>
              <a:rPr lang="cs-CZ" sz="2000" dirty="0">
                <a:cs typeface="Arial" panose="020B0604020202020204" pitchFamily="34" charset="0"/>
              </a:rPr>
              <a:t>=  bílý tažný kov. V práškové formě má světlešedou barvu. </a:t>
            </a:r>
          </a:p>
          <a:p>
            <a:r>
              <a:rPr lang="cs-CZ" sz="2000" dirty="0">
                <a:cs typeface="Arial" panose="020B0604020202020204" pitchFamily="34" charset="0"/>
              </a:rPr>
              <a:t>  Čisté rhodium se vyznačuje mimořádně vysokou odolností vůči všem kyselinám, reaguje pouze s lučavkou královskou za vzniku kyseliny </a:t>
            </a:r>
            <a:r>
              <a:rPr lang="cs-CZ" sz="2000" dirty="0" err="1">
                <a:cs typeface="Arial" panose="020B0604020202020204" pitchFamily="34" charset="0"/>
              </a:rPr>
              <a:t>hexachlororhodité</a:t>
            </a:r>
            <a:r>
              <a:rPr lang="cs-CZ" sz="2000" dirty="0">
                <a:cs typeface="Arial" panose="020B0604020202020204" pitchFamily="34" charset="0"/>
              </a:rPr>
              <a:t>:</a:t>
            </a:r>
          </a:p>
          <a:p>
            <a:pPr algn="ctr"/>
            <a:r>
              <a:rPr lang="cs-CZ" sz="2000" dirty="0" err="1">
                <a:cs typeface="Arial" panose="020B0604020202020204" pitchFamily="34" charset="0"/>
              </a:rPr>
              <a:t>Rh</a:t>
            </a:r>
            <a:r>
              <a:rPr lang="cs-CZ" sz="2000" dirty="0">
                <a:cs typeface="Arial" panose="020B0604020202020204" pitchFamily="34" charset="0"/>
              </a:rPr>
              <a:t> + HNO</a:t>
            </a:r>
            <a:r>
              <a:rPr lang="cs-CZ" sz="2000" baseline="-25000" dirty="0">
                <a:cs typeface="Arial" panose="020B0604020202020204" pitchFamily="34" charset="0"/>
              </a:rPr>
              <a:t>3</a:t>
            </a:r>
            <a:r>
              <a:rPr lang="cs-CZ" sz="2000" dirty="0">
                <a:cs typeface="Arial" panose="020B0604020202020204" pitchFamily="34" charset="0"/>
              </a:rPr>
              <a:t> + 6HCl → H</a:t>
            </a:r>
            <a:r>
              <a:rPr lang="cs-CZ" sz="2000" baseline="-25000" dirty="0">
                <a:cs typeface="Arial" panose="020B0604020202020204" pitchFamily="34" charset="0"/>
              </a:rPr>
              <a:t>3</a:t>
            </a:r>
            <a:r>
              <a:rPr lang="cs-CZ" sz="2000" dirty="0">
                <a:cs typeface="Arial" panose="020B0604020202020204" pitchFamily="34" charset="0"/>
              </a:rPr>
              <a:t>[RhCl</a:t>
            </a:r>
            <a:r>
              <a:rPr lang="cs-CZ" sz="2000" baseline="-25000" dirty="0">
                <a:cs typeface="Arial" panose="020B0604020202020204" pitchFamily="34" charset="0"/>
              </a:rPr>
              <a:t>6</a:t>
            </a:r>
            <a:r>
              <a:rPr lang="cs-CZ" sz="2000" dirty="0">
                <a:cs typeface="Arial" panose="020B0604020202020204" pitchFamily="34" charset="0"/>
              </a:rPr>
              <a:t>] + NO + 2H</a:t>
            </a:r>
            <a:r>
              <a:rPr lang="cs-CZ" sz="2000" baseline="-25000" dirty="0">
                <a:cs typeface="Arial" panose="020B0604020202020204" pitchFamily="34" charset="0"/>
              </a:rPr>
              <a:t>2</a:t>
            </a:r>
            <a:r>
              <a:rPr lang="cs-CZ" sz="2000" dirty="0">
                <a:cs typeface="Arial" panose="020B0604020202020204" pitchFamily="34" charset="0"/>
              </a:rPr>
              <a:t>O</a:t>
            </a:r>
          </a:p>
          <a:p>
            <a:r>
              <a:rPr lang="cs-CZ" sz="2000" dirty="0">
                <a:cs typeface="Arial" panose="020B0604020202020204" pitchFamily="34" charset="0"/>
              </a:rPr>
              <a:t>Rhodium reaguje také s koncentrovanou kyselinou chlorovodíkovou sycenou kyslíkem, velice pomalu reaguje i s horkou koncentrovanou kyselinou sírovou:</a:t>
            </a:r>
          </a:p>
          <a:p>
            <a:pPr algn="ctr"/>
            <a:r>
              <a:rPr lang="cs-CZ" sz="2000" dirty="0">
                <a:cs typeface="Arial" panose="020B0604020202020204" pitchFamily="34" charset="0"/>
              </a:rPr>
              <a:t>4Rh + 24HCl + 3O</a:t>
            </a:r>
            <a:r>
              <a:rPr lang="cs-CZ" sz="2000" baseline="-25000" dirty="0">
                <a:cs typeface="Arial" panose="020B0604020202020204" pitchFamily="34" charset="0"/>
              </a:rPr>
              <a:t>2</a:t>
            </a:r>
            <a:r>
              <a:rPr lang="cs-CZ" sz="2000" dirty="0">
                <a:cs typeface="Arial" panose="020B0604020202020204" pitchFamily="34" charset="0"/>
              </a:rPr>
              <a:t> → 4H</a:t>
            </a:r>
            <a:r>
              <a:rPr lang="cs-CZ" sz="2000" baseline="-25000" dirty="0">
                <a:cs typeface="Arial" panose="020B0604020202020204" pitchFamily="34" charset="0"/>
              </a:rPr>
              <a:t>3</a:t>
            </a:r>
            <a:r>
              <a:rPr lang="cs-CZ" sz="2000" dirty="0">
                <a:cs typeface="Arial" panose="020B0604020202020204" pitchFamily="34" charset="0"/>
              </a:rPr>
              <a:t>[RhCl</a:t>
            </a:r>
            <a:r>
              <a:rPr lang="cs-CZ" sz="2000" baseline="-25000" dirty="0">
                <a:cs typeface="Arial" panose="020B0604020202020204" pitchFamily="34" charset="0"/>
              </a:rPr>
              <a:t>6</a:t>
            </a:r>
            <a:r>
              <a:rPr lang="cs-CZ" sz="2000" dirty="0">
                <a:cs typeface="Arial" panose="020B0604020202020204" pitchFamily="34" charset="0"/>
              </a:rPr>
              <a:t>] + 6H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2Rh + 6H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Rh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 + 3SO</a:t>
            </a:r>
            <a:r>
              <a:rPr lang="cs-CZ" sz="2000" baseline="-25000" dirty="0">
                <a:cs typeface="Arial" panose="020B0604020202020204" pitchFamily="34" charset="0"/>
              </a:rPr>
              <a:t>2</a:t>
            </a:r>
            <a:r>
              <a:rPr lang="cs-CZ" sz="2000" dirty="0">
                <a:cs typeface="Arial" panose="020B0604020202020204" pitchFamily="34" charset="0"/>
              </a:rPr>
              <a:t> + 6H</a:t>
            </a:r>
            <a:r>
              <a:rPr lang="cs-CZ" sz="2000" baseline="-25000" dirty="0">
                <a:cs typeface="Arial" panose="020B0604020202020204" pitchFamily="34" charset="0"/>
              </a:rPr>
              <a:t>2</a:t>
            </a:r>
            <a:r>
              <a:rPr lang="cs-CZ" sz="2000" dirty="0">
                <a:cs typeface="Arial" panose="020B0604020202020204" pitchFamily="34" charset="0"/>
              </a:rPr>
              <a:t>O</a:t>
            </a:r>
          </a:p>
          <a:p>
            <a:r>
              <a:rPr lang="cs-CZ" sz="2000" dirty="0">
                <a:cs typeface="Arial" panose="020B0604020202020204" pitchFamily="34" charset="0"/>
              </a:rPr>
              <a:t>  S chlorem reaguje rhodium poměrně ochotně za vzniku typicky červeně zbarveného chloridu </a:t>
            </a:r>
            <a:r>
              <a:rPr lang="cs-CZ" sz="2000" dirty="0" err="1">
                <a:cs typeface="Arial" panose="020B0604020202020204" pitchFamily="34" charset="0"/>
              </a:rPr>
              <a:t>rhoditého</a:t>
            </a:r>
            <a:r>
              <a:rPr lang="cs-CZ" sz="2000" dirty="0">
                <a:cs typeface="Arial" panose="020B0604020202020204" pitchFamily="34" charset="0"/>
              </a:rPr>
              <a:t> RhCl</a:t>
            </a:r>
            <a:r>
              <a:rPr lang="cs-CZ" sz="2000" baseline="-25000" dirty="0">
                <a:cs typeface="Arial" panose="020B0604020202020204" pitchFamily="34" charset="0"/>
              </a:rPr>
              <a:t>3</a:t>
            </a:r>
            <a:r>
              <a:rPr lang="cs-CZ" sz="2000" dirty="0">
                <a:cs typeface="Arial" panose="020B0604020202020204" pitchFamily="34" charset="0"/>
              </a:rPr>
              <a:t>, s fluorem se slučuje na fluorid </a:t>
            </a:r>
            <a:r>
              <a:rPr lang="cs-CZ" sz="2000" dirty="0" err="1">
                <a:cs typeface="Arial" panose="020B0604020202020204" pitchFamily="34" charset="0"/>
              </a:rPr>
              <a:t>rhodičný</a:t>
            </a:r>
            <a:r>
              <a:rPr lang="cs-CZ" sz="2000" dirty="0">
                <a:cs typeface="Arial" panose="020B0604020202020204" pitchFamily="34" charset="0"/>
              </a:rPr>
              <a:t> RhF</a:t>
            </a:r>
            <a:r>
              <a:rPr lang="cs-CZ" sz="2000" baseline="-25000" dirty="0">
                <a:cs typeface="Arial" panose="020B0604020202020204" pitchFamily="34" charset="0"/>
              </a:rPr>
              <a:t>5</a:t>
            </a:r>
            <a:r>
              <a:rPr lang="cs-CZ" sz="2000" dirty="0">
                <a:cs typeface="Arial" panose="020B0604020202020204" pitchFamily="34" charset="0"/>
              </a:rPr>
              <a:t>, při teplotě nad 750°C vytváří fluorid rhodiový RhF</a:t>
            </a:r>
            <a:r>
              <a:rPr lang="cs-CZ" sz="2000" baseline="-25000" dirty="0">
                <a:cs typeface="Arial" panose="020B0604020202020204" pitchFamily="34" charset="0"/>
              </a:rPr>
              <a:t>6</a:t>
            </a:r>
            <a:r>
              <a:rPr lang="cs-CZ" sz="2000" dirty="0">
                <a:cs typeface="Arial" panose="020B0604020202020204" pitchFamily="34" charset="0"/>
              </a:rPr>
              <a:t>. </a:t>
            </a:r>
          </a:p>
          <a:p>
            <a:r>
              <a:rPr lang="cs-CZ" sz="2000" dirty="0">
                <a:cs typeface="Arial" panose="020B0604020202020204" pitchFamily="34" charset="0"/>
              </a:rPr>
              <a:t>  Kompaktní kovové rhodium reaguje s kyslíkem za vzniku oxidu </a:t>
            </a:r>
            <a:r>
              <a:rPr lang="cs-CZ" sz="2000" dirty="0" err="1">
                <a:cs typeface="Arial" panose="020B0604020202020204" pitchFamily="34" charset="0"/>
              </a:rPr>
              <a:t>rhoditého</a:t>
            </a:r>
            <a:r>
              <a:rPr lang="cs-CZ" sz="2000" dirty="0">
                <a:cs typeface="Arial" panose="020B0604020202020204" pitchFamily="34" charset="0"/>
              </a:rPr>
              <a:t> Rh</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 až při teplotě přes 600°C, houbovité rhodium se s kyslíkem slučuje již za laboratorní teploty. </a:t>
            </a:r>
          </a:p>
          <a:p>
            <a:r>
              <a:rPr lang="cs-CZ" sz="2000" dirty="0">
                <a:cs typeface="Arial" panose="020B0604020202020204" pitchFamily="34" charset="0"/>
              </a:rPr>
              <a:t>  S taveninami alkalických hydrogensíranů snadno tvoří komplexní alkalické </a:t>
            </a:r>
            <a:r>
              <a:rPr lang="cs-CZ" sz="2000" dirty="0" err="1">
                <a:cs typeface="Arial" panose="020B0604020202020204" pitchFamily="34" charset="0"/>
              </a:rPr>
              <a:t>trisulfatorhoditany</a:t>
            </a:r>
            <a:r>
              <a:rPr lang="cs-CZ" sz="2000" dirty="0">
                <a:cs typeface="Arial" panose="020B0604020202020204" pitchFamily="34" charset="0"/>
              </a:rPr>
              <a:t>:</a:t>
            </a:r>
          </a:p>
          <a:p>
            <a:pPr algn="ctr"/>
            <a:r>
              <a:rPr lang="cs-CZ" sz="2000" dirty="0">
                <a:cs typeface="Arial" panose="020B0604020202020204" pitchFamily="34" charset="0"/>
              </a:rPr>
              <a:t>2Rh + 12KHSO</a:t>
            </a:r>
            <a:r>
              <a:rPr lang="cs-CZ" sz="2000" baseline="-25000" dirty="0">
                <a:cs typeface="Arial" panose="020B0604020202020204" pitchFamily="34" charset="0"/>
              </a:rPr>
              <a:t>4</a:t>
            </a:r>
            <a:r>
              <a:rPr lang="cs-CZ" sz="2000" dirty="0">
                <a:cs typeface="Arial" panose="020B0604020202020204" pitchFamily="34" charset="0"/>
              </a:rPr>
              <a:t> → 2K</a:t>
            </a:r>
            <a:r>
              <a:rPr lang="cs-CZ" sz="2000" baseline="-25000" dirty="0">
                <a:cs typeface="Arial" panose="020B0604020202020204" pitchFamily="34" charset="0"/>
              </a:rPr>
              <a:t>3</a:t>
            </a:r>
            <a:r>
              <a:rPr lang="cs-CZ" sz="2000" dirty="0">
                <a:cs typeface="Arial" panose="020B0604020202020204" pitchFamily="34" charset="0"/>
              </a:rPr>
              <a:t>[</a:t>
            </a:r>
            <a:r>
              <a:rPr lang="cs-CZ" sz="2000" dirty="0" err="1">
                <a:cs typeface="Arial" panose="020B0604020202020204" pitchFamily="34" charset="0"/>
              </a:rPr>
              <a:t>Rh</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 + 3K</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+ 3SO</a:t>
            </a:r>
            <a:r>
              <a:rPr lang="cs-CZ" sz="2000" baseline="-25000" dirty="0">
                <a:cs typeface="Arial" panose="020B0604020202020204" pitchFamily="34" charset="0"/>
              </a:rPr>
              <a:t>2</a:t>
            </a:r>
            <a:r>
              <a:rPr lang="cs-CZ" sz="2000" dirty="0">
                <a:cs typeface="Arial" panose="020B0604020202020204" pitchFamily="34" charset="0"/>
              </a:rPr>
              <a:t> + 6H</a:t>
            </a:r>
            <a:r>
              <a:rPr lang="cs-CZ" sz="2000" baseline="-25000" dirty="0">
                <a:cs typeface="Arial" panose="020B0604020202020204" pitchFamily="34" charset="0"/>
              </a:rPr>
              <a:t>2</a:t>
            </a:r>
            <a:r>
              <a:rPr lang="cs-CZ" sz="2000" dirty="0">
                <a:cs typeface="Arial" panose="020B0604020202020204" pitchFamily="34" charset="0"/>
              </a:rPr>
              <a:t>O</a:t>
            </a:r>
            <a:endParaRPr lang="en-US" sz="2000" dirty="0">
              <a:cs typeface="Arial" panose="020B0604020202020204" pitchFamily="34" charset="0"/>
            </a:endParaRPr>
          </a:p>
        </p:txBody>
      </p:sp>
    </p:spTree>
    <p:extLst>
      <p:ext uri="{BB962C8B-B14F-4D97-AF65-F5344CB8AC3E}">
        <p14:creationId xmlns:p14="http://schemas.microsoft.com/office/powerpoint/2010/main" val="31466181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64378"/>
            <a:ext cx="8839200" cy="6063198"/>
          </a:xfrm>
          <a:prstGeom prst="rect">
            <a:avLst/>
          </a:prstGeom>
        </p:spPr>
        <p:txBody>
          <a:bodyPr wrap="square">
            <a:spAutoFit/>
          </a:bodyPr>
          <a:lstStyle/>
          <a:p>
            <a:pPr algn="just"/>
            <a:r>
              <a:rPr lang="cs-CZ" sz="2000" dirty="0">
                <a:cs typeface="Arial" panose="020B0604020202020204" pitchFamily="34" charset="0"/>
              </a:rPr>
              <a:t>  Ve sloučeninách vystupuje rhodium téměř vždy jako </a:t>
            </a:r>
            <a:r>
              <a:rPr lang="cs-CZ" sz="2000" b="1" dirty="0">
                <a:cs typeface="Arial" panose="020B0604020202020204" pitchFamily="34" charset="0"/>
              </a:rPr>
              <a:t>trojmocné</a:t>
            </a:r>
            <a:r>
              <a:rPr lang="cs-CZ" sz="2000" dirty="0">
                <a:cs typeface="Arial" panose="020B0604020202020204" pitchFamily="34" charset="0"/>
              </a:rPr>
              <a:t>. </a:t>
            </a:r>
            <a:r>
              <a:rPr lang="cs-CZ" sz="2000" b="1" dirty="0">
                <a:cs typeface="Arial" panose="020B0604020202020204" pitchFamily="34" charset="0"/>
              </a:rPr>
              <a:t>Jednomocné</a:t>
            </a:r>
            <a:r>
              <a:rPr lang="cs-CZ" sz="2000" dirty="0">
                <a:cs typeface="Arial" panose="020B0604020202020204" pitchFamily="34" charset="0"/>
              </a:rPr>
              <a:t> rhodium tvoří pouze nestabilní oxid </a:t>
            </a:r>
            <a:r>
              <a:rPr lang="cs-CZ" sz="2000" dirty="0" err="1">
                <a:cs typeface="Arial" panose="020B0604020202020204" pitchFamily="34" charset="0"/>
              </a:rPr>
              <a:t>rhodný</a:t>
            </a:r>
            <a:r>
              <a:rPr lang="cs-CZ" sz="2000" dirty="0">
                <a:cs typeface="Arial" panose="020B0604020202020204" pitchFamily="34" charset="0"/>
              </a:rPr>
              <a:t> Rh</a:t>
            </a:r>
            <a:r>
              <a:rPr lang="cs-CZ" sz="2000" baseline="-25000" dirty="0">
                <a:cs typeface="Arial" panose="020B0604020202020204" pitchFamily="34" charset="0"/>
              </a:rPr>
              <a:t>2</a:t>
            </a:r>
            <a:r>
              <a:rPr lang="cs-CZ" sz="2000" dirty="0">
                <a:cs typeface="Arial" panose="020B0604020202020204" pitchFamily="34" charset="0"/>
              </a:rPr>
              <a:t>O, </a:t>
            </a:r>
            <a:r>
              <a:rPr lang="cs-CZ" sz="2000" b="1" dirty="0">
                <a:cs typeface="Arial" panose="020B0604020202020204" pitchFamily="34" charset="0"/>
              </a:rPr>
              <a:t>dvoumocné</a:t>
            </a:r>
            <a:r>
              <a:rPr lang="cs-CZ" sz="2000" dirty="0">
                <a:cs typeface="Arial" panose="020B0604020202020204" pitchFamily="34" charset="0"/>
              </a:rPr>
              <a:t> rhodium se vyskytuje v komplexní sloučenině </a:t>
            </a:r>
            <a:r>
              <a:rPr lang="cs-CZ" sz="2000" dirty="0" err="1">
                <a:cs typeface="Arial" panose="020B0604020202020204" pitchFamily="34" charset="0"/>
              </a:rPr>
              <a:t>disulfitorhodnatanu</a:t>
            </a:r>
            <a:r>
              <a:rPr lang="cs-CZ" sz="2000" dirty="0">
                <a:cs typeface="Arial" panose="020B0604020202020204" pitchFamily="34" charset="0"/>
              </a:rPr>
              <a:t> sodném Na</a:t>
            </a:r>
            <a:r>
              <a:rPr lang="cs-CZ" sz="2000" baseline="-25000" dirty="0">
                <a:cs typeface="Arial" panose="020B0604020202020204" pitchFamily="34" charset="0"/>
              </a:rPr>
              <a:t>2</a:t>
            </a:r>
            <a:r>
              <a:rPr lang="cs-CZ" sz="2000" dirty="0">
                <a:cs typeface="Arial" panose="020B0604020202020204" pitchFamily="34" charset="0"/>
              </a:rPr>
              <a:t>[</a:t>
            </a:r>
            <a:r>
              <a:rPr lang="cs-CZ" sz="2000" dirty="0" err="1">
                <a:cs typeface="Arial" panose="020B0604020202020204" pitchFamily="34" charset="0"/>
              </a:rPr>
              <a:t>Rh</a:t>
            </a:r>
            <a:r>
              <a:rPr lang="cs-CZ" sz="2000" dirty="0">
                <a:cs typeface="Arial" panose="020B0604020202020204" pitchFamily="34" charset="0"/>
              </a:rPr>
              <a:t>(SO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a:t>
            </a:r>
            <a:r>
              <a:rPr lang="cs-CZ" sz="2000" b="1" dirty="0">
                <a:cs typeface="Arial" panose="020B0604020202020204" pitchFamily="34" charset="0"/>
              </a:rPr>
              <a:t>čtyřmocné</a:t>
            </a:r>
            <a:r>
              <a:rPr lang="cs-CZ" sz="2000" dirty="0">
                <a:cs typeface="Arial" panose="020B0604020202020204" pitchFamily="34" charset="0"/>
              </a:rPr>
              <a:t> rhodium se vyskytuje v oxidu </a:t>
            </a:r>
            <a:r>
              <a:rPr lang="cs-CZ" sz="2000" dirty="0" err="1">
                <a:cs typeface="Arial" panose="020B0604020202020204" pitchFamily="34" charset="0"/>
              </a:rPr>
              <a:t>rhodičitém</a:t>
            </a:r>
            <a:r>
              <a:rPr lang="cs-CZ" sz="2000" dirty="0">
                <a:cs typeface="Arial" panose="020B0604020202020204" pitchFamily="34" charset="0"/>
              </a:rPr>
              <a:t> RhO</a:t>
            </a:r>
            <a:r>
              <a:rPr lang="cs-CZ" sz="2000" baseline="-25000" dirty="0">
                <a:cs typeface="Arial" panose="020B0604020202020204" pitchFamily="34" charset="0"/>
              </a:rPr>
              <a:t>2</a:t>
            </a:r>
            <a:r>
              <a:rPr lang="cs-CZ" sz="2000" dirty="0">
                <a:cs typeface="Arial" panose="020B0604020202020204" pitchFamily="34" charset="0"/>
              </a:rPr>
              <a:t>, </a:t>
            </a:r>
            <a:r>
              <a:rPr lang="cs-CZ" sz="2000" b="1" dirty="0">
                <a:cs typeface="Arial" panose="020B0604020202020204" pitchFamily="34" charset="0"/>
              </a:rPr>
              <a:t>pětimocné</a:t>
            </a:r>
            <a:r>
              <a:rPr lang="cs-CZ" sz="2000" dirty="0">
                <a:cs typeface="Arial" panose="020B0604020202020204" pitchFamily="34" charset="0"/>
              </a:rPr>
              <a:t> rhodium se vyskytuje v sulfidu </a:t>
            </a:r>
            <a:r>
              <a:rPr lang="cs-CZ" sz="2000" dirty="0" err="1">
                <a:cs typeface="Arial" panose="020B0604020202020204" pitchFamily="34" charset="0"/>
              </a:rPr>
              <a:t>rhodičném</a:t>
            </a:r>
            <a:r>
              <a:rPr lang="cs-CZ" sz="2000" dirty="0">
                <a:cs typeface="Arial" panose="020B0604020202020204" pitchFamily="34" charset="0"/>
              </a:rPr>
              <a:t> Rh</a:t>
            </a:r>
            <a:r>
              <a:rPr lang="cs-CZ" sz="2000" baseline="-25000" dirty="0">
                <a:cs typeface="Arial" panose="020B0604020202020204" pitchFamily="34" charset="0"/>
              </a:rPr>
              <a:t>2</a:t>
            </a:r>
            <a:r>
              <a:rPr lang="cs-CZ" sz="2000" dirty="0">
                <a:cs typeface="Arial" panose="020B0604020202020204" pitchFamily="34" charset="0"/>
              </a:rPr>
              <a:t>S</a:t>
            </a:r>
            <a:r>
              <a:rPr lang="cs-CZ" sz="2000" baseline="-25000" dirty="0">
                <a:cs typeface="Arial" panose="020B0604020202020204" pitchFamily="34" charset="0"/>
              </a:rPr>
              <a:t>5</a:t>
            </a:r>
            <a:r>
              <a:rPr lang="cs-CZ" sz="2000" dirty="0">
                <a:cs typeface="Arial" panose="020B0604020202020204" pitchFamily="34" charset="0"/>
              </a:rPr>
              <a:t>.</a:t>
            </a:r>
          </a:p>
          <a:p>
            <a:pPr algn="just"/>
            <a:endParaRPr lang="cs-CZ" sz="800" dirty="0">
              <a:cs typeface="Arial" panose="020B0604020202020204" pitchFamily="34" charset="0"/>
            </a:endParaRPr>
          </a:p>
          <a:p>
            <a:pPr algn="just"/>
            <a:r>
              <a:rPr lang="cs-CZ" sz="2000" dirty="0">
                <a:cs typeface="Arial" panose="020B0604020202020204" pitchFamily="34" charset="0"/>
              </a:rPr>
              <a:t>  Kromě jednoduchých sloučenin tvoří trojmocné rhodium velkou řadu různých barevných komplexních sloučenin, ve kterých může tvořit komplexní anion i kation s koordinačním číslem 6. Čtyřmocné rhodium tvoří pouze komplexní </a:t>
            </a:r>
            <a:r>
              <a:rPr lang="cs-CZ" sz="2000" dirty="0" err="1">
                <a:cs typeface="Arial" panose="020B0604020202020204" pitchFamily="34" charset="0"/>
              </a:rPr>
              <a:t>fluorosloučeniny</a:t>
            </a:r>
            <a:r>
              <a:rPr lang="cs-CZ" sz="2000" dirty="0">
                <a:cs typeface="Arial" panose="020B0604020202020204" pitchFamily="34" charset="0"/>
              </a:rPr>
              <a:t>, ve kterých vystupuje v anionu [</a:t>
            </a:r>
            <a:r>
              <a:rPr lang="cs-CZ" sz="2000" dirty="0" err="1">
                <a:cs typeface="Arial" panose="020B0604020202020204" pitchFamily="34" charset="0"/>
              </a:rPr>
              <a:t>RhF</a:t>
            </a:r>
            <a:r>
              <a:rPr lang="cs-CZ" sz="2000" baseline="-25000" dirty="0" err="1">
                <a:cs typeface="Arial" panose="020B0604020202020204" pitchFamily="34" charset="0"/>
              </a:rPr>
              <a:t>6</a:t>
            </a:r>
            <a:r>
              <a:rPr lang="cs-CZ" sz="2000" dirty="0">
                <a:cs typeface="Arial" panose="020B0604020202020204" pitchFamily="34" charset="0"/>
              </a:rPr>
              <a:t>]</a:t>
            </a:r>
            <a:r>
              <a:rPr lang="cs-CZ" sz="2000" baseline="30000" dirty="0">
                <a:cs typeface="Arial" panose="020B0604020202020204" pitchFamily="34" charset="0"/>
              </a:rPr>
              <a:t>2-</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dirty="0">
                <a:cs typeface="Arial" panose="020B0604020202020204" pitchFamily="34" charset="0"/>
              </a:rPr>
              <a:t>S oxidem uhelnatým tvoří </a:t>
            </a:r>
            <a:r>
              <a:rPr lang="cs-CZ" sz="2000" b="1" dirty="0">
                <a:cs typeface="Arial" panose="020B0604020202020204" pitchFamily="34" charset="0"/>
              </a:rPr>
              <a:t>rhodium karbonyly </a:t>
            </a:r>
            <a:r>
              <a:rPr lang="cs-CZ" sz="2000" dirty="0">
                <a:cs typeface="Arial" panose="020B0604020202020204" pitchFamily="34" charset="0"/>
              </a:rPr>
              <a:t>Rh</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8</a:t>
            </a:r>
            <a:r>
              <a:rPr lang="cs-CZ" sz="2000" dirty="0">
                <a:cs typeface="Arial" panose="020B0604020202020204" pitchFamily="34" charset="0"/>
              </a:rPr>
              <a:t> a [Rh</a:t>
            </a:r>
            <a:r>
              <a:rPr lang="cs-CZ" sz="2000" baseline="-25000" dirty="0">
                <a:cs typeface="Arial" panose="020B0604020202020204" pitchFamily="34" charset="0"/>
              </a:rPr>
              <a:t>4</a:t>
            </a:r>
            <a:r>
              <a:rPr lang="cs-CZ" sz="2000" dirty="0">
                <a:cs typeface="Arial" panose="020B0604020202020204" pitchFamily="34" charset="0"/>
              </a:rPr>
              <a:t>(CO)</a:t>
            </a:r>
            <a:r>
              <a:rPr lang="cs-CZ" sz="2000" baseline="-25000" dirty="0">
                <a:cs typeface="Arial" panose="020B0604020202020204" pitchFamily="34" charset="0"/>
              </a:rPr>
              <a:t>12</a:t>
            </a:r>
            <a:r>
              <a:rPr lang="cs-CZ" sz="2000" dirty="0">
                <a:cs typeface="Arial" panose="020B0604020202020204" pitchFamily="34" charset="0"/>
              </a:rPr>
              <a:t>].</a:t>
            </a:r>
            <a:endParaRPr lang="en-US" sz="2000" dirty="0">
              <a:cs typeface="Arial" panose="020B0604020202020204" pitchFamily="34" charset="0"/>
            </a:endParaRPr>
          </a:p>
          <a:p>
            <a:pPr algn="just"/>
            <a:endParaRPr lang="en-US" sz="2000" dirty="0">
              <a:cs typeface="Arial" panose="020B0604020202020204" pitchFamily="34" charset="0"/>
            </a:endParaRPr>
          </a:p>
          <a:p>
            <a:pPr algn="just"/>
            <a:r>
              <a:rPr lang="cs-CZ" sz="2000" dirty="0">
                <a:cs typeface="Arial" panose="020B0604020202020204" pitchFamily="34" charset="0"/>
              </a:rPr>
              <a:t>V přírodě se rhodium vyskytuje v platinových rudách a zlatonosných píscích. Rhodium je </a:t>
            </a:r>
            <a:r>
              <a:rPr lang="cs-CZ" sz="2000" u="sng" dirty="0">
                <a:cs typeface="Arial" panose="020B0604020202020204" pitchFamily="34" charset="0"/>
              </a:rPr>
              <a:t>nejdražší platinový kov.</a:t>
            </a:r>
            <a:endParaRPr lang="en-US" sz="2000" dirty="0">
              <a:cs typeface="Arial" panose="020B0604020202020204" pitchFamily="34" charset="0"/>
            </a:endParaRPr>
          </a:p>
          <a:p>
            <a:pPr algn="just"/>
            <a:endParaRPr lang="en-US" sz="2000" dirty="0">
              <a:cs typeface="Arial" panose="020B0604020202020204" pitchFamily="34" charset="0"/>
            </a:endParaRPr>
          </a:p>
          <a:p>
            <a:pPr algn="just"/>
            <a:r>
              <a:rPr lang="cs-CZ" sz="2000" dirty="0">
                <a:cs typeface="Arial" panose="020B0604020202020204" pitchFamily="34" charset="0"/>
              </a:rPr>
              <a:t>  Rhodium se získává z platinových rud loužením lučavkou královskou. Doprovodné kovy se z roztoku vysráží neutralizací hydroxidem sodným a cementací zinkem. Kovové rhodium se vyrábí redukcí </a:t>
            </a:r>
            <a:r>
              <a:rPr lang="cs-CZ" sz="2000" dirty="0" err="1">
                <a:cs typeface="Arial" panose="020B0604020202020204" pitchFamily="34" charset="0"/>
              </a:rPr>
              <a:t>hexachlororhodičitanu</a:t>
            </a:r>
            <a:r>
              <a:rPr lang="cs-CZ" sz="2000" dirty="0">
                <a:cs typeface="Arial" panose="020B0604020202020204" pitchFamily="34" charset="0"/>
              </a:rPr>
              <a:t> amonného vodíkem:</a:t>
            </a:r>
          </a:p>
          <a:p>
            <a:pPr algn="ctr"/>
            <a:r>
              <a:rPr lang="cs-CZ" sz="2000" dirty="0">
                <a:cs typeface="Arial" panose="020B0604020202020204" pitchFamily="34" charset="0"/>
              </a:rPr>
              <a:t>(NH</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[RhCl</a:t>
            </a:r>
            <a:r>
              <a:rPr lang="cs-CZ" sz="2000" baseline="-25000" dirty="0">
                <a:cs typeface="Arial" panose="020B0604020202020204" pitchFamily="34" charset="0"/>
              </a:rPr>
              <a:t>6</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 → </a:t>
            </a:r>
            <a:r>
              <a:rPr lang="cs-CZ" sz="2000" dirty="0" err="1">
                <a:cs typeface="Arial" panose="020B0604020202020204" pitchFamily="34" charset="0"/>
              </a:rPr>
              <a:t>Rh</a:t>
            </a:r>
            <a:r>
              <a:rPr lang="cs-CZ" sz="2000" dirty="0">
                <a:cs typeface="Arial" panose="020B0604020202020204" pitchFamily="34" charset="0"/>
              </a:rPr>
              <a:t> + 2NH</a:t>
            </a:r>
            <a:r>
              <a:rPr lang="cs-CZ" sz="2000" baseline="-25000" dirty="0">
                <a:cs typeface="Arial" panose="020B0604020202020204" pitchFamily="34" charset="0"/>
              </a:rPr>
              <a:t>4</a:t>
            </a:r>
            <a:r>
              <a:rPr lang="cs-CZ" sz="2000" dirty="0">
                <a:cs typeface="Arial" panose="020B0604020202020204" pitchFamily="34" charset="0"/>
              </a:rPr>
              <a:t>Cl + 4HCl</a:t>
            </a:r>
          </a:p>
        </p:txBody>
      </p:sp>
    </p:spTree>
    <p:extLst>
      <p:ext uri="{BB962C8B-B14F-4D97-AF65-F5344CB8AC3E}">
        <p14:creationId xmlns:p14="http://schemas.microsoft.com/office/powerpoint/2010/main" val="20498677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5940088"/>
          </a:xfrm>
          <a:prstGeom prst="rect">
            <a:avLst/>
          </a:prstGeom>
        </p:spPr>
        <p:txBody>
          <a:bodyPr wrap="square">
            <a:spAutoFit/>
          </a:bodyPr>
          <a:lstStyle/>
          <a:p>
            <a:pPr algn="just"/>
            <a:r>
              <a:rPr lang="cs-CZ" sz="2000" dirty="0">
                <a:cs typeface="Arial" panose="020B0604020202020204" pitchFamily="34" charset="0"/>
              </a:rPr>
              <a:t>Největší množství vyrobeného rhodia se využívá do </a:t>
            </a:r>
            <a:r>
              <a:rPr lang="cs-CZ" sz="2000" b="1" dirty="0">
                <a:cs typeface="Arial" panose="020B0604020202020204" pitchFamily="34" charset="0"/>
              </a:rPr>
              <a:t>automobilových katalyzátorů</a:t>
            </a:r>
            <a:r>
              <a:rPr lang="cs-CZ" sz="2000" dirty="0">
                <a:cs typeface="Arial" panose="020B0604020202020204" pitchFamily="34" charset="0"/>
              </a:rPr>
              <a:t>. Další využití má rhodium jako součást slitiny (90%Pt + 10% </a:t>
            </a:r>
            <a:r>
              <a:rPr lang="cs-CZ" sz="2000" dirty="0" err="1">
                <a:cs typeface="Arial" panose="020B0604020202020204" pitchFamily="34" charset="0"/>
              </a:rPr>
              <a:t>Rh</a:t>
            </a:r>
            <a:r>
              <a:rPr lang="cs-CZ" sz="2000" dirty="0">
                <a:cs typeface="Arial" panose="020B0604020202020204" pitchFamily="34" charset="0"/>
              </a:rPr>
              <a:t>) pro výrobu </a:t>
            </a:r>
            <a:r>
              <a:rPr lang="cs-CZ" sz="2000" b="1" dirty="0">
                <a:cs typeface="Arial" panose="020B0604020202020204" pitchFamily="34" charset="0"/>
              </a:rPr>
              <a:t>termoelektrických článků </a:t>
            </a:r>
            <a:r>
              <a:rPr lang="cs-CZ" sz="2000" dirty="0">
                <a:cs typeface="Arial" panose="020B0604020202020204" pitchFamily="34" charset="0"/>
              </a:rPr>
              <a:t>a jako </a:t>
            </a:r>
            <a:r>
              <a:rPr lang="cs-CZ" sz="2000" b="1" dirty="0">
                <a:cs typeface="Arial" panose="020B0604020202020204" pitchFamily="34" charset="0"/>
              </a:rPr>
              <a:t>katalyzátoru</a:t>
            </a:r>
            <a:r>
              <a:rPr lang="cs-CZ" sz="2000" dirty="0">
                <a:cs typeface="Arial" panose="020B0604020202020204" pitchFamily="34" charset="0"/>
              </a:rPr>
              <a:t> při výrobě kyseliny dusičné z amoniaku. Používá se k výrobě dokonalých </a:t>
            </a:r>
            <a:r>
              <a:rPr lang="cs-CZ" sz="2000" b="1" dirty="0">
                <a:cs typeface="Arial" panose="020B0604020202020204" pitchFamily="34" charset="0"/>
              </a:rPr>
              <a:t>zrcadel</a:t>
            </a:r>
            <a:r>
              <a:rPr lang="cs-CZ" sz="2000" dirty="0">
                <a:cs typeface="Arial" panose="020B0604020202020204" pitchFamily="34" charset="0"/>
              </a:rPr>
              <a:t> pro náročné použití. Ve formě slitiny s platinou se rhodium používá jako katalyzátor při výrobě kyanovodíku z amoniaku. </a:t>
            </a:r>
          </a:p>
          <a:p>
            <a:pPr algn="just"/>
            <a:endParaRPr lang="cs-CZ" sz="800" dirty="0">
              <a:cs typeface="Arial" panose="020B0604020202020204" pitchFamily="34" charset="0"/>
            </a:endParaRPr>
          </a:p>
          <a:p>
            <a:pPr algn="just"/>
            <a:r>
              <a:rPr lang="cs-CZ" sz="2000" b="1" dirty="0">
                <a:cs typeface="Arial" panose="020B0604020202020204" pitchFamily="34" charset="0"/>
              </a:rPr>
              <a:t>Síran </a:t>
            </a:r>
            <a:r>
              <a:rPr lang="cs-CZ" sz="2000" b="1" dirty="0" err="1">
                <a:cs typeface="Arial" panose="020B0604020202020204" pitchFamily="34" charset="0"/>
              </a:rPr>
              <a:t>rhoditý</a:t>
            </a:r>
            <a:r>
              <a:rPr lang="cs-CZ" sz="2000" dirty="0">
                <a:cs typeface="Arial" panose="020B0604020202020204" pitchFamily="34" charset="0"/>
              </a:rPr>
              <a:t> Rh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 a </a:t>
            </a:r>
            <a:r>
              <a:rPr lang="cs-CZ" sz="2000" b="1" dirty="0">
                <a:cs typeface="Arial" panose="020B0604020202020204" pitchFamily="34" charset="0"/>
              </a:rPr>
              <a:t>chlorid </a:t>
            </a:r>
            <a:r>
              <a:rPr lang="cs-CZ" sz="2000" b="1" dirty="0" err="1">
                <a:cs typeface="Arial" panose="020B0604020202020204" pitchFamily="34" charset="0"/>
              </a:rPr>
              <a:t>rhoditý</a:t>
            </a:r>
            <a:r>
              <a:rPr lang="cs-CZ" sz="2000" b="1" dirty="0">
                <a:cs typeface="Arial" panose="020B0604020202020204" pitchFamily="34" charset="0"/>
              </a:rPr>
              <a:t> </a:t>
            </a:r>
            <a:r>
              <a:rPr lang="cs-CZ" sz="2000" dirty="0">
                <a:cs typeface="Arial" panose="020B0604020202020204" pitchFamily="34" charset="0"/>
              </a:rPr>
              <a:t>RhCl</a:t>
            </a:r>
            <a:r>
              <a:rPr lang="cs-CZ" sz="2000" baseline="-25000" dirty="0">
                <a:cs typeface="Arial" panose="020B0604020202020204" pitchFamily="34" charset="0"/>
              </a:rPr>
              <a:t>3</a:t>
            </a:r>
            <a:r>
              <a:rPr lang="cs-CZ" sz="2000" dirty="0">
                <a:cs typeface="Arial" panose="020B0604020202020204" pitchFamily="34" charset="0"/>
              </a:rPr>
              <a:t> se používají pro přípravu lázní pro galvanické </a:t>
            </a:r>
            <a:r>
              <a:rPr lang="cs-CZ" sz="2000" dirty="0" err="1">
                <a:cs typeface="Arial" panose="020B0604020202020204" pitchFamily="34" charset="0"/>
              </a:rPr>
              <a:t>rhodiování</a:t>
            </a:r>
            <a:r>
              <a:rPr lang="cs-CZ" sz="2000" dirty="0">
                <a:cs typeface="Arial" panose="020B0604020202020204" pitchFamily="34" charset="0"/>
              </a:rPr>
              <a:t>. Chlorid je současně účinným katalyzátorem řady reakcí vodíku, oxidu uhelnatého a alkenů. </a:t>
            </a:r>
          </a:p>
          <a:p>
            <a:pPr algn="just"/>
            <a:endParaRPr lang="cs-CZ" sz="800" dirty="0">
              <a:cs typeface="Arial" panose="020B0604020202020204" pitchFamily="34" charset="0"/>
            </a:endParaRPr>
          </a:p>
          <a:p>
            <a:pPr algn="just"/>
            <a:r>
              <a:rPr lang="cs-CZ" sz="2000" b="1" dirty="0">
                <a:cs typeface="Arial" panose="020B0604020202020204" pitchFamily="34" charset="0"/>
              </a:rPr>
              <a:t>Fluorid rhodiový </a:t>
            </a:r>
            <a:r>
              <a:rPr lang="cs-CZ" sz="2000" dirty="0">
                <a:cs typeface="Arial" panose="020B0604020202020204" pitchFamily="34" charset="0"/>
              </a:rPr>
              <a:t>RhF</a:t>
            </a:r>
            <a:r>
              <a:rPr lang="cs-CZ" sz="2000" baseline="-25000" dirty="0">
                <a:cs typeface="Arial" panose="020B0604020202020204" pitchFamily="34" charset="0"/>
              </a:rPr>
              <a:t>6</a:t>
            </a:r>
            <a:r>
              <a:rPr lang="cs-CZ" sz="2000" dirty="0">
                <a:cs typeface="Arial" panose="020B0604020202020204" pitchFamily="34" charset="0"/>
              </a:rPr>
              <a:t> je extrémně silné oxidační činidlo a sehrál významnou úlohu při přípravě prvních sloučenin netečného plynu xenonu.</a:t>
            </a:r>
          </a:p>
          <a:p>
            <a:pPr algn="just"/>
            <a:endParaRPr lang="cs-CZ" sz="800" dirty="0">
              <a:cs typeface="Arial" panose="020B0604020202020204" pitchFamily="34" charset="0"/>
            </a:endParaRPr>
          </a:p>
          <a:p>
            <a:pPr algn="just"/>
            <a:r>
              <a:rPr lang="cs-CZ" sz="2000" b="1" dirty="0">
                <a:cs typeface="Arial" panose="020B0604020202020204" pitchFamily="34" charset="0"/>
              </a:rPr>
              <a:t>Karbonyl</a:t>
            </a:r>
            <a:r>
              <a:rPr lang="cs-CZ" sz="2000" dirty="0">
                <a:cs typeface="Arial" panose="020B0604020202020204" pitchFamily="34" charset="0"/>
              </a:rPr>
              <a:t> Rh</a:t>
            </a:r>
            <a:r>
              <a:rPr lang="cs-CZ" sz="2000" baseline="-25000" dirty="0">
                <a:cs typeface="Arial" panose="020B0604020202020204" pitchFamily="34" charset="0"/>
              </a:rPr>
              <a:t>4</a:t>
            </a:r>
            <a:r>
              <a:rPr lang="cs-CZ" sz="2000" dirty="0">
                <a:cs typeface="Arial" panose="020B0604020202020204" pitchFamily="34" charset="0"/>
              </a:rPr>
              <a:t>(CO)</a:t>
            </a:r>
            <a:r>
              <a:rPr lang="cs-CZ" sz="2000" baseline="-25000" dirty="0">
                <a:cs typeface="Arial" panose="020B0604020202020204" pitchFamily="34" charset="0"/>
              </a:rPr>
              <a:t>12</a:t>
            </a:r>
            <a:r>
              <a:rPr lang="cs-CZ" sz="2000" dirty="0">
                <a:cs typeface="Arial" panose="020B0604020202020204" pitchFamily="34" charset="0"/>
              </a:rPr>
              <a:t> a </a:t>
            </a:r>
            <a:r>
              <a:rPr lang="cs-CZ" sz="2000" b="1" dirty="0">
                <a:cs typeface="Arial" panose="020B0604020202020204" pitchFamily="34" charset="0"/>
              </a:rPr>
              <a:t>acetát</a:t>
            </a:r>
            <a:r>
              <a:rPr lang="cs-CZ" sz="2000" dirty="0">
                <a:cs typeface="Arial" panose="020B0604020202020204" pitchFamily="34" charset="0"/>
              </a:rPr>
              <a:t> katalyzují řadu organických reakcí. </a:t>
            </a:r>
          </a:p>
          <a:p>
            <a:pPr algn="just"/>
            <a:endParaRPr lang="cs-CZ" sz="800" b="1" dirty="0">
              <a:cs typeface="Arial" panose="020B0604020202020204" pitchFamily="34" charset="0"/>
            </a:endParaRPr>
          </a:p>
          <a:p>
            <a:pPr algn="just"/>
            <a:r>
              <a:rPr lang="cs-CZ" sz="2000" b="1" dirty="0" err="1">
                <a:cs typeface="Arial" panose="020B0604020202020204" pitchFamily="34" charset="0"/>
              </a:rPr>
              <a:t>Trifenylfosfinový</a:t>
            </a:r>
            <a:r>
              <a:rPr lang="cs-CZ" sz="2000" b="1" dirty="0">
                <a:cs typeface="Arial" panose="020B0604020202020204" pitchFamily="34" charset="0"/>
              </a:rPr>
              <a:t> komplex </a:t>
            </a:r>
            <a:r>
              <a:rPr lang="cs-CZ" sz="2000" dirty="0">
                <a:cs typeface="Arial" panose="020B0604020202020204" pitchFamily="34" charset="0"/>
              </a:rPr>
              <a:t>rhodia (Ph</a:t>
            </a:r>
            <a:r>
              <a:rPr lang="cs-CZ" sz="2000" baseline="-25000" dirty="0">
                <a:cs typeface="Arial" panose="020B0604020202020204" pitchFamily="34" charset="0"/>
              </a:rPr>
              <a:t>3</a:t>
            </a:r>
            <a:r>
              <a:rPr lang="cs-CZ" sz="2000" dirty="0">
                <a:cs typeface="Arial" panose="020B0604020202020204" pitchFamily="34" charset="0"/>
              </a:rPr>
              <a:t>P)</a:t>
            </a:r>
            <a:r>
              <a:rPr lang="cs-CZ" sz="2000" baseline="-25000" dirty="0">
                <a:cs typeface="Arial" panose="020B0604020202020204" pitchFamily="34" charset="0"/>
              </a:rPr>
              <a:t>3</a:t>
            </a:r>
            <a:r>
              <a:rPr lang="cs-CZ" sz="2000" dirty="0">
                <a:cs typeface="Arial" panose="020B0604020202020204" pitchFamily="34" charset="0"/>
              </a:rPr>
              <a:t>RhCl (</a:t>
            </a:r>
            <a:r>
              <a:rPr lang="cs-CZ" sz="2000" i="1" dirty="0" err="1">
                <a:cs typeface="Arial" panose="020B0604020202020204" pitchFamily="34" charset="0"/>
              </a:rPr>
              <a:t>Wilkinsonův</a:t>
            </a:r>
            <a:r>
              <a:rPr lang="cs-CZ" sz="2000" i="1" dirty="0">
                <a:cs typeface="Arial" panose="020B0604020202020204" pitchFamily="34" charset="0"/>
              </a:rPr>
              <a:t> katalyzátor</a:t>
            </a:r>
            <a:r>
              <a:rPr lang="cs-CZ" sz="2000" dirty="0">
                <a:cs typeface="Arial" panose="020B0604020202020204" pitchFamily="34" charset="0"/>
              </a:rPr>
              <a:t>) je důležitou látkou zejména ve farmacii, kde umožňuje snadnou homogenní hydrogenaci složitých organických molekul i za běžných reakčních podmínek. </a:t>
            </a:r>
          </a:p>
          <a:p>
            <a:pPr algn="just"/>
            <a:endParaRPr lang="cs-CZ" sz="800" dirty="0">
              <a:cs typeface="Arial" panose="020B0604020202020204" pitchFamily="34" charset="0"/>
            </a:endParaRPr>
          </a:p>
          <a:p>
            <a:pPr algn="just"/>
            <a:r>
              <a:rPr lang="cs-CZ" sz="2000" b="1" dirty="0">
                <a:cs typeface="Arial" panose="020B0604020202020204" pitchFamily="34" charset="0"/>
              </a:rPr>
              <a:t>Komplex</a:t>
            </a:r>
            <a:r>
              <a:rPr lang="cs-CZ" sz="2000" dirty="0">
                <a:cs typeface="Arial" panose="020B0604020202020204" pitchFamily="34" charset="0"/>
              </a:rPr>
              <a:t> [</a:t>
            </a:r>
            <a:r>
              <a:rPr lang="cs-CZ" sz="2000" dirty="0" err="1">
                <a:cs typeface="Arial" panose="020B0604020202020204" pitchFamily="34" charset="0"/>
              </a:rPr>
              <a:t>Rh</a:t>
            </a:r>
            <a:r>
              <a:rPr lang="cs-CZ" sz="2000" dirty="0">
                <a:cs typeface="Arial" panose="020B0604020202020204" pitchFamily="34" charset="0"/>
              </a:rPr>
              <a:t>(CO)</a:t>
            </a:r>
            <a:r>
              <a:rPr lang="cs-CZ" sz="2000" baseline="-25000" dirty="0">
                <a:cs typeface="Arial" panose="020B0604020202020204" pitchFamily="34" charset="0"/>
              </a:rPr>
              <a:t>2</a:t>
            </a:r>
            <a:r>
              <a:rPr lang="cs-CZ" sz="2000" dirty="0">
                <a:cs typeface="Arial" panose="020B0604020202020204" pitchFamily="34" charset="0"/>
              </a:rPr>
              <a:t>I</a:t>
            </a:r>
            <a:r>
              <a:rPr lang="cs-CZ" sz="2000" baseline="-25000" dirty="0">
                <a:cs typeface="Arial" panose="020B0604020202020204" pitchFamily="34" charset="0"/>
              </a:rPr>
              <a:t>2</a:t>
            </a:r>
            <a:r>
              <a:rPr lang="cs-CZ" sz="2000" dirty="0">
                <a:cs typeface="Arial" panose="020B0604020202020204" pitchFamily="34" charset="0"/>
              </a:rPr>
              <a:t>]</a:t>
            </a:r>
            <a:r>
              <a:rPr lang="cs-CZ" sz="2000" baseline="30000" dirty="0">
                <a:cs typeface="Arial" panose="020B0604020202020204" pitchFamily="34" charset="0"/>
              </a:rPr>
              <a:t>-</a:t>
            </a:r>
            <a:r>
              <a:rPr lang="cs-CZ" sz="2000" dirty="0">
                <a:cs typeface="Arial" panose="020B0604020202020204" pitchFamily="34" charset="0"/>
              </a:rPr>
              <a:t> je účinným katalyzátorem karbonylace methanolu na kyselinu octovou </a:t>
            </a:r>
            <a:r>
              <a:rPr lang="cs-CZ" sz="2000" i="1" dirty="0">
                <a:cs typeface="Arial" panose="020B0604020202020204" pitchFamily="34" charset="0"/>
              </a:rPr>
              <a:t>(</a:t>
            </a:r>
            <a:r>
              <a:rPr lang="cs-CZ" sz="2000" i="1" dirty="0" err="1">
                <a:cs typeface="Arial" panose="020B0604020202020204" pitchFamily="34" charset="0"/>
              </a:rPr>
              <a:t>Monsantův</a:t>
            </a:r>
            <a:r>
              <a:rPr lang="cs-CZ" sz="2000" i="1" dirty="0">
                <a:cs typeface="Arial" panose="020B0604020202020204" pitchFamily="34" charset="0"/>
              </a:rPr>
              <a:t> proces)</a:t>
            </a:r>
            <a:r>
              <a:rPr lang="cs-CZ" sz="2000" dirty="0">
                <a:cs typeface="Arial" panose="020B0604020202020204" pitchFamily="34" charset="0"/>
              </a:rPr>
              <a:t>. </a:t>
            </a:r>
          </a:p>
        </p:txBody>
      </p:sp>
    </p:spTree>
    <p:extLst>
      <p:ext uri="{BB962C8B-B14F-4D97-AF65-F5344CB8AC3E}">
        <p14:creationId xmlns:p14="http://schemas.microsoft.com/office/powerpoint/2010/main" val="32907684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185202"/>
            <a:ext cx="8839200" cy="5755422"/>
          </a:xfrm>
          <a:prstGeom prst="rect">
            <a:avLst/>
          </a:prstGeom>
        </p:spPr>
        <p:txBody>
          <a:bodyPr wrap="square">
            <a:spAutoFit/>
          </a:bodyPr>
          <a:lstStyle/>
          <a:p>
            <a:pPr algn="ctr"/>
            <a:r>
              <a:rPr lang="cs-CZ" sz="2800" b="1" dirty="0">
                <a:cs typeface="Arial" panose="020B0604020202020204" pitchFamily="34" charset="0"/>
              </a:rPr>
              <a:t>Palladium</a:t>
            </a:r>
            <a:r>
              <a:rPr lang="cs-CZ" sz="28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lesklý, bílý kov, vzhledem podobný stříbru. Palladium je kujné a dobře svařitelné. Palladium má velkou schopnost pohlcovat plyny. Katalyzuje řadu hydrogenačních reakcí.</a:t>
            </a:r>
          </a:p>
          <a:p>
            <a:pPr algn="just"/>
            <a:r>
              <a:rPr lang="cs-CZ" sz="2000" dirty="0">
                <a:cs typeface="Arial" panose="020B0604020202020204" pitchFamily="34" charset="0"/>
              </a:rPr>
              <a:t>Palladium se rozpouští pouze v lučavce královské, v kyselině selenové a v koncentrované kyselině chlorovodíkové sycené chlorem. Reakcí palladia s lučavkou královskou vzniká kyselina </a:t>
            </a:r>
            <a:r>
              <a:rPr lang="cs-CZ" sz="2000" dirty="0" err="1">
                <a:cs typeface="Arial" panose="020B0604020202020204" pitchFamily="34" charset="0"/>
              </a:rPr>
              <a:t>tetrachloropalladnatá</a:t>
            </a:r>
            <a:r>
              <a:rPr lang="cs-CZ" sz="2000" dirty="0">
                <a:cs typeface="Arial" panose="020B0604020202020204" pitchFamily="34" charset="0"/>
              </a:rPr>
              <a:t>, reakcí s kyselinou selenovou vzniká </a:t>
            </a:r>
            <a:r>
              <a:rPr lang="cs-CZ" sz="2000" dirty="0" err="1">
                <a:cs typeface="Arial" panose="020B0604020202020204" pitchFamily="34" charset="0"/>
              </a:rPr>
              <a:t>selenan</a:t>
            </a:r>
            <a:r>
              <a:rPr lang="cs-CZ" sz="2000" dirty="0">
                <a:cs typeface="Arial" panose="020B0604020202020204" pitchFamily="34" charset="0"/>
              </a:rPr>
              <a:t> </a:t>
            </a:r>
            <a:r>
              <a:rPr lang="cs-CZ" sz="2000" dirty="0" err="1">
                <a:cs typeface="Arial" panose="020B0604020202020204" pitchFamily="34" charset="0"/>
              </a:rPr>
              <a:t>palladnatý</a:t>
            </a:r>
            <a:r>
              <a:rPr lang="cs-CZ" sz="2000" dirty="0">
                <a:cs typeface="Arial" panose="020B0604020202020204" pitchFamily="34" charset="0"/>
              </a:rPr>
              <a:t>, reakcí s kyselinou chlorovodíkovou vzniká kyselina </a:t>
            </a:r>
            <a:r>
              <a:rPr lang="cs-CZ" sz="2000" dirty="0" err="1">
                <a:cs typeface="Arial" panose="020B0604020202020204" pitchFamily="34" charset="0"/>
              </a:rPr>
              <a:t>hexachloropalladičitá</a:t>
            </a:r>
            <a:r>
              <a:rPr lang="cs-CZ" sz="2000" dirty="0">
                <a:cs typeface="Arial" panose="020B0604020202020204" pitchFamily="34" charset="0"/>
              </a:rPr>
              <a:t>:</a:t>
            </a:r>
          </a:p>
          <a:p>
            <a:pPr algn="ctr"/>
            <a:r>
              <a:rPr lang="cs-CZ" sz="2000" dirty="0">
                <a:cs typeface="Arial" panose="020B0604020202020204" pitchFamily="34" charset="0"/>
              </a:rPr>
              <a:t>3Pd + 12HCl + 2HNO</a:t>
            </a:r>
            <a:r>
              <a:rPr lang="cs-CZ" sz="2000" baseline="-25000" dirty="0">
                <a:cs typeface="Arial" panose="020B0604020202020204" pitchFamily="34" charset="0"/>
              </a:rPr>
              <a:t>3</a:t>
            </a:r>
            <a:r>
              <a:rPr lang="cs-CZ" sz="2000" dirty="0">
                <a:cs typeface="Arial" panose="020B0604020202020204" pitchFamily="34" charset="0"/>
              </a:rPr>
              <a:t> → 3H</a:t>
            </a:r>
            <a:r>
              <a:rPr lang="cs-CZ" sz="2000" baseline="-25000" dirty="0">
                <a:cs typeface="Arial" panose="020B0604020202020204" pitchFamily="34" charset="0"/>
              </a:rPr>
              <a:t>2</a:t>
            </a:r>
            <a:r>
              <a:rPr lang="cs-CZ" sz="2000" dirty="0">
                <a:cs typeface="Arial" panose="020B0604020202020204" pitchFamily="34" charset="0"/>
              </a:rPr>
              <a:t>[PdCl</a:t>
            </a:r>
            <a:r>
              <a:rPr lang="cs-CZ" sz="2000" baseline="-25000" dirty="0">
                <a:cs typeface="Arial" panose="020B0604020202020204" pitchFamily="34" charset="0"/>
              </a:rPr>
              <a:t>4</a:t>
            </a:r>
            <a:r>
              <a:rPr lang="cs-CZ" sz="2000" dirty="0">
                <a:cs typeface="Arial" panose="020B0604020202020204" pitchFamily="34" charset="0"/>
              </a:rPr>
              <a:t>] + 2NO + 4H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err="1">
                <a:cs typeface="Arial" panose="020B0604020202020204" pitchFamily="34" charset="0"/>
              </a:rPr>
              <a:t>Pd</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SeO</a:t>
            </a:r>
            <a:r>
              <a:rPr lang="cs-CZ" sz="2000" baseline="-25000" dirty="0">
                <a:cs typeface="Arial" panose="020B0604020202020204" pitchFamily="34" charset="0"/>
              </a:rPr>
              <a:t>4</a:t>
            </a:r>
            <a:r>
              <a:rPr lang="cs-CZ" sz="2000" dirty="0">
                <a:cs typeface="Arial" panose="020B0604020202020204" pitchFamily="34" charset="0"/>
              </a:rPr>
              <a:t> → PdSeO</a:t>
            </a:r>
            <a:r>
              <a:rPr lang="cs-CZ" sz="2000" baseline="-25000" dirty="0">
                <a:cs typeface="Arial" panose="020B0604020202020204" pitchFamily="34" charset="0"/>
              </a:rPr>
              <a:t>4</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SeO</a:t>
            </a:r>
            <a:r>
              <a:rPr lang="cs-CZ" sz="2000" baseline="-25000" dirty="0">
                <a:cs typeface="Arial" panose="020B0604020202020204" pitchFamily="34" charset="0"/>
              </a:rPr>
              <a:t>3</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err="1">
                <a:cs typeface="Arial" panose="020B0604020202020204" pitchFamily="34" charset="0"/>
              </a:rPr>
              <a:t>Pd</a:t>
            </a:r>
            <a:r>
              <a:rPr lang="cs-CZ" sz="2000" dirty="0">
                <a:cs typeface="Arial" panose="020B0604020202020204" pitchFamily="34" charset="0"/>
              </a:rPr>
              <a:t> + 2HCl + 2Cl</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[PdCl</a:t>
            </a:r>
            <a:r>
              <a:rPr lang="cs-CZ" sz="2000" baseline="-25000" dirty="0">
                <a:cs typeface="Arial" panose="020B0604020202020204" pitchFamily="34" charset="0"/>
              </a:rPr>
              <a:t>6</a:t>
            </a:r>
            <a:r>
              <a:rPr lang="cs-CZ" sz="2000" dirty="0">
                <a:cs typeface="Arial" panose="020B0604020202020204" pitchFamily="34" charset="0"/>
              </a:rPr>
              <a:t>]</a:t>
            </a:r>
          </a:p>
          <a:p>
            <a:pPr algn="just"/>
            <a:r>
              <a:rPr lang="cs-CZ" sz="2000" dirty="0">
                <a:cs typeface="Arial" panose="020B0604020202020204" pitchFamily="34" charset="0"/>
              </a:rPr>
              <a:t>Za vysokých teplot reaguje s kyslíkem, fluorem, chlorem, křemíkem, fosforem a sírou.</a:t>
            </a:r>
          </a:p>
          <a:p>
            <a:pPr algn="just"/>
            <a:r>
              <a:rPr lang="cs-CZ" sz="2000" dirty="0">
                <a:cs typeface="Arial" panose="020B0604020202020204" pitchFamily="34" charset="0"/>
              </a:rPr>
              <a:t>   Ve sloučeninách vystupuje palladium </a:t>
            </a:r>
            <a:r>
              <a:rPr lang="cs-CZ" sz="2000" u="sng" dirty="0">
                <a:cs typeface="Arial" panose="020B0604020202020204" pitchFamily="34" charset="0"/>
              </a:rPr>
              <a:t>nejčastěji jako dvojmocné</a:t>
            </a:r>
            <a:r>
              <a:rPr lang="cs-CZ" sz="2000" dirty="0">
                <a:cs typeface="Arial" panose="020B0604020202020204" pitchFamily="34" charset="0"/>
              </a:rPr>
              <a:t>, ze sloučenin trojmocného palladia je znám pouze fluorid </a:t>
            </a:r>
            <a:r>
              <a:rPr lang="cs-CZ" sz="2000" dirty="0" err="1">
                <a:cs typeface="Arial" panose="020B0604020202020204" pitchFamily="34" charset="0"/>
              </a:rPr>
              <a:t>paladitý</a:t>
            </a:r>
            <a:r>
              <a:rPr lang="cs-CZ" sz="2000" dirty="0">
                <a:cs typeface="Arial" panose="020B0604020202020204" pitchFamily="34" charset="0"/>
              </a:rPr>
              <a:t> PdF</a:t>
            </a:r>
            <a:r>
              <a:rPr lang="cs-CZ" sz="2000" baseline="-25000" dirty="0">
                <a:cs typeface="Arial" panose="020B0604020202020204" pitchFamily="34" charset="0"/>
              </a:rPr>
              <a:t>3</a:t>
            </a:r>
            <a:r>
              <a:rPr lang="cs-CZ" sz="2000" dirty="0">
                <a:cs typeface="Arial" panose="020B0604020202020204" pitchFamily="34" charset="0"/>
              </a:rPr>
              <a:t>, ze sloučenin čtyřmocného palladia je znám oxid </a:t>
            </a:r>
            <a:r>
              <a:rPr lang="cs-CZ" sz="2000" dirty="0" err="1">
                <a:cs typeface="Arial" panose="020B0604020202020204" pitchFamily="34" charset="0"/>
              </a:rPr>
              <a:t>paladičitý</a:t>
            </a:r>
            <a:r>
              <a:rPr lang="cs-CZ" sz="2000" dirty="0">
                <a:cs typeface="Arial" panose="020B0604020202020204" pitchFamily="34" charset="0"/>
              </a:rPr>
              <a:t> PdO</a:t>
            </a:r>
            <a:r>
              <a:rPr lang="cs-CZ" sz="2000" baseline="-25000" dirty="0">
                <a:cs typeface="Arial" panose="020B0604020202020204" pitchFamily="34" charset="0"/>
              </a:rPr>
              <a:t>2</a:t>
            </a:r>
            <a:r>
              <a:rPr lang="cs-CZ" sz="2000" dirty="0">
                <a:cs typeface="Arial" panose="020B0604020202020204" pitchFamily="34" charset="0"/>
              </a:rPr>
              <a:t> a sulfid </a:t>
            </a:r>
            <a:r>
              <a:rPr lang="cs-CZ" sz="2000" dirty="0" err="1">
                <a:cs typeface="Arial" panose="020B0604020202020204" pitchFamily="34" charset="0"/>
              </a:rPr>
              <a:t>paladičitý</a:t>
            </a:r>
            <a:r>
              <a:rPr lang="cs-CZ" sz="2000" dirty="0">
                <a:cs typeface="Arial" panose="020B0604020202020204" pitchFamily="34" charset="0"/>
              </a:rPr>
              <a:t> PdS</a:t>
            </a:r>
            <a:r>
              <a:rPr lang="cs-CZ" sz="2000" baseline="-25000" dirty="0">
                <a:cs typeface="Arial" panose="020B0604020202020204" pitchFamily="34" charset="0"/>
              </a:rPr>
              <a:t>2</a:t>
            </a:r>
            <a:r>
              <a:rPr lang="cs-CZ" sz="2000" dirty="0">
                <a:cs typeface="Arial" panose="020B0604020202020204" pitchFamily="34" charset="0"/>
              </a:rPr>
              <a:t>. </a:t>
            </a:r>
          </a:p>
        </p:txBody>
      </p:sp>
    </p:spTree>
    <p:extLst>
      <p:ext uri="{BB962C8B-B14F-4D97-AF65-F5344CB8AC3E}">
        <p14:creationId xmlns:p14="http://schemas.microsoft.com/office/powerpoint/2010/main" val="7150040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5324535"/>
          </a:xfrm>
          <a:prstGeom prst="rect">
            <a:avLst/>
          </a:prstGeom>
        </p:spPr>
        <p:txBody>
          <a:bodyPr wrap="square">
            <a:spAutoFit/>
          </a:bodyPr>
          <a:lstStyle/>
          <a:p>
            <a:pPr algn="just"/>
            <a:r>
              <a:rPr lang="cs-CZ" sz="2000" dirty="0">
                <a:cs typeface="Arial" panose="020B0604020202020204" pitchFamily="34" charset="0"/>
              </a:rPr>
              <a:t>   Palladium tvoří velké množství barevných komplexních sloučenin ve kterých má koordinační číslo 4. Rozpustné soli dvoumocného palladia mají v roztocích obvykle hnědé nebo hnědočervené zbarvení.</a:t>
            </a:r>
            <a:endParaRPr lang="en-US" sz="2000" dirty="0">
              <a:cs typeface="Arial" panose="020B0604020202020204" pitchFamily="34" charset="0"/>
            </a:endParaRPr>
          </a:p>
          <a:p>
            <a:pPr algn="just"/>
            <a:endParaRPr lang="en-US" sz="2000" dirty="0">
              <a:cs typeface="Arial" panose="020B0604020202020204" pitchFamily="34" charset="0"/>
            </a:endParaRPr>
          </a:p>
          <a:p>
            <a:pPr algn="just"/>
            <a:r>
              <a:rPr lang="cs-CZ" sz="2000" dirty="0">
                <a:cs typeface="Arial" panose="020B0604020202020204" pitchFamily="34" charset="0"/>
              </a:rPr>
              <a:t>   V přírodě se palladium nejčastěji vyskytuje ryzí, v platinové rudě </a:t>
            </a:r>
            <a:r>
              <a:rPr lang="cs-CZ" sz="2000" b="1" dirty="0" err="1">
                <a:cs typeface="Arial" panose="020B0604020202020204" pitchFamily="34" charset="0"/>
              </a:rPr>
              <a:t>braggit</a:t>
            </a:r>
            <a:r>
              <a:rPr lang="cs-CZ" sz="2000" dirty="0">
                <a:cs typeface="Arial" panose="020B0604020202020204" pitchFamily="34" charset="0"/>
              </a:rPr>
              <a:t> (</a:t>
            </a:r>
            <a:r>
              <a:rPr lang="cs-CZ" sz="2000" dirty="0" err="1">
                <a:cs typeface="Arial" panose="020B0604020202020204" pitchFamily="34" charset="0"/>
              </a:rPr>
              <a:t>Pt,Pd,Ni</a:t>
            </a:r>
            <a:r>
              <a:rPr lang="cs-CZ" sz="2000" dirty="0">
                <a:cs typeface="Arial" panose="020B0604020202020204" pitchFamily="34" charset="0"/>
              </a:rPr>
              <a:t>)S a v minerálech </a:t>
            </a:r>
            <a:r>
              <a:rPr lang="cs-CZ" sz="2000" b="1" dirty="0" err="1">
                <a:cs typeface="Arial" panose="020B0604020202020204" pitchFamily="34" charset="0"/>
              </a:rPr>
              <a:t>arsenopaladinit</a:t>
            </a:r>
            <a:r>
              <a:rPr lang="cs-CZ" sz="2000" dirty="0">
                <a:cs typeface="Arial" panose="020B0604020202020204" pitchFamily="34" charset="0"/>
              </a:rPr>
              <a:t> Pd</a:t>
            </a:r>
            <a:r>
              <a:rPr lang="cs-CZ" sz="2000" baseline="-25000" dirty="0">
                <a:cs typeface="Arial" panose="020B0604020202020204" pitchFamily="34" charset="0"/>
              </a:rPr>
              <a:t>8</a:t>
            </a:r>
            <a:r>
              <a:rPr lang="cs-CZ" sz="2000" dirty="0">
                <a:cs typeface="Arial" panose="020B0604020202020204" pitchFamily="34" charset="0"/>
              </a:rPr>
              <a:t>(</a:t>
            </a:r>
            <a:r>
              <a:rPr lang="cs-CZ" sz="2000" dirty="0" err="1">
                <a:cs typeface="Arial" panose="020B0604020202020204" pitchFamily="34" charset="0"/>
              </a:rPr>
              <a:t>As,Sb</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 </a:t>
            </a:r>
            <a:r>
              <a:rPr lang="cs-CZ" sz="2000" b="1" dirty="0" err="1">
                <a:cs typeface="Arial" panose="020B0604020202020204" pitchFamily="34" charset="0"/>
              </a:rPr>
              <a:t>potarit</a:t>
            </a:r>
            <a:r>
              <a:rPr lang="cs-CZ" sz="2000" dirty="0">
                <a:cs typeface="Arial" panose="020B0604020202020204" pitchFamily="34" charset="0"/>
              </a:rPr>
              <a:t> </a:t>
            </a:r>
            <a:r>
              <a:rPr lang="cs-CZ" sz="2000" dirty="0" err="1">
                <a:cs typeface="Arial" panose="020B0604020202020204" pitchFamily="34" charset="0"/>
              </a:rPr>
              <a:t>PdHg</a:t>
            </a:r>
            <a:r>
              <a:rPr lang="cs-CZ" sz="2000" dirty="0">
                <a:cs typeface="Arial" panose="020B0604020202020204" pitchFamily="34" charset="0"/>
              </a:rPr>
              <a:t> nebo tvoří slitiny se zlatem a stříbrem ve zlatonosných píscích.</a:t>
            </a:r>
          </a:p>
          <a:p>
            <a:pPr algn="just"/>
            <a:endParaRPr lang="cs-CZ" sz="2000" dirty="0">
              <a:cs typeface="Arial" panose="020B0604020202020204" pitchFamily="34" charset="0"/>
            </a:endParaRPr>
          </a:p>
          <a:p>
            <a:pPr algn="just"/>
            <a:r>
              <a:rPr lang="cs-CZ" sz="2000" dirty="0">
                <a:cs typeface="Arial" panose="020B0604020202020204" pitchFamily="34" charset="0"/>
              </a:rPr>
              <a:t>Nejvíce palladia se získává z anodových kalů po rafinaci mědi a niklu. Z rud se paladium získává složitým chemickým postupem, při kterém se palladium převádí na rozpustné komplexní sloučeniny, kovové palladium se vyrábí jejich redukcí vodíkem.</a:t>
            </a:r>
          </a:p>
          <a:p>
            <a:pPr algn="just"/>
            <a:endParaRPr lang="cs-CZ" sz="2000" dirty="0">
              <a:cs typeface="Arial" panose="020B0604020202020204" pitchFamily="34" charset="0"/>
            </a:endParaRPr>
          </a:p>
          <a:p>
            <a:pPr algn="just"/>
            <a:r>
              <a:rPr lang="cs-CZ" sz="2000" dirty="0">
                <a:cs typeface="Arial" panose="020B0604020202020204" pitchFamily="34" charset="0"/>
              </a:rPr>
              <a:t>Využívá se při výrobě </a:t>
            </a:r>
            <a:r>
              <a:rPr lang="cs-CZ" sz="2000" u="sng" dirty="0">
                <a:cs typeface="Arial" panose="020B0604020202020204" pitchFamily="34" charset="0"/>
              </a:rPr>
              <a:t>šperků, zubních plomb</a:t>
            </a:r>
            <a:r>
              <a:rPr lang="cs-CZ" sz="2000" dirty="0">
                <a:cs typeface="Arial" panose="020B0604020202020204" pitchFamily="34" charset="0"/>
              </a:rPr>
              <a:t> a keramických </a:t>
            </a:r>
            <a:r>
              <a:rPr lang="cs-CZ" sz="2000" u="sng" dirty="0">
                <a:cs typeface="Arial" panose="020B0604020202020204" pitchFamily="34" charset="0"/>
              </a:rPr>
              <a:t>kondenzátorů</a:t>
            </a:r>
            <a:r>
              <a:rPr lang="cs-CZ" sz="2000" dirty="0">
                <a:cs typeface="Arial" panose="020B0604020202020204" pitchFamily="34" charset="0"/>
              </a:rPr>
              <a:t>. Slouží k </a:t>
            </a:r>
            <a:r>
              <a:rPr lang="cs-CZ" sz="2000" u="sng" dirty="0">
                <a:cs typeface="Arial" panose="020B0604020202020204" pitchFamily="34" charset="0"/>
              </a:rPr>
              <a:t>barvení porcelánu </a:t>
            </a:r>
            <a:r>
              <a:rPr lang="cs-CZ" sz="2000" dirty="0">
                <a:cs typeface="Arial" panose="020B0604020202020204" pitchFamily="34" charset="0"/>
              </a:rPr>
              <a:t>na černo. </a:t>
            </a:r>
          </a:p>
          <a:p>
            <a:pPr algn="just"/>
            <a:r>
              <a:rPr lang="cs-CZ" sz="2000" dirty="0">
                <a:cs typeface="Arial" panose="020B0604020202020204" pitchFamily="34" charset="0"/>
              </a:rPr>
              <a:t>Houbovité palladium na nosiči Al</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 slouží jako </a:t>
            </a:r>
            <a:r>
              <a:rPr lang="cs-CZ" sz="2000" u="sng" dirty="0">
                <a:cs typeface="Arial" panose="020B0604020202020204" pitchFamily="34" charset="0"/>
              </a:rPr>
              <a:t>katalyzátor</a:t>
            </a:r>
            <a:r>
              <a:rPr lang="cs-CZ" sz="2000" dirty="0">
                <a:cs typeface="Arial" panose="020B0604020202020204" pitchFamily="34" charset="0"/>
              </a:rPr>
              <a:t> při výrobě cyklohexanu hydrogenací benzenu v plynné fázi nebo při výrobě anilinu redukcí nitrobenzenu. </a:t>
            </a:r>
          </a:p>
        </p:txBody>
      </p:sp>
    </p:spTree>
    <p:extLst>
      <p:ext uri="{BB962C8B-B14F-4D97-AF65-F5344CB8AC3E}">
        <p14:creationId xmlns:p14="http://schemas.microsoft.com/office/powerpoint/2010/main" val="1174288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E84ACA9-CF13-4913-A043-A840DA3E6BF6}"/>
              </a:ext>
            </a:extLst>
          </p:cNvPr>
          <p:cNvSpPr txBox="1"/>
          <p:nvPr/>
        </p:nvSpPr>
        <p:spPr>
          <a:xfrm>
            <a:off x="154968" y="193373"/>
            <a:ext cx="8762998" cy="1323439"/>
          </a:xfrm>
          <a:prstGeom prst="rect">
            <a:avLst/>
          </a:prstGeom>
          <a:noFill/>
        </p:spPr>
        <p:txBody>
          <a:bodyPr wrap="square">
            <a:spAutoFit/>
          </a:bodyPr>
          <a:lstStyle/>
          <a:p>
            <a:pPr algn="just"/>
            <a:r>
              <a:rPr lang="cs-CZ" sz="2000" b="1" dirty="0">
                <a:cs typeface="Arial" panose="020B0604020202020204" pitchFamily="34" charset="0"/>
              </a:rPr>
              <a:t>Oxid zinečnatý </a:t>
            </a:r>
            <a:r>
              <a:rPr lang="cs-CZ" sz="2000" dirty="0" err="1">
                <a:cs typeface="Arial" panose="020B0604020202020204" pitchFamily="34" charset="0"/>
              </a:rPr>
              <a:t>ZnO</a:t>
            </a:r>
            <a:r>
              <a:rPr lang="cs-CZ" sz="2000" dirty="0">
                <a:cs typeface="Arial" panose="020B0604020202020204" pitchFamily="34" charset="0"/>
              </a:rPr>
              <a:t> slouží jako plnicí prostředek při výrobě vulkanizovaného kaučuku, jako bílý pigment zinková běloba a je hlavní součástí dentálního cementu. Nachází uplatnění i v keramickém a sklářském průmyslu při výrobě speciálních chemicky odolných skel a glazur nebo emailů. </a:t>
            </a:r>
          </a:p>
        </p:txBody>
      </p:sp>
      <p:sp>
        <p:nvSpPr>
          <p:cNvPr id="4" name="TextovéPole 3">
            <a:extLst>
              <a:ext uri="{FF2B5EF4-FFF2-40B4-BE49-F238E27FC236}">
                <a16:creationId xmlns:a16="http://schemas.microsoft.com/office/drawing/2014/main" id="{D4757223-2C0D-4CCF-B250-35A4BDB536B7}"/>
              </a:ext>
            </a:extLst>
          </p:cNvPr>
          <p:cNvSpPr txBox="1"/>
          <p:nvPr/>
        </p:nvSpPr>
        <p:spPr>
          <a:xfrm>
            <a:off x="154968" y="5952336"/>
            <a:ext cx="8836631" cy="707886"/>
          </a:xfrm>
          <a:prstGeom prst="rect">
            <a:avLst/>
          </a:prstGeom>
          <a:noFill/>
        </p:spPr>
        <p:txBody>
          <a:bodyPr wrap="square">
            <a:spAutoFit/>
          </a:bodyPr>
          <a:lstStyle/>
          <a:p>
            <a:pPr algn="just"/>
            <a:r>
              <a:rPr lang="cs-CZ" sz="2000" b="1" dirty="0">
                <a:cs typeface="Arial" panose="020B0604020202020204" pitchFamily="34" charset="0"/>
              </a:rPr>
              <a:t>Antimonidy zinku </a:t>
            </a:r>
            <a:r>
              <a:rPr lang="cs-CZ" sz="2000" dirty="0" err="1">
                <a:cs typeface="Arial" panose="020B0604020202020204" pitchFamily="34" charset="0"/>
              </a:rPr>
              <a:t>ZnSb</a:t>
            </a:r>
            <a:r>
              <a:rPr lang="cs-CZ" sz="2000" dirty="0">
                <a:cs typeface="Arial" panose="020B0604020202020204" pitchFamily="34" charset="0"/>
              </a:rPr>
              <a:t>, Zn</a:t>
            </a:r>
            <a:r>
              <a:rPr lang="cs-CZ" sz="2000" baseline="-25000" dirty="0">
                <a:cs typeface="Arial" panose="020B0604020202020204" pitchFamily="34" charset="0"/>
              </a:rPr>
              <a:t>3</a:t>
            </a:r>
            <a:r>
              <a:rPr lang="cs-CZ" sz="2000" dirty="0">
                <a:cs typeface="Arial" panose="020B0604020202020204" pitchFamily="34" charset="0"/>
              </a:rPr>
              <a:t>Sb</a:t>
            </a:r>
            <a:r>
              <a:rPr lang="cs-CZ" sz="2000" baseline="-25000" dirty="0">
                <a:cs typeface="Arial" panose="020B0604020202020204" pitchFamily="34" charset="0"/>
              </a:rPr>
              <a:t>2</a:t>
            </a:r>
            <a:r>
              <a:rPr lang="cs-CZ" sz="2000" dirty="0">
                <a:cs typeface="Arial" panose="020B0604020202020204" pitchFamily="34" charset="0"/>
              </a:rPr>
              <a:t> a Zn</a:t>
            </a:r>
            <a:r>
              <a:rPr lang="cs-CZ" sz="2000" baseline="-25000" dirty="0">
                <a:cs typeface="Arial" panose="020B0604020202020204" pitchFamily="34" charset="0"/>
              </a:rPr>
              <a:t>4</a:t>
            </a:r>
            <a:r>
              <a:rPr lang="cs-CZ" sz="2000" dirty="0">
                <a:cs typeface="Arial" panose="020B0604020202020204" pitchFamily="34" charset="0"/>
              </a:rPr>
              <a:t>Sb</a:t>
            </a:r>
            <a:r>
              <a:rPr lang="cs-CZ" sz="2000" baseline="-25000" dirty="0">
                <a:cs typeface="Arial" panose="020B0604020202020204" pitchFamily="34" charset="0"/>
              </a:rPr>
              <a:t>3</a:t>
            </a:r>
            <a:r>
              <a:rPr lang="cs-CZ" sz="2000" dirty="0">
                <a:cs typeface="Arial" panose="020B0604020202020204" pitchFamily="34" charset="0"/>
              </a:rPr>
              <a:t> mají polovodivé vlastnosti a používají se v infračervených detektorech a termokamerách.</a:t>
            </a:r>
          </a:p>
        </p:txBody>
      </p:sp>
      <p:sp>
        <p:nvSpPr>
          <p:cNvPr id="5" name="TextovéPole 4">
            <a:extLst>
              <a:ext uri="{FF2B5EF4-FFF2-40B4-BE49-F238E27FC236}">
                <a16:creationId xmlns:a16="http://schemas.microsoft.com/office/drawing/2014/main" id="{095CB46F-89A5-4D0C-A92E-8946D5500199}"/>
              </a:ext>
            </a:extLst>
          </p:cNvPr>
          <p:cNvSpPr txBox="1"/>
          <p:nvPr/>
        </p:nvSpPr>
        <p:spPr>
          <a:xfrm>
            <a:off x="81335" y="3897746"/>
            <a:ext cx="4036032" cy="1631216"/>
          </a:xfrm>
          <a:prstGeom prst="rect">
            <a:avLst/>
          </a:prstGeom>
          <a:noFill/>
        </p:spPr>
        <p:txBody>
          <a:bodyPr wrap="square">
            <a:spAutoFit/>
          </a:bodyPr>
          <a:lstStyle/>
          <a:p>
            <a:pPr algn="just"/>
            <a:r>
              <a:rPr lang="cs-CZ" sz="2000" b="1" dirty="0">
                <a:cs typeface="Arial" panose="020B0604020202020204" pitchFamily="34" charset="0"/>
              </a:rPr>
              <a:t>Fosfid zinečnatý </a:t>
            </a:r>
            <a:r>
              <a:rPr lang="cs-CZ" sz="2000" dirty="0">
                <a:cs typeface="Arial" panose="020B0604020202020204" pitchFamily="34" charset="0"/>
              </a:rPr>
              <a:t>ZnP</a:t>
            </a:r>
            <a:r>
              <a:rPr lang="cs-CZ" sz="2000" baseline="-25000" dirty="0">
                <a:cs typeface="Arial" panose="020B0604020202020204" pitchFamily="34" charset="0"/>
              </a:rPr>
              <a:t>2</a:t>
            </a:r>
            <a:r>
              <a:rPr lang="cs-CZ" sz="2000" dirty="0">
                <a:cs typeface="Arial" panose="020B0604020202020204" pitchFamily="34" charset="0"/>
              </a:rPr>
              <a:t> je perspektivním materiálem pro výrobu pokročilých fotovoltaických článků, dříve se používal jako </a:t>
            </a:r>
            <a:r>
              <a:rPr lang="cs-CZ" sz="2000" u="sng" dirty="0">
                <a:cs typeface="Arial" panose="020B0604020202020204" pitchFamily="34" charset="0"/>
              </a:rPr>
              <a:t>rodenticid</a:t>
            </a:r>
            <a:r>
              <a:rPr lang="cs-CZ" sz="2000" dirty="0">
                <a:cs typeface="Arial" panose="020B0604020202020204" pitchFamily="34" charset="0"/>
              </a:rPr>
              <a:t>. </a:t>
            </a:r>
            <a:endParaRPr lang="cs-CZ" sz="2000" dirty="0"/>
          </a:p>
        </p:txBody>
      </p:sp>
      <p:pic>
        <p:nvPicPr>
          <p:cNvPr id="9220" name="Picture 4">
            <a:extLst>
              <a:ext uri="{FF2B5EF4-FFF2-40B4-BE49-F238E27FC236}">
                <a16:creationId xmlns:a16="http://schemas.microsoft.com/office/drawing/2014/main" id="{8ED5DE38-D838-43D1-87F0-61AE9820EB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5332" y="3897746"/>
            <a:ext cx="1929696" cy="192969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Buy Zinc Oxide at Inoxia Ltd">
            <a:extLst>
              <a:ext uri="{FF2B5EF4-FFF2-40B4-BE49-F238E27FC236}">
                <a16:creationId xmlns:a16="http://schemas.microsoft.com/office/drawing/2014/main" id="{B5FF16CF-9AB2-4AF4-B8F8-1C4D2CE865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876" y="1899237"/>
            <a:ext cx="1948774" cy="16312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5AD813A-59C5-4CB0-B067-5B6FA6A04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705" y="1641501"/>
            <a:ext cx="3912031" cy="188895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Zinc Phosphide Technical Fact Sheet">
            <a:extLst>
              <a:ext uri="{FF2B5EF4-FFF2-40B4-BE49-F238E27FC236}">
                <a16:creationId xmlns:a16="http://schemas.microsoft.com/office/drawing/2014/main" id="{88AAD3B3-2D17-4841-BB00-16553562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994" y="3889184"/>
            <a:ext cx="2054590" cy="205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2678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04800"/>
            <a:ext cx="8839200" cy="5262979"/>
          </a:xfrm>
          <a:prstGeom prst="rect">
            <a:avLst/>
          </a:prstGeom>
        </p:spPr>
        <p:txBody>
          <a:bodyPr wrap="square">
            <a:spAutoFit/>
          </a:bodyPr>
          <a:lstStyle/>
          <a:p>
            <a:pPr algn="just"/>
            <a:r>
              <a:rPr lang="cs-CZ" sz="2000" dirty="0">
                <a:cs typeface="Arial" panose="020B0604020202020204" pitchFamily="34" charset="0"/>
              </a:rPr>
              <a:t>Slitina palladia se zlatem je známá jako </a:t>
            </a:r>
            <a:r>
              <a:rPr lang="cs-CZ" sz="2000" b="1" dirty="0">
                <a:cs typeface="Arial" panose="020B0604020202020204" pitchFamily="34" charset="0"/>
              </a:rPr>
              <a:t>bílé zlato</a:t>
            </a:r>
            <a:r>
              <a:rPr lang="cs-CZ" sz="2000" dirty="0">
                <a:cs typeface="Arial" panose="020B0604020202020204" pitchFamily="34" charset="0"/>
              </a:rPr>
              <a:t>. Téměř stejné chemické i fyzikální vlastnosti jako palladium má intermetalická sloučenina dvou sousedních prvků, rhodia a stříbra, </a:t>
            </a:r>
            <a:r>
              <a:rPr lang="cs-CZ" sz="2000" dirty="0" err="1">
                <a:cs typeface="Arial" panose="020B0604020202020204" pitchFamily="34" charset="0"/>
              </a:rPr>
              <a:t>ktera</a:t>
            </a:r>
            <a:r>
              <a:rPr lang="cs-CZ" sz="2000" dirty="0">
                <a:cs typeface="Arial" panose="020B0604020202020204" pitchFamily="34" charset="0"/>
              </a:rPr>
              <a:t> se poněkud nadneseně nazývá </a:t>
            </a:r>
            <a:r>
              <a:rPr lang="cs-CZ" sz="2000" b="1" dirty="0">
                <a:cs typeface="Arial" panose="020B0604020202020204" pitchFamily="34" charset="0"/>
              </a:rPr>
              <a:t>umělé palladium</a:t>
            </a:r>
            <a:r>
              <a:rPr lang="cs-CZ" sz="2000" dirty="0">
                <a:cs typeface="Arial" panose="020B0604020202020204" pitchFamily="34" charset="0"/>
              </a:rPr>
              <a:t>. Slitina palladia se stříbrem se používá k výrobě polopropustných membrán pro difuzní rafinaci vodíku na velmi vysokou čistotu.</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  Největší využití nalézá palladium ve formě </a:t>
            </a:r>
            <a:r>
              <a:rPr lang="cs-CZ" sz="2000" b="1" dirty="0">
                <a:cs typeface="Arial" panose="020B0604020202020204" pitchFamily="34" charset="0"/>
              </a:rPr>
              <a:t>oxidu </a:t>
            </a:r>
            <a:r>
              <a:rPr lang="cs-CZ" sz="2000" dirty="0" err="1">
                <a:cs typeface="Arial" panose="020B0604020202020204" pitchFamily="34" charset="0"/>
              </a:rPr>
              <a:t>PdO</a:t>
            </a:r>
            <a:r>
              <a:rPr lang="cs-CZ" sz="2000" dirty="0">
                <a:cs typeface="Arial" panose="020B0604020202020204" pitchFamily="34" charset="0"/>
              </a:rPr>
              <a:t> nebo </a:t>
            </a:r>
            <a:r>
              <a:rPr lang="cs-CZ" sz="2000" b="1" dirty="0" err="1">
                <a:cs typeface="Arial" panose="020B0604020202020204" pitchFamily="34" charset="0"/>
              </a:rPr>
              <a:t>aminokomplexu</a:t>
            </a:r>
            <a:r>
              <a:rPr lang="cs-CZ" sz="2000" dirty="0">
                <a:cs typeface="Arial" panose="020B0604020202020204" pitchFamily="34" charset="0"/>
              </a:rPr>
              <a:t> </a:t>
            </a:r>
            <a:r>
              <a:rPr lang="cs-CZ" sz="2000" dirty="0" err="1">
                <a:cs typeface="Arial" panose="020B0604020202020204" pitchFamily="34" charset="0"/>
              </a:rPr>
              <a:t>Pd</a:t>
            </a:r>
            <a:r>
              <a:rPr lang="cs-CZ" sz="2000" dirty="0">
                <a:cs typeface="Arial" panose="020B0604020202020204" pitchFamily="34" charset="0"/>
              </a:rPr>
              <a:t>[(NH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4</a:t>
            </a:r>
            <a:r>
              <a:rPr lang="cs-CZ" sz="2000" dirty="0">
                <a:cs typeface="Arial" panose="020B0604020202020204" pitchFamily="34" charset="0"/>
              </a:rPr>
              <a:t>] jako katalyzátor řady chemických reakcí </a:t>
            </a:r>
            <a:r>
              <a:rPr lang="cs-CZ" sz="2000" i="1" dirty="0">
                <a:cs typeface="Arial" panose="020B0604020202020204" pitchFamily="34" charset="0"/>
              </a:rPr>
              <a:t>(</a:t>
            </a:r>
            <a:r>
              <a:rPr lang="cs-CZ" sz="2000" i="1" dirty="0" err="1">
                <a:cs typeface="Arial" panose="020B0604020202020204" pitchFamily="34" charset="0"/>
              </a:rPr>
              <a:t>hydrokrakování</a:t>
            </a:r>
            <a:r>
              <a:rPr lang="cs-CZ" sz="2000" i="1" dirty="0">
                <a:cs typeface="Arial" panose="020B0604020202020204" pitchFamily="34" charset="0"/>
              </a:rPr>
              <a:t> </a:t>
            </a:r>
            <a:r>
              <a:rPr lang="cs-CZ" sz="2000" i="1" dirty="0" err="1">
                <a:cs typeface="Arial" panose="020B0604020202020204" pitchFamily="34" charset="0"/>
              </a:rPr>
              <a:t>nízkosirných</a:t>
            </a:r>
            <a:r>
              <a:rPr lang="cs-CZ" sz="2000" i="1" dirty="0">
                <a:cs typeface="Arial" panose="020B0604020202020204" pitchFamily="34" charset="0"/>
              </a:rPr>
              <a:t> surovin)</a:t>
            </a:r>
            <a:r>
              <a:rPr lang="cs-CZ" sz="2000" dirty="0">
                <a:cs typeface="Arial" panose="020B0604020202020204" pitchFamily="34" charset="0"/>
              </a:rPr>
              <a:t> a jako katalyzátor v automobilovém průmyslu. </a:t>
            </a:r>
          </a:p>
          <a:p>
            <a:pPr algn="just"/>
            <a:endParaRPr lang="cs-CZ" sz="800" dirty="0">
              <a:cs typeface="Arial" panose="020B0604020202020204" pitchFamily="34" charset="0"/>
            </a:endParaRPr>
          </a:p>
          <a:p>
            <a:pPr algn="just"/>
            <a:r>
              <a:rPr lang="cs-CZ" sz="2000" b="1" dirty="0">
                <a:cs typeface="Arial" panose="020B0604020202020204" pitchFamily="34" charset="0"/>
              </a:rPr>
              <a:t>Chlorid </a:t>
            </a:r>
            <a:r>
              <a:rPr lang="cs-CZ" sz="2000" b="1" dirty="0" err="1">
                <a:cs typeface="Arial" panose="020B0604020202020204" pitchFamily="34" charset="0"/>
              </a:rPr>
              <a:t>palladnatý</a:t>
            </a:r>
            <a:r>
              <a:rPr lang="cs-CZ" sz="2000" b="1" dirty="0">
                <a:cs typeface="Arial" panose="020B0604020202020204" pitchFamily="34" charset="0"/>
              </a:rPr>
              <a:t> </a:t>
            </a:r>
            <a:r>
              <a:rPr lang="cs-CZ" sz="2000" dirty="0">
                <a:cs typeface="Arial" panose="020B0604020202020204" pitchFamily="34" charset="0"/>
              </a:rPr>
              <a:t>PdCl</a:t>
            </a:r>
            <a:r>
              <a:rPr lang="cs-CZ" sz="2000" baseline="-25000" dirty="0">
                <a:cs typeface="Arial" panose="020B0604020202020204" pitchFamily="34" charset="0"/>
              </a:rPr>
              <a:t>2</a:t>
            </a:r>
            <a:r>
              <a:rPr lang="cs-CZ" sz="2000" dirty="0">
                <a:cs typeface="Arial" panose="020B0604020202020204" pitchFamily="34" charset="0"/>
              </a:rPr>
              <a:t> je katalyzátorem hydratace alkenů, např. výroba acetaldehydu z ethylenu </a:t>
            </a:r>
            <a:r>
              <a:rPr lang="cs-CZ" sz="2000" i="1" dirty="0">
                <a:cs typeface="Arial" panose="020B0604020202020204" pitchFamily="34" charset="0"/>
              </a:rPr>
              <a:t>(</a:t>
            </a:r>
            <a:r>
              <a:rPr lang="cs-CZ" sz="2000" i="1" dirty="0" err="1">
                <a:cs typeface="Arial" panose="020B0604020202020204" pitchFamily="34" charset="0"/>
              </a:rPr>
              <a:t>Wackerův</a:t>
            </a:r>
            <a:r>
              <a:rPr lang="cs-CZ" sz="2000" i="1" dirty="0">
                <a:cs typeface="Arial" panose="020B0604020202020204" pitchFamily="34" charset="0"/>
              </a:rPr>
              <a:t> proces)</a:t>
            </a:r>
            <a:r>
              <a:rPr lang="cs-CZ" sz="2000" dirty="0">
                <a:cs typeface="Arial" panose="020B0604020202020204" pitchFamily="34" charset="0"/>
              </a:rPr>
              <a:t> nebo při výrobě butadien-styrenového kaučuku a jako velmi korozivní látka se využívá k testování antikorozních vlastností ocelí. </a:t>
            </a:r>
          </a:p>
          <a:p>
            <a:pPr algn="just"/>
            <a:endParaRPr lang="cs-CZ" sz="800" dirty="0">
              <a:cs typeface="Arial" panose="020B0604020202020204" pitchFamily="34" charset="0"/>
            </a:endParaRPr>
          </a:p>
          <a:p>
            <a:pPr algn="just"/>
            <a:r>
              <a:rPr lang="cs-CZ" sz="2000" b="1" dirty="0">
                <a:cs typeface="Arial" panose="020B0604020202020204" pitchFamily="34" charset="0"/>
              </a:rPr>
              <a:t>Octan </a:t>
            </a:r>
            <a:r>
              <a:rPr lang="cs-CZ" sz="2000" b="1" dirty="0" err="1">
                <a:cs typeface="Arial" panose="020B0604020202020204" pitchFamily="34" charset="0"/>
              </a:rPr>
              <a:t>palladnatý</a:t>
            </a:r>
            <a:r>
              <a:rPr lang="cs-CZ" sz="2000" b="1" dirty="0">
                <a:cs typeface="Arial" panose="020B0604020202020204" pitchFamily="34" charset="0"/>
              </a:rPr>
              <a:t> </a:t>
            </a:r>
            <a:r>
              <a:rPr lang="cs-CZ" sz="2000" dirty="0">
                <a:cs typeface="Arial" panose="020B0604020202020204" pitchFamily="34" charset="0"/>
              </a:rPr>
              <a:t>(CH</a:t>
            </a:r>
            <a:r>
              <a:rPr lang="cs-CZ" sz="2000" baseline="-25000" dirty="0">
                <a:cs typeface="Arial" panose="020B0604020202020204" pitchFamily="34" charset="0"/>
              </a:rPr>
              <a:t>3</a:t>
            </a:r>
            <a:r>
              <a:rPr lang="cs-CZ" sz="2000" dirty="0">
                <a:cs typeface="Arial" panose="020B0604020202020204" pitchFamily="34" charset="0"/>
              </a:rPr>
              <a:t>COO)</a:t>
            </a:r>
            <a:r>
              <a:rPr lang="cs-CZ" sz="2000" baseline="-25000" dirty="0">
                <a:cs typeface="Arial" panose="020B0604020202020204" pitchFamily="34" charset="0"/>
              </a:rPr>
              <a:t>2</a:t>
            </a:r>
            <a:r>
              <a:rPr lang="cs-CZ" sz="2000" dirty="0">
                <a:cs typeface="Arial" panose="020B0604020202020204" pitchFamily="34" charset="0"/>
              </a:rPr>
              <a:t>Pd je katalyzátorem karbonylace, aminace a řady dalších organických reakcí. </a:t>
            </a:r>
          </a:p>
        </p:txBody>
      </p:sp>
    </p:spTree>
    <p:extLst>
      <p:ext uri="{BB962C8B-B14F-4D97-AF65-F5344CB8AC3E}">
        <p14:creationId xmlns:p14="http://schemas.microsoft.com/office/powerpoint/2010/main" val="10717825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76200"/>
            <a:ext cx="8839200" cy="5447645"/>
          </a:xfrm>
          <a:prstGeom prst="rect">
            <a:avLst/>
          </a:prstGeom>
        </p:spPr>
        <p:txBody>
          <a:bodyPr wrap="square">
            <a:spAutoFit/>
          </a:bodyPr>
          <a:lstStyle/>
          <a:p>
            <a:pPr algn="ctr"/>
            <a:r>
              <a:rPr lang="cs-CZ" sz="2800" b="1" dirty="0">
                <a:cs typeface="Arial" panose="020B0604020202020204" pitchFamily="34" charset="0"/>
              </a:rPr>
              <a:t>Osmium</a:t>
            </a:r>
            <a:r>
              <a:rPr lang="cs-CZ" sz="20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 modrošedý, velmi tvrdý a křehký kov. Společně s iridiem a platinou se osmium řadí mezi těžké platinové kovy. S hustotou 22 660 kg·m</a:t>
            </a:r>
            <a:r>
              <a:rPr lang="cs-CZ" sz="2000" baseline="30000" dirty="0">
                <a:cs typeface="Arial" panose="020B0604020202020204" pitchFamily="34" charset="0"/>
              </a:rPr>
              <a:t>-3</a:t>
            </a:r>
            <a:r>
              <a:rPr lang="cs-CZ" sz="2000" dirty="0">
                <a:cs typeface="Arial" panose="020B0604020202020204" pitchFamily="34" charset="0"/>
              </a:rPr>
              <a:t> je osmium nejtěžší kov na Zemi.</a:t>
            </a:r>
          </a:p>
          <a:p>
            <a:pPr algn="just"/>
            <a:r>
              <a:rPr lang="cs-CZ" sz="2000" dirty="0">
                <a:cs typeface="Arial" panose="020B0604020202020204" pitchFamily="34" charset="0"/>
              </a:rPr>
              <a:t>   Se vzduchem reaguje osmium již za normální teploty za vzniku charakteristicky páchnoucího a jedovatého žlutě zbarveného oxidu osmičelého OsO</a:t>
            </a:r>
            <a:r>
              <a:rPr lang="cs-CZ" sz="2000" baseline="-25000" dirty="0">
                <a:cs typeface="Arial" panose="020B0604020202020204" pitchFamily="34" charset="0"/>
              </a:rPr>
              <a:t>4</a:t>
            </a:r>
            <a:r>
              <a:rPr lang="cs-CZ" sz="2000" dirty="0">
                <a:cs typeface="Arial" panose="020B0604020202020204" pitchFamily="34" charset="0"/>
              </a:rPr>
              <a:t>. Práškové osmium je na vzduchu samozápalné.</a:t>
            </a:r>
          </a:p>
          <a:p>
            <a:pPr algn="just"/>
            <a:r>
              <a:rPr lang="cs-CZ" sz="2000" dirty="0">
                <a:cs typeface="Arial" panose="020B0604020202020204" pitchFamily="34" charset="0"/>
              </a:rPr>
              <a:t>   Při teplotě 100°C se slučuje s chlorem na chlorid </a:t>
            </a:r>
            <a:r>
              <a:rPr lang="cs-CZ" sz="2000" dirty="0" err="1">
                <a:cs typeface="Arial" panose="020B0604020202020204" pitchFamily="34" charset="0"/>
              </a:rPr>
              <a:t>osmitý</a:t>
            </a:r>
            <a:r>
              <a:rPr lang="cs-CZ" sz="2000" dirty="0">
                <a:cs typeface="Arial" panose="020B0604020202020204" pitchFamily="34" charset="0"/>
              </a:rPr>
              <a:t> OsCl</a:t>
            </a:r>
            <a:r>
              <a:rPr lang="cs-CZ" sz="2000" baseline="-25000" dirty="0">
                <a:cs typeface="Arial" panose="020B0604020202020204" pitchFamily="34" charset="0"/>
              </a:rPr>
              <a:t>3</a:t>
            </a:r>
            <a:r>
              <a:rPr lang="cs-CZ" sz="2000" dirty="0">
                <a:cs typeface="Arial" panose="020B0604020202020204" pitchFamily="34" charset="0"/>
              </a:rPr>
              <a:t>, s fluorem reaguje na fluorid osmiový OsF</a:t>
            </a:r>
            <a:r>
              <a:rPr lang="cs-CZ" sz="2000" baseline="-25000" dirty="0">
                <a:cs typeface="Arial" panose="020B0604020202020204" pitchFamily="34" charset="0"/>
              </a:rPr>
              <a:t>6</a:t>
            </a:r>
            <a:r>
              <a:rPr lang="cs-CZ" sz="2000" dirty="0">
                <a:cs typeface="Arial" panose="020B0604020202020204" pitchFamily="34" charset="0"/>
              </a:rPr>
              <a:t> při teplotě 150°C, s ostatními prvky se slučuje až za podstatně vyšších teplot.</a:t>
            </a:r>
          </a:p>
          <a:p>
            <a:pPr algn="just"/>
            <a:r>
              <a:rPr lang="cs-CZ" sz="2000" dirty="0">
                <a:cs typeface="Arial" panose="020B0604020202020204" pitchFamily="34" charset="0"/>
              </a:rPr>
              <a:t>   Za normální teploty se osmium rozpouští pouze v koncentrované kyselině dusičné, při teplotě 100°C reaguje také s kyselinou fluorovodíkovou:</a:t>
            </a:r>
          </a:p>
          <a:p>
            <a:pPr algn="ctr"/>
            <a:r>
              <a:rPr lang="cs-CZ" sz="2000" dirty="0">
                <a:cs typeface="Arial" panose="020B0604020202020204" pitchFamily="34" charset="0"/>
              </a:rPr>
              <a:t>Os + 8HNO</a:t>
            </a:r>
            <a:r>
              <a:rPr lang="cs-CZ" sz="2000" baseline="-25000" dirty="0">
                <a:cs typeface="Arial" panose="020B0604020202020204" pitchFamily="34" charset="0"/>
              </a:rPr>
              <a:t>3</a:t>
            </a:r>
            <a:r>
              <a:rPr lang="cs-CZ" sz="2000" dirty="0">
                <a:cs typeface="Arial" panose="020B0604020202020204" pitchFamily="34" charset="0"/>
              </a:rPr>
              <a:t> → [Os(H</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4</a:t>
            </a:r>
            <a:r>
              <a:rPr lang="cs-CZ" sz="2000" dirty="0">
                <a:cs typeface="Arial" panose="020B0604020202020204" pitchFamily="34" charset="0"/>
              </a:rPr>
              <a:t>] + 8NO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2Os + 10HF → 2OsF</a:t>
            </a:r>
            <a:r>
              <a:rPr lang="cs-CZ" sz="2000" baseline="-25000" dirty="0">
                <a:cs typeface="Arial" panose="020B0604020202020204" pitchFamily="34" charset="0"/>
              </a:rPr>
              <a:t>5</a:t>
            </a:r>
            <a:r>
              <a:rPr lang="cs-CZ" sz="2000" dirty="0">
                <a:cs typeface="Arial" panose="020B0604020202020204" pitchFamily="34" charset="0"/>
              </a:rPr>
              <a:t> + 5H</a:t>
            </a:r>
            <a:r>
              <a:rPr lang="cs-CZ" sz="2000" baseline="-25000" dirty="0">
                <a:cs typeface="Arial" panose="020B0604020202020204" pitchFamily="34" charset="0"/>
              </a:rPr>
              <a:t>2</a:t>
            </a:r>
            <a:endParaRPr lang="cs-CZ" sz="2000" dirty="0">
              <a:cs typeface="Arial" panose="020B0604020202020204" pitchFamily="34" charset="0"/>
            </a:endParaRPr>
          </a:p>
          <a:p>
            <a:pPr algn="just"/>
            <a:r>
              <a:rPr lang="cs-CZ" sz="2000" dirty="0">
                <a:cs typeface="Arial" panose="020B0604020202020204" pitchFamily="34" charset="0"/>
              </a:rPr>
              <a:t>   Nejlepším rozpouštědlem osmia je koncentrovaná kyselina chlorovodíková sycená kyslíkem, produktem reakce je komplexní kyselina </a:t>
            </a:r>
            <a:r>
              <a:rPr lang="cs-CZ" sz="2000" dirty="0" err="1">
                <a:cs typeface="Arial" panose="020B0604020202020204" pitchFamily="34" charset="0"/>
              </a:rPr>
              <a:t>hexachloroosmičitá</a:t>
            </a:r>
            <a:r>
              <a:rPr lang="cs-CZ" sz="2000" dirty="0">
                <a:cs typeface="Arial" panose="020B0604020202020204" pitchFamily="34" charset="0"/>
              </a:rPr>
              <a:t>:</a:t>
            </a:r>
          </a:p>
          <a:p>
            <a:pPr algn="ctr"/>
            <a:r>
              <a:rPr lang="cs-CZ" sz="2000" dirty="0">
                <a:cs typeface="Arial" panose="020B0604020202020204" pitchFamily="34" charset="0"/>
              </a:rPr>
              <a:t>Os + 6HCl + O</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[OsCl</a:t>
            </a:r>
            <a:r>
              <a:rPr lang="cs-CZ" sz="2000" baseline="-25000" dirty="0">
                <a:cs typeface="Arial" panose="020B0604020202020204" pitchFamily="34" charset="0"/>
              </a:rPr>
              <a:t>6</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p:txBody>
      </p:sp>
    </p:spTree>
    <p:extLst>
      <p:ext uri="{BB962C8B-B14F-4D97-AF65-F5344CB8AC3E}">
        <p14:creationId xmlns:p14="http://schemas.microsoft.com/office/powerpoint/2010/main" val="34043257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152400"/>
            <a:ext cx="8763000" cy="5632311"/>
          </a:xfrm>
          <a:prstGeom prst="rect">
            <a:avLst/>
          </a:prstGeom>
        </p:spPr>
        <p:txBody>
          <a:bodyPr wrap="square">
            <a:spAutoFit/>
          </a:bodyPr>
          <a:lstStyle/>
          <a:p>
            <a:pPr algn="just"/>
            <a:r>
              <a:rPr lang="cs-CZ" sz="2000" dirty="0">
                <a:cs typeface="Arial" panose="020B0604020202020204" pitchFamily="34" charset="0"/>
              </a:rPr>
              <a:t>Osmium ochotně reaguje s koncentrovaným roztokem peroxidu vodíku a za přítomnosti silných oxidačních činidel také s koncentrovanými hydroxidy:</a:t>
            </a:r>
          </a:p>
          <a:p>
            <a:pPr algn="ctr"/>
            <a:r>
              <a:rPr lang="cs-CZ" sz="2000" dirty="0">
                <a:cs typeface="Arial" panose="020B0604020202020204" pitchFamily="34" charset="0"/>
              </a:rPr>
              <a:t>Os + 4H</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2</a:t>
            </a:r>
            <a:r>
              <a:rPr lang="cs-CZ" sz="2000" dirty="0">
                <a:cs typeface="Arial" panose="020B0604020202020204" pitchFamily="34" charset="0"/>
              </a:rPr>
              <a:t> → [Os(H</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4</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Os + 2(KOH·H</a:t>
            </a:r>
            <a:r>
              <a:rPr lang="cs-CZ" sz="2000" baseline="-25000" dirty="0">
                <a:cs typeface="Arial" panose="020B0604020202020204" pitchFamily="34" charset="0"/>
              </a:rPr>
              <a:t>2</a:t>
            </a:r>
            <a:r>
              <a:rPr lang="cs-CZ" sz="2000" dirty="0">
                <a:cs typeface="Arial" panose="020B0604020202020204" pitchFamily="34" charset="0"/>
              </a:rPr>
              <a:t>O) + KClO</a:t>
            </a:r>
            <a:r>
              <a:rPr lang="cs-CZ" sz="2000" baseline="-25000" dirty="0">
                <a:cs typeface="Arial" panose="020B0604020202020204" pitchFamily="34" charset="0"/>
              </a:rPr>
              <a:t>3</a:t>
            </a:r>
            <a:r>
              <a:rPr lang="cs-CZ" sz="2000" dirty="0">
                <a:cs typeface="Arial" panose="020B0604020202020204" pitchFamily="34" charset="0"/>
              </a:rPr>
              <a:t> → K</a:t>
            </a:r>
            <a:r>
              <a:rPr lang="cs-CZ" sz="2000" baseline="-25000" dirty="0">
                <a:cs typeface="Arial" panose="020B0604020202020204" pitchFamily="34" charset="0"/>
              </a:rPr>
              <a:t>2</a:t>
            </a:r>
            <a:r>
              <a:rPr lang="cs-CZ" sz="2000" dirty="0">
                <a:cs typeface="Arial" panose="020B0604020202020204" pitchFamily="34" charset="0"/>
              </a:rPr>
              <a:t>[OsO</a:t>
            </a:r>
            <a:r>
              <a:rPr lang="cs-CZ" sz="2000" baseline="-25000" dirty="0">
                <a:cs typeface="Arial" panose="020B0604020202020204" pitchFamily="34" charset="0"/>
              </a:rPr>
              <a:t>2</a:t>
            </a:r>
            <a:r>
              <a:rPr lang="cs-CZ" sz="2000" dirty="0">
                <a:cs typeface="Arial" panose="020B0604020202020204" pitchFamily="34" charset="0"/>
              </a:rPr>
              <a:t>(OH)</a:t>
            </a:r>
            <a:r>
              <a:rPr lang="cs-CZ" sz="2000" baseline="-25000" dirty="0">
                <a:cs typeface="Arial" panose="020B0604020202020204" pitchFamily="34" charset="0"/>
              </a:rPr>
              <a:t>4</a:t>
            </a:r>
            <a:r>
              <a:rPr lang="cs-CZ" sz="2000" dirty="0">
                <a:cs typeface="Arial" panose="020B0604020202020204" pitchFamily="34" charset="0"/>
              </a:rPr>
              <a:t>] + </a:t>
            </a:r>
            <a:r>
              <a:rPr lang="cs-CZ" sz="2000" dirty="0" err="1">
                <a:cs typeface="Arial" panose="020B0604020202020204" pitchFamily="34" charset="0"/>
              </a:rPr>
              <a:t>KCl</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a:t>
            </a:r>
            <a:endParaRPr lang="en-US" sz="2000" dirty="0">
              <a:cs typeface="Arial" panose="020B0604020202020204" pitchFamily="34" charset="0"/>
            </a:endParaRPr>
          </a:p>
          <a:p>
            <a:pPr algn="ctr"/>
            <a:endParaRPr lang="cs-CZ" sz="2000" dirty="0">
              <a:cs typeface="Arial" panose="020B0604020202020204" pitchFamily="34" charset="0"/>
            </a:endParaRPr>
          </a:p>
          <a:p>
            <a:pPr algn="just"/>
            <a:r>
              <a:rPr lang="cs-CZ" sz="2000" dirty="0">
                <a:cs typeface="Arial" panose="020B0604020202020204" pitchFamily="34" charset="0"/>
              </a:rPr>
              <a:t>Oxidačním tavením osmia s hydroxidy alkalických kovů vznikají </a:t>
            </a:r>
            <a:r>
              <a:rPr lang="cs-CZ" sz="2000" b="1" dirty="0" err="1">
                <a:cs typeface="Arial" panose="020B0604020202020204" pitchFamily="34" charset="0"/>
              </a:rPr>
              <a:t>osmiany</a:t>
            </a:r>
            <a:r>
              <a:rPr lang="cs-CZ" sz="2000" dirty="0">
                <a:cs typeface="Arial" panose="020B0604020202020204" pitchFamily="34" charset="0"/>
              </a:rPr>
              <a:t>:</a:t>
            </a:r>
          </a:p>
          <a:p>
            <a:pPr algn="ctr"/>
            <a:r>
              <a:rPr lang="cs-CZ" sz="2000" dirty="0">
                <a:cs typeface="Arial" panose="020B0604020202020204" pitchFamily="34" charset="0"/>
              </a:rPr>
              <a:t>Os + 2NaOH + 3KNO</a:t>
            </a:r>
            <a:r>
              <a:rPr lang="cs-CZ" sz="2000" baseline="-25000" dirty="0">
                <a:cs typeface="Arial" panose="020B0604020202020204" pitchFamily="34" charset="0"/>
              </a:rPr>
              <a:t>3</a:t>
            </a:r>
            <a:r>
              <a:rPr lang="cs-CZ" sz="2000" dirty="0">
                <a:cs typeface="Arial" panose="020B0604020202020204" pitchFamily="34" charset="0"/>
              </a:rPr>
              <a:t> → Na</a:t>
            </a:r>
            <a:r>
              <a:rPr lang="cs-CZ" sz="2000" baseline="-25000" dirty="0">
                <a:cs typeface="Arial" panose="020B0604020202020204" pitchFamily="34" charset="0"/>
              </a:rPr>
              <a:t>2</a:t>
            </a:r>
            <a:r>
              <a:rPr lang="cs-CZ" sz="2000" dirty="0">
                <a:cs typeface="Arial" panose="020B0604020202020204" pitchFamily="34" charset="0"/>
              </a:rPr>
              <a:t>OsO</a:t>
            </a:r>
            <a:r>
              <a:rPr lang="cs-CZ" sz="2000" baseline="-25000" dirty="0">
                <a:cs typeface="Arial" panose="020B0604020202020204" pitchFamily="34" charset="0"/>
              </a:rPr>
              <a:t>4</a:t>
            </a:r>
            <a:r>
              <a:rPr lang="cs-CZ" sz="2000" dirty="0">
                <a:cs typeface="Arial" panose="020B0604020202020204" pitchFamily="34" charset="0"/>
              </a:rPr>
              <a:t> + 3KNO</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err="1">
                <a:cs typeface="Arial" panose="020B0604020202020204" pitchFamily="34" charset="0"/>
              </a:rPr>
              <a:t>Osmiany</a:t>
            </a:r>
            <a:r>
              <a:rPr lang="cs-CZ" sz="2000" dirty="0">
                <a:cs typeface="Arial" panose="020B0604020202020204" pitchFamily="34" charset="0"/>
              </a:rPr>
              <a:t> jsou stabilní pouze v pevném stavu nebo v alkalických roztocích, v kyselém prostředí rychle </a:t>
            </a:r>
            <a:r>
              <a:rPr lang="cs-CZ" sz="2000" dirty="0" err="1">
                <a:cs typeface="Arial" panose="020B0604020202020204" pitchFamily="34" charset="0"/>
              </a:rPr>
              <a:t>disproporcionují</a:t>
            </a:r>
            <a:r>
              <a:rPr lang="cs-CZ" sz="2000" dirty="0">
                <a:cs typeface="Arial" panose="020B0604020202020204" pitchFamily="34" charset="0"/>
              </a:rPr>
              <a:t> na oxidy.</a:t>
            </a:r>
          </a:p>
          <a:p>
            <a:pPr algn="just"/>
            <a:endParaRPr lang="cs-CZ" sz="2000" dirty="0">
              <a:cs typeface="Arial" panose="020B0604020202020204" pitchFamily="34" charset="0"/>
            </a:endParaRPr>
          </a:p>
          <a:p>
            <a:pPr algn="just"/>
            <a:r>
              <a:rPr lang="cs-CZ" sz="2000" u="sng" dirty="0">
                <a:cs typeface="Arial" panose="020B0604020202020204" pitchFamily="34" charset="0"/>
              </a:rPr>
              <a:t>Osmium je spolu s rutheniem jediným prvkem, který ve svých sloučeninách může vystupovat v </a:t>
            </a:r>
            <a:r>
              <a:rPr lang="cs-CZ" sz="2000" b="1" u="sng" dirty="0">
                <a:cs typeface="Arial" panose="020B0604020202020204" pitchFamily="34" charset="0"/>
              </a:rPr>
              <a:t>oxidačním stupni VIII</a:t>
            </a:r>
            <a:r>
              <a:rPr lang="cs-CZ" sz="2000" dirty="0">
                <a:cs typeface="Arial" panose="020B0604020202020204" pitchFamily="34" charset="0"/>
              </a:rPr>
              <a:t>. V oxidačním stupni VIII existují i sloučeniny xenonu, ale ty jsou za normální teploty nestabilní.</a:t>
            </a:r>
          </a:p>
          <a:p>
            <a:pPr algn="just"/>
            <a:endParaRPr lang="cs-CZ" sz="2000" dirty="0">
              <a:cs typeface="Arial" panose="020B0604020202020204" pitchFamily="34" charset="0"/>
            </a:endParaRPr>
          </a:p>
          <a:p>
            <a:pPr algn="just"/>
            <a:r>
              <a:rPr lang="cs-CZ" sz="2000" dirty="0">
                <a:cs typeface="Arial" panose="020B0604020202020204" pitchFamily="34" charset="0"/>
              </a:rPr>
              <a:t>   V oxidačních stavech II,III a IV tvoří osmium řadu obvykle barevných komplexních sloučenin s koordinačním číslem 6. V některých sloučeninách, např. Na</a:t>
            </a:r>
            <a:r>
              <a:rPr lang="cs-CZ" sz="2000" baseline="-25000" dirty="0">
                <a:cs typeface="Arial" panose="020B0604020202020204" pitchFamily="34" charset="0"/>
              </a:rPr>
              <a:t>2</a:t>
            </a:r>
            <a:r>
              <a:rPr lang="cs-CZ" sz="2000" dirty="0">
                <a:cs typeface="Arial" panose="020B0604020202020204" pitchFamily="34" charset="0"/>
              </a:rPr>
              <a:t>[Os</a:t>
            </a:r>
            <a:r>
              <a:rPr lang="cs-CZ" sz="2000" baseline="-25000" dirty="0">
                <a:cs typeface="Arial" panose="020B0604020202020204" pitchFamily="34" charset="0"/>
              </a:rPr>
              <a:t>4</a:t>
            </a:r>
            <a:r>
              <a:rPr lang="cs-CZ" sz="2000" dirty="0">
                <a:cs typeface="Arial" panose="020B0604020202020204" pitchFamily="34" charset="0"/>
              </a:rPr>
              <a:t>(CO)</a:t>
            </a:r>
            <a:r>
              <a:rPr lang="cs-CZ" sz="2000" baseline="-25000" dirty="0">
                <a:cs typeface="Arial" panose="020B0604020202020204" pitchFamily="34" charset="0"/>
              </a:rPr>
              <a:t>13</a:t>
            </a:r>
            <a:r>
              <a:rPr lang="cs-CZ" sz="2000" dirty="0">
                <a:cs typeface="Arial" panose="020B0604020202020204" pitchFamily="34" charset="0"/>
              </a:rPr>
              <a:t>] nebo Na</a:t>
            </a:r>
            <a:r>
              <a:rPr lang="cs-CZ" sz="2000" baseline="-25000" dirty="0">
                <a:cs typeface="Arial" panose="020B0604020202020204" pitchFamily="34" charset="0"/>
              </a:rPr>
              <a:t>2</a:t>
            </a:r>
            <a:r>
              <a:rPr lang="cs-CZ" sz="2000" dirty="0">
                <a:cs typeface="Arial" panose="020B0604020202020204" pitchFamily="34" charset="0"/>
              </a:rPr>
              <a:t>[Os(CO)</a:t>
            </a:r>
            <a:r>
              <a:rPr lang="cs-CZ" sz="2000" baseline="-25000" dirty="0">
                <a:cs typeface="Arial" panose="020B0604020202020204" pitchFamily="34" charset="0"/>
              </a:rPr>
              <a:t>4</a:t>
            </a:r>
            <a:r>
              <a:rPr lang="cs-CZ" sz="2000" dirty="0">
                <a:cs typeface="Arial" panose="020B0604020202020204" pitchFamily="34" charset="0"/>
              </a:rPr>
              <a:t>] vystupuje osmium se zápornými oxidačními čísly.</a:t>
            </a:r>
            <a:endParaRPr lang="en-US" sz="2000" dirty="0">
              <a:cs typeface="Arial" panose="020B0604020202020204" pitchFamily="34" charset="0"/>
            </a:endParaRPr>
          </a:p>
          <a:p>
            <a:pPr algn="just"/>
            <a:endParaRPr lang="cs-CZ" sz="2000" dirty="0">
              <a:cs typeface="Arial" panose="020B0604020202020204" pitchFamily="34" charset="0"/>
            </a:endParaRPr>
          </a:p>
        </p:txBody>
      </p:sp>
    </p:spTree>
    <p:extLst>
      <p:ext uri="{BB962C8B-B14F-4D97-AF65-F5344CB8AC3E}">
        <p14:creationId xmlns:p14="http://schemas.microsoft.com/office/powerpoint/2010/main" val="5844661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52400"/>
            <a:ext cx="8763000" cy="6247864"/>
          </a:xfrm>
          <a:prstGeom prst="rect">
            <a:avLst/>
          </a:prstGeom>
        </p:spPr>
        <p:txBody>
          <a:bodyPr wrap="square">
            <a:spAutoFit/>
          </a:bodyPr>
          <a:lstStyle/>
          <a:p>
            <a:pPr algn="just"/>
            <a:r>
              <a:rPr lang="cs-CZ" sz="2000" dirty="0">
                <a:cs typeface="Arial" panose="020B0604020202020204" pitchFamily="34" charset="0"/>
              </a:rPr>
              <a:t>  V přírodě se osmium nachází jako ryzí kov v platinových rudách, většinou v doprovodu iridia a jako doprovodný kov v řadě minerálů niklu a mědi.</a:t>
            </a:r>
            <a:endParaRPr lang="en-US" sz="2000" dirty="0">
              <a:cs typeface="Arial" panose="020B0604020202020204" pitchFamily="34" charset="0"/>
            </a:endParaRPr>
          </a:p>
          <a:p>
            <a:pPr algn="just"/>
            <a:endParaRPr lang="en-US" sz="2000" dirty="0">
              <a:cs typeface="Arial" panose="020B0604020202020204" pitchFamily="34" charset="0"/>
            </a:endParaRPr>
          </a:p>
          <a:p>
            <a:pPr algn="just"/>
            <a:r>
              <a:rPr lang="cs-CZ" sz="2000" dirty="0">
                <a:cs typeface="Arial" panose="020B0604020202020204" pitchFamily="34" charset="0"/>
              </a:rPr>
              <a:t>  Nejdůležitějším zdrojem osmia jsou odpadní anodové kaly po elektrolytické rafinaci niklu a mědi. Kaly se nejprve podrobí působení kyseliny sírové, selen a tellur přejdou do roztoku. Následuje oxidace působením peroxidu sodného a rozpouštění v lučavce královské. Jednotlivé rozpuštěné kovy, palladium, stříbro a zlato se separují selektivní extrakcí pomocí organických rozpouštědel, v nerozpustném zbytku zůstane osmium, iridium a ruthenium. Nerozpustný zbytek se podrobí oxidaci oxidem sodným, iridium nereaguje, osmium a ruthenium tvoří ve vodě rozpustné sloučeniny. Z roztoku se poté působením chloridu amonného vysráží ruthenium ve formě </a:t>
            </a:r>
            <a:r>
              <a:rPr lang="cs-CZ" sz="2000" dirty="0" err="1">
                <a:cs typeface="Arial" panose="020B0604020202020204" pitchFamily="34" charset="0"/>
              </a:rPr>
              <a:t>hexachlororutheničitanu</a:t>
            </a:r>
            <a:r>
              <a:rPr lang="cs-CZ" sz="2000" dirty="0">
                <a:cs typeface="Arial" panose="020B0604020202020204" pitchFamily="34" charset="0"/>
              </a:rPr>
              <a:t> amonného (NH</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RuCl</a:t>
            </a:r>
            <a:r>
              <a:rPr lang="cs-CZ" sz="2000" baseline="-25000" dirty="0">
                <a:cs typeface="Arial" panose="020B0604020202020204" pitchFamily="34" charset="0"/>
              </a:rPr>
              <a:t>6</a:t>
            </a:r>
            <a:r>
              <a:rPr lang="cs-CZ" sz="2000" dirty="0">
                <a:cs typeface="Arial" panose="020B0604020202020204" pitchFamily="34" charset="0"/>
              </a:rPr>
              <a:t>. Z roztoku se poté oddestiluje osmium ve formě těkavého oxidu osmičelého. Kovové práškovité nebo houbovité osmium se získává redukcí oxidu osmičelého působením vodíku. Na kompaktní kov Os se zpracovává metodami práškové metalurgie.</a:t>
            </a:r>
          </a:p>
          <a:p>
            <a:pPr algn="just"/>
            <a:endParaRPr lang="cs-CZ" sz="2000" dirty="0">
              <a:cs typeface="Arial" panose="020B0604020202020204" pitchFamily="34" charset="0"/>
            </a:endParaRPr>
          </a:p>
          <a:p>
            <a:pPr algn="just"/>
            <a:r>
              <a:rPr lang="cs-CZ" sz="2000" dirty="0">
                <a:cs typeface="Arial" panose="020B0604020202020204" pitchFamily="34" charset="0"/>
              </a:rPr>
              <a:t>   Z rud se osmium získává pouze omezeně společně s iridiem chemickou cestou působením lučavky královské a fosforu. Výroba osmia z rud je popsána při výrobě platiny.</a:t>
            </a:r>
          </a:p>
        </p:txBody>
      </p:sp>
    </p:spTree>
    <p:extLst>
      <p:ext uri="{BB962C8B-B14F-4D97-AF65-F5344CB8AC3E}">
        <p14:creationId xmlns:p14="http://schemas.microsoft.com/office/powerpoint/2010/main" val="11478778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304800"/>
            <a:ext cx="8610600" cy="1015663"/>
          </a:xfrm>
          <a:prstGeom prst="rect">
            <a:avLst/>
          </a:prstGeom>
        </p:spPr>
        <p:txBody>
          <a:bodyPr wrap="square">
            <a:spAutoFit/>
          </a:bodyPr>
          <a:lstStyle/>
          <a:p>
            <a:pPr algn="just"/>
            <a:r>
              <a:rPr lang="cs-CZ" sz="2000" dirty="0">
                <a:cs typeface="Arial" panose="020B0604020202020204" pitchFamily="34" charset="0"/>
              </a:rPr>
              <a:t>Osmium se využívá jako přísada do speciálních slitin a pro výrobu </a:t>
            </a:r>
            <a:r>
              <a:rPr lang="cs-CZ" sz="2000" b="1" dirty="0">
                <a:cs typeface="Arial" panose="020B0604020202020204" pitchFamily="34" charset="0"/>
              </a:rPr>
              <a:t>katalyzátorů</a:t>
            </a:r>
            <a:r>
              <a:rPr lang="cs-CZ" sz="2000" dirty="0">
                <a:cs typeface="Arial" panose="020B0604020202020204" pitchFamily="34" charset="0"/>
              </a:rPr>
              <a:t>. V minulost bylo osmium důležitým materiálem pro výrobu snímacích jehel do přenosek gramofonů.</a:t>
            </a:r>
          </a:p>
        </p:txBody>
      </p:sp>
      <p:pic>
        <p:nvPicPr>
          <p:cNvPr id="1028" name="Picture 4" descr="Osmium-tetroxide-2D-dimensions.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981" y="1320463"/>
            <a:ext cx="2482850" cy="1986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08790494-94D1-4FE3-B69B-D928AE85F00C}"/>
              </a:ext>
            </a:extLst>
          </p:cNvPr>
          <p:cNvSpPr txBox="1"/>
          <p:nvPr/>
        </p:nvSpPr>
        <p:spPr>
          <a:xfrm>
            <a:off x="304800" y="1563153"/>
            <a:ext cx="6077164" cy="1015663"/>
          </a:xfrm>
          <a:prstGeom prst="rect">
            <a:avLst/>
          </a:prstGeom>
          <a:noFill/>
        </p:spPr>
        <p:txBody>
          <a:bodyPr wrap="square">
            <a:spAutoFit/>
          </a:bodyPr>
          <a:lstStyle/>
          <a:p>
            <a:pPr algn="just"/>
            <a:r>
              <a:rPr lang="cs-CZ" sz="2000" dirty="0">
                <a:cs typeface="Arial" panose="020B0604020202020204" pitchFamily="34" charset="0"/>
              </a:rPr>
              <a:t>Výpary </a:t>
            </a:r>
            <a:r>
              <a:rPr lang="cs-CZ" sz="2000" b="1" dirty="0">
                <a:cs typeface="Arial" panose="020B0604020202020204" pitchFamily="34" charset="0"/>
              </a:rPr>
              <a:t>oxidu osmičelého</a:t>
            </a:r>
            <a:r>
              <a:rPr lang="cs-CZ" sz="2000" dirty="0">
                <a:cs typeface="Arial" panose="020B0604020202020204" pitchFamily="34" charset="0"/>
              </a:rPr>
              <a:t> se využívají v daktyloskopii ke zvýraznění otisků prstů. Používá se i pro barvení mikroskopických preparátů. </a:t>
            </a:r>
          </a:p>
        </p:txBody>
      </p:sp>
      <p:pic>
        <p:nvPicPr>
          <p:cNvPr id="7" name="Picture 6" descr="How does OsO_4 (osmium tetroxide) indicate the presence of fat? | Socratic">
            <a:extLst>
              <a:ext uri="{FF2B5EF4-FFF2-40B4-BE49-F238E27FC236}">
                <a16:creationId xmlns:a16="http://schemas.microsoft.com/office/drawing/2014/main" id="{BB00736E-E0C7-4964-8515-B00F01C4E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4035" y="3637260"/>
            <a:ext cx="4335165" cy="28848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Tissue processing">
            <a:extLst>
              <a:ext uri="{FF2B5EF4-FFF2-40B4-BE49-F238E27FC236}">
                <a16:creationId xmlns:a16="http://schemas.microsoft.com/office/drawing/2014/main" id="{D15BEB46-CC3A-405B-9121-A659252B8E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821506"/>
            <a:ext cx="38862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3711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8BB1E56-DFAB-410E-8929-498F8E059880}"/>
              </a:ext>
            </a:extLst>
          </p:cNvPr>
          <p:cNvPicPr>
            <a:picLocks noChangeAspect="1"/>
          </p:cNvPicPr>
          <p:nvPr/>
        </p:nvPicPr>
        <p:blipFill>
          <a:blip r:embed="rId2"/>
          <a:stretch>
            <a:fillRect/>
          </a:stretch>
        </p:blipFill>
        <p:spPr>
          <a:xfrm>
            <a:off x="333054" y="990600"/>
            <a:ext cx="8058150" cy="2314575"/>
          </a:xfrm>
          <a:prstGeom prst="rect">
            <a:avLst/>
          </a:prstGeom>
        </p:spPr>
      </p:pic>
      <p:sp>
        <p:nvSpPr>
          <p:cNvPr id="6" name="TextovéPole 5">
            <a:extLst>
              <a:ext uri="{FF2B5EF4-FFF2-40B4-BE49-F238E27FC236}">
                <a16:creationId xmlns:a16="http://schemas.microsoft.com/office/drawing/2014/main" id="{C0E7A6B1-4996-4248-A5AC-6B10DC37B013}"/>
              </a:ext>
            </a:extLst>
          </p:cNvPr>
          <p:cNvSpPr txBox="1"/>
          <p:nvPr/>
        </p:nvSpPr>
        <p:spPr>
          <a:xfrm>
            <a:off x="304800" y="457200"/>
            <a:ext cx="4053417" cy="400110"/>
          </a:xfrm>
          <a:prstGeom prst="rect">
            <a:avLst/>
          </a:prstGeom>
          <a:noFill/>
        </p:spPr>
        <p:txBody>
          <a:bodyPr wrap="none" rtlCol="0">
            <a:spAutoFit/>
          </a:bodyPr>
          <a:lstStyle/>
          <a:p>
            <a:r>
              <a:rPr lang="cs-CZ" sz="2000" b="1" dirty="0"/>
              <a:t>Katalýza </a:t>
            </a:r>
            <a:r>
              <a:rPr lang="cs-CZ" sz="2000" b="1" dirty="0" err="1"/>
              <a:t>dihydroxylace</a:t>
            </a:r>
            <a:r>
              <a:rPr lang="cs-CZ" sz="2000" b="1" dirty="0"/>
              <a:t> dvojné vazby</a:t>
            </a:r>
          </a:p>
        </p:txBody>
      </p:sp>
    </p:spTree>
    <p:extLst>
      <p:ext uri="{BB962C8B-B14F-4D97-AF65-F5344CB8AC3E}">
        <p14:creationId xmlns:p14="http://schemas.microsoft.com/office/powerpoint/2010/main" val="33262739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5816977"/>
          </a:xfrm>
          <a:prstGeom prst="rect">
            <a:avLst/>
          </a:prstGeom>
        </p:spPr>
        <p:txBody>
          <a:bodyPr wrap="square">
            <a:spAutoFit/>
          </a:bodyPr>
          <a:lstStyle/>
          <a:p>
            <a:pPr algn="ctr"/>
            <a:r>
              <a:rPr lang="cs-CZ" sz="3200" b="1" dirty="0">
                <a:cs typeface="Arial" panose="020B0604020202020204" pitchFamily="34" charset="0"/>
              </a:rPr>
              <a:t>Iridium</a:t>
            </a:r>
            <a:r>
              <a:rPr lang="cs-CZ" sz="32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 stříbřitě bílý, velmi tvrdý a křehký kov. Práškové iridium je šedohnědý prášek. S hustotou 22 650 kg·m</a:t>
            </a:r>
            <a:r>
              <a:rPr lang="cs-CZ" sz="2000" baseline="30000" dirty="0">
                <a:cs typeface="Arial" panose="020B0604020202020204" pitchFamily="34" charset="0"/>
              </a:rPr>
              <a:t>-3</a:t>
            </a:r>
            <a:r>
              <a:rPr lang="cs-CZ" sz="2000" dirty="0">
                <a:cs typeface="Arial" panose="020B0604020202020204" pitchFamily="34" charset="0"/>
              </a:rPr>
              <a:t> je iridium </a:t>
            </a:r>
            <a:r>
              <a:rPr lang="cs-CZ" sz="2000" u="sng" dirty="0">
                <a:cs typeface="Arial" panose="020B0604020202020204" pitchFamily="34" charset="0"/>
              </a:rPr>
              <a:t>po osmiu druhý nejtěžší kov </a:t>
            </a:r>
            <a:r>
              <a:rPr lang="cs-CZ" sz="2000" dirty="0">
                <a:cs typeface="Arial" panose="020B0604020202020204" pitchFamily="34" charset="0"/>
              </a:rPr>
              <a:t>na Zemi. </a:t>
            </a:r>
          </a:p>
          <a:p>
            <a:pPr algn="just"/>
            <a:r>
              <a:rPr lang="cs-CZ" sz="2000" dirty="0">
                <a:cs typeface="Arial" panose="020B0604020202020204" pitchFamily="34" charset="0"/>
              </a:rPr>
              <a:t>  Iridium se nerozpouští v žádné z běžných kyselin, ale rozpouští se v tavenině </a:t>
            </a:r>
            <a:r>
              <a:rPr lang="cs-CZ" sz="2000" dirty="0" err="1">
                <a:cs typeface="Arial" panose="020B0604020202020204" pitchFamily="34" charset="0"/>
              </a:rPr>
              <a:t>NaCl</a:t>
            </a:r>
            <a:r>
              <a:rPr lang="cs-CZ" sz="2000" dirty="0">
                <a:cs typeface="Arial" panose="020B0604020202020204" pitchFamily="34" charset="0"/>
              </a:rPr>
              <a:t> nebo </a:t>
            </a:r>
            <a:r>
              <a:rPr lang="cs-CZ" sz="2000" dirty="0" err="1">
                <a:cs typeface="Arial" panose="020B0604020202020204" pitchFamily="34" charset="0"/>
              </a:rPr>
              <a:t>NaCN</a:t>
            </a:r>
            <a:r>
              <a:rPr lang="cs-CZ" sz="2000" dirty="0">
                <a:cs typeface="Arial" panose="020B0604020202020204" pitchFamily="34" charset="0"/>
              </a:rPr>
              <a:t>. Při teplotě 125°C se rozpouští v koncentrované kyselině chlorovodíkové nasycené kyslíkem, produktem reakce je komplexní kyselina </a:t>
            </a:r>
            <a:r>
              <a:rPr lang="cs-CZ" sz="2000" dirty="0" err="1">
                <a:cs typeface="Arial" panose="020B0604020202020204" pitchFamily="34" charset="0"/>
              </a:rPr>
              <a:t>hexachloroiridičitá</a:t>
            </a:r>
            <a:r>
              <a:rPr lang="cs-CZ" sz="2000" dirty="0">
                <a:cs typeface="Arial" panose="020B0604020202020204" pitchFamily="34" charset="0"/>
              </a:rPr>
              <a:t>:</a:t>
            </a:r>
          </a:p>
          <a:p>
            <a:pPr algn="ctr"/>
            <a:r>
              <a:rPr lang="cs-CZ" sz="2000" dirty="0">
                <a:cs typeface="Arial" panose="020B0604020202020204" pitchFamily="34" charset="0"/>
              </a:rPr>
              <a:t>Ir + 6HCl + O</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[IrCl</a:t>
            </a:r>
            <a:r>
              <a:rPr lang="cs-CZ" sz="2000" baseline="-25000" dirty="0">
                <a:cs typeface="Arial" panose="020B0604020202020204" pitchFamily="34" charset="0"/>
              </a:rPr>
              <a:t>6</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a:p>
            <a:pPr algn="just"/>
            <a:endParaRPr lang="cs-CZ" sz="2000" dirty="0">
              <a:cs typeface="Arial" panose="020B0604020202020204" pitchFamily="34" charset="0"/>
            </a:endParaRPr>
          </a:p>
          <a:p>
            <a:pPr algn="just"/>
            <a:r>
              <a:rPr lang="cs-CZ" sz="2000" dirty="0">
                <a:cs typeface="Arial" panose="020B0604020202020204" pitchFamily="34" charset="0"/>
              </a:rPr>
              <a:t>  V  červeném žáru reaguje iridium s fluorem, sírou a fosforem. S chlorem reaguje přímo pouze na světle nebo za katalytického účinku oxidu uhelnatého. Při teplotě okolo 350°C reaguje s taveninami solí:</a:t>
            </a:r>
          </a:p>
          <a:p>
            <a:pPr algn="ctr"/>
            <a:r>
              <a:rPr lang="cs-CZ" sz="2000" dirty="0">
                <a:cs typeface="Arial" panose="020B0604020202020204" pitchFamily="34" charset="0"/>
              </a:rPr>
              <a:t>2Ir + 6KHSO</a:t>
            </a:r>
            <a:r>
              <a:rPr lang="cs-CZ" sz="2000" baseline="-25000" dirty="0">
                <a:cs typeface="Arial" panose="020B0604020202020204" pitchFamily="34" charset="0"/>
              </a:rPr>
              <a:t>4</a:t>
            </a:r>
            <a:r>
              <a:rPr lang="cs-CZ" sz="2000" dirty="0">
                <a:cs typeface="Arial" panose="020B0604020202020204" pitchFamily="34" charset="0"/>
              </a:rPr>
              <a:t> → 2K</a:t>
            </a:r>
            <a:r>
              <a:rPr lang="cs-CZ" sz="2000" baseline="-25000" dirty="0">
                <a:cs typeface="Arial" panose="020B0604020202020204" pitchFamily="34" charset="0"/>
              </a:rPr>
              <a:t>3</a:t>
            </a:r>
            <a:r>
              <a:rPr lang="cs-CZ" sz="2000" dirty="0">
                <a:cs typeface="Arial" panose="020B0604020202020204" pitchFamily="34" charset="0"/>
              </a:rPr>
              <a:t>[Ir(SO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 + 3H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Ir + Na</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+ 2NaNO</a:t>
            </a:r>
            <a:r>
              <a:rPr lang="cs-CZ" sz="2000" baseline="-25000" dirty="0">
                <a:cs typeface="Arial" panose="020B0604020202020204" pitchFamily="34" charset="0"/>
              </a:rPr>
              <a:t>3</a:t>
            </a:r>
            <a:r>
              <a:rPr lang="cs-CZ" sz="2000" dirty="0">
                <a:cs typeface="Arial" panose="020B0604020202020204" pitchFamily="34" charset="0"/>
              </a:rPr>
              <a:t> → Na</a:t>
            </a:r>
            <a:r>
              <a:rPr lang="cs-CZ" sz="2000" baseline="-25000" dirty="0">
                <a:cs typeface="Arial" panose="020B0604020202020204" pitchFamily="34" charset="0"/>
              </a:rPr>
              <a:t>2</a:t>
            </a:r>
            <a:r>
              <a:rPr lang="cs-CZ" sz="2000" dirty="0">
                <a:cs typeface="Arial" panose="020B0604020202020204" pitchFamily="34" charset="0"/>
              </a:rPr>
              <a:t>IrO</a:t>
            </a:r>
            <a:r>
              <a:rPr lang="cs-CZ" sz="2000" baseline="-25000" dirty="0">
                <a:cs typeface="Arial" panose="020B0604020202020204" pitchFamily="34" charset="0"/>
              </a:rPr>
              <a:t>3</a:t>
            </a:r>
            <a:r>
              <a:rPr lang="cs-CZ" sz="2000" dirty="0">
                <a:cs typeface="Arial" panose="020B0604020202020204" pitchFamily="34" charset="0"/>
              </a:rPr>
              <a:t> + 2NaNO</a:t>
            </a:r>
            <a:r>
              <a:rPr lang="cs-CZ" sz="2000" baseline="-25000" dirty="0">
                <a:cs typeface="Arial" panose="020B0604020202020204" pitchFamily="34" charset="0"/>
              </a:rPr>
              <a:t>2</a:t>
            </a:r>
            <a:r>
              <a:rPr lang="cs-CZ" sz="2000" dirty="0">
                <a:cs typeface="Arial" panose="020B0604020202020204" pitchFamily="34" charset="0"/>
              </a:rPr>
              <a:t> + CO</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  Při teplotě přes 800°C prudce reaguje s peroxidem barnatým:</a:t>
            </a:r>
          </a:p>
          <a:p>
            <a:pPr algn="ctr"/>
            <a:r>
              <a:rPr lang="cs-CZ" sz="2000" dirty="0">
                <a:cs typeface="Arial" panose="020B0604020202020204" pitchFamily="34" charset="0"/>
              </a:rPr>
              <a:t>Ir + 2BaO</a:t>
            </a:r>
            <a:r>
              <a:rPr lang="cs-CZ" sz="2000" baseline="-25000" dirty="0">
                <a:cs typeface="Arial" panose="020B0604020202020204" pitchFamily="34" charset="0"/>
              </a:rPr>
              <a:t>2</a:t>
            </a:r>
            <a:r>
              <a:rPr lang="cs-CZ" sz="2000" dirty="0">
                <a:cs typeface="Arial" panose="020B0604020202020204" pitchFamily="34" charset="0"/>
              </a:rPr>
              <a:t> → IrO</a:t>
            </a:r>
            <a:r>
              <a:rPr lang="cs-CZ" sz="2000" baseline="-25000" dirty="0">
                <a:cs typeface="Arial" panose="020B0604020202020204" pitchFamily="34" charset="0"/>
              </a:rPr>
              <a:t>2</a:t>
            </a:r>
            <a:r>
              <a:rPr lang="cs-CZ" sz="2000" dirty="0">
                <a:cs typeface="Arial" panose="020B0604020202020204" pitchFamily="34" charset="0"/>
              </a:rPr>
              <a:t> + 2BaO</a:t>
            </a:r>
          </a:p>
          <a:p>
            <a:pPr algn="just"/>
            <a:endParaRPr lang="cs-CZ" sz="2000" dirty="0">
              <a:cs typeface="Arial" panose="020B0604020202020204" pitchFamily="34" charset="0"/>
            </a:endParaRPr>
          </a:p>
        </p:txBody>
      </p:sp>
    </p:spTree>
    <p:extLst>
      <p:ext uri="{BB962C8B-B14F-4D97-AF65-F5344CB8AC3E}">
        <p14:creationId xmlns:p14="http://schemas.microsoft.com/office/powerpoint/2010/main" val="5303578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5816977"/>
          </a:xfrm>
          <a:prstGeom prst="rect">
            <a:avLst/>
          </a:prstGeom>
        </p:spPr>
        <p:txBody>
          <a:bodyPr wrap="square">
            <a:spAutoFit/>
          </a:bodyPr>
          <a:lstStyle/>
          <a:p>
            <a:pPr algn="just"/>
            <a:r>
              <a:rPr lang="cs-CZ" sz="2000" dirty="0">
                <a:cs typeface="Arial" panose="020B0604020202020204" pitchFamily="34" charset="0"/>
              </a:rPr>
              <a:t>Ve sloučeninách vystupuje iridium nejčastěji jako </a:t>
            </a:r>
            <a:r>
              <a:rPr lang="cs-CZ" sz="2000" b="1" dirty="0">
                <a:cs typeface="Arial" panose="020B0604020202020204" pitchFamily="34" charset="0"/>
              </a:rPr>
              <a:t>trojmocné </a:t>
            </a:r>
            <a:r>
              <a:rPr lang="cs-CZ" sz="2000" dirty="0">
                <a:cs typeface="Arial" panose="020B0604020202020204" pitchFamily="34" charset="0"/>
              </a:rPr>
              <a:t>a</a:t>
            </a:r>
            <a:r>
              <a:rPr lang="cs-CZ" sz="2000" b="1" dirty="0">
                <a:cs typeface="Arial" panose="020B0604020202020204" pitchFamily="34" charset="0"/>
              </a:rPr>
              <a:t> čtyřmocné</a:t>
            </a:r>
            <a:r>
              <a:rPr lang="cs-CZ" sz="2000" dirty="0">
                <a:cs typeface="Arial" panose="020B0604020202020204" pitchFamily="34" charset="0"/>
              </a:rPr>
              <a:t>. Sloučeniny iridia v jiných mocenstvích nejsou příliš obvyklé, </a:t>
            </a:r>
            <a:r>
              <a:rPr lang="cs-CZ" sz="2000" b="1" dirty="0">
                <a:cs typeface="Arial" panose="020B0604020202020204" pitchFamily="34" charset="0"/>
              </a:rPr>
              <a:t>jednomocné</a:t>
            </a:r>
            <a:r>
              <a:rPr lang="cs-CZ" sz="2000" dirty="0">
                <a:cs typeface="Arial" panose="020B0604020202020204" pitchFamily="34" charset="0"/>
              </a:rPr>
              <a:t> iridium tvoří např. chlorid </a:t>
            </a:r>
            <a:r>
              <a:rPr lang="cs-CZ" sz="2000" dirty="0" err="1">
                <a:cs typeface="Arial" panose="020B0604020202020204" pitchFamily="34" charset="0"/>
              </a:rPr>
              <a:t>iridný</a:t>
            </a:r>
            <a:r>
              <a:rPr lang="cs-CZ" sz="2000" dirty="0">
                <a:cs typeface="Arial" panose="020B0604020202020204" pitchFamily="34" charset="0"/>
              </a:rPr>
              <a:t> </a:t>
            </a:r>
            <a:r>
              <a:rPr lang="cs-CZ" sz="2000" dirty="0" err="1">
                <a:cs typeface="Arial" panose="020B0604020202020204" pitchFamily="34" charset="0"/>
              </a:rPr>
              <a:t>IrCl</a:t>
            </a:r>
            <a:r>
              <a:rPr lang="cs-CZ" sz="2000" dirty="0">
                <a:cs typeface="Arial" panose="020B0604020202020204" pitchFamily="34" charset="0"/>
              </a:rPr>
              <a:t>, </a:t>
            </a:r>
            <a:r>
              <a:rPr lang="cs-CZ" sz="2000" b="1" dirty="0">
                <a:cs typeface="Arial" panose="020B0604020202020204" pitchFamily="34" charset="0"/>
              </a:rPr>
              <a:t>pětimocné</a:t>
            </a:r>
            <a:r>
              <a:rPr lang="cs-CZ" sz="2000" dirty="0">
                <a:cs typeface="Arial" panose="020B0604020202020204" pitchFamily="34" charset="0"/>
              </a:rPr>
              <a:t> iridium tvoří prudce reaktivní fluorid </a:t>
            </a:r>
            <a:r>
              <a:rPr lang="cs-CZ" sz="2000" dirty="0" err="1">
                <a:cs typeface="Arial" panose="020B0604020202020204" pitchFamily="34" charset="0"/>
              </a:rPr>
              <a:t>iridičný</a:t>
            </a:r>
            <a:r>
              <a:rPr lang="cs-CZ" sz="2000" dirty="0">
                <a:cs typeface="Arial" panose="020B0604020202020204" pitchFamily="34" charset="0"/>
              </a:rPr>
              <a:t> IrF</a:t>
            </a:r>
            <a:r>
              <a:rPr lang="cs-CZ" sz="2000" baseline="-25000" dirty="0">
                <a:cs typeface="Arial" panose="020B0604020202020204" pitchFamily="34" charset="0"/>
              </a:rPr>
              <a:t>5</a:t>
            </a:r>
            <a:r>
              <a:rPr lang="cs-CZ" sz="2000" dirty="0">
                <a:cs typeface="Arial" panose="020B0604020202020204" pitchFamily="34" charset="0"/>
              </a:rPr>
              <a:t> a </a:t>
            </a:r>
            <a:r>
              <a:rPr lang="cs-CZ" sz="2000" dirty="0" err="1">
                <a:cs typeface="Arial" panose="020B0604020202020204" pitchFamily="34" charset="0"/>
              </a:rPr>
              <a:t>hexafluoroiridičnan</a:t>
            </a:r>
            <a:r>
              <a:rPr lang="cs-CZ" sz="2000" dirty="0">
                <a:cs typeface="Arial" panose="020B0604020202020204" pitchFamily="34" charset="0"/>
              </a:rPr>
              <a:t> </a:t>
            </a:r>
            <a:r>
              <a:rPr lang="cs-CZ" sz="2000" dirty="0" err="1">
                <a:cs typeface="Arial" panose="020B0604020202020204" pitchFamily="34" charset="0"/>
              </a:rPr>
              <a:t>cesný</a:t>
            </a:r>
            <a:r>
              <a:rPr lang="cs-CZ" sz="2000" dirty="0">
                <a:cs typeface="Arial" panose="020B0604020202020204" pitchFamily="34" charset="0"/>
              </a:rPr>
              <a:t> </a:t>
            </a:r>
            <a:r>
              <a:rPr lang="cs-CZ" sz="2000" dirty="0" err="1">
                <a:cs typeface="Arial" panose="020B0604020202020204" pitchFamily="34" charset="0"/>
              </a:rPr>
              <a:t>Cs</a:t>
            </a:r>
            <a:r>
              <a:rPr lang="cs-CZ" sz="2000" dirty="0">
                <a:cs typeface="Arial" panose="020B0604020202020204" pitchFamily="34" charset="0"/>
              </a:rPr>
              <a:t>[IrF</a:t>
            </a:r>
            <a:r>
              <a:rPr lang="cs-CZ" sz="2000" baseline="-25000" dirty="0">
                <a:cs typeface="Arial" panose="020B0604020202020204" pitchFamily="34" charset="0"/>
              </a:rPr>
              <a:t>6</a:t>
            </a:r>
            <a:r>
              <a:rPr lang="cs-CZ" sz="2000" dirty="0">
                <a:cs typeface="Arial" panose="020B0604020202020204" pitchFamily="34" charset="0"/>
              </a:rPr>
              <a:t>], </a:t>
            </a:r>
            <a:r>
              <a:rPr lang="cs-CZ" sz="2000" b="1" dirty="0">
                <a:cs typeface="Arial" panose="020B0604020202020204" pitchFamily="34" charset="0"/>
              </a:rPr>
              <a:t>šestimocné</a:t>
            </a:r>
            <a:r>
              <a:rPr lang="cs-CZ" sz="2000" dirty="0">
                <a:cs typeface="Arial" panose="020B0604020202020204" pitchFamily="34" charset="0"/>
              </a:rPr>
              <a:t> iridium tvoří fluorid </a:t>
            </a:r>
            <a:r>
              <a:rPr lang="cs-CZ" sz="2000" dirty="0" err="1">
                <a:cs typeface="Arial" panose="020B0604020202020204" pitchFamily="34" charset="0"/>
              </a:rPr>
              <a:t>iridový</a:t>
            </a:r>
            <a:r>
              <a:rPr lang="cs-CZ" sz="2000" dirty="0">
                <a:cs typeface="Arial" panose="020B0604020202020204" pitchFamily="34" charset="0"/>
              </a:rPr>
              <a:t> IrF</a:t>
            </a:r>
            <a:r>
              <a:rPr lang="cs-CZ" sz="2000" baseline="-25000" dirty="0">
                <a:cs typeface="Arial" panose="020B0604020202020204" pitchFamily="34" charset="0"/>
              </a:rPr>
              <a:t>6</a:t>
            </a:r>
            <a:r>
              <a:rPr lang="cs-CZ" sz="2000" dirty="0">
                <a:cs typeface="Arial" panose="020B0604020202020204" pitchFamily="34" charset="0"/>
              </a:rPr>
              <a:t>.</a:t>
            </a:r>
          </a:p>
          <a:p>
            <a:pPr algn="just"/>
            <a:endParaRPr lang="cs-CZ" sz="1000" dirty="0">
              <a:cs typeface="Arial" panose="020B0604020202020204" pitchFamily="34" charset="0"/>
            </a:endParaRPr>
          </a:p>
          <a:p>
            <a:pPr algn="just"/>
            <a:r>
              <a:rPr lang="cs-CZ" sz="2000" dirty="0">
                <a:cs typeface="Arial" panose="020B0604020202020204" pitchFamily="34" charset="0"/>
              </a:rPr>
              <a:t>Jednoduché sloučeniny iridia nejsou příliš obvyklé, iridium má však </a:t>
            </a:r>
            <a:r>
              <a:rPr lang="cs-CZ" sz="2000" u="sng" dirty="0">
                <a:cs typeface="Arial" panose="020B0604020202020204" pitchFamily="34" charset="0"/>
              </a:rPr>
              <a:t>značný sklon k tvorbě mnohých komplexních sloučenin</a:t>
            </a:r>
            <a:r>
              <a:rPr lang="cs-CZ" sz="2000" dirty="0">
                <a:cs typeface="Arial" panose="020B0604020202020204" pitchFamily="34" charset="0"/>
              </a:rPr>
              <a:t>. Trojmocné iridium tvoří sloučeniny s komplexním anionem i kationem s koordinačním číslem 6, čtyřmocné iridium tvoří pouze sloučeniny s komplexním anionem. Mezi běžné komplexní sloučeniny čtyřmocného iridia patří např. </a:t>
            </a:r>
            <a:r>
              <a:rPr lang="cs-CZ" sz="2000" dirty="0" err="1">
                <a:cs typeface="Arial" panose="020B0604020202020204" pitchFamily="34" charset="0"/>
              </a:rPr>
              <a:t>hexachloroiridičitany</a:t>
            </a:r>
            <a:r>
              <a:rPr lang="cs-CZ" sz="2000" dirty="0">
                <a:cs typeface="Arial" panose="020B0604020202020204" pitchFamily="34" charset="0"/>
              </a:rPr>
              <a:t> [IrCl</a:t>
            </a:r>
            <a:r>
              <a:rPr lang="cs-CZ" sz="2000" baseline="-25000" dirty="0">
                <a:cs typeface="Arial" panose="020B0604020202020204" pitchFamily="34" charset="0"/>
              </a:rPr>
              <a:t>6</a:t>
            </a:r>
            <a:r>
              <a:rPr lang="cs-CZ" sz="2000" dirty="0">
                <a:cs typeface="Arial" panose="020B0604020202020204" pitchFamily="34" charset="0"/>
              </a:rPr>
              <a:t>]</a:t>
            </a:r>
            <a:r>
              <a:rPr lang="cs-CZ" sz="2000" baseline="30000" dirty="0">
                <a:cs typeface="Arial" panose="020B0604020202020204" pitchFamily="34" charset="0"/>
              </a:rPr>
              <a:t>-2</a:t>
            </a:r>
            <a:r>
              <a:rPr lang="cs-CZ" sz="2000" dirty="0">
                <a:cs typeface="Arial" panose="020B0604020202020204" pitchFamily="34" charset="0"/>
              </a:rPr>
              <a:t> nebo </a:t>
            </a:r>
            <a:r>
              <a:rPr lang="cs-CZ" sz="2000" dirty="0" err="1">
                <a:cs typeface="Arial" panose="020B0604020202020204" pitchFamily="34" charset="0"/>
              </a:rPr>
              <a:t>hexakyanoiridičitany</a:t>
            </a:r>
            <a:r>
              <a:rPr lang="cs-CZ" sz="2000" dirty="0">
                <a:cs typeface="Arial" panose="020B0604020202020204" pitchFamily="34" charset="0"/>
              </a:rPr>
              <a:t> [Ir(CN)</a:t>
            </a:r>
            <a:r>
              <a:rPr lang="cs-CZ" sz="2000" baseline="-25000" dirty="0">
                <a:cs typeface="Arial" panose="020B0604020202020204" pitchFamily="34" charset="0"/>
              </a:rPr>
              <a:t>6</a:t>
            </a:r>
            <a:r>
              <a:rPr lang="cs-CZ" sz="2000" dirty="0">
                <a:cs typeface="Arial" panose="020B0604020202020204" pitchFamily="34" charset="0"/>
              </a:rPr>
              <a:t>]</a:t>
            </a:r>
            <a:r>
              <a:rPr lang="cs-CZ" sz="2000" baseline="30000" dirty="0">
                <a:cs typeface="Arial" panose="020B0604020202020204" pitchFamily="34" charset="0"/>
              </a:rPr>
              <a:t>-2</a:t>
            </a:r>
            <a:r>
              <a:rPr lang="cs-CZ" sz="2000" dirty="0">
                <a:cs typeface="Arial" panose="020B0604020202020204" pitchFamily="34" charset="0"/>
              </a:rPr>
              <a:t>. V tetraedrických komplexech typu [Ir(PF</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4</a:t>
            </a:r>
            <a:r>
              <a:rPr lang="cs-CZ" sz="2000" dirty="0">
                <a:cs typeface="Arial" panose="020B0604020202020204" pitchFamily="34" charset="0"/>
              </a:rPr>
              <a:t>]</a:t>
            </a:r>
            <a:r>
              <a:rPr lang="cs-CZ" sz="2000" baseline="30000" dirty="0">
                <a:cs typeface="Arial" panose="020B0604020202020204" pitchFamily="34" charset="0"/>
              </a:rPr>
              <a:t>-</a:t>
            </a:r>
            <a:r>
              <a:rPr lang="cs-CZ" sz="2000" dirty="0">
                <a:cs typeface="Arial" panose="020B0604020202020204" pitchFamily="34" charset="0"/>
              </a:rPr>
              <a:t> vystupuje iridium v oxidačním stavu -I.</a:t>
            </a:r>
          </a:p>
          <a:p>
            <a:pPr algn="just"/>
            <a:endParaRPr lang="cs-CZ" sz="1000" dirty="0">
              <a:cs typeface="Arial" panose="020B0604020202020204" pitchFamily="34" charset="0"/>
            </a:endParaRPr>
          </a:p>
          <a:p>
            <a:pPr algn="just"/>
            <a:r>
              <a:rPr lang="cs-CZ" sz="1600" dirty="0">
                <a:cs typeface="Arial" panose="020B0604020202020204" pitchFamily="34" charset="0"/>
              </a:rPr>
              <a:t>Existuje i sloučenina stechiometrického složení IrF</a:t>
            </a:r>
            <a:r>
              <a:rPr lang="cs-CZ" sz="1600" baseline="-25000" dirty="0">
                <a:cs typeface="Arial" panose="020B0604020202020204" pitchFamily="34" charset="0"/>
              </a:rPr>
              <a:t>9</a:t>
            </a:r>
            <a:r>
              <a:rPr lang="cs-CZ" sz="1600" dirty="0">
                <a:cs typeface="Arial" panose="020B0604020202020204" pitchFamily="34" charset="0"/>
              </a:rPr>
              <a:t> s dosud neprozkoumanou strukturou, ve které nabývá iridium teoretického oxidačního stavu IX. Pokud se existence devítimocného iridia potvrdí, bude zřejmě nutné přepsat učebnice chemie. Pro sloučeniny s oxidačním číslem IX. je navrhována koncovka </a:t>
            </a:r>
            <a:r>
              <a:rPr lang="cs-CZ" sz="1600" b="1" dirty="0">
                <a:cs typeface="Arial" panose="020B0604020202020204" pitchFamily="34" charset="0"/>
              </a:rPr>
              <a:t>-</a:t>
            </a:r>
            <a:r>
              <a:rPr lang="cs-CZ" sz="1600" b="1" dirty="0" err="1">
                <a:cs typeface="Arial" panose="020B0604020202020204" pitchFamily="34" charset="0"/>
              </a:rPr>
              <a:t>utý</a:t>
            </a:r>
            <a:r>
              <a:rPr lang="cs-CZ" sz="1600" dirty="0">
                <a:cs typeface="Arial" panose="020B0604020202020204" pitchFamily="34" charset="0"/>
              </a:rPr>
              <a:t>, jedná se tedy o fluorid </a:t>
            </a:r>
            <a:r>
              <a:rPr lang="cs-CZ" sz="1600" dirty="0" err="1">
                <a:cs typeface="Arial" panose="020B0604020202020204" pitchFamily="34" charset="0"/>
              </a:rPr>
              <a:t>iridutý</a:t>
            </a:r>
            <a:r>
              <a:rPr lang="cs-CZ" sz="1600" dirty="0">
                <a:cs typeface="Arial" panose="020B0604020202020204" pitchFamily="34" charset="0"/>
              </a:rPr>
              <a:t>. Florid </a:t>
            </a:r>
            <a:r>
              <a:rPr lang="cs-CZ" sz="1600" dirty="0" err="1">
                <a:cs typeface="Arial" panose="020B0604020202020204" pitchFamily="34" charset="0"/>
              </a:rPr>
              <a:t>iridutý</a:t>
            </a:r>
            <a:r>
              <a:rPr lang="cs-CZ" sz="1600" dirty="0">
                <a:cs typeface="Arial" panose="020B0604020202020204" pitchFamily="34" charset="0"/>
              </a:rPr>
              <a:t> je nestabilní a snadno podléhá rozkladu:</a:t>
            </a:r>
          </a:p>
          <a:p>
            <a:pPr algn="ctr"/>
            <a:r>
              <a:rPr lang="cs-CZ" sz="1600" dirty="0">
                <a:cs typeface="Arial" panose="020B0604020202020204" pitchFamily="34" charset="0"/>
              </a:rPr>
              <a:t>IrF</a:t>
            </a:r>
            <a:r>
              <a:rPr lang="cs-CZ" sz="1600" baseline="-25000" dirty="0">
                <a:cs typeface="Arial" panose="020B0604020202020204" pitchFamily="34" charset="0"/>
              </a:rPr>
              <a:t>9</a:t>
            </a:r>
            <a:r>
              <a:rPr lang="cs-CZ" sz="1600" dirty="0">
                <a:cs typeface="Arial" panose="020B0604020202020204" pitchFamily="34" charset="0"/>
              </a:rPr>
              <a:t> → IrF</a:t>
            </a:r>
            <a:r>
              <a:rPr lang="cs-CZ" sz="1600" baseline="-25000" dirty="0">
                <a:cs typeface="Arial" panose="020B0604020202020204" pitchFamily="34" charset="0"/>
              </a:rPr>
              <a:t>7</a:t>
            </a:r>
            <a:r>
              <a:rPr lang="cs-CZ" sz="1600" dirty="0">
                <a:cs typeface="Arial" panose="020B0604020202020204" pitchFamily="34" charset="0"/>
              </a:rPr>
              <a:t> + F</a:t>
            </a:r>
            <a:r>
              <a:rPr lang="cs-CZ" sz="1600" baseline="-25000" dirty="0">
                <a:cs typeface="Arial" panose="020B0604020202020204" pitchFamily="34" charset="0"/>
              </a:rPr>
              <a:t>2</a:t>
            </a:r>
          </a:p>
          <a:p>
            <a:pPr algn="just"/>
            <a:r>
              <a:rPr lang="cs-CZ" sz="1600" dirty="0">
                <a:cs typeface="Arial" panose="020B0604020202020204" pitchFamily="34" charset="0"/>
              </a:rPr>
              <a:t>Další známou sloučeninou s iridiem v oxidačním stavu IX je </a:t>
            </a:r>
            <a:r>
              <a:rPr lang="cs-CZ" sz="1600" b="1" dirty="0" err="1">
                <a:cs typeface="Arial" panose="020B0604020202020204" pitchFamily="34" charset="0"/>
              </a:rPr>
              <a:t>hexafluridoantimoničnan</a:t>
            </a:r>
            <a:r>
              <a:rPr lang="cs-CZ" sz="1600" b="1" dirty="0">
                <a:cs typeface="Arial" panose="020B0604020202020204" pitchFamily="34" charset="0"/>
              </a:rPr>
              <a:t> </a:t>
            </a:r>
            <a:r>
              <a:rPr lang="cs-CZ" sz="1600" b="1" dirty="0" err="1">
                <a:cs typeface="Arial" panose="020B0604020202020204" pitchFamily="34" charset="0"/>
              </a:rPr>
              <a:t>tetraoxoiridutý</a:t>
            </a:r>
            <a:r>
              <a:rPr lang="cs-CZ" sz="1600" b="1" dirty="0">
                <a:cs typeface="Arial" panose="020B0604020202020204" pitchFamily="34" charset="0"/>
              </a:rPr>
              <a:t> </a:t>
            </a:r>
            <a:r>
              <a:rPr lang="cs-CZ" sz="1600" dirty="0">
                <a:cs typeface="Arial" panose="020B0604020202020204" pitchFamily="34" charset="0"/>
              </a:rPr>
              <a:t>[IrO</a:t>
            </a:r>
            <a:r>
              <a:rPr lang="cs-CZ" sz="1600" baseline="-25000" dirty="0">
                <a:cs typeface="Arial" panose="020B0604020202020204" pitchFamily="34" charset="0"/>
              </a:rPr>
              <a:t>4</a:t>
            </a:r>
            <a:r>
              <a:rPr lang="cs-CZ" sz="1600" dirty="0">
                <a:cs typeface="Arial" panose="020B0604020202020204" pitchFamily="34" charset="0"/>
              </a:rPr>
              <a:t>]SbF</a:t>
            </a:r>
            <a:r>
              <a:rPr lang="cs-CZ" sz="1600" baseline="-25000" dirty="0">
                <a:cs typeface="Arial" panose="020B0604020202020204" pitchFamily="34" charset="0"/>
              </a:rPr>
              <a:t>6</a:t>
            </a:r>
            <a:r>
              <a:rPr lang="cs-CZ" sz="1600" dirty="0">
                <a:cs typeface="Arial" panose="020B0604020202020204" pitchFamily="34" charset="0"/>
              </a:rPr>
              <a:t>.</a:t>
            </a:r>
          </a:p>
        </p:txBody>
      </p:sp>
    </p:spTree>
    <p:extLst>
      <p:ext uri="{BB962C8B-B14F-4D97-AF65-F5344CB8AC3E}">
        <p14:creationId xmlns:p14="http://schemas.microsoft.com/office/powerpoint/2010/main" val="39185319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152400"/>
            <a:ext cx="8839200" cy="6247864"/>
          </a:xfrm>
          <a:prstGeom prst="rect">
            <a:avLst/>
          </a:prstGeom>
        </p:spPr>
        <p:txBody>
          <a:bodyPr wrap="square">
            <a:spAutoFit/>
          </a:bodyPr>
          <a:lstStyle/>
          <a:p>
            <a:pPr algn="just"/>
            <a:r>
              <a:rPr lang="cs-CZ" sz="2000" dirty="0">
                <a:cs typeface="Arial" panose="020B0604020202020204" pitchFamily="34" charset="0"/>
              </a:rPr>
              <a:t>   Hlavním zdrojem pro průmyslovou výronu iridia jsou odpadní anodové kaly po elektrolytické rafinaci mědi nebo niklu. V současnosti se obvykle používá </a:t>
            </a:r>
            <a:r>
              <a:rPr lang="cs-CZ" sz="2000" b="1" dirty="0">
                <a:cs typeface="Arial" panose="020B0604020202020204" pitchFamily="34" charset="0"/>
              </a:rPr>
              <a:t>mokrý způsob </a:t>
            </a:r>
            <a:r>
              <a:rPr lang="cs-CZ" sz="2000" dirty="0">
                <a:cs typeface="Arial" panose="020B0604020202020204" pitchFamily="34" charset="0"/>
              </a:rPr>
              <a:t>výroby iridia, při kterém se anodové kaly s obsahem iridia a ostatních kovů oxidují peroxidem sodným a poté rozpouštějí v lučavce královské. Z roztoku je iridium extrahováno pomocí roztoků organických aminů, nebo je vysráženo jako </a:t>
            </a:r>
            <a:r>
              <a:rPr lang="cs-CZ" sz="2000" dirty="0" err="1">
                <a:cs typeface="Arial" panose="020B0604020202020204" pitchFamily="34" charset="0"/>
              </a:rPr>
              <a:t>hexachloroiridičitan</a:t>
            </a:r>
            <a:r>
              <a:rPr lang="cs-CZ" sz="2000" dirty="0">
                <a:cs typeface="Arial" panose="020B0604020202020204" pitchFamily="34" charset="0"/>
              </a:rPr>
              <a:t> amonný (NH</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[IrCl</a:t>
            </a:r>
            <a:r>
              <a:rPr lang="cs-CZ" sz="2000" baseline="-25000" dirty="0">
                <a:cs typeface="Arial" panose="020B0604020202020204" pitchFamily="34" charset="0"/>
              </a:rPr>
              <a:t>6</a:t>
            </a:r>
            <a:r>
              <a:rPr lang="cs-CZ" sz="2000" dirty="0">
                <a:cs typeface="Arial" panose="020B0604020202020204" pitchFamily="34" charset="0"/>
              </a:rPr>
              <a:t>], ze kterého je kovové iridium vyredukováno jako iridiová houba vodíkem:</a:t>
            </a:r>
          </a:p>
          <a:p>
            <a:pPr algn="ctr"/>
            <a:r>
              <a:rPr lang="cs-CZ" sz="2000" dirty="0">
                <a:cs typeface="Arial" panose="020B0604020202020204" pitchFamily="34" charset="0"/>
              </a:rPr>
              <a:t>(NH</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[IrCl</a:t>
            </a:r>
            <a:r>
              <a:rPr lang="cs-CZ" sz="2000" baseline="-25000" dirty="0">
                <a:cs typeface="Arial" panose="020B0604020202020204" pitchFamily="34" charset="0"/>
              </a:rPr>
              <a:t>6</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 → Ir + 2NH</a:t>
            </a:r>
            <a:r>
              <a:rPr lang="cs-CZ" sz="2000" baseline="-25000" dirty="0">
                <a:cs typeface="Arial" panose="020B0604020202020204" pitchFamily="34" charset="0"/>
              </a:rPr>
              <a:t>4</a:t>
            </a:r>
            <a:r>
              <a:rPr lang="cs-CZ" sz="2000" dirty="0">
                <a:cs typeface="Arial" panose="020B0604020202020204" pitchFamily="34" charset="0"/>
              </a:rPr>
              <a:t>Cl + 4HCl</a:t>
            </a:r>
          </a:p>
          <a:p>
            <a:pPr algn="just"/>
            <a:endParaRPr lang="cs-CZ" sz="2000" dirty="0">
              <a:cs typeface="Arial" panose="020B0604020202020204" pitchFamily="34" charset="0"/>
            </a:endParaRPr>
          </a:p>
          <a:p>
            <a:pPr algn="just"/>
            <a:r>
              <a:rPr lang="cs-CZ" sz="2000" dirty="0">
                <a:cs typeface="Arial" panose="020B0604020202020204" pitchFamily="34" charset="0"/>
              </a:rPr>
              <a:t>V minulosti převažoval </a:t>
            </a:r>
            <a:r>
              <a:rPr lang="cs-CZ" sz="2000" b="1" dirty="0" err="1">
                <a:cs typeface="Arial" panose="020B0604020202020204" pitchFamily="34" charset="0"/>
              </a:rPr>
              <a:t>pražně</a:t>
            </a:r>
            <a:r>
              <a:rPr lang="cs-CZ" sz="2000" b="1" dirty="0">
                <a:cs typeface="Arial" panose="020B0604020202020204" pitchFamily="34" charset="0"/>
              </a:rPr>
              <a:t>-oxidační postup </a:t>
            </a:r>
            <a:r>
              <a:rPr lang="cs-CZ" sz="2000" dirty="0">
                <a:cs typeface="Arial" panose="020B0604020202020204" pitchFamily="34" charset="0"/>
              </a:rPr>
              <a:t>výroby iridia, při kterém se odpadní kal nebo rudný koncentrát podroboval tavné oxidaci pomocí dusičnanu draselného v silně alkalickém prostředí. Produktem oxidace byl oxid </a:t>
            </a:r>
            <a:r>
              <a:rPr lang="cs-CZ" sz="2000" dirty="0" err="1">
                <a:cs typeface="Arial" panose="020B0604020202020204" pitchFamily="34" charset="0"/>
              </a:rPr>
              <a:t>iridičitý</a:t>
            </a:r>
            <a:r>
              <a:rPr lang="cs-CZ" sz="2000" dirty="0">
                <a:cs typeface="Arial" panose="020B0604020202020204" pitchFamily="34" charset="0"/>
              </a:rPr>
              <a:t>, který se působením chloridu amonného převáděl na </a:t>
            </a:r>
            <a:r>
              <a:rPr lang="cs-CZ" sz="2000" dirty="0" err="1">
                <a:cs typeface="Arial" panose="020B0604020202020204" pitchFamily="34" charset="0"/>
              </a:rPr>
              <a:t>hexachloroiridičitan</a:t>
            </a:r>
            <a:r>
              <a:rPr lang="cs-CZ" sz="2000" dirty="0">
                <a:cs typeface="Arial" panose="020B0604020202020204" pitchFamily="34" charset="0"/>
              </a:rPr>
              <a:t> amonný.</a:t>
            </a:r>
          </a:p>
          <a:p>
            <a:pPr algn="just"/>
            <a:endParaRPr lang="cs-CZ" sz="2000" dirty="0">
              <a:cs typeface="Arial" panose="020B0604020202020204" pitchFamily="34" charset="0"/>
            </a:endParaRPr>
          </a:p>
          <a:p>
            <a:pPr algn="just"/>
            <a:r>
              <a:rPr lang="cs-CZ" sz="2000" dirty="0">
                <a:cs typeface="Arial" panose="020B0604020202020204" pitchFamily="34" charset="0"/>
              </a:rPr>
              <a:t>Ze slitin iridia a platiny se vyrábějí např. </a:t>
            </a:r>
            <a:r>
              <a:rPr lang="cs-CZ" sz="2000" b="1" dirty="0">
                <a:cs typeface="Arial" panose="020B0604020202020204" pitchFamily="34" charset="0"/>
              </a:rPr>
              <a:t>chirurgické nástroje</a:t>
            </a:r>
            <a:r>
              <a:rPr lang="cs-CZ" sz="2000" dirty="0">
                <a:cs typeface="Arial" panose="020B0604020202020204" pitchFamily="34" charset="0"/>
              </a:rPr>
              <a:t> a elektrické kontakty. Ze </a:t>
            </a:r>
            <a:r>
              <a:rPr lang="cs-CZ" sz="2000" b="1" dirty="0">
                <a:cs typeface="Arial" panose="020B0604020202020204" pitchFamily="34" charset="0"/>
              </a:rPr>
              <a:t>slitiny iridia a osmia </a:t>
            </a:r>
            <a:r>
              <a:rPr lang="cs-CZ" sz="2000" dirty="0">
                <a:cs typeface="Arial" panose="020B0604020202020204" pitchFamily="34" charset="0"/>
              </a:rPr>
              <a:t>se vyrábějí přesná ložiska pro jemnou mechaniku. Iridium se také používá k </a:t>
            </a:r>
            <a:r>
              <a:rPr lang="cs-CZ" sz="2000" b="1" dirty="0">
                <a:cs typeface="Arial" panose="020B0604020202020204" pitchFamily="34" charset="0"/>
              </a:rPr>
              <a:t>barvení porcelánu </a:t>
            </a:r>
            <a:r>
              <a:rPr lang="cs-CZ" sz="2000" dirty="0">
                <a:cs typeface="Arial" panose="020B0604020202020204" pitchFamily="34" charset="0"/>
              </a:rPr>
              <a:t>na černo. </a:t>
            </a:r>
          </a:p>
          <a:p>
            <a:pPr algn="just"/>
            <a:r>
              <a:rPr lang="cs-CZ" sz="2000" dirty="0">
                <a:cs typeface="Arial" panose="020B0604020202020204" pitchFamily="34" charset="0"/>
              </a:rPr>
              <a:t>Komplex [Ir(CO)</a:t>
            </a:r>
            <a:r>
              <a:rPr lang="cs-CZ" sz="2000" baseline="-25000" dirty="0">
                <a:cs typeface="Arial" panose="020B0604020202020204" pitchFamily="34" charset="0"/>
              </a:rPr>
              <a:t>2</a:t>
            </a:r>
            <a:r>
              <a:rPr lang="cs-CZ" sz="2000" dirty="0">
                <a:cs typeface="Arial" panose="020B0604020202020204" pitchFamily="34" charset="0"/>
              </a:rPr>
              <a:t>I</a:t>
            </a:r>
            <a:r>
              <a:rPr lang="cs-CZ" sz="2000" baseline="-25000" dirty="0">
                <a:cs typeface="Arial" panose="020B0604020202020204" pitchFamily="34" charset="0"/>
              </a:rPr>
              <a:t>2</a:t>
            </a:r>
            <a:r>
              <a:rPr lang="cs-CZ" sz="2000" dirty="0">
                <a:cs typeface="Arial" panose="020B0604020202020204" pitchFamily="34" charset="0"/>
              </a:rPr>
              <a:t>]</a:t>
            </a:r>
            <a:r>
              <a:rPr lang="cs-CZ" sz="2000" baseline="30000" dirty="0">
                <a:cs typeface="Arial" panose="020B0604020202020204" pitchFamily="34" charset="0"/>
              </a:rPr>
              <a:t>-</a:t>
            </a:r>
            <a:r>
              <a:rPr lang="cs-CZ" sz="2000" dirty="0">
                <a:cs typeface="Arial" panose="020B0604020202020204" pitchFamily="34" charset="0"/>
              </a:rPr>
              <a:t> se používá jako </a:t>
            </a:r>
            <a:r>
              <a:rPr lang="cs-CZ" sz="2000" b="1" dirty="0">
                <a:cs typeface="Arial" panose="020B0604020202020204" pitchFamily="34" charset="0"/>
              </a:rPr>
              <a:t>katalyzátor</a:t>
            </a:r>
            <a:r>
              <a:rPr lang="cs-CZ" sz="2000" dirty="0">
                <a:cs typeface="Arial" panose="020B0604020202020204" pitchFamily="34" charset="0"/>
              </a:rPr>
              <a:t> při výrobě kyseliny octové karbonylací methanolu </a:t>
            </a:r>
            <a:r>
              <a:rPr lang="cs-CZ" sz="2000" i="1" dirty="0">
                <a:cs typeface="Arial" panose="020B0604020202020204" pitchFamily="34" charset="0"/>
              </a:rPr>
              <a:t>(</a:t>
            </a:r>
            <a:r>
              <a:rPr lang="cs-CZ" sz="2000" i="1" dirty="0" err="1">
                <a:cs typeface="Arial" panose="020B0604020202020204" pitchFamily="34" charset="0"/>
              </a:rPr>
              <a:t>Monsanto</a:t>
            </a:r>
            <a:r>
              <a:rPr lang="cs-CZ" sz="2000" i="1" dirty="0">
                <a:cs typeface="Arial" panose="020B0604020202020204" pitchFamily="34" charset="0"/>
              </a:rPr>
              <a:t> proces)</a:t>
            </a:r>
            <a:r>
              <a:rPr lang="cs-CZ" sz="2000" dirty="0">
                <a:cs typeface="Arial" panose="020B0604020202020204" pitchFamily="34" charset="0"/>
              </a:rPr>
              <a:t>.</a:t>
            </a:r>
          </a:p>
          <a:p>
            <a:pPr algn="just"/>
            <a:endParaRPr lang="cs-CZ" sz="2000" dirty="0">
              <a:cs typeface="Arial" panose="020B0604020202020204" pitchFamily="34" charset="0"/>
            </a:endParaRPr>
          </a:p>
        </p:txBody>
      </p:sp>
    </p:spTree>
    <p:extLst>
      <p:ext uri="{BB962C8B-B14F-4D97-AF65-F5344CB8AC3E}">
        <p14:creationId xmlns:p14="http://schemas.microsoft.com/office/powerpoint/2010/main" val="10179648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92" y="2677622"/>
            <a:ext cx="5181558" cy="357200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00519" y="159562"/>
            <a:ext cx="6266139" cy="461665"/>
          </a:xfrm>
          <a:prstGeom prst="rect">
            <a:avLst/>
          </a:prstGeom>
          <a:noFill/>
        </p:spPr>
        <p:txBody>
          <a:bodyPr wrap="none" rtlCol="0">
            <a:spAutoFit/>
          </a:bodyPr>
          <a:lstStyle/>
          <a:p>
            <a:r>
              <a:rPr lang="en-US" sz="2400" b="1" dirty="0" err="1">
                <a:cs typeface="Arial" panose="020B0604020202020204" pitchFamily="34" charset="0"/>
              </a:rPr>
              <a:t>Alvarezova</a:t>
            </a:r>
            <a:r>
              <a:rPr lang="en-US" sz="2400" b="1" dirty="0">
                <a:cs typeface="Arial" panose="020B0604020202020204" pitchFamily="34" charset="0"/>
              </a:rPr>
              <a:t> </a:t>
            </a:r>
            <a:r>
              <a:rPr lang="en-US" sz="2400" b="1" dirty="0" err="1">
                <a:cs typeface="Arial" panose="020B0604020202020204" pitchFamily="34" charset="0"/>
              </a:rPr>
              <a:t>hypot</a:t>
            </a:r>
            <a:r>
              <a:rPr lang="cs-CZ" sz="2400" b="1" dirty="0">
                <a:cs typeface="Arial" panose="020B0604020202020204" pitchFamily="34" charset="0"/>
              </a:rPr>
              <a:t>é</a:t>
            </a:r>
            <a:r>
              <a:rPr lang="en-US" sz="2400" b="1" dirty="0">
                <a:cs typeface="Arial" panose="020B0604020202020204" pitchFamily="34" charset="0"/>
              </a:rPr>
              <a:t>za</a:t>
            </a:r>
            <a:r>
              <a:rPr lang="cs-CZ" sz="2400" b="1" dirty="0">
                <a:cs typeface="Arial" panose="020B0604020202020204" pitchFamily="34" charset="0"/>
              </a:rPr>
              <a:t> příčiny vyhynutí dinosaurů</a:t>
            </a:r>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286000"/>
            <a:ext cx="2729808" cy="435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04800" y="762000"/>
            <a:ext cx="8366647" cy="1323439"/>
          </a:xfrm>
          <a:prstGeom prst="rect">
            <a:avLst/>
          </a:prstGeom>
          <a:noFill/>
        </p:spPr>
        <p:txBody>
          <a:bodyPr wrap="square" rtlCol="0">
            <a:spAutoFit/>
          </a:bodyPr>
          <a:lstStyle/>
          <a:p>
            <a:pPr algn="just"/>
            <a:r>
              <a:rPr lang="cs-CZ" sz="2000" dirty="0">
                <a:cs typeface="Arial" panose="020B0604020202020204" pitchFamily="34" charset="0"/>
              </a:rPr>
              <a:t>= vyhynutí dinosaurů před 65,5 milion</a:t>
            </a:r>
            <a:r>
              <a:rPr lang="en-US" sz="2000" dirty="0">
                <a:cs typeface="Arial" panose="020B0604020202020204" pitchFamily="34" charset="0"/>
              </a:rPr>
              <a:t>y</a:t>
            </a:r>
            <a:r>
              <a:rPr lang="cs-CZ" sz="2000" dirty="0">
                <a:cs typeface="Arial" panose="020B0604020202020204" pitchFamily="34" charset="0"/>
              </a:rPr>
              <a:t> let</a:t>
            </a:r>
            <a:r>
              <a:rPr lang="en-US" sz="2000" dirty="0">
                <a:cs typeface="Arial" panose="020B0604020202020204" pitchFamily="34" charset="0"/>
              </a:rPr>
              <a:t>  v </a:t>
            </a:r>
            <a:r>
              <a:rPr lang="cs-CZ" sz="2000" dirty="0">
                <a:cs typeface="Arial" panose="020B0604020202020204" pitchFamily="34" charset="0"/>
              </a:rPr>
              <a:t>důsledku dopadu asteroidu</a:t>
            </a:r>
            <a:r>
              <a:rPr lang="en-US" sz="2000" dirty="0">
                <a:cs typeface="Arial" panose="020B0604020202020204" pitchFamily="34" charset="0"/>
              </a:rPr>
              <a:t> </a:t>
            </a:r>
            <a:r>
              <a:rPr lang="cs-CZ" sz="2000" dirty="0">
                <a:cs typeface="Arial" panose="020B0604020202020204" pitchFamily="34" charset="0"/>
              </a:rPr>
              <a:t>jenž vytvořil </a:t>
            </a:r>
            <a:r>
              <a:rPr lang="cs-CZ" sz="2000" dirty="0" err="1">
                <a:cs typeface="Arial" panose="020B0604020202020204" pitchFamily="34" charset="0"/>
              </a:rPr>
              <a:t>Chicxulubský</a:t>
            </a:r>
            <a:r>
              <a:rPr lang="cs-CZ" sz="2000" dirty="0">
                <a:cs typeface="Arial" panose="020B0604020202020204" pitchFamily="34" charset="0"/>
              </a:rPr>
              <a:t> kráter, sedimenty z tohoto období vykazují zvýšený obsah iridia</a:t>
            </a:r>
            <a:r>
              <a:rPr lang="en-US" sz="2000" dirty="0">
                <a:cs typeface="Arial" panose="020B0604020202020204" pitchFamily="34" charset="0"/>
              </a:rPr>
              <a:t>.</a:t>
            </a:r>
            <a:r>
              <a:rPr lang="cs-CZ" sz="2000" dirty="0">
                <a:cs typeface="Arial" panose="020B0604020202020204" pitchFamily="34" charset="0"/>
              </a:rPr>
              <a:t> </a:t>
            </a:r>
            <a:r>
              <a:rPr lang="cs-CZ" sz="2000" u="sng" dirty="0">
                <a:cs typeface="Arial" panose="020B0604020202020204" pitchFamily="34" charset="0"/>
              </a:rPr>
              <a:t>Iridium</a:t>
            </a:r>
            <a:r>
              <a:rPr lang="cs-CZ" sz="2000" dirty="0">
                <a:cs typeface="Arial" panose="020B0604020202020204" pitchFamily="34" charset="0"/>
              </a:rPr>
              <a:t> je na zemském povrchu velmi vzácné (průměrný obsah iridia v zemské kůře je 0,0004 </a:t>
            </a:r>
            <a:r>
              <a:rPr lang="cs-CZ" sz="2000" dirty="0" err="1">
                <a:cs typeface="Arial" panose="020B0604020202020204" pitchFamily="34" charset="0"/>
              </a:rPr>
              <a:t>ppm</a:t>
            </a:r>
            <a:r>
              <a:rPr lang="cs-CZ" sz="2000" dirty="0">
                <a:cs typeface="Arial" panose="020B0604020202020204" pitchFamily="34" charset="0"/>
              </a:rPr>
              <a:t>.), ale vyskytuje se hojně v </a:t>
            </a:r>
            <a:r>
              <a:rPr lang="en-US" sz="2000" dirty="0">
                <a:cs typeface="Arial" panose="020B0604020202020204" pitchFamily="34" charset="0"/>
              </a:rPr>
              <a:t>asteroid</a:t>
            </a:r>
            <a:r>
              <a:rPr lang="cs-CZ" sz="2000" dirty="0">
                <a:cs typeface="Arial" panose="020B0604020202020204" pitchFamily="34" charset="0"/>
              </a:rPr>
              <a:t>ech</a:t>
            </a:r>
          </a:p>
        </p:txBody>
      </p:sp>
    </p:spTree>
    <p:extLst>
      <p:ext uri="{BB962C8B-B14F-4D97-AF65-F5344CB8AC3E}">
        <p14:creationId xmlns:p14="http://schemas.microsoft.com/office/powerpoint/2010/main" val="173429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04800"/>
            <a:ext cx="8686800" cy="6063198"/>
          </a:xfrm>
          <a:prstGeom prst="rect">
            <a:avLst/>
          </a:prstGeom>
        </p:spPr>
        <p:txBody>
          <a:bodyPr wrap="square">
            <a:spAutoFit/>
          </a:bodyPr>
          <a:lstStyle/>
          <a:p>
            <a:pPr algn="just"/>
            <a:r>
              <a:rPr lang="cs-CZ" sz="2000" b="1" dirty="0">
                <a:cs typeface="Arial" panose="020B0604020202020204" pitchFamily="34" charset="0"/>
              </a:rPr>
              <a:t>Síran zinečnatý </a:t>
            </a:r>
            <a:r>
              <a:rPr lang="cs-CZ" sz="2000" dirty="0">
                <a:cs typeface="Arial" panose="020B0604020202020204" pitchFamily="34" charset="0"/>
              </a:rPr>
              <a:t>ZnSO</a:t>
            </a:r>
            <a:r>
              <a:rPr lang="cs-CZ" sz="2000" baseline="-25000" dirty="0">
                <a:cs typeface="Arial" panose="020B0604020202020204" pitchFamily="34" charset="0"/>
              </a:rPr>
              <a:t>4</a:t>
            </a:r>
            <a:r>
              <a:rPr lang="cs-CZ" sz="2000" dirty="0">
                <a:cs typeface="Arial" panose="020B0604020202020204" pitchFamily="34" charset="0"/>
              </a:rPr>
              <a:t> je bílá krystalická látka, dobře rozpustná ve vodě, známá také jako </a:t>
            </a:r>
            <a:r>
              <a:rPr lang="cs-CZ" sz="2000" i="1" dirty="0">
                <a:cs typeface="Arial" panose="020B0604020202020204" pitchFamily="34" charset="0"/>
              </a:rPr>
              <a:t>bílá skalice</a:t>
            </a:r>
            <a:r>
              <a:rPr lang="cs-CZ" sz="2000" dirty="0">
                <a:cs typeface="Arial" panose="020B0604020202020204" pitchFamily="34" charset="0"/>
              </a:rPr>
              <a:t> v podobě svého </a:t>
            </a:r>
            <a:r>
              <a:rPr lang="cs-CZ" sz="2000" dirty="0" err="1">
                <a:cs typeface="Arial" panose="020B0604020202020204" pitchFamily="34" charset="0"/>
              </a:rPr>
              <a:t>heptahydrátu</a:t>
            </a:r>
            <a:r>
              <a:rPr lang="cs-CZ" sz="2000" dirty="0">
                <a:cs typeface="Arial" panose="020B0604020202020204" pitchFamily="34" charset="0"/>
              </a:rPr>
              <a:t> síranu zinečnatého ZnSO</a:t>
            </a:r>
            <a:r>
              <a:rPr lang="cs-CZ" sz="2000" baseline="-25000" dirty="0">
                <a:cs typeface="Arial" panose="020B0604020202020204" pitchFamily="34" charset="0"/>
              </a:rPr>
              <a:t>4</a:t>
            </a:r>
            <a:r>
              <a:rPr lang="cs-CZ" sz="2000" b="1" dirty="0">
                <a:cs typeface="Arial" panose="020B0604020202020204" pitchFamily="34" charset="0"/>
              </a:rPr>
              <a:t>.</a:t>
            </a:r>
            <a:r>
              <a:rPr lang="cs-CZ" sz="2000" dirty="0">
                <a:cs typeface="Arial" panose="020B0604020202020204" pitchFamily="34" charset="0"/>
              </a:rPr>
              <a:t>7 H</a:t>
            </a:r>
            <a:r>
              <a:rPr lang="cs-CZ" sz="2000" baseline="-25000" dirty="0">
                <a:cs typeface="Arial" panose="020B0604020202020204" pitchFamily="34" charset="0"/>
              </a:rPr>
              <a:t>2</a:t>
            </a:r>
            <a:r>
              <a:rPr lang="cs-CZ" sz="2000" dirty="0">
                <a:cs typeface="Arial" panose="020B0604020202020204" pitchFamily="34" charset="0"/>
              </a:rPr>
              <a:t>O. V přírodě se vyskytuje jako nerost </a:t>
            </a:r>
            <a:r>
              <a:rPr lang="cs-CZ" sz="2000" i="1" dirty="0" err="1">
                <a:cs typeface="Arial" panose="020B0604020202020204" pitchFamily="34" charset="0"/>
              </a:rPr>
              <a:t>goslarit</a:t>
            </a:r>
            <a:r>
              <a:rPr lang="cs-CZ" sz="2000" dirty="0">
                <a:cs typeface="Arial" panose="020B0604020202020204" pitchFamily="34" charset="0"/>
              </a:rPr>
              <a:t>. Síran zinečnatý slouží jako součást barviv pro potisk tkanin i přípravků pro impregnaci dřeva, k přípravě </a:t>
            </a:r>
            <a:r>
              <a:rPr lang="cs-CZ" sz="2000" i="1" dirty="0" err="1">
                <a:cs typeface="Arial" panose="020B0604020202020204" pitchFamily="34" charset="0"/>
              </a:rPr>
              <a:t>lithopon</a:t>
            </a:r>
            <a:r>
              <a:rPr lang="en-US" sz="2000" i="1" dirty="0">
                <a:cs typeface="Arial" panose="020B0604020202020204" pitchFamily="34" charset="0"/>
              </a:rPr>
              <a:t>u</a:t>
            </a:r>
            <a:r>
              <a:rPr lang="cs-CZ" sz="2000" dirty="0">
                <a:cs typeface="Arial" panose="020B0604020202020204" pitchFamily="34" charset="0"/>
              </a:rPr>
              <a:t>, v galvanostegii, v lékařství a je základní látkou pro přípravu dalších zinečnatých sloučenin. Zředěné vodné roztoky této soli mají dezinfekční účinky. V roztoku vytváří síran zinečnatý adiční a podvojné sloučeniny. Připravuje se rozpouštěním hydroxidu zinečnatého, uhličitanu zinečnatého, oxidu zinečnatého nebo zinkových odpadů v kyselině sírové.</a:t>
            </a:r>
            <a:endParaRPr lang="en-US" sz="2000" dirty="0">
              <a:cs typeface="Arial" panose="020B0604020202020204" pitchFamily="34" charset="0"/>
            </a:endParaRPr>
          </a:p>
          <a:p>
            <a:pPr algn="just"/>
            <a:endParaRPr lang="en-US" sz="2000" dirty="0">
              <a:cs typeface="Arial" panose="020B0604020202020204" pitchFamily="34" charset="0"/>
            </a:endParaRPr>
          </a:p>
          <a:p>
            <a:pPr algn="just"/>
            <a:endParaRPr lang="en-US" sz="800" dirty="0">
              <a:cs typeface="Arial" panose="020B0604020202020204" pitchFamily="34" charset="0"/>
            </a:endParaRPr>
          </a:p>
          <a:p>
            <a:pPr algn="just"/>
            <a:r>
              <a:rPr lang="cs-CZ" sz="2000" b="1" dirty="0">
                <a:cs typeface="Arial" panose="020B0604020202020204" pitchFamily="34" charset="0"/>
              </a:rPr>
              <a:t>Peroxid zinku </a:t>
            </a:r>
            <a:r>
              <a:rPr lang="cs-CZ" sz="2000" dirty="0">
                <a:cs typeface="Arial" panose="020B0604020202020204" pitchFamily="34" charset="0"/>
              </a:rPr>
              <a:t>ZnO</a:t>
            </a:r>
            <a:r>
              <a:rPr lang="cs-CZ" sz="2000" baseline="-25000" dirty="0">
                <a:cs typeface="Arial" panose="020B0604020202020204" pitchFamily="34" charset="0"/>
              </a:rPr>
              <a:t>2</a:t>
            </a:r>
            <a:r>
              <a:rPr lang="cs-CZ" sz="2000" dirty="0">
                <a:cs typeface="Arial" panose="020B0604020202020204" pitchFamily="34" charset="0"/>
              </a:rPr>
              <a:t> se v minulosti používal jako desinfekční prostředek, v současnosti se využívá v pyrotechnice.</a:t>
            </a:r>
          </a:p>
          <a:p>
            <a:pPr algn="just"/>
            <a:endParaRPr lang="en-US" sz="800" b="1" dirty="0">
              <a:cs typeface="Arial" panose="020B0604020202020204" pitchFamily="34" charset="0"/>
            </a:endParaRPr>
          </a:p>
          <a:p>
            <a:pPr algn="just"/>
            <a:r>
              <a:rPr lang="cs-CZ" sz="2000" b="1" dirty="0">
                <a:cs typeface="Arial" panose="020B0604020202020204" pitchFamily="34" charset="0"/>
              </a:rPr>
              <a:t>Hydroxid zinečnatý </a:t>
            </a:r>
            <a:r>
              <a:rPr lang="cs-CZ" sz="2000" dirty="0">
                <a:cs typeface="Arial" panose="020B0604020202020204" pitchFamily="34" charset="0"/>
              </a:rPr>
              <a:t>Zn(OH)</a:t>
            </a:r>
            <a:r>
              <a:rPr lang="cs-CZ" sz="2000" baseline="-25000" dirty="0">
                <a:cs typeface="Arial" panose="020B0604020202020204" pitchFamily="34" charset="0"/>
              </a:rPr>
              <a:t>2</a:t>
            </a:r>
            <a:r>
              <a:rPr lang="cs-CZ" sz="2000" dirty="0">
                <a:cs typeface="Arial" panose="020B0604020202020204" pitchFamily="34" charset="0"/>
              </a:rPr>
              <a:t> slouží k přípravě chirurgických obvazů.</a:t>
            </a:r>
          </a:p>
          <a:p>
            <a:pPr algn="just"/>
            <a:endParaRPr lang="cs-CZ" sz="800" dirty="0">
              <a:cs typeface="Arial" panose="020B0604020202020204" pitchFamily="34" charset="0"/>
            </a:endParaRPr>
          </a:p>
          <a:p>
            <a:pPr algn="just"/>
            <a:endParaRPr lang="en-US" sz="800" dirty="0">
              <a:cs typeface="Arial" panose="020B0604020202020204" pitchFamily="34" charset="0"/>
            </a:endParaRPr>
          </a:p>
          <a:p>
            <a:pPr algn="just"/>
            <a:r>
              <a:rPr lang="cs-CZ" sz="2000" b="1" dirty="0">
                <a:cs typeface="Arial" panose="020B0604020202020204" pitchFamily="34" charset="0"/>
              </a:rPr>
              <a:t>Kyanid zinečnatý </a:t>
            </a:r>
            <a:r>
              <a:rPr lang="cs-CZ" sz="2000" dirty="0">
                <a:cs typeface="Arial" panose="020B0604020202020204" pitchFamily="34" charset="0"/>
              </a:rPr>
              <a:t>Zn(CN)</a:t>
            </a:r>
            <a:r>
              <a:rPr lang="cs-CZ" sz="2000" baseline="-25000" dirty="0">
                <a:cs typeface="Arial" panose="020B0604020202020204" pitchFamily="34" charset="0"/>
              </a:rPr>
              <a:t>2</a:t>
            </a:r>
            <a:r>
              <a:rPr lang="cs-CZ" sz="2000" dirty="0">
                <a:cs typeface="Arial" panose="020B0604020202020204" pitchFamily="34" charset="0"/>
              </a:rPr>
              <a:t> je součástí lázní pro galvanické pozinkování. </a:t>
            </a:r>
            <a:endParaRPr lang="en-US" sz="2000" dirty="0">
              <a:cs typeface="Arial" panose="020B0604020202020204" pitchFamily="34" charset="0"/>
            </a:endParaRPr>
          </a:p>
          <a:p>
            <a:pPr algn="just"/>
            <a:endParaRPr lang="en-US" sz="800" dirty="0">
              <a:cs typeface="Arial" panose="020B0604020202020204" pitchFamily="34" charset="0"/>
            </a:endParaRPr>
          </a:p>
          <a:p>
            <a:pPr algn="just"/>
            <a:r>
              <a:rPr lang="cs-CZ" sz="2000" b="1" dirty="0">
                <a:cs typeface="Arial" panose="020B0604020202020204" pitchFamily="34" charset="0"/>
              </a:rPr>
              <a:t>Dusičnan zinečnatý </a:t>
            </a:r>
            <a:r>
              <a:rPr lang="cs-CZ" sz="2000" dirty="0">
                <a:cs typeface="Arial" panose="020B0604020202020204" pitchFamily="34" charset="0"/>
              </a:rPr>
              <a:t>Zn(NO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se používá jako mořidlo při barvení tkanin. </a:t>
            </a:r>
            <a:endParaRPr lang="en-US" sz="2000" dirty="0">
              <a:cs typeface="Arial" panose="020B0604020202020204" pitchFamily="34" charset="0"/>
            </a:endParaRPr>
          </a:p>
          <a:p>
            <a:pPr algn="just"/>
            <a:endParaRPr lang="en-US" sz="800" dirty="0">
              <a:cs typeface="Arial" panose="020B0604020202020204" pitchFamily="34" charset="0"/>
            </a:endParaRPr>
          </a:p>
          <a:p>
            <a:pPr algn="just"/>
            <a:r>
              <a:rPr lang="cs-CZ" sz="2000" b="1" dirty="0">
                <a:cs typeface="Arial" panose="020B0604020202020204" pitchFamily="34" charset="0"/>
              </a:rPr>
              <a:t>Chlorečnan zinečnatý </a:t>
            </a:r>
            <a:r>
              <a:rPr lang="cs-CZ" sz="2000" dirty="0">
                <a:cs typeface="Arial" panose="020B0604020202020204" pitchFamily="34" charset="0"/>
              </a:rPr>
              <a:t>Zn(ClO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se jako silné oxidační činidlo používá v pyrotechnice. </a:t>
            </a:r>
          </a:p>
        </p:txBody>
      </p:sp>
    </p:spTree>
    <p:extLst>
      <p:ext uri="{BB962C8B-B14F-4D97-AF65-F5344CB8AC3E}">
        <p14:creationId xmlns:p14="http://schemas.microsoft.com/office/powerpoint/2010/main" val="34096777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upload.wikimedia.org/wikipedia/commons/2/24/Yucatan_chix_cra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36" y="1364796"/>
            <a:ext cx="4576864" cy="51217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799" y="1028998"/>
            <a:ext cx="3549367" cy="265496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4114800"/>
            <a:ext cx="3625567" cy="2371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F29EA26-6276-4FC8-8757-28CA7DC16F3F}"/>
              </a:ext>
            </a:extLst>
          </p:cNvPr>
          <p:cNvSpPr txBox="1"/>
          <p:nvPr/>
        </p:nvSpPr>
        <p:spPr>
          <a:xfrm>
            <a:off x="606175" y="595379"/>
            <a:ext cx="4572000" cy="369332"/>
          </a:xfrm>
          <a:prstGeom prst="rect">
            <a:avLst/>
          </a:prstGeom>
          <a:noFill/>
        </p:spPr>
        <p:txBody>
          <a:bodyPr wrap="square">
            <a:spAutoFit/>
          </a:bodyPr>
          <a:lstStyle/>
          <a:p>
            <a:r>
              <a:rPr lang="cs-CZ" sz="1800" b="1" i="1" dirty="0" err="1">
                <a:latin typeface="Arial" panose="020B0604020202020204" pitchFamily="34" charset="0"/>
                <a:cs typeface="Arial" panose="020B0604020202020204" pitchFamily="34" charset="0"/>
              </a:rPr>
              <a:t>Chicxulubský</a:t>
            </a:r>
            <a:r>
              <a:rPr lang="cs-CZ" sz="1800" b="1" i="1" dirty="0">
                <a:latin typeface="Arial" panose="020B0604020202020204" pitchFamily="34" charset="0"/>
                <a:cs typeface="Arial" panose="020B0604020202020204" pitchFamily="34" charset="0"/>
              </a:rPr>
              <a:t> kráter</a:t>
            </a:r>
            <a:endParaRPr lang="cs-CZ" b="1" i="1" dirty="0"/>
          </a:p>
        </p:txBody>
      </p:sp>
    </p:spTree>
    <p:extLst>
      <p:ext uri="{BB962C8B-B14F-4D97-AF65-F5344CB8AC3E}">
        <p14:creationId xmlns:p14="http://schemas.microsoft.com/office/powerpoint/2010/main" val="38291601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76200"/>
            <a:ext cx="8915400" cy="6063198"/>
          </a:xfrm>
          <a:prstGeom prst="rect">
            <a:avLst/>
          </a:prstGeom>
        </p:spPr>
        <p:txBody>
          <a:bodyPr wrap="square">
            <a:spAutoFit/>
          </a:bodyPr>
          <a:lstStyle/>
          <a:p>
            <a:pPr algn="ctr"/>
            <a:r>
              <a:rPr lang="cs-CZ" sz="2800" b="1" dirty="0">
                <a:cs typeface="Arial" panose="020B0604020202020204" pitchFamily="34" charset="0"/>
              </a:rPr>
              <a:t>Platina</a:t>
            </a:r>
            <a:r>
              <a:rPr lang="cs-CZ" sz="28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 šedobílý, lesklý, velmi tažný, ušlechtilý kov, krystaluje v kubické soustavě.   </a:t>
            </a:r>
          </a:p>
          <a:p>
            <a:pPr algn="just"/>
            <a:r>
              <a:rPr lang="cs-CZ" sz="2000" dirty="0">
                <a:cs typeface="Arial" panose="020B0604020202020204" pitchFamily="34" charset="0"/>
              </a:rPr>
              <a:t>  Za vyšších teplot platina přímo reaguje se selenem, tellurem a fosforem. V červeném žáru reaguje s chlorem, fluorem a peroxidy alkalických kovů. Ze všech nekovů nejochotněji reaguje se sírou, již při teplotě 200°C vzniká sulfid platnatý </a:t>
            </a:r>
            <a:r>
              <a:rPr lang="cs-CZ" sz="2000" dirty="0" err="1">
                <a:cs typeface="Arial" panose="020B0604020202020204" pitchFamily="34" charset="0"/>
              </a:rPr>
              <a:t>PtS</a:t>
            </a:r>
            <a:r>
              <a:rPr lang="cs-CZ" sz="2000" dirty="0">
                <a:cs typeface="Arial" panose="020B0604020202020204" pitchFamily="34" charset="0"/>
              </a:rPr>
              <a:t>, při teplotě nad 400°C přednostně vzniká sulfid platičitý PtS</a:t>
            </a:r>
            <a:r>
              <a:rPr lang="cs-CZ" sz="2000" baseline="-25000" dirty="0">
                <a:cs typeface="Arial" panose="020B0604020202020204" pitchFamily="34" charset="0"/>
              </a:rPr>
              <a:t>2</a:t>
            </a:r>
            <a:r>
              <a:rPr lang="cs-CZ" sz="2000" dirty="0">
                <a:cs typeface="Arial" panose="020B0604020202020204" pitchFamily="34" charset="0"/>
              </a:rPr>
              <a:t>.    </a:t>
            </a:r>
          </a:p>
          <a:p>
            <a:pPr algn="just"/>
            <a:r>
              <a:rPr lang="cs-CZ" sz="2000" dirty="0">
                <a:cs typeface="Arial" panose="020B0604020202020204" pitchFamily="34" charset="0"/>
              </a:rPr>
              <a:t>   Směs kyslíku s vodíkem při styku s platinou exploduje. Platina má schopnost pohlcovat velké množství vodíku, ale hydridy netvoří.</a:t>
            </a:r>
          </a:p>
          <a:p>
            <a:pPr algn="just"/>
            <a:r>
              <a:rPr lang="cs-CZ" sz="2000" dirty="0">
                <a:cs typeface="Arial" panose="020B0604020202020204" pitchFamily="34" charset="0"/>
              </a:rPr>
              <a:t>  Za laboratorní teploty se slučuje pouze s vysoce reaktivními sloučeninami vzácných plynů:</a:t>
            </a:r>
          </a:p>
          <a:p>
            <a:pPr algn="ctr"/>
            <a:r>
              <a:rPr lang="cs-CZ" sz="2000" dirty="0" err="1">
                <a:cs typeface="Arial" panose="020B0604020202020204" pitchFamily="34" charset="0"/>
              </a:rPr>
              <a:t>Pt</a:t>
            </a:r>
            <a:r>
              <a:rPr lang="cs-CZ" sz="2000" dirty="0">
                <a:cs typeface="Arial" panose="020B0604020202020204" pitchFamily="34" charset="0"/>
              </a:rPr>
              <a:t> + XeF</a:t>
            </a:r>
            <a:r>
              <a:rPr lang="cs-CZ" sz="2000" baseline="-25000" dirty="0">
                <a:cs typeface="Arial" panose="020B0604020202020204" pitchFamily="34" charset="0"/>
              </a:rPr>
              <a:t>4</a:t>
            </a:r>
            <a:r>
              <a:rPr lang="cs-CZ" sz="2000" dirty="0">
                <a:cs typeface="Arial" panose="020B0604020202020204" pitchFamily="34" charset="0"/>
              </a:rPr>
              <a:t> → PtF</a:t>
            </a:r>
            <a:r>
              <a:rPr lang="cs-CZ" sz="2000" baseline="-25000" dirty="0">
                <a:cs typeface="Arial" panose="020B0604020202020204" pitchFamily="34" charset="0"/>
              </a:rPr>
              <a:t>4</a:t>
            </a:r>
            <a:r>
              <a:rPr lang="cs-CZ" sz="2000" dirty="0">
                <a:cs typeface="Arial" panose="020B0604020202020204" pitchFamily="34" charset="0"/>
              </a:rPr>
              <a:t> + </a:t>
            </a:r>
            <a:r>
              <a:rPr lang="cs-CZ" sz="2000" dirty="0" err="1">
                <a:cs typeface="Arial" panose="020B0604020202020204" pitchFamily="34" charset="0"/>
              </a:rPr>
              <a:t>Xe</a:t>
            </a:r>
            <a:endParaRPr lang="cs-CZ" sz="2000" dirty="0">
              <a:cs typeface="Arial" panose="020B0604020202020204" pitchFamily="34" charset="0"/>
            </a:endParaRPr>
          </a:p>
          <a:p>
            <a:pPr algn="just"/>
            <a:r>
              <a:rPr lang="cs-CZ" sz="2000" dirty="0">
                <a:cs typeface="Arial" panose="020B0604020202020204" pitchFamily="34" charset="0"/>
              </a:rPr>
              <a:t>V běžných minerálních kyselinách se platina nerozpouští, ale </a:t>
            </a:r>
            <a:r>
              <a:rPr lang="cs-CZ" sz="2000" u="sng" dirty="0">
                <a:cs typeface="Arial" panose="020B0604020202020204" pitchFamily="34" charset="0"/>
              </a:rPr>
              <a:t>dobře rozpustná je v lučavce královské</a:t>
            </a:r>
            <a:r>
              <a:rPr lang="cs-CZ" sz="2000" dirty="0">
                <a:cs typeface="Arial" panose="020B0604020202020204" pitchFamily="34" charset="0"/>
              </a:rPr>
              <a:t>. Reakcí platiny s lučavkou královskou vzniká </a:t>
            </a:r>
            <a:r>
              <a:rPr lang="cs-CZ" sz="2000" b="1" dirty="0">
                <a:cs typeface="Arial" panose="020B0604020202020204" pitchFamily="34" charset="0"/>
              </a:rPr>
              <a:t>kyselina </a:t>
            </a:r>
            <a:r>
              <a:rPr lang="cs-CZ" sz="2000" b="1" dirty="0" err="1">
                <a:cs typeface="Arial" panose="020B0604020202020204" pitchFamily="34" charset="0"/>
              </a:rPr>
              <a:t>hexachloroplatičit</a:t>
            </a:r>
            <a:r>
              <a:rPr lang="cs-CZ" sz="2000" dirty="0" err="1">
                <a:cs typeface="Arial" panose="020B0604020202020204" pitchFamily="34" charset="0"/>
              </a:rPr>
              <a:t>á</a:t>
            </a:r>
            <a:r>
              <a:rPr lang="cs-CZ" sz="2000" dirty="0">
                <a:cs typeface="Arial" panose="020B0604020202020204" pitchFamily="34" charset="0"/>
              </a:rPr>
              <a:t> H</a:t>
            </a:r>
            <a:r>
              <a:rPr lang="cs-CZ" sz="2000" baseline="-25000" dirty="0">
                <a:cs typeface="Arial" panose="020B0604020202020204" pitchFamily="34" charset="0"/>
              </a:rPr>
              <a:t>2</a:t>
            </a:r>
            <a:r>
              <a:rPr lang="cs-CZ" sz="2000" dirty="0">
                <a:cs typeface="Arial" panose="020B0604020202020204" pitchFamily="34" charset="0"/>
              </a:rPr>
              <a:t>[PtCl</a:t>
            </a:r>
            <a:r>
              <a:rPr lang="cs-CZ" sz="2000" baseline="-25000" dirty="0">
                <a:cs typeface="Arial" panose="020B0604020202020204" pitchFamily="34" charset="0"/>
              </a:rPr>
              <a:t>6</a:t>
            </a:r>
            <a:r>
              <a:rPr lang="cs-CZ" sz="2000" dirty="0">
                <a:cs typeface="Arial" panose="020B0604020202020204" pitchFamily="34" charset="0"/>
              </a:rPr>
              <a:t>]</a:t>
            </a:r>
          </a:p>
          <a:p>
            <a:pPr algn="ctr"/>
            <a:r>
              <a:rPr lang="cs-CZ" sz="2000" dirty="0">
                <a:cs typeface="Arial" panose="020B0604020202020204" pitchFamily="34" charset="0"/>
              </a:rPr>
              <a:t>3Pt + 18HCl + 4HNO</a:t>
            </a:r>
            <a:r>
              <a:rPr lang="cs-CZ" sz="2000" baseline="-25000" dirty="0">
                <a:cs typeface="Arial" panose="020B0604020202020204" pitchFamily="34" charset="0"/>
              </a:rPr>
              <a:t>3</a:t>
            </a:r>
            <a:r>
              <a:rPr lang="cs-CZ" sz="2000" dirty="0">
                <a:cs typeface="Arial" panose="020B0604020202020204" pitchFamily="34" charset="0"/>
              </a:rPr>
              <a:t> → 3H</a:t>
            </a:r>
            <a:r>
              <a:rPr lang="cs-CZ" sz="2000" baseline="-25000" dirty="0">
                <a:cs typeface="Arial" panose="020B0604020202020204" pitchFamily="34" charset="0"/>
              </a:rPr>
              <a:t>2</a:t>
            </a:r>
            <a:r>
              <a:rPr lang="cs-CZ" sz="2000" dirty="0">
                <a:cs typeface="Arial" panose="020B0604020202020204" pitchFamily="34" charset="0"/>
              </a:rPr>
              <a:t>[PtCl</a:t>
            </a:r>
            <a:r>
              <a:rPr lang="cs-CZ" sz="2000" baseline="-25000" dirty="0">
                <a:cs typeface="Arial" panose="020B0604020202020204" pitchFamily="34" charset="0"/>
              </a:rPr>
              <a:t>6</a:t>
            </a:r>
            <a:r>
              <a:rPr lang="cs-CZ" sz="2000" dirty="0">
                <a:cs typeface="Arial" panose="020B0604020202020204" pitchFamily="34" charset="0"/>
              </a:rPr>
              <a:t>] + 4NO + 8H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a:cs typeface="Arial" panose="020B0604020202020204" pitchFamily="34" charset="0"/>
              </a:rPr>
              <a:t>Ve skutečnosti probíhá reakce platiny s lučavkou královskou ve dvou krocích:</a:t>
            </a:r>
          </a:p>
          <a:p>
            <a:pPr algn="ctr"/>
            <a:r>
              <a:rPr lang="cs-CZ" sz="2000" dirty="0">
                <a:cs typeface="Arial" panose="020B0604020202020204" pitchFamily="34" charset="0"/>
              </a:rPr>
              <a:t>12HCl + 4HNO</a:t>
            </a:r>
            <a:r>
              <a:rPr lang="cs-CZ" sz="2000" baseline="-25000" dirty="0">
                <a:cs typeface="Arial" panose="020B0604020202020204" pitchFamily="34" charset="0"/>
              </a:rPr>
              <a:t>3</a:t>
            </a:r>
            <a:r>
              <a:rPr lang="cs-CZ" sz="2000" dirty="0">
                <a:cs typeface="Arial" panose="020B0604020202020204" pitchFamily="34" charset="0"/>
              </a:rPr>
              <a:t> → 4Cl</a:t>
            </a:r>
            <a:r>
              <a:rPr lang="cs-CZ" sz="2000" baseline="-25000" dirty="0">
                <a:cs typeface="Arial" panose="020B0604020202020204" pitchFamily="34" charset="0"/>
              </a:rPr>
              <a:t>2</a:t>
            </a:r>
            <a:r>
              <a:rPr lang="cs-CZ" sz="2000" dirty="0">
                <a:cs typeface="Arial" panose="020B0604020202020204" pitchFamily="34" charset="0"/>
              </a:rPr>
              <a:t> + 4NOCl + 8H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3Pt + 6HCl + 4Cl</a:t>
            </a:r>
            <a:r>
              <a:rPr lang="cs-CZ" sz="2000" baseline="-25000" dirty="0">
                <a:cs typeface="Arial" panose="020B0604020202020204" pitchFamily="34" charset="0"/>
              </a:rPr>
              <a:t>2</a:t>
            </a:r>
            <a:r>
              <a:rPr lang="cs-CZ" sz="2000" dirty="0">
                <a:cs typeface="Arial" panose="020B0604020202020204" pitchFamily="34" charset="0"/>
              </a:rPr>
              <a:t> + 4NOCl + 8H</a:t>
            </a:r>
            <a:r>
              <a:rPr lang="cs-CZ" sz="2000" baseline="-25000" dirty="0">
                <a:cs typeface="Arial" panose="020B0604020202020204" pitchFamily="34" charset="0"/>
              </a:rPr>
              <a:t>2</a:t>
            </a:r>
            <a:r>
              <a:rPr lang="cs-CZ" sz="2000" dirty="0">
                <a:cs typeface="Arial" panose="020B0604020202020204" pitchFamily="34" charset="0"/>
              </a:rPr>
              <a:t>O → 3H</a:t>
            </a:r>
            <a:r>
              <a:rPr lang="cs-CZ" sz="2000" baseline="-25000" dirty="0">
                <a:cs typeface="Arial" panose="020B0604020202020204" pitchFamily="34" charset="0"/>
              </a:rPr>
              <a:t>2</a:t>
            </a:r>
            <a:r>
              <a:rPr lang="cs-CZ" sz="2000" dirty="0">
                <a:cs typeface="Arial" panose="020B0604020202020204" pitchFamily="34" charset="0"/>
              </a:rPr>
              <a:t>[PtCl</a:t>
            </a:r>
            <a:r>
              <a:rPr lang="cs-CZ" sz="2000" baseline="-25000" dirty="0">
                <a:cs typeface="Arial" panose="020B0604020202020204" pitchFamily="34" charset="0"/>
              </a:rPr>
              <a:t>6</a:t>
            </a:r>
            <a:r>
              <a:rPr lang="cs-CZ" sz="2000" dirty="0">
                <a:cs typeface="Arial" panose="020B0604020202020204" pitchFamily="34" charset="0"/>
              </a:rPr>
              <a:t>] + 4NO + 8H</a:t>
            </a:r>
            <a:r>
              <a:rPr lang="cs-CZ" sz="2000" baseline="-25000" dirty="0">
                <a:cs typeface="Arial" panose="020B0604020202020204" pitchFamily="34" charset="0"/>
              </a:rPr>
              <a:t>2</a:t>
            </a:r>
            <a:r>
              <a:rPr lang="cs-CZ" sz="2000" dirty="0">
                <a:cs typeface="Arial" panose="020B0604020202020204" pitchFamily="34" charset="0"/>
              </a:rPr>
              <a:t>O</a:t>
            </a:r>
          </a:p>
        </p:txBody>
      </p:sp>
    </p:spTree>
    <p:extLst>
      <p:ext uri="{BB962C8B-B14F-4D97-AF65-F5344CB8AC3E}">
        <p14:creationId xmlns:p14="http://schemas.microsoft.com/office/powerpoint/2010/main" val="32685140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152400"/>
            <a:ext cx="8839200" cy="5016758"/>
          </a:xfrm>
          <a:prstGeom prst="rect">
            <a:avLst/>
          </a:prstGeom>
        </p:spPr>
        <p:txBody>
          <a:bodyPr wrap="square">
            <a:spAutoFit/>
          </a:bodyPr>
          <a:lstStyle/>
          <a:p>
            <a:pPr algn="just"/>
            <a:r>
              <a:rPr lang="cs-CZ" sz="2000" dirty="0">
                <a:cs typeface="Arial" panose="020B0604020202020204" pitchFamily="34" charset="0"/>
              </a:rPr>
              <a:t>  Kromě lučavky královské probíhá ochotně také reakce platiny se směsí koncentrované kyseliny dusičné a bromovodíkové nebo se směsí koncentrované kyseliny chlorovodíkové a selenové:</a:t>
            </a:r>
          </a:p>
          <a:p>
            <a:pPr algn="ctr"/>
            <a:r>
              <a:rPr lang="cs-CZ" sz="2000" dirty="0">
                <a:cs typeface="Arial" panose="020B0604020202020204" pitchFamily="34" charset="0"/>
              </a:rPr>
              <a:t>3Pt + 18HBr + 4HNO</a:t>
            </a:r>
            <a:r>
              <a:rPr lang="cs-CZ" sz="2000" baseline="-25000" dirty="0">
                <a:cs typeface="Arial" panose="020B0604020202020204" pitchFamily="34" charset="0"/>
              </a:rPr>
              <a:t>3</a:t>
            </a:r>
            <a:r>
              <a:rPr lang="cs-CZ" sz="2000" dirty="0">
                <a:cs typeface="Arial" panose="020B0604020202020204" pitchFamily="34" charset="0"/>
              </a:rPr>
              <a:t> → 3H</a:t>
            </a:r>
            <a:r>
              <a:rPr lang="cs-CZ" sz="2000" baseline="-25000" dirty="0">
                <a:cs typeface="Arial" panose="020B0604020202020204" pitchFamily="34" charset="0"/>
              </a:rPr>
              <a:t>2</a:t>
            </a:r>
            <a:r>
              <a:rPr lang="cs-CZ" sz="2000" dirty="0">
                <a:cs typeface="Arial" panose="020B0604020202020204" pitchFamily="34" charset="0"/>
              </a:rPr>
              <a:t>[PtBr</a:t>
            </a:r>
            <a:r>
              <a:rPr lang="cs-CZ" sz="2000" baseline="-25000" dirty="0">
                <a:cs typeface="Arial" panose="020B0604020202020204" pitchFamily="34" charset="0"/>
              </a:rPr>
              <a:t>6</a:t>
            </a:r>
            <a:r>
              <a:rPr lang="cs-CZ" sz="2000" dirty="0">
                <a:cs typeface="Arial" panose="020B0604020202020204" pitchFamily="34" charset="0"/>
              </a:rPr>
              <a:t>] + 4NO + 8H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err="1">
                <a:cs typeface="Arial" panose="020B0604020202020204" pitchFamily="34" charset="0"/>
              </a:rPr>
              <a:t>Pt</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SeO</a:t>
            </a:r>
            <a:r>
              <a:rPr lang="cs-CZ" sz="2000" baseline="-25000" dirty="0">
                <a:cs typeface="Arial" panose="020B0604020202020204" pitchFamily="34" charset="0"/>
              </a:rPr>
              <a:t>4</a:t>
            </a:r>
            <a:r>
              <a:rPr lang="cs-CZ" sz="2000" dirty="0">
                <a:cs typeface="Arial" panose="020B0604020202020204" pitchFamily="34" charset="0"/>
              </a:rPr>
              <a:t> + 6HCl → H</a:t>
            </a:r>
            <a:r>
              <a:rPr lang="cs-CZ" sz="2000" baseline="-25000" dirty="0">
                <a:cs typeface="Arial" panose="020B0604020202020204" pitchFamily="34" charset="0"/>
              </a:rPr>
              <a:t>2</a:t>
            </a:r>
            <a:r>
              <a:rPr lang="cs-CZ" sz="2000" dirty="0">
                <a:cs typeface="Arial" panose="020B0604020202020204" pitchFamily="34" charset="0"/>
              </a:rPr>
              <a:t>[PtCl</a:t>
            </a:r>
            <a:r>
              <a:rPr lang="cs-CZ" sz="2000" baseline="-25000" dirty="0">
                <a:cs typeface="Arial" panose="020B0604020202020204" pitchFamily="34" charset="0"/>
              </a:rPr>
              <a:t>6</a:t>
            </a:r>
            <a:r>
              <a:rPr lang="cs-CZ" sz="2000" dirty="0">
                <a:cs typeface="Arial" panose="020B0604020202020204" pitchFamily="34" charset="0"/>
              </a:rPr>
              <a:t>] + 2SeO</a:t>
            </a:r>
            <a:r>
              <a:rPr lang="cs-CZ" sz="2000" baseline="-25000" dirty="0">
                <a:cs typeface="Arial" panose="020B0604020202020204" pitchFamily="34" charset="0"/>
              </a:rPr>
              <a:t>2</a:t>
            </a:r>
            <a:r>
              <a:rPr lang="cs-CZ" sz="2000" dirty="0">
                <a:cs typeface="Arial" panose="020B0604020202020204" pitchFamily="34" charset="0"/>
              </a:rPr>
              <a:t> + 4H</a:t>
            </a:r>
            <a:r>
              <a:rPr lang="cs-CZ" sz="2000" baseline="-25000" dirty="0">
                <a:cs typeface="Arial" panose="020B0604020202020204" pitchFamily="34" charset="0"/>
              </a:rPr>
              <a:t>2</a:t>
            </a:r>
            <a:r>
              <a:rPr lang="cs-CZ" sz="2000" dirty="0">
                <a:cs typeface="Arial" panose="020B0604020202020204" pitchFamily="34" charset="0"/>
              </a:rPr>
              <a:t>O</a:t>
            </a:r>
          </a:p>
          <a:p>
            <a:pPr algn="just"/>
            <a:endParaRPr lang="cs-CZ" sz="2000" dirty="0">
              <a:cs typeface="Arial" panose="020B0604020202020204" pitchFamily="34" charset="0"/>
            </a:endParaRPr>
          </a:p>
          <a:p>
            <a:pPr algn="just"/>
            <a:r>
              <a:rPr lang="cs-CZ" sz="2000" dirty="0">
                <a:cs typeface="Arial" panose="020B0604020202020204" pitchFamily="34" charset="0"/>
              </a:rPr>
              <a:t>  Ve sloučeninách vystupuje platina nejčastěji jako </a:t>
            </a:r>
            <a:r>
              <a:rPr lang="cs-CZ" sz="2000" b="1" dirty="0">
                <a:cs typeface="Arial" panose="020B0604020202020204" pitchFamily="34" charset="0"/>
              </a:rPr>
              <a:t>dvou a čtyřmocná</a:t>
            </a:r>
            <a:r>
              <a:rPr lang="cs-CZ" sz="2000" dirty="0">
                <a:cs typeface="Arial" panose="020B0604020202020204" pitchFamily="34" charset="0"/>
              </a:rPr>
              <a:t>. Méně obvyklé jsou sloučeniny </a:t>
            </a:r>
            <a:r>
              <a:rPr lang="cs-CZ" sz="2000" b="1" dirty="0">
                <a:cs typeface="Arial" panose="020B0604020202020204" pitchFamily="34" charset="0"/>
              </a:rPr>
              <a:t>jednomocné</a:t>
            </a:r>
            <a:r>
              <a:rPr lang="cs-CZ" sz="2000" dirty="0">
                <a:cs typeface="Arial" panose="020B0604020202020204" pitchFamily="34" charset="0"/>
              </a:rPr>
              <a:t> platiny, např. chlorid platný </a:t>
            </a:r>
            <a:r>
              <a:rPr lang="cs-CZ" sz="2000" dirty="0" err="1">
                <a:cs typeface="Arial" panose="020B0604020202020204" pitchFamily="34" charset="0"/>
              </a:rPr>
              <a:t>PtCl</a:t>
            </a:r>
            <a:r>
              <a:rPr lang="cs-CZ" sz="2000" dirty="0">
                <a:cs typeface="Arial" panose="020B0604020202020204" pitchFamily="34" charset="0"/>
              </a:rPr>
              <a:t>, </a:t>
            </a:r>
            <a:r>
              <a:rPr lang="cs-CZ" sz="2000" b="1" dirty="0">
                <a:cs typeface="Arial" panose="020B0604020202020204" pitchFamily="34" charset="0"/>
              </a:rPr>
              <a:t>trojmocná</a:t>
            </a:r>
            <a:r>
              <a:rPr lang="cs-CZ" sz="2000" dirty="0">
                <a:cs typeface="Arial" panose="020B0604020202020204" pitchFamily="34" charset="0"/>
              </a:rPr>
              <a:t> platina tvoří např. chlorid </a:t>
            </a:r>
            <a:r>
              <a:rPr lang="cs-CZ" sz="2000" dirty="0" err="1">
                <a:cs typeface="Arial" panose="020B0604020202020204" pitchFamily="34" charset="0"/>
              </a:rPr>
              <a:t>platitý</a:t>
            </a:r>
            <a:r>
              <a:rPr lang="cs-CZ" sz="2000" dirty="0">
                <a:cs typeface="Arial" panose="020B0604020202020204" pitchFamily="34" charset="0"/>
              </a:rPr>
              <a:t> PtCl</a:t>
            </a:r>
            <a:r>
              <a:rPr lang="cs-CZ" sz="2000" baseline="-25000" dirty="0">
                <a:cs typeface="Arial" panose="020B0604020202020204" pitchFamily="34" charset="0"/>
              </a:rPr>
              <a:t>3</a:t>
            </a:r>
            <a:r>
              <a:rPr lang="cs-CZ" sz="2000" dirty="0">
                <a:cs typeface="Arial" panose="020B0604020202020204" pitchFamily="34" charset="0"/>
              </a:rPr>
              <a:t> nebo oxid </a:t>
            </a:r>
            <a:r>
              <a:rPr lang="cs-CZ" sz="2000" dirty="0" err="1">
                <a:cs typeface="Arial" panose="020B0604020202020204" pitchFamily="34" charset="0"/>
              </a:rPr>
              <a:t>platitý</a:t>
            </a:r>
            <a:r>
              <a:rPr lang="cs-CZ" sz="2000" dirty="0">
                <a:cs typeface="Arial" panose="020B0604020202020204" pitchFamily="34" charset="0"/>
              </a:rPr>
              <a:t> Pt</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 šestimocná platina je známá v nestabilním oxidu platinovém PtO</a:t>
            </a:r>
            <a:r>
              <a:rPr lang="cs-CZ" sz="2000" baseline="-25000" dirty="0">
                <a:cs typeface="Arial" panose="020B0604020202020204" pitchFamily="34" charset="0"/>
              </a:rPr>
              <a:t>3</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dirty="0">
                <a:cs typeface="Arial" panose="020B0604020202020204" pitchFamily="34" charset="0"/>
              </a:rPr>
              <a:t>    Platina tvoří velkou řadu komplexních sloučenin. Komplexní sloučeniny platiny s amoniakem </a:t>
            </a:r>
            <a:r>
              <a:rPr lang="cs-CZ" sz="2000" b="1" dirty="0" err="1">
                <a:cs typeface="Arial" panose="020B0604020202020204" pitchFamily="34" charset="0"/>
              </a:rPr>
              <a:t>Reisetovy</a:t>
            </a:r>
            <a:r>
              <a:rPr lang="cs-CZ" sz="2000" b="1" dirty="0">
                <a:cs typeface="Arial" panose="020B0604020202020204" pitchFamily="34" charset="0"/>
              </a:rPr>
              <a:t> chloridy </a:t>
            </a:r>
            <a:r>
              <a:rPr lang="cs-CZ" sz="2000" dirty="0">
                <a:cs typeface="Arial" panose="020B0604020202020204" pitchFamily="34" charset="0"/>
              </a:rPr>
              <a:t>[</a:t>
            </a:r>
            <a:r>
              <a:rPr lang="cs-CZ" sz="2000" dirty="0" err="1">
                <a:cs typeface="Arial" panose="020B0604020202020204" pitchFamily="34" charset="0"/>
              </a:rPr>
              <a:t>Pt</a:t>
            </a:r>
            <a:r>
              <a:rPr lang="cs-CZ" sz="2000" dirty="0">
                <a:cs typeface="Arial" panose="020B0604020202020204" pitchFamily="34" charset="0"/>
              </a:rPr>
              <a:t>(NH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4</a:t>
            </a:r>
            <a:r>
              <a:rPr lang="cs-CZ" sz="2000" dirty="0">
                <a:cs typeface="Arial" panose="020B0604020202020204" pitchFamily="34" charset="0"/>
              </a:rPr>
              <a:t>]Cl</a:t>
            </a:r>
            <a:r>
              <a:rPr lang="cs-CZ" sz="2000" baseline="-25000" dirty="0">
                <a:cs typeface="Arial" panose="020B0604020202020204" pitchFamily="34" charset="0"/>
              </a:rPr>
              <a:t>2</a:t>
            </a:r>
            <a:r>
              <a:rPr lang="cs-CZ" sz="2000" dirty="0">
                <a:cs typeface="Arial" panose="020B0604020202020204" pitchFamily="34" charset="0"/>
              </a:rPr>
              <a:t> a [PtCl</a:t>
            </a:r>
            <a:r>
              <a:rPr lang="cs-CZ" sz="2000" baseline="-25000" dirty="0">
                <a:cs typeface="Arial" panose="020B0604020202020204" pitchFamily="34" charset="0"/>
              </a:rPr>
              <a:t>2</a:t>
            </a:r>
            <a:r>
              <a:rPr lang="cs-CZ" sz="2000" dirty="0">
                <a:cs typeface="Arial" panose="020B0604020202020204" pitchFamily="34" charset="0"/>
              </a:rPr>
              <a:t>(NH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Druhý </a:t>
            </a:r>
            <a:r>
              <a:rPr lang="cs-CZ" sz="2000" dirty="0" err="1">
                <a:cs typeface="Arial" panose="020B0604020202020204" pitchFamily="34" charset="0"/>
              </a:rPr>
              <a:t>Reisetův</a:t>
            </a:r>
            <a:r>
              <a:rPr lang="cs-CZ" sz="2000" dirty="0">
                <a:cs typeface="Arial" panose="020B0604020202020204" pitchFamily="34" charset="0"/>
              </a:rPr>
              <a:t> chlorid je pod názvem </a:t>
            </a:r>
            <a:r>
              <a:rPr lang="cs-CZ" sz="2000" b="1" i="1" dirty="0" err="1">
                <a:cs typeface="Arial" panose="020B0604020202020204" pitchFamily="34" charset="0"/>
              </a:rPr>
              <a:t>cisplatina</a:t>
            </a:r>
            <a:r>
              <a:rPr lang="cs-CZ" sz="2000" dirty="0">
                <a:cs typeface="Arial" panose="020B0604020202020204" pitchFamily="34" charset="0"/>
              </a:rPr>
              <a:t> důležitým </a:t>
            </a:r>
            <a:r>
              <a:rPr lang="cs-CZ" sz="2000" u="sng" dirty="0">
                <a:cs typeface="Arial" panose="020B0604020202020204" pitchFamily="34" charset="0"/>
              </a:rPr>
              <a:t>léčivem</a:t>
            </a:r>
            <a:r>
              <a:rPr lang="cs-CZ" sz="2000" dirty="0">
                <a:cs typeface="Arial" panose="020B0604020202020204" pitchFamily="34" charset="0"/>
              </a:rPr>
              <a:t> </a:t>
            </a:r>
            <a:r>
              <a:rPr lang="cs-CZ" sz="2000" u="sng" dirty="0">
                <a:cs typeface="Arial" panose="020B0604020202020204" pitchFamily="34" charset="0"/>
              </a:rPr>
              <a:t>v boji s rakovinou</a:t>
            </a:r>
            <a:r>
              <a:rPr lang="cs-CZ" sz="2000" dirty="0">
                <a:cs typeface="Arial" panose="020B0604020202020204" pitchFamily="34" charset="0"/>
              </a:rPr>
              <a:t>.</a:t>
            </a:r>
          </a:p>
          <a:p>
            <a:pPr algn="just"/>
            <a:endParaRPr lang="cs-CZ" sz="2000" dirty="0">
              <a:cs typeface="Arial" panose="020B0604020202020204" pitchFamily="34" charset="0"/>
            </a:endParaRPr>
          </a:p>
          <a:p>
            <a:pPr algn="just"/>
            <a:endParaRPr lang="cs-CZ" sz="2000" dirty="0">
              <a:cs typeface="Arial" panose="020B0604020202020204" pitchFamily="34" charset="0"/>
            </a:endParaRPr>
          </a:p>
        </p:txBody>
      </p:sp>
      <p:pic>
        <p:nvPicPr>
          <p:cNvPr id="4098" name="Picture 2" descr="transplatin | The Chemical Statistician">
            <a:extLst>
              <a:ext uri="{FF2B5EF4-FFF2-40B4-BE49-F238E27FC236}">
                <a16:creationId xmlns:a16="http://schemas.microsoft.com/office/drawing/2014/main" id="{B70544A2-0F8F-49BD-9F66-E7942E6F1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4724400"/>
            <a:ext cx="3848100" cy="173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0721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64FC94CC-2FAF-4E78-98A6-E6B19601CA58}"/>
              </a:ext>
            </a:extLst>
          </p:cNvPr>
          <p:cNvSpPr txBox="1"/>
          <p:nvPr/>
        </p:nvSpPr>
        <p:spPr>
          <a:xfrm>
            <a:off x="103800" y="304800"/>
            <a:ext cx="7256333" cy="1323439"/>
          </a:xfrm>
          <a:prstGeom prst="rect">
            <a:avLst/>
          </a:prstGeom>
          <a:noFill/>
        </p:spPr>
        <p:txBody>
          <a:bodyPr wrap="square">
            <a:spAutoFit/>
          </a:bodyPr>
          <a:lstStyle/>
          <a:p>
            <a:pPr algn="just"/>
            <a:r>
              <a:rPr lang="cs-CZ" sz="2000" dirty="0">
                <a:cs typeface="Arial" panose="020B0604020202020204" pitchFamily="34" charset="0"/>
              </a:rPr>
              <a:t> Existují i sloučeniny platiny, které vznikají sloučením komplexního anionu platiny s komplexním kationem platiny. Příkladem je zelená </a:t>
            </a:r>
            <a:r>
              <a:rPr lang="cs-CZ" sz="2000" b="1" dirty="0" err="1">
                <a:cs typeface="Arial" panose="020B0604020202020204" pitchFamily="34" charset="0"/>
              </a:rPr>
              <a:t>Magnusova</a:t>
            </a:r>
            <a:r>
              <a:rPr lang="cs-CZ" sz="2000" b="1" dirty="0">
                <a:cs typeface="Arial" panose="020B0604020202020204" pitchFamily="34" charset="0"/>
              </a:rPr>
              <a:t> sůl </a:t>
            </a:r>
            <a:r>
              <a:rPr lang="cs-CZ" sz="2000" dirty="0">
                <a:cs typeface="Arial" panose="020B0604020202020204" pitchFamily="34" charset="0"/>
              </a:rPr>
              <a:t>- </a:t>
            </a:r>
            <a:r>
              <a:rPr lang="cs-CZ" sz="2000" dirty="0" err="1">
                <a:cs typeface="Arial" panose="020B0604020202020204" pitchFamily="34" charset="0"/>
              </a:rPr>
              <a:t>tetrachloroplatnan</a:t>
            </a:r>
            <a:r>
              <a:rPr lang="cs-CZ" sz="2000" dirty="0">
                <a:cs typeface="Arial" panose="020B0604020202020204" pitchFamily="34" charset="0"/>
              </a:rPr>
              <a:t> </a:t>
            </a:r>
            <a:r>
              <a:rPr lang="cs-CZ" sz="2000" dirty="0" err="1">
                <a:cs typeface="Arial" panose="020B0604020202020204" pitchFamily="34" charset="0"/>
              </a:rPr>
              <a:t>tetraamoplatnatý</a:t>
            </a:r>
            <a:r>
              <a:rPr lang="cs-CZ" sz="2000" dirty="0">
                <a:cs typeface="Arial" panose="020B0604020202020204" pitchFamily="34" charset="0"/>
              </a:rPr>
              <a:t> [</a:t>
            </a:r>
            <a:r>
              <a:rPr lang="cs-CZ" sz="2000" dirty="0" err="1">
                <a:cs typeface="Arial" panose="020B0604020202020204" pitchFamily="34" charset="0"/>
              </a:rPr>
              <a:t>Pt</a:t>
            </a:r>
            <a:r>
              <a:rPr lang="cs-CZ" sz="2000" dirty="0">
                <a:cs typeface="Arial" panose="020B0604020202020204" pitchFamily="34" charset="0"/>
              </a:rPr>
              <a:t>(NH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4</a:t>
            </a:r>
            <a:r>
              <a:rPr lang="cs-CZ" sz="2000" dirty="0">
                <a:cs typeface="Arial" panose="020B0604020202020204" pitchFamily="34" charset="0"/>
              </a:rPr>
              <a:t>][PtCl</a:t>
            </a:r>
            <a:r>
              <a:rPr lang="cs-CZ" sz="2000" baseline="-25000" dirty="0">
                <a:cs typeface="Arial" panose="020B0604020202020204" pitchFamily="34" charset="0"/>
              </a:rPr>
              <a:t>4</a:t>
            </a:r>
            <a:r>
              <a:rPr lang="cs-CZ" sz="2000" dirty="0">
                <a:cs typeface="Arial" panose="020B0604020202020204" pitchFamily="34" charset="0"/>
              </a:rPr>
              <a:t>].</a:t>
            </a:r>
          </a:p>
        </p:txBody>
      </p:sp>
      <p:pic>
        <p:nvPicPr>
          <p:cNvPr id="5122" name="Picture 2" descr="Magnus's green salt - Wikipedia">
            <a:extLst>
              <a:ext uri="{FF2B5EF4-FFF2-40B4-BE49-F238E27FC236}">
                <a16:creationId xmlns:a16="http://schemas.microsoft.com/office/drawing/2014/main" id="{2D7D4754-F33A-4B40-8D98-A39CE7215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53" y="1981199"/>
            <a:ext cx="3242553"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gnus' green salt - Alchetron, The Free Social Encyclopedia">
            <a:extLst>
              <a:ext uri="{FF2B5EF4-FFF2-40B4-BE49-F238E27FC236}">
                <a16:creationId xmlns:a16="http://schemas.microsoft.com/office/drawing/2014/main" id="{FFC31BD6-54F4-4147-8FB9-3433B65DA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8733" y="77056"/>
            <a:ext cx="1564029" cy="365674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agnus's green salt - Wikipedia">
            <a:extLst>
              <a:ext uri="{FF2B5EF4-FFF2-40B4-BE49-F238E27FC236}">
                <a16:creationId xmlns:a16="http://schemas.microsoft.com/office/drawing/2014/main" id="{107811E4-8A10-48D8-BC05-7E054E0728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5060">
            <a:off x="3853028" y="1456953"/>
            <a:ext cx="3260587" cy="22676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DA1D7CAD-0045-4317-9F8F-998C288D7641}"/>
              </a:ext>
            </a:extLst>
          </p:cNvPr>
          <p:cNvSpPr txBox="1"/>
          <p:nvPr/>
        </p:nvSpPr>
        <p:spPr>
          <a:xfrm>
            <a:off x="193068" y="4056959"/>
            <a:ext cx="8757863" cy="400110"/>
          </a:xfrm>
          <a:prstGeom prst="rect">
            <a:avLst/>
          </a:prstGeom>
          <a:noFill/>
        </p:spPr>
        <p:txBody>
          <a:bodyPr wrap="square">
            <a:spAutoFit/>
          </a:bodyPr>
          <a:lstStyle/>
          <a:p>
            <a:r>
              <a:rPr lang="cs-CZ" sz="2000" dirty="0">
                <a:cs typeface="Arial" panose="020B0604020202020204" pitchFamily="34" charset="0"/>
              </a:rPr>
              <a:t>Platina také tvoří četné </a:t>
            </a:r>
            <a:r>
              <a:rPr lang="cs-CZ" sz="2000" b="1" dirty="0">
                <a:cs typeface="Arial" panose="020B0604020202020204" pitchFamily="34" charset="0"/>
              </a:rPr>
              <a:t>organokovové sloučeniny</a:t>
            </a:r>
            <a:r>
              <a:rPr lang="cs-CZ" sz="2000" dirty="0">
                <a:cs typeface="Arial" panose="020B0604020202020204" pitchFamily="34" charset="0"/>
              </a:rPr>
              <a:t>.</a:t>
            </a:r>
            <a:endParaRPr lang="cs-CZ" sz="2000" dirty="0"/>
          </a:p>
        </p:txBody>
      </p:sp>
      <p:sp>
        <p:nvSpPr>
          <p:cNvPr id="13" name="TextovéPole 12">
            <a:extLst>
              <a:ext uri="{FF2B5EF4-FFF2-40B4-BE49-F238E27FC236}">
                <a16:creationId xmlns:a16="http://schemas.microsoft.com/office/drawing/2014/main" id="{2BD0152B-0E4F-4952-925C-2FE5A20C7F0D}"/>
              </a:ext>
            </a:extLst>
          </p:cNvPr>
          <p:cNvSpPr txBox="1"/>
          <p:nvPr/>
        </p:nvSpPr>
        <p:spPr>
          <a:xfrm>
            <a:off x="193068" y="4953000"/>
            <a:ext cx="8757863" cy="1015663"/>
          </a:xfrm>
          <a:prstGeom prst="rect">
            <a:avLst/>
          </a:prstGeom>
          <a:noFill/>
        </p:spPr>
        <p:txBody>
          <a:bodyPr wrap="square">
            <a:spAutoFit/>
          </a:bodyPr>
          <a:lstStyle/>
          <a:p>
            <a:pPr algn="just"/>
            <a:r>
              <a:rPr lang="cs-CZ" sz="2000" dirty="0">
                <a:cs typeface="Arial" panose="020B0604020202020204" pitchFamily="34" charset="0"/>
              </a:rPr>
              <a:t>V přírodě se platina vyskytuje obvykle ryzí, většinou v doprovodu iridia, osmia, palladia, zlata, stříbra, mědi, olova a železa. Výskyt platiny ve formě sloučenin není příliš častý. </a:t>
            </a:r>
          </a:p>
        </p:txBody>
      </p:sp>
    </p:spTree>
    <p:extLst>
      <p:ext uri="{BB962C8B-B14F-4D97-AF65-F5344CB8AC3E}">
        <p14:creationId xmlns:p14="http://schemas.microsoft.com/office/powerpoint/2010/main" val="23189763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3785652"/>
          </a:xfrm>
          <a:prstGeom prst="rect">
            <a:avLst/>
          </a:prstGeom>
        </p:spPr>
        <p:txBody>
          <a:bodyPr wrap="square">
            <a:spAutoFit/>
          </a:bodyPr>
          <a:lstStyle/>
          <a:p>
            <a:pPr algn="just"/>
            <a:r>
              <a:rPr lang="cs-CZ" sz="2000" dirty="0">
                <a:cs typeface="Arial" panose="020B0604020202020204" pitchFamily="34" charset="0"/>
              </a:rPr>
              <a:t>   Výroba platiny se provádí </a:t>
            </a:r>
            <a:r>
              <a:rPr lang="cs-CZ" sz="2000" b="1" dirty="0">
                <a:cs typeface="Arial" panose="020B0604020202020204" pitchFamily="34" charset="0"/>
              </a:rPr>
              <a:t>působením horké lučavky královské</a:t>
            </a:r>
            <a:r>
              <a:rPr lang="cs-CZ" sz="2000" dirty="0">
                <a:cs typeface="Arial" panose="020B0604020202020204" pitchFamily="34" charset="0"/>
              </a:rPr>
              <a:t> na jemně mletou rudu. V nerozpustném zbytku zůstane osmium a iridium, všechny ostatní kovy se rozpustí. Z roztoku se působením Ca(OH)</a:t>
            </a:r>
            <a:r>
              <a:rPr lang="cs-CZ" sz="2000" baseline="-25000" dirty="0">
                <a:cs typeface="Arial" panose="020B0604020202020204" pitchFamily="34" charset="0"/>
              </a:rPr>
              <a:t>2</a:t>
            </a:r>
            <a:r>
              <a:rPr lang="cs-CZ" sz="2000" dirty="0">
                <a:cs typeface="Arial" panose="020B0604020202020204" pitchFamily="34" charset="0"/>
              </a:rPr>
              <a:t> vysráží rozpuštěné kovy s výjimkou platiny a části paladia. Roztok se odpaří do sucha a zbytek se žíhá za vzniku houbové platiny, která se po promytí kyselinou chlorovodíkovou v žáru lisuje na kovovou surovou platinu.</a:t>
            </a:r>
          </a:p>
          <a:p>
            <a:pPr algn="just"/>
            <a:r>
              <a:rPr lang="cs-CZ" sz="2000" dirty="0">
                <a:cs typeface="Arial" panose="020B0604020202020204" pitchFamily="34" charset="0"/>
              </a:rPr>
              <a:t>    Rozdělení osmia a iridia z nerozpustného zbytku se provádí jeho zahříváním do červeného žáru s přídavkem fosforu. Iridium s fosforem tvoří tavitelnou a těkavou sloučeninu, která se dalším zahříváním opět rozkládá na plynný fosfor a čisté iridium, ve zbytku nakonec zůstane čisté osmium.</a:t>
            </a:r>
          </a:p>
          <a:p>
            <a:pPr algn="just"/>
            <a:r>
              <a:rPr lang="cs-CZ" sz="2000" dirty="0">
                <a:cs typeface="Arial" panose="020B0604020202020204" pitchFamily="34" charset="0"/>
              </a:rPr>
              <a:t>    Vícestupňovou extrakcí se získává platina a ostatní příbuzné kovy také z odpadních anodových kalů po rafinaci mědi, niklu a zinku.</a:t>
            </a:r>
          </a:p>
        </p:txBody>
      </p:sp>
      <p:sp>
        <p:nvSpPr>
          <p:cNvPr id="5" name="TextovéPole 4">
            <a:extLst>
              <a:ext uri="{FF2B5EF4-FFF2-40B4-BE49-F238E27FC236}">
                <a16:creationId xmlns:a16="http://schemas.microsoft.com/office/drawing/2014/main" id="{CCC97132-E9EE-48FD-8A23-34603D383BE1}"/>
              </a:ext>
            </a:extLst>
          </p:cNvPr>
          <p:cNvSpPr txBox="1"/>
          <p:nvPr/>
        </p:nvSpPr>
        <p:spPr>
          <a:xfrm>
            <a:off x="152400" y="4134957"/>
            <a:ext cx="8839200" cy="707886"/>
          </a:xfrm>
          <a:prstGeom prst="rect">
            <a:avLst/>
          </a:prstGeom>
          <a:noFill/>
        </p:spPr>
        <p:txBody>
          <a:bodyPr wrap="square">
            <a:spAutoFit/>
          </a:bodyPr>
          <a:lstStyle/>
          <a:p>
            <a:pPr algn="just"/>
            <a:r>
              <a:rPr lang="cs-CZ" sz="2000" dirty="0">
                <a:cs typeface="Arial" panose="020B0604020202020204" pitchFamily="34" charset="0"/>
              </a:rPr>
              <a:t>Největší využití má platina jako </a:t>
            </a:r>
            <a:r>
              <a:rPr lang="cs-CZ" sz="2000" u="sng" dirty="0">
                <a:cs typeface="Arial" panose="020B0604020202020204" pitchFamily="34" charset="0"/>
              </a:rPr>
              <a:t>materiál k výrobě</a:t>
            </a:r>
            <a:r>
              <a:rPr lang="cs-CZ" sz="2000" dirty="0">
                <a:cs typeface="Arial" panose="020B0604020202020204" pitchFamily="34" charset="0"/>
              </a:rPr>
              <a:t> chirurgických nástrojů, </a:t>
            </a:r>
            <a:r>
              <a:rPr lang="cs-CZ" sz="2000" u="sng" dirty="0">
                <a:cs typeface="Arial" panose="020B0604020202020204" pitchFamily="34" charset="0"/>
              </a:rPr>
              <a:t>elektrod</a:t>
            </a:r>
            <a:r>
              <a:rPr lang="cs-CZ" sz="2000" dirty="0">
                <a:cs typeface="Arial" panose="020B0604020202020204" pitchFamily="34" charset="0"/>
              </a:rPr>
              <a:t>, odporových drátů, laboratorních pomůcek, </a:t>
            </a:r>
            <a:r>
              <a:rPr lang="cs-CZ" sz="2000" u="sng" dirty="0">
                <a:cs typeface="Arial" panose="020B0604020202020204" pitchFamily="34" charset="0"/>
              </a:rPr>
              <a:t>šperků</a:t>
            </a:r>
            <a:r>
              <a:rPr lang="cs-CZ" sz="2000" dirty="0">
                <a:cs typeface="Arial" panose="020B0604020202020204" pitchFamily="34" charset="0"/>
              </a:rPr>
              <a:t> a polopropustných zrcadel</a:t>
            </a:r>
            <a:endParaRPr lang="cs-CZ" sz="2000" dirty="0"/>
          </a:p>
        </p:txBody>
      </p:sp>
      <p:pic>
        <p:nvPicPr>
          <p:cNvPr id="7" name="Obrázek 6">
            <a:extLst>
              <a:ext uri="{FF2B5EF4-FFF2-40B4-BE49-F238E27FC236}">
                <a16:creationId xmlns:a16="http://schemas.microsoft.com/office/drawing/2014/main" id="{B66FBC7C-8C1C-4702-9551-2C7F8456AF13}"/>
              </a:ext>
            </a:extLst>
          </p:cNvPr>
          <p:cNvPicPr>
            <a:picLocks noChangeAspect="1"/>
          </p:cNvPicPr>
          <p:nvPr/>
        </p:nvPicPr>
        <p:blipFill>
          <a:blip r:embed="rId2"/>
          <a:stretch>
            <a:fillRect/>
          </a:stretch>
        </p:blipFill>
        <p:spPr>
          <a:xfrm>
            <a:off x="4191000" y="4972218"/>
            <a:ext cx="4424363" cy="1657182"/>
          </a:xfrm>
          <a:prstGeom prst="rect">
            <a:avLst/>
          </a:prstGeom>
        </p:spPr>
      </p:pic>
      <p:sp>
        <p:nvSpPr>
          <p:cNvPr id="10" name="TextovéPole 9">
            <a:extLst>
              <a:ext uri="{FF2B5EF4-FFF2-40B4-BE49-F238E27FC236}">
                <a16:creationId xmlns:a16="http://schemas.microsoft.com/office/drawing/2014/main" id="{23DCE701-6C59-4026-88CE-E462B82B1A57}"/>
              </a:ext>
            </a:extLst>
          </p:cNvPr>
          <p:cNvSpPr txBox="1"/>
          <p:nvPr/>
        </p:nvSpPr>
        <p:spPr>
          <a:xfrm>
            <a:off x="228600" y="5446866"/>
            <a:ext cx="3962400" cy="707886"/>
          </a:xfrm>
          <a:prstGeom prst="rect">
            <a:avLst/>
          </a:prstGeom>
          <a:noFill/>
        </p:spPr>
        <p:txBody>
          <a:bodyPr wrap="square">
            <a:spAutoFit/>
          </a:bodyPr>
          <a:lstStyle/>
          <a:p>
            <a:r>
              <a:rPr lang="cs-CZ" sz="2000" dirty="0">
                <a:cs typeface="Arial" panose="020B0604020202020204" pitchFamily="34" charset="0"/>
              </a:rPr>
              <a:t>Platina je také významný </a:t>
            </a:r>
            <a:r>
              <a:rPr lang="cs-CZ" sz="2000" u="sng" dirty="0">
                <a:cs typeface="Arial" panose="020B0604020202020204" pitchFamily="34" charset="0"/>
              </a:rPr>
              <a:t>investiční kov</a:t>
            </a:r>
            <a:r>
              <a:rPr lang="cs-CZ" sz="2000" dirty="0">
                <a:cs typeface="Arial" panose="020B0604020202020204" pitchFamily="34" charset="0"/>
              </a:rPr>
              <a:t>. </a:t>
            </a:r>
            <a:endParaRPr lang="cs-CZ" sz="2000" dirty="0"/>
          </a:p>
        </p:txBody>
      </p:sp>
    </p:spTree>
    <p:extLst>
      <p:ext uri="{BB962C8B-B14F-4D97-AF65-F5344CB8AC3E}">
        <p14:creationId xmlns:p14="http://schemas.microsoft.com/office/powerpoint/2010/main" val="27202939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04800"/>
            <a:ext cx="8839200" cy="707886"/>
          </a:xfrm>
          <a:prstGeom prst="rect">
            <a:avLst/>
          </a:prstGeom>
        </p:spPr>
        <p:txBody>
          <a:bodyPr wrap="square">
            <a:spAutoFit/>
          </a:bodyPr>
          <a:lstStyle/>
          <a:p>
            <a:pPr algn="just"/>
            <a:r>
              <a:rPr lang="cs-CZ" sz="2000" dirty="0">
                <a:cs typeface="Arial" panose="020B0604020202020204" pitchFamily="34" charset="0"/>
              </a:rPr>
              <a:t>Platina je </a:t>
            </a:r>
            <a:r>
              <a:rPr lang="cs-CZ" sz="2000" b="1" dirty="0">
                <a:cs typeface="Arial" panose="020B0604020202020204" pitchFamily="34" charset="0"/>
              </a:rPr>
              <a:t>katalyzátorem</a:t>
            </a:r>
            <a:r>
              <a:rPr lang="cs-CZ" sz="2000" dirty="0">
                <a:cs typeface="Arial" panose="020B0604020202020204" pitchFamily="34" charset="0"/>
              </a:rPr>
              <a:t> řady chemických reakcí (výroba kyseliny dusičné z amoniaku a výroba kyanovodíku).</a:t>
            </a:r>
          </a:p>
        </p:txBody>
      </p:sp>
      <p:pic>
        <p:nvPicPr>
          <p:cNvPr id="7170" name="Picture 2" descr="Ammonium hexachloroplatinate - Wikipedia">
            <a:extLst>
              <a:ext uri="{FF2B5EF4-FFF2-40B4-BE49-F238E27FC236}">
                <a16:creationId xmlns:a16="http://schemas.microsoft.com/office/drawing/2014/main" id="{31546E25-767C-4F43-AF13-34F084EDB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92646"/>
            <a:ext cx="2842945" cy="178814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3C6F3BA8-D79D-4053-8BB0-523863E230D6}"/>
              </a:ext>
            </a:extLst>
          </p:cNvPr>
          <p:cNvSpPr txBox="1"/>
          <p:nvPr/>
        </p:nvSpPr>
        <p:spPr>
          <a:xfrm>
            <a:off x="181510" y="3048000"/>
            <a:ext cx="8763000" cy="2492990"/>
          </a:xfrm>
          <a:prstGeom prst="rect">
            <a:avLst/>
          </a:prstGeom>
          <a:noFill/>
        </p:spPr>
        <p:txBody>
          <a:bodyPr wrap="square">
            <a:spAutoFit/>
          </a:bodyPr>
          <a:lstStyle/>
          <a:p>
            <a:pPr algn="just"/>
            <a:r>
              <a:rPr lang="cs-CZ" sz="2000" b="1" dirty="0">
                <a:cs typeface="Arial" panose="020B0604020202020204" pitchFamily="34" charset="0"/>
              </a:rPr>
              <a:t>Kyselina </a:t>
            </a:r>
            <a:r>
              <a:rPr lang="cs-CZ" sz="2000" b="1" dirty="0" err="1">
                <a:cs typeface="Arial" panose="020B0604020202020204" pitchFamily="34" charset="0"/>
              </a:rPr>
              <a:t>hexachloroplatičitá</a:t>
            </a:r>
            <a:r>
              <a:rPr lang="cs-CZ" sz="2000" b="1" dirty="0">
                <a:cs typeface="Arial" panose="020B0604020202020204" pitchFamily="34" charset="0"/>
              </a:rPr>
              <a:t> </a:t>
            </a:r>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PtCl</a:t>
            </a:r>
            <a:r>
              <a:rPr lang="cs-CZ" sz="2000" baseline="-25000" dirty="0">
                <a:cs typeface="Arial" panose="020B0604020202020204" pitchFamily="34" charset="0"/>
              </a:rPr>
              <a:t>6</a:t>
            </a:r>
            <a:r>
              <a:rPr lang="cs-CZ" sz="2000" dirty="0">
                <a:cs typeface="Arial" panose="020B0604020202020204" pitchFamily="34" charset="0"/>
              </a:rPr>
              <a:t> se používá k přípravě katalyzátorů pro petrochemii a detoxikaci výfukových plynů, k přípravě lázní pro galvanické pokovení a slouží jako analytické činidlo pro stanovení draslíku. </a:t>
            </a:r>
          </a:p>
          <a:p>
            <a:pPr algn="just"/>
            <a:endParaRPr lang="cs-CZ" sz="800" b="1" dirty="0">
              <a:cs typeface="Arial" panose="020B0604020202020204" pitchFamily="34" charset="0"/>
            </a:endParaRPr>
          </a:p>
          <a:p>
            <a:pPr algn="just"/>
            <a:r>
              <a:rPr lang="cs-CZ" sz="2000" b="1" dirty="0" err="1">
                <a:cs typeface="Arial" panose="020B0604020202020204" pitchFamily="34" charset="0"/>
              </a:rPr>
              <a:t>Tetrakyanoplatnatan</a:t>
            </a:r>
            <a:r>
              <a:rPr lang="cs-CZ" sz="2000" b="1" dirty="0">
                <a:cs typeface="Arial" panose="020B0604020202020204" pitchFamily="34" charset="0"/>
              </a:rPr>
              <a:t> barnatý </a:t>
            </a:r>
            <a:r>
              <a:rPr lang="cs-CZ" sz="2000" dirty="0">
                <a:cs typeface="Arial" panose="020B0604020202020204" pitchFamily="34" charset="0"/>
              </a:rPr>
              <a:t>Ba[</a:t>
            </a:r>
            <a:r>
              <a:rPr lang="cs-CZ" sz="2000" dirty="0" err="1">
                <a:cs typeface="Arial" panose="020B0604020202020204" pitchFamily="34" charset="0"/>
              </a:rPr>
              <a:t>Pt</a:t>
            </a:r>
            <a:r>
              <a:rPr lang="cs-CZ" sz="2000" dirty="0">
                <a:cs typeface="Arial" panose="020B0604020202020204" pitchFamily="34" charset="0"/>
              </a:rPr>
              <a:t>(CN)</a:t>
            </a:r>
            <a:r>
              <a:rPr lang="cs-CZ" sz="2000" baseline="-25000" dirty="0">
                <a:cs typeface="Arial" panose="020B0604020202020204" pitchFamily="34" charset="0"/>
              </a:rPr>
              <a:t>4</a:t>
            </a:r>
            <a:r>
              <a:rPr lang="cs-CZ" sz="2000" dirty="0">
                <a:cs typeface="Arial" panose="020B0604020202020204" pitchFamily="34" charset="0"/>
              </a:rPr>
              <a:t>] se používá k výrobě stínítek RTG přístrojů.</a:t>
            </a:r>
          </a:p>
          <a:p>
            <a:pPr algn="just"/>
            <a:endParaRPr lang="cs-CZ" sz="800" dirty="0">
              <a:cs typeface="Arial" panose="020B0604020202020204" pitchFamily="34" charset="0"/>
            </a:endParaRPr>
          </a:p>
          <a:p>
            <a:pPr algn="just"/>
            <a:r>
              <a:rPr lang="cs-CZ" sz="2000" b="1" dirty="0">
                <a:cs typeface="Arial" panose="020B0604020202020204" pitchFamily="34" charset="0"/>
              </a:rPr>
              <a:t>Fluorid platinový </a:t>
            </a:r>
            <a:r>
              <a:rPr lang="cs-CZ" sz="2000" dirty="0">
                <a:cs typeface="Arial" panose="020B0604020202020204" pitchFamily="34" charset="0"/>
              </a:rPr>
              <a:t>PtF</a:t>
            </a:r>
            <a:r>
              <a:rPr lang="cs-CZ" sz="2000" baseline="-25000" dirty="0">
                <a:cs typeface="Arial" panose="020B0604020202020204" pitchFamily="34" charset="0"/>
              </a:rPr>
              <a:t>6</a:t>
            </a:r>
            <a:r>
              <a:rPr lang="cs-CZ" sz="2000" dirty="0">
                <a:cs typeface="Arial" panose="020B0604020202020204" pitchFamily="34" charset="0"/>
              </a:rPr>
              <a:t>, tak extrémně silné oxidační činidlo, že dokonce oxiduje i netečný plyn xenon za vzniku </a:t>
            </a:r>
            <a:r>
              <a:rPr lang="cs-CZ" sz="2000" dirty="0" err="1">
                <a:cs typeface="Arial" panose="020B0604020202020204" pitchFamily="34" charset="0"/>
              </a:rPr>
              <a:t>hexafluoroplatičitanu</a:t>
            </a:r>
            <a:r>
              <a:rPr lang="cs-CZ" sz="2000" dirty="0">
                <a:cs typeface="Arial" panose="020B0604020202020204" pitchFamily="34" charset="0"/>
              </a:rPr>
              <a:t> </a:t>
            </a:r>
            <a:r>
              <a:rPr lang="cs-CZ" sz="2000" dirty="0" err="1">
                <a:cs typeface="Arial" panose="020B0604020202020204" pitchFamily="34" charset="0"/>
              </a:rPr>
              <a:t>xenonného</a:t>
            </a:r>
            <a:r>
              <a:rPr lang="cs-CZ" sz="2000" dirty="0">
                <a:cs typeface="Arial" panose="020B0604020202020204" pitchFamily="34" charset="0"/>
              </a:rPr>
              <a:t> XePtF</a:t>
            </a:r>
            <a:r>
              <a:rPr lang="cs-CZ" sz="2000" baseline="-25000" dirty="0">
                <a:cs typeface="Arial" panose="020B0604020202020204" pitchFamily="34" charset="0"/>
              </a:rPr>
              <a:t>6</a:t>
            </a:r>
            <a:r>
              <a:rPr lang="cs-CZ" sz="2000" dirty="0">
                <a:cs typeface="Arial" panose="020B0604020202020204" pitchFamily="34" charset="0"/>
              </a:rPr>
              <a:t>. </a:t>
            </a:r>
          </a:p>
        </p:txBody>
      </p:sp>
      <p:sp>
        <p:nvSpPr>
          <p:cNvPr id="7" name="TextovéPole 6">
            <a:extLst>
              <a:ext uri="{FF2B5EF4-FFF2-40B4-BE49-F238E27FC236}">
                <a16:creationId xmlns:a16="http://schemas.microsoft.com/office/drawing/2014/main" id="{FCFF2669-3D35-4E9F-9345-7B30DC26F236}"/>
              </a:ext>
            </a:extLst>
          </p:cNvPr>
          <p:cNvSpPr txBox="1"/>
          <p:nvPr/>
        </p:nvSpPr>
        <p:spPr>
          <a:xfrm>
            <a:off x="159249" y="1178831"/>
            <a:ext cx="5808752" cy="707886"/>
          </a:xfrm>
          <a:prstGeom prst="rect">
            <a:avLst/>
          </a:prstGeom>
          <a:noFill/>
        </p:spPr>
        <p:txBody>
          <a:bodyPr wrap="square">
            <a:spAutoFit/>
          </a:bodyPr>
          <a:lstStyle/>
          <a:p>
            <a:pPr algn="just"/>
            <a:r>
              <a:rPr lang="cs-CZ" sz="2000" b="1" dirty="0" err="1">
                <a:cs typeface="Arial" panose="020B0604020202020204" pitchFamily="34" charset="0"/>
              </a:rPr>
              <a:t>Hexachloroplatičitan</a:t>
            </a:r>
            <a:r>
              <a:rPr lang="cs-CZ" sz="2000" b="1" dirty="0">
                <a:cs typeface="Arial" panose="020B0604020202020204" pitchFamily="34" charset="0"/>
              </a:rPr>
              <a:t> amonný </a:t>
            </a:r>
            <a:r>
              <a:rPr lang="cs-CZ" sz="2000" dirty="0">
                <a:cs typeface="Arial" panose="020B0604020202020204" pitchFamily="34" charset="0"/>
              </a:rPr>
              <a:t>(NH</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PtCl</a:t>
            </a:r>
            <a:r>
              <a:rPr lang="cs-CZ" sz="2000" baseline="-25000" dirty="0">
                <a:cs typeface="Arial" panose="020B0604020202020204" pitchFamily="34" charset="0"/>
              </a:rPr>
              <a:t>6</a:t>
            </a:r>
            <a:r>
              <a:rPr lang="cs-CZ" sz="2000" dirty="0">
                <a:cs typeface="Arial" panose="020B0604020202020204" pitchFamily="34" charset="0"/>
              </a:rPr>
              <a:t> je důležité analytické činidlo. </a:t>
            </a:r>
          </a:p>
        </p:txBody>
      </p:sp>
    </p:spTree>
    <p:extLst>
      <p:ext uri="{BB962C8B-B14F-4D97-AF65-F5344CB8AC3E}">
        <p14:creationId xmlns:p14="http://schemas.microsoft.com/office/powerpoint/2010/main" val="1044061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152400"/>
            <a:ext cx="8839200" cy="3724096"/>
          </a:xfrm>
          <a:prstGeom prst="rect">
            <a:avLst/>
          </a:prstGeom>
        </p:spPr>
        <p:txBody>
          <a:bodyPr wrap="square">
            <a:spAutoFit/>
          </a:bodyPr>
          <a:lstStyle/>
          <a:p>
            <a:pPr algn="just"/>
            <a:r>
              <a:rPr lang="cs-CZ" sz="2000" b="1" dirty="0">
                <a:cs typeface="Arial" panose="020B0604020202020204" pitchFamily="34" charset="0"/>
              </a:rPr>
              <a:t>Molybdenan zinečnatý </a:t>
            </a:r>
            <a:r>
              <a:rPr lang="cs-CZ" sz="2000" dirty="0">
                <a:cs typeface="Arial" panose="020B0604020202020204" pitchFamily="34" charset="0"/>
              </a:rPr>
              <a:t>ZnMoO</a:t>
            </a:r>
            <a:r>
              <a:rPr lang="cs-CZ" sz="2000" baseline="-25000" dirty="0">
                <a:cs typeface="Arial" panose="020B0604020202020204" pitchFamily="34" charset="0"/>
              </a:rPr>
              <a:t>4</a:t>
            </a:r>
            <a:r>
              <a:rPr lang="cs-CZ" sz="2000" dirty="0">
                <a:cs typeface="Arial" panose="020B0604020202020204" pitchFamily="34" charset="0"/>
              </a:rPr>
              <a:t>, </a:t>
            </a:r>
            <a:r>
              <a:rPr lang="cs-CZ" sz="2000" b="1" dirty="0">
                <a:cs typeface="Arial" panose="020B0604020202020204" pitchFamily="34" charset="0"/>
              </a:rPr>
              <a:t>chroman zinečnatý </a:t>
            </a:r>
            <a:r>
              <a:rPr lang="cs-CZ" sz="2000" dirty="0">
                <a:cs typeface="Arial" panose="020B0604020202020204" pitchFamily="34" charset="0"/>
              </a:rPr>
              <a:t>ZnCrO</a:t>
            </a:r>
            <a:r>
              <a:rPr lang="cs-CZ" sz="2000" baseline="-25000" dirty="0">
                <a:cs typeface="Arial" panose="020B0604020202020204" pitchFamily="34" charset="0"/>
              </a:rPr>
              <a:t>4</a:t>
            </a:r>
            <a:r>
              <a:rPr lang="cs-CZ" sz="2000" dirty="0">
                <a:cs typeface="Arial" panose="020B0604020202020204" pitchFamily="34" charset="0"/>
              </a:rPr>
              <a:t> a </a:t>
            </a:r>
            <a:r>
              <a:rPr lang="cs-CZ" sz="2000" b="1" dirty="0">
                <a:cs typeface="Arial" panose="020B0604020202020204" pitchFamily="34" charset="0"/>
              </a:rPr>
              <a:t>fosforečnan zinečnatý </a:t>
            </a:r>
            <a:r>
              <a:rPr lang="cs-CZ" sz="2000" dirty="0">
                <a:cs typeface="Arial" panose="020B0604020202020204" pitchFamily="34" charset="0"/>
              </a:rPr>
              <a:t>Zn</a:t>
            </a:r>
            <a:r>
              <a:rPr lang="cs-CZ" sz="2000" baseline="-25000" dirty="0">
                <a:cs typeface="Arial" panose="020B0604020202020204" pitchFamily="34" charset="0"/>
              </a:rPr>
              <a:t>3</a:t>
            </a:r>
            <a:r>
              <a:rPr lang="cs-CZ" sz="2000" dirty="0">
                <a:cs typeface="Arial" panose="020B0604020202020204" pitchFamily="34" charset="0"/>
              </a:rPr>
              <a:t>(PO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jsou jako inhibitory koroze součástí antikorozních přípravků. </a:t>
            </a:r>
            <a:endParaRPr lang="en-US" sz="2000"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r>
              <a:rPr lang="cs-CZ" sz="2000" b="1" dirty="0">
                <a:cs typeface="Arial" panose="020B0604020202020204" pitchFamily="34" charset="0"/>
              </a:rPr>
              <a:t>Octan zinečnatý </a:t>
            </a:r>
            <a:r>
              <a:rPr lang="cs-CZ" sz="2000" dirty="0">
                <a:cs typeface="Arial" panose="020B0604020202020204" pitchFamily="34" charset="0"/>
              </a:rPr>
              <a:t>Zn(C</a:t>
            </a:r>
            <a:r>
              <a:rPr lang="cs-CZ" sz="2000" baseline="-25000" dirty="0">
                <a:cs typeface="Arial" panose="020B0604020202020204" pitchFamily="34" charset="0"/>
              </a:rPr>
              <a:t>2</a:t>
            </a:r>
            <a:r>
              <a:rPr lang="cs-CZ" sz="2000" dirty="0">
                <a:cs typeface="Arial" panose="020B0604020202020204" pitchFamily="34" charset="0"/>
              </a:rPr>
              <a:t>H</a:t>
            </a:r>
            <a:r>
              <a:rPr lang="cs-CZ" sz="2000" baseline="-25000" dirty="0">
                <a:cs typeface="Arial" panose="020B0604020202020204" pitchFamily="34" charset="0"/>
              </a:rPr>
              <a:t>3</a:t>
            </a:r>
            <a:r>
              <a:rPr lang="cs-CZ" sz="2000" dirty="0">
                <a:cs typeface="Arial" panose="020B0604020202020204" pitchFamily="34" charset="0"/>
              </a:rPr>
              <a:t>O</a:t>
            </a:r>
            <a:r>
              <a:rPr lang="cs-CZ" sz="2000" baseline="-25000" dirty="0">
                <a:cs typeface="Arial" panose="020B0604020202020204" pitchFamily="34" charset="0"/>
              </a:rPr>
              <a:t>2</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se používá se jako ochranný prostředek proti ohni, v lékařství jako kloktadlo a k omývání při kožních onemocněních. </a:t>
            </a:r>
            <a:endParaRPr lang="en-US" sz="2000" dirty="0">
              <a:cs typeface="Arial" panose="020B0604020202020204" pitchFamily="34" charset="0"/>
            </a:endParaRPr>
          </a:p>
          <a:p>
            <a:pPr algn="just"/>
            <a:endParaRPr lang="cs-CZ" sz="800" dirty="0">
              <a:cs typeface="Arial" panose="020B0604020202020204" pitchFamily="34" charset="0"/>
            </a:endParaRPr>
          </a:p>
          <a:p>
            <a:pPr algn="just"/>
            <a:r>
              <a:rPr lang="cs-CZ" sz="2000" b="1" dirty="0">
                <a:cs typeface="Arial" panose="020B0604020202020204" pitchFamily="34" charset="0"/>
              </a:rPr>
              <a:t>Stearan zinečnatý </a:t>
            </a:r>
            <a:r>
              <a:rPr lang="cs-CZ" sz="2000" dirty="0">
                <a:cs typeface="Arial" panose="020B0604020202020204" pitchFamily="34" charset="0"/>
              </a:rPr>
              <a:t>C</a:t>
            </a:r>
            <a:r>
              <a:rPr lang="cs-CZ" sz="2000" baseline="-25000" dirty="0">
                <a:cs typeface="Arial" panose="020B0604020202020204" pitchFamily="34" charset="0"/>
              </a:rPr>
              <a:t>36</a:t>
            </a:r>
            <a:r>
              <a:rPr lang="cs-CZ" sz="2000" dirty="0">
                <a:cs typeface="Arial" panose="020B0604020202020204" pitchFamily="34" charset="0"/>
              </a:rPr>
              <a:t>H</a:t>
            </a:r>
            <a:r>
              <a:rPr lang="cs-CZ" sz="2000" baseline="-25000" dirty="0">
                <a:cs typeface="Arial" panose="020B0604020202020204" pitchFamily="34" charset="0"/>
              </a:rPr>
              <a:t>70</a:t>
            </a:r>
            <a:r>
              <a:rPr lang="cs-CZ" sz="2000" dirty="0">
                <a:cs typeface="Arial" panose="020B0604020202020204" pitchFamily="34" charset="0"/>
              </a:rPr>
              <a:t>O</a:t>
            </a:r>
            <a:r>
              <a:rPr lang="cs-CZ" sz="2000" baseline="-25000" dirty="0">
                <a:cs typeface="Arial" panose="020B0604020202020204" pitchFamily="34" charset="0"/>
              </a:rPr>
              <a:t>4</a:t>
            </a:r>
            <a:r>
              <a:rPr lang="cs-CZ" sz="2000" dirty="0">
                <a:cs typeface="Arial" panose="020B0604020202020204" pitchFamily="34" charset="0"/>
              </a:rPr>
              <a:t>Zn slouží jako lubrikant a separační přípravek při lisování plastů. </a:t>
            </a:r>
            <a:endParaRPr lang="en-US" sz="2000" dirty="0">
              <a:cs typeface="Arial" panose="020B0604020202020204" pitchFamily="34" charset="0"/>
            </a:endParaRPr>
          </a:p>
          <a:p>
            <a:pPr algn="just"/>
            <a:endParaRPr lang="cs-CZ" sz="800" dirty="0">
              <a:cs typeface="Arial" panose="020B0604020202020204" pitchFamily="34" charset="0"/>
            </a:endParaRPr>
          </a:p>
          <a:p>
            <a:pPr algn="just"/>
            <a:r>
              <a:rPr lang="cs-CZ" sz="2000" b="1" dirty="0" err="1">
                <a:cs typeface="Arial" panose="020B0604020202020204" pitchFamily="34" charset="0"/>
              </a:rPr>
              <a:t>Dimethylzinek</a:t>
            </a:r>
            <a:r>
              <a:rPr lang="cs-CZ" sz="2000" dirty="0">
                <a:cs typeface="Arial" panose="020B0604020202020204" pitchFamily="34" charset="0"/>
              </a:rPr>
              <a:t> (CH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Zn je první známá organokovová sloučenina,  sehrál důležitou úlohu při přípravě řady dalších organokovových sloučenin a dodnes se využívá při výrobě polovodičů. </a:t>
            </a:r>
          </a:p>
        </p:txBody>
      </p:sp>
    </p:spTree>
    <p:extLst>
      <p:ext uri="{BB962C8B-B14F-4D97-AF65-F5344CB8AC3E}">
        <p14:creationId xmlns:p14="http://schemas.microsoft.com/office/powerpoint/2010/main" val="3101350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76200"/>
            <a:ext cx="8915400" cy="6494085"/>
          </a:xfrm>
          <a:prstGeom prst="rect">
            <a:avLst/>
          </a:prstGeom>
        </p:spPr>
        <p:txBody>
          <a:bodyPr wrap="square">
            <a:spAutoFit/>
          </a:bodyPr>
          <a:lstStyle/>
          <a:p>
            <a:pPr algn="ctr"/>
            <a:r>
              <a:rPr lang="en-US" sz="2800" b="1" dirty="0">
                <a:cs typeface="Arial" panose="020B0604020202020204" pitchFamily="34" charset="0"/>
              </a:rPr>
              <a:t>K</a:t>
            </a:r>
            <a:r>
              <a:rPr lang="cs-CZ" sz="2800" b="1" dirty="0" err="1">
                <a:cs typeface="Arial" panose="020B0604020202020204" pitchFamily="34" charset="0"/>
              </a:rPr>
              <a:t>admium</a:t>
            </a:r>
            <a:r>
              <a:rPr lang="cs-CZ" sz="2800" dirty="0">
                <a:cs typeface="Arial" panose="020B0604020202020204" pitchFamily="34" charset="0"/>
              </a:rPr>
              <a:t> </a:t>
            </a:r>
            <a:endParaRPr lang="en-US" sz="2800" dirty="0">
              <a:cs typeface="Arial" panose="020B0604020202020204" pitchFamily="34" charset="0"/>
            </a:endParaRPr>
          </a:p>
          <a:p>
            <a:pPr algn="just"/>
            <a:endParaRPr lang="cs-CZ" sz="800" dirty="0">
              <a:cs typeface="Arial" panose="020B0604020202020204" pitchFamily="34" charset="0"/>
            </a:endParaRPr>
          </a:p>
          <a:p>
            <a:pPr algn="just"/>
            <a:endParaRPr lang="cs-CZ" sz="800" dirty="0">
              <a:cs typeface="Arial" panose="020B0604020202020204" pitchFamily="34" charset="0"/>
            </a:endParaRPr>
          </a:p>
          <a:p>
            <a:pPr algn="just"/>
            <a:r>
              <a:rPr lang="en-US" sz="2000" dirty="0">
                <a:cs typeface="Arial" panose="020B0604020202020204" pitchFamily="34" charset="0"/>
              </a:rPr>
              <a:t>j</a:t>
            </a:r>
            <a:r>
              <a:rPr lang="cs-CZ" sz="2000" dirty="0">
                <a:cs typeface="Arial" panose="020B0604020202020204" pitchFamily="34" charset="0"/>
              </a:rPr>
              <a:t>e bílý, lesklý, měkký a velmi tažný kov. Na vzduchu se kadmium pokrývá vrstvou oxidu, za vyšších teplot reaguje s halogeny. Zapáleno v atmosféře kyslíku shoří jasným červeným plamenem za vzniku hnědého oxidu kademnatého </a:t>
            </a:r>
            <a:r>
              <a:rPr lang="cs-CZ" sz="2000" dirty="0" err="1">
                <a:cs typeface="Arial" panose="020B0604020202020204" pitchFamily="34" charset="0"/>
              </a:rPr>
              <a:t>CdO</a:t>
            </a:r>
            <a:r>
              <a:rPr lang="cs-CZ" sz="2000" dirty="0">
                <a:cs typeface="Arial" panose="020B0604020202020204" pitchFamily="34" charset="0"/>
              </a:rPr>
              <a:t>. Za normálních podmínek se neslučuje s dusíkem ani s vodíkem. Snadno se rozpouští v kyselinách, reakce kadmia se zředěnou kyselinou sírovou probíhá za vývoje vodíku, v koncentrované kyselině sírové se rozpouští za vývoje oxidu siřičitého:</a:t>
            </a:r>
          </a:p>
          <a:p>
            <a:pPr algn="ctr"/>
            <a:r>
              <a:rPr lang="cs-CZ" sz="2000" dirty="0">
                <a:cs typeface="Arial" panose="020B0604020202020204" pitchFamily="34" charset="0"/>
              </a:rPr>
              <a:t>Cd + 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CdSO</a:t>
            </a:r>
            <a:r>
              <a:rPr lang="cs-CZ" sz="2000" baseline="-25000" dirty="0">
                <a:cs typeface="Arial" panose="020B0604020202020204" pitchFamily="34" charset="0"/>
              </a:rPr>
              <a:t>4</a:t>
            </a:r>
            <a:r>
              <a:rPr lang="cs-CZ" sz="2000" dirty="0">
                <a:cs typeface="Arial" panose="020B0604020202020204" pitchFamily="34" charset="0"/>
              </a:rPr>
              <a:t> + 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Cd + 2H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CdSO</a:t>
            </a:r>
            <a:r>
              <a:rPr lang="cs-CZ" sz="2000" baseline="-25000" dirty="0">
                <a:cs typeface="Arial" panose="020B0604020202020204" pitchFamily="34" charset="0"/>
              </a:rPr>
              <a:t>4</a:t>
            </a:r>
            <a:r>
              <a:rPr lang="cs-CZ" sz="2000" dirty="0">
                <a:cs typeface="Arial" panose="020B0604020202020204" pitchFamily="34" charset="0"/>
              </a:rPr>
              <a:t> + SO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a:cs typeface="Arial" panose="020B0604020202020204" pitchFamily="34" charset="0"/>
              </a:rPr>
              <a:t>Se zředěnou kyselinou dusičnou reaguje za vývoje oxidu dusného:</a:t>
            </a:r>
          </a:p>
          <a:p>
            <a:pPr algn="ctr"/>
            <a:r>
              <a:rPr lang="cs-CZ" sz="2000" dirty="0">
                <a:cs typeface="Arial" panose="020B0604020202020204" pitchFamily="34" charset="0"/>
              </a:rPr>
              <a:t>3Cd + 8HNO</a:t>
            </a:r>
            <a:r>
              <a:rPr lang="cs-CZ" sz="2000" baseline="-25000" dirty="0">
                <a:cs typeface="Arial" panose="020B0604020202020204" pitchFamily="34" charset="0"/>
              </a:rPr>
              <a:t>3</a:t>
            </a:r>
            <a:r>
              <a:rPr lang="cs-CZ" sz="2000" dirty="0">
                <a:cs typeface="Arial" panose="020B0604020202020204" pitchFamily="34" charset="0"/>
              </a:rPr>
              <a:t> → 3Cd(NO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+ 2N</a:t>
            </a:r>
            <a:r>
              <a:rPr lang="cs-CZ" sz="2000" baseline="-25000" dirty="0">
                <a:cs typeface="Arial" panose="020B0604020202020204" pitchFamily="34" charset="0"/>
              </a:rPr>
              <a:t>2</a:t>
            </a:r>
            <a:r>
              <a:rPr lang="cs-CZ" sz="2000" dirty="0">
                <a:cs typeface="Arial" panose="020B0604020202020204" pitchFamily="34" charset="0"/>
              </a:rPr>
              <a:t>O + 4H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a:cs typeface="Arial" panose="020B0604020202020204" pitchFamily="34" charset="0"/>
              </a:rPr>
              <a:t>V přítomnosti vzdušného kyslíku je dobře rozpustné v roztocích alkalických kyanidů a reaguje s vodným roztokem dusičnanu amonného:</a:t>
            </a:r>
          </a:p>
          <a:p>
            <a:pPr algn="ctr"/>
            <a:r>
              <a:rPr lang="cs-CZ" sz="2000" dirty="0">
                <a:cs typeface="Arial" panose="020B0604020202020204" pitchFamily="34" charset="0"/>
              </a:rPr>
              <a:t>2Cd + 8NaCN + 2H</a:t>
            </a:r>
            <a:r>
              <a:rPr lang="cs-CZ" sz="2000" baseline="-25000" dirty="0">
                <a:cs typeface="Arial" panose="020B0604020202020204" pitchFamily="34" charset="0"/>
              </a:rPr>
              <a:t>2</a:t>
            </a:r>
            <a:r>
              <a:rPr lang="cs-CZ" sz="2000" dirty="0">
                <a:cs typeface="Arial" panose="020B0604020202020204" pitchFamily="34" charset="0"/>
              </a:rPr>
              <a:t>O + O</a:t>
            </a:r>
            <a:r>
              <a:rPr lang="cs-CZ" sz="2000" baseline="-25000" dirty="0">
                <a:cs typeface="Arial" panose="020B0604020202020204" pitchFamily="34" charset="0"/>
              </a:rPr>
              <a:t>2</a:t>
            </a:r>
            <a:r>
              <a:rPr lang="cs-CZ" sz="2000" dirty="0">
                <a:cs typeface="Arial" panose="020B0604020202020204" pitchFamily="34" charset="0"/>
              </a:rPr>
              <a:t> → 2Na</a:t>
            </a:r>
            <a:r>
              <a:rPr lang="cs-CZ" sz="2000" baseline="-25000" dirty="0">
                <a:cs typeface="Arial" panose="020B0604020202020204" pitchFamily="34" charset="0"/>
              </a:rPr>
              <a:t>2</a:t>
            </a:r>
            <a:r>
              <a:rPr lang="cs-CZ" sz="2000" dirty="0">
                <a:cs typeface="Arial" panose="020B0604020202020204" pitchFamily="34" charset="0"/>
              </a:rPr>
              <a:t>[Cd(CN)</a:t>
            </a:r>
            <a:r>
              <a:rPr lang="cs-CZ" sz="2000" baseline="-25000" dirty="0">
                <a:cs typeface="Arial" panose="020B0604020202020204" pitchFamily="34" charset="0"/>
              </a:rPr>
              <a:t>4</a:t>
            </a:r>
            <a:r>
              <a:rPr lang="cs-CZ" sz="2000" dirty="0">
                <a:cs typeface="Arial" panose="020B0604020202020204" pitchFamily="34" charset="0"/>
              </a:rPr>
              <a:t>] + 4NaOH</a:t>
            </a:r>
            <a:br>
              <a:rPr lang="cs-CZ" sz="2000" dirty="0">
                <a:cs typeface="Arial" panose="020B0604020202020204" pitchFamily="34" charset="0"/>
              </a:rPr>
            </a:br>
            <a:r>
              <a:rPr lang="cs-CZ" sz="2000" dirty="0">
                <a:cs typeface="Arial" panose="020B0604020202020204" pitchFamily="34" charset="0"/>
              </a:rPr>
              <a:t>2Cd + 4NH</a:t>
            </a:r>
            <a:r>
              <a:rPr lang="cs-CZ" sz="2000" baseline="-25000" dirty="0">
                <a:cs typeface="Arial" panose="020B0604020202020204" pitchFamily="34" charset="0"/>
              </a:rPr>
              <a:t>4</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 → Cd(NO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[Cd(H</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2</a:t>
            </a:r>
            <a:r>
              <a:rPr lang="cs-CZ" sz="2000" dirty="0">
                <a:cs typeface="Arial" panose="020B0604020202020204" pitchFamily="34" charset="0"/>
              </a:rPr>
              <a:t>(NH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4</a:t>
            </a:r>
            <a:r>
              <a:rPr lang="cs-CZ" sz="2000" dirty="0">
                <a:cs typeface="Arial" panose="020B0604020202020204" pitchFamily="34" charset="0"/>
              </a:rPr>
              <a:t>](NO</a:t>
            </a:r>
            <a:r>
              <a:rPr lang="cs-CZ" sz="2000" baseline="-25000" dirty="0">
                <a:cs typeface="Arial" panose="020B0604020202020204" pitchFamily="34" charset="0"/>
              </a:rPr>
              <a:t>2</a:t>
            </a:r>
            <a:r>
              <a:rPr lang="cs-CZ" sz="2000" dirty="0">
                <a:cs typeface="Arial" panose="020B0604020202020204" pitchFamily="34" charset="0"/>
              </a:rPr>
              <a:t>)</a:t>
            </a:r>
            <a:r>
              <a:rPr lang="cs-CZ" sz="2000" baseline="-25000" dirty="0">
                <a:cs typeface="Arial" panose="020B0604020202020204" pitchFamily="34" charset="0"/>
              </a:rPr>
              <a:t>2</a:t>
            </a:r>
            <a:endParaRPr lang="en-US" sz="2000" baseline="-25000" dirty="0">
              <a:cs typeface="Arial" panose="020B0604020202020204" pitchFamily="34" charset="0"/>
            </a:endParaRPr>
          </a:p>
          <a:p>
            <a:pPr algn="just"/>
            <a:r>
              <a:rPr lang="cs-CZ" sz="2000" dirty="0">
                <a:cs typeface="Arial" panose="020B0604020202020204" pitchFamily="34" charset="0"/>
              </a:rPr>
              <a:t>Kovové kadmium reaguje s vodní párou za vzniku oxidu kademnatého, práškové kadmium reaguje s vodou za vzniku hydroxidu kademnatého:</a:t>
            </a:r>
          </a:p>
          <a:p>
            <a:pPr algn="ctr"/>
            <a:r>
              <a:rPr lang="cs-CZ" sz="2000" dirty="0">
                <a:cs typeface="Arial" panose="020B0604020202020204" pitchFamily="34" charset="0"/>
              </a:rPr>
              <a:t>Cd + H</a:t>
            </a:r>
            <a:r>
              <a:rPr lang="cs-CZ" sz="2000" baseline="-25000" dirty="0">
                <a:cs typeface="Arial" panose="020B0604020202020204" pitchFamily="34" charset="0"/>
              </a:rPr>
              <a:t>2</a:t>
            </a:r>
            <a:r>
              <a:rPr lang="cs-CZ" sz="2000" dirty="0">
                <a:cs typeface="Arial" panose="020B0604020202020204" pitchFamily="34" charset="0"/>
              </a:rPr>
              <a:t>O (g) → </a:t>
            </a:r>
            <a:r>
              <a:rPr lang="cs-CZ" sz="2000" dirty="0" err="1">
                <a:cs typeface="Arial" panose="020B0604020202020204" pitchFamily="34" charset="0"/>
              </a:rPr>
              <a:t>CdO</a:t>
            </a:r>
            <a:r>
              <a:rPr lang="cs-CZ" sz="2000" dirty="0">
                <a:cs typeface="Arial" panose="020B0604020202020204" pitchFamily="34" charset="0"/>
              </a:rPr>
              <a:t> + 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Cd + 2H</a:t>
            </a:r>
            <a:r>
              <a:rPr lang="cs-CZ" sz="2000" baseline="-25000" dirty="0">
                <a:cs typeface="Arial" panose="020B0604020202020204" pitchFamily="34" charset="0"/>
              </a:rPr>
              <a:t>2</a:t>
            </a:r>
            <a:r>
              <a:rPr lang="cs-CZ" sz="2000" dirty="0">
                <a:cs typeface="Arial" panose="020B0604020202020204" pitchFamily="34" charset="0"/>
              </a:rPr>
              <a:t>O (l) → Cd(OH)</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p:txBody>
      </p:sp>
    </p:spTree>
    <p:extLst>
      <p:ext uri="{BB962C8B-B14F-4D97-AF65-F5344CB8AC3E}">
        <p14:creationId xmlns:p14="http://schemas.microsoft.com/office/powerpoint/2010/main" val="2102327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4093428"/>
          </a:xfrm>
          <a:prstGeom prst="rect">
            <a:avLst/>
          </a:prstGeom>
        </p:spPr>
        <p:txBody>
          <a:bodyPr wrap="square">
            <a:spAutoFit/>
          </a:bodyPr>
          <a:lstStyle/>
          <a:p>
            <a:pPr algn="just"/>
            <a:r>
              <a:rPr lang="cs-CZ" sz="2000" dirty="0">
                <a:cs typeface="Arial" panose="020B0604020202020204" pitchFamily="34" charset="0"/>
              </a:rPr>
              <a:t>Kadmium tvoří řadu binárních i komplexních sloučenin ve kterých se vždy vyskytuje </a:t>
            </a:r>
            <a:r>
              <a:rPr lang="cs-CZ" sz="2000" u="sng" dirty="0">
                <a:cs typeface="Arial" panose="020B0604020202020204" pitchFamily="34" charset="0"/>
              </a:rPr>
              <a:t>v oxidačním stupni II</a:t>
            </a:r>
            <a:r>
              <a:rPr lang="cs-CZ" sz="2000" dirty="0">
                <a:cs typeface="Arial" panose="020B0604020202020204" pitchFamily="34" charset="0"/>
              </a:rPr>
              <a:t>. </a:t>
            </a:r>
            <a:r>
              <a:rPr lang="cs-CZ" sz="2000" b="1" dirty="0">
                <a:cs typeface="Arial" panose="020B0604020202020204" pitchFamily="34" charset="0"/>
              </a:rPr>
              <a:t>Jednomocné kadmium </a:t>
            </a:r>
            <a:r>
              <a:rPr lang="cs-CZ" sz="2000" dirty="0">
                <a:cs typeface="Arial" panose="020B0604020202020204" pitchFamily="34" charset="0"/>
              </a:rPr>
              <a:t>se vyskytuje </a:t>
            </a:r>
            <a:r>
              <a:rPr lang="cs-CZ" sz="2000" b="1" dirty="0">
                <a:cs typeface="Arial" panose="020B0604020202020204" pitchFamily="34" charset="0"/>
              </a:rPr>
              <a:t>vzácně</a:t>
            </a:r>
            <a:r>
              <a:rPr lang="cs-CZ" sz="2000" dirty="0">
                <a:cs typeface="Arial" panose="020B0604020202020204" pitchFamily="34" charset="0"/>
              </a:rPr>
              <a:t> pouze v několika sloučeninách, n</a:t>
            </a:r>
            <a:r>
              <a:rPr lang="en-US" sz="2000" dirty="0" err="1">
                <a:cs typeface="Arial" panose="020B0604020202020204" pitchFamily="34" charset="0"/>
              </a:rPr>
              <a:t>ap</a:t>
            </a:r>
            <a:r>
              <a:rPr lang="cs-CZ" sz="2000" dirty="0">
                <a:cs typeface="Arial" panose="020B0604020202020204" pitchFamily="34" charset="0"/>
              </a:rPr>
              <a:t>ř</a:t>
            </a:r>
            <a:r>
              <a:rPr lang="en-US" sz="2000" dirty="0">
                <a:cs typeface="Arial" panose="020B0604020202020204" pitchFamily="34" charset="0"/>
              </a:rPr>
              <a:t>.</a:t>
            </a:r>
            <a:r>
              <a:rPr lang="cs-CZ" sz="2000" dirty="0">
                <a:cs typeface="Arial" panose="020B0604020202020204" pitchFamily="34" charset="0"/>
              </a:rPr>
              <a:t> </a:t>
            </a:r>
            <a:r>
              <a:rPr lang="cs-CZ" sz="2000" dirty="0" err="1">
                <a:cs typeface="Arial" panose="020B0604020202020204" pitchFamily="34" charset="0"/>
              </a:rPr>
              <a:t>tetrachlorohlinitan</a:t>
            </a:r>
            <a:r>
              <a:rPr lang="cs-CZ" sz="2000" dirty="0">
                <a:cs typeface="Arial" panose="020B0604020202020204" pitchFamily="34" charset="0"/>
              </a:rPr>
              <a:t> </a:t>
            </a:r>
            <a:r>
              <a:rPr lang="cs-CZ" sz="2000" dirty="0" err="1">
                <a:cs typeface="Arial" panose="020B0604020202020204" pitchFamily="34" charset="0"/>
              </a:rPr>
              <a:t>kademný</a:t>
            </a:r>
            <a:r>
              <a:rPr lang="cs-CZ" sz="2000" dirty="0">
                <a:cs typeface="Arial" panose="020B0604020202020204" pitchFamily="34" charset="0"/>
              </a:rPr>
              <a:t> Cd</a:t>
            </a:r>
            <a:r>
              <a:rPr lang="cs-CZ" sz="2000" baseline="-25000" dirty="0">
                <a:cs typeface="Arial" panose="020B0604020202020204" pitchFamily="34" charset="0"/>
              </a:rPr>
              <a:t>2</a:t>
            </a:r>
            <a:r>
              <a:rPr lang="cs-CZ" sz="2000" dirty="0">
                <a:cs typeface="Arial" panose="020B0604020202020204" pitchFamily="34" charset="0"/>
              </a:rPr>
              <a:t>[AlCl</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a:t>
            </a:r>
            <a:endParaRPr lang="en-US" sz="2000" dirty="0">
              <a:cs typeface="Arial" panose="020B0604020202020204" pitchFamily="34" charset="0"/>
            </a:endParaRPr>
          </a:p>
          <a:p>
            <a:pPr algn="just"/>
            <a:endParaRPr lang="en-US" sz="2000" dirty="0">
              <a:cs typeface="Arial" panose="020B0604020202020204" pitchFamily="34" charset="0"/>
            </a:endParaRPr>
          </a:p>
          <a:p>
            <a:pPr algn="just"/>
            <a:r>
              <a:rPr lang="en-US" sz="2000" dirty="0">
                <a:cs typeface="Arial" panose="020B0604020202020204" pitchFamily="34" charset="0"/>
              </a:rPr>
              <a:t>J</a:t>
            </a:r>
            <a:r>
              <a:rPr lang="cs-CZ" sz="2000" dirty="0" err="1">
                <a:cs typeface="Arial" panose="020B0604020202020204" pitchFamily="34" charset="0"/>
              </a:rPr>
              <a:t>edna</a:t>
            </a:r>
            <a:r>
              <a:rPr lang="cs-CZ" sz="2000" dirty="0">
                <a:cs typeface="Arial" panose="020B0604020202020204" pitchFamily="34" charset="0"/>
              </a:rPr>
              <a:t> z mála barevných sloučenin kadmia </a:t>
            </a:r>
            <a:r>
              <a:rPr lang="en-US" sz="2000" dirty="0">
                <a:cs typeface="Arial" panose="020B0604020202020204" pitchFamily="34" charset="0"/>
              </a:rPr>
              <a:t>je</a:t>
            </a:r>
            <a:r>
              <a:rPr lang="cs-CZ" sz="2000" dirty="0">
                <a:cs typeface="Arial" panose="020B0604020202020204" pitchFamily="34" charset="0"/>
              </a:rPr>
              <a:t> žlutý</a:t>
            </a:r>
            <a:r>
              <a:rPr lang="en-US" sz="2000" dirty="0">
                <a:cs typeface="Arial" panose="020B0604020202020204" pitchFamily="34" charset="0"/>
              </a:rPr>
              <a:t> </a:t>
            </a:r>
            <a:r>
              <a:rPr lang="cs-CZ" sz="2000" b="1" dirty="0">
                <a:cs typeface="Arial" panose="020B0604020202020204" pitchFamily="34" charset="0"/>
              </a:rPr>
              <a:t>sulfid kademnatý </a:t>
            </a:r>
            <a:r>
              <a:rPr lang="cs-CZ" sz="2000" dirty="0" err="1">
                <a:cs typeface="Arial" panose="020B0604020202020204" pitchFamily="34" charset="0"/>
              </a:rPr>
              <a:t>CdS</a:t>
            </a:r>
            <a:r>
              <a:rPr lang="cs-CZ" sz="2000" dirty="0">
                <a:cs typeface="Arial" panose="020B0604020202020204" pitchFamily="34" charset="0"/>
              </a:rPr>
              <a:t>, lehce nažloutlý je ještě bromid kademnatý CdBr</a:t>
            </a:r>
            <a:r>
              <a:rPr lang="cs-CZ" sz="2000" baseline="-25000" dirty="0">
                <a:cs typeface="Arial" panose="020B0604020202020204" pitchFamily="34" charset="0"/>
              </a:rPr>
              <a:t>2</a:t>
            </a:r>
            <a:r>
              <a:rPr lang="cs-CZ" sz="2000" dirty="0">
                <a:cs typeface="Arial" panose="020B0604020202020204" pitchFamily="34" charset="0"/>
              </a:rPr>
              <a:t>, většina ostatních rozpustných i nerozpustných sloučenin kadmia je bílá či bezbarvá, dokonce i rozpustný chroman kademnatý CdCrO</a:t>
            </a:r>
            <a:r>
              <a:rPr lang="cs-CZ" sz="2000" baseline="-25000" dirty="0">
                <a:cs typeface="Arial" panose="020B0604020202020204" pitchFamily="34" charset="0"/>
              </a:rPr>
              <a:t>4</a:t>
            </a:r>
            <a:r>
              <a:rPr lang="cs-CZ" sz="2000" dirty="0">
                <a:cs typeface="Arial" panose="020B0604020202020204" pitchFamily="34" charset="0"/>
              </a:rPr>
              <a:t> je bezbarvý s nepatrným nažloutlým nádechem - jedná se tak o jeden z mála známých prakticky bezbarvých chromanů.</a:t>
            </a:r>
          </a:p>
          <a:p>
            <a:pPr algn="just"/>
            <a:endParaRPr lang="cs-CZ" sz="2000" dirty="0">
              <a:cs typeface="Arial" panose="020B0604020202020204" pitchFamily="34" charset="0"/>
            </a:endParaRPr>
          </a:p>
          <a:p>
            <a:pPr algn="just"/>
            <a:r>
              <a:rPr lang="cs-CZ" sz="2000" dirty="0">
                <a:cs typeface="Arial" panose="020B0604020202020204" pitchFamily="34" charset="0"/>
              </a:rPr>
              <a:t>Zajímavé je chování kadmia v roztocích sloučenin zlata, jako jediný neušlechtilý kov totiž kadmium </a:t>
            </a:r>
            <a:r>
              <a:rPr lang="cs-CZ" sz="2000" u="sng" dirty="0">
                <a:cs typeface="Arial" panose="020B0604020202020204" pitchFamily="34" charset="0"/>
              </a:rPr>
              <a:t>neredukuje zlato v elementární formě</a:t>
            </a:r>
            <a:r>
              <a:rPr lang="cs-CZ" sz="2000" b="1" dirty="0">
                <a:cs typeface="Arial" panose="020B0604020202020204" pitchFamily="34" charset="0"/>
              </a:rPr>
              <a:t>,</a:t>
            </a:r>
            <a:r>
              <a:rPr lang="cs-CZ" sz="2000" dirty="0">
                <a:cs typeface="Arial" panose="020B0604020202020204" pitchFamily="34" charset="0"/>
              </a:rPr>
              <a:t> ale ve formě intermetalické sloučeniny Cd</a:t>
            </a:r>
            <a:r>
              <a:rPr lang="cs-CZ" sz="2000" baseline="-25000" dirty="0">
                <a:cs typeface="Arial" panose="020B0604020202020204" pitchFamily="34" charset="0"/>
              </a:rPr>
              <a:t>3</a:t>
            </a:r>
            <a:r>
              <a:rPr lang="cs-CZ" sz="2000" dirty="0">
                <a:cs typeface="Arial" panose="020B0604020202020204" pitchFamily="34" charset="0"/>
              </a:rPr>
              <a:t>Au. </a:t>
            </a:r>
          </a:p>
        </p:txBody>
      </p:sp>
      <p:pic>
        <p:nvPicPr>
          <p:cNvPr id="1026" name="Picture 2" descr="Poison Sign - ClipArt Best">
            <a:extLst>
              <a:ext uri="{FF2B5EF4-FFF2-40B4-BE49-F238E27FC236}">
                <a16:creationId xmlns:a16="http://schemas.microsoft.com/office/drawing/2014/main" id="{E1EDF5F0-2AFB-0EAE-E6D1-42EB3E37A9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4324486"/>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E0954705-D2B7-4E7B-9BF0-338CA2E0434F}"/>
              </a:ext>
            </a:extLst>
          </p:cNvPr>
          <p:cNvSpPr txBox="1"/>
          <p:nvPr/>
        </p:nvSpPr>
        <p:spPr>
          <a:xfrm>
            <a:off x="251954" y="4794915"/>
            <a:ext cx="5714999" cy="1631216"/>
          </a:xfrm>
          <a:prstGeom prst="rect">
            <a:avLst/>
          </a:prstGeom>
          <a:noFill/>
        </p:spPr>
        <p:txBody>
          <a:bodyPr wrap="square">
            <a:spAutoFit/>
          </a:bodyPr>
          <a:lstStyle/>
          <a:p>
            <a:pPr algn="just"/>
            <a:r>
              <a:rPr lang="cs-CZ" sz="2000" dirty="0">
                <a:cs typeface="Arial" panose="020B0604020202020204" pitchFamily="34" charset="0"/>
              </a:rPr>
              <a:t>Většina rozpustných sloučenin kadmia je </a:t>
            </a:r>
            <a:r>
              <a:rPr lang="cs-CZ" sz="2000" b="1" u="sng" dirty="0">
                <a:cs typeface="Arial" panose="020B0604020202020204" pitchFamily="34" charset="0"/>
              </a:rPr>
              <a:t>silně jedovatá</a:t>
            </a:r>
            <a:r>
              <a:rPr lang="cs-CZ" sz="2000" dirty="0">
                <a:cs typeface="Arial" panose="020B0604020202020204" pitchFamily="34" charset="0"/>
              </a:rPr>
              <a:t>. Díky prokázané toxicitě kadmia převládá v současné době tendence k jeho nahrazování jinými kovy všude tam, kde je to technicky a ekonomicky možné. </a:t>
            </a:r>
          </a:p>
        </p:txBody>
      </p:sp>
    </p:spTree>
    <p:extLst>
      <p:ext uri="{BB962C8B-B14F-4D97-AF65-F5344CB8AC3E}">
        <p14:creationId xmlns:p14="http://schemas.microsoft.com/office/powerpoint/2010/main" val="2093963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81000"/>
            <a:ext cx="8839200" cy="5324535"/>
          </a:xfrm>
          <a:prstGeom prst="rect">
            <a:avLst/>
          </a:prstGeom>
        </p:spPr>
        <p:txBody>
          <a:bodyPr wrap="square">
            <a:spAutoFit/>
          </a:bodyPr>
          <a:lstStyle/>
          <a:p>
            <a:pPr algn="just"/>
            <a:r>
              <a:rPr lang="cs-CZ" sz="2000" dirty="0">
                <a:cs typeface="Arial" panose="020B0604020202020204" pitchFamily="34" charset="0"/>
              </a:rPr>
              <a:t>V přírodě se kadmium nachází nejčastěji jako příměs v zinkových a olověných rudách. V oxidační zóně ložisek </a:t>
            </a:r>
            <a:r>
              <a:rPr lang="cs-CZ" sz="2000" dirty="0" err="1">
                <a:cs typeface="Arial" panose="020B0604020202020204" pitchFamily="34" charset="0"/>
              </a:rPr>
              <a:t>Zn</a:t>
            </a:r>
            <a:r>
              <a:rPr lang="cs-CZ" sz="2000" dirty="0">
                <a:cs typeface="Arial" panose="020B0604020202020204" pitchFamily="34" charset="0"/>
              </a:rPr>
              <a:t>-rud vznikají také samostatné minerály kadmia (např. </a:t>
            </a:r>
            <a:r>
              <a:rPr lang="cs-CZ" sz="2000" b="1" dirty="0" err="1">
                <a:cs typeface="Arial" panose="020B0604020202020204" pitchFamily="34" charset="0"/>
              </a:rPr>
              <a:t>kadmoselit</a:t>
            </a:r>
            <a:r>
              <a:rPr lang="cs-CZ" sz="2000" dirty="0">
                <a:cs typeface="Arial" panose="020B0604020202020204" pitchFamily="34" charset="0"/>
              </a:rPr>
              <a:t> </a:t>
            </a:r>
            <a:r>
              <a:rPr lang="cs-CZ" sz="2000" dirty="0" err="1">
                <a:cs typeface="Arial" panose="020B0604020202020204" pitchFamily="34" charset="0"/>
              </a:rPr>
              <a:t>CdSe</a:t>
            </a:r>
            <a:r>
              <a:rPr lang="cs-CZ" sz="2000" dirty="0">
                <a:cs typeface="Arial" panose="020B0604020202020204" pitchFamily="34" charset="0"/>
              </a:rPr>
              <a:t>, </a:t>
            </a:r>
            <a:r>
              <a:rPr lang="cs-CZ" sz="2000" b="1" dirty="0" err="1">
                <a:cs typeface="Arial" panose="020B0604020202020204" pitchFamily="34" charset="0"/>
              </a:rPr>
              <a:t>monteponit</a:t>
            </a:r>
            <a:r>
              <a:rPr lang="cs-CZ" sz="2000" dirty="0">
                <a:cs typeface="Arial" panose="020B0604020202020204" pitchFamily="34" charset="0"/>
              </a:rPr>
              <a:t> </a:t>
            </a:r>
            <a:r>
              <a:rPr lang="cs-CZ" sz="2000" dirty="0" err="1">
                <a:cs typeface="Arial" panose="020B0604020202020204" pitchFamily="34" charset="0"/>
              </a:rPr>
              <a:t>CdO</a:t>
            </a:r>
            <a:r>
              <a:rPr lang="cs-CZ" sz="2000" dirty="0">
                <a:cs typeface="Arial" panose="020B0604020202020204" pitchFamily="34" charset="0"/>
              </a:rPr>
              <a:t>, </a:t>
            </a:r>
            <a:r>
              <a:rPr lang="cs-CZ" sz="2000" b="1" dirty="0">
                <a:cs typeface="Arial" panose="020B0604020202020204" pitchFamily="34" charset="0"/>
              </a:rPr>
              <a:t>otavit</a:t>
            </a:r>
            <a:r>
              <a:rPr lang="cs-CZ" sz="2000" dirty="0">
                <a:cs typeface="Arial" panose="020B0604020202020204" pitchFamily="34" charset="0"/>
              </a:rPr>
              <a:t> CdCO</a:t>
            </a:r>
            <a:r>
              <a:rPr lang="cs-CZ" sz="2000" baseline="-25000" dirty="0">
                <a:cs typeface="Arial" panose="020B0604020202020204" pitchFamily="34" charset="0"/>
              </a:rPr>
              <a:t>3</a:t>
            </a:r>
            <a:r>
              <a:rPr lang="cs-CZ" sz="2000" dirty="0">
                <a:cs typeface="Arial" panose="020B0604020202020204" pitchFamily="34" charset="0"/>
              </a:rPr>
              <a:t> nebo </a:t>
            </a:r>
            <a:r>
              <a:rPr lang="cs-CZ" sz="2000" b="1" dirty="0" err="1">
                <a:cs typeface="Arial" panose="020B0604020202020204" pitchFamily="34" charset="0"/>
              </a:rPr>
              <a:t>hawleyit</a:t>
            </a:r>
            <a:r>
              <a:rPr lang="cs-CZ" sz="2000" dirty="0">
                <a:cs typeface="Arial" panose="020B0604020202020204" pitchFamily="34" charset="0"/>
              </a:rPr>
              <a:t> </a:t>
            </a:r>
            <a:r>
              <a:rPr lang="cs-CZ" sz="2000" dirty="0" err="1">
                <a:cs typeface="Arial" panose="020B0604020202020204" pitchFamily="34" charset="0"/>
              </a:rPr>
              <a:t>CdS</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dirty="0">
                <a:cs typeface="Arial" panose="020B0604020202020204" pitchFamily="34" charset="0"/>
              </a:rPr>
              <a:t>Základní surovinou pro výrobu kadmia jsou odpadní produkty po rafinaci zinku, ze kterých se kadmium získává dvěma základními postupy. </a:t>
            </a:r>
          </a:p>
          <a:p>
            <a:pPr algn="just"/>
            <a:r>
              <a:rPr lang="cs-CZ" sz="2000" dirty="0">
                <a:cs typeface="Arial" panose="020B0604020202020204" pitchFamily="34" charset="0"/>
              </a:rPr>
              <a:t>  Při </a:t>
            </a:r>
            <a:r>
              <a:rPr lang="cs-CZ" sz="2000" b="1" dirty="0">
                <a:cs typeface="Arial" panose="020B0604020202020204" pitchFamily="34" charset="0"/>
              </a:rPr>
              <a:t>mokrém postupu </a:t>
            </a:r>
            <a:r>
              <a:rPr lang="cs-CZ" sz="2000" dirty="0">
                <a:cs typeface="Arial" panose="020B0604020202020204" pitchFamily="34" charset="0"/>
              </a:rPr>
              <a:t>se využívá loužení kyselinou sírovou, kadmium přejde do roztoku jako rozpustný síran kademnatý. Hlavní znečišťující příměsi, olovo a měď, zůstávají v nerozpustném zbytku. Z roztoku je poté kadmium vyredukováno práškovým zinkem ve formě kadmiové houby. Kadmiová houba se po promytí opět rozpouští v kyselině sírové, z roztoku se vylučuje kadmium </a:t>
            </a:r>
            <a:r>
              <a:rPr lang="cs-CZ" sz="2000" dirty="0" err="1">
                <a:cs typeface="Arial" panose="020B0604020202020204" pitchFamily="34" charset="0"/>
              </a:rPr>
              <a:t>elektolyticky</a:t>
            </a:r>
            <a:r>
              <a:rPr lang="cs-CZ" sz="2000" dirty="0">
                <a:cs typeface="Arial" panose="020B0604020202020204" pitchFamily="34" charset="0"/>
              </a:rPr>
              <a:t>. Elektrolytické kadmium se vyrábí o čistotě až 99,95%.</a:t>
            </a:r>
          </a:p>
          <a:p>
            <a:pPr algn="just"/>
            <a:r>
              <a:rPr lang="cs-CZ" sz="2000" dirty="0">
                <a:cs typeface="Arial" panose="020B0604020202020204" pitchFamily="34" charset="0"/>
              </a:rPr>
              <a:t>   Druhou možností výroby kadmia je </a:t>
            </a:r>
            <a:r>
              <a:rPr lang="cs-CZ" sz="2000" b="1" dirty="0">
                <a:cs typeface="Arial" panose="020B0604020202020204" pitchFamily="34" charset="0"/>
              </a:rPr>
              <a:t>frakční destilace</a:t>
            </a:r>
            <a:r>
              <a:rPr lang="cs-CZ" sz="2000" dirty="0">
                <a:cs typeface="Arial" panose="020B0604020202020204" pitchFamily="34" charset="0"/>
              </a:rPr>
              <a:t>. Destilace se provádí v litinových retortách za teplot 600-800°C, získaný kondenzát s obsahem kadmia se v redukčním prostředí ještě jednou destiluje. Produktem destilace je surové hutní kadmium, rafinace na čistotu 99,5% se provádí přetavováním pod vrstvou hydroxidu sodného.</a:t>
            </a:r>
          </a:p>
        </p:txBody>
      </p:sp>
    </p:spTree>
    <p:extLst>
      <p:ext uri="{BB962C8B-B14F-4D97-AF65-F5344CB8AC3E}">
        <p14:creationId xmlns:p14="http://schemas.microsoft.com/office/powerpoint/2010/main" val="3247681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1323439"/>
          </a:xfrm>
          <a:prstGeom prst="rect">
            <a:avLst/>
          </a:prstGeom>
        </p:spPr>
        <p:txBody>
          <a:bodyPr wrap="square">
            <a:spAutoFit/>
          </a:bodyPr>
          <a:lstStyle/>
          <a:p>
            <a:r>
              <a:rPr lang="cs-CZ" sz="2000" dirty="0">
                <a:cs typeface="Arial" panose="020B0604020202020204" pitchFamily="34" charset="0"/>
              </a:rPr>
              <a:t>Kadmium se používá k </a:t>
            </a:r>
            <a:r>
              <a:rPr lang="cs-CZ" sz="2000" b="1" dirty="0">
                <a:cs typeface="Arial" panose="020B0604020202020204" pitchFamily="34" charset="0"/>
              </a:rPr>
              <a:t>povrchovému pokovování </a:t>
            </a:r>
            <a:r>
              <a:rPr lang="cs-CZ" sz="2000" dirty="0">
                <a:cs typeface="Arial" panose="020B0604020202020204" pitchFamily="34" charset="0"/>
              </a:rPr>
              <a:t>jiných kovů (především pro železo a jeho slitiny) proti korozi, k výrobě lehko tavitelných slitin, ložiskových kovů s velmi nízkým koeficientem tření a pájek. </a:t>
            </a:r>
          </a:p>
          <a:p>
            <a:pPr algn="just"/>
            <a:r>
              <a:rPr lang="cs-CZ" sz="2000" dirty="0">
                <a:cs typeface="Arial" panose="020B0604020202020204" pitchFamily="34" charset="0"/>
              </a:rPr>
              <a:t>Slitina kadmia se zlatem se využívá ve šperkařství pod názvem </a:t>
            </a:r>
            <a:r>
              <a:rPr lang="cs-CZ" sz="2000" b="1" dirty="0">
                <a:cs typeface="Arial" panose="020B0604020202020204" pitchFamily="34" charset="0"/>
              </a:rPr>
              <a:t>zelené zlato</a:t>
            </a:r>
            <a:r>
              <a:rPr lang="cs-CZ" sz="2000" dirty="0">
                <a:cs typeface="Arial" panose="020B0604020202020204" pitchFamily="34" charset="0"/>
              </a:rPr>
              <a:t>.</a:t>
            </a:r>
          </a:p>
        </p:txBody>
      </p:sp>
      <p:pic>
        <p:nvPicPr>
          <p:cNvPr id="82946"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676400"/>
            <a:ext cx="2843731" cy="213279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52400" y="4267200"/>
            <a:ext cx="8822986" cy="707886"/>
          </a:xfrm>
          <a:prstGeom prst="rect">
            <a:avLst/>
          </a:prstGeom>
        </p:spPr>
        <p:txBody>
          <a:bodyPr wrap="square">
            <a:spAutoFit/>
          </a:bodyPr>
          <a:lstStyle/>
          <a:p>
            <a:r>
              <a:rPr lang="cs-CZ" sz="2000" dirty="0">
                <a:cs typeface="Arial" panose="020B0604020202020204" pitchFamily="34" charset="0"/>
              </a:rPr>
              <a:t>Kadmium je nezbytné pro výrobu </a:t>
            </a:r>
            <a:r>
              <a:rPr lang="cs-CZ" sz="2000" b="1" dirty="0">
                <a:cs typeface="Arial" panose="020B0604020202020204" pitchFamily="34" charset="0"/>
              </a:rPr>
              <a:t>nikl-kadmiových akumulátorů</a:t>
            </a:r>
            <a:r>
              <a:rPr lang="cs-CZ" sz="2000" dirty="0">
                <a:cs typeface="Arial" panose="020B0604020202020204" pitchFamily="34" charset="0"/>
              </a:rPr>
              <a:t>, kde slouží jako materiál pro zápornou elektrodu.</a:t>
            </a:r>
          </a:p>
        </p:txBody>
      </p:sp>
      <p:pic>
        <p:nvPicPr>
          <p:cNvPr id="82950" name="Picture 6" descr="https://upload.wikimedia.org/wikipedia/commons/thumb/4/41/NiCd_various.jpg/330px-NiCd_variou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209800"/>
            <a:ext cx="2095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806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24200"/>
            <a:ext cx="5975303" cy="336110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52400" y="152400"/>
            <a:ext cx="8839200" cy="1323439"/>
          </a:xfrm>
          <a:prstGeom prst="rect">
            <a:avLst/>
          </a:prstGeom>
        </p:spPr>
        <p:txBody>
          <a:bodyPr wrap="square">
            <a:spAutoFit/>
          </a:bodyPr>
          <a:lstStyle/>
          <a:p>
            <a:pPr algn="just"/>
            <a:r>
              <a:rPr lang="cs-CZ" sz="2000" dirty="0">
                <a:cs typeface="Arial" panose="020B0604020202020204" pitchFamily="34" charset="0"/>
              </a:rPr>
              <a:t>Kadmium </a:t>
            </a:r>
            <a:r>
              <a:rPr lang="cs-CZ" sz="2000" u="sng" dirty="0">
                <a:cs typeface="Arial" panose="020B0604020202020204" pitchFamily="34" charset="0"/>
              </a:rPr>
              <a:t>může snadno vstupovat do různých enzymatických reakcí místo zinku</a:t>
            </a:r>
            <a:r>
              <a:rPr lang="cs-CZ" sz="2000" dirty="0">
                <a:cs typeface="Arial" panose="020B0604020202020204" pitchFamily="34" charset="0"/>
              </a:rPr>
              <a:t> a následné biochemické pochody neproběhnou nebo probíhají jiným způsobem. Příkladem je zablokování inzulínového cyklu, které může působit vážné zdravotní komplikace.</a:t>
            </a:r>
          </a:p>
        </p:txBody>
      </p:sp>
      <p:sp>
        <p:nvSpPr>
          <p:cNvPr id="3" name="Obdélník 2"/>
          <p:cNvSpPr/>
          <p:nvPr/>
        </p:nvSpPr>
        <p:spPr>
          <a:xfrm>
            <a:off x="152400" y="1475839"/>
            <a:ext cx="8839200" cy="1323439"/>
          </a:xfrm>
          <a:prstGeom prst="rect">
            <a:avLst/>
          </a:prstGeom>
        </p:spPr>
        <p:txBody>
          <a:bodyPr wrap="square">
            <a:spAutoFit/>
          </a:bodyPr>
          <a:lstStyle/>
          <a:p>
            <a:pPr algn="just"/>
            <a:r>
              <a:rPr lang="cs-CZ" sz="2000" dirty="0">
                <a:cs typeface="Arial" panose="020B0604020202020204" pitchFamily="34" charset="0"/>
              </a:rPr>
              <a:t>  Choroba </a:t>
            </a:r>
            <a:r>
              <a:rPr lang="en-US" sz="2000" b="1" dirty="0" err="1">
                <a:cs typeface="Arial" panose="020B0604020202020204" pitchFamily="34" charset="0"/>
              </a:rPr>
              <a:t>Itai-itai</a:t>
            </a:r>
            <a:r>
              <a:rPr lang="en-US" sz="2000" b="1" dirty="0">
                <a:cs typeface="Arial" panose="020B0604020202020204" pitchFamily="34" charset="0"/>
              </a:rPr>
              <a:t> </a:t>
            </a:r>
            <a:r>
              <a:rPr lang="en-US" sz="2000" dirty="0">
                <a:cs typeface="Arial" panose="020B0604020202020204" pitchFamily="34" charset="0"/>
              </a:rPr>
              <a:t>by</a:t>
            </a:r>
            <a:r>
              <a:rPr lang="cs-CZ" sz="2000" dirty="0">
                <a:cs typeface="Arial" panose="020B0604020202020204" pitchFamily="34" charset="0"/>
              </a:rPr>
              <a:t>la důsledkem </a:t>
            </a:r>
            <a:r>
              <a:rPr lang="cs-CZ" sz="2000" u="sng" dirty="0">
                <a:cs typeface="Arial" panose="020B0604020202020204" pitchFamily="34" charset="0"/>
              </a:rPr>
              <a:t>chronické otravy k</a:t>
            </a:r>
            <a:r>
              <a:rPr lang="en-US" sz="2000" u="sng" dirty="0" err="1">
                <a:cs typeface="Arial" panose="020B0604020202020204" pitchFamily="34" charset="0"/>
              </a:rPr>
              <a:t>admi</a:t>
            </a:r>
            <a:r>
              <a:rPr lang="cs-CZ" sz="2000" u="sng" dirty="0">
                <a:cs typeface="Arial" panose="020B0604020202020204" pitchFamily="34" charset="0"/>
              </a:rPr>
              <a:t>e</a:t>
            </a:r>
            <a:r>
              <a:rPr lang="en-US" sz="2000" u="sng" dirty="0">
                <a:cs typeface="Arial" panose="020B0604020202020204" pitchFamily="34" charset="0"/>
              </a:rPr>
              <a:t>m</a:t>
            </a:r>
            <a:r>
              <a:rPr lang="cs-CZ" sz="2000" u="sng" dirty="0">
                <a:cs typeface="Arial" panose="020B0604020202020204" pitchFamily="34" charset="0"/>
              </a:rPr>
              <a:t> </a:t>
            </a:r>
            <a:r>
              <a:rPr lang="cs-CZ" sz="2000" dirty="0">
                <a:cs typeface="Arial" panose="020B0604020202020204" pitchFamily="34" charset="0"/>
              </a:rPr>
              <a:t>v prefektuře </a:t>
            </a:r>
            <a:r>
              <a:rPr lang="cs-CZ" sz="2000" dirty="0" err="1">
                <a:cs typeface="Arial" panose="020B0604020202020204" pitchFamily="34" charset="0"/>
              </a:rPr>
              <a:t>Toyama</a:t>
            </a:r>
            <a:r>
              <a:rPr lang="cs-CZ" sz="2000" dirty="0">
                <a:cs typeface="Arial" panose="020B0604020202020204" pitchFamily="34" charset="0"/>
              </a:rPr>
              <a:t> v Japonsku. Otrava se projevovala především selháním ledvin a měknutím kostí a byla provázena velkými bolestmi, díky nimž vznikl název pro nemoc. Kadmium se dostávalo z těžebních závodů do řek, jejichž vodou byla zavlažována rýžová pole. </a:t>
            </a:r>
          </a:p>
        </p:txBody>
      </p:sp>
    </p:spTree>
    <p:extLst>
      <p:ext uri="{BB962C8B-B14F-4D97-AF65-F5344CB8AC3E}">
        <p14:creationId xmlns:p14="http://schemas.microsoft.com/office/powerpoint/2010/main" val="2277628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egativity trends | Chemistry.Com.Pk">
            <a:extLst>
              <a:ext uri="{FF2B5EF4-FFF2-40B4-BE49-F238E27FC236}">
                <a16:creationId xmlns:a16="http://schemas.microsoft.com/office/drawing/2014/main" id="{AB551A10-072A-46D3-A266-C94C3E6B8E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09800"/>
            <a:ext cx="7391400" cy="4550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13E4EC8-0106-4A46-BFD8-25374FC12E2D}"/>
              </a:ext>
            </a:extLst>
          </p:cNvPr>
          <p:cNvSpPr txBox="1"/>
          <p:nvPr/>
        </p:nvSpPr>
        <p:spPr>
          <a:xfrm>
            <a:off x="381000" y="381000"/>
            <a:ext cx="2361159" cy="461665"/>
          </a:xfrm>
          <a:prstGeom prst="rect">
            <a:avLst/>
          </a:prstGeom>
          <a:noFill/>
        </p:spPr>
        <p:txBody>
          <a:bodyPr wrap="none" rtlCol="0">
            <a:spAutoFit/>
          </a:bodyPr>
          <a:lstStyle/>
          <a:p>
            <a:r>
              <a:rPr lang="en-US" sz="2400" b="1" dirty="0" err="1"/>
              <a:t>Elektronegativita</a:t>
            </a:r>
            <a:endParaRPr lang="cs-CZ" sz="2400" b="1" dirty="0"/>
          </a:p>
        </p:txBody>
      </p:sp>
      <p:pic>
        <p:nvPicPr>
          <p:cNvPr id="6" name="Obrázek 5">
            <a:extLst>
              <a:ext uri="{FF2B5EF4-FFF2-40B4-BE49-F238E27FC236}">
                <a16:creationId xmlns:a16="http://schemas.microsoft.com/office/drawing/2014/main" id="{029E6B10-AA13-409F-9FFB-411E90246E7F}"/>
              </a:ext>
            </a:extLst>
          </p:cNvPr>
          <p:cNvPicPr>
            <a:picLocks noChangeAspect="1"/>
          </p:cNvPicPr>
          <p:nvPr/>
        </p:nvPicPr>
        <p:blipFill>
          <a:blip r:embed="rId3"/>
          <a:stretch>
            <a:fillRect/>
          </a:stretch>
        </p:blipFill>
        <p:spPr>
          <a:xfrm>
            <a:off x="4203115" y="247936"/>
            <a:ext cx="4712285" cy="2038064"/>
          </a:xfrm>
          <a:prstGeom prst="rect">
            <a:avLst/>
          </a:prstGeom>
        </p:spPr>
      </p:pic>
      <p:sp>
        <p:nvSpPr>
          <p:cNvPr id="2" name="Ovál 1">
            <a:extLst>
              <a:ext uri="{FF2B5EF4-FFF2-40B4-BE49-F238E27FC236}">
                <a16:creationId xmlns:a16="http://schemas.microsoft.com/office/drawing/2014/main" id="{AFA3A881-CDBD-40BA-B212-7F9E82BCCBF9}"/>
              </a:ext>
            </a:extLst>
          </p:cNvPr>
          <p:cNvSpPr/>
          <p:nvPr/>
        </p:nvSpPr>
        <p:spPr>
          <a:xfrm rot="1539745">
            <a:off x="4151511" y="3903781"/>
            <a:ext cx="497682" cy="18285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47451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14300" y="274290"/>
            <a:ext cx="8915400" cy="6309420"/>
          </a:xfrm>
          <a:prstGeom prst="rect">
            <a:avLst/>
          </a:prstGeom>
        </p:spPr>
        <p:txBody>
          <a:bodyPr wrap="square">
            <a:spAutoFit/>
          </a:bodyPr>
          <a:lstStyle/>
          <a:p>
            <a:pPr algn="just"/>
            <a:r>
              <a:rPr lang="cs-CZ" sz="2000" b="1" dirty="0">
                <a:cs typeface="Arial" panose="020B0604020202020204" pitchFamily="34" charset="0"/>
              </a:rPr>
              <a:t>Fluorid kademnatý </a:t>
            </a:r>
            <a:r>
              <a:rPr lang="cs-CZ" sz="2000" dirty="0">
                <a:cs typeface="Arial" panose="020B0604020202020204" pitchFamily="34" charset="0"/>
              </a:rPr>
              <a:t>CdF</a:t>
            </a:r>
            <a:r>
              <a:rPr lang="cs-CZ" sz="2000" baseline="-25000" dirty="0">
                <a:cs typeface="Arial" panose="020B0604020202020204" pitchFamily="34" charset="0"/>
              </a:rPr>
              <a:t>2</a:t>
            </a:r>
            <a:r>
              <a:rPr lang="cs-CZ" sz="2000" dirty="0">
                <a:cs typeface="Arial" panose="020B0604020202020204" pitchFamily="34" charset="0"/>
              </a:rPr>
              <a:t> slouží jako bezkyslíkatý zdroj kadmia ve slitinách a používá se jako činidlo v organické chemii.</a:t>
            </a:r>
            <a:endParaRPr lang="en-US" sz="2000" dirty="0">
              <a:cs typeface="Arial" panose="020B0604020202020204" pitchFamily="34" charset="0"/>
            </a:endParaRPr>
          </a:p>
          <a:p>
            <a:pPr algn="just"/>
            <a:endParaRPr lang="en-US" sz="2000" dirty="0">
              <a:cs typeface="Arial" panose="020B0604020202020204" pitchFamily="34" charset="0"/>
            </a:endParaRPr>
          </a:p>
          <a:p>
            <a:pPr algn="just"/>
            <a:endParaRPr lang="en-US" sz="2000" dirty="0">
              <a:cs typeface="Arial" panose="020B0604020202020204" pitchFamily="34" charset="0"/>
            </a:endParaRPr>
          </a:p>
          <a:p>
            <a:pPr algn="just"/>
            <a:endParaRPr lang="en-US" sz="2000" dirty="0">
              <a:cs typeface="Arial" panose="020B0604020202020204" pitchFamily="34" charset="0"/>
            </a:endParaRPr>
          </a:p>
          <a:p>
            <a:pPr algn="just"/>
            <a:r>
              <a:rPr lang="cs-CZ" sz="2000" dirty="0">
                <a:cs typeface="Arial" panose="020B0604020202020204" pitchFamily="34" charset="0"/>
              </a:rPr>
              <a:t> </a:t>
            </a:r>
          </a:p>
          <a:p>
            <a:pPr algn="just"/>
            <a:endParaRPr lang="en-US" sz="800" b="1" dirty="0">
              <a:cs typeface="Arial" panose="020B0604020202020204" pitchFamily="34" charset="0"/>
            </a:endParaRPr>
          </a:p>
          <a:p>
            <a:pPr algn="just"/>
            <a:endParaRPr lang="en-US" sz="2000" b="1" dirty="0">
              <a:cs typeface="Arial" panose="020B0604020202020204" pitchFamily="34" charset="0"/>
            </a:endParaRPr>
          </a:p>
          <a:p>
            <a:pPr algn="just"/>
            <a:r>
              <a:rPr lang="cs-CZ" sz="2000" b="1" dirty="0">
                <a:cs typeface="Arial" panose="020B0604020202020204" pitchFamily="34" charset="0"/>
              </a:rPr>
              <a:t>Chlorid kademnatý </a:t>
            </a:r>
            <a:r>
              <a:rPr lang="cs-CZ" sz="2000" dirty="0">
                <a:cs typeface="Arial" panose="020B0604020202020204" pitchFamily="34" charset="0"/>
              </a:rPr>
              <a:t>CdCl</a:t>
            </a:r>
            <a:r>
              <a:rPr lang="cs-CZ" sz="2000" baseline="-25000" dirty="0">
                <a:cs typeface="Arial" panose="020B0604020202020204" pitchFamily="34" charset="0"/>
              </a:rPr>
              <a:t>2</a:t>
            </a:r>
            <a:r>
              <a:rPr lang="cs-CZ" sz="2000" dirty="0">
                <a:cs typeface="Arial" panose="020B0604020202020204" pitchFamily="34" charset="0"/>
              </a:rPr>
              <a:t> je výchozí látkou pro přípravu organokovových sloučenin kadmia. </a:t>
            </a:r>
            <a:endParaRPr lang="en-US" sz="2000" dirty="0">
              <a:cs typeface="Arial" panose="020B0604020202020204" pitchFamily="34" charset="0"/>
            </a:endParaRPr>
          </a:p>
          <a:p>
            <a:pPr algn="just"/>
            <a:endParaRPr lang="cs-CZ" sz="800"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r>
              <a:rPr lang="cs-CZ" sz="2000" b="1" dirty="0">
                <a:cs typeface="Arial" panose="020B0604020202020204" pitchFamily="34" charset="0"/>
              </a:rPr>
              <a:t>Oxid kademnatý </a:t>
            </a:r>
            <a:r>
              <a:rPr lang="cs-CZ" sz="2000" dirty="0" err="1">
                <a:cs typeface="Arial" panose="020B0604020202020204" pitchFamily="34" charset="0"/>
              </a:rPr>
              <a:t>CdO</a:t>
            </a:r>
            <a:r>
              <a:rPr lang="cs-CZ" sz="2000" dirty="0">
                <a:cs typeface="Arial" panose="020B0604020202020204" pitchFamily="34" charset="0"/>
              </a:rPr>
              <a:t> je jako červený pigment součástí keramických glazur. </a:t>
            </a:r>
          </a:p>
          <a:p>
            <a:pPr algn="just"/>
            <a:endParaRPr lang="en-US" sz="8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p:txBody>
      </p:sp>
      <p:pic>
        <p:nvPicPr>
          <p:cNvPr id="7170" name="Picture 2" descr="WebElements Periodic Table » Cadmium » cadmium oxide">
            <a:extLst>
              <a:ext uri="{FF2B5EF4-FFF2-40B4-BE49-F238E27FC236}">
                <a16:creationId xmlns:a16="http://schemas.microsoft.com/office/drawing/2014/main" id="{0CFAA4D1-29C8-4376-97E1-4A366EF0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623" y="5181600"/>
            <a:ext cx="2073809" cy="15553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hemistry: Cadmium chloride">
            <a:extLst>
              <a:ext uri="{FF2B5EF4-FFF2-40B4-BE49-F238E27FC236}">
                <a16:creationId xmlns:a16="http://schemas.microsoft.com/office/drawing/2014/main" id="{32B1C819-6D6E-4F0D-9870-9FC1A4F66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623" y="3124200"/>
            <a:ext cx="2237317"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admium Chloride; CdCl2">
            <a:extLst>
              <a:ext uri="{FF2B5EF4-FFF2-40B4-BE49-F238E27FC236}">
                <a16:creationId xmlns:a16="http://schemas.microsoft.com/office/drawing/2014/main" id="{C3857E87-16B0-4C19-84C9-1ECC5584D4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1066" y="3160160"/>
            <a:ext cx="2282638"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ebElements Periodic Table » Cadmium » cadmium difluoride">
            <a:extLst>
              <a:ext uri="{FF2B5EF4-FFF2-40B4-BE49-F238E27FC236}">
                <a16:creationId xmlns:a16="http://schemas.microsoft.com/office/drawing/2014/main" id="{1D8796B5-51BB-4C5B-BAF1-A5E48740D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1066" y="609600"/>
            <a:ext cx="2484676" cy="186350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admium fluoride - Wikipedia">
            <a:extLst>
              <a:ext uri="{FF2B5EF4-FFF2-40B4-BE49-F238E27FC236}">
                <a16:creationId xmlns:a16="http://schemas.microsoft.com/office/drawing/2014/main" id="{F0782D07-2DC4-42C8-88BC-7182C82EE7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824543"/>
            <a:ext cx="1484824" cy="150679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admium oxide - Wikidata">
            <a:extLst>
              <a:ext uri="{FF2B5EF4-FFF2-40B4-BE49-F238E27FC236}">
                <a16:creationId xmlns:a16="http://schemas.microsoft.com/office/drawing/2014/main" id="{9122995D-5DF2-4A51-8598-615788B75F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5178175"/>
            <a:ext cx="1468228" cy="155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526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Se structures, cubic and wurtzite | Download Scientific ...">
            <a:extLst>
              <a:ext uri="{FF2B5EF4-FFF2-40B4-BE49-F238E27FC236}">
                <a16:creationId xmlns:a16="http://schemas.microsoft.com/office/drawing/2014/main" id="{9B9D1172-81E5-4280-9DF4-CD63509E8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7991" y="4425711"/>
            <a:ext cx="4267200" cy="234248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Bioleaching Cadmium Sulfide">
            <a:extLst>
              <a:ext uri="{FF2B5EF4-FFF2-40B4-BE49-F238E27FC236}">
                <a16:creationId xmlns:a16="http://schemas.microsoft.com/office/drawing/2014/main" id="{DD75AA5A-0331-45B5-8B93-A95B1750A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425711"/>
            <a:ext cx="2895600" cy="2279726"/>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a:extLst>
              <a:ext uri="{FF2B5EF4-FFF2-40B4-BE49-F238E27FC236}">
                <a16:creationId xmlns:a16="http://schemas.microsoft.com/office/drawing/2014/main" id="{904FE133-7DC6-419F-9AE9-1B0997B1E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999" y="1755892"/>
            <a:ext cx="4791983" cy="2669819"/>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09F346FA-DB0C-4567-8F7F-9AAFCD48EFD2}"/>
              </a:ext>
            </a:extLst>
          </p:cNvPr>
          <p:cNvPicPr>
            <a:picLocks noChangeAspect="1"/>
          </p:cNvPicPr>
          <p:nvPr/>
        </p:nvPicPr>
        <p:blipFill>
          <a:blip r:embed="rId5"/>
          <a:stretch>
            <a:fillRect/>
          </a:stretch>
        </p:blipFill>
        <p:spPr>
          <a:xfrm>
            <a:off x="173246" y="2038889"/>
            <a:ext cx="1383158" cy="2183476"/>
          </a:xfrm>
          <a:prstGeom prst="rect">
            <a:avLst/>
          </a:prstGeom>
        </p:spPr>
      </p:pic>
      <p:pic>
        <p:nvPicPr>
          <p:cNvPr id="18434" name="Picture 2" descr="Category:Photographs by Wilco Oelen - Wikimedia Commons">
            <a:extLst>
              <a:ext uri="{FF2B5EF4-FFF2-40B4-BE49-F238E27FC236}">
                <a16:creationId xmlns:a16="http://schemas.microsoft.com/office/drawing/2014/main" id="{F87004DA-AC87-490A-9D21-E39D005183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622" y="1871609"/>
            <a:ext cx="1749671" cy="233289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DE12CC48-6451-42FB-B4B9-5136CA08F91C}"/>
              </a:ext>
            </a:extLst>
          </p:cNvPr>
          <p:cNvSpPr txBox="1"/>
          <p:nvPr/>
        </p:nvSpPr>
        <p:spPr>
          <a:xfrm>
            <a:off x="173246" y="326053"/>
            <a:ext cx="8742155" cy="1446550"/>
          </a:xfrm>
          <a:prstGeom prst="rect">
            <a:avLst/>
          </a:prstGeom>
          <a:noFill/>
        </p:spPr>
        <p:txBody>
          <a:bodyPr wrap="square">
            <a:spAutoFit/>
          </a:bodyPr>
          <a:lstStyle/>
          <a:p>
            <a:pPr algn="just"/>
            <a:r>
              <a:rPr lang="cs-CZ" sz="2000" b="1" dirty="0">
                <a:cs typeface="Arial" panose="020B0604020202020204" pitchFamily="34" charset="0"/>
              </a:rPr>
              <a:t>Sulfid kademnatý</a:t>
            </a:r>
            <a:r>
              <a:rPr lang="cs-CZ" sz="2000" dirty="0">
                <a:cs typeface="Arial" panose="020B0604020202020204" pitchFamily="34" charset="0"/>
              </a:rPr>
              <a:t> </a:t>
            </a:r>
            <a:r>
              <a:rPr lang="cs-CZ" sz="2000" dirty="0" err="1">
                <a:cs typeface="Arial" panose="020B0604020202020204" pitchFamily="34" charset="0"/>
              </a:rPr>
              <a:t>CdS</a:t>
            </a:r>
            <a:r>
              <a:rPr lang="cs-CZ" sz="2000" dirty="0">
                <a:cs typeface="Arial" panose="020B0604020202020204" pitchFamily="34" charset="0"/>
              </a:rPr>
              <a:t> </a:t>
            </a:r>
            <a:r>
              <a:rPr lang="cs-CZ" sz="2000" i="1" dirty="0">
                <a:cs typeface="Arial" panose="020B0604020202020204" pitchFamily="34" charset="0"/>
              </a:rPr>
              <a:t>(kadmiová žluť)</a:t>
            </a:r>
            <a:r>
              <a:rPr lang="cs-CZ" sz="2000" dirty="0">
                <a:cs typeface="Arial" panose="020B0604020202020204" pitchFamily="34" charset="0"/>
              </a:rPr>
              <a:t> se používá jako žlutý pigment. Uplatnění má i při výrobě CRT televizních obrazovek, kde je součástí luminoforů v množstvích do 5 %. </a:t>
            </a:r>
          </a:p>
          <a:p>
            <a:pPr algn="just"/>
            <a:endParaRPr lang="en-US" sz="800" b="1" dirty="0">
              <a:cs typeface="Arial" panose="020B0604020202020204" pitchFamily="34" charset="0"/>
            </a:endParaRPr>
          </a:p>
          <a:p>
            <a:pPr algn="just"/>
            <a:r>
              <a:rPr lang="cs-CZ" sz="2000" b="1" dirty="0" err="1">
                <a:cs typeface="Arial" panose="020B0604020202020204" pitchFamily="34" charset="0"/>
              </a:rPr>
              <a:t>Sulfoselenid</a:t>
            </a:r>
            <a:r>
              <a:rPr lang="cs-CZ" sz="2000" b="1" dirty="0">
                <a:cs typeface="Arial" panose="020B0604020202020204" pitchFamily="34" charset="0"/>
              </a:rPr>
              <a:t> kademnatý </a:t>
            </a:r>
            <a:r>
              <a:rPr lang="cs-CZ" sz="2000" dirty="0" err="1">
                <a:cs typeface="Arial" panose="020B0604020202020204" pitchFamily="34" charset="0"/>
              </a:rPr>
              <a:t>CdSSe</a:t>
            </a:r>
            <a:r>
              <a:rPr lang="cs-CZ" sz="2000" dirty="0">
                <a:cs typeface="Arial" panose="020B0604020202020204" pitchFamily="34" charset="0"/>
              </a:rPr>
              <a:t> slouží jako oranžový pigment. </a:t>
            </a:r>
          </a:p>
        </p:txBody>
      </p:sp>
    </p:spTree>
    <p:extLst>
      <p:ext uri="{BB962C8B-B14F-4D97-AF65-F5344CB8AC3E}">
        <p14:creationId xmlns:p14="http://schemas.microsoft.com/office/powerpoint/2010/main" val="3649448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FC6ED31-5B7A-49A3-951E-A5E7ECB09C22}"/>
              </a:ext>
            </a:extLst>
          </p:cNvPr>
          <p:cNvSpPr txBox="1"/>
          <p:nvPr/>
        </p:nvSpPr>
        <p:spPr>
          <a:xfrm>
            <a:off x="152400" y="304800"/>
            <a:ext cx="8839200" cy="400110"/>
          </a:xfrm>
          <a:prstGeom prst="rect">
            <a:avLst/>
          </a:prstGeom>
          <a:noFill/>
        </p:spPr>
        <p:txBody>
          <a:bodyPr wrap="square">
            <a:spAutoFit/>
          </a:bodyPr>
          <a:lstStyle/>
          <a:p>
            <a:pPr algn="just"/>
            <a:r>
              <a:rPr lang="cs-CZ" sz="2000" b="1" dirty="0">
                <a:cs typeface="Arial" panose="020B0604020202020204" pitchFamily="34" charset="0"/>
              </a:rPr>
              <a:t>Tellurid kademna</a:t>
            </a:r>
            <a:r>
              <a:rPr lang="cs-CZ" sz="2000" dirty="0">
                <a:cs typeface="Arial" panose="020B0604020202020204" pitchFamily="34" charset="0"/>
              </a:rPr>
              <a:t>tý </a:t>
            </a:r>
            <a:r>
              <a:rPr lang="cs-CZ" sz="2000" dirty="0" err="1">
                <a:cs typeface="Arial" panose="020B0604020202020204" pitchFamily="34" charset="0"/>
              </a:rPr>
              <a:t>CdTe</a:t>
            </a:r>
            <a:r>
              <a:rPr lang="cs-CZ" sz="2000" dirty="0">
                <a:cs typeface="Arial" panose="020B0604020202020204" pitchFamily="34" charset="0"/>
              </a:rPr>
              <a:t> slouží k výrobě solárních článků.</a:t>
            </a:r>
            <a:endParaRPr lang="en-US" sz="2000" dirty="0">
              <a:cs typeface="Arial" panose="020B0604020202020204" pitchFamily="34" charset="0"/>
            </a:endParaRPr>
          </a:p>
        </p:txBody>
      </p:sp>
      <p:pic>
        <p:nvPicPr>
          <p:cNvPr id="6146" name="Picture 2" descr="Cadmium telluride - Wikipedia">
            <a:extLst>
              <a:ext uri="{FF2B5EF4-FFF2-40B4-BE49-F238E27FC236}">
                <a16:creationId xmlns:a16="http://schemas.microsoft.com/office/drawing/2014/main" id="{DE4D63F6-860A-428D-A162-129F2B63DF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828063"/>
            <a:ext cx="1643539" cy="14957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terials Used in Solar Cells">
            <a:extLst>
              <a:ext uri="{FF2B5EF4-FFF2-40B4-BE49-F238E27FC236}">
                <a16:creationId xmlns:a16="http://schemas.microsoft.com/office/drawing/2014/main" id="{58BB1BB4-E7AA-41BD-9434-8B373D184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789580"/>
            <a:ext cx="3124200" cy="163460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DCCD27A5-BC37-4A45-B07C-0C64F5651950}"/>
              </a:ext>
            </a:extLst>
          </p:cNvPr>
          <p:cNvPicPr>
            <a:picLocks noChangeAspect="1"/>
          </p:cNvPicPr>
          <p:nvPr/>
        </p:nvPicPr>
        <p:blipFill>
          <a:blip r:embed="rId4"/>
          <a:stretch>
            <a:fillRect/>
          </a:stretch>
        </p:blipFill>
        <p:spPr>
          <a:xfrm>
            <a:off x="1295400" y="892545"/>
            <a:ext cx="1752600" cy="1562459"/>
          </a:xfrm>
          <a:prstGeom prst="rect">
            <a:avLst/>
          </a:prstGeom>
        </p:spPr>
      </p:pic>
      <p:sp>
        <p:nvSpPr>
          <p:cNvPr id="14" name="TextovéPole 13">
            <a:extLst>
              <a:ext uri="{FF2B5EF4-FFF2-40B4-BE49-F238E27FC236}">
                <a16:creationId xmlns:a16="http://schemas.microsoft.com/office/drawing/2014/main" id="{BF0E18DD-52F7-493F-B2D3-91E96F5C7E09}"/>
              </a:ext>
            </a:extLst>
          </p:cNvPr>
          <p:cNvSpPr txBox="1"/>
          <p:nvPr/>
        </p:nvSpPr>
        <p:spPr>
          <a:xfrm>
            <a:off x="152400" y="2895600"/>
            <a:ext cx="8839200" cy="3600986"/>
          </a:xfrm>
          <a:prstGeom prst="rect">
            <a:avLst/>
          </a:prstGeom>
          <a:noFill/>
        </p:spPr>
        <p:txBody>
          <a:bodyPr wrap="square">
            <a:spAutoFit/>
          </a:bodyPr>
          <a:lstStyle/>
          <a:p>
            <a:pPr algn="just"/>
            <a:r>
              <a:rPr lang="cs-CZ" sz="2000" b="1" dirty="0">
                <a:cs typeface="Arial" panose="020B0604020202020204" pitchFamily="34" charset="0"/>
              </a:rPr>
              <a:t>Hydroxid kademnatý </a:t>
            </a:r>
            <a:r>
              <a:rPr lang="cs-CZ" sz="2000" dirty="0">
                <a:cs typeface="Arial" panose="020B0604020202020204" pitchFamily="34" charset="0"/>
              </a:rPr>
              <a:t>Cd(OH)</a:t>
            </a:r>
            <a:r>
              <a:rPr lang="cs-CZ" sz="2000" baseline="-25000" dirty="0">
                <a:cs typeface="Arial" panose="020B0604020202020204" pitchFamily="34" charset="0"/>
              </a:rPr>
              <a:t>2</a:t>
            </a:r>
            <a:r>
              <a:rPr lang="cs-CZ" sz="2000" dirty="0">
                <a:cs typeface="Arial" panose="020B0604020202020204" pitchFamily="34" charset="0"/>
              </a:rPr>
              <a:t> je elektrolytem v Ni-Cd článcích. </a:t>
            </a:r>
          </a:p>
          <a:p>
            <a:pPr algn="just"/>
            <a:endParaRPr lang="en-US" sz="800" b="1" dirty="0">
              <a:cs typeface="Arial" panose="020B0604020202020204" pitchFamily="34" charset="0"/>
            </a:endParaRPr>
          </a:p>
          <a:p>
            <a:pPr algn="just"/>
            <a:r>
              <a:rPr lang="cs-CZ" sz="2000" b="1" dirty="0">
                <a:cs typeface="Arial" panose="020B0604020202020204" pitchFamily="34" charset="0"/>
              </a:rPr>
              <a:t>Kyanid kademnatý </a:t>
            </a:r>
            <a:r>
              <a:rPr lang="cs-CZ" sz="2000" dirty="0">
                <a:cs typeface="Arial" panose="020B0604020202020204" pitchFamily="34" charset="0"/>
              </a:rPr>
              <a:t>Cd(CN)</a:t>
            </a:r>
            <a:r>
              <a:rPr lang="cs-CZ" sz="2000" baseline="-25000" dirty="0">
                <a:cs typeface="Arial" panose="020B0604020202020204" pitchFamily="34" charset="0"/>
              </a:rPr>
              <a:t>2</a:t>
            </a:r>
            <a:r>
              <a:rPr lang="cs-CZ" sz="2000" dirty="0">
                <a:cs typeface="Arial" panose="020B0604020202020204" pitchFamily="34" charset="0"/>
              </a:rPr>
              <a:t> je složkou lázní pro galvanické pokadmiování. </a:t>
            </a:r>
          </a:p>
          <a:p>
            <a:pPr algn="just"/>
            <a:endParaRPr lang="en-US" sz="800" b="1" dirty="0">
              <a:cs typeface="Arial" panose="020B0604020202020204" pitchFamily="34" charset="0"/>
            </a:endParaRPr>
          </a:p>
          <a:p>
            <a:pPr algn="just"/>
            <a:r>
              <a:rPr lang="cs-CZ" sz="2000" b="1" dirty="0">
                <a:cs typeface="Arial" panose="020B0604020202020204" pitchFamily="34" charset="0"/>
              </a:rPr>
              <a:t>Dusičnan kademnatý </a:t>
            </a:r>
            <a:r>
              <a:rPr lang="cs-CZ" sz="2000" dirty="0">
                <a:cs typeface="Arial" panose="020B0604020202020204" pitchFamily="34" charset="0"/>
              </a:rPr>
              <a:t>Cd(NO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se používal jako pyrotechnický osvětlovací zdroj. </a:t>
            </a:r>
          </a:p>
          <a:p>
            <a:pPr algn="just"/>
            <a:endParaRPr lang="en-US" sz="800" b="1" dirty="0">
              <a:cs typeface="Arial" panose="020B0604020202020204" pitchFamily="34" charset="0"/>
            </a:endParaRPr>
          </a:p>
          <a:p>
            <a:pPr algn="just"/>
            <a:r>
              <a:rPr lang="cs-CZ" sz="2000" b="1" dirty="0">
                <a:cs typeface="Arial" panose="020B0604020202020204" pitchFamily="34" charset="0"/>
              </a:rPr>
              <a:t>Síran kademnatý </a:t>
            </a:r>
            <a:r>
              <a:rPr lang="cs-CZ" sz="2000" dirty="0">
                <a:cs typeface="Arial" panose="020B0604020202020204" pitchFamily="34" charset="0"/>
              </a:rPr>
              <a:t>CdSO</a:t>
            </a:r>
            <a:r>
              <a:rPr lang="cs-CZ" sz="2000" baseline="-25000" dirty="0">
                <a:cs typeface="Arial" panose="020B0604020202020204" pitchFamily="34" charset="0"/>
              </a:rPr>
              <a:t>4</a:t>
            </a:r>
            <a:r>
              <a:rPr lang="cs-CZ" sz="2000" dirty="0">
                <a:cs typeface="Arial" panose="020B0604020202020204" pitchFamily="34" charset="0"/>
              </a:rPr>
              <a:t> se používal k výrobě luminoforů v zářivkách a je součástí elektrolytu Westonova normálového článku. </a:t>
            </a:r>
          </a:p>
          <a:p>
            <a:pPr algn="just"/>
            <a:endParaRPr lang="en-US" sz="800" b="1" dirty="0">
              <a:cs typeface="Arial" panose="020B0604020202020204" pitchFamily="34" charset="0"/>
            </a:endParaRPr>
          </a:p>
          <a:p>
            <a:pPr algn="just"/>
            <a:r>
              <a:rPr lang="cs-CZ" sz="2000" b="1" dirty="0">
                <a:cs typeface="Arial" panose="020B0604020202020204" pitchFamily="34" charset="0"/>
              </a:rPr>
              <a:t>Chroman kademnatý </a:t>
            </a:r>
            <a:r>
              <a:rPr lang="cs-CZ" sz="2000" dirty="0">
                <a:cs typeface="Arial" panose="020B0604020202020204" pitchFamily="34" charset="0"/>
              </a:rPr>
              <a:t>CdCrO</a:t>
            </a:r>
            <a:r>
              <a:rPr lang="cs-CZ" sz="2000" baseline="-25000" dirty="0">
                <a:cs typeface="Arial" panose="020B0604020202020204" pitchFamily="34" charset="0"/>
              </a:rPr>
              <a:t>4</a:t>
            </a:r>
            <a:r>
              <a:rPr lang="cs-CZ" sz="2000" dirty="0">
                <a:cs typeface="Arial" panose="020B0604020202020204" pitchFamily="34" charset="0"/>
              </a:rPr>
              <a:t> se používá jako inhibitor koroze. </a:t>
            </a:r>
          </a:p>
          <a:p>
            <a:pPr algn="just"/>
            <a:endParaRPr lang="en-US" sz="800" b="1" dirty="0">
              <a:cs typeface="Arial" panose="020B0604020202020204" pitchFamily="34" charset="0"/>
            </a:endParaRPr>
          </a:p>
          <a:p>
            <a:pPr algn="just"/>
            <a:r>
              <a:rPr lang="cs-CZ" sz="2000" b="1" dirty="0">
                <a:cs typeface="Arial" panose="020B0604020202020204" pitchFamily="34" charset="0"/>
              </a:rPr>
              <a:t>Wolframan kademnatý </a:t>
            </a:r>
            <a:r>
              <a:rPr lang="cs-CZ" sz="2000" dirty="0">
                <a:cs typeface="Arial" panose="020B0604020202020204" pitchFamily="34" charset="0"/>
              </a:rPr>
              <a:t>CdWO</a:t>
            </a:r>
            <a:r>
              <a:rPr lang="cs-CZ" sz="2000" baseline="-25000" dirty="0">
                <a:cs typeface="Arial" panose="020B0604020202020204" pitchFamily="34" charset="0"/>
              </a:rPr>
              <a:t>4</a:t>
            </a:r>
            <a:r>
              <a:rPr lang="cs-CZ" sz="2000" dirty="0">
                <a:cs typeface="Arial" panose="020B0604020202020204" pitchFamily="34" charset="0"/>
              </a:rPr>
              <a:t> slouží k výrobě detektorů gama záření.</a:t>
            </a:r>
            <a:endParaRPr lang="en-US" sz="2000" dirty="0">
              <a:cs typeface="Arial" panose="020B0604020202020204" pitchFamily="34" charset="0"/>
            </a:endParaRPr>
          </a:p>
          <a:p>
            <a:pPr algn="just"/>
            <a:endParaRPr lang="en-US" sz="800" dirty="0">
              <a:cs typeface="Arial" panose="020B0604020202020204" pitchFamily="34" charset="0"/>
            </a:endParaRPr>
          </a:p>
          <a:p>
            <a:pPr algn="just"/>
            <a:r>
              <a:rPr lang="cs-CZ" sz="2000" b="1" dirty="0">
                <a:cs typeface="Arial" panose="020B0604020202020204" pitchFamily="34" charset="0"/>
              </a:rPr>
              <a:t>Arsenid kademnatý</a:t>
            </a:r>
            <a:r>
              <a:rPr lang="cs-CZ" sz="2000" dirty="0">
                <a:cs typeface="Arial" panose="020B0604020202020204" pitchFamily="34" charset="0"/>
              </a:rPr>
              <a:t> </a:t>
            </a:r>
            <a:r>
              <a:rPr lang="cs-CZ" sz="2000" dirty="0" err="1">
                <a:cs typeface="Arial" panose="020B0604020202020204" pitchFamily="34" charset="0"/>
              </a:rPr>
              <a:t>CdAs</a:t>
            </a:r>
            <a:r>
              <a:rPr lang="cs-CZ" sz="2000" dirty="0">
                <a:cs typeface="Arial" panose="020B0604020202020204" pitchFamily="34" charset="0"/>
              </a:rPr>
              <a:t> se používá jako detektor infračerveného záření.</a:t>
            </a:r>
            <a:endParaRPr lang="cs-CZ" sz="2000" dirty="0"/>
          </a:p>
          <a:p>
            <a:pPr algn="just"/>
            <a:r>
              <a:rPr lang="cs-CZ" sz="2000" dirty="0">
                <a:cs typeface="Arial" panose="020B0604020202020204" pitchFamily="34" charset="0"/>
              </a:rPr>
              <a:t> </a:t>
            </a:r>
          </a:p>
        </p:txBody>
      </p:sp>
    </p:spTree>
    <p:extLst>
      <p:ext uri="{BB962C8B-B14F-4D97-AF65-F5344CB8AC3E}">
        <p14:creationId xmlns:p14="http://schemas.microsoft.com/office/powerpoint/2010/main" val="2160675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76200" y="152400"/>
            <a:ext cx="8991600" cy="5878532"/>
          </a:xfrm>
          <a:prstGeom prst="rect">
            <a:avLst/>
          </a:prstGeom>
        </p:spPr>
        <p:txBody>
          <a:bodyPr wrap="square">
            <a:spAutoFit/>
          </a:bodyPr>
          <a:lstStyle/>
          <a:p>
            <a:pPr algn="ctr"/>
            <a:r>
              <a:rPr lang="cs-CZ" sz="2800" b="1" dirty="0">
                <a:cs typeface="Arial" panose="020B0604020202020204" pitchFamily="34" charset="0"/>
              </a:rPr>
              <a:t>Rtuť</a:t>
            </a:r>
            <a:r>
              <a:rPr lang="cs-CZ" sz="2800" dirty="0">
                <a:cs typeface="Arial" panose="020B0604020202020204" pitchFamily="34" charset="0"/>
              </a:rPr>
              <a:t> </a:t>
            </a:r>
          </a:p>
          <a:p>
            <a:endParaRPr lang="cs-CZ" sz="800" dirty="0">
              <a:cs typeface="Arial" panose="020B0604020202020204" pitchFamily="34" charset="0"/>
            </a:endParaRPr>
          </a:p>
          <a:p>
            <a:r>
              <a:rPr lang="cs-CZ" sz="2000" dirty="0">
                <a:cs typeface="Arial" panose="020B0604020202020204" pitchFamily="34" charset="0"/>
              </a:rPr>
              <a:t>je stříbrobílý, velmi lesklý, </a:t>
            </a:r>
            <a:r>
              <a:rPr lang="cs-CZ" sz="2000" u="sng" dirty="0">
                <a:cs typeface="Arial" panose="020B0604020202020204" pitchFamily="34" charset="0"/>
              </a:rPr>
              <a:t>za normální teploty kapalný kov</a:t>
            </a:r>
            <a:r>
              <a:rPr lang="cs-CZ" sz="2000" dirty="0">
                <a:cs typeface="Arial" panose="020B0604020202020204" pitchFamily="34" charset="0"/>
              </a:rPr>
              <a:t>, v tuhém stavu krystaluje v trigonální nebo hexagonální soustavě. Za normální teploty dobře reaguje s chlorem, s řadou kovů (sodík, draslík, měď, zinek, stříbro, kadmium, cín, zlato, olovo) tvoří slitiny - </a:t>
            </a:r>
            <a:r>
              <a:rPr lang="cs-CZ" sz="2000" b="1" dirty="0">
                <a:cs typeface="Arial" panose="020B0604020202020204" pitchFamily="34" charset="0"/>
              </a:rPr>
              <a:t>amalgámy</a:t>
            </a:r>
            <a:r>
              <a:rPr lang="cs-CZ" sz="2000" dirty="0">
                <a:cs typeface="Arial" panose="020B0604020202020204" pitchFamily="34" charset="0"/>
              </a:rPr>
              <a:t>. Na suchém vzduchu je rtuť stálá, vlivem vlhkosti se rychle oxiduje na </a:t>
            </a:r>
            <a:r>
              <a:rPr lang="cs-CZ" sz="2000" dirty="0" err="1">
                <a:cs typeface="Arial" panose="020B0604020202020204" pitchFamily="34" charset="0"/>
              </a:rPr>
              <a:t>HgO</a:t>
            </a:r>
            <a:r>
              <a:rPr lang="cs-CZ" sz="2000" dirty="0">
                <a:cs typeface="Arial" panose="020B0604020202020204" pitchFamily="34" charset="0"/>
              </a:rPr>
              <a:t>. </a:t>
            </a:r>
          </a:p>
          <a:p>
            <a:r>
              <a:rPr lang="cs-CZ" sz="2000" dirty="0">
                <a:cs typeface="Arial" panose="020B0604020202020204" pitchFamily="34" charset="0"/>
              </a:rPr>
              <a:t>Dobře se rozpouští ve zředěné kyselině dusičné za vzniku dusičnanu rtuťného, s koncentrovanou kyselinou reaguje za vzniku dusičnanu rtuťnatého:</a:t>
            </a:r>
          </a:p>
          <a:p>
            <a:pPr algn="ctr"/>
            <a:r>
              <a:rPr lang="cs-CZ" sz="2000" dirty="0">
                <a:cs typeface="Arial" panose="020B0604020202020204" pitchFamily="34" charset="0"/>
              </a:rPr>
              <a:t>6Hg + 8HNO</a:t>
            </a:r>
            <a:r>
              <a:rPr lang="cs-CZ" sz="2000" baseline="-25000" dirty="0">
                <a:cs typeface="Arial" panose="020B0604020202020204" pitchFamily="34" charset="0"/>
              </a:rPr>
              <a:t>3</a:t>
            </a:r>
            <a:r>
              <a:rPr lang="cs-CZ" sz="2000" dirty="0">
                <a:cs typeface="Arial" panose="020B0604020202020204" pitchFamily="34" charset="0"/>
              </a:rPr>
              <a:t> → 3Hg</a:t>
            </a:r>
            <a:r>
              <a:rPr lang="cs-CZ" sz="2000" baseline="-25000" dirty="0">
                <a:cs typeface="Arial" panose="020B0604020202020204" pitchFamily="34" charset="0"/>
              </a:rPr>
              <a:t>2</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+ 2NO + 4H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err="1">
                <a:cs typeface="Arial" panose="020B0604020202020204" pitchFamily="34" charset="0"/>
              </a:rPr>
              <a:t>Hg</a:t>
            </a:r>
            <a:r>
              <a:rPr lang="cs-CZ" sz="2000" dirty="0">
                <a:cs typeface="Arial" panose="020B0604020202020204" pitchFamily="34" charset="0"/>
              </a:rPr>
              <a:t> + 4HNO</a:t>
            </a:r>
            <a:r>
              <a:rPr lang="cs-CZ" sz="2000" baseline="-25000" dirty="0">
                <a:cs typeface="Arial" panose="020B0604020202020204" pitchFamily="34" charset="0"/>
              </a:rPr>
              <a:t>3</a:t>
            </a:r>
            <a:r>
              <a:rPr lang="cs-CZ" sz="2000" dirty="0">
                <a:cs typeface="Arial" panose="020B0604020202020204" pitchFamily="34" charset="0"/>
              </a:rPr>
              <a:t> → </a:t>
            </a:r>
            <a:r>
              <a:rPr lang="cs-CZ" sz="2000" dirty="0" err="1">
                <a:cs typeface="Arial" panose="020B0604020202020204" pitchFamily="34" charset="0"/>
              </a:rPr>
              <a:t>Hg</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+ 2NO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a:p>
            <a:r>
              <a:rPr lang="cs-CZ" sz="2000" dirty="0">
                <a:cs typeface="Arial" panose="020B0604020202020204" pitchFamily="34" charset="0"/>
              </a:rPr>
              <a:t>Reakce rtuti s lučavkou královskou poskytuje chlorid rtuťnatý:</a:t>
            </a:r>
          </a:p>
          <a:p>
            <a:pPr algn="ctr"/>
            <a:r>
              <a:rPr lang="cs-CZ" sz="2000" dirty="0">
                <a:cs typeface="Arial" panose="020B0604020202020204" pitchFamily="34" charset="0"/>
              </a:rPr>
              <a:t>3Hg + 2HNO</a:t>
            </a:r>
            <a:r>
              <a:rPr lang="cs-CZ" sz="2000" baseline="-25000" dirty="0">
                <a:cs typeface="Arial" panose="020B0604020202020204" pitchFamily="34" charset="0"/>
              </a:rPr>
              <a:t>3</a:t>
            </a:r>
            <a:r>
              <a:rPr lang="cs-CZ" sz="2000" dirty="0">
                <a:cs typeface="Arial" panose="020B0604020202020204" pitchFamily="34" charset="0"/>
              </a:rPr>
              <a:t> + 6HCl → 3HgCl</a:t>
            </a:r>
            <a:r>
              <a:rPr lang="cs-CZ" sz="2000" baseline="-25000" dirty="0">
                <a:cs typeface="Arial" panose="020B0604020202020204" pitchFamily="34" charset="0"/>
              </a:rPr>
              <a:t>2</a:t>
            </a:r>
            <a:r>
              <a:rPr lang="cs-CZ" sz="2000" dirty="0">
                <a:cs typeface="Arial" panose="020B0604020202020204" pitchFamily="34" charset="0"/>
              </a:rPr>
              <a:t> + 2NO + 4H</a:t>
            </a:r>
            <a:r>
              <a:rPr lang="cs-CZ" sz="2000" baseline="-25000" dirty="0">
                <a:cs typeface="Arial" panose="020B0604020202020204" pitchFamily="34" charset="0"/>
              </a:rPr>
              <a:t>2</a:t>
            </a:r>
            <a:r>
              <a:rPr lang="cs-CZ" sz="2000" dirty="0">
                <a:cs typeface="Arial" panose="020B0604020202020204" pitchFamily="34" charset="0"/>
              </a:rPr>
              <a:t>O</a:t>
            </a:r>
          </a:p>
          <a:p>
            <a:r>
              <a:rPr lang="cs-CZ" sz="2000" dirty="0">
                <a:cs typeface="Arial" panose="020B0604020202020204" pitchFamily="34" charset="0"/>
              </a:rPr>
              <a:t>Rtuť reaguje také s chladnou i horkou koncentrovanou kyselinou sírovou:</a:t>
            </a:r>
          </a:p>
          <a:p>
            <a:pPr algn="ctr"/>
            <a:r>
              <a:rPr lang="cs-CZ" sz="2000" dirty="0" err="1">
                <a:cs typeface="Arial" panose="020B0604020202020204" pitchFamily="34" charset="0"/>
              </a:rPr>
              <a:t>Hg</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HgSO</a:t>
            </a:r>
            <a:r>
              <a:rPr lang="cs-CZ" sz="2000" baseline="-25000" dirty="0">
                <a:cs typeface="Arial" panose="020B0604020202020204" pitchFamily="34" charset="0"/>
              </a:rPr>
              <a:t>4</a:t>
            </a:r>
            <a:r>
              <a:rPr lang="cs-CZ" sz="2000" dirty="0">
                <a:cs typeface="Arial" panose="020B0604020202020204" pitchFamily="34" charset="0"/>
              </a:rPr>
              <a:t> + SO</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2Hg + 2H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Hg</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SO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a:p>
            <a:r>
              <a:rPr lang="cs-CZ" sz="2000" dirty="0">
                <a:cs typeface="Arial" panose="020B0604020202020204" pitchFamily="34" charset="0"/>
              </a:rPr>
              <a:t>Reakce rtuti s koncentrovanou kyselinou selenovou probíhá za vzniku </a:t>
            </a:r>
            <a:r>
              <a:rPr lang="cs-CZ" sz="2000" dirty="0" err="1">
                <a:cs typeface="Arial" panose="020B0604020202020204" pitchFamily="34" charset="0"/>
              </a:rPr>
              <a:t>selenanu</a:t>
            </a:r>
            <a:r>
              <a:rPr lang="cs-CZ" sz="2000" dirty="0">
                <a:cs typeface="Arial" panose="020B0604020202020204" pitchFamily="34" charset="0"/>
              </a:rPr>
              <a:t> rtuťného i rtuťnatého:</a:t>
            </a:r>
          </a:p>
          <a:p>
            <a:pPr algn="ctr"/>
            <a:r>
              <a:rPr lang="cs-CZ" sz="2000" dirty="0">
                <a:cs typeface="Arial" panose="020B0604020202020204" pitchFamily="34" charset="0"/>
              </a:rPr>
              <a:t>3Hg + 4H</a:t>
            </a:r>
            <a:r>
              <a:rPr lang="cs-CZ" sz="2000" baseline="-25000" dirty="0">
                <a:cs typeface="Arial" panose="020B0604020202020204" pitchFamily="34" charset="0"/>
              </a:rPr>
              <a:t>2</a:t>
            </a:r>
            <a:r>
              <a:rPr lang="cs-CZ" sz="2000" dirty="0">
                <a:cs typeface="Arial" panose="020B0604020202020204" pitchFamily="34" charset="0"/>
              </a:rPr>
              <a:t>SeO</a:t>
            </a:r>
            <a:r>
              <a:rPr lang="cs-CZ" sz="2000" baseline="-25000" dirty="0">
                <a:cs typeface="Arial" panose="020B0604020202020204" pitchFamily="34" charset="0"/>
              </a:rPr>
              <a:t>4</a:t>
            </a:r>
            <a:r>
              <a:rPr lang="cs-CZ" sz="2000" dirty="0">
                <a:cs typeface="Arial" panose="020B0604020202020204" pitchFamily="34" charset="0"/>
              </a:rPr>
              <a:t> → Hg</a:t>
            </a:r>
            <a:r>
              <a:rPr lang="cs-CZ" sz="2000" baseline="-25000" dirty="0">
                <a:cs typeface="Arial" panose="020B0604020202020204" pitchFamily="34" charset="0"/>
              </a:rPr>
              <a:t>2</a:t>
            </a:r>
            <a:r>
              <a:rPr lang="cs-CZ" sz="2000" dirty="0">
                <a:cs typeface="Arial" panose="020B0604020202020204" pitchFamily="34" charset="0"/>
              </a:rPr>
              <a:t>SeO</a:t>
            </a:r>
            <a:r>
              <a:rPr lang="cs-CZ" sz="2000" baseline="-25000" dirty="0">
                <a:cs typeface="Arial" panose="020B0604020202020204" pitchFamily="34" charset="0"/>
              </a:rPr>
              <a:t>4</a:t>
            </a:r>
            <a:r>
              <a:rPr lang="cs-CZ" sz="2000" dirty="0">
                <a:cs typeface="Arial" panose="020B0604020202020204" pitchFamily="34" charset="0"/>
              </a:rPr>
              <a:t> + HgSeO</a:t>
            </a:r>
            <a:r>
              <a:rPr lang="cs-CZ" sz="2000" baseline="-25000" dirty="0">
                <a:cs typeface="Arial" panose="020B0604020202020204" pitchFamily="34" charset="0"/>
              </a:rPr>
              <a:t>4</a:t>
            </a:r>
            <a:r>
              <a:rPr lang="cs-CZ" sz="2000" dirty="0">
                <a:cs typeface="Arial" panose="020B0604020202020204" pitchFamily="34" charset="0"/>
              </a:rPr>
              <a:t> + 2SeO</a:t>
            </a:r>
            <a:r>
              <a:rPr lang="cs-CZ" sz="2000" baseline="-25000" dirty="0">
                <a:cs typeface="Arial" panose="020B0604020202020204" pitchFamily="34" charset="0"/>
              </a:rPr>
              <a:t>2</a:t>
            </a:r>
            <a:r>
              <a:rPr lang="cs-CZ" sz="2000" dirty="0">
                <a:cs typeface="Arial" panose="020B0604020202020204" pitchFamily="34" charset="0"/>
              </a:rPr>
              <a:t> + 4H</a:t>
            </a:r>
            <a:r>
              <a:rPr lang="cs-CZ" sz="2000" baseline="-25000" dirty="0">
                <a:cs typeface="Arial" panose="020B0604020202020204" pitchFamily="34" charset="0"/>
              </a:rPr>
              <a:t>2</a:t>
            </a:r>
            <a:r>
              <a:rPr lang="cs-CZ" sz="2000" dirty="0">
                <a:cs typeface="Arial" panose="020B0604020202020204" pitchFamily="34" charset="0"/>
              </a:rPr>
              <a:t>O</a:t>
            </a:r>
          </a:p>
        </p:txBody>
      </p:sp>
    </p:spTree>
    <p:extLst>
      <p:ext uri="{BB962C8B-B14F-4D97-AF65-F5344CB8AC3E}">
        <p14:creationId xmlns:p14="http://schemas.microsoft.com/office/powerpoint/2010/main" val="2411351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89624"/>
            <a:ext cx="8839200" cy="6678751"/>
          </a:xfrm>
          <a:prstGeom prst="rect">
            <a:avLst/>
          </a:prstGeom>
        </p:spPr>
        <p:txBody>
          <a:bodyPr wrap="square">
            <a:spAutoFit/>
          </a:bodyPr>
          <a:lstStyle/>
          <a:p>
            <a:r>
              <a:rPr lang="cs-CZ" sz="2000" dirty="0">
                <a:cs typeface="Arial" panose="020B0604020202020204" pitchFamily="34" charset="0"/>
              </a:rPr>
              <a:t>Reakce rtuti s koncentrovanou kyselinou jodovodíkovou probíhá za vzniku komplexní </a:t>
            </a:r>
            <a:r>
              <a:rPr lang="cs-CZ" sz="2000" b="1" dirty="0">
                <a:cs typeface="Arial" panose="020B0604020202020204" pitchFamily="34" charset="0"/>
              </a:rPr>
              <a:t>kyseliny </a:t>
            </a:r>
            <a:r>
              <a:rPr lang="cs-CZ" sz="2000" b="1" dirty="0" err="1">
                <a:cs typeface="Arial" panose="020B0604020202020204" pitchFamily="34" charset="0"/>
              </a:rPr>
              <a:t>tetrajodortuťnaté</a:t>
            </a:r>
            <a:r>
              <a:rPr lang="cs-CZ" sz="2000" dirty="0">
                <a:cs typeface="Arial" panose="020B0604020202020204" pitchFamily="34" charset="0"/>
              </a:rPr>
              <a:t>:</a:t>
            </a:r>
          </a:p>
          <a:p>
            <a:pPr algn="ctr"/>
            <a:r>
              <a:rPr lang="cs-CZ" sz="2000" dirty="0" err="1">
                <a:cs typeface="Arial" panose="020B0604020202020204" pitchFamily="34" charset="0"/>
              </a:rPr>
              <a:t>Hg</a:t>
            </a:r>
            <a:r>
              <a:rPr lang="cs-CZ" sz="2000" dirty="0">
                <a:cs typeface="Arial" panose="020B0604020202020204" pitchFamily="34" charset="0"/>
              </a:rPr>
              <a:t> + 4HI → H</a:t>
            </a:r>
            <a:r>
              <a:rPr lang="cs-CZ" sz="2000" baseline="-25000" dirty="0">
                <a:cs typeface="Arial" panose="020B0604020202020204" pitchFamily="34" charset="0"/>
              </a:rPr>
              <a:t>2</a:t>
            </a:r>
            <a:r>
              <a:rPr lang="cs-CZ" sz="2000" dirty="0">
                <a:cs typeface="Arial" panose="020B0604020202020204" pitchFamily="34" charset="0"/>
              </a:rPr>
              <a:t>[HgI</a:t>
            </a:r>
            <a:r>
              <a:rPr lang="cs-CZ" sz="2000" baseline="-25000" dirty="0">
                <a:cs typeface="Arial" panose="020B0604020202020204" pitchFamily="34" charset="0"/>
              </a:rPr>
              <a:t>4</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800" dirty="0">
              <a:cs typeface="Arial" panose="020B0604020202020204" pitchFamily="34" charset="0"/>
            </a:endParaRPr>
          </a:p>
          <a:p>
            <a:pPr algn="just"/>
            <a:r>
              <a:rPr lang="cs-CZ" sz="2000" dirty="0">
                <a:cs typeface="Arial" panose="020B0604020202020204" pitchFamily="34" charset="0"/>
              </a:rPr>
              <a:t>Se sírou se přímo slučuje již při teplotě 130°C, se selenem a tellurem reaguje při teplotě 600°C, s poloniem reaguje od teploty 325°C. </a:t>
            </a:r>
          </a:p>
          <a:p>
            <a:pPr algn="just"/>
            <a:r>
              <a:rPr lang="cs-CZ" sz="2000" dirty="0">
                <a:cs typeface="Arial" panose="020B0604020202020204" pitchFamily="34" charset="0"/>
              </a:rPr>
              <a:t>  Ve sloučeninách vystupuje rtuť formálně pouze jako </a:t>
            </a:r>
            <a:r>
              <a:rPr lang="cs-CZ" sz="2000" b="1" dirty="0">
                <a:cs typeface="Arial" panose="020B0604020202020204" pitchFamily="34" charset="0"/>
              </a:rPr>
              <a:t>dvoumocná</a:t>
            </a:r>
            <a:r>
              <a:rPr lang="cs-CZ" sz="2000" dirty="0">
                <a:cs typeface="Arial" panose="020B0604020202020204" pitchFamily="34" charset="0"/>
              </a:rPr>
              <a:t>. V některých sloučeninách jsou však </a:t>
            </a:r>
            <a:r>
              <a:rPr lang="cs-CZ" sz="2000" u="sng" dirty="0">
                <a:cs typeface="Arial" panose="020B0604020202020204" pitchFamily="34" charset="0"/>
              </a:rPr>
              <a:t>dva atomy rtuti vzájemně vázány, takové sloučeniny se navenek elektrochemicky jeví jako sloučeniny </a:t>
            </a:r>
            <a:r>
              <a:rPr lang="cs-CZ" sz="2000" b="1" u="sng" dirty="0">
                <a:cs typeface="Arial" panose="020B0604020202020204" pitchFamily="34" charset="0"/>
              </a:rPr>
              <a:t>jednomocné</a:t>
            </a:r>
            <a:r>
              <a:rPr lang="cs-CZ" sz="2000" u="sng" dirty="0">
                <a:cs typeface="Arial" panose="020B0604020202020204" pitchFamily="34" charset="0"/>
              </a:rPr>
              <a:t> rtuti</a:t>
            </a:r>
            <a:r>
              <a:rPr lang="cs-CZ" sz="2000" dirty="0">
                <a:cs typeface="Arial" panose="020B0604020202020204" pitchFamily="34" charset="0"/>
              </a:rPr>
              <a:t>. Elektrochemicky jednomocná rtuť obvykle tvoří málo rozpustné sloučeniny a má malý sklon k tvorbě komplexních sloučenin. Dvoumocná rtuť naopak tvoří sloučeniny většinou dobře rozpustné a má silný sklon k tvorbě komplexních sloučenin.</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Páry rtuti jsou i v malých dávkách prudce jedovaté.</a:t>
            </a:r>
          </a:p>
          <a:p>
            <a:endParaRPr lang="cs-CZ" sz="800" dirty="0"/>
          </a:p>
          <a:p>
            <a:pPr algn="just"/>
            <a:r>
              <a:rPr lang="cs-CZ" sz="2000" dirty="0">
                <a:cs typeface="Arial" panose="020B0604020202020204" pitchFamily="34" charset="0"/>
              </a:rPr>
              <a:t>V přírodě se rtuť vyskytuje např. v minerálech </a:t>
            </a:r>
            <a:r>
              <a:rPr lang="cs-CZ" sz="2000" b="1" dirty="0">
                <a:cs typeface="Arial" panose="020B0604020202020204" pitchFamily="34" charset="0"/>
              </a:rPr>
              <a:t>cinabarit</a:t>
            </a:r>
            <a:r>
              <a:rPr lang="cs-CZ" sz="2000" dirty="0">
                <a:cs typeface="Arial" panose="020B0604020202020204" pitchFamily="34" charset="0"/>
              </a:rPr>
              <a:t> (</a:t>
            </a:r>
            <a:r>
              <a:rPr lang="cs-CZ" sz="2000" i="1" dirty="0">
                <a:cs typeface="Arial" panose="020B0604020202020204" pitchFamily="34" charset="0"/>
              </a:rPr>
              <a:t>rumělka</a:t>
            </a:r>
            <a:r>
              <a:rPr lang="cs-CZ" sz="2000" dirty="0">
                <a:cs typeface="Arial" panose="020B0604020202020204" pitchFamily="34" charset="0"/>
              </a:rPr>
              <a:t>) </a:t>
            </a:r>
            <a:r>
              <a:rPr lang="cs-CZ" sz="2000" dirty="0" err="1">
                <a:cs typeface="Arial" panose="020B0604020202020204" pitchFamily="34" charset="0"/>
              </a:rPr>
              <a:t>HgS</a:t>
            </a:r>
            <a:r>
              <a:rPr lang="cs-CZ" sz="2000" dirty="0">
                <a:cs typeface="Arial" panose="020B0604020202020204" pitchFamily="34" charset="0"/>
              </a:rPr>
              <a:t>, </a:t>
            </a:r>
            <a:r>
              <a:rPr lang="cs-CZ" sz="2000" b="1" dirty="0" err="1">
                <a:cs typeface="Arial" panose="020B0604020202020204" pitchFamily="34" charset="0"/>
              </a:rPr>
              <a:t>livingstonit</a:t>
            </a:r>
            <a:r>
              <a:rPr lang="cs-CZ" sz="2000" dirty="0">
                <a:cs typeface="Arial" panose="020B0604020202020204" pitchFamily="34" charset="0"/>
              </a:rPr>
              <a:t> HgSb</a:t>
            </a:r>
            <a:r>
              <a:rPr lang="cs-CZ" sz="2000" baseline="-25000" dirty="0">
                <a:cs typeface="Arial" panose="020B0604020202020204" pitchFamily="34" charset="0"/>
              </a:rPr>
              <a:t>4</a:t>
            </a:r>
            <a:r>
              <a:rPr lang="cs-CZ" sz="2000" dirty="0">
                <a:cs typeface="Arial" panose="020B0604020202020204" pitchFamily="34" charset="0"/>
              </a:rPr>
              <a:t>S</a:t>
            </a:r>
            <a:r>
              <a:rPr lang="cs-CZ" sz="2000" baseline="-25000" dirty="0">
                <a:cs typeface="Arial" panose="020B0604020202020204" pitchFamily="34" charset="0"/>
              </a:rPr>
              <a:t>8</a:t>
            </a:r>
            <a:r>
              <a:rPr lang="cs-CZ" sz="2000" dirty="0">
                <a:cs typeface="Arial" panose="020B0604020202020204" pitchFamily="34" charset="0"/>
              </a:rPr>
              <a:t>, </a:t>
            </a:r>
            <a:r>
              <a:rPr lang="cs-CZ" sz="2000" b="1" dirty="0" err="1">
                <a:cs typeface="Arial" panose="020B0604020202020204" pitchFamily="34" charset="0"/>
              </a:rPr>
              <a:t>laffittit</a:t>
            </a:r>
            <a:r>
              <a:rPr lang="cs-CZ" sz="2000" dirty="0">
                <a:cs typeface="Arial" panose="020B0604020202020204" pitchFamily="34" charset="0"/>
              </a:rPr>
              <a:t> AgHgAsS</a:t>
            </a:r>
            <a:r>
              <a:rPr lang="cs-CZ" sz="2000" baseline="-25000" dirty="0">
                <a:cs typeface="Arial" panose="020B0604020202020204" pitchFamily="34" charset="0"/>
              </a:rPr>
              <a:t>3</a:t>
            </a:r>
            <a:r>
              <a:rPr lang="cs-CZ" sz="2000" dirty="0">
                <a:cs typeface="Arial" panose="020B0604020202020204" pitchFamily="34" charset="0"/>
              </a:rPr>
              <a:t>, </a:t>
            </a:r>
            <a:r>
              <a:rPr lang="cs-CZ" sz="2000" b="1" dirty="0" err="1">
                <a:cs typeface="Arial" panose="020B0604020202020204" pitchFamily="34" charset="0"/>
              </a:rPr>
              <a:t>coloradoit</a:t>
            </a:r>
            <a:r>
              <a:rPr lang="cs-CZ" sz="2000" dirty="0">
                <a:cs typeface="Arial" panose="020B0604020202020204" pitchFamily="34" charset="0"/>
              </a:rPr>
              <a:t> </a:t>
            </a:r>
            <a:r>
              <a:rPr lang="cs-CZ" sz="2000" dirty="0" err="1">
                <a:cs typeface="Arial" panose="020B0604020202020204" pitchFamily="34" charset="0"/>
              </a:rPr>
              <a:t>HgTe</a:t>
            </a:r>
            <a:r>
              <a:rPr lang="cs-CZ" sz="2000" dirty="0">
                <a:cs typeface="Arial" panose="020B0604020202020204" pitchFamily="34" charset="0"/>
              </a:rPr>
              <a:t>, </a:t>
            </a:r>
            <a:r>
              <a:rPr lang="cs-CZ" sz="2000" b="1" dirty="0" err="1">
                <a:cs typeface="Arial" panose="020B0604020202020204" pitchFamily="34" charset="0"/>
              </a:rPr>
              <a:t>montroydit</a:t>
            </a:r>
            <a:r>
              <a:rPr lang="cs-CZ" sz="2000" dirty="0">
                <a:cs typeface="Arial" panose="020B0604020202020204" pitchFamily="34" charset="0"/>
              </a:rPr>
              <a:t> </a:t>
            </a:r>
            <a:r>
              <a:rPr lang="cs-CZ" sz="2000" dirty="0" err="1">
                <a:cs typeface="Arial" panose="020B0604020202020204" pitchFamily="34" charset="0"/>
              </a:rPr>
              <a:t>HgO</a:t>
            </a:r>
            <a:r>
              <a:rPr lang="cs-CZ" sz="2000" dirty="0">
                <a:cs typeface="Arial" panose="020B0604020202020204" pitchFamily="34" charset="0"/>
              </a:rPr>
              <a:t>, </a:t>
            </a:r>
            <a:r>
              <a:rPr lang="cs-CZ" sz="2000" b="1" dirty="0" err="1">
                <a:cs typeface="Arial" panose="020B0604020202020204" pitchFamily="34" charset="0"/>
              </a:rPr>
              <a:t>tiemanit</a:t>
            </a:r>
            <a:r>
              <a:rPr lang="cs-CZ" sz="2000" dirty="0">
                <a:cs typeface="Arial" panose="020B0604020202020204" pitchFamily="34" charset="0"/>
              </a:rPr>
              <a:t> </a:t>
            </a:r>
            <a:r>
              <a:rPr lang="cs-CZ" sz="2000" dirty="0" err="1">
                <a:cs typeface="Arial" panose="020B0604020202020204" pitchFamily="34" charset="0"/>
              </a:rPr>
              <a:t>HgSe</a:t>
            </a:r>
            <a:r>
              <a:rPr lang="cs-CZ" sz="2000" dirty="0">
                <a:cs typeface="Arial" panose="020B0604020202020204" pitchFamily="34" charset="0"/>
              </a:rPr>
              <a:t>, </a:t>
            </a:r>
            <a:r>
              <a:rPr lang="cs-CZ" sz="2000" b="1" dirty="0" err="1">
                <a:cs typeface="Arial" panose="020B0604020202020204" pitchFamily="34" charset="0"/>
              </a:rPr>
              <a:t>grumiplucit</a:t>
            </a:r>
            <a:r>
              <a:rPr lang="cs-CZ" sz="2000" dirty="0">
                <a:cs typeface="Arial" panose="020B0604020202020204" pitchFamily="34" charset="0"/>
              </a:rPr>
              <a:t> </a:t>
            </a:r>
            <a:r>
              <a:rPr lang="cs-CZ" sz="2000" dirty="0" err="1">
                <a:cs typeface="Arial" panose="020B0604020202020204" pitchFamily="34" charset="0"/>
              </a:rPr>
              <a:t>HgBi</a:t>
            </a:r>
            <a:r>
              <a:rPr lang="cs-CZ" sz="2000" baseline="-25000" dirty="0" err="1">
                <a:cs typeface="Arial" panose="020B0604020202020204" pitchFamily="34" charset="0"/>
              </a:rPr>
              <a:t>2</a:t>
            </a:r>
            <a:r>
              <a:rPr lang="cs-CZ" sz="2000" dirty="0" err="1">
                <a:cs typeface="Arial" panose="020B0604020202020204" pitchFamily="34" charset="0"/>
              </a:rPr>
              <a:t>S</a:t>
            </a:r>
            <a:r>
              <a:rPr lang="cs-CZ" sz="2000" baseline="-25000" dirty="0" err="1">
                <a:cs typeface="Arial" panose="020B0604020202020204" pitchFamily="34" charset="0"/>
              </a:rPr>
              <a:t>4</a:t>
            </a:r>
            <a:r>
              <a:rPr lang="cs-CZ" sz="2000" dirty="0">
                <a:cs typeface="Arial" panose="020B0604020202020204" pitchFamily="34" charset="0"/>
              </a:rPr>
              <a:t>.</a:t>
            </a:r>
          </a:p>
        </p:txBody>
      </p:sp>
      <p:pic>
        <p:nvPicPr>
          <p:cNvPr id="4" name="Obrázek 3">
            <a:extLst>
              <a:ext uri="{FF2B5EF4-FFF2-40B4-BE49-F238E27FC236}">
                <a16:creationId xmlns:a16="http://schemas.microsoft.com/office/drawing/2014/main" id="{5A4E3871-78CA-B312-AB58-08916EA049D1}"/>
              </a:ext>
            </a:extLst>
          </p:cNvPr>
          <p:cNvPicPr>
            <a:picLocks noChangeAspect="1"/>
          </p:cNvPicPr>
          <p:nvPr/>
        </p:nvPicPr>
        <p:blipFill>
          <a:blip r:embed="rId2"/>
          <a:stretch>
            <a:fillRect/>
          </a:stretch>
        </p:blipFill>
        <p:spPr>
          <a:xfrm>
            <a:off x="990600" y="3733800"/>
            <a:ext cx="4143375" cy="1390123"/>
          </a:xfrm>
          <a:prstGeom prst="rect">
            <a:avLst/>
          </a:prstGeom>
        </p:spPr>
      </p:pic>
      <p:pic>
        <p:nvPicPr>
          <p:cNvPr id="3074" name="Picture 2" descr="Poison Sign - ClipArt Best">
            <a:extLst>
              <a:ext uri="{FF2B5EF4-FFF2-40B4-BE49-F238E27FC236}">
                <a16:creationId xmlns:a16="http://schemas.microsoft.com/office/drawing/2014/main" id="{742F2CD3-B328-62E5-E390-3CB8E97000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1465" y="388620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508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04800"/>
            <a:ext cx="8763000" cy="5324535"/>
          </a:xfrm>
          <a:prstGeom prst="rect">
            <a:avLst/>
          </a:prstGeom>
        </p:spPr>
        <p:txBody>
          <a:bodyPr wrap="square">
            <a:spAutoFit/>
          </a:bodyPr>
          <a:lstStyle/>
          <a:p>
            <a:pPr algn="just"/>
            <a:r>
              <a:rPr lang="cs-CZ" sz="2000" dirty="0">
                <a:cs typeface="Arial" panose="020B0604020202020204" pitchFamily="34" charset="0"/>
              </a:rPr>
              <a:t>Výroba rtuti se v minulosti nejčastěji prováděla </a:t>
            </a:r>
            <a:r>
              <a:rPr lang="cs-CZ" sz="2000" b="1" dirty="0">
                <a:cs typeface="Arial" panose="020B0604020202020204" pitchFamily="34" charset="0"/>
              </a:rPr>
              <a:t>oxidačním pražením cinabaritu</a:t>
            </a:r>
            <a:r>
              <a:rPr lang="cs-CZ" sz="2000" dirty="0">
                <a:cs typeface="Arial" panose="020B0604020202020204" pitchFamily="34" charset="0"/>
              </a:rPr>
              <a:t> v různých typech šachtových, stříškových nebo rotačních pecí, kdy při teplotách nad 450°C dochází k tepelnému rozkladu </a:t>
            </a:r>
            <a:r>
              <a:rPr lang="cs-CZ" sz="2000" dirty="0" err="1">
                <a:cs typeface="Arial" panose="020B0604020202020204" pitchFamily="34" charset="0"/>
              </a:rPr>
              <a:t>HgS</a:t>
            </a:r>
            <a:r>
              <a:rPr lang="cs-CZ" sz="2000" dirty="0">
                <a:cs typeface="Arial" panose="020B0604020202020204" pitchFamily="34" charset="0"/>
              </a:rPr>
              <a:t> na rtuť a SO</a:t>
            </a:r>
            <a:r>
              <a:rPr lang="cs-CZ" sz="2000" baseline="-25000" dirty="0">
                <a:cs typeface="Arial" panose="020B0604020202020204" pitchFamily="34" charset="0"/>
              </a:rPr>
              <a:t>2</a:t>
            </a:r>
            <a:r>
              <a:rPr lang="cs-CZ" sz="2000" dirty="0">
                <a:cs typeface="Arial" panose="020B0604020202020204" pitchFamily="34" charset="0"/>
              </a:rPr>
              <a:t> s následnou kondenzací kovové rtuti. V současnosti jsou tyto pece nahrazovány fluidními pecemi. Bohaté rudy se mohou pražit také bez přístupu vzduchu v retortách, rtuť se z cinabaritu vyredukuje pomocí přídavku železa nebo vápna:</a:t>
            </a:r>
          </a:p>
          <a:p>
            <a:pPr algn="ctr"/>
            <a:r>
              <a:rPr lang="cs-CZ" sz="2000" dirty="0">
                <a:cs typeface="Arial" panose="020B0604020202020204" pitchFamily="34" charset="0"/>
              </a:rPr>
              <a:t>4HgS + 4CaO → 4Hg + 3CaS + CaSO</a:t>
            </a:r>
            <a:r>
              <a:rPr lang="cs-CZ" sz="2000" baseline="-25000" dirty="0">
                <a:cs typeface="Arial" panose="020B0604020202020204" pitchFamily="34" charset="0"/>
              </a:rPr>
              <a:t>4</a:t>
            </a:r>
            <a:br>
              <a:rPr lang="cs-CZ" sz="2000" dirty="0">
                <a:cs typeface="Arial" panose="020B0604020202020204" pitchFamily="34" charset="0"/>
              </a:rPr>
            </a:br>
            <a:r>
              <a:rPr lang="cs-CZ" sz="2000" dirty="0" err="1">
                <a:cs typeface="Arial" panose="020B0604020202020204" pitchFamily="34" charset="0"/>
              </a:rPr>
              <a:t>HgS</a:t>
            </a:r>
            <a:r>
              <a:rPr lang="cs-CZ" sz="2000" dirty="0">
                <a:cs typeface="Arial" panose="020B0604020202020204" pitchFamily="34" charset="0"/>
              </a:rPr>
              <a:t> + </a:t>
            </a:r>
            <a:r>
              <a:rPr lang="cs-CZ" sz="2000" dirty="0" err="1">
                <a:cs typeface="Arial" panose="020B0604020202020204" pitchFamily="34" charset="0"/>
              </a:rPr>
              <a:t>Fe</a:t>
            </a:r>
            <a:r>
              <a:rPr lang="cs-CZ" sz="2000" dirty="0">
                <a:cs typeface="Arial" panose="020B0604020202020204" pitchFamily="34" charset="0"/>
              </a:rPr>
              <a:t> → </a:t>
            </a:r>
            <a:r>
              <a:rPr lang="cs-CZ" sz="2000" dirty="0" err="1">
                <a:cs typeface="Arial" panose="020B0604020202020204" pitchFamily="34" charset="0"/>
              </a:rPr>
              <a:t>Hg</a:t>
            </a:r>
            <a:r>
              <a:rPr lang="cs-CZ" sz="2000" dirty="0">
                <a:cs typeface="Arial" panose="020B0604020202020204" pitchFamily="34" charset="0"/>
              </a:rPr>
              <a:t> + </a:t>
            </a:r>
            <a:r>
              <a:rPr lang="cs-CZ" sz="2000" dirty="0" err="1">
                <a:cs typeface="Arial" panose="020B0604020202020204" pitchFamily="34" charset="0"/>
              </a:rPr>
              <a:t>FeS</a:t>
            </a:r>
            <a:endParaRPr lang="cs-CZ" sz="2000" dirty="0">
              <a:cs typeface="Arial" panose="020B0604020202020204" pitchFamily="34" charset="0"/>
            </a:endParaRPr>
          </a:p>
          <a:p>
            <a:pPr algn="just"/>
            <a:r>
              <a:rPr lang="cs-CZ" sz="2000" dirty="0">
                <a:cs typeface="Arial" panose="020B0604020202020204" pitchFamily="34" charset="0"/>
              </a:rPr>
              <a:t>Rtuť vyrobená ve všech typech pecí obsahuje malý podíl olova a zinku a musí se </a:t>
            </a:r>
            <a:r>
              <a:rPr lang="cs-CZ" sz="2000" b="1" dirty="0">
                <a:cs typeface="Arial" panose="020B0604020202020204" pitchFamily="34" charset="0"/>
              </a:rPr>
              <a:t>rafinovat</a:t>
            </a:r>
            <a:r>
              <a:rPr lang="cs-CZ" sz="2000" dirty="0">
                <a:cs typeface="Arial" panose="020B0604020202020204" pitchFamily="34" charset="0"/>
              </a:rPr>
              <a:t> promýváním zředěnou kyselinou dusičnou nebo opakovanou destilací.</a:t>
            </a:r>
          </a:p>
          <a:p>
            <a:pPr algn="just"/>
            <a:r>
              <a:rPr lang="cs-CZ" sz="2000" dirty="0">
                <a:cs typeface="Arial" panose="020B0604020202020204" pitchFamily="34" charset="0"/>
              </a:rPr>
              <a:t>V menší míře se provádí výroba rtuti </a:t>
            </a:r>
            <a:r>
              <a:rPr lang="cs-CZ" sz="2000" b="1" dirty="0">
                <a:cs typeface="Arial" panose="020B0604020202020204" pitchFamily="34" charset="0"/>
              </a:rPr>
              <a:t>mokrou cestou</a:t>
            </a:r>
            <a:r>
              <a:rPr lang="cs-CZ" sz="2000" dirty="0">
                <a:cs typeface="Arial" panose="020B0604020202020204" pitchFamily="34" charset="0"/>
              </a:rPr>
              <a:t>, která spočívá v rozpouštění jemně mletého cinabaritu v roztoku sirníku sodného, rtuť se poté v alkalickém prostředí z roztoku vysráží hliníkem:</a:t>
            </a:r>
          </a:p>
          <a:p>
            <a:pPr algn="ctr"/>
            <a:r>
              <a:rPr lang="cs-CZ" sz="2000" dirty="0" err="1">
                <a:cs typeface="Arial" panose="020B0604020202020204" pitchFamily="34" charset="0"/>
              </a:rPr>
              <a:t>HgS</a:t>
            </a:r>
            <a:r>
              <a:rPr lang="cs-CZ" sz="2000" dirty="0">
                <a:cs typeface="Arial" panose="020B0604020202020204" pitchFamily="34" charset="0"/>
              </a:rPr>
              <a:t> + Na</a:t>
            </a:r>
            <a:r>
              <a:rPr lang="cs-CZ" sz="2000" baseline="-25000" dirty="0">
                <a:cs typeface="Arial" panose="020B0604020202020204" pitchFamily="34" charset="0"/>
              </a:rPr>
              <a:t>2</a:t>
            </a:r>
            <a:r>
              <a:rPr lang="cs-CZ" sz="2000" dirty="0">
                <a:cs typeface="Arial" panose="020B0604020202020204" pitchFamily="34" charset="0"/>
              </a:rPr>
              <a:t>S → HgS·Na</a:t>
            </a:r>
            <a:r>
              <a:rPr lang="cs-CZ" sz="2000" baseline="-25000" dirty="0">
                <a:cs typeface="Arial" panose="020B0604020202020204" pitchFamily="34" charset="0"/>
              </a:rPr>
              <a:t>2</a:t>
            </a:r>
            <a:r>
              <a:rPr lang="cs-CZ" sz="2000" dirty="0">
                <a:cs typeface="Arial" panose="020B0604020202020204" pitchFamily="34" charset="0"/>
              </a:rPr>
              <a:t>S</a:t>
            </a:r>
            <a:br>
              <a:rPr lang="cs-CZ" sz="2000" dirty="0">
                <a:cs typeface="Arial" panose="020B0604020202020204" pitchFamily="34" charset="0"/>
              </a:rPr>
            </a:br>
            <a:r>
              <a:rPr lang="cs-CZ" sz="2000" dirty="0">
                <a:cs typeface="Arial" panose="020B0604020202020204" pitchFamily="34" charset="0"/>
              </a:rPr>
              <a:t>3HgS·Na</a:t>
            </a:r>
            <a:r>
              <a:rPr lang="cs-CZ" sz="2000" baseline="-25000" dirty="0">
                <a:cs typeface="Arial" panose="020B0604020202020204" pitchFamily="34" charset="0"/>
              </a:rPr>
              <a:t>2</a:t>
            </a:r>
            <a:r>
              <a:rPr lang="cs-CZ" sz="2000" dirty="0">
                <a:cs typeface="Arial" panose="020B0604020202020204" pitchFamily="34" charset="0"/>
              </a:rPr>
              <a:t>S + 8NaOH + 2Al → 3Hg + 6Na</a:t>
            </a:r>
            <a:r>
              <a:rPr lang="cs-CZ" sz="2000" baseline="-25000" dirty="0">
                <a:cs typeface="Arial" panose="020B0604020202020204" pitchFamily="34" charset="0"/>
              </a:rPr>
              <a:t>2</a:t>
            </a:r>
            <a:r>
              <a:rPr lang="cs-CZ" sz="2000" dirty="0">
                <a:cs typeface="Arial" panose="020B0604020202020204" pitchFamily="34" charset="0"/>
              </a:rPr>
              <a:t>S + 2NaAlO</a:t>
            </a:r>
            <a:r>
              <a:rPr lang="cs-CZ" sz="2000" baseline="-25000" dirty="0">
                <a:cs typeface="Arial" panose="020B0604020202020204" pitchFamily="34" charset="0"/>
              </a:rPr>
              <a:t>3</a:t>
            </a:r>
            <a:r>
              <a:rPr lang="cs-CZ" sz="2000" dirty="0">
                <a:cs typeface="Arial" panose="020B0604020202020204" pitchFamily="34" charset="0"/>
              </a:rPr>
              <a:t> + 4H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a:cs typeface="Arial" panose="020B0604020202020204" pitchFamily="34" charset="0"/>
              </a:rPr>
              <a:t>Významným zdrojem rtuti jsou také </a:t>
            </a:r>
            <a:r>
              <a:rPr lang="cs-CZ" sz="2000" b="1" dirty="0">
                <a:cs typeface="Arial" panose="020B0604020202020204" pitchFamily="34" charset="0"/>
              </a:rPr>
              <a:t>pražné plyny </a:t>
            </a:r>
            <a:r>
              <a:rPr lang="cs-CZ" sz="2000" dirty="0">
                <a:cs typeface="Arial" panose="020B0604020202020204" pitchFamily="34" charset="0"/>
              </a:rPr>
              <a:t>vznikající při pražení ocelku během výroby železa.</a:t>
            </a:r>
          </a:p>
        </p:txBody>
      </p:sp>
    </p:spTree>
    <p:extLst>
      <p:ext uri="{BB962C8B-B14F-4D97-AF65-F5344CB8AC3E}">
        <p14:creationId xmlns:p14="http://schemas.microsoft.com/office/powerpoint/2010/main" val="2499073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707886"/>
          </a:xfrm>
          <a:prstGeom prst="rect">
            <a:avLst/>
          </a:prstGeom>
        </p:spPr>
        <p:txBody>
          <a:bodyPr wrap="square">
            <a:spAutoFit/>
          </a:bodyPr>
          <a:lstStyle/>
          <a:p>
            <a:pPr algn="just"/>
            <a:r>
              <a:rPr lang="cs-CZ" sz="2000" dirty="0">
                <a:cs typeface="Arial" panose="020B0604020202020204" pitchFamily="34" charset="0"/>
              </a:rPr>
              <a:t>Kovová rtuť se používá jako </a:t>
            </a:r>
            <a:r>
              <a:rPr lang="cs-CZ" sz="2000" u="sng" dirty="0">
                <a:cs typeface="Arial" panose="020B0604020202020204" pitchFamily="34" charset="0"/>
              </a:rPr>
              <a:t>náplň do řady měřících a laboratorních přístrojů </a:t>
            </a:r>
            <a:r>
              <a:rPr lang="cs-CZ" sz="2000" dirty="0">
                <a:cs typeface="Arial" panose="020B0604020202020204" pitchFamily="34" charset="0"/>
              </a:rPr>
              <a:t>(teploměrů a tlakoměrů) a pro výrobu </a:t>
            </a:r>
            <a:r>
              <a:rPr lang="cs-CZ" sz="2000" u="sng" dirty="0">
                <a:cs typeface="Arial" panose="020B0604020202020204" pitchFamily="34" charset="0"/>
              </a:rPr>
              <a:t>výbojek a spínačů</a:t>
            </a:r>
            <a:r>
              <a:rPr lang="cs-CZ" sz="2000" dirty="0">
                <a:cs typeface="Arial" panose="020B0604020202020204" pitchFamily="34" charset="0"/>
              </a:rPr>
              <a:t>. </a:t>
            </a:r>
          </a:p>
        </p:txBody>
      </p:sp>
      <p:sp>
        <p:nvSpPr>
          <p:cNvPr id="3" name="Obdélník 2"/>
          <p:cNvSpPr/>
          <p:nvPr/>
        </p:nvSpPr>
        <p:spPr>
          <a:xfrm>
            <a:off x="304800" y="3581400"/>
            <a:ext cx="8603486" cy="1015663"/>
          </a:xfrm>
          <a:prstGeom prst="rect">
            <a:avLst/>
          </a:prstGeom>
        </p:spPr>
        <p:txBody>
          <a:bodyPr wrap="square">
            <a:spAutoFit/>
          </a:bodyPr>
          <a:lstStyle/>
          <a:p>
            <a:pPr algn="just"/>
            <a:r>
              <a:rPr lang="cs-CZ" sz="2000" dirty="0">
                <a:cs typeface="Arial" panose="020B0604020202020204" pitchFamily="34" charset="0"/>
              </a:rPr>
              <a:t>Rtuť se používá jako katoda v řadě elektrolytických výrob, např. výroba hydroxidu sodného a chloru. Tato zařízení jsou energeticky náročná a jsou také významným zdrojem znečištění životního prostředí rtutí, a proto jsou postupně nahrazovány. </a:t>
            </a:r>
          </a:p>
        </p:txBody>
      </p:sp>
      <p:pic>
        <p:nvPicPr>
          <p:cNvPr id="83974" name="Picture 6"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0187" y="1570419"/>
            <a:ext cx="1968099" cy="147607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vesmir.cz/images/gallery/archiv/2014/7/rtut-minulost-a-soucasnost-tekuteho-kovu/page/2014_430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071" y="1382285"/>
            <a:ext cx="3200400" cy="16642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ercury Vapour Discharge Lamp - Physics Museum - The University of ...">
            <a:extLst>
              <a:ext uri="{FF2B5EF4-FFF2-40B4-BE49-F238E27FC236}">
                <a16:creationId xmlns:a16="http://schemas.microsoft.com/office/drawing/2014/main" id="{3ED47EF2-CC90-9D35-A554-355EA68949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185689"/>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BDB3C77E-9692-0BB1-8743-D3B3E2D00A50}"/>
              </a:ext>
            </a:extLst>
          </p:cNvPr>
          <p:cNvPicPr>
            <a:picLocks noChangeAspect="1"/>
          </p:cNvPicPr>
          <p:nvPr/>
        </p:nvPicPr>
        <p:blipFill>
          <a:blip r:embed="rId5"/>
          <a:stretch>
            <a:fillRect/>
          </a:stretch>
        </p:blipFill>
        <p:spPr>
          <a:xfrm>
            <a:off x="5334000" y="4644668"/>
            <a:ext cx="3505200" cy="2093478"/>
          </a:xfrm>
          <a:prstGeom prst="rect">
            <a:avLst/>
          </a:prstGeom>
        </p:spPr>
      </p:pic>
      <p:sp>
        <p:nvSpPr>
          <p:cNvPr id="7" name="TextovéPole 6">
            <a:extLst>
              <a:ext uri="{FF2B5EF4-FFF2-40B4-BE49-F238E27FC236}">
                <a16:creationId xmlns:a16="http://schemas.microsoft.com/office/drawing/2014/main" id="{964D8978-754A-8A6C-DCAD-408DB285A7E3}"/>
              </a:ext>
            </a:extLst>
          </p:cNvPr>
          <p:cNvSpPr txBox="1"/>
          <p:nvPr/>
        </p:nvSpPr>
        <p:spPr>
          <a:xfrm>
            <a:off x="304800" y="5121772"/>
            <a:ext cx="4572000" cy="707886"/>
          </a:xfrm>
          <a:prstGeom prst="rect">
            <a:avLst/>
          </a:prstGeom>
          <a:noFill/>
        </p:spPr>
        <p:txBody>
          <a:bodyPr wrap="square">
            <a:spAutoFit/>
          </a:bodyPr>
          <a:lstStyle/>
          <a:p>
            <a:pPr algn="just"/>
            <a:r>
              <a:rPr lang="cs-CZ" sz="2000" dirty="0">
                <a:cs typeface="Arial" panose="020B0604020202020204" pitchFamily="34" charset="0"/>
              </a:rPr>
              <a:t>Rtuťová kapková elektroda se uplatňuje v analytické metodě - </a:t>
            </a:r>
            <a:r>
              <a:rPr lang="cs-CZ" sz="2000" b="1" dirty="0">
                <a:cs typeface="Arial" panose="020B0604020202020204" pitchFamily="34" charset="0"/>
              </a:rPr>
              <a:t>polarografii</a:t>
            </a:r>
            <a:r>
              <a:rPr lang="cs-CZ" sz="2000" dirty="0">
                <a:cs typeface="Arial" panose="020B0604020202020204" pitchFamily="34" charset="0"/>
              </a:rPr>
              <a:t>.</a:t>
            </a:r>
          </a:p>
        </p:txBody>
      </p:sp>
    </p:spTree>
    <p:extLst>
      <p:ext uri="{BB962C8B-B14F-4D97-AF65-F5344CB8AC3E}">
        <p14:creationId xmlns:p14="http://schemas.microsoft.com/office/powerpoint/2010/main" val="1380531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52400"/>
            <a:ext cx="8763000" cy="1631216"/>
          </a:xfrm>
          <a:prstGeom prst="rect">
            <a:avLst/>
          </a:prstGeom>
        </p:spPr>
        <p:txBody>
          <a:bodyPr wrap="square">
            <a:spAutoFit/>
          </a:bodyPr>
          <a:lstStyle/>
          <a:p>
            <a:pPr algn="just"/>
            <a:r>
              <a:rPr lang="cs-CZ" sz="2000" dirty="0">
                <a:cs typeface="Arial" panose="020B0604020202020204" pitchFamily="34" charset="0"/>
              </a:rPr>
              <a:t>Elektrický výboj v prostředí rtuťových par s nízkým tlakem spolu s různými inertními plyny vyvolává silné světelné vyzařování v ultrafialové oblasti spektra. To se v luminoforu naneseném na vnitřním povrchu mění ve viditelné záření. Slouží tak při výrobě </a:t>
            </a:r>
            <a:r>
              <a:rPr lang="cs-CZ" sz="2000" b="1" dirty="0">
                <a:cs typeface="Arial" panose="020B0604020202020204" pitchFamily="34" charset="0"/>
              </a:rPr>
              <a:t>osvětlovacích těles</a:t>
            </a:r>
            <a:r>
              <a:rPr lang="cs-CZ" sz="2000" dirty="0">
                <a:cs typeface="Arial" panose="020B0604020202020204" pitchFamily="34" charset="0"/>
              </a:rPr>
              <a:t> s vyšší světelnou účinností, než klasické žárovky s wolframovým vláknem.</a:t>
            </a:r>
          </a:p>
        </p:txBody>
      </p:sp>
      <p:pic>
        <p:nvPicPr>
          <p:cNvPr id="97283" name="Picture 3" descr="https://upload.wikimedia.org/wikipedia/commons/thumb/5/5b/Leuchtstofflampen-chtaube050409.jpg/330px-Leuchtstofflampen-chtaube05040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057400"/>
            <a:ext cx="3124200" cy="234315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35974" y="4711206"/>
            <a:ext cx="8686800" cy="1323439"/>
          </a:xfrm>
          <a:prstGeom prst="rect">
            <a:avLst/>
          </a:prstGeom>
        </p:spPr>
        <p:txBody>
          <a:bodyPr wrap="square">
            <a:spAutoFit/>
          </a:bodyPr>
          <a:lstStyle/>
          <a:p>
            <a:r>
              <a:rPr lang="cs-CZ" sz="2000" b="1" dirty="0">
                <a:cs typeface="Arial" panose="020B0604020202020204" pitchFamily="34" charset="0"/>
              </a:rPr>
              <a:t>První čínský císař</a:t>
            </a:r>
            <a:r>
              <a:rPr lang="cs-CZ" sz="2000" dirty="0">
                <a:cs typeface="Arial" panose="020B0604020202020204" pitchFamily="34" charset="0"/>
              </a:rPr>
              <a:t> </a:t>
            </a:r>
            <a:r>
              <a:rPr lang="cs-CZ" sz="2000" dirty="0" err="1">
                <a:cs typeface="Arial" panose="020B0604020202020204" pitchFamily="34" charset="0"/>
              </a:rPr>
              <a:t>Čchin</a:t>
            </a:r>
            <a:r>
              <a:rPr lang="cs-CZ" sz="2000" dirty="0">
                <a:cs typeface="Arial" panose="020B0604020202020204" pitchFamily="34" charset="0"/>
              </a:rPr>
              <a:t> Š‘-</a:t>
            </a:r>
            <a:r>
              <a:rPr lang="cs-CZ" sz="2000" dirty="0" err="1">
                <a:cs typeface="Arial" panose="020B0604020202020204" pitchFamily="34" charset="0"/>
              </a:rPr>
              <a:t>chuang</a:t>
            </a:r>
            <a:r>
              <a:rPr lang="cs-CZ" sz="2000" dirty="0">
                <a:cs typeface="Arial" panose="020B0604020202020204" pitchFamily="34" charset="0"/>
              </a:rPr>
              <a:t>-ti (260–210 př. n. l.) zemřel po požití směsi rtuti a jadeitového prášku, vydávané za elixír věčného života. V jeho mauzoleu, střeženém terakotovou armádou, se má podle legendy nacházet model říše, kterou sjednotil. Řeky v tomto modelu mají být tvořeny rtutí.</a:t>
            </a:r>
          </a:p>
        </p:txBody>
      </p:sp>
    </p:spTree>
    <p:extLst>
      <p:ext uri="{BB962C8B-B14F-4D97-AF65-F5344CB8AC3E}">
        <p14:creationId xmlns:p14="http://schemas.microsoft.com/office/powerpoint/2010/main" val="4078668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500" y="2695004"/>
            <a:ext cx="8763000" cy="3293209"/>
          </a:xfrm>
          <a:prstGeom prst="rect">
            <a:avLst/>
          </a:prstGeom>
        </p:spPr>
        <p:txBody>
          <a:bodyPr wrap="square">
            <a:spAutoFit/>
          </a:bodyPr>
          <a:lstStyle/>
          <a:p>
            <a:r>
              <a:rPr lang="cs-CZ" sz="2000" b="1" dirty="0">
                <a:cs typeface="Arial" panose="020B0604020202020204" pitchFamily="34" charset="0"/>
              </a:rPr>
              <a:t>Amalgamace zlata </a:t>
            </a:r>
            <a:r>
              <a:rPr lang="cs-CZ" sz="2000" dirty="0">
                <a:cs typeface="Arial" panose="020B0604020202020204" pitchFamily="34" charset="0"/>
              </a:rPr>
              <a:t>se používá při jeho těžbě z rud o vysoké kovnatosti. Jemně rozdrcená hornina se kontaktuje s kovovou rtutí a zlato prakticky kompletně přejde do kapalného amalgámu. Po oddělení od horniny se rtuť oddestiluje a vrací zpět do procesu, získané zlato se pak dále rafinuje. Velkým problémem tohoto způsobu těžby je fakt, že kompletní oddělení rtuti od zbytkové hlušiny je prakticky nemožné a dochází tak ke kontaminaci životního prostředí vysoce toxickou rtutí. </a:t>
            </a:r>
          </a:p>
          <a:p>
            <a:endParaRPr lang="cs-CZ" sz="800" dirty="0">
              <a:cs typeface="Arial" panose="020B0604020202020204" pitchFamily="34" charset="0"/>
            </a:endParaRPr>
          </a:p>
          <a:p>
            <a:r>
              <a:rPr lang="cs-CZ" sz="2000" b="1" dirty="0">
                <a:cs typeface="Arial" panose="020B0604020202020204" pitchFamily="34" charset="0"/>
              </a:rPr>
              <a:t>  Sodíkový amalgám </a:t>
            </a:r>
            <a:r>
              <a:rPr lang="cs-CZ" sz="2000" dirty="0">
                <a:cs typeface="Arial" panose="020B0604020202020204" pitchFamily="34" charset="0"/>
              </a:rPr>
              <a:t>vznikající při elektrolýze chloridu sodného s použitím rtuťové katody se dále používá k </a:t>
            </a:r>
            <a:r>
              <a:rPr lang="cs-CZ" sz="2000" i="1" dirty="0">
                <a:cs typeface="Arial" panose="020B0604020202020204" pitchFamily="34" charset="0"/>
              </a:rPr>
              <a:t>výrobě hydroxidu sodného</a:t>
            </a:r>
            <a:r>
              <a:rPr lang="cs-CZ" sz="2000" dirty="0">
                <a:cs typeface="Arial" panose="020B0604020202020204" pitchFamily="34" charset="0"/>
              </a:rPr>
              <a:t> reakcí s vodou. Podstatná část </a:t>
            </a:r>
            <a:r>
              <a:rPr lang="cs-CZ" sz="2000" u="sng" dirty="0">
                <a:cs typeface="Arial" panose="020B0604020202020204" pitchFamily="34" charset="0"/>
              </a:rPr>
              <a:t>ekologické havárie </a:t>
            </a:r>
            <a:r>
              <a:rPr lang="cs-CZ" sz="2000" dirty="0">
                <a:cs typeface="Arial" panose="020B0604020202020204" pitchFamily="34" charset="0"/>
              </a:rPr>
              <a:t>pří záplavách v roce 2002 ve Spolaně Neratovice byla způsobená zatopením provozu elektrolýzy a následnou kontaminací labské vody rtutí. </a:t>
            </a:r>
          </a:p>
        </p:txBody>
      </p:sp>
      <p:sp>
        <p:nvSpPr>
          <p:cNvPr id="3" name="Obdélník 2"/>
          <p:cNvSpPr/>
          <p:nvPr/>
        </p:nvSpPr>
        <p:spPr>
          <a:xfrm>
            <a:off x="216440" y="381000"/>
            <a:ext cx="8534400" cy="400110"/>
          </a:xfrm>
          <a:prstGeom prst="rect">
            <a:avLst/>
          </a:prstGeom>
        </p:spPr>
        <p:txBody>
          <a:bodyPr wrap="square">
            <a:spAutoFit/>
          </a:bodyPr>
          <a:lstStyle/>
          <a:p>
            <a:pPr algn="just"/>
            <a:r>
              <a:rPr lang="cs-CZ" sz="2000" dirty="0">
                <a:cs typeface="Arial" panose="020B0604020202020204" pitchFamily="34" charset="0"/>
              </a:rPr>
              <a:t>Technicky významné je využití rtuti ve formě amalgámů. </a:t>
            </a:r>
          </a:p>
        </p:txBody>
      </p:sp>
      <p:pic>
        <p:nvPicPr>
          <p:cNvPr id="4"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14400"/>
            <a:ext cx="2667000" cy="173287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19865" y="1016057"/>
            <a:ext cx="5410200" cy="1631216"/>
          </a:xfrm>
          <a:prstGeom prst="rect">
            <a:avLst/>
          </a:prstGeom>
        </p:spPr>
        <p:txBody>
          <a:bodyPr wrap="square">
            <a:spAutoFit/>
          </a:bodyPr>
          <a:lstStyle/>
          <a:p>
            <a:r>
              <a:rPr lang="cs-CZ" sz="2000" b="1" dirty="0">
                <a:cs typeface="Arial" panose="020B0604020202020204" pitchFamily="34" charset="0"/>
              </a:rPr>
              <a:t>Amalgámy dentální </a:t>
            </a:r>
            <a:r>
              <a:rPr lang="cs-CZ" sz="2000" dirty="0">
                <a:cs typeface="Arial" panose="020B0604020202020204" pitchFamily="34" charset="0"/>
              </a:rPr>
              <a:t>jsou</a:t>
            </a:r>
            <a:r>
              <a:rPr lang="cs-CZ" sz="2000" b="1" i="1" dirty="0">
                <a:cs typeface="Arial" panose="020B0604020202020204" pitchFamily="34" charset="0"/>
              </a:rPr>
              <a:t> </a:t>
            </a:r>
            <a:r>
              <a:rPr lang="cs-CZ" sz="2000" dirty="0">
                <a:cs typeface="Arial" panose="020B0604020202020204" pitchFamily="34" charset="0"/>
              </a:rPr>
              <a:t>používané v </a:t>
            </a:r>
            <a:r>
              <a:rPr lang="cs-CZ" sz="2000" i="1" dirty="0">
                <a:cs typeface="Arial" panose="020B0604020202020204" pitchFamily="34" charset="0"/>
              </a:rPr>
              <a:t>zubním lékařství</a:t>
            </a:r>
            <a:r>
              <a:rPr lang="cs-CZ" sz="2000" dirty="0">
                <a:cs typeface="Arial" panose="020B0604020202020204" pitchFamily="34" charset="0"/>
              </a:rPr>
              <a:t> jako velmi odolná výplň zubu po odstranění zubního kazu. V současné době se používají amalgámy, které vzniknou smísením rtuti se slitinou stříbra, mědi a cínu. </a:t>
            </a:r>
          </a:p>
        </p:txBody>
      </p:sp>
    </p:spTree>
    <p:extLst>
      <p:ext uri="{BB962C8B-B14F-4D97-AF65-F5344CB8AC3E}">
        <p14:creationId xmlns:p14="http://schemas.microsoft.com/office/powerpoint/2010/main" val="739923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228600"/>
            <a:ext cx="8534400" cy="1015663"/>
          </a:xfrm>
          <a:prstGeom prst="rect">
            <a:avLst/>
          </a:prstGeom>
        </p:spPr>
        <p:txBody>
          <a:bodyPr wrap="square">
            <a:spAutoFit/>
          </a:bodyPr>
          <a:lstStyle/>
          <a:p>
            <a:pPr algn="just"/>
            <a:r>
              <a:rPr lang="cs-CZ" sz="2000" b="1" dirty="0">
                <a:cs typeface="Arial" panose="020B0604020202020204" pitchFamily="34" charset="0"/>
              </a:rPr>
              <a:t>Amalgámová zrcadla </a:t>
            </a:r>
            <a:r>
              <a:rPr lang="cs-CZ" sz="2000" dirty="0">
                <a:cs typeface="Arial" panose="020B0604020202020204" pitchFamily="34" charset="0"/>
              </a:rPr>
              <a:t>jsou tmavší a odraz v nich je lehce nazelenalý. Výroba zrcadel spočívala v rozprostření rtuti na tenkou cínovou fólii a přiložení skla. Přebytečná rtuť odtekla a cínový amalgám na sklo přilnul. </a:t>
            </a:r>
          </a:p>
        </p:txBody>
      </p:sp>
      <p:pic>
        <p:nvPicPr>
          <p:cNvPr id="14338"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621" y="1524000"/>
            <a:ext cx="6324600" cy="328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561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2672" y="76200"/>
            <a:ext cx="8925128" cy="6432530"/>
          </a:xfrm>
          <a:prstGeom prst="rect">
            <a:avLst/>
          </a:prstGeom>
        </p:spPr>
        <p:txBody>
          <a:bodyPr wrap="square">
            <a:spAutoFit/>
          </a:bodyPr>
          <a:lstStyle/>
          <a:p>
            <a:pPr algn="ctr"/>
            <a:r>
              <a:rPr lang="en-US" sz="3200" b="1" dirty="0">
                <a:cs typeface="Arial" panose="020B0604020202020204" pitchFamily="34" charset="0"/>
              </a:rPr>
              <a:t>Z</a:t>
            </a:r>
            <a:r>
              <a:rPr lang="cs-CZ" sz="3200" b="1" dirty="0" err="1">
                <a:cs typeface="Arial" panose="020B0604020202020204" pitchFamily="34" charset="0"/>
              </a:rPr>
              <a:t>inek</a:t>
            </a:r>
            <a:r>
              <a:rPr lang="cs-CZ" sz="3200" dirty="0">
                <a:cs typeface="Arial" panose="020B0604020202020204" pitchFamily="34" charset="0"/>
              </a:rPr>
              <a:t> </a:t>
            </a:r>
            <a:endParaRPr lang="en-US" sz="3200" dirty="0">
              <a:cs typeface="Arial" panose="020B0604020202020204" pitchFamily="34" charset="0"/>
            </a:endParaRPr>
          </a:p>
          <a:p>
            <a:endParaRPr lang="cs-CZ" sz="800" dirty="0">
              <a:cs typeface="Arial" panose="020B0604020202020204" pitchFamily="34" charset="0"/>
            </a:endParaRPr>
          </a:p>
          <a:p>
            <a:r>
              <a:rPr lang="cs-CZ" sz="2000" dirty="0">
                <a:cs typeface="Arial" panose="020B0604020202020204" pitchFamily="34" charset="0"/>
              </a:rPr>
              <a:t>je modrobílý lesklý kov, při vyšších teplotách velmi tažný. </a:t>
            </a:r>
            <a:r>
              <a:rPr lang="cs-CZ" sz="2000" u="sng" dirty="0">
                <a:cs typeface="Arial" panose="020B0604020202020204" pitchFamily="34" charset="0"/>
              </a:rPr>
              <a:t>Na vzduchu se pokrývá vrstvou oxidu</a:t>
            </a:r>
            <a:r>
              <a:rPr lang="cs-CZ" sz="2000" dirty="0">
                <a:cs typeface="Arial" panose="020B0604020202020204" pitchFamily="34" charset="0"/>
              </a:rPr>
              <a:t>. Při teplotě 60°C se zinek přímo slučuje s halogeny, při 130°C reaguje se sírou. Od teploty 400°C reaguje s fosforem a arsenem. S dusíkem přímo nereaguje, ale s amoniakem tvoří při teplotě 600°C nitrid Zn</a:t>
            </a:r>
            <a:r>
              <a:rPr lang="cs-CZ" sz="2000" baseline="-25000" dirty="0">
                <a:cs typeface="Arial" panose="020B0604020202020204" pitchFamily="34" charset="0"/>
              </a:rPr>
              <a:t>3</a:t>
            </a:r>
            <a:r>
              <a:rPr lang="cs-CZ" sz="2000" dirty="0">
                <a:cs typeface="Arial" panose="020B0604020202020204" pitchFamily="34" charset="0"/>
              </a:rPr>
              <a:t>N</a:t>
            </a:r>
            <a:r>
              <a:rPr lang="cs-CZ" sz="2000" baseline="-25000" dirty="0">
                <a:cs typeface="Arial" panose="020B0604020202020204" pitchFamily="34" charset="0"/>
              </a:rPr>
              <a:t>2</a:t>
            </a:r>
            <a:r>
              <a:rPr lang="cs-CZ" sz="2000" dirty="0">
                <a:cs typeface="Arial" panose="020B0604020202020204" pitchFamily="34" charset="0"/>
              </a:rPr>
              <a:t>. Se selenem a tellurem se slučuje až při teplotě 900°C. Při teplotě 700°C reaguje s vodní párou:</a:t>
            </a:r>
          </a:p>
          <a:p>
            <a:pPr algn="ctr"/>
            <a:r>
              <a:rPr lang="cs-CZ" sz="2000" dirty="0" err="1">
                <a:cs typeface="Arial" panose="020B0604020202020204" pitchFamily="34" charset="0"/>
              </a:rPr>
              <a:t>Zn</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 → </a:t>
            </a:r>
            <a:r>
              <a:rPr lang="cs-CZ" sz="2000" dirty="0" err="1">
                <a:cs typeface="Arial" panose="020B0604020202020204" pitchFamily="34" charset="0"/>
              </a:rPr>
              <a:t>ZnO</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r>
              <a:rPr lang="cs-CZ" sz="2000" dirty="0">
                <a:cs typeface="Arial" panose="020B0604020202020204" pitchFamily="34" charset="0"/>
              </a:rPr>
              <a:t>Zinek se </a:t>
            </a:r>
            <a:r>
              <a:rPr lang="cs-CZ" sz="2000" u="sng" dirty="0">
                <a:cs typeface="Arial" panose="020B0604020202020204" pitchFamily="34" charset="0"/>
              </a:rPr>
              <a:t>dobře rozpouští v neoxidujících kyselinách za vývoje vodíku</a:t>
            </a:r>
            <a:r>
              <a:rPr lang="cs-CZ" sz="2000" dirty="0">
                <a:cs typeface="Arial" panose="020B0604020202020204" pitchFamily="34" charset="0"/>
              </a:rPr>
              <a:t>:</a:t>
            </a:r>
          </a:p>
          <a:p>
            <a:pPr algn="ctr"/>
            <a:r>
              <a:rPr lang="cs-CZ" sz="2000" dirty="0" err="1">
                <a:cs typeface="Arial" panose="020B0604020202020204" pitchFamily="34" charset="0"/>
              </a:rPr>
              <a:t>Zn</a:t>
            </a:r>
            <a:r>
              <a:rPr lang="cs-CZ" sz="2000" dirty="0">
                <a:cs typeface="Arial" panose="020B0604020202020204" pitchFamily="34" charset="0"/>
              </a:rPr>
              <a:t> + 2HCl → ZnCl</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r>
              <a:rPr lang="cs-CZ" sz="2000" dirty="0">
                <a:cs typeface="Arial" panose="020B0604020202020204" pitchFamily="34" charset="0"/>
              </a:rPr>
              <a:t>Reakce zinku s koncentrovanými oxidujícími kyselinami probíhají bez vývoje vodíku:</a:t>
            </a:r>
          </a:p>
          <a:p>
            <a:pPr algn="ctr"/>
            <a:r>
              <a:rPr lang="cs-CZ" sz="2000" dirty="0" err="1">
                <a:cs typeface="Arial" panose="020B0604020202020204" pitchFamily="34" charset="0"/>
              </a:rPr>
              <a:t>Zn</a:t>
            </a:r>
            <a:r>
              <a:rPr lang="cs-CZ" sz="2000" dirty="0">
                <a:cs typeface="Arial" panose="020B0604020202020204" pitchFamily="34" charset="0"/>
              </a:rPr>
              <a:t> + 4HNO</a:t>
            </a:r>
            <a:r>
              <a:rPr lang="cs-CZ" sz="2000" baseline="-25000" dirty="0">
                <a:cs typeface="Arial" panose="020B0604020202020204" pitchFamily="34" charset="0"/>
              </a:rPr>
              <a:t>3</a:t>
            </a:r>
            <a:r>
              <a:rPr lang="cs-CZ" sz="2000" dirty="0">
                <a:cs typeface="Arial" panose="020B0604020202020204" pitchFamily="34" charset="0"/>
              </a:rPr>
              <a:t> → </a:t>
            </a:r>
            <a:r>
              <a:rPr lang="cs-CZ" sz="2000" dirty="0" err="1">
                <a:cs typeface="Arial" panose="020B0604020202020204" pitchFamily="34" charset="0"/>
              </a:rPr>
              <a:t>Zn</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+ 2NO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err="1">
                <a:cs typeface="Arial" panose="020B0604020202020204" pitchFamily="34" charset="0"/>
              </a:rPr>
              <a:t>Zn</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ZnSO</a:t>
            </a:r>
            <a:r>
              <a:rPr lang="cs-CZ" sz="2000" baseline="-25000" dirty="0">
                <a:cs typeface="Arial" panose="020B0604020202020204" pitchFamily="34" charset="0"/>
              </a:rPr>
              <a:t>4</a:t>
            </a:r>
            <a:r>
              <a:rPr lang="cs-CZ" sz="2000" dirty="0">
                <a:cs typeface="Arial" panose="020B0604020202020204" pitchFamily="34" charset="0"/>
              </a:rPr>
              <a:t> + SO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4Zn + 5H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4ZnSO</a:t>
            </a:r>
            <a:r>
              <a:rPr lang="cs-CZ" sz="2000" baseline="-25000" dirty="0">
                <a:cs typeface="Arial" panose="020B0604020202020204" pitchFamily="34" charset="0"/>
              </a:rPr>
              <a:t>4</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S + 4H</a:t>
            </a:r>
            <a:r>
              <a:rPr lang="cs-CZ" sz="2000" baseline="-25000" dirty="0">
                <a:cs typeface="Arial" panose="020B0604020202020204" pitchFamily="34" charset="0"/>
              </a:rPr>
              <a:t>2</a:t>
            </a:r>
            <a:r>
              <a:rPr lang="cs-CZ" sz="2000" dirty="0">
                <a:cs typeface="Arial" panose="020B0604020202020204" pitchFamily="34" charset="0"/>
              </a:rPr>
              <a:t>O</a:t>
            </a:r>
            <a:endParaRPr lang="en-US" sz="2000" dirty="0">
              <a:cs typeface="Arial" panose="020B0604020202020204" pitchFamily="34" charset="0"/>
            </a:endParaRPr>
          </a:p>
          <a:p>
            <a:r>
              <a:rPr lang="cs-CZ" sz="2000" dirty="0">
                <a:cs typeface="Arial" panose="020B0604020202020204" pitchFamily="34" charset="0"/>
              </a:rPr>
              <a:t>Reakce zinku s velmi zředěnou kyselinou dusičnou probíhá za vzniku dusičnanu amonného:</a:t>
            </a:r>
          </a:p>
          <a:p>
            <a:pPr algn="ctr"/>
            <a:r>
              <a:rPr lang="cs-CZ" sz="2000" dirty="0">
                <a:cs typeface="Arial" panose="020B0604020202020204" pitchFamily="34" charset="0"/>
              </a:rPr>
              <a:t>4Zn + 10HNO</a:t>
            </a:r>
            <a:r>
              <a:rPr lang="cs-CZ" sz="2000" baseline="-25000" dirty="0">
                <a:cs typeface="Arial" panose="020B0604020202020204" pitchFamily="34" charset="0"/>
              </a:rPr>
              <a:t>3</a:t>
            </a:r>
            <a:r>
              <a:rPr lang="cs-CZ" sz="2000" dirty="0">
                <a:cs typeface="Arial" panose="020B0604020202020204" pitchFamily="34" charset="0"/>
              </a:rPr>
              <a:t> → 4Zn(NO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NH</a:t>
            </a:r>
            <a:r>
              <a:rPr lang="cs-CZ" sz="2000" baseline="-25000" dirty="0">
                <a:cs typeface="Arial" panose="020B0604020202020204" pitchFamily="34" charset="0"/>
              </a:rPr>
              <a:t>4</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 + 3H</a:t>
            </a:r>
            <a:r>
              <a:rPr lang="cs-CZ" sz="2000" baseline="-25000" dirty="0">
                <a:cs typeface="Arial" panose="020B0604020202020204" pitchFamily="34" charset="0"/>
              </a:rPr>
              <a:t>2</a:t>
            </a:r>
            <a:r>
              <a:rPr lang="cs-CZ" sz="2000" dirty="0">
                <a:cs typeface="Arial" panose="020B0604020202020204" pitchFamily="34" charset="0"/>
              </a:rPr>
              <a:t>O</a:t>
            </a:r>
          </a:p>
          <a:p>
            <a:r>
              <a:rPr lang="cs-CZ" sz="2000" dirty="0">
                <a:cs typeface="Arial" panose="020B0604020202020204" pitchFamily="34" charset="0"/>
              </a:rPr>
              <a:t>Zinek patří mezi </a:t>
            </a:r>
            <a:r>
              <a:rPr lang="cs-CZ" sz="2000" u="sng" dirty="0">
                <a:cs typeface="Arial" panose="020B0604020202020204" pitchFamily="34" charset="0"/>
              </a:rPr>
              <a:t>amfoterní kovy</a:t>
            </a:r>
            <a:r>
              <a:rPr lang="cs-CZ" sz="2000" dirty="0">
                <a:cs typeface="Arial" panose="020B0604020202020204" pitchFamily="34" charset="0"/>
              </a:rPr>
              <a:t>, reakcí zinku s alkalickými hydroxidy vznikají alkalické </a:t>
            </a:r>
            <a:r>
              <a:rPr lang="cs-CZ" sz="2000" dirty="0" err="1">
                <a:cs typeface="Arial" panose="020B0604020202020204" pitchFamily="34" charset="0"/>
              </a:rPr>
              <a:t>tetrahydroxozinečnatany</a:t>
            </a:r>
            <a:r>
              <a:rPr lang="cs-CZ" sz="2000" dirty="0">
                <a:cs typeface="Arial" panose="020B0604020202020204" pitchFamily="34" charset="0"/>
              </a:rPr>
              <a:t>:</a:t>
            </a:r>
          </a:p>
          <a:p>
            <a:pPr algn="ctr"/>
            <a:r>
              <a:rPr lang="cs-CZ" sz="2000" dirty="0" err="1">
                <a:cs typeface="Arial" panose="020B0604020202020204" pitchFamily="34" charset="0"/>
              </a:rPr>
              <a:t>Zn</a:t>
            </a:r>
            <a:r>
              <a:rPr lang="cs-CZ" sz="2000" dirty="0">
                <a:cs typeface="Arial" panose="020B0604020202020204" pitchFamily="34" charset="0"/>
              </a:rPr>
              <a:t> + 2KOH + 2H</a:t>
            </a:r>
            <a:r>
              <a:rPr lang="cs-CZ" sz="2000" baseline="-25000" dirty="0">
                <a:cs typeface="Arial" panose="020B0604020202020204" pitchFamily="34" charset="0"/>
              </a:rPr>
              <a:t>2</a:t>
            </a:r>
            <a:r>
              <a:rPr lang="cs-CZ" sz="2000" dirty="0">
                <a:cs typeface="Arial" panose="020B0604020202020204" pitchFamily="34" charset="0"/>
              </a:rPr>
              <a:t>O → K</a:t>
            </a:r>
            <a:r>
              <a:rPr lang="cs-CZ" sz="2000" baseline="-25000" dirty="0">
                <a:cs typeface="Arial" panose="020B0604020202020204" pitchFamily="34" charset="0"/>
              </a:rPr>
              <a:t>2</a:t>
            </a:r>
            <a:r>
              <a:rPr lang="cs-CZ" sz="2000" dirty="0">
                <a:cs typeface="Arial" panose="020B0604020202020204" pitchFamily="34" charset="0"/>
              </a:rPr>
              <a:t>[</a:t>
            </a:r>
            <a:r>
              <a:rPr lang="cs-CZ" sz="2000" dirty="0" err="1">
                <a:cs typeface="Arial" panose="020B0604020202020204" pitchFamily="34" charset="0"/>
              </a:rPr>
              <a:t>Zn</a:t>
            </a:r>
            <a:r>
              <a:rPr lang="cs-CZ" sz="2000" dirty="0">
                <a:cs typeface="Arial" panose="020B0604020202020204" pitchFamily="34" charset="0"/>
              </a:rPr>
              <a:t>(OH)</a:t>
            </a:r>
            <a:r>
              <a:rPr lang="cs-CZ" sz="2000" baseline="-25000" dirty="0">
                <a:cs typeface="Arial" panose="020B0604020202020204" pitchFamily="34" charset="0"/>
              </a:rPr>
              <a:t>4</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p:txBody>
      </p:sp>
    </p:spTree>
    <p:extLst>
      <p:ext uri="{BB962C8B-B14F-4D97-AF65-F5344CB8AC3E}">
        <p14:creationId xmlns:p14="http://schemas.microsoft.com/office/powerpoint/2010/main" val="1135389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8600"/>
            <a:ext cx="3390900" cy="408622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6172200" y="4572000"/>
            <a:ext cx="2415982" cy="369332"/>
          </a:xfrm>
          <a:prstGeom prst="rect">
            <a:avLst/>
          </a:prstGeom>
        </p:spPr>
        <p:txBody>
          <a:bodyPr wrap="none">
            <a:spAutoFit/>
          </a:bodyPr>
          <a:lstStyle/>
          <a:p>
            <a:r>
              <a:rPr lang="cs-CZ" dirty="0" err="1"/>
              <a:t>Paracelsus</a:t>
            </a:r>
            <a:r>
              <a:rPr lang="cs-CZ" dirty="0"/>
              <a:t> (1493-1541) </a:t>
            </a:r>
          </a:p>
        </p:txBody>
      </p:sp>
      <p:sp>
        <p:nvSpPr>
          <p:cNvPr id="4" name="Obdélník 3"/>
          <p:cNvSpPr/>
          <p:nvPr/>
        </p:nvSpPr>
        <p:spPr>
          <a:xfrm>
            <a:off x="228600" y="304800"/>
            <a:ext cx="4959485" cy="3170099"/>
          </a:xfrm>
          <a:prstGeom prst="rect">
            <a:avLst/>
          </a:prstGeom>
        </p:spPr>
        <p:txBody>
          <a:bodyPr wrap="square">
            <a:spAutoFit/>
          </a:bodyPr>
          <a:lstStyle/>
          <a:p>
            <a:pPr algn="just"/>
            <a:r>
              <a:rPr lang="cs-CZ" sz="2000" dirty="0">
                <a:cs typeface="Arial" panose="020B0604020202020204" pitchFamily="34" charset="0"/>
              </a:rPr>
              <a:t>Léčebné přípravky na bázi rtuti, především rtuťová mast (šedá mast), byly popsány již v arabském světě </a:t>
            </a:r>
            <a:r>
              <a:rPr lang="cs-CZ" sz="2000" dirty="0" err="1">
                <a:cs typeface="Arial" panose="020B0604020202020204" pitchFamily="34" charset="0"/>
              </a:rPr>
              <a:t>Avicennou</a:t>
            </a:r>
            <a:r>
              <a:rPr lang="cs-CZ" sz="2000" dirty="0">
                <a:cs typeface="Arial" panose="020B0604020202020204" pitchFamily="34" charset="0"/>
              </a:rPr>
              <a:t> v díle Kánon medicíny a rozšířily se zejména v raném novověku zásluhou </a:t>
            </a:r>
            <a:r>
              <a:rPr lang="cs-CZ" sz="2000" dirty="0" err="1">
                <a:cs typeface="Arial" panose="020B0604020202020204" pitchFamily="34" charset="0"/>
              </a:rPr>
              <a:t>Paracelsa</a:t>
            </a:r>
            <a:r>
              <a:rPr lang="cs-CZ" sz="2000" dirty="0">
                <a:cs typeface="Arial" panose="020B0604020202020204" pitchFamily="34" charset="0"/>
              </a:rPr>
              <a:t>. </a:t>
            </a:r>
          </a:p>
          <a:p>
            <a:pPr algn="just"/>
            <a:endParaRPr lang="cs-CZ" sz="2000" b="1" dirty="0">
              <a:cs typeface="Arial" panose="020B0604020202020204" pitchFamily="34" charset="0"/>
            </a:endParaRPr>
          </a:p>
          <a:p>
            <a:pPr algn="just"/>
            <a:r>
              <a:rPr lang="cs-CZ" sz="2000" b="1" dirty="0">
                <a:cs typeface="Arial" panose="020B0604020202020204" pitchFamily="34" charset="0"/>
              </a:rPr>
              <a:t>Léčení syfilidy</a:t>
            </a:r>
            <a:r>
              <a:rPr lang="cs-CZ" sz="2000" dirty="0">
                <a:cs typeface="Arial" panose="020B0604020202020204" pitchFamily="34" charset="0"/>
              </a:rPr>
              <a:t> sloučeninami rtuti bylo obvyklé ještě začátkem 20. století. Léčba však byla horší než nemoc samotná a přestala se používat po objevu salvarsanu v roce 1910.</a:t>
            </a:r>
          </a:p>
        </p:txBody>
      </p:sp>
      <p:sp>
        <p:nvSpPr>
          <p:cNvPr id="5" name="Obdélník 4"/>
          <p:cNvSpPr/>
          <p:nvPr/>
        </p:nvSpPr>
        <p:spPr>
          <a:xfrm>
            <a:off x="304800" y="4536937"/>
            <a:ext cx="3492230" cy="1938992"/>
          </a:xfrm>
          <a:prstGeom prst="rect">
            <a:avLst/>
          </a:prstGeom>
        </p:spPr>
        <p:txBody>
          <a:bodyPr wrap="square">
            <a:spAutoFit/>
          </a:bodyPr>
          <a:lstStyle/>
          <a:p>
            <a:pPr algn="just"/>
            <a:r>
              <a:rPr lang="cs-CZ" sz="2000" b="1" dirty="0">
                <a:cs typeface="Arial" panose="020B0604020202020204" pitchFamily="34" charset="0"/>
              </a:rPr>
              <a:t>Modré pilulky</a:t>
            </a:r>
            <a:r>
              <a:rPr lang="cs-CZ" sz="2000" dirty="0">
                <a:cs typeface="Arial" panose="020B0604020202020204" pitchFamily="34" charset="0"/>
              </a:rPr>
              <a:t> (blue </a:t>
            </a:r>
            <a:r>
              <a:rPr lang="cs-CZ" sz="2000" dirty="0" err="1">
                <a:cs typeface="Arial" panose="020B0604020202020204" pitchFamily="34" charset="0"/>
              </a:rPr>
              <a:t>mass</a:t>
            </a:r>
            <a:r>
              <a:rPr lang="cs-CZ" sz="2000" dirty="0">
                <a:cs typeface="Arial" panose="020B0604020202020204" pitchFamily="34" charset="0"/>
              </a:rPr>
              <a:t>) jejichž 1/3 hmotnosti tvořila rtuť byly široce používané v USA v 19. století a melancholii s jejich pomocí zaháněl i Abraham Lincoln.</a:t>
            </a:r>
          </a:p>
        </p:txBody>
      </p:sp>
      <p:pic>
        <p:nvPicPr>
          <p:cNvPr id="20482" name="Picture 2">
            <a:extLst>
              <a:ext uri="{FF2B5EF4-FFF2-40B4-BE49-F238E27FC236}">
                <a16:creationId xmlns:a16="http://schemas.microsoft.com/office/drawing/2014/main" id="{13D0A63B-04D0-4D66-B09C-637C3BCDD4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4090452"/>
            <a:ext cx="1066800" cy="247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843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04800"/>
            <a:ext cx="4191000" cy="533400"/>
          </a:xfrm>
        </p:spPr>
        <p:txBody>
          <a:bodyPr>
            <a:noAutofit/>
          </a:bodyPr>
          <a:lstStyle/>
          <a:p>
            <a:r>
              <a:rPr lang="cs-CZ" sz="2400" b="1" dirty="0">
                <a:latin typeface="Arial" panose="020B0604020202020204" pitchFamily="34" charset="0"/>
                <a:cs typeface="Arial" panose="020B0604020202020204" pitchFamily="34" charset="0"/>
              </a:rPr>
              <a:t>Doklad léčby rtutí</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048125"/>
            <a:ext cx="37814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57200"/>
            <a:ext cx="2650021" cy="2057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819400"/>
            <a:ext cx="1181100" cy="1762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946" y="2847108"/>
            <a:ext cx="1209675" cy="1762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ulka 3"/>
          <p:cNvGraphicFramePr>
            <a:graphicFrameLocks noGrp="1"/>
          </p:cNvGraphicFramePr>
          <p:nvPr/>
        </p:nvGraphicFramePr>
        <p:xfrm>
          <a:off x="353290" y="4191000"/>
          <a:ext cx="3990109" cy="2499360"/>
        </p:xfrm>
        <a:graphic>
          <a:graphicData uri="http://schemas.openxmlformats.org/drawingml/2006/table">
            <a:tbl>
              <a:tblPr firstRow="1" firstCol="1" bandRow="1">
                <a:tableStyleId>{5C22544A-7EE6-4342-B048-85BDC9FD1C3A}</a:tableStyleId>
              </a:tblPr>
              <a:tblGrid>
                <a:gridCol w="2322990">
                  <a:extLst>
                    <a:ext uri="{9D8B030D-6E8A-4147-A177-3AD203B41FA5}">
                      <a16:colId xmlns:a16="http://schemas.microsoft.com/office/drawing/2014/main" val="20000"/>
                    </a:ext>
                  </a:extLst>
                </a:gridCol>
                <a:gridCol w="804447">
                  <a:extLst>
                    <a:ext uri="{9D8B030D-6E8A-4147-A177-3AD203B41FA5}">
                      <a16:colId xmlns:a16="http://schemas.microsoft.com/office/drawing/2014/main" val="20001"/>
                    </a:ext>
                  </a:extLst>
                </a:gridCol>
                <a:gridCol w="862672">
                  <a:extLst>
                    <a:ext uri="{9D8B030D-6E8A-4147-A177-3AD203B41FA5}">
                      <a16:colId xmlns:a16="http://schemas.microsoft.com/office/drawing/2014/main" val="20002"/>
                    </a:ext>
                  </a:extLst>
                </a:gridCol>
              </a:tblGrid>
              <a:tr h="454429">
                <a:tc>
                  <a:txBody>
                    <a:bodyPr/>
                    <a:lstStyle/>
                    <a:p>
                      <a:pPr marL="0" marR="0" algn="ctr">
                        <a:spcBef>
                          <a:spcPts val="0"/>
                        </a:spcBef>
                        <a:spcAft>
                          <a:spcPts val="0"/>
                        </a:spcAft>
                      </a:pPr>
                      <a:r>
                        <a:rPr lang="cs-CZ" sz="1400">
                          <a:effectLst/>
                        </a:rPr>
                        <a:t>Jméno</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Rok úmrtí</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Hg (µg.g</a:t>
                      </a:r>
                      <a:r>
                        <a:rPr lang="cs-CZ" sz="1400" baseline="30000">
                          <a:effectLst/>
                        </a:rPr>
                        <a:t>-1</a:t>
                      </a:r>
                      <a:r>
                        <a:rPr lang="cs-CZ" sz="1400">
                          <a:effectLst/>
                        </a:rPr>
                        <a:t>)</a:t>
                      </a:r>
                      <a:endParaRPr lang="cs-CZ" sz="14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454429">
                <a:tc>
                  <a:txBody>
                    <a:bodyPr/>
                    <a:lstStyle/>
                    <a:p>
                      <a:pPr marL="0" marR="0" algn="ctr">
                        <a:spcBef>
                          <a:spcPts val="0"/>
                        </a:spcBef>
                        <a:spcAft>
                          <a:spcPts val="0"/>
                        </a:spcAft>
                      </a:pPr>
                      <a:r>
                        <a:rPr lang="cs-CZ" sz="1400">
                          <a:effectLst/>
                        </a:rPr>
                        <a:t>Karolina Maxmiliána Dietrichsteinová</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1734</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8,20 ± 0,23</a:t>
                      </a:r>
                      <a:endParaRPr lang="cs-CZ" sz="14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227215">
                <a:tc>
                  <a:txBody>
                    <a:bodyPr/>
                    <a:lstStyle/>
                    <a:p>
                      <a:pPr marL="0" marR="0" algn="ctr">
                        <a:spcBef>
                          <a:spcPts val="0"/>
                        </a:spcBef>
                        <a:spcAft>
                          <a:spcPts val="0"/>
                        </a:spcAft>
                      </a:pPr>
                      <a:r>
                        <a:rPr lang="cs-CZ" sz="1400">
                          <a:effectLst/>
                        </a:rPr>
                        <a:t>Robert Burns</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1844</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8,02</a:t>
                      </a:r>
                      <a:endParaRPr lang="cs-CZ" sz="14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454429">
                <a:tc>
                  <a:txBody>
                    <a:bodyPr/>
                    <a:lstStyle/>
                    <a:p>
                      <a:pPr marL="0" marR="0" algn="ctr">
                        <a:spcBef>
                          <a:spcPts val="0"/>
                        </a:spcBef>
                        <a:spcAft>
                          <a:spcPts val="0"/>
                        </a:spcAft>
                      </a:pPr>
                      <a:r>
                        <a:rPr lang="cs-CZ" sz="1400">
                          <a:effectLst/>
                        </a:rPr>
                        <a:t>Andrew Jackson</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dirty="0">
                          <a:effectLst/>
                        </a:rPr>
                        <a:t>1845</a:t>
                      </a:r>
                      <a:endParaRPr lang="cs-CZ" sz="14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6,0</a:t>
                      </a:r>
                    </a:p>
                    <a:p>
                      <a:pPr marL="0" marR="0" algn="ctr">
                        <a:spcBef>
                          <a:spcPts val="0"/>
                        </a:spcBef>
                        <a:spcAft>
                          <a:spcPts val="0"/>
                        </a:spcAft>
                      </a:pPr>
                      <a:r>
                        <a:rPr lang="cs-CZ" sz="1400">
                          <a:effectLst/>
                        </a:rPr>
                        <a:t>5,6</a:t>
                      </a:r>
                      <a:endParaRPr lang="cs-CZ" sz="14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908858">
                <a:tc>
                  <a:txBody>
                    <a:bodyPr/>
                    <a:lstStyle/>
                    <a:p>
                      <a:pPr marL="0" marR="0" algn="ctr">
                        <a:spcBef>
                          <a:spcPts val="0"/>
                        </a:spcBef>
                        <a:spcAft>
                          <a:spcPts val="0"/>
                        </a:spcAft>
                      </a:pPr>
                      <a:r>
                        <a:rPr lang="cs-CZ" sz="1400">
                          <a:effectLst/>
                        </a:rPr>
                        <a:t>Napoleon Bonaparte</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1821</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dirty="0">
                          <a:effectLst/>
                        </a:rPr>
                        <a:t>3,98 ± 0,29</a:t>
                      </a:r>
                    </a:p>
                    <a:p>
                      <a:pPr marL="0" marR="0" algn="ctr">
                        <a:spcBef>
                          <a:spcPts val="0"/>
                        </a:spcBef>
                        <a:spcAft>
                          <a:spcPts val="0"/>
                        </a:spcAft>
                      </a:pPr>
                      <a:r>
                        <a:rPr lang="cs-CZ" sz="1400" dirty="0">
                          <a:effectLst/>
                        </a:rPr>
                        <a:t>3,3</a:t>
                      </a:r>
                    </a:p>
                    <a:p>
                      <a:pPr marL="0" marR="0" algn="ctr">
                        <a:spcBef>
                          <a:spcPts val="0"/>
                        </a:spcBef>
                        <a:spcAft>
                          <a:spcPts val="0"/>
                        </a:spcAft>
                      </a:pPr>
                      <a:r>
                        <a:rPr lang="cs-CZ" sz="1400" dirty="0">
                          <a:effectLst/>
                        </a:rPr>
                        <a:t>4,7</a:t>
                      </a:r>
                      <a:endParaRPr lang="cs-CZ" sz="14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Obdélník 4"/>
          <p:cNvSpPr/>
          <p:nvPr/>
        </p:nvSpPr>
        <p:spPr>
          <a:xfrm>
            <a:off x="304800" y="1066800"/>
            <a:ext cx="5410200" cy="2246769"/>
          </a:xfrm>
          <a:prstGeom prst="rect">
            <a:avLst/>
          </a:prstGeom>
        </p:spPr>
        <p:txBody>
          <a:bodyPr wrap="square">
            <a:spAutoFit/>
          </a:bodyPr>
          <a:lstStyle/>
          <a:p>
            <a:r>
              <a:rPr lang="cs-CZ" sz="2000" dirty="0">
                <a:cs typeface="Arial" panose="020B0604020202020204" pitchFamily="34" charset="0"/>
              </a:rPr>
              <a:t>Kněžna Karolina Maxmiliana </a:t>
            </a:r>
            <a:r>
              <a:rPr lang="cs-CZ" sz="2000" dirty="0" err="1">
                <a:cs typeface="Arial" panose="020B0604020202020204" pitchFamily="34" charset="0"/>
              </a:rPr>
              <a:t>Dietrichsteinová</a:t>
            </a:r>
            <a:r>
              <a:rPr lang="cs-CZ" sz="2000" dirty="0">
                <a:cs typeface="Arial" panose="020B0604020202020204" pitchFamily="34" charset="0"/>
              </a:rPr>
              <a:t> trpěla nějakou blíže neurčenou, a na kosterních pozůstatcích nezjistitelnou, chorobou (uvažuje se o tzv. „rychlých souchotinách“). Vysoký obsah </a:t>
            </a:r>
            <a:r>
              <a:rPr lang="cs-CZ" sz="2000" dirty="0" err="1">
                <a:cs typeface="Arial" panose="020B0604020202020204" pitchFamily="34" charset="0"/>
              </a:rPr>
              <a:t>Hg</a:t>
            </a:r>
            <a:r>
              <a:rPr lang="cs-CZ" sz="2000" dirty="0">
                <a:cs typeface="Arial" panose="020B0604020202020204" pitchFamily="34" charset="0"/>
              </a:rPr>
              <a:t> svědčí o požití léků na bázi rtuti krátce před smrtí. Někdy se soli rtuti aplikovaly přímo na vlasy –proti vším.</a:t>
            </a:r>
          </a:p>
        </p:txBody>
      </p:sp>
    </p:spTree>
    <p:extLst>
      <p:ext uri="{BB962C8B-B14F-4D97-AF65-F5344CB8AC3E}">
        <p14:creationId xmlns:p14="http://schemas.microsoft.com/office/powerpoint/2010/main" val="1893925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5016758"/>
          </a:xfrm>
          <a:prstGeom prst="rect">
            <a:avLst/>
          </a:prstGeom>
        </p:spPr>
        <p:txBody>
          <a:bodyPr wrap="square">
            <a:spAutoFit/>
          </a:bodyPr>
          <a:lstStyle/>
          <a:p>
            <a:pPr algn="just"/>
            <a:r>
              <a:rPr lang="cs-CZ" sz="2000" b="1" dirty="0">
                <a:cs typeface="Arial" panose="020B0604020202020204" pitchFamily="34" charset="0"/>
              </a:rPr>
              <a:t>  Chlorid rtuťný</a:t>
            </a:r>
            <a:r>
              <a:rPr lang="cs-CZ" sz="2000" dirty="0">
                <a:cs typeface="Arial" panose="020B0604020202020204" pitchFamily="34" charset="0"/>
              </a:rPr>
              <a:t>, </a:t>
            </a:r>
            <a:r>
              <a:rPr lang="cs-CZ" sz="2000" i="1" dirty="0">
                <a:cs typeface="Arial" panose="020B0604020202020204" pitchFamily="34" charset="0"/>
              </a:rPr>
              <a:t>kalomel,</a:t>
            </a:r>
            <a:r>
              <a:rPr lang="cs-CZ" sz="2000" dirty="0">
                <a:cs typeface="Arial" panose="020B0604020202020204" pitchFamily="34" charset="0"/>
              </a:rPr>
              <a:t> Hg</a:t>
            </a:r>
            <a:r>
              <a:rPr lang="cs-CZ" sz="2000" baseline="-25000" dirty="0">
                <a:cs typeface="Arial" panose="020B0604020202020204" pitchFamily="34" charset="0"/>
              </a:rPr>
              <a:t>2</a:t>
            </a:r>
            <a:r>
              <a:rPr lang="cs-CZ" sz="2000" dirty="0">
                <a:cs typeface="Arial" panose="020B0604020202020204" pitchFamily="34" charset="0"/>
              </a:rPr>
              <a:t>Cl</a:t>
            </a:r>
            <a:r>
              <a:rPr lang="cs-CZ" sz="2000" baseline="-25000" dirty="0">
                <a:cs typeface="Arial" panose="020B0604020202020204" pitchFamily="34" charset="0"/>
              </a:rPr>
              <a:t>2</a:t>
            </a:r>
            <a:r>
              <a:rPr lang="cs-CZ" sz="2000" dirty="0">
                <a:cs typeface="Arial" panose="020B0604020202020204" pitchFamily="34" charset="0"/>
              </a:rPr>
              <a:t> je bílá krystalická látka velmi málo rozpustná ve vodě. Je sice toxický jako všechny soli rtuti, ale vzhledem k nízké rozpustnosti se jen velmi obtížně může dostat z trávicího traktu do krevního řečiště. V dřívějších dobách byl dokonce medicínsky využíván jako projímadlo. Značný význam má však kalomel v analytické chemii (kalomelová referenční elektroda). </a:t>
            </a: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cs-CZ" sz="2000" b="1" dirty="0">
              <a:cs typeface="Arial" panose="020B0604020202020204" pitchFamily="34" charset="0"/>
            </a:endParaRPr>
          </a:p>
          <a:p>
            <a:pPr algn="just"/>
            <a:r>
              <a:rPr lang="cs-CZ" sz="2000" b="1" dirty="0">
                <a:cs typeface="Arial" panose="020B0604020202020204" pitchFamily="34" charset="0"/>
              </a:rPr>
              <a:t>Chlorid rtuťnatý</a:t>
            </a:r>
            <a:r>
              <a:rPr lang="cs-CZ" sz="2000" dirty="0">
                <a:cs typeface="Arial" panose="020B0604020202020204" pitchFamily="34" charset="0"/>
              </a:rPr>
              <a:t>, </a:t>
            </a:r>
            <a:r>
              <a:rPr lang="cs-CZ" sz="2000" i="1" dirty="0">
                <a:cs typeface="Arial" panose="020B0604020202020204" pitchFamily="34" charset="0"/>
              </a:rPr>
              <a:t>sublimát, </a:t>
            </a:r>
            <a:r>
              <a:rPr lang="cs-CZ" sz="2000" dirty="0">
                <a:cs typeface="Arial" panose="020B0604020202020204" pitchFamily="34" charset="0"/>
              </a:rPr>
              <a:t>HgCl</a:t>
            </a:r>
            <a:r>
              <a:rPr lang="cs-CZ" sz="2000" baseline="-25000" dirty="0">
                <a:cs typeface="Arial" panose="020B0604020202020204" pitchFamily="34" charset="0"/>
              </a:rPr>
              <a:t>2</a:t>
            </a:r>
            <a:r>
              <a:rPr lang="cs-CZ" sz="2000" dirty="0">
                <a:cs typeface="Arial" panose="020B0604020202020204" pitchFamily="34" charset="0"/>
              </a:rPr>
              <a:t> je ve vodě velmi dobře rozpustná a současně </a:t>
            </a:r>
            <a:r>
              <a:rPr lang="cs-CZ" sz="2000" i="1" dirty="0">
                <a:cs typeface="Arial" panose="020B0604020202020204" pitchFamily="34" charset="0"/>
              </a:rPr>
              <a:t>mimořádně toxická</a:t>
            </a:r>
            <a:r>
              <a:rPr lang="cs-CZ" sz="2000" dirty="0">
                <a:cs typeface="Arial" panose="020B0604020202020204" pitchFamily="34" charset="0"/>
              </a:rPr>
              <a:t>. HgCl</a:t>
            </a:r>
            <a:r>
              <a:rPr lang="cs-CZ" sz="2000" baseline="-25000" dirty="0">
                <a:cs typeface="Arial" panose="020B0604020202020204" pitchFamily="34" charset="0"/>
              </a:rPr>
              <a:t>2</a:t>
            </a:r>
            <a:r>
              <a:rPr lang="cs-CZ" sz="2000" dirty="0">
                <a:cs typeface="Arial" panose="020B0604020202020204" pitchFamily="34" charset="0"/>
              </a:rPr>
              <a:t> v roztoku prakticky vůbec nedisociuje jako běžné iontové soli, ale v roztoku se nacházejí pouze </a:t>
            </a:r>
            <a:r>
              <a:rPr lang="cs-CZ" sz="2000" dirty="0" err="1">
                <a:cs typeface="Arial" panose="020B0604020202020204" pitchFamily="34" charset="0"/>
              </a:rPr>
              <a:t>solvatované</a:t>
            </a:r>
            <a:r>
              <a:rPr lang="cs-CZ" sz="2000" dirty="0">
                <a:cs typeface="Arial" panose="020B0604020202020204" pitchFamily="34" charset="0"/>
              </a:rPr>
              <a:t> molekuly HgCl</a:t>
            </a:r>
            <a:r>
              <a:rPr lang="cs-CZ" sz="2000" baseline="-25000" dirty="0">
                <a:cs typeface="Arial" panose="020B0604020202020204" pitchFamily="34" charset="0"/>
              </a:rPr>
              <a:t>2</a:t>
            </a:r>
            <a:r>
              <a:rPr lang="cs-CZ" sz="2000" dirty="0">
                <a:cs typeface="Arial" panose="020B0604020202020204" pitchFamily="34" charset="0"/>
              </a:rPr>
              <a:t>. Sublimát byl dříve využíván jako součást </a:t>
            </a:r>
            <a:r>
              <a:rPr lang="cs-CZ" sz="2000" u="sng" dirty="0">
                <a:cs typeface="Arial" panose="020B0604020202020204" pitchFamily="34" charset="0"/>
              </a:rPr>
              <a:t>jedů na hlodavce </a:t>
            </a:r>
            <a:r>
              <a:rPr lang="cs-CZ" sz="2000" dirty="0">
                <a:cs typeface="Arial" panose="020B0604020202020204" pitchFamily="34" charset="0"/>
              </a:rPr>
              <a:t>a také k </a:t>
            </a:r>
            <a:r>
              <a:rPr lang="cs-CZ" sz="2000" u="sng" dirty="0">
                <a:cs typeface="Arial" panose="020B0604020202020204" pitchFamily="34" charset="0"/>
              </a:rPr>
              <a:t>moření obilí</a:t>
            </a:r>
            <a:r>
              <a:rPr lang="cs-CZ" sz="2000" dirty="0">
                <a:cs typeface="Arial" panose="020B0604020202020204" pitchFamily="34" charset="0"/>
              </a:rPr>
              <a:t>, kdy byla ta část obilí, která byla určena pro setí na příští rok, napuštěna roztokem sublimátu a tak chráněna před hlodavci. Občas však docházelo k tragickým omylům, kdy se takto ošetřené obilí dostalo do mlýna a pak sloužilo ke konzumaci v pečivu. </a:t>
            </a:r>
          </a:p>
        </p:txBody>
      </p:sp>
      <p:pic>
        <p:nvPicPr>
          <p:cNvPr id="3074" name="Picture 2" descr="좋은 습관 :: 난용성염과 용해도곱 상수: 염화수은(I), Hg2Cl2, mercury(I) chloride">
            <a:extLst>
              <a:ext uri="{FF2B5EF4-FFF2-40B4-BE49-F238E27FC236}">
                <a16:creationId xmlns:a16="http://schemas.microsoft.com/office/drawing/2014/main" id="{75451D55-49CE-4EE0-BFBE-729DD066FD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6469" y="1821651"/>
            <a:ext cx="2258931" cy="11195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cury(II) chloride - Wikipedia">
            <a:extLst>
              <a:ext uri="{FF2B5EF4-FFF2-40B4-BE49-F238E27FC236}">
                <a16:creationId xmlns:a16="http://schemas.microsoft.com/office/drawing/2014/main" id="{4DB32C2D-EA51-4188-BFEA-3D7E76F89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444" y="4989976"/>
            <a:ext cx="3636860" cy="18680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ercury (ii) Chloride: Structure, Properties, Obtaining ...">
            <a:extLst>
              <a:ext uri="{FF2B5EF4-FFF2-40B4-BE49-F238E27FC236}">
                <a16:creationId xmlns:a16="http://schemas.microsoft.com/office/drawing/2014/main" id="{575B9282-5E9F-4C75-ABFB-142C1AF765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7340" y="5453818"/>
            <a:ext cx="1981200" cy="11321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ercury(I) chloride - Simple English Wikipedia, the free ...">
            <a:extLst>
              <a:ext uri="{FF2B5EF4-FFF2-40B4-BE49-F238E27FC236}">
                <a16:creationId xmlns:a16="http://schemas.microsoft.com/office/drawing/2014/main" id="{04B2190B-BF16-4453-AAE1-548E631C60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1722156"/>
            <a:ext cx="2143649" cy="12746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9EB49F6A-1DC2-4DEA-8177-43A27D1F1739}"/>
              </a:ext>
            </a:extLst>
          </p:cNvPr>
          <p:cNvSpPr txBox="1"/>
          <p:nvPr/>
        </p:nvSpPr>
        <p:spPr>
          <a:xfrm>
            <a:off x="152400" y="5507757"/>
            <a:ext cx="2895600" cy="1015663"/>
          </a:xfrm>
          <a:prstGeom prst="rect">
            <a:avLst/>
          </a:prstGeom>
          <a:noFill/>
        </p:spPr>
        <p:txBody>
          <a:bodyPr wrap="square">
            <a:spAutoFit/>
          </a:bodyPr>
          <a:lstStyle/>
          <a:p>
            <a:pPr algn="just"/>
            <a:r>
              <a:rPr lang="cs-CZ" sz="2000" dirty="0">
                <a:cs typeface="Arial" panose="020B0604020202020204" pitchFamily="34" charset="0"/>
              </a:rPr>
              <a:t>Také se dříve používal pro povrchovou dezinfekci papíru včetně tapet.</a:t>
            </a:r>
            <a:endParaRPr lang="cs-CZ" sz="2000" dirty="0"/>
          </a:p>
        </p:txBody>
      </p:sp>
    </p:spTree>
    <p:extLst>
      <p:ext uri="{BB962C8B-B14F-4D97-AF65-F5344CB8AC3E}">
        <p14:creationId xmlns:p14="http://schemas.microsoft.com/office/powerpoint/2010/main" val="536835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WebElements Periodic Table » Mercury » mercury telluride">
            <a:extLst>
              <a:ext uri="{FF2B5EF4-FFF2-40B4-BE49-F238E27FC236}">
                <a16:creationId xmlns:a16="http://schemas.microsoft.com/office/drawing/2014/main" id="{1ECAC480-F6AB-4301-BA92-7C06853CD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430" y="1749506"/>
            <a:ext cx="2637033" cy="197777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WebElements Periodic Table » Mercury » mercury selenide">
            <a:extLst>
              <a:ext uri="{FF2B5EF4-FFF2-40B4-BE49-F238E27FC236}">
                <a16:creationId xmlns:a16="http://schemas.microsoft.com/office/drawing/2014/main" id="{44D32EE0-A260-46FA-B8A9-FC03C2251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873997"/>
            <a:ext cx="2471045" cy="185328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8FB88514-050F-44B3-B7A6-0BCF46D0C904}"/>
              </a:ext>
            </a:extLst>
          </p:cNvPr>
          <p:cNvPicPr>
            <a:picLocks noChangeAspect="1"/>
          </p:cNvPicPr>
          <p:nvPr/>
        </p:nvPicPr>
        <p:blipFill>
          <a:blip r:embed="rId4"/>
          <a:stretch>
            <a:fillRect/>
          </a:stretch>
        </p:blipFill>
        <p:spPr>
          <a:xfrm>
            <a:off x="381000" y="4261741"/>
            <a:ext cx="2185988" cy="2390776"/>
          </a:xfrm>
          <a:prstGeom prst="rect">
            <a:avLst/>
          </a:prstGeom>
        </p:spPr>
      </p:pic>
      <p:pic>
        <p:nvPicPr>
          <p:cNvPr id="16402" name="Picture 18" descr="Cinnabar Crystal Structure Mercury Sulfide System - Grass Transparent PNG">
            <a:extLst>
              <a:ext uri="{FF2B5EF4-FFF2-40B4-BE49-F238E27FC236}">
                <a16:creationId xmlns:a16="http://schemas.microsoft.com/office/drawing/2014/main" id="{3489A7BE-7EA8-443D-B046-B115E6D00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96059"/>
            <a:ext cx="2185987" cy="1980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WebElements Periodic Table » Mercury » mercury sulphide">
            <a:extLst>
              <a:ext uri="{FF2B5EF4-FFF2-40B4-BE49-F238E27FC236}">
                <a16:creationId xmlns:a16="http://schemas.microsoft.com/office/drawing/2014/main" id="{B142C0C0-7D75-46F1-A71A-24F726013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884" y="4594248"/>
            <a:ext cx="2303980" cy="172576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FD210B9-62EF-4F51-9379-1E18ABA5A978}"/>
              </a:ext>
            </a:extLst>
          </p:cNvPr>
          <p:cNvSpPr txBox="1"/>
          <p:nvPr/>
        </p:nvSpPr>
        <p:spPr>
          <a:xfrm>
            <a:off x="202120" y="387102"/>
            <a:ext cx="8739759" cy="1323439"/>
          </a:xfrm>
          <a:prstGeom prst="rect">
            <a:avLst/>
          </a:prstGeom>
          <a:noFill/>
        </p:spPr>
        <p:txBody>
          <a:bodyPr wrap="square">
            <a:spAutoFit/>
          </a:bodyPr>
          <a:lstStyle/>
          <a:p>
            <a:pPr algn="just"/>
            <a:r>
              <a:rPr lang="cs-CZ" sz="2000" b="1" dirty="0">
                <a:latin typeface="+mj-lt"/>
                <a:cs typeface="Arial" panose="020B0604020202020204" pitchFamily="34" charset="0"/>
              </a:rPr>
              <a:t>Sulfid rtuťnatý </a:t>
            </a:r>
            <a:r>
              <a:rPr lang="cs-CZ" sz="2000" dirty="0">
                <a:latin typeface="+mj-lt"/>
                <a:cs typeface="Arial" panose="020B0604020202020204" pitchFamily="34" charset="0"/>
              </a:rPr>
              <a:t>(</a:t>
            </a:r>
            <a:r>
              <a:rPr lang="cs-CZ" sz="2000" dirty="0" err="1">
                <a:latin typeface="+mj-lt"/>
                <a:cs typeface="Arial" panose="020B0604020202020204" pitchFamily="34" charset="0"/>
              </a:rPr>
              <a:t>HgS</a:t>
            </a:r>
            <a:r>
              <a:rPr lang="cs-CZ" sz="2000" dirty="0">
                <a:latin typeface="+mj-lt"/>
                <a:cs typeface="Arial" panose="020B0604020202020204" pitchFamily="34" charset="0"/>
              </a:rPr>
              <a:t>) je jako </a:t>
            </a:r>
            <a:r>
              <a:rPr lang="en-US" sz="2000" dirty="0" err="1">
                <a:latin typeface="+mj-lt"/>
                <a:cs typeface="Arial" panose="020B0604020202020204" pitchFamily="34" charset="0"/>
              </a:rPr>
              <a:t>cinnabarit</a:t>
            </a:r>
            <a:r>
              <a:rPr lang="en-US" sz="2000" dirty="0">
                <a:latin typeface="+mj-lt"/>
                <a:cs typeface="Arial" panose="020B0604020202020204" pitchFamily="34" charset="0"/>
              </a:rPr>
              <a:t> (</a:t>
            </a:r>
            <a:r>
              <a:rPr lang="cs-CZ" sz="2000" dirty="0">
                <a:latin typeface="+mj-lt"/>
                <a:cs typeface="Arial" panose="020B0604020202020204" pitchFamily="34" charset="0"/>
              </a:rPr>
              <a:t>rumělka</a:t>
            </a:r>
            <a:r>
              <a:rPr lang="en-US" sz="2000" dirty="0">
                <a:latin typeface="+mj-lt"/>
                <a:cs typeface="Arial" panose="020B0604020202020204" pitchFamily="34" charset="0"/>
              </a:rPr>
              <a:t>)</a:t>
            </a:r>
            <a:r>
              <a:rPr lang="cs-CZ" sz="2000" dirty="0">
                <a:latin typeface="+mj-lt"/>
                <a:cs typeface="Arial" panose="020B0604020202020204" pitchFamily="34" charset="0"/>
              </a:rPr>
              <a:t> nejen nejvýznamnějším přírodním zdrojem rtuti, ale i od pradávna používaným barvířským pigmentem. Kromě využití v malířství byl například ve starověkém Egyptě přidávám i do líčidel a jiných kosmetických přípravků.</a:t>
            </a:r>
            <a:endParaRPr lang="cs-CZ" sz="2000" dirty="0">
              <a:latin typeface="+mj-lt"/>
            </a:endParaRPr>
          </a:p>
        </p:txBody>
      </p:sp>
      <p:pic>
        <p:nvPicPr>
          <p:cNvPr id="4098" name="Picture 2" descr="Higany(II)-oxid - WikiVisually">
            <a:extLst>
              <a:ext uri="{FF2B5EF4-FFF2-40B4-BE49-F238E27FC236}">
                <a16:creationId xmlns:a16="http://schemas.microsoft.com/office/drawing/2014/main" id="{C1F5B2ED-FE73-4529-9717-689746E66D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6081" y="4602810"/>
            <a:ext cx="3610933" cy="162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361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2672" y="228600"/>
            <a:ext cx="8848928" cy="4401205"/>
          </a:xfrm>
          <a:prstGeom prst="rect">
            <a:avLst/>
          </a:prstGeom>
        </p:spPr>
        <p:txBody>
          <a:bodyPr wrap="square">
            <a:spAutoFit/>
          </a:bodyPr>
          <a:lstStyle/>
          <a:p>
            <a:pPr algn="just"/>
            <a:r>
              <a:rPr lang="cs-CZ" sz="2000" b="1" dirty="0">
                <a:cs typeface="Arial" panose="020B0604020202020204" pitchFamily="34" charset="0"/>
              </a:rPr>
              <a:t>Fulminát rtuťnatý </a:t>
            </a:r>
            <a:r>
              <a:rPr lang="cs-CZ" sz="2000" dirty="0" err="1">
                <a:cs typeface="Arial" panose="020B0604020202020204" pitchFamily="34" charset="0"/>
              </a:rPr>
              <a:t>Hg</a:t>
            </a:r>
            <a:r>
              <a:rPr lang="cs-CZ" sz="2000" dirty="0">
                <a:cs typeface="Arial" panose="020B0604020202020204" pitchFamily="34" charset="0"/>
              </a:rPr>
              <a:t>(CNO)</a:t>
            </a:r>
            <a:r>
              <a:rPr lang="cs-CZ" sz="2000" baseline="-25000" dirty="0">
                <a:cs typeface="Arial" panose="020B0604020202020204" pitchFamily="34" charset="0"/>
              </a:rPr>
              <a:t>2</a:t>
            </a:r>
            <a:r>
              <a:rPr lang="cs-CZ" sz="2000" dirty="0">
                <a:cs typeface="Arial" panose="020B0604020202020204" pitchFamily="34" charset="0"/>
              </a:rPr>
              <a:t>, je znám jako </a:t>
            </a:r>
            <a:r>
              <a:rPr lang="cs-CZ" sz="2000" i="1" dirty="0">
                <a:cs typeface="Arial" panose="020B0604020202020204" pitchFamily="34" charset="0"/>
              </a:rPr>
              <a:t>třaskavá rtuť</a:t>
            </a:r>
            <a:r>
              <a:rPr lang="cs-CZ" sz="2000" dirty="0">
                <a:cs typeface="Arial" panose="020B0604020202020204" pitchFamily="34" charset="0"/>
              </a:rPr>
              <a:t>. Tato sloučenina slouží k výrobě velmi často používaných pyrotechnických rozbušek. Je velmi citlivý na zvýšení teploty (např. třením, úderem), ale za normálních podmínek je zcela stabilní.</a:t>
            </a:r>
            <a:endParaRPr lang="en-US" sz="2000" dirty="0">
              <a:cs typeface="Arial" panose="020B0604020202020204" pitchFamily="34" charset="0"/>
            </a:endParaRPr>
          </a:p>
          <a:p>
            <a:pPr algn="just"/>
            <a:endParaRPr lang="en-US" sz="2000" dirty="0">
              <a:cs typeface="Arial" panose="020B0604020202020204" pitchFamily="34" charset="0"/>
            </a:endParaRPr>
          </a:p>
          <a:p>
            <a:pPr algn="just"/>
            <a:endParaRPr lang="en-US" sz="2000" dirty="0">
              <a:cs typeface="Arial" panose="020B0604020202020204" pitchFamily="34" charset="0"/>
            </a:endParaRPr>
          </a:p>
          <a:p>
            <a:pPr algn="just"/>
            <a:r>
              <a:rPr lang="cs-CZ" sz="2000" b="1" dirty="0">
                <a:cs typeface="Arial" panose="020B0604020202020204" pitchFamily="34" charset="0"/>
              </a:rPr>
              <a:t>Azid rtuťný </a:t>
            </a:r>
            <a:r>
              <a:rPr lang="cs-CZ" sz="2000" dirty="0">
                <a:cs typeface="Arial" panose="020B0604020202020204" pitchFamily="34" charset="0"/>
              </a:rPr>
              <a:t>HgN</a:t>
            </a:r>
            <a:r>
              <a:rPr lang="cs-CZ" sz="2000" baseline="-25000" dirty="0">
                <a:cs typeface="Arial" panose="020B0604020202020204" pitchFamily="34" charset="0"/>
              </a:rPr>
              <a:t>3</a:t>
            </a:r>
            <a:r>
              <a:rPr lang="cs-CZ" sz="2000" dirty="0">
                <a:cs typeface="Arial" panose="020B0604020202020204" pitchFamily="34" charset="0"/>
              </a:rPr>
              <a:t> má silně explozivní vlastnosti a používá se k výrobě rozbušek.</a:t>
            </a:r>
          </a:p>
          <a:p>
            <a:pPr algn="just"/>
            <a:endParaRPr lang="en-US" sz="2000" b="1" dirty="0">
              <a:cs typeface="Arial" panose="020B0604020202020204" pitchFamily="34" charset="0"/>
            </a:endParaRPr>
          </a:p>
          <a:p>
            <a:pPr algn="just"/>
            <a:endParaRPr lang="cs-CZ"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cs-CZ" sz="2000" b="1" dirty="0">
              <a:cs typeface="Arial" panose="020B0604020202020204" pitchFamily="34" charset="0"/>
            </a:endParaRPr>
          </a:p>
          <a:p>
            <a:pPr algn="just"/>
            <a:r>
              <a:rPr lang="cs-CZ" sz="2000" b="1" dirty="0" err="1">
                <a:cs typeface="Arial" panose="020B0604020202020204" pitchFamily="34" charset="0"/>
              </a:rPr>
              <a:t>Tetrajodurtuťnatan</a:t>
            </a:r>
            <a:r>
              <a:rPr lang="cs-CZ" sz="2000" b="1" dirty="0">
                <a:cs typeface="Arial" panose="020B0604020202020204" pitchFamily="34" charset="0"/>
              </a:rPr>
              <a:t> draselný </a:t>
            </a:r>
            <a:r>
              <a:rPr lang="cs-CZ" sz="2000" dirty="0">
                <a:cs typeface="Arial" panose="020B0604020202020204" pitchFamily="34" charset="0"/>
              </a:rPr>
              <a:t>K</a:t>
            </a:r>
            <a:r>
              <a:rPr lang="cs-CZ" sz="2000" baseline="-25000" dirty="0">
                <a:cs typeface="Arial" panose="020B0604020202020204" pitchFamily="34" charset="0"/>
              </a:rPr>
              <a:t>2</a:t>
            </a:r>
            <a:r>
              <a:rPr lang="cs-CZ" sz="2000" dirty="0">
                <a:cs typeface="Arial" panose="020B0604020202020204" pitchFamily="34" charset="0"/>
              </a:rPr>
              <a:t>[HgI</a:t>
            </a:r>
            <a:r>
              <a:rPr lang="cs-CZ" sz="2000" baseline="-25000" dirty="0">
                <a:cs typeface="Arial" panose="020B0604020202020204" pitchFamily="34" charset="0"/>
              </a:rPr>
              <a:t>4</a:t>
            </a:r>
            <a:r>
              <a:rPr lang="cs-CZ" sz="2000" dirty="0">
                <a:cs typeface="Arial" panose="020B0604020202020204" pitchFamily="34" charset="0"/>
              </a:rPr>
              <a:t>] </a:t>
            </a:r>
            <a:r>
              <a:rPr lang="cs-CZ" sz="2000" i="1" dirty="0">
                <a:cs typeface="Arial" panose="020B0604020202020204" pitchFamily="34" charset="0"/>
              </a:rPr>
              <a:t>(</a:t>
            </a:r>
            <a:r>
              <a:rPr lang="cs-CZ" sz="2000" i="1" dirty="0" err="1">
                <a:cs typeface="Arial" panose="020B0604020202020204" pitchFamily="34" charset="0"/>
              </a:rPr>
              <a:t>Nesslerovo</a:t>
            </a:r>
            <a:r>
              <a:rPr lang="cs-CZ" sz="2000" i="1" dirty="0">
                <a:cs typeface="Arial" panose="020B0604020202020204" pitchFamily="34" charset="0"/>
              </a:rPr>
              <a:t> činidlo)</a:t>
            </a:r>
            <a:r>
              <a:rPr lang="cs-CZ" sz="2000" dirty="0">
                <a:cs typeface="Arial" panose="020B0604020202020204" pitchFamily="34" charset="0"/>
              </a:rPr>
              <a:t> je používán k důkazu amoniaku</a:t>
            </a:r>
            <a:r>
              <a:rPr lang="en-US" sz="2000" dirty="0">
                <a:cs typeface="Arial" panose="020B0604020202020204" pitchFamily="34" charset="0"/>
              </a:rPr>
              <a:t>.</a:t>
            </a:r>
          </a:p>
        </p:txBody>
      </p:sp>
      <p:pic>
        <p:nvPicPr>
          <p:cNvPr id="2050" name="Picture 2" descr="Solved: The 300 Year Old Mystery Of Mercury Fulminate ...">
            <a:extLst>
              <a:ext uri="{FF2B5EF4-FFF2-40B4-BE49-F238E27FC236}">
                <a16:creationId xmlns:a16="http://schemas.microsoft.com/office/drawing/2014/main" id="{D5A537BA-2299-4D2B-9A01-1F88B12AB0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1295400"/>
            <a:ext cx="2895600" cy="59359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77C29DED-DCC7-48B0-B264-2284878E267A}"/>
              </a:ext>
            </a:extLst>
          </p:cNvPr>
          <p:cNvPicPr>
            <a:picLocks noChangeAspect="1"/>
          </p:cNvPicPr>
          <p:nvPr/>
        </p:nvPicPr>
        <p:blipFill>
          <a:blip r:embed="rId3"/>
          <a:stretch>
            <a:fillRect/>
          </a:stretch>
        </p:blipFill>
        <p:spPr>
          <a:xfrm>
            <a:off x="4114800" y="2588246"/>
            <a:ext cx="3278295" cy="957262"/>
          </a:xfrm>
          <a:prstGeom prst="rect">
            <a:avLst/>
          </a:prstGeom>
        </p:spPr>
      </p:pic>
      <p:pic>
        <p:nvPicPr>
          <p:cNvPr id="2052" name="Picture 4" descr="What is the difference between Nessler's Reagent and Mayer ...">
            <a:extLst>
              <a:ext uri="{FF2B5EF4-FFF2-40B4-BE49-F238E27FC236}">
                <a16:creationId xmlns:a16="http://schemas.microsoft.com/office/drawing/2014/main" id="{31599C26-DC1A-48A0-AA82-7A3150A6B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443246"/>
            <a:ext cx="2125185" cy="134122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24B99DBF-A75D-894D-EBA9-0398B648F433}"/>
              </a:ext>
            </a:extLst>
          </p:cNvPr>
          <p:cNvSpPr txBox="1"/>
          <p:nvPr/>
        </p:nvSpPr>
        <p:spPr>
          <a:xfrm>
            <a:off x="298467" y="5329053"/>
            <a:ext cx="5970288" cy="707886"/>
          </a:xfrm>
          <a:prstGeom prst="rect">
            <a:avLst/>
          </a:prstGeom>
          <a:noFill/>
        </p:spPr>
        <p:txBody>
          <a:bodyPr wrap="square">
            <a:spAutoFit/>
          </a:bodyPr>
          <a:lstStyle/>
          <a:p>
            <a:pPr algn="just"/>
            <a:r>
              <a:rPr lang="cs-CZ" sz="2000" b="1" dirty="0" err="1">
                <a:cs typeface="Arial" panose="020B0604020202020204" pitchFamily="34" charset="0"/>
              </a:rPr>
              <a:t>Tetrajodortuťnatan</a:t>
            </a:r>
            <a:r>
              <a:rPr lang="cs-CZ" sz="2000" b="1" dirty="0">
                <a:cs typeface="Arial" panose="020B0604020202020204" pitchFamily="34" charset="0"/>
              </a:rPr>
              <a:t> měďný </a:t>
            </a:r>
            <a:r>
              <a:rPr lang="cs-CZ" sz="2000" dirty="0">
                <a:cs typeface="Arial" panose="020B0604020202020204" pitchFamily="34" charset="0"/>
              </a:rPr>
              <a:t>Cu</a:t>
            </a:r>
            <a:r>
              <a:rPr lang="cs-CZ" sz="2000" baseline="-25000" dirty="0">
                <a:cs typeface="Arial" panose="020B0604020202020204" pitchFamily="34" charset="0"/>
              </a:rPr>
              <a:t>2</a:t>
            </a:r>
            <a:r>
              <a:rPr lang="cs-CZ" sz="2000" dirty="0">
                <a:cs typeface="Arial" panose="020B0604020202020204" pitchFamily="34" charset="0"/>
              </a:rPr>
              <a:t>[HgI</a:t>
            </a:r>
            <a:r>
              <a:rPr lang="cs-CZ" sz="2000" baseline="-25000" dirty="0">
                <a:cs typeface="Arial" panose="020B0604020202020204" pitchFamily="34" charset="0"/>
              </a:rPr>
              <a:t>4</a:t>
            </a:r>
            <a:r>
              <a:rPr lang="cs-CZ" sz="2000" dirty="0">
                <a:cs typeface="Arial" panose="020B0604020202020204" pitchFamily="34" charset="0"/>
              </a:rPr>
              <a:t>] </a:t>
            </a:r>
            <a:r>
              <a:rPr lang="cs-CZ" sz="2000" i="1" dirty="0">
                <a:cs typeface="Arial" panose="020B0604020202020204" pitchFamily="34" charset="0"/>
              </a:rPr>
              <a:t>(Mayerovo činidlo)</a:t>
            </a:r>
            <a:r>
              <a:rPr lang="cs-CZ" sz="2000" dirty="0">
                <a:cs typeface="Arial" panose="020B0604020202020204" pitchFamily="34" charset="0"/>
              </a:rPr>
              <a:t> slouží k důkazu některých alkaloidů, </a:t>
            </a:r>
          </a:p>
        </p:txBody>
      </p:sp>
    </p:spTree>
    <p:extLst>
      <p:ext uri="{BB962C8B-B14F-4D97-AF65-F5344CB8AC3E}">
        <p14:creationId xmlns:p14="http://schemas.microsoft.com/office/powerpoint/2010/main" val="3062908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1570717-DDDB-4E90-9EC7-AD21C15E9A75}"/>
              </a:ext>
            </a:extLst>
          </p:cNvPr>
          <p:cNvSpPr txBox="1"/>
          <p:nvPr/>
        </p:nvSpPr>
        <p:spPr>
          <a:xfrm>
            <a:off x="266700" y="304800"/>
            <a:ext cx="8610600" cy="6247864"/>
          </a:xfrm>
          <a:prstGeom prst="rect">
            <a:avLst/>
          </a:prstGeom>
          <a:noFill/>
        </p:spPr>
        <p:txBody>
          <a:bodyPr wrap="square">
            <a:spAutoFit/>
          </a:bodyPr>
          <a:lstStyle/>
          <a:p>
            <a:pPr algn="just"/>
            <a:r>
              <a:rPr lang="cs-CZ" sz="2000" b="1" dirty="0">
                <a:cs typeface="Arial" panose="020B0604020202020204" pitchFamily="34" charset="0"/>
              </a:rPr>
              <a:t>Kyanid rtuťnatý </a:t>
            </a:r>
            <a:r>
              <a:rPr lang="cs-CZ" sz="2000" dirty="0" err="1">
                <a:cs typeface="Arial" panose="020B0604020202020204" pitchFamily="34" charset="0"/>
              </a:rPr>
              <a:t>Hg</a:t>
            </a:r>
            <a:r>
              <a:rPr lang="cs-CZ" sz="2000" dirty="0">
                <a:cs typeface="Arial" panose="020B0604020202020204" pitchFamily="34" charset="0"/>
              </a:rPr>
              <a:t>(CN)</a:t>
            </a:r>
            <a:r>
              <a:rPr lang="cs-CZ" sz="2000" baseline="-25000" dirty="0">
                <a:cs typeface="Arial" panose="020B0604020202020204" pitchFamily="34" charset="0"/>
              </a:rPr>
              <a:t>2</a:t>
            </a:r>
            <a:r>
              <a:rPr lang="cs-CZ" sz="2000" dirty="0">
                <a:cs typeface="Arial" panose="020B0604020202020204" pitchFamily="34" charset="0"/>
              </a:rPr>
              <a:t> se používá jako desinfekční prostředek.</a:t>
            </a: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r>
              <a:rPr lang="cs-CZ" sz="2000" b="1" dirty="0">
                <a:cs typeface="Arial" panose="020B0604020202020204" pitchFamily="34" charset="0"/>
              </a:rPr>
              <a:t>Síran rtuťnatý </a:t>
            </a:r>
            <a:r>
              <a:rPr lang="cs-CZ" sz="2000" dirty="0">
                <a:cs typeface="Arial" panose="020B0604020202020204" pitchFamily="34" charset="0"/>
              </a:rPr>
              <a:t>HgSO</a:t>
            </a:r>
            <a:r>
              <a:rPr lang="cs-CZ" sz="2000" baseline="-25000" dirty="0">
                <a:cs typeface="Arial" panose="020B0604020202020204" pitchFamily="34" charset="0"/>
              </a:rPr>
              <a:t>4</a:t>
            </a:r>
            <a:r>
              <a:rPr lang="cs-CZ" sz="2000" dirty="0">
                <a:cs typeface="Arial" panose="020B0604020202020204" pitchFamily="34" charset="0"/>
              </a:rPr>
              <a:t> jako žlutý pigment a katalyzátor některých organických reakcí </a:t>
            </a:r>
            <a:r>
              <a:rPr lang="cs-CZ" sz="2000" i="1" dirty="0">
                <a:cs typeface="Arial" panose="020B0604020202020204" pitchFamily="34" charset="0"/>
              </a:rPr>
              <a:t>(výroba acetaldehydu hydratací acetylenu)</a:t>
            </a:r>
            <a:r>
              <a:rPr lang="cs-CZ" sz="2000" dirty="0">
                <a:cs typeface="Arial" panose="020B0604020202020204" pitchFamily="34" charset="0"/>
              </a:rPr>
              <a:t>, </a:t>
            </a:r>
          </a:p>
          <a:p>
            <a:pPr algn="just"/>
            <a:endParaRPr lang="en-US" sz="2000" dirty="0">
              <a:cs typeface="Arial" panose="020B0604020202020204" pitchFamily="34" charset="0"/>
            </a:endParaRPr>
          </a:p>
          <a:p>
            <a:pPr algn="just"/>
            <a:r>
              <a:rPr lang="cs-CZ" sz="2000" dirty="0">
                <a:cs typeface="Arial" panose="020B0604020202020204" pitchFamily="34" charset="0"/>
              </a:rPr>
              <a:t> Roztok </a:t>
            </a:r>
            <a:r>
              <a:rPr lang="cs-CZ" sz="2000" b="1" dirty="0">
                <a:cs typeface="Arial" panose="020B0604020202020204" pitchFamily="34" charset="0"/>
              </a:rPr>
              <a:t>dusičnanu rtuťného </a:t>
            </a:r>
            <a:r>
              <a:rPr lang="cs-CZ" sz="2000" dirty="0">
                <a:cs typeface="Arial" panose="020B0604020202020204" pitchFamily="34" charset="0"/>
              </a:rPr>
              <a:t>Hg</a:t>
            </a:r>
            <a:r>
              <a:rPr lang="cs-CZ" sz="2000" baseline="-25000" dirty="0">
                <a:cs typeface="Arial" panose="020B0604020202020204" pitchFamily="34" charset="0"/>
              </a:rPr>
              <a:t>2</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v kyselině dusičné </a:t>
            </a:r>
            <a:r>
              <a:rPr lang="cs-CZ" sz="2000" i="1" dirty="0">
                <a:cs typeface="Arial" panose="020B0604020202020204" pitchFamily="34" charset="0"/>
              </a:rPr>
              <a:t>(</a:t>
            </a:r>
            <a:r>
              <a:rPr lang="cs-CZ" sz="2000" i="1" dirty="0" err="1">
                <a:cs typeface="Arial" panose="020B0604020202020204" pitchFamily="34" charset="0"/>
              </a:rPr>
              <a:t>Millonovo</a:t>
            </a:r>
            <a:r>
              <a:rPr lang="cs-CZ" sz="2000" i="1" dirty="0">
                <a:cs typeface="Arial" panose="020B0604020202020204" pitchFamily="34" charset="0"/>
              </a:rPr>
              <a:t> činidlo)</a:t>
            </a:r>
            <a:r>
              <a:rPr lang="cs-CZ" sz="2000" dirty="0">
                <a:cs typeface="Arial" panose="020B0604020202020204" pitchFamily="34" charset="0"/>
              </a:rPr>
              <a:t> se používá k důkazu bílkovin. </a:t>
            </a:r>
            <a:endParaRPr lang="en-US" sz="2000" dirty="0">
              <a:cs typeface="Arial" panose="020B0604020202020204" pitchFamily="34" charset="0"/>
            </a:endParaRPr>
          </a:p>
          <a:p>
            <a:pPr algn="just"/>
            <a:endParaRPr lang="cs-CZ" sz="2000" dirty="0">
              <a:cs typeface="Arial" panose="020B0604020202020204" pitchFamily="34" charset="0"/>
            </a:endParaRPr>
          </a:p>
          <a:p>
            <a:pPr algn="just"/>
            <a:r>
              <a:rPr lang="cs-CZ" sz="2000" b="1" dirty="0">
                <a:cs typeface="Arial" panose="020B0604020202020204" pitchFamily="34" charset="0"/>
              </a:rPr>
              <a:t>Dusičnan rtuťnatý</a:t>
            </a:r>
            <a:r>
              <a:rPr lang="cs-CZ" sz="2000" dirty="0">
                <a:cs typeface="Arial" panose="020B0604020202020204" pitchFamily="34" charset="0"/>
              </a:rPr>
              <a:t> používali kloboučníci ke </a:t>
            </a:r>
            <a:r>
              <a:rPr lang="cs-CZ" sz="2000" u="sng" dirty="0">
                <a:cs typeface="Arial" panose="020B0604020202020204" pitchFamily="34" charset="0"/>
              </a:rPr>
              <a:t>zplsťování vláken</a:t>
            </a:r>
            <a:r>
              <a:rPr lang="cs-CZ" sz="2000" dirty="0">
                <a:cs typeface="Arial" panose="020B0604020202020204" pitchFamily="34" charset="0"/>
              </a:rPr>
              <a:t> při výrobě filcu. Vleklá otrava rtutí vedla k neurologickým symptomům (poruchy chování, třes a nakonec demence). Tento tajný postup přinesli do Anglie v 17. století hugenoti z Francie. V angličtině jsou známé obraty „bláznivý jako kloboučník“ nebo „kloboučnický třes“.</a:t>
            </a:r>
            <a:endParaRPr lang="en-US" sz="2000" dirty="0">
              <a:cs typeface="Arial" panose="020B0604020202020204" pitchFamily="34" charset="0"/>
            </a:endParaRPr>
          </a:p>
          <a:p>
            <a:pPr algn="just"/>
            <a:endParaRPr lang="en-US" sz="2000" dirty="0">
              <a:cs typeface="Arial" panose="020B0604020202020204" pitchFamily="34" charset="0"/>
            </a:endParaRPr>
          </a:p>
          <a:p>
            <a:pPr algn="just"/>
            <a:r>
              <a:rPr lang="cs-CZ" sz="2000" b="1" dirty="0">
                <a:cs typeface="Arial" panose="020B0604020202020204" pitchFamily="34" charset="0"/>
              </a:rPr>
              <a:t>Jodid rtuťnatý </a:t>
            </a:r>
            <a:r>
              <a:rPr lang="cs-CZ" sz="2000" dirty="0">
                <a:cs typeface="Arial" panose="020B0604020202020204" pitchFamily="34" charset="0"/>
              </a:rPr>
              <a:t>HgI</a:t>
            </a:r>
            <a:r>
              <a:rPr lang="cs-CZ" sz="2000" baseline="-25000" dirty="0">
                <a:cs typeface="Arial" panose="020B0604020202020204" pitchFamily="34" charset="0"/>
              </a:rPr>
              <a:t>2</a:t>
            </a:r>
            <a:r>
              <a:rPr lang="cs-CZ" sz="2000" dirty="0">
                <a:cs typeface="Arial" panose="020B0604020202020204" pitchFamily="34" charset="0"/>
              </a:rPr>
              <a:t> a </a:t>
            </a:r>
            <a:r>
              <a:rPr lang="cs-CZ" sz="2000" b="1" dirty="0">
                <a:cs typeface="Arial" panose="020B0604020202020204" pitchFamily="34" charset="0"/>
              </a:rPr>
              <a:t>chlorid-amid rtuťnatý</a:t>
            </a:r>
            <a:r>
              <a:rPr lang="cs-CZ" sz="2000" dirty="0">
                <a:cs typeface="Arial" panose="020B0604020202020204" pitchFamily="34" charset="0"/>
              </a:rPr>
              <a:t> </a:t>
            </a:r>
            <a:r>
              <a:rPr lang="cs-CZ" sz="2000" dirty="0" err="1">
                <a:cs typeface="Arial" panose="020B0604020202020204" pitchFamily="34" charset="0"/>
              </a:rPr>
              <a:t>HgCl</a:t>
            </a:r>
            <a:r>
              <a:rPr lang="cs-CZ" sz="2000" dirty="0">
                <a:cs typeface="Arial" panose="020B0604020202020204" pitchFamily="34" charset="0"/>
              </a:rPr>
              <a:t>(NH</a:t>
            </a:r>
            <a:r>
              <a:rPr lang="cs-CZ" sz="2000" baseline="-25000" dirty="0">
                <a:cs typeface="Arial" panose="020B0604020202020204" pitchFamily="34" charset="0"/>
              </a:rPr>
              <a:t>2</a:t>
            </a:r>
            <a:r>
              <a:rPr lang="cs-CZ" sz="2000" dirty="0">
                <a:cs typeface="Arial" panose="020B0604020202020204" pitchFamily="34" charset="0"/>
              </a:rPr>
              <a:t>) </a:t>
            </a:r>
            <a:r>
              <a:rPr lang="cs-CZ" sz="2000" i="1" dirty="0">
                <a:cs typeface="Arial" panose="020B0604020202020204" pitchFamily="34" charset="0"/>
              </a:rPr>
              <a:t>(bílý precipitát)</a:t>
            </a:r>
            <a:r>
              <a:rPr lang="cs-CZ" sz="2000" dirty="0">
                <a:cs typeface="Arial" panose="020B0604020202020204" pitchFamily="34" charset="0"/>
              </a:rPr>
              <a:t> se používají v kožním lékařství. </a:t>
            </a:r>
            <a:endParaRPr lang="en-US" sz="2000" dirty="0">
              <a:cs typeface="Arial" panose="020B0604020202020204" pitchFamily="34" charset="0"/>
            </a:endParaRPr>
          </a:p>
        </p:txBody>
      </p:sp>
      <p:pic>
        <p:nvPicPr>
          <p:cNvPr id="5122" name="Picture 2" descr="Mercury(II) cyanide | C2HgN2 | ChemSpider">
            <a:extLst>
              <a:ext uri="{FF2B5EF4-FFF2-40B4-BE49-F238E27FC236}">
                <a16:creationId xmlns:a16="http://schemas.microsoft.com/office/drawing/2014/main" id="{AA4AC574-6ACF-4D57-B53B-6CC271B54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ercury(II) cyanide - Wikipedia">
            <a:extLst>
              <a:ext uri="{FF2B5EF4-FFF2-40B4-BE49-F238E27FC236}">
                <a16:creationId xmlns:a16="http://schemas.microsoft.com/office/drawing/2014/main" id="{7B5B32A3-8898-456F-92AE-30E7ACFC61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762000"/>
            <a:ext cx="2128419" cy="119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409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ercury(II) oxide - Wikipedia">
            <a:extLst>
              <a:ext uri="{FF2B5EF4-FFF2-40B4-BE49-F238E27FC236}">
                <a16:creationId xmlns:a16="http://schemas.microsoft.com/office/drawing/2014/main" id="{9A9567E8-3032-4ED7-88BC-4191374EF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029200"/>
            <a:ext cx="2324100" cy="164799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rcury (Hg) | AMERICAN ELEMENTS">
            <a:extLst>
              <a:ext uri="{FF2B5EF4-FFF2-40B4-BE49-F238E27FC236}">
                <a16:creationId xmlns:a16="http://schemas.microsoft.com/office/drawing/2014/main" id="{325F50A6-6354-47F3-8516-B48CB74EB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029200"/>
            <a:ext cx="19050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gO-Mercury(II) oxide">
            <a:extLst>
              <a:ext uri="{FF2B5EF4-FFF2-40B4-BE49-F238E27FC236}">
                <a16:creationId xmlns:a16="http://schemas.microsoft.com/office/drawing/2014/main" id="{F663F713-D79D-4278-BE8B-E5C808017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089" y="3848100"/>
            <a:ext cx="2895600" cy="2882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FD46388-9A4F-47AA-B6DD-2C98EE146BBF}"/>
              </a:ext>
            </a:extLst>
          </p:cNvPr>
          <p:cNvSpPr txBox="1"/>
          <p:nvPr/>
        </p:nvSpPr>
        <p:spPr>
          <a:xfrm>
            <a:off x="304800" y="4326189"/>
            <a:ext cx="4572000"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Oxid</a:t>
            </a:r>
            <a:r>
              <a:rPr lang="cs-CZ" sz="2000" b="1" dirty="0">
                <a:latin typeface="Arial" panose="020B0604020202020204" pitchFamily="34" charset="0"/>
                <a:cs typeface="Arial" panose="020B0604020202020204" pitchFamily="34" charset="0"/>
              </a:rPr>
              <a:t> rtuťnatý </a:t>
            </a:r>
            <a:r>
              <a:rPr lang="cs-CZ" sz="2000" dirty="0" err="1">
                <a:latin typeface="Arial" panose="020B0604020202020204" pitchFamily="34" charset="0"/>
                <a:cs typeface="Arial" panose="020B0604020202020204" pitchFamily="34" charset="0"/>
              </a:rPr>
              <a:t>HgO</a:t>
            </a:r>
            <a:r>
              <a:rPr lang="cs-CZ" sz="2000" dirty="0">
                <a:latin typeface="Arial" panose="020B0604020202020204" pitchFamily="34" charset="0"/>
                <a:cs typeface="Arial" panose="020B0604020202020204" pitchFamily="34" charset="0"/>
              </a:rPr>
              <a:t> </a:t>
            </a:r>
            <a:endParaRPr lang="cs-CZ" sz="2000" dirty="0"/>
          </a:p>
        </p:txBody>
      </p:sp>
      <p:pic>
        <p:nvPicPr>
          <p:cNvPr id="8200" name="Picture 8" descr="WebElements Periodic Table » Mercury » mercury diiodide">
            <a:extLst>
              <a:ext uri="{FF2B5EF4-FFF2-40B4-BE49-F238E27FC236}">
                <a16:creationId xmlns:a16="http://schemas.microsoft.com/office/drawing/2014/main" id="{C1F70A5E-73E5-43BB-A9F0-8E205E54C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5886" y="161925"/>
            <a:ext cx="2269067" cy="17018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Mercury(I) iodide | Iodide, Mercury, Compounds">
            <a:extLst>
              <a:ext uri="{FF2B5EF4-FFF2-40B4-BE49-F238E27FC236}">
                <a16:creationId xmlns:a16="http://schemas.microsoft.com/office/drawing/2014/main" id="{DFCA2CE3-CAF2-4B33-AA3E-47BDDA5125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5598" y="2440464"/>
            <a:ext cx="2900334" cy="1345462"/>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Mercury(II) iodide - Wikipedia">
            <a:extLst>
              <a:ext uri="{FF2B5EF4-FFF2-40B4-BE49-F238E27FC236}">
                <a16:creationId xmlns:a16="http://schemas.microsoft.com/office/drawing/2014/main" id="{D66595DB-A1CC-49FC-A717-AC92F7A46F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9861" y="97434"/>
            <a:ext cx="2839662" cy="1904940"/>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Quecksilber(II)-iodid - Chemie-Schule">
            <a:extLst>
              <a:ext uri="{FF2B5EF4-FFF2-40B4-BE49-F238E27FC236}">
                <a16:creationId xmlns:a16="http://schemas.microsoft.com/office/drawing/2014/main" id="{E4C03676-0617-4D83-9C0A-0847122D0B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8438" y="364698"/>
            <a:ext cx="1940570" cy="1345462"/>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WebElements Periodic Table » Mercury » dimercury diiodide">
            <a:extLst>
              <a:ext uri="{FF2B5EF4-FFF2-40B4-BE49-F238E27FC236}">
                <a16:creationId xmlns:a16="http://schemas.microsoft.com/office/drawing/2014/main" id="{5E9B8657-7F07-4672-8F3B-6056B5A499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2182" y="2239158"/>
            <a:ext cx="1890635" cy="1417976"/>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Mercury(I) iodide manufacturers-Metal-oxide-materials.com">
            <a:extLst>
              <a:ext uri="{FF2B5EF4-FFF2-40B4-BE49-F238E27FC236}">
                <a16:creationId xmlns:a16="http://schemas.microsoft.com/office/drawing/2014/main" id="{7AA03982-1B95-486C-8559-69DC7CB244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2852" y="2053234"/>
            <a:ext cx="1754811" cy="17326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A4CDCCB2-E8E7-4706-90DC-68140E419EDC}"/>
              </a:ext>
            </a:extLst>
          </p:cNvPr>
          <p:cNvSpPr txBox="1"/>
          <p:nvPr/>
        </p:nvSpPr>
        <p:spPr>
          <a:xfrm>
            <a:off x="155912" y="815011"/>
            <a:ext cx="1747190" cy="646331"/>
          </a:xfrm>
          <a:prstGeom prst="rect">
            <a:avLst/>
          </a:prstGeom>
          <a:noFill/>
        </p:spPr>
        <p:txBody>
          <a:bodyPr wrap="square">
            <a:spAutoFit/>
          </a:bodyPr>
          <a:lstStyle/>
          <a:p>
            <a:r>
              <a:rPr lang="en-US" sz="1800" b="1" dirty="0" err="1">
                <a:latin typeface="Arial" panose="020B0604020202020204" pitchFamily="34" charset="0"/>
                <a:cs typeface="Arial" panose="020B0604020202020204" pitchFamily="34" charset="0"/>
              </a:rPr>
              <a:t>Jodid</a:t>
            </a:r>
            <a:r>
              <a:rPr lang="cs-CZ" sz="1800" b="1" dirty="0">
                <a:latin typeface="Arial" panose="020B0604020202020204" pitchFamily="34" charset="0"/>
                <a:cs typeface="Arial" panose="020B0604020202020204" pitchFamily="34" charset="0"/>
              </a:rPr>
              <a:t> rtuťnatý </a:t>
            </a:r>
            <a:r>
              <a:rPr lang="cs-CZ" sz="1800" dirty="0" err="1">
                <a:latin typeface="Arial" panose="020B0604020202020204" pitchFamily="34" charset="0"/>
                <a:cs typeface="Arial" panose="020B0604020202020204" pitchFamily="34" charset="0"/>
              </a:rPr>
              <a:t>Hg</a:t>
            </a:r>
            <a:r>
              <a:rPr lang="en-US" sz="1800" dirty="0">
                <a:latin typeface="Arial" panose="020B0604020202020204" pitchFamily="34" charset="0"/>
                <a:cs typeface="Arial" panose="020B0604020202020204" pitchFamily="34" charset="0"/>
              </a:rPr>
              <a:t>I</a:t>
            </a:r>
            <a:r>
              <a:rPr lang="en-US"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 </a:t>
            </a:r>
            <a:endParaRPr lang="cs-CZ" sz="1800" dirty="0"/>
          </a:p>
        </p:txBody>
      </p:sp>
      <p:sp>
        <p:nvSpPr>
          <p:cNvPr id="16" name="TextovéPole 15">
            <a:extLst>
              <a:ext uri="{FF2B5EF4-FFF2-40B4-BE49-F238E27FC236}">
                <a16:creationId xmlns:a16="http://schemas.microsoft.com/office/drawing/2014/main" id="{0FDD3FA9-CB43-4890-9134-8E785D1DE46E}"/>
              </a:ext>
            </a:extLst>
          </p:cNvPr>
          <p:cNvSpPr txBox="1"/>
          <p:nvPr/>
        </p:nvSpPr>
        <p:spPr>
          <a:xfrm>
            <a:off x="164992" y="2624980"/>
            <a:ext cx="1747190" cy="646331"/>
          </a:xfrm>
          <a:prstGeom prst="rect">
            <a:avLst/>
          </a:prstGeom>
          <a:noFill/>
        </p:spPr>
        <p:txBody>
          <a:bodyPr wrap="square">
            <a:spAutoFit/>
          </a:bodyPr>
          <a:lstStyle/>
          <a:p>
            <a:r>
              <a:rPr lang="en-US" sz="1800" b="1" dirty="0" err="1">
                <a:latin typeface="Arial" panose="020B0604020202020204" pitchFamily="34" charset="0"/>
                <a:cs typeface="Arial" panose="020B0604020202020204" pitchFamily="34" charset="0"/>
              </a:rPr>
              <a:t>Jodid</a:t>
            </a:r>
            <a:r>
              <a:rPr lang="cs-CZ" sz="1800" b="1" dirty="0">
                <a:latin typeface="Arial" panose="020B0604020202020204" pitchFamily="34" charset="0"/>
                <a:cs typeface="Arial" panose="020B0604020202020204" pitchFamily="34" charset="0"/>
              </a:rPr>
              <a:t> rtuťný </a:t>
            </a:r>
            <a:r>
              <a:rPr lang="cs-CZ" sz="1800" dirty="0" err="1">
                <a:latin typeface="Arial" panose="020B0604020202020204" pitchFamily="34" charset="0"/>
                <a:cs typeface="Arial" panose="020B0604020202020204" pitchFamily="34" charset="0"/>
              </a:rPr>
              <a:t>Hg</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I</a:t>
            </a:r>
            <a:r>
              <a:rPr lang="en-US"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 </a:t>
            </a:r>
            <a:endParaRPr lang="cs-CZ" sz="1800" dirty="0"/>
          </a:p>
        </p:txBody>
      </p:sp>
    </p:spTree>
    <p:extLst>
      <p:ext uri="{BB962C8B-B14F-4D97-AF65-F5344CB8AC3E}">
        <p14:creationId xmlns:p14="http://schemas.microsoft.com/office/powerpoint/2010/main" val="1028017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762000"/>
            <a:ext cx="8534400" cy="2985433"/>
          </a:xfrm>
          <a:prstGeom prst="rect">
            <a:avLst/>
          </a:prstGeom>
        </p:spPr>
        <p:txBody>
          <a:bodyPr wrap="square">
            <a:spAutoFit/>
          </a:bodyPr>
          <a:lstStyle/>
          <a:p>
            <a:pPr algn="just"/>
            <a:r>
              <a:rPr lang="cs-CZ" sz="2000" b="1" dirty="0" err="1">
                <a:cs typeface="Arial" panose="020B0604020202020204" pitchFamily="34" charset="0"/>
              </a:rPr>
              <a:t>Ethylmerkurichlorid</a:t>
            </a:r>
            <a:r>
              <a:rPr lang="cs-CZ" sz="2000" dirty="0">
                <a:cs typeface="Arial" panose="020B0604020202020204" pitchFamily="34" charset="0"/>
              </a:rPr>
              <a:t> C</a:t>
            </a:r>
            <a:r>
              <a:rPr lang="cs-CZ" sz="2000" baseline="-25000" dirty="0">
                <a:cs typeface="Arial" panose="020B0604020202020204" pitchFamily="34" charset="0"/>
              </a:rPr>
              <a:t>2</a:t>
            </a:r>
            <a:r>
              <a:rPr lang="cs-CZ" sz="2000" dirty="0">
                <a:cs typeface="Arial" panose="020B0604020202020204" pitchFamily="34" charset="0"/>
              </a:rPr>
              <a:t>H</a:t>
            </a:r>
            <a:r>
              <a:rPr lang="cs-CZ" sz="2000" baseline="-25000" dirty="0">
                <a:cs typeface="Arial" panose="020B0604020202020204" pitchFamily="34" charset="0"/>
              </a:rPr>
              <a:t>5</a:t>
            </a:r>
            <a:r>
              <a:rPr lang="cs-CZ" sz="2000" dirty="0">
                <a:cs typeface="Arial" panose="020B0604020202020204" pitchFamily="34" charset="0"/>
              </a:rPr>
              <a:t>HgCl a </a:t>
            </a:r>
            <a:r>
              <a:rPr lang="cs-CZ" sz="2000" b="1" dirty="0" err="1">
                <a:cs typeface="Arial" panose="020B0604020202020204" pitchFamily="34" charset="0"/>
              </a:rPr>
              <a:t>ethylmerkurifosfát</a:t>
            </a:r>
            <a:r>
              <a:rPr lang="cs-CZ" sz="2000" dirty="0">
                <a:cs typeface="Arial" panose="020B0604020202020204" pitchFamily="34" charset="0"/>
              </a:rPr>
              <a:t> (C</a:t>
            </a:r>
            <a:r>
              <a:rPr lang="cs-CZ" sz="2000" baseline="-25000" dirty="0">
                <a:cs typeface="Arial" panose="020B0604020202020204" pitchFamily="34" charset="0"/>
              </a:rPr>
              <a:t>2</a:t>
            </a:r>
            <a:r>
              <a:rPr lang="cs-CZ" sz="2000" dirty="0">
                <a:cs typeface="Arial" panose="020B0604020202020204" pitchFamily="34" charset="0"/>
              </a:rPr>
              <a:t>H</a:t>
            </a:r>
            <a:r>
              <a:rPr lang="cs-CZ" sz="2000" baseline="-25000" dirty="0">
                <a:cs typeface="Arial" panose="020B0604020202020204" pitchFamily="34" charset="0"/>
              </a:rPr>
              <a:t>5</a:t>
            </a:r>
            <a:r>
              <a:rPr lang="cs-CZ" sz="2000" dirty="0">
                <a:cs typeface="Arial" panose="020B0604020202020204" pitchFamily="34" charset="0"/>
              </a:rPr>
              <a:t>Hg)</a:t>
            </a:r>
            <a:r>
              <a:rPr lang="cs-CZ" sz="2000" baseline="-25000" dirty="0">
                <a:cs typeface="Arial" panose="020B0604020202020204" pitchFamily="34" charset="0"/>
              </a:rPr>
              <a:t>3</a:t>
            </a:r>
            <a:r>
              <a:rPr lang="cs-CZ" sz="2000" dirty="0">
                <a:cs typeface="Arial" panose="020B0604020202020204" pitchFamily="34" charset="0"/>
              </a:rPr>
              <a:t>PO</a:t>
            </a:r>
            <a:r>
              <a:rPr lang="cs-CZ" sz="2000" baseline="-25000" dirty="0">
                <a:cs typeface="Arial" panose="020B0604020202020204" pitchFamily="34" charset="0"/>
              </a:rPr>
              <a:t>4</a:t>
            </a:r>
            <a:r>
              <a:rPr lang="cs-CZ" sz="2000" dirty="0">
                <a:cs typeface="Arial" panose="020B0604020202020204" pitchFamily="34" charset="0"/>
              </a:rPr>
              <a:t> se používají jako fungicidní prostředky.</a:t>
            </a:r>
          </a:p>
          <a:p>
            <a:pPr algn="just"/>
            <a:endParaRPr lang="cs-CZ" sz="800" b="1" dirty="0">
              <a:cs typeface="Arial" panose="020B0604020202020204" pitchFamily="34" charset="0"/>
            </a:endParaRPr>
          </a:p>
          <a:p>
            <a:pPr algn="just"/>
            <a:r>
              <a:rPr lang="cs-CZ" sz="2000" b="1" dirty="0" err="1">
                <a:cs typeface="Arial" panose="020B0604020202020204" pitchFamily="34" charset="0"/>
              </a:rPr>
              <a:t>Dimethylrtuť</a:t>
            </a:r>
            <a:r>
              <a:rPr lang="cs-CZ" sz="2000" b="1" dirty="0">
                <a:cs typeface="Arial" panose="020B0604020202020204" pitchFamily="34" charset="0"/>
              </a:rPr>
              <a:t> </a:t>
            </a:r>
            <a:r>
              <a:rPr lang="cs-CZ" sz="2000" dirty="0">
                <a:cs typeface="Arial" panose="020B0604020202020204" pitchFamily="34" charset="0"/>
              </a:rPr>
              <a:t>(</a:t>
            </a:r>
            <a:r>
              <a:rPr lang="cs-CZ" sz="2000" dirty="0" err="1">
                <a:cs typeface="Arial" panose="020B0604020202020204" pitchFamily="34" charset="0"/>
              </a:rPr>
              <a:t>Hg</a:t>
            </a:r>
            <a:r>
              <a:rPr lang="cs-CZ" sz="2000" dirty="0">
                <a:cs typeface="Arial" panose="020B0604020202020204" pitchFamily="34" charset="0"/>
              </a:rPr>
              <a:t>(CH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je </a:t>
            </a:r>
            <a:r>
              <a:rPr lang="cs-CZ" sz="2000" u="sng" dirty="0">
                <a:cs typeface="Arial" panose="020B0604020202020204" pitchFamily="34" charset="0"/>
              </a:rPr>
              <a:t>velmi toxická</a:t>
            </a:r>
            <a:r>
              <a:rPr lang="cs-CZ" sz="2000" dirty="0">
                <a:cs typeface="Arial" panose="020B0604020202020204" pitchFamily="34" charset="0"/>
              </a:rPr>
              <a:t> kapalná látka, která vzniká ze sloučenin rtuti za anaerobních podmínek působením mikroorganismů. Má podobný bod varu jako voda, je ve vodě rozpustná, ale také je lipofilní. Asi nejznámější </a:t>
            </a:r>
            <a:r>
              <a:rPr lang="cs-CZ" sz="2000" u="sng" dirty="0">
                <a:cs typeface="Arial" panose="020B0604020202020204" pitchFamily="34" charset="0"/>
              </a:rPr>
              <a:t>otrava </a:t>
            </a:r>
            <a:r>
              <a:rPr lang="cs-CZ" sz="2000" u="sng" dirty="0" err="1">
                <a:cs typeface="Arial" panose="020B0604020202020204" pitchFamily="34" charset="0"/>
              </a:rPr>
              <a:t>dimethylrtutí</a:t>
            </a:r>
            <a:r>
              <a:rPr lang="cs-CZ" sz="2000" u="sng" dirty="0">
                <a:cs typeface="Arial" panose="020B0604020202020204" pitchFamily="34" charset="0"/>
              </a:rPr>
              <a:t> se stala v japonské zátoce </a:t>
            </a:r>
            <a:r>
              <a:rPr lang="cs-CZ" sz="2000" u="sng" dirty="0" err="1">
                <a:cs typeface="Arial" panose="020B0604020202020204" pitchFamily="34" charset="0"/>
              </a:rPr>
              <a:t>Minamata</a:t>
            </a:r>
            <a:r>
              <a:rPr lang="cs-CZ" sz="2000" dirty="0">
                <a:cs typeface="Arial" panose="020B0604020202020204" pitchFamily="34" charset="0"/>
              </a:rPr>
              <a:t>, kde byly tisíce postižených.</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p:txBody>
      </p:sp>
      <p:pic>
        <p:nvPicPr>
          <p:cNvPr id="11268"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2869438"/>
            <a:ext cx="3200400" cy="372579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3273136"/>
            <a:ext cx="4591403" cy="320386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A37FD42A-DA2F-FCFC-7EC8-7BC991ECB3CF}"/>
              </a:ext>
            </a:extLst>
          </p:cNvPr>
          <p:cNvSpPr txBox="1"/>
          <p:nvPr/>
        </p:nvSpPr>
        <p:spPr>
          <a:xfrm>
            <a:off x="228600" y="196334"/>
            <a:ext cx="3515321" cy="461665"/>
          </a:xfrm>
          <a:prstGeom prst="rect">
            <a:avLst/>
          </a:prstGeom>
          <a:noFill/>
        </p:spPr>
        <p:txBody>
          <a:bodyPr wrap="none" rtlCol="0">
            <a:spAutoFit/>
          </a:bodyPr>
          <a:lstStyle/>
          <a:p>
            <a:r>
              <a:rPr lang="cs-CZ" sz="2400" b="1" dirty="0"/>
              <a:t>Organické sloučeniny rtuti</a:t>
            </a:r>
          </a:p>
        </p:txBody>
      </p:sp>
    </p:spTree>
    <p:extLst>
      <p:ext uri="{BB962C8B-B14F-4D97-AF65-F5344CB8AC3E}">
        <p14:creationId xmlns:p14="http://schemas.microsoft.com/office/powerpoint/2010/main" val="4201159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04800"/>
            <a:ext cx="8763000" cy="1323439"/>
          </a:xfrm>
          <a:prstGeom prst="rect">
            <a:avLst/>
          </a:prstGeom>
        </p:spPr>
        <p:txBody>
          <a:bodyPr wrap="square">
            <a:spAutoFit/>
          </a:bodyPr>
          <a:lstStyle/>
          <a:p>
            <a:pPr algn="just"/>
            <a:r>
              <a:rPr lang="cs-CZ" sz="2000" dirty="0">
                <a:cs typeface="Arial" panose="020B0604020202020204" pitchFamily="34" charset="0"/>
              </a:rPr>
              <a:t>Sloučeniny rtuti se dříve používaly na</a:t>
            </a:r>
            <a:r>
              <a:rPr lang="cs-CZ" sz="2000" b="1" dirty="0">
                <a:cs typeface="Arial" panose="020B0604020202020204" pitchFamily="34" charset="0"/>
              </a:rPr>
              <a:t> </a:t>
            </a:r>
            <a:r>
              <a:rPr lang="cs-CZ" sz="2000" dirty="0">
                <a:cs typeface="Arial" panose="020B0604020202020204" pitchFamily="34" charset="0"/>
              </a:rPr>
              <a:t>moření osiva, což nejednou vedlo k pohromě, např. v Iráku 1971 a </a:t>
            </a:r>
            <a:r>
              <a:rPr lang="en-US" sz="2000" dirty="0">
                <a:cs typeface="Arial" panose="020B0604020202020204" pitchFamily="34" charset="0"/>
              </a:rPr>
              <a:t>19</a:t>
            </a:r>
            <a:r>
              <a:rPr lang="cs-CZ" sz="2000" dirty="0">
                <a:cs typeface="Arial" panose="020B0604020202020204" pitchFamily="34" charset="0"/>
              </a:rPr>
              <a:t>72, kdy </a:t>
            </a:r>
            <a:r>
              <a:rPr lang="cs-CZ" sz="2000" b="1" dirty="0" err="1">
                <a:cs typeface="Arial" panose="020B0604020202020204" pitchFamily="34" charset="0"/>
              </a:rPr>
              <a:t>fenylrtutí</a:t>
            </a:r>
            <a:r>
              <a:rPr lang="cs-CZ" sz="2000" dirty="0">
                <a:cs typeface="Arial" panose="020B0604020202020204" pitchFamily="34" charset="0"/>
              </a:rPr>
              <a:t> mořené osivo z humanitární pomoci bylo semleto na mouku. Nebezpečí bylo na obalu vyznačené ve španělštině, té ale v místě určení nikdo nerozuměl. Zemřelo více než 450 lidí.</a:t>
            </a:r>
          </a:p>
        </p:txBody>
      </p:sp>
      <p:pic>
        <p:nvPicPr>
          <p:cNvPr id="3" name="Picture 2" descr="Nalezený obrázek pro thiomers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345" y="2257128"/>
            <a:ext cx="3208884" cy="191387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99417" y="2590800"/>
            <a:ext cx="5562600" cy="707886"/>
          </a:xfrm>
          <a:prstGeom prst="rect">
            <a:avLst/>
          </a:prstGeom>
        </p:spPr>
        <p:txBody>
          <a:bodyPr wrap="square">
            <a:spAutoFit/>
          </a:bodyPr>
          <a:lstStyle/>
          <a:p>
            <a:r>
              <a:rPr lang="cs-CZ" sz="2000" b="1" dirty="0" err="1">
                <a:cs typeface="Arial" panose="020B0604020202020204" pitchFamily="34" charset="0"/>
              </a:rPr>
              <a:t>Thiomersal</a:t>
            </a:r>
            <a:r>
              <a:rPr lang="cs-CZ" sz="2000" dirty="0">
                <a:cs typeface="Arial" panose="020B0604020202020204" pitchFamily="34" charset="0"/>
              </a:rPr>
              <a:t> se používal  jako stabilizátor vakcín. Též býval součástí řasenek.</a:t>
            </a:r>
          </a:p>
        </p:txBody>
      </p:sp>
    </p:spTree>
    <p:extLst>
      <p:ext uri="{BB962C8B-B14F-4D97-AF65-F5344CB8AC3E}">
        <p14:creationId xmlns:p14="http://schemas.microsoft.com/office/powerpoint/2010/main" val="2161354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CE58CDE-F63E-4237-8FA6-0248301B2AB7}"/>
              </a:ext>
            </a:extLst>
          </p:cNvPr>
          <p:cNvPicPr>
            <a:picLocks noChangeAspect="1"/>
          </p:cNvPicPr>
          <p:nvPr/>
        </p:nvPicPr>
        <p:blipFill>
          <a:blip r:embed="rId3"/>
          <a:stretch>
            <a:fillRect/>
          </a:stretch>
        </p:blipFill>
        <p:spPr>
          <a:xfrm>
            <a:off x="4074898" y="161240"/>
            <a:ext cx="1449010" cy="1295400"/>
          </a:xfrm>
          <a:prstGeom prst="rect">
            <a:avLst/>
          </a:prstGeom>
        </p:spPr>
      </p:pic>
      <p:sp>
        <p:nvSpPr>
          <p:cNvPr id="2" name="Nadpis 1">
            <a:extLst>
              <a:ext uri="{FF2B5EF4-FFF2-40B4-BE49-F238E27FC236}">
                <a16:creationId xmlns:a16="http://schemas.microsoft.com/office/drawing/2014/main" id="{F539A81D-BA7A-4809-A6C1-3A66457C65DD}"/>
              </a:ext>
            </a:extLst>
          </p:cNvPr>
          <p:cNvSpPr>
            <a:spLocks noGrp="1"/>
          </p:cNvSpPr>
          <p:nvPr>
            <p:ph type="title"/>
          </p:nvPr>
        </p:nvSpPr>
        <p:spPr>
          <a:xfrm>
            <a:off x="3882775" y="1462839"/>
            <a:ext cx="5257800" cy="442161"/>
          </a:xfrm>
        </p:spPr>
        <p:txBody>
          <a:bodyPr>
            <a:normAutofit fontScale="90000"/>
          </a:bodyPr>
          <a:lstStyle/>
          <a:p>
            <a:r>
              <a:rPr lang="cs-CZ" sz="2400" b="1" dirty="0" err="1"/>
              <a:t>Cu</a:t>
            </a:r>
            <a:r>
              <a:rPr lang="cs-CZ" sz="2400" b="1" dirty="0"/>
              <a:t>         		</a:t>
            </a:r>
            <a:r>
              <a:rPr lang="cs-CZ" sz="2400" b="1" dirty="0" err="1"/>
              <a:t>Ag</a:t>
            </a:r>
            <a:r>
              <a:rPr lang="cs-CZ" sz="2400" b="1" dirty="0"/>
              <a:t>  		   Au</a:t>
            </a:r>
          </a:p>
        </p:txBody>
      </p:sp>
      <p:pic>
        <p:nvPicPr>
          <p:cNvPr id="4098" name="Picture 2" descr="Gold/Silver Ratio - the Big Debate | Silver Doctors">
            <a:extLst>
              <a:ext uri="{FF2B5EF4-FFF2-40B4-BE49-F238E27FC236}">
                <a16:creationId xmlns:a16="http://schemas.microsoft.com/office/drawing/2014/main" id="{96045500-3CC4-47B0-B700-4DFAF44A5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67" y="1905000"/>
            <a:ext cx="4778591" cy="25630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ative Gold">
            <a:extLst>
              <a:ext uri="{FF2B5EF4-FFF2-40B4-BE49-F238E27FC236}">
                <a16:creationId xmlns:a16="http://schemas.microsoft.com/office/drawing/2014/main" id="{CAAD040E-AB18-49DA-8ACC-03FE0E4B14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730785" y="-74430"/>
            <a:ext cx="1132800" cy="16182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ative Silver with Acanthite and Sphalerite">
            <a:extLst>
              <a:ext uri="{FF2B5EF4-FFF2-40B4-BE49-F238E27FC236}">
                <a16:creationId xmlns:a16="http://schemas.microsoft.com/office/drawing/2014/main" id="{497947FB-BD17-40A4-BEDC-1E5BBDBC3B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9767" y="217593"/>
            <a:ext cx="1726286" cy="12084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opper, Silver and Gold">
            <a:extLst>
              <a:ext uri="{FF2B5EF4-FFF2-40B4-BE49-F238E27FC236}">
                <a16:creationId xmlns:a16="http://schemas.microsoft.com/office/drawing/2014/main" id="{C1814210-50D1-4CA6-A703-511DB1C46C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3640" y="2062535"/>
            <a:ext cx="3434993" cy="140453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0AA5B38B-AE03-4326-98FA-1823C1A5973D}"/>
              </a:ext>
            </a:extLst>
          </p:cNvPr>
          <p:cNvPicPr>
            <a:picLocks noChangeAspect="1"/>
          </p:cNvPicPr>
          <p:nvPr/>
        </p:nvPicPr>
        <p:blipFill>
          <a:blip r:embed="rId8"/>
          <a:stretch>
            <a:fillRect/>
          </a:stretch>
        </p:blipFill>
        <p:spPr>
          <a:xfrm>
            <a:off x="5181599" y="5257801"/>
            <a:ext cx="3767033" cy="1382606"/>
          </a:xfrm>
          <a:prstGeom prst="rect">
            <a:avLst/>
          </a:prstGeom>
        </p:spPr>
      </p:pic>
      <p:pic>
        <p:nvPicPr>
          <p:cNvPr id="7" name="Obrázek 6">
            <a:extLst>
              <a:ext uri="{FF2B5EF4-FFF2-40B4-BE49-F238E27FC236}">
                <a16:creationId xmlns:a16="http://schemas.microsoft.com/office/drawing/2014/main" id="{AB6663CB-AA3F-41F8-87A5-F89E10872012}"/>
              </a:ext>
            </a:extLst>
          </p:cNvPr>
          <p:cNvPicPr>
            <a:picLocks noChangeAspect="1"/>
          </p:cNvPicPr>
          <p:nvPr/>
        </p:nvPicPr>
        <p:blipFill>
          <a:blip r:embed="rId9"/>
          <a:stretch>
            <a:fillRect/>
          </a:stretch>
        </p:blipFill>
        <p:spPr>
          <a:xfrm>
            <a:off x="5101119" y="3755709"/>
            <a:ext cx="3847514" cy="1144067"/>
          </a:xfrm>
          <a:prstGeom prst="rect">
            <a:avLst/>
          </a:prstGeom>
        </p:spPr>
      </p:pic>
      <p:pic>
        <p:nvPicPr>
          <p:cNvPr id="14" name="Picture 12" descr="Material properties of bare Ag, Au, and Cu | Download Table">
            <a:extLst>
              <a:ext uri="{FF2B5EF4-FFF2-40B4-BE49-F238E27FC236}">
                <a16:creationId xmlns:a16="http://schemas.microsoft.com/office/drawing/2014/main" id="{3E467568-9B88-4D00-A636-9DFF5739A8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691" y="5055495"/>
            <a:ext cx="4471417" cy="12524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CC08D178-2A36-4FEA-8053-B30FC7289806}"/>
              </a:ext>
            </a:extLst>
          </p:cNvPr>
          <p:cNvSpPr txBox="1"/>
          <p:nvPr/>
        </p:nvSpPr>
        <p:spPr>
          <a:xfrm>
            <a:off x="932159" y="584420"/>
            <a:ext cx="1771575" cy="523220"/>
          </a:xfrm>
          <a:prstGeom prst="rect">
            <a:avLst/>
          </a:prstGeom>
          <a:noFill/>
        </p:spPr>
        <p:txBody>
          <a:bodyPr wrap="none" rtlCol="0">
            <a:spAutoFit/>
          </a:bodyPr>
          <a:lstStyle/>
          <a:p>
            <a:r>
              <a:rPr lang="cs-CZ" sz="2800" b="1" dirty="0"/>
              <a:t>III. B prvky</a:t>
            </a:r>
          </a:p>
        </p:txBody>
      </p:sp>
    </p:spTree>
    <p:extLst>
      <p:ext uri="{BB962C8B-B14F-4D97-AF65-F5344CB8AC3E}">
        <p14:creationId xmlns:p14="http://schemas.microsoft.com/office/powerpoint/2010/main" val="3254375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6645" y="304800"/>
            <a:ext cx="8915400" cy="5940088"/>
          </a:xfrm>
          <a:prstGeom prst="rect">
            <a:avLst/>
          </a:prstGeom>
        </p:spPr>
        <p:txBody>
          <a:bodyPr wrap="square">
            <a:spAutoFit/>
          </a:bodyPr>
          <a:lstStyle/>
          <a:p>
            <a:r>
              <a:rPr lang="cs-CZ" sz="2000" dirty="0">
                <a:cs typeface="Arial" panose="020B0604020202020204" pitchFamily="34" charset="0"/>
              </a:rPr>
              <a:t>Zinek tvoří celou řadu sloučenin, ve kterých je znám </a:t>
            </a:r>
            <a:r>
              <a:rPr lang="cs-CZ" sz="2000" u="sng" dirty="0">
                <a:cs typeface="Arial" panose="020B0604020202020204" pitchFamily="34" charset="0"/>
              </a:rPr>
              <a:t>pouze v oxidačním stupni II</a:t>
            </a:r>
            <a:r>
              <a:rPr lang="cs-CZ" sz="2000" dirty="0">
                <a:cs typeface="Arial" panose="020B0604020202020204" pitchFamily="34" charset="0"/>
              </a:rPr>
              <a:t>. Vodné roztoky solí zinku jsou bezbarvé s výjimkou lehce nažloutlého jodidu zinečnatého ZnI</a:t>
            </a:r>
            <a:r>
              <a:rPr lang="cs-CZ" sz="2000" baseline="-25000" dirty="0">
                <a:cs typeface="Arial" panose="020B0604020202020204" pitchFamily="34" charset="0"/>
              </a:rPr>
              <a:t>2</a:t>
            </a:r>
            <a:r>
              <a:rPr lang="cs-CZ" sz="2000" dirty="0">
                <a:cs typeface="Arial" panose="020B0604020202020204" pitchFamily="34" charset="0"/>
              </a:rPr>
              <a:t>, nerozpustné sloučeniny zinku jsou bílé látky, mezi barevné výjimky patří nerozpustný </a:t>
            </a:r>
            <a:r>
              <a:rPr lang="cs-CZ" sz="2000" dirty="0" err="1">
                <a:cs typeface="Arial" panose="020B0604020202020204" pitchFamily="34" charset="0"/>
              </a:rPr>
              <a:t>světležlutý</a:t>
            </a:r>
            <a:r>
              <a:rPr lang="cs-CZ" sz="2000" dirty="0">
                <a:cs typeface="Arial" panose="020B0604020202020204" pitchFamily="34" charset="0"/>
              </a:rPr>
              <a:t> chroman zinečnatý ZnCrO</a:t>
            </a:r>
            <a:r>
              <a:rPr lang="cs-CZ" sz="2000" baseline="-25000" dirty="0">
                <a:cs typeface="Arial" panose="020B0604020202020204" pitchFamily="34" charset="0"/>
              </a:rPr>
              <a:t>4</a:t>
            </a:r>
            <a:r>
              <a:rPr lang="cs-CZ" sz="2000" dirty="0">
                <a:cs typeface="Arial" panose="020B0604020202020204" pitchFamily="34" charset="0"/>
              </a:rPr>
              <a:t>. Zinek vytváří četné komplexní sloučeniny ve kterých se obvykle vyskytuje ve formě komplexního kationtu, tvorba komplexních aniontů zinku je méně obvyklá.</a:t>
            </a:r>
            <a:endParaRPr lang="en-US" sz="2000" dirty="0">
              <a:cs typeface="Arial" panose="020B0604020202020204" pitchFamily="34" charset="0"/>
            </a:endParaRPr>
          </a:p>
          <a:p>
            <a:endParaRPr lang="en-US" sz="2000" dirty="0">
              <a:cs typeface="Arial" panose="020B0604020202020204" pitchFamily="34" charset="0"/>
            </a:endParaRPr>
          </a:p>
          <a:p>
            <a:r>
              <a:rPr lang="cs-CZ" sz="2000" dirty="0">
                <a:cs typeface="Arial" panose="020B0604020202020204" pitchFamily="34" charset="0"/>
              </a:rPr>
              <a:t>V přírodě se zinek nalézá ryzí a v rudách </a:t>
            </a:r>
            <a:r>
              <a:rPr lang="cs-CZ" sz="2000" b="1" dirty="0">
                <a:cs typeface="Arial" panose="020B0604020202020204" pitchFamily="34" charset="0"/>
              </a:rPr>
              <a:t>smithsonit</a:t>
            </a:r>
            <a:r>
              <a:rPr lang="cs-CZ" sz="2000" dirty="0">
                <a:cs typeface="Arial" panose="020B0604020202020204" pitchFamily="34" charset="0"/>
              </a:rPr>
              <a:t> ZnCO</a:t>
            </a:r>
            <a:r>
              <a:rPr lang="cs-CZ" sz="2000" baseline="-25000" dirty="0">
                <a:cs typeface="Arial" panose="020B0604020202020204" pitchFamily="34" charset="0"/>
              </a:rPr>
              <a:t>3</a:t>
            </a:r>
            <a:r>
              <a:rPr lang="cs-CZ" sz="2000" dirty="0">
                <a:cs typeface="Arial" panose="020B0604020202020204" pitchFamily="34" charset="0"/>
              </a:rPr>
              <a:t>, </a:t>
            </a:r>
            <a:r>
              <a:rPr lang="cs-CZ" sz="2000" b="1" dirty="0">
                <a:cs typeface="Arial" panose="020B0604020202020204" pitchFamily="34" charset="0"/>
              </a:rPr>
              <a:t>sfalerit</a:t>
            </a:r>
            <a:r>
              <a:rPr lang="cs-CZ" sz="2000" dirty="0">
                <a:cs typeface="Arial" panose="020B0604020202020204" pitchFamily="34" charset="0"/>
              </a:rPr>
              <a:t> </a:t>
            </a:r>
            <a:r>
              <a:rPr lang="cs-CZ" sz="2000" dirty="0" err="1">
                <a:cs typeface="Arial" panose="020B0604020202020204" pitchFamily="34" charset="0"/>
              </a:rPr>
              <a:t>ZnS</a:t>
            </a:r>
            <a:r>
              <a:rPr lang="cs-CZ" sz="2000" dirty="0">
                <a:cs typeface="Arial" panose="020B0604020202020204" pitchFamily="34" charset="0"/>
              </a:rPr>
              <a:t>, </a:t>
            </a:r>
            <a:r>
              <a:rPr lang="cs-CZ" sz="2000" b="1" dirty="0">
                <a:cs typeface="Arial" panose="020B0604020202020204" pitchFamily="34" charset="0"/>
              </a:rPr>
              <a:t>hemimorfit</a:t>
            </a:r>
            <a:r>
              <a:rPr lang="cs-CZ" sz="2000" dirty="0">
                <a:cs typeface="Arial" panose="020B0604020202020204" pitchFamily="34" charset="0"/>
              </a:rPr>
              <a:t> (willemit) Zn</a:t>
            </a:r>
            <a:r>
              <a:rPr lang="cs-CZ" sz="2000" baseline="-25000" dirty="0">
                <a:cs typeface="Arial" panose="020B0604020202020204" pitchFamily="34" charset="0"/>
              </a:rPr>
              <a:t>2</a:t>
            </a:r>
            <a:r>
              <a:rPr lang="cs-CZ" sz="2000" dirty="0">
                <a:cs typeface="Arial" panose="020B0604020202020204" pitchFamily="34" charset="0"/>
              </a:rPr>
              <a:t>SiO</a:t>
            </a:r>
            <a:r>
              <a:rPr lang="cs-CZ" sz="2000" baseline="-25000" dirty="0">
                <a:cs typeface="Arial" panose="020B0604020202020204" pitchFamily="34" charset="0"/>
              </a:rPr>
              <a:t>4</a:t>
            </a:r>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O, </a:t>
            </a:r>
            <a:r>
              <a:rPr lang="cs-CZ" sz="2000" b="1" dirty="0">
                <a:cs typeface="Arial" panose="020B0604020202020204" pitchFamily="34" charset="0"/>
              </a:rPr>
              <a:t>zinkit</a:t>
            </a:r>
            <a:r>
              <a:rPr lang="cs-CZ" sz="2000" dirty="0">
                <a:cs typeface="Arial" panose="020B0604020202020204" pitchFamily="34" charset="0"/>
              </a:rPr>
              <a:t> </a:t>
            </a:r>
            <a:r>
              <a:rPr lang="cs-CZ" sz="2000" dirty="0" err="1">
                <a:cs typeface="Arial" panose="020B0604020202020204" pitchFamily="34" charset="0"/>
              </a:rPr>
              <a:t>ZnO</a:t>
            </a:r>
            <a:r>
              <a:rPr lang="cs-CZ" sz="2000" dirty="0">
                <a:cs typeface="Arial" panose="020B0604020202020204" pitchFamily="34" charset="0"/>
              </a:rPr>
              <a:t> nebo </a:t>
            </a:r>
            <a:r>
              <a:rPr lang="cs-CZ" sz="2000" b="1" dirty="0" err="1">
                <a:cs typeface="Arial" panose="020B0604020202020204" pitchFamily="34" charset="0"/>
              </a:rPr>
              <a:t>franklinit</a:t>
            </a:r>
            <a:r>
              <a:rPr lang="cs-CZ" sz="2000" dirty="0">
                <a:cs typeface="Arial" panose="020B0604020202020204" pitchFamily="34" charset="0"/>
              </a:rPr>
              <a:t> ZnFe</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4</a:t>
            </a:r>
            <a:r>
              <a:rPr lang="cs-CZ" sz="2000" dirty="0">
                <a:cs typeface="Arial" panose="020B0604020202020204" pitchFamily="34" charset="0"/>
              </a:rPr>
              <a:t>.</a:t>
            </a:r>
            <a:r>
              <a:rPr lang="en-US" sz="2000" dirty="0">
                <a:cs typeface="Arial" panose="020B0604020202020204" pitchFamily="34" charset="0"/>
              </a:rPr>
              <a:t> </a:t>
            </a:r>
            <a:r>
              <a:rPr lang="cs-CZ" sz="2000" dirty="0">
                <a:cs typeface="Arial" panose="020B0604020202020204" pitchFamily="34" charset="0"/>
              </a:rPr>
              <a:t>Pro průmyslovou výrobu zinku má dnes rozhodující význam smithsonit.</a:t>
            </a:r>
            <a:r>
              <a:rPr lang="en-US" sz="2000" dirty="0">
                <a:cs typeface="Arial" panose="020B0604020202020204" pitchFamily="34" charset="0"/>
              </a:rPr>
              <a:t> </a:t>
            </a:r>
            <a:r>
              <a:rPr lang="cs-CZ" sz="2000" dirty="0">
                <a:cs typeface="Arial" panose="020B0604020202020204" pitchFamily="34" charset="0"/>
              </a:rPr>
              <a:t>Nenahraditelný je zinek</a:t>
            </a:r>
            <a:r>
              <a:rPr lang="cs-CZ" sz="2000" u="sng" dirty="0">
                <a:cs typeface="Arial" panose="020B0604020202020204" pitchFamily="34" charset="0"/>
              </a:rPr>
              <a:t> </a:t>
            </a:r>
            <a:r>
              <a:rPr lang="cs-CZ" sz="2000" dirty="0">
                <a:cs typeface="Arial" panose="020B0604020202020204" pitchFamily="34" charset="0"/>
              </a:rPr>
              <a:t>pro lidský organismus.</a:t>
            </a:r>
            <a:endParaRPr lang="en-US" sz="2000" dirty="0">
              <a:cs typeface="Arial" panose="020B0604020202020204" pitchFamily="34" charset="0"/>
            </a:endParaRPr>
          </a:p>
          <a:p>
            <a:endParaRPr lang="en-US" sz="2000" dirty="0">
              <a:cs typeface="Arial" panose="020B0604020202020204" pitchFamily="34" charset="0"/>
            </a:endParaRPr>
          </a:p>
          <a:p>
            <a:r>
              <a:rPr lang="cs-CZ" sz="2000" dirty="0">
                <a:cs typeface="Arial" panose="020B0604020202020204" pitchFamily="34" charset="0"/>
              </a:rPr>
              <a:t>Výroba zinku se prováděla suchým způsobem </a:t>
            </a:r>
            <a:r>
              <a:rPr lang="cs-CZ" sz="2000" b="1" dirty="0">
                <a:cs typeface="Arial" panose="020B0604020202020204" pitchFamily="34" charset="0"/>
              </a:rPr>
              <a:t>redukcí oxidu zinečnatého uhlíkem</a:t>
            </a:r>
            <a:r>
              <a:rPr lang="cs-CZ" sz="2000" dirty="0">
                <a:cs typeface="Arial" panose="020B0604020202020204" pitchFamily="34" charset="0"/>
              </a:rPr>
              <a:t> v plynné fázi. Pro výrobu zinku suchým způsobem se používaly muflové pece různých konstrukcí (</a:t>
            </a:r>
            <a:r>
              <a:rPr lang="cs-CZ" sz="2000" i="1" dirty="0">
                <a:cs typeface="Arial" panose="020B0604020202020204" pitchFamily="34" charset="0"/>
              </a:rPr>
              <a:t>slezská pec, belgická pec, porýnská pec</a:t>
            </a:r>
            <a:r>
              <a:rPr lang="cs-CZ" sz="2000" dirty="0">
                <a:cs typeface="Arial" panose="020B0604020202020204" pitchFamily="34" charset="0"/>
              </a:rPr>
              <a:t>). Surovina pro muflové pece se připravovala tzv. </a:t>
            </a:r>
            <a:r>
              <a:rPr lang="cs-CZ" sz="2000" i="1" dirty="0">
                <a:cs typeface="Arial" panose="020B0604020202020204" pitchFamily="34" charset="0"/>
              </a:rPr>
              <a:t>"převalováním"</a:t>
            </a:r>
            <a:r>
              <a:rPr lang="cs-CZ" sz="2000" dirty="0">
                <a:cs typeface="Arial" panose="020B0604020202020204" pitchFamily="34" charset="0"/>
              </a:rPr>
              <a:t>. Při převalování se chudé křemičitanové a uhličitanové zinkové rudy pražily v rotační peci s koksem a oxidem vápenatým. Vzniklý oxid zinečnatý sloužil jako vsázka pro muflové pece.</a:t>
            </a:r>
          </a:p>
          <a:p>
            <a:endParaRPr lang="cs-CZ" sz="2000" dirty="0">
              <a:cs typeface="Arial" panose="020B0604020202020204" pitchFamily="34" charset="0"/>
            </a:endParaRPr>
          </a:p>
        </p:txBody>
      </p:sp>
    </p:spTree>
    <p:extLst>
      <p:ext uri="{BB962C8B-B14F-4D97-AF65-F5344CB8AC3E}">
        <p14:creationId xmlns:p14="http://schemas.microsoft.com/office/powerpoint/2010/main" val="756479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egativity trends | Chemistry.Com.Pk">
            <a:extLst>
              <a:ext uri="{FF2B5EF4-FFF2-40B4-BE49-F238E27FC236}">
                <a16:creationId xmlns:a16="http://schemas.microsoft.com/office/drawing/2014/main" id="{AB551A10-072A-46D3-A266-C94C3E6B8E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09800"/>
            <a:ext cx="7391400" cy="4550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13E4EC8-0106-4A46-BFD8-25374FC12E2D}"/>
              </a:ext>
            </a:extLst>
          </p:cNvPr>
          <p:cNvSpPr txBox="1"/>
          <p:nvPr/>
        </p:nvSpPr>
        <p:spPr>
          <a:xfrm>
            <a:off x="381000" y="381000"/>
            <a:ext cx="2361159" cy="461665"/>
          </a:xfrm>
          <a:prstGeom prst="rect">
            <a:avLst/>
          </a:prstGeom>
          <a:noFill/>
        </p:spPr>
        <p:txBody>
          <a:bodyPr wrap="none" rtlCol="0">
            <a:spAutoFit/>
          </a:bodyPr>
          <a:lstStyle/>
          <a:p>
            <a:r>
              <a:rPr lang="en-US" sz="2400" b="1" dirty="0" err="1"/>
              <a:t>Elektronegativita</a:t>
            </a:r>
            <a:endParaRPr lang="cs-CZ" sz="2400" b="1" dirty="0"/>
          </a:p>
        </p:txBody>
      </p:sp>
      <p:pic>
        <p:nvPicPr>
          <p:cNvPr id="6" name="Obrázek 5">
            <a:extLst>
              <a:ext uri="{FF2B5EF4-FFF2-40B4-BE49-F238E27FC236}">
                <a16:creationId xmlns:a16="http://schemas.microsoft.com/office/drawing/2014/main" id="{029E6B10-AA13-409F-9FFB-411E90246E7F}"/>
              </a:ext>
            </a:extLst>
          </p:cNvPr>
          <p:cNvPicPr>
            <a:picLocks noChangeAspect="1"/>
          </p:cNvPicPr>
          <p:nvPr/>
        </p:nvPicPr>
        <p:blipFill>
          <a:blip r:embed="rId3"/>
          <a:stretch>
            <a:fillRect/>
          </a:stretch>
        </p:blipFill>
        <p:spPr>
          <a:xfrm>
            <a:off x="4203115" y="247936"/>
            <a:ext cx="4712285" cy="2038064"/>
          </a:xfrm>
          <a:prstGeom prst="rect">
            <a:avLst/>
          </a:prstGeom>
        </p:spPr>
      </p:pic>
      <p:sp>
        <p:nvSpPr>
          <p:cNvPr id="2" name="Ovál 1">
            <a:extLst>
              <a:ext uri="{FF2B5EF4-FFF2-40B4-BE49-F238E27FC236}">
                <a16:creationId xmlns:a16="http://schemas.microsoft.com/office/drawing/2014/main" id="{AFA3A881-CDBD-40BA-B212-7F9E82BCCBF9}"/>
              </a:ext>
            </a:extLst>
          </p:cNvPr>
          <p:cNvSpPr/>
          <p:nvPr/>
        </p:nvSpPr>
        <p:spPr>
          <a:xfrm rot="1539745">
            <a:off x="3820090" y="3908862"/>
            <a:ext cx="497682" cy="14316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14031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68218-6B0E-2C8E-30AE-68FC4567709D}"/>
            </a:ext>
          </a:extLst>
        </p:cNvPr>
        <p:cNvGrpSpPr/>
        <p:nvPr/>
      </p:nvGrpSpPr>
      <p:grpSpPr>
        <a:xfrm>
          <a:off x="0" y="0"/>
          <a:ext cx="0" cy="0"/>
          <a:chOff x="0" y="0"/>
          <a:chExt cx="0" cy="0"/>
        </a:xfrm>
      </p:grpSpPr>
      <p:sp>
        <p:nvSpPr>
          <p:cNvPr id="5" name="Obdélník 4">
            <a:extLst>
              <a:ext uri="{FF2B5EF4-FFF2-40B4-BE49-F238E27FC236}">
                <a16:creationId xmlns:a16="http://schemas.microsoft.com/office/drawing/2014/main" id="{8405C37D-A98E-0A3C-A383-C5113FDF66D2}"/>
              </a:ext>
            </a:extLst>
          </p:cNvPr>
          <p:cNvSpPr/>
          <p:nvPr/>
        </p:nvSpPr>
        <p:spPr>
          <a:xfrm>
            <a:off x="228600" y="838200"/>
            <a:ext cx="8628434" cy="3170099"/>
          </a:xfrm>
          <a:prstGeom prst="rect">
            <a:avLst/>
          </a:prstGeom>
        </p:spPr>
        <p:txBody>
          <a:bodyPr wrap="square">
            <a:spAutoFit/>
          </a:bodyPr>
          <a:lstStyle/>
          <a:p>
            <a:pPr algn="just"/>
            <a:r>
              <a:rPr lang="cs-CZ" sz="2000" b="1" dirty="0">
                <a:cs typeface="Arial" panose="020B0604020202020204" pitchFamily="34" charset="0"/>
              </a:rPr>
              <a:t>   </a:t>
            </a:r>
            <a:r>
              <a:rPr lang="cs-CZ" sz="2000" dirty="0">
                <a:cs typeface="Arial" panose="020B0604020202020204" pitchFamily="34" charset="0"/>
              </a:rPr>
              <a:t>Podmínkou je vhodná </a:t>
            </a:r>
            <a:r>
              <a:rPr lang="en-US" sz="2000" dirty="0" err="1">
                <a:cs typeface="Arial" panose="020B0604020202020204" pitchFamily="34" charset="0"/>
              </a:rPr>
              <a:t>ele</a:t>
            </a:r>
            <a:r>
              <a:rPr lang="cs-CZ" sz="2000" dirty="0">
                <a:cs typeface="Arial" panose="020B0604020202020204" pitchFamily="34" charset="0"/>
              </a:rPr>
              <a:t>k</a:t>
            </a:r>
            <a:r>
              <a:rPr lang="en-US" sz="2000" dirty="0" err="1">
                <a:cs typeface="Arial" panose="020B0604020202020204" pitchFamily="34" charset="0"/>
              </a:rPr>
              <a:t>tron</a:t>
            </a:r>
            <a:r>
              <a:rPr lang="cs-CZ" sz="2000" dirty="0" err="1">
                <a:cs typeface="Arial" panose="020B0604020202020204" pitchFamily="34" charset="0"/>
              </a:rPr>
              <a:t>ová</a:t>
            </a:r>
            <a:r>
              <a:rPr lang="en-US" sz="2000" dirty="0">
                <a:cs typeface="Arial" panose="020B0604020202020204" pitchFamily="34" charset="0"/>
              </a:rPr>
              <a:t> </a:t>
            </a:r>
            <a:r>
              <a:rPr lang="cs-CZ" sz="2000" dirty="0">
                <a:cs typeface="Arial" panose="020B0604020202020204" pitchFamily="34" charset="0"/>
              </a:rPr>
              <a:t>k</a:t>
            </a:r>
            <a:r>
              <a:rPr lang="en-US" sz="2000" dirty="0" err="1">
                <a:cs typeface="Arial" panose="020B0604020202020204" pitchFamily="34" charset="0"/>
              </a:rPr>
              <a:t>onfigura</a:t>
            </a:r>
            <a:r>
              <a:rPr lang="cs-CZ" sz="2000" dirty="0" err="1">
                <a:cs typeface="Arial" panose="020B0604020202020204" pitchFamily="34" charset="0"/>
              </a:rPr>
              <a:t>ce</a:t>
            </a:r>
            <a:r>
              <a:rPr lang="en-US" sz="2000" dirty="0">
                <a:cs typeface="Arial" panose="020B0604020202020204" pitchFamily="34" charset="0"/>
              </a:rPr>
              <a:t> </a:t>
            </a:r>
            <a:r>
              <a:rPr lang="en-US" sz="2000" i="1" dirty="0">
                <a:cs typeface="Arial" panose="020B0604020202020204" pitchFamily="34" charset="0"/>
              </a:rPr>
              <a:t>s</a:t>
            </a:r>
            <a:r>
              <a:rPr lang="en-US" sz="2000" baseline="30000" dirty="0">
                <a:cs typeface="Arial" panose="020B0604020202020204" pitchFamily="34" charset="0"/>
              </a:rPr>
              <a:t>1</a:t>
            </a:r>
            <a:r>
              <a:rPr lang="en-US" sz="2000" i="1" dirty="0">
                <a:cs typeface="Arial" panose="020B0604020202020204" pitchFamily="34" charset="0"/>
              </a:rPr>
              <a:t>d</a:t>
            </a:r>
            <a:r>
              <a:rPr lang="en-US" sz="2000" baseline="30000" dirty="0">
                <a:cs typeface="Arial" panose="020B0604020202020204" pitchFamily="34" charset="0"/>
              </a:rPr>
              <a:t>10</a:t>
            </a:r>
            <a:r>
              <a:rPr lang="en-US" sz="2000" dirty="0">
                <a:cs typeface="Arial" panose="020B0604020202020204" pitchFamily="34" charset="0"/>
              </a:rPr>
              <a:t> ↔ </a:t>
            </a:r>
            <a:r>
              <a:rPr lang="en-US" sz="2000" i="1" dirty="0">
                <a:cs typeface="Arial" panose="020B0604020202020204" pitchFamily="34" charset="0"/>
              </a:rPr>
              <a:t>s</a:t>
            </a:r>
            <a:r>
              <a:rPr lang="en-US" sz="2000" baseline="30000" dirty="0">
                <a:cs typeface="Arial" panose="020B0604020202020204" pitchFamily="34" charset="0"/>
              </a:rPr>
              <a:t>2</a:t>
            </a:r>
            <a:r>
              <a:rPr lang="en-US" sz="2000" i="1" dirty="0">
                <a:cs typeface="Arial" panose="020B0604020202020204" pitchFamily="34" charset="0"/>
              </a:rPr>
              <a:t>d</a:t>
            </a:r>
            <a:r>
              <a:rPr lang="en-US" sz="2000" baseline="30000" dirty="0">
                <a:cs typeface="Arial" panose="020B0604020202020204" pitchFamily="34" charset="0"/>
              </a:rPr>
              <a:t>9</a:t>
            </a:r>
            <a:r>
              <a:rPr lang="en-US" sz="2000" dirty="0">
                <a:cs typeface="Arial" panose="020B0604020202020204" pitchFamily="34" charset="0"/>
              </a:rPr>
              <a:t> (</a:t>
            </a:r>
            <a:r>
              <a:rPr lang="cs-CZ" sz="2000" dirty="0">
                <a:cs typeface="Arial" panose="020B0604020202020204" pitchFamily="34" charset="0"/>
              </a:rPr>
              <a:t>skupina</a:t>
            </a:r>
            <a:r>
              <a:rPr lang="en-US" sz="2000" dirty="0">
                <a:cs typeface="Arial" panose="020B0604020202020204" pitchFamily="34" charset="0"/>
              </a:rPr>
              <a:t> 11, IB). </a:t>
            </a:r>
            <a:r>
              <a:rPr lang="cs-CZ" sz="2000" dirty="0">
                <a:cs typeface="Arial" panose="020B0604020202020204" pitchFamily="34" charset="0"/>
              </a:rPr>
              <a:t>Hladiny</a:t>
            </a:r>
            <a:r>
              <a:rPr lang="en-US" sz="2000" dirty="0">
                <a:cs typeface="Arial" panose="020B0604020202020204" pitchFamily="34" charset="0"/>
              </a:rPr>
              <a:t> </a:t>
            </a:r>
            <a:r>
              <a:rPr lang="en-US" sz="2000" i="1" dirty="0">
                <a:cs typeface="Arial" panose="020B0604020202020204" pitchFamily="34" charset="0"/>
              </a:rPr>
              <a:t>s</a:t>
            </a:r>
            <a:r>
              <a:rPr lang="en-US" sz="2000" dirty="0">
                <a:cs typeface="Arial" panose="020B0604020202020204" pitchFamily="34" charset="0"/>
              </a:rPr>
              <a:t> a </a:t>
            </a:r>
            <a:r>
              <a:rPr lang="en-US" sz="2000" i="1" dirty="0">
                <a:cs typeface="Arial" panose="020B0604020202020204" pitchFamily="34" charset="0"/>
              </a:rPr>
              <a:t>d</a:t>
            </a:r>
            <a:r>
              <a:rPr lang="en-US" sz="2000" dirty="0">
                <a:cs typeface="Arial" panose="020B0604020202020204" pitchFamily="34" charset="0"/>
              </a:rPr>
              <a:t> </a:t>
            </a:r>
            <a:r>
              <a:rPr lang="cs-CZ" sz="2000" dirty="0">
                <a:cs typeface="Arial" panose="020B0604020202020204" pitchFamily="34" charset="0"/>
              </a:rPr>
              <a:t>jsou dostatečně blízko sebe aby umožnily přechod </a:t>
            </a:r>
          </a:p>
          <a:p>
            <a:pPr algn="ctr"/>
            <a:r>
              <a:rPr lang="en-US" sz="2000" i="1" dirty="0">
                <a:cs typeface="Arial" panose="020B0604020202020204" pitchFamily="34" charset="0"/>
              </a:rPr>
              <a:t>s</a:t>
            </a:r>
            <a:r>
              <a:rPr lang="en-US" sz="2000" baseline="30000" dirty="0">
                <a:cs typeface="Arial" panose="020B0604020202020204" pitchFamily="34" charset="0"/>
              </a:rPr>
              <a:t>1</a:t>
            </a:r>
            <a:r>
              <a:rPr lang="en-US" sz="2000" i="1" dirty="0">
                <a:cs typeface="Arial" panose="020B0604020202020204" pitchFamily="34" charset="0"/>
              </a:rPr>
              <a:t>d</a:t>
            </a:r>
            <a:r>
              <a:rPr lang="en-US" sz="2000" baseline="30000" dirty="0">
                <a:cs typeface="Arial" panose="020B0604020202020204" pitchFamily="34" charset="0"/>
              </a:rPr>
              <a:t>10</a:t>
            </a:r>
            <a:r>
              <a:rPr lang="en-US" sz="2000" dirty="0">
                <a:cs typeface="Arial" panose="020B0604020202020204" pitchFamily="34" charset="0"/>
              </a:rPr>
              <a:t> ↔ </a:t>
            </a:r>
            <a:r>
              <a:rPr lang="en-US" sz="2000" i="1" dirty="0">
                <a:cs typeface="Arial" panose="020B0604020202020204" pitchFamily="34" charset="0"/>
              </a:rPr>
              <a:t>s</a:t>
            </a:r>
            <a:r>
              <a:rPr lang="en-US" sz="2000" baseline="30000" dirty="0">
                <a:cs typeface="Arial" panose="020B0604020202020204" pitchFamily="34" charset="0"/>
              </a:rPr>
              <a:t>2</a:t>
            </a:r>
            <a:r>
              <a:rPr lang="en-US" sz="2000" i="1" dirty="0">
                <a:cs typeface="Arial" panose="020B0604020202020204" pitchFamily="34" charset="0"/>
              </a:rPr>
              <a:t>d</a:t>
            </a:r>
            <a:r>
              <a:rPr lang="en-US" sz="2000" baseline="30000" dirty="0">
                <a:cs typeface="Arial" panose="020B0604020202020204" pitchFamily="34" charset="0"/>
              </a:rPr>
              <a:t>9</a:t>
            </a:r>
            <a:r>
              <a:rPr lang="en-US" sz="2000" dirty="0">
                <a:cs typeface="Arial" panose="020B0604020202020204" pitchFamily="34" charset="0"/>
              </a:rPr>
              <a:t> (Cu, Au).</a:t>
            </a:r>
            <a:endParaRPr lang="cs-CZ" sz="2000" dirty="0">
              <a:cs typeface="Arial" panose="020B0604020202020204" pitchFamily="34" charset="0"/>
            </a:endParaRPr>
          </a:p>
          <a:p>
            <a:pPr algn="just"/>
            <a:r>
              <a:rPr lang="cs-CZ" sz="2000" dirty="0">
                <a:cs typeface="Arial" panose="020B0604020202020204" pitchFamily="34" charset="0"/>
              </a:rPr>
              <a:t>   Zlato</a:t>
            </a:r>
            <a:r>
              <a:rPr lang="en-US" sz="2000" dirty="0">
                <a:cs typeface="Arial" panose="020B0604020202020204" pitchFamily="34" charset="0"/>
              </a:rPr>
              <a:t> a </a:t>
            </a:r>
            <a:r>
              <a:rPr lang="cs-CZ" sz="2000" dirty="0">
                <a:cs typeface="Arial" panose="020B0604020202020204" pitchFamily="34" charset="0"/>
              </a:rPr>
              <a:t>měď</a:t>
            </a:r>
            <a:r>
              <a:rPr lang="en-US" sz="2000" dirty="0">
                <a:cs typeface="Arial" panose="020B0604020202020204" pitchFamily="34" charset="0"/>
              </a:rPr>
              <a:t> </a:t>
            </a:r>
            <a:r>
              <a:rPr lang="cs-CZ" sz="2000" dirty="0">
                <a:cs typeface="Arial" panose="020B0604020202020204" pitchFamily="34" charset="0"/>
              </a:rPr>
              <a:t>tak méně odrážejí záření krátkých vlnových délek</a:t>
            </a:r>
            <a:r>
              <a:rPr lang="en-US" sz="2000" dirty="0">
                <a:cs typeface="Arial" panose="020B0604020202020204" pitchFamily="34" charset="0"/>
              </a:rPr>
              <a:t> </a:t>
            </a:r>
            <a:r>
              <a:rPr lang="cs-CZ" sz="2000" dirty="0">
                <a:cs typeface="Arial" panose="020B0604020202020204" pitchFamily="34" charset="0"/>
              </a:rPr>
              <a:t>(= absorbují v modré oblasti viditelného záření), což vede k červenému – žlutému zbarvení kovu</a:t>
            </a:r>
            <a:r>
              <a:rPr lang="en-US" sz="2000" dirty="0">
                <a:cs typeface="Arial" panose="020B0604020202020204" pitchFamily="34" charset="0"/>
              </a:rPr>
              <a:t>. </a:t>
            </a:r>
            <a:endParaRPr lang="cs-CZ" sz="2000" dirty="0">
              <a:cs typeface="Arial" panose="020B0604020202020204" pitchFamily="34" charset="0"/>
            </a:endParaRPr>
          </a:p>
          <a:p>
            <a:pPr algn="just"/>
            <a:endParaRPr lang="cs-CZ" sz="800" dirty="0">
              <a:cs typeface="Arial" panose="020B0604020202020204" pitchFamily="34" charset="0"/>
            </a:endParaRPr>
          </a:p>
          <a:p>
            <a:pPr algn="just"/>
            <a:r>
              <a:rPr lang="cs-CZ" sz="2000" dirty="0">
                <a:cs typeface="Arial" panose="020B0604020202020204" pitchFamily="34" charset="0"/>
              </a:rPr>
              <a:t>U </a:t>
            </a:r>
            <a:r>
              <a:rPr lang="cs-CZ" sz="2000" u="sng" dirty="0">
                <a:cs typeface="Arial" panose="020B0604020202020204" pitchFamily="34" charset="0"/>
              </a:rPr>
              <a:t>Au</a:t>
            </a:r>
            <a:r>
              <a:rPr lang="cs-CZ" sz="2000" dirty="0">
                <a:cs typeface="Arial" panose="020B0604020202020204" pitchFamily="34" charset="0"/>
              </a:rPr>
              <a:t> je přechod </a:t>
            </a:r>
            <a:r>
              <a:rPr lang="cs-CZ" sz="2000" dirty="0" err="1">
                <a:cs typeface="Arial" panose="020B0604020202020204" pitchFamily="34" charset="0"/>
              </a:rPr>
              <a:t>5d</a:t>
            </a:r>
            <a:r>
              <a:rPr lang="cs-CZ" sz="2000" dirty="0">
                <a:cs typeface="Arial" panose="020B0604020202020204" pitchFamily="34" charset="0"/>
              </a:rPr>
              <a:t> → </a:t>
            </a:r>
            <a:r>
              <a:rPr lang="cs-CZ" sz="2000" dirty="0" err="1">
                <a:cs typeface="Arial" panose="020B0604020202020204" pitchFamily="34" charset="0"/>
              </a:rPr>
              <a:t>6s</a:t>
            </a:r>
            <a:r>
              <a:rPr lang="cs-CZ" sz="2000" dirty="0">
                <a:cs typeface="Arial" panose="020B0604020202020204" pitchFamily="34" charset="0"/>
              </a:rPr>
              <a:t> ve viditelné oblasti způsoben </a:t>
            </a:r>
            <a:r>
              <a:rPr lang="cs-CZ" sz="2000" u="sng" dirty="0">
                <a:cs typeface="Arial" panose="020B0604020202020204" pitchFamily="34" charset="0"/>
              </a:rPr>
              <a:t>relativistickým efektem</a:t>
            </a:r>
            <a:r>
              <a:rPr lang="cs-CZ" sz="2000" dirty="0">
                <a:cs typeface="Arial" panose="020B0604020202020204" pitchFamily="34" charset="0"/>
              </a:rPr>
              <a:t>, u </a:t>
            </a:r>
            <a:r>
              <a:rPr lang="cs-CZ" sz="2000" u="sng" dirty="0" err="1">
                <a:cs typeface="Arial" panose="020B0604020202020204" pitchFamily="34" charset="0"/>
              </a:rPr>
              <a:t>Ag</a:t>
            </a:r>
            <a:r>
              <a:rPr lang="cs-CZ" sz="2000" dirty="0">
                <a:cs typeface="Arial" panose="020B0604020202020204" pitchFamily="34" charset="0"/>
              </a:rPr>
              <a:t> zůstává přechod </a:t>
            </a:r>
            <a:r>
              <a:rPr lang="cs-CZ" sz="2000" dirty="0" err="1">
                <a:cs typeface="Arial" panose="020B0604020202020204" pitchFamily="34" charset="0"/>
              </a:rPr>
              <a:t>4d</a:t>
            </a:r>
            <a:r>
              <a:rPr lang="cs-CZ" sz="2000" dirty="0">
                <a:cs typeface="Arial" panose="020B0604020202020204" pitchFamily="34" charset="0"/>
              </a:rPr>
              <a:t> → </a:t>
            </a:r>
            <a:r>
              <a:rPr lang="cs-CZ" sz="2000" dirty="0" err="1">
                <a:cs typeface="Arial" panose="020B0604020202020204" pitchFamily="34" charset="0"/>
              </a:rPr>
              <a:t>5s</a:t>
            </a:r>
            <a:r>
              <a:rPr lang="cs-CZ" sz="2000" dirty="0">
                <a:cs typeface="Arial" panose="020B0604020202020204" pitchFamily="34" charset="0"/>
              </a:rPr>
              <a:t> v UV oblasti.</a:t>
            </a:r>
          </a:p>
          <a:p>
            <a:pPr algn="just"/>
            <a:endParaRPr lang="cs-CZ" sz="1600" dirty="0">
              <a:cs typeface="Arial" panose="020B0604020202020204" pitchFamily="34" charset="0"/>
            </a:endParaRPr>
          </a:p>
          <a:p>
            <a:pPr algn="just"/>
            <a:r>
              <a:rPr lang="cs-CZ" dirty="0">
                <a:cs typeface="Arial" panose="020B0604020202020204" pitchFamily="34" charset="0"/>
              </a:rPr>
              <a:t>Načervenalá barva </a:t>
            </a:r>
            <a:r>
              <a:rPr lang="cs-CZ" u="sng" dirty="0" err="1">
                <a:cs typeface="Arial" panose="020B0604020202020204" pitchFamily="34" charset="0"/>
              </a:rPr>
              <a:t>Cu</a:t>
            </a:r>
            <a:r>
              <a:rPr lang="cs-CZ" dirty="0">
                <a:cs typeface="Arial" panose="020B0604020202020204" pitchFamily="34" charset="0"/>
              </a:rPr>
              <a:t> je způsobena přítomností vrstvičky </a:t>
            </a:r>
            <a:r>
              <a:rPr lang="en-US" dirty="0">
                <a:cs typeface="Arial" panose="020B0604020202020204" pitchFamily="34" charset="0"/>
              </a:rPr>
              <a:t>Cu</a:t>
            </a:r>
            <a:r>
              <a:rPr lang="cs-CZ" baseline="-25000" dirty="0">
                <a:cs typeface="Arial" panose="020B0604020202020204" pitchFamily="34" charset="0"/>
              </a:rPr>
              <a:t>2</a:t>
            </a:r>
            <a:r>
              <a:rPr lang="en-US" dirty="0">
                <a:cs typeface="Arial" panose="020B0604020202020204" pitchFamily="34" charset="0"/>
              </a:rPr>
              <a:t>O</a:t>
            </a:r>
            <a:r>
              <a:rPr lang="cs-CZ" dirty="0">
                <a:cs typeface="Arial" panose="020B0604020202020204" pitchFamily="34" charset="0"/>
              </a:rPr>
              <a:t> na povrchu kovu</a:t>
            </a:r>
            <a:r>
              <a:rPr lang="en-US" dirty="0">
                <a:cs typeface="Arial" panose="020B0604020202020204" pitchFamily="34" charset="0"/>
              </a:rPr>
              <a:t>, </a:t>
            </a:r>
            <a:r>
              <a:rPr lang="cs-CZ" dirty="0">
                <a:cs typeface="Arial" panose="020B0604020202020204" pitchFamily="34" charset="0"/>
              </a:rPr>
              <a:t>samotná kovová měď je ve skutečnosti žlutá stejně jako zlato</a:t>
            </a:r>
            <a:r>
              <a:rPr lang="en-US" dirty="0">
                <a:cs typeface="Arial" panose="020B0604020202020204" pitchFamily="34" charset="0"/>
              </a:rPr>
              <a:t>.</a:t>
            </a:r>
            <a:endParaRPr lang="cs-CZ" dirty="0">
              <a:cs typeface="Arial" panose="020B0604020202020204" pitchFamily="34" charset="0"/>
            </a:endParaRPr>
          </a:p>
        </p:txBody>
      </p:sp>
      <p:sp>
        <p:nvSpPr>
          <p:cNvPr id="6" name="TextovéPole 5">
            <a:extLst>
              <a:ext uri="{FF2B5EF4-FFF2-40B4-BE49-F238E27FC236}">
                <a16:creationId xmlns:a16="http://schemas.microsoft.com/office/drawing/2014/main" id="{068014E5-6983-5698-07D3-3CA9D0AC4D96}"/>
              </a:ext>
            </a:extLst>
          </p:cNvPr>
          <p:cNvSpPr txBox="1"/>
          <p:nvPr/>
        </p:nvSpPr>
        <p:spPr>
          <a:xfrm>
            <a:off x="335604" y="361890"/>
            <a:ext cx="2775119" cy="400110"/>
          </a:xfrm>
          <a:prstGeom prst="rect">
            <a:avLst/>
          </a:prstGeom>
          <a:noFill/>
        </p:spPr>
        <p:txBody>
          <a:bodyPr wrap="none" rtlCol="0">
            <a:spAutoFit/>
          </a:bodyPr>
          <a:lstStyle/>
          <a:p>
            <a:r>
              <a:rPr lang="en-US" sz="2000" b="1" dirty="0" err="1">
                <a:latin typeface="Arial" panose="020B0604020202020204" pitchFamily="34" charset="0"/>
                <a:cs typeface="Arial" panose="020B0604020202020204" pitchFamily="34" charset="0"/>
              </a:rPr>
              <a:t>Zba</a:t>
            </a:r>
            <a:r>
              <a:rPr lang="cs-CZ" sz="2000" b="1" dirty="0" err="1">
                <a:latin typeface="Arial" panose="020B0604020202020204" pitchFamily="34" charset="0"/>
                <a:cs typeface="Arial" panose="020B0604020202020204" pitchFamily="34" charset="0"/>
              </a:rPr>
              <a:t>rv</a:t>
            </a:r>
            <a:r>
              <a:rPr lang="en-US" sz="2000" b="1" dirty="0" err="1">
                <a:latin typeface="Arial" panose="020B0604020202020204" pitchFamily="34" charset="0"/>
                <a:cs typeface="Arial" panose="020B0604020202020204" pitchFamily="34" charset="0"/>
              </a:rPr>
              <a:t>en</a:t>
            </a:r>
            <a:r>
              <a:rPr lang="cs-CZ" sz="2000" b="1" dirty="0">
                <a:latin typeface="Arial" panose="020B0604020202020204" pitchFamily="34" charset="0"/>
                <a:cs typeface="Arial" panose="020B0604020202020204" pitchFamily="34" charset="0"/>
              </a:rPr>
              <a:t>í mědi a zlata</a:t>
            </a:r>
          </a:p>
        </p:txBody>
      </p:sp>
      <p:pic>
        <p:nvPicPr>
          <p:cNvPr id="6146" name="Picture 2" descr="NatCopper.jpg">
            <a:hlinkClick r:id="rId2"/>
            <a:extLst>
              <a:ext uri="{FF2B5EF4-FFF2-40B4-BE49-F238E27FC236}">
                <a16:creationId xmlns:a16="http://schemas.microsoft.com/office/drawing/2014/main" id="{9B848808-1150-6DCB-2E7E-360D8E8B5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6" y="4562296"/>
            <a:ext cx="2381250" cy="22574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Zlaté krystaly">
            <a:hlinkClick r:id="rId4" tooltip="Zlaté krystaly"/>
            <a:extLst>
              <a:ext uri="{FF2B5EF4-FFF2-40B4-BE49-F238E27FC236}">
                <a16:creationId xmlns:a16="http://schemas.microsoft.com/office/drawing/2014/main" id="{4695FDCD-A3BB-2065-E1E0-BAB704B76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448174"/>
            <a:ext cx="3483680" cy="2257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webexhibits.org/causesofcolor/images/content/22.jpg">
            <a:extLst>
              <a:ext uri="{FF2B5EF4-FFF2-40B4-BE49-F238E27FC236}">
                <a16:creationId xmlns:a16="http://schemas.microsoft.com/office/drawing/2014/main" id="{B539C640-CC34-167F-8526-A79837783D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28327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907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76200"/>
            <a:ext cx="8839200" cy="6432530"/>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M</a:t>
            </a:r>
            <a:r>
              <a:rPr lang="cs-CZ" sz="3200" b="1" dirty="0" err="1">
                <a:latin typeface="Arial" panose="020B0604020202020204" pitchFamily="34" charset="0"/>
                <a:cs typeface="Arial" panose="020B0604020202020204" pitchFamily="34" charset="0"/>
              </a:rPr>
              <a:t>ěď</a:t>
            </a:r>
            <a:r>
              <a:rPr lang="cs-CZ"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červený, měkký, tažný a houževnatý kov. Na vlhkém vzduchu se její povrch pokrývá vrstvou zásaditých uhličitanů typické zelené barvy. Měď se přímo slučuje s halogeny, kyslíkem, sírou, selenem a tellurem. S ostatními prvky se měď slučuje nepřímo.</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Dobře se rozpouští ve zředěné kyselině dusičné za vývoje oxidu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dusnatého, v koncentrované kyselině dusičné za vývoje oxidu dusičitého </a:t>
            </a:r>
            <a:endParaRPr lang="en-US" sz="2000"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3Cu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3Cu(NO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(NO3)2 + 2NO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koncentrované kyselině sírové </a:t>
            </a:r>
            <a:r>
              <a:rPr lang="en-US" sz="2000" dirty="0">
                <a:latin typeface="Arial" panose="020B0604020202020204" pitchFamily="34" charset="0"/>
                <a:cs typeface="Arial" panose="020B0604020202020204" pitchFamily="34" charset="0"/>
              </a:rPr>
              <a:t>a di</a:t>
            </a:r>
            <a:r>
              <a:rPr lang="cs-CZ" sz="2000" dirty="0">
                <a:latin typeface="Arial" panose="020B0604020202020204" pitchFamily="34" charset="0"/>
                <a:cs typeface="Arial" panose="020B0604020202020204" pitchFamily="34" charset="0"/>
              </a:rPr>
              <a:t>sírové</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za vzniku oxidu siřičitého a v koncentrované kyselině selenové</a:t>
            </a:r>
          </a:p>
          <a:p>
            <a:pPr algn="ct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en-US" sz="2000"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2Cu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7</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CuSeO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neoxidujících kyselinách se měď nerozpouští</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Měď také velmi ochotně reaguje s koncentrovanou kyselinou octovou:</a:t>
            </a:r>
          </a:p>
          <a:p>
            <a:pPr algn="ctr"/>
            <a:r>
              <a:rPr lang="cs-CZ" sz="2000" dirty="0">
                <a:latin typeface="Arial" panose="020B0604020202020204" pitchFamily="34" charset="0"/>
                <a:cs typeface="Arial" panose="020B0604020202020204" pitchFamily="34" charset="0"/>
              </a:rPr>
              <a:t>2Cu + 4CH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COOH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0508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6700" y="356364"/>
            <a:ext cx="8610600" cy="614527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roztocích alkalických kyanidů se rozpouští za vývoje vodíku:</a:t>
            </a:r>
          </a:p>
          <a:p>
            <a:pPr algn="just"/>
            <a:r>
              <a:rPr lang="cs-CZ" sz="2000" dirty="0">
                <a:latin typeface="Arial" panose="020B0604020202020204" pitchFamily="34" charset="0"/>
                <a:cs typeface="Arial" panose="020B0604020202020204" pitchFamily="34" charset="0"/>
              </a:rPr>
              <a:t>2Cu + 4KCN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2K[</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+ 2KOH + H</a:t>
            </a:r>
            <a:r>
              <a:rPr lang="cs-CZ" sz="2000" baseline="-25000" dirty="0">
                <a:latin typeface="Arial" panose="020B0604020202020204" pitchFamily="34" charset="0"/>
                <a:cs typeface="Arial" panose="020B0604020202020204" pitchFamily="34" charset="0"/>
              </a:rPr>
              <a:t>2</a:t>
            </a:r>
            <a:endParaRPr lang="en-US" sz="2000" baseline="-25000" dirty="0">
              <a:latin typeface="Arial" panose="020B0604020202020204" pitchFamily="34" charset="0"/>
              <a:cs typeface="Arial" panose="020B0604020202020204" pitchFamily="34" charset="0"/>
            </a:endParaRPr>
          </a:p>
          <a:p>
            <a:pPr algn="just"/>
            <a:endParaRPr lang="en-US" sz="2000" baseline="-25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Ve sloučeninách vystupuje měď v oxidačních stavech I, II a III. </a:t>
            </a:r>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Mezi sloučeniny </a:t>
            </a:r>
            <a:r>
              <a:rPr lang="cs-CZ" sz="2000" b="1" dirty="0">
                <a:latin typeface="Arial" panose="020B0604020202020204" pitchFamily="34" charset="0"/>
                <a:cs typeface="Arial" panose="020B0604020202020204" pitchFamily="34" charset="0"/>
              </a:rPr>
              <a:t>jednomocné mědi </a:t>
            </a:r>
            <a:r>
              <a:rPr lang="cs-CZ" sz="2000" dirty="0">
                <a:latin typeface="Arial" panose="020B0604020202020204" pitchFamily="34" charset="0"/>
                <a:cs typeface="Arial" panose="020B0604020202020204" pitchFamily="34" charset="0"/>
              </a:rPr>
              <a:t>patří např. červený zásaditý oxid měďný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sulfid měďný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kyanid měďný </a:t>
            </a:r>
            <a:r>
              <a:rPr lang="cs-CZ" sz="2000" dirty="0" err="1">
                <a:latin typeface="Arial" panose="020B0604020202020204" pitchFamily="34" charset="0"/>
                <a:cs typeface="Arial" panose="020B0604020202020204" pitchFamily="34" charset="0"/>
              </a:rPr>
              <a:t>CuCN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thiokyanatan</a:t>
            </a:r>
            <a:r>
              <a:rPr lang="cs-CZ" sz="2000" dirty="0">
                <a:latin typeface="Arial" panose="020B0604020202020204" pitchFamily="34" charset="0"/>
                <a:cs typeface="Arial" panose="020B0604020202020204" pitchFamily="34" charset="0"/>
              </a:rPr>
              <a:t> měďný </a:t>
            </a:r>
            <a:r>
              <a:rPr lang="cs-CZ" sz="2000" dirty="0" err="1">
                <a:latin typeface="Arial" panose="020B0604020202020204" pitchFamily="34" charset="0"/>
                <a:cs typeface="Arial" panose="020B0604020202020204" pitchFamily="34" charset="0"/>
              </a:rPr>
              <a:t>CuSCN</a:t>
            </a:r>
            <a:r>
              <a:rPr lang="cs-CZ" sz="2000" dirty="0">
                <a:latin typeface="Arial" panose="020B0604020202020204" pitchFamily="34" charset="0"/>
                <a:cs typeface="Arial" panose="020B0604020202020204" pitchFamily="34" charset="0"/>
              </a:rPr>
              <a:t> a halogenidy. Jednomocná měď vytváří četné komplexní sloučeniny obvykle s koordinačním číslem 2</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en-US" sz="2000" b="1"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Trojmocná měď</a:t>
            </a:r>
            <a:r>
              <a:rPr lang="cs-CZ" sz="2000" dirty="0">
                <a:latin typeface="Arial" panose="020B0604020202020204" pitchFamily="34" charset="0"/>
                <a:cs typeface="Arial" panose="020B0604020202020204" pitchFamily="34" charset="0"/>
              </a:rPr>
              <a:t> se vyskytuje pouze v několika sloučeninách, např. v oxidu </a:t>
            </a:r>
            <a:r>
              <a:rPr lang="cs-CZ" sz="2000" dirty="0" err="1">
                <a:latin typeface="Arial" panose="020B0604020202020204" pitchFamily="34" charset="0"/>
                <a:cs typeface="Arial" panose="020B0604020202020204" pitchFamily="34" charset="0"/>
              </a:rPr>
              <a:t>měditém</a:t>
            </a:r>
            <a:r>
              <a:rPr lang="cs-CZ" sz="2000" dirty="0">
                <a:latin typeface="Arial" panose="020B0604020202020204" pitchFamily="34" charset="0"/>
                <a:cs typeface="Arial" panose="020B0604020202020204" pitchFamily="34" charset="0"/>
              </a:rPr>
              <a:t>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nebo v komplexní soli </a:t>
            </a:r>
            <a:r>
              <a:rPr lang="cs-CZ" sz="2000" dirty="0" err="1">
                <a:latin typeface="Arial" panose="020B0604020202020204" pitchFamily="34" charset="0"/>
                <a:cs typeface="Arial" panose="020B0604020202020204" pitchFamily="34" charset="0"/>
              </a:rPr>
              <a:t>hexafluoroměditanu</a:t>
            </a:r>
            <a:r>
              <a:rPr lang="cs-CZ" sz="2000" dirty="0">
                <a:latin typeface="Arial" panose="020B0604020202020204" pitchFamily="34" charset="0"/>
                <a:cs typeface="Arial" panose="020B0604020202020204" pitchFamily="34" charset="0"/>
              </a:rPr>
              <a:t> draselném K</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trojmocná měď vytváří také </a:t>
            </a:r>
            <a:r>
              <a:rPr lang="cs-CZ" sz="2000" dirty="0" err="1">
                <a:latin typeface="Arial" panose="020B0604020202020204" pitchFamily="34" charset="0"/>
                <a:cs typeface="Arial" panose="020B0604020202020204" pitchFamily="34" charset="0"/>
              </a:rPr>
              <a:t>měditany</a:t>
            </a:r>
            <a:r>
              <a:rPr lang="cs-CZ" sz="2000" dirty="0">
                <a:latin typeface="Arial" panose="020B0604020202020204" pitchFamily="34" charset="0"/>
                <a:cs typeface="Arial" panose="020B0604020202020204" pitchFamily="34" charset="0"/>
              </a:rPr>
              <a:t> [CuO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Všechny </a:t>
            </a:r>
            <a:r>
              <a:rPr lang="cs-CZ" sz="2000" u="sng" dirty="0">
                <a:latin typeface="Arial" panose="020B0604020202020204" pitchFamily="34" charset="0"/>
                <a:cs typeface="Arial" panose="020B0604020202020204" pitchFamily="34" charset="0"/>
              </a:rPr>
              <a:t>sloučeniny trojmocné mědi jsou nestabilní</a:t>
            </a:r>
            <a:r>
              <a:rPr lang="cs-CZ" sz="2000" dirty="0">
                <a:latin typeface="Arial" panose="020B0604020202020204" pitchFamily="34" charset="0"/>
                <a:cs typeface="Arial" panose="020B0604020202020204" pitchFamily="34" charset="0"/>
              </a:rPr>
              <a:t> a snadno se redukují na sloučeniny měďnaté.</a:t>
            </a:r>
          </a:p>
          <a:p>
            <a:pPr algn="just"/>
            <a:endParaRPr lang="cs-CZ"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Sloučeniny </a:t>
            </a:r>
            <a:r>
              <a:rPr lang="cs-CZ" sz="2000" b="1" dirty="0">
                <a:latin typeface="Arial" panose="020B0604020202020204" pitchFamily="34" charset="0"/>
                <a:cs typeface="Arial" panose="020B0604020202020204" pitchFamily="34" charset="0"/>
              </a:rPr>
              <a:t>mědi v oxidačním stavu II </a:t>
            </a:r>
            <a:r>
              <a:rPr lang="cs-CZ" sz="2000" dirty="0">
                <a:latin typeface="Arial" panose="020B0604020202020204" pitchFamily="34" charset="0"/>
                <a:cs typeface="Arial" panose="020B0604020202020204" pitchFamily="34" charset="0"/>
              </a:rPr>
              <a:t>jsou nejrozšířenější. Vodné roztoky měďnatých solí jsou </a:t>
            </a:r>
            <a:r>
              <a:rPr lang="cs-CZ" sz="2000" u="sng" dirty="0">
                <a:latin typeface="Arial" panose="020B0604020202020204" pitchFamily="34" charset="0"/>
                <a:cs typeface="Arial" panose="020B0604020202020204" pitchFamily="34" charset="0"/>
              </a:rPr>
              <a:t>modré</a:t>
            </a:r>
            <a:r>
              <a:rPr lang="cs-CZ" sz="2000" dirty="0">
                <a:latin typeface="Arial" panose="020B0604020202020204" pitchFamily="34" charset="0"/>
                <a:cs typeface="Arial" panose="020B0604020202020204" pitchFamily="34" charset="0"/>
              </a:rPr>
              <a:t>, modré zbarvení způsobuje vzniklý </a:t>
            </a:r>
            <a:r>
              <a:rPr lang="cs-CZ" sz="2000" dirty="0" err="1">
                <a:latin typeface="Arial" panose="020B0604020202020204" pitchFamily="34" charset="0"/>
                <a:cs typeface="Arial" panose="020B0604020202020204" pitchFamily="34" charset="0"/>
              </a:rPr>
              <a:t>tetraaquaměďnatý</a:t>
            </a:r>
            <a:r>
              <a:rPr lang="cs-CZ" sz="2000" dirty="0">
                <a:latin typeface="Arial" panose="020B0604020202020204" pitchFamily="34" charset="0"/>
                <a:cs typeface="Arial" panose="020B0604020202020204" pitchFamily="34" charset="0"/>
              </a:rPr>
              <a:t> iont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výjimku tvoří hnědý roztok chloridu a bromidu.</a:t>
            </a:r>
            <a:r>
              <a:rPr lang="en-US" sz="2000" dirty="0">
                <a:latin typeface="Arial" panose="020B0604020202020204" pitchFamily="34" charset="0"/>
                <a:cs typeface="Arial" panose="020B0604020202020204" pitchFamily="34" charset="0"/>
              </a:rPr>
              <a:t> K</a:t>
            </a:r>
            <a:r>
              <a:rPr lang="cs-CZ" sz="2000" dirty="0" err="1">
                <a:latin typeface="Arial" panose="020B0604020202020204" pitchFamily="34" charset="0"/>
                <a:cs typeface="Arial" panose="020B0604020202020204" pitchFamily="34" charset="0"/>
              </a:rPr>
              <a:t>omplexní</a:t>
            </a:r>
            <a:r>
              <a:rPr lang="cs-CZ" sz="2000" dirty="0">
                <a:latin typeface="Arial" panose="020B0604020202020204" pitchFamily="34" charset="0"/>
                <a:cs typeface="Arial" panose="020B0604020202020204" pitchFamily="34" charset="0"/>
              </a:rPr>
              <a:t> sloučeniny dvoumocné mědi jsou většinou charakterizovány koordinačním číslem 4.</a:t>
            </a:r>
          </a:p>
        </p:txBody>
      </p:sp>
    </p:spTree>
    <p:extLst>
      <p:ext uri="{BB962C8B-B14F-4D97-AF65-F5344CB8AC3E}">
        <p14:creationId xmlns:p14="http://schemas.microsoft.com/office/powerpoint/2010/main" val="1571113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D01C6FD-5E3D-43B5-A88E-AA4CD87EE04B}"/>
              </a:ext>
            </a:extLst>
          </p:cNvPr>
          <p:cNvPicPr>
            <a:picLocks noChangeAspect="1"/>
          </p:cNvPicPr>
          <p:nvPr/>
        </p:nvPicPr>
        <p:blipFill>
          <a:blip r:embed="rId2"/>
          <a:stretch>
            <a:fillRect/>
          </a:stretch>
        </p:blipFill>
        <p:spPr>
          <a:xfrm>
            <a:off x="1295400" y="1815530"/>
            <a:ext cx="5836540" cy="4648200"/>
          </a:xfrm>
          <a:prstGeom prst="rect">
            <a:avLst/>
          </a:prstGeom>
        </p:spPr>
      </p:pic>
      <p:sp>
        <p:nvSpPr>
          <p:cNvPr id="7" name="TextovéPole 6">
            <a:extLst>
              <a:ext uri="{FF2B5EF4-FFF2-40B4-BE49-F238E27FC236}">
                <a16:creationId xmlns:a16="http://schemas.microsoft.com/office/drawing/2014/main" id="{F82819D4-5F6A-45E8-9C24-6439E188A5EB}"/>
              </a:ext>
            </a:extLst>
          </p:cNvPr>
          <p:cNvSpPr txBox="1"/>
          <p:nvPr/>
        </p:nvSpPr>
        <p:spPr>
          <a:xfrm>
            <a:off x="266700" y="398122"/>
            <a:ext cx="8610600" cy="1015663"/>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Oxid měďnatý i hydroxid měďnatý vykazují </a:t>
            </a:r>
            <a:r>
              <a:rPr lang="cs-CZ" sz="2000" u="sng" dirty="0">
                <a:latin typeface="Arial" panose="020B0604020202020204" pitchFamily="34" charset="0"/>
                <a:cs typeface="Arial" panose="020B0604020202020204" pitchFamily="34" charset="0"/>
              </a:rPr>
              <a:t>amfoterní vlastnosti</a:t>
            </a:r>
            <a:r>
              <a:rPr lang="cs-CZ" sz="2000" dirty="0">
                <a:latin typeface="Arial" panose="020B0604020202020204" pitchFamily="34" charset="0"/>
                <a:cs typeface="Arial" panose="020B0604020202020204" pitchFamily="34" charset="0"/>
              </a:rPr>
              <a:t>, s kyselinami reagují za vzniku měďnaté soli, s hydroxidy alkalických kovů tvoří alkalické </a:t>
            </a:r>
            <a:r>
              <a:rPr lang="cs-CZ" sz="2000" dirty="0" err="1">
                <a:latin typeface="Arial" panose="020B0604020202020204" pitchFamily="34" charset="0"/>
                <a:cs typeface="Arial" panose="020B0604020202020204" pitchFamily="34" charset="0"/>
              </a:rPr>
              <a:t>tetrahydroxoměďnatany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60268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18872" y="228600"/>
            <a:ext cx="8610600" cy="1323439"/>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přírodě se měď vzácně nalézá ryzí, běžnější je její výskyt v nerostech.</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Mezi sulfidické měděné rudy patří </a:t>
            </a:r>
            <a:r>
              <a:rPr lang="cs-CZ" sz="2000" b="1" dirty="0">
                <a:latin typeface="Arial" panose="020B0604020202020204" pitchFamily="34" charset="0"/>
                <a:cs typeface="Arial" panose="020B0604020202020204" pitchFamily="34" charset="0"/>
              </a:rPr>
              <a:t>chalkopyrit</a:t>
            </a:r>
            <a:r>
              <a:rPr lang="cs-CZ" sz="2000" dirty="0">
                <a:latin typeface="Arial" panose="020B0604020202020204" pitchFamily="34" charset="0"/>
                <a:cs typeface="Arial" panose="020B0604020202020204" pitchFamily="34" charset="0"/>
              </a:rPr>
              <a:t> CuFeS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Cu</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FeS</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chalkosin</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(leštěnec měděný)</a:t>
            </a:r>
            <a:r>
              <a:rPr lang="cs-CZ" sz="2000" dirty="0">
                <a:latin typeface="Arial" panose="020B0604020202020204" pitchFamily="34" charset="0"/>
                <a:cs typeface="Arial" panose="020B0604020202020204" pitchFamily="34" charset="0"/>
              </a:rPr>
              <a:t>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a:t>
            </a:r>
            <a:r>
              <a:rPr lang="cs-CZ" sz="2000" b="1" dirty="0">
                <a:latin typeface="Arial" panose="020B0604020202020204" pitchFamily="34" charset="0"/>
                <a:cs typeface="Arial" panose="020B0604020202020204" pitchFamily="34" charset="0"/>
              </a:rPr>
              <a:t>kuprit</a:t>
            </a:r>
            <a:r>
              <a:rPr lang="cs-CZ" sz="2000" dirty="0">
                <a:latin typeface="Arial" panose="020B0604020202020204" pitchFamily="34" charset="0"/>
                <a:cs typeface="Arial" panose="020B0604020202020204" pitchFamily="34" charset="0"/>
              </a:rPr>
              <a:t>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b="1" dirty="0">
                <a:latin typeface="Arial" panose="020B0604020202020204" pitchFamily="34" charset="0"/>
                <a:cs typeface="Arial" panose="020B0604020202020204" pitchFamily="34" charset="0"/>
              </a:rPr>
              <a:t>malachit</a:t>
            </a:r>
            <a:r>
              <a:rPr lang="cs-CZ" sz="2000" dirty="0">
                <a:latin typeface="Arial" panose="020B0604020202020204" pitchFamily="34" charset="0"/>
                <a:cs typeface="Arial" panose="020B0604020202020204" pitchFamily="34" charset="0"/>
              </a:rPr>
              <a:t> 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azurit</a:t>
            </a:r>
            <a:r>
              <a:rPr lang="cs-CZ" sz="2000" dirty="0">
                <a:latin typeface="Arial" panose="020B0604020202020204" pitchFamily="34" charset="0"/>
                <a:cs typeface="Arial" panose="020B0604020202020204" pitchFamily="34" charset="0"/>
              </a:rPr>
              <a:t> 2CuCO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·Cu(OH)</a:t>
            </a:r>
            <a:r>
              <a:rPr lang="cs-CZ"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175908" y="5347655"/>
            <a:ext cx="8815692" cy="132343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Pyrometalurgická výroba</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Průmyslová výroba surové mědi z bohatých sulfidických rud se provádí pyrometalurgickým způsobem, který spočívá v oxidačním pražení sulfidových rud, při kterém se sulfidy mědi přemění na oxidy. </a:t>
            </a:r>
            <a:endParaRPr lang="en-US" sz="2000"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52F184F2-63CC-4616-9080-6C9CBDDCFB55}"/>
              </a:ext>
            </a:extLst>
          </p:cNvPr>
          <p:cNvPicPr>
            <a:picLocks noChangeAspect="1"/>
          </p:cNvPicPr>
          <p:nvPr/>
        </p:nvPicPr>
        <p:blipFill>
          <a:blip r:embed="rId2"/>
          <a:stretch>
            <a:fillRect/>
          </a:stretch>
        </p:blipFill>
        <p:spPr>
          <a:xfrm>
            <a:off x="246270" y="2057400"/>
            <a:ext cx="2143420" cy="1466850"/>
          </a:xfrm>
          <a:prstGeom prst="rect">
            <a:avLst/>
          </a:prstGeom>
        </p:spPr>
      </p:pic>
      <p:sp>
        <p:nvSpPr>
          <p:cNvPr id="7" name="TextovéPole 6">
            <a:extLst>
              <a:ext uri="{FF2B5EF4-FFF2-40B4-BE49-F238E27FC236}">
                <a16:creationId xmlns:a16="http://schemas.microsoft.com/office/drawing/2014/main" id="{0E3442A1-E0AA-49B7-BC97-7EE5C8595DCD}"/>
              </a:ext>
            </a:extLst>
          </p:cNvPr>
          <p:cNvSpPr txBox="1"/>
          <p:nvPr/>
        </p:nvSpPr>
        <p:spPr>
          <a:xfrm>
            <a:off x="609600" y="3572467"/>
            <a:ext cx="1524000"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chalkopyrit</a:t>
            </a:r>
            <a:endParaRPr lang="cs-CZ" sz="1600" dirty="0"/>
          </a:p>
        </p:txBody>
      </p:sp>
      <p:pic>
        <p:nvPicPr>
          <p:cNvPr id="4098" name="Picture 2" descr="Malachite Healing Crystal ~55mm">
            <a:extLst>
              <a:ext uri="{FF2B5EF4-FFF2-40B4-BE49-F238E27FC236}">
                <a16:creationId xmlns:a16="http://schemas.microsoft.com/office/drawing/2014/main" id="{0C0B5D9B-2850-4277-9576-66530ADF29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3107" y="1913690"/>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42028F11-79CF-4643-892A-A8C8A9986ECA}"/>
              </a:ext>
            </a:extLst>
          </p:cNvPr>
          <p:cNvSpPr txBox="1"/>
          <p:nvPr/>
        </p:nvSpPr>
        <p:spPr>
          <a:xfrm>
            <a:off x="2819400" y="3541689"/>
            <a:ext cx="1281701"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malachit</a:t>
            </a:r>
            <a:endParaRPr lang="cs-CZ" sz="1600" dirty="0"/>
          </a:p>
        </p:txBody>
      </p:sp>
      <p:pic>
        <p:nvPicPr>
          <p:cNvPr id="11" name="Obrázek 10">
            <a:extLst>
              <a:ext uri="{FF2B5EF4-FFF2-40B4-BE49-F238E27FC236}">
                <a16:creationId xmlns:a16="http://schemas.microsoft.com/office/drawing/2014/main" id="{209F42F1-B44E-4B53-8566-B7FD652B0ED4}"/>
              </a:ext>
            </a:extLst>
          </p:cNvPr>
          <p:cNvPicPr>
            <a:picLocks noChangeAspect="1"/>
          </p:cNvPicPr>
          <p:nvPr/>
        </p:nvPicPr>
        <p:blipFill>
          <a:blip r:embed="rId4"/>
          <a:stretch>
            <a:fillRect/>
          </a:stretch>
        </p:blipFill>
        <p:spPr>
          <a:xfrm>
            <a:off x="4186203" y="1816007"/>
            <a:ext cx="1930013" cy="1725682"/>
          </a:xfrm>
          <a:prstGeom prst="rect">
            <a:avLst/>
          </a:prstGeom>
        </p:spPr>
      </p:pic>
      <p:sp>
        <p:nvSpPr>
          <p:cNvPr id="14" name="TextovéPole 13">
            <a:extLst>
              <a:ext uri="{FF2B5EF4-FFF2-40B4-BE49-F238E27FC236}">
                <a16:creationId xmlns:a16="http://schemas.microsoft.com/office/drawing/2014/main" id="{E92A40D2-C99B-45A8-8969-3336AEA3FD10}"/>
              </a:ext>
            </a:extLst>
          </p:cNvPr>
          <p:cNvSpPr txBox="1"/>
          <p:nvPr/>
        </p:nvSpPr>
        <p:spPr>
          <a:xfrm>
            <a:off x="4822431" y="3508925"/>
            <a:ext cx="896418"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azurit</a:t>
            </a:r>
            <a:endParaRPr lang="cs-CZ" sz="1600" dirty="0"/>
          </a:p>
        </p:txBody>
      </p:sp>
      <p:pic>
        <p:nvPicPr>
          <p:cNvPr id="15" name="Obrázek 14">
            <a:extLst>
              <a:ext uri="{FF2B5EF4-FFF2-40B4-BE49-F238E27FC236}">
                <a16:creationId xmlns:a16="http://schemas.microsoft.com/office/drawing/2014/main" id="{AE1F6BFB-F13A-4E7B-A253-4AFF6A72198E}"/>
              </a:ext>
            </a:extLst>
          </p:cNvPr>
          <p:cNvPicPr>
            <a:picLocks noChangeAspect="1"/>
          </p:cNvPicPr>
          <p:nvPr/>
        </p:nvPicPr>
        <p:blipFill>
          <a:blip r:embed="rId5"/>
          <a:stretch>
            <a:fillRect/>
          </a:stretch>
        </p:blipFill>
        <p:spPr>
          <a:xfrm>
            <a:off x="4385351" y="3973492"/>
            <a:ext cx="1531715" cy="1440947"/>
          </a:xfrm>
          <a:prstGeom prst="rect">
            <a:avLst/>
          </a:prstGeom>
        </p:spPr>
      </p:pic>
      <p:sp>
        <p:nvSpPr>
          <p:cNvPr id="16" name="Šipka: dolů 15">
            <a:extLst>
              <a:ext uri="{FF2B5EF4-FFF2-40B4-BE49-F238E27FC236}">
                <a16:creationId xmlns:a16="http://schemas.microsoft.com/office/drawing/2014/main" id="{1A8535FC-01D3-499E-BDD1-37F52543A1B1}"/>
              </a:ext>
            </a:extLst>
          </p:cNvPr>
          <p:cNvSpPr/>
          <p:nvPr/>
        </p:nvSpPr>
        <p:spPr>
          <a:xfrm>
            <a:off x="1143000" y="4114800"/>
            <a:ext cx="152400" cy="1158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8" name="Obrázek 17">
            <a:extLst>
              <a:ext uri="{FF2B5EF4-FFF2-40B4-BE49-F238E27FC236}">
                <a16:creationId xmlns:a16="http://schemas.microsoft.com/office/drawing/2014/main" id="{E8179A4F-8CB3-41FE-BFBC-2FD4FF42DA54}"/>
              </a:ext>
            </a:extLst>
          </p:cNvPr>
          <p:cNvPicPr>
            <a:picLocks noChangeAspect="1"/>
          </p:cNvPicPr>
          <p:nvPr/>
        </p:nvPicPr>
        <p:blipFill>
          <a:blip r:embed="rId6"/>
          <a:stretch>
            <a:fillRect/>
          </a:stretch>
        </p:blipFill>
        <p:spPr>
          <a:xfrm>
            <a:off x="6248400" y="1816007"/>
            <a:ext cx="2695352" cy="1680181"/>
          </a:xfrm>
          <a:prstGeom prst="rect">
            <a:avLst/>
          </a:prstGeom>
        </p:spPr>
      </p:pic>
      <p:sp>
        <p:nvSpPr>
          <p:cNvPr id="21" name="TextovéPole 20">
            <a:extLst>
              <a:ext uri="{FF2B5EF4-FFF2-40B4-BE49-F238E27FC236}">
                <a16:creationId xmlns:a16="http://schemas.microsoft.com/office/drawing/2014/main" id="{269981EF-1BAF-46A1-BC18-C85AE48C928B}"/>
              </a:ext>
            </a:extLst>
          </p:cNvPr>
          <p:cNvSpPr txBox="1"/>
          <p:nvPr/>
        </p:nvSpPr>
        <p:spPr>
          <a:xfrm>
            <a:off x="7086600" y="3557629"/>
            <a:ext cx="896418"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kuprit</a:t>
            </a:r>
            <a:endParaRPr lang="cs-CZ" sz="1600" dirty="0"/>
          </a:p>
        </p:txBody>
      </p:sp>
    </p:spTree>
    <p:extLst>
      <p:ext uri="{BB962C8B-B14F-4D97-AF65-F5344CB8AC3E}">
        <p14:creationId xmlns:p14="http://schemas.microsoft.com/office/powerpoint/2010/main" val="1768112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4300" y="3581400"/>
            <a:ext cx="8915400" cy="317009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Při tavení reagují oxidy mědi se sulfidy železa, měď ve formě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přechází do kamínku, železo jako </a:t>
            </a:r>
            <a:r>
              <a:rPr lang="cs-CZ" sz="2000" dirty="0" err="1">
                <a:latin typeface="Arial" panose="020B0604020202020204" pitchFamily="34" charset="0"/>
                <a:cs typeface="Arial" panose="020B0604020202020204" pitchFamily="34" charset="0"/>
              </a:rPr>
              <a:t>FeO</a:t>
            </a:r>
            <a:r>
              <a:rPr lang="cs-CZ" sz="2000" dirty="0">
                <a:latin typeface="Arial" panose="020B0604020202020204" pitchFamily="34" charset="0"/>
                <a:cs typeface="Arial" panose="020B0604020202020204" pitchFamily="34" charset="0"/>
              </a:rPr>
              <a:t> přechází do strusky:</a:t>
            </a:r>
          </a:p>
          <a:p>
            <a:pPr algn="ctr"/>
            <a:r>
              <a:rPr lang="cs-CZ" sz="2000" dirty="0">
                <a:latin typeface="Arial" panose="020B0604020202020204" pitchFamily="34" charset="0"/>
                <a:cs typeface="Arial" panose="020B0604020202020204" pitchFamily="34" charset="0"/>
              </a:rPr>
              <a:t>2CuO + 2FeS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+ 2FeS + 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FeS</a:t>
            </a:r>
            <a:r>
              <a:rPr lang="cs-CZ" sz="2000" dirty="0">
                <a:latin typeface="Arial" panose="020B0604020202020204" pitchFamily="34" charset="0"/>
                <a:cs typeface="Arial" panose="020B0604020202020204" pitchFamily="34" charset="0"/>
              </a:rPr>
              <a:t> →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a:t>
            </a:r>
            <a:r>
              <a:rPr lang="cs-CZ" sz="2000" dirty="0" err="1">
                <a:latin typeface="Arial" panose="020B0604020202020204" pitchFamily="34" charset="0"/>
                <a:cs typeface="Arial" panose="020B0604020202020204" pitchFamily="34" charset="0"/>
              </a:rPr>
              <a:t>FeO</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Roztavený kamínek s vysokým obsahem sulfidu měďného se oxiduje pomocí vzduchu nebo kyslíku v různých typech konvertorů. V konvertoru probíhají postupně následující reakce:</a:t>
            </a:r>
          </a:p>
          <a:p>
            <a:pPr algn="ct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2Cu + 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+ 3O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+ 2Cu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6Cu + SO</a:t>
            </a:r>
            <a:r>
              <a:rPr lang="cs-CZ" sz="2000" baseline="-25000" dirty="0">
                <a:latin typeface="Arial" panose="020B0604020202020204" pitchFamily="34" charset="0"/>
                <a:cs typeface="Arial" panose="020B0604020202020204" pitchFamily="34" charset="0"/>
              </a:rPr>
              <a:t>2</a:t>
            </a:r>
            <a:endParaRPr lang="en-US" sz="2000" baseline="-250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2CFF72BE-F0AF-4D6C-A397-F8BBA9FCC9A8}"/>
              </a:ext>
            </a:extLst>
          </p:cNvPr>
          <p:cNvSpPr/>
          <p:nvPr/>
        </p:nvSpPr>
        <p:spPr>
          <a:xfrm>
            <a:off x="114300" y="258901"/>
            <a:ext cx="8915400" cy="317009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Pražení se provádí ne</a:t>
            </a:r>
            <a:r>
              <a:rPr lang="en-US" sz="2000" dirty="0">
                <a:latin typeface="Arial" panose="020B0604020202020204" pitchFamily="34" charset="0"/>
                <a:cs typeface="Arial" panose="020B0604020202020204" pitchFamily="34" charset="0"/>
              </a:rPr>
              <a:t>j</a:t>
            </a:r>
            <a:r>
              <a:rPr lang="cs-CZ" sz="2000" dirty="0">
                <a:latin typeface="Arial" panose="020B0604020202020204" pitchFamily="34" charset="0"/>
                <a:cs typeface="Arial" panose="020B0604020202020204" pitchFamily="34" charset="0"/>
              </a:rPr>
              <a:t>častěji v etážových nebo fluidních pecích při teplotách okolo 800°C, pražné plyny obsahují oxid siřičitý a slouží k výrobě kyseliny sírové nebo </a:t>
            </a:r>
            <a:r>
              <a:rPr lang="cs-CZ" sz="2000" dirty="0" err="1">
                <a:latin typeface="Arial" panose="020B0604020202020204" pitchFamily="34" charset="0"/>
                <a:cs typeface="Arial" panose="020B0604020202020204" pitchFamily="34" charset="0"/>
              </a:rPr>
              <a:t>eleme</a:t>
            </a:r>
            <a:r>
              <a:rPr lang="en-US" sz="2000" dirty="0">
                <a:latin typeface="Arial" panose="020B0604020202020204" pitchFamily="34" charset="0"/>
                <a:cs typeface="Arial" panose="020B0604020202020204" pitchFamily="34" charset="0"/>
              </a:rPr>
              <a:t>n</a:t>
            </a:r>
            <a:r>
              <a:rPr lang="cs-CZ" sz="2000" dirty="0" err="1">
                <a:latin typeface="Arial" panose="020B0604020202020204" pitchFamily="34" charset="0"/>
                <a:cs typeface="Arial" panose="020B0604020202020204" pitchFamily="34" charset="0"/>
              </a:rPr>
              <a:t>tární</a:t>
            </a:r>
            <a:r>
              <a:rPr lang="cs-CZ" sz="2000" dirty="0">
                <a:latin typeface="Arial" panose="020B0604020202020204" pitchFamily="34" charset="0"/>
                <a:cs typeface="Arial" panose="020B0604020202020204" pitchFamily="34" charset="0"/>
              </a:rPr>
              <a:t> síry. Typické sulfatační a oxidační reakce probíhající při pražení sulfidických měděných rud:</a:t>
            </a:r>
          </a:p>
          <a:p>
            <a:pPr algn="ctr"/>
            <a:r>
              <a:rPr lang="cs-CZ" sz="2000" dirty="0">
                <a:latin typeface="Arial" panose="020B0604020202020204" pitchFamily="34" charset="0"/>
                <a:cs typeface="Arial" panose="020B0604020202020204" pitchFamily="34" charset="0"/>
              </a:rPr>
              <a:t>2CuFeS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FeSO</a:t>
            </a:r>
            <a:r>
              <a:rPr lang="cs-CZ" sz="2000" baseline="-25000" dirty="0">
                <a:latin typeface="Arial" panose="020B0604020202020204" pitchFamily="34" charset="0"/>
                <a:cs typeface="Arial" panose="020B0604020202020204" pitchFamily="34" charset="0"/>
              </a:rPr>
              <a:t>4</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4CuFeS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+ 13O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2(CuO·Fe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+ 2CuO + 8SO</a:t>
            </a:r>
            <a:r>
              <a:rPr lang="cs-CZ" sz="2000" baseline="-25000" dirty="0">
                <a:latin typeface="Arial" panose="020B0604020202020204" pitchFamily="34" charset="0"/>
                <a:cs typeface="Arial" panose="020B0604020202020204" pitchFamily="34" charset="0"/>
              </a:rPr>
              <a:t>2</a:t>
            </a:r>
          </a:p>
          <a:p>
            <a:r>
              <a:rPr lang="cs-CZ" sz="2000" dirty="0">
                <a:latin typeface="Arial" panose="020B0604020202020204" pitchFamily="34" charset="0"/>
                <a:cs typeface="Arial" panose="020B0604020202020204" pitchFamily="34" charset="0"/>
              </a:rPr>
              <a:t>Praženec se poté taví s přísadou struskotvorných látek v různých typech nístějových, šachtových nebo elektrických pecí při teplotě 1400°C na tzv. kamínek </a:t>
            </a:r>
            <a:r>
              <a:rPr lang="cs-CZ" sz="2000" i="1" dirty="0">
                <a:latin typeface="Arial" panose="020B0604020202020204" pitchFamily="34" charset="0"/>
                <a:cs typeface="Arial" panose="020B0604020202020204" pitchFamily="34" charset="0"/>
              </a:rPr>
              <a:t>(měděný lech)</a:t>
            </a:r>
            <a:r>
              <a:rPr lang="cs-CZ" sz="2000" dirty="0">
                <a:latin typeface="Arial" panose="020B0604020202020204" pitchFamily="34" charset="0"/>
                <a:cs typeface="Arial" panose="020B0604020202020204" pitchFamily="34" charset="0"/>
              </a:rPr>
              <a:t>, který se dmýcháním vzduchu zpracovává v konvertorech na surovou měď. </a:t>
            </a:r>
          </a:p>
        </p:txBody>
      </p:sp>
    </p:spTree>
    <p:extLst>
      <p:ext uri="{BB962C8B-B14F-4D97-AF65-F5344CB8AC3E}">
        <p14:creationId xmlns:p14="http://schemas.microsoft.com/office/powerpoint/2010/main" val="4199538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0688" y="2209800"/>
            <a:ext cx="8839200" cy="440120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Hydrometalurgická výroba</a:t>
            </a:r>
          </a:p>
          <a:p>
            <a:pPr algn="just"/>
            <a:r>
              <a:rPr lang="cs-CZ" sz="2000" dirty="0">
                <a:latin typeface="Arial" panose="020B0604020202020204" pitchFamily="34" charset="0"/>
                <a:cs typeface="Arial" panose="020B0604020202020204" pitchFamily="34" charset="0"/>
              </a:rPr>
              <a:t>Chudé měděné rudy se obvykle zpracovávají hydrometalurgickými procesy, které spočívají v loužení rudy kyselinou sírovou nebo roztokem síranu železitého. Měď přejde do výluhu jako síran měďnatý, ten se zpracovává elektrolyticky nebo cementací železem. Měděné rudy s vyšším obsahem železa a vápníku se zpracovávají amoniakálním loužením pomocí roztoku hydroxidu a uhličitanu amonného za vzniku uhličitanu </a:t>
            </a:r>
            <a:r>
              <a:rPr lang="cs-CZ" sz="2000" dirty="0" err="1">
                <a:latin typeface="Arial" panose="020B0604020202020204" pitchFamily="34" charset="0"/>
                <a:cs typeface="Arial" panose="020B0604020202020204" pitchFamily="34" charset="0"/>
              </a:rPr>
              <a:t>tetraamiměďnatého</a:t>
            </a:r>
            <a:r>
              <a:rPr lang="cs-CZ" sz="2000" dirty="0">
                <a:latin typeface="Arial" panose="020B0604020202020204" pitchFamily="34" charset="0"/>
                <a:cs typeface="Arial" panose="020B0604020202020204" pitchFamily="34" charset="0"/>
              </a:rPr>
              <a:t>. Z amoniakálních výluhů se amoniak odstraní vyvařováním za sníženého tlaku při teplotě 100-135°C, měď se získává jako surový kov nebo ve formě oxidů. Při kyselém a alkalickém loužení probíhají následující reakce:</a:t>
            </a:r>
          </a:p>
          <a:p>
            <a:pPr algn="ct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CuS</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+ 2FeSO</a:t>
            </a:r>
            <a:r>
              <a:rPr lang="cs-CZ" sz="2000" baseline="-25000" dirty="0">
                <a:latin typeface="Arial" panose="020B0604020202020204" pitchFamily="34" charset="0"/>
                <a:cs typeface="Arial" panose="020B0604020202020204" pitchFamily="34" charset="0"/>
              </a:rPr>
              <a:t>4</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CuS</a:t>
            </a:r>
            <a:r>
              <a:rPr lang="cs-CZ" sz="2000" dirty="0">
                <a:latin typeface="Arial" panose="020B0604020202020204" pitchFamily="34" charset="0"/>
                <a:cs typeface="Arial" panose="020B0604020202020204" pitchFamily="34" charset="0"/>
              </a:rPr>
              <a:t> +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+ 2FeSO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+ 6NH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OH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en-US" sz="2000"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286C5AD-3AEB-4958-908A-49677682FE69}"/>
              </a:ext>
            </a:extLst>
          </p:cNvPr>
          <p:cNvSpPr txBox="1"/>
          <p:nvPr/>
        </p:nvSpPr>
        <p:spPr>
          <a:xfrm>
            <a:off x="152400" y="118408"/>
            <a:ext cx="8839200" cy="1938992"/>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Postup TORCO</a:t>
            </a:r>
          </a:p>
          <a:p>
            <a:pPr algn="just"/>
            <a:r>
              <a:rPr lang="cs-CZ" sz="2000" dirty="0">
                <a:latin typeface="Arial" panose="020B0604020202020204" pitchFamily="34" charset="0"/>
                <a:cs typeface="Arial" panose="020B0604020202020204" pitchFamily="34" charset="0"/>
              </a:rPr>
              <a:t>Africké měděné </a:t>
            </a:r>
            <a:r>
              <a:rPr lang="cs-CZ" sz="2000" dirty="0" err="1">
                <a:latin typeface="Arial" panose="020B0604020202020204" pitchFamily="34" charset="0"/>
                <a:cs typeface="Arial" panose="020B0604020202020204" pitchFamily="34" charset="0"/>
              </a:rPr>
              <a:t>oxidické</a:t>
            </a:r>
            <a:r>
              <a:rPr lang="cs-CZ" sz="2000" dirty="0">
                <a:latin typeface="Arial" panose="020B0604020202020204" pitchFamily="34" charset="0"/>
                <a:cs typeface="Arial" panose="020B0604020202020204" pitchFamily="34" charset="0"/>
              </a:rPr>
              <a:t> rudy silikátového typu se zpracovávají postupem TORCO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Treatment</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of</a:t>
            </a:r>
            <a:r>
              <a:rPr lang="cs-CZ" sz="2000" i="1" dirty="0">
                <a:latin typeface="Arial" panose="020B0604020202020204" pitchFamily="34" charset="0"/>
                <a:cs typeface="Arial" panose="020B0604020202020204" pitchFamily="34" charset="0"/>
              </a:rPr>
              <a:t> refraktory </a:t>
            </a:r>
            <a:r>
              <a:rPr lang="cs-CZ" sz="2000" i="1" dirty="0" err="1">
                <a:latin typeface="Arial" panose="020B0604020202020204" pitchFamily="34" charset="0"/>
                <a:cs typeface="Arial" panose="020B0604020202020204" pitchFamily="34" charset="0"/>
              </a:rPr>
              <a:t>Copper</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Ores</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který spočívá v zahřívání jemně mleté rudy, chloridu sodného a uhlí ve fluidním reaktoru při teplotě 700-800°C, měď je vyredukována vodíkem, který v reaktoru vzniká reakcí vodní páry s uhlím.</a:t>
            </a:r>
          </a:p>
        </p:txBody>
      </p:sp>
    </p:spTree>
    <p:extLst>
      <p:ext uri="{BB962C8B-B14F-4D97-AF65-F5344CB8AC3E}">
        <p14:creationId xmlns:p14="http://schemas.microsoft.com/office/powerpoint/2010/main" val="1690601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555641"/>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B</a:t>
            </a:r>
            <a:r>
              <a:rPr lang="cs-CZ" sz="2000" b="1" dirty="0" err="1">
                <a:latin typeface="Arial" panose="020B0604020202020204" pitchFamily="34" charset="0"/>
                <a:cs typeface="Arial" panose="020B0604020202020204" pitchFamily="34" charset="0"/>
              </a:rPr>
              <a:t>iologické</a:t>
            </a:r>
            <a:r>
              <a:rPr lang="cs-CZ" sz="2000" b="1" dirty="0">
                <a:latin typeface="Arial" panose="020B0604020202020204" pitchFamily="34" charset="0"/>
                <a:cs typeface="Arial" panose="020B0604020202020204" pitchFamily="34" charset="0"/>
              </a:rPr>
              <a:t> loužení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bioleaching</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sulfidických rud covellinu a </a:t>
            </a:r>
            <a:r>
              <a:rPr lang="cs-CZ" sz="2000" dirty="0" err="1">
                <a:latin typeface="Arial" panose="020B0604020202020204" pitchFamily="34" charset="0"/>
                <a:cs typeface="Arial" panose="020B0604020202020204" pitchFamily="34" charset="0"/>
              </a:rPr>
              <a:t>chalkosinu</a:t>
            </a:r>
            <a:r>
              <a:rPr lang="cs-CZ" sz="2000" dirty="0">
                <a:latin typeface="Arial" panose="020B0604020202020204" pitchFamily="34" charset="0"/>
                <a:cs typeface="Arial" panose="020B0604020202020204" pitchFamily="34" charset="0"/>
              </a:rPr>
              <a:t>. Na rudu se působí roztokem s obsahem acidofilních </a:t>
            </a:r>
            <a:r>
              <a:rPr lang="cs-CZ" sz="2000" dirty="0" err="1">
                <a:latin typeface="Arial" panose="020B0604020202020204" pitchFamily="34" charset="0"/>
                <a:cs typeface="Arial" panose="020B0604020202020204" pitchFamily="34" charset="0"/>
              </a:rPr>
              <a:t>chemolitotrofních</a:t>
            </a:r>
            <a:r>
              <a:rPr lang="cs-CZ" sz="2000" dirty="0">
                <a:latin typeface="Arial" panose="020B0604020202020204" pitchFamily="34" charset="0"/>
                <a:cs typeface="Arial" panose="020B0604020202020204" pitchFamily="34" charset="0"/>
              </a:rPr>
              <a:t> bakterií rodu </a:t>
            </a:r>
            <a:r>
              <a:rPr lang="cs-CZ" sz="2000" i="1" dirty="0" err="1">
                <a:latin typeface="Arial" panose="020B0604020202020204" pitchFamily="34" charset="0"/>
                <a:cs typeface="Arial" panose="020B0604020202020204" pitchFamily="34" charset="0"/>
              </a:rPr>
              <a:t>Acidithiobacillus</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Leptospirillum</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Sulfolobus</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Sulfobacillus</a:t>
            </a:r>
            <a:r>
              <a:rPr lang="cs-CZ" sz="2000" dirty="0">
                <a:latin typeface="Arial" panose="020B0604020202020204" pitchFamily="34" charset="0"/>
                <a:cs typeface="Arial" panose="020B0604020202020204" pitchFamily="34" charset="0"/>
              </a:rPr>
              <a:t> a dalších. Principem biologického loužení je nepřímá oxidace nerozpustných sulfidů na rozpustné sírany. Jako oxidační činidlo slouží železité soli vzniklé činností mikroorganismů ze solí železnatých. Reakce jsou obdobné jako při kyselém loužení. Z elementární síry vyloučené při oxidačních reakcích vzniká působením bakterií kyselina sírová, která se spolu se vzdušným kyslíkem účastní oxidačního procesu:</a:t>
            </a:r>
          </a:p>
          <a:p>
            <a:pPr algn="ctr"/>
            <a:r>
              <a:rPr lang="cs-CZ" sz="2000" dirty="0">
                <a:latin typeface="Arial" panose="020B0604020202020204" pitchFamily="34" charset="0"/>
                <a:cs typeface="Arial" panose="020B0604020202020204" pitchFamily="34" charset="0"/>
              </a:rPr>
              <a:t>2Cu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+ 2CuS + 2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Biologické loužení mědi se provádí na hromadách, v tancích, metodou in-</a:t>
            </a:r>
            <a:r>
              <a:rPr lang="cs-CZ" sz="2000" dirty="0" err="1">
                <a:latin typeface="Arial" panose="020B0604020202020204" pitchFamily="34" charset="0"/>
                <a:cs typeface="Arial" panose="020B0604020202020204" pitchFamily="34" charset="0"/>
              </a:rPr>
              <a:t>situ</a:t>
            </a:r>
            <a:r>
              <a:rPr lang="cs-CZ" sz="2000" dirty="0">
                <a:latin typeface="Arial" panose="020B0604020202020204" pitchFamily="34" charset="0"/>
                <a:cs typeface="Arial" panose="020B0604020202020204" pitchFamily="34" charset="0"/>
              </a:rPr>
              <a:t> a využívá se i ke zpracování odvalů po bývalé hornické těžbě. Produktem je roztok síranu měďnatého, který se zpracovává elektrolyticky. </a:t>
            </a:r>
          </a:p>
          <a:p>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Rafinace</a:t>
            </a:r>
          </a:p>
          <a:p>
            <a:r>
              <a:rPr lang="cs-CZ" sz="2000" dirty="0">
                <a:latin typeface="Arial" panose="020B0604020202020204" pitchFamily="34" charset="0"/>
                <a:cs typeface="Arial" panose="020B0604020202020204" pitchFamily="34" charset="0"/>
              </a:rPr>
              <a:t>Vyrobená surová černá měď dosahuje čistoty 94 - 97 % a musí se rafinovat přetavováním v nístějové peci za přídavku dřevěného uhlí. Vzniklá rafinovaná hutní měď má čistotu 99,7 %. Dokonalejší rafinace mědi se dosahuje pomocí elektrolýzy v síranovém prostředí. Elektrolytická rafinovaná měď dosahuje čistoty až 99,95 %. Odpadní anodové kaly z elektrolytické rafinace mědi jsou ceněným zdrojem pro výrobu mnohých dalších prvků.</a:t>
            </a:r>
          </a:p>
        </p:txBody>
      </p:sp>
    </p:spTree>
    <p:extLst>
      <p:ext uri="{BB962C8B-B14F-4D97-AF65-F5344CB8AC3E}">
        <p14:creationId xmlns:p14="http://schemas.microsoft.com/office/powerpoint/2010/main" val="1831798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lysis copper sulfate solution with copper carbon ...">
            <a:extLst>
              <a:ext uri="{FF2B5EF4-FFF2-40B4-BE49-F238E27FC236}">
                <a16:creationId xmlns:a16="http://schemas.microsoft.com/office/drawing/2014/main" id="{D6B88DC5-369D-41E8-A203-440F06D08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074" y="304800"/>
            <a:ext cx="5192926" cy="32995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BC - GCSE Bitesize: Predicting the products of electrolysis">
            <a:extLst>
              <a:ext uri="{FF2B5EF4-FFF2-40B4-BE49-F238E27FC236}">
                <a16:creationId xmlns:a16="http://schemas.microsoft.com/office/drawing/2014/main" id="{140B5D91-C95E-4E38-8F65-C7695D9BC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13193"/>
            <a:ext cx="2799708" cy="39429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2.7 Electrolysis | Secondary Science 4 All">
            <a:extLst>
              <a:ext uri="{FF2B5EF4-FFF2-40B4-BE49-F238E27FC236}">
                <a16:creationId xmlns:a16="http://schemas.microsoft.com/office/drawing/2014/main" id="{6AA7768D-0BC9-46F9-9244-FE28BCCD8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893" y="3783586"/>
            <a:ext cx="5338435" cy="299821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366E49E-2A6E-4102-A3F5-80172419EA1D}"/>
              </a:ext>
            </a:extLst>
          </p:cNvPr>
          <p:cNvSpPr txBox="1"/>
          <p:nvPr/>
        </p:nvSpPr>
        <p:spPr>
          <a:xfrm>
            <a:off x="561654" y="762000"/>
            <a:ext cx="2133600" cy="830997"/>
          </a:xfrm>
          <a:prstGeom prst="rect">
            <a:avLst/>
          </a:prstGeom>
          <a:noFill/>
        </p:spPr>
        <p:txBody>
          <a:bodyPr wrap="square" rtlCol="0">
            <a:spAutoFit/>
          </a:bodyPr>
          <a:lstStyle/>
          <a:p>
            <a:r>
              <a:rPr lang="cs-CZ" sz="2400" b="1" dirty="0"/>
              <a:t>Elektrolytické čištění mědi</a:t>
            </a:r>
          </a:p>
        </p:txBody>
      </p:sp>
    </p:spTree>
    <p:extLst>
      <p:ext uri="{BB962C8B-B14F-4D97-AF65-F5344CB8AC3E}">
        <p14:creationId xmlns:p14="http://schemas.microsoft.com/office/powerpoint/2010/main" val="1237044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152400"/>
            <a:ext cx="8839200" cy="4708981"/>
          </a:xfrm>
          <a:prstGeom prst="rect">
            <a:avLst/>
          </a:prstGeom>
        </p:spPr>
        <p:txBody>
          <a:bodyPr wrap="square">
            <a:spAutoFit/>
          </a:bodyPr>
          <a:lstStyle/>
          <a:p>
            <a:pPr algn="just"/>
            <a:r>
              <a:rPr lang="cs-CZ" sz="2000" dirty="0">
                <a:cs typeface="Arial" panose="020B0604020202020204" pitchFamily="34" charset="0"/>
              </a:rPr>
              <a:t>Surový hutní zinek se </a:t>
            </a:r>
            <a:r>
              <a:rPr lang="cs-CZ" sz="2000" b="1" dirty="0">
                <a:cs typeface="Arial" panose="020B0604020202020204" pitchFamily="34" charset="0"/>
              </a:rPr>
              <a:t>rafinuje</a:t>
            </a:r>
            <a:r>
              <a:rPr lang="cs-CZ" sz="2000" dirty="0">
                <a:cs typeface="Arial" panose="020B0604020202020204" pitchFamily="34" charset="0"/>
              </a:rPr>
              <a:t> frakční destilací v destilační koloně vyložené karbidem křemíku. Při destilační rafinaci zinku se jako cenný vedlejší produkt získává </a:t>
            </a:r>
            <a:r>
              <a:rPr lang="cs-CZ" sz="2000" u="sng" dirty="0">
                <a:cs typeface="Arial" panose="020B0604020202020204" pitchFamily="34" charset="0"/>
              </a:rPr>
              <a:t>germanium</a:t>
            </a:r>
            <a:r>
              <a:rPr lang="cs-CZ" sz="2000" dirty="0">
                <a:cs typeface="Arial" panose="020B0604020202020204" pitchFamily="34" charset="0"/>
              </a:rPr>
              <a:t>, </a:t>
            </a:r>
            <a:r>
              <a:rPr lang="cs-CZ" sz="2000" u="sng" dirty="0">
                <a:cs typeface="Arial" panose="020B0604020202020204" pitchFamily="34" charset="0"/>
              </a:rPr>
              <a:t>kadmium</a:t>
            </a:r>
            <a:r>
              <a:rPr lang="cs-CZ" sz="2000" dirty="0">
                <a:cs typeface="Arial" panose="020B0604020202020204" pitchFamily="34" charset="0"/>
              </a:rPr>
              <a:t> a </a:t>
            </a:r>
            <a:r>
              <a:rPr lang="cs-CZ" sz="2000" u="sng" dirty="0">
                <a:cs typeface="Arial" panose="020B0604020202020204" pitchFamily="34" charset="0"/>
              </a:rPr>
              <a:t>indium</a:t>
            </a:r>
            <a:r>
              <a:rPr lang="cs-CZ" sz="2000" dirty="0">
                <a:cs typeface="Arial" panose="020B0604020202020204" pitchFamily="34" charset="0"/>
              </a:rPr>
              <a:t>.</a:t>
            </a:r>
          </a:p>
          <a:p>
            <a:pPr algn="just"/>
            <a:r>
              <a:rPr lang="cs-CZ" sz="2000" dirty="0">
                <a:cs typeface="Arial" panose="020B0604020202020204" pitchFamily="34" charset="0"/>
              </a:rPr>
              <a:t>Dnes je obvyklejší </a:t>
            </a:r>
            <a:r>
              <a:rPr lang="cs-CZ" sz="2000" b="1" dirty="0">
                <a:cs typeface="Arial" panose="020B0604020202020204" pitchFamily="34" charset="0"/>
              </a:rPr>
              <a:t>elektrolytický způsob </a:t>
            </a:r>
            <a:r>
              <a:rPr lang="cs-CZ" sz="2000" dirty="0">
                <a:cs typeface="Arial" panose="020B0604020202020204" pitchFamily="34" charset="0"/>
              </a:rPr>
              <a:t>výroby zinku, který poskytuje kov vysoké čistoty bez nutnosti další rafinace. Suroviny pro elektrolýzu se připravují pražením zinkových rud s chloridem sodným s následným vyluhováním vodou nebo častěji přímým vyluhováním pražené zinkové rudy kyselinou sírovou. Jako </a:t>
            </a:r>
            <a:r>
              <a:rPr lang="cs-CZ" sz="2000" dirty="0" err="1">
                <a:cs typeface="Arial" panose="020B0604020202020204" pitchFamily="34" charset="0"/>
              </a:rPr>
              <a:t>loužící</a:t>
            </a:r>
            <a:r>
              <a:rPr lang="cs-CZ" sz="2000" dirty="0">
                <a:cs typeface="Arial" panose="020B0604020202020204" pitchFamily="34" charset="0"/>
              </a:rPr>
              <a:t> činidlo se používá vratný elektrolyt s obsahem kyseliny sírové:</a:t>
            </a:r>
          </a:p>
          <a:p>
            <a:pPr algn="ctr"/>
            <a:r>
              <a:rPr lang="cs-CZ" sz="2000" dirty="0" err="1">
                <a:cs typeface="Arial" panose="020B0604020202020204" pitchFamily="34" charset="0"/>
              </a:rPr>
              <a:t>ZnO</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ZnSO</a:t>
            </a:r>
            <a:r>
              <a:rPr lang="cs-CZ" sz="2000" baseline="-25000" dirty="0">
                <a:cs typeface="Arial" panose="020B0604020202020204" pitchFamily="34" charset="0"/>
              </a:rPr>
              <a:t>4</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a:t>
            </a:r>
            <a:endParaRPr lang="en-US" sz="2000" dirty="0">
              <a:cs typeface="Arial" panose="020B0604020202020204" pitchFamily="34" charset="0"/>
            </a:endParaRPr>
          </a:p>
          <a:p>
            <a:pPr algn="just"/>
            <a:r>
              <a:rPr lang="cs-CZ" sz="2000" dirty="0">
                <a:cs typeface="Arial" panose="020B0604020202020204" pitchFamily="34" charset="0"/>
              </a:rPr>
              <a:t>Po kyselém loužení následuje elektrolýza síranu zinečnatého, která probíhá v dřevěných nebo betonových elektrolyzérech s olověnou anodou a hliníkovou katodou. Pracuje se při teplotě 30-35°C s napětím 3,5V. Vzniklý elektrolyt s obsahem kyseliny sírové se opět používá k loužení praženého rudného koncentrátu. Odpadní anodové kaly z elektrolytické výroby zinku jsou zdrojem dalších cenných prvků, zejména </a:t>
            </a:r>
            <a:r>
              <a:rPr lang="cs-CZ" sz="2000" u="sng" dirty="0">
                <a:cs typeface="Arial" panose="020B0604020202020204" pitchFamily="34" charset="0"/>
              </a:rPr>
              <a:t>platiny</a:t>
            </a:r>
            <a:r>
              <a:rPr lang="cs-CZ" sz="2000" dirty="0">
                <a:cs typeface="Arial" panose="020B0604020202020204" pitchFamily="34" charset="0"/>
              </a:rPr>
              <a:t> a </a:t>
            </a:r>
            <a:r>
              <a:rPr lang="cs-CZ" sz="2000" u="sng" dirty="0">
                <a:cs typeface="Arial" panose="020B0604020202020204" pitchFamily="34" charset="0"/>
              </a:rPr>
              <a:t>palladia</a:t>
            </a:r>
            <a:r>
              <a:rPr lang="cs-CZ" sz="2000" dirty="0">
                <a:cs typeface="Arial" panose="020B0604020202020204" pitchFamily="34" charset="0"/>
              </a:rPr>
              <a:t>.</a:t>
            </a:r>
            <a:endParaRPr lang="en-US" sz="2000" dirty="0">
              <a:cs typeface="Arial" panose="020B0604020202020204" pitchFamily="34" charset="0"/>
            </a:endParaRPr>
          </a:p>
        </p:txBody>
      </p:sp>
    </p:spTree>
    <p:extLst>
      <p:ext uri="{BB962C8B-B14F-4D97-AF65-F5344CB8AC3E}">
        <p14:creationId xmlns:p14="http://schemas.microsoft.com/office/powerpoint/2010/main" val="1072759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upload.wikimedia.org/wikipedia/commons/thumb/7/7d/Pottery_Luster.png/800px-Pottery_Lus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5645" y="3415401"/>
            <a:ext cx="3066645" cy="31209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963" y="228600"/>
            <a:ext cx="2866822" cy="29814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3962400"/>
            <a:ext cx="3810000" cy="2598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52400" y="1447800"/>
            <a:ext cx="5562600" cy="1323439"/>
          </a:xfrm>
          <a:prstGeom prst="rect">
            <a:avLst/>
          </a:prstGeom>
        </p:spPr>
        <p:txBody>
          <a:bodyPr wrap="square">
            <a:spAutoFit/>
          </a:bodyPr>
          <a:lstStyle/>
          <a:p>
            <a:pPr algn="just"/>
            <a:r>
              <a:rPr lang="cs-CZ" sz="2000" dirty="0">
                <a:cs typeface="Arial" panose="020B0604020202020204" pitchFamily="34" charset="0"/>
              </a:rPr>
              <a:t>Druh keramiky nebo porcelánu s </a:t>
            </a:r>
            <a:r>
              <a:rPr lang="en-US" sz="2000" dirty="0">
                <a:cs typeface="Arial" panose="020B0604020202020204" pitchFamily="34" charset="0"/>
              </a:rPr>
              <a:t> </a:t>
            </a:r>
            <a:r>
              <a:rPr lang="en-US" sz="2000" dirty="0" err="1">
                <a:cs typeface="Arial" panose="020B0604020202020204" pitchFamily="34" charset="0"/>
              </a:rPr>
              <a:t>metali</a:t>
            </a:r>
            <a:r>
              <a:rPr lang="cs-CZ" sz="2000" dirty="0" err="1">
                <a:cs typeface="Arial" panose="020B0604020202020204" pitchFamily="34" charset="0"/>
              </a:rPr>
              <a:t>ckou</a:t>
            </a:r>
            <a:r>
              <a:rPr lang="cs-CZ" sz="2000" dirty="0">
                <a:cs typeface="Arial" panose="020B0604020202020204" pitchFamily="34" charset="0"/>
              </a:rPr>
              <a:t> </a:t>
            </a:r>
            <a:r>
              <a:rPr lang="en-US" sz="2000" dirty="0" err="1">
                <a:cs typeface="Arial" panose="020B0604020202020204" pitchFamily="34" charset="0"/>
              </a:rPr>
              <a:t>glaz</a:t>
            </a:r>
            <a:r>
              <a:rPr lang="cs-CZ" sz="2000" dirty="0" err="1">
                <a:cs typeface="Arial" panose="020B0604020202020204" pitchFamily="34" charset="0"/>
              </a:rPr>
              <a:t>urou</a:t>
            </a:r>
            <a:r>
              <a:rPr lang="en-US" sz="2000" dirty="0">
                <a:cs typeface="Arial" panose="020B0604020202020204" pitchFamily="34" charset="0"/>
              </a:rPr>
              <a:t> </a:t>
            </a:r>
            <a:r>
              <a:rPr lang="cs-CZ" sz="2000" dirty="0">
                <a:cs typeface="Arial" panose="020B0604020202020204" pitchFamily="34" charset="0"/>
              </a:rPr>
              <a:t>vykazující</a:t>
            </a:r>
            <a:r>
              <a:rPr lang="en-US" sz="2000" dirty="0">
                <a:cs typeface="Arial" panose="020B0604020202020204" pitchFamily="34" charset="0"/>
              </a:rPr>
              <a:t> </a:t>
            </a:r>
            <a:r>
              <a:rPr lang="en-US" sz="2000" dirty="0" err="1">
                <a:cs typeface="Arial" panose="020B0604020202020204" pitchFamily="34" charset="0"/>
              </a:rPr>
              <a:t>iridescenc</a:t>
            </a:r>
            <a:r>
              <a:rPr lang="cs-CZ" sz="2000" dirty="0">
                <a:cs typeface="Arial" panose="020B0604020202020204" pitchFamily="34" charset="0"/>
              </a:rPr>
              <a:t>i (měňavost).</a:t>
            </a:r>
            <a:r>
              <a:rPr lang="en-US" sz="2000" dirty="0">
                <a:cs typeface="Arial" panose="020B0604020202020204" pitchFamily="34" charset="0"/>
              </a:rPr>
              <a:t> </a:t>
            </a:r>
            <a:r>
              <a:rPr lang="cs-CZ" sz="2000" dirty="0">
                <a:cs typeface="Arial" panose="020B0604020202020204" pitchFamily="34" charset="0"/>
              </a:rPr>
              <a:t>Během výpalu došlo k redukci kationtů mědi na nanočástice</a:t>
            </a:r>
            <a:r>
              <a:rPr lang="en-US" sz="2000" dirty="0">
                <a:cs typeface="Arial" panose="020B0604020202020204" pitchFamily="34" charset="0"/>
              </a:rPr>
              <a:t>.</a:t>
            </a:r>
            <a:endParaRPr lang="cs-CZ" sz="2000" dirty="0">
              <a:cs typeface="Arial" panose="020B0604020202020204" pitchFamily="34" charset="0"/>
            </a:endParaRPr>
          </a:p>
        </p:txBody>
      </p:sp>
      <p:sp>
        <p:nvSpPr>
          <p:cNvPr id="5" name="TextovéPole 4"/>
          <p:cNvSpPr txBox="1"/>
          <p:nvPr/>
        </p:nvSpPr>
        <p:spPr>
          <a:xfrm>
            <a:off x="762000" y="457200"/>
            <a:ext cx="1827744" cy="461665"/>
          </a:xfrm>
          <a:prstGeom prst="rect">
            <a:avLst/>
          </a:prstGeom>
          <a:noFill/>
        </p:spPr>
        <p:txBody>
          <a:bodyPr wrap="none" rtlCol="0">
            <a:spAutoFit/>
          </a:bodyPr>
          <a:lstStyle/>
          <a:p>
            <a:r>
              <a:rPr lang="cs-CZ" sz="2400" b="1" dirty="0" err="1">
                <a:latin typeface="Arial" panose="020B0604020202020204" pitchFamily="34" charset="0"/>
                <a:cs typeface="Arial" panose="020B0604020202020204" pitchFamily="34" charset="0"/>
              </a:rPr>
              <a:t>Lusterware</a:t>
            </a:r>
            <a:endParaRPr lang="cs-CZ"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83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5786199"/>
          </a:xfrm>
          <a:prstGeom prst="rect">
            <a:avLst/>
          </a:prstGeom>
        </p:spPr>
        <p:txBody>
          <a:bodyPr wrap="square">
            <a:spAutoFit/>
          </a:bodyPr>
          <a:lstStyle/>
          <a:p>
            <a:pPr algn="just"/>
            <a:r>
              <a:rPr lang="cs-CZ" sz="2000" dirty="0">
                <a:cs typeface="Arial" panose="020B0604020202020204" pitchFamily="34" charset="0"/>
              </a:rPr>
              <a:t>Pro svou velmi dobrou elektrickou a tepelnou vodivost se měď používá zejména k výrobě </a:t>
            </a:r>
            <a:r>
              <a:rPr lang="cs-CZ" sz="2000" b="1" dirty="0">
                <a:cs typeface="Arial" panose="020B0604020202020204" pitchFamily="34" charset="0"/>
              </a:rPr>
              <a:t>elektrických vodičů, </a:t>
            </a:r>
            <a:r>
              <a:rPr lang="cs-CZ" sz="2000" dirty="0">
                <a:cs typeface="Arial" panose="020B0604020202020204" pitchFamily="34" charset="0"/>
              </a:rPr>
              <a:t>trubkovnic ve výměnících tepla a jako materiál pro </a:t>
            </a:r>
            <a:r>
              <a:rPr lang="cs-CZ" sz="2000" b="1" dirty="0">
                <a:cs typeface="Arial" panose="020B0604020202020204" pitchFamily="34" charset="0"/>
              </a:rPr>
              <a:t>střešní krytinu a okapy</a:t>
            </a:r>
            <a:r>
              <a:rPr lang="cs-CZ" sz="2000" dirty="0">
                <a:cs typeface="Arial" panose="020B0604020202020204" pitchFamily="34" charset="0"/>
              </a:rPr>
              <a:t>. </a:t>
            </a:r>
            <a:endParaRPr lang="en-US" sz="2000" dirty="0">
              <a:cs typeface="Arial" panose="020B0604020202020204" pitchFamily="34" charset="0"/>
            </a:endParaRPr>
          </a:p>
          <a:p>
            <a:pPr algn="just"/>
            <a:endParaRPr lang="en-US" sz="1000" dirty="0">
              <a:cs typeface="Arial" panose="020B0604020202020204" pitchFamily="34" charset="0"/>
            </a:endParaRPr>
          </a:p>
          <a:p>
            <a:pPr algn="just"/>
            <a:r>
              <a:rPr lang="cs-CZ" sz="2000" dirty="0">
                <a:cs typeface="Arial" panose="020B0604020202020204" pitchFamily="34" charset="0"/>
              </a:rPr>
              <a:t>Významné je použití mědi jako složky řady slitin:</a:t>
            </a:r>
            <a:endParaRPr lang="en-US" sz="2000" dirty="0">
              <a:cs typeface="Arial" panose="020B0604020202020204" pitchFamily="34" charset="0"/>
            </a:endParaRPr>
          </a:p>
          <a:p>
            <a:pPr algn="just"/>
            <a:r>
              <a:rPr lang="cs-CZ" sz="2000" b="1" dirty="0"/>
              <a:t>  </a:t>
            </a:r>
            <a:r>
              <a:rPr lang="cs-CZ" sz="2000" b="1" dirty="0">
                <a:cs typeface="Arial" panose="020B0604020202020204" pitchFamily="34" charset="0"/>
              </a:rPr>
              <a:t>Cínový bronz </a:t>
            </a:r>
            <a:r>
              <a:rPr lang="cs-CZ" sz="2000" dirty="0">
                <a:cs typeface="Arial" panose="020B0604020202020204" pitchFamily="34" charset="0"/>
              </a:rPr>
              <a:t>obsahuje nejvýše 33 % cínu, přičemž součet (</a:t>
            </a:r>
            <a:r>
              <a:rPr lang="cs-CZ" sz="2000" dirty="0" err="1">
                <a:cs typeface="Arial" panose="020B0604020202020204" pitchFamily="34" charset="0"/>
              </a:rPr>
              <a:t>Cu</a:t>
            </a:r>
            <a:r>
              <a:rPr lang="cs-CZ" sz="2000" dirty="0">
                <a:cs typeface="Arial" panose="020B0604020202020204" pitchFamily="34" charset="0"/>
              </a:rPr>
              <a:t> + </a:t>
            </a:r>
            <a:r>
              <a:rPr lang="cs-CZ" sz="2000" dirty="0" err="1">
                <a:cs typeface="Arial" panose="020B0604020202020204" pitchFamily="34" charset="0"/>
              </a:rPr>
              <a:t>Sn</a:t>
            </a:r>
            <a:r>
              <a:rPr lang="cs-CZ" sz="2000" dirty="0">
                <a:cs typeface="Arial" panose="020B0604020202020204" pitchFamily="34" charset="0"/>
              </a:rPr>
              <a:t>) má být nejméně 99 %. Přídavek cínu do kovové mědi odstraňuje její hlavní nedostatek pro výrobu prakticky použitelných nástrojů – malou tvrdost. Přitom zůstává zachována vysoká odolnost proti korozi a relativně snadná opracovatelnost. V </a:t>
            </a:r>
            <a:r>
              <a:rPr lang="cs-CZ" sz="2000" u="sng" dirty="0">
                <a:cs typeface="Arial" panose="020B0604020202020204" pitchFamily="34" charset="0"/>
              </a:rPr>
              <a:t>době bronzové </a:t>
            </a:r>
            <a:r>
              <a:rPr lang="cs-CZ" sz="2000" dirty="0">
                <a:cs typeface="Arial" panose="020B0604020202020204" pitchFamily="34" charset="0"/>
              </a:rPr>
              <a:t>sloužil tento kov jak pro výrobu zbraní, tak pro zhotovování celé řady nástrojů pro řemeslnou výrobu, užití v domácnosti i dekorativních předmětů. Cínové bronzy se používají ve slévárenství (už od pravěku) a na výrobu kluzných ložisek. Stejně jako v minulosti je pak bronz materiálem pro výrobu soch, pamětních desek a mincí, medailí a podobných předmětů. </a:t>
            </a:r>
            <a:endParaRPr lang="en-US" sz="2000" dirty="0">
              <a:cs typeface="Arial" panose="020B0604020202020204" pitchFamily="34" charset="0"/>
            </a:endParaRPr>
          </a:p>
          <a:p>
            <a:pPr algn="just"/>
            <a:r>
              <a:rPr lang="en-US" sz="2000" b="1" dirty="0"/>
              <a:t>   </a:t>
            </a:r>
            <a:r>
              <a:rPr lang="cs-CZ" sz="2000" b="1" dirty="0">
                <a:cs typeface="Arial" panose="020B0604020202020204" pitchFamily="34" charset="0"/>
              </a:rPr>
              <a:t>Zvonovina</a:t>
            </a:r>
            <a:r>
              <a:rPr lang="cs-CZ" sz="2000" dirty="0">
                <a:cs typeface="Arial" panose="020B0604020202020204" pitchFamily="34" charset="0"/>
              </a:rPr>
              <a:t> je pružný, velmi tvrdý bronz pískové až stříbrolesklé barvy. Je to slitina 78 % mědi a 22 % cínu s nevýraznými odchylkami, nepřesahujícími 2 %. </a:t>
            </a:r>
            <a:endParaRPr lang="en-US" sz="2000" dirty="0">
              <a:cs typeface="Arial" panose="020B0604020202020204" pitchFamily="34" charset="0"/>
            </a:endParaRPr>
          </a:p>
          <a:p>
            <a:pPr algn="just"/>
            <a:r>
              <a:rPr lang="en-US" sz="2000" b="1" dirty="0">
                <a:cs typeface="Arial" panose="020B0604020202020204" pitchFamily="34" charset="0"/>
              </a:rPr>
              <a:t>   </a:t>
            </a:r>
            <a:r>
              <a:rPr lang="cs-CZ" sz="2000" b="1" dirty="0">
                <a:cs typeface="Arial" panose="020B0604020202020204" pitchFamily="34" charset="0"/>
              </a:rPr>
              <a:t>Dělovina</a:t>
            </a:r>
            <a:r>
              <a:rPr lang="cs-CZ" sz="2000" dirty="0">
                <a:cs typeface="Arial" panose="020B0604020202020204" pitchFamily="34" charset="0"/>
              </a:rPr>
              <a:t> je stejně jako zvonovina bronz, ovšem o něco měkčí, neboť obsahuje jen asi 10 % cínu a 90 % mědi. Děloviny jsou proslulé vhodností po výrobu složitých odlitků, která vyžadují tlakovou těsnost</a:t>
            </a:r>
            <a:r>
              <a:rPr lang="en-US" sz="2000" dirty="0">
                <a:cs typeface="Arial" panose="020B0604020202020204" pitchFamily="34" charset="0"/>
              </a:rPr>
              <a:t>.</a:t>
            </a:r>
            <a:endParaRPr lang="cs-CZ" sz="2000" dirty="0">
              <a:cs typeface="Arial" panose="020B0604020202020204" pitchFamily="34" charset="0"/>
            </a:endParaRPr>
          </a:p>
        </p:txBody>
      </p:sp>
    </p:spTree>
    <p:extLst>
      <p:ext uri="{BB962C8B-B14F-4D97-AF65-F5344CB8AC3E}">
        <p14:creationId xmlns:p14="http://schemas.microsoft.com/office/powerpoint/2010/main" val="3404927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8686800" cy="5940088"/>
          </a:xfrm>
          <a:prstGeom prst="rect">
            <a:avLst/>
          </a:prstGeom>
        </p:spPr>
        <p:txBody>
          <a:bodyPr wrap="square">
            <a:spAutoFit/>
          </a:bodyPr>
          <a:lstStyle/>
          <a:p>
            <a:pPr algn="just"/>
            <a:r>
              <a:rPr lang="cs-CZ" sz="2000" b="1" dirty="0">
                <a:cs typeface="Arial" panose="020B0604020202020204" pitchFamily="34" charset="0"/>
              </a:rPr>
              <a:t>Arsenový bronz </a:t>
            </a:r>
            <a:r>
              <a:rPr lang="cs-CZ" sz="2000" dirty="0">
                <a:cs typeface="Arial" panose="020B0604020202020204" pitchFamily="34" charset="0"/>
              </a:rPr>
              <a:t>– cín je zcela nebo zčásti nahrazen arsenem. Používal se zejména  pravěku, v současnosti se prakticky nepoužívá. </a:t>
            </a:r>
            <a:r>
              <a:rPr lang="cs-CZ" sz="2000" dirty="0" err="1">
                <a:cs typeface="Arial" panose="020B0604020202020204" pitchFamily="34" charset="0"/>
              </a:rPr>
              <a:t>Přip</a:t>
            </a:r>
            <a:r>
              <a:rPr lang="en-US" sz="2000" dirty="0">
                <a:cs typeface="Arial" panose="020B0604020202020204" pitchFamily="34" charset="0"/>
              </a:rPr>
              <a:t>r</a:t>
            </a:r>
            <a:r>
              <a:rPr lang="cs-CZ" sz="2000" dirty="0">
                <a:cs typeface="Arial" panose="020B0604020202020204" pitchFamily="34" charset="0"/>
              </a:rPr>
              <a:t>a</a:t>
            </a:r>
            <a:r>
              <a:rPr lang="en-US" sz="2000" dirty="0">
                <a:cs typeface="Arial" panose="020B0604020202020204" pitchFamily="34" charset="0"/>
              </a:rPr>
              <a:t>v</a:t>
            </a:r>
            <a:r>
              <a:rPr lang="cs-CZ" sz="2000" dirty="0">
                <a:cs typeface="Arial" panose="020B0604020202020204" pitchFamily="34" charset="0"/>
              </a:rPr>
              <a:t>o</a:t>
            </a:r>
            <a:r>
              <a:rPr lang="en-US" sz="2000" dirty="0">
                <a:cs typeface="Arial" panose="020B0604020202020204" pitchFamily="34" charset="0"/>
              </a:rPr>
              <a:t>v</a:t>
            </a:r>
            <a:r>
              <a:rPr lang="cs-CZ" sz="2000" dirty="0">
                <a:cs typeface="Arial" panose="020B0604020202020204" pitchFamily="34" charset="0"/>
              </a:rPr>
              <a:t>al se společným tavením měděné a </a:t>
            </a:r>
            <a:r>
              <a:rPr lang="cs-CZ" sz="2000" dirty="0" err="1">
                <a:cs typeface="Arial" panose="020B0604020202020204" pitchFamily="34" charset="0"/>
              </a:rPr>
              <a:t>a</a:t>
            </a:r>
            <a:r>
              <a:rPr lang="en-US" sz="2000" dirty="0">
                <a:cs typeface="Arial" panose="020B0604020202020204" pitchFamily="34" charset="0"/>
              </a:rPr>
              <a:t>r</a:t>
            </a:r>
            <a:r>
              <a:rPr lang="cs-CZ" sz="2000" dirty="0">
                <a:cs typeface="Arial" panose="020B0604020202020204" pitchFamily="34" charset="0"/>
              </a:rPr>
              <a:t>seno</a:t>
            </a:r>
            <a:r>
              <a:rPr lang="en-US" sz="2000" dirty="0">
                <a:cs typeface="Arial" panose="020B0604020202020204" pitchFamily="34" charset="0"/>
              </a:rPr>
              <a:t>v</a:t>
            </a:r>
            <a:r>
              <a:rPr lang="cs-CZ" sz="2000" dirty="0">
                <a:cs typeface="Arial" panose="020B0604020202020204" pitchFamily="34" charset="0"/>
              </a:rPr>
              <a:t>é </a:t>
            </a:r>
            <a:r>
              <a:rPr lang="en-US" sz="2000" dirty="0">
                <a:cs typeface="Arial" panose="020B0604020202020204" pitchFamily="34" charset="0"/>
              </a:rPr>
              <a:t>r</a:t>
            </a:r>
            <a:r>
              <a:rPr lang="cs-CZ" sz="2000" dirty="0" err="1">
                <a:cs typeface="Arial" panose="020B0604020202020204" pitchFamily="34" charset="0"/>
              </a:rPr>
              <a:t>udy</a:t>
            </a:r>
            <a:r>
              <a:rPr lang="cs-CZ" sz="2000" dirty="0">
                <a:cs typeface="Arial" panose="020B0604020202020204" pitchFamily="34" charset="0"/>
              </a:rPr>
              <a:t> (malachit </a:t>
            </a:r>
            <a:r>
              <a:rPr lang="en-US" sz="2000" dirty="0">
                <a:cs typeface="Arial" panose="020B0604020202020204" pitchFamily="34" charset="0"/>
              </a:rPr>
              <a:t>+ </a:t>
            </a:r>
            <a:r>
              <a:rPr lang="en-US" sz="2000" dirty="0" err="1">
                <a:cs typeface="Arial" panose="020B0604020202020204" pitchFamily="34" charset="0"/>
              </a:rPr>
              <a:t>arsenopyrit</a:t>
            </a:r>
            <a:r>
              <a:rPr lang="en-US" sz="2000" dirty="0">
                <a:cs typeface="Arial" panose="020B0604020202020204" pitchFamily="34" charset="0"/>
              </a:rPr>
              <a:t>)</a:t>
            </a:r>
            <a:endParaRPr lang="cs-CZ" sz="2000" dirty="0">
              <a:cs typeface="Arial" panose="020B0604020202020204" pitchFamily="34" charset="0"/>
            </a:endParaRPr>
          </a:p>
          <a:p>
            <a:pPr algn="just"/>
            <a:r>
              <a:rPr lang="cs-CZ" sz="2000" b="1" dirty="0">
                <a:cs typeface="Arial" panose="020B0604020202020204" pitchFamily="34" charset="0"/>
              </a:rPr>
              <a:t>  Olověné bronzy </a:t>
            </a:r>
            <a:r>
              <a:rPr lang="cs-CZ" sz="2000" dirty="0">
                <a:cs typeface="Arial" panose="020B0604020202020204" pitchFamily="34" charset="0"/>
              </a:rPr>
              <a:t>jsou slitiny mědi s olovem, jehož bývá nejvýše asi 38 %. a popř. s dalšími kovy, hlavně s cínem. Olověné bronzy slouží hlavně jako kovy ložiskové. V tuhém stavu je rozpustnost olova v mědi nepatrná a pro značný rozdíl měrných hmotností obou kovů může nastat odměšování olova. </a:t>
            </a:r>
            <a:endParaRPr lang="en-US"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   Zlaté </a:t>
            </a:r>
            <a:r>
              <a:rPr lang="cs-CZ" sz="2000" b="1" dirty="0">
                <a:cs typeface="Arial" panose="020B0604020202020204" pitchFamily="34" charset="0"/>
              </a:rPr>
              <a:t>klenotnické slitiny </a:t>
            </a:r>
            <a:r>
              <a:rPr lang="cs-CZ" sz="2000" dirty="0">
                <a:cs typeface="Arial" panose="020B0604020202020204" pitchFamily="34" charset="0"/>
              </a:rPr>
              <a:t>obsahuji kromě zlata nejčastěji stříbro a měď, </a:t>
            </a:r>
            <a:r>
              <a:rPr lang="en-US" sz="2000" dirty="0">
                <a:cs typeface="Arial" panose="020B0604020202020204" pitchFamily="34" charset="0"/>
              </a:rPr>
              <a:t>n</a:t>
            </a:r>
            <a:r>
              <a:rPr lang="cs-CZ" sz="2000" dirty="0">
                <a:cs typeface="Arial" panose="020B0604020202020204" pitchFamily="34" charset="0"/>
              </a:rPr>
              <a:t>ě</a:t>
            </a:r>
            <a:r>
              <a:rPr lang="en-US" sz="2000" dirty="0" err="1">
                <a:cs typeface="Arial" panose="020B0604020202020204" pitchFamily="34" charset="0"/>
              </a:rPr>
              <a:t>kd</a:t>
            </a:r>
            <a:r>
              <a:rPr lang="cs-CZ" sz="2000" dirty="0">
                <a:cs typeface="Arial" panose="020B0604020202020204" pitchFamily="34" charset="0"/>
              </a:rPr>
              <a:t>y i zinek, nikl, palladium a další. Důvodem pro výrobu zlatých šperků ze slitin je velmi malá mechanické odolnost čistého zlata (měkkost, snadný otěr). Přídavky doprovodných kovů zvyšují tvrdost slitiny a mohou mít i estetický efekt. Měď se ve zlatých klenotnických materiálech vyskytuje v rozmezí 0 – 30 % a podle jejího obsahu je možno docílit i zvoleného barevného odstínu slitiny od zářivě žluté až po téměř červenou. </a:t>
            </a:r>
          </a:p>
          <a:p>
            <a:pPr algn="just"/>
            <a:r>
              <a:rPr lang="cs-CZ" sz="2000" dirty="0"/>
              <a:t>   </a:t>
            </a:r>
            <a:r>
              <a:rPr lang="cs-CZ" sz="2000" dirty="0">
                <a:cs typeface="Arial" panose="020B0604020202020204" pitchFamily="34" charset="0"/>
              </a:rPr>
              <a:t>Pro </a:t>
            </a:r>
            <a:r>
              <a:rPr lang="cs-CZ" sz="2000" b="1" dirty="0">
                <a:cs typeface="Arial" panose="020B0604020202020204" pitchFamily="34" charset="0"/>
              </a:rPr>
              <a:t>mincovní kovy </a:t>
            </a:r>
            <a:r>
              <a:rPr lang="cs-CZ" sz="2000" dirty="0">
                <a:cs typeface="Arial" panose="020B0604020202020204" pitchFamily="34" charset="0"/>
              </a:rPr>
              <a:t>se slitiny mědi s niklem a zinkem používají pro výrobu mincí s vyšší nominální hodnotou právě pro poměrně vysokou cenu čisté mědi. Přídavky mědi zde mají účel upravit zbarvení slitiny do žluta až červena a zároveň zvyšují korozní odolnost mince. </a:t>
            </a:r>
          </a:p>
        </p:txBody>
      </p:sp>
    </p:spTree>
    <p:extLst>
      <p:ext uri="{BB962C8B-B14F-4D97-AF65-F5344CB8AC3E}">
        <p14:creationId xmlns:p14="http://schemas.microsoft.com/office/powerpoint/2010/main" val="3428585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8686800" cy="5632311"/>
          </a:xfrm>
          <a:prstGeom prst="rect">
            <a:avLst/>
          </a:prstGeom>
        </p:spPr>
        <p:txBody>
          <a:bodyPr wrap="square">
            <a:spAutoFit/>
          </a:bodyPr>
          <a:lstStyle/>
          <a:p>
            <a:pPr algn="just"/>
            <a:r>
              <a:rPr lang="cs-CZ" sz="2000" b="1" dirty="0">
                <a:cs typeface="Arial" panose="020B0604020202020204" pitchFamily="34" charset="0"/>
              </a:rPr>
              <a:t>Manganové bronzy </a:t>
            </a:r>
            <a:r>
              <a:rPr lang="cs-CZ" sz="2000" dirty="0">
                <a:cs typeface="Arial" panose="020B0604020202020204" pitchFamily="34" charset="0"/>
              </a:rPr>
              <a:t>se užívají hlavně jako materiály na měřicí odpory.</a:t>
            </a:r>
          </a:p>
          <a:p>
            <a:pPr algn="just"/>
            <a:r>
              <a:rPr lang="cs-CZ" sz="2000" dirty="0">
                <a:cs typeface="Arial" panose="020B0604020202020204" pitchFamily="34" charset="0"/>
              </a:rPr>
              <a:t>  Jako odporové slitiny na měřicí odpory se používají také </a:t>
            </a:r>
            <a:r>
              <a:rPr lang="cs-CZ" sz="2000" b="1" dirty="0">
                <a:cs typeface="Arial" panose="020B0604020202020204" pitchFamily="34" charset="0"/>
              </a:rPr>
              <a:t>bronzy niklové</a:t>
            </a:r>
            <a:r>
              <a:rPr lang="cs-CZ" sz="2000" dirty="0">
                <a:cs typeface="Arial" panose="020B0604020202020204" pitchFamily="34" charset="0"/>
              </a:rPr>
              <a:t>. Je to především </a:t>
            </a:r>
            <a:r>
              <a:rPr lang="cs-CZ" sz="2000" i="1" dirty="0">
                <a:cs typeface="Arial" panose="020B0604020202020204" pitchFamily="34" charset="0"/>
              </a:rPr>
              <a:t>konstantan</a:t>
            </a:r>
            <a:r>
              <a:rPr lang="cs-CZ" sz="2000" dirty="0">
                <a:cs typeface="Arial" panose="020B0604020202020204" pitchFamily="34" charset="0"/>
              </a:rPr>
              <a:t> (</a:t>
            </a:r>
            <a:r>
              <a:rPr lang="cs-CZ" sz="2000" dirty="0" err="1">
                <a:cs typeface="Arial" panose="020B0604020202020204" pitchFamily="34" charset="0"/>
              </a:rPr>
              <a:t>Cu</a:t>
            </a:r>
            <a:r>
              <a:rPr lang="cs-CZ" sz="2000" dirty="0">
                <a:cs typeface="Arial" panose="020B0604020202020204" pitchFamily="34" charset="0"/>
              </a:rPr>
              <a:t>—Ni 45—</a:t>
            </a:r>
            <a:r>
              <a:rPr lang="cs-CZ" sz="2000" dirty="0" err="1">
                <a:cs typeface="Arial" panose="020B0604020202020204" pitchFamily="34" charset="0"/>
              </a:rPr>
              <a:t>Mn</a:t>
            </a:r>
            <a:r>
              <a:rPr lang="cs-CZ" sz="2000" dirty="0">
                <a:cs typeface="Arial" panose="020B0604020202020204" pitchFamily="34" charset="0"/>
              </a:rPr>
              <a:t>). Nikl zvětšuje tvrdost bronzu a jeho odolnost proti korozi. Z niklo­vých bronzů se vyrábějí kondenzační trubky pro agresivní vody. Pevnost slitiny se zvětšuje přísadou železa. Niklové bronzy s přísadou křemíku jsou </a:t>
            </a:r>
            <a:r>
              <a:rPr lang="cs-CZ" sz="2000" dirty="0" err="1">
                <a:cs typeface="Arial" panose="020B0604020202020204" pitchFamily="34" charset="0"/>
              </a:rPr>
              <a:t>vytvrzovatelné</a:t>
            </a:r>
            <a:r>
              <a:rPr lang="cs-CZ" sz="2000" dirty="0">
                <a:cs typeface="Arial" panose="020B0604020202020204" pitchFamily="34" charset="0"/>
              </a:rPr>
              <a:t> (</a:t>
            </a:r>
            <a:r>
              <a:rPr lang="cs-CZ" sz="2000" dirty="0" err="1">
                <a:cs typeface="Arial" panose="020B0604020202020204" pitchFamily="34" charset="0"/>
              </a:rPr>
              <a:t>cuprodur</a:t>
            </a:r>
            <a:r>
              <a:rPr lang="cs-CZ" sz="2000" dirty="0">
                <a:cs typeface="Arial" panose="020B0604020202020204" pitchFamily="34" charset="0"/>
              </a:rPr>
              <a:t>). </a:t>
            </a:r>
            <a:r>
              <a:rPr lang="cs-CZ" sz="2000" dirty="0" err="1">
                <a:cs typeface="Arial" panose="020B0604020202020204" pitchFamily="34" charset="0"/>
              </a:rPr>
              <a:t>Cuprodur</a:t>
            </a:r>
            <a:r>
              <a:rPr lang="cs-CZ" sz="2000" dirty="0">
                <a:cs typeface="Arial" panose="020B0604020202020204" pitchFamily="34" charset="0"/>
              </a:rPr>
              <a:t> je velmi odolný proti korozi a dobře tvárný. Hodí se i na šrouby a matice pro velmi nízké teploty. </a:t>
            </a:r>
          </a:p>
          <a:p>
            <a:pPr algn="just"/>
            <a:r>
              <a:rPr lang="cs-CZ" sz="2000" dirty="0">
                <a:cs typeface="Arial" panose="020B0604020202020204" pitchFamily="34" charset="0"/>
              </a:rPr>
              <a:t>   </a:t>
            </a:r>
            <a:r>
              <a:rPr lang="cs-CZ" sz="2000" b="1" dirty="0">
                <a:cs typeface="Arial" panose="020B0604020202020204" pitchFamily="34" charset="0"/>
              </a:rPr>
              <a:t>Hliníkové bronzy </a:t>
            </a:r>
            <a:r>
              <a:rPr lang="cs-CZ" sz="2000" dirty="0">
                <a:cs typeface="Arial" panose="020B0604020202020204" pitchFamily="34" charset="0"/>
              </a:rPr>
              <a:t>obsahuje nejčastěji 5 % Al. Mají vysokou odolnost proti kyselinám a louhům, používají se proto v agresivním prostředí. Vyrábějí se z nich také potrubí a kohouty pro přehřátou páru. </a:t>
            </a:r>
          </a:p>
          <a:p>
            <a:pPr algn="just"/>
            <a:r>
              <a:rPr lang="cs-CZ" sz="2000" b="1" dirty="0">
                <a:cs typeface="Arial" panose="020B0604020202020204" pitchFamily="34" charset="0"/>
              </a:rPr>
              <a:t>  Beryliové bronzy </a:t>
            </a:r>
            <a:r>
              <a:rPr lang="cs-CZ" sz="2000" dirty="0">
                <a:cs typeface="Arial" panose="020B0604020202020204" pitchFamily="34" charset="0"/>
              </a:rPr>
              <a:t>se mohou uplatnit tam, kde jsou vysoké požadavky na mechanické vlastnosti při velké vodivosti. Hodí se hlavně na pružiny pracující v korozním prostředí, na ventily čerpadel na louhy, na kuličky korozivzdorných kuličkových ložisek (asi 2 % </a:t>
            </a:r>
            <a:r>
              <a:rPr lang="cs-CZ" sz="2000" dirty="0" err="1">
                <a:cs typeface="Arial" panose="020B0604020202020204" pitchFamily="34" charset="0"/>
              </a:rPr>
              <a:t>Be</a:t>
            </a:r>
            <a:r>
              <a:rPr lang="cs-CZ" sz="2000" dirty="0">
                <a:cs typeface="Arial" panose="020B0604020202020204" pitchFamily="34" charset="0"/>
              </a:rPr>
              <a:t> + Ni), na nástroje, které při nárazu nesmějí jiskřit (asi 2 % </a:t>
            </a:r>
            <a:r>
              <a:rPr lang="cs-CZ" sz="2000" dirty="0" err="1">
                <a:cs typeface="Arial" panose="020B0604020202020204" pitchFamily="34" charset="0"/>
              </a:rPr>
              <a:t>Be</a:t>
            </a:r>
            <a:r>
              <a:rPr lang="cs-CZ" sz="2000" dirty="0">
                <a:cs typeface="Arial" panose="020B0604020202020204" pitchFamily="34" charset="0"/>
              </a:rPr>
              <a:t>), na velmi namáhané elektrody bodových a švových svářeček apod. </a:t>
            </a:r>
          </a:p>
          <a:p>
            <a:pPr algn="just"/>
            <a:r>
              <a:rPr lang="cs-CZ" sz="2000" b="1" dirty="0"/>
              <a:t>  </a:t>
            </a:r>
            <a:r>
              <a:rPr lang="cs-CZ" sz="2000" b="1" dirty="0">
                <a:cs typeface="Arial" panose="020B0604020202020204" pitchFamily="34" charset="0"/>
              </a:rPr>
              <a:t>Červené bronzy </a:t>
            </a:r>
            <a:r>
              <a:rPr lang="cs-CZ" sz="2000" dirty="0">
                <a:cs typeface="Arial" panose="020B0604020202020204" pitchFamily="34" charset="0"/>
              </a:rPr>
              <a:t>jsou slitiny mědi, cínu, zinku a často též olova, které zlepšuje obrobitelnost. Jsou určeny na výrobu odlitků používaných tam, kde se nehodí šedá litina pro malou odolnost proti korozi apod. </a:t>
            </a:r>
          </a:p>
        </p:txBody>
      </p:sp>
    </p:spTree>
    <p:extLst>
      <p:ext uri="{BB962C8B-B14F-4D97-AF65-F5344CB8AC3E}">
        <p14:creationId xmlns:p14="http://schemas.microsoft.com/office/powerpoint/2010/main" val="3963506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228600"/>
            <a:ext cx="8839200" cy="6555641"/>
          </a:xfrm>
          <a:prstGeom prst="rect">
            <a:avLst/>
          </a:prstGeom>
        </p:spPr>
        <p:txBody>
          <a:bodyPr wrap="square">
            <a:spAutoFit/>
          </a:bodyPr>
          <a:lstStyle/>
          <a:p>
            <a:pPr algn="just"/>
            <a:r>
              <a:rPr lang="cs-CZ" sz="2000" b="1" dirty="0">
                <a:cs typeface="Arial" panose="020B0604020202020204" pitchFamily="34" charset="0"/>
              </a:rPr>
              <a:t>Mosaz</a:t>
            </a:r>
            <a:r>
              <a:rPr lang="cs-CZ" sz="2000" dirty="0">
                <a:cs typeface="Arial" panose="020B0604020202020204" pitchFamily="34" charset="0"/>
              </a:rPr>
              <a:t> je slitina mědi a zinku. Mosaz obsahuje optimálně 32% zinku (maximálně 42%). Díky svým chemickým a fyzikálním vlastnostem se i dnes používá v mnoha průmyslových odvětvích</a:t>
            </a:r>
            <a:r>
              <a:rPr lang="en-US" sz="2000" dirty="0">
                <a:cs typeface="Arial" panose="020B0604020202020204" pitchFamily="34" charset="0"/>
              </a:rPr>
              <a:t> (</a:t>
            </a:r>
            <a:r>
              <a:rPr lang="en-US" sz="2000" dirty="0" err="1">
                <a:cs typeface="Arial" panose="020B0604020202020204" pitchFamily="34" charset="0"/>
              </a:rPr>
              <a:t>mosazi</a:t>
            </a:r>
            <a:r>
              <a:rPr lang="en-US" sz="2000" dirty="0">
                <a:cs typeface="Arial" panose="020B0604020202020204" pitchFamily="34" charset="0"/>
              </a:rPr>
              <a:t> pro t</a:t>
            </a:r>
            <a:r>
              <a:rPr lang="cs-CZ" sz="2000" dirty="0" err="1">
                <a:cs typeface="Arial" panose="020B0604020202020204" pitchFamily="34" charset="0"/>
              </a:rPr>
              <a:t>vář</a:t>
            </a:r>
            <a:r>
              <a:rPr lang="en-US" sz="2000" dirty="0" err="1">
                <a:cs typeface="Arial" panose="020B0604020202020204" pitchFamily="34" charset="0"/>
              </a:rPr>
              <a:t>en</a:t>
            </a:r>
            <a:r>
              <a:rPr lang="cs-CZ" sz="2000" dirty="0">
                <a:cs typeface="Arial" panose="020B0604020202020204" pitchFamily="34" charset="0"/>
              </a:rPr>
              <a:t>í a pro odlitky, legované mosazi). Existují stovky různých mosazí, jejichž přesné složení je dáno mezinárodními normami a liší se od sebe mechanickými vlastnostmi (tvrdost, pevnost, mechanická opracovatelnost…), bodem tání a zpracovatelností (možnost odlévání). Běžná mosaz je poměrně </a:t>
            </a:r>
            <a:r>
              <a:rPr lang="cs-CZ" sz="2000" u="sng" dirty="0">
                <a:cs typeface="Arial" panose="020B0604020202020204" pitchFamily="34" charset="0"/>
              </a:rPr>
              <a:t>měkká slitina s jasně zlatavou barvou</a:t>
            </a:r>
            <a:r>
              <a:rPr lang="cs-CZ" sz="2000" dirty="0">
                <a:cs typeface="Arial" panose="020B0604020202020204" pitchFamily="34" charset="0"/>
              </a:rPr>
              <a:t> a s poměrně nízkou chemickou odolností vůči kyselinám a louhům. Proti působení atmosférických vlivů je však mosaz značně odolná. </a:t>
            </a:r>
          </a:p>
          <a:p>
            <a:pPr algn="just"/>
            <a:r>
              <a:rPr lang="cs-CZ" sz="2000" dirty="0">
                <a:cs typeface="Arial" panose="020B0604020202020204" pitchFamily="34" charset="0"/>
              </a:rPr>
              <a:t>Používá se často k </a:t>
            </a:r>
            <a:r>
              <a:rPr lang="cs-CZ" sz="2000" u="sng" dirty="0">
                <a:cs typeface="Arial" panose="020B0604020202020204" pitchFamily="34" charset="0"/>
              </a:rPr>
              <a:t>výrobě různých hudebních nástrojů a dekorativních předmětů</a:t>
            </a:r>
            <a:r>
              <a:rPr lang="cs-CZ" sz="2000" dirty="0">
                <a:cs typeface="Arial" panose="020B0604020202020204" pitchFamily="34" charset="0"/>
              </a:rPr>
              <a:t>, zhotovují se z ní součásti pro vybavení koupelen a drobné bytové doplňky, slouží pro výrobu bižuterie. Mosaz se používá již od starověku</a:t>
            </a:r>
            <a:r>
              <a:rPr lang="en-US" sz="2000" dirty="0">
                <a:cs typeface="Arial" panose="020B0604020202020204" pitchFamily="34" charset="0"/>
              </a:rPr>
              <a:t>. </a:t>
            </a:r>
            <a:r>
              <a:rPr lang="cs-CZ" sz="2000" dirty="0">
                <a:cs typeface="Arial" panose="020B0604020202020204" pitchFamily="34" charset="0"/>
              </a:rPr>
              <a:t>Zvláštním druhem mosazi je </a:t>
            </a:r>
            <a:r>
              <a:rPr lang="cs-CZ" sz="2000" b="1" dirty="0">
                <a:cs typeface="Arial" panose="020B0604020202020204" pitchFamily="34" charset="0"/>
              </a:rPr>
              <a:t>tombak </a:t>
            </a:r>
            <a:r>
              <a:rPr lang="cs-CZ" sz="2000" dirty="0">
                <a:cs typeface="Arial" panose="020B0604020202020204" pitchFamily="34" charset="0"/>
              </a:rPr>
              <a:t>používaný k </a:t>
            </a:r>
            <a:r>
              <a:rPr lang="cs-CZ" sz="2000" u="sng" dirty="0">
                <a:cs typeface="Arial" panose="020B0604020202020204" pitchFamily="34" charset="0"/>
              </a:rPr>
              <a:t>výrobě plášťů střel</a:t>
            </a:r>
            <a:r>
              <a:rPr lang="cs-CZ" sz="2000" dirty="0">
                <a:cs typeface="Arial" panose="020B0604020202020204" pitchFamily="34" charset="0"/>
              </a:rPr>
              <a:t>. </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Stále větší význam má měď ve </a:t>
            </a:r>
            <a:r>
              <a:rPr lang="cs-CZ" sz="2000" b="1" dirty="0">
                <a:cs typeface="Arial" panose="020B0604020202020204" pitchFamily="34" charset="0"/>
              </a:rPr>
              <a:t>fotovoltaice</a:t>
            </a:r>
            <a:r>
              <a:rPr lang="cs-CZ" sz="2000" dirty="0">
                <a:cs typeface="Arial" panose="020B0604020202020204" pitchFamily="34" charset="0"/>
              </a:rPr>
              <a:t>, kde je jednou ze složek moderních tenkovrstvých fotoelektrických článků CIGS, využívaných ke konstrukci trubicových fotoelektrických panelů </a:t>
            </a:r>
          </a:p>
        </p:txBody>
      </p:sp>
      <p:pic>
        <p:nvPicPr>
          <p:cNvPr id="3" name="Obrázek 2">
            <a:extLst>
              <a:ext uri="{FF2B5EF4-FFF2-40B4-BE49-F238E27FC236}">
                <a16:creationId xmlns:a16="http://schemas.microsoft.com/office/drawing/2014/main" id="{B6F6FBF1-DE6A-A3F6-CB3A-B7EDC1C31107}"/>
              </a:ext>
            </a:extLst>
          </p:cNvPr>
          <p:cNvPicPr>
            <a:picLocks noChangeAspect="1"/>
          </p:cNvPicPr>
          <p:nvPr/>
        </p:nvPicPr>
        <p:blipFill>
          <a:blip r:embed="rId2"/>
          <a:stretch>
            <a:fillRect/>
          </a:stretch>
        </p:blipFill>
        <p:spPr>
          <a:xfrm>
            <a:off x="6629400" y="3962400"/>
            <a:ext cx="2047875" cy="1759732"/>
          </a:xfrm>
          <a:prstGeom prst="rect">
            <a:avLst/>
          </a:prstGeom>
        </p:spPr>
      </p:pic>
      <p:pic>
        <p:nvPicPr>
          <p:cNvPr id="4098" name="Picture 2" descr="Best Way to Clean Brass Cases for Reloading: The No Shit Guide!">
            <a:extLst>
              <a:ext uri="{FF2B5EF4-FFF2-40B4-BE49-F238E27FC236}">
                <a16:creationId xmlns:a16="http://schemas.microsoft.com/office/drawing/2014/main" id="{058B6557-3C17-14D9-2BC1-BA2E40DDA6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2283" y="4419600"/>
            <a:ext cx="2047876" cy="115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354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643" y="228600"/>
            <a:ext cx="8839200" cy="3477875"/>
          </a:xfrm>
          <a:prstGeom prst="rect">
            <a:avLst/>
          </a:prstGeom>
        </p:spPr>
        <p:txBody>
          <a:bodyPr wrap="square">
            <a:spAutoFit/>
          </a:bodyPr>
          <a:lstStyle/>
          <a:p>
            <a:pPr algn="just"/>
            <a:r>
              <a:rPr lang="cs-CZ" sz="2000" b="1" dirty="0">
                <a:cs typeface="Arial" panose="020B0604020202020204" pitchFamily="34" charset="0"/>
              </a:rPr>
              <a:t>Síran měďnatý </a:t>
            </a:r>
            <a:r>
              <a:rPr lang="cs-CZ" sz="2000" dirty="0">
                <a:cs typeface="Arial" panose="020B0604020202020204" pitchFamily="34" charset="0"/>
              </a:rPr>
              <a:t>CuSO</a:t>
            </a:r>
            <a:r>
              <a:rPr lang="cs-CZ" sz="2000" baseline="-25000" dirty="0">
                <a:cs typeface="Arial" panose="020B0604020202020204" pitchFamily="34" charset="0"/>
              </a:rPr>
              <a:t>4</a:t>
            </a:r>
            <a:r>
              <a:rPr lang="cs-CZ" sz="2000" dirty="0">
                <a:cs typeface="Arial" panose="020B0604020202020204" pitchFamily="34" charset="0"/>
              </a:rPr>
              <a:t>·5H</a:t>
            </a:r>
            <a:r>
              <a:rPr lang="cs-CZ" sz="2000" baseline="-25000" dirty="0">
                <a:cs typeface="Arial" panose="020B0604020202020204" pitchFamily="34" charset="0"/>
              </a:rPr>
              <a:t>2</a:t>
            </a:r>
            <a:r>
              <a:rPr lang="cs-CZ" sz="2000" dirty="0">
                <a:cs typeface="Arial" panose="020B0604020202020204" pitchFamily="34" charset="0"/>
              </a:rPr>
              <a:t>O </a:t>
            </a:r>
            <a:r>
              <a:rPr lang="cs-CZ" sz="2000" i="1" dirty="0">
                <a:cs typeface="Arial" panose="020B0604020202020204" pitchFamily="34" charset="0"/>
              </a:rPr>
              <a:t>(modrá skalice)</a:t>
            </a:r>
            <a:r>
              <a:rPr lang="cs-CZ" sz="2000" dirty="0">
                <a:cs typeface="Arial" panose="020B0604020202020204" pitchFamily="34" charset="0"/>
              </a:rPr>
              <a:t> je nejpoužívanější sloučeninou mědi. Modrá skalice nachází použití jako součást </a:t>
            </a:r>
            <a:r>
              <a:rPr lang="cs-CZ" sz="2000" u="sng" dirty="0">
                <a:cs typeface="Arial" panose="020B0604020202020204" pitchFamily="34" charset="0"/>
              </a:rPr>
              <a:t>bazénové chemie</a:t>
            </a:r>
            <a:r>
              <a:rPr lang="cs-CZ" sz="2000" dirty="0">
                <a:cs typeface="Arial" panose="020B0604020202020204" pitchFamily="34" charset="0"/>
              </a:rPr>
              <a:t>, prostředek k moření dřeva a osiva, algicid k </a:t>
            </a:r>
            <a:r>
              <a:rPr lang="cs-CZ" sz="2000" u="sng" dirty="0">
                <a:cs typeface="Arial" panose="020B0604020202020204" pitchFamily="34" charset="0"/>
              </a:rPr>
              <a:t>likvidaci řas, k odstraňování mechů a lišejníků </a:t>
            </a:r>
            <a:r>
              <a:rPr lang="cs-CZ" sz="2000" dirty="0">
                <a:cs typeface="Arial" panose="020B0604020202020204" pitchFamily="34" charset="0"/>
              </a:rPr>
              <a:t>a ke konzervaci preparovaných živočichů. Směs modré skalice s vápenným mlékem Ca(OH)</a:t>
            </a:r>
            <a:r>
              <a:rPr lang="cs-CZ" sz="2000" baseline="-25000" dirty="0">
                <a:cs typeface="Arial" panose="020B0604020202020204" pitchFamily="34" charset="0"/>
              </a:rPr>
              <a:t>2</a:t>
            </a:r>
            <a:r>
              <a:rPr lang="cs-CZ" sz="2000" dirty="0">
                <a:cs typeface="Arial" panose="020B0604020202020204" pitchFamily="34" charset="0"/>
              </a:rPr>
              <a:t> se pod názvem Bordeauxská jícha používá již velmi dlouhou dobu k </a:t>
            </a:r>
            <a:r>
              <a:rPr lang="cs-CZ" sz="2000" u="sng" dirty="0">
                <a:cs typeface="Arial" panose="020B0604020202020204" pitchFamily="34" charset="0"/>
              </a:rPr>
              <a:t>ochraně vinné révy před plísňovým onemocněním</a:t>
            </a:r>
            <a:r>
              <a:rPr lang="cs-CZ" sz="2000" dirty="0">
                <a:cs typeface="Arial" panose="020B0604020202020204" pitchFamily="34" charset="0"/>
              </a:rPr>
              <a:t>. Další využití nalézá modrá skalice jako součást elektrolytu při </a:t>
            </a:r>
            <a:r>
              <a:rPr lang="cs-CZ" sz="2000" u="sng" dirty="0">
                <a:cs typeface="Arial" panose="020B0604020202020204" pitchFamily="34" charset="0"/>
              </a:rPr>
              <a:t>galvanickém poměďování</a:t>
            </a:r>
            <a:r>
              <a:rPr lang="cs-CZ" sz="2000" dirty="0">
                <a:cs typeface="Arial" panose="020B0604020202020204" pitchFamily="34" charset="0"/>
              </a:rPr>
              <a:t> a jako desinfekční prostředek v akvaristice a v chovech drobného hospodářského zvířectva. Opatrným zahříváním lze krystalickou vodu odstranit a vzniká bezvodá sůl CuSO</a:t>
            </a:r>
            <a:r>
              <a:rPr lang="cs-CZ" sz="2000" baseline="-25000" dirty="0">
                <a:cs typeface="Arial" panose="020B0604020202020204" pitchFamily="34" charset="0"/>
              </a:rPr>
              <a:t>4</a:t>
            </a:r>
            <a:r>
              <a:rPr lang="cs-CZ" sz="2000" dirty="0">
                <a:cs typeface="Arial" panose="020B0604020202020204" pitchFamily="34" charset="0"/>
              </a:rPr>
              <a:t>, která má bílou barvu. Velmi ochotně přijímá vodu zpět, čehož lze využít k sušení některých nepolárních organických rozpouštědel.</a:t>
            </a:r>
          </a:p>
        </p:txBody>
      </p:sp>
      <p:sp>
        <p:nvSpPr>
          <p:cNvPr id="4" name="TextovéPole 3">
            <a:extLst>
              <a:ext uri="{FF2B5EF4-FFF2-40B4-BE49-F238E27FC236}">
                <a16:creationId xmlns:a16="http://schemas.microsoft.com/office/drawing/2014/main" id="{80386B5A-AFD2-4580-8186-1DF42F754AEA}"/>
              </a:ext>
            </a:extLst>
          </p:cNvPr>
          <p:cNvSpPr txBox="1"/>
          <p:nvPr/>
        </p:nvSpPr>
        <p:spPr>
          <a:xfrm>
            <a:off x="155643" y="5715000"/>
            <a:ext cx="8839200" cy="707886"/>
          </a:xfrm>
          <a:prstGeom prst="rect">
            <a:avLst/>
          </a:prstGeom>
          <a:noFill/>
        </p:spPr>
        <p:txBody>
          <a:bodyPr wrap="square">
            <a:spAutoFit/>
          </a:bodyPr>
          <a:lstStyle/>
          <a:p>
            <a:pPr algn="just"/>
            <a:r>
              <a:rPr lang="cs-CZ" sz="2000" b="1" dirty="0">
                <a:cs typeface="Arial" panose="020B0604020202020204" pitchFamily="34" charset="0"/>
              </a:rPr>
              <a:t>Uhličitan měďnatý </a:t>
            </a:r>
            <a:r>
              <a:rPr lang="cs-CZ" sz="2000" dirty="0">
                <a:cs typeface="Arial" panose="020B0604020202020204" pitchFamily="34" charset="0"/>
              </a:rPr>
              <a:t>CuCO</a:t>
            </a:r>
            <a:r>
              <a:rPr lang="cs-CZ" sz="2000" baseline="-25000" dirty="0">
                <a:cs typeface="Arial" panose="020B0604020202020204" pitchFamily="34" charset="0"/>
              </a:rPr>
              <a:t>3</a:t>
            </a:r>
            <a:r>
              <a:rPr lang="cs-CZ" sz="2000" dirty="0">
                <a:cs typeface="Arial" panose="020B0604020202020204" pitchFamily="34" charset="0"/>
              </a:rPr>
              <a:t> je používán jako barvivo glazur, při výpalu v redukčním prostředí poskytuje červené zbarvení, při oxidačním výpalu barví glazuru zeleně. </a:t>
            </a:r>
          </a:p>
        </p:txBody>
      </p:sp>
      <p:pic>
        <p:nvPicPr>
          <p:cNvPr id="4098" name="Picture 2" descr="Copper sulphate being heated - Stock Image - A500/0825 ...">
            <a:extLst>
              <a:ext uri="{FF2B5EF4-FFF2-40B4-BE49-F238E27FC236}">
                <a16:creationId xmlns:a16="http://schemas.microsoft.com/office/drawing/2014/main" id="{5777EB60-E004-4474-A949-03B7CB548B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2209" y="3733800"/>
            <a:ext cx="132492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728D5260-62C2-476F-826E-DF1BA58DBBB9}"/>
              </a:ext>
            </a:extLst>
          </p:cNvPr>
          <p:cNvPicPr>
            <a:picLocks noChangeAspect="1"/>
          </p:cNvPicPr>
          <p:nvPr/>
        </p:nvPicPr>
        <p:blipFill>
          <a:blip r:embed="rId3"/>
          <a:stretch>
            <a:fillRect/>
          </a:stretch>
        </p:blipFill>
        <p:spPr>
          <a:xfrm>
            <a:off x="5306113" y="3997128"/>
            <a:ext cx="2063026" cy="1644615"/>
          </a:xfrm>
          <a:prstGeom prst="rect">
            <a:avLst/>
          </a:prstGeom>
        </p:spPr>
      </p:pic>
      <p:pic>
        <p:nvPicPr>
          <p:cNvPr id="4102" name="Picture 6" descr="(PDF) Origins of Contrasting Copper Coordination ...">
            <a:extLst>
              <a:ext uri="{FF2B5EF4-FFF2-40B4-BE49-F238E27FC236}">
                <a16:creationId xmlns:a16="http://schemas.microsoft.com/office/drawing/2014/main" id="{52822179-FC21-4C04-9916-4894625A3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08" y="4043697"/>
            <a:ext cx="1612374" cy="1612374"/>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E25F4B64-36A2-46D2-9DF4-925702F2C667}"/>
              </a:ext>
            </a:extLst>
          </p:cNvPr>
          <p:cNvPicPr>
            <a:picLocks noChangeAspect="1"/>
          </p:cNvPicPr>
          <p:nvPr/>
        </p:nvPicPr>
        <p:blipFill>
          <a:blip r:embed="rId5"/>
          <a:stretch>
            <a:fillRect/>
          </a:stretch>
        </p:blipFill>
        <p:spPr>
          <a:xfrm>
            <a:off x="2658308" y="4039215"/>
            <a:ext cx="2352675" cy="1638300"/>
          </a:xfrm>
          <a:prstGeom prst="rect">
            <a:avLst/>
          </a:prstGeom>
        </p:spPr>
      </p:pic>
    </p:spTree>
    <p:extLst>
      <p:ext uri="{BB962C8B-B14F-4D97-AF65-F5344CB8AC3E}">
        <p14:creationId xmlns:p14="http://schemas.microsoft.com/office/powerpoint/2010/main" val="22846868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8915400" cy="6617196"/>
          </a:xfrm>
          <a:prstGeom prst="rect">
            <a:avLst/>
          </a:prstGeom>
        </p:spPr>
        <p:txBody>
          <a:bodyPr wrap="square">
            <a:spAutoFit/>
          </a:bodyPr>
          <a:lstStyle/>
          <a:p>
            <a:pPr algn="just"/>
            <a:r>
              <a:rPr lang="cs-CZ" sz="2000" b="1" dirty="0">
                <a:cs typeface="Arial" panose="020B0604020202020204" pitchFamily="34" charset="0"/>
              </a:rPr>
              <a:t>Hydroxid měďnatý </a:t>
            </a:r>
            <a:r>
              <a:rPr lang="cs-CZ" sz="2000" dirty="0" err="1">
                <a:cs typeface="Arial" panose="020B0604020202020204" pitchFamily="34" charset="0"/>
              </a:rPr>
              <a:t>Cu</a:t>
            </a:r>
            <a:r>
              <a:rPr lang="cs-CZ" sz="2000" dirty="0">
                <a:cs typeface="Arial" panose="020B0604020202020204" pitchFamily="34" charset="0"/>
              </a:rPr>
              <a:t>(OH)</a:t>
            </a:r>
            <a:r>
              <a:rPr lang="cs-CZ" sz="2000" baseline="-25000" dirty="0">
                <a:cs typeface="Arial" panose="020B0604020202020204" pitchFamily="34" charset="0"/>
              </a:rPr>
              <a:t>2</a:t>
            </a:r>
            <a:r>
              <a:rPr lang="cs-CZ" sz="2000" dirty="0">
                <a:cs typeface="Arial" panose="020B0604020202020204" pitchFamily="34" charset="0"/>
              </a:rPr>
              <a:t> se používá jako modrý pigment </a:t>
            </a:r>
            <a:r>
              <a:rPr lang="cs-CZ" sz="2000" i="1" dirty="0">
                <a:cs typeface="Arial" panose="020B0604020202020204" pitchFamily="34" charset="0"/>
              </a:rPr>
              <a:t>(brémská modř)</a:t>
            </a:r>
            <a:r>
              <a:rPr lang="cs-CZ" sz="2000" dirty="0">
                <a:cs typeface="Arial" panose="020B0604020202020204" pitchFamily="34" charset="0"/>
              </a:rPr>
              <a:t>. </a:t>
            </a:r>
            <a:endParaRPr lang="en-US" sz="2000" dirty="0">
              <a:cs typeface="Arial" panose="020B0604020202020204" pitchFamily="34" charset="0"/>
            </a:endParaRPr>
          </a:p>
          <a:p>
            <a:pPr algn="just"/>
            <a:endParaRPr lang="cs-CZ" sz="800" dirty="0">
              <a:cs typeface="Arial" panose="020B0604020202020204" pitchFamily="34" charset="0"/>
            </a:endParaRPr>
          </a:p>
          <a:p>
            <a:pPr algn="just"/>
            <a:r>
              <a:rPr lang="cs-CZ" sz="2000" dirty="0">
                <a:cs typeface="Arial" panose="020B0604020202020204" pitchFamily="34" charset="0"/>
              </a:rPr>
              <a:t>  Roztoky </a:t>
            </a:r>
            <a:r>
              <a:rPr lang="cs-CZ" sz="2000" b="1" dirty="0">
                <a:cs typeface="Arial" panose="020B0604020202020204" pitchFamily="34" charset="0"/>
              </a:rPr>
              <a:t>dusičnanu měďnatého </a:t>
            </a:r>
            <a:r>
              <a:rPr lang="cs-CZ" sz="2000" dirty="0">
                <a:cs typeface="Arial" panose="020B0604020202020204" pitchFamily="34" charset="0"/>
              </a:rPr>
              <a:t>se používají k povrchové úpravě povrchu železných slitků (moření) před dalším zpracováním.</a:t>
            </a:r>
            <a:endParaRPr lang="en-US" sz="2000" dirty="0">
              <a:cs typeface="Arial" panose="020B0604020202020204" pitchFamily="34" charset="0"/>
            </a:endParaRPr>
          </a:p>
          <a:p>
            <a:pPr algn="just"/>
            <a:endParaRPr lang="cs-CZ" sz="800" dirty="0">
              <a:cs typeface="Arial" panose="020B0604020202020204" pitchFamily="34" charset="0"/>
            </a:endParaRPr>
          </a:p>
          <a:p>
            <a:pPr algn="just"/>
            <a:r>
              <a:rPr lang="cs-CZ" sz="2000" dirty="0">
                <a:cs typeface="Arial" panose="020B0604020202020204" pitchFamily="34" charset="0"/>
              </a:rPr>
              <a:t>   Mezi další používané měďnaté pigmenty patří </a:t>
            </a:r>
            <a:r>
              <a:rPr lang="cs-CZ" sz="2000" b="1" dirty="0">
                <a:cs typeface="Arial" panose="020B0604020202020204" pitchFamily="34" charset="0"/>
              </a:rPr>
              <a:t>modrý </a:t>
            </a:r>
            <a:r>
              <a:rPr lang="cs-CZ" sz="2000" b="1" dirty="0" err="1">
                <a:cs typeface="Arial" panose="020B0604020202020204" pitchFamily="34" charset="0"/>
              </a:rPr>
              <a:t>verditer</a:t>
            </a:r>
            <a:r>
              <a:rPr lang="cs-CZ" sz="2000" b="1" dirty="0">
                <a:cs typeface="Arial" panose="020B0604020202020204" pitchFamily="34" charset="0"/>
              </a:rPr>
              <a:t> </a:t>
            </a:r>
            <a:r>
              <a:rPr lang="cs-CZ" sz="2000" dirty="0">
                <a:cs typeface="Arial" panose="020B0604020202020204" pitchFamily="34" charset="0"/>
              </a:rPr>
              <a:t>2CuCO</a:t>
            </a:r>
            <a:r>
              <a:rPr lang="cs-CZ" sz="2000" baseline="-25000" dirty="0">
                <a:cs typeface="Arial" panose="020B0604020202020204" pitchFamily="34" charset="0"/>
              </a:rPr>
              <a:t>3</a:t>
            </a:r>
            <a:r>
              <a:rPr lang="cs-CZ" sz="2000" dirty="0">
                <a:cs typeface="Arial" panose="020B0604020202020204" pitchFamily="34" charset="0"/>
              </a:rPr>
              <a:t>·Cu(OH)</a:t>
            </a:r>
            <a:r>
              <a:rPr lang="cs-CZ" sz="2000" baseline="-25000" dirty="0">
                <a:cs typeface="Arial" panose="020B0604020202020204" pitchFamily="34" charset="0"/>
              </a:rPr>
              <a:t>2</a:t>
            </a:r>
            <a:r>
              <a:rPr lang="cs-CZ" sz="2000" dirty="0">
                <a:cs typeface="Arial" panose="020B0604020202020204" pitchFamily="34" charset="0"/>
              </a:rPr>
              <a:t>, </a:t>
            </a:r>
            <a:r>
              <a:rPr lang="cs-CZ" sz="2000" b="1" dirty="0">
                <a:cs typeface="Arial" panose="020B0604020202020204" pitchFamily="34" charset="0"/>
              </a:rPr>
              <a:t>zelený </a:t>
            </a:r>
            <a:r>
              <a:rPr lang="cs-CZ" sz="2000" b="1" dirty="0" err="1">
                <a:cs typeface="Arial" panose="020B0604020202020204" pitchFamily="34" charset="0"/>
              </a:rPr>
              <a:t>verditer</a:t>
            </a:r>
            <a:r>
              <a:rPr lang="cs-CZ" sz="2000" b="1" dirty="0">
                <a:cs typeface="Arial" panose="020B0604020202020204" pitchFamily="34" charset="0"/>
              </a:rPr>
              <a:t> </a:t>
            </a:r>
            <a:r>
              <a:rPr lang="cs-CZ" sz="2000" dirty="0">
                <a:cs typeface="Arial" panose="020B0604020202020204" pitchFamily="34" charset="0"/>
              </a:rPr>
              <a:t>CuCO</a:t>
            </a:r>
            <a:r>
              <a:rPr lang="cs-CZ" sz="2000" baseline="-25000" dirty="0">
                <a:cs typeface="Arial" panose="020B0604020202020204" pitchFamily="34" charset="0"/>
              </a:rPr>
              <a:t>3</a:t>
            </a:r>
            <a:r>
              <a:rPr lang="cs-CZ" sz="2000" dirty="0">
                <a:cs typeface="Arial" panose="020B0604020202020204" pitchFamily="34" charset="0"/>
              </a:rPr>
              <a:t>·Cu(OH)</a:t>
            </a:r>
            <a:r>
              <a:rPr lang="cs-CZ" sz="2000" baseline="-25000" dirty="0">
                <a:cs typeface="Arial" panose="020B0604020202020204" pitchFamily="34" charset="0"/>
              </a:rPr>
              <a:t>2</a:t>
            </a:r>
            <a:r>
              <a:rPr lang="cs-CZ" sz="2000" dirty="0">
                <a:cs typeface="Arial" panose="020B0604020202020204" pitchFamily="34" charset="0"/>
              </a:rPr>
              <a:t>, </a:t>
            </a:r>
            <a:r>
              <a:rPr lang="cs-CZ" sz="2000" b="1" dirty="0" err="1">
                <a:cs typeface="Arial" panose="020B0604020202020204" pitchFamily="34" charset="0"/>
              </a:rPr>
              <a:t>Scheeleova</a:t>
            </a:r>
            <a:r>
              <a:rPr lang="cs-CZ" sz="2000" b="1" dirty="0">
                <a:cs typeface="Arial" panose="020B0604020202020204" pitchFamily="34" charset="0"/>
              </a:rPr>
              <a:t> zeleň </a:t>
            </a:r>
            <a:r>
              <a:rPr lang="cs-CZ" sz="2000" dirty="0">
                <a:cs typeface="Arial" panose="020B0604020202020204" pitchFamily="34" charset="0"/>
              </a:rPr>
              <a:t>CuHAsO</a:t>
            </a:r>
            <a:r>
              <a:rPr lang="cs-CZ" sz="2000" baseline="-25000" dirty="0">
                <a:cs typeface="Arial" panose="020B0604020202020204" pitchFamily="34" charset="0"/>
              </a:rPr>
              <a:t>3</a:t>
            </a:r>
            <a:r>
              <a:rPr lang="cs-CZ" sz="2000" dirty="0">
                <a:cs typeface="Arial" panose="020B0604020202020204" pitchFamily="34" charset="0"/>
              </a:rPr>
              <a:t>, </a:t>
            </a:r>
            <a:r>
              <a:rPr lang="cs-CZ" sz="2000" b="1" dirty="0">
                <a:cs typeface="Arial" panose="020B0604020202020204" pitchFamily="34" charset="0"/>
              </a:rPr>
              <a:t>brunšvická zeleň </a:t>
            </a:r>
            <a:r>
              <a:rPr lang="cs-CZ" sz="2000" dirty="0">
                <a:cs typeface="Arial" panose="020B0604020202020204" pitchFamily="34" charset="0"/>
              </a:rPr>
              <a:t>CuCl</a:t>
            </a:r>
            <a:r>
              <a:rPr lang="cs-CZ" sz="2000" baseline="-25000" dirty="0">
                <a:cs typeface="Arial" panose="020B0604020202020204" pitchFamily="34" charset="0"/>
              </a:rPr>
              <a:t>2</a:t>
            </a:r>
            <a:r>
              <a:rPr lang="cs-CZ" sz="2000" dirty="0">
                <a:cs typeface="Arial" panose="020B0604020202020204" pitchFamily="34" charset="0"/>
              </a:rPr>
              <a:t>·CuO·nH</a:t>
            </a:r>
            <a:r>
              <a:rPr lang="cs-CZ" sz="2000" baseline="-25000" dirty="0">
                <a:cs typeface="Arial" panose="020B0604020202020204" pitchFamily="34" charset="0"/>
              </a:rPr>
              <a:t>2</a:t>
            </a:r>
            <a:r>
              <a:rPr lang="cs-CZ" sz="2000" dirty="0">
                <a:cs typeface="Arial" panose="020B0604020202020204" pitchFamily="34" charset="0"/>
              </a:rPr>
              <a:t>O, </a:t>
            </a:r>
            <a:r>
              <a:rPr lang="cs-CZ" sz="2000" b="1" dirty="0">
                <a:cs typeface="Arial" panose="020B0604020202020204" pitchFamily="34" charset="0"/>
              </a:rPr>
              <a:t>svinibrodská zeleň </a:t>
            </a:r>
            <a:r>
              <a:rPr lang="cs-CZ" sz="2000" dirty="0" err="1">
                <a:cs typeface="Arial" panose="020B0604020202020204" pitchFamily="34" charset="0"/>
              </a:rPr>
              <a:t>Cu</a:t>
            </a:r>
            <a:r>
              <a:rPr lang="cs-CZ" sz="2000" dirty="0">
                <a:cs typeface="Arial" panose="020B0604020202020204" pitchFamily="34" charset="0"/>
              </a:rPr>
              <a:t>(CH</a:t>
            </a:r>
            <a:r>
              <a:rPr lang="cs-CZ" sz="2000" baseline="-25000" dirty="0">
                <a:cs typeface="Arial" panose="020B0604020202020204" pitchFamily="34" charset="0"/>
              </a:rPr>
              <a:t>3</a:t>
            </a:r>
            <a:r>
              <a:rPr lang="cs-CZ" sz="2000" dirty="0">
                <a:cs typeface="Arial" panose="020B0604020202020204" pitchFamily="34" charset="0"/>
              </a:rPr>
              <a:t>COO)</a:t>
            </a:r>
            <a:r>
              <a:rPr lang="cs-CZ" sz="2000" baseline="-25000" dirty="0">
                <a:cs typeface="Arial" panose="020B0604020202020204" pitchFamily="34" charset="0"/>
              </a:rPr>
              <a:t>2</a:t>
            </a:r>
            <a:r>
              <a:rPr lang="cs-CZ" sz="2000" dirty="0">
                <a:cs typeface="Arial" panose="020B0604020202020204" pitchFamily="34" charset="0"/>
              </a:rPr>
              <a:t>·3Cu(AsO</a:t>
            </a:r>
            <a:r>
              <a:rPr lang="cs-CZ" sz="2000" baseline="-25000" dirty="0">
                <a:cs typeface="Arial" panose="020B0604020202020204" pitchFamily="34" charset="0"/>
              </a:rPr>
              <a:t>2</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nebo nejstarší známý syntetický pigment </a:t>
            </a:r>
            <a:r>
              <a:rPr lang="cs-CZ" sz="2000" b="1" dirty="0">
                <a:cs typeface="Arial" panose="020B0604020202020204" pitchFamily="34" charset="0"/>
              </a:rPr>
              <a:t>egyptská modř </a:t>
            </a:r>
            <a:r>
              <a:rPr lang="cs-CZ" sz="2000" dirty="0">
                <a:cs typeface="Arial" panose="020B0604020202020204" pitchFamily="34" charset="0"/>
              </a:rPr>
              <a:t>CuO·SiO</a:t>
            </a:r>
            <a:r>
              <a:rPr lang="cs-CZ" sz="2000" baseline="-25000" dirty="0">
                <a:cs typeface="Arial" panose="020B0604020202020204" pitchFamily="34" charset="0"/>
              </a:rPr>
              <a:t>2</a:t>
            </a:r>
            <a:r>
              <a:rPr lang="cs-CZ" sz="2000" dirty="0">
                <a:cs typeface="Arial" panose="020B0604020202020204" pitchFamily="34" charset="0"/>
              </a:rPr>
              <a:t>·CaO. </a:t>
            </a:r>
            <a:endParaRPr lang="en-US" sz="2000" dirty="0">
              <a:cs typeface="Arial" panose="020B0604020202020204" pitchFamily="34" charset="0"/>
            </a:endParaRPr>
          </a:p>
          <a:p>
            <a:pPr algn="just"/>
            <a:endParaRPr lang="cs-CZ" sz="2000"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en-US" sz="2000" b="1" dirty="0">
              <a:cs typeface="Arial" panose="020B0604020202020204" pitchFamily="34" charset="0"/>
            </a:endParaRPr>
          </a:p>
          <a:p>
            <a:pPr algn="just"/>
            <a:endParaRPr lang="cs-CZ" sz="2000" b="1" dirty="0">
              <a:cs typeface="Arial" panose="020B0604020202020204" pitchFamily="34" charset="0"/>
            </a:endParaRPr>
          </a:p>
          <a:p>
            <a:pPr algn="just"/>
            <a:endParaRPr lang="cs-CZ" sz="2000" b="1" dirty="0">
              <a:cs typeface="Arial" panose="020B0604020202020204" pitchFamily="34" charset="0"/>
            </a:endParaRPr>
          </a:p>
          <a:p>
            <a:pPr algn="just"/>
            <a:endParaRPr lang="cs-CZ" sz="2000" b="1" dirty="0">
              <a:cs typeface="Arial" panose="020B0604020202020204" pitchFamily="34" charset="0"/>
            </a:endParaRPr>
          </a:p>
          <a:p>
            <a:pPr algn="just"/>
            <a:endParaRPr lang="en-US" sz="2000" b="1" dirty="0">
              <a:cs typeface="Arial" panose="020B0604020202020204" pitchFamily="34" charset="0"/>
            </a:endParaRPr>
          </a:p>
          <a:p>
            <a:pPr algn="just"/>
            <a:endParaRPr lang="en-US" sz="800" b="1" dirty="0">
              <a:cs typeface="Arial" panose="020B0604020202020204" pitchFamily="34" charset="0"/>
            </a:endParaRPr>
          </a:p>
          <a:p>
            <a:pPr algn="just"/>
            <a:r>
              <a:rPr lang="cs-CZ" sz="2000" b="1" dirty="0">
                <a:cs typeface="Arial" panose="020B0604020202020204" pitchFamily="34" charset="0"/>
              </a:rPr>
              <a:t>  Hydroxid </a:t>
            </a:r>
            <a:r>
              <a:rPr lang="cs-CZ" sz="2000" b="1" dirty="0" err="1">
                <a:cs typeface="Arial" panose="020B0604020202020204" pitchFamily="34" charset="0"/>
              </a:rPr>
              <a:t>tetraamin</a:t>
            </a:r>
            <a:r>
              <a:rPr lang="cs-CZ" sz="2000" b="1" dirty="0">
                <a:cs typeface="Arial" panose="020B0604020202020204" pitchFamily="34" charset="0"/>
              </a:rPr>
              <a:t>-měďnatý </a:t>
            </a:r>
            <a:r>
              <a:rPr lang="cs-CZ" sz="2000" dirty="0">
                <a:cs typeface="Arial" panose="020B0604020202020204" pitchFamily="34" charset="0"/>
              </a:rPr>
              <a:t>[</a:t>
            </a:r>
            <a:r>
              <a:rPr lang="cs-CZ" sz="2000" dirty="0" err="1">
                <a:cs typeface="Arial" panose="020B0604020202020204" pitchFamily="34" charset="0"/>
              </a:rPr>
              <a:t>Cu</a:t>
            </a:r>
            <a:r>
              <a:rPr lang="cs-CZ" sz="2000" dirty="0">
                <a:cs typeface="Arial" panose="020B0604020202020204" pitchFamily="34" charset="0"/>
              </a:rPr>
              <a:t>(NH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4</a:t>
            </a:r>
            <a:r>
              <a:rPr lang="cs-CZ" sz="2000" dirty="0">
                <a:cs typeface="Arial" panose="020B0604020202020204" pitchFamily="34" charset="0"/>
              </a:rPr>
              <a:t>](OH)</a:t>
            </a:r>
            <a:r>
              <a:rPr lang="cs-CZ" sz="2000" baseline="-25000" dirty="0">
                <a:cs typeface="Arial" panose="020B0604020202020204" pitchFamily="34" charset="0"/>
              </a:rPr>
              <a:t>2</a:t>
            </a:r>
            <a:r>
              <a:rPr lang="cs-CZ" sz="2000" dirty="0">
                <a:cs typeface="Arial" panose="020B0604020202020204" pitchFamily="34" charset="0"/>
              </a:rPr>
              <a:t> </a:t>
            </a:r>
            <a:r>
              <a:rPr lang="cs-CZ" sz="2000" i="1" dirty="0">
                <a:cs typeface="Arial" panose="020B0604020202020204" pitchFamily="34" charset="0"/>
              </a:rPr>
              <a:t>(</a:t>
            </a:r>
            <a:r>
              <a:rPr lang="cs-CZ" sz="2000" i="1" dirty="0" err="1">
                <a:cs typeface="Arial" panose="020B0604020202020204" pitchFamily="34" charset="0"/>
              </a:rPr>
              <a:t>Schweizerovo</a:t>
            </a:r>
            <a:r>
              <a:rPr lang="cs-CZ" sz="2000" i="1" dirty="0">
                <a:cs typeface="Arial" panose="020B0604020202020204" pitchFamily="34" charset="0"/>
              </a:rPr>
              <a:t> činidlo)</a:t>
            </a:r>
            <a:r>
              <a:rPr lang="cs-CZ" sz="2000" dirty="0">
                <a:cs typeface="Arial" panose="020B0604020202020204" pitchFamily="34" charset="0"/>
              </a:rPr>
              <a:t> se požívá jako rozpouštědlo celulózy při výrobě umělého hedvábí a celofánu. </a:t>
            </a:r>
            <a:endParaRPr lang="en-US" sz="2000" dirty="0">
              <a:cs typeface="Arial" panose="020B0604020202020204" pitchFamily="34" charset="0"/>
            </a:endParaRPr>
          </a:p>
          <a:p>
            <a:pPr algn="just"/>
            <a:endParaRPr lang="en-US" sz="800" dirty="0">
              <a:cs typeface="Arial" panose="020B0604020202020204" pitchFamily="34" charset="0"/>
            </a:endParaRPr>
          </a:p>
          <a:p>
            <a:pPr algn="just"/>
            <a:r>
              <a:rPr lang="cs-CZ" sz="2000" dirty="0">
                <a:cs typeface="Arial" panose="020B0604020202020204" pitchFamily="34" charset="0"/>
              </a:rPr>
              <a:t>Výbušný </a:t>
            </a:r>
            <a:r>
              <a:rPr lang="cs-CZ" sz="2000" b="1" dirty="0">
                <a:cs typeface="Arial" panose="020B0604020202020204" pitchFamily="34" charset="0"/>
              </a:rPr>
              <a:t>acetylid měďný </a:t>
            </a:r>
            <a:r>
              <a:rPr lang="cs-CZ" sz="2000" dirty="0">
                <a:cs typeface="Arial" panose="020B0604020202020204" pitchFamily="34" charset="0"/>
              </a:rPr>
              <a:t>Cu</a:t>
            </a:r>
            <a:r>
              <a:rPr lang="cs-CZ" sz="2000" baseline="-25000" dirty="0">
                <a:cs typeface="Arial" panose="020B0604020202020204" pitchFamily="34" charset="0"/>
              </a:rPr>
              <a:t>2</a:t>
            </a:r>
            <a:r>
              <a:rPr lang="cs-CZ" sz="2000" dirty="0">
                <a:cs typeface="Arial" panose="020B0604020202020204" pitchFamily="34" charset="0"/>
              </a:rPr>
              <a:t>C</a:t>
            </a:r>
            <a:r>
              <a:rPr lang="cs-CZ" sz="2000" baseline="-25000" dirty="0">
                <a:cs typeface="Arial" panose="020B0604020202020204" pitchFamily="34" charset="0"/>
              </a:rPr>
              <a:t>2</a:t>
            </a:r>
            <a:r>
              <a:rPr lang="cs-CZ" sz="2000" dirty="0">
                <a:cs typeface="Arial" panose="020B0604020202020204" pitchFamily="34" charset="0"/>
              </a:rPr>
              <a:t> se používá k výrobě rozbušek.</a:t>
            </a:r>
          </a:p>
        </p:txBody>
      </p:sp>
      <p:pic>
        <p:nvPicPr>
          <p:cNvPr id="3074" name="Picture 2" descr="Egyptian Blue - The Oldest Known Artificial Pigment ...">
            <a:extLst>
              <a:ext uri="{FF2B5EF4-FFF2-40B4-BE49-F238E27FC236}">
                <a16:creationId xmlns:a16="http://schemas.microsoft.com/office/drawing/2014/main" id="{1094A02B-9302-47C0-929A-C86544A50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555" y="2950060"/>
            <a:ext cx="3820044" cy="20437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lue Verditer | KREMER-made and historic Pigments ...">
            <a:extLst>
              <a:ext uri="{FF2B5EF4-FFF2-40B4-BE49-F238E27FC236}">
                <a16:creationId xmlns:a16="http://schemas.microsoft.com/office/drawing/2014/main" id="{6649D28E-DAC4-4D58-8FF3-6EEB02CEAB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437" y="3276600"/>
            <a:ext cx="2741769" cy="182403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C668E804-BD4C-4615-9E92-714541C3B045}"/>
              </a:ext>
            </a:extLst>
          </p:cNvPr>
          <p:cNvSpPr txBox="1"/>
          <p:nvPr/>
        </p:nvSpPr>
        <p:spPr>
          <a:xfrm>
            <a:off x="3117854" y="4655230"/>
            <a:ext cx="1528281"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modrý </a:t>
            </a:r>
            <a:r>
              <a:rPr lang="cs-CZ" sz="1600" dirty="0" err="1">
                <a:latin typeface="Arial" panose="020B0604020202020204" pitchFamily="34" charset="0"/>
                <a:cs typeface="Arial" panose="020B0604020202020204" pitchFamily="34" charset="0"/>
              </a:rPr>
              <a:t>verditer</a:t>
            </a:r>
            <a:r>
              <a:rPr lang="cs-CZ" sz="1600" dirty="0">
                <a:latin typeface="Arial" panose="020B0604020202020204" pitchFamily="34" charset="0"/>
                <a:cs typeface="Arial" panose="020B0604020202020204" pitchFamily="34" charset="0"/>
              </a:rPr>
              <a:t> </a:t>
            </a:r>
            <a:endParaRPr lang="cs-CZ" sz="1600" dirty="0"/>
          </a:p>
        </p:txBody>
      </p:sp>
      <p:sp>
        <p:nvSpPr>
          <p:cNvPr id="10" name="TextovéPole 9">
            <a:extLst>
              <a:ext uri="{FF2B5EF4-FFF2-40B4-BE49-F238E27FC236}">
                <a16:creationId xmlns:a16="http://schemas.microsoft.com/office/drawing/2014/main" id="{C31AA054-4143-413B-9B7F-088C390EAECF}"/>
              </a:ext>
            </a:extLst>
          </p:cNvPr>
          <p:cNvSpPr txBox="1"/>
          <p:nvPr/>
        </p:nvSpPr>
        <p:spPr>
          <a:xfrm>
            <a:off x="3628685" y="3323242"/>
            <a:ext cx="1810429"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egyptská modř </a:t>
            </a:r>
            <a:endParaRPr lang="cs-CZ" sz="1600" dirty="0"/>
          </a:p>
        </p:txBody>
      </p:sp>
    </p:spTree>
    <p:extLst>
      <p:ext uri="{BB962C8B-B14F-4D97-AF65-F5344CB8AC3E}">
        <p14:creationId xmlns:p14="http://schemas.microsoft.com/office/powerpoint/2010/main" val="2445879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228600"/>
            <a:ext cx="8839200" cy="1323439"/>
          </a:xfrm>
          <a:prstGeom prst="rect">
            <a:avLst/>
          </a:prstGeom>
        </p:spPr>
        <p:txBody>
          <a:bodyPr wrap="square">
            <a:spAutoFit/>
          </a:bodyPr>
          <a:lstStyle/>
          <a:p>
            <a:pPr algn="just"/>
            <a:r>
              <a:rPr lang="cs-CZ" sz="2000" b="1" dirty="0">
                <a:cs typeface="Arial" panose="020B0604020202020204" pitchFamily="34" charset="0"/>
              </a:rPr>
              <a:t>Oxid měďnatý </a:t>
            </a:r>
            <a:r>
              <a:rPr lang="cs-CZ" sz="2000" dirty="0" err="1">
                <a:cs typeface="Arial" panose="020B0604020202020204" pitchFamily="34" charset="0"/>
              </a:rPr>
              <a:t>CuO</a:t>
            </a:r>
            <a:r>
              <a:rPr lang="cs-CZ" sz="2000" dirty="0">
                <a:cs typeface="Arial" panose="020B0604020202020204" pitchFamily="34" charset="0"/>
              </a:rPr>
              <a:t> se používá k barvení skla a smaltů na zeleno, modro nebo červeno a v keramickém průmyslu k přípravě emailů pro zdobení keramiky. Dále se ho využívá v </a:t>
            </a:r>
            <a:r>
              <a:rPr lang="cs-CZ" sz="2000" dirty="0" err="1">
                <a:cs typeface="Arial" panose="020B0604020202020204" pitchFamily="34" charset="0"/>
              </a:rPr>
              <a:t>kupronových</a:t>
            </a:r>
            <a:r>
              <a:rPr lang="cs-CZ" sz="2000" dirty="0">
                <a:cs typeface="Arial" panose="020B0604020202020204" pitchFamily="34" charset="0"/>
              </a:rPr>
              <a:t> článcích jako depolarizátor, v organické elementární analýze jako oxidační činidlo a v lékařství se používá v mastech. </a:t>
            </a:r>
          </a:p>
        </p:txBody>
      </p:sp>
      <p:pic>
        <p:nvPicPr>
          <p:cNvPr id="3" name="Obrázek 2">
            <a:extLst>
              <a:ext uri="{FF2B5EF4-FFF2-40B4-BE49-F238E27FC236}">
                <a16:creationId xmlns:a16="http://schemas.microsoft.com/office/drawing/2014/main" id="{C4FDD2C1-E890-4D14-BFFF-755BC866ACD3}"/>
              </a:ext>
            </a:extLst>
          </p:cNvPr>
          <p:cNvPicPr>
            <a:picLocks noChangeAspect="1"/>
          </p:cNvPicPr>
          <p:nvPr/>
        </p:nvPicPr>
        <p:blipFill>
          <a:blip r:embed="rId2"/>
          <a:stretch>
            <a:fillRect/>
          </a:stretch>
        </p:blipFill>
        <p:spPr>
          <a:xfrm>
            <a:off x="4800599" y="1600200"/>
            <a:ext cx="4080387" cy="1828800"/>
          </a:xfrm>
          <a:prstGeom prst="rect">
            <a:avLst/>
          </a:prstGeom>
        </p:spPr>
      </p:pic>
      <p:sp>
        <p:nvSpPr>
          <p:cNvPr id="6" name="TextovéPole 5">
            <a:extLst>
              <a:ext uri="{FF2B5EF4-FFF2-40B4-BE49-F238E27FC236}">
                <a16:creationId xmlns:a16="http://schemas.microsoft.com/office/drawing/2014/main" id="{0C752E0E-37AE-4D54-988A-7847AE615F2B}"/>
              </a:ext>
            </a:extLst>
          </p:cNvPr>
          <p:cNvSpPr txBox="1"/>
          <p:nvPr/>
        </p:nvSpPr>
        <p:spPr>
          <a:xfrm>
            <a:off x="152400" y="1983075"/>
            <a:ext cx="4080388" cy="1323439"/>
          </a:xfrm>
          <a:prstGeom prst="rect">
            <a:avLst/>
          </a:prstGeom>
          <a:noFill/>
        </p:spPr>
        <p:txBody>
          <a:bodyPr wrap="square">
            <a:spAutoFit/>
          </a:bodyPr>
          <a:lstStyle/>
          <a:p>
            <a:pPr algn="just"/>
            <a:r>
              <a:rPr lang="cs-CZ" sz="2000" b="1" i="1" dirty="0" err="1">
                <a:cs typeface="Arial" panose="020B0604020202020204" pitchFamily="34" charset="0"/>
              </a:rPr>
              <a:t>Beilsteinova</a:t>
            </a:r>
            <a:r>
              <a:rPr lang="cs-CZ" sz="2000" b="1" i="1" dirty="0">
                <a:cs typeface="Arial" panose="020B0604020202020204" pitchFamily="34" charset="0"/>
              </a:rPr>
              <a:t> zkouška. </a:t>
            </a:r>
            <a:r>
              <a:rPr lang="cs-CZ" sz="2000" dirty="0">
                <a:cs typeface="Arial" panose="020B0604020202020204" pitchFamily="34" charset="0"/>
              </a:rPr>
              <a:t>Termický rozklad organických látek za přítomnosti </a:t>
            </a:r>
            <a:r>
              <a:rPr lang="cs-CZ" sz="2000" dirty="0" err="1">
                <a:cs typeface="Arial" panose="020B0604020202020204" pitchFamily="34" charset="0"/>
              </a:rPr>
              <a:t>CuO</a:t>
            </a:r>
            <a:r>
              <a:rPr lang="cs-CZ" sz="2000" dirty="0">
                <a:cs typeface="Arial" panose="020B0604020202020204" pitchFamily="34" charset="0"/>
              </a:rPr>
              <a:t> slouží k důkazu halogenů. </a:t>
            </a:r>
          </a:p>
        </p:txBody>
      </p:sp>
      <p:pic>
        <p:nvPicPr>
          <p:cNvPr id="7" name="Picture 6" descr="Print page">
            <a:extLst>
              <a:ext uri="{FF2B5EF4-FFF2-40B4-BE49-F238E27FC236}">
                <a16:creationId xmlns:a16="http://schemas.microsoft.com/office/drawing/2014/main" id="{3C8120E6-2D1D-4BFB-9811-B84801FFE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399" y="4903933"/>
            <a:ext cx="2286000" cy="1687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C395702B-47B3-42A2-892C-87AC9ABFA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56" y="4945925"/>
            <a:ext cx="2167844" cy="177040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5A0FF7E5-3F3A-4C5A-8118-12387441DD82}"/>
              </a:ext>
            </a:extLst>
          </p:cNvPr>
          <p:cNvSpPr txBox="1"/>
          <p:nvPr/>
        </p:nvSpPr>
        <p:spPr>
          <a:xfrm>
            <a:off x="96520" y="3551487"/>
            <a:ext cx="8950960" cy="1323439"/>
          </a:xfrm>
          <a:prstGeom prst="rect">
            <a:avLst/>
          </a:prstGeom>
          <a:noFill/>
        </p:spPr>
        <p:txBody>
          <a:bodyPr wrap="square">
            <a:spAutoFit/>
          </a:bodyPr>
          <a:lstStyle/>
          <a:p>
            <a:pPr algn="just"/>
            <a:r>
              <a:rPr lang="cs-CZ" sz="2000" b="1" dirty="0" err="1">
                <a:cs typeface="Arial" panose="020B0604020202020204" pitchFamily="34" charset="0"/>
              </a:rPr>
              <a:t>Biuretová</a:t>
            </a:r>
            <a:r>
              <a:rPr lang="cs-CZ" sz="2000" b="1" dirty="0">
                <a:cs typeface="Arial" panose="020B0604020202020204" pitchFamily="34" charset="0"/>
              </a:rPr>
              <a:t> reakce</a:t>
            </a:r>
            <a:r>
              <a:rPr lang="cs-CZ" sz="2000" dirty="0">
                <a:cs typeface="Arial" panose="020B0604020202020204" pitchFamily="34" charset="0"/>
              </a:rPr>
              <a:t>. V alkalickém prostředí v přítomnosti měďnatých solí dávají bílkoviny fialové zbarvení. Reakci obecně poskytují látky obsahující v molekule alespoň dvě peptidové vazby (-CO-NH-) nebo dvě skupiny -CO-NH</a:t>
            </a:r>
            <a:r>
              <a:rPr lang="cs-CZ" sz="2000" baseline="-25000" dirty="0">
                <a:cs typeface="Arial" panose="020B0604020202020204" pitchFamily="34" charset="0"/>
              </a:rPr>
              <a:t>2</a:t>
            </a:r>
            <a:r>
              <a:rPr lang="cs-CZ" sz="2000" dirty="0">
                <a:cs typeface="Arial" panose="020B0604020202020204" pitchFamily="34" charset="0"/>
              </a:rPr>
              <a:t>. Reakce tedy není specifická pouze pro bílkoviny.</a:t>
            </a:r>
          </a:p>
        </p:txBody>
      </p:sp>
      <p:pic>
        <p:nvPicPr>
          <p:cNvPr id="10" name="Picture 8" descr="Chemistry of Protein Assays | Thermo Fisher Scientific - US">
            <a:extLst>
              <a:ext uri="{FF2B5EF4-FFF2-40B4-BE49-F238E27FC236}">
                <a16:creationId xmlns:a16="http://schemas.microsoft.com/office/drawing/2014/main" id="{30E03159-F266-49C7-916C-B41C80A95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3132" y="4774915"/>
            <a:ext cx="3257735" cy="2022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431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B17C044-B93A-4EF7-9F99-B67CF7946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09" y="4104227"/>
            <a:ext cx="3367891" cy="2547235"/>
          </a:xfrm>
          <a:prstGeom prst="rect">
            <a:avLst/>
          </a:prstGeom>
        </p:spPr>
      </p:pic>
      <p:pic>
        <p:nvPicPr>
          <p:cNvPr id="6" name="Obrázek 5" descr="Obsah obrázku text&#10;&#10;Popis byl vytvořen automaticky">
            <a:extLst>
              <a:ext uri="{FF2B5EF4-FFF2-40B4-BE49-F238E27FC236}">
                <a16:creationId xmlns:a16="http://schemas.microsoft.com/office/drawing/2014/main" id="{A448554B-222F-4A36-A466-D665FBF0B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118" y="3784214"/>
            <a:ext cx="4628960" cy="2990682"/>
          </a:xfrm>
          <a:prstGeom prst="rect">
            <a:avLst/>
          </a:prstGeom>
        </p:spPr>
      </p:pic>
      <p:sp>
        <p:nvSpPr>
          <p:cNvPr id="8" name="TextovéPole 7">
            <a:extLst>
              <a:ext uri="{FF2B5EF4-FFF2-40B4-BE49-F238E27FC236}">
                <a16:creationId xmlns:a16="http://schemas.microsoft.com/office/drawing/2014/main" id="{66A6EEA2-0DB1-49C9-BB92-7091E484543A}"/>
              </a:ext>
            </a:extLst>
          </p:cNvPr>
          <p:cNvSpPr txBox="1"/>
          <p:nvPr/>
        </p:nvSpPr>
        <p:spPr>
          <a:xfrm>
            <a:off x="152400" y="203537"/>
            <a:ext cx="8896380" cy="1015663"/>
          </a:xfrm>
          <a:prstGeom prst="rect">
            <a:avLst/>
          </a:prstGeom>
          <a:noFill/>
        </p:spPr>
        <p:txBody>
          <a:bodyPr wrap="square">
            <a:spAutoFit/>
          </a:bodyPr>
          <a:lstStyle/>
          <a:p>
            <a:pPr algn="just"/>
            <a:r>
              <a:rPr lang="cs-CZ" sz="2000" dirty="0">
                <a:cs typeface="Arial" panose="020B0604020202020204" pitchFamily="34" charset="0"/>
              </a:rPr>
              <a:t>Kromě toho je měď centrálním kovem organokovové sloučeniny </a:t>
            </a:r>
            <a:r>
              <a:rPr lang="cs-CZ" sz="2000" b="1" dirty="0">
                <a:cs typeface="Arial" panose="020B0604020202020204" pitchFamily="34" charset="0"/>
              </a:rPr>
              <a:t>hemocyaninu</a:t>
            </a:r>
            <a:r>
              <a:rPr lang="cs-CZ" sz="2000" dirty="0">
                <a:cs typeface="Arial" panose="020B0604020202020204" pitchFamily="34" charset="0"/>
              </a:rPr>
              <a:t>, který u měkkýšů a některých členovců (např. krabů funguje jako přenašeč kyslíku – analogie k hemoglobinu u teplokrevných živočichů. </a:t>
            </a:r>
          </a:p>
        </p:txBody>
      </p:sp>
      <p:pic>
        <p:nvPicPr>
          <p:cNvPr id="2058" name="Picture 10" descr="Quelles sont les différentes couleurs du sang dans le ...">
            <a:extLst>
              <a:ext uri="{FF2B5EF4-FFF2-40B4-BE49-F238E27FC236}">
                <a16:creationId xmlns:a16="http://schemas.microsoft.com/office/drawing/2014/main" id="{8189759D-F043-4C2B-A93E-A23368516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602" y="1486242"/>
            <a:ext cx="3219600" cy="21329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olkhaler i stærk tilbagegang">
            <a:extLst>
              <a:ext uri="{FF2B5EF4-FFF2-40B4-BE49-F238E27FC236}">
                <a16:creationId xmlns:a16="http://schemas.microsoft.com/office/drawing/2014/main" id="{7F9C0807-317D-4BD4-83AD-34CEB4601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86242"/>
            <a:ext cx="2622524" cy="213298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ULg Bicentenaire - Biograpghie Léon Fredericq">
            <a:extLst>
              <a:ext uri="{FF2B5EF4-FFF2-40B4-BE49-F238E27FC236}">
                <a16:creationId xmlns:a16="http://schemas.microsoft.com/office/drawing/2014/main" id="{BBA4A115-B350-4ABD-AB12-F29069A367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9680" y="1584104"/>
            <a:ext cx="2572158" cy="171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514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8915400" cy="6370975"/>
          </a:xfrm>
          <a:prstGeom prst="rect">
            <a:avLst/>
          </a:prstGeom>
        </p:spPr>
        <p:txBody>
          <a:bodyPr wrap="square">
            <a:spAutoFit/>
          </a:bodyPr>
          <a:lstStyle/>
          <a:p>
            <a:pPr algn="ctr"/>
            <a:r>
              <a:rPr lang="cs-CZ" sz="2800" b="1" dirty="0">
                <a:cs typeface="Arial" panose="020B0604020202020204" pitchFamily="34" charset="0"/>
              </a:rPr>
              <a:t>Stříbro</a:t>
            </a:r>
            <a:r>
              <a:rPr lang="cs-CZ" sz="28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 bílý, měkký a velmi tažný lesklý kov, krystaluje v tetragonální soustavě. Stříbro přímo reaguje s halogeny, sirovodíkem a rtutí. Rozpouští se bez vývoje vodíku v koncentrovaných kyselinách dusičné a sírové a v roztocích alkalických kyanidů (</a:t>
            </a:r>
            <a:r>
              <a:rPr lang="cs-CZ" sz="2000" i="1" dirty="0">
                <a:cs typeface="Arial" panose="020B0604020202020204" pitchFamily="34" charset="0"/>
              </a:rPr>
              <a:t>za přítomnosti vzduchu nebo peroxidu kyslíku</a:t>
            </a:r>
            <a:r>
              <a:rPr lang="cs-CZ" sz="2000" dirty="0">
                <a:cs typeface="Arial" panose="020B0604020202020204" pitchFamily="34" charset="0"/>
              </a:rPr>
              <a:t>):</a:t>
            </a:r>
          </a:p>
          <a:p>
            <a:pPr algn="ctr"/>
            <a:r>
              <a:rPr lang="cs-CZ" sz="2000" dirty="0">
                <a:cs typeface="Arial" panose="020B0604020202020204" pitchFamily="34" charset="0"/>
              </a:rPr>
              <a:t>3Ag + 4HNO</a:t>
            </a:r>
            <a:r>
              <a:rPr lang="cs-CZ" sz="2000" baseline="-25000" dirty="0">
                <a:cs typeface="Arial" panose="020B0604020202020204" pitchFamily="34" charset="0"/>
              </a:rPr>
              <a:t>3</a:t>
            </a:r>
            <a:r>
              <a:rPr lang="cs-CZ" sz="2000" dirty="0">
                <a:cs typeface="Arial" panose="020B0604020202020204" pitchFamily="34" charset="0"/>
              </a:rPr>
              <a:t> → 3AgNO</a:t>
            </a:r>
            <a:r>
              <a:rPr lang="cs-CZ" sz="2000" baseline="-25000" dirty="0">
                <a:cs typeface="Arial" panose="020B0604020202020204" pitchFamily="34" charset="0"/>
              </a:rPr>
              <a:t>3</a:t>
            </a:r>
            <a:r>
              <a:rPr lang="cs-CZ" sz="2000" dirty="0">
                <a:cs typeface="Arial" panose="020B0604020202020204" pitchFamily="34" charset="0"/>
              </a:rPr>
              <a:t> + NO + 2H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2Ag + 2H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Ag</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SO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4Ag + 8KCN + 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 → 4K[</a:t>
            </a:r>
            <a:r>
              <a:rPr lang="cs-CZ" sz="2000" dirty="0" err="1">
                <a:cs typeface="Arial" panose="020B0604020202020204" pitchFamily="34" charset="0"/>
              </a:rPr>
              <a:t>Ag</a:t>
            </a:r>
            <a:r>
              <a:rPr lang="cs-CZ" sz="2000" dirty="0">
                <a:cs typeface="Arial" panose="020B0604020202020204" pitchFamily="34" charset="0"/>
              </a:rPr>
              <a:t>(CN)</a:t>
            </a:r>
            <a:r>
              <a:rPr lang="cs-CZ" sz="2000" baseline="-25000" dirty="0">
                <a:cs typeface="Arial" panose="020B0604020202020204" pitchFamily="34" charset="0"/>
              </a:rPr>
              <a:t>2</a:t>
            </a:r>
            <a:r>
              <a:rPr lang="cs-CZ" sz="2000" dirty="0">
                <a:cs typeface="Arial" panose="020B0604020202020204" pitchFamily="34" charset="0"/>
              </a:rPr>
              <a:t>] + 4KOH</a:t>
            </a:r>
          </a:p>
          <a:p>
            <a:pPr algn="just"/>
            <a:r>
              <a:rPr lang="cs-CZ" sz="2000" dirty="0">
                <a:cs typeface="Arial" panose="020B0604020202020204" pitchFamily="34" charset="0"/>
              </a:rPr>
              <a:t>Na suchém čistém vzduchu je stříbro neomezeně stálé. </a:t>
            </a:r>
            <a:r>
              <a:rPr lang="cs-CZ" sz="2000" u="sng" dirty="0">
                <a:cs typeface="Arial" panose="020B0604020202020204" pitchFamily="34" charset="0"/>
              </a:rPr>
              <a:t>Stačí však i velmi nízké množství sulfanu (sirovodíku) H</a:t>
            </a:r>
            <a:r>
              <a:rPr lang="cs-CZ" sz="2000" u="sng" baseline="-25000" dirty="0">
                <a:cs typeface="Arial" panose="020B0604020202020204" pitchFamily="34" charset="0"/>
              </a:rPr>
              <a:t>2</a:t>
            </a:r>
            <a:r>
              <a:rPr lang="cs-CZ" sz="2000" u="sng" dirty="0">
                <a:cs typeface="Arial" panose="020B0604020202020204" pitchFamily="34" charset="0"/>
              </a:rPr>
              <a:t>S, aby stříbro začalo černat, protože na jeho povrchu vzniká vrstva sulfidu stříbrného Ag</a:t>
            </a:r>
            <a:r>
              <a:rPr lang="cs-CZ" sz="2000" u="sng" baseline="-25000" dirty="0">
                <a:cs typeface="Arial" panose="020B0604020202020204" pitchFamily="34" charset="0"/>
              </a:rPr>
              <a:t>2</a:t>
            </a:r>
            <a:r>
              <a:rPr lang="cs-CZ" sz="2000" u="sng" dirty="0">
                <a:cs typeface="Arial" panose="020B0604020202020204" pitchFamily="34" charset="0"/>
              </a:rPr>
              <a:t>S</a:t>
            </a:r>
            <a:r>
              <a:rPr lang="cs-CZ" sz="2000" dirty="0">
                <a:cs typeface="Arial" panose="020B0604020202020204" pitchFamily="34" charset="0"/>
              </a:rPr>
              <a:t>. </a:t>
            </a:r>
          </a:p>
          <a:p>
            <a:pPr algn="just"/>
            <a:r>
              <a:rPr lang="cs-CZ" sz="2000" dirty="0">
                <a:cs typeface="Arial" panose="020B0604020202020204" pitchFamily="34" charset="0"/>
              </a:rPr>
              <a:t>   Tvoří velkou řadu koordinačních sloučenin. Ve svých sloučeninách vystupuje stříbro </a:t>
            </a:r>
            <a:r>
              <a:rPr lang="en-US" sz="2000" u="sng" dirty="0" err="1">
                <a:cs typeface="Arial" panose="020B0604020202020204" pitchFamily="34" charset="0"/>
              </a:rPr>
              <a:t>zpravidla</a:t>
            </a:r>
            <a:r>
              <a:rPr lang="cs-CZ" sz="2000" u="sng" dirty="0">
                <a:cs typeface="Arial" panose="020B0604020202020204" pitchFamily="34" charset="0"/>
              </a:rPr>
              <a:t> </a:t>
            </a:r>
            <a:r>
              <a:rPr lang="en-US" sz="2000" u="sng" dirty="0">
                <a:cs typeface="Arial" panose="020B0604020202020204" pitchFamily="34" charset="0"/>
              </a:rPr>
              <a:t>s</a:t>
            </a:r>
            <a:r>
              <a:rPr lang="cs-CZ" sz="2000" u="sng" dirty="0">
                <a:cs typeface="Arial" panose="020B0604020202020204" pitchFamily="34" charset="0"/>
              </a:rPr>
              <a:t> oxidačním čísle</a:t>
            </a:r>
            <a:r>
              <a:rPr lang="en-US" sz="2000" u="sng" dirty="0">
                <a:cs typeface="Arial" panose="020B0604020202020204" pitchFamily="34" charset="0"/>
              </a:rPr>
              <a:t>m</a:t>
            </a:r>
            <a:r>
              <a:rPr lang="cs-CZ" sz="2000" u="sng" dirty="0">
                <a:cs typeface="Arial" panose="020B0604020202020204" pitchFamily="34" charset="0"/>
              </a:rPr>
              <a:t> I</a:t>
            </a:r>
            <a:r>
              <a:rPr lang="cs-CZ" sz="2000" dirty="0">
                <a:cs typeface="Arial" panose="020B0604020202020204" pitchFamily="34" charset="0"/>
              </a:rPr>
              <a:t>, </a:t>
            </a:r>
            <a:r>
              <a:rPr lang="cs-CZ" sz="2000" u="sng" dirty="0">
                <a:cs typeface="Arial" panose="020B0604020202020204" pitchFamily="34" charset="0"/>
              </a:rPr>
              <a:t>ostatní </a:t>
            </a:r>
            <a:r>
              <a:rPr lang="cs-CZ" sz="2000" u="sng" dirty="0" err="1">
                <a:cs typeface="Arial" panose="020B0604020202020204" pitchFamily="34" charset="0"/>
              </a:rPr>
              <a:t>ox</a:t>
            </a:r>
            <a:r>
              <a:rPr lang="cs-CZ" sz="2000" u="sng" dirty="0">
                <a:cs typeface="Arial" panose="020B0604020202020204" pitchFamily="34" charset="0"/>
              </a:rPr>
              <a:t>. stavy jsou méně obvyklé</a:t>
            </a:r>
            <a:r>
              <a:rPr lang="cs-CZ" sz="2000" dirty="0">
                <a:cs typeface="Arial" panose="020B0604020202020204" pitchFamily="34" charset="0"/>
              </a:rPr>
              <a:t>. Dvoumocné stříbro se vyskytuje pouze v oxidu stříbrnatém Ag</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2</a:t>
            </a:r>
            <a:r>
              <a:rPr lang="cs-CZ" sz="2000" dirty="0">
                <a:cs typeface="Arial" panose="020B0604020202020204" pitchFamily="34" charset="0"/>
              </a:rPr>
              <a:t> a fluoridu stříbrnatém AgF</a:t>
            </a:r>
            <a:r>
              <a:rPr lang="cs-CZ" sz="2000" baseline="-25000" dirty="0">
                <a:cs typeface="Arial" panose="020B0604020202020204" pitchFamily="34" charset="0"/>
              </a:rPr>
              <a:t>2</a:t>
            </a:r>
            <a:r>
              <a:rPr lang="cs-CZ" sz="2000" dirty="0">
                <a:cs typeface="Arial" panose="020B0604020202020204" pitchFamily="34" charset="0"/>
              </a:rPr>
              <a:t>, trojmocné stříbro je známé např. v </a:t>
            </a:r>
            <a:r>
              <a:rPr lang="cs-CZ" sz="2000" dirty="0" err="1">
                <a:cs typeface="Arial" panose="020B0604020202020204" pitchFamily="34" charset="0"/>
              </a:rPr>
              <a:t>tetrafluorostříbřitanu</a:t>
            </a:r>
            <a:r>
              <a:rPr lang="cs-CZ" sz="2000" dirty="0">
                <a:cs typeface="Arial" panose="020B0604020202020204" pitchFamily="34" charset="0"/>
              </a:rPr>
              <a:t> draselném K[AgF</a:t>
            </a:r>
            <a:r>
              <a:rPr lang="cs-CZ" sz="2000" baseline="-25000" dirty="0">
                <a:cs typeface="Arial" panose="020B0604020202020204" pitchFamily="34" charset="0"/>
              </a:rPr>
              <a:t>4</a:t>
            </a:r>
            <a:r>
              <a:rPr lang="cs-CZ" sz="2000" dirty="0">
                <a:cs typeface="Arial" panose="020B0604020202020204" pitchFamily="34" charset="0"/>
              </a:rPr>
              <a:t>] nebo v komplexní sloučenině Na</a:t>
            </a:r>
            <a:r>
              <a:rPr lang="cs-CZ" sz="2000" baseline="-25000" dirty="0">
                <a:cs typeface="Arial" panose="020B0604020202020204" pitchFamily="34" charset="0"/>
              </a:rPr>
              <a:t>6</a:t>
            </a:r>
            <a:r>
              <a:rPr lang="cs-CZ" sz="2000" dirty="0">
                <a:cs typeface="Arial" panose="020B0604020202020204" pitchFamily="34" charset="0"/>
              </a:rPr>
              <a:t>H</a:t>
            </a:r>
            <a:r>
              <a:rPr lang="cs-CZ" sz="2000" baseline="-25000" dirty="0">
                <a:cs typeface="Arial" panose="020B0604020202020204" pitchFamily="34" charset="0"/>
              </a:rPr>
              <a:t>3</a:t>
            </a:r>
            <a:r>
              <a:rPr lang="cs-CZ" sz="2000" dirty="0">
                <a:cs typeface="Arial" panose="020B0604020202020204" pitchFamily="34" charset="0"/>
              </a:rPr>
              <a:t>[</a:t>
            </a:r>
            <a:r>
              <a:rPr lang="cs-CZ" sz="2000" dirty="0" err="1">
                <a:cs typeface="Arial" panose="020B0604020202020204" pitchFamily="34" charset="0"/>
              </a:rPr>
              <a:t>Ag</a:t>
            </a:r>
            <a:r>
              <a:rPr lang="cs-CZ" sz="2000" dirty="0">
                <a:cs typeface="Arial" panose="020B0604020202020204" pitchFamily="34" charset="0"/>
              </a:rPr>
              <a:t>(TeO</a:t>
            </a:r>
            <a:r>
              <a:rPr lang="cs-CZ" sz="2000" baseline="-25000" dirty="0">
                <a:cs typeface="Arial" panose="020B0604020202020204" pitchFamily="34" charset="0"/>
              </a:rPr>
              <a:t>6</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a:t>
            </a:r>
          </a:p>
          <a:p>
            <a:pPr algn="just"/>
            <a:r>
              <a:rPr lang="cs-CZ" sz="2000" dirty="0">
                <a:cs typeface="Arial" panose="020B0604020202020204" pitchFamily="34" charset="0"/>
              </a:rPr>
              <a:t>  Naprostá většina solí stříbra je ve vodě nerozpustná, výjimku tvoří dobře rozpustný dusičnan stříbrný AgNO</a:t>
            </a:r>
            <a:r>
              <a:rPr lang="cs-CZ" sz="2000" baseline="-25000" dirty="0">
                <a:cs typeface="Arial" panose="020B0604020202020204" pitchFamily="34" charset="0"/>
              </a:rPr>
              <a:t>3</a:t>
            </a:r>
            <a:r>
              <a:rPr lang="cs-CZ" sz="2000" dirty="0">
                <a:cs typeface="Arial" panose="020B0604020202020204" pitchFamily="34" charset="0"/>
              </a:rPr>
              <a:t>, chloristan stříbrný AgClO</a:t>
            </a:r>
            <a:r>
              <a:rPr lang="cs-CZ" sz="2000" baseline="-25000" dirty="0">
                <a:cs typeface="Arial" panose="020B0604020202020204" pitchFamily="34" charset="0"/>
              </a:rPr>
              <a:t>4</a:t>
            </a:r>
            <a:r>
              <a:rPr lang="cs-CZ" sz="2000" dirty="0">
                <a:cs typeface="Arial" panose="020B0604020202020204" pitchFamily="34" charset="0"/>
              </a:rPr>
              <a:t>, fluorid stříbrný </a:t>
            </a:r>
            <a:r>
              <a:rPr lang="cs-CZ" sz="2000" dirty="0" err="1">
                <a:cs typeface="Arial" panose="020B0604020202020204" pitchFamily="34" charset="0"/>
              </a:rPr>
              <a:t>AgF</a:t>
            </a:r>
            <a:r>
              <a:rPr lang="cs-CZ" sz="2000" dirty="0">
                <a:cs typeface="Arial" panose="020B0604020202020204" pitchFamily="34" charset="0"/>
              </a:rPr>
              <a:t> a omezeně rozpustný síran stříbrný Ag</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a dusitan stříbrný </a:t>
            </a:r>
            <a:r>
              <a:rPr lang="cs-CZ" sz="2000" dirty="0" err="1">
                <a:cs typeface="Arial" panose="020B0604020202020204" pitchFamily="34" charset="0"/>
              </a:rPr>
              <a:t>AgNO</a:t>
            </a:r>
            <a:r>
              <a:rPr lang="cs-CZ" sz="2000" baseline="-25000" dirty="0" err="1">
                <a:cs typeface="Arial" panose="020B0604020202020204" pitchFamily="34" charset="0"/>
              </a:rPr>
              <a:t>2</a:t>
            </a:r>
            <a:r>
              <a:rPr lang="cs-CZ" sz="2000" dirty="0">
                <a:cs typeface="Arial" panose="020B0604020202020204" pitchFamily="34" charset="0"/>
              </a:rPr>
              <a:t>.</a:t>
            </a:r>
          </a:p>
        </p:txBody>
      </p:sp>
    </p:spTree>
    <p:extLst>
      <p:ext uri="{BB962C8B-B14F-4D97-AF65-F5344CB8AC3E}">
        <p14:creationId xmlns:p14="http://schemas.microsoft.com/office/powerpoint/2010/main" val="2605492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152400"/>
            <a:ext cx="8915400" cy="5632311"/>
          </a:xfrm>
          <a:prstGeom prst="rect">
            <a:avLst/>
          </a:prstGeom>
        </p:spPr>
        <p:txBody>
          <a:bodyPr wrap="square">
            <a:spAutoFit/>
          </a:bodyPr>
          <a:lstStyle/>
          <a:p>
            <a:r>
              <a:rPr lang="cs-CZ" sz="2000" dirty="0">
                <a:cs typeface="Arial" panose="020B0604020202020204" pitchFamily="34" charset="0"/>
              </a:rPr>
              <a:t>  </a:t>
            </a:r>
            <a:r>
              <a:rPr lang="en-US" sz="2000" dirty="0">
                <a:cs typeface="Arial" panose="020B0604020202020204" pitchFamily="34" charset="0"/>
              </a:rPr>
              <a:t>P</a:t>
            </a:r>
            <a:r>
              <a:rPr lang="cs-CZ" sz="2000" dirty="0" err="1">
                <a:cs typeface="Arial" panose="020B0604020202020204" pitchFamily="34" charset="0"/>
              </a:rPr>
              <a:t>oužívá</a:t>
            </a:r>
            <a:r>
              <a:rPr lang="cs-CZ" sz="2000" dirty="0">
                <a:cs typeface="Arial" panose="020B0604020202020204" pitchFamily="34" charset="0"/>
              </a:rPr>
              <a:t> se k </a:t>
            </a:r>
            <a:r>
              <a:rPr lang="cs-CZ" sz="2000" b="1" dirty="0">
                <a:cs typeface="Arial" panose="020B0604020202020204" pitchFamily="34" charset="0"/>
              </a:rPr>
              <a:t>povrchové úpravě železa</a:t>
            </a:r>
            <a:r>
              <a:rPr lang="cs-CZ" sz="2000" dirty="0">
                <a:cs typeface="Arial" panose="020B0604020202020204" pitchFamily="34" charset="0"/>
              </a:rPr>
              <a:t>, k výrobě plechů a zejména řady slitin. </a:t>
            </a:r>
            <a:r>
              <a:rPr lang="cs-CZ" sz="2000" u="sng" dirty="0">
                <a:cs typeface="Arial" panose="020B0604020202020204" pitchFamily="34" charset="0"/>
              </a:rPr>
              <a:t>Pozinkovaný železný plech</a:t>
            </a:r>
            <a:r>
              <a:rPr lang="cs-CZ" sz="2000" dirty="0">
                <a:cs typeface="Arial" panose="020B0604020202020204" pitchFamily="34" charset="0"/>
              </a:rPr>
              <a:t> se vyrábí řadou postupů, nejčastější je galvanické pokovování, postřikování, napařování nebo žárové nanášení tenkého povlaku zinku. </a:t>
            </a:r>
          </a:p>
          <a:p>
            <a:pPr algn="just"/>
            <a:r>
              <a:rPr lang="cs-CZ" sz="2000" dirty="0">
                <a:cs typeface="Arial" panose="020B0604020202020204" pitchFamily="34" charset="0"/>
              </a:rPr>
              <a:t>   Zinek má velmi dobré vlastnosti pro </a:t>
            </a:r>
            <a:r>
              <a:rPr lang="cs-CZ" sz="2000" b="1" dirty="0">
                <a:cs typeface="Arial" panose="020B0604020202020204" pitchFamily="34" charset="0"/>
              </a:rPr>
              <a:t>výrobu odlitků</a:t>
            </a:r>
            <a:r>
              <a:rPr lang="cs-CZ" sz="2000" dirty="0">
                <a:cs typeface="Arial" panose="020B0604020202020204" pitchFamily="34" charset="0"/>
              </a:rPr>
              <a:t> – díky výborné </a:t>
            </a:r>
            <a:r>
              <a:rPr lang="cs-CZ" sz="2000" dirty="0" err="1">
                <a:cs typeface="Arial" panose="020B0604020202020204" pitchFamily="34" charset="0"/>
              </a:rPr>
              <a:t>zatékavosti</a:t>
            </a:r>
            <a:r>
              <a:rPr lang="cs-CZ" sz="2000" dirty="0">
                <a:cs typeface="Arial" panose="020B0604020202020204" pitchFamily="34" charset="0"/>
              </a:rPr>
              <a:t> vyplňuje roztavený zinek dokonale odlévací formu. Vyrábí se tak kovové součástky, které jsou dobře odolné vůči atmosférickým vlivům (v suchu nekorodují, ale ve vlhku výrazně), ale nemusejí snášet výrazné mechanické namáhání, protože zinek je mechanicky velmi málo odolný. Příkladem mohou být některé části motorových karburátorů, kovové ozdoby, okenní kliky, konve, vědra, vany, střešní okapy, střechy, obkládání nádrží, skříní, ledniček apod.</a:t>
            </a:r>
            <a:endParaRPr lang="en-US" sz="2000" dirty="0">
              <a:cs typeface="Arial" panose="020B0604020202020204" pitchFamily="34" charset="0"/>
            </a:endParaRPr>
          </a:p>
          <a:p>
            <a:pPr algn="just"/>
            <a:r>
              <a:rPr lang="cs-CZ" sz="2000" dirty="0">
                <a:cs typeface="Arial" panose="020B0604020202020204" pitchFamily="34" charset="0"/>
              </a:rPr>
              <a:t>  Jako </a:t>
            </a:r>
            <a:r>
              <a:rPr lang="cs-CZ" sz="2000" b="1" dirty="0">
                <a:cs typeface="Arial" panose="020B0604020202020204" pitchFamily="34" charset="0"/>
              </a:rPr>
              <a:t>legující přísada </a:t>
            </a:r>
            <a:r>
              <a:rPr lang="cs-CZ" sz="2000" dirty="0">
                <a:cs typeface="Arial" panose="020B0604020202020204" pitchFamily="34" charset="0"/>
              </a:rPr>
              <a:t>podstatným způsobem zvyšuje pevnost slitin hliníku, ale má negativní vliv na jejich korozivzdornost. </a:t>
            </a:r>
            <a:endParaRPr lang="en-US" sz="2000" dirty="0">
              <a:cs typeface="Arial" panose="020B0604020202020204" pitchFamily="34" charset="0"/>
            </a:endParaRPr>
          </a:p>
          <a:p>
            <a:r>
              <a:rPr lang="cs-CZ" sz="2000" dirty="0">
                <a:cs typeface="Arial" panose="020B0604020202020204" pitchFamily="34" charset="0"/>
              </a:rPr>
              <a:t>Kovový zinek nalézá uplatnění také při laboratorní </a:t>
            </a:r>
            <a:r>
              <a:rPr lang="cs-CZ" sz="2000" b="1" dirty="0">
                <a:cs typeface="Arial" panose="020B0604020202020204" pitchFamily="34" charset="0"/>
              </a:rPr>
              <a:t>přípravě vodíku</a:t>
            </a:r>
            <a:r>
              <a:rPr lang="cs-CZ" sz="2000" dirty="0">
                <a:cs typeface="Arial" panose="020B0604020202020204" pitchFamily="34" charset="0"/>
              </a:rPr>
              <a:t>, práškový zinek je v laboratorní praxi osvědčeným prostředkem k </a:t>
            </a:r>
            <a:r>
              <a:rPr lang="cs-CZ" sz="2000" b="1" dirty="0">
                <a:cs typeface="Arial" panose="020B0604020202020204" pitchFamily="34" charset="0"/>
              </a:rPr>
              <a:t>likvidaci rozlité rtuti</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dirty="0">
                <a:cs typeface="Arial" panose="020B0604020202020204" pitchFamily="34" charset="0"/>
              </a:rPr>
              <a:t>  Poměrně významné místo patřilo zinku ve výrobě </a:t>
            </a:r>
            <a:r>
              <a:rPr lang="cs-CZ" sz="2000" b="1" dirty="0">
                <a:cs typeface="Arial" panose="020B0604020202020204" pitchFamily="34" charset="0"/>
              </a:rPr>
              <a:t>galvanických článků </a:t>
            </a:r>
            <a:r>
              <a:rPr lang="cs-CZ" sz="2000" dirty="0">
                <a:cs typeface="Arial" panose="020B0604020202020204" pitchFamily="34" charset="0"/>
              </a:rPr>
              <a:t>(a jejich baterií). Dodnes je běžně užíván </a:t>
            </a:r>
            <a:r>
              <a:rPr lang="cs-CZ" sz="2000" dirty="0" err="1">
                <a:cs typeface="Arial" panose="020B0604020202020204" pitchFamily="34" charset="0"/>
              </a:rPr>
              <a:t>zinko</a:t>
            </a:r>
            <a:r>
              <a:rPr lang="cs-CZ" sz="2000" dirty="0">
                <a:cs typeface="Arial" panose="020B0604020202020204" pitchFamily="34" charset="0"/>
              </a:rPr>
              <a:t>-uhlíkový článek. V této oblasti se ale stále více využívají jiné principy, které pracují s jinými prvky, zejména niklem a lithiem.</a:t>
            </a:r>
          </a:p>
        </p:txBody>
      </p:sp>
    </p:spTree>
    <p:extLst>
      <p:ext uri="{BB962C8B-B14F-4D97-AF65-F5344CB8AC3E}">
        <p14:creationId xmlns:p14="http://schemas.microsoft.com/office/powerpoint/2010/main" val="836815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31088"/>
            <a:ext cx="8915400" cy="5940088"/>
          </a:xfrm>
          <a:prstGeom prst="rect">
            <a:avLst/>
          </a:prstGeom>
        </p:spPr>
        <p:txBody>
          <a:bodyPr wrap="square">
            <a:spAutoFit/>
          </a:bodyPr>
          <a:lstStyle/>
          <a:p>
            <a:pPr algn="just"/>
            <a:r>
              <a:rPr lang="cs-CZ" sz="2000" dirty="0">
                <a:cs typeface="Arial" panose="020B0604020202020204" pitchFamily="34" charset="0"/>
              </a:rPr>
              <a:t>V přírodě se stříbro nalézá ryzí v krystalické podobě, častěji se ryzí stříbro vyskytuje ve </a:t>
            </a:r>
            <a:r>
              <a:rPr lang="cs-CZ" sz="2000" dirty="0" err="1">
                <a:cs typeface="Arial" panose="020B0604020202020204" pitchFamily="34" charset="0"/>
              </a:rPr>
              <a:t>fromě</a:t>
            </a:r>
            <a:r>
              <a:rPr lang="cs-CZ" sz="2000" dirty="0">
                <a:cs typeface="Arial" panose="020B0604020202020204" pitchFamily="34" charset="0"/>
              </a:rPr>
              <a:t> plechů, drátků nebo kostrovitých a kusovitých agregátů a v řadě minerálů, např. </a:t>
            </a:r>
            <a:r>
              <a:rPr lang="cs-CZ" sz="2000" b="1" dirty="0">
                <a:cs typeface="Arial" panose="020B0604020202020204" pitchFamily="34" charset="0"/>
              </a:rPr>
              <a:t>argentit</a:t>
            </a:r>
            <a:r>
              <a:rPr lang="cs-CZ" sz="2000" dirty="0">
                <a:cs typeface="Arial" panose="020B0604020202020204" pitchFamily="34" charset="0"/>
              </a:rPr>
              <a:t> (</a:t>
            </a:r>
            <a:r>
              <a:rPr lang="cs-CZ" sz="2000" i="1" dirty="0" err="1">
                <a:cs typeface="Arial" panose="020B0604020202020204" pitchFamily="34" charset="0"/>
              </a:rPr>
              <a:t>akantit</a:t>
            </a:r>
            <a:r>
              <a:rPr lang="cs-CZ" sz="2000" dirty="0">
                <a:cs typeface="Arial" panose="020B0604020202020204" pitchFamily="34" charset="0"/>
              </a:rPr>
              <a:t>) Ag</a:t>
            </a:r>
            <a:r>
              <a:rPr lang="cs-CZ" sz="2000" baseline="-25000" dirty="0">
                <a:cs typeface="Arial" panose="020B0604020202020204" pitchFamily="34" charset="0"/>
              </a:rPr>
              <a:t>2</a:t>
            </a:r>
            <a:r>
              <a:rPr lang="cs-CZ" sz="2000" dirty="0">
                <a:cs typeface="Arial" panose="020B0604020202020204" pitchFamily="34" charset="0"/>
              </a:rPr>
              <a:t>S, Stříbro doprovází olovo v olověných rudách </a:t>
            </a:r>
            <a:r>
              <a:rPr lang="cs-CZ" sz="2000" b="1" dirty="0">
                <a:cs typeface="Arial" panose="020B0604020202020204" pitchFamily="34" charset="0"/>
              </a:rPr>
              <a:t>anglesit</a:t>
            </a:r>
            <a:r>
              <a:rPr lang="cs-CZ" sz="2000" dirty="0">
                <a:cs typeface="Arial" panose="020B0604020202020204" pitchFamily="34" charset="0"/>
              </a:rPr>
              <a:t>, </a:t>
            </a:r>
            <a:r>
              <a:rPr lang="cs-CZ" sz="2000" b="1" dirty="0">
                <a:cs typeface="Arial" panose="020B0604020202020204" pitchFamily="34" charset="0"/>
              </a:rPr>
              <a:t>cerusit</a:t>
            </a:r>
            <a:r>
              <a:rPr lang="cs-CZ" sz="2000" dirty="0">
                <a:cs typeface="Arial" panose="020B0604020202020204" pitchFamily="34" charset="0"/>
              </a:rPr>
              <a:t>, </a:t>
            </a:r>
            <a:r>
              <a:rPr lang="cs-CZ" sz="2000" b="1" dirty="0">
                <a:cs typeface="Arial" panose="020B0604020202020204" pitchFamily="34" charset="0"/>
              </a:rPr>
              <a:t>galenit</a:t>
            </a:r>
            <a:r>
              <a:rPr lang="cs-CZ" sz="2000" dirty="0">
                <a:cs typeface="Arial" panose="020B0604020202020204" pitchFamily="34" charset="0"/>
              </a:rPr>
              <a:t> a </a:t>
            </a:r>
            <a:r>
              <a:rPr lang="cs-CZ" sz="2000" b="1" dirty="0" err="1">
                <a:cs typeface="Arial" panose="020B0604020202020204" pitchFamily="34" charset="0"/>
              </a:rPr>
              <a:t>plumbojarosit</a:t>
            </a:r>
            <a:r>
              <a:rPr lang="cs-CZ" sz="20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  Výroba stříbra se nejčastěji provádí </a:t>
            </a:r>
            <a:r>
              <a:rPr lang="cs-CZ" sz="2000" b="1" dirty="0">
                <a:cs typeface="Arial" panose="020B0604020202020204" pitchFamily="34" charset="0"/>
              </a:rPr>
              <a:t>kyanidovým loužením </a:t>
            </a:r>
            <a:r>
              <a:rPr lang="cs-CZ" sz="2000" dirty="0">
                <a:cs typeface="Arial" panose="020B0604020202020204" pitchFamily="34" charset="0"/>
              </a:rPr>
              <a:t>stříbrných rud, v minulosti se používal i </a:t>
            </a:r>
            <a:r>
              <a:rPr lang="cs-CZ" sz="2000" b="1" dirty="0">
                <a:cs typeface="Arial" panose="020B0604020202020204" pitchFamily="34" charset="0"/>
              </a:rPr>
              <a:t>amalgamový postup </a:t>
            </a:r>
            <a:r>
              <a:rPr lang="cs-CZ" sz="2000" dirty="0">
                <a:cs typeface="Arial" panose="020B0604020202020204" pitchFamily="34" charset="0"/>
              </a:rPr>
              <a:t>nebo se stříbro z rudy </a:t>
            </a:r>
            <a:r>
              <a:rPr lang="cs-CZ" sz="2000" b="1" dirty="0">
                <a:cs typeface="Arial" panose="020B0604020202020204" pitchFamily="34" charset="0"/>
              </a:rPr>
              <a:t>vyluhovalo roztoky </a:t>
            </a:r>
            <a:r>
              <a:rPr lang="cs-CZ" sz="2000" b="1" dirty="0" err="1">
                <a:cs typeface="Arial" panose="020B0604020202020204" pitchFamily="34" charset="0"/>
              </a:rPr>
              <a:t>thiosíranů</a:t>
            </a:r>
            <a:r>
              <a:rPr lang="cs-CZ" sz="2000" dirty="0">
                <a:cs typeface="Arial" panose="020B0604020202020204" pitchFamily="34" charset="0"/>
              </a:rPr>
              <a:t>. Výroba stříbra se také provádí různými chemickými postupy z odpadních produktů po rafinaci niklu, mědi, zinku a olova.</a:t>
            </a:r>
          </a:p>
          <a:p>
            <a:pPr algn="just"/>
            <a:r>
              <a:rPr lang="cs-CZ" sz="2000" b="1" dirty="0">
                <a:cs typeface="Arial" panose="020B0604020202020204" pitchFamily="34" charset="0"/>
              </a:rPr>
              <a:t>  Rafinace</a:t>
            </a:r>
            <a:r>
              <a:rPr lang="cs-CZ" sz="2000" dirty="0">
                <a:cs typeface="Arial" panose="020B0604020202020204" pitchFamily="34" charset="0"/>
              </a:rPr>
              <a:t> stříbra se provádí elektrolýzou, jako elektrolyt se používá 2% roztok dusičnanu stříbrného okyselený kyselinou dusičnou. Katodou je plech z čistého stříbra, anodou je surové stříbro zavěšené v plátěných vacích, ve kterých se zachycují anodové kaly. Odpadní anodové kaly po elektrolytické rafinaci stříbra jsou zdrojem zlata a platinových kovů.</a:t>
            </a:r>
          </a:p>
          <a:p>
            <a:pPr algn="just"/>
            <a:endParaRPr lang="cs-CZ" sz="2000" dirty="0">
              <a:cs typeface="Arial" panose="020B0604020202020204" pitchFamily="34" charset="0"/>
            </a:endParaRPr>
          </a:p>
          <a:p>
            <a:pPr algn="just"/>
            <a:r>
              <a:rPr lang="cs-CZ" sz="2000" dirty="0">
                <a:cs typeface="Arial" panose="020B0604020202020204" pitchFamily="34" charset="0"/>
              </a:rPr>
              <a:t>Stříbro má </a:t>
            </a:r>
            <a:r>
              <a:rPr lang="cs-CZ" sz="2000" u="sng" dirty="0">
                <a:cs typeface="Arial" panose="020B0604020202020204" pitchFamily="34" charset="0"/>
              </a:rPr>
              <a:t>ze všech kovů nejvyšší elektrickou a tepelnou vodivost</a:t>
            </a:r>
            <a:r>
              <a:rPr lang="cs-CZ" sz="2000" dirty="0">
                <a:cs typeface="Arial" panose="020B0604020202020204" pitchFamily="34" charset="0"/>
              </a:rPr>
              <a:t>. Po mechanické a metalurgické stránce je velmi dobře zpracovatelné – má dobrou kujnost a dobře se odlévá (dobrá </a:t>
            </a:r>
            <a:r>
              <a:rPr lang="cs-CZ" sz="2000" dirty="0" err="1">
                <a:cs typeface="Arial" panose="020B0604020202020204" pitchFamily="34" charset="0"/>
              </a:rPr>
              <a:t>zatékavost</a:t>
            </a:r>
            <a:r>
              <a:rPr lang="cs-CZ" sz="2000" dirty="0">
                <a:cs typeface="Arial" panose="020B0604020202020204" pitchFamily="34" charset="0"/>
              </a:rPr>
              <a:t>). </a:t>
            </a:r>
          </a:p>
          <a:p>
            <a:pPr algn="just"/>
            <a:endParaRPr lang="cs-CZ" sz="2000" dirty="0">
              <a:cs typeface="Arial" panose="020B0604020202020204" pitchFamily="34" charset="0"/>
            </a:endParaRPr>
          </a:p>
        </p:txBody>
      </p:sp>
    </p:spTree>
    <p:extLst>
      <p:ext uri="{BB962C8B-B14F-4D97-AF65-F5344CB8AC3E}">
        <p14:creationId xmlns:p14="http://schemas.microsoft.com/office/powerpoint/2010/main" val="592866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500" y="457200"/>
            <a:ext cx="8763000" cy="5878532"/>
          </a:xfrm>
          <a:prstGeom prst="rect">
            <a:avLst/>
          </a:prstGeom>
        </p:spPr>
        <p:txBody>
          <a:bodyPr wrap="square">
            <a:spAutoFit/>
          </a:bodyPr>
          <a:lstStyle/>
          <a:p>
            <a:pPr algn="just"/>
            <a:r>
              <a:rPr lang="cs-CZ" sz="2000" dirty="0">
                <a:cs typeface="Arial" panose="020B0604020202020204" pitchFamily="34" charset="0"/>
              </a:rPr>
              <a:t>Velmi tenká vrstva kovového stříbra se využívá jako </a:t>
            </a:r>
            <a:r>
              <a:rPr lang="cs-CZ" sz="2000" b="1" dirty="0">
                <a:cs typeface="Arial" panose="020B0604020202020204" pitchFamily="34" charset="0"/>
              </a:rPr>
              <a:t>záznamové médium na CD a DVD </a:t>
            </a:r>
            <a:r>
              <a:rPr lang="cs-CZ" sz="2000" dirty="0">
                <a:cs typeface="Arial" panose="020B0604020202020204" pitchFamily="34" charset="0"/>
              </a:rPr>
              <a:t>kompaktních discích. Vrstva stříbra se vakuově nanáší na plastovou podložku a po překrytí další plastovou vrstvou se na ni zaznamenávají stopy generované laserem, který poté slouží i pro čtení uloženého záznamu. </a:t>
            </a:r>
          </a:p>
          <a:p>
            <a:pPr algn="just"/>
            <a:endParaRPr lang="cs-CZ" sz="800" dirty="0">
              <a:cs typeface="Arial" panose="020B0604020202020204" pitchFamily="34" charset="0"/>
            </a:endParaRPr>
          </a:p>
          <a:p>
            <a:pPr algn="just"/>
            <a:r>
              <a:rPr lang="cs-CZ" sz="2000" dirty="0">
                <a:cs typeface="Arial" panose="020B0604020202020204" pitchFamily="34" charset="0"/>
              </a:rPr>
              <a:t>Vysoké optické odrazivosti stříbra se již po dlouhou dobu využívá při </a:t>
            </a:r>
            <a:r>
              <a:rPr lang="cs-CZ" sz="2000" b="1" dirty="0">
                <a:cs typeface="Arial" panose="020B0604020202020204" pitchFamily="34" charset="0"/>
              </a:rPr>
              <a:t>výrobě kvalitních zrcadel</a:t>
            </a:r>
            <a:r>
              <a:rPr lang="cs-CZ" sz="2000" dirty="0">
                <a:cs typeface="Arial" panose="020B0604020202020204" pitchFamily="34" charset="0"/>
              </a:rPr>
              <a:t>. Zde je tenká vrstva stříbra nanášena na skleněnou podložku a druhou skleněnou deskou je chráněna proti korozi atmosférickými plyny.</a:t>
            </a:r>
          </a:p>
          <a:p>
            <a:pPr algn="just"/>
            <a:endParaRPr lang="cs-CZ" sz="800" dirty="0">
              <a:cs typeface="Arial" panose="020B0604020202020204" pitchFamily="34" charset="0"/>
            </a:endParaRPr>
          </a:p>
          <a:p>
            <a:pPr algn="just"/>
            <a:r>
              <a:rPr lang="cs-CZ" sz="2000" dirty="0">
                <a:cs typeface="Arial" panose="020B0604020202020204" pitchFamily="34" charset="0"/>
              </a:rPr>
              <a:t>Stříbro jako drahý kov je materiálem pro </a:t>
            </a:r>
            <a:r>
              <a:rPr lang="cs-CZ" sz="2000" b="1" dirty="0">
                <a:cs typeface="Arial" panose="020B0604020202020204" pitchFamily="34" charset="0"/>
              </a:rPr>
              <a:t>výrobu šperků, pamětních mincí a medailí</a:t>
            </a:r>
            <a:r>
              <a:rPr lang="cs-CZ" sz="2000" dirty="0">
                <a:cs typeface="Arial" panose="020B0604020202020204" pitchFamily="34" charset="0"/>
              </a:rPr>
              <a:t>. Stříbrné mince byly raženy již ve starověku i ve středověku. </a:t>
            </a:r>
          </a:p>
          <a:p>
            <a:pPr algn="just"/>
            <a:endParaRPr lang="cs-CZ" sz="800" dirty="0">
              <a:cs typeface="Arial" panose="020B0604020202020204" pitchFamily="34" charset="0"/>
            </a:endParaRPr>
          </a:p>
          <a:p>
            <a:pPr algn="just"/>
            <a:r>
              <a:rPr lang="cs-CZ" sz="2000" dirty="0"/>
              <a:t> </a:t>
            </a:r>
            <a:r>
              <a:rPr lang="cs-CZ" sz="2000" dirty="0">
                <a:cs typeface="Arial" panose="020B0604020202020204" pitchFamily="34" charset="0"/>
              </a:rPr>
              <a:t>Kovové stříbro i jeho sloučeniny jsou základním prvkem vysoce účinných miniaturních elektrických článků (</a:t>
            </a:r>
            <a:r>
              <a:rPr lang="cs-CZ" sz="2000" b="1" dirty="0">
                <a:cs typeface="Arial" panose="020B0604020202020204" pitchFamily="34" charset="0"/>
              </a:rPr>
              <a:t>baterií</a:t>
            </a:r>
            <a:r>
              <a:rPr lang="cs-CZ" sz="2000" dirty="0">
                <a:cs typeface="Arial" panose="020B0604020202020204" pitchFamily="34" charset="0"/>
              </a:rPr>
              <a:t>), používaných v moderních náramkových hodinkách a mnoha dalších malých elektrických spotřebičích.</a:t>
            </a:r>
          </a:p>
          <a:p>
            <a:pPr algn="just"/>
            <a:r>
              <a:rPr lang="cs-CZ" sz="2000" b="1" dirty="0" err="1">
                <a:cs typeface="Arial" panose="020B0604020202020204" pitchFamily="34" charset="0"/>
              </a:rPr>
              <a:t>Stříbrozinkové</a:t>
            </a:r>
            <a:r>
              <a:rPr lang="cs-CZ" sz="2000" b="1" dirty="0">
                <a:cs typeface="Arial" panose="020B0604020202020204" pitchFamily="34" charset="0"/>
              </a:rPr>
              <a:t> akumulátory </a:t>
            </a:r>
            <a:r>
              <a:rPr lang="cs-CZ" sz="2000" dirty="0">
                <a:cs typeface="Arial" panose="020B0604020202020204" pitchFamily="34" charset="0"/>
              </a:rPr>
              <a:t>mají kladné desky z porézního </a:t>
            </a:r>
            <a:r>
              <a:rPr lang="cs-CZ" sz="2000" dirty="0" err="1">
                <a:cs typeface="Arial" panose="020B0604020202020204" pitchFamily="34" charset="0"/>
              </a:rPr>
              <a:t>sintrovaného</a:t>
            </a:r>
            <a:r>
              <a:rPr lang="cs-CZ" sz="2000" dirty="0">
                <a:cs typeface="Arial" panose="020B0604020202020204" pitchFamily="34" charset="0"/>
              </a:rPr>
              <a:t> stříbra a záporné ze sloučenin zinku. Jsou o 70 % lehčí a objemově asi o 60 % menší než olověné akumulátory, vynikají mechanickou odolností, mohou pracovat v rozsahu teplot −40 až +40 °C, vydrží vybíjení velkým proudem a snesou zkraty. Jejich nevýhodou je potřeba pečlivé údržby, vysoká cena a krátká doba života.</a:t>
            </a:r>
          </a:p>
        </p:txBody>
      </p:sp>
    </p:spTree>
    <p:extLst>
      <p:ext uri="{BB962C8B-B14F-4D97-AF65-F5344CB8AC3E}">
        <p14:creationId xmlns:p14="http://schemas.microsoft.com/office/powerpoint/2010/main" val="40583171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9430" y="228600"/>
            <a:ext cx="8839200" cy="6370975"/>
          </a:xfrm>
          <a:prstGeom prst="rect">
            <a:avLst/>
          </a:prstGeom>
        </p:spPr>
        <p:txBody>
          <a:bodyPr wrap="square">
            <a:spAutoFit/>
          </a:bodyPr>
          <a:lstStyle/>
          <a:p>
            <a:pPr algn="just"/>
            <a:r>
              <a:rPr lang="cs-CZ" sz="2000" dirty="0">
                <a:cs typeface="Arial" panose="020B0604020202020204" pitchFamily="34" charset="0"/>
              </a:rPr>
              <a:t>V organické syntetické chemii jsou stříbro a jeho sloučeniny využívány jako </a:t>
            </a:r>
            <a:r>
              <a:rPr lang="cs-CZ" sz="2000" b="1" dirty="0">
                <a:cs typeface="Arial" panose="020B0604020202020204" pitchFamily="34" charset="0"/>
              </a:rPr>
              <a:t>katalyzátory</a:t>
            </a:r>
            <a:r>
              <a:rPr lang="cs-CZ" sz="2000" dirty="0">
                <a:cs typeface="Arial" panose="020B0604020202020204" pitchFamily="34" charset="0"/>
              </a:rPr>
              <a:t> některých oxidačních reakcí. Příkladem je výroba formaldehydu oxidací methanolu.</a:t>
            </a:r>
          </a:p>
          <a:p>
            <a:pPr algn="just"/>
            <a:endParaRPr lang="cs-CZ" sz="2000" dirty="0">
              <a:cs typeface="Arial" panose="020B0604020202020204" pitchFamily="34" charset="0"/>
            </a:endParaRPr>
          </a:p>
          <a:p>
            <a:pPr algn="just"/>
            <a:r>
              <a:rPr lang="cs-CZ" sz="2000" dirty="0">
                <a:cs typeface="Arial" panose="020B0604020202020204" pitchFamily="34" charset="0"/>
              </a:rPr>
              <a:t>Stříbro je důležitým </a:t>
            </a:r>
            <a:r>
              <a:rPr lang="cs-CZ" sz="2000" b="1" dirty="0">
                <a:cs typeface="Arial" panose="020B0604020202020204" pitchFamily="34" charset="0"/>
              </a:rPr>
              <a:t>legujícím prvkem </a:t>
            </a:r>
            <a:r>
              <a:rPr lang="cs-CZ" sz="2000" dirty="0">
                <a:cs typeface="Arial" panose="020B0604020202020204" pitchFamily="34" charset="0"/>
              </a:rPr>
              <a:t>při přípravě řady slitin hliníku, ve kterých podstatně zvyšuje odolnost proti korozi a pevnost.</a:t>
            </a:r>
          </a:p>
          <a:p>
            <a:pPr algn="just"/>
            <a:r>
              <a:rPr lang="cs-CZ" sz="2000" b="1" dirty="0">
                <a:cs typeface="Arial" panose="020B0604020202020204" pitchFamily="34" charset="0"/>
              </a:rPr>
              <a:t>Slitina stříbra s palladiem </a:t>
            </a:r>
            <a:r>
              <a:rPr lang="cs-CZ" sz="2000" dirty="0">
                <a:cs typeface="Arial" panose="020B0604020202020204" pitchFamily="34" charset="0"/>
              </a:rPr>
              <a:t>se používá k výrobě polopropustných membrán pro difuzní rafinaci surového vodíku na čistotu až 99,99%.</a:t>
            </a:r>
          </a:p>
          <a:p>
            <a:pPr algn="just"/>
            <a:r>
              <a:rPr lang="cs-CZ" sz="2000" b="1" dirty="0">
                <a:cs typeface="Arial" panose="020B0604020202020204" pitchFamily="34" charset="0"/>
              </a:rPr>
              <a:t>Klenotnické zlaté slitiny </a:t>
            </a:r>
            <a:r>
              <a:rPr lang="cs-CZ" sz="2000" dirty="0">
                <a:cs typeface="Arial" panose="020B0604020202020204" pitchFamily="34" charset="0"/>
              </a:rPr>
              <a:t>obsahují téměř vždy určité procento stříbra. </a:t>
            </a:r>
          </a:p>
          <a:p>
            <a:pPr algn="just"/>
            <a:r>
              <a:rPr lang="cs-CZ" sz="2000" dirty="0">
                <a:cs typeface="Arial" panose="020B0604020202020204" pitchFamily="34" charset="0"/>
              </a:rPr>
              <a:t>Klenotnické stříbro je obvykle slitinou s obsahem kolem 90 % stříbra, doplněné mědí. Pro zvýšení povrchové kvality stříbrných šperků (lesk, odolnost) se někdy tyto předměty pokrývají velmi tenkými vrstvičkami kovového rhodia.</a:t>
            </a:r>
          </a:p>
          <a:p>
            <a:pPr algn="just"/>
            <a:r>
              <a:rPr lang="cs-CZ" sz="2000" dirty="0">
                <a:cs typeface="Arial" panose="020B0604020202020204" pitchFamily="34" charset="0"/>
              </a:rPr>
              <a:t>  Velmi významné místo patří slitinám stříbra jako základu pájek pro využití především v elektrotechnice. </a:t>
            </a:r>
            <a:r>
              <a:rPr lang="cs-CZ" sz="2000" b="1" dirty="0">
                <a:cs typeface="Arial" panose="020B0604020202020204" pitchFamily="34" charset="0"/>
              </a:rPr>
              <a:t>Stříbrné pájky </a:t>
            </a:r>
            <a:r>
              <a:rPr lang="cs-CZ" sz="2000" dirty="0">
                <a:cs typeface="Arial" panose="020B0604020202020204" pitchFamily="34" charset="0"/>
              </a:rPr>
              <a:t>se vyznačují vysokou elektrickou vodivostí, tvrdostí a relativně vysokým bodem tání. Slitiny stříbra s cínem, kadmiem a zinkem slouží v elektrotechnice jako </a:t>
            </a:r>
            <a:r>
              <a:rPr lang="cs-CZ" sz="2000" b="1" dirty="0">
                <a:cs typeface="Arial" panose="020B0604020202020204" pitchFamily="34" charset="0"/>
              </a:rPr>
              <a:t>spojovací materiál pro konstrukci plošných spojů </a:t>
            </a:r>
            <a:r>
              <a:rPr lang="cs-CZ" sz="2000" dirty="0">
                <a:cs typeface="Arial" panose="020B0604020202020204" pitchFamily="34" charset="0"/>
              </a:rPr>
              <a:t>a další aplikace.</a:t>
            </a:r>
          </a:p>
          <a:p>
            <a:pPr algn="just"/>
            <a:endParaRPr lang="cs-CZ" sz="800" dirty="0">
              <a:cs typeface="Arial" panose="020B0604020202020204" pitchFamily="34" charset="0"/>
            </a:endParaRPr>
          </a:p>
          <a:p>
            <a:pPr algn="just"/>
            <a:r>
              <a:rPr lang="cs-CZ" sz="2000" dirty="0">
                <a:cs typeface="Arial" panose="020B0604020202020204" pitchFamily="34" charset="0"/>
              </a:rPr>
              <a:t>Jako </a:t>
            </a:r>
            <a:r>
              <a:rPr lang="cs-CZ" sz="2000" b="1" dirty="0">
                <a:cs typeface="Arial" panose="020B0604020202020204" pitchFamily="34" charset="0"/>
              </a:rPr>
              <a:t>potravinářské barvivo </a:t>
            </a:r>
            <a:r>
              <a:rPr lang="cs-CZ" sz="2000" dirty="0">
                <a:cs typeface="Arial" panose="020B0604020202020204" pitchFamily="34" charset="0"/>
              </a:rPr>
              <a:t>E 174 se stříbro využívá k barvení čokolád, likérů a cukrovinek. </a:t>
            </a:r>
          </a:p>
          <a:p>
            <a:pPr algn="just"/>
            <a:endParaRPr lang="cs-CZ" sz="2000" dirty="0">
              <a:cs typeface="Arial" panose="020B0604020202020204" pitchFamily="34" charset="0"/>
            </a:endParaRPr>
          </a:p>
        </p:txBody>
      </p:sp>
    </p:spTree>
    <p:extLst>
      <p:ext uri="{BB962C8B-B14F-4D97-AF65-F5344CB8AC3E}">
        <p14:creationId xmlns:p14="http://schemas.microsoft.com/office/powerpoint/2010/main" val="11585587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76200"/>
            <a:ext cx="8763000" cy="4524315"/>
          </a:xfrm>
          <a:prstGeom prst="rect">
            <a:avLst/>
          </a:prstGeom>
        </p:spPr>
        <p:txBody>
          <a:bodyPr wrap="square">
            <a:spAutoFit/>
          </a:bodyPr>
          <a:lstStyle/>
          <a:p>
            <a:pPr algn="just"/>
            <a:r>
              <a:rPr lang="cs-CZ" sz="2000" dirty="0">
                <a:cs typeface="Arial" panose="020B0604020202020204" pitchFamily="34" charset="0"/>
              </a:rPr>
              <a:t>  V medicíně nacházejí uplatnění slitiny stříbra především </a:t>
            </a:r>
            <a:r>
              <a:rPr lang="cs-CZ" sz="2000" u="sng" dirty="0">
                <a:cs typeface="Arial" panose="020B0604020202020204" pitchFamily="34" charset="0"/>
              </a:rPr>
              <a:t>v dentálních aplikacích</a:t>
            </a:r>
            <a:r>
              <a:rPr lang="cs-CZ" sz="2000" dirty="0">
                <a:cs typeface="Arial" panose="020B0604020202020204" pitchFamily="34" charset="0"/>
              </a:rPr>
              <a:t>. Relativní zdravotní neškodnost a chemická odolnost stříbra se uplatňuje především ve slitinách s převládajícím obsahem palladia, ale existuje celá řada dentálních slitin na bázi zlata, které obsahují menší množství stříbra. </a:t>
            </a:r>
          </a:p>
          <a:p>
            <a:pPr algn="just"/>
            <a:endParaRPr lang="cs-CZ" sz="800" dirty="0">
              <a:cs typeface="Arial" panose="020B0604020202020204" pitchFamily="34" charset="0"/>
            </a:endParaRPr>
          </a:p>
          <a:p>
            <a:pPr algn="just"/>
            <a:r>
              <a:rPr lang="cs-CZ" sz="2000" dirty="0">
                <a:cs typeface="Arial" panose="020B0604020202020204" pitchFamily="34" charset="0"/>
              </a:rPr>
              <a:t>  Speciálním případem dentálního využití stříbra jsou </a:t>
            </a:r>
            <a:r>
              <a:rPr lang="cs-CZ" sz="2000" b="1" dirty="0">
                <a:cs typeface="Arial" panose="020B0604020202020204" pitchFamily="34" charset="0"/>
              </a:rPr>
              <a:t>amalgámy</a:t>
            </a:r>
            <a:r>
              <a:rPr lang="cs-CZ" sz="2000" dirty="0">
                <a:cs typeface="Arial" panose="020B0604020202020204" pitchFamily="34" charset="0"/>
              </a:rPr>
              <a:t>. Tyto slitiny se používají jako výplně otvorů vzniklých po odvrtání zubního kazu. Jejich hlavními složkami je rtuť a slitiny stříbra s mědí a cínem.</a:t>
            </a:r>
          </a:p>
          <a:p>
            <a:pPr algn="just"/>
            <a:endParaRPr lang="cs-CZ" sz="2000" dirty="0">
              <a:cs typeface="Arial" panose="020B0604020202020204" pitchFamily="34" charset="0"/>
            </a:endParaRPr>
          </a:p>
          <a:p>
            <a:pPr algn="just"/>
            <a:r>
              <a:rPr lang="cs-CZ" sz="2000" dirty="0">
                <a:cs typeface="Arial" panose="020B0604020202020204" pitchFamily="34" charset="0"/>
              </a:rPr>
              <a:t>   Antibakteriální aktivita stříbra je známa již po staletí. Od dob antického Řecka a Říma se používají stříbrné nádoby na uchovávání a konzervaci vody i jiných tekutin.</a:t>
            </a:r>
          </a:p>
          <a:p>
            <a:pPr algn="just"/>
            <a:r>
              <a:rPr lang="cs-CZ" sz="2000" dirty="0">
                <a:cs typeface="Arial" panose="020B0604020202020204" pitchFamily="34" charset="0"/>
              </a:rPr>
              <a:t>Koloidní stříbro má baktericidní účinky (</a:t>
            </a:r>
            <a:r>
              <a:rPr lang="cs-CZ" sz="2000" i="1" dirty="0" err="1">
                <a:cs typeface="Arial" panose="020B0604020202020204" pitchFamily="34" charset="0"/>
              </a:rPr>
              <a:t>oligodynamický</a:t>
            </a:r>
            <a:r>
              <a:rPr lang="cs-CZ" sz="2000" i="1" dirty="0">
                <a:cs typeface="Arial" panose="020B0604020202020204" pitchFamily="34" charset="0"/>
              </a:rPr>
              <a:t> efekt</a:t>
            </a:r>
            <a:r>
              <a:rPr lang="cs-CZ" sz="2000" dirty="0">
                <a:cs typeface="Arial" panose="020B0604020202020204" pitchFamily="34" charset="0"/>
              </a:rPr>
              <a:t>) a používá se v medicíně. </a:t>
            </a:r>
          </a:p>
          <a:p>
            <a:pPr algn="just"/>
            <a:r>
              <a:rPr lang="cs-CZ" sz="2000" dirty="0">
                <a:cs typeface="Arial" panose="020B0604020202020204" pitchFamily="34" charset="0"/>
              </a:rPr>
              <a:t> </a:t>
            </a:r>
            <a:endParaRPr lang="en-US" sz="2000" dirty="0">
              <a:cs typeface="Arial" panose="020B0604020202020204" pitchFamily="34" charset="0"/>
            </a:endParaRPr>
          </a:p>
          <a:p>
            <a:pPr algn="just"/>
            <a:r>
              <a:rPr lang="cs-CZ" sz="2000" dirty="0">
                <a:cs typeface="Arial" panose="020B0604020202020204" pitchFamily="34" charset="0"/>
              </a:rPr>
              <a:t>  </a:t>
            </a:r>
          </a:p>
        </p:txBody>
      </p:sp>
      <p:pic>
        <p:nvPicPr>
          <p:cNvPr id="8" name="Picture 6"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199" y="3900791"/>
            <a:ext cx="5891841" cy="274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558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173476" y="304800"/>
            <a:ext cx="8754893" cy="1631216"/>
          </a:xfrm>
          <a:prstGeom prst="rect">
            <a:avLst/>
          </a:prstGeom>
        </p:spPr>
        <p:txBody>
          <a:bodyPr wrap="square">
            <a:spAutoFit/>
          </a:bodyPr>
          <a:lstStyle/>
          <a:p>
            <a:pPr algn="just"/>
            <a:r>
              <a:rPr lang="cs-CZ" sz="2000" b="1" dirty="0">
                <a:cs typeface="Arial" panose="020B0604020202020204" pitchFamily="34" charset="0"/>
              </a:rPr>
              <a:t>Nanočástice stříbra</a:t>
            </a:r>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velikost 400 – 750 </a:t>
            </a:r>
            <a:r>
              <a:rPr lang="cs-CZ" sz="2000" dirty="0" err="1">
                <a:cs typeface="Arial" panose="020B0604020202020204" pitchFamily="34" charset="0"/>
              </a:rPr>
              <a:t>nm</a:t>
            </a:r>
            <a:r>
              <a:rPr lang="cs-CZ" sz="2000" dirty="0">
                <a:cs typeface="Arial" panose="020B0604020202020204" pitchFamily="34" charset="0"/>
              </a:rPr>
              <a:t>, </a:t>
            </a:r>
            <a:r>
              <a:rPr lang="en-US" sz="2000" dirty="0">
                <a:cs typeface="Arial" panose="020B0604020202020204" pitchFamily="34" charset="0"/>
              </a:rPr>
              <a:t>b</a:t>
            </a:r>
            <a:r>
              <a:rPr lang="cs-CZ" sz="2000" dirty="0" err="1">
                <a:cs typeface="Arial" panose="020B0604020202020204" pitchFamily="34" charset="0"/>
              </a:rPr>
              <a:t>aktericidní</a:t>
            </a:r>
            <a:r>
              <a:rPr lang="cs-CZ" sz="2000" dirty="0">
                <a:cs typeface="Arial" panose="020B0604020202020204" pitchFamily="34" charset="0"/>
              </a:rPr>
              <a:t> a fungicidní vlastnosti (lepší než </a:t>
            </a:r>
            <a:r>
              <a:rPr lang="cs-CZ" sz="2000" dirty="0" err="1">
                <a:cs typeface="Arial" panose="020B0604020202020204" pitchFamily="34" charset="0"/>
              </a:rPr>
              <a:t>Ag</a:t>
            </a:r>
            <a:r>
              <a:rPr lang="en-US" sz="2000" baseline="30000" dirty="0">
                <a:cs typeface="Arial" panose="020B0604020202020204" pitchFamily="34" charset="0"/>
              </a:rPr>
              <a:t>+</a:t>
            </a:r>
            <a:r>
              <a:rPr lang="en-US" sz="2000" dirty="0">
                <a:cs typeface="Arial" panose="020B0604020202020204" pitchFamily="34" charset="0"/>
              </a:rPr>
              <a:t> </a:t>
            </a:r>
            <a:r>
              <a:rPr lang="cs-CZ" sz="2000" dirty="0">
                <a:cs typeface="Arial" panose="020B0604020202020204" pitchFamily="34" charset="0"/>
              </a:rPr>
              <a:t>ionty), používají se k dezinfekci.</a:t>
            </a:r>
            <a:r>
              <a:rPr lang="en-US" sz="2000" dirty="0">
                <a:cs typeface="Arial" panose="020B0604020202020204" pitchFamily="34" charset="0"/>
              </a:rPr>
              <a:t> </a:t>
            </a:r>
            <a:r>
              <a:rPr lang="cs-CZ" sz="2000" dirty="0">
                <a:cs typeface="Arial" panose="020B0604020202020204" pitchFamily="34" charset="0"/>
              </a:rPr>
              <a:t>Mechanismus biocidního účinku působení nanočástic zatím není zcela objasněn. </a:t>
            </a:r>
          </a:p>
        </p:txBody>
      </p:sp>
      <p:pic>
        <p:nvPicPr>
          <p:cNvPr id="8" name="Picture 9"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9106" y="1936016"/>
            <a:ext cx="4737369" cy="34780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Obr. 1A - Nanočástice stříbra (35 nm) z pohledu transmisní elektronové mikroskopie">
            <a:hlinkClick r:id="rId3" tooltip="Obr. 1A - Nanočástice stříbra (35 nm) z pohledu transmisní elektronové mikroskopi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387" y="2362200"/>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7097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57200"/>
            <a:ext cx="2022163" cy="246779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981" y="60092"/>
            <a:ext cx="3497419" cy="26193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09" y="304799"/>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alezený obrázek pro silver nanoparticle 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886200"/>
            <a:ext cx="3677529" cy="2729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Zobrazit zdrojový obráze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962400"/>
            <a:ext cx="3657600" cy="276156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04799" y="3472934"/>
            <a:ext cx="2254335" cy="400110"/>
          </a:xfrm>
          <a:prstGeom prst="rect">
            <a:avLst/>
          </a:prstGeom>
          <a:noFill/>
        </p:spPr>
        <p:txBody>
          <a:bodyPr wrap="none" rtlCol="0">
            <a:spAutoFit/>
          </a:bodyPr>
          <a:lstStyle/>
          <a:p>
            <a:r>
              <a:rPr lang="cs-CZ" sz="2000" b="1" dirty="0">
                <a:cs typeface="Arial" panose="020B0604020202020204" pitchFamily="34" charset="0"/>
              </a:rPr>
              <a:t>Příprava nanočástic</a:t>
            </a:r>
          </a:p>
        </p:txBody>
      </p:sp>
    </p:spTree>
    <p:extLst>
      <p:ext uri="{BB962C8B-B14F-4D97-AF65-F5344CB8AC3E}">
        <p14:creationId xmlns:p14="http://schemas.microsoft.com/office/powerpoint/2010/main" val="32570837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gF2 - Silver(II) fluoride Polymer">
            <a:extLst>
              <a:ext uri="{FF2B5EF4-FFF2-40B4-BE49-F238E27FC236}">
                <a16:creationId xmlns:a16="http://schemas.microsoft.com/office/drawing/2014/main" id="{27EDD6EA-C24B-4E17-8153-7FA7061B7A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6388" y="3386061"/>
            <a:ext cx="1818010" cy="176502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44694" y="132278"/>
            <a:ext cx="8839200" cy="3539430"/>
          </a:xfrm>
          <a:prstGeom prst="rect">
            <a:avLst/>
          </a:prstGeom>
        </p:spPr>
        <p:txBody>
          <a:bodyPr wrap="square">
            <a:spAutoFit/>
          </a:bodyPr>
          <a:lstStyle/>
          <a:p>
            <a:pPr algn="just"/>
            <a:r>
              <a:rPr lang="cs-CZ" sz="2000" dirty="0">
                <a:cs typeface="Arial" panose="020B0604020202020204" pitchFamily="34" charset="0"/>
              </a:rPr>
              <a:t>Halogenidy stříbra, zejména </a:t>
            </a:r>
            <a:r>
              <a:rPr lang="cs-CZ" sz="2000" b="1" dirty="0">
                <a:cs typeface="Arial" panose="020B0604020202020204" pitchFamily="34" charset="0"/>
              </a:rPr>
              <a:t>bromid stříbrný </a:t>
            </a:r>
            <a:r>
              <a:rPr lang="cs-CZ" sz="2000" dirty="0" err="1">
                <a:cs typeface="Arial" panose="020B0604020202020204" pitchFamily="34" charset="0"/>
              </a:rPr>
              <a:t>AgBr</a:t>
            </a:r>
            <a:r>
              <a:rPr lang="cs-CZ" sz="2000" dirty="0">
                <a:cs typeface="Arial" panose="020B0604020202020204" pitchFamily="34" charset="0"/>
              </a:rPr>
              <a:t>, jsou základem </a:t>
            </a:r>
            <a:r>
              <a:rPr lang="cs-CZ" sz="2000" u="sng" dirty="0">
                <a:cs typeface="Arial" panose="020B0604020202020204" pitchFamily="34" charset="0"/>
              </a:rPr>
              <a:t>fotografické chemie</a:t>
            </a:r>
            <a:r>
              <a:rPr lang="cs-CZ" sz="2000" dirty="0">
                <a:cs typeface="Arial" panose="020B0604020202020204" pitchFamily="34" charset="0"/>
              </a:rPr>
              <a:t>. </a:t>
            </a:r>
          </a:p>
          <a:p>
            <a:pPr algn="just"/>
            <a:endParaRPr lang="cs-CZ" sz="800" b="1" dirty="0">
              <a:cs typeface="Arial" panose="020B0604020202020204" pitchFamily="34" charset="0"/>
            </a:endParaRPr>
          </a:p>
          <a:p>
            <a:pPr algn="just"/>
            <a:r>
              <a:rPr lang="cs-CZ" sz="2000" b="1" dirty="0">
                <a:cs typeface="Arial" panose="020B0604020202020204" pitchFamily="34" charset="0"/>
              </a:rPr>
              <a:t>Dusičnan stříbrný </a:t>
            </a:r>
            <a:r>
              <a:rPr lang="cs-CZ" sz="2000" dirty="0">
                <a:cs typeface="Arial" panose="020B0604020202020204" pitchFamily="34" charset="0"/>
              </a:rPr>
              <a:t>AgNO</a:t>
            </a:r>
            <a:r>
              <a:rPr lang="cs-CZ" sz="2000" baseline="-25000" dirty="0">
                <a:cs typeface="Arial" panose="020B0604020202020204" pitchFamily="34" charset="0"/>
              </a:rPr>
              <a:t>3</a:t>
            </a:r>
            <a:r>
              <a:rPr lang="cs-CZ" sz="2000" dirty="0">
                <a:cs typeface="Arial" panose="020B0604020202020204" pitchFamily="34" charset="0"/>
              </a:rPr>
              <a:t> je důležitým </a:t>
            </a:r>
            <a:r>
              <a:rPr lang="cs-CZ" sz="2000" u="sng" dirty="0">
                <a:cs typeface="Arial" panose="020B0604020202020204" pitchFamily="34" charset="0"/>
              </a:rPr>
              <a:t>laboratorním činidlem</a:t>
            </a:r>
            <a:r>
              <a:rPr lang="cs-CZ" sz="2000" dirty="0">
                <a:cs typeface="Arial" panose="020B0604020202020204" pitchFamily="34" charset="0"/>
              </a:rPr>
              <a:t> v analytické chemii </a:t>
            </a:r>
            <a:r>
              <a:rPr lang="cs-CZ" sz="2000" i="1" dirty="0">
                <a:cs typeface="Arial" panose="020B0604020202020204" pitchFamily="34" charset="0"/>
              </a:rPr>
              <a:t>(např. </a:t>
            </a:r>
            <a:r>
              <a:rPr lang="cs-CZ" sz="2000" i="1" dirty="0" err="1">
                <a:cs typeface="Arial" panose="020B0604020202020204" pitchFamily="34" charset="0"/>
              </a:rPr>
              <a:t>argentometrické</a:t>
            </a:r>
            <a:r>
              <a:rPr lang="cs-CZ" sz="2000" i="1" dirty="0">
                <a:cs typeface="Arial" panose="020B0604020202020204" pitchFamily="34" charset="0"/>
              </a:rPr>
              <a:t> stanovení rozpustných halogenidů)</a:t>
            </a:r>
            <a:r>
              <a:rPr lang="cs-CZ" sz="2000" dirty="0">
                <a:cs typeface="Arial" panose="020B0604020202020204" pitchFamily="34" charset="0"/>
              </a:rPr>
              <a:t> a je výchozí látkou k přípravě dalších sloučenin stříbra. Jako tzv. „pekelný kamínek“, se používal </a:t>
            </a:r>
            <a:r>
              <a:rPr lang="cs-CZ" sz="2000" u="sng" dirty="0">
                <a:cs typeface="Arial" panose="020B0604020202020204" pitchFamily="34" charset="0"/>
              </a:rPr>
              <a:t>k léčbě bradavic</a:t>
            </a:r>
            <a:r>
              <a:rPr lang="cs-CZ" sz="2000" dirty="0">
                <a:cs typeface="Arial" panose="020B0604020202020204" pitchFamily="34" charset="0"/>
              </a:rPr>
              <a:t>.</a:t>
            </a:r>
          </a:p>
          <a:p>
            <a:pPr algn="just"/>
            <a:endParaRPr lang="cs-CZ" sz="800" b="1" dirty="0">
              <a:cs typeface="Arial" panose="020B0604020202020204" pitchFamily="34" charset="0"/>
            </a:endParaRPr>
          </a:p>
          <a:p>
            <a:pPr algn="just"/>
            <a:r>
              <a:rPr lang="cs-CZ" sz="2000" dirty="0">
                <a:cs typeface="Arial" panose="020B0604020202020204" pitchFamily="34" charset="0"/>
              </a:rPr>
              <a:t>Amoniakální roztok </a:t>
            </a:r>
            <a:r>
              <a:rPr lang="cs-CZ" sz="2000" b="1" dirty="0">
                <a:cs typeface="Arial" panose="020B0604020202020204" pitchFamily="34" charset="0"/>
              </a:rPr>
              <a:t>oxidu stříbrného </a:t>
            </a:r>
            <a:r>
              <a:rPr lang="cs-CZ" sz="2000" dirty="0">
                <a:cs typeface="Arial" panose="020B0604020202020204" pitchFamily="34" charset="0"/>
              </a:rPr>
              <a:t>Ag</a:t>
            </a:r>
            <a:r>
              <a:rPr lang="cs-CZ" sz="2000" baseline="-25000" dirty="0">
                <a:cs typeface="Arial" panose="020B0604020202020204" pitchFamily="34" charset="0"/>
              </a:rPr>
              <a:t>2</a:t>
            </a:r>
            <a:r>
              <a:rPr lang="cs-CZ" sz="2000" dirty="0">
                <a:cs typeface="Arial" panose="020B0604020202020204" pitchFamily="34" charset="0"/>
              </a:rPr>
              <a:t>O </a:t>
            </a:r>
            <a:r>
              <a:rPr lang="cs-CZ" sz="2000" i="1" dirty="0">
                <a:cs typeface="Arial" panose="020B0604020202020204" pitchFamily="34" charset="0"/>
              </a:rPr>
              <a:t>(</a:t>
            </a:r>
            <a:r>
              <a:rPr lang="cs-CZ" sz="2000" i="1" dirty="0" err="1">
                <a:cs typeface="Arial" panose="020B0604020202020204" pitchFamily="34" charset="0"/>
              </a:rPr>
              <a:t>Tollensovo</a:t>
            </a:r>
            <a:r>
              <a:rPr lang="cs-CZ" sz="2000" i="1" dirty="0">
                <a:cs typeface="Arial" panose="020B0604020202020204" pitchFamily="34" charset="0"/>
              </a:rPr>
              <a:t> činidlo)</a:t>
            </a:r>
            <a:r>
              <a:rPr lang="cs-CZ" sz="2000" dirty="0">
                <a:cs typeface="Arial" panose="020B0604020202020204" pitchFamily="34" charset="0"/>
              </a:rPr>
              <a:t> se v analytické chemii používá k důkazu alifatických a aromatických aldehydů. </a:t>
            </a:r>
          </a:p>
          <a:p>
            <a:pPr algn="just"/>
            <a:endParaRPr lang="cs-CZ" sz="800" b="1" dirty="0">
              <a:cs typeface="Arial" panose="020B0604020202020204" pitchFamily="34" charset="0"/>
            </a:endParaRPr>
          </a:p>
          <a:p>
            <a:pPr algn="just"/>
            <a:r>
              <a:rPr lang="cs-CZ" sz="2000" b="1" dirty="0" err="1">
                <a:cs typeface="Arial" panose="020B0604020202020204" pitchFamily="34" charset="0"/>
              </a:rPr>
              <a:t>Dikyanostříbrnan</a:t>
            </a:r>
            <a:r>
              <a:rPr lang="cs-CZ" sz="2000" b="1" dirty="0">
                <a:cs typeface="Arial" panose="020B0604020202020204" pitchFamily="34" charset="0"/>
              </a:rPr>
              <a:t> draselný </a:t>
            </a:r>
            <a:r>
              <a:rPr lang="cs-CZ" sz="2000" dirty="0">
                <a:cs typeface="Arial" panose="020B0604020202020204" pitchFamily="34" charset="0"/>
              </a:rPr>
              <a:t>K[</a:t>
            </a:r>
            <a:r>
              <a:rPr lang="cs-CZ" sz="2000" dirty="0" err="1">
                <a:cs typeface="Arial" panose="020B0604020202020204" pitchFamily="34" charset="0"/>
              </a:rPr>
              <a:t>Ag</a:t>
            </a:r>
            <a:r>
              <a:rPr lang="cs-CZ" sz="2000" dirty="0">
                <a:cs typeface="Arial" panose="020B0604020202020204" pitchFamily="34" charset="0"/>
              </a:rPr>
              <a:t>(CN)</a:t>
            </a:r>
            <a:r>
              <a:rPr lang="cs-CZ" sz="2000" baseline="-25000" dirty="0">
                <a:cs typeface="Arial" panose="020B0604020202020204" pitchFamily="34" charset="0"/>
              </a:rPr>
              <a:t>2</a:t>
            </a:r>
            <a:r>
              <a:rPr lang="cs-CZ" sz="2000" dirty="0">
                <a:cs typeface="Arial" panose="020B0604020202020204" pitchFamily="34" charset="0"/>
              </a:rPr>
              <a:t>] a </a:t>
            </a:r>
            <a:r>
              <a:rPr lang="cs-CZ" sz="2000" b="1" dirty="0">
                <a:cs typeface="Arial" panose="020B0604020202020204" pitchFamily="34" charset="0"/>
              </a:rPr>
              <a:t>kyanid stříbrný </a:t>
            </a:r>
            <a:r>
              <a:rPr lang="cs-CZ" sz="2000" dirty="0" err="1">
                <a:cs typeface="Arial" panose="020B0604020202020204" pitchFamily="34" charset="0"/>
              </a:rPr>
              <a:t>AgCN</a:t>
            </a:r>
            <a:r>
              <a:rPr lang="cs-CZ" sz="2000" dirty="0">
                <a:cs typeface="Arial" panose="020B0604020202020204" pitchFamily="34" charset="0"/>
              </a:rPr>
              <a:t> se využívají pro galvanické postříbřování.</a:t>
            </a:r>
          </a:p>
        </p:txBody>
      </p:sp>
      <p:pic>
        <p:nvPicPr>
          <p:cNvPr id="3" name="Obrázek 2">
            <a:extLst>
              <a:ext uri="{FF2B5EF4-FFF2-40B4-BE49-F238E27FC236}">
                <a16:creationId xmlns:a16="http://schemas.microsoft.com/office/drawing/2014/main" id="{61F9C682-7D8A-491F-BB2F-12637335CB0D}"/>
              </a:ext>
            </a:extLst>
          </p:cNvPr>
          <p:cNvPicPr>
            <a:picLocks noChangeAspect="1"/>
          </p:cNvPicPr>
          <p:nvPr/>
        </p:nvPicPr>
        <p:blipFill>
          <a:blip r:embed="rId3"/>
          <a:stretch>
            <a:fillRect/>
          </a:stretch>
        </p:blipFill>
        <p:spPr>
          <a:xfrm>
            <a:off x="7543800" y="5259392"/>
            <a:ext cx="1243186" cy="1413331"/>
          </a:xfrm>
          <a:prstGeom prst="rect">
            <a:avLst/>
          </a:prstGeom>
        </p:spPr>
      </p:pic>
      <p:sp>
        <p:nvSpPr>
          <p:cNvPr id="6" name="TextovéPole 5">
            <a:extLst>
              <a:ext uri="{FF2B5EF4-FFF2-40B4-BE49-F238E27FC236}">
                <a16:creationId xmlns:a16="http://schemas.microsoft.com/office/drawing/2014/main" id="{32AB913B-201A-41F1-A36B-B781FD4FBFEA}"/>
              </a:ext>
            </a:extLst>
          </p:cNvPr>
          <p:cNvSpPr txBox="1"/>
          <p:nvPr/>
        </p:nvSpPr>
        <p:spPr>
          <a:xfrm>
            <a:off x="144694" y="4545488"/>
            <a:ext cx="4932684" cy="1938992"/>
          </a:xfrm>
          <a:prstGeom prst="rect">
            <a:avLst/>
          </a:prstGeom>
          <a:noFill/>
        </p:spPr>
        <p:txBody>
          <a:bodyPr wrap="square">
            <a:spAutoFit/>
          </a:bodyPr>
          <a:lstStyle/>
          <a:p>
            <a:pPr algn="just"/>
            <a:r>
              <a:rPr lang="cs-CZ" sz="2000" b="1" dirty="0">
                <a:cs typeface="Arial" panose="020B0604020202020204" pitchFamily="34" charset="0"/>
              </a:rPr>
              <a:t>Sulfid stříbrný </a:t>
            </a:r>
            <a:r>
              <a:rPr lang="cs-CZ" sz="2000" dirty="0">
                <a:cs typeface="Arial" panose="020B0604020202020204" pitchFamily="34" charset="0"/>
              </a:rPr>
              <a:t>Ag</a:t>
            </a:r>
            <a:r>
              <a:rPr lang="cs-CZ" sz="2000" baseline="-25000" dirty="0">
                <a:cs typeface="Arial" panose="020B0604020202020204" pitchFamily="34" charset="0"/>
              </a:rPr>
              <a:t>2</a:t>
            </a:r>
            <a:r>
              <a:rPr lang="cs-CZ" sz="2000" dirty="0">
                <a:cs typeface="Arial" panose="020B0604020202020204" pitchFamily="34" charset="0"/>
              </a:rPr>
              <a:t>S je černá, nerozpustná sloučenina, jejíž vznik </a:t>
            </a:r>
            <a:r>
              <a:rPr lang="cs-CZ" sz="2000" u="sng" dirty="0">
                <a:cs typeface="Arial" panose="020B0604020202020204" pitchFamily="34" charset="0"/>
              </a:rPr>
              <a:t>způsobuje černání stříbrných předmětů</a:t>
            </a:r>
            <a:r>
              <a:rPr lang="cs-CZ" sz="2000" dirty="0">
                <a:cs typeface="Arial" panose="020B0604020202020204" pitchFamily="34" charset="0"/>
              </a:rPr>
              <a:t> působením i stopových množství sulfanu (sirovodíku) v atmosféře. Ag</a:t>
            </a:r>
            <a:r>
              <a:rPr lang="cs-CZ" sz="2000" baseline="-25000" dirty="0">
                <a:cs typeface="Arial" panose="020B0604020202020204" pitchFamily="34" charset="0"/>
              </a:rPr>
              <a:t>2</a:t>
            </a:r>
            <a:r>
              <a:rPr lang="cs-CZ" sz="2000" dirty="0">
                <a:cs typeface="Arial" panose="020B0604020202020204" pitchFamily="34" charset="0"/>
              </a:rPr>
              <a:t>S patří mezi nejméně rozpustné známé soli anorganických kyselin. </a:t>
            </a:r>
          </a:p>
        </p:txBody>
      </p:sp>
      <p:pic>
        <p:nvPicPr>
          <p:cNvPr id="5122" name="Picture 2" descr="Фторид серебра AgF2">
            <a:extLst>
              <a:ext uri="{FF2B5EF4-FFF2-40B4-BE49-F238E27FC236}">
                <a16:creationId xmlns:a16="http://schemas.microsoft.com/office/drawing/2014/main" id="{EE2F8AF5-47F4-419C-B9CC-E4B7993CD0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0900" y="3766997"/>
            <a:ext cx="1206962" cy="7784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5BADA61F-F1DC-4604-82E5-DDE6638127FE}"/>
              </a:ext>
            </a:extLst>
          </p:cNvPr>
          <p:cNvSpPr txBox="1"/>
          <p:nvPr/>
        </p:nvSpPr>
        <p:spPr>
          <a:xfrm>
            <a:off x="185862" y="3754655"/>
            <a:ext cx="5237490" cy="707886"/>
          </a:xfrm>
          <a:prstGeom prst="rect">
            <a:avLst/>
          </a:prstGeom>
          <a:noFill/>
        </p:spPr>
        <p:txBody>
          <a:bodyPr wrap="square">
            <a:spAutoFit/>
          </a:bodyPr>
          <a:lstStyle/>
          <a:p>
            <a:pPr algn="just"/>
            <a:r>
              <a:rPr lang="cs-CZ" sz="2000" b="1" dirty="0">
                <a:cs typeface="Arial" panose="020B0604020202020204" pitchFamily="34" charset="0"/>
              </a:rPr>
              <a:t>Fluorid stříbrnatý </a:t>
            </a:r>
            <a:r>
              <a:rPr lang="cs-CZ" sz="2000" dirty="0">
                <a:cs typeface="Arial" panose="020B0604020202020204" pitchFamily="34" charset="0"/>
              </a:rPr>
              <a:t>AgF</a:t>
            </a:r>
            <a:r>
              <a:rPr lang="cs-CZ" sz="2000" baseline="-25000" dirty="0">
                <a:cs typeface="Arial" panose="020B0604020202020204" pitchFamily="34" charset="0"/>
              </a:rPr>
              <a:t>2</a:t>
            </a:r>
            <a:r>
              <a:rPr lang="cs-CZ" sz="2000" dirty="0">
                <a:cs typeface="Arial" panose="020B0604020202020204" pitchFamily="34" charset="0"/>
              </a:rPr>
              <a:t> je důležité fluorační činidlo.</a:t>
            </a:r>
          </a:p>
        </p:txBody>
      </p:sp>
      <p:pic>
        <p:nvPicPr>
          <p:cNvPr id="9" name="Obrázek 8">
            <a:extLst>
              <a:ext uri="{FF2B5EF4-FFF2-40B4-BE49-F238E27FC236}">
                <a16:creationId xmlns:a16="http://schemas.microsoft.com/office/drawing/2014/main" id="{C76048B6-B8E6-4AC1-B977-41DFA0AD4450}"/>
              </a:ext>
            </a:extLst>
          </p:cNvPr>
          <p:cNvPicPr>
            <a:picLocks noChangeAspect="1"/>
          </p:cNvPicPr>
          <p:nvPr/>
        </p:nvPicPr>
        <p:blipFill>
          <a:blip r:embed="rId5"/>
          <a:stretch>
            <a:fillRect/>
          </a:stretch>
        </p:blipFill>
        <p:spPr>
          <a:xfrm>
            <a:off x="5105400" y="4857575"/>
            <a:ext cx="2290704" cy="1868147"/>
          </a:xfrm>
          <a:prstGeom prst="rect">
            <a:avLst/>
          </a:prstGeom>
        </p:spPr>
      </p:pic>
    </p:spTree>
    <p:extLst>
      <p:ext uri="{BB962C8B-B14F-4D97-AF65-F5344CB8AC3E}">
        <p14:creationId xmlns:p14="http://schemas.microsoft.com/office/powerpoint/2010/main" val="19024624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13382" y="2687286"/>
            <a:ext cx="8686800" cy="1631216"/>
          </a:xfrm>
          <a:prstGeom prst="rect">
            <a:avLst/>
          </a:prstGeom>
        </p:spPr>
        <p:txBody>
          <a:bodyPr wrap="square">
            <a:spAutoFit/>
          </a:bodyPr>
          <a:lstStyle/>
          <a:p>
            <a:pPr algn="just"/>
            <a:r>
              <a:rPr lang="cs-CZ" sz="2000" dirty="0">
                <a:cs typeface="Arial" panose="020B0604020202020204" pitchFamily="34" charset="0"/>
              </a:rPr>
              <a:t>Některé sloučeniny stříbra mají silné </a:t>
            </a:r>
            <a:r>
              <a:rPr lang="cs-CZ" sz="2000" u="sng" dirty="0">
                <a:cs typeface="Arial" panose="020B0604020202020204" pitchFamily="34" charset="0"/>
              </a:rPr>
              <a:t>explozivní účinky</a:t>
            </a:r>
            <a:r>
              <a:rPr lang="cs-CZ" sz="2000" dirty="0">
                <a:cs typeface="Arial" panose="020B0604020202020204" pitchFamily="34" charset="0"/>
              </a:rPr>
              <a:t>, velice jednoduchým způsobem lze připravit prudce výbušnou sloučeninu "třaskavé stříbro" </a:t>
            </a:r>
            <a:r>
              <a:rPr lang="cs-CZ" sz="2000" b="1" dirty="0">
                <a:cs typeface="Arial" panose="020B0604020202020204" pitchFamily="34" charset="0"/>
              </a:rPr>
              <a:t>nitrid stříbrný </a:t>
            </a:r>
            <a:r>
              <a:rPr lang="cs-CZ" sz="2000" dirty="0">
                <a:cs typeface="Arial" panose="020B0604020202020204" pitchFamily="34" charset="0"/>
              </a:rPr>
              <a:t>Ag</a:t>
            </a:r>
            <a:r>
              <a:rPr lang="cs-CZ" sz="2000" baseline="-25000" dirty="0">
                <a:cs typeface="Arial" panose="020B0604020202020204" pitchFamily="34" charset="0"/>
              </a:rPr>
              <a:t>3</a:t>
            </a:r>
            <a:r>
              <a:rPr lang="cs-CZ" sz="2000" dirty="0">
                <a:cs typeface="Arial" panose="020B0604020202020204" pitchFamily="34" charset="0"/>
              </a:rPr>
              <a:t>N. Jako neobyčejně silné třaskaviny se chovají také další sloučeniny stříbra, </a:t>
            </a:r>
            <a:r>
              <a:rPr lang="cs-CZ" sz="2000" b="1" dirty="0">
                <a:cs typeface="Arial" panose="020B0604020202020204" pitchFamily="34" charset="0"/>
              </a:rPr>
              <a:t>fulminát stříbrný </a:t>
            </a:r>
            <a:r>
              <a:rPr lang="cs-CZ" sz="2000" dirty="0" err="1">
                <a:cs typeface="Arial" panose="020B0604020202020204" pitchFamily="34" charset="0"/>
              </a:rPr>
              <a:t>AgONC</a:t>
            </a:r>
            <a:r>
              <a:rPr lang="cs-CZ" sz="2000" dirty="0">
                <a:cs typeface="Arial" panose="020B0604020202020204" pitchFamily="34" charset="0"/>
              </a:rPr>
              <a:t>, </a:t>
            </a:r>
            <a:r>
              <a:rPr lang="cs-CZ" sz="2000" b="1" dirty="0">
                <a:cs typeface="Arial" panose="020B0604020202020204" pitchFamily="34" charset="0"/>
              </a:rPr>
              <a:t>azid stříbrný </a:t>
            </a:r>
            <a:r>
              <a:rPr lang="cs-CZ" sz="2000" dirty="0">
                <a:cs typeface="Arial" panose="020B0604020202020204" pitchFamily="34" charset="0"/>
              </a:rPr>
              <a:t>AgN</a:t>
            </a:r>
            <a:r>
              <a:rPr lang="cs-CZ" sz="2000" baseline="-25000" dirty="0">
                <a:cs typeface="Arial" panose="020B0604020202020204" pitchFamily="34" charset="0"/>
              </a:rPr>
              <a:t>3</a:t>
            </a:r>
            <a:r>
              <a:rPr lang="cs-CZ" sz="2000" dirty="0">
                <a:cs typeface="Arial" panose="020B0604020202020204" pitchFamily="34" charset="0"/>
              </a:rPr>
              <a:t> a zejména </a:t>
            </a:r>
            <a:r>
              <a:rPr lang="cs-CZ" sz="2000" b="1" dirty="0">
                <a:cs typeface="Arial" panose="020B0604020202020204" pitchFamily="34" charset="0"/>
              </a:rPr>
              <a:t>acetylid stříbrný </a:t>
            </a:r>
            <a:r>
              <a:rPr lang="cs-CZ" sz="2000" dirty="0">
                <a:cs typeface="Arial" panose="020B0604020202020204" pitchFamily="34" charset="0"/>
              </a:rPr>
              <a:t>Ag</a:t>
            </a:r>
            <a:r>
              <a:rPr lang="cs-CZ" sz="2000" baseline="-25000" dirty="0">
                <a:cs typeface="Arial" panose="020B0604020202020204" pitchFamily="34" charset="0"/>
              </a:rPr>
              <a:t>2</a:t>
            </a:r>
            <a:r>
              <a:rPr lang="cs-CZ" sz="2000" dirty="0">
                <a:cs typeface="Arial" panose="020B0604020202020204" pitchFamily="34" charset="0"/>
              </a:rPr>
              <a:t>C</a:t>
            </a:r>
            <a:r>
              <a:rPr lang="cs-CZ" sz="2000" baseline="-25000" dirty="0">
                <a:cs typeface="Arial" panose="020B0604020202020204" pitchFamily="34" charset="0"/>
              </a:rPr>
              <a:t>2</a:t>
            </a:r>
            <a:r>
              <a:rPr lang="cs-CZ" sz="2000" dirty="0">
                <a:cs typeface="Arial" panose="020B0604020202020204" pitchFamily="34" charset="0"/>
              </a:rPr>
              <a:t>.</a:t>
            </a:r>
          </a:p>
        </p:txBody>
      </p:sp>
      <p:pic>
        <p:nvPicPr>
          <p:cNvPr id="3" name="Obrázek 2" descr="Obsah obrázku zvíře, jídlo, držení&#10;&#10;Popis byl vytvořen automaticky">
            <a:extLst>
              <a:ext uri="{FF2B5EF4-FFF2-40B4-BE49-F238E27FC236}">
                <a16:creationId xmlns:a16="http://schemas.microsoft.com/office/drawing/2014/main" id="{79A9090F-A60D-4D0F-848C-3E2017999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167" y="4493815"/>
            <a:ext cx="3064267" cy="2298200"/>
          </a:xfrm>
          <a:prstGeom prst="rect">
            <a:avLst/>
          </a:prstGeom>
        </p:spPr>
      </p:pic>
      <p:sp>
        <p:nvSpPr>
          <p:cNvPr id="6" name="TextovéPole 5">
            <a:extLst>
              <a:ext uri="{FF2B5EF4-FFF2-40B4-BE49-F238E27FC236}">
                <a16:creationId xmlns:a16="http://schemas.microsoft.com/office/drawing/2014/main" id="{29BF9029-A783-4255-BEFA-BC277C40D40D}"/>
              </a:ext>
            </a:extLst>
          </p:cNvPr>
          <p:cNvSpPr txBox="1"/>
          <p:nvPr/>
        </p:nvSpPr>
        <p:spPr>
          <a:xfrm>
            <a:off x="243238" y="374662"/>
            <a:ext cx="8686800" cy="1754326"/>
          </a:xfrm>
          <a:prstGeom prst="rect">
            <a:avLst/>
          </a:prstGeom>
          <a:noFill/>
        </p:spPr>
        <p:txBody>
          <a:bodyPr wrap="square">
            <a:spAutoFit/>
          </a:bodyPr>
          <a:lstStyle/>
          <a:p>
            <a:pPr algn="just"/>
            <a:r>
              <a:rPr lang="cs-CZ" sz="2000" b="1" dirty="0">
                <a:cs typeface="Arial" panose="020B0604020202020204" pitchFamily="34" charset="0"/>
              </a:rPr>
              <a:t>Fosforečnan stříbrný </a:t>
            </a:r>
            <a:r>
              <a:rPr lang="cs-CZ" sz="2000" dirty="0">
                <a:cs typeface="Arial" panose="020B0604020202020204" pitchFamily="34" charset="0"/>
              </a:rPr>
              <a:t>Ag</a:t>
            </a:r>
            <a:r>
              <a:rPr lang="cs-CZ" sz="2000" baseline="-25000" dirty="0">
                <a:cs typeface="Arial" panose="020B0604020202020204" pitchFamily="34" charset="0"/>
              </a:rPr>
              <a:t>3</a:t>
            </a:r>
            <a:r>
              <a:rPr lang="cs-CZ" sz="2000" dirty="0">
                <a:cs typeface="Arial" panose="020B0604020202020204" pitchFamily="34" charset="0"/>
              </a:rPr>
              <a:t>PO</a:t>
            </a:r>
            <a:r>
              <a:rPr lang="cs-CZ" sz="2000" baseline="-25000" dirty="0">
                <a:cs typeface="Arial" panose="020B0604020202020204" pitchFamily="34" charset="0"/>
              </a:rPr>
              <a:t>4</a:t>
            </a:r>
            <a:r>
              <a:rPr lang="cs-CZ" sz="2000" dirty="0">
                <a:cs typeface="Arial" panose="020B0604020202020204" pitchFamily="34" charset="0"/>
              </a:rPr>
              <a:t> se využívá v lékařství. </a:t>
            </a:r>
          </a:p>
          <a:p>
            <a:pPr algn="just"/>
            <a:endParaRPr lang="cs-CZ" sz="800" dirty="0">
              <a:cs typeface="Arial" panose="020B0604020202020204" pitchFamily="34" charset="0"/>
            </a:endParaRPr>
          </a:p>
          <a:p>
            <a:pPr algn="just"/>
            <a:r>
              <a:rPr lang="cs-CZ" sz="2000" b="1" dirty="0">
                <a:cs typeface="Arial" panose="020B0604020202020204" pitchFamily="34" charset="0"/>
              </a:rPr>
              <a:t>Síran stříbrný </a:t>
            </a:r>
            <a:r>
              <a:rPr lang="cs-CZ" sz="2000" dirty="0">
                <a:cs typeface="Arial" panose="020B0604020202020204" pitchFamily="34" charset="0"/>
              </a:rPr>
              <a:t>Ag</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je desinfekční činidlo. </a:t>
            </a:r>
          </a:p>
          <a:p>
            <a:pPr algn="just"/>
            <a:endParaRPr lang="cs-CZ" sz="2000" dirty="0">
              <a:cs typeface="Arial" panose="020B0604020202020204" pitchFamily="34" charset="0"/>
            </a:endParaRPr>
          </a:p>
          <a:p>
            <a:pPr algn="just"/>
            <a:r>
              <a:rPr lang="cs-CZ" sz="2000" dirty="0">
                <a:cs typeface="Arial" panose="020B0604020202020204" pitchFamily="34" charset="0"/>
              </a:rPr>
              <a:t>Sloučeniny stříbra jsou základem celého průmyslového odvětví – </a:t>
            </a:r>
            <a:r>
              <a:rPr lang="cs-CZ" sz="2000" u="sng" dirty="0">
                <a:cs typeface="Arial" panose="020B0604020202020204" pitchFamily="34" charset="0"/>
              </a:rPr>
              <a:t>fotografického průmyslu</a:t>
            </a:r>
            <a:r>
              <a:rPr lang="cs-CZ" sz="2000" dirty="0">
                <a:cs typeface="Arial" panose="020B0604020202020204" pitchFamily="34" charset="0"/>
              </a:rPr>
              <a:t>, které se zabývá výrobou produktů pro získávání fotografií a filmů. </a:t>
            </a:r>
          </a:p>
        </p:txBody>
      </p:sp>
      <p:sp>
        <p:nvSpPr>
          <p:cNvPr id="7" name="TextovéPole 6">
            <a:extLst>
              <a:ext uri="{FF2B5EF4-FFF2-40B4-BE49-F238E27FC236}">
                <a16:creationId xmlns:a16="http://schemas.microsoft.com/office/drawing/2014/main" id="{0157DA40-71DC-48A5-A99C-0FF9EAAB4E51}"/>
              </a:ext>
            </a:extLst>
          </p:cNvPr>
          <p:cNvSpPr txBox="1"/>
          <p:nvPr/>
        </p:nvSpPr>
        <p:spPr>
          <a:xfrm>
            <a:off x="226032" y="4876800"/>
            <a:ext cx="5409343" cy="1015663"/>
          </a:xfrm>
          <a:prstGeom prst="rect">
            <a:avLst/>
          </a:prstGeom>
          <a:noFill/>
        </p:spPr>
        <p:txBody>
          <a:bodyPr wrap="square">
            <a:spAutoFit/>
          </a:bodyPr>
          <a:lstStyle/>
          <a:p>
            <a:pPr algn="just"/>
            <a:r>
              <a:rPr lang="cs-CZ" sz="2000" dirty="0">
                <a:cs typeface="Arial" panose="020B0604020202020204" pitchFamily="34" charset="0"/>
              </a:rPr>
              <a:t>Při styku pokožky roztoky </a:t>
            </a:r>
            <a:r>
              <a:rPr lang="cs-CZ" sz="2000" dirty="0" err="1">
                <a:cs typeface="Arial" panose="020B0604020202020204" pitchFamily="34" charset="0"/>
              </a:rPr>
              <a:t>Ag</a:t>
            </a:r>
            <a:r>
              <a:rPr lang="cs-CZ" sz="2000" baseline="30000" dirty="0">
                <a:cs typeface="Arial" panose="020B0604020202020204" pitchFamily="34" charset="0"/>
              </a:rPr>
              <a:t>+</a:t>
            </a:r>
            <a:r>
              <a:rPr lang="cs-CZ" sz="2000" dirty="0">
                <a:cs typeface="Arial" panose="020B0604020202020204" pitchFamily="34" charset="0"/>
              </a:rPr>
              <a:t> dochází ke vzniku </a:t>
            </a:r>
            <a:r>
              <a:rPr lang="cs-CZ" sz="2000" u="sng" dirty="0">
                <a:cs typeface="Arial" panose="020B0604020202020204" pitchFamily="34" charset="0"/>
              </a:rPr>
              <a:t>tmavých skvrn </a:t>
            </a:r>
            <a:r>
              <a:rPr lang="cs-CZ" sz="2000" dirty="0">
                <a:cs typeface="Arial" panose="020B0604020202020204" pitchFamily="34" charset="0"/>
              </a:rPr>
              <a:t>– komplexních sloučenin stříbra a bílkovin v pokožce.</a:t>
            </a:r>
          </a:p>
        </p:txBody>
      </p:sp>
    </p:spTree>
    <p:extLst>
      <p:ext uri="{BB962C8B-B14F-4D97-AF65-F5344CB8AC3E}">
        <p14:creationId xmlns:p14="http://schemas.microsoft.com/office/powerpoint/2010/main" val="1359840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15156" y="3339551"/>
            <a:ext cx="8915400" cy="2062103"/>
          </a:xfrm>
          <a:prstGeom prst="rect">
            <a:avLst/>
          </a:prstGeom>
        </p:spPr>
        <p:txBody>
          <a:bodyPr wrap="square">
            <a:spAutoFit/>
          </a:bodyPr>
          <a:lstStyle/>
          <a:p>
            <a:pPr algn="just"/>
            <a:r>
              <a:rPr lang="cs-CZ" sz="2000" dirty="0">
                <a:cs typeface="Arial" panose="020B0604020202020204" pitchFamily="34" charset="0"/>
              </a:rPr>
              <a:t>Snadno se </a:t>
            </a:r>
            <a:r>
              <a:rPr lang="cs-CZ" sz="2000" u="sng" dirty="0">
                <a:cs typeface="Arial" panose="020B0604020202020204" pitchFamily="34" charset="0"/>
              </a:rPr>
              <a:t>rozpouští ve vodném roztoku chloru</a:t>
            </a:r>
            <a:r>
              <a:rPr lang="cs-CZ" sz="2000" dirty="0">
                <a:cs typeface="Arial" panose="020B0604020202020204" pitchFamily="34" charset="0"/>
              </a:rPr>
              <a:t>:</a:t>
            </a:r>
          </a:p>
          <a:p>
            <a:pPr algn="ctr"/>
            <a:r>
              <a:rPr lang="cs-CZ" sz="2000" dirty="0">
                <a:cs typeface="Arial" panose="020B0604020202020204" pitchFamily="34" charset="0"/>
              </a:rPr>
              <a:t>2Au + 3Cl</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 → 2H[AuCl</a:t>
            </a:r>
            <a:r>
              <a:rPr lang="cs-CZ" sz="2000" baseline="-25000" dirty="0">
                <a:cs typeface="Arial" panose="020B0604020202020204" pitchFamily="34" charset="0"/>
              </a:rPr>
              <a:t>3</a:t>
            </a:r>
            <a:r>
              <a:rPr lang="cs-CZ" sz="2000" dirty="0">
                <a:cs typeface="Arial" panose="020B0604020202020204" pitchFamily="34" charset="0"/>
              </a:rPr>
              <a:t>(OH)]</a:t>
            </a:r>
          </a:p>
          <a:p>
            <a:pPr algn="just"/>
            <a:endParaRPr lang="en-US" sz="800" u="sng" dirty="0">
              <a:cs typeface="Arial" panose="020B0604020202020204" pitchFamily="34" charset="0"/>
            </a:endParaRPr>
          </a:p>
          <a:p>
            <a:pPr algn="just"/>
            <a:r>
              <a:rPr lang="cs-CZ" sz="2000" dirty="0">
                <a:cs typeface="Arial" panose="020B0604020202020204" pitchFamily="34" charset="0"/>
              </a:rPr>
              <a:t>Ochotně reaguje s</a:t>
            </a:r>
            <a:r>
              <a:rPr lang="en-US" sz="2000" dirty="0">
                <a:cs typeface="Arial" panose="020B0604020202020204" pitchFamily="34" charset="0"/>
              </a:rPr>
              <a:t> </a:t>
            </a:r>
            <a:r>
              <a:rPr lang="cs-CZ" sz="2000" dirty="0">
                <a:cs typeface="Arial" panose="020B0604020202020204" pitchFamily="34" charset="0"/>
              </a:rPr>
              <a:t>halogeny, s bromem se slučuje již za laboratorní teploty na bromid zlatný </a:t>
            </a:r>
            <a:r>
              <a:rPr lang="cs-CZ" sz="2000" dirty="0" err="1">
                <a:cs typeface="Arial" panose="020B0604020202020204" pitchFamily="34" charset="0"/>
              </a:rPr>
              <a:t>AuBr</a:t>
            </a:r>
            <a:r>
              <a:rPr lang="cs-CZ" sz="2000" dirty="0">
                <a:cs typeface="Arial" panose="020B0604020202020204" pitchFamily="34" charset="0"/>
              </a:rPr>
              <a:t> i bromid zlatitý AuBr</a:t>
            </a:r>
            <a:r>
              <a:rPr lang="cs-CZ" sz="2000" baseline="-25000" dirty="0">
                <a:cs typeface="Arial" panose="020B0604020202020204" pitchFamily="34" charset="0"/>
              </a:rPr>
              <a:t>3</a:t>
            </a:r>
            <a:r>
              <a:rPr lang="cs-CZ" sz="2000" dirty="0">
                <a:cs typeface="Arial" panose="020B0604020202020204" pitchFamily="34" charset="0"/>
              </a:rPr>
              <a:t>, s chlorem reaguje při teplotě do 150°C za vzniku chloridu zlatitého</a:t>
            </a:r>
            <a:r>
              <a:rPr lang="en-US" sz="2000" dirty="0">
                <a:cs typeface="Arial" panose="020B0604020202020204" pitchFamily="34" charset="0"/>
              </a:rPr>
              <a:t> AuCl</a:t>
            </a:r>
            <a:r>
              <a:rPr lang="en-US" sz="2000" baseline="-25000" dirty="0">
                <a:cs typeface="Arial" panose="020B0604020202020204" pitchFamily="34" charset="0"/>
              </a:rPr>
              <a:t>3</a:t>
            </a:r>
            <a:r>
              <a:rPr lang="cs-CZ" sz="2000" dirty="0">
                <a:cs typeface="Arial" panose="020B0604020202020204" pitchFamily="34" charset="0"/>
              </a:rPr>
              <a:t>, při teplotě mezi 150-250 °C vzniká chlorid zlatný</a:t>
            </a:r>
            <a:r>
              <a:rPr lang="en-US" sz="2000" dirty="0">
                <a:cs typeface="Arial" panose="020B0604020202020204" pitchFamily="34" charset="0"/>
              </a:rPr>
              <a:t> </a:t>
            </a:r>
            <a:r>
              <a:rPr lang="en-US" sz="2000" dirty="0" err="1">
                <a:cs typeface="Arial" panose="020B0604020202020204" pitchFamily="34" charset="0"/>
              </a:rPr>
              <a:t>AuCl</a:t>
            </a:r>
            <a:r>
              <a:rPr lang="en-US" sz="2000" dirty="0">
                <a:cs typeface="Arial" panose="020B0604020202020204" pitchFamily="34" charset="0"/>
              </a:rPr>
              <a:t>.</a:t>
            </a:r>
            <a:r>
              <a:rPr lang="cs-CZ" sz="2000" dirty="0">
                <a:cs typeface="Arial" panose="020B0604020202020204" pitchFamily="34" charset="0"/>
              </a:rPr>
              <a:t> </a:t>
            </a:r>
            <a:r>
              <a:rPr lang="en-US" sz="2000" dirty="0">
                <a:cs typeface="Arial" panose="020B0604020202020204" pitchFamily="34" charset="0"/>
              </a:rPr>
              <a:t>T</a:t>
            </a:r>
            <a:r>
              <a:rPr lang="cs-CZ" sz="2000" dirty="0" err="1">
                <a:cs typeface="Arial" panose="020B0604020202020204" pitchFamily="34" charset="0"/>
              </a:rPr>
              <a:t>eprve</a:t>
            </a:r>
            <a:r>
              <a:rPr lang="cs-CZ" sz="2000" dirty="0">
                <a:cs typeface="Arial" panose="020B0604020202020204" pitchFamily="34" charset="0"/>
              </a:rPr>
              <a:t> při teplotách nad 300 °C reaguje s fluorem na fluorid zlatitý AuF</a:t>
            </a:r>
            <a:r>
              <a:rPr lang="cs-CZ" sz="2000" baseline="-25000" dirty="0">
                <a:cs typeface="Arial" panose="020B0604020202020204" pitchFamily="34" charset="0"/>
              </a:rPr>
              <a:t>3</a:t>
            </a:r>
            <a:r>
              <a:rPr lang="cs-CZ" sz="2000" dirty="0">
                <a:cs typeface="Arial" panose="020B0604020202020204" pitchFamily="34" charset="0"/>
              </a:rPr>
              <a:t>.</a:t>
            </a:r>
          </a:p>
        </p:txBody>
      </p:sp>
      <p:pic>
        <p:nvPicPr>
          <p:cNvPr id="3" name="Picture 4" descr="How to know if an ion is planar">
            <a:extLst>
              <a:ext uri="{FF2B5EF4-FFF2-40B4-BE49-F238E27FC236}">
                <a16:creationId xmlns:a16="http://schemas.microsoft.com/office/drawing/2014/main" id="{7A6D9B1D-02ED-4535-AB9F-4E7125D7B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360" y="2322269"/>
            <a:ext cx="2249712" cy="1249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07780A2-3586-46C9-8C6E-F807A653E9EF}"/>
              </a:ext>
            </a:extLst>
          </p:cNvPr>
          <p:cNvSpPr txBox="1"/>
          <p:nvPr/>
        </p:nvSpPr>
        <p:spPr>
          <a:xfrm>
            <a:off x="236876" y="608180"/>
            <a:ext cx="5715000" cy="2554545"/>
          </a:xfrm>
          <a:prstGeom prst="rect">
            <a:avLst/>
          </a:prstGeom>
          <a:noFill/>
        </p:spPr>
        <p:txBody>
          <a:bodyPr wrap="square">
            <a:spAutoFit/>
          </a:bodyPr>
          <a:lstStyle/>
          <a:p>
            <a:pPr algn="just"/>
            <a:r>
              <a:rPr lang="cs-CZ" sz="2000" dirty="0">
                <a:cs typeface="Arial" panose="020B0604020202020204" pitchFamily="34" charset="0"/>
              </a:rPr>
              <a:t>= žlutý, lesklý, na vzduchu stálý a měkký kov. </a:t>
            </a:r>
            <a:r>
              <a:rPr lang="cs-CZ" sz="2000" u="sng" dirty="0">
                <a:cs typeface="Arial" panose="020B0604020202020204" pitchFamily="34" charset="0"/>
              </a:rPr>
              <a:t>V běžných kyselinách ani zásadách</a:t>
            </a:r>
            <a:r>
              <a:rPr lang="cs-CZ" sz="2000" dirty="0">
                <a:cs typeface="Arial" panose="020B0604020202020204" pitchFamily="34" charset="0"/>
              </a:rPr>
              <a:t>, </a:t>
            </a:r>
            <a:r>
              <a:rPr lang="cs-CZ" sz="2000" u="sng" dirty="0">
                <a:cs typeface="Arial" panose="020B0604020202020204" pitchFamily="34" charset="0"/>
              </a:rPr>
              <a:t>se</a:t>
            </a:r>
            <a:r>
              <a:rPr lang="cs-CZ" sz="2000" dirty="0">
                <a:cs typeface="Arial" panose="020B0604020202020204" pitchFamily="34" charset="0"/>
              </a:rPr>
              <a:t> s výjimkou lučavky královské, zlato </a:t>
            </a:r>
            <a:r>
              <a:rPr lang="cs-CZ" sz="2000" u="sng" dirty="0">
                <a:cs typeface="Arial" panose="020B0604020202020204" pitchFamily="34" charset="0"/>
              </a:rPr>
              <a:t>nerozpouští</a:t>
            </a:r>
            <a:r>
              <a:rPr lang="cs-CZ" sz="2000" dirty="0">
                <a:cs typeface="Arial" panose="020B0604020202020204" pitchFamily="34" charset="0"/>
              </a:rPr>
              <a:t>. Reakcí zlata s </a:t>
            </a:r>
            <a:r>
              <a:rPr lang="cs-CZ" sz="2000" u="sng" dirty="0">
                <a:cs typeface="Arial" panose="020B0604020202020204" pitchFamily="34" charset="0"/>
              </a:rPr>
              <a:t>lučavkou královskou</a:t>
            </a:r>
            <a:r>
              <a:rPr lang="cs-CZ" sz="2000" dirty="0">
                <a:cs typeface="Arial" panose="020B0604020202020204" pitchFamily="34" charset="0"/>
              </a:rPr>
              <a:t> vzniká chlorid zlatitý AuCl</a:t>
            </a:r>
            <a:r>
              <a:rPr lang="cs-CZ" sz="2000" baseline="-25000" dirty="0">
                <a:cs typeface="Arial" panose="020B0604020202020204" pitchFamily="34" charset="0"/>
              </a:rPr>
              <a:t>3</a:t>
            </a:r>
            <a:r>
              <a:rPr lang="cs-CZ" sz="2000" dirty="0">
                <a:cs typeface="Arial" panose="020B0604020202020204" pitchFamily="34" charset="0"/>
              </a:rPr>
              <a:t>, při nadbytku </a:t>
            </a:r>
            <a:r>
              <a:rPr lang="cs-CZ" sz="2000" dirty="0" err="1">
                <a:cs typeface="Arial" panose="020B0604020202020204" pitchFamily="34" charset="0"/>
              </a:rPr>
              <a:t>HCl</a:t>
            </a:r>
            <a:r>
              <a:rPr lang="cs-CZ" sz="2000" dirty="0">
                <a:cs typeface="Arial" panose="020B0604020202020204" pitchFamily="34" charset="0"/>
              </a:rPr>
              <a:t> je produktem reakce </a:t>
            </a:r>
            <a:r>
              <a:rPr lang="cs-CZ" sz="2000" b="1" dirty="0">
                <a:cs typeface="Arial" panose="020B0604020202020204" pitchFamily="34" charset="0"/>
              </a:rPr>
              <a:t>kyselina </a:t>
            </a:r>
            <a:r>
              <a:rPr lang="cs-CZ" sz="2000" b="1" dirty="0" err="1">
                <a:cs typeface="Arial" panose="020B0604020202020204" pitchFamily="34" charset="0"/>
              </a:rPr>
              <a:t>tetrachlorozlatitá</a:t>
            </a:r>
            <a:r>
              <a:rPr lang="cs-CZ" sz="2000" dirty="0">
                <a:cs typeface="Arial" panose="020B0604020202020204" pitchFamily="34" charset="0"/>
              </a:rPr>
              <a:t>:</a:t>
            </a:r>
          </a:p>
          <a:p>
            <a:r>
              <a:rPr lang="cs-CZ" sz="2000" dirty="0">
                <a:cs typeface="Arial" panose="020B0604020202020204" pitchFamily="34" charset="0"/>
              </a:rPr>
              <a:t>       Au + 3HCl + HNO</a:t>
            </a:r>
            <a:r>
              <a:rPr lang="cs-CZ" sz="2000" baseline="-25000" dirty="0">
                <a:cs typeface="Arial" panose="020B0604020202020204" pitchFamily="34" charset="0"/>
              </a:rPr>
              <a:t>3</a:t>
            </a:r>
            <a:r>
              <a:rPr lang="cs-CZ" sz="2000" dirty="0">
                <a:cs typeface="Arial" panose="020B0604020202020204" pitchFamily="34" charset="0"/>
              </a:rPr>
              <a:t> → AuCl</a:t>
            </a:r>
            <a:r>
              <a:rPr lang="cs-CZ" sz="2000" baseline="-25000" dirty="0">
                <a:cs typeface="Arial" panose="020B0604020202020204" pitchFamily="34" charset="0"/>
              </a:rPr>
              <a:t>3</a:t>
            </a:r>
            <a:r>
              <a:rPr lang="cs-CZ" sz="2000" dirty="0">
                <a:cs typeface="Arial" panose="020B0604020202020204" pitchFamily="34" charset="0"/>
              </a:rPr>
              <a:t> + NO + 2H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     Au + 4HCl + HNO</a:t>
            </a:r>
            <a:r>
              <a:rPr lang="cs-CZ" sz="2000" baseline="-25000" dirty="0">
                <a:cs typeface="Arial" panose="020B0604020202020204" pitchFamily="34" charset="0"/>
              </a:rPr>
              <a:t>3</a:t>
            </a:r>
            <a:r>
              <a:rPr lang="cs-CZ" sz="2000" dirty="0">
                <a:cs typeface="Arial" panose="020B0604020202020204" pitchFamily="34" charset="0"/>
              </a:rPr>
              <a:t> → H[AuCl</a:t>
            </a:r>
            <a:r>
              <a:rPr lang="cs-CZ" sz="2000" baseline="-25000" dirty="0">
                <a:cs typeface="Arial" panose="020B0604020202020204" pitchFamily="34" charset="0"/>
              </a:rPr>
              <a:t>4</a:t>
            </a:r>
            <a:r>
              <a:rPr lang="cs-CZ" sz="2000" dirty="0">
                <a:cs typeface="Arial" panose="020B0604020202020204" pitchFamily="34" charset="0"/>
              </a:rPr>
              <a:t>] + NO + 2H</a:t>
            </a:r>
            <a:r>
              <a:rPr lang="cs-CZ" sz="2000" baseline="-25000" dirty="0">
                <a:cs typeface="Arial" panose="020B0604020202020204" pitchFamily="34" charset="0"/>
              </a:rPr>
              <a:t>2</a:t>
            </a:r>
            <a:r>
              <a:rPr lang="cs-CZ" sz="2000" dirty="0">
                <a:cs typeface="Arial" panose="020B0604020202020204" pitchFamily="34" charset="0"/>
              </a:rPr>
              <a:t>O</a:t>
            </a:r>
            <a:endParaRPr lang="cs-CZ" sz="2000" dirty="0"/>
          </a:p>
        </p:txBody>
      </p:sp>
      <p:sp>
        <p:nvSpPr>
          <p:cNvPr id="7" name="TextovéPole 6">
            <a:extLst>
              <a:ext uri="{FF2B5EF4-FFF2-40B4-BE49-F238E27FC236}">
                <a16:creationId xmlns:a16="http://schemas.microsoft.com/office/drawing/2014/main" id="{74242629-21BE-4096-9B34-106F02EB2C4E}"/>
              </a:ext>
            </a:extLst>
          </p:cNvPr>
          <p:cNvSpPr txBox="1"/>
          <p:nvPr/>
        </p:nvSpPr>
        <p:spPr>
          <a:xfrm>
            <a:off x="1671476" y="146515"/>
            <a:ext cx="2832671" cy="461665"/>
          </a:xfrm>
          <a:prstGeom prst="rect">
            <a:avLst/>
          </a:prstGeom>
          <a:noFill/>
        </p:spPr>
        <p:txBody>
          <a:bodyPr wrap="square">
            <a:spAutoFit/>
          </a:bodyPr>
          <a:lstStyle/>
          <a:p>
            <a:pPr algn="ctr"/>
            <a:r>
              <a:rPr lang="cs-CZ" sz="2400" b="1" dirty="0">
                <a:latin typeface="Arial" panose="020B0604020202020204" pitchFamily="34" charset="0"/>
                <a:cs typeface="Arial" panose="020B0604020202020204" pitchFamily="34" charset="0"/>
              </a:rPr>
              <a:t>Zlato </a:t>
            </a:r>
          </a:p>
        </p:txBody>
      </p:sp>
      <p:pic>
        <p:nvPicPr>
          <p:cNvPr id="8" name="Picture 2" descr="كلوريد الذهب الثلاثي - ويكيبيديا">
            <a:extLst>
              <a:ext uri="{FF2B5EF4-FFF2-40B4-BE49-F238E27FC236}">
                <a16:creationId xmlns:a16="http://schemas.microsoft.com/office/drawing/2014/main" id="{174D2BC4-D816-4D73-A577-0EC79C320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876" y="543331"/>
            <a:ext cx="3078680" cy="17592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2E43B945-8920-429A-A378-8B369B581F0C}"/>
              </a:ext>
            </a:extLst>
          </p:cNvPr>
          <p:cNvSpPr txBox="1"/>
          <p:nvPr/>
        </p:nvSpPr>
        <p:spPr>
          <a:xfrm>
            <a:off x="132280" y="5769114"/>
            <a:ext cx="8910263" cy="707886"/>
          </a:xfrm>
          <a:prstGeom prst="rect">
            <a:avLst/>
          </a:prstGeom>
          <a:noFill/>
        </p:spPr>
        <p:txBody>
          <a:bodyPr wrap="square">
            <a:spAutoFit/>
          </a:bodyPr>
          <a:lstStyle/>
          <a:p>
            <a:pPr algn="just"/>
            <a:r>
              <a:rPr lang="cs-CZ" sz="2000" dirty="0">
                <a:cs typeface="Arial" panose="020B0604020202020204" pitchFamily="34" charset="0"/>
              </a:rPr>
              <a:t>V přítomnosti vzdušného kyslíku se zlato </a:t>
            </a:r>
            <a:r>
              <a:rPr lang="cs-CZ" sz="2000" u="sng" dirty="0">
                <a:cs typeface="Arial" panose="020B0604020202020204" pitchFamily="34" charset="0"/>
              </a:rPr>
              <a:t>dobře rozpouští také ve zředěných roztocích kyanidů alkalických kovů, thiosíranech a thiomočovině</a:t>
            </a:r>
            <a:r>
              <a:rPr lang="cs-CZ" sz="2000" dirty="0">
                <a:cs typeface="Arial" panose="020B0604020202020204" pitchFamily="34" charset="0"/>
              </a:rPr>
              <a:t>.</a:t>
            </a:r>
          </a:p>
        </p:txBody>
      </p:sp>
    </p:spTree>
    <p:extLst>
      <p:ext uri="{BB962C8B-B14F-4D97-AF65-F5344CB8AC3E}">
        <p14:creationId xmlns:p14="http://schemas.microsoft.com/office/powerpoint/2010/main" val="25049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12735"/>
            <a:ext cx="8839200" cy="6001643"/>
          </a:xfrm>
          <a:prstGeom prst="rect">
            <a:avLst/>
          </a:prstGeom>
        </p:spPr>
        <p:txBody>
          <a:bodyPr wrap="square">
            <a:spAutoFit/>
          </a:bodyPr>
          <a:lstStyle/>
          <a:p>
            <a:r>
              <a:rPr lang="en-US" sz="2000" dirty="0">
                <a:cs typeface="Arial" panose="020B0604020202020204" pitchFamily="34" charset="0"/>
              </a:rPr>
              <a:t>D</a:t>
            </a:r>
            <a:r>
              <a:rPr lang="cs-CZ" sz="2000" dirty="0" err="1">
                <a:cs typeface="Arial" panose="020B0604020202020204" pitchFamily="34" charset="0"/>
              </a:rPr>
              <a:t>obře</a:t>
            </a:r>
            <a:r>
              <a:rPr lang="cs-CZ" sz="2000" dirty="0">
                <a:cs typeface="Arial" panose="020B0604020202020204" pitchFamily="34" charset="0"/>
              </a:rPr>
              <a:t> rozpustné je </a:t>
            </a:r>
            <a:r>
              <a:rPr lang="en-US" sz="2000" dirty="0">
                <a:cs typeface="Arial" panose="020B0604020202020204" pitchFamily="34" charset="0"/>
              </a:rPr>
              <a:t>Au </a:t>
            </a:r>
            <a:r>
              <a:rPr lang="cs-CZ" sz="2000" dirty="0">
                <a:cs typeface="Arial" panose="020B0604020202020204" pitchFamily="34" charset="0"/>
              </a:rPr>
              <a:t>v kyselině selenové za vzniku </a:t>
            </a:r>
            <a:r>
              <a:rPr lang="cs-CZ" sz="2000" dirty="0" err="1">
                <a:cs typeface="Arial" panose="020B0604020202020204" pitchFamily="34" charset="0"/>
              </a:rPr>
              <a:t>selenanu</a:t>
            </a:r>
            <a:r>
              <a:rPr lang="cs-CZ" sz="2000" dirty="0">
                <a:cs typeface="Arial" panose="020B0604020202020204" pitchFamily="34" charset="0"/>
              </a:rPr>
              <a:t> zlatitého Au</a:t>
            </a:r>
            <a:r>
              <a:rPr lang="cs-CZ" sz="2000" baseline="-25000" dirty="0">
                <a:cs typeface="Arial" panose="020B0604020202020204" pitchFamily="34" charset="0"/>
              </a:rPr>
              <a:t>2</a:t>
            </a:r>
            <a:r>
              <a:rPr lang="cs-CZ" sz="2000" dirty="0">
                <a:cs typeface="Arial" panose="020B0604020202020204" pitchFamily="34" charset="0"/>
              </a:rPr>
              <a:t>(</a:t>
            </a:r>
            <a:r>
              <a:rPr lang="cs-CZ" sz="2000" dirty="0" err="1">
                <a:cs typeface="Arial" panose="020B0604020202020204" pitchFamily="34" charset="0"/>
              </a:rPr>
              <a:t>SeO</a:t>
            </a:r>
            <a:r>
              <a:rPr lang="cs-CZ" sz="2000" baseline="-25000" dirty="0" err="1">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a:t>
            </a:r>
          </a:p>
          <a:p>
            <a:endParaRPr lang="en-US" sz="800" dirty="0">
              <a:cs typeface="Arial" panose="020B0604020202020204" pitchFamily="34" charset="0"/>
            </a:endParaRPr>
          </a:p>
          <a:p>
            <a:pPr algn="ctr"/>
            <a:r>
              <a:rPr lang="en-US" sz="2000" dirty="0">
                <a:cs typeface="Arial" panose="020B0604020202020204" pitchFamily="34" charset="0"/>
              </a:rPr>
              <a:t>	</a:t>
            </a:r>
            <a:r>
              <a:rPr lang="cs-CZ" sz="2000" dirty="0">
                <a:cs typeface="Arial" panose="020B0604020202020204" pitchFamily="34" charset="0"/>
              </a:rPr>
              <a:t>2Au + 6H</a:t>
            </a:r>
            <a:r>
              <a:rPr lang="cs-CZ" sz="2000" baseline="-25000" dirty="0">
                <a:cs typeface="Arial" panose="020B0604020202020204" pitchFamily="34" charset="0"/>
              </a:rPr>
              <a:t>2</a:t>
            </a:r>
            <a:r>
              <a:rPr lang="cs-CZ" sz="2000" dirty="0">
                <a:cs typeface="Arial" panose="020B0604020202020204" pitchFamily="34" charset="0"/>
              </a:rPr>
              <a:t>SeO</a:t>
            </a:r>
            <a:r>
              <a:rPr lang="cs-CZ" sz="2000" baseline="-25000" dirty="0">
                <a:cs typeface="Arial" panose="020B0604020202020204" pitchFamily="34" charset="0"/>
              </a:rPr>
              <a:t>4</a:t>
            </a:r>
            <a:r>
              <a:rPr lang="cs-CZ" sz="2000" dirty="0">
                <a:cs typeface="Arial" panose="020B0604020202020204" pitchFamily="34" charset="0"/>
              </a:rPr>
              <a:t> → Au</a:t>
            </a:r>
            <a:r>
              <a:rPr lang="cs-CZ" sz="2000" baseline="-25000" dirty="0">
                <a:cs typeface="Arial" panose="020B0604020202020204" pitchFamily="34" charset="0"/>
              </a:rPr>
              <a:t>2</a:t>
            </a:r>
            <a:r>
              <a:rPr lang="cs-CZ" sz="2000" dirty="0">
                <a:cs typeface="Arial" panose="020B0604020202020204" pitchFamily="34" charset="0"/>
              </a:rPr>
              <a:t>(SeO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 + 3H</a:t>
            </a:r>
            <a:r>
              <a:rPr lang="cs-CZ" sz="2000" baseline="-25000" dirty="0">
                <a:cs typeface="Arial" panose="020B0604020202020204" pitchFamily="34" charset="0"/>
              </a:rPr>
              <a:t>2</a:t>
            </a:r>
            <a:r>
              <a:rPr lang="cs-CZ" sz="2000" dirty="0">
                <a:cs typeface="Arial" panose="020B0604020202020204" pitchFamily="34" charset="0"/>
              </a:rPr>
              <a:t>SeO</a:t>
            </a:r>
            <a:r>
              <a:rPr lang="cs-CZ" sz="2000" baseline="-25000" dirty="0">
                <a:cs typeface="Arial" panose="020B0604020202020204" pitchFamily="34" charset="0"/>
              </a:rPr>
              <a:t>3</a:t>
            </a:r>
            <a:r>
              <a:rPr lang="cs-CZ" sz="2000" dirty="0">
                <a:cs typeface="Arial" panose="020B0604020202020204" pitchFamily="34" charset="0"/>
              </a:rPr>
              <a:t> + 3H</a:t>
            </a:r>
            <a:r>
              <a:rPr lang="cs-CZ" sz="2000" baseline="-25000" dirty="0">
                <a:cs typeface="Arial" panose="020B0604020202020204" pitchFamily="34" charset="0"/>
              </a:rPr>
              <a:t>2</a:t>
            </a:r>
            <a:r>
              <a:rPr lang="cs-CZ" sz="2000" dirty="0">
                <a:cs typeface="Arial" panose="020B0604020202020204" pitchFamily="34" charset="0"/>
              </a:rPr>
              <a:t>O</a:t>
            </a:r>
            <a:endParaRPr lang="cs-CZ" sz="8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Ještě ochotněji než se samotnými halogeny </a:t>
            </a:r>
            <a:r>
              <a:rPr lang="cs-CZ" sz="2000" u="sng" dirty="0">
                <a:cs typeface="Arial" panose="020B0604020202020204" pitchFamily="34" charset="0"/>
              </a:rPr>
              <a:t>reaguje zlato s roztoky halogenů v jejich bezkyslíkatých kyselinách</a:t>
            </a:r>
            <a:r>
              <a:rPr lang="cs-CZ" sz="2000" dirty="0">
                <a:cs typeface="Arial" panose="020B0604020202020204" pitchFamily="34" charset="0"/>
              </a:rPr>
              <a:t>. Např. již za normální teploty reaguje s roztokem jodu v koncentrované kyselině jodovodíkové za vzniku komplexní </a:t>
            </a:r>
            <a:r>
              <a:rPr lang="cs-CZ" sz="2000" u="sng" dirty="0">
                <a:cs typeface="Arial" panose="020B0604020202020204" pitchFamily="34" charset="0"/>
              </a:rPr>
              <a:t>kyseliny </a:t>
            </a:r>
            <a:r>
              <a:rPr lang="cs-CZ" sz="2000" u="sng" dirty="0" err="1">
                <a:cs typeface="Arial" panose="020B0604020202020204" pitchFamily="34" charset="0"/>
              </a:rPr>
              <a:t>tetrajodozlatité</a:t>
            </a:r>
            <a:r>
              <a:rPr lang="cs-CZ" sz="2000" dirty="0">
                <a:cs typeface="Arial" panose="020B0604020202020204" pitchFamily="34" charset="0"/>
              </a:rPr>
              <a:t>, reakce zlata s ostatními halogeny a jejich kyselinami jsou obdobné:</a:t>
            </a:r>
          </a:p>
          <a:p>
            <a:pPr algn="ctr"/>
            <a:r>
              <a:rPr lang="cs-CZ" sz="2000" dirty="0">
                <a:cs typeface="Arial" panose="020B0604020202020204" pitchFamily="34" charset="0"/>
              </a:rPr>
              <a:t>Au + 3I</a:t>
            </a:r>
            <a:r>
              <a:rPr lang="cs-CZ" sz="2000" baseline="-25000" dirty="0">
                <a:cs typeface="Arial" panose="020B0604020202020204" pitchFamily="34" charset="0"/>
              </a:rPr>
              <a:t>2</a:t>
            </a:r>
            <a:r>
              <a:rPr lang="cs-CZ" sz="2000" dirty="0">
                <a:cs typeface="Arial" panose="020B0604020202020204" pitchFamily="34" charset="0"/>
              </a:rPr>
              <a:t> + 2HI → 2H[AuI</a:t>
            </a:r>
            <a:r>
              <a:rPr lang="cs-CZ" sz="2000" baseline="-25000" dirty="0">
                <a:cs typeface="Arial" panose="020B0604020202020204" pitchFamily="34" charset="0"/>
              </a:rPr>
              <a:t>4</a:t>
            </a:r>
            <a:r>
              <a:rPr lang="cs-CZ" sz="2000" dirty="0">
                <a:cs typeface="Arial" panose="020B0604020202020204" pitchFamily="34" charset="0"/>
              </a:rPr>
              <a:t>]</a:t>
            </a:r>
          </a:p>
          <a:p>
            <a:pPr algn="just"/>
            <a:endParaRPr lang="cs-CZ" sz="800" dirty="0">
              <a:cs typeface="Arial" panose="020B0604020202020204" pitchFamily="34" charset="0"/>
            </a:endParaRPr>
          </a:p>
          <a:p>
            <a:pPr algn="just"/>
            <a:r>
              <a:rPr lang="cs-CZ" sz="2000" dirty="0">
                <a:cs typeface="Arial" panose="020B0604020202020204" pitchFamily="34" charset="0"/>
              </a:rPr>
              <a:t>Reakcí zlata s taveninami oxidujících alkalických látek vznikají při teplotě nad 350°C alkalické </a:t>
            </a:r>
            <a:r>
              <a:rPr lang="cs-CZ" sz="2000" b="1" dirty="0" err="1">
                <a:cs typeface="Arial" panose="020B0604020202020204" pitchFamily="34" charset="0"/>
              </a:rPr>
              <a:t>zlatitany</a:t>
            </a:r>
            <a:r>
              <a:rPr lang="cs-CZ" sz="2000" dirty="0">
                <a:cs typeface="Arial" panose="020B0604020202020204" pitchFamily="34" charset="0"/>
              </a:rPr>
              <a:t>:</a:t>
            </a:r>
          </a:p>
          <a:p>
            <a:pPr algn="ctr"/>
            <a:r>
              <a:rPr lang="cs-CZ" sz="2000" dirty="0">
                <a:cs typeface="Arial" panose="020B0604020202020204" pitchFamily="34" charset="0"/>
              </a:rPr>
              <a:t>Au + NaNO</a:t>
            </a:r>
            <a:r>
              <a:rPr lang="cs-CZ" sz="2000" baseline="-25000" dirty="0">
                <a:cs typeface="Arial" panose="020B0604020202020204" pitchFamily="34" charset="0"/>
              </a:rPr>
              <a:t>3</a:t>
            </a:r>
            <a:r>
              <a:rPr lang="cs-CZ" sz="2000" dirty="0">
                <a:cs typeface="Arial" panose="020B0604020202020204" pitchFamily="34" charset="0"/>
              </a:rPr>
              <a:t> → NaAuO</a:t>
            </a:r>
            <a:r>
              <a:rPr lang="cs-CZ" sz="2000" baseline="-25000" dirty="0">
                <a:cs typeface="Arial" panose="020B0604020202020204" pitchFamily="34" charset="0"/>
              </a:rPr>
              <a:t>2</a:t>
            </a:r>
            <a:r>
              <a:rPr lang="cs-CZ" sz="2000" dirty="0">
                <a:cs typeface="Arial" panose="020B0604020202020204" pitchFamily="34" charset="0"/>
              </a:rPr>
              <a:t> + NO</a:t>
            </a:r>
          </a:p>
          <a:p>
            <a:pPr algn="just"/>
            <a:endParaRPr lang="cs-CZ" sz="800" dirty="0">
              <a:cs typeface="Arial" panose="020B0604020202020204" pitchFamily="34" charset="0"/>
            </a:endParaRPr>
          </a:p>
          <a:p>
            <a:pPr algn="just"/>
            <a:r>
              <a:rPr lang="cs-CZ" sz="2000" dirty="0">
                <a:cs typeface="Arial" panose="020B0604020202020204" pitchFamily="34" charset="0"/>
              </a:rPr>
              <a:t>Již za laboratorní teploty prudce reaguje s vysoce reaktivním fluoridem bromitým BrF</a:t>
            </a:r>
            <a:r>
              <a:rPr lang="cs-CZ" sz="2000" baseline="-25000" dirty="0">
                <a:cs typeface="Arial" panose="020B0604020202020204" pitchFamily="34" charset="0"/>
              </a:rPr>
              <a:t>3</a:t>
            </a:r>
            <a:r>
              <a:rPr lang="cs-CZ" sz="2000" dirty="0">
                <a:cs typeface="Arial" panose="020B0604020202020204" pitchFamily="34" charset="0"/>
              </a:rPr>
              <a:t> za vzniku </a:t>
            </a:r>
            <a:r>
              <a:rPr lang="cs-CZ" sz="2000" dirty="0" err="1">
                <a:cs typeface="Arial" panose="020B0604020202020204" pitchFamily="34" charset="0"/>
              </a:rPr>
              <a:t>hexafluorobromitanu</a:t>
            </a:r>
            <a:r>
              <a:rPr lang="cs-CZ" sz="2000" dirty="0">
                <a:cs typeface="Arial" panose="020B0604020202020204" pitchFamily="34" charset="0"/>
              </a:rPr>
              <a:t> zlatitého:</a:t>
            </a:r>
          </a:p>
          <a:p>
            <a:pPr algn="ctr"/>
            <a:r>
              <a:rPr lang="cs-CZ" sz="2000" dirty="0">
                <a:cs typeface="Arial" panose="020B0604020202020204" pitchFamily="34" charset="0"/>
              </a:rPr>
              <a:t>2Au + 4BrF</a:t>
            </a:r>
            <a:r>
              <a:rPr lang="cs-CZ" sz="2000" baseline="-25000" dirty="0">
                <a:cs typeface="Arial" panose="020B0604020202020204" pitchFamily="34" charset="0"/>
              </a:rPr>
              <a:t>3</a:t>
            </a:r>
            <a:r>
              <a:rPr lang="cs-CZ" sz="2000" dirty="0">
                <a:cs typeface="Arial" panose="020B0604020202020204" pitchFamily="34" charset="0"/>
              </a:rPr>
              <a:t> → 2Au[BrF</a:t>
            </a:r>
            <a:r>
              <a:rPr lang="cs-CZ" sz="2000" baseline="-25000" dirty="0">
                <a:cs typeface="Arial" panose="020B0604020202020204" pitchFamily="34" charset="0"/>
              </a:rPr>
              <a:t>6</a:t>
            </a:r>
            <a:r>
              <a:rPr lang="cs-CZ" sz="2000" dirty="0">
                <a:cs typeface="Arial" panose="020B0604020202020204" pitchFamily="34" charset="0"/>
              </a:rPr>
              <a:t>] + Br</a:t>
            </a:r>
            <a:r>
              <a:rPr lang="cs-CZ" sz="2000" baseline="-25000" dirty="0">
                <a:cs typeface="Arial" panose="020B0604020202020204" pitchFamily="34" charset="0"/>
              </a:rPr>
              <a:t>2</a:t>
            </a:r>
          </a:p>
          <a:p>
            <a:pPr algn="just"/>
            <a:endParaRPr lang="cs-CZ" sz="800" dirty="0">
              <a:cs typeface="Arial" panose="020B0604020202020204" pitchFamily="34" charset="0"/>
            </a:endParaRPr>
          </a:p>
          <a:p>
            <a:pPr algn="just"/>
            <a:r>
              <a:rPr lang="cs-CZ" sz="2000" dirty="0">
                <a:cs typeface="Arial" panose="020B0604020202020204" pitchFamily="34" charset="0"/>
              </a:rPr>
              <a:t>Tvoří četné komplexní sloučeniny, </a:t>
            </a:r>
            <a:r>
              <a:rPr lang="cs-CZ" sz="2000" u="sng" dirty="0">
                <a:cs typeface="Arial" panose="020B0604020202020204" pitchFamily="34" charset="0"/>
              </a:rPr>
              <a:t>zejména s komplexním anionem</a:t>
            </a:r>
            <a:r>
              <a:rPr lang="cs-CZ" sz="2000" dirty="0">
                <a:cs typeface="Arial" panose="020B0604020202020204" pitchFamily="34" charset="0"/>
              </a:rPr>
              <a:t>, sloučeniny s komplexním kationem se vyskytují zřídka, např. dusičnan nebo chroman </a:t>
            </a:r>
            <a:r>
              <a:rPr lang="cs-CZ" sz="2000" dirty="0" err="1">
                <a:cs typeface="Arial" panose="020B0604020202020204" pitchFamily="34" charset="0"/>
              </a:rPr>
              <a:t>tetraaminzlatitý</a:t>
            </a:r>
            <a:r>
              <a:rPr lang="cs-CZ" sz="2000" dirty="0">
                <a:cs typeface="Arial" panose="020B0604020202020204" pitchFamily="34" charset="0"/>
              </a:rPr>
              <a:t> [Au(NH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4</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 [Au(NH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(CrO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a:t>
            </a:r>
          </a:p>
        </p:txBody>
      </p:sp>
    </p:spTree>
    <p:extLst>
      <p:ext uri="{BB962C8B-B14F-4D97-AF65-F5344CB8AC3E}">
        <p14:creationId xmlns:p14="http://schemas.microsoft.com/office/powerpoint/2010/main" val="30579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5902" y="228600"/>
            <a:ext cx="8686800" cy="5940088"/>
          </a:xfrm>
          <a:prstGeom prst="rect">
            <a:avLst/>
          </a:prstGeom>
        </p:spPr>
        <p:txBody>
          <a:bodyPr wrap="square">
            <a:spAutoFit/>
          </a:bodyPr>
          <a:lstStyle/>
          <a:p>
            <a:pPr algn="just"/>
            <a:r>
              <a:rPr lang="cs-CZ" sz="2000" dirty="0">
                <a:cs typeface="Arial" panose="020B0604020202020204" pitchFamily="34" charset="0"/>
              </a:rPr>
              <a:t>   Ze slitin zinku je nejvýznamnější slitina s mědí – bílá a červená </a:t>
            </a:r>
            <a:r>
              <a:rPr lang="cs-CZ" sz="2000" b="1" dirty="0">
                <a:cs typeface="Arial" panose="020B0604020202020204" pitchFamily="34" charset="0"/>
              </a:rPr>
              <a:t>mosaz</a:t>
            </a:r>
            <a:r>
              <a:rPr lang="cs-CZ" sz="2000" dirty="0">
                <a:cs typeface="Arial" panose="020B0604020202020204" pitchFamily="34" charset="0"/>
              </a:rPr>
              <a:t>. Prakticky se využívá řady různých mosazí s odlišným poměrem obou kovů, které se liší jak barvou tak mechanickými vlastnostmi – tvrdostí, kujností, tažností i odolností proti vlivům okolního prostředí. Obecně se mosaz oproti čistému zinku vyznačuje výrazně lepší mechanickou odolností i vzhledem. Bílá mosaz se skládá z 85 % zinku, 5 % hliníku a 10 % mědi. </a:t>
            </a:r>
          </a:p>
          <a:p>
            <a:pPr algn="just"/>
            <a:r>
              <a:rPr lang="cs-CZ" sz="2000" dirty="0">
                <a:cs typeface="Arial" panose="020B0604020202020204" pitchFamily="34" charset="0"/>
              </a:rPr>
              <a:t>   Zinek se v menší míře používá i při výrobě </a:t>
            </a:r>
            <a:r>
              <a:rPr lang="cs-CZ" sz="2000" b="1" dirty="0">
                <a:cs typeface="Arial" panose="020B0604020202020204" pitchFamily="34" charset="0"/>
              </a:rPr>
              <a:t>klenotnických slitin</a:t>
            </a:r>
            <a:r>
              <a:rPr lang="cs-CZ" sz="2000" dirty="0">
                <a:cs typeface="Arial" panose="020B0604020202020204" pitchFamily="34" charset="0"/>
              </a:rPr>
              <a:t> se zlatem, stříbrem, mědí a niklem. </a:t>
            </a:r>
          </a:p>
          <a:p>
            <a:pPr algn="just"/>
            <a:r>
              <a:rPr lang="cs-CZ" sz="2000" dirty="0">
                <a:cs typeface="Arial" panose="020B0604020202020204" pitchFamily="34" charset="0"/>
              </a:rPr>
              <a:t>   Využívá se ho také k </a:t>
            </a:r>
            <a:r>
              <a:rPr lang="cs-CZ" sz="2000" b="1" dirty="0">
                <a:cs typeface="Arial" panose="020B0604020202020204" pitchFamily="34" charset="0"/>
              </a:rPr>
              <a:t>srážení zlata </a:t>
            </a:r>
            <a:r>
              <a:rPr lang="cs-CZ" sz="2000" dirty="0">
                <a:cs typeface="Arial" panose="020B0604020202020204" pitchFamily="34" charset="0"/>
              </a:rPr>
              <a:t>vyluhovaného kyanidem a v hutnictví k odstříbřování olova – tzv. </a:t>
            </a:r>
            <a:r>
              <a:rPr lang="cs-CZ" sz="2000" b="1" dirty="0">
                <a:cs typeface="Arial" panose="020B0604020202020204" pitchFamily="34" charset="0"/>
              </a:rPr>
              <a:t>parkesování</a:t>
            </a:r>
            <a:r>
              <a:rPr lang="cs-CZ" sz="20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Další využití zinku je při </a:t>
            </a:r>
            <a:r>
              <a:rPr lang="cs-CZ" sz="2000" b="1" dirty="0">
                <a:cs typeface="Arial" panose="020B0604020202020204" pitchFamily="34" charset="0"/>
              </a:rPr>
              <a:t>výrobě závaží </a:t>
            </a:r>
            <a:r>
              <a:rPr lang="cs-CZ" sz="2000" dirty="0">
                <a:cs typeface="Arial" panose="020B0604020202020204" pitchFamily="34" charset="0"/>
              </a:rPr>
              <a:t>pro vyvažování automobilových kol jako náhrada za toxické olovo. </a:t>
            </a:r>
          </a:p>
          <a:p>
            <a:pPr algn="just"/>
            <a:endParaRPr lang="cs-CZ" sz="2000" dirty="0">
              <a:cs typeface="Arial" panose="020B0604020202020204" pitchFamily="34" charset="0"/>
            </a:endParaRPr>
          </a:p>
          <a:p>
            <a:pPr algn="just"/>
            <a:r>
              <a:rPr lang="cs-CZ" sz="2000" dirty="0">
                <a:cs typeface="Arial" panose="020B0604020202020204" pitchFamily="34" charset="0"/>
              </a:rPr>
              <a:t>Ze zinku se také razily </a:t>
            </a:r>
            <a:r>
              <a:rPr lang="cs-CZ" sz="2000" b="1" dirty="0">
                <a:cs typeface="Arial" panose="020B0604020202020204" pitchFamily="34" charset="0"/>
              </a:rPr>
              <a:t>mince</a:t>
            </a:r>
            <a:r>
              <a:rPr lang="cs-CZ" sz="2000" dirty="0">
                <a:cs typeface="Arial" panose="020B0604020202020204" pitchFamily="34" charset="0"/>
              </a:rPr>
              <a:t> (zejména za válečných období) – protektorátní 10, 20 a 50 haléře a 1 koruny a některé říšské </a:t>
            </a:r>
            <a:r>
              <a:rPr lang="cs-CZ" sz="2000" dirty="0" err="1">
                <a:cs typeface="Arial" panose="020B0604020202020204" pitchFamily="34" charset="0"/>
              </a:rPr>
              <a:t>pfennigy</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dirty="0">
                <a:cs typeface="Arial" panose="020B0604020202020204" pitchFamily="34" charset="0"/>
              </a:rPr>
              <a:t>Přítomnost zinku v organizmu je </a:t>
            </a:r>
            <a:r>
              <a:rPr lang="cs-CZ" sz="2000" b="1" dirty="0">
                <a:cs typeface="Arial" panose="020B0604020202020204" pitchFamily="34" charset="0"/>
              </a:rPr>
              <a:t>nezbytnou podmínkou pro správné fungování řady enzymatických systémů</a:t>
            </a:r>
            <a:r>
              <a:rPr lang="cs-CZ" sz="2000" dirty="0">
                <a:cs typeface="Arial" panose="020B0604020202020204" pitchFamily="34" charset="0"/>
              </a:rPr>
              <a:t> – nejvýznamnější je patrně inzulínový. </a:t>
            </a:r>
          </a:p>
        </p:txBody>
      </p:sp>
    </p:spTree>
    <p:extLst>
      <p:ext uri="{BB962C8B-B14F-4D97-AF65-F5344CB8AC3E}">
        <p14:creationId xmlns:p14="http://schemas.microsoft.com/office/powerpoint/2010/main" val="25674372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43470"/>
            <a:ext cx="8839200" cy="6247864"/>
          </a:xfrm>
          <a:prstGeom prst="rect">
            <a:avLst/>
          </a:prstGeom>
        </p:spPr>
        <p:txBody>
          <a:bodyPr wrap="square">
            <a:spAutoFit/>
          </a:bodyPr>
          <a:lstStyle/>
          <a:p>
            <a:pPr algn="just"/>
            <a:r>
              <a:rPr lang="cs-CZ" sz="2000" dirty="0">
                <a:cs typeface="Arial" panose="020B0604020202020204" pitchFamily="34" charset="0"/>
              </a:rPr>
              <a:t>Ve sloučeninách se zlato vyskytuje </a:t>
            </a:r>
            <a:r>
              <a:rPr lang="cs-CZ" sz="2000" u="sng" dirty="0">
                <a:cs typeface="Arial" panose="020B0604020202020204" pitchFamily="34" charset="0"/>
              </a:rPr>
              <a:t>téměř výhradně jako </a:t>
            </a:r>
            <a:r>
              <a:rPr lang="cs-CZ" sz="2000" b="1" u="sng" dirty="0">
                <a:cs typeface="Arial" panose="020B0604020202020204" pitchFamily="34" charset="0"/>
              </a:rPr>
              <a:t>trojmocné</a:t>
            </a:r>
            <a:r>
              <a:rPr lang="cs-CZ" sz="2000" dirty="0">
                <a:cs typeface="Arial" panose="020B0604020202020204" pitchFamily="34" charset="0"/>
              </a:rPr>
              <a:t>, ze sloučenin </a:t>
            </a:r>
            <a:r>
              <a:rPr lang="cs-CZ" sz="2000" b="1" dirty="0">
                <a:cs typeface="Arial" panose="020B0604020202020204" pitchFamily="34" charset="0"/>
              </a:rPr>
              <a:t>jednomocného</a:t>
            </a:r>
            <a:r>
              <a:rPr lang="cs-CZ" sz="2000" dirty="0">
                <a:cs typeface="Arial" panose="020B0604020202020204" pitchFamily="34" charset="0"/>
              </a:rPr>
              <a:t> zlata je znám např. oxid zlatný Au</a:t>
            </a:r>
            <a:r>
              <a:rPr lang="cs-CZ" sz="2000" baseline="-25000" dirty="0">
                <a:cs typeface="Arial" panose="020B0604020202020204" pitchFamily="34" charset="0"/>
              </a:rPr>
              <a:t>2</a:t>
            </a:r>
            <a:r>
              <a:rPr lang="cs-CZ" sz="2000" dirty="0">
                <a:cs typeface="Arial" panose="020B0604020202020204" pitchFamily="34" charset="0"/>
              </a:rPr>
              <a:t>O, sulfid zlatný Au</a:t>
            </a:r>
            <a:r>
              <a:rPr lang="cs-CZ" sz="2000" baseline="-25000" dirty="0">
                <a:cs typeface="Arial" panose="020B0604020202020204" pitchFamily="34" charset="0"/>
              </a:rPr>
              <a:t>2</a:t>
            </a:r>
            <a:r>
              <a:rPr lang="cs-CZ" sz="2000" dirty="0">
                <a:cs typeface="Arial" panose="020B0604020202020204" pitchFamily="34" charset="0"/>
              </a:rPr>
              <a:t>S, kyanid zlatný </a:t>
            </a:r>
            <a:r>
              <a:rPr lang="cs-CZ" sz="2000" dirty="0" err="1">
                <a:cs typeface="Arial" panose="020B0604020202020204" pitchFamily="34" charset="0"/>
              </a:rPr>
              <a:t>AuCN</a:t>
            </a:r>
            <a:r>
              <a:rPr lang="cs-CZ" sz="2000" dirty="0">
                <a:cs typeface="Arial" panose="020B0604020202020204" pitchFamily="34" charset="0"/>
              </a:rPr>
              <a:t> a nestabilní chlorid, bromid a jodid. Všechny binární sloučeniny jednomocného zlata jsou ve vodě téměř nerozpustné, naopak velmi dobře rozpustné a v roztocích stabilní jsou komplexní sloučeniny jednomocného zlata. Ze sloučenin </a:t>
            </a:r>
            <a:r>
              <a:rPr lang="cs-CZ" sz="2000" b="1" dirty="0">
                <a:cs typeface="Arial" panose="020B0604020202020204" pitchFamily="34" charset="0"/>
              </a:rPr>
              <a:t>pětimocného zlata </a:t>
            </a:r>
            <a:r>
              <a:rPr lang="cs-CZ" sz="2000" dirty="0">
                <a:cs typeface="Arial" panose="020B0604020202020204" pitchFamily="34" charset="0"/>
              </a:rPr>
              <a:t>je znám </a:t>
            </a:r>
            <a:r>
              <a:rPr lang="cs-CZ" sz="2000" u="sng" dirty="0" err="1">
                <a:cs typeface="Arial" panose="020B0604020202020204" pitchFamily="34" charset="0"/>
              </a:rPr>
              <a:t>heptafluorozlatičnan</a:t>
            </a:r>
            <a:r>
              <a:rPr lang="cs-CZ" sz="2000" u="sng" dirty="0">
                <a:cs typeface="Arial" panose="020B0604020202020204" pitchFamily="34" charset="0"/>
              </a:rPr>
              <a:t> </a:t>
            </a:r>
            <a:r>
              <a:rPr lang="cs-CZ" sz="2000" u="sng" dirty="0" err="1">
                <a:cs typeface="Arial" panose="020B0604020202020204" pitchFamily="34" charset="0"/>
              </a:rPr>
              <a:t>kryptnatý</a:t>
            </a:r>
            <a:r>
              <a:rPr lang="cs-CZ" sz="2000" u="sng" dirty="0">
                <a:cs typeface="Arial" panose="020B0604020202020204" pitchFamily="34" charset="0"/>
              </a:rPr>
              <a:t> </a:t>
            </a:r>
            <a:r>
              <a:rPr lang="cs-CZ" sz="2000" dirty="0" err="1">
                <a:cs typeface="Arial" panose="020B0604020202020204" pitchFamily="34" charset="0"/>
              </a:rPr>
              <a:t>Kr</a:t>
            </a:r>
            <a:r>
              <a:rPr lang="cs-CZ" sz="2000" dirty="0">
                <a:cs typeface="Arial" panose="020B0604020202020204" pitchFamily="34" charset="0"/>
              </a:rPr>
              <a:t>[AuF</a:t>
            </a:r>
            <a:r>
              <a:rPr lang="cs-CZ" sz="2000" baseline="-25000" dirty="0">
                <a:cs typeface="Arial" panose="020B0604020202020204" pitchFamily="34" charset="0"/>
              </a:rPr>
              <a:t>7</a:t>
            </a:r>
            <a:r>
              <a:rPr lang="cs-CZ" sz="2000" dirty="0">
                <a:cs typeface="Arial" panose="020B0604020202020204" pitchFamily="34" charset="0"/>
              </a:rPr>
              <a:t>], který se připravuje reakcí zlata s extrémně silným oxidačním činidlem fluoridem </a:t>
            </a:r>
            <a:r>
              <a:rPr lang="cs-CZ" sz="2000" dirty="0" err="1">
                <a:cs typeface="Arial" panose="020B0604020202020204" pitchFamily="34" charset="0"/>
              </a:rPr>
              <a:t>kryptnatým</a:t>
            </a:r>
            <a:r>
              <a:rPr lang="cs-CZ" sz="2000" dirty="0">
                <a:cs typeface="Arial" panose="020B0604020202020204" pitchFamily="34" charset="0"/>
              </a:rPr>
              <a:t> KrF</a:t>
            </a:r>
            <a:r>
              <a:rPr lang="cs-CZ" sz="2000" baseline="-25000" dirty="0">
                <a:cs typeface="Arial" panose="020B0604020202020204" pitchFamily="34" charset="0"/>
              </a:rPr>
              <a:t>2</a:t>
            </a:r>
            <a:r>
              <a:rPr lang="cs-CZ" sz="2000" dirty="0">
                <a:cs typeface="Arial" panose="020B0604020202020204" pitchFamily="34" charset="0"/>
              </a:rPr>
              <a:t>:</a:t>
            </a:r>
          </a:p>
          <a:p>
            <a:pPr algn="ctr"/>
            <a:r>
              <a:rPr lang="cs-CZ" sz="2000" dirty="0">
                <a:cs typeface="Arial" panose="020B0604020202020204" pitchFamily="34" charset="0"/>
              </a:rPr>
              <a:t>2Au + 7KrF</a:t>
            </a:r>
            <a:r>
              <a:rPr lang="cs-CZ" sz="2000" baseline="-25000" dirty="0">
                <a:cs typeface="Arial" panose="020B0604020202020204" pitchFamily="34" charset="0"/>
              </a:rPr>
              <a:t>2</a:t>
            </a:r>
            <a:r>
              <a:rPr lang="cs-CZ" sz="2000" dirty="0">
                <a:cs typeface="Arial" panose="020B0604020202020204" pitchFamily="34" charset="0"/>
              </a:rPr>
              <a:t> → 2Kr[AuF</a:t>
            </a:r>
            <a:r>
              <a:rPr lang="cs-CZ" sz="2000" baseline="-25000" dirty="0">
                <a:cs typeface="Arial" panose="020B0604020202020204" pitchFamily="34" charset="0"/>
              </a:rPr>
              <a:t>7</a:t>
            </a:r>
            <a:r>
              <a:rPr lang="cs-CZ" sz="2000" dirty="0">
                <a:cs typeface="Arial" panose="020B0604020202020204" pitchFamily="34" charset="0"/>
              </a:rPr>
              <a:t>] + 5Kr</a:t>
            </a:r>
          </a:p>
          <a:p>
            <a:pPr algn="just"/>
            <a:r>
              <a:rPr lang="cs-CZ" sz="2000" dirty="0">
                <a:cs typeface="Arial" panose="020B0604020202020204" pitchFamily="34" charset="0"/>
              </a:rPr>
              <a:t>Tepelným rozkladem </a:t>
            </a:r>
            <a:r>
              <a:rPr lang="cs-CZ" sz="2000" dirty="0" err="1">
                <a:cs typeface="Arial" panose="020B0604020202020204" pitchFamily="34" charset="0"/>
              </a:rPr>
              <a:t>heptafluorozlatičnanu</a:t>
            </a:r>
            <a:r>
              <a:rPr lang="cs-CZ" sz="2000" dirty="0">
                <a:cs typeface="Arial" panose="020B0604020202020204" pitchFamily="34" charset="0"/>
              </a:rPr>
              <a:t> při teplotě 60°C je možné získat druhou známou sloučeninu pětimocného zlata fluorid </a:t>
            </a:r>
            <a:r>
              <a:rPr lang="cs-CZ" sz="2000" dirty="0" err="1">
                <a:cs typeface="Arial" panose="020B0604020202020204" pitchFamily="34" charset="0"/>
              </a:rPr>
              <a:t>zlatičný</a:t>
            </a:r>
            <a:r>
              <a:rPr lang="cs-CZ" sz="2000" dirty="0">
                <a:cs typeface="Arial" panose="020B0604020202020204" pitchFamily="34" charset="0"/>
              </a:rPr>
              <a:t> AuF</a:t>
            </a:r>
            <a:r>
              <a:rPr lang="cs-CZ" sz="2000" baseline="-25000" dirty="0">
                <a:cs typeface="Arial" panose="020B0604020202020204" pitchFamily="34" charset="0"/>
              </a:rPr>
              <a:t>5</a:t>
            </a:r>
            <a:r>
              <a:rPr lang="cs-CZ" sz="2000" dirty="0">
                <a:cs typeface="Arial" panose="020B0604020202020204" pitchFamily="34" charset="0"/>
              </a:rPr>
              <a:t>:</a:t>
            </a:r>
          </a:p>
          <a:p>
            <a:pPr algn="ctr"/>
            <a:r>
              <a:rPr lang="cs-CZ" sz="2000" dirty="0">
                <a:cs typeface="Arial" panose="020B0604020202020204" pitchFamily="34" charset="0"/>
              </a:rPr>
              <a:t>2Kr[AuF</a:t>
            </a:r>
            <a:r>
              <a:rPr lang="cs-CZ" sz="2000" baseline="-25000" dirty="0">
                <a:cs typeface="Arial" panose="020B0604020202020204" pitchFamily="34" charset="0"/>
              </a:rPr>
              <a:t>7</a:t>
            </a:r>
            <a:r>
              <a:rPr lang="cs-CZ" sz="2000" dirty="0">
                <a:cs typeface="Arial" panose="020B0604020202020204" pitchFamily="34" charset="0"/>
              </a:rPr>
              <a:t>] → AuF</a:t>
            </a:r>
            <a:r>
              <a:rPr lang="cs-CZ" sz="2000" baseline="-25000" dirty="0">
                <a:cs typeface="Arial" panose="020B0604020202020204" pitchFamily="34" charset="0"/>
              </a:rPr>
              <a:t>5</a:t>
            </a:r>
            <a:r>
              <a:rPr lang="cs-CZ" sz="2000" dirty="0">
                <a:cs typeface="Arial" panose="020B0604020202020204" pitchFamily="34" charset="0"/>
              </a:rPr>
              <a:t> + </a:t>
            </a:r>
            <a:r>
              <a:rPr lang="cs-CZ" sz="2000" dirty="0" err="1">
                <a:cs typeface="Arial" panose="020B0604020202020204" pitchFamily="34" charset="0"/>
              </a:rPr>
              <a:t>Kr</a:t>
            </a:r>
            <a:r>
              <a:rPr lang="cs-CZ" sz="2000" dirty="0">
                <a:cs typeface="Arial" panose="020B0604020202020204" pitchFamily="34" charset="0"/>
              </a:rPr>
              <a:t> + F</a:t>
            </a:r>
            <a:r>
              <a:rPr lang="cs-CZ" sz="2000" baseline="-25000" dirty="0">
                <a:cs typeface="Arial" panose="020B0604020202020204" pitchFamily="34" charset="0"/>
              </a:rPr>
              <a:t>2</a:t>
            </a:r>
            <a:endParaRPr lang="cs-CZ" sz="2000" dirty="0">
              <a:cs typeface="Arial" panose="020B0604020202020204" pitchFamily="34" charset="0"/>
            </a:endParaRPr>
          </a:p>
          <a:p>
            <a:pPr algn="just"/>
            <a:r>
              <a:rPr lang="cs-CZ" sz="2000" dirty="0">
                <a:cs typeface="Arial" panose="020B0604020202020204" pitchFamily="34" charset="0"/>
              </a:rPr>
              <a:t>Zlato má ze všech přechodných prvků </a:t>
            </a:r>
            <a:r>
              <a:rPr lang="cs-CZ" sz="2000" u="sng" dirty="0">
                <a:cs typeface="Arial" panose="020B0604020202020204" pitchFamily="34" charset="0"/>
              </a:rPr>
              <a:t>nejvyšší elektronegativitu</a:t>
            </a:r>
            <a:r>
              <a:rPr lang="cs-CZ" sz="2000" dirty="0">
                <a:cs typeface="Arial" panose="020B0604020202020204" pitchFamily="34" charset="0"/>
              </a:rPr>
              <a:t>. Sloučeniny ve kterých vystupuje zlato </a:t>
            </a:r>
            <a:r>
              <a:rPr lang="cs-CZ" sz="2000" b="1" dirty="0">
                <a:cs typeface="Arial" panose="020B0604020202020204" pitchFamily="34" charset="0"/>
              </a:rPr>
              <a:t>v oxidačním stupni -I </a:t>
            </a:r>
            <a:r>
              <a:rPr lang="cs-CZ" sz="2000" dirty="0">
                <a:cs typeface="Arial" panose="020B0604020202020204" pitchFamily="34" charset="0"/>
              </a:rPr>
              <a:t>se nazývají </a:t>
            </a:r>
            <a:r>
              <a:rPr lang="cs-CZ" sz="2000" u="sng" dirty="0" err="1">
                <a:cs typeface="Arial" panose="020B0604020202020204" pitchFamily="34" charset="0"/>
              </a:rPr>
              <a:t>auridy</a:t>
            </a:r>
            <a:r>
              <a:rPr lang="cs-CZ" sz="2000" dirty="0">
                <a:cs typeface="Arial" panose="020B0604020202020204" pitchFamily="34" charset="0"/>
              </a:rPr>
              <a:t>. Je znám např. </a:t>
            </a:r>
            <a:r>
              <a:rPr lang="cs-CZ" sz="2000" dirty="0" err="1">
                <a:cs typeface="Arial" panose="020B0604020202020204" pitchFamily="34" charset="0"/>
              </a:rPr>
              <a:t>aurid</a:t>
            </a:r>
            <a:r>
              <a:rPr lang="cs-CZ" sz="2000" dirty="0">
                <a:cs typeface="Arial" panose="020B0604020202020204" pitchFamily="34" charset="0"/>
              </a:rPr>
              <a:t> </a:t>
            </a:r>
            <a:r>
              <a:rPr lang="cs-CZ" sz="2000" dirty="0" err="1">
                <a:cs typeface="Arial" panose="020B0604020202020204" pitchFamily="34" charset="0"/>
              </a:rPr>
              <a:t>cesný</a:t>
            </a:r>
            <a:r>
              <a:rPr lang="cs-CZ" sz="2000" dirty="0">
                <a:cs typeface="Arial" panose="020B0604020202020204" pitchFamily="34" charset="0"/>
              </a:rPr>
              <a:t> </a:t>
            </a:r>
            <a:r>
              <a:rPr lang="cs-CZ" sz="2000" dirty="0" err="1">
                <a:cs typeface="Arial" panose="020B0604020202020204" pitchFamily="34" charset="0"/>
              </a:rPr>
              <a:t>CsAu</a:t>
            </a:r>
            <a:r>
              <a:rPr lang="cs-CZ" sz="2000" dirty="0">
                <a:cs typeface="Arial" panose="020B0604020202020204" pitchFamily="34" charset="0"/>
              </a:rPr>
              <a:t> nebo </a:t>
            </a:r>
            <a:r>
              <a:rPr lang="cs-CZ" sz="2000" dirty="0" err="1">
                <a:cs typeface="Arial" panose="020B0604020202020204" pitchFamily="34" charset="0"/>
              </a:rPr>
              <a:t>aurid</a:t>
            </a:r>
            <a:r>
              <a:rPr lang="cs-CZ" sz="2000" dirty="0">
                <a:cs typeface="Arial" panose="020B0604020202020204" pitchFamily="34" charset="0"/>
              </a:rPr>
              <a:t> rubidný </a:t>
            </a:r>
            <a:r>
              <a:rPr lang="cs-CZ" sz="2000" dirty="0" err="1">
                <a:cs typeface="Arial" panose="020B0604020202020204" pitchFamily="34" charset="0"/>
              </a:rPr>
              <a:t>RbAu</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dirty="0">
                <a:cs typeface="Arial" panose="020B0604020202020204" pitchFamily="34" charset="0"/>
              </a:rPr>
              <a:t>   Standardní elektrodový potenciál zlata +1,52 V je </a:t>
            </a:r>
            <a:r>
              <a:rPr lang="cs-CZ" sz="2000" u="sng" dirty="0">
                <a:cs typeface="Arial" panose="020B0604020202020204" pitchFamily="34" charset="0"/>
              </a:rPr>
              <a:t>nejvyšší ze všech prvků </a:t>
            </a:r>
            <a:r>
              <a:rPr lang="cs-CZ" sz="2000" dirty="0">
                <a:cs typeface="Arial" panose="020B0604020202020204" pitchFamily="34" charset="0"/>
              </a:rPr>
              <a:t>a proto v elektrochemické řadě napětí stojí zlato zcela vpravo. </a:t>
            </a:r>
            <a:r>
              <a:rPr lang="cs-CZ" sz="2000" u="sng" dirty="0">
                <a:cs typeface="Arial" panose="020B0604020202020204" pitchFamily="34" charset="0"/>
              </a:rPr>
              <a:t>Z vodných roztoků svých sloučenin, s výjimkou </a:t>
            </a:r>
            <a:r>
              <a:rPr lang="cs-CZ" sz="2000" u="sng" dirty="0" err="1">
                <a:cs typeface="Arial" panose="020B0604020202020204" pitchFamily="34" charset="0"/>
              </a:rPr>
              <a:t>kyanokomplexů</a:t>
            </a:r>
            <a:r>
              <a:rPr lang="cs-CZ" sz="2000" u="sng" dirty="0">
                <a:cs typeface="Arial" panose="020B0604020202020204" pitchFamily="34" charset="0"/>
              </a:rPr>
              <a:t> kde je velmi silně vázáno, může být zlato vyredukováno každým ostatním kovem</a:t>
            </a:r>
            <a:r>
              <a:rPr lang="cs-CZ" sz="2000" dirty="0">
                <a:cs typeface="Arial" panose="020B0604020202020204" pitchFamily="34" charset="0"/>
              </a:rPr>
              <a:t>. </a:t>
            </a:r>
          </a:p>
        </p:txBody>
      </p:sp>
    </p:spTree>
    <p:extLst>
      <p:ext uri="{BB962C8B-B14F-4D97-AF65-F5344CB8AC3E}">
        <p14:creationId xmlns:p14="http://schemas.microsoft.com/office/powerpoint/2010/main" val="40196398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99745" y="1577158"/>
            <a:ext cx="8915400" cy="1508105"/>
          </a:xfrm>
          <a:prstGeom prst="rect">
            <a:avLst/>
          </a:prstGeom>
        </p:spPr>
        <p:txBody>
          <a:bodyPr wrap="square">
            <a:spAutoFit/>
          </a:bodyPr>
          <a:lstStyle/>
          <a:p>
            <a:pPr algn="just"/>
            <a:r>
              <a:rPr lang="en-US" sz="2400" b="1" dirty="0">
                <a:cs typeface="Arial" panose="020B0604020202020204" pitchFamily="34" charset="0"/>
              </a:rPr>
              <a:t>Nano</a:t>
            </a:r>
            <a:r>
              <a:rPr lang="cs-CZ" sz="2400" b="1" dirty="0">
                <a:cs typeface="Arial" panose="020B0604020202020204" pitchFamily="34" charset="0"/>
              </a:rPr>
              <a:t>částice zlata</a:t>
            </a:r>
            <a:endParaRPr lang="en-US" sz="2400" b="1" dirty="0">
              <a:cs typeface="Arial" panose="020B0604020202020204" pitchFamily="34" charset="0"/>
            </a:endParaRPr>
          </a:p>
          <a:p>
            <a:pPr algn="just"/>
            <a:endParaRPr lang="en-US" sz="800" dirty="0">
              <a:cs typeface="Arial" panose="020B0604020202020204" pitchFamily="34" charset="0"/>
            </a:endParaRPr>
          </a:p>
          <a:p>
            <a:pPr algn="just"/>
            <a:r>
              <a:rPr lang="cs-CZ" sz="2000" dirty="0">
                <a:cs typeface="Arial" panose="020B0604020202020204" pitchFamily="34" charset="0"/>
              </a:rPr>
              <a:t>Přídavek roztoku chloridu cínatého SnCl</a:t>
            </a:r>
            <a:r>
              <a:rPr lang="cs-CZ" sz="2000" baseline="-25000" dirty="0">
                <a:cs typeface="Arial" panose="020B0604020202020204" pitchFamily="34" charset="0"/>
              </a:rPr>
              <a:t>2</a:t>
            </a:r>
            <a:r>
              <a:rPr lang="cs-CZ" sz="2000" dirty="0">
                <a:cs typeface="Arial" panose="020B0604020202020204" pitchFamily="34" charset="0"/>
              </a:rPr>
              <a:t>, nebo jiného redukčního činidla k roztoku zlatitých iontů se projeví intenzivním červeným zabarvením, které způsobuje vyredukované nanočástice zlata (též koloidní zlato, </a:t>
            </a:r>
            <a:r>
              <a:rPr lang="cs-CZ" sz="2000" i="1" dirty="0" err="1">
                <a:cs typeface="Arial" panose="020B0604020202020204" pitchFamily="34" charset="0"/>
              </a:rPr>
              <a:t>Cassiův</a:t>
            </a:r>
            <a:r>
              <a:rPr lang="cs-CZ" sz="2000" i="1" dirty="0">
                <a:cs typeface="Arial" panose="020B0604020202020204" pitchFamily="34" charset="0"/>
              </a:rPr>
              <a:t> purpur</a:t>
            </a:r>
            <a:r>
              <a:rPr lang="cs-CZ" sz="2000" dirty="0">
                <a:cs typeface="Arial" panose="020B0604020202020204" pitchFamily="34" charset="0"/>
              </a:rPr>
              <a:t>).</a:t>
            </a:r>
          </a:p>
        </p:txBody>
      </p:sp>
      <p:pic>
        <p:nvPicPr>
          <p:cNvPr id="3076"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5525" y="3262769"/>
            <a:ext cx="7119937" cy="24049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5669421"/>
            <a:ext cx="1926189" cy="101288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CFF2376-5B92-4095-B5F4-D1832A4B4960}"/>
              </a:ext>
            </a:extLst>
          </p:cNvPr>
          <p:cNvSpPr txBox="1"/>
          <p:nvPr/>
        </p:nvSpPr>
        <p:spPr>
          <a:xfrm>
            <a:off x="114300" y="146584"/>
            <a:ext cx="8915400" cy="1015663"/>
          </a:xfrm>
          <a:prstGeom prst="rect">
            <a:avLst/>
          </a:prstGeom>
          <a:noFill/>
        </p:spPr>
        <p:txBody>
          <a:bodyPr wrap="square">
            <a:spAutoFit/>
          </a:bodyPr>
          <a:lstStyle/>
          <a:p>
            <a:pPr algn="just"/>
            <a:r>
              <a:rPr lang="cs-CZ" sz="2000" dirty="0">
                <a:cs typeface="Arial" panose="020B0604020202020204" pitchFamily="34" charset="0"/>
              </a:rPr>
              <a:t>Výjimky z elektrochemické řady kovů tvoří kadmium, které zlato vyredukuje ve formě nikoliv čistého kovu, ale intermetalické sloučeniny Cd</a:t>
            </a:r>
            <a:r>
              <a:rPr lang="cs-CZ" sz="2000" baseline="-25000" dirty="0">
                <a:cs typeface="Arial" panose="020B0604020202020204" pitchFamily="34" charset="0"/>
              </a:rPr>
              <a:t>3</a:t>
            </a:r>
            <a:r>
              <a:rPr lang="cs-CZ" sz="2000" dirty="0">
                <a:cs typeface="Arial" panose="020B0604020202020204" pitchFamily="34" charset="0"/>
              </a:rPr>
              <a:t>Au a rtuť, která roztoky zlatitých solí redukuje pouze na soli zlatné.</a:t>
            </a:r>
            <a:endParaRPr lang="cs-CZ" sz="2000" dirty="0"/>
          </a:p>
        </p:txBody>
      </p:sp>
    </p:spTree>
    <p:extLst>
      <p:ext uri="{BB962C8B-B14F-4D97-AF65-F5344CB8AC3E}">
        <p14:creationId xmlns:p14="http://schemas.microsoft.com/office/powerpoint/2010/main" val="20990181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estheticwild.files.wordpress.com/2013/08/lycurgus-cup-1200x792.jpg?w=76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72" y="2590800"/>
            <a:ext cx="4979563" cy="3282218"/>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61836" y="457200"/>
            <a:ext cx="8620328" cy="1323439"/>
          </a:xfrm>
          <a:prstGeom prst="rect">
            <a:avLst/>
          </a:prstGeom>
        </p:spPr>
        <p:txBody>
          <a:bodyPr wrap="square">
            <a:spAutoFit/>
          </a:bodyPr>
          <a:lstStyle/>
          <a:p>
            <a:pPr algn="just"/>
            <a:r>
              <a:rPr lang="cs-CZ" sz="2000" dirty="0">
                <a:cs typeface="Arial" panose="020B0604020202020204" pitchFamily="34" charset="0"/>
              </a:rPr>
              <a:t>Římský </a:t>
            </a:r>
            <a:r>
              <a:rPr lang="cs-CZ" sz="2000" b="1" dirty="0" err="1">
                <a:cs typeface="Arial" panose="020B0604020202020204" pitchFamily="34" charset="0"/>
              </a:rPr>
              <a:t>Lycurgův</a:t>
            </a:r>
            <a:r>
              <a:rPr lang="cs-CZ" sz="2000" b="1" dirty="0">
                <a:cs typeface="Arial" panose="020B0604020202020204" pitchFamily="34" charset="0"/>
              </a:rPr>
              <a:t> pohár </a:t>
            </a:r>
            <a:r>
              <a:rPr lang="cs-CZ" sz="2000" dirty="0">
                <a:cs typeface="Arial" panose="020B0604020202020204" pitchFamily="34" charset="0"/>
              </a:rPr>
              <a:t>(cca 4. století) je zajímavý obzvláště tím, že mění barvu. Zbarví se "krví" vždy, když na něj dopadne světlo. Na poháru je výjev mýtického krále </a:t>
            </a:r>
            <a:r>
              <a:rPr lang="cs-CZ" sz="2000" dirty="0" err="1">
                <a:cs typeface="Arial" panose="020B0604020202020204" pitchFamily="34" charset="0"/>
              </a:rPr>
              <a:t>Lycurga</a:t>
            </a:r>
            <a:r>
              <a:rPr lang="cs-CZ" sz="2000" dirty="0">
                <a:cs typeface="Arial" panose="020B0604020202020204" pitchFamily="34" charset="0"/>
              </a:rPr>
              <a:t> z Thrákie, který zápasí s Ambrosií (v podobě vinné révy). Dichroický efekt skla byl dosáhnut příměsí nanočástic zlata a stříbra.</a:t>
            </a:r>
          </a:p>
        </p:txBody>
      </p:sp>
      <p:pic>
        <p:nvPicPr>
          <p:cNvPr id="4098" name="Picture 2"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433913"/>
            <a:ext cx="3200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1491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ilver nanoparticles 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05200"/>
            <a:ext cx="5257800" cy="324125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6200" y="304800"/>
            <a:ext cx="8915400" cy="1323439"/>
          </a:xfrm>
          <a:prstGeom prst="rect">
            <a:avLst/>
          </a:prstGeom>
        </p:spPr>
        <p:txBody>
          <a:bodyPr wrap="square">
            <a:spAutoFit/>
          </a:bodyPr>
          <a:lstStyle/>
          <a:p>
            <a:r>
              <a:rPr lang="en-US" sz="2000" dirty="0">
                <a:cs typeface="Arial" panose="020B0604020202020204" pitchFamily="34" charset="0"/>
              </a:rPr>
              <a:t>Nano</a:t>
            </a:r>
            <a:r>
              <a:rPr lang="cs-CZ" sz="2000" dirty="0">
                <a:cs typeface="Arial" panose="020B0604020202020204" pitchFamily="34" charset="0"/>
              </a:rPr>
              <a:t>částice významně</a:t>
            </a:r>
            <a:r>
              <a:rPr lang="en-US" sz="2000" dirty="0">
                <a:cs typeface="Arial" panose="020B0604020202020204" pitchFamily="34" charset="0"/>
              </a:rPr>
              <a:t> absorb</a:t>
            </a:r>
            <a:r>
              <a:rPr lang="cs-CZ" sz="2000" dirty="0">
                <a:cs typeface="Arial" panose="020B0604020202020204" pitchFamily="34" charset="0"/>
              </a:rPr>
              <a:t>ují</a:t>
            </a:r>
            <a:r>
              <a:rPr lang="en-US" sz="2000" dirty="0">
                <a:cs typeface="Arial" panose="020B0604020202020204" pitchFamily="34" charset="0"/>
              </a:rPr>
              <a:t> a</a:t>
            </a:r>
            <a:r>
              <a:rPr lang="cs-CZ" sz="2000" dirty="0">
                <a:cs typeface="Arial" panose="020B0604020202020204" pitchFamily="34" charset="0"/>
              </a:rPr>
              <a:t> rozptylují světlo </a:t>
            </a:r>
            <a:r>
              <a:rPr lang="en-US" sz="2000" dirty="0">
                <a:cs typeface="Arial" panose="020B0604020202020204" pitchFamily="34" charset="0"/>
              </a:rPr>
              <a:t> </a:t>
            </a:r>
            <a:r>
              <a:rPr lang="cs-CZ" sz="2000" dirty="0">
                <a:cs typeface="Arial" panose="020B0604020202020204" pitchFamily="34" charset="0"/>
              </a:rPr>
              <a:t>v závislosti na velikosti a tvaru částic</a:t>
            </a:r>
            <a:r>
              <a:rPr lang="en-US" sz="2000" dirty="0">
                <a:cs typeface="Arial" panose="020B0604020202020204" pitchFamily="34" charset="0"/>
              </a:rPr>
              <a:t>. </a:t>
            </a:r>
            <a:r>
              <a:rPr lang="cs-CZ" sz="2000" dirty="0">
                <a:cs typeface="Arial" panose="020B0604020202020204" pitchFamily="34" charset="0"/>
              </a:rPr>
              <a:t>Jde o důsledek tzv. </a:t>
            </a:r>
            <a:r>
              <a:rPr lang="cs-CZ" sz="2000" b="1" dirty="0">
                <a:cs typeface="Arial" panose="020B0604020202020204" pitchFamily="34" charset="0"/>
              </a:rPr>
              <a:t>povrchové </a:t>
            </a:r>
            <a:r>
              <a:rPr lang="en-US" sz="2000" b="1" dirty="0">
                <a:cs typeface="Arial" panose="020B0604020202020204" pitchFamily="34" charset="0"/>
              </a:rPr>
              <a:t> </a:t>
            </a:r>
            <a:r>
              <a:rPr lang="en-US" sz="2000" b="1" dirty="0" err="1">
                <a:cs typeface="Arial" panose="020B0604020202020204" pitchFamily="34" charset="0"/>
              </a:rPr>
              <a:t>plasmon</a:t>
            </a:r>
            <a:r>
              <a:rPr lang="cs-CZ" sz="2000" b="1" dirty="0" err="1">
                <a:cs typeface="Arial" panose="020B0604020202020204" pitchFamily="34" charset="0"/>
              </a:rPr>
              <a:t>ové</a:t>
            </a:r>
            <a:r>
              <a:rPr lang="en-US" sz="2000" b="1" dirty="0">
                <a:cs typeface="Arial" panose="020B0604020202020204" pitchFamily="34" charset="0"/>
              </a:rPr>
              <a:t> resonance</a:t>
            </a:r>
            <a:r>
              <a:rPr lang="cs-CZ" sz="2000" b="1" dirty="0">
                <a:cs typeface="Arial" panose="020B0604020202020204" pitchFamily="34" charset="0"/>
              </a:rPr>
              <a:t> </a:t>
            </a:r>
            <a:r>
              <a:rPr lang="cs-CZ" sz="2000" dirty="0">
                <a:cs typeface="Arial" panose="020B0604020202020204" pitchFamily="34" charset="0"/>
              </a:rPr>
              <a:t>(</a:t>
            </a:r>
            <a:r>
              <a:rPr lang="en-US" sz="2000" dirty="0">
                <a:cs typeface="Arial" panose="020B0604020202020204" pitchFamily="34" charset="0"/>
              </a:rPr>
              <a:t>SPR)</a:t>
            </a:r>
            <a:r>
              <a:rPr lang="cs-CZ" sz="2000" dirty="0">
                <a:cs typeface="Arial" panose="020B0604020202020204" pitchFamily="34" charset="0"/>
              </a:rPr>
              <a:t>: vodivostní </a:t>
            </a:r>
            <a:r>
              <a:rPr lang="en-US" sz="2000" dirty="0" err="1">
                <a:cs typeface="Arial" panose="020B0604020202020204" pitchFamily="34" charset="0"/>
              </a:rPr>
              <a:t>ele</a:t>
            </a:r>
            <a:r>
              <a:rPr lang="cs-CZ" sz="2000" dirty="0">
                <a:cs typeface="Arial" panose="020B0604020202020204" pitchFamily="34" charset="0"/>
              </a:rPr>
              <a:t>k</a:t>
            </a:r>
            <a:r>
              <a:rPr lang="en-US" sz="2000" dirty="0" err="1">
                <a:cs typeface="Arial" panose="020B0604020202020204" pitchFamily="34" charset="0"/>
              </a:rPr>
              <a:t>tron</a:t>
            </a:r>
            <a:r>
              <a:rPr lang="cs-CZ" sz="2000" dirty="0">
                <a:cs typeface="Arial" panose="020B0604020202020204" pitchFamily="34" charset="0"/>
              </a:rPr>
              <a:t>y</a:t>
            </a:r>
            <a:r>
              <a:rPr lang="en-US" sz="2000" dirty="0">
                <a:cs typeface="Arial" panose="020B0604020202020204" pitchFamily="34" charset="0"/>
              </a:rPr>
              <a:t> </a:t>
            </a:r>
            <a:r>
              <a:rPr lang="cs-CZ" sz="2000" dirty="0">
                <a:cs typeface="Arial" panose="020B0604020202020204" pitchFamily="34" charset="0"/>
              </a:rPr>
              <a:t>na povrchu kovu podléhají kolektivní oscilaci v důsledku </a:t>
            </a:r>
            <a:r>
              <a:rPr lang="en-US" sz="2000" dirty="0" err="1">
                <a:cs typeface="Arial" panose="020B0604020202020204" pitchFamily="34" charset="0"/>
              </a:rPr>
              <a:t>excit</a:t>
            </a:r>
            <a:r>
              <a:rPr lang="cs-CZ" sz="2000" dirty="0" err="1">
                <a:cs typeface="Arial" panose="020B0604020202020204" pitchFamily="34" charset="0"/>
              </a:rPr>
              <a:t>ace</a:t>
            </a:r>
            <a:r>
              <a:rPr lang="en-US" sz="2000" dirty="0">
                <a:cs typeface="Arial" panose="020B0604020202020204" pitchFamily="34" charset="0"/>
              </a:rPr>
              <a:t> </a:t>
            </a:r>
            <a:r>
              <a:rPr lang="cs-CZ" sz="2000" dirty="0">
                <a:cs typeface="Arial" panose="020B0604020202020204" pitchFamily="34" charset="0"/>
              </a:rPr>
              <a:t>zářením vhodné vlnové délky.</a:t>
            </a: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145" y="1600200"/>
            <a:ext cx="2514600" cy="164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5973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04" y="4267200"/>
            <a:ext cx="6455923" cy="248126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2398" y="2514600"/>
            <a:ext cx="8801100" cy="1323439"/>
          </a:xfrm>
          <a:prstGeom prst="rect">
            <a:avLst/>
          </a:prstGeom>
        </p:spPr>
        <p:txBody>
          <a:bodyPr wrap="square">
            <a:spAutoFit/>
          </a:bodyPr>
          <a:lstStyle/>
          <a:p>
            <a:r>
              <a:rPr lang="cs-CZ" sz="2000" dirty="0">
                <a:cs typeface="Arial" panose="020B0604020202020204" pitchFamily="34" charset="0"/>
              </a:rPr>
              <a:t>N</a:t>
            </a:r>
            <a:r>
              <a:rPr lang="en-US" sz="2000" dirty="0" err="1">
                <a:cs typeface="Arial" panose="020B0604020202020204" pitchFamily="34" charset="0"/>
              </a:rPr>
              <a:t>ano</a:t>
            </a:r>
            <a:r>
              <a:rPr lang="cs-CZ" sz="2000" dirty="0">
                <a:cs typeface="Arial" panose="020B0604020202020204" pitchFamily="34" charset="0"/>
              </a:rPr>
              <a:t>částice zlata jsou</a:t>
            </a:r>
            <a:r>
              <a:rPr lang="en-US" sz="2000" dirty="0">
                <a:cs typeface="Arial" panose="020B0604020202020204" pitchFamily="34" charset="0"/>
              </a:rPr>
              <a:t> </a:t>
            </a:r>
            <a:r>
              <a:rPr lang="cs-CZ" sz="2000" dirty="0">
                <a:cs typeface="Arial" panose="020B0604020202020204" pitchFamily="34" charset="0"/>
              </a:rPr>
              <a:t>ozářeny krátkým pulsem </a:t>
            </a:r>
            <a:r>
              <a:rPr lang="en-US" sz="2000" dirty="0">
                <a:cs typeface="Arial" panose="020B0604020202020204" pitchFamily="34" charset="0"/>
              </a:rPr>
              <a:t>laser</a:t>
            </a:r>
            <a:r>
              <a:rPr lang="cs-CZ" sz="2000" dirty="0">
                <a:cs typeface="Arial" panose="020B0604020202020204" pitchFamily="34" charset="0"/>
              </a:rPr>
              <a:t>u</a:t>
            </a:r>
            <a:r>
              <a:rPr lang="en-US" sz="2000" dirty="0">
                <a:cs typeface="Arial" panose="020B0604020202020204" pitchFamily="34" charset="0"/>
              </a:rPr>
              <a:t>. </a:t>
            </a:r>
            <a:r>
              <a:rPr lang="cs-CZ" sz="2000" dirty="0">
                <a:cs typeface="Arial" panose="020B0604020202020204" pitchFamily="34" charset="0"/>
              </a:rPr>
              <a:t>Je-li energie dodaná </a:t>
            </a:r>
            <a:r>
              <a:rPr lang="en-US" sz="2000" dirty="0">
                <a:cs typeface="Arial" panose="020B0604020202020204" pitchFamily="34" charset="0"/>
              </a:rPr>
              <a:t>laser</a:t>
            </a:r>
            <a:r>
              <a:rPr lang="cs-CZ" sz="2000" dirty="0" err="1">
                <a:cs typeface="Arial" panose="020B0604020202020204" pitchFamily="34" charset="0"/>
              </a:rPr>
              <a:t>em</a:t>
            </a:r>
            <a:r>
              <a:rPr lang="en-US" sz="2000" dirty="0">
                <a:cs typeface="Arial" panose="020B0604020202020204" pitchFamily="34" charset="0"/>
              </a:rPr>
              <a:t> </a:t>
            </a:r>
            <a:r>
              <a:rPr lang="cs-CZ" sz="2000" dirty="0">
                <a:cs typeface="Arial" panose="020B0604020202020204" pitchFamily="34" charset="0"/>
              </a:rPr>
              <a:t>dostatečně velká jsou </a:t>
            </a:r>
            <a:r>
              <a:rPr lang="en-US" sz="2000" dirty="0" err="1">
                <a:cs typeface="Arial" panose="020B0604020202020204" pitchFamily="34" charset="0"/>
              </a:rPr>
              <a:t>ele</a:t>
            </a:r>
            <a:r>
              <a:rPr lang="cs-CZ" sz="2000" dirty="0">
                <a:cs typeface="Arial" panose="020B0604020202020204" pitchFamily="34" charset="0"/>
              </a:rPr>
              <a:t>k</a:t>
            </a:r>
            <a:r>
              <a:rPr lang="en-US" sz="2000" dirty="0" err="1">
                <a:cs typeface="Arial" panose="020B0604020202020204" pitchFamily="34" charset="0"/>
              </a:rPr>
              <a:t>tron</a:t>
            </a:r>
            <a:r>
              <a:rPr lang="cs-CZ" sz="2000" dirty="0">
                <a:cs typeface="Arial" panose="020B0604020202020204" pitchFamily="34" charset="0"/>
              </a:rPr>
              <a:t>y</a:t>
            </a:r>
            <a:r>
              <a:rPr lang="en-US" sz="2000" dirty="0">
                <a:cs typeface="Arial" panose="020B0604020202020204" pitchFamily="34" charset="0"/>
              </a:rPr>
              <a:t> </a:t>
            </a:r>
            <a:r>
              <a:rPr lang="cs-CZ" sz="2000" dirty="0">
                <a:cs typeface="Arial" panose="020B0604020202020204" pitchFamily="34" charset="0"/>
              </a:rPr>
              <a:t>„odpáleny“ z atomů </a:t>
            </a:r>
            <a:r>
              <a:rPr lang="en-US" sz="2000" dirty="0">
                <a:cs typeface="Arial" panose="020B0604020202020204" pitchFamily="34" charset="0"/>
              </a:rPr>
              <a:t>a</a:t>
            </a:r>
            <a:r>
              <a:rPr lang="cs-CZ" sz="2000" dirty="0">
                <a:cs typeface="Arial" panose="020B0604020202020204" pitchFamily="34" charset="0"/>
              </a:rPr>
              <a:t> vzniklé</a:t>
            </a:r>
            <a:r>
              <a:rPr lang="en-US" sz="2000" dirty="0">
                <a:cs typeface="Arial" panose="020B0604020202020204" pitchFamily="34" charset="0"/>
              </a:rPr>
              <a:t> ion</a:t>
            </a:r>
            <a:r>
              <a:rPr lang="cs-CZ" sz="2000" dirty="0">
                <a:cs typeface="Arial" panose="020B0604020202020204" pitchFamily="34" charset="0"/>
              </a:rPr>
              <a:t>ty</a:t>
            </a:r>
            <a:r>
              <a:rPr lang="en-US" sz="2000" dirty="0">
                <a:cs typeface="Arial" panose="020B0604020202020204" pitchFamily="34" charset="0"/>
              </a:rPr>
              <a:t> </a:t>
            </a:r>
            <a:r>
              <a:rPr lang="cs-CZ" sz="2000" dirty="0">
                <a:cs typeface="Arial" panose="020B0604020202020204" pitchFamily="34" charset="0"/>
              </a:rPr>
              <a:t>se navzájem odpuzují</a:t>
            </a:r>
            <a:r>
              <a:rPr lang="en-US" sz="2000" dirty="0">
                <a:cs typeface="Arial" panose="020B0604020202020204" pitchFamily="34" charset="0"/>
              </a:rPr>
              <a:t>. </a:t>
            </a:r>
            <a:r>
              <a:rPr lang="cs-CZ" sz="2000" dirty="0">
                <a:cs typeface="Arial" panose="020B0604020202020204" pitchFamily="34" charset="0"/>
              </a:rPr>
              <a:t>Pokud j</a:t>
            </a:r>
            <a:r>
              <a:rPr lang="en-US" sz="2000" dirty="0">
                <a:cs typeface="Arial" panose="020B0604020202020204" pitchFamily="34" charset="0"/>
              </a:rPr>
              <a:t>e </a:t>
            </a:r>
            <a:r>
              <a:rPr lang="en-US" sz="2000" dirty="0" err="1">
                <a:cs typeface="Arial" panose="020B0604020202020204" pitchFamily="34" charset="0"/>
              </a:rPr>
              <a:t>energ</a:t>
            </a:r>
            <a:r>
              <a:rPr lang="cs-CZ" sz="2000" dirty="0" err="1">
                <a:cs typeface="Arial" panose="020B0604020202020204" pitchFamily="34" charset="0"/>
              </a:rPr>
              <a:t>ie</a:t>
            </a:r>
            <a:r>
              <a:rPr lang="en-US" sz="2000" dirty="0">
                <a:cs typeface="Arial" panose="020B0604020202020204" pitchFamily="34" charset="0"/>
              </a:rPr>
              <a:t> ion</a:t>
            </a:r>
            <a:r>
              <a:rPr lang="cs-CZ" sz="2000" dirty="0" err="1">
                <a:cs typeface="Arial" panose="020B0604020202020204" pitchFamily="34" charset="0"/>
              </a:rPr>
              <a:t>tů</a:t>
            </a:r>
            <a:r>
              <a:rPr lang="cs-CZ" sz="2000" dirty="0">
                <a:cs typeface="Arial" panose="020B0604020202020204" pitchFamily="34" charset="0"/>
              </a:rPr>
              <a:t> dostatečná k překonání</a:t>
            </a:r>
            <a:r>
              <a:rPr lang="en-US" sz="2000" dirty="0">
                <a:cs typeface="Arial" panose="020B0604020202020204" pitchFamily="34" charset="0"/>
              </a:rPr>
              <a:t> </a:t>
            </a:r>
            <a:r>
              <a:rPr lang="en-US" sz="2000" dirty="0" err="1">
                <a:cs typeface="Arial" panose="020B0604020202020204" pitchFamily="34" charset="0"/>
              </a:rPr>
              <a:t>repul</a:t>
            </a:r>
            <a:r>
              <a:rPr lang="cs-CZ" sz="2000" dirty="0">
                <a:cs typeface="Arial" panose="020B0604020202020204" pitchFamily="34" charset="0"/>
              </a:rPr>
              <a:t>z</a:t>
            </a:r>
            <a:r>
              <a:rPr lang="en-US" sz="2000" dirty="0">
                <a:cs typeface="Arial" panose="020B0604020202020204" pitchFamily="34" charset="0"/>
              </a:rPr>
              <a:t>iv</a:t>
            </a:r>
            <a:r>
              <a:rPr lang="cs-CZ" sz="2000" dirty="0" err="1">
                <a:cs typeface="Arial" panose="020B0604020202020204" pitchFamily="34" charset="0"/>
              </a:rPr>
              <a:t>ních</a:t>
            </a:r>
            <a:r>
              <a:rPr lang="cs-CZ" sz="2000" dirty="0">
                <a:cs typeface="Arial" panose="020B0604020202020204" pitchFamily="34" charset="0"/>
              </a:rPr>
              <a:t> sil</a:t>
            </a:r>
            <a:r>
              <a:rPr lang="en-US" sz="2000" dirty="0">
                <a:cs typeface="Arial" panose="020B0604020202020204" pitchFamily="34" charset="0"/>
              </a:rPr>
              <a:t>, ion</a:t>
            </a:r>
            <a:r>
              <a:rPr lang="cs-CZ" sz="2000" dirty="0">
                <a:cs typeface="Arial" panose="020B0604020202020204" pitchFamily="34" charset="0"/>
              </a:rPr>
              <a:t>ty</a:t>
            </a:r>
            <a:r>
              <a:rPr lang="en-US" sz="2000" dirty="0">
                <a:cs typeface="Arial" panose="020B0604020202020204" pitchFamily="34" charset="0"/>
              </a:rPr>
              <a:t> </a:t>
            </a:r>
            <a:r>
              <a:rPr lang="cs-CZ" sz="2000" dirty="0">
                <a:cs typeface="Arial" panose="020B0604020202020204" pitchFamily="34" charset="0"/>
              </a:rPr>
              <a:t>se stávají </a:t>
            </a:r>
            <a:r>
              <a:rPr lang="en-US" sz="2000" dirty="0" err="1">
                <a:cs typeface="Arial" panose="020B0604020202020204" pitchFamily="34" charset="0"/>
              </a:rPr>
              <a:t>nano</a:t>
            </a:r>
            <a:r>
              <a:rPr lang="cs-CZ" sz="2000" dirty="0">
                <a:cs typeface="Arial" panose="020B0604020202020204" pitchFamily="34" charset="0"/>
              </a:rPr>
              <a:t>projektily,</a:t>
            </a:r>
            <a:r>
              <a:rPr lang="en-US" sz="2000" dirty="0">
                <a:cs typeface="Arial" panose="020B0604020202020204" pitchFamily="34" charset="0"/>
              </a:rPr>
              <a:t> </a:t>
            </a:r>
            <a:r>
              <a:rPr lang="cs-CZ" sz="2000" dirty="0">
                <a:cs typeface="Arial" panose="020B0604020202020204" pitchFamily="34" charset="0"/>
              </a:rPr>
              <a:t>které nevratně poškodí rakovinnou buňku</a:t>
            </a:r>
            <a:r>
              <a:rPr lang="en-US" sz="2000" dirty="0">
                <a:cs typeface="Arial" panose="020B0604020202020204" pitchFamily="34" charset="0"/>
              </a:rPr>
              <a:t>.</a:t>
            </a:r>
            <a:endParaRPr lang="cs-CZ" sz="2000" dirty="0">
              <a:cs typeface="Arial" panose="020B0604020202020204" pitchFamily="34" charset="0"/>
            </a:endParaRPr>
          </a:p>
        </p:txBody>
      </p:sp>
      <p:pic>
        <p:nvPicPr>
          <p:cNvPr id="1229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3161" y="4710112"/>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60245"/>
            <a:ext cx="4965700" cy="223327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11805" y="762000"/>
            <a:ext cx="2590800" cy="830997"/>
          </a:xfrm>
          <a:prstGeom prst="rect">
            <a:avLst/>
          </a:prstGeom>
          <a:noFill/>
        </p:spPr>
        <p:txBody>
          <a:bodyPr wrap="square" rtlCol="0">
            <a:spAutoFit/>
          </a:bodyPr>
          <a:lstStyle/>
          <a:p>
            <a:r>
              <a:rPr lang="cs-CZ" sz="2400" b="1" dirty="0">
                <a:latin typeface="Arial" panose="020B0604020202020204" pitchFamily="34" charset="0"/>
                <a:cs typeface="Arial" panose="020B0604020202020204" pitchFamily="34" charset="0"/>
              </a:rPr>
              <a:t>Nanočástice zlata a rakovina</a:t>
            </a:r>
          </a:p>
        </p:txBody>
      </p:sp>
    </p:spTree>
    <p:extLst>
      <p:ext uri="{BB962C8B-B14F-4D97-AF65-F5344CB8AC3E}">
        <p14:creationId xmlns:p14="http://schemas.microsoft.com/office/powerpoint/2010/main" val="30887921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763000" cy="4093428"/>
          </a:xfrm>
          <a:prstGeom prst="rect">
            <a:avLst/>
          </a:prstGeom>
        </p:spPr>
        <p:txBody>
          <a:bodyPr wrap="square">
            <a:spAutoFit/>
          </a:bodyPr>
          <a:lstStyle/>
          <a:p>
            <a:pPr algn="just"/>
            <a:r>
              <a:rPr lang="cs-CZ" sz="2000" dirty="0">
                <a:cs typeface="Arial" panose="020B0604020202020204" pitchFamily="34" charset="0"/>
              </a:rPr>
              <a:t>V přírodě se zlato většinou vyskytuje na hydrotermálních křemenných žilách obvykle v doprovodu minerálů antimonu jako ryzí kov s izomorfní příměsí stříbra ve formě drátků, plíšků či valounů a v minerálech </a:t>
            </a:r>
            <a:r>
              <a:rPr lang="cs-CZ" sz="2000" b="1" dirty="0" err="1">
                <a:cs typeface="Arial" panose="020B0604020202020204" pitchFamily="34" charset="0"/>
              </a:rPr>
              <a:t>calaverit</a:t>
            </a:r>
            <a:r>
              <a:rPr lang="cs-CZ" sz="2000" dirty="0">
                <a:cs typeface="Arial" panose="020B0604020202020204" pitchFamily="34" charset="0"/>
              </a:rPr>
              <a:t> AuTe</a:t>
            </a:r>
            <a:r>
              <a:rPr lang="cs-CZ" sz="2000" baseline="-25000" dirty="0">
                <a:cs typeface="Arial" panose="020B0604020202020204" pitchFamily="34" charset="0"/>
              </a:rPr>
              <a:t>2</a:t>
            </a:r>
            <a:r>
              <a:rPr lang="cs-CZ" sz="2000" dirty="0">
                <a:cs typeface="Arial" panose="020B0604020202020204" pitchFamily="34" charset="0"/>
              </a:rPr>
              <a:t>, </a:t>
            </a:r>
            <a:r>
              <a:rPr lang="cs-CZ" sz="2000" b="1" dirty="0">
                <a:cs typeface="Arial" panose="020B0604020202020204" pitchFamily="34" charset="0"/>
              </a:rPr>
              <a:t>sylvanit</a:t>
            </a:r>
            <a:r>
              <a:rPr lang="cs-CZ" sz="2000" dirty="0">
                <a:cs typeface="Arial" panose="020B0604020202020204" pitchFamily="34" charset="0"/>
              </a:rPr>
              <a:t> (</a:t>
            </a:r>
            <a:r>
              <a:rPr lang="cs-CZ" sz="2000" i="1" dirty="0">
                <a:cs typeface="Arial" panose="020B0604020202020204" pitchFamily="34" charset="0"/>
              </a:rPr>
              <a:t>zlatá ruda písmenková</a:t>
            </a:r>
            <a:r>
              <a:rPr lang="cs-CZ" sz="2000" dirty="0">
                <a:cs typeface="Arial" panose="020B0604020202020204" pitchFamily="34" charset="0"/>
              </a:rPr>
              <a:t>) (</a:t>
            </a:r>
            <a:r>
              <a:rPr lang="cs-CZ" sz="2000" dirty="0" err="1">
                <a:cs typeface="Arial" panose="020B0604020202020204" pitchFamily="34" charset="0"/>
              </a:rPr>
              <a:t>Au,Ag</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Te</a:t>
            </a:r>
            <a:r>
              <a:rPr lang="cs-CZ" sz="2000" baseline="-25000" dirty="0">
                <a:cs typeface="Arial" panose="020B0604020202020204" pitchFamily="34" charset="0"/>
              </a:rPr>
              <a:t>4</a:t>
            </a:r>
            <a:r>
              <a:rPr lang="cs-CZ" sz="2000" dirty="0">
                <a:cs typeface="Arial" panose="020B0604020202020204" pitchFamily="34" charset="0"/>
              </a:rPr>
              <a:t>, </a:t>
            </a:r>
            <a:r>
              <a:rPr lang="cs-CZ" sz="2000" b="1" dirty="0" err="1">
                <a:cs typeface="Arial" panose="020B0604020202020204" pitchFamily="34" charset="0"/>
              </a:rPr>
              <a:t>elektrum</a:t>
            </a:r>
            <a:r>
              <a:rPr lang="cs-CZ" sz="2000" dirty="0">
                <a:cs typeface="Arial" panose="020B0604020202020204" pitchFamily="34" charset="0"/>
              </a:rPr>
              <a:t> (</a:t>
            </a:r>
            <a:r>
              <a:rPr lang="cs-CZ" sz="2000" dirty="0" err="1">
                <a:cs typeface="Arial" panose="020B0604020202020204" pitchFamily="34" charset="0"/>
              </a:rPr>
              <a:t>Au,Ag</a:t>
            </a:r>
            <a:r>
              <a:rPr lang="cs-CZ" sz="2000" dirty="0">
                <a:cs typeface="Arial" panose="020B0604020202020204" pitchFamily="34" charset="0"/>
              </a:rPr>
              <a:t>), </a:t>
            </a:r>
          </a:p>
          <a:p>
            <a:pPr algn="just"/>
            <a:endParaRPr lang="cs-CZ" sz="2000" dirty="0">
              <a:solidFill>
                <a:srgbClr val="FF0000"/>
              </a:solidFill>
              <a:cs typeface="Arial" panose="020B0604020202020204" pitchFamily="34" charset="0"/>
            </a:endParaRPr>
          </a:p>
          <a:p>
            <a:pPr algn="just"/>
            <a:r>
              <a:rPr lang="cs-CZ" sz="2000" b="1" dirty="0">
                <a:cs typeface="Arial" panose="020B0604020202020204" pitchFamily="34" charset="0"/>
              </a:rPr>
              <a:t>Rýžování zlata</a:t>
            </a:r>
            <a:r>
              <a:rPr lang="cs-CZ" sz="2000" dirty="0">
                <a:cs typeface="Arial" panose="020B0604020202020204" pitchFamily="34" charset="0"/>
              </a:rPr>
              <a:t> je mechanický proces získávání zlata pomocí rýžovací pánve založený na principu gravitačního ukládání drobných </a:t>
            </a:r>
            <a:r>
              <a:rPr lang="cs-CZ" sz="2000" u="sng" dirty="0" err="1">
                <a:cs typeface="Arial" panose="020B0604020202020204" pitchFamily="34" charset="0"/>
              </a:rPr>
              <a:t>zlatinek</a:t>
            </a:r>
            <a:r>
              <a:rPr lang="cs-CZ" sz="2000" dirty="0">
                <a:cs typeface="Arial" panose="020B0604020202020204" pitchFamily="34" charset="0"/>
              </a:rPr>
              <a:t> či malých valounků </a:t>
            </a:r>
            <a:r>
              <a:rPr lang="en-US" sz="2000" dirty="0">
                <a:cs typeface="Arial" panose="020B0604020202020204" pitchFamily="34" charset="0"/>
              </a:rPr>
              <a:t>– </a:t>
            </a:r>
            <a:r>
              <a:rPr lang="en-US" sz="2000" u="sng" dirty="0" err="1">
                <a:cs typeface="Arial" panose="020B0604020202020204" pitchFamily="34" charset="0"/>
              </a:rPr>
              <a:t>nuget</a:t>
            </a:r>
            <a:r>
              <a:rPr lang="cs-CZ" sz="2000" u="sng" dirty="0">
                <a:cs typeface="Arial" panose="020B0604020202020204" pitchFamily="34" charset="0"/>
              </a:rPr>
              <a:t>ů</a:t>
            </a:r>
            <a:r>
              <a:rPr lang="cs-CZ" sz="2000" dirty="0">
                <a:cs typeface="Arial" panose="020B0604020202020204" pitchFamily="34" charset="0"/>
              </a:rPr>
              <a:t>. Zlato se získává ze zlatonosných sedimentů, které postupně ukládá vodní tok tím, že eroduje zlatonosné oblasti a transportuje je do míst, kde dochází k jejich ukládání. </a:t>
            </a:r>
          </a:p>
          <a:p>
            <a:pPr algn="just"/>
            <a:r>
              <a:rPr lang="cs-CZ" sz="2000" dirty="0">
                <a:cs typeface="Arial" panose="020B0604020202020204" pitchFamily="34" charset="0"/>
              </a:rPr>
              <a:t>  Během procesu získávání se tyto sedimenty nabírají na rýžovací pánev, se kterou se následně začne rotovat a tím odstraňovat voda a lehčí horninový materiál z pánve. </a:t>
            </a:r>
            <a:endParaRPr lang="cs-CZ" sz="2000" dirty="0">
              <a:solidFill>
                <a:srgbClr val="FF0000"/>
              </a:solidFill>
              <a:cs typeface="Arial" panose="020B0604020202020204" pitchFamily="34" charset="0"/>
            </a:endParaRPr>
          </a:p>
        </p:txBody>
      </p:sp>
      <p:pic>
        <p:nvPicPr>
          <p:cNvPr id="5122"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4201323"/>
            <a:ext cx="3810000" cy="2512539"/>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28600" y="4495800"/>
            <a:ext cx="4572000" cy="1631216"/>
          </a:xfrm>
          <a:prstGeom prst="rect">
            <a:avLst/>
          </a:prstGeom>
        </p:spPr>
        <p:txBody>
          <a:bodyPr>
            <a:spAutoFit/>
          </a:bodyPr>
          <a:lstStyle/>
          <a:p>
            <a:pPr algn="just"/>
            <a:r>
              <a:rPr lang="cs-CZ" sz="2000" dirty="0">
                <a:cs typeface="Arial" panose="020B0604020202020204" pitchFamily="34" charset="0"/>
              </a:rPr>
              <a:t>Těžší prvky (jako například zlato, které je přibližně 19 krát těžší než voda, 10 krát než písek a štěrk) zůstávají na dně pánve, zatímco lehčí částice jsou odplaveny s vodou. </a:t>
            </a:r>
            <a:endParaRPr lang="cs-CZ" sz="2000" dirty="0">
              <a:solidFill>
                <a:srgbClr val="FF0000"/>
              </a:solidFill>
              <a:cs typeface="Arial" panose="020B0604020202020204" pitchFamily="34" charset="0"/>
            </a:endParaRPr>
          </a:p>
        </p:txBody>
      </p:sp>
    </p:spTree>
    <p:extLst>
      <p:ext uri="{BB962C8B-B14F-4D97-AF65-F5344CB8AC3E}">
        <p14:creationId xmlns:p14="http://schemas.microsoft.com/office/powerpoint/2010/main" val="19309328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90368" y="381000"/>
            <a:ext cx="8630055" cy="1015663"/>
          </a:xfrm>
          <a:prstGeom prst="rect">
            <a:avLst/>
          </a:prstGeom>
        </p:spPr>
        <p:txBody>
          <a:bodyPr wrap="square">
            <a:spAutoFit/>
          </a:bodyPr>
          <a:lstStyle/>
          <a:p>
            <a:pPr algn="just"/>
            <a:r>
              <a:rPr lang="cs-CZ" sz="2000" dirty="0">
                <a:cs typeface="Arial" panose="020B0604020202020204" pitchFamily="34" charset="0"/>
              </a:rPr>
              <a:t>Stejný princip se využívá i při rýžování zlata rýžovacích splavech opatřených na dně příčkami a ovčí kožešinou (takto mohla vzniknout starořecká báje o zlatém rounu) nebo jinými povrchy na zpomalení pohybu a sedimentaci částeček zlata. </a:t>
            </a:r>
          </a:p>
        </p:txBody>
      </p:sp>
      <p:pic>
        <p:nvPicPr>
          <p:cNvPr id="7170" name="Picture 2" descr="https://upload.wikimedia.org/wikipedia/commons/f/f1/De_re_metallica_p_2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057400"/>
            <a:ext cx="3746455" cy="434286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691974"/>
            <a:ext cx="2610256" cy="19529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497" y="1981200"/>
            <a:ext cx="4199467"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3972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63749" y="387489"/>
            <a:ext cx="8839200" cy="5940088"/>
          </a:xfrm>
          <a:prstGeom prst="rect">
            <a:avLst/>
          </a:prstGeom>
        </p:spPr>
        <p:txBody>
          <a:bodyPr wrap="square">
            <a:spAutoFit/>
          </a:bodyPr>
          <a:lstStyle/>
          <a:p>
            <a:pPr algn="just"/>
            <a:r>
              <a:rPr lang="cs-CZ" sz="2000" b="1" dirty="0">
                <a:cs typeface="Arial" panose="020B0604020202020204" pitchFamily="34" charset="0"/>
              </a:rPr>
              <a:t>Kyanidové loužení</a:t>
            </a:r>
            <a:r>
              <a:rPr lang="cs-CZ" sz="2000" dirty="0">
                <a:cs typeface="Arial" panose="020B0604020202020204" pitchFamily="34" charset="0"/>
              </a:rPr>
              <a:t> zlata se provádí působením velmi zředěného (0,1-0,2%) roztoku KCN nebo </a:t>
            </a:r>
            <a:r>
              <a:rPr lang="cs-CZ" sz="2000" dirty="0" err="1">
                <a:cs typeface="Arial" panose="020B0604020202020204" pitchFamily="34" charset="0"/>
              </a:rPr>
              <a:t>NaCN</a:t>
            </a:r>
            <a:r>
              <a:rPr lang="cs-CZ" sz="2000" dirty="0">
                <a:cs typeface="Arial" panose="020B0604020202020204" pitchFamily="34" charset="0"/>
              </a:rPr>
              <a:t> a vzdušného kyslíku na jemně rozemletou zlatonosnou horninu. Zlato ve formě komplexního kyanidu [Au(CN)</a:t>
            </a:r>
            <a:r>
              <a:rPr lang="cs-CZ" sz="2000" baseline="-25000" dirty="0">
                <a:cs typeface="Arial" panose="020B0604020202020204" pitchFamily="34" charset="0"/>
              </a:rPr>
              <a:t>2</a:t>
            </a:r>
            <a:r>
              <a:rPr lang="cs-CZ" sz="2000" dirty="0">
                <a:cs typeface="Arial" panose="020B0604020202020204" pitchFamily="34" charset="0"/>
              </a:rPr>
              <a:t>]</a:t>
            </a:r>
            <a:r>
              <a:rPr lang="cs-CZ" sz="2000" baseline="30000" dirty="0">
                <a:cs typeface="Arial" panose="020B0604020202020204" pitchFamily="34" charset="0"/>
              </a:rPr>
              <a:t>−</a:t>
            </a:r>
            <a:r>
              <a:rPr lang="cs-CZ" sz="2000" dirty="0">
                <a:cs typeface="Arial" panose="020B0604020202020204" pitchFamily="34" charset="0"/>
              </a:rPr>
              <a:t> přejde do roztoku, ze kterého se posléze vyloučí cementací práškovým zinkem. Ze sraženiny se přebytečný zinek odstraní promýváním zředěnou kyselinou sírovou.</a:t>
            </a:r>
          </a:p>
          <a:p>
            <a:pPr algn="just"/>
            <a:r>
              <a:rPr lang="cs-CZ" sz="2000" dirty="0">
                <a:cs typeface="Arial" panose="020B0604020202020204" pitchFamily="34" charset="0"/>
              </a:rPr>
              <a:t>Kyanizace se provádí za normálního tlaku v provzdušňovaných míchaných nádržích nebo za zvýšeného tlaku 2,5 </a:t>
            </a:r>
            <a:r>
              <a:rPr lang="cs-CZ" sz="2000" dirty="0" err="1">
                <a:cs typeface="Arial" panose="020B0604020202020204" pitchFamily="34" charset="0"/>
              </a:rPr>
              <a:t>MPa</a:t>
            </a:r>
            <a:r>
              <a:rPr lang="cs-CZ" sz="2000" dirty="0">
                <a:cs typeface="Arial" panose="020B0604020202020204" pitchFamily="34" charset="0"/>
              </a:rPr>
              <a:t> v trubkových autoklávech. Tlakové loužení je oproti atmosférickému podstatně rychlejší. Rozpouštění zlata v roztocích alkalických kyanidů a jeho následnou cementaci zinkem znázorňují rovnice:</a:t>
            </a:r>
          </a:p>
          <a:p>
            <a:pPr algn="ctr"/>
            <a:r>
              <a:rPr lang="cs-CZ" sz="2000" dirty="0">
                <a:cs typeface="Arial" panose="020B0604020202020204" pitchFamily="34" charset="0"/>
              </a:rPr>
              <a:t>4 Au + 8 </a:t>
            </a:r>
            <a:r>
              <a:rPr lang="cs-CZ" sz="2000" dirty="0" err="1">
                <a:cs typeface="Arial" panose="020B0604020202020204" pitchFamily="34" charset="0"/>
              </a:rPr>
              <a:t>KCN</a:t>
            </a:r>
            <a:r>
              <a:rPr lang="cs-CZ" sz="2000" dirty="0">
                <a:cs typeface="Arial" panose="020B0604020202020204" pitchFamily="34" charset="0"/>
              </a:rPr>
              <a:t> + 2 </a:t>
            </a:r>
            <a:r>
              <a:rPr lang="cs-CZ" sz="2000" dirty="0" err="1">
                <a:cs typeface="Arial" panose="020B0604020202020204" pitchFamily="34" charset="0"/>
              </a:rPr>
              <a:t>H</a:t>
            </a:r>
            <a:r>
              <a:rPr lang="cs-CZ" sz="2000" baseline="-25000" dirty="0" err="1">
                <a:cs typeface="Arial" panose="020B0604020202020204" pitchFamily="34" charset="0"/>
              </a:rPr>
              <a:t>2</a:t>
            </a:r>
            <a:r>
              <a:rPr lang="cs-CZ" sz="2000" dirty="0" err="1">
                <a:cs typeface="Arial" panose="020B0604020202020204" pitchFamily="34" charset="0"/>
              </a:rPr>
              <a:t>O</a:t>
            </a:r>
            <a:r>
              <a:rPr lang="cs-CZ" sz="2000" dirty="0">
                <a:cs typeface="Arial" panose="020B0604020202020204" pitchFamily="34" charset="0"/>
              </a:rPr>
              <a:t> + O</a:t>
            </a:r>
            <a:r>
              <a:rPr lang="cs-CZ" sz="2000" baseline="-25000" dirty="0">
                <a:cs typeface="Arial" panose="020B0604020202020204" pitchFamily="34" charset="0"/>
              </a:rPr>
              <a:t>2</a:t>
            </a:r>
            <a:r>
              <a:rPr lang="cs-CZ" sz="2000" dirty="0">
                <a:cs typeface="Arial" panose="020B0604020202020204" pitchFamily="34" charset="0"/>
              </a:rPr>
              <a:t> → 4 </a:t>
            </a:r>
            <a:r>
              <a:rPr lang="cs-CZ" sz="2000" dirty="0" err="1">
                <a:cs typeface="Arial" panose="020B0604020202020204" pitchFamily="34" charset="0"/>
              </a:rPr>
              <a:t>KAu</a:t>
            </a:r>
            <a:r>
              <a:rPr lang="cs-CZ" sz="2000" dirty="0">
                <a:cs typeface="Arial" panose="020B0604020202020204" pitchFamily="34" charset="0"/>
              </a:rPr>
              <a:t>(CN)</a:t>
            </a:r>
            <a:r>
              <a:rPr lang="cs-CZ" sz="2000" baseline="-25000" dirty="0">
                <a:cs typeface="Arial" panose="020B0604020202020204" pitchFamily="34" charset="0"/>
              </a:rPr>
              <a:t>2</a:t>
            </a:r>
            <a:r>
              <a:rPr lang="cs-CZ" sz="2000" dirty="0">
                <a:cs typeface="Arial" panose="020B0604020202020204" pitchFamily="34" charset="0"/>
              </a:rPr>
              <a:t> + 4KOH</a:t>
            </a:r>
            <a:br>
              <a:rPr lang="cs-CZ" sz="2000" dirty="0">
                <a:cs typeface="Arial" panose="020B0604020202020204" pitchFamily="34" charset="0"/>
              </a:rPr>
            </a:br>
            <a:r>
              <a:rPr lang="cs-CZ" sz="2000" dirty="0">
                <a:cs typeface="Arial" panose="020B0604020202020204" pitchFamily="34" charset="0"/>
              </a:rPr>
              <a:t>2 </a:t>
            </a:r>
            <a:r>
              <a:rPr lang="cs-CZ" sz="2000" dirty="0" err="1">
                <a:cs typeface="Arial" panose="020B0604020202020204" pitchFamily="34" charset="0"/>
              </a:rPr>
              <a:t>KAu</a:t>
            </a:r>
            <a:r>
              <a:rPr lang="cs-CZ" sz="2000" dirty="0">
                <a:cs typeface="Arial" panose="020B0604020202020204" pitchFamily="34" charset="0"/>
              </a:rPr>
              <a:t>(CN)</a:t>
            </a:r>
            <a:r>
              <a:rPr lang="cs-CZ" sz="2000" baseline="-25000" dirty="0">
                <a:cs typeface="Arial" panose="020B0604020202020204" pitchFamily="34" charset="0"/>
              </a:rPr>
              <a:t>2</a:t>
            </a:r>
            <a:r>
              <a:rPr lang="cs-CZ" sz="2000" dirty="0">
                <a:cs typeface="Arial" panose="020B0604020202020204" pitchFamily="34" charset="0"/>
              </a:rPr>
              <a:t> + 2 Zn + 4 </a:t>
            </a:r>
            <a:r>
              <a:rPr lang="cs-CZ" sz="2000" dirty="0" err="1">
                <a:cs typeface="Arial" panose="020B0604020202020204" pitchFamily="34" charset="0"/>
              </a:rPr>
              <a:t>KCN</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 → 2 </a:t>
            </a:r>
            <a:r>
              <a:rPr lang="cs-CZ" sz="2000" dirty="0" err="1">
                <a:cs typeface="Arial" panose="020B0604020202020204" pitchFamily="34" charset="0"/>
              </a:rPr>
              <a:t>K</a:t>
            </a:r>
            <a:r>
              <a:rPr lang="cs-CZ" sz="2000" baseline="-25000" dirty="0" err="1">
                <a:cs typeface="Arial" panose="020B0604020202020204" pitchFamily="34" charset="0"/>
              </a:rPr>
              <a:t>2</a:t>
            </a:r>
            <a:r>
              <a:rPr lang="cs-CZ" sz="2000" dirty="0" err="1">
                <a:cs typeface="Arial" panose="020B0604020202020204" pitchFamily="34" charset="0"/>
              </a:rPr>
              <a:t>Zn</a:t>
            </a:r>
            <a:r>
              <a:rPr lang="cs-CZ" sz="2000" dirty="0">
                <a:cs typeface="Arial" panose="020B0604020202020204" pitchFamily="34" charset="0"/>
              </a:rPr>
              <a:t>(CN)</a:t>
            </a:r>
            <a:r>
              <a:rPr lang="cs-CZ" sz="2000" baseline="-25000" dirty="0">
                <a:cs typeface="Arial" panose="020B0604020202020204" pitchFamily="34" charset="0"/>
              </a:rPr>
              <a:t>4</a:t>
            </a:r>
            <a:r>
              <a:rPr lang="cs-CZ" sz="2000" dirty="0">
                <a:cs typeface="Arial" panose="020B0604020202020204" pitchFamily="34" charset="0"/>
              </a:rPr>
              <a:t> + 2 Au + 2KOH + H</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Vysušený zbytek se přetaví s boraxem, tavenina obsahuje zlato s příměsí stříbra a platinových kovů. Rafinace zlata se dnes nejčastěji provádí elektrolyticky, elektrolytem je roztok kyseliny </a:t>
            </a:r>
            <a:r>
              <a:rPr lang="cs-CZ" sz="2000" dirty="0" err="1">
                <a:cs typeface="Arial" panose="020B0604020202020204" pitchFamily="34" charset="0"/>
              </a:rPr>
              <a:t>tetrachlorozlatité</a:t>
            </a:r>
            <a:r>
              <a:rPr lang="cs-CZ" sz="2000" dirty="0">
                <a:cs typeface="Arial" panose="020B0604020202020204" pitchFamily="34" charset="0"/>
              </a:rPr>
              <a:t>, anodou je surové zlato, katoda je z čistého zlata. Anodové kaly z elektrolytické rafinace zlata jsou zdrojem iridia, rhodia a ruthenia, platina zůstává rozpuštěna v elektrolytu. V minulosti se k oddělení stříbra od zlata používalo promývání vroucí koncentrovanou kyselinou sírovou - afinace, nebo kyselinou dusičnou - kvartace.</a:t>
            </a:r>
          </a:p>
        </p:txBody>
      </p:sp>
    </p:spTree>
    <p:extLst>
      <p:ext uri="{BB962C8B-B14F-4D97-AF65-F5344CB8AC3E}">
        <p14:creationId xmlns:p14="http://schemas.microsoft.com/office/powerpoint/2010/main" val="35596974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1179"/>
            <a:ext cx="8839200" cy="5940088"/>
          </a:xfrm>
          <a:prstGeom prst="rect">
            <a:avLst/>
          </a:prstGeom>
        </p:spPr>
        <p:txBody>
          <a:bodyPr wrap="square">
            <a:spAutoFit/>
          </a:bodyPr>
          <a:lstStyle/>
          <a:p>
            <a:pPr algn="just"/>
            <a:r>
              <a:rPr lang="cs-CZ" sz="2000" dirty="0">
                <a:cs typeface="Arial" panose="020B0604020202020204" pitchFamily="34" charset="0"/>
              </a:rPr>
              <a:t>  Modernější způsob využívá k separaci zlata z kyanidového výluhu iontoměniče, rozšířený je i tzv. </a:t>
            </a:r>
            <a:r>
              <a:rPr lang="cs-CZ" sz="2000" b="1" dirty="0">
                <a:cs typeface="Arial" panose="020B0604020202020204" pitchFamily="34" charset="0"/>
              </a:rPr>
              <a:t>CIP proces</a:t>
            </a:r>
            <a:r>
              <a:rPr lang="cs-CZ" sz="2000" dirty="0">
                <a:cs typeface="Arial" panose="020B0604020202020204" pitchFamily="34" charset="0"/>
              </a:rPr>
              <a:t> </a:t>
            </a:r>
            <a:r>
              <a:rPr lang="cs-CZ" sz="2000" i="1" dirty="0">
                <a:cs typeface="Arial" panose="020B0604020202020204" pitchFamily="34" charset="0"/>
              </a:rPr>
              <a:t>(</a:t>
            </a:r>
            <a:r>
              <a:rPr lang="cs-CZ" sz="2000" i="1" dirty="0" err="1">
                <a:cs typeface="Arial" panose="020B0604020202020204" pitchFamily="34" charset="0"/>
              </a:rPr>
              <a:t>carbon</a:t>
            </a:r>
            <a:r>
              <a:rPr lang="cs-CZ" sz="2000" i="1" dirty="0">
                <a:cs typeface="Arial" panose="020B0604020202020204" pitchFamily="34" charset="0"/>
              </a:rPr>
              <a:t> in pulp)</a:t>
            </a:r>
            <a:r>
              <a:rPr lang="cs-CZ" sz="2000" dirty="0">
                <a:cs typeface="Arial" panose="020B0604020202020204" pitchFamily="34" charset="0"/>
              </a:rPr>
              <a:t>, při kterém se zlato z kyanidového výluhu zachycuje na aktivním uhlí, vyrobeném ze skořápek kokosových ořechů. Z aktivního uhlí se zlato vymývá roztokem 5% </a:t>
            </a:r>
            <a:r>
              <a:rPr lang="cs-CZ" sz="2000" dirty="0" err="1">
                <a:cs typeface="Arial" panose="020B0604020202020204" pitchFamily="34" charset="0"/>
              </a:rPr>
              <a:t>NaOH</a:t>
            </a:r>
            <a:r>
              <a:rPr lang="cs-CZ" sz="2000" dirty="0">
                <a:cs typeface="Arial" panose="020B0604020202020204" pitchFamily="34" charset="0"/>
              </a:rPr>
              <a:t> a 2% </a:t>
            </a:r>
            <a:r>
              <a:rPr lang="cs-CZ" sz="2000" dirty="0" err="1">
                <a:cs typeface="Arial" panose="020B0604020202020204" pitchFamily="34" charset="0"/>
              </a:rPr>
              <a:t>NaCN</a:t>
            </a:r>
            <a:r>
              <a:rPr lang="cs-CZ" sz="2000" dirty="0">
                <a:cs typeface="Arial" panose="020B0604020202020204" pitchFamily="34" charset="0"/>
              </a:rPr>
              <a:t>. Roztok nasycený zlatem se vede do elektrolyzéru, anodou bývá ocelový plech, katodou je ocelová vlna v plastových koších. Použité aktivní uhlí se po promytí kyselinou chlorovodíkovou aktivuje párou při teplotě 700-900°C, po vychlazení v atmosféře dusíku se aktivní uhlí vrací zpět do procesu.</a:t>
            </a:r>
          </a:p>
          <a:p>
            <a:pPr algn="just"/>
            <a:endParaRPr lang="cs-CZ" sz="2000" dirty="0">
              <a:cs typeface="Arial" panose="020B0604020202020204" pitchFamily="34" charset="0"/>
            </a:endParaRPr>
          </a:p>
          <a:p>
            <a:pPr algn="just"/>
            <a:r>
              <a:rPr lang="cs-CZ" sz="2000" dirty="0">
                <a:cs typeface="Arial" panose="020B0604020202020204" pitchFamily="34" charset="0"/>
              </a:rPr>
              <a:t>  Pokud obsahuje ruda zvýšený podíl pyritu nebo arsenopyritu, provádí se před vlastním kyanidovým loužením ještě </a:t>
            </a:r>
            <a:r>
              <a:rPr lang="cs-CZ" sz="2000" b="1" dirty="0">
                <a:cs typeface="Arial" panose="020B0604020202020204" pitchFamily="34" charset="0"/>
              </a:rPr>
              <a:t>biologické loužení</a:t>
            </a:r>
            <a:r>
              <a:rPr lang="cs-CZ" sz="2000" dirty="0">
                <a:cs typeface="Arial" panose="020B0604020202020204" pitchFamily="34" charset="0"/>
              </a:rPr>
              <a:t> </a:t>
            </a:r>
            <a:r>
              <a:rPr lang="cs-CZ" sz="2000" i="1" dirty="0">
                <a:cs typeface="Arial" panose="020B0604020202020204" pitchFamily="34" charset="0"/>
              </a:rPr>
              <a:t>(</a:t>
            </a:r>
            <a:r>
              <a:rPr lang="cs-CZ" sz="2000" i="1" dirty="0" err="1">
                <a:cs typeface="Arial" panose="020B0604020202020204" pitchFamily="34" charset="0"/>
              </a:rPr>
              <a:t>bioleaching</a:t>
            </a:r>
            <a:r>
              <a:rPr lang="cs-CZ" sz="2000" i="1" dirty="0">
                <a:cs typeface="Arial" panose="020B0604020202020204" pitchFamily="34" charset="0"/>
              </a:rPr>
              <a:t>)</a:t>
            </a:r>
            <a:r>
              <a:rPr lang="cs-CZ" sz="2000" dirty="0">
                <a:cs typeface="Arial" panose="020B0604020202020204" pitchFamily="34" charset="0"/>
              </a:rPr>
              <a:t> zlaté rudy. Účelem biologického loužení je rozpuštění sulfidických minerálů, které obklopují zlatou rudu a zhoršují výtěžek kyanidového loužení. Na flotační koncentrát zlaté rudy se působí roztokem </a:t>
            </a:r>
            <a:r>
              <a:rPr lang="cs-CZ" sz="2000" u="sng" dirty="0">
                <a:cs typeface="Arial" panose="020B0604020202020204" pitchFamily="34" charset="0"/>
              </a:rPr>
              <a:t>termofilních </a:t>
            </a:r>
            <a:r>
              <a:rPr lang="cs-CZ" sz="2000" u="sng" dirty="0" err="1">
                <a:cs typeface="Arial" panose="020B0604020202020204" pitchFamily="34" charset="0"/>
              </a:rPr>
              <a:t>chemolitotrofních</a:t>
            </a:r>
            <a:r>
              <a:rPr lang="cs-CZ" sz="2000" u="sng" dirty="0">
                <a:cs typeface="Arial" panose="020B0604020202020204" pitchFamily="34" charset="0"/>
              </a:rPr>
              <a:t> bakterií</a:t>
            </a:r>
            <a:r>
              <a:rPr lang="cs-CZ" sz="2000" dirty="0">
                <a:cs typeface="Arial" panose="020B0604020202020204" pitchFamily="34" charset="0"/>
              </a:rPr>
              <a:t>, které získávají energii oxidací anorganických látek. Nerozpustné sulfidy se oxidují na rozpustné sulfáty, účinnost kyanidového loužení se tímto postupem zvyšuje až na 95 %.</a:t>
            </a:r>
          </a:p>
          <a:p>
            <a:pPr algn="just"/>
            <a:r>
              <a:rPr lang="cs-CZ" sz="2000" dirty="0">
                <a:cs typeface="Arial" panose="020B0604020202020204" pitchFamily="34" charset="0"/>
              </a:rPr>
              <a:t>Bylo patentováno několik technologií biologického loužení zlatých rud, některé způsoby se provádějí v tancích, jiné na volných hromadách. První závod na biologické loužení byl v roce 1986 uveden do provozu ve </a:t>
            </a:r>
            <a:r>
              <a:rPr lang="cs-CZ" sz="2000" dirty="0" err="1">
                <a:cs typeface="Arial" panose="020B0604020202020204" pitchFamily="34" charset="0"/>
              </a:rPr>
              <a:t>Fairview</a:t>
            </a:r>
            <a:r>
              <a:rPr lang="cs-CZ" sz="2000" dirty="0">
                <a:cs typeface="Arial" panose="020B0604020202020204" pitchFamily="34" charset="0"/>
              </a:rPr>
              <a:t> v JAR. </a:t>
            </a:r>
          </a:p>
        </p:txBody>
      </p:sp>
    </p:spTree>
    <p:extLst>
      <p:ext uri="{BB962C8B-B14F-4D97-AF65-F5344CB8AC3E}">
        <p14:creationId xmlns:p14="http://schemas.microsoft.com/office/powerpoint/2010/main" val="2312648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309420"/>
          </a:xfrm>
          <a:prstGeom prst="rect">
            <a:avLst/>
          </a:prstGeom>
        </p:spPr>
        <p:txBody>
          <a:bodyPr wrap="square">
            <a:spAutoFit/>
          </a:bodyPr>
          <a:lstStyle/>
          <a:p>
            <a:pPr algn="just"/>
            <a:r>
              <a:rPr lang="cs-CZ" sz="2000" dirty="0">
                <a:cs typeface="Arial" panose="020B0604020202020204" pitchFamily="34" charset="0"/>
              </a:rPr>
              <a:t>Největší závod s kapacitou 960 t biologicky zpracovaného koncentrátu denně, provozuje od roku 1994 jihoafrická společnost Gold </a:t>
            </a:r>
            <a:r>
              <a:rPr lang="cs-CZ" sz="2000" dirty="0" err="1">
                <a:cs typeface="Arial" panose="020B0604020202020204" pitchFamily="34" charset="0"/>
              </a:rPr>
              <a:t>Fields</a:t>
            </a:r>
            <a:r>
              <a:rPr lang="cs-CZ" sz="2000" dirty="0">
                <a:cs typeface="Arial" panose="020B0604020202020204" pitchFamily="34" charset="0"/>
              </a:rPr>
              <a:t> v </a:t>
            </a:r>
            <a:r>
              <a:rPr lang="cs-CZ" sz="2000" dirty="0" err="1">
                <a:cs typeface="Arial" panose="020B0604020202020204" pitchFamily="34" charset="0"/>
              </a:rPr>
              <a:t>Sansu</a:t>
            </a:r>
            <a:r>
              <a:rPr lang="cs-CZ" sz="2000" dirty="0">
                <a:cs typeface="Arial" panose="020B0604020202020204" pitchFamily="34" charset="0"/>
              </a:rPr>
              <a:t> v Ghaně. Menší provozy jsou v činnosti v Austrálii, Brazílii, Číně , Peru i jinde.</a:t>
            </a:r>
          </a:p>
          <a:p>
            <a:pPr algn="just"/>
            <a:endParaRPr lang="cs-CZ" sz="800" dirty="0">
              <a:cs typeface="Arial" panose="020B0604020202020204" pitchFamily="34" charset="0"/>
            </a:endParaRPr>
          </a:p>
          <a:p>
            <a:pPr algn="just"/>
            <a:r>
              <a:rPr lang="cs-CZ" sz="2000" dirty="0">
                <a:cs typeface="Arial" panose="020B0604020202020204" pitchFamily="34" charset="0"/>
              </a:rPr>
              <a:t>  Jako velice perspektivní se jeví </a:t>
            </a:r>
            <a:r>
              <a:rPr lang="cs-CZ" sz="2000" b="1" dirty="0" err="1">
                <a:cs typeface="Arial" panose="020B0604020202020204" pitchFamily="34" charset="0"/>
              </a:rPr>
              <a:t>thiomočovinové</a:t>
            </a:r>
            <a:r>
              <a:rPr lang="cs-CZ" sz="2000" b="1" dirty="0">
                <a:cs typeface="Arial" panose="020B0604020202020204" pitchFamily="34" charset="0"/>
              </a:rPr>
              <a:t> loužení</a:t>
            </a:r>
            <a:r>
              <a:rPr lang="cs-CZ" sz="2000" dirty="0">
                <a:cs typeface="Arial" panose="020B0604020202020204" pitchFamily="34" charset="0"/>
              </a:rPr>
              <a:t> zlata, při kterém se jako </a:t>
            </a:r>
            <a:r>
              <a:rPr lang="cs-CZ" sz="2000" dirty="0" err="1">
                <a:cs typeface="Arial" panose="020B0604020202020204" pitchFamily="34" charset="0"/>
              </a:rPr>
              <a:t>loužící</a:t>
            </a:r>
            <a:r>
              <a:rPr lang="cs-CZ" sz="2000" dirty="0">
                <a:cs typeface="Arial" panose="020B0604020202020204" pitchFamily="34" charset="0"/>
              </a:rPr>
              <a:t> činidlo používá vodný roztok thiomočoviny CS(</a:t>
            </a:r>
            <a:r>
              <a:rPr lang="cs-CZ" sz="2000" dirty="0" err="1">
                <a:cs typeface="Arial" panose="020B0604020202020204" pitchFamily="34" charset="0"/>
              </a:rPr>
              <a:t>NH</a:t>
            </a:r>
            <a:r>
              <a:rPr lang="cs-CZ" sz="2000" baseline="-25000" dirty="0" err="1">
                <a:cs typeface="Arial" panose="020B0604020202020204" pitchFamily="34" charset="0"/>
              </a:rPr>
              <a:t>2</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a:t>
            </a:r>
          </a:p>
          <a:p>
            <a:pPr algn="just"/>
            <a:endParaRPr lang="cs-CZ" sz="800" dirty="0">
              <a:cs typeface="Arial" panose="020B0604020202020204" pitchFamily="34" charset="0"/>
            </a:endParaRPr>
          </a:p>
          <a:p>
            <a:pPr algn="just"/>
            <a:r>
              <a:rPr lang="cs-CZ" sz="2000" dirty="0">
                <a:cs typeface="Arial" panose="020B0604020202020204" pitchFamily="34" charset="0"/>
              </a:rPr>
              <a:t>  K získávání z hornin, ve kterých se zlato vyskytuje ve větších částečkách, se využíval </a:t>
            </a:r>
            <a:r>
              <a:rPr lang="cs-CZ" sz="2000" b="1" dirty="0">
                <a:cs typeface="Arial" panose="020B0604020202020204" pitchFamily="34" charset="0"/>
              </a:rPr>
              <a:t>amalgamový způsob</a:t>
            </a:r>
            <a:r>
              <a:rPr lang="cs-CZ" sz="2000" dirty="0">
                <a:cs typeface="Arial" panose="020B0604020202020204" pitchFamily="34" charset="0"/>
              </a:rPr>
              <a:t> získávání zlata. Na rudný koncentrát se působilo rtutí, zlato vytvoří amalgam, ze kterého se posléze oddestiluje rtuť. </a:t>
            </a:r>
          </a:p>
          <a:p>
            <a:pPr algn="just"/>
            <a:endParaRPr lang="cs-CZ" sz="800" dirty="0">
              <a:cs typeface="Arial" panose="020B0604020202020204" pitchFamily="34" charset="0"/>
            </a:endParaRPr>
          </a:p>
          <a:p>
            <a:pPr algn="just"/>
            <a:r>
              <a:rPr lang="cs-CZ" sz="2000" dirty="0">
                <a:cs typeface="Arial" panose="020B0604020202020204" pitchFamily="34" charset="0"/>
              </a:rPr>
              <a:t>Do objevu kyanidového způsobu (1886), byl používán </a:t>
            </a:r>
            <a:r>
              <a:rPr lang="cs-CZ" sz="2000" b="1" dirty="0">
                <a:cs typeface="Arial" panose="020B0604020202020204" pitchFamily="34" charset="0"/>
              </a:rPr>
              <a:t>chlorační postup</a:t>
            </a:r>
            <a:r>
              <a:rPr lang="cs-CZ" sz="2000" dirty="0">
                <a:cs typeface="Arial" panose="020B0604020202020204" pitchFamily="34" charset="0"/>
              </a:rPr>
              <a:t> získávání zlata, který spočíval v působení chloru na vlhkou zlatonosnou horninu. Zlato přešlo do roztoku jako rozpustný chlorid zlatitý a bylo vysráženo síranem železnatým nebo sirovodíkem.</a:t>
            </a:r>
          </a:p>
          <a:p>
            <a:pPr algn="just"/>
            <a:endParaRPr lang="cs-CZ" sz="2000" dirty="0">
              <a:cs typeface="Arial" panose="020B0604020202020204" pitchFamily="34" charset="0"/>
            </a:endParaRPr>
          </a:p>
          <a:p>
            <a:pPr algn="just"/>
            <a:r>
              <a:rPr lang="cs-CZ" sz="2000" dirty="0">
                <a:cs typeface="Arial" panose="020B0604020202020204" pitchFamily="34" charset="0"/>
              </a:rPr>
              <a:t>Zlato se používá zejména k </a:t>
            </a:r>
            <a:r>
              <a:rPr lang="cs-CZ" sz="2000" b="1" dirty="0">
                <a:cs typeface="Arial" panose="020B0604020202020204" pitchFamily="34" charset="0"/>
              </a:rPr>
              <a:t>výrobě šperků </a:t>
            </a:r>
            <a:r>
              <a:rPr lang="cs-CZ" sz="2000" dirty="0">
                <a:cs typeface="Arial" panose="020B0604020202020204" pitchFamily="34" charset="0"/>
              </a:rPr>
              <a:t>a to ve formě slitin se stříbrem, mědí, zinkem, palladiem či niklem). Samotné ryzí zlato je příliš měkké a šperky z něj zhotovené by se nehodily pro praktické použití. Příměsi palladia a niklu navíc zbarvují vzniklou slitinu. Slitina se stříbrem nebo zinkem je známá jako žluté zlato, slitina s niklem či palladiem je bílé zlato, slitina s mědí je červené zlato, slitina s kadmiem je zelené a slitina s kobaltem je modré zlato. </a:t>
            </a:r>
          </a:p>
        </p:txBody>
      </p:sp>
    </p:spTree>
    <p:extLst>
      <p:ext uri="{BB962C8B-B14F-4D97-AF65-F5344CB8AC3E}">
        <p14:creationId xmlns:p14="http://schemas.microsoft.com/office/powerpoint/2010/main" val="733578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FIGURE 12.27 Coordination environments in CsCl, NaCl, and ...">
            <a:extLst>
              <a:ext uri="{FF2B5EF4-FFF2-40B4-BE49-F238E27FC236}">
                <a16:creationId xmlns:a16="http://schemas.microsoft.com/office/drawing/2014/main" id="{E6E7B66C-591D-4CF3-8D39-CDE29980B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31116"/>
            <a:ext cx="6277479" cy="425189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8E409D87-3BAD-4D45-AC4B-8D2B343988CF}"/>
              </a:ext>
            </a:extLst>
          </p:cNvPr>
          <p:cNvSpPr txBox="1"/>
          <p:nvPr/>
        </p:nvSpPr>
        <p:spPr>
          <a:xfrm>
            <a:off x="152400" y="260169"/>
            <a:ext cx="8763000" cy="1938992"/>
          </a:xfrm>
          <a:prstGeom prst="rect">
            <a:avLst/>
          </a:prstGeom>
          <a:noFill/>
        </p:spPr>
        <p:txBody>
          <a:bodyPr wrap="square">
            <a:spAutoFit/>
          </a:bodyPr>
          <a:lstStyle/>
          <a:p>
            <a:pPr algn="just"/>
            <a:r>
              <a:rPr lang="cs-CZ" sz="2000" b="1" dirty="0">
                <a:cs typeface="Arial" panose="020B0604020202020204" pitchFamily="34" charset="0"/>
              </a:rPr>
              <a:t>Sulfid zinečnatý</a:t>
            </a:r>
            <a:r>
              <a:rPr lang="cs-CZ" sz="2000" dirty="0">
                <a:cs typeface="Arial" panose="020B0604020202020204" pitchFamily="34" charset="0"/>
              </a:rPr>
              <a:t> </a:t>
            </a:r>
            <a:r>
              <a:rPr lang="cs-CZ" sz="2000" dirty="0" err="1">
                <a:cs typeface="Arial" panose="020B0604020202020204" pitchFamily="34" charset="0"/>
              </a:rPr>
              <a:t>ZnS</a:t>
            </a:r>
            <a:r>
              <a:rPr lang="cs-CZ" sz="2000" dirty="0">
                <a:cs typeface="Arial" panose="020B0604020202020204" pitchFamily="34" charset="0"/>
              </a:rPr>
              <a:t>, </a:t>
            </a:r>
            <a:r>
              <a:rPr lang="cs-CZ" sz="2000" i="1" dirty="0">
                <a:cs typeface="Arial" panose="020B0604020202020204" pitchFamily="34" charset="0"/>
              </a:rPr>
              <a:t>zinkové blejno,</a:t>
            </a:r>
            <a:r>
              <a:rPr lang="cs-CZ" sz="2000" dirty="0">
                <a:cs typeface="Arial" panose="020B0604020202020204" pitchFamily="34" charset="0"/>
              </a:rPr>
              <a:t> </a:t>
            </a:r>
            <a:r>
              <a:rPr lang="cs-CZ" sz="2000" i="1" dirty="0">
                <a:cs typeface="Arial" panose="020B0604020202020204" pitchFamily="34" charset="0"/>
              </a:rPr>
              <a:t>sfalerit</a:t>
            </a:r>
            <a:r>
              <a:rPr lang="cs-CZ" sz="2000" dirty="0">
                <a:cs typeface="Arial" panose="020B0604020202020204" pitchFamily="34" charset="0"/>
              </a:rPr>
              <a:t>, se používá jako </a:t>
            </a:r>
            <a:r>
              <a:rPr lang="cs-CZ" sz="2000" dirty="0" err="1">
                <a:cs typeface="Arial" panose="020B0604020202020204" pitchFamily="34" charset="0"/>
              </a:rPr>
              <a:t>antikorózní</a:t>
            </a:r>
            <a:r>
              <a:rPr lang="cs-CZ" sz="2000" dirty="0">
                <a:cs typeface="Arial" panose="020B0604020202020204" pitchFamily="34" charset="0"/>
              </a:rPr>
              <a:t> nátěr na železo, např. mosty a části strojů. Směsí sulfidu zinečnatého a síranu barnatého je bílý pigment </a:t>
            </a:r>
            <a:r>
              <a:rPr lang="cs-CZ" sz="2000" dirty="0" err="1">
                <a:cs typeface="Arial" panose="020B0604020202020204" pitchFamily="34" charset="0"/>
              </a:rPr>
              <a:t>lithopon</a:t>
            </a:r>
            <a:r>
              <a:rPr lang="cs-CZ" sz="2000" dirty="0">
                <a:cs typeface="Arial" panose="020B0604020202020204" pitchFamily="34" charset="0"/>
              </a:rPr>
              <a:t>. Hexagonální modifikace sulfidu zinečnatého </a:t>
            </a:r>
            <a:r>
              <a:rPr lang="el-GR" sz="2000" dirty="0">
                <a:cs typeface="Arial" panose="020B0604020202020204" pitchFamily="34" charset="0"/>
              </a:rPr>
              <a:t>α-</a:t>
            </a:r>
            <a:r>
              <a:rPr lang="cs-CZ" sz="2000" dirty="0" err="1">
                <a:cs typeface="Arial" panose="020B0604020202020204" pitchFamily="34" charset="0"/>
              </a:rPr>
              <a:t>ZnS</a:t>
            </a:r>
            <a:r>
              <a:rPr lang="cs-CZ" sz="2000" dirty="0">
                <a:cs typeface="Arial" panose="020B0604020202020204" pitchFamily="34" charset="0"/>
              </a:rPr>
              <a:t> </a:t>
            </a:r>
            <a:r>
              <a:rPr lang="cs-CZ" sz="2000" i="1" dirty="0">
                <a:cs typeface="Arial" panose="020B0604020202020204" pitchFamily="34" charset="0"/>
              </a:rPr>
              <a:t>(</a:t>
            </a:r>
            <a:r>
              <a:rPr lang="cs-CZ" sz="2000" i="1" dirty="0" err="1">
                <a:cs typeface="Arial" panose="020B0604020202020204" pitchFamily="34" charset="0"/>
              </a:rPr>
              <a:t>Sidotovo</a:t>
            </a:r>
            <a:r>
              <a:rPr lang="cs-CZ" sz="2000" i="1" dirty="0">
                <a:cs typeface="Arial" panose="020B0604020202020204" pitchFamily="34" charset="0"/>
              </a:rPr>
              <a:t> blejno, </a:t>
            </a:r>
            <a:r>
              <a:rPr lang="cs-CZ" sz="2000" i="1" dirty="0" err="1">
                <a:cs typeface="Arial" panose="020B0604020202020204" pitchFamily="34" charset="0"/>
              </a:rPr>
              <a:t>wurtzit</a:t>
            </a:r>
            <a:r>
              <a:rPr lang="cs-CZ" sz="2000" i="1" dirty="0">
                <a:cs typeface="Arial" panose="020B0604020202020204" pitchFamily="34" charset="0"/>
              </a:rPr>
              <a:t>)</a:t>
            </a:r>
            <a:r>
              <a:rPr lang="cs-CZ" sz="2000" dirty="0">
                <a:cs typeface="Arial" panose="020B0604020202020204" pitchFamily="34" charset="0"/>
              </a:rPr>
              <a:t> vykazuje vlivem radioaktivního záření výraznou modrou luminiscenci a používá se ke konstrukci stínítek indikačních přístrojů </a:t>
            </a:r>
            <a:r>
              <a:rPr lang="cs-CZ" sz="2000" i="1" dirty="0">
                <a:cs typeface="Arial" panose="020B0604020202020204" pitchFamily="34" charset="0"/>
              </a:rPr>
              <a:t>(scintilátory)</a:t>
            </a:r>
            <a:r>
              <a:rPr lang="cs-CZ" sz="2000" dirty="0">
                <a:cs typeface="Arial" panose="020B0604020202020204" pitchFamily="34" charset="0"/>
              </a:rPr>
              <a:t> a pro světélkující stupnice přístrojů.</a:t>
            </a:r>
          </a:p>
        </p:txBody>
      </p:sp>
    </p:spTree>
    <p:extLst>
      <p:ext uri="{BB962C8B-B14F-4D97-AF65-F5344CB8AC3E}">
        <p14:creationId xmlns:p14="http://schemas.microsoft.com/office/powerpoint/2010/main" val="20238472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10766" y="152400"/>
            <a:ext cx="8686800" cy="6555641"/>
          </a:xfrm>
          <a:prstGeom prst="rect">
            <a:avLst/>
          </a:prstGeom>
        </p:spPr>
        <p:txBody>
          <a:bodyPr wrap="square">
            <a:spAutoFit/>
          </a:bodyPr>
          <a:lstStyle/>
          <a:p>
            <a:pPr algn="just"/>
            <a:r>
              <a:rPr lang="cs-CZ" sz="2000" dirty="0">
                <a:cs typeface="Arial" panose="020B0604020202020204" pitchFamily="34" charset="0"/>
              </a:rPr>
              <a:t>Jako </a:t>
            </a:r>
            <a:r>
              <a:rPr lang="cs-CZ" sz="2000" b="1" dirty="0">
                <a:cs typeface="Arial" panose="020B0604020202020204" pitchFamily="34" charset="0"/>
              </a:rPr>
              <a:t>potravinářské barvivo </a:t>
            </a:r>
            <a:r>
              <a:rPr lang="cs-CZ" sz="2000" dirty="0">
                <a:cs typeface="Arial" panose="020B0604020202020204" pitchFamily="34" charset="0"/>
              </a:rPr>
              <a:t>E 175 se využívá k barvení čokolád, likérů a cukrovinek. </a:t>
            </a:r>
          </a:p>
          <a:p>
            <a:pPr algn="just"/>
            <a:endParaRPr lang="cs-CZ" sz="2000" dirty="0">
              <a:cs typeface="Arial" panose="020B0604020202020204" pitchFamily="34" charset="0"/>
            </a:endParaRPr>
          </a:p>
          <a:p>
            <a:pPr algn="just"/>
            <a:r>
              <a:rPr lang="cs-CZ" sz="2000" dirty="0">
                <a:cs typeface="Arial" panose="020B0604020202020204" pitchFamily="34" charset="0"/>
              </a:rPr>
              <a:t>Vzhledem ke své dobré elektrické vodivosti a inertnosti vůči vlivům prostředí je velmi často používáno v </a:t>
            </a:r>
            <a:r>
              <a:rPr lang="cs-CZ" sz="2000" b="1" dirty="0">
                <a:cs typeface="Arial" panose="020B0604020202020204" pitchFamily="34" charset="0"/>
              </a:rPr>
              <a:t>mikroelektronice</a:t>
            </a:r>
            <a:r>
              <a:rPr lang="cs-CZ" sz="2000" dirty="0">
                <a:cs typeface="Arial" panose="020B0604020202020204" pitchFamily="34" charset="0"/>
              </a:rPr>
              <a:t> a počítačovém průmyslu.</a:t>
            </a:r>
          </a:p>
          <a:p>
            <a:pPr algn="just"/>
            <a:endParaRPr lang="cs-CZ" sz="2000" dirty="0">
              <a:cs typeface="Arial" panose="020B0604020202020204" pitchFamily="34" charset="0"/>
            </a:endParaRPr>
          </a:p>
          <a:p>
            <a:pPr algn="just"/>
            <a:r>
              <a:rPr lang="cs-CZ" sz="2000" dirty="0">
                <a:cs typeface="Arial" panose="020B0604020202020204" pitchFamily="34" charset="0"/>
              </a:rPr>
              <a:t> </a:t>
            </a:r>
            <a:r>
              <a:rPr lang="cs-CZ" sz="2000" b="1" dirty="0">
                <a:cs typeface="Arial" panose="020B0604020202020204" pitchFamily="34" charset="0"/>
              </a:rPr>
              <a:t>Pozlacování kovových materiálů </a:t>
            </a:r>
            <a:r>
              <a:rPr lang="cs-CZ" sz="2000" dirty="0">
                <a:cs typeface="Arial" panose="020B0604020202020204" pitchFamily="34" charset="0"/>
              </a:rPr>
              <a:t>se obvykle provádí elektrolytickým vylučováním zlata na příslušném kovu, který je ponořen do zlatící lázně a je na něj vloženo záporné napětí (působí jako katoda). Kromě toho zlacení zvyšuje hodnotu pokoveného předmětu, jako příklad mohou sloužit různé sportovní a příležitostné medaile, pamětní mince, bižuterie apod. </a:t>
            </a:r>
          </a:p>
          <a:p>
            <a:pPr algn="just"/>
            <a:r>
              <a:rPr lang="cs-CZ" sz="2000" dirty="0">
                <a:cs typeface="Arial" panose="020B0604020202020204" pitchFamily="34" charset="0"/>
              </a:rPr>
              <a:t>  Na </a:t>
            </a:r>
            <a:r>
              <a:rPr lang="cs-CZ" sz="2000" b="1" dirty="0">
                <a:cs typeface="Arial" panose="020B0604020202020204" pitchFamily="34" charset="0"/>
              </a:rPr>
              <a:t>nekovové povrchy </a:t>
            </a:r>
            <a:r>
              <a:rPr lang="cs-CZ" sz="2000" dirty="0">
                <a:cs typeface="Arial" panose="020B0604020202020204" pitchFamily="34" charset="0"/>
              </a:rPr>
              <a:t>(dřevo, kámen) se zlato nanáší mechanicky, přičemž se využívá faktu, že </a:t>
            </a:r>
            <a:r>
              <a:rPr lang="cs-CZ" sz="2000" u="sng" dirty="0">
                <a:cs typeface="Arial" panose="020B0604020202020204" pitchFamily="34" charset="0"/>
              </a:rPr>
              <a:t>kovové zlato lze rozválcovat nebo vyklepat do mimořádně tenkých fólií</a:t>
            </a:r>
            <a:r>
              <a:rPr lang="cs-CZ" sz="2000" dirty="0">
                <a:cs typeface="Arial" panose="020B0604020202020204" pitchFamily="34" charset="0"/>
              </a:rPr>
              <a:t> o tloušťce pouze několika mikrometrů (z 1 g zlata lze vyrobit fólii o ploše až 1 m²). Zajímavé je, že tyto velmi tenké fólie mají při pohledu proti světlu zelenou barvu. V tomto případě má zlatá fólie na povrchu pozlacovaného předmětu funkci nejen ochrannou, ale i estetickou (pozlacené sochy, části staveb). </a:t>
            </a:r>
          </a:p>
          <a:p>
            <a:pPr algn="just"/>
            <a:endParaRPr lang="cs-CZ" sz="2000" dirty="0">
              <a:cs typeface="Arial" panose="020B0604020202020204" pitchFamily="34" charset="0"/>
            </a:endParaRPr>
          </a:p>
          <a:p>
            <a:pPr algn="just"/>
            <a:r>
              <a:rPr lang="cs-CZ" sz="2000" dirty="0">
                <a:cs typeface="Arial" panose="020B0604020202020204" pitchFamily="34" charset="0"/>
              </a:rPr>
              <a:t>Zlato se využívá i ve </a:t>
            </a:r>
            <a:r>
              <a:rPr lang="cs-CZ" sz="2000" b="1" dirty="0">
                <a:cs typeface="Arial" panose="020B0604020202020204" pitchFamily="34" charset="0"/>
              </a:rPr>
              <a:t>sklářském průmyslu </a:t>
            </a:r>
            <a:r>
              <a:rPr lang="cs-CZ" sz="2000" dirty="0">
                <a:cs typeface="Arial" panose="020B0604020202020204" pitchFamily="34" charset="0"/>
              </a:rPr>
              <a:t>k </a:t>
            </a:r>
            <a:r>
              <a:rPr lang="cs-CZ" sz="2000" u="sng" dirty="0">
                <a:cs typeface="Arial" panose="020B0604020202020204" pitchFamily="34" charset="0"/>
              </a:rPr>
              <a:t>barvení nebo zlacení skla</a:t>
            </a:r>
            <a:r>
              <a:rPr lang="cs-CZ" sz="2000" dirty="0">
                <a:cs typeface="Arial" panose="020B0604020202020204" pitchFamily="34" charset="0"/>
              </a:rPr>
              <a:t>. Na povrch skleněného předmětu se přitom nejprve štětečkem nanáší roztok komplexních sloučenin zlata v organické matrici. Po vyžíhání se organické rozpouštědlo odpaří a na povrchu skla zůstane trvalá zlatá kresba. </a:t>
            </a:r>
          </a:p>
        </p:txBody>
      </p:sp>
    </p:spTree>
    <p:extLst>
      <p:ext uri="{BB962C8B-B14F-4D97-AF65-F5344CB8AC3E}">
        <p14:creationId xmlns:p14="http://schemas.microsoft.com/office/powerpoint/2010/main" val="39246095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184239"/>
            <a:ext cx="8763000" cy="5632311"/>
          </a:xfrm>
          <a:prstGeom prst="rect">
            <a:avLst/>
          </a:prstGeom>
        </p:spPr>
        <p:txBody>
          <a:bodyPr wrap="square">
            <a:spAutoFit/>
          </a:bodyPr>
          <a:lstStyle/>
          <a:p>
            <a:pPr algn="just"/>
            <a:r>
              <a:rPr lang="cs-CZ" sz="2000" dirty="0">
                <a:cs typeface="Arial" panose="020B0604020202020204" pitchFamily="34" charset="0"/>
              </a:rPr>
              <a:t>Přídavky malých množství zlata do hmoty skloviny se dosahuje zbarvení skla různými odstíny červené barvy. </a:t>
            </a:r>
          </a:p>
          <a:p>
            <a:pPr algn="just"/>
            <a:endParaRPr lang="cs-CZ" sz="2000" dirty="0">
              <a:cs typeface="Arial" panose="020B0604020202020204" pitchFamily="34" charset="0"/>
            </a:endParaRPr>
          </a:p>
          <a:p>
            <a:pPr algn="just"/>
            <a:r>
              <a:rPr lang="cs-CZ" sz="2000" dirty="0">
                <a:cs typeface="Arial" panose="020B0604020202020204" pitchFamily="34" charset="0"/>
              </a:rPr>
              <a:t>Zlato je součástí většiny </a:t>
            </a:r>
            <a:r>
              <a:rPr lang="cs-CZ" sz="2000" b="1" dirty="0">
                <a:cs typeface="Arial" panose="020B0604020202020204" pitchFamily="34" charset="0"/>
              </a:rPr>
              <a:t>dentálních slitin</a:t>
            </a:r>
            <a:r>
              <a:rPr lang="cs-CZ" sz="2000" dirty="0">
                <a:cs typeface="Arial" panose="020B0604020202020204" pitchFamily="34" charset="0"/>
              </a:rPr>
              <a:t>, tedy materiálů sloužících v zubním lékařství jako výplně zubů napadených zubním kazem nebo pro konstrukci můstků a jiných aplikacích. Důvodem je především zdravotní nezávadnost zlata, které je natolik chemicky inertní, že ani po mnohaletém působení poměrně agresivního prostředí v ústní dutině nepodléhá korozi. Čisté zlato je však příliš měkké a proto se v aplikují jeho slitiny především s mědí, stříbrem, palladiem, zinkem, cínem, antimonem, někdy je součástí dentální slitiny také indium, iridium, rhodium nebo platina. </a:t>
            </a:r>
          </a:p>
          <a:p>
            <a:pPr algn="just"/>
            <a:endParaRPr lang="cs-CZ" sz="2000" b="1" dirty="0">
              <a:cs typeface="Arial" panose="020B0604020202020204" pitchFamily="34" charset="0"/>
            </a:endParaRPr>
          </a:p>
          <a:p>
            <a:pPr algn="just"/>
            <a:r>
              <a:rPr lang="cs-CZ" sz="2000" b="1" dirty="0">
                <a:cs typeface="Arial" panose="020B0604020202020204" pitchFamily="34" charset="0"/>
              </a:rPr>
              <a:t>Slitina zlata s indiem </a:t>
            </a:r>
            <a:r>
              <a:rPr lang="cs-CZ" sz="2000" dirty="0">
                <a:cs typeface="Arial" panose="020B0604020202020204" pitchFamily="34" charset="0"/>
              </a:rPr>
              <a:t>má zajímavé fyzikální vlastnosti, dokonale smáčí sklo a využívá se proto k utěsňování skleněných průzorů kosmických lodí. </a:t>
            </a:r>
          </a:p>
          <a:p>
            <a:pPr algn="just"/>
            <a:endParaRPr lang="cs-CZ" sz="2000" dirty="0">
              <a:cs typeface="Arial" panose="020B0604020202020204" pitchFamily="34" charset="0"/>
            </a:endParaRPr>
          </a:p>
          <a:p>
            <a:pPr algn="just"/>
            <a:r>
              <a:rPr lang="cs-CZ" sz="2000" b="1" dirty="0">
                <a:cs typeface="Arial" panose="020B0604020202020204" pitchFamily="34" charset="0"/>
              </a:rPr>
              <a:t>Slitina s germaniem </a:t>
            </a:r>
            <a:r>
              <a:rPr lang="cs-CZ" sz="2000" dirty="0">
                <a:cs typeface="Arial" panose="020B0604020202020204" pitchFamily="34" charset="0"/>
              </a:rPr>
              <a:t>je využívána jako klenotnická pájka. </a:t>
            </a:r>
          </a:p>
          <a:p>
            <a:pPr algn="just"/>
            <a:endParaRPr lang="cs-CZ" sz="2000" b="1" dirty="0">
              <a:cs typeface="Arial" panose="020B0604020202020204" pitchFamily="34" charset="0"/>
            </a:endParaRPr>
          </a:p>
          <a:p>
            <a:pPr algn="just"/>
            <a:r>
              <a:rPr lang="cs-CZ" sz="2000" dirty="0">
                <a:cs typeface="Arial" panose="020B0604020202020204" pitchFamily="34" charset="0"/>
              </a:rPr>
              <a:t>Zlato je nejdůležitější </a:t>
            </a:r>
            <a:r>
              <a:rPr lang="cs-CZ" sz="2000" u="sng" dirty="0">
                <a:cs typeface="Arial" panose="020B0604020202020204" pitchFamily="34" charset="0"/>
              </a:rPr>
              <a:t>investiční kov</a:t>
            </a:r>
            <a:r>
              <a:rPr lang="cs-CZ" sz="2000" dirty="0">
                <a:cs typeface="Arial" panose="020B0604020202020204" pitchFamily="34" charset="0"/>
              </a:rPr>
              <a:t> (na rozdíl od </a:t>
            </a:r>
            <a:r>
              <a:rPr lang="cs-CZ" sz="2000" dirty="0" err="1">
                <a:cs typeface="Arial" panose="020B0604020202020204" pitchFamily="34" charset="0"/>
              </a:rPr>
              <a:t>Ag</a:t>
            </a:r>
            <a:r>
              <a:rPr lang="cs-CZ" sz="2000" dirty="0">
                <a:cs typeface="Arial" panose="020B0604020202020204" pitchFamily="34" charset="0"/>
              </a:rPr>
              <a:t> se na ně nevztahuje DPH).</a:t>
            </a:r>
          </a:p>
        </p:txBody>
      </p:sp>
    </p:spTree>
    <p:extLst>
      <p:ext uri="{BB962C8B-B14F-4D97-AF65-F5344CB8AC3E}">
        <p14:creationId xmlns:p14="http://schemas.microsoft.com/office/powerpoint/2010/main" val="17197799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8686800" cy="5940088"/>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Chlorid zlatitý </a:t>
            </a:r>
            <a:r>
              <a:rPr lang="cs-CZ" sz="2000" dirty="0">
                <a:latin typeface="Arial" panose="020B0604020202020204" pitchFamily="34" charset="0"/>
                <a:cs typeface="Arial" panose="020B0604020202020204" pitchFamily="34" charset="0"/>
              </a:rPr>
              <a:t>AuCl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výchozí látkou pro přípravu </a:t>
            </a:r>
            <a:r>
              <a:rPr lang="cs-CZ" sz="2000" dirty="0" err="1">
                <a:latin typeface="Arial" panose="020B0604020202020204" pitchFamily="34" charset="0"/>
                <a:cs typeface="Arial" panose="020B0604020202020204" pitchFamily="34" charset="0"/>
              </a:rPr>
              <a:t>Cassiova</a:t>
            </a:r>
            <a:r>
              <a:rPr lang="cs-CZ" sz="2000" dirty="0">
                <a:latin typeface="Arial" panose="020B0604020202020204" pitchFamily="34" charset="0"/>
                <a:cs typeface="Arial" panose="020B0604020202020204" pitchFamily="34" charset="0"/>
              </a:rPr>
              <a:t> purpuru (nanočástice zlata), který slouží k barvení skla na červeno. </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Dikyanozlatnan</a:t>
            </a:r>
            <a:r>
              <a:rPr lang="cs-CZ" sz="2000" b="1" dirty="0">
                <a:latin typeface="Arial" panose="020B0604020202020204" pitchFamily="34" charset="0"/>
                <a:cs typeface="Arial" panose="020B0604020202020204" pitchFamily="34" charset="0"/>
              </a:rPr>
              <a:t> draselný </a:t>
            </a:r>
            <a:r>
              <a:rPr lang="cs-CZ" sz="2000" dirty="0">
                <a:latin typeface="Arial" panose="020B0604020202020204" pitchFamily="34" charset="0"/>
                <a:cs typeface="Arial" panose="020B0604020202020204" pitchFamily="34" charset="0"/>
              </a:rPr>
              <a:t>K[Au(CN)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k přípravě zlatících galvanických lázní.</a:t>
            </a:r>
          </a:p>
          <a:p>
            <a:pPr algn="just"/>
            <a:endParaRPr lang="cs-CZ" sz="20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Tetrachlorozlatitan</a:t>
            </a:r>
            <a:r>
              <a:rPr lang="cs-CZ" sz="2000" b="1" dirty="0">
                <a:latin typeface="Arial" panose="020B0604020202020204" pitchFamily="34" charset="0"/>
                <a:cs typeface="Arial" panose="020B0604020202020204" pitchFamily="34" charset="0"/>
              </a:rPr>
              <a:t> sodný</a:t>
            </a:r>
            <a:r>
              <a:rPr lang="cs-CZ" sz="2000" dirty="0">
                <a:latin typeface="Arial" panose="020B0604020202020204" pitchFamily="34" charset="0"/>
                <a:cs typeface="Arial" panose="020B0604020202020204" pitchFamily="34" charset="0"/>
              </a:rPr>
              <a:t> Na[AuCl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používal ve fotografické chemii.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Fluorid zlatitý </a:t>
            </a:r>
            <a:r>
              <a:rPr lang="cs-CZ" sz="2000" dirty="0">
                <a:latin typeface="Arial" panose="020B0604020202020204" pitchFamily="34" charset="0"/>
                <a:cs typeface="Arial" panose="020B0604020202020204" pitchFamily="34" charset="0"/>
              </a:rPr>
              <a:t>AuF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jako silné fluorační činidlo. </a:t>
            </a:r>
          </a:p>
        </p:txBody>
      </p:sp>
      <p:pic>
        <p:nvPicPr>
          <p:cNvPr id="3" name="Obrázek 2" descr="Obsah obrázku interiér, stůl, hrníček, vsedě&#10;&#10;Popis byl vytvořen automaticky">
            <a:extLst>
              <a:ext uri="{FF2B5EF4-FFF2-40B4-BE49-F238E27FC236}">
                <a16:creationId xmlns:a16="http://schemas.microsoft.com/office/drawing/2014/main" id="{221F7E0A-32A3-49C2-98F1-9313DB542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95400"/>
            <a:ext cx="4695825" cy="2562225"/>
          </a:xfrm>
          <a:prstGeom prst="rect">
            <a:avLst/>
          </a:prstGeom>
        </p:spPr>
      </p:pic>
    </p:spTree>
    <p:extLst>
      <p:ext uri="{BB962C8B-B14F-4D97-AF65-F5344CB8AC3E}">
        <p14:creationId xmlns:p14="http://schemas.microsoft.com/office/powerpoint/2010/main" val="32583463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C73AB2C-D95B-FD61-0BB6-AEC6A6EF3E50}"/>
              </a:ext>
            </a:extLst>
          </p:cNvPr>
          <p:cNvSpPr>
            <a:spLocks noGrp="1"/>
          </p:cNvSpPr>
          <p:nvPr>
            <p:ph idx="1"/>
          </p:nvPr>
        </p:nvSpPr>
        <p:spPr/>
        <p:txBody>
          <a:bodyPr/>
          <a:lstStyle/>
          <a:p>
            <a:pPr marL="0" indent="0" algn="ctr">
              <a:buNone/>
            </a:pPr>
            <a:r>
              <a:rPr lang="cs-CZ" b="1" dirty="0"/>
              <a:t>Prvky VIII. B skupiny</a:t>
            </a:r>
          </a:p>
          <a:p>
            <a:pPr marL="0" indent="0" algn="ctr">
              <a:buNone/>
            </a:pPr>
            <a:endParaRPr lang="cs-CZ" b="1" dirty="0"/>
          </a:p>
          <a:p>
            <a:pPr marL="0" indent="0" algn="ctr">
              <a:buNone/>
            </a:pPr>
            <a:r>
              <a:rPr lang="cs-CZ" sz="2400" b="1" dirty="0"/>
              <a:t>Triáda železa a platinové kovy</a:t>
            </a:r>
          </a:p>
        </p:txBody>
      </p:sp>
    </p:spTree>
    <p:extLst>
      <p:ext uri="{BB962C8B-B14F-4D97-AF65-F5344CB8AC3E}">
        <p14:creationId xmlns:p14="http://schemas.microsoft.com/office/powerpoint/2010/main" val="10181563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l Pollo Real: Group 8 Love">
            <a:extLst>
              <a:ext uri="{FF2B5EF4-FFF2-40B4-BE49-F238E27FC236}">
                <a16:creationId xmlns:a16="http://schemas.microsoft.com/office/drawing/2014/main" id="{7EDE6618-50DE-4F0F-ADD1-A2F5C27CF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7772400" cy="516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5946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egativity trends | Chemistry.Com.Pk">
            <a:extLst>
              <a:ext uri="{FF2B5EF4-FFF2-40B4-BE49-F238E27FC236}">
                <a16:creationId xmlns:a16="http://schemas.microsoft.com/office/drawing/2014/main" id="{AB551A10-072A-46D3-A266-C94C3E6B8E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09800"/>
            <a:ext cx="7391400" cy="4550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13E4EC8-0106-4A46-BFD8-25374FC12E2D}"/>
              </a:ext>
            </a:extLst>
          </p:cNvPr>
          <p:cNvSpPr txBox="1"/>
          <p:nvPr/>
        </p:nvSpPr>
        <p:spPr>
          <a:xfrm>
            <a:off x="381000" y="381000"/>
            <a:ext cx="2361159" cy="461665"/>
          </a:xfrm>
          <a:prstGeom prst="rect">
            <a:avLst/>
          </a:prstGeom>
          <a:noFill/>
        </p:spPr>
        <p:txBody>
          <a:bodyPr wrap="none" rtlCol="0">
            <a:spAutoFit/>
          </a:bodyPr>
          <a:lstStyle/>
          <a:p>
            <a:r>
              <a:rPr lang="en-US" sz="2400" b="1" dirty="0" err="1"/>
              <a:t>Elektronegativita</a:t>
            </a:r>
            <a:endParaRPr lang="cs-CZ" sz="2400" b="1" dirty="0"/>
          </a:p>
        </p:txBody>
      </p:sp>
      <p:pic>
        <p:nvPicPr>
          <p:cNvPr id="6" name="Obrázek 5">
            <a:extLst>
              <a:ext uri="{FF2B5EF4-FFF2-40B4-BE49-F238E27FC236}">
                <a16:creationId xmlns:a16="http://schemas.microsoft.com/office/drawing/2014/main" id="{029E6B10-AA13-409F-9FFB-411E90246E7F}"/>
              </a:ext>
            </a:extLst>
          </p:cNvPr>
          <p:cNvPicPr>
            <a:picLocks noChangeAspect="1"/>
          </p:cNvPicPr>
          <p:nvPr/>
        </p:nvPicPr>
        <p:blipFill>
          <a:blip r:embed="rId3"/>
          <a:stretch>
            <a:fillRect/>
          </a:stretch>
        </p:blipFill>
        <p:spPr>
          <a:xfrm>
            <a:off x="4203115" y="247936"/>
            <a:ext cx="4712285" cy="2038064"/>
          </a:xfrm>
          <a:prstGeom prst="rect">
            <a:avLst/>
          </a:prstGeom>
        </p:spPr>
      </p:pic>
      <p:sp>
        <p:nvSpPr>
          <p:cNvPr id="3" name="Kosoúhelník 2">
            <a:extLst>
              <a:ext uri="{FF2B5EF4-FFF2-40B4-BE49-F238E27FC236}">
                <a16:creationId xmlns:a16="http://schemas.microsoft.com/office/drawing/2014/main" id="{B4F8C0FF-CF1D-4C7F-B5F0-4AFB5C3F0810}"/>
              </a:ext>
            </a:extLst>
          </p:cNvPr>
          <p:cNvSpPr/>
          <p:nvPr/>
        </p:nvSpPr>
        <p:spPr>
          <a:xfrm rot="879188">
            <a:off x="2514142" y="3866708"/>
            <a:ext cx="1516366" cy="1277522"/>
          </a:xfrm>
          <a:prstGeom prst="parallelogram">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062820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29803" y="228600"/>
            <a:ext cx="2895600" cy="609600"/>
          </a:xfrm>
        </p:spPr>
        <p:txBody>
          <a:bodyPr>
            <a:normAutofit/>
          </a:bodyPr>
          <a:lstStyle/>
          <a:p>
            <a:r>
              <a:rPr lang="en-US" sz="3200" b="1" dirty="0"/>
              <a:t>T</a:t>
            </a:r>
            <a:r>
              <a:rPr lang="cs-CZ" sz="3200" b="1" dirty="0"/>
              <a:t>r</a:t>
            </a:r>
            <a:r>
              <a:rPr lang="en-US" sz="3200" b="1" dirty="0" err="1"/>
              <a:t>i</a:t>
            </a:r>
            <a:r>
              <a:rPr lang="cs-CZ" sz="3200" b="1" dirty="0"/>
              <a:t>á</a:t>
            </a:r>
            <a:r>
              <a:rPr lang="en-US" sz="3200" b="1" dirty="0"/>
              <a:t>da </a:t>
            </a:r>
            <a:r>
              <a:rPr lang="cs-CZ" sz="3200" b="1" dirty="0"/>
              <a:t>železa</a:t>
            </a:r>
          </a:p>
        </p:txBody>
      </p:sp>
      <p:pic>
        <p:nvPicPr>
          <p:cNvPr id="2052" name="Picture 4" descr="3 Electronic Configuration of Iron, Cobalt and Nickel ...">
            <a:extLst>
              <a:ext uri="{FF2B5EF4-FFF2-40B4-BE49-F238E27FC236}">
                <a16:creationId xmlns:a16="http://schemas.microsoft.com/office/drawing/2014/main" id="{FE98A3A3-0BD8-43C0-BD20-F1C304315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63" y="2801504"/>
            <a:ext cx="3613900" cy="85188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C2FAA197-01F2-40B1-9FFD-78404C81C1E3}"/>
              </a:ext>
            </a:extLst>
          </p:cNvPr>
          <p:cNvPicPr>
            <a:picLocks noChangeAspect="1"/>
          </p:cNvPicPr>
          <p:nvPr/>
        </p:nvPicPr>
        <p:blipFill>
          <a:blip r:embed="rId3"/>
          <a:stretch>
            <a:fillRect/>
          </a:stretch>
        </p:blipFill>
        <p:spPr>
          <a:xfrm>
            <a:off x="4753900" y="2252349"/>
            <a:ext cx="3914863" cy="2122800"/>
          </a:xfrm>
          <a:prstGeom prst="rect">
            <a:avLst/>
          </a:prstGeom>
        </p:spPr>
      </p:pic>
      <p:pic>
        <p:nvPicPr>
          <p:cNvPr id="8" name="Obrázek 7">
            <a:extLst>
              <a:ext uri="{FF2B5EF4-FFF2-40B4-BE49-F238E27FC236}">
                <a16:creationId xmlns:a16="http://schemas.microsoft.com/office/drawing/2014/main" id="{6F1F120D-95E5-40F4-BE64-3C41A11A9CAD}"/>
              </a:ext>
            </a:extLst>
          </p:cNvPr>
          <p:cNvPicPr>
            <a:picLocks noChangeAspect="1"/>
          </p:cNvPicPr>
          <p:nvPr/>
        </p:nvPicPr>
        <p:blipFill>
          <a:blip r:embed="rId4"/>
          <a:stretch>
            <a:fillRect/>
          </a:stretch>
        </p:blipFill>
        <p:spPr>
          <a:xfrm>
            <a:off x="4607839" y="112713"/>
            <a:ext cx="4236125" cy="2028162"/>
          </a:xfrm>
          <a:prstGeom prst="rect">
            <a:avLst/>
          </a:prstGeom>
        </p:spPr>
      </p:pic>
      <p:sp>
        <p:nvSpPr>
          <p:cNvPr id="9" name="TextovéPole 8">
            <a:extLst>
              <a:ext uri="{FF2B5EF4-FFF2-40B4-BE49-F238E27FC236}">
                <a16:creationId xmlns:a16="http://schemas.microsoft.com/office/drawing/2014/main" id="{2BD797D5-00F6-4CF6-908B-BAD4E4EBC855}"/>
              </a:ext>
            </a:extLst>
          </p:cNvPr>
          <p:cNvSpPr txBox="1"/>
          <p:nvPr/>
        </p:nvSpPr>
        <p:spPr>
          <a:xfrm>
            <a:off x="914400" y="990600"/>
            <a:ext cx="1376339" cy="461665"/>
          </a:xfrm>
          <a:prstGeom prst="rect">
            <a:avLst/>
          </a:prstGeom>
          <a:noFill/>
        </p:spPr>
        <p:txBody>
          <a:bodyPr wrap="none" rtlCol="0">
            <a:spAutoFit/>
          </a:bodyPr>
          <a:lstStyle/>
          <a:p>
            <a:r>
              <a:rPr lang="cs-CZ" sz="2400" b="1" dirty="0" err="1"/>
              <a:t>Fe</a:t>
            </a:r>
            <a:r>
              <a:rPr lang="cs-CZ" sz="2400" b="1" dirty="0"/>
              <a:t>, Co, Ni</a:t>
            </a:r>
          </a:p>
        </p:txBody>
      </p:sp>
      <p:pic>
        <p:nvPicPr>
          <p:cNvPr id="2054" name="Picture 6" descr="Physical properties of nickel, cobalt and iron. | Download Table">
            <a:extLst>
              <a:ext uri="{FF2B5EF4-FFF2-40B4-BE49-F238E27FC236}">
                <a16:creationId xmlns:a16="http://schemas.microsoft.com/office/drawing/2014/main" id="{541B8779-0F7F-4C1D-A882-D875C6AE2A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7766" y="4572000"/>
            <a:ext cx="4983014" cy="1990342"/>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27F5613A-0B7E-4C53-930C-546D85E0CD0B}"/>
              </a:ext>
            </a:extLst>
          </p:cNvPr>
          <p:cNvPicPr>
            <a:picLocks noChangeAspect="1"/>
          </p:cNvPicPr>
          <p:nvPr/>
        </p:nvPicPr>
        <p:blipFill>
          <a:blip r:embed="rId6"/>
          <a:stretch>
            <a:fillRect/>
          </a:stretch>
        </p:blipFill>
        <p:spPr>
          <a:xfrm>
            <a:off x="252090" y="5126691"/>
            <a:ext cx="3520540" cy="1273996"/>
          </a:xfrm>
          <a:prstGeom prst="rect">
            <a:avLst/>
          </a:prstGeom>
        </p:spPr>
      </p:pic>
    </p:spTree>
    <p:extLst>
      <p:ext uri="{BB962C8B-B14F-4D97-AF65-F5344CB8AC3E}">
        <p14:creationId xmlns:p14="http://schemas.microsoft.com/office/powerpoint/2010/main" val="31008165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500" y="397401"/>
            <a:ext cx="8763000" cy="5139869"/>
          </a:xfrm>
          <a:prstGeom prst="rect">
            <a:avLst/>
          </a:prstGeom>
        </p:spPr>
        <p:txBody>
          <a:bodyPr wrap="square">
            <a:spAutoFit/>
          </a:bodyPr>
          <a:lstStyle/>
          <a:p>
            <a:pPr algn="ctr"/>
            <a:r>
              <a:rPr lang="cs-CZ" sz="2800" b="1" dirty="0">
                <a:cs typeface="Arial" panose="020B0604020202020204" pitchFamily="34" charset="0"/>
              </a:rPr>
              <a:t>Železo</a:t>
            </a:r>
            <a:r>
              <a:rPr lang="cs-CZ" sz="2800" dirty="0">
                <a:cs typeface="Arial" panose="020B0604020202020204" pitchFamily="34" charset="0"/>
              </a:rPr>
              <a:t> </a:t>
            </a:r>
          </a:p>
          <a:p>
            <a:endParaRPr lang="cs-CZ" sz="2000" dirty="0"/>
          </a:p>
          <a:p>
            <a:pPr algn="just"/>
            <a:r>
              <a:rPr lang="cs-CZ" sz="2000" dirty="0">
                <a:cs typeface="Arial" panose="020B0604020202020204" pitchFamily="34" charset="0"/>
              </a:rPr>
              <a:t>= šedobílý, lesklý, středně tvrdý, </a:t>
            </a:r>
            <a:r>
              <a:rPr lang="cs-CZ" sz="2000" u="sng" dirty="0">
                <a:cs typeface="Arial" panose="020B0604020202020204" pitchFamily="34" charset="0"/>
              </a:rPr>
              <a:t>feromagnetický</a:t>
            </a:r>
            <a:r>
              <a:rPr lang="cs-CZ" sz="2000" dirty="0">
                <a:cs typeface="Arial" panose="020B0604020202020204" pitchFamily="34" charset="0"/>
              </a:rPr>
              <a:t> kov. </a:t>
            </a:r>
            <a:r>
              <a:rPr lang="cs-CZ" sz="2000" u="sng" dirty="0">
                <a:cs typeface="Arial" panose="020B0604020202020204" pitchFamily="34" charset="0"/>
              </a:rPr>
              <a:t>Na suchém vzduchu je železo stálé, na vlhkém vzduchu se pokrývá vrstvou hydroxidu</a:t>
            </a:r>
            <a:r>
              <a:rPr lang="cs-CZ" sz="2000" dirty="0">
                <a:cs typeface="Arial" panose="020B0604020202020204" pitchFamily="34" charset="0"/>
              </a:rPr>
              <a:t>. Za vyšší teploty dobře reaguje s chlorem, fosforem a sírou. Má značnou afinitu ke křemíku a kyslíku. Jemně rozptýlené nebo houbovité železo je na vzduchu </a:t>
            </a:r>
            <a:r>
              <a:rPr lang="cs-CZ" sz="2000" u="sng" dirty="0" err="1">
                <a:cs typeface="Arial" panose="020B0604020202020204" pitchFamily="34" charset="0"/>
              </a:rPr>
              <a:t>pyroforní</a:t>
            </a:r>
            <a:r>
              <a:rPr lang="cs-CZ" sz="2000" dirty="0">
                <a:cs typeface="Arial" panose="020B0604020202020204" pitchFamily="34" charset="0"/>
              </a:rPr>
              <a:t>.</a:t>
            </a:r>
          </a:p>
          <a:p>
            <a:pPr algn="just"/>
            <a:r>
              <a:rPr lang="cs-CZ" sz="2000" dirty="0">
                <a:cs typeface="Arial" panose="020B0604020202020204" pitchFamily="34" charset="0"/>
              </a:rPr>
              <a:t>Ve sloučeninách vystupuje železo </a:t>
            </a:r>
            <a:r>
              <a:rPr lang="cs-CZ" sz="2000" u="sng" dirty="0">
                <a:cs typeface="Arial" panose="020B0604020202020204" pitchFamily="34" charset="0"/>
              </a:rPr>
              <a:t>téměř vždy jako dvojmocné a trojmocné</a:t>
            </a:r>
            <a:r>
              <a:rPr lang="cs-CZ" sz="2000" dirty="0">
                <a:cs typeface="Arial" panose="020B0604020202020204" pitchFamily="34" charset="0"/>
              </a:rPr>
              <a:t>. Ze sloučenin </a:t>
            </a:r>
            <a:r>
              <a:rPr lang="cs-CZ" sz="2000" u="sng" dirty="0">
                <a:cs typeface="Arial" panose="020B0604020202020204" pitchFamily="34" charset="0"/>
              </a:rPr>
              <a:t>jednomocného</a:t>
            </a:r>
            <a:r>
              <a:rPr lang="cs-CZ" sz="2000" dirty="0">
                <a:cs typeface="Arial" panose="020B0604020202020204" pitchFamily="34" charset="0"/>
              </a:rPr>
              <a:t> železa je znám např. jodid železný </a:t>
            </a:r>
            <a:r>
              <a:rPr lang="cs-CZ" sz="2000" dirty="0" err="1">
                <a:cs typeface="Arial" panose="020B0604020202020204" pitchFamily="34" charset="0"/>
              </a:rPr>
              <a:t>FeI</a:t>
            </a:r>
            <a:r>
              <a:rPr lang="cs-CZ" sz="2000" dirty="0">
                <a:cs typeface="Arial" panose="020B0604020202020204" pitchFamily="34" charset="0"/>
              </a:rPr>
              <a:t>, čtyřmocné železo je známo ze </a:t>
            </a:r>
            <a:r>
              <a:rPr lang="cs-CZ" sz="2000" u="sng" dirty="0" err="1">
                <a:cs typeface="Arial" panose="020B0604020202020204" pitchFamily="34" charset="0"/>
              </a:rPr>
              <a:t>železičitanů</a:t>
            </a:r>
            <a:r>
              <a:rPr lang="cs-CZ" sz="2000" dirty="0">
                <a:cs typeface="Arial" panose="020B0604020202020204" pitchFamily="34" charset="0"/>
              </a:rPr>
              <a:t> [FeO</a:t>
            </a:r>
            <a:r>
              <a:rPr lang="cs-CZ" sz="2000" baseline="-25000" dirty="0">
                <a:cs typeface="Arial" panose="020B0604020202020204" pitchFamily="34" charset="0"/>
              </a:rPr>
              <a:t>4</a:t>
            </a:r>
            <a:r>
              <a:rPr lang="cs-CZ" sz="2000" dirty="0">
                <a:cs typeface="Arial" panose="020B0604020202020204" pitchFamily="34" charset="0"/>
              </a:rPr>
              <a:t>]</a:t>
            </a:r>
            <a:r>
              <a:rPr lang="cs-CZ" sz="2000" baseline="30000" dirty="0">
                <a:cs typeface="Arial" panose="020B0604020202020204" pitchFamily="34" charset="0"/>
              </a:rPr>
              <a:t>4-</a:t>
            </a:r>
            <a:r>
              <a:rPr lang="cs-CZ" sz="2000" dirty="0">
                <a:cs typeface="Arial" panose="020B0604020202020204" pitchFamily="34" charset="0"/>
              </a:rPr>
              <a:t>, šestimocné železo se vyskytuje v sytě červených </a:t>
            </a:r>
            <a:r>
              <a:rPr lang="cs-CZ" sz="2000" u="sng" dirty="0" err="1">
                <a:cs typeface="Arial" panose="020B0604020202020204" pitchFamily="34" charset="0"/>
              </a:rPr>
              <a:t>železanech</a:t>
            </a:r>
            <a:r>
              <a:rPr lang="cs-CZ" sz="2000" dirty="0">
                <a:cs typeface="Arial" panose="020B0604020202020204" pitchFamily="34" charset="0"/>
              </a:rPr>
              <a:t> [FeO</a:t>
            </a:r>
            <a:r>
              <a:rPr lang="cs-CZ" sz="2000" baseline="-25000" dirty="0">
                <a:cs typeface="Arial" panose="020B0604020202020204" pitchFamily="34" charset="0"/>
              </a:rPr>
              <a:t>4</a:t>
            </a:r>
            <a:r>
              <a:rPr lang="cs-CZ" sz="2000" dirty="0">
                <a:cs typeface="Arial" panose="020B0604020202020204" pitchFamily="34" charset="0"/>
              </a:rPr>
              <a:t>]</a:t>
            </a:r>
            <a:r>
              <a:rPr lang="cs-CZ" sz="2000" baseline="30000" dirty="0">
                <a:cs typeface="Arial" panose="020B0604020202020204" pitchFamily="34" charset="0"/>
              </a:rPr>
              <a:t>2-</a:t>
            </a:r>
            <a:r>
              <a:rPr lang="cs-CZ" sz="2000" dirty="0">
                <a:cs typeface="Arial" panose="020B0604020202020204" pitchFamily="34" charset="0"/>
              </a:rPr>
              <a:t>. V </a:t>
            </a:r>
            <a:r>
              <a:rPr lang="cs-CZ" sz="2000" u="sng" dirty="0">
                <a:cs typeface="Arial" panose="020B0604020202020204" pitchFamily="34" charset="0"/>
              </a:rPr>
              <a:t>oxidačním stavu 0 </a:t>
            </a:r>
            <a:r>
              <a:rPr lang="cs-CZ" sz="2000" dirty="0">
                <a:cs typeface="Arial" panose="020B0604020202020204" pitchFamily="34" charset="0"/>
              </a:rPr>
              <a:t>se železo vyskytuje např. v </a:t>
            </a:r>
            <a:r>
              <a:rPr lang="cs-CZ" sz="2000" dirty="0" err="1">
                <a:cs typeface="Arial" panose="020B0604020202020204" pitchFamily="34" charset="0"/>
              </a:rPr>
              <a:t>pentakarbonylu</a:t>
            </a:r>
            <a:r>
              <a:rPr lang="cs-CZ" sz="2000" dirty="0">
                <a:cs typeface="Arial" panose="020B0604020202020204" pitchFamily="34" charset="0"/>
              </a:rPr>
              <a:t> [</a:t>
            </a:r>
            <a:r>
              <a:rPr lang="cs-CZ" sz="2000" dirty="0" err="1">
                <a:cs typeface="Arial" panose="020B0604020202020204" pitchFamily="34" charset="0"/>
              </a:rPr>
              <a:t>Fe</a:t>
            </a:r>
            <a:r>
              <a:rPr lang="cs-CZ" sz="2000" dirty="0">
                <a:cs typeface="Arial" panose="020B0604020202020204" pitchFamily="34" charset="0"/>
              </a:rPr>
              <a:t>(CO)</a:t>
            </a:r>
            <a:r>
              <a:rPr lang="cs-CZ" sz="2000" baseline="-25000" dirty="0">
                <a:cs typeface="Arial" panose="020B0604020202020204" pitchFamily="34" charset="0"/>
              </a:rPr>
              <a:t>5</a:t>
            </a:r>
            <a:r>
              <a:rPr lang="cs-CZ" sz="2000" dirty="0">
                <a:cs typeface="Arial" panose="020B0604020202020204" pitchFamily="34" charset="0"/>
              </a:rPr>
              <a:t>] nebo </a:t>
            </a:r>
            <a:r>
              <a:rPr lang="cs-CZ" sz="2000" dirty="0" err="1">
                <a:cs typeface="Arial" panose="020B0604020202020204" pitchFamily="34" charset="0"/>
              </a:rPr>
              <a:t>teranitrosylu</a:t>
            </a:r>
            <a:r>
              <a:rPr lang="cs-CZ" sz="2000" dirty="0">
                <a:cs typeface="Arial" panose="020B0604020202020204" pitchFamily="34" charset="0"/>
              </a:rPr>
              <a:t> [</a:t>
            </a:r>
            <a:r>
              <a:rPr lang="cs-CZ" sz="2000" dirty="0" err="1">
                <a:cs typeface="Arial" panose="020B0604020202020204" pitchFamily="34" charset="0"/>
              </a:rPr>
              <a:t>Fe</a:t>
            </a:r>
            <a:r>
              <a:rPr lang="cs-CZ" sz="2000" dirty="0">
                <a:cs typeface="Arial" panose="020B0604020202020204" pitchFamily="34" charset="0"/>
              </a:rPr>
              <a:t>(NO)</a:t>
            </a:r>
            <a:r>
              <a:rPr lang="cs-CZ" sz="2000" baseline="-25000" dirty="0">
                <a:cs typeface="Arial" panose="020B0604020202020204" pitchFamily="34" charset="0"/>
              </a:rPr>
              <a:t>4</a:t>
            </a:r>
            <a:r>
              <a:rPr lang="cs-CZ" sz="2000" dirty="0">
                <a:cs typeface="Arial" panose="020B0604020202020204" pitchFamily="34" charset="0"/>
              </a:rPr>
              <a:t>]. V </a:t>
            </a:r>
            <a:r>
              <a:rPr lang="cs-CZ" sz="2000" dirty="0" err="1">
                <a:cs typeface="Arial" panose="020B0604020202020204" pitchFamily="34" charset="0"/>
              </a:rPr>
              <a:t>tetrakyrbonylferridu</a:t>
            </a:r>
            <a:r>
              <a:rPr lang="cs-CZ" sz="2000" dirty="0">
                <a:cs typeface="Arial" panose="020B0604020202020204" pitchFamily="34" charset="0"/>
              </a:rPr>
              <a:t> </a:t>
            </a:r>
            <a:r>
              <a:rPr lang="cs-CZ" sz="2000" dirty="0" err="1">
                <a:cs typeface="Arial" panose="020B0604020202020204" pitchFamily="34" charset="0"/>
              </a:rPr>
              <a:t>disodném</a:t>
            </a:r>
            <a:r>
              <a:rPr lang="cs-CZ" sz="2000" dirty="0">
                <a:cs typeface="Arial" panose="020B0604020202020204" pitchFamily="34" charset="0"/>
              </a:rPr>
              <a:t> Na</a:t>
            </a:r>
            <a:r>
              <a:rPr lang="cs-CZ" sz="2000" baseline="-25000" dirty="0">
                <a:cs typeface="Arial" panose="020B0604020202020204" pitchFamily="34" charset="0"/>
              </a:rPr>
              <a:t>2</a:t>
            </a:r>
            <a:r>
              <a:rPr lang="cs-CZ" sz="2000" dirty="0">
                <a:cs typeface="Arial" panose="020B0604020202020204" pitchFamily="34" charset="0"/>
              </a:rPr>
              <a:t>[</a:t>
            </a:r>
            <a:r>
              <a:rPr lang="cs-CZ" sz="2000" dirty="0" err="1">
                <a:cs typeface="Arial" panose="020B0604020202020204" pitchFamily="34" charset="0"/>
              </a:rPr>
              <a:t>Fe</a:t>
            </a:r>
            <a:r>
              <a:rPr lang="cs-CZ" sz="2000" dirty="0">
                <a:cs typeface="Arial" panose="020B0604020202020204" pitchFamily="34" charset="0"/>
              </a:rPr>
              <a:t>(CO)</a:t>
            </a:r>
            <a:r>
              <a:rPr lang="cs-CZ" sz="2000" baseline="-25000" dirty="0">
                <a:cs typeface="Arial" panose="020B0604020202020204" pitchFamily="34" charset="0"/>
              </a:rPr>
              <a:t>4</a:t>
            </a:r>
            <a:r>
              <a:rPr lang="cs-CZ" sz="2000" dirty="0">
                <a:cs typeface="Arial" panose="020B0604020202020204" pitchFamily="34" charset="0"/>
              </a:rPr>
              <a:t>] se vyskytuje i v záporném </a:t>
            </a:r>
            <a:r>
              <a:rPr lang="cs-CZ" sz="2000" u="sng" dirty="0">
                <a:cs typeface="Arial" panose="020B0604020202020204" pitchFamily="34" charset="0"/>
              </a:rPr>
              <a:t>oxidačním stavu -II</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dirty="0">
                <a:cs typeface="Arial" panose="020B0604020202020204" pitchFamily="34" charset="0"/>
              </a:rPr>
              <a:t>Ve zředěných kyselinách se železo dobře rozpouští za vzniku vodíku a železnaté soli:</a:t>
            </a:r>
          </a:p>
          <a:p>
            <a:pPr algn="ctr"/>
            <a:r>
              <a:rPr lang="cs-CZ" sz="2000" dirty="0" err="1">
                <a:cs typeface="Arial" panose="020B0604020202020204" pitchFamily="34" charset="0"/>
              </a:rPr>
              <a:t>Fe</a:t>
            </a:r>
            <a:r>
              <a:rPr lang="cs-CZ" sz="2000" dirty="0">
                <a:cs typeface="Arial" panose="020B0604020202020204" pitchFamily="34" charset="0"/>
              </a:rPr>
              <a:t> + 2HCl → FeCl</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br>
              <a:rPr lang="cs-CZ" sz="2000" dirty="0">
                <a:cs typeface="Arial" panose="020B0604020202020204" pitchFamily="34" charset="0"/>
              </a:rPr>
            </a:br>
            <a:r>
              <a:rPr lang="cs-CZ" sz="2000" dirty="0" err="1">
                <a:cs typeface="Arial" panose="020B0604020202020204" pitchFamily="34" charset="0"/>
              </a:rPr>
              <a:t>Fe</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FeSO</a:t>
            </a:r>
            <a:r>
              <a:rPr lang="cs-CZ" sz="2000" baseline="-25000" dirty="0">
                <a:cs typeface="Arial" panose="020B0604020202020204" pitchFamily="34" charset="0"/>
              </a:rPr>
              <a:t>4</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p:txBody>
      </p:sp>
    </p:spTree>
    <p:extLst>
      <p:ext uri="{BB962C8B-B14F-4D97-AF65-F5344CB8AC3E}">
        <p14:creationId xmlns:p14="http://schemas.microsoft.com/office/powerpoint/2010/main" val="27204559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2126" y="3575138"/>
            <a:ext cx="8839200" cy="2862322"/>
          </a:xfrm>
          <a:prstGeom prst="rect">
            <a:avLst/>
          </a:prstGeom>
        </p:spPr>
        <p:txBody>
          <a:bodyPr wrap="square">
            <a:spAutoFit/>
          </a:bodyPr>
          <a:lstStyle/>
          <a:p>
            <a:pPr algn="just"/>
            <a:r>
              <a:rPr lang="cs-CZ" sz="2000" dirty="0">
                <a:cs typeface="Arial" panose="020B0604020202020204" pitchFamily="34" charset="0"/>
              </a:rPr>
              <a:t>Reakcí železa s alkalickými oxidačními taveninami vznikají při teplotě 400°C alkalické </a:t>
            </a:r>
            <a:r>
              <a:rPr lang="cs-CZ" sz="2000" b="1" i="1" dirty="0" err="1">
                <a:cs typeface="Arial" panose="020B0604020202020204" pitchFamily="34" charset="0"/>
              </a:rPr>
              <a:t>železany</a:t>
            </a:r>
            <a:r>
              <a:rPr lang="cs-CZ" sz="2000" b="1" i="1" dirty="0">
                <a:cs typeface="Arial" panose="020B0604020202020204" pitchFamily="34" charset="0"/>
              </a:rPr>
              <a:t> </a:t>
            </a:r>
            <a:r>
              <a:rPr lang="cs-CZ" sz="2000" i="1" dirty="0">
                <a:cs typeface="Arial" panose="020B0604020202020204" pitchFamily="34" charset="0"/>
              </a:rPr>
              <a:t>(</a:t>
            </a:r>
            <a:r>
              <a:rPr lang="cs-CZ" sz="2000" i="1" dirty="0" err="1">
                <a:cs typeface="Arial" panose="020B0604020202020204" pitchFamily="34" charset="0"/>
              </a:rPr>
              <a:t>feráty</a:t>
            </a:r>
            <a:r>
              <a:rPr lang="cs-CZ" sz="2000" i="1" dirty="0">
                <a:cs typeface="Arial" panose="020B0604020202020204" pitchFamily="34" charset="0"/>
              </a:rPr>
              <a:t>)</a:t>
            </a:r>
            <a:r>
              <a:rPr lang="cs-CZ" sz="2000" dirty="0">
                <a:cs typeface="Arial" panose="020B0604020202020204" pitchFamily="34" charset="0"/>
              </a:rPr>
              <a:t>:</a:t>
            </a:r>
          </a:p>
          <a:p>
            <a:pPr algn="ctr"/>
            <a:r>
              <a:rPr lang="cs-CZ" sz="2000" dirty="0" err="1">
                <a:cs typeface="Arial" panose="020B0604020202020204" pitchFamily="34" charset="0"/>
              </a:rPr>
              <a:t>Fe</a:t>
            </a:r>
            <a:r>
              <a:rPr lang="cs-CZ" sz="2000" dirty="0">
                <a:cs typeface="Arial" panose="020B0604020202020204" pitchFamily="34" charset="0"/>
              </a:rPr>
              <a:t> + 2KOH + 3KNO</a:t>
            </a:r>
            <a:r>
              <a:rPr lang="cs-CZ" sz="2000" baseline="-25000" dirty="0">
                <a:cs typeface="Arial" panose="020B0604020202020204" pitchFamily="34" charset="0"/>
              </a:rPr>
              <a:t>3</a:t>
            </a:r>
            <a:r>
              <a:rPr lang="cs-CZ" sz="2000" dirty="0">
                <a:cs typeface="Arial" panose="020B0604020202020204" pitchFamily="34" charset="0"/>
              </a:rPr>
              <a:t> → K</a:t>
            </a:r>
            <a:r>
              <a:rPr lang="cs-CZ" sz="2000" baseline="-25000" dirty="0">
                <a:cs typeface="Arial" panose="020B0604020202020204" pitchFamily="34" charset="0"/>
              </a:rPr>
              <a:t>2</a:t>
            </a:r>
            <a:r>
              <a:rPr lang="cs-CZ" sz="2000" dirty="0">
                <a:cs typeface="Arial" panose="020B0604020202020204" pitchFamily="34" charset="0"/>
              </a:rPr>
              <a:t>FeO</a:t>
            </a:r>
            <a:r>
              <a:rPr lang="cs-CZ" sz="2000" baseline="-25000" dirty="0">
                <a:cs typeface="Arial" panose="020B0604020202020204" pitchFamily="34" charset="0"/>
              </a:rPr>
              <a:t>4</a:t>
            </a:r>
            <a:r>
              <a:rPr lang="cs-CZ" sz="2000" dirty="0">
                <a:cs typeface="Arial" panose="020B0604020202020204" pitchFamily="34" charset="0"/>
              </a:rPr>
              <a:t> + 3KNO</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err="1">
                <a:cs typeface="Arial" panose="020B0604020202020204" pitchFamily="34" charset="0"/>
              </a:rPr>
              <a:t>Železany</a:t>
            </a:r>
            <a:r>
              <a:rPr lang="cs-CZ" sz="2000" dirty="0">
                <a:cs typeface="Arial" panose="020B0604020202020204" pitchFamily="34" charset="0"/>
              </a:rPr>
              <a:t> jsou stabilní pouze v alkalických roztocích nebo jako pevné látky, v neutrálních či kyselých roztocích se </a:t>
            </a:r>
            <a:r>
              <a:rPr lang="cs-CZ" sz="2000" dirty="0" err="1">
                <a:cs typeface="Arial" panose="020B0604020202020204" pitchFamily="34" charset="0"/>
              </a:rPr>
              <a:t>železany</a:t>
            </a:r>
            <a:r>
              <a:rPr lang="cs-CZ" sz="2000" dirty="0">
                <a:cs typeface="Arial" panose="020B0604020202020204" pitchFamily="34" charset="0"/>
              </a:rPr>
              <a:t> snadno redukují a působí jako </a:t>
            </a:r>
            <a:r>
              <a:rPr lang="cs-CZ" sz="2000" u="sng" dirty="0">
                <a:cs typeface="Arial" panose="020B0604020202020204" pitchFamily="34" charset="0"/>
              </a:rPr>
              <a:t>velmi silná oxidační činidla</a:t>
            </a:r>
            <a:r>
              <a:rPr lang="cs-CZ" sz="2000" dirty="0">
                <a:cs typeface="Arial" panose="020B0604020202020204" pitchFamily="34" charset="0"/>
              </a:rPr>
              <a:t>. </a:t>
            </a:r>
            <a:r>
              <a:rPr lang="cs-CZ" sz="2000" dirty="0" err="1">
                <a:cs typeface="Arial" panose="020B0604020202020204" pitchFamily="34" charset="0"/>
              </a:rPr>
              <a:t>Železany</a:t>
            </a:r>
            <a:r>
              <a:rPr lang="cs-CZ" sz="2000" dirty="0">
                <a:cs typeface="Arial" panose="020B0604020202020204" pitchFamily="34" charset="0"/>
              </a:rPr>
              <a:t> se připravují oxidací železitých solí chlorem, bromem nebo jiným silným oxidačním činidlem v alkalickém prostředí:</a:t>
            </a:r>
          </a:p>
          <a:p>
            <a:pPr algn="ctr"/>
            <a:r>
              <a:rPr lang="cs-CZ" sz="2000" dirty="0">
                <a:cs typeface="Arial" panose="020B0604020202020204" pitchFamily="34" charset="0"/>
              </a:rPr>
              <a:t>2FeCl</a:t>
            </a:r>
            <a:r>
              <a:rPr lang="cs-CZ" sz="2000" baseline="-25000" dirty="0">
                <a:cs typeface="Arial" panose="020B0604020202020204" pitchFamily="34" charset="0"/>
              </a:rPr>
              <a:t>3</a:t>
            </a:r>
            <a:r>
              <a:rPr lang="cs-CZ" sz="2000" dirty="0">
                <a:cs typeface="Arial" panose="020B0604020202020204" pitchFamily="34" charset="0"/>
              </a:rPr>
              <a:t> + 3Cl</a:t>
            </a:r>
            <a:r>
              <a:rPr lang="cs-CZ" sz="2000" baseline="-25000" dirty="0">
                <a:cs typeface="Arial" panose="020B0604020202020204" pitchFamily="34" charset="0"/>
              </a:rPr>
              <a:t>2</a:t>
            </a:r>
            <a:r>
              <a:rPr lang="cs-CZ" sz="2000" dirty="0">
                <a:cs typeface="Arial" panose="020B0604020202020204" pitchFamily="34" charset="0"/>
              </a:rPr>
              <a:t> + 16KOH → 2K</a:t>
            </a:r>
            <a:r>
              <a:rPr lang="cs-CZ" sz="2000" baseline="-25000" dirty="0">
                <a:cs typeface="Arial" panose="020B0604020202020204" pitchFamily="34" charset="0"/>
              </a:rPr>
              <a:t>2</a:t>
            </a:r>
            <a:r>
              <a:rPr lang="cs-CZ" sz="2000" dirty="0">
                <a:cs typeface="Arial" panose="020B0604020202020204" pitchFamily="34" charset="0"/>
              </a:rPr>
              <a:t>FeO</a:t>
            </a:r>
            <a:r>
              <a:rPr lang="cs-CZ" sz="2000" baseline="-25000" dirty="0">
                <a:cs typeface="Arial" panose="020B0604020202020204" pitchFamily="34" charset="0"/>
              </a:rPr>
              <a:t>4</a:t>
            </a:r>
            <a:r>
              <a:rPr lang="cs-CZ" sz="2000" dirty="0">
                <a:cs typeface="Arial" panose="020B0604020202020204" pitchFamily="34" charset="0"/>
              </a:rPr>
              <a:t> + 12KCl + 8H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Fe</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 + 3KNO</a:t>
            </a:r>
            <a:r>
              <a:rPr lang="cs-CZ" sz="2000" baseline="-25000" dirty="0">
                <a:cs typeface="Arial" panose="020B0604020202020204" pitchFamily="34" charset="0"/>
              </a:rPr>
              <a:t>3</a:t>
            </a:r>
            <a:r>
              <a:rPr lang="cs-CZ" sz="2000" dirty="0">
                <a:cs typeface="Arial" panose="020B0604020202020204" pitchFamily="34" charset="0"/>
              </a:rPr>
              <a:t> + 4KOH → 2K</a:t>
            </a:r>
            <a:r>
              <a:rPr lang="cs-CZ" sz="2000" baseline="-25000" dirty="0">
                <a:cs typeface="Arial" panose="020B0604020202020204" pitchFamily="34" charset="0"/>
              </a:rPr>
              <a:t>2</a:t>
            </a:r>
            <a:r>
              <a:rPr lang="cs-CZ" sz="2000" dirty="0">
                <a:cs typeface="Arial" panose="020B0604020202020204" pitchFamily="34" charset="0"/>
              </a:rPr>
              <a:t>FeO</a:t>
            </a:r>
            <a:r>
              <a:rPr lang="cs-CZ" sz="2000" baseline="-25000" dirty="0">
                <a:cs typeface="Arial" panose="020B0604020202020204" pitchFamily="34" charset="0"/>
              </a:rPr>
              <a:t>4</a:t>
            </a:r>
            <a:r>
              <a:rPr lang="cs-CZ" sz="2000" dirty="0">
                <a:cs typeface="Arial" panose="020B0604020202020204" pitchFamily="34" charset="0"/>
              </a:rPr>
              <a:t> + 3KNO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p:txBody>
      </p:sp>
      <p:sp>
        <p:nvSpPr>
          <p:cNvPr id="6" name="TextovéPole 5">
            <a:extLst>
              <a:ext uri="{FF2B5EF4-FFF2-40B4-BE49-F238E27FC236}">
                <a16:creationId xmlns:a16="http://schemas.microsoft.com/office/drawing/2014/main" id="{7649EAEC-5DEE-4A48-B224-A267B8FEB68D}"/>
              </a:ext>
            </a:extLst>
          </p:cNvPr>
          <p:cNvSpPr txBox="1"/>
          <p:nvPr/>
        </p:nvSpPr>
        <p:spPr>
          <a:xfrm>
            <a:off x="152400" y="123894"/>
            <a:ext cx="8839200" cy="3170099"/>
          </a:xfrm>
          <a:prstGeom prst="rect">
            <a:avLst/>
          </a:prstGeom>
          <a:noFill/>
        </p:spPr>
        <p:txBody>
          <a:bodyPr wrap="square">
            <a:spAutoFit/>
          </a:bodyPr>
          <a:lstStyle/>
          <a:p>
            <a:pPr algn="just"/>
            <a:r>
              <a:rPr lang="cs-CZ" sz="2000" dirty="0">
                <a:cs typeface="Arial" panose="020B0604020202020204" pitchFamily="34" charset="0"/>
              </a:rPr>
              <a:t>V koncentrované kyselině sírové a studené zředěné kyselině dusičné reaguje za vzniku železnaté soli bez vývoje vodíku, v koncentrované kyselině dusičné je díky pasivaci nerozpustné:</a:t>
            </a:r>
          </a:p>
          <a:p>
            <a:pPr algn="ctr"/>
            <a:r>
              <a:rPr lang="cs-CZ" sz="2000" dirty="0" err="1">
                <a:cs typeface="Arial" panose="020B0604020202020204" pitchFamily="34" charset="0"/>
              </a:rPr>
              <a:t>Fe</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FeSO</a:t>
            </a:r>
            <a:r>
              <a:rPr lang="cs-CZ" sz="2000" baseline="-25000" dirty="0">
                <a:cs typeface="Arial" panose="020B0604020202020204" pitchFamily="34" charset="0"/>
              </a:rPr>
              <a:t>4</a:t>
            </a:r>
            <a:r>
              <a:rPr lang="cs-CZ" sz="2000" dirty="0">
                <a:cs typeface="Arial" panose="020B0604020202020204" pitchFamily="34" charset="0"/>
              </a:rPr>
              <a:t> + SO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4Fe + 10HNO</a:t>
            </a:r>
            <a:r>
              <a:rPr lang="cs-CZ" sz="2000" baseline="-25000" dirty="0">
                <a:cs typeface="Arial" panose="020B0604020202020204" pitchFamily="34" charset="0"/>
              </a:rPr>
              <a:t>3</a:t>
            </a:r>
            <a:r>
              <a:rPr lang="cs-CZ" sz="2000" dirty="0">
                <a:cs typeface="Arial" panose="020B0604020202020204" pitchFamily="34" charset="0"/>
              </a:rPr>
              <a:t> → 4Fe(NO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NH</a:t>
            </a:r>
            <a:r>
              <a:rPr lang="cs-CZ" sz="2000" baseline="-25000" dirty="0">
                <a:cs typeface="Arial" panose="020B0604020202020204" pitchFamily="34" charset="0"/>
              </a:rPr>
              <a:t>4</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 + 3H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a:cs typeface="Arial" panose="020B0604020202020204" pitchFamily="34" charset="0"/>
              </a:rPr>
              <a:t>Se zředěnou horkou kyselinou dusičnou reaguje za vzniku železité soli, s extrémně zředěnou studenou kyselinou dusičnou reaguje za vzniku železnaté soli a vývoje elementárního dusíku:</a:t>
            </a:r>
          </a:p>
          <a:p>
            <a:pPr algn="ctr"/>
            <a:r>
              <a:rPr lang="cs-CZ" sz="2000" dirty="0" err="1">
                <a:cs typeface="Arial" panose="020B0604020202020204" pitchFamily="34" charset="0"/>
              </a:rPr>
              <a:t>Fe</a:t>
            </a:r>
            <a:r>
              <a:rPr lang="cs-CZ" sz="2000" dirty="0">
                <a:cs typeface="Arial" panose="020B0604020202020204" pitchFamily="34" charset="0"/>
              </a:rPr>
              <a:t> + 4HNO</a:t>
            </a:r>
            <a:r>
              <a:rPr lang="cs-CZ" sz="2000" baseline="-25000" dirty="0">
                <a:cs typeface="Arial" panose="020B0604020202020204" pitchFamily="34" charset="0"/>
              </a:rPr>
              <a:t>3</a:t>
            </a:r>
            <a:r>
              <a:rPr lang="cs-CZ" sz="2000" dirty="0">
                <a:cs typeface="Arial" panose="020B0604020202020204" pitchFamily="34" charset="0"/>
              </a:rPr>
              <a:t> → </a:t>
            </a:r>
            <a:r>
              <a:rPr lang="cs-CZ" sz="2000" dirty="0" err="1">
                <a:cs typeface="Arial" panose="020B0604020202020204" pitchFamily="34" charset="0"/>
              </a:rPr>
              <a:t>Fe</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 + NO + 2H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5Fe + 12HNO</a:t>
            </a:r>
            <a:r>
              <a:rPr lang="cs-CZ" sz="2000" baseline="-25000" dirty="0">
                <a:cs typeface="Arial" panose="020B0604020202020204" pitchFamily="34" charset="0"/>
              </a:rPr>
              <a:t>3</a:t>
            </a:r>
            <a:r>
              <a:rPr lang="cs-CZ" sz="2000" dirty="0">
                <a:cs typeface="Arial" panose="020B0604020202020204" pitchFamily="34" charset="0"/>
              </a:rPr>
              <a:t> → 5Fe(NO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N</a:t>
            </a:r>
            <a:r>
              <a:rPr lang="cs-CZ" sz="2000" baseline="-25000" dirty="0">
                <a:cs typeface="Arial" panose="020B0604020202020204" pitchFamily="34" charset="0"/>
              </a:rPr>
              <a:t>2</a:t>
            </a:r>
            <a:r>
              <a:rPr lang="cs-CZ" sz="2000" dirty="0">
                <a:cs typeface="Arial" panose="020B0604020202020204" pitchFamily="34" charset="0"/>
              </a:rPr>
              <a:t> + 6H</a:t>
            </a:r>
            <a:r>
              <a:rPr lang="cs-CZ" sz="2000" baseline="-25000" dirty="0">
                <a:cs typeface="Arial" panose="020B0604020202020204" pitchFamily="34" charset="0"/>
              </a:rPr>
              <a:t>2</a:t>
            </a:r>
            <a:r>
              <a:rPr lang="cs-CZ" sz="2000" dirty="0">
                <a:cs typeface="Arial" panose="020B0604020202020204" pitchFamily="34" charset="0"/>
              </a:rPr>
              <a:t>O</a:t>
            </a:r>
          </a:p>
        </p:txBody>
      </p:sp>
    </p:spTree>
    <p:extLst>
      <p:ext uri="{BB962C8B-B14F-4D97-AF65-F5344CB8AC3E}">
        <p14:creationId xmlns:p14="http://schemas.microsoft.com/office/powerpoint/2010/main" val="39639379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429856"/>
            <a:ext cx="8839200" cy="2246769"/>
          </a:xfrm>
          <a:prstGeom prst="rect">
            <a:avLst/>
          </a:prstGeom>
        </p:spPr>
        <p:txBody>
          <a:bodyPr wrap="square">
            <a:spAutoFit/>
          </a:bodyPr>
          <a:lstStyle/>
          <a:p>
            <a:pPr algn="just"/>
            <a:r>
              <a:rPr lang="cs-CZ" sz="2000" dirty="0">
                <a:cs typeface="Arial" panose="020B0604020202020204" pitchFamily="34" charset="0"/>
              </a:rPr>
              <a:t>Reakcí </a:t>
            </a:r>
            <a:r>
              <a:rPr lang="cs-CZ" sz="2000" dirty="0" err="1">
                <a:cs typeface="Arial" panose="020B0604020202020204" pitchFamily="34" charset="0"/>
              </a:rPr>
              <a:t>železanů</a:t>
            </a:r>
            <a:r>
              <a:rPr lang="cs-CZ" sz="2000" dirty="0">
                <a:cs typeface="Arial" panose="020B0604020202020204" pitchFamily="34" charset="0"/>
              </a:rPr>
              <a:t> s hydroxidy alkalických kovů je možné připravit nestabilní </a:t>
            </a:r>
            <a:r>
              <a:rPr lang="cs-CZ" sz="2000" b="1" i="1" dirty="0" err="1">
                <a:cs typeface="Arial" panose="020B0604020202020204" pitchFamily="34" charset="0"/>
              </a:rPr>
              <a:t>železičitany</a:t>
            </a:r>
            <a:r>
              <a:rPr lang="cs-CZ" sz="2000" dirty="0">
                <a:cs typeface="Arial" panose="020B0604020202020204" pitchFamily="34" charset="0"/>
              </a:rPr>
              <a:t>:</a:t>
            </a:r>
          </a:p>
          <a:p>
            <a:pPr algn="ctr"/>
            <a:r>
              <a:rPr lang="cs-CZ" sz="2000" dirty="0">
                <a:cs typeface="Arial" panose="020B0604020202020204" pitchFamily="34" charset="0"/>
              </a:rPr>
              <a:t>2K</a:t>
            </a:r>
            <a:r>
              <a:rPr lang="cs-CZ" sz="2000" baseline="-25000" dirty="0">
                <a:cs typeface="Arial" panose="020B0604020202020204" pitchFamily="34" charset="0"/>
              </a:rPr>
              <a:t>2</a:t>
            </a:r>
            <a:r>
              <a:rPr lang="cs-CZ" sz="2000" dirty="0">
                <a:cs typeface="Arial" panose="020B0604020202020204" pitchFamily="34" charset="0"/>
              </a:rPr>
              <a:t>FeO</a:t>
            </a:r>
            <a:r>
              <a:rPr lang="cs-CZ" sz="2000" baseline="-25000" dirty="0">
                <a:cs typeface="Arial" panose="020B0604020202020204" pitchFamily="34" charset="0"/>
              </a:rPr>
              <a:t>4</a:t>
            </a:r>
            <a:r>
              <a:rPr lang="cs-CZ" sz="2000" dirty="0">
                <a:cs typeface="Arial" panose="020B0604020202020204" pitchFamily="34" charset="0"/>
              </a:rPr>
              <a:t> + 4KOH → 2K</a:t>
            </a:r>
            <a:r>
              <a:rPr lang="cs-CZ" sz="2000" baseline="-25000" dirty="0">
                <a:cs typeface="Arial" panose="020B0604020202020204" pitchFamily="34" charset="0"/>
              </a:rPr>
              <a:t>4</a:t>
            </a:r>
            <a:r>
              <a:rPr lang="cs-CZ" sz="2000" dirty="0">
                <a:cs typeface="Arial" panose="020B0604020202020204" pitchFamily="34" charset="0"/>
              </a:rPr>
              <a:t>FeO</a:t>
            </a:r>
            <a:r>
              <a:rPr lang="cs-CZ" sz="2000" baseline="-25000" dirty="0">
                <a:cs typeface="Arial" panose="020B0604020202020204" pitchFamily="34" charset="0"/>
              </a:rPr>
              <a:t>4</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 + O</a:t>
            </a:r>
            <a:r>
              <a:rPr lang="cs-CZ" sz="2000" baseline="-25000" dirty="0">
                <a:cs typeface="Arial" panose="020B0604020202020204" pitchFamily="34" charset="0"/>
              </a:rPr>
              <a:t>2</a:t>
            </a:r>
            <a:endParaRPr lang="cs-CZ" sz="2000" dirty="0">
              <a:cs typeface="Arial" panose="020B0604020202020204" pitchFamily="34" charset="0"/>
            </a:endParaRPr>
          </a:p>
          <a:p>
            <a:pPr algn="just"/>
            <a:r>
              <a:rPr lang="cs-CZ" sz="2000" dirty="0">
                <a:cs typeface="Arial" panose="020B0604020202020204" pitchFamily="34" charset="0"/>
              </a:rPr>
              <a:t>Reakcí oxidu železitého Fe</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 s oxidem draselným K</a:t>
            </a:r>
            <a:r>
              <a:rPr lang="cs-CZ" sz="2000" baseline="-25000" dirty="0">
                <a:cs typeface="Arial" panose="020B0604020202020204" pitchFamily="34" charset="0"/>
              </a:rPr>
              <a:t>2</a:t>
            </a:r>
            <a:r>
              <a:rPr lang="cs-CZ" sz="2000" dirty="0">
                <a:cs typeface="Arial" panose="020B0604020202020204" pitchFamily="34" charset="0"/>
              </a:rPr>
              <a:t>O je možné připravit nestabilní </a:t>
            </a:r>
            <a:r>
              <a:rPr lang="cs-CZ" sz="2000" dirty="0" err="1">
                <a:cs typeface="Arial" panose="020B0604020202020204" pitchFamily="34" charset="0"/>
              </a:rPr>
              <a:t>železičnan</a:t>
            </a:r>
            <a:r>
              <a:rPr lang="cs-CZ" sz="2000" dirty="0">
                <a:cs typeface="Arial" panose="020B0604020202020204" pitchFamily="34" charset="0"/>
              </a:rPr>
              <a:t> draselný K</a:t>
            </a:r>
            <a:r>
              <a:rPr lang="cs-CZ" sz="2000" baseline="-25000" dirty="0">
                <a:cs typeface="Arial" panose="020B0604020202020204" pitchFamily="34" charset="0"/>
              </a:rPr>
              <a:t>3</a:t>
            </a:r>
            <a:r>
              <a:rPr lang="cs-CZ" sz="2000" dirty="0">
                <a:cs typeface="Arial" panose="020B0604020202020204" pitchFamily="34" charset="0"/>
              </a:rPr>
              <a:t>FeO</a:t>
            </a:r>
            <a:r>
              <a:rPr lang="cs-CZ" sz="2000" baseline="-25000" dirty="0">
                <a:cs typeface="Arial" panose="020B0604020202020204" pitchFamily="34" charset="0"/>
              </a:rPr>
              <a:t>4</a:t>
            </a:r>
            <a:r>
              <a:rPr lang="cs-CZ" sz="2000" dirty="0">
                <a:cs typeface="Arial" panose="020B0604020202020204" pitchFamily="34" charset="0"/>
              </a:rPr>
              <a:t>, což je jedna z mála známých sloučenin železa v oxidačním stupni V. Reakce probíhá při teplotě 450 °C za přístupu kyslíku:</a:t>
            </a:r>
          </a:p>
          <a:p>
            <a:pPr algn="ctr"/>
            <a:r>
              <a:rPr lang="cs-CZ" sz="2000" dirty="0">
                <a:cs typeface="Arial" panose="020B0604020202020204" pitchFamily="34" charset="0"/>
              </a:rPr>
              <a:t>Fe</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 + 3K</a:t>
            </a:r>
            <a:r>
              <a:rPr lang="cs-CZ" sz="2000" baseline="-25000" dirty="0">
                <a:cs typeface="Arial" panose="020B0604020202020204" pitchFamily="34" charset="0"/>
              </a:rPr>
              <a:t>2</a:t>
            </a:r>
            <a:r>
              <a:rPr lang="cs-CZ" sz="2000" dirty="0">
                <a:cs typeface="Arial" panose="020B0604020202020204" pitchFamily="34" charset="0"/>
              </a:rPr>
              <a:t>O + O</a:t>
            </a:r>
            <a:r>
              <a:rPr lang="cs-CZ" sz="2000" baseline="-25000" dirty="0">
                <a:cs typeface="Arial" panose="020B0604020202020204" pitchFamily="34" charset="0"/>
              </a:rPr>
              <a:t>2</a:t>
            </a:r>
            <a:r>
              <a:rPr lang="cs-CZ" sz="2000" dirty="0">
                <a:cs typeface="Arial" panose="020B0604020202020204" pitchFamily="34" charset="0"/>
              </a:rPr>
              <a:t> → 2K</a:t>
            </a:r>
            <a:r>
              <a:rPr lang="cs-CZ" sz="2000" baseline="-25000" dirty="0">
                <a:cs typeface="Arial" panose="020B0604020202020204" pitchFamily="34" charset="0"/>
              </a:rPr>
              <a:t>3</a:t>
            </a:r>
            <a:r>
              <a:rPr lang="cs-CZ" sz="2000" dirty="0">
                <a:cs typeface="Arial" panose="020B0604020202020204" pitchFamily="34" charset="0"/>
              </a:rPr>
              <a:t>FeO</a:t>
            </a:r>
            <a:r>
              <a:rPr lang="cs-CZ" sz="2000" baseline="-25000" dirty="0">
                <a:cs typeface="Arial" panose="020B0604020202020204" pitchFamily="34" charset="0"/>
              </a:rPr>
              <a:t>4</a:t>
            </a:r>
            <a:endParaRPr lang="cs-CZ" sz="2000" dirty="0">
              <a:cs typeface="Arial" panose="020B0604020202020204" pitchFamily="34" charset="0"/>
            </a:endParaRPr>
          </a:p>
        </p:txBody>
      </p:sp>
      <p:pic>
        <p:nvPicPr>
          <p:cNvPr id="4" name="Picture 2" descr="Ferrate(VI) - Wikipedia">
            <a:extLst>
              <a:ext uri="{FF2B5EF4-FFF2-40B4-BE49-F238E27FC236}">
                <a16:creationId xmlns:a16="http://schemas.microsoft.com/office/drawing/2014/main" id="{4621A40F-5713-422D-8E2D-025542A358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685800"/>
            <a:ext cx="1323695" cy="1125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2C0B30E-ED37-41E1-B4B4-88AC0B100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87" y="334009"/>
            <a:ext cx="6156613"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49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7929630-1C92-45D2-A890-B09A8BFF27D9}"/>
              </a:ext>
            </a:extLst>
          </p:cNvPr>
          <p:cNvPicPr>
            <a:picLocks noChangeAspect="1"/>
          </p:cNvPicPr>
          <p:nvPr/>
        </p:nvPicPr>
        <p:blipFill>
          <a:blip r:embed="rId2"/>
          <a:stretch>
            <a:fillRect/>
          </a:stretch>
        </p:blipFill>
        <p:spPr>
          <a:xfrm>
            <a:off x="1828800" y="35960"/>
            <a:ext cx="4191000" cy="1776843"/>
          </a:xfrm>
          <a:prstGeom prst="rect">
            <a:avLst/>
          </a:prstGeom>
        </p:spPr>
      </p:pic>
      <p:pic>
        <p:nvPicPr>
          <p:cNvPr id="5" name="Obrázek 4">
            <a:extLst>
              <a:ext uri="{FF2B5EF4-FFF2-40B4-BE49-F238E27FC236}">
                <a16:creationId xmlns:a16="http://schemas.microsoft.com/office/drawing/2014/main" id="{0C346E43-8275-4AF2-861B-CB7BAA41E986}"/>
              </a:ext>
            </a:extLst>
          </p:cNvPr>
          <p:cNvPicPr>
            <a:picLocks noChangeAspect="1"/>
          </p:cNvPicPr>
          <p:nvPr/>
        </p:nvPicPr>
        <p:blipFill>
          <a:blip r:embed="rId3"/>
          <a:stretch>
            <a:fillRect/>
          </a:stretch>
        </p:blipFill>
        <p:spPr>
          <a:xfrm>
            <a:off x="381000" y="2007292"/>
            <a:ext cx="5791200" cy="4698308"/>
          </a:xfrm>
          <a:prstGeom prst="rect">
            <a:avLst/>
          </a:prstGeom>
        </p:spPr>
      </p:pic>
      <p:pic>
        <p:nvPicPr>
          <p:cNvPr id="8" name="Picture 2" descr="Zinc Sulfide (activated) : United Nuclear , Scientific ...">
            <a:extLst>
              <a:ext uri="{FF2B5EF4-FFF2-40B4-BE49-F238E27FC236}">
                <a16:creationId xmlns:a16="http://schemas.microsoft.com/office/drawing/2014/main" id="{42861361-49F6-46B6-9248-D4C86B9C8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238751"/>
            <a:ext cx="2059161" cy="2305031"/>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253B6319-2EF9-4923-B07E-5F9BF24D1D6A}"/>
              </a:ext>
            </a:extLst>
          </p:cNvPr>
          <p:cNvPicPr>
            <a:picLocks noChangeAspect="1"/>
          </p:cNvPicPr>
          <p:nvPr/>
        </p:nvPicPr>
        <p:blipFill>
          <a:blip r:embed="rId5"/>
          <a:stretch>
            <a:fillRect/>
          </a:stretch>
        </p:blipFill>
        <p:spPr>
          <a:xfrm>
            <a:off x="6573749" y="533400"/>
            <a:ext cx="2059160" cy="3169910"/>
          </a:xfrm>
          <a:prstGeom prst="rect">
            <a:avLst/>
          </a:prstGeom>
        </p:spPr>
      </p:pic>
    </p:spTree>
    <p:extLst>
      <p:ext uri="{BB962C8B-B14F-4D97-AF65-F5344CB8AC3E}">
        <p14:creationId xmlns:p14="http://schemas.microsoft.com/office/powerpoint/2010/main" val="29173873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52400"/>
            <a:ext cx="8763000" cy="3785652"/>
          </a:xfrm>
          <a:prstGeom prst="rect">
            <a:avLst/>
          </a:prstGeom>
        </p:spPr>
        <p:txBody>
          <a:bodyPr wrap="square">
            <a:spAutoFit/>
          </a:bodyPr>
          <a:lstStyle/>
          <a:p>
            <a:pPr algn="just"/>
            <a:r>
              <a:rPr lang="cs-CZ" sz="2000" dirty="0">
                <a:cs typeface="Arial" panose="020B0604020202020204" pitchFamily="34" charset="0"/>
              </a:rPr>
              <a:t>Železo je druhý nejrozšířenější kov a čtvrtý nejrozšířenější prvek. V zemské kůře se vyskytuje pouze ve formě sloučenin, průměrný obsah železa v zemské kůře je 4,2 % hmot. V přírodě se železo vzácně nachází jako ryzí kov, nejdůležitější železné rudy jsou</a:t>
            </a:r>
          </a:p>
          <a:p>
            <a:pPr algn="just"/>
            <a:r>
              <a:rPr lang="cs-CZ" sz="2000" b="1" dirty="0">
                <a:cs typeface="Arial" panose="020B0604020202020204" pitchFamily="34" charset="0"/>
              </a:rPr>
              <a:t>  magnetit</a:t>
            </a:r>
            <a:r>
              <a:rPr lang="cs-CZ" sz="2000" dirty="0">
                <a:cs typeface="Arial" panose="020B0604020202020204" pitchFamily="34" charset="0"/>
              </a:rPr>
              <a:t> (magnetovec) Fe</a:t>
            </a:r>
            <a:r>
              <a:rPr lang="cs-CZ" sz="2000" baseline="-25000" dirty="0">
                <a:cs typeface="Arial" panose="020B0604020202020204" pitchFamily="34" charset="0"/>
              </a:rPr>
              <a:t>3</a:t>
            </a:r>
            <a:r>
              <a:rPr lang="cs-CZ" sz="2000" dirty="0">
                <a:cs typeface="Arial" panose="020B0604020202020204" pitchFamily="34" charset="0"/>
              </a:rPr>
              <a:t>O</a:t>
            </a:r>
            <a:r>
              <a:rPr lang="cs-CZ" sz="2000" baseline="-25000" dirty="0">
                <a:cs typeface="Arial" panose="020B0604020202020204" pitchFamily="34" charset="0"/>
              </a:rPr>
              <a:t>4</a:t>
            </a:r>
            <a:r>
              <a:rPr lang="cs-CZ" sz="2000" dirty="0">
                <a:cs typeface="Arial" panose="020B0604020202020204" pitchFamily="34" charset="0"/>
              </a:rPr>
              <a:t> - obsah železa 72 % </a:t>
            </a:r>
          </a:p>
          <a:p>
            <a:pPr algn="just"/>
            <a:r>
              <a:rPr lang="cs-CZ" sz="2000" b="1" dirty="0">
                <a:cs typeface="Arial" panose="020B0604020202020204" pitchFamily="34" charset="0"/>
              </a:rPr>
              <a:t>  hematit</a:t>
            </a:r>
            <a:r>
              <a:rPr lang="cs-CZ" sz="2000" dirty="0">
                <a:cs typeface="Arial" panose="020B0604020202020204" pitchFamily="34" charset="0"/>
              </a:rPr>
              <a:t> (krevel) Fe</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 - 70 % </a:t>
            </a:r>
            <a:r>
              <a:rPr lang="cs-CZ" sz="2000" dirty="0" err="1">
                <a:cs typeface="Arial" panose="020B0604020202020204" pitchFamily="34" charset="0"/>
              </a:rPr>
              <a:t>Fe</a:t>
            </a:r>
            <a:endParaRPr lang="cs-CZ" sz="2000" dirty="0">
              <a:cs typeface="Arial" panose="020B0604020202020204" pitchFamily="34" charset="0"/>
            </a:endParaRPr>
          </a:p>
          <a:p>
            <a:pPr algn="just"/>
            <a:r>
              <a:rPr lang="cs-CZ" sz="2000" b="1" dirty="0">
                <a:cs typeface="Arial" panose="020B0604020202020204" pitchFamily="34" charset="0"/>
              </a:rPr>
              <a:t>  goethit</a:t>
            </a:r>
            <a:r>
              <a:rPr lang="cs-CZ" sz="2000" dirty="0">
                <a:cs typeface="Arial" panose="020B0604020202020204" pitchFamily="34" charset="0"/>
              </a:rPr>
              <a:t> </a:t>
            </a:r>
            <a:r>
              <a:rPr lang="cs-CZ" sz="2000" dirty="0" err="1">
                <a:cs typeface="Arial" panose="020B0604020202020204" pitchFamily="34" charset="0"/>
              </a:rPr>
              <a:t>FeO</a:t>
            </a:r>
            <a:r>
              <a:rPr lang="cs-CZ" sz="2000" dirty="0">
                <a:cs typeface="Arial" panose="020B0604020202020204" pitchFamily="34" charset="0"/>
              </a:rPr>
              <a:t>(OH) - 63 % </a:t>
            </a:r>
            <a:r>
              <a:rPr lang="cs-CZ" sz="2000" dirty="0" err="1">
                <a:cs typeface="Arial" panose="020B0604020202020204" pitchFamily="34" charset="0"/>
              </a:rPr>
              <a:t>Fe</a:t>
            </a:r>
            <a:endParaRPr lang="cs-CZ" sz="2000" dirty="0">
              <a:cs typeface="Arial" panose="020B0604020202020204" pitchFamily="34" charset="0"/>
            </a:endParaRPr>
          </a:p>
          <a:p>
            <a:pPr algn="just"/>
            <a:r>
              <a:rPr lang="cs-CZ" sz="2000" b="1" dirty="0">
                <a:cs typeface="Arial" panose="020B0604020202020204" pitchFamily="34" charset="0"/>
              </a:rPr>
              <a:t>  pyrhotin</a:t>
            </a:r>
            <a:r>
              <a:rPr lang="cs-CZ" sz="2000" dirty="0">
                <a:cs typeface="Arial" panose="020B0604020202020204" pitchFamily="34" charset="0"/>
              </a:rPr>
              <a:t> </a:t>
            </a:r>
            <a:r>
              <a:rPr lang="cs-CZ" sz="2000" dirty="0" err="1">
                <a:cs typeface="Arial" panose="020B0604020202020204" pitchFamily="34" charset="0"/>
              </a:rPr>
              <a:t>FeS</a:t>
            </a:r>
            <a:r>
              <a:rPr lang="cs-CZ" sz="2000" dirty="0">
                <a:cs typeface="Arial" panose="020B0604020202020204" pitchFamily="34" charset="0"/>
              </a:rPr>
              <a:t> - 63 % </a:t>
            </a:r>
            <a:r>
              <a:rPr lang="cs-CZ" sz="2000" dirty="0" err="1">
                <a:cs typeface="Arial" panose="020B0604020202020204" pitchFamily="34" charset="0"/>
              </a:rPr>
              <a:t>Fe</a:t>
            </a:r>
            <a:endParaRPr lang="cs-CZ" sz="2000" dirty="0">
              <a:cs typeface="Arial" panose="020B0604020202020204" pitchFamily="34" charset="0"/>
            </a:endParaRPr>
          </a:p>
          <a:p>
            <a:pPr algn="just"/>
            <a:r>
              <a:rPr lang="cs-CZ" sz="2000" b="1" dirty="0">
                <a:cs typeface="Arial" panose="020B0604020202020204" pitchFamily="34" charset="0"/>
              </a:rPr>
              <a:t>  limonit</a:t>
            </a:r>
            <a:r>
              <a:rPr lang="cs-CZ" sz="2000" dirty="0">
                <a:cs typeface="Arial" panose="020B0604020202020204" pitchFamily="34" charset="0"/>
              </a:rPr>
              <a:t> (hnědel) Fe</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O - 52 až 62 % </a:t>
            </a:r>
            <a:r>
              <a:rPr lang="cs-CZ" sz="2000" dirty="0" err="1">
                <a:cs typeface="Arial" panose="020B0604020202020204" pitchFamily="34" charset="0"/>
              </a:rPr>
              <a:t>Fe</a:t>
            </a:r>
            <a:endParaRPr lang="cs-CZ" sz="2000" dirty="0">
              <a:cs typeface="Arial" panose="020B0604020202020204" pitchFamily="34" charset="0"/>
            </a:endParaRPr>
          </a:p>
          <a:p>
            <a:pPr algn="just"/>
            <a:r>
              <a:rPr lang="cs-CZ" sz="2000" b="1" dirty="0">
                <a:cs typeface="Arial" panose="020B0604020202020204" pitchFamily="34" charset="0"/>
              </a:rPr>
              <a:t>  </a:t>
            </a:r>
            <a:r>
              <a:rPr lang="cs-CZ" sz="2000" b="1" dirty="0" err="1">
                <a:cs typeface="Arial" panose="020B0604020202020204" pitchFamily="34" charset="0"/>
              </a:rPr>
              <a:t>favalit</a:t>
            </a:r>
            <a:r>
              <a:rPr lang="cs-CZ" sz="2000" dirty="0">
                <a:cs typeface="Arial" panose="020B0604020202020204" pitchFamily="34" charset="0"/>
              </a:rPr>
              <a:t> Fe</a:t>
            </a:r>
            <a:r>
              <a:rPr lang="cs-CZ" sz="2000" baseline="-25000" dirty="0">
                <a:cs typeface="Arial" panose="020B0604020202020204" pitchFamily="34" charset="0"/>
              </a:rPr>
              <a:t>2</a:t>
            </a:r>
            <a:r>
              <a:rPr lang="cs-CZ" sz="2000" dirty="0">
                <a:cs typeface="Arial" panose="020B0604020202020204" pitchFamily="34" charset="0"/>
              </a:rPr>
              <a:t>SiO</a:t>
            </a:r>
            <a:r>
              <a:rPr lang="cs-CZ" sz="2000" baseline="-25000" dirty="0">
                <a:cs typeface="Arial" panose="020B0604020202020204" pitchFamily="34" charset="0"/>
              </a:rPr>
              <a:t>4</a:t>
            </a:r>
            <a:r>
              <a:rPr lang="cs-CZ" sz="2000" dirty="0">
                <a:cs typeface="Arial" panose="020B0604020202020204" pitchFamily="34" charset="0"/>
              </a:rPr>
              <a:t> - 55 % </a:t>
            </a:r>
            <a:r>
              <a:rPr lang="cs-CZ" sz="2000" dirty="0" err="1">
                <a:cs typeface="Arial" panose="020B0604020202020204" pitchFamily="34" charset="0"/>
              </a:rPr>
              <a:t>Fe</a:t>
            </a:r>
            <a:endParaRPr lang="cs-CZ" sz="2000" dirty="0">
              <a:cs typeface="Arial" panose="020B0604020202020204" pitchFamily="34" charset="0"/>
            </a:endParaRPr>
          </a:p>
          <a:p>
            <a:pPr algn="just"/>
            <a:r>
              <a:rPr lang="cs-CZ" sz="2000" b="1" dirty="0">
                <a:cs typeface="Arial" panose="020B0604020202020204" pitchFamily="34" charset="0"/>
              </a:rPr>
              <a:t>  siderit</a:t>
            </a:r>
            <a:r>
              <a:rPr lang="cs-CZ" sz="2000" dirty="0">
                <a:cs typeface="Arial" panose="020B0604020202020204" pitchFamily="34" charset="0"/>
              </a:rPr>
              <a:t> (ocelek) FeCO</a:t>
            </a:r>
            <a:r>
              <a:rPr lang="cs-CZ" sz="2000" baseline="-25000" dirty="0">
                <a:cs typeface="Arial" panose="020B0604020202020204" pitchFamily="34" charset="0"/>
              </a:rPr>
              <a:t>3</a:t>
            </a:r>
            <a:r>
              <a:rPr lang="cs-CZ" sz="2000" dirty="0">
                <a:cs typeface="Arial" panose="020B0604020202020204" pitchFamily="34" charset="0"/>
              </a:rPr>
              <a:t> - 48 % </a:t>
            </a:r>
            <a:r>
              <a:rPr lang="cs-CZ" sz="2000" dirty="0" err="1">
                <a:cs typeface="Arial" panose="020B0604020202020204" pitchFamily="34" charset="0"/>
              </a:rPr>
              <a:t>Fe</a:t>
            </a:r>
            <a:endParaRPr lang="cs-CZ" sz="2000" dirty="0">
              <a:cs typeface="Arial" panose="020B0604020202020204" pitchFamily="34" charset="0"/>
            </a:endParaRPr>
          </a:p>
          <a:p>
            <a:pPr algn="just"/>
            <a:r>
              <a:rPr lang="cs-CZ" sz="2000" b="1" dirty="0">
                <a:cs typeface="Arial" panose="020B0604020202020204" pitchFamily="34" charset="0"/>
              </a:rPr>
              <a:t>  pyrit</a:t>
            </a:r>
            <a:r>
              <a:rPr lang="cs-CZ" sz="2000" dirty="0">
                <a:cs typeface="Arial" panose="020B0604020202020204" pitchFamily="34" charset="0"/>
              </a:rPr>
              <a:t> (</a:t>
            </a:r>
            <a:r>
              <a:rPr lang="cs-CZ" sz="2000" dirty="0" err="1">
                <a:cs typeface="Arial" panose="020B0604020202020204" pitchFamily="34" charset="0"/>
              </a:rPr>
              <a:t>markasit</a:t>
            </a:r>
            <a:r>
              <a:rPr lang="cs-CZ" sz="2000" dirty="0">
                <a:cs typeface="Arial" panose="020B0604020202020204" pitchFamily="34" charset="0"/>
              </a:rPr>
              <a:t>) FeS</a:t>
            </a:r>
            <a:r>
              <a:rPr lang="cs-CZ" sz="2000" baseline="-25000" dirty="0">
                <a:cs typeface="Arial" panose="020B0604020202020204" pitchFamily="34" charset="0"/>
              </a:rPr>
              <a:t>2</a:t>
            </a:r>
            <a:r>
              <a:rPr lang="cs-CZ" sz="2000" dirty="0">
                <a:cs typeface="Arial" panose="020B0604020202020204" pitchFamily="34" charset="0"/>
              </a:rPr>
              <a:t> - 46 % </a:t>
            </a:r>
            <a:r>
              <a:rPr lang="cs-CZ" sz="2000" dirty="0" err="1">
                <a:cs typeface="Arial" panose="020B0604020202020204" pitchFamily="34" charset="0"/>
              </a:rPr>
              <a:t>Fe</a:t>
            </a:r>
            <a:endParaRPr lang="cs-CZ" sz="2000" dirty="0">
              <a:cs typeface="Arial" panose="020B0604020202020204" pitchFamily="34" charset="0"/>
            </a:endParaRPr>
          </a:p>
        </p:txBody>
      </p:sp>
      <p:pic>
        <p:nvPicPr>
          <p:cNvPr id="3074" name="Picture 2" descr="Magnetite - Wikipedia">
            <a:extLst>
              <a:ext uri="{FF2B5EF4-FFF2-40B4-BE49-F238E27FC236}">
                <a16:creationId xmlns:a16="http://schemas.microsoft.com/office/drawing/2014/main" id="{116356EB-87CF-40AA-AE2A-4E19AE037E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01" y="4459690"/>
            <a:ext cx="1390841" cy="141922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C2ED656F-EE4F-470B-B05D-25785AEF0F41}"/>
              </a:ext>
            </a:extLst>
          </p:cNvPr>
          <p:cNvPicPr>
            <a:picLocks noChangeAspect="1"/>
          </p:cNvPicPr>
          <p:nvPr/>
        </p:nvPicPr>
        <p:blipFill>
          <a:blip r:embed="rId3"/>
          <a:stretch>
            <a:fillRect/>
          </a:stretch>
        </p:blipFill>
        <p:spPr>
          <a:xfrm>
            <a:off x="3630728" y="4528008"/>
            <a:ext cx="1557299" cy="1354173"/>
          </a:xfrm>
          <a:prstGeom prst="rect">
            <a:avLst/>
          </a:prstGeom>
        </p:spPr>
      </p:pic>
      <p:pic>
        <p:nvPicPr>
          <p:cNvPr id="3080" name="Picture 8" descr="Specimen Of Limonite Rock Photograph by Adam Hart-davis ...">
            <a:extLst>
              <a:ext uri="{FF2B5EF4-FFF2-40B4-BE49-F238E27FC236}">
                <a16:creationId xmlns:a16="http://schemas.microsoft.com/office/drawing/2014/main" id="{41C44AA5-E45E-4C6A-A911-9E1F570B2D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478" y="4515009"/>
            <a:ext cx="2000250" cy="1380173"/>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C36684EE-B052-4F17-82C0-E010F5DECD4A}"/>
              </a:ext>
            </a:extLst>
          </p:cNvPr>
          <p:cNvPicPr>
            <a:picLocks noChangeAspect="1"/>
          </p:cNvPicPr>
          <p:nvPr/>
        </p:nvPicPr>
        <p:blipFill>
          <a:blip r:embed="rId5"/>
          <a:stretch>
            <a:fillRect/>
          </a:stretch>
        </p:blipFill>
        <p:spPr>
          <a:xfrm>
            <a:off x="7161522" y="4779159"/>
            <a:ext cx="1901240" cy="1242477"/>
          </a:xfrm>
          <a:prstGeom prst="rect">
            <a:avLst/>
          </a:prstGeom>
        </p:spPr>
      </p:pic>
      <p:pic>
        <p:nvPicPr>
          <p:cNvPr id="8" name="Obrázek 7">
            <a:extLst>
              <a:ext uri="{FF2B5EF4-FFF2-40B4-BE49-F238E27FC236}">
                <a16:creationId xmlns:a16="http://schemas.microsoft.com/office/drawing/2014/main" id="{391BF7AD-8252-475B-BF3F-6253F5D6E20D}"/>
              </a:ext>
            </a:extLst>
          </p:cNvPr>
          <p:cNvPicPr>
            <a:picLocks noChangeAspect="1"/>
          </p:cNvPicPr>
          <p:nvPr/>
        </p:nvPicPr>
        <p:blipFill>
          <a:blip r:embed="rId6"/>
          <a:stretch>
            <a:fillRect/>
          </a:stretch>
        </p:blipFill>
        <p:spPr>
          <a:xfrm>
            <a:off x="5275570" y="3379521"/>
            <a:ext cx="1557299" cy="1236678"/>
          </a:xfrm>
          <a:prstGeom prst="rect">
            <a:avLst/>
          </a:prstGeom>
        </p:spPr>
      </p:pic>
      <p:sp>
        <p:nvSpPr>
          <p:cNvPr id="14" name="TextovéPole 13">
            <a:extLst>
              <a:ext uri="{FF2B5EF4-FFF2-40B4-BE49-F238E27FC236}">
                <a16:creationId xmlns:a16="http://schemas.microsoft.com/office/drawing/2014/main" id="{B2F06278-E3B8-4F39-8573-0E323DFB80DA}"/>
              </a:ext>
            </a:extLst>
          </p:cNvPr>
          <p:cNvSpPr txBox="1"/>
          <p:nvPr/>
        </p:nvSpPr>
        <p:spPr>
          <a:xfrm>
            <a:off x="168101" y="6042184"/>
            <a:ext cx="1203499"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magnetit</a:t>
            </a:r>
            <a:endParaRPr lang="cs-CZ" sz="1600" dirty="0"/>
          </a:p>
        </p:txBody>
      </p:sp>
      <p:sp>
        <p:nvSpPr>
          <p:cNvPr id="16" name="TextovéPole 15">
            <a:extLst>
              <a:ext uri="{FF2B5EF4-FFF2-40B4-BE49-F238E27FC236}">
                <a16:creationId xmlns:a16="http://schemas.microsoft.com/office/drawing/2014/main" id="{DCD93D30-44D7-4C47-A21C-AF25B9B2821A}"/>
              </a:ext>
            </a:extLst>
          </p:cNvPr>
          <p:cNvSpPr txBox="1"/>
          <p:nvPr/>
        </p:nvSpPr>
        <p:spPr>
          <a:xfrm>
            <a:off x="7620000" y="6121032"/>
            <a:ext cx="1203499"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hematit </a:t>
            </a:r>
            <a:endParaRPr lang="cs-CZ" sz="1600" dirty="0"/>
          </a:p>
        </p:txBody>
      </p:sp>
      <p:sp>
        <p:nvSpPr>
          <p:cNvPr id="18" name="TextovéPole 17">
            <a:extLst>
              <a:ext uri="{FF2B5EF4-FFF2-40B4-BE49-F238E27FC236}">
                <a16:creationId xmlns:a16="http://schemas.microsoft.com/office/drawing/2014/main" id="{B3D577D3-D39E-41C9-B6AF-49FDB9590117}"/>
              </a:ext>
            </a:extLst>
          </p:cNvPr>
          <p:cNvSpPr txBox="1"/>
          <p:nvPr/>
        </p:nvSpPr>
        <p:spPr>
          <a:xfrm>
            <a:off x="2198387" y="5964031"/>
            <a:ext cx="1139764"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limonit </a:t>
            </a:r>
            <a:endParaRPr lang="cs-CZ" sz="1600" dirty="0"/>
          </a:p>
        </p:txBody>
      </p:sp>
      <p:sp>
        <p:nvSpPr>
          <p:cNvPr id="20" name="TextovéPole 19">
            <a:extLst>
              <a:ext uri="{FF2B5EF4-FFF2-40B4-BE49-F238E27FC236}">
                <a16:creationId xmlns:a16="http://schemas.microsoft.com/office/drawing/2014/main" id="{33C92BCB-5351-4299-976C-F0AF7ED3B7D0}"/>
              </a:ext>
            </a:extLst>
          </p:cNvPr>
          <p:cNvSpPr txBox="1"/>
          <p:nvPr/>
        </p:nvSpPr>
        <p:spPr>
          <a:xfrm>
            <a:off x="5733921" y="6133308"/>
            <a:ext cx="990600"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siderit</a:t>
            </a:r>
            <a:endParaRPr lang="cs-CZ" sz="1600" dirty="0"/>
          </a:p>
        </p:txBody>
      </p:sp>
      <p:sp>
        <p:nvSpPr>
          <p:cNvPr id="22" name="TextovéPole 21">
            <a:extLst>
              <a:ext uri="{FF2B5EF4-FFF2-40B4-BE49-F238E27FC236}">
                <a16:creationId xmlns:a16="http://schemas.microsoft.com/office/drawing/2014/main" id="{7478A40F-7961-4BD5-B703-5745A9706C5C}"/>
              </a:ext>
            </a:extLst>
          </p:cNvPr>
          <p:cNvSpPr txBox="1"/>
          <p:nvPr/>
        </p:nvSpPr>
        <p:spPr>
          <a:xfrm>
            <a:off x="4000242" y="5951755"/>
            <a:ext cx="838200"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pyrit</a:t>
            </a:r>
            <a:endParaRPr lang="cs-CZ" sz="1600" dirty="0"/>
          </a:p>
        </p:txBody>
      </p:sp>
      <p:pic>
        <p:nvPicPr>
          <p:cNvPr id="17" name="Obrázek 16">
            <a:extLst>
              <a:ext uri="{FF2B5EF4-FFF2-40B4-BE49-F238E27FC236}">
                <a16:creationId xmlns:a16="http://schemas.microsoft.com/office/drawing/2014/main" id="{DCD1B9F3-7D27-4C73-A3C5-AE84FD409E63}"/>
              </a:ext>
            </a:extLst>
          </p:cNvPr>
          <p:cNvPicPr>
            <a:picLocks noChangeAspect="1"/>
          </p:cNvPicPr>
          <p:nvPr/>
        </p:nvPicPr>
        <p:blipFill>
          <a:blip r:embed="rId7"/>
          <a:stretch>
            <a:fillRect/>
          </a:stretch>
        </p:blipFill>
        <p:spPr>
          <a:xfrm>
            <a:off x="7128499" y="3357517"/>
            <a:ext cx="1871663" cy="1188318"/>
          </a:xfrm>
          <a:prstGeom prst="rect">
            <a:avLst/>
          </a:prstGeom>
        </p:spPr>
      </p:pic>
      <p:pic>
        <p:nvPicPr>
          <p:cNvPr id="21" name="Obrázek 20">
            <a:extLst>
              <a:ext uri="{FF2B5EF4-FFF2-40B4-BE49-F238E27FC236}">
                <a16:creationId xmlns:a16="http://schemas.microsoft.com/office/drawing/2014/main" id="{986C1583-F85A-4CCA-859A-57B35D5CB0C0}"/>
              </a:ext>
            </a:extLst>
          </p:cNvPr>
          <p:cNvPicPr>
            <a:picLocks noChangeAspect="1"/>
          </p:cNvPicPr>
          <p:nvPr/>
        </p:nvPicPr>
        <p:blipFill>
          <a:blip r:embed="rId8"/>
          <a:stretch>
            <a:fillRect/>
          </a:stretch>
        </p:blipFill>
        <p:spPr>
          <a:xfrm>
            <a:off x="5275355" y="4774684"/>
            <a:ext cx="1628693" cy="1246952"/>
          </a:xfrm>
          <a:prstGeom prst="rect">
            <a:avLst/>
          </a:prstGeom>
        </p:spPr>
      </p:pic>
    </p:spTree>
    <p:extLst>
      <p:ext uri="{BB962C8B-B14F-4D97-AF65-F5344CB8AC3E}">
        <p14:creationId xmlns:p14="http://schemas.microsoft.com/office/powerpoint/2010/main" val="17542163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2614" y="5148639"/>
            <a:ext cx="8839200" cy="1600438"/>
          </a:xfrm>
          <a:prstGeom prst="rect">
            <a:avLst/>
          </a:prstGeom>
        </p:spPr>
        <p:txBody>
          <a:bodyPr wrap="square">
            <a:spAutoFit/>
          </a:bodyPr>
          <a:lstStyle/>
          <a:p>
            <a:pPr algn="just"/>
            <a:r>
              <a:rPr lang="cs-CZ" dirty="0">
                <a:cs typeface="Arial" panose="020B0604020202020204" pitchFamily="34" charset="0"/>
              </a:rPr>
              <a:t>Surové železo (</a:t>
            </a:r>
            <a:r>
              <a:rPr lang="cs-CZ" u="sng" dirty="0">
                <a:cs typeface="Arial" panose="020B0604020202020204" pitchFamily="34" charset="0"/>
              </a:rPr>
              <a:t>litina</a:t>
            </a:r>
            <a:r>
              <a:rPr lang="cs-CZ" dirty="0">
                <a:cs typeface="Arial" panose="020B0604020202020204" pitchFamily="34" charset="0"/>
              </a:rPr>
              <a:t>) se poté dále zpracovává na </a:t>
            </a:r>
            <a:r>
              <a:rPr lang="cs-CZ" u="sng" dirty="0">
                <a:cs typeface="Arial" panose="020B0604020202020204" pitchFamily="34" charset="0"/>
              </a:rPr>
              <a:t>ocel</a:t>
            </a:r>
            <a:r>
              <a:rPr lang="cs-CZ" dirty="0">
                <a:cs typeface="Arial" panose="020B0604020202020204" pitchFamily="34" charset="0"/>
              </a:rPr>
              <a:t> v elektrických pecích, konvertorech nebo Martinských pecích.</a:t>
            </a:r>
          </a:p>
          <a:p>
            <a:pPr algn="just"/>
            <a:endParaRPr lang="cs-CZ" sz="800" dirty="0">
              <a:cs typeface="Arial" panose="020B0604020202020204" pitchFamily="34" charset="0"/>
            </a:endParaRPr>
          </a:p>
          <a:p>
            <a:pPr algn="just"/>
            <a:r>
              <a:rPr lang="cs-CZ" dirty="0">
                <a:cs typeface="Arial" panose="020B0604020202020204" pitchFamily="34" charset="0"/>
              </a:rPr>
              <a:t>Čisté železo nemá větší praktický význam x technické železo (slitina železa s uhlíkem, fosforem, křemíkem a dalšími prvky) je nejdůležitějším konstrukčním materiálem a technickým kovem vůbec.</a:t>
            </a:r>
          </a:p>
        </p:txBody>
      </p:sp>
      <p:pic>
        <p:nvPicPr>
          <p:cNvPr id="3" name="Obrázek 2">
            <a:extLst>
              <a:ext uri="{FF2B5EF4-FFF2-40B4-BE49-F238E27FC236}">
                <a16:creationId xmlns:a16="http://schemas.microsoft.com/office/drawing/2014/main" id="{2D84D658-345E-41E1-AD43-4D34D4416D49}"/>
              </a:ext>
            </a:extLst>
          </p:cNvPr>
          <p:cNvPicPr>
            <a:picLocks noChangeAspect="1"/>
          </p:cNvPicPr>
          <p:nvPr/>
        </p:nvPicPr>
        <p:blipFill>
          <a:blip r:embed="rId2"/>
          <a:stretch>
            <a:fillRect/>
          </a:stretch>
        </p:blipFill>
        <p:spPr>
          <a:xfrm>
            <a:off x="5909002" y="359312"/>
            <a:ext cx="3042812" cy="4530194"/>
          </a:xfrm>
          <a:prstGeom prst="rect">
            <a:avLst/>
          </a:prstGeom>
        </p:spPr>
      </p:pic>
      <p:sp>
        <p:nvSpPr>
          <p:cNvPr id="5" name="TextovéPole 4">
            <a:extLst>
              <a:ext uri="{FF2B5EF4-FFF2-40B4-BE49-F238E27FC236}">
                <a16:creationId xmlns:a16="http://schemas.microsoft.com/office/drawing/2014/main" id="{ED5B1006-C0FC-441B-9A68-E36677C53283}"/>
              </a:ext>
            </a:extLst>
          </p:cNvPr>
          <p:cNvSpPr txBox="1"/>
          <p:nvPr/>
        </p:nvSpPr>
        <p:spPr>
          <a:xfrm>
            <a:off x="112614" y="347325"/>
            <a:ext cx="5562599" cy="4801314"/>
          </a:xfrm>
          <a:prstGeom prst="rect">
            <a:avLst/>
          </a:prstGeom>
          <a:noFill/>
        </p:spPr>
        <p:txBody>
          <a:bodyPr wrap="square">
            <a:spAutoFit/>
          </a:bodyPr>
          <a:lstStyle/>
          <a:p>
            <a:pPr algn="just"/>
            <a:r>
              <a:rPr lang="cs-CZ" sz="1800" dirty="0">
                <a:cs typeface="Arial" panose="020B0604020202020204" pitchFamily="34" charset="0"/>
              </a:rPr>
              <a:t>Výroba surového železa se provádí redukcí železných ve vysoké peci. Ve vysoké peci probíhá při teplotách 400-1000°C nepřímá redukce železné rudy oxidem uhelnatým. Průběh nepřímé redukce železné rudy ve vysoké peci popisují rovnice:</a:t>
            </a:r>
          </a:p>
          <a:p>
            <a:pPr algn="ctr"/>
            <a:r>
              <a:rPr lang="cs-CZ" sz="1800" dirty="0">
                <a:cs typeface="Arial" panose="020B0604020202020204" pitchFamily="34" charset="0"/>
              </a:rPr>
              <a:t>3Fe</a:t>
            </a:r>
            <a:r>
              <a:rPr lang="cs-CZ" sz="1800" baseline="-25000" dirty="0">
                <a:cs typeface="Arial" panose="020B0604020202020204" pitchFamily="34" charset="0"/>
              </a:rPr>
              <a:t>2</a:t>
            </a:r>
            <a:r>
              <a:rPr lang="cs-CZ" sz="1800" dirty="0">
                <a:cs typeface="Arial" panose="020B0604020202020204" pitchFamily="34" charset="0"/>
              </a:rPr>
              <a:t>O</a:t>
            </a:r>
            <a:r>
              <a:rPr lang="cs-CZ" sz="1800" baseline="-25000" dirty="0">
                <a:cs typeface="Arial" panose="020B0604020202020204" pitchFamily="34" charset="0"/>
              </a:rPr>
              <a:t>3</a:t>
            </a:r>
            <a:r>
              <a:rPr lang="cs-CZ" sz="1800" dirty="0">
                <a:cs typeface="Arial" panose="020B0604020202020204" pitchFamily="34" charset="0"/>
              </a:rPr>
              <a:t> + CO → 2Fe</a:t>
            </a:r>
            <a:r>
              <a:rPr lang="cs-CZ" sz="1800" baseline="-25000" dirty="0">
                <a:cs typeface="Arial" panose="020B0604020202020204" pitchFamily="34" charset="0"/>
              </a:rPr>
              <a:t>3</a:t>
            </a:r>
            <a:r>
              <a:rPr lang="cs-CZ" sz="1800" dirty="0">
                <a:cs typeface="Arial" panose="020B0604020202020204" pitchFamily="34" charset="0"/>
              </a:rPr>
              <a:t>O</a:t>
            </a:r>
            <a:r>
              <a:rPr lang="cs-CZ" sz="1800" baseline="-25000" dirty="0">
                <a:cs typeface="Arial" panose="020B0604020202020204" pitchFamily="34" charset="0"/>
              </a:rPr>
              <a:t>4</a:t>
            </a:r>
            <a:r>
              <a:rPr lang="cs-CZ" sz="1800" dirty="0">
                <a:cs typeface="Arial" panose="020B0604020202020204" pitchFamily="34" charset="0"/>
              </a:rPr>
              <a:t> + CO</a:t>
            </a:r>
            <a:r>
              <a:rPr lang="cs-CZ" sz="1800" baseline="-25000" dirty="0">
                <a:cs typeface="Arial" panose="020B0604020202020204" pitchFamily="34" charset="0"/>
              </a:rPr>
              <a:t>2</a:t>
            </a:r>
            <a:br>
              <a:rPr lang="cs-CZ" sz="1800" dirty="0">
                <a:cs typeface="Arial" panose="020B0604020202020204" pitchFamily="34" charset="0"/>
              </a:rPr>
            </a:br>
            <a:r>
              <a:rPr lang="cs-CZ" sz="1800" dirty="0">
                <a:cs typeface="Arial" panose="020B0604020202020204" pitchFamily="34" charset="0"/>
              </a:rPr>
              <a:t>Fe</a:t>
            </a:r>
            <a:r>
              <a:rPr lang="cs-CZ" sz="1800" baseline="-25000" dirty="0">
                <a:cs typeface="Arial" panose="020B0604020202020204" pitchFamily="34" charset="0"/>
              </a:rPr>
              <a:t>3</a:t>
            </a:r>
            <a:r>
              <a:rPr lang="cs-CZ" sz="1800" dirty="0">
                <a:cs typeface="Arial" panose="020B0604020202020204" pitchFamily="34" charset="0"/>
              </a:rPr>
              <a:t>O</a:t>
            </a:r>
            <a:r>
              <a:rPr lang="cs-CZ" sz="1800" baseline="-25000" dirty="0">
                <a:cs typeface="Arial" panose="020B0604020202020204" pitchFamily="34" charset="0"/>
              </a:rPr>
              <a:t>4</a:t>
            </a:r>
            <a:r>
              <a:rPr lang="cs-CZ" sz="1800" dirty="0">
                <a:cs typeface="Arial" panose="020B0604020202020204" pitchFamily="34" charset="0"/>
              </a:rPr>
              <a:t> + CO → 3FeO + CO</a:t>
            </a:r>
            <a:r>
              <a:rPr lang="cs-CZ" sz="1800" baseline="-25000" dirty="0">
                <a:cs typeface="Arial" panose="020B0604020202020204" pitchFamily="34" charset="0"/>
              </a:rPr>
              <a:t>2</a:t>
            </a:r>
            <a:br>
              <a:rPr lang="cs-CZ" sz="1800" dirty="0">
                <a:cs typeface="Arial" panose="020B0604020202020204" pitchFamily="34" charset="0"/>
              </a:rPr>
            </a:br>
            <a:r>
              <a:rPr lang="cs-CZ" sz="1800" dirty="0">
                <a:cs typeface="Arial" panose="020B0604020202020204" pitchFamily="34" charset="0"/>
              </a:rPr>
              <a:t>Fe</a:t>
            </a:r>
            <a:r>
              <a:rPr lang="cs-CZ" sz="1800" baseline="-25000" dirty="0">
                <a:cs typeface="Arial" panose="020B0604020202020204" pitchFamily="34" charset="0"/>
              </a:rPr>
              <a:t>3</a:t>
            </a:r>
            <a:r>
              <a:rPr lang="cs-CZ" sz="1800" dirty="0">
                <a:cs typeface="Arial" panose="020B0604020202020204" pitchFamily="34" charset="0"/>
              </a:rPr>
              <a:t>O</a:t>
            </a:r>
            <a:r>
              <a:rPr lang="cs-CZ" sz="1800" baseline="-25000" dirty="0">
                <a:cs typeface="Arial" panose="020B0604020202020204" pitchFamily="34" charset="0"/>
              </a:rPr>
              <a:t>4</a:t>
            </a:r>
            <a:r>
              <a:rPr lang="cs-CZ" sz="1800" dirty="0">
                <a:cs typeface="Arial" panose="020B0604020202020204" pitchFamily="34" charset="0"/>
              </a:rPr>
              <a:t> + 4CO → 3Fe + 4CO</a:t>
            </a:r>
            <a:r>
              <a:rPr lang="cs-CZ" sz="1800" baseline="-25000" dirty="0">
                <a:cs typeface="Arial" panose="020B0604020202020204" pitchFamily="34" charset="0"/>
              </a:rPr>
              <a:t>2</a:t>
            </a:r>
            <a:br>
              <a:rPr lang="cs-CZ" sz="1800" dirty="0">
                <a:cs typeface="Arial" panose="020B0604020202020204" pitchFamily="34" charset="0"/>
              </a:rPr>
            </a:br>
            <a:r>
              <a:rPr lang="cs-CZ" sz="1800" dirty="0" err="1">
                <a:cs typeface="Arial" panose="020B0604020202020204" pitchFamily="34" charset="0"/>
              </a:rPr>
              <a:t>FeO</a:t>
            </a:r>
            <a:r>
              <a:rPr lang="cs-CZ" sz="1800" dirty="0">
                <a:cs typeface="Arial" panose="020B0604020202020204" pitchFamily="34" charset="0"/>
              </a:rPr>
              <a:t> + CO → </a:t>
            </a:r>
            <a:r>
              <a:rPr lang="cs-CZ" sz="1800" dirty="0" err="1">
                <a:cs typeface="Arial" panose="020B0604020202020204" pitchFamily="34" charset="0"/>
              </a:rPr>
              <a:t>Fe</a:t>
            </a:r>
            <a:r>
              <a:rPr lang="cs-CZ" sz="1800" dirty="0">
                <a:cs typeface="Arial" panose="020B0604020202020204" pitchFamily="34" charset="0"/>
              </a:rPr>
              <a:t> + CO</a:t>
            </a:r>
            <a:r>
              <a:rPr lang="cs-CZ" sz="1800" baseline="-25000" dirty="0">
                <a:cs typeface="Arial" panose="020B0604020202020204" pitchFamily="34" charset="0"/>
              </a:rPr>
              <a:t>2</a:t>
            </a:r>
            <a:br>
              <a:rPr lang="cs-CZ" sz="1800" dirty="0">
                <a:cs typeface="Arial" panose="020B0604020202020204" pitchFamily="34" charset="0"/>
              </a:rPr>
            </a:br>
            <a:endParaRPr lang="cs-CZ" sz="1800" dirty="0">
              <a:cs typeface="Arial" panose="020B0604020202020204" pitchFamily="34" charset="0"/>
            </a:endParaRPr>
          </a:p>
          <a:p>
            <a:pPr algn="just"/>
            <a:r>
              <a:rPr lang="cs-CZ" sz="1800" dirty="0">
                <a:cs typeface="Arial" panose="020B0604020202020204" pitchFamily="34" charset="0"/>
              </a:rPr>
              <a:t>Při teplotách 950-1000 °C probíhá ve vysoké peci přímá redukce železné rudy uhlíkem. Průběh přímé redukce ve vysoké peci zobrazují rovnice:</a:t>
            </a:r>
          </a:p>
          <a:p>
            <a:pPr algn="ctr"/>
            <a:r>
              <a:rPr lang="cs-CZ" sz="1800" dirty="0">
                <a:cs typeface="Arial" panose="020B0604020202020204" pitchFamily="34" charset="0"/>
              </a:rPr>
              <a:t>3Fe</a:t>
            </a:r>
            <a:r>
              <a:rPr lang="cs-CZ" sz="1800" baseline="-25000" dirty="0">
                <a:cs typeface="Arial" panose="020B0604020202020204" pitchFamily="34" charset="0"/>
              </a:rPr>
              <a:t>2</a:t>
            </a:r>
            <a:r>
              <a:rPr lang="cs-CZ" sz="1800" dirty="0">
                <a:cs typeface="Arial" panose="020B0604020202020204" pitchFamily="34" charset="0"/>
              </a:rPr>
              <a:t>O</a:t>
            </a:r>
            <a:r>
              <a:rPr lang="cs-CZ" sz="1800" baseline="-25000" dirty="0">
                <a:cs typeface="Arial" panose="020B0604020202020204" pitchFamily="34" charset="0"/>
              </a:rPr>
              <a:t>3</a:t>
            </a:r>
            <a:r>
              <a:rPr lang="cs-CZ" sz="1800" dirty="0">
                <a:cs typeface="Arial" panose="020B0604020202020204" pitchFamily="34" charset="0"/>
              </a:rPr>
              <a:t> + C → 2Fe</a:t>
            </a:r>
            <a:r>
              <a:rPr lang="cs-CZ" sz="1800" baseline="-25000" dirty="0">
                <a:cs typeface="Arial" panose="020B0604020202020204" pitchFamily="34" charset="0"/>
              </a:rPr>
              <a:t>3</a:t>
            </a:r>
            <a:r>
              <a:rPr lang="cs-CZ" sz="1800" dirty="0">
                <a:cs typeface="Arial" panose="020B0604020202020204" pitchFamily="34" charset="0"/>
              </a:rPr>
              <a:t>O</a:t>
            </a:r>
            <a:r>
              <a:rPr lang="cs-CZ" sz="1800" baseline="-25000" dirty="0">
                <a:cs typeface="Arial" panose="020B0604020202020204" pitchFamily="34" charset="0"/>
              </a:rPr>
              <a:t>4</a:t>
            </a:r>
            <a:r>
              <a:rPr lang="cs-CZ" sz="1800" dirty="0">
                <a:cs typeface="Arial" panose="020B0604020202020204" pitchFamily="34" charset="0"/>
              </a:rPr>
              <a:t> + CO</a:t>
            </a:r>
            <a:br>
              <a:rPr lang="cs-CZ" sz="1800" dirty="0">
                <a:cs typeface="Arial" panose="020B0604020202020204" pitchFamily="34" charset="0"/>
              </a:rPr>
            </a:br>
            <a:r>
              <a:rPr lang="cs-CZ" sz="1800" dirty="0">
                <a:cs typeface="Arial" panose="020B0604020202020204" pitchFamily="34" charset="0"/>
              </a:rPr>
              <a:t>Fe</a:t>
            </a:r>
            <a:r>
              <a:rPr lang="cs-CZ" sz="1800" baseline="-25000" dirty="0">
                <a:cs typeface="Arial" panose="020B0604020202020204" pitchFamily="34" charset="0"/>
              </a:rPr>
              <a:t>3</a:t>
            </a:r>
            <a:r>
              <a:rPr lang="cs-CZ" sz="1800" dirty="0">
                <a:cs typeface="Arial" panose="020B0604020202020204" pitchFamily="34" charset="0"/>
              </a:rPr>
              <a:t>O</a:t>
            </a:r>
            <a:r>
              <a:rPr lang="cs-CZ" sz="1800" baseline="-25000" dirty="0">
                <a:cs typeface="Arial" panose="020B0604020202020204" pitchFamily="34" charset="0"/>
              </a:rPr>
              <a:t>4</a:t>
            </a:r>
            <a:r>
              <a:rPr lang="cs-CZ" sz="1800" dirty="0">
                <a:cs typeface="Arial" panose="020B0604020202020204" pitchFamily="34" charset="0"/>
              </a:rPr>
              <a:t> + C → 3FeO + CO</a:t>
            </a:r>
            <a:br>
              <a:rPr lang="cs-CZ" sz="1800" dirty="0">
                <a:cs typeface="Arial" panose="020B0604020202020204" pitchFamily="34" charset="0"/>
              </a:rPr>
            </a:br>
            <a:r>
              <a:rPr lang="cs-CZ" sz="1800" dirty="0">
                <a:cs typeface="Arial" panose="020B0604020202020204" pitchFamily="34" charset="0"/>
              </a:rPr>
              <a:t>Fe</a:t>
            </a:r>
            <a:r>
              <a:rPr lang="cs-CZ" sz="1800" baseline="-25000" dirty="0">
                <a:cs typeface="Arial" panose="020B0604020202020204" pitchFamily="34" charset="0"/>
              </a:rPr>
              <a:t>3</a:t>
            </a:r>
            <a:r>
              <a:rPr lang="cs-CZ" sz="1800" dirty="0">
                <a:cs typeface="Arial" panose="020B0604020202020204" pitchFamily="34" charset="0"/>
              </a:rPr>
              <a:t>O</a:t>
            </a:r>
            <a:r>
              <a:rPr lang="cs-CZ" sz="1800" baseline="-25000" dirty="0">
                <a:cs typeface="Arial" panose="020B0604020202020204" pitchFamily="34" charset="0"/>
              </a:rPr>
              <a:t>4</a:t>
            </a:r>
            <a:r>
              <a:rPr lang="cs-CZ" sz="1800" dirty="0">
                <a:cs typeface="Arial" panose="020B0604020202020204" pitchFamily="34" charset="0"/>
              </a:rPr>
              <a:t> + 4C → 3Fe + 4CO</a:t>
            </a:r>
            <a:br>
              <a:rPr lang="cs-CZ" sz="1800" dirty="0">
                <a:cs typeface="Arial" panose="020B0604020202020204" pitchFamily="34" charset="0"/>
              </a:rPr>
            </a:br>
            <a:r>
              <a:rPr lang="cs-CZ" sz="1800" dirty="0" err="1">
                <a:cs typeface="Arial" panose="020B0604020202020204" pitchFamily="34" charset="0"/>
              </a:rPr>
              <a:t>FeO</a:t>
            </a:r>
            <a:r>
              <a:rPr lang="cs-CZ" sz="1800" dirty="0">
                <a:cs typeface="Arial" panose="020B0604020202020204" pitchFamily="34" charset="0"/>
              </a:rPr>
              <a:t> + C → </a:t>
            </a:r>
            <a:r>
              <a:rPr lang="cs-CZ" sz="1800" dirty="0" err="1">
                <a:cs typeface="Arial" panose="020B0604020202020204" pitchFamily="34" charset="0"/>
              </a:rPr>
              <a:t>Fe</a:t>
            </a:r>
            <a:r>
              <a:rPr lang="cs-CZ" sz="1800" dirty="0">
                <a:cs typeface="Arial" panose="020B0604020202020204" pitchFamily="34" charset="0"/>
              </a:rPr>
              <a:t> + CO</a:t>
            </a:r>
          </a:p>
        </p:txBody>
      </p:sp>
    </p:spTree>
    <p:extLst>
      <p:ext uri="{BB962C8B-B14F-4D97-AF65-F5344CB8AC3E}">
        <p14:creationId xmlns:p14="http://schemas.microsoft.com/office/powerpoint/2010/main" val="37077573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rja: Pourbaix diagram">
            <a:extLst>
              <a:ext uri="{FF2B5EF4-FFF2-40B4-BE49-F238E27FC236}">
                <a16:creationId xmlns:a16="http://schemas.microsoft.com/office/drawing/2014/main" id="{4CDA9B14-1799-4DDD-BF64-18580D799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418" y="3200400"/>
            <a:ext cx="4866414" cy="33821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L BLOG DE LEO: CORROSIÓN GALVANICA">
            <a:extLst>
              <a:ext uri="{FF2B5EF4-FFF2-40B4-BE49-F238E27FC236}">
                <a16:creationId xmlns:a16="http://schemas.microsoft.com/office/drawing/2014/main" id="{CCE7F96F-436C-4135-B92F-467A89AE04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2210" y="653494"/>
            <a:ext cx="4085622" cy="21449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5B19D75-70AD-44F9-A6AD-6085877C8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657600"/>
            <a:ext cx="3505200" cy="262520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47E2D01-E85C-46A7-8400-457ED9BE24D8}"/>
              </a:ext>
            </a:extLst>
          </p:cNvPr>
          <p:cNvSpPr txBox="1"/>
          <p:nvPr/>
        </p:nvSpPr>
        <p:spPr>
          <a:xfrm>
            <a:off x="166168" y="930963"/>
            <a:ext cx="4390422" cy="2554545"/>
          </a:xfrm>
          <a:prstGeom prst="rect">
            <a:avLst/>
          </a:prstGeom>
          <a:noFill/>
        </p:spPr>
        <p:txBody>
          <a:bodyPr wrap="square">
            <a:spAutoFit/>
          </a:bodyPr>
          <a:lstStyle/>
          <a:p>
            <a:pPr algn="just"/>
            <a:r>
              <a:rPr lang="cs-CZ" sz="2000" b="0" i="0" dirty="0">
                <a:effectLst/>
              </a:rPr>
              <a:t>Koroze je způsobena elektrochemickými procesy. Hlavním činitelem koroze je </a:t>
            </a:r>
            <a:r>
              <a:rPr lang="cs-CZ" sz="2000" b="0" i="0" u="none" strike="noStrike" dirty="0">
                <a:effectLst/>
              </a:rPr>
              <a:t>atmosférický</a:t>
            </a:r>
            <a:r>
              <a:rPr lang="cs-CZ" sz="2000" b="0" i="0" dirty="0">
                <a:effectLst/>
              </a:rPr>
              <a:t> </a:t>
            </a:r>
            <a:r>
              <a:rPr lang="cs-CZ" sz="2000" b="0" i="0" u="none" strike="noStrike" dirty="0">
                <a:effectLst/>
              </a:rPr>
              <a:t>kyslík</a:t>
            </a:r>
            <a:r>
              <a:rPr lang="cs-CZ" sz="2000" b="0" i="0" dirty="0">
                <a:effectLst/>
              </a:rPr>
              <a:t>, resp. hydroxidová skupina (OH), dále </a:t>
            </a:r>
            <a:r>
              <a:rPr lang="cs-CZ" sz="2000" b="0" i="0" u="none" strike="noStrike" dirty="0">
                <a:effectLst/>
              </a:rPr>
              <a:t>anionty</a:t>
            </a:r>
            <a:r>
              <a:rPr lang="cs-CZ" sz="2000" b="0" i="0" dirty="0">
                <a:effectLst/>
              </a:rPr>
              <a:t> vzniklé z </a:t>
            </a:r>
            <a:r>
              <a:rPr lang="cs-CZ" sz="2000" b="0" i="0" u="none" strike="noStrike" dirty="0">
                <a:effectLst/>
              </a:rPr>
              <a:t>kyselin</a:t>
            </a:r>
            <a:r>
              <a:rPr lang="cs-CZ" sz="2000" b="0" i="0" dirty="0">
                <a:effectLst/>
              </a:rPr>
              <a:t> (CO</a:t>
            </a:r>
            <a:r>
              <a:rPr lang="cs-CZ" sz="2000" b="0" i="0" baseline="-25000" dirty="0">
                <a:effectLst/>
              </a:rPr>
              <a:t>3</a:t>
            </a:r>
            <a:r>
              <a:rPr lang="cs-CZ" sz="2000" b="0" i="0" baseline="30000" dirty="0">
                <a:effectLst/>
              </a:rPr>
              <a:t>2−</a:t>
            </a:r>
            <a:r>
              <a:rPr lang="cs-CZ" sz="2000" b="0" i="0" dirty="0">
                <a:effectLst/>
              </a:rPr>
              <a:t>, Cl</a:t>
            </a:r>
            <a:r>
              <a:rPr lang="cs-CZ" sz="2000" b="0" i="0" baseline="30000" dirty="0">
                <a:effectLst/>
              </a:rPr>
              <a:t>−</a:t>
            </a:r>
            <a:r>
              <a:rPr lang="cs-CZ" sz="2000" b="0" i="0" dirty="0">
                <a:effectLst/>
              </a:rPr>
              <a:t>, NO</a:t>
            </a:r>
            <a:r>
              <a:rPr lang="cs-CZ" sz="2000" b="0" i="0" baseline="-25000" dirty="0">
                <a:effectLst/>
              </a:rPr>
              <a:t>2</a:t>
            </a:r>
            <a:r>
              <a:rPr lang="cs-CZ" sz="2000" b="0" i="0" baseline="30000" dirty="0">
                <a:effectLst/>
              </a:rPr>
              <a:t>−</a:t>
            </a:r>
            <a:r>
              <a:rPr lang="cs-CZ" sz="2000" b="0" i="0" dirty="0">
                <a:effectLst/>
              </a:rPr>
              <a:t>, SO</a:t>
            </a:r>
            <a:r>
              <a:rPr lang="cs-CZ" sz="2000" b="0" i="0" baseline="-25000" dirty="0">
                <a:effectLst/>
              </a:rPr>
              <a:t>4</a:t>
            </a:r>
            <a:r>
              <a:rPr lang="cs-CZ" sz="2000" b="0" i="0" baseline="30000" dirty="0">
                <a:effectLst/>
              </a:rPr>
              <a:t>2−</a:t>
            </a:r>
            <a:r>
              <a:rPr lang="cs-CZ" sz="2000" b="0" i="0" dirty="0">
                <a:effectLst/>
              </a:rPr>
              <a:t>, apod.). </a:t>
            </a:r>
            <a:r>
              <a:rPr lang="cs-CZ" sz="2000" i="0" dirty="0">
                <a:effectLst/>
                <a:cs typeface="Arial" panose="020B0604020202020204" pitchFamily="34" charset="0"/>
              </a:rPr>
              <a:t>Koroze železa </a:t>
            </a:r>
            <a:r>
              <a:rPr lang="cs-CZ" sz="2000" b="0" i="0" dirty="0">
                <a:effectLst/>
                <a:cs typeface="Arial" panose="020B0604020202020204" pitchFamily="34" charset="0"/>
              </a:rPr>
              <a:t>narozdíl od jiných kovů má destrukční účinky - postupně zničí kov v celém jeho objemu.</a:t>
            </a:r>
            <a:endParaRPr lang="cs-CZ" sz="2000" dirty="0">
              <a:cs typeface="Arial" panose="020B0604020202020204" pitchFamily="34" charset="0"/>
            </a:endParaRPr>
          </a:p>
        </p:txBody>
      </p:sp>
      <p:sp>
        <p:nvSpPr>
          <p:cNvPr id="10" name="TextovéPole 9">
            <a:extLst>
              <a:ext uri="{FF2B5EF4-FFF2-40B4-BE49-F238E27FC236}">
                <a16:creationId xmlns:a16="http://schemas.microsoft.com/office/drawing/2014/main" id="{FBBA5153-7339-45A1-AE39-BF19BCD7D093}"/>
              </a:ext>
            </a:extLst>
          </p:cNvPr>
          <p:cNvSpPr txBox="1"/>
          <p:nvPr/>
        </p:nvSpPr>
        <p:spPr>
          <a:xfrm>
            <a:off x="152400" y="302794"/>
            <a:ext cx="4572000" cy="400110"/>
          </a:xfrm>
          <a:prstGeom prst="rect">
            <a:avLst/>
          </a:prstGeom>
          <a:noFill/>
        </p:spPr>
        <p:txBody>
          <a:bodyPr wrap="square">
            <a:spAutoFit/>
          </a:bodyPr>
          <a:lstStyle/>
          <a:p>
            <a:r>
              <a:rPr lang="cs-CZ" sz="2000" b="1" i="0" dirty="0">
                <a:solidFill>
                  <a:srgbClr val="494949"/>
                </a:solidFill>
                <a:effectLst/>
                <a:latin typeface="Arial" panose="020B0604020202020204" pitchFamily="34" charset="0"/>
                <a:cs typeface="Arial" panose="020B0604020202020204" pitchFamily="34" charset="0"/>
              </a:rPr>
              <a:t>Koroze</a:t>
            </a:r>
            <a:r>
              <a:rPr lang="cs-CZ" sz="2000" b="0" i="0" dirty="0">
                <a:solidFill>
                  <a:srgbClr val="494949"/>
                </a:solidFill>
                <a:effectLst/>
                <a:latin typeface="Arial" panose="020B0604020202020204" pitchFamily="34" charset="0"/>
                <a:cs typeface="Arial" panose="020B0604020202020204" pitchFamily="34" charset="0"/>
              </a:rPr>
              <a:t> </a:t>
            </a:r>
            <a:r>
              <a:rPr lang="cs-CZ" sz="2000" b="1" i="0" dirty="0">
                <a:solidFill>
                  <a:srgbClr val="494949"/>
                </a:solidFill>
                <a:effectLst/>
                <a:latin typeface="Arial" panose="020B0604020202020204" pitchFamily="34" charset="0"/>
                <a:cs typeface="Arial" panose="020B0604020202020204" pitchFamily="34" charset="0"/>
              </a:rPr>
              <a:t>železa („rez“)</a:t>
            </a:r>
            <a:r>
              <a:rPr lang="cs-CZ" sz="2000" b="0" i="0" dirty="0">
                <a:solidFill>
                  <a:srgbClr val="494949"/>
                </a:solidFill>
                <a:effectLst/>
                <a:latin typeface="Arial" panose="020B0604020202020204" pitchFamily="34" charset="0"/>
                <a:cs typeface="Arial" panose="020B0604020202020204" pitchFamily="34" charset="0"/>
              </a:rPr>
              <a:t> </a:t>
            </a:r>
            <a:endParaRPr lang="cs-CZ" sz="2000" dirty="0"/>
          </a:p>
        </p:txBody>
      </p:sp>
    </p:spTree>
    <p:extLst>
      <p:ext uri="{BB962C8B-B14F-4D97-AF65-F5344CB8AC3E}">
        <p14:creationId xmlns:p14="http://schemas.microsoft.com/office/powerpoint/2010/main" val="28048071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35845"/>
            <a:ext cx="8839200" cy="6309420"/>
          </a:xfrm>
          <a:prstGeom prst="rect">
            <a:avLst/>
          </a:prstGeom>
        </p:spPr>
        <p:txBody>
          <a:bodyPr wrap="square">
            <a:spAutoFit/>
          </a:bodyPr>
          <a:lstStyle/>
          <a:p>
            <a:pPr algn="just"/>
            <a:r>
              <a:rPr lang="cs-CZ" sz="2000" dirty="0">
                <a:cs typeface="Arial" panose="020B0604020202020204" pitchFamily="34" charset="0"/>
              </a:rPr>
              <a:t>Významné je využití železa jako katalyzátoru při výrobě čpavku přímou syntézou z vodíku a dusíku.</a:t>
            </a:r>
          </a:p>
          <a:p>
            <a:pPr algn="just"/>
            <a:endParaRPr lang="cs-CZ" sz="2000" dirty="0">
              <a:cs typeface="Arial" panose="020B0604020202020204" pitchFamily="34" charset="0"/>
            </a:endParaRPr>
          </a:p>
          <a:p>
            <a:pPr algn="just"/>
            <a:r>
              <a:rPr lang="cs-CZ" sz="2000" b="1" dirty="0">
                <a:cs typeface="Arial" panose="020B0604020202020204" pitchFamily="34" charset="0"/>
              </a:rPr>
              <a:t>Fluorid železnatý </a:t>
            </a:r>
            <a:r>
              <a:rPr lang="cs-CZ" sz="2000" dirty="0">
                <a:cs typeface="Arial" panose="020B0604020202020204" pitchFamily="34" charset="0"/>
              </a:rPr>
              <a:t>FeF</a:t>
            </a:r>
            <a:r>
              <a:rPr lang="cs-CZ" sz="2000" baseline="-25000" dirty="0">
                <a:cs typeface="Arial" panose="020B0604020202020204" pitchFamily="34" charset="0"/>
              </a:rPr>
              <a:t>2</a:t>
            </a:r>
            <a:r>
              <a:rPr lang="cs-CZ" sz="2000" dirty="0">
                <a:cs typeface="Arial" panose="020B0604020202020204" pitchFamily="34" charset="0"/>
              </a:rPr>
              <a:t> a </a:t>
            </a:r>
            <a:r>
              <a:rPr lang="cs-CZ" sz="2000" b="1" dirty="0">
                <a:cs typeface="Arial" panose="020B0604020202020204" pitchFamily="34" charset="0"/>
              </a:rPr>
              <a:t>fluorid železitý </a:t>
            </a:r>
            <a:r>
              <a:rPr lang="cs-CZ" sz="2000" dirty="0">
                <a:cs typeface="Arial" panose="020B0604020202020204" pitchFamily="34" charset="0"/>
              </a:rPr>
              <a:t>FeF</a:t>
            </a:r>
            <a:r>
              <a:rPr lang="cs-CZ" sz="2000" baseline="-25000" dirty="0">
                <a:cs typeface="Arial" panose="020B0604020202020204" pitchFamily="34" charset="0"/>
              </a:rPr>
              <a:t>3</a:t>
            </a:r>
            <a:r>
              <a:rPr lang="cs-CZ" sz="2000" dirty="0">
                <a:cs typeface="Arial" panose="020B0604020202020204" pitchFamily="34" charset="0"/>
              </a:rPr>
              <a:t> se používají k přípravě keramických glazur. </a:t>
            </a:r>
          </a:p>
          <a:p>
            <a:pPr algn="just"/>
            <a:endParaRPr lang="cs-CZ" sz="800" dirty="0">
              <a:cs typeface="Arial" panose="020B0604020202020204" pitchFamily="34" charset="0"/>
            </a:endParaRPr>
          </a:p>
          <a:p>
            <a:pPr algn="just"/>
            <a:r>
              <a:rPr lang="cs-CZ" sz="2000" b="1" dirty="0">
                <a:cs typeface="Arial" panose="020B0604020202020204" pitchFamily="34" charset="0"/>
              </a:rPr>
              <a:t>Chlorid železnatý </a:t>
            </a:r>
            <a:r>
              <a:rPr lang="cs-CZ" sz="2000" dirty="0">
                <a:cs typeface="Arial" panose="020B0604020202020204" pitchFamily="34" charset="0"/>
              </a:rPr>
              <a:t>FeCl</a:t>
            </a:r>
            <a:r>
              <a:rPr lang="cs-CZ" sz="2000" baseline="-25000" dirty="0">
                <a:cs typeface="Arial" panose="020B0604020202020204" pitchFamily="34" charset="0"/>
              </a:rPr>
              <a:t>2</a:t>
            </a:r>
            <a:r>
              <a:rPr lang="cs-CZ" sz="2000" dirty="0">
                <a:cs typeface="Arial" panose="020B0604020202020204" pitchFamily="34" charset="0"/>
              </a:rPr>
              <a:t> slouží jako flokulační činidlo při čištění odpadních vod. </a:t>
            </a:r>
          </a:p>
          <a:p>
            <a:pPr algn="just"/>
            <a:endParaRPr lang="cs-CZ" sz="800" dirty="0">
              <a:cs typeface="Arial" panose="020B0604020202020204" pitchFamily="34" charset="0"/>
            </a:endParaRPr>
          </a:p>
          <a:p>
            <a:pPr algn="just"/>
            <a:r>
              <a:rPr lang="cs-CZ" sz="2000" b="1" dirty="0">
                <a:cs typeface="Arial" panose="020B0604020202020204" pitchFamily="34" charset="0"/>
              </a:rPr>
              <a:t>Chlorid železitý </a:t>
            </a:r>
            <a:r>
              <a:rPr lang="cs-CZ" sz="2000" dirty="0">
                <a:cs typeface="Arial" panose="020B0604020202020204" pitchFamily="34" charset="0"/>
              </a:rPr>
              <a:t>FeCl</a:t>
            </a:r>
            <a:r>
              <a:rPr lang="cs-CZ" sz="2000" baseline="-25000" dirty="0">
                <a:cs typeface="Arial" panose="020B0604020202020204" pitchFamily="34" charset="0"/>
              </a:rPr>
              <a:t>3</a:t>
            </a:r>
            <a:r>
              <a:rPr lang="cs-CZ" sz="2000" dirty="0">
                <a:cs typeface="Arial" panose="020B0604020202020204" pitchFamily="34" charset="0"/>
              </a:rPr>
              <a:t> slouží k jednoduchému důkazu fenolů. </a:t>
            </a:r>
          </a:p>
          <a:p>
            <a:pPr algn="just"/>
            <a:endParaRPr lang="cs-CZ" sz="800" dirty="0">
              <a:cs typeface="Arial" panose="020B0604020202020204" pitchFamily="34" charset="0"/>
            </a:endParaRPr>
          </a:p>
          <a:p>
            <a:pPr algn="just"/>
            <a:r>
              <a:rPr lang="cs-CZ" sz="2000" b="1" dirty="0">
                <a:cs typeface="Arial" panose="020B0604020202020204" pitchFamily="34" charset="0"/>
              </a:rPr>
              <a:t>Bromid železitý </a:t>
            </a:r>
            <a:r>
              <a:rPr lang="cs-CZ" sz="2000" dirty="0">
                <a:cs typeface="Arial" panose="020B0604020202020204" pitchFamily="34" charset="0"/>
              </a:rPr>
              <a:t>FeBr</a:t>
            </a:r>
            <a:r>
              <a:rPr lang="cs-CZ" sz="2000" baseline="-25000" dirty="0">
                <a:cs typeface="Arial" panose="020B0604020202020204" pitchFamily="34" charset="0"/>
              </a:rPr>
              <a:t>3</a:t>
            </a:r>
            <a:r>
              <a:rPr lang="cs-CZ" sz="2000" dirty="0">
                <a:cs typeface="Arial" panose="020B0604020202020204" pitchFamily="34" charset="0"/>
              </a:rPr>
              <a:t> se používá v organické chemii jako </a:t>
            </a:r>
            <a:r>
              <a:rPr lang="cs-CZ" sz="2000" dirty="0" err="1">
                <a:cs typeface="Arial" panose="020B0604020202020204" pitchFamily="34" charset="0"/>
              </a:rPr>
              <a:t>bromační</a:t>
            </a:r>
            <a:r>
              <a:rPr lang="cs-CZ" sz="2000" dirty="0">
                <a:cs typeface="Arial" panose="020B0604020202020204" pitchFamily="34" charset="0"/>
              </a:rPr>
              <a:t> činidlo.</a:t>
            </a:r>
          </a:p>
          <a:p>
            <a:pPr algn="just"/>
            <a:r>
              <a:rPr lang="cs-CZ" sz="800" dirty="0">
                <a:cs typeface="Arial" panose="020B0604020202020204" pitchFamily="34" charset="0"/>
              </a:rPr>
              <a:t> </a:t>
            </a:r>
          </a:p>
          <a:p>
            <a:pPr algn="just"/>
            <a:r>
              <a:rPr lang="cs-CZ" sz="2000" b="1" dirty="0">
                <a:cs typeface="Arial" panose="020B0604020202020204" pitchFamily="34" charset="0"/>
              </a:rPr>
              <a:t>Jodid železnatý </a:t>
            </a:r>
            <a:r>
              <a:rPr lang="cs-CZ" sz="2000" dirty="0">
                <a:cs typeface="Arial" panose="020B0604020202020204" pitchFamily="34" charset="0"/>
              </a:rPr>
              <a:t>FeI</a:t>
            </a:r>
            <a:r>
              <a:rPr lang="cs-CZ" sz="2000" baseline="-25000" dirty="0">
                <a:cs typeface="Arial" panose="020B0604020202020204" pitchFamily="34" charset="0"/>
              </a:rPr>
              <a:t>2</a:t>
            </a:r>
            <a:r>
              <a:rPr lang="cs-CZ" sz="2000" dirty="0">
                <a:cs typeface="Arial" panose="020B0604020202020204" pitchFamily="34" charset="0"/>
              </a:rPr>
              <a:t> je katalyzátorem řady organických reakcí. </a:t>
            </a:r>
          </a:p>
          <a:p>
            <a:pPr algn="just"/>
            <a:endParaRPr lang="cs-CZ" sz="800" b="1" dirty="0">
              <a:cs typeface="Arial" panose="020B0604020202020204" pitchFamily="34" charset="0"/>
            </a:endParaRPr>
          </a:p>
          <a:p>
            <a:pPr algn="just"/>
            <a:r>
              <a:rPr lang="cs-CZ" sz="2000" b="1" dirty="0">
                <a:cs typeface="Arial" panose="020B0604020202020204" pitchFamily="34" charset="0"/>
              </a:rPr>
              <a:t>Dusičnan železitý </a:t>
            </a:r>
            <a:r>
              <a:rPr lang="cs-CZ" sz="2000" dirty="0" err="1">
                <a:cs typeface="Arial" panose="020B0604020202020204" pitchFamily="34" charset="0"/>
              </a:rPr>
              <a:t>Fe</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 je katalyzátorem při výrobě amidu sodného NaNH</a:t>
            </a:r>
            <a:r>
              <a:rPr lang="cs-CZ" sz="2000" baseline="-25000" dirty="0">
                <a:cs typeface="Arial" panose="020B0604020202020204" pitchFamily="34" charset="0"/>
              </a:rPr>
              <a:t>2</a:t>
            </a:r>
            <a:r>
              <a:rPr lang="cs-CZ" sz="2000" dirty="0">
                <a:cs typeface="Arial" panose="020B0604020202020204" pitchFamily="34" charset="0"/>
              </a:rPr>
              <a:t>. </a:t>
            </a:r>
          </a:p>
          <a:p>
            <a:pPr algn="just"/>
            <a:endParaRPr lang="cs-CZ" sz="800" b="1" dirty="0">
              <a:cs typeface="Arial" panose="020B0604020202020204" pitchFamily="34" charset="0"/>
            </a:endParaRPr>
          </a:p>
          <a:p>
            <a:pPr algn="just"/>
            <a:r>
              <a:rPr lang="cs-CZ" sz="2000" b="1" dirty="0">
                <a:cs typeface="Arial" panose="020B0604020202020204" pitchFamily="34" charset="0"/>
              </a:rPr>
              <a:t>Selenid železnatý </a:t>
            </a:r>
            <a:r>
              <a:rPr lang="cs-CZ" sz="2000" dirty="0" err="1">
                <a:cs typeface="Arial" panose="020B0604020202020204" pitchFamily="34" charset="0"/>
              </a:rPr>
              <a:t>FeSe</a:t>
            </a:r>
            <a:r>
              <a:rPr lang="cs-CZ" sz="2000" dirty="0">
                <a:cs typeface="Arial" panose="020B0604020202020204" pitchFamily="34" charset="0"/>
              </a:rPr>
              <a:t> a </a:t>
            </a:r>
            <a:r>
              <a:rPr lang="cs-CZ" sz="2000" b="1" dirty="0">
                <a:cs typeface="Arial" panose="020B0604020202020204" pitchFamily="34" charset="0"/>
              </a:rPr>
              <a:t>fosfid </a:t>
            </a:r>
            <a:r>
              <a:rPr lang="cs-CZ" sz="2000" dirty="0">
                <a:cs typeface="Arial" panose="020B0604020202020204" pitchFamily="34" charset="0"/>
              </a:rPr>
              <a:t>Fe</a:t>
            </a:r>
            <a:r>
              <a:rPr lang="cs-CZ" sz="2000" baseline="-25000" dirty="0">
                <a:cs typeface="Arial" panose="020B0604020202020204" pitchFamily="34" charset="0"/>
              </a:rPr>
              <a:t>3</a:t>
            </a:r>
            <a:r>
              <a:rPr lang="cs-CZ" sz="2000" dirty="0">
                <a:cs typeface="Arial" panose="020B0604020202020204" pitchFamily="34" charset="0"/>
              </a:rPr>
              <a:t>P se používají k výrobě polovodičů. </a:t>
            </a:r>
          </a:p>
          <a:p>
            <a:pPr algn="just"/>
            <a:endParaRPr lang="cs-CZ" sz="800" b="1" dirty="0">
              <a:cs typeface="Arial" panose="020B0604020202020204" pitchFamily="34" charset="0"/>
            </a:endParaRPr>
          </a:p>
          <a:p>
            <a:pPr algn="just"/>
            <a:r>
              <a:rPr lang="cs-CZ" sz="2000" b="1" dirty="0" err="1">
                <a:cs typeface="Arial" panose="020B0604020202020204" pitchFamily="34" charset="0"/>
              </a:rPr>
              <a:t>Tetraborid</a:t>
            </a:r>
            <a:r>
              <a:rPr lang="cs-CZ" sz="2000" dirty="0">
                <a:cs typeface="Arial" panose="020B0604020202020204" pitchFamily="34" charset="0"/>
              </a:rPr>
              <a:t> FeB</a:t>
            </a:r>
            <a:r>
              <a:rPr lang="cs-CZ" sz="2000" baseline="-25000" dirty="0">
                <a:cs typeface="Arial" panose="020B0604020202020204" pitchFamily="34" charset="0"/>
              </a:rPr>
              <a:t>4</a:t>
            </a:r>
            <a:r>
              <a:rPr lang="cs-CZ" sz="2000" dirty="0">
                <a:cs typeface="Arial" panose="020B0604020202020204" pitchFamily="34" charset="0"/>
              </a:rPr>
              <a:t> je využíván ve výzkumu supravodivosti. </a:t>
            </a:r>
          </a:p>
          <a:p>
            <a:pPr algn="just"/>
            <a:endParaRPr lang="cs-CZ" sz="800" dirty="0">
              <a:cs typeface="Arial" panose="020B0604020202020204" pitchFamily="34" charset="0"/>
            </a:endParaRPr>
          </a:p>
          <a:p>
            <a:pPr algn="just"/>
            <a:r>
              <a:rPr lang="cs-CZ" sz="2000" b="1" dirty="0">
                <a:cs typeface="Arial" panose="020B0604020202020204" pitchFamily="34" charset="0"/>
              </a:rPr>
              <a:t>Síran železnatý</a:t>
            </a:r>
            <a:r>
              <a:rPr lang="cs-CZ" sz="2000" dirty="0">
                <a:cs typeface="Arial" panose="020B0604020202020204" pitchFamily="34" charset="0"/>
              </a:rPr>
              <a:t> (</a:t>
            </a:r>
            <a:r>
              <a:rPr lang="cs-CZ" sz="2000" dirty="0" err="1">
                <a:cs typeface="Arial" panose="020B0604020202020204" pitchFamily="34" charset="0"/>
              </a:rPr>
              <a:t>FeSO</a:t>
            </a:r>
            <a:r>
              <a:rPr lang="cs-CZ" sz="2000" baseline="-25000" dirty="0" err="1">
                <a:cs typeface="Arial" panose="020B0604020202020204" pitchFamily="34" charset="0"/>
              </a:rPr>
              <a:t>4</a:t>
            </a:r>
            <a:r>
              <a:rPr lang="cs-CZ" sz="2000" dirty="0" err="1">
                <a:cs typeface="Arial" panose="020B0604020202020204" pitchFamily="34" charset="0"/>
              </a:rPr>
              <a:t>.7H</a:t>
            </a:r>
            <a:r>
              <a:rPr lang="cs-CZ" sz="2000" baseline="-25000" dirty="0" err="1">
                <a:cs typeface="Arial" panose="020B0604020202020204" pitchFamily="34" charset="0"/>
              </a:rPr>
              <a:t>2</a:t>
            </a:r>
            <a:r>
              <a:rPr lang="cs-CZ" sz="2000" dirty="0" err="1">
                <a:cs typeface="Arial" panose="020B0604020202020204" pitchFamily="34" charset="0"/>
              </a:rPr>
              <a:t>O</a:t>
            </a:r>
            <a:r>
              <a:rPr lang="cs-CZ" sz="2000" dirty="0">
                <a:cs typeface="Arial" panose="020B0604020202020204" pitchFamily="34" charset="0"/>
              </a:rPr>
              <a:t>, zelená skalice) – úprava vody, desinfekce. V roztoku snadno oxiduje na hnědé soli </a:t>
            </a:r>
            <a:r>
              <a:rPr lang="cs-CZ" sz="2000" dirty="0" err="1">
                <a:cs typeface="Arial" panose="020B0604020202020204" pitchFamily="34" charset="0"/>
              </a:rPr>
              <a:t>Fe</a:t>
            </a:r>
            <a:r>
              <a:rPr lang="cs-CZ" sz="2000" baseline="30000" dirty="0" err="1">
                <a:cs typeface="Arial" panose="020B0604020202020204" pitchFamily="34" charset="0"/>
              </a:rPr>
              <a:t>3</a:t>
            </a:r>
            <a:r>
              <a:rPr lang="cs-CZ" sz="2000" baseline="30000" dirty="0">
                <a:cs typeface="Arial" panose="020B0604020202020204" pitchFamily="34" charset="0"/>
              </a:rPr>
              <a:t>+</a:t>
            </a:r>
            <a:r>
              <a:rPr lang="cs-CZ" sz="2000" dirty="0">
                <a:cs typeface="Arial" panose="020B0604020202020204" pitchFamily="34" charset="0"/>
              </a:rPr>
              <a:t>. Produkt oxidace pyritu.</a:t>
            </a:r>
          </a:p>
          <a:p>
            <a:pPr algn="just"/>
            <a:endParaRPr lang="cs-CZ" sz="800" dirty="0">
              <a:cs typeface="Arial" panose="020B0604020202020204" pitchFamily="34" charset="0"/>
            </a:endParaRPr>
          </a:p>
          <a:p>
            <a:pPr algn="just"/>
            <a:r>
              <a:rPr lang="cs-CZ" sz="2000" dirty="0">
                <a:cs typeface="Arial" panose="020B0604020202020204" pitchFamily="34" charset="0"/>
              </a:rPr>
              <a:t>V analytické chemii se používá </a:t>
            </a:r>
            <a:r>
              <a:rPr lang="cs-CZ" sz="2000" b="1" dirty="0" err="1">
                <a:cs typeface="Arial" panose="020B0604020202020204" pitchFamily="34" charset="0"/>
              </a:rPr>
              <a:t>hexahydrát</a:t>
            </a:r>
            <a:r>
              <a:rPr lang="cs-CZ" sz="2000" b="1" dirty="0">
                <a:cs typeface="Arial" panose="020B0604020202020204" pitchFamily="34" charset="0"/>
              </a:rPr>
              <a:t> síranu </a:t>
            </a:r>
            <a:r>
              <a:rPr lang="cs-CZ" sz="2000" b="1" dirty="0" err="1">
                <a:cs typeface="Arial" panose="020B0604020202020204" pitchFamily="34" charset="0"/>
              </a:rPr>
              <a:t>železnato</a:t>
            </a:r>
            <a:r>
              <a:rPr lang="cs-CZ" sz="2000" b="1" dirty="0">
                <a:cs typeface="Arial" panose="020B0604020202020204" pitchFamily="34" charset="0"/>
              </a:rPr>
              <a:t>-amonného </a:t>
            </a:r>
            <a:r>
              <a:rPr lang="cs-CZ" sz="2000" dirty="0">
                <a:cs typeface="Arial" panose="020B0604020202020204" pitchFamily="34" charset="0"/>
              </a:rPr>
              <a:t>(NH</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Fe(SO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·6H</a:t>
            </a:r>
            <a:r>
              <a:rPr lang="cs-CZ" sz="2000" baseline="-25000" dirty="0">
                <a:cs typeface="Arial" panose="020B0604020202020204" pitchFamily="34" charset="0"/>
              </a:rPr>
              <a:t>2</a:t>
            </a:r>
            <a:r>
              <a:rPr lang="cs-CZ" sz="2000" dirty="0">
                <a:cs typeface="Arial" panose="020B0604020202020204" pitchFamily="34" charset="0"/>
              </a:rPr>
              <a:t>O </a:t>
            </a:r>
            <a:r>
              <a:rPr lang="cs-CZ" sz="2000" i="1" dirty="0">
                <a:cs typeface="Arial" panose="020B0604020202020204" pitchFamily="34" charset="0"/>
              </a:rPr>
              <a:t>(</a:t>
            </a:r>
            <a:r>
              <a:rPr lang="cs-CZ" sz="2000" i="1" dirty="0" err="1">
                <a:cs typeface="Arial" panose="020B0604020202020204" pitchFamily="34" charset="0"/>
              </a:rPr>
              <a:t>Mohrova</a:t>
            </a:r>
            <a:r>
              <a:rPr lang="cs-CZ" sz="2000" i="1" dirty="0">
                <a:cs typeface="Arial" panose="020B0604020202020204" pitchFamily="34" charset="0"/>
              </a:rPr>
              <a:t> sůl)</a:t>
            </a:r>
            <a:r>
              <a:rPr lang="cs-CZ" sz="2000" dirty="0">
                <a:cs typeface="Arial" panose="020B0604020202020204" pitchFamily="34" charset="0"/>
              </a:rPr>
              <a:t> jako zdroj stabilních iontů Fe</a:t>
            </a:r>
            <a:r>
              <a:rPr lang="cs-CZ" sz="2000" baseline="30000" dirty="0">
                <a:cs typeface="Arial" panose="020B0604020202020204" pitchFamily="34" charset="0"/>
              </a:rPr>
              <a:t>2+</a:t>
            </a:r>
            <a:r>
              <a:rPr lang="cs-CZ" sz="2000" dirty="0">
                <a:cs typeface="Arial" panose="020B0604020202020204" pitchFamily="34" charset="0"/>
              </a:rPr>
              <a:t>. </a:t>
            </a:r>
          </a:p>
        </p:txBody>
      </p:sp>
    </p:spTree>
    <p:extLst>
      <p:ext uri="{BB962C8B-B14F-4D97-AF65-F5344CB8AC3E}">
        <p14:creationId xmlns:p14="http://schemas.microsoft.com/office/powerpoint/2010/main" val="8449204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2420B90-147B-4686-AAA3-965AA591979B}"/>
              </a:ext>
            </a:extLst>
          </p:cNvPr>
          <p:cNvPicPr>
            <a:picLocks noChangeAspect="1"/>
          </p:cNvPicPr>
          <p:nvPr/>
        </p:nvPicPr>
        <p:blipFill>
          <a:blip r:embed="rId2"/>
          <a:stretch>
            <a:fillRect/>
          </a:stretch>
        </p:blipFill>
        <p:spPr>
          <a:xfrm>
            <a:off x="2613440" y="1421572"/>
            <a:ext cx="4366956" cy="2027008"/>
          </a:xfrm>
          <a:prstGeom prst="rect">
            <a:avLst/>
          </a:prstGeom>
        </p:spPr>
      </p:pic>
      <p:sp>
        <p:nvSpPr>
          <p:cNvPr id="6" name="TextovéPole 5">
            <a:extLst>
              <a:ext uri="{FF2B5EF4-FFF2-40B4-BE49-F238E27FC236}">
                <a16:creationId xmlns:a16="http://schemas.microsoft.com/office/drawing/2014/main" id="{D07ED3B0-6EE9-4658-8F54-971A018C3418}"/>
              </a:ext>
            </a:extLst>
          </p:cNvPr>
          <p:cNvSpPr txBox="1"/>
          <p:nvPr/>
        </p:nvSpPr>
        <p:spPr>
          <a:xfrm>
            <a:off x="155397" y="114160"/>
            <a:ext cx="8763000" cy="1631216"/>
          </a:xfrm>
          <a:prstGeom prst="rect">
            <a:avLst/>
          </a:prstGeom>
          <a:noFill/>
        </p:spPr>
        <p:txBody>
          <a:bodyPr wrap="square">
            <a:spAutoFit/>
          </a:bodyPr>
          <a:lstStyle/>
          <a:p>
            <a:pPr algn="just"/>
            <a:r>
              <a:rPr lang="cs-CZ" sz="2000" b="1" i="0" dirty="0" err="1">
                <a:effectLst/>
              </a:rPr>
              <a:t>Hexakyanoželeznatan</a:t>
            </a:r>
            <a:r>
              <a:rPr lang="cs-CZ" sz="2000" b="1" i="0" dirty="0">
                <a:effectLst/>
              </a:rPr>
              <a:t> draselný</a:t>
            </a:r>
            <a:r>
              <a:rPr lang="cs-CZ" sz="2000" b="0" i="0" dirty="0">
                <a:effectLst/>
              </a:rPr>
              <a:t> (</a:t>
            </a:r>
            <a:r>
              <a:rPr lang="cs-CZ" sz="2000" i="0" dirty="0">
                <a:effectLst/>
              </a:rPr>
              <a:t>žlutá krevní sůl, ferrokyanid draselný) </a:t>
            </a:r>
            <a:r>
              <a:rPr lang="cs-CZ" sz="2000" b="1" i="0" dirty="0">
                <a:effectLst/>
              </a:rPr>
              <a:t>K</a:t>
            </a:r>
            <a:r>
              <a:rPr lang="cs-CZ" sz="2000" b="1" i="0" baseline="-25000" dirty="0">
                <a:effectLst/>
              </a:rPr>
              <a:t>4</a:t>
            </a:r>
            <a:r>
              <a:rPr lang="cs-CZ" sz="2000" b="1" i="0" dirty="0">
                <a:effectLst/>
              </a:rPr>
              <a:t>[</a:t>
            </a:r>
            <a:r>
              <a:rPr lang="cs-CZ" sz="2000" b="1" i="0" dirty="0" err="1">
                <a:effectLst/>
              </a:rPr>
              <a:t>Fe</a:t>
            </a:r>
            <a:r>
              <a:rPr lang="cs-CZ" sz="2000" b="1" i="0" dirty="0">
                <a:effectLst/>
              </a:rPr>
              <a:t>(CN)</a:t>
            </a:r>
            <a:r>
              <a:rPr lang="cs-CZ" sz="2000" b="1" i="0" baseline="-25000" dirty="0">
                <a:effectLst/>
              </a:rPr>
              <a:t>6</a:t>
            </a:r>
            <a:r>
              <a:rPr lang="cs-CZ" sz="2000" b="1" i="0" dirty="0">
                <a:effectLst/>
              </a:rPr>
              <a:t>]</a:t>
            </a:r>
            <a:r>
              <a:rPr lang="cs-CZ" sz="2000" b="0" i="0" dirty="0">
                <a:effectLst/>
              </a:rPr>
              <a:t>. Slouží k výrobě barviv. Reakcí s železitými </a:t>
            </a:r>
            <a:r>
              <a:rPr lang="cs-CZ" sz="2000" b="0" i="0" u="none" strike="noStrike" dirty="0">
                <a:effectLst/>
              </a:rPr>
              <a:t>ionty</a:t>
            </a:r>
            <a:r>
              <a:rPr lang="cs-CZ" sz="2000" b="0" i="0" dirty="0">
                <a:effectLst/>
              </a:rPr>
              <a:t> vzniká modrá sraženina, známá jako </a:t>
            </a:r>
            <a:r>
              <a:rPr lang="cs-CZ" sz="2000" b="1" i="0" u="none" strike="noStrike" dirty="0">
                <a:effectLst/>
              </a:rPr>
              <a:t>berlínská (pruská) modř</a:t>
            </a:r>
            <a:r>
              <a:rPr lang="cs-CZ" sz="2000" b="1" i="0" dirty="0">
                <a:effectLst/>
              </a:rPr>
              <a:t> </a:t>
            </a:r>
            <a:r>
              <a:rPr lang="cs-CZ" sz="2000" b="0" i="0" dirty="0">
                <a:effectLst/>
              </a:rPr>
              <a:t>(Fe</a:t>
            </a:r>
            <a:r>
              <a:rPr lang="cs-CZ" sz="2000" b="0" i="0" baseline="-25000" dirty="0">
                <a:effectLst/>
              </a:rPr>
              <a:t>4</a:t>
            </a:r>
            <a:r>
              <a:rPr lang="cs-CZ" sz="2000" b="0" i="0" dirty="0">
                <a:effectLst/>
              </a:rPr>
              <a:t>[</a:t>
            </a:r>
            <a:r>
              <a:rPr lang="cs-CZ" sz="2000" b="0" i="0" dirty="0" err="1">
                <a:effectLst/>
              </a:rPr>
              <a:t>Fe</a:t>
            </a:r>
            <a:r>
              <a:rPr lang="cs-CZ" sz="2000" b="0" i="0" dirty="0">
                <a:effectLst/>
              </a:rPr>
              <a:t>(CN)</a:t>
            </a:r>
            <a:r>
              <a:rPr lang="cs-CZ" sz="2000" b="0" i="0" baseline="-25000" dirty="0">
                <a:effectLst/>
              </a:rPr>
              <a:t>6</a:t>
            </a:r>
            <a:r>
              <a:rPr lang="cs-CZ" sz="2000" b="0" i="0" dirty="0">
                <a:effectLst/>
              </a:rPr>
              <a:t>]</a:t>
            </a:r>
            <a:r>
              <a:rPr lang="cs-CZ" sz="2000" b="0" i="0" baseline="-25000" dirty="0">
                <a:effectLst/>
              </a:rPr>
              <a:t>3</a:t>
            </a:r>
            <a:r>
              <a:rPr lang="cs-CZ" sz="2000" b="0" i="0" dirty="0">
                <a:effectLst/>
              </a:rPr>
              <a:t>), čehož se využívá v </a:t>
            </a:r>
            <a:r>
              <a:rPr lang="cs-CZ" sz="2000" b="0" i="0" u="none" strike="noStrike" dirty="0">
                <a:effectLst/>
              </a:rPr>
              <a:t>kvalitativní analýze</a:t>
            </a:r>
            <a:r>
              <a:rPr lang="cs-CZ" sz="2000" b="0" i="0" dirty="0">
                <a:effectLst/>
              </a:rPr>
              <a:t>. V </a:t>
            </a:r>
            <a:r>
              <a:rPr lang="cs-CZ" sz="2000" b="0" i="0" u="none" strike="noStrike" dirty="0">
                <a:effectLst/>
              </a:rPr>
              <a:t>potravinářství</a:t>
            </a:r>
            <a:r>
              <a:rPr lang="cs-CZ" sz="2000" b="0" i="0" dirty="0">
                <a:effectLst/>
              </a:rPr>
              <a:t> a v </a:t>
            </a:r>
            <a:r>
              <a:rPr lang="cs-CZ" sz="2000" b="0" i="0" u="none" strike="noStrike" dirty="0">
                <a:effectLst/>
              </a:rPr>
              <a:t>silniční údržbě</a:t>
            </a:r>
            <a:r>
              <a:rPr lang="cs-CZ" sz="2000" b="0" i="0" dirty="0">
                <a:effectLst/>
              </a:rPr>
              <a:t> se používá jako protispékavá látka </a:t>
            </a:r>
            <a:r>
              <a:rPr lang="cs-CZ" sz="2000" b="0" i="0" u="none" strike="noStrike" dirty="0">
                <a:effectLst/>
              </a:rPr>
              <a:t>kuchyňské soli (</a:t>
            </a:r>
            <a:r>
              <a:rPr lang="cs-CZ" sz="2000" i="0" dirty="0">
                <a:effectLst/>
              </a:rPr>
              <a:t>E536)</a:t>
            </a:r>
            <a:r>
              <a:rPr lang="cs-CZ" sz="2000" b="0" i="0" dirty="0">
                <a:effectLst/>
              </a:rPr>
              <a:t>.</a:t>
            </a:r>
            <a:endParaRPr lang="cs-CZ" sz="2000" dirty="0"/>
          </a:p>
        </p:txBody>
      </p:sp>
      <p:sp>
        <p:nvSpPr>
          <p:cNvPr id="8" name="TextovéPole 7">
            <a:extLst>
              <a:ext uri="{FF2B5EF4-FFF2-40B4-BE49-F238E27FC236}">
                <a16:creationId xmlns:a16="http://schemas.microsoft.com/office/drawing/2014/main" id="{7B0E7773-F4EB-49AF-9D27-37845F18929B}"/>
              </a:ext>
            </a:extLst>
          </p:cNvPr>
          <p:cNvSpPr txBox="1"/>
          <p:nvPr/>
        </p:nvSpPr>
        <p:spPr>
          <a:xfrm>
            <a:off x="136347" y="3471208"/>
            <a:ext cx="8801100" cy="1938992"/>
          </a:xfrm>
          <a:prstGeom prst="rect">
            <a:avLst/>
          </a:prstGeom>
          <a:noFill/>
        </p:spPr>
        <p:txBody>
          <a:bodyPr wrap="square">
            <a:spAutoFit/>
          </a:bodyPr>
          <a:lstStyle/>
          <a:p>
            <a:pPr algn="just"/>
            <a:r>
              <a:rPr lang="cs-CZ" sz="2000" b="1" i="0" dirty="0">
                <a:effectLst/>
              </a:rPr>
              <a:t>Hexakyanoželezitan draselný</a:t>
            </a:r>
            <a:r>
              <a:rPr lang="cs-CZ" sz="2000" b="0" i="0" dirty="0">
                <a:effectLst/>
              </a:rPr>
              <a:t> </a:t>
            </a:r>
            <a:r>
              <a:rPr lang="cs-CZ" sz="2000" i="0" dirty="0">
                <a:effectLst/>
              </a:rPr>
              <a:t>(červená krevní sůl, </a:t>
            </a:r>
            <a:r>
              <a:rPr lang="cs-CZ" sz="2000" i="0" dirty="0" err="1">
                <a:effectLst/>
              </a:rPr>
              <a:t>ferrikyanid</a:t>
            </a:r>
            <a:r>
              <a:rPr lang="cs-CZ" sz="2000" i="0" dirty="0">
                <a:effectLst/>
              </a:rPr>
              <a:t> draselný) </a:t>
            </a:r>
            <a:r>
              <a:rPr lang="cs-CZ" sz="2000" b="1" i="0" dirty="0">
                <a:effectLst/>
              </a:rPr>
              <a:t>K</a:t>
            </a:r>
            <a:r>
              <a:rPr lang="cs-CZ" sz="2000" b="1" i="0" baseline="-25000" dirty="0">
                <a:effectLst/>
              </a:rPr>
              <a:t>3</a:t>
            </a:r>
            <a:r>
              <a:rPr lang="cs-CZ" sz="2000" b="1" i="0" dirty="0">
                <a:effectLst/>
              </a:rPr>
              <a:t>[</a:t>
            </a:r>
            <a:r>
              <a:rPr lang="cs-CZ" sz="2000" b="1" i="0" dirty="0" err="1">
                <a:effectLst/>
              </a:rPr>
              <a:t>Fe</a:t>
            </a:r>
            <a:r>
              <a:rPr lang="cs-CZ" sz="2000" b="1" i="0" dirty="0">
                <a:effectLst/>
              </a:rPr>
              <a:t>(CN)</a:t>
            </a:r>
            <a:r>
              <a:rPr lang="cs-CZ" sz="2000" b="1" i="0" baseline="-25000" dirty="0">
                <a:effectLst/>
              </a:rPr>
              <a:t>6</a:t>
            </a:r>
            <a:r>
              <a:rPr lang="cs-CZ" sz="2000" b="1" i="0" dirty="0">
                <a:effectLst/>
              </a:rPr>
              <a:t>]</a:t>
            </a:r>
            <a:r>
              <a:rPr lang="cs-CZ" sz="2000" b="0" i="0" dirty="0">
                <a:effectLst/>
              </a:rPr>
              <a:t>. Používá se ve fotografickém průmyslu k odstranění stříbra z negativů. Také se používá jako </a:t>
            </a:r>
            <a:r>
              <a:rPr lang="cs-CZ" sz="2000" b="0" i="0" u="none" strike="noStrike" dirty="0">
                <a:effectLst/>
              </a:rPr>
              <a:t>oxidační činidlo</a:t>
            </a:r>
            <a:r>
              <a:rPr lang="cs-CZ" sz="2000" b="0" i="0" dirty="0">
                <a:effectLst/>
              </a:rPr>
              <a:t> v organické chemii. Se solemi Fe</a:t>
            </a:r>
            <a:r>
              <a:rPr lang="cs-CZ" sz="2000" b="0" i="0" baseline="30000" dirty="0">
                <a:effectLst/>
              </a:rPr>
              <a:t>+2</a:t>
            </a:r>
            <a:r>
              <a:rPr lang="cs-CZ" sz="2000" b="0" i="0" dirty="0">
                <a:effectLst/>
              </a:rPr>
              <a:t> poskytuje modrou sraženinu, nazývanou </a:t>
            </a:r>
            <a:r>
              <a:rPr lang="cs-CZ" sz="2000" b="1" u="none" strike="noStrike" dirty="0" err="1">
                <a:effectLst/>
              </a:rPr>
              <a:t>Turnbullova</a:t>
            </a:r>
            <a:r>
              <a:rPr lang="cs-CZ" sz="2000" b="1" u="none" strike="noStrike" dirty="0">
                <a:effectLst/>
              </a:rPr>
              <a:t> modř</a:t>
            </a:r>
            <a:r>
              <a:rPr lang="cs-CZ" sz="2000" b="0" i="0" dirty="0">
                <a:effectLst/>
              </a:rPr>
              <a:t>. Tato reakce je jedním z analytických důkazů přítomnosti dvojmocného železa ve vzorku. Tohoto efektu se využívá v kyanotypii.</a:t>
            </a:r>
            <a:endParaRPr lang="cs-CZ" sz="2000" dirty="0"/>
          </a:p>
        </p:txBody>
      </p:sp>
      <p:pic>
        <p:nvPicPr>
          <p:cNvPr id="11" name="Obrázek 10">
            <a:extLst>
              <a:ext uri="{FF2B5EF4-FFF2-40B4-BE49-F238E27FC236}">
                <a16:creationId xmlns:a16="http://schemas.microsoft.com/office/drawing/2014/main" id="{DD04F626-FF1F-4B3C-AD39-0D3E349EC5FC}"/>
              </a:ext>
            </a:extLst>
          </p:cNvPr>
          <p:cNvPicPr>
            <a:picLocks noChangeAspect="1"/>
          </p:cNvPicPr>
          <p:nvPr/>
        </p:nvPicPr>
        <p:blipFill>
          <a:blip r:embed="rId3"/>
          <a:stretch>
            <a:fillRect/>
          </a:stretch>
        </p:blipFill>
        <p:spPr>
          <a:xfrm>
            <a:off x="250368" y="5542938"/>
            <a:ext cx="2274395" cy="1066800"/>
          </a:xfrm>
          <a:prstGeom prst="rect">
            <a:avLst/>
          </a:prstGeom>
        </p:spPr>
      </p:pic>
      <p:pic>
        <p:nvPicPr>
          <p:cNvPr id="5124" name="Picture 4">
            <a:extLst>
              <a:ext uri="{FF2B5EF4-FFF2-40B4-BE49-F238E27FC236}">
                <a16:creationId xmlns:a16="http://schemas.microsoft.com/office/drawing/2014/main" id="{90F70D2B-3247-44E5-9795-ED7FECE55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68" y="1939155"/>
            <a:ext cx="2363072" cy="1004306"/>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41219632-7EB2-461E-89AE-92F224FED918}"/>
              </a:ext>
            </a:extLst>
          </p:cNvPr>
          <p:cNvPicPr>
            <a:picLocks noChangeAspect="1"/>
          </p:cNvPicPr>
          <p:nvPr/>
        </p:nvPicPr>
        <p:blipFill>
          <a:blip r:embed="rId5"/>
          <a:stretch>
            <a:fillRect/>
          </a:stretch>
        </p:blipFill>
        <p:spPr>
          <a:xfrm>
            <a:off x="6888300" y="2514600"/>
            <a:ext cx="2150547" cy="845258"/>
          </a:xfrm>
          <a:prstGeom prst="rect">
            <a:avLst/>
          </a:prstGeom>
        </p:spPr>
      </p:pic>
      <p:pic>
        <p:nvPicPr>
          <p:cNvPr id="13" name="Obrázek 12">
            <a:extLst>
              <a:ext uri="{FF2B5EF4-FFF2-40B4-BE49-F238E27FC236}">
                <a16:creationId xmlns:a16="http://schemas.microsoft.com/office/drawing/2014/main" id="{6EFE9689-A873-4BC1-BF3B-A49911229DF2}"/>
              </a:ext>
            </a:extLst>
          </p:cNvPr>
          <p:cNvPicPr>
            <a:picLocks noChangeAspect="1"/>
          </p:cNvPicPr>
          <p:nvPr/>
        </p:nvPicPr>
        <p:blipFill>
          <a:blip r:embed="rId6"/>
          <a:stretch>
            <a:fillRect/>
          </a:stretch>
        </p:blipFill>
        <p:spPr>
          <a:xfrm>
            <a:off x="2819400" y="5436428"/>
            <a:ext cx="1295400" cy="1205515"/>
          </a:xfrm>
          <a:prstGeom prst="rect">
            <a:avLst/>
          </a:prstGeom>
        </p:spPr>
      </p:pic>
      <p:pic>
        <p:nvPicPr>
          <p:cNvPr id="7174" name="Picture 6" descr="Pigment and Mineral (portfolio assignment) Flashcards | Chegg.com">
            <a:extLst>
              <a:ext uri="{FF2B5EF4-FFF2-40B4-BE49-F238E27FC236}">
                <a16:creationId xmlns:a16="http://schemas.microsoft.com/office/drawing/2014/main" id="{82A57E6B-00F4-42D3-B70A-55B34720B4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4124" y="5257800"/>
            <a:ext cx="1772791" cy="130743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russian blue - American Chemical Society">
            <a:extLst>
              <a:ext uri="{FF2B5EF4-FFF2-40B4-BE49-F238E27FC236}">
                <a16:creationId xmlns:a16="http://schemas.microsoft.com/office/drawing/2014/main" id="{98414E10-0E5E-41F8-B2D5-98D6F8C5A3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9315" y="1561435"/>
            <a:ext cx="1660162" cy="85394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yanotypes by Anna Atkins You may have noticed... - Biomedical Ephemera ...">
            <a:extLst>
              <a:ext uri="{FF2B5EF4-FFF2-40B4-BE49-F238E27FC236}">
                <a16:creationId xmlns:a16="http://schemas.microsoft.com/office/drawing/2014/main" id="{B64FA7CF-D740-A155-F280-9153FE7685C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58590" y="5183208"/>
            <a:ext cx="1027060" cy="143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4507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6D6C363-BD4C-4E4E-AF8C-A95111C90674}"/>
              </a:ext>
            </a:extLst>
          </p:cNvPr>
          <p:cNvPicPr>
            <a:picLocks noChangeAspect="1"/>
          </p:cNvPicPr>
          <p:nvPr/>
        </p:nvPicPr>
        <p:blipFill>
          <a:blip r:embed="rId2"/>
          <a:stretch>
            <a:fillRect/>
          </a:stretch>
        </p:blipFill>
        <p:spPr>
          <a:xfrm>
            <a:off x="332198" y="572771"/>
            <a:ext cx="4267200" cy="793898"/>
          </a:xfrm>
          <a:prstGeom prst="rect">
            <a:avLst/>
          </a:prstGeom>
        </p:spPr>
      </p:pic>
      <p:pic>
        <p:nvPicPr>
          <p:cNvPr id="7" name="Obrázek 6">
            <a:extLst>
              <a:ext uri="{FF2B5EF4-FFF2-40B4-BE49-F238E27FC236}">
                <a16:creationId xmlns:a16="http://schemas.microsoft.com/office/drawing/2014/main" id="{8108FC68-745B-4596-B93C-CC6FDEC1CFE1}"/>
              </a:ext>
            </a:extLst>
          </p:cNvPr>
          <p:cNvPicPr>
            <a:picLocks noChangeAspect="1"/>
          </p:cNvPicPr>
          <p:nvPr/>
        </p:nvPicPr>
        <p:blipFill>
          <a:blip r:embed="rId3"/>
          <a:stretch>
            <a:fillRect/>
          </a:stretch>
        </p:blipFill>
        <p:spPr>
          <a:xfrm>
            <a:off x="4974832" y="184190"/>
            <a:ext cx="3836970" cy="1557731"/>
          </a:xfrm>
          <a:prstGeom prst="rect">
            <a:avLst/>
          </a:prstGeom>
        </p:spPr>
      </p:pic>
      <p:sp>
        <p:nvSpPr>
          <p:cNvPr id="10" name="Obdélník 9">
            <a:extLst>
              <a:ext uri="{FF2B5EF4-FFF2-40B4-BE49-F238E27FC236}">
                <a16:creationId xmlns:a16="http://schemas.microsoft.com/office/drawing/2014/main" id="{601EFF53-A816-46F4-BCA8-BE763F5F9002}"/>
              </a:ext>
            </a:extLst>
          </p:cNvPr>
          <p:cNvSpPr/>
          <p:nvPr/>
        </p:nvSpPr>
        <p:spPr>
          <a:xfrm>
            <a:off x="152400" y="4312721"/>
            <a:ext cx="8839200" cy="1323439"/>
          </a:xfrm>
          <a:prstGeom prst="rect">
            <a:avLst/>
          </a:prstGeom>
        </p:spPr>
        <p:txBody>
          <a:bodyPr wrap="square">
            <a:spAutoFit/>
          </a:bodyPr>
          <a:lstStyle/>
          <a:p>
            <a:pPr algn="just"/>
            <a:r>
              <a:rPr lang="cs-CZ" sz="2000" dirty="0">
                <a:cs typeface="Arial" panose="020B0604020202020204" pitchFamily="34" charset="0"/>
              </a:rPr>
              <a:t>Železo je také velmi významným </a:t>
            </a:r>
            <a:r>
              <a:rPr lang="cs-CZ" sz="2000" u="sng" dirty="0">
                <a:cs typeface="Arial" panose="020B0604020202020204" pitchFamily="34" charset="0"/>
              </a:rPr>
              <a:t>biogenním prvkem</a:t>
            </a:r>
            <a:r>
              <a:rPr lang="cs-CZ" sz="2000" dirty="0">
                <a:cs typeface="Arial" panose="020B0604020202020204" pitchFamily="34" charset="0"/>
              </a:rPr>
              <a:t>, v organismu se podílí na přenášení kyslíku k buňkám a tím umožňuje život mnoha organismů na naší planetě. Nedostatek železa vede k </a:t>
            </a:r>
            <a:r>
              <a:rPr lang="cs-CZ" sz="2000" u="sng" dirty="0">
                <a:cs typeface="Arial" panose="020B0604020202020204" pitchFamily="34" charset="0"/>
              </a:rPr>
              <a:t>chudokrevnosti</a:t>
            </a:r>
            <a:r>
              <a:rPr lang="cs-CZ" sz="2000" dirty="0">
                <a:cs typeface="Arial" panose="020B0604020202020204" pitchFamily="34" charset="0"/>
              </a:rPr>
              <a:t>, která se projevuje sníženou kapacitou krve pro dýchací plyny.</a:t>
            </a:r>
          </a:p>
        </p:txBody>
      </p:sp>
      <p:sp>
        <p:nvSpPr>
          <p:cNvPr id="11" name="Obdélník 10">
            <a:extLst>
              <a:ext uri="{FF2B5EF4-FFF2-40B4-BE49-F238E27FC236}">
                <a16:creationId xmlns:a16="http://schemas.microsoft.com/office/drawing/2014/main" id="{0CBBB136-1936-4077-8962-11B3D81D8B64}"/>
              </a:ext>
            </a:extLst>
          </p:cNvPr>
          <p:cNvSpPr/>
          <p:nvPr/>
        </p:nvSpPr>
        <p:spPr>
          <a:xfrm>
            <a:off x="152400" y="2353115"/>
            <a:ext cx="8735602" cy="707886"/>
          </a:xfrm>
          <a:prstGeom prst="rect">
            <a:avLst/>
          </a:prstGeom>
        </p:spPr>
        <p:txBody>
          <a:bodyPr wrap="square">
            <a:spAutoFit/>
          </a:bodyPr>
          <a:lstStyle/>
          <a:p>
            <a:pPr algn="just"/>
            <a:r>
              <a:rPr lang="cs-CZ" sz="2000" b="1" dirty="0" err="1">
                <a:cs typeface="Arial" panose="020B0604020202020204" pitchFamily="34" charset="0"/>
              </a:rPr>
              <a:t>Hexathiokyanatoželezitan</a:t>
            </a:r>
            <a:r>
              <a:rPr lang="cs-CZ" sz="2000" b="1" dirty="0">
                <a:cs typeface="Arial" panose="020B0604020202020204" pitchFamily="34" charset="0"/>
              </a:rPr>
              <a:t> železitý</a:t>
            </a:r>
            <a:r>
              <a:rPr lang="cs-CZ" sz="2000" dirty="0">
                <a:cs typeface="Arial" panose="020B0604020202020204" pitchFamily="34" charset="0"/>
              </a:rPr>
              <a:t> </a:t>
            </a:r>
            <a:r>
              <a:rPr lang="cs-CZ" sz="2000" dirty="0" err="1">
                <a:cs typeface="Arial" panose="020B0604020202020204" pitchFamily="34" charset="0"/>
              </a:rPr>
              <a:t>Fe</a:t>
            </a:r>
            <a:r>
              <a:rPr lang="cs-CZ" sz="2000" dirty="0">
                <a:cs typeface="Arial" panose="020B0604020202020204" pitchFamily="34" charset="0"/>
              </a:rPr>
              <a:t>[</a:t>
            </a:r>
            <a:r>
              <a:rPr lang="cs-CZ" sz="2000" dirty="0" err="1">
                <a:cs typeface="Arial" panose="020B0604020202020204" pitchFamily="34" charset="0"/>
              </a:rPr>
              <a:t>Fe</a:t>
            </a:r>
            <a:r>
              <a:rPr lang="cs-CZ" sz="2000" dirty="0">
                <a:cs typeface="Arial" panose="020B0604020202020204" pitchFamily="34" charset="0"/>
              </a:rPr>
              <a:t>(SCN)</a:t>
            </a:r>
            <a:r>
              <a:rPr lang="cs-CZ" sz="2000" baseline="-25000" dirty="0">
                <a:cs typeface="Arial" panose="020B0604020202020204" pitchFamily="34" charset="0"/>
              </a:rPr>
              <a:t>6</a:t>
            </a:r>
            <a:r>
              <a:rPr lang="cs-CZ" sz="2000" dirty="0">
                <a:cs typeface="Arial" panose="020B0604020202020204" pitchFamily="34" charset="0"/>
              </a:rPr>
              <a:t>] slouží k důkazu kyslíkatých látek v organické chemii </a:t>
            </a:r>
            <a:r>
              <a:rPr lang="cs-CZ" sz="2000" i="1" dirty="0">
                <a:cs typeface="Arial" panose="020B0604020202020204" pitchFamily="34" charset="0"/>
              </a:rPr>
              <a:t>(</a:t>
            </a:r>
            <a:r>
              <a:rPr lang="cs-CZ" sz="2000" i="1" dirty="0" err="1">
                <a:cs typeface="Arial" panose="020B0604020202020204" pitchFamily="34" charset="0"/>
              </a:rPr>
              <a:t>ferox</a:t>
            </a:r>
            <a:r>
              <a:rPr lang="cs-CZ" sz="2000" i="1" dirty="0">
                <a:cs typeface="Arial" panose="020B0604020202020204" pitchFamily="34" charset="0"/>
              </a:rPr>
              <a:t> test)</a:t>
            </a:r>
            <a:r>
              <a:rPr lang="cs-CZ" sz="2000" dirty="0">
                <a:cs typeface="Arial" panose="020B0604020202020204" pitchFamily="34" charset="0"/>
              </a:rPr>
              <a:t>. </a:t>
            </a:r>
          </a:p>
        </p:txBody>
      </p:sp>
      <p:sp>
        <p:nvSpPr>
          <p:cNvPr id="12" name="TextovéPole 11">
            <a:extLst>
              <a:ext uri="{FF2B5EF4-FFF2-40B4-BE49-F238E27FC236}">
                <a16:creationId xmlns:a16="http://schemas.microsoft.com/office/drawing/2014/main" id="{330E62E8-80C6-46CA-9797-6981505A0ABB}"/>
              </a:ext>
            </a:extLst>
          </p:cNvPr>
          <p:cNvSpPr txBox="1"/>
          <p:nvPr/>
        </p:nvSpPr>
        <p:spPr>
          <a:xfrm>
            <a:off x="152400" y="3200400"/>
            <a:ext cx="8839200" cy="707886"/>
          </a:xfrm>
          <a:prstGeom prst="rect">
            <a:avLst/>
          </a:prstGeom>
          <a:noFill/>
        </p:spPr>
        <p:txBody>
          <a:bodyPr wrap="square">
            <a:spAutoFit/>
          </a:bodyPr>
          <a:lstStyle/>
          <a:p>
            <a:pPr algn="just"/>
            <a:r>
              <a:rPr lang="cs-CZ" sz="2000" b="1" dirty="0" err="1">
                <a:cs typeface="Arial" panose="020B0604020202020204" pitchFamily="34" charset="0"/>
              </a:rPr>
              <a:t>Železany</a:t>
            </a:r>
            <a:r>
              <a:rPr lang="cs-CZ" sz="2000" b="1" dirty="0">
                <a:cs typeface="Arial" panose="020B0604020202020204" pitchFamily="34" charset="0"/>
              </a:rPr>
              <a:t> (</a:t>
            </a:r>
            <a:r>
              <a:rPr lang="cs-CZ" sz="2000" b="1" dirty="0" err="1">
                <a:cs typeface="Arial" panose="020B0604020202020204" pitchFamily="34" charset="0"/>
              </a:rPr>
              <a:t>feráty</a:t>
            </a:r>
            <a:r>
              <a:rPr lang="cs-CZ" sz="2000" b="1" dirty="0">
                <a:cs typeface="Arial" panose="020B0604020202020204" pitchFamily="34" charset="0"/>
              </a:rPr>
              <a:t>) alkalických kovů </a:t>
            </a:r>
            <a:r>
              <a:rPr lang="cs-CZ" sz="2000" dirty="0">
                <a:cs typeface="Arial" panose="020B0604020202020204" pitchFamily="34" charset="0"/>
              </a:rPr>
              <a:t>a </a:t>
            </a:r>
            <a:r>
              <a:rPr lang="cs-CZ" sz="2000" b="1" dirty="0" err="1">
                <a:cs typeface="Arial" panose="020B0604020202020204" pitchFamily="34" charset="0"/>
              </a:rPr>
              <a:t>železan</a:t>
            </a:r>
            <a:r>
              <a:rPr lang="cs-CZ" sz="2000" b="1" dirty="0">
                <a:cs typeface="Arial" panose="020B0604020202020204" pitchFamily="34" charset="0"/>
              </a:rPr>
              <a:t> vápenatý </a:t>
            </a:r>
            <a:r>
              <a:rPr lang="cs-CZ" sz="2000" dirty="0">
                <a:cs typeface="Arial" panose="020B0604020202020204" pitchFamily="34" charset="0"/>
              </a:rPr>
              <a:t>se jako silná oxidační činidla pokusně využívají při čištění vody. </a:t>
            </a:r>
          </a:p>
        </p:txBody>
      </p:sp>
    </p:spTree>
    <p:extLst>
      <p:ext uri="{BB962C8B-B14F-4D97-AF65-F5344CB8AC3E}">
        <p14:creationId xmlns:p14="http://schemas.microsoft.com/office/powerpoint/2010/main" val="14259571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B219AAED-2614-4256-AAEB-D15A0A394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82844">
            <a:off x="3417875" y="1756103"/>
            <a:ext cx="2285130" cy="203376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86C2B6B3-D1D9-4EA5-915B-8EDDA98BF8C3}"/>
              </a:ext>
            </a:extLst>
          </p:cNvPr>
          <p:cNvSpPr/>
          <p:nvPr/>
        </p:nvSpPr>
        <p:spPr>
          <a:xfrm>
            <a:off x="134419" y="304800"/>
            <a:ext cx="8852043" cy="1323439"/>
          </a:xfrm>
          <a:prstGeom prst="rect">
            <a:avLst/>
          </a:prstGeom>
        </p:spPr>
        <p:txBody>
          <a:bodyPr wrap="square">
            <a:spAutoFit/>
          </a:bodyPr>
          <a:lstStyle/>
          <a:p>
            <a:pPr algn="just"/>
            <a:r>
              <a:rPr lang="cs-CZ" sz="2000" b="1" dirty="0" err="1">
                <a:cs typeface="Arial" panose="020B0604020202020204" pitchFamily="34" charset="0"/>
              </a:rPr>
              <a:t>Ferrocen</a:t>
            </a:r>
            <a:r>
              <a:rPr lang="cs-CZ" sz="2000" dirty="0">
                <a:cs typeface="Arial" panose="020B0604020202020204" pitchFamily="34" charset="0"/>
              </a:rPr>
              <a:t> (C</a:t>
            </a:r>
            <a:r>
              <a:rPr lang="cs-CZ" sz="2000" baseline="-25000" dirty="0">
                <a:cs typeface="Arial" panose="020B0604020202020204" pitchFamily="34" charset="0"/>
              </a:rPr>
              <a:t>10</a:t>
            </a:r>
            <a:r>
              <a:rPr lang="cs-CZ" sz="2000" dirty="0">
                <a:cs typeface="Arial" panose="020B0604020202020204" pitchFamily="34" charset="0"/>
              </a:rPr>
              <a:t>H</a:t>
            </a:r>
            <a:r>
              <a:rPr lang="cs-CZ" sz="2000" baseline="-25000" dirty="0">
                <a:cs typeface="Arial" panose="020B0604020202020204" pitchFamily="34" charset="0"/>
              </a:rPr>
              <a:t>10</a:t>
            </a:r>
            <a:r>
              <a:rPr lang="cs-CZ" sz="2000" dirty="0">
                <a:cs typeface="Arial" panose="020B0604020202020204" pitchFamily="34" charset="0"/>
              </a:rPr>
              <a:t>Fe) je organokovová sloučenina skládající se ze dvou </a:t>
            </a:r>
            <a:r>
              <a:rPr lang="cs-CZ" sz="2000" dirty="0" err="1">
                <a:cs typeface="Arial" panose="020B0604020202020204" pitchFamily="34" charset="0"/>
              </a:rPr>
              <a:t>cyklopentadienidových</a:t>
            </a:r>
            <a:r>
              <a:rPr lang="cs-CZ" sz="2000" dirty="0">
                <a:cs typeface="Arial" panose="020B0604020202020204" pitchFamily="34" charset="0"/>
              </a:rPr>
              <a:t> aromatických kruhů, mezi nimiž je koordinováno dvojmocné železo (+II) </a:t>
            </a:r>
            <a:r>
              <a:rPr lang="cs-CZ" sz="2000" dirty="0" err="1">
                <a:cs typeface="Arial" panose="020B0604020202020204" pitchFamily="34" charset="0"/>
              </a:rPr>
              <a:t>pentahaptickou</a:t>
            </a:r>
            <a:r>
              <a:rPr lang="cs-CZ" sz="2000" dirty="0">
                <a:cs typeface="Arial" panose="020B0604020202020204" pitchFamily="34" charset="0"/>
              </a:rPr>
              <a:t> vazbou (sendvičová struktura). </a:t>
            </a:r>
            <a:r>
              <a:rPr lang="cs-CZ" sz="2000" dirty="0" err="1">
                <a:cs typeface="Arial" panose="020B0604020202020204" pitchFamily="34" charset="0"/>
              </a:rPr>
              <a:t>Ferrocen</a:t>
            </a:r>
            <a:r>
              <a:rPr lang="cs-CZ" sz="2000" dirty="0">
                <a:cs typeface="Arial" panose="020B0604020202020204" pitchFamily="34" charset="0"/>
              </a:rPr>
              <a:t> se používá jako netoxická náhrada tetraethylolova. </a:t>
            </a:r>
          </a:p>
        </p:txBody>
      </p:sp>
      <p:pic>
        <p:nvPicPr>
          <p:cNvPr id="8194" name="Picture 2">
            <a:extLst>
              <a:ext uri="{FF2B5EF4-FFF2-40B4-BE49-F238E27FC236}">
                <a16:creationId xmlns:a16="http://schemas.microsoft.com/office/drawing/2014/main" id="{760ADEE4-F23A-4BB7-9CE7-904BA1A5EB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827475"/>
            <a:ext cx="2743200" cy="161639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Ferrocene - Wikipedia">
            <a:extLst>
              <a:ext uri="{FF2B5EF4-FFF2-40B4-BE49-F238E27FC236}">
                <a16:creationId xmlns:a16="http://schemas.microsoft.com/office/drawing/2014/main" id="{7824BC6C-9F27-4AA4-A537-455F3F47C6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2880" y="1861707"/>
            <a:ext cx="2881736" cy="182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9057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152400"/>
            <a:ext cx="8763000" cy="6063198"/>
          </a:xfrm>
          <a:prstGeom prst="rect">
            <a:avLst/>
          </a:prstGeom>
        </p:spPr>
        <p:txBody>
          <a:bodyPr wrap="square">
            <a:spAutoFit/>
          </a:bodyPr>
          <a:lstStyle/>
          <a:p>
            <a:pPr algn="ctr"/>
            <a:r>
              <a:rPr lang="cs-CZ" sz="2800" b="1" dirty="0">
                <a:cs typeface="Arial" panose="020B0604020202020204" pitchFamily="34" charset="0"/>
              </a:rPr>
              <a:t>Kobalt </a:t>
            </a:r>
          </a:p>
          <a:p>
            <a:pPr algn="just"/>
            <a:endParaRPr lang="cs-CZ" sz="2000" dirty="0">
              <a:cs typeface="Arial" panose="020B0604020202020204" pitchFamily="34" charset="0"/>
            </a:endParaRPr>
          </a:p>
          <a:p>
            <a:pPr algn="just"/>
            <a:r>
              <a:rPr lang="cs-CZ" sz="2000" dirty="0">
                <a:cs typeface="Arial" panose="020B0604020202020204" pitchFamily="34" charset="0"/>
              </a:rPr>
              <a:t>= lesklý, šedý, velmi tvrdý a pevný kov, který má feromagnetické vlastnosti, při teplotě nad 1000°C je paramagnetický. Vyskytuje se ve dvou alotropických modifikacích, </a:t>
            </a:r>
            <a:r>
              <a:rPr lang="cs-CZ" sz="2000" u="sng" dirty="0">
                <a:cs typeface="Arial" panose="020B0604020202020204" pitchFamily="34" charset="0"/>
              </a:rPr>
              <a:t>hexagonální </a:t>
            </a:r>
            <a:r>
              <a:rPr lang="el-GR" sz="2000" u="sng" dirty="0">
                <a:cs typeface="Arial" panose="020B0604020202020204" pitchFamily="34" charset="0"/>
              </a:rPr>
              <a:t>α-</a:t>
            </a:r>
            <a:r>
              <a:rPr lang="cs-CZ" sz="2000" u="sng" dirty="0">
                <a:cs typeface="Arial" panose="020B0604020202020204" pitchFamily="34" charset="0"/>
              </a:rPr>
              <a:t>Co </a:t>
            </a:r>
            <a:r>
              <a:rPr lang="cs-CZ" sz="2000" dirty="0">
                <a:cs typeface="Arial" panose="020B0604020202020204" pitchFamily="34" charset="0"/>
              </a:rPr>
              <a:t>je stabilní do teploty 417°C, nad touto hranicí je stabilní </a:t>
            </a:r>
            <a:r>
              <a:rPr lang="cs-CZ" sz="2000" u="sng" dirty="0">
                <a:cs typeface="Arial" panose="020B0604020202020204" pitchFamily="34" charset="0"/>
              </a:rPr>
              <a:t>kubická modifikace </a:t>
            </a:r>
            <a:r>
              <a:rPr lang="el-GR" sz="2000" u="sng" dirty="0">
                <a:cs typeface="Arial" panose="020B0604020202020204" pitchFamily="34" charset="0"/>
              </a:rPr>
              <a:t>β-</a:t>
            </a:r>
            <a:r>
              <a:rPr lang="cs-CZ" sz="2000" u="sng" dirty="0">
                <a:cs typeface="Arial" panose="020B0604020202020204" pitchFamily="34" charset="0"/>
              </a:rPr>
              <a:t>Co</a:t>
            </a:r>
            <a:r>
              <a:rPr lang="cs-CZ" sz="2000" dirty="0">
                <a:cs typeface="Arial" panose="020B0604020202020204" pitchFamily="34" charset="0"/>
              </a:rPr>
              <a:t>. </a:t>
            </a:r>
          </a:p>
          <a:p>
            <a:pPr algn="just"/>
            <a:r>
              <a:rPr lang="cs-CZ" sz="2000" dirty="0">
                <a:cs typeface="Arial" panose="020B0604020202020204" pitchFamily="34" charset="0"/>
              </a:rPr>
              <a:t>  Na vzduchu i ve vodě je kobalt stálý. Dobře se rozpouští ve zředěné kyselině dusičné, v koncentrované kyselině dusičné se nerozpouští:</a:t>
            </a:r>
          </a:p>
          <a:p>
            <a:pPr algn="ctr"/>
            <a:r>
              <a:rPr lang="cs-CZ" sz="2000" dirty="0">
                <a:cs typeface="Arial" panose="020B0604020202020204" pitchFamily="34" charset="0"/>
              </a:rPr>
              <a:t>3Co + 8HNO</a:t>
            </a:r>
            <a:r>
              <a:rPr lang="cs-CZ" sz="2000" baseline="-25000" dirty="0">
                <a:cs typeface="Arial" panose="020B0604020202020204" pitchFamily="34" charset="0"/>
              </a:rPr>
              <a:t>3</a:t>
            </a:r>
            <a:r>
              <a:rPr lang="cs-CZ" sz="2000" dirty="0">
                <a:cs typeface="Arial" panose="020B0604020202020204" pitchFamily="34" charset="0"/>
              </a:rPr>
              <a:t> → 3Co(NO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+ 2NO + 4H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a:cs typeface="Arial" panose="020B0604020202020204" pitchFamily="34" charset="0"/>
              </a:rPr>
              <a:t>V ostatních silných kyselinách se rozpouští velmi pomalu za vzniku vodíku:</a:t>
            </a:r>
          </a:p>
          <a:p>
            <a:pPr algn="ctr"/>
            <a:r>
              <a:rPr lang="cs-CZ" sz="2000" dirty="0">
                <a:cs typeface="Arial" panose="020B0604020202020204" pitchFamily="34" charset="0"/>
              </a:rPr>
              <a:t>Co + 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CoSO</a:t>
            </a:r>
            <a:r>
              <a:rPr lang="cs-CZ" sz="2000" baseline="-25000" dirty="0">
                <a:cs typeface="Arial" panose="020B0604020202020204" pitchFamily="34" charset="0"/>
              </a:rPr>
              <a:t>4</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pPr algn="just"/>
            <a:r>
              <a:rPr lang="cs-CZ" sz="2000" dirty="0">
                <a:cs typeface="Arial" panose="020B0604020202020204" pitchFamily="34" charset="0"/>
              </a:rPr>
              <a:t>  Za vysokých teplot se přímo slučuje s řadou prvků, při zahřátí na teplotu 300°C reaguje na vzduchu s kyslíkem za vzniku šedozeleného </a:t>
            </a:r>
            <a:r>
              <a:rPr lang="cs-CZ" sz="2000" u="sng" dirty="0">
                <a:cs typeface="Arial" panose="020B0604020202020204" pitchFamily="34" charset="0"/>
              </a:rPr>
              <a:t>oxidu kobaltnatého </a:t>
            </a:r>
            <a:r>
              <a:rPr lang="cs-CZ" sz="2000" u="sng" dirty="0" err="1">
                <a:cs typeface="Arial" panose="020B0604020202020204" pitchFamily="34" charset="0"/>
              </a:rPr>
              <a:t>CoO</a:t>
            </a:r>
            <a:r>
              <a:rPr lang="cs-CZ" sz="2000" dirty="0">
                <a:cs typeface="Arial" panose="020B0604020202020204" pitchFamily="34" charset="0"/>
              </a:rPr>
              <a:t>, při teplotách nad 500°C vzniká černý </a:t>
            </a:r>
            <a:r>
              <a:rPr lang="cs-CZ" sz="2000" u="sng" dirty="0">
                <a:cs typeface="Arial" panose="020B0604020202020204" pitchFamily="34" charset="0"/>
              </a:rPr>
              <a:t>oxid </a:t>
            </a:r>
            <a:r>
              <a:rPr lang="cs-CZ" sz="2000" u="sng" dirty="0" err="1">
                <a:cs typeface="Arial" panose="020B0604020202020204" pitchFamily="34" charset="0"/>
              </a:rPr>
              <a:t>kobaltnato</a:t>
            </a:r>
            <a:r>
              <a:rPr lang="cs-CZ" sz="2000" u="sng" dirty="0">
                <a:cs typeface="Arial" panose="020B0604020202020204" pitchFamily="34" charset="0"/>
              </a:rPr>
              <a:t>-kobaltitý Co</a:t>
            </a:r>
            <a:r>
              <a:rPr lang="cs-CZ" sz="2000" u="sng" baseline="-25000" dirty="0">
                <a:cs typeface="Arial" panose="020B0604020202020204" pitchFamily="34" charset="0"/>
              </a:rPr>
              <a:t>3</a:t>
            </a:r>
            <a:r>
              <a:rPr lang="cs-CZ" sz="2000" u="sng" dirty="0">
                <a:cs typeface="Arial" panose="020B0604020202020204" pitchFamily="34" charset="0"/>
              </a:rPr>
              <a:t>O</a:t>
            </a:r>
            <a:r>
              <a:rPr lang="cs-CZ" sz="2000" u="sng" baseline="-25000" dirty="0">
                <a:cs typeface="Arial" panose="020B0604020202020204" pitchFamily="34" charset="0"/>
              </a:rPr>
              <a:t>4</a:t>
            </a:r>
            <a:r>
              <a:rPr lang="cs-CZ" sz="2000" dirty="0">
                <a:cs typeface="Arial" panose="020B0604020202020204" pitchFamily="34" charset="0"/>
              </a:rPr>
              <a:t>. </a:t>
            </a:r>
          </a:p>
          <a:p>
            <a:pPr algn="just"/>
            <a:r>
              <a:rPr lang="cs-CZ" sz="2000" dirty="0">
                <a:cs typeface="Arial" panose="020B0604020202020204" pitchFamily="34" charset="0"/>
              </a:rPr>
              <a:t>  Práškový kobalt reaguje již při teplotě 60°C s oxidem siřičitým, produktem reakce je </a:t>
            </a:r>
            <a:r>
              <a:rPr lang="cs-CZ" sz="2000" dirty="0" err="1">
                <a:cs typeface="Arial" panose="020B0604020202020204" pitchFamily="34" charset="0"/>
              </a:rPr>
              <a:t>dithioničitan</a:t>
            </a:r>
            <a:r>
              <a:rPr lang="cs-CZ" sz="2000" dirty="0">
                <a:cs typeface="Arial" panose="020B0604020202020204" pitchFamily="34" charset="0"/>
              </a:rPr>
              <a:t> kobaltnatý:</a:t>
            </a:r>
          </a:p>
          <a:p>
            <a:pPr algn="ctr"/>
            <a:r>
              <a:rPr lang="cs-CZ" sz="2000" dirty="0">
                <a:cs typeface="Arial" panose="020B0604020202020204" pitchFamily="34" charset="0"/>
              </a:rPr>
              <a:t>Co + 2SO</a:t>
            </a:r>
            <a:r>
              <a:rPr lang="cs-CZ" sz="2000" baseline="-25000" dirty="0">
                <a:cs typeface="Arial" panose="020B0604020202020204" pitchFamily="34" charset="0"/>
              </a:rPr>
              <a:t>2</a:t>
            </a:r>
            <a:r>
              <a:rPr lang="cs-CZ" sz="2000" dirty="0">
                <a:cs typeface="Arial" panose="020B0604020202020204" pitchFamily="34" charset="0"/>
              </a:rPr>
              <a:t> → CoS</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4</a:t>
            </a:r>
            <a:endParaRPr lang="cs-CZ" sz="2000" dirty="0">
              <a:cs typeface="Arial" panose="020B0604020202020204" pitchFamily="34" charset="0"/>
            </a:endParaRPr>
          </a:p>
          <a:p>
            <a:pPr algn="just"/>
            <a:r>
              <a:rPr lang="cs-CZ" sz="2000" dirty="0">
                <a:cs typeface="Arial" panose="020B0604020202020204" pitchFamily="34" charset="0"/>
              </a:rPr>
              <a:t>Oxidačním tavením s hydroxidy alkalických kovů vznikají barevné alkalické </a:t>
            </a:r>
            <a:r>
              <a:rPr lang="cs-CZ" sz="2000" b="1" dirty="0" err="1">
                <a:cs typeface="Arial" panose="020B0604020202020204" pitchFamily="34" charset="0"/>
              </a:rPr>
              <a:t>kobaltitany</a:t>
            </a:r>
            <a:r>
              <a:rPr lang="cs-CZ" sz="2000" dirty="0">
                <a:cs typeface="Arial" panose="020B0604020202020204" pitchFamily="34" charset="0"/>
              </a:rPr>
              <a:t> [CoO</a:t>
            </a:r>
            <a:r>
              <a:rPr lang="cs-CZ" sz="2000" baseline="-25000" dirty="0">
                <a:cs typeface="Arial" panose="020B0604020202020204" pitchFamily="34" charset="0"/>
              </a:rPr>
              <a:t>2</a:t>
            </a:r>
            <a:r>
              <a:rPr lang="cs-CZ" sz="2000" dirty="0">
                <a:cs typeface="Arial" panose="020B0604020202020204" pitchFamily="34" charset="0"/>
              </a:rPr>
              <a:t>]</a:t>
            </a:r>
            <a:r>
              <a:rPr lang="cs-CZ" sz="2000" baseline="30000" dirty="0">
                <a:cs typeface="Arial" panose="020B0604020202020204" pitchFamily="34" charset="0"/>
              </a:rPr>
              <a:t>-1</a:t>
            </a:r>
            <a:r>
              <a:rPr lang="cs-CZ" sz="2000" dirty="0">
                <a:cs typeface="Arial" panose="020B0604020202020204" pitchFamily="34" charset="0"/>
              </a:rPr>
              <a:t>.</a:t>
            </a:r>
          </a:p>
        </p:txBody>
      </p:sp>
    </p:spTree>
    <p:extLst>
      <p:ext uri="{BB962C8B-B14F-4D97-AF65-F5344CB8AC3E}">
        <p14:creationId xmlns:p14="http://schemas.microsoft.com/office/powerpoint/2010/main" val="10529984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39090"/>
            <a:ext cx="8763000" cy="5909310"/>
          </a:xfrm>
          <a:prstGeom prst="rect">
            <a:avLst/>
          </a:prstGeom>
        </p:spPr>
        <p:txBody>
          <a:bodyPr wrap="square">
            <a:spAutoFit/>
          </a:bodyPr>
          <a:lstStyle/>
          <a:p>
            <a:pPr algn="just"/>
            <a:r>
              <a:rPr lang="cs-CZ" sz="2000" dirty="0">
                <a:cs typeface="Arial" panose="020B0604020202020204" pitchFamily="34" charset="0"/>
              </a:rPr>
              <a:t>Kobalt tvoří velkou řadu sloučenin, ve kterých vystupuje </a:t>
            </a:r>
            <a:r>
              <a:rPr lang="cs-CZ" sz="2000" u="sng" dirty="0">
                <a:cs typeface="Arial" panose="020B0604020202020204" pitchFamily="34" charset="0"/>
              </a:rPr>
              <a:t>v oxidačním stavu II a III. Sloučeniny jednomocného a čtyřmocného kobaltu jsou méně obvyklé</a:t>
            </a:r>
            <a:r>
              <a:rPr lang="cs-CZ" sz="2000" dirty="0">
                <a:cs typeface="Arial" panose="020B0604020202020204" pitchFamily="34" charset="0"/>
              </a:rPr>
              <a:t>, jednomocný kobalt se vyskytuje např. v </a:t>
            </a:r>
            <a:r>
              <a:rPr lang="cs-CZ" sz="2000" dirty="0" err="1">
                <a:cs typeface="Arial" panose="020B0604020202020204" pitchFamily="34" charset="0"/>
              </a:rPr>
              <a:t>CoBr</a:t>
            </a:r>
            <a:r>
              <a:rPr lang="cs-CZ" sz="2000" dirty="0">
                <a:cs typeface="Arial" panose="020B0604020202020204" pitchFamily="34" charset="0"/>
              </a:rPr>
              <a:t>(NO)</a:t>
            </a:r>
            <a:r>
              <a:rPr lang="cs-CZ" sz="2000" baseline="-25000" dirty="0">
                <a:cs typeface="Arial" panose="020B0604020202020204" pitchFamily="34" charset="0"/>
              </a:rPr>
              <a:t>2</a:t>
            </a:r>
            <a:r>
              <a:rPr lang="cs-CZ" sz="2000" dirty="0">
                <a:cs typeface="Arial" panose="020B0604020202020204" pitchFamily="34" charset="0"/>
              </a:rPr>
              <a:t> nebo </a:t>
            </a:r>
            <a:r>
              <a:rPr lang="cs-CZ" sz="2000" dirty="0" err="1">
                <a:cs typeface="Arial" panose="020B0604020202020204" pitchFamily="34" charset="0"/>
              </a:rPr>
              <a:t>HCo</a:t>
            </a:r>
            <a:r>
              <a:rPr lang="cs-CZ" sz="2000" dirty="0">
                <a:cs typeface="Arial" panose="020B0604020202020204" pitchFamily="34" charset="0"/>
              </a:rPr>
              <a:t>(CO)</a:t>
            </a:r>
            <a:r>
              <a:rPr lang="cs-CZ" sz="2000" baseline="-25000" dirty="0">
                <a:cs typeface="Arial" panose="020B0604020202020204" pitchFamily="34" charset="0"/>
              </a:rPr>
              <a:t>4</a:t>
            </a:r>
            <a:r>
              <a:rPr lang="cs-CZ" sz="2000" dirty="0">
                <a:cs typeface="Arial" panose="020B0604020202020204" pitchFamily="34" charset="0"/>
              </a:rPr>
              <a:t>, čtyřmocný kobalt je znám v oxidu </a:t>
            </a:r>
            <a:r>
              <a:rPr lang="cs-CZ" sz="2000" dirty="0" err="1">
                <a:cs typeface="Arial" panose="020B0604020202020204" pitchFamily="34" charset="0"/>
              </a:rPr>
              <a:t>kobaltičitém</a:t>
            </a:r>
            <a:r>
              <a:rPr lang="cs-CZ" sz="2000" dirty="0">
                <a:cs typeface="Arial" panose="020B0604020202020204" pitchFamily="34" charset="0"/>
              </a:rPr>
              <a:t> CoO</a:t>
            </a:r>
            <a:r>
              <a:rPr lang="cs-CZ" sz="2000" baseline="-25000" dirty="0">
                <a:cs typeface="Arial" panose="020B0604020202020204" pitchFamily="34" charset="0"/>
              </a:rPr>
              <a:t>2</a:t>
            </a:r>
            <a:r>
              <a:rPr lang="cs-CZ" sz="2000" dirty="0">
                <a:cs typeface="Arial" panose="020B0604020202020204" pitchFamily="34" charset="0"/>
              </a:rPr>
              <a:t> a v podvojných oxidech Sr</a:t>
            </a:r>
            <a:r>
              <a:rPr lang="cs-CZ" sz="2000" baseline="-25000" dirty="0">
                <a:cs typeface="Arial" panose="020B0604020202020204" pitchFamily="34" charset="0"/>
              </a:rPr>
              <a:t>2</a:t>
            </a:r>
            <a:r>
              <a:rPr lang="cs-CZ" sz="2000" dirty="0">
                <a:cs typeface="Arial" panose="020B0604020202020204" pitchFamily="34" charset="0"/>
              </a:rPr>
              <a:t>CoO</a:t>
            </a:r>
            <a:r>
              <a:rPr lang="cs-CZ" sz="2000" baseline="-25000" dirty="0">
                <a:cs typeface="Arial" panose="020B0604020202020204" pitchFamily="34" charset="0"/>
              </a:rPr>
              <a:t>4</a:t>
            </a:r>
            <a:r>
              <a:rPr lang="cs-CZ" sz="2000" dirty="0">
                <a:cs typeface="Arial" panose="020B0604020202020204" pitchFamily="34" charset="0"/>
              </a:rPr>
              <a:t> a Ba</a:t>
            </a:r>
            <a:r>
              <a:rPr lang="cs-CZ" sz="2000" baseline="-25000" dirty="0">
                <a:cs typeface="Arial" panose="020B0604020202020204" pitchFamily="34" charset="0"/>
              </a:rPr>
              <a:t>2</a:t>
            </a:r>
            <a:r>
              <a:rPr lang="cs-CZ" sz="2000" dirty="0">
                <a:cs typeface="Arial" panose="020B0604020202020204" pitchFamily="34" charset="0"/>
              </a:rPr>
              <a:t>CoO</a:t>
            </a:r>
            <a:r>
              <a:rPr lang="cs-CZ" sz="2000" baseline="-25000" dirty="0">
                <a:cs typeface="Arial" panose="020B0604020202020204" pitchFamily="34" charset="0"/>
              </a:rPr>
              <a:t>4</a:t>
            </a:r>
            <a:r>
              <a:rPr lang="cs-CZ" sz="2000" dirty="0">
                <a:cs typeface="Arial" panose="020B0604020202020204" pitchFamily="34" charset="0"/>
              </a:rPr>
              <a:t>. V </a:t>
            </a:r>
            <a:r>
              <a:rPr lang="cs-CZ" sz="2000" dirty="0" err="1">
                <a:cs typeface="Arial" panose="020B0604020202020204" pitchFamily="34" charset="0"/>
              </a:rPr>
              <a:t>tetrakarbonylu</a:t>
            </a:r>
            <a:r>
              <a:rPr lang="cs-CZ" sz="2000" dirty="0">
                <a:cs typeface="Arial" panose="020B0604020202020204" pitchFamily="34" charset="0"/>
              </a:rPr>
              <a:t> [Co(CO)</a:t>
            </a:r>
            <a:r>
              <a:rPr lang="cs-CZ" sz="2000" baseline="-25000" dirty="0">
                <a:cs typeface="Arial" panose="020B0604020202020204" pitchFamily="34" charset="0"/>
              </a:rPr>
              <a:t>4</a:t>
            </a:r>
            <a:r>
              <a:rPr lang="cs-CZ" sz="2000" dirty="0">
                <a:cs typeface="Arial" panose="020B0604020202020204" pitchFamily="34" charset="0"/>
              </a:rPr>
              <a:t>] se vyskytuje v záporném </a:t>
            </a:r>
            <a:r>
              <a:rPr lang="cs-CZ" sz="2000" u="sng" dirty="0">
                <a:cs typeface="Arial" panose="020B0604020202020204" pitchFamily="34" charset="0"/>
              </a:rPr>
              <a:t>oxidačním stavu -I</a:t>
            </a:r>
            <a:r>
              <a:rPr lang="cs-CZ" sz="2000" dirty="0">
                <a:cs typeface="Arial" panose="020B0604020202020204" pitchFamily="34" charset="0"/>
              </a:rPr>
              <a:t>. Trojmocný kobalt má silný sklon k tvorbě stabilních komplexních sloučenin s koordinačním číslem 4 nebo 6. Dvojmocný kobalt tvoří méně početné a nestabilní komplexní sloučeniny.</a:t>
            </a:r>
          </a:p>
          <a:p>
            <a:endParaRPr lang="cs-CZ" dirty="0"/>
          </a:p>
          <a:p>
            <a:pPr algn="just"/>
            <a:r>
              <a:rPr lang="cs-CZ" sz="2000" dirty="0">
                <a:cs typeface="Arial" panose="020B0604020202020204" pitchFamily="34" charset="0"/>
              </a:rPr>
              <a:t>V přírodě se kobalt vyskytuje vždy v přítomnosti niklu. Důležité kobaltové rudy jsou </a:t>
            </a:r>
            <a:r>
              <a:rPr lang="cs-CZ" sz="2000" b="1" dirty="0">
                <a:cs typeface="Arial" panose="020B0604020202020204" pitchFamily="34" charset="0"/>
              </a:rPr>
              <a:t>heterogenit</a:t>
            </a:r>
            <a:r>
              <a:rPr lang="cs-CZ" sz="2000" dirty="0">
                <a:cs typeface="Arial" panose="020B0604020202020204" pitchFamily="34" charset="0"/>
              </a:rPr>
              <a:t> </a:t>
            </a:r>
            <a:r>
              <a:rPr lang="cs-CZ" sz="2000" dirty="0" err="1">
                <a:cs typeface="Arial" panose="020B0604020202020204" pitchFamily="34" charset="0"/>
              </a:rPr>
              <a:t>CoO</a:t>
            </a:r>
            <a:r>
              <a:rPr lang="cs-CZ" sz="2000" dirty="0">
                <a:cs typeface="Arial" panose="020B0604020202020204" pitchFamily="34" charset="0"/>
              </a:rPr>
              <a:t>(OH) a </a:t>
            </a:r>
            <a:r>
              <a:rPr lang="cs-CZ" sz="2000" b="1" dirty="0" err="1">
                <a:cs typeface="Arial" panose="020B0604020202020204" pitchFamily="34" charset="0"/>
              </a:rPr>
              <a:t>erytrit</a:t>
            </a:r>
            <a:r>
              <a:rPr lang="cs-CZ" sz="2000" dirty="0">
                <a:cs typeface="Arial" panose="020B0604020202020204" pitchFamily="34" charset="0"/>
              </a:rPr>
              <a:t> Co</a:t>
            </a:r>
            <a:r>
              <a:rPr lang="cs-CZ" sz="2000" baseline="-25000" dirty="0">
                <a:cs typeface="Arial" panose="020B0604020202020204" pitchFamily="34" charset="0"/>
              </a:rPr>
              <a:t>3</a:t>
            </a:r>
            <a:r>
              <a:rPr lang="cs-CZ" sz="2000" dirty="0">
                <a:cs typeface="Arial" panose="020B0604020202020204" pitchFamily="34" charset="0"/>
              </a:rPr>
              <a:t>(AsO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·8H</a:t>
            </a:r>
            <a:r>
              <a:rPr lang="cs-CZ" sz="2000" baseline="-25000" dirty="0">
                <a:cs typeface="Arial" panose="020B0604020202020204" pitchFamily="34" charset="0"/>
              </a:rPr>
              <a:t>2</a:t>
            </a:r>
            <a:r>
              <a:rPr lang="cs-CZ" sz="2000" dirty="0">
                <a:cs typeface="Arial" panose="020B0604020202020204" pitchFamily="34" charset="0"/>
              </a:rPr>
              <a:t>O. Velmi perspektivní zdroje kobaltu jsou hlubokomořské polymetalické konkrece a </a:t>
            </a:r>
            <a:r>
              <a:rPr lang="cs-CZ" sz="2000" dirty="0" err="1">
                <a:cs typeface="Arial" panose="020B0604020202020204" pitchFamily="34" charset="0"/>
              </a:rPr>
              <a:t>kobaltonosné</a:t>
            </a:r>
            <a:r>
              <a:rPr lang="cs-CZ" sz="2000" dirty="0">
                <a:cs typeface="Arial" panose="020B0604020202020204" pitchFamily="34" charset="0"/>
              </a:rPr>
              <a:t> kůry na dně Tichého a Indického oceánu.</a:t>
            </a:r>
          </a:p>
          <a:p>
            <a:pPr algn="just"/>
            <a:endParaRPr lang="cs-CZ" sz="2000" dirty="0">
              <a:cs typeface="Arial" panose="020B0604020202020204" pitchFamily="34" charset="0"/>
            </a:endParaRPr>
          </a:p>
          <a:p>
            <a:pPr algn="just"/>
            <a:r>
              <a:rPr lang="cs-CZ" sz="2000" dirty="0">
                <a:cs typeface="Arial" panose="020B0604020202020204" pitchFamily="34" charset="0"/>
              </a:rPr>
              <a:t>Průmyslová výroba kobaltu se nejčastěji provádí </a:t>
            </a:r>
            <a:r>
              <a:rPr lang="cs-CZ" sz="2000" b="1" dirty="0">
                <a:cs typeface="Arial" panose="020B0604020202020204" pitchFamily="34" charset="0"/>
              </a:rPr>
              <a:t>hydrometalurgickými postupy</a:t>
            </a:r>
            <a:r>
              <a:rPr lang="cs-CZ" sz="2000" dirty="0">
                <a:cs typeface="Arial" panose="020B0604020202020204" pitchFamily="34" charset="0"/>
              </a:rPr>
              <a:t>, z kterých je nejdůležitější kyselé tlakové loužení rudného koncentrátu </a:t>
            </a:r>
            <a:r>
              <a:rPr lang="cs-CZ" sz="2000" i="1" dirty="0">
                <a:cs typeface="Arial" panose="020B0604020202020204" pitchFamily="34" charset="0"/>
              </a:rPr>
              <a:t>(metoda PAL - </a:t>
            </a:r>
            <a:r>
              <a:rPr lang="cs-CZ" sz="2000" i="1" dirty="0" err="1">
                <a:cs typeface="Arial" panose="020B0604020202020204" pitchFamily="34" charset="0"/>
              </a:rPr>
              <a:t>Pressure</a:t>
            </a:r>
            <a:r>
              <a:rPr lang="cs-CZ" sz="2000" i="1" dirty="0">
                <a:cs typeface="Arial" panose="020B0604020202020204" pitchFamily="34" charset="0"/>
              </a:rPr>
              <a:t> Acid </a:t>
            </a:r>
            <a:r>
              <a:rPr lang="cs-CZ" sz="2000" i="1" dirty="0" err="1">
                <a:cs typeface="Arial" panose="020B0604020202020204" pitchFamily="34" charset="0"/>
              </a:rPr>
              <a:t>Leaching</a:t>
            </a:r>
            <a:r>
              <a:rPr lang="cs-CZ" sz="2000" i="1" dirty="0">
                <a:cs typeface="Arial" panose="020B0604020202020204" pitchFamily="34" charset="0"/>
              </a:rPr>
              <a:t>)</a:t>
            </a:r>
            <a:r>
              <a:rPr lang="cs-CZ" sz="2000" dirty="0">
                <a:cs typeface="Arial" panose="020B0604020202020204" pitchFamily="34" charset="0"/>
              </a:rPr>
              <a:t>, při kterém se na rudu působí směsí minerálních kyselin při tlaku 4,5 </a:t>
            </a:r>
            <a:r>
              <a:rPr lang="cs-CZ" sz="2000" dirty="0" err="1">
                <a:cs typeface="Arial" panose="020B0604020202020204" pitchFamily="34" charset="0"/>
              </a:rPr>
              <a:t>MPa</a:t>
            </a:r>
            <a:r>
              <a:rPr lang="cs-CZ" sz="2000" dirty="0">
                <a:cs typeface="Arial" panose="020B0604020202020204" pitchFamily="34" charset="0"/>
              </a:rPr>
              <a:t> a teplotě 255°C. Přítomné kovy se z roztoku </a:t>
            </a:r>
            <a:r>
              <a:rPr lang="cs-CZ" sz="2000" dirty="0" err="1">
                <a:cs typeface="Arial" panose="020B0604020202020204" pitchFamily="34" charset="0"/>
              </a:rPr>
              <a:t>vysrážeji</a:t>
            </a:r>
            <a:r>
              <a:rPr lang="cs-CZ" sz="2000" dirty="0">
                <a:cs typeface="Arial" panose="020B0604020202020204" pitchFamily="34" charset="0"/>
              </a:rPr>
              <a:t> jako sulfidy pomocí sirovodíku.</a:t>
            </a:r>
          </a:p>
        </p:txBody>
      </p:sp>
    </p:spTree>
    <p:extLst>
      <p:ext uri="{BB962C8B-B14F-4D97-AF65-F5344CB8AC3E}">
        <p14:creationId xmlns:p14="http://schemas.microsoft.com/office/powerpoint/2010/main" val="42015158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0779" y="152400"/>
            <a:ext cx="8763000" cy="6247864"/>
          </a:xfrm>
          <a:prstGeom prst="rect">
            <a:avLst/>
          </a:prstGeom>
        </p:spPr>
        <p:txBody>
          <a:bodyPr wrap="square">
            <a:spAutoFit/>
          </a:bodyPr>
          <a:lstStyle/>
          <a:p>
            <a:pPr algn="just"/>
            <a:r>
              <a:rPr lang="cs-CZ" sz="2000" dirty="0">
                <a:cs typeface="Arial" panose="020B0604020202020204" pitchFamily="34" charset="0"/>
              </a:rPr>
              <a:t>Působením kyslíku za zvýšeného tlaku se nerozpustné sulfidy převedou na rozpustné sulfáty, sulfáty jednotlivých kovů se z roztoku oddělují pomocí kapalinové extrakce.</a:t>
            </a:r>
          </a:p>
          <a:p>
            <a:pPr algn="just"/>
            <a:r>
              <a:rPr lang="cs-CZ" sz="2000" b="1" dirty="0">
                <a:cs typeface="Arial" panose="020B0604020202020204" pitchFamily="34" charset="0"/>
              </a:rPr>
              <a:t>  Pyrometalurgická výroba </a:t>
            </a:r>
            <a:r>
              <a:rPr lang="cs-CZ" sz="2000" dirty="0">
                <a:cs typeface="Arial" panose="020B0604020202020204" pitchFamily="34" charset="0"/>
              </a:rPr>
              <a:t>kobaltu se obvykle prováděla tavením kobaltové rudy za přítomnosti ledku a sody. Tavenina se rozpustí v kyselině chlorovodíkové, doprovodné kovy se z roztoku vysrážejí pomocí sirovodíku. Z filtrátu se po oxidaci vyloučí kobalt ve formě Co</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O, který se po kalcinaci redukuje antracitem v elektrické peci na surový kovový kobalt, z kterého se odlévají elektrody pro následnou elektrolytickou rafinaci. Odpadní produkty z elektrolytické rafinace kobaltu jsou velmi důležitým zdrojem pro výrobu arsenu. Výroba práškového kobaltu se provádí redukcí oxidu </a:t>
            </a:r>
            <a:r>
              <a:rPr lang="cs-CZ" sz="2000" dirty="0" err="1">
                <a:cs typeface="Arial" panose="020B0604020202020204" pitchFamily="34" charset="0"/>
              </a:rPr>
              <a:t>kobaltnato</a:t>
            </a:r>
            <a:r>
              <a:rPr lang="cs-CZ" sz="2000" dirty="0">
                <a:cs typeface="Arial" panose="020B0604020202020204" pitchFamily="34" charset="0"/>
              </a:rPr>
              <a:t>-kobaltitého oxidem uhelnatým nebo vodíkem:</a:t>
            </a:r>
          </a:p>
          <a:p>
            <a:pPr algn="ct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O</a:t>
            </a:r>
            <a:r>
              <a:rPr lang="cs-CZ" sz="2000" baseline="-25000" dirty="0">
                <a:cs typeface="Arial" panose="020B0604020202020204" pitchFamily="34" charset="0"/>
              </a:rPr>
              <a:t>4</a:t>
            </a:r>
            <a:r>
              <a:rPr lang="cs-CZ" sz="2000" dirty="0">
                <a:cs typeface="Arial" panose="020B0604020202020204" pitchFamily="34" charset="0"/>
              </a:rPr>
              <a:t> + 4CO → 3Co + 4CO</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O</a:t>
            </a:r>
            <a:r>
              <a:rPr lang="cs-CZ" sz="2000" baseline="-25000" dirty="0">
                <a:cs typeface="Arial" panose="020B0604020202020204" pitchFamily="34" charset="0"/>
              </a:rPr>
              <a:t>4</a:t>
            </a:r>
            <a:r>
              <a:rPr lang="cs-CZ" sz="2000" dirty="0">
                <a:cs typeface="Arial" panose="020B0604020202020204" pitchFamily="34" charset="0"/>
              </a:rPr>
              <a:t> + 4H</a:t>
            </a:r>
            <a:r>
              <a:rPr lang="cs-CZ" sz="2000" baseline="-25000" dirty="0">
                <a:cs typeface="Arial" panose="020B0604020202020204" pitchFamily="34" charset="0"/>
              </a:rPr>
              <a:t>2</a:t>
            </a:r>
            <a:r>
              <a:rPr lang="cs-CZ" sz="2000" dirty="0">
                <a:cs typeface="Arial" panose="020B0604020202020204" pitchFamily="34" charset="0"/>
              </a:rPr>
              <a:t> → 3Co + 4H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a:cs typeface="Arial" panose="020B0604020202020204" pitchFamily="34" charset="0"/>
              </a:rPr>
              <a:t>  Důležitým zdrojem pro výrobu kobaltu jsou </a:t>
            </a:r>
            <a:r>
              <a:rPr lang="cs-CZ" sz="2000" b="1" dirty="0">
                <a:cs typeface="Arial" panose="020B0604020202020204" pitchFamily="34" charset="0"/>
              </a:rPr>
              <a:t>odpadní produkty po elektrolytické rafinaci niklu</a:t>
            </a:r>
            <a:r>
              <a:rPr lang="cs-CZ" sz="2000" dirty="0">
                <a:cs typeface="Arial" panose="020B0604020202020204" pitchFamily="34" charset="0"/>
              </a:rPr>
              <a:t>. V elektrolytu se kobalt vyskytuje ve formě síranu kobaltnatého CoSO</a:t>
            </a:r>
            <a:r>
              <a:rPr lang="cs-CZ" sz="2000" baseline="-25000" dirty="0">
                <a:cs typeface="Arial" panose="020B0604020202020204" pitchFamily="34" charset="0"/>
              </a:rPr>
              <a:t>4</a:t>
            </a:r>
            <a:r>
              <a:rPr lang="cs-CZ" sz="2000" dirty="0">
                <a:cs typeface="Arial" panose="020B0604020202020204" pitchFamily="34" charset="0"/>
              </a:rPr>
              <a:t>. Působením plynného chloru se nejprve Co</a:t>
            </a:r>
            <a:r>
              <a:rPr lang="cs-CZ" sz="2000" baseline="30000" dirty="0">
                <a:cs typeface="Arial" panose="020B0604020202020204" pitchFamily="34" charset="0"/>
              </a:rPr>
              <a:t>2+</a:t>
            </a:r>
            <a:r>
              <a:rPr lang="cs-CZ" sz="2000" dirty="0">
                <a:cs typeface="Arial" panose="020B0604020202020204" pitchFamily="34" charset="0"/>
              </a:rPr>
              <a:t> oxiduje na Co</a:t>
            </a:r>
            <a:r>
              <a:rPr lang="cs-CZ" sz="2000" baseline="30000" dirty="0">
                <a:cs typeface="Arial" panose="020B0604020202020204" pitchFamily="34" charset="0"/>
              </a:rPr>
              <a:t>3+</a:t>
            </a:r>
            <a:r>
              <a:rPr lang="cs-CZ" sz="2000" dirty="0">
                <a:cs typeface="Arial" panose="020B0604020202020204" pitchFamily="34" charset="0"/>
              </a:rPr>
              <a:t> a uhličitanem nikelnatým NiCO</a:t>
            </a:r>
            <a:r>
              <a:rPr lang="cs-CZ" sz="2000" baseline="-25000" dirty="0">
                <a:cs typeface="Arial" panose="020B0604020202020204" pitchFamily="34" charset="0"/>
              </a:rPr>
              <a:t>3</a:t>
            </a:r>
            <a:r>
              <a:rPr lang="cs-CZ" sz="2000" dirty="0">
                <a:cs typeface="Arial" panose="020B0604020202020204" pitchFamily="34" charset="0"/>
              </a:rPr>
              <a:t> se poté vyloučí špatně rozpustný hydroxid kobaltitý Co(OH)</a:t>
            </a:r>
            <a:r>
              <a:rPr lang="cs-CZ" sz="2000" baseline="-25000" dirty="0">
                <a:cs typeface="Arial" panose="020B0604020202020204" pitchFamily="34" charset="0"/>
              </a:rPr>
              <a:t>3</a:t>
            </a:r>
            <a:r>
              <a:rPr lang="cs-CZ" sz="2000" dirty="0">
                <a:cs typeface="Arial" panose="020B0604020202020204" pitchFamily="34" charset="0"/>
              </a:rPr>
              <a:t>. Hydroxid se po odfiltrování kalcinuje za vzniku oxidu </a:t>
            </a:r>
            <a:r>
              <a:rPr lang="cs-CZ" sz="2000" dirty="0" err="1">
                <a:cs typeface="Arial" panose="020B0604020202020204" pitchFamily="34" charset="0"/>
              </a:rPr>
              <a:t>kobaltnato</a:t>
            </a:r>
            <a:r>
              <a:rPr lang="cs-CZ" sz="2000" dirty="0">
                <a:cs typeface="Arial" panose="020B0604020202020204" pitchFamily="34" charset="0"/>
              </a:rPr>
              <a:t>-kobaltitého Co</a:t>
            </a:r>
            <a:r>
              <a:rPr lang="cs-CZ" sz="2000" baseline="-25000" dirty="0">
                <a:cs typeface="Arial" panose="020B0604020202020204" pitchFamily="34" charset="0"/>
              </a:rPr>
              <a:t>3</a:t>
            </a:r>
            <a:r>
              <a:rPr lang="cs-CZ" sz="2000" dirty="0">
                <a:cs typeface="Arial" panose="020B0604020202020204" pitchFamily="34" charset="0"/>
              </a:rPr>
              <a:t>O</a:t>
            </a:r>
            <a:r>
              <a:rPr lang="cs-CZ" sz="2000" baseline="-25000" dirty="0">
                <a:cs typeface="Arial" panose="020B0604020202020204" pitchFamily="34" charset="0"/>
              </a:rPr>
              <a:t>4</a:t>
            </a:r>
            <a:r>
              <a:rPr lang="cs-CZ" sz="2000" dirty="0">
                <a:cs typeface="Arial" panose="020B0604020202020204" pitchFamily="34" charset="0"/>
              </a:rPr>
              <a:t>, který se podrobí redukci na kovový kobalt.</a:t>
            </a:r>
          </a:p>
        </p:txBody>
      </p:sp>
    </p:spTree>
    <p:extLst>
      <p:ext uri="{BB962C8B-B14F-4D97-AF65-F5344CB8AC3E}">
        <p14:creationId xmlns:p14="http://schemas.microsoft.com/office/powerpoint/2010/main" val="2549174409"/>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14904</TotalTime>
  <Words>16872</Words>
  <Application>Microsoft Office PowerPoint</Application>
  <PresentationFormat>Předvádění na obrazovce (4:3)</PresentationFormat>
  <Paragraphs>884</Paragraphs>
  <Slides>135</Slides>
  <Notes>3</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135</vt:i4>
      </vt:variant>
    </vt:vector>
  </HeadingPairs>
  <TitlesOfParts>
    <vt:vector size="139" baseType="lpstr">
      <vt:lpstr>Arial</vt:lpstr>
      <vt:lpstr>Calibri</vt:lpstr>
      <vt:lpstr>Times New Roman</vt:lpstr>
      <vt:lpstr>Motiv systému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Doklad léčby rtutí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Cu           Ag       Au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Triáda železa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Platinové kovy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Lubomír Prokeš</cp:lastModifiedBy>
  <cp:revision>570</cp:revision>
  <dcterms:created xsi:type="dcterms:W3CDTF">2019-02-28T14:01:10Z</dcterms:created>
  <dcterms:modified xsi:type="dcterms:W3CDTF">2024-03-08T11:43:53Z</dcterms:modified>
</cp:coreProperties>
</file>