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32" r:id="rId3"/>
    <p:sldId id="344" r:id="rId4"/>
    <p:sldId id="333" r:id="rId5"/>
    <p:sldId id="336" r:id="rId6"/>
    <p:sldId id="345" r:id="rId7"/>
    <p:sldId id="346" r:id="rId8"/>
    <p:sldId id="347" r:id="rId9"/>
    <p:sldId id="348" r:id="rId10"/>
    <p:sldId id="339" r:id="rId11"/>
    <p:sldId id="334" r:id="rId12"/>
    <p:sldId id="340" r:id="rId13"/>
    <p:sldId id="343" r:id="rId14"/>
    <p:sldId id="342" r:id="rId15"/>
    <p:sldId id="335" r:id="rId16"/>
    <p:sldId id="337" r:id="rId17"/>
    <p:sldId id="338" r:id="rId18"/>
    <p:sldId id="349" r:id="rId19"/>
    <p:sldId id="341" r:id="rId20"/>
    <p:sldId id="350" r:id="rId21"/>
    <p:sldId id="35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7F1313A-05A5-441E-AA54-ABE3D60A95CC}"/>
              </a:ext>
            </a:extLst>
          </p:cNvPr>
          <p:cNvSpPr txBox="1"/>
          <p:nvPr/>
        </p:nvSpPr>
        <p:spPr>
          <a:xfrm>
            <a:off x="200025" y="289679"/>
            <a:ext cx="874395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b="1" i="0" dirty="0">
                <a:solidFill>
                  <a:srgbClr val="404040"/>
                </a:solidFill>
                <a:effectLst/>
              </a:rPr>
              <a:t>Kolik 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 10% roztoku amoniaku 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=0,9575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a kolik 20% roztoku</a:t>
            </a:r>
            <a:r>
              <a:rPr lang="en-US" b="1" i="0" dirty="0">
                <a:solidFill>
                  <a:srgbClr val="404040"/>
                </a:solidFill>
                <a:effectLst/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H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1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en-US" b="1" baseline="-25000" dirty="0">
                <a:solidFill>
                  <a:srgbClr val="404040"/>
                </a:solidFill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 1,1394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je třeba pro přípravu 55 g síranu amonného?</a:t>
            </a:r>
            <a:endParaRPr lang="en-US" b="1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b="1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Napíšeme rovnici reakce a pod ni uvedeme relativní molekulové hmotnosti reaktantů a produktu. Pak sestavíme přímé úměry, s jejichž pomocí vypočítáme, kolik gramů 100% amoniaku a kyseliny sírové by muselo </a:t>
            </a:r>
            <a:r>
              <a:rPr lang="cs-CZ" b="0" i="0" dirty="0" err="1">
                <a:solidFill>
                  <a:srgbClr val="404040"/>
                </a:solidFill>
                <a:effectLst/>
              </a:rPr>
              <a:t>zreagovat</a:t>
            </a:r>
            <a:r>
              <a:rPr lang="cs-CZ" b="0" i="0" dirty="0">
                <a:solidFill>
                  <a:srgbClr val="404040"/>
                </a:solidFill>
                <a:effectLst/>
              </a:rPr>
              <a:t>, aby vzniklo 55 g síranu amonného:</a:t>
            </a:r>
          </a:p>
          <a:p>
            <a:pPr algn="ctr" fontAlgn="base"/>
            <a:r>
              <a:rPr lang="cs-CZ" b="0" i="0" dirty="0">
                <a:solidFill>
                  <a:srgbClr val="404040"/>
                </a:solidFill>
                <a:effectLst/>
              </a:rPr>
              <a:t>2NH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3       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+         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→       (NH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br>
              <a:rPr lang="cs-CZ" b="0" i="0" baseline="-25000" dirty="0">
                <a:solidFill>
                  <a:srgbClr val="404040"/>
                </a:solidFill>
                <a:effectLst/>
              </a:rPr>
            </a:br>
            <a:r>
              <a:rPr lang="cs-CZ" b="0" i="0" dirty="0">
                <a:solidFill>
                  <a:srgbClr val="404040"/>
                </a:solidFill>
                <a:effectLst/>
              </a:rPr>
              <a:t>2 17 g ……………98 g……………………132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……………………….y…………………………55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= 14,2 g (100% NH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40,8 g (100% 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endParaRPr lang="en-US" b="0" i="0" u="sng" dirty="0">
              <a:solidFill>
                <a:srgbClr val="404040"/>
              </a:solidFill>
              <a:effectLst/>
            </a:endParaRPr>
          </a:p>
          <a:p>
            <a:pPr algn="ctr" fontAlgn="base"/>
            <a:endParaRPr lang="en-US" sz="800" b="0" i="0" u="sng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Pomocí nepřímé úměry vypočítáme hmotnost 10% roztoku amoniaku, ve kterém je obsaženo 14,2 g amoniaku. Stejným způsobem vypočítáme hmotnost 20% roztoku kyseliny sírové: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14,2 g …………100 %         40,8 g ……………100 %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x …………………10 %           y ……………………20 %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	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x = 142 g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                     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204 g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l" fontAlgn="base"/>
            <a:endParaRPr lang="en-US" sz="800" b="0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S využitím vztahu V = m/</a:t>
            </a:r>
            <a:r>
              <a:rPr lang="el-GR" b="0" i="0" dirty="0">
                <a:solidFill>
                  <a:srgbClr val="404040"/>
                </a:solidFill>
                <a:effectLst/>
              </a:rPr>
              <a:t>ρ </a:t>
            </a:r>
            <a:r>
              <a:rPr lang="cs-CZ" b="0" i="0" dirty="0">
                <a:solidFill>
                  <a:srgbClr val="404040"/>
                </a:solidFill>
                <a:effectLst/>
              </a:rPr>
              <a:t>přepočteme zjištěné hmotnosti obou roztoků na objem:</a:t>
            </a: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Amoniak: V = 142/0,9575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148,3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Kyselina sírová: V = 204/1,1394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179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sz="800" b="1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1" dirty="0">
                <a:solidFill>
                  <a:srgbClr val="404040"/>
                </a:solidFill>
                <a:effectLst/>
              </a:rPr>
              <a:t>Pro přípravu 55 g síranu amonného je třeba použít 148,3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10% roztoku amoniaku a 179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20% kyseliny sírové.</a:t>
            </a:r>
          </a:p>
        </p:txBody>
      </p:sp>
    </p:spTree>
    <p:extLst>
      <p:ext uri="{BB962C8B-B14F-4D97-AF65-F5344CB8AC3E}">
        <p14:creationId xmlns:p14="http://schemas.microsoft.com/office/powerpoint/2010/main" val="324202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AA93D7F-43F8-4114-AC08-3CD414361355}"/>
              </a:ext>
            </a:extLst>
          </p:cNvPr>
          <p:cNvSpPr txBox="1"/>
          <p:nvPr/>
        </p:nvSpPr>
        <p:spPr>
          <a:xfrm>
            <a:off x="152400" y="218212"/>
            <a:ext cx="88201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Z roztoku obsahující 1 g síranu alkalického kovu bylo nadbytkem chloridu barnatého vysráženo 1,3394 g síranu barnatého. Vypočítejte střední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Noto Sans"/>
              </a:rPr>
              <a:t>realativní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 atomovou hmotnost kovu.</a:t>
            </a:r>
            <a:r>
              <a:rPr lang="en-US" b="1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M(BaSO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) = 233,40 g⋅mol</a:t>
            </a:r>
            <a:r>
              <a:rPr lang="cs-CZ" b="1" i="0" baseline="30000" dirty="0">
                <a:solidFill>
                  <a:srgbClr val="000000"/>
                </a:solidFill>
                <a:effectLst/>
                <a:latin typeface="Noto Sans"/>
              </a:rPr>
              <a:t>-1</a:t>
            </a:r>
            <a:endParaRPr lang="cs-CZ" b="1" i="0" dirty="0">
              <a:solidFill>
                <a:srgbClr val="000000"/>
              </a:solidFill>
              <a:effectLst/>
              <a:latin typeface="Noto San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0772408-8366-4AAF-8900-13BB14E03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1286947"/>
            <a:ext cx="8153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Neznámý kov označíme např. písmenem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1,0000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1,3994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233,40 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-1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D6E4AF3-0978-4758-AE04-B216F150F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2563624"/>
            <a:ext cx="882015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Vyjádříme reakci chemickou rovnicí: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BaCl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  → 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+ 2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ACl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Z vyčíslené rovnice vyplývá pro poměr reaktantu a produktu: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n(BaSO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Látkové množství vypočítáme ze vzorce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n=m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.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M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Tedy po dosazení do vztahu vyplývající z rovnice a vyjádření molární hmotnosti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dostaneme: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CB726F2-8AA3-4A02-8BF9-86BCAB29FCC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85737" y="4555390"/>
            <a:ext cx="87725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⋅M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1,0000⋅233,40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1,3394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Výpočtem jsme zjistili molární hmotnost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Relativní hmotnost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je číselně rovna molární hmotnosti, relativní hmotnost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tedy získáme: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r(S)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−(4⋅A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r(O))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32,07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(4⋅16,00)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+mn-lt"/>
              </a:rPr>
              <a:t>39,10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0064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Střední relativní atomová hmotnost kovu je 39,10. V tabulkách nalezneme, že se se jedná o draslík.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747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7D41BBC-CF25-4314-8061-AA7B68172693}"/>
              </a:ext>
            </a:extLst>
          </p:cNvPr>
          <p:cNvSpPr txBox="1"/>
          <p:nvPr/>
        </p:nvSpPr>
        <p:spPr>
          <a:xfrm>
            <a:off x="149087" y="110775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 Kolik kg vápna získáme vypálením 340 kg vápence, který obsahuje 95 % CaCO</a:t>
            </a:r>
            <a:r>
              <a:rPr lang="cs-CZ" sz="2000" b="1" baseline="-25000" dirty="0"/>
              <a:t>3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CaCO</a:t>
            </a:r>
            <a:r>
              <a:rPr lang="cs-CZ" sz="2000" b="1" baseline="-25000" dirty="0"/>
              <a:t>3</a:t>
            </a:r>
            <a:r>
              <a:rPr lang="cs-CZ" sz="2000" b="1" dirty="0"/>
              <a:t> → </a:t>
            </a:r>
            <a:r>
              <a:rPr lang="cs-CZ" sz="2000" b="1" dirty="0" err="1"/>
              <a:t>CaO</a:t>
            </a:r>
            <a:r>
              <a:rPr lang="cs-CZ" sz="2000" b="1" dirty="0"/>
              <a:t> + CO</a:t>
            </a:r>
            <a:r>
              <a:rPr lang="cs-CZ" sz="2000" b="1" baseline="-25000" dirty="0"/>
              <a:t>2</a:t>
            </a:r>
          </a:p>
          <a:p>
            <a:endParaRPr lang="en-US" sz="800" dirty="0"/>
          </a:p>
          <a:p>
            <a:r>
              <a:rPr lang="cs-CZ" sz="2000" dirty="0"/>
              <a:t>340 kg vápence ............100 %</a:t>
            </a:r>
          </a:p>
          <a:p>
            <a:r>
              <a:rPr lang="cs-CZ" sz="2000" dirty="0"/>
              <a:t>x kg CaCO</a:t>
            </a:r>
            <a:r>
              <a:rPr lang="cs-CZ" sz="2000" baseline="-25000" dirty="0"/>
              <a:t>3</a:t>
            </a:r>
            <a:r>
              <a:rPr lang="cs-CZ" sz="2000" dirty="0"/>
              <a:t> .............. 95 %</a:t>
            </a:r>
          </a:p>
          <a:p>
            <a:r>
              <a:rPr lang="cs-CZ" sz="2000" dirty="0"/>
              <a:t>x = 95 * 340 / 100 = 323 kg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100 kg ............56 kg </a:t>
            </a:r>
            <a:r>
              <a:rPr lang="cs-CZ" sz="2000" dirty="0" err="1"/>
              <a:t>CaO</a:t>
            </a:r>
            <a:endParaRPr lang="cs-CZ" sz="2000" dirty="0"/>
          </a:p>
          <a:p>
            <a:r>
              <a:rPr lang="cs-CZ" sz="2000" dirty="0"/>
              <a:t>z 323 kg ............ x kg</a:t>
            </a:r>
          </a:p>
          <a:p>
            <a:r>
              <a:rPr lang="cs-CZ" sz="2000" dirty="0"/>
              <a:t>x = 56 * 323 / 100 = </a:t>
            </a:r>
            <a:r>
              <a:rPr lang="cs-CZ" sz="2000" u="sng" dirty="0"/>
              <a:t>180 kg vápna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54334BC-40E3-41A9-883C-4E576AEB591F}"/>
              </a:ext>
            </a:extLst>
          </p:cNvPr>
          <p:cNvSpPr txBox="1"/>
          <p:nvPr/>
        </p:nvSpPr>
        <p:spPr>
          <a:xfrm>
            <a:off x="183874" y="3638683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Příklad: Kolik g rtuti a kolik dm</a:t>
            </a:r>
            <a:r>
              <a:rPr lang="cs-CZ" sz="2000" b="1" baseline="30000" dirty="0"/>
              <a:t>3</a:t>
            </a:r>
            <a:r>
              <a:rPr lang="cs-CZ" sz="2000" b="1" dirty="0"/>
              <a:t> kyslíku vznikne rozkladem 108 g </a:t>
            </a:r>
            <a:r>
              <a:rPr lang="cs-CZ" sz="2000" b="1" dirty="0" err="1"/>
              <a:t>HgO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2 </a:t>
            </a:r>
            <a:r>
              <a:rPr lang="cs-CZ" sz="2000" b="1" dirty="0" err="1"/>
              <a:t>HgO</a:t>
            </a:r>
            <a:r>
              <a:rPr lang="cs-CZ" sz="2000" b="1" dirty="0"/>
              <a:t> → 2 </a:t>
            </a:r>
            <a:r>
              <a:rPr lang="cs-CZ" sz="2000" b="1" dirty="0" err="1"/>
              <a:t>Hg</a:t>
            </a:r>
            <a:r>
              <a:rPr lang="cs-CZ" sz="2000" b="1" dirty="0"/>
              <a:t> + O</a:t>
            </a:r>
            <a:r>
              <a:rPr lang="cs-CZ" sz="2000" b="1" baseline="-25000" dirty="0"/>
              <a:t>2</a:t>
            </a:r>
            <a:endParaRPr lang="en-US" sz="2000" b="1" baseline="-25000" dirty="0"/>
          </a:p>
          <a:p>
            <a:endParaRPr lang="cs-CZ" sz="800" dirty="0"/>
          </a:p>
          <a:p>
            <a:r>
              <a:rPr lang="cs-CZ" sz="2000" dirty="0"/>
              <a:t>2*217g → 2*201g + 22,4 dm3</a:t>
            </a:r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........... 402 g </a:t>
            </a:r>
            <a:r>
              <a:rPr lang="cs-CZ" sz="2000" dirty="0" err="1"/>
              <a:t>Hg</a:t>
            </a:r>
            <a:endParaRPr lang="cs-CZ" sz="2000" dirty="0"/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............ x g</a:t>
            </a:r>
          </a:p>
          <a:p>
            <a:r>
              <a:rPr lang="cs-CZ" sz="2000" dirty="0"/>
              <a:t>x = 402*108/434= 100 g </a:t>
            </a:r>
            <a:r>
              <a:rPr lang="cs-CZ" sz="2000" dirty="0" err="1"/>
              <a:t>Hg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 22,4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 x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x = 108*22,4/434 = 5,6 dm</a:t>
            </a:r>
            <a:r>
              <a:rPr lang="cs-CZ" sz="2000" baseline="30000" dirty="0"/>
              <a:t>3</a:t>
            </a:r>
            <a:r>
              <a:rPr lang="cs-CZ" sz="2000" dirty="0"/>
              <a:t> O</a:t>
            </a:r>
            <a:r>
              <a:rPr lang="cs-CZ" sz="20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7537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7E0EE2A-4AFA-49C7-BA2A-258108BA53DC}"/>
              </a:ext>
            </a:extLst>
          </p:cNvPr>
          <p:cNvSpPr txBox="1"/>
          <p:nvPr/>
        </p:nvSpPr>
        <p:spPr>
          <a:xfrm>
            <a:off x="157161" y="153945"/>
            <a:ext cx="87106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Vypočítej hmotnost chloridu olovnatého, který vznikne z 10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 dusičnanu olovnatého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.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(Reaguje dusičnan olovnatý s kyselinou chlorovodíkovou, vzniká chlorid olovnatý a kyselina dusičná)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BDBA804-16F7-4D66-B2F6-ACF4E2D5345C}"/>
              </a:ext>
            </a:extLst>
          </p:cNvPr>
          <p:cNvSpPr txBox="1"/>
          <p:nvPr/>
        </p:nvSpPr>
        <p:spPr>
          <a:xfrm>
            <a:off x="109532" y="1632415"/>
            <a:ext cx="87106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Vypočítej hmotnost uhličitanu barnatého, který získáme za normálních podmínek působením 1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dm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CO</a:t>
            </a:r>
            <a:r>
              <a:rPr lang="cs-CZ" sz="2000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na hydroxid barnatý. (Reaguje hydroxid barnatý s oxidem uhličitým za vzniku uhličitanu barnatého a vody).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6FBC93B-A077-4AA6-A220-B8675F8C6A6F}"/>
              </a:ext>
            </a:extLst>
          </p:cNvPr>
          <p:cNvSpPr txBox="1"/>
          <p:nvPr/>
        </p:nvSpPr>
        <p:spPr>
          <a:xfrm>
            <a:off x="150017" y="3133120"/>
            <a:ext cx="8629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Reakcí vody se sodíkem vzniká hydroxid sodný a vodík. Urči hmotnost vody, která reaguje s 1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 sodíku.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01A680-BDFF-40F3-854F-74146E16F51D}"/>
              </a:ext>
            </a:extLst>
          </p:cNvPr>
          <p:cNvSpPr txBox="1"/>
          <p:nvPr/>
        </p:nvSpPr>
        <p:spPr>
          <a:xfrm>
            <a:off x="276226" y="113849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[8,4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g]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D1E5C6D-19FF-4CEE-97D9-BC4330699677}"/>
              </a:ext>
            </a:extLst>
          </p:cNvPr>
          <p:cNvSpPr txBox="1"/>
          <p:nvPr/>
        </p:nvSpPr>
        <p:spPr>
          <a:xfrm>
            <a:off x="276226" y="25823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[8,8 g]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7849E45-902C-4406-81D8-42BFC74921A2}"/>
              </a:ext>
            </a:extLst>
          </p:cNvPr>
          <p:cNvSpPr txBox="1"/>
          <p:nvPr/>
        </p:nvSpPr>
        <p:spPr>
          <a:xfrm>
            <a:off x="276226" y="37915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[0,78 g]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1B395B8-0588-4871-BAE0-ECAAD48264D2}"/>
              </a:ext>
            </a:extLst>
          </p:cNvPr>
          <p:cNvSpPr txBox="1"/>
          <p:nvPr/>
        </p:nvSpPr>
        <p:spPr>
          <a:xfrm>
            <a:off x="150017" y="4304432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Kolik gramů KClO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je třeba rozložit teplem, aby se za normálních podmínek získalo 98 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M(KClO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122,6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F92FB1C-F870-41EE-9758-98D841E7F2B8}"/>
              </a:ext>
            </a:extLst>
          </p:cNvPr>
          <p:cNvSpPr txBox="1"/>
          <p:nvPr/>
        </p:nvSpPr>
        <p:spPr>
          <a:xfrm>
            <a:off x="157161" y="49121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357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58 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91AC10B-29D5-405A-A919-5DA3BCBD5F5A}"/>
              </a:ext>
            </a:extLst>
          </p:cNvPr>
          <p:cNvSpPr txBox="1"/>
          <p:nvPr/>
        </p:nvSpPr>
        <p:spPr>
          <a:xfrm>
            <a:off x="150017" y="5412166"/>
            <a:ext cx="8696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Rozpuštěním 36,6 g znečištěného hořčíku ve zředěné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bylo získáno 353 g MgSO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⋅ 7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O. Kolik procent nečistot obsahoval hořčík?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M(MgSO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⋅7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O) = 246,43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M(Mg) = 24,31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DA6B7B2-47CC-4A5C-961B-4F5961A36242}"/>
              </a:ext>
            </a:extLst>
          </p:cNvPr>
          <p:cNvSpPr txBox="1"/>
          <p:nvPr/>
        </p:nvSpPr>
        <p:spPr>
          <a:xfrm>
            <a:off x="297659" y="634514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5 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%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]</a:t>
            </a:r>
            <a:endParaRPr lang="cs-CZ" sz="200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09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E09A9F91-A8F1-4B9C-B304-0310E46D3702}"/>
              </a:ext>
            </a:extLst>
          </p:cNvPr>
          <p:cNvSpPr txBox="1"/>
          <p:nvPr/>
        </p:nvSpPr>
        <p:spPr>
          <a:xfrm>
            <a:off x="157162" y="246341"/>
            <a:ext cx="88296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Vypočítejte objemy 24%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která má hustotu 1,1704 g⋅cm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a vodného roztoku 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 koncentraci 3,2 mol⋅dm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jejichž reakcí vznikne 10 g (NH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.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98,07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M((NH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132,13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DE566FA-8284-4A11-9029-CD28F78D0E7D}"/>
              </a:ext>
            </a:extLst>
          </p:cNvPr>
          <p:cNvSpPr txBox="1"/>
          <p:nvPr/>
        </p:nvSpPr>
        <p:spPr>
          <a:xfrm>
            <a:off x="157161" y="2204322"/>
            <a:ext cx="88296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Směs 7,16 g 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+ KOH  reaguje s 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za vzniku 10,08 g směsi chloridů. Jaké je složení směsi hydroxidů? 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40,00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M(KOH) =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56,10</a:t>
            </a:r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58,44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 74,55                                                             </a:t>
            </a:r>
            <a:endParaRPr lang="cs-CZ" sz="2000" dirty="0"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AA97A15-4022-448C-92EB-8475B89CC457}"/>
              </a:ext>
            </a:extLst>
          </p:cNvPr>
          <p:cNvSpPr txBox="1"/>
          <p:nvPr/>
        </p:nvSpPr>
        <p:spPr>
          <a:xfrm>
            <a:off x="190498" y="1338204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Objem 24 %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 V = 26.42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Objem roztoku NH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 V = 47.3 6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endParaRPr lang="cs-CZ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99A6470-774E-45A7-9316-BB0067B64D1D}"/>
              </a:ext>
            </a:extLst>
          </p:cNvPr>
          <p:cNvSpPr txBox="1"/>
          <p:nvPr/>
        </p:nvSpPr>
        <p:spPr>
          <a:xfrm>
            <a:off x="190498" y="323790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2,96 g KOH a 4,2 g </a:t>
            </a:r>
            <a:r>
              <a:rPr lang="cs-CZ" sz="2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en-US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F21D3A8-0246-4A11-A9F7-FF9075987740}"/>
              </a:ext>
            </a:extLst>
          </p:cNvPr>
          <p:cNvSpPr txBox="1"/>
          <p:nvPr/>
        </p:nvSpPr>
        <p:spPr>
          <a:xfrm>
            <a:off x="157161" y="3808360"/>
            <a:ext cx="893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Kolik 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oxidu uhličitého je potřeba za normálních podmínek, aby ztuhla malta, která obsahuje 10 kg Ca(OH)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M(Ca(OH)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74,09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4B533DD-5E4A-4565-AD34-548351BC9B2A}"/>
              </a:ext>
            </a:extLst>
          </p:cNvPr>
          <p:cNvSpPr txBox="1"/>
          <p:nvPr/>
        </p:nvSpPr>
        <p:spPr>
          <a:xfrm>
            <a:off x="335756" y="4516246"/>
            <a:ext cx="4576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3024 dm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7858C75-41D9-4032-A450-FAC531CC40AF}"/>
              </a:ext>
            </a:extLst>
          </p:cNvPr>
          <p:cNvSpPr txBox="1"/>
          <p:nvPr/>
        </p:nvSpPr>
        <p:spPr>
          <a:xfrm>
            <a:off x="104773" y="5058455"/>
            <a:ext cx="89344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Vypočítejte objem vzduchu za normálních podmínek; (</a:t>
            </a:r>
            <a:r>
              <a:rPr lang="el-GR" sz="2000" i="0" dirty="0">
                <a:solidFill>
                  <a:srgbClr val="000000"/>
                </a:solidFill>
                <a:effectLst/>
              </a:rPr>
              <a:t>φ(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0,21) potřebného k oxidaci 140 kg suroviny s obsahem 78 % FeS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.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M(FeS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120,00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05DB248-E489-4F96-94D4-59E84CBA1A25}"/>
              </a:ext>
            </a:extLst>
          </p:cNvPr>
          <p:cNvSpPr txBox="1"/>
          <p:nvPr/>
        </p:nvSpPr>
        <p:spPr>
          <a:xfrm>
            <a:off x="411956" y="5766341"/>
            <a:ext cx="457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Noto Sans"/>
              </a:rPr>
              <a:t>[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Noto Sans"/>
              </a:rPr>
              <a:t>267 m</a:t>
            </a:r>
            <a:r>
              <a:rPr lang="cs-CZ" sz="1800" b="0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oto Sans"/>
              </a:rPr>
              <a:t>]</a:t>
            </a:r>
            <a:endParaRPr lang="cs-CZ" sz="1800" b="0" i="0" dirty="0">
              <a:solidFill>
                <a:srgbClr val="000000"/>
              </a:solidFill>
              <a:effectLst/>
              <a:latin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26939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E6BF956-C411-48FC-88E2-C08D62B53B99}"/>
              </a:ext>
            </a:extLst>
          </p:cNvPr>
          <p:cNvSpPr txBox="1"/>
          <p:nvPr/>
        </p:nvSpPr>
        <p:spPr>
          <a:xfrm>
            <a:off x="214312" y="272117"/>
            <a:ext cx="8715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Železné hřebíky o celkové hmotnosti 15,99 g byly vloženy do 350 gramů horkého roztoku síranu měďnatého w(CuSO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 = 0,14. Vypočítejte hmotnost nezreagované síranu měďnatého.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63,5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</a:rPr>
              <a:t>Fe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55,8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M(CuSO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160,00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M(FeSO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152,00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1578210-2EC5-48A7-BE3A-8D90829ED24B}"/>
              </a:ext>
            </a:extLst>
          </p:cNvPr>
          <p:cNvSpPr txBox="1"/>
          <p:nvPr/>
        </p:nvSpPr>
        <p:spPr>
          <a:xfrm>
            <a:off x="214312" y="15955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15 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E73A44-FC5D-4950-8633-A4D3059C4F83}"/>
              </a:ext>
            </a:extLst>
          </p:cNvPr>
          <p:cNvSpPr txBox="1"/>
          <p:nvPr/>
        </p:nvSpPr>
        <p:spPr>
          <a:xfrm>
            <a:off x="204787" y="2125978"/>
            <a:ext cx="87249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Tepelným rozkladem uhličitanu vápenatého vzniká pálené vápno (</a:t>
            </a:r>
            <a:r>
              <a:rPr lang="cs-CZ" sz="2000" dirty="0" err="1"/>
              <a:t>CaO</a:t>
            </a:r>
            <a:r>
              <a:rPr lang="cs-CZ" sz="2000" dirty="0"/>
              <a:t>) a oxid uhličitý. Vypočítejte, kolik gramů těchto sloučenin vznikne z 20 g uhličitanu vápenatého.</a:t>
            </a:r>
            <a:endParaRPr lang="en-US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D1819CB-E684-4D2C-8C2A-BD8A97FFF8AF}"/>
              </a:ext>
            </a:extLst>
          </p:cNvPr>
          <p:cNvSpPr txBox="1"/>
          <p:nvPr/>
        </p:nvSpPr>
        <p:spPr>
          <a:xfrm>
            <a:off x="214312" y="30661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11,2 g </a:t>
            </a:r>
            <a:r>
              <a:rPr lang="cs-CZ" sz="2000" dirty="0" err="1"/>
              <a:t>CaO</a:t>
            </a:r>
            <a:r>
              <a:rPr lang="cs-CZ" sz="2000" dirty="0"/>
              <a:t> a 8,8 g CO</a:t>
            </a:r>
            <a:r>
              <a:rPr lang="cs-CZ" sz="2000" baseline="-25000" dirty="0"/>
              <a:t>2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109E7BF-B167-4D2C-90F0-C365D4F29140}"/>
              </a:ext>
            </a:extLst>
          </p:cNvPr>
          <p:cNvSpPr txBox="1"/>
          <p:nvPr/>
        </p:nvSpPr>
        <p:spPr>
          <a:xfrm>
            <a:off x="109538" y="3640319"/>
            <a:ext cx="8829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gramů </a:t>
            </a:r>
            <a:r>
              <a:rPr lang="cs-CZ" sz="2000" dirty="0" err="1"/>
              <a:t>HgO</a:t>
            </a:r>
            <a:r>
              <a:rPr lang="cs-CZ" sz="2000" dirty="0"/>
              <a:t> se rozložilo při vzniku 448 cm</a:t>
            </a:r>
            <a:r>
              <a:rPr lang="cs-CZ" sz="2000" baseline="30000" dirty="0"/>
              <a:t>3</a:t>
            </a:r>
            <a:r>
              <a:rPr lang="en-US" sz="2000" baseline="30000" dirty="0"/>
              <a:t> </a:t>
            </a:r>
            <a:r>
              <a:rPr lang="cs-CZ" sz="2000" dirty="0"/>
              <a:t>kyslíku.</a:t>
            </a:r>
            <a:endParaRPr lang="cs-CZ" sz="2000" baseline="-25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D2B19E7-29DB-44CA-9B0E-00C4CC997A6B}"/>
              </a:ext>
            </a:extLst>
          </p:cNvPr>
          <p:cNvSpPr txBox="1"/>
          <p:nvPr/>
        </p:nvSpPr>
        <p:spPr>
          <a:xfrm>
            <a:off x="204787" y="39865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8,66 g </a:t>
            </a:r>
            <a:r>
              <a:rPr lang="cs-CZ" sz="2000" dirty="0" err="1"/>
              <a:t>HgO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6A0735C-EAE7-47E4-BC00-979B9BD81432}"/>
              </a:ext>
            </a:extLst>
          </p:cNvPr>
          <p:cNvSpPr txBox="1"/>
          <p:nvPr/>
        </p:nvSpPr>
        <p:spPr>
          <a:xfrm>
            <a:off x="152399" y="4597744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V</a:t>
            </a:r>
            <a:r>
              <a:rPr lang="cs-CZ" sz="2000" dirty="0" err="1"/>
              <a:t>ypočítejte</a:t>
            </a:r>
            <a:r>
              <a:rPr lang="cs-CZ" sz="2000" dirty="0"/>
              <a:t>, kolik dm</a:t>
            </a:r>
            <a:r>
              <a:rPr lang="cs-CZ" sz="2000" baseline="30000" dirty="0"/>
              <a:t>3</a:t>
            </a:r>
            <a:r>
              <a:rPr lang="cs-CZ" sz="2000" dirty="0"/>
              <a:t> NO vznikne reakcí 10 g mědi</a:t>
            </a:r>
            <a:r>
              <a:rPr lang="en-US" sz="2000" dirty="0"/>
              <a:t> </a:t>
            </a:r>
            <a:r>
              <a:rPr lang="cs-CZ" sz="2000" dirty="0"/>
              <a:t>s kyselinou dusičnou za  standardních podmínek. </a:t>
            </a:r>
            <a:r>
              <a:rPr lang="cs-CZ" sz="2000" dirty="0" err="1"/>
              <a:t>Cu</a:t>
            </a:r>
            <a:r>
              <a:rPr lang="cs-CZ" sz="2000" dirty="0"/>
              <a:t> + HNO</a:t>
            </a:r>
            <a:r>
              <a:rPr lang="cs-CZ" sz="2000" baseline="-25000" dirty="0"/>
              <a:t>3</a:t>
            </a:r>
            <a:r>
              <a:rPr lang="cs-CZ" sz="2000" dirty="0"/>
              <a:t> --→ </a:t>
            </a:r>
            <a:r>
              <a:rPr lang="cs-CZ" sz="2000" dirty="0" err="1"/>
              <a:t>Cu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 + NO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EAFCA40-6F07-4C85-99CA-8DEADDBEA578}"/>
              </a:ext>
            </a:extLst>
          </p:cNvPr>
          <p:cNvSpPr txBox="1"/>
          <p:nvPr/>
        </p:nvSpPr>
        <p:spPr>
          <a:xfrm>
            <a:off x="214312" y="527217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8,35 dm</a:t>
            </a:r>
            <a:r>
              <a:rPr lang="cs-CZ" sz="2000" baseline="30000" dirty="0"/>
              <a:t>3</a:t>
            </a:r>
            <a:r>
              <a:rPr lang="cs-CZ" sz="2000" dirty="0"/>
              <a:t> NO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44D2080-E19F-40B2-BA4B-A13E2E8A0761}"/>
              </a:ext>
            </a:extLst>
          </p:cNvPr>
          <p:cNvSpPr txBox="1"/>
          <p:nvPr/>
        </p:nvSpPr>
        <p:spPr>
          <a:xfrm>
            <a:off x="152399" y="5739143"/>
            <a:ext cx="88058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 CaCl</a:t>
            </a:r>
            <a:r>
              <a:rPr lang="cs-CZ" sz="2000" baseline="-25000" dirty="0"/>
              <a:t>2</a:t>
            </a:r>
            <a:r>
              <a:rPr lang="cs-CZ" sz="2000" dirty="0"/>
              <a:t> vznikne reakcí 30 g Ca(OH)</a:t>
            </a:r>
            <a:r>
              <a:rPr lang="cs-CZ" sz="2000" baseline="-25000" dirty="0"/>
              <a:t>2</a:t>
            </a:r>
            <a:r>
              <a:rPr lang="cs-CZ" sz="2000" dirty="0"/>
              <a:t> s kyselinou</a:t>
            </a:r>
            <a:r>
              <a:rPr lang="en-US" sz="2000" dirty="0"/>
              <a:t> </a:t>
            </a:r>
            <a:r>
              <a:rPr lang="cs-CZ" sz="2000" dirty="0"/>
              <a:t>chlorovodíkovou, je-li účinnost reakce 98</a:t>
            </a:r>
            <a:r>
              <a:rPr lang="en-US" sz="2000" dirty="0"/>
              <a:t> </a:t>
            </a:r>
            <a:r>
              <a:rPr lang="cs-CZ" sz="2000" dirty="0"/>
              <a:t>%? </a:t>
            </a:r>
            <a:endParaRPr lang="en-US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FF75626-BAAF-466E-956B-9F0CF2FB2973}"/>
              </a:ext>
            </a:extLst>
          </p:cNvPr>
          <p:cNvSpPr txBox="1"/>
          <p:nvPr/>
        </p:nvSpPr>
        <p:spPr>
          <a:xfrm>
            <a:off x="214312" y="638582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44,06 g CaCl</a:t>
            </a:r>
            <a:r>
              <a:rPr lang="cs-CZ" sz="2000" baseline="-25000" dirty="0"/>
              <a:t>2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6784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5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>
            <a:extLst>
              <a:ext uri="{FF2B5EF4-FFF2-40B4-BE49-F238E27FC236}">
                <a16:creationId xmlns:a16="http://schemas.microsoft.com/office/drawing/2014/main" id="{FD014A62-A740-4382-894C-5FA0DBF4DFBF}"/>
              </a:ext>
            </a:extLst>
          </p:cNvPr>
          <p:cNvSpPr txBox="1"/>
          <p:nvPr/>
        </p:nvSpPr>
        <p:spPr>
          <a:xfrm>
            <a:off x="192880" y="256176"/>
            <a:ext cx="8758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 </a:t>
            </a:r>
            <a:r>
              <a:rPr lang="cs-CZ" sz="2000" dirty="0" err="1"/>
              <a:t>FeS</a:t>
            </a:r>
            <a:r>
              <a:rPr lang="cs-CZ" sz="2000" dirty="0"/>
              <a:t> je potřeba na přípravu 4,5 dm</a:t>
            </a:r>
            <a:r>
              <a:rPr lang="cs-CZ" sz="2000" baseline="30000" dirty="0"/>
              <a:t>3</a:t>
            </a:r>
            <a:r>
              <a:rPr lang="cs-CZ" sz="2000" dirty="0"/>
              <a:t> H</a:t>
            </a:r>
            <a:r>
              <a:rPr lang="cs-CZ" sz="2000" baseline="-25000" dirty="0"/>
              <a:t>2</a:t>
            </a:r>
            <a:r>
              <a:rPr lang="cs-CZ" sz="2000" dirty="0"/>
              <a:t>S,</a:t>
            </a:r>
            <a:r>
              <a:rPr lang="en-US" sz="2000" dirty="0"/>
              <a:t> </a:t>
            </a:r>
            <a:r>
              <a:rPr lang="cs-CZ" sz="2000" dirty="0"/>
              <a:t>je-li účinnost reakce 96</a:t>
            </a:r>
            <a:r>
              <a:rPr lang="en-US" sz="2000" dirty="0"/>
              <a:t> </a:t>
            </a:r>
            <a:r>
              <a:rPr lang="cs-CZ" sz="2000" dirty="0"/>
              <a:t>%?</a:t>
            </a:r>
          </a:p>
          <a:p>
            <a:pPr algn="just"/>
            <a:r>
              <a:rPr lang="cs-CZ" sz="2000" dirty="0" err="1"/>
              <a:t>FeS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r>
              <a:rPr lang="cs-CZ" sz="2000" dirty="0"/>
              <a:t> ---→ FeCl</a:t>
            </a:r>
            <a:r>
              <a:rPr lang="cs-CZ" sz="2000" baseline="-25000" dirty="0"/>
              <a:t>2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9D4EB-308E-4938-94A3-783DFDA10FA9}"/>
              </a:ext>
            </a:extLst>
          </p:cNvPr>
          <p:cNvSpPr txBox="1"/>
          <p:nvPr/>
        </p:nvSpPr>
        <p:spPr>
          <a:xfrm>
            <a:off x="139303" y="1564226"/>
            <a:ext cx="88653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Ve vodě bylo rozpuštěno 50 g pentahydrátu síranu měďnatého. Vypočítejte, jaké množství práškového zinku je nutno k roztoku přidat, aby se z něj vyloučila veškerá měď? 													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6C7C5BE-9D4A-4023-848C-4931DB186365}"/>
              </a:ext>
            </a:extLst>
          </p:cNvPr>
          <p:cNvSpPr txBox="1"/>
          <p:nvPr/>
        </p:nvSpPr>
        <p:spPr>
          <a:xfrm>
            <a:off x="192880" y="96406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18,5 g </a:t>
            </a:r>
            <a:r>
              <a:rPr lang="cs-CZ" sz="2000" dirty="0" err="1"/>
              <a:t>FeS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3D93FBD-A84E-4027-A242-CB42AF3EEF4E}"/>
              </a:ext>
            </a:extLst>
          </p:cNvPr>
          <p:cNvSpPr txBox="1"/>
          <p:nvPr/>
        </p:nvSpPr>
        <p:spPr>
          <a:xfrm>
            <a:off x="139303" y="253576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u="none" strike="noStrike" baseline="0" dirty="0">
                <a:solidFill>
                  <a:srgbClr val="000000"/>
                </a:solidFill>
              </a:rPr>
              <a:t>[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13,1 g Zn</a:t>
            </a:r>
            <a:r>
              <a:rPr lang="en-US" sz="2000" i="0" u="none" strike="noStrike" baseline="0" dirty="0">
                <a:solidFill>
                  <a:srgbClr val="000000"/>
                </a:solidFill>
              </a:rPr>
              <a:t>]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2752115-D23B-4437-93CA-E3E3DA864899}"/>
              </a:ext>
            </a:extLst>
          </p:cNvPr>
          <p:cNvSpPr txBox="1"/>
          <p:nvPr/>
        </p:nvSpPr>
        <p:spPr>
          <a:xfrm>
            <a:off x="192880" y="305553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Kolik g vody </a:t>
            </a:r>
            <a:r>
              <a:rPr lang="cs-CZ" sz="2000" dirty="0" err="1"/>
              <a:t>zreaguje</a:t>
            </a:r>
            <a:r>
              <a:rPr lang="cs-CZ" sz="2000" dirty="0"/>
              <a:t> s 80 g sodíku a kolik dm</a:t>
            </a:r>
            <a:r>
              <a:rPr lang="cs-CZ" sz="2000" baseline="30000" dirty="0"/>
              <a:t>3</a:t>
            </a:r>
            <a:r>
              <a:rPr lang="cs-CZ" sz="2000" dirty="0"/>
              <a:t> vodíku se</a:t>
            </a:r>
            <a:r>
              <a:rPr lang="en-US" sz="2000" dirty="0"/>
              <a:t> </a:t>
            </a:r>
            <a:r>
              <a:rPr lang="cs-CZ" sz="2000" dirty="0"/>
              <a:t>reakcí za standardních podmínek uvolní? </a:t>
            </a:r>
            <a:endParaRPr lang="cs-CZ" sz="2000" baseline="-25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E95E399-27AE-4B83-97C9-CE58E451F2AC}"/>
              </a:ext>
            </a:extLst>
          </p:cNvPr>
          <p:cNvSpPr txBox="1"/>
          <p:nvPr/>
        </p:nvSpPr>
        <p:spPr>
          <a:xfrm>
            <a:off x="139303" y="372207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[62,6 g H</a:t>
            </a:r>
            <a:r>
              <a:rPr lang="cs-CZ" sz="2000" baseline="-25000" dirty="0"/>
              <a:t>2</a:t>
            </a:r>
            <a:r>
              <a:rPr lang="cs-CZ" sz="2000" dirty="0"/>
              <a:t>O, 38,98 dm</a:t>
            </a:r>
            <a:r>
              <a:rPr lang="cs-CZ" sz="2000" baseline="30000" dirty="0"/>
              <a:t>3</a:t>
            </a:r>
            <a:r>
              <a:rPr lang="cs-CZ" sz="2000" dirty="0"/>
              <a:t> H</a:t>
            </a:r>
            <a:r>
              <a:rPr lang="cs-CZ" sz="2000" baseline="-25000" dirty="0"/>
              <a:t>2</a:t>
            </a:r>
            <a:r>
              <a:rPr lang="cs-CZ" sz="2000" dirty="0"/>
              <a:t>]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E9C4859-C628-4AD4-B183-64FA2F1487BB}"/>
              </a:ext>
            </a:extLst>
          </p:cNvPr>
          <p:cNvSpPr txBox="1"/>
          <p:nvPr/>
        </p:nvSpPr>
        <p:spPr>
          <a:xfrm>
            <a:off x="139303" y="4311665"/>
            <a:ext cx="86867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Kolik g NH</a:t>
            </a:r>
            <a:r>
              <a:rPr lang="cs-CZ" sz="2000" baseline="-25000" dirty="0"/>
              <a:t>3</a:t>
            </a:r>
            <a:r>
              <a:rPr lang="cs-CZ" sz="2000" dirty="0"/>
              <a:t> vznikne při reakci 200 g (NH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s </a:t>
            </a:r>
            <a:r>
              <a:rPr lang="cs-CZ" sz="2000" dirty="0" err="1"/>
              <a:t>NaOH</a:t>
            </a:r>
            <a:r>
              <a:rPr lang="cs-CZ" sz="2000" dirty="0"/>
              <a:t>,</a:t>
            </a:r>
            <a:r>
              <a:rPr lang="en-US" sz="2000" dirty="0"/>
              <a:t> </a:t>
            </a:r>
            <a:r>
              <a:rPr lang="cs-CZ" sz="2000" dirty="0"/>
              <a:t>je-li výtěžnost reakce 98</a:t>
            </a:r>
            <a:r>
              <a:rPr lang="en-US" sz="2000" dirty="0"/>
              <a:t> </a:t>
            </a:r>
            <a:r>
              <a:rPr lang="cs-CZ" sz="2000" dirty="0"/>
              <a:t>? </a:t>
            </a:r>
          </a:p>
          <a:p>
            <a:r>
              <a:rPr lang="cs-CZ" sz="2000" dirty="0"/>
              <a:t>(NH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</a:t>
            </a:r>
            <a:r>
              <a:rPr lang="cs-CZ" sz="2000" dirty="0" err="1"/>
              <a:t>NaOH</a:t>
            </a:r>
            <a:r>
              <a:rPr lang="cs-CZ" sz="2000" dirty="0"/>
              <a:t> --→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NH</a:t>
            </a:r>
            <a:r>
              <a:rPr lang="cs-CZ" sz="2000" baseline="-25000" dirty="0"/>
              <a:t>3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1600" dirty="0"/>
              <a:t>														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BE5C821-C219-4F6D-A744-453C1DA480DA}"/>
              </a:ext>
            </a:extLst>
          </p:cNvPr>
          <p:cNvSpPr txBox="1"/>
          <p:nvPr/>
        </p:nvSpPr>
        <p:spPr>
          <a:xfrm>
            <a:off x="139303" y="49858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[50,48 g NH</a:t>
            </a:r>
            <a:r>
              <a:rPr lang="cs-CZ" sz="2000" baseline="-25000" dirty="0"/>
              <a:t>3</a:t>
            </a:r>
            <a:r>
              <a:rPr lang="cs-CZ" sz="2000" dirty="0"/>
              <a:t>]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2824F3F-B034-415F-8439-1BA994AAB459}"/>
              </a:ext>
            </a:extLst>
          </p:cNvPr>
          <p:cNvSpPr txBox="1"/>
          <p:nvPr/>
        </p:nvSpPr>
        <p:spPr>
          <a:xfrm>
            <a:off x="192880" y="5586161"/>
            <a:ext cx="8772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Vypočítejte, kolik gramů 96% kyseliny sírové je zapotřebí k neutralizaci 16 g hydroxidu draselného. 												</a:t>
            </a:r>
            <a:endParaRPr lang="cs-CZ" sz="20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56621F28-4DAC-41C8-B5A1-1EED760808EA}"/>
              </a:ext>
            </a:extLst>
          </p:cNvPr>
          <p:cNvSpPr txBox="1"/>
          <p:nvPr/>
        </p:nvSpPr>
        <p:spPr>
          <a:xfrm>
            <a:off x="192880" y="61997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[14,55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84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8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6D13DD6-36E1-493B-912E-9610FE6CA25B}"/>
              </a:ext>
            </a:extLst>
          </p:cNvPr>
          <p:cNvSpPr txBox="1"/>
          <p:nvPr/>
        </p:nvSpPr>
        <p:spPr>
          <a:xfrm>
            <a:off x="133349" y="2895721"/>
            <a:ext cx="86867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K úplné neutralizaci 25 ml kyseliny fosforečné neznámé látkové koncentrace do druhého stupně se spotřebovalo 30,20 ml 0,5005 </a:t>
            </a:r>
            <a:r>
              <a:rPr lang="cs-CZ" sz="2000" i="0" u="none" strike="noStrike" baseline="0" dirty="0" err="1"/>
              <a:t>mol·dm</a:t>
            </a:r>
            <a:r>
              <a:rPr lang="cs-CZ" sz="2000" i="0" u="none" strike="noStrike" baseline="30000" dirty="0"/>
              <a:t>–3</a:t>
            </a:r>
            <a:r>
              <a:rPr lang="cs-CZ" sz="2000" i="0" u="none" strike="noStrike" baseline="0" dirty="0"/>
              <a:t> </a:t>
            </a:r>
            <a:r>
              <a:rPr lang="cs-CZ" sz="2000" i="0" u="none" strike="noStrike" baseline="0" dirty="0" err="1"/>
              <a:t>NaOH</a:t>
            </a:r>
            <a:r>
              <a:rPr lang="cs-CZ" sz="2000" i="0" u="none" strike="noStrike" baseline="0" dirty="0"/>
              <a:t>. Jaká je látková koncentrace kyseliny fosforečné?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5C0B13D-2710-4F8E-9301-01F1DC75CEE0}"/>
              </a:ext>
            </a:extLst>
          </p:cNvPr>
          <p:cNvSpPr txBox="1"/>
          <p:nvPr/>
        </p:nvSpPr>
        <p:spPr>
          <a:xfrm>
            <a:off x="266699" y="156510"/>
            <a:ext cx="8686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Hořením 5 g černého uhlí vzniklo 7,5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 (za normálních podmínek). Určete hmotnostní procento uhlíku v černém uhlí. </a:t>
            </a:r>
            <a:r>
              <a:rPr lang="en-US" sz="2000" i="1" u="none" strike="noStrike" baseline="0" dirty="0" err="1"/>
              <a:t>Ar</a:t>
            </a:r>
            <a:r>
              <a:rPr lang="en-US" sz="2000" i="0" u="none" strike="noStrike" baseline="0" dirty="0"/>
              <a:t>(C) = 12,011; </a:t>
            </a:r>
            <a:r>
              <a:rPr lang="en-US" sz="2000" i="1" u="none" strike="noStrike" baseline="0" dirty="0" err="1"/>
              <a:t>Mr</a:t>
            </a:r>
            <a:r>
              <a:rPr lang="en-US" sz="2000" i="0" u="none" strike="noStrike" baseline="0" dirty="0"/>
              <a:t>(O</a:t>
            </a:r>
            <a:r>
              <a:rPr lang="en-US" sz="2000" i="0" u="none" strike="noStrike" baseline="-25000" dirty="0"/>
              <a:t>2</a:t>
            </a:r>
            <a:r>
              <a:rPr lang="en-US" sz="2000" i="0" u="none" strike="noStrike" baseline="0" dirty="0"/>
              <a:t>) = 31,998; </a:t>
            </a:r>
            <a:r>
              <a:rPr lang="en-US" sz="2000" i="1" u="none" strike="noStrike" baseline="0" dirty="0" err="1"/>
              <a:t>Mr</a:t>
            </a:r>
            <a:r>
              <a:rPr lang="en-US" sz="2000" i="0" u="none" strike="noStrike" baseline="0" dirty="0"/>
              <a:t>(CO</a:t>
            </a:r>
            <a:r>
              <a:rPr lang="en-US" sz="2000" i="0" u="none" strike="noStrike" baseline="-25000" dirty="0"/>
              <a:t>2</a:t>
            </a:r>
            <a:r>
              <a:rPr lang="en-US" sz="2000" i="0" u="none" strike="noStrike" baseline="0" dirty="0"/>
              <a:t>) = 44,019 </a:t>
            </a:r>
            <a:endParaRPr lang="cs-CZ" sz="2000" i="0" u="none" strike="noStrike" baseline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6F55D2-0373-4133-A389-09CFC8486028}"/>
              </a:ext>
            </a:extLst>
          </p:cNvPr>
          <p:cNvSpPr txBox="1"/>
          <p:nvPr/>
        </p:nvSpPr>
        <p:spPr>
          <a:xfrm>
            <a:off x="266699" y="1680004"/>
            <a:ext cx="86867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Uhlí obsahuje 2 % síry. Vypočítejte, kolik m</a:t>
            </a:r>
            <a:r>
              <a:rPr lang="cs-CZ" sz="2000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oxidu siřičitého se za normálních podmínek dostane do ovzduší při spálení 1 tuny tohoto uhlí.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B27D775-C0D3-4138-B53F-E46175741F9B}"/>
              </a:ext>
            </a:extLst>
          </p:cNvPr>
          <p:cNvSpPr txBox="1"/>
          <p:nvPr/>
        </p:nvSpPr>
        <p:spPr>
          <a:xfrm>
            <a:off x="266699" y="117217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/>
              <a:t>[80,4 %]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FF0FFF7-E487-440B-B245-F9B0A18C275C}"/>
              </a:ext>
            </a:extLst>
          </p:cNvPr>
          <p:cNvSpPr txBox="1"/>
          <p:nvPr/>
        </p:nvSpPr>
        <p:spPr>
          <a:xfrm>
            <a:off x="266699" y="23878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>
                <a:solidFill>
                  <a:srgbClr val="00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14 m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7DA89E6-87A7-45AF-82F9-2B004938F727}"/>
              </a:ext>
            </a:extLst>
          </p:cNvPr>
          <p:cNvSpPr txBox="1"/>
          <p:nvPr/>
        </p:nvSpPr>
        <p:spPr>
          <a:xfrm>
            <a:off x="133349" y="391138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[0,3023 </a:t>
            </a:r>
            <a:r>
              <a:rPr lang="cs-CZ" sz="2000" b="0" i="0" u="none" strike="noStrike" baseline="0" dirty="0" err="1"/>
              <a:t>mol·dm</a:t>
            </a:r>
            <a:r>
              <a:rPr lang="cs-CZ" sz="2000" b="0" i="0" u="none" strike="noStrike" baseline="30000" dirty="0"/>
              <a:t>–3</a:t>
            </a:r>
            <a:r>
              <a:rPr lang="cs-CZ" sz="2000" b="0" i="0" u="none" strike="noStrike" baseline="0" dirty="0"/>
              <a:t>]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B111F4C-D2C4-441D-8B74-197A25084638}"/>
              </a:ext>
            </a:extLst>
          </p:cNvPr>
          <p:cNvSpPr txBox="1"/>
          <p:nvPr/>
        </p:nvSpPr>
        <p:spPr>
          <a:xfrm>
            <a:off x="180973" y="4470111"/>
            <a:ext cx="87725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Dichroman draselný reaguje s jodovodíkem a kyselinou sirovou za vzniku jodu, síranu chromitého, síranu draselného a vody. Kolik ml 15% roztoku kyseliny sírov</a:t>
            </a:r>
            <a:r>
              <a:rPr lang="cs-CZ" sz="2000" dirty="0"/>
              <a:t>é</a:t>
            </a:r>
            <a:r>
              <a:rPr lang="cs-CZ" sz="2000" i="0" u="none" strike="noStrike" baseline="0" dirty="0"/>
              <a:t> je třeba a kolik g jodu vznikne reakci s 2 g dichromanu? Hustota 15% kyseliny sírové je r = 1,102 g.cm</a:t>
            </a:r>
            <a:r>
              <a:rPr lang="cs-CZ" sz="2000" i="0" u="none" strike="noStrike" baseline="30000" dirty="0"/>
              <a:t>-3</a:t>
            </a:r>
            <a:r>
              <a:rPr lang="cs-CZ" sz="2000" i="0" u="none" strike="noStrike" baseline="0" dirty="0"/>
              <a:t>.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9D8F4E2-4027-41C3-B085-134671F78FCC}"/>
              </a:ext>
            </a:extLst>
          </p:cNvPr>
          <p:cNvSpPr txBox="1"/>
          <p:nvPr/>
        </p:nvSpPr>
        <p:spPr>
          <a:xfrm>
            <a:off x="266699" y="58595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/>
              <a:t>[V(15% 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 = 16,1 ml; m(I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5,2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94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560459E6-582C-4CF2-A0D7-D94B8954829A}"/>
              </a:ext>
            </a:extLst>
          </p:cNvPr>
          <p:cNvSpPr txBox="1"/>
          <p:nvPr/>
        </p:nvSpPr>
        <p:spPr>
          <a:xfrm>
            <a:off x="114298" y="327422"/>
            <a:ext cx="86391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Kolik kg vápenného hydrátu o obsahu 98 % Ca(OH)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je třeba k neutralizaci 100 kg odpadu s obsahem 25 % H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i="0" u="none" strike="noStrike" dirty="0">
                <a:solidFill>
                  <a:srgbClr val="000000"/>
                </a:solidFill>
              </a:rPr>
              <a:t>S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O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4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?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DFF02E-8193-4A2D-9E77-70A40F5A391A}"/>
              </a:ext>
            </a:extLst>
          </p:cNvPr>
          <p:cNvSpPr txBox="1"/>
          <p:nvPr/>
        </p:nvSpPr>
        <p:spPr>
          <a:xfrm>
            <a:off x="180975" y="1727805"/>
            <a:ext cx="8772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Kolik gramů pevného </a:t>
            </a:r>
            <a:r>
              <a:rPr lang="cs-CZ" sz="2000" i="0" u="none" strike="noStrike" baseline="0" dirty="0" err="1">
                <a:solidFill>
                  <a:srgbClr val="000000"/>
                </a:solidFill>
              </a:rPr>
              <a:t>NaOH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je třeba na neutralizaci 50 ml 21% roztoku kyseliny sírové (</a:t>
            </a:r>
            <a:r>
              <a:rPr lang="el-GR" sz="2000" i="0" u="none" strike="noStrike" baseline="0" dirty="0">
                <a:solidFill>
                  <a:srgbClr val="000000"/>
                </a:solidFill>
              </a:rPr>
              <a:t>ρ = 1,47 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g.cm</a:t>
            </a:r>
            <a:r>
              <a:rPr lang="cs-CZ" sz="2000" i="0" u="none" strike="noStrike" baseline="30000" dirty="0">
                <a:solidFill>
                  <a:srgbClr val="000000"/>
                </a:solidFill>
              </a:rPr>
              <a:t>–3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)?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23B1CED-0FF2-4136-B510-D376A7B29735}"/>
              </a:ext>
            </a:extLst>
          </p:cNvPr>
          <p:cNvSpPr txBox="1"/>
          <p:nvPr/>
        </p:nvSpPr>
        <p:spPr>
          <a:xfrm>
            <a:off x="114298" y="103530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[19,26 kg]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8E3E022-8B55-4F5F-9F29-72591A1BC098}"/>
              </a:ext>
            </a:extLst>
          </p:cNvPr>
          <p:cNvSpPr txBox="1"/>
          <p:nvPr/>
        </p:nvSpPr>
        <p:spPr>
          <a:xfrm>
            <a:off x="223837" y="248185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[12,6 g]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5443012-D004-49D6-B772-86BE72DFEF85}"/>
              </a:ext>
            </a:extLst>
          </p:cNvPr>
          <p:cNvSpPr txBox="1"/>
          <p:nvPr/>
        </p:nvSpPr>
        <p:spPr>
          <a:xfrm>
            <a:off x="266699" y="3206471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Uhličitan vápenatý reagoval s přebytkem kyseliny chlorovodíkové. Jaká byla hmotnost jeho navážky, jestliže se v průběhu reakce uvolnilo 40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uhličitého. Objem je přepočten </a:t>
            </a:r>
            <a:r>
              <a:rPr lang="pl-PL" sz="2000" i="0" u="none" strike="noStrike" baseline="0" dirty="0"/>
              <a:t>na normalni podminky.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AB20F41-340F-4165-894F-01A6D4A5AA73}"/>
              </a:ext>
            </a:extLst>
          </p:cNvPr>
          <p:cNvSpPr txBox="1"/>
          <p:nvPr/>
        </p:nvSpPr>
        <p:spPr>
          <a:xfrm>
            <a:off x="319087" y="42592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[178,7 g]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A752B47-0CE5-A5A8-76E2-E76312AFC745}"/>
              </a:ext>
            </a:extLst>
          </p:cNvPr>
          <p:cNvSpPr txBox="1"/>
          <p:nvPr/>
        </p:nvSpPr>
        <p:spPr>
          <a:xfrm>
            <a:off x="223837" y="5190292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Během</a:t>
            </a:r>
            <a:r>
              <a:rPr lang="en-US" sz="2000" i="0" u="none" strike="noStrike" baseline="0" dirty="0"/>
              <a:t> </a:t>
            </a:r>
            <a:r>
              <a:rPr lang="cs-CZ" sz="2000" dirty="0"/>
              <a:t>z</a:t>
            </a:r>
            <a:r>
              <a:rPr lang="en-US" sz="2000" i="0" u="none" strike="noStrike" baseline="0" dirty="0" err="1"/>
              <a:t>pracov</a:t>
            </a:r>
            <a:r>
              <a:rPr lang="cs-CZ" sz="2000" i="0" u="none" strike="noStrike" baseline="0" dirty="0" err="1"/>
              <a:t>ání</a:t>
            </a:r>
            <a:r>
              <a:rPr lang="cs-CZ" sz="2000" i="0" u="none" strike="noStrike" baseline="0" dirty="0"/>
              <a:t> 100 kg cukrové řepy se spotřebuje 3 kg </a:t>
            </a:r>
            <a:r>
              <a:rPr lang="cs-CZ" sz="2000" i="0" u="none" strike="noStrike" baseline="0" dirty="0" err="1"/>
              <a:t>CaO</a:t>
            </a:r>
            <a:r>
              <a:rPr lang="pl-PL" sz="2000" i="0" u="none" strike="noStrike" baseline="0" dirty="0"/>
              <a:t>. Kolik kg vápence obsahujícího 12,5 % hlušiny je třeba na zpracování 24,5 t cukrové řepy?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F41A4B5-2D26-02C4-8F6C-34252CFF9323}"/>
              </a:ext>
            </a:extLst>
          </p:cNvPr>
          <p:cNvSpPr txBox="1"/>
          <p:nvPr/>
        </p:nvSpPr>
        <p:spPr>
          <a:xfrm>
            <a:off x="319087" y="59724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[1500 kg]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006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0EC5194-9A95-4473-ACD3-8DA4D1DEB994}"/>
              </a:ext>
            </a:extLst>
          </p:cNvPr>
          <p:cNvSpPr txBox="1"/>
          <p:nvPr/>
        </p:nvSpPr>
        <p:spPr>
          <a:xfrm>
            <a:off x="295274" y="1400040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Uhličitan vápenatý reagoval s přebytkem kyseliny chlorovodíkové. Jaká byla hmotnost jeho navážky, jestliže se v průběhu reakce uvolnilo 40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uhličitého. Objem je přepočten </a:t>
            </a:r>
            <a:r>
              <a:rPr lang="pl-PL" sz="2000" i="0" u="none" strike="noStrike" baseline="0" dirty="0"/>
              <a:t>na normalni podminky.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901E7DB-CDCD-4C2C-A91C-7AAE7B423A5E}"/>
              </a:ext>
            </a:extLst>
          </p:cNvPr>
          <p:cNvSpPr txBox="1"/>
          <p:nvPr/>
        </p:nvSpPr>
        <p:spPr>
          <a:xfrm>
            <a:off x="295275" y="5612579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Ur</a:t>
            </a:r>
            <a:r>
              <a:rPr lang="cs-CZ" sz="2000" dirty="0"/>
              <a:t>č</a:t>
            </a:r>
            <a:r>
              <a:rPr lang="en-US" sz="2000" dirty="0" err="1"/>
              <a:t>ete</a:t>
            </a:r>
            <a:r>
              <a:rPr lang="en-US" sz="2000" dirty="0"/>
              <a:t> </a:t>
            </a:r>
            <a:r>
              <a:rPr lang="cs-CZ" sz="2000" dirty="0"/>
              <a:t>látkové množství SrSO</a:t>
            </a:r>
            <a:r>
              <a:rPr lang="cs-CZ" sz="2000" baseline="-25000" dirty="0"/>
              <a:t>4</a:t>
            </a:r>
            <a:r>
              <a:rPr lang="cs-CZ" sz="2000" dirty="0"/>
              <a:t>, které vznikne přidáním 50 g 10% (m/m) roztoku K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do 200 ml 0,25 M roztoku SrCl</a:t>
            </a:r>
            <a:r>
              <a:rPr lang="cs-CZ" sz="2000" baseline="-25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5B5028-62D2-4610-A62D-105138CE65CA}"/>
              </a:ext>
            </a:extLst>
          </p:cNvPr>
          <p:cNvSpPr txBox="1"/>
          <p:nvPr/>
        </p:nvSpPr>
        <p:spPr>
          <a:xfrm>
            <a:off x="295275" y="2939611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Kolik gramů CuI</a:t>
            </a:r>
            <a:r>
              <a:rPr lang="cs-CZ" sz="2000" baseline="-25000" dirty="0"/>
              <a:t>2</a:t>
            </a:r>
            <a:r>
              <a:rPr lang="cs-CZ" sz="2000" dirty="0"/>
              <a:t> vznikne smícháním 250 ml roztoku CuSO</a:t>
            </a:r>
            <a:r>
              <a:rPr lang="cs-CZ" sz="2000" baseline="-25000" dirty="0"/>
              <a:t>4</a:t>
            </a:r>
            <a:r>
              <a:rPr lang="cs-CZ" sz="2000" dirty="0"/>
              <a:t> o koncentraci 0,2 mol.dm</a:t>
            </a:r>
            <a:r>
              <a:rPr lang="cs-CZ" sz="2000" baseline="30000" dirty="0"/>
              <a:t>-3</a:t>
            </a:r>
            <a:r>
              <a:rPr lang="cs-CZ" sz="2000" dirty="0"/>
              <a:t> s 50 ml roztoku </a:t>
            </a:r>
            <a:r>
              <a:rPr lang="cs-CZ" sz="2000" dirty="0" err="1"/>
              <a:t>Kl</a:t>
            </a:r>
            <a:r>
              <a:rPr lang="cs-CZ" sz="2000" dirty="0"/>
              <a:t> o koncentraci 0,5 mol.dm</a:t>
            </a:r>
            <a:r>
              <a:rPr lang="cs-CZ" sz="2000" baseline="30000" dirty="0"/>
              <a:t>-3</a:t>
            </a:r>
            <a:r>
              <a:rPr lang="cs-CZ" sz="2000" dirty="0"/>
              <a:t>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47B7837-EFE9-4EA1-AF3A-9780B29D579F}"/>
              </a:ext>
            </a:extLst>
          </p:cNvPr>
          <p:cNvSpPr txBox="1"/>
          <p:nvPr/>
        </p:nvSpPr>
        <p:spPr>
          <a:xfrm>
            <a:off x="295274" y="4163491"/>
            <a:ext cx="8553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objem chloru, který vznikne reakcí 50 g 20% roztoku </a:t>
            </a:r>
            <a:r>
              <a:rPr lang="cs-CZ" sz="2000" dirty="0" err="1"/>
              <a:t>HCl</a:t>
            </a:r>
            <a:r>
              <a:rPr lang="cs-CZ" sz="2000" dirty="0"/>
              <a:t> s 5 g KMnO</a:t>
            </a:r>
            <a:r>
              <a:rPr lang="cs-CZ" sz="2000" baseline="-25000" dirty="0"/>
              <a:t>4</a:t>
            </a:r>
            <a:r>
              <a:rPr lang="cs-CZ" sz="2000" dirty="0"/>
              <a:t> za normálních podmínek.    2 KMnO</a:t>
            </a:r>
            <a:r>
              <a:rPr lang="cs-CZ" sz="2000" baseline="-25000" dirty="0"/>
              <a:t>4</a:t>
            </a:r>
            <a:r>
              <a:rPr lang="cs-CZ" sz="2000" dirty="0"/>
              <a:t> + 16 </a:t>
            </a:r>
            <a:r>
              <a:rPr lang="cs-CZ" sz="2000" dirty="0" err="1"/>
              <a:t>HCl</a:t>
            </a:r>
            <a:r>
              <a:rPr lang="cs-CZ" sz="2000" dirty="0"/>
              <a:t> = 5 Cl</a:t>
            </a:r>
            <a:r>
              <a:rPr lang="cs-CZ" sz="2000" baseline="-25000" dirty="0"/>
              <a:t>2</a:t>
            </a:r>
            <a:r>
              <a:rPr lang="cs-CZ" sz="2000" dirty="0"/>
              <a:t> + 2 MnCl</a:t>
            </a:r>
            <a:r>
              <a:rPr lang="cs-CZ" sz="2000" baseline="-25000" dirty="0"/>
              <a:t>2</a:t>
            </a:r>
            <a:r>
              <a:rPr lang="cs-CZ" sz="2000" dirty="0"/>
              <a:t> + 2 </a:t>
            </a:r>
            <a:r>
              <a:rPr lang="cs-CZ" sz="2000" dirty="0" err="1"/>
              <a:t>KCl</a:t>
            </a:r>
            <a:r>
              <a:rPr lang="cs-CZ" sz="2000" dirty="0"/>
              <a:t> + 8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C3DCF6-D131-4824-B9B2-3DE526A3A5DB}"/>
              </a:ext>
            </a:extLst>
          </p:cNvPr>
          <p:cNvSpPr txBox="1"/>
          <p:nvPr/>
        </p:nvSpPr>
        <p:spPr>
          <a:xfrm>
            <a:off x="295274" y="409575"/>
            <a:ext cx="7004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Kolik molekul vodíku vznikne přidáním 2 g sodíku do 500 g vody.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3B22E54-CCC8-6C32-6ACF-6A2CEABE183C}"/>
              </a:ext>
            </a:extLst>
          </p:cNvPr>
          <p:cNvSpPr txBox="1"/>
          <p:nvPr/>
        </p:nvSpPr>
        <p:spPr>
          <a:xfrm>
            <a:off x="7486650" y="629329"/>
            <a:ext cx="11906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2,7.10</a:t>
            </a:r>
            <a:r>
              <a:rPr lang="cs-CZ" sz="2000" baseline="30000" dirty="0"/>
              <a:t>22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4448B5-6CDF-5632-1D61-B1F840AB56AC}"/>
              </a:ext>
            </a:extLst>
          </p:cNvPr>
          <p:cNvSpPr txBox="1"/>
          <p:nvPr/>
        </p:nvSpPr>
        <p:spPr>
          <a:xfrm>
            <a:off x="7512295" y="2089833"/>
            <a:ext cx="11906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[178,7 g]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9CD9B12-DA8E-EC12-944E-993C808D00A0}"/>
              </a:ext>
            </a:extLst>
          </p:cNvPr>
          <p:cNvSpPr txBox="1"/>
          <p:nvPr/>
        </p:nvSpPr>
        <p:spPr>
          <a:xfrm>
            <a:off x="7610475" y="3352421"/>
            <a:ext cx="11811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3,97 g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CF1BE24-BA3B-29DD-E357-FD5B8178E4F4}"/>
              </a:ext>
            </a:extLst>
          </p:cNvPr>
          <p:cNvSpPr txBox="1"/>
          <p:nvPr/>
        </p:nvSpPr>
        <p:spPr>
          <a:xfrm>
            <a:off x="7486650" y="4942547"/>
            <a:ext cx="9525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1,68 l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A21D93F-2E56-400E-1968-56F6883759EA}"/>
              </a:ext>
            </a:extLst>
          </p:cNvPr>
          <p:cNvSpPr txBox="1"/>
          <p:nvPr/>
        </p:nvSpPr>
        <p:spPr>
          <a:xfrm>
            <a:off x="7299819" y="6135799"/>
            <a:ext cx="16155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0,029 mol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1414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7B9DE7D-37D6-4014-A1DF-CE5246B1A3EE}"/>
              </a:ext>
            </a:extLst>
          </p:cNvPr>
          <p:cNvSpPr txBox="1"/>
          <p:nvPr/>
        </p:nvSpPr>
        <p:spPr>
          <a:xfrm>
            <a:off x="200025" y="2444954"/>
            <a:ext cx="874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řešení příkladů z chemických rovnic vycházíme z poměru stechiometrických koeficientů látek zapsaných v chemické rovnici. </a:t>
            </a:r>
            <a:r>
              <a:rPr lang="cs-CZ" sz="2000" b="0" i="0" u="sng" dirty="0">
                <a:effectLst/>
              </a:rPr>
              <a:t>Stechiometrické koeficienty v chemické rovnici vyjadřují poměr látkových množství reagujících látek</a:t>
            </a:r>
            <a:r>
              <a:rPr lang="cs-CZ" sz="2000" b="0" i="0" dirty="0">
                <a:effectLst/>
              </a:rPr>
              <a:t>.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1A55573-998E-436B-B126-08EA1E0DB06E}"/>
              </a:ext>
            </a:extLst>
          </p:cNvPr>
          <p:cNvSpPr txBox="1"/>
          <p:nvPr/>
        </p:nvSpPr>
        <p:spPr>
          <a:xfrm>
            <a:off x="142874" y="1023672"/>
            <a:ext cx="8801101" cy="118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cs-CZ" altLang="cs-CZ" sz="2000" dirty="0"/>
              <a:t>specifikuje </a:t>
            </a:r>
            <a:r>
              <a:rPr lang="cs-CZ" sz="2000" dirty="0">
                <a:effectLst/>
                <a:ea typeface="Calibri" panose="020F0502020204030204" pitchFamily="34" charset="0"/>
              </a:rPr>
              <a:t>látky, které do reakce vstupují (</a:t>
            </a:r>
            <a:r>
              <a:rPr lang="cs-CZ" altLang="cs-CZ" sz="2000" dirty="0"/>
              <a:t>výchozí látky</a:t>
            </a:r>
            <a:r>
              <a:rPr lang="cs-CZ" sz="2000" dirty="0">
                <a:effectLst/>
                <a:ea typeface="Calibri" panose="020F0502020204030204" pitchFamily="34" charset="0"/>
              </a:rPr>
              <a:t>, reaktanty) a látky reakcí vznikající (produkty).</a:t>
            </a:r>
            <a:endParaRPr lang="en-US" altLang="cs-CZ" sz="2000" dirty="0"/>
          </a:p>
          <a:p>
            <a:pPr algn="just">
              <a:lnSpc>
                <a:spcPct val="80000"/>
              </a:lnSpc>
            </a:pPr>
            <a:endParaRPr lang="en-US" altLang="cs-CZ" sz="800" dirty="0"/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cs-CZ" altLang="cs-CZ" sz="2000" dirty="0"/>
              <a:t>2) </a:t>
            </a:r>
            <a:r>
              <a:rPr lang="en-US" altLang="cs-CZ" sz="2000" dirty="0"/>
              <a:t>	</a:t>
            </a:r>
            <a:r>
              <a:rPr lang="cs-CZ" altLang="cs-CZ" sz="2000" dirty="0"/>
              <a:t>vyjadřuje počet molekul, látková množství či hmotnosti reagujících látek a produktů</a:t>
            </a:r>
            <a:endParaRPr lang="en-US" alt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9C4BA91-5AFE-4A88-BBE2-B5BE261ACA09}"/>
              </a:ext>
            </a:extLst>
          </p:cNvPr>
          <p:cNvSpPr txBox="1"/>
          <p:nvPr/>
        </p:nvSpPr>
        <p:spPr>
          <a:xfrm>
            <a:off x="228600" y="389079"/>
            <a:ext cx="4572000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b="1" dirty="0"/>
              <a:t>Chemická rovnice</a:t>
            </a:r>
            <a:endParaRPr lang="cs-CZ" altLang="cs-CZ" sz="24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B778F22-AF1D-46D9-9CA1-BAAE7ED5597C}"/>
              </a:ext>
            </a:extLst>
          </p:cNvPr>
          <p:cNvSpPr txBox="1"/>
          <p:nvPr/>
        </p:nvSpPr>
        <p:spPr>
          <a:xfrm>
            <a:off x="142874" y="3616576"/>
            <a:ext cx="8867775" cy="304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Při výpočtu postupujeme následovně: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Zapíšeme </a:t>
            </a:r>
            <a:r>
              <a:rPr lang="cs-CZ" dirty="0">
                <a:effectLst/>
                <a:ea typeface="Calibri" panose="020F0502020204030204" pitchFamily="34" charset="0"/>
              </a:rPr>
              <a:t>chemickou rovnicí daný </a:t>
            </a:r>
            <a:r>
              <a:rPr lang="cs-CZ" b="1" dirty="0">
                <a:effectLst/>
                <a:ea typeface="Calibri" panose="020F0502020204030204" pitchFamily="34" charset="0"/>
              </a:rPr>
              <a:t>chemický děj.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Vyrovnáme stechiometrické koeficienty</a:t>
            </a:r>
            <a:r>
              <a:rPr lang="cs-CZ" dirty="0">
                <a:effectLst/>
                <a:ea typeface="Calibri" panose="020F0502020204030204" pitchFamily="34" charset="0"/>
              </a:rPr>
              <a:t> v rovnici tak, aby platila rovnost počtu atomů na levé a pravé straně rovnice.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</a:rPr>
              <a:t>Z rovnice </a:t>
            </a:r>
            <a:r>
              <a:rPr lang="cs-CZ" b="1" dirty="0">
                <a:effectLst/>
                <a:ea typeface="Calibri" panose="020F0502020204030204" pitchFamily="34" charset="0"/>
              </a:rPr>
              <a:t>vyjádříme</a:t>
            </a:r>
            <a:r>
              <a:rPr lang="cs-CZ" dirty="0">
                <a:effectLst/>
                <a:ea typeface="Calibri" panose="020F0502020204030204" pitchFamily="34" charset="0"/>
              </a:rPr>
              <a:t> pomocí přímé úměrnosti </a:t>
            </a:r>
            <a:r>
              <a:rPr lang="cs-CZ" b="1" dirty="0">
                <a:effectLst/>
                <a:ea typeface="Calibri" panose="020F0502020204030204" pitchFamily="34" charset="0"/>
              </a:rPr>
              <a:t>počet molů</a:t>
            </a:r>
            <a:r>
              <a:rPr lang="cs-CZ" dirty="0">
                <a:effectLst/>
                <a:ea typeface="Calibri" panose="020F0502020204030204" pitchFamily="34" charset="0"/>
              </a:rPr>
              <a:t> zadané látky a na druhou stranu počet molů vznikající látky. Toto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vyjádříme v gramech</a:t>
            </a:r>
            <a:r>
              <a:rPr lang="cs-CZ" dirty="0">
                <a:effectLst/>
                <a:ea typeface="Calibri" panose="020F0502020204030204" pitchFamily="34" charset="0"/>
              </a:rPr>
              <a:t> a do přímé úměrnosti dopíšeme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hledané látky jako x</a:t>
            </a:r>
            <a:r>
              <a:rPr lang="cs-CZ" dirty="0">
                <a:effectLst/>
                <a:ea typeface="Calibri" panose="020F0502020204030204" pitchFamily="34" charset="0"/>
              </a:rPr>
              <a:t>, a množství látky zadané v jednotkách hmotnosti a vypočítáme x.</a:t>
            </a:r>
          </a:p>
        </p:txBody>
      </p:sp>
    </p:spTree>
    <p:extLst>
      <p:ext uri="{BB962C8B-B14F-4D97-AF65-F5344CB8AC3E}">
        <p14:creationId xmlns:p14="http://schemas.microsoft.com/office/powerpoint/2010/main" val="1869639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A28336C-32A0-4497-83A9-49296F73B480}"/>
              </a:ext>
            </a:extLst>
          </p:cNvPr>
          <p:cNvSpPr txBox="1"/>
          <p:nvPr/>
        </p:nvSpPr>
        <p:spPr>
          <a:xfrm>
            <a:off x="247650" y="1573308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 normálních podmínek 2 g vodíku reagovaly s 30 dm</a:t>
            </a:r>
            <a:r>
              <a:rPr lang="cs-CZ" sz="2000" baseline="30000" dirty="0"/>
              <a:t>3</a:t>
            </a:r>
            <a:r>
              <a:rPr lang="cs-CZ" sz="2000" dirty="0"/>
              <a:t> chloru. Jaký byl výsledný objem soustavy po reakci?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85A486-0C9A-48AE-B2B8-9D2C2977808F}"/>
              </a:ext>
            </a:extLst>
          </p:cNvPr>
          <p:cNvSpPr txBox="1"/>
          <p:nvPr/>
        </p:nvSpPr>
        <p:spPr>
          <a:xfrm>
            <a:off x="180975" y="231864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10 dm</a:t>
            </a:r>
            <a:r>
              <a:rPr lang="cs-CZ" sz="2000" baseline="30000" dirty="0"/>
              <a:t>3</a:t>
            </a:r>
            <a:r>
              <a:rPr lang="cs-CZ" sz="2000" dirty="0"/>
              <a:t> dusíku </a:t>
            </a:r>
            <a:r>
              <a:rPr lang="cs-CZ" sz="2000" dirty="0" err="1"/>
              <a:t>zreagovalo</a:t>
            </a:r>
            <a:r>
              <a:rPr lang="cs-CZ" sz="2000" dirty="0"/>
              <a:t> s 40 dm</a:t>
            </a:r>
            <a:r>
              <a:rPr lang="cs-CZ" sz="2000" baseline="30000" dirty="0"/>
              <a:t>3</a:t>
            </a:r>
            <a:r>
              <a:rPr lang="cs-CZ" sz="2000" dirty="0"/>
              <a:t> vodíku za vzniku amoniaku. Jak se po reakci změnil objem soustavy? Objem reaktantů i produktů byl měřen při stejné teplotě.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FF8560-A8C0-4C8F-9231-34DC59840A71}"/>
              </a:ext>
            </a:extLst>
          </p:cNvPr>
          <p:cNvSpPr txBox="1"/>
          <p:nvPr/>
        </p:nvSpPr>
        <p:spPr>
          <a:xfrm>
            <a:off x="204787" y="2623672"/>
            <a:ext cx="872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K </a:t>
            </a:r>
            <a:r>
              <a:rPr lang="en-US" sz="2000" dirty="0" err="1"/>
              <a:t>roztoku</a:t>
            </a:r>
            <a:r>
              <a:rPr lang="en-US" sz="2000" dirty="0"/>
              <a:t> </a:t>
            </a:r>
            <a:r>
              <a:rPr lang="en-US" sz="2000" dirty="0" err="1"/>
              <a:t>kyseliny</a:t>
            </a:r>
            <a:r>
              <a:rPr lang="en-US" sz="2000" dirty="0"/>
              <a:t> s</a:t>
            </a:r>
            <a:r>
              <a:rPr lang="cs-CZ" sz="2000" dirty="0"/>
              <a:t>í</a:t>
            </a:r>
            <a:r>
              <a:rPr lang="en-US" sz="2000" dirty="0" err="1"/>
              <a:t>rov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cs-CZ" sz="2000" dirty="0"/>
              <a:t>byl přidán hydroxid  sodný. Vzniklo 3,6 g hydrogensíranu a 2,84 g síranu sodného. Kolik bylo v roztoku kyseliny sírové a kolik bylo přidáno hydroxidu sodného?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706423E-E539-43E0-9BB9-EE9EE2AB9655}"/>
              </a:ext>
            </a:extLst>
          </p:cNvPr>
          <p:cNvSpPr txBox="1"/>
          <p:nvPr/>
        </p:nvSpPr>
        <p:spPr>
          <a:xfrm>
            <a:off x="171449" y="4226693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 neutralizaci 200 ml 0,5 M roztoku kyseliny dusičné bylo použito 6,26 g směsi uhličitanů draselného a sodného. Určete složení směsi uhličitanů.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B9686EA-8D0C-6F4C-9DC2-DD9B19991F9D}"/>
              </a:ext>
            </a:extLst>
          </p:cNvPr>
          <p:cNvSpPr txBox="1"/>
          <p:nvPr/>
        </p:nvSpPr>
        <p:spPr>
          <a:xfrm>
            <a:off x="6467475" y="948483"/>
            <a:ext cx="21145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poklesl o 20 dm</a:t>
            </a:r>
            <a:r>
              <a:rPr lang="cs-CZ" sz="2000" baseline="30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07A43B8-A04F-5A65-3C7B-F60238C993FE}"/>
              </a:ext>
            </a:extLst>
          </p:cNvPr>
          <p:cNvSpPr txBox="1"/>
          <p:nvPr/>
        </p:nvSpPr>
        <p:spPr>
          <a:xfrm>
            <a:off x="6629400" y="2105799"/>
            <a:ext cx="15144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52,41 l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153F024-D93B-D018-60D7-C3854E4C86D4}"/>
              </a:ext>
            </a:extLst>
          </p:cNvPr>
          <p:cNvSpPr txBox="1"/>
          <p:nvPr/>
        </p:nvSpPr>
        <p:spPr>
          <a:xfrm>
            <a:off x="5448300" y="3429000"/>
            <a:ext cx="3619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4,9 g kyseliny, 2,8 g hydroxid</a:t>
            </a:r>
            <a:r>
              <a:rPr lang="en-US" sz="2000" dirty="0"/>
              <a:t>u]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8AB10B0-C459-1BE1-E9FF-83EAAC7C1946}"/>
              </a:ext>
            </a:extLst>
          </p:cNvPr>
          <p:cNvSpPr txBox="1"/>
          <p:nvPr/>
        </p:nvSpPr>
        <p:spPr>
          <a:xfrm>
            <a:off x="5448300" y="5084637"/>
            <a:ext cx="3314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4,14 g K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 + 2,12 g 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D1279A6-EACA-90F2-0460-724172233FAE}"/>
              </a:ext>
            </a:extLst>
          </p:cNvPr>
          <p:cNvSpPr txBox="1"/>
          <p:nvPr/>
        </p:nvSpPr>
        <p:spPr>
          <a:xfrm>
            <a:off x="161924" y="5762564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Ze 100 kg </a:t>
            </a:r>
            <a:r>
              <a:rPr lang="en-US" sz="2000" dirty="0" err="1"/>
              <a:t>cukru</a:t>
            </a:r>
            <a:r>
              <a:rPr lang="en-US" sz="2000" dirty="0"/>
              <a:t> se </a:t>
            </a:r>
            <a:r>
              <a:rPr lang="en-US" sz="2000" dirty="0" err="1"/>
              <a:t>vyrob</a:t>
            </a:r>
            <a:r>
              <a:rPr lang="cs-CZ" sz="2000" dirty="0"/>
              <a:t>í 62 l absolutního (100%) ethanolu. Kolik litrů 80% ethanolu se vyrobí z 1520 kg melasy se 47,5% obsahem cukru?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B1CAF6E-A355-FE42-2144-52FA014C1394}"/>
              </a:ext>
            </a:extLst>
          </p:cNvPr>
          <p:cNvSpPr txBox="1"/>
          <p:nvPr/>
        </p:nvSpPr>
        <p:spPr>
          <a:xfrm>
            <a:off x="6972300" y="6268082"/>
            <a:ext cx="15144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559,55 l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06829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E54AA78-D1EA-41D9-8185-5D4B5C096EF5}"/>
              </a:ext>
            </a:extLst>
          </p:cNvPr>
          <p:cNvSpPr txBox="1"/>
          <p:nvPr/>
        </p:nvSpPr>
        <p:spPr>
          <a:xfrm>
            <a:off x="176212" y="2056852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Ke spálení 20 l směsi propanu a butanu bylo použito 124 l kyslíku. Určete složení směsi.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D394650-DA7A-4642-86B1-25B35CE7EC89}"/>
              </a:ext>
            </a:extLst>
          </p:cNvPr>
          <p:cNvSpPr txBox="1"/>
          <p:nvPr/>
        </p:nvSpPr>
        <p:spPr>
          <a:xfrm flipH="1">
            <a:off x="211931" y="3429000"/>
            <a:ext cx="8720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Oxid uhličitý, vzniklý spálením 11,2 l propan-butanové směsi (za normálních podmínek), byl zachycen v roztoku hydroxidu sodného, přičemž vzniklo 95,4 g uhličitanu a 84 g hydrogenuhličitanu sodného. Určete složení směsi. 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211292-8D3F-5373-C89D-73DA291C3BFE}"/>
              </a:ext>
            </a:extLst>
          </p:cNvPr>
          <p:cNvSpPr txBox="1"/>
          <p:nvPr/>
        </p:nvSpPr>
        <p:spPr>
          <a:xfrm>
            <a:off x="176212" y="325368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 roztoku obsahujícímu 5,88 g kyseliny fosforečné byl přidán roztok 8,4 g hydroxidu draselného a výsledný roztok byl odpařen dosucha. Určete složení odparku.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2513E05-D9EA-B1EA-934D-3A0C44F179EF}"/>
              </a:ext>
            </a:extLst>
          </p:cNvPr>
          <p:cNvSpPr txBox="1"/>
          <p:nvPr/>
        </p:nvSpPr>
        <p:spPr>
          <a:xfrm>
            <a:off x="1900237" y="1123130"/>
            <a:ext cx="70675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6,36 g fosforečnanu a 5,22 g </a:t>
            </a:r>
            <a:r>
              <a:rPr lang="cs-CZ" sz="2000" dirty="0" err="1"/>
              <a:t>hydrogenfosforečnanu</a:t>
            </a:r>
            <a:r>
              <a:rPr lang="cs-CZ" sz="2000" dirty="0"/>
              <a:t> draselného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084DAF8-88E2-6AC2-A4F6-9F95BD92B5EA}"/>
              </a:ext>
            </a:extLst>
          </p:cNvPr>
          <p:cNvSpPr txBox="1"/>
          <p:nvPr/>
        </p:nvSpPr>
        <p:spPr>
          <a:xfrm>
            <a:off x="5172074" y="2546838"/>
            <a:ext cx="32766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[</a:t>
            </a:r>
            <a:r>
              <a:rPr lang="cs-CZ" sz="2000" dirty="0"/>
              <a:t>20% propanu a 80 % butanu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9F3385C-D2C2-0C99-BADB-A1126899F16E}"/>
              </a:ext>
            </a:extLst>
          </p:cNvPr>
          <p:cNvSpPr txBox="1"/>
          <p:nvPr/>
        </p:nvSpPr>
        <p:spPr>
          <a:xfrm>
            <a:off x="5276849" y="4631992"/>
            <a:ext cx="3514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[</a:t>
            </a:r>
            <a:r>
              <a:rPr lang="cs-CZ" sz="2000" dirty="0"/>
              <a:t>20% propanu a 80 % butanu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195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1C307E4-AC01-4AB4-A104-1CA8A8FCBF67}"/>
              </a:ext>
            </a:extLst>
          </p:cNvPr>
          <p:cNvSpPr txBox="1"/>
          <p:nvPr/>
        </p:nvSpPr>
        <p:spPr>
          <a:xfrm>
            <a:off x="257175" y="232886"/>
            <a:ext cx="86582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71F2E"/>
                </a:solidFill>
                <a:effectLst/>
              </a:rPr>
              <a:t>Pokud do reakce nevstupují reaktanty v poměru, který odpovídá chemické rovnici, musíme nejprve určit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1" i="0" dirty="0">
                <a:solidFill>
                  <a:srgbClr val="071F2E"/>
                </a:solidFill>
                <a:effectLst/>
              </a:rPr>
              <a:t>l</a:t>
            </a:r>
            <a:r>
              <a:rPr lang="cs-CZ" sz="2000" b="1" i="0" dirty="0" err="1">
                <a:solidFill>
                  <a:srgbClr val="071F2E"/>
                </a:solidFill>
                <a:effectLst/>
              </a:rPr>
              <a:t>imitní</a:t>
            </a:r>
            <a:r>
              <a:rPr lang="cs-CZ" sz="2000" b="1" i="0" dirty="0">
                <a:solidFill>
                  <a:srgbClr val="071F2E"/>
                </a:solidFill>
                <a:effectLst/>
              </a:rPr>
              <a:t> </a:t>
            </a:r>
            <a:r>
              <a:rPr lang="cs-CZ" sz="2000" b="1" i="0" dirty="0" err="1">
                <a:solidFill>
                  <a:srgbClr val="071F2E"/>
                </a:solidFill>
                <a:effectLst/>
              </a:rPr>
              <a:t>reagent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, </a:t>
            </a:r>
            <a:r>
              <a:rPr lang="en-US" sz="2000" dirty="0">
                <a:solidFill>
                  <a:srgbClr val="071F2E"/>
                </a:solidFill>
              </a:rPr>
              <a:t>=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071F2E"/>
                </a:solidFill>
                <a:effectLst/>
              </a:rPr>
              <a:t>rea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k</a:t>
            </a:r>
            <a:r>
              <a:rPr lang="cs-CZ" sz="2000" b="0" i="0" dirty="0" err="1">
                <a:solidFill>
                  <a:srgbClr val="071F2E"/>
                </a:solidFill>
                <a:effectLst/>
              </a:rPr>
              <a:t>tant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, 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který bude určovat množství vzniklého produktu.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71F2E"/>
                </a:solidFill>
                <a:effectLst/>
              </a:rPr>
              <a:t>Ostatn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í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71F2E"/>
                </a:solidFill>
                <a:effectLst/>
              </a:rPr>
              <a:t>reaktanty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 jsou vůči limitnímu reagentu </a:t>
            </a:r>
            <a:r>
              <a:rPr lang="cs-CZ" sz="2000" b="1" i="0" dirty="0">
                <a:solidFill>
                  <a:srgbClr val="071F2E"/>
                </a:solidFill>
                <a:effectLst/>
              </a:rPr>
              <a:t>v nadbytku</a:t>
            </a:r>
            <a:r>
              <a:rPr lang="cs-CZ" sz="2000" dirty="0">
                <a:solidFill>
                  <a:srgbClr val="071F2E"/>
                </a:solidFill>
              </a:rPr>
              <a:t> a 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po proběhnutí reakce se jejich nezreagovaná část nachází ve výsledné směsi.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1CC4C95-4721-4A04-B13C-1946B8AEBB92}"/>
              </a:ext>
            </a:extLst>
          </p:cNvPr>
          <p:cNvSpPr txBox="1"/>
          <p:nvPr/>
        </p:nvSpPr>
        <p:spPr>
          <a:xfrm>
            <a:off x="167723" y="4918632"/>
            <a:ext cx="87476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Pokud nejsou splněny normální (standardní) podmínky (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T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273,15 K,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p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101,325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kPa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), pak tento vztah nemůžeme použít a musíme použít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stavovou rovnici ideálního plynu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7295309-3ACB-46E2-8CB1-D7B1FE0DA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60" y="3181097"/>
            <a:ext cx="82507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Molární objem 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</a:t>
            </a:r>
            <a:r>
              <a:rPr kumimoji="0" lang="cs-CZ" altLang="cs-CZ" sz="1800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                              </a:t>
            </a:r>
            <a:endParaRPr kumimoji="0" lang="cs-CZ" altLang="cs-CZ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7FDE92A7-A7FD-4D95-AD2C-D136F1201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013" y="4346291"/>
            <a:ext cx="2398782" cy="43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2DDF8987-FC19-4EC0-8AF9-A147691EA6AE}"/>
              </a:ext>
            </a:extLst>
          </p:cNvPr>
          <p:cNvSpPr txBox="1"/>
          <p:nvPr/>
        </p:nvSpPr>
        <p:spPr>
          <a:xfrm>
            <a:off x="257175" y="3703850"/>
            <a:ext cx="87476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 normálních podmínek (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273,15 K = 0 °C, 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101,325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kPa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zaujímá 1 mol (ideálního) pl</a:t>
            </a:r>
            <a:r>
              <a:rPr lang="cs-CZ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ynu objem 22,4 dm</a:t>
            </a:r>
            <a:r>
              <a:rPr lang="cs-CZ" altLang="cs-CZ" sz="2000" baseline="30000" dirty="0">
                <a:solidFill>
                  <a:srgbClr val="000000"/>
                </a:solidFill>
                <a:cs typeface="Arial" panose="020B0604020202020204" pitchFamily="34" charset="0"/>
              </a:rPr>
              <a:t>3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4DE3A63-7983-4EBB-86D3-C99B9337808C}"/>
              </a:ext>
            </a:extLst>
          </p:cNvPr>
          <p:cNvSpPr txBox="1"/>
          <p:nvPr/>
        </p:nvSpPr>
        <p:spPr>
          <a:xfrm>
            <a:off x="224460" y="2399255"/>
            <a:ext cx="5262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Výpočty s plynnými reaktanty/produkty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28001D5-6D8F-4DC1-8CA1-C6330C3F7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0772" y="6014897"/>
            <a:ext cx="2481263" cy="45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7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9A01755-5C68-4570-A48B-2009286C4ED2}"/>
              </a:ext>
            </a:extLst>
          </p:cNvPr>
          <p:cNvSpPr txBox="1"/>
          <p:nvPr/>
        </p:nvSpPr>
        <p:spPr>
          <a:xfrm>
            <a:off x="147637" y="105013"/>
            <a:ext cx="8996363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1" dirty="0">
                <a:effectLst/>
              </a:rPr>
              <a:t>Vypočítej</a:t>
            </a:r>
            <a:r>
              <a:rPr lang="en-US" b="1" i="1" dirty="0" err="1">
                <a:effectLst/>
              </a:rPr>
              <a:t>te</a:t>
            </a:r>
            <a:r>
              <a:rPr lang="cs-CZ" b="1" i="1" dirty="0">
                <a:effectLst/>
              </a:rPr>
              <a:t> hmotnost sulfidu měďného, který vznikne reakcí 16 g mědi se sírou</a:t>
            </a:r>
            <a:r>
              <a:rPr lang="cs-CZ" b="0" i="0" dirty="0">
                <a:effectLst/>
              </a:rPr>
              <a:t>.</a:t>
            </a:r>
            <a:br>
              <a:rPr lang="cs-CZ" dirty="0"/>
            </a:br>
            <a:br>
              <a:rPr lang="cs-CZ" dirty="0"/>
            </a:br>
            <a:r>
              <a:rPr lang="cs-CZ" b="1" i="0" u="sng" dirty="0">
                <a:solidFill>
                  <a:srgbClr val="000000"/>
                </a:solidFill>
                <a:effectLst/>
              </a:rPr>
              <a:t>POSTUP I - s využitím úvahy a trojčlenky:</a:t>
            </a:r>
            <a:endParaRPr lang="en-US" sz="800" b="1" i="0" u="sng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endParaRPr lang="en-US" sz="800" b="0" i="0" u="sng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Sestavíme rovnici reakce</a:t>
            </a:r>
            <a:r>
              <a:rPr lang="en-US" b="0" i="0" dirty="0">
                <a:solidFill>
                  <a:srgbClr val="000000"/>
                </a:solidFill>
                <a:effectLst/>
              </a:rPr>
              <a:t>:     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2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+ S --&gt;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: ze 2 mol mědi vznikne 1 mol sulfidu měďného</a:t>
            </a:r>
            <a:endParaRPr lang="en-US" sz="800" b="0" i="0" dirty="0">
              <a:solidFill>
                <a:srgbClr val="000000"/>
              </a:solidFill>
              <a:effectLst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Určíme molární hmotnosti obou látek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= 63,5 g/mol a M(Cu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= 159 g/mol</a:t>
            </a:r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endParaRPr lang="en-US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Určíme hmotnosti obou látek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= n(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. 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) = 2 . 63,5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= 127 g</a:t>
            </a:r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= n(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. M(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S) = 1 . 159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= 159 g</a:t>
            </a:r>
            <a:endParaRPr lang="en-US" sz="800" b="0" i="0" dirty="0">
              <a:solidFill>
                <a:srgbClr val="000000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</a:rPr>
              <a:t>: Ze 127 g mědi vznikne 159 g sulfidu měďného.</a:t>
            </a:r>
            <a:endParaRPr lang="en-US" b="0" i="0" dirty="0">
              <a:solidFill>
                <a:srgbClr val="000000"/>
              </a:solidFill>
              <a:effectLst/>
            </a:endParaRPr>
          </a:p>
          <a:p>
            <a:pPr algn="l"/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Kolik gramů sulfidu měďného vznikne z 16 g mědi ?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127 g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.................................. 159 g Cu</a:t>
            </a:r>
            <a:r>
              <a:rPr lang="cs-CZ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u="sng" dirty="0">
                <a:solidFill>
                  <a:srgbClr val="000000"/>
                </a:solidFill>
                <a:effectLst/>
              </a:rPr>
              <a:t>16 g </a:t>
            </a:r>
            <a:r>
              <a:rPr lang="cs-CZ" b="0" i="0" u="sng" dirty="0" err="1">
                <a:solidFill>
                  <a:srgbClr val="000000"/>
                </a:solidFill>
                <a:effectLst/>
              </a:rPr>
              <a:t>Cu</a:t>
            </a:r>
            <a:r>
              <a:rPr lang="cs-CZ" b="0" i="0" u="sng" dirty="0">
                <a:solidFill>
                  <a:srgbClr val="000000"/>
                </a:solidFill>
                <a:effectLst/>
              </a:rPr>
              <a:t> .................................... x g Cu</a:t>
            </a:r>
            <a:r>
              <a:rPr lang="cs-CZ" b="0" i="0" u="sng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b="0" i="0" u="sng" dirty="0">
                <a:solidFill>
                  <a:srgbClr val="000000"/>
                </a:solidFill>
                <a:effectLst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x : 159 = 16 : 127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dirty="0">
                <a:solidFill>
                  <a:srgbClr val="000000"/>
                </a:solidFill>
                <a:effectLst/>
              </a:rPr>
              <a:t>x . 127 = 159 . 16</a:t>
            </a:r>
            <a:br>
              <a:rPr lang="cs-CZ" b="0" i="0" dirty="0">
                <a:solidFill>
                  <a:srgbClr val="000000"/>
                </a:solidFill>
                <a:effectLst/>
              </a:rPr>
            </a:br>
            <a:r>
              <a:rPr lang="cs-CZ" b="0" i="0" u="sng" dirty="0">
                <a:solidFill>
                  <a:srgbClr val="000000"/>
                </a:solidFill>
                <a:effectLst/>
              </a:rPr>
              <a:t>x = 20 g</a:t>
            </a:r>
            <a:br>
              <a:rPr lang="cs-CZ" sz="800" b="0" i="0" dirty="0">
                <a:solidFill>
                  <a:srgbClr val="000000"/>
                </a:solidFill>
                <a:effectLst/>
              </a:rPr>
            </a:br>
            <a:endParaRPr lang="cs-CZ" sz="8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Reakcí 16 g mědi vznikne 20 g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sulfi</a:t>
            </a:r>
            <a:r>
              <a:rPr lang="en-US" b="0" i="0" dirty="0">
                <a:solidFill>
                  <a:srgbClr val="000000"/>
                </a:solidFill>
                <a:effectLst/>
              </a:rPr>
              <a:t>d</a:t>
            </a:r>
            <a:r>
              <a:rPr lang="cs-CZ" b="0" i="0" dirty="0">
                <a:solidFill>
                  <a:srgbClr val="000000"/>
                </a:solidFill>
                <a:effectLst/>
              </a:rPr>
              <a:t>u měďného.</a:t>
            </a:r>
          </a:p>
        </p:txBody>
      </p:sp>
    </p:spTree>
    <p:extLst>
      <p:ext uri="{BB962C8B-B14F-4D97-AF65-F5344CB8AC3E}">
        <p14:creationId xmlns:p14="http://schemas.microsoft.com/office/powerpoint/2010/main" val="95465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8F6F35-24BF-48FB-BA3C-4EE5273E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202506"/>
            <a:ext cx="9001125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i="1" dirty="0">
                <a:effectLst/>
                <a:latin typeface="+mn-lt"/>
              </a:rPr>
              <a:t>Vypočítej</a:t>
            </a:r>
            <a:r>
              <a:rPr lang="en-US" b="1" i="1" dirty="0" err="1">
                <a:effectLst/>
                <a:latin typeface="+mn-lt"/>
              </a:rPr>
              <a:t>te</a:t>
            </a:r>
            <a:r>
              <a:rPr lang="cs-CZ" b="1" i="1" dirty="0">
                <a:effectLst/>
                <a:latin typeface="+mn-lt"/>
              </a:rPr>
              <a:t> hmotnost sulfidu měďného, který vznikne reakcí 16 g mědi se sírou</a:t>
            </a:r>
            <a:r>
              <a:rPr lang="cs-CZ" b="0" i="0" dirty="0">
                <a:effectLst/>
                <a:latin typeface="+mn-lt"/>
              </a:rPr>
              <a:t>.</a:t>
            </a:r>
            <a:br>
              <a:rPr lang="cs-CZ" dirty="0">
                <a:latin typeface="+mn-lt"/>
              </a:rPr>
            </a:br>
            <a:br>
              <a:rPr lang="cs-CZ" dirty="0">
                <a:latin typeface="+mn-lt"/>
              </a:rPr>
            </a:b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POSTUP II - s využitím vzorce: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  </a:t>
            </a:r>
            <a:r>
              <a:rPr kumimoji="0" lang="cs-CZ" altLang="cs-CZ" sz="3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                 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822E71-2566-40E9-A753-DD6D14946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85" y="1382714"/>
            <a:ext cx="2177682" cy="64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F2157B5-2087-4D5B-A1A5-F69AE2E1A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2315844"/>
            <a:ext cx="725805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Sestavíme rovnici reakce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	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Cu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+ S --&gt;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cs-CZ" dirty="0">
                <a:solidFill>
                  <a:srgbClr val="000000"/>
                </a:solidFill>
                <a:cs typeface="Times New Roman" panose="02020603050405020304" pitchFamily="18" charset="0"/>
              </a:rPr>
              <a:t>U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rčíme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Cu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= 2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= 1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= 63,5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= 159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= 16 g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?</a:t>
            </a:r>
            <a:endParaRPr kumimoji="0" lang="en-US" altLang="cs-CZ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cs-CZ" sz="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osadíme do vzorce a vypočítáme: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= 20 g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Reakcí 16 g mědi vznikne 20 g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sulfi</a:t>
            </a: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u měďného.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EF77689-F3D1-45C0-B660-8B9527B22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38151" y="7776612"/>
            <a:ext cx="10357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3AB0CC88-9677-4BC3-88B7-DA848E3995FE}"/>
              </a:ext>
            </a:extLst>
          </p:cNvPr>
          <p:cNvSpPr txBox="1"/>
          <p:nvPr/>
        </p:nvSpPr>
        <p:spPr>
          <a:xfrm>
            <a:off x="4101527" y="837492"/>
            <a:ext cx="35433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kde: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látka jejíž hmotnost je 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látka jejíž hmotnost je neznámá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látkové množství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látkové množství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molární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molární hmotnost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hmotnost látky B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374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EC4A82-E9C3-47A9-8F30-B440E68F7AC0}"/>
              </a:ext>
            </a:extLst>
          </p:cNvPr>
          <p:cNvSpPr txBox="1"/>
          <p:nvPr/>
        </p:nvSpPr>
        <p:spPr>
          <a:xfrm>
            <a:off x="246407" y="536931"/>
            <a:ext cx="8678518" cy="4508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Při rozpouštění uhlíku v roztaveném železe vzniká cementit Fe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C. Určete hmotnost vzniklého cementitu, jestliže se rozpustí 5 g uhlíku. </a:t>
            </a:r>
            <a:r>
              <a:rPr lang="cs-CZ" sz="2000" b="1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b="1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(Fe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C) = 55,8.3+12= 179,4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Zapíšeme chemickou rovnici a vyrovnáme koeficienty: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3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Fe</a:t>
            </a:r>
            <a:r>
              <a:rPr lang="cs-CZ" sz="2000" dirty="0">
                <a:effectLst/>
                <a:ea typeface="Calibri" panose="020F0502020204030204" pitchFamily="34" charset="0"/>
              </a:rPr>
              <a:t>   +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C </a:t>
            </a:r>
            <a:r>
              <a:rPr lang="cs-CZ" sz="2000" dirty="0">
                <a:effectLst/>
                <a:ea typeface="Calibri" panose="020F0502020204030204" pitchFamily="34" charset="0"/>
              </a:rPr>
              <a:t>  = 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Fe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C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Podle rovnice:        1mol C…………1mol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12g C………….179,4g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5g C…………….x 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x = 5.179,5/12 = 74,8g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Rozpuštěním 5g uhlíku vznikne 74,8 g cementitu.</a:t>
            </a:r>
          </a:p>
        </p:txBody>
      </p:sp>
    </p:spTree>
    <p:extLst>
      <p:ext uri="{BB962C8B-B14F-4D97-AF65-F5344CB8AC3E}">
        <p14:creationId xmlns:p14="http://schemas.microsoft.com/office/powerpoint/2010/main" val="2282058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DA59439-0878-48CA-94BE-B09B032BE8F1}"/>
              </a:ext>
            </a:extLst>
          </p:cNvPr>
          <p:cNvSpPr txBox="1"/>
          <p:nvPr/>
        </p:nvSpPr>
        <p:spPr>
          <a:xfrm>
            <a:off x="166066" y="140650"/>
            <a:ext cx="8811868" cy="4154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Síra hoří za vzniku oxidu siřičitého. Určete, kolik litrů oxidu siřičitého vznikne shořením 10 g síry.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Chemická rovnice vyjadřující daný chemický děj: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S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</a:rPr>
              <a:t>  +   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2000" dirty="0">
                <a:effectLst/>
                <a:ea typeface="Calibri" panose="020F0502020204030204" pitchFamily="34" charset="0"/>
              </a:rPr>
              <a:t> 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SO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Podle rovnice:          1mol S……………1mol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32g S……………  22,4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				10g S……………..x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x = 10.22,4/32 = 7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Shořením 10g síry vznikne 7 litrů oxidu siřičitého.</a:t>
            </a:r>
          </a:p>
        </p:txBody>
      </p:sp>
    </p:spTree>
    <p:extLst>
      <p:ext uri="{BB962C8B-B14F-4D97-AF65-F5344CB8AC3E}">
        <p14:creationId xmlns:p14="http://schemas.microsoft.com/office/powerpoint/2010/main" val="35497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C0A31D3-7832-429C-8446-B07F5371BBE0}"/>
              </a:ext>
            </a:extLst>
          </p:cNvPr>
          <p:cNvSpPr txBox="1"/>
          <p:nvPr/>
        </p:nvSpPr>
        <p:spPr>
          <a:xfrm>
            <a:off x="152400" y="205308"/>
            <a:ext cx="8648700" cy="3672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Kolik dm</a:t>
            </a:r>
            <a:r>
              <a:rPr lang="cs-CZ" sz="2000" b="1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amoniaku vznikne reakcí 15 g vodíku s odpovídajícím množstvím dusíku za normálních podmínek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Rovnice:                        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3 H</a:t>
            </a:r>
            <a:r>
              <a:rPr lang="cs-CZ" sz="20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 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</a:rPr>
              <a:t> +  N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2000" dirty="0">
                <a:effectLst/>
                <a:ea typeface="Calibri" panose="020F0502020204030204" pitchFamily="34" charset="0"/>
              </a:rPr>
              <a:t>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NH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	                    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 rovnice vyplývá:           3 moly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…………..2 moly 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6g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………………44,8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2000" dirty="0">
                <a:effectLst/>
                <a:ea typeface="Calibri" panose="020F0502020204030204" pitchFamily="34" charset="0"/>
              </a:rPr>
              <a:t>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15g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  x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 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 x = 15.44,8/6 = 11,2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2000" dirty="0">
                <a:effectLst/>
                <a:ea typeface="Calibri" panose="020F0502020204030204" pitchFamily="34" charset="0"/>
              </a:rPr>
              <a:t>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Reakcí 15 g vodíku s dusíkem vznikne 11,2 litrů amoniaku.</a:t>
            </a:r>
          </a:p>
        </p:txBody>
      </p:sp>
    </p:spTree>
    <p:extLst>
      <p:ext uri="{BB962C8B-B14F-4D97-AF65-F5344CB8AC3E}">
        <p14:creationId xmlns:p14="http://schemas.microsoft.com/office/powerpoint/2010/main" val="412785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B73D9EA-2011-476F-8D31-093A9FE9DC8E}"/>
              </a:ext>
            </a:extLst>
          </p:cNvPr>
          <p:cNvSpPr txBox="1"/>
          <p:nvPr/>
        </p:nvSpPr>
        <p:spPr>
          <a:xfrm>
            <a:off x="266700" y="148062"/>
            <a:ext cx="8610600" cy="3800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Kolik kg oxidu železitého vznikne pražením 100 kg pyritu FeS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Rovnice: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4 FeS</a:t>
            </a:r>
            <a:r>
              <a:rPr lang="cs-CZ" sz="20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   +   11 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</a:t>
            </a:r>
            <a:r>
              <a:rPr lang="cs-CZ" sz="2000" dirty="0">
                <a:effectLst/>
                <a:ea typeface="Calibri" panose="020F0502020204030204" pitchFamily="34" charset="0"/>
              </a:rPr>
              <a:t> 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Fe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O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  </a:t>
            </a:r>
            <a:r>
              <a:rPr lang="cs-CZ" sz="2000" dirty="0">
                <a:effectLst/>
                <a:ea typeface="Calibri" panose="020F0502020204030204" pitchFamily="34" charset="0"/>
              </a:rPr>
              <a:t> +   8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                                                      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dirty="0">
                <a:effectLst/>
                <a:ea typeface="Calibri" panose="020F0502020204030204" pitchFamily="34" charset="0"/>
              </a:rPr>
              <a:t>(FeS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) = 120,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dirty="0">
                <a:effectLst/>
                <a:ea typeface="Calibri" panose="020F0502020204030204" pitchFamily="34" charset="0"/>
              </a:rPr>
              <a:t>(Fe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) = 160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 rovnice vyplývá:             4 moly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………………2  moly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480 kg 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......................320  kg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100 kg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………………..x kgFe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   x = 100.208/480 = 43,3 kg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Pražením 100 kg pyritu vznikne 43,3 kg oxidu železitého.</a:t>
            </a:r>
          </a:p>
        </p:txBody>
      </p:sp>
    </p:spTree>
    <p:extLst>
      <p:ext uri="{BB962C8B-B14F-4D97-AF65-F5344CB8AC3E}">
        <p14:creationId xmlns:p14="http://schemas.microsoft.com/office/powerpoint/2010/main" val="2410160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3117</Words>
  <Application>Microsoft Office PowerPoint</Application>
  <PresentationFormat>Předvádění na obrazovce (4:3)</PresentationFormat>
  <Paragraphs>206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Noto Sans</vt:lpstr>
      <vt:lpstr>Times New Roman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155</cp:revision>
  <dcterms:created xsi:type="dcterms:W3CDTF">2021-03-09T19:08:48Z</dcterms:created>
  <dcterms:modified xsi:type="dcterms:W3CDTF">2024-03-18T06:43:00Z</dcterms:modified>
</cp:coreProperties>
</file>