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907" r:id="rId3"/>
    <p:sldId id="906" r:id="rId4"/>
    <p:sldId id="908" r:id="rId5"/>
    <p:sldId id="320" r:id="rId6"/>
    <p:sldId id="284" r:id="rId7"/>
    <p:sldId id="278" r:id="rId8"/>
    <p:sldId id="902" r:id="rId9"/>
    <p:sldId id="903" r:id="rId10"/>
    <p:sldId id="905" r:id="rId11"/>
    <p:sldId id="901" r:id="rId12"/>
    <p:sldId id="90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14A4"/>
    <a:srgbClr val="9B6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850DF-222E-4B81-A97D-CD1B1F91DBCF}" v="163" dt="2024-02-26T12:11:21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82" d="100"/>
          <a:sy n="82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4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bomír Prokeš" userId="c6190586-327c-4754-acfe-3cab059996b7" providerId="ADAL" clId="{5E1850DF-222E-4B81-A97D-CD1B1F91DBCF}"/>
    <pc:docChg chg="undo custSel addSld delSld modSld sldOrd">
      <pc:chgData name="Lubomír Prokeš" userId="c6190586-327c-4754-acfe-3cab059996b7" providerId="ADAL" clId="{5E1850DF-222E-4B81-A97D-CD1B1F91DBCF}" dt="2024-02-26T12:11:21.295" v="341" actId="20577"/>
      <pc:docMkLst>
        <pc:docMk/>
      </pc:docMkLst>
      <pc:sldChg chg="modSp mod">
        <pc:chgData name="Lubomír Prokeš" userId="c6190586-327c-4754-acfe-3cab059996b7" providerId="ADAL" clId="{5E1850DF-222E-4B81-A97D-CD1B1F91DBCF}" dt="2024-02-18T13:04:19.716" v="7" actId="1076"/>
        <pc:sldMkLst>
          <pc:docMk/>
          <pc:sldMk cId="770333090" sldId="260"/>
        </pc:sldMkLst>
        <pc:spChg chg="mod">
          <ac:chgData name="Lubomír Prokeš" userId="c6190586-327c-4754-acfe-3cab059996b7" providerId="ADAL" clId="{5E1850DF-222E-4B81-A97D-CD1B1F91DBCF}" dt="2024-02-18T13:02:24.600" v="1" actId="1076"/>
          <ac:spMkLst>
            <pc:docMk/>
            <pc:sldMk cId="770333090" sldId="260"/>
            <ac:spMk id="2" creationId="{20493DB9-2CED-FE25-696C-02828CB20676}"/>
          </ac:spMkLst>
        </pc:spChg>
        <pc:spChg chg="mod">
          <ac:chgData name="Lubomír Prokeš" userId="c6190586-327c-4754-acfe-3cab059996b7" providerId="ADAL" clId="{5E1850DF-222E-4B81-A97D-CD1B1F91DBCF}" dt="2024-02-18T13:04:19.716" v="7" actId="1076"/>
          <ac:spMkLst>
            <pc:docMk/>
            <pc:sldMk cId="770333090" sldId="260"/>
            <ac:spMk id="7" creationId="{0F9CCAA9-69F7-4F3C-AE4A-804B26051CB2}"/>
          </ac:spMkLst>
        </pc:spChg>
        <pc:spChg chg="mod">
          <ac:chgData name="Lubomír Prokeš" userId="c6190586-327c-4754-acfe-3cab059996b7" providerId="ADAL" clId="{5E1850DF-222E-4B81-A97D-CD1B1F91DBCF}" dt="2024-02-18T13:03:56.257" v="6" actId="1076"/>
          <ac:spMkLst>
            <pc:docMk/>
            <pc:sldMk cId="770333090" sldId="260"/>
            <ac:spMk id="11" creationId="{5AED4AFF-F28E-4D32-B1D6-D1E9DC2B650A}"/>
          </ac:spMkLst>
        </pc:spChg>
      </pc:sldChg>
      <pc:sldChg chg="add">
        <pc:chgData name="Lubomír Prokeš" userId="c6190586-327c-4754-acfe-3cab059996b7" providerId="ADAL" clId="{5E1850DF-222E-4B81-A97D-CD1B1F91DBCF}" dt="2024-02-25T22:39:01.151" v="8"/>
        <pc:sldMkLst>
          <pc:docMk/>
          <pc:sldMk cId="1211272329" sldId="278"/>
        </pc:sldMkLst>
      </pc:sldChg>
      <pc:sldChg chg="add">
        <pc:chgData name="Lubomír Prokeš" userId="c6190586-327c-4754-acfe-3cab059996b7" providerId="ADAL" clId="{5E1850DF-222E-4B81-A97D-CD1B1F91DBCF}" dt="2024-02-25T22:40:55.841" v="12"/>
        <pc:sldMkLst>
          <pc:docMk/>
          <pc:sldMk cId="1685906871" sldId="284"/>
        </pc:sldMkLst>
      </pc:sldChg>
      <pc:sldChg chg="del">
        <pc:chgData name="Lubomír Prokeš" userId="c6190586-327c-4754-acfe-3cab059996b7" providerId="ADAL" clId="{5E1850DF-222E-4B81-A97D-CD1B1F91DBCF}" dt="2024-02-25T22:39:35.784" v="9" actId="2696"/>
        <pc:sldMkLst>
          <pc:docMk/>
          <pc:sldMk cId="3515579608" sldId="284"/>
        </pc:sldMkLst>
      </pc:sldChg>
      <pc:sldChg chg="ord">
        <pc:chgData name="Lubomír Prokeš" userId="c6190586-327c-4754-acfe-3cab059996b7" providerId="ADAL" clId="{5E1850DF-222E-4B81-A97D-CD1B1F91DBCF}" dt="2024-02-25T22:40:46.727" v="11"/>
        <pc:sldMkLst>
          <pc:docMk/>
          <pc:sldMk cId="2237618374" sldId="320"/>
        </pc:sldMkLst>
      </pc:sldChg>
      <pc:sldChg chg="addSp delSp modSp mod delAnim modAnim">
        <pc:chgData name="Lubomír Prokeš" userId="c6190586-327c-4754-acfe-3cab059996b7" providerId="ADAL" clId="{5E1850DF-222E-4B81-A97D-CD1B1F91DBCF}" dt="2024-02-26T12:11:21.295" v="341" actId="20577"/>
        <pc:sldMkLst>
          <pc:docMk/>
          <pc:sldMk cId="2807227216" sldId="901"/>
        </pc:sldMkLst>
        <pc:spChg chg="add mod">
          <ac:chgData name="Lubomír Prokeš" userId="c6190586-327c-4754-acfe-3cab059996b7" providerId="ADAL" clId="{5E1850DF-222E-4B81-A97D-CD1B1F91DBCF}" dt="2024-02-26T10:49:36.802" v="202" actId="1076"/>
          <ac:spMkLst>
            <pc:docMk/>
            <pc:sldMk cId="2807227216" sldId="901"/>
            <ac:spMk id="2" creationId="{625577E7-27DF-7DA2-7C29-B1D6905FFC17}"/>
          </ac:spMkLst>
        </pc:spChg>
        <pc:spChg chg="add del mod">
          <ac:chgData name="Lubomír Prokeš" userId="c6190586-327c-4754-acfe-3cab059996b7" providerId="ADAL" clId="{5E1850DF-222E-4B81-A97D-CD1B1F91DBCF}" dt="2024-02-26T10:27:17.109" v="38" actId="478"/>
          <ac:spMkLst>
            <pc:docMk/>
            <pc:sldMk cId="2807227216" sldId="901"/>
            <ac:spMk id="3" creationId="{5A4A0E5B-C398-F44F-869A-93D2D436D8E6}"/>
          </ac:spMkLst>
        </pc:spChg>
        <pc:spChg chg="add mod">
          <ac:chgData name="Lubomír Prokeš" userId="c6190586-327c-4754-acfe-3cab059996b7" providerId="ADAL" clId="{5E1850DF-222E-4B81-A97D-CD1B1F91DBCF}" dt="2024-02-26T10:49:33.610" v="201" actId="1076"/>
          <ac:spMkLst>
            <pc:docMk/>
            <pc:sldMk cId="2807227216" sldId="901"/>
            <ac:spMk id="7" creationId="{42B627AF-50DD-6E1A-6B4A-1AE3DBA91DD8}"/>
          </ac:spMkLst>
        </pc:spChg>
        <pc:spChg chg="add mod">
          <ac:chgData name="Lubomír Prokeš" userId="c6190586-327c-4754-acfe-3cab059996b7" providerId="ADAL" clId="{5E1850DF-222E-4B81-A97D-CD1B1F91DBCF}" dt="2024-02-26T10:50:10.626" v="212" actId="1076"/>
          <ac:spMkLst>
            <pc:docMk/>
            <pc:sldMk cId="2807227216" sldId="901"/>
            <ac:spMk id="9" creationId="{8AE016E9-6B7E-53CE-6AE7-647B16DCCB81}"/>
          </ac:spMkLst>
        </pc:spChg>
        <pc:spChg chg="add mod">
          <ac:chgData name="Lubomír Prokeš" userId="c6190586-327c-4754-acfe-3cab059996b7" providerId="ADAL" clId="{5E1850DF-222E-4B81-A97D-CD1B1F91DBCF}" dt="2024-02-26T10:50:33.206" v="214" actId="1076"/>
          <ac:spMkLst>
            <pc:docMk/>
            <pc:sldMk cId="2807227216" sldId="901"/>
            <ac:spMk id="13" creationId="{723122E8-E243-9DC9-B1F0-FDD225D0BC5E}"/>
          </ac:spMkLst>
        </pc:spChg>
        <pc:spChg chg="mod">
          <ac:chgData name="Lubomír Prokeš" userId="c6190586-327c-4754-acfe-3cab059996b7" providerId="ADAL" clId="{5E1850DF-222E-4B81-A97D-CD1B1F91DBCF}" dt="2024-02-26T10:49:23.909" v="197" actId="1076"/>
          <ac:spMkLst>
            <pc:docMk/>
            <pc:sldMk cId="2807227216" sldId="901"/>
            <ac:spMk id="28" creationId="{478233DB-60C0-4484-B552-933149EAD8A9}"/>
          </ac:spMkLst>
        </pc:spChg>
        <pc:spChg chg="mod">
          <ac:chgData name="Lubomír Prokeš" userId="c6190586-327c-4754-acfe-3cab059996b7" providerId="ADAL" clId="{5E1850DF-222E-4B81-A97D-CD1B1F91DBCF}" dt="2024-02-26T10:49:21.257" v="196" actId="1076"/>
          <ac:spMkLst>
            <pc:docMk/>
            <pc:sldMk cId="2807227216" sldId="901"/>
            <ac:spMk id="29" creationId="{51723A45-1ED9-4654-8C44-D47E35394D43}"/>
          </ac:spMkLst>
        </pc:spChg>
        <pc:spChg chg="mod">
          <ac:chgData name="Lubomír Prokeš" userId="c6190586-327c-4754-acfe-3cab059996b7" providerId="ADAL" clId="{5E1850DF-222E-4B81-A97D-CD1B1F91DBCF}" dt="2024-02-26T10:49:26.015" v="198" actId="1076"/>
          <ac:spMkLst>
            <pc:docMk/>
            <pc:sldMk cId="2807227216" sldId="901"/>
            <ac:spMk id="30" creationId="{0203AC05-EA34-4C7E-B450-0D74E0314A9F}"/>
          </ac:spMkLst>
        </pc:spChg>
        <pc:spChg chg="mod">
          <ac:chgData name="Lubomír Prokeš" userId="c6190586-327c-4754-acfe-3cab059996b7" providerId="ADAL" clId="{5E1850DF-222E-4B81-A97D-CD1B1F91DBCF}" dt="2024-02-26T12:11:21.295" v="341" actId="20577"/>
          <ac:spMkLst>
            <pc:docMk/>
            <pc:sldMk cId="2807227216" sldId="901"/>
            <ac:spMk id="31" creationId="{C9B86959-1793-4336-A48D-1C9F5E28F030}"/>
          </ac:spMkLst>
        </pc:spChg>
      </pc:sldChg>
      <pc:sldChg chg="modSp mod modAnim">
        <pc:chgData name="Lubomír Prokeš" userId="c6190586-327c-4754-acfe-3cab059996b7" providerId="ADAL" clId="{5E1850DF-222E-4B81-A97D-CD1B1F91DBCF}" dt="2024-02-26T12:09:18.257" v="291" actId="20577"/>
        <pc:sldMkLst>
          <pc:docMk/>
          <pc:sldMk cId="4262394865" sldId="902"/>
        </pc:sldMkLst>
        <pc:spChg chg="mod">
          <ac:chgData name="Lubomír Prokeš" userId="c6190586-327c-4754-acfe-3cab059996b7" providerId="ADAL" clId="{5E1850DF-222E-4B81-A97D-CD1B1F91DBCF}" dt="2024-02-26T12:09:18.257" v="291" actId="20577"/>
          <ac:spMkLst>
            <pc:docMk/>
            <pc:sldMk cId="4262394865" sldId="902"/>
            <ac:spMk id="14" creationId="{C6D15095-B90D-4EBC-99ED-6E7C94AA632A}"/>
          </ac:spMkLst>
        </pc:spChg>
      </pc:sldChg>
      <pc:sldChg chg="modSp mod">
        <pc:chgData name="Lubomír Prokeš" userId="c6190586-327c-4754-acfe-3cab059996b7" providerId="ADAL" clId="{5E1850DF-222E-4B81-A97D-CD1B1F91DBCF}" dt="2024-02-26T12:05:50.592" v="229" actId="20577"/>
        <pc:sldMkLst>
          <pc:docMk/>
          <pc:sldMk cId="1877393224" sldId="905"/>
        </pc:sldMkLst>
        <pc:spChg chg="mod">
          <ac:chgData name="Lubomír Prokeš" userId="c6190586-327c-4754-acfe-3cab059996b7" providerId="ADAL" clId="{5E1850DF-222E-4B81-A97D-CD1B1F91DBCF}" dt="2024-02-26T12:05:50.592" v="229" actId="20577"/>
          <ac:spMkLst>
            <pc:docMk/>
            <pc:sldMk cId="1877393224" sldId="905"/>
            <ac:spMk id="33" creationId="{27977B49-A19D-44DE-AEF9-CBC0A18E7339}"/>
          </ac:spMkLst>
        </pc:spChg>
      </pc:sldChg>
      <pc:sldChg chg="modSp mod">
        <pc:chgData name="Lubomír Prokeš" userId="c6190586-327c-4754-acfe-3cab059996b7" providerId="ADAL" clId="{5E1850DF-222E-4B81-A97D-CD1B1F91DBCF}" dt="2024-02-18T13:02:53.521" v="5" actId="1076"/>
        <pc:sldMkLst>
          <pc:docMk/>
          <pc:sldMk cId="3389736688" sldId="907"/>
        </pc:sldMkLst>
        <pc:spChg chg="mod">
          <ac:chgData name="Lubomír Prokeš" userId="c6190586-327c-4754-acfe-3cab059996b7" providerId="ADAL" clId="{5E1850DF-222E-4B81-A97D-CD1B1F91DBCF}" dt="2024-02-18T13:02:53.521" v="5" actId="1076"/>
          <ac:spMkLst>
            <pc:docMk/>
            <pc:sldMk cId="3389736688" sldId="907"/>
            <ac:spMk id="5" creationId="{4ACCED47-728D-B5B8-8F39-84FBD954022B}"/>
          </ac:spMkLst>
        </pc:spChg>
        <pc:spChg chg="mod">
          <ac:chgData name="Lubomír Prokeš" userId="c6190586-327c-4754-acfe-3cab059996b7" providerId="ADAL" clId="{5E1850DF-222E-4B81-A97D-CD1B1F91DBCF}" dt="2024-02-18T13:02:42.034" v="3" actId="1076"/>
          <ac:spMkLst>
            <pc:docMk/>
            <pc:sldMk cId="3389736688" sldId="907"/>
            <ac:spMk id="7" creationId="{B41D99A1-60E6-6EA9-4FE1-8AD819D1FB7E}"/>
          </ac:spMkLst>
        </pc:spChg>
        <pc:spChg chg="mod">
          <ac:chgData name="Lubomír Prokeš" userId="c6190586-327c-4754-acfe-3cab059996b7" providerId="ADAL" clId="{5E1850DF-222E-4B81-A97D-CD1B1F91DBCF}" dt="2024-02-18T13:02:33.542" v="2" actId="1076"/>
          <ac:spMkLst>
            <pc:docMk/>
            <pc:sldMk cId="3389736688" sldId="907"/>
            <ac:spMk id="9" creationId="{2D498284-D5AD-9539-66B4-CF55E9C9188E}"/>
          </ac:spMkLst>
        </pc:spChg>
        <pc:spChg chg="mod">
          <ac:chgData name="Lubomír Prokeš" userId="c6190586-327c-4754-acfe-3cab059996b7" providerId="ADAL" clId="{5E1850DF-222E-4B81-A97D-CD1B1F91DBCF}" dt="2024-02-18T13:02:49.472" v="4" actId="1076"/>
          <ac:spMkLst>
            <pc:docMk/>
            <pc:sldMk cId="3389736688" sldId="907"/>
            <ac:spMk id="10" creationId="{C473DE3B-207D-4A6D-66AE-1D4E1736009C}"/>
          </ac:spMkLst>
        </pc:spChg>
      </pc:sldChg>
      <pc:sldChg chg="add">
        <pc:chgData name="Lubomír Prokeš" userId="c6190586-327c-4754-acfe-3cab059996b7" providerId="ADAL" clId="{5E1850DF-222E-4B81-A97D-CD1B1F91DBCF}" dt="2024-02-25T22:39:01.151" v="8"/>
        <pc:sldMkLst>
          <pc:docMk/>
          <pc:sldMk cId="1591567663" sldId="908"/>
        </pc:sldMkLst>
      </pc:sldChg>
      <pc:sldChg chg="addSp delSp modSp new mod modAnim">
        <pc:chgData name="Lubomír Prokeš" userId="c6190586-327c-4754-acfe-3cab059996b7" providerId="ADAL" clId="{5E1850DF-222E-4B81-A97D-CD1B1F91DBCF}" dt="2024-02-26T12:06:01.618" v="230" actId="20577"/>
        <pc:sldMkLst>
          <pc:docMk/>
          <pc:sldMk cId="1772675268" sldId="909"/>
        </pc:sldMkLst>
        <pc:spChg chg="del">
          <ac:chgData name="Lubomír Prokeš" userId="c6190586-327c-4754-acfe-3cab059996b7" providerId="ADAL" clId="{5E1850DF-222E-4B81-A97D-CD1B1F91DBCF}" dt="2024-02-26T10:24:53.111" v="28" actId="478"/>
          <ac:spMkLst>
            <pc:docMk/>
            <pc:sldMk cId="1772675268" sldId="909"/>
            <ac:spMk id="2" creationId="{81C84828-B080-5473-E0B0-8BC4DD18EC14}"/>
          </ac:spMkLst>
        </pc:spChg>
        <pc:spChg chg="del">
          <ac:chgData name="Lubomír Prokeš" userId="c6190586-327c-4754-acfe-3cab059996b7" providerId="ADAL" clId="{5E1850DF-222E-4B81-A97D-CD1B1F91DBCF}" dt="2024-02-26T10:24:51.403" v="27" actId="478"/>
          <ac:spMkLst>
            <pc:docMk/>
            <pc:sldMk cId="1772675268" sldId="909"/>
            <ac:spMk id="3" creationId="{99ECCF6A-B2AF-5F9E-09D9-46C96CD781E0}"/>
          </ac:spMkLst>
        </pc:spChg>
        <pc:spChg chg="add mod">
          <ac:chgData name="Lubomír Prokeš" userId="c6190586-327c-4754-acfe-3cab059996b7" providerId="ADAL" clId="{5E1850DF-222E-4B81-A97D-CD1B1F91DBCF}" dt="2024-02-26T10:50:49.685" v="217" actId="1076"/>
          <ac:spMkLst>
            <pc:docMk/>
            <pc:sldMk cId="1772675268" sldId="909"/>
            <ac:spMk id="4" creationId="{1517F8B4-4C7A-95D3-197C-7AB357613ECA}"/>
          </ac:spMkLst>
        </pc:spChg>
        <pc:spChg chg="add mod">
          <ac:chgData name="Lubomír Prokeš" userId="c6190586-327c-4754-acfe-3cab059996b7" providerId="ADAL" clId="{5E1850DF-222E-4B81-A97D-CD1B1F91DBCF}" dt="2024-02-26T10:50:46.537" v="216" actId="1076"/>
          <ac:spMkLst>
            <pc:docMk/>
            <pc:sldMk cId="1772675268" sldId="909"/>
            <ac:spMk id="5" creationId="{987A8EA2-713D-2F75-5658-7C74D906F665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6" creationId="{1030B11F-DEE3-3AE8-F9CB-D1A750CEE450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7" creationId="{A11555DC-4E4A-8367-5116-2EE1B6B83EB3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8" creationId="{8B1E2C35-65F8-1343-3196-E0B443474A42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9" creationId="{C5818135-48CF-C025-E98F-FC8962382570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0" creationId="{2D0AFA7D-231D-3EFB-D55C-23CA56718247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1" creationId="{C36AF571-2017-A927-BDF3-C49E26186796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2" creationId="{2CDD8A77-DD7A-8FA7-C707-DF4F2338B79A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3" creationId="{0D34F8C5-61BE-8F09-CDBA-E61F02AE8F71}"/>
          </ac:spMkLst>
        </pc:spChg>
        <pc:spChg chg="add mod">
          <ac:chgData name="Lubomír Prokeš" userId="c6190586-327c-4754-acfe-3cab059996b7" providerId="ADAL" clId="{5E1850DF-222E-4B81-A97D-CD1B1F91DBCF}" dt="2024-02-26T12:06:01.618" v="230" actId="20577"/>
          <ac:spMkLst>
            <pc:docMk/>
            <pc:sldMk cId="1772675268" sldId="909"/>
            <ac:spMk id="14" creationId="{1A84F817-B102-3C94-2760-5A59518477DF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5" creationId="{B2C538FA-160A-73EE-CADE-2ABBEAD5944D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6" creationId="{6B76C6AD-D411-85D1-4DEC-1FBA0DE1C3BB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7" creationId="{1B5FC90F-8717-3033-F20E-55B671554439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8" creationId="{E5A6EB0A-A358-0796-8BD9-98E954F25230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19" creationId="{DA3062EB-296D-6C08-5DEB-60AD36E61BC1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0" creationId="{FE356583-8E3A-9F62-3CCA-C6FB222A5B8E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1" creationId="{4722ACF9-CD73-1A4B-C75C-D24EE76287E6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2" creationId="{B110F264-CFB2-E981-F840-B96287E93D29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3" creationId="{BE0D88EE-659B-9A6F-1483-EA39C004834A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4" creationId="{DB8D7B5F-AC39-5D81-538F-4F664072603B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5" creationId="{DE82DE39-99D2-385B-9143-66906FA86A88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6" creationId="{348249B9-CDBF-3B83-5411-EAD1164ED324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7" creationId="{D69C417C-14B9-6CBB-42AB-484E6DA1B479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8" creationId="{EC9F57D0-7931-D1C9-51ED-482DFBBD9BC3}"/>
          </ac:spMkLst>
        </pc:spChg>
        <pc:spChg chg="add mod">
          <ac:chgData name="Lubomír Prokeš" userId="c6190586-327c-4754-acfe-3cab059996b7" providerId="ADAL" clId="{5E1850DF-222E-4B81-A97D-CD1B1F91DBCF}" dt="2024-02-26T10:52:15.717" v="225" actId="1076"/>
          <ac:spMkLst>
            <pc:docMk/>
            <pc:sldMk cId="1772675268" sldId="909"/>
            <ac:spMk id="29" creationId="{EB61BD5B-BAF6-2670-94C3-03749126B70F}"/>
          </ac:spMkLst>
        </pc:spChg>
        <pc:spChg chg="add mod">
          <ac:chgData name="Lubomír Prokeš" userId="c6190586-327c-4754-acfe-3cab059996b7" providerId="ADAL" clId="{5E1850DF-222E-4B81-A97D-CD1B1F91DBCF}" dt="2024-02-26T10:52:22.946" v="226" actId="1076"/>
          <ac:spMkLst>
            <pc:docMk/>
            <pc:sldMk cId="1772675268" sldId="909"/>
            <ac:spMk id="30" creationId="{4217EF52-61A0-A7A6-17D3-B232EB81E94C}"/>
          </ac:spMkLst>
        </pc:spChg>
        <pc:spChg chg="add mod">
          <ac:chgData name="Lubomír Prokeš" userId="c6190586-327c-4754-acfe-3cab059996b7" providerId="ADAL" clId="{5E1850DF-222E-4B81-A97D-CD1B1F91DBCF}" dt="2024-02-26T10:52:46.068" v="228" actId="1076"/>
          <ac:spMkLst>
            <pc:docMk/>
            <pc:sldMk cId="1772675268" sldId="909"/>
            <ac:spMk id="31" creationId="{B8321438-5D30-D99F-0700-530955367B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8D7B8-C465-423D-BCD2-6E5050787DE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ED142-9672-4486-8588-F58AA3A833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0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98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8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6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1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76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20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79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E78B-0BE8-407D-9CF5-5537E3586C3C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4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B41C2B2-D175-4538-AF8A-128F313E757F}"/>
              </a:ext>
            </a:extLst>
          </p:cNvPr>
          <p:cNvSpPr txBox="1"/>
          <p:nvPr/>
        </p:nvSpPr>
        <p:spPr>
          <a:xfrm>
            <a:off x="223836" y="283786"/>
            <a:ext cx="8696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Nuklid, obsahující 26 protonů a 33 neutronů se v medicíně používá při studiu krevního oběhu. Napište symbol tohoto nuklidu ve tvaru </a:t>
            </a:r>
            <a:r>
              <a:rPr lang="cs-CZ" baseline="30000" dirty="0"/>
              <a:t>A</a:t>
            </a:r>
            <a:r>
              <a:rPr lang="cs-CZ" baseline="-25000" dirty="0"/>
              <a:t>Z</a:t>
            </a:r>
            <a:r>
              <a:rPr lang="cs-CZ" dirty="0"/>
              <a:t>X.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F9CCAA9-69F7-4F3C-AE4A-804B26051CB2}"/>
              </a:ext>
            </a:extLst>
          </p:cNvPr>
          <p:cNvSpPr txBox="1"/>
          <p:nvPr/>
        </p:nvSpPr>
        <p:spPr>
          <a:xfrm>
            <a:off x="247138" y="1004433"/>
            <a:ext cx="87868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Nuklid obsahuje 26 protonů, jeho atomové číslo Z je 26, jedná se o železo, </a:t>
            </a:r>
            <a:r>
              <a:rPr lang="cs-CZ" dirty="0" err="1"/>
              <a:t>Fe</a:t>
            </a:r>
            <a:r>
              <a:rPr lang="cs-CZ" dirty="0"/>
              <a:t>. Nuklid obsahuje celkem 59 nukleonů (26 protonů + 33 neutronů), jeho nukleonové číslo A je 59.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480B28-779F-40A2-BC3C-23C32AC79269}"/>
              </a:ext>
            </a:extLst>
          </p:cNvPr>
          <p:cNvSpPr txBox="1"/>
          <p:nvPr/>
        </p:nvSpPr>
        <p:spPr>
          <a:xfrm>
            <a:off x="203595" y="2112429"/>
            <a:ext cx="8615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Lékaři mohou zkoumat funkčnost plic pacientů pomocí kryptonu-81. Jaké je atomové a hmotnostní číslo tohoto nuklidu? Kolik protonů a kolik neutronů obsahuje jádro tohoto nuklidu?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ED4AFF-F28E-4D32-B1D6-D1E9DC2B650A}"/>
              </a:ext>
            </a:extLst>
          </p:cNvPr>
          <p:cNvSpPr txBox="1"/>
          <p:nvPr/>
        </p:nvSpPr>
        <p:spPr>
          <a:xfrm>
            <a:off x="203595" y="3035759"/>
            <a:ext cx="86558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Atomové číslo kryptonu je 36, atom kryptonu tudíž obsahuje 36 protonů. Číslice následující za názvem prvku v krypton-81 označuje hmotnostní číslo nuklidu. Rozdíl mezi hmotnostním číslem (udává počet nukleonů) a atomovým číslem (udává počet protonů) je </a:t>
            </a:r>
          </a:p>
          <a:p>
            <a:r>
              <a:rPr lang="cs-CZ" dirty="0"/>
              <a:t>odpovídá počtu neutronů, krypton-81 má tudíž 45 neutronů (81 - 36).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0493DB9-2CED-FE25-696C-02828CB20676}"/>
              </a:ext>
            </a:extLst>
          </p:cNvPr>
          <p:cNvSpPr txBox="1"/>
          <p:nvPr/>
        </p:nvSpPr>
        <p:spPr>
          <a:xfrm>
            <a:off x="239362" y="4818244"/>
            <a:ext cx="86296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Relativní atomová hmotnost zlata je Ar(Au) = 196,9665. Vypočítejte hmotnost jednoho atomu zlata v kg.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204B6BF-8ECD-EF13-3AE4-5D1BCF7C046F}"/>
              </a:ext>
            </a:extLst>
          </p:cNvPr>
          <p:cNvSpPr txBox="1"/>
          <p:nvPr/>
        </p:nvSpPr>
        <p:spPr>
          <a:xfrm>
            <a:off x="6748461" y="5186065"/>
            <a:ext cx="137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3,27⋅10</a:t>
            </a:r>
            <a:r>
              <a:rPr lang="cs-CZ" b="0" i="0" baseline="30000" dirty="0">
                <a:solidFill>
                  <a:srgbClr val="333333"/>
                </a:solidFill>
                <a:effectLst/>
              </a:rPr>
              <a:t>-25</a:t>
            </a:r>
            <a:r>
              <a:rPr lang="cs-CZ" b="0" i="0" dirty="0">
                <a:solidFill>
                  <a:srgbClr val="333333"/>
                </a:solidFill>
                <a:effectLst/>
              </a:rPr>
              <a:t> kg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646D6C-84BF-CA13-21A7-C09CB35DE65A}"/>
              </a:ext>
            </a:extLst>
          </p:cNvPr>
          <p:cNvSpPr txBox="1"/>
          <p:nvPr/>
        </p:nvSpPr>
        <p:spPr>
          <a:xfrm>
            <a:off x="290511" y="5831443"/>
            <a:ext cx="8629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Klidová hmotnost jednoho atomu jistého prvku je 7,4652⋅10</a:t>
            </a:r>
            <a:r>
              <a:rPr lang="cs-CZ" baseline="30000" dirty="0"/>
              <a:t>-26</a:t>
            </a:r>
            <a:r>
              <a:rPr lang="cs-CZ" dirty="0"/>
              <a:t>  kg. Určete neznámý prvek.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7D05C6F-9CED-8223-BBFA-64507BF030FA}"/>
              </a:ext>
            </a:extLst>
          </p:cNvPr>
          <p:cNvSpPr txBox="1"/>
          <p:nvPr/>
        </p:nvSpPr>
        <p:spPr>
          <a:xfrm>
            <a:off x="6781800" y="6214228"/>
            <a:ext cx="1800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baseline="-2500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44</a:t>
            </a:r>
            <a:r>
              <a:rPr lang="cs-CZ" b="0" i="0" dirty="0">
                <a:solidFill>
                  <a:srgbClr val="333333"/>
                </a:solidFill>
                <a:effectLst/>
              </a:rPr>
              <a:t>,9</a:t>
            </a:r>
            <a:r>
              <a:rPr lang="en-US" b="0" i="0" dirty="0">
                <a:solidFill>
                  <a:srgbClr val="333333"/>
                </a:solidFill>
                <a:effectLst/>
              </a:rPr>
              <a:t>7, 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3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AC441C-CE5E-4422-89D1-3CDA7B8344EA}"/>
              </a:ext>
            </a:extLst>
          </p:cNvPr>
          <p:cNvSpPr txBox="1"/>
          <p:nvPr/>
        </p:nvSpPr>
        <p:spPr>
          <a:xfrm>
            <a:off x="381000" y="2531626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75</a:t>
            </a:r>
            <a:r>
              <a:rPr lang="cs-CZ" baseline="-25000" dirty="0"/>
              <a:t>34</a:t>
            </a:r>
            <a:r>
              <a:rPr lang="cs-CZ" dirty="0"/>
              <a:t>Se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499C18-0C18-4FF4-8504-1739AF1B32DA}"/>
              </a:ext>
            </a:extLst>
          </p:cNvPr>
          <p:cNvSpPr txBox="1"/>
          <p:nvPr/>
        </p:nvSpPr>
        <p:spPr>
          <a:xfrm>
            <a:off x="381000" y="1992868"/>
            <a:ext cx="7286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32</a:t>
            </a:r>
            <a:r>
              <a:rPr lang="cs-CZ" baseline="-25000" dirty="0"/>
              <a:t>15</a:t>
            </a:r>
            <a:r>
              <a:rPr lang="cs-CZ" dirty="0"/>
              <a:t>P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60C1BC7-A97F-40E3-9BD5-9132BF6B71C3}"/>
              </a:ext>
            </a:extLst>
          </p:cNvPr>
          <p:cNvSpPr txBox="1"/>
          <p:nvPr/>
        </p:nvSpPr>
        <p:spPr>
          <a:xfrm>
            <a:off x="337183" y="1435150"/>
            <a:ext cx="10344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189</a:t>
            </a:r>
            <a:r>
              <a:rPr lang="cs-CZ" baseline="-25000" dirty="0"/>
              <a:t>83</a:t>
            </a:r>
            <a:r>
              <a:rPr lang="cs-CZ" dirty="0"/>
              <a:t>Bi 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680CCE-8E01-4D2D-B7BF-C5EE08434022}"/>
              </a:ext>
            </a:extLst>
          </p:cNvPr>
          <p:cNvSpPr txBox="1"/>
          <p:nvPr/>
        </p:nvSpPr>
        <p:spPr>
          <a:xfrm>
            <a:off x="346708" y="5322135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51</a:t>
            </a:r>
            <a:r>
              <a:rPr lang="cs-CZ" baseline="-25000" dirty="0"/>
              <a:t>24</a:t>
            </a:r>
            <a:r>
              <a:rPr lang="cs-CZ" dirty="0"/>
              <a:t>Cr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3C33E1D-3D8E-4C93-A848-21614F31E01F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C3EC18-F402-4722-A89F-EB5149CBCA17}"/>
              </a:ext>
            </a:extLst>
          </p:cNvPr>
          <p:cNvSpPr txBox="1"/>
          <p:nvPr/>
        </p:nvSpPr>
        <p:spPr>
          <a:xfrm>
            <a:off x="381000" y="914400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59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6E37322-1F4C-4C7B-98EE-D2FB6FF1FE8E}"/>
              </a:ext>
            </a:extLst>
          </p:cNvPr>
          <p:cNvSpPr txBox="1"/>
          <p:nvPr/>
        </p:nvSpPr>
        <p:spPr>
          <a:xfrm>
            <a:off x="1828800" y="889100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59</a:t>
            </a:r>
            <a:r>
              <a:rPr lang="cs-CZ" baseline="-25000" dirty="0"/>
              <a:t>27</a:t>
            </a:r>
            <a:r>
              <a:rPr lang="cs-CZ" dirty="0"/>
              <a:t>Co.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C5E531-1B6C-48A9-8874-BCDFF10F5C8E}"/>
              </a:ext>
            </a:extLst>
          </p:cNvPr>
          <p:cNvSpPr txBox="1"/>
          <p:nvPr/>
        </p:nvSpPr>
        <p:spPr>
          <a:xfrm>
            <a:off x="1857375" y="1413243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187</a:t>
            </a:r>
            <a:r>
              <a:rPr lang="cs-CZ" baseline="-25000" dirty="0"/>
              <a:t>81</a:t>
            </a:r>
            <a:r>
              <a:rPr lang="cs-CZ" dirty="0"/>
              <a:t>Tl.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1FC94DF-4134-4C57-A504-7C9142D87543}"/>
              </a:ext>
            </a:extLst>
          </p:cNvPr>
          <p:cNvSpPr txBox="1"/>
          <p:nvPr/>
        </p:nvSpPr>
        <p:spPr>
          <a:xfrm>
            <a:off x="1809750" y="201269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16</a:t>
            </a:r>
            <a:r>
              <a:rPr lang="cs-CZ" dirty="0"/>
              <a:t>S.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AA929243-ECB9-47BC-A1E9-199CF987CCBC}"/>
              </a:ext>
            </a:extLst>
          </p:cNvPr>
          <p:cNvSpPr txBox="1"/>
          <p:nvPr/>
        </p:nvSpPr>
        <p:spPr>
          <a:xfrm>
            <a:off x="1847850" y="252453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75</a:t>
            </a:r>
            <a:r>
              <a:rPr lang="cs-CZ" baseline="-25000" dirty="0"/>
              <a:t>33</a:t>
            </a:r>
            <a:r>
              <a:rPr lang="cs-CZ" dirty="0"/>
              <a:t>As.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C37CBB-AA43-4FC3-93B5-E8F39346F73F}"/>
              </a:ext>
            </a:extLst>
          </p:cNvPr>
          <p:cNvSpPr txBox="1"/>
          <p:nvPr/>
        </p:nvSpPr>
        <p:spPr>
          <a:xfrm>
            <a:off x="381000" y="3087828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12</a:t>
            </a:r>
            <a:r>
              <a:rPr lang="cs-CZ" baseline="-25000" dirty="0"/>
              <a:t>6</a:t>
            </a:r>
            <a:r>
              <a:rPr lang="cs-CZ" dirty="0"/>
              <a:t>C 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64ADFFE-E3BF-4E2D-808C-73A1F5A928E5}"/>
              </a:ext>
            </a:extLst>
          </p:cNvPr>
          <p:cNvSpPr txBox="1"/>
          <p:nvPr/>
        </p:nvSpPr>
        <p:spPr>
          <a:xfrm>
            <a:off x="1857375" y="3087828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0D973DA-5CE1-4DD4-9210-0F1A3F285FD0}"/>
              </a:ext>
            </a:extLst>
          </p:cNvPr>
          <p:cNvSpPr txBox="1"/>
          <p:nvPr/>
        </p:nvSpPr>
        <p:spPr>
          <a:xfrm>
            <a:off x="299083" y="3587711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56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52F6E02-0450-4FB3-9C7F-7279948B2A3D}"/>
              </a:ext>
            </a:extLst>
          </p:cNvPr>
          <p:cNvSpPr txBox="1"/>
          <p:nvPr/>
        </p:nvSpPr>
        <p:spPr>
          <a:xfrm>
            <a:off x="1847850" y="3603305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6C0504F-7004-4384-8264-CF03127EE758}"/>
              </a:ext>
            </a:extLst>
          </p:cNvPr>
          <p:cNvSpPr txBox="1"/>
          <p:nvPr/>
        </p:nvSpPr>
        <p:spPr>
          <a:xfrm>
            <a:off x="337183" y="4266050"/>
            <a:ext cx="1110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24</a:t>
            </a:r>
            <a:r>
              <a:rPr lang="cs-CZ" baseline="-25000" dirty="0"/>
              <a:t>11</a:t>
            </a:r>
            <a:r>
              <a:rPr lang="cs-CZ" dirty="0"/>
              <a:t>Na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9BA83C8D-8F5D-41F3-BD71-A562ECC83AA3}"/>
              </a:ext>
            </a:extLst>
          </p:cNvPr>
          <p:cNvSpPr txBox="1"/>
          <p:nvPr/>
        </p:nvSpPr>
        <p:spPr>
          <a:xfrm>
            <a:off x="1762125" y="4232086"/>
            <a:ext cx="70446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en-US" baseline="30000" dirty="0"/>
              <a:t>24</a:t>
            </a:r>
            <a:r>
              <a:rPr lang="cs-CZ" baseline="-25000" dirty="0"/>
              <a:t>12</a:t>
            </a:r>
            <a:r>
              <a:rPr lang="cs-CZ" dirty="0"/>
              <a:t>Mg, detekce krevních sraženin.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27977B49-A19D-44DE-AEF9-CBC0A18E7339}"/>
              </a:ext>
            </a:extLst>
          </p:cNvPr>
          <p:cNvSpPr txBox="1"/>
          <p:nvPr/>
        </p:nvSpPr>
        <p:spPr>
          <a:xfrm>
            <a:off x="419100" y="4844557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15</a:t>
            </a:r>
            <a:r>
              <a:rPr lang="en-US" baseline="-25000" dirty="0"/>
              <a:t>8</a:t>
            </a:r>
            <a:r>
              <a:rPr lang="cs-CZ" dirty="0"/>
              <a:t>O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7B765144-C55A-4329-90D8-7668A7B86DF6}"/>
              </a:ext>
            </a:extLst>
          </p:cNvPr>
          <p:cNvSpPr txBox="1"/>
          <p:nvPr/>
        </p:nvSpPr>
        <p:spPr>
          <a:xfrm>
            <a:off x="1762125" y="4823713"/>
            <a:ext cx="655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15</a:t>
            </a:r>
            <a:r>
              <a:rPr lang="cs-CZ" baseline="-25000" dirty="0"/>
              <a:t>7</a:t>
            </a:r>
            <a:r>
              <a:rPr lang="cs-CZ" dirty="0"/>
              <a:t>N, testování funkce plic. 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13749FC-830A-489E-9F36-0E74A56E01AA}"/>
              </a:ext>
            </a:extLst>
          </p:cNvPr>
          <p:cNvSpPr txBox="1"/>
          <p:nvPr/>
        </p:nvSpPr>
        <p:spPr>
          <a:xfrm>
            <a:off x="1752600" y="5376344"/>
            <a:ext cx="723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51</a:t>
            </a:r>
            <a:r>
              <a:rPr lang="cs-CZ" baseline="-25000" dirty="0"/>
              <a:t>23</a:t>
            </a:r>
            <a:r>
              <a:rPr lang="cs-CZ" dirty="0"/>
              <a:t>V, diagnostika krevního oběhu a gastrointestinálních poruch. 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6AE0A2AF-2DB2-4F60-8883-FEB8EE1C4A2C}"/>
              </a:ext>
            </a:extLst>
          </p:cNvPr>
          <p:cNvSpPr txBox="1"/>
          <p:nvPr/>
        </p:nvSpPr>
        <p:spPr>
          <a:xfrm>
            <a:off x="381000" y="6188478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282</a:t>
            </a:r>
            <a:r>
              <a:rPr lang="cs-CZ" baseline="-25000" dirty="0"/>
              <a:t>82</a:t>
            </a:r>
            <a:r>
              <a:rPr lang="cs-CZ" dirty="0"/>
              <a:t>Pb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2824FFB2-595D-4E39-BC76-CD9085E4A320}"/>
              </a:ext>
            </a:extLst>
          </p:cNvPr>
          <p:cNvSpPr txBox="1"/>
          <p:nvPr/>
        </p:nvSpPr>
        <p:spPr>
          <a:xfrm>
            <a:off x="1752600" y="6252864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</p:spTree>
    <p:extLst>
      <p:ext uri="{BB962C8B-B14F-4D97-AF65-F5344CB8AC3E}">
        <p14:creationId xmlns:p14="http://schemas.microsoft.com/office/powerpoint/2010/main" val="187739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2" grpId="0"/>
      <p:bldP spid="25" grpId="0"/>
      <p:bldP spid="27" grpId="0"/>
      <p:bldP spid="31" grpId="0"/>
      <p:bldP spid="35" grpId="0"/>
      <p:bldP spid="37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A77009-476B-451D-9BC4-44F79102EB36}"/>
              </a:ext>
            </a:extLst>
          </p:cNvPr>
          <p:cNvSpPr txBox="1"/>
          <p:nvPr/>
        </p:nvSpPr>
        <p:spPr>
          <a:xfrm>
            <a:off x="390525" y="842999"/>
            <a:ext cx="82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Ar</a:t>
            </a:r>
            <a:r>
              <a:rPr lang="en-US" dirty="0"/>
              <a:t>-41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D6B332-8675-47D2-A608-4E42844A9131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383EB64-9533-4FA7-980F-51BD7EEBB1A6}"/>
              </a:ext>
            </a:extLst>
          </p:cNvPr>
          <p:cNvSpPr txBox="1"/>
          <p:nvPr/>
        </p:nvSpPr>
        <p:spPr>
          <a:xfrm>
            <a:off x="1285875" y="819223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41</a:t>
            </a:r>
            <a:r>
              <a:rPr lang="cs-CZ" baseline="-25000" dirty="0"/>
              <a:t>19</a:t>
            </a:r>
            <a:r>
              <a:rPr lang="cs-CZ" dirty="0"/>
              <a:t>K, měření toku plynů v kouřovodech.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8EC3371-B766-4E77-9D00-58D214EBCDE2}"/>
              </a:ext>
            </a:extLst>
          </p:cNvPr>
          <p:cNvSpPr txBox="1"/>
          <p:nvPr/>
        </p:nvSpPr>
        <p:spPr>
          <a:xfrm>
            <a:off x="381000" y="1212331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Co-60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D2B19B5-98AA-4A7F-94EC-FDD744D81299}"/>
              </a:ext>
            </a:extLst>
          </p:cNvPr>
          <p:cNvSpPr txBox="1"/>
          <p:nvPr/>
        </p:nvSpPr>
        <p:spPr>
          <a:xfrm>
            <a:off x="1285874" y="1258497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60</a:t>
            </a:r>
            <a:r>
              <a:rPr lang="cs-CZ" baseline="-25000" dirty="0"/>
              <a:t>28</a:t>
            </a:r>
            <a:r>
              <a:rPr lang="cs-CZ" dirty="0"/>
              <a:t>Ni, radioterapie rakoviny.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BC80C8F-8A64-4544-A4C1-B968F76A9A4B}"/>
              </a:ext>
            </a:extLst>
          </p:cNvPr>
          <p:cNvSpPr txBox="1"/>
          <p:nvPr/>
        </p:nvSpPr>
        <p:spPr>
          <a:xfrm>
            <a:off x="381000" y="4000723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22</a:t>
            </a:r>
            <a:r>
              <a:rPr lang="cs-CZ" sz="1800" baseline="-25000" dirty="0"/>
              <a:t>11</a:t>
            </a:r>
            <a:r>
              <a:rPr lang="cs-CZ" sz="1800" dirty="0"/>
              <a:t>Na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0614212-5DB9-4BBB-A91A-018D6ECFB2BD}"/>
              </a:ext>
            </a:extLst>
          </p:cNvPr>
          <p:cNvSpPr txBox="1"/>
          <p:nvPr/>
        </p:nvSpPr>
        <p:spPr>
          <a:xfrm>
            <a:off x="1304925" y="3990424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D2C80EE-3C52-431A-91CA-D6A5A047F46C}"/>
              </a:ext>
            </a:extLst>
          </p:cNvPr>
          <p:cNvSpPr txBox="1"/>
          <p:nvPr/>
        </p:nvSpPr>
        <p:spPr>
          <a:xfrm>
            <a:off x="381000" y="2796654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7</a:t>
            </a:r>
            <a:r>
              <a:rPr lang="cs-CZ" sz="1800" baseline="-25000" dirty="0"/>
              <a:t>4</a:t>
            </a:r>
            <a:r>
              <a:rPr lang="cs-CZ" sz="1800" dirty="0"/>
              <a:t>Be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7E09FBA-38BF-4D94-A9B7-2E90C03F5CED}"/>
              </a:ext>
            </a:extLst>
          </p:cNvPr>
          <p:cNvSpPr txBox="1"/>
          <p:nvPr/>
        </p:nvSpPr>
        <p:spPr>
          <a:xfrm>
            <a:off x="1304925" y="2843579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6426A2A-7ED3-4E05-9231-D9AC8112013C}"/>
              </a:ext>
            </a:extLst>
          </p:cNvPr>
          <p:cNvSpPr txBox="1"/>
          <p:nvPr/>
        </p:nvSpPr>
        <p:spPr>
          <a:xfrm>
            <a:off x="381000" y="3422151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 </a:t>
            </a:r>
            <a:r>
              <a:rPr lang="cs-CZ" sz="1800" baseline="30000" dirty="0"/>
              <a:t>227</a:t>
            </a:r>
            <a:r>
              <a:rPr lang="cs-CZ" sz="1800" baseline="-25000" dirty="0"/>
              <a:t>89</a:t>
            </a:r>
            <a:r>
              <a:rPr lang="cs-CZ" sz="1800" dirty="0"/>
              <a:t>Ac 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1E0E6A1-0E33-4B7E-8B7C-3E5A82C97AB3}"/>
              </a:ext>
            </a:extLst>
          </p:cNvPr>
          <p:cNvSpPr txBox="1"/>
          <p:nvPr/>
        </p:nvSpPr>
        <p:spPr>
          <a:xfrm>
            <a:off x="1285873" y="3392478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FAFC2EA-C040-4095-9E4C-1D4F7CB7CDDA}"/>
              </a:ext>
            </a:extLst>
          </p:cNvPr>
          <p:cNvSpPr txBox="1"/>
          <p:nvPr/>
        </p:nvSpPr>
        <p:spPr>
          <a:xfrm>
            <a:off x="1304925" y="1739749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</a:t>
            </a:r>
            <a:r>
              <a:rPr lang="en-US" baseline="-25000" dirty="0"/>
              <a:t>6</a:t>
            </a:r>
            <a:r>
              <a:rPr lang="en-US" dirty="0"/>
              <a:t>S, t</a:t>
            </a:r>
            <a:r>
              <a:rPr lang="cs-CZ" dirty="0" err="1"/>
              <a:t>erapie</a:t>
            </a:r>
            <a:r>
              <a:rPr lang="cs-CZ" dirty="0"/>
              <a:t> a detekce rakoviny.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CFA06E12-1325-407C-8E8D-77158372F264}"/>
              </a:ext>
            </a:extLst>
          </p:cNvPr>
          <p:cNvSpPr txBox="1"/>
          <p:nvPr/>
        </p:nvSpPr>
        <p:spPr>
          <a:xfrm>
            <a:off x="390525" y="1739749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cs-CZ" dirty="0"/>
              <a:t>-</a:t>
            </a:r>
            <a:r>
              <a:rPr lang="en-US" dirty="0"/>
              <a:t>32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9091EE2-660A-4637-9E8A-813795F755FC}"/>
              </a:ext>
            </a:extLst>
          </p:cNvPr>
          <p:cNvSpPr txBox="1"/>
          <p:nvPr/>
        </p:nvSpPr>
        <p:spPr>
          <a:xfrm>
            <a:off x="381000" y="2303315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4</a:t>
            </a:r>
            <a:r>
              <a:rPr lang="en-US" baseline="-25000" dirty="0"/>
              <a:t>2</a:t>
            </a:r>
            <a:r>
              <a:rPr lang="en-US" sz="1800" dirty="0"/>
              <a:t>H</a:t>
            </a:r>
            <a:r>
              <a:rPr lang="cs-CZ" sz="1800" dirty="0"/>
              <a:t>e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05AAFCA-A9F1-4852-9F37-6560F66F488F}"/>
              </a:ext>
            </a:extLst>
          </p:cNvPr>
          <p:cNvSpPr txBox="1"/>
          <p:nvPr/>
        </p:nvSpPr>
        <p:spPr>
          <a:xfrm>
            <a:off x="1233486" y="23110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78233DB-60C0-4484-B552-933149EAD8A9}"/>
              </a:ext>
            </a:extLst>
          </p:cNvPr>
          <p:cNvSpPr txBox="1"/>
          <p:nvPr/>
        </p:nvSpPr>
        <p:spPr>
          <a:xfrm>
            <a:off x="433387" y="4531581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/>
              <a:t>2</a:t>
            </a:r>
            <a:r>
              <a:rPr lang="en-US" sz="1800" baseline="30000" dirty="0"/>
              <a:t>4</a:t>
            </a:r>
            <a:r>
              <a:rPr lang="en-US" sz="1800" baseline="-25000" dirty="0"/>
              <a:t>1</a:t>
            </a:r>
            <a:r>
              <a:rPr lang="en-US" baseline="-25000" dirty="0"/>
              <a:t>2</a:t>
            </a:r>
            <a:r>
              <a:rPr lang="en-US" sz="1800" dirty="0"/>
              <a:t>Mg</a:t>
            </a:r>
            <a:endParaRPr lang="cs-CZ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1723A45-1ED9-4654-8C44-D47E35394D43}"/>
              </a:ext>
            </a:extLst>
          </p:cNvPr>
          <p:cNvSpPr txBox="1"/>
          <p:nvPr/>
        </p:nvSpPr>
        <p:spPr>
          <a:xfrm>
            <a:off x="1285873" y="45126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203AC05-EA34-4C7E-B450-0D74E0314A9F}"/>
              </a:ext>
            </a:extLst>
          </p:cNvPr>
          <p:cNvSpPr txBox="1"/>
          <p:nvPr/>
        </p:nvSpPr>
        <p:spPr>
          <a:xfrm>
            <a:off x="484899" y="5121310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62</a:t>
            </a:r>
            <a:r>
              <a:rPr lang="en-US" baseline="-25000" dirty="0"/>
              <a:t>28</a:t>
            </a:r>
            <a:r>
              <a:rPr lang="en-US" sz="1800" dirty="0"/>
              <a:t>Ni</a:t>
            </a:r>
            <a:endParaRPr lang="cs-CZ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C9B86959-1793-4336-A48D-1C9F5E28F030}"/>
              </a:ext>
            </a:extLst>
          </p:cNvPr>
          <p:cNvSpPr txBox="1"/>
          <p:nvPr/>
        </p:nvSpPr>
        <p:spPr>
          <a:xfrm>
            <a:off x="1310268" y="5127498"/>
            <a:ext cx="72241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 (vysoká hodnota vazebné energie per nukleon).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25577E7-27DF-7DA2-7C29-B1D6905FFC17}"/>
              </a:ext>
            </a:extLst>
          </p:cNvPr>
          <p:cNvSpPr txBox="1"/>
          <p:nvPr/>
        </p:nvSpPr>
        <p:spPr>
          <a:xfrm>
            <a:off x="480234" y="5683094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42</a:t>
            </a:r>
            <a:r>
              <a:rPr lang="cs-CZ" sz="1800" baseline="-25000" dirty="0" err="1"/>
              <a:t>19</a:t>
            </a:r>
            <a:r>
              <a:rPr lang="cs-CZ" sz="1800" dirty="0" err="1"/>
              <a:t>K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B627AF-50DD-6E1A-6B4A-1AE3DBA91DD8}"/>
              </a:ext>
            </a:extLst>
          </p:cNvPr>
          <p:cNvSpPr txBox="1"/>
          <p:nvPr/>
        </p:nvSpPr>
        <p:spPr>
          <a:xfrm>
            <a:off x="1334472" y="567279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AE016E9-6B7E-53CE-6AE7-647B16DCCB81}"/>
              </a:ext>
            </a:extLst>
          </p:cNvPr>
          <p:cNvSpPr txBox="1"/>
          <p:nvPr/>
        </p:nvSpPr>
        <p:spPr>
          <a:xfrm>
            <a:off x="480234" y="6279580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 err="1"/>
              <a:t>23</a:t>
            </a:r>
            <a:r>
              <a:rPr lang="cs-CZ" sz="1800" baseline="30000" dirty="0" err="1"/>
              <a:t>2</a:t>
            </a:r>
            <a:r>
              <a:rPr lang="cs-CZ" sz="1800" baseline="-25000" dirty="0" err="1"/>
              <a:t>90</a:t>
            </a:r>
            <a:r>
              <a:rPr lang="cs-CZ" sz="1800" dirty="0" err="1"/>
              <a:t>Th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23122E8-E243-9DC9-B1F0-FDD225D0BC5E}"/>
              </a:ext>
            </a:extLst>
          </p:cNvPr>
          <p:cNvSpPr txBox="1"/>
          <p:nvPr/>
        </p:nvSpPr>
        <p:spPr>
          <a:xfrm>
            <a:off x="1392301" y="627958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</a:t>
            </a:r>
          </a:p>
        </p:txBody>
      </p:sp>
    </p:spTree>
    <p:extLst>
      <p:ext uri="{BB962C8B-B14F-4D97-AF65-F5344CB8AC3E}">
        <p14:creationId xmlns:p14="http://schemas.microsoft.com/office/powerpoint/2010/main" val="28072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18" grpId="0"/>
      <p:bldP spid="21" grpId="0"/>
      <p:bldP spid="23" grpId="0"/>
      <p:bldP spid="27" grpId="0"/>
      <p:bldP spid="29" grpId="0"/>
      <p:bldP spid="3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517F8B4-4C7A-95D3-197C-7AB357613ECA}"/>
              </a:ext>
            </a:extLst>
          </p:cNvPr>
          <p:cNvSpPr txBox="1"/>
          <p:nvPr/>
        </p:nvSpPr>
        <p:spPr>
          <a:xfrm>
            <a:off x="549039" y="254614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17</a:t>
            </a:r>
            <a:r>
              <a:rPr lang="cs-CZ" sz="1800" baseline="-25000" dirty="0" err="1"/>
              <a:t>9</a:t>
            </a:r>
            <a:r>
              <a:rPr lang="cs-CZ" sz="1800" dirty="0" err="1"/>
              <a:t>F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87A8EA2-713D-2F75-5658-7C74D906F665}"/>
              </a:ext>
            </a:extLst>
          </p:cNvPr>
          <p:cNvSpPr txBox="1"/>
          <p:nvPr/>
        </p:nvSpPr>
        <p:spPr>
          <a:xfrm>
            <a:off x="1917441" y="264256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030B11F-DEE3-3AE8-F9CB-D1A750CEE450}"/>
              </a:ext>
            </a:extLst>
          </p:cNvPr>
          <p:cNvSpPr txBox="1"/>
          <p:nvPr/>
        </p:nvSpPr>
        <p:spPr>
          <a:xfrm>
            <a:off x="390331" y="633588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137</a:t>
            </a:r>
            <a:r>
              <a:rPr lang="cs-CZ" sz="1800" baseline="-25000" dirty="0" err="1"/>
              <a:t>55</a:t>
            </a:r>
            <a:r>
              <a:rPr lang="cs-CZ" sz="1800" dirty="0" err="1"/>
              <a:t>Cs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11555DC-4E4A-8367-5116-2EE1B6B83EB3}"/>
              </a:ext>
            </a:extLst>
          </p:cNvPr>
          <p:cNvSpPr txBox="1"/>
          <p:nvPr/>
        </p:nvSpPr>
        <p:spPr>
          <a:xfrm>
            <a:off x="1838131" y="6335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1E2C35-65F8-1343-3196-E0B443474A42}"/>
              </a:ext>
            </a:extLst>
          </p:cNvPr>
          <p:cNvSpPr txBox="1"/>
          <p:nvPr/>
        </p:nvSpPr>
        <p:spPr>
          <a:xfrm>
            <a:off x="390331" y="1141012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141</a:t>
            </a:r>
            <a:r>
              <a:rPr lang="cs-CZ" sz="1800" baseline="-25000" dirty="0" err="1"/>
              <a:t>58</a:t>
            </a:r>
            <a:r>
              <a:rPr lang="cs-CZ" sz="1800" dirty="0" err="1"/>
              <a:t>Ce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5818135-48CF-C025-E98F-FC8962382570}"/>
              </a:ext>
            </a:extLst>
          </p:cNvPr>
          <p:cNvSpPr txBox="1"/>
          <p:nvPr/>
        </p:nvSpPr>
        <p:spPr>
          <a:xfrm>
            <a:off x="1838131" y="113440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D0AFA7D-231D-3EFB-D55C-23CA56718247}"/>
              </a:ext>
            </a:extLst>
          </p:cNvPr>
          <p:cNvSpPr txBox="1"/>
          <p:nvPr/>
        </p:nvSpPr>
        <p:spPr>
          <a:xfrm>
            <a:off x="466531" y="1662190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19</a:t>
            </a:r>
            <a:r>
              <a:rPr lang="cs-CZ" sz="1800" baseline="-25000" dirty="0" err="1"/>
              <a:t>10</a:t>
            </a:r>
            <a:r>
              <a:rPr lang="cs-CZ" sz="1800" dirty="0" err="1"/>
              <a:t>Ne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6AF571-2017-A927-BDF3-C49E26186796}"/>
              </a:ext>
            </a:extLst>
          </p:cNvPr>
          <p:cNvSpPr txBox="1"/>
          <p:nvPr/>
        </p:nvSpPr>
        <p:spPr>
          <a:xfrm>
            <a:off x="1761930" y="1650938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CDD8A77-DD7A-8FA7-C707-DF4F2338B79A}"/>
              </a:ext>
            </a:extLst>
          </p:cNvPr>
          <p:cNvSpPr txBox="1"/>
          <p:nvPr/>
        </p:nvSpPr>
        <p:spPr>
          <a:xfrm>
            <a:off x="454090" y="2163003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23</a:t>
            </a:r>
            <a:r>
              <a:rPr lang="cs-CZ" sz="1800" baseline="-25000" dirty="0" err="1"/>
              <a:t>12</a:t>
            </a:r>
            <a:r>
              <a:rPr lang="cs-CZ" sz="1800" dirty="0" err="1"/>
              <a:t>Mg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D34F8C5-61BE-8F09-CDBA-E61F02AE8F71}"/>
              </a:ext>
            </a:extLst>
          </p:cNvPr>
          <p:cNvSpPr txBox="1"/>
          <p:nvPr/>
        </p:nvSpPr>
        <p:spPr>
          <a:xfrm>
            <a:off x="1761931" y="2163003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A84F817-B102-3C94-2760-5A59518477DF}"/>
              </a:ext>
            </a:extLst>
          </p:cNvPr>
          <p:cNvSpPr txBox="1"/>
          <p:nvPr/>
        </p:nvSpPr>
        <p:spPr>
          <a:xfrm>
            <a:off x="466531" y="2682580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109</a:t>
            </a:r>
            <a:r>
              <a:rPr lang="cs-CZ" sz="1800" baseline="-25000" dirty="0" err="1"/>
              <a:t>46</a:t>
            </a:r>
            <a:r>
              <a:rPr lang="cs-CZ" sz="1800" dirty="0" err="1"/>
              <a:t>P</a:t>
            </a:r>
            <a:r>
              <a:rPr lang="en-US" sz="1800" dirty="0"/>
              <a:t>d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2C538FA-160A-73EE-CADE-2ABBEAD5944D}"/>
              </a:ext>
            </a:extLst>
          </p:cNvPr>
          <p:cNvSpPr txBox="1"/>
          <p:nvPr/>
        </p:nvSpPr>
        <p:spPr>
          <a:xfrm>
            <a:off x="1850572" y="263253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B76C6AD-D411-85D1-4DEC-1FBA0DE1C3BB}"/>
              </a:ext>
            </a:extLst>
          </p:cNvPr>
          <p:cNvSpPr txBox="1"/>
          <p:nvPr/>
        </p:nvSpPr>
        <p:spPr>
          <a:xfrm>
            <a:off x="454090" y="3144799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62</a:t>
            </a:r>
            <a:r>
              <a:rPr lang="cs-CZ" sz="1800" baseline="-25000" dirty="0" err="1"/>
              <a:t>29</a:t>
            </a:r>
            <a:r>
              <a:rPr lang="cs-CZ" sz="1800" dirty="0" err="1"/>
              <a:t>Cu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B5FC90F-8717-3033-F20E-55B671554439}"/>
              </a:ext>
            </a:extLst>
          </p:cNvPr>
          <p:cNvSpPr txBox="1"/>
          <p:nvPr/>
        </p:nvSpPr>
        <p:spPr>
          <a:xfrm>
            <a:off x="1794588" y="3132428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5A6EB0A-A358-0796-8BD9-98E954F25230}"/>
              </a:ext>
            </a:extLst>
          </p:cNvPr>
          <p:cNvSpPr txBox="1"/>
          <p:nvPr/>
        </p:nvSpPr>
        <p:spPr>
          <a:xfrm>
            <a:off x="474307" y="3661268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90</a:t>
            </a:r>
            <a:r>
              <a:rPr lang="cs-CZ" sz="1800" baseline="-25000" dirty="0" err="1"/>
              <a:t>38</a:t>
            </a:r>
            <a:r>
              <a:rPr lang="cs-CZ" sz="1800" dirty="0" err="1"/>
              <a:t>Sr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A3062EB-296D-6C08-5DEB-60AD36E61BC1}"/>
              </a:ext>
            </a:extLst>
          </p:cNvPr>
          <p:cNvSpPr txBox="1"/>
          <p:nvPr/>
        </p:nvSpPr>
        <p:spPr>
          <a:xfrm>
            <a:off x="1794588" y="362037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FE356583-8E3A-9F62-3CCA-C6FB222A5B8E}"/>
              </a:ext>
            </a:extLst>
          </p:cNvPr>
          <p:cNvSpPr txBox="1"/>
          <p:nvPr/>
        </p:nvSpPr>
        <p:spPr>
          <a:xfrm>
            <a:off x="482170" y="4034637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129</a:t>
            </a:r>
            <a:r>
              <a:rPr lang="cs-CZ" sz="1800" baseline="-25000" dirty="0" err="1"/>
              <a:t>53</a:t>
            </a:r>
            <a:r>
              <a:rPr lang="cs-CZ" sz="1800" dirty="0" err="1"/>
              <a:t>I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722ACF9-CD73-1A4B-C75C-D24EE76287E6}"/>
              </a:ext>
            </a:extLst>
          </p:cNvPr>
          <p:cNvSpPr txBox="1"/>
          <p:nvPr/>
        </p:nvSpPr>
        <p:spPr>
          <a:xfrm>
            <a:off x="1838131" y="40306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B110F264-CFB2-E981-F840-B96287E93D29}"/>
              </a:ext>
            </a:extLst>
          </p:cNvPr>
          <p:cNvSpPr txBox="1"/>
          <p:nvPr/>
        </p:nvSpPr>
        <p:spPr>
          <a:xfrm>
            <a:off x="597160" y="4492819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14</a:t>
            </a:r>
            <a:r>
              <a:rPr lang="cs-CZ" sz="1800" baseline="-25000" dirty="0" err="1"/>
              <a:t>8</a:t>
            </a:r>
            <a:r>
              <a:rPr lang="cs-CZ" sz="1800" dirty="0" err="1"/>
              <a:t>O</a:t>
            </a:r>
            <a:endParaRPr lang="cs-CZ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E0D88EE-659B-9A6F-1483-EA39C004834A}"/>
              </a:ext>
            </a:extLst>
          </p:cNvPr>
          <p:cNvSpPr txBox="1"/>
          <p:nvPr/>
        </p:nvSpPr>
        <p:spPr>
          <a:xfrm>
            <a:off x="1838131" y="4492819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DB8D7B5F-AC39-5D81-538F-4F664072603B}"/>
              </a:ext>
            </a:extLst>
          </p:cNvPr>
          <p:cNvSpPr txBox="1"/>
          <p:nvPr/>
        </p:nvSpPr>
        <p:spPr>
          <a:xfrm>
            <a:off x="587829" y="4928772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35</a:t>
            </a:r>
            <a:r>
              <a:rPr lang="cs-CZ" sz="1800" baseline="-25000" dirty="0" err="1"/>
              <a:t>16</a:t>
            </a:r>
            <a:r>
              <a:rPr lang="cs-CZ" sz="1800" dirty="0" err="1"/>
              <a:t>S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E82DE39-99D2-385B-9143-66906FA86A88}"/>
              </a:ext>
            </a:extLst>
          </p:cNvPr>
          <p:cNvSpPr txBox="1"/>
          <p:nvPr/>
        </p:nvSpPr>
        <p:spPr>
          <a:xfrm>
            <a:off x="1838131" y="492877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48249B9-CDBF-3B83-5411-EAD1164ED324}"/>
              </a:ext>
            </a:extLst>
          </p:cNvPr>
          <p:cNvSpPr txBox="1"/>
          <p:nvPr/>
        </p:nvSpPr>
        <p:spPr>
          <a:xfrm>
            <a:off x="463421" y="5418607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54</a:t>
            </a:r>
            <a:r>
              <a:rPr lang="cs-CZ" sz="1800" baseline="-25000" dirty="0" err="1"/>
              <a:t>25</a:t>
            </a:r>
            <a:r>
              <a:rPr lang="cs-CZ" sz="1800" dirty="0" err="1"/>
              <a:t>Mn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D69C417C-14B9-6CBB-42AB-484E6DA1B479}"/>
              </a:ext>
            </a:extLst>
          </p:cNvPr>
          <p:cNvSpPr txBox="1"/>
          <p:nvPr/>
        </p:nvSpPr>
        <p:spPr>
          <a:xfrm>
            <a:off x="1864391" y="5361115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EC9F57D0-7931-D1C9-51ED-482DFBBD9BC3}"/>
              </a:ext>
            </a:extLst>
          </p:cNvPr>
          <p:cNvSpPr txBox="1"/>
          <p:nvPr/>
        </p:nvSpPr>
        <p:spPr>
          <a:xfrm>
            <a:off x="390331" y="5873817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 err="1"/>
              <a:t>109</a:t>
            </a:r>
            <a:r>
              <a:rPr lang="cs-CZ" sz="1800" baseline="-25000" dirty="0" err="1"/>
              <a:t>48</a:t>
            </a:r>
            <a:r>
              <a:rPr lang="cs-CZ" sz="1800" dirty="0" err="1"/>
              <a:t>Cd</a:t>
            </a:r>
            <a:endParaRPr lang="cs-CZ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EB61BD5B-BAF6-2670-94C3-03749126B70F}"/>
              </a:ext>
            </a:extLst>
          </p:cNvPr>
          <p:cNvSpPr txBox="1"/>
          <p:nvPr/>
        </p:nvSpPr>
        <p:spPr>
          <a:xfrm>
            <a:off x="1914331" y="5832927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4217EF52-61A0-A7A6-17D3-B232EB81E94C}"/>
              </a:ext>
            </a:extLst>
          </p:cNvPr>
          <p:cNvSpPr txBox="1"/>
          <p:nvPr/>
        </p:nvSpPr>
        <p:spPr>
          <a:xfrm>
            <a:off x="575389" y="6316779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 err="1"/>
              <a:t>23</a:t>
            </a:r>
            <a:r>
              <a:rPr lang="cs-CZ" sz="1800" baseline="30000" dirty="0" err="1"/>
              <a:t>8</a:t>
            </a:r>
            <a:r>
              <a:rPr lang="cs-CZ" sz="1800" baseline="-25000" dirty="0" err="1"/>
              <a:t>92</a:t>
            </a:r>
            <a:r>
              <a:rPr lang="cs-CZ" sz="1800" dirty="0" err="1"/>
              <a:t>U</a:t>
            </a:r>
            <a:endParaRPr lang="cs-CZ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8321438-5D30-D99F-0700-530955367B5F}"/>
              </a:ext>
            </a:extLst>
          </p:cNvPr>
          <p:cNvSpPr txBox="1"/>
          <p:nvPr/>
        </p:nvSpPr>
        <p:spPr>
          <a:xfrm>
            <a:off x="1735493" y="63337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</a:t>
            </a:r>
          </a:p>
        </p:txBody>
      </p:sp>
    </p:spTree>
    <p:extLst>
      <p:ext uri="{BB962C8B-B14F-4D97-AF65-F5344CB8AC3E}">
        <p14:creationId xmlns:p14="http://schemas.microsoft.com/office/powerpoint/2010/main" val="177267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CCED47-728D-B5B8-8F39-84FBD954022B}"/>
              </a:ext>
            </a:extLst>
          </p:cNvPr>
          <p:cNvSpPr txBox="1"/>
          <p:nvPr/>
        </p:nvSpPr>
        <p:spPr>
          <a:xfrm>
            <a:off x="342900" y="3464064"/>
            <a:ext cx="82772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Přírodní chlor je směsí dvou izotopů </a:t>
            </a:r>
            <a:r>
              <a:rPr lang="cs-CZ" baseline="30000" dirty="0"/>
              <a:t>35</a:t>
            </a:r>
            <a:r>
              <a:rPr lang="cs-CZ" dirty="0"/>
              <a:t>Cl a </a:t>
            </a:r>
            <a:r>
              <a:rPr lang="cs-CZ" baseline="30000" dirty="0"/>
              <a:t>37</a:t>
            </a:r>
            <a:r>
              <a:rPr lang="cs-CZ" dirty="0"/>
              <a:t>Cl. Skládá se z 75,77 % </a:t>
            </a:r>
            <a:r>
              <a:rPr lang="cs-CZ" baseline="30000" dirty="0"/>
              <a:t>35</a:t>
            </a:r>
            <a:r>
              <a:rPr lang="cs-CZ" dirty="0"/>
              <a:t>Cl a 24,23 % </a:t>
            </a:r>
            <a:r>
              <a:rPr lang="cs-CZ" baseline="30000" dirty="0"/>
              <a:t>37</a:t>
            </a:r>
            <a:r>
              <a:rPr lang="cs-CZ" dirty="0"/>
              <a:t>Cl. Vypočtěte relativní atomovou hmotnost chloru, víte-li, že relativní atomové hmotnosti jednotlivých izotopů jsou následující: Ar(</a:t>
            </a:r>
            <a:r>
              <a:rPr lang="cs-CZ" baseline="30000" dirty="0"/>
              <a:t>35</a:t>
            </a:r>
            <a:r>
              <a:rPr lang="cs-CZ" dirty="0"/>
              <a:t>Cl) = 34,9688 a Ar(</a:t>
            </a:r>
            <a:r>
              <a:rPr lang="cs-CZ" baseline="30000" dirty="0"/>
              <a:t>37</a:t>
            </a:r>
            <a:r>
              <a:rPr lang="cs-CZ" dirty="0"/>
              <a:t>Cl) = 36,9658.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1D99A1-60E6-6EA9-4FE1-8AD819D1FB7E}"/>
              </a:ext>
            </a:extLst>
          </p:cNvPr>
          <p:cNvSpPr txBox="1"/>
          <p:nvPr/>
        </p:nvSpPr>
        <p:spPr>
          <a:xfrm>
            <a:off x="342900" y="4911119"/>
            <a:ext cx="8458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Přírodní argon je směsí tří izotopů </a:t>
            </a:r>
            <a:r>
              <a:rPr lang="cs-CZ" baseline="30000" dirty="0"/>
              <a:t>36</a:t>
            </a:r>
            <a:r>
              <a:rPr lang="cs-CZ" dirty="0"/>
              <a:t>Ar, </a:t>
            </a:r>
            <a:r>
              <a:rPr lang="cs-CZ" baseline="30000" dirty="0"/>
              <a:t>38</a:t>
            </a:r>
            <a:r>
              <a:rPr lang="cs-CZ" dirty="0"/>
              <a:t>Ar a </a:t>
            </a:r>
            <a:r>
              <a:rPr lang="cs-CZ" baseline="30000" dirty="0"/>
              <a:t>40</a:t>
            </a:r>
            <a:r>
              <a:rPr lang="cs-CZ" dirty="0"/>
              <a:t>Ar. Skládá se z 0,337 % </a:t>
            </a:r>
            <a:r>
              <a:rPr lang="cs-CZ" baseline="30000" dirty="0"/>
              <a:t>35</a:t>
            </a:r>
            <a:r>
              <a:rPr lang="cs-CZ" dirty="0"/>
              <a:t>Ar, 0,063 % </a:t>
            </a:r>
            <a:r>
              <a:rPr lang="cs-CZ" baseline="30000" dirty="0"/>
              <a:t>38</a:t>
            </a:r>
            <a:r>
              <a:rPr lang="cs-CZ" dirty="0"/>
              <a:t>Ar a 99,60 % </a:t>
            </a:r>
            <a:r>
              <a:rPr lang="cs-CZ" baseline="30000" dirty="0"/>
              <a:t>40</a:t>
            </a:r>
            <a:r>
              <a:rPr lang="cs-CZ" dirty="0"/>
              <a:t>Ar. Vypočtěte relativní atomovou hmotnost argonu, víte-li, že relativní atomové hmotnosti jednotlivých izotopů jsou následující: Ar(</a:t>
            </a:r>
            <a:r>
              <a:rPr lang="cs-CZ" baseline="30000" dirty="0"/>
              <a:t>36</a:t>
            </a:r>
            <a:r>
              <a:rPr lang="cs-CZ" dirty="0"/>
              <a:t>Ar) = 35,968, Ar(</a:t>
            </a:r>
            <a:r>
              <a:rPr lang="cs-CZ" baseline="30000" dirty="0"/>
              <a:t>38</a:t>
            </a:r>
            <a:r>
              <a:rPr lang="cs-CZ" dirty="0"/>
              <a:t>Ar) = 37,963 a Ar(</a:t>
            </a:r>
            <a:r>
              <a:rPr lang="cs-CZ" baseline="30000" dirty="0"/>
              <a:t>40</a:t>
            </a:r>
            <a:r>
              <a:rPr lang="cs-CZ" dirty="0"/>
              <a:t>Ar) = 39,962.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D498284-D5AD-9539-66B4-CF55E9C9188E}"/>
              </a:ext>
            </a:extLst>
          </p:cNvPr>
          <p:cNvSpPr txBox="1"/>
          <p:nvPr/>
        </p:nvSpPr>
        <p:spPr>
          <a:xfrm>
            <a:off x="7419975" y="5900790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baseline="-25000" dirty="0" err="1">
                <a:solidFill>
                  <a:srgbClr val="333333"/>
                </a:solidFill>
                <a:effectLst/>
              </a:rPr>
              <a:t>Ar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39,95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473DE3B-207D-4A6D-66AE-1D4E1736009C}"/>
              </a:ext>
            </a:extLst>
          </p:cNvPr>
          <p:cNvSpPr txBox="1"/>
          <p:nvPr/>
        </p:nvSpPr>
        <p:spPr>
          <a:xfrm>
            <a:off x="7467600" y="4383113"/>
            <a:ext cx="1295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Ar</a:t>
            </a:r>
            <a:r>
              <a:rPr lang="en-US" b="0" i="0" baseline="-25000" dirty="0">
                <a:solidFill>
                  <a:srgbClr val="333333"/>
                </a:solidFill>
                <a:effectLst/>
              </a:rPr>
              <a:t>Cl</a:t>
            </a:r>
            <a:r>
              <a:rPr lang="cs-CZ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3</a:t>
            </a:r>
            <a:r>
              <a:rPr lang="en-US" b="0" i="0" dirty="0">
                <a:solidFill>
                  <a:srgbClr val="333333"/>
                </a:solidFill>
                <a:effectLst/>
              </a:rPr>
              <a:t>5</a:t>
            </a:r>
            <a:r>
              <a:rPr lang="cs-CZ" b="0" i="0" dirty="0">
                <a:solidFill>
                  <a:srgbClr val="333333"/>
                </a:solidFill>
                <a:effectLst/>
              </a:rPr>
              <a:t>,</a:t>
            </a:r>
            <a:r>
              <a:rPr lang="en-US" dirty="0">
                <a:solidFill>
                  <a:srgbClr val="333333"/>
                </a:solidFill>
              </a:rPr>
              <a:t>4</a:t>
            </a:r>
            <a:r>
              <a:rPr lang="cs-CZ" b="0" i="0" dirty="0">
                <a:solidFill>
                  <a:srgbClr val="333333"/>
                </a:solidFill>
                <a:effectLst/>
              </a:rPr>
              <a:t>5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EE23892-C278-0378-120B-2099CEC7B127}"/>
              </a:ext>
            </a:extLst>
          </p:cNvPr>
          <p:cNvSpPr txBox="1"/>
          <p:nvPr/>
        </p:nvSpPr>
        <p:spPr>
          <a:xfrm>
            <a:off x="304799" y="330176"/>
            <a:ext cx="8586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Měď je směs izotopických nuklidů </a:t>
            </a:r>
            <a:r>
              <a:rPr lang="cs-CZ" baseline="30000" dirty="0"/>
              <a:t>63</a:t>
            </a:r>
            <a:r>
              <a:rPr lang="cs-CZ" dirty="0"/>
              <a:t>Cu a </a:t>
            </a:r>
            <a:r>
              <a:rPr lang="cs-CZ" baseline="30000" dirty="0"/>
              <a:t>65</a:t>
            </a:r>
            <a:r>
              <a:rPr lang="cs-CZ" dirty="0"/>
              <a:t>Cu. Atomové hmotnosti těchto nuklidů jsou </a:t>
            </a:r>
            <a:r>
              <a:rPr lang="cs-CZ" baseline="30000" dirty="0"/>
              <a:t>63</a:t>
            </a:r>
            <a:r>
              <a:rPr lang="cs-CZ" dirty="0"/>
              <a:t>Cu= 62,929 u a </a:t>
            </a:r>
            <a:r>
              <a:rPr lang="cs-CZ" baseline="30000" dirty="0"/>
              <a:t>65</a:t>
            </a:r>
            <a:r>
              <a:rPr lang="cs-CZ" dirty="0"/>
              <a:t>Cu= 64,928 u. Je-li relativní atomová hmotnost mědi 63,546, jaký je procentuální podíl obou nuklidů ve směsi?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F24663-BBAF-55A1-A3A3-6E2B4386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198597"/>
            <a:ext cx="3786045" cy="1081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B0168167-CC3D-AEA3-3248-B85BCE0B6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79" y="2280324"/>
            <a:ext cx="3352800" cy="77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D5790DFF-46BD-CC31-3993-2C4D74AA844B}"/>
              </a:ext>
            </a:extLst>
          </p:cNvPr>
          <p:cNvSpPr txBox="1"/>
          <p:nvPr/>
        </p:nvSpPr>
        <p:spPr>
          <a:xfrm>
            <a:off x="4829175" y="1388651"/>
            <a:ext cx="3238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4F4F4F"/>
                </a:solidFill>
                <a:effectLst/>
              </a:rPr>
              <a:t>0,62929x+0,64928 (100-x)=63,546</a:t>
            </a:r>
            <a:endParaRPr lang="cs-CZ" sz="16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5C3950AD-9AC4-EEE1-6321-94D47799BECB}"/>
              </a:ext>
            </a:extLst>
          </p:cNvPr>
          <p:cNvSpPr txBox="1"/>
          <p:nvPr/>
        </p:nvSpPr>
        <p:spPr>
          <a:xfrm>
            <a:off x="4853132" y="1823548"/>
            <a:ext cx="369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b="0" i="0" baseline="30000" dirty="0">
                <a:solidFill>
                  <a:srgbClr val="4F4F4F"/>
                </a:solidFill>
                <a:effectLst/>
              </a:rPr>
              <a:t>63</a:t>
            </a:r>
            <a:r>
              <a:rPr lang="pl-PL" b="0" i="0" dirty="0">
                <a:solidFill>
                  <a:srgbClr val="4F4F4F"/>
                </a:solidFill>
                <a:effectLst/>
              </a:rPr>
              <a:t>Cu</a:t>
            </a:r>
            <a:r>
              <a:rPr lang="en-US" dirty="0">
                <a:solidFill>
                  <a:srgbClr val="4F4F4F"/>
                </a:solidFill>
              </a:rPr>
              <a:t>:  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x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 </a:t>
            </a:r>
            <a:r>
              <a:rPr lang="pl-PL" b="0" i="0" u="sng" dirty="0">
                <a:solidFill>
                  <a:srgbClr val="4F4F4F"/>
                </a:solidFill>
                <a:effectLst/>
              </a:rPr>
              <a:t>69,13 %</a:t>
            </a:r>
          </a:p>
          <a:p>
            <a:pPr algn="l"/>
            <a:r>
              <a:rPr lang="pl-PL" b="0" i="0" baseline="30000" dirty="0">
                <a:solidFill>
                  <a:srgbClr val="4F4F4F"/>
                </a:solidFill>
                <a:effectLst/>
              </a:rPr>
              <a:t>65</a:t>
            </a:r>
            <a:r>
              <a:rPr lang="pl-PL" b="0" i="0" dirty="0">
                <a:solidFill>
                  <a:srgbClr val="4F4F4F"/>
                </a:solidFill>
                <a:effectLst/>
              </a:rPr>
              <a:t>Cu</a:t>
            </a:r>
            <a:r>
              <a:rPr lang="en-US" b="0" i="0" dirty="0">
                <a:solidFill>
                  <a:srgbClr val="4F4F4F"/>
                </a:solidFill>
                <a:effectLst/>
              </a:rPr>
              <a:t>: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y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100-x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100-69,13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dirty="0">
                <a:solidFill>
                  <a:srgbClr val="4F4F4F"/>
                </a:solidFill>
                <a:effectLst/>
              </a:rPr>
              <a:t>=</a:t>
            </a:r>
            <a:r>
              <a:rPr lang="en-US" b="0" i="0" dirty="0">
                <a:solidFill>
                  <a:srgbClr val="4F4F4F"/>
                </a:solidFill>
                <a:effectLst/>
              </a:rPr>
              <a:t> </a:t>
            </a:r>
            <a:r>
              <a:rPr lang="pl-PL" b="0" i="0" u="sng" dirty="0">
                <a:solidFill>
                  <a:srgbClr val="4F4F4F"/>
                </a:solidFill>
                <a:effectLst/>
              </a:rPr>
              <a:t>30,87%</a:t>
            </a:r>
          </a:p>
        </p:txBody>
      </p:sp>
    </p:spTree>
    <p:extLst>
      <p:ext uri="{BB962C8B-B14F-4D97-AF65-F5344CB8AC3E}">
        <p14:creationId xmlns:p14="http://schemas.microsoft.com/office/powerpoint/2010/main" val="338973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877D076-049B-4FBA-8EAA-CA53299FE685}"/>
              </a:ext>
            </a:extLst>
          </p:cNvPr>
          <p:cNvSpPr txBox="1"/>
          <p:nvPr/>
        </p:nvSpPr>
        <p:spPr>
          <a:xfrm>
            <a:off x="147637" y="1741871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/>
              <a:t>Vypo</a:t>
            </a:r>
            <a:r>
              <a:rPr lang="cs-CZ" dirty="0"/>
              <a:t>čí</a:t>
            </a:r>
            <a:r>
              <a:rPr lang="en-US" dirty="0" err="1"/>
              <a:t>tejte</a:t>
            </a:r>
            <a:r>
              <a:rPr lang="en-US" dirty="0"/>
              <a:t> </a:t>
            </a:r>
            <a:r>
              <a:rPr lang="cs-CZ" dirty="0"/>
              <a:t>hmotnostní úbytek jádra </a:t>
            </a:r>
            <a:r>
              <a:rPr lang="cs-CZ" baseline="30000" dirty="0"/>
              <a:t>56</a:t>
            </a:r>
            <a:r>
              <a:rPr lang="cs-CZ" baseline="-25000" dirty="0"/>
              <a:t>26</a:t>
            </a:r>
            <a:r>
              <a:rPr lang="cs-CZ" dirty="0"/>
              <a:t>Fe s relativní hmotností 55,9349, jeho vazebnou energii a vazebnou energii na jeden nukleon.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5D0FE7B-7E66-4CC0-AA88-926F8A7BB054}"/>
              </a:ext>
            </a:extLst>
          </p:cNvPr>
          <p:cNvSpPr txBox="1"/>
          <p:nvPr/>
        </p:nvSpPr>
        <p:spPr>
          <a:xfrm>
            <a:off x="242887" y="2388202"/>
            <a:ext cx="8610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 = 56</a:t>
            </a:r>
          </a:p>
          <a:p>
            <a:r>
              <a:rPr lang="cs-CZ" dirty="0"/>
              <a:t>Z = 26</a:t>
            </a:r>
          </a:p>
          <a:p>
            <a:r>
              <a:rPr lang="cs-CZ" dirty="0"/>
              <a:t>Ar = 55,9349</a:t>
            </a:r>
          </a:p>
          <a:p>
            <a:endParaRPr lang="cs-CZ" sz="800" dirty="0"/>
          </a:p>
          <a:p>
            <a:r>
              <a:rPr lang="el-GR" dirty="0"/>
              <a:t>Δ</a:t>
            </a:r>
            <a:r>
              <a:rPr lang="cs-CZ" dirty="0"/>
              <a:t>m = ((Z.m</a:t>
            </a:r>
            <a:r>
              <a:rPr lang="cs-CZ" baseline="-25000" dirty="0"/>
              <a:t>p</a:t>
            </a:r>
            <a:r>
              <a:rPr lang="cs-CZ" dirty="0"/>
              <a:t> + (A-Z).</a:t>
            </a:r>
            <a:r>
              <a:rPr lang="cs-CZ" dirty="0" err="1"/>
              <a:t>m</a:t>
            </a:r>
            <a:r>
              <a:rPr lang="cs-CZ" baseline="-25000" dirty="0" err="1"/>
              <a:t>n</a:t>
            </a:r>
            <a:r>
              <a:rPr lang="cs-CZ" dirty="0"/>
              <a:t>)-Ar.m</a:t>
            </a:r>
            <a:r>
              <a:rPr lang="cs-CZ" baseline="-25000" dirty="0"/>
              <a:t>u</a:t>
            </a:r>
            <a:r>
              <a:rPr lang="cs-CZ" dirty="0"/>
              <a:t> = (26.1,6726 + (56-26).1,6749) – 55,9349.1,6605).10</a:t>
            </a:r>
            <a:r>
              <a:rPr lang="cs-CZ" baseline="30000" dirty="0"/>
              <a:t>-27</a:t>
            </a:r>
            <a:r>
              <a:rPr lang="cs-CZ" dirty="0"/>
              <a:t> kg = </a:t>
            </a:r>
          </a:p>
          <a:p>
            <a:r>
              <a:rPr lang="cs-CZ" dirty="0"/>
              <a:t>    = </a:t>
            </a:r>
            <a:r>
              <a:rPr lang="cs-CZ" u="sng" dirty="0"/>
              <a:t>0,855.10</a:t>
            </a:r>
            <a:r>
              <a:rPr lang="cs-CZ" u="sng" baseline="30000" dirty="0"/>
              <a:t>-27</a:t>
            </a:r>
            <a:r>
              <a:rPr lang="cs-CZ" u="sng" dirty="0"/>
              <a:t> kg</a:t>
            </a:r>
          </a:p>
          <a:p>
            <a:endParaRPr lang="cs-CZ" sz="800" u="sng" dirty="0"/>
          </a:p>
          <a:p>
            <a:r>
              <a:rPr lang="el-GR" dirty="0"/>
              <a:t>Δ</a:t>
            </a:r>
            <a:r>
              <a:rPr lang="cs-CZ" dirty="0"/>
              <a:t>E = </a:t>
            </a:r>
            <a:r>
              <a:rPr lang="el-GR" dirty="0"/>
              <a:t>Δ</a:t>
            </a:r>
            <a:r>
              <a:rPr lang="cs-CZ" dirty="0"/>
              <a:t>m.c</a:t>
            </a:r>
            <a:r>
              <a:rPr lang="cs-CZ" baseline="30000" dirty="0"/>
              <a:t>2</a:t>
            </a:r>
            <a:r>
              <a:rPr lang="cs-CZ" dirty="0"/>
              <a:t> = 0,855.10</a:t>
            </a:r>
            <a:r>
              <a:rPr lang="cs-CZ" baseline="30000" dirty="0"/>
              <a:t>-27</a:t>
            </a:r>
            <a:r>
              <a:rPr lang="cs-CZ" dirty="0"/>
              <a:t>.(3.10</a:t>
            </a:r>
            <a:r>
              <a:rPr lang="cs-CZ" baseline="30000" dirty="0"/>
              <a:t>8</a:t>
            </a:r>
            <a:r>
              <a:rPr lang="cs-CZ" dirty="0"/>
              <a:t>) J = 7,7.10</a:t>
            </a:r>
            <a:r>
              <a:rPr lang="cs-CZ" baseline="30000" dirty="0"/>
              <a:t>-11 </a:t>
            </a:r>
            <a:r>
              <a:rPr lang="cs-CZ" dirty="0"/>
              <a:t>J = </a:t>
            </a:r>
            <a:r>
              <a:rPr lang="cs-CZ" u="sng" dirty="0"/>
              <a:t>480 </a:t>
            </a:r>
            <a:r>
              <a:rPr lang="cs-CZ" u="sng" dirty="0" err="1"/>
              <a:t>MeV</a:t>
            </a:r>
            <a:endParaRPr lang="cs-CZ" u="sng" dirty="0"/>
          </a:p>
          <a:p>
            <a:endParaRPr lang="cs-CZ" sz="800" dirty="0"/>
          </a:p>
          <a:p>
            <a:r>
              <a:rPr lang="cs-CZ" dirty="0"/>
              <a:t>e</a:t>
            </a:r>
            <a:r>
              <a:rPr lang="cs-CZ" baseline="-25000" dirty="0"/>
              <a:t>n</a:t>
            </a:r>
            <a:r>
              <a:rPr lang="cs-CZ" dirty="0"/>
              <a:t> = </a:t>
            </a:r>
            <a:r>
              <a:rPr lang="el-GR" dirty="0"/>
              <a:t>Δ</a:t>
            </a:r>
            <a:r>
              <a:rPr lang="cs-CZ" dirty="0"/>
              <a:t>E/A = 480/56 </a:t>
            </a:r>
            <a:r>
              <a:rPr lang="cs-CZ" dirty="0" err="1"/>
              <a:t>MeV</a:t>
            </a:r>
            <a:r>
              <a:rPr lang="cs-CZ" dirty="0"/>
              <a:t> = </a:t>
            </a:r>
            <a:r>
              <a:rPr lang="cs-CZ" u="sng" dirty="0"/>
              <a:t>9 </a:t>
            </a:r>
            <a:r>
              <a:rPr lang="cs-CZ" u="sng" dirty="0" err="1"/>
              <a:t>MeV</a:t>
            </a:r>
            <a:endParaRPr lang="cs-CZ" u="sng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44012BD-2EE8-415C-A05A-1F8D18B32DD1}"/>
              </a:ext>
            </a:extLst>
          </p:cNvPr>
          <p:cNvSpPr txBox="1"/>
          <p:nvPr/>
        </p:nvSpPr>
        <p:spPr>
          <a:xfrm>
            <a:off x="204787" y="4996608"/>
            <a:ext cx="8810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Určete vazebnou energii na jeden nukleon pro jádro atomu helia. Hmotnost atomu helia je 4,002603.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F1EC2A-BBFA-426E-89BF-9C7FBE1C95BE}"/>
              </a:ext>
            </a:extLst>
          </p:cNvPr>
          <p:cNvSpPr txBox="1"/>
          <p:nvPr/>
        </p:nvSpPr>
        <p:spPr>
          <a:xfrm>
            <a:off x="6296025" y="541491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6,8 MeV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4243EB-6174-4BE7-90E1-766529CD31B1}"/>
              </a:ext>
            </a:extLst>
          </p:cNvPr>
          <p:cNvSpPr txBox="1"/>
          <p:nvPr/>
        </p:nvSpPr>
        <p:spPr>
          <a:xfrm>
            <a:off x="166687" y="5991999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aseline="30000" dirty="0"/>
              <a:t>9</a:t>
            </a:r>
            <a:r>
              <a:rPr lang="en-US" baseline="-25000" dirty="0"/>
              <a:t>4</a:t>
            </a:r>
            <a:r>
              <a:rPr lang="en-US" dirty="0"/>
              <a:t>Be m</a:t>
            </a:r>
            <a:r>
              <a:rPr lang="cs-CZ" dirty="0"/>
              <a:t>á vazebnou energii 58 </a:t>
            </a:r>
            <a:r>
              <a:rPr lang="cs-CZ" dirty="0" err="1"/>
              <a:t>MeV</a:t>
            </a:r>
            <a:r>
              <a:rPr lang="cs-CZ" dirty="0"/>
              <a:t>. Jaký je odpovídající hmotnostní úbytek?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CBBC237-4F1D-4419-9EC8-EBE0EC0C1FD9}"/>
              </a:ext>
            </a:extLst>
          </p:cNvPr>
          <p:cNvSpPr txBox="1"/>
          <p:nvPr/>
        </p:nvSpPr>
        <p:spPr>
          <a:xfrm>
            <a:off x="6324600" y="6300104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  <a:r>
              <a:rPr lang="en-US" dirty="0"/>
              <a:t>,</a:t>
            </a:r>
            <a:r>
              <a:rPr lang="cs-CZ" dirty="0"/>
              <a:t>103.10</a:t>
            </a:r>
            <a:r>
              <a:rPr lang="cs-CZ" baseline="30000" dirty="0"/>
              <a:t>-27</a:t>
            </a:r>
            <a:r>
              <a:rPr lang="cs-CZ" dirty="0"/>
              <a:t> kg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9D46AC9-441A-784B-6D08-070DD7198EE4}"/>
              </a:ext>
            </a:extLst>
          </p:cNvPr>
          <p:cNvSpPr txBox="1"/>
          <p:nvPr/>
        </p:nvSpPr>
        <p:spPr>
          <a:xfrm>
            <a:off x="166687" y="248245"/>
            <a:ext cx="88106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Přírodní lithium je směs nuklidů </a:t>
            </a:r>
            <a:r>
              <a:rPr lang="cs-CZ" baseline="30000" dirty="0"/>
              <a:t>6</a:t>
            </a:r>
            <a:r>
              <a:rPr lang="cs-CZ" dirty="0"/>
              <a:t>Li a </a:t>
            </a:r>
            <a:r>
              <a:rPr lang="cs-CZ" baseline="30000" dirty="0"/>
              <a:t>7</a:t>
            </a:r>
            <a:r>
              <a:rPr lang="cs-CZ" dirty="0"/>
              <a:t>Li s podílem 7,54 % a 92,46 %. Vypočítejte relativní atomovou hmotnost nuklidu </a:t>
            </a:r>
            <a:r>
              <a:rPr lang="cs-CZ" baseline="30000" dirty="0"/>
              <a:t>7</a:t>
            </a:r>
            <a:r>
              <a:rPr lang="cs-CZ" dirty="0"/>
              <a:t>Li, pokud víte, že relativní atomová hmotnost nuklidu </a:t>
            </a:r>
            <a:r>
              <a:rPr lang="cs-CZ" baseline="30000" dirty="0"/>
              <a:t>6</a:t>
            </a:r>
            <a:r>
              <a:rPr lang="cs-CZ" dirty="0"/>
              <a:t>Li je 6,016 a průměrná relativní atomová hmotnost přírodního </a:t>
            </a:r>
            <a:r>
              <a:rPr lang="cs-CZ" dirty="0" err="1"/>
              <a:t>Li</a:t>
            </a:r>
            <a:r>
              <a:rPr lang="cs-CZ" dirty="0"/>
              <a:t> je 6,941.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E3F6FF-E5D5-5789-3CEE-F0C823FE3D2A}"/>
              </a:ext>
            </a:extLst>
          </p:cNvPr>
          <p:cNvSpPr txBox="1"/>
          <p:nvPr/>
        </p:nvSpPr>
        <p:spPr>
          <a:xfrm>
            <a:off x="7150121" y="976773"/>
            <a:ext cx="17383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</a:rPr>
              <a:t>7,0142</a:t>
            </a:r>
            <a:r>
              <a:rPr lang="en-US" b="0" i="0" dirty="0">
                <a:effectLst/>
              </a:rPr>
              <a:t> 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91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00B70372-7B41-4A0E-B99F-D5D106E02C70}"/>
              </a:ext>
            </a:extLst>
          </p:cNvPr>
          <p:cNvSpPr txBox="1"/>
          <p:nvPr/>
        </p:nvSpPr>
        <p:spPr>
          <a:xfrm>
            <a:off x="152400" y="770711"/>
            <a:ext cx="868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just">
              <a:buFontTx/>
              <a:buAutoNum type="arabicPeriod"/>
            </a:pPr>
            <a:r>
              <a:rPr lang="cs-CZ" sz="2000" dirty="0"/>
              <a:t>Pokud je A nuklidu větší než zaokrouhlená hodnota relativní atomové hmotnosti prvku (zaokrouhlená hodnota </a:t>
            </a:r>
            <a:r>
              <a:rPr lang="cs-CZ" sz="2000" u="sng" dirty="0"/>
              <a:t>Ar</a:t>
            </a:r>
            <a:r>
              <a:rPr lang="cs-CZ" sz="2000" b="1" dirty="0"/>
              <a:t> </a:t>
            </a:r>
            <a:r>
              <a:rPr lang="cs-CZ" sz="2000" dirty="0"/>
              <a:t>je rovna hodnotě </a:t>
            </a:r>
            <a:r>
              <a:rPr lang="cs-CZ" sz="2000" u="sng" dirty="0"/>
              <a:t>nukleonového čísla A stabilního nuklidu daného prvku</a:t>
            </a:r>
            <a:r>
              <a:rPr lang="cs-CZ" sz="2000" dirty="0"/>
              <a:t>), nuklid se rozkládá s </a:t>
            </a:r>
            <a:r>
              <a:rPr lang="cs-CZ" sz="2000" u="sng" dirty="0"/>
              <a:t>emisí </a:t>
            </a:r>
            <a:r>
              <a:rPr lang="el-GR" sz="2000" u="sng" dirty="0"/>
              <a:t>β</a:t>
            </a:r>
            <a:r>
              <a:rPr lang="cs-CZ" sz="2000" u="sng" dirty="0"/>
              <a:t> záření</a:t>
            </a:r>
            <a:r>
              <a:rPr lang="cs-CZ" sz="2000" dirty="0"/>
              <a:t>.</a:t>
            </a:r>
          </a:p>
          <a:p>
            <a:pPr marL="257175" indent="-257175" algn="just">
              <a:buAutoNum type="arabicPeriod"/>
            </a:pPr>
            <a:endParaRPr lang="cs-CZ" sz="800" dirty="0"/>
          </a:p>
          <a:p>
            <a:pPr marL="257175" indent="-257175" algn="just">
              <a:buFontTx/>
              <a:buAutoNum type="arabicPeriod"/>
            </a:pPr>
            <a:r>
              <a:rPr lang="cs-CZ" sz="2000" dirty="0"/>
              <a:t>Pokud je A nuklidu menší než zaokrouhlená hodnota relativní atomové hmotnosti (zaokrouhlená hodnota </a:t>
            </a:r>
            <a:r>
              <a:rPr lang="cs-CZ" sz="2000" u="sng" dirty="0"/>
              <a:t>Ar</a:t>
            </a:r>
            <a:r>
              <a:rPr lang="cs-CZ" sz="2000" b="1" dirty="0"/>
              <a:t> </a:t>
            </a:r>
            <a:r>
              <a:rPr lang="cs-CZ" sz="2000" dirty="0"/>
              <a:t>je rovna hodnotě </a:t>
            </a:r>
            <a:r>
              <a:rPr lang="cs-CZ" sz="2000" u="sng" dirty="0"/>
              <a:t>nukleonového čísla A stabilního nuklidu daného prvku</a:t>
            </a:r>
            <a:r>
              <a:rPr lang="cs-CZ" sz="2000" dirty="0"/>
              <a:t>), nuklid má tendenci k </a:t>
            </a:r>
            <a:r>
              <a:rPr lang="cs-CZ" sz="2000" u="sng" dirty="0"/>
              <a:t>zachycení elektronu, nebo emisi pozitronu</a:t>
            </a:r>
            <a:r>
              <a:rPr lang="cs-CZ" sz="2000" dirty="0"/>
              <a:t>.</a:t>
            </a:r>
          </a:p>
          <a:p>
            <a:pPr marL="257175" indent="-257175" algn="just">
              <a:buAutoNum type="arabicPeriod"/>
            </a:pPr>
            <a:endParaRPr lang="cs-CZ" sz="800" dirty="0"/>
          </a:p>
          <a:p>
            <a:pPr marL="257175" indent="-257175" algn="just">
              <a:buAutoNum type="arabicPeriod"/>
            </a:pPr>
            <a:r>
              <a:rPr lang="cs-CZ" sz="2000" dirty="0"/>
              <a:t>Nuklidy se Z &gt; 83 mají tendenci k rozkladu s </a:t>
            </a:r>
            <a:r>
              <a:rPr lang="cs-CZ" sz="2000" u="sng" dirty="0"/>
              <a:t>emisí </a:t>
            </a:r>
            <a:r>
              <a:rPr lang="el-GR" sz="2000" u="sng" dirty="0"/>
              <a:t>α</a:t>
            </a:r>
            <a:r>
              <a:rPr lang="cs-CZ" sz="2000" u="sng" dirty="0"/>
              <a:t> záření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773C391-0FE3-4024-8BED-BAFED441F0AF}"/>
              </a:ext>
            </a:extLst>
          </p:cNvPr>
          <p:cNvSpPr/>
          <p:nvPr/>
        </p:nvSpPr>
        <p:spPr>
          <a:xfrm>
            <a:off x="133739" y="179095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Predikce</a:t>
            </a:r>
            <a:r>
              <a:rPr lang="en-US" sz="2400" b="1" dirty="0"/>
              <a:t> </a:t>
            </a:r>
            <a:r>
              <a:rPr lang="cs-CZ" sz="2400" b="1" dirty="0"/>
              <a:t>typu rozpadu nestabilních nuklidů </a:t>
            </a:r>
            <a:endParaRPr lang="en-US" sz="24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45F5199-E5A1-48D7-8BAB-E7A11F5B3E0F}"/>
              </a:ext>
            </a:extLst>
          </p:cNvPr>
          <p:cNvSpPr/>
          <p:nvPr/>
        </p:nvSpPr>
        <p:spPr>
          <a:xfrm>
            <a:off x="303245" y="3760389"/>
            <a:ext cx="8534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Výjimky</a:t>
            </a:r>
            <a:r>
              <a:rPr lang="cs-CZ" sz="2000" dirty="0"/>
              <a:t>:  </a:t>
            </a:r>
            <a:r>
              <a:rPr lang="en-US" sz="2000" baseline="30000" dirty="0"/>
              <a:t>233</a:t>
            </a:r>
            <a:r>
              <a:rPr lang="cs-CZ" sz="2000" dirty="0" err="1"/>
              <a:t>Th</a:t>
            </a:r>
            <a:r>
              <a:rPr lang="cs-CZ" sz="2000" dirty="0"/>
              <a:t> může podléhat alfa rozpadu</a:t>
            </a:r>
            <a:r>
              <a:rPr lang="en-US" sz="2000" dirty="0"/>
              <a:t>, </a:t>
            </a:r>
            <a:r>
              <a:rPr lang="cs-CZ" sz="2000" dirty="0"/>
              <a:t>ale zpravidla podléhá </a:t>
            </a:r>
            <a:r>
              <a:rPr lang="en-US" sz="2000" dirty="0"/>
              <a:t>beta </a:t>
            </a:r>
            <a:r>
              <a:rPr lang="cs-CZ" sz="2000" dirty="0"/>
              <a:t>rozkladu</a:t>
            </a:r>
            <a:r>
              <a:rPr lang="en-US" sz="2000" dirty="0"/>
              <a:t>.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E6AF7FB-907C-409D-8DE1-E209DE7A4C8D}"/>
              </a:ext>
            </a:extLst>
          </p:cNvPr>
          <p:cNvSpPr txBox="1"/>
          <p:nvPr/>
        </p:nvSpPr>
        <p:spPr>
          <a:xfrm>
            <a:off x="3886200" y="4256305"/>
            <a:ext cx="5129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Campbell, M. L. : </a:t>
            </a:r>
            <a:r>
              <a:rPr lang="cs-CZ" sz="1400" i="1" dirty="0" err="1"/>
              <a:t>Journal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Chemical</a:t>
            </a:r>
            <a:r>
              <a:rPr lang="cs-CZ" sz="1400" i="1" dirty="0"/>
              <a:t> </a:t>
            </a:r>
            <a:r>
              <a:rPr lang="cs-CZ" sz="1400" i="1" dirty="0" err="1"/>
              <a:t>Education</a:t>
            </a:r>
            <a:r>
              <a:rPr lang="cs-CZ" sz="1400" i="1" dirty="0"/>
              <a:t> </a:t>
            </a:r>
            <a:r>
              <a:rPr lang="cs-CZ" sz="1400" dirty="0"/>
              <a:t>72, 1995, 892-893</a:t>
            </a:r>
            <a:endParaRPr lang="en-US" sz="14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630CCC-D987-9573-D3FE-230A076F1CE9}"/>
              </a:ext>
            </a:extLst>
          </p:cNvPr>
          <p:cNvSpPr txBox="1"/>
          <p:nvPr/>
        </p:nvSpPr>
        <p:spPr>
          <a:xfrm>
            <a:off x="303245" y="4724400"/>
            <a:ext cx="85343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P</a:t>
            </a:r>
            <a:r>
              <a:rPr lang="cs-CZ" sz="1800" b="1" dirty="0" err="1"/>
              <a:t>říklad</a:t>
            </a:r>
            <a:r>
              <a:rPr lang="cs-CZ" sz="1800" b="1" dirty="0"/>
              <a:t>:</a:t>
            </a:r>
            <a:endParaRPr lang="cs-CZ" sz="1800" dirty="0"/>
          </a:p>
          <a:p>
            <a:endParaRPr lang="cs-CZ" sz="800" dirty="0"/>
          </a:p>
          <a:p>
            <a:r>
              <a:rPr lang="en-US" sz="2000" baseline="30000" dirty="0"/>
              <a:t>	</a:t>
            </a:r>
            <a:r>
              <a:rPr lang="cs-CZ" baseline="30000" dirty="0" err="1"/>
              <a:t>60</a:t>
            </a:r>
            <a:r>
              <a:rPr lang="cs-CZ" baseline="-25000" dirty="0" err="1"/>
              <a:t>27</a:t>
            </a:r>
            <a:r>
              <a:rPr lang="cs-CZ" dirty="0" err="1"/>
              <a:t>Co</a:t>
            </a:r>
            <a:r>
              <a:rPr lang="cs-CZ" dirty="0"/>
              <a:t>:	 </a:t>
            </a:r>
            <a:r>
              <a:rPr lang="cs-CZ" dirty="0" err="1"/>
              <a:t>Ar</a:t>
            </a:r>
            <a:r>
              <a:rPr lang="cs-CZ" baseline="-25000" dirty="0" err="1"/>
              <a:t>Co</a:t>
            </a:r>
            <a:r>
              <a:rPr lang="cs-CZ" dirty="0"/>
              <a:t> = 58,94 ≈ 59  </a:t>
            </a:r>
            <a:r>
              <a:rPr lang="en-US" dirty="0"/>
              <a:t>&lt; A = 60		→   </a:t>
            </a:r>
            <a:r>
              <a:rPr lang="en-US" dirty="0" err="1"/>
              <a:t>emise</a:t>
            </a:r>
            <a:r>
              <a:rPr lang="en-US" dirty="0"/>
              <a:t> </a:t>
            </a:r>
            <a:r>
              <a:rPr lang="el-GR" dirty="0"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	</a:t>
            </a:r>
            <a:r>
              <a:rPr lang="en-US" baseline="30000" dirty="0"/>
              <a:t>135</a:t>
            </a:r>
            <a:r>
              <a:rPr lang="en-US" baseline="-25000" dirty="0"/>
              <a:t>55</a:t>
            </a:r>
            <a:r>
              <a:rPr lang="cs-CZ" dirty="0"/>
              <a:t>C</a:t>
            </a:r>
            <a:r>
              <a:rPr lang="en-US" dirty="0"/>
              <a:t>s</a:t>
            </a:r>
            <a:r>
              <a:rPr lang="cs-CZ" dirty="0"/>
              <a:t>:	 </a:t>
            </a:r>
            <a:r>
              <a:rPr lang="cs-CZ" dirty="0" err="1"/>
              <a:t>Ar</a:t>
            </a:r>
            <a:r>
              <a:rPr lang="cs-CZ" baseline="-25000" dirty="0" err="1"/>
              <a:t>C</a:t>
            </a:r>
            <a:r>
              <a:rPr lang="en-US" baseline="-25000" dirty="0"/>
              <a:t>s</a:t>
            </a:r>
            <a:r>
              <a:rPr lang="cs-CZ" dirty="0"/>
              <a:t> = </a:t>
            </a:r>
            <a:r>
              <a:rPr lang="en-US" dirty="0"/>
              <a:t>132</a:t>
            </a:r>
            <a:r>
              <a:rPr lang="cs-CZ" dirty="0"/>
              <a:t>,9</a:t>
            </a:r>
            <a:r>
              <a:rPr lang="en-US" dirty="0"/>
              <a:t>1</a:t>
            </a:r>
            <a:r>
              <a:rPr lang="cs-CZ" dirty="0"/>
              <a:t> ≈ </a:t>
            </a:r>
            <a:r>
              <a:rPr lang="en-US" dirty="0"/>
              <a:t>133</a:t>
            </a:r>
            <a:r>
              <a:rPr lang="cs-CZ" dirty="0"/>
              <a:t>  </a:t>
            </a:r>
            <a:r>
              <a:rPr lang="en-US" dirty="0"/>
              <a:t>&lt; A = 135	→   </a:t>
            </a:r>
            <a:r>
              <a:rPr lang="en-US" dirty="0" err="1"/>
              <a:t>emise</a:t>
            </a:r>
            <a:r>
              <a:rPr lang="en-US" dirty="0"/>
              <a:t> </a:t>
            </a:r>
            <a:r>
              <a:rPr lang="el-GR" dirty="0"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aseline="30000" dirty="0"/>
              <a:t>	10</a:t>
            </a:r>
            <a:r>
              <a:rPr lang="en-US" baseline="-25000" dirty="0"/>
              <a:t>6</a:t>
            </a:r>
            <a:r>
              <a:rPr lang="cs-CZ" dirty="0"/>
              <a:t>C:	 </a:t>
            </a:r>
            <a:r>
              <a:rPr lang="cs-CZ" dirty="0" err="1"/>
              <a:t>Ar</a:t>
            </a:r>
            <a:r>
              <a:rPr lang="cs-CZ" baseline="-25000" dirty="0" err="1"/>
              <a:t>C</a:t>
            </a:r>
            <a:r>
              <a:rPr lang="cs-CZ" dirty="0"/>
              <a:t> = </a:t>
            </a:r>
            <a:r>
              <a:rPr lang="en-US" dirty="0"/>
              <a:t>12</a:t>
            </a:r>
            <a:r>
              <a:rPr lang="cs-CZ" dirty="0"/>
              <a:t>,</a:t>
            </a:r>
            <a:r>
              <a:rPr lang="en-US" dirty="0"/>
              <a:t>01</a:t>
            </a:r>
            <a:r>
              <a:rPr lang="cs-CZ" dirty="0"/>
              <a:t> ≈ </a:t>
            </a:r>
            <a:r>
              <a:rPr lang="en-US" dirty="0"/>
              <a:t>12</a:t>
            </a:r>
            <a:r>
              <a:rPr lang="cs-CZ" dirty="0"/>
              <a:t>  </a:t>
            </a:r>
            <a:r>
              <a:rPr lang="en-US" dirty="0"/>
              <a:t>&gt; A = 10		→   </a:t>
            </a:r>
            <a:r>
              <a:rPr lang="en-US" dirty="0" err="1"/>
              <a:t>emise</a:t>
            </a:r>
            <a:r>
              <a:rPr lang="en-US" dirty="0"/>
              <a:t> </a:t>
            </a:r>
            <a:r>
              <a:rPr lang="el-GR" dirty="0"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/>
              <a:t>  </a:t>
            </a:r>
            <a:r>
              <a:rPr lang="cs-CZ" dirty="0"/>
              <a:t> </a:t>
            </a:r>
            <a:r>
              <a:rPr lang="en-US" dirty="0"/>
              <a:t> 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156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0025" y="1447800"/>
            <a:ext cx="480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cs typeface="Arial" panose="020B0604020202020204" pitchFamily="34" charset="0"/>
              </a:rPr>
              <a:t>Stabilita atomových jader závisí na </a:t>
            </a:r>
            <a:r>
              <a:rPr lang="cs-CZ" sz="2000" u="sng" dirty="0">
                <a:cs typeface="Arial" panose="020B0604020202020204" pitchFamily="34" charset="0"/>
              </a:rPr>
              <a:t>poměru hodnot neutronového (N = A - Z) a protonového čísla (Z)</a:t>
            </a:r>
            <a:r>
              <a:rPr lang="cs-CZ" sz="20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28625" y="419088"/>
            <a:ext cx="4572000" cy="639762"/>
          </a:xfrm>
        </p:spPr>
        <p:txBody>
          <a:bodyPr>
            <a:noAutofit/>
          </a:bodyPr>
          <a:lstStyle/>
          <a:p>
            <a:r>
              <a:rPr lang="cs-CZ" sz="2400" b="1" dirty="0">
                <a:cs typeface="Arial" panose="020B0604020202020204" pitchFamily="34" charset="0"/>
              </a:rPr>
              <a:t>Poměr hodnot neutronového a protonového čísla</a:t>
            </a:r>
            <a:endParaRPr lang="cs-CZ" sz="2400" b="1" dirty="0"/>
          </a:p>
        </p:txBody>
      </p:sp>
      <p:pic>
        <p:nvPicPr>
          <p:cNvPr id="9" name="Obrázek 8" descr="Obsah obrázku text, mapa&#10;&#10;Popis byl vytvořen automaticky">
            <a:extLst>
              <a:ext uri="{FF2B5EF4-FFF2-40B4-BE49-F238E27FC236}">
                <a16:creationId xmlns:a16="http://schemas.microsoft.com/office/drawing/2014/main" id="{21AD2A48-D5C3-4A18-935E-F56A0F521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"/>
            <a:ext cx="3746568" cy="5579002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4E26CDCF-CE14-4E93-AB09-F5E3B2B397E9}"/>
              </a:ext>
            </a:extLst>
          </p:cNvPr>
          <p:cNvSpPr/>
          <p:nvPr/>
        </p:nvSpPr>
        <p:spPr>
          <a:xfrm>
            <a:off x="276225" y="2730415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&lt; 20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jsou lehké,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 (N)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b="1" dirty="0">
                <a:solidFill>
                  <a:srgbClr val="333333"/>
                </a:solidFill>
              </a:rPr>
              <a:t>1:1 </a:t>
            </a:r>
            <a:r>
              <a:rPr lang="en-US" sz="2000" dirty="0">
                <a:solidFill>
                  <a:srgbClr val="333333"/>
                </a:solidFill>
              </a:rPr>
              <a:t>a prefer</a:t>
            </a:r>
            <a:r>
              <a:rPr lang="cs-CZ" sz="2000" dirty="0">
                <a:solidFill>
                  <a:srgbClr val="333333"/>
                </a:solidFill>
              </a:rPr>
              <a:t>ují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stejný počet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a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cs-CZ" sz="2000" dirty="0">
              <a:solidFill>
                <a:srgbClr val="333333"/>
              </a:solidFill>
            </a:endParaRPr>
          </a:p>
          <a:p>
            <a:pPr algn="just"/>
            <a:endParaRPr lang="cs-CZ" sz="2000" dirty="0">
              <a:solidFill>
                <a:srgbClr val="333333"/>
              </a:solidFill>
            </a:endParaRPr>
          </a:p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</a:t>
            </a:r>
            <a:r>
              <a:rPr lang="cs-CZ" sz="2000" b="1" dirty="0">
                <a:solidFill>
                  <a:srgbClr val="333333"/>
                </a:solidFill>
              </a:rPr>
              <a:t>= </a:t>
            </a:r>
            <a:r>
              <a:rPr lang="en-US" sz="2000" b="1" dirty="0"/>
              <a:t>20 </a:t>
            </a:r>
            <a:r>
              <a:rPr lang="cs-CZ" sz="2000" b="1" dirty="0"/>
              <a:t>-</a:t>
            </a:r>
            <a:r>
              <a:rPr lang="en-US" sz="2000" b="1" dirty="0"/>
              <a:t> 83</a:t>
            </a:r>
            <a:r>
              <a:rPr lang="en-US" sz="2000" dirty="0"/>
              <a:t> </a:t>
            </a:r>
            <a:r>
              <a:rPr lang="cs-CZ" sz="2000" dirty="0"/>
              <a:t>jsou těžké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(N)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 cca  </a:t>
            </a:r>
            <a:r>
              <a:rPr lang="en-US" sz="2000" b="1" dirty="0"/>
              <a:t>1.5:1,</a:t>
            </a:r>
            <a:r>
              <a:rPr lang="en-US" sz="2000" dirty="0"/>
              <a:t> </a:t>
            </a:r>
            <a:r>
              <a:rPr lang="cs-CZ" sz="2000" dirty="0"/>
              <a:t>v důsledku</a:t>
            </a:r>
            <a:r>
              <a:rPr lang="en-US" sz="2000" dirty="0"/>
              <a:t> </a:t>
            </a:r>
            <a:r>
              <a:rPr lang="en-US" sz="2000" dirty="0" err="1"/>
              <a:t>repul</a:t>
            </a:r>
            <a:r>
              <a:rPr lang="cs-CZ" sz="2000" dirty="0" err="1"/>
              <a:t>zí</a:t>
            </a:r>
            <a:r>
              <a:rPr lang="en-US" sz="2000" dirty="0"/>
              <a:t>v</a:t>
            </a:r>
            <a:r>
              <a:rPr lang="cs-CZ" sz="2000" dirty="0" err="1"/>
              <a:t>ních</a:t>
            </a:r>
            <a:r>
              <a:rPr lang="cs-CZ" sz="2000" dirty="0"/>
              <a:t> sil mezi </a:t>
            </a:r>
            <a:r>
              <a:rPr lang="en-US" sz="2000" dirty="0"/>
              <a:t>proton</a:t>
            </a:r>
            <a:r>
              <a:rPr lang="cs-CZ" sz="2000" dirty="0"/>
              <a:t>y</a:t>
            </a:r>
            <a:r>
              <a:rPr lang="en-US" sz="2000" dirty="0"/>
              <a:t>: </a:t>
            </a:r>
            <a:r>
              <a:rPr lang="cs-CZ" sz="2000" dirty="0"/>
              <a:t>čím silnější jsou repulzívní síly</a:t>
            </a:r>
            <a:r>
              <a:rPr lang="en-US" sz="2000" dirty="0"/>
              <a:t>, t</a:t>
            </a:r>
            <a:r>
              <a:rPr lang="cs-CZ" sz="2000" dirty="0" err="1"/>
              <a:t>ím</a:t>
            </a:r>
            <a:r>
              <a:rPr lang="cs-CZ" sz="2000" dirty="0"/>
              <a:t> více </a:t>
            </a:r>
            <a:r>
              <a:rPr lang="en-US" sz="2000" dirty="0"/>
              <a:t>neutron</a:t>
            </a:r>
            <a:r>
              <a:rPr lang="cs-CZ" sz="2000" dirty="0"/>
              <a:t>ů</a:t>
            </a:r>
            <a:r>
              <a:rPr lang="en-US" sz="2000" dirty="0"/>
              <a:t> </a:t>
            </a:r>
            <a:r>
              <a:rPr lang="cs-CZ" sz="2000" dirty="0"/>
              <a:t>je potřeba ke </a:t>
            </a:r>
            <a:r>
              <a:rPr lang="en-US" sz="2000" dirty="0" err="1"/>
              <a:t>stabiliz</a:t>
            </a:r>
            <a:r>
              <a:rPr lang="cs-CZ" sz="2000" dirty="0" err="1"/>
              <a:t>aci</a:t>
            </a:r>
            <a:r>
              <a:rPr lang="cs-CZ" sz="2000" dirty="0"/>
              <a:t> jader.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54765D3-37D8-4ADD-AEF5-ABCAF1A18AAB}"/>
              </a:ext>
            </a:extLst>
          </p:cNvPr>
          <p:cNvSpPr/>
          <p:nvPr/>
        </p:nvSpPr>
        <p:spPr>
          <a:xfrm>
            <a:off x="152400" y="60198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Výjimky</a:t>
            </a:r>
            <a:r>
              <a:rPr lang="cs-CZ" sz="2000" dirty="0"/>
              <a:t>:  Několik </a:t>
            </a:r>
            <a:r>
              <a:rPr lang="en-US" sz="2000" dirty="0" err="1"/>
              <a:t>radioa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 err="1"/>
              <a:t>ních</a:t>
            </a:r>
            <a:r>
              <a:rPr lang="en-US" sz="2000" dirty="0"/>
              <a:t> nu</a:t>
            </a:r>
            <a:r>
              <a:rPr lang="cs-CZ" sz="2000" dirty="0"/>
              <a:t>k</a:t>
            </a:r>
            <a:r>
              <a:rPr lang="en-US" sz="2000" dirty="0"/>
              <a:t>li</a:t>
            </a:r>
            <a:r>
              <a:rPr lang="cs-CZ" sz="2000" dirty="0" err="1"/>
              <a:t>dů</a:t>
            </a:r>
            <a:r>
              <a:rPr lang="cs-CZ" sz="2000" dirty="0"/>
              <a:t> leží uvnitř pásu stability:</a:t>
            </a:r>
            <a:r>
              <a:rPr lang="en-US" sz="2000" dirty="0"/>
              <a:t> </a:t>
            </a:r>
            <a:r>
              <a:rPr lang="cs-CZ" sz="2000" dirty="0"/>
              <a:t>např.</a:t>
            </a:r>
            <a:r>
              <a:rPr lang="en-US" sz="2000" dirty="0"/>
              <a:t> </a:t>
            </a:r>
            <a:r>
              <a:rPr lang="en-US" sz="2000" baseline="30000" dirty="0"/>
              <a:t>146</a:t>
            </a:r>
            <a:r>
              <a:rPr lang="en-US" sz="2000" dirty="0"/>
              <a:t>Nd a </a:t>
            </a:r>
            <a:r>
              <a:rPr lang="en-US" sz="2000" baseline="30000" dirty="0"/>
              <a:t>148</a:t>
            </a:r>
            <a:r>
              <a:rPr lang="en-US" sz="2000" dirty="0"/>
              <a:t>Nd </a:t>
            </a:r>
            <a:r>
              <a:rPr lang="cs-CZ" sz="2000" dirty="0"/>
              <a:t>jsou</a:t>
            </a:r>
            <a:r>
              <a:rPr lang="en-US" sz="2000" dirty="0"/>
              <a:t> stab</a:t>
            </a:r>
            <a:r>
              <a:rPr lang="cs-CZ" sz="2000" dirty="0"/>
              <a:t>i</a:t>
            </a:r>
            <a:r>
              <a:rPr lang="en-US" sz="2000" dirty="0"/>
              <a:t>l</a:t>
            </a:r>
            <a:r>
              <a:rPr lang="cs-CZ" sz="2000" dirty="0"/>
              <a:t>ní, ale </a:t>
            </a:r>
            <a:r>
              <a:rPr lang="en-US" sz="2000" baseline="30000" dirty="0"/>
              <a:t>147</a:t>
            </a:r>
            <a:r>
              <a:rPr lang="en-US" sz="2000" dirty="0"/>
              <a:t>Nd</a:t>
            </a:r>
            <a:r>
              <a:rPr lang="cs-CZ" sz="2000" dirty="0"/>
              <a:t> ležící mezi nimi je r</a:t>
            </a:r>
            <a:r>
              <a:rPr lang="en-US" sz="2000" dirty="0" err="1"/>
              <a:t>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/>
              <a:t>ní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61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9BF8E-9E79-16D0-F940-601F2BA3B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37D1F-9AF6-400D-41D9-FEE38DBE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63975"/>
            <a:ext cx="3505200" cy="401241"/>
          </a:xfrm>
        </p:spPr>
        <p:txBody>
          <a:bodyPr>
            <a:noAutofit/>
          </a:bodyPr>
          <a:lstStyle/>
          <a:p>
            <a:r>
              <a:rPr lang="cs-CZ" sz="2800" b="1" dirty="0"/>
              <a:t>Pravidla posunu</a:t>
            </a:r>
            <a:endParaRPr lang="en-US" sz="2800" b="1" dirty="0"/>
          </a:p>
        </p:txBody>
      </p:sp>
      <p:pic>
        <p:nvPicPr>
          <p:cNvPr id="5" name="Obrázek 4" descr="Obsah obrázku text, hodiny&#10;&#10;Popis byl vytvořen automaticky">
            <a:extLst>
              <a:ext uri="{FF2B5EF4-FFF2-40B4-BE49-F238E27FC236}">
                <a16:creationId xmlns:a16="http://schemas.microsoft.com/office/drawing/2014/main" id="{36D0B98B-B2AD-54FE-8E54-D87F447ADA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762897"/>
            <a:ext cx="1981200" cy="201256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EAA94A7-8187-C1DC-A736-C48622231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038600"/>
            <a:ext cx="2725841" cy="2750509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7588680-1FD0-9E9A-7720-F611BFEA2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698" y="1954903"/>
            <a:ext cx="4495800" cy="29481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3CE48B4F-42C8-5184-E17C-0CC84C141487}"/>
              </a:ext>
            </a:extLst>
          </p:cNvPr>
          <p:cNvSpPr/>
          <p:nvPr/>
        </p:nvSpPr>
        <p:spPr>
          <a:xfrm>
            <a:off x="210997" y="769796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333333"/>
                </a:solidFill>
              </a:rPr>
              <a:t>S</a:t>
            </a:r>
            <a:r>
              <a:rPr lang="en-US" sz="2000" dirty="0" err="1">
                <a:solidFill>
                  <a:srgbClr val="333333"/>
                </a:solidFill>
              </a:rPr>
              <a:t>oučet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levé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popisující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libovolný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jaderný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děj</a:t>
            </a:r>
            <a:r>
              <a:rPr lang="en-US" sz="2000" dirty="0">
                <a:solidFill>
                  <a:srgbClr val="333333"/>
                </a:solidFill>
              </a:rPr>
              <a:t> se </a:t>
            </a:r>
            <a:r>
              <a:rPr lang="en-US" sz="2000" dirty="0" err="1">
                <a:solidFill>
                  <a:srgbClr val="333333"/>
                </a:solidFill>
              </a:rPr>
              <a:t>musí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rovnat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součtu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pravé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této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. </a:t>
            </a:r>
            <a:r>
              <a:rPr lang="en-US" sz="2000" dirty="0" err="1">
                <a:solidFill>
                  <a:srgbClr val="333333"/>
                </a:solidFill>
              </a:rPr>
              <a:t>Totéž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platí</a:t>
            </a:r>
            <a:r>
              <a:rPr lang="en-US" sz="2000" dirty="0">
                <a:solidFill>
                  <a:srgbClr val="333333"/>
                </a:solidFill>
              </a:rPr>
              <a:t> pro </a:t>
            </a:r>
            <a:r>
              <a:rPr lang="en-US" sz="2000" dirty="0" err="1">
                <a:solidFill>
                  <a:srgbClr val="333333"/>
                </a:solidFill>
              </a:rPr>
              <a:t>čísla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nukleonová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en-US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5F3F431-D772-3B17-F211-54027C1558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820" y="5107128"/>
            <a:ext cx="4659557" cy="15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0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5E43ACF-13BD-4697-86BE-1511EC88D533}"/>
              </a:ext>
            </a:extLst>
          </p:cNvPr>
          <p:cNvSpPr/>
          <p:nvPr/>
        </p:nvSpPr>
        <p:spPr>
          <a:xfrm>
            <a:off x="228600" y="228600"/>
            <a:ext cx="866718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000000"/>
                </a:solidFill>
              </a:rPr>
              <a:t>P</a:t>
            </a:r>
            <a:r>
              <a:rPr lang="cs-CZ" sz="2000" b="1" dirty="0">
                <a:solidFill>
                  <a:srgbClr val="000000"/>
                </a:solidFill>
              </a:rPr>
              <a:t>ří</a:t>
            </a:r>
            <a:r>
              <a:rPr lang="en-US" sz="2000" b="1" dirty="0" err="1">
                <a:solidFill>
                  <a:srgbClr val="000000"/>
                </a:solidFill>
              </a:rPr>
              <a:t>klad</a:t>
            </a:r>
            <a:r>
              <a:rPr lang="en-US" sz="2000" b="1" dirty="0">
                <a:solidFill>
                  <a:srgbClr val="000000"/>
                </a:solidFill>
              </a:rPr>
              <a:t>:     </a:t>
            </a:r>
            <a:r>
              <a:rPr lang="cs-CZ" sz="2000" dirty="0">
                <a:solidFill>
                  <a:srgbClr val="000000"/>
                </a:solidFill>
              </a:rPr>
              <a:t>Určete způsob rozkladu nuklidů </a:t>
            </a:r>
            <a:r>
              <a:rPr lang="cs-CZ" sz="2000" baseline="30000" dirty="0">
                <a:solidFill>
                  <a:srgbClr val="000000"/>
                </a:solidFill>
              </a:rPr>
              <a:t>14</a:t>
            </a:r>
            <a:r>
              <a:rPr lang="cs-CZ" sz="2000" dirty="0">
                <a:solidFill>
                  <a:srgbClr val="000000"/>
                </a:solidFill>
              </a:rPr>
              <a:t>C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a</a:t>
            </a:r>
            <a:r>
              <a:rPr lang="cs-CZ" sz="2000" b="1" dirty="0">
                <a:solidFill>
                  <a:srgbClr val="000000"/>
                </a:solidFill>
              </a:rPr>
              <a:t> </a:t>
            </a:r>
            <a:r>
              <a:rPr lang="en-US" sz="2000" baseline="30000" dirty="0">
                <a:solidFill>
                  <a:srgbClr val="000000"/>
                </a:solidFill>
              </a:rPr>
              <a:t>118</a:t>
            </a:r>
            <a:r>
              <a:rPr lang="cs-CZ" sz="2000" dirty="0" err="1">
                <a:solidFill>
                  <a:srgbClr val="000000"/>
                </a:solidFill>
              </a:rPr>
              <a:t>Xe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</a:p>
          <a:p>
            <a:pPr algn="just"/>
            <a:endParaRPr lang="cs-CZ" dirty="0">
              <a:solidFill>
                <a:srgbClr val="000000"/>
              </a:solidFill>
            </a:endParaRPr>
          </a:p>
          <a:p>
            <a:pPr algn="just"/>
            <a:r>
              <a:rPr lang="cs-CZ" sz="2000" b="1" dirty="0">
                <a:solidFill>
                  <a:srgbClr val="000000"/>
                </a:solidFill>
              </a:rPr>
              <a:t>Řešení</a:t>
            </a:r>
            <a:endParaRPr lang="en-US" sz="2000" b="1" dirty="0">
              <a:solidFill>
                <a:srgbClr val="000000"/>
              </a:solidFill>
            </a:endParaRPr>
          </a:p>
          <a:p>
            <a:pPr algn="just"/>
            <a:endParaRPr lang="en-US" sz="800" b="1" dirty="0">
              <a:solidFill>
                <a:srgbClr val="000000"/>
              </a:solidFill>
            </a:endParaRPr>
          </a:p>
          <a:p>
            <a:pPr algn="just"/>
            <a:r>
              <a:rPr lang="en-US" i="1" dirty="0"/>
              <a:t>    </a:t>
            </a:r>
            <a:r>
              <a:rPr lang="cs-CZ" sz="2000" i="1" dirty="0"/>
              <a:t>Uhlík</a:t>
            </a:r>
            <a:r>
              <a:rPr lang="cs-CZ" sz="2000" dirty="0"/>
              <a:t> (Ar = 12,01) má</a:t>
            </a:r>
            <a:r>
              <a:rPr lang="en-US" sz="2000" dirty="0"/>
              <a:t> atom</a:t>
            </a:r>
            <a:r>
              <a:rPr lang="cs-CZ" sz="2000" dirty="0" err="1"/>
              <a:t>ové</a:t>
            </a:r>
            <a:r>
              <a:rPr lang="cs-CZ" sz="2000" dirty="0"/>
              <a:t> číslo Z =</a:t>
            </a:r>
            <a:r>
              <a:rPr lang="en-US" sz="2000" dirty="0"/>
              <a:t> 6. </a:t>
            </a:r>
            <a:r>
              <a:rPr lang="cs-CZ" sz="2000" dirty="0"/>
              <a:t>Nuklid</a:t>
            </a:r>
            <a:r>
              <a:rPr lang="en-US" sz="2000" dirty="0"/>
              <a:t> </a:t>
            </a:r>
            <a:r>
              <a:rPr lang="cs-CZ" sz="2000" baseline="30000" dirty="0">
                <a:solidFill>
                  <a:srgbClr val="000000"/>
                </a:solidFill>
              </a:rPr>
              <a:t>14</a:t>
            </a:r>
            <a:r>
              <a:rPr lang="cs-CZ" sz="2000" dirty="0">
                <a:solidFill>
                  <a:srgbClr val="000000"/>
                </a:solidFill>
              </a:rPr>
              <a:t>C</a:t>
            </a:r>
            <a:r>
              <a:rPr lang="en-US" sz="2000" dirty="0"/>
              <a:t> </a:t>
            </a:r>
            <a:r>
              <a:rPr lang="cs-CZ" sz="2000" dirty="0"/>
              <a:t>má</a:t>
            </a:r>
            <a:r>
              <a:rPr lang="en-US" sz="2000" dirty="0"/>
              <a:t> 6 proton</a:t>
            </a:r>
            <a:r>
              <a:rPr lang="cs-CZ" sz="2000" dirty="0"/>
              <a:t>ů</a:t>
            </a:r>
            <a:r>
              <a:rPr lang="en-US" sz="2000" dirty="0"/>
              <a:t> a </a:t>
            </a:r>
            <a:r>
              <a:rPr lang="cs-CZ" sz="2000" dirty="0"/>
              <a:t>N = </a:t>
            </a:r>
            <a:r>
              <a:rPr lang="en-US" sz="2000" dirty="0"/>
              <a:t>14 - 6 = 8 neutron</a:t>
            </a:r>
            <a:r>
              <a:rPr lang="cs-CZ" sz="2000" dirty="0"/>
              <a:t>ů</a:t>
            </a:r>
            <a:r>
              <a:rPr lang="en-US" sz="2000" dirty="0"/>
              <a:t>, </a:t>
            </a:r>
            <a:r>
              <a:rPr lang="cs-CZ" sz="2000" dirty="0"/>
              <a:t>poměr N/Z = </a:t>
            </a:r>
            <a:r>
              <a:rPr lang="en-US" sz="2000" dirty="0"/>
              <a:t>1.3 </a:t>
            </a:r>
            <a:r>
              <a:rPr lang="cs-CZ" sz="2000" dirty="0"/>
              <a:t>U prvků s nízkými hodnotami Z mají stabilní jádra zhruba stejný počet neutronů a protonů (N/Z = 1), což odpovídá oblasti pásu stability</a:t>
            </a:r>
            <a:r>
              <a:rPr lang="en-US" sz="2000" dirty="0"/>
              <a:t>. </a:t>
            </a:r>
            <a:r>
              <a:rPr lang="cs-CZ" sz="2000" dirty="0"/>
              <a:t>Protože </a:t>
            </a:r>
            <a:r>
              <a:rPr lang="cs-CZ" sz="2000" baseline="30000" dirty="0">
                <a:solidFill>
                  <a:srgbClr val="000000"/>
                </a:solidFill>
              </a:rPr>
              <a:t>14</a:t>
            </a:r>
            <a:r>
              <a:rPr lang="cs-CZ" sz="2000" dirty="0">
                <a:solidFill>
                  <a:srgbClr val="000000"/>
                </a:solidFill>
              </a:rPr>
              <a:t>C</a:t>
            </a:r>
            <a:r>
              <a:rPr lang="en-US" sz="2000" dirty="0"/>
              <a:t> </a:t>
            </a:r>
            <a:r>
              <a:rPr lang="cs-CZ" sz="2000" dirty="0"/>
              <a:t>má</a:t>
            </a:r>
            <a:r>
              <a:rPr lang="en-US" sz="2000" dirty="0"/>
              <a:t> </a:t>
            </a:r>
            <a:r>
              <a:rPr lang="cs-CZ" sz="2000" dirty="0"/>
              <a:t>hodnotu poměru N/Z = </a:t>
            </a:r>
            <a:r>
              <a:rPr lang="en-US" sz="2000" dirty="0"/>
              <a:t>1.3, </a:t>
            </a:r>
            <a:r>
              <a:rPr lang="cs-CZ" sz="2000" dirty="0"/>
              <a:t>nacházející se nad pásem stability, lze tudíž očekávat </a:t>
            </a:r>
            <a:r>
              <a:rPr lang="cs-CZ" sz="2000" u="sng" dirty="0"/>
              <a:t>emisi </a:t>
            </a:r>
            <a:r>
              <a:rPr lang="el-GR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cs-CZ" sz="2000" u="sng" dirty="0"/>
              <a:t> záření</a:t>
            </a:r>
            <a:r>
              <a:rPr lang="en-US" sz="2000" u="sng" dirty="0"/>
              <a:t> (</a:t>
            </a:r>
            <a:r>
              <a:rPr lang="en-US" sz="2000" u="sng" dirty="0" err="1"/>
              <a:t>elektronu</a:t>
            </a:r>
            <a:r>
              <a:rPr lang="en-US" sz="2000" u="sng" dirty="0"/>
              <a:t>)</a:t>
            </a:r>
            <a:r>
              <a:rPr lang="en-US" sz="2000" dirty="0"/>
              <a:t>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8398507-5F44-4B9D-A158-A5050A034DD1}"/>
              </a:ext>
            </a:extLst>
          </p:cNvPr>
          <p:cNvSpPr/>
          <p:nvPr/>
        </p:nvSpPr>
        <p:spPr>
          <a:xfrm>
            <a:off x="228600" y="4290500"/>
            <a:ext cx="86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 </a:t>
            </a:r>
            <a:r>
              <a:rPr lang="en-US" sz="2000" dirty="0"/>
              <a:t>   </a:t>
            </a:r>
            <a:r>
              <a:rPr lang="en-US" sz="2000" i="1" dirty="0"/>
              <a:t>Xenon</a:t>
            </a:r>
            <a:r>
              <a:rPr lang="en-US" sz="2000" dirty="0"/>
              <a:t> </a:t>
            </a:r>
            <a:r>
              <a:rPr lang="cs-CZ" sz="2000" dirty="0"/>
              <a:t>(Ar = 131,29) má</a:t>
            </a:r>
            <a:r>
              <a:rPr lang="en-US" sz="2000" dirty="0"/>
              <a:t> atom</a:t>
            </a:r>
            <a:r>
              <a:rPr lang="cs-CZ" sz="2000" dirty="0" err="1"/>
              <a:t>ové</a:t>
            </a:r>
            <a:r>
              <a:rPr lang="cs-CZ" sz="2000" dirty="0"/>
              <a:t> číslo Z =</a:t>
            </a:r>
            <a:r>
              <a:rPr lang="en-US" sz="2000" dirty="0"/>
              <a:t> 54. </a:t>
            </a:r>
            <a:r>
              <a:rPr lang="cs-CZ" sz="2000" dirty="0"/>
              <a:t>Nuklid</a:t>
            </a:r>
            <a:r>
              <a:rPr lang="en-US" sz="2000" dirty="0"/>
              <a:t> </a:t>
            </a:r>
            <a:r>
              <a:rPr lang="cs-CZ" sz="2000" baseline="30000" dirty="0">
                <a:solidFill>
                  <a:srgbClr val="000000"/>
                </a:solidFill>
              </a:rPr>
              <a:t>118</a:t>
            </a:r>
            <a:r>
              <a:rPr lang="cs-CZ" sz="2000" dirty="0">
                <a:solidFill>
                  <a:srgbClr val="000000"/>
                </a:solidFill>
              </a:rPr>
              <a:t>Xe</a:t>
            </a:r>
            <a:r>
              <a:rPr lang="en-US" sz="2000" dirty="0"/>
              <a:t> </a:t>
            </a:r>
            <a:r>
              <a:rPr lang="cs-CZ" sz="2000" dirty="0"/>
              <a:t>má</a:t>
            </a:r>
            <a:r>
              <a:rPr lang="en-US" sz="2000" dirty="0"/>
              <a:t> 54 proton</a:t>
            </a:r>
            <a:r>
              <a:rPr lang="cs-CZ" sz="2000" dirty="0"/>
              <a:t>ů</a:t>
            </a:r>
            <a:r>
              <a:rPr lang="en-US" sz="2000" dirty="0"/>
              <a:t> a </a:t>
            </a:r>
            <a:r>
              <a:rPr lang="cs-CZ" sz="2000" dirty="0"/>
              <a:t>N =</a:t>
            </a:r>
            <a:r>
              <a:rPr lang="en-US" sz="2000" dirty="0"/>
              <a:t> 118 - 54 = 64 neutron</a:t>
            </a:r>
            <a:r>
              <a:rPr lang="cs-CZ" sz="2000" dirty="0"/>
              <a:t>ů</a:t>
            </a:r>
            <a:r>
              <a:rPr lang="en-US" sz="2000" dirty="0"/>
              <a:t>, </a:t>
            </a:r>
            <a:r>
              <a:rPr lang="cs-CZ" sz="2000" dirty="0"/>
              <a:t>poměr N/Z =</a:t>
            </a:r>
            <a:r>
              <a:rPr lang="en-US" sz="2000" dirty="0"/>
              <a:t> 1.2 </a:t>
            </a:r>
            <a:r>
              <a:rPr lang="cs-CZ" sz="2000" dirty="0"/>
              <a:t>Stabilní jádra v</a:t>
            </a:r>
            <a:r>
              <a:rPr lang="en-US" sz="2000" dirty="0"/>
              <a:t> </a:t>
            </a:r>
            <a:r>
              <a:rPr lang="cs-CZ" sz="2000" dirty="0"/>
              <a:t>této oblasti pásu</a:t>
            </a:r>
            <a:r>
              <a:rPr lang="en-US" sz="2000" dirty="0"/>
              <a:t> stability </a:t>
            </a:r>
            <a:r>
              <a:rPr lang="cs-CZ" sz="2000" dirty="0"/>
              <a:t>mají vyšší hodnotu poměru N/Z (cca 1.5) než </a:t>
            </a:r>
            <a:r>
              <a:rPr lang="cs-CZ" sz="2000" baseline="30000" dirty="0">
                <a:solidFill>
                  <a:srgbClr val="000000"/>
                </a:solidFill>
              </a:rPr>
              <a:t>18</a:t>
            </a:r>
            <a:r>
              <a:rPr lang="cs-CZ" sz="2000" dirty="0">
                <a:solidFill>
                  <a:srgbClr val="000000"/>
                </a:solidFill>
              </a:rPr>
              <a:t>Xe</a:t>
            </a:r>
            <a:r>
              <a:rPr lang="en-US" sz="2000" dirty="0"/>
              <a:t>. </a:t>
            </a:r>
            <a:r>
              <a:rPr lang="cs-CZ" sz="2000" dirty="0"/>
              <a:t>Lze tudíž očekávat </a:t>
            </a:r>
            <a:r>
              <a:rPr lang="cs-CZ" sz="2000" u="sng" dirty="0"/>
              <a:t>emisi pozitronu nebo záchyt </a:t>
            </a:r>
            <a:r>
              <a:rPr lang="en-US" sz="2000" u="sng" dirty="0" err="1"/>
              <a:t>ele</a:t>
            </a:r>
            <a:r>
              <a:rPr lang="cs-CZ" sz="2000" u="sng" dirty="0"/>
              <a:t>k</a:t>
            </a:r>
            <a:r>
              <a:rPr lang="en-US" sz="2000" u="sng" dirty="0" err="1"/>
              <a:t>tron</a:t>
            </a:r>
            <a:r>
              <a:rPr lang="cs-CZ" sz="2000" u="sng" dirty="0"/>
              <a:t>u</a:t>
            </a:r>
            <a:r>
              <a:rPr lang="cs-CZ" sz="2000" dirty="0"/>
              <a:t>.</a:t>
            </a:r>
            <a:r>
              <a:rPr lang="en-US" sz="2000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D920D-0F57-4299-AFE1-553B7C504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776685"/>
            <a:ext cx="2667002" cy="47869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1125B73-0A0C-4279-8B45-E70F6BC4D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191" y="3024598"/>
            <a:ext cx="1905001" cy="43072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7815090-B929-52AC-DF07-4CFB51E65D0B}"/>
              </a:ext>
            </a:extLst>
          </p:cNvPr>
          <p:cNvSpPr txBox="1"/>
          <p:nvPr/>
        </p:nvSpPr>
        <p:spPr>
          <a:xfrm>
            <a:off x="381000" y="6260068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 err="1"/>
              <a:t>Ar</a:t>
            </a:r>
            <a:r>
              <a:rPr lang="cs-CZ" sz="1800" baseline="-25000" dirty="0" err="1"/>
              <a:t>Xe</a:t>
            </a:r>
            <a:r>
              <a:rPr lang="cs-CZ" sz="1800" dirty="0"/>
              <a:t> = 131 </a:t>
            </a:r>
            <a:r>
              <a:rPr lang="en-US" dirty="0"/>
              <a:t>&gt;  A =118  → </a:t>
            </a:r>
            <a:r>
              <a:rPr lang="cs-CZ" sz="1800" u="sng" dirty="0" err="1"/>
              <a:t>emis</a:t>
            </a:r>
            <a:r>
              <a:rPr lang="en-US" sz="1800" u="sng" dirty="0"/>
              <a:t>e</a:t>
            </a:r>
            <a:r>
              <a:rPr lang="cs-CZ" sz="1800" u="sng" dirty="0"/>
              <a:t> pozitronu nebo záchyt </a:t>
            </a:r>
            <a:r>
              <a:rPr lang="en-US" sz="1800" u="sng" dirty="0" err="1"/>
              <a:t>ele</a:t>
            </a:r>
            <a:r>
              <a:rPr lang="cs-CZ" sz="1800" u="sng" dirty="0"/>
              <a:t>k</a:t>
            </a:r>
            <a:r>
              <a:rPr lang="en-US" sz="1800" u="sng" dirty="0" err="1"/>
              <a:t>tron</a:t>
            </a:r>
            <a:r>
              <a:rPr lang="cs-CZ" sz="1800" u="sng" dirty="0"/>
              <a:t>u</a:t>
            </a:r>
            <a:r>
              <a:rPr lang="en-US" sz="1800" u="sng" dirty="0"/>
              <a:t> (</a:t>
            </a:r>
            <a:r>
              <a:rPr lang="el-GR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1800" u="sng" dirty="0"/>
              <a:t>)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EDA459-1136-A8FE-5AE4-D2527D4CEAAD}"/>
              </a:ext>
            </a:extLst>
          </p:cNvPr>
          <p:cNvSpPr txBox="1"/>
          <p:nvPr/>
        </p:nvSpPr>
        <p:spPr>
          <a:xfrm>
            <a:off x="228600" y="3487282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Ar</a:t>
            </a:r>
            <a:r>
              <a:rPr lang="en-US" sz="1800" baseline="-25000" dirty="0"/>
              <a:t>C</a:t>
            </a:r>
            <a:r>
              <a:rPr lang="cs-CZ" sz="1800" dirty="0"/>
              <a:t> = 1</a:t>
            </a:r>
            <a:r>
              <a:rPr lang="en-US" sz="1800" dirty="0"/>
              <a:t>2</a:t>
            </a:r>
            <a:r>
              <a:rPr lang="cs-CZ" sz="1800" dirty="0"/>
              <a:t> </a:t>
            </a:r>
            <a:r>
              <a:rPr lang="en-US" dirty="0"/>
              <a:t>&lt;  A =14  → </a:t>
            </a:r>
            <a:r>
              <a:rPr lang="cs-CZ" sz="1800" u="sng" dirty="0" err="1"/>
              <a:t>emis</a:t>
            </a:r>
            <a:r>
              <a:rPr lang="en-US" sz="1800" u="sng" dirty="0"/>
              <a:t>e</a:t>
            </a:r>
            <a:r>
              <a:rPr lang="cs-CZ" sz="1800" u="sng" dirty="0"/>
              <a:t> </a:t>
            </a:r>
            <a:r>
              <a:rPr lang="en-US" sz="1800" u="sng" dirty="0" err="1"/>
              <a:t>ele</a:t>
            </a:r>
            <a:r>
              <a:rPr lang="cs-CZ" sz="1800" u="sng" dirty="0"/>
              <a:t>k</a:t>
            </a:r>
            <a:r>
              <a:rPr lang="en-US" sz="1800" u="sng" dirty="0" err="1"/>
              <a:t>tron</a:t>
            </a:r>
            <a:r>
              <a:rPr lang="cs-CZ" sz="1800" u="sng" dirty="0"/>
              <a:t>u</a:t>
            </a:r>
            <a:r>
              <a:rPr lang="en-US" sz="1800" u="sng" dirty="0"/>
              <a:t> (</a:t>
            </a:r>
            <a:r>
              <a:rPr lang="el-GR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800" u="sng" dirty="0"/>
              <a:t>)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27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ECEB6FC-5EA8-4F4C-ABF2-196FB13B0F0F}"/>
              </a:ext>
            </a:extLst>
          </p:cNvPr>
          <p:cNvSpPr txBox="1"/>
          <p:nvPr/>
        </p:nvSpPr>
        <p:spPr>
          <a:xfrm>
            <a:off x="228600" y="228600"/>
            <a:ext cx="87344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210</a:t>
            </a:r>
            <a:r>
              <a:rPr lang="cs-CZ" sz="2000" baseline="-25000" dirty="0"/>
              <a:t>84</a:t>
            </a:r>
            <a:r>
              <a:rPr lang="cs-CZ" sz="2000" dirty="0"/>
              <a:t>Po se používá v radiační terapii. Jaký je způsob jeho stabilizace?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669EF2D-54C2-47A8-BF89-A0955B358015}"/>
              </a:ext>
            </a:extLst>
          </p:cNvPr>
          <p:cNvSpPr txBox="1"/>
          <p:nvPr/>
        </p:nvSpPr>
        <p:spPr>
          <a:xfrm>
            <a:off x="190500" y="1257333"/>
            <a:ext cx="8734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131</a:t>
            </a:r>
            <a:r>
              <a:rPr lang="cs-CZ" sz="2000" baseline="-25000" dirty="0"/>
              <a:t>53</a:t>
            </a:r>
            <a:r>
              <a:rPr lang="cs-CZ" sz="2000" dirty="0"/>
              <a:t>I se používá ke studiu metabolismu štítné žlázy. Jaký je způsob jeho stabilizace?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37B57CB-55CF-455E-8ED5-04CCB022F939}"/>
              </a:ext>
            </a:extLst>
          </p:cNvPr>
          <p:cNvSpPr txBox="1"/>
          <p:nvPr/>
        </p:nvSpPr>
        <p:spPr>
          <a:xfrm>
            <a:off x="195263" y="2665752"/>
            <a:ext cx="88391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14</a:t>
            </a:r>
            <a:r>
              <a:rPr lang="cs-CZ" sz="2000" baseline="-25000" dirty="0"/>
              <a:t>6</a:t>
            </a:r>
            <a:r>
              <a:rPr lang="cs-CZ" sz="2000" dirty="0"/>
              <a:t>C se používá k datování archeologických nálezů. Jaký je způsob jeho stabilizace?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7E05EE6-384C-45AC-ABFD-8491679B96C9}"/>
              </a:ext>
            </a:extLst>
          </p:cNvPr>
          <p:cNvSpPr txBox="1"/>
          <p:nvPr/>
        </p:nvSpPr>
        <p:spPr>
          <a:xfrm>
            <a:off x="190500" y="4113646"/>
            <a:ext cx="8810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40</a:t>
            </a:r>
            <a:r>
              <a:rPr lang="cs-CZ" sz="2000" baseline="-25000" dirty="0"/>
              <a:t>19</a:t>
            </a:r>
            <a:r>
              <a:rPr lang="cs-CZ" sz="2000" dirty="0"/>
              <a:t>K se používá k geologickému datování. Jaký je způsob jeho stabilizace?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0237B5B-6EA1-4039-A1BD-83A894A1E74C}"/>
              </a:ext>
            </a:extLst>
          </p:cNvPr>
          <p:cNvSpPr txBox="1"/>
          <p:nvPr/>
        </p:nvSpPr>
        <p:spPr>
          <a:xfrm>
            <a:off x="190500" y="5253764"/>
            <a:ext cx="8901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13</a:t>
            </a:r>
            <a:r>
              <a:rPr lang="cs-CZ" sz="2000" baseline="-25000" dirty="0"/>
              <a:t>7</a:t>
            </a:r>
            <a:r>
              <a:rPr lang="cs-CZ" sz="2000" dirty="0"/>
              <a:t>N se používá k zobrazování vnitřních orgánů (mozek, srdce, játra). Jaký je způsob jeho stabilizace?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A728C0A-F22E-40AE-9A3B-03F99CB9BF7F}"/>
              </a:ext>
            </a:extLst>
          </p:cNvPr>
          <p:cNvSpPr txBox="1"/>
          <p:nvPr/>
        </p:nvSpPr>
        <p:spPr>
          <a:xfrm>
            <a:off x="257175" y="6329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206</a:t>
            </a:r>
            <a:r>
              <a:rPr lang="cs-CZ" baseline="-25000" dirty="0"/>
              <a:t>82</a:t>
            </a:r>
            <a:r>
              <a:rPr lang="cs-CZ" dirty="0"/>
              <a:t>Pb.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A1C908-0F17-48EF-BD88-D8EDD63787EF}"/>
              </a:ext>
            </a:extLst>
          </p:cNvPr>
          <p:cNvSpPr txBox="1"/>
          <p:nvPr/>
        </p:nvSpPr>
        <p:spPr>
          <a:xfrm>
            <a:off x="219075" y="1957866"/>
            <a:ext cx="4643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131</a:t>
            </a:r>
            <a:r>
              <a:rPr lang="cs-CZ" baseline="-25000" dirty="0"/>
              <a:t>54</a:t>
            </a:r>
            <a:r>
              <a:rPr lang="cs-CZ" dirty="0"/>
              <a:t>Xe.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53B9FD-8039-444F-8E01-5A09A3B80FDA}"/>
              </a:ext>
            </a:extLst>
          </p:cNvPr>
          <p:cNvSpPr txBox="1"/>
          <p:nvPr/>
        </p:nvSpPr>
        <p:spPr>
          <a:xfrm>
            <a:off x="238125" y="3420845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14</a:t>
            </a:r>
            <a:r>
              <a:rPr lang="cs-CZ" baseline="-25000" dirty="0"/>
              <a:t>7</a:t>
            </a:r>
            <a:r>
              <a:rPr lang="cs-CZ" dirty="0"/>
              <a:t>N.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6D15095-B90D-4EBC-99ED-6E7C94AA632A}"/>
              </a:ext>
            </a:extLst>
          </p:cNvPr>
          <p:cNvSpPr txBox="1"/>
          <p:nvPr/>
        </p:nvSpPr>
        <p:spPr>
          <a:xfrm>
            <a:off x="246289" y="4514428"/>
            <a:ext cx="8429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</a:t>
            </a:r>
            <a:r>
              <a:rPr lang="en-US" dirty="0"/>
              <a:t> </a:t>
            </a:r>
            <a:r>
              <a:rPr lang="cs-CZ" dirty="0"/>
              <a:t>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 err="1"/>
              <a:t>40</a:t>
            </a:r>
            <a:r>
              <a:rPr lang="cs-CZ" baseline="-25000" dirty="0" err="1"/>
              <a:t>20</a:t>
            </a:r>
            <a:r>
              <a:rPr lang="cs-CZ" dirty="0" err="1"/>
              <a:t>Ca</a:t>
            </a:r>
            <a:r>
              <a:rPr lang="cs-CZ" dirty="0"/>
              <a:t>;</a:t>
            </a:r>
            <a:r>
              <a:rPr lang="en-US" dirty="0"/>
              <a:t> v </a:t>
            </a:r>
            <a:r>
              <a:rPr lang="en-US" dirty="0" err="1"/>
              <a:t>mnohem</a:t>
            </a:r>
            <a:r>
              <a:rPr lang="en-US" dirty="0"/>
              <a:t> men</a:t>
            </a:r>
            <a:r>
              <a:rPr lang="cs-CZ" dirty="0" err="1"/>
              <a:t>ší</a:t>
            </a:r>
            <a:r>
              <a:rPr lang="cs-CZ" dirty="0"/>
              <a:t> </a:t>
            </a:r>
            <a:r>
              <a:rPr lang="en-US" dirty="0"/>
              <a:t>m</a:t>
            </a:r>
            <a:r>
              <a:rPr lang="cs-CZ" dirty="0" err="1"/>
              <a:t>íř</a:t>
            </a:r>
            <a:r>
              <a:rPr lang="en-US" dirty="0"/>
              <a:t>e </a:t>
            </a:r>
            <a:r>
              <a:rPr lang="cs-CZ" dirty="0"/>
              <a:t>též 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 err="1"/>
              <a:t>40</a:t>
            </a:r>
            <a:r>
              <a:rPr lang="cs-CZ" baseline="-25000" dirty="0" err="1"/>
              <a:t>18</a:t>
            </a:r>
            <a:r>
              <a:rPr lang="cs-CZ" dirty="0" err="1"/>
              <a:t>Ar</a:t>
            </a:r>
            <a:r>
              <a:rPr lang="cs-CZ" dirty="0"/>
              <a:t> (datování).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B81D830-5043-48B3-9BD5-29160796A19B}"/>
              </a:ext>
            </a:extLst>
          </p:cNvPr>
          <p:cNvSpPr txBox="1"/>
          <p:nvPr/>
        </p:nvSpPr>
        <p:spPr>
          <a:xfrm>
            <a:off x="276225" y="6087486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/>
              <a:t>13</a:t>
            </a:r>
            <a:r>
              <a:rPr lang="cs-CZ" baseline="-25000" dirty="0"/>
              <a:t>6</a:t>
            </a:r>
            <a:r>
              <a:rPr lang="cs-CZ" dirty="0"/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42623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E86052F-AAA2-4C66-9718-B78E7EC52255}"/>
              </a:ext>
            </a:extLst>
          </p:cNvPr>
          <p:cNvSpPr txBox="1"/>
          <p:nvPr/>
        </p:nvSpPr>
        <p:spPr>
          <a:xfrm>
            <a:off x="114299" y="227465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238</a:t>
            </a:r>
            <a:r>
              <a:rPr lang="cs-CZ" sz="2000" baseline="-25000" dirty="0"/>
              <a:t>92</a:t>
            </a:r>
            <a:r>
              <a:rPr lang="cs-CZ" sz="2000" dirty="0"/>
              <a:t>U se používá při geochemickém datování. Jaký je způsob jeho stabilizace?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7E218C9-F973-4025-8348-D8D441F1DB38}"/>
              </a:ext>
            </a:extLst>
          </p:cNvPr>
          <p:cNvSpPr txBox="1"/>
          <p:nvPr/>
        </p:nvSpPr>
        <p:spPr>
          <a:xfrm>
            <a:off x="214312" y="1305242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220</a:t>
            </a:r>
            <a:r>
              <a:rPr lang="cs-CZ" sz="2000" baseline="-25000" dirty="0"/>
              <a:t>86</a:t>
            </a:r>
            <a:r>
              <a:rPr lang="cs-CZ" sz="2000" dirty="0"/>
              <a:t>Rn se používá při geochemickém datování. Jaký je způsob jeho stabilizace?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F771856-11E5-4CE2-8193-9B5ECDF9E26E}"/>
              </a:ext>
            </a:extLst>
          </p:cNvPr>
          <p:cNvSpPr txBox="1"/>
          <p:nvPr/>
        </p:nvSpPr>
        <p:spPr>
          <a:xfrm>
            <a:off x="300037" y="7133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234</a:t>
            </a:r>
            <a:r>
              <a:rPr lang="cs-CZ" baseline="-25000" dirty="0"/>
              <a:t>90</a:t>
            </a:r>
            <a:r>
              <a:rPr lang="cs-CZ" dirty="0"/>
              <a:t>Th.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CF9D977-1AA8-4A1F-904E-C9AE20597D23}"/>
              </a:ext>
            </a:extLst>
          </p:cNvPr>
          <p:cNvSpPr txBox="1"/>
          <p:nvPr/>
        </p:nvSpPr>
        <p:spPr>
          <a:xfrm>
            <a:off x="300037" y="17598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Emise </a:t>
            </a:r>
            <a:r>
              <a:rPr lang="el-GR" sz="1800" dirty="0"/>
              <a:t>α</a:t>
            </a:r>
            <a:r>
              <a:rPr lang="cs-CZ" sz="1800" dirty="0"/>
              <a:t>-záření za vzniku </a:t>
            </a:r>
            <a:r>
              <a:rPr lang="cs-CZ" sz="1800" baseline="30000" dirty="0"/>
              <a:t>216</a:t>
            </a:r>
            <a:r>
              <a:rPr lang="cs-CZ" sz="1800" baseline="-25000" dirty="0"/>
              <a:t>84</a:t>
            </a:r>
            <a:r>
              <a:rPr lang="cs-CZ" sz="1800" dirty="0"/>
              <a:t>Po. 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091DCCE-D75D-404E-B8C1-9743A13FB653}"/>
              </a:ext>
            </a:extLst>
          </p:cNvPr>
          <p:cNvSpPr txBox="1"/>
          <p:nvPr/>
        </p:nvSpPr>
        <p:spPr>
          <a:xfrm>
            <a:off x="361950" y="539752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222</a:t>
            </a:r>
            <a:r>
              <a:rPr lang="cs-CZ" baseline="-25000" dirty="0"/>
              <a:t>86</a:t>
            </a:r>
            <a:r>
              <a:rPr lang="cs-CZ" dirty="0"/>
              <a:t>Rn.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FD00A7C-7009-4454-997E-CFC9613CF0F0}"/>
              </a:ext>
            </a:extLst>
          </p:cNvPr>
          <p:cNvSpPr txBox="1"/>
          <p:nvPr/>
        </p:nvSpPr>
        <p:spPr>
          <a:xfrm>
            <a:off x="300037" y="2334786"/>
            <a:ext cx="8615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67</a:t>
            </a:r>
            <a:r>
              <a:rPr lang="cs-CZ" sz="2000" baseline="-25000" dirty="0"/>
              <a:t>31</a:t>
            </a:r>
            <a:r>
              <a:rPr lang="cs-CZ" sz="2000" dirty="0"/>
              <a:t>Ga se používá při hledání tumorů (diagnóza lymfomu a </a:t>
            </a:r>
            <a:r>
              <a:rPr lang="cs-CZ" sz="2000" dirty="0" err="1"/>
              <a:t>Hodgkinovy</a:t>
            </a:r>
            <a:r>
              <a:rPr lang="cs-CZ" sz="2000" dirty="0"/>
              <a:t> choroby). Jaký je způsob jeho stabilizace? 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0F5250-078E-41C7-8D87-9731967F9D14}"/>
              </a:ext>
            </a:extLst>
          </p:cNvPr>
          <p:cNvSpPr txBox="1"/>
          <p:nvPr/>
        </p:nvSpPr>
        <p:spPr>
          <a:xfrm>
            <a:off x="371475" y="3115488"/>
            <a:ext cx="5576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67</a:t>
            </a:r>
            <a:r>
              <a:rPr lang="cs-CZ" baseline="-25000" dirty="0"/>
              <a:t>30</a:t>
            </a:r>
            <a:r>
              <a:rPr lang="cs-CZ" dirty="0"/>
              <a:t>Zn.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2DCEA6-9666-47C5-BFA5-0D7876F216E0}"/>
              </a:ext>
            </a:extLst>
          </p:cNvPr>
          <p:cNvSpPr txBox="1"/>
          <p:nvPr/>
        </p:nvSpPr>
        <p:spPr>
          <a:xfrm>
            <a:off x="361950" y="3723484"/>
            <a:ext cx="8824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H</a:t>
            </a:r>
            <a:r>
              <a:rPr lang="en-US" sz="2000" dirty="0"/>
              <a:t>-3</a:t>
            </a:r>
            <a:r>
              <a:rPr lang="cs-CZ" sz="2000" dirty="0"/>
              <a:t> se používá k měření obsahu vody v těle a k datování lihovin. Jaký je způsob jeho stabilizace?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58AF850-B794-4C64-8B10-D55B13A60A6D}"/>
              </a:ext>
            </a:extLst>
          </p:cNvPr>
          <p:cNvSpPr txBox="1"/>
          <p:nvPr/>
        </p:nvSpPr>
        <p:spPr>
          <a:xfrm>
            <a:off x="361950" y="4463006"/>
            <a:ext cx="6357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</a:t>
            </a:r>
            <a:r>
              <a:rPr lang="cs-CZ" baseline="-25000" dirty="0"/>
              <a:t>2</a:t>
            </a:r>
            <a:r>
              <a:rPr lang="cs-CZ" dirty="0"/>
              <a:t>He.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864A275-4EE3-4AF7-AB5C-2E565F512A25}"/>
              </a:ext>
            </a:extLst>
          </p:cNvPr>
          <p:cNvSpPr txBox="1"/>
          <p:nvPr/>
        </p:nvSpPr>
        <p:spPr>
          <a:xfrm>
            <a:off x="361950" y="4988973"/>
            <a:ext cx="81438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Ra-226 se používá v radiační terapii. Jaký je způsob jeho stabilizace?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89BB02DE-5296-4CB9-AA5F-B5FD421AF6B0}"/>
              </a:ext>
            </a:extLst>
          </p:cNvPr>
          <p:cNvSpPr txBox="1"/>
          <p:nvPr/>
        </p:nvSpPr>
        <p:spPr>
          <a:xfrm>
            <a:off x="400049" y="5966749"/>
            <a:ext cx="8105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C-11 se používá při PET skenování mozku. Jaký je způsob jeho stabilizace?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3203F2F-C1F7-4C1F-8035-AD23A06478F5}"/>
              </a:ext>
            </a:extLst>
          </p:cNvPr>
          <p:cNvSpPr txBox="1"/>
          <p:nvPr/>
        </p:nvSpPr>
        <p:spPr>
          <a:xfrm>
            <a:off x="371475" y="6382082"/>
            <a:ext cx="463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pozitronu za vzniku </a:t>
            </a:r>
            <a:r>
              <a:rPr lang="cs-CZ" baseline="30000" dirty="0"/>
              <a:t>11</a:t>
            </a:r>
            <a:r>
              <a:rPr lang="cs-CZ" baseline="-25000" dirty="0"/>
              <a:t>3</a:t>
            </a:r>
            <a:r>
              <a:rPr lang="cs-CZ" dirty="0"/>
              <a:t>B. </a:t>
            </a:r>
          </a:p>
        </p:txBody>
      </p:sp>
    </p:spTree>
    <p:extLst>
      <p:ext uri="{BB962C8B-B14F-4D97-AF65-F5344CB8AC3E}">
        <p14:creationId xmlns:p14="http://schemas.microsoft.com/office/powerpoint/2010/main" val="12438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22" grpId="0"/>
      <p:bldP spid="2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40970</TotalTime>
  <Words>1769</Words>
  <Application>Microsoft Office PowerPoint</Application>
  <PresentationFormat>Předvádění na obrazovce 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Poměr hodnot neutronového a protonového čísla</vt:lpstr>
      <vt:lpstr>Pravidla posunu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1435</cp:revision>
  <cp:lastPrinted>2021-03-01T15:11:53Z</cp:lastPrinted>
  <dcterms:created xsi:type="dcterms:W3CDTF">2019-02-04T12:50:00Z</dcterms:created>
  <dcterms:modified xsi:type="dcterms:W3CDTF">2024-02-26T12:11:27Z</dcterms:modified>
</cp:coreProperties>
</file>