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263" r:id="rId2"/>
    <p:sldId id="934" r:id="rId3"/>
    <p:sldId id="1259" r:id="rId4"/>
    <p:sldId id="1262" r:id="rId5"/>
    <p:sldId id="1258" r:id="rId6"/>
    <p:sldId id="936" r:id="rId7"/>
    <p:sldId id="1261" r:id="rId8"/>
    <p:sldId id="944" r:id="rId9"/>
    <p:sldId id="647" r:id="rId10"/>
    <p:sldId id="1033" r:id="rId11"/>
    <p:sldId id="256" r:id="rId12"/>
    <p:sldId id="1256" r:id="rId13"/>
    <p:sldId id="1257" r:id="rId14"/>
    <p:sldId id="126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A0DCE3-07B0-4A52-93DA-E89C385E153B}" v="100" dt="2024-04-08T09:37:56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83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691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1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6254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981075"/>
            <a:ext cx="4038600" cy="48863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48863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cs-CZ"/>
              <a:t>Anorganick</a:t>
            </a:r>
            <a:r>
              <a:rPr lang="cs-CZ" altLang="cs-CZ"/>
              <a:t>á chemie pro KATA</a:t>
            </a:r>
            <a:endParaRPr lang="en-US" altLang="cs-CZ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48E80-BD54-466A-9A20-5D76B962379C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Praha 2007</a:t>
            </a:r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174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46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93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58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863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32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118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568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FD337-5339-4E04-B313-D90378E407F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307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FFD337-5339-4E04-B313-D90378E407F3}" type="datetimeFigureOut">
              <a:rPr lang="cs-CZ" smtClean="0"/>
              <a:t>08.04.2024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BD7DE7-5879-4099-9B74-65B953A163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43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E346F6-FC33-98B1-68FC-3D0BE02EA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7161" y="1780972"/>
            <a:ext cx="3156156" cy="1325563"/>
          </a:xfrm>
        </p:spPr>
        <p:txBody>
          <a:bodyPr>
            <a:normAutofit/>
          </a:bodyPr>
          <a:lstStyle/>
          <a:p>
            <a:r>
              <a:rPr lang="cs-CZ" sz="3600" dirty="0"/>
              <a:t>Pevné látky</a:t>
            </a:r>
          </a:p>
        </p:txBody>
      </p:sp>
    </p:spTree>
    <p:extLst>
      <p:ext uri="{BB962C8B-B14F-4D97-AF65-F5344CB8AC3E}">
        <p14:creationId xmlns:p14="http://schemas.microsoft.com/office/powerpoint/2010/main" val="3833287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34FF532-0B75-B3EA-1B7E-502688C120F5}"/>
              </a:ext>
            </a:extLst>
          </p:cNvPr>
          <p:cNvSpPr txBox="1"/>
          <p:nvPr/>
        </p:nvSpPr>
        <p:spPr>
          <a:xfrm>
            <a:off x="248260" y="3059668"/>
            <a:ext cx="8352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Karbid křemíku(</a:t>
            </a:r>
            <a:r>
              <a:rPr lang="cs-CZ" sz="1800" dirty="0" err="1"/>
              <a:t>SiC</a:t>
            </a:r>
            <a:r>
              <a:rPr lang="cs-CZ" sz="1800" dirty="0"/>
              <a:t>) má šířku zakázaného pásu 2.86 </a:t>
            </a:r>
            <a:r>
              <a:rPr lang="cs-CZ" sz="1800" dirty="0" err="1"/>
              <a:t>eV.</a:t>
            </a:r>
            <a:r>
              <a:rPr lang="cs-CZ" sz="1800" dirty="0"/>
              <a:t> Odhadněte jeho barvu.</a:t>
            </a:r>
          </a:p>
        </p:txBody>
      </p:sp>
      <p:pic>
        <p:nvPicPr>
          <p:cNvPr id="5122" name="Picture 2" descr="Magenta: The Color That Doesn’t Exist And Why | by Amelia Settembre ...">
            <a:extLst>
              <a:ext uri="{FF2B5EF4-FFF2-40B4-BE49-F238E27FC236}">
                <a16:creationId xmlns:a16="http://schemas.microsoft.com/office/drawing/2014/main" id="{34901986-CED5-0E72-6A12-EEB5F0DCC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1" y="355178"/>
            <a:ext cx="6014578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Obsah obrázku hodiny&#10;&#10;Popis byl vytvořen automaticky">
            <a:extLst>
              <a:ext uri="{FF2B5EF4-FFF2-40B4-BE49-F238E27FC236}">
                <a16:creationId xmlns:a16="http://schemas.microsoft.com/office/drawing/2014/main" id="{967E6B1A-E799-53A1-7F77-CEF9CFD30A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58" y="278673"/>
            <a:ext cx="2138516" cy="207168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F8B6428-02C5-A505-6BFB-2E3E9C88FB67}"/>
              </a:ext>
            </a:extLst>
          </p:cNvPr>
          <p:cNvSpPr txBox="1"/>
          <p:nvPr/>
        </p:nvSpPr>
        <p:spPr>
          <a:xfrm>
            <a:off x="248260" y="5204372"/>
            <a:ext cx="83525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Oxid měďnatý (</a:t>
            </a:r>
            <a:r>
              <a:rPr lang="cs-CZ" sz="1800" dirty="0" err="1"/>
              <a:t>CuO</a:t>
            </a:r>
            <a:r>
              <a:rPr lang="cs-CZ" sz="1800" dirty="0"/>
              <a:t>, tenorit) má šířku zakázaného pásu 1.1 </a:t>
            </a:r>
            <a:r>
              <a:rPr lang="cs-CZ" sz="1800" dirty="0" err="1"/>
              <a:t>eV.</a:t>
            </a:r>
            <a:r>
              <a:rPr lang="cs-CZ" sz="1800" dirty="0"/>
              <a:t> Odhadněte jeho barvu.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F93A4A2-9831-2B00-BCD8-1DF754915B1C}"/>
              </a:ext>
            </a:extLst>
          </p:cNvPr>
          <p:cNvSpPr txBox="1"/>
          <p:nvPr/>
        </p:nvSpPr>
        <p:spPr>
          <a:xfrm>
            <a:off x="248260" y="4496146"/>
            <a:ext cx="8352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Oxid zinečnatý (</a:t>
            </a:r>
            <a:r>
              <a:rPr lang="cs-CZ" sz="1800" dirty="0" err="1"/>
              <a:t>ZnO</a:t>
            </a:r>
            <a:r>
              <a:rPr lang="cs-CZ" sz="1800" dirty="0"/>
              <a:t>) má šířku zakázaného pásu 3.37 </a:t>
            </a:r>
            <a:r>
              <a:rPr lang="cs-CZ" sz="1800" dirty="0" err="1"/>
              <a:t>eV.</a:t>
            </a:r>
            <a:r>
              <a:rPr lang="cs-CZ" sz="1800" dirty="0"/>
              <a:t> Odhadněte jeho barvu.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4677F742-3412-DBF2-E1EA-53CB049F922E}"/>
              </a:ext>
            </a:extLst>
          </p:cNvPr>
          <p:cNvSpPr txBox="1"/>
          <p:nvPr/>
        </p:nvSpPr>
        <p:spPr>
          <a:xfrm>
            <a:off x="248260" y="3768975"/>
            <a:ext cx="8352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Sulfid </a:t>
            </a:r>
            <a:r>
              <a:rPr lang="cs-CZ" sz="1800" dirty="0" err="1"/>
              <a:t>galitý</a:t>
            </a:r>
            <a:r>
              <a:rPr lang="cs-CZ" sz="1800" dirty="0"/>
              <a:t> (</a:t>
            </a:r>
            <a:r>
              <a:rPr lang="cs-CZ" sz="1800" dirty="0" err="1"/>
              <a:t>Ga</a:t>
            </a:r>
            <a:r>
              <a:rPr lang="cs-CZ" sz="1800" baseline="-25000" dirty="0" err="1"/>
              <a:t>2</a:t>
            </a:r>
            <a:r>
              <a:rPr lang="cs-CZ" sz="1800" dirty="0" err="1"/>
              <a:t>S</a:t>
            </a:r>
            <a:r>
              <a:rPr lang="cs-CZ" sz="1800" baseline="-25000" dirty="0" err="1"/>
              <a:t>3</a:t>
            </a:r>
            <a:r>
              <a:rPr lang="cs-CZ" sz="1800" dirty="0"/>
              <a:t>) má šířku zakázaného pásu 2.5 </a:t>
            </a:r>
            <a:r>
              <a:rPr lang="cs-CZ" sz="1800" dirty="0" err="1"/>
              <a:t>eV.</a:t>
            </a:r>
            <a:r>
              <a:rPr lang="cs-CZ" sz="1800" dirty="0"/>
              <a:t> Odhadněte jeho barvu.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D39F904-AF11-4FA8-BBF9-CC4BA6C0075C}"/>
              </a:ext>
            </a:extLst>
          </p:cNvPr>
          <p:cNvSpPr txBox="1"/>
          <p:nvPr/>
        </p:nvSpPr>
        <p:spPr>
          <a:xfrm>
            <a:off x="248260" y="6189598"/>
            <a:ext cx="8352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/>
              <a:t>Diamant má šířku zakázaného pásu 5.5 </a:t>
            </a:r>
            <a:r>
              <a:rPr lang="cs-CZ" sz="1800" dirty="0" err="1"/>
              <a:t>eV.</a:t>
            </a:r>
            <a:r>
              <a:rPr lang="cs-CZ" sz="1800" dirty="0"/>
              <a:t> Odhadněte jeho barvu.</a:t>
            </a:r>
          </a:p>
        </p:txBody>
      </p:sp>
    </p:spTree>
    <p:extLst>
      <p:ext uri="{BB962C8B-B14F-4D97-AF65-F5344CB8AC3E}">
        <p14:creationId xmlns:p14="http://schemas.microsoft.com/office/powerpoint/2010/main" val="427018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4824F-4D94-9217-7339-534B988D8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706437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Acidobazické reakce</a:t>
            </a:r>
          </a:p>
        </p:txBody>
      </p:sp>
    </p:spTree>
    <p:extLst>
      <p:ext uri="{BB962C8B-B14F-4D97-AF65-F5344CB8AC3E}">
        <p14:creationId xmlns:p14="http://schemas.microsoft.com/office/powerpoint/2010/main" val="2496715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A4B12BB-A48F-86F4-137D-934929BA9639}"/>
              </a:ext>
            </a:extLst>
          </p:cNvPr>
          <p:cNvSpPr txBox="1"/>
          <p:nvPr/>
        </p:nvSpPr>
        <p:spPr>
          <a:xfrm>
            <a:off x="353961" y="668594"/>
            <a:ext cx="6265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 v</a:t>
            </a:r>
            <a:r>
              <a:rPr lang="cs-CZ" dirty="0"/>
              <a:t>z</a:t>
            </a:r>
            <a:r>
              <a:rPr lang="en-US" dirty="0" err="1"/>
              <a:t>nikne</a:t>
            </a:r>
            <a:r>
              <a:rPr lang="en-US" dirty="0"/>
              <a:t> v </a:t>
            </a:r>
            <a:r>
              <a:rPr lang="en-US" dirty="0" err="1"/>
              <a:t>prvn</a:t>
            </a:r>
            <a:r>
              <a:rPr lang="cs-CZ" dirty="0"/>
              <a:t>í</a:t>
            </a:r>
            <a:r>
              <a:rPr lang="en-US" dirty="0"/>
              <a:t> f</a:t>
            </a:r>
            <a:r>
              <a:rPr lang="cs-CZ" dirty="0" err="1"/>
              <a:t>áz</a:t>
            </a:r>
            <a:r>
              <a:rPr lang="en-US" dirty="0" err="1"/>
              <a:t>i</a:t>
            </a:r>
            <a:r>
              <a:rPr lang="cs-CZ" dirty="0"/>
              <a:t> při zavádění chlorovodíku do ethanolu?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BEC6F82-2850-4114-2AD8-916E9EA5E72F}"/>
              </a:ext>
            </a:extLst>
          </p:cNvPr>
          <p:cNvSpPr txBox="1"/>
          <p:nvPr/>
        </p:nvSpPr>
        <p:spPr>
          <a:xfrm>
            <a:off x="5368413" y="1214906"/>
            <a:ext cx="368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H-Cl + </a:t>
            </a:r>
            <a:r>
              <a:rPr lang="cs-CZ" dirty="0" err="1"/>
              <a:t>C</a:t>
            </a:r>
            <a:r>
              <a:rPr lang="cs-CZ" baseline="-25000" dirty="0" err="1"/>
              <a:t>2</a:t>
            </a:r>
            <a:r>
              <a:rPr lang="cs-CZ" dirty="0" err="1"/>
              <a:t>H</a:t>
            </a:r>
            <a:r>
              <a:rPr lang="cs-CZ" baseline="-25000" dirty="0" err="1"/>
              <a:t>5</a:t>
            </a:r>
            <a:r>
              <a:rPr lang="cs-CZ" dirty="0"/>
              <a:t>-OH = </a:t>
            </a:r>
            <a:r>
              <a:rPr lang="cs-CZ" dirty="0" err="1"/>
              <a:t>C</a:t>
            </a:r>
            <a:r>
              <a:rPr lang="cs-CZ" baseline="-25000" dirty="0" err="1"/>
              <a:t>2</a:t>
            </a:r>
            <a:r>
              <a:rPr lang="cs-CZ" dirty="0" err="1"/>
              <a:t>H</a:t>
            </a:r>
            <a:r>
              <a:rPr lang="cs-CZ" baseline="-25000" dirty="0" err="1"/>
              <a:t>5</a:t>
            </a:r>
            <a:r>
              <a:rPr lang="cs-CZ" dirty="0" err="1"/>
              <a:t>-OH</a:t>
            </a:r>
            <a:r>
              <a:rPr lang="cs-CZ" baseline="-25000" dirty="0" err="1"/>
              <a:t>2</a:t>
            </a:r>
            <a:r>
              <a:rPr lang="cs-CZ" baseline="30000" dirty="0"/>
              <a:t>+</a:t>
            </a:r>
            <a:r>
              <a:rPr lang="cs-CZ" dirty="0"/>
              <a:t> + Cl</a:t>
            </a:r>
            <a:r>
              <a:rPr lang="cs-CZ" baseline="30000" dirty="0"/>
              <a:t>-</a:t>
            </a:r>
            <a:r>
              <a:rPr lang="cs-CZ" dirty="0"/>
              <a:t>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43728D4-C71B-7858-A6BF-38E1EFF0D3D1}"/>
              </a:ext>
            </a:extLst>
          </p:cNvPr>
          <p:cNvSpPr txBox="1"/>
          <p:nvPr/>
        </p:nvSpPr>
        <p:spPr>
          <a:xfrm>
            <a:off x="353961" y="1922207"/>
            <a:ext cx="5289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Jak bude reagovat hydrazin s vodou v poměru 1:1?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AF4B8C0-0FA1-7DB8-95B3-D9F5A4BE2B83}"/>
              </a:ext>
            </a:extLst>
          </p:cNvPr>
          <p:cNvSpPr txBox="1"/>
          <p:nvPr/>
        </p:nvSpPr>
        <p:spPr>
          <a:xfrm>
            <a:off x="5171768" y="2468519"/>
            <a:ext cx="368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H-OH + </a:t>
            </a:r>
            <a:r>
              <a:rPr lang="cs-CZ" dirty="0" err="1"/>
              <a:t>H</a:t>
            </a:r>
            <a:r>
              <a:rPr lang="cs-CZ" baseline="-25000" dirty="0" err="1"/>
              <a:t>2</a:t>
            </a:r>
            <a:r>
              <a:rPr lang="cs-CZ" dirty="0" err="1"/>
              <a:t>N-NH</a:t>
            </a:r>
            <a:r>
              <a:rPr lang="cs-CZ" baseline="-25000" dirty="0" err="1"/>
              <a:t>2</a:t>
            </a:r>
            <a:r>
              <a:rPr lang="cs-CZ" dirty="0"/>
              <a:t> = </a:t>
            </a:r>
            <a:r>
              <a:rPr lang="cs-CZ" dirty="0" err="1"/>
              <a:t>H</a:t>
            </a:r>
            <a:r>
              <a:rPr lang="cs-CZ" baseline="-25000" dirty="0" err="1"/>
              <a:t>2</a:t>
            </a:r>
            <a:r>
              <a:rPr lang="cs-CZ" dirty="0" err="1"/>
              <a:t>N-NH</a:t>
            </a:r>
            <a:r>
              <a:rPr lang="cs-CZ" baseline="-25000" dirty="0" err="1"/>
              <a:t>3</a:t>
            </a:r>
            <a:r>
              <a:rPr lang="cs-CZ" baseline="30000" dirty="0"/>
              <a:t>+</a:t>
            </a:r>
            <a:r>
              <a:rPr lang="cs-CZ" dirty="0"/>
              <a:t> + OH</a:t>
            </a:r>
            <a:r>
              <a:rPr lang="cs-CZ" baseline="30000" dirty="0"/>
              <a:t>-</a:t>
            </a:r>
            <a:r>
              <a:rPr lang="cs-CZ" dirty="0"/>
              <a:t>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EEAE6BE-6111-41AC-9A40-C6D558901B96}"/>
              </a:ext>
            </a:extLst>
          </p:cNvPr>
          <p:cNvSpPr txBox="1"/>
          <p:nvPr/>
        </p:nvSpPr>
        <p:spPr>
          <a:xfrm>
            <a:off x="353961" y="3244334"/>
            <a:ext cx="623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Co vznikne vzájemnou reakcí fluoridu boritého s amoniakem?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4DC3BA0-6C35-133E-0F18-F16EC0403DCE}"/>
              </a:ext>
            </a:extLst>
          </p:cNvPr>
          <p:cNvSpPr txBox="1"/>
          <p:nvPr/>
        </p:nvSpPr>
        <p:spPr>
          <a:xfrm>
            <a:off x="6218904" y="372213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BF</a:t>
            </a:r>
            <a:r>
              <a:rPr lang="cs-CZ" baseline="-25000" dirty="0" err="1"/>
              <a:t>3</a:t>
            </a:r>
            <a:r>
              <a:rPr lang="cs-CZ" dirty="0"/>
              <a:t> + |</a:t>
            </a:r>
            <a:r>
              <a:rPr lang="cs-CZ" dirty="0" err="1"/>
              <a:t>NH</a:t>
            </a:r>
            <a:r>
              <a:rPr lang="cs-CZ" baseline="-25000" dirty="0" err="1"/>
              <a:t>3</a:t>
            </a:r>
            <a:r>
              <a:rPr lang="cs-CZ" dirty="0"/>
              <a:t> = </a:t>
            </a:r>
            <a:r>
              <a:rPr lang="cs-CZ" dirty="0" err="1"/>
              <a:t>F</a:t>
            </a:r>
            <a:r>
              <a:rPr lang="cs-CZ" baseline="-25000" dirty="0" err="1"/>
              <a:t>3</a:t>
            </a:r>
            <a:r>
              <a:rPr lang="cs-CZ" dirty="0" err="1"/>
              <a:t>B-NH</a:t>
            </a:r>
            <a:r>
              <a:rPr lang="cs-CZ" baseline="-25000" dirty="0" err="1"/>
              <a:t>3</a:t>
            </a:r>
            <a:r>
              <a:rPr lang="cs-CZ" baseline="30000" dirty="0"/>
              <a:t>+</a:t>
            </a:r>
            <a:r>
              <a:rPr lang="cs-CZ" dirty="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D6AEE83-5BE8-069B-4C93-3DC7B29B1A3D}"/>
              </a:ext>
            </a:extLst>
          </p:cNvPr>
          <p:cNvSpPr txBox="1"/>
          <p:nvPr/>
        </p:nvSpPr>
        <p:spPr>
          <a:xfrm>
            <a:off x="383328" y="4381795"/>
            <a:ext cx="588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Co vznikne vzájemnou reakcí amoniaku s bromovodíkem?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A2E03C3-3807-0427-A2A2-F8B6EE261FD9}"/>
              </a:ext>
            </a:extLst>
          </p:cNvPr>
          <p:cNvSpPr txBox="1"/>
          <p:nvPr/>
        </p:nvSpPr>
        <p:spPr>
          <a:xfrm>
            <a:off x="6265323" y="4811366"/>
            <a:ext cx="2290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HBr</a:t>
            </a:r>
            <a:r>
              <a:rPr lang="cs-CZ" dirty="0"/>
              <a:t> + |</a:t>
            </a:r>
            <a:r>
              <a:rPr lang="cs-CZ" dirty="0" err="1"/>
              <a:t>NH</a:t>
            </a:r>
            <a:r>
              <a:rPr lang="cs-CZ" baseline="-25000" dirty="0" err="1"/>
              <a:t>3</a:t>
            </a:r>
            <a:r>
              <a:rPr lang="cs-CZ" dirty="0"/>
              <a:t> = </a:t>
            </a:r>
            <a:r>
              <a:rPr lang="cs-CZ" dirty="0" err="1"/>
              <a:t>NH</a:t>
            </a:r>
            <a:r>
              <a:rPr lang="cs-CZ" baseline="-25000" dirty="0" err="1"/>
              <a:t>4</a:t>
            </a:r>
            <a:r>
              <a:rPr lang="cs-CZ" baseline="30000" dirty="0"/>
              <a:t>+ </a:t>
            </a:r>
            <a:r>
              <a:rPr lang="cs-CZ" dirty="0"/>
              <a:t>Br</a:t>
            </a:r>
            <a:r>
              <a:rPr lang="cs-CZ" baseline="30000" dirty="0"/>
              <a:t>-</a:t>
            </a:r>
            <a:r>
              <a:rPr lang="cs-CZ" dirty="0"/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2961A7E-3574-1D17-D241-894482DF2962}"/>
              </a:ext>
            </a:extLst>
          </p:cNvPr>
          <p:cNvSpPr txBox="1"/>
          <p:nvPr/>
        </p:nvSpPr>
        <p:spPr>
          <a:xfrm>
            <a:off x="383328" y="5458428"/>
            <a:ext cx="486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Budou spolu reagovat </a:t>
            </a:r>
            <a:r>
              <a:rPr lang="cs-CZ" dirty="0" err="1"/>
              <a:t>alan</a:t>
            </a:r>
            <a:r>
              <a:rPr lang="cs-CZ" dirty="0"/>
              <a:t> s hydridem lithným?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FEF5809-7D0E-399B-B214-FBC298C8B997}"/>
              </a:ext>
            </a:extLst>
          </p:cNvPr>
          <p:cNvSpPr txBox="1"/>
          <p:nvPr/>
        </p:nvSpPr>
        <p:spPr>
          <a:xfrm>
            <a:off x="6218904" y="5820074"/>
            <a:ext cx="2584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Li</a:t>
            </a:r>
            <a:r>
              <a:rPr lang="cs-CZ" baseline="30000" dirty="0"/>
              <a:t>+ </a:t>
            </a:r>
            <a:r>
              <a:rPr lang="cs-CZ" dirty="0"/>
              <a:t>H</a:t>
            </a:r>
            <a:r>
              <a:rPr lang="cs-CZ" baseline="30000" dirty="0"/>
              <a:t>-</a:t>
            </a:r>
            <a:r>
              <a:rPr lang="cs-CZ" dirty="0"/>
              <a:t> + </a:t>
            </a:r>
            <a:r>
              <a:rPr lang="cs-CZ" dirty="0" err="1"/>
              <a:t>AlH</a:t>
            </a:r>
            <a:r>
              <a:rPr lang="cs-CZ" baseline="-25000" dirty="0" err="1"/>
              <a:t>3</a:t>
            </a:r>
            <a:r>
              <a:rPr lang="cs-CZ" dirty="0"/>
              <a:t> = </a:t>
            </a:r>
            <a:r>
              <a:rPr lang="cs-CZ" dirty="0" err="1"/>
              <a:t>Li</a:t>
            </a:r>
            <a:r>
              <a:rPr lang="cs-CZ" baseline="30000" dirty="0"/>
              <a:t>+ </a:t>
            </a:r>
            <a:r>
              <a:rPr lang="en-US" dirty="0"/>
              <a:t>[Al</a:t>
            </a:r>
            <a:r>
              <a:rPr lang="cs-CZ" dirty="0" err="1"/>
              <a:t>H</a:t>
            </a:r>
            <a:r>
              <a:rPr lang="cs-CZ" baseline="-25000" dirty="0" err="1"/>
              <a:t>4</a:t>
            </a:r>
            <a:r>
              <a:rPr lang="en-US" dirty="0"/>
              <a:t>]</a:t>
            </a:r>
            <a:r>
              <a:rPr lang="cs-CZ" baseline="30000" dirty="0"/>
              <a:t>-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62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08E3760-F8EC-DAFB-22E9-9C37A02226A5}"/>
              </a:ext>
            </a:extLst>
          </p:cNvPr>
          <p:cNvSpPr txBox="1"/>
          <p:nvPr/>
        </p:nvSpPr>
        <p:spPr>
          <a:xfrm>
            <a:off x="147483" y="329381"/>
            <a:ext cx="499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Jak bude reagovat f</a:t>
            </a:r>
            <a:r>
              <a:rPr lang="en-US" dirty="0" err="1"/>
              <a:t>lu</a:t>
            </a:r>
            <a:r>
              <a:rPr lang="cs-CZ" dirty="0"/>
              <a:t>o</a:t>
            </a:r>
            <a:r>
              <a:rPr lang="en-US" dirty="0"/>
              <a:t>rid </a:t>
            </a:r>
            <a:r>
              <a:rPr lang="en-US" dirty="0" err="1"/>
              <a:t>borit</a:t>
            </a:r>
            <a:r>
              <a:rPr lang="cs-CZ" dirty="0"/>
              <a:t>ý s fluorovodíkem?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2E038F1-F815-28B1-8161-1489259FB5A6}"/>
              </a:ext>
            </a:extLst>
          </p:cNvPr>
          <p:cNvSpPr txBox="1"/>
          <p:nvPr/>
        </p:nvSpPr>
        <p:spPr>
          <a:xfrm>
            <a:off x="5923936" y="698713"/>
            <a:ext cx="210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HF</a:t>
            </a:r>
            <a:r>
              <a:rPr lang="cs-CZ" dirty="0"/>
              <a:t> + </a:t>
            </a:r>
            <a:r>
              <a:rPr lang="cs-CZ" dirty="0" err="1"/>
              <a:t>BF</a:t>
            </a:r>
            <a:r>
              <a:rPr lang="cs-CZ" baseline="-25000" dirty="0" err="1"/>
              <a:t>3</a:t>
            </a:r>
            <a:r>
              <a:rPr lang="cs-CZ" dirty="0"/>
              <a:t> = H</a:t>
            </a:r>
            <a:r>
              <a:rPr lang="cs-CZ" baseline="30000" dirty="0"/>
              <a:t>+ </a:t>
            </a:r>
            <a:r>
              <a:rPr lang="en-US" dirty="0"/>
              <a:t>[</a:t>
            </a:r>
            <a:r>
              <a:rPr lang="cs-CZ" dirty="0" err="1"/>
              <a:t>BF</a:t>
            </a:r>
            <a:r>
              <a:rPr lang="cs-CZ" baseline="-25000" dirty="0" err="1"/>
              <a:t>4</a:t>
            </a:r>
            <a:r>
              <a:rPr lang="en-US" dirty="0"/>
              <a:t>]</a:t>
            </a:r>
            <a:r>
              <a:rPr lang="cs-CZ" baseline="30000" dirty="0"/>
              <a:t>-</a:t>
            </a:r>
            <a:r>
              <a:rPr lang="cs-CZ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2336A9D-971E-950A-D075-992C68ED5E9C}"/>
              </a:ext>
            </a:extLst>
          </p:cNvPr>
          <p:cNvSpPr txBox="1"/>
          <p:nvPr/>
        </p:nvSpPr>
        <p:spPr>
          <a:xfrm>
            <a:off x="216309" y="1616018"/>
            <a:ext cx="289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Doplňte následující reakce: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8EAD299-17E8-AB3F-919C-9DB9A8327694}"/>
              </a:ext>
            </a:extLst>
          </p:cNvPr>
          <p:cNvSpPr txBox="1"/>
          <p:nvPr/>
        </p:nvSpPr>
        <p:spPr>
          <a:xfrm>
            <a:off x="4572000" y="1755050"/>
            <a:ext cx="255114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Al(OH)</a:t>
            </a:r>
            <a:r>
              <a:rPr lang="cs-CZ" baseline="-25000" dirty="0"/>
              <a:t>3</a:t>
            </a:r>
            <a:r>
              <a:rPr lang="cs-CZ" dirty="0"/>
              <a:t> + </a:t>
            </a:r>
            <a:r>
              <a:rPr lang="cs-CZ" dirty="0" err="1"/>
              <a:t>NaOH</a:t>
            </a:r>
            <a:endParaRPr lang="cs-CZ" dirty="0"/>
          </a:p>
          <a:p>
            <a:endParaRPr lang="cs-CZ" sz="800" dirty="0"/>
          </a:p>
          <a:p>
            <a:r>
              <a:rPr lang="cs-CZ" dirty="0" err="1"/>
              <a:t>CH</a:t>
            </a:r>
            <a:r>
              <a:rPr lang="cs-CZ" baseline="-25000" dirty="0" err="1"/>
              <a:t>3</a:t>
            </a:r>
            <a:r>
              <a:rPr lang="cs-CZ" dirty="0" err="1"/>
              <a:t>COOH</a:t>
            </a:r>
            <a:r>
              <a:rPr lang="cs-CZ" dirty="0"/>
              <a:t> + </a:t>
            </a:r>
            <a:r>
              <a:rPr lang="cs-CZ" dirty="0" err="1"/>
              <a:t>HCl</a:t>
            </a:r>
            <a:endParaRPr lang="cs-CZ" dirty="0"/>
          </a:p>
          <a:p>
            <a:endParaRPr lang="cs-CZ" sz="800" dirty="0"/>
          </a:p>
          <a:p>
            <a:r>
              <a:rPr lang="cs-CZ" dirty="0" err="1"/>
              <a:t>H</a:t>
            </a:r>
            <a:r>
              <a:rPr lang="cs-CZ" baseline="-25000" dirty="0" err="1"/>
              <a:t>2</a:t>
            </a:r>
            <a:r>
              <a:rPr lang="cs-CZ" dirty="0" err="1"/>
              <a:t>N-NH</a:t>
            </a:r>
            <a:r>
              <a:rPr lang="cs-CZ" baseline="-25000" dirty="0" err="1"/>
              <a:t>2</a:t>
            </a:r>
            <a:r>
              <a:rPr lang="cs-CZ" dirty="0"/>
              <a:t> + </a:t>
            </a:r>
            <a:r>
              <a:rPr lang="cs-CZ" dirty="0" err="1"/>
              <a:t>H</a:t>
            </a:r>
            <a:r>
              <a:rPr lang="cs-CZ" baseline="-25000" dirty="0" err="1"/>
              <a:t>2</a:t>
            </a:r>
            <a:r>
              <a:rPr lang="cs-CZ" dirty="0" err="1"/>
              <a:t>SO</a:t>
            </a:r>
            <a:r>
              <a:rPr lang="cs-CZ" baseline="-25000" dirty="0" err="1"/>
              <a:t>4</a:t>
            </a:r>
            <a:endParaRPr lang="cs-CZ" baseline="-25000" dirty="0"/>
          </a:p>
          <a:p>
            <a:endParaRPr lang="cs-CZ" sz="800" dirty="0"/>
          </a:p>
          <a:p>
            <a:r>
              <a:rPr lang="cs-CZ" dirty="0" err="1"/>
              <a:t>AlCl</a:t>
            </a:r>
            <a:r>
              <a:rPr lang="cs-CZ" baseline="-25000" dirty="0" err="1"/>
              <a:t>3</a:t>
            </a:r>
            <a:r>
              <a:rPr lang="cs-CZ" dirty="0"/>
              <a:t> + </a:t>
            </a:r>
            <a:r>
              <a:rPr lang="cs-CZ" dirty="0" err="1"/>
              <a:t>HCl</a:t>
            </a:r>
            <a:endParaRPr lang="cs-CZ" dirty="0"/>
          </a:p>
          <a:p>
            <a:endParaRPr lang="cs-CZ" sz="800" dirty="0"/>
          </a:p>
          <a:p>
            <a:r>
              <a:rPr lang="cs-CZ" dirty="0" err="1"/>
              <a:t>FeCl</a:t>
            </a:r>
            <a:r>
              <a:rPr lang="cs-CZ" baseline="-25000" dirty="0" err="1"/>
              <a:t>3</a:t>
            </a:r>
            <a:r>
              <a:rPr lang="cs-CZ" dirty="0"/>
              <a:t> + Cl</a:t>
            </a:r>
            <a:r>
              <a:rPr lang="cs-CZ" baseline="30000" dirty="0"/>
              <a:t>-</a:t>
            </a:r>
          </a:p>
          <a:p>
            <a:endParaRPr lang="cs-CZ" sz="800" dirty="0"/>
          </a:p>
          <a:p>
            <a:r>
              <a:rPr lang="cs-CZ" dirty="0" err="1"/>
              <a:t>HClO</a:t>
            </a:r>
            <a:r>
              <a:rPr lang="cs-CZ" baseline="-25000" dirty="0" err="1"/>
              <a:t>4</a:t>
            </a:r>
            <a:r>
              <a:rPr lang="cs-CZ" dirty="0"/>
              <a:t> + </a:t>
            </a:r>
            <a:r>
              <a:rPr lang="cs-CZ" dirty="0" err="1"/>
              <a:t>H</a:t>
            </a:r>
            <a:r>
              <a:rPr lang="cs-CZ" baseline="-25000" dirty="0" err="1"/>
              <a:t>2</a:t>
            </a:r>
            <a:r>
              <a:rPr lang="cs-CZ" dirty="0" err="1"/>
              <a:t>SO</a:t>
            </a:r>
            <a:r>
              <a:rPr lang="cs-CZ" baseline="-25000" dirty="0" err="1"/>
              <a:t>4</a:t>
            </a:r>
            <a:endParaRPr lang="cs-CZ" baseline="-250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C7A20DD-2EC2-0FD0-5FF6-5F08F20EB2FF}"/>
              </a:ext>
            </a:extLst>
          </p:cNvPr>
          <p:cNvSpPr txBox="1"/>
          <p:nvPr/>
        </p:nvSpPr>
        <p:spPr>
          <a:xfrm>
            <a:off x="306204" y="4435738"/>
            <a:ext cx="454393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Jakou bude mít acidobazickou reakci roztok:</a:t>
            </a:r>
          </a:p>
          <a:p>
            <a:endParaRPr lang="cs-CZ" sz="800" dirty="0"/>
          </a:p>
          <a:p>
            <a:r>
              <a:rPr lang="cs-CZ" dirty="0"/>
              <a:t>				chloridu železitého</a:t>
            </a:r>
          </a:p>
          <a:p>
            <a:r>
              <a:rPr lang="cs-CZ" sz="800" dirty="0"/>
              <a:t>	</a:t>
            </a:r>
          </a:p>
          <a:p>
            <a:pPr lvl="1"/>
            <a:r>
              <a:rPr lang="cs-CZ" dirty="0"/>
              <a:t>			octanu sodného</a:t>
            </a:r>
          </a:p>
          <a:p>
            <a:pPr lvl="1"/>
            <a:endParaRPr lang="cs-CZ" sz="800" dirty="0"/>
          </a:p>
          <a:p>
            <a:pPr lvl="1"/>
            <a:r>
              <a:rPr lang="cs-CZ" dirty="0"/>
              <a:t>			fluoridu sodného</a:t>
            </a:r>
          </a:p>
          <a:p>
            <a:pPr lvl="1"/>
            <a:endParaRPr lang="cs-CZ" sz="800" dirty="0"/>
          </a:p>
          <a:p>
            <a:pPr lvl="1"/>
            <a:r>
              <a:rPr lang="cs-CZ" dirty="0"/>
              <a:t>			síranu amonného</a:t>
            </a:r>
          </a:p>
          <a:p>
            <a:pPr lvl="1"/>
            <a:endParaRPr lang="cs-CZ" sz="800" dirty="0"/>
          </a:p>
          <a:p>
            <a:pPr lvl="1"/>
            <a:r>
              <a:rPr lang="cs-CZ" dirty="0"/>
              <a:t>			sulfidu sodného</a:t>
            </a:r>
          </a:p>
        </p:txBody>
      </p:sp>
    </p:spTree>
    <p:extLst>
      <p:ext uri="{BB962C8B-B14F-4D97-AF65-F5344CB8AC3E}">
        <p14:creationId xmlns:p14="http://schemas.microsoft.com/office/powerpoint/2010/main" val="415771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542BF52-9CA5-A206-457B-35BD9DB4B276}"/>
              </a:ext>
            </a:extLst>
          </p:cNvPr>
          <p:cNvSpPr txBox="1"/>
          <p:nvPr/>
        </p:nvSpPr>
        <p:spPr>
          <a:xfrm>
            <a:off x="334296" y="612768"/>
            <a:ext cx="8062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Jaká bude reakce vodných roztoků solí?</a:t>
            </a:r>
          </a:p>
          <a:p>
            <a:endParaRPr lang="cs-CZ" sz="800" dirty="0"/>
          </a:p>
          <a:p>
            <a:r>
              <a:rPr lang="cs-CZ" dirty="0" err="1"/>
              <a:t>NaCN</a:t>
            </a:r>
            <a:r>
              <a:rPr lang="cs-CZ" dirty="0"/>
              <a:t>, </a:t>
            </a:r>
            <a:r>
              <a:rPr lang="cs-CZ" dirty="0" err="1"/>
              <a:t>KClO</a:t>
            </a:r>
            <a:r>
              <a:rPr lang="cs-CZ" baseline="-25000" dirty="0" err="1"/>
              <a:t>4</a:t>
            </a:r>
            <a:r>
              <a:rPr lang="cs-CZ" dirty="0"/>
              <a:t>, </a:t>
            </a:r>
            <a:r>
              <a:rPr lang="cs-CZ" dirty="0" err="1"/>
              <a:t>CH</a:t>
            </a:r>
            <a:r>
              <a:rPr lang="cs-CZ" baseline="-25000" dirty="0" err="1"/>
              <a:t>3</a:t>
            </a:r>
            <a:r>
              <a:rPr lang="cs-CZ" dirty="0" err="1"/>
              <a:t>COOK</a:t>
            </a:r>
            <a:r>
              <a:rPr lang="cs-CZ" dirty="0"/>
              <a:t>, </a:t>
            </a:r>
            <a:r>
              <a:rPr lang="cs-CZ" dirty="0" err="1"/>
              <a:t>Na</a:t>
            </a:r>
            <a:r>
              <a:rPr lang="cs-CZ" baseline="-25000" dirty="0" err="1"/>
              <a:t>2</a:t>
            </a:r>
            <a:r>
              <a:rPr lang="cs-CZ" dirty="0" err="1"/>
              <a:t>CO</a:t>
            </a:r>
            <a:r>
              <a:rPr lang="cs-CZ" baseline="-25000" dirty="0" err="1"/>
              <a:t>3</a:t>
            </a:r>
            <a:r>
              <a:rPr lang="cs-CZ" dirty="0"/>
              <a:t>, </a:t>
            </a:r>
            <a:r>
              <a:rPr lang="cs-CZ" dirty="0" err="1"/>
              <a:t>CuSO</a:t>
            </a:r>
            <a:r>
              <a:rPr lang="cs-CZ" baseline="-25000" dirty="0" err="1"/>
              <a:t>4</a:t>
            </a:r>
            <a:r>
              <a:rPr lang="cs-CZ" dirty="0"/>
              <a:t>, </a:t>
            </a:r>
            <a:r>
              <a:rPr lang="cs-CZ" dirty="0" err="1"/>
              <a:t>K</a:t>
            </a:r>
            <a:r>
              <a:rPr lang="cs-CZ" baseline="-25000" dirty="0" err="1"/>
              <a:t>2</a:t>
            </a:r>
            <a:r>
              <a:rPr lang="cs-CZ" dirty="0" err="1"/>
              <a:t>S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B4B06F1-4EBA-2CE1-69E8-CC33C9049B49}"/>
              </a:ext>
            </a:extLst>
          </p:cNvPr>
          <p:cNvSpPr txBox="1"/>
          <p:nvPr/>
        </p:nvSpPr>
        <p:spPr>
          <a:xfrm>
            <a:off x="334296" y="2043654"/>
            <a:ext cx="8062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Které z uvedených solí lze použít na přípravu zásaditých roztoků?</a:t>
            </a:r>
          </a:p>
          <a:p>
            <a:endParaRPr lang="cs-CZ" sz="800" dirty="0"/>
          </a:p>
          <a:p>
            <a:r>
              <a:rPr lang="cs-CZ" dirty="0"/>
              <a:t>Ca(OH)</a:t>
            </a:r>
            <a:r>
              <a:rPr lang="cs-CZ" baseline="-25000" dirty="0"/>
              <a:t>2</a:t>
            </a:r>
            <a:r>
              <a:rPr lang="cs-CZ" dirty="0"/>
              <a:t>, </a:t>
            </a:r>
            <a:r>
              <a:rPr lang="cs-CZ" dirty="0" err="1"/>
              <a:t>NaCl</a:t>
            </a:r>
            <a:r>
              <a:rPr lang="cs-CZ" dirty="0"/>
              <a:t>, </a:t>
            </a:r>
            <a:r>
              <a:rPr lang="cs-CZ" dirty="0" err="1"/>
              <a:t>CH</a:t>
            </a:r>
            <a:r>
              <a:rPr lang="cs-CZ" baseline="-25000" dirty="0" err="1"/>
              <a:t>3</a:t>
            </a:r>
            <a:r>
              <a:rPr lang="cs-CZ" dirty="0" err="1"/>
              <a:t>COONa</a:t>
            </a:r>
            <a:r>
              <a:rPr lang="cs-CZ" dirty="0"/>
              <a:t>, </a:t>
            </a:r>
            <a:r>
              <a:rPr lang="cs-CZ" dirty="0" err="1"/>
              <a:t>NH</a:t>
            </a:r>
            <a:r>
              <a:rPr lang="cs-CZ" baseline="-25000" dirty="0" err="1"/>
              <a:t>4</a:t>
            </a:r>
            <a:r>
              <a:rPr lang="cs-CZ" dirty="0" err="1"/>
              <a:t>Br</a:t>
            </a:r>
            <a:r>
              <a:rPr lang="cs-CZ" dirty="0"/>
              <a:t>, CO</a:t>
            </a:r>
            <a:r>
              <a:rPr lang="cs-CZ" baseline="-25000" dirty="0"/>
              <a:t>2</a:t>
            </a:r>
            <a:r>
              <a:rPr lang="cs-CZ" dirty="0"/>
              <a:t>, </a:t>
            </a:r>
            <a:r>
              <a:rPr lang="cs-CZ" dirty="0" err="1"/>
              <a:t>K</a:t>
            </a:r>
            <a:r>
              <a:rPr lang="cs-CZ" baseline="-25000" dirty="0" err="1"/>
              <a:t>3</a:t>
            </a:r>
            <a:r>
              <a:rPr lang="cs-CZ" dirty="0" err="1"/>
              <a:t>PO</a:t>
            </a:r>
            <a:r>
              <a:rPr lang="cs-CZ" baseline="-25000" dirty="0" err="1"/>
              <a:t>4</a:t>
            </a:r>
            <a:endParaRPr lang="cs-CZ" baseline="-25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F605486-866F-454C-055D-B83C1FED20D6}"/>
              </a:ext>
            </a:extLst>
          </p:cNvPr>
          <p:cNvSpPr txBox="1"/>
          <p:nvPr/>
        </p:nvSpPr>
        <p:spPr>
          <a:xfrm>
            <a:off x="334296" y="3502548"/>
            <a:ext cx="8062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Které z uvedených solí lze použít na přípravu neutrálních roztoků?</a:t>
            </a:r>
          </a:p>
          <a:p>
            <a:endParaRPr lang="cs-CZ" sz="800" dirty="0"/>
          </a:p>
          <a:p>
            <a:r>
              <a:rPr lang="cs-CZ" dirty="0" err="1"/>
              <a:t>KCN</a:t>
            </a:r>
            <a:r>
              <a:rPr lang="cs-CZ" dirty="0"/>
              <a:t>, </a:t>
            </a:r>
            <a:r>
              <a:rPr lang="cs-CZ" dirty="0" err="1"/>
              <a:t>H</a:t>
            </a:r>
            <a:r>
              <a:rPr lang="cs-CZ" baseline="-25000" dirty="0" err="1"/>
              <a:t>3</a:t>
            </a:r>
            <a:r>
              <a:rPr lang="cs-CZ" dirty="0" err="1"/>
              <a:t>BO</a:t>
            </a:r>
            <a:r>
              <a:rPr lang="cs-CZ" baseline="-25000" dirty="0" err="1"/>
              <a:t>3</a:t>
            </a:r>
            <a:r>
              <a:rPr lang="cs-CZ" dirty="0"/>
              <a:t>, </a:t>
            </a:r>
            <a:r>
              <a:rPr lang="cs-CZ" dirty="0" err="1"/>
              <a:t>KNO</a:t>
            </a:r>
            <a:r>
              <a:rPr lang="cs-CZ" baseline="-25000" dirty="0" err="1"/>
              <a:t>3</a:t>
            </a:r>
            <a:r>
              <a:rPr lang="cs-CZ" dirty="0"/>
              <a:t>, </a:t>
            </a:r>
            <a:r>
              <a:rPr lang="cs-CZ" dirty="0" err="1"/>
              <a:t>NaCl</a:t>
            </a:r>
            <a:r>
              <a:rPr lang="cs-CZ" dirty="0"/>
              <a:t>, </a:t>
            </a:r>
            <a:r>
              <a:rPr lang="cs-CZ" dirty="0" err="1"/>
              <a:t>Cl</a:t>
            </a:r>
            <a:r>
              <a:rPr lang="cs-CZ" baseline="-25000" dirty="0" err="1"/>
              <a:t>2</a:t>
            </a:r>
            <a:r>
              <a:rPr lang="cs-CZ" dirty="0"/>
              <a:t>, </a:t>
            </a:r>
            <a:r>
              <a:rPr lang="cs-CZ" dirty="0" err="1"/>
              <a:t>KOH</a:t>
            </a:r>
            <a:r>
              <a:rPr lang="cs-CZ" dirty="0"/>
              <a:t>, </a:t>
            </a:r>
            <a:r>
              <a:rPr lang="cs-CZ" dirty="0" err="1"/>
              <a:t>FeCl</a:t>
            </a:r>
            <a:r>
              <a:rPr lang="cs-CZ" baseline="-25000" dirty="0" err="1"/>
              <a:t>3</a:t>
            </a:r>
            <a:r>
              <a:rPr lang="cs-CZ" dirty="0"/>
              <a:t>, O</a:t>
            </a:r>
            <a:r>
              <a:rPr lang="cs-CZ" baseline="-25000" dirty="0"/>
              <a:t>2</a:t>
            </a:r>
            <a:r>
              <a:rPr lang="cs-CZ" dirty="0"/>
              <a:t>, </a:t>
            </a:r>
            <a:r>
              <a:rPr lang="cs-CZ" dirty="0" err="1"/>
              <a:t>CH</a:t>
            </a:r>
            <a:r>
              <a:rPr lang="cs-CZ" baseline="-25000" dirty="0" err="1"/>
              <a:t>3</a:t>
            </a:r>
            <a:r>
              <a:rPr lang="cs-CZ" dirty="0" err="1"/>
              <a:t>COONH</a:t>
            </a:r>
            <a:r>
              <a:rPr lang="cs-CZ" baseline="-25000" dirty="0" err="1"/>
              <a:t>4</a:t>
            </a:r>
            <a:endParaRPr lang="cs-CZ" baseline="-25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ADB92A2-3025-7474-27F1-259A460BA902}"/>
              </a:ext>
            </a:extLst>
          </p:cNvPr>
          <p:cNvSpPr txBox="1"/>
          <p:nvPr/>
        </p:nvSpPr>
        <p:spPr>
          <a:xfrm>
            <a:off x="432618" y="5131050"/>
            <a:ext cx="8062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Které z uvedených solí lze použít na přípravu kyselých roztoků?</a:t>
            </a:r>
          </a:p>
          <a:p>
            <a:endParaRPr lang="cs-CZ" sz="800" dirty="0"/>
          </a:p>
          <a:p>
            <a:r>
              <a:rPr lang="cs-CZ" dirty="0" err="1"/>
              <a:t>NH</a:t>
            </a:r>
            <a:r>
              <a:rPr lang="cs-CZ" baseline="-25000" dirty="0" err="1"/>
              <a:t>4</a:t>
            </a:r>
            <a:r>
              <a:rPr lang="cs-CZ" dirty="0" err="1"/>
              <a:t>Cl</a:t>
            </a:r>
            <a:r>
              <a:rPr lang="cs-CZ" dirty="0"/>
              <a:t>, </a:t>
            </a:r>
            <a:r>
              <a:rPr lang="cs-CZ" dirty="0" err="1"/>
              <a:t>KBr</a:t>
            </a:r>
            <a:r>
              <a:rPr lang="cs-CZ" dirty="0"/>
              <a:t>, </a:t>
            </a:r>
            <a:r>
              <a:rPr lang="cs-CZ" dirty="0" err="1"/>
              <a:t>K</a:t>
            </a:r>
            <a:r>
              <a:rPr lang="cs-CZ" baseline="-25000" dirty="0" err="1"/>
              <a:t>2</a:t>
            </a:r>
            <a:r>
              <a:rPr lang="cs-CZ" dirty="0" err="1"/>
              <a:t>S</a:t>
            </a:r>
            <a:r>
              <a:rPr lang="cs-CZ" dirty="0"/>
              <a:t>, </a:t>
            </a:r>
            <a:r>
              <a:rPr lang="cs-CZ" dirty="0" err="1"/>
              <a:t>NaNO</a:t>
            </a:r>
            <a:r>
              <a:rPr lang="cs-CZ" baseline="-25000" dirty="0" err="1"/>
              <a:t>2</a:t>
            </a:r>
            <a:r>
              <a:rPr lang="cs-CZ" dirty="0"/>
              <a:t>, </a:t>
            </a:r>
            <a:r>
              <a:rPr lang="cs-CZ" dirty="0" err="1"/>
              <a:t>NaCN</a:t>
            </a:r>
            <a:r>
              <a:rPr lang="cs-CZ" dirty="0"/>
              <a:t>, </a:t>
            </a:r>
            <a:r>
              <a:rPr lang="cs-CZ" dirty="0" err="1"/>
              <a:t>K</a:t>
            </a:r>
            <a:r>
              <a:rPr lang="cs-CZ" baseline="-25000" dirty="0" err="1"/>
              <a:t>2</a:t>
            </a:r>
            <a:r>
              <a:rPr lang="cs-CZ" dirty="0" err="1"/>
              <a:t>CO</a:t>
            </a:r>
            <a:r>
              <a:rPr lang="cs-CZ" baseline="-25000" dirty="0" err="1"/>
              <a:t>3</a:t>
            </a:r>
            <a:r>
              <a:rPr lang="cs-CZ" dirty="0"/>
              <a:t>, </a:t>
            </a:r>
            <a:r>
              <a:rPr lang="cs-CZ" dirty="0" err="1"/>
              <a:t>FeCl</a:t>
            </a:r>
            <a:r>
              <a:rPr lang="cs-CZ" baseline="-25000" dirty="0" err="1"/>
              <a:t>3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294082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97BD1514-1EEA-FF71-D6AF-B667F48B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73" y="1632155"/>
            <a:ext cx="5425669" cy="456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9D2B0FA-D630-FBEF-2750-6999325D5A96}"/>
              </a:ext>
            </a:extLst>
          </p:cNvPr>
          <p:cNvSpPr txBox="1"/>
          <p:nvPr/>
        </p:nvSpPr>
        <p:spPr>
          <a:xfrm>
            <a:off x="240890" y="453583"/>
            <a:ext cx="8224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Určete koordinační číslo alkalického kovu v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CsBr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NaBr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Iontový poloměr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0,169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0,095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0,195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FE0FF8C-CDD1-93C7-9867-E0E11C89CCF4}"/>
              </a:ext>
            </a:extLst>
          </p:cNvPr>
          <p:cNvSpPr txBox="1"/>
          <p:nvPr/>
        </p:nvSpPr>
        <p:spPr>
          <a:xfrm>
            <a:off x="370447" y="1996495"/>
            <a:ext cx="18024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0,867</a:t>
            </a:r>
          </a:p>
          <a:p>
            <a:endParaRPr lang="cs-CZ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/>
              <a:t>CN</a:t>
            </a:r>
            <a:r>
              <a:rPr lang="cs-CZ" dirty="0"/>
              <a:t> = 8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80A8AF8-A78C-370C-D455-3BA76C459D13}"/>
              </a:ext>
            </a:extLst>
          </p:cNvPr>
          <p:cNvSpPr txBox="1"/>
          <p:nvPr/>
        </p:nvSpPr>
        <p:spPr>
          <a:xfrm>
            <a:off x="305669" y="3416777"/>
            <a:ext cx="29644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0,487</a:t>
            </a:r>
          </a:p>
          <a:p>
            <a:endParaRPr lang="cs-CZ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/>
              <a:t>CN</a:t>
            </a:r>
            <a:r>
              <a:rPr lang="cs-CZ" dirty="0"/>
              <a:t> = 6</a:t>
            </a:r>
          </a:p>
        </p:txBody>
      </p:sp>
    </p:spTree>
    <p:extLst>
      <p:ext uri="{BB962C8B-B14F-4D97-AF65-F5344CB8AC3E}">
        <p14:creationId xmlns:p14="http://schemas.microsoft.com/office/powerpoint/2010/main" val="247711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extLst>
              <a:ext uri="{FF2B5EF4-FFF2-40B4-BE49-F238E27FC236}">
                <a16:creationId xmlns:a16="http://schemas.microsoft.com/office/drawing/2014/main" id="{97BD1514-1EEA-FF71-D6AF-B667F48B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873" y="1632155"/>
            <a:ext cx="5425669" cy="4562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9D2B0FA-D630-FBEF-2750-6999325D5A96}"/>
              </a:ext>
            </a:extLst>
          </p:cNvPr>
          <p:cNvSpPr txBox="1"/>
          <p:nvPr/>
        </p:nvSpPr>
        <p:spPr>
          <a:xfrm>
            <a:off x="240890" y="453583"/>
            <a:ext cx="8224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Určete koordinační číslo kationtů v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KBr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Iontový poloměr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0,099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0,184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0,133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0,195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FE0FF8C-CDD1-93C7-9867-E0E11C89CCF4}"/>
              </a:ext>
            </a:extLst>
          </p:cNvPr>
          <p:cNvSpPr txBox="1"/>
          <p:nvPr/>
        </p:nvSpPr>
        <p:spPr>
          <a:xfrm>
            <a:off x="370447" y="1996495"/>
            <a:ext cx="180248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0,538</a:t>
            </a:r>
          </a:p>
          <a:p>
            <a:endParaRPr lang="cs-CZ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/>
              <a:t>CN</a:t>
            </a:r>
            <a:r>
              <a:rPr lang="cs-CZ" dirty="0"/>
              <a:t> = 6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F80A8AF8-A78C-370C-D455-3BA76C459D13}"/>
              </a:ext>
            </a:extLst>
          </p:cNvPr>
          <p:cNvSpPr txBox="1"/>
          <p:nvPr/>
        </p:nvSpPr>
        <p:spPr>
          <a:xfrm>
            <a:off x="305669" y="3416777"/>
            <a:ext cx="296442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0,682</a:t>
            </a:r>
          </a:p>
          <a:p>
            <a:endParaRPr lang="cs-CZ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 err="1"/>
              <a:t>CN</a:t>
            </a:r>
            <a:r>
              <a:rPr lang="cs-CZ" dirty="0"/>
              <a:t> = 6</a:t>
            </a:r>
          </a:p>
        </p:txBody>
      </p:sp>
    </p:spTree>
    <p:extLst>
      <p:ext uri="{BB962C8B-B14F-4D97-AF65-F5344CB8AC3E}">
        <p14:creationId xmlns:p14="http://schemas.microsoft.com/office/powerpoint/2010/main" val="59086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C28869DE-B29E-6827-7075-7B3699A80C32}"/>
              </a:ext>
            </a:extLst>
          </p:cNvPr>
          <p:cNvSpPr txBox="1"/>
          <p:nvPr/>
        </p:nvSpPr>
        <p:spPr>
          <a:xfrm>
            <a:off x="326922" y="247183"/>
            <a:ext cx="8155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Určete koordinační číslo kovu v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BeO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Iontový poloměr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0,035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0,134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0,140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782F8A1-6C4A-1891-BB8E-398C0C09A30B}"/>
              </a:ext>
            </a:extLst>
          </p:cNvPr>
          <p:cNvSpPr txBox="1"/>
          <p:nvPr/>
        </p:nvSpPr>
        <p:spPr>
          <a:xfrm>
            <a:off x="248265" y="1073415"/>
            <a:ext cx="8155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Určete koordinační číslo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v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NaCl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NaBr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Iontový poloměr r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97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0,181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0,196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r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0,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219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779BA25-EB1A-C359-6843-5C59E2AFC3DB}"/>
              </a:ext>
            </a:extLst>
          </p:cNvPr>
          <p:cNvSpPr txBox="1"/>
          <p:nvPr/>
        </p:nvSpPr>
        <p:spPr>
          <a:xfrm>
            <a:off x="326922" y="2038803"/>
            <a:ext cx="81558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Určete koordinační číslo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v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AgCl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AgBr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Iontový poloměr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0,126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0,181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0,196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r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0,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219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586E028-0FF6-E3D2-0A41-88B8B39942B9}"/>
              </a:ext>
            </a:extLst>
          </p:cNvPr>
          <p:cNvSpPr txBox="1"/>
          <p:nvPr/>
        </p:nvSpPr>
        <p:spPr>
          <a:xfrm>
            <a:off x="326922" y="3054746"/>
            <a:ext cx="82959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Určete koordinační čísla iontů kovů v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LiCl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NaCl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KCl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RbCl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CsCl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Iontový poloměr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0,068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0,097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0,133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Rb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0,147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0,167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0,181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A395DD5-6A1A-CD84-5BF5-78E3DF247729}"/>
              </a:ext>
            </a:extLst>
          </p:cNvPr>
          <p:cNvSpPr txBox="1"/>
          <p:nvPr/>
        </p:nvSpPr>
        <p:spPr>
          <a:xfrm>
            <a:off x="248265" y="4196376"/>
            <a:ext cx="81558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Určete koordinační čísla iontů kovů v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cs-CZ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cs-CZ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Rb</a:t>
            </a:r>
            <a:r>
              <a:rPr lang="cs-CZ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</a:t>
            </a:r>
            <a:r>
              <a:rPr lang="cs-CZ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Iontový poloměr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0,068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0,097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0,133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Rb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0,147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0,167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0,140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8D89FA0-5FF3-E9AB-AD50-C4D205F58E39}"/>
              </a:ext>
            </a:extLst>
          </p:cNvPr>
          <p:cNvSpPr txBox="1"/>
          <p:nvPr/>
        </p:nvSpPr>
        <p:spPr>
          <a:xfrm>
            <a:off x="248265" y="5461419"/>
            <a:ext cx="81558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Určete koordinační číslo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sod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í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v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CuF</a:t>
            </a:r>
            <a:r>
              <a:rPr lang="cs-CZ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CuCl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CuCl</a:t>
            </a:r>
            <a:r>
              <a:rPr lang="cs-CZ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CuBr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CuBr</a:t>
            </a:r>
            <a:r>
              <a:rPr lang="cs-CZ" sz="18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</a:t>
            </a:r>
            <a:r>
              <a:rPr lang="cs-CZ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Iontový poloměr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(II)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0,072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0,181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0,196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r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cs-CZ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0,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219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4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5C625778-F550-44FD-A7B8-287BB33309FC}"/>
              </a:ext>
            </a:extLst>
          </p:cNvPr>
          <p:cNvSpPr/>
          <p:nvPr/>
        </p:nvSpPr>
        <p:spPr>
          <a:xfrm>
            <a:off x="247647" y="701675"/>
            <a:ext cx="864870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Zachariasen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ova pravidla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Žádný atom kyslíku není spojen s více než dvěma kationty.</a:t>
            </a:r>
          </a:p>
          <a:p>
            <a:pPr marL="457200" indent="-457200" algn="just">
              <a:buAutoNum type="arabicPeriod"/>
            </a:pP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Koordinační čísla k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ation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tu jsou velmi malá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3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4.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25498F5-CF3E-5801-B502-0AF7754C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47" y="114815"/>
            <a:ext cx="8229600" cy="625475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Tvorba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skel</a:t>
            </a:r>
            <a:endParaRPr lang="cs-CZ" sz="2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97BD1514-1EEA-FF71-D6AF-B667F48BE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84" y="2290916"/>
            <a:ext cx="4958798" cy="416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8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organic chemistry - Structure of crystalline boron trioxide ...">
            <a:extLst>
              <a:ext uri="{FF2B5EF4-FFF2-40B4-BE49-F238E27FC236}">
                <a16:creationId xmlns:a16="http://schemas.microsoft.com/office/drawing/2014/main" id="{1B9D4EFD-E08C-F976-C737-81BEEA7CF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28" y="525928"/>
            <a:ext cx="1795565" cy="209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7C8F9D5-E133-CC4D-195F-2A5BE48CD442}"/>
              </a:ext>
            </a:extLst>
          </p:cNvPr>
          <p:cNvSpPr txBox="1"/>
          <p:nvPr/>
        </p:nvSpPr>
        <p:spPr>
          <a:xfrm>
            <a:off x="245807" y="304799"/>
            <a:ext cx="7400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Tvoří oxid boritý skelnou fázi?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Iontový poloměr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0,023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0,140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D02C077-3CA5-C89A-5C7D-2A50D7A04290}"/>
              </a:ext>
            </a:extLst>
          </p:cNvPr>
          <p:cNvSpPr txBox="1"/>
          <p:nvPr/>
        </p:nvSpPr>
        <p:spPr>
          <a:xfrm>
            <a:off x="1288027" y="840228"/>
            <a:ext cx="65777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0,164</a:t>
            </a:r>
          </a:p>
          <a:p>
            <a:endParaRPr lang="cs-CZ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800" dirty="0"/>
          </a:p>
          <a:p>
            <a:r>
              <a:rPr lang="cs-CZ" dirty="0" err="1"/>
              <a:t>CN</a:t>
            </a:r>
            <a:r>
              <a:rPr lang="cs-CZ" baseline="-25000" dirty="0" err="1"/>
              <a:t>B</a:t>
            </a:r>
            <a:r>
              <a:rPr lang="cs-CZ" dirty="0"/>
              <a:t> = 3    (splňuje 1. </a:t>
            </a:r>
            <a:r>
              <a:rPr lang="cs-CZ" dirty="0" err="1"/>
              <a:t>Zachariasenovo</a:t>
            </a:r>
            <a:r>
              <a:rPr lang="cs-CZ" dirty="0"/>
              <a:t> pravidlo)</a:t>
            </a:r>
          </a:p>
          <a:p>
            <a:endParaRPr lang="cs-CZ" sz="800" dirty="0"/>
          </a:p>
          <a:p>
            <a:r>
              <a:rPr lang="cs-CZ" dirty="0"/>
              <a:t>náboj(</a:t>
            </a:r>
            <a:r>
              <a:rPr lang="cs-CZ" dirty="0" err="1"/>
              <a:t>B</a:t>
            </a:r>
            <a:r>
              <a:rPr lang="cs-CZ" baseline="30000" dirty="0" err="1"/>
              <a:t>3</a:t>
            </a:r>
            <a:r>
              <a:rPr lang="cs-CZ" baseline="30000" dirty="0"/>
              <a:t>+</a:t>
            </a:r>
            <a:r>
              <a:rPr lang="cs-CZ" dirty="0"/>
              <a:t>)/</a:t>
            </a:r>
            <a:r>
              <a:rPr lang="cs-CZ" dirty="0" err="1"/>
              <a:t>CN</a:t>
            </a:r>
            <a:r>
              <a:rPr lang="cs-CZ" baseline="-25000" dirty="0" err="1"/>
              <a:t>B</a:t>
            </a:r>
            <a:r>
              <a:rPr lang="cs-CZ" dirty="0"/>
              <a:t>  = náboj(O</a:t>
            </a:r>
            <a:r>
              <a:rPr lang="cs-CZ" baseline="30000" dirty="0"/>
              <a:t>2-</a:t>
            </a:r>
            <a:r>
              <a:rPr lang="cs-CZ" dirty="0"/>
              <a:t>)/</a:t>
            </a:r>
            <a:r>
              <a:rPr lang="cs-CZ" dirty="0" err="1"/>
              <a:t>CN</a:t>
            </a:r>
            <a:r>
              <a:rPr lang="cs-CZ" baseline="-25000" dirty="0" err="1"/>
              <a:t>O</a:t>
            </a:r>
            <a:r>
              <a:rPr lang="cs-CZ" dirty="0"/>
              <a:t> = 3/3 = 2/</a:t>
            </a:r>
            <a:r>
              <a:rPr lang="cs-CZ" dirty="0" err="1"/>
              <a:t>CN</a:t>
            </a:r>
            <a:r>
              <a:rPr lang="cs-CZ" baseline="-25000" dirty="0" err="1"/>
              <a:t>O</a:t>
            </a:r>
            <a:endParaRPr lang="cs-CZ" dirty="0"/>
          </a:p>
          <a:p>
            <a:endParaRPr lang="cs-CZ" sz="800" dirty="0"/>
          </a:p>
          <a:p>
            <a:r>
              <a:rPr lang="cs-CZ" dirty="0" err="1"/>
              <a:t>CN</a:t>
            </a:r>
            <a:r>
              <a:rPr lang="cs-CZ" baseline="-25000" dirty="0" err="1"/>
              <a:t>O</a:t>
            </a:r>
            <a:r>
              <a:rPr lang="cs-CZ" dirty="0"/>
              <a:t> = 2    (splňuje 2. </a:t>
            </a:r>
            <a:r>
              <a:rPr lang="cs-CZ" dirty="0" err="1"/>
              <a:t>Zachariasenovo</a:t>
            </a:r>
            <a:r>
              <a:rPr lang="cs-CZ" dirty="0"/>
              <a:t> pravidlo)</a:t>
            </a:r>
          </a:p>
          <a:p>
            <a:endParaRPr lang="cs-CZ" dirty="0"/>
          </a:p>
          <a:p>
            <a:r>
              <a:rPr lang="cs-CZ" u="sng" dirty="0" err="1"/>
              <a:t>B</a:t>
            </a:r>
            <a:r>
              <a:rPr lang="cs-CZ" u="sng" baseline="-25000" dirty="0" err="1"/>
              <a:t>2</a:t>
            </a:r>
            <a:r>
              <a:rPr lang="cs-CZ" u="sng" dirty="0" err="1"/>
              <a:t>O</a:t>
            </a:r>
            <a:r>
              <a:rPr lang="cs-CZ" u="sng" baseline="-25000" dirty="0" err="1"/>
              <a:t>3</a:t>
            </a:r>
            <a:r>
              <a:rPr lang="cs-CZ" u="sng" dirty="0"/>
              <a:t> tvoří skelnou fázi (je téměř vždy sklovitý, špatně krystalizuje)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15D093D-A8B3-E38E-2C8F-AC23E66629AD}"/>
              </a:ext>
            </a:extLst>
          </p:cNvPr>
          <p:cNvSpPr txBox="1"/>
          <p:nvPr/>
        </p:nvSpPr>
        <p:spPr>
          <a:xfrm>
            <a:off x="127819" y="3771004"/>
            <a:ext cx="725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Tvoří oxid </a:t>
            </a:r>
            <a:r>
              <a:rPr lang="cs-CZ" dirty="0" err="1"/>
              <a:t>lithý</a:t>
            </a:r>
            <a:r>
              <a:rPr lang="cs-CZ" dirty="0"/>
              <a:t> skelnou fázi?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Iontový poloměr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0,068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0,140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76A3FD3-EEA5-DDDE-F26A-90AA572D8747}"/>
              </a:ext>
            </a:extLst>
          </p:cNvPr>
          <p:cNvSpPr txBox="1"/>
          <p:nvPr/>
        </p:nvSpPr>
        <p:spPr>
          <a:xfrm>
            <a:off x="1288027" y="4302899"/>
            <a:ext cx="769865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0,486</a:t>
            </a:r>
          </a:p>
          <a:p>
            <a:endParaRPr lang="cs-CZ" sz="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800" dirty="0"/>
          </a:p>
          <a:p>
            <a:r>
              <a:rPr lang="cs-CZ" dirty="0" err="1"/>
              <a:t>CN</a:t>
            </a:r>
            <a:r>
              <a:rPr lang="cs-CZ" baseline="-25000" dirty="0" err="1"/>
              <a:t>Li</a:t>
            </a:r>
            <a:r>
              <a:rPr lang="cs-CZ" dirty="0"/>
              <a:t> = 6    (nesplňuje 1. </a:t>
            </a:r>
            <a:r>
              <a:rPr lang="cs-CZ" dirty="0" err="1"/>
              <a:t>Zachariasenovo</a:t>
            </a:r>
            <a:r>
              <a:rPr lang="cs-CZ" dirty="0"/>
              <a:t> pravidlo)</a:t>
            </a:r>
          </a:p>
          <a:p>
            <a:endParaRPr lang="cs-CZ" sz="800" dirty="0"/>
          </a:p>
          <a:p>
            <a:r>
              <a:rPr lang="cs-CZ" dirty="0"/>
              <a:t>náboj(</a:t>
            </a:r>
            <a:r>
              <a:rPr lang="cs-CZ" dirty="0" err="1"/>
              <a:t>Li</a:t>
            </a:r>
            <a:r>
              <a:rPr lang="cs-CZ" baseline="30000" dirty="0"/>
              <a:t>+</a:t>
            </a:r>
            <a:r>
              <a:rPr lang="cs-CZ" dirty="0"/>
              <a:t>)/</a:t>
            </a:r>
            <a:r>
              <a:rPr lang="cs-CZ" dirty="0" err="1"/>
              <a:t>CN</a:t>
            </a:r>
            <a:r>
              <a:rPr lang="cs-CZ" baseline="-25000" dirty="0" err="1"/>
              <a:t>Li</a:t>
            </a:r>
            <a:r>
              <a:rPr lang="cs-CZ" dirty="0"/>
              <a:t>  = náboj(O</a:t>
            </a:r>
            <a:r>
              <a:rPr lang="cs-CZ" baseline="30000" dirty="0"/>
              <a:t>2-</a:t>
            </a:r>
            <a:r>
              <a:rPr lang="cs-CZ" dirty="0"/>
              <a:t>)/</a:t>
            </a:r>
            <a:r>
              <a:rPr lang="cs-CZ" dirty="0" err="1"/>
              <a:t>CN</a:t>
            </a:r>
            <a:r>
              <a:rPr lang="cs-CZ" baseline="-25000" dirty="0" err="1"/>
              <a:t>O</a:t>
            </a:r>
            <a:r>
              <a:rPr lang="cs-CZ" dirty="0"/>
              <a:t> = 1/6 = 2/</a:t>
            </a:r>
            <a:r>
              <a:rPr lang="cs-CZ" dirty="0" err="1"/>
              <a:t>CN</a:t>
            </a:r>
            <a:r>
              <a:rPr lang="cs-CZ" baseline="-25000" dirty="0" err="1"/>
              <a:t>O</a:t>
            </a:r>
            <a:endParaRPr lang="cs-CZ" dirty="0"/>
          </a:p>
          <a:p>
            <a:endParaRPr lang="cs-CZ" sz="800" dirty="0"/>
          </a:p>
          <a:p>
            <a:r>
              <a:rPr lang="cs-CZ" dirty="0" err="1"/>
              <a:t>CN</a:t>
            </a:r>
            <a:r>
              <a:rPr lang="cs-CZ" baseline="-25000" dirty="0" err="1"/>
              <a:t>O</a:t>
            </a:r>
            <a:r>
              <a:rPr lang="cs-CZ" dirty="0"/>
              <a:t> = 12    (nesplňuje 2. </a:t>
            </a:r>
            <a:r>
              <a:rPr lang="cs-CZ" dirty="0" err="1"/>
              <a:t>Zachariasenovo</a:t>
            </a:r>
            <a:r>
              <a:rPr lang="cs-CZ" dirty="0"/>
              <a:t> pravidlo)</a:t>
            </a:r>
          </a:p>
          <a:p>
            <a:endParaRPr lang="cs-CZ" dirty="0"/>
          </a:p>
          <a:p>
            <a:r>
              <a:rPr lang="cs-CZ" u="sng" dirty="0" err="1"/>
              <a:t>Li</a:t>
            </a:r>
            <a:r>
              <a:rPr lang="cs-CZ" u="sng" baseline="-25000" dirty="0" err="1"/>
              <a:t>2</a:t>
            </a:r>
            <a:r>
              <a:rPr lang="cs-CZ" u="sng" dirty="0" err="1"/>
              <a:t>O</a:t>
            </a:r>
            <a:r>
              <a:rPr lang="cs-CZ" u="sng" dirty="0"/>
              <a:t> netvoří skelnou fázi.</a:t>
            </a:r>
          </a:p>
        </p:txBody>
      </p:sp>
      <p:pic>
        <p:nvPicPr>
          <p:cNvPr id="9" name="Picture 2" descr="Li2O">
            <a:extLst>
              <a:ext uri="{FF2B5EF4-FFF2-40B4-BE49-F238E27FC236}">
                <a16:creationId xmlns:a16="http://schemas.microsoft.com/office/drawing/2014/main" id="{8CB36C48-2F17-137E-5E99-5B70F7E5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980" y="4483510"/>
            <a:ext cx="2928020" cy="195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2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97C8F9D5-E133-CC4D-195F-2A5BE48CD442}"/>
              </a:ext>
            </a:extLst>
          </p:cNvPr>
          <p:cNvSpPr txBox="1"/>
          <p:nvPr/>
        </p:nvSpPr>
        <p:spPr>
          <a:xfrm>
            <a:off x="245807" y="334296"/>
            <a:ext cx="842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Tvoří oxid berylnatý tvořit skelnou fázi?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Iontový poloměr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0,035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0,140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962C203-C288-F197-A4D5-50FAFF03FD34}"/>
              </a:ext>
            </a:extLst>
          </p:cNvPr>
          <p:cNvSpPr txBox="1"/>
          <p:nvPr/>
        </p:nvSpPr>
        <p:spPr>
          <a:xfrm>
            <a:off x="283381" y="1181706"/>
            <a:ext cx="8314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Tvoří oxid titaničitý tvořit  skelnou fázi?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Iontový poloměr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0,068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0,140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BB257CA-3B06-AA28-888C-B62688F3372B}"/>
              </a:ext>
            </a:extLst>
          </p:cNvPr>
          <p:cNvSpPr txBox="1"/>
          <p:nvPr/>
        </p:nvSpPr>
        <p:spPr>
          <a:xfrm>
            <a:off x="245807" y="2029116"/>
            <a:ext cx="8341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Tvoří oxid olovnatý tvořit  skelnou fázi?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Iontový poloměr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Pb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0,120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0,140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25E5E46-FB29-8F02-3E0F-89FCCA898D69}"/>
              </a:ext>
            </a:extLst>
          </p:cNvPr>
          <p:cNvSpPr txBox="1"/>
          <p:nvPr/>
        </p:nvSpPr>
        <p:spPr>
          <a:xfrm>
            <a:off x="283381" y="2876526"/>
            <a:ext cx="8065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Tvoří oxid hlinitý tvořit skelnou fázi?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Iontový poloměr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0,051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0,140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57FC76B-F9E3-241F-CFD9-475AAA567D8E}"/>
              </a:ext>
            </a:extLst>
          </p:cNvPr>
          <p:cNvSpPr txBox="1"/>
          <p:nvPr/>
        </p:nvSpPr>
        <p:spPr>
          <a:xfrm>
            <a:off x="308260" y="3864684"/>
            <a:ext cx="8360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Tvoří oxid křemičitý tvořit skelnou fázi?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Iontový poloměr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0,042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0,140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6ADB5FA-85DC-30C8-B060-8CDFF8EAA376}"/>
              </a:ext>
            </a:extLst>
          </p:cNvPr>
          <p:cNvSpPr txBox="1"/>
          <p:nvPr/>
        </p:nvSpPr>
        <p:spPr>
          <a:xfrm>
            <a:off x="308260" y="4852843"/>
            <a:ext cx="835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cs-CZ" dirty="0" err="1"/>
              <a:t>ůž</a:t>
            </a:r>
            <a:r>
              <a:rPr lang="en-US" dirty="0"/>
              <a:t>e</a:t>
            </a:r>
            <a:r>
              <a:rPr lang="cs-CZ" dirty="0"/>
              <a:t> oxid arsenitý tvořit skelnou fázi?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Iontový poloměr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0,058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0,140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B28A9B8-85BB-461C-C7C8-394FE6CD2F49}"/>
              </a:ext>
            </a:extLst>
          </p:cNvPr>
          <p:cNvSpPr txBox="1"/>
          <p:nvPr/>
        </p:nvSpPr>
        <p:spPr>
          <a:xfrm>
            <a:off x="308260" y="5841002"/>
            <a:ext cx="8270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cs-CZ" dirty="0" err="1"/>
              <a:t>ůž</a:t>
            </a:r>
            <a:r>
              <a:rPr lang="en-US" dirty="0"/>
              <a:t>e</a:t>
            </a:r>
            <a:r>
              <a:rPr lang="cs-CZ" dirty="0"/>
              <a:t> oxid cíničitý tvořit skelnou fázi? 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Iontový poloměr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0,071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cs-CZ" baseline="-25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0,140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nm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871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16125A26-DCB7-4F73-8206-D8D22E69E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560" y="4572000"/>
            <a:ext cx="2600325" cy="1802892"/>
          </a:xfrm>
          <a:prstGeom prst="rect">
            <a:avLst/>
          </a:prstGeom>
        </p:spPr>
      </p:pic>
      <p:pic>
        <p:nvPicPr>
          <p:cNvPr id="13" name="Obrázek 12" descr="Obsah obrázku hodiny&#10;&#10;Popis byl vytvořen automaticky">
            <a:extLst>
              <a:ext uri="{FF2B5EF4-FFF2-40B4-BE49-F238E27FC236}">
                <a16:creationId xmlns:a16="http://schemas.microsoft.com/office/drawing/2014/main" id="{2C84F04C-B3AB-4D59-BD61-82314C821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0"/>
            <a:ext cx="2138516" cy="2071688"/>
          </a:xfrm>
          <a:prstGeom prst="rect">
            <a:avLst/>
          </a:prstGeom>
        </p:spPr>
      </p:pic>
      <p:pic>
        <p:nvPicPr>
          <p:cNvPr id="21" name="Obrázek 20" descr="Obsah obrázku text&#10;&#10;Popis byl vytvořen automaticky">
            <a:extLst>
              <a:ext uri="{FF2B5EF4-FFF2-40B4-BE49-F238E27FC236}">
                <a16:creationId xmlns:a16="http://schemas.microsoft.com/office/drawing/2014/main" id="{877C0284-3FD5-423B-B9A6-A6CD457EF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81" y="1253613"/>
            <a:ext cx="3464719" cy="250031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30DD5A0-653F-4ABD-9464-917CC780A217}"/>
              </a:ext>
            </a:extLst>
          </p:cNvPr>
          <p:cNvSpPr txBox="1"/>
          <p:nvPr/>
        </p:nvSpPr>
        <p:spPr>
          <a:xfrm flipH="1">
            <a:off x="1295400" y="2286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</a:t>
            </a:r>
            <a:r>
              <a:rPr lang="cs-CZ" sz="2800" b="1" dirty="0"/>
              <a:t>á</a:t>
            </a:r>
            <a:r>
              <a:rPr lang="en-US" sz="2800" b="1" dirty="0" err="1"/>
              <a:t>sov</a:t>
            </a:r>
            <a:r>
              <a:rPr lang="cs-CZ" sz="2800" b="1" dirty="0"/>
              <a:t>á struktura a barva</a:t>
            </a:r>
            <a:endParaRPr lang="en-US" sz="28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98E743F-B268-1C4C-C8FB-C5511F4FF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129" y="628650"/>
            <a:ext cx="33528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46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C2A206B-9D75-4AC2-9765-C969B488EF71}"/>
              </a:ext>
            </a:extLst>
          </p:cNvPr>
          <p:cNvSpPr txBox="1"/>
          <p:nvPr/>
        </p:nvSpPr>
        <p:spPr>
          <a:xfrm>
            <a:off x="152400" y="228600"/>
            <a:ext cx="873323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Příklad</a:t>
            </a:r>
            <a:r>
              <a:rPr lang="cs-CZ" sz="2000" dirty="0"/>
              <a:t>:   </a:t>
            </a:r>
          </a:p>
          <a:p>
            <a:r>
              <a:rPr lang="cs-CZ" sz="800" dirty="0"/>
              <a:t> </a:t>
            </a:r>
          </a:p>
          <a:p>
            <a:r>
              <a:rPr lang="en-US" sz="2000" dirty="0" err="1"/>
              <a:t>Sulfid</a:t>
            </a:r>
            <a:r>
              <a:rPr lang="en-US" sz="2000" dirty="0"/>
              <a:t> </a:t>
            </a:r>
            <a:r>
              <a:rPr lang="en-US" sz="2000" dirty="0" err="1"/>
              <a:t>kademnat</a:t>
            </a:r>
            <a:r>
              <a:rPr lang="cs-CZ" sz="2000" dirty="0"/>
              <a:t>ý (</a:t>
            </a:r>
            <a:r>
              <a:rPr lang="cs-CZ" sz="2000" dirty="0" err="1"/>
              <a:t>CdS</a:t>
            </a:r>
            <a:r>
              <a:rPr lang="cs-CZ" sz="2000" dirty="0"/>
              <a:t>) má šířku zakázaného pásu 2.4 </a:t>
            </a:r>
            <a:r>
              <a:rPr lang="cs-CZ" sz="2000" dirty="0" err="1"/>
              <a:t>eV.</a:t>
            </a:r>
            <a:r>
              <a:rPr lang="cs-CZ" sz="2000" dirty="0"/>
              <a:t> Odhadněte jeho barvu.</a:t>
            </a:r>
          </a:p>
          <a:p>
            <a:endParaRPr lang="cs-CZ" sz="2000" dirty="0"/>
          </a:p>
          <a:p>
            <a:endParaRPr lang="cs-CZ" sz="800" dirty="0"/>
          </a:p>
          <a:p>
            <a:r>
              <a:rPr lang="cs-CZ" sz="2000" dirty="0"/>
              <a:t>E</a:t>
            </a:r>
            <a:r>
              <a:rPr lang="cs-CZ" sz="2000" baseline="-25000" dirty="0"/>
              <a:t>g</a:t>
            </a:r>
            <a:r>
              <a:rPr lang="cs-CZ" sz="2000" dirty="0"/>
              <a:t> = 2.4 eV = 2.4 x </a:t>
            </a:r>
            <a:r>
              <a:rPr lang="en-US" sz="2000" dirty="0"/>
              <a:t>1.602177⋅10</a:t>
            </a:r>
            <a:r>
              <a:rPr lang="en-US" sz="2000" baseline="30000" dirty="0"/>
              <a:t>-19</a:t>
            </a:r>
            <a:r>
              <a:rPr lang="en-US" sz="2000" dirty="0"/>
              <a:t> J</a:t>
            </a:r>
            <a:r>
              <a:rPr lang="cs-CZ" sz="2000" dirty="0"/>
              <a:t>  = 3</a:t>
            </a:r>
            <a:r>
              <a:rPr lang="en-US" sz="2000" dirty="0"/>
              <a:t>.</a:t>
            </a:r>
            <a:r>
              <a:rPr lang="cs-CZ" sz="2000" dirty="0"/>
              <a:t>84</a:t>
            </a:r>
            <a:r>
              <a:rPr lang="en-US" sz="2000" dirty="0"/>
              <a:t>⋅10</a:t>
            </a:r>
            <a:r>
              <a:rPr lang="en-US" sz="2000" baseline="30000" dirty="0"/>
              <a:t>-19</a:t>
            </a:r>
            <a:r>
              <a:rPr lang="en-US" sz="2000" dirty="0"/>
              <a:t> J</a:t>
            </a:r>
            <a:r>
              <a:rPr lang="cs-CZ" sz="2000" dirty="0"/>
              <a:t>     (h = Planckova konstanta)</a:t>
            </a:r>
          </a:p>
          <a:p>
            <a:endParaRPr lang="cs-CZ" sz="800" dirty="0"/>
          </a:p>
          <a:p>
            <a:r>
              <a:rPr lang="cs-CZ" sz="2000" dirty="0" err="1"/>
              <a:t>ν</a:t>
            </a:r>
            <a:r>
              <a:rPr lang="cs-CZ" sz="2000" baseline="-25000" dirty="0" err="1"/>
              <a:t>min</a:t>
            </a:r>
            <a:r>
              <a:rPr lang="cs-CZ" sz="2000" dirty="0"/>
              <a:t> = E</a:t>
            </a:r>
            <a:r>
              <a:rPr lang="cs-CZ" sz="2000" baseline="-25000" dirty="0"/>
              <a:t>g</a:t>
            </a:r>
            <a:r>
              <a:rPr lang="cs-CZ" sz="2000" dirty="0"/>
              <a:t>/h =</a:t>
            </a:r>
            <a:r>
              <a:rPr lang="en-US" sz="2000" dirty="0"/>
              <a:t> </a:t>
            </a:r>
            <a:r>
              <a:rPr lang="cs-CZ" sz="2000" dirty="0"/>
              <a:t>3</a:t>
            </a:r>
            <a:r>
              <a:rPr lang="en-US" sz="2000" dirty="0"/>
              <a:t>.</a:t>
            </a:r>
            <a:r>
              <a:rPr lang="cs-CZ" sz="2000" dirty="0"/>
              <a:t>84</a:t>
            </a:r>
            <a:r>
              <a:rPr lang="en-US" sz="2000" dirty="0"/>
              <a:t>⋅10</a:t>
            </a:r>
            <a:r>
              <a:rPr lang="en-US" sz="2000" baseline="30000" dirty="0"/>
              <a:t>-19</a:t>
            </a:r>
            <a:r>
              <a:rPr lang="en-US" sz="2000" dirty="0"/>
              <a:t> J</a:t>
            </a:r>
            <a:r>
              <a:rPr lang="cs-CZ" sz="2000" dirty="0"/>
              <a:t> / 6</a:t>
            </a:r>
            <a:r>
              <a:rPr lang="en-US" sz="2000" dirty="0"/>
              <a:t>.6</a:t>
            </a:r>
            <a:r>
              <a:rPr lang="cs-CZ" sz="2000" dirty="0"/>
              <a:t>26</a:t>
            </a:r>
            <a:r>
              <a:rPr lang="en-US" sz="2000" dirty="0"/>
              <a:t>⋅10</a:t>
            </a:r>
            <a:r>
              <a:rPr lang="en-US" sz="2000" baseline="30000" dirty="0"/>
              <a:t>-</a:t>
            </a:r>
            <a:r>
              <a:rPr lang="cs-CZ" sz="2000" baseline="30000" dirty="0"/>
              <a:t>34</a:t>
            </a:r>
            <a:r>
              <a:rPr lang="en-US" sz="2000" dirty="0"/>
              <a:t> J</a:t>
            </a:r>
            <a:r>
              <a:rPr lang="cs-CZ" sz="2000" dirty="0"/>
              <a:t> . s</a:t>
            </a:r>
            <a:r>
              <a:rPr lang="cs-CZ" sz="2000" baseline="30000" dirty="0"/>
              <a:t>-1</a:t>
            </a:r>
            <a:r>
              <a:rPr lang="cs-CZ" sz="2000" dirty="0"/>
              <a:t> = 5</a:t>
            </a:r>
            <a:r>
              <a:rPr lang="en-US" sz="2000" dirty="0"/>
              <a:t>.</a:t>
            </a:r>
            <a:r>
              <a:rPr lang="cs-CZ" sz="2000" dirty="0"/>
              <a:t>8</a:t>
            </a:r>
            <a:r>
              <a:rPr lang="en-US" sz="2000" dirty="0"/>
              <a:t>⋅10</a:t>
            </a:r>
            <a:r>
              <a:rPr lang="en-US" sz="2000" baseline="30000" dirty="0"/>
              <a:t>1</a:t>
            </a:r>
            <a:r>
              <a:rPr lang="cs-CZ" sz="2000" baseline="30000" dirty="0"/>
              <a:t>4</a:t>
            </a:r>
            <a:r>
              <a:rPr lang="en-US" sz="2000" dirty="0"/>
              <a:t> </a:t>
            </a:r>
            <a:r>
              <a:rPr lang="cs-CZ" sz="2000" dirty="0"/>
              <a:t>s</a:t>
            </a:r>
            <a:r>
              <a:rPr lang="cs-CZ" sz="2000" baseline="30000" dirty="0"/>
              <a:t>-1</a:t>
            </a:r>
            <a:r>
              <a:rPr lang="cs-CZ" sz="2000" dirty="0"/>
              <a:t>  (c = rychlost světla ve vakuu)</a:t>
            </a:r>
          </a:p>
          <a:p>
            <a:endParaRPr lang="cs-CZ" sz="800" dirty="0"/>
          </a:p>
          <a:p>
            <a:r>
              <a:rPr lang="cs-CZ" sz="2000" dirty="0" err="1"/>
              <a:t>λ</a:t>
            </a:r>
            <a:r>
              <a:rPr lang="cs-CZ" sz="2000" baseline="-25000" dirty="0" err="1"/>
              <a:t>max</a:t>
            </a:r>
            <a:r>
              <a:rPr lang="cs-CZ" sz="2000" dirty="0"/>
              <a:t> = c/ </a:t>
            </a:r>
            <a:r>
              <a:rPr lang="cs-CZ" sz="2000" dirty="0" err="1"/>
              <a:t>ν</a:t>
            </a:r>
            <a:r>
              <a:rPr lang="cs-CZ" sz="2000" baseline="-25000" dirty="0" err="1"/>
              <a:t>min</a:t>
            </a:r>
            <a:r>
              <a:rPr lang="cs-CZ" sz="2000" baseline="-25000" dirty="0"/>
              <a:t> </a:t>
            </a:r>
            <a:r>
              <a:rPr lang="cs-CZ" sz="2000" dirty="0"/>
              <a:t>=</a:t>
            </a:r>
            <a:r>
              <a:rPr lang="en-US" sz="2000" dirty="0"/>
              <a:t> </a:t>
            </a:r>
            <a:r>
              <a:rPr lang="cs-CZ" sz="2000" dirty="0"/>
              <a:t>299792458 m.s</a:t>
            </a:r>
            <a:r>
              <a:rPr lang="cs-CZ" sz="2000" baseline="30000" dirty="0"/>
              <a:t>-1</a:t>
            </a:r>
            <a:r>
              <a:rPr lang="cs-CZ" sz="2000" dirty="0"/>
              <a:t> / 5</a:t>
            </a:r>
            <a:r>
              <a:rPr lang="en-US" sz="2000" dirty="0"/>
              <a:t>.</a:t>
            </a:r>
            <a:r>
              <a:rPr lang="cs-CZ" sz="2000" dirty="0"/>
              <a:t>8</a:t>
            </a:r>
            <a:r>
              <a:rPr lang="en-US" sz="2000" dirty="0"/>
              <a:t>⋅10</a:t>
            </a:r>
            <a:r>
              <a:rPr lang="en-US" sz="2000" baseline="30000" dirty="0"/>
              <a:t>1</a:t>
            </a:r>
            <a:r>
              <a:rPr lang="cs-CZ" sz="2000" baseline="30000" dirty="0"/>
              <a:t>4</a:t>
            </a:r>
            <a:r>
              <a:rPr lang="en-US" sz="2000" dirty="0"/>
              <a:t> </a:t>
            </a:r>
            <a:r>
              <a:rPr lang="cs-CZ" sz="2000" dirty="0"/>
              <a:t>s</a:t>
            </a:r>
            <a:r>
              <a:rPr lang="cs-CZ" sz="2000" baseline="30000" dirty="0"/>
              <a:t>-1</a:t>
            </a:r>
            <a:r>
              <a:rPr lang="cs-CZ" sz="2000" dirty="0"/>
              <a:t> = 517 </a:t>
            </a:r>
            <a:r>
              <a:rPr lang="cs-CZ" sz="2000" dirty="0" err="1"/>
              <a:t>nm</a:t>
            </a:r>
            <a:r>
              <a:rPr lang="cs-CZ" sz="2000" dirty="0"/>
              <a:t>    =&gt;   zelená barva</a:t>
            </a:r>
          </a:p>
          <a:p>
            <a:endParaRPr lang="cs-CZ" sz="2000" dirty="0"/>
          </a:p>
          <a:p>
            <a:r>
              <a:rPr lang="cs-CZ" sz="2000" dirty="0"/>
              <a:t>Maximální absorbovaná vlnová délka odpovídá zelené barvě, vyšší vlnové délky odpovídající žluté, oranžové a červené barvě absorbovány nejsou. Proto je </a:t>
            </a:r>
            <a:r>
              <a:rPr lang="cs-CZ" sz="2000" dirty="0" err="1"/>
              <a:t>CdS</a:t>
            </a:r>
            <a:r>
              <a:rPr lang="cs-CZ" sz="2000" dirty="0"/>
              <a:t> žlutý až žlutooranžový.</a:t>
            </a:r>
            <a:endParaRPr lang="en-US" sz="20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EE4CCE8-17CA-447C-B807-EAEB4B3C2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7580" y="4876800"/>
            <a:ext cx="1568054" cy="160027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D8FB3264-FEAA-4762-BF90-08DB26E74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619" y="5055468"/>
            <a:ext cx="1400175" cy="1421606"/>
          </a:xfrm>
          <a:prstGeom prst="rect">
            <a:avLst/>
          </a:prstGeom>
        </p:spPr>
      </p:pic>
      <p:pic>
        <p:nvPicPr>
          <p:cNvPr id="4098" name="Picture 2" descr="Magenta: The Color That Doesn’t Exist And Why | by Amelia Settembre ...">
            <a:extLst>
              <a:ext uri="{FF2B5EF4-FFF2-40B4-BE49-F238E27FC236}">
                <a16:creationId xmlns:a16="http://schemas.microsoft.com/office/drawing/2014/main" id="{70408E6D-2FA3-4F95-24C2-E391F88C5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2" y="4727788"/>
            <a:ext cx="5319252" cy="18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550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Motiv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1022</TotalTime>
  <Words>1179</Words>
  <Application>Microsoft Office PowerPoint</Application>
  <PresentationFormat>Předvádění na obrazovce (4:3)</PresentationFormat>
  <Paragraphs>122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Motiv Office</vt:lpstr>
      <vt:lpstr>Pevné látky</vt:lpstr>
      <vt:lpstr>Prezentace aplikace PowerPoint</vt:lpstr>
      <vt:lpstr>Prezentace aplikace PowerPoint</vt:lpstr>
      <vt:lpstr>Prezentace aplikace PowerPoint</vt:lpstr>
      <vt:lpstr>Tvorba skel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Acidobazické reakce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Lubomír Prokeš</dc:creator>
  <cp:lastModifiedBy>Lubomír Prokeš</cp:lastModifiedBy>
  <cp:revision>3</cp:revision>
  <dcterms:created xsi:type="dcterms:W3CDTF">2024-04-07T16:42:13Z</dcterms:created>
  <dcterms:modified xsi:type="dcterms:W3CDTF">2024-04-08T09:46:01Z</dcterms:modified>
</cp:coreProperties>
</file>