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62" r:id="rId4"/>
    <p:sldId id="264" r:id="rId5"/>
    <p:sldId id="266" r:id="rId6"/>
    <p:sldId id="268" r:id="rId7"/>
    <p:sldId id="270" r:id="rId8"/>
    <p:sldId id="272" r:id="rId9"/>
    <p:sldId id="274" r:id="rId10"/>
    <p:sldId id="276" r:id="rId11"/>
    <p:sldId id="278" r:id="rId12"/>
    <p:sldId id="280" r:id="rId13"/>
    <p:sldId id="282" r:id="rId14"/>
    <p:sldId id="284" r:id="rId15"/>
    <p:sldId id="286" r:id="rId16"/>
    <p:sldId id="288" r:id="rId17"/>
    <p:sldId id="290" r:id="rId18"/>
    <p:sldId id="292" r:id="rId19"/>
    <p:sldId id="294" r:id="rId20"/>
    <p:sldId id="296" r:id="rId21"/>
    <p:sldId id="298" r:id="rId22"/>
    <p:sldId id="300" r:id="rId23"/>
    <p:sldId id="302" r:id="rId24"/>
    <p:sldId id="304" r:id="rId25"/>
    <p:sldId id="306" r:id="rId26"/>
    <p:sldId id="308" r:id="rId27"/>
    <p:sldId id="310" r:id="rId28"/>
    <p:sldId id="312" r:id="rId29"/>
    <p:sldId id="314" r:id="rId30"/>
    <p:sldId id="316" r:id="rId31"/>
    <p:sldId id="318" r:id="rId32"/>
    <p:sldId id="320" r:id="rId33"/>
    <p:sldId id="322" r:id="rId34"/>
    <p:sldId id="324" r:id="rId35"/>
    <p:sldId id="326" r:id="rId36"/>
    <p:sldId id="328" r:id="rId37"/>
    <p:sldId id="330" r:id="rId38"/>
    <p:sldId id="332" r:id="rId39"/>
    <p:sldId id="334" r:id="rId40"/>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p:restoredTop sz="0"/>
  </p:normalViewPr>
  <p:slideViewPr>
    <p:cSldViewPr>
      <p:cViewPr varScale="1">
        <p:scale>
          <a:sx n="78" d="100"/>
          <a:sy n="78" d="100"/>
        </p:scale>
        <p:origin x="120" y="696"/>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List_aplikace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List_aplikace_Microsoft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List_aplikace_Microsoft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List_aplikace_Microsoft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List_aplikace_Microsoft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List_aplikace_Microsoft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List_aplikace_Microsoft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List_aplikace_Microsoft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List_aplikace_Microsoft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List_aplikace_Microsoft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List_aplikace_Microsoft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List_aplikace_Microsoft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List_aplikace_Microsoft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List_aplikace_Microsoft_Excel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List_aplikace_Microsoft_Excel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List_aplikace_Microsoft_Excel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List_aplikace_Microsoft_Excel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List_aplikace_Microsoft_Excel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List_aplikace_Microsoft_Excel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List_aplikace_Microsoft_Excel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List_aplikace_Microsoft_Excel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List_aplikace_Microsoft_Excel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List_aplikace_Microsoft_Excel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List_aplikace_Microsoft_Excel30.xlsx"/></Relationships>
</file>

<file path=ppt/charts/_rels/chart4.xml.rels><?xml version="1.0" encoding="UTF-8" standalone="yes"?>
<Relationships xmlns="http://schemas.openxmlformats.org/package/2006/relationships"><Relationship Id="rId1" Type="http://schemas.openxmlformats.org/officeDocument/2006/relationships/package" Target="../embeddings/List_aplikace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List_aplikace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List_aplikace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List_aplikace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List_aplikace_Microsoft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List_aplikace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layout/>
              <c:numFmt formatCode="#,##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1"/>
              <c:layout/>
              <c:numFmt formatCode="#,##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2"/>
              <c:layout/>
              <c:numFmt formatCode="#,##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3"/>
              <c:layout/>
              <c:numFmt formatCode="#,##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4"/>
              <c:layout/>
              <c:numFmt formatCode="#,##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5"/>
              <c:layout/>
              <c:numFmt formatCode="#,##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6"/>
              <c:layout/>
              <c:numFmt formatCode="#,##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7"/>
              <c:layout/>
              <c:numFmt formatCode="#,##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8"/>
              <c:layout/>
              <c:numFmt formatCode="#,##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9"/>
              <c:layout/>
              <c:numFmt formatCode="#,##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10"/>
              <c:layout/>
              <c:numFmt formatCode="#,##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11"/>
              <c:layout/>
              <c:numFmt formatCode="#,##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12"/>
              <c:layout/>
              <c:numFmt formatCode="#,##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spPr>
              <a:noFill/>
              <a:ln>
                <a:noFill/>
              </a:ln>
              <a:effectLst/>
            </c:spPr>
            <c:txPr>
              <a:bodyPr/>
              <a:lstStyle/>
              <a:p>
                <a:pPr>
                  <a:defRPr sz="1100" b="0" smtId="4294967295">
                    <a:solidFill>
                      <a:srgbClr val="0F2741"/>
                    </a:solidFill>
                    <a:latin typeface="Open Sans"/>
                  </a:defRPr>
                </a:pPr>
                <a:endParaRPr lang="cs-CZ"/>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Sheet1!$B$2:$B$14</c:f>
              <c:numCache>
                <c:formatCode>General</c:formatCode>
                <c:ptCount val="13"/>
                <c:pt idx="0">
                  <c:v>510</c:v>
                </c:pt>
                <c:pt idx="1">
                  <c:v>530</c:v>
                </c:pt>
                <c:pt idx="2">
                  <c:v>540</c:v>
                </c:pt>
                <c:pt idx="3">
                  <c:v>520</c:v>
                </c:pt>
                <c:pt idx="4">
                  <c:v>530</c:v>
                </c:pt>
                <c:pt idx="5">
                  <c:v>570</c:v>
                </c:pt>
                <c:pt idx="6">
                  <c:v>570</c:v>
                </c:pt>
                <c:pt idx="7">
                  <c:v>530</c:v>
                </c:pt>
                <c:pt idx="8">
                  <c:v>560</c:v>
                </c:pt>
                <c:pt idx="9">
                  <c:v>560</c:v>
                </c:pt>
                <c:pt idx="10">
                  <c:v>500</c:v>
                </c:pt>
                <c:pt idx="11">
                  <c:v>530</c:v>
                </c:pt>
                <c:pt idx="12">
                  <c:v>550</c:v>
                </c:pt>
              </c:numCache>
            </c:numRef>
          </c:val>
        </c:ser>
        <c:dLbls>
          <c:showLegendKey val="0"/>
          <c:showVal val="0"/>
          <c:showCatName val="0"/>
          <c:showSerName val="0"/>
          <c:showPercent val="0"/>
          <c:showBubbleSize val="0"/>
        </c:dLbls>
        <c:gapWidth val="80"/>
        <c:overlap val="-30"/>
        <c:axId val="9059888"/>
        <c:axId val="282731128"/>
      </c:barChart>
      <c:catAx>
        <c:axId val="9059888"/>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cs-CZ"/>
          </a:p>
        </c:txPr>
        <c:crossAx val="282731128"/>
        <c:crosses val="autoZero"/>
        <c:auto val="0"/>
        <c:lblAlgn val="ctr"/>
        <c:lblOffset val="100"/>
        <c:noMultiLvlLbl val="0"/>
      </c:catAx>
      <c:valAx>
        <c:axId val="282731128"/>
        <c:scaling>
          <c:orientation val="minMax"/>
          <c:min val="0"/>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Reserves in thousand metric tons</a:t>
                </a:r>
              </a:p>
            </c:rich>
          </c:tx>
          <c:layout/>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cs-CZ"/>
          </a:p>
        </c:txPr>
        <c:crossAx val="9059888"/>
        <c:crosses val="autoZero"/>
        <c:crossBetween val="between"/>
      </c:valAx>
    </c:plotArea>
    <c:plotVisOnly val="1"/>
    <c:dispBlanksAs val="gap"/>
    <c:showDLblsOverMax val="1"/>
  </c:chart>
  <c:txPr>
    <a:bodyPr/>
    <a:lstStyle/>
    <a:p>
      <a:pPr>
        <a:defRPr sz="1800" smtId="4294967295"/>
      </a:pPr>
      <a:endParaRPr lang="cs-CZ"/>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Column1</c:v>
                </c:pt>
              </c:strCache>
            </c:strRef>
          </c:tx>
          <c:spPr>
            <a:ln>
              <a:solidFill>
                <a:srgbClr val="2875DD"/>
              </a:solidFill>
            </a:ln>
          </c:spPr>
          <c:marker>
            <c:symbol val="circle"/>
            <c:size val="5"/>
            <c:spPr>
              <a:solidFill>
                <a:srgbClr val="2875DD"/>
              </a:solidFill>
              <a:ln>
                <a:solidFill>
                  <a:srgbClr val="2875DD"/>
                </a:solidFill>
              </a:ln>
            </c:spPr>
          </c:marker>
          <c:dLbls>
            <c:dLbl>
              <c:idx val="0"/>
              <c:numFmt formatCode="#,##0.00" sourceLinked="0"/>
              <c:spPr/>
              <c:txPr>
                <a:bodyPr/>
                <a:lstStyle/>
                <a:p>
                  <a:pPr>
                    <a:defRPr sz="1100" b="0" smtId="4294967295">
                      <a:solidFill>
                        <a:srgbClr val="0F2741"/>
                      </a:solidFill>
                      <a:latin typeface="Open Sans"/>
                    </a:defRPr>
                  </a:pPr>
                  <a:endParaRPr lang="cs-CZ"/>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
              <c:numFmt formatCode="#,##0.00" sourceLinked="0"/>
              <c:spPr/>
              <c:txPr>
                <a:bodyPr/>
                <a:lstStyle/>
                <a:p>
                  <a:pPr>
                    <a:defRPr sz="1100" b="0" smtId="4294967295">
                      <a:solidFill>
                        <a:srgbClr val="0F2741"/>
                      </a:solidFill>
                      <a:latin typeface="Open Sans"/>
                    </a:defRPr>
                  </a:pPr>
                  <a:endParaRPr lang="cs-CZ"/>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2"/>
              <c:numFmt formatCode="#,##0.00" sourceLinked="0"/>
              <c:spPr/>
              <c:txPr>
                <a:bodyPr/>
                <a:lstStyle/>
                <a:p>
                  <a:pPr>
                    <a:defRPr sz="1100" b="0" smtId="4294967295">
                      <a:solidFill>
                        <a:srgbClr val="0F2741"/>
                      </a:solidFill>
                      <a:latin typeface="Open Sans"/>
                    </a:defRPr>
                  </a:pPr>
                  <a:endParaRPr lang="cs-CZ"/>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3"/>
              <c:numFmt formatCode="#,##0.00" sourceLinked="0"/>
              <c:spPr/>
              <c:txPr>
                <a:bodyPr/>
                <a:lstStyle/>
                <a:p>
                  <a:pPr>
                    <a:defRPr sz="1100" b="0" smtId="4294967295">
                      <a:solidFill>
                        <a:srgbClr val="0F2741"/>
                      </a:solidFill>
                      <a:latin typeface="Open Sans"/>
                    </a:defRPr>
                  </a:pPr>
                  <a:endParaRPr lang="cs-CZ"/>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4"/>
              <c:numFmt formatCode="#,##0.00" sourceLinked="0"/>
              <c:spPr/>
              <c:txPr>
                <a:bodyPr/>
                <a:lstStyle/>
                <a:p>
                  <a:pPr>
                    <a:defRPr sz="1100" b="0" smtId="4294967295">
                      <a:solidFill>
                        <a:srgbClr val="0F2741"/>
                      </a:solidFill>
                      <a:latin typeface="Open Sans"/>
                    </a:defRPr>
                  </a:pPr>
                  <a:endParaRPr lang="cs-CZ"/>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5"/>
              <c:numFmt formatCode="#,##0.00" sourceLinked="0"/>
              <c:spPr/>
              <c:txPr>
                <a:bodyPr/>
                <a:lstStyle/>
                <a:p>
                  <a:pPr>
                    <a:defRPr sz="1100" b="0" smtId="4294967295">
                      <a:solidFill>
                        <a:srgbClr val="0F2741"/>
                      </a:solidFill>
                      <a:latin typeface="Open Sans"/>
                    </a:defRPr>
                  </a:pPr>
                  <a:endParaRPr lang="cs-CZ"/>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6"/>
              <c:numFmt formatCode="#,##0.00" sourceLinked="0"/>
              <c:spPr/>
              <c:txPr>
                <a:bodyPr/>
                <a:lstStyle/>
                <a:p>
                  <a:pPr>
                    <a:defRPr sz="1100" b="0" smtId="4294967295">
                      <a:solidFill>
                        <a:srgbClr val="0F2741"/>
                      </a:solidFill>
                      <a:latin typeface="Open Sans"/>
                    </a:defRPr>
                  </a:pPr>
                  <a:endParaRPr lang="cs-CZ"/>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7"/>
              <c:numFmt formatCode="#,##0.00" sourceLinked="0"/>
              <c:spPr/>
              <c:txPr>
                <a:bodyPr/>
                <a:lstStyle/>
                <a:p>
                  <a:pPr>
                    <a:defRPr sz="1100" b="0" smtId="4294967295">
                      <a:solidFill>
                        <a:srgbClr val="0F2741"/>
                      </a:solidFill>
                      <a:latin typeface="Open Sans"/>
                    </a:defRPr>
                  </a:pPr>
                  <a:endParaRPr lang="cs-CZ"/>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8"/>
              <c:numFmt formatCode="#,##0.0" sourceLinked="0"/>
              <c:spPr/>
              <c:txPr>
                <a:bodyPr/>
                <a:lstStyle/>
                <a:p>
                  <a:pPr>
                    <a:defRPr sz="1100" b="0" smtId="4294967295">
                      <a:solidFill>
                        <a:srgbClr val="0F2741"/>
                      </a:solidFill>
                      <a:latin typeface="Open Sans"/>
                    </a:defRPr>
                  </a:pPr>
                  <a:endParaRPr lang="cs-CZ"/>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9"/>
              <c:numFmt formatCode="#,##0.0" sourceLinked="0"/>
              <c:spPr/>
              <c:txPr>
                <a:bodyPr/>
                <a:lstStyle/>
                <a:p>
                  <a:pPr>
                    <a:defRPr sz="1100" b="0" smtId="4294967295">
                      <a:solidFill>
                        <a:srgbClr val="0F2741"/>
                      </a:solidFill>
                      <a:latin typeface="Open Sans"/>
                    </a:defRPr>
                  </a:pPr>
                  <a:endParaRPr lang="cs-CZ"/>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0"/>
              <c:numFmt formatCode="#,##0.00" sourceLinked="0"/>
              <c:spPr/>
              <c:txPr>
                <a:bodyPr/>
                <a:lstStyle/>
                <a:p>
                  <a:pPr>
                    <a:defRPr sz="1100" b="0" smtId="4294967295">
                      <a:solidFill>
                        <a:srgbClr val="0F2741"/>
                      </a:solidFill>
                      <a:latin typeface="Open Sans"/>
                    </a:defRPr>
                  </a:pPr>
                  <a:endParaRPr lang="cs-CZ"/>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1"/>
              <c:numFmt formatCode="#,##0.00" sourceLinked="0"/>
              <c:spPr/>
              <c:txPr>
                <a:bodyPr/>
                <a:lstStyle/>
                <a:p>
                  <a:pPr>
                    <a:defRPr sz="1100" b="0" smtId="4294967295">
                      <a:solidFill>
                        <a:srgbClr val="0F2741"/>
                      </a:solidFill>
                      <a:latin typeface="Open Sans"/>
                    </a:defRPr>
                  </a:pPr>
                  <a:endParaRPr lang="cs-CZ"/>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2"/>
              <c:numFmt formatCode="#,##0.00" sourceLinked="0"/>
              <c:spPr/>
              <c:txPr>
                <a:bodyPr/>
                <a:lstStyle/>
                <a:p>
                  <a:pPr>
                    <a:defRPr sz="1100" b="0" smtId="4294967295">
                      <a:solidFill>
                        <a:srgbClr val="0F2741"/>
                      </a:solidFill>
                      <a:latin typeface="Open Sans"/>
                    </a:defRPr>
                  </a:pPr>
                  <a:endParaRPr lang="cs-CZ"/>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3"/>
              <c:numFmt formatCode="#,##0" sourceLinked="0"/>
              <c:spPr/>
              <c:txPr>
                <a:bodyPr/>
                <a:lstStyle/>
                <a:p>
                  <a:pPr>
                    <a:defRPr sz="1100" b="0" smtId="4294967295">
                      <a:solidFill>
                        <a:srgbClr val="0F2741"/>
                      </a:solidFill>
                      <a:latin typeface="Open Sans"/>
                    </a:defRPr>
                  </a:pPr>
                  <a:endParaRPr lang="cs-CZ"/>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4"/>
              <c:numFmt formatCode="#,##0.00" sourceLinked="0"/>
              <c:spPr/>
              <c:txPr>
                <a:bodyPr/>
                <a:lstStyle/>
                <a:p>
                  <a:pPr>
                    <a:defRPr sz="1100" b="0" smtId="4294967295">
                      <a:solidFill>
                        <a:srgbClr val="0F2741"/>
                      </a:solidFill>
                      <a:latin typeface="Open Sans"/>
                    </a:defRPr>
                  </a:pPr>
                  <a:endParaRPr lang="cs-CZ"/>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5"/>
              <c:numFmt formatCode="#,##0.00" sourceLinked="0"/>
              <c:spPr/>
              <c:txPr>
                <a:bodyPr/>
                <a:lstStyle/>
                <a:p>
                  <a:pPr>
                    <a:defRPr sz="1100" b="0" smtId="4294967295">
                      <a:solidFill>
                        <a:srgbClr val="0F2741"/>
                      </a:solidFill>
                      <a:latin typeface="Open Sans"/>
                    </a:defRPr>
                  </a:pPr>
                  <a:endParaRPr lang="cs-CZ"/>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6"/>
              <c:numFmt formatCode="#,##0.00" sourceLinked="0"/>
              <c:spPr/>
              <c:txPr>
                <a:bodyPr/>
                <a:lstStyle/>
                <a:p>
                  <a:pPr>
                    <a:defRPr sz="1100" b="0" smtId="4294967295">
                      <a:solidFill>
                        <a:srgbClr val="0F2741"/>
                      </a:solidFill>
                      <a:latin typeface="Open Sans"/>
                    </a:defRPr>
                  </a:pPr>
                  <a:endParaRPr lang="cs-CZ"/>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7"/>
              <c:numFmt formatCode="#,##0.00" sourceLinked="0"/>
              <c:spPr/>
              <c:txPr>
                <a:bodyPr/>
                <a:lstStyle/>
                <a:p>
                  <a:pPr>
                    <a:defRPr sz="1100" b="0" smtId="4294967295">
                      <a:solidFill>
                        <a:srgbClr val="0F2741"/>
                      </a:solidFill>
                      <a:latin typeface="Open Sans"/>
                    </a:defRPr>
                  </a:pPr>
                  <a:endParaRPr lang="cs-CZ"/>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8"/>
              <c:numFmt formatCode="#,##0.00" sourceLinked="0"/>
              <c:spPr/>
              <c:txPr>
                <a:bodyPr/>
                <a:lstStyle/>
                <a:p>
                  <a:pPr>
                    <a:defRPr sz="1100" b="0" smtId="4294967295">
                      <a:solidFill>
                        <a:srgbClr val="0F2741"/>
                      </a:solidFill>
                      <a:latin typeface="Open Sans"/>
                    </a:defRPr>
                  </a:pPr>
                  <a:endParaRPr lang="cs-CZ"/>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9"/>
              <c:numFmt formatCode="#,##0.00" sourceLinked="0"/>
              <c:spPr/>
              <c:txPr>
                <a:bodyPr/>
                <a:lstStyle/>
                <a:p>
                  <a:pPr>
                    <a:defRPr sz="1100" b="0" smtId="4294967295">
                      <a:solidFill>
                        <a:srgbClr val="0F2741"/>
                      </a:solidFill>
                      <a:latin typeface="Open Sans"/>
                    </a:defRPr>
                  </a:pPr>
                  <a:endParaRPr lang="cs-CZ"/>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20"/>
              <c:numFmt formatCode="#,##0.00" sourceLinked="0"/>
              <c:spPr/>
              <c:txPr>
                <a:bodyPr/>
                <a:lstStyle/>
                <a:p>
                  <a:pPr>
                    <a:defRPr sz="1100" b="0" smtId="4294967295">
                      <a:solidFill>
                        <a:srgbClr val="0F2741"/>
                      </a:solidFill>
                      <a:latin typeface="Open Sans"/>
                    </a:defRPr>
                  </a:pPr>
                  <a:endParaRPr lang="cs-CZ"/>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21"/>
              <c:numFmt formatCode="#,##0.00" sourceLinked="0"/>
              <c:spPr/>
              <c:txPr>
                <a:bodyPr/>
                <a:lstStyle/>
                <a:p>
                  <a:pPr>
                    <a:defRPr sz="1100" b="0" smtId="4294967295">
                      <a:solidFill>
                        <a:srgbClr val="0F2741"/>
                      </a:solidFill>
                      <a:latin typeface="Open Sans"/>
                    </a:defRPr>
                  </a:pPr>
                  <a:endParaRPr lang="cs-CZ"/>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22"/>
              <c:numFmt formatCode="#,##0.00" sourceLinked="0"/>
              <c:spPr/>
              <c:txPr>
                <a:bodyPr/>
                <a:lstStyle/>
                <a:p>
                  <a:pPr>
                    <a:defRPr sz="1100" b="0" smtId="4294967295">
                      <a:solidFill>
                        <a:srgbClr val="0F2741"/>
                      </a:solidFill>
                      <a:latin typeface="Open Sans"/>
                    </a:defRPr>
                  </a:pPr>
                  <a:endParaRPr lang="cs-CZ"/>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23"/>
              <c:numFmt formatCode="#,##0.00" sourceLinked="0"/>
              <c:spPr/>
              <c:txPr>
                <a:bodyPr/>
                <a:lstStyle/>
                <a:p>
                  <a:pPr>
                    <a:defRPr sz="1100" b="0" smtId="4294967295">
                      <a:solidFill>
                        <a:srgbClr val="0F2741"/>
                      </a:solidFill>
                      <a:latin typeface="Open Sans"/>
                    </a:defRPr>
                  </a:pPr>
                  <a:endParaRPr lang="cs-CZ"/>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24"/>
              <c:numFmt formatCode="#,##0.00" sourceLinked="0"/>
              <c:spPr/>
              <c:txPr>
                <a:bodyPr/>
                <a:lstStyle/>
                <a:p>
                  <a:pPr>
                    <a:defRPr sz="1100" b="0" smtId="4294967295">
                      <a:solidFill>
                        <a:srgbClr val="0F2741"/>
                      </a:solidFill>
                      <a:latin typeface="Open Sans"/>
                    </a:defRPr>
                  </a:pPr>
                  <a:endParaRPr lang="cs-CZ"/>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25"/>
              <c:numFmt formatCode="#,##0.00" sourceLinked="0"/>
              <c:spPr/>
              <c:txPr>
                <a:bodyPr/>
                <a:lstStyle/>
                <a:p>
                  <a:pPr>
                    <a:defRPr sz="1100" b="0" smtId="4294967295">
                      <a:solidFill>
                        <a:srgbClr val="0F2741"/>
                      </a:solidFill>
                      <a:latin typeface="Open Sans"/>
                    </a:defRPr>
                  </a:pPr>
                  <a:endParaRPr lang="cs-CZ"/>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26"/>
              <c:numFmt formatCode="#,##0.00" sourceLinked="0"/>
              <c:spPr/>
              <c:txPr>
                <a:bodyPr/>
                <a:lstStyle/>
                <a:p>
                  <a:pPr>
                    <a:defRPr sz="1100" b="0" smtId="4294967295">
                      <a:solidFill>
                        <a:srgbClr val="0F2741"/>
                      </a:solidFill>
                      <a:latin typeface="Open Sans"/>
                    </a:defRPr>
                  </a:pPr>
                  <a:endParaRPr lang="cs-CZ"/>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spPr>
              <a:noFill/>
              <a:ln>
                <a:noFill/>
              </a:ln>
              <a:effectLst/>
            </c:spPr>
            <c:txPr>
              <a:bodyPr/>
              <a:lstStyle/>
              <a:p>
                <a:pPr>
                  <a:defRPr sz="900" b="0" smtId="4294967295">
                    <a:solidFill>
                      <a:srgbClr val="0F2741"/>
                    </a:solidFill>
                    <a:latin typeface="Open Sans"/>
                  </a:defRPr>
                </a:pPr>
                <a:endParaRPr lang="cs-CZ"/>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Sheet1!$A$2:$A$28</c:f>
              <c:numCache>
                <c:formatCode>General</c:formatCode>
                <c:ptCount val="27"/>
                <c:pt idx="0">
                  <c:v>1975</c:v>
                </c:pt>
                <c:pt idx="1">
                  <c:v>1980</c:v>
                </c:pt>
                <c:pt idx="2">
                  <c:v>1985</c:v>
                </c:pt>
                <c:pt idx="3">
                  <c:v>1990</c:v>
                </c:pt>
                <c:pt idx="4">
                  <c:v>1995</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numCache>
            </c:numRef>
          </c:cat>
          <c:val>
            <c:numRef>
              <c:f>Sheet1!$B$2:$B$28</c:f>
              <c:numCache>
                <c:formatCode>General</c:formatCode>
                <c:ptCount val="27"/>
                <c:pt idx="0">
                  <c:v>4.42</c:v>
                </c:pt>
                <c:pt idx="1">
                  <c:v>20.66</c:v>
                </c:pt>
                <c:pt idx="2">
                  <c:v>6.15</c:v>
                </c:pt>
                <c:pt idx="3">
                  <c:v>4.82</c:v>
                </c:pt>
                <c:pt idx="4">
                  <c:v>5.21</c:v>
                </c:pt>
                <c:pt idx="5">
                  <c:v>4.9800000000000004</c:v>
                </c:pt>
                <c:pt idx="6">
                  <c:v>4.38</c:v>
                </c:pt>
                <c:pt idx="7">
                  <c:v>4.6100000000000003</c:v>
                </c:pt>
                <c:pt idx="8">
                  <c:v>4.9000000000000004</c:v>
                </c:pt>
                <c:pt idx="9">
                  <c:v>6.7</c:v>
                </c:pt>
                <c:pt idx="10">
                  <c:v>7.36</c:v>
                </c:pt>
                <c:pt idx="11">
                  <c:v>11.62</c:v>
                </c:pt>
                <c:pt idx="12">
                  <c:v>13.47</c:v>
                </c:pt>
                <c:pt idx="13">
                  <c:v>15</c:v>
                </c:pt>
                <c:pt idx="14">
                  <c:v>14.71</c:v>
                </c:pt>
                <c:pt idx="15">
                  <c:v>20.260000000000002</c:v>
                </c:pt>
                <c:pt idx="16">
                  <c:v>35.270000000000003</c:v>
                </c:pt>
                <c:pt idx="17">
                  <c:v>31.19</c:v>
                </c:pt>
                <c:pt idx="18">
                  <c:v>23.78</c:v>
                </c:pt>
                <c:pt idx="19">
                  <c:v>19.07</c:v>
                </c:pt>
                <c:pt idx="20">
                  <c:v>15.68</c:v>
                </c:pt>
                <c:pt idx="21">
                  <c:v>17.18</c:v>
                </c:pt>
                <c:pt idx="22">
                  <c:v>17.079999999999998</c:v>
                </c:pt>
                <c:pt idx="23">
                  <c:v>15.72</c:v>
                </c:pt>
                <c:pt idx="24">
                  <c:v>16.239999999999998</c:v>
                </c:pt>
                <c:pt idx="25">
                  <c:v>20.72</c:v>
                </c:pt>
                <c:pt idx="26">
                  <c:v>25.17</c:v>
                </c:pt>
              </c:numCache>
            </c:numRef>
          </c:val>
          <c:smooth val="0"/>
        </c:ser>
        <c:dLbls>
          <c:showLegendKey val="0"/>
          <c:showVal val="0"/>
          <c:showCatName val="0"/>
          <c:showSerName val="0"/>
          <c:showPercent val="0"/>
          <c:showBubbleSize val="0"/>
        </c:dLbls>
        <c:marker val="1"/>
        <c:smooth val="0"/>
        <c:axId val="390971048"/>
        <c:axId val="390973792"/>
      </c:lineChart>
      <c:catAx>
        <c:axId val="390971048"/>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cs-CZ"/>
          </a:p>
        </c:txPr>
        <c:crossAx val="390973792"/>
        <c:crosses val="autoZero"/>
        <c:auto val="0"/>
        <c:lblAlgn val="ctr"/>
        <c:lblOffset val="100"/>
        <c:noMultiLvlLbl val="0"/>
      </c:catAx>
      <c:valAx>
        <c:axId val="390973792"/>
        <c:scaling>
          <c:orientation val="minMax"/>
          <c:min val="0"/>
        </c:scaling>
        <c:delete val="0"/>
        <c:axPos val="l"/>
        <c:majorGridlines>
          <c:spPr>
            <a:ln w="9525">
              <a:solidFill>
                <a:srgbClr val="2F2F2F"/>
              </a:solidFill>
              <a:prstDash val="dot"/>
            </a:ln>
          </c:spPr>
        </c:majorGridlines>
        <c:title>
          <c:tx>
            <c:rich>
              <a:bodyPr/>
              <a:lstStyle/>
              <a:p>
                <a:pPr>
                  <a:defRPr/>
                </a:pPr>
                <a:r>
                  <a:rPr sz="1100" b="0">
                    <a:solidFill>
                      <a:srgbClr val="0F2741"/>
                    </a:solidFill>
                    <a:latin typeface="Open Sans"/>
                  </a:rPr>
                  <a:t>Price in U.S. dollars per ounce</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cs-CZ"/>
          </a:p>
        </c:txPr>
        <c:crossAx val="390971048"/>
        <c:crosses val="autoZero"/>
        <c:crossBetween val="between"/>
      </c:valAx>
    </c:plotArea>
    <c:plotVisOnly val="1"/>
    <c:dispBlanksAs val="gap"/>
    <c:showDLblsOverMax val="1"/>
  </c:chart>
  <c:txPr>
    <a:bodyPr/>
    <a:lstStyle/>
    <a:p>
      <a:pPr>
        <a:defRPr sz="800" smtId="4294967295"/>
      </a:pPr>
      <a:endParaRPr lang="cs-CZ"/>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Column1</c:v>
                </c:pt>
              </c:strCache>
            </c:strRef>
          </c:tx>
          <c:spPr>
            <a:ln>
              <a:solidFill>
                <a:srgbClr val="2875DD"/>
              </a:solidFill>
            </a:ln>
          </c:spPr>
          <c:marker>
            <c:symbol val="circle"/>
            <c:size val="5"/>
            <c:spPr>
              <a:solidFill>
                <a:srgbClr val="2875DD"/>
              </a:solidFill>
              <a:ln>
                <a:solidFill>
                  <a:srgbClr val="2875DD"/>
                </a:solidFill>
              </a:ln>
            </c:spPr>
          </c:marker>
          <c:dLbls>
            <c:dLbl>
              <c:idx val="0"/>
              <c:numFmt formatCode="#,##0.00" sourceLinked="0"/>
              <c:spPr/>
              <c:txPr>
                <a:bodyPr/>
                <a:lstStyle/>
                <a:p>
                  <a:pPr>
                    <a:defRPr sz="1100" b="0" smtId="4294967295">
                      <a:solidFill>
                        <a:srgbClr val="0F2741"/>
                      </a:solidFill>
                      <a:latin typeface="Open Sans"/>
                    </a:defRPr>
                  </a:pPr>
                  <a:endParaRPr lang="cs-CZ"/>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
              <c:numFmt formatCode="#,##0.00" sourceLinked="0"/>
              <c:spPr/>
              <c:txPr>
                <a:bodyPr/>
                <a:lstStyle/>
                <a:p>
                  <a:pPr>
                    <a:defRPr sz="1100" b="0" smtId="4294967295">
                      <a:solidFill>
                        <a:srgbClr val="0F2741"/>
                      </a:solidFill>
                      <a:latin typeface="Open Sans"/>
                    </a:defRPr>
                  </a:pPr>
                  <a:endParaRPr lang="cs-CZ"/>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2"/>
              <c:numFmt formatCode="#,##0.00" sourceLinked="0"/>
              <c:spPr/>
              <c:txPr>
                <a:bodyPr/>
                <a:lstStyle/>
                <a:p>
                  <a:pPr>
                    <a:defRPr sz="1100" b="0" smtId="4294967295">
                      <a:solidFill>
                        <a:srgbClr val="0F2741"/>
                      </a:solidFill>
                      <a:latin typeface="Open Sans"/>
                    </a:defRPr>
                  </a:pPr>
                  <a:endParaRPr lang="cs-CZ"/>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3"/>
              <c:numFmt formatCode="#,##0.00" sourceLinked="0"/>
              <c:spPr/>
              <c:txPr>
                <a:bodyPr/>
                <a:lstStyle/>
                <a:p>
                  <a:pPr>
                    <a:defRPr sz="1100" b="0" smtId="4294967295">
                      <a:solidFill>
                        <a:srgbClr val="0F2741"/>
                      </a:solidFill>
                      <a:latin typeface="Open Sans"/>
                    </a:defRPr>
                  </a:pPr>
                  <a:endParaRPr lang="cs-CZ"/>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4"/>
              <c:numFmt formatCode="#,##0.0" sourceLinked="0"/>
              <c:spPr/>
              <c:txPr>
                <a:bodyPr/>
                <a:lstStyle/>
                <a:p>
                  <a:pPr>
                    <a:defRPr sz="1100" b="0" smtId="4294967295">
                      <a:solidFill>
                        <a:srgbClr val="0F2741"/>
                      </a:solidFill>
                      <a:latin typeface="Open Sans"/>
                    </a:defRPr>
                  </a:pPr>
                  <a:endParaRPr lang="cs-CZ"/>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5"/>
              <c:numFmt formatCode="#,##0.00" sourceLinked="0"/>
              <c:spPr/>
              <c:txPr>
                <a:bodyPr/>
                <a:lstStyle/>
                <a:p>
                  <a:pPr>
                    <a:defRPr sz="1100" b="0" smtId="4294967295">
                      <a:solidFill>
                        <a:srgbClr val="0F2741"/>
                      </a:solidFill>
                      <a:latin typeface="Open Sans"/>
                    </a:defRPr>
                  </a:pPr>
                  <a:endParaRPr lang="cs-CZ"/>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6"/>
              <c:numFmt formatCode="#,##0.00" sourceLinked="0"/>
              <c:spPr/>
              <c:txPr>
                <a:bodyPr/>
                <a:lstStyle/>
                <a:p>
                  <a:pPr>
                    <a:defRPr sz="1100" b="0" smtId="4294967295">
                      <a:solidFill>
                        <a:srgbClr val="0F2741"/>
                      </a:solidFill>
                      <a:latin typeface="Open Sans"/>
                    </a:defRPr>
                  </a:pPr>
                  <a:endParaRPr lang="cs-CZ"/>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7"/>
              <c:numFmt formatCode="#,##0.0" sourceLinked="0"/>
              <c:spPr/>
              <c:txPr>
                <a:bodyPr/>
                <a:lstStyle/>
                <a:p>
                  <a:pPr>
                    <a:defRPr sz="1100" b="0" smtId="4294967295">
                      <a:solidFill>
                        <a:srgbClr val="0F2741"/>
                      </a:solidFill>
                      <a:latin typeface="Open Sans"/>
                    </a:defRPr>
                  </a:pPr>
                  <a:endParaRPr lang="cs-CZ"/>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8"/>
              <c:numFmt formatCode="#,##0.00" sourceLinked="0"/>
              <c:spPr/>
              <c:txPr>
                <a:bodyPr/>
                <a:lstStyle/>
                <a:p>
                  <a:pPr>
                    <a:defRPr sz="1100" b="0" smtId="4294967295">
                      <a:solidFill>
                        <a:srgbClr val="0F2741"/>
                      </a:solidFill>
                      <a:latin typeface="Open Sans"/>
                    </a:defRPr>
                  </a:pPr>
                  <a:endParaRPr lang="cs-CZ"/>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9"/>
              <c:numFmt formatCode="#,##0.00" sourceLinked="0"/>
              <c:spPr/>
              <c:txPr>
                <a:bodyPr/>
                <a:lstStyle/>
                <a:p>
                  <a:pPr>
                    <a:defRPr sz="1100" b="0" smtId="4294967295">
                      <a:solidFill>
                        <a:srgbClr val="0F2741"/>
                      </a:solidFill>
                      <a:latin typeface="Open Sans"/>
                    </a:defRPr>
                  </a:pPr>
                  <a:endParaRPr lang="cs-CZ"/>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0"/>
              <c:numFmt formatCode="#,##0.00" sourceLinked="0"/>
              <c:spPr/>
              <c:txPr>
                <a:bodyPr/>
                <a:lstStyle/>
                <a:p>
                  <a:pPr>
                    <a:defRPr sz="1100" b="0" smtId="4294967295">
                      <a:solidFill>
                        <a:srgbClr val="0F2741"/>
                      </a:solidFill>
                      <a:latin typeface="Open Sans"/>
                    </a:defRPr>
                  </a:pPr>
                  <a:endParaRPr lang="cs-CZ"/>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1"/>
              <c:numFmt formatCode="#,##0.00" sourceLinked="0"/>
              <c:spPr/>
              <c:txPr>
                <a:bodyPr/>
                <a:lstStyle/>
                <a:p>
                  <a:pPr>
                    <a:defRPr sz="1100" b="0" smtId="4294967295">
                      <a:solidFill>
                        <a:srgbClr val="0F2741"/>
                      </a:solidFill>
                      <a:latin typeface="Open Sans"/>
                    </a:defRPr>
                  </a:pPr>
                  <a:endParaRPr lang="cs-CZ"/>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2"/>
              <c:numFmt formatCode="#,##0.00" sourceLinked="0"/>
              <c:spPr/>
              <c:txPr>
                <a:bodyPr/>
                <a:lstStyle/>
                <a:p>
                  <a:pPr>
                    <a:defRPr sz="1100" b="0" smtId="4294967295">
                      <a:solidFill>
                        <a:srgbClr val="0F2741"/>
                      </a:solidFill>
                      <a:latin typeface="Open Sans"/>
                    </a:defRPr>
                  </a:pPr>
                  <a:endParaRPr lang="cs-CZ"/>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3"/>
              <c:numFmt formatCode="#,##0.00" sourceLinked="0"/>
              <c:spPr/>
              <c:txPr>
                <a:bodyPr/>
                <a:lstStyle/>
                <a:p>
                  <a:pPr>
                    <a:defRPr sz="1100" b="0" smtId="4294967295">
                      <a:solidFill>
                        <a:srgbClr val="0F2741"/>
                      </a:solidFill>
                      <a:latin typeface="Open Sans"/>
                    </a:defRPr>
                  </a:pPr>
                  <a:endParaRPr lang="cs-CZ"/>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4"/>
              <c:numFmt formatCode="#,##0.00" sourceLinked="0"/>
              <c:spPr/>
              <c:txPr>
                <a:bodyPr/>
                <a:lstStyle/>
                <a:p>
                  <a:pPr>
                    <a:defRPr sz="1100" b="0" smtId="4294967295">
                      <a:solidFill>
                        <a:srgbClr val="0F2741"/>
                      </a:solidFill>
                      <a:latin typeface="Open Sans"/>
                    </a:defRPr>
                  </a:pPr>
                  <a:endParaRPr lang="cs-CZ"/>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5"/>
              <c:numFmt formatCode="#,##0.00" sourceLinked="0"/>
              <c:spPr/>
              <c:txPr>
                <a:bodyPr/>
                <a:lstStyle/>
                <a:p>
                  <a:pPr>
                    <a:defRPr sz="1100" b="0" smtId="4294967295">
                      <a:solidFill>
                        <a:srgbClr val="0F2741"/>
                      </a:solidFill>
                      <a:latin typeface="Open Sans"/>
                    </a:defRPr>
                  </a:pPr>
                  <a:endParaRPr lang="cs-CZ"/>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6"/>
              <c:numFmt formatCode="#,##0.00" sourceLinked="0"/>
              <c:spPr/>
              <c:txPr>
                <a:bodyPr/>
                <a:lstStyle/>
                <a:p>
                  <a:pPr>
                    <a:defRPr sz="1100" b="0" smtId="4294967295">
                      <a:solidFill>
                        <a:srgbClr val="0F2741"/>
                      </a:solidFill>
                      <a:latin typeface="Open Sans"/>
                    </a:defRPr>
                  </a:pPr>
                  <a:endParaRPr lang="cs-CZ"/>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7"/>
              <c:numFmt formatCode="#,##0.00" sourceLinked="0"/>
              <c:spPr/>
              <c:txPr>
                <a:bodyPr/>
                <a:lstStyle/>
                <a:p>
                  <a:pPr>
                    <a:defRPr sz="1100" b="0" smtId="4294967295">
                      <a:solidFill>
                        <a:srgbClr val="0F2741"/>
                      </a:solidFill>
                      <a:latin typeface="Open Sans"/>
                    </a:defRPr>
                  </a:pPr>
                  <a:endParaRPr lang="cs-CZ"/>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8"/>
              <c:numFmt formatCode="#,##0.00" sourceLinked="0"/>
              <c:spPr/>
              <c:txPr>
                <a:bodyPr/>
                <a:lstStyle/>
                <a:p>
                  <a:pPr>
                    <a:defRPr sz="1100" b="0" smtId="4294967295">
                      <a:solidFill>
                        <a:srgbClr val="0F2741"/>
                      </a:solidFill>
                      <a:latin typeface="Open Sans"/>
                    </a:defRPr>
                  </a:pPr>
                  <a:endParaRPr lang="cs-CZ"/>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9"/>
              <c:numFmt formatCode="#,##0.00" sourceLinked="0"/>
              <c:spPr/>
              <c:txPr>
                <a:bodyPr/>
                <a:lstStyle/>
                <a:p>
                  <a:pPr>
                    <a:defRPr sz="1100" b="0" smtId="4294967295">
                      <a:solidFill>
                        <a:srgbClr val="0F2741"/>
                      </a:solidFill>
                      <a:latin typeface="Open Sans"/>
                    </a:defRPr>
                  </a:pPr>
                  <a:endParaRPr lang="cs-CZ"/>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20"/>
              <c:numFmt formatCode="#,##0.00" sourceLinked="0"/>
              <c:spPr/>
              <c:txPr>
                <a:bodyPr/>
                <a:lstStyle/>
                <a:p>
                  <a:pPr>
                    <a:defRPr sz="1100" b="0" smtId="4294967295">
                      <a:solidFill>
                        <a:srgbClr val="0F2741"/>
                      </a:solidFill>
                      <a:latin typeface="Open Sans"/>
                    </a:defRPr>
                  </a:pPr>
                  <a:endParaRPr lang="cs-CZ"/>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21"/>
              <c:numFmt formatCode="#,##0.00" sourceLinked="0"/>
              <c:spPr/>
              <c:txPr>
                <a:bodyPr/>
                <a:lstStyle/>
                <a:p>
                  <a:pPr>
                    <a:defRPr sz="1100" b="0" smtId="4294967295">
                      <a:solidFill>
                        <a:srgbClr val="0F2741"/>
                      </a:solidFill>
                      <a:latin typeface="Open Sans"/>
                    </a:defRPr>
                  </a:pPr>
                  <a:endParaRPr lang="cs-CZ"/>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22"/>
              <c:numFmt formatCode="#,##0.00" sourceLinked="0"/>
              <c:spPr/>
              <c:txPr>
                <a:bodyPr/>
                <a:lstStyle/>
                <a:p>
                  <a:pPr>
                    <a:defRPr sz="1100" b="0" smtId="4294967295">
                      <a:solidFill>
                        <a:srgbClr val="0F2741"/>
                      </a:solidFill>
                      <a:latin typeface="Open Sans"/>
                    </a:defRPr>
                  </a:pPr>
                  <a:endParaRPr lang="cs-CZ"/>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23"/>
              <c:numFmt formatCode="#,##0.00" sourceLinked="0"/>
              <c:spPr/>
              <c:txPr>
                <a:bodyPr/>
                <a:lstStyle/>
                <a:p>
                  <a:pPr>
                    <a:defRPr sz="1100" b="0" smtId="4294967295">
                      <a:solidFill>
                        <a:srgbClr val="0F2741"/>
                      </a:solidFill>
                      <a:latin typeface="Open Sans"/>
                    </a:defRPr>
                  </a:pPr>
                  <a:endParaRPr lang="cs-CZ"/>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24"/>
              <c:numFmt formatCode="#,##0.00" sourceLinked="0"/>
              <c:spPr/>
              <c:txPr>
                <a:bodyPr/>
                <a:lstStyle/>
                <a:p>
                  <a:pPr>
                    <a:defRPr sz="1100" b="0" smtId="4294967295">
                      <a:solidFill>
                        <a:srgbClr val="0F2741"/>
                      </a:solidFill>
                      <a:latin typeface="Open Sans"/>
                    </a:defRPr>
                  </a:pPr>
                  <a:endParaRPr lang="cs-CZ"/>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25"/>
              <c:numFmt formatCode="#,##0.00" sourceLinked="0"/>
              <c:spPr/>
              <c:txPr>
                <a:bodyPr/>
                <a:lstStyle/>
                <a:p>
                  <a:pPr>
                    <a:defRPr sz="1100" b="0" smtId="4294967295">
                      <a:solidFill>
                        <a:srgbClr val="0F2741"/>
                      </a:solidFill>
                      <a:latin typeface="Open Sans"/>
                    </a:defRPr>
                  </a:pPr>
                  <a:endParaRPr lang="cs-CZ"/>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26"/>
              <c:numFmt formatCode="#,##0.00" sourceLinked="0"/>
              <c:spPr/>
              <c:txPr>
                <a:bodyPr/>
                <a:lstStyle/>
                <a:p>
                  <a:pPr>
                    <a:defRPr sz="1100" b="0" smtId="4294967295">
                      <a:solidFill>
                        <a:srgbClr val="0F2741"/>
                      </a:solidFill>
                      <a:latin typeface="Open Sans"/>
                    </a:defRPr>
                  </a:pPr>
                  <a:endParaRPr lang="cs-CZ"/>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spPr>
              <a:noFill/>
              <a:ln>
                <a:noFill/>
              </a:ln>
              <a:effectLst/>
            </c:spPr>
            <c:txPr>
              <a:bodyPr/>
              <a:lstStyle/>
              <a:p>
                <a:pPr>
                  <a:defRPr sz="900" b="0" smtId="4294967295">
                    <a:solidFill>
                      <a:srgbClr val="0F2741"/>
                    </a:solidFill>
                    <a:latin typeface="Open Sans"/>
                  </a:defRPr>
                </a:pPr>
                <a:endParaRPr lang="cs-CZ"/>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Sheet1!$A$2:$A$28</c:f>
              <c:numCache>
                <c:formatCode>General</c:formatCode>
                <c:ptCount val="27"/>
                <c:pt idx="0">
                  <c:v>1975</c:v>
                </c:pt>
                <c:pt idx="1">
                  <c:v>1980</c:v>
                </c:pt>
                <c:pt idx="2">
                  <c:v>1985</c:v>
                </c:pt>
                <c:pt idx="3">
                  <c:v>1990</c:v>
                </c:pt>
                <c:pt idx="4">
                  <c:v>1995</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numCache>
            </c:numRef>
          </c:cat>
          <c:val>
            <c:numRef>
              <c:f>Sheet1!$B$2:$B$28</c:f>
              <c:numCache>
                <c:formatCode>General</c:formatCode>
                <c:ptCount val="27"/>
                <c:pt idx="0">
                  <c:v>4.43</c:v>
                </c:pt>
                <c:pt idx="1">
                  <c:v>20.98</c:v>
                </c:pt>
                <c:pt idx="2">
                  <c:v>6.13</c:v>
                </c:pt>
                <c:pt idx="3">
                  <c:v>4.83</c:v>
                </c:pt>
                <c:pt idx="4">
                  <c:v>5.2</c:v>
                </c:pt>
                <c:pt idx="5">
                  <c:v>4.95</c:v>
                </c:pt>
                <c:pt idx="6">
                  <c:v>4.37</c:v>
                </c:pt>
                <c:pt idx="7">
                  <c:v>4.5999999999999996</c:v>
                </c:pt>
                <c:pt idx="8">
                  <c:v>4.8499999999999996</c:v>
                </c:pt>
                <c:pt idx="9">
                  <c:v>6.65</c:v>
                </c:pt>
                <c:pt idx="10">
                  <c:v>7.22</c:v>
                </c:pt>
                <c:pt idx="11">
                  <c:v>11.57</c:v>
                </c:pt>
                <c:pt idx="12">
                  <c:v>13.39</c:v>
                </c:pt>
                <c:pt idx="13">
                  <c:v>15.02</c:v>
                </c:pt>
                <c:pt idx="14">
                  <c:v>14.66</c:v>
                </c:pt>
                <c:pt idx="15">
                  <c:v>20.16</c:v>
                </c:pt>
                <c:pt idx="16">
                  <c:v>35.119999999999997</c:v>
                </c:pt>
                <c:pt idx="17">
                  <c:v>31.15</c:v>
                </c:pt>
                <c:pt idx="18">
                  <c:v>23.79</c:v>
                </c:pt>
                <c:pt idx="19">
                  <c:v>19.079999999999998</c:v>
                </c:pt>
                <c:pt idx="20">
                  <c:v>15.68</c:v>
                </c:pt>
                <c:pt idx="21">
                  <c:v>17.14</c:v>
                </c:pt>
                <c:pt idx="22">
                  <c:v>17.05</c:v>
                </c:pt>
                <c:pt idx="23">
                  <c:v>15.71</c:v>
                </c:pt>
                <c:pt idx="24">
                  <c:v>16.21</c:v>
                </c:pt>
                <c:pt idx="25">
                  <c:v>20.55</c:v>
                </c:pt>
                <c:pt idx="26">
                  <c:v>25.14</c:v>
                </c:pt>
              </c:numCache>
            </c:numRef>
          </c:val>
          <c:smooth val="0"/>
        </c:ser>
        <c:dLbls>
          <c:showLegendKey val="0"/>
          <c:showVal val="0"/>
          <c:showCatName val="0"/>
          <c:showSerName val="0"/>
          <c:showPercent val="0"/>
          <c:showBubbleSize val="0"/>
        </c:dLbls>
        <c:marker val="1"/>
        <c:smooth val="0"/>
        <c:axId val="392266136"/>
        <c:axId val="392268880"/>
      </c:lineChart>
      <c:catAx>
        <c:axId val="392266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cs-CZ"/>
          </a:p>
        </c:txPr>
        <c:crossAx val="392268880"/>
        <c:crosses val="autoZero"/>
        <c:auto val="0"/>
        <c:lblAlgn val="ctr"/>
        <c:lblOffset val="100"/>
        <c:noMultiLvlLbl val="0"/>
      </c:catAx>
      <c:valAx>
        <c:axId val="392268880"/>
        <c:scaling>
          <c:orientation val="minMax"/>
          <c:min val="0"/>
        </c:scaling>
        <c:delete val="0"/>
        <c:axPos val="l"/>
        <c:majorGridlines>
          <c:spPr>
            <a:ln w="9525">
              <a:solidFill>
                <a:srgbClr val="2F2F2F"/>
              </a:solidFill>
              <a:prstDash val="dot"/>
            </a:ln>
          </c:spPr>
        </c:majorGridlines>
        <c:title>
          <c:tx>
            <c:rich>
              <a:bodyPr/>
              <a:lstStyle/>
              <a:p>
                <a:pPr>
                  <a:defRPr/>
                </a:pPr>
                <a:r>
                  <a:rPr sz="1100" b="0">
                    <a:solidFill>
                      <a:srgbClr val="0F2741"/>
                    </a:solidFill>
                    <a:latin typeface="Open Sans"/>
                  </a:rPr>
                  <a:t>Price in U.S. dollars per ounce</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cs-CZ"/>
          </a:p>
        </c:txPr>
        <c:crossAx val="392266136"/>
        <c:crosses val="autoZero"/>
        <c:crossBetween val="between"/>
      </c:valAx>
    </c:plotArea>
    <c:plotVisOnly val="1"/>
    <c:dispBlanksAs val="gap"/>
    <c:showDLblsOverMax val="1"/>
  </c:chart>
  <c:txPr>
    <a:bodyPr/>
    <a:lstStyle/>
    <a:p>
      <a:pPr>
        <a:defRPr sz="800" smtId="4294967295"/>
      </a:pPr>
      <a:endParaRPr lang="cs-CZ"/>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cat>
            <c:numRef>
              <c:f>Sheet1!$A$2:$A$13</c:f>
              <c:numCache>
                <c:formatCode>General</c:formatCode>
                <c:ptCount val="12"/>
                <c:pt idx="0">
                  <c:v>2022</c:v>
                </c:pt>
                <c:pt idx="1">
                  <c:v>2021</c:v>
                </c:pt>
                <c:pt idx="2">
                  <c:v>2020</c:v>
                </c:pt>
                <c:pt idx="3">
                  <c:v>2019</c:v>
                </c:pt>
                <c:pt idx="4">
                  <c:v>2018</c:v>
                </c:pt>
                <c:pt idx="5">
                  <c:v>2017</c:v>
                </c:pt>
                <c:pt idx="6">
                  <c:v>2016</c:v>
                </c:pt>
                <c:pt idx="7">
                  <c:v>2015</c:v>
                </c:pt>
                <c:pt idx="8">
                  <c:v>2014</c:v>
                </c:pt>
                <c:pt idx="9">
                  <c:v>2013</c:v>
                </c:pt>
                <c:pt idx="10">
                  <c:v>2012</c:v>
                </c:pt>
                <c:pt idx="11">
                  <c:v>2011</c:v>
                </c:pt>
              </c:numCache>
            </c:numRef>
          </c:cat>
          <c:val>
            <c:numRef>
              <c:f>Sheet1!$B$2:$B$13</c:f>
              <c:numCache>
                <c:formatCode>General</c:formatCode>
                <c:ptCount val="12"/>
                <c:pt idx="0">
                  <c:v>2.7699999999999999E-2</c:v>
                </c:pt>
                <c:pt idx="1">
                  <c:v>-0.1172</c:v>
                </c:pt>
                <c:pt idx="2">
                  <c:v>0.47889999999999999</c:v>
                </c:pt>
                <c:pt idx="3">
                  <c:v>0.15210000000000001</c:v>
                </c:pt>
                <c:pt idx="4">
                  <c:v>-8.5300000000000001E-2</c:v>
                </c:pt>
                <c:pt idx="5">
                  <c:v>6.4199999999999993E-2</c:v>
                </c:pt>
                <c:pt idx="6">
                  <c:v>0.14860000000000001</c:v>
                </c:pt>
                <c:pt idx="7">
                  <c:v>-0.11749999999999999</c:v>
                </c:pt>
                <c:pt idx="8">
                  <c:v>-0.19339999999999999</c:v>
                </c:pt>
                <c:pt idx="9">
                  <c:v>-0.3584</c:v>
                </c:pt>
                <c:pt idx="10">
                  <c:v>8.9800000000000005E-2</c:v>
                </c:pt>
                <c:pt idx="11">
                  <c:v>-9.9400000000000002E-2</c:v>
                </c:pt>
              </c:numCache>
            </c:numRef>
          </c:val>
        </c:ser>
        <c:dLbls>
          <c:showLegendKey val="0"/>
          <c:showVal val="0"/>
          <c:showCatName val="0"/>
          <c:showSerName val="0"/>
          <c:showPercent val="0"/>
          <c:showBubbleSize val="0"/>
        </c:dLbls>
        <c:gapWidth val="80"/>
        <c:overlap val="-30"/>
        <c:axId val="392270056"/>
        <c:axId val="392268488"/>
      </c:barChart>
      <c:catAx>
        <c:axId val="39227005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cs-CZ"/>
          </a:p>
        </c:txPr>
        <c:crossAx val="392268488"/>
        <c:crosses val="autoZero"/>
        <c:auto val="0"/>
        <c:lblAlgn val="ctr"/>
        <c:lblOffset val="100"/>
        <c:noMultiLvlLbl val="0"/>
      </c:catAx>
      <c:valAx>
        <c:axId val="392268488"/>
        <c:scaling>
          <c:orientation val="minMax"/>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cs-CZ"/>
          </a:p>
        </c:txPr>
        <c:crossAx val="392270056"/>
        <c:crosses val="autoZero"/>
        <c:crossBetween val="between"/>
      </c:valAx>
    </c:plotArea>
    <c:plotVisOnly val="1"/>
    <c:dispBlanksAs val="gap"/>
    <c:showDLblsOverMax val="1"/>
  </c:chart>
  <c:txPr>
    <a:bodyPr/>
    <a:lstStyle/>
    <a:p>
      <a:pPr>
        <a:defRPr sz="1800" smtId="4294967295"/>
      </a:pPr>
      <a:endParaRPr lang="cs-CZ"/>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2022</c:v>
                </c:pt>
              </c:strCache>
            </c:strRef>
          </c:tx>
          <c:spPr>
            <a:solidFill>
              <a:srgbClr val="2875DD"/>
            </a:solidFill>
            <a:ln>
              <a:solidFill>
                <a:srgbClr val="2875DD"/>
              </a:solidFill>
            </a:ln>
          </c:spPr>
          <c:invertIfNegative val="0"/>
          <c:dLbls>
            <c:dLbl>
              <c:idx val="0"/>
              <c:numFmt formatCode="#,##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
              <c:numFmt formatCode="#,##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2"/>
              <c:numFmt formatCode="#,##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3"/>
              <c:numFmt formatCode="#,##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4"/>
              <c:numFmt formatCode="#,##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5"/>
              <c:numFmt formatCode="#,##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6"/>
              <c:numFmt formatCode="#,##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7"/>
              <c:numFmt formatCode="#,##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8"/>
              <c:numFmt formatCode="#,##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9"/>
              <c:numFmt formatCode="#,##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0"/>
              <c:numFmt formatCode="#,##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spPr>
              <a:noFill/>
              <a:ln>
                <a:noFill/>
              </a:ln>
              <a:effectLst/>
            </c:spPr>
            <c:txPr>
              <a:bodyPr/>
              <a:lstStyle/>
              <a:p>
                <a:pPr>
                  <a:defRPr sz="900" b="0" smtId="4294967295">
                    <a:solidFill>
                      <a:srgbClr val="0F2741"/>
                    </a:solidFill>
                    <a:latin typeface="Open Sans"/>
                  </a:defRPr>
                </a:pPr>
                <a:endParaRPr lang="cs-CZ"/>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Sheet1!$A$2:$A$12</c:f>
              <c:strCache>
                <c:ptCount val="11"/>
                <c:pt idx="0">
                  <c:v>Mexico</c:v>
                </c:pt>
                <c:pt idx="1">
                  <c:v>China</c:v>
                </c:pt>
                <c:pt idx="2">
                  <c:v>Peru</c:v>
                </c:pt>
                <c:pt idx="3">
                  <c:v>Chile</c:v>
                </c:pt>
                <c:pt idx="4">
                  <c:v>Australia</c:v>
                </c:pt>
                <c:pt idx="5">
                  <c:v>Bolivia</c:v>
                </c:pt>
                <c:pt idx="6">
                  <c:v>Poland</c:v>
                </c:pt>
                <c:pt idx="7">
                  <c:v>Russia</c:v>
                </c:pt>
                <c:pt idx="8">
                  <c:v>United States</c:v>
                </c:pt>
                <c:pt idx="9">
                  <c:v>Argentina</c:v>
                </c:pt>
                <c:pt idx="10">
                  <c:v>India</c:v>
                </c:pt>
              </c:strCache>
            </c:strRef>
          </c:cat>
          <c:val>
            <c:numRef>
              <c:f>Sheet1!$B$2:$B$12</c:f>
              <c:numCache>
                <c:formatCode>General</c:formatCode>
                <c:ptCount val="11"/>
                <c:pt idx="0">
                  <c:v>6300</c:v>
                </c:pt>
                <c:pt idx="1">
                  <c:v>3600</c:v>
                </c:pt>
                <c:pt idx="2">
                  <c:v>3100</c:v>
                </c:pt>
                <c:pt idx="3">
                  <c:v>1600</c:v>
                </c:pt>
                <c:pt idx="4">
                  <c:v>1400</c:v>
                </c:pt>
                <c:pt idx="5">
                  <c:v>1300</c:v>
                </c:pt>
                <c:pt idx="6">
                  <c:v>1300</c:v>
                </c:pt>
                <c:pt idx="7">
                  <c:v>1200</c:v>
                </c:pt>
                <c:pt idx="8">
                  <c:v>1100</c:v>
                </c:pt>
                <c:pt idx="9">
                  <c:v>840</c:v>
                </c:pt>
                <c:pt idx="10">
                  <c:v>630</c:v>
                </c:pt>
              </c:numCache>
            </c:numRef>
          </c:val>
        </c:ser>
        <c:dLbls>
          <c:showLegendKey val="0"/>
          <c:showVal val="0"/>
          <c:showCatName val="0"/>
          <c:showSerName val="0"/>
          <c:showPercent val="0"/>
          <c:showBubbleSize val="0"/>
        </c:dLbls>
        <c:gapWidth val="80"/>
        <c:overlap val="-30"/>
        <c:axId val="392268096"/>
        <c:axId val="392271232"/>
      </c:barChart>
      <c:catAx>
        <c:axId val="39226809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cs-CZ"/>
          </a:p>
        </c:txPr>
        <c:crossAx val="392271232"/>
        <c:crosses val="autoZero"/>
        <c:auto val="0"/>
        <c:lblAlgn val="ctr"/>
        <c:lblOffset val="100"/>
        <c:noMultiLvlLbl val="0"/>
      </c:catAx>
      <c:valAx>
        <c:axId val="392271232"/>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cs-CZ"/>
          </a:p>
        </c:txPr>
        <c:crossAx val="392268096"/>
        <c:crosses val="autoZero"/>
        <c:crossBetween val="between"/>
      </c:valAx>
    </c:plotArea>
    <c:plotVisOnly val="1"/>
    <c:dispBlanksAs val="gap"/>
    <c:showDLblsOverMax val="1"/>
  </c:chart>
  <c:txPr>
    <a:bodyPr/>
    <a:lstStyle/>
    <a:p>
      <a:pPr>
        <a:defRPr sz="1800" smtId="4294967295"/>
      </a:pPr>
      <a:endParaRPr lang="cs-CZ"/>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2021</c:v>
                </c:pt>
              </c:strCache>
            </c:strRef>
          </c:tx>
          <c:spPr>
            <a:solidFill>
              <a:srgbClr val="2875DD"/>
            </a:solidFill>
            <a:ln>
              <a:solidFill>
                <a:srgbClr val="2875DD"/>
              </a:solidFill>
            </a:ln>
          </c:spPr>
          <c:invertIfNegative val="0"/>
          <c:dPt>
            <c:idx val="9"/>
            <c:invertIfNegative val="0"/>
            <c:bubble3D val="0"/>
            <c:spPr>
              <a:solidFill>
                <a:srgbClr val="C0C0C0"/>
              </a:solidFill>
            </c:spPr>
          </c:dPt>
          <c:dLbls>
            <c:dLbl>
              <c:idx val="0"/>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2"/>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3"/>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4"/>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5"/>
              <c:numFmt formatCode="#,##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6"/>
              <c:numFmt formatCode="#,##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7"/>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8"/>
              <c:numFmt formatCode="#,##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9"/>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spPr>
              <a:noFill/>
              <a:ln>
                <a:noFill/>
              </a:ln>
              <a:effectLst/>
            </c:spPr>
            <c:txPr>
              <a:bodyPr/>
              <a:lstStyle/>
              <a:p>
                <a:pPr>
                  <a:defRPr sz="900" b="0" smtId="4294967295">
                    <a:solidFill>
                      <a:srgbClr val="0F2741"/>
                    </a:solidFill>
                    <a:latin typeface="Open Sans"/>
                  </a:defRPr>
                </a:pPr>
                <a:endParaRPr lang="cs-CZ"/>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Sheet1!$A$2:$A$11</c:f>
              <c:strCache>
                <c:ptCount val="10"/>
                <c:pt idx="0">
                  <c:v>Mexico</c:v>
                </c:pt>
                <c:pt idx="1">
                  <c:v>China</c:v>
                </c:pt>
                <c:pt idx="2">
                  <c:v>Peru</c:v>
                </c:pt>
                <c:pt idx="3">
                  <c:v>Australia</c:v>
                </c:pt>
                <c:pt idx="4">
                  <c:v>Poland</c:v>
                </c:pt>
                <c:pt idx="5">
                  <c:v>Bolivia</c:v>
                </c:pt>
                <c:pt idx="6">
                  <c:v>Chile</c:v>
                </c:pt>
                <c:pt idx="7">
                  <c:v>Russia</c:v>
                </c:pt>
                <c:pt idx="8">
                  <c:v>United States</c:v>
                </c:pt>
                <c:pt idx="9">
                  <c:v>Others</c:v>
                </c:pt>
              </c:strCache>
            </c:strRef>
          </c:cat>
          <c:val>
            <c:numRef>
              <c:f>Sheet1!$B$2:$B$11</c:f>
              <c:numCache>
                <c:formatCode>General</c:formatCode>
                <c:ptCount val="10"/>
                <c:pt idx="0">
                  <c:v>0.23899999999999999</c:v>
                </c:pt>
                <c:pt idx="1">
                  <c:v>0.13700000000000001</c:v>
                </c:pt>
                <c:pt idx="2">
                  <c:v>0.13100000000000001</c:v>
                </c:pt>
                <c:pt idx="3">
                  <c:v>5.1999999999999998E-2</c:v>
                </c:pt>
                <c:pt idx="4">
                  <c:v>5.0999999999999997E-2</c:v>
                </c:pt>
                <c:pt idx="5">
                  <c:v>0.05</c:v>
                </c:pt>
                <c:pt idx="6">
                  <c:v>0.05</c:v>
                </c:pt>
                <c:pt idx="7">
                  <c:v>4.7E-2</c:v>
                </c:pt>
                <c:pt idx="8">
                  <c:v>0.04</c:v>
                </c:pt>
                <c:pt idx="9">
                  <c:v>0.20200000000000001</c:v>
                </c:pt>
              </c:numCache>
            </c:numRef>
          </c:val>
        </c:ser>
        <c:dLbls>
          <c:showLegendKey val="0"/>
          <c:showVal val="0"/>
          <c:showCatName val="0"/>
          <c:showSerName val="0"/>
          <c:showPercent val="0"/>
          <c:showBubbleSize val="0"/>
        </c:dLbls>
        <c:gapWidth val="80"/>
        <c:overlap val="-30"/>
        <c:axId val="392272800"/>
        <c:axId val="392269664"/>
      </c:barChart>
      <c:catAx>
        <c:axId val="392272800"/>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cs-CZ"/>
          </a:p>
        </c:txPr>
        <c:crossAx val="392269664"/>
        <c:crosses val="autoZero"/>
        <c:auto val="0"/>
        <c:lblAlgn val="ctr"/>
        <c:lblOffset val="100"/>
        <c:noMultiLvlLbl val="0"/>
      </c:catAx>
      <c:valAx>
        <c:axId val="392269664"/>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cs-CZ"/>
          </a:p>
        </c:txPr>
        <c:crossAx val="392272800"/>
        <c:crosses val="autoZero"/>
        <c:crossBetween val="between"/>
      </c:valAx>
    </c:plotArea>
    <c:plotVisOnly val="1"/>
    <c:dispBlanksAs val="gap"/>
    <c:showDLblsOverMax val="1"/>
  </c:chart>
  <c:txPr>
    <a:bodyPr/>
    <a:lstStyle/>
    <a:p>
      <a:pPr>
        <a:defRPr sz="1800" smtId="4294967295"/>
      </a:pPr>
      <a:endParaRPr lang="cs-CZ"/>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2"/>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3"/>
              <c:numFmt formatCode="#,##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4"/>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5"/>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6"/>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7"/>
              <c:numFmt formatCode="#,##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8"/>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9"/>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0"/>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1"/>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spPr>
              <a:noFill/>
              <a:ln>
                <a:noFill/>
              </a:ln>
              <a:effectLst/>
            </c:spPr>
            <c:txPr>
              <a:bodyPr/>
              <a:lstStyle/>
              <a:p>
                <a:pPr>
                  <a:defRPr sz="1100" b="0" smtId="4294967295">
                    <a:solidFill>
                      <a:srgbClr val="0F2741"/>
                    </a:solidFill>
                    <a:latin typeface="Open Sans"/>
                  </a:defRPr>
                </a:pPr>
                <a:endParaRPr lang="cs-CZ"/>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Sheet1!$A$2:$A$13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Sheet1!$B$2:$B$13</c:f>
              <c:numCache>
                <c:formatCode>General</c:formatCode>
                <c:ptCount val="12"/>
                <c:pt idx="0">
                  <c:v>4410.7</c:v>
                </c:pt>
                <c:pt idx="1">
                  <c:v>4777.7</c:v>
                </c:pt>
                <c:pt idx="2">
                  <c:v>5358.2</c:v>
                </c:pt>
                <c:pt idx="3">
                  <c:v>5821</c:v>
                </c:pt>
                <c:pt idx="4">
                  <c:v>5766.7</c:v>
                </c:pt>
                <c:pt idx="5">
                  <c:v>5974.8</c:v>
                </c:pt>
                <c:pt idx="6">
                  <c:v>5420.5</c:v>
                </c:pt>
                <c:pt idx="7">
                  <c:v>5815</c:v>
                </c:pt>
                <c:pt idx="8">
                  <c:v>6049.2</c:v>
                </c:pt>
                <c:pt idx="9">
                  <c:v>5839.7</c:v>
                </c:pt>
                <c:pt idx="10">
                  <c:v>5604.8</c:v>
                </c:pt>
                <c:pt idx="11">
                  <c:v>6097.5</c:v>
                </c:pt>
              </c:numCache>
            </c:numRef>
          </c:val>
        </c:ser>
        <c:dLbls>
          <c:showLegendKey val="0"/>
          <c:showVal val="0"/>
          <c:showCatName val="0"/>
          <c:showSerName val="0"/>
          <c:showPercent val="0"/>
          <c:showBubbleSize val="0"/>
        </c:dLbls>
        <c:gapWidth val="80"/>
        <c:overlap val="-30"/>
        <c:axId val="392270840"/>
        <c:axId val="392266920"/>
      </c:barChart>
      <c:catAx>
        <c:axId val="392270840"/>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cs-CZ"/>
          </a:p>
        </c:txPr>
        <c:crossAx val="392266920"/>
        <c:crosses val="autoZero"/>
        <c:auto val="0"/>
        <c:lblAlgn val="ctr"/>
        <c:lblOffset val="100"/>
        <c:noMultiLvlLbl val="0"/>
      </c:catAx>
      <c:valAx>
        <c:axId val="392266920"/>
        <c:scaling>
          <c:orientation val="minMax"/>
          <c:min val="0"/>
        </c:scaling>
        <c:delete val="0"/>
        <c:axPos val="l"/>
        <c:majorGridlines>
          <c:spPr>
            <a:ln w="9525">
              <a:solidFill>
                <a:srgbClr val="2F2F2F"/>
              </a:solidFill>
              <a:prstDash val="dot"/>
            </a:ln>
          </c:spPr>
        </c:majorGridlines>
        <c:title>
          <c:tx>
            <c:rich>
              <a:bodyPr/>
              <a:lstStyle/>
              <a:p>
                <a:pPr>
                  <a:defRPr/>
                </a:pPr>
                <a:r>
                  <a:rPr sz="1100" b="0">
                    <a:solidFill>
                      <a:srgbClr val="0F2741"/>
                    </a:solidFill>
                    <a:latin typeface="Open Sans"/>
                  </a:rPr>
                  <a:t>Production in metric tons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cs-CZ"/>
          </a:p>
        </c:txPr>
        <c:crossAx val="392270840"/>
        <c:crosses val="autoZero"/>
        <c:crossBetween val="between"/>
      </c:valAx>
    </c:plotArea>
    <c:plotVisOnly val="1"/>
    <c:dispBlanksAs val="gap"/>
    <c:showDLblsOverMax val="1"/>
  </c:chart>
  <c:txPr>
    <a:bodyPr/>
    <a:lstStyle/>
    <a:p>
      <a:pPr>
        <a:defRPr sz="1800" smtId="4294967295"/>
      </a:pPr>
      <a:endParaRPr lang="cs-CZ"/>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
              <c:numFmt formatCode="#,##0.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2"/>
              <c:numFmt formatCode="#,##0.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3"/>
              <c:numFmt formatCode="#,##0.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4"/>
              <c:numFmt formatCode="#,##0.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5"/>
              <c:numFmt formatCode="#,##0.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6"/>
              <c:numFmt formatCode="#,##0.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7"/>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8"/>
              <c:numFmt formatCode="#,##0.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9"/>
              <c:numFmt formatCode="#,##0.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0"/>
              <c:numFmt formatCode="#,##0.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1"/>
              <c:numFmt formatCode="#,##0.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spPr>
              <a:noFill/>
              <a:ln>
                <a:noFill/>
              </a:ln>
              <a:effectLst/>
            </c:spPr>
            <c:txPr>
              <a:bodyPr/>
              <a:lstStyle/>
              <a:p>
                <a:pPr>
                  <a:defRPr sz="1100" b="0" smtId="4294967295">
                    <a:solidFill>
                      <a:srgbClr val="0F2741"/>
                    </a:solidFill>
                    <a:latin typeface="Open Sans"/>
                  </a:defRPr>
                </a:pPr>
                <a:endParaRPr lang="cs-CZ"/>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Sheet1!$A$2:$A$13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Sheet1!$B$2:$B$13</c:f>
              <c:numCache>
                <c:formatCode>General</c:formatCode>
                <c:ptCount val="12"/>
                <c:pt idx="0">
                  <c:v>3.09</c:v>
                </c:pt>
                <c:pt idx="1">
                  <c:v>3.23</c:v>
                </c:pt>
                <c:pt idx="2">
                  <c:v>3.64</c:v>
                </c:pt>
                <c:pt idx="3">
                  <c:v>3.67</c:v>
                </c:pt>
                <c:pt idx="4">
                  <c:v>3.57</c:v>
                </c:pt>
                <c:pt idx="5">
                  <c:v>3.42</c:v>
                </c:pt>
                <c:pt idx="6">
                  <c:v>3.75</c:v>
                </c:pt>
                <c:pt idx="7">
                  <c:v>3.6</c:v>
                </c:pt>
                <c:pt idx="8">
                  <c:v>3.42</c:v>
                </c:pt>
                <c:pt idx="9">
                  <c:v>3.44</c:v>
                </c:pt>
                <c:pt idx="10">
                  <c:v>3.38</c:v>
                </c:pt>
                <c:pt idx="11">
                  <c:v>3.44</c:v>
                </c:pt>
              </c:numCache>
            </c:numRef>
          </c:val>
        </c:ser>
        <c:dLbls>
          <c:showLegendKey val="0"/>
          <c:showVal val="0"/>
          <c:showCatName val="0"/>
          <c:showSerName val="0"/>
          <c:showPercent val="0"/>
          <c:showBubbleSize val="0"/>
        </c:dLbls>
        <c:gapWidth val="80"/>
        <c:overlap val="-30"/>
        <c:axId val="392272408"/>
        <c:axId val="392265744"/>
      </c:barChart>
      <c:catAx>
        <c:axId val="392272408"/>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cs-CZ"/>
          </a:p>
        </c:txPr>
        <c:crossAx val="392265744"/>
        <c:crosses val="autoZero"/>
        <c:auto val="0"/>
        <c:lblAlgn val="ctr"/>
        <c:lblOffset val="100"/>
        <c:noMultiLvlLbl val="0"/>
      </c:catAx>
      <c:valAx>
        <c:axId val="392265744"/>
        <c:scaling>
          <c:orientation val="minMax"/>
          <c:min val="0"/>
        </c:scaling>
        <c:delete val="0"/>
        <c:axPos val="l"/>
        <c:majorGridlines>
          <c:spPr>
            <a:ln w="9525">
              <a:solidFill>
                <a:srgbClr val="2F2F2F"/>
              </a:solidFill>
              <a:prstDash val="dot"/>
            </a:ln>
          </c:spPr>
        </c:majorGridlines>
        <c:title>
          <c:tx>
            <c:rich>
              <a:bodyPr/>
              <a:lstStyle/>
              <a:p>
                <a:pPr>
                  <a:defRPr/>
                </a:pPr>
                <a:r>
                  <a:rPr sz="1100" b="0">
                    <a:solidFill>
                      <a:srgbClr val="0F2741"/>
                    </a:solidFill>
                    <a:latin typeface="Open Sans"/>
                  </a:rPr>
                  <a:t>Production in thousand metric tons</a:t>
                </a:r>
              </a:p>
            </c:rich>
          </c:tx>
          <c:overlay val="0"/>
        </c:title>
        <c:numFmt formatCode="#,##0.0" sourceLinked="0"/>
        <c:majorTickMark val="none"/>
        <c:minorTickMark val="none"/>
        <c:tickLblPos val="low"/>
        <c:spPr>
          <a:ln>
            <a:noFill/>
          </a:ln>
        </c:spPr>
        <c:txPr>
          <a:bodyPr/>
          <a:lstStyle/>
          <a:p>
            <a:pPr>
              <a:defRPr sz="1100" b="0" smtId="4294967295">
                <a:solidFill>
                  <a:srgbClr val="0F2741"/>
                </a:solidFill>
                <a:latin typeface="Open Sans"/>
              </a:defRPr>
            </a:pPr>
            <a:endParaRPr lang="cs-CZ"/>
          </a:p>
        </c:txPr>
        <c:crossAx val="392272408"/>
        <c:crosses val="autoZero"/>
        <c:crossBetween val="between"/>
      </c:valAx>
    </c:plotArea>
    <c:plotVisOnly val="1"/>
    <c:dispBlanksAs val="gap"/>
    <c:showDLblsOverMax val="1"/>
  </c:chart>
  <c:txPr>
    <a:bodyPr/>
    <a:lstStyle/>
    <a:p>
      <a:pPr>
        <a:defRPr sz="1800" smtId="4294967295"/>
      </a:pPr>
      <a:endParaRPr lang="cs-CZ"/>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
              <c:numFmt formatCode="#,##0.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2"/>
              <c:numFmt formatCode="#,##0.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3"/>
              <c:numFmt formatCode="#,##0.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4"/>
              <c:numFmt formatCode="#,##0.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5"/>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6"/>
              <c:numFmt formatCode="#,##0.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7"/>
              <c:numFmt formatCode="#,##0.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8"/>
              <c:numFmt formatCode="#,##0.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9"/>
              <c:numFmt formatCode="#,##0.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0"/>
              <c:numFmt formatCode="#,##0.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1"/>
              <c:numFmt formatCode="#,##0.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spPr>
              <a:noFill/>
              <a:ln>
                <a:noFill/>
              </a:ln>
              <a:effectLst/>
            </c:spPr>
            <c:txPr>
              <a:bodyPr/>
              <a:lstStyle/>
              <a:p>
                <a:pPr>
                  <a:defRPr sz="1100" b="0" smtId="4294967295">
                    <a:solidFill>
                      <a:srgbClr val="0F2741"/>
                    </a:solidFill>
                    <a:latin typeface="Open Sans"/>
                  </a:defRPr>
                </a:pPr>
                <a:endParaRPr lang="cs-CZ"/>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Sheet1!$A$2:$A$13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Sheet1!$B$2:$B$13</c:f>
              <c:numCache>
                <c:formatCode>General</c:formatCode>
                <c:ptCount val="12"/>
                <c:pt idx="0">
                  <c:v>3.64</c:v>
                </c:pt>
                <c:pt idx="1">
                  <c:v>3.42</c:v>
                </c:pt>
                <c:pt idx="2">
                  <c:v>3.48</c:v>
                </c:pt>
                <c:pt idx="3">
                  <c:v>3.67</c:v>
                </c:pt>
                <c:pt idx="4">
                  <c:v>3.77</c:v>
                </c:pt>
                <c:pt idx="5">
                  <c:v>4.0999999999999996</c:v>
                </c:pt>
                <c:pt idx="6">
                  <c:v>4.38</c:v>
                </c:pt>
                <c:pt idx="7">
                  <c:v>4.42</c:v>
                </c:pt>
                <c:pt idx="8">
                  <c:v>4.16</c:v>
                </c:pt>
                <c:pt idx="9">
                  <c:v>3.86</c:v>
                </c:pt>
                <c:pt idx="10">
                  <c:v>2.72</c:v>
                </c:pt>
                <c:pt idx="11">
                  <c:v>3.31</c:v>
                </c:pt>
              </c:numCache>
            </c:numRef>
          </c:val>
        </c:ser>
        <c:dLbls>
          <c:showLegendKey val="0"/>
          <c:showVal val="0"/>
          <c:showCatName val="0"/>
          <c:showSerName val="0"/>
          <c:showPercent val="0"/>
          <c:showBubbleSize val="0"/>
        </c:dLbls>
        <c:gapWidth val="80"/>
        <c:overlap val="-30"/>
        <c:axId val="392266528"/>
        <c:axId val="392987728"/>
      </c:barChart>
      <c:catAx>
        <c:axId val="392266528"/>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cs-CZ"/>
          </a:p>
        </c:txPr>
        <c:crossAx val="392987728"/>
        <c:crosses val="autoZero"/>
        <c:auto val="0"/>
        <c:lblAlgn val="ctr"/>
        <c:lblOffset val="100"/>
        <c:noMultiLvlLbl val="0"/>
      </c:catAx>
      <c:valAx>
        <c:axId val="392987728"/>
        <c:scaling>
          <c:orientation val="minMax"/>
          <c:min val="0"/>
        </c:scaling>
        <c:delete val="0"/>
        <c:axPos val="l"/>
        <c:majorGridlines>
          <c:spPr>
            <a:ln w="9525">
              <a:solidFill>
                <a:srgbClr val="2F2F2F"/>
              </a:solidFill>
              <a:prstDash val="dot"/>
            </a:ln>
          </c:spPr>
        </c:majorGridlines>
        <c:title>
          <c:tx>
            <c:rich>
              <a:bodyPr/>
              <a:lstStyle/>
              <a:p>
                <a:pPr>
                  <a:defRPr/>
                </a:pPr>
                <a:r>
                  <a:rPr sz="1100" b="0">
                    <a:solidFill>
                      <a:srgbClr val="0F2741"/>
                    </a:solidFill>
                    <a:latin typeface="Open Sans"/>
                  </a:rPr>
                  <a:t>Production in thousand metric tons</a:t>
                </a:r>
              </a:p>
            </c:rich>
          </c:tx>
          <c:overlay val="0"/>
        </c:title>
        <c:numFmt formatCode="#,##0.0" sourceLinked="0"/>
        <c:majorTickMark val="none"/>
        <c:minorTickMark val="none"/>
        <c:tickLblPos val="low"/>
        <c:spPr>
          <a:ln>
            <a:noFill/>
          </a:ln>
        </c:spPr>
        <c:txPr>
          <a:bodyPr/>
          <a:lstStyle/>
          <a:p>
            <a:pPr>
              <a:defRPr sz="1100" b="0" smtId="4294967295">
                <a:solidFill>
                  <a:srgbClr val="0F2741"/>
                </a:solidFill>
                <a:latin typeface="Open Sans"/>
              </a:defRPr>
            </a:pPr>
            <a:endParaRPr lang="cs-CZ"/>
          </a:p>
        </c:txPr>
        <c:crossAx val="392266528"/>
        <c:crosses val="autoZero"/>
        <c:crossBetween val="between"/>
      </c:valAx>
    </c:plotArea>
    <c:plotVisOnly val="1"/>
    <c:dispBlanksAs val="gap"/>
    <c:showDLblsOverMax val="1"/>
  </c:chart>
  <c:txPr>
    <a:bodyPr/>
    <a:lstStyle/>
    <a:p>
      <a:pPr>
        <a:defRPr sz="1800" smtId="4294967295"/>
      </a:pPr>
      <a:endParaRPr lang="cs-CZ"/>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
              <c:numFmt formatCode="#,##0.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2"/>
              <c:numFmt formatCode="#,##0.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3"/>
              <c:numFmt formatCode="#,##0.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spPr>
              <a:noFill/>
              <a:ln>
                <a:noFill/>
              </a:ln>
              <a:effectLst/>
            </c:spPr>
            <c:txPr>
              <a:bodyPr/>
              <a:lstStyle/>
              <a:p>
                <a:pPr>
                  <a:defRPr sz="1100" b="0" smtId="4294967295">
                    <a:solidFill>
                      <a:srgbClr val="0F2741"/>
                    </a:solidFill>
                    <a:latin typeface="Open Sans"/>
                  </a:defRPr>
                </a:pPr>
                <a:endParaRPr lang="cs-CZ"/>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Sheet1!$A$2:$A$5</c:f>
              <c:strCache>
                <c:ptCount val="4"/>
                <c:pt idx="0">
                  <c:v>Stable</c:v>
                </c:pt>
                <c:pt idx="1">
                  <c:v>Fair</c:v>
                </c:pt>
                <c:pt idx="2">
                  <c:v>Unstable</c:v>
                </c:pt>
                <c:pt idx="3">
                  <c:v>Extremely unstable</c:v>
                </c:pt>
              </c:strCache>
            </c:strRef>
          </c:cat>
          <c:val>
            <c:numRef>
              <c:f>Sheet1!$B$2:$B$5</c:f>
              <c:numCache>
                <c:formatCode>General</c:formatCode>
                <c:ptCount val="4"/>
                <c:pt idx="0">
                  <c:v>1.39</c:v>
                </c:pt>
                <c:pt idx="1">
                  <c:v>7225.05</c:v>
                </c:pt>
                <c:pt idx="2">
                  <c:v>18962.93</c:v>
                </c:pt>
                <c:pt idx="3">
                  <c:v>58.52</c:v>
                </c:pt>
              </c:numCache>
            </c:numRef>
          </c:val>
        </c:ser>
        <c:dLbls>
          <c:showLegendKey val="0"/>
          <c:showVal val="0"/>
          <c:showCatName val="0"/>
          <c:showSerName val="0"/>
          <c:showPercent val="0"/>
          <c:showBubbleSize val="0"/>
        </c:dLbls>
        <c:gapWidth val="80"/>
        <c:overlap val="-30"/>
        <c:axId val="392986160"/>
        <c:axId val="392989688"/>
      </c:barChart>
      <c:catAx>
        <c:axId val="392986160"/>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cs-CZ"/>
          </a:p>
        </c:txPr>
        <c:crossAx val="392989688"/>
        <c:crosses val="autoZero"/>
        <c:auto val="0"/>
        <c:lblAlgn val="ctr"/>
        <c:lblOffset val="100"/>
        <c:noMultiLvlLbl val="0"/>
      </c:catAx>
      <c:valAx>
        <c:axId val="392989688"/>
        <c:scaling>
          <c:orientation val="minMax"/>
          <c:min val="0"/>
        </c:scaling>
        <c:delete val="0"/>
        <c:axPos val="l"/>
        <c:majorGridlines>
          <c:spPr>
            <a:ln w="9525">
              <a:solidFill>
                <a:srgbClr val="2F2F2F"/>
              </a:solidFill>
              <a:prstDash val="dot"/>
            </a:ln>
          </c:spPr>
        </c:majorGridlines>
        <c:title>
          <c:tx>
            <c:rich>
              <a:bodyPr/>
              <a:lstStyle/>
              <a:p>
                <a:pPr>
                  <a:defRPr/>
                </a:pPr>
                <a:r>
                  <a:rPr sz="1100" b="0">
                    <a:solidFill>
                      <a:srgbClr val="0F2741"/>
                    </a:solidFill>
                    <a:latin typeface="Open Sans"/>
                  </a:rPr>
                  <a:t>Production volume in metric tons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cs-CZ"/>
          </a:p>
        </c:txPr>
        <c:crossAx val="392986160"/>
        <c:crosses val="autoZero"/>
        <c:crossBetween val="between"/>
      </c:valAx>
    </c:plotArea>
    <c:plotVisOnly val="1"/>
    <c:dispBlanksAs val="gap"/>
    <c:showDLblsOverMax val="1"/>
  </c:chart>
  <c:txPr>
    <a:bodyPr/>
    <a:lstStyle/>
    <a:p>
      <a:pPr>
        <a:defRPr sz="1800" smtId="4294967295"/>
      </a:pPr>
      <a:endParaRPr lang="cs-CZ"/>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2022</c:v>
                </c:pt>
              </c:strCache>
            </c:strRef>
          </c:tx>
          <c:spPr>
            <a:solidFill>
              <a:srgbClr val="2875DD"/>
            </a:solidFill>
            <a:ln>
              <a:solidFill>
                <a:srgbClr val="2875DD"/>
              </a:solidFill>
            </a:ln>
          </c:spPr>
          <c:invertIfNegative val="0"/>
          <c:dLbls>
            <c:dLbl>
              <c:idx val="0"/>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2"/>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3"/>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4"/>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5"/>
              <c:numFmt formatCode="#,##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6"/>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7"/>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8"/>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9"/>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0"/>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1"/>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2"/>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3"/>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4"/>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spPr>
              <a:noFill/>
              <a:ln>
                <a:noFill/>
              </a:ln>
              <a:effectLst/>
            </c:spPr>
            <c:txPr>
              <a:bodyPr/>
              <a:lstStyle/>
              <a:p>
                <a:pPr>
                  <a:defRPr sz="900" b="0" smtId="4294967295">
                    <a:solidFill>
                      <a:srgbClr val="0F2741"/>
                    </a:solidFill>
                    <a:latin typeface="Open Sans"/>
                  </a:defRPr>
                </a:pPr>
                <a:endParaRPr lang="cs-CZ"/>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Sheet1!$A$2:$A$16</c:f>
              <c:strCache>
                <c:ptCount val="15"/>
                <c:pt idx="0">
                  <c:v>Fresnillo plc* (Mexico)</c:v>
                </c:pt>
                <c:pt idx="1">
                  <c:v>KGHM Polska Miedz S.A.** (Poland)</c:v>
                </c:pt>
                <c:pt idx="2">
                  <c:v>Newmont** (U.S.)</c:v>
                </c:pt>
                <c:pt idx="3">
                  <c:v>Glencore plc. (U.S.)</c:v>
                </c:pt>
                <c:pt idx="4">
                  <c:v>Hindustan Zinc Ltd. *** (India)</c:v>
                </c:pt>
                <c:pt idx="5">
                  <c:v>Polymetal International plc (Russia)</c:v>
                </c:pt>
                <c:pt idx="6">
                  <c:v>CODELCO (Chile)</c:v>
                </c:pt>
                <c:pt idx="7">
                  <c:v>Southern Copper Corp. (U.S.)</c:v>
                </c:pt>
                <c:pt idx="8">
                  <c:v>Pan American Silver Corp. (Canada)</c:v>
                </c:pt>
                <c:pt idx="9">
                  <c:v>Industrias Penoles ***** (Mexico)</c:v>
                </c:pt>
                <c:pt idx="10">
                  <c:v>Volcan Cia. Minera S.A.A. (Peru)</c:v>
                </c:pt>
                <c:pt idx="11">
                  <c:v>Hecla Mining Company (U.S.)</c:v>
                </c:pt>
                <c:pt idx="12">
                  <c:v>South 32** (Australia)</c:v>
                </c:pt>
                <c:pt idx="13">
                  <c:v>Boliden AV** (Sweden)</c:v>
                </c:pt>
                <c:pt idx="14">
                  <c:v>BHP** (Australia)</c:v>
                </c:pt>
              </c:strCache>
            </c:strRef>
          </c:cat>
          <c:val>
            <c:numRef>
              <c:f>Sheet1!$B$2:$B$16</c:f>
              <c:numCache>
                <c:formatCode>General</c:formatCode>
                <c:ptCount val="15"/>
                <c:pt idx="0">
                  <c:v>51.1</c:v>
                </c:pt>
                <c:pt idx="1">
                  <c:v>42.7</c:v>
                </c:pt>
                <c:pt idx="2">
                  <c:v>29.7</c:v>
                </c:pt>
                <c:pt idx="3">
                  <c:v>23.8</c:v>
                </c:pt>
                <c:pt idx="4">
                  <c:v>22.3</c:v>
                </c:pt>
                <c:pt idx="5">
                  <c:v>21</c:v>
                </c:pt>
                <c:pt idx="6">
                  <c:v>19.2</c:v>
                </c:pt>
                <c:pt idx="7">
                  <c:v>18.600000000000001</c:v>
                </c:pt>
                <c:pt idx="8">
                  <c:v>18.5</c:v>
                </c:pt>
                <c:pt idx="9">
                  <c:v>15.9</c:v>
                </c:pt>
                <c:pt idx="10">
                  <c:v>14.3</c:v>
                </c:pt>
                <c:pt idx="11">
                  <c:v>14.2</c:v>
                </c:pt>
                <c:pt idx="12">
                  <c:v>12.3</c:v>
                </c:pt>
                <c:pt idx="13">
                  <c:v>12.1</c:v>
                </c:pt>
                <c:pt idx="14">
                  <c:v>11.7</c:v>
                </c:pt>
              </c:numCache>
            </c:numRef>
          </c:val>
        </c:ser>
        <c:dLbls>
          <c:showLegendKey val="0"/>
          <c:showVal val="0"/>
          <c:showCatName val="0"/>
          <c:showSerName val="0"/>
          <c:showPercent val="0"/>
          <c:showBubbleSize val="0"/>
        </c:dLbls>
        <c:gapWidth val="80"/>
        <c:overlap val="-30"/>
        <c:axId val="392986552"/>
        <c:axId val="392986944"/>
      </c:barChart>
      <c:catAx>
        <c:axId val="392986552"/>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cs-CZ"/>
          </a:p>
        </c:txPr>
        <c:crossAx val="392986944"/>
        <c:crosses val="autoZero"/>
        <c:auto val="0"/>
        <c:lblAlgn val="ctr"/>
        <c:lblOffset val="100"/>
        <c:noMultiLvlLbl val="0"/>
      </c:catAx>
      <c:valAx>
        <c:axId val="392986944"/>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cs-CZ"/>
          </a:p>
        </c:txPr>
        <c:crossAx val="392986552"/>
        <c:crosses val="autoZero"/>
        <c:crossBetween val="between"/>
      </c:valAx>
    </c:plotArea>
    <c:plotVisOnly val="1"/>
    <c:dispBlanksAs val="gap"/>
    <c:showDLblsOverMax val="1"/>
  </c:chart>
  <c:txPr>
    <a:bodyPr/>
    <a:lstStyle/>
    <a:p>
      <a:pPr>
        <a:defRPr sz="1800" smtId="4294967295"/>
      </a:pPr>
      <a:endParaRPr lang="cs-CZ"/>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2022</c:v>
                </c:pt>
              </c:strCache>
            </c:strRef>
          </c:tx>
          <c:spPr>
            <a:solidFill>
              <a:srgbClr val="2875DD"/>
            </a:solidFill>
            <a:ln>
              <a:solidFill>
                <a:srgbClr val="2875DD"/>
              </a:solidFill>
            </a:ln>
          </c:spPr>
          <c:invertIfNegative val="0"/>
          <c:dLbls>
            <c:dLbl>
              <c:idx val="0"/>
              <c:layout/>
              <c:numFmt formatCode="#,##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1"/>
              <c:layout/>
              <c:numFmt formatCode="#,##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2"/>
              <c:layout/>
              <c:numFmt formatCode="#,##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3"/>
              <c:layout/>
              <c:numFmt formatCode="#,##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4"/>
              <c:layout/>
              <c:numFmt formatCode="#,##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5"/>
              <c:layout/>
              <c:numFmt formatCode="#,##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6"/>
              <c:layout/>
              <c:numFmt formatCode="#,##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7"/>
              <c:layout/>
              <c:numFmt formatCode="#,##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8"/>
              <c:layout/>
              <c:numFmt formatCode="#,##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9"/>
              <c:layout/>
              <c:numFmt formatCode="#,##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10"/>
              <c:layout/>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11"/>
              <c:layout/>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spPr>
              <a:noFill/>
              <a:ln>
                <a:noFill/>
              </a:ln>
              <a:effectLst/>
            </c:spPr>
            <c:txPr>
              <a:bodyPr/>
              <a:lstStyle/>
              <a:p>
                <a:pPr>
                  <a:defRPr sz="900" b="0" smtId="4294967295">
                    <a:solidFill>
                      <a:srgbClr val="0F2741"/>
                    </a:solidFill>
                    <a:latin typeface="Open Sans"/>
                  </a:defRPr>
                </a:pPr>
                <a:endParaRPr lang="cs-CZ"/>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Sheet1!$A$2:$A$13</c:f>
              <c:strCache>
                <c:ptCount val="12"/>
                <c:pt idx="0">
                  <c:v>Peru</c:v>
                </c:pt>
                <c:pt idx="1">
                  <c:v>Australia</c:v>
                </c:pt>
                <c:pt idx="2">
                  <c:v>China</c:v>
                </c:pt>
                <c:pt idx="3">
                  <c:v>Poland</c:v>
                </c:pt>
                <c:pt idx="4">
                  <c:v>Other countries</c:v>
                </c:pt>
                <c:pt idx="5">
                  <c:v>Russia</c:v>
                </c:pt>
                <c:pt idx="6">
                  <c:v>Mexico</c:v>
                </c:pt>
                <c:pt idx="7">
                  <c:v>Chile</c:v>
                </c:pt>
                <c:pt idx="8">
                  <c:v>United States</c:v>
                </c:pt>
                <c:pt idx="9">
                  <c:v>Bolivia</c:v>
                </c:pt>
                <c:pt idx="10">
                  <c:v>India</c:v>
                </c:pt>
                <c:pt idx="11">
                  <c:v>Argentina</c:v>
                </c:pt>
              </c:strCache>
            </c:strRef>
          </c:cat>
          <c:val>
            <c:numRef>
              <c:f>Sheet1!$B$2:$B$13</c:f>
              <c:numCache>
                <c:formatCode>General</c:formatCode>
                <c:ptCount val="12"/>
                <c:pt idx="0">
                  <c:v>98</c:v>
                </c:pt>
                <c:pt idx="1">
                  <c:v>92</c:v>
                </c:pt>
                <c:pt idx="2">
                  <c:v>71</c:v>
                </c:pt>
                <c:pt idx="3">
                  <c:v>65</c:v>
                </c:pt>
                <c:pt idx="4">
                  <c:v>57</c:v>
                </c:pt>
                <c:pt idx="5">
                  <c:v>45</c:v>
                </c:pt>
                <c:pt idx="6">
                  <c:v>37</c:v>
                </c:pt>
                <c:pt idx="7">
                  <c:v>26</c:v>
                </c:pt>
                <c:pt idx="8">
                  <c:v>23</c:v>
                </c:pt>
                <c:pt idx="9">
                  <c:v>22</c:v>
                </c:pt>
                <c:pt idx="10">
                  <c:v>7.2</c:v>
                </c:pt>
                <c:pt idx="11">
                  <c:v>6.5</c:v>
                </c:pt>
              </c:numCache>
            </c:numRef>
          </c:val>
        </c:ser>
        <c:dLbls>
          <c:showLegendKey val="0"/>
          <c:showVal val="0"/>
          <c:showCatName val="0"/>
          <c:showSerName val="0"/>
          <c:showPercent val="0"/>
          <c:showBubbleSize val="0"/>
        </c:dLbls>
        <c:gapWidth val="80"/>
        <c:overlap val="-30"/>
        <c:axId val="389588888"/>
        <c:axId val="390328304"/>
      </c:barChart>
      <c:catAx>
        <c:axId val="389588888"/>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cs-CZ"/>
          </a:p>
        </c:txPr>
        <c:crossAx val="390328304"/>
        <c:crosses val="autoZero"/>
        <c:auto val="0"/>
        <c:lblAlgn val="ctr"/>
        <c:lblOffset val="100"/>
        <c:noMultiLvlLbl val="0"/>
      </c:catAx>
      <c:valAx>
        <c:axId val="390328304"/>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cs-CZ"/>
          </a:p>
        </c:txPr>
        <c:crossAx val="389588888"/>
        <c:crosses val="autoZero"/>
        <c:crossBetween val="between"/>
      </c:valAx>
    </c:plotArea>
    <c:plotVisOnly val="1"/>
    <c:dispBlanksAs val="gap"/>
    <c:showDLblsOverMax val="1"/>
  </c:chart>
  <c:txPr>
    <a:bodyPr/>
    <a:lstStyle/>
    <a:p>
      <a:pPr>
        <a:defRPr sz="1800" smtId="4294967295"/>
      </a:pPr>
      <a:endParaRPr lang="cs-CZ"/>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2"/>
              <c:numFmt formatCode="#,##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3"/>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4"/>
              <c:numFmt formatCode="#,##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5"/>
              <c:numFmt formatCode="#,##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6"/>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7"/>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8"/>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9"/>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0"/>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1"/>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2"/>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spPr>
              <a:noFill/>
              <a:ln>
                <a:noFill/>
              </a:ln>
              <a:effectLst/>
            </c:spPr>
            <c:txPr>
              <a:bodyPr/>
              <a:lstStyle/>
              <a:p>
                <a:pPr>
                  <a:defRPr sz="1100" b="0" smtId="4294967295">
                    <a:solidFill>
                      <a:srgbClr val="0F2741"/>
                    </a:solidFill>
                    <a:latin typeface="Open Sans"/>
                  </a:defRPr>
                </a:pPr>
                <a:endParaRPr lang="cs-CZ"/>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Sheet1!$B$2:$B$14</c:f>
              <c:numCache>
                <c:formatCode>General</c:formatCode>
                <c:ptCount val="13"/>
                <c:pt idx="0">
                  <c:v>42.1</c:v>
                </c:pt>
                <c:pt idx="1">
                  <c:v>41.9</c:v>
                </c:pt>
                <c:pt idx="2">
                  <c:v>41</c:v>
                </c:pt>
                <c:pt idx="3">
                  <c:v>42.7</c:v>
                </c:pt>
                <c:pt idx="4">
                  <c:v>45</c:v>
                </c:pt>
                <c:pt idx="5">
                  <c:v>47</c:v>
                </c:pt>
                <c:pt idx="6">
                  <c:v>50.3</c:v>
                </c:pt>
                <c:pt idx="7">
                  <c:v>58.7</c:v>
                </c:pt>
                <c:pt idx="8">
                  <c:v>61.8</c:v>
                </c:pt>
                <c:pt idx="9">
                  <c:v>54.6</c:v>
                </c:pt>
                <c:pt idx="10">
                  <c:v>53.1</c:v>
                </c:pt>
                <c:pt idx="11">
                  <c:v>53.1</c:v>
                </c:pt>
                <c:pt idx="12">
                  <c:v>53.7</c:v>
                </c:pt>
              </c:numCache>
            </c:numRef>
          </c:val>
        </c:ser>
        <c:dLbls>
          <c:showLegendKey val="0"/>
          <c:showVal val="0"/>
          <c:showCatName val="0"/>
          <c:showSerName val="0"/>
          <c:showPercent val="0"/>
          <c:showBubbleSize val="0"/>
        </c:dLbls>
        <c:gapWidth val="80"/>
        <c:overlap val="-30"/>
        <c:axId val="392985376"/>
        <c:axId val="392990864"/>
      </c:barChart>
      <c:catAx>
        <c:axId val="39298537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cs-CZ"/>
          </a:p>
        </c:txPr>
        <c:crossAx val="392990864"/>
        <c:crosses val="autoZero"/>
        <c:auto val="0"/>
        <c:lblAlgn val="ctr"/>
        <c:lblOffset val="100"/>
        <c:noMultiLvlLbl val="0"/>
      </c:catAx>
      <c:valAx>
        <c:axId val="392990864"/>
        <c:scaling>
          <c:orientation val="minMax"/>
          <c:min val="0"/>
        </c:scaling>
        <c:delete val="0"/>
        <c:axPos val="l"/>
        <c:majorGridlines>
          <c:spPr>
            <a:ln w="9525">
              <a:solidFill>
                <a:srgbClr val="2F2F2F"/>
              </a:solidFill>
              <a:prstDash val="dot"/>
            </a:ln>
          </c:spPr>
        </c:majorGridlines>
        <c:title>
          <c:tx>
            <c:rich>
              <a:bodyPr/>
              <a:lstStyle/>
              <a:p>
                <a:pPr>
                  <a:defRPr/>
                </a:pPr>
                <a:r>
                  <a:rPr sz="1100" b="0">
                    <a:solidFill>
                      <a:srgbClr val="0F2741"/>
                    </a:solidFill>
                    <a:latin typeface="Open Sans"/>
                  </a:rPr>
                  <a:t>Production in million ounces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cs-CZ"/>
          </a:p>
        </c:txPr>
        <c:crossAx val="392985376"/>
        <c:crosses val="autoZero"/>
        <c:crossBetween val="between"/>
      </c:valAx>
    </c:plotArea>
    <c:plotVisOnly val="1"/>
    <c:dispBlanksAs val="gap"/>
    <c:showDLblsOverMax val="1"/>
  </c:chart>
  <c:txPr>
    <a:bodyPr/>
    <a:lstStyle/>
    <a:p>
      <a:pPr>
        <a:defRPr sz="1800" smtId="4294967295"/>
      </a:pPr>
      <a:endParaRPr lang="cs-CZ"/>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2"/>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3"/>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4"/>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5"/>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6"/>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7"/>
              <c:numFmt formatCode="#,##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spPr>
              <a:noFill/>
              <a:ln>
                <a:noFill/>
              </a:ln>
              <a:effectLst/>
            </c:spPr>
            <c:txPr>
              <a:bodyPr/>
              <a:lstStyle/>
              <a:p>
                <a:pPr>
                  <a:defRPr sz="1100" b="0" smtId="4294967295">
                    <a:solidFill>
                      <a:srgbClr val="0F2741"/>
                    </a:solidFill>
                    <a:latin typeface="Open Sans"/>
                  </a:defRPr>
                </a:pPr>
                <a:endParaRPr lang="cs-CZ"/>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Sheet1!$A$2:$A$9</c:f>
              <c:numCache>
                <c:formatCode>General</c:formatCode>
                <c:ptCount val="8"/>
                <c:pt idx="0">
                  <c:v>2015</c:v>
                </c:pt>
                <c:pt idx="1">
                  <c:v>2016</c:v>
                </c:pt>
                <c:pt idx="2">
                  <c:v>2017</c:v>
                </c:pt>
                <c:pt idx="3">
                  <c:v>2018</c:v>
                </c:pt>
                <c:pt idx="4">
                  <c:v>2019</c:v>
                </c:pt>
                <c:pt idx="5">
                  <c:v>2020</c:v>
                </c:pt>
                <c:pt idx="6">
                  <c:v>2021</c:v>
                </c:pt>
                <c:pt idx="7">
                  <c:v>2022</c:v>
                </c:pt>
              </c:numCache>
            </c:numRef>
          </c:cat>
          <c:val>
            <c:numRef>
              <c:f>Sheet1!$B$2:$B$9</c:f>
              <c:numCache>
                <c:formatCode>General</c:formatCode>
                <c:ptCount val="8"/>
                <c:pt idx="0">
                  <c:v>89.3</c:v>
                </c:pt>
                <c:pt idx="1">
                  <c:v>92.1</c:v>
                </c:pt>
                <c:pt idx="2">
                  <c:v>89.1</c:v>
                </c:pt>
                <c:pt idx="3">
                  <c:v>81.400000000000006</c:v>
                </c:pt>
                <c:pt idx="4">
                  <c:v>68.3</c:v>
                </c:pt>
                <c:pt idx="5">
                  <c:v>64.900000000000006</c:v>
                </c:pt>
                <c:pt idx="6">
                  <c:v>65.5</c:v>
                </c:pt>
                <c:pt idx="7">
                  <c:v>69</c:v>
                </c:pt>
              </c:numCache>
            </c:numRef>
          </c:val>
        </c:ser>
        <c:dLbls>
          <c:showLegendKey val="0"/>
          <c:showVal val="0"/>
          <c:showCatName val="0"/>
          <c:showSerName val="0"/>
          <c:showPercent val="0"/>
          <c:showBubbleSize val="0"/>
        </c:dLbls>
        <c:gapWidth val="80"/>
        <c:overlap val="-30"/>
        <c:axId val="392992432"/>
        <c:axId val="392987336"/>
      </c:barChart>
      <c:catAx>
        <c:axId val="392992432"/>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cs-CZ"/>
          </a:p>
        </c:txPr>
        <c:crossAx val="392987336"/>
        <c:crosses val="autoZero"/>
        <c:auto val="0"/>
        <c:lblAlgn val="ctr"/>
        <c:lblOffset val="100"/>
        <c:noMultiLvlLbl val="0"/>
      </c:catAx>
      <c:valAx>
        <c:axId val="392987336"/>
        <c:scaling>
          <c:orientation val="minMax"/>
          <c:min val="0"/>
        </c:scaling>
        <c:delete val="0"/>
        <c:axPos val="l"/>
        <c:majorGridlines>
          <c:spPr>
            <a:ln w="9525">
              <a:solidFill>
                <a:srgbClr val="2F2F2F"/>
              </a:solidFill>
              <a:prstDash val="dot"/>
            </a:ln>
          </c:spPr>
        </c:majorGridlines>
        <c:title>
          <c:tx>
            <c:rich>
              <a:bodyPr/>
              <a:lstStyle/>
              <a:p>
                <a:pPr>
                  <a:defRPr/>
                </a:pPr>
                <a:r>
                  <a:rPr sz="1100" b="0">
                    <a:solidFill>
                      <a:srgbClr val="0F2741"/>
                    </a:solidFill>
                    <a:latin typeface="Open Sans"/>
                  </a:rPr>
                  <a:t>Sales volume in million ounces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cs-CZ"/>
          </a:p>
        </c:txPr>
        <c:crossAx val="392992432"/>
        <c:crosses val="autoZero"/>
        <c:crossBetween val="between"/>
      </c:valAx>
    </c:plotArea>
    <c:plotVisOnly val="1"/>
    <c:dispBlanksAs val="gap"/>
    <c:showDLblsOverMax val="1"/>
  </c:chart>
  <c:txPr>
    <a:bodyPr/>
    <a:lstStyle/>
    <a:p>
      <a:pPr>
        <a:defRPr sz="1800" smtId="4294967295"/>
      </a:pPr>
      <a:endParaRPr lang="cs-CZ"/>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
              <c:numFmt formatCode="#,##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2"/>
              <c:numFmt formatCode="#,##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3"/>
              <c:numFmt formatCode="#,##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spPr>
              <a:noFill/>
              <a:ln>
                <a:noFill/>
              </a:ln>
              <a:effectLst/>
            </c:spPr>
            <c:txPr>
              <a:bodyPr/>
              <a:lstStyle/>
              <a:p>
                <a:pPr>
                  <a:defRPr sz="1100" b="0" smtId="4294967295">
                    <a:solidFill>
                      <a:srgbClr val="0F2741"/>
                    </a:solidFill>
                    <a:latin typeface="Open Sans"/>
                  </a:defRPr>
                </a:pPr>
                <a:endParaRPr lang="cs-CZ"/>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Sheet1!$A$2:$A$5</c:f>
              <c:numCache>
                <c:formatCode>General</c:formatCode>
                <c:ptCount val="4"/>
                <c:pt idx="0">
                  <c:v>2019</c:v>
                </c:pt>
                <c:pt idx="1">
                  <c:v>2020</c:v>
                </c:pt>
                <c:pt idx="2">
                  <c:v>2021</c:v>
                </c:pt>
                <c:pt idx="3">
                  <c:v>2022</c:v>
                </c:pt>
              </c:numCache>
            </c:numRef>
          </c:cat>
          <c:val>
            <c:numRef>
              <c:f>Sheet1!$B$2:$B$5</c:f>
              <c:numCache>
                <c:formatCode>General</c:formatCode>
                <c:ptCount val="4"/>
                <c:pt idx="0">
                  <c:v>15860</c:v>
                </c:pt>
                <c:pt idx="1">
                  <c:v>27801</c:v>
                </c:pt>
                <c:pt idx="2">
                  <c:v>31375</c:v>
                </c:pt>
                <c:pt idx="3">
                  <c:v>29667</c:v>
                </c:pt>
              </c:numCache>
            </c:numRef>
          </c:val>
        </c:ser>
        <c:dLbls>
          <c:showLegendKey val="0"/>
          <c:showVal val="0"/>
          <c:showCatName val="0"/>
          <c:showSerName val="0"/>
          <c:showPercent val="0"/>
          <c:showBubbleSize val="0"/>
        </c:dLbls>
        <c:gapWidth val="80"/>
        <c:overlap val="-30"/>
        <c:axId val="392990080"/>
        <c:axId val="392990472"/>
      </c:barChart>
      <c:catAx>
        <c:axId val="392990080"/>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cs-CZ"/>
          </a:p>
        </c:txPr>
        <c:crossAx val="392990472"/>
        <c:crosses val="autoZero"/>
        <c:auto val="0"/>
        <c:lblAlgn val="ctr"/>
        <c:lblOffset val="100"/>
        <c:noMultiLvlLbl val="0"/>
      </c:catAx>
      <c:valAx>
        <c:axId val="392990472"/>
        <c:scaling>
          <c:orientation val="minMax"/>
          <c:min val="0"/>
        </c:scaling>
        <c:delete val="0"/>
        <c:axPos val="l"/>
        <c:majorGridlines>
          <c:spPr>
            <a:ln w="9525">
              <a:solidFill>
                <a:srgbClr val="2F2F2F"/>
              </a:solidFill>
              <a:prstDash val="dot"/>
            </a:ln>
          </c:spPr>
        </c:majorGridlines>
        <c:title>
          <c:tx>
            <c:rich>
              <a:bodyPr/>
              <a:lstStyle/>
              <a:p>
                <a:pPr>
                  <a:defRPr/>
                </a:pPr>
                <a:r>
                  <a:rPr sz="1100" b="0">
                    <a:solidFill>
                      <a:srgbClr val="0F2741"/>
                    </a:solidFill>
                    <a:latin typeface="Open Sans"/>
                  </a:rPr>
                  <a:t>Production in thousand ounces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cs-CZ"/>
          </a:p>
        </c:txPr>
        <c:crossAx val="392990080"/>
        <c:crosses val="autoZero"/>
        <c:crossBetween val="between"/>
      </c:valAx>
    </c:plotArea>
    <c:plotVisOnly val="1"/>
    <c:dispBlanksAs val="gap"/>
    <c:showDLblsOverMax val="1"/>
  </c:chart>
  <c:txPr>
    <a:bodyPr/>
    <a:lstStyle/>
    <a:p>
      <a:pPr>
        <a:defRPr sz="1800" smtId="4294967295"/>
      </a:pPr>
      <a:endParaRPr lang="cs-CZ"/>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2"/>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3"/>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4"/>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5"/>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6"/>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7"/>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8"/>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9"/>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0"/>
              <c:numFmt formatCode="#,##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spPr>
              <a:noFill/>
              <a:ln>
                <a:noFill/>
              </a:ln>
              <a:effectLst/>
            </c:spPr>
            <c:txPr>
              <a:bodyPr/>
              <a:lstStyle/>
              <a:p>
                <a:pPr>
                  <a:defRPr sz="1100" b="0" smtId="4294967295">
                    <a:solidFill>
                      <a:srgbClr val="0F2741"/>
                    </a:solidFill>
                    <a:latin typeface="Open Sans"/>
                  </a:defRPr>
                </a:pPr>
                <a:endParaRPr lang="cs-CZ"/>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Sheet1!$B$2:$B$12</c:f>
              <c:numCache>
                <c:formatCode>General</c:formatCode>
                <c:ptCount val="11"/>
                <c:pt idx="0">
                  <c:v>26.5</c:v>
                </c:pt>
                <c:pt idx="1">
                  <c:v>27.4</c:v>
                </c:pt>
                <c:pt idx="2">
                  <c:v>28.7</c:v>
                </c:pt>
                <c:pt idx="3">
                  <c:v>32.1</c:v>
                </c:pt>
                <c:pt idx="4">
                  <c:v>29.2</c:v>
                </c:pt>
                <c:pt idx="5">
                  <c:v>26.8</c:v>
                </c:pt>
                <c:pt idx="6">
                  <c:v>25.3</c:v>
                </c:pt>
                <c:pt idx="7">
                  <c:v>21.6</c:v>
                </c:pt>
                <c:pt idx="8">
                  <c:v>18.8</c:v>
                </c:pt>
                <c:pt idx="9">
                  <c:v>20.399999999999999</c:v>
                </c:pt>
                <c:pt idx="10">
                  <c:v>21</c:v>
                </c:pt>
              </c:numCache>
            </c:numRef>
          </c:val>
        </c:ser>
        <c:dLbls>
          <c:showLegendKey val="0"/>
          <c:showVal val="0"/>
          <c:showCatName val="0"/>
          <c:showSerName val="0"/>
          <c:showPercent val="0"/>
          <c:showBubbleSize val="0"/>
        </c:dLbls>
        <c:gapWidth val="80"/>
        <c:overlap val="-30"/>
        <c:axId val="392991648"/>
        <c:axId val="392988904"/>
      </c:barChart>
      <c:catAx>
        <c:axId val="392991648"/>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cs-CZ"/>
          </a:p>
        </c:txPr>
        <c:crossAx val="392988904"/>
        <c:crosses val="autoZero"/>
        <c:auto val="0"/>
        <c:lblAlgn val="ctr"/>
        <c:lblOffset val="100"/>
        <c:noMultiLvlLbl val="0"/>
      </c:catAx>
      <c:valAx>
        <c:axId val="392988904"/>
        <c:scaling>
          <c:orientation val="minMax"/>
          <c:min val="0"/>
        </c:scaling>
        <c:delete val="0"/>
        <c:axPos val="l"/>
        <c:majorGridlines>
          <c:spPr>
            <a:ln w="9525">
              <a:solidFill>
                <a:srgbClr val="2F2F2F"/>
              </a:solidFill>
              <a:prstDash val="dot"/>
            </a:ln>
          </c:spPr>
        </c:majorGridlines>
        <c:title>
          <c:tx>
            <c:rich>
              <a:bodyPr/>
              <a:lstStyle/>
              <a:p>
                <a:pPr>
                  <a:defRPr/>
                </a:pPr>
                <a:r>
                  <a:rPr sz="1100" b="0">
                    <a:solidFill>
                      <a:srgbClr val="0F2741"/>
                    </a:solidFill>
                    <a:latin typeface="Open Sans"/>
                  </a:rPr>
                  <a:t>Production in million ounces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cs-CZ"/>
          </a:p>
        </c:txPr>
        <c:crossAx val="392991648"/>
        <c:crosses val="autoZero"/>
        <c:crossBetween val="between"/>
      </c:valAx>
    </c:plotArea>
    <c:plotVisOnly val="1"/>
    <c:dispBlanksAs val="gap"/>
    <c:showDLblsOverMax val="1"/>
  </c:chart>
  <c:txPr>
    <a:bodyPr/>
    <a:lstStyle/>
    <a:p>
      <a:pPr>
        <a:defRPr sz="1800" smtId="4294967295"/>
      </a:pPr>
      <a:endParaRPr lang="cs-CZ"/>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2"/>
              <c:numFmt formatCode="#,##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3"/>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4"/>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5"/>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6"/>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7"/>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8"/>
              <c:numFmt formatCode="#,##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9"/>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0"/>
              <c:numFmt formatCode="#,##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1"/>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2"/>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spPr>
              <a:noFill/>
              <a:ln>
                <a:noFill/>
              </a:ln>
              <a:effectLst/>
            </c:spPr>
            <c:txPr>
              <a:bodyPr/>
              <a:lstStyle/>
              <a:p>
                <a:pPr>
                  <a:defRPr sz="1100" b="0" smtId="4294967295">
                    <a:solidFill>
                      <a:srgbClr val="0F2741"/>
                    </a:solidFill>
                    <a:latin typeface="Open Sans"/>
                  </a:defRPr>
                </a:pPr>
                <a:endParaRPr lang="cs-CZ"/>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Sheet1!$A$2:$A$14</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Sheet1!$B$2:$B$14</c:f>
              <c:numCache>
                <c:formatCode>General</c:formatCode>
                <c:ptCount val="13"/>
                <c:pt idx="0">
                  <c:v>1074.8</c:v>
                </c:pt>
                <c:pt idx="1">
                  <c:v>1009.7</c:v>
                </c:pt>
                <c:pt idx="2">
                  <c:v>1008</c:v>
                </c:pt>
                <c:pt idx="3">
                  <c:v>1027.3</c:v>
                </c:pt>
                <c:pt idx="4">
                  <c:v>1055.3</c:v>
                </c:pt>
                <c:pt idx="5">
                  <c:v>1047.4000000000001</c:v>
                </c:pt>
                <c:pt idx="6">
                  <c:v>1046.9000000000001</c:v>
                </c:pt>
                <c:pt idx="7">
                  <c:v>1011.9</c:v>
                </c:pt>
                <c:pt idx="8">
                  <c:v>1000</c:v>
                </c:pt>
                <c:pt idx="9">
                  <c:v>999.8</c:v>
                </c:pt>
                <c:pt idx="10">
                  <c:v>953</c:v>
                </c:pt>
                <c:pt idx="11">
                  <c:v>997.2</c:v>
                </c:pt>
                <c:pt idx="12">
                  <c:v>1030.3</c:v>
                </c:pt>
              </c:numCache>
            </c:numRef>
          </c:val>
        </c:ser>
        <c:dLbls>
          <c:showLegendKey val="0"/>
          <c:showVal val="0"/>
          <c:showCatName val="0"/>
          <c:showSerName val="0"/>
          <c:showPercent val="0"/>
          <c:showBubbleSize val="0"/>
        </c:dLbls>
        <c:gapWidth val="80"/>
        <c:overlap val="-30"/>
        <c:axId val="393954968"/>
        <c:axId val="393955360"/>
      </c:barChart>
      <c:catAx>
        <c:axId val="393954968"/>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cs-CZ"/>
          </a:p>
        </c:txPr>
        <c:crossAx val="393955360"/>
        <c:crosses val="autoZero"/>
        <c:auto val="0"/>
        <c:lblAlgn val="ctr"/>
        <c:lblOffset val="100"/>
        <c:noMultiLvlLbl val="0"/>
      </c:catAx>
      <c:valAx>
        <c:axId val="393955360"/>
        <c:scaling>
          <c:orientation val="minMax"/>
          <c:min val="0"/>
        </c:scaling>
        <c:delete val="0"/>
        <c:axPos val="l"/>
        <c:majorGridlines>
          <c:spPr>
            <a:ln w="9525">
              <a:solidFill>
                <a:srgbClr val="2F2F2F"/>
              </a:solidFill>
              <a:prstDash val="dot"/>
            </a:ln>
          </c:spPr>
        </c:majorGridlines>
        <c:title>
          <c:tx>
            <c:rich>
              <a:bodyPr/>
              <a:lstStyle/>
              <a:p>
                <a:pPr>
                  <a:defRPr/>
                </a:pPr>
                <a:r>
                  <a:rPr sz="1100" b="0">
                    <a:solidFill>
                      <a:srgbClr val="0F2741"/>
                    </a:solidFill>
                    <a:latin typeface="Open Sans"/>
                  </a:rPr>
                  <a:t>Supply in million ounces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cs-CZ"/>
          </a:p>
        </c:txPr>
        <c:crossAx val="393954968"/>
        <c:crosses val="autoZero"/>
        <c:crossBetween val="between"/>
      </c:valAx>
    </c:plotArea>
    <c:plotVisOnly val="1"/>
    <c:dispBlanksAs val="gap"/>
    <c:showDLblsOverMax val="1"/>
  </c:chart>
  <c:txPr>
    <a:bodyPr/>
    <a:lstStyle/>
    <a:p>
      <a:pPr>
        <a:defRPr sz="1800" smtId="4294967295"/>
      </a:pPr>
      <a:endParaRPr lang="cs-CZ"/>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2021</c:v>
                </c:pt>
              </c:strCache>
            </c:strRef>
          </c:tx>
          <c:spPr>
            <a:solidFill>
              <a:srgbClr val="2875DD"/>
            </a:solidFill>
            <a:ln>
              <a:solidFill>
                <a:srgbClr val="2875DD"/>
              </a:solidFill>
            </a:ln>
          </c:spPr>
          <c:invertIfNegative val="0"/>
          <c:dPt>
            <c:idx val="4"/>
            <c:invertIfNegative val="0"/>
            <c:bubble3D val="0"/>
            <c:spPr>
              <a:solidFill>
                <a:srgbClr val="808080"/>
              </a:solidFill>
            </c:spPr>
          </c:dPt>
          <c:dLbls>
            <c:dLbl>
              <c:idx val="0"/>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
              <c:numFmt formatCode="#,##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2"/>
              <c:spPr/>
              <c:txPr>
                <a:bodyPr/>
                <a:lstStyle/>
                <a:p>
                  <a:pPr>
                    <a:defRPr smtId="4294967295">
                      <a:noFill/>
                    </a:defRPr>
                  </a:pPr>
                  <a:endParaRPr lang="cs-CZ"/>
                </a:p>
              </c:txPr>
              <c:showLegendKey val="0"/>
              <c:showVal val="1"/>
              <c:showCatName val="0"/>
              <c:showSerName val="0"/>
              <c:showPercent val="0"/>
              <c:showBubbleSize val="0"/>
            </c:dLbl>
            <c:dLbl>
              <c:idx val="3"/>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4"/>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spPr>
              <a:noFill/>
              <a:ln>
                <a:noFill/>
              </a:ln>
              <a:effectLst/>
            </c:spPr>
            <c:txPr>
              <a:bodyPr/>
              <a:lstStyle/>
              <a:p>
                <a:pPr>
                  <a:defRPr sz="1100" b="0" smtId="4294967295">
                    <a:solidFill>
                      <a:srgbClr val="0F2741"/>
                    </a:solidFill>
                    <a:latin typeface="Open Sans"/>
                  </a:defRPr>
                </a:pPr>
                <a:endParaRPr lang="cs-CZ"/>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Sheet1!$A$2:$A$6</c:f>
              <c:strCache>
                <c:ptCount val="5"/>
                <c:pt idx="0">
                  <c:v>Mine production</c:v>
                </c:pt>
                <c:pt idx="1">
                  <c:v>Recycling</c:v>
                </c:pt>
                <c:pt idx="2">
                  <c:v>Net hedging supply</c:v>
                </c:pt>
                <c:pt idx="3">
                  <c:v>Net official sector sales</c:v>
                </c:pt>
                <c:pt idx="4">
                  <c:v>Total</c:v>
                </c:pt>
              </c:strCache>
            </c:strRef>
          </c:cat>
          <c:val>
            <c:numRef>
              <c:f>Sheet1!$B$2:$B$6</c:f>
              <c:numCache>
                <c:formatCode>General</c:formatCode>
                <c:ptCount val="5"/>
                <c:pt idx="0">
                  <c:v>822.6</c:v>
                </c:pt>
                <c:pt idx="1">
                  <c:v>173</c:v>
                </c:pt>
                <c:pt idx="3">
                  <c:v>1.5</c:v>
                </c:pt>
                <c:pt idx="4">
                  <c:v>997.2</c:v>
                </c:pt>
              </c:numCache>
            </c:numRef>
          </c:val>
        </c:ser>
        <c:dLbls>
          <c:showLegendKey val="0"/>
          <c:showVal val="0"/>
          <c:showCatName val="0"/>
          <c:showSerName val="0"/>
          <c:showPercent val="0"/>
          <c:showBubbleSize val="0"/>
        </c:dLbls>
        <c:gapWidth val="80"/>
        <c:overlap val="-30"/>
        <c:axId val="393957712"/>
        <c:axId val="393956144"/>
      </c:barChart>
      <c:catAx>
        <c:axId val="393957712"/>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cs-CZ"/>
          </a:p>
        </c:txPr>
        <c:crossAx val="393956144"/>
        <c:crosses val="autoZero"/>
        <c:auto val="0"/>
        <c:lblAlgn val="ctr"/>
        <c:lblOffset val="100"/>
        <c:noMultiLvlLbl val="0"/>
      </c:catAx>
      <c:valAx>
        <c:axId val="393956144"/>
        <c:scaling>
          <c:orientation val="minMax"/>
          <c:min val="0"/>
        </c:scaling>
        <c:delete val="0"/>
        <c:axPos val="l"/>
        <c:majorGridlines>
          <c:spPr>
            <a:ln w="9525">
              <a:solidFill>
                <a:srgbClr val="2F2F2F"/>
              </a:solidFill>
              <a:prstDash val="dot"/>
            </a:ln>
          </c:spPr>
        </c:majorGridlines>
        <c:title>
          <c:tx>
            <c:rich>
              <a:bodyPr/>
              <a:lstStyle/>
              <a:p>
                <a:pPr>
                  <a:defRPr/>
                </a:pPr>
                <a:r>
                  <a:rPr sz="1100" b="0">
                    <a:solidFill>
                      <a:srgbClr val="0F2741"/>
                    </a:solidFill>
                    <a:latin typeface="Open Sans"/>
                  </a:rPr>
                  <a:t>Supply in million ounces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cs-CZ"/>
          </a:p>
        </c:txPr>
        <c:crossAx val="393957712"/>
        <c:crosses val="autoZero"/>
        <c:crossBetween val="between"/>
      </c:valAx>
    </c:plotArea>
    <c:plotVisOnly val="1"/>
    <c:dispBlanksAs val="gap"/>
    <c:showDLblsOverMax val="1"/>
  </c:chart>
  <c:txPr>
    <a:bodyPr/>
    <a:lstStyle/>
    <a:p>
      <a:pPr>
        <a:defRPr sz="1800" smtId="4294967295"/>
      </a:pPr>
      <a:endParaRPr lang="cs-CZ"/>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2"/>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3"/>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4"/>
              <c:numFmt formatCode="#,##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5"/>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6"/>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7"/>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8"/>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9"/>
              <c:numFmt formatCode="#,##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0"/>
              <c:numFmt formatCode="#,##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1"/>
              <c:numFmt formatCode="#,##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2"/>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spPr>
              <a:noFill/>
              <a:ln>
                <a:noFill/>
              </a:ln>
              <a:effectLst/>
            </c:spPr>
            <c:txPr>
              <a:bodyPr/>
              <a:lstStyle/>
              <a:p>
                <a:pPr>
                  <a:defRPr sz="1100" b="0" smtId="4294967295">
                    <a:solidFill>
                      <a:srgbClr val="0F2741"/>
                    </a:solidFill>
                    <a:latin typeface="Open Sans"/>
                  </a:defRPr>
                </a:pPr>
                <a:endParaRPr lang="cs-CZ"/>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Sheet1!$A$2:$A$14</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Sheet1!$B$2:$B$14</c:f>
              <c:numCache>
                <c:formatCode>General</c:formatCode>
                <c:ptCount val="13"/>
                <c:pt idx="0">
                  <c:v>1049.8</c:v>
                </c:pt>
                <c:pt idx="1">
                  <c:v>1045.4000000000001</c:v>
                </c:pt>
                <c:pt idx="2">
                  <c:v>978.8</c:v>
                </c:pt>
                <c:pt idx="3">
                  <c:v>1058.7</c:v>
                </c:pt>
                <c:pt idx="4">
                  <c:v>1012</c:v>
                </c:pt>
                <c:pt idx="5">
                  <c:v>1052.3</c:v>
                </c:pt>
                <c:pt idx="6">
                  <c:v>979.4</c:v>
                </c:pt>
                <c:pt idx="7">
                  <c:v>951.3</c:v>
                </c:pt>
                <c:pt idx="8">
                  <c:v>975.7</c:v>
                </c:pt>
                <c:pt idx="9">
                  <c:v>980</c:v>
                </c:pt>
                <c:pt idx="10">
                  <c:v>880</c:v>
                </c:pt>
                <c:pt idx="11">
                  <c:v>1049</c:v>
                </c:pt>
                <c:pt idx="12">
                  <c:v>1101.8</c:v>
                </c:pt>
              </c:numCache>
            </c:numRef>
          </c:val>
        </c:ser>
        <c:dLbls>
          <c:showLegendKey val="0"/>
          <c:showVal val="0"/>
          <c:showCatName val="0"/>
          <c:showSerName val="0"/>
          <c:showPercent val="0"/>
          <c:showBubbleSize val="0"/>
        </c:dLbls>
        <c:gapWidth val="80"/>
        <c:overlap val="-30"/>
        <c:axId val="393958496"/>
        <c:axId val="393960064"/>
      </c:barChart>
      <c:catAx>
        <c:axId val="39395849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cs-CZ"/>
          </a:p>
        </c:txPr>
        <c:crossAx val="393960064"/>
        <c:crosses val="autoZero"/>
        <c:auto val="0"/>
        <c:lblAlgn val="ctr"/>
        <c:lblOffset val="100"/>
        <c:noMultiLvlLbl val="0"/>
      </c:catAx>
      <c:valAx>
        <c:axId val="393960064"/>
        <c:scaling>
          <c:orientation val="minMax"/>
          <c:min val="0"/>
        </c:scaling>
        <c:delete val="0"/>
        <c:axPos val="l"/>
        <c:majorGridlines>
          <c:spPr>
            <a:ln w="9525">
              <a:solidFill>
                <a:srgbClr val="2F2F2F"/>
              </a:solidFill>
              <a:prstDash val="dot"/>
            </a:ln>
          </c:spPr>
        </c:majorGridlines>
        <c:title>
          <c:tx>
            <c:rich>
              <a:bodyPr/>
              <a:lstStyle/>
              <a:p>
                <a:pPr>
                  <a:defRPr/>
                </a:pPr>
                <a:r>
                  <a:rPr sz="1100" b="0">
                    <a:solidFill>
                      <a:srgbClr val="0F2741"/>
                    </a:solidFill>
                    <a:latin typeface="Open Sans"/>
                  </a:rPr>
                  <a:t>Demand in million ounces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cs-CZ"/>
          </a:p>
        </c:txPr>
        <c:crossAx val="393958496"/>
        <c:crosses val="autoZero"/>
        <c:crossBetween val="between"/>
      </c:valAx>
    </c:plotArea>
    <c:plotVisOnly val="1"/>
    <c:dispBlanksAs val="gap"/>
    <c:showDLblsOverMax val="1"/>
  </c:chart>
  <c:txPr>
    <a:bodyPr/>
    <a:lstStyle/>
    <a:p>
      <a:pPr>
        <a:defRPr sz="1800" smtId="4294967295"/>
      </a:pPr>
      <a:endParaRPr lang="cs-CZ"/>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2021</c:v>
                </c:pt>
              </c:strCache>
            </c:strRef>
          </c:tx>
          <c:spPr>
            <a:solidFill>
              <a:srgbClr val="2875DD"/>
            </a:solidFill>
            <a:ln>
              <a:solidFill>
                <a:srgbClr val="2875DD"/>
              </a:solidFill>
            </a:ln>
          </c:spPr>
          <c:invertIfNegative val="0"/>
          <c:dPt>
            <c:idx val="8"/>
            <c:invertIfNegative val="0"/>
            <c:bubble3D val="0"/>
            <c:spPr>
              <a:solidFill>
                <a:srgbClr val="666666"/>
              </a:solidFill>
            </c:spPr>
          </c:dPt>
          <c:dLbls>
            <c:dLbl>
              <c:idx val="0"/>
              <c:numFmt formatCode="#,##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2"/>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3"/>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4"/>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5"/>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6"/>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7"/>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8"/>
              <c:numFmt formatCode="#,##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spPr>
              <a:noFill/>
              <a:ln>
                <a:noFill/>
              </a:ln>
              <a:effectLst/>
            </c:spPr>
            <c:txPr>
              <a:bodyPr/>
              <a:lstStyle/>
              <a:p>
                <a:pPr>
                  <a:defRPr sz="900" b="0" smtId="4294967295">
                    <a:solidFill>
                      <a:srgbClr val="0F2741"/>
                    </a:solidFill>
                    <a:latin typeface="Open Sans"/>
                  </a:defRPr>
                </a:pPr>
                <a:endParaRPr lang="cs-CZ"/>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Sheet1!$A$2:$A$10</c:f>
              <c:strCache>
                <c:ptCount val="9"/>
                <c:pt idx="0">
                  <c:v>Electrical &amp; electronics</c:v>
                </c:pt>
                <c:pt idx="1">
                  <c:v>Brazing alloys</c:v>
                </c:pt>
                <c:pt idx="2">
                  <c:v>Other industrial</c:v>
                </c:pt>
                <c:pt idx="3">
                  <c:v>Bar &amp; coin investments</c:v>
                </c:pt>
                <c:pt idx="4">
                  <c:v>Jewelry</c:v>
                </c:pt>
                <c:pt idx="5">
                  <c:v>Silverware</c:v>
                </c:pt>
                <c:pt idx="6">
                  <c:v>Photography</c:v>
                </c:pt>
                <c:pt idx="7">
                  <c:v>Net hedging demand</c:v>
                </c:pt>
                <c:pt idx="8">
                  <c:v>Total</c:v>
                </c:pt>
              </c:strCache>
            </c:strRef>
          </c:cat>
          <c:val>
            <c:numRef>
              <c:f>Sheet1!$B$2:$B$10</c:f>
              <c:numCache>
                <c:formatCode>General</c:formatCode>
                <c:ptCount val="9"/>
                <c:pt idx="0">
                  <c:v>330</c:v>
                </c:pt>
                <c:pt idx="1">
                  <c:v>47.7</c:v>
                </c:pt>
                <c:pt idx="2">
                  <c:v>130.5</c:v>
                </c:pt>
                <c:pt idx="3">
                  <c:v>278.7</c:v>
                </c:pt>
                <c:pt idx="4">
                  <c:v>181.4</c:v>
                </c:pt>
                <c:pt idx="5">
                  <c:v>42.7</c:v>
                </c:pt>
                <c:pt idx="6">
                  <c:v>28.7</c:v>
                </c:pt>
                <c:pt idx="7">
                  <c:v>9.4</c:v>
                </c:pt>
                <c:pt idx="8">
                  <c:v>1049</c:v>
                </c:pt>
              </c:numCache>
            </c:numRef>
          </c:val>
        </c:ser>
        <c:dLbls>
          <c:showLegendKey val="0"/>
          <c:showVal val="0"/>
          <c:showCatName val="0"/>
          <c:showSerName val="0"/>
          <c:showPercent val="0"/>
          <c:showBubbleSize val="0"/>
        </c:dLbls>
        <c:gapWidth val="80"/>
        <c:overlap val="-30"/>
        <c:axId val="393960848"/>
        <c:axId val="393957320"/>
      </c:barChart>
      <c:catAx>
        <c:axId val="393960848"/>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cs-CZ"/>
          </a:p>
        </c:txPr>
        <c:crossAx val="393957320"/>
        <c:crosses val="autoZero"/>
        <c:auto val="0"/>
        <c:lblAlgn val="ctr"/>
        <c:lblOffset val="100"/>
        <c:noMultiLvlLbl val="0"/>
      </c:catAx>
      <c:valAx>
        <c:axId val="3939573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cs-CZ"/>
          </a:p>
        </c:txPr>
        <c:crossAx val="393960848"/>
        <c:crosses val="autoZero"/>
        <c:crossBetween val="between"/>
      </c:valAx>
    </c:plotArea>
    <c:plotVisOnly val="1"/>
    <c:dispBlanksAs val="gap"/>
    <c:showDLblsOverMax val="1"/>
  </c:chart>
  <c:txPr>
    <a:bodyPr/>
    <a:lstStyle/>
    <a:p>
      <a:pPr>
        <a:defRPr sz="1800" smtId="4294967295"/>
      </a:pPr>
      <a:endParaRPr lang="cs-CZ"/>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
              <c:numFmt formatCode="#,##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2"/>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3"/>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4"/>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5"/>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spPr>
              <a:noFill/>
              <a:ln>
                <a:noFill/>
              </a:ln>
              <a:effectLst/>
            </c:spPr>
            <c:txPr>
              <a:bodyPr/>
              <a:lstStyle/>
              <a:p>
                <a:pPr>
                  <a:defRPr sz="1100" b="0" smtId="4294967295">
                    <a:solidFill>
                      <a:srgbClr val="0F2741"/>
                    </a:solidFill>
                    <a:latin typeface="Open Sans"/>
                  </a:defRPr>
                </a:pPr>
                <a:endParaRPr lang="cs-CZ"/>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Sheet1!$A$2:$A$7</c:f>
              <c:strCache>
                <c:ptCount val="6"/>
                <c:pt idx="0">
                  <c:v>2013</c:v>
                </c:pt>
                <c:pt idx="1">
                  <c:v>2014</c:v>
                </c:pt>
                <c:pt idx="2">
                  <c:v>2018</c:v>
                </c:pt>
                <c:pt idx="3">
                  <c:v>2020</c:v>
                </c:pt>
                <c:pt idx="4">
                  <c:v>2021</c:v>
                </c:pt>
                <c:pt idx="5">
                  <c:v>2023*</c:v>
                </c:pt>
              </c:strCache>
            </c:strRef>
          </c:cat>
          <c:val>
            <c:numRef>
              <c:f>Sheet1!$B$2:$B$7</c:f>
              <c:numCache>
                <c:formatCode>General</c:formatCode>
                <c:ptCount val="6"/>
                <c:pt idx="0">
                  <c:v>911</c:v>
                </c:pt>
                <c:pt idx="1">
                  <c:v>936</c:v>
                </c:pt>
                <c:pt idx="2">
                  <c:v>920.1</c:v>
                </c:pt>
                <c:pt idx="3">
                  <c:v>849.7</c:v>
                </c:pt>
                <c:pt idx="4">
                  <c:v>918.3</c:v>
                </c:pt>
                <c:pt idx="5">
                  <c:v>1029.3</c:v>
                </c:pt>
              </c:numCache>
            </c:numRef>
          </c:val>
        </c:ser>
        <c:dLbls>
          <c:showLegendKey val="0"/>
          <c:showVal val="0"/>
          <c:showCatName val="0"/>
          <c:showSerName val="0"/>
          <c:showPercent val="0"/>
          <c:showBubbleSize val="0"/>
        </c:dLbls>
        <c:gapWidth val="80"/>
        <c:overlap val="-30"/>
        <c:axId val="393953400"/>
        <c:axId val="393953792"/>
      </c:barChart>
      <c:catAx>
        <c:axId val="393953400"/>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cs-CZ"/>
          </a:p>
        </c:txPr>
        <c:crossAx val="393953792"/>
        <c:crosses val="autoZero"/>
        <c:auto val="0"/>
        <c:lblAlgn val="ctr"/>
        <c:lblOffset val="100"/>
        <c:noMultiLvlLbl val="0"/>
      </c:catAx>
      <c:valAx>
        <c:axId val="393953792"/>
        <c:scaling>
          <c:orientation val="minMax"/>
          <c:min val="0"/>
        </c:scaling>
        <c:delete val="0"/>
        <c:axPos val="l"/>
        <c:majorGridlines>
          <c:spPr>
            <a:ln w="9525">
              <a:solidFill>
                <a:srgbClr val="2F2F2F"/>
              </a:solidFill>
              <a:prstDash val="dot"/>
            </a:ln>
          </c:spPr>
        </c:majorGridlines>
        <c:title>
          <c:tx>
            <c:rich>
              <a:bodyPr/>
              <a:lstStyle/>
              <a:p>
                <a:pPr>
                  <a:defRPr/>
                </a:pPr>
                <a:r>
                  <a:rPr sz="1100" b="0">
                    <a:solidFill>
                      <a:srgbClr val="0F2741"/>
                    </a:solidFill>
                    <a:latin typeface="Open Sans"/>
                  </a:rPr>
                  <a:t>Production in million ounces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cs-CZ"/>
          </a:p>
        </c:txPr>
        <c:crossAx val="393953400"/>
        <c:crosses val="autoZero"/>
        <c:crossBetween val="between"/>
      </c:valAx>
    </c:plotArea>
    <c:plotVisOnly val="1"/>
    <c:dispBlanksAs val="gap"/>
    <c:showDLblsOverMax val="1"/>
  </c:chart>
  <c:txPr>
    <a:bodyPr/>
    <a:lstStyle/>
    <a:p>
      <a:pPr>
        <a:defRPr sz="1800" smtId="4294967295"/>
      </a:pPr>
      <a:endParaRPr lang="cs-CZ"/>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Pt>
            <c:idx val="7"/>
            <c:invertIfNegative val="0"/>
            <c:bubble3D val="0"/>
            <c:spPr>
              <a:solidFill>
                <a:srgbClr val="000000"/>
              </a:solidFill>
            </c:spPr>
          </c:dPt>
          <c:dLbls>
            <c:dLbl>
              <c:idx val="0"/>
              <c:numFmt formatCode="#,##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
              <c:numFmt formatCode="#,##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2"/>
              <c:numFmt formatCode="#,##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3"/>
              <c:numFmt formatCode="#,##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4"/>
              <c:numFmt formatCode="#,##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5"/>
              <c:numFmt formatCode="#,##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6"/>
              <c:numFmt formatCode="#,##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7"/>
              <c:numFmt formatCode="#,##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spPr>
              <a:noFill/>
              <a:ln>
                <a:noFill/>
              </a:ln>
              <a:effectLst/>
            </c:spPr>
            <c:txPr>
              <a:bodyPr/>
              <a:lstStyle/>
              <a:p>
                <a:pPr>
                  <a:defRPr sz="1100" b="0" smtId="4294967295">
                    <a:solidFill>
                      <a:srgbClr val="0F2741"/>
                    </a:solidFill>
                    <a:latin typeface="Open Sans"/>
                  </a:defRPr>
                </a:pPr>
                <a:endParaRPr lang="cs-CZ"/>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Sheet1!$A$2:$A$9</c:f>
              <c:strCache>
                <c:ptCount val="8"/>
                <c:pt idx="0">
                  <c:v>North America</c:v>
                </c:pt>
                <c:pt idx="1">
                  <c:v>Central and South America</c:v>
                </c:pt>
                <c:pt idx="2">
                  <c:v>Asia</c:v>
                </c:pt>
                <c:pt idx="3">
                  <c:v>CIS*</c:v>
                </c:pt>
                <c:pt idx="4">
                  <c:v>Europe</c:v>
                </c:pt>
                <c:pt idx="5">
                  <c:v>Oceania</c:v>
                </c:pt>
                <c:pt idx="6">
                  <c:v>Africa</c:v>
                </c:pt>
                <c:pt idx="7">
                  <c:v>Total</c:v>
                </c:pt>
              </c:strCache>
            </c:strRef>
          </c:cat>
          <c:val>
            <c:numRef>
              <c:f>Sheet1!$B$2:$B$9</c:f>
              <c:numCache>
                <c:formatCode>General</c:formatCode>
                <c:ptCount val="8"/>
                <c:pt idx="0">
                  <c:v>8028</c:v>
                </c:pt>
                <c:pt idx="1">
                  <c:v>7013</c:v>
                </c:pt>
                <c:pt idx="2">
                  <c:v>5059</c:v>
                </c:pt>
                <c:pt idx="3">
                  <c:v>2115</c:v>
                </c:pt>
                <c:pt idx="4">
                  <c:v>1976</c:v>
                </c:pt>
                <c:pt idx="5">
                  <c:v>1466</c:v>
                </c:pt>
                <c:pt idx="6">
                  <c:v>570</c:v>
                </c:pt>
                <c:pt idx="7">
                  <c:v>26226</c:v>
                </c:pt>
              </c:numCache>
            </c:numRef>
          </c:val>
        </c:ser>
        <c:dLbls>
          <c:showLegendKey val="0"/>
          <c:showVal val="0"/>
          <c:showCatName val="0"/>
          <c:showSerName val="0"/>
          <c:showPercent val="0"/>
          <c:showBubbleSize val="0"/>
        </c:dLbls>
        <c:gapWidth val="80"/>
        <c:overlap val="-30"/>
        <c:axId val="393960456"/>
        <c:axId val="393954184"/>
      </c:barChart>
      <c:catAx>
        <c:axId val="39396045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cs-CZ"/>
          </a:p>
        </c:txPr>
        <c:crossAx val="393954184"/>
        <c:crosses val="autoZero"/>
        <c:auto val="0"/>
        <c:lblAlgn val="ctr"/>
        <c:lblOffset val="100"/>
        <c:noMultiLvlLbl val="0"/>
      </c:catAx>
      <c:valAx>
        <c:axId val="393954184"/>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cs-CZ"/>
          </a:p>
        </c:txPr>
        <c:crossAx val="393960456"/>
        <c:crosses val="autoZero"/>
        <c:crossBetween val="between"/>
      </c:valAx>
    </c:plotArea>
    <c:plotVisOnly val="1"/>
    <c:dispBlanksAs val="gap"/>
    <c:showDLblsOverMax val="1"/>
  </c:chart>
  <c:txPr>
    <a:bodyPr/>
    <a:lstStyle/>
    <a:p>
      <a:pPr>
        <a:defRPr sz="1800" smtId="4294967295"/>
      </a:pPr>
      <a:endParaRPr lang="cs-CZ"/>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cat>
            <c:strRef>
              <c:f>Sheet1!$A$2:$A$19</c:f>
              <c:strCach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strCache>
            </c:strRef>
          </c:cat>
          <c:val>
            <c:numRef>
              <c:f>Sheet1!$B$2:$B$19</c:f>
              <c:numCache>
                <c:formatCode>General</c:formatCode>
                <c:ptCount val="18"/>
                <c:pt idx="0">
                  <c:v>20800</c:v>
                </c:pt>
                <c:pt idx="1">
                  <c:v>20100</c:v>
                </c:pt>
                <c:pt idx="2">
                  <c:v>20800</c:v>
                </c:pt>
                <c:pt idx="3">
                  <c:v>21400</c:v>
                </c:pt>
                <c:pt idx="4">
                  <c:v>22200</c:v>
                </c:pt>
                <c:pt idx="5">
                  <c:v>23800</c:v>
                </c:pt>
                <c:pt idx="6">
                  <c:v>23300</c:v>
                </c:pt>
                <c:pt idx="7">
                  <c:v>25500</c:v>
                </c:pt>
                <c:pt idx="8">
                  <c:v>26000</c:v>
                </c:pt>
                <c:pt idx="9">
                  <c:v>26800</c:v>
                </c:pt>
                <c:pt idx="10">
                  <c:v>25100</c:v>
                </c:pt>
                <c:pt idx="11">
                  <c:v>25700</c:v>
                </c:pt>
                <c:pt idx="12">
                  <c:v>26800</c:v>
                </c:pt>
                <c:pt idx="13">
                  <c:v>26900</c:v>
                </c:pt>
                <c:pt idx="14">
                  <c:v>26500</c:v>
                </c:pt>
                <c:pt idx="15">
                  <c:v>23500</c:v>
                </c:pt>
                <c:pt idx="16">
                  <c:v>25000</c:v>
                </c:pt>
                <c:pt idx="17">
                  <c:v>26000</c:v>
                </c:pt>
              </c:numCache>
            </c:numRef>
          </c:val>
        </c:ser>
        <c:dLbls>
          <c:showLegendKey val="0"/>
          <c:showVal val="0"/>
          <c:showCatName val="0"/>
          <c:showSerName val="0"/>
          <c:showPercent val="0"/>
          <c:showBubbleSize val="0"/>
        </c:dLbls>
        <c:gapWidth val="80"/>
        <c:overlap val="-30"/>
        <c:axId val="390833032"/>
        <c:axId val="390833416"/>
      </c:barChart>
      <c:catAx>
        <c:axId val="390833032"/>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cs-CZ"/>
          </a:p>
        </c:txPr>
        <c:crossAx val="390833416"/>
        <c:crosses val="autoZero"/>
        <c:auto val="0"/>
        <c:lblAlgn val="ctr"/>
        <c:lblOffset val="100"/>
        <c:noMultiLvlLbl val="0"/>
      </c:catAx>
      <c:valAx>
        <c:axId val="390833416"/>
        <c:scaling>
          <c:orientation val="minMax"/>
          <c:min val="0"/>
        </c:scaling>
        <c:delete val="0"/>
        <c:axPos val="l"/>
        <c:majorGridlines>
          <c:spPr>
            <a:ln w="9525">
              <a:solidFill>
                <a:srgbClr val="2F2F2F"/>
              </a:solidFill>
              <a:prstDash val="dot"/>
            </a:ln>
          </c:spPr>
        </c:majorGridlines>
        <c:title>
          <c:tx>
            <c:rich>
              <a:bodyPr/>
              <a:lstStyle/>
              <a:p>
                <a:pPr>
                  <a:defRPr/>
                </a:pPr>
                <a:r>
                  <a:rPr lang="cs-CZ" sz="1100" b="0">
                    <a:solidFill>
                      <a:srgbClr val="0F2741"/>
                    </a:solidFill>
                    <a:latin typeface="Open Sans"/>
                  </a:rPr>
                  <a:t>Production in metric tons</a:t>
                </a:r>
              </a:p>
            </c:rich>
          </c:tx>
          <c:layout/>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cs-CZ"/>
          </a:p>
        </c:txPr>
        <c:crossAx val="390833032"/>
        <c:crosses val="autoZero"/>
        <c:crossBetween val="between"/>
      </c:valAx>
    </c:plotArea>
    <c:plotVisOnly val="1"/>
    <c:dispBlanksAs val="gap"/>
    <c:showDLblsOverMax val="1"/>
  </c:chart>
  <c:txPr>
    <a:bodyPr/>
    <a:lstStyle/>
    <a:p>
      <a:pPr>
        <a:defRPr sz="1800" smtId="4294967295"/>
      </a:pPr>
      <a:endParaRPr lang="cs-CZ"/>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2"/>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3"/>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4"/>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5"/>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6"/>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7"/>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8"/>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9"/>
              <c:numFmt formatCode="#,##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0"/>
              <c:numFmt formatCode="#,##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spPr>
              <a:noFill/>
              <a:ln>
                <a:noFill/>
              </a:ln>
              <a:effectLst/>
            </c:spPr>
            <c:txPr>
              <a:bodyPr/>
              <a:lstStyle/>
              <a:p>
                <a:pPr>
                  <a:defRPr sz="1100" b="0" smtId="4294967295">
                    <a:solidFill>
                      <a:srgbClr val="0F2741"/>
                    </a:solidFill>
                    <a:latin typeface="Open Sans"/>
                  </a:defRPr>
                </a:pPr>
                <a:endParaRPr lang="cs-CZ"/>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Sheet1!$A$2:$A$12</c:f>
              <c:strCache>
                <c:ptCount val="11"/>
                <c:pt idx="0">
                  <c:v>2014</c:v>
                </c:pt>
                <c:pt idx="1">
                  <c:v>2015</c:v>
                </c:pt>
                <c:pt idx="2">
                  <c:v>2016</c:v>
                </c:pt>
                <c:pt idx="3">
                  <c:v>2017</c:v>
                </c:pt>
                <c:pt idx="4">
                  <c:v>2018</c:v>
                </c:pt>
                <c:pt idx="5">
                  <c:v>2019</c:v>
                </c:pt>
                <c:pt idx="6">
                  <c:v>2020</c:v>
                </c:pt>
                <c:pt idx="7">
                  <c:v>2021</c:v>
                </c:pt>
                <c:pt idx="8">
                  <c:v>2022*</c:v>
                </c:pt>
                <c:pt idx="9">
                  <c:v>2023*</c:v>
                </c:pt>
                <c:pt idx="10">
                  <c:v>2024*</c:v>
                </c:pt>
              </c:strCache>
            </c:strRef>
          </c:cat>
          <c:val>
            <c:numRef>
              <c:f>Sheet1!$B$2:$B$12</c:f>
              <c:numCache>
                <c:formatCode>General</c:formatCode>
                <c:ptCount val="11"/>
                <c:pt idx="0">
                  <c:v>19.100000000000001</c:v>
                </c:pt>
                <c:pt idx="1">
                  <c:v>15.7</c:v>
                </c:pt>
                <c:pt idx="2">
                  <c:v>17.100000000000001</c:v>
                </c:pt>
                <c:pt idx="3">
                  <c:v>17.100000000000001</c:v>
                </c:pt>
                <c:pt idx="4">
                  <c:v>15.7</c:v>
                </c:pt>
                <c:pt idx="5">
                  <c:v>16.2</c:v>
                </c:pt>
                <c:pt idx="6">
                  <c:v>20.5</c:v>
                </c:pt>
                <c:pt idx="7">
                  <c:v>25.2</c:v>
                </c:pt>
                <c:pt idx="8">
                  <c:v>21.3</c:v>
                </c:pt>
                <c:pt idx="9">
                  <c:v>21</c:v>
                </c:pt>
                <c:pt idx="10">
                  <c:v>21</c:v>
                </c:pt>
              </c:numCache>
            </c:numRef>
          </c:val>
        </c:ser>
        <c:dLbls>
          <c:showLegendKey val="0"/>
          <c:showVal val="0"/>
          <c:showCatName val="0"/>
          <c:showSerName val="0"/>
          <c:showPercent val="0"/>
          <c:showBubbleSize val="0"/>
        </c:dLbls>
        <c:gapWidth val="80"/>
        <c:overlap val="-30"/>
        <c:axId val="393954576"/>
        <c:axId val="393956928"/>
      </c:barChart>
      <c:catAx>
        <c:axId val="39395457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cs-CZ"/>
          </a:p>
        </c:txPr>
        <c:crossAx val="393956928"/>
        <c:crosses val="autoZero"/>
        <c:auto val="0"/>
        <c:lblAlgn val="ctr"/>
        <c:lblOffset val="100"/>
        <c:noMultiLvlLbl val="0"/>
      </c:catAx>
      <c:valAx>
        <c:axId val="393956928"/>
        <c:scaling>
          <c:orientation val="minMax"/>
          <c:min val="0"/>
        </c:scaling>
        <c:delete val="0"/>
        <c:axPos val="l"/>
        <c:majorGridlines>
          <c:spPr>
            <a:ln w="9525">
              <a:solidFill>
                <a:srgbClr val="2F2F2F"/>
              </a:solidFill>
              <a:prstDash val="dot"/>
            </a:ln>
          </c:spPr>
        </c:majorGridlines>
        <c:title>
          <c:tx>
            <c:rich>
              <a:bodyPr/>
              <a:lstStyle/>
              <a:p>
                <a:pPr>
                  <a:defRPr/>
                </a:pPr>
                <a:r>
                  <a:rPr sz="1100" b="0">
                    <a:solidFill>
                      <a:srgbClr val="0F2741"/>
                    </a:solidFill>
                    <a:latin typeface="Open Sans"/>
                  </a:rPr>
                  <a:t>Price in nominal U.S. dollars per troy ounce</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cs-CZ"/>
          </a:p>
        </c:txPr>
        <c:crossAx val="393954576"/>
        <c:crosses val="autoZero"/>
        <c:crossBetween val="between"/>
      </c:valAx>
    </c:plotArea>
    <c:plotVisOnly val="1"/>
    <c:dispBlanksAs val="gap"/>
    <c:showDLblsOverMax val="1"/>
  </c:chart>
  <c:txPr>
    <a:bodyPr/>
    <a:lstStyle/>
    <a:p>
      <a:pPr>
        <a:defRPr sz="1800" smtId="4294967295"/>
      </a:pPr>
      <a:endParaRPr lang="cs-CZ"/>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2021</c:v>
                </c:pt>
              </c:strCache>
            </c:strRef>
          </c:tx>
          <c:spPr>
            <a:solidFill>
              <a:srgbClr val="2875DD"/>
            </a:solidFill>
            <a:ln>
              <a:solidFill>
                <a:srgbClr val="2875DD"/>
              </a:solidFill>
            </a:ln>
          </c:spPr>
          <c:invertIfNegative val="0"/>
          <c:dLbls>
            <c:dLbl>
              <c:idx val="0"/>
              <c:layout/>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1"/>
              <c:layout/>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2"/>
              <c:layout/>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3"/>
              <c:layout/>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4"/>
              <c:layout/>
              <c:numFmt formatCode="#,##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5"/>
              <c:layout/>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6"/>
              <c:layout/>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7"/>
              <c:layout/>
              <c:numFmt formatCode="#,##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8"/>
              <c:layout/>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9"/>
              <c:layout/>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10"/>
              <c:layout/>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11"/>
              <c:layout/>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12"/>
              <c:layout/>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13"/>
              <c:layout/>
              <c:numFmt formatCode="#,##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14"/>
              <c:layout/>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spPr>
              <a:noFill/>
              <a:ln>
                <a:noFill/>
              </a:ln>
              <a:effectLst/>
            </c:spPr>
            <c:txPr>
              <a:bodyPr/>
              <a:lstStyle/>
              <a:p>
                <a:pPr>
                  <a:defRPr sz="900" b="0" smtId="4294967295">
                    <a:solidFill>
                      <a:srgbClr val="0F2741"/>
                    </a:solidFill>
                    <a:latin typeface="Open Sans"/>
                  </a:defRPr>
                </a:pPr>
                <a:endParaRPr lang="cs-CZ"/>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Sheet1!$A$2:$A$16</c:f>
              <c:strCache>
                <c:ptCount val="15"/>
                <c:pt idx="0">
                  <c:v>Mexico</c:v>
                </c:pt>
                <c:pt idx="1">
                  <c:v>China</c:v>
                </c:pt>
                <c:pt idx="2">
                  <c:v>Peru</c:v>
                </c:pt>
                <c:pt idx="3">
                  <c:v>Australia</c:v>
                </c:pt>
                <c:pt idx="4">
                  <c:v>Poland</c:v>
                </c:pt>
                <c:pt idx="5">
                  <c:v>Bolivia</c:v>
                </c:pt>
                <c:pt idx="6">
                  <c:v>Chile</c:v>
                </c:pt>
                <c:pt idx="7">
                  <c:v>Russia</c:v>
                </c:pt>
                <c:pt idx="8">
                  <c:v>United States</c:v>
                </c:pt>
                <c:pt idx="9">
                  <c:v>Argentina</c:v>
                </c:pt>
                <c:pt idx="10">
                  <c:v>India</c:v>
                </c:pt>
                <c:pt idx="11">
                  <c:v>Kazakhstan</c:v>
                </c:pt>
                <c:pt idx="12">
                  <c:v>Sweden</c:v>
                </c:pt>
                <c:pt idx="13">
                  <c:v>Canada</c:v>
                </c:pt>
                <c:pt idx="14">
                  <c:v>Morocco</c:v>
                </c:pt>
              </c:strCache>
            </c:strRef>
          </c:cat>
          <c:val>
            <c:numRef>
              <c:f>Sheet1!$B$2:$B$16</c:f>
              <c:numCache>
                <c:formatCode>General</c:formatCode>
                <c:ptCount val="15"/>
                <c:pt idx="0">
                  <c:v>196.7</c:v>
                </c:pt>
                <c:pt idx="1">
                  <c:v>112.9</c:v>
                </c:pt>
                <c:pt idx="2">
                  <c:v>107.9</c:v>
                </c:pt>
                <c:pt idx="3">
                  <c:v>42.9</c:v>
                </c:pt>
                <c:pt idx="4">
                  <c:v>42</c:v>
                </c:pt>
                <c:pt idx="5">
                  <c:v>41.5</c:v>
                </c:pt>
                <c:pt idx="6">
                  <c:v>41.2</c:v>
                </c:pt>
                <c:pt idx="7">
                  <c:v>39</c:v>
                </c:pt>
                <c:pt idx="8">
                  <c:v>32.5</c:v>
                </c:pt>
                <c:pt idx="9">
                  <c:v>26.5</c:v>
                </c:pt>
                <c:pt idx="10">
                  <c:v>22.2</c:v>
                </c:pt>
                <c:pt idx="11">
                  <c:v>15.3</c:v>
                </c:pt>
                <c:pt idx="12">
                  <c:v>13.9</c:v>
                </c:pt>
                <c:pt idx="13">
                  <c:v>9</c:v>
                </c:pt>
                <c:pt idx="14">
                  <c:v>9.3000000000000007</c:v>
                </c:pt>
              </c:numCache>
            </c:numRef>
          </c:val>
        </c:ser>
        <c:dLbls>
          <c:showLegendKey val="0"/>
          <c:showVal val="0"/>
          <c:showCatName val="0"/>
          <c:showSerName val="0"/>
          <c:showPercent val="0"/>
          <c:showBubbleSize val="0"/>
        </c:dLbls>
        <c:gapWidth val="80"/>
        <c:overlap val="-30"/>
        <c:axId val="281434528"/>
        <c:axId val="390971440"/>
      </c:barChart>
      <c:catAx>
        <c:axId val="281434528"/>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cs-CZ"/>
          </a:p>
        </c:txPr>
        <c:crossAx val="390971440"/>
        <c:crosses val="autoZero"/>
        <c:auto val="0"/>
        <c:lblAlgn val="ctr"/>
        <c:lblOffset val="100"/>
        <c:noMultiLvlLbl val="0"/>
      </c:catAx>
      <c:valAx>
        <c:axId val="39097144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cs-CZ"/>
          </a:p>
        </c:txPr>
        <c:crossAx val="281434528"/>
        <c:crosses val="autoZero"/>
        <c:crossBetween val="between"/>
      </c:valAx>
    </c:plotArea>
    <c:plotVisOnly val="1"/>
    <c:dispBlanksAs val="gap"/>
    <c:showDLblsOverMax val="1"/>
  </c:chart>
  <c:txPr>
    <a:bodyPr/>
    <a:lstStyle/>
    <a:p>
      <a:pPr>
        <a:defRPr sz="1800" smtId="4294967295"/>
      </a:pPr>
      <a:endParaRPr lang="cs-CZ"/>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2021</c:v>
                </c:pt>
              </c:strCache>
            </c:strRef>
          </c:tx>
          <c:spPr>
            <a:solidFill>
              <a:srgbClr val="2875DD"/>
            </a:solidFill>
            <a:ln>
              <a:solidFill>
                <a:srgbClr val="2875DD"/>
              </a:solidFill>
            </a:ln>
          </c:spPr>
          <c:invertIfNegative val="0"/>
          <c:dLbls>
            <c:dLbl>
              <c:idx val="0"/>
              <c:layout/>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1"/>
              <c:layout/>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2"/>
              <c:layout/>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3"/>
              <c:layout/>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4"/>
              <c:layout/>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5"/>
              <c:layout/>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6"/>
              <c:layout/>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7"/>
              <c:layout/>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8"/>
              <c:layout/>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9"/>
              <c:layout/>
              <c:numFmt formatCode="#,##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spPr>
              <a:noFill/>
              <a:ln>
                <a:noFill/>
              </a:ln>
              <a:effectLst/>
            </c:spPr>
            <c:txPr>
              <a:bodyPr/>
              <a:lstStyle/>
              <a:p>
                <a:pPr>
                  <a:defRPr sz="900" b="0" smtId="4294967295">
                    <a:solidFill>
                      <a:srgbClr val="0F2741"/>
                    </a:solidFill>
                    <a:latin typeface="Open Sans"/>
                  </a:defRPr>
                </a:pPr>
                <a:endParaRPr lang="cs-CZ"/>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Sheet1!$A$2:$A$11</c:f>
              <c:strCache>
                <c:ptCount val="10"/>
                <c:pt idx="0">
                  <c:v>KGHM Polska Miedź (Poland)</c:v>
                </c:pt>
                <c:pt idx="1">
                  <c:v>Peñasquito (Mexico)</c:v>
                </c:pt>
                <c:pt idx="2">
                  <c:v>Dukat (Russia)</c:v>
                </c:pt>
                <c:pt idx="3">
                  <c:v>Antamina (Peru)</c:v>
                </c:pt>
                <c:pt idx="4">
                  <c:v>Sindesar Khurd (India)***</c:v>
                </c:pt>
                <c:pt idx="5">
                  <c:v>San Julián (Mexico)</c:v>
                </c:pt>
                <c:pt idx="6">
                  <c:v>Cannington (Australia)**</c:v>
                </c:pt>
                <c:pt idx="7">
                  <c:v>Saucito (Mexico)</c:v>
                </c:pt>
                <c:pt idx="8">
                  <c:v>San Cristobal (Bolivia)*</c:v>
                </c:pt>
                <c:pt idx="9">
                  <c:v>Fresnillo Mine (Mexico)</c:v>
                </c:pt>
              </c:strCache>
            </c:strRef>
          </c:cat>
          <c:val>
            <c:numRef>
              <c:f>Sheet1!$B$2:$B$11</c:f>
              <c:numCache>
                <c:formatCode>General</c:formatCode>
                <c:ptCount val="10"/>
                <c:pt idx="0">
                  <c:v>41.9</c:v>
                </c:pt>
                <c:pt idx="1">
                  <c:v>34.200000000000003</c:v>
                </c:pt>
                <c:pt idx="2">
                  <c:v>18.8</c:v>
                </c:pt>
                <c:pt idx="3">
                  <c:v>18.2</c:v>
                </c:pt>
                <c:pt idx="4">
                  <c:v>17.7</c:v>
                </c:pt>
                <c:pt idx="5">
                  <c:v>16.8</c:v>
                </c:pt>
                <c:pt idx="6">
                  <c:v>14.4</c:v>
                </c:pt>
                <c:pt idx="7">
                  <c:v>12.4</c:v>
                </c:pt>
                <c:pt idx="8">
                  <c:v>12.1</c:v>
                </c:pt>
                <c:pt idx="9">
                  <c:v>12</c:v>
                </c:pt>
              </c:numCache>
            </c:numRef>
          </c:val>
        </c:ser>
        <c:dLbls>
          <c:showLegendKey val="0"/>
          <c:showVal val="0"/>
          <c:showCatName val="0"/>
          <c:showSerName val="0"/>
          <c:showPercent val="0"/>
          <c:showBubbleSize val="0"/>
        </c:dLbls>
        <c:gapWidth val="80"/>
        <c:overlap val="-30"/>
        <c:axId val="390976928"/>
        <c:axId val="390977320"/>
      </c:barChart>
      <c:catAx>
        <c:axId val="390976928"/>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cs-CZ"/>
          </a:p>
        </c:txPr>
        <c:crossAx val="390977320"/>
        <c:crosses val="autoZero"/>
        <c:auto val="0"/>
        <c:lblAlgn val="ctr"/>
        <c:lblOffset val="100"/>
        <c:noMultiLvlLbl val="0"/>
      </c:catAx>
      <c:valAx>
        <c:axId val="3909773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cs-CZ"/>
          </a:p>
        </c:txPr>
        <c:crossAx val="390976928"/>
        <c:crosses val="autoZero"/>
        <c:crossBetween val="between"/>
      </c:valAx>
    </c:plotArea>
    <c:plotVisOnly val="1"/>
    <c:dispBlanksAs val="gap"/>
    <c:showDLblsOverMax val="1"/>
  </c:chart>
  <c:txPr>
    <a:bodyPr/>
    <a:lstStyle/>
    <a:p>
      <a:pPr>
        <a:defRPr sz="1800" smtId="4294967295"/>
      </a:pPr>
      <a:endParaRPr lang="cs-CZ"/>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Lead/zinc</c:v>
                </c:pt>
              </c:strCache>
            </c:strRef>
          </c:tx>
          <c:spPr>
            <a:solidFill>
              <a:srgbClr val="2875DD"/>
            </a:solidFill>
            <a:ln>
              <a:solidFill>
                <a:srgbClr val="2875DD"/>
              </a:solidFill>
            </a:ln>
          </c:spPr>
          <c:invertIfNegative val="0"/>
          <c:cat>
            <c:numRef>
              <c:f>Sheet1!$A$2:$A$8</c:f>
              <c:numCache>
                <c:formatCode>General</c:formatCode>
                <c:ptCount val="7"/>
                <c:pt idx="0">
                  <c:v>2015</c:v>
                </c:pt>
                <c:pt idx="1">
                  <c:v>2016</c:v>
                </c:pt>
                <c:pt idx="2">
                  <c:v>2017</c:v>
                </c:pt>
                <c:pt idx="3">
                  <c:v>2018</c:v>
                </c:pt>
                <c:pt idx="4">
                  <c:v>2019</c:v>
                </c:pt>
                <c:pt idx="5">
                  <c:v>2020</c:v>
                </c:pt>
                <c:pt idx="6">
                  <c:v>2021</c:v>
                </c:pt>
              </c:numCache>
            </c:numRef>
          </c:cat>
          <c:val>
            <c:numRef>
              <c:f>Sheet1!$B$2:$B$8</c:f>
              <c:numCache>
                <c:formatCode>General</c:formatCode>
                <c:ptCount val="7"/>
                <c:pt idx="0">
                  <c:v>0.29199999999999998</c:v>
                </c:pt>
                <c:pt idx="1">
                  <c:v>0.29499999999999998</c:v>
                </c:pt>
                <c:pt idx="2">
                  <c:v>0.30499999999999999</c:v>
                </c:pt>
                <c:pt idx="3">
                  <c:v>0.316</c:v>
                </c:pt>
                <c:pt idx="4">
                  <c:v>0.32600000000000001</c:v>
                </c:pt>
                <c:pt idx="5">
                  <c:v>0.308</c:v>
                </c:pt>
                <c:pt idx="6">
                  <c:v>0.307</c:v>
                </c:pt>
              </c:numCache>
            </c:numRef>
          </c:val>
        </c:ser>
        <c:ser>
          <c:idx val="1"/>
          <c:order val="1"/>
          <c:tx>
            <c:strRef>
              <c:f>Sheet1!$C$1</c:f>
              <c:strCache>
                <c:ptCount val="1"/>
                <c:pt idx="0">
                  <c:v>Primary</c:v>
                </c:pt>
              </c:strCache>
            </c:strRef>
          </c:tx>
          <c:spPr>
            <a:solidFill>
              <a:srgbClr val="0F283E"/>
            </a:solidFill>
            <a:ln>
              <a:solidFill>
                <a:srgbClr val="0F283E"/>
              </a:solidFill>
            </a:ln>
          </c:spPr>
          <c:invertIfNegative val="0"/>
          <c:cat>
            <c:numRef>
              <c:f>Sheet1!$A$2:$A$8</c:f>
              <c:numCache>
                <c:formatCode>General</c:formatCode>
                <c:ptCount val="7"/>
                <c:pt idx="0">
                  <c:v>2015</c:v>
                </c:pt>
                <c:pt idx="1">
                  <c:v>2016</c:v>
                </c:pt>
                <c:pt idx="2">
                  <c:v>2017</c:v>
                </c:pt>
                <c:pt idx="3">
                  <c:v>2018</c:v>
                </c:pt>
                <c:pt idx="4">
                  <c:v>2019</c:v>
                </c:pt>
                <c:pt idx="5">
                  <c:v>2020</c:v>
                </c:pt>
                <c:pt idx="6">
                  <c:v>2021</c:v>
                </c:pt>
              </c:numCache>
            </c:numRef>
          </c:cat>
          <c:val>
            <c:numRef>
              <c:f>Sheet1!$C$2:$C$8</c:f>
              <c:numCache>
                <c:formatCode>General</c:formatCode>
                <c:ptCount val="7"/>
                <c:pt idx="0">
                  <c:v>0.32400000000000001</c:v>
                </c:pt>
                <c:pt idx="1">
                  <c:v>0.32</c:v>
                </c:pt>
                <c:pt idx="2">
                  <c:v>0.30499999999999999</c:v>
                </c:pt>
                <c:pt idx="3">
                  <c:v>0.29099999999999998</c:v>
                </c:pt>
                <c:pt idx="4">
                  <c:v>0.28199999999999997</c:v>
                </c:pt>
                <c:pt idx="5">
                  <c:v>0.26700000000000002</c:v>
                </c:pt>
                <c:pt idx="6">
                  <c:v>0.27900000000000003</c:v>
                </c:pt>
              </c:numCache>
            </c:numRef>
          </c:val>
        </c:ser>
        <c:ser>
          <c:idx val="2"/>
          <c:order val="2"/>
          <c:tx>
            <c:strRef>
              <c:f>Sheet1!$D$1</c:f>
              <c:strCache>
                <c:ptCount val="1"/>
                <c:pt idx="0">
                  <c:v>Copper</c:v>
                </c:pt>
              </c:strCache>
            </c:strRef>
          </c:tx>
          <c:spPr>
            <a:solidFill>
              <a:srgbClr val="BABABA"/>
            </a:solidFill>
            <a:ln>
              <a:solidFill>
                <a:srgbClr val="BABABA"/>
              </a:solidFill>
            </a:ln>
          </c:spPr>
          <c:invertIfNegative val="0"/>
          <c:cat>
            <c:numRef>
              <c:f>Sheet1!$A$2:$A$8</c:f>
              <c:numCache>
                <c:formatCode>General</c:formatCode>
                <c:ptCount val="7"/>
                <c:pt idx="0">
                  <c:v>2015</c:v>
                </c:pt>
                <c:pt idx="1">
                  <c:v>2016</c:v>
                </c:pt>
                <c:pt idx="2">
                  <c:v>2017</c:v>
                </c:pt>
                <c:pt idx="3">
                  <c:v>2018</c:v>
                </c:pt>
                <c:pt idx="4">
                  <c:v>2019</c:v>
                </c:pt>
                <c:pt idx="5">
                  <c:v>2020</c:v>
                </c:pt>
                <c:pt idx="6">
                  <c:v>2021</c:v>
                </c:pt>
              </c:numCache>
            </c:numRef>
          </c:cat>
          <c:val>
            <c:numRef>
              <c:f>Sheet1!$D$2:$D$8</c:f>
              <c:numCache>
                <c:formatCode>General</c:formatCode>
                <c:ptCount val="7"/>
                <c:pt idx="0">
                  <c:v>0.21099999999999999</c:v>
                </c:pt>
                <c:pt idx="1">
                  <c:v>0.22800000000000001</c:v>
                </c:pt>
                <c:pt idx="2">
                  <c:v>0.23100000000000001</c:v>
                </c:pt>
                <c:pt idx="3">
                  <c:v>0.23200000000000001</c:v>
                </c:pt>
                <c:pt idx="4">
                  <c:v>0.23</c:v>
                </c:pt>
                <c:pt idx="5">
                  <c:v>0.26500000000000001</c:v>
                </c:pt>
                <c:pt idx="6">
                  <c:v>0.253</c:v>
                </c:pt>
              </c:numCache>
            </c:numRef>
          </c:val>
        </c:ser>
        <c:ser>
          <c:idx val="3"/>
          <c:order val="3"/>
          <c:tx>
            <c:strRef>
              <c:f>Sheet1!$E$1</c:f>
              <c:strCache>
                <c:ptCount val="1"/>
                <c:pt idx="0">
                  <c:v>Gold</c:v>
                </c:pt>
              </c:strCache>
            </c:strRef>
          </c:tx>
          <c:spPr>
            <a:solidFill>
              <a:srgbClr val="A60B0B"/>
            </a:solidFill>
            <a:ln>
              <a:solidFill>
                <a:srgbClr val="A60B0B"/>
              </a:solidFill>
            </a:ln>
          </c:spPr>
          <c:invertIfNegative val="0"/>
          <c:cat>
            <c:numRef>
              <c:f>Sheet1!$A$2:$A$8</c:f>
              <c:numCache>
                <c:formatCode>General</c:formatCode>
                <c:ptCount val="7"/>
                <c:pt idx="0">
                  <c:v>2015</c:v>
                </c:pt>
                <c:pt idx="1">
                  <c:v>2016</c:v>
                </c:pt>
                <c:pt idx="2">
                  <c:v>2017</c:v>
                </c:pt>
                <c:pt idx="3">
                  <c:v>2018</c:v>
                </c:pt>
                <c:pt idx="4">
                  <c:v>2019</c:v>
                </c:pt>
                <c:pt idx="5">
                  <c:v>2020</c:v>
                </c:pt>
                <c:pt idx="6">
                  <c:v>2021</c:v>
                </c:pt>
              </c:numCache>
            </c:numRef>
          </c:cat>
          <c:val>
            <c:numRef>
              <c:f>Sheet1!$E$2:$E$8</c:f>
              <c:numCache>
                <c:formatCode>General</c:formatCode>
                <c:ptCount val="7"/>
                <c:pt idx="0">
                  <c:v>0.16700000000000001</c:v>
                </c:pt>
                <c:pt idx="1">
                  <c:v>0.14899999999999999</c:v>
                </c:pt>
                <c:pt idx="2">
                  <c:v>0.151</c:v>
                </c:pt>
                <c:pt idx="3">
                  <c:v>0.153</c:v>
                </c:pt>
                <c:pt idx="4">
                  <c:v>0.156</c:v>
                </c:pt>
                <c:pt idx="5">
                  <c:v>0.154</c:v>
                </c:pt>
                <c:pt idx="6">
                  <c:v>0.155</c:v>
                </c:pt>
              </c:numCache>
            </c:numRef>
          </c:val>
        </c:ser>
        <c:ser>
          <c:idx val="4"/>
          <c:order val="4"/>
          <c:tx>
            <c:strRef>
              <c:f>Sheet1!$F$1</c:f>
              <c:strCache>
                <c:ptCount val="1"/>
                <c:pt idx="0">
                  <c:v>Other</c:v>
                </c:pt>
              </c:strCache>
            </c:strRef>
          </c:tx>
          <c:spPr>
            <a:solidFill>
              <a:srgbClr val="87BC24"/>
            </a:solidFill>
            <a:ln>
              <a:solidFill>
                <a:srgbClr val="87BC24"/>
              </a:solidFill>
            </a:ln>
          </c:spPr>
          <c:invertIfNegative val="0"/>
          <c:cat>
            <c:numRef>
              <c:f>Sheet1!$A$2:$A$8</c:f>
              <c:numCache>
                <c:formatCode>General</c:formatCode>
                <c:ptCount val="7"/>
                <c:pt idx="0">
                  <c:v>2015</c:v>
                </c:pt>
                <c:pt idx="1">
                  <c:v>2016</c:v>
                </c:pt>
                <c:pt idx="2">
                  <c:v>2017</c:v>
                </c:pt>
                <c:pt idx="3">
                  <c:v>2018</c:v>
                </c:pt>
                <c:pt idx="4">
                  <c:v>2019</c:v>
                </c:pt>
                <c:pt idx="5">
                  <c:v>2020</c:v>
                </c:pt>
                <c:pt idx="6">
                  <c:v>2021</c:v>
                </c:pt>
              </c:numCache>
            </c:numRef>
          </c:cat>
          <c:val>
            <c:numRef>
              <c:f>Sheet1!$F$2:$F$8</c:f>
              <c:numCache>
                <c:formatCode>General</c:formatCode>
                <c:ptCount val="7"/>
                <c:pt idx="0">
                  <c:v>6.0000000000000001E-3</c:v>
                </c:pt>
                <c:pt idx="1">
                  <c:v>7.0000000000000001E-3</c:v>
                </c:pt>
                <c:pt idx="2">
                  <c:v>8.0000000000000002E-3</c:v>
                </c:pt>
                <c:pt idx="3">
                  <c:v>8.0000000000000002E-3</c:v>
                </c:pt>
                <c:pt idx="4">
                  <c:v>6.0000000000000001E-3</c:v>
                </c:pt>
                <c:pt idx="5">
                  <c:v>6.0000000000000001E-3</c:v>
                </c:pt>
                <c:pt idx="6">
                  <c:v>5.0000000000000001E-3</c:v>
                </c:pt>
              </c:numCache>
            </c:numRef>
          </c:val>
        </c:ser>
        <c:dLbls>
          <c:showLegendKey val="0"/>
          <c:showVal val="0"/>
          <c:showCatName val="0"/>
          <c:showSerName val="0"/>
          <c:showPercent val="0"/>
          <c:showBubbleSize val="0"/>
        </c:dLbls>
        <c:gapWidth val="80"/>
        <c:overlap val="100"/>
        <c:axId val="390975752"/>
        <c:axId val="390974184"/>
      </c:barChart>
      <c:catAx>
        <c:axId val="390975752"/>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cs-CZ"/>
          </a:p>
        </c:txPr>
        <c:crossAx val="390974184"/>
        <c:crosses val="autoZero"/>
        <c:auto val="0"/>
        <c:lblAlgn val="ctr"/>
        <c:lblOffset val="100"/>
        <c:noMultiLvlLbl val="0"/>
      </c:catAx>
      <c:valAx>
        <c:axId val="390974184"/>
        <c:scaling>
          <c:orientation val="minMax"/>
          <c:min val="0"/>
        </c:scaling>
        <c:delete val="0"/>
        <c:axPos val="l"/>
        <c:majorGridlines>
          <c:spPr>
            <a:ln w="9525">
              <a:solidFill>
                <a:srgbClr val="2F2F2F"/>
              </a:solidFill>
              <a:prstDash val="dot"/>
            </a:ln>
          </c:spPr>
        </c:majorGridlines>
        <c:title>
          <c:tx>
            <c:rich>
              <a:bodyPr/>
              <a:lstStyle/>
              <a:p>
                <a:pPr>
                  <a:defRPr/>
                </a:pPr>
                <a:r>
                  <a:rPr sz="1100" b="0">
                    <a:solidFill>
                      <a:srgbClr val="0F2741"/>
                    </a:solidFill>
                    <a:latin typeface="Open Sans"/>
                  </a:rPr>
                  <a:t>Share of production</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cs-CZ"/>
          </a:p>
        </c:txPr>
        <c:crossAx val="390975752"/>
        <c:crosses val="autoZero"/>
        <c:crossBetween val="between"/>
      </c:valAx>
    </c:plotArea>
    <c:legend>
      <c:legendPos val="t"/>
      <c:overlay val="0"/>
      <c:txPr>
        <a:bodyPr/>
        <a:lstStyle/>
        <a:p>
          <a:pPr>
            <a:defRPr sz="1100" smtId="4294967295">
              <a:solidFill>
                <a:srgbClr val="0F2741"/>
              </a:solidFill>
              <a:latin typeface="Open Sans"/>
            </a:defRPr>
          </a:pPr>
          <a:endParaRPr lang="cs-CZ"/>
        </a:p>
      </c:txPr>
    </c:legend>
    <c:plotVisOnly val="1"/>
    <c:dispBlanksAs val="gap"/>
    <c:showDLblsOverMax val="1"/>
  </c:chart>
  <c:txPr>
    <a:bodyPr/>
    <a:lstStyle/>
    <a:p>
      <a:pPr>
        <a:defRPr sz="1800" smtId="4294967295"/>
      </a:pPr>
      <a:endParaRPr lang="cs-CZ"/>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layout/>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1"/>
              <c:layout/>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2"/>
              <c:layout/>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3"/>
              <c:layout/>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4"/>
              <c:layout/>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5"/>
              <c:layout/>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6"/>
              <c:layout/>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7"/>
              <c:layout/>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8"/>
              <c:layout/>
              <c:numFmt formatCode="#,##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dLbl>
              <c:idx val="9"/>
              <c:layout/>
              <c:numFmt formatCode="#,##0.0" sourceLinked="0"/>
              <c:spPr/>
              <c:txPr>
                <a:bodyPr/>
                <a:lstStyle/>
                <a:p>
                  <a:pPr>
                    <a:defRPr sz="11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layout/>
                </c:ext>
              </c:extLst>
            </c:dLbl>
            <c:spPr>
              <a:noFill/>
              <a:ln>
                <a:noFill/>
              </a:ln>
              <a:effectLst/>
            </c:spPr>
            <c:txPr>
              <a:bodyPr/>
              <a:lstStyle/>
              <a:p>
                <a:pPr>
                  <a:defRPr sz="1100" b="0" smtId="4294967295">
                    <a:solidFill>
                      <a:srgbClr val="0F2741"/>
                    </a:solidFill>
                    <a:latin typeface="Open Sans"/>
                  </a:defRPr>
                </a:pPr>
                <a:endParaRPr lang="cs-CZ"/>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Sheet1!$A$2:$A$11</c:f>
              <c:strCache>
                <c:ptCount val="10"/>
                <c:pt idx="0">
                  <c:v>2013</c:v>
                </c:pt>
                <c:pt idx="1">
                  <c:v>2014</c:v>
                </c:pt>
                <c:pt idx="2">
                  <c:v>2015</c:v>
                </c:pt>
                <c:pt idx="3">
                  <c:v>2016</c:v>
                </c:pt>
                <c:pt idx="4">
                  <c:v>2017</c:v>
                </c:pt>
                <c:pt idx="5">
                  <c:v>2018</c:v>
                </c:pt>
                <c:pt idx="6">
                  <c:v>2019</c:v>
                </c:pt>
                <c:pt idx="7">
                  <c:v>2020</c:v>
                </c:pt>
                <c:pt idx="8">
                  <c:v>2021</c:v>
                </c:pt>
                <c:pt idx="9">
                  <c:v>2022*</c:v>
                </c:pt>
              </c:strCache>
            </c:strRef>
          </c:cat>
          <c:val>
            <c:numRef>
              <c:f>Sheet1!$B$2:$B$11</c:f>
              <c:numCache>
                <c:formatCode>General</c:formatCode>
                <c:ptCount val="10"/>
                <c:pt idx="0">
                  <c:v>180.3</c:v>
                </c:pt>
                <c:pt idx="1">
                  <c:v>161.30000000000001</c:v>
                </c:pt>
                <c:pt idx="2">
                  <c:v>147.30000000000001</c:v>
                </c:pt>
                <c:pt idx="3">
                  <c:v>145.9</c:v>
                </c:pt>
                <c:pt idx="4">
                  <c:v>147.19999999999999</c:v>
                </c:pt>
                <c:pt idx="5">
                  <c:v>148.6</c:v>
                </c:pt>
                <c:pt idx="6">
                  <c:v>147.69999999999999</c:v>
                </c:pt>
                <c:pt idx="7">
                  <c:v>162.19999999999999</c:v>
                </c:pt>
                <c:pt idx="8">
                  <c:v>173</c:v>
                </c:pt>
                <c:pt idx="9">
                  <c:v>180.5</c:v>
                </c:pt>
              </c:numCache>
            </c:numRef>
          </c:val>
        </c:ser>
        <c:dLbls>
          <c:showLegendKey val="0"/>
          <c:showVal val="0"/>
          <c:showCatName val="0"/>
          <c:showSerName val="0"/>
          <c:showPercent val="0"/>
          <c:showBubbleSize val="0"/>
        </c:dLbls>
        <c:gapWidth val="80"/>
        <c:overlap val="-30"/>
        <c:axId val="390971832"/>
        <c:axId val="390973400"/>
      </c:barChart>
      <c:catAx>
        <c:axId val="390971832"/>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cs-CZ"/>
          </a:p>
        </c:txPr>
        <c:crossAx val="390973400"/>
        <c:crosses val="autoZero"/>
        <c:auto val="0"/>
        <c:lblAlgn val="ctr"/>
        <c:lblOffset val="100"/>
        <c:noMultiLvlLbl val="0"/>
      </c:catAx>
      <c:valAx>
        <c:axId val="390973400"/>
        <c:scaling>
          <c:orientation val="minMax"/>
          <c:min val="0"/>
        </c:scaling>
        <c:delete val="0"/>
        <c:axPos val="l"/>
        <c:majorGridlines>
          <c:spPr>
            <a:ln w="9525">
              <a:solidFill>
                <a:srgbClr val="2F2F2F"/>
              </a:solidFill>
              <a:prstDash val="dot"/>
            </a:ln>
          </c:spPr>
        </c:majorGridlines>
        <c:title>
          <c:tx>
            <c:rich>
              <a:bodyPr/>
              <a:lstStyle/>
              <a:p>
                <a:pPr>
                  <a:defRPr/>
                </a:pPr>
                <a:r>
                  <a:rPr lang="cs-CZ" sz="1100" b="0">
                    <a:solidFill>
                      <a:srgbClr val="0F2741"/>
                    </a:solidFill>
                    <a:latin typeface="Open Sans"/>
                  </a:rPr>
                  <a:t>Recycling in million ounces</a:t>
                </a:r>
              </a:p>
            </c:rich>
          </c:tx>
          <c:layout/>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cs-CZ"/>
          </a:p>
        </c:txPr>
        <c:crossAx val="390971832"/>
        <c:crosses val="autoZero"/>
        <c:crossBetween val="between"/>
      </c:valAx>
    </c:plotArea>
    <c:plotVisOnly val="1"/>
    <c:dispBlanksAs val="gap"/>
    <c:showDLblsOverMax val="1"/>
  </c:chart>
  <c:txPr>
    <a:bodyPr/>
    <a:lstStyle/>
    <a:p>
      <a:pPr>
        <a:defRPr sz="1800" smtId="4294967295"/>
      </a:pPr>
      <a:endParaRPr lang="cs-CZ"/>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2021</c:v>
                </c:pt>
              </c:strCache>
            </c:strRef>
          </c:tx>
          <c:spPr>
            <a:solidFill>
              <a:srgbClr val="2875DD"/>
            </a:solidFill>
            <a:ln>
              <a:solidFill>
                <a:srgbClr val="2875DD"/>
              </a:solidFill>
            </a:ln>
          </c:spPr>
          <c:invertIfNegative val="0"/>
          <c:dLbls>
            <c:dLbl>
              <c:idx val="0"/>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2"/>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3"/>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4"/>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5"/>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6"/>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7"/>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8"/>
              <c:numFmt formatCode="#,##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9"/>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0"/>
              <c:numFmt formatCode="#,##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1"/>
              <c:numFmt formatCode="#,##0.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2"/>
              <c:numFmt formatCode="#,##0.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3"/>
              <c:numFmt formatCode="#,##0.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4"/>
              <c:numFmt formatCode="#,##0.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spPr>
              <a:noFill/>
              <a:ln>
                <a:noFill/>
              </a:ln>
              <a:effectLst/>
            </c:spPr>
            <c:txPr>
              <a:bodyPr/>
              <a:lstStyle/>
              <a:p>
                <a:pPr>
                  <a:defRPr sz="900" b="0" smtId="4294967295">
                    <a:solidFill>
                      <a:srgbClr val="0F2741"/>
                    </a:solidFill>
                    <a:latin typeface="Open Sans"/>
                  </a:defRPr>
                </a:pPr>
                <a:endParaRPr lang="cs-CZ"/>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Sheet1!$A$2:$A$16</c:f>
              <c:strCache>
                <c:ptCount val="15"/>
                <c:pt idx="0">
                  <c:v>Hong Kong</c:v>
                </c:pt>
                <c:pt idx="1">
                  <c:v>United Kingdom</c:v>
                </c:pt>
                <c:pt idx="2">
                  <c:v>China</c:v>
                </c:pt>
                <c:pt idx="3">
                  <c:v>United States</c:v>
                </c:pt>
                <c:pt idx="4">
                  <c:v>Mexico</c:v>
                </c:pt>
                <c:pt idx="5">
                  <c:v>Germany</c:v>
                </c:pt>
                <c:pt idx="6">
                  <c:v>South Korea</c:v>
                </c:pt>
                <c:pt idx="7">
                  <c:v>Japan</c:v>
                </c:pt>
                <c:pt idx="8">
                  <c:v>Switzerland</c:v>
                </c:pt>
                <c:pt idx="9">
                  <c:v>Kazakhstan</c:v>
                </c:pt>
                <c:pt idx="10">
                  <c:v>Poland</c:v>
                </c:pt>
                <c:pt idx="11">
                  <c:v>Canada</c:v>
                </c:pt>
                <c:pt idx="12">
                  <c:v>Russia</c:v>
                </c:pt>
                <c:pt idx="13">
                  <c:v>Taiwan</c:v>
                </c:pt>
                <c:pt idx="14">
                  <c:v>Belgium</c:v>
                </c:pt>
              </c:strCache>
            </c:strRef>
          </c:cat>
          <c:val>
            <c:numRef>
              <c:f>Sheet1!$B$2:$B$16</c:f>
              <c:numCache>
                <c:formatCode>General</c:formatCode>
                <c:ptCount val="15"/>
                <c:pt idx="0">
                  <c:v>6.7</c:v>
                </c:pt>
                <c:pt idx="1">
                  <c:v>3.6</c:v>
                </c:pt>
                <c:pt idx="2">
                  <c:v>3.5</c:v>
                </c:pt>
                <c:pt idx="3">
                  <c:v>2.8</c:v>
                </c:pt>
                <c:pt idx="4">
                  <c:v>2.5</c:v>
                </c:pt>
                <c:pt idx="5">
                  <c:v>2.2000000000000002</c:v>
                </c:pt>
                <c:pt idx="6">
                  <c:v>2.1</c:v>
                </c:pt>
                <c:pt idx="7">
                  <c:v>2.1</c:v>
                </c:pt>
                <c:pt idx="8">
                  <c:v>2</c:v>
                </c:pt>
                <c:pt idx="9">
                  <c:v>1.1000000000000001</c:v>
                </c:pt>
                <c:pt idx="10">
                  <c:v>1</c:v>
                </c:pt>
                <c:pt idx="11">
                  <c:v>0.82</c:v>
                </c:pt>
                <c:pt idx="12">
                  <c:v>0.74</c:v>
                </c:pt>
                <c:pt idx="13">
                  <c:v>0.61</c:v>
                </c:pt>
                <c:pt idx="14">
                  <c:v>0.59</c:v>
                </c:pt>
              </c:numCache>
            </c:numRef>
          </c:val>
        </c:ser>
        <c:dLbls>
          <c:showLegendKey val="0"/>
          <c:showVal val="0"/>
          <c:showCatName val="0"/>
          <c:showSerName val="0"/>
          <c:showPercent val="0"/>
          <c:showBubbleSize val="0"/>
        </c:dLbls>
        <c:gapWidth val="80"/>
        <c:overlap val="-30"/>
        <c:axId val="390977712"/>
        <c:axId val="390970264"/>
      </c:barChart>
      <c:catAx>
        <c:axId val="390977712"/>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cs-CZ"/>
          </a:p>
        </c:txPr>
        <c:crossAx val="390970264"/>
        <c:crosses val="autoZero"/>
        <c:auto val="0"/>
        <c:lblAlgn val="ctr"/>
        <c:lblOffset val="100"/>
        <c:noMultiLvlLbl val="0"/>
      </c:catAx>
      <c:valAx>
        <c:axId val="390970264"/>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cs-CZ"/>
          </a:p>
        </c:txPr>
        <c:crossAx val="390977712"/>
        <c:crosses val="autoZero"/>
        <c:crossBetween val="between"/>
      </c:valAx>
    </c:plotArea>
    <c:plotVisOnly val="1"/>
    <c:dispBlanksAs val="gap"/>
    <c:showDLblsOverMax val="1"/>
  </c:chart>
  <c:txPr>
    <a:bodyPr/>
    <a:lstStyle/>
    <a:p>
      <a:pPr>
        <a:defRPr sz="1800" smtId="4294967295"/>
      </a:pPr>
      <a:endParaRPr lang="cs-CZ"/>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2020</c:v>
                </c:pt>
              </c:strCache>
            </c:strRef>
          </c:tx>
          <c:spPr>
            <a:solidFill>
              <a:srgbClr val="2875DD"/>
            </a:solidFill>
            <a:ln>
              <a:solidFill>
                <a:srgbClr val="2875DD"/>
              </a:solidFill>
            </a:ln>
          </c:spPr>
          <c:invertIfNegative val="0"/>
          <c:dLbls>
            <c:dLbl>
              <c:idx val="0"/>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2"/>
              <c:numFmt formatCode="#,##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3"/>
              <c:numFmt formatCode="#,##0.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4"/>
              <c:numFmt formatCode="#,##0.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5"/>
              <c:numFmt formatCode="#,##0.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6"/>
              <c:numFmt formatCode="#,##0.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7"/>
              <c:numFmt formatCode="#,##0.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8"/>
              <c:numFmt formatCode="#,##0.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9"/>
              <c:numFmt formatCode="#,##0.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0"/>
              <c:numFmt formatCode="#,##0.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1"/>
              <c:numFmt formatCode="#,##0.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2"/>
              <c:numFmt formatCode="#,##0.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3"/>
              <c:numFmt formatCode="#,##0.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dLbl>
              <c:idx val="14"/>
              <c:numFmt formatCode="#,##0.00%" sourceLinked="0"/>
              <c:spPr/>
              <c:txPr>
                <a:bodyPr/>
                <a:lstStyle/>
                <a:p>
                  <a:pPr>
                    <a:defRPr sz="900" b="0" smtId="4294967295">
                      <a:solidFill>
                        <a:srgbClr val="0F2741"/>
                      </a:solidFill>
                      <a:latin typeface="Open Sans"/>
                    </a:defRPr>
                  </a:pPr>
                  <a:endParaRPr lang="cs-CZ"/>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
            <c:spPr>
              <a:noFill/>
              <a:ln>
                <a:noFill/>
              </a:ln>
              <a:effectLst/>
            </c:spPr>
            <c:txPr>
              <a:bodyPr/>
              <a:lstStyle/>
              <a:p>
                <a:pPr>
                  <a:defRPr sz="900" b="0" smtId="4294967295">
                    <a:solidFill>
                      <a:srgbClr val="0F2741"/>
                    </a:solidFill>
                    <a:latin typeface="Open Sans"/>
                  </a:defRPr>
                </a:pPr>
                <a:endParaRPr lang="cs-CZ"/>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Sheet1!$A$2:$A$16</c:f>
              <c:strCache>
                <c:ptCount val="15"/>
                <c:pt idx="0">
                  <c:v>United States</c:v>
                </c:pt>
                <c:pt idx="1">
                  <c:v>Canada</c:v>
                </c:pt>
                <c:pt idx="2">
                  <c:v>United Kingdom</c:v>
                </c:pt>
                <c:pt idx="3">
                  <c:v>Hong Kong</c:v>
                </c:pt>
                <c:pt idx="4">
                  <c:v>China</c:v>
                </c:pt>
                <c:pt idx="5">
                  <c:v>Switzerland</c:v>
                </c:pt>
                <c:pt idx="6">
                  <c:v>Japan</c:v>
                </c:pt>
                <c:pt idx="7">
                  <c:v>India</c:v>
                </c:pt>
                <c:pt idx="8">
                  <c:v>Germany</c:v>
                </c:pt>
                <c:pt idx="9">
                  <c:v>Australia</c:v>
                </c:pt>
                <c:pt idx="10">
                  <c:v>Thailand</c:v>
                </c:pt>
                <c:pt idx="11">
                  <c:v>Taiwan</c:v>
                </c:pt>
                <c:pt idx="12">
                  <c:v>Turkey</c:v>
                </c:pt>
                <c:pt idx="13">
                  <c:v>Singapore</c:v>
                </c:pt>
                <c:pt idx="14">
                  <c:v>Italy</c:v>
                </c:pt>
              </c:strCache>
            </c:strRef>
          </c:cat>
          <c:val>
            <c:numRef>
              <c:f>Sheet1!$B$2:$B$16</c:f>
              <c:numCache>
                <c:formatCode>General</c:formatCode>
                <c:ptCount val="15"/>
                <c:pt idx="0">
                  <c:v>0.222</c:v>
                </c:pt>
                <c:pt idx="1">
                  <c:v>0.13400000000000001</c:v>
                </c:pt>
                <c:pt idx="2">
                  <c:v>0.105</c:v>
                </c:pt>
                <c:pt idx="3">
                  <c:v>9.6299999999999997E-2</c:v>
                </c:pt>
                <c:pt idx="4">
                  <c:v>5.5899999999999998E-2</c:v>
                </c:pt>
                <c:pt idx="5">
                  <c:v>5.04E-2</c:v>
                </c:pt>
                <c:pt idx="6">
                  <c:v>4.82E-2</c:v>
                </c:pt>
                <c:pt idx="7">
                  <c:v>4.5600000000000002E-2</c:v>
                </c:pt>
                <c:pt idx="8">
                  <c:v>3.9100000000000003E-2</c:v>
                </c:pt>
                <c:pt idx="9">
                  <c:v>2.7099999999999999E-2</c:v>
                </c:pt>
                <c:pt idx="10">
                  <c:v>2.18E-2</c:v>
                </c:pt>
                <c:pt idx="11">
                  <c:v>1.9900000000000001E-2</c:v>
                </c:pt>
                <c:pt idx="12">
                  <c:v>1.89E-2</c:v>
                </c:pt>
                <c:pt idx="13">
                  <c:v>1.6299999999999999E-2</c:v>
                </c:pt>
                <c:pt idx="14">
                  <c:v>1.54E-2</c:v>
                </c:pt>
              </c:numCache>
            </c:numRef>
          </c:val>
        </c:ser>
        <c:dLbls>
          <c:showLegendKey val="0"/>
          <c:showVal val="0"/>
          <c:showCatName val="0"/>
          <c:showSerName val="0"/>
          <c:showPercent val="0"/>
          <c:showBubbleSize val="0"/>
        </c:dLbls>
        <c:gapWidth val="80"/>
        <c:overlap val="-30"/>
        <c:axId val="390972616"/>
        <c:axId val="390973008"/>
      </c:barChart>
      <c:catAx>
        <c:axId val="39097261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cs-CZ"/>
          </a:p>
        </c:txPr>
        <c:crossAx val="390973008"/>
        <c:crosses val="autoZero"/>
        <c:auto val="0"/>
        <c:lblAlgn val="ctr"/>
        <c:lblOffset val="100"/>
        <c:noMultiLvlLbl val="0"/>
      </c:catAx>
      <c:valAx>
        <c:axId val="390973008"/>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cs-CZ"/>
          </a:p>
        </c:txPr>
        <c:crossAx val="390972616"/>
        <c:crosses val="autoZero"/>
        <c:crossBetween val="between"/>
      </c:valAx>
    </c:plotArea>
    <c:plotVisOnly val="1"/>
    <c:dispBlanksAs val="gap"/>
    <c:showDLblsOverMax val="1"/>
  </c:chart>
  <c:txPr>
    <a:bodyPr/>
    <a:lstStyle/>
    <a:p>
      <a:pPr>
        <a:defRPr sz="1800" smtId="4294967295"/>
      </a:pPr>
      <a:endParaRPr lang="cs-CZ"/>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2"/>
          </p:nvPr>
        </p:nvSpPr>
        <p:spPr/>
        <p:txBody>
          <a:bodyPr/>
          <a:lstStyle/>
          <a:p>
            <a:fld id="{FB883D12-414C-42DE-8855-BDC1896BB3CE}" type="datetimeFigureOut">
              <a:rPr lang="en-US" smtClean="0"/>
              <a:t>5/4/2023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3F631996-4BE4-4C69-BB0B-FDF5E82E691F}" type="datetimeFigureOut">
              <a:rPr lang="en-US" smtClean="0"/>
              <a:t>5/4/2023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57724E11-73B6-457F-A992-1D0E775677D9}" type="datetimeFigureOut">
              <a:rPr lang="en-US" smtClean="0"/>
              <a:t>5/4/2023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A3197EE9-A29A-47DE-8950-8C2CD520267B}" type="datetimeFigureOut">
              <a:rPr lang="en-US" smtClean="0"/>
              <a:t>5/4/2023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mtClean="0"/>
              <a:t>Click to edit Master text styles</a:t>
            </a:r>
          </a:p>
        </p:txBody>
      </p:sp>
      <p:sp>
        <p:nvSpPr>
          <p:cNvPr id="4" name="Date Placeholder 3"/>
          <p:cNvSpPr>
            <a:spLocks noGrp="1"/>
          </p:cNvSpPr>
          <p:nvPr>
            <p:ph type="dt" sz="half" idx="2"/>
          </p:nvPr>
        </p:nvSpPr>
        <p:spPr/>
        <p:txBody>
          <a:bodyPr/>
          <a:lstStyle/>
          <a:p>
            <a:fld id="{08DAEE6C-763C-48F1-8ABB-25940FA67670}" type="datetimeFigureOut">
              <a:rPr lang="en-US" smtClean="0"/>
              <a:t>5/4/2023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3"/>
          </p:nvPr>
        </p:nvSpPr>
        <p:spPr/>
        <p:txBody>
          <a:bodyPr/>
          <a:lstStyle/>
          <a:p>
            <a:fld id="{D6D4AA77-9114-482E-9CCD-A547C44F9C5C}" type="datetimeFigureOut">
              <a:rPr lang="en-US" smtClean="0"/>
              <a:t>5/4/2023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5"/>
          </p:nvPr>
        </p:nvSpPr>
        <p:spPr/>
        <p:txBody>
          <a:bodyPr/>
          <a:lstStyle/>
          <a:p>
            <a:fld id="{F4CCD775-FBAC-4BFF-81B7-D7ED9918C16D}" type="datetimeFigureOut">
              <a:rPr lang="en-US" smtClean="0"/>
              <a:t>5/4/2023</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
          </p:nvPr>
        </p:nvSpPr>
        <p:spPr/>
        <p:txBody>
          <a:bodyPr/>
          <a:lstStyle/>
          <a:p>
            <a:fld id="{0F3631B5-F5B2-4806-9574-D97352DA7BCF}" type="datetimeFigureOut">
              <a:rPr lang="en-US" smtClean="0"/>
              <a:t>5/4/2023</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0A5D8E64-FF0E-4863-B80C-A6157A1C4555}" type="datetimeFigureOut">
              <a:rPr lang="en-US" smtClean="0"/>
              <a:t>5/4/2023</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49FBF251-7A9C-4556-8112-7C2331E256B3}" type="datetimeFigureOut">
              <a:rPr lang="en-US" smtClean="0"/>
              <a:t>5/4/2023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B51125E2-2241-44DC-B30B-BA13A4F70A2B}" type="datetimeFigureOut">
              <a:rPr lang="en-US" smtClean="0"/>
              <a:t>5/4/2023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5/4/2023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7.xml"/><Relationship Id="rId5" Type="http://schemas.openxmlformats.org/officeDocument/2006/relationships/hyperlink" Target="http://www.statista.com/statistics/1231248/recycled-silver-volume-worldwide" TargetMode="Externa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8.xml"/><Relationship Id="rId5" Type="http://schemas.openxmlformats.org/officeDocument/2006/relationships/hyperlink" Target="http://www.statista.com/statistics/808365/silver-export-value-by-major-country" TargetMode="External"/><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emf"/><Relationship Id="rId7" Type="http://schemas.openxmlformats.org/officeDocument/2006/relationships/chart" Target="../charts/chart9.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hyperlink" Target="http://www.statista.com/statistics/1114919/silver-imports-distribution-globally-by-country" TargetMode="External"/><Relationship Id="rId11" Type="http://schemas.openxmlformats.org/officeDocument/2006/relationships/image" Target="../media/image7.png"/><Relationship Id="rId5" Type="http://schemas.openxmlformats.org/officeDocument/2006/relationships/image" Target="../media/image5.emf"/><Relationship Id="rId10" Type="http://schemas.openxmlformats.org/officeDocument/2006/relationships/image" Target="../media/image8.png"/><Relationship Id="rId4" Type="http://schemas.openxmlformats.org/officeDocument/2006/relationships/image" Target="../media/image4.emf"/><Relationship Id="rId9"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10.xml"/><Relationship Id="rId5" Type="http://schemas.openxmlformats.org/officeDocument/2006/relationships/hyperlink" Target="http://www.statista.com/statistics/253317/comex-spot-price-of-silver-since-1975" TargetMode="External"/><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11.xml"/><Relationship Id="rId5" Type="http://schemas.openxmlformats.org/officeDocument/2006/relationships/hyperlink" Target="http://www.statista.com/statistics/253320/london-fix-price-of-silver-since-1975" TargetMode="External"/><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12.xml"/><Relationship Id="rId5" Type="http://schemas.openxmlformats.org/officeDocument/2006/relationships/hyperlink" Target="http://www.statista.com/statistics/825627/returns-on-silver-investments-worldwide" TargetMode="External"/><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13.xml"/><Relationship Id="rId5" Type="http://schemas.openxmlformats.org/officeDocument/2006/relationships/hyperlink" Target="http://www.statista.com/statistics/264640/silver-production-by-country" TargetMode="External"/><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14.xml"/><Relationship Id="rId5" Type="http://schemas.openxmlformats.org/officeDocument/2006/relationships/hyperlink" Target="http://www.statista.com/statistics/1031994/silver-production-share-worldwide-country" TargetMode="Externa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3.xml"/><Relationship Id="rId18" Type="http://schemas.openxmlformats.org/officeDocument/2006/relationships/slide" Target="slide19.xml"/><Relationship Id="rId26" Type="http://schemas.openxmlformats.org/officeDocument/2006/relationships/slide" Target="slide28.xml"/><Relationship Id="rId3" Type="http://schemas.openxmlformats.org/officeDocument/2006/relationships/image" Target="../media/image4.emf"/><Relationship Id="rId21" Type="http://schemas.openxmlformats.org/officeDocument/2006/relationships/slide" Target="slide22.xml"/><Relationship Id="rId34" Type="http://schemas.openxmlformats.org/officeDocument/2006/relationships/slide" Target="slide38.xml"/><Relationship Id="rId7" Type="http://schemas.openxmlformats.org/officeDocument/2006/relationships/slide" Target="slide6.xml"/><Relationship Id="rId12" Type="http://schemas.openxmlformats.org/officeDocument/2006/relationships/slide" Target="slide12.xml"/><Relationship Id="rId17" Type="http://schemas.openxmlformats.org/officeDocument/2006/relationships/slide" Target="slide18.xml"/><Relationship Id="rId25" Type="http://schemas.openxmlformats.org/officeDocument/2006/relationships/slide" Target="slide27.xml"/><Relationship Id="rId33" Type="http://schemas.openxmlformats.org/officeDocument/2006/relationships/slide" Target="slide37.xml"/><Relationship Id="rId2" Type="http://schemas.openxmlformats.org/officeDocument/2006/relationships/image" Target="../media/image3.emf"/><Relationship Id="rId16" Type="http://schemas.openxmlformats.org/officeDocument/2006/relationships/slide" Target="slide16.xml"/><Relationship Id="rId20" Type="http://schemas.openxmlformats.org/officeDocument/2006/relationships/slide" Target="slide21.xml"/><Relationship Id="rId29" Type="http://schemas.openxmlformats.org/officeDocument/2006/relationships/slide" Target="slide32.xml"/><Relationship Id="rId1" Type="http://schemas.openxmlformats.org/officeDocument/2006/relationships/slideLayout" Target="../slideLayouts/slideLayout7.xml"/><Relationship Id="rId6" Type="http://schemas.openxmlformats.org/officeDocument/2006/relationships/slide" Target="slide5.xml"/><Relationship Id="rId11" Type="http://schemas.openxmlformats.org/officeDocument/2006/relationships/slide" Target="slide10.xml"/><Relationship Id="rId24" Type="http://schemas.openxmlformats.org/officeDocument/2006/relationships/slide" Target="slide26.xml"/><Relationship Id="rId32" Type="http://schemas.openxmlformats.org/officeDocument/2006/relationships/slide" Target="slide36.xml"/><Relationship Id="rId5" Type="http://schemas.openxmlformats.org/officeDocument/2006/relationships/slide" Target="slide4.xml"/><Relationship Id="rId15" Type="http://schemas.openxmlformats.org/officeDocument/2006/relationships/slide" Target="slide15.xml"/><Relationship Id="rId23" Type="http://schemas.openxmlformats.org/officeDocument/2006/relationships/slide" Target="slide25.xml"/><Relationship Id="rId28" Type="http://schemas.openxmlformats.org/officeDocument/2006/relationships/slide" Target="slide31.xml"/><Relationship Id="rId10" Type="http://schemas.openxmlformats.org/officeDocument/2006/relationships/slide" Target="slide9.xml"/><Relationship Id="rId19" Type="http://schemas.openxmlformats.org/officeDocument/2006/relationships/slide" Target="slide20.xml"/><Relationship Id="rId31" Type="http://schemas.openxmlformats.org/officeDocument/2006/relationships/slide" Target="slide34.xml"/><Relationship Id="rId4" Type="http://schemas.openxmlformats.org/officeDocument/2006/relationships/image" Target="../media/image5.emf"/><Relationship Id="rId9" Type="http://schemas.openxmlformats.org/officeDocument/2006/relationships/slide" Target="slide8.xml"/><Relationship Id="rId14" Type="http://schemas.openxmlformats.org/officeDocument/2006/relationships/slide" Target="slide14.xml"/><Relationship Id="rId22" Type="http://schemas.openxmlformats.org/officeDocument/2006/relationships/slide" Target="slide23.xml"/><Relationship Id="rId27" Type="http://schemas.openxmlformats.org/officeDocument/2006/relationships/slide" Target="slide29.xml"/><Relationship Id="rId30" Type="http://schemas.openxmlformats.org/officeDocument/2006/relationships/slide" Target="slide33.xml"/></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15.xml"/><Relationship Id="rId5" Type="http://schemas.openxmlformats.org/officeDocument/2006/relationships/hyperlink" Target="http://www.statista.com/statistics/738495/mexico-silver-production" TargetMode="External"/><Relationship Id="rId4" Type="http://schemas.openxmlformats.org/officeDocument/2006/relationships/image" Target="../media/image5.emf"/></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16.xml"/><Relationship Id="rId5" Type="http://schemas.openxmlformats.org/officeDocument/2006/relationships/hyperlink" Target="http://www.statista.com/statistics/1131725/china-silver-production-volume" TargetMode="External"/><Relationship Id="rId4" Type="http://schemas.openxmlformats.org/officeDocument/2006/relationships/image" Target="../media/image5.emf"/></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17.xml"/><Relationship Id="rId5" Type="http://schemas.openxmlformats.org/officeDocument/2006/relationships/hyperlink" Target="http://www.statista.com/statistics/795970/peru-volume-of-silver-production" TargetMode="External"/><Relationship Id="rId4" Type="http://schemas.openxmlformats.org/officeDocument/2006/relationships/image" Target="../media/image5.emf"/></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18.xml"/><Relationship Id="rId5" Type="http://schemas.openxmlformats.org/officeDocument/2006/relationships/hyperlink" Target="http://www.statista.com/statistics/1313480/worldwide-silver-production-by-producers-political-stability" TargetMode="External"/><Relationship Id="rId4" Type="http://schemas.openxmlformats.org/officeDocument/2006/relationships/image" Target="../media/image5.emf"/></Relationships>
</file>

<file path=ppt/slides/_rels/slide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emf"/><Relationship Id="rId7" Type="http://schemas.openxmlformats.org/officeDocument/2006/relationships/chart" Target="../charts/chart19.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hyperlink" Target="http://www.statista.com/statistics/253327/leading-silver-producing-companies" TargetMode="External"/><Relationship Id="rId11" Type="http://schemas.openxmlformats.org/officeDocument/2006/relationships/image" Target="../media/image7.png"/><Relationship Id="rId5" Type="http://schemas.openxmlformats.org/officeDocument/2006/relationships/image" Target="../media/image5.emf"/><Relationship Id="rId10" Type="http://schemas.openxmlformats.org/officeDocument/2006/relationships/image" Target="../media/image8.png"/><Relationship Id="rId4" Type="http://schemas.openxmlformats.org/officeDocument/2006/relationships/image" Target="../media/image4.emf"/><Relationship Id="rId9"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20.xml"/><Relationship Id="rId5" Type="http://schemas.openxmlformats.org/officeDocument/2006/relationships/hyperlink" Target="http://www.statista.com/statistics/253603/fresnillos-annual-silver-production" TargetMode="External"/><Relationship Id="rId4" Type="http://schemas.openxmlformats.org/officeDocument/2006/relationships/image" Target="../media/image5.emf"/></Relationships>
</file>

<file path=ppt/slides/_rels/slide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21.xml"/><Relationship Id="rId5" Type="http://schemas.openxmlformats.org/officeDocument/2006/relationships/hyperlink" Target="http://www.statista.com/statistics/805970/silver-sales-volume-of-glencore" TargetMode="External"/><Relationship Id="rId4" Type="http://schemas.openxmlformats.org/officeDocument/2006/relationships/image" Target="../media/image5.emf"/></Relationships>
</file>

<file path=ppt/slides/_rels/slide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22.xml"/><Relationship Id="rId5" Type="http://schemas.openxmlformats.org/officeDocument/2006/relationships/hyperlink" Target="http://www.statista.com/statistics/1240796/newmont-corporation-silver-production" TargetMode="External"/><Relationship Id="rId4" Type="http://schemas.openxmlformats.org/officeDocument/2006/relationships/image" Target="../media/image5.emf"/></Relationships>
</file>

<file path=ppt/slides/_rels/slide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23.xml"/><Relationship Id="rId5" Type="http://schemas.openxmlformats.org/officeDocument/2006/relationships/hyperlink" Target="http://www.statista.com/statistics/806047/polymetal-international-silver-production" TargetMode="Externa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24.xml"/><Relationship Id="rId5" Type="http://schemas.openxmlformats.org/officeDocument/2006/relationships/hyperlink" Target="http://www.statista.com/statistics/1240972/silver-supply-worldwide" TargetMode="External"/><Relationship Id="rId4" Type="http://schemas.openxmlformats.org/officeDocument/2006/relationships/image" Target="../media/image5.emf"/></Relationships>
</file>

<file path=ppt/slides/_rels/slide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25.xml"/><Relationship Id="rId5" Type="http://schemas.openxmlformats.org/officeDocument/2006/relationships/hyperlink" Target="http://www.statista.com/statistics/253342/world-silver-supply-by-source" TargetMode="External"/><Relationship Id="rId4" Type="http://schemas.openxmlformats.org/officeDocument/2006/relationships/image" Target="../media/image5.emf"/></Relationships>
</file>

<file path=ppt/slides/_rels/slide3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26.xml"/><Relationship Id="rId5" Type="http://schemas.openxmlformats.org/officeDocument/2006/relationships/hyperlink" Target="http://www.statista.com/statistics/1240917/global-silver-demand" TargetMode="External"/><Relationship Id="rId4" Type="http://schemas.openxmlformats.org/officeDocument/2006/relationships/image" Target="../media/image5.emf"/></Relationships>
</file>

<file path=ppt/slides/_rels/slide3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27.xml"/><Relationship Id="rId5" Type="http://schemas.openxmlformats.org/officeDocument/2006/relationships/hyperlink" Target="http://www.statista.com/statistics/253345/global-silver-demand-by-purpose" TargetMode="External"/><Relationship Id="rId4" Type="http://schemas.openxmlformats.org/officeDocument/2006/relationships/image" Target="../media/image5.emf"/></Relationships>
</file>

<file path=ppt/slides/_rels/slide3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28.xml"/><Relationship Id="rId5" Type="http://schemas.openxmlformats.org/officeDocument/2006/relationships/hyperlink" Target="http://www.statista.com/statistics/1062189/global-silver-production" TargetMode="External"/><Relationship Id="rId4" Type="http://schemas.openxmlformats.org/officeDocument/2006/relationships/image" Target="../media/image5.emf"/></Relationships>
</file>

<file path=ppt/slides/_rels/slide3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29.xml"/><Relationship Id="rId5" Type="http://schemas.openxmlformats.org/officeDocument/2006/relationships/hyperlink" Target="http://www.statista.com/statistics/1233045/projected-mine-production-of-silver-by-world-region" TargetMode="External"/><Relationship Id="rId4" Type="http://schemas.openxmlformats.org/officeDocument/2006/relationships/image" Target="../media/image5.emf"/></Relationships>
</file>

<file path=ppt/slides/_rels/slide3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30.xml"/><Relationship Id="rId5" Type="http://schemas.openxmlformats.org/officeDocument/2006/relationships/hyperlink" Target="http://www.statista.com/statistics/675899/average-prices-silver-worldwide" TargetMode="External"/><Relationship Id="rId4" Type="http://schemas.openxmlformats.org/officeDocument/2006/relationships/image" Target="../media/image5.emf"/></Relationships>
</file>

<file path=ppt/slides/_rels/slide3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hyperlink" Target="http://www.statista.com/statistics/1114842/global-silver-reserves" TargetMode="Externa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hyperlink" Target="http://www.statista.com/statistics/273649/silver-reserves-of-countries" TargetMode="Externa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hyperlink" Target="http://www.statista.com/statistics/253293/silver-production-volume-worldwide" TargetMode="Externa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emf"/><Relationship Id="rId7" Type="http://schemas.openxmlformats.org/officeDocument/2006/relationships/chart" Target="../charts/chart4.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hyperlink" Target="http://www.statista.com/statistics/253339/leading-silver-producing-countries" TargetMode="External"/><Relationship Id="rId11" Type="http://schemas.openxmlformats.org/officeDocument/2006/relationships/image" Target="../media/image7.png"/><Relationship Id="rId5" Type="http://schemas.openxmlformats.org/officeDocument/2006/relationships/image" Target="../media/image5.emf"/><Relationship Id="rId10" Type="http://schemas.openxmlformats.org/officeDocument/2006/relationships/image" Target="../media/image8.png"/><Relationship Id="rId4" Type="http://schemas.openxmlformats.org/officeDocument/2006/relationships/image" Target="../media/image4.emf"/><Relationship Id="rId9"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hyperlink" Target="http://www.statista.com/statistics/253333/leading-primary-silver-mines" TargetMode="Externa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hyperlink" Target="http://www.statista.com/statistics/253629/percentage-of-global-silver-production-by-primary-source" TargetMode="Externa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ew shape"/>
          <p:cNvSpPr/>
          <p:nvPr/>
        </p:nvSpPr>
        <p:spPr>
          <a:xfrm>
            <a:off x="7419600" y="-10800"/>
            <a:ext cx="4784400" cy="68796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New shape"/>
          <p:cNvSpPr/>
          <p:nvPr/>
        </p:nvSpPr>
        <p:spPr>
          <a:xfrm>
            <a:off x="583200" y="6231600"/>
            <a:ext cx="1461600" cy="28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07600" y="1645200"/>
            <a:ext cx="7020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1400" b="1">
                <a:solidFill>
                  <a:srgbClr val="0077D5"/>
                </a:solidFill>
                <a:latin typeface="Open Sans"/>
              </a:rPr>
              <a:t>INDUSTRIES &amp; MARKETS</a:t>
            </a:r>
          </a:p>
        </p:txBody>
      </p:sp>
      <p:sp>
        <p:nvSpPr>
          <p:cNvPr id="3" name="New shape"/>
          <p:cNvSpPr/>
          <p:nvPr/>
        </p:nvSpPr>
        <p:spPr>
          <a:xfrm>
            <a:off x="496800" y="2077200"/>
            <a:ext cx="7020000" cy="12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800">
                <a:solidFill>
                  <a:srgbClr val="0F2741"/>
                </a:solidFill>
                <a:latin typeface="Open Sans Light"/>
              </a:rPr>
              <a:t>Silver mining industry worldwide</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The volume of silver that was recycled worldwide in 2021 amounted to 173 million ounces, a nearly seven percent increase compared to the previous year. In 2022 silver recycling is expected to increase further, to 180.5 million ounces. </a:t>
            </a:r>
            <a:r>
              <a:rPr sz="600" b="0">
                <a:solidFill>
                  <a:srgbClr val="0F2741"/>
                </a:solidFill>
                <a:latin typeface="Open Sans"/>
                <a:hlinkClick r:id="rId5">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Read more</a:t>
            </a:r>
          </a:p>
          <a:p>
            <a:r>
              <a:rPr sz="600" b="1">
                <a:solidFill>
                  <a:srgbClr val="0F2741"/>
                </a:solidFill>
                <a:latin typeface="Open Sans"/>
              </a:rPr>
              <a:t>Note(s): </a:t>
            </a:r>
            <a:r>
              <a:rPr sz="600" b="0">
                <a:solidFill>
                  <a:srgbClr val="0F2741"/>
                </a:solidFill>
                <a:latin typeface="Open Sans"/>
              </a:rPr>
              <a:t>Worldwide; 2013 to 2021; * Forecast </a:t>
            </a:r>
            <a:r>
              <a:rPr sz="600" b="0">
                <a:solidFill>
                  <a:srgbClr val="0F2741"/>
                </a:solidFill>
                <a:latin typeface="Open Sans"/>
                <a:hlinkClick r:id="rId5">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Read more</a:t>
            </a:r>
          </a:p>
          <a:p>
            <a:r>
              <a:rPr sz="600" b="1">
                <a:solidFill>
                  <a:srgbClr val="0F2741"/>
                </a:solidFill>
                <a:latin typeface="Open Sans"/>
              </a:rPr>
              <a:t>Source(s): </a:t>
            </a:r>
            <a:r>
              <a:rPr sz="600" b="0">
                <a:solidFill>
                  <a:srgbClr val="0F2741"/>
                </a:solidFill>
                <a:latin typeface="Open Sans"/>
              </a:rPr>
              <a:t>Metals Focus; The Silver Institute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9</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Volume of silver recycled worldwide from 2013 to 2021, and a forecast for 2022 (in million ounces)</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Global recycled silver volume 2013-2022</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ew shape"/>
          <p:cNvSpPr/>
          <p:nvPr/>
        </p:nvSpPr>
        <p:spPr>
          <a:xfrm>
            <a:off x="7416000" y="-10800"/>
            <a:ext cx="4784400" cy="68796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496800" y="2077200"/>
            <a:ext cx="7020000" cy="12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800">
                <a:solidFill>
                  <a:srgbClr val="0F2741"/>
                </a:solidFill>
                <a:latin typeface="Open Sans Light"/>
              </a:rPr>
              <a:t>Trade and price</a:t>
            </a:r>
          </a:p>
        </p:txBody>
      </p:sp>
      <p:sp>
        <p:nvSpPr>
          <p:cNvPr id="3" name="New shape"/>
          <p:cNvSpPr/>
          <p:nvPr/>
        </p:nvSpPr>
        <p:spPr>
          <a:xfrm>
            <a:off x="507600" y="1645200"/>
            <a:ext cx="7020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1400" b="1">
                <a:solidFill>
                  <a:srgbClr val="0077D5"/>
                </a:solidFill>
                <a:latin typeface="Open Sans"/>
              </a:rPr>
              <a:t>CHAPTER 02</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2021, the Hong Kong was the world's largest silver exporting country based on value. Hong Kong's silver exports amounted to a total value of 6.7 billion U.S. dollars that year, which accounted for 18.2 percent of the world's silver exports overall. </a:t>
            </a:r>
            <a:r>
              <a:rPr sz="600" b="0">
                <a:solidFill>
                  <a:srgbClr val="0F2741"/>
                </a:solidFill>
                <a:latin typeface="Open Sans"/>
                <a:hlinkClick r:id="rId5">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Read more</a:t>
            </a:r>
          </a:p>
          <a:p>
            <a:r>
              <a:rPr sz="600" b="1">
                <a:solidFill>
                  <a:srgbClr val="0F2741"/>
                </a:solidFill>
                <a:latin typeface="Open Sans"/>
              </a:rPr>
              <a:t>Note(s): </a:t>
            </a:r>
            <a:r>
              <a:rPr sz="600" b="0">
                <a:solidFill>
                  <a:srgbClr val="0F2741"/>
                </a:solidFill>
                <a:latin typeface="Open Sans"/>
              </a:rPr>
              <a:t>Worldwide</a:t>
            </a:r>
          </a:p>
          <a:p>
            <a:r>
              <a:rPr sz="600" b="1">
                <a:solidFill>
                  <a:srgbClr val="0F2741"/>
                </a:solidFill>
                <a:latin typeface="Open Sans"/>
              </a:rPr>
              <a:t>Source(s): </a:t>
            </a:r>
            <a:r>
              <a:rPr sz="600" b="0">
                <a:solidFill>
                  <a:srgbClr val="0F2741"/>
                </a:solidFill>
                <a:latin typeface="Open Sans"/>
              </a:rPr>
              <a:t>CIA (The World Factbook); International Trade Centre (Trade Map); WTEx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4748600" y="1882800"/>
            <a:ext cx="26924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Exports in billion U.S. dollars</a:t>
            </a:r>
          </a:p>
        </p:txBody>
      </p:sp>
      <p:sp>
        <p:nvSpPr>
          <p:cNvPr id="6"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11</a:t>
            </a:r>
          </a:p>
        </p:txBody>
      </p:sp>
      <p:sp>
        <p:nvSpPr>
          <p:cNvPr id="7"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Major countries based on silver export value in 2021 (in billion U.S. dollars)</a:t>
            </a:r>
          </a:p>
        </p:txBody>
      </p:sp>
      <p:sp>
        <p:nvSpPr>
          <p:cNvPr id="8"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Silver export value of major countries 2021</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ew shape"/>
          <p:cNvSpPr/>
          <p:nvPr/>
        </p:nvSpPr>
        <p:spPr>
          <a:xfrm>
            <a:off x="500400" y="6228000"/>
            <a:ext cx="50400" cy="234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New shape"/>
          <p:cNvSpPr/>
          <p:nvPr/>
        </p:nvSpPr>
        <p:spPr>
          <a:xfrm>
            <a:off x="10447200" y="6228000"/>
            <a:ext cx="1170000" cy="2376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New shape"/>
          <p:cNvSpPr/>
          <p:nvPr/>
        </p:nvSpPr>
        <p:spPr>
          <a:xfrm>
            <a:off x="-7200" y="-7200"/>
            <a:ext cx="12211200" cy="540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The United States accounted for the largest share of silver imports worldwide as of 2020, importing a 22.2 percent share of the 25.2 billion U.S. dollars in total global imports of this precious metal that year. Canada was ranked second, accounting for around 13 percent of global silver imports. </a:t>
            </a:r>
            <a:r>
              <a:rPr sz="600" b="0">
                <a:solidFill>
                  <a:srgbClr val="0F2741"/>
                </a:solidFill>
                <a:latin typeface="Open Sans"/>
                <a:hlinkClick r:id="rId6">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Read more</a:t>
            </a:r>
          </a:p>
          <a:p>
            <a:r>
              <a:rPr sz="600" b="1">
                <a:solidFill>
                  <a:srgbClr val="0F2741"/>
                </a:solidFill>
                <a:latin typeface="Open Sans"/>
              </a:rPr>
              <a:t>Note(s): </a:t>
            </a:r>
            <a:r>
              <a:rPr sz="600" b="0">
                <a:solidFill>
                  <a:srgbClr val="0F2741"/>
                </a:solidFill>
                <a:latin typeface="Open Sans"/>
              </a:rPr>
              <a:t>Worldwide; 2020</a:t>
            </a:r>
          </a:p>
          <a:p>
            <a:r>
              <a:rPr sz="600" b="1">
                <a:solidFill>
                  <a:srgbClr val="0F2741"/>
                </a:solidFill>
                <a:latin typeface="Open Sans"/>
              </a:rPr>
              <a:t>Source(s): </a:t>
            </a:r>
            <a:r>
              <a:rPr sz="600" b="0">
                <a:solidFill>
                  <a:srgbClr val="0F2741"/>
                </a:solidFill>
                <a:latin typeface="Open Sans"/>
              </a:rPr>
              <a:t>The Observatory of Economic Complexity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7"/>
          </a:graphicData>
        </a:graphic>
      </p:graphicFrame>
      <p:sp>
        <p:nvSpPr>
          <p:cNvPr id="5" name="New shape"/>
          <p:cNvSpPr/>
          <p:nvPr/>
        </p:nvSpPr>
        <p:spPr>
          <a:xfrm>
            <a:off x="523300" y="5339925"/>
            <a:ext cx="11143000" cy="691425"/>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6" name="OleObject"/>
          <p:cNvGraphicFramePr>
            <a:graphicFrameLocks noChangeAspect="1"/>
          </p:cNvGraphicFramePr>
          <p:nvPr/>
        </p:nvGraphicFramePr>
        <p:xfrm>
          <a:off x="9399600" y="5401865"/>
          <a:ext cx="2203200" cy="629486"/>
        </p:xfrm>
        <a:graphic>
          <a:graphicData uri="http://schemas.openxmlformats.org/presentationml/2006/ole">
            <mc:AlternateContent xmlns:mc="http://schemas.openxmlformats.org/markup-compatibility/2006">
              <mc:Choice xmlns:v="urn:schemas-microsoft-com:vml" Requires="v">
                <p:oleObj spid="_x0000_s2050" r:id="rId9" imgW="2203200" imgH="629486" progId=".xls">
                  <p:embed/>
                </p:oleObj>
              </mc:Choice>
              <mc:Fallback>
                <p:oleObj r:id="rId9" imgW="2203200" imgH="629486" progId=".xls">
                  <p:embed/>
                  <p:pic>
                    <p:nvPicPr>
                      <p:cNvPr id="0" name="OLE substitute image"/>
                      <p:cNvPicPr/>
                      <p:nvPr/>
                    </p:nvPicPr>
                    <p:blipFill>
                      <a:blip r:embed="rId10"/>
                      <a:srcRect t="100000"/>
                      <a:tile tx="0" ty="0" sx="100000" sy="100000" flip="none" algn="tl"/>
                    </p:blipFill>
                    <p:spPr>
                      <a:xfrm>
                        <a:off x="9399600" y="5401865"/>
                        <a:ext cx="2203200" cy="629486"/>
                      </a:xfrm>
                      <a:prstGeom prst="rect">
                        <a:avLst/>
                      </a:prstGeom>
                      <a:blipFill>
                        <a:blip r:embed="rId11"/>
                        <a:stretch>
                          <a:fillRect/>
                        </a:stretch>
                      </a:blipFill>
                      <a:ln>
                        <a:noFill/>
                      </a:ln>
                    </p:spPr>
                  </p:pic>
                </p:oleObj>
              </mc:Fallback>
            </mc:AlternateContent>
          </a:graphicData>
        </a:graphic>
      </p:graphicFrame>
      <p:sp>
        <p:nvSpPr>
          <p:cNvPr id="7" name="New shape"/>
          <p:cNvSpPr/>
          <p:nvPr/>
        </p:nvSpPr>
        <p:spPr>
          <a:xfrm>
            <a:off x="5231200" y="1882800"/>
            <a:ext cx="17272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Share of imports</a:t>
            </a:r>
          </a:p>
        </p:txBody>
      </p:sp>
      <p:sp>
        <p:nvSpPr>
          <p:cNvPr id="8"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12</a:t>
            </a:r>
          </a:p>
        </p:txBody>
      </p:sp>
      <p:sp>
        <p:nvSpPr>
          <p:cNvPr id="9"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Distribution of silver imports worldwide in 2020 by country</a:t>
            </a:r>
          </a:p>
        </p:txBody>
      </p:sp>
      <p:sp>
        <p:nvSpPr>
          <p:cNvPr id="10"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Global distribution of silver imports by country 2020</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2005, the annual average price for one ounce of the precious metal silver on the Comex exchange was 7.33 U.S. dollars. By 2021, the annual average price of silver grew to 25.17 U.S. dollars per ounce. </a:t>
            </a:r>
            <a:r>
              <a:rPr sz="600" b="0">
                <a:solidFill>
                  <a:srgbClr val="0F2741"/>
                </a:solidFill>
                <a:latin typeface="Open Sans"/>
                <a:hlinkClick r:id="rId5">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Read more</a:t>
            </a:r>
          </a:p>
          <a:p>
            <a:r>
              <a:rPr sz="600" b="1">
                <a:solidFill>
                  <a:srgbClr val="0F2741"/>
                </a:solidFill>
                <a:latin typeface="Open Sans"/>
              </a:rPr>
              <a:t>Note(s): </a:t>
            </a:r>
            <a:r>
              <a:rPr sz="600" b="0">
                <a:solidFill>
                  <a:srgbClr val="0F2741"/>
                </a:solidFill>
                <a:latin typeface="Open Sans"/>
              </a:rPr>
              <a:t>Worldwide; 1975 to 2021</a:t>
            </a:r>
          </a:p>
          <a:p>
            <a:r>
              <a:rPr sz="600" b="1">
                <a:solidFill>
                  <a:srgbClr val="0F2741"/>
                </a:solidFill>
                <a:latin typeface="Open Sans"/>
              </a:rPr>
              <a:t>Source(s): </a:t>
            </a:r>
            <a:r>
              <a:rPr sz="600" b="0">
                <a:solidFill>
                  <a:srgbClr val="0F2741"/>
                </a:solidFill>
                <a:latin typeface="Open Sans"/>
              </a:rPr>
              <a:t>Bloomberg; CME Group Foundation; COMEX; The Silver Institute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13</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Average Comex spot price of silver from 1975 to 2021 (in U.S. dollars per ounce)</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Average Comex spot price of silver 1975-2021</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The annual average of London fix price for one ounce of silver in 2021 was 25.14 U.S. dollars. </a:t>
            </a:r>
            <a:r>
              <a:rPr sz="600" b="0">
                <a:solidFill>
                  <a:srgbClr val="0F2741"/>
                </a:solidFill>
                <a:latin typeface="Open Sans"/>
                <a:hlinkClick r:id="rId5">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Read more</a:t>
            </a:r>
          </a:p>
          <a:p>
            <a:r>
              <a:rPr sz="600" b="1">
                <a:solidFill>
                  <a:srgbClr val="0F2741"/>
                </a:solidFill>
                <a:latin typeface="Open Sans"/>
              </a:rPr>
              <a:t>Note(s): </a:t>
            </a:r>
            <a:r>
              <a:rPr sz="600" b="0">
                <a:solidFill>
                  <a:srgbClr val="0F2741"/>
                </a:solidFill>
                <a:latin typeface="Open Sans"/>
              </a:rPr>
              <a:t>Worldwide; 1975 to 2021</a:t>
            </a:r>
          </a:p>
          <a:p>
            <a:r>
              <a:rPr sz="600" b="1">
                <a:solidFill>
                  <a:srgbClr val="0F2741"/>
                </a:solidFill>
                <a:latin typeface="Open Sans"/>
              </a:rPr>
              <a:t>Source(s): </a:t>
            </a:r>
            <a:r>
              <a:rPr sz="600" b="0">
                <a:solidFill>
                  <a:srgbClr val="0F2741"/>
                </a:solidFill>
                <a:latin typeface="Open Sans"/>
              </a:rPr>
              <a:t>Bloomberg; London Bullion Market Association; The Silver Institute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14</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Average London fix price of silver from 1975 to 2021 (in U.S. dollars per ounce)</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Average London fix price of silver 1975-2021</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2021, the rate of gains on silver investments amounted to approximately 2.77 percent worldwide. This represents a significant increase in investment performance compared to the previous year when silver investment returns came to nearly -12 percent. </a:t>
            </a:r>
            <a:r>
              <a:rPr sz="600" b="0">
                <a:solidFill>
                  <a:srgbClr val="0F2741"/>
                </a:solidFill>
                <a:latin typeface="Open Sans"/>
                <a:hlinkClick r:id="rId5">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Read more</a:t>
            </a:r>
          </a:p>
          <a:p>
            <a:r>
              <a:rPr sz="600" b="1">
                <a:solidFill>
                  <a:srgbClr val="0F2741"/>
                </a:solidFill>
                <a:latin typeface="Open Sans"/>
              </a:rPr>
              <a:t>Note(s): </a:t>
            </a:r>
            <a:r>
              <a:rPr sz="600" b="0">
                <a:solidFill>
                  <a:srgbClr val="0F2741"/>
                </a:solidFill>
                <a:latin typeface="Open Sans"/>
              </a:rPr>
              <a:t>Worldwide; 2011 to 2022</a:t>
            </a:r>
          </a:p>
          <a:p>
            <a:r>
              <a:rPr sz="600" b="1">
                <a:solidFill>
                  <a:srgbClr val="0F2741"/>
                </a:solidFill>
                <a:latin typeface="Open Sans"/>
              </a:rPr>
              <a:t>Source(s): </a:t>
            </a:r>
            <a:r>
              <a:rPr sz="600" b="0">
                <a:solidFill>
                  <a:srgbClr val="0F2741"/>
                </a:solidFill>
                <a:latin typeface="Open Sans"/>
              </a:rPr>
              <a:t>Bloomberg; U.S. Global Investors; Visual Capitalist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5351850" y="1882800"/>
            <a:ext cx="14859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Rate of return</a:t>
            </a:r>
          </a:p>
        </p:txBody>
      </p:sp>
      <p:sp>
        <p:nvSpPr>
          <p:cNvPr id="6"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15</a:t>
            </a:r>
          </a:p>
        </p:txBody>
      </p:sp>
      <p:sp>
        <p:nvSpPr>
          <p:cNvPr id="7"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Returns on silver investments worldwide from 2011 to 2022</a:t>
            </a:r>
          </a:p>
        </p:txBody>
      </p:sp>
      <p:sp>
        <p:nvSpPr>
          <p:cNvPr id="8"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Global rate of return on silver investments 2011-2022</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ew shape"/>
          <p:cNvSpPr/>
          <p:nvPr/>
        </p:nvSpPr>
        <p:spPr>
          <a:xfrm>
            <a:off x="7416000" y="-10800"/>
            <a:ext cx="4784400" cy="68796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496800" y="2077200"/>
            <a:ext cx="7020000" cy="12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800">
                <a:solidFill>
                  <a:srgbClr val="0F2741"/>
                </a:solidFill>
                <a:latin typeface="Open Sans Light"/>
              </a:rPr>
              <a:t>Countries</a:t>
            </a:r>
          </a:p>
        </p:txBody>
      </p:sp>
      <p:sp>
        <p:nvSpPr>
          <p:cNvPr id="3" name="New shape"/>
          <p:cNvSpPr/>
          <p:nvPr/>
        </p:nvSpPr>
        <p:spPr>
          <a:xfrm>
            <a:off x="507600" y="1645200"/>
            <a:ext cx="7020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1400" b="1">
                <a:solidFill>
                  <a:srgbClr val="0077D5"/>
                </a:solidFill>
                <a:latin typeface="Open Sans"/>
              </a:rPr>
              <a:t>CHAPTER 03</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Mexico's silver mines produced some 6,300 metric tons of silver in 2022, making Mexico the world's largest silver producer. China and Peru ranked second and third, respectively that year. </a:t>
            </a:r>
            <a:r>
              <a:rPr sz="600" b="0">
                <a:solidFill>
                  <a:srgbClr val="0F2741"/>
                </a:solidFill>
                <a:latin typeface="Open Sans"/>
                <a:hlinkClick r:id="rId5">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Read more</a:t>
            </a:r>
          </a:p>
          <a:p>
            <a:r>
              <a:rPr sz="600" b="1">
                <a:solidFill>
                  <a:srgbClr val="0F2741"/>
                </a:solidFill>
                <a:latin typeface="Open Sans"/>
              </a:rPr>
              <a:t>Note(s): </a:t>
            </a:r>
            <a:r>
              <a:rPr sz="600" b="0">
                <a:solidFill>
                  <a:srgbClr val="0F2741"/>
                </a:solidFill>
                <a:latin typeface="Open Sans"/>
              </a:rPr>
              <a:t>Worldwide; 2022; all figures are preliminary estimates</a:t>
            </a:r>
          </a:p>
          <a:p>
            <a:r>
              <a:rPr sz="600" b="1">
                <a:solidFill>
                  <a:srgbClr val="0F2741"/>
                </a:solidFill>
                <a:latin typeface="Open Sans"/>
              </a:rPr>
              <a:t>Source(s): </a:t>
            </a:r>
            <a:r>
              <a:rPr sz="600" b="0">
                <a:solidFill>
                  <a:srgbClr val="0F2741"/>
                </a:solidFill>
                <a:latin typeface="Open Sans"/>
              </a:rPr>
              <a:t>US Geological Survey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4888300" y="1882800"/>
            <a:ext cx="24130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Production in metric tons</a:t>
            </a:r>
          </a:p>
        </p:txBody>
      </p:sp>
      <p:sp>
        <p:nvSpPr>
          <p:cNvPr id="6"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17</a:t>
            </a:r>
          </a:p>
        </p:txBody>
      </p:sp>
      <p:sp>
        <p:nvSpPr>
          <p:cNvPr id="7"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Major countries in worldwide silver mine production in 2022 (in metric tons)</a:t>
            </a:r>
          </a:p>
        </p:txBody>
      </p:sp>
      <p:sp>
        <p:nvSpPr>
          <p:cNvPr id="8"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Silver production in major countries worldwide 2022</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2021, Mexico was the largest producer of silver in the world, accounting for nearly 24 percent of global mine production. China came in second place, representing some 13.7 percent of this precious metal's production worldwide. Peru closely followed, ranking third, with 13.1 percent of the global silver production that year. </a:t>
            </a:r>
            <a:r>
              <a:rPr sz="600" b="0">
                <a:solidFill>
                  <a:srgbClr val="0F2741"/>
                </a:solidFill>
                <a:latin typeface="Open Sans"/>
                <a:hlinkClick r:id="rId5">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Read more</a:t>
            </a:r>
          </a:p>
          <a:p>
            <a:r>
              <a:rPr sz="600" b="1">
                <a:solidFill>
                  <a:srgbClr val="0F2741"/>
                </a:solidFill>
                <a:latin typeface="Open Sans"/>
              </a:rPr>
              <a:t>Note(s): </a:t>
            </a:r>
            <a:r>
              <a:rPr sz="600" b="0">
                <a:solidFill>
                  <a:srgbClr val="0F2741"/>
                </a:solidFill>
                <a:latin typeface="Open Sans"/>
              </a:rPr>
              <a:t>2021; Share of production in ounces</a:t>
            </a:r>
          </a:p>
          <a:p>
            <a:r>
              <a:rPr sz="600" b="1">
                <a:solidFill>
                  <a:srgbClr val="0F2741"/>
                </a:solidFill>
                <a:latin typeface="Open Sans"/>
              </a:rPr>
              <a:t>Source(s): </a:t>
            </a:r>
            <a:r>
              <a:rPr sz="600" b="0">
                <a:solidFill>
                  <a:srgbClr val="0F2741"/>
                </a:solidFill>
                <a:latin typeface="Open Sans"/>
              </a:rPr>
              <a:t>Cámara Minera de México; The Silver Institute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4843850" y="1882800"/>
            <a:ext cx="25019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Share of global production</a:t>
            </a:r>
          </a:p>
        </p:txBody>
      </p:sp>
      <p:sp>
        <p:nvSpPr>
          <p:cNvPr id="6"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18</a:t>
            </a:r>
          </a:p>
        </p:txBody>
      </p:sp>
      <p:sp>
        <p:nvSpPr>
          <p:cNvPr id="7"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Distribution of silver production worldwide in 2021, by country</a:t>
            </a:r>
          </a:p>
        </p:txBody>
      </p:sp>
      <p:sp>
        <p:nvSpPr>
          <p:cNvPr id="8"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Share of global silver production 2021, by country</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Table of Contents</a:t>
            </a:r>
          </a:p>
        </p:txBody>
      </p:sp>
      <p:sp>
        <p:nvSpPr>
          <p:cNvPr id="3"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a:t>
            </a:r>
          </a:p>
        </p:txBody>
      </p:sp>
      <p:sp>
        <p:nvSpPr>
          <p:cNvPr id="7" name="New shape"/>
          <p:cNvSpPr/>
          <p:nvPr/>
        </p:nvSpPr>
        <p:spPr>
          <a:xfrm>
            <a:off x="586800" y="1882800"/>
            <a:ext cx="5371200" cy="230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spAutoFit/>
          </a:bodyPr>
          <a:lstStyle/>
          <a:p>
            <a:pPr algn="l">
              <a:spcAft>
                <a:spcPct val="20000"/>
              </a:spcAft>
            </a:pPr>
            <a:r>
              <a:rPr sz="900">
                <a:solidFill>
                  <a:srgbClr val="0A85E6"/>
                </a:solidFill>
                <a:latin typeface="Open Sans"/>
              </a:rPr>
              <a:t>01 Overview</a:t>
            </a:r>
          </a:p>
        </p:txBody>
      </p:sp>
      <p:sp>
        <p:nvSpPr>
          <p:cNvPr id="8" name="New shape"/>
          <p:cNvSpPr/>
          <p:nvPr/>
        </p:nvSpPr>
        <p:spPr>
          <a:xfrm>
            <a:off x="5544000" y="2116243"/>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5" action="ppaction://hlinksldjump">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03</a:t>
            </a:r>
          </a:p>
        </p:txBody>
      </p:sp>
      <p:sp>
        <p:nvSpPr>
          <p:cNvPr id="9" name="New shape"/>
          <p:cNvSpPr/>
          <p:nvPr/>
        </p:nvSpPr>
        <p:spPr>
          <a:xfrm>
            <a:off x="586800" y="2116243"/>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Silver reserves worldwide 2010-2022</a:t>
            </a:r>
          </a:p>
        </p:txBody>
      </p:sp>
      <p:sp>
        <p:nvSpPr>
          <p:cNvPr id="10" name="New shape"/>
          <p:cNvSpPr/>
          <p:nvPr/>
        </p:nvSpPr>
        <p:spPr>
          <a:xfrm>
            <a:off x="5544000" y="2286521"/>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6" action="ppaction://hlinksldjump">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04</a:t>
            </a:r>
          </a:p>
        </p:txBody>
      </p:sp>
      <p:sp>
        <p:nvSpPr>
          <p:cNvPr id="11" name="New shape"/>
          <p:cNvSpPr/>
          <p:nvPr/>
        </p:nvSpPr>
        <p:spPr>
          <a:xfrm>
            <a:off x="586800" y="2286521"/>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Silver reserves worldwide 2022, by country</a:t>
            </a:r>
          </a:p>
        </p:txBody>
      </p:sp>
      <p:sp>
        <p:nvSpPr>
          <p:cNvPr id="12" name="New shape"/>
          <p:cNvSpPr/>
          <p:nvPr/>
        </p:nvSpPr>
        <p:spPr>
          <a:xfrm>
            <a:off x="5544000" y="2456799"/>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7" action="ppaction://hlinksldjump">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05</a:t>
            </a:r>
          </a:p>
        </p:txBody>
      </p:sp>
      <p:sp>
        <p:nvSpPr>
          <p:cNvPr id="13" name="New shape"/>
          <p:cNvSpPr/>
          <p:nvPr/>
        </p:nvSpPr>
        <p:spPr>
          <a:xfrm>
            <a:off x="586800" y="2456799"/>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Global silver mine production 2005-2022</a:t>
            </a:r>
          </a:p>
        </p:txBody>
      </p:sp>
      <p:sp>
        <p:nvSpPr>
          <p:cNvPr id="14" name="New shape"/>
          <p:cNvSpPr/>
          <p:nvPr/>
        </p:nvSpPr>
        <p:spPr>
          <a:xfrm>
            <a:off x="5544000" y="2627077"/>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8" action="ppaction://hlinksldjump">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06</a:t>
            </a:r>
          </a:p>
        </p:txBody>
      </p:sp>
      <p:sp>
        <p:nvSpPr>
          <p:cNvPr id="15" name="New shape"/>
          <p:cNvSpPr/>
          <p:nvPr/>
        </p:nvSpPr>
        <p:spPr>
          <a:xfrm>
            <a:off x="586800" y="2627077"/>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Leading global silver producing countries 2021</a:t>
            </a:r>
          </a:p>
        </p:txBody>
      </p:sp>
      <p:sp>
        <p:nvSpPr>
          <p:cNvPr id="16" name="New shape"/>
          <p:cNvSpPr/>
          <p:nvPr/>
        </p:nvSpPr>
        <p:spPr>
          <a:xfrm>
            <a:off x="5544000" y="2797355"/>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9" action="ppaction://hlinksldjump">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07</a:t>
            </a:r>
          </a:p>
        </p:txBody>
      </p:sp>
      <p:sp>
        <p:nvSpPr>
          <p:cNvPr id="17" name="New shape"/>
          <p:cNvSpPr/>
          <p:nvPr/>
        </p:nvSpPr>
        <p:spPr>
          <a:xfrm>
            <a:off x="586800" y="2797355"/>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Leading global primary silver mines 2021</a:t>
            </a:r>
          </a:p>
        </p:txBody>
      </p:sp>
      <p:sp>
        <p:nvSpPr>
          <p:cNvPr id="18" name="New shape"/>
          <p:cNvSpPr/>
          <p:nvPr/>
        </p:nvSpPr>
        <p:spPr>
          <a:xfrm>
            <a:off x="5544000" y="2967633"/>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10" action="ppaction://hlinksldjump">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08</a:t>
            </a:r>
          </a:p>
        </p:txBody>
      </p:sp>
      <p:sp>
        <p:nvSpPr>
          <p:cNvPr id="19" name="New shape"/>
          <p:cNvSpPr/>
          <p:nvPr/>
        </p:nvSpPr>
        <p:spPr>
          <a:xfrm>
            <a:off x="586800" y="2967633"/>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Distribution of global silver production by primary source metal 2015-2021</a:t>
            </a:r>
          </a:p>
        </p:txBody>
      </p:sp>
      <p:sp>
        <p:nvSpPr>
          <p:cNvPr id="20" name="New shape"/>
          <p:cNvSpPr/>
          <p:nvPr/>
        </p:nvSpPr>
        <p:spPr>
          <a:xfrm>
            <a:off x="5544000" y="3137911"/>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11" action="ppaction://hlinksldjump">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09</a:t>
            </a:r>
          </a:p>
        </p:txBody>
      </p:sp>
      <p:sp>
        <p:nvSpPr>
          <p:cNvPr id="21" name="New shape"/>
          <p:cNvSpPr/>
          <p:nvPr/>
        </p:nvSpPr>
        <p:spPr>
          <a:xfrm>
            <a:off x="586800" y="3137911"/>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Global recycled silver volume 2013-2022</a:t>
            </a:r>
          </a:p>
        </p:txBody>
      </p:sp>
      <p:sp>
        <p:nvSpPr>
          <p:cNvPr id="22" name="New shape"/>
          <p:cNvSpPr/>
          <p:nvPr/>
        </p:nvSpPr>
        <p:spPr>
          <a:xfrm>
            <a:off x="586800" y="3435189"/>
            <a:ext cx="5371200" cy="230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spAutoFit/>
          </a:bodyPr>
          <a:lstStyle/>
          <a:p>
            <a:pPr algn="l">
              <a:spcAft>
                <a:spcPct val="20000"/>
              </a:spcAft>
            </a:pPr>
            <a:r>
              <a:rPr sz="900">
                <a:solidFill>
                  <a:srgbClr val="0A85E6"/>
                </a:solidFill>
                <a:latin typeface="Open Sans"/>
              </a:rPr>
              <a:t>02 Trade and price</a:t>
            </a:r>
          </a:p>
        </p:txBody>
      </p:sp>
      <p:sp>
        <p:nvSpPr>
          <p:cNvPr id="23" name="New shape"/>
          <p:cNvSpPr/>
          <p:nvPr/>
        </p:nvSpPr>
        <p:spPr>
          <a:xfrm>
            <a:off x="5544000" y="3668632"/>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12" action="ppaction://hlinksldjump">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11</a:t>
            </a:r>
          </a:p>
        </p:txBody>
      </p:sp>
      <p:sp>
        <p:nvSpPr>
          <p:cNvPr id="24" name="New shape"/>
          <p:cNvSpPr/>
          <p:nvPr/>
        </p:nvSpPr>
        <p:spPr>
          <a:xfrm>
            <a:off x="586800" y="3668632"/>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Silver export value of major countries 2021</a:t>
            </a:r>
          </a:p>
        </p:txBody>
      </p:sp>
      <p:sp>
        <p:nvSpPr>
          <p:cNvPr id="25" name="New shape"/>
          <p:cNvSpPr/>
          <p:nvPr/>
        </p:nvSpPr>
        <p:spPr>
          <a:xfrm>
            <a:off x="5544000" y="3838910"/>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13" action="ppaction://hlinksldjump">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12</a:t>
            </a:r>
          </a:p>
        </p:txBody>
      </p:sp>
      <p:sp>
        <p:nvSpPr>
          <p:cNvPr id="26" name="New shape"/>
          <p:cNvSpPr/>
          <p:nvPr/>
        </p:nvSpPr>
        <p:spPr>
          <a:xfrm>
            <a:off x="586800" y="3838910"/>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Global distribution of silver imports by country 2020</a:t>
            </a:r>
          </a:p>
        </p:txBody>
      </p:sp>
      <p:sp>
        <p:nvSpPr>
          <p:cNvPr id="27" name="New shape"/>
          <p:cNvSpPr/>
          <p:nvPr/>
        </p:nvSpPr>
        <p:spPr>
          <a:xfrm>
            <a:off x="5544000" y="4009188"/>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14" action="ppaction://hlinksldjump">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13</a:t>
            </a:r>
          </a:p>
        </p:txBody>
      </p:sp>
      <p:sp>
        <p:nvSpPr>
          <p:cNvPr id="28" name="New shape"/>
          <p:cNvSpPr/>
          <p:nvPr/>
        </p:nvSpPr>
        <p:spPr>
          <a:xfrm>
            <a:off x="586800" y="4009188"/>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Average Comex spot price of silver 1975-2021</a:t>
            </a:r>
          </a:p>
        </p:txBody>
      </p:sp>
      <p:sp>
        <p:nvSpPr>
          <p:cNvPr id="29" name="New shape"/>
          <p:cNvSpPr/>
          <p:nvPr/>
        </p:nvSpPr>
        <p:spPr>
          <a:xfrm>
            <a:off x="5544000" y="4179466"/>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15" action="ppaction://hlinksldjump">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14</a:t>
            </a:r>
          </a:p>
        </p:txBody>
      </p:sp>
      <p:sp>
        <p:nvSpPr>
          <p:cNvPr id="30" name="New shape"/>
          <p:cNvSpPr/>
          <p:nvPr/>
        </p:nvSpPr>
        <p:spPr>
          <a:xfrm>
            <a:off x="586800" y="4179466"/>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Average London fix price of silver 1975-2021</a:t>
            </a:r>
          </a:p>
        </p:txBody>
      </p:sp>
      <p:sp>
        <p:nvSpPr>
          <p:cNvPr id="31" name="New shape"/>
          <p:cNvSpPr/>
          <p:nvPr/>
        </p:nvSpPr>
        <p:spPr>
          <a:xfrm>
            <a:off x="5544000" y="4349744"/>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16" action="ppaction://hlinksldjump">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15</a:t>
            </a:r>
          </a:p>
        </p:txBody>
      </p:sp>
      <p:sp>
        <p:nvSpPr>
          <p:cNvPr id="32" name="New shape"/>
          <p:cNvSpPr/>
          <p:nvPr/>
        </p:nvSpPr>
        <p:spPr>
          <a:xfrm>
            <a:off x="586800" y="4349744"/>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Global rate of return on silver investments 2011-2022</a:t>
            </a:r>
          </a:p>
        </p:txBody>
      </p:sp>
      <p:sp>
        <p:nvSpPr>
          <p:cNvPr id="33" name="New shape"/>
          <p:cNvSpPr/>
          <p:nvPr/>
        </p:nvSpPr>
        <p:spPr>
          <a:xfrm>
            <a:off x="586800" y="4647022"/>
            <a:ext cx="5371200" cy="230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spAutoFit/>
          </a:bodyPr>
          <a:lstStyle/>
          <a:p>
            <a:pPr algn="l">
              <a:spcAft>
                <a:spcPct val="20000"/>
              </a:spcAft>
            </a:pPr>
            <a:r>
              <a:rPr sz="900">
                <a:solidFill>
                  <a:srgbClr val="0A85E6"/>
                </a:solidFill>
                <a:latin typeface="Open Sans"/>
              </a:rPr>
              <a:t>03 Countries</a:t>
            </a:r>
          </a:p>
        </p:txBody>
      </p:sp>
      <p:sp>
        <p:nvSpPr>
          <p:cNvPr id="34" name="New shape"/>
          <p:cNvSpPr/>
          <p:nvPr/>
        </p:nvSpPr>
        <p:spPr>
          <a:xfrm>
            <a:off x="5544000" y="4880465"/>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17" action="ppaction://hlinksldjump">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17</a:t>
            </a:r>
          </a:p>
        </p:txBody>
      </p:sp>
      <p:sp>
        <p:nvSpPr>
          <p:cNvPr id="35" name="New shape"/>
          <p:cNvSpPr/>
          <p:nvPr/>
        </p:nvSpPr>
        <p:spPr>
          <a:xfrm>
            <a:off x="586800" y="4880465"/>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Silver production in major countries worldwide 2022</a:t>
            </a:r>
          </a:p>
        </p:txBody>
      </p:sp>
      <p:sp>
        <p:nvSpPr>
          <p:cNvPr id="36" name="New shape"/>
          <p:cNvSpPr/>
          <p:nvPr/>
        </p:nvSpPr>
        <p:spPr>
          <a:xfrm>
            <a:off x="5544000" y="5050743"/>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18" action="ppaction://hlinksldjump">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18</a:t>
            </a:r>
          </a:p>
        </p:txBody>
      </p:sp>
      <p:sp>
        <p:nvSpPr>
          <p:cNvPr id="37" name="New shape"/>
          <p:cNvSpPr/>
          <p:nvPr/>
        </p:nvSpPr>
        <p:spPr>
          <a:xfrm>
            <a:off x="586800" y="5050743"/>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Share of global silver production 2021, by country</a:t>
            </a:r>
          </a:p>
        </p:txBody>
      </p:sp>
      <p:sp>
        <p:nvSpPr>
          <p:cNvPr id="38" name="New shape"/>
          <p:cNvSpPr/>
          <p:nvPr/>
        </p:nvSpPr>
        <p:spPr>
          <a:xfrm>
            <a:off x="5544000" y="5221021"/>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19" action="ppaction://hlinksldjump">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19</a:t>
            </a:r>
          </a:p>
        </p:txBody>
      </p:sp>
      <p:sp>
        <p:nvSpPr>
          <p:cNvPr id="39" name="New shape"/>
          <p:cNvSpPr/>
          <p:nvPr/>
        </p:nvSpPr>
        <p:spPr>
          <a:xfrm>
            <a:off x="586800" y="5221021"/>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Silver mine production in Mexico 2010-2021</a:t>
            </a:r>
          </a:p>
        </p:txBody>
      </p:sp>
      <p:sp>
        <p:nvSpPr>
          <p:cNvPr id="40" name="New shape"/>
          <p:cNvSpPr/>
          <p:nvPr/>
        </p:nvSpPr>
        <p:spPr>
          <a:xfrm>
            <a:off x="5544000" y="5391299"/>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20" action="ppaction://hlinksldjump">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20</a:t>
            </a:r>
          </a:p>
        </p:txBody>
      </p:sp>
      <p:sp>
        <p:nvSpPr>
          <p:cNvPr id="41" name="New shape"/>
          <p:cNvSpPr/>
          <p:nvPr/>
        </p:nvSpPr>
        <p:spPr>
          <a:xfrm>
            <a:off x="586800" y="5391299"/>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Silver mine production in China 2010-2021</a:t>
            </a:r>
          </a:p>
        </p:txBody>
      </p:sp>
      <p:sp>
        <p:nvSpPr>
          <p:cNvPr id="42" name="New shape"/>
          <p:cNvSpPr/>
          <p:nvPr/>
        </p:nvSpPr>
        <p:spPr>
          <a:xfrm>
            <a:off x="10915200" y="1882800"/>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21" action="ppaction://hlinksldjump">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21</a:t>
            </a:r>
          </a:p>
        </p:txBody>
      </p:sp>
      <p:sp>
        <p:nvSpPr>
          <p:cNvPr id="43" name="New shape"/>
          <p:cNvSpPr/>
          <p:nvPr/>
        </p:nvSpPr>
        <p:spPr>
          <a:xfrm>
            <a:off x="5958000" y="1882800"/>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Silver mine production in Peru 2010-2021</a:t>
            </a:r>
          </a:p>
        </p:txBody>
      </p:sp>
      <p:sp>
        <p:nvSpPr>
          <p:cNvPr id="44" name="New shape"/>
          <p:cNvSpPr/>
          <p:nvPr/>
        </p:nvSpPr>
        <p:spPr>
          <a:xfrm>
            <a:off x="10915200" y="2053078"/>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22" action="ppaction://hlinksldjump">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22</a:t>
            </a:r>
          </a:p>
        </p:txBody>
      </p:sp>
      <p:sp>
        <p:nvSpPr>
          <p:cNvPr id="45" name="New shape"/>
          <p:cNvSpPr/>
          <p:nvPr/>
        </p:nvSpPr>
        <p:spPr>
          <a:xfrm>
            <a:off x="5958000" y="2053078"/>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Production volume of silver globally 2020, by political stability of producers</a:t>
            </a:r>
          </a:p>
        </p:txBody>
      </p:sp>
      <p:sp>
        <p:nvSpPr>
          <p:cNvPr id="46" name="New shape"/>
          <p:cNvSpPr/>
          <p:nvPr/>
        </p:nvSpPr>
        <p:spPr>
          <a:xfrm>
            <a:off x="5958000" y="2350356"/>
            <a:ext cx="5371200" cy="230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spAutoFit/>
          </a:bodyPr>
          <a:lstStyle/>
          <a:p>
            <a:pPr algn="l">
              <a:spcAft>
                <a:spcPct val="20000"/>
              </a:spcAft>
            </a:pPr>
            <a:r>
              <a:rPr sz="900">
                <a:solidFill>
                  <a:srgbClr val="0A85E6"/>
                </a:solidFill>
                <a:latin typeface="Open Sans"/>
              </a:rPr>
              <a:t>04 Companies</a:t>
            </a:r>
          </a:p>
        </p:txBody>
      </p:sp>
      <p:sp>
        <p:nvSpPr>
          <p:cNvPr id="47" name="New shape"/>
          <p:cNvSpPr/>
          <p:nvPr/>
        </p:nvSpPr>
        <p:spPr>
          <a:xfrm>
            <a:off x="10915200" y="2583799"/>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23" action="ppaction://hlinksldjump">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24</a:t>
            </a:r>
          </a:p>
        </p:txBody>
      </p:sp>
      <p:sp>
        <p:nvSpPr>
          <p:cNvPr id="48" name="New shape"/>
          <p:cNvSpPr/>
          <p:nvPr/>
        </p:nvSpPr>
        <p:spPr>
          <a:xfrm>
            <a:off x="5958000" y="2583799"/>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Leading silver producing companies worldwide 2022</a:t>
            </a:r>
          </a:p>
        </p:txBody>
      </p:sp>
      <p:sp>
        <p:nvSpPr>
          <p:cNvPr id="49" name="New shape"/>
          <p:cNvSpPr/>
          <p:nvPr/>
        </p:nvSpPr>
        <p:spPr>
          <a:xfrm>
            <a:off x="10915200" y="2754077"/>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24" action="ppaction://hlinksldjump">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25</a:t>
            </a:r>
          </a:p>
        </p:txBody>
      </p:sp>
      <p:sp>
        <p:nvSpPr>
          <p:cNvPr id="50" name="New shape"/>
          <p:cNvSpPr/>
          <p:nvPr/>
        </p:nvSpPr>
        <p:spPr>
          <a:xfrm>
            <a:off x="5958000" y="2754077"/>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Annual silver production of Fresnillo 2010-2022</a:t>
            </a:r>
          </a:p>
        </p:txBody>
      </p:sp>
      <p:sp>
        <p:nvSpPr>
          <p:cNvPr id="51" name="New shape"/>
          <p:cNvSpPr/>
          <p:nvPr/>
        </p:nvSpPr>
        <p:spPr>
          <a:xfrm>
            <a:off x="10915200" y="2924355"/>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25" action="ppaction://hlinksldjump">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26</a:t>
            </a:r>
          </a:p>
        </p:txBody>
      </p:sp>
      <p:sp>
        <p:nvSpPr>
          <p:cNvPr id="52" name="New shape"/>
          <p:cNvSpPr/>
          <p:nvPr/>
        </p:nvSpPr>
        <p:spPr>
          <a:xfrm>
            <a:off x="5958000" y="2924355"/>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Glencore's volumes sold of silver 2015-2022</a:t>
            </a:r>
          </a:p>
        </p:txBody>
      </p:sp>
      <p:sp>
        <p:nvSpPr>
          <p:cNvPr id="53" name="New shape"/>
          <p:cNvSpPr/>
          <p:nvPr/>
        </p:nvSpPr>
        <p:spPr>
          <a:xfrm>
            <a:off x="10915200" y="3094633"/>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26" action="ppaction://hlinksldjump">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27</a:t>
            </a:r>
          </a:p>
        </p:txBody>
      </p:sp>
      <p:sp>
        <p:nvSpPr>
          <p:cNvPr id="54" name="New shape"/>
          <p:cNvSpPr/>
          <p:nvPr/>
        </p:nvSpPr>
        <p:spPr>
          <a:xfrm>
            <a:off x="5958000" y="3094633"/>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Silver production of Newmont Corporation 2019-2022</a:t>
            </a:r>
          </a:p>
        </p:txBody>
      </p:sp>
      <p:sp>
        <p:nvSpPr>
          <p:cNvPr id="55" name="New shape"/>
          <p:cNvSpPr/>
          <p:nvPr/>
        </p:nvSpPr>
        <p:spPr>
          <a:xfrm>
            <a:off x="10915200" y="3264911"/>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27" action="ppaction://hlinksldjump">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28</a:t>
            </a:r>
          </a:p>
        </p:txBody>
      </p:sp>
      <p:sp>
        <p:nvSpPr>
          <p:cNvPr id="56" name="New shape"/>
          <p:cNvSpPr/>
          <p:nvPr/>
        </p:nvSpPr>
        <p:spPr>
          <a:xfrm>
            <a:off x="5958000" y="3264911"/>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Polymetal International's silver production 2012-2022</a:t>
            </a:r>
          </a:p>
        </p:txBody>
      </p:sp>
      <p:sp>
        <p:nvSpPr>
          <p:cNvPr id="57" name="New shape"/>
          <p:cNvSpPr/>
          <p:nvPr/>
        </p:nvSpPr>
        <p:spPr>
          <a:xfrm>
            <a:off x="5958000" y="3562189"/>
            <a:ext cx="5371200" cy="230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spAutoFit/>
          </a:bodyPr>
          <a:lstStyle/>
          <a:p>
            <a:pPr algn="l">
              <a:spcAft>
                <a:spcPct val="20000"/>
              </a:spcAft>
            </a:pPr>
            <a:r>
              <a:rPr sz="900">
                <a:solidFill>
                  <a:srgbClr val="0A85E6"/>
                </a:solidFill>
                <a:latin typeface="Open Sans"/>
              </a:rPr>
              <a:t>05 Supply and demand</a:t>
            </a:r>
          </a:p>
        </p:txBody>
      </p:sp>
      <p:sp>
        <p:nvSpPr>
          <p:cNvPr id="58" name="New shape"/>
          <p:cNvSpPr/>
          <p:nvPr/>
        </p:nvSpPr>
        <p:spPr>
          <a:xfrm>
            <a:off x="10915200" y="3795632"/>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28" action="ppaction://hlinksldjump">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30</a:t>
            </a:r>
          </a:p>
        </p:txBody>
      </p:sp>
      <p:sp>
        <p:nvSpPr>
          <p:cNvPr id="59" name="New shape"/>
          <p:cNvSpPr/>
          <p:nvPr/>
        </p:nvSpPr>
        <p:spPr>
          <a:xfrm>
            <a:off x="5958000" y="3795632"/>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Global silver supply 2010-2022</a:t>
            </a:r>
          </a:p>
        </p:txBody>
      </p:sp>
      <p:sp>
        <p:nvSpPr>
          <p:cNvPr id="60" name="New shape"/>
          <p:cNvSpPr/>
          <p:nvPr/>
        </p:nvSpPr>
        <p:spPr>
          <a:xfrm>
            <a:off x="10915200" y="3965910"/>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29" action="ppaction://hlinksldjump">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31</a:t>
            </a:r>
          </a:p>
        </p:txBody>
      </p:sp>
      <p:sp>
        <p:nvSpPr>
          <p:cNvPr id="61" name="New shape"/>
          <p:cNvSpPr/>
          <p:nvPr/>
        </p:nvSpPr>
        <p:spPr>
          <a:xfrm>
            <a:off x="5958000" y="3965910"/>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Global silver supply by source 2021</a:t>
            </a:r>
          </a:p>
        </p:txBody>
      </p:sp>
      <p:sp>
        <p:nvSpPr>
          <p:cNvPr id="62" name="New shape"/>
          <p:cNvSpPr/>
          <p:nvPr/>
        </p:nvSpPr>
        <p:spPr>
          <a:xfrm>
            <a:off x="10915200" y="4136188"/>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30" action="ppaction://hlinksldjump">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32</a:t>
            </a:r>
          </a:p>
        </p:txBody>
      </p:sp>
      <p:sp>
        <p:nvSpPr>
          <p:cNvPr id="63" name="New shape"/>
          <p:cNvSpPr/>
          <p:nvPr/>
        </p:nvSpPr>
        <p:spPr>
          <a:xfrm>
            <a:off x="5958000" y="4136188"/>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Global silver demand 2010-2022</a:t>
            </a:r>
          </a:p>
        </p:txBody>
      </p:sp>
      <p:sp>
        <p:nvSpPr>
          <p:cNvPr id="64" name="New shape"/>
          <p:cNvSpPr/>
          <p:nvPr/>
        </p:nvSpPr>
        <p:spPr>
          <a:xfrm>
            <a:off x="10915200" y="4306466"/>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31" action="ppaction://hlinksldjump">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33</a:t>
            </a:r>
          </a:p>
        </p:txBody>
      </p:sp>
      <p:sp>
        <p:nvSpPr>
          <p:cNvPr id="65" name="New shape"/>
          <p:cNvSpPr/>
          <p:nvPr/>
        </p:nvSpPr>
        <p:spPr>
          <a:xfrm>
            <a:off x="5958000" y="4306466"/>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Silver demand worldwide by end use 2021</a:t>
            </a:r>
          </a:p>
        </p:txBody>
      </p:sp>
      <p:sp>
        <p:nvSpPr>
          <p:cNvPr id="66" name="New shape"/>
          <p:cNvSpPr/>
          <p:nvPr/>
        </p:nvSpPr>
        <p:spPr>
          <a:xfrm>
            <a:off x="5958000" y="4603744"/>
            <a:ext cx="5371200" cy="230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spAutoFit/>
          </a:bodyPr>
          <a:lstStyle/>
          <a:p>
            <a:pPr algn="l">
              <a:spcAft>
                <a:spcPct val="20000"/>
              </a:spcAft>
            </a:pPr>
            <a:r>
              <a:rPr sz="900">
                <a:solidFill>
                  <a:srgbClr val="0A85E6"/>
                </a:solidFill>
                <a:latin typeface="Open Sans"/>
              </a:rPr>
              <a:t>06 Outlook</a:t>
            </a:r>
          </a:p>
        </p:txBody>
      </p:sp>
      <p:sp>
        <p:nvSpPr>
          <p:cNvPr id="67" name="New shape"/>
          <p:cNvSpPr/>
          <p:nvPr/>
        </p:nvSpPr>
        <p:spPr>
          <a:xfrm>
            <a:off x="10915200" y="4837187"/>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32" action="ppaction://hlinksldjump">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35</a:t>
            </a:r>
          </a:p>
        </p:txBody>
      </p:sp>
      <p:sp>
        <p:nvSpPr>
          <p:cNvPr id="68" name="New shape"/>
          <p:cNvSpPr/>
          <p:nvPr/>
        </p:nvSpPr>
        <p:spPr>
          <a:xfrm>
            <a:off x="5958000" y="4837187"/>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Global production of silver 2013 &amp; 2023</a:t>
            </a:r>
          </a:p>
        </p:txBody>
      </p:sp>
      <p:sp>
        <p:nvSpPr>
          <p:cNvPr id="69" name="New shape"/>
          <p:cNvSpPr/>
          <p:nvPr/>
        </p:nvSpPr>
        <p:spPr>
          <a:xfrm>
            <a:off x="10915200" y="5007465"/>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33" action="ppaction://hlinksldjump">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36</a:t>
            </a:r>
          </a:p>
        </p:txBody>
      </p:sp>
      <p:sp>
        <p:nvSpPr>
          <p:cNvPr id="70" name="New shape"/>
          <p:cNvSpPr/>
          <p:nvPr/>
        </p:nvSpPr>
        <p:spPr>
          <a:xfrm>
            <a:off x="5958000" y="5007465"/>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Projected mine production of silver worldwide by region 2022</a:t>
            </a:r>
          </a:p>
        </p:txBody>
      </p:sp>
      <p:sp>
        <p:nvSpPr>
          <p:cNvPr id="71" name="New shape"/>
          <p:cNvSpPr/>
          <p:nvPr/>
        </p:nvSpPr>
        <p:spPr>
          <a:xfrm>
            <a:off x="10915200" y="5177743"/>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34" action="ppaction://hlinksldjump">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37</a:t>
            </a:r>
          </a:p>
        </p:txBody>
      </p:sp>
      <p:sp>
        <p:nvSpPr>
          <p:cNvPr id="72" name="New shape"/>
          <p:cNvSpPr/>
          <p:nvPr/>
        </p:nvSpPr>
        <p:spPr>
          <a:xfrm>
            <a:off x="5958000" y="5177743"/>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Average prices for silver worldwide from 2014 to 2024</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2021, Mexico's silver mine production increased by approximately nine percent in comparison to the previous year, reaching nearly 6.1 thousand metric tons. This was the highest figure reported during the period in consideration. Mexico remains by far the largest silver producer worldwide, trailed by China. </a:t>
            </a:r>
            <a:r>
              <a:rPr sz="600" b="0">
                <a:solidFill>
                  <a:srgbClr val="0F2741"/>
                </a:solidFill>
                <a:latin typeface="Open Sans"/>
                <a:hlinkClick r:id="rId5">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Read more</a:t>
            </a:r>
          </a:p>
          <a:p>
            <a:r>
              <a:rPr sz="600" b="1">
                <a:solidFill>
                  <a:srgbClr val="0F2741"/>
                </a:solidFill>
                <a:latin typeface="Open Sans"/>
              </a:rPr>
              <a:t>Note(s): </a:t>
            </a:r>
            <a:r>
              <a:rPr sz="600" b="0">
                <a:solidFill>
                  <a:srgbClr val="0F2741"/>
                </a:solidFill>
                <a:latin typeface="Open Sans"/>
              </a:rPr>
              <a:t>Mexico; 2010 to 2021</a:t>
            </a:r>
          </a:p>
          <a:p>
            <a:r>
              <a:rPr sz="600" b="1">
                <a:solidFill>
                  <a:srgbClr val="0F2741"/>
                </a:solidFill>
                <a:latin typeface="Open Sans"/>
              </a:rPr>
              <a:t>Source(s): </a:t>
            </a:r>
            <a:r>
              <a:rPr sz="600" b="0">
                <a:solidFill>
                  <a:srgbClr val="0F2741"/>
                </a:solidFill>
                <a:latin typeface="Open Sans"/>
              </a:rPr>
              <a:t>INEGI; Statista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19</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Silver mine production in Mexico from 2010 to 2021 (in metric tons)</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Silver mine production in Mexico 2010-2021</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2021, China's silver mine production amounted to some 3.44 thousand metric tons, slightly up from 3.38 thousand metric tons one year earlier. China was the leading mine producer of silver in the Asiatic continent that year. </a:t>
            </a:r>
            <a:r>
              <a:rPr sz="600" b="0">
                <a:solidFill>
                  <a:srgbClr val="0F2741"/>
                </a:solidFill>
                <a:latin typeface="Open Sans"/>
                <a:hlinkClick r:id="rId5">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Read more</a:t>
            </a:r>
          </a:p>
          <a:p>
            <a:r>
              <a:rPr sz="600" b="1">
                <a:solidFill>
                  <a:srgbClr val="0F2741"/>
                </a:solidFill>
                <a:latin typeface="Open Sans"/>
              </a:rPr>
              <a:t>Note(s): </a:t>
            </a:r>
            <a:r>
              <a:rPr sz="600" b="0">
                <a:solidFill>
                  <a:srgbClr val="0F2741"/>
                </a:solidFill>
                <a:latin typeface="Open Sans"/>
              </a:rPr>
              <a:t>2010 to 2021</a:t>
            </a:r>
          </a:p>
          <a:p>
            <a:r>
              <a:rPr sz="600" b="1">
                <a:solidFill>
                  <a:srgbClr val="0F2741"/>
                </a:solidFill>
                <a:latin typeface="Open Sans"/>
              </a:rPr>
              <a:t>Source(s): </a:t>
            </a:r>
            <a:r>
              <a:rPr sz="600" b="0">
                <a:solidFill>
                  <a:srgbClr val="0F2741"/>
                </a:solidFill>
                <a:latin typeface="Open Sans"/>
              </a:rPr>
              <a:t>World Bureau of Metal Statistics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20</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Mine production of silver in China from 2010 to 2021 (in 1,000 metric tons)</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Silver mine production in China 2010-2021</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Silver production in Peru amounted to 3.31 thousand metric tons in 2021, an increase of over 21 percent in comparison to the previous year. 2020 had seen silver mine production in Peru reach the record low of the decade. In 2021, Peru was the third largest silver producer worldwide. </a:t>
            </a:r>
            <a:r>
              <a:rPr sz="600" b="0">
                <a:solidFill>
                  <a:srgbClr val="0F2741"/>
                </a:solidFill>
                <a:latin typeface="Open Sans"/>
                <a:hlinkClick r:id="rId5">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Read more</a:t>
            </a:r>
          </a:p>
          <a:p>
            <a:r>
              <a:rPr sz="600" b="1">
                <a:solidFill>
                  <a:srgbClr val="0F2741"/>
                </a:solidFill>
                <a:latin typeface="Open Sans"/>
              </a:rPr>
              <a:t>Note(s): </a:t>
            </a:r>
            <a:r>
              <a:rPr sz="600" b="0">
                <a:solidFill>
                  <a:srgbClr val="0F2741"/>
                </a:solidFill>
                <a:latin typeface="Open Sans"/>
              </a:rPr>
              <a:t>Peru; 2010 to 2021; Figures refer to metric tons of metal content</a:t>
            </a:r>
          </a:p>
          <a:p>
            <a:r>
              <a:rPr sz="600" b="1">
                <a:solidFill>
                  <a:srgbClr val="0F2741"/>
                </a:solidFill>
                <a:latin typeface="Open Sans"/>
              </a:rPr>
              <a:t>Source(s): </a:t>
            </a:r>
            <a:r>
              <a:rPr sz="600" b="0">
                <a:solidFill>
                  <a:srgbClr val="0F2741"/>
                </a:solidFill>
                <a:latin typeface="Open Sans"/>
              </a:rPr>
              <a:t>Ministerio de Energía y Minas (Peru)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21</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Silver mine production in Peru from 2010 to 2021 (in 1,000 metric tons)</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Silver mine production in Peru 2010-2021</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2020, countries classified as politically unstable accounted for the largest share of global silver production. That year, nearly 19,000 metric tons of silver were produced by politically unstable countries. In comparison, politically stable countries produced approximately 1.4 metric tons of silver. </a:t>
            </a:r>
            <a:r>
              <a:rPr sz="600" b="0">
                <a:solidFill>
                  <a:srgbClr val="0F2741"/>
                </a:solidFill>
                <a:latin typeface="Open Sans"/>
                <a:hlinkClick r:id="rId5">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Read more</a:t>
            </a:r>
          </a:p>
          <a:p>
            <a:r>
              <a:rPr sz="600" b="1">
                <a:solidFill>
                  <a:srgbClr val="0F2741"/>
                </a:solidFill>
                <a:latin typeface="Open Sans"/>
              </a:rPr>
              <a:t>Note(s): </a:t>
            </a:r>
            <a:r>
              <a:rPr sz="600" b="0">
                <a:solidFill>
                  <a:srgbClr val="0F2741"/>
                </a:solidFill>
                <a:latin typeface="Open Sans"/>
              </a:rPr>
              <a:t>Worldwide; 2020</a:t>
            </a:r>
          </a:p>
          <a:p>
            <a:r>
              <a:rPr sz="600" b="1">
                <a:solidFill>
                  <a:srgbClr val="0F2741"/>
                </a:solidFill>
                <a:latin typeface="Open Sans"/>
              </a:rPr>
              <a:t>Source(s): </a:t>
            </a:r>
            <a:r>
              <a:rPr sz="600" b="0">
                <a:solidFill>
                  <a:srgbClr val="0F2741"/>
                </a:solidFill>
                <a:latin typeface="Open Sans"/>
              </a:rPr>
              <a:t>BMLRT (Österreich)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22</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Production volume of silver worldwide in 2020, by political stability of producer countries (in metric tons)</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Production volume of silver globally 2020, by political stability of producers</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ew shape"/>
          <p:cNvSpPr/>
          <p:nvPr/>
        </p:nvSpPr>
        <p:spPr>
          <a:xfrm>
            <a:off x="7416000" y="-10800"/>
            <a:ext cx="4784400" cy="68796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496800" y="2077200"/>
            <a:ext cx="7020000" cy="12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800">
                <a:solidFill>
                  <a:srgbClr val="0F2741"/>
                </a:solidFill>
                <a:latin typeface="Open Sans Light"/>
              </a:rPr>
              <a:t>Companies</a:t>
            </a:r>
          </a:p>
        </p:txBody>
      </p:sp>
      <p:sp>
        <p:nvSpPr>
          <p:cNvPr id="3" name="New shape"/>
          <p:cNvSpPr/>
          <p:nvPr/>
        </p:nvSpPr>
        <p:spPr>
          <a:xfrm>
            <a:off x="507600" y="1645200"/>
            <a:ext cx="7020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1400" b="1">
                <a:solidFill>
                  <a:srgbClr val="0077D5"/>
                </a:solidFill>
                <a:latin typeface="Open Sans"/>
              </a:rPr>
              <a:t>CHAPTER 04</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ew shape"/>
          <p:cNvSpPr/>
          <p:nvPr/>
        </p:nvSpPr>
        <p:spPr>
          <a:xfrm>
            <a:off x="500400" y="6228000"/>
            <a:ext cx="50400" cy="234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New shape"/>
          <p:cNvSpPr/>
          <p:nvPr/>
        </p:nvSpPr>
        <p:spPr>
          <a:xfrm>
            <a:off x="10447200" y="6228000"/>
            <a:ext cx="1170000" cy="2376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New shape"/>
          <p:cNvSpPr/>
          <p:nvPr/>
        </p:nvSpPr>
        <p:spPr>
          <a:xfrm>
            <a:off x="-7200" y="-7200"/>
            <a:ext cx="12211200" cy="540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2022, the Mexican mining company Fresnillo was the world's largest silver producing company, producing some 51.1 million ounces of silver. The second-largest producer that year was the Polish company KGHM Polska Miedź, which produced nearly 43 million ounces of silver. </a:t>
            </a:r>
            <a:r>
              <a:rPr sz="600" b="0">
                <a:solidFill>
                  <a:srgbClr val="0F2741"/>
                </a:solidFill>
                <a:latin typeface="Open Sans"/>
                <a:hlinkClick r:id="rId6">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Read more</a:t>
            </a:r>
          </a:p>
          <a:p>
            <a:r>
              <a:rPr sz="600" b="1">
                <a:solidFill>
                  <a:srgbClr val="0F2741"/>
                </a:solidFill>
                <a:latin typeface="Open Sans"/>
              </a:rPr>
              <a:t>Note(s): </a:t>
            </a:r>
            <a:r>
              <a:rPr sz="600" b="0">
                <a:solidFill>
                  <a:srgbClr val="0F2741"/>
                </a:solidFill>
                <a:latin typeface="Open Sans"/>
              </a:rPr>
              <a:t>Worldwide; 2022; * Excluding Silverstream contract. ** Payable silver production. Codelco's production figures are estimated. *** Hindustan Zinc is a Vedanta Group company. Includes refined silver production from integrated operations [...] </a:t>
            </a:r>
            <a:r>
              <a:rPr sz="600" b="0">
                <a:solidFill>
                  <a:srgbClr val="0F2741"/>
                </a:solidFill>
                <a:latin typeface="Open Sans"/>
                <a:hlinkClick r:id="rId6">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Read more</a:t>
            </a:r>
          </a:p>
          <a:p>
            <a:r>
              <a:rPr sz="600" b="1">
                <a:solidFill>
                  <a:srgbClr val="0F2741"/>
                </a:solidFill>
                <a:latin typeface="Open Sans"/>
              </a:rPr>
              <a:t>Source(s): </a:t>
            </a:r>
            <a:r>
              <a:rPr sz="600" b="0">
                <a:solidFill>
                  <a:srgbClr val="0F2741"/>
                </a:solidFill>
                <a:latin typeface="Open Sans"/>
              </a:rPr>
              <a:t>Metals Focus; The Silver Institute; Various sources (Company reports)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7"/>
          </a:graphicData>
        </a:graphic>
      </p:graphicFrame>
      <p:sp>
        <p:nvSpPr>
          <p:cNvPr id="5" name="New shape"/>
          <p:cNvSpPr/>
          <p:nvPr/>
        </p:nvSpPr>
        <p:spPr>
          <a:xfrm>
            <a:off x="523300" y="5339925"/>
            <a:ext cx="11143000" cy="691425"/>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6" name="OleObject"/>
          <p:cNvGraphicFramePr>
            <a:graphicFrameLocks noChangeAspect="1"/>
          </p:cNvGraphicFramePr>
          <p:nvPr/>
        </p:nvGraphicFramePr>
        <p:xfrm>
          <a:off x="9399600" y="5401865"/>
          <a:ext cx="2203200" cy="629486"/>
        </p:xfrm>
        <a:graphic>
          <a:graphicData uri="http://schemas.openxmlformats.org/presentationml/2006/ole">
            <mc:AlternateContent xmlns:mc="http://schemas.openxmlformats.org/markup-compatibility/2006">
              <mc:Choice xmlns:v="urn:schemas-microsoft-com:vml" Requires="v">
                <p:oleObj spid="_x0000_s3074" r:id="rId9" imgW="2203200" imgH="629486" progId=".xls">
                  <p:embed/>
                </p:oleObj>
              </mc:Choice>
              <mc:Fallback>
                <p:oleObj r:id="rId9" imgW="2203200" imgH="629486" progId=".xls">
                  <p:embed/>
                  <p:pic>
                    <p:nvPicPr>
                      <p:cNvPr id="0" name="OLE substitute image"/>
                      <p:cNvPicPr/>
                      <p:nvPr/>
                    </p:nvPicPr>
                    <p:blipFill>
                      <a:blip r:embed="rId10"/>
                      <a:srcRect t="100000"/>
                      <a:tile tx="0" ty="0" sx="100000" sy="100000" flip="none" algn="tl"/>
                    </p:blipFill>
                    <p:spPr>
                      <a:xfrm>
                        <a:off x="9399600" y="5401865"/>
                        <a:ext cx="2203200" cy="629486"/>
                      </a:xfrm>
                      <a:prstGeom prst="rect">
                        <a:avLst/>
                      </a:prstGeom>
                      <a:blipFill>
                        <a:blip r:embed="rId11"/>
                        <a:stretch>
                          <a:fillRect/>
                        </a:stretch>
                      </a:blipFill>
                      <a:ln>
                        <a:noFill/>
                      </a:ln>
                    </p:spPr>
                  </p:pic>
                </p:oleObj>
              </mc:Fallback>
            </mc:AlternateContent>
          </a:graphicData>
        </a:graphic>
      </p:graphicFrame>
      <p:sp>
        <p:nvSpPr>
          <p:cNvPr id="7" name="New shape"/>
          <p:cNvSpPr/>
          <p:nvPr/>
        </p:nvSpPr>
        <p:spPr>
          <a:xfrm>
            <a:off x="4761300" y="1882800"/>
            <a:ext cx="26670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Production in million ounces</a:t>
            </a:r>
          </a:p>
        </p:txBody>
      </p:sp>
      <p:sp>
        <p:nvSpPr>
          <p:cNvPr id="8"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24</a:t>
            </a:r>
          </a:p>
        </p:txBody>
      </p:sp>
      <p:sp>
        <p:nvSpPr>
          <p:cNvPr id="9"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Leading silver mining companies worldwide based on production in 2022 (in million ounces)</a:t>
            </a:r>
          </a:p>
        </p:txBody>
      </p:sp>
      <p:sp>
        <p:nvSpPr>
          <p:cNvPr id="10"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Leading silver producing companies worldwide 2022</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2022, the Mexican mining company Fresnillo plc's annual silver production amounted to 53.7 million ounces. </a:t>
            </a:r>
            <a:r>
              <a:rPr sz="600" b="0">
                <a:solidFill>
                  <a:srgbClr val="0F2741"/>
                </a:solidFill>
                <a:latin typeface="Open Sans"/>
                <a:hlinkClick r:id="rId5">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Read more</a:t>
            </a:r>
          </a:p>
          <a:p>
            <a:r>
              <a:rPr sz="600" b="1">
                <a:solidFill>
                  <a:srgbClr val="0F2741"/>
                </a:solidFill>
                <a:latin typeface="Open Sans"/>
              </a:rPr>
              <a:t>Note(s): </a:t>
            </a:r>
            <a:r>
              <a:rPr sz="600" b="0">
                <a:solidFill>
                  <a:srgbClr val="0F2741"/>
                </a:solidFill>
                <a:latin typeface="Open Sans"/>
              </a:rPr>
              <a:t>Worldwide; 2010 to 2022</a:t>
            </a:r>
          </a:p>
          <a:p>
            <a:r>
              <a:rPr sz="600" b="1">
                <a:solidFill>
                  <a:srgbClr val="0F2741"/>
                </a:solidFill>
                <a:latin typeface="Open Sans"/>
              </a:rPr>
              <a:t>Source(s): </a:t>
            </a:r>
            <a:r>
              <a:rPr sz="600" b="0">
                <a:solidFill>
                  <a:srgbClr val="0F2741"/>
                </a:solidFill>
                <a:latin typeface="Open Sans"/>
              </a:rPr>
              <a:t>Fresnillo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25</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Silver production of Fresnillo plc from 2010 to 2022 (in million ounces)</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Annual silver production of Fresnillo 2010-2022</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Glencore is a globally operating company, and the world's leading commodities trading company. It is also one of the leading silver producers worldwide. In 2022, some 69 million ounces of silver metal was sold by Glencore. Glencore plc was formed in May 2013 through a merger with Xstrata. </a:t>
            </a:r>
            <a:r>
              <a:rPr sz="600" b="0">
                <a:solidFill>
                  <a:srgbClr val="0F2741"/>
                </a:solidFill>
                <a:latin typeface="Open Sans"/>
                <a:hlinkClick r:id="rId5">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Read more</a:t>
            </a:r>
          </a:p>
          <a:p>
            <a:r>
              <a:rPr sz="600" b="1">
                <a:solidFill>
                  <a:srgbClr val="0F2741"/>
                </a:solidFill>
                <a:latin typeface="Open Sans"/>
              </a:rPr>
              <a:t>Note(s): </a:t>
            </a:r>
            <a:r>
              <a:rPr sz="600" b="0">
                <a:solidFill>
                  <a:srgbClr val="0F2741"/>
                </a:solidFill>
                <a:latin typeface="Open Sans"/>
              </a:rPr>
              <a:t>Worldwide; 2015 to 2022</a:t>
            </a:r>
          </a:p>
          <a:p>
            <a:r>
              <a:rPr sz="600" b="1">
                <a:solidFill>
                  <a:srgbClr val="0F2741"/>
                </a:solidFill>
                <a:latin typeface="Open Sans"/>
              </a:rPr>
              <a:t>Source(s): </a:t>
            </a:r>
            <a:r>
              <a:rPr sz="600" b="0">
                <a:solidFill>
                  <a:srgbClr val="0F2741"/>
                </a:solidFill>
                <a:latin typeface="Open Sans"/>
              </a:rPr>
              <a:t>Glencore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26</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Glencore's sales volume of silver from 2015 to 2022 (in million ounces)</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Glencore's volumes sold of silver 2015-2022</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2022, Newmont's silver production totaled around 29.67 million ounces, a decrease of nearly two million ounces in comparison to the production from the previous year. </a:t>
            </a:r>
            <a:r>
              <a:rPr sz="600" b="0">
                <a:solidFill>
                  <a:srgbClr val="0F2741"/>
                </a:solidFill>
                <a:latin typeface="Open Sans"/>
                <a:hlinkClick r:id="rId5">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Read more</a:t>
            </a:r>
          </a:p>
          <a:p>
            <a:r>
              <a:rPr sz="600" b="1">
                <a:solidFill>
                  <a:srgbClr val="0F2741"/>
                </a:solidFill>
                <a:latin typeface="Open Sans"/>
              </a:rPr>
              <a:t>Note(s): </a:t>
            </a:r>
            <a:r>
              <a:rPr sz="600" b="0">
                <a:solidFill>
                  <a:srgbClr val="0F2741"/>
                </a:solidFill>
                <a:latin typeface="Open Sans"/>
              </a:rPr>
              <a:t>Worldwide; 2019 to 2022</a:t>
            </a:r>
          </a:p>
          <a:p>
            <a:r>
              <a:rPr sz="600" b="1">
                <a:solidFill>
                  <a:srgbClr val="0F2741"/>
                </a:solidFill>
                <a:latin typeface="Open Sans"/>
              </a:rPr>
              <a:t>Source(s): </a:t>
            </a:r>
            <a:r>
              <a:rPr sz="600" b="0">
                <a:solidFill>
                  <a:srgbClr val="0F2741"/>
                </a:solidFill>
                <a:latin typeface="Open Sans"/>
              </a:rPr>
              <a:t>Newmont Corporation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27</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Production of silver from Newmont Corporation from 2019 to 2022 (in 1,000 ounces)</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Silver production of Newmont Corporation 2019-2022</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The silver production of Polymetal International increased by 0.6 million ounces over the latest year observed, measuring at 21 million ounces in 2022. The highest volume of silver produced by the company was recorded in 2015 at 32.1 million ounces. Polymetal International is one of the leading silver producers worldwide. </a:t>
            </a:r>
            <a:r>
              <a:rPr sz="600" b="0">
                <a:solidFill>
                  <a:srgbClr val="0F2741"/>
                </a:solidFill>
                <a:latin typeface="Open Sans"/>
                <a:hlinkClick r:id="rId5">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Read more</a:t>
            </a:r>
          </a:p>
          <a:p>
            <a:r>
              <a:rPr sz="600" b="1">
                <a:solidFill>
                  <a:srgbClr val="0F2741"/>
                </a:solidFill>
                <a:latin typeface="Open Sans"/>
              </a:rPr>
              <a:t>Note(s): </a:t>
            </a:r>
            <a:r>
              <a:rPr sz="600" b="0">
                <a:solidFill>
                  <a:srgbClr val="0F2741"/>
                </a:solidFill>
                <a:latin typeface="Open Sans"/>
              </a:rPr>
              <a:t>Russia; 2012 to 2022</a:t>
            </a:r>
          </a:p>
          <a:p>
            <a:r>
              <a:rPr sz="600" b="1">
                <a:solidFill>
                  <a:srgbClr val="0F2741"/>
                </a:solidFill>
                <a:latin typeface="Open Sans"/>
              </a:rPr>
              <a:t>Source(s): </a:t>
            </a:r>
            <a:r>
              <a:rPr sz="600" b="0">
                <a:solidFill>
                  <a:srgbClr val="0F2741"/>
                </a:solidFill>
                <a:latin typeface="Open Sans"/>
              </a:rPr>
              <a:t>Polymetal International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28</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Silver production of Polymetal International from 2012 to 2022 (in million ounces)</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Polymetal International's silver production 2012-2022</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ew shape"/>
          <p:cNvSpPr/>
          <p:nvPr/>
        </p:nvSpPr>
        <p:spPr>
          <a:xfrm>
            <a:off x="7416000" y="-10800"/>
            <a:ext cx="4784400" cy="68796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496800" y="2077200"/>
            <a:ext cx="7020000" cy="12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800">
                <a:solidFill>
                  <a:srgbClr val="0F2741"/>
                </a:solidFill>
                <a:latin typeface="Open Sans Light"/>
              </a:rPr>
              <a:t>Overview</a:t>
            </a:r>
          </a:p>
        </p:txBody>
      </p:sp>
      <p:sp>
        <p:nvSpPr>
          <p:cNvPr id="3" name="New shape"/>
          <p:cNvSpPr/>
          <p:nvPr/>
        </p:nvSpPr>
        <p:spPr>
          <a:xfrm>
            <a:off x="507600" y="1645200"/>
            <a:ext cx="7020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1400" b="1">
                <a:solidFill>
                  <a:srgbClr val="0077D5"/>
                </a:solidFill>
                <a:latin typeface="Open Sans"/>
              </a:rPr>
              <a:t>CHAPTER 01</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ew shape"/>
          <p:cNvSpPr/>
          <p:nvPr/>
        </p:nvSpPr>
        <p:spPr>
          <a:xfrm>
            <a:off x="7416000" y="-10800"/>
            <a:ext cx="4784400" cy="68796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496800" y="2077200"/>
            <a:ext cx="7020000" cy="12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800">
                <a:solidFill>
                  <a:srgbClr val="0F2741"/>
                </a:solidFill>
                <a:latin typeface="Open Sans Light"/>
              </a:rPr>
              <a:t>Supply and demand</a:t>
            </a:r>
          </a:p>
        </p:txBody>
      </p:sp>
      <p:sp>
        <p:nvSpPr>
          <p:cNvPr id="3" name="New shape"/>
          <p:cNvSpPr/>
          <p:nvPr/>
        </p:nvSpPr>
        <p:spPr>
          <a:xfrm>
            <a:off x="507600" y="1645200"/>
            <a:ext cx="7020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1400" b="1">
                <a:solidFill>
                  <a:srgbClr val="0077D5"/>
                </a:solidFill>
                <a:latin typeface="Open Sans"/>
              </a:rPr>
              <a:t>CHAPTER 05</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2021, the total global silver supply came to 997.2 million ounces. Mine production of silver yielded 822.6 million ounces, and was the world's largest source of the silver supply. Other sources of the total global supply of silver include recycled silver, net hedging supply, and net official sector sales. It is forecast that the world's silver supply in 2022 will amount to nearly 1.03 billion ounces. </a:t>
            </a:r>
            <a:r>
              <a:rPr sz="600" b="0">
                <a:solidFill>
                  <a:srgbClr val="0F2741"/>
                </a:solidFill>
                <a:latin typeface="Open Sans"/>
                <a:hlinkClick r:id="rId5">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Read more</a:t>
            </a:r>
          </a:p>
          <a:p>
            <a:r>
              <a:rPr sz="600" b="1">
                <a:solidFill>
                  <a:srgbClr val="0F2741"/>
                </a:solidFill>
                <a:latin typeface="Open Sans"/>
              </a:rPr>
              <a:t>Note(s): </a:t>
            </a:r>
            <a:r>
              <a:rPr sz="600" b="0">
                <a:solidFill>
                  <a:srgbClr val="0F2741"/>
                </a:solidFill>
                <a:latin typeface="Open Sans"/>
              </a:rPr>
              <a:t>Worldwide; 2010 to 2021; *Forecast. This statistic has been assembled using more than one edition of the data release. </a:t>
            </a:r>
            <a:r>
              <a:rPr sz="600" b="0">
                <a:solidFill>
                  <a:srgbClr val="0F2741"/>
                </a:solidFill>
                <a:latin typeface="Open Sans"/>
                <a:hlinkClick r:id="rId5">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Read more</a:t>
            </a:r>
          </a:p>
          <a:p>
            <a:r>
              <a:rPr sz="600" b="1">
                <a:solidFill>
                  <a:srgbClr val="0F2741"/>
                </a:solidFill>
                <a:latin typeface="Open Sans"/>
              </a:rPr>
              <a:t>Source(s): </a:t>
            </a:r>
            <a:r>
              <a:rPr sz="600" b="0">
                <a:solidFill>
                  <a:srgbClr val="0F2741"/>
                </a:solidFill>
                <a:latin typeface="Open Sans"/>
              </a:rPr>
              <a:t>Metals Focus; The Silver Institute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30</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Supply of silver worldwide from 2010 to 2021, with a forecast for 2022 (in million ounces)</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Global silver supply 2010-2022</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2021, 173 million ounces of the total global silver supply came from recycling. Mine production yielded 822.6 million ounces, and was the largest source of the global silver supply that year by far. </a:t>
            </a:r>
            <a:r>
              <a:rPr sz="600" b="0">
                <a:solidFill>
                  <a:srgbClr val="0F2741"/>
                </a:solidFill>
                <a:latin typeface="Open Sans"/>
                <a:hlinkClick r:id="rId5">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Read more</a:t>
            </a:r>
          </a:p>
          <a:p>
            <a:r>
              <a:rPr sz="600" b="1">
                <a:solidFill>
                  <a:srgbClr val="0F2741"/>
                </a:solidFill>
                <a:latin typeface="Open Sans"/>
              </a:rPr>
              <a:t>Note(s): </a:t>
            </a:r>
            <a:r>
              <a:rPr sz="600" b="0">
                <a:solidFill>
                  <a:srgbClr val="0F2741"/>
                </a:solidFill>
                <a:latin typeface="Open Sans"/>
              </a:rPr>
              <a:t>Worldwide; 2021</a:t>
            </a:r>
          </a:p>
          <a:p>
            <a:r>
              <a:rPr sz="600" b="1">
                <a:solidFill>
                  <a:srgbClr val="0F2741"/>
                </a:solidFill>
                <a:latin typeface="Open Sans"/>
              </a:rPr>
              <a:t>Source(s): </a:t>
            </a:r>
            <a:r>
              <a:rPr sz="600" b="0">
                <a:solidFill>
                  <a:srgbClr val="0F2741"/>
                </a:solidFill>
                <a:latin typeface="Open Sans"/>
              </a:rPr>
              <a:t>Metals Focus; The Silver Institute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31</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Silver supply worldwide in 2021, by source (in million ounces)</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Global silver supply by source 2021</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2021, the total global demand for silver amounted to 1.05 billion ounces. It is forecast that silver demand will amount to 1.1 billion ounces worldwide in 2022. </a:t>
            </a:r>
            <a:r>
              <a:rPr sz="600" b="0">
                <a:solidFill>
                  <a:srgbClr val="0F2741"/>
                </a:solidFill>
                <a:latin typeface="Open Sans"/>
                <a:hlinkClick r:id="rId5">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Read more</a:t>
            </a:r>
          </a:p>
          <a:p>
            <a:r>
              <a:rPr sz="600" b="1">
                <a:solidFill>
                  <a:srgbClr val="0F2741"/>
                </a:solidFill>
                <a:latin typeface="Open Sans"/>
              </a:rPr>
              <a:t>Note(s): </a:t>
            </a:r>
            <a:r>
              <a:rPr sz="600" b="0">
                <a:solidFill>
                  <a:srgbClr val="0F2741"/>
                </a:solidFill>
                <a:latin typeface="Open Sans"/>
              </a:rPr>
              <a:t>Worldwide; 2010 to 2021; *Forecast. This statistic has been assembled using more than one edition of the data release. </a:t>
            </a:r>
            <a:r>
              <a:rPr sz="600" b="0">
                <a:solidFill>
                  <a:srgbClr val="0F2741"/>
                </a:solidFill>
                <a:latin typeface="Open Sans"/>
                <a:hlinkClick r:id="rId5">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Read more</a:t>
            </a:r>
          </a:p>
          <a:p>
            <a:r>
              <a:rPr sz="600" b="1">
                <a:solidFill>
                  <a:srgbClr val="0F2741"/>
                </a:solidFill>
                <a:latin typeface="Open Sans"/>
              </a:rPr>
              <a:t>Source(s): </a:t>
            </a:r>
            <a:r>
              <a:rPr sz="600" b="0">
                <a:solidFill>
                  <a:srgbClr val="0F2741"/>
                </a:solidFill>
                <a:latin typeface="Open Sans"/>
              </a:rPr>
              <a:t>Metals Focus; The Silver Institute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32</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Demand for silver worldwide from 2010 to 2021, with a forecast for 2022 (in million ounces)</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Global silver demand 2010-2022</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2021, the global jewelry industry accounted for 181.4 million ounces of the global demand for silver. That was 17.3 percent of the total global silver demand that year. </a:t>
            </a:r>
            <a:r>
              <a:rPr sz="600" b="0">
                <a:solidFill>
                  <a:srgbClr val="0F2741"/>
                </a:solidFill>
                <a:latin typeface="Open Sans"/>
                <a:hlinkClick r:id="rId5">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Read more</a:t>
            </a:r>
          </a:p>
          <a:p>
            <a:r>
              <a:rPr sz="600" b="1">
                <a:solidFill>
                  <a:srgbClr val="0F2741"/>
                </a:solidFill>
                <a:latin typeface="Open Sans"/>
              </a:rPr>
              <a:t>Note(s): </a:t>
            </a:r>
            <a:r>
              <a:rPr sz="600" b="0">
                <a:solidFill>
                  <a:srgbClr val="0F2741"/>
                </a:solidFill>
                <a:latin typeface="Open Sans"/>
              </a:rPr>
              <a:t>Worldwide; 2021</a:t>
            </a:r>
          </a:p>
          <a:p>
            <a:r>
              <a:rPr sz="600" b="1">
                <a:solidFill>
                  <a:srgbClr val="0F2741"/>
                </a:solidFill>
                <a:latin typeface="Open Sans"/>
              </a:rPr>
              <a:t>Source(s): </a:t>
            </a:r>
            <a:r>
              <a:rPr sz="600" b="0">
                <a:solidFill>
                  <a:srgbClr val="0F2741"/>
                </a:solidFill>
                <a:latin typeface="Open Sans"/>
              </a:rPr>
              <a:t>Metals Focus; The Silver Institute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4850200" y="1882800"/>
            <a:ext cx="24892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Demand in million ounces</a:t>
            </a:r>
          </a:p>
        </p:txBody>
      </p:sp>
      <p:sp>
        <p:nvSpPr>
          <p:cNvPr id="6"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33</a:t>
            </a:r>
          </a:p>
        </p:txBody>
      </p:sp>
      <p:sp>
        <p:nvSpPr>
          <p:cNvPr id="7"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Demand for silver worldwide in 2021, by end use (in million ounces)</a:t>
            </a:r>
          </a:p>
        </p:txBody>
      </p:sp>
      <p:sp>
        <p:nvSpPr>
          <p:cNvPr id="8"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Silver demand worldwide by end use 2021</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ew shape"/>
          <p:cNvSpPr/>
          <p:nvPr/>
        </p:nvSpPr>
        <p:spPr>
          <a:xfrm>
            <a:off x="7416000" y="-10800"/>
            <a:ext cx="4784400" cy="68796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496800" y="2077200"/>
            <a:ext cx="7020000" cy="12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800">
                <a:solidFill>
                  <a:srgbClr val="0F2741"/>
                </a:solidFill>
                <a:latin typeface="Open Sans Light"/>
              </a:rPr>
              <a:t>Outlook</a:t>
            </a:r>
          </a:p>
        </p:txBody>
      </p:sp>
      <p:sp>
        <p:nvSpPr>
          <p:cNvPr id="3" name="New shape"/>
          <p:cNvSpPr/>
          <p:nvPr/>
        </p:nvSpPr>
        <p:spPr>
          <a:xfrm>
            <a:off x="507600" y="1645200"/>
            <a:ext cx="7020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1400" b="1">
                <a:solidFill>
                  <a:srgbClr val="0077D5"/>
                </a:solidFill>
                <a:latin typeface="Open Sans"/>
              </a:rPr>
              <a:t>CHAPTER 06</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The mine production of silver worldwide is forecast to increase from around 918 million ounces in 2021, to over one billion ounces by 2023, mostly due to major projects that are expected to begin operations in Mexico, Chile, and Ecuador in during the forecast period. </a:t>
            </a:r>
            <a:r>
              <a:rPr sz="600" b="0">
                <a:solidFill>
                  <a:srgbClr val="0F2741"/>
                </a:solidFill>
                <a:latin typeface="Open Sans"/>
                <a:hlinkClick r:id="rId5">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Read more</a:t>
            </a:r>
          </a:p>
          <a:p>
            <a:r>
              <a:rPr sz="600" b="1">
                <a:solidFill>
                  <a:srgbClr val="0F2741"/>
                </a:solidFill>
                <a:latin typeface="Open Sans"/>
              </a:rPr>
              <a:t>Note(s): </a:t>
            </a:r>
            <a:r>
              <a:rPr sz="600" b="0">
                <a:solidFill>
                  <a:srgbClr val="0F2741"/>
                </a:solidFill>
                <a:latin typeface="Open Sans"/>
              </a:rPr>
              <a:t>Worldwide; 2013 to 2021; * Forecast based on a CAGR of three percent during the forecast period 2019-2023. This statistic has been assembled using several editions of the report. </a:t>
            </a:r>
            <a:r>
              <a:rPr sz="600" b="0">
                <a:solidFill>
                  <a:srgbClr val="0F2741"/>
                </a:solidFill>
                <a:latin typeface="Open Sans"/>
                <a:hlinkClick r:id="rId5">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Read more</a:t>
            </a:r>
          </a:p>
          <a:p>
            <a:r>
              <a:rPr sz="600" b="1">
                <a:solidFill>
                  <a:srgbClr val="0F2741"/>
                </a:solidFill>
                <a:latin typeface="Open Sans"/>
              </a:rPr>
              <a:t>Source(s): </a:t>
            </a:r>
            <a:r>
              <a:rPr sz="600" b="0">
                <a:solidFill>
                  <a:srgbClr val="0F2741"/>
                </a:solidFill>
                <a:latin typeface="Open Sans"/>
              </a:rPr>
              <a:t>GlobalData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35</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Silver production worldwide from 2013 to 2021, with a forecast for 2023 (in million ounces)</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Global production of silver 2013 &amp; 2023</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Projections indicate that North America will be the region mining the largest amount of silver in the world in 2022, at 8,028 metric tons. The projected Central and South American production followed, at an expected 7,013 metric tons of silver produced from mines. </a:t>
            </a:r>
            <a:r>
              <a:rPr sz="600" b="0">
                <a:solidFill>
                  <a:srgbClr val="0F2741"/>
                </a:solidFill>
                <a:latin typeface="Open Sans"/>
                <a:hlinkClick r:id="rId5">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Read more</a:t>
            </a:r>
          </a:p>
          <a:p>
            <a:r>
              <a:rPr sz="600" b="1">
                <a:solidFill>
                  <a:srgbClr val="0F2741"/>
                </a:solidFill>
                <a:latin typeface="Open Sans"/>
              </a:rPr>
              <a:t>Note(s): </a:t>
            </a:r>
            <a:r>
              <a:rPr sz="600" b="0">
                <a:solidFill>
                  <a:srgbClr val="0F2741"/>
                </a:solidFill>
                <a:latin typeface="Open Sans"/>
              </a:rPr>
              <a:t>Worldwide; 2021; * Commonwealth of Independent States. </a:t>
            </a:r>
            <a:r>
              <a:rPr sz="600" b="0">
                <a:solidFill>
                  <a:srgbClr val="0F2741"/>
                </a:solidFill>
                <a:latin typeface="Open Sans"/>
                <a:hlinkClick r:id="rId5">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Read more</a:t>
            </a:r>
          </a:p>
          <a:p>
            <a:r>
              <a:rPr sz="600" b="1">
                <a:solidFill>
                  <a:srgbClr val="0F2741"/>
                </a:solidFill>
                <a:latin typeface="Open Sans"/>
              </a:rPr>
              <a:t>Source(s): </a:t>
            </a:r>
            <a:r>
              <a:rPr sz="600" b="0">
                <a:solidFill>
                  <a:srgbClr val="0F2741"/>
                </a:solidFill>
                <a:latin typeface="Open Sans"/>
              </a:rPr>
              <a:t>Metals Focus; The Silver Institute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36</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Mine production forecast of silver worldwide in 2022 by region (in metric tons)</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Projected mine production of silver worldwide by region 2022</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This statistic depicts the average annual prices for silver from 2014 through 2024*. In 2021, the average price for silver stood at 25.2 nominal U.S. dollars per troy ounce. </a:t>
            </a:r>
            <a:r>
              <a:rPr sz="600" b="0">
                <a:solidFill>
                  <a:srgbClr val="0F2741"/>
                </a:solidFill>
                <a:latin typeface="Open Sans"/>
                <a:hlinkClick r:id="rId5">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Read more</a:t>
            </a:r>
          </a:p>
          <a:p>
            <a:r>
              <a:rPr sz="600" b="1">
                <a:solidFill>
                  <a:srgbClr val="0F2741"/>
                </a:solidFill>
                <a:latin typeface="Open Sans"/>
              </a:rPr>
              <a:t>Note(s): </a:t>
            </a:r>
            <a:r>
              <a:rPr sz="600" b="0">
                <a:solidFill>
                  <a:srgbClr val="0F2741"/>
                </a:solidFill>
                <a:latin typeface="Open Sans"/>
              </a:rPr>
              <a:t>Worldwide; 2014 to 2024*; * Forecasts. </a:t>
            </a:r>
            <a:r>
              <a:rPr sz="600" b="0">
                <a:solidFill>
                  <a:srgbClr val="0F2741"/>
                </a:solidFill>
                <a:latin typeface="Open Sans"/>
                <a:hlinkClick r:id="rId5">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Read more</a:t>
            </a:r>
          </a:p>
          <a:p>
            <a:r>
              <a:rPr sz="600" b="1">
                <a:solidFill>
                  <a:srgbClr val="0F2741"/>
                </a:solidFill>
                <a:latin typeface="Open Sans"/>
              </a:rPr>
              <a:t>Source(s): </a:t>
            </a:r>
            <a:r>
              <a:rPr sz="600" b="0">
                <a:solidFill>
                  <a:srgbClr val="0F2741"/>
                </a:solidFill>
                <a:latin typeface="Open Sans"/>
              </a:rPr>
              <a:t>World Bank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37</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Average prices for silver worldwide from 2014 to 2024 (in nominal U.S. dollars per troy ounce)</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Average prices for silver worldwide from 2014 to 2024</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Sources</a:t>
            </a:r>
          </a:p>
        </p:txBody>
      </p:sp>
      <p:sp>
        <p:nvSpPr>
          <p:cNvPr id="3"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38</a:t>
            </a:r>
          </a:p>
        </p:txBody>
      </p:sp>
      <p:sp>
        <p:nvSpPr>
          <p:cNvPr id="7" name="New shape"/>
          <p:cNvSpPr/>
          <p:nvPr/>
        </p:nvSpPr>
        <p:spPr>
          <a:xfrm>
            <a:off x="496800" y="1882800"/>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Bloomberg</a:t>
            </a:r>
          </a:p>
        </p:txBody>
      </p:sp>
      <p:sp>
        <p:nvSpPr>
          <p:cNvPr id="8" name="New shape"/>
          <p:cNvSpPr/>
          <p:nvPr/>
        </p:nvSpPr>
        <p:spPr>
          <a:xfrm>
            <a:off x="496800" y="2052743"/>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BMLRT (Österreich)</a:t>
            </a:r>
          </a:p>
        </p:txBody>
      </p:sp>
      <p:sp>
        <p:nvSpPr>
          <p:cNvPr id="9" name="New shape"/>
          <p:cNvSpPr/>
          <p:nvPr/>
        </p:nvSpPr>
        <p:spPr>
          <a:xfrm>
            <a:off x="496800" y="2222686"/>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Cámara Minera de México</a:t>
            </a:r>
          </a:p>
        </p:txBody>
      </p:sp>
      <p:sp>
        <p:nvSpPr>
          <p:cNvPr id="10" name="New shape"/>
          <p:cNvSpPr/>
          <p:nvPr/>
        </p:nvSpPr>
        <p:spPr>
          <a:xfrm>
            <a:off x="496800" y="2392629"/>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CIA (The World Factbook)</a:t>
            </a:r>
          </a:p>
        </p:txBody>
      </p:sp>
      <p:sp>
        <p:nvSpPr>
          <p:cNvPr id="11" name="New shape"/>
          <p:cNvSpPr/>
          <p:nvPr/>
        </p:nvSpPr>
        <p:spPr>
          <a:xfrm>
            <a:off x="496800" y="2562572"/>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CME Group Foundation</a:t>
            </a:r>
          </a:p>
        </p:txBody>
      </p:sp>
      <p:sp>
        <p:nvSpPr>
          <p:cNvPr id="12" name="New shape"/>
          <p:cNvSpPr/>
          <p:nvPr/>
        </p:nvSpPr>
        <p:spPr>
          <a:xfrm>
            <a:off x="496800" y="2732516"/>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COMEX</a:t>
            </a:r>
          </a:p>
        </p:txBody>
      </p:sp>
      <p:sp>
        <p:nvSpPr>
          <p:cNvPr id="13" name="New shape"/>
          <p:cNvSpPr/>
          <p:nvPr/>
        </p:nvSpPr>
        <p:spPr>
          <a:xfrm>
            <a:off x="496800" y="2902459"/>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Fresnillo</a:t>
            </a:r>
          </a:p>
        </p:txBody>
      </p:sp>
      <p:sp>
        <p:nvSpPr>
          <p:cNvPr id="14" name="New shape"/>
          <p:cNvSpPr/>
          <p:nvPr/>
        </p:nvSpPr>
        <p:spPr>
          <a:xfrm>
            <a:off x="496800" y="3072402"/>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Glencore</a:t>
            </a:r>
          </a:p>
        </p:txBody>
      </p:sp>
      <p:sp>
        <p:nvSpPr>
          <p:cNvPr id="15" name="New shape"/>
          <p:cNvSpPr/>
          <p:nvPr/>
        </p:nvSpPr>
        <p:spPr>
          <a:xfrm>
            <a:off x="496800" y="3242345"/>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GlobalData</a:t>
            </a:r>
          </a:p>
        </p:txBody>
      </p:sp>
      <p:sp>
        <p:nvSpPr>
          <p:cNvPr id="16" name="New shape"/>
          <p:cNvSpPr/>
          <p:nvPr/>
        </p:nvSpPr>
        <p:spPr>
          <a:xfrm>
            <a:off x="496800" y="3412288"/>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INEGI</a:t>
            </a:r>
          </a:p>
        </p:txBody>
      </p:sp>
      <p:sp>
        <p:nvSpPr>
          <p:cNvPr id="17" name="New shape"/>
          <p:cNvSpPr/>
          <p:nvPr/>
        </p:nvSpPr>
        <p:spPr>
          <a:xfrm>
            <a:off x="496800" y="3582231"/>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International Trade Centre (Trade Map)</a:t>
            </a:r>
          </a:p>
        </p:txBody>
      </p:sp>
      <p:sp>
        <p:nvSpPr>
          <p:cNvPr id="18" name="New shape"/>
          <p:cNvSpPr/>
          <p:nvPr/>
        </p:nvSpPr>
        <p:spPr>
          <a:xfrm>
            <a:off x="496800" y="3752174"/>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London Bullion Market Association</a:t>
            </a:r>
          </a:p>
        </p:txBody>
      </p:sp>
      <p:sp>
        <p:nvSpPr>
          <p:cNvPr id="19" name="New shape"/>
          <p:cNvSpPr/>
          <p:nvPr/>
        </p:nvSpPr>
        <p:spPr>
          <a:xfrm>
            <a:off x="496800" y="3922117"/>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Metals Focus</a:t>
            </a:r>
          </a:p>
        </p:txBody>
      </p:sp>
      <p:sp>
        <p:nvSpPr>
          <p:cNvPr id="20" name="New shape"/>
          <p:cNvSpPr/>
          <p:nvPr/>
        </p:nvSpPr>
        <p:spPr>
          <a:xfrm>
            <a:off x="496800" y="4092060"/>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Ministerio de Energía y Minas (Peru)</a:t>
            </a:r>
          </a:p>
        </p:txBody>
      </p:sp>
      <p:sp>
        <p:nvSpPr>
          <p:cNvPr id="21" name="New shape"/>
          <p:cNvSpPr/>
          <p:nvPr/>
        </p:nvSpPr>
        <p:spPr>
          <a:xfrm>
            <a:off x="496800" y="4262003"/>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Newmont Corporation</a:t>
            </a:r>
          </a:p>
        </p:txBody>
      </p:sp>
      <p:sp>
        <p:nvSpPr>
          <p:cNvPr id="22" name="New shape"/>
          <p:cNvSpPr/>
          <p:nvPr/>
        </p:nvSpPr>
        <p:spPr>
          <a:xfrm>
            <a:off x="496800" y="4431947"/>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Polymetal International </a:t>
            </a:r>
          </a:p>
        </p:txBody>
      </p:sp>
      <p:sp>
        <p:nvSpPr>
          <p:cNvPr id="23" name="New shape"/>
          <p:cNvSpPr/>
          <p:nvPr/>
        </p:nvSpPr>
        <p:spPr>
          <a:xfrm>
            <a:off x="496800" y="4601890"/>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Statista</a:t>
            </a:r>
          </a:p>
        </p:txBody>
      </p:sp>
      <p:sp>
        <p:nvSpPr>
          <p:cNvPr id="24" name="New shape"/>
          <p:cNvSpPr/>
          <p:nvPr/>
        </p:nvSpPr>
        <p:spPr>
          <a:xfrm>
            <a:off x="496800" y="4771833"/>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The Observatory of Economic Complexity</a:t>
            </a:r>
          </a:p>
        </p:txBody>
      </p:sp>
      <p:sp>
        <p:nvSpPr>
          <p:cNvPr id="25" name="New shape"/>
          <p:cNvSpPr/>
          <p:nvPr/>
        </p:nvSpPr>
        <p:spPr>
          <a:xfrm>
            <a:off x="496800" y="4941776"/>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The Silver Institute</a:t>
            </a:r>
          </a:p>
        </p:txBody>
      </p:sp>
      <p:sp>
        <p:nvSpPr>
          <p:cNvPr id="26" name="New shape"/>
          <p:cNvSpPr/>
          <p:nvPr/>
        </p:nvSpPr>
        <p:spPr>
          <a:xfrm>
            <a:off x="496800" y="5111719"/>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U.S. Global Investors</a:t>
            </a:r>
          </a:p>
        </p:txBody>
      </p:sp>
      <p:sp>
        <p:nvSpPr>
          <p:cNvPr id="27" name="New shape"/>
          <p:cNvSpPr/>
          <p:nvPr/>
        </p:nvSpPr>
        <p:spPr>
          <a:xfrm>
            <a:off x="496800" y="5281662"/>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US Geological Survey</a:t>
            </a:r>
          </a:p>
        </p:txBody>
      </p:sp>
      <p:sp>
        <p:nvSpPr>
          <p:cNvPr id="28" name="New shape"/>
          <p:cNvSpPr/>
          <p:nvPr/>
        </p:nvSpPr>
        <p:spPr>
          <a:xfrm>
            <a:off x="496800" y="5451605"/>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Various sources (Company reports)</a:t>
            </a:r>
          </a:p>
        </p:txBody>
      </p:sp>
      <p:sp>
        <p:nvSpPr>
          <p:cNvPr id="29" name="New shape"/>
          <p:cNvSpPr/>
          <p:nvPr/>
        </p:nvSpPr>
        <p:spPr>
          <a:xfrm>
            <a:off x="6094800" y="1882800"/>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Visual Capitalist</a:t>
            </a:r>
          </a:p>
        </p:txBody>
      </p:sp>
      <p:sp>
        <p:nvSpPr>
          <p:cNvPr id="30" name="New shape"/>
          <p:cNvSpPr/>
          <p:nvPr/>
        </p:nvSpPr>
        <p:spPr>
          <a:xfrm>
            <a:off x="6094800" y="2052743"/>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World Bank</a:t>
            </a:r>
          </a:p>
        </p:txBody>
      </p:sp>
      <p:sp>
        <p:nvSpPr>
          <p:cNvPr id="31" name="New shape"/>
          <p:cNvSpPr/>
          <p:nvPr/>
        </p:nvSpPr>
        <p:spPr>
          <a:xfrm>
            <a:off x="6094800" y="2222686"/>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World Bureau of Metal Statistics</a:t>
            </a:r>
          </a:p>
        </p:txBody>
      </p:sp>
      <p:sp>
        <p:nvSpPr>
          <p:cNvPr id="32" name="New shape"/>
          <p:cNvSpPr/>
          <p:nvPr/>
        </p:nvSpPr>
        <p:spPr>
          <a:xfrm>
            <a:off x="6094800" y="2392629"/>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WTEx</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Silver is a soft, white lustrous metal. In 2022, the total global reserves of silver amounted to some 550,000 metric tons. </a:t>
            </a:r>
            <a:r>
              <a:rPr sz="600" b="0">
                <a:solidFill>
                  <a:srgbClr val="0F2741"/>
                </a:solidFill>
                <a:latin typeface="Open Sans"/>
                <a:hlinkClick r:id="rId5">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Read more</a:t>
            </a:r>
          </a:p>
          <a:p>
            <a:r>
              <a:rPr sz="600" b="1">
                <a:solidFill>
                  <a:srgbClr val="0F2741"/>
                </a:solidFill>
                <a:latin typeface="Open Sans"/>
              </a:rPr>
              <a:t>Note(s): </a:t>
            </a:r>
            <a:r>
              <a:rPr sz="600" b="0">
                <a:solidFill>
                  <a:srgbClr val="0F2741"/>
                </a:solidFill>
                <a:latin typeface="Open Sans"/>
              </a:rPr>
              <a:t>Worldwide; 2010 to 2022</a:t>
            </a:r>
          </a:p>
          <a:p>
            <a:r>
              <a:rPr sz="600" b="1">
                <a:solidFill>
                  <a:srgbClr val="0F2741"/>
                </a:solidFill>
                <a:latin typeface="Open Sans"/>
              </a:rPr>
              <a:t>Source(s): </a:t>
            </a:r>
            <a:r>
              <a:rPr sz="600" b="0">
                <a:solidFill>
                  <a:srgbClr val="0F2741"/>
                </a:solidFill>
                <a:latin typeface="Open Sans"/>
              </a:rPr>
              <a:t>US Geological Survey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3</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Reserves of silver worldwide from 2010 to 2022 (in 1,000 metric tons)</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Silver reserves worldwide 2010-2022</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As of 2022, Peru had the world's largest silver reserves, at 98,000 metric tons. </a:t>
            </a:r>
            <a:r>
              <a:rPr sz="600" b="0">
                <a:solidFill>
                  <a:srgbClr val="0F2741"/>
                </a:solidFill>
                <a:latin typeface="Open Sans"/>
                <a:hlinkClick r:id="rId5">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Read more</a:t>
            </a:r>
          </a:p>
          <a:p>
            <a:r>
              <a:rPr sz="600" b="1">
                <a:solidFill>
                  <a:srgbClr val="0F2741"/>
                </a:solidFill>
                <a:latin typeface="Open Sans"/>
              </a:rPr>
              <a:t>Note(s): </a:t>
            </a:r>
            <a:r>
              <a:rPr sz="600" b="0">
                <a:solidFill>
                  <a:srgbClr val="0F2741"/>
                </a:solidFill>
                <a:latin typeface="Open Sans"/>
              </a:rPr>
              <a:t>Worldwide; 2022</a:t>
            </a:r>
          </a:p>
          <a:p>
            <a:r>
              <a:rPr sz="600" b="1">
                <a:solidFill>
                  <a:srgbClr val="0F2741"/>
                </a:solidFill>
                <a:latin typeface="Open Sans"/>
              </a:rPr>
              <a:t>Source(s): </a:t>
            </a:r>
            <a:r>
              <a:rPr sz="600" b="0">
                <a:solidFill>
                  <a:srgbClr val="0F2741"/>
                </a:solidFill>
                <a:latin typeface="Open Sans"/>
              </a:rPr>
              <a:t>US Geological Survey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4526350" y="1882800"/>
            <a:ext cx="31369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Reserves in thousand metric tons</a:t>
            </a:r>
          </a:p>
        </p:txBody>
      </p:sp>
      <p:sp>
        <p:nvSpPr>
          <p:cNvPr id="6"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4</a:t>
            </a:r>
          </a:p>
        </p:txBody>
      </p:sp>
      <p:sp>
        <p:nvSpPr>
          <p:cNvPr id="7"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Silver reserves worldwide as of 2022, by country (in 1,000 metric tons)</a:t>
            </a:r>
          </a:p>
        </p:txBody>
      </p:sp>
      <p:sp>
        <p:nvSpPr>
          <p:cNvPr id="8"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Silver reserves worldwide 2022, by country</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The estimated global production of silver in 2022 amounted to 26,000 metric tons. Production of this precious metal has remained relatively stable in the period of consideration. Humans have been mining and processing silver since antiquity. </a:t>
            </a:r>
            <a:r>
              <a:rPr sz="600" b="0">
                <a:solidFill>
                  <a:srgbClr val="0F2741"/>
                </a:solidFill>
                <a:latin typeface="Open Sans"/>
                <a:hlinkClick r:id="rId5">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Read more</a:t>
            </a:r>
          </a:p>
          <a:p>
            <a:r>
              <a:rPr sz="600" b="1">
                <a:solidFill>
                  <a:srgbClr val="0F2741"/>
                </a:solidFill>
                <a:latin typeface="Open Sans"/>
              </a:rPr>
              <a:t>Note(s): </a:t>
            </a:r>
            <a:r>
              <a:rPr sz="600" b="0">
                <a:solidFill>
                  <a:srgbClr val="0F2741"/>
                </a:solidFill>
                <a:latin typeface="Open Sans"/>
              </a:rPr>
              <a:t>Worldwide; 2005 to 2022; * Estimated. This statistic was assembled using several editions of the report. </a:t>
            </a:r>
            <a:r>
              <a:rPr sz="600" b="0">
                <a:solidFill>
                  <a:srgbClr val="0F2741"/>
                </a:solidFill>
                <a:latin typeface="Open Sans"/>
                <a:hlinkClick r:id="rId5">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Read more</a:t>
            </a:r>
          </a:p>
          <a:p>
            <a:r>
              <a:rPr sz="600" b="1">
                <a:solidFill>
                  <a:srgbClr val="0F2741"/>
                </a:solidFill>
                <a:latin typeface="Open Sans"/>
              </a:rPr>
              <a:t>Source(s): </a:t>
            </a:r>
            <a:r>
              <a:rPr sz="600" b="0">
                <a:solidFill>
                  <a:srgbClr val="0F2741"/>
                </a:solidFill>
                <a:latin typeface="Open Sans"/>
              </a:rPr>
              <a:t>US Geological Survey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5</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Mine production of silver worldwide from 2005 to 2022 (in metric tons)</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Global silver mine production 2005-2022</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ew shape"/>
          <p:cNvSpPr/>
          <p:nvPr/>
        </p:nvSpPr>
        <p:spPr>
          <a:xfrm>
            <a:off x="500400" y="6228000"/>
            <a:ext cx="50400" cy="234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New shape"/>
          <p:cNvSpPr/>
          <p:nvPr/>
        </p:nvSpPr>
        <p:spPr>
          <a:xfrm>
            <a:off x="10447200" y="6228000"/>
            <a:ext cx="1170000" cy="2376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New shape"/>
          <p:cNvSpPr/>
          <p:nvPr/>
        </p:nvSpPr>
        <p:spPr>
          <a:xfrm>
            <a:off x="-7200" y="-7200"/>
            <a:ext cx="12211200" cy="540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2021 Mexico produced nearly 197 million ounces of silver and therefore, was the world's largest silver producing country. China was the second-largest silver producer, with production amounting to nearly 113 million ounces in that year. The total global production volume of silver in 2020 amounted to an estimated 24,000 metric tons, or 822.6 million ounces. </a:t>
            </a:r>
            <a:r>
              <a:rPr sz="600" b="0">
                <a:solidFill>
                  <a:srgbClr val="0F2741"/>
                </a:solidFill>
                <a:latin typeface="Open Sans"/>
                <a:hlinkClick r:id="rId6">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Read more</a:t>
            </a:r>
          </a:p>
          <a:p>
            <a:r>
              <a:rPr sz="600" b="1">
                <a:solidFill>
                  <a:srgbClr val="0F2741"/>
                </a:solidFill>
                <a:latin typeface="Open Sans"/>
              </a:rPr>
              <a:t>Note(s): </a:t>
            </a:r>
            <a:r>
              <a:rPr sz="600" b="0">
                <a:solidFill>
                  <a:srgbClr val="0F2741"/>
                </a:solidFill>
                <a:latin typeface="Open Sans"/>
              </a:rPr>
              <a:t>Worldwide</a:t>
            </a:r>
          </a:p>
          <a:p>
            <a:r>
              <a:rPr sz="600" b="1">
                <a:solidFill>
                  <a:srgbClr val="0F2741"/>
                </a:solidFill>
                <a:latin typeface="Open Sans"/>
              </a:rPr>
              <a:t>Source(s): </a:t>
            </a:r>
            <a:r>
              <a:rPr sz="600" b="0">
                <a:solidFill>
                  <a:srgbClr val="0F2741"/>
                </a:solidFill>
                <a:latin typeface="Open Sans"/>
              </a:rPr>
              <a:t>Metals Focus; The Silver Institute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7"/>
          </a:graphicData>
        </a:graphic>
      </p:graphicFrame>
      <p:sp>
        <p:nvSpPr>
          <p:cNvPr id="5" name="New shape"/>
          <p:cNvSpPr/>
          <p:nvPr/>
        </p:nvSpPr>
        <p:spPr>
          <a:xfrm>
            <a:off x="523300" y="5339925"/>
            <a:ext cx="11143000" cy="691425"/>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6" name="OleObject"/>
          <p:cNvGraphicFramePr>
            <a:graphicFrameLocks noChangeAspect="1"/>
          </p:cNvGraphicFramePr>
          <p:nvPr/>
        </p:nvGraphicFramePr>
        <p:xfrm>
          <a:off x="9399600" y="5401865"/>
          <a:ext cx="2203200" cy="629486"/>
        </p:xfrm>
        <a:graphic>
          <a:graphicData uri="http://schemas.openxmlformats.org/presentationml/2006/ole">
            <mc:AlternateContent xmlns:mc="http://schemas.openxmlformats.org/markup-compatibility/2006">
              <mc:Choice xmlns:v="urn:schemas-microsoft-com:vml" Requires="v">
                <p:oleObj spid="_x0000_s1041" r:id="rId9" imgW="2203200" imgH="629486" progId=".xls">
                  <p:embed/>
                </p:oleObj>
              </mc:Choice>
              <mc:Fallback>
                <p:oleObj r:id="rId9" imgW="2203200" imgH="629486" progId=".xls">
                  <p:embed/>
                  <p:pic>
                    <p:nvPicPr>
                      <p:cNvPr id="0" name="OLE substitute image"/>
                      <p:cNvPicPr/>
                      <p:nvPr/>
                    </p:nvPicPr>
                    <p:blipFill>
                      <a:blip r:embed="rId10"/>
                      <a:srcRect t="100000"/>
                      <a:tile tx="0" ty="0" sx="100000" sy="100000" flip="none" algn="tl"/>
                    </p:blipFill>
                    <p:spPr>
                      <a:xfrm>
                        <a:off x="9399600" y="5401865"/>
                        <a:ext cx="2203200" cy="629486"/>
                      </a:xfrm>
                      <a:prstGeom prst="rect">
                        <a:avLst/>
                      </a:prstGeom>
                      <a:blipFill>
                        <a:blip r:embed="rId11"/>
                        <a:stretch>
                          <a:fillRect/>
                        </a:stretch>
                      </a:blipFill>
                      <a:ln>
                        <a:noFill/>
                      </a:ln>
                    </p:spPr>
                  </p:pic>
                </p:oleObj>
              </mc:Fallback>
            </mc:AlternateContent>
          </a:graphicData>
        </a:graphic>
      </p:graphicFrame>
      <p:sp>
        <p:nvSpPr>
          <p:cNvPr id="7" name="New shape"/>
          <p:cNvSpPr/>
          <p:nvPr/>
        </p:nvSpPr>
        <p:spPr>
          <a:xfrm>
            <a:off x="4761300" y="1882800"/>
            <a:ext cx="26670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Production in million ounces</a:t>
            </a:r>
          </a:p>
        </p:txBody>
      </p:sp>
      <p:sp>
        <p:nvSpPr>
          <p:cNvPr id="8"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6</a:t>
            </a:r>
          </a:p>
        </p:txBody>
      </p:sp>
      <p:sp>
        <p:nvSpPr>
          <p:cNvPr id="9"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Leading silver producing countries worldwide in 2021 (in million ounces)</a:t>
            </a:r>
          </a:p>
        </p:txBody>
      </p:sp>
      <p:sp>
        <p:nvSpPr>
          <p:cNvPr id="10"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Leading global silver producing countries 2021</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2021, the KGHM Polska Miedź mine in Poland produced roughly 42 million ounces of silver, making it the world's largest primary silver mine. </a:t>
            </a:r>
            <a:r>
              <a:rPr sz="600" b="0">
                <a:solidFill>
                  <a:srgbClr val="0F2741"/>
                </a:solidFill>
                <a:latin typeface="Open Sans"/>
                <a:hlinkClick r:id="rId5">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Read more</a:t>
            </a:r>
          </a:p>
          <a:p>
            <a:r>
              <a:rPr sz="600" b="1">
                <a:solidFill>
                  <a:srgbClr val="0F2741"/>
                </a:solidFill>
                <a:latin typeface="Open Sans"/>
              </a:rPr>
              <a:t>Note(s): </a:t>
            </a:r>
            <a:r>
              <a:rPr sz="600" b="0">
                <a:solidFill>
                  <a:srgbClr val="0F2741"/>
                </a:solidFill>
                <a:latin typeface="Open Sans"/>
              </a:rPr>
              <a:t>Worldwide; * Estimated. ** Payable metal. *** Estimated, refined silver. </a:t>
            </a:r>
            <a:r>
              <a:rPr sz="600" b="0">
                <a:solidFill>
                  <a:srgbClr val="0F2741"/>
                </a:solidFill>
                <a:latin typeface="Open Sans"/>
                <a:hlinkClick r:id="rId5">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Read more</a:t>
            </a:r>
          </a:p>
          <a:p>
            <a:r>
              <a:rPr sz="600" b="1">
                <a:solidFill>
                  <a:srgbClr val="0F2741"/>
                </a:solidFill>
                <a:latin typeface="Open Sans"/>
              </a:rPr>
              <a:t>Source(s): </a:t>
            </a:r>
            <a:r>
              <a:rPr sz="600" b="0">
                <a:solidFill>
                  <a:srgbClr val="0F2741"/>
                </a:solidFill>
                <a:latin typeface="Open Sans"/>
              </a:rPr>
              <a:t>The Silver Institute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802700" y="2098700"/>
          <a:ext cx="10800100" cy="39326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4761300" y="1882800"/>
            <a:ext cx="26670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Production in million ounces</a:t>
            </a:r>
          </a:p>
        </p:txBody>
      </p:sp>
      <p:sp>
        <p:nvSpPr>
          <p:cNvPr id="6" name="New shape"/>
          <p:cNvSpPr/>
          <p:nvPr/>
        </p:nvSpPr>
        <p:spPr>
          <a:xfrm>
            <a:off x="586800" y="3029975"/>
            <a:ext cx="215900" cy="2070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90170" tIns="46990" rIns="90170" bIns="46990" rtlCol="0" anchor="t"/>
          <a:lstStyle/>
          <a:p>
            <a:pPr algn="ctr">
              <a:spcAft>
                <a:spcPct val="20000"/>
              </a:spcAft>
            </a:pPr>
            <a:r>
              <a:rPr sz="1100">
                <a:solidFill>
                  <a:srgbClr val="0F2741"/>
                </a:solidFill>
                <a:latin typeface="Open Sans"/>
              </a:rPr>
              <a:t>Mine name (location)</a:t>
            </a:r>
          </a:p>
        </p:txBody>
      </p:sp>
      <p:sp>
        <p:nvSpPr>
          <p:cNvPr id="7"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7</a:t>
            </a:r>
          </a:p>
        </p:txBody>
      </p:sp>
      <p:sp>
        <p:nvSpPr>
          <p:cNvPr id="8"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Leading primary silver mines worldwide in 2021 (in million ounces)</a:t>
            </a:r>
          </a:p>
        </p:txBody>
      </p:sp>
      <p:sp>
        <p:nvSpPr>
          <p:cNvPr id="9"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Leading global primary silver mines 2021</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2021, around 15.5 percent of the silver produced worldwide was a by-product of gold production. The largest share of silver production overall was as a by-product of lead and zinc mining, accounting for 30.7 percent of silver production that year. </a:t>
            </a:r>
            <a:r>
              <a:rPr sz="600" b="0">
                <a:solidFill>
                  <a:srgbClr val="0F2741"/>
                </a:solidFill>
                <a:latin typeface="Open Sans"/>
                <a:hlinkClick r:id="rId5">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Read more</a:t>
            </a:r>
          </a:p>
          <a:p>
            <a:r>
              <a:rPr sz="600" b="1">
                <a:solidFill>
                  <a:srgbClr val="0F2741"/>
                </a:solidFill>
                <a:latin typeface="Open Sans"/>
              </a:rPr>
              <a:t>Note(s): </a:t>
            </a:r>
            <a:r>
              <a:rPr sz="600" b="0">
                <a:solidFill>
                  <a:srgbClr val="0F2741"/>
                </a:solidFill>
                <a:latin typeface="Open Sans"/>
              </a:rPr>
              <a:t>Worldwide; 2015 to 2021</a:t>
            </a:r>
          </a:p>
          <a:p>
            <a:r>
              <a:rPr sz="600" b="1">
                <a:solidFill>
                  <a:srgbClr val="0F2741"/>
                </a:solidFill>
                <a:latin typeface="Open Sans"/>
              </a:rPr>
              <a:t>Source(s): </a:t>
            </a:r>
            <a:r>
              <a:rPr sz="600" b="0">
                <a:solidFill>
                  <a:srgbClr val="0F2741"/>
                </a:solidFill>
                <a:latin typeface="Open Sans"/>
              </a:rPr>
              <a:t>Metals Focus; The Silver Institute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8</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Distribution of silver production worldwide from 2015 to 2021, by primary source metal</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Distribution of global silver production by primary source metal 2015-2021</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2.07.14"/>
  <p:tag name="AS_TITLE" val="Aspose.Slides for .NET 4.0 Client Profile"/>
  <p:tag name="AS_VERSION" val="22.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3195</Words>
  <Application>Microsoft Office PowerPoint</Application>
  <PresentationFormat>Širokoúhlá obrazovka</PresentationFormat>
  <Paragraphs>380</Paragraphs>
  <Slides>39</Slides>
  <Notes>0</Notes>
  <HiddenSlides>0</HiddenSlides>
  <MMClips>0</MMClips>
  <ScaleCrop>false</ScaleCrop>
  <HeadingPairs>
    <vt:vector size="8" baseType="variant">
      <vt:variant>
        <vt:lpstr>Použitá písma</vt:lpstr>
      </vt:variant>
      <vt:variant>
        <vt:i4>4</vt:i4>
      </vt:variant>
      <vt:variant>
        <vt:lpstr>Motiv</vt:lpstr>
      </vt:variant>
      <vt:variant>
        <vt:i4>1</vt:i4>
      </vt:variant>
      <vt:variant>
        <vt:lpstr>Vložené servery OLE</vt:lpstr>
      </vt:variant>
      <vt:variant>
        <vt:i4>1</vt:i4>
      </vt:variant>
      <vt:variant>
        <vt:lpstr>Nadpisy snímků</vt:lpstr>
      </vt:variant>
      <vt:variant>
        <vt:i4>39</vt:i4>
      </vt:variant>
    </vt:vector>
  </HeadingPairs>
  <TitlesOfParts>
    <vt:vector size="45" baseType="lpstr">
      <vt:lpstr>Arial</vt:lpstr>
      <vt:lpstr>Calibri</vt:lpstr>
      <vt:lpstr>Open Sans</vt:lpstr>
      <vt:lpstr>Open Sans Light</vt:lpstr>
      <vt:lpstr>Office Theme</vt:lpstr>
      <vt:lpstr>Excel.Sheet.8</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Cídlová</dc:creator>
  <cp:lastModifiedBy>Cídlová</cp:lastModifiedBy>
  <cp:revision>2</cp:revision>
  <cp:lastPrinted>2023-04-25T18:09:38Z</cp:lastPrinted>
  <dcterms:created xsi:type="dcterms:W3CDTF">2023-04-25T16:09:38Z</dcterms:created>
  <dcterms:modified xsi:type="dcterms:W3CDTF">2023-05-04T10:18:40Z</dcterms:modified>
</cp:coreProperties>
</file>