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77" r:id="rId7"/>
    <p:sldId id="278" r:id="rId8"/>
    <p:sldId id="279" r:id="rId9"/>
    <p:sldId id="281" r:id="rId10"/>
    <p:sldId id="283" r:id="rId11"/>
    <p:sldId id="284" r:id="rId12"/>
    <p:sldId id="268" r:id="rId13"/>
    <p:sldId id="269" r:id="rId14"/>
    <p:sldId id="285" r:id="rId15"/>
    <p:sldId id="286" r:id="rId16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howGuides="1">
      <p:cViewPr>
        <p:scale>
          <a:sx n="70" d="100"/>
          <a:sy n="70" d="100"/>
        </p:scale>
        <p:origin x="720" y="44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05.04.2024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5:36:23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2548 728 6401,'-8'-10'1589,"6"12"475,3 17 1140,0-6-3337,1-6 236,15 147 1001,-13-138-1054,-1-1 0,2-1 1,1 1-1,-1 0 0,2 0 0,0-2 1,16 25-1,-11-19 31,-1 1 0,-1 1 0,0 0 0,10 34 0,-1-5-65,-10-28-6,-5-7-4,3 0-1,-2-1 1,2 0 0,1 1-1,0-2 1,17 20 0,-15-20-4,0 2 1,-1 0-1,1 1 1,7 20-1,1 1 0,28 56 1,10 21 4,-39-88 3,27 35 1,5 5-8,-43-54-1,1 0 0,5 19 1,12 22-2,17 22 7,-2 3 0,49 148 0,-68-167-15,-4-6 137,2-2 1,3-1 0,43 77 0,-39-80-86,41 98 0,-52-110-29,41 108 22,-25-60-6,47 89 0,-53-127 90,100 202 261,-115-223-352,0-1-1,7 51 1,7 18-15,18 28 235,55 166 168,-90-270-400,12 27 1,5 14 10,-46-95-3644,15 23 3070</inkml:trace>
  <inkml:trace contextRef="#ctx0" brushRef="#br0" timeOffset="1479.71">1907 4410 8554,'-10'1'1570,"16"-9"80,2-4-1229,-7 8-307,16-31 244,4 2 0,-1 1 0,33-40 1,54-69 465,-34 40-492,-57 79-268,1 0 0,-4 0 1,1-1-1,-2-2 0,13-35 0,-17 42-17,2 1 0,-1-1 0,2 0-1,0 2 1,1 0 0,16-16 0,32-44 41,-43 49-66,14-17 111,34-71 0,-56 100-86,-1 2 0,2-2 0,1 1 0,13-14 0,-9 12-28,17-27-1,6-15-2,56-66-1,14-12-13,-46 55-3,-25 33 1,48-82 0,-69 107 0,0 0 0,0 1 0,25-22 0,27-39 0,28-70 5,-27 41-2,60-99-3,-100 172 0,54-65 0,-17 26 0,-17 19 0,-22 28 0,-1 0 0,33-57 0,3-16 0,5-6 0,-44 72 0,0 0 0,33-37 0,62-63 0,-118 138 0,64-81 6,-27 31-4,24-31-3,77-87-4,-130 158 6,0 1-1,0-2 1,-1 2 0,-1-2 0,1 0-1,0-1 1,-2 1 0,6-17-1,-11 27-13,0 1 0,0 0 0,0-2 0,0 2 0,0-1 0,0 1 0,0 0 0,0-1 0,0 1-1,0-2 1,0 2 0,-1 0 0,1-1 0,0 1 0,0 0 0,0-2 0,0 2 0,-2 0-1,2-1 1,0 1 0,0 0 0,-1-1 0,1 1 0,0 0 0,-1 0 0,1-2 0,0 2-1,0 0 1,-2 0 0,2 0 0,-1 0 0,1-1 0,0 1 0,-1 0 0,1 0 0,0 0-1,-2 0 1,2 0 0,-1 0 0,1 0 0,0 0 0,-1 0 0,1 0 0,-2 0 0,2 0-52,-4 0-128,0-1 0,1 1 0,-1 0 0,0 0 0,2 0 0,-2 1 0,0-1 0,-5 1 0,-5 2-37,-13 0-37</inkml:trace>
  <inkml:trace contextRef="#ctx0" brushRef="#br0" timeOffset="4732.85">843 116 6049,'-5'-18'1645,"5"18"-1587,0 0 1,0 0-1,0 0 1,0-1-1,-1 1 0,1 0 1,0 0-1,0 0 1,0-2-1,-1 2 1,1 0-1,0 0 1,0 0-1,0 0 0,-2 0 1,2 0-1,0 0 1,0-1-1,-1 1 1,1 0-1,0 0 1,0 0-1,-1 0 1,1 0-1,0 0 0,0 0 1,-2 0-1,0 1 121,-2 1 0,1-1 0,-1 2 0,1-2 0,0 0 0,-1 2 0,-1 1 0,2-1-276,-7 5 211,0 0 0,1 2 0,-1-2 0,2 2 0,0 0 0,0 1 0,-8 13 0,-41 88 334,21-37-145,-69 109 95,-48 91-35,117-200-255,-90 217 50,16-25 320,63-162-451,47-105-26,-13 26 4,12-26-4,1 1-1,-1 0 1,1 1-1,-2-2 1,2 1-1,-1 0 1,0 1-1,1-2 1,-2 1-1,1-1 1,1 1-1,-1-1 1,-1 2-1,1-2 1,0 1-1,-1-1 1,2 0-1,-1 1 1,-2-1-1,3 0 1,-1 0-1,1 0 0,0 0 0,0-1 1,-2 1-1,2 0 0,0 0 1,0-1-1,0 1 0,0 0 1,-1 0-1,1-2 0,0 2 0,0 0 1,0 0-1,0-1 0,0 1 1,0 0-1,0-1 0,0 1 0,0 0 1,0 0-1,0-2 0,0 2 1,0 0-1,0-1 0,0 1 1,0 0-1,0 0 0,0-1 0,0 1 1,1 0-1,-1-2 0,0 2 1,0 0-1,0 0 0,2-1 1,5-18 10,-6 18-11,15-36 1,120-255 23,-87 172-11,-7 13-4,2 13-9,3 2 1,65-91-1,-51 102 1,-31 42 1,-2-1 0,-1 0-1,38-80 1,-50 69-9,-14 41 9,2-1-1,-1 2 0,2 0 1,7-17-1,1 6-1,2-1 0,19-22 0,-6 10 0,-21 27 0,-2 1 0,0-2 0,0 0 0,-1 2 1,1-2-1,-2 0 0,1-1 0,-2 2 0,2-1 0,1-12 0,-4 18 2,0-1-3,0 1 1,0-2 0,0 2 0,0 0 0,2-1 0,-2 1 0,1 0 0,-1-2-1,0 1 1,1 1 0,1 0 0,-2-1 0,1 1 0,0 0 0,1-1 0,-2 1-1,1 0 1,0 1 0,3-3 0,-4 3 5,0 0 0,0 0 0,0 0 0,0 0 0,0 1 0,0-1 0,2 0 0,-2 0 0,0 0 0,0 2 0,0-2 0,0 0 0,0 0 0,0 0 0,0 1 0,0-1 0,0 0 0,0 0 0,0 0 0,0 1 0,0-1 0,0 0 0,0 0 0,0 0 0,0 2 0,0-2 0,0 0 0,0 0 1,-2 0-1,2 1 0,0-1 0,0 0 0,0 0 0,0 0 0,0 0 0,0 1 0,-1-1 0,-7 21 172,5-13-109,1 4 11,-1 1-1,0 1 1,2-1-1,-1 1 1,2-2 0,0 1-1,3 16 1,-2-8 171,-2 37 1,-3-24-142,-3 15-11,3-1 0,4 88 1,7 188 589,-6-281-544,2 0-1,15 76 1,-9-72-131,-2 0 1,0 48 0,-7-55-9,-2-5 5,2-1-1,2 0 0,0 1 1,4-1-1,10 45 0,-12-63-2,0 2 0,-3-1-1,2 0 1,-3 0 0,0 18-1,0-19-4,0-14-62,0-2 0,0 1 0,1 0 0,-1-1 0,0 2 0,2-2 0,-2 1 1,0-1-1,1 1 0,-1-1 0,1 2 0,-1-2 0,2 0 0,-2 1 0,1-1 0,-1 1 1,1-1-1,-1 0 0,2 0 0,0 2 0,7 6 2550</inkml:trace>
  <inkml:trace contextRef="#ctx0" brushRef="#br0" timeOffset="5809.74">292 1045 7930,'-5'1'859,"-6"1"1255,11-2-2074,-1 0 1,1 0-1,0-2 0,0 2 0,0 0 0,0 0 1,0 0-1,0 0 0,0-1 0,0 1 1,-2 0-1,2 0 0,0 0 0,0-2 1,0 2-1,0 0 0,0 0 0,0 0 1,0 0-1,0-1 0,0 1 0,0 0 0,0 0 1,0 0-1,0-1 0,0 1 0,2 0 1,-2 0-1,0 0 0,0 0 0,0-2 1,0 2-1,0 0 0,0 0 0,0 0 0,0 0 1,1-1-1,-1 1 0,0 0 0,0 0 1,0 0-1,0 0 0,1 0 0,2-4 126,0 1 0,0 1 0,-1-1-1,2 0 1,-1 1 0,0-1-1,1 1 1,0 0 0,3-2-1,41-16 395,-33 14-288,0 1-204,1 1 0,0-2 0,2 4 0,-2-1 0,19 0-1,90 2 446,-65 2-416,-51-1-97,-2 0 4,1-1-1,-1-1 1,1 1-1,12-3 0,-15 1 0,2 2 0,0 0 0,0-1 0,9 1 0,-16 1-2,0 0-1,0 0 0,0 0 0,1 0 0,-1 0 0,0 0 0,0 0 0,0 0 0,0 0 0,0 0 0,0 0 0,0 0 0,0 0 0,0 0 1,0 0-1,0 1 0,0-1 0,1 0 0,-1 0 0,0 0 0,0 0 0,0 0 0,0 0 0,0 0 0,0 0 0,0 0 0,0 0 1,0 2-1,0-2 0,0 0 0,0 0 0,0 0 0,0 0 0,0 0 0,0 0 0,0 0 0,0 0 0,0 0 0,0 1 0,0-1 1,0 0-1,0 0 0,0 0 0,0 0 0,0 0 0,-1 0 0,1 0 0,0 0 0,0 0 0,0 0 0,0 0 0,0 1 0,0-1 0,-7 6 4,-16-1 3,2-1-1,-41 2 0,16-2 1,-187 27 27,229-31-309,0 1-1,0-1 0,0 1 0,-1-1 0,1 0 0,-8-1 0,7-2-253</inkml:trace>
  <inkml:trace contextRef="#ctx0" brushRef="#br0" timeOffset="8142.38">64 3492 8082,'-6'-1'663,"0"-2"-1,0 2 1,-1-2 0,1 1 0,0-2 0,0 1-1,1-1 1,-7-6 0,12 10-649,0 0 1,-2 0-1,2 0 1,0-1-1,0 1 1,0 0-1,0 0 1,0 0-1,-1-1 1,1 1-1,0 0 1,0 0-1,0-2 1,0 2-1,0 0 0,0 0 1,0 0-1,0-1 1,0 1-1,0 0 1,0 0-1,0-1 1,0 1-1,0 0 1,0 0-1,0-2 1,0 2-1,0 0 1,0 0-1,0 0 0,0-1 1,0 1-1,1 0 1,10-9 168,16 2 21,-12 7-88,0 0 1,-2 1-1,18 5 0,15-1-64,44-5-21,-57-1-18,33 2-1,-51 0-11,0 3 1,-1 0-1,0 0 0,1 2 0,-2-1 0,24 14 0,-24-12 1,2 0-1,-2-1 0,2 0 0,0-1 0,0-1 0,21 4 0,-25-6 1,0-2 0,0 0-1,0 0 1,-1 0-1,1-2 1,-1 1 0,0-2-1,1 2 1,16-9-1,-20 8 3,1-1-1,0 2 0,-1-1 0,1 1 1,0 0-1,14-1 0,-22 2-3,0 0 0,0 0 0,0 0 0,1 0 0,-1 0 1,0 0-1,0 0 0,0 0 0,0 0 0,1 0 0,-1 0 0,0 0 0,0 0 0,0 2 0,0-2 1,0 0-1,2 0 0,-2 0 0,0 0 0,0 0 0,0 0 0,0 0 0,0 0 0,0 0 0,1 1 1,-1-1-1,0 0 0,0 0 0,0 0 0,0 0 0,0 0 0,0 1 0,0-1 0,0 0 0,0 0 1,0 0-1,0 0 0,0 2 0,-3 9 3,-13 9 5,15-19-6,-29 31 9,19-22-8,2 1 0,-1-1 0,2 1 0,0 1 0,0 1 0,-9 18 0,13-23 8,-2 1 0,2-1-1,-1-1 1,-2 1-1,2 0 1,-2-1-1,-11 10 1,9-9 14,1 2 0,-2-1 0,-7 16-1,-30 49 66,-67 102-50,74-109-33,28-45-3,-26 36-1,-7 7 13,17-19-8,21-34-8,1-1 0,0 1 0,1 2 0,-5 10 0,5-8 0,-2 0 0,-6 14 0,3-15 2,1-2 0,-2 1 0,-13 14 0,18-21-2,-6 8-1,0 1 0,-8 16 0,10-17 2,2-2 0,-2 2 0,-15 15-1,23-27 0,0-2 0,1 0 0,0 1 0,-1-1 0,1 0 0,0 1 0,-1-1 0,2 0 0,-1 1 0,-1-1 0,2 2 0,-1-2 0,1 1 0,-1-1 0,1 2 0,0-2 0,-2 0 0,2 2 0,0 1 0,0-4 0,2 1 0,-2-1 0,1 2 0,-1-2 0,0 0-1,1 1 1,-1-1 0,2 0 0,-1 1 0,-1-1 0,2 0 0,-2 0-1,1 2 1,-1-2 0,1 0 0,1 0 0,-2 0 0,1 0-1,0 0 1,25 4-4,-22-4 3,1 0 1,-1 0 0,2 0 0,-1-2 0,-1 2 0,2-1 0,-2 0 0,9-5 0,11 0 0,51-16 6,-39 11-4,-31 10-2,2 0-1,0 1 0,0-2 1,-1 2-1,1 2 0,0-2 1,13 2-1,19 2-2,18-8 3,-48 2 0,2 0 0,-1 1 0,-1 1 0,0 0 0,1 0 0,1 1 0,-2-1 0,0 3 0,12 1 0,-10-1 0,-2-2 0,2 0 0,-2 1 0,2-2 0,0 1 0,-2-2 0,2 1 0,0-2 0,12-3 0,41-2 0,-27 6 2,-24 1-1,1-1 0,-1 1 0,1 1 0,-1 0-1,1 1 1,19 6 0,-30-8 8,0 1 0,-2 0-1,2-1 1,0 2 0,-2-1-1,2 0 1,-2 1-1,4 2 1,-5-3-95,2-1 0,-2 2 0,0-2 0,1 0 0,-1 1 0,0-1 0,1 1 0,-1-1 0,0 2-1,2-1 1,-2-1 0,0 1 0,0-1 0,0 2 0,1-2 0,-1 1 0,0 0 0,0-1 0,0 2 0,0-1 0,0-1 0,0 1 0,0-1 0,-1 3 0,1-2-393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2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8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2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05.04.2024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rvp.cz/Sborovna/3Tematicke_plany/2.Zpracovane_tematickplany/2.stupen/Fyzika/Fyzika6.-9.ro%c4%8dn%c3%adk_(tematick%c3%a9_pl%c3%a1ny)" TargetMode="External"/><Relationship Id="rId2" Type="http://schemas.openxmlformats.org/officeDocument/2006/relationships/hyperlink" Target="https://dum.rvp.cz/materialy/stahnout.html?s=dnhgmh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ustomXml" Target="../ink/ink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7200" b="1" dirty="0">
                <a:latin typeface="Palatino Linotype" panose="02040502050505030304" pitchFamily="18" charset="0"/>
              </a:rPr>
              <a:t>Atom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BF32C1-4E9A-23AD-A05D-FFF2CB30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492">
            <a:off x="7979769" y="852552"/>
            <a:ext cx="3032982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7CC93771-4F48-C3E2-7759-40EE8BA40594}"/>
              </a:ext>
            </a:extLst>
          </p:cNvPr>
          <p:cNvSpPr txBox="1">
            <a:spLocks/>
          </p:cNvSpPr>
          <p:nvPr/>
        </p:nvSpPr>
        <p:spPr>
          <a:xfrm>
            <a:off x="1773932" y="-1714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latin typeface="Palatino Linotype" panose="02040502050505030304" pitchFamily="18" charset="0"/>
              </a:rPr>
              <a:t>Osmisměrka</a:t>
            </a:r>
            <a:r>
              <a:rPr lang="cs-CZ" b="1" dirty="0">
                <a:latin typeface="Palatino Linotype" panose="02040502050505030304" pitchFamily="18" charset="0"/>
              </a:rPr>
              <a:t> na závěr - řešení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659A45-CC0C-5958-7925-1B88971C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56" y="1225600"/>
            <a:ext cx="6408712" cy="5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0897A82-05AB-E93B-3E84-63D3E46DB499}"/>
              </a:ext>
            </a:extLst>
          </p:cNvPr>
          <p:cNvSpPr txBox="1">
            <a:spLocks/>
          </p:cNvSpPr>
          <p:nvPr/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kern="1200" cap="none" baseline="0" dirty="0">
                <a:latin typeface="+mj-lt"/>
                <a:ea typeface="+mj-ea"/>
                <a:cs typeface="+mj-cs"/>
              </a:rPr>
              <a:t>Zvládli jsme to až do konce. </a:t>
            </a:r>
          </a:p>
        </p:txBody>
      </p:sp>
      <p:pic>
        <p:nvPicPr>
          <p:cNvPr id="4" name="Obrázek 3" descr="Obsah obrázku prostor, tma, Odlesky v objektivu, hvězda&#10;&#10;Popis byl vytvořen automaticky">
            <a:extLst>
              <a:ext uri="{FF2B5EF4-FFF2-40B4-BE49-F238E27FC236}">
                <a16:creationId xmlns:a16="http://schemas.microsoft.com/office/drawing/2014/main" id="{1BE58A8A-B020-BB1D-A674-4C82533AA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9" r="-2" b="10809"/>
          <a:stretch/>
        </p:blipFill>
        <p:spPr>
          <a:xfrm>
            <a:off x="1117309" y="1701800"/>
            <a:ext cx="1015735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1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F0EDBF2-0C66-9419-294B-7A9C6733EA70}"/>
              </a:ext>
            </a:extLst>
          </p:cNvPr>
          <p:cNvSpPr txBox="1">
            <a:spLocks/>
          </p:cNvSpPr>
          <p:nvPr/>
        </p:nvSpPr>
        <p:spPr>
          <a:xfrm>
            <a:off x="261764" y="-243408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dirty="0"/>
              <a:t>Zdroje:</a:t>
            </a:r>
            <a:r>
              <a:rPr lang="cs-CZ" b="1" kern="1200" cap="none" baseline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AF489A-05F0-F2E5-CFEF-E2F545FFB9B9}"/>
              </a:ext>
            </a:extLst>
          </p:cNvPr>
          <p:cNvSpPr txBox="1"/>
          <p:nvPr/>
        </p:nvSpPr>
        <p:spPr>
          <a:xfrm>
            <a:off x="837828" y="1484785"/>
            <a:ext cx="10513168" cy="5492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https://dum.rvp.cz/materialy/stahnout.html?s=dnhgmhnl</a:t>
            </a:r>
            <a:endParaRPr lang="cs-CZ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MACH, Josef, Irena PLUCKOVÁ a Jiří ŠIBOR.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Chemie: úvod do obecné a anorganické chemie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. Brno: Nová škola, c2010, 110 s. Duhová řada. ISBN 978-807-2891-337. </a:t>
            </a:r>
            <a:endParaRPr lang="cs-CZ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800" u="sng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https://wiki.rvp.cz/Sborovna/3Tematicke_plany/2.Zpracovane_tematickplany/2.stupen/Fyzika/Fyzika6.-9.ro%c4%8dn%c3%adk_(tematick%c3%a9_pl%c3%a1ny)</a:t>
            </a:r>
            <a:endParaRPr lang="cs-CZ" sz="1800" u="sng" dirty="0">
              <a:solidFill>
                <a:srgbClr val="0000FF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JEŘÁBEK, Jaroslav, TUPÝ, Jan.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Rámcový vzdělávací program pro základní vzdělávání.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*online+. Praha: Výzkumný ústav pedagogický v Praze, 2007. 126 s. *cit. 2015-03-20+. Dostupné z: http://www.vuppraha.cz/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wp-content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uploads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/2009/12/RVPZV_2007-07.pdf.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RANDA, Miroslav; HAVEL, Václav; HÖFER, Gerhard; KEPKA, Josef; KOHOUT, Václav et al. Fyzika 6: pro základní školy a víceletá gymnázia. Fraus systém ve vzdělání. Plzeň: Fraus, 2016. ISBN 978-80-7489-046-8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>
                <a:latin typeface="Palatino Linotype" panose="02040502050505030304" pitchFamily="18" charset="0"/>
              </a:rPr>
              <a:t>Stavba atomu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43B307-ADBA-137C-10E8-6ECD9EC0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700808"/>
            <a:ext cx="7912185" cy="45290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93C7DB-01F8-25AE-B8A7-808731406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84" y="1772816"/>
            <a:ext cx="1524213" cy="8192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069EEA-CDCF-3C9D-D195-89B30259C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068" y="5429694"/>
            <a:ext cx="1428949" cy="80021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2F241AA-80EB-D1EC-7C52-DDB16885F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564" y="2765333"/>
            <a:ext cx="1710537" cy="8097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6A9456-E1F7-4000-1AC3-10CF1F9DE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572" y="2060848"/>
            <a:ext cx="1638529" cy="8097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EE02CF-ABFC-BC72-BEB6-9E45BC9D6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612" y="2924944"/>
            <a:ext cx="1324160" cy="88594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60C8642-324D-B399-A881-2D2D3B50DC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540" y="4725144"/>
            <a:ext cx="1047896" cy="895475"/>
          </a:xfrm>
          <a:prstGeom prst="rect">
            <a:avLst/>
          </a:prstGeom>
        </p:spPr>
      </p:pic>
      <p:pic>
        <p:nvPicPr>
          <p:cNvPr id="19" name="Obrázek 18" descr="smajlik.png">
            <a:extLst>
              <a:ext uri="{FF2B5EF4-FFF2-40B4-BE49-F238E27FC236}">
                <a16:creationId xmlns:a16="http://schemas.microsoft.com/office/drawing/2014/main" id="{0FC3B6EA-62E1-1660-033D-3165FD8CA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93" y="4367020"/>
            <a:ext cx="2507198" cy="250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Řečová bublina: oválný bublinový popisek 19">
            <a:extLst>
              <a:ext uri="{FF2B5EF4-FFF2-40B4-BE49-F238E27FC236}">
                <a16:creationId xmlns:a16="http://schemas.microsoft.com/office/drawing/2014/main" id="{7AC63C5E-3AC1-13C8-E0BC-F30FE9301E8B}"/>
              </a:ext>
            </a:extLst>
          </p:cNvPr>
          <p:cNvSpPr/>
          <p:nvPr/>
        </p:nvSpPr>
        <p:spPr>
          <a:xfrm>
            <a:off x="8930736" y="78634"/>
            <a:ext cx="3150469" cy="1553223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D625BDA-9C47-1411-E7F1-2BFDBA20C83C}"/>
              </a:ext>
            </a:extLst>
          </p:cNvPr>
          <p:cNvSpPr txBox="1"/>
          <p:nvPr/>
        </p:nvSpPr>
        <p:spPr>
          <a:xfrm>
            <a:off x="10550595" y="415358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Skvěle!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6877F05-20AF-5F3C-E8BA-E119B54F02D4}"/>
              </a:ext>
            </a:extLst>
          </p:cNvPr>
          <p:cNvSpPr txBox="1"/>
          <p:nvPr/>
        </p:nvSpPr>
        <p:spPr>
          <a:xfrm>
            <a:off x="9191664" y="27287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A </a:t>
            </a:r>
            <a:r>
              <a:rPr lang="cs-CZ" dirty="0" err="1">
                <a:latin typeface="Palatino Linotype" panose="02040502050505030304" pitchFamily="18" charset="0"/>
              </a:rPr>
              <a:t>jeje</a:t>
            </a:r>
            <a:r>
              <a:rPr lang="cs-CZ" dirty="0">
                <a:latin typeface="Palatino Linotype" panose="02040502050505030304" pitchFamily="18" charset="0"/>
              </a:rPr>
              <a:t>. Něco mi tu chybí. Pomozte mi to doplnit. </a:t>
            </a:r>
          </a:p>
        </p:txBody>
      </p:sp>
      <p:pic>
        <p:nvPicPr>
          <p:cNvPr id="2050" name="Picture 2" descr="Smajlík Depresivní">
            <a:extLst>
              <a:ext uri="{FF2B5EF4-FFF2-40B4-BE49-F238E27FC236}">
                <a16:creationId xmlns:a16="http://schemas.microsoft.com/office/drawing/2014/main" id="{B6188058-3591-97E2-0B1F-A3721A07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8" b="95848" l="3286" r="97714">
                        <a14:foregroundMark x1="8286" y1="54671" x2="8286" y2="54671"/>
                        <a14:foregroundMark x1="8286" y1="45156" x2="11857" y2="54325"/>
                        <a14:foregroundMark x1="11857" y1="54325" x2="9286" y2="68339"/>
                        <a14:foregroundMark x1="9286" y1="68339" x2="18000" y2="66090"/>
                        <a14:foregroundMark x1="18000" y1="66090" x2="68000" y2="78201"/>
                        <a14:foregroundMark x1="68000" y1="78201" x2="86429" y2="74740"/>
                        <a14:foregroundMark x1="86429" y1="74740" x2="84571" y2="57266"/>
                        <a14:foregroundMark x1="84571" y1="57266" x2="87571" y2="40138"/>
                        <a14:foregroundMark x1="87571" y1="40138" x2="76286" y2="16090"/>
                        <a14:foregroundMark x1="76286" y1="16090" x2="69000" y2="11073"/>
                        <a14:foregroundMark x1="69000" y1="11073" x2="47286" y2="8478"/>
                        <a14:foregroundMark x1="47286" y1="8478" x2="36857" y2="11073"/>
                        <a14:foregroundMark x1="36857" y1="11073" x2="20714" y2="30104"/>
                        <a14:foregroundMark x1="20714" y1="30104" x2="18714" y2="42734"/>
                        <a14:foregroundMark x1="18714" y1="42734" x2="22714" y2="57785"/>
                        <a14:foregroundMark x1="22714" y1="57785" x2="55857" y2="62803"/>
                        <a14:foregroundMark x1="55857" y1="62803" x2="59143" y2="67474"/>
                        <a14:foregroundMark x1="11571" y1="36678" x2="10429" y2="59862"/>
                        <a14:foregroundMark x1="10429" y1="59862" x2="17143" y2="77163"/>
                        <a14:foregroundMark x1="17143" y1="77163" x2="42000" y2="87024"/>
                        <a14:foregroundMark x1="42000" y1="87024" x2="57714" y2="86851"/>
                        <a14:foregroundMark x1="57714" y1="86851" x2="73857" y2="88408"/>
                        <a14:foregroundMark x1="73857" y1="88408" x2="82143" y2="84948"/>
                        <a14:foregroundMark x1="82143" y1="84948" x2="87429" y2="78720"/>
                        <a14:foregroundMark x1="87429" y1="78720" x2="56714" y2="91176"/>
                        <a14:foregroundMark x1="56714" y1="91176" x2="48000" y2="89792"/>
                        <a14:foregroundMark x1="48000" y1="89792" x2="54429" y2="95848"/>
                        <a14:foregroundMark x1="54429" y1="95848" x2="69000" y2="88927"/>
                        <a14:foregroundMark x1="5286" y1="45156" x2="3286" y2="54844"/>
                        <a14:foregroundMark x1="3286" y1="54844" x2="4143" y2="64879"/>
                        <a14:foregroundMark x1="51857" y1="5017" x2="61286" y2="6401"/>
                        <a14:foregroundMark x1="50286" y1="52249" x2="52000" y2="62976"/>
                        <a14:foregroundMark x1="52000" y1="62976" x2="60571" y2="64014"/>
                        <a14:foregroundMark x1="60571" y1="64014" x2="60000" y2="56055"/>
                        <a14:foregroundMark x1="48143" y1="55536" x2="62143" y2="53633"/>
                        <a14:foregroundMark x1="62143" y1="53633" x2="62714" y2="55190"/>
                        <a14:foregroundMark x1="31571" y1="53806" x2="27571" y2="51903"/>
                        <a14:foregroundMark x1="27714" y1="52595" x2="37429" y2="47924"/>
                        <a14:foregroundMark x1="37429" y1="47924" x2="31429" y2="53287"/>
                        <a14:foregroundMark x1="31429" y1="53287" x2="31000" y2="53979"/>
                        <a14:foregroundMark x1="94000" y1="75952" x2="97429" y2="60554"/>
                        <a14:foregroundMark x1="97429" y1="60554" x2="97000" y2="49654"/>
                        <a14:foregroundMark x1="97000" y1="49654" x2="94143" y2="41522"/>
                        <a14:foregroundMark x1="94143" y1="41522" x2="94143" y2="41176"/>
                        <a14:foregroundMark x1="97429" y1="60554" x2="97857" y2="62111"/>
                        <a14:foregroundMark x1="28429" y1="67128" x2="28286" y2="60727"/>
                        <a14:foregroundMark x1="51571" y1="2941" x2="59000" y2="2768"/>
                        <a14:foregroundMark x1="59000" y1="2768" x2="59429" y2="2768"/>
                        <a14:foregroundMark x1="31857" y1="48616" x2="33143" y2="59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61" y="1443763"/>
            <a:ext cx="1980883" cy="16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Řečová bublina: oválný bublinový popisek 26">
            <a:extLst>
              <a:ext uri="{FF2B5EF4-FFF2-40B4-BE49-F238E27FC236}">
                <a16:creationId xmlns:a16="http://schemas.microsoft.com/office/drawing/2014/main" id="{701C6949-E577-3077-979D-A08F3AA47453}"/>
              </a:ext>
            </a:extLst>
          </p:cNvPr>
          <p:cNvSpPr/>
          <p:nvPr/>
        </p:nvSpPr>
        <p:spPr>
          <a:xfrm>
            <a:off x="10351268" y="3880363"/>
            <a:ext cx="1629917" cy="100811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4092" y="440668"/>
            <a:ext cx="10157354" cy="1008112"/>
          </a:xfrm>
        </p:spPr>
        <p:txBody>
          <a:bodyPr rtlCol="0">
            <a:normAutofit/>
          </a:bodyPr>
          <a:lstStyle/>
          <a:p>
            <a:pPr rtl="0"/>
            <a:r>
              <a:rPr lang="cs-CZ" sz="4000" b="1" dirty="0">
                <a:latin typeface="Palatino Linotype" panose="02040502050505030304" pitchFamily="18" charset="0"/>
              </a:rPr>
              <a:t>Co to ten atom vlastně je? </a:t>
            </a:r>
          </a:p>
        </p:txBody>
      </p:sp>
      <p:pic>
        <p:nvPicPr>
          <p:cNvPr id="5" name="Obrázek 4" descr="1.gif">
            <a:extLst>
              <a:ext uri="{FF2B5EF4-FFF2-40B4-BE49-F238E27FC236}">
                <a16:creationId xmlns:a16="http://schemas.microsoft.com/office/drawing/2014/main" id="{1B9CC5C9-C9EA-DEC8-83D7-A623D20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099">
            <a:off x="9694812" y="404664"/>
            <a:ext cx="2061964" cy="12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erá Mesmo Que Você Me Conhece | Sofia Pena | Quizur">
            <a:extLst>
              <a:ext uri="{FF2B5EF4-FFF2-40B4-BE49-F238E27FC236}">
                <a16:creationId xmlns:a16="http://schemas.microsoft.com/office/drawing/2014/main" id="{EEBF7716-2C0B-BDD4-6E88-4F2E4A8E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4" b="96451" l="10000" r="90000">
                        <a14:foregroundMark x1="25625" y1="41754" x2="61406" y2="49061"/>
                        <a14:foregroundMark x1="61406" y1="49061" x2="61563" y2="49061"/>
                        <a14:foregroundMark x1="36406" y1="49478" x2="51094" y2="51566"/>
                        <a14:foregroundMark x1="51094" y1="51566" x2="46875" y2="50104"/>
                        <a14:foregroundMark x1="36875" y1="89353" x2="45000" y2="92484"/>
                        <a14:foregroundMark x1="45000" y1="92484" x2="51563" y2="90814"/>
                        <a14:foregroundMark x1="43281" y1="96451" x2="46563" y2="96242"/>
                        <a14:foregroundMark x1="74375" y1="11691" x2="74375" y2="11691"/>
                        <a14:foregroundMark x1="71094" y1="9603" x2="77656" y2="16284"/>
                        <a14:foregroundMark x1="77656" y1="16284" x2="77500" y2="16493"/>
                        <a14:foregroundMark x1="73750" y1="2714" x2="79219" y2="13152"/>
                        <a14:foregroundMark x1="79219" y1="13152" x2="79531" y2="14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44624"/>
            <a:ext cx="2828317" cy="21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F437F6-DC55-5FBE-14A5-33354CDABB4C}"/>
              </a:ext>
            </a:extLst>
          </p:cNvPr>
          <p:cNvSpPr txBox="1"/>
          <p:nvPr/>
        </p:nvSpPr>
        <p:spPr>
          <a:xfrm>
            <a:off x="1959063" y="1844824"/>
            <a:ext cx="9304038" cy="433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Atom </a:t>
            </a:r>
            <a:endParaRPr lang="cs-CZ" sz="24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cs-CZ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= (1) __________stavební jednotka všech látek</a:t>
            </a:r>
          </a:p>
          <a:p>
            <a:pPr marL="457200">
              <a:lnSpc>
                <a:spcPct val="150000"/>
              </a:lnSpc>
            </a:pPr>
            <a:r>
              <a:rPr lang="cs-CZ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Rozdíl mezi atomem, prvkem a molekulou.</a:t>
            </a:r>
          </a:p>
          <a:p>
            <a:pPr marL="95239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(2) _________ = základní stavební jednotka všech látek</a:t>
            </a:r>
          </a:p>
          <a:p>
            <a:pPr marL="95239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(3) _________ = chemická látka obsahující jeden druh atomu</a:t>
            </a:r>
          </a:p>
          <a:p>
            <a:pPr marL="95239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(4) _________ = chemická struktura z jednoho nebo více druhů atomu</a:t>
            </a:r>
          </a:p>
          <a:p>
            <a:pPr marL="457200"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534CFDB-5EB0-E8F7-09B2-EE433B1DF548}"/>
              </a:ext>
            </a:extLst>
          </p:cNvPr>
          <p:cNvSpPr txBox="1"/>
          <p:nvPr/>
        </p:nvSpPr>
        <p:spPr>
          <a:xfrm>
            <a:off x="3430116" y="452056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Molekula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29F79A-F637-129D-0248-AD8CE8A5CB4F}"/>
              </a:ext>
            </a:extLst>
          </p:cNvPr>
          <p:cNvSpPr txBox="1"/>
          <p:nvPr/>
        </p:nvSpPr>
        <p:spPr>
          <a:xfrm>
            <a:off x="3430116" y="342807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Atom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058ECC-6001-DC5C-6CD2-AC2237F44961}"/>
              </a:ext>
            </a:extLst>
          </p:cNvPr>
          <p:cNvSpPr txBox="1"/>
          <p:nvPr/>
        </p:nvSpPr>
        <p:spPr>
          <a:xfrm>
            <a:off x="3401567" y="39946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Prvek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9B70B2E-450C-A312-DD1D-AD5CFD659C82}"/>
              </a:ext>
            </a:extLst>
          </p:cNvPr>
          <p:cNvSpPr txBox="1"/>
          <p:nvPr/>
        </p:nvSpPr>
        <p:spPr>
          <a:xfrm>
            <a:off x="3142084" y="23266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Palatino Linotype" panose="02040502050505030304" pitchFamily="18" charset="0"/>
              </a:rPr>
              <a:t>základní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 rtlCol="0"/>
          <a:lstStyle/>
          <a:p>
            <a:pPr rtl="0"/>
            <a:r>
              <a:rPr lang="cs-CZ" b="1" dirty="0">
                <a:latin typeface="Palatino Linotype" panose="02040502050505030304" pitchFamily="18" charset="0"/>
              </a:rPr>
              <a:t>Z čeho všeho je atom složen?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3CC998-5D03-B717-1A01-FC73EBC6C85B}"/>
              </a:ext>
            </a:extLst>
          </p:cNvPr>
          <p:cNvSpPr txBox="1"/>
          <p:nvPr/>
        </p:nvSpPr>
        <p:spPr>
          <a:xfrm>
            <a:off x="407381" y="1340768"/>
            <a:ext cx="11100231" cy="5225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Složení atomu:</a:t>
            </a:r>
          </a:p>
          <a:p>
            <a:pPr marL="457200">
              <a:lnSpc>
                <a:spcPct val="150000"/>
              </a:lnSpc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(5) ________ atomu</a:t>
            </a:r>
          </a:p>
          <a:p>
            <a:pPr marL="89524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Představuje 99,9% hmotnosti atomu</a:t>
            </a:r>
          </a:p>
          <a:p>
            <a:pPr marL="89524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Zajímavost: Atomové jádro je 100 000x menší než celý atom</a:t>
            </a:r>
          </a:p>
          <a:p>
            <a:pPr marL="89524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Obsahuje: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(6) _________ p</a:t>
            </a:r>
            <a:r>
              <a:rPr lang="cs-CZ" sz="1600" baseline="30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+</a:t>
            </a: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– mikročástice s nejmenším (7) ___________ nábojem 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(9) _________ n</a:t>
            </a:r>
            <a:r>
              <a:rPr lang="cs-CZ" sz="1600" baseline="30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0</a:t>
            </a: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– mikročástice (10) ______ elektrického náboje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Počet (11) _________ v jádře mi udává (12) _______________ Z, které najdeme (13) _______________ před značkou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Protony a (14) __________ se dohromady označují jako (15) __________ a ty určují (16) ________________ A, které najdeme (17) _______ nad číslem protonovým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Jednoduchá matematika: </a:t>
            </a:r>
          </a:p>
          <a:p>
            <a:pPr marL="1981093" lvl="1">
              <a:lnSpc>
                <a:spcPct val="150000"/>
              </a:lnSpc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protony + neutrony = (18) ___________</a:t>
            </a:r>
            <a:b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nukleony – protony = (19) ___________</a:t>
            </a:r>
          </a:p>
        </p:txBody>
      </p:sp>
      <p:pic>
        <p:nvPicPr>
          <p:cNvPr id="4101" name="Picture 5" descr="Smajlík, smajlík png | PNGEgg">
            <a:extLst>
              <a:ext uri="{FF2B5EF4-FFF2-40B4-BE49-F238E27FC236}">
                <a16:creationId xmlns:a16="http://schemas.microsoft.com/office/drawing/2014/main" id="{3EA690F9-A6F6-A864-7202-7B2F8B4A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2" b="98187" l="7889" r="92000">
                        <a14:foregroundMark x1="7889" y1="41710" x2="9333" y2="46632"/>
                        <a14:foregroundMark x1="26556" y1="92098" x2="33556" y2="95466"/>
                        <a14:foregroundMark x1="74778" y1="95984" x2="78889" y2="96503"/>
                        <a14:foregroundMark x1="31000" y1="97668" x2="32778" y2="98316"/>
                        <a14:foregroundMark x1="92111" y1="53497" x2="92000" y2="48316"/>
                        <a14:foregroundMark x1="51778" y1="27461" x2="73333" y2="34585"/>
                        <a14:foregroundMark x1="50000" y1="16969" x2="55667" y2="36788"/>
                        <a14:foregroundMark x1="55667" y1="36788" x2="56667" y2="14249"/>
                        <a14:foregroundMark x1="56667" y1="14249" x2="56222" y2="13860"/>
                        <a14:foregroundMark x1="48556" y1="27591" x2="47889" y2="36658"/>
                        <a14:foregroundMark x1="70222" y1="23964" x2="67000" y2="40285"/>
                        <a14:foregroundMark x1="67000" y1="40285" x2="76000" y2="30829"/>
                        <a14:foregroundMark x1="76000" y1="30829" x2="74222" y2="24223"/>
                        <a14:foregroundMark x1="71889" y1="22927" x2="71444" y2="20596"/>
                        <a14:foregroundMark x1="64000" y1="37565" x2="75667" y2="33290"/>
                        <a14:foregroundMark x1="75667" y1="33290" x2="79889" y2="36269"/>
                        <a14:foregroundMark x1="63000" y1="37694" x2="76111" y2="37047"/>
                        <a14:foregroundMark x1="76111" y1="37047" x2="76222" y2="36788"/>
                        <a14:foregroundMark x1="62444" y1="35492" x2="68889" y2="47409"/>
                        <a14:foregroundMark x1="68889" y1="47409" x2="69222" y2="47668"/>
                        <a14:foregroundMark x1="59667" y1="5181" x2="64333" y2="2332"/>
                        <a14:foregroundMark x1="77000" y1="6736" x2="77000" y2="6736"/>
                        <a14:foregroundMark x1="78889" y1="13731" x2="78333" y2="8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164279"/>
            <a:ext cx="201462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7EF1B32-3970-3A25-B4A6-61C2578D4620}"/>
                  </a:ext>
                </a:extLst>
              </p14:cNvPr>
              <p14:cNvContentPartPr/>
              <p14:nvPr/>
            </p14:nvContentPartPr>
            <p14:xfrm>
              <a:off x="8614692" y="1890194"/>
              <a:ext cx="1656184" cy="1692151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7EF1B32-3970-3A25-B4A6-61C2578D46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8573" y="1884075"/>
                <a:ext cx="1668423" cy="170438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1C7AFEFB-DB2E-AB65-74AF-D5564A262753}"/>
              </a:ext>
            </a:extLst>
          </p:cNvPr>
          <p:cNvSpPr txBox="1"/>
          <p:nvPr/>
        </p:nvSpPr>
        <p:spPr>
          <a:xfrm>
            <a:off x="2133972" y="320456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protony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07322C-C59D-09AE-2C22-961691C128ED}"/>
              </a:ext>
            </a:extLst>
          </p:cNvPr>
          <p:cNvSpPr txBox="1"/>
          <p:nvPr/>
        </p:nvSpPr>
        <p:spPr>
          <a:xfrm>
            <a:off x="6205484" y="320456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kladným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79426CA-1E90-EA73-57B9-A504C2422121}"/>
              </a:ext>
            </a:extLst>
          </p:cNvPr>
          <p:cNvSpPr txBox="1"/>
          <p:nvPr/>
        </p:nvSpPr>
        <p:spPr>
          <a:xfrm>
            <a:off x="2095218" y="356501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neutrony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6BC3A46-A9B0-E420-D876-7F083DC7DD93}"/>
              </a:ext>
            </a:extLst>
          </p:cNvPr>
          <p:cNvSpPr txBox="1"/>
          <p:nvPr/>
        </p:nvSpPr>
        <p:spPr>
          <a:xfrm>
            <a:off x="5806380" y="392742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Protonové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E087899-60A2-BF13-B701-AFEB66859173}"/>
              </a:ext>
            </a:extLst>
          </p:cNvPr>
          <p:cNvSpPr txBox="1"/>
          <p:nvPr/>
        </p:nvSpPr>
        <p:spPr>
          <a:xfrm>
            <a:off x="5014292" y="358234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bez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A1408D-CFAF-44FD-2EA1-FBEA5DC9424E}"/>
              </a:ext>
            </a:extLst>
          </p:cNvPr>
          <p:cNvSpPr txBox="1"/>
          <p:nvPr/>
        </p:nvSpPr>
        <p:spPr>
          <a:xfrm>
            <a:off x="1485900" y="174090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Jádro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B50E1CB-ED87-B0ED-7F0C-514E25D454EF}"/>
              </a:ext>
            </a:extLst>
          </p:cNvPr>
          <p:cNvSpPr txBox="1"/>
          <p:nvPr/>
        </p:nvSpPr>
        <p:spPr>
          <a:xfrm>
            <a:off x="9340272" y="391718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vlevo dole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4A4B473-05F0-0095-885C-4A501E30A5A5}"/>
              </a:ext>
            </a:extLst>
          </p:cNvPr>
          <p:cNvSpPr txBox="1"/>
          <p:nvPr/>
        </p:nvSpPr>
        <p:spPr>
          <a:xfrm>
            <a:off x="2746040" y="392742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protonů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CEA1E40-24E9-501B-8535-F16031219285}"/>
              </a:ext>
            </a:extLst>
          </p:cNvPr>
          <p:cNvSpPr txBox="1"/>
          <p:nvPr/>
        </p:nvSpPr>
        <p:spPr>
          <a:xfrm>
            <a:off x="3142084" y="466821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neutorny</a:t>
            </a:r>
            <a:endParaRPr lang="cs-CZ" sz="16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E0D906E-7AF4-BF50-A39B-9ACF9AFEC4AE}"/>
              </a:ext>
            </a:extLst>
          </p:cNvPr>
          <p:cNvSpPr txBox="1"/>
          <p:nvPr/>
        </p:nvSpPr>
        <p:spPr>
          <a:xfrm>
            <a:off x="3790156" y="503911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vlevo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31CDA25-769D-D497-0BEE-6EBA420718F0}"/>
              </a:ext>
            </a:extLst>
          </p:cNvPr>
          <p:cNvSpPr txBox="1"/>
          <p:nvPr/>
        </p:nvSpPr>
        <p:spPr>
          <a:xfrm>
            <a:off x="4870276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nukleony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03857A1-4444-FD0C-188C-1042241436D6}"/>
              </a:ext>
            </a:extLst>
          </p:cNvPr>
          <p:cNvSpPr txBox="1"/>
          <p:nvPr/>
        </p:nvSpPr>
        <p:spPr>
          <a:xfrm>
            <a:off x="7174532" y="46578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nukleony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2CB425C-D07E-5338-FAB1-B8B32133665A}"/>
              </a:ext>
            </a:extLst>
          </p:cNvPr>
          <p:cNvSpPr txBox="1"/>
          <p:nvPr/>
        </p:nvSpPr>
        <p:spPr>
          <a:xfrm>
            <a:off x="9567258" y="4653771"/>
            <a:ext cx="196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Nukleonové číslo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DD3C23-420D-6006-EB34-45E2F00069A3}"/>
              </a:ext>
            </a:extLst>
          </p:cNvPr>
          <p:cNvSpPr txBox="1"/>
          <p:nvPr/>
        </p:nvSpPr>
        <p:spPr>
          <a:xfrm>
            <a:off x="4848582" y="611621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neutrony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3" grpId="0"/>
      <p:bldP spid="24" grpId="0"/>
      <p:bldP spid="2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ajlíci a emotikony nejen pro Facebook">
            <a:extLst>
              <a:ext uri="{FF2B5EF4-FFF2-40B4-BE49-F238E27FC236}">
                <a16:creationId xmlns:a16="http://schemas.microsoft.com/office/drawing/2014/main" id="{252958E7-6560-077D-BAF2-3C51A061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56" y="1343875"/>
            <a:ext cx="202138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D22675D0-7F15-B5C1-46BE-F0E776605BF4}"/>
              </a:ext>
            </a:extLst>
          </p:cNvPr>
          <p:cNvSpPr/>
          <p:nvPr/>
        </p:nvSpPr>
        <p:spPr>
          <a:xfrm>
            <a:off x="9046740" y="236798"/>
            <a:ext cx="2808312" cy="100811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B26241-ADD2-C771-6AD8-43CFF20B6609}"/>
              </a:ext>
            </a:extLst>
          </p:cNvPr>
          <p:cNvSpPr txBox="1"/>
          <p:nvPr/>
        </p:nvSpPr>
        <p:spPr>
          <a:xfrm>
            <a:off x="9334772" y="3149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Teď už to půjde         samo. </a:t>
            </a:r>
          </a:p>
        </p:txBody>
      </p:sp>
      <p:pic>
        <p:nvPicPr>
          <p:cNvPr id="15" name="Zástupný symbol pro obsah 8" descr="1.png">
            <a:extLst>
              <a:ext uri="{FF2B5EF4-FFF2-40B4-BE49-F238E27FC236}">
                <a16:creationId xmlns:a16="http://schemas.microsoft.com/office/drawing/2014/main" id="{972A9D58-79CA-A054-A554-E60C1412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0036" y="276865"/>
            <a:ext cx="1844890" cy="165898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A8470AF-751C-DAA1-DF2B-787B18AD47C5}"/>
              </a:ext>
            </a:extLst>
          </p:cNvPr>
          <p:cNvSpPr txBox="1"/>
          <p:nvPr/>
        </p:nvSpPr>
        <p:spPr>
          <a:xfrm>
            <a:off x="477788" y="2037074"/>
            <a:ext cx="11089232" cy="44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(20) _________________ atomu</a:t>
            </a:r>
          </a:p>
          <a:p>
            <a:pPr marL="952393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Obsahuje: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(21) ___________ e</a:t>
            </a:r>
            <a:r>
              <a:rPr lang="cs-CZ" sz="1600" baseline="30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-</a:t>
            </a: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- mikročástice s nejmenším (22) ___________ náboje</a:t>
            </a:r>
          </a:p>
          <a:p>
            <a:pPr marL="952393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Elektrony se pohybují kolem jádra v různých vzdálenostech …. (23) ______________________ (dráha, slupka)</a:t>
            </a:r>
          </a:p>
          <a:p>
            <a:pPr marL="952393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Elektronové vrstvy: 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místo, ve kterém obíhá (24) ___________ kolem jádra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vrstev je maximálně (25) _____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obsazení vrstev: je přesně stanoven (1. vrstva obsahuje maximálně (28) ___ elektrony, 2. vrstva obsahuje maximálně (29) ____ elektronů. Řídí se to dle periodické soustavy prvků, viz další hodiny)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vrstvy se zaplňují (30) __________ od vrstvy (31) _________ k jádru. </a:t>
            </a:r>
          </a:p>
          <a:p>
            <a:pPr marL="1352444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nejvzdálenější vrstva od jádra se nazývá (32) ___________________ … elektrony zde mají (33) _____________ energii (jádro je přitahuje nejméně)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1DB54E-3C11-1A9D-9D99-D743E6BE10A7}"/>
              </a:ext>
            </a:extLst>
          </p:cNvPr>
          <p:cNvSpPr txBox="1"/>
          <p:nvPr/>
        </p:nvSpPr>
        <p:spPr>
          <a:xfrm>
            <a:off x="3430116" y="501421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8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174A7B-F195-E935-EAFE-D1219DC83C90}"/>
              </a:ext>
            </a:extLst>
          </p:cNvPr>
          <p:cNvSpPr txBox="1"/>
          <p:nvPr/>
        </p:nvSpPr>
        <p:spPr>
          <a:xfrm>
            <a:off x="4222204" y="42716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7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1D08BDA-EEEA-06D4-EBE2-B749EE1D3079}"/>
              </a:ext>
            </a:extLst>
          </p:cNvPr>
          <p:cNvSpPr txBox="1"/>
          <p:nvPr/>
        </p:nvSpPr>
        <p:spPr>
          <a:xfrm>
            <a:off x="2025960" y="606604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největší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40E11C6-DCD1-D8D8-2235-2669FEB3BE68}"/>
              </a:ext>
            </a:extLst>
          </p:cNvPr>
          <p:cNvSpPr txBox="1"/>
          <p:nvPr/>
        </p:nvSpPr>
        <p:spPr>
          <a:xfrm>
            <a:off x="6022404" y="573510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Valenční vrstva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577EBE2-834E-91F8-7555-729483926B5B}"/>
              </a:ext>
            </a:extLst>
          </p:cNvPr>
          <p:cNvSpPr txBox="1"/>
          <p:nvPr/>
        </p:nvSpPr>
        <p:spPr>
          <a:xfrm>
            <a:off x="6526460" y="28212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záporný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68B8C72-ACF6-B344-C13C-FF379C58BCAF}"/>
              </a:ext>
            </a:extLst>
          </p:cNvPr>
          <p:cNvSpPr txBox="1"/>
          <p:nvPr/>
        </p:nvSpPr>
        <p:spPr>
          <a:xfrm>
            <a:off x="2349996" y="279568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elektrony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BBB1B57-F0CD-E1C2-3373-B6120B2E93C5}"/>
              </a:ext>
            </a:extLst>
          </p:cNvPr>
          <p:cNvSpPr txBox="1"/>
          <p:nvPr/>
        </p:nvSpPr>
        <p:spPr>
          <a:xfrm>
            <a:off x="1701924" y="207387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Obal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DC7FACE-908C-94F4-58DE-B3F9E29778ED}"/>
              </a:ext>
            </a:extLst>
          </p:cNvPr>
          <p:cNvSpPr txBox="1"/>
          <p:nvPr/>
        </p:nvSpPr>
        <p:spPr>
          <a:xfrm>
            <a:off x="7606580" y="315978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Elektronových vrstvách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6150BD3-2CE2-F40F-6924-6CB9DC55AF2D}"/>
              </a:ext>
            </a:extLst>
          </p:cNvPr>
          <p:cNvSpPr txBox="1"/>
          <p:nvPr/>
        </p:nvSpPr>
        <p:spPr>
          <a:xfrm>
            <a:off x="6310436" y="539655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nejblíže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3C9BEDF-E92F-D794-5617-B6C1B46116A8}"/>
              </a:ext>
            </a:extLst>
          </p:cNvPr>
          <p:cNvSpPr txBox="1"/>
          <p:nvPr/>
        </p:nvSpPr>
        <p:spPr>
          <a:xfrm>
            <a:off x="3892143" y="535277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postupně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4BA7D30-E4C1-A90C-C2F5-65F783A54C87}"/>
              </a:ext>
            </a:extLst>
          </p:cNvPr>
          <p:cNvSpPr txBox="1"/>
          <p:nvPr/>
        </p:nvSpPr>
        <p:spPr>
          <a:xfrm>
            <a:off x="4366220" y="38921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elektron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180DAC7-E164-8076-B404-C87A28515821}"/>
              </a:ext>
            </a:extLst>
          </p:cNvPr>
          <p:cNvSpPr txBox="1"/>
          <p:nvPr/>
        </p:nvSpPr>
        <p:spPr>
          <a:xfrm>
            <a:off x="8326660" y="462894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889A90C-C2CC-38A7-205E-46A811B0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8" y="119322"/>
            <a:ext cx="10157354" cy="1008112"/>
          </a:xfrm>
        </p:spPr>
        <p:txBody>
          <a:bodyPr rtlCol="0">
            <a:normAutofit/>
          </a:bodyPr>
          <a:lstStyle/>
          <a:p>
            <a:pPr rtl="0"/>
            <a:r>
              <a:rPr lang="cs-CZ" sz="4000" b="1" dirty="0">
                <a:latin typeface="Palatino Linotype" panose="02040502050505030304" pitchFamily="18" charset="0"/>
              </a:rPr>
              <a:t>Zajímavost</a:t>
            </a:r>
          </a:p>
        </p:txBody>
      </p:sp>
      <p:sp>
        <p:nvSpPr>
          <p:cNvPr id="6" name="AutoShape 2" descr="Smajlík slaví narozeniny: Už se na nás směje půl století! | Ahaonline.cz">
            <a:extLst>
              <a:ext uri="{FF2B5EF4-FFF2-40B4-BE49-F238E27FC236}">
                <a16:creationId xmlns:a16="http://schemas.microsoft.com/office/drawing/2014/main" id="{81DF2383-29BE-A759-EE5A-CCBDCB947C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3276599"/>
            <a:ext cx="2888703" cy="28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0" name="Picture 6" descr="Jak správně psát emotikony na Facebooku?">
            <a:extLst>
              <a:ext uri="{FF2B5EF4-FFF2-40B4-BE49-F238E27FC236}">
                <a16:creationId xmlns:a16="http://schemas.microsoft.com/office/drawing/2014/main" id="{4595CE0B-1CEF-98E0-C05E-674DF1DF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980728"/>
            <a:ext cx="1737652" cy="16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427FCF33-9995-412E-7B81-46458220A666}"/>
              </a:ext>
            </a:extLst>
          </p:cNvPr>
          <p:cNvSpPr/>
          <p:nvPr/>
        </p:nvSpPr>
        <p:spPr>
          <a:xfrm>
            <a:off x="1341884" y="188640"/>
            <a:ext cx="2808312" cy="100811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ADA6A3-A8CE-46F9-8342-6AEC9ABB7081}"/>
              </a:ext>
            </a:extLst>
          </p:cNvPr>
          <p:cNvSpPr txBox="1"/>
          <p:nvPr/>
        </p:nvSpPr>
        <p:spPr>
          <a:xfrm>
            <a:off x="1701924" y="2606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Je to opravdu tak? Ano je.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D224F3-907A-1364-2BBC-5F1B193B00E0}"/>
              </a:ext>
            </a:extLst>
          </p:cNvPr>
          <p:cNvSpPr txBox="1"/>
          <p:nvPr/>
        </p:nvSpPr>
        <p:spPr>
          <a:xfrm>
            <a:off x="3862164" y="1367796"/>
            <a:ext cx="7345082" cy="2353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Atom má stejný počet protonů a elektronů: p</a:t>
            </a:r>
            <a:r>
              <a:rPr lang="cs-CZ" sz="2000" baseline="30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= e</a:t>
            </a:r>
            <a:r>
              <a:rPr lang="cs-CZ" sz="2000" baseline="30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-</a:t>
            </a:r>
            <a:r>
              <a:rPr lang="cs-CZ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 → atom je (34) ________________________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Zajímavost: Velikost elektronu lze přirovnat k velikosti kuliček od hrachu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Zajímavost: Atomové jádro je 100 000x menší než celý atom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3CEB33-6355-B574-C538-C4CF8AF7CD92}"/>
              </a:ext>
            </a:extLst>
          </p:cNvPr>
          <p:cNvSpPr txBox="1"/>
          <p:nvPr/>
        </p:nvSpPr>
        <p:spPr>
          <a:xfrm>
            <a:off x="4834272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Elektroneutrální</a:t>
            </a:r>
            <a:endParaRPr lang="cs-CZ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82D089A1-8A75-7AD1-10EA-F56D1AD8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8" y="3824612"/>
            <a:ext cx="2893440" cy="17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is není dostupný.">
            <a:extLst>
              <a:ext uri="{FF2B5EF4-FFF2-40B4-BE49-F238E27FC236}">
                <a16:creationId xmlns:a16="http://schemas.microsoft.com/office/drawing/2014/main" id="{8CD76FA2-8FA9-F399-F2E9-08C488B5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3992834"/>
            <a:ext cx="2888702" cy="24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is není dostupný.">
            <a:extLst>
              <a:ext uri="{FF2B5EF4-FFF2-40B4-BE49-F238E27FC236}">
                <a16:creationId xmlns:a16="http://schemas.microsoft.com/office/drawing/2014/main" id="{AD38838E-9786-6FB6-5EDB-2B49CB28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4020043"/>
            <a:ext cx="2808312" cy="24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F5074-6BC0-26AC-3B4D-C1DEE8C2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564834"/>
            <a:ext cx="10157354" cy="1397000"/>
          </a:xfrm>
        </p:spPr>
        <p:txBody>
          <a:bodyPr/>
          <a:lstStyle/>
          <a:p>
            <a:r>
              <a:rPr lang="cs-CZ" b="1" dirty="0">
                <a:latin typeface="Palatino Linotype" panose="02040502050505030304" pitchFamily="18" charset="0"/>
              </a:rPr>
              <a:t>Příklady k procvičení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35EA02D4-3BDB-1C57-789F-1599E4A6E4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26617"/>
                  </p:ext>
                </p:extLst>
              </p:nvPr>
            </p:nvGraphicFramePr>
            <p:xfrm>
              <a:off x="1557908" y="2852936"/>
              <a:ext cx="8125885" cy="320865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710146944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3181740700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88032489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40194865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101852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Z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A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5202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5025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7273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44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891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138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8801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30218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35EA02D4-3BDB-1C57-789F-1599E4A6E4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26617"/>
                  </p:ext>
                </p:extLst>
              </p:nvPr>
            </p:nvGraphicFramePr>
            <p:xfrm>
              <a:off x="1557908" y="2852936"/>
              <a:ext cx="8125885" cy="320865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710146944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3181740700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88032489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40194865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10185285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Z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A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008" t="-9211" r="-205639" b="-6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873" t="-9211" r="-104869" b="-6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873" t="-9211" r="-4869" b="-60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2022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50259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72730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44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8910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1386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88019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30218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Obrázek 12">
            <a:extLst>
              <a:ext uri="{FF2B5EF4-FFF2-40B4-BE49-F238E27FC236}">
                <a16:creationId xmlns:a16="http://schemas.microsoft.com/office/drawing/2014/main" id="{D9F35FB0-8EB3-1839-CA5D-8F4C72095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1" b="97835" l="2299" r="96264">
                        <a14:foregroundMark x1="9770" y1="38095" x2="19828" y2="18182"/>
                        <a14:foregroundMark x1="19828" y1="18182" x2="32759" y2="6061"/>
                        <a14:foregroundMark x1="32759" y1="6061" x2="41379" y2="11255"/>
                        <a14:foregroundMark x1="2299" y1="40693" x2="3736" y2="58874"/>
                        <a14:foregroundMark x1="23563" y1="90043" x2="39368" y2="93074"/>
                        <a14:foregroundMark x1="16379" y1="29437" x2="25862" y2="49784"/>
                        <a14:foregroundMark x1="25575" y1="19481" x2="11782" y2="64935"/>
                        <a14:foregroundMark x1="11782" y1="64935" x2="11782" y2="64935"/>
                        <a14:foregroundMark x1="12356" y1="27273" x2="27011" y2="35931"/>
                        <a14:foregroundMark x1="27011" y1="35931" x2="13218" y2="41991"/>
                        <a14:foregroundMark x1="13218" y1="41991" x2="12356" y2="51515"/>
                        <a14:foregroundMark x1="13218" y1="39827" x2="12644" y2="39394"/>
                        <a14:foregroundMark x1="12356" y1="41126" x2="21552" y2="22944"/>
                        <a14:foregroundMark x1="21552" y1="22944" x2="21839" y2="22511"/>
                        <a14:foregroundMark x1="28161" y1="98701" x2="37356" y2="96537"/>
                        <a14:foregroundMark x1="22701" y1="67965" x2="38506" y2="63203"/>
                        <a14:foregroundMark x1="38506" y1="63203" x2="34483" y2="73593"/>
                        <a14:foregroundMark x1="76437" y1="72727" x2="90230" y2="71429"/>
                        <a14:foregroundMark x1="90517" y1="80087" x2="96264" y2="51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580" y="1340768"/>
            <a:ext cx="1901478" cy="1262188"/>
          </a:xfrm>
          <a:prstGeom prst="rect">
            <a:avLst/>
          </a:prstGeom>
        </p:spPr>
      </p:pic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C0C48ED3-DDFB-4700-302C-874A59A629A5}"/>
              </a:ext>
            </a:extLst>
          </p:cNvPr>
          <p:cNvSpPr/>
          <p:nvPr/>
        </p:nvSpPr>
        <p:spPr>
          <a:xfrm>
            <a:off x="8902724" y="341597"/>
            <a:ext cx="2880320" cy="1202556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32FCBCF-0577-F3E1-D09C-ADE5E36DABE5}"/>
              </a:ext>
            </a:extLst>
          </p:cNvPr>
          <p:cNvSpPr txBox="1"/>
          <p:nvPr/>
        </p:nvSpPr>
        <p:spPr>
          <a:xfrm>
            <a:off x="9080582" y="544981"/>
            <a:ext cx="270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Zvládnu to levou zadní.</a:t>
            </a:r>
          </a:p>
        </p:txBody>
      </p:sp>
      <p:pic>
        <p:nvPicPr>
          <p:cNvPr id="6146" name="Picture 2" descr="Atom část na bílých bakground. vektor Stock Vector od © in8finity 47454281">
            <a:extLst>
              <a:ext uri="{FF2B5EF4-FFF2-40B4-BE49-F238E27FC236}">
                <a16:creationId xmlns:a16="http://schemas.microsoft.com/office/drawing/2014/main" id="{527CB0D5-8865-60F0-367F-C988FC9B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383" y1="20410" x2="42383" y2="20410"/>
                        <a14:foregroundMark x1="48926" y1="48340" x2="48926" y2="48340"/>
                        <a14:foregroundMark x1="28809" y1="73242" x2="28809" y2="73242"/>
                        <a14:foregroundMark x1="77637" y1="58105" x2="77637" y2="5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05">
            <a:off x="9940487" y="3181638"/>
            <a:ext cx="1788170" cy="17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F5074-6BC0-26AC-3B4D-C1DEE8C2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Palatino Linotype" panose="02040502050505030304" pitchFamily="18" charset="0"/>
              </a:rPr>
              <a:t>Příklady k procvičení - řešení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35EA02D4-3BDB-1C57-789F-1599E4A6E4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1964" y="2276872"/>
              <a:ext cx="8125885" cy="320865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710146944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3181740700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88032489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40194865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101852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Z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A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cs-CZ" b="1" i="1" smtClean="0">
                                        <a:ln>
                                          <a:solidFill>
                                            <a:schemeClr val="tx2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dirty="0">
                            <a:ln>
                              <a:solidFill>
                                <a:schemeClr val="tx2"/>
                              </a:solidFill>
                            </a:ln>
                            <a:latin typeface="Palatino Linotype" panose="02040502050505030304" pitchFamily="18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5202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5025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52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7273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44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891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138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45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8801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30218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ulka 4">
                <a:extLst>
                  <a:ext uri="{FF2B5EF4-FFF2-40B4-BE49-F238E27FC236}">
                    <a16:creationId xmlns:a16="http://schemas.microsoft.com/office/drawing/2014/main" id="{35EA02D4-3BDB-1C57-789F-1599E4A6E4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1964" y="2276872"/>
              <a:ext cx="8125885" cy="320865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625177">
                      <a:extLst>
                        <a:ext uri="{9D8B030D-6E8A-4147-A177-3AD203B41FA5}">
                          <a16:colId xmlns:a16="http://schemas.microsoft.com/office/drawing/2014/main" val="2710146944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3181740700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880324896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401948652"/>
                        </a:ext>
                      </a:extLst>
                    </a:gridCol>
                    <a:gridCol w="1625177">
                      <a:extLst>
                        <a:ext uri="{9D8B030D-6E8A-4147-A177-3AD203B41FA5}">
                          <a16:colId xmlns:a16="http://schemas.microsoft.com/office/drawing/2014/main" val="2610185285"/>
                        </a:ext>
                      </a:extLst>
                    </a:gridCol>
                  </a:tblGrid>
                  <a:tr h="4654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Z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latin typeface="Palatino Linotype" panose="02040502050505030304" pitchFamily="18" charset="0"/>
                            </a:rPr>
                            <a:t>A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383" t="-7895" r="-205263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247" t="-7895" r="-104494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2247" t="-7895" r="-4494" b="-6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2022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50259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52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72730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44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28910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1386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80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45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35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88019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208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</a:rPr>
                            <a:t>126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ln>
                                <a:solidFill>
                                  <a:schemeClr val="tx2"/>
                                </a:solidFill>
                              </a:ln>
                              <a:solidFill>
                                <a:srgbClr val="FF0000"/>
                              </a:solidFill>
                            </a:rPr>
                            <a:t>82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30218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2" name="Picture 4" descr="Zasněný smajlík">
            <a:extLst>
              <a:ext uri="{FF2B5EF4-FFF2-40B4-BE49-F238E27FC236}">
                <a16:creationId xmlns:a16="http://schemas.microsoft.com/office/drawing/2014/main" id="{6F969A6B-7CFB-97FE-D45A-15182289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33" b="92845" l="5143" r="97143">
                        <a14:foregroundMark x1="31429" y1="11414" x2="52143" y2="15162"/>
                        <a14:foregroundMark x1="52143" y1="15162" x2="61571" y2="23169"/>
                        <a14:foregroundMark x1="35429" y1="8348" x2="53143" y2="6303"/>
                        <a14:foregroundMark x1="53143" y1="6303" x2="54857" y2="6474"/>
                        <a14:foregroundMark x1="7857" y1="74106" x2="8000" y2="63884"/>
                        <a14:foregroundMark x1="8000" y1="63884" x2="12143" y2="54514"/>
                        <a14:foregroundMark x1="12143" y1="54514" x2="12286" y2="54514"/>
                        <a14:foregroundMark x1="4714" y1="64566" x2="5143" y2="74957"/>
                        <a14:foregroundMark x1="5143" y1="74957" x2="6000" y2="78024"/>
                        <a14:foregroundMark x1="21286" y1="91652" x2="52000" y2="89608"/>
                        <a14:foregroundMark x1="52000" y1="89608" x2="50429" y2="92845"/>
                        <a14:foregroundMark x1="92429" y1="73595" x2="94571" y2="48893"/>
                        <a14:foregroundMark x1="94571" y1="48893" x2="94571" y2="48893"/>
                        <a14:foregroundMark x1="96714" y1="53322" x2="97143" y2="62521"/>
                        <a14:foregroundMark x1="38571" y1="27428" x2="43714" y2="36797"/>
                        <a14:foregroundMark x1="53571" y1="30494" x2="56857" y2="22487"/>
                        <a14:foregroundMark x1="56857" y1="22487" x2="55143" y2="12947"/>
                        <a14:foregroundMark x1="55143" y1="12947" x2="46286" y2="13799"/>
                        <a14:foregroundMark x1="46286" y1="13799" x2="53286" y2="27087"/>
                        <a14:foregroundMark x1="53286" y1="27087" x2="63857" y2="32198"/>
                        <a14:foregroundMark x1="63857" y1="32198" x2="64286" y2="32198"/>
                        <a14:foregroundMark x1="62857" y1="26235" x2="63714" y2="15843"/>
                        <a14:foregroundMark x1="30000" y1="27087" x2="39714" y2="33220"/>
                        <a14:foregroundMark x1="39714" y1="33220" x2="40429" y2="17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260648"/>
            <a:ext cx="2109613" cy="17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1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4092" y="764704"/>
            <a:ext cx="10157354" cy="1397000"/>
          </a:xfrm>
        </p:spPr>
        <p:txBody>
          <a:bodyPr rtlCol="0"/>
          <a:lstStyle/>
          <a:p>
            <a:pPr rtl="0"/>
            <a:r>
              <a:rPr lang="cs-CZ" b="1" dirty="0" err="1">
                <a:latin typeface="Palatino Linotype" panose="02040502050505030304" pitchFamily="18" charset="0"/>
              </a:rPr>
              <a:t>Osmisměrka</a:t>
            </a:r>
            <a:r>
              <a:rPr lang="cs-CZ" b="1" dirty="0">
                <a:latin typeface="Palatino Linotype" panose="02040502050505030304" pitchFamily="18" charset="0"/>
              </a:rPr>
              <a:t> na závěr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36B5CE-20CD-CF7C-EF7D-0CCA5BBEB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92400" l="1200" r="97400">
                        <a14:foregroundMark x1="8000" y1="71000" x2="8400" y2="41400"/>
                        <a14:foregroundMark x1="6200" y1="41000" x2="1200" y2="62600"/>
                        <a14:foregroundMark x1="1200" y1="62600" x2="5400" y2="63400"/>
                        <a14:foregroundMark x1="35600" y1="92400" x2="49800" y2="92800"/>
                        <a14:foregroundMark x1="49800" y1="92800" x2="50200" y2="92600"/>
                        <a14:foregroundMark x1="24000" y1="39600" x2="57600" y2="49000"/>
                        <a14:foregroundMark x1="57600" y1="49000" x2="57800" y2="49000"/>
                        <a14:foregroundMark x1="57800" y1="47800" x2="48000" y2="39800"/>
                        <a14:foregroundMark x1="48000" y1="39800" x2="49000" y2="54000"/>
                        <a14:foregroundMark x1="49000" y1="54000" x2="49000" y2="45200"/>
                        <a14:foregroundMark x1="46000" y1="51200" x2="49800" y2="41400"/>
                        <a14:foregroundMark x1="26800" y1="61000" x2="36200" y2="45400"/>
                        <a14:foregroundMark x1="85200" y1="41000" x2="97400" y2="31200"/>
                        <a14:foregroundMark x1="97400" y1="31200" x2="94600" y2="27800"/>
                        <a14:foregroundMark x1="78000" y1="9000" x2="85600" y2="13200"/>
                        <a14:foregroundMark x1="83200" y1="400" x2="90000" y2="11600"/>
                        <a14:foregroundMark x1="81400" y1="9800" x2="81400" y2="9800"/>
                        <a14:foregroundMark x1="82000" y1="9200" x2="86800" y2="15200"/>
                        <a14:foregroundMark x1="82200" y1="1400" x2="89000" y2="11000"/>
                        <a14:foregroundMark x1="89000" y1="11000" x2="89200" y2="13400"/>
                        <a14:foregroundMark x1="55400" y1="63600" x2="58800" y2="45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88" y="721544"/>
            <a:ext cx="1872208" cy="1872208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142EFCDC-1E94-A8E3-07F7-F529788CF84A}"/>
              </a:ext>
            </a:extLst>
          </p:cNvPr>
          <p:cNvSpPr/>
          <p:nvPr/>
        </p:nvSpPr>
        <p:spPr>
          <a:xfrm>
            <a:off x="1917948" y="44624"/>
            <a:ext cx="2880320" cy="1202556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4B26B9-3CF5-06D0-94CD-37E93F5B3EB9}"/>
              </a:ext>
            </a:extLst>
          </p:cNvPr>
          <p:cNvSpPr txBox="1"/>
          <p:nvPr/>
        </p:nvSpPr>
        <p:spPr>
          <a:xfrm>
            <a:off x="2277988" y="260648"/>
            <a:ext cx="225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Ou ne. To vypadá těžce.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D2F411-B4CF-509B-600A-599435109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012" y="2161704"/>
            <a:ext cx="7416824" cy="44041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C3BD385-D0FF-55A4-15A9-ED87E33F5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772" y="315066"/>
            <a:ext cx="2289668" cy="15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141</TotalTime>
  <Words>754</Words>
  <Application>Microsoft Office PowerPoint</Application>
  <PresentationFormat>Vlastní</PresentationFormat>
  <Paragraphs>144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Courier New</vt:lpstr>
      <vt:lpstr>Palatino Linotype</vt:lpstr>
      <vt:lpstr>Symbol</vt:lpstr>
      <vt:lpstr>Times New Roman</vt:lpstr>
      <vt:lpstr>Knihy 16:9</vt:lpstr>
      <vt:lpstr>Atom</vt:lpstr>
      <vt:lpstr>Stavba atomu</vt:lpstr>
      <vt:lpstr>Co to ten atom vlastně je? </vt:lpstr>
      <vt:lpstr>Z čeho všeho je atom složen? </vt:lpstr>
      <vt:lpstr>Prezentace aplikace PowerPoint</vt:lpstr>
      <vt:lpstr>Zajímavost</vt:lpstr>
      <vt:lpstr>Příklady k procvičení</vt:lpstr>
      <vt:lpstr>Příklady k procvičení - řešení</vt:lpstr>
      <vt:lpstr>Osmisměrka na závěr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</dc:title>
  <dc:creator>Barbora Wildmannová</dc:creator>
  <cp:lastModifiedBy>Barbora Wildmannová</cp:lastModifiedBy>
  <cp:revision>2</cp:revision>
  <dcterms:created xsi:type="dcterms:W3CDTF">2024-04-05T08:04:12Z</dcterms:created>
  <dcterms:modified xsi:type="dcterms:W3CDTF">2024-04-05T17:59:05Z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