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64" r:id="rId17"/>
    <p:sldId id="279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85" r:id="rId33"/>
    <p:sldId id="282" r:id="rId34"/>
    <p:sldId id="283" r:id="rId35"/>
    <p:sldId id="284" r:id="rId36"/>
    <p:sldId id="280" r:id="rId37"/>
    <p:sldId id="281" r:id="rId38"/>
    <p:sldId id="286" r:id="rId39"/>
    <p:sldId id="298" r:id="rId40"/>
    <p:sldId id="287" r:id="rId41"/>
    <p:sldId id="288" r:id="rId42"/>
    <p:sldId id="289" r:id="rId43"/>
    <p:sldId id="290" r:id="rId4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7300"/>
    <a:srgbClr val="D77300"/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45" autoAdjust="0"/>
    <p:restoredTop sz="69310" autoAdjust="0"/>
  </p:normalViewPr>
  <p:slideViewPr>
    <p:cSldViewPr snapToGrid="0">
      <p:cViewPr varScale="1">
        <p:scale>
          <a:sx n="81" d="100"/>
          <a:sy n="81" d="100"/>
        </p:scale>
        <p:origin x="-1468" y="-5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xmlns="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t24.ceskatelevize.cz/svet/2578891-konci-obavany-komisar-osn-pro-lidska-prava-trumpa-i-cesko-kritizoval-kvuli-uprchlikum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zabývají právy žen, dětí, osob s postižením, menšin, původních obyvatel a dalších zranitelných skupin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3"/>
              </a:rPr>
              <a:t>https://ct24.ceskatelevize.cz/svet/2578891-konci-obavany-komisar-osn-pro-lidska-prava-trumpa-i-cesko-kritizoval-kvuli-uprchlikum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37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B86CC774-E8F2-443B-8104-C23B78C588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5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xmlns="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xmlns="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xmlns="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xmlns="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xmlns="" id="{9A9B9871-9EBA-4393-84B7-3D9DDE1A65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AD3B27E1-04C4-44E6-8DD2-879D33954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4B067BC3-E77A-4F93-8E39-6559029C6D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79872" y="6053204"/>
            <a:ext cx="855744" cy="59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PED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1A0BEB84-E013-4810-A1F4-DBB607A8B7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9712" y="2019299"/>
            <a:ext cx="4114367" cy="2838914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FF7300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FF7300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xmlns="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xmlns="" id="{325E9DFA-90AD-4BAC-8ACE-80E1EDF9A6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xmlns="" id="{938657D1-8B54-4E06-BB80-F452B998A0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xmlns="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391DB9A3-3792-41D4-AB78-F1910E62BE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A3E27AE8-8344-46DF-95A1-57C7ED3DEA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4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21103F4D-0D61-472A-BAFF-19EFE6D636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3AB41CB1-F6A4-458D-85DF-FC3E822971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53D9C202-1E0C-49A0-BD44-0FABFFADA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xmlns="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xmlns="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xmlns="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xmlns="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xmlns="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C8521D5E-C1D4-49AD-9477-8C693D7590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5C946900-B034-4346-94F7-4849AECA0E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01ECF861-1DA0-4682-8B9C-824D212364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 xmlns="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OSN-Lidská </a:t>
            </a:r>
            <a:r>
              <a:rPr lang="cs-CZ" dirty="0" smtClean="0"/>
              <a:t>práva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Ing. Nikola Straková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Rada bezpečnosti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15 členů</a:t>
            </a:r>
          </a:p>
          <a:p>
            <a:pPr lvl="1"/>
            <a:r>
              <a:rPr lang="cs-CZ" dirty="0" smtClean="0"/>
              <a:t>5 stálých: Čína, Francie, Rusko, USA a Velká Británie – mají právo veta</a:t>
            </a:r>
          </a:p>
          <a:p>
            <a:pPr lvl="1"/>
            <a:r>
              <a:rPr lang="cs-CZ" dirty="0" smtClean="0"/>
              <a:t>10 volených VS na 2 roky</a:t>
            </a:r>
          </a:p>
          <a:p>
            <a:pPr lvl="1"/>
            <a:r>
              <a:rPr lang="cs-CZ" dirty="0" smtClean="0"/>
              <a:t>Belgie (2020), Dominikánská republika (2020), Estonsko (2021), Indonésie (2020), Jihoafrická republika (2020), Německo (2020), Niger (2021), Svatý Vincenc a Grenadiny (2021), Tunisko (2021), Vietnam (2021)</a:t>
            </a:r>
          </a:p>
          <a:p>
            <a:r>
              <a:rPr lang="cs-CZ" dirty="0" smtClean="0"/>
              <a:t>Zasedá nepravidelně,</a:t>
            </a:r>
          </a:p>
          <a:p>
            <a:pPr lvl="1"/>
            <a:r>
              <a:rPr lang="cs-CZ" dirty="0" smtClean="0"/>
              <a:t>podle potřeby, i ve velmi krátkých lhůtách</a:t>
            </a:r>
          </a:p>
          <a:p>
            <a:r>
              <a:rPr lang="cs-CZ" dirty="0" smtClean="0"/>
              <a:t>Členové se střídají v předsednictví po měsíci </a:t>
            </a:r>
          </a:p>
          <a:p>
            <a:r>
              <a:rPr lang="cs-CZ" dirty="0" smtClean="0"/>
              <a:t>K přijetí rezoluce musí 9 členů hlasovat pro.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Rada bezpečnosti - </a:t>
            </a:r>
            <a:r>
              <a:rPr lang="cs-CZ" dirty="0" err="1" smtClean="0"/>
              <a:t>fce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Projednává situace, které by mohly vést ke vzniku mezinárodních konfliktů</a:t>
            </a:r>
          </a:p>
          <a:p>
            <a:r>
              <a:rPr lang="cs-CZ" dirty="0" smtClean="0"/>
              <a:t> Navrhuje metody a podmínky smíru</a:t>
            </a:r>
          </a:p>
          <a:p>
            <a:r>
              <a:rPr lang="cs-CZ" dirty="0" smtClean="0"/>
              <a:t>Doporučuje opatření proti hrozbám nebo aktu agrese</a:t>
            </a:r>
          </a:p>
          <a:p>
            <a:r>
              <a:rPr lang="cs-CZ" dirty="0" smtClean="0"/>
              <a:t>Doporučuje Valnému shromáždění kandidáta na post generálního tajemníka OSN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Ekonomická a sociální rada (ECOSOC)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Fórum určené k projednávání otázek :</a:t>
            </a:r>
          </a:p>
          <a:p>
            <a:pPr lvl="1"/>
            <a:r>
              <a:rPr lang="cs-CZ" dirty="0" smtClean="0"/>
              <a:t>obchodu, dopravy, hospodářského rozvoje a sociálních otázek</a:t>
            </a:r>
          </a:p>
          <a:p>
            <a:r>
              <a:rPr lang="cs-CZ" dirty="0" smtClean="0"/>
              <a:t>Má 54 členů (států) volených na 3leté období</a:t>
            </a:r>
          </a:p>
          <a:p>
            <a:r>
              <a:rPr lang="cs-CZ" dirty="0" smtClean="0"/>
              <a:t>Při hlasování rozhoduje prostá většina</a:t>
            </a:r>
          </a:p>
          <a:p>
            <a:r>
              <a:rPr lang="cs-CZ" dirty="0" smtClean="0"/>
              <a:t>pořádá několik krátkých zasedání</a:t>
            </a:r>
          </a:p>
          <a:p>
            <a:pPr lvl="1"/>
            <a:r>
              <a:rPr lang="cs-CZ" dirty="0" smtClean="0"/>
              <a:t>zve i zástupce občanské společnosti</a:t>
            </a:r>
          </a:p>
          <a:p>
            <a:r>
              <a:rPr lang="cs-CZ" dirty="0" smtClean="0"/>
              <a:t>schází se v červenci na velkém 4denním zasedání</a:t>
            </a:r>
          </a:p>
          <a:p>
            <a:pPr lvl="1"/>
            <a:r>
              <a:rPr lang="cs-CZ" dirty="0" smtClean="0"/>
              <a:t>střídavě v New Yorku a Ženevě.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ECOSOC - </a:t>
            </a:r>
            <a:r>
              <a:rPr lang="cs-CZ" dirty="0" err="1" smtClean="0"/>
              <a:t>fce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Projednává mezinárodní ekonomické a sociální otázky</a:t>
            </a:r>
          </a:p>
          <a:p>
            <a:r>
              <a:rPr lang="cs-CZ" dirty="0" smtClean="0"/>
              <a:t>Prosazuje lepší životní úroveň, plnou zaměstnanost a ekonomický a sociální rozvoj</a:t>
            </a:r>
          </a:p>
          <a:p>
            <a:r>
              <a:rPr lang="cs-CZ" dirty="0" smtClean="0"/>
              <a:t>Podporuje řešení mezinárodních ekonomických, sociálních a zdravotnických otázek, zasazuje se o posilování mezinárodní spolupráce v kultuře a vzdělávání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Mezinárodní soudní dvůr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Založen v roce 1946</a:t>
            </a:r>
          </a:p>
          <a:p>
            <a:r>
              <a:rPr lang="cs-CZ" dirty="0" smtClean="0"/>
              <a:t>Předstupují před něj pouze státy (ne jednotlivci)</a:t>
            </a:r>
          </a:p>
          <a:p>
            <a:r>
              <a:rPr lang="cs-CZ" dirty="0" smtClean="0"/>
              <a:t>dosud rozhodl celkem 155 sporů mezi státy</a:t>
            </a:r>
          </a:p>
          <a:p>
            <a:pPr lvl="1"/>
            <a:r>
              <a:rPr lang="cs-CZ" dirty="0" smtClean="0"/>
              <a:t>spory o hranice území, kauzy diplomatických vztahů, nevměšování se do vnitřních záležitostí země nebo braní rukojmí</a:t>
            </a:r>
          </a:p>
          <a:p>
            <a:r>
              <a:rPr lang="cs-CZ" dirty="0" smtClean="0"/>
              <a:t>sídlí v Paláci míru v Haagu (Nizozemsko)</a:t>
            </a:r>
          </a:p>
          <a:p>
            <a:r>
              <a:rPr lang="cs-CZ" dirty="0" smtClean="0"/>
              <a:t>15 soudců volených VS a Radou bezpečnosti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Sekretariát OSN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Slouží ostatním orgánům OSN</a:t>
            </a:r>
          </a:p>
          <a:p>
            <a:r>
              <a:rPr lang="cs-CZ" dirty="0" smtClean="0"/>
              <a:t>Zpracovává podkladové informace pro zástupce vlád</a:t>
            </a:r>
          </a:p>
          <a:p>
            <a:r>
              <a:rPr lang="cs-CZ" dirty="0" smtClean="0"/>
              <a:t>Realizuje rozhodnutí členských států OSN</a:t>
            </a:r>
          </a:p>
          <a:p>
            <a:r>
              <a:rPr lang="cs-CZ" dirty="0" smtClean="0"/>
              <a:t>Organizuje mezinárodní konference</a:t>
            </a:r>
          </a:p>
          <a:p>
            <a:r>
              <a:rPr lang="cs-CZ" dirty="0" smtClean="0"/>
              <a:t>Poskytuje překladatelské a tlumočnické služby do oficiálních jazyků OSN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prvky systému OSN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15 specializovaných agentur</a:t>
            </a:r>
          </a:p>
          <a:p>
            <a:pPr lvl="1"/>
            <a:r>
              <a:rPr lang="cs-CZ" dirty="0" smtClean="0"/>
              <a:t>působí autonomně</a:t>
            </a:r>
          </a:p>
          <a:p>
            <a:pPr lvl="1"/>
            <a:r>
              <a:rPr lang="cs-CZ" dirty="0" smtClean="0"/>
              <a:t>široké spektrum oblastí jako je zdraví, zemědělství, telekomunikace nebo meteorologie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24odborných programů a fondů.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5360" t="6177" r="16400" b="4701"/>
          <a:stretch>
            <a:fillRect/>
          </a:stretch>
        </p:blipFill>
        <p:spPr bwMode="auto">
          <a:xfrm>
            <a:off x="0" y="0"/>
            <a:ext cx="4906360" cy="674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65676" t="7569" r="15777" b="2102"/>
          <a:stretch>
            <a:fillRect/>
          </a:stretch>
        </p:blipFill>
        <p:spPr bwMode="auto">
          <a:xfrm>
            <a:off x="5616603" y="0"/>
            <a:ext cx="4874933" cy="667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Charta OSN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Soubor pravidel, práv a povinností všech členských států </a:t>
            </a:r>
          </a:p>
          <a:p>
            <a:r>
              <a:rPr lang="cs-CZ" dirty="0" smtClean="0"/>
              <a:t>Zakládající dokument organizace </a:t>
            </a:r>
          </a:p>
          <a:p>
            <a:r>
              <a:rPr lang="cs-CZ" dirty="0" smtClean="0"/>
              <a:t>Při vstupu do OSN přijímá stát cíle a pravidla Charty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Členství v OSN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 OSN může vstoupit každý stát, který přijme závazky a pravidla Charty</a:t>
            </a:r>
          </a:p>
          <a:p>
            <a:pPr lvl="1"/>
            <a:r>
              <a:rPr lang="cs-CZ" dirty="0" smtClean="0"/>
              <a:t>O přijetí rozhoduje Valné shromáždění na základě doporučení Rady bezpečnosti. </a:t>
            </a:r>
          </a:p>
          <a:p>
            <a:r>
              <a:rPr lang="cs-CZ" dirty="0" smtClean="0"/>
              <a:t>Nečlenské státy mohou vstoupit do některé ze specializovaných agentur a požádat o </a:t>
            </a:r>
            <a:r>
              <a:rPr lang="cs-CZ" b="1" dirty="0" smtClean="0"/>
              <a:t>status stálého pozorovatele</a:t>
            </a:r>
            <a:endParaRPr lang="cs-CZ" dirty="0" smtClean="0"/>
          </a:p>
          <a:p>
            <a:pPr lvl="1"/>
            <a:r>
              <a:rPr lang="cs-CZ" dirty="0" smtClean="0"/>
              <a:t>zvyklost, která není popsána v Chartě</a:t>
            </a:r>
          </a:p>
          <a:p>
            <a:pPr lvl="1"/>
            <a:r>
              <a:rPr lang="cs-CZ" dirty="0" smtClean="0"/>
              <a:t>stálí pozorovatelé mají volný přístup na většinu zasedání. Patří mezi ně i některé mezinárodní organizace. 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 a </a:t>
            </a:r>
            <a:r>
              <a:rPr lang="cs-CZ" dirty="0" smtClean="0"/>
              <a:t>lidská </a:t>
            </a:r>
            <a:r>
              <a:rPr lang="cs-CZ" dirty="0" smtClean="0"/>
              <a:t>práva?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83905" y="1210739"/>
            <a:ext cx="10753200" cy="4139998"/>
          </a:xfrm>
        </p:spPr>
        <p:txBody>
          <a:bodyPr/>
          <a:lstStyle/>
          <a:p>
            <a:r>
              <a:rPr lang="cs-CZ" b="1" dirty="0" smtClean="0"/>
              <a:t>Všeobecná </a:t>
            </a:r>
            <a:r>
              <a:rPr lang="cs-CZ" b="1" dirty="0" smtClean="0"/>
              <a:t>deklarace lidských práv</a:t>
            </a:r>
          </a:p>
          <a:p>
            <a:r>
              <a:rPr lang="cs-CZ" b="1" dirty="0" smtClean="0"/>
              <a:t>VŠICHNI LIDÉ MAJÍ PRÁVO </a:t>
            </a:r>
          </a:p>
          <a:p>
            <a:pPr lvl="1"/>
            <a:r>
              <a:rPr lang="cs-CZ" b="1" dirty="0" smtClean="0"/>
              <a:t>na život, svobodu a bezpečnost </a:t>
            </a:r>
          </a:p>
          <a:p>
            <a:pPr lvl="1"/>
            <a:r>
              <a:rPr lang="cs-CZ" b="1" dirty="0" smtClean="0"/>
              <a:t>na svobodu vyjadřování </a:t>
            </a:r>
          </a:p>
          <a:p>
            <a:pPr lvl="1"/>
            <a:r>
              <a:rPr lang="cs-CZ" b="1" dirty="0" smtClean="0"/>
              <a:t>nebýt zotročováni </a:t>
            </a:r>
          </a:p>
          <a:p>
            <a:pPr lvl="1"/>
            <a:r>
              <a:rPr lang="cs-CZ" b="1" dirty="0" smtClean="0"/>
              <a:t>na spravedlivý proces </a:t>
            </a:r>
          </a:p>
          <a:p>
            <a:pPr lvl="1"/>
            <a:r>
              <a:rPr lang="cs-CZ" b="1" dirty="0" smtClean="0"/>
              <a:t>na rovné zacházení před zákonem </a:t>
            </a:r>
          </a:p>
          <a:p>
            <a:pPr lvl="1"/>
            <a:r>
              <a:rPr lang="cs-CZ" b="1" dirty="0" smtClean="0"/>
              <a:t>na svobodu pohybu </a:t>
            </a:r>
          </a:p>
          <a:p>
            <a:pPr lvl="1"/>
            <a:r>
              <a:rPr lang="cs-CZ" b="1" dirty="0" smtClean="0"/>
              <a:t>na národnost</a:t>
            </a:r>
          </a:p>
          <a:p>
            <a:pPr lvl="1"/>
            <a:r>
              <a:rPr lang="cs-CZ" b="1" dirty="0" smtClean="0"/>
              <a:t>vytvořit manželský svazek a založit rodinu</a:t>
            </a:r>
          </a:p>
          <a:p>
            <a:pPr lvl="1"/>
            <a:r>
              <a:rPr lang="cs-CZ" b="1" dirty="0" smtClean="0"/>
              <a:t>na práci </a:t>
            </a:r>
          </a:p>
          <a:p>
            <a:pPr lvl="1"/>
            <a:r>
              <a:rPr lang="cs-CZ" b="1" dirty="0" smtClean="0"/>
              <a:t>na stejnou odměnu za stejnou </a:t>
            </a:r>
            <a:r>
              <a:rPr lang="cs-CZ" b="1" dirty="0" smtClean="0"/>
              <a:t>práci</a:t>
            </a:r>
          </a:p>
          <a:p>
            <a:pPr lvl="1"/>
            <a:r>
              <a:rPr lang="cs-CZ" b="1" dirty="0" smtClean="0"/>
              <a:t>…</a:t>
            </a:r>
            <a:endParaRPr lang="cs-CZ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 není světová vláda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Nevytváří zákony</a:t>
            </a:r>
          </a:p>
          <a:p>
            <a:r>
              <a:rPr lang="cs-CZ" dirty="0" smtClean="0"/>
              <a:t>Poskytuje pomoc při řešení mezinárodních konfliktů a problémů, </a:t>
            </a:r>
          </a:p>
          <a:p>
            <a:pPr lvl="1"/>
            <a:r>
              <a:rPr lang="cs-CZ" dirty="0" smtClean="0"/>
              <a:t>které se týkají celého světa. </a:t>
            </a:r>
          </a:p>
          <a:p>
            <a:r>
              <a:rPr lang="cs-CZ" dirty="0" smtClean="0"/>
              <a:t>Všechny členské státy bez rozdílu mají v OSN svůj hlas a právo spolurozhodovat.</a:t>
            </a: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Činnosti OSN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Zaměřeny na:</a:t>
            </a:r>
          </a:p>
          <a:p>
            <a:pPr lvl="1"/>
            <a:r>
              <a:rPr lang="cs-CZ" dirty="0" smtClean="0"/>
              <a:t>prosazování respektu k lidským právům, </a:t>
            </a:r>
          </a:p>
          <a:p>
            <a:pPr lvl="1"/>
            <a:r>
              <a:rPr lang="cs-CZ" dirty="0" smtClean="0"/>
              <a:t>na snižování chudoby, </a:t>
            </a:r>
          </a:p>
          <a:p>
            <a:pPr lvl="1"/>
            <a:r>
              <a:rPr lang="cs-CZ" dirty="0" smtClean="0"/>
              <a:t>potírání nemocí, </a:t>
            </a:r>
          </a:p>
          <a:p>
            <a:pPr lvl="1"/>
            <a:r>
              <a:rPr lang="cs-CZ" dirty="0" smtClean="0"/>
              <a:t>ochranu životního prostředí, </a:t>
            </a:r>
          </a:p>
          <a:p>
            <a:pPr lvl="1"/>
            <a:r>
              <a:rPr lang="cs-CZ" dirty="0" smtClean="0"/>
              <a:t>na boj proti obchodu s drogami a terorismu. </a:t>
            </a:r>
          </a:p>
          <a:p>
            <a:r>
              <a:rPr lang="cs-CZ" dirty="0" smtClean="0"/>
              <a:t>Na celém světě podporuje </a:t>
            </a:r>
          </a:p>
          <a:p>
            <a:pPr lvl="1"/>
            <a:r>
              <a:rPr lang="cs-CZ" dirty="0" smtClean="0"/>
              <a:t>zvyšování produkce potravin, </a:t>
            </a:r>
          </a:p>
          <a:p>
            <a:pPr lvl="1"/>
            <a:r>
              <a:rPr lang="cs-CZ" dirty="0" smtClean="0"/>
              <a:t>pomáhá uprchlíkům, </a:t>
            </a:r>
          </a:p>
          <a:p>
            <a:pPr lvl="1"/>
            <a:r>
              <a:rPr lang="cs-CZ" dirty="0" smtClean="0"/>
              <a:t>podporuje opatření proti šíření nemoci AIDS, </a:t>
            </a:r>
          </a:p>
          <a:p>
            <a:pPr lvl="1"/>
            <a:r>
              <a:rPr lang="cs-CZ" dirty="0" smtClean="0"/>
              <a:t>podílí se na odstraňování nášlapných min.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OSN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83905" y="1258865"/>
            <a:ext cx="10753200" cy="4139998"/>
          </a:xfrm>
        </p:spPr>
        <p:txBody>
          <a:bodyPr/>
          <a:lstStyle/>
          <a:p>
            <a:r>
              <a:rPr lang="cs-CZ" dirty="0" smtClean="0"/>
              <a:t>vznik za účelem nastolení světového míru během 2. světové války</a:t>
            </a:r>
          </a:p>
          <a:p>
            <a:r>
              <a:rPr lang="cs-CZ" dirty="0" smtClean="0"/>
              <a:t>možné, jen pokud budou všechny národy spolupracovat v mezinárodní organizaci = OSN</a:t>
            </a:r>
          </a:p>
          <a:p>
            <a:r>
              <a:rPr lang="cs-CZ" dirty="0" smtClean="0"/>
              <a:t>Název Spojené národy (</a:t>
            </a:r>
            <a:r>
              <a:rPr lang="cs-CZ" dirty="0" err="1" smtClean="0"/>
              <a:t>United</a:t>
            </a:r>
            <a:r>
              <a:rPr lang="cs-CZ" dirty="0" smtClean="0"/>
              <a:t> </a:t>
            </a:r>
            <a:r>
              <a:rPr lang="cs-CZ" dirty="0" err="1" smtClean="0"/>
              <a:t>Nations</a:t>
            </a:r>
            <a:r>
              <a:rPr lang="cs-CZ" dirty="0" smtClean="0"/>
              <a:t>) </a:t>
            </a:r>
          </a:p>
          <a:p>
            <a:pPr lvl="1"/>
            <a:r>
              <a:rPr lang="cs-CZ" dirty="0" smtClean="0"/>
              <a:t>navrhl americký prezident </a:t>
            </a:r>
            <a:r>
              <a:rPr lang="cs-CZ" dirty="0" err="1" smtClean="0"/>
              <a:t>Franklin</a:t>
            </a:r>
            <a:r>
              <a:rPr lang="cs-CZ" dirty="0" smtClean="0"/>
              <a:t> D. Roosevelt</a:t>
            </a:r>
          </a:p>
          <a:p>
            <a:pPr lvl="1"/>
            <a:r>
              <a:rPr lang="cs-CZ" dirty="0" smtClean="0"/>
              <a:t>poprvé byl název oficiálně použit v roce 1942, když zástupci 26 států podepsali Deklaraci Spojených národů</a:t>
            </a:r>
          </a:p>
          <a:p>
            <a:pPr lvl="1"/>
            <a:r>
              <a:rPr lang="cs-CZ" dirty="0" smtClean="0"/>
              <a:t>prezident Roosevelt zemřel několik týdnů před podpisem Charty</a:t>
            </a:r>
          </a:p>
          <a:p>
            <a:r>
              <a:rPr lang="cs-CZ" dirty="0" smtClean="0"/>
              <a:t>1945 – 51 členů </a:t>
            </a:r>
          </a:p>
          <a:p>
            <a:r>
              <a:rPr lang="cs-CZ" dirty="0" smtClean="0"/>
              <a:t>2020 – 193 členů 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Financování OSN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Všichni členové/193 států</a:t>
            </a:r>
          </a:p>
          <a:p>
            <a:r>
              <a:rPr lang="cs-CZ" dirty="0" smtClean="0"/>
              <a:t>Žádný jiný zdroj příjmů OSN nemá</a:t>
            </a:r>
          </a:p>
          <a:p>
            <a:r>
              <a:rPr lang="cs-CZ" dirty="0" smtClean="0"/>
              <a:t>Hospodaří se dvěma rozpočty: </a:t>
            </a:r>
          </a:p>
          <a:p>
            <a:pPr lvl="1"/>
            <a:r>
              <a:rPr lang="cs-CZ" dirty="0" smtClean="0"/>
              <a:t>řádný – pokrývá činnost centrály v New Yorku a detašovaných pracovišť ve světě</a:t>
            </a:r>
          </a:p>
          <a:p>
            <a:pPr lvl="1"/>
            <a:r>
              <a:rPr lang="cs-CZ" dirty="0" smtClean="0"/>
              <a:t>rozpočet na mírové operace – financuje mise v konfliktních oblastech světa</a:t>
            </a:r>
          </a:p>
          <a:p>
            <a:r>
              <a:rPr lang="cs-CZ" dirty="0" smtClean="0"/>
              <a:t>Příspěvky do obou rozpočtů OSN jsou povinné</a:t>
            </a:r>
          </a:p>
          <a:p>
            <a:r>
              <a:rPr lang="cs-CZ" dirty="0" smtClean="0"/>
              <a:t>Členské státy přispívají podle dohodnuté stupnice</a:t>
            </a:r>
          </a:p>
          <a:p>
            <a:pPr lvl="1"/>
            <a:r>
              <a:rPr lang="cs-CZ" dirty="0" smtClean="0"/>
              <a:t>vychází ze schopnosti země přispívat, z výše národního důchodu a z počtu obyvatel</a:t>
            </a: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Největší přispěvatelé z roku 2013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71874" y="1282928"/>
            <a:ext cx="10782189" cy="4139998"/>
          </a:xfrm>
        </p:spPr>
        <p:txBody>
          <a:bodyPr numCol="2"/>
          <a:lstStyle/>
          <a:p>
            <a:r>
              <a:rPr lang="cs-CZ" dirty="0" smtClean="0"/>
              <a:t>USA 22 % rozpočtu (450 milionů USD) </a:t>
            </a:r>
          </a:p>
          <a:p>
            <a:r>
              <a:rPr lang="cs-CZ" dirty="0" smtClean="0"/>
              <a:t>Japonsko 10,83 % </a:t>
            </a:r>
          </a:p>
          <a:p>
            <a:r>
              <a:rPr lang="cs-CZ" dirty="0" smtClean="0"/>
              <a:t>Německo 7,14 % </a:t>
            </a:r>
          </a:p>
          <a:p>
            <a:r>
              <a:rPr lang="cs-CZ" dirty="0" smtClean="0"/>
              <a:t>Velká Británie 5,59 % </a:t>
            </a:r>
          </a:p>
          <a:p>
            <a:r>
              <a:rPr lang="cs-CZ" dirty="0" smtClean="0"/>
              <a:t>Francie 5,18 % </a:t>
            </a:r>
          </a:p>
          <a:p>
            <a:r>
              <a:rPr lang="cs-CZ" dirty="0" smtClean="0"/>
              <a:t>Itálie 5,15 % </a:t>
            </a:r>
          </a:p>
          <a:p>
            <a:r>
              <a:rPr lang="cs-CZ" dirty="0" smtClean="0"/>
              <a:t>Kanada 4,45 % </a:t>
            </a:r>
          </a:p>
          <a:p>
            <a:r>
              <a:rPr lang="cs-CZ" dirty="0" smtClean="0"/>
              <a:t>Španělsko 2,98 % </a:t>
            </a:r>
          </a:p>
          <a:p>
            <a:r>
              <a:rPr lang="cs-CZ" dirty="0" smtClean="0"/>
              <a:t>Čína 2,97 % </a:t>
            </a:r>
          </a:p>
          <a:p>
            <a:r>
              <a:rPr lang="cs-CZ" dirty="0" smtClean="0"/>
              <a:t>Mexiko 2,93 % </a:t>
            </a:r>
          </a:p>
          <a:p>
            <a:endParaRPr lang="cs-CZ" dirty="0" smtClean="0"/>
          </a:p>
          <a:p>
            <a:r>
              <a:rPr lang="cs-CZ" dirty="0" smtClean="0"/>
              <a:t>Příspěvek EU jako celku tvoří přibližně 33 % řádného rozpočtu </a:t>
            </a: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10 největších přispěvatelů vojenského a policejního personálu do misí OSN </a:t>
            </a:r>
            <a:br>
              <a:rPr lang="cs-CZ" dirty="0" smtClean="0"/>
            </a:br>
            <a:r>
              <a:rPr lang="cs-CZ" dirty="0" smtClean="0"/>
              <a:t>(počet osob, 2012)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2310062"/>
            <a:ext cx="10753200" cy="3521937"/>
          </a:xfrm>
        </p:spPr>
        <p:txBody>
          <a:bodyPr numCol="2"/>
          <a:lstStyle/>
          <a:p>
            <a:r>
              <a:rPr lang="cs-CZ" dirty="0" smtClean="0"/>
              <a:t>Pákistán 8 958 </a:t>
            </a:r>
          </a:p>
          <a:p>
            <a:r>
              <a:rPr lang="cs-CZ" dirty="0" smtClean="0"/>
              <a:t>Bangladéš 8 841 </a:t>
            </a:r>
          </a:p>
          <a:p>
            <a:r>
              <a:rPr lang="cs-CZ" dirty="0" smtClean="0"/>
              <a:t>Indie 7 846 </a:t>
            </a:r>
          </a:p>
          <a:p>
            <a:r>
              <a:rPr lang="cs-CZ" dirty="0" smtClean="0"/>
              <a:t>Etiopie 5 697 </a:t>
            </a:r>
          </a:p>
          <a:p>
            <a:r>
              <a:rPr lang="cs-CZ" dirty="0" smtClean="0"/>
              <a:t>Nigérie 5 556 </a:t>
            </a:r>
          </a:p>
          <a:p>
            <a:r>
              <a:rPr lang="cs-CZ" dirty="0" smtClean="0"/>
              <a:t>Rwanda 4 584 </a:t>
            </a:r>
          </a:p>
          <a:p>
            <a:r>
              <a:rPr lang="cs-CZ" dirty="0" smtClean="0"/>
              <a:t>Nepál 4 492 </a:t>
            </a:r>
          </a:p>
          <a:p>
            <a:r>
              <a:rPr lang="cs-CZ" dirty="0" smtClean="0"/>
              <a:t>Egypt 4 109 </a:t>
            </a:r>
          </a:p>
          <a:p>
            <a:r>
              <a:rPr lang="cs-CZ" dirty="0" smtClean="0"/>
              <a:t>Jordánsko 3 596 </a:t>
            </a:r>
          </a:p>
          <a:p>
            <a:r>
              <a:rPr lang="cs-CZ" dirty="0" smtClean="0"/>
              <a:t>Ghana 2 805</a:t>
            </a: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 v ČR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Československo bylo od 24. října 1945 jedním ze zakládajících členů OSN, ČR se stala členem OSN 19. ledna 1993</a:t>
            </a:r>
          </a:p>
          <a:p>
            <a:r>
              <a:rPr lang="cs-CZ" dirty="0" smtClean="0"/>
              <a:t>1. kancelář otevřena v roce 1947</a:t>
            </a:r>
          </a:p>
          <a:p>
            <a:pPr lvl="1"/>
            <a:r>
              <a:rPr lang="cs-CZ" dirty="0" smtClean="0"/>
              <a:t>Informační centrum OSN (UNIC) se tehdy stalo jednou z prvních „poboček“ Spojených národů ve světě. </a:t>
            </a:r>
          </a:p>
          <a:p>
            <a:r>
              <a:rPr lang="cs-CZ" dirty="0" smtClean="0"/>
              <a:t>Společně s UNIC působí v současné době v ČR</a:t>
            </a:r>
          </a:p>
          <a:p>
            <a:pPr lvl="1"/>
            <a:r>
              <a:rPr lang="cs-CZ" dirty="0" smtClean="0"/>
              <a:t>kancelář agentury OSN pro uprchlíky (UNHCR), </a:t>
            </a:r>
          </a:p>
          <a:p>
            <a:pPr lvl="1"/>
            <a:r>
              <a:rPr lang="cs-CZ" dirty="0" smtClean="0"/>
              <a:t>Světové zdravotnické organizace (WHO) </a:t>
            </a:r>
          </a:p>
          <a:p>
            <a:pPr lvl="1"/>
            <a:r>
              <a:rPr lang="cs-CZ" dirty="0" smtClean="0"/>
              <a:t>a Český výbor pro UNICEF</a:t>
            </a:r>
          </a:p>
          <a:p>
            <a:r>
              <a:rPr lang="cs-CZ" dirty="0" smtClean="0"/>
              <a:t>Všechny agentury sídlí na adrese Železná 24, Praha 1. </a:t>
            </a:r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UNIC v Praze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Informační centrum OSN v Praze</a:t>
            </a:r>
          </a:p>
          <a:p>
            <a:r>
              <a:rPr lang="cs-CZ" b="1" dirty="0" smtClean="0"/>
              <a:t>Úkol = informování o činnosti všech organizací systému OSN</a:t>
            </a:r>
          </a:p>
          <a:p>
            <a:pPr lvl="1"/>
            <a:r>
              <a:rPr lang="cs-CZ" dirty="0" smtClean="0"/>
              <a:t>Web </a:t>
            </a:r>
            <a:r>
              <a:rPr lang="cs-CZ" dirty="0" err="1" smtClean="0"/>
              <a:t>osn.cz</a:t>
            </a:r>
            <a:r>
              <a:rPr lang="cs-CZ" dirty="0" smtClean="0"/>
              <a:t>, profily na </a:t>
            </a:r>
            <a:r>
              <a:rPr lang="cs-CZ" dirty="0" err="1" smtClean="0"/>
              <a:t>Facebooku</a:t>
            </a:r>
            <a:r>
              <a:rPr lang="cs-CZ" dirty="0" smtClean="0"/>
              <a:t> a </a:t>
            </a:r>
            <a:r>
              <a:rPr lang="cs-CZ" dirty="0" err="1" smtClean="0"/>
              <a:t>Twitteru</a:t>
            </a:r>
            <a:r>
              <a:rPr lang="cs-CZ" dirty="0" smtClean="0"/>
              <a:t>, kanál na </a:t>
            </a:r>
            <a:r>
              <a:rPr lang="cs-CZ" dirty="0" err="1" smtClean="0"/>
              <a:t>YouTube</a:t>
            </a:r>
            <a:endParaRPr lang="cs-CZ" dirty="0" smtClean="0"/>
          </a:p>
          <a:p>
            <a:pPr lvl="1"/>
            <a:r>
              <a:rPr lang="cs-CZ" dirty="0" smtClean="0"/>
              <a:t>Knihovna s tisíci publikacemi a časopisy OSN, rešeršní služby</a:t>
            </a:r>
          </a:p>
          <a:p>
            <a:pPr lvl="1"/>
            <a:r>
              <a:rPr lang="cs-CZ" dirty="0" smtClean="0"/>
              <a:t>Semináře a tematické diskuse, tiskové konference, vzdělávací programy</a:t>
            </a:r>
          </a:p>
          <a:p>
            <a:pPr lvl="1"/>
            <a:r>
              <a:rPr lang="cs-CZ" dirty="0" smtClean="0"/>
              <a:t>Výstavy, publikace, informační kampaně ... </a:t>
            </a:r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Úřad Vysokého komisaře OSN pro uprchlíky v ČR (UNHCR)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Otevřen v roce 1992 </a:t>
            </a:r>
          </a:p>
          <a:p>
            <a:pPr lvl="1"/>
            <a:r>
              <a:rPr lang="cs-CZ" dirty="0" smtClean="0"/>
              <a:t>v souvislosti s přistoupením ČR k Úmluvě o právním postavení uprchlíků</a:t>
            </a:r>
          </a:p>
          <a:p>
            <a:r>
              <a:rPr lang="cs-CZ" dirty="0" smtClean="0"/>
              <a:t>Hlavní cíl = podpora vybudování komplexního, udržitelného a samostatného azylového systému</a:t>
            </a:r>
          </a:p>
          <a:p>
            <a:pPr lvl="1"/>
            <a:r>
              <a:rPr lang="cs-CZ" dirty="0" smtClean="0"/>
              <a:t>který státu umožní posoudit žádosti o mezinárodní ochranu v souladu s uznávanými standardy a mezinárodním právem</a:t>
            </a:r>
          </a:p>
          <a:p>
            <a:pPr lvl="1"/>
            <a:r>
              <a:rPr lang="cs-CZ" dirty="0" smtClean="0"/>
              <a:t>prostřednictvím vlastních programů v oblasti právního poradenství a osvětových aktivit i podporou programů nevládních organizací</a:t>
            </a: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Kancelář Světové zdravotnické organizace </a:t>
            </a:r>
            <a:br>
              <a:rPr lang="cs-CZ" dirty="0" smtClean="0"/>
            </a:br>
            <a:r>
              <a:rPr lang="cs-CZ" dirty="0" smtClean="0"/>
              <a:t>v ČR (WHO)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Zřízena v roce 1991</a:t>
            </a:r>
          </a:p>
          <a:p>
            <a:r>
              <a:rPr lang="cs-CZ" dirty="0" smtClean="0"/>
              <a:t>Hlavní činnost = koordinace aktivit a projektů WHO v ČR, </a:t>
            </a:r>
          </a:p>
          <a:p>
            <a:pPr lvl="1"/>
            <a:r>
              <a:rPr lang="cs-CZ" dirty="0" smtClean="0"/>
              <a:t>informování o iniciativách, dokumentech a akcích WHO, </a:t>
            </a:r>
          </a:p>
          <a:p>
            <a:pPr lvl="1"/>
            <a:r>
              <a:rPr lang="cs-CZ" dirty="0" smtClean="0"/>
              <a:t>podpora spolupráce a účasti českých odborníků na činnosti organizace. </a:t>
            </a:r>
          </a:p>
          <a:p>
            <a:r>
              <a:rPr lang="cs-CZ" dirty="0" smtClean="0"/>
              <a:t>Podílí se i na ovlivňování tvorby zdravotní politiky na národní i regionální úrovni </a:t>
            </a:r>
          </a:p>
          <a:p>
            <a:pPr lvl="1"/>
            <a:r>
              <a:rPr lang="cs-CZ" dirty="0" smtClean="0"/>
              <a:t>v kontextu doporučení a strategií uplatňovaných v rámci politiky Světové zdravotnické organizace. </a:t>
            </a:r>
          </a:p>
          <a:p>
            <a:r>
              <a:rPr lang="cs-CZ" dirty="0" smtClean="0"/>
              <a:t>Zastupuje zájmy WHO v Česku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Lidská práva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Lidská práva potřebuje každý člověk k důstojnému životu. </a:t>
            </a:r>
          </a:p>
          <a:p>
            <a:r>
              <a:rPr lang="cs-CZ" dirty="0" smtClean="0"/>
              <a:t>Bez nich nelze rozvíjet lidské vlastnosti, inteligenci, talent či duchovnost.</a:t>
            </a:r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Český výbor pro UNICEF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47811" y="1306992"/>
            <a:ext cx="10753200" cy="4139998"/>
          </a:xfrm>
        </p:spPr>
        <p:txBody>
          <a:bodyPr/>
          <a:lstStyle/>
          <a:p>
            <a:r>
              <a:rPr lang="cs-CZ" dirty="0" smtClean="0"/>
              <a:t>UNICEF (Dětský fond OSN) </a:t>
            </a:r>
          </a:p>
          <a:p>
            <a:r>
              <a:rPr lang="cs-CZ" dirty="0" smtClean="0"/>
              <a:t>pomáhá ve více než 150 zemích světa dětem přežít a zlepšovat jejich životní podmínky zajišťováním:</a:t>
            </a:r>
          </a:p>
          <a:p>
            <a:pPr lvl="1"/>
            <a:r>
              <a:rPr lang="cs-CZ" dirty="0" smtClean="0"/>
              <a:t>zdravotní péče, </a:t>
            </a:r>
          </a:p>
          <a:p>
            <a:pPr lvl="1"/>
            <a:r>
              <a:rPr lang="cs-CZ" dirty="0" smtClean="0"/>
              <a:t>výživy, </a:t>
            </a:r>
          </a:p>
          <a:p>
            <a:pPr lvl="1"/>
            <a:r>
              <a:rPr lang="cs-CZ" dirty="0" smtClean="0"/>
              <a:t>pitné vody a hygieny, </a:t>
            </a:r>
          </a:p>
          <a:p>
            <a:pPr lvl="1"/>
            <a:r>
              <a:rPr lang="cs-CZ" dirty="0" smtClean="0"/>
              <a:t>vzdělání </a:t>
            </a:r>
          </a:p>
          <a:p>
            <a:pPr lvl="1"/>
            <a:r>
              <a:rPr lang="cs-CZ" dirty="0" smtClean="0"/>
              <a:t>ochrany před riziky HIV/ AIDS, </a:t>
            </a:r>
          </a:p>
          <a:p>
            <a:pPr lvl="1"/>
            <a:r>
              <a:rPr lang="cs-CZ" dirty="0" smtClean="0"/>
              <a:t>násilím a jakýmkoliv zneužíváním. </a:t>
            </a:r>
          </a:p>
          <a:p>
            <a:r>
              <a:rPr lang="cs-CZ" dirty="0" smtClean="0"/>
              <a:t>pomoci směřuje zejména</a:t>
            </a:r>
          </a:p>
          <a:p>
            <a:pPr lvl="1"/>
            <a:r>
              <a:rPr lang="cs-CZ" dirty="0" smtClean="0"/>
              <a:t>do nejchudších zemí a do oblastí zasažených přírodní nebo válečnou katastrofou</a:t>
            </a:r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Národní výbory UNICEF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150000"/>
              </a:lnSpc>
            </a:pPr>
            <a:r>
              <a:rPr lang="cs-CZ" sz="2800" dirty="0" smtClean="0">
                <a:ea typeface="+mn-ea"/>
                <a:cs typeface="+mn-cs"/>
              </a:rPr>
              <a:t>Působí ve vyspělých zemích, jako je Česká republika</a:t>
            </a:r>
          </a:p>
          <a:p>
            <a:pPr marL="342900" lvl="1" indent="-342900">
              <a:lnSpc>
                <a:spcPct val="150000"/>
              </a:lnSpc>
            </a:pPr>
            <a:r>
              <a:rPr lang="cs-CZ" sz="2800" dirty="0" smtClean="0">
                <a:ea typeface="+mn-ea"/>
                <a:cs typeface="+mn-cs"/>
              </a:rPr>
              <a:t>Jejich úlohou je</a:t>
            </a:r>
            <a:r>
              <a:rPr lang="cs-CZ" dirty="0" smtClean="0"/>
              <a:t>:</a:t>
            </a:r>
          </a:p>
          <a:p>
            <a:pPr marL="1005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/>
              <a:t>podporovat naplňování práv dětí </a:t>
            </a:r>
          </a:p>
          <a:p>
            <a:pPr marL="1005300" lvl="2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000" dirty="0" smtClean="0"/>
              <a:t>získávat finanční prostředky pro programy pomoci</a:t>
            </a:r>
          </a:p>
          <a:p>
            <a:pPr marL="342900" indent="-342900"/>
            <a:r>
              <a:rPr lang="cs-CZ" dirty="0" smtClean="0"/>
              <a:t> Práce UNICEF je financována výhradně:</a:t>
            </a:r>
          </a:p>
          <a:p>
            <a:pPr marL="594900" lvl="1" indent="-342900"/>
            <a:r>
              <a:rPr lang="cs-CZ" dirty="0" smtClean="0"/>
              <a:t>z dobrovolných příspěvků </a:t>
            </a:r>
          </a:p>
          <a:p>
            <a:pPr marL="594900" lvl="1" indent="-342900"/>
            <a:r>
              <a:rPr lang="cs-CZ" dirty="0" smtClean="0"/>
              <a:t>a z prodeje blahopřání a dárkového zboží.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 a lidská práva</a:t>
            </a: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Lidskoprávní</a:t>
            </a:r>
            <a:r>
              <a:rPr lang="cs-CZ" dirty="0" smtClean="0"/>
              <a:t> úmluvy OSN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Všeobecné deklaraci lidských práv z roku 1948</a:t>
            </a:r>
          </a:p>
          <a:p>
            <a:pPr lvl="1"/>
            <a:r>
              <a:rPr lang="cs-CZ" dirty="0" smtClean="0"/>
              <a:t>má obrovskou morální váhu (přijata mnoha státy)</a:t>
            </a:r>
          </a:p>
          <a:p>
            <a:r>
              <a:rPr lang="cs-CZ" dirty="0" smtClean="0"/>
              <a:t>Mezinárodní pakt o hospodářských, sociálních a kulturních právech </a:t>
            </a:r>
          </a:p>
          <a:p>
            <a:r>
              <a:rPr lang="cs-CZ" dirty="0" smtClean="0"/>
              <a:t>Mezinárodní pakt o občanských a politických právech</a:t>
            </a:r>
          </a:p>
          <a:p>
            <a:r>
              <a:rPr lang="cs-CZ" dirty="0" smtClean="0"/>
              <a:t>Úmluva o právech dítěte</a:t>
            </a:r>
          </a:p>
          <a:p>
            <a:pPr lvl="1"/>
            <a:r>
              <a:rPr lang="cs-CZ" dirty="0" smtClean="0"/>
              <a:t>ratifikovalo více zemí než kteroukoliv jinou smlouvu o lidských právech v dějinách, všech 193 členských států OSN</a:t>
            </a:r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 pomohla vyjednat více než 80 </a:t>
            </a:r>
            <a:r>
              <a:rPr lang="cs-CZ" dirty="0" err="1" smtClean="0"/>
              <a:t>lidskoprávních</a:t>
            </a:r>
            <a:r>
              <a:rPr lang="cs-CZ" dirty="0" smtClean="0"/>
              <a:t> úmluv a deklarací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985210"/>
            <a:ext cx="10753200" cy="3846789"/>
          </a:xfrm>
        </p:spPr>
        <p:txBody>
          <a:bodyPr/>
          <a:lstStyle/>
          <a:p>
            <a:r>
              <a:rPr lang="cs-CZ" sz="2400" dirty="0" smtClean="0"/>
              <a:t>Úmluva o prevenci a trestání zločinu genocidy (1948)</a:t>
            </a:r>
          </a:p>
          <a:p>
            <a:r>
              <a:rPr lang="cs-CZ" sz="2400" dirty="0" smtClean="0"/>
              <a:t>Úmluva proti mučení a jinému krutému, nelidskému či ponižujícímu zacházení nebo trestání (1984)</a:t>
            </a:r>
          </a:p>
          <a:p>
            <a:r>
              <a:rPr lang="cs-CZ" sz="2400" dirty="0" smtClean="0"/>
              <a:t>Mezinárodní úmluva o odstranění všech forem rasové diskriminace (1966)</a:t>
            </a:r>
          </a:p>
          <a:p>
            <a:r>
              <a:rPr lang="cs-CZ" sz="2400" dirty="0" smtClean="0"/>
              <a:t>Úmluva o odstranění všech forem diskriminace žen (1979)</a:t>
            </a:r>
          </a:p>
          <a:p>
            <a:r>
              <a:rPr lang="cs-CZ" sz="2400" dirty="0" smtClean="0"/>
              <a:t>Úmluva o právním postavení uprchlíků (1951)</a:t>
            </a:r>
          </a:p>
          <a:p>
            <a:pPr>
              <a:buNone/>
            </a:pPr>
            <a:r>
              <a:rPr lang="cs-CZ" sz="2400" b="1" dirty="0" smtClean="0"/>
              <a:t>Díky tomu byla vytvořena kultura lidských práv ve světě.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2663" y="190611"/>
            <a:ext cx="11658600" cy="451576"/>
          </a:xfrm>
        </p:spPr>
        <p:txBody>
          <a:bodyPr/>
          <a:lstStyle/>
          <a:p>
            <a:r>
              <a:rPr lang="cs-CZ" dirty="0" smtClean="0"/>
              <a:t>Další podpora OSN při dodržování lidských práv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733926"/>
            <a:ext cx="10753200" cy="5098074"/>
          </a:xfrm>
        </p:spPr>
        <p:txBody>
          <a:bodyPr/>
          <a:lstStyle/>
          <a:p>
            <a:r>
              <a:rPr lang="cs-CZ" dirty="0" smtClean="0"/>
              <a:t>Zřídila Radu pro lidská práva</a:t>
            </a:r>
          </a:p>
          <a:p>
            <a:r>
              <a:rPr lang="cs-CZ" dirty="0" smtClean="0"/>
              <a:t>Zřídila 6 výborů, které mohou od vlád požadovat reakce na obvinění z porušování příslušných práv</a:t>
            </a:r>
          </a:p>
          <a:p>
            <a:pPr lvl="1"/>
            <a:r>
              <a:rPr lang="cs-CZ" dirty="0" smtClean="0"/>
              <a:t>Přijímají rozhodnutí a ta zveřejňují</a:t>
            </a:r>
          </a:p>
          <a:p>
            <a:r>
              <a:rPr lang="cs-CZ" dirty="0" smtClean="0"/>
              <a:t>Má nezávislé experty a pracovní skupiny vyšetřující události</a:t>
            </a:r>
          </a:p>
          <a:p>
            <a:r>
              <a:rPr lang="cs-CZ" dirty="0" smtClean="0"/>
              <a:t>Poskytuje technickou pomoc k posílení institucí na úrovni států a regionů </a:t>
            </a:r>
          </a:p>
          <a:p>
            <a:pPr lvl="1"/>
            <a:r>
              <a:rPr lang="cs-CZ" dirty="0" smtClean="0"/>
              <a:t>Např. soudů a vzdělávacích systémů</a:t>
            </a:r>
          </a:p>
          <a:p>
            <a:r>
              <a:rPr lang="cs-CZ" dirty="0" smtClean="0"/>
              <a:t>Organizuje mezinárodní konference o otázkách lidských práv</a:t>
            </a:r>
          </a:p>
          <a:p>
            <a:pPr lvl="1"/>
            <a:r>
              <a:rPr lang="cs-CZ" dirty="0" smtClean="0"/>
              <a:t>vyzývají vlády, aby se veřejně zasazovaly o dodržování lidských práv.</a:t>
            </a:r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Rada pro lidská práva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2663" y="1347537"/>
            <a:ext cx="11220537" cy="4484463"/>
          </a:xfrm>
        </p:spPr>
        <p:txBody>
          <a:bodyPr/>
          <a:lstStyle/>
          <a:p>
            <a:r>
              <a:rPr lang="cs-CZ" dirty="0" smtClean="0"/>
              <a:t>orgán OSN odpovídající za dodržován</a:t>
            </a:r>
          </a:p>
          <a:p>
            <a:r>
              <a:rPr lang="cs-CZ" dirty="0" smtClean="0"/>
              <a:t>přímo podřízena Valnému shromáždění - &gt;zodpovídá se tak všem státům OSN</a:t>
            </a:r>
          </a:p>
          <a:p>
            <a:r>
              <a:rPr lang="cs-CZ" dirty="0" smtClean="0"/>
              <a:t>Správní záležitosti Rady řídí </a:t>
            </a:r>
            <a:r>
              <a:rPr lang="cs-CZ" b="1" dirty="0" smtClean="0"/>
              <a:t>Vysoký komisař OSN pro lidská práva</a:t>
            </a:r>
          </a:p>
          <a:p>
            <a:r>
              <a:rPr lang="cs-CZ" dirty="0" smtClean="0"/>
              <a:t>je oprávněna doporučit Valnému shromáždění pozastavení práv a výsad kterémukoliv členskému státu Rady, jenž soustavně a hrubě porušuje lidská práva</a:t>
            </a:r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Vysoký komisař OSN pro lidská práva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koordinuje </a:t>
            </a:r>
            <a:r>
              <a:rPr lang="cs-CZ" dirty="0" err="1" smtClean="0"/>
              <a:t>lidskoprávní</a:t>
            </a:r>
            <a:r>
              <a:rPr lang="cs-CZ" dirty="0" smtClean="0"/>
              <a:t> aktivity v rámci systému OSN </a:t>
            </a:r>
          </a:p>
          <a:p>
            <a:r>
              <a:rPr lang="cs-CZ" dirty="0" smtClean="0"/>
              <a:t>dohlíží na Radu pro lidská práva ve švýcarské Ženevě</a:t>
            </a:r>
          </a:p>
          <a:p>
            <a:r>
              <a:rPr lang="cs-CZ" dirty="0" smtClean="0"/>
              <a:t>od září 2018: bývalá chilská prezidentka </a:t>
            </a:r>
            <a:r>
              <a:rPr lang="cs-CZ" b="1" dirty="0" err="1" smtClean="0"/>
              <a:t>Michelle</a:t>
            </a:r>
            <a:r>
              <a:rPr lang="cs-CZ" b="1" dirty="0" smtClean="0"/>
              <a:t> </a:t>
            </a:r>
            <a:r>
              <a:rPr lang="cs-CZ" b="1" dirty="0" err="1" smtClean="0"/>
              <a:t>Bachelet</a:t>
            </a:r>
            <a:r>
              <a:rPr lang="cs-CZ" b="1" dirty="0" smtClean="0"/>
              <a:t> </a:t>
            </a:r>
            <a:r>
              <a:rPr lang="cs-CZ" b="1" dirty="0" err="1" smtClean="0"/>
              <a:t>Jeria</a:t>
            </a:r>
            <a:endParaRPr lang="cs-CZ" b="1" dirty="0" smtClean="0"/>
          </a:p>
          <a:p>
            <a:pPr lvl="1"/>
            <a:r>
              <a:rPr lang="cs-CZ" dirty="0" smtClean="0"/>
              <a:t>nahradila ve </a:t>
            </a:r>
            <a:r>
              <a:rPr lang="cs-CZ" dirty="0" err="1" smtClean="0"/>
              <a:t>funci</a:t>
            </a:r>
            <a:r>
              <a:rPr lang="cs-CZ" dirty="0" smtClean="0"/>
              <a:t> </a:t>
            </a:r>
            <a:r>
              <a:rPr lang="cs-CZ" b="1" dirty="0" err="1" smtClean="0"/>
              <a:t>Zaída</a:t>
            </a:r>
            <a:r>
              <a:rPr lang="cs-CZ" b="1" dirty="0" smtClean="0"/>
              <a:t> </a:t>
            </a:r>
            <a:r>
              <a:rPr lang="cs-CZ" b="1" dirty="0" err="1" smtClean="0"/>
              <a:t>Raáda</a:t>
            </a:r>
            <a:r>
              <a:rPr lang="cs-CZ" b="1" dirty="0" smtClean="0"/>
              <a:t> </a:t>
            </a:r>
            <a:r>
              <a:rPr lang="cs-CZ" b="1" dirty="0" err="1" smtClean="0"/>
              <a:t>Zaída</a:t>
            </a:r>
            <a:r>
              <a:rPr lang="cs-CZ" b="1" dirty="0" smtClean="0"/>
              <a:t> </a:t>
            </a:r>
            <a:r>
              <a:rPr lang="cs-CZ" b="1" dirty="0" smtClean="0"/>
              <a:t>Husajna</a:t>
            </a:r>
          </a:p>
          <a:p>
            <a:r>
              <a:rPr lang="cs-CZ" dirty="0" smtClean="0"/>
              <a:t>od září 2022</a:t>
            </a:r>
            <a:r>
              <a:rPr lang="cs-CZ" b="1" dirty="0" smtClean="0"/>
              <a:t>: </a:t>
            </a:r>
            <a:r>
              <a:rPr lang="cs-CZ" dirty="0" err="1" smtClean="0"/>
              <a:t>Volker</a:t>
            </a:r>
            <a:r>
              <a:rPr lang="cs-CZ" dirty="0" smtClean="0"/>
              <a:t> </a:t>
            </a:r>
            <a:r>
              <a:rPr lang="cs-CZ" dirty="0" err="1" smtClean="0"/>
              <a:t>Türk</a:t>
            </a:r>
            <a:r>
              <a:rPr lang="cs-CZ" dirty="0" smtClean="0"/>
              <a:t> </a:t>
            </a:r>
            <a:endParaRPr lang="cs-CZ" b="1" dirty="0" smtClean="0"/>
          </a:p>
          <a:p>
            <a:endParaRPr lang="cs-CZ" b="1" dirty="0"/>
          </a:p>
        </p:txBody>
      </p:sp>
      <p:pic>
        <p:nvPicPr>
          <p:cNvPr id="6" name="Obrázek 5" descr="HC-Bachelet-b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06790" y="649705"/>
            <a:ext cx="1524000" cy="2286000"/>
          </a:xfrm>
          <a:prstGeom prst="rect">
            <a:avLst/>
          </a:prstGeom>
        </p:spPr>
      </p:pic>
      <p:pic>
        <p:nvPicPr>
          <p:cNvPr id="7" name="Obrázek 6" descr="hc_Al_Hussein_sm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47295" y="3840759"/>
            <a:ext cx="1457325" cy="1885950"/>
          </a:xfrm>
          <a:prstGeom prst="rect">
            <a:avLst/>
          </a:prstGeom>
        </p:spPr>
      </p:pic>
      <p:pic>
        <p:nvPicPr>
          <p:cNvPr id="8" name="Obrázek 7" descr="volker Tur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19315" y="4543251"/>
            <a:ext cx="2679700" cy="1531257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Zvláštní zpravodajové a pracovní skupiny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vyšetřují porušování lidských práv a zasahují v případě potřeby</a:t>
            </a:r>
          </a:p>
          <a:p>
            <a:r>
              <a:rPr lang="cs-CZ" dirty="0" smtClean="0"/>
              <a:t>pracují jako nezávislí experti po dobu max. 6 let</a:t>
            </a:r>
          </a:p>
          <a:p>
            <a:r>
              <a:rPr lang="cs-CZ" dirty="0" smtClean="0"/>
              <a:t>připravují zprávy pro Radu pro lidská práva a Valné shromáždění </a:t>
            </a:r>
          </a:p>
          <a:p>
            <a:pPr lvl="1"/>
            <a:r>
              <a:rPr lang="cs-CZ" dirty="0" smtClean="0"/>
              <a:t>používají spolehlivé zdroje, mezi které patří stížnosti jednotlivců i informace od nevládních organizací</a:t>
            </a:r>
          </a:p>
          <a:p>
            <a:pPr lvl="1"/>
            <a:r>
              <a:rPr lang="cs-CZ" dirty="0" smtClean="0"/>
              <a:t>podstatnou část svého průzkumu provádějí experti na místě, kde jednají jak se státními úřady, tak </a:t>
            </a:r>
            <a:r>
              <a:rPr lang="cs-CZ" dirty="0" err="1" smtClean="0"/>
              <a:t>soběťmi</a:t>
            </a:r>
            <a:r>
              <a:rPr lang="cs-CZ" dirty="0" smtClean="0"/>
              <a:t> a shromažďují důkazy </a:t>
            </a:r>
          </a:p>
          <a:p>
            <a:r>
              <a:rPr lang="cs-CZ" dirty="0" smtClean="0"/>
              <a:t>jejich zprávy jsou zveřejňovány</a:t>
            </a:r>
          </a:p>
          <a:p>
            <a:pPr lvl="1"/>
            <a:r>
              <a:rPr lang="cs-CZ" dirty="0" smtClean="0"/>
              <a:t>zdůrazňuje se tak odpovědnost vlád za dodržování lidských práv.</a:t>
            </a:r>
            <a:endParaRPr 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Nezávislá mezinárodní vyšetřovací komise OSN pro Ukrajinu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04369" y="1660741"/>
            <a:ext cx="10753200" cy="4139998"/>
          </a:xfrm>
        </p:spPr>
        <p:txBody>
          <a:bodyPr/>
          <a:lstStyle/>
          <a:p>
            <a:r>
              <a:rPr lang="cs-CZ" sz="2400" dirty="0" smtClean="0"/>
              <a:t>zveřejnila 2. prosince </a:t>
            </a:r>
            <a:r>
              <a:rPr lang="cs-CZ" sz="2400" dirty="0" smtClean="0"/>
              <a:t>2022 prohlášení </a:t>
            </a:r>
            <a:r>
              <a:rPr lang="cs-CZ" sz="2400" dirty="0" smtClean="0"/>
              <a:t>o ničivém dopadu války na ukrajinské </a:t>
            </a:r>
            <a:r>
              <a:rPr lang="cs-CZ" sz="2400" dirty="0" smtClean="0"/>
              <a:t>děti</a:t>
            </a:r>
          </a:p>
          <a:p>
            <a:r>
              <a:rPr lang="cs-CZ" sz="2400" dirty="0" smtClean="0"/>
              <a:t>v říjnu 2022 </a:t>
            </a:r>
            <a:r>
              <a:rPr lang="cs-CZ" sz="2400" dirty="0" smtClean="0"/>
              <a:t>Komise předložila Valnému shromáždění OSN podrobnou písemnou zprávu, která zaznamenala velký počet válečných zločinů, porušování lidských práv a mezinárodního humanitárního práva, jichž se dopouštějí ruské jednotky na </a:t>
            </a:r>
            <a:r>
              <a:rPr lang="cs-CZ" sz="2400" dirty="0" smtClean="0"/>
              <a:t>Ukrajině</a:t>
            </a:r>
            <a:endParaRPr lang="cs-CZ" sz="2400" dirty="0" smtClean="0"/>
          </a:p>
          <a:p>
            <a:r>
              <a:rPr lang="cs-CZ" sz="2400" dirty="0" smtClean="0"/>
              <a:t>Komisi tvoří tři lidé – Erik </a:t>
            </a:r>
            <a:r>
              <a:rPr lang="cs-CZ" sz="2400" dirty="0" err="1" smtClean="0"/>
              <a:t>Møse</a:t>
            </a:r>
            <a:r>
              <a:rPr lang="cs-CZ" sz="2400" dirty="0" smtClean="0"/>
              <a:t> z Norska (předseda), </a:t>
            </a:r>
            <a:r>
              <a:rPr lang="cs-CZ" sz="2400" dirty="0" err="1" smtClean="0"/>
              <a:t>Jasminka</a:t>
            </a:r>
            <a:r>
              <a:rPr lang="cs-CZ" sz="2400" dirty="0" smtClean="0"/>
              <a:t> </a:t>
            </a:r>
            <a:r>
              <a:rPr lang="cs-CZ" sz="2400" dirty="0" err="1" smtClean="0"/>
              <a:t>Džumhur</a:t>
            </a:r>
            <a:r>
              <a:rPr lang="cs-CZ" sz="2400" dirty="0" smtClean="0"/>
              <a:t> z Bosny a Hercegoviny a </a:t>
            </a:r>
            <a:r>
              <a:rPr lang="cs-CZ" sz="2400" dirty="0" err="1" smtClean="0"/>
              <a:t>Pablo</a:t>
            </a:r>
            <a:r>
              <a:rPr lang="cs-CZ" sz="2400" dirty="0" smtClean="0"/>
              <a:t> de </a:t>
            </a:r>
            <a:r>
              <a:rPr lang="cs-CZ" sz="2400" dirty="0" err="1" smtClean="0"/>
              <a:t>Greiff</a:t>
            </a:r>
            <a:r>
              <a:rPr lang="cs-CZ" sz="2400" dirty="0" smtClean="0"/>
              <a:t> z Kolumbie.</a:t>
            </a:r>
          </a:p>
          <a:p>
            <a:endParaRPr lang="cs-CZ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Všeobecná deklarace lidských práv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Návrh textu vypracoval 8členný výbor vedený vdovou po bývalém prezidentovi USA </a:t>
            </a:r>
            <a:r>
              <a:rPr lang="cs-CZ" dirty="0" err="1" smtClean="0"/>
              <a:t>Eleanor</a:t>
            </a:r>
            <a:r>
              <a:rPr lang="cs-CZ" dirty="0" smtClean="0"/>
              <a:t> Rooseveltovou </a:t>
            </a:r>
          </a:p>
          <a:p>
            <a:r>
              <a:rPr lang="cs-CZ" dirty="0" smtClean="0"/>
              <a:t>z roku 1948/1949 </a:t>
            </a:r>
          </a:p>
          <a:p>
            <a:r>
              <a:rPr lang="cs-CZ" dirty="0" smtClean="0"/>
              <a:t>Základní osou Deklarace se stal </a:t>
            </a:r>
          </a:p>
          <a:p>
            <a:pPr lvl="1"/>
            <a:r>
              <a:rPr lang="cs-CZ" dirty="0" smtClean="0"/>
              <a:t>všeobecný respekt k základním svobodám, </a:t>
            </a:r>
          </a:p>
          <a:p>
            <a:pPr lvl="1"/>
            <a:r>
              <a:rPr lang="cs-CZ" dirty="0" smtClean="0"/>
              <a:t>odmítnutí všech forem diskriminace </a:t>
            </a:r>
          </a:p>
          <a:p>
            <a:pPr lvl="1"/>
            <a:r>
              <a:rPr lang="cs-CZ" dirty="0" smtClean="0"/>
              <a:t>a uznání občanských, politických, sociálních, kulturních a hospodářských práv člověka. </a:t>
            </a:r>
            <a:endParaRPr lang="cs-CZ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64241" t="9136" r="14946" b="20044"/>
          <a:stretch>
            <a:fillRect/>
          </a:stretch>
        </p:blipFill>
        <p:spPr bwMode="auto">
          <a:xfrm>
            <a:off x="8867274" y="2526632"/>
            <a:ext cx="2237874" cy="214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Mohou si jednotlivci stěžovat na porušování lidských práv?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Ano, pokud vláda ratifikovala opční protokol umožňující jednotlivcům podávat stížnosti</a:t>
            </a:r>
          </a:p>
          <a:p>
            <a:r>
              <a:rPr lang="cs-CZ" dirty="0" smtClean="0"/>
              <a:t>V případě vyčerpání všech nápravných prostředků v dané zemi je možné u OSN uplatnit také stížnosti na hrubé a soustavné porušování lidských práv</a:t>
            </a:r>
            <a:endParaRPr 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Mezinárodní trestní soud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roce 1998 se 120 států na konferenci v Římě dohodlo na zřízení stálého Mezinárodního trestního soudu (ICC)</a:t>
            </a:r>
          </a:p>
          <a:p>
            <a:r>
              <a:rPr lang="cs-CZ" dirty="0" smtClean="0"/>
              <a:t>Má pravomoc stíhat jednotlivce za nejtěžší zločiny, jako je genocida, válečné zločiny a zločiny proti lidskosti</a:t>
            </a:r>
          </a:p>
          <a:p>
            <a:r>
              <a:rPr lang="cs-CZ" dirty="0" smtClean="0"/>
              <a:t>K Římskému statutu Mezinárodního trestního soudu se dosud připojilo 122 států včetně ČR</a:t>
            </a:r>
            <a:endParaRPr 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ICC je skutečně potřebný soud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období ozbrojených konfliktů nebo po jejich skončení často neexistují v příslušných státech soudy schopné zabývat se válečnými zločiny. </a:t>
            </a:r>
          </a:p>
          <a:p>
            <a:r>
              <a:rPr lang="cs-CZ" dirty="0" smtClean="0"/>
              <a:t>Může nastat i situace, že vláda, která je právě u moci, není ochotná pronásledovat vlastní občany, zejména pokud jde o vysoce postavené osobnosti. Právě v takových případech je potřebný Mezinárodní trestní soud.</a:t>
            </a:r>
            <a:endParaRPr lang="cs-CZ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Deklarace práv původního obyvatelstva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299411"/>
            <a:ext cx="10753200" cy="4532589"/>
          </a:xfrm>
        </p:spPr>
        <p:txBody>
          <a:bodyPr/>
          <a:lstStyle/>
          <a:p>
            <a:r>
              <a:rPr lang="cs-CZ" dirty="0" smtClean="0"/>
              <a:t>Přijato valným shromážděním 13. prosince 2007</a:t>
            </a:r>
          </a:p>
          <a:p>
            <a:pPr lvl="1"/>
            <a:r>
              <a:rPr lang="cs-CZ" dirty="0" smtClean="0"/>
              <a:t>po více než 2 desetiletích vyjednávání mezi vládami a představiteli skupin původního obyvatelstva</a:t>
            </a:r>
          </a:p>
          <a:p>
            <a:r>
              <a:rPr lang="cs-CZ" dirty="0" smtClean="0"/>
              <a:t>všeobecný rámec základních standardů pro přežití, důstojnost, blahobyt a práva původních (domorodých) obyvatel</a:t>
            </a:r>
          </a:p>
          <a:p>
            <a:pPr lvl="1"/>
            <a:r>
              <a:rPr lang="cs-CZ" dirty="0" smtClean="0"/>
              <a:t>Věnuje se právům individuálním i kolektivním, kulturním, právu na vzdělání, zdraví, zaměstnání, právu na jazyk a dalším. </a:t>
            </a:r>
          </a:p>
          <a:p>
            <a:pPr lvl="1"/>
            <a:r>
              <a:rPr lang="cs-CZ" dirty="0" smtClean="0"/>
              <a:t>Diskriminaci původních obyvatel staví mimo zákon a podporuje úplnou a efektivní účast těchto lidí ve všech záležitostech, které se jich týkají. </a:t>
            </a:r>
          </a:p>
          <a:p>
            <a:pPr lvl="1"/>
            <a:r>
              <a:rPr lang="cs-CZ" dirty="0" smtClean="0"/>
              <a:t>Deklarace jim také zajišťuje právo na odlišnost a na uplatňování vlastních priorit v ekonomickém, sociálním a kulturním rozvoji. </a:t>
            </a:r>
          </a:p>
          <a:p>
            <a:pPr lvl="1"/>
            <a:r>
              <a:rPr lang="cs-CZ" dirty="0" smtClean="0"/>
              <a:t>Vybízí k harmonickým a kooperativním vztahům mezi státy a původními obyvateli. 		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Všeobecná deklarace lidských práv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OSN ji přijalo v roce 1948</a:t>
            </a:r>
          </a:p>
          <a:p>
            <a:r>
              <a:rPr lang="cs-CZ" dirty="0" smtClean="0"/>
              <a:t>soubor lidských práv pro všechny bez rozdílu</a:t>
            </a:r>
          </a:p>
          <a:p>
            <a:r>
              <a:rPr lang="cs-CZ" dirty="0" smtClean="0"/>
              <a:t>Závazek členských států k rovnému zacházení se všemi lidmi bez ohledu na to, </a:t>
            </a:r>
          </a:p>
          <a:p>
            <a:pPr lvl="1"/>
            <a:r>
              <a:rPr lang="cs-CZ" dirty="0" smtClean="0"/>
              <a:t>jestli jsou bohatí nebo chudí, </a:t>
            </a:r>
          </a:p>
          <a:p>
            <a:pPr lvl="1"/>
            <a:r>
              <a:rPr lang="cs-CZ" dirty="0" smtClean="0"/>
              <a:t>jestli se jedná o muže či ženy </a:t>
            </a:r>
          </a:p>
          <a:p>
            <a:pPr lvl="1"/>
            <a:r>
              <a:rPr lang="cs-CZ" dirty="0" smtClean="0"/>
              <a:t>a bez ohledu na jejich rasový původ či náboženské vyznání. 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Den lidských práv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10. prosinec </a:t>
            </a:r>
          </a:p>
          <a:p>
            <a:r>
              <a:rPr lang="cs-CZ" dirty="0" smtClean="0"/>
              <a:t>V tento den v roce 1948 přijalo Valné shromáždění OSN Všeobecnou deklaraci lidských práv. </a:t>
            </a:r>
          </a:p>
          <a:p>
            <a:r>
              <a:rPr lang="cs-CZ" dirty="0" smtClean="0"/>
              <a:t>Je to významná připomínka základních práv a svobod každého člověka, ke kterým se sice hlásí všechny členské státy OSN, ale ne všude je jejich dodržování realitou.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 – Organizace spojených národů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mezinárodní organizace sdružující nezávislé státy, jejichž společným cílem </a:t>
            </a:r>
            <a:r>
              <a:rPr lang="cs-CZ" b="1" dirty="0" smtClean="0"/>
              <a:t>je ochrana míru a bezpečnosti a zlepšování podmínek pro život lidí na celém světě</a:t>
            </a:r>
          </a:p>
          <a:p>
            <a:r>
              <a:rPr lang="cs-CZ" dirty="0" smtClean="0"/>
              <a:t>Vznik 24. října 1945, 51 států</a:t>
            </a:r>
          </a:p>
          <a:p>
            <a:r>
              <a:rPr lang="cs-CZ" dirty="0" smtClean="0"/>
              <a:t>Dnes má 193 členů (států)</a:t>
            </a:r>
            <a:endParaRPr lang="cs-CZ" dirty="0"/>
          </a:p>
        </p:txBody>
      </p:sp>
      <p:pic>
        <p:nvPicPr>
          <p:cNvPr id="6" name="Obrázek 5" descr="un-flag-flying-pole-blue-sky-behind-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91463" y="3745464"/>
            <a:ext cx="4239126" cy="29320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OSN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47537"/>
            <a:ext cx="10753200" cy="4484463"/>
          </a:xfrm>
        </p:spPr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dirty="0" smtClean="0"/>
              <a:t>Valné shromáždění 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Rada bezpečnosti 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Ekonomická a sociální rada 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err="1" smtClean="0"/>
              <a:t>Poručenská</a:t>
            </a:r>
            <a:r>
              <a:rPr lang="cs-CZ" dirty="0" smtClean="0"/>
              <a:t> rada  - pozastavená činnost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Mezinárodní soudní dvůr (Haag, Nizozemsko)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Sekretariát</a:t>
            </a:r>
          </a:p>
          <a:p>
            <a:pPr>
              <a:buNone/>
            </a:pPr>
            <a:r>
              <a:rPr lang="cs-CZ" dirty="0" smtClean="0"/>
              <a:t>Sídlí v centrále OSN v NY</a:t>
            </a:r>
          </a:p>
        </p:txBody>
      </p:sp>
      <p:pic>
        <p:nvPicPr>
          <p:cNvPr id="6" name="Obrázek 5" descr="aerial-view-un-headquarters-new-york-c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71348" y="213561"/>
            <a:ext cx="4572000" cy="3086100"/>
          </a:xfrm>
          <a:prstGeom prst="rect">
            <a:avLst/>
          </a:prstGeom>
        </p:spPr>
      </p:pic>
      <p:pic>
        <p:nvPicPr>
          <p:cNvPr id="7" name="Obrázek 6" descr="ho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7160" y="4574758"/>
            <a:ext cx="3546081" cy="228324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85314" y="393428"/>
            <a:ext cx="10753200" cy="451576"/>
          </a:xfrm>
        </p:spPr>
        <p:txBody>
          <a:bodyPr/>
          <a:lstStyle/>
          <a:p>
            <a:r>
              <a:rPr lang="cs-CZ" dirty="0" smtClean="0"/>
              <a:t>Valné shromáždění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52657" y="1038859"/>
            <a:ext cx="10753200" cy="4139998"/>
          </a:xfrm>
        </p:spPr>
        <p:txBody>
          <a:bodyPr/>
          <a:lstStyle/>
          <a:p>
            <a:r>
              <a:rPr lang="cs-CZ" dirty="0" smtClean="0"/>
              <a:t>Zastoupení všech 193 členů OSN</a:t>
            </a:r>
          </a:p>
          <a:p>
            <a:r>
              <a:rPr lang="cs-CZ" dirty="0" smtClean="0"/>
              <a:t>Každý stát = 1 hlas</a:t>
            </a:r>
          </a:p>
          <a:p>
            <a:r>
              <a:rPr lang="cs-CZ" dirty="0" smtClean="0"/>
              <a:t>O důležitých otázkách rozhoduje 2/3 většina</a:t>
            </a:r>
          </a:p>
          <a:p>
            <a:pPr lvl="1"/>
            <a:r>
              <a:rPr lang="cs-CZ" dirty="0" smtClean="0"/>
              <a:t>např. bezpečnost ve světě, přijímání nových členů nebo stanovování rozpočtu organizace</a:t>
            </a:r>
          </a:p>
          <a:p>
            <a:r>
              <a:rPr lang="cs-CZ" dirty="0" smtClean="0"/>
              <a:t>O dalších otázkách rozhoduje prostá většina</a:t>
            </a:r>
          </a:p>
          <a:p>
            <a:r>
              <a:rPr lang="cs-CZ" dirty="0" smtClean="0"/>
              <a:t>Funkce a pravomoci</a:t>
            </a:r>
          </a:p>
          <a:p>
            <a:pPr lvl="1"/>
            <a:r>
              <a:rPr lang="cs-CZ" dirty="0" smtClean="0"/>
              <a:t>Zabývá se problematikou ozbrojených konfliktů a odzbrojení; usiluje o zlepšování situace dětí, mladých lidí, žen a dalších zranitelných skupin</a:t>
            </a:r>
          </a:p>
          <a:p>
            <a:pPr lvl="1"/>
            <a:r>
              <a:rPr lang="cs-CZ" dirty="0" smtClean="0"/>
              <a:t>Debatuje o otázkách udržitelného rozvoje a lidských práv</a:t>
            </a:r>
          </a:p>
          <a:p>
            <a:pPr lvl="1"/>
            <a:r>
              <a:rPr lang="cs-CZ" dirty="0" smtClean="0"/>
              <a:t>Rozhoduje o výši příspěvků členských států 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-edu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zentace-EDU-CZ.potx" id="{8FD1629D-3839-4F88-8028-8A89168F1D21}" vid="{6F6C369B-0563-478E-9F77-48BCECFDEE8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prezentace-edu-cz</Template>
  <TotalTime>244</TotalTime>
  <Words>2398</Words>
  <Application>Microsoft Office PowerPoint</Application>
  <PresentationFormat>Vlastní</PresentationFormat>
  <Paragraphs>379</Paragraphs>
  <Slides>43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4" baseType="lpstr">
      <vt:lpstr>prezentace-edu-cz</vt:lpstr>
      <vt:lpstr>OSN-Lidská práva</vt:lpstr>
      <vt:lpstr>OSN a lidská práva?</vt:lpstr>
      <vt:lpstr>Lidská práva</vt:lpstr>
      <vt:lpstr>Všeobecná deklarace lidských práv</vt:lpstr>
      <vt:lpstr>Všeobecná deklarace lidských práv</vt:lpstr>
      <vt:lpstr>Den lidských práv </vt:lpstr>
      <vt:lpstr>OSN – Organizace spojených národů</vt:lpstr>
      <vt:lpstr>Struktura OSN</vt:lpstr>
      <vt:lpstr>Valné shromáždění  </vt:lpstr>
      <vt:lpstr>Rada bezpečnosti  </vt:lpstr>
      <vt:lpstr>Rada bezpečnosti - fce</vt:lpstr>
      <vt:lpstr>Ekonomická a sociální rada (ECOSOC)  </vt:lpstr>
      <vt:lpstr>ECOSOC - fce</vt:lpstr>
      <vt:lpstr>Mezinárodní soudní dvůr  </vt:lpstr>
      <vt:lpstr>Sekretariát OSN  </vt:lpstr>
      <vt:lpstr>Další prvky systému OSN</vt:lpstr>
      <vt:lpstr>Snímek 17</vt:lpstr>
      <vt:lpstr>Charta OSN</vt:lpstr>
      <vt:lpstr>Členství v OSN</vt:lpstr>
      <vt:lpstr>OSN není světová vláda</vt:lpstr>
      <vt:lpstr>Činnosti OSN</vt:lpstr>
      <vt:lpstr>Historie OSN</vt:lpstr>
      <vt:lpstr>Financování OSN</vt:lpstr>
      <vt:lpstr>Největší přispěvatelé z roku 2013</vt:lpstr>
      <vt:lpstr>10 největších přispěvatelů vojenského a policejního personálu do misí OSN  (počet osob, 2012) </vt:lpstr>
      <vt:lpstr>OSN v ČR</vt:lpstr>
      <vt:lpstr>UNIC v Praze</vt:lpstr>
      <vt:lpstr>Úřad Vysokého komisaře OSN pro uprchlíky v ČR (UNHCR)</vt:lpstr>
      <vt:lpstr>Kancelář Světové zdravotnické organizace  v ČR (WHO)</vt:lpstr>
      <vt:lpstr>Český výbor pro UNICEF</vt:lpstr>
      <vt:lpstr>Národní výbory UNICEF</vt:lpstr>
      <vt:lpstr>OSN a lidská práva</vt:lpstr>
      <vt:lpstr>Lidskoprávní úmluvy OSN</vt:lpstr>
      <vt:lpstr>OSN pomohla vyjednat více než 80 lidskoprávních úmluv a deklarací</vt:lpstr>
      <vt:lpstr>Další podpora OSN při dodržování lidských práv</vt:lpstr>
      <vt:lpstr>Rada pro lidská práva</vt:lpstr>
      <vt:lpstr>Vysoký komisař OSN pro lidská práva</vt:lpstr>
      <vt:lpstr>Zvláštní zpravodajové a pracovní skupiny</vt:lpstr>
      <vt:lpstr>Nezávislá mezinárodní vyšetřovací komise OSN pro Ukrajinu</vt:lpstr>
      <vt:lpstr>Mohou si jednotlivci stěžovat na porušování lidských práv? </vt:lpstr>
      <vt:lpstr>Mezinárodní trestní soud</vt:lpstr>
      <vt:lpstr>ICC je skutečně potřebný soud</vt:lpstr>
      <vt:lpstr>Deklarace práv původního obyvatelstva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Lenovo</dc:creator>
  <cp:lastModifiedBy>Admin</cp:lastModifiedBy>
  <cp:revision>30</cp:revision>
  <cp:lastPrinted>1601-01-01T00:00:00Z</cp:lastPrinted>
  <dcterms:created xsi:type="dcterms:W3CDTF">2019-06-11T20:19:30Z</dcterms:created>
  <dcterms:modified xsi:type="dcterms:W3CDTF">2023-03-07T08:07:19Z</dcterms:modified>
</cp:coreProperties>
</file>