
<file path=[Content_Types].xml><?xml version="1.0" encoding="utf-8"?>
<Types xmlns="http://schemas.openxmlformats.org/package/2006/content-types">
  <Override PartName="/ppt/slides/slide6.xml" ContentType="application/vnd.openxmlformats-officedocument.presentationml.slide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emf" ContentType="image/x-e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20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  <Override PartName="/ppt/slides/slide5.xml" ContentType="application/vnd.openxmlformats-officedocument.presentationml.slide+xml"/>
  <Override PartName="/ppt/slides/slide19.xml" ContentType="application/vnd.openxmlformats-officedocument.presentationml.slide+xml"/>
  <Override PartName="/ppt/slideLayouts/slideLayout7.xml" ContentType="application/vnd.openxmlformats-officedocument.presentationml.slideLayout+xml"/>
  <Default Extension="png" ContentType="image/png"/>
  <Override PartName="/ppt/notesSlides/notesSlide1.xml" ContentType="application/vnd.openxmlformats-officedocument.presentationml.notesSlide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7" r:id="rId1"/>
  </p:sldMasterIdLst>
  <p:notesMasterIdLst>
    <p:notesMasterId r:id="rId22"/>
  </p:notesMasterIdLst>
  <p:handoutMasterIdLst>
    <p:handoutMasterId r:id="rId23"/>
  </p:handoutMasterIdLst>
  <p:sldIdLst>
    <p:sldId id="256" r:id="rId2"/>
    <p:sldId id="257" r:id="rId3"/>
    <p:sldId id="259" r:id="rId4"/>
    <p:sldId id="275" r:id="rId5"/>
    <p:sldId id="258" r:id="rId6"/>
    <p:sldId id="260" r:id="rId7"/>
    <p:sldId id="261" r:id="rId8"/>
    <p:sldId id="262" r:id="rId9"/>
    <p:sldId id="263" r:id="rId10"/>
    <p:sldId id="267" r:id="rId11"/>
    <p:sldId id="264" r:id="rId12"/>
    <p:sldId id="265" r:id="rId13"/>
    <p:sldId id="274" r:id="rId14"/>
    <p:sldId id="266" r:id="rId15"/>
    <p:sldId id="268" r:id="rId16"/>
    <p:sldId id="269" r:id="rId17"/>
    <p:sldId id="270" r:id="rId18"/>
    <p:sldId id="271" r:id="rId19"/>
    <p:sldId id="272" r:id="rId20"/>
    <p:sldId id="273" r:id="rId21"/>
  </p:sldIdLst>
  <p:sldSz cx="12192000" cy="6858000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1120" userDrawn="1">
          <p15:clr>
            <a:srgbClr val="A4A3A4"/>
          </p15:clr>
        </p15:guide>
        <p15:guide id="2" orient="horz" pos="1272" userDrawn="1">
          <p15:clr>
            <a:srgbClr val="A4A3A4"/>
          </p15:clr>
        </p15:guide>
        <p15:guide id="3" orient="horz" pos="715" userDrawn="1">
          <p15:clr>
            <a:srgbClr val="A4A3A4"/>
          </p15:clr>
        </p15:guide>
        <p15:guide id="4" orient="horz" pos="3861" userDrawn="1">
          <p15:clr>
            <a:srgbClr val="A4A3A4"/>
          </p15:clr>
        </p15:guide>
        <p15:guide id="5" orient="horz" pos="3944" userDrawn="1">
          <p15:clr>
            <a:srgbClr val="A4A3A4"/>
          </p15:clr>
        </p15:guide>
        <p15:guide id="6" pos="428" userDrawn="1">
          <p15:clr>
            <a:srgbClr val="A4A3A4"/>
          </p15:clr>
        </p15:guide>
        <p15:guide id="7" pos="7224" userDrawn="1">
          <p15:clr>
            <a:srgbClr val="A4A3A4"/>
          </p15:clr>
        </p15:guide>
        <p15:guide id="8" pos="909" userDrawn="1">
          <p15:clr>
            <a:srgbClr val="A4A3A4"/>
          </p15:clr>
        </p15:guide>
        <p15:guide id="9" pos="3688" userDrawn="1">
          <p15:clr>
            <a:srgbClr val="A4A3A4"/>
          </p15:clr>
        </p15:guide>
        <p15:guide id="10" pos="39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 xmlns="">
          <a:srgbClr val="FF0000"/>
        </p14:laserClr>
      </p:ext>
      <p:ext uri="{2FDB2607-1784-4EEB-B798-7EB5836EED8A}">
        <p14:showMediaCtrls xmlns:p14="http://schemas.microsoft.com/office/powerpoint/2010/main" xmlns="" val="1"/>
      </p:ext>
    </p:extLst>
  </p:showPr>
  <p:clrMru>
    <a:srgbClr val="FF7300"/>
    <a:srgbClr val="D77300"/>
    <a:srgbClr val="B9006E"/>
    <a:srgbClr val="4BC8FF"/>
    <a:srgbClr val="0000DC"/>
    <a:srgbClr val="F01928"/>
    <a:srgbClr val="9100DC"/>
    <a:srgbClr val="5AC8AF"/>
    <a:srgbClr val="00287D"/>
    <a:srgbClr val="969696"/>
  </p:clrMru>
  <p:extLst>
    <p:ext uri="{E76CE94A-603C-4142-B9EB-6D1370010A27}">
      <p14:discardImageEditData xmlns:p14="http://schemas.microsoft.com/office/powerpoint/2010/main" xmlns="" val="0"/>
    </p:ext>
    <p:ext uri="{D31A062A-798A-4329-ABDD-BBA856620510}">
      <p14:defaultImageDpi xmlns:p14="http://schemas.microsoft.com/office/powerpoint/2010/main" xmlns="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Střední styl 2 – zvýraznění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3515" autoAdjust="0"/>
    <p:restoredTop sz="69310" autoAdjust="0"/>
  </p:normalViewPr>
  <p:slideViewPr>
    <p:cSldViewPr snapToGrid="0">
      <p:cViewPr varScale="1">
        <p:scale>
          <a:sx n="46" d="100"/>
          <a:sy n="46" d="100"/>
        </p:scale>
        <p:origin x="-1116" y="-72"/>
      </p:cViewPr>
      <p:guideLst>
        <p:guide orient="horz" pos="1120"/>
        <p:guide orient="horz" pos="1272"/>
        <p:guide orient="horz" pos="715"/>
        <p:guide orient="horz" pos="3861"/>
        <p:guide orient="horz" pos="3944"/>
        <p:guide pos="428"/>
        <p:guide pos="7224"/>
        <p:guide pos="909"/>
        <p:guide pos="3688"/>
        <p:guide pos="3968"/>
      </p:guideLst>
    </p:cSldViewPr>
  </p:slideViewPr>
  <p:notesTextViewPr>
    <p:cViewPr>
      <p:scale>
        <a:sx n="3" d="2"/>
        <a:sy n="3" d="2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125" d="100"/>
          <a:sy n="125" d="100"/>
        </p:scale>
        <p:origin x="4002" y="90"/>
      </p:cViewPr>
      <p:guideLst/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heme" Target="theme/theme1.xml"/><Relationship Id="rId3" Type="http://schemas.openxmlformats.org/officeDocument/2006/relationships/slide" Target="slides/slide2.xml"/><Relationship Id="rId21" Type="http://schemas.openxmlformats.org/officeDocument/2006/relationships/slide" Target="slides/slide20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presProps" Target="pres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handoutMaster" Target="handoutMasters/handoutMaster1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notesMaster" Target="notesMasters/notesMaster1.xml"/><Relationship Id="rId27" Type="http://schemas.openxmlformats.org/officeDocument/2006/relationships/tableStyles" Target="tableStyle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03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8620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endParaRPr lang="cs-CZ" altLang="cs-CZ"/>
          </a:p>
        </p:txBody>
      </p:sp>
      <p:sp>
        <p:nvSpPr>
          <p:cNvPr id="10035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/>
            </a:lvl1pPr>
          </a:lstStyle>
          <a:p>
            <a:endParaRPr lang="cs-CZ" altLang="cs-CZ"/>
          </a:p>
        </p:txBody>
      </p:sp>
      <p:sp>
        <p:nvSpPr>
          <p:cNvPr id="10035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86200" y="868680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fld id="{C634D9CB-1186-4E97-85EF-EEFDD3E78B1E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84514496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02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3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381000" y="685800"/>
            <a:ext cx="6096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xmlns="" val="1"/>
            </a:ext>
          </a:extLst>
        </p:spPr>
      </p:sp>
      <p:sp>
        <p:nvSpPr>
          <p:cNvPr id="102405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cs-CZ" altLang="cs-CZ"/>
              <a:t>Klepnutím lze upravit styly předlohy textu.</a:t>
            </a:r>
          </a:p>
          <a:p>
            <a:pPr lvl="1"/>
            <a:r>
              <a:rPr lang="cs-CZ" altLang="cs-CZ"/>
              <a:t>Druhá úroveň</a:t>
            </a:r>
          </a:p>
          <a:p>
            <a:pPr lvl="2"/>
            <a:r>
              <a:rPr lang="cs-CZ" altLang="cs-CZ"/>
              <a:t>Třetí úroveň</a:t>
            </a:r>
          </a:p>
          <a:p>
            <a:pPr lvl="3"/>
            <a:r>
              <a:rPr lang="cs-CZ" altLang="cs-CZ"/>
              <a:t>Čtvrtá úroveň</a:t>
            </a:r>
          </a:p>
          <a:p>
            <a:pPr lvl="4"/>
            <a:r>
              <a:rPr lang="cs-CZ" altLang="cs-CZ"/>
              <a:t>Pátá úroveň</a:t>
            </a:r>
          </a:p>
        </p:txBody>
      </p:sp>
      <p:sp>
        <p:nvSpPr>
          <p:cNvPr id="102406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200">
                <a:latin typeface="Arial" charset="0"/>
              </a:defRPr>
            </a:lvl1pPr>
          </a:lstStyle>
          <a:p>
            <a:endParaRPr lang="cs-CZ" altLang="cs-CZ"/>
          </a:p>
        </p:txBody>
      </p:sp>
      <p:sp>
        <p:nvSpPr>
          <p:cNvPr id="102407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>
                <a:latin typeface="Arial" charset="0"/>
              </a:defRPr>
            </a:lvl1pPr>
          </a:lstStyle>
          <a:p>
            <a:fld id="{061A6D36-8CFB-40FE-8D60-D2050488125D}" type="slidenum">
              <a:rPr lang="cs-CZ" altLang="cs-CZ"/>
              <a:pPr/>
              <a:t>‹#›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38811148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ec.europa.eu/consularprotection/content/about-consular_cs" TargetMode="External"/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obrázek snímk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Zástupný symbol pro poznámky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Pobýváte-li v zemi, která není členem EU, a potřebujete pomoc, jako občan EU máte právo na </a:t>
            </a:r>
            <a:r>
              <a:rPr kumimoji="1" lang="cs-CZ" sz="1200" b="0" i="0" u="sng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  <a:hlinkClick r:id="rId3"/>
              </a:rPr>
              <a:t>konzulární ochranu</a:t>
            </a:r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 ze strany pracovníků velvyslanectví nebo konzulátu kteréhokoli jiného členského státu (pokud váš členský stát zastoupení v dané zemi nemá).</a:t>
            </a:r>
          </a:p>
          <a:p>
            <a:r>
              <a:rPr kumimoji="1" lang="cs-CZ" sz="1200" b="0" i="0" kern="1200" dirty="0" smtClean="0">
                <a:solidFill>
                  <a:schemeClr val="tx1"/>
                </a:solidFill>
                <a:effectLst/>
                <a:latin typeface="Arial" charset="0"/>
                <a:ea typeface="+mn-ea"/>
                <a:cs typeface="+mn-cs"/>
              </a:rPr>
              <a:t>Pomoc vám poskytnou v situacích, jako je úmrtí blízké osoby, nehoda nebo nemoc, zatčení nebo zadržení, stanete-li se obětí násilného trestného činu, a s repatriací.</a:t>
            </a:r>
          </a:p>
          <a:p>
            <a:endParaRPr lang="cs-CZ" dirty="0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61A6D36-8CFB-40FE-8D60-D2050488125D}" type="slidenum">
              <a:rPr lang="cs-CZ" altLang="cs-CZ" smtClean="0"/>
              <a:pPr/>
              <a:t>16</a:t>
            </a:fld>
            <a:endParaRPr lang="cs-CZ" altLang="cs-CZ"/>
          </a:p>
        </p:txBody>
      </p:sp>
    </p:spTree>
    <p:extLst>
      <p:ext uri="{BB962C8B-B14F-4D97-AF65-F5344CB8AC3E}">
        <p14:creationId xmlns:p14="http://schemas.microsoft.com/office/powerpoint/2010/main" xmlns="" val="146314265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/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B86CC774-E8F2-443B-8104-C23B78C58899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31624" cy="10568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935384140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 userDrawn="1">
          <p15:clr>
            <a:srgbClr val="FBAE40"/>
          </p15:clr>
        </p15:guide>
        <p15:guide id="2" pos="234" userDrawn="1">
          <p15:clr>
            <a:srgbClr val="FBAE40"/>
          </p15:clr>
        </p15:guide>
      </p15:sldGuideLst>
    </p:ext>
  </p:extLst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rázky text - dva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Zástupný symbol pro obsah 12">
            <a:extLst>
              <a:ext uri="{FF2B5EF4-FFF2-40B4-BE49-F238E27FC236}">
                <a16:creationId xmlns:a16="http://schemas.microsoft.com/office/drawing/2014/main" xmlns="" id="{9622FDD6-5C71-4DE9-BFBE-6443A2855E5C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997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8D903DEB-B441-46DB-8462-2640DC8DB3E8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19999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1" name="Zástupný symbol pro text 13">
            <a:extLst>
              <a:ext uri="{FF2B5EF4-FFF2-40B4-BE49-F238E27FC236}">
                <a16:creationId xmlns:a16="http://schemas.microsoft.com/office/drawing/2014/main" xmlns="" id="{66F1D7B9-D1BE-446E-87CA-6AD81AFA8389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4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Zástupný symbol pro text 5">
            <a:extLst>
              <a:ext uri="{FF2B5EF4-FFF2-40B4-BE49-F238E27FC236}">
                <a16:creationId xmlns:a16="http://schemas.microsoft.com/office/drawing/2014/main" xmlns="" id="{3947EF07-8AF7-4904-8565-F5D81E4282DE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6251278" y="4500000"/>
            <a:ext cx="5220000" cy="1331998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334B9440-7A06-4BF8-9532-C11248171B0C}"/>
              </a:ext>
            </a:extLst>
          </p:cNvPr>
          <p:cNvSpPr>
            <a:spLocks noGrp="1"/>
          </p:cNvSpPr>
          <p:nvPr>
            <p:ph type="body" sz="quarter" idx="22"/>
          </p:nvPr>
        </p:nvSpPr>
        <p:spPr>
          <a:xfrm>
            <a:off x="6252003" y="4068000"/>
            <a:ext cx="5220000" cy="360000"/>
          </a:xfrm>
        </p:spPr>
        <p:txBody>
          <a:bodyPr/>
          <a:lstStyle>
            <a:lvl1pPr>
              <a:lnSpc>
                <a:spcPts val="1100"/>
              </a:lnSpc>
              <a:defRPr sz="900" b="1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7" name="Zástupný symbol pro obsah 12">
            <a:extLst>
              <a:ext uri="{FF2B5EF4-FFF2-40B4-BE49-F238E27FC236}">
                <a16:creationId xmlns:a16="http://schemas.microsoft.com/office/drawing/2014/main" xmlns="" id="{263AA377-982D-4CA3-B9BD-C61AF6524812}"/>
              </a:ext>
            </a:extLst>
          </p:cNvPr>
          <p:cNvSpPr>
            <a:spLocks noGrp="1"/>
          </p:cNvSpPr>
          <p:nvPr>
            <p:ph sz="quarter" idx="25"/>
          </p:nvPr>
        </p:nvSpPr>
        <p:spPr>
          <a:xfrm>
            <a:off x="6251278" y="718712"/>
            <a:ext cx="5220001" cy="320400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4" name="Obrázek 13">
            <a:extLst>
              <a:ext uri="{FF2B5EF4-FFF2-40B4-BE49-F238E27FC236}">
                <a16:creationId xmlns:a16="http://schemas.microsoft.com/office/drawing/2014/main" xmlns="" id="{9A9B9871-9EBA-4393-84B7-3D9DDE1A65A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722986648"/>
      </p:ext>
    </p:extLst>
  </p:cSld>
  <p:clrMapOvr>
    <a:masterClrMapping/>
  </p:clrMapOvr>
  <p:hf hdr="0" dt="0"/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Prázdný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pic>
        <p:nvPicPr>
          <p:cNvPr id="6" name="Obrázek 5">
            <a:extLst>
              <a:ext uri="{FF2B5EF4-FFF2-40B4-BE49-F238E27FC236}">
                <a16:creationId xmlns:a16="http://schemas.microsoft.com/office/drawing/2014/main" xmlns="" id="{AD3B27E1-04C4-44E6-8DD2-879D33954A3B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723890779"/>
      </p:ext>
    </p:extLst>
  </p:cSld>
  <p:clrMapOvr>
    <a:masterClrMapping/>
  </p:clrMapOvr>
  <p:hf hdr="0" dt="0"/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nverzní snímek s obrázkem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8" name="Zástupný symbol pro obrázek 7"/>
          <p:cNvSpPr>
            <a:spLocks noGrp="1"/>
          </p:cNvSpPr>
          <p:nvPr>
            <p:ph type="pic" sz="quarter" idx="12"/>
          </p:nvPr>
        </p:nvSpPr>
        <p:spPr>
          <a:xfrm>
            <a:off x="0" y="1"/>
            <a:ext cx="12192000" cy="5842000"/>
          </a:xfrm>
        </p:spPr>
        <p:txBody>
          <a:bodyPr anchor="ctr"/>
          <a:lstStyle>
            <a:lvl1pPr algn="ctr">
              <a:defRPr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na ikonu přidáte obrázek.</a:t>
            </a:r>
            <a:endParaRPr lang="cs-CZ" dirty="0"/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4B067BC3-E77A-4F93-8E39-6559029C6D8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79872" y="6053204"/>
            <a:ext cx="855744" cy="59046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163854523"/>
      </p:ext>
    </p:extLst>
  </p:cSld>
  <p:clrMapOvr>
    <a:masterClrMapping/>
  </p:clrMapOvr>
  <p:hf hdr="0" dt="0"/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 PED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>
            <a:extLst>
              <a:ext uri="{FF2B5EF4-FFF2-40B4-BE49-F238E27FC236}">
                <a16:creationId xmlns:a16="http://schemas.microsoft.com/office/drawing/2014/main" xmlns="" id="{1A0BEB84-E013-4810-A1F4-DBB607A8B75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029712" y="2019299"/>
            <a:ext cx="4114367" cy="2838914"/>
          </a:xfrm>
          <a:prstGeom prst="rect">
            <a:avLst/>
          </a:prstGeom>
        </p:spPr>
      </p:pic>
      <p:sp>
        <p:nvSpPr>
          <p:cNvPr id="3" name="Zástupný symbol pro zápatí 1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2"/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FF7300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30097039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nímek MUNI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2250208" y="2434288"/>
            <a:ext cx="7673489" cy="1989423"/>
          </a:xfrm>
          <a:prstGeom prst="rect">
            <a:avLst/>
          </a:prstGeom>
        </p:spPr>
      </p:pic>
      <p:sp>
        <p:nvSpPr>
          <p:cNvPr id="3" name="Zástupný symbol pro zápatí 1">
            <a:extLst>
              <a:ext uri="{FF2B5EF4-FFF2-40B4-BE49-F238E27FC236}">
                <a16:creationId xmlns:a16="http://schemas.microsoft.com/office/drawing/2014/main" xmlns="" id="{325E9DFA-90AD-4BAC-8ACE-80E1EDF9A6C1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5" name="Zástupný symbol pro číslo snímku 2">
            <a:extLst>
              <a:ext uri="{FF2B5EF4-FFF2-40B4-BE49-F238E27FC236}">
                <a16:creationId xmlns:a16="http://schemas.microsoft.com/office/drawing/2014/main" xmlns="" id="{938657D1-8B54-4E06-BB80-F452B998A0C7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>
          <a:xfrm>
            <a:off x="414000" y="6228000"/>
            <a:ext cx="252000" cy="252000"/>
          </a:xfrm>
        </p:spPr>
        <p:txBody>
          <a:bodyPr/>
          <a:lstStyle>
            <a:lvl1pPr>
              <a:defRPr>
                <a:solidFill>
                  <a:srgbClr val="0000DC"/>
                </a:solidFill>
              </a:defRPr>
            </a:lvl1pPr>
          </a:lstStyle>
          <a:p>
            <a:fld id="{D6D6C118-631F-4A80-9886-907009361577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</p:spTree>
    <p:extLst>
      <p:ext uri="{BB962C8B-B14F-4D97-AF65-F5344CB8AC3E}">
        <p14:creationId xmlns:p14="http://schemas.microsoft.com/office/powerpoint/2010/main" xmlns="" val="791214269"/>
      </p:ext>
    </p:extLst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>
          <a:xfrm>
            <a:off x="720000" y="6228000"/>
            <a:ext cx="7920000" cy="252000"/>
          </a:xfrm>
        </p:spPr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7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391DB9A3-3792-41D4-AB78-F1910E62BE53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1691229579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997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preserve="1" userDrawn="1">
  <p:cSld name="Úvodní snímek – inverzní">
    <p:bg>
      <p:bgPr>
        <a:solidFill>
          <a:srgbClr val="FF730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zápatí 2">
            <a:extLst>
              <a:ext uri="{FF2B5EF4-FFF2-40B4-BE49-F238E27FC236}">
                <a16:creationId xmlns:a16="http://schemas.microsoft.com/office/drawing/2014/main" xmlns="" id="{D8587455-5AC3-4F6B-BE52-826326AFD383}"/>
              </a:ext>
            </a:extLst>
          </p:cNvPr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4" name="Zástupný symbol pro číslo snímku 3">
            <a:extLst>
              <a:ext uri="{FF2B5EF4-FFF2-40B4-BE49-F238E27FC236}">
                <a16:creationId xmlns:a16="http://schemas.microsoft.com/office/drawing/2014/main" xmlns="" id="{F3A84368-F699-48A6-8383-4822D7F23BC4}"/>
              </a:ext>
            </a:extLst>
          </p:cNvPr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7" name="Nadpis 6">
            <a:extLst>
              <a:ext uri="{FF2B5EF4-FFF2-40B4-BE49-F238E27FC236}">
                <a16:creationId xmlns:a16="http://schemas.microsoft.com/office/drawing/2014/main" xmlns="" id="{322FA9F0-97E4-45C3-84A8-592F85A6A3A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98502" y="2900365"/>
            <a:ext cx="11361600" cy="1171580"/>
          </a:xfrm>
        </p:spPr>
        <p:txBody>
          <a:bodyPr anchor="t"/>
          <a:lstStyle>
            <a:lvl1pPr algn="l">
              <a:lnSpc>
                <a:spcPts val="4400"/>
              </a:lnSpc>
              <a:defRPr sz="4400">
                <a:solidFill>
                  <a:schemeClr val="bg1"/>
                </a:solidFill>
              </a:defRPr>
            </a:lvl1pPr>
          </a:lstStyle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/>
          </p:nvPr>
        </p:nvSpPr>
        <p:spPr>
          <a:xfrm>
            <a:off x="398502" y="4116402"/>
            <a:ext cx="11361600" cy="698497"/>
          </a:xfrm>
        </p:spPr>
        <p:txBody>
          <a:bodyPr anchor="t"/>
          <a:lstStyle>
            <a:lvl1pPr marL="0" indent="0" algn="l">
              <a:buNone/>
              <a:defRPr lang="cs-CZ" sz="2400" b="0" dirty="0">
                <a:solidFill>
                  <a:schemeClr val="bg1"/>
                </a:solidFill>
                <a:latin typeface="+mj-lt"/>
                <a:ea typeface="+mj-ea"/>
                <a:cs typeface="+mj-cs"/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Klepnutím lze upravit styl předlohy podnadpisů.</a:t>
            </a:r>
            <a:endParaRPr lang="cs-CZ" dirty="0"/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A3E27AE8-8344-46DF-95A1-57C7ED3DEAD8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414000" y="414000"/>
            <a:ext cx="1520782" cy="104934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9481167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432">
          <p15:clr>
            <a:srgbClr val="FBAE40"/>
          </p15:clr>
        </p15:guide>
        <p15:guide id="2" pos="234">
          <p15:clr>
            <a:srgbClr val="FBAE40"/>
          </p15:clr>
        </p15:guide>
      </p15:sldGuideLst>
    </p:ext>
  </p:extLst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2"/>
            <a:ext cx="10753200" cy="4139998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 sz="1200"/>
            </a:lvl1pPr>
          </a:lstStyle>
          <a:p>
            <a:r>
              <a:rPr lang="cs-CZ"/>
              <a:t>Definujte zápatí - název prezentace / pracoviště</a:t>
            </a:r>
            <a:endParaRPr lang="cs-CZ" dirty="0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0970407D-EE58-4A0B-824B-1D3AE42DD9CF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7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3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9" name="Obrázek 8">
            <a:extLst>
              <a:ext uri="{FF2B5EF4-FFF2-40B4-BE49-F238E27FC236}">
                <a16:creationId xmlns:a16="http://schemas.microsoft.com/office/drawing/2014/main" xmlns="" id="{21103F4D-0D61-472A-BAFF-19EFE6D636E6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4034428296"/>
      </p:ext>
    </p:extLst>
  </p:cSld>
  <p:clrMapOvr>
    <a:masterClrMapping/>
  </p:clrMapOvr>
  <p:hf hdr="0" dt="0"/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 a 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6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6"/>
          </p:nvPr>
        </p:nvSpPr>
        <p:spPr>
          <a:xfrm>
            <a:off x="720725" y="1296001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21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27"/>
          </p:nvPr>
        </p:nvSpPr>
        <p:spPr>
          <a:xfrm>
            <a:off x="6251278" y="1290515"/>
            <a:ext cx="5220000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2" name="Zástupný symbol pro obsah 2"/>
          <p:cNvSpPr>
            <a:spLocks noGrp="1"/>
          </p:cNvSpPr>
          <p:nvPr>
            <p:ph idx="1"/>
          </p:nvPr>
        </p:nvSpPr>
        <p:spPr>
          <a:xfrm>
            <a:off x="720000" y="169200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23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90271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3AB41CB1-F6A4-458D-85DF-FC3E8229711D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3317168426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2886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obsah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1695074"/>
            <a:ext cx="5218413" cy="3896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4" name="Nadpis 3">
            <a:extLst>
              <a:ext uri="{FF2B5EF4-FFF2-40B4-BE49-F238E27FC236}">
                <a16:creationId xmlns:a16="http://schemas.microsoft.com/office/drawing/2014/main" xmlns="" id="{ABDE9BC5-EE25-44B2-8081-F2B94BAA680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 dirty="0"/>
          </a:p>
        </p:txBody>
      </p:sp>
      <p:sp>
        <p:nvSpPr>
          <p:cNvPr id="9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2" name="Zástupný symbol pro obsah 2"/>
          <p:cNvSpPr>
            <a:spLocks noGrp="1"/>
          </p:cNvSpPr>
          <p:nvPr>
            <p:ph idx="28"/>
          </p:nvPr>
        </p:nvSpPr>
        <p:spPr>
          <a:xfrm>
            <a:off x="6251280" y="1667024"/>
            <a:ext cx="5219998" cy="414000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10" name="Obrázek 9">
            <a:extLst>
              <a:ext uri="{FF2B5EF4-FFF2-40B4-BE49-F238E27FC236}">
                <a16:creationId xmlns:a16="http://schemas.microsoft.com/office/drawing/2014/main" xmlns="" id="{53D9C202-1E0C-49A0-BD44-0FABFFADA12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96673959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657" userDrawn="1">
          <p15:clr>
            <a:srgbClr val="FBAE40"/>
          </p15:clr>
        </p15:guide>
        <p15:guide id="2" pos="7242" userDrawn="1">
          <p15:clr>
            <a:srgbClr val="FBAE40"/>
          </p15:clr>
        </p15:guide>
      </p15:sldGuideLst>
    </p:ext>
  </p:extLst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Nadpis, podnadpis a tři sloupc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Zástupný symbol pro obsah 12">
            <a:extLst>
              <a:ext uri="{FF2B5EF4-FFF2-40B4-BE49-F238E27FC236}">
                <a16:creationId xmlns:a16="http://schemas.microsoft.com/office/drawing/2014/main" xmlns="" id="{548D6DE9-EB16-4D0A-9F96-DD69C3E97213}"/>
              </a:ext>
            </a:extLst>
          </p:cNvPr>
          <p:cNvSpPr>
            <a:spLocks noGrp="1"/>
          </p:cNvSpPr>
          <p:nvPr>
            <p:ph sz="quarter" idx="22"/>
          </p:nvPr>
        </p:nvSpPr>
        <p:spPr>
          <a:xfrm>
            <a:off x="4440000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6" name="Zástupný symbol pro text 5">
            <a:extLst>
              <a:ext uri="{FF2B5EF4-FFF2-40B4-BE49-F238E27FC236}">
                <a16:creationId xmlns:a16="http://schemas.microsoft.com/office/drawing/2014/main" xmlns="" id="{C2D097E9-9E99-4F02-A434-E69D713D0FBC}"/>
              </a:ext>
            </a:extLst>
          </p:cNvPr>
          <p:cNvSpPr>
            <a:spLocks noGrp="1"/>
          </p:cNvSpPr>
          <p:nvPr>
            <p:ph type="body" sz="quarter" idx="12"/>
          </p:nvPr>
        </p:nvSpPr>
        <p:spPr>
          <a:xfrm>
            <a:off x="719999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7" name="Zástupný symbol pro text 5">
            <a:extLst>
              <a:ext uri="{FF2B5EF4-FFF2-40B4-BE49-F238E27FC236}">
                <a16:creationId xmlns:a16="http://schemas.microsoft.com/office/drawing/2014/main" xmlns="" id="{7E169087-A2FD-4849-9AAC-BD41AA07A5EA}"/>
              </a:ext>
            </a:extLst>
          </p:cNvPr>
          <p:cNvSpPr>
            <a:spLocks noGrp="1"/>
          </p:cNvSpPr>
          <p:nvPr>
            <p:ph type="body" sz="quarter" idx="14"/>
          </p:nvPr>
        </p:nvSpPr>
        <p:spPr>
          <a:xfrm>
            <a:off x="4440000" y="4414271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9" name="Zástupný symbol pro text 5">
            <a:extLst>
              <a:ext uri="{FF2B5EF4-FFF2-40B4-BE49-F238E27FC236}">
                <a16:creationId xmlns:a16="http://schemas.microsoft.com/office/drawing/2014/main" xmlns="" id="{E14CE5FF-FB97-4634-9714-4B5C0FDA3862}"/>
              </a:ext>
            </a:extLst>
          </p:cNvPr>
          <p:cNvSpPr>
            <a:spLocks noGrp="1"/>
          </p:cNvSpPr>
          <p:nvPr>
            <p:ph type="body" sz="quarter" idx="15"/>
          </p:nvPr>
        </p:nvSpPr>
        <p:spPr>
          <a:xfrm>
            <a:off x="8161200" y="4414270"/>
            <a:ext cx="3312000" cy="1427730"/>
          </a:xfrm>
        </p:spPr>
        <p:txBody>
          <a:bodyPr lIns="0" tIns="0" rIns="0" bIns="0" numCol="1" spcCol="324000">
            <a:noAutofit/>
          </a:bodyPr>
          <a:lstStyle>
            <a:lvl1pPr algn="l">
              <a:lnSpc>
                <a:spcPts val="1800"/>
              </a:lnSpc>
              <a:defRPr sz="1500" b="0">
                <a:solidFill>
                  <a:schemeClr val="tx1"/>
                </a:solidFill>
              </a:defRPr>
            </a:lvl1pPr>
            <a:lvl2pPr algn="l">
              <a:defRPr u="none"/>
            </a:lvl2pPr>
            <a:lvl3pPr algn="l">
              <a:defRPr>
                <a:latin typeface="+mn-lt"/>
              </a:defRPr>
            </a:lvl3pPr>
            <a:lvl4pPr algn="l">
              <a:defRPr/>
            </a:lvl4pPr>
            <a:lvl5pPr algn="l">
              <a:defRPr/>
            </a:lvl5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4" name="Zástupný symbol pro text 13">
            <a:extLst>
              <a:ext uri="{FF2B5EF4-FFF2-40B4-BE49-F238E27FC236}">
                <a16:creationId xmlns:a16="http://schemas.microsoft.com/office/drawing/2014/main" xmlns="" id="{DD220DBF-2B26-4E32-826A-79839FF51027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5" name="Zástupný symbol pro text 13">
            <a:extLst>
              <a:ext uri="{FF2B5EF4-FFF2-40B4-BE49-F238E27FC236}">
                <a16:creationId xmlns:a16="http://schemas.microsoft.com/office/drawing/2014/main" xmlns="" id="{AD9E96F9-7F56-4453-A9FC-693AF7E57BB4}"/>
              </a:ext>
            </a:extLst>
          </p:cNvPr>
          <p:cNvSpPr>
            <a:spLocks noGrp="1"/>
          </p:cNvSpPr>
          <p:nvPr>
            <p:ph type="body" sz="quarter" idx="20"/>
          </p:nvPr>
        </p:nvSpPr>
        <p:spPr>
          <a:xfrm>
            <a:off x="4440475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6" name="Zástupný symbol pro text 13">
            <a:extLst>
              <a:ext uri="{FF2B5EF4-FFF2-40B4-BE49-F238E27FC236}">
                <a16:creationId xmlns:a16="http://schemas.microsoft.com/office/drawing/2014/main" xmlns="" id="{88362389-3E8C-4129-819C-75F0F7922D0F}"/>
              </a:ext>
            </a:extLst>
          </p:cNvPr>
          <p:cNvSpPr>
            <a:spLocks noGrp="1"/>
          </p:cNvSpPr>
          <p:nvPr>
            <p:ph type="body" sz="quarter" idx="21"/>
          </p:nvPr>
        </p:nvSpPr>
        <p:spPr>
          <a:xfrm>
            <a:off x="8161436" y="4025136"/>
            <a:ext cx="3311525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8" name="Zástupný symbol pro obsah 12">
            <a:extLst>
              <a:ext uri="{FF2B5EF4-FFF2-40B4-BE49-F238E27FC236}">
                <a16:creationId xmlns:a16="http://schemas.microsoft.com/office/drawing/2014/main" xmlns="" id="{DE897ACA-C285-471C-BF3F-2886D04C7F9F}"/>
              </a:ext>
            </a:extLst>
          </p:cNvPr>
          <p:cNvSpPr>
            <a:spLocks noGrp="1"/>
          </p:cNvSpPr>
          <p:nvPr>
            <p:ph sz="quarter" idx="23"/>
          </p:nvPr>
        </p:nvSpPr>
        <p:spPr>
          <a:xfrm>
            <a:off x="719999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0" name="Zástupný symbol pro obsah 12">
            <a:extLst>
              <a:ext uri="{FF2B5EF4-FFF2-40B4-BE49-F238E27FC236}">
                <a16:creationId xmlns:a16="http://schemas.microsoft.com/office/drawing/2014/main" xmlns="" id="{9AF93628-9CF3-4CB5-A8C7-735B527D49B2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8160001" y="1692002"/>
            <a:ext cx="3311525" cy="2230711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9" name="Zástupný symbol pro text 7">
            <a:extLst>
              <a:ext uri="{FF2B5EF4-FFF2-40B4-BE49-F238E27FC236}">
                <a16:creationId xmlns:a16="http://schemas.microsoft.com/office/drawing/2014/main" xmlns="" id="{9F610B39-FB78-4767-BA31-C3D4E7D5586C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>
          <a:xfrm>
            <a:off x="720725" y="1296001"/>
            <a:ext cx="10752138" cy="271576"/>
          </a:xfrm>
        </p:spPr>
        <p:txBody>
          <a:bodyPr lIns="0" tIns="0" rIns="0" bIns="0">
            <a:noAutofit/>
          </a:bodyPr>
          <a:lstStyle>
            <a:lvl1pPr algn="l">
              <a:lnSpc>
                <a:spcPts val="2300"/>
              </a:lnSpc>
              <a:defRPr sz="2000" b="0">
                <a:solidFill>
                  <a:schemeClr val="tx2"/>
                </a:solidFill>
              </a:defRPr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21" name="Nadpis 12">
            <a:extLst>
              <a:ext uri="{FF2B5EF4-FFF2-40B4-BE49-F238E27FC236}">
                <a16:creationId xmlns:a16="http://schemas.microsoft.com/office/drawing/2014/main" xmlns="" id="{6B0440B8-6781-4DF7-853B-03D5855A8CB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pic>
        <p:nvPicPr>
          <p:cNvPr id="17" name="Obrázek 16">
            <a:extLst>
              <a:ext uri="{FF2B5EF4-FFF2-40B4-BE49-F238E27FC236}">
                <a16:creationId xmlns:a16="http://schemas.microsoft.com/office/drawing/2014/main" xmlns="" id="{C8521D5E-C1D4-49AD-9477-8C693D75907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71374107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1049" userDrawn="1">
          <p15:clr>
            <a:srgbClr val="FBAE40"/>
          </p15:clr>
        </p15:guide>
        <p15:guide id="2" pos="3840" userDrawn="1">
          <p15:clr>
            <a:srgbClr val="FBAE40"/>
          </p15:clr>
        </p15:guide>
      </p15:sldGuideLst>
    </p:ext>
  </p:extLst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a text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4" name="Zástupný symbol pro obsah 2"/>
          <p:cNvSpPr>
            <a:spLocks noGrp="1"/>
          </p:cNvSpPr>
          <p:nvPr>
            <p:ph idx="1"/>
          </p:nvPr>
        </p:nvSpPr>
        <p:spPr>
          <a:xfrm>
            <a:off x="6272212" y="692150"/>
            <a:ext cx="5200987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sz="2000"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16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sp>
        <p:nvSpPr>
          <p:cNvPr id="9" name="Zástupný symbol pro obsah 12">
            <a:extLst>
              <a:ext uri="{FF2B5EF4-FFF2-40B4-BE49-F238E27FC236}">
                <a16:creationId xmlns:a16="http://schemas.microsoft.com/office/drawing/2014/main" xmlns="" id="{83517C49-9C06-4658-8660-E0D21D83CE29}"/>
              </a:ext>
            </a:extLst>
          </p:cNvPr>
          <p:cNvSpPr>
            <a:spLocks noGrp="1"/>
          </p:cNvSpPr>
          <p:nvPr>
            <p:ph sz="quarter" idx="24"/>
          </p:nvPr>
        </p:nvSpPr>
        <p:spPr>
          <a:xfrm>
            <a:off x="719137" y="692150"/>
            <a:ext cx="5218413" cy="4899635"/>
          </a:xfrm>
        </p:spPr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10" name="Zástupný symbol pro text 13">
            <a:extLst>
              <a:ext uri="{FF2B5EF4-FFF2-40B4-BE49-F238E27FC236}">
                <a16:creationId xmlns:a16="http://schemas.microsoft.com/office/drawing/2014/main" xmlns="" id="{F7FD9E97-5F69-494E-8672-595752783306}"/>
              </a:ext>
            </a:extLst>
          </p:cNvPr>
          <p:cNvSpPr>
            <a:spLocks noGrp="1"/>
          </p:cNvSpPr>
          <p:nvPr>
            <p:ph type="body" sz="quarter" idx="19"/>
          </p:nvPr>
        </p:nvSpPr>
        <p:spPr>
          <a:xfrm>
            <a:off x="720725" y="5599670"/>
            <a:ext cx="5218412" cy="216000"/>
          </a:xfrm>
        </p:spPr>
        <p:txBody>
          <a:bodyPr anchor="ctr"/>
          <a:lstStyle>
            <a:lvl1pPr>
              <a:lnSpc>
                <a:spcPts val="1100"/>
              </a:lnSpc>
              <a:defRPr sz="1000" b="0" i="0"/>
            </a:lvl1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pic>
        <p:nvPicPr>
          <p:cNvPr id="11" name="Obrázek 10">
            <a:extLst>
              <a:ext uri="{FF2B5EF4-FFF2-40B4-BE49-F238E27FC236}">
                <a16:creationId xmlns:a16="http://schemas.microsoft.com/office/drawing/2014/main" xmlns="" id="{5C946900-B034-4346-94F7-4849AECA0E42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117383761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3158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Obsah bez nadpis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altLang="cs-CZ" dirty="0"/>
              <a:t>Definujte zápatí - název prezentace / pracoviště</a:t>
            </a:r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>
            <a:lvl1pPr>
              <a:defRPr/>
            </a:lvl1pPr>
          </a:lstStyle>
          <a:p>
            <a:fld id="{D6D6C118-631F-4A80-9886-907009361577}" type="slidenum">
              <a:rPr lang="cs-CZ" altLang="cs-CZ"/>
              <a:pPr/>
              <a:t>‹#›</a:t>
            </a:fld>
            <a:endParaRPr lang="cs-CZ" altLang="cs-CZ" dirty="0"/>
          </a:p>
        </p:txBody>
      </p:sp>
      <p:sp>
        <p:nvSpPr>
          <p:cNvPr id="10" name="Zástupný symbol pro obsah 2"/>
          <p:cNvSpPr>
            <a:spLocks noGrp="1"/>
          </p:cNvSpPr>
          <p:nvPr>
            <p:ph idx="1"/>
          </p:nvPr>
        </p:nvSpPr>
        <p:spPr>
          <a:xfrm>
            <a:off x="720000" y="692150"/>
            <a:ext cx="10753200" cy="5139850"/>
          </a:xfrm>
          <a:prstGeom prst="rect">
            <a:avLst/>
          </a:prstGeom>
        </p:spPr>
        <p:txBody>
          <a:bodyPr/>
          <a:lstStyle>
            <a:lvl1pPr marL="252000" indent="-180000">
              <a:lnSpc>
                <a:spcPct val="150000"/>
              </a:lnSpc>
              <a:buClr>
                <a:schemeClr val="tx2"/>
              </a:buClr>
              <a:buSzPct val="100000"/>
              <a:buFont typeface="Arial" panose="020B0604020202020204" pitchFamily="34" charset="0"/>
              <a:buChar char="̶"/>
              <a:defRPr b="0"/>
            </a:lvl1pPr>
            <a:lvl2pPr marL="504000" indent="-180000">
              <a:lnSpc>
                <a:spcPct val="100000"/>
              </a:lnSpc>
              <a:buClr>
                <a:schemeClr val="tx2"/>
              </a:buClr>
              <a:buFont typeface="Arial" panose="020B0604020202020204" pitchFamily="34" charset="0"/>
              <a:buChar char="̶"/>
              <a:defRPr sz="2000"/>
            </a:lvl2pPr>
            <a:lvl3pPr marL="914400" indent="0">
              <a:buNone/>
              <a:defRPr/>
            </a:lvl3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</p:txBody>
      </p:sp>
      <p:pic>
        <p:nvPicPr>
          <p:cNvPr id="7" name="Obrázek 6">
            <a:extLst>
              <a:ext uri="{FF2B5EF4-FFF2-40B4-BE49-F238E27FC236}">
                <a16:creationId xmlns:a16="http://schemas.microsoft.com/office/drawing/2014/main" xmlns="" id="{01ECF861-1DA0-4682-8B9C-824D21236440}"/>
              </a:ext>
            </a:extLst>
          </p:cNvPr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xmlns="" val="0"/>
              </a:ext>
            </a:extLst>
          </a:blip>
          <a:stretch>
            <a:fillRect/>
          </a:stretch>
        </p:blipFill>
        <p:spPr>
          <a:xfrm>
            <a:off x="10897797" y="6060455"/>
            <a:ext cx="840542" cy="57997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xmlns="" val="234975528"/>
      </p:ext>
    </p:extLst>
  </p:cSld>
  <p:clrMapOvr>
    <a:masterClrMapping/>
  </p:clrMapOvr>
  <p:hf hdr="0" dt="0"/>
  <p:extLst mod="1">
    <p:ext uri="{DCECCB84-F9BA-43D5-87BE-67443E8EF086}">
      <p15:sldGuideLst xmlns:p15="http://schemas.microsoft.com/office/powerpoint/2012/main" xmlns="">
        <p15:guide id="1" orient="horz" pos="436" userDrawn="1">
          <p15:clr>
            <a:srgbClr val="FBAE40"/>
          </p15:clr>
        </p15:guide>
        <p15:guide id="2" pos="438" userDrawn="1">
          <p15:clr>
            <a:srgbClr val="FBAE40"/>
          </p15:clr>
        </p15:guide>
      </p15:sldGuideLst>
    </p:ext>
  </p:extLst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6" Type="http://schemas.openxmlformats.org/officeDocument/2006/relationships/image" Target="../media/image1.emf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theme" Target="../theme/theme1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4529" name="Rectangle 17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720000" y="6228000"/>
            <a:ext cx="7920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ctr" anchorCtr="0" compatLnSpc="1">
            <a:prstTxWarp prst="textNoShape">
              <a:avLst/>
            </a:prstTxWarp>
          </a:bodyPr>
          <a:lstStyle>
            <a:lvl1pPr>
              <a:defRPr lang="cs-CZ" altLang="cs-CZ" sz="1200" dirty="0" smtClean="0">
                <a:solidFill>
                  <a:schemeClr val="tx2"/>
                </a:solidFill>
                <a:latin typeface="+mj-lt"/>
              </a:defRPr>
            </a:lvl1pPr>
          </a:lstStyle>
          <a:p>
            <a:r>
              <a:rPr lang="cs-CZ" dirty="0"/>
              <a:t>Definujte zápatí - název prezentace / pracoviště</a:t>
            </a:r>
          </a:p>
        </p:txBody>
      </p:sp>
      <p:sp>
        <p:nvSpPr>
          <p:cNvPr id="64530" name="Rectangle 18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14000" y="6228000"/>
            <a:ext cx="252000" cy="252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 xmlns="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 xmlns="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0" tIns="0" rIns="0" bIns="0" numCol="1" anchor="ctr" anchorCtr="0" compatLnSpc="1">
            <a:prstTxWarp prst="textNoShape">
              <a:avLst/>
            </a:prstTxWarp>
          </a:bodyPr>
          <a:lstStyle>
            <a:lvl1pPr algn="l">
              <a:defRPr sz="1200" b="0">
                <a:solidFill>
                  <a:schemeClr val="tx2"/>
                </a:solidFill>
                <a:latin typeface="+mj-lt"/>
              </a:defRPr>
            </a:lvl1pPr>
          </a:lstStyle>
          <a:p>
            <a:fld id="{0DE708CC-0C3F-4567-9698-B54C0F35BD31}" type="slidenum">
              <a:rPr lang="cs-CZ" altLang="cs-CZ" smtClean="0"/>
              <a:pPr/>
              <a:t>‹#›</a:t>
            </a:fld>
            <a:endParaRPr lang="cs-CZ" altLang="cs-CZ" dirty="0"/>
          </a:p>
        </p:txBody>
      </p:sp>
      <p:sp>
        <p:nvSpPr>
          <p:cNvPr id="2" name="Zástupný nadpis 1">
            <a:extLst>
              <a:ext uri="{FF2B5EF4-FFF2-40B4-BE49-F238E27FC236}">
                <a16:creationId xmlns:a16="http://schemas.microsoft.com/office/drawing/2014/main" xmlns="" id="{E73EFD05-44F7-4406-AC4D-1167FBFF800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720000"/>
            <a:ext cx="10753200" cy="451576"/>
          </a:xfrm>
          <a:prstGeom prst="rect">
            <a:avLst/>
          </a:prstGeom>
        </p:spPr>
        <p:txBody>
          <a:bodyPr vert="horz" lIns="0" tIns="0" rIns="0" bIns="0" rtlCol="0" anchor="t" anchorCtr="0">
            <a:noAutofit/>
          </a:bodyPr>
          <a:lstStyle/>
          <a:p>
            <a:r>
              <a:rPr lang="cs-CZ" dirty="0"/>
              <a:t>Kliknutím lze upravit styl.</a:t>
            </a:r>
          </a:p>
        </p:txBody>
      </p:sp>
      <p:sp>
        <p:nvSpPr>
          <p:cNvPr id="5" name="Zástupný symbol pro text 4">
            <a:extLst>
              <a:ext uri="{FF2B5EF4-FFF2-40B4-BE49-F238E27FC236}">
                <a16:creationId xmlns:a16="http://schemas.microsoft.com/office/drawing/2014/main" xmlns="" id="{A4DA628E-D8CA-41EE-AA1A-D14D1A53A26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718800" y="1872000"/>
            <a:ext cx="10753200" cy="3960000"/>
          </a:xfrm>
          <a:prstGeom prst="rect">
            <a:avLst/>
          </a:prstGeom>
        </p:spPr>
        <p:txBody>
          <a:bodyPr vert="horz" lIns="0" tIns="0" rIns="0" bIns="0" rtlCol="0">
            <a:noAutofit/>
          </a:bodyPr>
          <a:lstStyle/>
          <a:p>
            <a:pPr lvl="0"/>
            <a:r>
              <a:rPr lang="cs-CZ" dirty="0"/>
              <a:t>Upravte styly předlohy textu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8" r:id="rId1"/>
    <p:sldLayoutId id="2147483684" r:id="rId2"/>
    <p:sldLayoutId id="2147483690" r:id="rId3"/>
    <p:sldLayoutId id="2147483685" r:id="rId4"/>
    <p:sldLayoutId id="2147483688" r:id="rId5"/>
    <p:sldLayoutId id="2147483674" r:id="rId6"/>
    <p:sldLayoutId id="2147483673" r:id="rId7"/>
    <p:sldLayoutId id="2147483676" r:id="rId8"/>
    <p:sldLayoutId id="2147483675" r:id="rId9"/>
    <p:sldLayoutId id="2147483677" r:id="rId10"/>
    <p:sldLayoutId id="2147483686" r:id="rId11"/>
    <p:sldLayoutId id="2147483691" r:id="rId12"/>
    <p:sldLayoutId id="2147483692" r:id="rId13"/>
    <p:sldLayoutId id="2147483693" r:id="rId14"/>
  </p:sldLayoutIdLst>
  <p:hf sldNum="0" hdr="0" ftr="0" dt="0"/>
  <p:txStyles>
    <p:titleStyle>
      <a:lvl1pPr algn="l" rtl="0" eaLnBrk="1" fontAlgn="base" hangingPunct="1">
        <a:lnSpc>
          <a:spcPts val="4000"/>
        </a:lnSpc>
        <a:spcBef>
          <a:spcPct val="0"/>
        </a:spcBef>
        <a:spcAft>
          <a:spcPct val="0"/>
        </a:spcAft>
        <a:defRPr sz="4000" b="1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2400" b="1">
          <a:solidFill>
            <a:srgbClr val="00287D"/>
          </a:solidFill>
          <a:latin typeface="Tahoma" pitchFamily="34" charset="0"/>
        </a:defRPr>
      </a:lvl9pPr>
    </p:titleStyle>
    <p:bodyStyle>
      <a:lvl1pPr marL="0" indent="0" algn="l" rtl="0" eaLnBrk="1" fontAlgn="base" hangingPunct="1">
        <a:lnSpc>
          <a:spcPct val="1000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2800" b="0">
          <a:solidFill>
            <a:schemeClr val="tx1"/>
          </a:solidFill>
          <a:latin typeface="+mn-lt"/>
          <a:ea typeface="+mn-ea"/>
          <a:cs typeface="+mn-cs"/>
        </a:defRPr>
      </a:lvl1pPr>
      <a:lvl2pPr marL="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tx2"/>
        </a:buClr>
        <a:buSzPct val="100000"/>
        <a:buFontTx/>
        <a:buNone/>
        <a:defRPr sz="1500" b="0">
          <a:solidFill>
            <a:schemeClr val="tx1"/>
          </a:solidFill>
          <a:latin typeface="+mn-lt"/>
        </a:defRPr>
      </a:lvl2pPr>
      <a:lvl3pPr marL="914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folHlink"/>
        </a:buClr>
        <a:buSzPct val="80000"/>
        <a:buFontTx/>
        <a:buNone/>
        <a:defRPr sz="1500" b="0">
          <a:solidFill>
            <a:schemeClr val="tx1"/>
          </a:solidFill>
          <a:latin typeface="+mn-lt"/>
        </a:defRPr>
      </a:lvl3pPr>
      <a:lvl4pPr marL="1371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2"/>
        </a:buClr>
        <a:buSzPct val="90000"/>
        <a:buFontTx/>
        <a:buNone/>
        <a:defRPr sz="1500" b="0">
          <a:solidFill>
            <a:schemeClr val="tx1"/>
          </a:solidFill>
          <a:latin typeface="+mn-lt"/>
        </a:defRPr>
      </a:lvl4pPr>
      <a:lvl5pPr marL="18288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Tx/>
        <a:buNone/>
        <a:defRPr sz="1500" b="0">
          <a:solidFill>
            <a:schemeClr val="tx1"/>
          </a:solidFill>
          <a:latin typeface="+mn-lt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chemeClr val="accent1"/>
        </a:buClr>
        <a:buFont typeface="Wingdings" pitchFamily="2" charset="2"/>
        <a:buBlip>
          <a:blip r:embed="rId16"/>
        </a:buBlip>
        <a:defRPr>
          <a:solidFill>
            <a:schemeClr val="tx1"/>
          </a:solidFill>
          <a:latin typeface="+mn-lt"/>
        </a:defRPr>
      </a:lvl6pPr>
      <a:lvl7pPr marL="27432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 baseline="0">
          <a:solidFill>
            <a:schemeClr val="tx1"/>
          </a:solidFill>
          <a:latin typeface="+mn-lt"/>
        </a:defRPr>
      </a:lvl7pPr>
      <a:lvl8pPr marL="32004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8pPr>
      <a:lvl9pPr marL="3657600" indent="0" algn="l" rtl="0" eaLnBrk="1" fontAlgn="base" hangingPunct="1">
        <a:lnSpc>
          <a:spcPts val="1800"/>
        </a:lnSpc>
        <a:spcBef>
          <a:spcPts val="0"/>
        </a:spcBef>
        <a:spcAft>
          <a:spcPct val="0"/>
        </a:spcAft>
        <a:buClr>
          <a:schemeClr val="accent1"/>
        </a:buClr>
        <a:buFont typeface="Arial" panose="020B0604020202020204" pitchFamily="34" charset="0"/>
        <a:buNone/>
        <a:defRPr>
          <a:solidFill>
            <a:schemeClr val="tx1"/>
          </a:solidFill>
          <a:latin typeface="+mn-lt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  <p:extLst mod="1">
    <p:ext uri="{27BBF7A9-308A-43DC-89C8-2F10F3537804}">
      <p15:sldGuideLst xmlns:p15="http://schemas.microsoft.com/office/powerpoint/2012/main" xmlns="">
        <p15:guide id="1" orient="horz" pos="1049" userDrawn="1">
          <p15:clr>
            <a:srgbClr val="F26B43"/>
          </p15:clr>
        </p15:guide>
        <p15:guide id="2" pos="438" userDrawn="1">
          <p15:clr>
            <a:srgbClr val="F26B43"/>
          </p15:clr>
        </p15:guide>
      </p15:sldGuideLst>
    </p:ext>
  </p:extLst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9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DE708CC-0C3F-4567-9698-B54C0F35BD31}" type="slidenum">
              <a:rPr lang="cs-CZ" altLang="cs-CZ" smtClean="0"/>
              <a:pPr/>
              <a:t>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5" name="Podnadpis 4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cs-CZ" dirty="0" smtClean="0"/>
              <a:t>Ing. Nikola Straková</a:t>
            </a:r>
            <a:endParaRPr lang="cs-CZ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Hodnoty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sdílí </a:t>
            </a:r>
            <a:r>
              <a:rPr lang="cs-CZ" dirty="0" smtClean="0"/>
              <a:t>všechny </a:t>
            </a:r>
            <a:r>
              <a:rPr lang="cs-CZ" dirty="0"/>
              <a:t>členské </a:t>
            </a:r>
            <a:r>
              <a:rPr lang="cs-CZ" dirty="0" smtClean="0"/>
              <a:t>státy</a:t>
            </a:r>
          </a:p>
          <a:p>
            <a:r>
              <a:rPr lang="cs-CZ" dirty="0"/>
              <a:t>Lidská </a:t>
            </a:r>
            <a:r>
              <a:rPr lang="cs-CZ" dirty="0" smtClean="0"/>
              <a:t>důstojnost</a:t>
            </a:r>
          </a:p>
          <a:p>
            <a:r>
              <a:rPr lang="cs-CZ" dirty="0" smtClean="0"/>
              <a:t>Svoboda</a:t>
            </a:r>
          </a:p>
          <a:p>
            <a:r>
              <a:rPr lang="cs-CZ" dirty="0" smtClean="0"/>
              <a:t>Demokracie</a:t>
            </a:r>
          </a:p>
          <a:p>
            <a:r>
              <a:rPr lang="cs-CZ" dirty="0" smtClean="0"/>
              <a:t>Rovnost</a:t>
            </a:r>
          </a:p>
          <a:p>
            <a:r>
              <a:rPr lang="cs-CZ" dirty="0"/>
              <a:t>Právní </a:t>
            </a:r>
            <a:r>
              <a:rPr lang="cs-CZ" dirty="0" smtClean="0"/>
              <a:t>stát</a:t>
            </a:r>
          </a:p>
          <a:p>
            <a:r>
              <a:rPr lang="cs-CZ" b="1" dirty="0" smtClean="0"/>
              <a:t>Lidská </a:t>
            </a:r>
            <a:r>
              <a:rPr lang="cs-CZ" b="1" dirty="0"/>
              <a:t>práva</a:t>
            </a:r>
            <a:br>
              <a:rPr lang="cs-CZ" b="1" dirty="0"/>
            </a:br>
            <a:endParaRPr lang="cs-CZ" b="1" dirty="0"/>
          </a:p>
        </p:txBody>
      </p:sp>
    </p:spTree>
    <p:extLst>
      <p:ext uri="{BB962C8B-B14F-4D97-AF65-F5344CB8AC3E}">
        <p14:creationId xmlns:p14="http://schemas.microsoft.com/office/powerpoint/2010/main" xmlns="" val="3028909827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11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EU a lidská práva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EU se zaměřuje na 2 cíle: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Chránit lidská práva občanů EU</a:t>
            </a:r>
          </a:p>
          <a:p>
            <a:pPr marL="781200" lvl="1" indent="-457200">
              <a:buFont typeface="+mj-lt"/>
              <a:buAutoNum type="arabicPeriod"/>
            </a:pPr>
            <a:r>
              <a:rPr lang="cs-CZ" dirty="0" smtClean="0"/>
              <a:t>Podporovat lidská práva ve světě</a:t>
            </a:r>
          </a:p>
          <a:p>
            <a:pPr marL="781200" lvl="1" indent="-457200">
              <a:buFont typeface="+mj-lt"/>
              <a:buAutoNum type="arabicPeriod"/>
            </a:pPr>
            <a:endParaRPr lang="cs-CZ" dirty="0"/>
          </a:p>
          <a:p>
            <a:r>
              <a:rPr lang="cs-CZ" dirty="0" smtClean="0"/>
              <a:t>Centrální dokument = </a:t>
            </a:r>
            <a:r>
              <a:rPr lang="cs-CZ" b="1" dirty="0"/>
              <a:t>Listina základních práv </a:t>
            </a:r>
            <a:r>
              <a:rPr lang="cs-CZ" b="1" dirty="0" smtClean="0"/>
              <a:t>EU (charta)</a:t>
            </a:r>
          </a:p>
          <a:p>
            <a:pPr lvl="1"/>
            <a:r>
              <a:rPr lang="cs-CZ" dirty="0"/>
              <a:t>základní </a:t>
            </a:r>
            <a:r>
              <a:rPr lang="cs-CZ" dirty="0" smtClean="0"/>
              <a:t>práva závazná </a:t>
            </a:r>
            <a:r>
              <a:rPr lang="cs-CZ" dirty="0"/>
              <a:t>pro všechny orgány i instituce </a:t>
            </a:r>
            <a:r>
              <a:rPr lang="cs-CZ" dirty="0" smtClean="0"/>
              <a:t>EU</a:t>
            </a:r>
          </a:p>
          <a:p>
            <a:pPr lvl="1"/>
            <a:r>
              <a:rPr lang="cs-CZ" dirty="0"/>
              <a:t>platná pro vlády jednotlivých zemí při provádění legislativy </a:t>
            </a:r>
            <a:r>
              <a:rPr lang="cs-CZ" dirty="0" smtClean="0"/>
              <a:t>EU</a:t>
            </a:r>
          </a:p>
        </p:txBody>
      </p:sp>
    </p:spTree>
    <p:extLst>
      <p:ext uri="{BB962C8B-B14F-4D97-AF65-F5344CB8AC3E}">
        <p14:creationId xmlns:p14="http://schemas.microsoft.com/office/powerpoint/2010/main" xmlns="" val="4219784206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Listina základních práv EU</a:t>
            </a:r>
            <a:br>
              <a:rPr lang="cs-CZ" b="0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666000" y="1171576"/>
            <a:ext cx="10753200" cy="4139998"/>
          </a:xfrm>
        </p:spPr>
        <p:txBody>
          <a:bodyPr/>
          <a:lstStyle/>
          <a:p>
            <a:r>
              <a:rPr lang="cs-CZ" dirty="0" smtClean="0"/>
              <a:t>O jejím vypracování bylo rozhodnuto 4. 6. 1999 Evropskou radou v Kolíně nad Rýnem</a:t>
            </a:r>
          </a:p>
          <a:p>
            <a:r>
              <a:rPr lang="cs-CZ" dirty="0" smtClean="0"/>
              <a:t>V r. 2000 byl vypracován návrh základních práv unie</a:t>
            </a:r>
          </a:p>
          <a:p>
            <a:r>
              <a:rPr lang="cs-CZ" dirty="0" smtClean="0"/>
              <a:t>V prosinci r. 2000 byla listina začleněna do evropského smluvního rámce</a:t>
            </a:r>
          </a:p>
          <a:p>
            <a:r>
              <a:rPr lang="cs-CZ" dirty="0" smtClean="0"/>
              <a:t>Nyní je součástí primárního práva EU</a:t>
            </a:r>
          </a:p>
          <a:p>
            <a:r>
              <a:rPr lang="cs-CZ" dirty="0"/>
              <a:t>vychází kromě jiného z Evropské úmluvy o ochraně lidských práv přijaté Radou Evropy v roce 1950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029851780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13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/>
              <a:t>LISTINA ZÁKLADNÍCH PRÁV</a:t>
            </a:r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sjednocuje všechna základní práva platná na úrovni Evropské unie (EU</a:t>
            </a:r>
            <a:r>
              <a:rPr lang="cs-CZ" dirty="0" smtClean="0"/>
              <a:t>)</a:t>
            </a:r>
          </a:p>
          <a:p>
            <a:r>
              <a:rPr lang="cs-CZ" dirty="0"/>
              <a:t>širší dosah než Evropská úmluva o ochraně lidských práv a základních svobod </a:t>
            </a:r>
            <a:endParaRPr lang="cs-CZ" dirty="0" smtClean="0"/>
          </a:p>
          <a:p>
            <a:pPr lvl="1"/>
            <a:r>
              <a:rPr lang="cs-CZ" dirty="0"/>
              <a:t>Kromě ochrany občanských a politických práv pokrývá také sociální práva pracujících, ochranu údajů, bioetiku a právo na řádnou správu.</a:t>
            </a:r>
          </a:p>
        </p:txBody>
      </p:sp>
    </p:spTree>
    <p:extLst>
      <p:ext uri="{BB962C8B-B14F-4D97-AF65-F5344CB8AC3E}">
        <p14:creationId xmlns:p14="http://schemas.microsoft.com/office/powerpoint/2010/main" xmlns="" val="1138811349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14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Prosazování lidskoprávní politiky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720000" y="1351760"/>
            <a:ext cx="10753200" cy="4139998"/>
          </a:xfrm>
        </p:spPr>
        <p:txBody>
          <a:bodyPr/>
          <a:lstStyle/>
          <a:p>
            <a:r>
              <a:rPr lang="cs-CZ" sz="2400" dirty="0"/>
              <a:t>usiluje o prosazování práv žen, dětí, menšin a vysídlených osob</a:t>
            </a:r>
          </a:p>
          <a:p>
            <a:r>
              <a:rPr lang="cs-CZ" sz="2400" dirty="0"/>
              <a:t>zavrhuje trest smrti, mučení, obchodování s lidmi a diskriminaci</a:t>
            </a:r>
          </a:p>
          <a:p>
            <a:r>
              <a:rPr lang="cs-CZ" sz="2400" dirty="0"/>
              <a:t>brání občanská, politická, hospodářská, sociální a kulturní práva</a:t>
            </a:r>
          </a:p>
          <a:p>
            <a:r>
              <a:rPr lang="cs-CZ" sz="2400" dirty="0"/>
              <a:t>brání povahu lidských práv tím, že spolupracuje s partnerskými zeměmi, mezinárodními organizacemi, regionálními organizacemi a skupinami a sdružení na všech úrovních občanské společnosti</a:t>
            </a:r>
          </a:p>
          <a:p>
            <a:r>
              <a:rPr lang="cs-CZ" sz="2400" dirty="0"/>
              <a:t>zahrnuje ustanovení o lidských právech do všech dohod o obchodu a spolupráci se třetími </a:t>
            </a:r>
            <a:r>
              <a:rPr lang="cs-CZ" sz="2400" dirty="0" smtClean="0"/>
              <a:t>zeměmi</a:t>
            </a:r>
            <a:endParaRPr lang="cs-CZ" sz="2400" dirty="0"/>
          </a:p>
          <a:p>
            <a:pPr marL="72000" indent="0">
              <a:buNone/>
            </a:pP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2747453110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Nobelova cena za mír pro EU v r. 2012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dělena </a:t>
            </a:r>
            <a:r>
              <a:rPr lang="cs-CZ" dirty="0" smtClean="0"/>
              <a:t>za </a:t>
            </a:r>
            <a:r>
              <a:rPr lang="cs-CZ" dirty="0"/>
              <a:t>prosazování míru, demokracie, usmíření a lidských práv v </a:t>
            </a:r>
            <a:r>
              <a:rPr lang="cs-CZ" dirty="0" smtClean="0"/>
              <a:t>Evropě</a:t>
            </a:r>
          </a:p>
          <a:p>
            <a:r>
              <a:rPr lang="cs-CZ" dirty="0"/>
              <a:t>Průzkum ohledně udělení Nobelovy ceny za mír EU</a:t>
            </a:r>
          </a:p>
          <a:p>
            <a:pPr lvl="1"/>
            <a:r>
              <a:rPr lang="cs-CZ" dirty="0" smtClean="0"/>
              <a:t>75</a:t>
            </a:r>
            <a:r>
              <a:rPr lang="cs-CZ" dirty="0"/>
              <a:t> % respondentů souhlasí s názorem, že nejdůležitějšími úspěchy EU jsou demokracie a zachování míru</a:t>
            </a:r>
          </a:p>
          <a:p>
            <a:pPr lvl="1"/>
            <a:r>
              <a:rPr lang="cs-CZ" dirty="0"/>
              <a:t>66 % respondentů je hrdých na to, že Nobelova cena za mír byla udělena EU</a:t>
            </a:r>
          </a:p>
          <a:p>
            <a:pPr lvl="1"/>
            <a:r>
              <a:rPr lang="cs-CZ" dirty="0"/>
              <a:t>60 % lidí se domnívá, že Nobelova cena za mír byla EU udělena oprávněně a že díky ní bude veřejnost vnímat EU pozitivněji</a:t>
            </a:r>
          </a:p>
          <a:p>
            <a:pPr lvl="1"/>
            <a:r>
              <a:rPr lang="cs-CZ" dirty="0"/>
              <a:t>většina obyvatel Řecka, Rakouska, Slovinska, Nizozemska a Švédska s předchozím názorem nesouhlasí</a:t>
            </a:r>
          </a:p>
          <a:p>
            <a:pPr lvl="2"/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484901481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720000" y="333536"/>
            <a:ext cx="10753200" cy="451576"/>
          </a:xfrm>
        </p:spPr>
        <p:txBody>
          <a:bodyPr/>
          <a:lstStyle/>
          <a:p>
            <a:r>
              <a:rPr lang="cs-CZ" dirty="0" smtClean="0"/>
              <a:t>Občanství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85112"/>
            <a:ext cx="11472000" cy="4283496"/>
          </a:xfrm>
        </p:spPr>
        <p:txBody>
          <a:bodyPr/>
          <a:lstStyle/>
          <a:p>
            <a:r>
              <a:rPr lang="cs-CZ" dirty="0" smtClean="0"/>
              <a:t>Státní </a:t>
            </a:r>
            <a:r>
              <a:rPr lang="cs-CZ" dirty="0"/>
              <a:t>příslušníci členských států Unie jsou automaticky i občany </a:t>
            </a:r>
            <a:r>
              <a:rPr lang="cs-CZ" dirty="0" smtClean="0"/>
              <a:t>EU</a:t>
            </a:r>
          </a:p>
          <a:p>
            <a:r>
              <a:rPr lang="cs-CZ" dirty="0"/>
              <a:t>Z občanství EU vyplývají některá </a:t>
            </a:r>
            <a:r>
              <a:rPr lang="cs-CZ" b="1" dirty="0"/>
              <a:t>důležitá práva i </a:t>
            </a:r>
            <a:r>
              <a:rPr lang="cs-CZ" b="1" dirty="0" smtClean="0"/>
              <a:t>povinnosti</a:t>
            </a:r>
            <a:endParaRPr lang="cs-CZ" dirty="0"/>
          </a:p>
          <a:p>
            <a:r>
              <a:rPr lang="cs-CZ" dirty="0"/>
              <a:t>Svobodný pohyb a pobyt na území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Včetně zákazu </a:t>
            </a:r>
            <a:r>
              <a:rPr lang="cs-CZ" dirty="0" err="1" smtClean="0"/>
              <a:t>diskriminiace</a:t>
            </a:r>
            <a:r>
              <a:rPr lang="cs-CZ" dirty="0" smtClean="0"/>
              <a:t> na </a:t>
            </a:r>
            <a:r>
              <a:rPr lang="cs-CZ" dirty="0" err="1" smtClean="0"/>
              <a:t>zakl</a:t>
            </a:r>
            <a:r>
              <a:rPr lang="cs-CZ" dirty="0" smtClean="0"/>
              <a:t>. Státní příslušnosti</a:t>
            </a:r>
          </a:p>
          <a:p>
            <a:pPr lvl="1"/>
            <a:r>
              <a:rPr lang="cs-CZ" dirty="0" smtClean="0"/>
              <a:t>Po splnění určitých podmínek (práce, studium) se můžete v zemi EU také usadit</a:t>
            </a:r>
            <a:endParaRPr lang="cs-CZ" dirty="0"/>
          </a:p>
          <a:p>
            <a:r>
              <a:rPr lang="cs-CZ" dirty="0"/>
              <a:t>Účast na politickém životě EU</a:t>
            </a:r>
          </a:p>
          <a:p>
            <a:pPr lvl="1"/>
            <a:r>
              <a:rPr lang="cs-CZ" dirty="0"/>
              <a:t>právo volit a kandidovat ve volbách do Evropského parlamentu nebo v místních </a:t>
            </a:r>
            <a:r>
              <a:rPr lang="cs-CZ" dirty="0" smtClean="0"/>
              <a:t>volbách</a:t>
            </a:r>
          </a:p>
          <a:p>
            <a:r>
              <a:rPr lang="cs-CZ" dirty="0"/>
              <a:t>Petice a stížnosti</a:t>
            </a:r>
          </a:p>
          <a:p>
            <a:pPr lvl="1"/>
            <a:r>
              <a:rPr lang="cs-CZ" dirty="0" err="1" smtClean="0"/>
              <a:t>Petinace</a:t>
            </a:r>
            <a:r>
              <a:rPr lang="cs-CZ" dirty="0" smtClean="0"/>
              <a:t> na:</a:t>
            </a:r>
          </a:p>
          <a:p>
            <a:pPr lvl="1"/>
            <a:r>
              <a:rPr lang="cs-CZ" dirty="0" smtClean="0"/>
              <a:t>Evropský parlament, evropského veřejného ochránce práv, orgány a instituce EU</a:t>
            </a:r>
          </a:p>
          <a:p>
            <a:r>
              <a:rPr lang="cs-CZ" dirty="0"/>
              <a:t>Konzulární ochrana</a:t>
            </a:r>
            <a:br>
              <a:rPr lang="cs-CZ" dirty="0"/>
            </a:b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522009851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zastánce </a:t>
            </a:r>
            <a:r>
              <a:rPr lang="cs-CZ" dirty="0"/>
              <a:t>základních lidských práv a </a:t>
            </a:r>
            <a:r>
              <a:rPr lang="cs-CZ" dirty="0" smtClean="0"/>
              <a:t>demokracie</a:t>
            </a:r>
          </a:p>
          <a:p>
            <a:r>
              <a:rPr lang="cs-CZ" dirty="0"/>
              <a:t>Ochrana základních práv v Unii </a:t>
            </a:r>
            <a:endParaRPr lang="cs-CZ" dirty="0" smtClean="0"/>
          </a:p>
          <a:p>
            <a:r>
              <a:rPr lang="pl-PL" dirty="0"/>
              <a:t>Obrana lidských práv za hranicemi </a:t>
            </a:r>
            <a:r>
              <a:rPr lang="pl-PL" dirty="0" smtClean="0"/>
              <a:t>EU</a:t>
            </a:r>
          </a:p>
          <a:p>
            <a:r>
              <a:rPr lang="pl-PL" dirty="0" smtClean="0"/>
              <a:t>Podpora </a:t>
            </a:r>
            <a:r>
              <a:rPr lang="pl-PL" dirty="0"/>
              <a:t>demokracie na celém světě</a:t>
            </a:r>
            <a:br>
              <a:rPr lang="pl-PL" dirty="0"/>
            </a:b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1521289632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b="0" dirty="0"/>
              <a:t>Ochrana základních práv v Unii</a:t>
            </a:r>
            <a:r>
              <a:rPr lang="cs-CZ" dirty="0"/>
              <a:t/>
            </a:r>
            <a:br>
              <a:rPr lang="cs-CZ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práva platí pro všechny jednotlivce v EU nezávisle na jejich statusu či původu</a:t>
            </a:r>
            <a:r>
              <a:rPr lang="cs-CZ" dirty="0" smtClean="0"/>
              <a:t>.</a:t>
            </a:r>
          </a:p>
          <a:p>
            <a:r>
              <a:rPr lang="pt-BR" dirty="0"/>
              <a:t>život a svoboda, myšlení a </a:t>
            </a:r>
            <a:r>
              <a:rPr lang="pt-BR" dirty="0" smtClean="0"/>
              <a:t>projev</a:t>
            </a:r>
            <a:endParaRPr lang="cs-CZ" dirty="0" smtClean="0"/>
          </a:p>
          <a:p>
            <a:r>
              <a:rPr lang="cs-CZ" dirty="0" smtClean="0"/>
              <a:t>Ale i ochrana </a:t>
            </a:r>
            <a:r>
              <a:rPr lang="cs-CZ" dirty="0"/>
              <a:t>osobních údajů nebo </a:t>
            </a:r>
            <a:r>
              <a:rPr lang="cs-CZ" dirty="0" smtClean="0"/>
              <a:t>zákaz </a:t>
            </a:r>
            <a:r>
              <a:rPr lang="cs-CZ" dirty="0"/>
              <a:t>klonování lidských bytostí</a:t>
            </a:r>
          </a:p>
        </p:txBody>
      </p:sp>
    </p:spTree>
    <p:extLst>
      <p:ext uri="{BB962C8B-B14F-4D97-AF65-F5344CB8AC3E}">
        <p14:creationId xmlns:p14="http://schemas.microsoft.com/office/powerpoint/2010/main" xmlns="" val="2527197662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19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Obrana lidských práv za hranicemi EU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základní lidská práva </a:t>
            </a:r>
            <a:r>
              <a:rPr lang="cs-CZ" dirty="0" smtClean="0"/>
              <a:t>nekončí </a:t>
            </a:r>
            <a:r>
              <a:rPr lang="cs-CZ" dirty="0"/>
              <a:t>na hranicích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Poslanci EP se vyjadřují </a:t>
            </a:r>
            <a:r>
              <a:rPr lang="cs-CZ" dirty="0"/>
              <a:t>– samostatně i společně – k otázkám lidských práv v zemích, které nejsou členy </a:t>
            </a:r>
            <a:r>
              <a:rPr lang="cs-CZ" dirty="0" smtClean="0"/>
              <a:t>EU</a:t>
            </a:r>
          </a:p>
          <a:p>
            <a:pPr lvl="1"/>
            <a:r>
              <a:rPr lang="cs-CZ" dirty="0" smtClean="0"/>
              <a:t>Pákistán – boj za </a:t>
            </a:r>
            <a:r>
              <a:rPr lang="cs-CZ" dirty="0"/>
              <a:t>vzdělávání </a:t>
            </a:r>
            <a:r>
              <a:rPr lang="cs-CZ" dirty="0" smtClean="0"/>
              <a:t>dětí</a:t>
            </a:r>
          </a:p>
          <a:p>
            <a:pPr lvl="1"/>
            <a:r>
              <a:rPr lang="cs-CZ" dirty="0" err="1" smtClean="0"/>
              <a:t>Jezídské</a:t>
            </a:r>
            <a:r>
              <a:rPr lang="cs-CZ" dirty="0" smtClean="0"/>
              <a:t> ženy vězněny Islámským státem v Iráku</a:t>
            </a:r>
          </a:p>
          <a:p>
            <a:pPr lvl="1"/>
            <a:r>
              <a:rPr lang="cs-CZ" dirty="0" smtClean="0"/>
              <a:t>lékař </a:t>
            </a:r>
            <a:r>
              <a:rPr lang="cs-CZ" dirty="0"/>
              <a:t>z Demokratické republiky Kongo </a:t>
            </a:r>
            <a:endParaRPr lang="cs-CZ" dirty="0" smtClean="0"/>
          </a:p>
          <a:p>
            <a:pPr lvl="1"/>
            <a:r>
              <a:rPr lang="cs-CZ" dirty="0" smtClean="0"/>
              <a:t>političtí </a:t>
            </a:r>
            <a:r>
              <a:rPr lang="cs-CZ" dirty="0"/>
              <a:t>vězňové z Latinské Ameriky</a:t>
            </a:r>
          </a:p>
        </p:txBody>
      </p:sp>
    </p:spTree>
    <p:extLst>
      <p:ext uri="{BB962C8B-B14F-4D97-AF65-F5344CB8AC3E}">
        <p14:creationId xmlns:p14="http://schemas.microsoft.com/office/powerpoint/2010/main" xmlns="" val="90018194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Evropská unie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27 </a:t>
            </a:r>
            <a:r>
              <a:rPr lang="cs-CZ" dirty="0"/>
              <a:t>členských </a:t>
            </a:r>
            <a:r>
              <a:rPr lang="cs-CZ" dirty="0" smtClean="0"/>
              <a:t>států</a:t>
            </a:r>
          </a:p>
          <a:p>
            <a:r>
              <a:rPr lang="cs-CZ" dirty="0" smtClean="0"/>
              <a:t>svrchované </a:t>
            </a:r>
            <a:r>
              <a:rPr lang="cs-CZ" dirty="0"/>
              <a:t>a </a:t>
            </a:r>
            <a:r>
              <a:rPr lang="cs-CZ" dirty="0" smtClean="0"/>
              <a:t>nezávislé země</a:t>
            </a:r>
          </a:p>
          <a:p>
            <a:r>
              <a:rPr lang="cs-CZ" dirty="0"/>
              <a:t>smysluplná </a:t>
            </a:r>
            <a:r>
              <a:rPr lang="cs-CZ" dirty="0" smtClean="0"/>
              <a:t>spolupráce</a:t>
            </a:r>
          </a:p>
          <a:p>
            <a:r>
              <a:rPr lang="cs-CZ" dirty="0" smtClean="0"/>
              <a:t>svěřili </a:t>
            </a:r>
            <a:r>
              <a:rPr lang="cs-CZ" dirty="0"/>
              <a:t>některé ze svých rozhodovacích pravomocí společným orgánům, které </a:t>
            </a:r>
            <a:r>
              <a:rPr lang="cs-CZ" dirty="0" smtClean="0"/>
              <a:t>vytvořily</a:t>
            </a:r>
          </a:p>
          <a:p>
            <a:pPr lvl="1"/>
            <a:r>
              <a:rPr lang="cs-CZ" dirty="0" smtClean="0"/>
              <a:t>aby </a:t>
            </a:r>
            <a:r>
              <a:rPr lang="cs-CZ" dirty="0"/>
              <a:t>bylo možno o konkrétních záležitostech společného zájmu rozhodovat demokraticky na úrovni </a:t>
            </a:r>
            <a:r>
              <a:rPr lang="cs-CZ" dirty="0" smtClean="0"/>
              <a:t>EU</a:t>
            </a:r>
          </a:p>
          <a:p>
            <a:endParaRPr lang="cs-CZ" dirty="0" smtClean="0"/>
          </a:p>
          <a:p>
            <a:pPr lvl="2"/>
            <a:endParaRPr lang="cs-CZ" dirty="0" smtClean="0"/>
          </a:p>
        </p:txBody>
      </p:sp>
    </p:spTree>
  </p:cSld>
  <p:clrMapOvr>
    <a:masterClrMapping/>
  </p:clrMapOvr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20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0" dirty="0"/>
              <a:t>Podpora demokracie na celém světě</a:t>
            </a:r>
            <a:r>
              <a:rPr lang="pl-PL" dirty="0"/>
              <a:t/>
            </a:r>
            <a:br>
              <a:rPr lang="pl-PL" dirty="0"/>
            </a:b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zachování demokracie, jak objasňuje Všeobecná deklarace lidských </a:t>
            </a:r>
            <a:r>
              <a:rPr lang="cs-CZ" dirty="0" smtClean="0"/>
              <a:t>práv</a:t>
            </a:r>
          </a:p>
          <a:p>
            <a:r>
              <a:rPr lang="cs-CZ" dirty="0"/>
              <a:t>Poslanci EP brání demokratické systémy po celém světě. </a:t>
            </a:r>
            <a:endParaRPr lang="cs-CZ" dirty="0" smtClean="0"/>
          </a:p>
          <a:p>
            <a:r>
              <a:rPr lang="cs-CZ" dirty="0" smtClean="0"/>
              <a:t>Někteří </a:t>
            </a:r>
            <a:r>
              <a:rPr lang="cs-CZ" dirty="0"/>
              <a:t>z nich podnikají dlouhé </a:t>
            </a:r>
            <a:r>
              <a:rPr lang="cs-CZ" dirty="0" smtClean="0"/>
              <a:t>cesty</a:t>
            </a:r>
          </a:p>
          <a:p>
            <a:pPr lvl="1"/>
            <a:r>
              <a:rPr lang="cs-CZ" dirty="0" smtClean="0"/>
              <a:t>aby </a:t>
            </a:r>
            <a:r>
              <a:rPr lang="cs-CZ" dirty="0"/>
              <a:t>působili jako pozorovatelé voleb, </a:t>
            </a:r>
            <a:endParaRPr lang="cs-CZ" dirty="0" smtClean="0"/>
          </a:p>
          <a:p>
            <a:pPr lvl="1"/>
            <a:r>
              <a:rPr lang="cs-CZ" dirty="0" smtClean="0"/>
              <a:t>zprostředkovávali </a:t>
            </a:r>
            <a:r>
              <a:rPr lang="cs-CZ" dirty="0"/>
              <a:t>řešení konfliktů </a:t>
            </a:r>
            <a:endParaRPr lang="cs-CZ" dirty="0" smtClean="0"/>
          </a:p>
          <a:p>
            <a:pPr lvl="1"/>
            <a:r>
              <a:rPr lang="cs-CZ" dirty="0" smtClean="0"/>
              <a:t>a </a:t>
            </a:r>
            <a:r>
              <a:rPr lang="cs-CZ" dirty="0"/>
              <a:t>podporovali nově vznikající parlamenty.</a:t>
            </a:r>
          </a:p>
        </p:txBody>
      </p:sp>
    </p:spTree>
    <p:extLst>
      <p:ext uri="{BB962C8B-B14F-4D97-AF65-F5344CB8AC3E}">
        <p14:creationId xmlns:p14="http://schemas.microsoft.com/office/powerpoint/2010/main" xmlns="" val="159147060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3</a:t>
            </a:fld>
            <a:endParaRPr lang="cs-CZ" altLang="cs-CZ" dirty="0"/>
          </a:p>
        </p:txBody>
      </p:sp>
      <p:pic>
        <p:nvPicPr>
          <p:cNvPr id="5" name="Zástupný symbol pro obsah 4" descr="2020_EU_MAP.svg.png"/>
          <p:cNvPicPr>
            <a:picLocks noGrp="1" noChangeAspect="1"/>
          </p:cNvPicPr>
          <p:nvPr>
            <p:ph idx="1"/>
          </p:nvPr>
        </p:nvPicPr>
        <p:blipFill>
          <a:blip r:embed="rId2" cstate="print"/>
          <a:stretch>
            <a:fillRect/>
          </a:stretch>
        </p:blipFill>
        <p:spPr>
          <a:xfrm>
            <a:off x="2202873" y="123260"/>
            <a:ext cx="7287491" cy="6740929"/>
          </a:xfrm>
        </p:spPr>
      </p:pic>
    </p:spTree>
    <p:extLst>
      <p:ext uri="{BB962C8B-B14F-4D97-AF65-F5344CB8AC3E}">
        <p14:creationId xmlns:p14="http://schemas.microsoft.com/office/powerpoint/2010/main" xmlns="" val="3178520946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altLang="cs-CZ" smtClean="0"/>
              <a:t>Definujte zápatí - název prezentace / pracoviště</a:t>
            </a:r>
            <a:endParaRPr lang="cs-CZ" alt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D6D6C118-631F-4A80-9886-907009361577}" type="slidenum">
              <a:rPr lang="cs-CZ" altLang="cs-CZ" smtClean="0"/>
              <a:pPr/>
              <a:t>4</a:t>
            </a:fld>
            <a:endParaRPr lang="cs-CZ" altLang="cs-CZ" dirty="0"/>
          </a:p>
        </p:txBody>
      </p:sp>
      <p:sp>
        <p:nvSpPr>
          <p:cNvPr id="5" name="Nadpis 4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Rozšiřování EU</a:t>
            </a:r>
            <a:endParaRPr lang="cs-CZ" dirty="0"/>
          </a:p>
        </p:txBody>
      </p:sp>
      <p:sp>
        <p:nvSpPr>
          <p:cNvPr id="6" name="Zástupný symbol pro obsah 5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Sedmé </a:t>
            </a:r>
            <a:r>
              <a:rPr lang="cs-CZ" dirty="0" smtClean="0"/>
              <a:t>a zatím poslední rozšíření</a:t>
            </a:r>
            <a:r>
              <a:rPr lang="cs-CZ" dirty="0" smtClean="0"/>
              <a:t> proběhlo dne 1. července 2013, kdy se součástí EU stalo Chorvatsko.</a:t>
            </a:r>
          </a:p>
          <a:p>
            <a:r>
              <a:rPr lang="cs-CZ" dirty="0" smtClean="0"/>
              <a:t>Kandidátské země jsou Severní Makedonie, Turecko, Černá Hora, Srbsko, Albánie, Moldavsko, Ukrajina a Bosna a Hercegovina (stav k prosinci 2022).</a:t>
            </a:r>
          </a:p>
          <a:p>
            <a:r>
              <a:rPr lang="cs-CZ" dirty="0" smtClean="0"/>
              <a:t>Odstoupení: 31. ledna 2020 Po referendu odstoupil stát Spojené království.</a:t>
            </a:r>
          </a:p>
          <a:p>
            <a:endParaRPr lang="cs-CZ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5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Orgány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Evropský parlament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občany EU a je jimi přímo </a:t>
            </a:r>
            <a:r>
              <a:rPr lang="cs-CZ" dirty="0" smtClean="0"/>
              <a:t>volen</a:t>
            </a:r>
          </a:p>
          <a:p>
            <a:r>
              <a:rPr lang="cs-CZ" dirty="0" smtClean="0"/>
              <a:t>Evropská rada</a:t>
            </a:r>
          </a:p>
          <a:p>
            <a:pPr lvl="1"/>
            <a:r>
              <a:rPr lang="cs-CZ" dirty="0" smtClean="0"/>
              <a:t>tvoří </a:t>
            </a:r>
            <a:r>
              <a:rPr lang="cs-CZ" dirty="0"/>
              <a:t>hlavy států nebo předsedové vlád členských států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Rada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vlády členských států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Evropská komise</a:t>
            </a:r>
          </a:p>
          <a:p>
            <a:pPr lvl="1"/>
            <a:r>
              <a:rPr lang="cs-CZ" dirty="0" smtClean="0"/>
              <a:t>zastupuje </a:t>
            </a:r>
            <a:r>
              <a:rPr lang="cs-CZ" dirty="0"/>
              <a:t>zájmy celé EU</a:t>
            </a:r>
            <a:r>
              <a:rPr lang="cs-CZ" dirty="0" smtClean="0"/>
              <a:t>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71283598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6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Vydávání rozhodnutí v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Evropská komise</a:t>
            </a:r>
          </a:p>
          <a:p>
            <a:pPr lvl="1"/>
            <a:r>
              <a:rPr lang="cs-CZ" dirty="0" smtClean="0"/>
              <a:t>Navrhuje nové </a:t>
            </a:r>
            <a:r>
              <a:rPr lang="cs-CZ" dirty="0"/>
              <a:t>právní </a:t>
            </a:r>
            <a:r>
              <a:rPr lang="cs-CZ" dirty="0" smtClean="0"/>
              <a:t>předpisy</a:t>
            </a:r>
            <a:endParaRPr lang="cs-CZ" dirty="0"/>
          </a:p>
          <a:p>
            <a:r>
              <a:rPr lang="cs-CZ" dirty="0" smtClean="0"/>
              <a:t>Evropský </a:t>
            </a:r>
            <a:r>
              <a:rPr lang="cs-CZ" dirty="0"/>
              <a:t>parlament a Rada </a:t>
            </a:r>
            <a:r>
              <a:rPr lang="cs-CZ" dirty="0" smtClean="0"/>
              <a:t>(též Rada </a:t>
            </a:r>
            <a:r>
              <a:rPr lang="cs-CZ" dirty="0"/>
              <a:t>Evropské unie) </a:t>
            </a:r>
            <a:endParaRPr lang="cs-CZ" dirty="0" smtClean="0"/>
          </a:p>
          <a:p>
            <a:pPr lvl="1"/>
            <a:r>
              <a:rPr lang="cs-CZ" dirty="0" smtClean="0"/>
              <a:t>je přijímají</a:t>
            </a:r>
          </a:p>
          <a:p>
            <a:r>
              <a:rPr lang="cs-CZ" dirty="0" smtClean="0"/>
              <a:t>Členské </a:t>
            </a:r>
            <a:r>
              <a:rPr lang="cs-CZ" dirty="0"/>
              <a:t>státy a dotčený orgán nebo orgány EU je poté provádějí</a:t>
            </a:r>
          </a:p>
        </p:txBody>
      </p:sp>
    </p:spTree>
    <p:extLst>
      <p:ext uri="{BB962C8B-B14F-4D97-AF65-F5344CB8AC3E}">
        <p14:creationId xmlns:p14="http://schemas.microsoft.com/office/powerpoint/2010/main" xmlns="" val="271817506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7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>
          <a:xfrm>
            <a:off x="666000" y="294698"/>
            <a:ext cx="10753200" cy="451576"/>
          </a:xfrm>
        </p:spPr>
        <p:txBody>
          <a:bodyPr/>
          <a:lstStyle/>
          <a:p>
            <a:r>
              <a:rPr lang="cs-CZ" dirty="0" smtClean="0"/>
              <a:t>Úspěchy EU – jednotný trh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>
          <a:xfrm>
            <a:off x="540000" y="746274"/>
            <a:ext cx="10753200" cy="4139998"/>
          </a:xfrm>
        </p:spPr>
        <p:txBody>
          <a:bodyPr/>
          <a:lstStyle/>
          <a:p>
            <a:r>
              <a:rPr lang="cs-CZ" dirty="0"/>
              <a:t>jednotný </a:t>
            </a:r>
            <a:r>
              <a:rPr lang="cs-CZ" dirty="0" smtClean="0"/>
              <a:t>trh založený </a:t>
            </a:r>
            <a:r>
              <a:rPr lang="cs-CZ" dirty="0"/>
              <a:t>na „čtyřech svobodách“ </a:t>
            </a:r>
            <a:r>
              <a:rPr lang="cs-CZ" dirty="0" smtClean="0"/>
              <a:t>s </a:t>
            </a:r>
            <a:r>
              <a:rPr lang="cs-CZ" dirty="0"/>
              <a:t>volným pohybem </a:t>
            </a:r>
            <a:endParaRPr lang="cs-CZ" dirty="0" smtClean="0"/>
          </a:p>
          <a:p>
            <a:pPr lvl="1"/>
            <a:r>
              <a:rPr lang="cs-CZ" dirty="0" smtClean="0"/>
              <a:t>osob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zboží</a:t>
            </a:r>
            <a:r>
              <a:rPr lang="cs-CZ" dirty="0"/>
              <a:t>, </a:t>
            </a:r>
            <a:endParaRPr lang="cs-CZ" dirty="0" smtClean="0"/>
          </a:p>
          <a:p>
            <a:pPr lvl="1"/>
            <a:r>
              <a:rPr lang="cs-CZ" dirty="0" smtClean="0"/>
              <a:t>služeb </a:t>
            </a:r>
          </a:p>
          <a:p>
            <a:pPr lvl="1"/>
            <a:r>
              <a:rPr lang="cs-CZ" dirty="0" smtClean="0"/>
              <a:t>a </a:t>
            </a:r>
            <a:r>
              <a:rPr lang="cs-CZ" dirty="0"/>
              <a:t>kapitálu mezi všemi členskými </a:t>
            </a:r>
            <a:r>
              <a:rPr lang="cs-CZ" dirty="0" smtClean="0"/>
              <a:t>státy</a:t>
            </a:r>
          </a:p>
          <a:p>
            <a:r>
              <a:rPr lang="cs-CZ" dirty="0" smtClean="0"/>
              <a:t>jednotný </a:t>
            </a:r>
            <a:r>
              <a:rPr lang="cs-CZ" dirty="0"/>
              <a:t>trh znamená, že se více než 500 milionů občanů EU může volně pohybovat a usazovat kdekoli v Unii podle svého </a:t>
            </a:r>
            <a:r>
              <a:rPr lang="cs-CZ" dirty="0" smtClean="0"/>
              <a:t>přání</a:t>
            </a:r>
          </a:p>
          <a:p>
            <a:r>
              <a:rPr lang="cs-CZ" dirty="0" smtClean="0"/>
              <a:t>22 </a:t>
            </a:r>
            <a:r>
              <a:rPr lang="cs-CZ" dirty="0"/>
              <a:t>členských států je členy schengenského prostoru, který umožňuje volný pohyb bez cestovního </a:t>
            </a:r>
            <a:r>
              <a:rPr lang="cs-CZ" dirty="0" smtClean="0"/>
              <a:t>pasu</a:t>
            </a:r>
          </a:p>
          <a:p>
            <a:r>
              <a:rPr lang="cs-CZ" dirty="0" smtClean="0"/>
              <a:t>6 </a:t>
            </a:r>
            <a:r>
              <a:rPr lang="cs-CZ" dirty="0"/>
              <a:t>členských států zachovalo své vlastní hraniční kontroly</a:t>
            </a:r>
          </a:p>
        </p:txBody>
      </p:sp>
    </p:spTree>
    <p:extLst>
      <p:ext uri="{BB962C8B-B14F-4D97-AF65-F5344CB8AC3E}">
        <p14:creationId xmlns:p14="http://schemas.microsoft.com/office/powerpoint/2010/main" xmlns="" val="1609829254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8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EU - euro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 vytvořila jednotnou měnu, </a:t>
            </a:r>
            <a:r>
              <a:rPr lang="cs-CZ" dirty="0" smtClean="0"/>
              <a:t>euro</a:t>
            </a:r>
          </a:p>
          <a:p>
            <a:r>
              <a:rPr lang="cs-CZ" dirty="0" smtClean="0"/>
              <a:t>je </a:t>
            </a:r>
            <a:r>
              <a:rPr lang="cs-CZ" dirty="0"/>
              <a:t>nyní důležitou světovou měnou </a:t>
            </a:r>
            <a:endParaRPr lang="cs-CZ" dirty="0" smtClean="0"/>
          </a:p>
          <a:p>
            <a:r>
              <a:rPr lang="cs-CZ" dirty="0" smtClean="0"/>
              <a:t>zajišťuje </a:t>
            </a:r>
            <a:r>
              <a:rPr lang="cs-CZ" dirty="0"/>
              <a:t>vyšší účinnost jednotného </a:t>
            </a:r>
            <a:r>
              <a:rPr lang="cs-CZ" dirty="0" smtClean="0"/>
              <a:t>trhu</a:t>
            </a:r>
          </a:p>
          <a:p>
            <a:r>
              <a:rPr lang="cs-CZ" dirty="0" smtClean="0"/>
              <a:t>eurozóna </a:t>
            </a:r>
            <a:r>
              <a:rPr lang="cs-CZ" dirty="0"/>
              <a:t>má v současnosti </a:t>
            </a:r>
            <a:r>
              <a:rPr lang="cs-CZ" dirty="0" smtClean="0"/>
              <a:t>19 členských států</a:t>
            </a:r>
          </a:p>
          <a:p>
            <a:pPr lvl="1"/>
            <a:r>
              <a:rPr lang="cs-CZ" dirty="0" smtClean="0"/>
              <a:t>2 </a:t>
            </a:r>
            <a:r>
              <a:rPr lang="cs-CZ" dirty="0"/>
              <a:t>členské státy se rozhodly pro neúčast </a:t>
            </a:r>
            <a:endParaRPr lang="cs-CZ" dirty="0" smtClean="0"/>
          </a:p>
          <a:p>
            <a:pPr lvl="1"/>
            <a:r>
              <a:rPr lang="cs-CZ" dirty="0" smtClean="0"/>
              <a:t>zbývající </a:t>
            </a:r>
            <a:r>
              <a:rPr lang="cs-CZ" dirty="0"/>
              <a:t>země dosud nesplňují kritéria pro vstup do eurozóny</a:t>
            </a:r>
          </a:p>
        </p:txBody>
      </p:sp>
    </p:spTree>
    <p:extLst>
      <p:ext uri="{BB962C8B-B14F-4D97-AF65-F5344CB8AC3E}">
        <p14:creationId xmlns:p14="http://schemas.microsoft.com/office/powerpoint/2010/main" xmlns="" val="2990694937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patí 1"/>
          <p:cNvSpPr>
            <a:spLocks noGrp="1"/>
          </p:cNvSpPr>
          <p:nvPr>
            <p:ph type="ftr" sz="quarter" idx="10"/>
          </p:nvPr>
        </p:nvSpPr>
        <p:spPr/>
        <p:txBody>
          <a:bodyPr/>
          <a:lstStyle/>
          <a:p>
            <a:r>
              <a:rPr lang="cs-CZ" smtClean="0"/>
              <a:t>Definujte zápatí - název prezentace / pracoviště</a:t>
            </a:r>
            <a:endParaRPr lang="cs-CZ" dirty="0"/>
          </a:p>
        </p:txBody>
      </p:sp>
      <p:sp>
        <p:nvSpPr>
          <p:cNvPr id="3" name="Zástupný symbol pro číslo snímku 2"/>
          <p:cNvSpPr>
            <a:spLocks noGrp="1"/>
          </p:cNvSpPr>
          <p:nvPr>
            <p:ph type="sldNum" sz="quarter" idx="11"/>
          </p:nvPr>
        </p:nvSpPr>
        <p:spPr/>
        <p:txBody>
          <a:bodyPr/>
          <a:lstStyle/>
          <a:p>
            <a:fld id="{0970407D-EE58-4A0B-824B-1D3AE42DD9CF}" type="slidenum">
              <a:rPr lang="cs-CZ" altLang="cs-CZ" smtClean="0"/>
              <a:pPr/>
              <a:t>9</a:t>
            </a:fld>
            <a:endParaRPr lang="cs-CZ" altLang="cs-CZ" dirty="0"/>
          </a:p>
        </p:txBody>
      </p:sp>
      <p:sp>
        <p:nvSpPr>
          <p:cNvPr id="4" name="Nadpis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Úspěchy EU</a:t>
            </a:r>
            <a:endParaRPr lang="cs-CZ" dirty="0"/>
          </a:p>
        </p:txBody>
      </p:sp>
      <p:sp>
        <p:nvSpPr>
          <p:cNvPr id="5" name="Zástupný symbol pro obsah 4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/>
              <a:t>EU vypracovala </a:t>
            </a:r>
            <a:r>
              <a:rPr lang="cs-CZ" dirty="0" smtClean="0"/>
              <a:t>Listinu </a:t>
            </a:r>
            <a:r>
              <a:rPr lang="cs-CZ" dirty="0"/>
              <a:t>základních práv Evropské </a:t>
            </a:r>
            <a:r>
              <a:rPr lang="cs-CZ" dirty="0" smtClean="0"/>
              <a:t>unie</a:t>
            </a:r>
          </a:p>
          <a:p>
            <a:r>
              <a:rPr lang="cs-CZ" dirty="0" smtClean="0"/>
              <a:t>chrání </a:t>
            </a:r>
            <a:r>
              <a:rPr lang="cs-CZ" dirty="0"/>
              <a:t>určitá politická, sociální a ekonomická práva občanů EU a osob trvale pobývajících v </a:t>
            </a:r>
            <a:r>
              <a:rPr lang="cs-CZ" dirty="0" smtClean="0"/>
              <a:t>EU</a:t>
            </a:r>
          </a:p>
          <a:p>
            <a:r>
              <a:rPr lang="cs-CZ" dirty="0" smtClean="0"/>
              <a:t>EU </a:t>
            </a:r>
            <a:r>
              <a:rPr lang="cs-CZ" dirty="0"/>
              <a:t>jde příkladem </a:t>
            </a:r>
            <a:r>
              <a:rPr lang="cs-CZ" dirty="0" smtClean="0"/>
              <a:t>v </a:t>
            </a:r>
            <a:r>
              <a:rPr lang="cs-CZ" dirty="0"/>
              <a:t>oblasti ochrany životního prostředí a řešení změny </a:t>
            </a:r>
            <a:r>
              <a:rPr lang="cs-CZ" dirty="0" smtClean="0"/>
              <a:t>klimatu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xmlns="" val="3279303973"/>
      </p:ext>
    </p:extLst>
  </p:cSld>
  <p:clrMapOvr>
    <a:masterClrMapping/>
  </p:clrMapOvr>
</p:sld>
</file>

<file path=ppt/theme/theme1.xml><?xml version="1.0" encoding="utf-8"?>
<a:theme xmlns:a="http://schemas.openxmlformats.org/drawingml/2006/main" name="prezentace-edu-cz">
  <a:themeElements>
    <a:clrScheme name="MUNI MED">
      <a:dk1>
        <a:srgbClr val="000000"/>
      </a:dk1>
      <a:lt1>
        <a:srgbClr val="FFFFFF"/>
      </a:lt1>
      <a:dk2>
        <a:srgbClr val="0000DC"/>
      </a:dk2>
      <a:lt2>
        <a:srgbClr val="FFC000"/>
      </a:lt2>
      <a:accent1>
        <a:srgbClr val="0000DC"/>
      </a:accent1>
      <a:accent2>
        <a:srgbClr val="F01928"/>
      </a:accent2>
      <a:accent3>
        <a:srgbClr val="00AF3F"/>
      </a:accent3>
      <a:accent4>
        <a:srgbClr val="4BC8FF"/>
      </a:accent4>
      <a:accent5>
        <a:srgbClr val="FF7300"/>
      </a:accent5>
      <a:accent6>
        <a:srgbClr val="B9006E"/>
      </a:accent6>
      <a:hlink>
        <a:srgbClr val="0000DC"/>
      </a:hlink>
      <a:folHlink>
        <a:srgbClr val="5AC8AF"/>
      </a:folHlink>
    </a:clrScheme>
    <a:fontScheme name="Office – klasické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miter lim="800000"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 xmlns="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non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cs-CZ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ahoma" pitchFamily="34" charset="0"/>
          </a:defRPr>
        </a:defPPr>
      </a:lstStyle>
    </a:lnDef>
  </a:objectDefaults>
  <a:extraClrSchemeLst>
    <a:extraClrScheme>
      <a:clrScheme name="Směsi 1">
        <a:dk1>
          <a:srgbClr val="969696"/>
        </a:dk1>
        <a:lt1>
          <a:srgbClr val="FFFFFF"/>
        </a:lt1>
        <a:dk2>
          <a:srgbClr val="000000"/>
        </a:dk2>
        <a:lt2>
          <a:srgbClr val="DDDDDD"/>
        </a:lt2>
        <a:accent1>
          <a:srgbClr val="00E4A8"/>
        </a:accent1>
        <a:accent2>
          <a:srgbClr val="3333CC"/>
        </a:accent2>
        <a:accent3>
          <a:srgbClr val="AAAAAA"/>
        </a:accent3>
        <a:accent4>
          <a:srgbClr val="DADADA"/>
        </a:accent4>
        <a:accent5>
          <a:srgbClr val="AAEFD1"/>
        </a:accent5>
        <a:accent6>
          <a:srgbClr val="2D2DB9"/>
        </a:accent6>
        <a:hlink>
          <a:srgbClr val="FF5050"/>
        </a:hlink>
        <a:folHlink>
          <a:srgbClr val="FFCF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2">
        <a:dk1>
          <a:srgbClr val="000000"/>
        </a:dk1>
        <a:lt1>
          <a:srgbClr val="FFFFFF"/>
        </a:lt1>
        <a:dk2>
          <a:srgbClr val="333399"/>
        </a:dk2>
        <a:lt2>
          <a:srgbClr val="1C1C1C"/>
        </a:lt2>
        <a:accent1>
          <a:srgbClr val="00E4A8"/>
        </a:accent1>
        <a:accent2>
          <a:srgbClr val="FFCF01"/>
        </a:accent2>
        <a:accent3>
          <a:srgbClr val="FFFFFF"/>
        </a:accent3>
        <a:accent4>
          <a:srgbClr val="000000"/>
        </a:accent4>
        <a:accent5>
          <a:srgbClr val="AAEFD1"/>
        </a:accent5>
        <a:accent6>
          <a:srgbClr val="E7BB01"/>
        </a:accent6>
        <a:hlink>
          <a:srgbClr val="FF0000"/>
        </a:hlink>
        <a:folHlink>
          <a:srgbClr val="3333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3">
        <a:dk1>
          <a:srgbClr val="000000"/>
        </a:dk1>
        <a:lt1>
          <a:srgbClr val="FFFFFF"/>
        </a:lt1>
        <a:dk2>
          <a:srgbClr val="000000"/>
        </a:dk2>
        <a:lt2>
          <a:srgbClr val="5F5F5F"/>
        </a:lt2>
        <a:accent1>
          <a:srgbClr val="EAEAEA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F3F3F3"/>
        </a:accent5>
        <a:accent6>
          <a:srgbClr val="737373"/>
        </a:accent6>
        <a:hlink>
          <a:srgbClr val="4D4D4D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4">
        <a:dk1>
          <a:srgbClr val="000094"/>
        </a:dk1>
        <a:lt1>
          <a:srgbClr val="FFFFFF"/>
        </a:lt1>
        <a:dk2>
          <a:srgbClr val="0000CC"/>
        </a:dk2>
        <a:lt2>
          <a:srgbClr val="FFFFCC"/>
        </a:lt2>
        <a:accent1>
          <a:srgbClr val="3193FF"/>
        </a:accent1>
        <a:accent2>
          <a:srgbClr val="9900FF"/>
        </a:accent2>
        <a:accent3>
          <a:srgbClr val="AAAAE2"/>
        </a:accent3>
        <a:accent4>
          <a:srgbClr val="DADADA"/>
        </a:accent4>
        <a:accent5>
          <a:srgbClr val="ADC8FF"/>
        </a:accent5>
        <a:accent6>
          <a:srgbClr val="8A00E7"/>
        </a:accent6>
        <a:hlink>
          <a:srgbClr val="FF33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měsi 5">
        <a:dk1>
          <a:srgbClr val="000000"/>
        </a:dk1>
        <a:lt1>
          <a:srgbClr val="FFFFFF"/>
        </a:lt1>
        <a:dk2>
          <a:srgbClr val="000066"/>
        </a:dk2>
        <a:lt2>
          <a:srgbClr val="333333"/>
        </a:lt2>
        <a:accent1>
          <a:srgbClr val="C4709A"/>
        </a:accent1>
        <a:accent2>
          <a:srgbClr val="4B4EB5"/>
        </a:accent2>
        <a:accent3>
          <a:srgbClr val="FFFFFF"/>
        </a:accent3>
        <a:accent4>
          <a:srgbClr val="000000"/>
        </a:accent4>
        <a:accent5>
          <a:srgbClr val="DEBBCA"/>
        </a:accent5>
        <a:accent6>
          <a:srgbClr val="4346A4"/>
        </a:accent6>
        <a:hlink>
          <a:srgbClr val="C481CF"/>
        </a:hlink>
        <a:folHlink>
          <a:srgbClr val="76B749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6">
        <a:dk1>
          <a:srgbClr val="000000"/>
        </a:dk1>
        <a:lt1>
          <a:srgbClr val="FFFFFF"/>
        </a:lt1>
        <a:dk2>
          <a:srgbClr val="6A4076"/>
        </a:dk2>
        <a:lt2>
          <a:srgbClr val="969696"/>
        </a:lt2>
        <a:accent1>
          <a:srgbClr val="DBA9C2"/>
        </a:accent1>
        <a:accent2>
          <a:srgbClr val="E1BF91"/>
        </a:accent2>
        <a:accent3>
          <a:srgbClr val="FFFFFF"/>
        </a:accent3>
        <a:accent4>
          <a:srgbClr val="000000"/>
        </a:accent4>
        <a:accent5>
          <a:srgbClr val="EAD1DD"/>
        </a:accent5>
        <a:accent6>
          <a:srgbClr val="CCAD83"/>
        </a:accent6>
        <a:hlink>
          <a:srgbClr val="B3CE82"/>
        </a:hlink>
        <a:folHlink>
          <a:srgbClr val="B8AD48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měsi 7">
        <a:dk1>
          <a:srgbClr val="000000"/>
        </a:dk1>
        <a:lt1>
          <a:srgbClr val="FFFFFF"/>
        </a:lt1>
        <a:dk2>
          <a:srgbClr val="515F7B"/>
        </a:dk2>
        <a:lt2>
          <a:srgbClr val="808080"/>
        </a:lt2>
        <a:accent1>
          <a:srgbClr val="9FCAD3"/>
        </a:accent1>
        <a:accent2>
          <a:srgbClr val="C0C0C0"/>
        </a:accent2>
        <a:accent3>
          <a:srgbClr val="FFFFFF"/>
        </a:accent3>
        <a:accent4>
          <a:srgbClr val="000000"/>
        </a:accent4>
        <a:accent5>
          <a:srgbClr val="CDE1E6"/>
        </a:accent5>
        <a:accent6>
          <a:srgbClr val="AEAEAE"/>
        </a:accent6>
        <a:hlink>
          <a:srgbClr val="91AFBF"/>
        </a:hlink>
        <a:folHlink>
          <a:srgbClr val="ECEAAC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xmlns="" name="Prezentace-EDU-CZ.potx" id="{8FD1629D-3839-4F88-8028-8A89168F1D21}" vid="{6F6C369B-0563-478E-9F77-48BCECFDEE8C}"/>
    </a:ext>
  </a:extLst>
</a:theme>
</file>

<file path=ppt/theme/theme2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Motiv systému Offic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prezentace-edu-cz</Template>
  <TotalTime>171</TotalTime>
  <Words>830</Words>
  <Application>Microsoft Office PowerPoint</Application>
  <PresentationFormat>Vlastní</PresentationFormat>
  <Paragraphs>163</Paragraphs>
  <Slides>20</Slides>
  <Notes>1</Notes>
  <HiddenSlides>0</HiddenSlides>
  <MMClips>0</MMClips>
  <ScaleCrop>false</ScaleCrop>
  <HeadingPairs>
    <vt:vector size="4" baseType="variant">
      <vt:variant>
        <vt:lpstr>Motiv</vt:lpstr>
      </vt:variant>
      <vt:variant>
        <vt:i4>1</vt:i4>
      </vt:variant>
      <vt:variant>
        <vt:lpstr>Nadpisy snímků</vt:lpstr>
      </vt:variant>
      <vt:variant>
        <vt:i4>20</vt:i4>
      </vt:variant>
    </vt:vector>
  </HeadingPairs>
  <TitlesOfParts>
    <vt:vector size="21" baseType="lpstr">
      <vt:lpstr>prezentace-edu-cz</vt:lpstr>
      <vt:lpstr>Evropská unie</vt:lpstr>
      <vt:lpstr>Evropská unie</vt:lpstr>
      <vt:lpstr>Snímek 3</vt:lpstr>
      <vt:lpstr>Rozšiřování EU</vt:lpstr>
      <vt:lpstr>Orgány EU</vt:lpstr>
      <vt:lpstr>Vydávání rozhodnutí v EU</vt:lpstr>
      <vt:lpstr>Úspěchy EU – jednotný trh</vt:lpstr>
      <vt:lpstr>Úspěchy EU - euro</vt:lpstr>
      <vt:lpstr>Úspěchy EU</vt:lpstr>
      <vt:lpstr>Hodnoty Unie</vt:lpstr>
      <vt:lpstr>EU a lidská práva</vt:lpstr>
      <vt:lpstr>Listina základních práv EU </vt:lpstr>
      <vt:lpstr>LISTINA ZÁKLADNÍCH PRÁV</vt:lpstr>
      <vt:lpstr>Prosazování lidskoprávní politiky EU</vt:lpstr>
      <vt:lpstr>Nobelova cena za mír pro EU v r. 2012</vt:lpstr>
      <vt:lpstr>Občanství unie</vt:lpstr>
      <vt:lpstr>Evropský parlament</vt:lpstr>
      <vt:lpstr>Ochrana základních práv v Unii </vt:lpstr>
      <vt:lpstr>Obrana lidských práv za hranicemi EU </vt:lpstr>
      <vt:lpstr>Podpora demokracie na celém světě 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Lenovo</dc:creator>
  <cp:lastModifiedBy>Admin</cp:lastModifiedBy>
  <cp:revision>25</cp:revision>
  <cp:lastPrinted>1601-01-01T00:00:00Z</cp:lastPrinted>
  <dcterms:created xsi:type="dcterms:W3CDTF">2019-06-11T20:19:30Z</dcterms:created>
  <dcterms:modified xsi:type="dcterms:W3CDTF">2023-03-07T08:13:01Z</dcterms:modified>
</cp:coreProperties>
</file>