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70" r:id="rId8"/>
    <p:sldId id="274" r:id="rId9"/>
    <p:sldId id="262" r:id="rId10"/>
    <p:sldId id="263" r:id="rId11"/>
    <p:sldId id="264" r:id="rId12"/>
    <p:sldId id="266" r:id="rId13"/>
    <p:sldId id="265" r:id="rId14"/>
    <p:sldId id="269" r:id="rId15"/>
    <p:sldId id="267" r:id="rId16"/>
    <p:sldId id="268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958" autoAdjust="0"/>
    <p:restoredTop sz="96270" autoAdjust="0"/>
  </p:normalViewPr>
  <p:slideViewPr>
    <p:cSldViewPr snapToGrid="0">
      <p:cViewPr varScale="1">
        <p:scale>
          <a:sx n="68" d="100"/>
          <a:sy n="68" d="100"/>
        </p:scale>
        <p:origin x="-976" y="-6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Grafický objekt 8">
            <a:extLst>
              <a:ext uri="{FF2B5EF4-FFF2-40B4-BE49-F238E27FC236}">
                <a16:creationId xmlns="" xmlns:a16="http://schemas.microsoft.com/office/drawing/2014/main" id="{D816079F-E2A1-904D-9C9C-7B3F5A32F26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Grafický objekt 5">
            <a:extLst>
              <a:ext uri="{FF2B5EF4-FFF2-40B4-BE49-F238E27FC236}">
                <a16:creationId xmlns="" xmlns:a16="http://schemas.microsoft.com/office/drawing/2014/main" id="{251D8E84-EA85-D448-8EE9-B92099C662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Grafický objekt 5">
            <a:extLst>
              <a:ext uri="{FF2B5EF4-FFF2-40B4-BE49-F238E27FC236}">
                <a16:creationId xmlns="" xmlns:a16="http://schemas.microsoft.com/office/drawing/2014/main" id="{DDD67FDD-68E4-9143-A194-D74F4F4334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=""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=""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=""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=""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186904FF-55B2-814C-8503-8F750F237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8">
            <a:extLst>
              <a:ext uri="{FF2B5EF4-FFF2-40B4-BE49-F238E27FC236}">
                <a16:creationId xmlns="" xmlns:a16="http://schemas.microsoft.com/office/drawing/2014/main" id="{B7EC3E44-60F5-6142-B879-7DD80C1E9EA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=""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=""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Grafický objekt 8">
            <a:extLst>
              <a:ext uri="{FF2B5EF4-FFF2-40B4-BE49-F238E27FC236}">
                <a16:creationId xmlns="" xmlns:a16="http://schemas.microsoft.com/office/drawing/2014/main" id="{635A6DBC-DB80-9647-B267-17E9A9A8AC0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8799" cy="106839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38E54EF0-AC4F-BE42-B3C9-EBE082A37F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cký objekt 1">
            <a:extLst>
              <a:ext uri="{FF2B5EF4-FFF2-40B4-BE49-F238E27FC236}">
                <a16:creationId xmlns="" xmlns:a16="http://schemas.microsoft.com/office/drawing/2014/main" id="{99DDF373-DAF6-45FC-9BE7-AC33B6CEFD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017" y="2731338"/>
            <a:ext cx="5381966" cy="13953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544C2213-2481-1D43-98DB-CC9BFF1400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=""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Grafický objekt 5">
            <a:extLst>
              <a:ext uri="{FF2B5EF4-FFF2-40B4-BE49-F238E27FC236}">
                <a16:creationId xmlns="" xmlns:a16="http://schemas.microsoft.com/office/drawing/2014/main" id="{EC4C054D-8847-4544-A33E-5A3C9D61CA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=""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Grafický objekt 5">
            <a:extLst>
              <a:ext uri="{FF2B5EF4-FFF2-40B4-BE49-F238E27FC236}">
                <a16:creationId xmlns="" xmlns:a16="http://schemas.microsoft.com/office/drawing/2014/main" id="{2EA4BEBC-4725-FD40-B35B-C5DA2AE8611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=""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=""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Grafický objekt 5">
            <a:extLst>
              <a:ext uri="{FF2B5EF4-FFF2-40B4-BE49-F238E27FC236}">
                <a16:creationId xmlns="" xmlns:a16="http://schemas.microsoft.com/office/drawing/2014/main" id="{F2FF03BB-F110-334E-898B-290BDFB038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=""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=""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=""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="" xmlns:a16="http://schemas.microsoft.com/office/drawing/2014/main" id="{1C29E400-CAA5-674E-9459-BC525406BC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Grafický objekt 5">
            <a:extLst>
              <a:ext uri="{FF2B5EF4-FFF2-40B4-BE49-F238E27FC236}">
                <a16:creationId xmlns="" xmlns:a16="http://schemas.microsoft.com/office/drawing/2014/main" id="{3D58DA1E-D4AA-1745-BD9C-9936872A38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=""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Grafický objekt 5">
            <a:extLst>
              <a:ext uri="{FF2B5EF4-FFF2-40B4-BE49-F238E27FC236}">
                <a16:creationId xmlns="" xmlns:a16="http://schemas.microsoft.com/office/drawing/2014/main" id="{EEE79ECB-0EA4-104B-A13F-5D5F2D5F05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=""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="" xmlns:a16="http://schemas.microsoft.com/office/drawing/2014/main" id="{68945D16-ACF8-1547-8B5D-C0873A6FBAC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E41AC406-9E40-DE47-946B-D00D18C67F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Nikola Straková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58939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názornosti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Žáci si vytvářejí představy a pojmy na základě bezprostředního vnímání předmětů, jevů a činností</a:t>
            </a:r>
          </a:p>
          <a:p>
            <a:r>
              <a:rPr lang="cs-CZ" dirty="0" smtClean="0"/>
              <a:t>J. A. Komenský, „zlaté pravidlo učitelů“ = vnímat, co nejvíce smysly -&gt; nejen zrak, ale i hmat, sluch, čich, chuť</a:t>
            </a:r>
          </a:p>
          <a:p>
            <a:pPr lvl="1"/>
            <a:r>
              <a:rPr lang="cs-CZ" dirty="0" smtClean="0"/>
              <a:t>80 % informací vnímáme zrakem, 12 % sluchem, 5 % hmatem, 3 % dalšími smysly</a:t>
            </a:r>
          </a:p>
          <a:p>
            <a:pPr lvl="1"/>
            <a:r>
              <a:rPr lang="cs-CZ" dirty="0" smtClean="0"/>
              <a:t>tradiční výuka předává 12 % </a:t>
            </a:r>
            <a:r>
              <a:rPr lang="cs-CZ" dirty="0" err="1" smtClean="0"/>
              <a:t>info</a:t>
            </a:r>
            <a:r>
              <a:rPr lang="cs-CZ" dirty="0" smtClean="0"/>
              <a:t> zrakem, 80 % sluchem, 5 % hmatem, 3 % </a:t>
            </a:r>
            <a:r>
              <a:rPr lang="cs-CZ" dirty="0" err="1" smtClean="0"/>
              <a:t>ost</a:t>
            </a:r>
            <a:r>
              <a:rPr lang="cs-CZ" dirty="0" smtClean="0"/>
              <a:t>. smysly</a:t>
            </a:r>
          </a:p>
          <a:p>
            <a:r>
              <a:rPr lang="cs-CZ" dirty="0" smtClean="0"/>
              <a:t>Funkci názornosti podle </a:t>
            </a:r>
            <a:r>
              <a:rPr lang="cs-CZ" dirty="0" err="1" smtClean="0"/>
              <a:t>Petláka</a:t>
            </a:r>
            <a:r>
              <a:rPr lang="cs-CZ" dirty="0" smtClean="0"/>
              <a:t> (1997) plní:</a:t>
            </a:r>
          </a:p>
          <a:p>
            <a:pPr lvl="1"/>
            <a:r>
              <a:rPr lang="cs-CZ" dirty="0" smtClean="0"/>
              <a:t>pozorování skutečných předmětů a jevů (exkurze, instruktáž, předvádění, …)</a:t>
            </a:r>
          </a:p>
          <a:p>
            <a:pPr lvl="1"/>
            <a:r>
              <a:rPr lang="cs-CZ" dirty="0" smtClean="0"/>
              <a:t>nepřímá názornost (foto, nákresy, schémata, kresby, film, …)</a:t>
            </a:r>
          </a:p>
          <a:p>
            <a:pPr lvl="1"/>
            <a:r>
              <a:rPr lang="cs-CZ" dirty="0" smtClean="0"/>
              <a:t>názorné představy vyvolané vyprávěním (příklady, příběhy, vzory, …)</a:t>
            </a:r>
          </a:p>
          <a:p>
            <a:pPr lvl="1"/>
            <a:r>
              <a:rPr lang="cs-CZ" dirty="0" smtClean="0"/>
              <a:t>vztahové prožívání (citové prožitky, sdílení, komunikace, empatie, …)</a:t>
            </a:r>
          </a:p>
          <a:p>
            <a:r>
              <a:rPr lang="cs-CZ" dirty="0" smtClean="0"/>
              <a:t>učitelé nejčastěji používají UP a DT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Názornost ve vyučovacím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představuje zdroj informací pro žáka</a:t>
            </a:r>
          </a:p>
          <a:p>
            <a:r>
              <a:rPr lang="cs-CZ" dirty="0" smtClean="0"/>
              <a:t>ulehčuje pochopit abstraktní prvky učiva</a:t>
            </a:r>
          </a:p>
          <a:p>
            <a:r>
              <a:rPr lang="cs-CZ" dirty="0" smtClean="0"/>
              <a:t>zvyšuje zájem žáků (jejich motivaci, podporuje pozornost)</a:t>
            </a:r>
          </a:p>
          <a:p>
            <a:r>
              <a:rPr lang="cs-CZ" dirty="0" smtClean="0"/>
              <a:t>přispívá k rozvoji myšlení</a:t>
            </a:r>
          </a:p>
          <a:p>
            <a:r>
              <a:rPr lang="cs-CZ" dirty="0" smtClean="0"/>
              <a:t>pomáhá vytvářet přesnější představy, pojmy</a:t>
            </a:r>
          </a:p>
          <a:p>
            <a:r>
              <a:rPr lang="cs-CZ" dirty="0" smtClean="0"/>
              <a:t>je prostředkem proti odtrhnutí teorie od praxe, školy od života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vědeckosti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50302"/>
            <a:ext cx="8064900" cy="4572367"/>
          </a:xfrm>
        </p:spPr>
        <p:txBody>
          <a:bodyPr/>
          <a:lstStyle/>
          <a:p>
            <a:r>
              <a:rPr lang="cs-CZ" dirty="0" smtClean="0"/>
              <a:t>požadavek na učitele, aby neustále a systematicky udržoval kontakt s vědeckými disciplínami, které jsou základem vyučovaných předmětů</a:t>
            </a:r>
          </a:p>
          <a:p>
            <a:r>
              <a:rPr lang="cs-CZ" dirty="0" smtClean="0"/>
              <a:t>učivo i didaktické prostředky -&gt; odpovídají současnému stupni poznání v daném oboru</a:t>
            </a:r>
          </a:p>
          <a:p>
            <a:r>
              <a:rPr lang="cs-CZ" dirty="0" smtClean="0"/>
              <a:t>žáci by měli být vedeni k samotné práci se změnou</a:t>
            </a:r>
          </a:p>
          <a:p>
            <a:pPr lvl="1"/>
            <a:r>
              <a:rPr lang="cs-CZ" dirty="0" smtClean="0"/>
              <a:t>samostatná aktualizace probraného učiva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například: změna sazeb daní, sociálního a zdravotního pojištění, změny pracovněprávních předpisů</a:t>
            </a:r>
          </a:p>
          <a:p>
            <a:endParaRPr lang="cs-CZ" dirty="0" smtClean="0"/>
          </a:p>
          <a:p>
            <a:r>
              <a:rPr lang="cs-CZ" dirty="0" smtClean="0"/>
              <a:t>nevztahuje se pouze na výběr učiva, vědecky správných pojmů, zákonů, teorií a postupů, </a:t>
            </a:r>
            <a:r>
              <a:rPr lang="cs-CZ" b="1" dirty="0" smtClean="0"/>
              <a:t>ALE i na výběr vhodných a vědecky zdůvodněných metod, forem a materiálních prostředků výuky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trvalosti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230489"/>
            <a:ext cx="8064900" cy="4052711"/>
          </a:xfrm>
        </p:spPr>
        <p:txBody>
          <a:bodyPr/>
          <a:lstStyle/>
          <a:p>
            <a:r>
              <a:rPr lang="cs-CZ" dirty="0" smtClean="0"/>
              <a:t>mít </a:t>
            </a:r>
            <a:r>
              <a:rPr lang="cs-CZ" b="1" dirty="0" smtClean="0"/>
              <a:t>vědomosti a dovednosti </a:t>
            </a:r>
            <a:r>
              <a:rPr lang="cs-CZ" dirty="0" smtClean="0"/>
              <a:t>na takové úrovni, aby je žáci v případě potřeby mohli </a:t>
            </a:r>
            <a:r>
              <a:rPr lang="cs-CZ" b="1" dirty="0" smtClean="0"/>
              <a:t>pohotově a správně použít</a:t>
            </a:r>
          </a:p>
          <a:p>
            <a:r>
              <a:rPr lang="cs-CZ" dirty="0" smtClean="0"/>
              <a:t>předpokládá dodržování všech didaktických zásad</a:t>
            </a:r>
          </a:p>
          <a:p>
            <a:r>
              <a:rPr lang="cs-CZ" dirty="0" smtClean="0"/>
              <a:t>pro trvalé osvojení pracovních činností je rozhodující DOSTATEK ČASU na soustavné procvičování učiva</a:t>
            </a:r>
          </a:p>
          <a:p>
            <a:pPr lvl="1"/>
            <a:r>
              <a:rPr lang="cs-CZ" dirty="0" smtClean="0"/>
              <a:t>zejména 3. fáze učení – fáze procvičování a upevňování</a:t>
            </a:r>
          </a:p>
          <a:p>
            <a:r>
              <a:rPr lang="cs-CZ" dirty="0" smtClean="0"/>
              <a:t>k probranému učivu se během výuky vracíme a opakujeme jej v nových souvislostech</a:t>
            </a:r>
          </a:p>
          <a:p>
            <a:pPr lvl="1"/>
            <a:r>
              <a:rPr lang="cs-CZ" dirty="0" smtClean="0"/>
              <a:t>nové prvky učiva začleňujeme do stávajícího systému poznatků</a:t>
            </a:r>
          </a:p>
          <a:p>
            <a:r>
              <a:rPr lang="cs-CZ" b="1" dirty="0" smtClean="0"/>
              <a:t>NENÍ MOŽNÉ, ABY SI ŽÁCI ZAPAMATOVALI VŠECHNO!</a:t>
            </a:r>
          </a:p>
          <a:p>
            <a:r>
              <a:rPr lang="cs-CZ" dirty="0" smtClean="0"/>
              <a:t>trvalé poznatky = ty, co budou žáci potřebovat v osobním a profesním životě</a:t>
            </a:r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043289" y="5215468"/>
            <a:ext cx="52719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b="1" dirty="0" smtClean="0">
                <a:latin typeface="+mn-lt"/>
              </a:rPr>
              <a:t>Trvalé vědomosti</a:t>
            </a:r>
          </a:p>
          <a:p>
            <a:pPr algn="l">
              <a:buFontTx/>
              <a:buChar char="-"/>
            </a:pPr>
            <a:r>
              <a:rPr lang="cs-CZ" sz="2000" dirty="0" smtClean="0">
                <a:latin typeface="+mn-lt"/>
              </a:rPr>
              <a:t>uchované v dlouhodobé paměti</a:t>
            </a:r>
          </a:p>
          <a:p>
            <a:pPr algn="l">
              <a:buFontTx/>
              <a:buChar char="-"/>
            </a:pPr>
            <a:r>
              <a:rPr lang="cs-CZ" sz="2000" dirty="0" smtClean="0">
                <a:latin typeface="+mn-lt"/>
              </a:rPr>
              <a:t>vybavované bez větší námahy</a:t>
            </a:r>
          </a:p>
          <a:p>
            <a:pPr algn="l">
              <a:buFontTx/>
              <a:buChar char="-"/>
            </a:pPr>
            <a:r>
              <a:rPr lang="cs-CZ" sz="2000" dirty="0" smtClean="0">
                <a:latin typeface="+mn-lt"/>
              </a:rPr>
              <a:t>umožňují řešit praktické i intelektové úkoly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dosáhnout trvalosti výsledků výuky?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motivací žáka</a:t>
            </a:r>
          </a:p>
          <a:p>
            <a:r>
              <a:rPr lang="cs-CZ" dirty="0" smtClean="0"/>
              <a:t>uspořádáním učiva do systému, </a:t>
            </a:r>
            <a:r>
              <a:rPr lang="cs-CZ" dirty="0" err="1" smtClean="0"/>
              <a:t>kt</a:t>
            </a:r>
            <a:r>
              <a:rPr lang="cs-CZ" dirty="0" smtClean="0"/>
              <a:t>. má logickou strukturu</a:t>
            </a:r>
          </a:p>
          <a:p>
            <a:r>
              <a:rPr lang="cs-CZ" dirty="0" smtClean="0"/>
              <a:t>chápáním osvojeného učiva, samostatnou, aktivní a tvořivou prací při osvojování</a:t>
            </a:r>
          </a:p>
          <a:p>
            <a:r>
              <a:rPr lang="cs-CZ" dirty="0" smtClean="0"/>
              <a:t>zabezpečením vnitřní zpětné vazby a sebekontrolou</a:t>
            </a:r>
          </a:p>
          <a:p>
            <a:r>
              <a:rPr lang="cs-CZ" dirty="0" smtClean="0"/>
              <a:t>zapojení vícero smyslů do poznávacího procesu</a:t>
            </a:r>
          </a:p>
          <a:p>
            <a:r>
              <a:rPr lang="cs-CZ" dirty="0" smtClean="0"/>
              <a:t>aktivním opakováním</a:t>
            </a:r>
          </a:p>
          <a:p>
            <a:pPr lvl="1"/>
            <a:r>
              <a:rPr lang="cs-CZ" dirty="0" smtClean="0"/>
              <a:t>různými způsoby, v co nejkratším čase po osvojení učiva, základní učivo opakovat neustále</a:t>
            </a:r>
          </a:p>
          <a:p>
            <a:pPr lvl="1"/>
            <a:r>
              <a:rPr lang="cs-CZ" dirty="0" smtClean="0"/>
              <a:t>aplikací, spojením osvojeného s jinými problémy</a:t>
            </a:r>
          </a:p>
          <a:p>
            <a:pPr lvl="1"/>
            <a:r>
              <a:rPr lang="cs-CZ" dirty="0" smtClean="0"/>
              <a:t>NE biflováním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Princip emocionálnosti</a:t>
            </a:r>
          </a:p>
          <a:p>
            <a:r>
              <a:rPr lang="cs-CZ" dirty="0" smtClean="0"/>
              <a:t>probouzení adekvátní citové priority jedince</a:t>
            </a:r>
          </a:p>
          <a:p>
            <a:r>
              <a:rPr lang="cs-CZ" dirty="0" smtClean="0"/>
              <a:t>radostná tvůrčí atmosféra</a:t>
            </a:r>
          </a:p>
          <a:p>
            <a:r>
              <a:rPr lang="cs-CZ" dirty="0" smtClean="0"/>
              <a:t>=&gt; zvyšuje výkon</a:t>
            </a:r>
          </a:p>
          <a:p>
            <a:r>
              <a:rPr lang="cs-CZ" dirty="0" smtClean="0"/>
              <a:t>=&gt; usnadňuje překonávání překážek</a:t>
            </a:r>
          </a:p>
          <a:p>
            <a:endParaRPr lang="cs-CZ" dirty="0" smtClean="0"/>
          </a:p>
          <a:p>
            <a:pPr>
              <a:buNone/>
            </a:pPr>
            <a:r>
              <a:rPr lang="cs-CZ" b="1" dirty="0" smtClean="0"/>
              <a:t>Princip jednotnosti výchovného působení</a:t>
            </a:r>
          </a:p>
          <a:p>
            <a:r>
              <a:rPr lang="cs-CZ" dirty="0" smtClean="0"/>
              <a:t>všech pedagogů</a:t>
            </a:r>
          </a:p>
          <a:p>
            <a:r>
              <a:rPr lang="cs-CZ" dirty="0" smtClean="0"/>
              <a:t>jednota v požadavcích na žáka</a:t>
            </a:r>
          </a:p>
          <a:p>
            <a:r>
              <a:rPr lang="cs-CZ" dirty="0" smtClean="0"/>
              <a:t>jednota v přístupu všech učitelů, vychovatelů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Didaktická pravidla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specifikace a konkretizace didaktických zásad pro výuku příslušného odborného výcviku</a:t>
            </a:r>
          </a:p>
          <a:p>
            <a:r>
              <a:rPr lang="cs-CZ" dirty="0" smtClean="0"/>
              <a:t>metodické zásady, metodická pravidla vyučovacího předmětu nebo oboru</a:t>
            </a:r>
          </a:p>
          <a:p>
            <a:r>
              <a:rPr lang="cs-CZ" dirty="0" smtClean="0"/>
              <a:t>věcné, konkrétní</a:t>
            </a:r>
          </a:p>
          <a:p>
            <a:r>
              <a:rPr lang="cs-CZ" dirty="0" smtClean="0"/>
              <a:t>pomáhají k dosažení cílů</a:t>
            </a:r>
          </a:p>
          <a:p>
            <a:r>
              <a:rPr lang="cs-CZ" dirty="0" smtClean="0"/>
              <a:t>pokyny ke správnému a účelnému vedení </a:t>
            </a:r>
            <a:r>
              <a:rPr lang="cs-CZ" smtClean="0"/>
              <a:t>procesu vzdělávání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např.: V rámci přípravy na výuku inovovat obsah vzdělávání v odborném výcviku v souladu s požadavky praxe.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a úkoly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9330" y="1268965"/>
            <a:ext cx="8445379" cy="4581698"/>
          </a:xfrm>
        </p:spPr>
        <p:txBody>
          <a:bodyPr/>
          <a:lstStyle/>
          <a:p>
            <a:pPr marL="396900" indent="-342900">
              <a:buFont typeface="+mj-lt"/>
              <a:buAutoNum type="arabicPeriod"/>
            </a:pPr>
            <a:r>
              <a:rPr lang="cs-CZ" sz="1800" dirty="0" smtClean="0"/>
              <a:t>Uveďte zdroje, na základě kterých se didaktické zásady vyvíjejí, zdokonalují.</a:t>
            </a:r>
          </a:p>
          <a:p>
            <a:pPr marL="396900" indent="-342900">
              <a:buFont typeface="+mj-lt"/>
              <a:buAutoNum type="arabicPeriod"/>
            </a:pPr>
            <a:r>
              <a:rPr lang="cs-CZ" sz="1800" dirty="0" smtClean="0"/>
              <a:t>Kdo zformuloval první ucelený systém didaktických zásad?</a:t>
            </a:r>
          </a:p>
          <a:p>
            <a:pPr marL="396900" indent="-342900">
              <a:buFont typeface="+mj-lt"/>
              <a:buAutoNum type="arabicPeriod"/>
            </a:pPr>
            <a:r>
              <a:rPr lang="cs-CZ" sz="1800" dirty="0" smtClean="0"/>
              <a:t>Požadavky, aby všechny složky výuky odpovídali reálným učebním možnostem žáků, psychologickým a fyziologickým zákonitostem jejich rozvoje, jejich aktuálním vědomostem, dovednostem a schopnostem a zájmům, vyjadřuje podstatu zásady ……………..</a:t>
            </a:r>
          </a:p>
          <a:p>
            <a:pPr marL="396900" indent="-342900">
              <a:buFont typeface="+mj-lt"/>
              <a:buAutoNum type="arabicPeriod"/>
            </a:pPr>
            <a:r>
              <a:rPr lang="cs-CZ" sz="1800" dirty="0" smtClean="0"/>
              <a:t>Zásada vědeckosti se nevztahuje pouze na výběr učiva, vědecky správných pojmů, zákonů, teorií a postupů, které si mají žáci osvojit, ale i na ………………………………….</a:t>
            </a:r>
          </a:p>
          <a:p>
            <a:pPr marL="396900" indent="-342900">
              <a:buFont typeface="+mj-lt"/>
              <a:buAutoNum type="arabicPeriod"/>
            </a:pPr>
            <a:r>
              <a:rPr lang="cs-CZ" sz="1800" dirty="0" smtClean="0"/>
              <a:t>Co je podstatou zásady propojení teorie s praxí?</a:t>
            </a:r>
          </a:p>
          <a:p>
            <a:pPr marL="396900" indent="-342900">
              <a:buFont typeface="+mj-lt"/>
              <a:buAutoNum type="arabicPeriod"/>
            </a:pPr>
            <a:r>
              <a:rPr lang="cs-CZ" sz="1800" dirty="0" smtClean="0"/>
              <a:t>Co je podstatou „zlatého pravidla pro učitele“?</a:t>
            </a:r>
          </a:p>
          <a:p>
            <a:pPr marL="396900" indent="-342900">
              <a:buFont typeface="+mj-lt"/>
              <a:buAutoNum type="arabicPeriod"/>
            </a:pPr>
            <a:r>
              <a:rPr lang="cs-CZ" sz="1800" dirty="0" smtClean="0"/>
              <a:t>Vyjmenujte různé 4 věci, které plní funkci názornosti ve výuce.</a:t>
            </a:r>
          </a:p>
          <a:p>
            <a:pPr marL="396900" indent="-342900">
              <a:buFont typeface="+mj-lt"/>
              <a:buAutoNum type="arabicPeriod"/>
            </a:pPr>
            <a:r>
              <a:rPr lang="cs-CZ" sz="1800" dirty="0" smtClean="0"/>
              <a:t>Vysvětlete vzájemnou souvislost a podmíněnost mezi aktivitou a uvědomělostí učení.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531845"/>
            <a:ext cx="8064900" cy="5300155"/>
          </a:xfrm>
        </p:spPr>
        <p:txBody>
          <a:bodyPr/>
          <a:lstStyle/>
          <a:p>
            <a:pPr marL="511200" indent="-457200">
              <a:buFont typeface="+mj-lt"/>
              <a:buAutoNum type="arabicPeriod" startAt="9"/>
            </a:pPr>
            <a:r>
              <a:rPr lang="cs-CZ" sz="2000" dirty="0" smtClean="0"/>
              <a:t>Motivace je odpověď na otázku: ……………………………………..</a:t>
            </a:r>
          </a:p>
          <a:p>
            <a:pPr marL="396900" indent="-342900">
              <a:buFont typeface="+mj-lt"/>
              <a:buAutoNum type="arabicPeriod" startAt="9"/>
            </a:pPr>
            <a:r>
              <a:rPr lang="cs-CZ" sz="2000" dirty="0" smtClean="0"/>
              <a:t>Pocit nedostatku se nazývá ………………………………………….</a:t>
            </a:r>
          </a:p>
          <a:p>
            <a:pPr marL="396900" indent="-342900">
              <a:buFont typeface="+mj-lt"/>
              <a:buAutoNum type="arabicPeriod" startAt="9"/>
            </a:pPr>
            <a:r>
              <a:rPr lang="cs-CZ" sz="2000" dirty="0" smtClean="0"/>
              <a:t>Co je podstatou vnitřní motivace ve výuce?</a:t>
            </a:r>
          </a:p>
          <a:p>
            <a:pPr marL="396900" indent="-342900">
              <a:buFont typeface="+mj-lt"/>
              <a:buAutoNum type="arabicPeriod" startAt="9"/>
            </a:pPr>
            <a:r>
              <a:rPr lang="cs-CZ" sz="2000" dirty="0" smtClean="0"/>
              <a:t>Uveďte </a:t>
            </a:r>
            <a:r>
              <a:rPr lang="cs-CZ" sz="2000" dirty="0" err="1" smtClean="0"/>
              <a:t>Maslowovu</a:t>
            </a:r>
            <a:r>
              <a:rPr lang="cs-CZ" sz="2000" dirty="0" smtClean="0"/>
              <a:t> </a:t>
            </a:r>
            <a:r>
              <a:rPr lang="cs-CZ" sz="2000" dirty="0" err="1" smtClean="0"/>
              <a:t>hierchii</a:t>
            </a:r>
            <a:r>
              <a:rPr lang="cs-CZ" sz="2000" dirty="0" smtClean="0"/>
              <a:t> potřeb člověka.</a:t>
            </a:r>
          </a:p>
          <a:p>
            <a:pPr marL="396900" indent="-342900">
              <a:buFont typeface="+mj-lt"/>
              <a:buAutoNum type="arabicPeriod" startAt="9"/>
            </a:pPr>
            <a:r>
              <a:rPr lang="cs-CZ" sz="2000" dirty="0" smtClean="0"/>
              <a:t>Co je nejběžnějšími prostředky vnější motivace ve výuce žáků?</a:t>
            </a:r>
          </a:p>
          <a:p>
            <a:pPr marL="396900" indent="-342900">
              <a:buFont typeface="+mj-lt"/>
              <a:buAutoNum type="arabicPeriod" startAt="9"/>
            </a:pPr>
            <a:r>
              <a:rPr lang="cs-CZ" sz="2000" dirty="0" smtClean="0"/>
              <a:t>Učitel vysvětloval žákům nové učivo. Tomuto učivu žáci neporozuměli, protože překračovalo jejich věkové a individuální možnosti a schopnosti. Kterou didaktickou zásadu učitel porušil?</a:t>
            </a:r>
          </a:p>
          <a:p>
            <a:pPr marL="396900" indent="-342900">
              <a:buFont typeface="+mj-lt"/>
              <a:buAutoNum type="arabicPeriod" startAt="9"/>
            </a:pPr>
            <a:r>
              <a:rPr lang="cs-CZ" sz="2000" dirty="0" smtClean="0"/>
              <a:t>Uvědomělost učení se znamená, že …………………………………………….</a:t>
            </a:r>
          </a:p>
          <a:p>
            <a:pPr marL="396900" indent="-342900">
              <a:buFont typeface="+mj-lt"/>
              <a:buAutoNum type="arabicPeriod" startAt="9"/>
            </a:pPr>
            <a:r>
              <a:rPr lang="cs-CZ" sz="2000" dirty="0" smtClean="0"/>
              <a:t>Které výsledky učení považujeme za trvalé?</a:t>
            </a:r>
          </a:p>
          <a:p>
            <a:pPr marL="396900" indent="-342900">
              <a:buFont typeface="+mj-lt"/>
              <a:buAutoNum type="arabicPeriod" startAt="9"/>
            </a:pPr>
            <a:r>
              <a:rPr lang="cs-CZ" sz="2000" dirty="0" smtClean="0"/>
              <a:t>Které prvky učiva by měly být trvalé?</a:t>
            </a:r>
          </a:p>
          <a:p>
            <a:pPr marL="396900" indent="-342900">
              <a:buFont typeface="+mj-lt"/>
              <a:buAutoNum type="arabicPeriod" startAt="9"/>
            </a:pPr>
            <a:r>
              <a:rPr lang="cs-CZ" sz="2000" dirty="0" smtClean="0"/>
              <a:t>Uveďte alespoň 4 činitele, kterými je možné dosáhnout trvalosti výsledků výuky.</a:t>
            </a:r>
          </a:p>
          <a:p>
            <a:pPr marL="396900" indent="-342900">
              <a:buFont typeface="+mj-lt"/>
              <a:buAutoNum type="arabicPeriod" startAt="9"/>
            </a:pPr>
            <a:endParaRPr lang="cs-CZ" sz="20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sz="2400" dirty="0" smtClean="0"/>
              <a:t>Téma, tematický celek z vašeho oboru/předmětu</a:t>
            </a:r>
          </a:p>
          <a:p>
            <a:pPr lvl="1"/>
            <a:r>
              <a:rPr lang="cs-CZ" sz="1600" dirty="0" smtClean="0"/>
              <a:t>Analyzujte ho z hlediska respektování didaktických zásad</a:t>
            </a:r>
          </a:p>
          <a:p>
            <a:pPr lvl="1"/>
            <a:endParaRPr lang="cs-CZ" sz="1600" dirty="0" smtClean="0"/>
          </a:p>
          <a:p>
            <a:pPr lvl="1">
              <a:buNone/>
            </a:pPr>
            <a:endParaRPr lang="cs-CZ" sz="1600" dirty="0" smtClean="0"/>
          </a:p>
          <a:p>
            <a:pPr lvl="1"/>
            <a:endParaRPr lang="cs-CZ" sz="1600" dirty="0" smtClean="0"/>
          </a:p>
          <a:p>
            <a:pPr marL="511200" indent="-457200">
              <a:buFont typeface="+mj-lt"/>
              <a:buAutoNum type="arabicPeriod"/>
            </a:pPr>
            <a:r>
              <a:rPr lang="cs-CZ" sz="2400" dirty="0" smtClean="0"/>
              <a:t>Písemná příprava</a:t>
            </a:r>
          </a:p>
          <a:p>
            <a:pPr lvl="1"/>
            <a:r>
              <a:rPr lang="cs-CZ" sz="1600" dirty="0" smtClean="0"/>
              <a:t>analyzujte svou přípravu na vyučování</a:t>
            </a:r>
          </a:p>
          <a:p>
            <a:pPr lvl="1"/>
            <a:r>
              <a:rPr lang="cs-CZ" sz="1600" dirty="0" smtClean="0"/>
              <a:t>Dodrželi jste při její tvorbě všechny didaktické zásady?</a:t>
            </a:r>
          </a:p>
          <a:p>
            <a:pPr lvl="1"/>
            <a:r>
              <a:rPr lang="cs-CZ" sz="1600" dirty="0" smtClean="0"/>
              <a:t>Které ne?</a:t>
            </a:r>
          </a:p>
          <a:p>
            <a:pPr lvl="1"/>
            <a:r>
              <a:rPr lang="cs-CZ" sz="1600" dirty="0" smtClean="0"/>
              <a:t>Proč?</a:t>
            </a:r>
            <a:endParaRPr lang="cs-CZ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vycházejí z:</a:t>
            </a:r>
          </a:p>
          <a:p>
            <a:pPr lvl="1"/>
            <a:r>
              <a:rPr lang="cs-CZ" dirty="0" smtClean="0"/>
              <a:t>obecných zákonitostí učení (podmínek, reálných možností), </a:t>
            </a:r>
          </a:p>
          <a:p>
            <a:pPr lvl="1"/>
            <a:r>
              <a:rPr lang="cs-CZ" dirty="0" smtClean="0"/>
              <a:t>zobecněných poznatků, </a:t>
            </a:r>
          </a:p>
          <a:p>
            <a:pPr lvl="1"/>
            <a:r>
              <a:rPr lang="cs-CZ" dirty="0" smtClean="0"/>
              <a:t>a zkušeností pedagogů,</a:t>
            </a:r>
          </a:p>
          <a:p>
            <a:pPr lvl="1"/>
            <a:r>
              <a:rPr lang="cs-CZ" dirty="0" smtClean="0"/>
              <a:t>určuje je i společnost.</a:t>
            </a:r>
          </a:p>
          <a:p>
            <a:r>
              <a:rPr lang="cs-CZ" dirty="0" smtClean="0"/>
              <a:t>mají důležitý význam pro úspěšný průběh teoretického i praktického vyučování</a:t>
            </a:r>
          </a:p>
          <a:p>
            <a:r>
              <a:rPr lang="cs-CZ" dirty="0" smtClean="0"/>
              <a:t>vzájemně se prolínají</a:t>
            </a:r>
          </a:p>
          <a:p>
            <a:r>
              <a:rPr lang="cs-CZ" dirty="0" smtClean="0"/>
              <a:t>vztahují se na všechny složky výuky (O, F, M, DT, UP, K)</a:t>
            </a:r>
          </a:p>
          <a:p>
            <a:r>
              <a:rPr lang="cs-CZ" dirty="0" smtClean="0"/>
              <a:t>úspěšnost vyučování závisí na jejich:</a:t>
            </a:r>
          </a:p>
          <a:p>
            <a:pPr lvl="1"/>
            <a:r>
              <a:rPr lang="cs-CZ" dirty="0" smtClean="0"/>
              <a:t>respektování</a:t>
            </a:r>
          </a:p>
          <a:p>
            <a:pPr lvl="1"/>
            <a:r>
              <a:rPr lang="cs-CZ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tvořivém uplatňování</a:t>
            </a:r>
            <a:endParaRPr lang="cs-CZ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Podrobná příprava na učební den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zvolte si téma/tematický celek</a:t>
            </a:r>
          </a:p>
          <a:p>
            <a:r>
              <a:rPr lang="cs-CZ" dirty="0" smtClean="0"/>
              <a:t>n</a:t>
            </a:r>
            <a:r>
              <a:rPr lang="cs-CZ" dirty="0" smtClean="0"/>
              <a:t>avrhněte didaktická pravidla pro každou z didaktických zásad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Zásada soustavnosti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Propojení teorie s praxí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Uvědomělosti a aktivity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Přiměřenosti a postupnosti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Názornosti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Trvalosti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Vědeckosti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Didaktické zásady s nejužší vazbou na praktické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rabicPeriod"/>
            </a:pPr>
            <a:r>
              <a:rPr lang="cs-CZ" dirty="0" smtClean="0"/>
              <a:t>Zásada soustavnosti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Propojení teorie s praxí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Uvědomělosti a aktivity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Přiměřenosti a postupnosti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Názornosti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Trvalosti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Vědeckosti</a:t>
            </a:r>
          </a:p>
          <a:p>
            <a:pPr marL="511200" indent="-457200">
              <a:buFont typeface="+mj-lt"/>
              <a:buAutoNum type="arabicPeriod"/>
            </a:pPr>
            <a:endParaRPr lang="cs-CZ" dirty="0" smtClean="0"/>
          </a:p>
          <a:p>
            <a:pPr marL="511200" indent="-457200">
              <a:buNone/>
            </a:pPr>
            <a:r>
              <a:rPr lang="cs-CZ" dirty="0" smtClean="0"/>
              <a:t>Principy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Emocionálnosti</a:t>
            </a:r>
          </a:p>
          <a:p>
            <a:pPr marL="511200" indent="-457200">
              <a:buFont typeface="+mj-lt"/>
              <a:buAutoNum type="arabicPeriod"/>
            </a:pPr>
            <a:r>
              <a:rPr lang="cs-CZ" dirty="0" smtClean="0"/>
              <a:t>Jednoty výchovného působení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soustavnosti(systematičnosti)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osvojování pracovních činností v logickém sledu</a:t>
            </a:r>
          </a:p>
          <a:p>
            <a:r>
              <a:rPr lang="cs-CZ" dirty="0" smtClean="0"/>
              <a:t>poznatky tvoří pro žáky přijatelnou posloupnost</a:t>
            </a:r>
          </a:p>
          <a:p>
            <a:r>
              <a:rPr lang="cs-CZ" dirty="0" smtClean="0"/>
              <a:t>jeden poznatek logicky vyplývá z druhého</a:t>
            </a:r>
          </a:p>
          <a:p>
            <a:r>
              <a:rPr lang="cs-CZ" dirty="0" smtClean="0"/>
              <a:t>logické uspořádávání poznatků, jejich systematizace (vytváření soustavy) a pochopení vztahu mezi nimi</a:t>
            </a:r>
          </a:p>
          <a:p>
            <a:r>
              <a:rPr lang="cs-CZ" dirty="0" smtClean="0"/>
              <a:t>systematický by měl být také postup osvojování poznatků</a:t>
            </a:r>
          </a:p>
          <a:p>
            <a:pPr lvl="1"/>
            <a:r>
              <a:rPr lang="cs-CZ" dirty="0" smtClean="0"/>
              <a:t>tedy od vyvození, přes opakování a procvičování až k prověřování a hodnocení</a:t>
            </a:r>
          </a:p>
          <a:p>
            <a:endParaRPr lang="cs-CZ" dirty="0" smtClean="0"/>
          </a:p>
          <a:p>
            <a:r>
              <a:rPr lang="cs-CZ" dirty="0" smtClean="0"/>
              <a:t>od konkrétního k abstraktnímu</a:t>
            </a:r>
          </a:p>
          <a:p>
            <a:r>
              <a:rPr lang="cs-CZ" dirty="0" smtClean="0"/>
              <a:t>od jednoduchého ke komplexnímu</a:t>
            </a:r>
          </a:p>
          <a:p>
            <a:endParaRPr lang="cs-CZ" dirty="0" smtClean="0"/>
          </a:p>
          <a:p>
            <a:r>
              <a:rPr lang="cs-CZ" dirty="0" smtClean="0"/>
              <a:t>Př.: Švadleny/krejčí</a:t>
            </a:r>
          </a:p>
          <a:p>
            <a:pPr>
              <a:buNone/>
            </a:pPr>
            <a:r>
              <a:rPr lang="cs-CZ" dirty="0" smtClean="0"/>
              <a:t>druhy stehů -&gt; šití dílů -&gt; šití celku oděvů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Propojení teorie s praxí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Vytváření optimálních mezipředmětových vztahů</a:t>
            </a:r>
          </a:p>
          <a:p>
            <a:pPr marL="700200" lvl="1" indent="-457200"/>
            <a:r>
              <a:rPr lang="cs-CZ" dirty="0" smtClean="0"/>
              <a:t>učivo odborných předmětů a učivo praktického vyučování</a:t>
            </a:r>
          </a:p>
          <a:p>
            <a:pPr marL="700200" lvl="1" indent="-457200"/>
            <a:r>
              <a:rPr lang="cs-CZ" dirty="0" smtClean="0"/>
              <a:t>teoretické vědomosti by měly být funkčně propojeny s jejich praktickou aplikací</a:t>
            </a:r>
          </a:p>
          <a:p>
            <a:pPr marL="700200" lvl="1" indent="-457200"/>
            <a:r>
              <a:rPr lang="cs-CZ" dirty="0" smtClean="0"/>
              <a:t>žáci by měli získávat vědomosti nejen z výkladu učitele nebo literatury, ale i ze své osobní zkušenosti, praktické činnosti</a:t>
            </a:r>
          </a:p>
          <a:p>
            <a:pPr marL="700200" lvl="1" indent="-457200"/>
            <a:endParaRPr lang="cs-CZ" dirty="0" smtClean="0"/>
          </a:p>
          <a:p>
            <a:pPr marL="700200" lvl="1" indent="-457200">
              <a:buNone/>
            </a:pPr>
            <a:endParaRPr lang="cs-CZ" dirty="0" smtClean="0"/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Vytváření souvislostí získávaných poznatků s reálným světem</a:t>
            </a:r>
          </a:p>
          <a:p>
            <a:pPr marL="700200" lvl="1" indent="-457200"/>
            <a:r>
              <a:rPr lang="cs-CZ" dirty="0" smtClean="0"/>
              <a:t>výsledky vzdělávání by měly korespondovat s požadavky trhu práce</a:t>
            </a:r>
          </a:p>
          <a:p>
            <a:pPr marL="700200" lvl="1" indent="-457200"/>
            <a:r>
              <a:rPr lang="cs-CZ" dirty="0" smtClean="0"/>
              <a:t>praktická využitelnost poznatků a smysluplnost výuky má vliv na MOTIVACI A ZÁJEM ŽÁKŮ O OBOR</a:t>
            </a:r>
          </a:p>
          <a:p>
            <a:pPr marL="700200" lvl="1" indent="-457200"/>
            <a:r>
              <a:rPr lang="cs-CZ" dirty="0" smtClean="0"/>
              <a:t>neučíme pro školu, ale pro život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 marL="700200" lvl="1" indent="-457200"/>
            <a:r>
              <a:rPr lang="cs-CZ" dirty="0" smtClean="0">
                <a:sym typeface="Wingdings" pitchFamily="2" charset="2"/>
              </a:rPr>
              <a:t>poznatky získané ve škole je potřeba spojovat s jejich využitím v praktickém životě</a:t>
            </a:r>
          </a:p>
          <a:p>
            <a:pPr marL="700200" lvl="1" indent="-457200"/>
            <a:r>
              <a:rPr lang="cs-CZ" dirty="0" smtClean="0">
                <a:sym typeface="Wingdings" pitchFamily="2" charset="2"/>
              </a:rPr>
              <a:t>žáci musí být schopni získané poznatky využívat v reálném životě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51289" y="550666"/>
            <a:ext cx="8064900" cy="451576"/>
          </a:xfrm>
        </p:spPr>
        <p:txBody>
          <a:bodyPr/>
          <a:lstStyle/>
          <a:p>
            <a:r>
              <a:rPr lang="cs-CZ" dirty="0" smtClean="0"/>
              <a:t>Zásada uvědomělosti a aktivity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196622"/>
            <a:ext cx="8064900" cy="4635378"/>
          </a:xfrm>
        </p:spPr>
        <p:txBody>
          <a:bodyPr/>
          <a:lstStyle/>
          <a:p>
            <a:r>
              <a:rPr lang="cs-CZ" dirty="0" smtClean="0"/>
              <a:t>Uvědomělost = pochopení smyslu a významu osvojovaných pracovních činností</a:t>
            </a:r>
          </a:p>
          <a:p>
            <a:r>
              <a:rPr lang="cs-CZ" dirty="0" smtClean="0"/>
              <a:t>&gt; Předpoklad:</a:t>
            </a:r>
          </a:p>
          <a:p>
            <a:pPr lvl="1"/>
            <a:r>
              <a:rPr lang="cs-CZ" dirty="0" smtClean="0"/>
              <a:t>pochopit a uvědomit si cíle, ke kterým výuka směřuje</a:t>
            </a:r>
          </a:p>
          <a:p>
            <a:pPr lvl="1"/>
            <a:r>
              <a:rPr lang="cs-CZ" dirty="0" smtClean="0"/>
              <a:t>vnitřní přesvědčení o kvalitě a nutnosti výuky</a:t>
            </a:r>
          </a:p>
          <a:p>
            <a:pPr lvl="1"/>
            <a:r>
              <a:rPr lang="cs-CZ" dirty="0" smtClean="0"/>
              <a:t>informace o pozitivních výsledcích svého učení (zpětná vazba pro žáka)</a:t>
            </a:r>
          </a:p>
          <a:p>
            <a:pPr lvl="1"/>
            <a:r>
              <a:rPr lang="cs-CZ" dirty="0" smtClean="0"/>
              <a:t>radost, uspokojení při hodnocení učebních výsledků</a:t>
            </a:r>
          </a:p>
          <a:p>
            <a:endParaRPr lang="cs-CZ" dirty="0" smtClean="0"/>
          </a:p>
          <a:p>
            <a:r>
              <a:rPr lang="cs-CZ" dirty="0" smtClean="0"/>
              <a:t>aktivita = samostatně svých vědomostí používat při řešení pracovních úkolů</a:t>
            </a:r>
          </a:p>
          <a:p>
            <a:r>
              <a:rPr lang="cs-CZ" dirty="0" smtClean="0"/>
              <a:t>&gt;aktivitu ve výuce podporuje vnitřní motivovanost -&gt; pocit úspěchu, uznání, sociální kontakt, …</a:t>
            </a:r>
          </a:p>
          <a:p>
            <a:pPr lvl="1"/>
            <a:r>
              <a:rPr lang="cs-CZ" dirty="0" smtClean="0"/>
              <a:t>aktivitu lze rozvíjet pomocí vhodných vyučovacích metod (problémová výuka, projektové vyučování, kooperativní vyučování, …)</a:t>
            </a:r>
          </a:p>
          <a:p>
            <a:pPr>
              <a:buNone/>
            </a:pPr>
            <a:r>
              <a:rPr lang="cs-CZ" dirty="0" smtClean="0"/>
              <a:t>ŽÁCI NEMOHOU BÝT AKTIVNÍ, POKUD NEPOCHOPÍ UČIVO,</a:t>
            </a:r>
          </a:p>
          <a:p>
            <a:pPr>
              <a:buNone/>
            </a:pPr>
            <a:r>
              <a:rPr lang="cs-CZ" dirty="0" smtClean="0"/>
              <a:t>STEJNĚ TAK ŽÁCI NEMOHOU POCHOPIT UČIVO BEZ VLASTNÍ AKTIVNÍ SPOLUÚČASTI NA POZNÁVACÍM PROCESU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maslowCZ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3674" y="2821214"/>
            <a:ext cx="3759200" cy="3175000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jako předpoklad aktivity žáka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pokud chceme, aby žák dělal to, co je ve výuce potřeba, musí být motivovaný</a:t>
            </a:r>
          </a:p>
          <a:p>
            <a:pPr lvl="1"/>
            <a:r>
              <a:rPr lang="cs-CZ" dirty="0" smtClean="0"/>
              <a:t>motivace = komplex psychických procesů, které aktivizují, usměrňují a udržují lidské chování v určitém směru -&gt; odpověď na otázku:“Proč člověk dělá právě tuto činnost?“</a:t>
            </a:r>
          </a:p>
          <a:p>
            <a:r>
              <a:rPr lang="cs-CZ" dirty="0" smtClean="0"/>
              <a:t>vnitřní motivace</a:t>
            </a:r>
          </a:p>
          <a:p>
            <a:pPr lvl="1"/>
            <a:r>
              <a:rPr lang="cs-CZ" dirty="0" smtClean="0"/>
              <a:t>člověk dělá něco pro svůj vlastní užitek, uspokojení vlastní potřeby</a:t>
            </a:r>
          </a:p>
          <a:p>
            <a:pPr lvl="1"/>
            <a:r>
              <a:rPr lang="cs-CZ" dirty="0" smtClean="0"/>
              <a:t>hodnotnější</a:t>
            </a:r>
          </a:p>
          <a:p>
            <a:pPr lvl="1"/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vnější motivace</a:t>
            </a:r>
          </a:p>
          <a:p>
            <a:pPr lvl="1"/>
            <a:r>
              <a:rPr lang="cs-CZ" dirty="0" smtClean="0"/>
              <a:t>člověk dělá něco na základě vnějších podnětů</a:t>
            </a:r>
          </a:p>
          <a:p>
            <a:pPr lvl="1"/>
            <a:r>
              <a:rPr lang="cs-CZ" dirty="0" smtClean="0"/>
              <a:t>odměny a tresty</a:t>
            </a:r>
          </a:p>
          <a:p>
            <a:pPr lvl="1"/>
            <a:r>
              <a:rPr lang="cs-CZ" dirty="0" err="1" smtClean="0"/>
              <a:t>zájímavost</a:t>
            </a:r>
            <a:r>
              <a:rPr lang="cs-CZ" dirty="0" smtClean="0"/>
              <a:t>, poznání cílů, výsledků, entuziazmus učitele, …</a:t>
            </a:r>
          </a:p>
          <a:p>
            <a:r>
              <a:rPr lang="cs-CZ" dirty="0" smtClean="0"/>
              <a:t>potřeba = pocit nedostatku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naplňovat psychické potřeby žáka ve výuce?</a:t>
            </a:r>
            <a:endParaRPr lang="cs-CZ" dirty="0"/>
          </a:p>
        </p:txBody>
      </p:sp>
      <p:pic>
        <p:nvPicPr>
          <p:cNvPr id="6" name="Zástupný symbol pro obsah 5" descr="maslowCZ.png"/>
          <p:cNvPicPr>
            <a:picLocks noGrp="1" noChangeAspect="1"/>
          </p:cNvPicPr>
          <p:nvPr>
            <p:ph idx="1"/>
          </p:nvPr>
        </p:nvPicPr>
        <p:blipFill>
          <a:blip r:embed="rId2" cstate="print">
            <a:biLevel thresh="50000"/>
          </a:blip>
          <a:stretch>
            <a:fillRect/>
          </a:stretch>
        </p:blipFill>
        <p:spPr>
          <a:xfrm>
            <a:off x="593013" y="2090900"/>
            <a:ext cx="3759200" cy="3175000"/>
          </a:xfrm>
        </p:spPr>
      </p:pic>
      <p:cxnSp>
        <p:nvCxnSpPr>
          <p:cNvPr id="10" name="Přímá spojovací šipka 9"/>
          <p:cNvCxnSpPr/>
          <p:nvPr/>
        </p:nvCxnSpPr>
        <p:spPr bwMode="auto">
          <a:xfrm>
            <a:off x="4170784" y="4730620"/>
            <a:ext cx="905069" cy="186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ovací šipka 10"/>
          <p:cNvCxnSpPr/>
          <p:nvPr/>
        </p:nvCxnSpPr>
        <p:spPr bwMode="auto">
          <a:xfrm>
            <a:off x="3968621" y="4211216"/>
            <a:ext cx="905069" cy="186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Přímá spojovací šipka 11"/>
          <p:cNvCxnSpPr/>
          <p:nvPr/>
        </p:nvCxnSpPr>
        <p:spPr bwMode="auto">
          <a:xfrm>
            <a:off x="3754016" y="3782008"/>
            <a:ext cx="905069" cy="186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Přímá spojovací šipka 12"/>
          <p:cNvCxnSpPr/>
          <p:nvPr/>
        </p:nvCxnSpPr>
        <p:spPr bwMode="auto">
          <a:xfrm>
            <a:off x="3614057" y="3334138"/>
            <a:ext cx="905069" cy="186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Přímá spojovací šipka 13"/>
          <p:cNvCxnSpPr/>
          <p:nvPr/>
        </p:nvCxnSpPr>
        <p:spPr bwMode="auto">
          <a:xfrm>
            <a:off x="3222172" y="2774302"/>
            <a:ext cx="905069" cy="1866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ovéPole 14"/>
          <p:cNvSpPr txBox="1"/>
          <p:nvPr/>
        </p:nvSpPr>
        <p:spPr>
          <a:xfrm>
            <a:off x="5215812" y="2519265"/>
            <a:ext cx="27991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 smtClean="0">
                <a:latin typeface="+mn-lt"/>
              </a:rPr>
              <a:t>V čem spočívá uspokojení těchto potřeb při vyučování?</a:t>
            </a:r>
            <a:endParaRPr lang="cs-CZ" sz="2800" dirty="0" err="1" smtClean="0"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 přiměřenosti a postupnosti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1422400"/>
            <a:ext cx="8064900" cy="4409600"/>
          </a:xfrm>
        </p:spPr>
        <p:txBody>
          <a:bodyPr/>
          <a:lstStyle/>
          <a:p>
            <a:r>
              <a:rPr lang="cs-CZ" dirty="0" smtClean="0"/>
              <a:t>přiměřené:</a:t>
            </a:r>
          </a:p>
          <a:p>
            <a:pPr lvl="1"/>
            <a:r>
              <a:rPr lang="cs-CZ" dirty="0" smtClean="0"/>
              <a:t>výukové tempo učitele</a:t>
            </a:r>
          </a:p>
          <a:p>
            <a:pPr lvl="1"/>
            <a:r>
              <a:rPr lang="cs-CZ" dirty="0" smtClean="0"/>
              <a:t>pracovní tempo žáků při osvojování nového učiva</a:t>
            </a:r>
          </a:p>
          <a:p>
            <a:r>
              <a:rPr lang="cs-CZ" dirty="0" smtClean="0"/>
              <a:t>dostatek času lze získat správným výběrem základního učiva</a:t>
            </a:r>
          </a:p>
          <a:p>
            <a:r>
              <a:rPr lang="cs-CZ" dirty="0" smtClean="0"/>
              <a:t>brát ohled na psychický a fyzický rozvoj žáků</a:t>
            </a:r>
          </a:p>
          <a:p>
            <a:r>
              <a:rPr lang="cs-CZ" dirty="0" smtClean="0"/>
              <a:t>brát ohled na odlišnosti u žáků, mohou být v:</a:t>
            </a:r>
          </a:p>
          <a:p>
            <a:pPr lvl="1"/>
            <a:r>
              <a:rPr lang="cs-CZ" dirty="0" smtClean="0"/>
              <a:t>intelektu</a:t>
            </a:r>
          </a:p>
          <a:p>
            <a:pPr lvl="1"/>
            <a:r>
              <a:rPr lang="cs-CZ" dirty="0" smtClean="0"/>
              <a:t>citové sféře</a:t>
            </a:r>
          </a:p>
          <a:p>
            <a:pPr lvl="1"/>
            <a:r>
              <a:rPr lang="cs-CZ" dirty="0" smtClean="0"/>
              <a:t>temperamentu</a:t>
            </a:r>
          </a:p>
          <a:p>
            <a:pPr lvl="1"/>
            <a:r>
              <a:rPr lang="cs-CZ" dirty="0" smtClean="0"/>
              <a:t>schopnostech</a:t>
            </a:r>
          </a:p>
          <a:p>
            <a:pPr lvl="1"/>
            <a:r>
              <a:rPr lang="cs-CZ" dirty="0" smtClean="0"/>
              <a:t>zdravotním stavu</a:t>
            </a:r>
          </a:p>
          <a:p>
            <a:pPr lvl="1"/>
            <a:r>
              <a:rPr lang="cs-CZ" dirty="0" smtClean="0"/>
              <a:t>zájmech</a:t>
            </a:r>
          </a:p>
          <a:p>
            <a:pPr lvl="1"/>
            <a:r>
              <a:rPr lang="cs-CZ" dirty="0" smtClean="0"/>
              <a:t>motivaci</a:t>
            </a:r>
          </a:p>
          <a:p>
            <a:pPr lvl="1"/>
            <a:r>
              <a:rPr lang="cs-CZ" dirty="0" smtClean="0"/>
              <a:t>píli</a:t>
            </a:r>
          </a:p>
          <a:p>
            <a:pPr lvl="1"/>
            <a:r>
              <a:rPr lang="cs-CZ" dirty="0" smtClean="0"/>
              <a:t>aktuálních vědomostech a dovednostech</a:t>
            </a:r>
          </a:p>
          <a:p>
            <a:pPr lvl="1"/>
            <a:r>
              <a:rPr lang="cs-CZ" dirty="0" smtClean="0"/>
              <a:t>zvládání stresu</a:t>
            </a:r>
          </a:p>
          <a:p>
            <a:pPr lvl="1"/>
            <a:r>
              <a:rPr lang="cs-CZ" dirty="0" smtClean="0"/>
              <a:t>komunikativnosti, otevřenosti</a:t>
            </a:r>
          </a:p>
          <a:p>
            <a:pPr lvl="1"/>
            <a:r>
              <a:rPr lang="cs-CZ" dirty="0" smtClean="0"/>
              <a:t>nadání, handicapu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368801" y="3567289"/>
            <a:ext cx="4244622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000" dirty="0" smtClean="0">
                <a:latin typeface="+mn-lt"/>
              </a:rPr>
              <a:t>-&gt;od jednoduchého ke složitému</a:t>
            </a:r>
          </a:p>
          <a:p>
            <a:pPr algn="l"/>
            <a:r>
              <a:rPr lang="cs-CZ" sz="2000" dirty="0" smtClean="0">
                <a:latin typeface="+mn-lt"/>
              </a:rPr>
              <a:t>-&gt;od snadného k obtížnému</a:t>
            </a:r>
          </a:p>
          <a:p>
            <a:pPr algn="l"/>
            <a:r>
              <a:rPr lang="cs-CZ" sz="2000" dirty="0" smtClean="0">
                <a:latin typeface="+mn-lt"/>
              </a:rPr>
              <a:t>-&gt;od známého k neznámému</a:t>
            </a:r>
          </a:p>
          <a:p>
            <a:pPr algn="l"/>
            <a:endParaRPr lang="cs-CZ" sz="2000" dirty="0" smtClean="0">
              <a:latin typeface="+mn-lt"/>
            </a:endParaRPr>
          </a:p>
          <a:p>
            <a:pPr algn="l"/>
            <a:r>
              <a:rPr lang="cs-CZ" sz="1400" dirty="0" smtClean="0">
                <a:latin typeface="+mn-lt"/>
              </a:rPr>
              <a:t>Příliš snadné úkoly =&gt;ztráta zájmu o učení i o práci</a:t>
            </a:r>
          </a:p>
          <a:p>
            <a:pPr algn="l"/>
            <a:r>
              <a:rPr lang="cs-CZ" sz="1400" dirty="0" smtClean="0">
                <a:latin typeface="+mn-lt"/>
              </a:rPr>
              <a:t>Příliš obtížné úkoly=&gt;ztráta důvěry ve své schopnosti</a:t>
            </a:r>
          </a:p>
          <a:p>
            <a:pPr algn="l"/>
            <a:endParaRPr lang="cs-CZ" sz="1400" dirty="0" smtClean="0">
              <a:latin typeface="+mn-lt"/>
            </a:endParaRPr>
          </a:p>
          <a:p>
            <a:pPr algn="l">
              <a:buFontTx/>
              <a:buChar char="-"/>
            </a:pPr>
            <a:r>
              <a:rPr lang="cs-CZ" sz="1800" dirty="0" smtClean="0">
                <a:latin typeface="+mn-lt"/>
              </a:rPr>
              <a:t>individuální přístup k žákům</a:t>
            </a:r>
          </a:p>
          <a:p>
            <a:pPr algn="l">
              <a:buFontTx/>
              <a:buChar char="-"/>
            </a:pPr>
            <a:r>
              <a:rPr lang="cs-CZ" sz="1800" dirty="0" smtClean="0">
                <a:latin typeface="+mn-lt"/>
              </a:rPr>
              <a:t>diferencovaný přístup </a:t>
            </a:r>
          </a:p>
          <a:p>
            <a:pPr algn="l"/>
            <a:r>
              <a:rPr lang="cs-CZ" sz="1800" dirty="0" smtClean="0">
                <a:latin typeface="+mn-lt"/>
              </a:rPr>
              <a:t>k hodnocení výkonu žáků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uni-ped-prezentace-4-3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muni-ped-prezentace-4-3-cz.potx" id="{A2D83281-9DF1-455E-A4DD-AE9E20873FD3}" vid="{C580A734-C016-44FD-B726-208E9D0A6DB8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muni-ped-prezentace-4-3-cz</Template>
  <TotalTime>1829</TotalTime>
  <Words>1533</Words>
  <Application>Microsoft Office PowerPoint</Application>
  <PresentationFormat>Předvádění na obrazovce (4:3)</PresentationFormat>
  <Paragraphs>255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muni-ped-prezentace-4-3-cz</vt:lpstr>
      <vt:lpstr>Didaktické zásady</vt:lpstr>
      <vt:lpstr>Didaktické zásady</vt:lpstr>
      <vt:lpstr>Didaktické zásady s nejužší vazbou na praktické vyučování</vt:lpstr>
      <vt:lpstr>Zásada soustavnosti(systematičnosti)</vt:lpstr>
      <vt:lpstr>Propojení teorie s praxí</vt:lpstr>
      <vt:lpstr>Zásada uvědomělosti a aktivity</vt:lpstr>
      <vt:lpstr>Motivace jako předpoklad aktivity žáka</vt:lpstr>
      <vt:lpstr>Jak naplňovat psychické potřeby žáka ve výuce?</vt:lpstr>
      <vt:lpstr>Zásada přiměřenosti a postupnosti</vt:lpstr>
      <vt:lpstr>Zásada názornosti</vt:lpstr>
      <vt:lpstr>Názornost ve vyučovacím procesu</vt:lpstr>
      <vt:lpstr>Zásada vědeckosti</vt:lpstr>
      <vt:lpstr>Zásada trvalosti</vt:lpstr>
      <vt:lpstr>Jak dosáhnout trvalosti výsledků výuky?</vt:lpstr>
      <vt:lpstr>Principy</vt:lpstr>
      <vt:lpstr>Didaktická pravidla</vt:lpstr>
      <vt:lpstr>Otázky a úkoly</vt:lpstr>
      <vt:lpstr>Snímek 18</vt:lpstr>
      <vt:lpstr>Úkoly</vt:lpstr>
      <vt:lpstr>Podrobná příprava na učební den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Admin</cp:lastModifiedBy>
  <cp:revision>36</cp:revision>
  <dcterms:created xsi:type="dcterms:W3CDTF">2022-09-15T19:30:46Z</dcterms:created>
  <dcterms:modified xsi:type="dcterms:W3CDTF">2024-03-04T11:35:27Z</dcterms:modified>
</cp:coreProperties>
</file>