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5"/>
  </p:notesMasterIdLst>
  <p:handoutMasterIdLst>
    <p:handoutMasterId r:id="rId66"/>
  </p:handoutMasterIdLst>
  <p:sldIdLst>
    <p:sldId id="256" r:id="rId2"/>
    <p:sldId id="275" r:id="rId3"/>
    <p:sldId id="296" r:id="rId4"/>
    <p:sldId id="257" r:id="rId5"/>
    <p:sldId id="324" r:id="rId6"/>
    <p:sldId id="281" r:id="rId7"/>
    <p:sldId id="282" r:id="rId8"/>
    <p:sldId id="325" r:id="rId9"/>
    <p:sldId id="283" r:id="rId10"/>
    <p:sldId id="297" r:id="rId11"/>
    <p:sldId id="280" r:id="rId12"/>
    <p:sldId id="317" r:id="rId13"/>
    <p:sldId id="319" r:id="rId14"/>
    <p:sldId id="320" r:id="rId15"/>
    <p:sldId id="316" r:id="rId16"/>
    <p:sldId id="284" r:id="rId17"/>
    <p:sldId id="318" r:id="rId18"/>
    <p:sldId id="285" r:id="rId19"/>
    <p:sldId id="315" r:id="rId20"/>
    <p:sldId id="313" r:id="rId21"/>
    <p:sldId id="314" r:id="rId22"/>
    <p:sldId id="287" r:id="rId23"/>
    <p:sldId id="288" r:id="rId24"/>
    <p:sldId id="289" r:id="rId25"/>
    <p:sldId id="290" r:id="rId26"/>
    <p:sldId id="291" r:id="rId27"/>
    <p:sldId id="293" r:id="rId28"/>
    <p:sldId id="279" r:id="rId29"/>
    <p:sldId id="294" r:id="rId30"/>
    <p:sldId id="298" r:id="rId31"/>
    <p:sldId id="295" r:id="rId32"/>
    <p:sldId id="258" r:id="rId33"/>
    <p:sldId id="259" r:id="rId34"/>
    <p:sldId id="277" r:id="rId35"/>
    <p:sldId id="263" r:id="rId36"/>
    <p:sldId id="264" r:id="rId37"/>
    <p:sldId id="265" r:id="rId38"/>
    <p:sldId id="266" r:id="rId39"/>
    <p:sldId id="260" r:id="rId40"/>
    <p:sldId id="300" r:id="rId41"/>
    <p:sldId id="261" r:id="rId42"/>
    <p:sldId id="301" r:id="rId43"/>
    <p:sldId id="302" r:id="rId44"/>
    <p:sldId id="303" r:id="rId45"/>
    <p:sldId id="262" r:id="rId46"/>
    <p:sldId id="322" r:id="rId47"/>
    <p:sldId id="323" r:id="rId48"/>
    <p:sldId id="267" r:id="rId49"/>
    <p:sldId id="304" r:id="rId50"/>
    <p:sldId id="268" r:id="rId51"/>
    <p:sldId id="269" r:id="rId52"/>
    <p:sldId id="270" r:id="rId53"/>
    <p:sldId id="305" r:id="rId54"/>
    <p:sldId id="311" r:id="rId55"/>
    <p:sldId id="271" r:id="rId56"/>
    <p:sldId id="272" r:id="rId57"/>
    <p:sldId id="306" r:id="rId58"/>
    <p:sldId id="312" r:id="rId59"/>
    <p:sldId id="278" r:id="rId60"/>
    <p:sldId id="307" r:id="rId61"/>
    <p:sldId id="321" r:id="rId62"/>
    <p:sldId id="299" r:id="rId63"/>
    <p:sldId id="274" r:id="rId6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300"/>
    <a:srgbClr val="D77300"/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0" autoAdjust="0"/>
    <p:restoredTop sz="86667" autoAdjust="0"/>
  </p:normalViewPr>
  <p:slideViewPr>
    <p:cSldViewPr snapToGrid="0">
      <p:cViewPr>
        <p:scale>
          <a:sx n="60" d="100"/>
          <a:sy n="60" d="100"/>
        </p:scale>
        <p:origin x="-676" y="-5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wnloads\cedefop-barChartRotatedVisualis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wnloads\cedefop-barChartRotatedVisualis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39112729658792689"/>
          <c:y val="4.8263376526753062E-2"/>
          <c:w val="0.57276159230096235"/>
          <c:h val="0.93070866141732278"/>
        </c:manualLayout>
      </c:layout>
      <c:barChart>
        <c:barDir val="bar"/>
        <c:grouping val="clustered"/>
        <c:ser>
          <c:idx val="0"/>
          <c:order val="0"/>
          <c:cat>
            <c:strRef>
              <c:f>'Sheet 1'!$B$2:$B$20</c:f>
              <c:strCache>
                <c:ptCount val="19"/>
                <c:pt idx="0">
                  <c:v>Zdravotní a sociální péče</c:v>
                </c:pt>
                <c:pt idx="1">
                  <c:v>Těžba a dobývání</c:v>
                </c:pt>
                <c:pt idx="2">
                  <c:v>Profesionální služby</c:v>
                </c:pt>
                <c:pt idx="3">
                  <c:v>Služby dodávky energie</c:v>
                </c:pt>
                <c:pt idx="4">
                  <c:v>Úprava vody a odpadů</c:v>
                </c:pt>
                <c:pt idx="5">
                  <c:v>Vzdělání</c:v>
                </c:pt>
                <c:pt idx="6">
                  <c:v>Informace a komunikace</c:v>
                </c:pt>
                <c:pt idx="7">
                  <c:v>Veřejný sektor a obrana</c:v>
                </c:pt>
                <c:pt idx="8">
                  <c:v>Finance a pojištění</c:v>
                </c:pt>
                <c:pt idx="9">
                  <c:v>Realitní činnost</c:v>
                </c:pt>
                <c:pt idx="10">
                  <c:v>Výrobní sektor</c:v>
                </c:pt>
                <c:pt idx="11">
                  <c:v>Umění a další služby</c:v>
                </c:pt>
                <c:pt idx="12">
                  <c:v>Konstrukce</c:v>
                </c:pt>
                <c:pt idx="13">
                  <c:v>Velkoobchod a maloobchod</c:v>
                </c:pt>
                <c:pt idx="14">
                  <c:v>Doprava a skladování</c:v>
                </c:pt>
                <c:pt idx="15">
                  <c:v>Administrativní služby</c:v>
                </c:pt>
                <c:pt idx="16">
                  <c:v>Nemarketingové služby</c:v>
                </c:pt>
                <c:pt idx="17">
                  <c:v>Ubytování a strava</c:v>
                </c:pt>
                <c:pt idx="18">
                  <c:v>Zemědělství, lesnictví a rybolov</c:v>
                </c:pt>
              </c:strCache>
            </c:strRef>
          </c:cat>
          <c:val>
            <c:numRef>
              <c:f>'Sheet 1'!$D$2:$D$20</c:f>
              <c:numCache>
                <c:formatCode>0%</c:formatCode>
                <c:ptCount val="19"/>
                <c:pt idx="0">
                  <c:v>0.52</c:v>
                </c:pt>
                <c:pt idx="1">
                  <c:v>0.51</c:v>
                </c:pt>
                <c:pt idx="2">
                  <c:v>0.51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0.48000000000000032</c:v>
                </c:pt>
                <c:pt idx="7">
                  <c:v>0.48000000000000032</c:v>
                </c:pt>
                <c:pt idx="8">
                  <c:v>0.47000000000000008</c:v>
                </c:pt>
                <c:pt idx="9">
                  <c:v>0.47000000000000008</c:v>
                </c:pt>
                <c:pt idx="10">
                  <c:v>0.45</c:v>
                </c:pt>
                <c:pt idx="11">
                  <c:v>0.45</c:v>
                </c:pt>
                <c:pt idx="12">
                  <c:v>0.44000000000000034</c:v>
                </c:pt>
                <c:pt idx="13">
                  <c:v>0.4</c:v>
                </c:pt>
                <c:pt idx="14">
                  <c:v>0.4</c:v>
                </c:pt>
                <c:pt idx="15">
                  <c:v>0.3800000000000005</c:v>
                </c:pt>
                <c:pt idx="16">
                  <c:v>0.3800000000000005</c:v>
                </c:pt>
                <c:pt idx="17">
                  <c:v>0.37000000000000038</c:v>
                </c:pt>
                <c:pt idx="18">
                  <c:v>0.29000000000000031</c:v>
                </c:pt>
              </c:numCache>
            </c:numRef>
          </c:val>
        </c:ser>
        <c:dLbls>
          <c:showVal val="1"/>
        </c:dLbls>
        <c:overlap val="-25"/>
        <c:axId val="124687104"/>
        <c:axId val="124688640"/>
      </c:barChart>
      <c:catAx>
        <c:axId val="124687104"/>
        <c:scaling>
          <c:orientation val="minMax"/>
        </c:scaling>
        <c:axPos val="l"/>
        <c:majorTickMark val="none"/>
        <c:tickLblPos val="nextTo"/>
        <c:crossAx val="124688640"/>
        <c:crosses val="autoZero"/>
        <c:auto val="1"/>
        <c:lblAlgn val="ctr"/>
        <c:lblOffset val="100"/>
      </c:catAx>
      <c:valAx>
        <c:axId val="124688640"/>
        <c:scaling>
          <c:orientation val="minMax"/>
        </c:scaling>
        <c:delete val="1"/>
        <c:axPos val="b"/>
        <c:numFmt formatCode="0%" sourceLinked="1"/>
        <c:tickLblPos val="none"/>
        <c:crossAx val="12468710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/>
      <c:barChart>
        <c:barDir val="bar"/>
        <c:grouping val="clustered"/>
        <c:ser>
          <c:idx val="0"/>
          <c:order val="0"/>
          <c:dPt>
            <c:idx val="8"/>
            <c:spPr>
              <a:solidFill>
                <a:srgbClr val="FFC000"/>
              </a:solidFill>
            </c:spPr>
          </c:dPt>
          <c:cat>
            <c:strRef>
              <c:f>List1!$F$2:$F$26</c:f>
              <c:strCache>
                <c:ptCount val="25"/>
                <c:pt idx="0">
                  <c:v>Rumunsko</c:v>
                </c:pt>
                <c:pt idx="1">
                  <c:v>Chorvatsko</c:v>
                </c:pt>
                <c:pt idx="2">
                  <c:v>Bulharsko</c:v>
                </c:pt>
                <c:pt idx="3">
                  <c:v>Estonsko</c:v>
                </c:pt>
                <c:pt idx="4">
                  <c:v>Holandsko</c:v>
                </c:pt>
                <c:pt idx="5">
                  <c:v>Řecko</c:v>
                </c:pt>
                <c:pt idx="6">
                  <c:v>Lucembursko</c:v>
                </c:pt>
                <c:pt idx="7">
                  <c:v>Lotyšsko</c:v>
                </c:pt>
                <c:pt idx="8">
                  <c:v>Česko</c:v>
                </c:pt>
                <c:pt idx="9">
                  <c:v>Finsko</c:v>
                </c:pt>
                <c:pt idx="10">
                  <c:v>Litva</c:v>
                </c:pt>
                <c:pt idx="11">
                  <c:v>Švédsko</c:v>
                </c:pt>
                <c:pt idx="12">
                  <c:v>Portugalsko</c:v>
                </c:pt>
                <c:pt idx="13">
                  <c:v>Slovensko</c:v>
                </c:pt>
                <c:pt idx="14">
                  <c:v>Polsko</c:v>
                </c:pt>
                <c:pt idx="15">
                  <c:v>Dánsko</c:v>
                </c:pt>
                <c:pt idx="16">
                  <c:v>Slovinsko</c:v>
                </c:pt>
                <c:pt idx="17">
                  <c:v>Maďarsko</c:v>
                </c:pt>
                <c:pt idx="18">
                  <c:v>Rakousko</c:v>
                </c:pt>
                <c:pt idx="19">
                  <c:v>Irsko</c:v>
                </c:pt>
                <c:pt idx="20">
                  <c:v>Španělsko</c:v>
                </c:pt>
                <c:pt idx="21">
                  <c:v>Německo</c:v>
                </c:pt>
                <c:pt idx="22">
                  <c:v>Francie</c:v>
                </c:pt>
                <c:pt idx="23">
                  <c:v>Belgie</c:v>
                </c:pt>
                <c:pt idx="24">
                  <c:v>Itálie</c:v>
                </c:pt>
              </c:strCache>
            </c:strRef>
          </c:cat>
          <c:val>
            <c:numRef>
              <c:f>List1!$G$2:$G$26</c:f>
              <c:numCache>
                <c:formatCode>0%</c:formatCode>
                <c:ptCount val="25"/>
                <c:pt idx="0">
                  <c:v>0.66000000000000114</c:v>
                </c:pt>
                <c:pt idx="1">
                  <c:v>0.630000000000001</c:v>
                </c:pt>
                <c:pt idx="2">
                  <c:v>0.62000000000000088</c:v>
                </c:pt>
                <c:pt idx="3">
                  <c:v>0.61000000000000065</c:v>
                </c:pt>
                <c:pt idx="4">
                  <c:v>0.56999999999999995</c:v>
                </c:pt>
                <c:pt idx="5">
                  <c:v>0.55000000000000004</c:v>
                </c:pt>
                <c:pt idx="6">
                  <c:v>0.55000000000000004</c:v>
                </c:pt>
                <c:pt idx="7">
                  <c:v>0.55000000000000004</c:v>
                </c:pt>
                <c:pt idx="8">
                  <c:v>0.54</c:v>
                </c:pt>
                <c:pt idx="9">
                  <c:v>0.54</c:v>
                </c:pt>
                <c:pt idx="10">
                  <c:v>0.54</c:v>
                </c:pt>
                <c:pt idx="11">
                  <c:v>0.54</c:v>
                </c:pt>
                <c:pt idx="12">
                  <c:v>0.53</c:v>
                </c:pt>
                <c:pt idx="13">
                  <c:v>0.52</c:v>
                </c:pt>
                <c:pt idx="14">
                  <c:v>0.51</c:v>
                </c:pt>
                <c:pt idx="15">
                  <c:v>0.48000000000000032</c:v>
                </c:pt>
                <c:pt idx="16">
                  <c:v>0.48000000000000032</c:v>
                </c:pt>
                <c:pt idx="17">
                  <c:v>0.47000000000000008</c:v>
                </c:pt>
                <c:pt idx="18">
                  <c:v>0.45</c:v>
                </c:pt>
                <c:pt idx="19">
                  <c:v>0.43000000000000038</c:v>
                </c:pt>
                <c:pt idx="20">
                  <c:v>0.42000000000000032</c:v>
                </c:pt>
                <c:pt idx="21">
                  <c:v>0.41000000000000031</c:v>
                </c:pt>
                <c:pt idx="22">
                  <c:v>0.4</c:v>
                </c:pt>
                <c:pt idx="23">
                  <c:v>0.39000000000000051</c:v>
                </c:pt>
                <c:pt idx="24">
                  <c:v>0.30000000000000032</c:v>
                </c:pt>
              </c:numCache>
            </c:numRef>
          </c:val>
        </c:ser>
        <c:dLbls>
          <c:showVal val="1"/>
        </c:dLbls>
        <c:overlap val="-25"/>
        <c:axId val="124713216"/>
        <c:axId val="125775872"/>
      </c:barChart>
      <c:catAx>
        <c:axId val="124713216"/>
        <c:scaling>
          <c:orientation val="minMax"/>
        </c:scaling>
        <c:axPos val="l"/>
        <c:majorTickMark val="none"/>
        <c:tickLblPos val="nextTo"/>
        <c:crossAx val="125775872"/>
        <c:crosses val="autoZero"/>
        <c:auto val="1"/>
        <c:lblAlgn val="ctr"/>
        <c:lblOffset val="100"/>
      </c:catAx>
      <c:valAx>
        <c:axId val="125775872"/>
        <c:scaling>
          <c:orientation val="minMax"/>
        </c:scaling>
        <c:delete val="1"/>
        <c:axPos val="b"/>
        <c:numFmt formatCode="0%" sourceLinked="1"/>
        <c:tickLblPos val="none"/>
        <c:crossAx val="124713216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305E5-470C-431B-86E8-341105E39371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10C99711-2DDD-45F2-9763-6A61D4353954}">
      <dgm:prSet phldrT="[Text]" custT="1"/>
      <dgm:spPr/>
      <dgm:t>
        <a:bodyPr/>
        <a:lstStyle/>
        <a:p>
          <a:r>
            <a:rPr lang="cs-CZ" sz="2800"/>
            <a:t>Kognitivní</a:t>
          </a:r>
        </a:p>
      </dgm:t>
    </dgm:pt>
    <dgm:pt modelId="{64BAD6FC-38B3-4924-BAF8-389628EF9C58}" type="parTrans" cxnId="{FB7ACAC0-5799-4817-B55E-F6E09ED1322C}">
      <dgm:prSet/>
      <dgm:spPr/>
      <dgm:t>
        <a:bodyPr/>
        <a:lstStyle/>
        <a:p>
          <a:endParaRPr lang="cs-CZ"/>
        </a:p>
      </dgm:t>
    </dgm:pt>
    <dgm:pt modelId="{B45EC1AB-073F-4FC0-9877-0D9008A08E90}" type="sibTrans" cxnId="{FB7ACAC0-5799-4817-B55E-F6E09ED1322C}">
      <dgm:prSet/>
      <dgm:spPr/>
      <dgm:t>
        <a:bodyPr/>
        <a:lstStyle/>
        <a:p>
          <a:endParaRPr lang="cs-CZ"/>
        </a:p>
      </dgm:t>
    </dgm:pt>
    <dgm:pt modelId="{07C8AD55-8FFA-4473-82C2-7527FAE76B1E}">
      <dgm:prSet phldrT="[Text]" custT="1"/>
      <dgm:spPr/>
      <dgm:t>
        <a:bodyPr/>
        <a:lstStyle/>
        <a:p>
          <a:r>
            <a:rPr lang="cs-CZ" sz="2000"/>
            <a:t>Čtení</a:t>
          </a:r>
        </a:p>
      </dgm:t>
    </dgm:pt>
    <dgm:pt modelId="{E54A4712-A0AD-4F05-B159-13DBAFFE12D2}" type="parTrans" cxnId="{9C55ED4F-8FF8-4EC0-8954-B944A04F5DCD}">
      <dgm:prSet/>
      <dgm:spPr/>
      <dgm:t>
        <a:bodyPr/>
        <a:lstStyle/>
        <a:p>
          <a:endParaRPr lang="cs-CZ"/>
        </a:p>
      </dgm:t>
    </dgm:pt>
    <dgm:pt modelId="{2475517A-4F1F-4374-BAF1-D9D4264C673E}" type="sibTrans" cxnId="{9C55ED4F-8FF8-4EC0-8954-B944A04F5DCD}">
      <dgm:prSet/>
      <dgm:spPr/>
      <dgm:t>
        <a:bodyPr/>
        <a:lstStyle/>
        <a:p>
          <a:endParaRPr lang="cs-CZ"/>
        </a:p>
      </dgm:t>
    </dgm:pt>
    <dgm:pt modelId="{FCB73A74-54A8-45F0-9E5C-A1FD8E7D0C32}">
      <dgm:prSet phldrT="[Text]" custT="1"/>
      <dgm:spPr/>
      <dgm:t>
        <a:bodyPr/>
        <a:lstStyle/>
        <a:p>
          <a:r>
            <a:rPr lang="cs-CZ" sz="2800"/>
            <a:t>Manuální</a:t>
          </a:r>
        </a:p>
      </dgm:t>
    </dgm:pt>
    <dgm:pt modelId="{14026460-9BB8-4C32-8A45-C689D2C9AAAA}" type="parTrans" cxnId="{992843A7-E818-4E93-96B8-8917383ECE64}">
      <dgm:prSet/>
      <dgm:spPr/>
      <dgm:t>
        <a:bodyPr/>
        <a:lstStyle/>
        <a:p>
          <a:endParaRPr lang="cs-CZ"/>
        </a:p>
      </dgm:t>
    </dgm:pt>
    <dgm:pt modelId="{CFA98CA5-4DFC-46C8-896A-588DE070ECCA}" type="sibTrans" cxnId="{992843A7-E818-4E93-96B8-8917383ECE64}">
      <dgm:prSet/>
      <dgm:spPr/>
      <dgm:t>
        <a:bodyPr/>
        <a:lstStyle/>
        <a:p>
          <a:endParaRPr lang="cs-CZ"/>
        </a:p>
      </dgm:t>
    </dgm:pt>
    <dgm:pt modelId="{F3E280D7-CF09-44F5-86EF-7B1817150433}">
      <dgm:prSet phldrT="[Text]" custT="1"/>
      <dgm:spPr/>
      <dgm:t>
        <a:bodyPr/>
        <a:lstStyle/>
        <a:p>
          <a:r>
            <a:rPr lang="cs-CZ" sz="2000"/>
            <a:t>Zvedání</a:t>
          </a:r>
        </a:p>
      </dgm:t>
    </dgm:pt>
    <dgm:pt modelId="{A7D71296-585B-4CFF-A7B7-A99788FFF464}" type="parTrans" cxnId="{F77E53C7-EF77-43C1-9945-4F8AC4E4BE04}">
      <dgm:prSet/>
      <dgm:spPr/>
      <dgm:t>
        <a:bodyPr/>
        <a:lstStyle/>
        <a:p>
          <a:endParaRPr lang="cs-CZ"/>
        </a:p>
      </dgm:t>
    </dgm:pt>
    <dgm:pt modelId="{1C247166-273A-4BDA-9066-689280A1091B}" type="sibTrans" cxnId="{F77E53C7-EF77-43C1-9945-4F8AC4E4BE04}">
      <dgm:prSet/>
      <dgm:spPr/>
      <dgm:t>
        <a:bodyPr/>
        <a:lstStyle/>
        <a:p>
          <a:endParaRPr lang="cs-CZ"/>
        </a:p>
      </dgm:t>
    </dgm:pt>
    <dgm:pt modelId="{6D2E1A25-5185-4BDA-9473-70A22B518297}">
      <dgm:prSet phldrT="[Text]" custT="1"/>
      <dgm:spPr/>
      <dgm:t>
        <a:bodyPr/>
        <a:lstStyle/>
        <a:p>
          <a:r>
            <a:rPr lang="cs-CZ" sz="2800"/>
            <a:t>Mezilidské</a:t>
          </a:r>
        </a:p>
      </dgm:t>
    </dgm:pt>
    <dgm:pt modelId="{B5CB864E-6941-4C68-901E-0F9B45874474}" type="parTrans" cxnId="{F114AF91-64CA-40DE-ADB8-6E9117060380}">
      <dgm:prSet/>
      <dgm:spPr/>
      <dgm:t>
        <a:bodyPr/>
        <a:lstStyle/>
        <a:p>
          <a:endParaRPr lang="cs-CZ"/>
        </a:p>
      </dgm:t>
    </dgm:pt>
    <dgm:pt modelId="{AB8B9E87-1C6B-42E6-9A51-801FE822D17E}" type="sibTrans" cxnId="{F114AF91-64CA-40DE-ADB8-6E9117060380}">
      <dgm:prSet/>
      <dgm:spPr/>
      <dgm:t>
        <a:bodyPr/>
        <a:lstStyle/>
        <a:p>
          <a:endParaRPr lang="cs-CZ"/>
        </a:p>
      </dgm:t>
    </dgm:pt>
    <dgm:pt modelId="{EF379056-7ABE-4C99-8081-62593EFDC5C9}">
      <dgm:prSet phldrT="[Text]" custT="1"/>
      <dgm:spPr/>
      <dgm:t>
        <a:bodyPr/>
        <a:lstStyle/>
        <a:p>
          <a:r>
            <a:rPr lang="cs-CZ" sz="2000"/>
            <a:t>Poradenství</a:t>
          </a:r>
        </a:p>
      </dgm:t>
    </dgm:pt>
    <dgm:pt modelId="{1A99D275-21D8-42CE-865C-712DA274D415}" type="parTrans" cxnId="{701056E0-7026-47CA-9503-0CCDBC258BD6}">
      <dgm:prSet/>
      <dgm:spPr/>
      <dgm:t>
        <a:bodyPr/>
        <a:lstStyle/>
        <a:p>
          <a:endParaRPr lang="cs-CZ"/>
        </a:p>
      </dgm:t>
    </dgm:pt>
    <dgm:pt modelId="{BE7340C2-AAAF-4026-9133-1188E84CA23D}" type="sibTrans" cxnId="{701056E0-7026-47CA-9503-0CCDBC258BD6}">
      <dgm:prSet/>
      <dgm:spPr/>
      <dgm:t>
        <a:bodyPr/>
        <a:lstStyle/>
        <a:p>
          <a:endParaRPr lang="cs-CZ"/>
        </a:p>
      </dgm:t>
    </dgm:pt>
    <dgm:pt modelId="{82DB6417-DDA0-4229-A5AE-C7EE57C967C4}">
      <dgm:prSet phldrT="[Text]" custT="1"/>
      <dgm:spPr/>
      <dgm:t>
        <a:bodyPr/>
        <a:lstStyle/>
        <a:p>
          <a:r>
            <a:rPr lang="cs-CZ" sz="2000"/>
            <a:t>Prodej</a:t>
          </a:r>
        </a:p>
      </dgm:t>
    </dgm:pt>
    <dgm:pt modelId="{79602B96-74FD-4C81-972F-F7060B30476F}" type="parTrans" cxnId="{F86B95F5-8D67-456F-817D-F06C968320B2}">
      <dgm:prSet/>
      <dgm:spPr/>
      <dgm:t>
        <a:bodyPr/>
        <a:lstStyle/>
        <a:p>
          <a:endParaRPr lang="cs-CZ"/>
        </a:p>
      </dgm:t>
    </dgm:pt>
    <dgm:pt modelId="{A210A050-8D8B-47DF-BCCB-2E2218E460AB}" type="sibTrans" cxnId="{F86B95F5-8D67-456F-817D-F06C968320B2}">
      <dgm:prSet/>
      <dgm:spPr/>
      <dgm:t>
        <a:bodyPr/>
        <a:lstStyle/>
        <a:p>
          <a:endParaRPr lang="cs-CZ"/>
        </a:p>
      </dgm:t>
    </dgm:pt>
    <dgm:pt modelId="{E05679E2-9738-4DC9-A679-7805C06CDE6B}">
      <dgm:prSet custT="1"/>
      <dgm:spPr/>
      <dgm:t>
        <a:bodyPr/>
        <a:lstStyle/>
        <a:p>
          <a:r>
            <a:rPr lang="cs-CZ" sz="2800"/>
            <a:t>Digitální</a:t>
          </a:r>
        </a:p>
      </dgm:t>
    </dgm:pt>
    <dgm:pt modelId="{FF316A96-F6A8-4165-93FA-51932C8BD71A}" type="parTrans" cxnId="{C3A19B3E-602C-4ADC-B952-10E8F6CE7B06}">
      <dgm:prSet/>
      <dgm:spPr/>
      <dgm:t>
        <a:bodyPr/>
        <a:lstStyle/>
        <a:p>
          <a:endParaRPr lang="cs-CZ"/>
        </a:p>
      </dgm:t>
    </dgm:pt>
    <dgm:pt modelId="{EC6D7901-C714-45B1-80EB-01B207BFA745}" type="sibTrans" cxnId="{C3A19B3E-602C-4ADC-B952-10E8F6CE7B06}">
      <dgm:prSet/>
      <dgm:spPr/>
      <dgm:t>
        <a:bodyPr/>
        <a:lstStyle/>
        <a:p>
          <a:endParaRPr lang="cs-CZ"/>
        </a:p>
      </dgm:t>
    </dgm:pt>
    <dgm:pt modelId="{89C20BC6-94CB-4A88-8239-435F3E6A7DA0}">
      <dgm:prSet custT="1"/>
      <dgm:spPr/>
      <dgm:t>
        <a:bodyPr/>
        <a:lstStyle/>
        <a:p>
          <a:r>
            <a:rPr lang="cs-CZ" sz="2000"/>
            <a:t>E-mail/ internet/ sociální média</a:t>
          </a:r>
        </a:p>
      </dgm:t>
    </dgm:pt>
    <dgm:pt modelId="{DC0230D8-66F0-454E-8639-258391146817}" type="parTrans" cxnId="{AF40ACFB-4044-4A13-A6A0-00D5915EC044}">
      <dgm:prSet/>
      <dgm:spPr/>
      <dgm:t>
        <a:bodyPr/>
        <a:lstStyle/>
        <a:p>
          <a:endParaRPr lang="cs-CZ"/>
        </a:p>
      </dgm:t>
    </dgm:pt>
    <dgm:pt modelId="{B857B944-F4D3-4306-8B2D-89C6E20FD447}" type="sibTrans" cxnId="{AF40ACFB-4044-4A13-A6A0-00D5915EC044}">
      <dgm:prSet/>
      <dgm:spPr/>
      <dgm:t>
        <a:bodyPr/>
        <a:lstStyle/>
        <a:p>
          <a:endParaRPr lang="cs-CZ"/>
        </a:p>
      </dgm:t>
    </dgm:pt>
    <dgm:pt modelId="{3999D19F-BD6B-4ADE-B85E-E76CC871A206}">
      <dgm:prSet custT="1"/>
      <dgm:spPr/>
      <dgm:t>
        <a:bodyPr/>
        <a:lstStyle/>
        <a:p>
          <a:r>
            <a:rPr lang="cs-CZ" sz="2000"/>
            <a:t>Zpracování textu</a:t>
          </a:r>
        </a:p>
      </dgm:t>
    </dgm:pt>
    <dgm:pt modelId="{C06E185C-9EA2-419C-8B48-B05BEB50B68D}" type="parTrans" cxnId="{ADF9D9BA-977E-4726-8DDB-5784540EC1B6}">
      <dgm:prSet/>
      <dgm:spPr/>
      <dgm:t>
        <a:bodyPr/>
        <a:lstStyle/>
        <a:p>
          <a:endParaRPr lang="cs-CZ"/>
        </a:p>
      </dgm:t>
    </dgm:pt>
    <dgm:pt modelId="{4495813E-526D-4F20-AE6B-B6E1DAFC37F2}" type="sibTrans" cxnId="{ADF9D9BA-977E-4726-8DDB-5784540EC1B6}">
      <dgm:prSet/>
      <dgm:spPr/>
      <dgm:t>
        <a:bodyPr/>
        <a:lstStyle/>
        <a:p>
          <a:endParaRPr lang="cs-CZ"/>
        </a:p>
      </dgm:t>
    </dgm:pt>
    <dgm:pt modelId="{55A95DC2-5830-42A2-8DDD-01DCC4DB1D51}">
      <dgm:prSet custT="1"/>
      <dgm:spPr/>
      <dgm:t>
        <a:bodyPr/>
        <a:lstStyle/>
        <a:p>
          <a:r>
            <a:rPr lang="cs-CZ" sz="2000"/>
            <a:t>Tabulky</a:t>
          </a:r>
        </a:p>
      </dgm:t>
    </dgm:pt>
    <dgm:pt modelId="{9174E415-7C36-483B-8242-2C6B97C01444}" type="parTrans" cxnId="{A70B8E8D-0FAB-458E-969A-5758B1A54FFF}">
      <dgm:prSet/>
      <dgm:spPr/>
      <dgm:t>
        <a:bodyPr/>
        <a:lstStyle/>
        <a:p>
          <a:endParaRPr lang="cs-CZ"/>
        </a:p>
      </dgm:t>
    </dgm:pt>
    <dgm:pt modelId="{55C75B05-8EF9-4CD6-B4F0-78D1B77C60FB}" type="sibTrans" cxnId="{A70B8E8D-0FAB-458E-969A-5758B1A54FFF}">
      <dgm:prSet/>
      <dgm:spPr/>
      <dgm:t>
        <a:bodyPr/>
        <a:lstStyle/>
        <a:p>
          <a:endParaRPr lang="cs-CZ"/>
        </a:p>
      </dgm:t>
    </dgm:pt>
    <dgm:pt modelId="{E743B5A3-7973-4DAA-8525-E5D7A1DEE589}">
      <dgm:prSet custT="1"/>
      <dgm:spPr/>
      <dgm:t>
        <a:bodyPr/>
        <a:lstStyle/>
        <a:p>
          <a:r>
            <a:rPr lang="cs-CZ" sz="2000"/>
            <a:t>Správa dat</a:t>
          </a:r>
        </a:p>
      </dgm:t>
    </dgm:pt>
    <dgm:pt modelId="{6FB51F45-93C3-437C-A204-AF4AD5DCDE5E}" type="parTrans" cxnId="{569721A8-9A46-4436-9068-2C17C39C8768}">
      <dgm:prSet/>
      <dgm:spPr/>
      <dgm:t>
        <a:bodyPr/>
        <a:lstStyle/>
        <a:p>
          <a:endParaRPr lang="cs-CZ"/>
        </a:p>
      </dgm:t>
    </dgm:pt>
    <dgm:pt modelId="{DB6C1A42-DE6D-4596-8308-844E63D97CCA}" type="sibTrans" cxnId="{569721A8-9A46-4436-9068-2C17C39C8768}">
      <dgm:prSet/>
      <dgm:spPr/>
      <dgm:t>
        <a:bodyPr/>
        <a:lstStyle/>
        <a:p>
          <a:endParaRPr lang="cs-CZ"/>
        </a:p>
      </dgm:t>
    </dgm:pt>
    <dgm:pt modelId="{C3AF3F90-3E4D-462E-B27B-36E2EE857117}">
      <dgm:prSet custT="1"/>
      <dgm:spPr/>
      <dgm:t>
        <a:bodyPr/>
        <a:lstStyle/>
        <a:p>
          <a:r>
            <a:rPr lang="cs-CZ" sz="2000"/>
            <a:t>Software pro konkrétní povolání</a:t>
          </a:r>
        </a:p>
      </dgm:t>
    </dgm:pt>
    <dgm:pt modelId="{43746ACA-CDC0-46B4-BFD3-02D5C305B123}" type="parTrans" cxnId="{83CAA143-BD25-44CD-B7A8-7368AB17B68E}">
      <dgm:prSet/>
      <dgm:spPr/>
      <dgm:t>
        <a:bodyPr/>
        <a:lstStyle/>
        <a:p>
          <a:endParaRPr lang="cs-CZ"/>
        </a:p>
      </dgm:t>
    </dgm:pt>
    <dgm:pt modelId="{2FB339A3-7614-466C-BEFC-DA98C460E041}" type="sibTrans" cxnId="{83CAA143-BD25-44CD-B7A8-7368AB17B68E}">
      <dgm:prSet/>
      <dgm:spPr/>
      <dgm:t>
        <a:bodyPr/>
        <a:lstStyle/>
        <a:p>
          <a:endParaRPr lang="cs-CZ"/>
        </a:p>
      </dgm:t>
    </dgm:pt>
    <dgm:pt modelId="{3532E94C-035D-43DA-9287-DF17EF44B6EE}">
      <dgm:prSet custT="1"/>
      <dgm:spPr/>
      <dgm:t>
        <a:bodyPr/>
        <a:lstStyle/>
        <a:p>
          <a:r>
            <a:rPr lang="cs-CZ" sz="2000"/>
            <a:t>Programování (AI)</a:t>
          </a:r>
        </a:p>
      </dgm:t>
    </dgm:pt>
    <dgm:pt modelId="{25C67CED-E378-4C38-A558-DAF50CAF7AF1}" type="parTrans" cxnId="{D763CAE2-9456-4D46-A8F7-8DD07DA92237}">
      <dgm:prSet/>
      <dgm:spPr/>
      <dgm:t>
        <a:bodyPr/>
        <a:lstStyle/>
        <a:p>
          <a:endParaRPr lang="cs-CZ"/>
        </a:p>
      </dgm:t>
    </dgm:pt>
    <dgm:pt modelId="{5D365541-0E54-4D68-AF52-B3CEE191779C}" type="sibTrans" cxnId="{D763CAE2-9456-4D46-A8F7-8DD07DA92237}">
      <dgm:prSet/>
      <dgm:spPr/>
      <dgm:t>
        <a:bodyPr/>
        <a:lstStyle/>
        <a:p>
          <a:endParaRPr lang="cs-CZ"/>
        </a:p>
      </dgm:t>
    </dgm:pt>
    <dgm:pt modelId="{B45BBCF9-875F-4BCF-9552-46F8D5A676C9}">
      <dgm:prSet phldrT="[Text]" custT="1"/>
      <dgm:spPr/>
      <dgm:t>
        <a:bodyPr/>
        <a:lstStyle/>
        <a:p>
          <a:r>
            <a:rPr lang="cs-CZ" sz="2000"/>
            <a:t>Prezentace</a:t>
          </a:r>
        </a:p>
      </dgm:t>
    </dgm:pt>
    <dgm:pt modelId="{FB96A65A-7A43-4890-B60F-86D0E0DF24B1}" type="parTrans" cxnId="{188887CC-D132-4ECE-BDF2-E622BB5F50F1}">
      <dgm:prSet/>
      <dgm:spPr/>
      <dgm:t>
        <a:bodyPr/>
        <a:lstStyle/>
        <a:p>
          <a:endParaRPr lang="cs-CZ"/>
        </a:p>
      </dgm:t>
    </dgm:pt>
    <dgm:pt modelId="{FC2D7595-AD77-436C-8E6E-75AFA2ED70AC}" type="sibTrans" cxnId="{188887CC-D132-4ECE-BDF2-E622BB5F50F1}">
      <dgm:prSet/>
      <dgm:spPr/>
      <dgm:t>
        <a:bodyPr/>
        <a:lstStyle/>
        <a:p>
          <a:endParaRPr lang="cs-CZ"/>
        </a:p>
      </dgm:t>
    </dgm:pt>
    <dgm:pt modelId="{FF9580D9-1B5F-4520-B50D-672B5D55C91B}">
      <dgm:prSet phldrT="[Text]" custT="1"/>
      <dgm:spPr/>
      <dgm:t>
        <a:bodyPr/>
        <a:lstStyle/>
        <a:p>
          <a:r>
            <a:rPr lang="cs-CZ" sz="2000"/>
            <a:t>Výuka/školení</a:t>
          </a:r>
        </a:p>
      </dgm:t>
    </dgm:pt>
    <dgm:pt modelId="{25ED15FC-8ACC-46F3-955E-9A443B7B0C5E}" type="parTrans" cxnId="{1CBFBF4C-5836-42F7-824D-3EE1DA4606FB}">
      <dgm:prSet/>
      <dgm:spPr/>
      <dgm:t>
        <a:bodyPr/>
        <a:lstStyle/>
        <a:p>
          <a:endParaRPr lang="cs-CZ"/>
        </a:p>
      </dgm:t>
    </dgm:pt>
    <dgm:pt modelId="{CC366BEC-DCB3-42A2-8328-F0B72E6729BC}" type="sibTrans" cxnId="{1CBFBF4C-5836-42F7-824D-3EE1DA4606FB}">
      <dgm:prSet/>
      <dgm:spPr/>
      <dgm:t>
        <a:bodyPr/>
        <a:lstStyle/>
        <a:p>
          <a:endParaRPr lang="cs-CZ"/>
        </a:p>
      </dgm:t>
    </dgm:pt>
    <dgm:pt modelId="{B50E69E1-AE6C-4D09-8A31-96B99B9B5A8F}">
      <dgm:prSet phldrT="[Text]" custT="1"/>
      <dgm:spPr/>
      <dgm:t>
        <a:bodyPr/>
        <a:lstStyle/>
        <a:p>
          <a:r>
            <a:rPr lang="cs-CZ" sz="2000"/>
            <a:t>Přesvědčování/vyjednávání</a:t>
          </a:r>
        </a:p>
      </dgm:t>
    </dgm:pt>
    <dgm:pt modelId="{B9FB4367-8805-4B1D-B375-E9CA5A18BA37}" type="parTrans" cxnId="{6639E3B6-6A3B-4D4F-8AE8-7C3B01801C4E}">
      <dgm:prSet/>
      <dgm:spPr/>
      <dgm:t>
        <a:bodyPr/>
        <a:lstStyle/>
        <a:p>
          <a:endParaRPr lang="cs-CZ"/>
        </a:p>
      </dgm:t>
    </dgm:pt>
    <dgm:pt modelId="{3494D11E-A1E4-4D4D-94C2-58E1066A77B7}" type="sibTrans" cxnId="{6639E3B6-6A3B-4D4F-8AE8-7C3B01801C4E}">
      <dgm:prSet/>
      <dgm:spPr/>
      <dgm:t>
        <a:bodyPr/>
        <a:lstStyle/>
        <a:p>
          <a:endParaRPr lang="cs-CZ"/>
        </a:p>
      </dgm:t>
    </dgm:pt>
    <dgm:pt modelId="{9C52DCC8-E221-4D5F-A7ED-C0515C7A9B7F}">
      <dgm:prSet phldrT="[Text]" custT="1"/>
      <dgm:spPr/>
      <dgm:t>
        <a:bodyPr/>
        <a:lstStyle/>
        <a:p>
          <a:r>
            <a:rPr lang="cs-CZ" sz="2000"/>
            <a:t>Pečovatelství</a:t>
          </a:r>
        </a:p>
      </dgm:t>
    </dgm:pt>
    <dgm:pt modelId="{25557A7D-F97F-405D-8C29-E2B7E5365BC8}" type="parTrans" cxnId="{D0C1529E-DB7C-4829-9B2B-9941A23C49F0}">
      <dgm:prSet/>
      <dgm:spPr/>
      <dgm:t>
        <a:bodyPr/>
        <a:lstStyle/>
        <a:p>
          <a:endParaRPr lang="cs-CZ"/>
        </a:p>
      </dgm:t>
    </dgm:pt>
    <dgm:pt modelId="{A32CDD9E-922F-48FF-BF9A-CB266331812B}" type="sibTrans" cxnId="{D0C1529E-DB7C-4829-9B2B-9941A23C49F0}">
      <dgm:prSet/>
      <dgm:spPr/>
      <dgm:t>
        <a:bodyPr/>
        <a:lstStyle/>
        <a:p>
          <a:endParaRPr lang="cs-CZ"/>
        </a:p>
      </dgm:t>
    </dgm:pt>
    <dgm:pt modelId="{C4EE2B5D-7CAE-4700-88AD-70F8FF0E5EB6}">
      <dgm:prSet phldrT="[Text]" custT="1"/>
      <dgm:spPr/>
      <dgm:t>
        <a:bodyPr/>
        <a:lstStyle/>
        <a:p>
          <a:r>
            <a:rPr lang="cs-CZ" sz="2000"/>
            <a:t>Týmová práce</a:t>
          </a:r>
        </a:p>
      </dgm:t>
    </dgm:pt>
    <dgm:pt modelId="{6A6AABEE-56EB-4348-8176-15019F8C62F2}" type="parTrans" cxnId="{3D69A1FA-92CA-40BD-AC24-A57C0606BADD}">
      <dgm:prSet/>
      <dgm:spPr/>
      <dgm:t>
        <a:bodyPr/>
        <a:lstStyle/>
        <a:p>
          <a:endParaRPr lang="cs-CZ"/>
        </a:p>
      </dgm:t>
    </dgm:pt>
    <dgm:pt modelId="{F78EF1F3-7076-40BC-880F-BBA9C131BE42}" type="sibTrans" cxnId="{3D69A1FA-92CA-40BD-AC24-A57C0606BADD}">
      <dgm:prSet/>
      <dgm:spPr/>
      <dgm:t>
        <a:bodyPr/>
        <a:lstStyle/>
        <a:p>
          <a:endParaRPr lang="cs-CZ"/>
        </a:p>
      </dgm:t>
    </dgm:pt>
    <dgm:pt modelId="{18193A8E-64B4-4CE5-8E3F-F21B372512E6}">
      <dgm:prSet phldrT="[Text]" custT="1"/>
      <dgm:spPr/>
      <dgm:t>
        <a:bodyPr/>
        <a:lstStyle/>
        <a:p>
          <a:r>
            <a:rPr lang="cs-CZ" sz="2000"/>
            <a:t>Obsluha</a:t>
          </a:r>
        </a:p>
      </dgm:t>
    </dgm:pt>
    <dgm:pt modelId="{5BD3225A-FA8B-4D9F-BE26-BD6A574C966E}" type="parTrans" cxnId="{C2ED32C2-7F9E-47C2-90A5-FC8CFA8121EF}">
      <dgm:prSet/>
      <dgm:spPr/>
      <dgm:t>
        <a:bodyPr/>
        <a:lstStyle/>
        <a:p>
          <a:endParaRPr lang="cs-CZ"/>
        </a:p>
      </dgm:t>
    </dgm:pt>
    <dgm:pt modelId="{487943B6-11C3-4C0B-80A9-F552577245D9}" type="sibTrans" cxnId="{C2ED32C2-7F9E-47C2-90A5-FC8CFA8121EF}">
      <dgm:prSet/>
      <dgm:spPr/>
      <dgm:t>
        <a:bodyPr/>
        <a:lstStyle/>
        <a:p>
          <a:endParaRPr lang="cs-CZ"/>
        </a:p>
      </dgm:t>
    </dgm:pt>
    <dgm:pt modelId="{01B3A09A-C181-48B9-8EC9-E2ECC3A988AA}">
      <dgm:prSet phldrT="[Text]" custT="1"/>
      <dgm:spPr/>
      <dgm:t>
        <a:bodyPr/>
        <a:lstStyle/>
        <a:p>
          <a:r>
            <a:rPr lang="cs-CZ" sz="2000"/>
            <a:t>Obratnost</a:t>
          </a:r>
        </a:p>
      </dgm:t>
    </dgm:pt>
    <dgm:pt modelId="{ABBB1696-C7C3-439E-9649-5DACC5D5BAF0}" type="parTrans" cxnId="{866E5550-89FD-4DC6-9CCB-BEA26C582591}">
      <dgm:prSet/>
      <dgm:spPr/>
      <dgm:t>
        <a:bodyPr/>
        <a:lstStyle/>
        <a:p>
          <a:endParaRPr lang="cs-CZ"/>
        </a:p>
      </dgm:t>
    </dgm:pt>
    <dgm:pt modelId="{318BE7B1-36F1-4428-9402-959904431E7A}" type="sibTrans" cxnId="{866E5550-89FD-4DC6-9CCB-BEA26C582591}">
      <dgm:prSet/>
      <dgm:spPr/>
      <dgm:t>
        <a:bodyPr/>
        <a:lstStyle/>
        <a:p>
          <a:endParaRPr lang="cs-CZ"/>
        </a:p>
      </dgm:t>
    </dgm:pt>
    <dgm:pt modelId="{82FFAE32-F21A-4BA5-92EB-451FDE47EE87}">
      <dgm:prSet phldrT="[Text]" custT="1"/>
      <dgm:spPr/>
      <dgm:t>
        <a:bodyPr/>
        <a:lstStyle/>
        <a:p>
          <a:r>
            <a:rPr lang="cs-CZ" sz="2000"/>
            <a:t>Opakovatelnost/standardizace</a:t>
          </a:r>
        </a:p>
      </dgm:t>
    </dgm:pt>
    <dgm:pt modelId="{5CA04E21-12B2-4C1E-B15C-44395C782453}" type="parTrans" cxnId="{FB105E4B-F401-4BC9-87FE-44EB3AED2B7D}">
      <dgm:prSet/>
      <dgm:spPr/>
      <dgm:t>
        <a:bodyPr/>
        <a:lstStyle/>
        <a:p>
          <a:endParaRPr lang="cs-CZ"/>
        </a:p>
      </dgm:t>
    </dgm:pt>
    <dgm:pt modelId="{695FF210-1F7F-4D5A-BFE9-86A82AA4F389}" type="sibTrans" cxnId="{FB105E4B-F401-4BC9-87FE-44EB3AED2B7D}">
      <dgm:prSet/>
      <dgm:spPr/>
      <dgm:t>
        <a:bodyPr/>
        <a:lstStyle/>
        <a:p>
          <a:endParaRPr lang="cs-CZ"/>
        </a:p>
      </dgm:t>
    </dgm:pt>
    <dgm:pt modelId="{4F7323A6-27F6-4421-B611-EC56BF414BDA}">
      <dgm:prSet phldrT="[Text]" custT="1"/>
      <dgm:spPr/>
      <dgm:t>
        <a:bodyPr/>
        <a:lstStyle/>
        <a:p>
          <a:r>
            <a:rPr lang="cs-CZ" sz="2000"/>
            <a:t>Používání počítačově řízených strojů</a:t>
          </a:r>
        </a:p>
      </dgm:t>
    </dgm:pt>
    <dgm:pt modelId="{B844607A-5983-47B3-898B-FF8E3C4239E2}" type="parTrans" cxnId="{1A11F462-6035-448A-9A6E-2CB34995A9D4}">
      <dgm:prSet/>
      <dgm:spPr/>
      <dgm:t>
        <a:bodyPr/>
        <a:lstStyle/>
        <a:p>
          <a:endParaRPr lang="cs-CZ"/>
        </a:p>
      </dgm:t>
    </dgm:pt>
    <dgm:pt modelId="{73899F03-65EA-4417-B70A-D80B440C9EC3}" type="sibTrans" cxnId="{1A11F462-6035-448A-9A6E-2CB34995A9D4}">
      <dgm:prSet/>
      <dgm:spPr/>
      <dgm:t>
        <a:bodyPr/>
        <a:lstStyle/>
        <a:p>
          <a:endParaRPr lang="cs-CZ"/>
        </a:p>
      </dgm:t>
    </dgm:pt>
    <dgm:pt modelId="{BE02961A-EA50-4234-AB36-81DC48C964D5}">
      <dgm:prSet phldrT="[Text]" custT="1"/>
      <dgm:spPr/>
      <dgm:t>
        <a:bodyPr/>
        <a:lstStyle/>
        <a:p>
          <a:r>
            <a:rPr lang="cs-CZ" sz="2000"/>
            <a:t>Psaní</a:t>
          </a:r>
        </a:p>
      </dgm:t>
    </dgm:pt>
    <dgm:pt modelId="{C22A6C55-8B39-4493-BCC3-3DC7B01FC068}" type="parTrans" cxnId="{5A3F56A5-4B3D-4E0A-A9F8-7F4303962400}">
      <dgm:prSet/>
      <dgm:spPr/>
      <dgm:t>
        <a:bodyPr/>
        <a:lstStyle/>
        <a:p>
          <a:endParaRPr lang="cs-CZ"/>
        </a:p>
      </dgm:t>
    </dgm:pt>
    <dgm:pt modelId="{720C8417-C4A4-4CEA-AD41-7997A957EBD5}" type="sibTrans" cxnId="{5A3F56A5-4B3D-4E0A-A9F8-7F4303962400}">
      <dgm:prSet/>
      <dgm:spPr/>
      <dgm:t>
        <a:bodyPr/>
        <a:lstStyle/>
        <a:p>
          <a:endParaRPr lang="cs-CZ"/>
        </a:p>
      </dgm:t>
    </dgm:pt>
    <dgm:pt modelId="{9959A796-A70E-4759-AC71-31471772B5D2}">
      <dgm:prSet phldrT="[Text]" custT="1"/>
      <dgm:spPr/>
      <dgm:t>
        <a:bodyPr/>
        <a:lstStyle/>
        <a:p>
          <a:r>
            <a:rPr lang="cs-CZ" sz="2000"/>
            <a:t>Matematika</a:t>
          </a:r>
        </a:p>
      </dgm:t>
    </dgm:pt>
    <dgm:pt modelId="{8CC89374-BBEC-43B3-80E1-96D32B4EC259}" type="parTrans" cxnId="{F299E442-DEA1-409C-9F45-A354B5DD8F03}">
      <dgm:prSet/>
      <dgm:spPr/>
      <dgm:t>
        <a:bodyPr/>
        <a:lstStyle/>
        <a:p>
          <a:endParaRPr lang="cs-CZ"/>
        </a:p>
      </dgm:t>
    </dgm:pt>
    <dgm:pt modelId="{32D93646-DE56-490B-859D-433A4B0B4FA4}" type="sibTrans" cxnId="{F299E442-DEA1-409C-9F45-A354B5DD8F03}">
      <dgm:prSet/>
      <dgm:spPr/>
      <dgm:t>
        <a:bodyPr/>
        <a:lstStyle/>
        <a:p>
          <a:endParaRPr lang="cs-CZ"/>
        </a:p>
      </dgm:t>
    </dgm:pt>
    <dgm:pt modelId="{CA4882E1-270E-4576-A65D-2E1485F667DA}">
      <dgm:prSet phldrT="[Text]" custT="1"/>
      <dgm:spPr/>
      <dgm:t>
        <a:bodyPr/>
        <a:lstStyle/>
        <a:p>
          <a:r>
            <a:rPr lang="cs-CZ" sz="2000"/>
            <a:t>Řešení problémů</a:t>
          </a:r>
        </a:p>
      </dgm:t>
    </dgm:pt>
    <dgm:pt modelId="{9E451F11-B9CB-4FB3-ABD7-C5E607F68393}" type="parTrans" cxnId="{2B734534-A625-4858-8A4D-9BAD61325033}">
      <dgm:prSet/>
      <dgm:spPr/>
      <dgm:t>
        <a:bodyPr/>
        <a:lstStyle/>
        <a:p>
          <a:endParaRPr lang="cs-CZ"/>
        </a:p>
      </dgm:t>
    </dgm:pt>
    <dgm:pt modelId="{44E886BA-E005-43B2-9CFB-4D9934E46D0A}" type="sibTrans" cxnId="{2B734534-A625-4858-8A4D-9BAD61325033}">
      <dgm:prSet/>
      <dgm:spPr/>
      <dgm:t>
        <a:bodyPr/>
        <a:lstStyle/>
        <a:p>
          <a:endParaRPr lang="cs-CZ"/>
        </a:p>
      </dgm:t>
    </dgm:pt>
    <dgm:pt modelId="{9485E009-5B5E-445A-8A07-6A1A4F979AF6}">
      <dgm:prSet phldrT="[Text]" custT="1"/>
      <dgm:spPr/>
      <dgm:t>
        <a:bodyPr/>
        <a:lstStyle/>
        <a:p>
          <a:r>
            <a:rPr lang="cs-CZ" sz="2000"/>
            <a:t>Kreativita</a:t>
          </a:r>
        </a:p>
      </dgm:t>
    </dgm:pt>
    <dgm:pt modelId="{F0AA0642-4B42-4072-9148-09BD0F15ECD9}" type="parTrans" cxnId="{2261B5CC-0E88-4C43-92BC-80D531DE40B9}">
      <dgm:prSet/>
      <dgm:spPr/>
      <dgm:t>
        <a:bodyPr/>
        <a:lstStyle/>
        <a:p>
          <a:endParaRPr lang="cs-CZ"/>
        </a:p>
      </dgm:t>
    </dgm:pt>
    <dgm:pt modelId="{15B1496A-C8C1-4D23-A957-0911A906C76D}" type="sibTrans" cxnId="{2261B5CC-0E88-4C43-92BC-80D531DE40B9}">
      <dgm:prSet/>
      <dgm:spPr/>
      <dgm:t>
        <a:bodyPr/>
        <a:lstStyle/>
        <a:p>
          <a:endParaRPr lang="cs-CZ"/>
        </a:p>
      </dgm:t>
    </dgm:pt>
    <dgm:pt modelId="{025EA620-D1AF-4123-8BF9-B344B3E52029}" type="pres">
      <dgm:prSet presAssocID="{2FB305E5-470C-431B-86E8-341105E393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0F01CB1-B8A4-437C-BC3F-A6BCD335A255}" type="pres">
      <dgm:prSet presAssocID="{10C99711-2DDD-45F2-9763-6A61D4353954}" presName="composite" presStyleCnt="0"/>
      <dgm:spPr/>
    </dgm:pt>
    <dgm:pt modelId="{FEB81B94-5A67-485B-8FBF-98EBB09098EF}" type="pres">
      <dgm:prSet presAssocID="{10C99711-2DDD-45F2-9763-6A61D435395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15DB65-F068-4F37-ABE4-49C73C586956}" type="pres">
      <dgm:prSet presAssocID="{10C99711-2DDD-45F2-9763-6A61D4353954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AD0F4F-59C6-4689-A94A-83A00525FD07}" type="pres">
      <dgm:prSet presAssocID="{B45EC1AB-073F-4FC0-9877-0D9008A08E90}" presName="space" presStyleCnt="0"/>
      <dgm:spPr/>
    </dgm:pt>
    <dgm:pt modelId="{73A9DA7D-AFA5-410A-AEC6-E10AD6820955}" type="pres">
      <dgm:prSet presAssocID="{FCB73A74-54A8-45F0-9E5C-A1FD8E7D0C32}" presName="composite" presStyleCnt="0"/>
      <dgm:spPr/>
    </dgm:pt>
    <dgm:pt modelId="{A78A3C46-2C79-41DE-AC0B-7B17322269C4}" type="pres">
      <dgm:prSet presAssocID="{FCB73A74-54A8-45F0-9E5C-A1FD8E7D0C3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E9CA2A-CA06-45A1-AF79-7FA61AEB68C9}" type="pres">
      <dgm:prSet presAssocID="{FCB73A74-54A8-45F0-9E5C-A1FD8E7D0C3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6C5102-BD12-4D2E-835F-D704DD2E9EF0}" type="pres">
      <dgm:prSet presAssocID="{CFA98CA5-4DFC-46C8-896A-588DE070ECCA}" presName="space" presStyleCnt="0"/>
      <dgm:spPr/>
    </dgm:pt>
    <dgm:pt modelId="{A0A7A2A4-24D5-40E4-ADC5-639372862CF7}" type="pres">
      <dgm:prSet presAssocID="{6D2E1A25-5185-4BDA-9473-70A22B518297}" presName="composite" presStyleCnt="0"/>
      <dgm:spPr/>
    </dgm:pt>
    <dgm:pt modelId="{F8AA4583-173F-40B5-9EE7-DC521CABCC93}" type="pres">
      <dgm:prSet presAssocID="{6D2E1A25-5185-4BDA-9473-70A22B51829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5A3087-36E9-40B5-92C6-425C16DCAFDE}" type="pres">
      <dgm:prSet presAssocID="{6D2E1A25-5185-4BDA-9473-70A22B51829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8C6C56-D01C-414E-88A5-6FB6D4304D8E}" type="pres">
      <dgm:prSet presAssocID="{AB8B9E87-1C6B-42E6-9A51-801FE822D17E}" presName="space" presStyleCnt="0"/>
      <dgm:spPr/>
    </dgm:pt>
    <dgm:pt modelId="{1B8A6EFF-4DAA-4315-8E4B-840306A638E7}" type="pres">
      <dgm:prSet presAssocID="{E05679E2-9738-4DC9-A679-7805C06CDE6B}" presName="composite" presStyleCnt="0"/>
      <dgm:spPr/>
    </dgm:pt>
    <dgm:pt modelId="{4D73EB25-7972-437D-AD9D-602067B570D0}" type="pres">
      <dgm:prSet presAssocID="{E05679E2-9738-4DC9-A679-7805C06CDE6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5E13AA-BC64-4AAA-82D1-AEEE45092FC6}" type="pres">
      <dgm:prSet presAssocID="{E05679E2-9738-4DC9-A679-7805C06CDE6B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A11F462-6035-448A-9A6E-2CB34995A9D4}" srcId="{FCB73A74-54A8-45F0-9E5C-A1FD8E7D0C32}" destId="{4F7323A6-27F6-4421-B611-EC56BF414BDA}" srcOrd="3" destOrd="0" parTransId="{B844607A-5983-47B3-898B-FF8E3C4239E2}" sibTransId="{73899F03-65EA-4417-B70A-D80B440C9EC3}"/>
    <dgm:cxn modelId="{1ACF2ACE-5A67-4B26-9702-BF56B6837825}" type="presOf" srcId="{B45BBCF9-875F-4BCF-9552-46F8D5A676C9}" destId="{7C5A3087-36E9-40B5-92C6-425C16DCAFDE}" srcOrd="0" destOrd="3" presId="urn:microsoft.com/office/officeart/2005/8/layout/hList1"/>
    <dgm:cxn modelId="{FB7ACAC0-5799-4817-B55E-F6E09ED1322C}" srcId="{2FB305E5-470C-431B-86E8-341105E39371}" destId="{10C99711-2DDD-45F2-9763-6A61D4353954}" srcOrd="0" destOrd="0" parTransId="{64BAD6FC-38B3-4924-BAF8-389628EF9C58}" sibTransId="{B45EC1AB-073F-4FC0-9877-0D9008A08E90}"/>
    <dgm:cxn modelId="{EE049D0E-027E-45D3-9576-4BEA34F56771}" type="presOf" srcId="{9C52DCC8-E221-4D5F-A7ED-C0515C7A9B7F}" destId="{7C5A3087-36E9-40B5-92C6-425C16DCAFDE}" srcOrd="0" destOrd="6" presId="urn:microsoft.com/office/officeart/2005/8/layout/hList1"/>
    <dgm:cxn modelId="{67E5E942-11CC-4E5E-962C-72809F059712}" type="presOf" srcId="{18193A8E-64B4-4CE5-8E3F-F21B372512E6}" destId="{7C5A3087-36E9-40B5-92C6-425C16DCAFDE}" srcOrd="0" destOrd="2" presId="urn:microsoft.com/office/officeart/2005/8/layout/hList1"/>
    <dgm:cxn modelId="{C2ED32C2-7F9E-47C2-90A5-FC8CFA8121EF}" srcId="{6D2E1A25-5185-4BDA-9473-70A22B518297}" destId="{18193A8E-64B4-4CE5-8E3F-F21B372512E6}" srcOrd="2" destOrd="0" parTransId="{5BD3225A-FA8B-4D9F-BE26-BD6A574C966E}" sibTransId="{487943B6-11C3-4C0B-80A9-F552577245D9}"/>
    <dgm:cxn modelId="{D82E0F7F-7FAB-4516-943D-C0F8F3FB3456}" type="presOf" srcId="{CA4882E1-270E-4576-A65D-2E1485F667DA}" destId="{EF15DB65-F068-4F37-ABE4-49C73C586956}" srcOrd="0" destOrd="3" presId="urn:microsoft.com/office/officeart/2005/8/layout/hList1"/>
    <dgm:cxn modelId="{2B734534-A625-4858-8A4D-9BAD61325033}" srcId="{10C99711-2DDD-45F2-9763-6A61D4353954}" destId="{CA4882E1-270E-4576-A65D-2E1485F667DA}" srcOrd="3" destOrd="0" parTransId="{9E451F11-B9CB-4FB3-ABD7-C5E607F68393}" sibTransId="{44E886BA-E005-43B2-9CFB-4D9934E46D0A}"/>
    <dgm:cxn modelId="{34F2D605-1902-48BD-AC2C-FFD41A9DB328}" type="presOf" srcId="{FCB73A74-54A8-45F0-9E5C-A1FD8E7D0C32}" destId="{A78A3C46-2C79-41DE-AC0B-7B17322269C4}" srcOrd="0" destOrd="0" presId="urn:microsoft.com/office/officeart/2005/8/layout/hList1"/>
    <dgm:cxn modelId="{FB105E4B-F401-4BC9-87FE-44EB3AED2B7D}" srcId="{FCB73A74-54A8-45F0-9E5C-A1FD8E7D0C32}" destId="{82FFAE32-F21A-4BA5-92EB-451FDE47EE87}" srcOrd="2" destOrd="0" parTransId="{5CA04E21-12B2-4C1E-B15C-44395C782453}" sibTransId="{695FF210-1F7F-4D5A-BFE9-86A82AA4F389}"/>
    <dgm:cxn modelId="{C3A19B3E-602C-4ADC-B952-10E8F6CE7B06}" srcId="{2FB305E5-470C-431B-86E8-341105E39371}" destId="{E05679E2-9738-4DC9-A679-7805C06CDE6B}" srcOrd="3" destOrd="0" parTransId="{FF316A96-F6A8-4165-93FA-51932C8BD71A}" sibTransId="{EC6D7901-C714-45B1-80EB-01B207BFA745}"/>
    <dgm:cxn modelId="{F7E1C121-F483-4E76-96BD-DD1C5DD8BBFE}" type="presOf" srcId="{82FFAE32-F21A-4BA5-92EB-451FDE47EE87}" destId="{CBE9CA2A-CA06-45A1-AF79-7FA61AEB68C9}" srcOrd="0" destOrd="2" presId="urn:microsoft.com/office/officeart/2005/8/layout/hList1"/>
    <dgm:cxn modelId="{743243AE-621A-4509-9E37-0B0A29F4D6E8}" type="presOf" srcId="{4F7323A6-27F6-4421-B611-EC56BF414BDA}" destId="{CBE9CA2A-CA06-45A1-AF79-7FA61AEB68C9}" srcOrd="0" destOrd="3" presId="urn:microsoft.com/office/officeart/2005/8/layout/hList1"/>
    <dgm:cxn modelId="{188887CC-D132-4ECE-BDF2-E622BB5F50F1}" srcId="{6D2E1A25-5185-4BDA-9473-70A22B518297}" destId="{B45BBCF9-875F-4BCF-9552-46F8D5A676C9}" srcOrd="3" destOrd="0" parTransId="{FB96A65A-7A43-4890-B60F-86D0E0DF24B1}" sibTransId="{FC2D7595-AD77-436C-8E6E-75AFA2ED70AC}"/>
    <dgm:cxn modelId="{D0C42490-6FB6-41F0-859C-947DC226FF9E}" type="presOf" srcId="{10C99711-2DDD-45F2-9763-6A61D4353954}" destId="{FEB81B94-5A67-485B-8FBF-98EBB09098EF}" srcOrd="0" destOrd="0" presId="urn:microsoft.com/office/officeart/2005/8/layout/hList1"/>
    <dgm:cxn modelId="{CD7F4132-C246-424F-B778-68AADE80054B}" type="presOf" srcId="{82DB6417-DDA0-4229-A5AE-C7EE57C967C4}" destId="{7C5A3087-36E9-40B5-92C6-425C16DCAFDE}" srcOrd="0" destOrd="1" presId="urn:microsoft.com/office/officeart/2005/8/layout/hList1"/>
    <dgm:cxn modelId="{6639E3B6-6A3B-4D4F-8AE8-7C3B01801C4E}" srcId="{6D2E1A25-5185-4BDA-9473-70A22B518297}" destId="{B50E69E1-AE6C-4D09-8A31-96B99B9B5A8F}" srcOrd="5" destOrd="0" parTransId="{B9FB4367-8805-4B1D-B375-E9CA5A18BA37}" sibTransId="{3494D11E-A1E4-4D4D-94C2-58E1066A77B7}"/>
    <dgm:cxn modelId="{18DB3BD0-60E0-4365-BA2B-2862CDBC1D94}" type="presOf" srcId="{C4EE2B5D-7CAE-4700-88AD-70F8FF0E5EB6}" destId="{7C5A3087-36E9-40B5-92C6-425C16DCAFDE}" srcOrd="0" destOrd="7" presId="urn:microsoft.com/office/officeart/2005/8/layout/hList1"/>
    <dgm:cxn modelId="{2261B5CC-0E88-4C43-92BC-80D531DE40B9}" srcId="{10C99711-2DDD-45F2-9763-6A61D4353954}" destId="{9485E009-5B5E-445A-8A07-6A1A4F979AF6}" srcOrd="4" destOrd="0" parTransId="{F0AA0642-4B42-4072-9148-09BD0F15ECD9}" sibTransId="{15B1496A-C8C1-4D23-A957-0911A906C76D}"/>
    <dgm:cxn modelId="{866E5550-89FD-4DC6-9CCB-BEA26C582591}" srcId="{FCB73A74-54A8-45F0-9E5C-A1FD8E7D0C32}" destId="{01B3A09A-C181-48B9-8EC9-E2ECC3A988AA}" srcOrd="1" destOrd="0" parTransId="{ABBB1696-C7C3-439E-9649-5DACC5D5BAF0}" sibTransId="{318BE7B1-36F1-4428-9402-959904431E7A}"/>
    <dgm:cxn modelId="{2E452EF9-644E-4324-BCD6-4A84A43BBB0E}" type="presOf" srcId="{B50E69E1-AE6C-4D09-8A31-96B99B9B5A8F}" destId="{7C5A3087-36E9-40B5-92C6-425C16DCAFDE}" srcOrd="0" destOrd="5" presId="urn:microsoft.com/office/officeart/2005/8/layout/hList1"/>
    <dgm:cxn modelId="{ED480B88-2A38-4CC1-B342-6BC9E4A5ED63}" type="presOf" srcId="{07C8AD55-8FFA-4473-82C2-7527FAE76B1E}" destId="{EF15DB65-F068-4F37-ABE4-49C73C586956}" srcOrd="0" destOrd="0" presId="urn:microsoft.com/office/officeart/2005/8/layout/hList1"/>
    <dgm:cxn modelId="{543F9267-9794-4C48-945E-FCC477A554D5}" type="presOf" srcId="{3532E94C-035D-43DA-9287-DF17EF44B6EE}" destId="{BB5E13AA-BC64-4AAA-82D1-AEEE45092FC6}" srcOrd="0" destOrd="5" presId="urn:microsoft.com/office/officeart/2005/8/layout/hList1"/>
    <dgm:cxn modelId="{83CAA143-BD25-44CD-B7A8-7368AB17B68E}" srcId="{E05679E2-9738-4DC9-A679-7805C06CDE6B}" destId="{C3AF3F90-3E4D-462E-B27B-36E2EE857117}" srcOrd="4" destOrd="0" parTransId="{43746ACA-CDC0-46B4-BFD3-02D5C305B123}" sibTransId="{2FB339A3-7614-466C-BEFC-DA98C460E041}"/>
    <dgm:cxn modelId="{F77E53C7-EF77-43C1-9945-4F8AC4E4BE04}" srcId="{FCB73A74-54A8-45F0-9E5C-A1FD8E7D0C32}" destId="{F3E280D7-CF09-44F5-86EF-7B1817150433}" srcOrd="0" destOrd="0" parTransId="{A7D71296-585B-4CFF-A7B7-A99788FFF464}" sibTransId="{1C247166-273A-4BDA-9066-689280A1091B}"/>
    <dgm:cxn modelId="{712B8FD1-A40A-4E21-BB19-9E3C74ACFE9E}" type="presOf" srcId="{BE02961A-EA50-4234-AB36-81DC48C964D5}" destId="{EF15DB65-F068-4F37-ABE4-49C73C586956}" srcOrd="0" destOrd="1" presId="urn:microsoft.com/office/officeart/2005/8/layout/hList1"/>
    <dgm:cxn modelId="{195EED6F-90BB-435B-BD08-31C7A970DB02}" type="presOf" srcId="{3999D19F-BD6B-4ADE-B85E-E76CC871A206}" destId="{BB5E13AA-BC64-4AAA-82D1-AEEE45092FC6}" srcOrd="0" destOrd="1" presId="urn:microsoft.com/office/officeart/2005/8/layout/hList1"/>
    <dgm:cxn modelId="{C79D09B1-A36D-407E-9DF0-717645DF7020}" type="presOf" srcId="{89C20BC6-94CB-4A88-8239-435F3E6A7DA0}" destId="{BB5E13AA-BC64-4AAA-82D1-AEEE45092FC6}" srcOrd="0" destOrd="0" presId="urn:microsoft.com/office/officeart/2005/8/layout/hList1"/>
    <dgm:cxn modelId="{89A95784-28CA-432A-88FB-5729303932FC}" type="presOf" srcId="{E05679E2-9738-4DC9-A679-7805C06CDE6B}" destId="{4D73EB25-7972-437D-AD9D-602067B570D0}" srcOrd="0" destOrd="0" presId="urn:microsoft.com/office/officeart/2005/8/layout/hList1"/>
    <dgm:cxn modelId="{0DF75189-6CA6-4281-BC55-AC6762B2BB0D}" type="presOf" srcId="{C3AF3F90-3E4D-462E-B27B-36E2EE857117}" destId="{BB5E13AA-BC64-4AAA-82D1-AEEE45092FC6}" srcOrd="0" destOrd="4" presId="urn:microsoft.com/office/officeart/2005/8/layout/hList1"/>
    <dgm:cxn modelId="{F114AF91-64CA-40DE-ADB8-6E9117060380}" srcId="{2FB305E5-470C-431B-86E8-341105E39371}" destId="{6D2E1A25-5185-4BDA-9473-70A22B518297}" srcOrd="2" destOrd="0" parTransId="{B5CB864E-6941-4C68-901E-0F9B45874474}" sibTransId="{AB8B9E87-1C6B-42E6-9A51-801FE822D17E}"/>
    <dgm:cxn modelId="{D37832CF-B921-421C-A1FE-509DDEAAF508}" type="presOf" srcId="{6D2E1A25-5185-4BDA-9473-70A22B518297}" destId="{F8AA4583-173F-40B5-9EE7-DC521CABCC93}" srcOrd="0" destOrd="0" presId="urn:microsoft.com/office/officeart/2005/8/layout/hList1"/>
    <dgm:cxn modelId="{A70B8E8D-0FAB-458E-969A-5758B1A54FFF}" srcId="{E05679E2-9738-4DC9-A679-7805C06CDE6B}" destId="{55A95DC2-5830-42A2-8DDD-01DCC4DB1D51}" srcOrd="2" destOrd="0" parTransId="{9174E415-7C36-483B-8242-2C6B97C01444}" sibTransId="{55C75B05-8EF9-4CD6-B4F0-78D1B77C60FB}"/>
    <dgm:cxn modelId="{B402FBF2-349D-4108-9033-8529BAD71D45}" type="presOf" srcId="{2FB305E5-470C-431B-86E8-341105E39371}" destId="{025EA620-D1AF-4123-8BF9-B344B3E52029}" srcOrd="0" destOrd="0" presId="urn:microsoft.com/office/officeart/2005/8/layout/hList1"/>
    <dgm:cxn modelId="{A3A0160C-9829-43E8-BBBE-993110E89D6F}" type="presOf" srcId="{55A95DC2-5830-42A2-8DDD-01DCC4DB1D51}" destId="{BB5E13AA-BC64-4AAA-82D1-AEEE45092FC6}" srcOrd="0" destOrd="2" presId="urn:microsoft.com/office/officeart/2005/8/layout/hList1"/>
    <dgm:cxn modelId="{5A3F56A5-4B3D-4E0A-A9F8-7F4303962400}" srcId="{10C99711-2DDD-45F2-9763-6A61D4353954}" destId="{BE02961A-EA50-4234-AB36-81DC48C964D5}" srcOrd="1" destOrd="0" parTransId="{C22A6C55-8B39-4493-BCC3-3DC7B01FC068}" sibTransId="{720C8417-C4A4-4CEA-AD41-7997A957EBD5}"/>
    <dgm:cxn modelId="{ADF9D9BA-977E-4726-8DDB-5784540EC1B6}" srcId="{E05679E2-9738-4DC9-A679-7805C06CDE6B}" destId="{3999D19F-BD6B-4ADE-B85E-E76CC871A206}" srcOrd="1" destOrd="0" parTransId="{C06E185C-9EA2-419C-8B48-B05BEB50B68D}" sibTransId="{4495813E-526D-4F20-AE6B-B6E1DAFC37F2}"/>
    <dgm:cxn modelId="{64018CFD-4A8E-4A94-8F16-F7AE70F3B98E}" type="presOf" srcId="{FF9580D9-1B5F-4520-B50D-672B5D55C91B}" destId="{7C5A3087-36E9-40B5-92C6-425C16DCAFDE}" srcOrd="0" destOrd="4" presId="urn:microsoft.com/office/officeart/2005/8/layout/hList1"/>
    <dgm:cxn modelId="{E1962A04-EED2-4D01-882E-5B92C7799040}" type="presOf" srcId="{01B3A09A-C181-48B9-8EC9-E2ECC3A988AA}" destId="{CBE9CA2A-CA06-45A1-AF79-7FA61AEB68C9}" srcOrd="0" destOrd="1" presId="urn:microsoft.com/office/officeart/2005/8/layout/hList1"/>
    <dgm:cxn modelId="{D763CAE2-9456-4D46-A8F7-8DD07DA92237}" srcId="{E05679E2-9738-4DC9-A679-7805C06CDE6B}" destId="{3532E94C-035D-43DA-9287-DF17EF44B6EE}" srcOrd="5" destOrd="0" parTransId="{25C67CED-E378-4C38-A558-DAF50CAF7AF1}" sibTransId="{5D365541-0E54-4D68-AF52-B3CEE191779C}"/>
    <dgm:cxn modelId="{1CBFBF4C-5836-42F7-824D-3EE1DA4606FB}" srcId="{6D2E1A25-5185-4BDA-9473-70A22B518297}" destId="{FF9580D9-1B5F-4520-B50D-672B5D55C91B}" srcOrd="4" destOrd="0" parTransId="{25ED15FC-8ACC-46F3-955E-9A443B7B0C5E}" sibTransId="{CC366BEC-DCB3-42A2-8328-F0B72E6729BC}"/>
    <dgm:cxn modelId="{9C55ED4F-8FF8-4EC0-8954-B944A04F5DCD}" srcId="{10C99711-2DDD-45F2-9763-6A61D4353954}" destId="{07C8AD55-8FFA-4473-82C2-7527FAE76B1E}" srcOrd="0" destOrd="0" parTransId="{E54A4712-A0AD-4F05-B159-13DBAFFE12D2}" sibTransId="{2475517A-4F1F-4374-BAF1-D9D4264C673E}"/>
    <dgm:cxn modelId="{701056E0-7026-47CA-9503-0CCDBC258BD6}" srcId="{6D2E1A25-5185-4BDA-9473-70A22B518297}" destId="{EF379056-7ABE-4C99-8081-62593EFDC5C9}" srcOrd="0" destOrd="0" parTransId="{1A99D275-21D8-42CE-865C-712DA274D415}" sibTransId="{BE7340C2-AAAF-4026-9133-1188E84CA23D}"/>
    <dgm:cxn modelId="{D0C1529E-DB7C-4829-9B2B-9941A23C49F0}" srcId="{6D2E1A25-5185-4BDA-9473-70A22B518297}" destId="{9C52DCC8-E221-4D5F-A7ED-C0515C7A9B7F}" srcOrd="6" destOrd="0" parTransId="{25557A7D-F97F-405D-8C29-E2B7E5365BC8}" sibTransId="{A32CDD9E-922F-48FF-BF9A-CB266331812B}"/>
    <dgm:cxn modelId="{569721A8-9A46-4436-9068-2C17C39C8768}" srcId="{E05679E2-9738-4DC9-A679-7805C06CDE6B}" destId="{E743B5A3-7973-4DAA-8525-E5D7A1DEE589}" srcOrd="3" destOrd="0" parTransId="{6FB51F45-93C3-437C-A204-AF4AD5DCDE5E}" sibTransId="{DB6C1A42-DE6D-4596-8308-844E63D97CCA}"/>
    <dgm:cxn modelId="{B7587B2E-C5CF-4278-88C1-486F6CCD7551}" type="presOf" srcId="{9485E009-5B5E-445A-8A07-6A1A4F979AF6}" destId="{EF15DB65-F068-4F37-ABE4-49C73C586956}" srcOrd="0" destOrd="4" presId="urn:microsoft.com/office/officeart/2005/8/layout/hList1"/>
    <dgm:cxn modelId="{3D69A1FA-92CA-40BD-AC24-A57C0606BADD}" srcId="{6D2E1A25-5185-4BDA-9473-70A22B518297}" destId="{C4EE2B5D-7CAE-4700-88AD-70F8FF0E5EB6}" srcOrd="7" destOrd="0" parTransId="{6A6AABEE-56EB-4348-8176-15019F8C62F2}" sibTransId="{F78EF1F3-7076-40BC-880F-BBA9C131BE42}"/>
    <dgm:cxn modelId="{9685097B-168A-45D9-9FE2-74D74B18EFBB}" type="presOf" srcId="{F3E280D7-CF09-44F5-86EF-7B1817150433}" destId="{CBE9CA2A-CA06-45A1-AF79-7FA61AEB68C9}" srcOrd="0" destOrd="0" presId="urn:microsoft.com/office/officeart/2005/8/layout/hList1"/>
    <dgm:cxn modelId="{992843A7-E818-4E93-96B8-8917383ECE64}" srcId="{2FB305E5-470C-431B-86E8-341105E39371}" destId="{FCB73A74-54A8-45F0-9E5C-A1FD8E7D0C32}" srcOrd="1" destOrd="0" parTransId="{14026460-9BB8-4C32-8A45-C689D2C9AAAA}" sibTransId="{CFA98CA5-4DFC-46C8-896A-588DE070ECCA}"/>
    <dgm:cxn modelId="{F86B95F5-8D67-456F-817D-F06C968320B2}" srcId="{6D2E1A25-5185-4BDA-9473-70A22B518297}" destId="{82DB6417-DDA0-4229-A5AE-C7EE57C967C4}" srcOrd="1" destOrd="0" parTransId="{79602B96-74FD-4C81-972F-F7060B30476F}" sibTransId="{A210A050-8D8B-47DF-BCCB-2E2218E460AB}"/>
    <dgm:cxn modelId="{F299E442-DEA1-409C-9F45-A354B5DD8F03}" srcId="{10C99711-2DDD-45F2-9763-6A61D4353954}" destId="{9959A796-A70E-4759-AC71-31471772B5D2}" srcOrd="2" destOrd="0" parTransId="{8CC89374-BBEC-43B3-80E1-96D32B4EC259}" sibTransId="{32D93646-DE56-490B-859D-433A4B0B4FA4}"/>
    <dgm:cxn modelId="{C064A340-D048-42FC-8F67-21B78CFC21F1}" type="presOf" srcId="{9959A796-A70E-4759-AC71-31471772B5D2}" destId="{EF15DB65-F068-4F37-ABE4-49C73C586956}" srcOrd="0" destOrd="2" presId="urn:microsoft.com/office/officeart/2005/8/layout/hList1"/>
    <dgm:cxn modelId="{548FFF55-7D44-4A37-A3F9-474C446D32E3}" type="presOf" srcId="{E743B5A3-7973-4DAA-8525-E5D7A1DEE589}" destId="{BB5E13AA-BC64-4AAA-82D1-AEEE45092FC6}" srcOrd="0" destOrd="3" presId="urn:microsoft.com/office/officeart/2005/8/layout/hList1"/>
    <dgm:cxn modelId="{AF40ACFB-4044-4A13-A6A0-00D5915EC044}" srcId="{E05679E2-9738-4DC9-A679-7805C06CDE6B}" destId="{89C20BC6-94CB-4A88-8239-435F3E6A7DA0}" srcOrd="0" destOrd="0" parTransId="{DC0230D8-66F0-454E-8639-258391146817}" sibTransId="{B857B944-F4D3-4306-8B2D-89C6E20FD447}"/>
    <dgm:cxn modelId="{34712811-03E2-4086-B9BC-4C0DC69B289E}" type="presOf" srcId="{EF379056-7ABE-4C99-8081-62593EFDC5C9}" destId="{7C5A3087-36E9-40B5-92C6-425C16DCAFDE}" srcOrd="0" destOrd="0" presId="urn:microsoft.com/office/officeart/2005/8/layout/hList1"/>
    <dgm:cxn modelId="{56915AE5-2DBA-499D-9746-4CC8AAB16FDC}" type="presParOf" srcId="{025EA620-D1AF-4123-8BF9-B344B3E52029}" destId="{80F01CB1-B8A4-437C-BC3F-A6BCD335A255}" srcOrd="0" destOrd="0" presId="urn:microsoft.com/office/officeart/2005/8/layout/hList1"/>
    <dgm:cxn modelId="{F3E32E41-DA29-4871-9B9A-78AE94CA071A}" type="presParOf" srcId="{80F01CB1-B8A4-437C-BC3F-A6BCD335A255}" destId="{FEB81B94-5A67-485B-8FBF-98EBB09098EF}" srcOrd="0" destOrd="0" presId="urn:microsoft.com/office/officeart/2005/8/layout/hList1"/>
    <dgm:cxn modelId="{A2E6AA33-AA13-42E2-9BFF-E0E0F04600CB}" type="presParOf" srcId="{80F01CB1-B8A4-437C-BC3F-A6BCD335A255}" destId="{EF15DB65-F068-4F37-ABE4-49C73C586956}" srcOrd="1" destOrd="0" presId="urn:microsoft.com/office/officeart/2005/8/layout/hList1"/>
    <dgm:cxn modelId="{2B0720A1-9E53-429A-84A5-49704CBB172D}" type="presParOf" srcId="{025EA620-D1AF-4123-8BF9-B344B3E52029}" destId="{B5AD0F4F-59C6-4689-A94A-83A00525FD07}" srcOrd="1" destOrd="0" presId="urn:microsoft.com/office/officeart/2005/8/layout/hList1"/>
    <dgm:cxn modelId="{EEEC9BB5-336C-4AF4-8839-977E14B13036}" type="presParOf" srcId="{025EA620-D1AF-4123-8BF9-B344B3E52029}" destId="{73A9DA7D-AFA5-410A-AEC6-E10AD6820955}" srcOrd="2" destOrd="0" presId="urn:microsoft.com/office/officeart/2005/8/layout/hList1"/>
    <dgm:cxn modelId="{AB2A77D0-6089-4EC4-912E-A03B7BA12696}" type="presParOf" srcId="{73A9DA7D-AFA5-410A-AEC6-E10AD6820955}" destId="{A78A3C46-2C79-41DE-AC0B-7B17322269C4}" srcOrd="0" destOrd="0" presId="urn:microsoft.com/office/officeart/2005/8/layout/hList1"/>
    <dgm:cxn modelId="{64595919-8687-4A98-BC54-2E11966E2D8F}" type="presParOf" srcId="{73A9DA7D-AFA5-410A-AEC6-E10AD6820955}" destId="{CBE9CA2A-CA06-45A1-AF79-7FA61AEB68C9}" srcOrd="1" destOrd="0" presId="urn:microsoft.com/office/officeart/2005/8/layout/hList1"/>
    <dgm:cxn modelId="{16964CD0-E850-49B1-8632-B9174549ADD3}" type="presParOf" srcId="{025EA620-D1AF-4123-8BF9-B344B3E52029}" destId="{576C5102-BD12-4D2E-835F-D704DD2E9EF0}" srcOrd="3" destOrd="0" presId="urn:microsoft.com/office/officeart/2005/8/layout/hList1"/>
    <dgm:cxn modelId="{CA78207C-E40F-483F-842C-9E1F6DD9F7D2}" type="presParOf" srcId="{025EA620-D1AF-4123-8BF9-B344B3E52029}" destId="{A0A7A2A4-24D5-40E4-ADC5-639372862CF7}" srcOrd="4" destOrd="0" presId="urn:microsoft.com/office/officeart/2005/8/layout/hList1"/>
    <dgm:cxn modelId="{0346CF37-0B0B-4A68-9F1B-12399CB91905}" type="presParOf" srcId="{A0A7A2A4-24D5-40E4-ADC5-639372862CF7}" destId="{F8AA4583-173F-40B5-9EE7-DC521CABCC93}" srcOrd="0" destOrd="0" presId="urn:microsoft.com/office/officeart/2005/8/layout/hList1"/>
    <dgm:cxn modelId="{8007068E-D301-4923-8BDE-A97FD602C48F}" type="presParOf" srcId="{A0A7A2A4-24D5-40E4-ADC5-639372862CF7}" destId="{7C5A3087-36E9-40B5-92C6-425C16DCAFDE}" srcOrd="1" destOrd="0" presId="urn:microsoft.com/office/officeart/2005/8/layout/hList1"/>
    <dgm:cxn modelId="{D9B0A620-5532-4075-9B3D-34CF0DB2972C}" type="presParOf" srcId="{025EA620-D1AF-4123-8BF9-B344B3E52029}" destId="{B78C6C56-D01C-414E-88A5-6FB6D4304D8E}" srcOrd="5" destOrd="0" presId="urn:microsoft.com/office/officeart/2005/8/layout/hList1"/>
    <dgm:cxn modelId="{61729220-5F49-4F18-BAED-8E37C86E31E5}" type="presParOf" srcId="{025EA620-D1AF-4123-8BF9-B344B3E52029}" destId="{1B8A6EFF-4DAA-4315-8E4B-840306A638E7}" srcOrd="6" destOrd="0" presId="urn:microsoft.com/office/officeart/2005/8/layout/hList1"/>
    <dgm:cxn modelId="{94EAE8D0-B34F-485D-93E6-E96AE8B0FEA8}" type="presParOf" srcId="{1B8A6EFF-4DAA-4315-8E4B-840306A638E7}" destId="{4D73EB25-7972-437D-AD9D-602067B570D0}" srcOrd="0" destOrd="0" presId="urn:microsoft.com/office/officeart/2005/8/layout/hList1"/>
    <dgm:cxn modelId="{13EDA2B3-BF38-4048-9506-6F117AE78BEB}" type="presParOf" srcId="{1B8A6EFF-4DAA-4315-8E4B-840306A638E7}" destId="{BB5E13AA-BC64-4AAA-82D1-AEEE45092F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B81B94-5A67-485B-8FBF-98EBB09098EF}">
      <dsp:nvSpPr>
        <dsp:cNvPr id="0" name=""/>
        <dsp:cNvSpPr/>
      </dsp:nvSpPr>
      <dsp:spPr>
        <a:xfrm>
          <a:off x="14529" y="195661"/>
          <a:ext cx="2426035" cy="609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Kognitivní</a:t>
          </a:r>
        </a:p>
      </dsp:txBody>
      <dsp:txXfrm>
        <a:off x="14529" y="195661"/>
        <a:ext cx="2426035" cy="609925"/>
      </dsp:txXfrm>
    </dsp:sp>
    <dsp:sp modelId="{EF15DB65-F068-4F37-ABE4-49C73C586956}">
      <dsp:nvSpPr>
        <dsp:cNvPr id="0" name=""/>
        <dsp:cNvSpPr/>
      </dsp:nvSpPr>
      <dsp:spPr>
        <a:xfrm>
          <a:off x="14529" y="805587"/>
          <a:ext cx="2426035" cy="31389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Čtení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Psaní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Matematika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Řešení problémů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Kreativita</a:t>
          </a:r>
        </a:p>
      </dsp:txBody>
      <dsp:txXfrm>
        <a:off x="14529" y="805587"/>
        <a:ext cx="2426035" cy="3138950"/>
      </dsp:txXfrm>
    </dsp:sp>
    <dsp:sp modelId="{A78A3C46-2C79-41DE-AC0B-7B17322269C4}">
      <dsp:nvSpPr>
        <dsp:cNvPr id="0" name=""/>
        <dsp:cNvSpPr/>
      </dsp:nvSpPr>
      <dsp:spPr>
        <a:xfrm>
          <a:off x="2780210" y="195661"/>
          <a:ext cx="2426035" cy="609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Manuální</a:t>
          </a:r>
        </a:p>
      </dsp:txBody>
      <dsp:txXfrm>
        <a:off x="2780210" y="195661"/>
        <a:ext cx="2426035" cy="609925"/>
      </dsp:txXfrm>
    </dsp:sp>
    <dsp:sp modelId="{CBE9CA2A-CA06-45A1-AF79-7FA61AEB68C9}">
      <dsp:nvSpPr>
        <dsp:cNvPr id="0" name=""/>
        <dsp:cNvSpPr/>
      </dsp:nvSpPr>
      <dsp:spPr>
        <a:xfrm>
          <a:off x="2780210" y="805587"/>
          <a:ext cx="2426035" cy="31389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Zvedání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Obratnost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Opakovatelnost/standardizace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Používání počítačově řízených strojů</a:t>
          </a:r>
        </a:p>
      </dsp:txBody>
      <dsp:txXfrm>
        <a:off x="2780210" y="805587"/>
        <a:ext cx="2426035" cy="3138950"/>
      </dsp:txXfrm>
    </dsp:sp>
    <dsp:sp modelId="{F8AA4583-173F-40B5-9EE7-DC521CABCC93}">
      <dsp:nvSpPr>
        <dsp:cNvPr id="0" name=""/>
        <dsp:cNvSpPr/>
      </dsp:nvSpPr>
      <dsp:spPr>
        <a:xfrm>
          <a:off x="5545891" y="195661"/>
          <a:ext cx="2426035" cy="609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Mezilidské</a:t>
          </a:r>
        </a:p>
      </dsp:txBody>
      <dsp:txXfrm>
        <a:off x="5545891" y="195661"/>
        <a:ext cx="2426035" cy="609925"/>
      </dsp:txXfrm>
    </dsp:sp>
    <dsp:sp modelId="{7C5A3087-36E9-40B5-92C6-425C16DCAFDE}">
      <dsp:nvSpPr>
        <dsp:cNvPr id="0" name=""/>
        <dsp:cNvSpPr/>
      </dsp:nvSpPr>
      <dsp:spPr>
        <a:xfrm>
          <a:off x="5545891" y="805587"/>
          <a:ext cx="2426035" cy="31389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Poradenství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Prodej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Obsluha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Prezentace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Výuka/školení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Přesvědčování/vyjednávání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Pečovatelství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Týmová práce</a:t>
          </a:r>
        </a:p>
      </dsp:txBody>
      <dsp:txXfrm>
        <a:off x="5545891" y="805587"/>
        <a:ext cx="2426035" cy="3138950"/>
      </dsp:txXfrm>
    </dsp:sp>
    <dsp:sp modelId="{4D73EB25-7972-437D-AD9D-602067B570D0}">
      <dsp:nvSpPr>
        <dsp:cNvPr id="0" name=""/>
        <dsp:cNvSpPr/>
      </dsp:nvSpPr>
      <dsp:spPr>
        <a:xfrm>
          <a:off x="8311572" y="195661"/>
          <a:ext cx="2426035" cy="609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Digitální</a:t>
          </a:r>
        </a:p>
      </dsp:txBody>
      <dsp:txXfrm>
        <a:off x="8311572" y="195661"/>
        <a:ext cx="2426035" cy="609925"/>
      </dsp:txXfrm>
    </dsp:sp>
    <dsp:sp modelId="{BB5E13AA-BC64-4AAA-82D1-AEEE45092FC6}">
      <dsp:nvSpPr>
        <dsp:cNvPr id="0" name=""/>
        <dsp:cNvSpPr/>
      </dsp:nvSpPr>
      <dsp:spPr>
        <a:xfrm>
          <a:off x="8311572" y="805587"/>
          <a:ext cx="2426035" cy="31389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E-mail/ internet/ sociální média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Zpracování textu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Tabulky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Správa dat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Software pro konkrétní povolání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Programování (AI)</a:t>
          </a:r>
        </a:p>
      </dsp:txBody>
      <dsp:txXfrm>
        <a:off x="8311572" y="805587"/>
        <a:ext cx="2426035" cy="3138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Mají pro učitele i pro žáky takový význam jako mají pro turistu ve Vysokých tatrách mapy zemských polokoulí.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xmlns="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tf.europa.eu/en/publications-and-resources/publications/vet-governance-partner-country-profiles-turke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CS/ALL/?uri=CELEX:52020DC027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p.cz/sqw/text/orig2.sqw?idd=17986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skolstvi-v-cr/dlouhodoby-zamer-cr-2023-2027" TargetMode="External"/><Relationship Id="rId2" Type="http://schemas.openxmlformats.org/officeDocument/2006/relationships/hyperlink" Target="https://www.msmt.cz/vzdelavani/skolstvi-v-cr/strategie-203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edu.cz/strategie-msmt/dlouhodobe-zamery-cr-a-kraju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kvence1.cz/radio/zaznamy-poradu/press-klub/petr-gazdik-nerad-bych-aby-skoly-a-deti-byly-opet-ty-kdo-na-covid-doplati-nejvic-tak-jak-tomu-bylo-v-minulosti.s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-lex.europa.eu/legal-content/CS/TXT/PDF/?uri=CELEX:32005L0036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sco.ec.europa.eu/cs/classification/qualification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growth/tools-databases/regprof/professions/bycountr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vyučovacího procesu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Nikola Straková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Úkol: Regulace povolání z vašeho oboru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povolání z vašeho oboru regulováno českou legislativou?</a:t>
            </a:r>
          </a:p>
          <a:p>
            <a:r>
              <a:rPr lang="cs-CZ" dirty="0" smtClean="0"/>
              <a:t>Je povolání z vašeho oboru regulováno legislativou sousedních zemí (Německo, Rakousko, Polsko, Slovensko)?</a:t>
            </a:r>
          </a:p>
          <a:p>
            <a:r>
              <a:rPr lang="cs-CZ" dirty="0" smtClean="0"/>
              <a:t>Pokud ano, co je potřeba doložit pro výkon povolání?</a:t>
            </a:r>
          </a:p>
          <a:p>
            <a:pPr lvl="1"/>
            <a:r>
              <a:rPr lang="cs-CZ" dirty="0" smtClean="0"/>
              <a:t>odborná praxe (kolik let? -&gt; Směrnice 2005/36/ES -&gt; Kapitola II, článek 16, 17, 18)</a:t>
            </a:r>
          </a:p>
          <a:p>
            <a:pPr lvl="1"/>
            <a:r>
              <a:rPr lang="cs-CZ" dirty="0" smtClean="0"/>
              <a:t>doklady o dosaženém vzdělání (vysvědčení, certifikáty, diplomy, …)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 podle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Proč je potřeba modernizovat OV?</a:t>
            </a:r>
          </a:p>
          <a:p>
            <a:pPr lvl="1"/>
            <a:r>
              <a:rPr lang="cs-CZ" dirty="0" smtClean="0"/>
              <a:t>eliminace nepříznivých dopadů způsobených pandemie COVID-19 – snížení HDP EU, růst nezaměstnanosti, odhalení nedostatečné úrovně digitálních dovedností</a:t>
            </a:r>
          </a:p>
          <a:p>
            <a:pPr lvl="1"/>
            <a:r>
              <a:rPr lang="cs-CZ" dirty="0" smtClean="0"/>
              <a:t>demografické změny v podobě stárnutí obyvatelstva</a:t>
            </a:r>
          </a:p>
          <a:p>
            <a:pPr lvl="1"/>
            <a:r>
              <a:rPr lang="cs-CZ" dirty="0" smtClean="0"/>
              <a:t>digitální inovace (digitalizace) rozvojem moderních informačních a komunikačních technologií (umělá inteligence, virtuální realita, robotika)</a:t>
            </a:r>
          </a:p>
          <a:p>
            <a:pPr lvl="1"/>
            <a:r>
              <a:rPr lang="cs-CZ" dirty="0" smtClean="0"/>
              <a:t>udržitelné/klimaticky neutrální přístupy (klimatické změny)</a:t>
            </a:r>
          </a:p>
          <a:p>
            <a:pPr lvl="1"/>
            <a:r>
              <a:rPr lang="cs-CZ" dirty="0" smtClean="0"/>
              <a:t>rostoucí poptávka po dovednostech v oblasti STEM (přírodní věd, technologie, inženýrství a matematika)</a:t>
            </a:r>
          </a:p>
          <a:p>
            <a:pPr lvl="1"/>
            <a:r>
              <a:rPr lang="cs-CZ" dirty="0" smtClean="0"/>
              <a:t>potřeba neustále prohlubovat dovednosti, což usnadní možnost měnit kvalifikaci v průběhu celého pracovního života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021254" y="277793"/>
            <a:ext cx="4170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Oběhové, digitalizované a klimaticky neutrálnímu hospodářství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872942" y="5752618"/>
            <a:ext cx="2696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uplatňovat AI včetně robotiky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287473" y="5254906"/>
            <a:ext cx="2048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celoživotní učení</a:t>
            </a:r>
            <a:endParaRPr lang="cs-CZ" dirty="0"/>
          </a:p>
        </p:txBody>
      </p:sp>
      <p:sp>
        <p:nvSpPr>
          <p:cNvPr id="9" name="Mrak 8"/>
          <p:cNvSpPr/>
          <p:nvPr/>
        </p:nvSpPr>
        <p:spPr bwMode="auto">
          <a:xfrm>
            <a:off x="7766613" y="0"/>
            <a:ext cx="4425387" cy="1666754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Mrak 9"/>
          <p:cNvSpPr/>
          <p:nvPr/>
        </p:nvSpPr>
        <p:spPr bwMode="auto">
          <a:xfrm>
            <a:off x="4467828" y="5440101"/>
            <a:ext cx="3449256" cy="1417899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Mrak 10"/>
          <p:cNvSpPr/>
          <p:nvPr/>
        </p:nvSpPr>
        <p:spPr bwMode="auto">
          <a:xfrm>
            <a:off x="7870786" y="5023413"/>
            <a:ext cx="2511706" cy="1180618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297172" y="2900365"/>
            <a:ext cx="9037675" cy="1161272"/>
          </a:xfrm>
        </p:spPr>
        <p:txBody>
          <a:bodyPr/>
          <a:lstStyle/>
          <a:p>
            <a:pPr algn="ctr"/>
            <a:r>
              <a:rPr lang="cs-CZ" dirty="0" smtClean="0"/>
              <a:t>Spolupráce na evropské úrovni v oblasti OV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CEDEFOP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Rok zřízení: 1975</a:t>
            </a:r>
          </a:p>
          <a:p>
            <a:r>
              <a:rPr lang="pl-PL" dirty="0" smtClean="0"/>
              <a:t>od roku 1995 sídlí v Řecku v </a:t>
            </a:r>
            <a:r>
              <a:rPr lang="pl-PL" dirty="0" smtClean="0"/>
              <a:t>Soluni</a:t>
            </a:r>
          </a:p>
          <a:p>
            <a:r>
              <a:rPr lang="cs-CZ" b="1" dirty="0" smtClean="0"/>
              <a:t>organizace EU</a:t>
            </a:r>
            <a:r>
              <a:rPr lang="cs-CZ" dirty="0" smtClean="0"/>
              <a:t>, která sdružuje tvůrce politik, organizace zaměstnavatelů a odborové svazy, vzdělávací instituce, učitele, školitele a studenty všech věkových skupin – </a:t>
            </a:r>
            <a:r>
              <a:rPr lang="cs-CZ" b="1" dirty="0" smtClean="0"/>
              <a:t>zkrátka všechny, co mají co do činění s odborným vzděláváním a přípravou</a:t>
            </a:r>
            <a:endParaRPr lang="pl-PL" dirty="0" smtClean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3FE9C3C-62F6-484C-9269-3663A42FB8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5534" y="0"/>
            <a:ext cx="3526465" cy="19513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A2E6446-2F0F-4B97-9DD4-F25E969AD2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7244" y="374095"/>
            <a:ext cx="4464636" cy="14866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cíle činnosti CEDEFOP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82233"/>
            <a:ext cx="6977972" cy="44497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pomáhá </a:t>
            </a:r>
            <a:r>
              <a:rPr lang="cs-CZ" sz="2000" b="1" dirty="0" smtClean="0"/>
              <a:t>mladým lidem</a:t>
            </a:r>
            <a:r>
              <a:rPr lang="cs-CZ" sz="2000" dirty="0" smtClean="0"/>
              <a:t> začít profesní dráhu po dokončení studia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pomáhá </a:t>
            </a:r>
            <a:r>
              <a:rPr lang="cs-CZ" sz="2000" b="1" dirty="0" smtClean="0"/>
              <a:t>osobám předčasně opouštějícím vzdělávací systém</a:t>
            </a:r>
            <a:r>
              <a:rPr lang="cs-CZ" sz="2000" dirty="0" smtClean="0"/>
              <a:t> znovu se zapojit do vzdělávání a odborné přípravy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pomáhá </a:t>
            </a:r>
            <a:r>
              <a:rPr lang="cs-CZ" sz="2000" b="1" dirty="0" smtClean="0"/>
              <a:t>nezaměstnaným nebo nedostatečně zaměstnaným dospělým osobám</a:t>
            </a:r>
            <a:r>
              <a:rPr lang="cs-CZ" sz="2000" dirty="0" smtClean="0"/>
              <a:t> získat nové dovednosti a rekvalifikovat se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zajišťuje </a:t>
            </a:r>
            <a:r>
              <a:rPr lang="cs-CZ" sz="2000" b="1" dirty="0" smtClean="0"/>
              <a:t>poradenské pracovníky</a:t>
            </a:r>
            <a:r>
              <a:rPr lang="cs-CZ" sz="2000" dirty="0" smtClean="0"/>
              <a:t>, kteří mají zkušenosti s trhem práce v celé EU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pomáhá </a:t>
            </a:r>
            <a:r>
              <a:rPr lang="cs-CZ" sz="2000" b="1" dirty="0" smtClean="0"/>
              <a:t>občanům EU</a:t>
            </a:r>
            <a:r>
              <a:rPr lang="cs-CZ" sz="2000" dirty="0" smtClean="0"/>
              <a:t> přesouvat se mezi jednotlivými zeměmi a systémy i se svými dovednostmi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pomáhá </a:t>
            </a:r>
            <a:r>
              <a:rPr lang="cs-CZ" sz="2000" b="1" dirty="0" smtClean="0"/>
              <a:t>zemím EU</a:t>
            </a:r>
            <a:r>
              <a:rPr lang="cs-CZ" sz="2000" dirty="0" smtClean="0"/>
              <a:t> reformovat jejich učňovské vzdělávání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pomáhá </a:t>
            </a:r>
            <a:r>
              <a:rPr lang="cs-CZ" sz="2000" b="1" dirty="0" smtClean="0"/>
              <a:t>evropským, národním a regionálním tvůrcům politiky</a:t>
            </a:r>
            <a:r>
              <a:rPr lang="cs-CZ" sz="2000" dirty="0" smtClean="0"/>
              <a:t> se kvalifikovaně rozhodovat, pokud jde o oblast poskytování odborného vzdělávání a odborné přípravy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8E6F9A5-C037-44BE-A097-2BA9F26067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6287" y="1461960"/>
            <a:ext cx="4203929" cy="41527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5963" y="294698"/>
            <a:ext cx="11326688" cy="451576"/>
          </a:xfrm>
        </p:spPr>
        <p:txBody>
          <a:bodyPr/>
          <a:lstStyle/>
          <a:p>
            <a:r>
              <a:rPr lang="cs-CZ" dirty="0" smtClean="0"/>
              <a:t>Evropská nadace odborného vzdělávání (ETF)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vznik: 1994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sídlo Itálie (Turín)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Vznikla v rámci snahy </a:t>
            </a:r>
            <a:r>
              <a:rPr lang="cs-CZ" dirty="0" smtClean="0"/>
              <a:t>EU o </a:t>
            </a:r>
            <a:r>
              <a:rPr lang="cs-CZ" dirty="0" smtClean="0"/>
              <a:t>posílení spolupráce se zeměmi střední a východní Evropy po pádu železné opony. 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 smtClean="0"/>
              <a:t>Cílem </a:t>
            </a:r>
            <a:r>
              <a:rPr lang="cs-CZ" dirty="0" smtClean="0"/>
              <a:t>bylo podpořit rozvoj lidských zdrojů a odborného vzdělávání v této oblasti.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V kontextu vnějších vztahů EU pomáhá ETF partnerským zemím reformovat jejich systémy </a:t>
            </a:r>
            <a:r>
              <a:rPr lang="cs-CZ" dirty="0" smtClean="0">
                <a:hlinkClick r:id="rId2"/>
              </a:rPr>
              <a:t>vzdělávání a odborné přípravy</a:t>
            </a:r>
            <a:r>
              <a:rPr lang="cs-CZ" dirty="0" smtClean="0"/>
              <a:t> i pracovní trhy, aby tyto země dokázaly co nejlépe rozvinout schopnosti a dovednosti svých obyvatel.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xmlns="" id="{5EC3A66D-1B8A-48A2-BD62-AA1AF7B32E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58669" y="1020725"/>
            <a:ext cx="2378149" cy="133585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330FEFA8-F8F1-46C9-904E-15A046376B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1373" y="1073886"/>
            <a:ext cx="1843439" cy="122895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C39CBBB8-7976-4229-9E39-15B2117C860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6749" y="969212"/>
            <a:ext cx="1898892" cy="12636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294698"/>
            <a:ext cx="10753200" cy="451576"/>
          </a:xfrm>
        </p:spPr>
        <p:txBody>
          <a:bodyPr/>
          <a:lstStyle/>
          <a:p>
            <a:r>
              <a:rPr lang="cs-CZ" dirty="0" smtClean="0"/>
              <a:t>Kodaňský proces </a:t>
            </a:r>
            <a:r>
              <a:rPr lang="cs-CZ" dirty="0" smtClean="0"/>
              <a:t>2002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81103" y="903767"/>
            <a:ext cx="10753200" cy="48703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600" dirty="0" smtClean="0"/>
              <a:t>platforma EU </a:t>
            </a:r>
            <a:r>
              <a:rPr lang="cs-CZ" sz="2600" dirty="0" smtClean="0"/>
              <a:t>pro dobrovolnou spolupráci mezi členskými státy v odborném vzdělávání a přípravě (OVP)</a:t>
            </a:r>
            <a:endParaRPr lang="cs-CZ" sz="2600" dirty="0" smtClean="0"/>
          </a:p>
          <a:p>
            <a:pPr>
              <a:lnSpc>
                <a:spcPct val="100000"/>
              </a:lnSpc>
            </a:pPr>
            <a:r>
              <a:rPr lang="cs-CZ" sz="2600" dirty="0" smtClean="0"/>
              <a:t>byly stanoveny společné evropské nástroje a principy, jejichž uplatnění </a:t>
            </a:r>
            <a:endParaRPr lang="cs-CZ" sz="2600" dirty="0" smtClean="0"/>
          </a:p>
          <a:p>
            <a:pPr lvl="1"/>
            <a:r>
              <a:rPr lang="cs-CZ" sz="1800" dirty="0" smtClean="0"/>
              <a:t>zvýší </a:t>
            </a:r>
            <a:r>
              <a:rPr lang="cs-CZ" sz="1800" dirty="0" smtClean="0"/>
              <a:t>transparentnost kvalifikací, </a:t>
            </a:r>
            <a:endParaRPr lang="cs-CZ" sz="1800" dirty="0" smtClean="0"/>
          </a:p>
          <a:p>
            <a:pPr lvl="1"/>
            <a:r>
              <a:rPr lang="cs-CZ" sz="1800" dirty="0" smtClean="0"/>
              <a:t>podpoří </a:t>
            </a:r>
            <a:r>
              <a:rPr lang="cs-CZ" sz="1800" dirty="0" smtClean="0"/>
              <a:t>studijní a pracovní mobilitu </a:t>
            </a:r>
            <a:endParaRPr lang="cs-CZ" sz="1800" dirty="0" smtClean="0"/>
          </a:p>
          <a:p>
            <a:pPr lvl="1"/>
            <a:r>
              <a:rPr lang="cs-CZ" sz="1800" dirty="0" smtClean="0"/>
              <a:t>a</a:t>
            </a:r>
            <a:r>
              <a:rPr lang="cs-CZ" sz="1800" dirty="0" smtClean="0"/>
              <a:t> občanům poskytne systematický způsob ověření a dokumentace jejich znalostí, dovedností a kompetencí</a:t>
            </a:r>
          </a:p>
          <a:p>
            <a:pPr lvl="1"/>
            <a:r>
              <a:rPr lang="cs-CZ" sz="1800" dirty="0" smtClean="0"/>
              <a:t>-&gt; jsou </a:t>
            </a:r>
            <a:r>
              <a:rPr lang="cs-CZ" sz="1800" dirty="0" smtClean="0"/>
              <a:t>založeny na výsledcích učení, které usnadňují pochopení toho, co držitel certifikátu zná, čemu rozumí a co je schopen dělat.</a:t>
            </a:r>
          </a:p>
          <a:p>
            <a:pPr>
              <a:lnSpc>
                <a:spcPct val="100000"/>
              </a:lnSpc>
            </a:pPr>
            <a:r>
              <a:rPr lang="cs-CZ" sz="2600" dirty="0" smtClean="0"/>
              <a:t>podstatné partnerství mezi světem vzdělávání a trhem práce (včetně sociálních partnerů a hospodářského sektoru) na evropské i národní </a:t>
            </a:r>
            <a:r>
              <a:rPr lang="cs-CZ" sz="2600" dirty="0" smtClean="0"/>
              <a:t>úrovni</a:t>
            </a:r>
          </a:p>
          <a:p>
            <a:pPr lvl="1"/>
            <a:r>
              <a:rPr lang="cs-CZ" sz="1800" dirty="0" smtClean="0"/>
              <a:t>cíle hlavních činností spočívají v </a:t>
            </a:r>
            <a:r>
              <a:rPr lang="cs-CZ" sz="1900" dirty="0" smtClean="0"/>
              <a:t>konzultacích </a:t>
            </a:r>
            <a:r>
              <a:rPr lang="cs-CZ" sz="1900" dirty="0" smtClean="0"/>
              <a:t>a </a:t>
            </a:r>
            <a:r>
              <a:rPr lang="cs-CZ" sz="1900" dirty="0" smtClean="0"/>
              <a:t>spolupráci, nikoliv v dodržování evropských směrnic</a:t>
            </a:r>
            <a:endParaRPr lang="cs-CZ" sz="18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Kodaňský proces 2002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600" dirty="0" smtClean="0"/>
              <a:t>orgány pro podporu spolupráce byly v Kodani stanoveny </a:t>
            </a:r>
            <a:r>
              <a:rPr lang="cs-CZ" sz="2600" b="1" dirty="0" err="1" smtClean="0"/>
              <a:t>Cedefop</a:t>
            </a:r>
            <a:r>
              <a:rPr lang="cs-CZ" sz="2600" b="1" dirty="0" smtClean="0"/>
              <a:t> a Evropská nadace </a:t>
            </a:r>
            <a:r>
              <a:rPr lang="cs-CZ" sz="2600" dirty="0" smtClean="0"/>
              <a:t>odborného vzdělávání</a:t>
            </a:r>
          </a:p>
          <a:p>
            <a:pPr>
              <a:lnSpc>
                <a:spcPct val="100000"/>
              </a:lnSpc>
            </a:pPr>
            <a:r>
              <a:rPr lang="cs-CZ" sz="2600" dirty="0" smtClean="0"/>
              <a:t>nástroje pro spolupráci</a:t>
            </a:r>
          </a:p>
          <a:p>
            <a:pPr lvl="1"/>
            <a:r>
              <a:rPr lang="cs-CZ" sz="1800" dirty="0" err="1" smtClean="0"/>
              <a:t>Europass</a:t>
            </a:r>
            <a:r>
              <a:rPr lang="cs-CZ" sz="1800" dirty="0" smtClean="0"/>
              <a:t>: celoevropský soubor dokladů o vzdělání, odborné kvalifikaci, pracovních zkušenostech, jazykových dovednostech a osobních kompetencích jejich držitele. </a:t>
            </a:r>
          </a:p>
          <a:p>
            <a:pPr lvl="1"/>
            <a:r>
              <a:rPr lang="cs-CZ" sz="1800" dirty="0" smtClean="0"/>
              <a:t>ECVET: systém přenosu kreditů v odborném vzdělávání, podobný tomu, který existuje ve vysokoškolském vzdělávání (ECTS). Jeho účelem je umožnit uznávání výsledků, kterých žáci dosáhnou během studia v zahraničí. </a:t>
            </a:r>
          </a:p>
          <a:p>
            <a:pPr lvl="1"/>
            <a:r>
              <a:rPr lang="cs-CZ" sz="1800" dirty="0" smtClean="0"/>
              <a:t>EQF a EQAVET</a:t>
            </a:r>
          </a:p>
          <a:p>
            <a:pPr>
              <a:lnSpc>
                <a:spcPct val="100000"/>
              </a:lnSpc>
            </a:pPr>
            <a:r>
              <a:rPr lang="cs-CZ" sz="2600" dirty="0" smtClean="0"/>
              <a:t>priority a strategie kodaňského procesu byly následně rozvíjeny, hodnoceny a přezkoumávány</a:t>
            </a:r>
          </a:p>
          <a:p>
            <a:pPr>
              <a:lnSpc>
                <a:spcPct val="100000"/>
              </a:lnSpc>
            </a:pPr>
            <a:r>
              <a:rPr lang="cs-CZ" sz="1400" dirty="0" smtClean="0"/>
              <a:t>komuniké z Maastrichtu (2004), z Helsinek (2006), z Bordeaux (2008), z Brugg (2010) a závěry z Rigy (2015)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50550" y="257014"/>
            <a:ext cx="11792233" cy="451576"/>
          </a:xfrm>
        </p:spPr>
        <p:txBody>
          <a:bodyPr/>
          <a:lstStyle/>
          <a:p>
            <a:pPr lvl="0"/>
            <a:r>
              <a:rPr lang="cs-CZ" u="sng" dirty="0" smtClean="0">
                <a:hlinkClick r:id="rId2"/>
              </a:rPr>
              <a:t>Doporučení Rady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600" dirty="0" smtClean="0"/>
              <a:t>o odborném vzdělávání a přípravě pro udržitelnou konkurenceschopnost, sociální spravedlnost a odolnost </a:t>
            </a:r>
            <a:r>
              <a:rPr lang="cs-CZ" sz="1600" dirty="0" smtClean="0"/>
              <a:t>(10/2020</a:t>
            </a:r>
            <a:r>
              <a:rPr lang="cs-CZ" sz="1600" dirty="0" smtClean="0"/>
              <a:t>)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97172"/>
            <a:ext cx="10753200" cy="4534828"/>
          </a:xfrm>
        </p:spPr>
        <p:txBody>
          <a:bodyPr/>
          <a:lstStyle/>
          <a:p>
            <a:r>
              <a:rPr lang="cs-CZ" dirty="0" smtClean="0"/>
              <a:t>součást širšího </a:t>
            </a:r>
            <a:r>
              <a:rPr lang="cs-CZ" dirty="0" smtClean="0"/>
              <a:t>strategického rámce EU nazvaného Evropa </a:t>
            </a:r>
            <a:r>
              <a:rPr lang="cs-CZ" dirty="0" smtClean="0"/>
              <a:t>2020</a:t>
            </a:r>
          </a:p>
          <a:p>
            <a:pPr lvl="1"/>
            <a:r>
              <a:rPr lang="cs-CZ" dirty="0" smtClean="0"/>
              <a:t>Tento </a:t>
            </a:r>
            <a:r>
              <a:rPr lang="cs-CZ" dirty="0" smtClean="0"/>
              <a:t>rámec si klade za cíl posílit konkurenceschopnost EU a podpořit udržitelný ekonomický růst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Zaměřuje se </a:t>
            </a:r>
            <a:r>
              <a:rPr lang="cs-CZ" dirty="0" smtClean="0"/>
              <a:t>na propojení inovací, digitalizace a odolnosti, aby evropské ekonomiky byly lépe vybaveny pro současné i budoucí výzvy</a:t>
            </a:r>
            <a:r>
              <a:rPr lang="cs-CZ" dirty="0" smtClean="0"/>
              <a:t>.</a:t>
            </a:r>
          </a:p>
          <a:p>
            <a:r>
              <a:rPr lang="cs-CZ" dirty="0" smtClean="0"/>
              <a:t>reakce </a:t>
            </a:r>
            <a:r>
              <a:rPr lang="cs-CZ" dirty="0" smtClean="0"/>
              <a:t>na potřeby trhu práce a </a:t>
            </a:r>
            <a:r>
              <a:rPr lang="cs-CZ" dirty="0" smtClean="0"/>
              <a:t>snaha poskytovat </a:t>
            </a:r>
            <a:r>
              <a:rPr lang="cs-CZ" dirty="0" smtClean="0"/>
              <a:t>kvalitní vzdělání mladým lidem i dospělým.</a:t>
            </a:r>
          </a:p>
          <a:p>
            <a:r>
              <a:rPr lang="cs-CZ" dirty="0" smtClean="0"/>
              <a:t>Hlavním cílem je dosáhnout do roku </a:t>
            </a:r>
            <a:r>
              <a:rPr lang="cs-CZ" dirty="0" smtClean="0"/>
              <a:t>2030:</a:t>
            </a:r>
          </a:p>
          <a:p>
            <a:pPr lvl="1"/>
            <a:r>
              <a:rPr lang="cs-CZ" b="1" dirty="0" smtClean="0"/>
              <a:t>rovného </a:t>
            </a:r>
            <a:r>
              <a:rPr lang="cs-CZ" b="1" dirty="0" smtClean="0"/>
              <a:t>přístupu </a:t>
            </a:r>
            <a:r>
              <a:rPr lang="cs-CZ" dirty="0" smtClean="0"/>
              <a:t>k dostupnému a kvalitnímu technickému, odbornému a terciárnímu vzdělávání, včetně univerzitního, pro všechny ženy a muže a výrazného navýšení počtu mladých a dospělých, kteří mají </a:t>
            </a:r>
            <a:r>
              <a:rPr lang="cs-CZ" b="1" dirty="0" smtClean="0"/>
              <a:t>příslušné dovednosti</a:t>
            </a:r>
            <a:r>
              <a:rPr lang="cs-CZ" dirty="0" smtClean="0"/>
              <a:t>, včetně technických a odborných, pro zajištění zaměstnanosti, důstojných pracovních míst a podnikání.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Doporučení Rady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41721"/>
            <a:ext cx="10753200" cy="4290279"/>
          </a:xfrm>
        </p:spPr>
        <p:txBody>
          <a:bodyPr/>
          <a:lstStyle/>
          <a:p>
            <a:r>
              <a:rPr lang="cs-CZ" dirty="0" smtClean="0"/>
              <a:t>vybízí členské stát EU k tomu, aby usilovaly v oblasti odborného vzdělávání a přípravy o:</a:t>
            </a:r>
          </a:p>
          <a:p>
            <a:pPr lvl="1"/>
            <a:r>
              <a:rPr lang="cs-CZ" dirty="0" smtClean="0"/>
              <a:t>osvojování takových znalostí, dovedností a kompetencí potřebných pro dosažení úspěchu na trhu práce, ve společnosti, zvládnutí hospodářského oživení a pro spravedlivou transformaci na ekologickou a digitální ekonomiku,</a:t>
            </a:r>
          </a:p>
          <a:p>
            <a:pPr lvl="1"/>
            <a:r>
              <a:rPr lang="cs-CZ" dirty="0" smtClean="0"/>
              <a:t>podporu inkluze a rovných příležitostí pro všechny,</a:t>
            </a:r>
          </a:p>
          <a:p>
            <a:pPr lvl="1"/>
            <a:r>
              <a:rPr lang="cs-CZ" dirty="0" smtClean="0"/>
              <a:t>podporu evropských systémů odborné přípravy a vzdělávání,</a:t>
            </a:r>
          </a:p>
          <a:p>
            <a:pPr lvl="1"/>
            <a:r>
              <a:rPr lang="cs-CZ" dirty="0" smtClean="0"/>
              <a:t>dosažení následujících cílů na úrovni EU: podíl zaměstnaných absolventů odborného vzdělávání a přípravy by měl činit alespoň 82 %, 60 % čerstvých absolventů odborného vzdělávání a přípravy využívá během svého odborného vzdělávání a přípravy učení se prací, 8 % studentů odborného vzdělávání a přípravy využívá mobility ve vzdělávání v zahraničí.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Pedagogický cíl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ideální představa toho, čeho se má dosáhnout </a:t>
            </a:r>
            <a:r>
              <a:rPr lang="cs-CZ" dirty="0" err="1" smtClean="0"/>
              <a:t>vých</a:t>
            </a:r>
            <a:r>
              <a:rPr lang="cs-CZ" dirty="0" smtClean="0"/>
              <a:t>. </a:t>
            </a:r>
            <a:r>
              <a:rPr lang="cs-CZ" dirty="0" err="1" smtClean="0"/>
              <a:t>vzděl</a:t>
            </a:r>
            <a:r>
              <a:rPr lang="cs-CZ" dirty="0" smtClean="0"/>
              <a:t>. čin.</a:t>
            </a:r>
          </a:p>
          <a:p>
            <a:r>
              <a:rPr lang="cs-CZ" dirty="0" smtClean="0"/>
              <a:t>1. Na zákl. jasně a </a:t>
            </a:r>
            <a:r>
              <a:rPr lang="cs-CZ" dirty="0" err="1" smtClean="0"/>
              <a:t>konkr</a:t>
            </a:r>
            <a:r>
              <a:rPr lang="cs-CZ" dirty="0" smtClean="0"/>
              <a:t>. stanovených cílů</a:t>
            </a:r>
          </a:p>
          <a:p>
            <a:pPr>
              <a:buNone/>
            </a:pPr>
            <a:r>
              <a:rPr lang="cs-CZ" dirty="0" smtClean="0"/>
              <a:t>						2. sestavuje učitel obsah učiva</a:t>
            </a:r>
          </a:p>
          <a:p>
            <a:pPr>
              <a:buNone/>
            </a:pPr>
            <a:r>
              <a:rPr lang="cs-CZ" dirty="0" smtClean="0"/>
              <a:t>		3. vlastní realizaci obsahu pak uskutečňuje volbou vhodných didaktických prostředků </a:t>
            </a:r>
          </a:p>
          <a:p>
            <a:r>
              <a:rPr lang="cs-CZ" dirty="0" smtClean="0"/>
              <a:t>cíle determinují výběr obsahu, metod, forem i materiálních prostředků výchovy a vzdělávání</a:t>
            </a:r>
            <a:endParaRPr lang="cs-CZ" dirty="0"/>
          </a:p>
        </p:txBody>
      </p:sp>
      <p:sp>
        <p:nvSpPr>
          <p:cNvPr id="6" name="Elipsa 5"/>
          <p:cNvSpPr/>
          <p:nvPr/>
        </p:nvSpPr>
        <p:spPr bwMode="auto">
          <a:xfrm>
            <a:off x="6990735" y="2448232"/>
            <a:ext cx="899651" cy="50144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Elipsa 6"/>
          <p:cNvSpPr/>
          <p:nvPr/>
        </p:nvSpPr>
        <p:spPr bwMode="auto">
          <a:xfrm>
            <a:off x="8175524" y="3028334"/>
            <a:ext cx="1115960" cy="62926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Elipsa 7"/>
          <p:cNvSpPr/>
          <p:nvPr/>
        </p:nvSpPr>
        <p:spPr bwMode="auto">
          <a:xfrm>
            <a:off x="850492" y="4109883"/>
            <a:ext cx="3942734" cy="105205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Přímá spojovací čára 9"/>
          <p:cNvCxnSpPr>
            <a:stCxn id="6" idx="2"/>
          </p:cNvCxnSpPr>
          <p:nvPr/>
        </p:nvCxnSpPr>
        <p:spPr bwMode="auto">
          <a:xfrm flipH="1">
            <a:off x="3215150" y="2698955"/>
            <a:ext cx="3775585" cy="14305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ovací čára 11"/>
          <p:cNvCxnSpPr>
            <a:stCxn id="6" idx="5"/>
            <a:endCxn id="7" idx="1"/>
          </p:cNvCxnSpPr>
          <p:nvPr/>
        </p:nvCxnSpPr>
        <p:spPr bwMode="auto">
          <a:xfrm>
            <a:off x="7758635" y="2876243"/>
            <a:ext cx="580318" cy="2442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ovací čára 13"/>
          <p:cNvCxnSpPr>
            <a:stCxn id="8" idx="6"/>
          </p:cNvCxnSpPr>
          <p:nvPr/>
        </p:nvCxnSpPr>
        <p:spPr bwMode="auto">
          <a:xfrm flipV="1">
            <a:off x="4793226" y="4601497"/>
            <a:ext cx="6253316" cy="34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ovací čára 15"/>
          <p:cNvCxnSpPr>
            <a:stCxn id="7" idx="5"/>
          </p:cNvCxnSpPr>
          <p:nvPr/>
        </p:nvCxnSpPr>
        <p:spPr bwMode="auto">
          <a:xfrm>
            <a:off x="9128055" y="3565446"/>
            <a:ext cx="1947984" cy="10065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xmlns="" id="{BA33A50E-EB47-485F-ADC3-96CD5EDACF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2223" y="2083981"/>
            <a:ext cx="2909777" cy="337768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Osnabrücká</a:t>
            </a:r>
            <a:r>
              <a:rPr lang="cs-CZ" dirty="0" smtClean="0"/>
              <a:t> deklarace 11/2020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8977" y="1286540"/>
            <a:ext cx="11154223" cy="4545460"/>
          </a:xfrm>
        </p:spPr>
        <p:txBody>
          <a:bodyPr/>
          <a:lstStyle/>
          <a:p>
            <a:r>
              <a:rPr lang="cs-CZ" sz="2400" dirty="0" smtClean="0"/>
              <a:t>prohlášení ministrů členských </a:t>
            </a:r>
            <a:r>
              <a:rPr lang="cs-CZ" sz="2400" dirty="0" smtClean="0"/>
              <a:t>států, kandidátských zemí EU a zemí EHP odpovědných za </a:t>
            </a:r>
            <a:r>
              <a:rPr lang="cs-CZ" sz="2400" dirty="0" smtClean="0"/>
              <a:t>OVP</a:t>
            </a:r>
            <a:endParaRPr lang="cs-CZ" sz="2400" dirty="0" smtClean="0"/>
          </a:p>
          <a:p>
            <a:r>
              <a:rPr lang="cs-CZ" sz="2400" dirty="0" smtClean="0"/>
              <a:t>byla </a:t>
            </a:r>
            <a:r>
              <a:rPr lang="cs-CZ" sz="2400" dirty="0" smtClean="0"/>
              <a:t>dohodnuta strategie a nový soubor politických opatření v oblastní odborného vzdělávání pro období 2021-2025</a:t>
            </a:r>
          </a:p>
          <a:p>
            <a:r>
              <a:rPr lang="cs-CZ" sz="2400" dirty="0" smtClean="0"/>
              <a:t>Cílem bylo přispět k oživení Evropského prostoru pro vzdělávání 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po </a:t>
            </a:r>
            <a:r>
              <a:rPr lang="cs-CZ" sz="2400" dirty="0" smtClean="0"/>
              <a:t>pandemii </a:t>
            </a:r>
            <a:r>
              <a:rPr lang="cs-CZ" sz="2400" dirty="0" smtClean="0"/>
              <a:t>COVID</a:t>
            </a:r>
          </a:p>
          <a:p>
            <a:r>
              <a:rPr lang="cs-CZ" sz="2400" dirty="0" smtClean="0"/>
              <a:t>Hlavní cíle činnosti:</a:t>
            </a:r>
          </a:p>
          <a:p>
            <a:pPr lvl="1"/>
            <a:r>
              <a:rPr lang="cs-CZ" sz="1600" dirty="0" smtClean="0"/>
              <a:t>odborná příprava orientovaná na budoucnost s cílem </a:t>
            </a:r>
            <a:r>
              <a:rPr lang="cs-CZ" sz="1600" b="1" dirty="0" smtClean="0"/>
              <a:t>podpořit digitální a ekologickou transformaci a zlepšit zaměstnatelnost a konkurenceschopnosti,</a:t>
            </a:r>
            <a:r>
              <a:rPr lang="cs-CZ" sz="1600" dirty="0" smtClean="0"/>
              <a:t> a tím stimulovat hospodářský růst</a:t>
            </a:r>
          </a:p>
          <a:p>
            <a:pPr lvl="1"/>
            <a:r>
              <a:rPr lang="cs-CZ" sz="1600" dirty="0" smtClean="0"/>
              <a:t>Vynikající a </a:t>
            </a:r>
            <a:r>
              <a:rPr lang="cs-CZ" sz="1600" dirty="0" err="1" smtClean="0"/>
              <a:t>inkluzivní</a:t>
            </a:r>
            <a:r>
              <a:rPr lang="cs-CZ" sz="1600" dirty="0" smtClean="0"/>
              <a:t> evropské odborné vzdělávání a příprava jako reakce na vývoj a výzvy, kterým čelí jednotlivci a organizace; Odborné vzdělávání a příprava sloužící jako hybná sila s inovací a nezbytným základem ekologického, digitálního a udržitelného růstu</a:t>
            </a:r>
          </a:p>
          <a:p>
            <a:pPr lvl="1"/>
            <a:endParaRPr lang="cs-CZ" sz="1600" dirty="0" smtClean="0"/>
          </a:p>
          <a:p>
            <a:endParaRPr lang="cs-CZ" sz="2400" dirty="0" smtClean="0"/>
          </a:p>
          <a:p>
            <a:pPr lvl="1"/>
            <a:endParaRPr lang="cs-CZ" sz="1800" dirty="0" smtClean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CC1D1114-F30C-4F2B-B9AF-68093BC1C9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2976" y="1"/>
            <a:ext cx="2729023" cy="18154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E4BB359D-2F27-427D-A33D-A2C52ABF12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7023" y="180218"/>
            <a:ext cx="8599464" cy="60196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4252" y="1230085"/>
            <a:ext cx="6157748" cy="355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30886" y="382543"/>
            <a:ext cx="10753200" cy="451576"/>
          </a:xfrm>
        </p:spPr>
        <p:txBody>
          <a:bodyPr/>
          <a:lstStyle/>
          <a:p>
            <a:pPr lvl="0"/>
            <a:r>
              <a:rPr lang="cs-CZ" dirty="0" smtClean="0"/>
              <a:t>Dovednosti jako ústřední bod odborného vzdělávání a přípravy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1657" y="1788427"/>
            <a:ext cx="6344829" cy="3872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>
                <a:hlinkClick r:id="rId3"/>
              </a:rPr>
              <a:t>Evropská agenda dovedností pro udržitelnou konkurenceschopnost, sociální spravedlnost a odolnost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sk-SK" dirty="0" err="1" smtClean="0"/>
              <a:t>Iniciativa</a:t>
            </a:r>
            <a:r>
              <a:rPr lang="sk-SK" dirty="0" smtClean="0"/>
              <a:t> </a:t>
            </a:r>
            <a:r>
              <a:rPr lang="sk-SK" dirty="0" smtClean="0"/>
              <a:t>EU </a:t>
            </a:r>
            <a:r>
              <a:rPr lang="sk-SK" dirty="0" err="1" smtClean="0"/>
              <a:t>zaměřená</a:t>
            </a:r>
            <a:r>
              <a:rPr lang="sk-SK" dirty="0" smtClean="0"/>
              <a:t> </a:t>
            </a:r>
            <a:r>
              <a:rPr lang="sk-SK" dirty="0" smtClean="0"/>
              <a:t>na podporu </a:t>
            </a:r>
            <a:r>
              <a:rPr lang="sk-SK" dirty="0" smtClean="0"/>
              <a:t>rozvoje </a:t>
            </a:r>
            <a:r>
              <a:rPr lang="sk-SK" dirty="0" smtClean="0"/>
              <a:t>schopností a </a:t>
            </a:r>
            <a:r>
              <a:rPr lang="sk-SK" dirty="0" err="1" smtClean="0"/>
              <a:t>kompetencí</a:t>
            </a:r>
            <a:r>
              <a:rPr lang="sk-SK" dirty="0" smtClean="0"/>
              <a:t> </a:t>
            </a:r>
            <a:r>
              <a:rPr lang="sk-SK" dirty="0" err="1" smtClean="0"/>
              <a:t>občanů</a:t>
            </a:r>
            <a:r>
              <a:rPr lang="sk-SK" dirty="0" smtClean="0"/>
              <a:t> </a:t>
            </a:r>
            <a:r>
              <a:rPr lang="sk-SK" dirty="0" smtClean="0"/>
              <a:t>EU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Ústředním </a:t>
            </a:r>
            <a:r>
              <a:rPr lang="cs-CZ" dirty="0" smtClean="0"/>
              <a:t>bodem úsilí </a:t>
            </a:r>
            <a:r>
              <a:rPr lang="cs-CZ" dirty="0" smtClean="0"/>
              <a:t>EU je </a:t>
            </a:r>
            <a:r>
              <a:rPr lang="cs-CZ" dirty="0" smtClean="0"/>
              <a:t>rozvoj lepších dovedností a budování odolných a perspektivních systémů vzdělávání a odborné přípravy, které jsou vhodné pro digitální </a:t>
            </a:r>
            <a:r>
              <a:rPr lang="cs-CZ" dirty="0" smtClean="0"/>
              <a:t>éru</a:t>
            </a:r>
            <a:endParaRPr lang="cs-CZ" dirty="0" smtClean="0"/>
          </a:p>
          <a:p>
            <a:pPr lvl="2"/>
            <a:r>
              <a:rPr lang="cs-CZ" dirty="0" smtClean="0"/>
              <a:t>prohlubovat dovednosti a kvalifikace celoživotním učením</a:t>
            </a:r>
          </a:p>
          <a:p>
            <a:pPr lvl="2"/>
            <a:r>
              <a:rPr lang="cs-CZ" dirty="0" smtClean="0"/>
              <a:t>získávání dovedností pro pracovní místo (zmapování souboru dovedností, cílená odborná příprava, prohlubování dovedností)</a:t>
            </a:r>
          </a:p>
          <a:p>
            <a:pPr lvl="2"/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3805701" cy="3099646"/>
          </a:xfrm>
        </p:spPr>
        <p:txBody>
          <a:bodyPr/>
          <a:lstStyle/>
          <a:p>
            <a:r>
              <a:rPr lang="cs-CZ" dirty="0" smtClean="0"/>
              <a:t>Nedostatečné využívání dovedností v zaměstnání podle sektorů</a:t>
            </a:r>
            <a:br>
              <a:rPr lang="cs-CZ" dirty="0" smtClean="0"/>
            </a:b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213185" y="324091"/>
          <a:ext cx="6713316" cy="608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3342715" cy="3852000"/>
          </a:xfrm>
        </p:spPr>
        <p:txBody>
          <a:bodyPr/>
          <a:lstStyle/>
          <a:p>
            <a:r>
              <a:rPr lang="cs-CZ" dirty="0" smtClean="0"/>
              <a:t>Nevyužívání dovedností v zaměstnání podle země</a:t>
            </a:r>
            <a:br>
              <a:rPr lang="cs-CZ" dirty="0" smtClean="0"/>
            </a:br>
            <a:endParaRPr lang="cs-CZ" dirty="0"/>
          </a:p>
        </p:txBody>
      </p:sp>
      <p:graphicFrame>
        <p:nvGraphicFramePr>
          <p:cNvPr id="6" name="Graf 5"/>
          <p:cNvGraphicFramePr/>
          <p:nvPr/>
        </p:nvGraphicFramePr>
        <p:xfrm>
          <a:off x="4421529" y="0"/>
          <a:ext cx="6563649" cy="6516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pracovní dovednosti na pracovních místech v EU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674426" y="1923768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Dovednosti, které budou do roku 2025 podle zaměstnavatelů klíčové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2987" y="1692002"/>
            <a:ext cx="11401063" cy="4139998"/>
          </a:xfrm>
        </p:spPr>
        <p:txBody>
          <a:bodyPr numCol="2"/>
          <a:lstStyle/>
          <a:p>
            <a:r>
              <a:rPr lang="cs-CZ" dirty="0" smtClean="0"/>
              <a:t>Analytické myšlení a inovace.</a:t>
            </a:r>
          </a:p>
          <a:p>
            <a:r>
              <a:rPr lang="cs-CZ" dirty="0" smtClean="0"/>
              <a:t>Aktivní učení a strategie učení.</a:t>
            </a:r>
          </a:p>
          <a:p>
            <a:r>
              <a:rPr lang="cs-CZ" dirty="0" smtClean="0"/>
              <a:t>Komplexní řešení problémů.</a:t>
            </a:r>
          </a:p>
          <a:p>
            <a:r>
              <a:rPr lang="cs-CZ" dirty="0" smtClean="0"/>
              <a:t>Kritické myšlení a analýzy.</a:t>
            </a:r>
          </a:p>
          <a:p>
            <a:r>
              <a:rPr lang="cs-CZ" dirty="0" smtClean="0"/>
              <a:t>Kreativita, originalita a iniciativa.</a:t>
            </a:r>
          </a:p>
          <a:p>
            <a:r>
              <a:rPr lang="cs-CZ" dirty="0" err="1" smtClean="0"/>
              <a:t>Leadership</a:t>
            </a:r>
            <a:r>
              <a:rPr lang="cs-CZ" dirty="0" smtClean="0"/>
              <a:t>/vedení a společenský vliv.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Využití technologie, monitorování a řízení.</a:t>
            </a:r>
          </a:p>
          <a:p>
            <a:r>
              <a:rPr lang="cs-CZ" dirty="0" smtClean="0"/>
              <a:t>Návrh technologie a programování.</a:t>
            </a:r>
          </a:p>
          <a:p>
            <a:r>
              <a:rPr lang="cs-CZ" dirty="0" err="1" smtClean="0"/>
              <a:t>Resilience</a:t>
            </a:r>
            <a:r>
              <a:rPr lang="cs-CZ" dirty="0" smtClean="0"/>
              <a:t>/odolnost, </a:t>
            </a:r>
            <a:r>
              <a:rPr lang="cs-CZ" dirty="0" err="1" smtClean="0"/>
              <a:t>odolnost</a:t>
            </a:r>
            <a:r>
              <a:rPr lang="cs-CZ" dirty="0" smtClean="0"/>
              <a:t> vůči stresu a flexibilita.</a:t>
            </a:r>
          </a:p>
          <a:p>
            <a:r>
              <a:rPr lang="cs-CZ" dirty="0" smtClean="0"/>
              <a:t>Uvažování, řešení problémů a představivost.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Strategické dokumenty vypracované MŠMT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určují směřování vzdělávací politiky ve vzdělávacím systému ČR</a:t>
            </a:r>
          </a:p>
          <a:p>
            <a:pPr lvl="1"/>
            <a:r>
              <a:rPr lang="cs-CZ" dirty="0" smtClean="0"/>
              <a:t>v dlouhodobém horizontu na základě strategických cílů pro řešení identifikovaných problémů</a:t>
            </a:r>
          </a:p>
          <a:p>
            <a:pPr lvl="1"/>
            <a:endParaRPr lang="cs-CZ" dirty="0" smtClean="0"/>
          </a:p>
          <a:p>
            <a:pPr marL="586350" indent="-514350">
              <a:buFont typeface="+mj-lt"/>
              <a:buAutoNum type="arabicPeriod"/>
            </a:pPr>
            <a:r>
              <a:rPr lang="cs-CZ" dirty="0" smtClean="0">
                <a:hlinkClick r:id="rId2"/>
              </a:rPr>
              <a:t>Strategie vzdělávací politiky ČR do roku 2030+</a:t>
            </a:r>
            <a:endParaRPr lang="cs-CZ" dirty="0" smtClean="0"/>
          </a:p>
          <a:p>
            <a:pPr marL="586350" indent="-514350">
              <a:buFont typeface="+mj-lt"/>
              <a:buAutoNum type="arabicPeriod"/>
            </a:pPr>
            <a:r>
              <a:rPr lang="cs-CZ" dirty="0" smtClean="0">
                <a:hlinkClick r:id="rId3"/>
              </a:rPr>
              <a:t>Dlouhodobý záměr ČR 2023-2027</a:t>
            </a:r>
            <a:endParaRPr lang="cs-CZ" dirty="0" smtClean="0"/>
          </a:p>
          <a:p>
            <a:pPr marL="838350" lvl="1" indent="-514350"/>
            <a:r>
              <a:rPr lang="cs-CZ" b="1" dirty="0" smtClean="0"/>
              <a:t>připravován pro celý systém regionálního školství, určí rámec dlouhodobých záměrů krajů</a:t>
            </a:r>
            <a:r>
              <a:rPr lang="cs-CZ" dirty="0" smtClean="0"/>
              <a:t> a obecně sjednocuje přístup státu a jednotlivých krajů zejména v oblasti nastavení parametrů vzdělávací soustavy a cílů vzdělávací politiky ČR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>
                <a:hlinkClick r:id="rId4"/>
              </a:rPr>
              <a:t>Krajské dlouhodobé záměry 2020-2024</a:t>
            </a:r>
            <a:endParaRPr lang="cs-CZ" dirty="0" smtClean="0"/>
          </a:p>
          <a:p>
            <a:pPr marL="586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6" name="Picture 2" descr="Strategie vzdělávací politiky ČR do roku 2030+ - edu.cz">
            <a:extLst>
              <a:ext uri="{FF2B5EF4-FFF2-40B4-BE49-F238E27FC236}">
                <a16:creationId xmlns:a16="http://schemas.microsoft.com/office/drawing/2014/main" xmlns="" id="{787EA208-FC31-4E84-AA7E-81263B38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6017" y="2604858"/>
            <a:ext cx="1814623" cy="181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4948" y="456954"/>
            <a:ext cx="10753200" cy="451576"/>
          </a:xfrm>
        </p:spPr>
        <p:txBody>
          <a:bodyPr/>
          <a:lstStyle/>
          <a:p>
            <a:r>
              <a:rPr lang="cs-CZ" dirty="0" smtClean="0"/>
              <a:t>Strategie 2030 +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014609"/>
            <a:ext cx="10753200" cy="4817392"/>
          </a:xfrm>
        </p:spPr>
        <p:txBody>
          <a:bodyPr/>
          <a:lstStyle/>
          <a:p>
            <a:r>
              <a:rPr lang="cs-CZ" sz="1800" i="1" dirty="0" smtClean="0"/>
              <a:t>Implementace Strategie 2030+ povede k vytvoření a rozvoji otevřeného vzdělávacího systému, který reaguje na měnící se vnější prostředí a poskytuje relevantní obsah vzdělávání v celoživotní perspektivě. </a:t>
            </a:r>
          </a:p>
          <a:p>
            <a:r>
              <a:rPr lang="cs-CZ" sz="1800" i="1" dirty="0" smtClean="0"/>
              <a:t>Cílem vzdělávání v následující dekádě je základními a nepostradatelnými kompetencemi vybavený a motivovaný jedinec, který dokáže v co nejvyšší míře využít svůj potenciál v dynamicky se měnícím světě </a:t>
            </a:r>
            <a:r>
              <a:rPr lang="cs-CZ" sz="1800" i="1" dirty="0" err="1" smtClean="0"/>
              <a:t>ve</a:t>
            </a:r>
            <a:r>
              <a:rPr lang="cs-CZ" sz="1800" i="1" dirty="0" smtClean="0"/>
              <a:t> prospěch jak svého vlastního rozvoje, tak s ohledem na druhé a ve prospěch rozvoje celé společnosti. </a:t>
            </a:r>
          </a:p>
          <a:p>
            <a:r>
              <a:rPr lang="cs-CZ" dirty="0" smtClean="0"/>
              <a:t>Strategické cíle: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/>
              <a:t>Zaměřit vzdělávání více na získávání kompetencí potřebných pro aktivní občanský, profesní a osobní život.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/>
              <a:t>Snížit nerovnosti v přístupu ke kvalitnímu vzdělávání a umožnit maximální rozvoj potenciálu dětí, žáků a studentů.</a:t>
            </a:r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rozhovor </a:t>
            </a:r>
            <a:r>
              <a:rPr lang="cs-CZ" dirty="0" smtClean="0"/>
              <a:t>s ministrem školství Petrem </a:t>
            </a:r>
            <a:r>
              <a:rPr lang="cs-CZ" dirty="0" err="1" smtClean="0"/>
              <a:t>Gazdíkem</a:t>
            </a:r>
            <a:r>
              <a:rPr lang="cs-CZ" dirty="0" smtClean="0"/>
              <a:t> z 1/2022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20901" cy="451576"/>
          </a:xfrm>
        </p:spPr>
        <p:txBody>
          <a:bodyPr/>
          <a:lstStyle/>
          <a:p>
            <a:r>
              <a:rPr lang="cs-CZ" dirty="0" smtClean="0"/>
              <a:t>Vzdělávací programy středního vzdělávání ČR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RVP (281)</a:t>
            </a:r>
          </a:p>
          <a:p>
            <a:pPr lvl="1"/>
            <a:r>
              <a:rPr lang="cs-CZ" dirty="0" smtClean="0"/>
              <a:t>celostátní úroveň</a:t>
            </a:r>
          </a:p>
          <a:p>
            <a:pPr lvl="1"/>
            <a:r>
              <a:rPr lang="cs-CZ" dirty="0" smtClean="0"/>
              <a:t>popisují a stanovují především výsledky učení a klíčové kompetence, jichž by účastníci vzdělávání měli dosáhnout</a:t>
            </a:r>
          </a:p>
          <a:p>
            <a:r>
              <a:rPr lang="cs-CZ" dirty="0" smtClean="0"/>
              <a:t>ŠVP</a:t>
            </a:r>
          </a:p>
          <a:p>
            <a:pPr lvl="1"/>
            <a:r>
              <a:rPr lang="cs-CZ" dirty="0" smtClean="0"/>
              <a:t>školní úroveň</a:t>
            </a:r>
          </a:p>
          <a:p>
            <a:pPr lvl="1"/>
            <a:r>
              <a:rPr lang="cs-CZ" dirty="0" smtClean="0"/>
              <a:t>vycházejí z RVP</a:t>
            </a:r>
          </a:p>
          <a:p>
            <a:pPr lvl="1"/>
            <a:r>
              <a:rPr lang="cs-CZ" dirty="0" smtClean="0"/>
              <a:t>Cílem = zavést flexibilitu při navrhování ŠVP =&gt; lépe je sladit s potřebami regionálního trhu práce, nejnovějším vývojem v příslušné oblasti a zájmy a kapacitami účastníků vzdělávání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Členění </a:t>
            </a:r>
            <a:r>
              <a:rPr lang="cs-CZ" dirty="0" err="1" smtClean="0"/>
              <a:t>vých</a:t>
            </a:r>
            <a:r>
              <a:rPr lang="cs-CZ" dirty="0" smtClean="0"/>
              <a:t>. </a:t>
            </a:r>
            <a:r>
              <a:rPr lang="cs-CZ" dirty="0" err="1" smtClean="0"/>
              <a:t>vzděl</a:t>
            </a:r>
            <a:r>
              <a:rPr lang="cs-CZ" dirty="0" smtClean="0"/>
              <a:t>. cílů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míry obecnosti</a:t>
            </a:r>
          </a:p>
          <a:p>
            <a:pPr lvl="1"/>
            <a:r>
              <a:rPr lang="cs-CZ" dirty="0" smtClean="0"/>
              <a:t>obecné – vycházejí z celkové koncepce školství ve společnosti (např.: vychovat vzdělaného kvalifikovaného pracovníka pro výkon povolání)</a:t>
            </a:r>
          </a:p>
          <a:p>
            <a:pPr lvl="1">
              <a:buNone/>
            </a:pPr>
            <a:r>
              <a:rPr lang="cs-CZ" dirty="0" smtClean="0"/>
              <a:t>&gt;odvozují se z nich dílčí cíle pro jednotlivé typy škol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zvláštní (specifické) – vycházejí z cílů obecných, jejich prostřednictvím lze realizovat cíle obecné</a:t>
            </a:r>
          </a:p>
          <a:p>
            <a:pPr lvl="1">
              <a:buNone/>
            </a:pPr>
            <a:r>
              <a:rPr lang="cs-CZ" dirty="0" smtClean="0"/>
              <a:t>&gt;cíle vyučovacího předmětu, odborného výcviku, …</a:t>
            </a:r>
          </a:p>
          <a:p>
            <a:r>
              <a:rPr lang="cs-CZ" dirty="0" smtClean="0"/>
              <a:t>cíle etapové</a:t>
            </a:r>
          </a:p>
          <a:p>
            <a:pPr lvl="1"/>
            <a:r>
              <a:rPr lang="cs-CZ" dirty="0" smtClean="0"/>
              <a:t>stanovují čeho má žák dosáhnout za určité časové období (za 1., 2., 3, ročník …)</a:t>
            </a:r>
          </a:p>
          <a:p>
            <a:pPr lvl="1"/>
            <a:r>
              <a:rPr lang="cs-CZ" dirty="0" smtClean="0"/>
              <a:t>velký význam pro rovnoměrné rozdělení učiva po celou dobu vzdělávání a pro kontrolu jejich plnění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Úkol: Obecné cíle pro váš obor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1098776" cy="413999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Vyhledejte si RVP pro váš obor a vypište:</a:t>
            </a:r>
          </a:p>
          <a:p>
            <a:pPr lvl="1"/>
            <a:r>
              <a:rPr lang="cs-CZ" dirty="0" smtClean="0"/>
              <a:t>klíčové kompetence</a:t>
            </a:r>
          </a:p>
          <a:p>
            <a:pPr lvl="1"/>
            <a:r>
              <a:rPr lang="cs-CZ" dirty="0" smtClean="0"/>
              <a:t>odborné kompetence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 Porovnejte kompetence se spolužákem z jiného oboru a vypište:</a:t>
            </a:r>
          </a:p>
          <a:p>
            <a:pPr lvl="1"/>
            <a:r>
              <a:rPr lang="cs-CZ" dirty="0" smtClean="0"/>
              <a:t>společné klíčové a odborné kompetence</a:t>
            </a:r>
          </a:p>
          <a:p>
            <a:pPr lvl="1"/>
            <a:r>
              <a:rPr lang="cs-CZ" dirty="0" smtClean="0"/>
              <a:t>rozdílné klíčové a odborné kompetence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 Vyhledejte si ŠVP z vybrané školy z vašeho oboru a vypište:</a:t>
            </a:r>
          </a:p>
          <a:p>
            <a:pPr lvl="1"/>
            <a:r>
              <a:rPr lang="cs-CZ" dirty="0" smtClean="0"/>
              <a:t>formulace obecných cílů v profilu absolventa</a:t>
            </a:r>
          </a:p>
          <a:p>
            <a:pPr lvl="1"/>
            <a:r>
              <a:rPr lang="cs-CZ" dirty="0" smtClean="0"/>
              <a:t>odborné kompetence vztahující se k oboru vzdělání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cíle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úroveň jednotlivých předmětů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vycházejí z cílů obecných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jejich </a:t>
            </a:r>
            <a:r>
              <a:rPr lang="cs-CZ" dirty="0" smtClean="0"/>
              <a:t>prostřednictvím lze realizovat cíle obecné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cíle vyučovacího předmětu, odborného výcviku, …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5371" y="1095720"/>
            <a:ext cx="10753200" cy="451576"/>
          </a:xfrm>
        </p:spPr>
        <p:txBody>
          <a:bodyPr/>
          <a:lstStyle/>
          <a:p>
            <a:r>
              <a:rPr lang="cs-CZ" dirty="0" smtClean="0"/>
              <a:t>Specifické cíle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747777"/>
            <a:ext cx="10753200" cy="4084223"/>
          </a:xfrm>
        </p:spPr>
        <p:txBody>
          <a:bodyPr/>
          <a:lstStyle/>
          <a:p>
            <a:r>
              <a:rPr lang="cs-CZ" dirty="0" smtClean="0"/>
              <a:t>Jednoznačně definují stav osobnosti žáka, chování žáka, kterého chceme dosáhnout na konci vyučovacího procesu</a:t>
            </a:r>
          </a:p>
          <a:p>
            <a:r>
              <a:rPr lang="cs-CZ" dirty="0" smtClean="0"/>
              <a:t>Co konkrétně se má žák naučit</a:t>
            </a:r>
          </a:p>
          <a:p>
            <a:r>
              <a:rPr lang="cs-CZ" dirty="0" smtClean="0"/>
              <a:t>Co konkrétně má vědět:</a:t>
            </a:r>
          </a:p>
          <a:p>
            <a:pPr lvl="1"/>
            <a:r>
              <a:rPr lang="cs-CZ" dirty="0" smtClean="0"/>
              <a:t>které konkrétní </a:t>
            </a:r>
            <a:r>
              <a:rPr lang="cs-CZ" b="1" dirty="0" smtClean="0"/>
              <a:t>vědomosti,</a:t>
            </a:r>
          </a:p>
          <a:p>
            <a:pPr lvl="1"/>
            <a:r>
              <a:rPr lang="cs-CZ" b="1" dirty="0" smtClean="0"/>
              <a:t> dovednosti, </a:t>
            </a:r>
          </a:p>
          <a:p>
            <a:pPr lvl="1"/>
            <a:r>
              <a:rPr lang="cs-CZ" b="1" dirty="0" smtClean="0"/>
              <a:t>návyky</a:t>
            </a:r>
            <a:r>
              <a:rPr lang="cs-CZ" dirty="0" smtClean="0"/>
              <a:t>, postoje, schopnosti, kompetence si má osvojit, </a:t>
            </a:r>
          </a:p>
          <a:p>
            <a:r>
              <a:rPr lang="cs-CZ" dirty="0" smtClean="0"/>
              <a:t>do jaké </a:t>
            </a:r>
            <a:r>
              <a:rPr lang="cs-CZ" b="1" dirty="0" smtClean="0"/>
              <a:t>hlouby</a:t>
            </a:r>
            <a:r>
              <a:rPr lang="cs-CZ" dirty="0" smtClean="0"/>
              <a:t> a za jakých </a:t>
            </a:r>
            <a:r>
              <a:rPr lang="cs-CZ" b="1" dirty="0" smtClean="0"/>
              <a:t>podmínek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0632" y="166547"/>
            <a:ext cx="11951368" cy="451576"/>
          </a:xfrm>
        </p:spPr>
        <p:txBody>
          <a:bodyPr/>
          <a:lstStyle/>
          <a:p>
            <a:r>
              <a:rPr lang="cs-CZ" dirty="0" smtClean="0"/>
              <a:t>Rozdělení specifických cílů </a:t>
            </a:r>
            <a:br>
              <a:rPr lang="cs-CZ" dirty="0" smtClean="0"/>
            </a:br>
            <a:r>
              <a:rPr lang="cs-CZ" dirty="0" smtClean="0"/>
              <a:t>dle psychických proces učících se žáků/studentů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83632"/>
            <a:ext cx="10753200" cy="4448367"/>
          </a:xfrm>
        </p:spPr>
        <p:txBody>
          <a:bodyPr/>
          <a:lstStyle/>
          <a:p>
            <a:r>
              <a:rPr lang="cs-CZ" dirty="0" smtClean="0"/>
              <a:t> Kognitivní cíle </a:t>
            </a:r>
          </a:p>
          <a:p>
            <a:pPr lvl="1"/>
            <a:r>
              <a:rPr lang="cs-CZ" dirty="0" smtClean="0"/>
              <a:t>oblast vědomostí, intelektových dovedností, poznávacích schopností (vnímání, paměť, myšlení, …)</a:t>
            </a:r>
          </a:p>
          <a:p>
            <a:pPr lvl="1"/>
            <a:r>
              <a:rPr lang="cs-CZ" dirty="0" smtClean="0"/>
              <a:t>Výukové cíle (převažují při teoretickém vzdělávání)</a:t>
            </a:r>
          </a:p>
          <a:p>
            <a:r>
              <a:rPr lang="cs-CZ" dirty="0" smtClean="0"/>
              <a:t> Psychomotorické</a:t>
            </a:r>
          </a:p>
          <a:p>
            <a:pPr lvl="1"/>
            <a:r>
              <a:rPr lang="cs-CZ" dirty="0" smtClean="0"/>
              <a:t>oblast motorických, praktických dovedností za účasti psychických procesů (rozvoj pohybových dovedností při TV, obsluha strojů, práce s přístroji...)</a:t>
            </a:r>
          </a:p>
          <a:p>
            <a:pPr lvl="1"/>
            <a:r>
              <a:rPr lang="cs-CZ" dirty="0" smtClean="0"/>
              <a:t>Výcvikové cíle (převažují v praktickém vzdělávání)</a:t>
            </a:r>
          </a:p>
          <a:p>
            <a:r>
              <a:rPr lang="cs-CZ" dirty="0" smtClean="0"/>
              <a:t> Afektivní</a:t>
            </a:r>
          </a:p>
          <a:p>
            <a:pPr lvl="1"/>
            <a:r>
              <a:rPr lang="cs-CZ" dirty="0" smtClean="0"/>
              <a:t>oblast rozvoje osobnosti (oblast výchovného působení učitele, citová oblast, </a:t>
            </a:r>
            <a:r>
              <a:rPr lang="cs-CZ" dirty="0" err="1" smtClean="0"/>
              <a:t>oblast</a:t>
            </a:r>
            <a:r>
              <a:rPr lang="cs-CZ" dirty="0" smtClean="0"/>
              <a:t> postojů, hodnotová orientace, sociální a komunikační dovednosti, …)</a:t>
            </a:r>
          </a:p>
          <a:p>
            <a:pPr lvl="1"/>
            <a:r>
              <a:rPr lang="cs-CZ" dirty="0" smtClean="0"/>
              <a:t>Výchovné cíle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0208" y="2824373"/>
            <a:ext cx="10753200" cy="451576"/>
          </a:xfrm>
        </p:spPr>
        <p:txBody>
          <a:bodyPr/>
          <a:lstStyle/>
          <a:p>
            <a:r>
              <a:rPr lang="cs-CZ" dirty="0" smtClean="0"/>
              <a:t>Chybně definované cíle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830179"/>
            <a:ext cx="10753200" cy="5001821"/>
          </a:xfrm>
        </p:spPr>
        <p:txBody>
          <a:bodyPr/>
          <a:lstStyle/>
          <a:p>
            <a:r>
              <a:rPr lang="cs-CZ" dirty="0" smtClean="0"/>
              <a:t>„Žák si má osvojit logické myšlení.“</a:t>
            </a:r>
          </a:p>
          <a:p>
            <a:r>
              <a:rPr lang="cs-CZ" dirty="0" smtClean="0"/>
              <a:t>„Žák má získat základní vědomosti, dovednosti a návyky z …“</a:t>
            </a:r>
          </a:p>
          <a:p>
            <a:r>
              <a:rPr lang="cs-CZ" dirty="0" smtClean="0"/>
              <a:t>„Žák se má naučit řešit technické problémy tvořivým způsobem.“</a:t>
            </a:r>
          </a:p>
          <a:p>
            <a:r>
              <a:rPr lang="cs-CZ" dirty="0" smtClean="0"/>
              <a:t>„Žák má získat základní dovednosti z montáže domovních rozvodů.“</a:t>
            </a:r>
          </a:p>
          <a:p>
            <a:pPr>
              <a:buNone/>
            </a:pPr>
            <a:r>
              <a:rPr lang="cs-CZ" dirty="0" smtClean="0"/>
              <a:t>= </a:t>
            </a:r>
            <a:r>
              <a:rPr lang="cs-CZ" b="1" dirty="0" smtClean="0"/>
              <a:t>všeobecné, neurčitě formulované cíle</a:t>
            </a:r>
          </a:p>
          <a:p>
            <a:r>
              <a:rPr lang="cs-CZ" dirty="0" smtClean="0"/>
              <a:t>Je potřeba je dále specifikovat soustavou konkrétních cílů nižší úrovně.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553453"/>
            <a:ext cx="10753200" cy="5278547"/>
          </a:xfrm>
        </p:spPr>
        <p:txBody>
          <a:bodyPr/>
          <a:lstStyle/>
          <a:p>
            <a:r>
              <a:rPr lang="cs-CZ" dirty="0" smtClean="0"/>
              <a:t>„4P marketingového mixu“</a:t>
            </a:r>
          </a:p>
          <a:p>
            <a:r>
              <a:rPr lang="cs-CZ" dirty="0" smtClean="0"/>
              <a:t>„SWOT analýza“</a:t>
            </a:r>
          </a:p>
          <a:p>
            <a:r>
              <a:rPr lang="cs-CZ" dirty="0" smtClean="0"/>
              <a:t>„výroba kyseliny sírové“</a:t>
            </a:r>
          </a:p>
          <a:p>
            <a:r>
              <a:rPr lang="cs-CZ" dirty="0" smtClean="0"/>
              <a:t>„Montáž vodovodních rozvodů“</a:t>
            </a:r>
          </a:p>
          <a:p>
            <a:pPr>
              <a:buNone/>
            </a:pPr>
            <a:r>
              <a:rPr lang="cs-CZ" b="1" dirty="0" smtClean="0"/>
              <a:t>= cíle zredukované na stručné vyjádření obsahu/tématu výuky</a:t>
            </a:r>
          </a:p>
          <a:p>
            <a:pPr>
              <a:buNone/>
            </a:pPr>
            <a:r>
              <a:rPr lang="cs-CZ" b="1" dirty="0" smtClean="0"/>
              <a:t>= nahrazení cílů obsahem učiva</a:t>
            </a:r>
          </a:p>
          <a:p>
            <a:r>
              <a:rPr lang="cs-CZ" dirty="0" smtClean="0"/>
              <a:t>Není jasné v jakém rozsahu a na jaké úrovni má být učivo osvojeno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130968"/>
            <a:ext cx="10753200" cy="4701032"/>
          </a:xfrm>
        </p:spPr>
        <p:txBody>
          <a:bodyPr/>
          <a:lstStyle/>
          <a:p>
            <a:r>
              <a:rPr lang="cs-CZ" dirty="0" smtClean="0"/>
              <a:t>„Žák se má naučit postup vypracování SWOT analýzy vybrané organizace.“</a:t>
            </a:r>
          </a:p>
          <a:p>
            <a:r>
              <a:rPr lang="cs-CZ" dirty="0" smtClean="0"/>
              <a:t>„Žák si má důkladně osvojit definici marketingového mixu.“</a:t>
            </a:r>
          </a:p>
          <a:p>
            <a:endParaRPr lang="cs-CZ" dirty="0" smtClean="0"/>
          </a:p>
          <a:p>
            <a:r>
              <a:rPr lang="cs-CZ" b="1" dirty="0" smtClean="0"/>
              <a:t>Takto vymezené cíle připouštějí různé interpretace</a:t>
            </a:r>
          </a:p>
          <a:p>
            <a:r>
              <a:rPr lang="cs-CZ" dirty="0" smtClean="0"/>
              <a:t>Nevyplývá z nich jasná návod na studium a jeho kontrolu</a:t>
            </a:r>
            <a:endParaRPr lang="cs-CZ" dirty="0"/>
          </a:p>
        </p:txBody>
      </p:sp>
      <p:sp>
        <p:nvSpPr>
          <p:cNvPr id="6" name="Oválný popisek 5"/>
          <p:cNvSpPr/>
          <p:nvPr/>
        </p:nvSpPr>
        <p:spPr bwMode="auto">
          <a:xfrm>
            <a:off x="9553074" y="2863517"/>
            <a:ext cx="2454442" cy="1852862"/>
          </a:xfrm>
          <a:prstGeom prst="wedgeEllipseCallout">
            <a:avLst>
              <a:gd name="adj1" fmla="val -123093"/>
              <a:gd name="adj2" fmla="val -50781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118558" y="3128211"/>
            <a:ext cx="14798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Naučit se na </a:t>
            </a:r>
            <a:r>
              <a:rPr lang="cs-CZ" sz="1400" dirty="0" err="1" smtClean="0"/>
              <a:t>zpamět</a:t>
            </a:r>
            <a:r>
              <a:rPr lang="cs-CZ" sz="1400" dirty="0" smtClean="0"/>
              <a:t>? Umět vytvořit? Popsat na příkladech? Originálně zpracovat?</a:t>
            </a:r>
            <a:endParaRPr lang="cs-CZ" sz="1400" dirty="0"/>
          </a:p>
        </p:txBody>
      </p:sp>
      <p:sp>
        <p:nvSpPr>
          <p:cNvPr id="8" name="Oválný popisek 7"/>
          <p:cNvSpPr/>
          <p:nvPr/>
        </p:nvSpPr>
        <p:spPr bwMode="auto">
          <a:xfrm>
            <a:off x="5065295" y="192505"/>
            <a:ext cx="6280484" cy="962527"/>
          </a:xfrm>
          <a:prstGeom prst="wedgeEllipseCallout">
            <a:avLst>
              <a:gd name="adj1" fmla="val -43438"/>
              <a:gd name="adj2" fmla="val 44231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919536" y="300790"/>
            <a:ext cx="52337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 využitím jakých analýz vnějšího a vnitřního prostředí? Ziskové/neziskové organizace? Včetně návrhů strategií? Na základě jakých podkladů? Samostatně nebo ve skupině?</a:t>
            </a:r>
            <a:endParaRPr lang="cs-CZ" sz="1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950495"/>
            <a:ext cx="10753200" cy="4881505"/>
          </a:xfrm>
        </p:spPr>
        <p:txBody>
          <a:bodyPr/>
          <a:lstStyle/>
          <a:p>
            <a:r>
              <a:rPr lang="cs-CZ" dirty="0" smtClean="0"/>
              <a:t>„Seznámit žáky se smyslem tvorby SWOT analýzy.“</a:t>
            </a:r>
          </a:p>
          <a:p>
            <a:r>
              <a:rPr lang="cs-CZ" dirty="0" smtClean="0"/>
              <a:t>„Poukázat na užitečnost SWOT analýzy pro úspěšný chod organizace.“</a:t>
            </a:r>
          </a:p>
          <a:p>
            <a:r>
              <a:rPr lang="cs-CZ" dirty="0" smtClean="0"/>
              <a:t>„Ukázat žákům montáž vodovodních rozvodů.“</a:t>
            </a:r>
          </a:p>
          <a:p>
            <a:endParaRPr lang="cs-CZ" dirty="0" smtClean="0"/>
          </a:p>
          <a:p>
            <a:r>
              <a:rPr lang="cs-CZ" b="1" dirty="0" smtClean="0"/>
              <a:t>Místo cílů je popsána zamýšlená činnost učitele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4584" y="242921"/>
            <a:ext cx="10753200" cy="451576"/>
          </a:xfrm>
        </p:spPr>
        <p:txBody>
          <a:bodyPr/>
          <a:lstStyle/>
          <a:p>
            <a:r>
              <a:rPr lang="cs-CZ" dirty="0" smtClean="0"/>
              <a:t>Požadavky na správně formulované specifické cíle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86894"/>
            <a:ext cx="10753200" cy="4345105"/>
          </a:xfrm>
        </p:spPr>
        <p:txBody>
          <a:bodyPr/>
          <a:lstStyle/>
          <a:p>
            <a:r>
              <a:rPr lang="cs-CZ" dirty="0" smtClean="0"/>
              <a:t>Přiměřenost </a:t>
            </a:r>
          </a:p>
          <a:p>
            <a:pPr lvl="1"/>
            <a:r>
              <a:rPr lang="cs-CZ" dirty="0" smtClean="0"/>
              <a:t>soulad cíle s reálnými podmínkami (aktuální stav žáků).</a:t>
            </a:r>
          </a:p>
          <a:p>
            <a:r>
              <a:rPr lang="cs-CZ" dirty="0" smtClean="0"/>
              <a:t>Jednoznačnost </a:t>
            </a:r>
          </a:p>
          <a:p>
            <a:pPr lvl="1"/>
            <a:r>
              <a:rPr lang="cs-CZ" dirty="0" smtClean="0"/>
              <a:t>formulace cíle nepřipouští různý výklad.</a:t>
            </a:r>
          </a:p>
          <a:p>
            <a:r>
              <a:rPr lang="cs-CZ" dirty="0" smtClean="0"/>
              <a:t>Kontrolovatelnost </a:t>
            </a:r>
          </a:p>
          <a:p>
            <a:pPr lvl="1"/>
            <a:r>
              <a:rPr lang="cs-CZ" dirty="0" smtClean="0"/>
              <a:t>možnost kontroly dosažení cíle.</a:t>
            </a:r>
          </a:p>
          <a:p>
            <a:r>
              <a:rPr lang="cs-CZ" dirty="0" smtClean="0"/>
              <a:t>Vyjádření v pojmech výkonů žáků</a:t>
            </a:r>
          </a:p>
          <a:p>
            <a:pPr lvl="1"/>
            <a:r>
              <a:rPr lang="cs-CZ" dirty="0" smtClean="0"/>
              <a:t>Např.: nevhodně stanovený cíl: Seznámit žáky s …, Poukázat na funkci …, =&gt; při kontrole výsledků výuky nebudeme kontrolovat jestli učitel žáky s něčím seznámil/poukázal na funkci, ale zda žáci </a:t>
            </a:r>
            <a:r>
              <a:rPr lang="cs-CZ" dirty="0" err="1" smtClean="0"/>
              <a:t>dokáží</a:t>
            </a:r>
            <a:r>
              <a:rPr lang="cs-CZ" dirty="0" smtClean="0"/>
              <a:t> vysvětlit funkci apod.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Hierarchie cílů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42103"/>
            <a:ext cx="10753200" cy="4489897"/>
          </a:xfrm>
        </p:spPr>
        <p:txBody>
          <a:bodyPr/>
          <a:lstStyle/>
          <a:p>
            <a:r>
              <a:rPr lang="cs-CZ" dirty="0" smtClean="0"/>
              <a:t>od koncepce vzdělávacích programů (RVP, ŠVP) na jednotlivých stupních kurikula až k přímé kontaktní výuce v sytému vyučovacích hodin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>
                <a:solidFill>
                  <a:schemeClr val="tx2"/>
                </a:solidFill>
              </a:rPr>
              <a:t>Všeobecné cíle výchovy a vzdělávání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Cíle jednotlivých typů škol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Cíle studijních a učebních oborů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/>
              <a:t>Cíle vyučovacích předmětů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/>
              <a:t>Cíle tematických celků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/>
              <a:t>Cíle vyučovacích hodin (vyučovacích dní)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/>
              <a:t>Cíle jednotlivých částí vyučovacích hodin/dni</a:t>
            </a:r>
            <a:endParaRPr lang="cs-CZ" dirty="0"/>
          </a:p>
        </p:txBody>
      </p:sp>
      <p:sp>
        <p:nvSpPr>
          <p:cNvPr id="6" name="Čárový popisek 1 5"/>
          <p:cNvSpPr/>
          <p:nvPr/>
        </p:nvSpPr>
        <p:spPr bwMode="auto">
          <a:xfrm>
            <a:off x="6975599" y="2492476"/>
            <a:ext cx="2947737" cy="818148"/>
          </a:xfrm>
          <a:prstGeom prst="borderCallout1">
            <a:avLst>
              <a:gd name="adj1" fmla="val 52574"/>
              <a:gd name="adj2" fmla="val -986"/>
              <a:gd name="adj3" fmla="val 112500"/>
              <a:gd name="adj4" fmla="val -38333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Čárový popisek 1 6"/>
          <p:cNvSpPr/>
          <p:nvPr/>
        </p:nvSpPr>
        <p:spPr bwMode="auto">
          <a:xfrm>
            <a:off x="6921910" y="3435079"/>
            <a:ext cx="2947737" cy="818148"/>
          </a:xfrm>
          <a:prstGeom prst="borderCallout1">
            <a:avLst>
              <a:gd name="adj1" fmla="val 46691"/>
              <a:gd name="adj2" fmla="val -986"/>
              <a:gd name="adj3" fmla="val 33088"/>
              <a:gd name="adj4" fmla="val -80374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Čárový popisek 1 7"/>
          <p:cNvSpPr/>
          <p:nvPr/>
        </p:nvSpPr>
        <p:spPr bwMode="auto">
          <a:xfrm>
            <a:off x="6932647" y="4527495"/>
            <a:ext cx="2947737" cy="818148"/>
          </a:xfrm>
          <a:prstGeom prst="borderCallout1">
            <a:avLst>
              <a:gd name="adj1" fmla="val 48162"/>
              <a:gd name="adj2" fmla="val 1463"/>
              <a:gd name="adj3" fmla="val -22794"/>
              <a:gd name="adj4" fmla="val -78333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Přímá spojovací čára 9"/>
          <p:cNvCxnSpPr>
            <a:endCxn id="7" idx="2"/>
          </p:cNvCxnSpPr>
          <p:nvPr/>
        </p:nvCxnSpPr>
        <p:spPr bwMode="auto">
          <a:xfrm flipV="1">
            <a:off x="5157278" y="3844153"/>
            <a:ext cx="1764632" cy="1724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ovací čára 11"/>
          <p:cNvCxnSpPr>
            <a:endCxn id="8" idx="2"/>
          </p:cNvCxnSpPr>
          <p:nvPr/>
        </p:nvCxnSpPr>
        <p:spPr bwMode="auto">
          <a:xfrm>
            <a:off x="4161374" y="4679897"/>
            <a:ext cx="2771273" cy="2566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ovací čára 13"/>
          <p:cNvCxnSpPr>
            <a:endCxn id="8" idx="2"/>
          </p:cNvCxnSpPr>
          <p:nvPr/>
        </p:nvCxnSpPr>
        <p:spPr bwMode="auto">
          <a:xfrm flipV="1">
            <a:off x="6206742" y="4936569"/>
            <a:ext cx="725905" cy="922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ovací čára 15"/>
          <p:cNvCxnSpPr>
            <a:endCxn id="8" idx="2"/>
          </p:cNvCxnSpPr>
          <p:nvPr/>
        </p:nvCxnSpPr>
        <p:spPr bwMode="auto">
          <a:xfrm flipV="1">
            <a:off x="6639879" y="4936569"/>
            <a:ext cx="292768" cy="3449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ovéPole 16"/>
          <p:cNvSpPr txBox="1"/>
          <p:nvPr/>
        </p:nvSpPr>
        <p:spPr>
          <a:xfrm>
            <a:off x="7002379" y="2678385"/>
            <a:ext cx="291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Všeobecný cíl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034463" y="3660187"/>
            <a:ext cx="2879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Dílčí cíle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046495" y="4646388"/>
            <a:ext cx="291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Specifické cíle</a:t>
            </a: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Kognitivní cíle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oblast vědomostí a intelektových dovedností</a:t>
            </a:r>
          </a:p>
          <a:p>
            <a:r>
              <a:rPr lang="cs-CZ" dirty="0" smtClean="0"/>
              <a:t>Příklady</a:t>
            </a:r>
          </a:p>
          <a:p>
            <a:pPr lvl="1"/>
            <a:r>
              <a:rPr lang="cs-CZ" dirty="0" smtClean="0"/>
              <a:t>Žák uvede příklady aplikace jednočipových </a:t>
            </a:r>
            <a:r>
              <a:rPr lang="cs-CZ" dirty="0" err="1" smtClean="0"/>
              <a:t>mikrokontrolérů</a:t>
            </a:r>
            <a:r>
              <a:rPr lang="cs-CZ" dirty="0" smtClean="0"/>
              <a:t> v praxi.</a:t>
            </a:r>
          </a:p>
          <a:p>
            <a:pPr lvl="1"/>
            <a:r>
              <a:rPr lang="cs-CZ" dirty="0" smtClean="0"/>
              <a:t>Žák popíše rozdíly mezi smrkovým a jasanovým dřevem.</a:t>
            </a:r>
          </a:p>
          <a:p>
            <a:pPr lvl="1"/>
            <a:r>
              <a:rPr lang="cs-CZ" dirty="0" smtClean="0"/>
              <a:t>Žák vyhledá na Internetu dostupné informace o tepelné izolací stropů.</a:t>
            </a:r>
          </a:p>
          <a:p>
            <a:pPr lvl="1"/>
            <a:r>
              <a:rPr lang="cs-CZ" dirty="0" smtClean="0"/>
              <a:t>Žák vysvětlí podstatu předběžné úpravy pokrmů. </a:t>
            </a:r>
          </a:p>
          <a:p>
            <a:pPr lvl="1"/>
            <a:r>
              <a:rPr lang="cs-CZ" dirty="0" smtClean="0"/>
              <a:t>Žák popíše technologický postup přípravy svíčkové na smetaně.</a:t>
            </a:r>
          </a:p>
          <a:p>
            <a:pPr lvl="1"/>
            <a:r>
              <a:rPr lang="cs-CZ" dirty="0" smtClean="0"/>
              <a:t>Žák navrhne jídelní lístek pro strávníky se žlučníkovou dietou. </a:t>
            </a:r>
          </a:p>
          <a:p>
            <a:pPr lvl="1"/>
            <a:r>
              <a:rPr lang="cs-CZ" dirty="0" smtClean="0"/>
              <a:t>Žák s využitím receptury správně spočítá množství surovin na přípravu daného počtu pokrmu. 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0243" y="465558"/>
            <a:ext cx="10753200" cy="451576"/>
          </a:xfrm>
        </p:spPr>
        <p:txBody>
          <a:bodyPr/>
          <a:lstStyle/>
          <a:p>
            <a:r>
              <a:rPr lang="cs-CZ" dirty="0" smtClean="0"/>
              <a:t>Stanovování výcvikových cílů v praktickém vyučování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Žákův výkon se vymezuje činností (operací), kterou má žák zvládnout. Tyto cíle nazýváme </a:t>
            </a:r>
            <a:r>
              <a:rPr lang="cs-CZ" b="1" dirty="0" smtClean="0"/>
              <a:t>operacionalizované</a:t>
            </a:r>
            <a:r>
              <a:rPr lang="cs-CZ" dirty="0" smtClean="0"/>
              <a:t>. </a:t>
            </a:r>
          </a:p>
          <a:p>
            <a:r>
              <a:rPr lang="cs-CZ" dirty="0" smtClean="0"/>
              <a:t>Operacionalizovaný cíl obsahuje: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smtClean="0"/>
              <a:t>požadovanou činnosti (druh a předmět činnosti), 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smtClean="0"/>
              <a:t>podmínky činnosti (mohou se týkat pomůcek, pracovního místa, formy spolupráce, …)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smtClean="0"/>
              <a:t>a normu činnosti (kvalita, výkon).  </a:t>
            </a:r>
          </a:p>
          <a:p>
            <a:pPr marL="781200" lvl="1" indent="-457200">
              <a:buNone/>
            </a:pPr>
            <a:endParaRPr lang="cs-CZ" dirty="0" smtClean="0"/>
          </a:p>
          <a:p>
            <a:pPr marL="781200" lvl="1" indent="-457200">
              <a:buNone/>
            </a:pPr>
            <a:r>
              <a:rPr lang="cs-CZ" dirty="0" smtClean="0"/>
              <a:t>Správný cíl je vyjádřen </a:t>
            </a:r>
            <a:r>
              <a:rPr lang="cs-CZ" b="1" dirty="0" smtClean="0"/>
              <a:t>aktivními slovesy</a:t>
            </a:r>
            <a:r>
              <a:rPr lang="cs-CZ" dirty="0" smtClean="0"/>
              <a:t>: předvést, seřídit, smontovat, zhotovit, vyhledat, stanovit, změřit, nastavit, zregulovat, sestavit, opravit…atd.</a:t>
            </a:r>
          </a:p>
          <a:p>
            <a:pPr marL="781200" lvl="1" indent="-457200">
              <a:buNone/>
            </a:pPr>
            <a:endParaRPr lang="cs-CZ" dirty="0" smtClean="0"/>
          </a:p>
          <a:p>
            <a:pPr marL="781200" lvl="1" indent="-457200">
              <a:buNone/>
            </a:pPr>
            <a:r>
              <a:rPr lang="cs-CZ" dirty="0" smtClean="0"/>
              <a:t>Naopak by cíl neměl obsahovat nejednoznačné vazby jako: porozumět, vyjasnit si, mít přehled, žák dobře pochopí, žák se naučí apod.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 bwMode="auto">
          <a:xfrm>
            <a:off x="946205" y="3108960"/>
            <a:ext cx="10384404" cy="1494845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požadovaná činnost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vyjádřena formou pozorovatelné činnosti</a:t>
            </a:r>
          </a:p>
          <a:p>
            <a:pPr lvl="1"/>
            <a:r>
              <a:rPr lang="cs-CZ" dirty="0" smtClean="0"/>
              <a:t>tou, kterou má žák prokázat, že splnil zamýšlený cíl</a:t>
            </a:r>
          </a:p>
          <a:p>
            <a:r>
              <a:rPr lang="cs-CZ" dirty="0" smtClean="0"/>
              <a:t>vyjadřuje se druhem činnosti a předmětem činnosti</a:t>
            </a:r>
          </a:p>
          <a:p>
            <a:pPr lvl="1"/>
            <a:r>
              <a:rPr lang="cs-CZ" dirty="0" smtClean="0"/>
              <a:t>ušít kalhoty</a:t>
            </a:r>
          </a:p>
          <a:p>
            <a:pPr lvl="1"/>
            <a:r>
              <a:rPr lang="cs-CZ" dirty="0" smtClean="0"/>
              <a:t>opravit domácí elektrospotřebič</a:t>
            </a:r>
          </a:p>
          <a:p>
            <a:pPr lvl="1"/>
            <a:r>
              <a:rPr lang="cs-CZ" dirty="0" smtClean="0"/>
              <a:t>smontovat rozvod studené vody</a:t>
            </a:r>
          </a:p>
          <a:p>
            <a:pPr lvl="1"/>
            <a:r>
              <a:rPr lang="cs-CZ" dirty="0" smtClean="0"/>
              <a:t>opravit vodovodní rozvod studené vody</a:t>
            </a:r>
          </a:p>
          <a:p>
            <a:pPr lvl="1"/>
            <a:r>
              <a:rPr lang="cs-CZ" dirty="0" smtClean="0"/>
              <a:t>opravit odpadní potrubí</a:t>
            </a:r>
          </a:p>
          <a:p>
            <a:pPr lvl="1"/>
            <a:r>
              <a:rPr lang="cs-CZ" dirty="0" smtClean="0"/>
              <a:t>vyčistit odpadní potrubí</a:t>
            </a:r>
          </a:p>
          <a:p>
            <a:r>
              <a:rPr lang="cs-CZ" dirty="0" smtClean="0"/>
              <a:t>pro zdůrazněn cíle je vhodné použít sloveso </a:t>
            </a:r>
            <a:r>
              <a:rPr lang="cs-CZ" b="1" dirty="0" smtClean="0"/>
              <a:t>umět</a:t>
            </a:r>
          </a:p>
          <a:p>
            <a:pPr lvl="1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110330" y="3458817"/>
            <a:ext cx="3450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Používat pokud možno aktivní slovesa</a:t>
            </a:r>
          </a:p>
          <a:p>
            <a:r>
              <a:rPr lang="cs-CZ" sz="1600" dirty="0" smtClean="0"/>
              <a:t>NE pozorovat, vyjasnit si, mít přehled, …</a:t>
            </a:r>
            <a:endParaRPr lang="cs-CZ" sz="1600" dirty="0"/>
          </a:p>
        </p:txBody>
      </p:sp>
      <p:sp>
        <p:nvSpPr>
          <p:cNvPr id="7" name="Obláček 6"/>
          <p:cNvSpPr/>
          <p:nvPr/>
        </p:nvSpPr>
        <p:spPr bwMode="auto">
          <a:xfrm>
            <a:off x="7323151" y="3283889"/>
            <a:ext cx="4190338" cy="1526650"/>
          </a:xfrm>
          <a:prstGeom prst="cloudCallout">
            <a:avLst>
              <a:gd name="adj1" fmla="val -90283"/>
              <a:gd name="adj2" fmla="val 1562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podmínky činnosti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upřesňují požadovaný výkon</a:t>
            </a:r>
          </a:p>
          <a:p>
            <a:r>
              <a:rPr lang="cs-CZ" dirty="0" smtClean="0"/>
              <a:t>vymezují rozsah</a:t>
            </a:r>
          </a:p>
          <a:p>
            <a:r>
              <a:rPr lang="cs-CZ" dirty="0" smtClean="0"/>
              <a:t>určují pracovní postup</a:t>
            </a:r>
          </a:p>
          <a:p>
            <a:r>
              <a:rPr lang="cs-CZ" dirty="0" smtClean="0"/>
              <a:t>specifikují pomůcky, pracovní místo, formy spolupráce, …</a:t>
            </a:r>
          </a:p>
          <a:p>
            <a:pPr lvl="1"/>
            <a:r>
              <a:rPr lang="cs-CZ" dirty="0" smtClean="0"/>
              <a:t>Umět řezat ostrý závit na trubkách závitovou hlavou.</a:t>
            </a:r>
          </a:p>
          <a:p>
            <a:pPr lvl="1"/>
            <a:r>
              <a:rPr lang="cs-CZ" dirty="0" smtClean="0"/>
              <a:t>Umět vykonat předběžnou tlakovou zkoušku a vyplnit předepsaný protokol.</a:t>
            </a:r>
          </a:p>
          <a:p>
            <a:pPr lvl="1"/>
            <a:r>
              <a:rPr lang="cs-CZ" dirty="0" smtClean="0"/>
              <a:t>Umět ušít sako z </a:t>
            </a:r>
            <a:r>
              <a:rPr lang="cs-CZ" dirty="0" err="1" smtClean="0"/>
              <a:t>nastrihaných</a:t>
            </a:r>
            <a:r>
              <a:rPr lang="cs-CZ" dirty="0" smtClean="0"/>
              <a:t> dílů s konečnou úpravou.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norma činnosti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určuje požadovanou kvalitu a rychlost výkonu</a:t>
            </a:r>
          </a:p>
          <a:p>
            <a:r>
              <a:rPr lang="cs-CZ" dirty="0" smtClean="0"/>
              <a:t>minimální požadavky na úroveň činnosti</a:t>
            </a:r>
          </a:p>
          <a:p>
            <a:r>
              <a:rPr lang="cs-CZ" dirty="0" smtClean="0"/>
              <a:t>např.: minimální počet správných řešení, tolerovaná nepřesnost, časový limit při dodržení požadované přesnosti, dodržení technické a výkonové normy</a:t>
            </a: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71874" y="359053"/>
            <a:ext cx="10753200" cy="451576"/>
          </a:xfrm>
        </p:spPr>
        <p:txBody>
          <a:bodyPr/>
          <a:lstStyle/>
          <a:p>
            <a:r>
              <a:rPr lang="cs-CZ" dirty="0" smtClean="0"/>
              <a:t>Příklady operacionalizovaných cílů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27221"/>
            <a:ext cx="10753200" cy="4604779"/>
          </a:xfrm>
        </p:spPr>
        <p:txBody>
          <a:bodyPr/>
          <a:lstStyle/>
          <a:p>
            <a:r>
              <a:rPr lang="cs-CZ" sz="2000" dirty="0" smtClean="0"/>
              <a:t>Žák umí ušít sako z předem nastřihaných dílů s konečnou úpravou za 60 minut.</a:t>
            </a:r>
          </a:p>
          <a:p>
            <a:r>
              <a:rPr lang="cs-CZ" sz="2000" dirty="0" smtClean="0"/>
              <a:t>Žák umí obsloužit zákazníka v pultovém prodeji s uplatněním základních pravidel správné obsluhy.</a:t>
            </a:r>
          </a:p>
          <a:p>
            <a:r>
              <a:rPr lang="cs-CZ" sz="2000" dirty="0" smtClean="0"/>
              <a:t>Žák umí osadit topná tělesa podle dokumentace za dodržení stanovené tolerance nastavení a pokynů výrobce. </a:t>
            </a:r>
          </a:p>
          <a:p>
            <a:r>
              <a:rPr lang="cs-CZ" sz="2000" dirty="0" smtClean="0"/>
              <a:t>Žák umí připravit polotovary na výrobu skříně podle výrobní dokumentace a v požadované toleranci. </a:t>
            </a:r>
          </a:p>
          <a:p>
            <a:r>
              <a:rPr lang="cs-CZ" sz="2000" dirty="0" smtClean="0"/>
              <a:t>Žák s využitím měřícího přístroje (</a:t>
            </a:r>
            <a:r>
              <a:rPr lang="cs-CZ" sz="2000" dirty="0" err="1" smtClean="0"/>
              <a:t>multimetru</a:t>
            </a:r>
            <a:r>
              <a:rPr lang="cs-CZ" sz="2000" dirty="0" smtClean="0"/>
              <a:t>) změří elektrické napětí na svorkách spotřebiče a elektrický proud, který protéká spotřebičem. 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1472000" cy="451576"/>
          </a:xfrm>
        </p:spPr>
        <p:txBody>
          <a:bodyPr/>
          <a:lstStyle/>
          <a:p>
            <a:r>
              <a:rPr lang="cs-CZ" dirty="0" smtClean="0"/>
              <a:t>4 základní otázky pro určení specifických cílů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69312"/>
            <a:ext cx="10753200" cy="4162688"/>
          </a:xfrm>
        </p:spPr>
        <p:txBody>
          <a:bodyPr/>
          <a:lstStyle/>
          <a:p>
            <a:pPr marL="586350" indent="-514350" algn="ctr">
              <a:buNone/>
            </a:pPr>
            <a:r>
              <a:rPr lang="cs-CZ" dirty="0" smtClean="0"/>
              <a:t>umět = znát, naučit se, osvojit si</a:t>
            </a:r>
          </a:p>
          <a:p>
            <a:pPr marL="586350" indent="-514350">
              <a:buNone/>
            </a:pPr>
            <a:endParaRPr lang="cs-CZ" dirty="0" smtClean="0"/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Co má žák umět? </a:t>
            </a:r>
            <a:r>
              <a:rPr lang="cs-CZ" dirty="0" smtClean="0">
                <a:sym typeface="Wingdings" pitchFamily="2" charset="2"/>
              </a:rPr>
              <a:t> výkon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>
                <a:sym typeface="Wingdings" pitchFamily="2" charset="2"/>
              </a:rPr>
              <a:t>Co to znamená umět?  kvalita výkonu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>
                <a:sym typeface="Wingdings" pitchFamily="2" charset="2"/>
              </a:rPr>
              <a:t>Za jakých podmínek to má žák umět?  podmínky výkonu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>
                <a:sym typeface="Wingdings" pitchFamily="2" charset="2"/>
              </a:rPr>
              <a:t>Do jaké míry to má žák umět?  norma výkonu</a:t>
            </a: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284065"/>
            <a:ext cx="10753200" cy="451576"/>
          </a:xfrm>
        </p:spPr>
        <p:txBody>
          <a:bodyPr/>
          <a:lstStyle/>
          <a:p>
            <a:r>
              <a:rPr lang="cs-CZ" dirty="0" smtClean="0"/>
              <a:t>Příklad určení specifických cílů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946298"/>
            <a:ext cx="10753200" cy="4885702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/>
              <a:t>Výkon: </a:t>
            </a:r>
          </a:p>
          <a:p>
            <a:pPr lvl="1"/>
            <a:r>
              <a:rPr lang="cs-CZ" sz="1800" dirty="0" smtClean="0"/>
              <a:t>Určení vhodné tepelné úpravy u jednotlivých částí vepřového masa.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/>
              <a:t>Kvalita výkonu: </a:t>
            </a:r>
          </a:p>
          <a:p>
            <a:pPr marL="781200" lvl="1" indent="-457200">
              <a:buFont typeface="+mj-lt"/>
              <a:buAutoNum type="alphaLcParenR"/>
            </a:pPr>
            <a:r>
              <a:rPr lang="cs-CZ" sz="1800" dirty="0" smtClean="0"/>
              <a:t>Rozdělení jednotlivých částí vepřového masa. </a:t>
            </a:r>
            <a:r>
              <a:rPr lang="cs-CZ" sz="1800" dirty="0" smtClean="0">
                <a:sym typeface="Wingdings" pitchFamily="2" charset="2"/>
              </a:rPr>
              <a:t> bůček, kýta, krkovice, panenka, …</a:t>
            </a:r>
            <a:endParaRPr lang="cs-CZ" sz="1800" dirty="0" smtClean="0"/>
          </a:p>
          <a:p>
            <a:pPr marL="781200" lvl="1" indent="-457200">
              <a:buFont typeface="+mj-lt"/>
              <a:buAutoNum type="alphaLcParenR"/>
            </a:pPr>
            <a:r>
              <a:rPr lang="cs-CZ" sz="1800" dirty="0" smtClean="0"/>
              <a:t>Vyjmenování různých variant tepelné úpravy masa. </a:t>
            </a:r>
            <a:r>
              <a:rPr lang="cs-CZ" sz="1800" dirty="0" smtClean="0">
                <a:sym typeface="Wingdings" pitchFamily="2" charset="2"/>
              </a:rPr>
              <a:t> vaření, pečení, smažení, dušení, …</a:t>
            </a:r>
          </a:p>
          <a:p>
            <a:pPr marL="781200" lvl="1" indent="-457200">
              <a:buFont typeface="+mj-lt"/>
              <a:buAutoNum type="alphaLcParenR"/>
            </a:pPr>
            <a:r>
              <a:rPr lang="cs-CZ" sz="1800" dirty="0" smtClean="0">
                <a:sym typeface="Wingdings" pitchFamily="2" charset="2"/>
              </a:rPr>
              <a:t>Zvolení vhodné úpravy masa pro různé části vepřového masa.  tuhost, chutnost,finance, hygiena, …</a:t>
            </a:r>
          </a:p>
          <a:p>
            <a:pPr marL="781200" lvl="1" indent="-457200">
              <a:buFont typeface="+mj-lt"/>
              <a:buAutoNum type="alphaLcParenR"/>
            </a:pPr>
            <a:r>
              <a:rPr lang="cs-CZ" sz="1800" dirty="0" smtClean="0">
                <a:sym typeface="Wingdings" pitchFamily="2" charset="2"/>
              </a:rPr>
              <a:t>Výběr vhodných surovin a popis pracovního postupu pro uvaření segedínského guláše.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sym typeface="Wingdings" pitchFamily="2" charset="2"/>
              </a:rPr>
              <a:t>Podmínky výkonu:</a:t>
            </a:r>
          </a:p>
          <a:p>
            <a:pPr lvl="1"/>
            <a:r>
              <a:rPr lang="cs-CZ" sz="1800" dirty="0" smtClean="0">
                <a:sym typeface="Wingdings" pitchFamily="2" charset="2"/>
              </a:rPr>
              <a:t>zpaměti, s použitím literatury/učebnice/sešitu, s pomocí učitele/spolužáků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sym typeface="Wingdings" pitchFamily="2" charset="2"/>
              </a:rPr>
              <a:t>Norma výkonu:</a:t>
            </a:r>
          </a:p>
          <a:p>
            <a:pPr marL="838350" lvl="1" indent="-514350">
              <a:buFont typeface="+mj-lt"/>
              <a:buAutoNum type="alphaLcParenR"/>
            </a:pPr>
            <a:r>
              <a:rPr lang="cs-CZ" sz="1800" dirty="0" smtClean="0">
                <a:sym typeface="Wingdings" pitchFamily="2" charset="2"/>
              </a:rPr>
              <a:t>Zaznačit do obrázku prasete názvy částí vepřového masa, přiřadit fotografie částí masa k názvům, …</a:t>
            </a:r>
          </a:p>
          <a:p>
            <a:pPr marL="838350" lvl="1" indent="-514350">
              <a:buFont typeface="+mj-lt"/>
              <a:buAutoNum type="alphaLcParenR"/>
            </a:pPr>
            <a:r>
              <a:rPr lang="cs-CZ" sz="1800" dirty="0" smtClean="0">
                <a:sym typeface="Wingdings" pitchFamily="2" charset="2"/>
              </a:rPr>
              <a:t>Vyjmenovat 4 možnosti tepelných úprav vepřového masa.</a:t>
            </a:r>
          </a:p>
          <a:p>
            <a:pPr marL="838350" lvl="1" indent="-514350">
              <a:buFont typeface="+mj-lt"/>
              <a:buAutoNum type="alphaLcParenR"/>
            </a:pPr>
            <a:r>
              <a:rPr lang="cs-CZ" sz="1800" dirty="0" smtClean="0">
                <a:sym typeface="Wingdings" pitchFamily="2" charset="2"/>
              </a:rPr>
              <a:t>V pracovním listu přiřadit charakteristiky druhů vepřového masa k jednotlivým částem vepřového masa (charakteristiky = charakteristický pokrm, tuhost, chuť, cena, délka úpravy, …). Správnost vyplnění pracovního listu zkontrolovat ve dvojicích a následně s učitelem.</a:t>
            </a:r>
          </a:p>
          <a:p>
            <a:pPr marL="838350" lvl="1" indent="-514350">
              <a:buFont typeface="+mj-lt"/>
              <a:buAutoNum type="alphaLcParenR"/>
            </a:pPr>
            <a:r>
              <a:rPr lang="cs-CZ" sz="1800" dirty="0" smtClean="0">
                <a:sym typeface="Wingdings" pitchFamily="2" charset="2"/>
              </a:rPr>
              <a:t>Vypsat potřebné ingredience  a jejich množství pro uvaření segedínského guláše pro 4člennou rodinu.</a:t>
            </a:r>
          </a:p>
          <a:p>
            <a:pPr marL="838350" lvl="1" indent="-514350">
              <a:buNone/>
            </a:pPr>
            <a:endParaRPr lang="cs-CZ" sz="1800" dirty="0" smtClean="0">
              <a:sym typeface="Wingdings" pitchFamily="2" charset="2"/>
            </a:endParaRPr>
          </a:p>
          <a:p>
            <a:pPr marL="838350" lvl="1" indent="-514350">
              <a:buFont typeface="+mj-lt"/>
              <a:buAutoNum type="alphaLcParenR"/>
            </a:pPr>
            <a:endParaRPr lang="cs-CZ" sz="1800" dirty="0" smtClean="0">
              <a:sym typeface="Wingdings" pitchFamily="2" charset="2"/>
            </a:endParaRPr>
          </a:p>
          <a:p>
            <a:pPr marL="838350" lvl="1" indent="-514350">
              <a:buFont typeface="+mj-lt"/>
              <a:buAutoNum type="alphaLcParenR"/>
            </a:pPr>
            <a:endParaRPr lang="cs-CZ" sz="1800" dirty="0" smtClean="0">
              <a:sym typeface="Wingdings" pitchFamily="2" charset="2"/>
            </a:endParaRPr>
          </a:p>
          <a:p>
            <a:pPr lvl="1"/>
            <a:endParaRPr lang="cs-CZ" sz="1800" dirty="0" smtClean="0"/>
          </a:p>
          <a:p>
            <a:pPr lvl="1"/>
            <a:endParaRPr lang="cs-CZ" sz="1800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Výchovné cíle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66407"/>
            <a:ext cx="10753200" cy="4265593"/>
          </a:xfrm>
        </p:spPr>
        <p:txBody>
          <a:bodyPr/>
          <a:lstStyle/>
          <a:p>
            <a:r>
              <a:rPr lang="cs-CZ" dirty="0" smtClean="0"/>
              <a:t>představy o rozvoji osobnosti</a:t>
            </a:r>
          </a:p>
          <a:p>
            <a:r>
              <a:rPr lang="cs-CZ" dirty="0" smtClean="0"/>
              <a:t>formování charakterových vlastnosti žáků, vztah k danému povolání (oboru) a vztah i ke světu, společnosti a přírodě</a:t>
            </a:r>
          </a:p>
          <a:p>
            <a:r>
              <a:rPr lang="cs-CZ" dirty="0" smtClean="0"/>
              <a:t>jsou dlouhodobější a zpravidla přesahují do dalších předmětů</a:t>
            </a:r>
          </a:p>
          <a:p>
            <a:r>
              <a:rPr lang="cs-CZ" dirty="0" smtClean="0"/>
              <a:t>mohou být vyjádřeny i formou výchovného působení učitele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0243" y="155457"/>
            <a:ext cx="10753200" cy="451576"/>
          </a:xfrm>
        </p:spPr>
        <p:txBody>
          <a:bodyPr/>
          <a:lstStyle/>
          <a:p>
            <a:r>
              <a:rPr lang="cs-CZ" dirty="0" smtClean="0"/>
              <a:t>Příklady výchovných cílů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882595"/>
            <a:ext cx="10753200" cy="4949405"/>
          </a:xfrm>
        </p:spPr>
        <p:txBody>
          <a:bodyPr/>
          <a:lstStyle/>
          <a:p>
            <a:pPr lvl="1"/>
            <a:r>
              <a:rPr lang="cs-CZ" dirty="0" smtClean="0"/>
              <a:t>Žák dodržuje pravidla bezpečnosti práce a ochrany zdraví při práci.</a:t>
            </a:r>
          </a:p>
          <a:p>
            <a:pPr lvl="1"/>
            <a:r>
              <a:rPr lang="cs-CZ" dirty="0" smtClean="0"/>
              <a:t> Žák udržuje pořádek na pracovišti.</a:t>
            </a:r>
          </a:p>
          <a:p>
            <a:pPr lvl="1"/>
            <a:r>
              <a:rPr lang="cs-CZ" dirty="0" smtClean="0"/>
              <a:t> Žák vždy vykoná precizní kvalitní práci podle požadavků na danou činnost. </a:t>
            </a:r>
          </a:p>
          <a:p>
            <a:r>
              <a:rPr lang="cs-CZ" dirty="0" smtClean="0"/>
              <a:t>Obecnější:</a:t>
            </a:r>
          </a:p>
          <a:p>
            <a:pPr lvl="1"/>
            <a:r>
              <a:rPr lang="cs-CZ" dirty="0" smtClean="0"/>
              <a:t>formování vztahu ke světu, ke společnosti a přírodě (ŽP)</a:t>
            </a:r>
          </a:p>
          <a:p>
            <a:pPr lvl="1"/>
            <a:r>
              <a:rPr lang="cs-CZ" dirty="0" smtClean="0"/>
              <a:t>formování charakterových vlastností</a:t>
            </a:r>
          </a:p>
          <a:p>
            <a:pPr lvl="1"/>
            <a:r>
              <a:rPr lang="cs-CZ" dirty="0" smtClean="0"/>
              <a:t>formování vztahu ke kultuře, umění a kráse</a:t>
            </a:r>
          </a:p>
          <a:p>
            <a:pPr lvl="1"/>
            <a:r>
              <a:rPr lang="cs-CZ" dirty="0" smtClean="0"/>
              <a:t>formování vztahu ke zvolenému povolání, práci a jejím výsledkům</a:t>
            </a:r>
          </a:p>
          <a:p>
            <a:r>
              <a:rPr lang="cs-CZ" dirty="0" smtClean="0"/>
              <a:t>Vztahující se ke specifickým schopnostem a vlastnostem</a:t>
            </a:r>
          </a:p>
          <a:p>
            <a:pPr lvl="1"/>
            <a:r>
              <a:rPr lang="cs-CZ" dirty="0" smtClean="0"/>
              <a:t>kontrolně pozorovací schopnosti (rozlišování a určování jevů podle smyslů)</a:t>
            </a:r>
          </a:p>
          <a:p>
            <a:pPr lvl="1"/>
            <a:r>
              <a:rPr lang="cs-CZ" dirty="0" smtClean="0"/>
              <a:t>odolnost proti zatížení</a:t>
            </a:r>
          </a:p>
          <a:p>
            <a:pPr lvl="1"/>
            <a:r>
              <a:rPr lang="cs-CZ" dirty="0" smtClean="0"/>
              <a:t>odpovědnost</a:t>
            </a:r>
          </a:p>
          <a:p>
            <a:pPr lvl="1"/>
            <a:r>
              <a:rPr lang="cs-CZ" dirty="0" smtClean="0"/>
              <a:t>organizační schopnosti</a:t>
            </a:r>
          </a:p>
          <a:p>
            <a:pPr lvl="1"/>
            <a:r>
              <a:rPr lang="cs-CZ" dirty="0" smtClean="0"/>
              <a:t>samostatnost</a:t>
            </a:r>
          </a:p>
          <a:p>
            <a:pPr lvl="1"/>
            <a:r>
              <a:rPr lang="cs-CZ" dirty="0" smtClean="0"/>
              <a:t>kreativita</a:t>
            </a:r>
          </a:p>
          <a:p>
            <a:pPr lvl="1"/>
            <a:r>
              <a:rPr lang="cs-CZ" dirty="0" smtClean="0"/>
              <a:t>kritické myšlení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cíle</a:t>
            </a: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evropská a národní úroveň</a:t>
            </a:r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Taxonomie cílů vyučovacího procesu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Existuje více úrovní osvojení si učiva než jen zapamatování</a:t>
            </a:r>
          </a:p>
          <a:p>
            <a:r>
              <a:rPr lang="cs-CZ" dirty="0" smtClean="0"/>
              <a:t>Taxonomie cílů pro:</a:t>
            </a:r>
          </a:p>
          <a:p>
            <a:pPr lvl="1"/>
            <a:r>
              <a:rPr lang="cs-CZ" dirty="0" smtClean="0"/>
              <a:t>Kognitivní oblast – </a:t>
            </a:r>
            <a:r>
              <a:rPr lang="cs-CZ" dirty="0" err="1" smtClean="0"/>
              <a:t>Bloomova</a:t>
            </a:r>
            <a:endParaRPr lang="cs-CZ" dirty="0" smtClean="0"/>
          </a:p>
          <a:p>
            <a:pPr lvl="1"/>
            <a:r>
              <a:rPr lang="cs-CZ" dirty="0" smtClean="0"/>
              <a:t>Psychomotorickou oblast – </a:t>
            </a:r>
            <a:r>
              <a:rPr lang="cs-CZ" dirty="0" err="1" smtClean="0"/>
              <a:t>Simpsonova</a:t>
            </a:r>
            <a:endParaRPr lang="cs-CZ" dirty="0" smtClean="0"/>
          </a:p>
          <a:p>
            <a:pPr lvl="1"/>
            <a:r>
              <a:rPr lang="cs-CZ" dirty="0" smtClean="0"/>
              <a:t>Afektivní oblast - </a:t>
            </a:r>
            <a:r>
              <a:rPr lang="cs-CZ" dirty="0" err="1" smtClean="0"/>
              <a:t>Krathwohl</a:t>
            </a:r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Revidovaná </a:t>
            </a:r>
            <a:r>
              <a:rPr lang="cs-CZ" dirty="0" err="1" smtClean="0"/>
              <a:t>Bloomova</a:t>
            </a:r>
            <a:r>
              <a:rPr lang="cs-CZ" dirty="0" smtClean="0"/>
              <a:t> taxonomie cílů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2450" t="37722" r="28708" b="40448"/>
          <a:stretch/>
        </p:blipFill>
        <p:spPr>
          <a:xfrm>
            <a:off x="694914" y="1864896"/>
            <a:ext cx="10157569" cy="356797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/>
          <a:srcRect l="31870" t="27195" r="28470" b="21813"/>
          <a:stretch/>
        </p:blipFill>
        <p:spPr>
          <a:xfrm>
            <a:off x="1115616" y="404664"/>
            <a:ext cx="7322414" cy="588408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11319" y="126518"/>
          <a:ext cx="9572542" cy="3791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72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33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7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7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133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589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43558">
                <a:tc>
                  <a:txBody>
                    <a:bodyPr/>
                    <a:lstStyle/>
                    <a:p>
                      <a:r>
                        <a:rPr lang="cs-CZ" sz="1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Znalostní</a:t>
                      </a:r>
                      <a:r>
                        <a:rPr lang="cs-CZ" sz="19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dimenze</a:t>
                      </a:r>
                      <a:endParaRPr lang="cs-CZ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Zapamatování</a:t>
                      </a: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</a:p>
                    <a:p>
                      <a:pPr algn="ctr"/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Porozumění</a:t>
                      </a: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Aplikace</a:t>
                      </a: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Analýza</a:t>
                      </a: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  <a:p>
                      <a:pPr algn="ctr"/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Hodnocení</a:t>
                      </a: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</a:p>
                    <a:p>
                      <a:pPr algn="ctr"/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Tvorba</a:t>
                      </a:r>
                    </a:p>
                  </a:txBody>
                  <a:tcPr marL="91443" marR="91443" marT="45690" marB="456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314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</a:p>
                    <a:p>
                      <a:pPr algn="ctr"/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Znalost faktů</a:t>
                      </a: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r>
                        <a:rPr lang="cs-CZ" sz="19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endParaRPr lang="cs-CZ" sz="1900"/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endParaRPr lang="cs-CZ" sz="1900"/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endParaRPr lang="cs-CZ" sz="1900" dirty="0"/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endParaRPr lang="cs-CZ" sz="1900" dirty="0"/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endParaRPr lang="cs-CZ" sz="1900"/>
                    </a:p>
                  </a:txBody>
                  <a:tcPr marL="91443" marR="91443" marT="45690" marB="456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344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</a:p>
                    <a:p>
                      <a:pPr algn="ctr"/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Konceptuální znalost</a:t>
                      </a: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endParaRPr lang="cs-CZ" sz="1900" dirty="0"/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r>
                        <a:rPr lang="cs-CZ" sz="19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</a:t>
                      </a: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endParaRPr lang="cs-CZ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endParaRPr lang="cs-CZ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endParaRPr lang="cs-CZ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endParaRPr lang="cs-CZ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690" marB="456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344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</a:p>
                    <a:p>
                      <a:pPr algn="ctr"/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Procedurální znalost</a:t>
                      </a: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endParaRPr lang="cs-CZ" sz="1900" dirty="0"/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endParaRPr lang="cs-CZ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r>
                        <a:rPr lang="cs-CZ" sz="19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</a:t>
                      </a: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endParaRPr lang="cs-CZ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endParaRPr lang="cs-CZ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endParaRPr lang="cs-CZ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690" marB="456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344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</a:p>
                    <a:p>
                      <a:pPr algn="ctr"/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Metakognitivní znalost</a:t>
                      </a: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endParaRPr lang="cs-CZ" sz="1900"/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endParaRPr lang="cs-CZ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endParaRPr lang="cs-CZ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r>
                        <a:rPr lang="cs-CZ" sz="19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D4</a:t>
                      </a: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r>
                        <a:rPr lang="cs-CZ" sz="19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D5</a:t>
                      </a:r>
                    </a:p>
                  </a:txBody>
                  <a:tcPr marL="91443" marR="91443" marT="45690" marB="45690"/>
                </a:tc>
                <a:tc>
                  <a:txBody>
                    <a:bodyPr/>
                    <a:lstStyle/>
                    <a:p>
                      <a:r>
                        <a:rPr lang="cs-CZ" sz="19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D6</a:t>
                      </a:r>
                    </a:p>
                  </a:txBody>
                  <a:tcPr marL="91443" marR="91443" marT="45690" marB="456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64543" y="4047214"/>
            <a:ext cx="10908657" cy="1784785"/>
          </a:xfrm>
        </p:spPr>
        <p:txBody>
          <a:bodyPr/>
          <a:lstStyle/>
          <a:p>
            <a:r>
              <a:rPr lang="cs-CZ" sz="1800" dirty="0" smtClean="0"/>
              <a:t>D4: Žák vysvětlí funkci chlazení vrtáku při vrtání do kovu. Žák objasní zásadní děj, který se při flambování odehrává. </a:t>
            </a:r>
          </a:p>
          <a:p>
            <a:r>
              <a:rPr lang="cs-CZ" sz="1800" dirty="0" smtClean="0"/>
              <a:t>D5. Žák zhodnotí kvalitu a přesnost vyvrtaných otvorů. Žák zhodnotí správnost provedeného flambování. </a:t>
            </a:r>
          </a:p>
          <a:p>
            <a:r>
              <a:rPr lang="cs-CZ" sz="1800" dirty="0" smtClean="0"/>
              <a:t>D6. Žák navrhne různé příklady aplikace vrtání do různých materiálů s ohledem na přesnost provedení. Žák  navrhne vybavení a uspořádání pracoviště pro flambování. </a:t>
            </a:r>
          </a:p>
          <a:p>
            <a:endParaRPr lang="cs-CZ" sz="1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05523" y="930303"/>
            <a:ext cx="808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A1: Žák vyjmenuje typy vrtáků do dřeva. Žák si pamatuje postup flambování.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407673" y="1335820"/>
            <a:ext cx="77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B2: Žák svými slovy popíše správný postup vrtání. Vysvětlí význam počtu otáček vrtáků ve vazbě na vrtaný průměr v daném materiálu. Žák svými slovy objasní význam jednotlivých kroků při flambování.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061544" y="2321781"/>
            <a:ext cx="613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C3: Žák určí podle tabulek vhodné otáčky vrtáku určitého průměru při vrtání konkrétního materiálu.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837" y="422289"/>
            <a:ext cx="10753200" cy="451576"/>
          </a:xfrm>
        </p:spPr>
        <p:txBody>
          <a:bodyPr/>
          <a:lstStyle/>
          <a:p>
            <a:r>
              <a:rPr lang="cs-CZ" dirty="0" smtClean="0"/>
              <a:t>Specifické cíle TÚ vepřového masa (RBT)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07805"/>
            <a:ext cx="10753200" cy="45241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Vyjmenovat a rozpoznat jednotlivé části vepřového masa. (1. a 2.)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Vysvětlit, k čemu se v gastronomii používají jednotlivé části vepřového masa. (2.)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Vysvětlit základní rozdíly v tepelné úpravě bůčku a panenky. (2.)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Pro konkrétní část vepřového masa vybrat alespoň 2 vhodné hlavní jídla. (3.)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Určit seznam ingrediencí, jejich množství a cenu pro 1recept. (4.)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Sestavit pracovní postup přípravy receptu. (3.)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Připravit pokrm z nachystaných surovin podle správného pracovního postupu. (3.)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Zhodnotit, zda byl dodržen pracovní postup přípravy receptu u spolužáka. (5.)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Vymyslet zdokonalení tradičního receptu podle trendů moderní gastronomie. (6.)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Taxonomie cílů M. </a:t>
            </a:r>
            <a:r>
              <a:rPr lang="cs-CZ" dirty="0" err="1" smtClean="0"/>
              <a:t>Simpsonové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v psychomotorické rovině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250" t="33636" r="29688" b="44007"/>
          <a:stretch/>
        </p:blipFill>
        <p:spPr>
          <a:xfrm>
            <a:off x="907288" y="1853852"/>
            <a:ext cx="10173796" cy="427015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/>
          <a:srcRect l="31250" t="35366" r="29116" b="29268"/>
          <a:stretch/>
        </p:blipFill>
        <p:spPr>
          <a:xfrm>
            <a:off x="1364401" y="571291"/>
            <a:ext cx="9632462" cy="537195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77078"/>
            <a:ext cx="10753200" cy="694498"/>
          </a:xfrm>
        </p:spPr>
        <p:txBody>
          <a:bodyPr/>
          <a:lstStyle/>
          <a:p>
            <a:r>
              <a:rPr lang="cs-CZ" dirty="0" smtClean="0"/>
              <a:t>Příklady psychomotorických cílů v jednotlivých úrovních podle </a:t>
            </a:r>
            <a:r>
              <a:rPr lang="cs-CZ" dirty="0" err="1" smtClean="0"/>
              <a:t>Simpsonové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Vnímání činnosti: </a:t>
            </a:r>
          </a:p>
          <a:p>
            <a:pPr lvl="1"/>
            <a:r>
              <a:rPr lang="cs-CZ" sz="1400" dirty="0" smtClean="0"/>
              <a:t>Žák zvolí vhodnou ruční pilu pro provedení precizního řezu. Žák si připraví pomůcky pro přípravu konkrétního pokrmu.</a:t>
            </a:r>
          </a:p>
          <a:p>
            <a:r>
              <a:rPr lang="cs-CZ" sz="1800" dirty="0" smtClean="0"/>
              <a:t>Připravenost na činnost: </a:t>
            </a:r>
          </a:p>
          <a:p>
            <a:pPr lvl="1"/>
            <a:r>
              <a:rPr lang="cs-CZ" sz="1400" dirty="0" smtClean="0"/>
              <a:t>Žák je připraven provést precizní řez podle orýsování. Žák je připraven začít vařit pokrm. </a:t>
            </a:r>
          </a:p>
          <a:p>
            <a:r>
              <a:rPr lang="cs-CZ" sz="1800" dirty="0" smtClean="0"/>
              <a:t>Napodobování činnosti: </a:t>
            </a:r>
          </a:p>
          <a:p>
            <a:pPr lvl="1"/>
            <a:r>
              <a:rPr lang="cs-CZ" sz="1400" dirty="0" smtClean="0"/>
              <a:t>Žák zkouší provést správný řez podle ukázky učitele. Žák připravuje pokrm a koriguje chyby podle pokynů učitele. </a:t>
            </a:r>
          </a:p>
          <a:p>
            <a:r>
              <a:rPr lang="cs-CZ" sz="1800" dirty="0" smtClean="0"/>
              <a:t>Mechanická činnost, zručnost: </a:t>
            </a:r>
          </a:p>
          <a:p>
            <a:pPr lvl="1"/>
            <a:r>
              <a:rPr lang="cs-CZ" sz="1400" dirty="0" smtClean="0"/>
              <a:t>Žák provádí přesný řez s jistotou. Žák připravuje pokrm s jistotou a správně.</a:t>
            </a:r>
          </a:p>
          <a:p>
            <a:r>
              <a:rPr lang="cs-CZ" sz="1800" dirty="0" smtClean="0"/>
              <a:t>Komplexní automatická činnost: </a:t>
            </a:r>
          </a:p>
          <a:p>
            <a:pPr lvl="1"/>
            <a:r>
              <a:rPr lang="cs-CZ" sz="1400" dirty="0" smtClean="0"/>
              <a:t>Žák provádí  správně a přesně bez chyb. Žák zhotoví pokrm správně a bez chyb podle technologického postupu.</a:t>
            </a:r>
          </a:p>
          <a:p>
            <a:r>
              <a:rPr lang="cs-CZ" sz="1800" dirty="0" smtClean="0"/>
              <a:t>Přizpůsobování motorické činnosti žáka: </a:t>
            </a:r>
          </a:p>
          <a:p>
            <a:pPr lvl="1"/>
            <a:r>
              <a:rPr lang="cs-CZ" sz="1400" dirty="0" smtClean="0"/>
              <a:t>Žák vybere vhodné pily pro provedení příslušných různých řezů a řezy provede. Žák si připraví suroviny na přípravu pokrmu podle zadání, nanormuje suroviny a pokrm připraví. </a:t>
            </a:r>
          </a:p>
          <a:p>
            <a:r>
              <a:rPr lang="cs-CZ" sz="1800" dirty="0" smtClean="0"/>
              <a:t>Tvořivá motorická činnost: </a:t>
            </a:r>
          </a:p>
          <a:p>
            <a:pPr lvl="1"/>
            <a:r>
              <a:rPr lang="cs-CZ" sz="1200" dirty="0" smtClean="0"/>
              <a:t>Žák navrhne vhodné nástroje pro řezání různých řezů a v různých aplikacích. Řezy provede přesně a správně. Žák navrhne pokrm a je schopen ho kvalitně připravit</a:t>
            </a:r>
            <a:r>
              <a:rPr lang="cs-CZ" sz="1400" dirty="0" smtClean="0"/>
              <a:t>.</a:t>
            </a:r>
          </a:p>
          <a:p>
            <a:endParaRPr lang="cs-CZ" sz="1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0270" y="177739"/>
            <a:ext cx="11971730" cy="451576"/>
          </a:xfrm>
        </p:spPr>
        <p:txBody>
          <a:bodyPr/>
          <a:lstStyle/>
          <a:p>
            <a:r>
              <a:rPr lang="cs-CZ" dirty="0" smtClean="0"/>
              <a:t>Specifické cíle TÚ vepřového masa (</a:t>
            </a:r>
            <a:r>
              <a:rPr lang="cs-CZ" dirty="0" err="1" smtClean="0"/>
              <a:t>Simpsonová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754913"/>
            <a:ext cx="10753200" cy="5077088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/>
              <a:t>vnímání činnosti </a:t>
            </a:r>
          </a:p>
          <a:p>
            <a:pPr lvl="1"/>
            <a:r>
              <a:rPr lang="cs-CZ" sz="1600" dirty="0" smtClean="0"/>
              <a:t>Určit pro jaký hlavní pokrm/recept se hodí konkrétní druh masa.</a:t>
            </a:r>
          </a:p>
          <a:p>
            <a:pPr lvl="1"/>
            <a:r>
              <a:rPr lang="cs-CZ" sz="1600" dirty="0" smtClean="0"/>
              <a:t>Určit pro jaký pokrm se hodí vepřový bůček. </a:t>
            </a:r>
          </a:p>
          <a:p>
            <a:pPr lvl="1"/>
            <a:r>
              <a:rPr lang="cs-CZ" sz="1600" dirty="0" smtClean="0"/>
              <a:t>Podle vůně a chuti určit potřebu okořenění segedínského guláše.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/>
              <a:t>Připravenost na činnost</a:t>
            </a:r>
          </a:p>
          <a:p>
            <a:pPr marL="838350" lvl="1" indent="-514350"/>
            <a:r>
              <a:rPr lang="cs-CZ" sz="1600" dirty="0" smtClean="0"/>
              <a:t>Znát potřebné suroviny pro přípravu segedínského guláše.</a:t>
            </a:r>
          </a:p>
          <a:p>
            <a:pPr marL="838350" lvl="1" indent="-514350"/>
            <a:r>
              <a:rPr lang="cs-CZ" sz="1600" dirty="0" smtClean="0"/>
              <a:t>Znát správní postup přípravy segedínského guláše.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/>
              <a:t>Napodobování činnosti</a:t>
            </a:r>
          </a:p>
          <a:p>
            <a:pPr marL="838350" lvl="1" indent="-514350"/>
            <a:r>
              <a:rPr lang="cs-CZ" sz="1600" dirty="0" smtClean="0"/>
              <a:t>Nakrájet vepřový bůček podle instrukcí učitele.</a:t>
            </a:r>
          </a:p>
          <a:p>
            <a:pPr marL="838350" lvl="1" indent="-514350"/>
            <a:r>
              <a:rPr lang="cs-CZ" sz="1600" dirty="0" smtClean="0"/>
              <a:t>Odvážit potřebné množství veškerých surovin pro přípravu segedínského guláše pro 4 osoby do vhodných nádob.</a:t>
            </a:r>
          </a:p>
          <a:p>
            <a:pPr marL="838350" lvl="1" indent="-514350"/>
            <a:r>
              <a:rPr lang="cs-CZ" sz="1600" dirty="0" smtClean="0"/>
              <a:t>Uvařit segedínský guláš podle instrukcí učitele.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/>
              <a:t>Mechanická činnost</a:t>
            </a:r>
          </a:p>
          <a:p>
            <a:pPr marL="838350" lvl="1" indent="-514350"/>
            <a:r>
              <a:rPr lang="cs-CZ" sz="1600" dirty="0" smtClean="0"/>
              <a:t>Uvařit segedínský guláš samostatně podle receptu/správného pracovního postupu.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/>
              <a:t>Automatická činnost</a:t>
            </a:r>
          </a:p>
          <a:p>
            <a:pPr marL="838350" lvl="1" indent="-514350"/>
            <a:r>
              <a:rPr lang="cs-CZ" sz="1600" dirty="0" smtClean="0"/>
              <a:t>Uvařit segedínský guláš zcela samostatně a efektivně a chutně.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/>
              <a:t>Adaptace činnosti</a:t>
            </a:r>
          </a:p>
          <a:p>
            <a:pPr marL="838350" lvl="1" indent="-514350"/>
            <a:r>
              <a:rPr lang="cs-CZ" sz="1600" dirty="0" smtClean="0"/>
              <a:t>Přizpůsobit přípravu segedínského guláše v „polních“ podmínkách (jeden vařič, jeden hrnec, omezený prostor, …)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/>
              <a:t>Tvořivá činnost</a:t>
            </a:r>
          </a:p>
          <a:p>
            <a:pPr marL="838350" lvl="1" indent="-514350"/>
            <a:r>
              <a:rPr lang="cs-CZ" sz="1600" dirty="0" smtClean="0"/>
              <a:t>Navrhnout bezmasou alternativu segedínského guláše.</a:t>
            </a:r>
          </a:p>
          <a:p>
            <a:pPr marL="838350" lvl="1" indent="-514350"/>
            <a:r>
              <a:rPr lang="cs-CZ" sz="1600" dirty="0" smtClean="0"/>
              <a:t>Navrhnout originální způsob servírování segedínského guláše.</a:t>
            </a:r>
          </a:p>
          <a:p>
            <a:pPr marL="838350" lvl="1" indent="-514350"/>
            <a:r>
              <a:rPr lang="cs-CZ" sz="1600" dirty="0" smtClean="0"/>
              <a:t>Vytvořit nejlevnější a nejdražší variantu segedínského guláše.</a:t>
            </a:r>
          </a:p>
          <a:p>
            <a:pPr marL="838350" lvl="1" indent="-514350"/>
            <a:endParaRPr lang="cs-CZ" sz="16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Taxonomie cílů D. B. </a:t>
            </a:r>
            <a:r>
              <a:rPr lang="cs-CZ" dirty="0" err="1" smtClean="0"/>
              <a:t>Kratwohla</a:t>
            </a:r>
            <a:r>
              <a:rPr lang="cs-CZ" dirty="0" smtClean="0"/>
              <a:t> v afektivné oblasti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404"/>
                <a:gridCol w="2430049"/>
                <a:gridCol w="777768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Přijímání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Žák si uvědomí, že barva pokožky nemá nic společného s hodnotou</a:t>
                      </a:r>
                      <a:r>
                        <a:rPr lang="cs-CZ" baseline="0" dirty="0" smtClean="0"/>
                        <a:t> člověka jako jedince.</a:t>
                      </a:r>
                    </a:p>
                    <a:p>
                      <a:r>
                        <a:rPr lang="cs-CZ" baseline="0" dirty="0" smtClean="0"/>
                        <a:t>Žák si uvědomí, že třídění odpadu má pozitivní vliv na životní prostředí.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Reagování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Žák se dobrovolně zúčastní besedy o životě černochův Africe.</a:t>
                      </a:r>
                    </a:p>
                    <a:p>
                      <a:r>
                        <a:rPr lang="cs-CZ" dirty="0" smtClean="0"/>
                        <a:t>Žák se</a:t>
                      </a:r>
                      <a:r>
                        <a:rPr lang="cs-CZ" baseline="0" dirty="0" smtClean="0"/>
                        <a:t> dobrovolně podívá na dokument o recyklaci tříděného odpadu.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Oceňování hodnoty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Žák věří, že je důležité stýkat se s lidmi z jiných zemí.</a:t>
                      </a:r>
                    </a:p>
                    <a:p>
                      <a:r>
                        <a:rPr lang="cs-CZ" dirty="0" smtClean="0"/>
                        <a:t>Žák věří, že třídění odpadu má smysl.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Integrování hodnoty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Žák dokáže obhájit, zdůvodnit výrok Všichni lidé jsou potřební.</a:t>
                      </a:r>
                    </a:p>
                    <a:p>
                      <a:r>
                        <a:rPr lang="cs-CZ" dirty="0" smtClean="0"/>
                        <a:t>Žák dokáže vysvětlit, proč</a:t>
                      </a:r>
                      <a:r>
                        <a:rPr lang="cs-CZ" baseline="0" dirty="0" smtClean="0"/>
                        <a:t> je třídění odpadu přínosné pro životní prostředí.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5.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Začlenění hodnoty do charakterové struktur osobnosti.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Chování</a:t>
                      </a:r>
                      <a:r>
                        <a:rPr lang="cs-CZ" baseline="0" dirty="0" smtClean="0"/>
                        <a:t> žáka vůči lidem jiných ras a národů, jeho přesvědčení je v souladu s jeho slovy.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Žák sám začne aktivně třídit odpad.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0" descr="Jednotný trh čj.png"/>
          <p:cNvPicPr/>
          <p:nvPr/>
        </p:nvPicPr>
        <p:blipFill>
          <a:blip r:embed="rId3" cstate="print"/>
          <a:srcRect t="14760" b="7380"/>
          <a:stretch>
            <a:fillRect/>
          </a:stretch>
        </p:blipFill>
        <p:spPr>
          <a:xfrm>
            <a:off x="8149412" y="0"/>
            <a:ext cx="4042588" cy="314435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Jednotný evropský trh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1472000" cy="4139998"/>
          </a:xfrm>
        </p:spPr>
        <p:txBody>
          <a:bodyPr/>
          <a:lstStyle/>
          <a:p>
            <a:r>
              <a:rPr lang="cs-CZ" dirty="0" smtClean="0"/>
              <a:t>volný pohyb zboží, služeb, kapitálu a </a:t>
            </a:r>
            <a:r>
              <a:rPr lang="cs-CZ" b="1" dirty="0" smtClean="0"/>
              <a:t>lidí</a:t>
            </a:r>
          </a:p>
          <a:p>
            <a:pPr lvl="1"/>
            <a:r>
              <a:rPr lang="cs-CZ" dirty="0" smtClean="0"/>
              <a:t>členské země Evropského hospodářského prostoru (EHP), tzn. na Island, Lichtenštejnsko a Norsko a podle bilaterálních dohod s EU i na Švýcarsko</a:t>
            </a:r>
          </a:p>
          <a:p>
            <a:r>
              <a:rPr lang="cs-CZ" dirty="0" smtClean="0"/>
              <a:t>občané EU mají právo pracovat v kterékoli výše zmíněné zemi</a:t>
            </a:r>
          </a:p>
          <a:p>
            <a:r>
              <a:rPr lang="cs-CZ" dirty="0" smtClean="0"/>
              <a:t>mechanismus uznávání odborných kvalifikací</a:t>
            </a:r>
          </a:p>
          <a:p>
            <a:pPr lvl="1"/>
            <a:r>
              <a:rPr lang="cs-CZ" dirty="0" smtClean="0"/>
              <a:t>uznání odborné kvalifikace je nutné získat pouze v případě, že povolání nebo činnost je v hostitelské zemi regulována (viz databáze regulovaných pro </a:t>
            </a:r>
            <a:r>
              <a:rPr lang="cs-CZ" dirty="0" err="1" smtClean="0"/>
              <a:t>fesí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pokud regulace není, o zaměstnání je možné se ucházet přímo</a:t>
            </a:r>
          </a:p>
          <a:p>
            <a:r>
              <a:rPr lang="cs-CZ" b="1" dirty="0" smtClean="0">
                <a:hlinkClick r:id="rId4"/>
              </a:rPr>
              <a:t>Směrnice 2005/36/ES</a:t>
            </a:r>
            <a:endParaRPr lang="cs-CZ" b="1" dirty="0" smtClean="0"/>
          </a:p>
          <a:p>
            <a:pPr lvl="1"/>
            <a:r>
              <a:rPr lang="cs-CZ" dirty="0" smtClean="0"/>
              <a:t>upravuje uznávání odborných kvalifikací členskými státy získaných v jiných členských státech.</a:t>
            </a:r>
            <a:endParaRPr lang="cs-CZ" b="1" dirty="0" smtClean="0"/>
          </a:p>
          <a:p>
            <a:pPr lvl="1"/>
            <a:endParaRPr lang="cs-CZ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78295" y="720000"/>
            <a:ext cx="11775881" cy="451576"/>
          </a:xfrm>
        </p:spPr>
        <p:txBody>
          <a:bodyPr/>
          <a:lstStyle/>
          <a:p>
            <a:r>
              <a:rPr lang="cs-CZ" dirty="0" smtClean="0"/>
              <a:t>Příklady taxonomie výchovných cílů </a:t>
            </a:r>
            <a:r>
              <a:rPr lang="cs-CZ" dirty="0" err="1" smtClean="0"/>
              <a:t>Kratwohla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86894"/>
            <a:ext cx="10753200" cy="4345106"/>
          </a:xfrm>
        </p:spPr>
        <p:txBody>
          <a:bodyPr/>
          <a:lstStyle/>
          <a:p>
            <a:r>
              <a:rPr lang="cs-CZ" dirty="0" smtClean="0"/>
              <a:t>Vnímání podnětu (přijímání, citlivost). </a:t>
            </a:r>
          </a:p>
          <a:p>
            <a:pPr lvl="1"/>
            <a:r>
              <a:rPr lang="cs-CZ" dirty="0" smtClean="0"/>
              <a:t>Žák poslouchá, sleduje, rozlišuje. Žák poslouchá výklad učitele o potřebě respektovat jiný názor druhého člověka. </a:t>
            </a:r>
          </a:p>
          <a:p>
            <a:r>
              <a:rPr lang="cs-CZ" dirty="0" smtClean="0"/>
              <a:t>Reagování na podněty (žákova spolupráce ve výuce). </a:t>
            </a:r>
          </a:p>
          <a:p>
            <a:pPr lvl="1"/>
            <a:r>
              <a:rPr lang="cs-CZ" dirty="0" smtClean="0"/>
              <a:t>Žák s učitelem vede dialog, diskutuje o respektování jiného názoru. </a:t>
            </a:r>
          </a:p>
          <a:p>
            <a:r>
              <a:rPr lang="cs-CZ" dirty="0" smtClean="0"/>
              <a:t>Organizace (integrace hodnot) v charakteru. </a:t>
            </a:r>
          </a:p>
          <a:p>
            <a:pPr lvl="1"/>
            <a:r>
              <a:rPr lang="cs-CZ" dirty="0" smtClean="0"/>
              <a:t>Žák se ztotožňuje s názorem, přijímá postoj, že je třeba respektovat jiný názor. </a:t>
            </a:r>
          </a:p>
          <a:p>
            <a:r>
              <a:rPr lang="cs-CZ" dirty="0" smtClean="0"/>
              <a:t>Zvnitřnění hodnot v charakteru, internalizace. </a:t>
            </a:r>
          </a:p>
          <a:p>
            <a:pPr lvl="1"/>
            <a:r>
              <a:rPr lang="cs-CZ" dirty="0" smtClean="0"/>
              <a:t>Žák je přesvědčen o tom, že je třeba respektovat jiný názor a jedná v souladu s tímto přesvědčením. </a:t>
            </a:r>
          </a:p>
          <a:p>
            <a:pPr lvl="1" algn="r">
              <a:buNone/>
            </a:pPr>
            <a:r>
              <a:rPr lang="cs-CZ" dirty="0" smtClean="0"/>
              <a:t>(Vaněček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., 2016)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56205" y="284065"/>
            <a:ext cx="10753200" cy="451576"/>
          </a:xfrm>
        </p:spPr>
        <p:txBody>
          <a:bodyPr/>
          <a:lstStyle/>
          <a:p>
            <a:r>
              <a:rPr lang="cs-CZ" dirty="0" smtClean="0"/>
              <a:t>Postup při určování specifických cílů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946299"/>
            <a:ext cx="10753200" cy="4885702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 smtClean="0"/>
              <a:t>Seznámit se s obecnými cíly</a:t>
            </a:r>
          </a:p>
          <a:p>
            <a:pPr marL="838350" lvl="1" indent="-514350"/>
            <a:r>
              <a:rPr lang="cs-CZ" dirty="0" smtClean="0"/>
              <a:t>profil absolventa, učební osnovy, tematické plány, metodické příručky pro daný předmět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 smtClean="0"/>
              <a:t>Vymezit cíle v terminologii výkonů žáků</a:t>
            </a:r>
          </a:p>
          <a:p>
            <a:pPr marL="838350" lvl="1" indent="-514350"/>
            <a:r>
              <a:rPr lang="cs-CZ" dirty="0" smtClean="0"/>
              <a:t>Co má </a:t>
            </a:r>
            <a:r>
              <a:rPr lang="cs-CZ" b="1" dirty="0" smtClean="0"/>
              <a:t>žák</a:t>
            </a:r>
            <a:r>
              <a:rPr lang="cs-CZ" dirty="0" smtClean="0"/>
              <a:t> znát?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 smtClean="0"/>
              <a:t>Analyzovat obsah učiva = rozložit obsah učiva na základní prvky</a:t>
            </a:r>
          </a:p>
          <a:p>
            <a:pPr marL="838350" lvl="1" indent="-514350"/>
            <a:r>
              <a:rPr lang="cs-CZ" dirty="0" smtClean="0"/>
              <a:t>fakta, pojmy, fyzikální veličiny, vztahy, vzorce, poučky, principy, schémata, diagramy, obrázky, zákony, teorie, postupy práce, …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 smtClean="0"/>
              <a:t>SMART + úrovně osvojení</a:t>
            </a:r>
          </a:p>
          <a:p>
            <a:pPr marL="838350" lvl="1" indent="-514350"/>
            <a:r>
              <a:rPr lang="cs-CZ" dirty="0" smtClean="0"/>
              <a:t>splnění požadavků jednoznačnosti, kontrolovatelnosti a přiměřenosti</a:t>
            </a:r>
          </a:p>
          <a:p>
            <a:pPr marL="838350" lvl="1" indent="-514350"/>
            <a:r>
              <a:rPr lang="cs-CZ" dirty="0" smtClean="0"/>
              <a:t>aktivní slovesa</a:t>
            </a:r>
          </a:p>
          <a:p>
            <a:pPr marL="838350" lvl="1" indent="-514350"/>
            <a:r>
              <a:rPr lang="cs-CZ" dirty="0" smtClean="0"/>
              <a:t>různé úrovně osvojení </a:t>
            </a:r>
            <a:r>
              <a:rPr lang="cs-CZ" dirty="0" smtClean="0">
                <a:sym typeface="Wingdings" pitchFamily="2" charset="2"/>
              </a:rPr>
              <a:t> taxonomie</a:t>
            </a:r>
            <a:endParaRPr lang="cs-CZ" dirty="0" smtClean="0"/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 smtClean="0"/>
              <a:t>Vymezení podmínek</a:t>
            </a:r>
          </a:p>
          <a:p>
            <a:pPr marL="838350" lvl="1" indent="-514350"/>
            <a:r>
              <a:rPr lang="cs-CZ" dirty="0" smtClean="0"/>
              <a:t>Za jakých podmínek to má žák vykonat? </a:t>
            </a:r>
            <a:r>
              <a:rPr lang="cs-CZ" dirty="0" smtClean="0">
                <a:sym typeface="Wingdings" pitchFamily="2" charset="2"/>
              </a:rPr>
              <a:t> pomocí tabulek, učebnice, zpaměti, …</a:t>
            </a:r>
            <a:endParaRPr lang="cs-CZ" dirty="0" smtClean="0"/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 smtClean="0"/>
              <a:t>Určení míry/normy očekávaného výkonu</a:t>
            </a:r>
          </a:p>
          <a:p>
            <a:pPr marL="838350" lvl="1" indent="-514350"/>
            <a:r>
              <a:rPr lang="cs-CZ" dirty="0" smtClean="0"/>
              <a:t>minimální výkon</a:t>
            </a:r>
          </a:p>
          <a:p>
            <a:pPr marL="838350" lvl="1" indent="-514350"/>
            <a:r>
              <a:rPr lang="cs-CZ" dirty="0" smtClean="0"/>
              <a:t>Do jaké míry to má žák umět? </a:t>
            </a:r>
            <a:r>
              <a:rPr lang="cs-CZ" dirty="0" smtClean="0">
                <a:sym typeface="Wingdings" pitchFamily="2" charset="2"/>
              </a:rPr>
              <a:t> čas, počet úloh, povolená odchylka, přesnost, typové úlohy</a:t>
            </a:r>
            <a:endParaRPr lang="cs-CZ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Úkol: Specifické cíle </a:t>
            </a:r>
            <a:br>
              <a:rPr lang="cs-CZ" dirty="0" smtClean="0"/>
            </a:br>
            <a:r>
              <a:rPr lang="cs-CZ" dirty="0" smtClean="0"/>
              <a:t>- Podrobná příprava na učební den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083836"/>
            <a:ext cx="10753200" cy="3748163"/>
          </a:xfrm>
        </p:spPr>
        <p:txBody>
          <a:bodyPr/>
          <a:lstStyle/>
          <a:p>
            <a:r>
              <a:rPr lang="cs-CZ" dirty="0" smtClean="0"/>
              <a:t>pro zvolené téma/tematický celek navrhněte alespoň:</a:t>
            </a:r>
          </a:p>
          <a:p>
            <a:pPr lvl="1"/>
            <a:r>
              <a:rPr lang="cs-CZ" dirty="0" smtClean="0"/>
              <a:t>5 kognitivních cílů z různých úrovní </a:t>
            </a:r>
            <a:r>
              <a:rPr lang="cs-CZ" dirty="0" err="1" smtClean="0"/>
              <a:t>Bloomovy</a:t>
            </a:r>
            <a:r>
              <a:rPr lang="cs-CZ" dirty="0" smtClean="0"/>
              <a:t> taxonomie</a:t>
            </a:r>
          </a:p>
          <a:p>
            <a:pPr lvl="1"/>
            <a:r>
              <a:rPr lang="cs-CZ" dirty="0" smtClean="0"/>
              <a:t>5 </a:t>
            </a:r>
            <a:r>
              <a:rPr lang="cs-CZ" dirty="0" err="1" smtClean="0"/>
              <a:t>senzomotorických</a:t>
            </a:r>
            <a:r>
              <a:rPr lang="cs-CZ" dirty="0" smtClean="0"/>
              <a:t> cílů z různých úrovní taxonomie od </a:t>
            </a:r>
            <a:r>
              <a:rPr lang="cs-CZ" dirty="0" err="1" smtClean="0"/>
              <a:t>Simpsonové</a:t>
            </a:r>
            <a:r>
              <a:rPr lang="cs-CZ" dirty="0" smtClean="0"/>
              <a:t> a podle pravidel správně stanoveného operacionalizovaného cíle</a:t>
            </a:r>
          </a:p>
          <a:p>
            <a:pPr lvl="1"/>
            <a:r>
              <a:rPr lang="cs-CZ" dirty="0" smtClean="0"/>
              <a:t>3 afektivní cíle z různých úrovní </a:t>
            </a:r>
            <a:r>
              <a:rPr lang="cs-CZ" dirty="0" err="1" smtClean="0"/>
              <a:t>Krathwohlovy</a:t>
            </a:r>
            <a:r>
              <a:rPr lang="cs-CZ" dirty="0" smtClean="0"/>
              <a:t> taxonomie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u cílů vždy uveďte o jakou úroveň z příslušné taxonomie se jedná</a:t>
            </a:r>
            <a:endParaRPr lang="cs-CZ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83632"/>
            <a:ext cx="10753200" cy="4448368"/>
          </a:xfrm>
        </p:spPr>
        <p:txBody>
          <a:bodyPr/>
          <a:lstStyle/>
          <a:p>
            <a:r>
              <a:rPr lang="cs-CZ" sz="1800" dirty="0" err="1" smtClean="0"/>
              <a:t>Cedefop</a:t>
            </a:r>
            <a:r>
              <a:rPr lang="cs-CZ" sz="1800" dirty="0" smtClean="0"/>
              <a:t> (2021). </a:t>
            </a:r>
            <a:r>
              <a:rPr lang="cs-CZ" sz="1800" i="1" dirty="0" err="1" smtClean="0"/>
              <a:t>European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inventory</a:t>
            </a:r>
            <a:r>
              <a:rPr lang="cs-CZ" sz="1800" i="1" dirty="0" smtClean="0"/>
              <a:t> on NQF 2020: </a:t>
            </a:r>
            <a:r>
              <a:rPr lang="cs-CZ" sz="1800" i="1" dirty="0" err="1" smtClean="0"/>
              <a:t>Czechia</a:t>
            </a:r>
            <a:r>
              <a:rPr lang="cs-CZ" sz="1800" i="1" dirty="0" smtClean="0"/>
              <a:t> (Evropský přehled </a:t>
            </a:r>
            <a:r>
              <a:rPr lang="cs-CZ" sz="1800" dirty="0" smtClean="0"/>
              <a:t>národního rámce kvalifikací za rok 2020: Česko). https://www.cedefop.europa.eu/files/czechia_-_european_inventory_on_nqf_2020.pdf</a:t>
            </a:r>
          </a:p>
          <a:p>
            <a:r>
              <a:rPr lang="cs-CZ" sz="1800" dirty="0" smtClean="0"/>
              <a:t>ČADÍLEK, M. </a:t>
            </a:r>
            <a:r>
              <a:rPr lang="cs-CZ" sz="1800" i="1" dirty="0" smtClean="0"/>
              <a:t>Didaktika praktického vyučování I. </a:t>
            </a:r>
            <a:r>
              <a:rPr lang="cs-CZ" sz="1800" dirty="0" smtClean="0"/>
              <a:t>Brno: CERN, S.R.O. 2003. </a:t>
            </a:r>
          </a:p>
          <a:p>
            <a:r>
              <a:rPr lang="cs-CZ" sz="1800" dirty="0" smtClean="0"/>
              <a:t>ČADÍLEK, M. STEJSKALOVÁ, P. </a:t>
            </a:r>
            <a:r>
              <a:rPr lang="cs-CZ" sz="1800" i="1" dirty="0" smtClean="0"/>
              <a:t>Didaktika praktického vyučování II</a:t>
            </a:r>
            <a:r>
              <a:rPr lang="cs-CZ" sz="1800" dirty="0" smtClean="0"/>
              <a:t>. Brno: CERN, S.R.O. 2003. </a:t>
            </a:r>
          </a:p>
          <a:p>
            <a:r>
              <a:rPr lang="cs-CZ" sz="1800" dirty="0" smtClean="0"/>
              <a:t>STEJSKALOVÁ, Pavla. </a:t>
            </a:r>
            <a:r>
              <a:rPr lang="cs-CZ" sz="1800" i="1" dirty="0" smtClean="0"/>
              <a:t>Didaktika praktického vyučování obchodu a služeb: Určeno pro studenty učitelství praktického vyučování</a:t>
            </a:r>
            <a:r>
              <a:rPr lang="cs-CZ" sz="1800" dirty="0" smtClean="0"/>
              <a:t>. 1. Brno: Masarykova univerzita, 2013. ISBN 978-80-210-6456-0.</a:t>
            </a:r>
          </a:p>
          <a:p>
            <a:r>
              <a:rPr lang="cs-CZ" sz="1800" dirty="0" smtClean="0"/>
              <a:t>Ministerstvo školství, mládeže a tělovýchovy (2020). </a:t>
            </a:r>
            <a:r>
              <a:rPr lang="cs-CZ" sz="1800" i="1" dirty="0" smtClean="0"/>
              <a:t>Strategie vzdělávací politiky </a:t>
            </a:r>
            <a:r>
              <a:rPr lang="pl-PL" sz="1800" i="1" dirty="0" smtClean="0"/>
              <a:t>České republiky do roku 2030+. ttps://www.msmt.cz/uploads/Brozura_</a:t>
            </a:r>
            <a:r>
              <a:rPr lang="cs-CZ" sz="1800" dirty="0" smtClean="0"/>
              <a:t>S2030_online_</a:t>
            </a:r>
            <a:r>
              <a:rPr lang="cs-CZ" sz="1800" dirty="0" err="1" smtClean="0"/>
              <a:t>CZ.pdf</a:t>
            </a:r>
            <a:endParaRPr lang="cs-CZ" sz="1800" dirty="0" smtClean="0"/>
          </a:p>
          <a:p>
            <a:r>
              <a:rPr lang="cs-CZ" sz="1800" dirty="0" smtClean="0"/>
              <a:t>Ministerstvo průmyslu a obchodu (2021). </a:t>
            </a:r>
            <a:r>
              <a:rPr lang="cs-CZ" sz="1800" i="1" dirty="0" smtClean="0"/>
              <a:t>Národní plán obnovy. </a:t>
            </a:r>
            <a:r>
              <a:rPr lang="cs-CZ" sz="1800" dirty="0" smtClean="0"/>
              <a:t>https://www.planobnovycr.cz/dokumenty</a:t>
            </a:r>
          </a:p>
          <a:p>
            <a:r>
              <a:rPr lang="cs-CZ" sz="1800" dirty="0" smtClean="0"/>
              <a:t>TUREK, Ivan. </a:t>
            </a:r>
            <a:r>
              <a:rPr lang="cs-CZ" sz="1800" i="1" dirty="0" smtClean="0"/>
              <a:t>Didaktika</a:t>
            </a:r>
            <a:r>
              <a:rPr lang="cs-CZ" sz="1800" dirty="0" smtClean="0"/>
              <a:t>. Bratislava: </a:t>
            </a:r>
            <a:r>
              <a:rPr lang="cs-CZ" sz="1800" dirty="0" err="1" smtClean="0"/>
              <a:t>Wolters</a:t>
            </a:r>
            <a:r>
              <a:rPr lang="cs-CZ" sz="1800" dirty="0" smtClean="0"/>
              <a:t> </a:t>
            </a:r>
            <a:r>
              <a:rPr lang="cs-CZ" sz="1800" dirty="0" err="1" smtClean="0"/>
              <a:t>Kluwer</a:t>
            </a:r>
            <a:r>
              <a:rPr lang="cs-CZ" sz="1800" dirty="0" smtClean="0"/>
              <a:t> (</a:t>
            </a:r>
            <a:r>
              <a:rPr lang="cs-CZ" sz="1800" dirty="0" err="1" smtClean="0"/>
              <a:t>Iura</a:t>
            </a:r>
            <a:r>
              <a:rPr lang="cs-CZ" sz="1800" dirty="0" smtClean="0"/>
              <a:t> </a:t>
            </a:r>
            <a:r>
              <a:rPr lang="cs-CZ" sz="1800" dirty="0" err="1" smtClean="0"/>
              <a:t>Edition</a:t>
            </a:r>
            <a:r>
              <a:rPr lang="cs-CZ" sz="1800" dirty="0" smtClean="0"/>
              <a:t>), 2008. ISBN 978-80-8078-198-9.</a:t>
            </a:r>
          </a:p>
          <a:p>
            <a:pPr>
              <a:buNone/>
            </a:pPr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Regulovaná povolání nebo činnost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„</a:t>
            </a:r>
            <a:r>
              <a:rPr lang="cs-CZ" sz="2000" i="1" dirty="0" smtClean="0"/>
              <a:t>takové povolání nebo činnost, pro jejichž výkon jsou právními předpisy členského státu EU předepsány určité požadavky, bez jejichž splnění nemůže osoba toto povolání či činnost vykonávat (např. stupeň a obor vzdělání, praxe, bezúhonnost, zdravotní způsobilost, pojištění odpovědnosti za škodu způsobenou výkonem předmětné činnosti atp.)</a:t>
            </a:r>
            <a:r>
              <a:rPr lang="cs-CZ" sz="2000" dirty="0" smtClean="0"/>
              <a:t>“</a:t>
            </a:r>
          </a:p>
          <a:p>
            <a:pPr>
              <a:lnSpc>
                <a:spcPct val="100000"/>
              </a:lnSpc>
              <a:buNone/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K uznání kvalifikace je potřeba různými způsoby posoudit znalosti a schopnosti konkrétní osoby, děje se tak prostřednictvím:</a:t>
            </a:r>
          </a:p>
          <a:p>
            <a:pPr lvl="1"/>
            <a:r>
              <a:rPr lang="cs-CZ" dirty="0" smtClean="0"/>
              <a:t>doložení dokladu o dosažené kvalifikaci (vzdělání a přípravě),</a:t>
            </a:r>
          </a:p>
          <a:p>
            <a:pPr lvl="1"/>
            <a:r>
              <a:rPr lang="cs-CZ" dirty="0" smtClean="0"/>
              <a:t>doložení dokladu o faktickém výkonu dané činnosti nebo jiným dokladem.</a:t>
            </a:r>
          </a:p>
          <a:p>
            <a:pPr lvl="1"/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Proces profesního uznávání je dokončen rozhodnutím, zda dotyčná osoba má dostatečné znalosti a schopnosti, aby mohla vykonávat konkrétní povolání nebo činnost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6594" y="390391"/>
            <a:ext cx="11157995" cy="451576"/>
          </a:xfrm>
        </p:spPr>
        <p:txBody>
          <a:bodyPr/>
          <a:lstStyle/>
          <a:p>
            <a:r>
              <a:rPr lang="cs-CZ" dirty="0" smtClean="0"/>
              <a:t>Společný obsah a profil kvalifikací pro Evropu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17171"/>
            <a:ext cx="10753200" cy="45148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snaha vytvořit společný formát pro popis kvalifikací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vytvořit společnou šablonu pro výsledky učení -&gt; společné osnovy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zvýšit transparentnost kvalifikací</a:t>
            </a:r>
          </a:p>
          <a:p>
            <a:pPr lvl="1"/>
            <a:r>
              <a:rPr lang="cs-CZ" dirty="0" smtClean="0"/>
              <a:t>usnadnit studentům, zaměstnancům i zaměstnavatelům úplné pochopení obsahu a profilu kvalifikací </a:t>
            </a:r>
          </a:p>
          <a:p>
            <a:r>
              <a:rPr lang="cs-CZ" dirty="0" smtClean="0">
                <a:hlinkClick r:id="rId2"/>
              </a:rPr>
              <a:t>ESCO</a:t>
            </a:r>
            <a:endParaRPr lang="cs-CZ" dirty="0" smtClean="0"/>
          </a:p>
          <a:p>
            <a:pPr lvl="1"/>
            <a:r>
              <a:rPr lang="cs-CZ" dirty="0" smtClean="0"/>
              <a:t>v současnosti nejvhodnější referenční systém pro analýzu a porovnání kvalifikací OV</a:t>
            </a:r>
          </a:p>
          <a:p>
            <a:pPr lvl="1"/>
            <a:r>
              <a:rPr lang="cs-CZ" dirty="0" smtClean="0"/>
              <a:t>„slovník“, </a:t>
            </a:r>
            <a:r>
              <a:rPr lang="cs-CZ" dirty="0" smtClean="0"/>
              <a:t>který popisuje, identifikuje a klasifikuje profesní povolání a dovednosti relevantní pro trh práce EU a vzdělávání a odbornou </a:t>
            </a:r>
            <a:r>
              <a:rPr lang="cs-CZ" dirty="0" smtClean="0"/>
              <a:t>přípravu</a:t>
            </a:r>
          </a:p>
          <a:p>
            <a:pPr lvl="1"/>
            <a:r>
              <a:rPr lang="cs-CZ" dirty="0" smtClean="0"/>
              <a:t>„společný jazyk“ o povoláních a dovednostech, který mohou různé zúčastněné strany používat v oblasti zaměstnanosti a vzdělávání a odborné přípravy</a:t>
            </a:r>
            <a:endParaRPr lang="cs-CZ" dirty="0" smtClean="0"/>
          </a:p>
          <a:p>
            <a:pPr lvl="1"/>
            <a:r>
              <a:rPr lang="cs-CZ" dirty="0" smtClean="0"/>
              <a:t>popisy 2942 povolání a 13 485 dovedností souvisejících s těmito povoláními, přeložené do 27 jazyků (všechny úřední jazyky EU plus islandština, norština a arabština)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Seznamy regulovaných povolání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755449" y="1298736"/>
          <a:ext cx="10752138" cy="294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069"/>
                <a:gridCol w="537606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Calibri"/>
                          <a:ea typeface="Calibri"/>
                          <a:cs typeface="Times New Roman"/>
                        </a:rPr>
                        <a:t>Členský stát EU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Calibri"/>
                          <a:ea typeface="Calibri"/>
                          <a:cs typeface="Times New Roman"/>
                        </a:rPr>
                        <a:t>Počet regulovaných profesí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/>
                          <a:ea typeface="Calibri"/>
                          <a:cs typeface="Times New Roman"/>
                        </a:rPr>
                        <a:t>Česká republika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/>
                          <a:ea typeface="Calibri"/>
                          <a:cs typeface="Times New Roman"/>
                        </a:rPr>
                        <a:t>365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/>
                          <a:ea typeface="Calibri"/>
                          <a:cs typeface="Times New Roman"/>
                        </a:rPr>
                        <a:t>Polsko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/>
                          <a:ea typeface="Calibri"/>
                          <a:cs typeface="Times New Roman"/>
                        </a:rPr>
                        <a:t>352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/>
                          <a:ea typeface="Calibri"/>
                          <a:cs typeface="Times New Roman"/>
                        </a:rPr>
                        <a:t>Slovensko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/>
                          <a:ea typeface="Calibri"/>
                          <a:cs typeface="Times New Roman"/>
                        </a:rPr>
                        <a:t>297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/>
                          <a:ea typeface="Calibri"/>
                          <a:cs typeface="Times New Roman"/>
                        </a:rPr>
                        <a:t>Rakousko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/>
                          <a:ea typeface="Calibri"/>
                          <a:cs typeface="Times New Roman"/>
                        </a:rPr>
                        <a:t>203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Německo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169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7176304" y="5289630"/>
            <a:ext cx="4348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2"/>
              </a:rPr>
              <a:t>Databáze regulovaných profesí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63930" y="4352081"/>
            <a:ext cx="7870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Nejvíce regulovaných povolání činností spadá do oblastí: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průmysl a obchod,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zdravotnictví,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báňský průmysl, jaderná energie,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zemědělství,doprava,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školství.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-edu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</Template>
  <TotalTime>2520</TotalTime>
  <Words>4182</Words>
  <Application>Microsoft Office PowerPoint</Application>
  <PresentationFormat>Vlastní</PresentationFormat>
  <Paragraphs>671</Paragraphs>
  <Slides>63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4" baseType="lpstr">
      <vt:lpstr>prezentace-edu-cz</vt:lpstr>
      <vt:lpstr>Cíle vyučovacího procesu</vt:lpstr>
      <vt:lpstr>Pedagogický cíl</vt:lpstr>
      <vt:lpstr>Členění vých. vzděl. cílů</vt:lpstr>
      <vt:lpstr>Hierarchie cílů</vt:lpstr>
      <vt:lpstr>Obecné cíle</vt:lpstr>
      <vt:lpstr>Jednotný evropský trh</vt:lpstr>
      <vt:lpstr>Regulovaná povolání nebo činnost</vt:lpstr>
      <vt:lpstr>Společný obsah a profil kvalifikací pro Evropu</vt:lpstr>
      <vt:lpstr>Seznamy regulovaných povolání</vt:lpstr>
      <vt:lpstr>Úkol: Regulace povolání z vašeho oboru</vt:lpstr>
      <vt:lpstr>OV podle EU</vt:lpstr>
      <vt:lpstr>Spolupráce na evropské úrovni v oblasti OV</vt:lpstr>
      <vt:lpstr>CEDEFOP</vt:lpstr>
      <vt:lpstr>Hlavní cíle činnosti CEDEFOP</vt:lpstr>
      <vt:lpstr>Evropská nadace odborného vzdělávání (ETF) </vt:lpstr>
      <vt:lpstr>Kodaňský proces 2002</vt:lpstr>
      <vt:lpstr>Kodaňský proces 2002</vt:lpstr>
      <vt:lpstr>Doporučení Rady  o odborném vzdělávání a přípravě pro udržitelnou konkurenceschopnost, sociální spravedlnost a odolnost (10/2020)</vt:lpstr>
      <vt:lpstr>Doporučení Rady </vt:lpstr>
      <vt:lpstr>Osnabrücká deklarace 11/2020</vt:lpstr>
      <vt:lpstr>Snímek 21</vt:lpstr>
      <vt:lpstr>Dovednosti jako ústřední bod odborného vzdělávání a přípravy </vt:lpstr>
      <vt:lpstr>Nedostatečné využívání dovedností v zaměstnání podle sektorů </vt:lpstr>
      <vt:lpstr>Nevyužívání dovedností v zaměstnání podle země </vt:lpstr>
      <vt:lpstr>Požadavky na pracovní dovednosti na pracovních místech v EU</vt:lpstr>
      <vt:lpstr>Dovednosti, které budou do roku 2025 podle zaměstnavatelů klíčové</vt:lpstr>
      <vt:lpstr>Strategické dokumenty vypracované MŠMT</vt:lpstr>
      <vt:lpstr>Strategie 2030 +</vt:lpstr>
      <vt:lpstr>Vzdělávací programy středního vzdělávání ČR</vt:lpstr>
      <vt:lpstr>Úkol: Obecné cíle pro váš obor</vt:lpstr>
      <vt:lpstr>Specifické cíle</vt:lpstr>
      <vt:lpstr>Specifické cíle</vt:lpstr>
      <vt:lpstr>Rozdělení specifických cílů  dle psychických proces učících se žáků/studentů</vt:lpstr>
      <vt:lpstr>Chybně definované cíle</vt:lpstr>
      <vt:lpstr>Snímek 35</vt:lpstr>
      <vt:lpstr>Snímek 36</vt:lpstr>
      <vt:lpstr>Snímek 37</vt:lpstr>
      <vt:lpstr>Snímek 38</vt:lpstr>
      <vt:lpstr>Požadavky na správně formulované specifické cíle</vt:lpstr>
      <vt:lpstr>Kognitivní cíle</vt:lpstr>
      <vt:lpstr>Stanovování výcvikových cílů v praktickém vyučování </vt:lpstr>
      <vt:lpstr>1. požadovaná činnost</vt:lpstr>
      <vt:lpstr>2. podmínky činnosti</vt:lpstr>
      <vt:lpstr>3. norma činnosti</vt:lpstr>
      <vt:lpstr>Příklady operacionalizovaných cílů</vt:lpstr>
      <vt:lpstr>4 základní otázky pro určení specifických cílů</vt:lpstr>
      <vt:lpstr>Příklad určení specifických cílů</vt:lpstr>
      <vt:lpstr>Výchovné cíle </vt:lpstr>
      <vt:lpstr>Příklady výchovných cílů</vt:lpstr>
      <vt:lpstr>Taxonomie cílů vyučovacího procesu</vt:lpstr>
      <vt:lpstr>Revidovaná Bloomova taxonomie cílů</vt:lpstr>
      <vt:lpstr>Snímek 52</vt:lpstr>
      <vt:lpstr>Snímek 53</vt:lpstr>
      <vt:lpstr>Specifické cíle TÚ vepřového masa (RBT)</vt:lpstr>
      <vt:lpstr>Taxonomie cílů M. Simpsonové  v psychomotorické rovině</vt:lpstr>
      <vt:lpstr>Snímek 56</vt:lpstr>
      <vt:lpstr>Příklady psychomotorických cílů v jednotlivých úrovních podle Simpsonové</vt:lpstr>
      <vt:lpstr>Specifické cíle TÚ vepřového masa (Simpsonová)</vt:lpstr>
      <vt:lpstr>Taxonomie cílů D. B. Kratwohla v afektivné oblasti</vt:lpstr>
      <vt:lpstr>Příklady taxonomie výchovných cílů Kratwohla </vt:lpstr>
      <vt:lpstr>Postup při určování specifických cílů</vt:lpstr>
      <vt:lpstr>Úkol: Specifické cíle  - Podrobná příprava na učební den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Admin</cp:lastModifiedBy>
  <cp:revision>90</cp:revision>
  <cp:lastPrinted>1601-01-01T00:00:00Z</cp:lastPrinted>
  <dcterms:created xsi:type="dcterms:W3CDTF">2019-06-11T20:19:30Z</dcterms:created>
  <dcterms:modified xsi:type="dcterms:W3CDTF">2024-04-12T20:48:00Z</dcterms:modified>
</cp:coreProperties>
</file>