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6" r:id="rId12"/>
    <p:sldId id="265" r:id="rId13"/>
    <p:sldId id="266" r:id="rId14"/>
    <p:sldId id="277" r:id="rId15"/>
    <p:sldId id="278" r:id="rId16"/>
    <p:sldId id="279" r:id="rId17"/>
    <p:sldId id="280" r:id="rId18"/>
    <p:sldId id="281" r:id="rId19"/>
    <p:sldId id="282" r:id="rId20"/>
    <p:sldId id="274" r:id="rId21"/>
    <p:sldId id="267" r:id="rId22"/>
    <p:sldId id="268" r:id="rId23"/>
    <p:sldId id="269" r:id="rId24"/>
    <p:sldId id="270" r:id="rId25"/>
    <p:sldId id="271" r:id="rId26"/>
    <p:sldId id="272" r:id="rId27"/>
    <p:sldId id="273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7300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58" autoAdjust="0"/>
    <p:restoredTop sz="96270" autoAdjust="0"/>
  </p:normalViewPr>
  <p:slideViewPr>
    <p:cSldViewPr snapToGrid="0">
      <p:cViewPr varScale="1">
        <p:scale>
          <a:sx n="118" d="100"/>
          <a:sy n="118" d="100"/>
        </p:scale>
        <p:origin x="-1428" y="-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xmlns="" id="{D816079F-E2A1-904D-9C9C-7B3F5A32F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81541" y="414000"/>
            <a:ext cx="1558799" cy="106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xmlns="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xmlns="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xmlns="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xmlns="" id="{251D8E84-EA85-D448-8EE9-B92099C66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xmlns="" id="{DDD67FDD-68E4-9143-A194-D74F4F4334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xmlns="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xmlns="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xmlns="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xmlns="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Grafický objekt 8">
            <a:extLst>
              <a:ext uri="{FF2B5EF4-FFF2-40B4-BE49-F238E27FC236}">
                <a16:creationId xmlns:a16="http://schemas.microsoft.com/office/drawing/2014/main" xmlns="" id="{186904FF-55B2-814C-8503-8F750F237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81541" y="414000"/>
            <a:ext cx="1558799" cy="106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8">
            <a:extLst>
              <a:ext uri="{FF2B5EF4-FFF2-40B4-BE49-F238E27FC236}">
                <a16:creationId xmlns:a16="http://schemas.microsoft.com/office/drawing/2014/main" xmlns="" id="{B7EC3E44-60F5-6142-B879-7DD80C1E9E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81541" y="414000"/>
            <a:ext cx="1558799" cy="106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xmlns="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xmlns="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Grafický objekt 8">
            <a:extLst>
              <a:ext uri="{FF2B5EF4-FFF2-40B4-BE49-F238E27FC236}">
                <a16:creationId xmlns:a16="http://schemas.microsoft.com/office/drawing/2014/main" xmlns="" id="{635A6DBC-DB80-9647-B267-17E9A9A8AC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81541" y="414000"/>
            <a:ext cx="1558799" cy="106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xmlns="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PED slide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xmlns="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xmlns="" id="{544C2213-2481-1D43-98DB-CC9BFF1400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xmlns="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xmlns="" id="{EC4C054D-8847-4544-A33E-5A3C9D61CA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xmlns="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xmlns="" id="{2EA4BEBC-4725-FD40-B35B-C5DA2AE861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xmlns="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xmlns="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xmlns="" id="{F2FF03BB-F110-334E-898B-290BDFB03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xmlns="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xmlns="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xmlns="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xmlns="" id="{1C29E400-CAA5-674E-9459-BC525406BC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xmlns="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xmlns="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xmlns="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xmlns="" id="{3D58DA1E-D4AA-1745-BD9C-9936872A38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xmlns="" id="{EEE79ECB-0EA4-104B-A13F-5D5F2D5F05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xmlns="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xmlns="" id="{68945D16-ACF8-1547-8B5D-C0873A6FBA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odborného výcviku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Nikola Straková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učiva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odborném výcviku mají často jednotlivá témata mnoho společných úkonů. Díky tomu můžeme v každém pracovním procesu rozlišit 3 základní fáze:</a:t>
            </a:r>
          </a:p>
          <a:p>
            <a:endParaRPr lang="cs-CZ" dirty="0" smtClean="0"/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Přípravná fáze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Výkonná a řídící fáze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Kontrolní fáze</a:t>
            </a:r>
          </a:p>
          <a:p>
            <a:endParaRPr lang="cs-CZ" dirty="0" smtClean="0"/>
          </a:p>
          <a:p>
            <a:r>
              <a:rPr lang="cs-CZ" dirty="0" smtClean="0"/>
              <a:t>V každé fázi rozlišujeme pracovní činnosti manuální a intelektové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r>
              <a:rPr lang="cs-CZ" dirty="0" smtClean="0"/>
              <a:t>: Balení </a:t>
            </a:r>
            <a:r>
              <a:rPr lang="cs-CZ" dirty="0" smtClean="0"/>
              <a:t>zboží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247887"/>
            <a:ext cx="8064900" cy="4584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Přípravná fáze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seznámení s pracovním úkolem, příprava pracovního místa, příprava surovin, materiálu a pracovních pomůcek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volba vhodného pracovního postupu, příprava vhodného balícího materiálu a vhodné vázačky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Výkonná a řídící fáze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nařezání přířezu balícího materiálu odpovídajících rozměrů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přesné zabalení zboží a bezpečné vázání zabaleného zboží vázačkou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Kontrolní fáze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kontrola bezpečnosti zabalení zboží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kontrola pevnosti vázání zboží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kontrola přesnosti provedení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kontrola vzhledu zabaleného zboží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pracovních činností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Podle stupně vývoje výroby, úrovně vybavení pracoviště</a:t>
            </a:r>
          </a:p>
          <a:p>
            <a:pPr lvl="1"/>
            <a:r>
              <a:rPr lang="cs-CZ" dirty="0" smtClean="0"/>
              <a:t>práce s ručními nástroji</a:t>
            </a:r>
          </a:p>
          <a:p>
            <a:pPr lvl="1"/>
            <a:r>
              <a:rPr lang="cs-CZ" dirty="0" smtClean="0"/>
              <a:t>práce s použitím strojů</a:t>
            </a:r>
          </a:p>
          <a:p>
            <a:pPr lvl="1"/>
            <a:r>
              <a:rPr lang="cs-CZ" dirty="0" smtClean="0"/>
              <a:t>práce na určitém stupni automatizace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Podle stupně kvalifikace</a:t>
            </a:r>
          </a:p>
          <a:p>
            <a:pPr lvl="1"/>
            <a:r>
              <a:rPr lang="cs-CZ" dirty="0" smtClean="0"/>
              <a:t>práce pomocné (zacvičený pracovník)</a:t>
            </a:r>
          </a:p>
          <a:p>
            <a:pPr lvl="1"/>
            <a:r>
              <a:rPr lang="cs-CZ" dirty="0" smtClean="0"/>
              <a:t>práce vyžadující kratší výcvik (zaučený pracovník)</a:t>
            </a:r>
          </a:p>
          <a:p>
            <a:pPr lvl="1"/>
            <a:r>
              <a:rPr lang="cs-CZ" dirty="0" smtClean="0"/>
              <a:t>práce vyžadující nižší kvalifikaci (vyučený pracovník)</a:t>
            </a:r>
          </a:p>
          <a:p>
            <a:pPr lvl="1"/>
            <a:r>
              <a:rPr lang="cs-CZ" dirty="0" smtClean="0"/>
              <a:t>práce s vyšší kvalifikací (středoškolsky vzdělaný pracovník)</a:t>
            </a:r>
          </a:p>
          <a:p>
            <a:pPr lvl="1"/>
            <a:r>
              <a:rPr lang="cs-CZ" dirty="0" smtClean="0"/>
              <a:t>práce s nejvyšší kvalifikací (vysokoškolsky vzdělaný pracovník)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Mezipředmětové vztahy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Obsah vzdělávání žáků zahrnuje složku teoretickou a praktickou (vzájemná provázanost)</a:t>
            </a:r>
          </a:p>
          <a:p>
            <a:r>
              <a:rPr lang="cs-CZ" dirty="0" smtClean="0"/>
              <a:t>Příklady:</a:t>
            </a:r>
          </a:p>
          <a:p>
            <a:pPr lvl="1"/>
            <a:r>
              <a:rPr lang="cs-CZ" dirty="0" smtClean="0"/>
              <a:t>teoretické vyučování obsahující praktické dovednosti: práce na PC, laboratorní cvičení, fyzikální veličiny</a:t>
            </a:r>
          </a:p>
          <a:p>
            <a:pPr lvl="1"/>
            <a:r>
              <a:rPr lang="cs-CZ" dirty="0" smtClean="0"/>
              <a:t>praktické vyučování: práce na kontrolní pokladně, hodnocení kvality zboží, skladování zboží</a:t>
            </a:r>
          </a:p>
          <a:p>
            <a:r>
              <a:rPr lang="cs-CZ" dirty="0" smtClean="0"/>
              <a:t>vertikální koordinace učiva</a:t>
            </a:r>
          </a:p>
          <a:p>
            <a:pPr lvl="1"/>
            <a:r>
              <a:rPr lang="cs-CZ" dirty="0" smtClean="0"/>
              <a:t>soulad mezi odbornou teorií a praxí</a:t>
            </a:r>
          </a:p>
          <a:p>
            <a:r>
              <a:rPr lang="cs-CZ" dirty="0" smtClean="0"/>
              <a:t>horizontální koordinace učiva</a:t>
            </a:r>
          </a:p>
          <a:p>
            <a:pPr lvl="1"/>
            <a:r>
              <a:rPr lang="cs-CZ" dirty="0" smtClean="0"/>
              <a:t>soulad mezi obsahem učiva jednotlivých předmětů (teoretické předměty, odborné předměty, odborné speciální předměty)</a:t>
            </a:r>
          </a:p>
          <a:p>
            <a:r>
              <a:rPr lang="cs-CZ" dirty="0" smtClean="0"/>
              <a:t>Koordinace obsahu vzdělávání má VĚCNOU a ČASOVOU dimenzi.</a:t>
            </a:r>
          </a:p>
          <a:p>
            <a:r>
              <a:rPr lang="cs-CZ" dirty="0" smtClean="0"/>
              <a:t>odborný výcvik = stěžejní integrovaný předmět</a:t>
            </a:r>
          </a:p>
          <a:p>
            <a:pPr lvl="1"/>
            <a:r>
              <a:rPr lang="cs-CZ" dirty="0" smtClean="0"/>
              <a:t>dochází v něm k aplikaci teoretických znalostí v praktickém vyučování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9319" y="483331"/>
            <a:ext cx="8064900" cy="451576"/>
          </a:xfrm>
        </p:spPr>
        <p:txBody>
          <a:bodyPr/>
          <a:lstStyle/>
          <a:p>
            <a:r>
              <a:rPr lang="cs-CZ" sz="2400" dirty="0" smtClean="0"/>
              <a:t>Ukázka konkretizace učiva ve výuce odborného předmětu obchodu a služeb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1400" dirty="0" smtClean="0"/>
              <a:t>(</a:t>
            </a:r>
            <a:r>
              <a:rPr lang="cs-CZ" sz="1400" dirty="0" smtClean="0"/>
              <a:t>jako zdroj příkladu byl použit samostatný vzdělávací projekt autorky Bc. Květoslavy Adamové)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2135392"/>
            <a:ext cx="8064900" cy="3696607"/>
          </a:xfrm>
        </p:spPr>
        <p:txBody>
          <a:bodyPr/>
          <a:lstStyle/>
          <a:p>
            <a:r>
              <a:rPr lang="cs-CZ" dirty="0" smtClean="0"/>
              <a:t>Obor vzdělání </a:t>
            </a:r>
            <a:endParaRPr lang="cs-CZ" dirty="0" smtClean="0"/>
          </a:p>
          <a:p>
            <a:pPr lvl="1"/>
            <a:r>
              <a:rPr lang="cs-CZ" dirty="0" smtClean="0"/>
              <a:t>65-51-H/01-Kuchař</a:t>
            </a:r>
            <a:endParaRPr lang="cs-CZ" dirty="0" smtClean="0"/>
          </a:p>
          <a:p>
            <a:r>
              <a:rPr lang="cs-CZ" dirty="0" smtClean="0"/>
              <a:t>Předmět </a:t>
            </a:r>
            <a:endParaRPr lang="cs-CZ" dirty="0" smtClean="0"/>
          </a:p>
          <a:p>
            <a:pPr lvl="1"/>
            <a:r>
              <a:rPr lang="cs-CZ" dirty="0" smtClean="0"/>
              <a:t>Potraviny </a:t>
            </a:r>
            <a:r>
              <a:rPr lang="cs-CZ" dirty="0" smtClean="0"/>
              <a:t>a výživa </a:t>
            </a:r>
            <a:endParaRPr lang="cs-CZ" dirty="0" smtClean="0"/>
          </a:p>
          <a:p>
            <a:r>
              <a:rPr lang="cs-CZ" dirty="0" smtClean="0"/>
              <a:t>Tematický </a:t>
            </a:r>
            <a:r>
              <a:rPr lang="cs-CZ" dirty="0" smtClean="0"/>
              <a:t>celek </a:t>
            </a:r>
            <a:endParaRPr lang="cs-CZ" dirty="0" smtClean="0"/>
          </a:p>
          <a:p>
            <a:pPr lvl="1"/>
            <a:r>
              <a:rPr lang="cs-CZ" dirty="0" smtClean="0"/>
              <a:t>Mléko </a:t>
            </a:r>
            <a:r>
              <a:rPr lang="cs-CZ" dirty="0" smtClean="0"/>
              <a:t>a mléčné výrobky</a:t>
            </a:r>
          </a:p>
          <a:p>
            <a:r>
              <a:rPr lang="cs-CZ" dirty="0" smtClean="0"/>
              <a:t>Témata </a:t>
            </a:r>
            <a:r>
              <a:rPr lang="cs-CZ" dirty="0" smtClean="0"/>
              <a:t>(výukové jednotky</a:t>
            </a:r>
            <a:r>
              <a:rPr lang="cs-CZ" dirty="0" smtClean="0"/>
              <a:t>):</a:t>
            </a:r>
          </a:p>
          <a:p>
            <a:pPr lvl="1"/>
            <a:r>
              <a:rPr lang="cs-CZ" dirty="0" smtClean="0"/>
              <a:t>Mléko, mléčné výrobky, máslo, tvaroh, sýry.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360381"/>
            <a:ext cx="8064900" cy="5471619"/>
          </a:xfrm>
        </p:spPr>
        <p:txBody>
          <a:bodyPr/>
          <a:lstStyle/>
          <a:p>
            <a:r>
              <a:rPr lang="cs-CZ" dirty="0" smtClean="0"/>
              <a:t>Mléko </a:t>
            </a:r>
            <a:endParaRPr lang="cs-CZ" dirty="0" smtClean="0"/>
          </a:p>
          <a:p>
            <a:pPr lvl="1"/>
            <a:r>
              <a:rPr lang="cs-CZ" dirty="0" smtClean="0"/>
              <a:t>Výměšek </a:t>
            </a:r>
            <a:r>
              <a:rPr lang="cs-CZ" dirty="0" smtClean="0"/>
              <a:t>mléčných žláz savců v době laktace (kojení mláďat).</a:t>
            </a:r>
          </a:p>
          <a:p>
            <a:pPr lvl="1"/>
            <a:r>
              <a:rPr lang="cs-CZ" dirty="0" smtClean="0"/>
              <a:t>Obsahuje všechny důležité živiny v optimálním poměru.</a:t>
            </a:r>
          </a:p>
          <a:p>
            <a:pPr lvl="1"/>
            <a:r>
              <a:rPr lang="cs-CZ" dirty="0" smtClean="0"/>
              <a:t>Lehce stravitelné.</a:t>
            </a:r>
          </a:p>
          <a:p>
            <a:pPr lvl="1"/>
            <a:r>
              <a:rPr lang="cs-CZ" dirty="0" smtClean="0"/>
              <a:t>Emulze tuku a bílkovin ve vodném roztoku cukru, minerálních látek a vitamínů.</a:t>
            </a:r>
          </a:p>
          <a:p>
            <a:pPr lvl="1"/>
            <a:r>
              <a:rPr lang="cs-CZ" dirty="0" smtClean="0"/>
              <a:t>Pro zpracování se používá mléko kraví, kozí a ovčí. </a:t>
            </a:r>
          </a:p>
          <a:p>
            <a:endParaRPr lang="cs-CZ" dirty="0" smtClean="0"/>
          </a:p>
          <a:p>
            <a:r>
              <a:rPr lang="cs-CZ" dirty="0" smtClean="0"/>
              <a:t>Chemické složení mléka</a:t>
            </a:r>
          </a:p>
          <a:p>
            <a:pPr lvl="1"/>
            <a:r>
              <a:rPr lang="cs-CZ" dirty="0" smtClean="0"/>
              <a:t>Obsahuje ideální poměr všech potřebných živin: 87,5% vody a 12,5 % sušiny.</a:t>
            </a:r>
          </a:p>
          <a:p>
            <a:endParaRPr lang="cs-CZ" dirty="0"/>
          </a:p>
        </p:txBody>
      </p:sp>
      <p:pic>
        <p:nvPicPr>
          <p:cNvPr id="6" name="Obrázek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5317" y="3426311"/>
            <a:ext cx="3469341" cy="1764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247427"/>
            <a:ext cx="8064900" cy="5584574"/>
          </a:xfrm>
        </p:spPr>
        <p:txBody>
          <a:bodyPr/>
          <a:lstStyle/>
          <a:p>
            <a:r>
              <a:rPr lang="cs-CZ" dirty="0" smtClean="0"/>
              <a:t>Sušina</a:t>
            </a:r>
          </a:p>
          <a:p>
            <a:pPr lvl="1"/>
            <a:r>
              <a:rPr lang="cs-CZ" dirty="0" smtClean="0"/>
              <a:t>Bílkoviny 3,3% (nejdůležitější </a:t>
            </a:r>
            <a:r>
              <a:rPr lang="cs-CZ" dirty="0" err="1" smtClean="0"/>
              <a:t>kaseinové</a:t>
            </a:r>
            <a:r>
              <a:rPr lang="cs-CZ" dirty="0" smtClean="0"/>
              <a:t> a syrovátkové).</a:t>
            </a:r>
          </a:p>
          <a:p>
            <a:pPr lvl="1"/>
            <a:r>
              <a:rPr lang="cs-CZ" dirty="0" smtClean="0"/>
              <a:t>Laktóza 4,7% (mléčný cukr, nad 130°C žloutne a karamelizuje, je živnou látkou pro bakterie mléčného kvašení).</a:t>
            </a:r>
          </a:p>
          <a:p>
            <a:pPr lvl="1"/>
            <a:r>
              <a:rPr lang="cs-CZ" dirty="0" smtClean="0"/>
              <a:t>Mléčný tuk 3,8% (forma emulze –usazuje se na povrchu jako smetana, přirozenou příměsí mléčného tuku je cholesterol).</a:t>
            </a:r>
          </a:p>
          <a:p>
            <a:pPr lvl="1"/>
            <a:r>
              <a:rPr lang="cs-CZ" dirty="0" smtClean="0"/>
              <a:t>Minerální látky 0,7% (Ca, P, Na, Mg, K, </a:t>
            </a:r>
            <a:r>
              <a:rPr lang="cs-CZ" dirty="0" err="1" smtClean="0"/>
              <a:t>Zi</a:t>
            </a:r>
            <a:r>
              <a:rPr lang="cs-CZ" dirty="0" smtClean="0"/>
              <a:t>).</a:t>
            </a:r>
          </a:p>
          <a:p>
            <a:pPr lvl="1"/>
            <a:r>
              <a:rPr lang="cs-CZ" dirty="0" smtClean="0"/>
              <a:t>Vitamíny, hlavně skupiny B (B2), A, v menším množství D, E, K, v létě C.</a:t>
            </a:r>
          </a:p>
          <a:p>
            <a:pPr lvl="1"/>
            <a:r>
              <a:rPr lang="cs-CZ" dirty="0" smtClean="0"/>
              <a:t>Enzymy, ochranné látky.</a:t>
            </a:r>
          </a:p>
          <a:p>
            <a:pPr lvl="1"/>
            <a:r>
              <a:rPr lang="cs-CZ" dirty="0" smtClean="0"/>
              <a:t>Některé znečišťující látky (soli těžkých kovů a pesticidy).</a:t>
            </a:r>
          </a:p>
          <a:p>
            <a:endParaRPr lang="cs-CZ" dirty="0" smtClean="0"/>
          </a:p>
          <a:p>
            <a:r>
              <a:rPr lang="cs-CZ" dirty="0" smtClean="0"/>
              <a:t>Význam kravského mléka</a:t>
            </a:r>
          </a:p>
          <a:p>
            <a:pPr lvl="1"/>
            <a:r>
              <a:rPr lang="cs-CZ" dirty="0" smtClean="0"/>
              <a:t>Nutričně vyvážená potravina, má sytící schopnost.</a:t>
            </a:r>
          </a:p>
          <a:p>
            <a:pPr lvl="1"/>
            <a:r>
              <a:rPr lang="cs-CZ" dirty="0" smtClean="0"/>
              <a:t>Potravina s nízkým glykemickým indexem.</a:t>
            </a:r>
          </a:p>
          <a:p>
            <a:pPr lvl="1"/>
            <a:r>
              <a:rPr lang="cs-CZ" dirty="0" smtClean="0"/>
              <a:t>V gastronomii má univerzální použití.</a:t>
            </a:r>
          </a:p>
          <a:p>
            <a:pPr lvl="1"/>
            <a:r>
              <a:rPr lang="cs-CZ" dirty="0" smtClean="0"/>
              <a:t>Kyselina </a:t>
            </a:r>
            <a:r>
              <a:rPr lang="cs-CZ" dirty="0" err="1" smtClean="0"/>
              <a:t>orotová</a:t>
            </a:r>
            <a:r>
              <a:rPr lang="cs-CZ" dirty="0" smtClean="0"/>
              <a:t>–snižuje hladinu cholesterolu v krvi.</a:t>
            </a:r>
          </a:p>
          <a:p>
            <a:pPr lvl="1"/>
            <a:r>
              <a:rPr lang="cs-CZ" dirty="0" smtClean="0"/>
              <a:t>Negativita –alergie x intolerance</a:t>
            </a:r>
            <a:r>
              <a:rPr lang="cs-CZ" dirty="0" smtClean="0"/>
              <a:t>.</a:t>
            </a:r>
          </a:p>
          <a:p>
            <a:r>
              <a:rPr lang="cs-CZ" dirty="0" smtClean="0"/>
              <a:t>Význam ovčího mléka</a:t>
            </a:r>
          </a:p>
          <a:p>
            <a:pPr lvl="1"/>
            <a:r>
              <a:rPr lang="cs-CZ" dirty="0" smtClean="0"/>
              <a:t>Obsahuje výrazně vyšší obsah živin než kravské mléko.</a:t>
            </a:r>
          </a:p>
          <a:p>
            <a:pPr lvl="1"/>
            <a:r>
              <a:rPr lang="cs-CZ" dirty="0" smtClean="0"/>
              <a:t>Vysoký obsah tuku–7%.</a:t>
            </a:r>
          </a:p>
          <a:p>
            <a:pPr lvl="1"/>
            <a:r>
              <a:rPr lang="cs-CZ" dirty="0" smtClean="0"/>
              <a:t>Dobře stravitelné (lépe než kravské).</a:t>
            </a:r>
          </a:p>
          <a:p>
            <a:pPr lvl="1"/>
            <a:r>
              <a:rPr lang="cs-CZ" dirty="0" smtClean="0"/>
              <a:t>Je podobné mateřskému mléku. </a:t>
            </a:r>
          </a:p>
          <a:p>
            <a:r>
              <a:rPr lang="cs-CZ" dirty="0" smtClean="0"/>
              <a:t>Význam kozího mléka</a:t>
            </a:r>
          </a:p>
          <a:p>
            <a:pPr lvl="1"/>
            <a:r>
              <a:rPr lang="cs-CZ" dirty="0" smtClean="0"/>
              <a:t>Vyšší obsah živin a tuku než kravské (pouze v době pastvy)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/>
          <a:srcRect l="8862" r="6934"/>
          <a:stretch>
            <a:fillRect/>
          </a:stretch>
        </p:blipFill>
        <p:spPr bwMode="auto">
          <a:xfrm>
            <a:off x="6158754" y="2847302"/>
            <a:ext cx="1657536" cy="100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6409" y="3970954"/>
            <a:ext cx="1560530" cy="107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/>
          <a:srcRect l="2682" r="5655"/>
          <a:stretch>
            <a:fillRect/>
          </a:stretch>
        </p:blipFill>
        <p:spPr bwMode="auto">
          <a:xfrm>
            <a:off x="6147996" y="5157843"/>
            <a:ext cx="1702229" cy="97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236668"/>
            <a:ext cx="8064900" cy="5595332"/>
          </a:xfrm>
        </p:spPr>
        <p:txBody>
          <a:bodyPr/>
          <a:lstStyle/>
          <a:p>
            <a:pPr lvl="1"/>
            <a:endParaRPr lang="cs-CZ" dirty="0" smtClean="0"/>
          </a:p>
          <a:p>
            <a:r>
              <a:rPr lang="cs-CZ" dirty="0" smtClean="0"/>
              <a:t>Zpracování mléka</a:t>
            </a:r>
          </a:p>
          <a:p>
            <a:pPr lvl="1"/>
            <a:r>
              <a:rPr lang="cs-CZ" dirty="0" smtClean="0"/>
              <a:t>Po nadojení je třeba mléko ošetřit –větrá se, cedí a okamžitě se chladí.</a:t>
            </a:r>
          </a:p>
          <a:p>
            <a:pPr lvl="1"/>
            <a:r>
              <a:rPr lang="cs-CZ" dirty="0" smtClean="0"/>
              <a:t>Poté se provádí následující úpravy:</a:t>
            </a:r>
          </a:p>
          <a:p>
            <a:pPr lvl="1"/>
            <a:r>
              <a:rPr lang="cs-CZ" dirty="0" smtClean="0"/>
              <a:t>Filtrace–odstranění nečistot na odstředivých filtrech.</a:t>
            </a:r>
          </a:p>
          <a:p>
            <a:pPr lvl="1"/>
            <a:r>
              <a:rPr lang="cs-CZ" dirty="0" smtClean="0"/>
              <a:t>Pasterizace (tepelné ošetření) –zahřívání –zničení bakterií mléčného kysání (=zdravotní nezávislost mléka, prodloužení trvanlivosti).</a:t>
            </a:r>
          </a:p>
          <a:p>
            <a:pPr lvl="1"/>
            <a:r>
              <a:rPr lang="cs-CZ" dirty="0" smtClean="0"/>
              <a:t>Egalizace (úprava obsahu tuku) –mléko se odtuční, přidá se smetana =mléko s předepsaným množstvím tuku.</a:t>
            </a:r>
          </a:p>
          <a:p>
            <a:pPr lvl="1"/>
            <a:r>
              <a:rPr lang="cs-CZ" dirty="0" smtClean="0"/>
              <a:t>Homogenizace (rozptýlení tuku) –tukové kuličky jsou mechanicky roztříštěny pod tlakem přes jemná síta (=nevystupuje na povrch).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Způsoby konzervace</a:t>
            </a:r>
          </a:p>
          <a:p>
            <a:r>
              <a:rPr lang="cs-CZ" dirty="0" smtClean="0"/>
              <a:t>Kondenzované mléko:</a:t>
            </a:r>
          </a:p>
          <a:p>
            <a:pPr lvl="1"/>
            <a:r>
              <a:rPr lang="cs-CZ" dirty="0" smtClean="0"/>
              <a:t>Mléčný výrobek vzniklý odpařením a sterilizací </a:t>
            </a:r>
            <a:r>
              <a:rPr lang="cs-CZ" dirty="0" smtClean="0"/>
              <a:t>kravského mléka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V procesu ztratí mléko 70% vody.</a:t>
            </a:r>
          </a:p>
          <a:p>
            <a:pPr lvl="1"/>
            <a:r>
              <a:rPr lang="cs-CZ" dirty="0" smtClean="0"/>
              <a:t>Různá tučnost -od 4% do 10%.</a:t>
            </a:r>
          </a:p>
          <a:p>
            <a:pPr lvl="1"/>
            <a:r>
              <a:rPr lang="cs-CZ" dirty="0" smtClean="0"/>
              <a:t>Druhy kondenzovaného mléka: slazené, neslazené, karamelové</a:t>
            </a:r>
            <a:r>
              <a:rPr lang="cs-CZ" dirty="0" smtClean="0"/>
              <a:t>.</a:t>
            </a:r>
          </a:p>
          <a:p>
            <a:r>
              <a:rPr lang="cs-CZ" dirty="0" smtClean="0"/>
              <a:t>Sušené mléko</a:t>
            </a:r>
          </a:p>
          <a:p>
            <a:pPr lvl="1"/>
            <a:r>
              <a:rPr lang="cs-CZ" dirty="0" smtClean="0"/>
              <a:t>Mléčně bílý prášek rozpustný ve vodě.</a:t>
            </a:r>
          </a:p>
          <a:p>
            <a:pPr lvl="1"/>
            <a:r>
              <a:rPr lang="cs-CZ" dirty="0" smtClean="0"/>
              <a:t>Vyrábí se sušením odstředěného mléka horkým vzduchem.</a:t>
            </a:r>
          </a:p>
          <a:p>
            <a:pPr lvl="1"/>
            <a:r>
              <a:rPr lang="cs-CZ" dirty="0" smtClean="0"/>
              <a:t>Musí se předem pasterovat a zahušťovat.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8" name="Obrázek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9138" y="3433979"/>
            <a:ext cx="1328569" cy="146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596" y="5159200"/>
            <a:ext cx="1575303" cy="157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Skladování mléka</a:t>
            </a:r>
          </a:p>
          <a:p>
            <a:pPr lvl="1"/>
            <a:r>
              <a:rPr lang="cs-CZ" dirty="0" smtClean="0"/>
              <a:t>Skladujeme při teplotě 1 –8 °C.</a:t>
            </a:r>
          </a:p>
          <a:p>
            <a:pPr lvl="1"/>
            <a:r>
              <a:rPr lang="cs-CZ" dirty="0" smtClean="0"/>
              <a:t>Odděleně od ostatního zboží</a:t>
            </a:r>
          </a:p>
          <a:p>
            <a:pPr lvl="1"/>
            <a:r>
              <a:rPr lang="cs-CZ" dirty="0" smtClean="0"/>
              <a:t>Ochrana před slunečním zářením, světlem, mrazem, znečištěním.</a:t>
            </a:r>
          </a:p>
          <a:p>
            <a:endParaRPr lang="cs-CZ" dirty="0" smtClean="0"/>
          </a:p>
          <a:p>
            <a:r>
              <a:rPr lang="cs-CZ" dirty="0" smtClean="0"/>
              <a:t>Rozdělení mléka</a:t>
            </a:r>
          </a:p>
          <a:p>
            <a:pPr lvl="1"/>
            <a:r>
              <a:rPr lang="cs-CZ" dirty="0" smtClean="0"/>
              <a:t>Podle původu–kravské, kozí, ovčí.</a:t>
            </a:r>
          </a:p>
          <a:p>
            <a:pPr lvl="1"/>
            <a:r>
              <a:rPr lang="cs-CZ" dirty="0" smtClean="0"/>
              <a:t>Podle tučnosti -plnotučné 3,5% tuku, polotučné 1,5%, nízkotučné 0,5%, selské nad 3,6%.</a:t>
            </a:r>
          </a:p>
          <a:p>
            <a:pPr lvl="1"/>
            <a:r>
              <a:rPr lang="cs-CZ" dirty="0" smtClean="0"/>
              <a:t>Podle trvanlivosti –čerstvé, trvanlivé.</a:t>
            </a:r>
            <a:endParaRPr lang="cs-CZ" dirty="0"/>
          </a:p>
        </p:txBody>
      </p:sp>
      <p:pic>
        <p:nvPicPr>
          <p:cNvPr id="6" name="Obrázek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9858" y="372259"/>
            <a:ext cx="17494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1200" indent="-457200">
              <a:buFont typeface="+mj-lt"/>
              <a:buAutoNum type="arabicPeriod"/>
            </a:pPr>
            <a:r>
              <a:rPr lang="cs-CZ" dirty="0" smtClean="0"/>
              <a:t>K tématu ve vaší podrobné přípravě na učební den </a:t>
            </a:r>
            <a:r>
              <a:rPr lang="cs-CZ" dirty="0" smtClean="0"/>
              <a:t>zpracujte podrobný obsah výuky. </a:t>
            </a:r>
            <a:endParaRPr lang="cs-CZ" dirty="0" smtClean="0"/>
          </a:p>
          <a:p>
            <a:pPr marL="700200" lvl="1" indent="-457200"/>
            <a:r>
              <a:rPr lang="cs-CZ" dirty="0" smtClean="0"/>
              <a:t>tzn. stav aktuálního vědění vztahujícího se k tématu (oborové pojetí/koncept, dosavadní stav řešené problematiky)</a:t>
            </a:r>
          </a:p>
          <a:p>
            <a:pPr marL="511200" indent="-457200">
              <a:buFont typeface="+mj-lt"/>
              <a:buAutoNum type="arabicPeriod"/>
            </a:pPr>
            <a:endParaRPr lang="cs-CZ" dirty="0" smtClean="0"/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V obsahu výuky viditelně odlište základní a rozšiřující (příp. prohlubující) učivo </a:t>
            </a:r>
          </a:p>
          <a:p>
            <a:pPr marL="700200" lvl="1" indent="-457200"/>
            <a:r>
              <a:rPr lang="cs-CZ" dirty="0" smtClean="0"/>
              <a:t>rozšiřující (doplňkové) učivo bude sloužit pro žáky nadané a pro ty, kteří o dané téma jeví větší zájem.</a:t>
            </a:r>
            <a:endParaRPr lang="cs-CZ" dirty="0" smtClean="0"/>
          </a:p>
          <a:p>
            <a:pPr marL="511200" indent="-45720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odborného výcviku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=didaktická soustava učiva -&gt; soustava poznatků a činností, které mají žáci zvládnout na požadované úrovni pod vedením učitele odborného výcviku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=věcný obsah vzdělávání</a:t>
            </a:r>
          </a:p>
          <a:p>
            <a:pPr lvl="1"/>
            <a:r>
              <a:rPr lang="cs-CZ" dirty="0" smtClean="0"/>
              <a:t>vyjádřený souborem požadavků na učení žáků a jejich výsledky – vědomosti, dovednosti, návyky, postoje, vztahy</a:t>
            </a:r>
          </a:p>
          <a:p>
            <a:pPr lvl="1"/>
            <a:r>
              <a:rPr lang="cs-CZ" dirty="0" smtClean="0"/>
              <a:t>= rozvíjí osobnost žáka ve všech jeho složkách – kognitivní, psychomotorické, afektivní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Osvojování pracovních dovedností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Osvojování pracovních dovedností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Osvojování si pracovních činností, díky kterým může absolvent vykonávat </a:t>
            </a:r>
            <a:r>
              <a:rPr lang="cs-CZ" b="1" dirty="0" smtClean="0"/>
              <a:t>kvalifikovaně</a:t>
            </a:r>
            <a:r>
              <a:rPr lang="cs-CZ" dirty="0" smtClean="0"/>
              <a:t> povolání. = hlavní cíl odborného výcviku</a:t>
            </a:r>
          </a:p>
          <a:p>
            <a:endParaRPr lang="cs-CZ" dirty="0" smtClean="0"/>
          </a:p>
          <a:p>
            <a:r>
              <a:rPr lang="cs-CZ" dirty="0" smtClean="0"/>
              <a:t>pracovní činnosti pro kvalifikovaný výkon povolání najdeme v OSNOVÁCH odborného výcviku (ŠVP)</a:t>
            </a:r>
          </a:p>
          <a:p>
            <a:endParaRPr lang="cs-CZ" dirty="0" smtClean="0"/>
          </a:p>
          <a:p>
            <a:r>
              <a:rPr lang="cs-CZ" dirty="0" smtClean="0"/>
              <a:t>pracovní činnosti si žáci osvojují POSTUPNĚ</a:t>
            </a:r>
          </a:p>
          <a:p>
            <a:endParaRPr lang="cs-CZ" dirty="0" smtClean="0"/>
          </a:p>
          <a:p>
            <a:r>
              <a:rPr lang="cs-CZ" dirty="0" smtClean="0"/>
              <a:t>stupeň osvojení sledujeme nepřímo prostřednictvím KVALITY a RYCHLOSTI provedení pracovních činností</a:t>
            </a:r>
          </a:p>
          <a:p>
            <a:endParaRPr lang="cs-CZ" dirty="0" smtClean="0"/>
          </a:p>
          <a:p>
            <a:r>
              <a:rPr lang="cs-CZ" dirty="0" smtClean="0"/>
              <a:t>základní prvky pracovní činnosti jsou PRACOVNÍ ÚKONY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Průběh a fáze osvojování praktických dovedností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KŘIVKA UČENÍ = závislost </a:t>
            </a:r>
            <a:r>
              <a:rPr lang="cs-CZ" u="sng" dirty="0" smtClean="0"/>
              <a:t>stupně osvojení pracovních činností </a:t>
            </a:r>
            <a:r>
              <a:rPr lang="cs-CZ" dirty="0" smtClean="0"/>
              <a:t>(y, závisle proměnná) na </a:t>
            </a:r>
            <a:r>
              <a:rPr lang="cs-CZ" u="sng" dirty="0" smtClean="0"/>
              <a:t>době učení resp. počtu cvičení </a:t>
            </a:r>
            <a:r>
              <a:rPr lang="cs-CZ" dirty="0" smtClean="0"/>
              <a:t>(t, nezávisle proměnná)</a:t>
            </a:r>
          </a:p>
          <a:p>
            <a:r>
              <a:rPr lang="cs-CZ" dirty="0" smtClean="0"/>
              <a:t>Předpoklad: pracovní činnost je plně osvojena, jsou-li učni schopni plnit výkonové normy na 100 %</a:t>
            </a:r>
          </a:p>
          <a:p>
            <a:r>
              <a:rPr lang="cs-CZ" dirty="0" smtClean="0"/>
              <a:t>Stupeň osvojení = index výkonu y = skutečný dosažený čas t/normovaný čas to</a:t>
            </a:r>
          </a:p>
          <a:p>
            <a:r>
              <a:rPr lang="cs-CZ" dirty="0" smtClean="0"/>
              <a:t>Počet cvičení n</a:t>
            </a:r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 bwMode="auto">
          <a:xfrm>
            <a:off x="462844" y="3420533"/>
            <a:ext cx="7947378" cy="711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pic>
        <p:nvPicPr>
          <p:cNvPr id="6" name="Zástupný symbol pro obsah 5" descr="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6250" t="7660" r="1251" b="33444"/>
          <a:stretch>
            <a:fillRect/>
          </a:stretch>
        </p:blipFill>
        <p:spPr>
          <a:xfrm>
            <a:off x="1351543" y="0"/>
            <a:ext cx="6401199" cy="6284813"/>
          </a:xfrm>
        </p:spPr>
      </p:pic>
      <p:sp>
        <p:nvSpPr>
          <p:cNvPr id="5" name="TextovéPole 4"/>
          <p:cNvSpPr txBox="1"/>
          <p:nvPr/>
        </p:nvSpPr>
        <p:spPr>
          <a:xfrm>
            <a:off x="4281544" y="112956"/>
            <a:ext cx="3942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skutečný dosažený čas </a:t>
            </a:r>
            <a:endParaRPr lang="cs-CZ" sz="1400" dirty="0" smtClean="0"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288716" y="658010"/>
            <a:ext cx="3942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normovaný </a:t>
            </a:r>
            <a:r>
              <a:rPr lang="cs-CZ" sz="1400" dirty="0" smtClean="0"/>
              <a:t>čas (2 min.) </a:t>
            </a:r>
            <a:endParaRPr lang="cs-CZ" sz="1400" dirty="0" smtClean="0">
              <a:latin typeface="+mn-lt"/>
            </a:endParaRPr>
          </a:p>
        </p:txBody>
      </p:sp>
      <p:cxnSp>
        <p:nvCxnSpPr>
          <p:cNvPr id="9" name="Přímá spojovací šipka 8"/>
          <p:cNvCxnSpPr/>
          <p:nvPr/>
        </p:nvCxnSpPr>
        <p:spPr bwMode="auto">
          <a:xfrm flipV="1">
            <a:off x="3980329" y="285078"/>
            <a:ext cx="290457" cy="591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Přímá spojovací šipka 10"/>
          <p:cNvCxnSpPr>
            <a:endCxn id="7" idx="1"/>
          </p:cNvCxnSpPr>
          <p:nvPr/>
        </p:nvCxnSpPr>
        <p:spPr bwMode="auto">
          <a:xfrm>
            <a:off x="4017981" y="688489"/>
            <a:ext cx="270735" cy="1234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ovéPole 15"/>
          <p:cNvSpPr txBox="1"/>
          <p:nvPr/>
        </p:nvSpPr>
        <p:spPr>
          <a:xfrm>
            <a:off x="107576" y="145228"/>
            <a:ext cx="2495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 smtClean="0">
                <a:latin typeface="+mn-lt"/>
              </a:rPr>
              <a:t>Obor: Truhlář</a:t>
            </a:r>
          </a:p>
          <a:p>
            <a:pPr algn="l"/>
            <a:r>
              <a:rPr lang="cs-CZ" sz="2000" dirty="0" smtClean="0">
                <a:latin typeface="+mn-lt"/>
              </a:rPr>
              <a:t>Dovednost: zhotovení drážky</a:t>
            </a:r>
            <a:endParaRPr lang="cs-CZ" sz="2000" dirty="0" smtClean="0">
              <a:latin typeface="+mn-lt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544645" y="6083450"/>
            <a:ext cx="45504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dirty="0" smtClean="0">
                <a:latin typeface="+mn-lt"/>
              </a:rPr>
              <a:t>Počet cvičení n</a:t>
            </a:r>
            <a:endParaRPr lang="cs-CZ" sz="1200" dirty="0" smtClean="0">
              <a:latin typeface="+mn-lt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791148" y="2452745"/>
            <a:ext cx="27432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dirty="0" smtClean="0">
                <a:latin typeface="+mn-lt"/>
              </a:rPr>
              <a:t>stupeň </a:t>
            </a:r>
          </a:p>
          <a:p>
            <a:pPr algn="l"/>
            <a:endParaRPr lang="cs-CZ" sz="1200" dirty="0" smtClean="0">
              <a:latin typeface="+mn-lt"/>
            </a:endParaRPr>
          </a:p>
          <a:p>
            <a:pPr algn="l"/>
            <a:r>
              <a:rPr lang="cs-CZ" sz="1200" dirty="0" smtClean="0">
                <a:latin typeface="+mn-lt"/>
              </a:rPr>
              <a:t>osvojení</a:t>
            </a:r>
          </a:p>
          <a:p>
            <a:pPr algn="l"/>
            <a:r>
              <a:rPr lang="cs-CZ" sz="1200" dirty="0" smtClean="0">
                <a:latin typeface="+mn-lt"/>
              </a:rPr>
              <a:t> y</a:t>
            </a:r>
            <a:endParaRPr lang="cs-CZ" sz="1200" dirty="0" smtClean="0">
              <a:latin typeface="+mn-lt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965576" y="2049332"/>
            <a:ext cx="20493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000" dirty="0" smtClean="0">
                <a:latin typeface="+mn-lt"/>
              </a:rPr>
              <a:t>Pozn.: Soustavným výzkumem průběhu osvojování pracovních činností při pilování kovů se v letech 1934-1951 zabýval československý ústav práce. Průběh osvojovaných pracovních činností byl kontrolován prostřednictvím jednotné zkoušky dovednosti pilování. Mírou kvality a rychlosti výkonu učňů byl dosažený počet bodů.</a:t>
            </a:r>
            <a:endParaRPr lang="cs-CZ" sz="1000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Fáze osvojování praktických dovedností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1200" indent="-457200">
              <a:buAutoNum type="arabicPeriod"/>
            </a:pPr>
            <a:r>
              <a:rPr lang="cs-CZ" b="1" dirty="0" smtClean="0"/>
              <a:t>fáze = INFORMAČNÍ</a:t>
            </a:r>
          </a:p>
          <a:p>
            <a:pPr marL="511200" indent="-457200">
              <a:buNone/>
            </a:pPr>
            <a:endParaRPr lang="cs-CZ" b="1" dirty="0" smtClean="0"/>
          </a:p>
          <a:p>
            <a:pPr marL="511200" indent="-457200"/>
            <a:r>
              <a:rPr lang="cs-CZ" dirty="0" smtClean="0"/>
              <a:t>seznámení se s pracovním úkolem</a:t>
            </a:r>
          </a:p>
          <a:p>
            <a:pPr marL="511200" indent="-457200"/>
            <a:r>
              <a:rPr lang="cs-CZ" dirty="0" smtClean="0"/>
              <a:t>žáka přijímá informace a dělá si představu o cíli</a:t>
            </a:r>
          </a:p>
          <a:p>
            <a:pPr marL="511200" indent="-457200"/>
            <a:r>
              <a:rPr lang="cs-CZ" dirty="0" smtClean="0"/>
              <a:t>žák sleduje postup, kterým má dosáhnout cíle a snaží se ho zapamatovat</a:t>
            </a:r>
          </a:p>
          <a:p>
            <a:pPr marL="511200" indent="-457200"/>
            <a:r>
              <a:rPr lang="cs-CZ" dirty="0" smtClean="0"/>
              <a:t>fáze je krátká a probíhá souvisle bez přerušení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74133" y="620889"/>
            <a:ext cx="8130767" cy="5211111"/>
          </a:xfrm>
        </p:spPr>
        <p:txBody>
          <a:bodyPr/>
          <a:lstStyle/>
          <a:p>
            <a:pPr marL="511200" indent="-457200">
              <a:buFont typeface="+mj-lt"/>
              <a:buAutoNum type="arabicPeriod" startAt="2"/>
            </a:pPr>
            <a:r>
              <a:rPr lang="cs-CZ" b="1" dirty="0" smtClean="0"/>
              <a:t>fáze – FIXAČNÍ</a:t>
            </a:r>
          </a:p>
          <a:p>
            <a:pPr marL="511200" indent="-457200">
              <a:buNone/>
            </a:pPr>
            <a:endParaRPr lang="cs-CZ" b="1" dirty="0" smtClean="0"/>
          </a:p>
          <a:p>
            <a:r>
              <a:rPr lang="cs-CZ" dirty="0" smtClean="0"/>
              <a:t>žák zkouší zadaný úkol sám</a:t>
            </a:r>
          </a:p>
          <a:p>
            <a:endParaRPr lang="cs-CZ" dirty="0" smtClean="0"/>
          </a:p>
          <a:p>
            <a:r>
              <a:rPr lang="cs-CZ" dirty="0" smtClean="0"/>
              <a:t>cvičením se stávají jeho pohyby koordinovanější a až si je osvojí, vznikne ZÁKLADNÍ DOVEDNOST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fáze je bez přerušení u jednoduchých až </a:t>
            </a:r>
            <a:r>
              <a:rPr lang="cs-CZ" dirty="0" err="1" smtClean="0"/>
              <a:t>střednětěžkých</a:t>
            </a:r>
            <a:r>
              <a:rPr lang="cs-CZ" dirty="0" smtClean="0"/>
              <a:t> úkolů (v jiném případě s přerušením)</a:t>
            </a:r>
          </a:p>
          <a:p>
            <a:endParaRPr lang="cs-CZ" dirty="0" smtClean="0"/>
          </a:p>
          <a:p>
            <a:r>
              <a:rPr lang="cs-CZ" dirty="0" smtClean="0"/>
              <a:t>BOD ÚNAVY (PLATO)</a:t>
            </a:r>
          </a:p>
          <a:p>
            <a:pPr lvl="1"/>
            <a:r>
              <a:rPr lang="cs-CZ" dirty="0" smtClean="0"/>
              <a:t>od určitého počtu cvičení dochází ke zhoršení výkonu</a:t>
            </a:r>
          </a:p>
          <a:p>
            <a:pPr lvl="1"/>
            <a:r>
              <a:rPr lang="cs-CZ" dirty="0" smtClean="0"/>
              <a:t>kvůli únavě, oslabení zájmu, menšímu soustředění</a:t>
            </a:r>
          </a:p>
          <a:p>
            <a:pPr lvl="1"/>
            <a:r>
              <a:rPr lang="cs-CZ" dirty="0" smtClean="0"/>
              <a:t>NUTNÉ UDĚLAT PŘESTÁVKU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2"/>
          </p:nvPr>
        </p:nvSpPr>
        <p:spPr>
          <a:xfrm>
            <a:off x="360381" y="692150"/>
            <a:ext cx="8530813" cy="5139850"/>
          </a:xfrm>
        </p:spPr>
        <p:txBody>
          <a:bodyPr/>
          <a:lstStyle/>
          <a:p>
            <a:pPr marL="511200" indent="-457200">
              <a:buFont typeface="+mj-lt"/>
              <a:buAutoNum type="arabicPeriod" startAt="3"/>
            </a:pPr>
            <a:r>
              <a:rPr lang="cs-CZ" b="1" dirty="0" smtClean="0"/>
              <a:t>fáze – APLIKAČNÍ</a:t>
            </a:r>
          </a:p>
          <a:p>
            <a:pPr marL="511200" indent="-457200"/>
            <a:endParaRPr lang="cs-CZ" b="1" dirty="0" smtClean="0"/>
          </a:p>
          <a:p>
            <a:pPr indent="-135000">
              <a:buFont typeface="Arial" panose="020B0604020202020204" pitchFamily="34" charset="0"/>
              <a:buChar char="̶"/>
            </a:pPr>
            <a:r>
              <a:rPr lang="cs-CZ" dirty="0" smtClean="0"/>
              <a:t>následuje po 2. fázi s určitým časovým odstupem</a:t>
            </a:r>
          </a:p>
          <a:p>
            <a:pPr indent="-135000">
              <a:buFont typeface="Arial" panose="020B0604020202020204" pitchFamily="34" charset="0"/>
              <a:buChar char="̶"/>
            </a:pPr>
            <a:endParaRPr lang="cs-CZ" dirty="0" smtClean="0"/>
          </a:p>
          <a:p>
            <a:pPr indent="-135000">
              <a:buFont typeface="Arial" panose="020B0604020202020204" pitchFamily="34" charset="0"/>
              <a:buChar char="̶"/>
            </a:pPr>
            <a:r>
              <a:rPr lang="cs-CZ" dirty="0" smtClean="0"/>
              <a:t>ZDOKONALENÍ A UPEVNĚNÍ ZÁKLADNÍ DOVEDNOSTI =&gt; výsledkem je PLNĚ OSVOJENÁ PRACOVNÍ ČINNOST</a:t>
            </a:r>
          </a:p>
          <a:p>
            <a:pPr indent="-135000">
              <a:buFont typeface="Arial" panose="020B0604020202020204" pitchFamily="34" charset="0"/>
              <a:buChar char="̶"/>
            </a:pPr>
            <a:endParaRPr lang="cs-CZ" dirty="0" smtClean="0"/>
          </a:p>
          <a:p>
            <a:pPr indent="-135000">
              <a:buFont typeface="Arial" panose="020B0604020202020204" pitchFamily="34" charset="0"/>
              <a:buChar char="̶"/>
            </a:pPr>
            <a:r>
              <a:rPr lang="cs-CZ" dirty="0" smtClean="0"/>
              <a:t>pohyby jsou koordinované, přesné, </a:t>
            </a:r>
            <a:r>
              <a:rPr lang="cs-CZ" dirty="0" smtClean="0"/>
              <a:t>plynulé</a:t>
            </a:r>
          </a:p>
          <a:p>
            <a:pPr indent="-135000">
              <a:buFont typeface="Arial" panose="020B0604020202020204" pitchFamily="34" charset="0"/>
              <a:buChar char="̶"/>
            </a:pPr>
            <a:r>
              <a:rPr lang="cs-CZ" dirty="0" smtClean="0"/>
              <a:t>automatizují se ty pohyby, které mohou probíhat mimo kontrolu vědomí</a:t>
            </a:r>
            <a:endParaRPr lang="cs-CZ" dirty="0" smtClean="0"/>
          </a:p>
          <a:p>
            <a:pPr indent="-135000">
              <a:buFont typeface="Arial" panose="020B0604020202020204" pitchFamily="34" charset="0"/>
              <a:buChar char="̶"/>
            </a:pPr>
            <a:r>
              <a:rPr lang="cs-CZ" dirty="0" smtClean="0"/>
              <a:t>praktická činnost odpovídá výkonu kvalifikovaného </a:t>
            </a:r>
            <a:r>
              <a:rPr lang="cs-CZ" dirty="0" smtClean="0"/>
              <a:t>pracovníka</a:t>
            </a:r>
          </a:p>
          <a:p>
            <a:pPr indent="-135000">
              <a:buFont typeface="Arial" panose="020B0604020202020204" pitchFamily="34" charset="0"/>
              <a:buChar char="̶"/>
            </a:pPr>
            <a:endParaRPr lang="cs-CZ" dirty="0" smtClean="0"/>
          </a:p>
          <a:p>
            <a:pPr indent="-135000">
              <a:buFont typeface="Arial" panose="020B0604020202020204" pitchFamily="34" charset="0"/>
              <a:buChar char="̶"/>
            </a:pPr>
            <a:r>
              <a:rPr lang="cs-CZ" dirty="0" smtClean="0"/>
              <a:t>je účelné rozdělit tuto fázi do několika časových intervalů – dávek</a:t>
            </a:r>
          </a:p>
          <a:p>
            <a:pPr indent="-135000">
              <a:buFont typeface="Arial" panose="020B0604020202020204" pitchFamily="34" charset="0"/>
              <a:buChar char="̶"/>
            </a:pPr>
            <a:r>
              <a:rPr lang="cs-CZ" dirty="0" smtClean="0"/>
              <a:t>v každé dávce se obměňují podmínky nácviku</a:t>
            </a:r>
          </a:p>
          <a:p>
            <a:pPr lvl="1"/>
            <a:r>
              <a:rPr lang="cs-CZ" dirty="0" smtClean="0"/>
              <a:t>mění se výrobky, výrobní zařízení, popřípadě pracoviště</a:t>
            </a:r>
            <a:endParaRPr lang="cs-CZ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2348" y="139087"/>
            <a:ext cx="8064900" cy="451576"/>
          </a:xfrm>
        </p:spPr>
        <p:txBody>
          <a:bodyPr/>
          <a:lstStyle/>
          <a:p>
            <a:r>
              <a:rPr lang="cs-CZ" dirty="0" smtClean="0"/>
              <a:t>Doporučení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39999" y="672353"/>
            <a:ext cx="8372711" cy="5159647"/>
          </a:xfrm>
        </p:spPr>
        <p:txBody>
          <a:bodyPr/>
          <a:lstStyle/>
          <a:p>
            <a:r>
              <a:rPr lang="cs-CZ" dirty="0" smtClean="0"/>
              <a:t>orientační </a:t>
            </a:r>
            <a:r>
              <a:rPr lang="cs-CZ" dirty="0" smtClean="0"/>
              <a:t>stanovení časových proporcí jednotlivých fází</a:t>
            </a:r>
          </a:p>
          <a:p>
            <a:pPr marL="585900" lvl="1" indent="-342900">
              <a:buFont typeface="+mj-lt"/>
              <a:buAutoNum type="arabicPeriod"/>
            </a:pPr>
            <a:r>
              <a:rPr lang="cs-CZ" dirty="0" smtClean="0"/>
              <a:t>fáze – 10 % času</a:t>
            </a:r>
          </a:p>
          <a:p>
            <a:pPr marL="585900" lvl="1" indent="-342900">
              <a:buFont typeface="+mj-lt"/>
              <a:buAutoNum type="arabicPeriod"/>
            </a:pPr>
            <a:r>
              <a:rPr lang="cs-CZ" dirty="0" smtClean="0"/>
              <a:t>fáze – 50 % času</a:t>
            </a:r>
          </a:p>
          <a:p>
            <a:pPr marL="585900" lvl="1" indent="-342900">
              <a:buFont typeface="+mj-lt"/>
              <a:buAutoNum type="arabicPeriod"/>
            </a:pPr>
            <a:r>
              <a:rPr lang="cs-CZ" dirty="0" smtClean="0"/>
              <a:t>fáze – 40 % času</a:t>
            </a:r>
          </a:p>
          <a:p>
            <a:pPr marL="396900" indent="-342900"/>
            <a:r>
              <a:rPr lang="cs-CZ" dirty="0" smtClean="0"/>
              <a:t>o</a:t>
            </a:r>
            <a:r>
              <a:rPr lang="cs-CZ" dirty="0" smtClean="0"/>
              <a:t>svojování pracovních činností je potřeba plánovat a organizovat</a:t>
            </a:r>
          </a:p>
          <a:p>
            <a:pPr marL="585900" lvl="1" indent="-342900"/>
            <a:r>
              <a:rPr lang="cs-CZ" dirty="0" smtClean="0"/>
              <a:t>analyzovat proces osvojování dovedností v závislosti na jejich charakteru a náročnosti, s přihlédnutím ke vstupním vědomostem, dovednostem a zkušenostem žáků,</a:t>
            </a:r>
          </a:p>
          <a:p>
            <a:pPr marL="585900" lvl="1" indent="-342900"/>
            <a:r>
              <a:rPr lang="cs-CZ" dirty="0" smtClean="0"/>
              <a:t>specifikovat fáze osvojování pracovních dovedností</a:t>
            </a:r>
          </a:p>
          <a:p>
            <a:pPr marL="585900" lvl="1" indent="-342900"/>
            <a:r>
              <a:rPr lang="cs-CZ" dirty="0" smtClean="0"/>
              <a:t>zpracovat soubor učebních úloh stoupající náročnosti, které obsahem a formou odpovídají fázím osvojování</a:t>
            </a:r>
          </a:p>
          <a:p>
            <a:pPr marL="585900" lvl="1" indent="-342900"/>
            <a:r>
              <a:rPr lang="cs-CZ" dirty="0" smtClean="0"/>
              <a:t>zajistit kontrolu nácviku dovedností, informovat žáky o správnosti jejich výkonu, chybné činnosti korigovat poskytnutím doplňujících informací a individuálním zadáváním učebních úloh</a:t>
            </a:r>
            <a:endParaRPr lang="cs-CZ" dirty="0" smtClean="0"/>
          </a:p>
          <a:p>
            <a:pPr marL="396900" indent="-342900"/>
            <a:r>
              <a:rPr lang="cs-CZ" dirty="0" smtClean="0"/>
              <a:t>k vlastnímu nácviku přistupovat až po důkladném provedení 1. fáze učení</a:t>
            </a:r>
          </a:p>
          <a:p>
            <a:pPr marL="396900" indent="-342900"/>
            <a:r>
              <a:rPr lang="cs-CZ" dirty="0" smtClean="0"/>
              <a:t>při vlastním osvojování respektovat individualitu žáků</a:t>
            </a:r>
          </a:p>
          <a:p>
            <a:pPr marL="585900" lvl="1" indent="-342900"/>
            <a:r>
              <a:rPr lang="cs-CZ" dirty="0" smtClean="0"/>
              <a:t>výběr základního a rozšiřujícího učiva</a:t>
            </a:r>
          </a:p>
          <a:p>
            <a:pPr marL="396900" indent="-342900"/>
            <a:r>
              <a:rPr lang="cs-CZ" dirty="0" smtClean="0"/>
              <a:t>pro kvalitnější individuální práci s žáky využívejte:</a:t>
            </a:r>
          </a:p>
          <a:p>
            <a:pPr marL="585900" lvl="1" indent="-342900"/>
            <a:r>
              <a:rPr lang="cs-CZ" dirty="0" smtClean="0"/>
              <a:t>instruktážní návody</a:t>
            </a:r>
          </a:p>
          <a:p>
            <a:pPr marL="585900" lvl="1" indent="-342900"/>
            <a:r>
              <a:rPr lang="cs-CZ" dirty="0" smtClean="0"/>
              <a:t>pracovní listy s algoritmem postupu práce</a:t>
            </a:r>
          </a:p>
          <a:p>
            <a:pPr marL="585900" lvl="1" indent="-342900"/>
            <a:r>
              <a:rPr lang="cs-CZ" dirty="0" smtClean="0"/>
              <a:t>trenažéry</a:t>
            </a:r>
          </a:p>
          <a:p>
            <a:pPr marL="585900" lvl="1" indent="-342900"/>
            <a:r>
              <a:rPr lang="cs-CZ" dirty="0" smtClean="0"/>
              <a:t>videozáznamy</a:t>
            </a:r>
          </a:p>
          <a:p>
            <a:pPr marL="585900" lvl="1" indent="-342900"/>
            <a:r>
              <a:rPr lang="cs-CZ" dirty="0" smtClean="0"/>
              <a:t>…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00" y="488710"/>
            <a:ext cx="8064900" cy="451576"/>
          </a:xfrm>
        </p:spPr>
        <p:txBody>
          <a:bodyPr/>
          <a:lstStyle/>
          <a:p>
            <a:r>
              <a:rPr lang="cs-CZ" dirty="0" smtClean="0"/>
              <a:t>Diferenciace </a:t>
            </a:r>
            <a:r>
              <a:rPr lang="cs-CZ" dirty="0" smtClean="0"/>
              <a:t>učiva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237129"/>
            <a:ext cx="8064900" cy="4594871"/>
          </a:xfrm>
        </p:spPr>
        <p:txBody>
          <a:bodyPr/>
          <a:lstStyle/>
          <a:p>
            <a:r>
              <a:rPr lang="cs-CZ" dirty="0" smtClean="0"/>
              <a:t>Rozlišujeme učivo základní, rozšiřující a </a:t>
            </a:r>
            <a:r>
              <a:rPr lang="cs-CZ" dirty="0" smtClean="0"/>
              <a:t>prohlubující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Základní učivo</a:t>
            </a:r>
          </a:p>
          <a:p>
            <a:pPr lvl="1"/>
            <a:r>
              <a:rPr lang="cs-CZ" dirty="0" smtClean="0"/>
              <a:t>minimální </a:t>
            </a:r>
            <a:r>
              <a:rPr lang="cs-CZ" dirty="0" smtClean="0"/>
              <a:t>hranice učiva z hlediska obsahu i stupně </a:t>
            </a:r>
            <a:r>
              <a:rPr lang="cs-CZ" dirty="0" smtClean="0"/>
              <a:t>osvojení</a:t>
            </a:r>
          </a:p>
          <a:p>
            <a:pPr lvl="1"/>
            <a:r>
              <a:rPr lang="cs-CZ" dirty="0" smtClean="0"/>
              <a:t>učivo </a:t>
            </a:r>
            <a:r>
              <a:rPr lang="cs-CZ" dirty="0" smtClean="0"/>
              <a:t>tvoří ty prvky, které podmiňují osvojení dalšího </a:t>
            </a:r>
            <a:r>
              <a:rPr lang="cs-CZ" dirty="0" smtClean="0"/>
              <a:t>učiva</a:t>
            </a:r>
          </a:p>
          <a:p>
            <a:pPr lvl="1"/>
            <a:r>
              <a:rPr lang="cs-CZ" dirty="0" smtClean="0"/>
              <a:t>hranice </a:t>
            </a:r>
            <a:r>
              <a:rPr lang="cs-CZ" dirty="0" smtClean="0"/>
              <a:t>„vědění“ a „nevědění</a:t>
            </a:r>
            <a:r>
              <a:rPr lang="cs-CZ" dirty="0" smtClean="0"/>
              <a:t>“</a:t>
            </a:r>
          </a:p>
          <a:p>
            <a:pPr lvl="1"/>
            <a:r>
              <a:rPr lang="cs-CZ" dirty="0" smtClean="0"/>
              <a:t>Každý </a:t>
            </a:r>
            <a:r>
              <a:rPr lang="cs-CZ" dirty="0" smtClean="0"/>
              <a:t>žák si ho musí osvojit do takové míry, aby byl hodnocen stupněm dostatečný. Základní učivo je vymezeno učebními osnovami vyučovacích předmětů. 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Rozšiřující </a:t>
            </a:r>
            <a:r>
              <a:rPr lang="cs-CZ" dirty="0" smtClean="0"/>
              <a:t>učivo</a:t>
            </a:r>
          </a:p>
          <a:p>
            <a:pPr lvl="1"/>
            <a:r>
              <a:rPr lang="cs-CZ" dirty="0" smtClean="0"/>
              <a:t>maximální </a:t>
            </a:r>
            <a:r>
              <a:rPr lang="cs-CZ" dirty="0" smtClean="0"/>
              <a:t>hranice učiva z hlediska jeho obsahu a </a:t>
            </a:r>
            <a:r>
              <a:rPr lang="cs-CZ" dirty="0" smtClean="0"/>
              <a:t>struktury</a:t>
            </a:r>
          </a:p>
          <a:p>
            <a:pPr lvl="1"/>
            <a:r>
              <a:rPr lang="cs-CZ" dirty="0" smtClean="0"/>
              <a:t>prohloubení </a:t>
            </a:r>
            <a:r>
              <a:rPr lang="cs-CZ" dirty="0" smtClean="0"/>
              <a:t>základního učiva a jeho rozšíření o další </a:t>
            </a:r>
            <a:r>
              <a:rPr lang="cs-CZ" dirty="0" smtClean="0"/>
              <a:t>prvky</a:t>
            </a:r>
          </a:p>
          <a:p>
            <a:pPr lvl="1"/>
            <a:r>
              <a:rPr lang="cs-CZ" dirty="0" smtClean="0"/>
              <a:t>pro </a:t>
            </a:r>
            <a:r>
              <a:rPr lang="cs-CZ" dirty="0" smtClean="0"/>
              <a:t>uspokojení zájmu studentů a pro rozvoj nadání a rozšíření </a:t>
            </a:r>
            <a:r>
              <a:rPr lang="cs-CZ" dirty="0" smtClean="0"/>
              <a:t>rozhledu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Prohlubující učivo</a:t>
            </a:r>
          </a:p>
          <a:p>
            <a:pPr lvl="1"/>
            <a:r>
              <a:rPr lang="cs-CZ" dirty="0" smtClean="0"/>
              <a:t>klade </a:t>
            </a:r>
            <a:r>
              <a:rPr lang="cs-CZ" dirty="0" smtClean="0"/>
              <a:t>důraz na detailnější a hlubší vědomosti a dovednosti z daného oboru (předmětu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práce </a:t>
            </a:r>
            <a:r>
              <a:rPr lang="cs-CZ" dirty="0" smtClean="0"/>
              <a:t>s nadanými žáky nebo s žáky, kteří jeví o danou problematiku </a:t>
            </a:r>
            <a:r>
              <a:rPr lang="cs-CZ" dirty="0" smtClean="0"/>
              <a:t>zájem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Specifika učiva v praktickém vyučování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Respektování požadavků zaměstnavatelů</a:t>
            </a:r>
          </a:p>
          <a:p>
            <a:pPr>
              <a:buNone/>
            </a:pPr>
            <a:r>
              <a:rPr lang="cs-CZ" dirty="0" smtClean="0"/>
              <a:t>OBSAH </a:t>
            </a:r>
            <a:r>
              <a:rPr lang="cs-CZ" dirty="0" smtClean="0"/>
              <a:t>práce je vymezen:</a:t>
            </a:r>
          </a:p>
          <a:p>
            <a:r>
              <a:rPr lang="cs-CZ" dirty="0" smtClean="0"/>
              <a:t>Ve výrobním procesu:</a:t>
            </a:r>
          </a:p>
          <a:p>
            <a:pPr lvl="1"/>
            <a:r>
              <a:rPr lang="cs-CZ" dirty="0" smtClean="0"/>
              <a:t>hmotnými statky – výrobky, pracovní prostředky, …)</a:t>
            </a:r>
          </a:p>
          <a:p>
            <a:pPr lvl="1"/>
            <a:r>
              <a:rPr lang="cs-CZ" dirty="0" smtClean="0"/>
              <a:t>výrobními procesy a organizací práce – automatizace, mechanizace, robotizace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V nevýrobním procesu (služby, obchod, doprava, …)</a:t>
            </a:r>
          </a:p>
          <a:p>
            <a:pPr lvl="1"/>
            <a:r>
              <a:rPr lang="cs-CZ" dirty="0" smtClean="0"/>
              <a:t>nehmotné statky (služby, činnosti, …)</a:t>
            </a:r>
          </a:p>
          <a:p>
            <a:pPr lvl="1"/>
            <a:r>
              <a:rPr lang="cs-CZ" dirty="0" smtClean="0"/>
              <a:t>pracovní prostředky</a:t>
            </a:r>
          </a:p>
          <a:p>
            <a:pPr lvl="1"/>
            <a:r>
              <a:rPr lang="cs-CZ" dirty="0" smtClean="0"/>
              <a:t>specifika odvětví</a:t>
            </a:r>
          </a:p>
          <a:p>
            <a:pPr lvl="1"/>
            <a:r>
              <a:rPr lang="cs-CZ" dirty="0" smtClean="0"/>
              <a:t>pracovní postupy a organizace práce</a:t>
            </a:r>
          </a:p>
          <a:p>
            <a:pPr lvl="1"/>
            <a:r>
              <a:rPr lang="cs-CZ" dirty="0" smtClean="0"/>
              <a:t>vybavení pracoviště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SHROMAŽDĚNÉ INFO O OBSAHU PRACOVNÍCH ČINNOSTÍ SE TRANSFORMUJÍ DO OBSAHU UČIVA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Složky učiva odborného výcviku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409252"/>
            <a:ext cx="8064900" cy="4422748"/>
          </a:xfrm>
        </p:spPr>
        <p:txBody>
          <a:bodyPr/>
          <a:lstStyle/>
          <a:p>
            <a:r>
              <a:rPr lang="cs-CZ" dirty="0" smtClean="0"/>
              <a:t>učivo je tvořeno různě velkými složkami, které na sebe navazují</a:t>
            </a:r>
          </a:p>
          <a:p>
            <a:r>
              <a:rPr lang="cs-CZ" dirty="0" smtClean="0"/>
              <a:t>složky učiva se odvozují od požadavků pracovního procesu, od členění pracovního procesu, jeho technické a technologické stránky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Dávky učiva = metodicky uzavřené celky učiva, obsahové části učiva</a:t>
            </a:r>
          </a:p>
          <a:p>
            <a:r>
              <a:rPr lang="cs-CZ" dirty="0" smtClean="0"/>
              <a:t>základní stavební složkou učiva je TÉMA</a:t>
            </a:r>
          </a:p>
          <a:p>
            <a:pPr>
              <a:buNone/>
            </a:pP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908354" y="2622974"/>
          <a:ext cx="4842934" cy="2034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178"/>
                <a:gridCol w="3194756"/>
              </a:tblGrid>
              <a:tr h="406964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Složky učiva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Členění</a:t>
                      </a:r>
                      <a:r>
                        <a:rPr lang="cs-CZ" sz="1600" baseline="0" dirty="0" smtClean="0"/>
                        <a:t> pracovního procesu</a:t>
                      </a:r>
                      <a:endParaRPr lang="cs-CZ" sz="1600" dirty="0"/>
                    </a:p>
                  </a:txBody>
                  <a:tcPr/>
                </a:tc>
              </a:tr>
              <a:tr h="406964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Tematický celek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Druh práce</a:t>
                      </a:r>
                      <a:endParaRPr lang="cs-CZ" sz="1600" dirty="0"/>
                    </a:p>
                  </a:txBody>
                  <a:tcPr/>
                </a:tc>
              </a:tr>
              <a:tr h="406964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Téma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Pracovní operace</a:t>
                      </a:r>
                      <a:endParaRPr lang="cs-CZ" sz="1600" dirty="0"/>
                    </a:p>
                  </a:txBody>
                  <a:tcPr/>
                </a:tc>
              </a:tr>
              <a:tr h="406964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Podtéma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Úseky operace</a:t>
                      </a:r>
                      <a:endParaRPr lang="cs-CZ" sz="1600" dirty="0"/>
                    </a:p>
                  </a:txBody>
                  <a:tcPr/>
                </a:tc>
              </a:tr>
              <a:tr h="406964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Heslo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Pracovní úkon, pohyb</a:t>
                      </a:r>
                      <a:endParaRPr lang="cs-CZ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 práce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předmětně, funkčně nebo technologicky uzavřená pracovní činnost</a:t>
            </a:r>
          </a:p>
          <a:p>
            <a:endParaRPr lang="cs-CZ" dirty="0" smtClean="0"/>
          </a:p>
          <a:p>
            <a:r>
              <a:rPr lang="cs-CZ" b="1" dirty="0" smtClean="0"/>
              <a:t>Příklady:</a:t>
            </a:r>
          </a:p>
          <a:p>
            <a:pPr lvl="1"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Nácvik předběžných úprav při zpracování potravin</a:t>
            </a:r>
          </a:p>
          <a:p>
            <a:pPr>
              <a:buNone/>
            </a:pPr>
            <a:r>
              <a:rPr lang="cs-CZ" dirty="0" smtClean="0"/>
              <a:t>Základní tepelné úpravy</a:t>
            </a:r>
          </a:p>
          <a:p>
            <a:pPr>
              <a:buNone/>
            </a:pPr>
            <a:r>
              <a:rPr lang="cs-CZ" dirty="0" smtClean="0"/>
              <a:t>Obsluha </a:t>
            </a:r>
            <a:r>
              <a:rPr lang="cs-CZ" dirty="0" smtClean="0"/>
              <a:t>zákazníka</a:t>
            </a:r>
          </a:p>
          <a:p>
            <a:pPr>
              <a:buNone/>
            </a:pPr>
            <a:r>
              <a:rPr lang="cs-CZ" dirty="0" smtClean="0"/>
              <a:t>Doplňování zboží</a:t>
            </a:r>
          </a:p>
          <a:p>
            <a:pPr>
              <a:buNone/>
            </a:pPr>
            <a:r>
              <a:rPr lang="cs-CZ" dirty="0" smtClean="0"/>
              <a:t>Soustružení</a:t>
            </a:r>
          </a:p>
          <a:p>
            <a:pPr>
              <a:buNone/>
            </a:pPr>
            <a:r>
              <a:rPr lang="cs-CZ" dirty="0" smtClean="0"/>
              <a:t>Frézování</a:t>
            </a:r>
          </a:p>
          <a:p>
            <a:pPr>
              <a:buNone/>
            </a:pPr>
            <a:r>
              <a:rPr lang="cs-CZ" dirty="0" smtClean="0"/>
              <a:t>Vrtání</a:t>
            </a:r>
          </a:p>
          <a:p>
            <a:pPr lvl="1"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Pracovní operace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část práce vykonávána žákem nebo skupinou žáků na jednom pracovišti</a:t>
            </a:r>
          </a:p>
          <a:p>
            <a:endParaRPr lang="cs-CZ" dirty="0" smtClean="0"/>
          </a:p>
          <a:p>
            <a:r>
              <a:rPr lang="cs-CZ" b="1" dirty="0" smtClean="0"/>
              <a:t>Příklady: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dirty="0" smtClean="0"/>
              <a:t>	</a:t>
            </a:r>
            <a:r>
              <a:rPr lang="cs-CZ" dirty="0" smtClean="0"/>
              <a:t>Krájení, škrabání, čištění, omývání, rozmrazování, nakládání, máčení odblanění, naklepání, …</a:t>
            </a:r>
          </a:p>
          <a:p>
            <a:pPr>
              <a:buNone/>
            </a:pPr>
            <a:r>
              <a:rPr lang="cs-CZ" dirty="0" smtClean="0"/>
              <a:t>  Vaření, dušení, pečení, smažení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Zjištění </a:t>
            </a:r>
            <a:r>
              <a:rPr lang="cs-CZ" dirty="0" smtClean="0"/>
              <a:t>přání zákazníka</a:t>
            </a:r>
          </a:p>
          <a:p>
            <a:pPr>
              <a:buNone/>
            </a:pPr>
            <a:r>
              <a:rPr lang="cs-CZ" dirty="0" smtClean="0"/>
              <a:t>	Soupis chybějícího zboží</a:t>
            </a:r>
          </a:p>
          <a:p>
            <a:pPr>
              <a:buNone/>
            </a:pPr>
            <a:r>
              <a:rPr lang="cs-CZ" dirty="0" smtClean="0"/>
              <a:t>	Řezání ostrých vnějších a vnitřních závitů nožem</a:t>
            </a:r>
          </a:p>
          <a:p>
            <a:pPr>
              <a:buNone/>
            </a:pPr>
            <a:r>
              <a:rPr lang="cs-CZ" dirty="0" smtClean="0"/>
              <a:t>	Vinutí pružin</a:t>
            </a:r>
          </a:p>
          <a:p>
            <a:pPr>
              <a:buNone/>
            </a:pPr>
            <a:r>
              <a:rPr lang="cs-CZ" dirty="0" smtClean="0"/>
              <a:t>	Pájení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Pracovní úkon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196622"/>
            <a:ext cx="8064900" cy="4635378"/>
          </a:xfrm>
        </p:spPr>
        <p:txBody>
          <a:bodyPr/>
          <a:lstStyle/>
          <a:p>
            <a:r>
              <a:rPr lang="cs-CZ" dirty="0" smtClean="0"/>
              <a:t>ukončená stejnorodá činnost žáka zaměřená na splnění pracovní operace</a:t>
            </a:r>
          </a:p>
          <a:p>
            <a:r>
              <a:rPr lang="cs-CZ" dirty="0" smtClean="0"/>
              <a:t>má jednoznačný začátek a konec</a:t>
            </a:r>
          </a:p>
          <a:p>
            <a:r>
              <a:rPr lang="cs-CZ" dirty="0" smtClean="0"/>
              <a:t>dělíme je na:</a:t>
            </a:r>
          </a:p>
          <a:p>
            <a:pPr lvl="1"/>
            <a:r>
              <a:rPr lang="cs-CZ" dirty="0" smtClean="0"/>
              <a:t>intelektuální – převažuje rozumová činnost (vědomosti), výsledkem jsou intelektuální dovednosti (prakticky použité vědomosti)</a:t>
            </a:r>
          </a:p>
          <a:p>
            <a:pPr lvl="1"/>
            <a:r>
              <a:rPr lang="cs-CZ" dirty="0" smtClean="0"/>
              <a:t>manuální – převažuje </a:t>
            </a:r>
            <a:r>
              <a:rPr lang="cs-CZ" dirty="0" err="1" smtClean="0"/>
              <a:t>senzomotorická</a:t>
            </a:r>
            <a:r>
              <a:rPr lang="cs-CZ" dirty="0" smtClean="0"/>
              <a:t> činnost, výsledkem jsou manuální dovednosti (pracovní pohyby)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b="1" dirty="0" smtClean="0"/>
              <a:t>Příklady: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dirty="0" smtClean="0"/>
              <a:t>krájení </a:t>
            </a:r>
            <a:r>
              <a:rPr lang="cs-CZ" dirty="0" smtClean="0"/>
              <a:t>cibule, strouhání </a:t>
            </a:r>
            <a:r>
              <a:rPr lang="cs-CZ" dirty="0" smtClean="0"/>
              <a:t>zeleniny, rozmrazování zeleniny, nakládání zeleniny</a:t>
            </a:r>
          </a:p>
          <a:p>
            <a:pPr>
              <a:buNone/>
            </a:pPr>
            <a:r>
              <a:rPr lang="cs-CZ" dirty="0" smtClean="0"/>
              <a:t> </a:t>
            </a:r>
            <a:r>
              <a:rPr lang="cs-CZ" dirty="0" smtClean="0"/>
              <a:t> orestování, zalití vodou, dušení, </a:t>
            </a:r>
            <a:r>
              <a:rPr lang="cs-CZ" dirty="0" err="1" smtClean="0"/>
              <a:t>zcezení</a:t>
            </a:r>
            <a:r>
              <a:rPr lang="cs-CZ" dirty="0" smtClean="0"/>
              <a:t> (vaření zeleniny)</a:t>
            </a:r>
          </a:p>
          <a:p>
            <a:pPr>
              <a:buNone/>
            </a:pPr>
            <a:r>
              <a:rPr lang="cs-CZ" dirty="0" smtClean="0"/>
              <a:t>  spočítání </a:t>
            </a:r>
            <a:r>
              <a:rPr lang="cs-CZ" dirty="0" smtClean="0"/>
              <a:t>ceny jednotlivých položek nákupu zboží</a:t>
            </a:r>
          </a:p>
          <a:p>
            <a:pPr>
              <a:buNone/>
            </a:pPr>
            <a:r>
              <a:rPr lang="cs-CZ" dirty="0" smtClean="0"/>
              <a:t>	výpočet plochy výkladní skříně pro vytapetování</a:t>
            </a:r>
          </a:p>
          <a:p>
            <a:pPr>
              <a:buNone/>
            </a:pPr>
            <a:r>
              <a:rPr lang="cs-CZ" dirty="0" smtClean="0"/>
              <a:t>	položení doplňujících otázek k vyslovenému přání zákazníka</a:t>
            </a:r>
          </a:p>
          <a:p>
            <a:pPr>
              <a:buNone/>
            </a:pPr>
            <a:r>
              <a:rPr lang="cs-CZ" dirty="0" smtClean="0"/>
              <a:t>	počítání zboží v regále</a:t>
            </a:r>
          </a:p>
          <a:p>
            <a:pPr>
              <a:buNone/>
            </a:pPr>
            <a:r>
              <a:rPr lang="cs-CZ" dirty="0" smtClean="0"/>
              <a:t>	přeskládání zboží v regále pro snadnější spočítání kusů</a:t>
            </a:r>
          </a:p>
          <a:p>
            <a:pPr>
              <a:buNone/>
            </a:pPr>
            <a:r>
              <a:rPr lang="cs-CZ" dirty="0" smtClean="0"/>
              <a:t>	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Pracovní pohyby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kvalifikovaná práce = pouze nezbytně nutné pohyby, které na sebe navazují</a:t>
            </a:r>
          </a:p>
          <a:p>
            <a:r>
              <a:rPr lang="cs-CZ" dirty="0" smtClean="0"/>
              <a:t>pracovní pohyby = části manuálních pracovních úkonů</a:t>
            </a:r>
          </a:p>
          <a:p>
            <a:r>
              <a:rPr lang="cs-CZ" dirty="0" smtClean="0"/>
              <a:t>charakteristika pracovních pohybů:</a:t>
            </a:r>
          </a:p>
          <a:p>
            <a:pPr lvl="1"/>
            <a:r>
              <a:rPr lang="cs-CZ" dirty="0" smtClean="0"/>
              <a:t>prostor – směr, dosah</a:t>
            </a:r>
          </a:p>
          <a:p>
            <a:pPr lvl="1"/>
            <a:r>
              <a:rPr lang="cs-CZ" dirty="0" smtClean="0"/>
              <a:t>čas – rychlost</a:t>
            </a:r>
          </a:p>
          <a:p>
            <a:pPr lvl="1"/>
            <a:r>
              <a:rPr lang="cs-CZ" dirty="0" smtClean="0"/>
              <a:t>energie – intenzita pohybu</a:t>
            </a:r>
          </a:p>
          <a:p>
            <a:pPr lvl="1"/>
            <a:endParaRPr lang="cs-CZ" dirty="0" smtClean="0"/>
          </a:p>
          <a:p>
            <a:r>
              <a:rPr lang="cs-CZ" b="1" dirty="0" smtClean="0"/>
              <a:t>Příklady:</a:t>
            </a:r>
          </a:p>
          <a:p>
            <a:pPr>
              <a:buNone/>
            </a:pPr>
            <a:r>
              <a:rPr lang="cs-CZ" dirty="0" smtClean="0"/>
              <a:t>	Uchopení zboží, materiálů, prostředků</a:t>
            </a:r>
            <a:endParaRPr lang="cs-CZ" dirty="0"/>
          </a:p>
          <a:p>
            <a:pPr>
              <a:buNone/>
            </a:pPr>
            <a:r>
              <a:rPr lang="cs-CZ" dirty="0" smtClean="0"/>
              <a:t>  Učinění </a:t>
            </a:r>
            <a:r>
              <a:rPr lang="cs-CZ" dirty="0" smtClean="0"/>
              <a:t>řezu, otočení, </a:t>
            </a:r>
            <a:r>
              <a:rPr lang="cs-CZ" dirty="0" smtClean="0"/>
              <a:t>zmáčknutí, namočení, ponoření</a:t>
            </a:r>
          </a:p>
          <a:p>
            <a:pPr>
              <a:buNone/>
            </a:pPr>
            <a:r>
              <a:rPr lang="cs-CZ" dirty="0" smtClean="0"/>
              <a:t> </a:t>
            </a:r>
            <a:r>
              <a:rPr lang="cs-CZ" dirty="0" smtClean="0"/>
              <a:t> Zapnutí plynového vařiče, výběr vhodného hrnce, výběr vhodného tuku, rozpálení tuky na vhodnou teplotu, …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uni-ped-prezentace-4-3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muni-ped-prezentace-4-3-cz.potx" id="{A2D83281-9DF1-455E-A4DD-AE9E20873FD3}" vid="{C580A734-C016-44FD-B726-208E9D0A6DB8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muni-ped-prezentace-4-3-cz</Template>
  <TotalTime>781</TotalTime>
  <Words>1921</Words>
  <Application>Microsoft Office PowerPoint</Application>
  <PresentationFormat>Předvádění na obrazovce (4:3)</PresentationFormat>
  <Paragraphs>365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muni-ped-prezentace-4-3-cz</vt:lpstr>
      <vt:lpstr>Obsah odborného výcviku</vt:lpstr>
      <vt:lpstr>Obsah odborného výcviku</vt:lpstr>
      <vt:lpstr>Diferenciace učiva</vt:lpstr>
      <vt:lpstr>Specifika učiva v praktickém vyučování</vt:lpstr>
      <vt:lpstr>Složky učiva odborného výcviku</vt:lpstr>
      <vt:lpstr>Druh práce</vt:lpstr>
      <vt:lpstr>Pracovní operace</vt:lpstr>
      <vt:lpstr>Pracovní úkon</vt:lpstr>
      <vt:lpstr>Pracovní pohyby</vt:lpstr>
      <vt:lpstr>Struktura učiva</vt:lpstr>
      <vt:lpstr>Příklad: Balení zboží</vt:lpstr>
      <vt:lpstr>Dělení pracovních činností</vt:lpstr>
      <vt:lpstr>Mezipředmětové vztahy</vt:lpstr>
      <vt:lpstr>Ukázka konkretizace učiva ve výuce odborného předmětu obchodu a služeb  (jako zdroj příkladu byl použit samostatný vzdělávací projekt autorky Bc. Květoslavy Adamové) </vt:lpstr>
      <vt:lpstr> </vt:lpstr>
      <vt:lpstr>Snímek 16</vt:lpstr>
      <vt:lpstr>Snímek 17</vt:lpstr>
      <vt:lpstr>Snímek 18</vt:lpstr>
      <vt:lpstr>Úkoly</vt:lpstr>
      <vt:lpstr>Osvojování pracovních dovedností</vt:lpstr>
      <vt:lpstr>Osvojování pracovních dovedností</vt:lpstr>
      <vt:lpstr>Průběh a fáze osvojování praktických dovedností</vt:lpstr>
      <vt:lpstr>Snímek 23</vt:lpstr>
      <vt:lpstr>Fáze osvojování praktických dovedností</vt:lpstr>
      <vt:lpstr>Snímek 25</vt:lpstr>
      <vt:lpstr>Snímek 26</vt:lpstr>
      <vt:lpstr>Doporučení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</dc:creator>
  <cp:lastModifiedBy>Admin</cp:lastModifiedBy>
  <cp:revision>28</cp:revision>
  <dcterms:created xsi:type="dcterms:W3CDTF">2022-09-15T19:30:46Z</dcterms:created>
  <dcterms:modified xsi:type="dcterms:W3CDTF">2024-03-25T13:09:33Z</dcterms:modified>
</cp:coreProperties>
</file>