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7" r:id="rId1"/>
  </p:sldMasterIdLst>
  <p:notesMasterIdLst>
    <p:notesMasterId r:id="rId52"/>
  </p:notesMasterIdLst>
  <p:handoutMasterIdLst>
    <p:handoutMasterId r:id="rId53"/>
  </p:handoutMasterIdLst>
  <p:sldIdLst>
    <p:sldId id="256" r:id="rId2"/>
    <p:sldId id="305" r:id="rId3"/>
    <p:sldId id="257" r:id="rId4"/>
    <p:sldId id="258" r:id="rId5"/>
    <p:sldId id="259" r:id="rId6"/>
    <p:sldId id="276" r:id="rId7"/>
    <p:sldId id="277" r:id="rId8"/>
    <p:sldId id="278" r:id="rId9"/>
    <p:sldId id="279" r:id="rId10"/>
    <p:sldId id="260" r:id="rId11"/>
    <p:sldId id="282" r:id="rId12"/>
    <p:sldId id="284" r:id="rId13"/>
    <p:sldId id="261" r:id="rId14"/>
    <p:sldId id="262" r:id="rId15"/>
    <p:sldId id="263" r:id="rId16"/>
    <p:sldId id="281" r:id="rId17"/>
    <p:sldId id="303" r:id="rId18"/>
    <p:sldId id="264" r:id="rId19"/>
    <p:sldId id="265" r:id="rId20"/>
    <p:sldId id="285" r:id="rId21"/>
    <p:sldId id="286" r:id="rId22"/>
    <p:sldId id="301" r:id="rId23"/>
    <p:sldId id="280" r:id="rId24"/>
    <p:sldId id="304" r:id="rId25"/>
    <p:sldId id="266" r:id="rId26"/>
    <p:sldId id="268" r:id="rId27"/>
    <p:sldId id="288" r:id="rId28"/>
    <p:sldId id="267" r:id="rId29"/>
    <p:sldId id="269" r:id="rId30"/>
    <p:sldId id="289" r:id="rId31"/>
    <p:sldId id="290" r:id="rId32"/>
    <p:sldId id="300" r:id="rId33"/>
    <p:sldId id="270" r:id="rId34"/>
    <p:sldId id="287" r:id="rId35"/>
    <p:sldId id="271" r:id="rId36"/>
    <p:sldId id="272" r:id="rId37"/>
    <p:sldId id="273" r:id="rId38"/>
    <p:sldId id="274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298" r:id="rId47"/>
    <p:sldId id="299" r:id="rId48"/>
    <p:sldId id="275" r:id="rId49"/>
    <p:sldId id="302" r:id="rId50"/>
    <p:sldId id="306" r:id="rId5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321" userDrawn="1">
          <p15:clr>
            <a:srgbClr val="A4A3A4"/>
          </p15:clr>
        </p15:guide>
        <p15:guide id="7" pos="5418" userDrawn="1">
          <p15:clr>
            <a:srgbClr val="A4A3A4"/>
          </p15:clr>
        </p15:guide>
        <p15:guide id="8" pos="682" userDrawn="1">
          <p15:clr>
            <a:srgbClr val="A4A3A4"/>
          </p15:clr>
        </p15:guide>
        <p15:guide id="9" pos="2766" userDrawn="1">
          <p15:clr>
            <a:srgbClr val="A4A3A4"/>
          </p15:clr>
        </p15:guide>
        <p15:guide id="10" pos="297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7300"/>
    <a:srgbClr val="9100DC"/>
    <a:srgbClr val="0000DC"/>
    <a:srgbClr val="F01928"/>
    <a:srgbClr val="5AC8AF"/>
    <a:srgbClr val="00287D"/>
    <a:srgbClr val="96969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958" autoAdjust="0"/>
    <p:restoredTop sz="84967" autoAdjust="0"/>
  </p:normalViewPr>
  <p:slideViewPr>
    <p:cSldViewPr snapToGrid="0">
      <p:cViewPr varScale="1">
        <p:scale>
          <a:sx n="100" d="100"/>
          <a:sy n="100" d="100"/>
        </p:scale>
        <p:origin x="-1948" y="-56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321"/>
        <p:guide pos="5418"/>
        <p:guide pos="682"/>
        <p:guide pos="2766"/>
        <p:guide pos="297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1800" y="9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xmlns="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xmlns="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cs-CZ" sz="8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Oficiální partneři školy: </a:t>
            </a:r>
            <a:r>
              <a:rPr kumimoji="1" lang="cs-CZ" sz="800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Crowne</a:t>
            </a:r>
            <a:r>
              <a:rPr kumimoji="1" lang="cs-CZ" sz="8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Plaza Praha, Siemens Praha, T-Mobil Praha, hotel Iris Praha, restaurace </a:t>
            </a:r>
            <a:r>
              <a:rPr kumimoji="1" lang="cs-CZ" sz="800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Gurmet</a:t>
            </a:r>
            <a:r>
              <a:rPr kumimoji="1" lang="cs-CZ" sz="8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City </a:t>
            </a:r>
            <a:r>
              <a:rPr kumimoji="1" lang="cs-CZ" sz="800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Tower</a:t>
            </a:r>
            <a:r>
              <a:rPr kumimoji="1" lang="cs-CZ" sz="8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Praha, </a:t>
            </a:r>
            <a:r>
              <a:rPr kumimoji="1" lang="cs-CZ" sz="800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Corinthia</a:t>
            </a:r>
            <a:r>
              <a:rPr kumimoji="1" lang="cs-CZ" sz="8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hotel Praha, Zámek </a:t>
            </a:r>
            <a:r>
              <a:rPr kumimoji="1" lang="cs-CZ" sz="800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Čechtice</a:t>
            </a:r>
            <a:r>
              <a:rPr kumimoji="1" lang="cs-CZ" sz="8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, restaurace Silvie Vlašim, hotel VORLINA Vlašim, motorest ZAJÍČEK </a:t>
            </a:r>
            <a:r>
              <a:rPr kumimoji="1" lang="cs-CZ" sz="800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Střechov</a:t>
            </a:r>
            <a:r>
              <a:rPr kumimoji="1" lang="cs-CZ" sz="8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, Institut MV Benešov. </a:t>
            </a:r>
          </a:p>
          <a:p>
            <a:r>
              <a:rPr kumimoji="1" lang="cs-CZ" sz="8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Dále má škola další subjekty, s nimiž spolupracuje v rámci odborné a učební praxe žáků, případně v rámci své doplňkové činnosti: hotel S.E.N. </a:t>
            </a:r>
            <a:r>
              <a:rPr kumimoji="1" lang="cs-CZ" sz="800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Senohraby</a:t>
            </a:r>
            <a:r>
              <a:rPr kumimoji="1" lang="cs-CZ" sz="8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, Golf </a:t>
            </a:r>
            <a:r>
              <a:rPr kumimoji="1" lang="cs-CZ" sz="800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Tvoršovice</a:t>
            </a:r>
            <a:r>
              <a:rPr kumimoji="1" lang="cs-CZ" sz="8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, restaurace U Vrtišků Týnec nad Sázavou, hotel </a:t>
            </a:r>
            <a:r>
              <a:rPr kumimoji="1" lang="cs-CZ" sz="800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Benica</a:t>
            </a:r>
            <a:r>
              <a:rPr kumimoji="1" lang="cs-CZ" sz="8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Benešov, restaurace </a:t>
            </a:r>
            <a:r>
              <a:rPr kumimoji="1" lang="cs-CZ" sz="800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Toro</a:t>
            </a:r>
            <a:r>
              <a:rPr kumimoji="1" lang="cs-CZ" sz="8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Benešov, RÚ Kladruby, restaurace Hvězda Benešov, Švejk restaurant Benešov, Bistro Mydlářka Benešov, restaurace S-Centrum Benešov, Sklárny Sázava, restaurace U Zeleného stromu Benešov, cestovní kancelář </a:t>
            </a:r>
            <a:r>
              <a:rPr kumimoji="1" lang="cs-CZ" sz="800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Benops</a:t>
            </a:r>
            <a:r>
              <a:rPr kumimoji="1" lang="cs-CZ" sz="8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Benešov, zámek </a:t>
            </a:r>
            <a:r>
              <a:rPr kumimoji="1" lang="cs-CZ" sz="800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Jemniště</a:t>
            </a:r>
            <a:r>
              <a:rPr kumimoji="1" lang="cs-CZ" sz="8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, zámek Konopiště, zámek Český Šternberk. </a:t>
            </a:r>
          </a:p>
          <a:p>
            <a:r>
              <a:rPr kumimoji="1" lang="cs-CZ" sz="8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Zahraniční praxe: Slovensko - </a:t>
            </a:r>
            <a:r>
              <a:rPr kumimoji="1" lang="cs-CZ" sz="800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Holiday</a:t>
            </a:r>
            <a:r>
              <a:rPr kumimoji="1" lang="cs-CZ" sz="8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Inn v Žilině, Nizozemí - ostrov </a:t>
            </a:r>
            <a:r>
              <a:rPr kumimoji="1" lang="cs-CZ" sz="800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Terschelling</a:t>
            </a:r>
            <a:r>
              <a:rPr kumimoji="1" lang="cs-CZ" sz="8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, hotel OEPKES, Maďarsko - </a:t>
            </a:r>
            <a:r>
              <a:rPr kumimoji="1" lang="cs-CZ" sz="800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Corinthia</a:t>
            </a:r>
            <a:r>
              <a:rPr kumimoji="1" lang="cs-CZ" sz="8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Grand Hotel </a:t>
            </a:r>
            <a:r>
              <a:rPr kumimoji="1" lang="cs-CZ" sz="800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Royal</a:t>
            </a:r>
            <a:r>
              <a:rPr kumimoji="1" lang="cs-CZ" sz="8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, Budapešť, Rakousko - </a:t>
            </a:r>
            <a:r>
              <a:rPr kumimoji="1" lang="cs-CZ" sz="800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Gasthof</a:t>
            </a:r>
            <a:r>
              <a:rPr kumimoji="1" lang="cs-CZ" sz="8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kumimoji="1" lang="cs-CZ" sz="800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Alpenrose</a:t>
            </a:r>
            <a:r>
              <a:rPr kumimoji="1" lang="cs-CZ" sz="8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a hotely na 3 řeckých ostrovech. </a:t>
            </a:r>
            <a:endParaRPr lang="cs-CZ" sz="8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22</a:t>
            </a:fld>
            <a:endParaRPr lang="cs-CZ" alt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xmlns="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xmlns="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xmlns="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8877" y="2900365"/>
            <a:ext cx="8521200" cy="1171580"/>
          </a:xfrm>
        </p:spPr>
        <p:txBody>
          <a:bodyPr anchor="t"/>
          <a:lstStyle>
            <a:lvl1pPr algn="l">
              <a:lnSpc>
                <a:spcPts val="3300"/>
              </a:lnSpc>
              <a:defRPr sz="3300"/>
            </a:lvl1pPr>
          </a:lstStyle>
          <a:p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298877" y="4116403"/>
            <a:ext cx="8521200" cy="698497"/>
          </a:xfrm>
        </p:spPr>
        <p:txBody>
          <a:bodyPr anchor="t"/>
          <a:lstStyle>
            <a:lvl1pPr marL="0" indent="0" algn="l">
              <a:buNone/>
              <a:defRPr lang="cs-CZ" sz="18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Grafický objekt 8">
            <a:extLst>
              <a:ext uri="{FF2B5EF4-FFF2-40B4-BE49-F238E27FC236}">
                <a16:creationId xmlns:a16="http://schemas.microsoft.com/office/drawing/2014/main" xmlns="" id="{D816079F-E2A1-904D-9C9C-7B3F5A32F26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281541" y="414000"/>
            <a:ext cx="1558799" cy="1068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432" userDrawn="1">
          <p15:clr>
            <a:srgbClr val="FBAE40"/>
          </p15:clr>
        </p15:guide>
        <p15:guide id="2" pos="176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,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xmlns="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539998" y="718713"/>
            <a:ext cx="3915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xmlns="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9999" y="4500000"/>
            <a:ext cx="3915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xmlns="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40543" y="4068000"/>
            <a:ext cx="3915000" cy="360000"/>
          </a:xfrm>
        </p:spPr>
        <p:txBody>
          <a:bodyPr/>
          <a:lstStyle>
            <a:lvl1pPr algn="l">
              <a:lnSpc>
                <a:spcPts val="825"/>
              </a:lnSpc>
              <a:defRPr sz="825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xmlns="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688459" y="4500000"/>
            <a:ext cx="3915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xmlns="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689002" y="4068000"/>
            <a:ext cx="3915000" cy="360000"/>
          </a:xfrm>
        </p:spPr>
        <p:txBody>
          <a:bodyPr/>
          <a:lstStyle>
            <a:lvl1pPr algn="l">
              <a:lnSpc>
                <a:spcPts val="825"/>
              </a:lnSpc>
              <a:defRPr sz="825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xmlns="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4688459" y="718713"/>
            <a:ext cx="3915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pic>
        <p:nvPicPr>
          <p:cNvPr id="16" name="Grafický objekt 5">
            <a:extLst>
              <a:ext uri="{FF2B5EF4-FFF2-40B4-BE49-F238E27FC236}">
                <a16:creationId xmlns:a16="http://schemas.microsoft.com/office/drawing/2014/main" xmlns="" id="{251D8E84-EA85-D448-8EE9-B92099C6621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Grafický objekt 5">
            <a:extLst>
              <a:ext uri="{FF2B5EF4-FFF2-40B4-BE49-F238E27FC236}">
                <a16:creationId xmlns:a16="http://schemas.microsoft.com/office/drawing/2014/main" xmlns="" id="{DDD67FDD-68E4-9143-A194-D74F4F43343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xmlns="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11" name="Nadpis 6">
            <a:extLst>
              <a:ext uri="{FF2B5EF4-FFF2-40B4-BE49-F238E27FC236}">
                <a16:creationId xmlns:a16="http://schemas.microsoft.com/office/drawing/2014/main" xmlns="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8876" y="2900365"/>
            <a:ext cx="3934889" cy="1171580"/>
          </a:xfrm>
        </p:spPr>
        <p:txBody>
          <a:bodyPr anchor="t"/>
          <a:lstStyle>
            <a:lvl1pPr algn="l">
              <a:lnSpc>
                <a:spcPts val="3300"/>
              </a:lnSpc>
              <a:defRPr sz="3300"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xmlns="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98876" y="4116403"/>
            <a:ext cx="3934889" cy="698497"/>
          </a:xfrm>
        </p:spPr>
        <p:txBody>
          <a:bodyPr anchor="t"/>
          <a:lstStyle>
            <a:lvl1pPr marL="0" indent="0" algn="l">
              <a:buNone/>
              <a:defRPr lang="cs-CZ" sz="18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xmlns="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572000" y="1"/>
            <a:ext cx="4572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xmlns="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40000" y="6228000"/>
            <a:ext cx="3693765" cy="252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10" name="Grafický objekt 8">
            <a:extLst>
              <a:ext uri="{FF2B5EF4-FFF2-40B4-BE49-F238E27FC236}">
                <a16:creationId xmlns:a16="http://schemas.microsoft.com/office/drawing/2014/main" xmlns="" id="{186904FF-55B2-814C-8503-8F750F237D8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281541" y="414000"/>
            <a:ext cx="1558799" cy="1068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58127259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432" userDrawn="1">
          <p15:clr>
            <a:srgbClr val="FBAE40"/>
          </p15:clr>
        </p15:guide>
        <p15:guide id="2" pos="176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- inverzní">
    <p:bg>
      <p:bgPr>
        <a:solidFill>
          <a:srgbClr val="FF7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xmlns="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xmlns="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xmlns="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8877" y="2900365"/>
            <a:ext cx="8521200" cy="1171580"/>
          </a:xfrm>
        </p:spPr>
        <p:txBody>
          <a:bodyPr anchor="t"/>
          <a:lstStyle>
            <a:lvl1pPr algn="l">
              <a:lnSpc>
                <a:spcPts val="3300"/>
              </a:lnSpc>
              <a:defRPr sz="33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298877" y="4116403"/>
            <a:ext cx="8521200" cy="698497"/>
          </a:xfrm>
        </p:spPr>
        <p:txBody>
          <a:bodyPr anchor="t"/>
          <a:lstStyle>
            <a:lvl1pPr marL="0" indent="0" algn="l">
              <a:buNone/>
              <a:defRPr lang="cs-CZ" sz="18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0" name="Grafický objekt 8">
            <a:extLst>
              <a:ext uri="{FF2B5EF4-FFF2-40B4-BE49-F238E27FC236}">
                <a16:creationId xmlns:a16="http://schemas.microsoft.com/office/drawing/2014/main" xmlns="" id="{B7EC3E44-60F5-6142-B879-7DD80C1E9EA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281541" y="414000"/>
            <a:ext cx="1558799" cy="1068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481167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432" userDrawn="1">
          <p15:clr>
            <a:srgbClr val="FBAE40"/>
          </p15:clr>
        </p15:guide>
        <p15:guide id="2" pos="176" userDrawn="1">
          <p15:clr>
            <a:srgbClr val="FBAE40"/>
          </p15:clr>
        </p15:guide>
        <p15:guide id="3" orient="horz" pos="255" userDrawn="1">
          <p15:clr>
            <a:srgbClr val="FBAE40"/>
          </p15:clr>
        </p15:guide>
        <p15:guide id="4" pos="1156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2">
    <p:bg>
      <p:bgPr>
        <a:solidFill>
          <a:srgbClr val="FF7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xmlns="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xmlns="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8876" y="2900365"/>
            <a:ext cx="3934889" cy="1171580"/>
          </a:xfrm>
        </p:spPr>
        <p:txBody>
          <a:bodyPr anchor="t"/>
          <a:lstStyle>
            <a:lvl1pPr algn="l">
              <a:lnSpc>
                <a:spcPts val="3300"/>
              </a:lnSpc>
              <a:defRPr sz="33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298876" y="4116403"/>
            <a:ext cx="3934889" cy="698497"/>
          </a:xfrm>
        </p:spPr>
        <p:txBody>
          <a:bodyPr anchor="t"/>
          <a:lstStyle>
            <a:lvl1pPr marL="0" indent="0" algn="l">
              <a:buNone/>
              <a:defRPr lang="cs-CZ" sz="18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xmlns="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572000" y="1"/>
            <a:ext cx="4572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xmlns="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40000" y="6228000"/>
            <a:ext cx="3693765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11" name="Grafický objekt 8">
            <a:extLst>
              <a:ext uri="{FF2B5EF4-FFF2-40B4-BE49-F238E27FC236}">
                <a16:creationId xmlns:a16="http://schemas.microsoft.com/office/drawing/2014/main" xmlns="" id="{635A6DBC-DB80-9647-B267-17E9A9A8AC0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281541" y="414000"/>
            <a:ext cx="1558799" cy="1068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19924859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432" userDrawn="1">
          <p15:clr>
            <a:srgbClr val="FBAE40"/>
          </p15:clr>
        </p15:guide>
        <p15:guide id="2" pos="176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 obrázkem">
    <p:bg>
      <p:bgPr>
        <a:solidFill>
          <a:srgbClr val="FF7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9144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xmlns="" id="{46E80635-6C5C-49F3-8F11-AD16586CD0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000" y="6040796"/>
            <a:ext cx="6416982" cy="510831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pic>
        <p:nvPicPr>
          <p:cNvPr id="9" name="Grafický objekt 5">
            <a:extLst>
              <a:ext uri="{FF2B5EF4-FFF2-40B4-BE49-F238E27FC236}">
                <a16:creationId xmlns:a16="http://schemas.microsoft.com/office/drawing/2014/main" xmlns="" id="{38E54EF0-AC4F-BE42-B3C9-EBE082A37F4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7933427" y="6048000"/>
            <a:ext cx="876594" cy="600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64211764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pos="5556" userDrawn="1">
          <p15:clr>
            <a:srgbClr val="FBAE40"/>
          </p15:clr>
        </p15:guide>
        <p15:guide id="2" orient="horz" pos="4201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PED slide">
    <p:bg>
      <p:bgPr>
        <a:solidFill>
          <a:srgbClr val="FF7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cký objekt 1">
            <a:extLst>
              <a:ext uri="{FF2B5EF4-FFF2-40B4-BE49-F238E27FC236}">
                <a16:creationId xmlns:a16="http://schemas.microsoft.com/office/drawing/2014/main" xmlns="" id="{99DDF373-DAF6-45FC-9BE7-AC33B6CEFD7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2505600" y="2012703"/>
            <a:ext cx="4132799" cy="2832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0970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xmlns="" id="{5ECF17BA-4CC0-425F-84EE-ED5FF94C78F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81017" y="2731338"/>
            <a:ext cx="5381966" cy="1395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540000" y="6228000"/>
            <a:ext cx="5940000" cy="252000"/>
          </a:xfrm>
        </p:spPr>
        <p:txBody>
          <a:bodyPr/>
          <a:lstStyle>
            <a:lvl1pPr>
              <a:defRPr sz="9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xmlns="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xmlns="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40000" y="1692002"/>
            <a:ext cx="8064900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7" name="Grafický objekt 5">
            <a:extLst>
              <a:ext uri="{FF2B5EF4-FFF2-40B4-BE49-F238E27FC236}">
                <a16:creationId xmlns:a16="http://schemas.microsoft.com/office/drawing/2014/main" xmlns="" id="{544C2213-2481-1D43-98DB-CC9BFF14003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3997" userDrawn="1">
          <p15:clr>
            <a:srgbClr val="FBAE40"/>
          </p15:clr>
        </p15:guide>
        <p15:guide id="2" pos="329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xmlns="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544" y="1296001"/>
            <a:ext cx="8064104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xmlns="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xmlns="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40000" y="1692002"/>
            <a:ext cx="8064900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9" name="Grafický objekt 5">
            <a:extLst>
              <a:ext uri="{FF2B5EF4-FFF2-40B4-BE49-F238E27FC236}">
                <a16:creationId xmlns:a16="http://schemas.microsoft.com/office/drawing/2014/main" xmlns="" id="{EC4C054D-8847-4544-A33E-5A3C9D61CA5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344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xmlns="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xmlns="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540000" y="1701505"/>
            <a:ext cx="3914999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xmlns="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4688460" y="1701505"/>
            <a:ext cx="3914999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1" name="Grafický objekt 5">
            <a:extLst>
              <a:ext uri="{FF2B5EF4-FFF2-40B4-BE49-F238E27FC236}">
                <a16:creationId xmlns:a16="http://schemas.microsoft.com/office/drawing/2014/main" xmlns="" id="{2EA4BEBC-4725-FD40-B35B-C5DA2AE8611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3657" userDrawn="1">
          <p15:clr>
            <a:srgbClr val="FBAE40"/>
          </p15:clr>
        </p15:guide>
        <p15:guide id="2" pos="543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xmlns="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40544" y="1296001"/>
            <a:ext cx="3915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xmlns="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720000"/>
            <a:ext cx="80649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xmlns="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688459" y="1290515"/>
            <a:ext cx="3915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xmlns="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540000" y="1701505"/>
            <a:ext cx="3914999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xmlns="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4688460" y="1701505"/>
            <a:ext cx="3914999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2" name="Grafický objekt 5">
            <a:extLst>
              <a:ext uri="{FF2B5EF4-FFF2-40B4-BE49-F238E27FC236}">
                <a16:creationId xmlns:a16="http://schemas.microsoft.com/office/drawing/2014/main" xmlns="" id="{F2FF03BB-F110-334E-898B-290BDFB038D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886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xmlns="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xmlns="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xmlns="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510802" y="2596846"/>
            <a:ext cx="3094099" cy="3208441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1500"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xmlns="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47132" y="1665288"/>
            <a:ext cx="4655843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xmlns="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544" y="1296001"/>
            <a:ext cx="8064104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0" name="Grafický objekt 5">
            <a:extLst>
              <a:ext uri="{FF2B5EF4-FFF2-40B4-BE49-F238E27FC236}">
                <a16:creationId xmlns:a16="http://schemas.microsoft.com/office/drawing/2014/main" xmlns="" id="{1C29E400-CAA5-674E-9459-BC525406BCB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3283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xmlns="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3330000" y="1692003"/>
            <a:ext cx="2483644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xmlns="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9999" y="4414271"/>
            <a:ext cx="2484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xmlns="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30000" y="4414271"/>
            <a:ext cx="2484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xmlns="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20900" y="4414270"/>
            <a:ext cx="2484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xmlns="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40544" y="4025136"/>
            <a:ext cx="2483644" cy="216000"/>
          </a:xfrm>
        </p:spPr>
        <p:txBody>
          <a:bodyPr anchor="ctr"/>
          <a:lstStyle>
            <a:lvl1pPr>
              <a:lnSpc>
                <a:spcPts val="825"/>
              </a:lnSpc>
              <a:defRPr sz="75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xmlns="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330357" y="4025136"/>
            <a:ext cx="2483644" cy="216000"/>
          </a:xfrm>
        </p:spPr>
        <p:txBody>
          <a:bodyPr anchor="ctr"/>
          <a:lstStyle>
            <a:lvl1pPr>
              <a:lnSpc>
                <a:spcPts val="825"/>
              </a:lnSpc>
              <a:defRPr sz="75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xmlns="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121077" y="4025136"/>
            <a:ext cx="2483644" cy="216000"/>
          </a:xfrm>
        </p:spPr>
        <p:txBody>
          <a:bodyPr anchor="ctr"/>
          <a:lstStyle>
            <a:lvl1pPr>
              <a:lnSpc>
                <a:spcPts val="825"/>
              </a:lnSpc>
              <a:defRPr sz="75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xmlns="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540000" y="1692003"/>
            <a:ext cx="2483644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xmlns="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6120001" y="1692003"/>
            <a:ext cx="2483644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xmlns="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544" y="1296001"/>
            <a:ext cx="8064104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xmlns="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720000"/>
            <a:ext cx="80649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22" name="Grafický objekt 5">
            <a:extLst>
              <a:ext uri="{FF2B5EF4-FFF2-40B4-BE49-F238E27FC236}">
                <a16:creationId xmlns:a16="http://schemas.microsoft.com/office/drawing/2014/main" xmlns="" id="{3D58DA1E-D4AA-1745-BD9C-9936872A385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1049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xmlns="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540000" y="692150"/>
            <a:ext cx="8064900" cy="5139850"/>
          </a:xfrm>
          <a:prstGeom prst="rect">
            <a:avLst/>
          </a:prstGeom>
        </p:spPr>
        <p:txBody>
          <a:bodyPr/>
          <a:lstStyle>
            <a:lvl1pPr marL="54000" indent="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pic>
        <p:nvPicPr>
          <p:cNvPr id="7" name="Grafický objekt 5">
            <a:extLst>
              <a:ext uri="{FF2B5EF4-FFF2-40B4-BE49-F238E27FC236}">
                <a16:creationId xmlns:a16="http://schemas.microsoft.com/office/drawing/2014/main" xmlns="" id="{EEE79ECB-0EA4-104B-A13F-5D5F2D5F055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436" userDrawn="1">
          <p15:clr>
            <a:srgbClr val="FBAE40"/>
          </p15:clr>
        </p15:guide>
        <p15:guide id="2" pos="329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Nadpis 12">
            <a:extLst>
              <a:ext uri="{FF2B5EF4-FFF2-40B4-BE49-F238E27FC236}">
                <a16:creationId xmlns:a16="http://schemas.microsoft.com/office/drawing/2014/main" xmlns="" id="{C80D1D37-E5CA-42AD-BE6B-219FAFB54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720000"/>
            <a:ext cx="80649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8" name="Grafický objekt 5">
            <a:extLst>
              <a:ext uri="{FF2B5EF4-FFF2-40B4-BE49-F238E27FC236}">
                <a16:creationId xmlns:a16="http://schemas.microsoft.com/office/drawing/2014/main" xmlns="" id="{68945D16-ACF8-1547-8B5D-C0873A6FBA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4554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40000" y="6228000"/>
            <a:ext cx="594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9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10500" y="6228000"/>
            <a:ext cx="189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9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xmlns="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720000"/>
            <a:ext cx="80649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xmlns="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9100" y="1872000"/>
            <a:ext cx="80649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cs-CZ" noProof="0" dirty="0"/>
              <a:t>Kliknutím vložíte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98" r:id="rId6"/>
    <p:sldLayoutId id="2147483673" r:id="rId7"/>
    <p:sldLayoutId id="2147483675" r:id="rId8"/>
    <p:sldLayoutId id="2147483695" r:id="rId9"/>
    <p:sldLayoutId id="2147483677" r:id="rId10"/>
    <p:sldLayoutId id="2147483686" r:id="rId11"/>
    <p:sldLayoutId id="2147483697" r:id="rId12"/>
    <p:sldLayoutId id="2147483690" r:id="rId13"/>
    <p:sldLayoutId id="2147483696" r:id="rId14"/>
    <p:sldLayoutId id="2147483694" r:id="rId15"/>
    <p:sldLayoutId id="2147483692" r:id="rId16"/>
    <p:sldLayoutId id="2147483693" r:id="rId17"/>
  </p:sldLayoutIdLst>
  <p:hf hdr="0" dt="0"/>
  <p:txStyles>
    <p:titleStyle>
      <a:lvl1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9pPr>
    </p:titleStyle>
    <p:bodyStyle>
      <a:lvl1pPr marL="0" marR="0" indent="0" algn="l" defTabSz="914400" rtl="0" eaLnBrk="1" fontAlgn="base" latinLnBrk="0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tabLst/>
        <a:defRPr sz="21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125" b="0">
          <a:solidFill>
            <a:schemeClr val="tx1"/>
          </a:solidFill>
          <a:latin typeface="+mn-lt"/>
        </a:defRPr>
      </a:lvl2pPr>
      <a:lvl3pPr marL="6858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125" b="0">
          <a:solidFill>
            <a:schemeClr val="tx1"/>
          </a:solidFill>
          <a:latin typeface="+mn-lt"/>
        </a:defRPr>
      </a:lvl3pPr>
      <a:lvl4pPr marL="10287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125" b="0">
          <a:solidFill>
            <a:schemeClr val="tx1"/>
          </a:solidFill>
          <a:latin typeface="+mn-lt"/>
        </a:defRPr>
      </a:lvl4pPr>
      <a:lvl5pPr marL="13716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125" b="0">
          <a:solidFill>
            <a:schemeClr val="tx1"/>
          </a:solidFill>
          <a:latin typeface="+mn-lt"/>
        </a:defRPr>
      </a:lvl5pPr>
      <a:lvl6pPr marL="1885950" indent="-1714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9"/>
        </a:buBlip>
        <a:defRPr>
          <a:solidFill>
            <a:schemeClr val="tx1"/>
          </a:solidFill>
          <a:latin typeface="+mn-lt"/>
        </a:defRPr>
      </a:lvl6pPr>
      <a:lvl7pPr marL="20574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24003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27432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935" userDrawn="1">
          <p15:clr>
            <a:srgbClr val="F26B43"/>
          </p15:clr>
        </p15:guide>
        <p15:guide id="2" pos="32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hyperlink" Target="https://www.youtube.com/watch?v=O16nUZJ4Lkc&amp;t=368s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zakonyprolidi.cz/cs/2005-13" TargetMode="External"/><Relationship Id="rId2" Type="http://schemas.openxmlformats.org/officeDocument/2006/relationships/hyperlink" Target="https://archiv-nuv.npi.cz/eqavet/5-odmena-zakum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zakonyprolidi.cz/cs/2006-262" TargetMode="External"/><Relationship Id="rId4" Type="http://schemas.openxmlformats.org/officeDocument/2006/relationships/hyperlink" Target="https://www.zakonyprolidi.cz/cs/2004-689" TargetMode="Externa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4AA6C805-D43D-9246-8F45-F7D14F2D25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Organizační formy v OV</a:t>
            </a:r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xmlns="" id="{E41AC406-9E40-DE47-946B-D00D18C67F5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Bc. Ing. Nikola Straková, PhD.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1589398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Laboratoře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výuka se zaměřuje převážně na činnosti rozvíjející poznatky a méně na manuální dovednosti</a:t>
            </a:r>
          </a:p>
          <a:p>
            <a:r>
              <a:rPr lang="cs-CZ" dirty="0" smtClean="0"/>
              <a:t>činnosti žáků se zaměřují na:</a:t>
            </a:r>
          </a:p>
          <a:p>
            <a:pPr lvl="1"/>
            <a:r>
              <a:rPr lang="cs-CZ" dirty="0" smtClean="0"/>
              <a:t>analýzu</a:t>
            </a:r>
          </a:p>
          <a:p>
            <a:pPr lvl="1"/>
            <a:r>
              <a:rPr lang="cs-CZ" dirty="0" smtClean="0"/>
              <a:t>zkoumání</a:t>
            </a:r>
          </a:p>
          <a:p>
            <a:pPr lvl="1"/>
            <a:r>
              <a:rPr lang="cs-CZ" dirty="0" smtClean="0"/>
              <a:t>experimentování</a:t>
            </a:r>
          </a:p>
          <a:p>
            <a:r>
              <a:rPr lang="cs-CZ" dirty="0" smtClean="0"/>
              <a:t>nevyužívá se ve všech oborech (obchod a služby ojediněle, …)</a:t>
            </a:r>
          </a:p>
          <a:p>
            <a:r>
              <a:rPr lang="cs-CZ" dirty="0" smtClean="0"/>
              <a:t>zkoumá se podstata a zákonitosti v provozních podmínkách obtížně pochopitelných:</a:t>
            </a:r>
          </a:p>
          <a:p>
            <a:pPr lvl="1"/>
            <a:r>
              <a:rPr lang="cs-CZ" dirty="0" smtClean="0"/>
              <a:t>fyzikálních procesů</a:t>
            </a:r>
          </a:p>
          <a:p>
            <a:pPr lvl="1"/>
            <a:r>
              <a:rPr lang="cs-CZ" dirty="0" smtClean="0"/>
              <a:t>chemických procesů</a:t>
            </a:r>
          </a:p>
          <a:p>
            <a:pPr lvl="1"/>
            <a:r>
              <a:rPr lang="cs-CZ" dirty="0" smtClean="0"/>
              <a:t>pracovních procesů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0" dirty="0" smtClean="0"/>
              <a:t>Laboratoř analytické chemie a mikrobiologie</a:t>
            </a:r>
            <a:br>
              <a:rPr lang="cs-CZ" b="0" dirty="0" smtClean="0"/>
            </a:br>
            <a:r>
              <a:rPr lang="cs-CZ" sz="2400" b="0" dirty="0" smtClean="0"/>
              <a:t>VOŠ potravinářská a SPŠ mlékárenská Kroměříž</a:t>
            </a:r>
            <a:endParaRPr lang="cs-CZ" b="0" dirty="0"/>
          </a:p>
        </p:txBody>
      </p:sp>
      <p:pic>
        <p:nvPicPr>
          <p:cNvPr id="6" name="Zástupný symbol pro obsah 5" descr="29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11866" y="1692275"/>
            <a:ext cx="5520267" cy="4140200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SOŠ veterinární Hradec Králové</a:t>
            </a:r>
            <a:endParaRPr lang="cs-CZ" dirty="0"/>
          </a:p>
        </p:txBody>
      </p:sp>
      <p:pic>
        <p:nvPicPr>
          <p:cNvPr id="6" name="Zástupný symbol pro obsah 5" descr="P4270159-150x15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722483" y="3184263"/>
            <a:ext cx="2094940" cy="2094940"/>
          </a:xfrm>
        </p:spPr>
      </p:pic>
      <p:pic>
        <p:nvPicPr>
          <p:cNvPr id="7" name="Obrázek 6" descr="P4270146-150x15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46520" y="1419785"/>
            <a:ext cx="1968874" cy="1968874"/>
          </a:xfrm>
          <a:prstGeom prst="rect">
            <a:avLst/>
          </a:prstGeom>
        </p:spPr>
      </p:pic>
      <p:pic>
        <p:nvPicPr>
          <p:cNvPr id="8" name="Obrázek 7" descr="P4270161-150x15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92168" y="1629558"/>
            <a:ext cx="2275468" cy="2275468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Cvičná pracoviště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cíl výuky na cvičných pracovištích= osvojit si pracovní činnosti, které nelze nacvičit v provozních podmínkách z důvodu:</a:t>
            </a:r>
          </a:p>
          <a:p>
            <a:pPr lvl="1"/>
            <a:r>
              <a:rPr lang="cs-CZ" dirty="0" smtClean="0"/>
              <a:t>náročnosti pracovního procesu</a:t>
            </a:r>
          </a:p>
          <a:p>
            <a:pPr lvl="1"/>
            <a:r>
              <a:rPr lang="cs-CZ" dirty="0" smtClean="0"/>
              <a:t>ojedinělosti pracovního procesu</a:t>
            </a:r>
          </a:p>
          <a:p>
            <a:r>
              <a:rPr lang="cs-CZ" dirty="0" smtClean="0"/>
              <a:t>dovednosti, návyky, způsoby chování jsou osvojovány za pomoci cvičných prostředků</a:t>
            </a:r>
          </a:p>
          <a:p>
            <a:r>
              <a:rPr lang="cs-CZ" dirty="0" smtClean="0"/>
              <a:t>nácvik obsluhy strojů, zařízení daného oboru</a:t>
            </a:r>
          </a:p>
          <a:p>
            <a:r>
              <a:rPr lang="cs-CZ" dirty="0" smtClean="0"/>
              <a:t>rozlišujeme např.:</a:t>
            </a:r>
          </a:p>
          <a:p>
            <a:pPr lvl="1"/>
            <a:r>
              <a:rPr lang="cs-CZ" dirty="0" err="1" smtClean="0"/>
              <a:t>anti</a:t>
            </a:r>
            <a:r>
              <a:rPr lang="cs-CZ" dirty="0" smtClean="0"/>
              <a:t>-havarijní výcvik = činnosti, které v kritických situacích zabezpečí správný chod obsluhovaného zařízení</a:t>
            </a:r>
          </a:p>
          <a:p>
            <a:pPr lvl="1"/>
            <a:r>
              <a:rPr lang="cs-CZ" dirty="0" smtClean="0"/>
              <a:t>diagnostický výcvik = racionální zjišťování chyb a jejich rychlé odstraňování</a:t>
            </a:r>
          </a:p>
          <a:p>
            <a:pPr lvl="1"/>
            <a:r>
              <a:rPr lang="cs-CZ" dirty="0" smtClean="0"/>
              <a:t>funkční výcvik = procvičování specifických dílčích činností</a:t>
            </a:r>
          </a:p>
          <a:p>
            <a:pPr lvl="1"/>
            <a:r>
              <a:rPr lang="cs-CZ" dirty="0" smtClean="0"/>
              <a:t>základní výcvik = nácvik elementárních dovedností v počátcích vzdělávání</a:t>
            </a:r>
            <a:endParaRPr lang="cs-CZ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Cvičná pracoviště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nácvik správného pracovního postupu s dodržováním zásad BOZP a hygienických předpisů</a:t>
            </a:r>
          </a:p>
          <a:p>
            <a:r>
              <a:rPr lang="cs-CZ" dirty="0" smtClean="0"/>
              <a:t>často jsou využívány cvičné prostředky – modely skutečného zařízení, předmětů, </a:t>
            </a:r>
            <a:r>
              <a:rPr lang="cs-CZ" dirty="0" err="1" smtClean="0"/>
              <a:t>trenažery</a:t>
            </a:r>
            <a:endParaRPr lang="cs-CZ" dirty="0" smtClean="0"/>
          </a:p>
          <a:p>
            <a:r>
              <a:rPr lang="cs-CZ" dirty="0" smtClean="0"/>
              <a:t>modelovaná pracovní činnost by měla co nejvíce odpovídat reálnému pracovnímu procesu</a:t>
            </a:r>
          </a:p>
          <a:p>
            <a:endParaRPr lang="cs-CZ" dirty="0" smtClean="0"/>
          </a:p>
          <a:p>
            <a:r>
              <a:rPr lang="cs-CZ" dirty="0" smtClean="0"/>
              <a:t>Například:</a:t>
            </a:r>
          </a:p>
          <a:p>
            <a:pPr lvl="1"/>
            <a:r>
              <a:rPr lang="cs-CZ" dirty="0" smtClean="0"/>
              <a:t>nácvik prodejního rozhovoru</a:t>
            </a:r>
          </a:p>
          <a:p>
            <a:pPr lvl="1"/>
            <a:r>
              <a:rPr lang="cs-CZ" dirty="0" smtClean="0"/>
              <a:t>nácvik krájení na nářezových strojích</a:t>
            </a:r>
          </a:p>
          <a:p>
            <a:pPr lvl="1"/>
            <a:r>
              <a:rPr lang="cs-CZ" dirty="0" smtClean="0"/>
              <a:t>obsluha </a:t>
            </a:r>
            <a:r>
              <a:rPr lang="cs-CZ" dirty="0" err="1" smtClean="0"/>
              <a:t>konvektomatu</a:t>
            </a:r>
            <a:endParaRPr lang="cs-CZ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Didaktická specifika cvičných pracovišť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pracovní činnosti lze rozdělit na dílčí činnosti, které lze opakovat/přerušit</a:t>
            </a:r>
          </a:p>
          <a:p>
            <a:r>
              <a:rPr lang="cs-CZ" dirty="0" smtClean="0"/>
              <a:t>tempo cvičení lze přizpůsobit individuálním potřebám žáků</a:t>
            </a:r>
          </a:p>
          <a:p>
            <a:r>
              <a:rPr lang="cs-CZ" dirty="0" smtClean="0"/>
              <a:t>nebezpečné pracovní operace lze předvádět a procvičovat bez rizika</a:t>
            </a:r>
          </a:p>
          <a:p>
            <a:r>
              <a:rPr lang="cs-CZ" dirty="0" smtClean="0"/>
              <a:t>činnost žáků je průběžně kontrolována učitelem</a:t>
            </a:r>
          </a:p>
          <a:p>
            <a:r>
              <a:rPr lang="cs-CZ" dirty="0" smtClean="0"/>
              <a:t>průběh výuky se dá podrobně naplánovat</a:t>
            </a:r>
          </a:p>
          <a:p>
            <a:endParaRPr lang="cs-CZ" dirty="0" smtClean="0"/>
          </a:p>
          <a:p>
            <a:r>
              <a:rPr lang="cs-CZ" dirty="0" smtClean="0"/>
              <a:t>výuku je nutné kombinovat s výukou v konkrétních pracovních podmínkách</a:t>
            </a:r>
          </a:p>
          <a:p>
            <a:pPr lvl="1"/>
            <a:r>
              <a:rPr lang="cs-CZ" dirty="0" smtClean="0"/>
              <a:t>reálné pracovní podmínky nelze nahradit plně cvičnými prostředky</a:t>
            </a:r>
            <a:endParaRPr lang="cs-CZ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16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Ukázky cvičných pracovišť</a:t>
            </a:r>
            <a:endParaRPr lang="cs-CZ" dirty="0"/>
          </a:p>
        </p:txBody>
      </p:sp>
      <p:pic>
        <p:nvPicPr>
          <p:cNvPr id="6" name="Zástupný symbol pro obsah 5" descr="low_skcvicne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3112" y="1246822"/>
            <a:ext cx="2554063" cy="1911082"/>
          </a:xfrm>
        </p:spPr>
      </p:pic>
      <p:pic>
        <p:nvPicPr>
          <p:cNvPr id="7" name="Obrázek 6" descr="kadernictvi-obor-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3854" y="3681483"/>
            <a:ext cx="2647807" cy="1984485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12368" y="1246989"/>
            <a:ext cx="5289485" cy="4641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17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540000" y="720000"/>
            <a:ext cx="8369824" cy="451576"/>
          </a:xfrm>
        </p:spPr>
        <p:txBody>
          <a:bodyPr/>
          <a:lstStyle/>
          <a:p>
            <a:r>
              <a:rPr lang="cs-CZ" dirty="0" smtClean="0"/>
              <a:t>Cvičná pracoviště v oboru zdravotní asistent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40000" y="1550020"/>
            <a:ext cx="8064900" cy="4281980"/>
          </a:xfrm>
        </p:spPr>
        <p:txBody>
          <a:bodyPr/>
          <a:lstStyle/>
          <a:p>
            <a:r>
              <a:rPr lang="cs-CZ" dirty="0" smtClean="0"/>
              <a:t>příprava první 2 roky studia </a:t>
            </a:r>
          </a:p>
          <a:p>
            <a:r>
              <a:rPr lang="cs-CZ" dirty="0" smtClean="0"/>
              <a:t>v předmětu Ošetřovatelství </a:t>
            </a:r>
          </a:p>
          <a:p>
            <a:r>
              <a:rPr lang="cs-CZ" dirty="0" smtClean="0"/>
              <a:t>probíhá v nadstandardně vybavených odborných laboratořích</a:t>
            </a:r>
          </a:p>
          <a:p>
            <a:pPr lvl="1"/>
            <a:r>
              <a:rPr lang="cs-CZ" dirty="0" smtClean="0"/>
              <a:t>žáci se naučí správným pracovním postupům a teoretickému základu učiva</a:t>
            </a:r>
            <a:endParaRPr lang="cs-CZ" dirty="0"/>
          </a:p>
        </p:txBody>
      </p:sp>
      <p:pic>
        <p:nvPicPr>
          <p:cNvPr id="6" name="Obrázek 5" descr="lab_červen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7351" y="3244932"/>
            <a:ext cx="3883510" cy="2572195"/>
          </a:xfrm>
          <a:prstGeom prst="rect">
            <a:avLst/>
          </a:prstGeom>
        </p:spPr>
      </p:pic>
      <p:pic>
        <p:nvPicPr>
          <p:cNvPr id="7" name="Obrázek 6" descr="lab_modr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49500" y="3188139"/>
            <a:ext cx="3910405" cy="2590009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18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Provozní pracoviště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výuka je realizována na základě písemně uzavřené smlouvy o zajištění praktického vyučování mezi školou a FO nebo PO</a:t>
            </a:r>
          </a:p>
          <a:p>
            <a:pPr lvl="1"/>
            <a:r>
              <a:rPr lang="cs-CZ" dirty="0" smtClean="0"/>
              <a:t>upravuje obsah, rozsah, podmínky praktického vyučování</a:t>
            </a:r>
          </a:p>
          <a:p>
            <a:r>
              <a:rPr lang="cs-CZ" dirty="0" smtClean="0"/>
              <a:t>žáci jsou vzděláváni:</a:t>
            </a:r>
          </a:p>
          <a:p>
            <a:pPr lvl="1"/>
            <a:r>
              <a:rPr lang="cs-CZ" dirty="0" smtClean="0"/>
              <a:t>individuálně pod vedením instruktora</a:t>
            </a:r>
          </a:p>
          <a:p>
            <a:pPr lvl="1"/>
            <a:r>
              <a:rPr lang="cs-CZ" dirty="0" smtClean="0"/>
              <a:t>skupinově pod vedením učitele OV</a:t>
            </a:r>
          </a:p>
          <a:p>
            <a:r>
              <a:rPr lang="cs-CZ" dirty="0" smtClean="0"/>
              <a:t>umožňuje vzdělávání v reálném pracovním prostředí</a:t>
            </a:r>
          </a:p>
          <a:p>
            <a:r>
              <a:rPr lang="cs-CZ" dirty="0" smtClean="0"/>
              <a:t>žáci vykonávají produktivní práci a jsou za ni odměňováni</a:t>
            </a:r>
            <a:endParaRPr lang="cs-CZ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19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Provozní pracoviště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musejí splňovat:</a:t>
            </a:r>
          </a:p>
          <a:p>
            <a:pPr lvl="1"/>
            <a:r>
              <a:rPr lang="cs-CZ" dirty="0" smtClean="0"/>
              <a:t>hygienické předpisy</a:t>
            </a:r>
          </a:p>
          <a:p>
            <a:pPr lvl="1"/>
            <a:r>
              <a:rPr lang="cs-CZ" dirty="0" smtClean="0"/>
              <a:t>požadavky zákoníku práce v oblasti BOZP pro práci </a:t>
            </a:r>
            <a:r>
              <a:rPr lang="cs-CZ" dirty="0" err="1" smtClean="0"/>
              <a:t>mladistvích</a:t>
            </a:r>
            <a:endParaRPr lang="cs-CZ" dirty="0" smtClean="0"/>
          </a:p>
          <a:p>
            <a:r>
              <a:rPr lang="cs-CZ" dirty="0" smtClean="0"/>
              <a:t>žáci si osvojují požadované pracovní činnosti podle přeřazovacího plánu OV</a:t>
            </a:r>
          </a:p>
          <a:p>
            <a:r>
              <a:rPr lang="cs-CZ" dirty="0" smtClean="0"/>
              <a:t>příklad organizace odborných praxí:</a:t>
            </a:r>
          </a:p>
          <a:p>
            <a:pPr lvl="1"/>
            <a:r>
              <a:rPr lang="cs-CZ" dirty="0" smtClean="0"/>
              <a:t>Podle ročníků je praxe organizována jako skupinová nebo individuální. </a:t>
            </a:r>
          </a:p>
          <a:p>
            <a:pPr lvl="1"/>
            <a:r>
              <a:rPr lang="cs-CZ" dirty="0" smtClean="0"/>
              <a:t>V prvním případě jde zpravidla o 14denní praxe pro  skupiny 5–8  osob. </a:t>
            </a:r>
          </a:p>
          <a:p>
            <a:pPr lvl="1"/>
            <a:r>
              <a:rPr lang="cs-CZ" dirty="0" smtClean="0"/>
              <a:t>Individuální odborná praxe v délce 2 až 3 týdnů se obvykle uskutečňuje v okolí trvalého bydliště žáků a studentů. </a:t>
            </a:r>
          </a:p>
          <a:p>
            <a:endParaRPr lang="cs-CZ" dirty="0" smtClean="0"/>
          </a:p>
          <a:p>
            <a:r>
              <a:rPr lang="cs-CZ" dirty="0" smtClean="0"/>
              <a:t>Čím kvalitnější je výuka OV ve cvičných prostorách (dílny, laboratoře, cvičná pracoviště), tím dříve může probíhat výuka na provozních pracovištích dle učebních osnov.</a:t>
            </a:r>
            <a:endParaRPr lang="cs-CZ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38556" y="173590"/>
            <a:ext cx="8064900" cy="451576"/>
          </a:xfrm>
        </p:spPr>
        <p:txBody>
          <a:bodyPr/>
          <a:lstStyle/>
          <a:p>
            <a:r>
              <a:rPr lang="cs-CZ" dirty="0" smtClean="0"/>
              <a:t>Opakování – výukové metody v OV</a:t>
            </a:r>
            <a:endParaRPr lang="cs-CZ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9841" y="1977336"/>
            <a:ext cx="9134159" cy="4880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ovéPole 6"/>
          <p:cNvSpPr txBox="1"/>
          <p:nvPr/>
        </p:nvSpPr>
        <p:spPr>
          <a:xfrm>
            <a:off x="267629" y="847493"/>
            <a:ext cx="847492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2800" dirty="0" err="1" smtClean="0">
                <a:latin typeface="+mn-lt"/>
              </a:rPr>
              <a:t>Odprezentujte</a:t>
            </a:r>
            <a:r>
              <a:rPr lang="cs-CZ" sz="2800" dirty="0" smtClean="0">
                <a:latin typeface="+mn-lt"/>
              </a:rPr>
              <a:t> spolužákům 1 VM aplikovanou na výuku ve vašem oboru </a:t>
            </a:r>
            <a:r>
              <a:rPr lang="cs-CZ" sz="2800" dirty="0" smtClean="0">
                <a:latin typeface="+mn-lt"/>
                <a:sym typeface="Wingdings" pitchFamily="2" charset="2"/>
              </a:rPr>
              <a:t> .</a:t>
            </a:r>
            <a:r>
              <a:rPr lang="cs-CZ" sz="2800" dirty="0" err="1" smtClean="0">
                <a:latin typeface="+mn-lt"/>
                <a:sym typeface="Wingdings" pitchFamily="2" charset="2"/>
              </a:rPr>
              <a:t>ppt</a:t>
            </a:r>
            <a:r>
              <a:rPr lang="cs-CZ" sz="2800" dirty="0" smtClean="0">
                <a:latin typeface="+mn-lt"/>
                <a:sym typeface="Wingdings" pitchFamily="2" charset="2"/>
              </a:rPr>
              <a:t> + obrázky + AI?</a:t>
            </a:r>
            <a:endParaRPr lang="cs-CZ" sz="2800" dirty="0" smtClean="0">
              <a:latin typeface="+mn-lt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20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Přínosy praxí na provozních pracovištích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dirty="0" smtClean="0"/>
              <a:t>Pro žáky:</a:t>
            </a:r>
          </a:p>
          <a:p>
            <a:pPr lvl="1"/>
            <a:r>
              <a:rPr lang="cs-CZ" sz="1800" dirty="0" smtClean="0"/>
              <a:t>možnost poznat moderní technologie, které jsou pro školu nedosažitelné</a:t>
            </a:r>
          </a:p>
          <a:p>
            <a:pPr lvl="1"/>
            <a:r>
              <a:rPr lang="cs-CZ" sz="1800" dirty="0" smtClean="0"/>
              <a:t>týmová práce a nutnost komunikace na pracovištích</a:t>
            </a:r>
          </a:p>
          <a:p>
            <a:pPr lvl="1"/>
            <a:r>
              <a:rPr lang="cs-CZ" sz="1800" dirty="0" smtClean="0"/>
              <a:t>přehled o podmínkách uplatnění u potenciálních zaměstnavatelů.</a:t>
            </a:r>
          </a:p>
          <a:p>
            <a:pPr lvl="1">
              <a:buNone/>
            </a:pPr>
            <a:endParaRPr lang="cs-CZ" sz="1800" dirty="0" smtClean="0"/>
          </a:p>
          <a:p>
            <a:r>
              <a:rPr lang="cs-CZ" sz="2800" dirty="0" smtClean="0"/>
              <a:t>Pro učitele:</a:t>
            </a:r>
          </a:p>
          <a:p>
            <a:pPr lvl="1"/>
            <a:r>
              <a:rPr lang="cs-CZ" sz="1800" dirty="0" smtClean="0"/>
              <a:t>zvyšování svých odborných kompetencí</a:t>
            </a:r>
          </a:p>
          <a:p>
            <a:pPr lvl="1"/>
            <a:r>
              <a:rPr lang="cs-CZ" sz="1800" dirty="0" smtClean="0"/>
              <a:t>například týdenní odborná stáž na pracovištích, která odpovídá zaměření pedagoga</a:t>
            </a:r>
          </a:p>
          <a:p>
            <a:pPr lvl="2"/>
            <a:r>
              <a:rPr lang="cs-CZ" sz="1600" dirty="0" smtClean="0"/>
              <a:t>uskutečňuje se ve firmách, v laboratořích i na vysokoškolských pracovištích</a:t>
            </a:r>
          </a:p>
          <a:p>
            <a:pPr lvl="2"/>
            <a:endParaRPr lang="cs-CZ" sz="1600" dirty="0" smtClean="0"/>
          </a:p>
          <a:p>
            <a:r>
              <a:rPr lang="cs-CZ" sz="2800" dirty="0" smtClean="0"/>
              <a:t>Pro firmy:</a:t>
            </a:r>
          </a:p>
          <a:p>
            <a:pPr lvl="1"/>
            <a:r>
              <a:rPr lang="cs-CZ" sz="1800" dirty="0" smtClean="0"/>
              <a:t>možnost jak hledat budoucí zaměstnance se zájmem o zvolený obor</a:t>
            </a:r>
          </a:p>
          <a:p>
            <a:endParaRPr lang="cs-CZ" sz="2800" dirty="0" smtClean="0"/>
          </a:p>
          <a:p>
            <a:endParaRPr lang="cs-CZ" sz="28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Výběr vhodných provozních pracovišť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důležité je samotné zaměření firmy </a:t>
            </a:r>
          </a:p>
          <a:p>
            <a:pPr lvl="1"/>
            <a:r>
              <a:rPr lang="cs-CZ" dirty="0" smtClean="0"/>
              <a:t>– výroba určité komodity nebo zaměření laboratoře... </a:t>
            </a:r>
          </a:p>
          <a:p>
            <a:r>
              <a:rPr lang="cs-CZ" dirty="0" smtClean="0"/>
              <a:t>důležitou roli sehrává i možnost zajistit </a:t>
            </a:r>
            <a:r>
              <a:rPr lang="cs-CZ" b="1" dirty="0" smtClean="0"/>
              <a:t>ubytování</a:t>
            </a:r>
            <a:r>
              <a:rPr lang="cs-CZ" dirty="0" smtClean="0"/>
              <a:t> a personální garance kvality péče o </a:t>
            </a:r>
            <a:r>
              <a:rPr lang="cs-CZ" b="1" dirty="0" smtClean="0"/>
              <a:t>praktikanta</a:t>
            </a:r>
            <a:endParaRPr lang="cs-CZ" dirty="0" smtClean="0"/>
          </a:p>
          <a:p>
            <a:r>
              <a:rPr lang="cs-CZ" dirty="0" smtClean="0"/>
              <a:t>školy jsou schopny za dobu své existence vybudovat až cca 100 kontaktů</a:t>
            </a:r>
          </a:p>
          <a:p>
            <a:pPr lvl="1"/>
            <a:r>
              <a:rPr lang="cs-CZ" dirty="0" smtClean="0"/>
              <a:t>na úrovni nadnárodních společností, </a:t>
            </a:r>
          </a:p>
          <a:p>
            <a:pPr lvl="1"/>
            <a:r>
              <a:rPr lang="cs-CZ" dirty="0" smtClean="0"/>
              <a:t>i drobných podnikatelů a farmářů</a:t>
            </a:r>
          </a:p>
          <a:p>
            <a:r>
              <a:rPr lang="cs-CZ" dirty="0" smtClean="0"/>
              <a:t>první kontakty se většinou hledají mezi absolventy školy v dané firmě</a:t>
            </a:r>
          </a:p>
          <a:p>
            <a:pPr lvl="1"/>
            <a:r>
              <a:rPr lang="cs-CZ" dirty="0" smtClean="0"/>
              <a:t>velmi dobře vědí, jak je odborná praxe na školách nutná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Provozní pracoviště – SOŠ a SOU Vlašim</a:t>
            </a:r>
            <a:endParaRPr lang="cs-CZ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9510" y="1133218"/>
            <a:ext cx="5980923" cy="5436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Video prezentace školy 2020</a:t>
            </a:r>
            <a:br>
              <a:rPr lang="cs-CZ" dirty="0" smtClean="0"/>
            </a:br>
            <a:r>
              <a:rPr lang="cs-CZ" dirty="0" smtClean="0"/>
              <a:t>SOŠ a SOU Vyškov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hlinkClick r:id="rId2"/>
              </a:rPr>
              <a:t>Video</a:t>
            </a:r>
            <a:endParaRPr lang="cs-CZ" dirty="0" smtClean="0"/>
          </a:p>
          <a:p>
            <a:endParaRPr lang="cs-CZ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l="3244" t="12333" r="64246" b="28766"/>
          <a:stretch>
            <a:fillRect/>
          </a:stretch>
        </p:blipFill>
        <p:spPr bwMode="auto">
          <a:xfrm>
            <a:off x="1107620" y="2398956"/>
            <a:ext cx="6017902" cy="3361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Úkol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nakreslete typické</a:t>
            </a:r>
            <a:r>
              <a:rPr lang="cs-CZ" sz="2000" dirty="0" smtClean="0"/>
              <a:t>/ideální</a:t>
            </a:r>
            <a:r>
              <a:rPr lang="cs-CZ" dirty="0" smtClean="0"/>
              <a:t> místo výuky OV ve vašem oboru</a:t>
            </a:r>
            <a:endParaRPr lang="cs-CZ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9232" y="2184942"/>
            <a:ext cx="4973151" cy="2520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76041" y="2040674"/>
            <a:ext cx="2469188" cy="2448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964484"/>
            <a:ext cx="3612995" cy="1893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04732" y="0"/>
            <a:ext cx="4739268" cy="1549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63307" y="5051503"/>
            <a:ext cx="2146414" cy="1621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68239" y="4873083"/>
            <a:ext cx="3043053" cy="1603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Způsob výuky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Je ovlivněn:</a:t>
            </a:r>
          </a:p>
          <a:p>
            <a:pPr lvl="1"/>
            <a:r>
              <a:rPr lang="cs-CZ" dirty="0" smtClean="0"/>
              <a:t>počtem žáků,</a:t>
            </a:r>
          </a:p>
          <a:p>
            <a:pPr lvl="1"/>
            <a:r>
              <a:rPr lang="cs-CZ" dirty="0" smtClean="0"/>
              <a:t>charakteristickými činnostmi oboru vzdělávání,</a:t>
            </a:r>
          </a:p>
          <a:p>
            <a:pPr lvl="1"/>
            <a:r>
              <a:rPr lang="cs-CZ" dirty="0" smtClean="0"/>
              <a:t>materiálními a ekonomickými podmínkami školy.</a:t>
            </a:r>
          </a:p>
          <a:p>
            <a:endParaRPr lang="cs-CZ" dirty="0" smtClean="0"/>
          </a:p>
          <a:p>
            <a:r>
              <a:rPr lang="cs-CZ" dirty="0" smtClean="0"/>
              <a:t>Rozlišujeme:</a:t>
            </a:r>
          </a:p>
          <a:p>
            <a:pPr marL="511200" indent="-457200">
              <a:buFont typeface="+mj-lt"/>
              <a:buAutoNum type="arabicPeriod"/>
            </a:pPr>
            <a:r>
              <a:rPr lang="cs-CZ" dirty="0" smtClean="0"/>
              <a:t>frontální výuku</a:t>
            </a:r>
            <a:endParaRPr lang="cs-CZ" dirty="0" smtClean="0"/>
          </a:p>
          <a:p>
            <a:pPr marL="511200" indent="-457200">
              <a:buFont typeface="+mj-lt"/>
              <a:buAutoNum type="arabicPeriod"/>
            </a:pPr>
            <a:r>
              <a:rPr lang="cs-CZ" dirty="0" smtClean="0"/>
              <a:t>skupinovou výuku</a:t>
            </a:r>
          </a:p>
          <a:p>
            <a:pPr marL="511200" indent="-457200">
              <a:buFont typeface="+mj-lt"/>
              <a:buAutoNum type="arabicPeriod"/>
            </a:pPr>
            <a:r>
              <a:rPr lang="cs-CZ" dirty="0" smtClean="0"/>
              <a:t>individuální </a:t>
            </a:r>
            <a:r>
              <a:rPr lang="cs-CZ" dirty="0" smtClean="0"/>
              <a:t>výuku</a:t>
            </a:r>
          </a:p>
          <a:p>
            <a:pPr marL="511200" indent="-457200">
              <a:buFont typeface="+mj-lt"/>
              <a:buAutoNum type="arabicPeriod"/>
            </a:pPr>
            <a:r>
              <a:rPr lang="cs-CZ" dirty="0" smtClean="0"/>
              <a:t>kombinovanou </a:t>
            </a:r>
            <a:r>
              <a:rPr lang="cs-CZ" dirty="0" smtClean="0"/>
              <a:t>výuku</a:t>
            </a:r>
          </a:p>
          <a:p>
            <a:pPr marL="511200" indent="-457200">
              <a:buFont typeface="+mj-lt"/>
              <a:buAutoNum type="arabicPeriod"/>
            </a:pPr>
            <a:endParaRPr lang="cs-CZ" dirty="0" smtClean="0"/>
          </a:p>
          <a:p>
            <a:pPr marL="511200" indent="-457200"/>
            <a:r>
              <a:rPr lang="cs-CZ" dirty="0" smtClean="0"/>
              <a:t>Volba vhodného způsobu výuky je ovlivněna také:</a:t>
            </a:r>
          </a:p>
          <a:p>
            <a:pPr marL="700200" lvl="1" indent="-457200"/>
            <a:r>
              <a:rPr lang="cs-CZ" dirty="0" smtClean="0"/>
              <a:t>počtem vhodných pracovišť</a:t>
            </a:r>
          </a:p>
          <a:p>
            <a:pPr marL="700200" lvl="1" indent="-457200"/>
            <a:r>
              <a:rPr lang="cs-CZ" dirty="0" smtClean="0"/>
              <a:t>množstvím produktivních prací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26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Frontální výuka v OV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může probíhat na všech typech pracovišť</a:t>
            </a:r>
          </a:p>
          <a:p>
            <a:r>
              <a:rPr lang="cs-CZ" dirty="0" smtClean="0"/>
              <a:t>učitel </a:t>
            </a:r>
            <a:r>
              <a:rPr lang="cs-CZ" dirty="0" smtClean="0"/>
              <a:t>OV </a:t>
            </a:r>
            <a:r>
              <a:rPr lang="cs-CZ" dirty="0" smtClean="0">
                <a:sym typeface="Wingdings" pitchFamily="2" charset="2"/>
              </a:rPr>
              <a:t> dominantní postavení</a:t>
            </a:r>
            <a:endParaRPr lang="cs-CZ" dirty="0" smtClean="0"/>
          </a:p>
          <a:p>
            <a:pPr lvl="1"/>
            <a:r>
              <a:rPr lang="cs-CZ" dirty="0" smtClean="0"/>
              <a:t>vyučuje všechny žáky</a:t>
            </a:r>
          </a:p>
          <a:p>
            <a:pPr lvl="1"/>
            <a:r>
              <a:rPr lang="cs-CZ" dirty="0" smtClean="0"/>
              <a:t>frontální postup výuky</a:t>
            </a:r>
          </a:p>
          <a:p>
            <a:pPr lvl="1"/>
            <a:r>
              <a:rPr lang="cs-CZ" dirty="0" smtClean="0"/>
              <a:t>zprostředkovává obsah OV všem žákům</a:t>
            </a:r>
          </a:p>
          <a:p>
            <a:r>
              <a:rPr lang="cs-CZ" dirty="0" smtClean="0"/>
              <a:t>předpoklady pro využití frontální výuky:</a:t>
            </a:r>
          </a:p>
          <a:p>
            <a:pPr lvl="1"/>
            <a:r>
              <a:rPr lang="cs-CZ" dirty="0" smtClean="0"/>
              <a:t>vyhovuje-li tomu charakter pracovních činností v oboru</a:t>
            </a:r>
          </a:p>
          <a:p>
            <a:pPr lvl="1"/>
            <a:r>
              <a:rPr lang="cs-CZ" dirty="0" smtClean="0"/>
              <a:t>připravuje-li se větší počet žáků daného oboru</a:t>
            </a:r>
          </a:p>
          <a:p>
            <a:r>
              <a:rPr lang="cs-CZ" dirty="0" smtClean="0"/>
              <a:t>výhoda: možnost průběžně srovnávat dosahované výsledky jednotlivých žáků</a:t>
            </a:r>
            <a:endParaRPr lang="cs-CZ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27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Skupinová výuka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alternativní forma k frontální výuce</a:t>
            </a:r>
          </a:p>
          <a:p>
            <a:r>
              <a:rPr lang="cs-CZ" dirty="0" smtClean="0"/>
              <a:t>spočívá v rozdělení žáků do skupin (2 - 5 členných)</a:t>
            </a:r>
          </a:p>
          <a:p>
            <a:r>
              <a:rPr lang="cs-CZ" dirty="0" smtClean="0"/>
              <a:t>žáci:</a:t>
            </a:r>
          </a:p>
          <a:p>
            <a:pPr lvl="1"/>
            <a:r>
              <a:rPr lang="cs-CZ" dirty="0" smtClean="0"/>
              <a:t>spolupracují při řešení </a:t>
            </a:r>
            <a:r>
              <a:rPr lang="cs-CZ" dirty="0" smtClean="0"/>
              <a:t>obvykle náročnější úlohy nebo problému,</a:t>
            </a:r>
            <a:endParaRPr lang="cs-CZ" dirty="0" smtClean="0"/>
          </a:p>
          <a:p>
            <a:pPr lvl="1"/>
            <a:r>
              <a:rPr lang="cs-CZ" dirty="0" smtClean="0"/>
              <a:t>mají rozdělenou práci při řešení </a:t>
            </a:r>
            <a:r>
              <a:rPr lang="cs-CZ" dirty="0" smtClean="0"/>
              <a:t>úlohy, problému </a:t>
            </a:r>
            <a:endParaRPr lang="cs-CZ" dirty="0" smtClean="0"/>
          </a:p>
          <a:p>
            <a:pPr lvl="1"/>
            <a:r>
              <a:rPr lang="cs-CZ" dirty="0" smtClean="0"/>
              <a:t>jsou vedeni ke vzájemné pomoci členů skupiny při </a:t>
            </a:r>
            <a:r>
              <a:rPr lang="cs-CZ" dirty="0" smtClean="0"/>
              <a:t>řešení</a:t>
            </a:r>
          </a:p>
          <a:p>
            <a:pPr lvl="1"/>
            <a:r>
              <a:rPr lang="cs-CZ" b="1" dirty="0" smtClean="0"/>
              <a:t>jsou individuálně odpovědni za výsledky společné práce</a:t>
            </a:r>
          </a:p>
          <a:p>
            <a:pPr lvl="1"/>
            <a:endParaRPr lang="cs-CZ" b="1" dirty="0" smtClean="0"/>
          </a:p>
          <a:p>
            <a:r>
              <a:rPr lang="cs-CZ" dirty="0" smtClean="0"/>
              <a:t>skupinová výuka se kombinuje s klasickými, aktivizačními a dalšími komplexními metodami výuky</a:t>
            </a:r>
          </a:p>
          <a:p>
            <a:pPr lvl="1"/>
            <a:r>
              <a:rPr lang="cs-CZ" dirty="0" smtClean="0"/>
              <a:t>problémové metody, projektové vyučování, metoda sněhové koule, …</a:t>
            </a:r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 algn="ctr">
              <a:buNone/>
            </a:pPr>
            <a:r>
              <a:rPr lang="cs-CZ" sz="2000" i="1" dirty="0" smtClean="0"/>
              <a:t>„</a:t>
            </a:r>
            <a:r>
              <a:rPr lang="cs-CZ" sz="2000" i="1" dirty="0" smtClean="0"/>
              <a:t>Každý řetěz je silný jen tak, jak je silný jeho nejslabší článek.“ </a:t>
            </a:r>
            <a:endParaRPr lang="cs-CZ" sz="2000" i="1" dirty="0" smtClean="0"/>
          </a:p>
          <a:p>
            <a:pPr algn="r">
              <a:buNone/>
            </a:pPr>
            <a:r>
              <a:rPr lang="cs-CZ" sz="2000" i="1" dirty="0" smtClean="0"/>
              <a:t> (</a:t>
            </a:r>
            <a:r>
              <a:rPr lang="cs-CZ" sz="2000" i="1" dirty="0" err="1" smtClean="0"/>
              <a:t>Arthur</a:t>
            </a:r>
            <a:r>
              <a:rPr lang="cs-CZ" sz="2000" i="1" dirty="0" smtClean="0"/>
              <a:t> </a:t>
            </a:r>
            <a:r>
              <a:rPr lang="cs-CZ" sz="2000" i="1" dirty="0" err="1" smtClean="0"/>
              <a:t>Conan</a:t>
            </a:r>
            <a:r>
              <a:rPr lang="cs-CZ" sz="2000" i="1" dirty="0" smtClean="0"/>
              <a:t> </a:t>
            </a:r>
            <a:r>
              <a:rPr lang="cs-CZ" sz="2000" i="1" dirty="0" err="1" smtClean="0"/>
              <a:t>Doyle</a:t>
            </a:r>
            <a:r>
              <a:rPr lang="cs-CZ" sz="2000" i="1" dirty="0" smtClean="0"/>
              <a:t>)</a:t>
            </a:r>
            <a:endParaRPr lang="cs-CZ" sz="2000" i="1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28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Individuální výuka v OV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40000" y="1124174"/>
            <a:ext cx="8064900" cy="4707826"/>
          </a:xfrm>
        </p:spPr>
        <p:txBody>
          <a:bodyPr/>
          <a:lstStyle/>
          <a:p>
            <a:r>
              <a:rPr lang="cs-CZ" dirty="0" smtClean="0"/>
              <a:t>v OV spočívá v rozmístění žáků na provozní pracoviště FO nebo PO</a:t>
            </a:r>
          </a:p>
          <a:p>
            <a:r>
              <a:rPr lang="cs-CZ" dirty="0" smtClean="0"/>
              <a:t>počet individuálně vzdělávaných žáků je dohodnut ve smlouvě (o zajištění praktického vyučování)</a:t>
            </a:r>
          </a:p>
          <a:p>
            <a:r>
              <a:rPr lang="cs-CZ" dirty="0" smtClean="0"/>
              <a:t>žáci jsou vedeni zkušeným kvalifikovaným pracovníkem (instruktorem)</a:t>
            </a:r>
          </a:p>
          <a:p>
            <a:pPr lvl="1"/>
            <a:r>
              <a:rPr lang="cs-CZ" dirty="0" smtClean="0"/>
              <a:t>vede žáky k naplnění cílů OV</a:t>
            </a:r>
          </a:p>
          <a:p>
            <a:pPr lvl="1"/>
            <a:r>
              <a:rPr lang="cs-CZ" dirty="0" smtClean="0"/>
              <a:t>zároveň si plní své úkoly</a:t>
            </a:r>
          </a:p>
          <a:p>
            <a:r>
              <a:rPr lang="cs-CZ" dirty="0" smtClean="0"/>
              <a:t>hlavně se využívá menších soukromých podnikatelů, kde mají žáci možnost poznat veškeré pracovní operace</a:t>
            </a:r>
          </a:p>
          <a:p>
            <a:r>
              <a:rPr lang="cs-CZ" dirty="0" smtClean="0"/>
              <a:t>učitel OV</a:t>
            </a:r>
          </a:p>
          <a:p>
            <a:pPr lvl="1"/>
            <a:r>
              <a:rPr lang="cs-CZ" dirty="0" smtClean="0"/>
              <a:t>úzce spolupracuje s instruktory</a:t>
            </a:r>
          </a:p>
          <a:p>
            <a:pPr lvl="1"/>
            <a:r>
              <a:rPr lang="cs-CZ" dirty="0" smtClean="0"/>
              <a:t>sleduje docházku</a:t>
            </a:r>
          </a:p>
          <a:p>
            <a:pPr lvl="1"/>
            <a:r>
              <a:rPr lang="cs-CZ" dirty="0" smtClean="0"/>
              <a:t>sleduje chování</a:t>
            </a:r>
          </a:p>
          <a:p>
            <a:pPr lvl="1"/>
            <a:r>
              <a:rPr lang="cs-CZ" dirty="0" smtClean="0"/>
              <a:t>sleduje učební výsledky</a:t>
            </a:r>
          </a:p>
          <a:p>
            <a:r>
              <a:rPr lang="cs-CZ" dirty="0" smtClean="0"/>
              <a:t>o průběhu individuální výuky je vedena dokumentace stanovená školou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29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Kombinovaná výuka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využívá výhod způsobů individuální a skupinové výuky</a:t>
            </a:r>
          </a:p>
          <a:p>
            <a:r>
              <a:rPr lang="cs-CZ" dirty="0" smtClean="0"/>
              <a:t>OV vede učitel OV s pomocí instruktorů</a:t>
            </a:r>
          </a:p>
          <a:p>
            <a:r>
              <a:rPr lang="cs-CZ" dirty="0" smtClean="0"/>
              <a:t>v případě témat vzdělávání, které nelze jinak zajistit vzhledem k možnostem a podmínkám školy</a:t>
            </a:r>
            <a:endParaRPr lang="cs-CZ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Definice organizačních forem OV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dirty="0" smtClean="0"/>
              <a:t>= vnější rámec uspořádaných podmínek a prostředků, ve kterých probíhá výuk OV</a:t>
            </a:r>
          </a:p>
          <a:p>
            <a:pPr>
              <a:buNone/>
            </a:pPr>
            <a:endParaRPr lang="cs-CZ" dirty="0" smtClean="0"/>
          </a:p>
          <a:p>
            <a:r>
              <a:rPr lang="cs-CZ" dirty="0" smtClean="0"/>
              <a:t>hlavní organizační formy OV jsou:</a:t>
            </a:r>
          </a:p>
          <a:p>
            <a:endParaRPr lang="cs-CZ" dirty="0" smtClean="0"/>
          </a:p>
          <a:p>
            <a:pPr marL="511200" indent="-457200">
              <a:buFont typeface="+mj-lt"/>
              <a:buAutoNum type="arabicPeriod"/>
            </a:pPr>
            <a:r>
              <a:rPr lang="cs-CZ" dirty="0" smtClean="0"/>
              <a:t>Místo výuky</a:t>
            </a:r>
          </a:p>
          <a:p>
            <a:pPr marL="700200" lvl="1" indent="-457200"/>
            <a:r>
              <a:rPr lang="cs-CZ" dirty="0" smtClean="0"/>
              <a:t>dílny, laboratoře, cvičná pracoviště, provozní pracoviště</a:t>
            </a:r>
          </a:p>
          <a:p>
            <a:pPr marL="511200" indent="-457200">
              <a:buFont typeface="+mj-lt"/>
              <a:buAutoNum type="arabicPeriod"/>
            </a:pPr>
            <a:r>
              <a:rPr lang="cs-CZ" dirty="0" smtClean="0"/>
              <a:t>Způsob výuky</a:t>
            </a:r>
          </a:p>
          <a:p>
            <a:pPr marL="700200" lvl="1" indent="-457200"/>
            <a:r>
              <a:rPr lang="cs-CZ" dirty="0" smtClean="0"/>
              <a:t>individuální, skupinová, kombinovaná</a:t>
            </a:r>
          </a:p>
          <a:p>
            <a:pPr marL="511200" indent="-457200">
              <a:buFont typeface="+mj-lt"/>
              <a:buAutoNum type="arabicPeriod"/>
            </a:pPr>
            <a:r>
              <a:rPr lang="cs-CZ" dirty="0" smtClean="0"/>
              <a:t>Učební den</a:t>
            </a:r>
          </a:p>
          <a:p>
            <a:pPr marL="511200" indent="-457200">
              <a:buNone/>
            </a:pPr>
            <a:endParaRPr lang="cs-CZ" dirty="0" smtClean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30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540000" y="300122"/>
            <a:ext cx="8454710" cy="451576"/>
          </a:xfrm>
        </p:spPr>
        <p:txBody>
          <a:bodyPr/>
          <a:lstStyle/>
          <a:p>
            <a:r>
              <a:rPr lang="cs-CZ" dirty="0" smtClean="0"/>
              <a:t>Příklad skupinové výuky, obor kuchař-číšník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40000" y="933061"/>
            <a:ext cx="8064900" cy="4898939"/>
          </a:xfrm>
        </p:spPr>
        <p:txBody>
          <a:bodyPr/>
          <a:lstStyle/>
          <a:p>
            <a:r>
              <a:rPr lang="cs-CZ" dirty="0" smtClean="0"/>
              <a:t>Zadání problémové úlohy pro skupinovou práci: </a:t>
            </a:r>
          </a:p>
          <a:p>
            <a:pPr lvl="1"/>
            <a:r>
              <a:rPr lang="cs-CZ" dirty="0" smtClean="0"/>
              <a:t>Navrhněte týdenní jídelní lístek pro člověka se žlučníkovou dietou a zároveň dietou pro diabetes (cukrovka). Zadání je vhodné pro tříčlennou skupinu žáků. </a:t>
            </a:r>
          </a:p>
          <a:p>
            <a:endParaRPr lang="cs-CZ" dirty="0" smtClean="0"/>
          </a:p>
          <a:p>
            <a:r>
              <a:rPr lang="cs-CZ" dirty="0" smtClean="0"/>
              <a:t>Žák 1 (nadanější žák, vedoucí skupiny): </a:t>
            </a:r>
          </a:p>
          <a:p>
            <a:pPr lvl="1"/>
            <a:r>
              <a:rPr lang="cs-CZ" dirty="0" smtClean="0"/>
              <a:t>řídí práci skupiny, zadává dílčí úlohy, pomáhá ostatním žákům při řešení dílčích úloh, kontroluje hotový výstup, nakonec prezentuje hotový výsledek před učitelem a ostatními žáky. </a:t>
            </a:r>
          </a:p>
          <a:p>
            <a:r>
              <a:rPr lang="cs-CZ" dirty="0" smtClean="0"/>
              <a:t>Žák 2: </a:t>
            </a:r>
          </a:p>
          <a:p>
            <a:pPr lvl="1"/>
            <a:r>
              <a:rPr lang="cs-CZ" dirty="0" smtClean="0"/>
              <a:t>Je pověřen navrhnout vhodné pokrmy pro žlučníkovou dietu Vhodné je využít připravený pracovní list. </a:t>
            </a:r>
          </a:p>
          <a:p>
            <a:r>
              <a:rPr lang="cs-CZ" dirty="0" smtClean="0"/>
              <a:t>Žák 3: </a:t>
            </a:r>
          </a:p>
          <a:p>
            <a:pPr lvl="1"/>
            <a:r>
              <a:rPr lang="cs-CZ" dirty="0" smtClean="0"/>
              <a:t>Je pověřen navrhnout vhodné pokrmy pro člověka s cukrovkou. Vhodné je využít připravený pracovní list. </a:t>
            </a:r>
          </a:p>
          <a:p>
            <a:r>
              <a:rPr lang="cs-CZ" dirty="0" smtClean="0"/>
              <a:t>Společně potom žáci vyberou nebo dodatečně vyhledají pokrmy vhodné pro oba typy diety a sestaví jídelní lístek. </a:t>
            </a:r>
          </a:p>
          <a:p>
            <a:r>
              <a:rPr lang="cs-CZ" dirty="0" smtClean="0"/>
              <a:t>Posledním krokem je prezentace výstupu před ostatními žáky a učitelem. </a:t>
            </a:r>
          </a:p>
          <a:p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345233" y="262800"/>
            <a:ext cx="8352973" cy="451576"/>
          </a:xfrm>
        </p:spPr>
        <p:txBody>
          <a:bodyPr/>
          <a:lstStyle/>
          <a:p>
            <a:r>
              <a:rPr lang="cs-CZ" dirty="0" smtClean="0"/>
              <a:t>Příklad skupinové výuky, obor elektrotechnik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40000" y="613317"/>
            <a:ext cx="8064900" cy="5464097"/>
          </a:xfrm>
        </p:spPr>
        <p:txBody>
          <a:bodyPr/>
          <a:lstStyle/>
          <a:p>
            <a:r>
              <a:rPr lang="cs-CZ" sz="2000" dirty="0" smtClean="0"/>
              <a:t>Zadání problémové úlohy</a:t>
            </a:r>
          </a:p>
          <a:p>
            <a:pPr lvl="1"/>
            <a:r>
              <a:rPr lang="cs-CZ" sz="1400" dirty="0" smtClean="0"/>
              <a:t>Navrhněte a odzkoušejte v laboratorních podmínkách senzorové světlo s osmi </a:t>
            </a:r>
            <a:r>
              <a:rPr lang="cs-CZ" sz="1400" dirty="0" err="1" smtClean="0"/>
              <a:t>vysokosvítivými</a:t>
            </a:r>
            <a:r>
              <a:rPr lang="cs-CZ" sz="1400" dirty="0" smtClean="0"/>
              <a:t> led- diodami, senzorem pohybu a </a:t>
            </a:r>
            <a:r>
              <a:rPr lang="cs-CZ" sz="1400" dirty="0" err="1" smtClean="0"/>
              <a:t>fotorezistorem</a:t>
            </a:r>
            <a:r>
              <a:rPr lang="cs-CZ" sz="1400" dirty="0" smtClean="0"/>
              <a:t> a to s využitím jednočipového mikroprocesoru (lze využít platformu </a:t>
            </a:r>
            <a:r>
              <a:rPr lang="cs-CZ" sz="1400" dirty="0" err="1" smtClean="0"/>
              <a:t>Arduino</a:t>
            </a:r>
            <a:r>
              <a:rPr lang="cs-CZ" sz="1400" dirty="0" smtClean="0"/>
              <a:t> nebo prototypový </a:t>
            </a:r>
            <a:r>
              <a:rPr lang="cs-CZ" sz="1400" dirty="0" err="1" smtClean="0"/>
              <a:t>kit</a:t>
            </a:r>
            <a:r>
              <a:rPr lang="cs-CZ" sz="1400" dirty="0" smtClean="0"/>
              <a:t> </a:t>
            </a:r>
            <a:r>
              <a:rPr lang="cs-CZ" sz="1400" dirty="0" err="1" smtClean="0"/>
              <a:t>Atmega</a:t>
            </a:r>
            <a:r>
              <a:rPr lang="cs-CZ" sz="1400" dirty="0" smtClean="0"/>
              <a:t> 328PB </a:t>
            </a:r>
            <a:r>
              <a:rPr lang="cs-CZ" sz="1400" dirty="0" err="1" smtClean="0"/>
              <a:t>Xplained</a:t>
            </a:r>
            <a:r>
              <a:rPr lang="cs-CZ" sz="1400" dirty="0" smtClean="0"/>
              <a:t> Mini (Matoušek, 2022). Světlo bude fungovat tak, že kdy se setmí a někdo se ke světlu přiblíží, rozsvítí se na 10 sekund a poté zhasne. Vyřešený příklad může sloužit jako podklad pro výukový projekt - zhotovení a odzkoušení funkčního prototypu senzorového světla. </a:t>
            </a:r>
          </a:p>
          <a:p>
            <a:r>
              <a:rPr lang="cs-CZ" sz="2000" dirty="0" smtClean="0"/>
              <a:t>Úloha se vhodná pro tříčlenné skupiny žáků. </a:t>
            </a:r>
          </a:p>
          <a:p>
            <a:pPr lvl="1"/>
            <a:r>
              <a:rPr lang="cs-CZ" sz="1400" dirty="0" smtClean="0"/>
              <a:t>Lze sestavit např. heterogenní skupinu (jeden nadprůměrně intelektově nadaný žák a dva průměrní žáci). </a:t>
            </a:r>
          </a:p>
          <a:p>
            <a:r>
              <a:rPr lang="cs-CZ" sz="2000" dirty="0" smtClean="0"/>
              <a:t>Řešení úlohy a prezentace výsledku</a:t>
            </a:r>
          </a:p>
          <a:p>
            <a:r>
              <a:rPr lang="cs-CZ" sz="2000" dirty="0" smtClean="0"/>
              <a:t>Rozdělení dílčích úloh je následující:</a:t>
            </a:r>
          </a:p>
          <a:p>
            <a:pPr lvl="1"/>
            <a:r>
              <a:rPr lang="cs-CZ" sz="1400" dirty="0" smtClean="0"/>
              <a:t>Žák 1 (nadanější žák, vedoucí skupiny): řídí práci skupiny, zadává dílčí úlohy, pomáhá ostatním žákům při řešení dílčích úloh, kontroluje hotový výstup, nakonec prezentuje hotový výsledek před učitelem a ostatními žáky. </a:t>
            </a:r>
          </a:p>
          <a:p>
            <a:pPr lvl="1"/>
            <a:r>
              <a:rPr lang="cs-CZ" sz="1400" dirty="0" smtClean="0"/>
              <a:t>Žák 2: Je pověřen vytvořit zapojení systému s využitím on-line zdrojů a příkladů a učebnice programování. Dále potom vytvoří zapojení na </a:t>
            </a:r>
            <a:r>
              <a:rPr lang="cs-CZ" sz="1400" dirty="0" err="1" smtClean="0"/>
              <a:t>nepájivém</a:t>
            </a:r>
            <a:r>
              <a:rPr lang="cs-CZ" sz="1400" dirty="0" smtClean="0"/>
              <a:t> kontaktním poli. Vhodné je využít připravený pracovní list. </a:t>
            </a:r>
          </a:p>
          <a:p>
            <a:pPr lvl="1"/>
            <a:r>
              <a:rPr lang="cs-CZ" sz="1400" dirty="0" smtClean="0"/>
              <a:t>Žák 3: Je pověřen vypracovat podrobný popis chování systému a vytvořit vývojový diagram. Dále potom napsat s využitím podkladů program v příslušném programovacím jazyku (</a:t>
            </a:r>
            <a:r>
              <a:rPr lang="cs-CZ" sz="1400" dirty="0" err="1" smtClean="0"/>
              <a:t>Wiring</a:t>
            </a:r>
            <a:r>
              <a:rPr lang="cs-CZ" sz="1400" dirty="0" smtClean="0"/>
              <a:t>, C++, Python), odladit ho a program nahrát do prototypové desky. Vhodné je využít připravený pracovní list. </a:t>
            </a:r>
          </a:p>
          <a:p>
            <a:pPr lvl="1"/>
            <a:r>
              <a:rPr lang="cs-CZ" sz="1400" dirty="0" smtClean="0"/>
              <a:t>Společně potom žáci laboratorní prototyp odzkouší. Zkusí přikrýt </a:t>
            </a:r>
            <a:r>
              <a:rPr lang="cs-CZ" sz="1400" dirty="0" err="1" smtClean="0"/>
              <a:t>fotorezistor</a:t>
            </a:r>
            <a:r>
              <a:rPr lang="cs-CZ" sz="1400" dirty="0" smtClean="0"/>
              <a:t> a pohybovat se před pohybovým senzorem a opakovaně zjistit, zda prototyp funguje, jak má. </a:t>
            </a:r>
          </a:p>
          <a:p>
            <a:r>
              <a:rPr lang="cs-CZ" sz="2000" dirty="0" smtClean="0"/>
              <a:t>Posledním krokem je prezentace výstupu před ostatními žáky a učitelem. </a:t>
            </a:r>
          </a:p>
          <a:p>
            <a:endParaRPr lang="cs-CZ" sz="2000" dirty="0" smtClean="0"/>
          </a:p>
          <a:p>
            <a:endParaRPr lang="cs-CZ" sz="2000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Úkol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Navrhněte vhodnou úlohu pro skupinovou práci do výuky vašeho oboru. </a:t>
            </a:r>
          </a:p>
          <a:p>
            <a:r>
              <a:rPr lang="cs-CZ" dirty="0" smtClean="0"/>
              <a:t>Promyslete následující: </a:t>
            </a:r>
          </a:p>
          <a:p>
            <a:pPr lvl="1"/>
            <a:r>
              <a:rPr lang="cs-CZ" dirty="0" smtClean="0"/>
              <a:t>velikost a vytváření skupin (podle výkonnosti, sociálních vztahů, zájmů, náhodný výběr, …)</a:t>
            </a:r>
          </a:p>
          <a:p>
            <a:pPr lvl="1"/>
            <a:r>
              <a:rPr lang="cs-CZ" dirty="0" smtClean="0"/>
              <a:t>charakter učební úlohy/problému (soulad s cíle a charakterem učiva) </a:t>
            </a:r>
            <a:r>
              <a:rPr lang="cs-CZ" dirty="0" smtClean="0">
                <a:sym typeface="Wingdings" pitchFamily="2" charset="2"/>
              </a:rPr>
              <a:t> úlohy vyžadující analýzu, srovnání, syntézu, konstruování, zkoušení, rozhodování, hodnocení apod.</a:t>
            </a:r>
          </a:p>
          <a:p>
            <a:pPr lvl="1"/>
            <a:r>
              <a:rPr lang="cs-CZ" dirty="0" smtClean="0">
                <a:sym typeface="Wingdings" pitchFamily="2" charset="2"/>
              </a:rPr>
              <a:t>instrukce (písemné, grafické zadání, podrobný popis předpokládaných činností žáků ve skupině</a:t>
            </a:r>
          </a:p>
          <a:p>
            <a:pPr lvl="1"/>
            <a:r>
              <a:rPr lang="cs-CZ" dirty="0" smtClean="0">
                <a:sym typeface="Wingdings" pitchFamily="2" charset="2"/>
              </a:rPr>
              <a:t>rozdělení rolí žáků ve skupině (vedoucí, asistent, zapisovatel, mluvčí, …)</a:t>
            </a:r>
            <a:endParaRPr lang="cs-CZ" dirty="0" smtClean="0">
              <a:sym typeface="Wingdings" pitchFamily="2" charset="2"/>
            </a:endParaRPr>
          </a:p>
          <a:p>
            <a:pPr lvl="1"/>
            <a:r>
              <a:rPr lang="cs-CZ" dirty="0" smtClean="0">
                <a:sym typeface="Wingdings" pitchFamily="2" charset="2"/>
              </a:rPr>
              <a:t>motivaci žáků pro zajištění jejich aktivní účasti</a:t>
            </a:r>
          </a:p>
          <a:p>
            <a:pPr lvl="1"/>
            <a:r>
              <a:rPr lang="cs-CZ" dirty="0" smtClean="0">
                <a:sym typeface="Wingdings" pitchFamily="2" charset="2"/>
              </a:rPr>
              <a:t>formu prezentace výsledků skupinové práce (ústní, písemná, nástěnná, společná, schémata, </a:t>
            </a:r>
            <a:r>
              <a:rPr lang="cs-CZ" dirty="0" err="1" smtClean="0">
                <a:sym typeface="Wingdings" pitchFamily="2" charset="2"/>
              </a:rPr>
              <a:t>power</a:t>
            </a:r>
            <a:r>
              <a:rPr lang="cs-CZ" dirty="0" smtClean="0">
                <a:sym typeface="Wingdings" pitchFamily="2" charset="2"/>
              </a:rPr>
              <a:t> point, postery, rozmnoženiny pro každého, …)</a:t>
            </a:r>
            <a:endParaRPr lang="cs-CZ" dirty="0" smtClean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Učební den v OV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40000" y="1237129"/>
            <a:ext cx="8064900" cy="4594871"/>
          </a:xfrm>
        </p:spPr>
        <p:txBody>
          <a:bodyPr/>
          <a:lstStyle/>
          <a:p>
            <a:r>
              <a:rPr lang="cs-CZ" dirty="0" smtClean="0"/>
              <a:t>základní vyučovací jednotka v OV (v teoretickém vyučování = vyučovací hodina)</a:t>
            </a:r>
          </a:p>
          <a:p>
            <a:r>
              <a:rPr lang="cs-CZ" dirty="0" smtClean="0"/>
              <a:t>vyučovací hodina v OV = 60 minut</a:t>
            </a:r>
          </a:p>
          <a:p>
            <a:r>
              <a:rPr lang="cs-CZ" dirty="0" smtClean="0"/>
              <a:t>počet hodin vyučovacího dne v jednotlivých ročnících je stanoven v učebním plánu ŠVP daného oboru</a:t>
            </a:r>
          </a:p>
          <a:p>
            <a:pPr lvl="1"/>
            <a:r>
              <a:rPr lang="cs-CZ" dirty="0" smtClean="0"/>
              <a:t>u prvních ročníků 6 hodin, u druhého a třetího ročníku 6 - 7 hodin</a:t>
            </a:r>
          </a:p>
          <a:p>
            <a:r>
              <a:rPr lang="cs-CZ" dirty="0" smtClean="0"/>
              <a:t>pro vykonávání OV obdrží žáci </a:t>
            </a:r>
            <a:r>
              <a:rPr lang="cs-CZ" b="1" dirty="0" smtClean="0"/>
              <a:t>osobní ochranné pracovní prostředky</a:t>
            </a:r>
          </a:p>
          <a:p>
            <a:r>
              <a:rPr lang="cs-CZ" dirty="0" smtClean="0"/>
              <a:t>žáci se řídí</a:t>
            </a:r>
          </a:p>
          <a:p>
            <a:pPr lvl="1"/>
            <a:r>
              <a:rPr lang="cs-CZ" dirty="0" smtClean="0"/>
              <a:t> školním řádem školy </a:t>
            </a:r>
          </a:p>
          <a:p>
            <a:pPr lvl="1"/>
            <a:r>
              <a:rPr lang="cs-CZ" dirty="0" smtClean="0"/>
              <a:t>a provozním řádem učeben a dílen</a:t>
            </a:r>
          </a:p>
          <a:p>
            <a:r>
              <a:rPr lang="cs-CZ" dirty="0" smtClean="0"/>
              <a:t>za </a:t>
            </a:r>
            <a:r>
              <a:rPr lang="cs-CZ" dirty="0" smtClean="0">
                <a:hlinkClick r:id="rId2"/>
              </a:rPr>
              <a:t>produktivní práci </a:t>
            </a:r>
            <a:r>
              <a:rPr lang="cs-CZ" dirty="0" smtClean="0"/>
              <a:t>jsou žáci v závislosti na počtu odpracovaných hodin a kvalitě práce  finančně odměňováni.</a:t>
            </a:r>
          </a:p>
          <a:p>
            <a:pPr lvl="1"/>
            <a:r>
              <a:rPr lang="cs-CZ" dirty="0" smtClean="0"/>
              <a:t>Pro zajištění OV v jednotlivých oborech sjednávají  učitelé OV se zákazníkem formou smlouvy o dílo zakázky pro jednotlivé obory.</a:t>
            </a:r>
          </a:p>
          <a:p>
            <a:r>
              <a:rPr lang="cs-CZ" dirty="0" smtClean="0"/>
              <a:t>upravuje </a:t>
            </a:r>
            <a:r>
              <a:rPr lang="cs-CZ" dirty="0" smtClean="0">
                <a:hlinkClick r:id="rId3"/>
              </a:rPr>
              <a:t>vyhláška</a:t>
            </a:r>
            <a:r>
              <a:rPr lang="cs-CZ" dirty="0" smtClean="0"/>
              <a:t>, </a:t>
            </a:r>
            <a:r>
              <a:rPr lang="cs-CZ" dirty="0" smtClean="0">
                <a:hlinkClick r:id="rId4"/>
              </a:rPr>
              <a:t>nařízení vlády</a:t>
            </a:r>
            <a:r>
              <a:rPr lang="cs-CZ" dirty="0" smtClean="0"/>
              <a:t>, </a:t>
            </a:r>
            <a:r>
              <a:rPr lang="cs-CZ" dirty="0" smtClean="0">
                <a:hlinkClick r:id="rId5"/>
              </a:rPr>
              <a:t>zákoník práce</a:t>
            </a:r>
            <a:endParaRPr lang="cs-CZ" dirty="0" smtClean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Rozvržení učebního dne v OV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vždy stejné</a:t>
            </a:r>
          </a:p>
          <a:p>
            <a:r>
              <a:rPr lang="cs-CZ" dirty="0" smtClean="0"/>
              <a:t>liší se pouze v obsahu jednotlivých částí a době jejich trvání podle konkrétních učebních cílů</a:t>
            </a:r>
          </a:p>
          <a:p>
            <a:pPr lvl="1"/>
            <a:endParaRPr lang="cs-CZ" dirty="0" smtClean="0"/>
          </a:p>
          <a:p>
            <a:pPr marL="585900" lvl="1" indent="-342900">
              <a:buFont typeface="+mj-lt"/>
              <a:buAutoNum type="arabicPeriod"/>
            </a:pPr>
            <a:r>
              <a:rPr lang="cs-CZ" dirty="0" smtClean="0"/>
              <a:t>úvodní část</a:t>
            </a:r>
          </a:p>
          <a:p>
            <a:pPr marL="585900" lvl="1" indent="-342900">
              <a:buFont typeface="+mj-lt"/>
              <a:buAutoNum type="arabicPeriod"/>
            </a:pPr>
            <a:r>
              <a:rPr lang="cs-CZ" dirty="0" smtClean="0"/>
              <a:t>pracovní část</a:t>
            </a:r>
          </a:p>
          <a:p>
            <a:pPr marL="585900" lvl="1" indent="-342900">
              <a:buFont typeface="+mj-lt"/>
              <a:buAutoNum type="arabicPeriod"/>
            </a:pPr>
            <a:r>
              <a:rPr lang="cs-CZ" dirty="0" smtClean="0"/>
              <a:t>závěrečná část</a:t>
            </a:r>
          </a:p>
          <a:p>
            <a:endParaRPr lang="cs-CZ" dirty="0" smtClean="0"/>
          </a:p>
          <a:p>
            <a:r>
              <a:rPr lang="cs-CZ" dirty="0" smtClean="0"/>
              <a:t>žáci jsou povinni nastoupit na odborný výcvik podle týdenních plánů nebo podle pokynů učitele odborného výcviku nejpozději 5 minut před jeho zahájením</a:t>
            </a:r>
          </a:p>
          <a:p>
            <a:r>
              <a:rPr lang="cs-CZ" dirty="0" smtClean="0"/>
              <a:t>OV začíná nástupem žáků a jejich převzetím učitelem OV nebo instruktorem v místě stanoveným ředitelem SOU</a:t>
            </a:r>
          </a:p>
          <a:p>
            <a:r>
              <a:rPr lang="cs-CZ" dirty="0" smtClean="0"/>
              <a:t>OV končí po ukončení učebního dne učitelem OV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Obsah jednotlivých částí učebního dne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40000" y="1317812"/>
            <a:ext cx="8064900" cy="4514188"/>
          </a:xfrm>
        </p:spPr>
        <p:txBody>
          <a:bodyPr/>
          <a:lstStyle/>
          <a:p>
            <a:r>
              <a:rPr lang="cs-CZ" dirty="0" smtClean="0"/>
              <a:t>podmínky:</a:t>
            </a:r>
          </a:p>
          <a:p>
            <a:pPr lvl="1"/>
            <a:r>
              <a:rPr lang="cs-CZ" dirty="0" smtClean="0"/>
              <a:t>vyučován je nový obsah</a:t>
            </a:r>
          </a:p>
          <a:p>
            <a:pPr lvl="1"/>
            <a:r>
              <a:rPr lang="cs-CZ" dirty="0" smtClean="0"/>
              <a:t>výuka probíhá skupinově</a:t>
            </a:r>
          </a:p>
          <a:p>
            <a:pPr lvl="1"/>
            <a:r>
              <a:rPr lang="cs-CZ" dirty="0" smtClean="0"/>
              <a:t>místo výuky = dílny, laboratoře nebo cvičná pracoviště</a:t>
            </a:r>
          </a:p>
          <a:p>
            <a:r>
              <a:rPr lang="cs-CZ" dirty="0" smtClean="0"/>
              <a:t>Úvodní část</a:t>
            </a:r>
          </a:p>
          <a:p>
            <a:pPr lvl="1"/>
            <a:r>
              <a:rPr lang="cs-CZ" dirty="0" smtClean="0"/>
              <a:t>zahájení – nástup, kontrola docházky</a:t>
            </a:r>
          </a:p>
          <a:p>
            <a:pPr lvl="1"/>
            <a:r>
              <a:rPr lang="cs-CZ" dirty="0" smtClean="0"/>
              <a:t>výklad – cíle učebního dne, motivace, ověření si teoretických znalostí</a:t>
            </a:r>
          </a:p>
          <a:p>
            <a:pPr lvl="1"/>
            <a:r>
              <a:rPr lang="cs-CZ" dirty="0" smtClean="0"/>
              <a:t>instruktáž</a:t>
            </a:r>
          </a:p>
          <a:p>
            <a:r>
              <a:rPr lang="cs-CZ" dirty="0" smtClean="0"/>
              <a:t>Pracovní část</a:t>
            </a:r>
          </a:p>
          <a:p>
            <a:pPr lvl="1"/>
            <a:r>
              <a:rPr lang="cs-CZ" dirty="0" smtClean="0"/>
              <a:t>nácvik pracovních činností, průběžná kontrola, průběžné dílčí hodnocení, průběžná instruktáž</a:t>
            </a:r>
          </a:p>
          <a:p>
            <a:r>
              <a:rPr lang="cs-CZ" dirty="0" smtClean="0"/>
              <a:t>Závěrečná část</a:t>
            </a:r>
          </a:p>
          <a:p>
            <a:pPr lvl="1"/>
            <a:r>
              <a:rPr lang="cs-CZ" dirty="0" smtClean="0"/>
              <a:t>kontrola práce žáků i pracoviště</a:t>
            </a:r>
          </a:p>
          <a:p>
            <a:pPr lvl="1"/>
            <a:r>
              <a:rPr lang="cs-CZ" dirty="0" smtClean="0"/>
              <a:t>hodnocení dosažených výsledků i splnění cílů</a:t>
            </a:r>
          </a:p>
          <a:p>
            <a:pPr lvl="1"/>
            <a:r>
              <a:rPr lang="cs-CZ" dirty="0" smtClean="0"/>
              <a:t>ukončení</a:t>
            </a:r>
          </a:p>
          <a:p>
            <a:r>
              <a:rPr lang="cs-CZ" dirty="0" smtClean="0"/>
              <a:t>Odlišný obsah má učební den</a:t>
            </a:r>
          </a:p>
          <a:p>
            <a:pPr lvl="1"/>
            <a:r>
              <a:rPr lang="cs-CZ" dirty="0" smtClean="0"/>
              <a:t>na provozních pracovištích</a:t>
            </a:r>
          </a:p>
          <a:p>
            <a:pPr lvl="1"/>
            <a:r>
              <a:rPr lang="cs-CZ" dirty="0" smtClean="0"/>
              <a:t>při výkonu kontrolních prací</a:t>
            </a:r>
            <a:endParaRPr lang="cs-CZ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36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Dávky učiva v OV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dávky učiva = obsahově uzavřené didaktické celky učiva</a:t>
            </a:r>
          </a:p>
          <a:p>
            <a:r>
              <a:rPr lang="cs-CZ" dirty="0" smtClean="0"/>
              <a:t>velikost dávky učiva závisí na tom, aby žáci učivo pochopili a osvojily si ho</a:t>
            </a:r>
          </a:p>
          <a:p>
            <a:r>
              <a:rPr lang="cs-CZ" dirty="0" smtClean="0"/>
              <a:t>1 dávka učiva = obsah 1 učebního dne</a:t>
            </a:r>
          </a:p>
          <a:p>
            <a:pPr lvl="1"/>
            <a:r>
              <a:rPr lang="cs-CZ" dirty="0" smtClean="0"/>
              <a:t>realizuje se v ní 1. a 2. fáze učení</a:t>
            </a:r>
          </a:p>
          <a:p>
            <a:pPr lvl="1"/>
            <a:r>
              <a:rPr lang="cs-CZ" dirty="0" smtClean="0"/>
              <a:t>složitější, rozsáhlejší tematické celky -&gt; dávka učiva = více učebních dní</a:t>
            </a:r>
          </a:p>
          <a:p>
            <a:r>
              <a:rPr lang="cs-CZ" dirty="0" smtClean="0"/>
              <a:t>efektivní výuka v OV =</a:t>
            </a:r>
          </a:p>
          <a:p>
            <a:pPr lvl="1"/>
            <a:r>
              <a:rPr lang="cs-CZ" dirty="0" smtClean="0"/>
              <a:t>osvojení 1 dávky učiva bez přerušení</a:t>
            </a:r>
          </a:p>
          <a:p>
            <a:pPr lvl="1"/>
            <a:r>
              <a:rPr lang="cs-CZ" dirty="0" smtClean="0"/>
              <a:t>pochopení pracovních činností -&gt; napodobení -&gt; osvojování</a:t>
            </a:r>
          </a:p>
          <a:p>
            <a:r>
              <a:rPr lang="cs-CZ" dirty="0" smtClean="0"/>
              <a:t>Dávka učiva se dělí na 3 části:</a:t>
            </a:r>
          </a:p>
          <a:p>
            <a:pPr marL="585900" lvl="1" indent="-342900">
              <a:buFont typeface="+mj-lt"/>
              <a:buAutoNum type="arabicPeriod"/>
            </a:pPr>
            <a:r>
              <a:rPr lang="cs-CZ" dirty="0" smtClean="0"/>
              <a:t>úvodní – motivace, cíle, úvodní instruktáž</a:t>
            </a:r>
          </a:p>
          <a:p>
            <a:pPr marL="585900" lvl="1" indent="-342900">
              <a:buFont typeface="+mj-lt"/>
              <a:buAutoNum type="arabicPeriod"/>
            </a:pPr>
            <a:r>
              <a:rPr lang="cs-CZ" dirty="0" smtClean="0"/>
              <a:t>pracovní – osvojování, průběžná instruktáž, dílčí hodnocení, individuální pomoc</a:t>
            </a:r>
          </a:p>
          <a:p>
            <a:pPr marL="585900" lvl="1" indent="-342900">
              <a:buFont typeface="+mj-lt"/>
              <a:buAutoNum type="arabicPeriod"/>
            </a:pPr>
            <a:r>
              <a:rPr lang="cs-CZ" dirty="0" smtClean="0"/>
              <a:t>závěrečná – </a:t>
            </a:r>
            <a:r>
              <a:rPr lang="cs-CZ" dirty="0" err="1" smtClean="0"/>
              <a:t>závěrečná</a:t>
            </a:r>
            <a:r>
              <a:rPr lang="cs-CZ" dirty="0" smtClean="0"/>
              <a:t> instruktáž, hodnocení výsledků, klasifikace</a:t>
            </a:r>
            <a:endParaRPr lang="cs-CZ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37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Struktura učebního dne v závislosti na realizaci osvojování dávky učiva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Obecné schéma učebního dne</a:t>
            </a:r>
          </a:p>
          <a:p>
            <a:pPr lvl="1">
              <a:buNone/>
            </a:pPr>
            <a:r>
              <a:rPr lang="cs-CZ" dirty="0" smtClean="0"/>
              <a:t>Úvodní č.	Pracovní č.			Závěrečná č.</a:t>
            </a:r>
          </a:p>
          <a:p>
            <a:pPr lvl="1">
              <a:buNone/>
            </a:pPr>
            <a:endParaRPr lang="cs-CZ" dirty="0" smtClean="0"/>
          </a:p>
          <a:p>
            <a:r>
              <a:rPr lang="cs-CZ" dirty="0" smtClean="0"/>
              <a:t>1 Dávka učiva rozdělena do více učebních dnů</a:t>
            </a:r>
          </a:p>
          <a:p>
            <a:pPr>
              <a:buNone/>
            </a:pPr>
            <a:r>
              <a:rPr lang="cs-CZ" dirty="0" smtClean="0"/>
              <a:t>Úvodní den</a:t>
            </a:r>
          </a:p>
          <a:p>
            <a:pPr lvl="1">
              <a:buNone/>
            </a:pPr>
            <a:r>
              <a:rPr lang="cs-CZ" dirty="0" smtClean="0"/>
              <a:t>Úvodní č.	Pracovní č.			Ukončení</a:t>
            </a:r>
          </a:p>
          <a:p>
            <a:pPr lvl="1"/>
            <a:endParaRPr lang="cs-CZ" dirty="0" smtClean="0"/>
          </a:p>
          <a:p>
            <a:pPr>
              <a:buNone/>
            </a:pPr>
            <a:r>
              <a:rPr lang="cs-CZ" dirty="0" smtClean="0"/>
              <a:t>Průběžný den</a:t>
            </a:r>
          </a:p>
          <a:p>
            <a:pPr lvl="1">
              <a:buNone/>
            </a:pPr>
            <a:r>
              <a:rPr lang="cs-CZ" dirty="0" smtClean="0"/>
              <a:t>Zahájení	Pracovní č.			Ukončení</a:t>
            </a:r>
          </a:p>
          <a:p>
            <a:pPr lvl="1"/>
            <a:endParaRPr lang="cs-CZ" dirty="0" smtClean="0"/>
          </a:p>
          <a:p>
            <a:pPr lvl="1"/>
            <a:endParaRPr lang="cs-CZ" dirty="0" smtClean="0"/>
          </a:p>
          <a:p>
            <a:pPr>
              <a:buNone/>
            </a:pPr>
            <a:r>
              <a:rPr lang="cs-CZ" dirty="0" smtClean="0"/>
              <a:t>Závěrečný den</a:t>
            </a:r>
          </a:p>
          <a:p>
            <a:pPr lvl="1">
              <a:buNone/>
            </a:pPr>
            <a:r>
              <a:rPr lang="cs-CZ" dirty="0" smtClean="0"/>
              <a:t>Zahájení	Pracovní č.			Závěrečná č.</a:t>
            </a:r>
          </a:p>
          <a:p>
            <a:pPr lvl="1"/>
            <a:endParaRPr lang="cs-CZ" dirty="0"/>
          </a:p>
        </p:txBody>
      </p:sp>
      <p:grpSp>
        <p:nvGrpSpPr>
          <p:cNvPr id="10" name="Skupina 9"/>
          <p:cNvGrpSpPr/>
          <p:nvPr/>
        </p:nvGrpSpPr>
        <p:grpSpPr>
          <a:xfrm>
            <a:off x="796066" y="2315585"/>
            <a:ext cx="6228678" cy="83370"/>
            <a:chOff x="796066" y="2315585"/>
            <a:chExt cx="6228678" cy="83370"/>
          </a:xfrm>
        </p:grpSpPr>
        <p:sp>
          <p:nvSpPr>
            <p:cNvPr id="6" name="Obousměrná vodorovná šipka 5"/>
            <p:cNvSpPr/>
            <p:nvPr/>
          </p:nvSpPr>
          <p:spPr bwMode="auto">
            <a:xfrm>
              <a:off x="796066" y="2315585"/>
              <a:ext cx="747656" cy="45719"/>
            </a:xfrm>
            <a:prstGeom prst="leftRight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8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endParaRPr>
            </a:p>
          </p:txBody>
        </p:sp>
        <p:sp>
          <p:nvSpPr>
            <p:cNvPr id="7" name="Obousměrná vodorovná šipka 6"/>
            <p:cNvSpPr/>
            <p:nvPr/>
          </p:nvSpPr>
          <p:spPr bwMode="auto">
            <a:xfrm>
              <a:off x="1990165" y="2334409"/>
              <a:ext cx="3646842" cy="64546"/>
            </a:xfrm>
            <a:prstGeom prst="leftRight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8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endParaRPr>
            </a:p>
          </p:txBody>
        </p:sp>
        <p:sp>
          <p:nvSpPr>
            <p:cNvPr id="8" name="Obousměrná vodorovná šipka 7"/>
            <p:cNvSpPr/>
            <p:nvPr/>
          </p:nvSpPr>
          <p:spPr bwMode="auto">
            <a:xfrm>
              <a:off x="6029661" y="2345167"/>
              <a:ext cx="995083" cy="45719"/>
            </a:xfrm>
            <a:prstGeom prst="leftRight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8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endParaRPr>
            </a:p>
          </p:txBody>
        </p:sp>
      </p:grpSp>
      <p:sp>
        <p:nvSpPr>
          <p:cNvPr id="23" name="Obousměrná vodorovná šipka 22"/>
          <p:cNvSpPr/>
          <p:nvPr/>
        </p:nvSpPr>
        <p:spPr bwMode="auto">
          <a:xfrm>
            <a:off x="785308" y="3474720"/>
            <a:ext cx="790687" cy="45719"/>
          </a:xfrm>
          <a:prstGeom prst="left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0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24" name="Obousměrná vodorovná šipka 23"/>
          <p:cNvSpPr/>
          <p:nvPr/>
        </p:nvSpPr>
        <p:spPr bwMode="auto">
          <a:xfrm>
            <a:off x="2027816" y="3496235"/>
            <a:ext cx="4141695" cy="45719"/>
          </a:xfrm>
          <a:prstGeom prst="left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0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25" name="Obousměrná vodorovná šipka 24"/>
          <p:cNvSpPr/>
          <p:nvPr/>
        </p:nvSpPr>
        <p:spPr bwMode="auto">
          <a:xfrm>
            <a:off x="6298602" y="3517751"/>
            <a:ext cx="484094" cy="45719"/>
          </a:xfrm>
          <a:prstGeom prst="left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0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26" name="Obousměrná vodorovná šipka 25"/>
          <p:cNvSpPr/>
          <p:nvPr/>
        </p:nvSpPr>
        <p:spPr bwMode="auto">
          <a:xfrm>
            <a:off x="785308" y="4362226"/>
            <a:ext cx="441064" cy="45719"/>
          </a:xfrm>
          <a:prstGeom prst="left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0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28" name="Obousměrná vodorovná šipka 27"/>
          <p:cNvSpPr/>
          <p:nvPr/>
        </p:nvSpPr>
        <p:spPr bwMode="auto">
          <a:xfrm>
            <a:off x="1662056" y="4356847"/>
            <a:ext cx="4512833" cy="53788"/>
          </a:xfrm>
          <a:prstGeom prst="left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0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29" name="Obousměrná vodorovná šipka 28"/>
          <p:cNvSpPr/>
          <p:nvPr/>
        </p:nvSpPr>
        <p:spPr bwMode="auto">
          <a:xfrm>
            <a:off x="6347012" y="4367605"/>
            <a:ext cx="457200" cy="45719"/>
          </a:xfrm>
          <a:prstGeom prst="left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0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30" name="Obousměrná vodorovná šipka 29"/>
          <p:cNvSpPr/>
          <p:nvPr/>
        </p:nvSpPr>
        <p:spPr bwMode="auto">
          <a:xfrm>
            <a:off x="828339" y="5397650"/>
            <a:ext cx="371139" cy="45719"/>
          </a:xfrm>
          <a:prstGeom prst="left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0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31" name="Obousměrná vodorovná šipka 30"/>
          <p:cNvSpPr/>
          <p:nvPr/>
        </p:nvSpPr>
        <p:spPr bwMode="auto">
          <a:xfrm>
            <a:off x="1672814" y="5427233"/>
            <a:ext cx="3313355" cy="64546"/>
          </a:xfrm>
          <a:prstGeom prst="left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0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32" name="Obousměrná vodorovná šipka 31"/>
          <p:cNvSpPr/>
          <p:nvPr/>
        </p:nvSpPr>
        <p:spPr bwMode="auto">
          <a:xfrm>
            <a:off x="5249732" y="5424545"/>
            <a:ext cx="1645920" cy="45719"/>
          </a:xfrm>
          <a:prstGeom prst="left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0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38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Typy učebních dnů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podle cílů:</a:t>
            </a:r>
          </a:p>
          <a:p>
            <a:pPr lvl="1"/>
            <a:r>
              <a:rPr lang="cs-CZ" dirty="0" smtClean="0"/>
              <a:t>k osvojení si dovedností</a:t>
            </a:r>
          </a:p>
          <a:p>
            <a:pPr lvl="1"/>
            <a:r>
              <a:rPr lang="cs-CZ" dirty="0" smtClean="0"/>
              <a:t>k prohloubení osvojovaných dovedností</a:t>
            </a:r>
          </a:p>
          <a:p>
            <a:pPr lvl="1"/>
            <a:r>
              <a:rPr lang="cs-CZ" dirty="0" smtClean="0"/>
              <a:t>k upevnění osvojovaných dovedností</a:t>
            </a:r>
          </a:p>
          <a:p>
            <a:r>
              <a:rPr lang="cs-CZ" dirty="0" smtClean="0"/>
              <a:t>běžný učební den</a:t>
            </a:r>
          </a:p>
          <a:p>
            <a:r>
              <a:rPr lang="cs-CZ" dirty="0" smtClean="0"/>
              <a:t>učební den souborné práce</a:t>
            </a:r>
          </a:p>
          <a:p>
            <a:pPr lvl="1"/>
            <a:r>
              <a:rPr lang="cs-CZ" dirty="0" smtClean="0"/>
              <a:t>cíl = upevnění a prohloubení již osvojených dovedností na produktivních pracích</a:t>
            </a:r>
          </a:p>
          <a:p>
            <a:pPr lvl="1"/>
            <a:r>
              <a:rPr lang="cs-CZ" dirty="0" smtClean="0"/>
              <a:t>krátká úvodní a závěrečná část</a:t>
            </a:r>
          </a:p>
          <a:p>
            <a:pPr lvl="1"/>
            <a:r>
              <a:rPr lang="cs-CZ" dirty="0" smtClean="0"/>
              <a:t>cíl: kontrola a hodnocení úrovně osvojených dovedností v OV</a:t>
            </a:r>
          </a:p>
          <a:p>
            <a:pPr lvl="1"/>
            <a:r>
              <a:rPr lang="cs-CZ" dirty="0" smtClean="0"/>
              <a:t>3. fáze učení – upevňování a prohlubování učiva</a:t>
            </a:r>
          </a:p>
          <a:p>
            <a:r>
              <a:rPr lang="cs-CZ" dirty="0" smtClean="0"/>
              <a:t>kontrolní učebních den</a:t>
            </a:r>
          </a:p>
          <a:p>
            <a:pPr lvl="1"/>
            <a:r>
              <a:rPr lang="cs-CZ" dirty="0" smtClean="0"/>
              <a:t>cíl = kontrola učebních výsledků a hodnocení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2611" y="522514"/>
            <a:ext cx="7972739" cy="5836722"/>
          </a:xfrm>
        </p:spPr>
        <p:txBody>
          <a:bodyPr>
            <a:noAutofit/>
          </a:bodyPr>
          <a:lstStyle/>
          <a:p>
            <a:pPr marL="0" lv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cs-CZ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Učební </a:t>
            </a:r>
            <a:r>
              <a:rPr lang="cs-CZ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den v praktickém vyučování (Broučková, 2021)</a:t>
            </a:r>
          </a:p>
          <a:p>
            <a:pPr marL="0" indent="0">
              <a:buNone/>
            </a:pP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Název školy: Střední odborná škola Znojmo, Dvořákova, příspěvková organizace </a:t>
            </a:r>
          </a:p>
          <a:p>
            <a:pPr marL="0" indent="0">
              <a:buNone/>
            </a:pP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Obor: 65-51-H/01 Kuchař – číšník </a:t>
            </a:r>
          </a:p>
          <a:p>
            <a:pPr marL="0" indent="0">
              <a:buNone/>
            </a:pP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Třída: 3. KC </a:t>
            </a:r>
          </a:p>
          <a:p>
            <a:pPr marL="0" indent="0">
              <a:buNone/>
            </a:pP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Skupina: 1. skupina </a:t>
            </a:r>
          </a:p>
          <a:p>
            <a:pPr marL="0" indent="0">
              <a:buNone/>
            </a:pP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Počet žáků ve skupině: 14 žáků </a:t>
            </a:r>
          </a:p>
          <a:p>
            <a:pPr marL="0" indent="0">
              <a:buNone/>
            </a:pP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Školní rok: 2020/2021 </a:t>
            </a:r>
          </a:p>
          <a:p>
            <a:pPr marL="0" indent="0">
              <a:buNone/>
            </a:pP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Tematický celek: Zážitková gastronomie </a:t>
            </a:r>
          </a:p>
          <a:p>
            <a:pPr marL="0" indent="0">
              <a:buNone/>
            </a:pP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Téma učebního dne: </a:t>
            </a:r>
            <a:r>
              <a:rPr lang="cs-CZ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Servis bílého vína </a:t>
            </a:r>
          </a:p>
          <a:p>
            <a:pPr marL="0" indent="0">
              <a:buNone/>
            </a:pP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Délka učebního dne: 7 hodin </a:t>
            </a:r>
          </a:p>
          <a:p>
            <a:pPr marL="0" indent="0">
              <a:buNone/>
            </a:pP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Učitel odborného výcviku: Bc. Kateřina Broučková </a:t>
            </a:r>
          </a:p>
          <a:p>
            <a:pPr marL="0" indent="0">
              <a:buNone/>
            </a:pPr>
            <a:endParaRPr lang="cs-CZ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Výukové cíle učebního dne: </a:t>
            </a:r>
            <a:endParaRPr 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Kognitivní cíle: </a:t>
            </a:r>
          </a:p>
          <a:p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Žák definuje servis vína, popíše základní pravidla servisu bílého vína, popíše technologický postup. </a:t>
            </a: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4294967295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C236AF5-B96B-493C-AA29-957CBD996D40}" type="slidenum">
              <a:rPr lang="cs-CZ" smtClean="0"/>
              <a:pPr/>
              <a:t>39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607164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Dílny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osvědčená forma organizace OV</a:t>
            </a:r>
          </a:p>
          <a:p>
            <a:r>
              <a:rPr lang="cs-CZ" dirty="0" smtClean="0"/>
              <a:t>vhodné pro systematické získávání základních vědomostí a dovedností</a:t>
            </a:r>
          </a:p>
          <a:p>
            <a:pPr lvl="1"/>
            <a:r>
              <a:rPr lang="cs-CZ" dirty="0" smtClean="0"/>
              <a:t>jejich osvojení vyžaduje delší cvičení na zvolených pracovních činnostech</a:t>
            </a:r>
          </a:p>
          <a:p>
            <a:r>
              <a:rPr lang="cs-CZ" dirty="0" smtClean="0"/>
              <a:t>pracovní činnosti jsou tak dlouho procvičovány, aby mohly být využity při řešení pracovních úkolů a byl umožněn přechod žáků na provozní pracoviště</a:t>
            </a:r>
          </a:p>
          <a:p>
            <a:r>
              <a:rPr lang="cs-CZ" dirty="0" smtClean="0"/>
              <a:t>výuku v dílnách je účelné kombinovat s výukou v laboratořích, cvičných a provozních pracovištích</a:t>
            </a:r>
            <a:endParaRPr lang="cs-CZ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8640" y="523703"/>
            <a:ext cx="7966710" cy="5653261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cs-CZ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Psychomotorické cíle: </a:t>
            </a:r>
          </a:p>
          <a:p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Žák ovládá odbornou dovednost servis bílého vína u stolu hosta, předvede servis bílého vína, dodržuje hygienické a bezpečnostní předpisy. </a:t>
            </a:r>
          </a:p>
          <a:p>
            <a:pPr marL="0" indent="0">
              <a:buNone/>
            </a:pPr>
            <a:r>
              <a:rPr lang="cs-CZ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Afektivní cíle: </a:t>
            </a:r>
          </a:p>
          <a:p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Žák komunikuje s hostem, chová se kultivovaně, přijímá odpovědnost za provedenou práci. </a:t>
            </a:r>
          </a:p>
          <a:p>
            <a:pPr marL="0" indent="0">
              <a:buNone/>
            </a:pPr>
            <a:endParaRPr 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cs-CZ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Organizační formy vyučování</a:t>
            </a:r>
            <a:r>
              <a:rPr lang="cs-CZ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skupinová výuka, samostatná práce </a:t>
            </a:r>
          </a:p>
          <a:p>
            <a:pPr algn="just"/>
            <a:r>
              <a:rPr lang="cs-CZ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Výukové metody</a:t>
            </a:r>
            <a:r>
              <a:rPr lang="cs-CZ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vysvětlování, diskuse, instruktáž, nácvik </a:t>
            </a:r>
          </a:p>
          <a:p>
            <a:pPr algn="just"/>
            <a:r>
              <a:rPr lang="cs-CZ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Didaktické prostředky</a:t>
            </a:r>
            <a:r>
              <a:rPr lang="cs-CZ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tabule, dataprojektor, odborná literatura (Restaurace a host, Stolničení, Nové stolničení v kostce, Moderní etiketa pro každého) </a:t>
            </a:r>
          </a:p>
          <a:p>
            <a:pPr algn="just"/>
            <a:r>
              <a:rPr lang="cs-CZ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Pomůcky</a:t>
            </a:r>
            <a:r>
              <a:rPr lang="cs-CZ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keridon, číšnický nůž, degustační sklo, rezervní sklo, sklo na bílé víno, papírové ubrousky a textilní ubrousek, dva talířky na odložení zátky a uzávěr láhve, chladič na víno. </a:t>
            </a:r>
          </a:p>
          <a:p>
            <a:pPr algn="just"/>
            <a:r>
              <a:rPr lang="cs-CZ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Zajištění bezpečnosti a ochrany zdraví při práci: </a:t>
            </a:r>
            <a:r>
              <a:rPr lang="cs-CZ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nebezpečí poranění o číšnický nůž, pořádek na pracovišti, pracovní kázeň </a:t>
            </a:r>
            <a:endParaRPr 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4294967295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C236AF5-B96B-493C-AA29-957CBD996D40}" type="slidenum">
              <a:rPr lang="cs-CZ" smtClean="0"/>
              <a:pPr/>
              <a:t>40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24068540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10437" y="432263"/>
            <a:ext cx="7904913" cy="57447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Struktura učebního dne </a:t>
            </a:r>
            <a:endParaRPr 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07:00 – 07:30 zahájení učebního dne </a:t>
            </a:r>
          </a:p>
          <a:p>
            <a:pPr marL="0" indent="0">
              <a:buNone/>
            </a:pP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07:30 – 08:00 sdělení cíle výuky a organizace </a:t>
            </a:r>
          </a:p>
          <a:p>
            <a:pPr marL="0" indent="0">
              <a:buNone/>
            </a:pP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08:00 – 08:30 opakovaní teorie </a:t>
            </a:r>
          </a:p>
          <a:p>
            <a:pPr marL="0" indent="0">
              <a:buNone/>
            </a:pP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08:30 – 09:00 vysvětlování </a:t>
            </a:r>
          </a:p>
          <a:p>
            <a:pPr marL="0" indent="0">
              <a:buNone/>
            </a:pP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09:00 – 09:15 přestávka </a:t>
            </a:r>
          </a:p>
          <a:p>
            <a:pPr marL="0" indent="0">
              <a:buNone/>
            </a:pP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09:15 – 10:00 instruktáž </a:t>
            </a:r>
          </a:p>
          <a:p>
            <a:pPr marL="0" indent="0">
              <a:buNone/>
            </a:pP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10:00 – 12:45 samostatná práce žáků </a:t>
            </a:r>
          </a:p>
          <a:p>
            <a:pPr marL="0" indent="0">
              <a:buNone/>
            </a:pP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12:45 – 13:15 přestávka </a:t>
            </a:r>
          </a:p>
          <a:p>
            <a:pPr marL="0" indent="0">
              <a:buNone/>
            </a:pP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13:15 – 13:45 úklid pracoviště </a:t>
            </a:r>
          </a:p>
          <a:p>
            <a:pPr marL="0" indent="0">
              <a:buNone/>
            </a:pP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13:45 – 14:15 hodnocení výkonu žáků </a:t>
            </a:r>
          </a:p>
          <a:p>
            <a:pPr marL="0" indent="0">
              <a:buNone/>
            </a:pP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14:15 – 14:30 závěr učebního dne </a:t>
            </a: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4294967295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C236AF5-B96B-493C-AA29-957CBD996D40}" type="slidenum">
              <a:rPr lang="cs-CZ" smtClean="0"/>
              <a:pPr/>
              <a:t>41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209842831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80060" y="498765"/>
            <a:ext cx="8035290" cy="56781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07:00 – 07:30 Zahájení učebního dne </a:t>
            </a:r>
            <a:endParaRPr lang="cs-CZ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Příchod žáků do odborné učebny. </a:t>
            </a:r>
          </a:p>
          <a:p>
            <a:r>
              <a:rPr lang="cs-CZ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Kontrola pracovního oblečení, obuvi, pomůcky. </a:t>
            </a:r>
          </a:p>
          <a:p>
            <a:r>
              <a:rPr lang="cs-CZ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Kontrola docházky a zápis absence do Deníku evidence odborného výcviku (program Bakalář ). </a:t>
            </a:r>
          </a:p>
          <a:p>
            <a:r>
              <a:rPr lang="cs-CZ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Zápis tematického celku probíraného v učebním dni – </a:t>
            </a:r>
            <a:r>
              <a:rPr lang="cs-CZ" sz="20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Servis bílého vína</a:t>
            </a:r>
            <a:r>
              <a:rPr lang="cs-CZ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>
              <a:buNone/>
            </a:pPr>
            <a:endParaRPr lang="cs-CZ" sz="2000" b="1" dirty="0">
              <a:solidFill>
                <a:srgbClr val="000000"/>
              </a:solidFill>
              <a:latin typeface="Tw Cen MT" panose="020B0602020104020603" pitchFamily="34" charset="-18"/>
            </a:endParaRPr>
          </a:p>
          <a:p>
            <a:pPr marL="0" indent="0">
              <a:buNone/>
            </a:pPr>
            <a:r>
              <a:rPr lang="cs-CZ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07:30 – 08:00 Sdělení cíle a organizace výuky</a:t>
            </a:r>
            <a:endParaRPr lang="cs-CZ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Seznámení žáků s cílem výuky - základní pravidla servisu vína, servis bílého vína. </a:t>
            </a:r>
          </a:p>
          <a:p>
            <a:r>
              <a:rPr lang="cs-CZ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Organizační pokyny: </a:t>
            </a:r>
          </a:p>
          <a:p>
            <a:pPr marL="700088" indent="-342900">
              <a:buFont typeface="Wingdings" panose="05000000000000000000" pitchFamily="2" charset="2"/>
              <a:buChar char="ü"/>
            </a:pPr>
            <a:r>
              <a:rPr lang="pl-PL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rozdělení žáků do skupin po třech </a:t>
            </a:r>
          </a:p>
          <a:p>
            <a:pPr marL="700088" indent="-342900">
              <a:buFont typeface="Wingdings" panose="05000000000000000000" pitchFamily="2" charset="2"/>
              <a:buChar char="ü"/>
            </a:pPr>
            <a:r>
              <a:rPr lang="cs-CZ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přidělení pracovní plochy skupinám </a:t>
            </a:r>
          </a:p>
          <a:p>
            <a:pPr marL="700088" indent="-342900">
              <a:buFont typeface="Wingdings" panose="05000000000000000000" pitchFamily="2" charset="2"/>
              <a:buChar char="ü"/>
            </a:pPr>
            <a:r>
              <a:rPr lang="cs-CZ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určení služby dle rozpisu služeb (služba má na starosti výdej potravin ze skladu, vytírání podlah, udržovat pořádek v části učebny vyhrazené pro teoretickou část výuky). </a:t>
            </a:r>
          </a:p>
          <a:p>
            <a:pPr marL="0" indent="0">
              <a:buNone/>
            </a:pPr>
            <a:endParaRPr 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4294967295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C236AF5-B96B-493C-AA29-957CBD996D40}" type="slidenum">
              <a:rPr lang="cs-CZ" smtClean="0"/>
              <a:pPr/>
              <a:t>42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332730853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432263"/>
            <a:ext cx="7886700" cy="5960225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cs-CZ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08:00 – 08:30 Opakování probrané teorie </a:t>
            </a:r>
            <a:endParaRPr lang="cs-CZ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cs-CZ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Prověření teoretických znalostí z předešlých dnů formou kladení otázek. 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cs-CZ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Otázky: </a:t>
            </a:r>
          </a:p>
          <a:p>
            <a:pPr indent="3810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pl-PL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 je to víno? </a:t>
            </a:r>
          </a:p>
          <a:p>
            <a:pPr indent="3810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cs-CZ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Které druhy vína znáte? </a:t>
            </a:r>
          </a:p>
          <a:p>
            <a:pPr indent="3810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pt-BR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Kdy se používá servis vína? </a:t>
            </a:r>
          </a:p>
          <a:p>
            <a:pPr indent="3810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cs-CZ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Vysvětlete, co se může stát při neopatrné práci? </a:t>
            </a:r>
          </a:p>
          <a:p>
            <a:pPr>
              <a:lnSpc>
                <a:spcPct val="160000"/>
              </a:lnSpc>
              <a:spcBef>
                <a:spcPts val="0"/>
              </a:spcBef>
            </a:pPr>
            <a:r>
              <a:rPr lang="cs-CZ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 zopakování základních informací přechod k novému tématu – Servis bílého vína </a:t>
            </a:r>
          </a:p>
          <a:p>
            <a:pPr marL="0" indent="0">
              <a:lnSpc>
                <a:spcPct val="160000"/>
              </a:lnSpc>
              <a:spcBef>
                <a:spcPts val="0"/>
              </a:spcBef>
              <a:buNone/>
            </a:pPr>
            <a:endParaRPr lang="cs-CZ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60000"/>
              </a:lnSpc>
              <a:spcBef>
                <a:spcPts val="0"/>
              </a:spcBef>
              <a:buNone/>
            </a:pPr>
            <a:r>
              <a:rPr lang="cs-CZ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08:30 – 09:00 Výklad nového učiva </a:t>
            </a:r>
            <a:endParaRPr lang="cs-CZ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cs-CZ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Spuštění instruktážního videa - příloha č. 2 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cs-CZ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Vysvětlování jednotlivých úkonů práce </a:t>
            </a:r>
            <a:r>
              <a:rPr lang="cs-CZ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sommeliera</a:t>
            </a:r>
            <a:r>
              <a:rPr lang="cs-CZ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při servisu bílého vína 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pt-BR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Zápis do sešitu - příloha č. 3 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4294967295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C236AF5-B96B-493C-AA29-957CBD996D40}" type="slidenum">
              <a:rPr lang="cs-CZ" smtClean="0"/>
              <a:pPr/>
              <a:t>43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119110048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29936" y="498764"/>
            <a:ext cx="7985414" cy="6226232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09:00 – 09:15 Přestávka </a:t>
            </a:r>
            <a:endParaRPr lang="cs-CZ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2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cs-CZ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09:15 – 10:00 Instruktáž </a:t>
            </a:r>
            <a:endParaRPr lang="cs-CZ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cs-CZ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Přesun ke </a:t>
            </a:r>
            <a:r>
              <a:rPr lang="cs-CZ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keridonu</a:t>
            </a:r>
            <a:r>
              <a:rPr lang="cs-CZ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(učitel stojí za pomocným stolem, žáci v půlkruhu kolem něj, aby mohli sledovat práci učitele). </a:t>
            </a:r>
            <a:endParaRPr 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Připomenutí BOZP a hygienických předpisů. </a:t>
            </a:r>
          </a:p>
          <a:p>
            <a:pPr>
              <a:lnSpc>
                <a:spcPct val="160000"/>
              </a:lnSpc>
              <a:spcBef>
                <a:spcPts val="0"/>
              </a:spcBef>
            </a:pP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Popis </a:t>
            </a:r>
            <a:r>
              <a:rPr lang="cs-CZ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keridonu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 připraveným inventářem. </a:t>
            </a:r>
          </a:p>
          <a:p>
            <a:pPr>
              <a:lnSpc>
                <a:spcPct val="160000"/>
              </a:lnSpc>
              <a:spcBef>
                <a:spcPts val="0"/>
              </a:spcBef>
            </a:pP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Ukázka servisu bílého vína.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Ukázka servisu bílého vína po etapách.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2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cs-CZ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10:00 – 12:45 Samostatná práce žáků </a:t>
            </a:r>
            <a:endParaRPr lang="cs-CZ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cs-CZ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Nácvik činnosti ve trojici na přidělených pracovních místech. Po vyzkoušení dovednosti se žáci u </a:t>
            </a:r>
            <a:r>
              <a:rPr lang="cs-CZ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keridonu</a:t>
            </a:r>
            <a:r>
              <a:rPr lang="cs-CZ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vymění. </a:t>
            </a: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4294967295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C236AF5-B96B-493C-AA29-957CBD996D40}" type="slidenum">
              <a:rPr lang="cs-CZ" smtClean="0"/>
              <a:pPr/>
              <a:t>44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248927500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523703"/>
            <a:ext cx="7886700" cy="5653261"/>
          </a:xfrm>
        </p:spPr>
        <p:txBody>
          <a:bodyPr/>
          <a:lstStyle/>
          <a:p>
            <a:pPr lvl="0">
              <a:lnSpc>
                <a:spcPct val="150000"/>
              </a:lnSpc>
              <a:spcBef>
                <a:spcPts val="0"/>
              </a:spcBef>
            </a:pPr>
            <a:r>
              <a:rPr lang="cs-CZ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Průběžné sledování práci žáků. Při špatném provádění technologického postupu, upozornit žáka na chybný postup. </a:t>
            </a:r>
          </a:p>
          <a:p>
            <a:pPr lvl="0">
              <a:lnSpc>
                <a:spcPct val="150000"/>
              </a:lnSpc>
              <a:spcBef>
                <a:spcPts val="0"/>
              </a:spcBef>
            </a:pPr>
            <a:r>
              <a:rPr lang="cs-CZ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Provést průběžnou instruktáž (upřesnění a ujasnění činnosti) </a:t>
            </a:r>
          </a:p>
          <a:p>
            <a:pPr lvl="0">
              <a:lnSpc>
                <a:spcPct val="150000"/>
              </a:lnSpc>
              <a:spcBef>
                <a:spcPts val="0"/>
              </a:spcBef>
            </a:pPr>
            <a:r>
              <a:rPr lang="cs-CZ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Více času věnovat pomalejším žákům. </a:t>
            </a:r>
          </a:p>
          <a:p>
            <a:pPr lvl="0">
              <a:lnSpc>
                <a:spcPct val="150000"/>
              </a:lnSpc>
              <a:spcBef>
                <a:spcPts val="0"/>
              </a:spcBef>
            </a:pPr>
            <a:r>
              <a:rPr lang="cs-CZ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Každá skupina si vyzkouší servis bílého vína </a:t>
            </a:r>
          </a:p>
          <a:p>
            <a:pPr marL="0" indent="0">
              <a:buNone/>
            </a:pPr>
            <a:endParaRPr lang="cs-CZ" b="1" dirty="0">
              <a:solidFill>
                <a:srgbClr val="000000"/>
              </a:solidFill>
              <a:latin typeface="Tw Cen MT" panose="020B0602020104020603" pitchFamily="34" charset="-18"/>
            </a:endParaRPr>
          </a:p>
          <a:p>
            <a:pPr marL="0" indent="0">
              <a:buNone/>
            </a:pPr>
            <a:r>
              <a:rPr lang="cs-CZ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12:45 – 13:15 Přestávka </a:t>
            </a:r>
            <a:endParaRPr lang="cs-CZ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13:15 -13:45 Úklid pracoviště </a:t>
            </a:r>
            <a:endParaRPr lang="cs-CZ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Skupiny si uklidí svůj pracovní prostor. </a:t>
            </a:r>
          </a:p>
          <a:p>
            <a:r>
              <a:rPr lang="cs-CZ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Služba vytře podlahy. 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4294967295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C236AF5-B96B-493C-AA29-957CBD996D40}" type="slidenum">
              <a:rPr lang="cs-CZ" smtClean="0"/>
              <a:pPr/>
              <a:t>45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102487789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473825"/>
            <a:ext cx="7886700" cy="57031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13:45 – 14:15 Hodnocení výkonu žáků </a:t>
            </a:r>
            <a:endParaRPr lang="cs-CZ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Zhodnocení práce skupin a následně jednotlivců. </a:t>
            </a:r>
          </a:p>
          <a:p>
            <a:r>
              <a:rPr lang="cs-CZ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Hodnocení jejich pracovní činnosti, chování a přístupu k odbornému výcviku. </a:t>
            </a:r>
          </a:p>
          <a:p>
            <a:r>
              <a:rPr lang="cs-CZ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Upozornění na nedostatky a chyby, které žáci dělali během samostatné práce. </a:t>
            </a:r>
          </a:p>
          <a:p>
            <a:r>
              <a:rPr lang="cs-CZ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Celkové zhodnocení dne. </a:t>
            </a:r>
            <a:endParaRPr lang="cs-CZ" sz="20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cs-CZ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Kritéria </a:t>
            </a:r>
            <a:r>
              <a:rPr lang="cs-CZ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hodnocení: </a:t>
            </a:r>
            <a:endParaRPr lang="cs-CZ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cs-CZ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Hodnocení kvality práce - každá práce musí přinést nějaký výsledek. Kvalita se hodnotí po všech stránkách. Z hlediska přesnosti, odbornosti, gastronomických pravidel a celkového vzhledu. Hodnocení kvality práce se uplatňuje během celé učební doby. 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cs-CZ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Hodnocení přesnosti a rychlosti práce – hodnocení přesnosti jednotlivých úkonů při servisu vína. </a:t>
            </a: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4294967295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C236AF5-B96B-493C-AA29-957CBD996D40}" type="slidenum">
              <a:rPr lang="cs-CZ" smtClean="0"/>
              <a:pPr/>
              <a:t>46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131083720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6172" y="540327"/>
            <a:ext cx="7960475" cy="5570134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cs-CZ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Hodnocení odbornosti: </a:t>
            </a:r>
          </a:p>
          <a:p>
            <a:pPr indent="38100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cs-CZ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Vztah k práci, k praktickým činnostem a pracovnímu kolektivu.</a:t>
            </a:r>
            <a:endParaRPr lang="cs-CZ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381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cs-CZ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Aktivita </a:t>
            </a:r>
            <a:r>
              <a:rPr lang="cs-CZ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samostatnost žáků.</a:t>
            </a:r>
          </a:p>
          <a:p>
            <a:pPr lvl="0" indent="-46038">
              <a:buFont typeface="Wingdings" panose="05000000000000000000" pitchFamily="2" charset="2"/>
              <a:buChar char="ü"/>
            </a:pPr>
            <a:r>
              <a:rPr lang="cs-CZ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Osvojení praktických dovedností a návyků. </a:t>
            </a:r>
          </a:p>
          <a:p>
            <a:pPr lvl="0" indent="-46038">
              <a:buFont typeface="Wingdings" panose="05000000000000000000" pitchFamily="2" charset="2"/>
              <a:buChar char="ü"/>
            </a:pPr>
            <a:r>
              <a:rPr lang="cs-CZ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Využití získaných teoretických vědomostí v praxi.</a:t>
            </a:r>
          </a:p>
          <a:p>
            <a:pPr lvl="0" indent="-46038">
              <a:buFont typeface="Wingdings" panose="05000000000000000000" pitchFamily="2" charset="2"/>
              <a:buChar char="ü"/>
            </a:pPr>
            <a:r>
              <a:rPr lang="cs-CZ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Organizace vlastní práce, udržování pořádku na pracovišti. </a:t>
            </a:r>
          </a:p>
          <a:p>
            <a:pPr lvl="0" indent="-46038">
              <a:buFont typeface="Wingdings" panose="05000000000000000000" pitchFamily="2" charset="2"/>
              <a:buChar char="ü"/>
            </a:pPr>
            <a:r>
              <a:rPr lang="cs-CZ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Dodržování předpisů o bezpečnosti, hygieně a ochraně zdraví při práci a péče o životní prostředí. </a:t>
            </a:r>
          </a:p>
          <a:p>
            <a:pPr lvl="0" indent="-46038">
              <a:buFont typeface="Wingdings" panose="05000000000000000000" pitchFamily="2" charset="2"/>
              <a:buChar char="ü"/>
            </a:pPr>
            <a:r>
              <a:rPr lang="cs-CZ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pt-BR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ospodárné využívání materiálu a energie</a:t>
            </a:r>
            <a:r>
              <a:rPr lang="cs-CZ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pt-BR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 indent="-46038">
              <a:buFont typeface="Wingdings" panose="05000000000000000000" pitchFamily="2" charset="2"/>
              <a:buChar char="ü"/>
            </a:pPr>
            <a:r>
              <a:rPr lang="cs-CZ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pt-BR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bsluha a údržba zařízení, přístrojů a pomůcek k práci</a:t>
            </a:r>
            <a:r>
              <a:rPr lang="cs-CZ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pt-BR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endParaRPr lang="cs-CZ" sz="2400" b="1" dirty="0">
              <a:solidFill>
                <a:srgbClr val="000000"/>
              </a:solidFill>
              <a:latin typeface="Tw Cen MT" panose="020B0602020104020603" pitchFamily="34" charset="-18"/>
            </a:endParaRPr>
          </a:p>
          <a:p>
            <a:pPr marL="0" indent="0">
              <a:buNone/>
            </a:pPr>
            <a:r>
              <a:rPr lang="cs-CZ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14:15 – 14:30 Závěr učebního dne </a:t>
            </a:r>
            <a:endParaRPr lang="cs-CZ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Zopakování základních informací – stručný popis jednotlivých fází servisu bílého vína. </a:t>
            </a:r>
          </a:p>
          <a:p>
            <a:r>
              <a:rPr lang="cs-CZ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Kontrola zápisů do sešitů. </a:t>
            </a:r>
          </a:p>
          <a:p>
            <a:r>
              <a:rPr lang="cs-CZ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Ukončení učebního dne. </a:t>
            </a: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4294967295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C236AF5-B96B-493C-AA29-957CBD996D40}" type="slidenum">
              <a:rPr lang="cs-CZ" smtClean="0"/>
              <a:pPr/>
              <a:t>47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34719845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48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Stanovení organizačních forem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40000" y="1317812"/>
            <a:ext cx="8064900" cy="4514188"/>
          </a:xfrm>
        </p:spPr>
        <p:txBody>
          <a:bodyPr/>
          <a:lstStyle/>
          <a:p>
            <a:r>
              <a:rPr lang="cs-CZ" dirty="0" smtClean="0"/>
              <a:t>volba závisí na:</a:t>
            </a:r>
          </a:p>
          <a:p>
            <a:pPr marL="511200" indent="-457200">
              <a:buFont typeface="+mj-lt"/>
              <a:buAutoNum type="arabicPeriod"/>
            </a:pPr>
            <a:r>
              <a:rPr lang="cs-CZ" dirty="0" smtClean="0"/>
              <a:t>obsahu tematického celku – didaktických funkcích</a:t>
            </a:r>
          </a:p>
          <a:p>
            <a:pPr marL="511200" indent="-457200">
              <a:buFont typeface="+mj-lt"/>
              <a:buAutoNum type="arabicPeriod"/>
            </a:pPr>
            <a:r>
              <a:rPr lang="cs-CZ" dirty="0" smtClean="0"/>
              <a:t>reálných možnostech SOŠ a provozních pracovišť</a:t>
            </a:r>
          </a:p>
          <a:p>
            <a:pPr marL="511200" indent="-457200">
              <a:buFont typeface="+mj-lt"/>
              <a:buAutoNum type="arabicPeriod"/>
            </a:pPr>
            <a:r>
              <a:rPr lang="cs-CZ" dirty="0" smtClean="0"/>
              <a:t>učebním období – jeho didaktických cílech, řazení učiva</a:t>
            </a:r>
          </a:p>
          <a:p>
            <a:pPr marL="511200" indent="-457200">
              <a:buFont typeface="+mj-lt"/>
              <a:buAutoNum type="arabicPeriod"/>
            </a:pPr>
            <a:endParaRPr lang="cs-CZ" dirty="0" smtClean="0"/>
          </a:p>
          <a:p>
            <a:pPr marL="511200" indent="-457200">
              <a:buNone/>
            </a:pPr>
            <a:r>
              <a:rPr lang="cs-CZ" dirty="0" smtClean="0"/>
              <a:t>Příklad organizačních forem v </a:t>
            </a:r>
            <a:r>
              <a:rPr lang="cs-CZ" smtClean="0"/>
              <a:t>učebních obdobích</a:t>
            </a:r>
            <a:endParaRPr lang="cs-CZ" dirty="0" smtClean="0"/>
          </a:p>
          <a:p>
            <a:pPr marL="511200" indent="-457200"/>
            <a:r>
              <a:rPr lang="cs-CZ" dirty="0" smtClean="0"/>
              <a:t>1. ročník, úvodní část</a:t>
            </a:r>
          </a:p>
          <a:p>
            <a:pPr marL="700200" lvl="1" indent="-457200"/>
            <a:r>
              <a:rPr lang="cs-CZ" dirty="0" smtClean="0"/>
              <a:t>skupinová výuka v dílnách, laboratořích, cvičných pracovištích</a:t>
            </a:r>
          </a:p>
          <a:p>
            <a:pPr marL="700200" lvl="1" indent="-457200"/>
            <a:r>
              <a:rPr lang="cs-CZ" dirty="0" smtClean="0"/>
              <a:t>cvičné práce vyučované frontálně</a:t>
            </a:r>
          </a:p>
          <a:p>
            <a:pPr marL="511200" indent="-457200"/>
            <a:r>
              <a:rPr lang="cs-CZ" dirty="0" smtClean="0"/>
              <a:t>2. ročník (konec 1. ročníku)</a:t>
            </a:r>
          </a:p>
          <a:p>
            <a:pPr marL="700200" lvl="1" indent="-457200"/>
            <a:r>
              <a:rPr lang="cs-CZ" dirty="0" smtClean="0"/>
              <a:t>největší volnost ve výběru </a:t>
            </a:r>
            <a:r>
              <a:rPr lang="cs-CZ" dirty="0" err="1" smtClean="0"/>
              <a:t>org</a:t>
            </a:r>
            <a:r>
              <a:rPr lang="cs-CZ" dirty="0" smtClean="0"/>
              <a:t>. forem</a:t>
            </a:r>
          </a:p>
          <a:p>
            <a:pPr marL="700200" lvl="1" indent="-457200"/>
            <a:r>
              <a:rPr lang="cs-CZ" dirty="0" smtClean="0"/>
              <a:t>obecně: skupinová výuka v dílnách na produktivních pracích + individuální/kombinovaná výuka na provozních pracovištích alespoň na kratší dobu (po probrání několika témat, k procvičení a upevnění dovedností)</a:t>
            </a:r>
          </a:p>
          <a:p>
            <a:pPr marL="511200" indent="-457200"/>
            <a:r>
              <a:rPr lang="cs-CZ" dirty="0" smtClean="0"/>
              <a:t>3. ročník (poslední ročník)</a:t>
            </a:r>
          </a:p>
          <a:p>
            <a:pPr marL="700200" lvl="1" indent="-457200"/>
            <a:r>
              <a:rPr lang="cs-CZ" dirty="0" smtClean="0"/>
              <a:t>provozní pracoviště, individuální výuka, produktivní práce</a:t>
            </a:r>
            <a:endParaRPr lang="cs-CZ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49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Úkol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Navrhněte časový harmonogram učebního dne realizovaného ve vašem oboru.</a:t>
            </a:r>
          </a:p>
          <a:p>
            <a:pPr lvl="1"/>
            <a:r>
              <a:rPr lang="cs-CZ" dirty="0" smtClean="0"/>
              <a:t>učební den bude trvat od 7:00 do 14:30</a:t>
            </a:r>
          </a:p>
          <a:p>
            <a:pPr lvl="1"/>
            <a:r>
              <a:rPr lang="cs-CZ" dirty="0" smtClean="0"/>
              <a:t>vyučován je nový obsah</a:t>
            </a:r>
          </a:p>
          <a:p>
            <a:pPr lvl="1"/>
            <a:r>
              <a:rPr lang="cs-CZ" dirty="0" smtClean="0"/>
              <a:t>výuka probíhá skupinově</a:t>
            </a:r>
          </a:p>
          <a:p>
            <a:pPr lvl="1"/>
            <a:r>
              <a:rPr lang="cs-CZ" dirty="0" smtClean="0"/>
              <a:t>místo výuky = dílny, laboratoře nebo cvičná pracoviště</a:t>
            </a:r>
          </a:p>
          <a:p>
            <a:pPr lvl="1"/>
            <a:r>
              <a:rPr lang="cs-CZ" dirty="0" smtClean="0"/>
              <a:t>úvodní, pracovní a závěrečná část</a:t>
            </a:r>
          </a:p>
          <a:p>
            <a:pPr lvl="1"/>
            <a:endParaRPr lang="cs-CZ" dirty="0" smtClean="0"/>
          </a:p>
          <a:p>
            <a:pPr lvl="1"/>
            <a:endParaRPr lang="cs-CZ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Dílny z pohledu splnění didaktických požadavků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dirty="0" smtClean="0"/>
              <a:t>Dílny poskytují vhodné podmínky pro:</a:t>
            </a:r>
          </a:p>
          <a:p>
            <a:pPr>
              <a:buNone/>
            </a:pPr>
            <a:endParaRPr lang="cs-CZ" dirty="0" smtClean="0"/>
          </a:p>
          <a:p>
            <a:r>
              <a:rPr lang="cs-CZ" dirty="0" smtClean="0"/>
              <a:t>dodržování správného pracovního postupu v souladu s osnovami</a:t>
            </a:r>
          </a:p>
          <a:p>
            <a:r>
              <a:rPr lang="cs-CZ" dirty="0" smtClean="0"/>
              <a:t>systematické používání vhodných vyučovacích metod OV</a:t>
            </a:r>
          </a:p>
          <a:p>
            <a:r>
              <a:rPr lang="cs-CZ" dirty="0" smtClean="0"/>
              <a:t>práce učitele se skupinou žáků a individuální přístup</a:t>
            </a:r>
          </a:p>
          <a:p>
            <a:r>
              <a:rPr lang="cs-CZ" dirty="0" smtClean="0"/>
              <a:t>osvojování základních psychomotorických dovedností a schopností pro kvalifikovaný výkon prací</a:t>
            </a:r>
          </a:p>
          <a:p>
            <a:r>
              <a:rPr lang="cs-CZ" dirty="0" smtClean="0"/>
              <a:t>osvojování vědomostí, dovedností a návyků za dodržování BOZP</a:t>
            </a:r>
            <a:endParaRPr lang="cs-CZ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50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Opakování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Vytvořte myšlenkovou mapu na téma organizační formy v OV.</a:t>
            </a:r>
            <a:endParaRPr lang="cs-CZ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12978" y="2281238"/>
            <a:ext cx="6583363" cy="412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Nové dílny Odborného výcviku</a:t>
            </a:r>
            <a:br>
              <a:rPr lang="cs-CZ" dirty="0" smtClean="0"/>
            </a:br>
            <a:r>
              <a:rPr lang="cs-CZ" dirty="0" smtClean="0"/>
              <a:t>SOŠ Čelákovice s.r.o.</a:t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pic>
        <p:nvPicPr>
          <p:cNvPr id="6" name="Zástupný symbol pro obsah 5" descr="Dílna strojního obrábění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87181" y="1479207"/>
            <a:ext cx="2100813" cy="1402293"/>
          </a:xfrm>
        </p:spPr>
      </p:pic>
      <p:pic>
        <p:nvPicPr>
          <p:cNvPr id="7" name="Obrázek 6" descr="Truhlárn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51177" y="1258644"/>
            <a:ext cx="2888428" cy="1928026"/>
          </a:xfrm>
          <a:prstGeom prst="rect">
            <a:avLst/>
          </a:prstGeom>
        </p:spPr>
      </p:pic>
      <p:pic>
        <p:nvPicPr>
          <p:cNvPr id="8" name="Obrázek 7" descr="Nástrojářská frézka s indikací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5616" y="2965708"/>
            <a:ext cx="2368093" cy="1580702"/>
          </a:xfrm>
          <a:prstGeom prst="rect">
            <a:avLst/>
          </a:prstGeom>
        </p:spPr>
      </p:pic>
      <p:pic>
        <p:nvPicPr>
          <p:cNvPr id="9" name="Obrázek 8" descr="Práce na CNC soustruhu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5072231"/>
            <a:ext cx="2105612" cy="1402864"/>
          </a:xfrm>
          <a:prstGeom prst="rect">
            <a:avLst/>
          </a:prstGeom>
        </p:spPr>
      </p:pic>
      <p:pic>
        <p:nvPicPr>
          <p:cNvPr id="10" name="Obrázek 9" descr="Pracoviště s PC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042614" y="4787825"/>
            <a:ext cx="3101386" cy="2070175"/>
          </a:xfrm>
          <a:prstGeom prst="rect">
            <a:avLst/>
          </a:prstGeom>
        </p:spPr>
      </p:pic>
      <p:pic>
        <p:nvPicPr>
          <p:cNvPr id="11" name="Obrázek 10" descr="Soustruhy MN80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892834" y="4588026"/>
            <a:ext cx="2653719" cy="1774674"/>
          </a:xfrm>
          <a:prstGeom prst="rect">
            <a:avLst/>
          </a:prstGeom>
        </p:spPr>
      </p:pic>
      <p:pic>
        <p:nvPicPr>
          <p:cNvPr id="12" name="Obrázek 11" descr="Výrobní hala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034160" y="2006302"/>
            <a:ext cx="3899143" cy="2602678"/>
          </a:xfrm>
          <a:prstGeom prst="rect">
            <a:avLst/>
          </a:prstGeom>
        </p:spPr>
      </p:pic>
      <p:sp>
        <p:nvSpPr>
          <p:cNvPr id="13" name="TextovéPole 12"/>
          <p:cNvSpPr txBox="1"/>
          <p:nvPr/>
        </p:nvSpPr>
        <p:spPr>
          <a:xfrm>
            <a:off x="3792070" y="4077149"/>
            <a:ext cx="2355925" cy="5271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2800" dirty="0" smtClean="0">
                <a:latin typeface="+mn-lt"/>
              </a:rPr>
              <a:t>Výrobní hala</a:t>
            </a:r>
          </a:p>
        </p:txBody>
      </p:sp>
      <p:sp>
        <p:nvSpPr>
          <p:cNvPr id="14" name="TextovéPole 13"/>
          <p:cNvSpPr txBox="1"/>
          <p:nvPr/>
        </p:nvSpPr>
        <p:spPr>
          <a:xfrm>
            <a:off x="147205" y="2009046"/>
            <a:ext cx="8045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1200" dirty="0" smtClean="0">
                <a:latin typeface="+mn-lt"/>
              </a:rPr>
              <a:t>Dílna strojního obrábění</a:t>
            </a:r>
          </a:p>
        </p:txBody>
      </p:sp>
      <p:sp>
        <p:nvSpPr>
          <p:cNvPr id="15" name="TextovéPole 14"/>
          <p:cNvSpPr txBox="1"/>
          <p:nvPr/>
        </p:nvSpPr>
        <p:spPr>
          <a:xfrm>
            <a:off x="541724" y="4523371"/>
            <a:ext cx="22429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1800" dirty="0" err="1" smtClean="0">
                <a:latin typeface="+mn-lt"/>
              </a:rPr>
              <a:t>Nástrojářská</a:t>
            </a:r>
            <a:r>
              <a:rPr lang="cs-CZ" sz="1800" dirty="0" smtClean="0">
                <a:latin typeface="+mn-lt"/>
              </a:rPr>
              <a:t> frézka</a:t>
            </a:r>
          </a:p>
        </p:txBody>
      </p:sp>
      <p:sp>
        <p:nvSpPr>
          <p:cNvPr id="16" name="TextovéPole 15"/>
          <p:cNvSpPr txBox="1"/>
          <p:nvPr/>
        </p:nvSpPr>
        <p:spPr>
          <a:xfrm>
            <a:off x="206262" y="6457890"/>
            <a:ext cx="19847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2000" dirty="0" smtClean="0">
                <a:latin typeface="+mn-lt"/>
              </a:rPr>
              <a:t>CNC soustruh</a:t>
            </a:r>
          </a:p>
        </p:txBody>
      </p:sp>
      <p:sp>
        <p:nvSpPr>
          <p:cNvPr id="17" name="TextovéPole 16"/>
          <p:cNvSpPr txBox="1"/>
          <p:nvPr/>
        </p:nvSpPr>
        <p:spPr>
          <a:xfrm>
            <a:off x="3332017" y="6457890"/>
            <a:ext cx="22591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2000" dirty="0" smtClean="0">
                <a:latin typeface="+mn-lt"/>
              </a:rPr>
              <a:t>Soustruh MN80</a:t>
            </a:r>
          </a:p>
        </p:txBody>
      </p:sp>
      <p:sp>
        <p:nvSpPr>
          <p:cNvPr id="18" name="TextovéPole 17"/>
          <p:cNvSpPr txBox="1"/>
          <p:nvPr/>
        </p:nvSpPr>
        <p:spPr>
          <a:xfrm>
            <a:off x="7250654" y="4293069"/>
            <a:ext cx="18933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1800" dirty="0" smtClean="0">
                <a:latin typeface="+mn-lt"/>
              </a:rPr>
              <a:t>Pracoviště s PC</a:t>
            </a:r>
          </a:p>
        </p:txBody>
      </p:sp>
      <p:sp>
        <p:nvSpPr>
          <p:cNvPr id="19" name="TextovéPole 18"/>
          <p:cNvSpPr txBox="1"/>
          <p:nvPr/>
        </p:nvSpPr>
        <p:spPr>
          <a:xfrm>
            <a:off x="6756570" y="720213"/>
            <a:ext cx="25011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2800" dirty="0" smtClean="0">
                <a:latin typeface="+mn-lt"/>
              </a:rPr>
              <a:t>Truhlárna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 descr="Akrylové neht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82239" y="2511910"/>
            <a:ext cx="4473985" cy="3355489"/>
          </a:xfrm>
          <a:prstGeom prst="rect">
            <a:avLst/>
          </a:prstGeom>
        </p:spPr>
      </p:pic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Akrylová </a:t>
            </a:r>
            <a:r>
              <a:rPr lang="cs-CZ" dirty="0" err="1" smtClean="0"/>
              <a:t>modeláž</a:t>
            </a:r>
            <a:r>
              <a:rPr lang="cs-CZ" dirty="0" smtClean="0"/>
              <a:t> nehtů</a:t>
            </a:r>
            <a:endParaRPr lang="cs-CZ" dirty="0"/>
          </a:p>
        </p:txBody>
      </p:sp>
      <p:pic>
        <p:nvPicPr>
          <p:cNvPr id="6" name="Zástupný symbol pro obsah 5" descr="Akrylátové barvení nehtů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56403" y="1288862"/>
            <a:ext cx="3782261" cy="2836695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540000" y="306593"/>
            <a:ext cx="8064900" cy="864983"/>
          </a:xfrm>
        </p:spPr>
        <p:txBody>
          <a:bodyPr/>
          <a:lstStyle/>
          <a:p>
            <a:r>
              <a:rPr lang="cs-CZ" b="0" dirty="0" smtClean="0"/>
              <a:t>Pracoviště dílen odborného výcviku oboru opravář zemědělských strojů – opravárenská dílna, </a:t>
            </a:r>
            <a:r>
              <a:rPr lang="cs-CZ" b="0" dirty="0" err="1" smtClean="0"/>
              <a:t>Horšov</a:t>
            </a:r>
            <a:r>
              <a:rPr lang="cs-CZ" b="0" dirty="0" smtClean="0"/>
              <a:t> 1, Horšovský Týn</a:t>
            </a:r>
            <a:endParaRPr lang="cs-CZ" dirty="0"/>
          </a:p>
        </p:txBody>
      </p:sp>
      <p:pic>
        <p:nvPicPr>
          <p:cNvPr id="6" name="Zástupný symbol pro obsah 5" descr="130826_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25886" y="1683571"/>
            <a:ext cx="3301452" cy="2476089"/>
          </a:xfrm>
        </p:spPr>
      </p:pic>
      <p:pic>
        <p:nvPicPr>
          <p:cNvPr id="7" name="Obrázek 6" descr="130826_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4891144" y="1604703"/>
            <a:ext cx="3844065" cy="2883049"/>
          </a:xfrm>
          <a:prstGeom prst="rect">
            <a:avLst/>
          </a:prstGeom>
        </p:spPr>
      </p:pic>
      <p:pic>
        <p:nvPicPr>
          <p:cNvPr id="8" name="Obrázek 7" descr="130826_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8184" y="4292301"/>
            <a:ext cx="3241635" cy="2431226"/>
          </a:xfrm>
          <a:prstGeom prst="rect">
            <a:avLst/>
          </a:prstGeom>
        </p:spPr>
      </p:pic>
      <p:pic>
        <p:nvPicPr>
          <p:cNvPr id="9" name="Obrázek 8" descr="130826_1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67374" y="3809104"/>
            <a:ext cx="2286672" cy="304889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Přínosy práce v adekvátně vybavených dílnách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Pro studenty</a:t>
            </a:r>
          </a:p>
          <a:p>
            <a:pPr lvl="1"/>
            <a:r>
              <a:rPr lang="cs-CZ" dirty="0" smtClean="0"/>
              <a:t>snazší a samostatnější praktická výuka,</a:t>
            </a:r>
          </a:p>
          <a:p>
            <a:pPr lvl="1"/>
            <a:r>
              <a:rPr lang="cs-CZ" dirty="0" smtClean="0"/>
              <a:t>vyšší bezpečnost práce – modernější zařízení,</a:t>
            </a:r>
          </a:p>
          <a:p>
            <a:pPr lvl="1"/>
            <a:r>
              <a:rPr lang="cs-CZ" dirty="0" smtClean="0"/>
              <a:t>díky praktickým dovednostem vyšší konkurenceschopnost na trhu práce,</a:t>
            </a:r>
          </a:p>
          <a:p>
            <a:pPr lvl="1"/>
            <a:r>
              <a:rPr lang="cs-CZ" dirty="0" smtClean="0"/>
              <a:t>zajištění plnění školního vzdělávacího programu,</a:t>
            </a:r>
          </a:p>
          <a:p>
            <a:pPr lvl="1"/>
            <a:r>
              <a:rPr lang="cs-CZ" dirty="0" smtClean="0"/>
              <a:t>motivace pro stávající i nové žáky.</a:t>
            </a:r>
          </a:p>
          <a:p>
            <a:r>
              <a:rPr lang="cs-CZ" b="1" dirty="0" smtClean="0"/>
              <a:t>Pro vyučující (teorie i odborného výcviku):</a:t>
            </a:r>
          </a:p>
          <a:p>
            <a:pPr lvl="1"/>
            <a:r>
              <a:rPr lang="cs-CZ" dirty="0" smtClean="0"/>
              <a:t>získání praktických zkušeností,</a:t>
            </a:r>
          </a:p>
          <a:p>
            <a:pPr lvl="1"/>
            <a:r>
              <a:rPr lang="cs-CZ" dirty="0" smtClean="0"/>
              <a:t>získání konkurenční výhody na trhu práce,</a:t>
            </a:r>
          </a:p>
          <a:p>
            <a:pPr lvl="1"/>
            <a:r>
              <a:rPr lang="cs-CZ" dirty="0" smtClean="0"/>
              <a:t>zvýšení odborné kvalifikace.</a:t>
            </a:r>
          </a:p>
          <a:p>
            <a:r>
              <a:rPr lang="cs-CZ" b="1" dirty="0" smtClean="0"/>
              <a:t>Pro kraj/</a:t>
            </a:r>
            <a:r>
              <a:rPr lang="cs-CZ" b="1" dirty="0" err="1" smtClean="0"/>
              <a:t>mikroregion</a:t>
            </a:r>
            <a:r>
              <a:rPr lang="cs-CZ" b="1" dirty="0" smtClean="0"/>
              <a:t>/obec:</a:t>
            </a:r>
          </a:p>
          <a:p>
            <a:pPr lvl="1"/>
            <a:r>
              <a:rPr lang="cs-CZ" dirty="0" smtClean="0"/>
              <a:t>zvýšení kvality vzdělávání v kraji,</a:t>
            </a:r>
          </a:p>
          <a:p>
            <a:pPr lvl="1"/>
            <a:r>
              <a:rPr lang="cs-CZ" dirty="0" smtClean="0"/>
              <a:t>optimalizace nabídky vzdělávání v kraji,</a:t>
            </a:r>
          </a:p>
          <a:p>
            <a:pPr lvl="1"/>
            <a:r>
              <a:rPr lang="cs-CZ" dirty="0" smtClean="0"/>
              <a:t>rozvoj odborného vzdělávání v kraji,</a:t>
            </a:r>
          </a:p>
          <a:p>
            <a:pPr lvl="1"/>
            <a:r>
              <a:rPr lang="cs-CZ" dirty="0" smtClean="0"/>
              <a:t>zlepšení spolupráce mezi odbornými školami a potenciálními zaměstnavateli.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uni-ped-prezentace-4-3-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muni-ped-prezentace-4-3-cz.potx" id="{A2D83281-9DF1-455E-A4DD-AE9E20873FD3}" vid="{C580A734-C016-44FD-B726-208E9D0A6DB8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muni-ped-prezentace-4-3-cz</Template>
  <TotalTime>322</TotalTime>
  <Words>3468</Words>
  <Application>Microsoft Office PowerPoint</Application>
  <PresentationFormat>Předvádění na obrazovce (4:3)</PresentationFormat>
  <Paragraphs>541</Paragraphs>
  <Slides>50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50</vt:i4>
      </vt:variant>
    </vt:vector>
  </HeadingPairs>
  <TitlesOfParts>
    <vt:vector size="51" baseType="lpstr">
      <vt:lpstr>muni-ped-prezentace-4-3-cz</vt:lpstr>
      <vt:lpstr>Organizační formy v OV</vt:lpstr>
      <vt:lpstr>Opakování – výukové metody v OV</vt:lpstr>
      <vt:lpstr>Definice organizačních forem OV</vt:lpstr>
      <vt:lpstr>Dílny</vt:lpstr>
      <vt:lpstr>Dílny z pohledu splnění didaktických požadavků</vt:lpstr>
      <vt:lpstr>Nové dílny Odborného výcviku SOŠ Čelákovice s.r.o.  </vt:lpstr>
      <vt:lpstr>Akrylová modeláž nehtů</vt:lpstr>
      <vt:lpstr>Pracoviště dílen odborného výcviku oboru opravář zemědělských strojů – opravárenská dílna, Horšov 1, Horšovský Týn</vt:lpstr>
      <vt:lpstr>Přínosy práce v adekvátně vybavených dílnách</vt:lpstr>
      <vt:lpstr>Laboratoře</vt:lpstr>
      <vt:lpstr>Laboratoř analytické chemie a mikrobiologie VOŠ potravinářská a SPŠ mlékárenská Kroměříž</vt:lpstr>
      <vt:lpstr>SOŠ veterinární Hradec Králové</vt:lpstr>
      <vt:lpstr>Cvičná pracoviště</vt:lpstr>
      <vt:lpstr>Cvičná pracoviště</vt:lpstr>
      <vt:lpstr>Didaktická specifika cvičných pracovišť</vt:lpstr>
      <vt:lpstr>Ukázky cvičných pracovišť</vt:lpstr>
      <vt:lpstr>Cvičná pracoviště v oboru zdravotní asistent</vt:lpstr>
      <vt:lpstr>Provozní pracoviště</vt:lpstr>
      <vt:lpstr>Provozní pracoviště</vt:lpstr>
      <vt:lpstr>Přínosy praxí na provozních pracovištích</vt:lpstr>
      <vt:lpstr>Výběr vhodných provozních pracovišť</vt:lpstr>
      <vt:lpstr>Provozní pracoviště – SOŠ a SOU Vlašim</vt:lpstr>
      <vt:lpstr>Video prezentace školy 2020 SOŠ a SOU Vyškov</vt:lpstr>
      <vt:lpstr>Úkol</vt:lpstr>
      <vt:lpstr>Způsob výuky</vt:lpstr>
      <vt:lpstr>Frontální výuka v OV</vt:lpstr>
      <vt:lpstr>Skupinová výuka</vt:lpstr>
      <vt:lpstr>Individuální výuka v OV</vt:lpstr>
      <vt:lpstr>Kombinovaná výuka</vt:lpstr>
      <vt:lpstr>Příklad skupinové výuky, obor kuchař-číšník</vt:lpstr>
      <vt:lpstr>Příklad skupinové výuky, obor elektrotechnik</vt:lpstr>
      <vt:lpstr>Úkol</vt:lpstr>
      <vt:lpstr>Učební den v OV</vt:lpstr>
      <vt:lpstr>Rozvržení učebního dne v OV</vt:lpstr>
      <vt:lpstr>Obsah jednotlivých částí učebního dne</vt:lpstr>
      <vt:lpstr>Dávky učiva v OV</vt:lpstr>
      <vt:lpstr>Struktura učebního dne v závislosti na realizaci osvojování dávky učiva</vt:lpstr>
      <vt:lpstr>Typy učebních dnů</vt:lpstr>
      <vt:lpstr>Snímek 39</vt:lpstr>
      <vt:lpstr>Snímek 40</vt:lpstr>
      <vt:lpstr>Snímek 41</vt:lpstr>
      <vt:lpstr>Snímek 42</vt:lpstr>
      <vt:lpstr>Snímek 43</vt:lpstr>
      <vt:lpstr>Snímek 44</vt:lpstr>
      <vt:lpstr>Snímek 45</vt:lpstr>
      <vt:lpstr>Snímek 46</vt:lpstr>
      <vt:lpstr>Snímek 47</vt:lpstr>
      <vt:lpstr>Stanovení organizačních forem</vt:lpstr>
      <vt:lpstr>Úkol</vt:lpstr>
      <vt:lpstr>Opakování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Admin</dc:creator>
  <cp:lastModifiedBy>Admin</cp:lastModifiedBy>
  <cp:revision>36</cp:revision>
  <dcterms:created xsi:type="dcterms:W3CDTF">2022-09-15T19:30:46Z</dcterms:created>
  <dcterms:modified xsi:type="dcterms:W3CDTF">2024-05-10T08:55:52Z</dcterms:modified>
</cp:coreProperties>
</file>