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1"/>
  </p:sldMasterIdLst>
  <p:notesMasterIdLst>
    <p:notesMasterId r:id="rId40"/>
  </p:notesMasterIdLst>
  <p:handoutMasterIdLst>
    <p:handoutMasterId r:id="rId41"/>
  </p:handoutMasterIdLst>
  <p:sldIdLst>
    <p:sldId id="256" r:id="rId2"/>
    <p:sldId id="257" r:id="rId3"/>
    <p:sldId id="258" r:id="rId4"/>
    <p:sldId id="259" r:id="rId5"/>
    <p:sldId id="276" r:id="rId6"/>
    <p:sldId id="277" r:id="rId7"/>
    <p:sldId id="264" r:id="rId8"/>
    <p:sldId id="265" r:id="rId9"/>
    <p:sldId id="266" r:id="rId10"/>
    <p:sldId id="267" r:id="rId11"/>
    <p:sldId id="269" r:id="rId12"/>
    <p:sldId id="268" r:id="rId13"/>
    <p:sldId id="270" r:id="rId14"/>
    <p:sldId id="271" r:id="rId15"/>
    <p:sldId id="272" r:id="rId16"/>
    <p:sldId id="278" r:id="rId17"/>
    <p:sldId id="292" r:id="rId18"/>
    <p:sldId id="293" r:id="rId19"/>
    <p:sldId id="294" r:id="rId20"/>
    <p:sldId id="295" r:id="rId21"/>
    <p:sldId id="296" r:id="rId22"/>
    <p:sldId id="297" r:id="rId23"/>
    <p:sldId id="280" r:id="rId24"/>
    <p:sldId id="260" r:id="rId25"/>
    <p:sldId id="261" r:id="rId26"/>
    <p:sldId id="273" r:id="rId27"/>
    <p:sldId id="274" r:id="rId28"/>
    <p:sldId id="275" r:id="rId29"/>
    <p:sldId id="288" r:id="rId30"/>
    <p:sldId id="289" r:id="rId31"/>
    <p:sldId id="282" r:id="rId32"/>
    <p:sldId id="283" r:id="rId33"/>
    <p:sldId id="290" r:id="rId34"/>
    <p:sldId id="286" r:id="rId35"/>
    <p:sldId id="287" r:id="rId36"/>
    <p:sldId id="291" r:id="rId37"/>
    <p:sldId id="262" r:id="rId38"/>
    <p:sldId id="263" r:id="rId3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321" userDrawn="1">
          <p15:clr>
            <a:srgbClr val="A4A3A4"/>
          </p15:clr>
        </p15:guide>
        <p15:guide id="7" pos="5418" userDrawn="1">
          <p15:clr>
            <a:srgbClr val="A4A3A4"/>
          </p15:clr>
        </p15:guide>
        <p15:guide id="8" pos="682" userDrawn="1">
          <p15:clr>
            <a:srgbClr val="A4A3A4"/>
          </p15:clr>
        </p15:guide>
        <p15:guide id="9" pos="2766" userDrawn="1">
          <p15:clr>
            <a:srgbClr val="A4A3A4"/>
          </p15:clr>
        </p15:guide>
        <p15:guide id="10" pos="29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7300"/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958" autoAdjust="0"/>
    <p:restoredTop sz="96270" autoAdjust="0"/>
  </p:normalViewPr>
  <p:slideViewPr>
    <p:cSldViewPr snapToGrid="0">
      <p:cViewPr>
        <p:scale>
          <a:sx n="100" d="100"/>
          <a:sy n="100" d="100"/>
        </p:scale>
        <p:origin x="-1948" y="-448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964C2-AFF1-4475-9C7F-BE585334537C}" type="slidenum">
              <a:rPr lang="cs-CZ" smtClean="0"/>
              <a:pPr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015859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xmlns="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xmlns="" id="{D816079F-E2A1-904D-9C9C-7B3F5A32F2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81541" y="414000"/>
            <a:ext cx="1558799" cy="106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xmlns="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39998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xmlns="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99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xmlns="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3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xmlns="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8845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xmlns="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89002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xmlns="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88459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Grafický objekt 5">
            <a:extLst>
              <a:ext uri="{FF2B5EF4-FFF2-40B4-BE49-F238E27FC236}">
                <a16:creationId xmlns:a16="http://schemas.microsoft.com/office/drawing/2014/main" xmlns="" id="{251D8E84-EA85-D448-8EE9-B92099C662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Grafický objekt 5">
            <a:extLst>
              <a:ext uri="{FF2B5EF4-FFF2-40B4-BE49-F238E27FC236}">
                <a16:creationId xmlns:a16="http://schemas.microsoft.com/office/drawing/2014/main" xmlns="" id="{DDD67FDD-68E4-9143-A194-D74F4F4334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xmlns="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xmlns="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xmlns="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xmlns="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0" name="Grafický objekt 8">
            <a:extLst>
              <a:ext uri="{FF2B5EF4-FFF2-40B4-BE49-F238E27FC236}">
                <a16:creationId xmlns:a16="http://schemas.microsoft.com/office/drawing/2014/main" xmlns="" id="{186904FF-55B2-814C-8503-8F750F237D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81541" y="414000"/>
            <a:ext cx="1558799" cy="106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FF7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xmlns="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8">
            <a:extLst>
              <a:ext uri="{FF2B5EF4-FFF2-40B4-BE49-F238E27FC236}">
                <a16:creationId xmlns:a16="http://schemas.microsoft.com/office/drawing/2014/main" xmlns="" id="{B7EC3E44-60F5-6142-B879-7DD80C1E9E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81541" y="414000"/>
            <a:ext cx="1558799" cy="106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481167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  <p15:guide id="3" orient="horz" pos="255" userDrawn="1">
          <p15:clr>
            <a:srgbClr val="FBAE40"/>
          </p15:clr>
        </p15:guide>
        <p15:guide id="4" pos="115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F7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xmlns="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xmlns="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xmlns="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1" name="Grafický objekt 8">
            <a:extLst>
              <a:ext uri="{FF2B5EF4-FFF2-40B4-BE49-F238E27FC236}">
                <a16:creationId xmlns:a16="http://schemas.microsoft.com/office/drawing/2014/main" xmlns="" id="{635A6DBC-DB80-9647-B267-17E9A9A8AC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81541" y="414000"/>
            <a:ext cx="1558799" cy="106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F7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xmlns="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6040796"/>
            <a:ext cx="6416982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xmlns="" id="{38E54EF0-AC4F-BE42-B3C9-EBE082A37F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7933427" y="6048000"/>
            <a:ext cx="876594" cy="60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6421176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5556" userDrawn="1">
          <p15:clr>
            <a:srgbClr val="FBAE40"/>
          </p15:clr>
        </p15:guide>
        <p15:guide id="2" orient="horz" pos="420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PED slide">
    <p:bg>
      <p:bgPr>
        <a:solidFill>
          <a:srgbClr val="FF7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cký objekt 1">
            <a:extLst>
              <a:ext uri="{FF2B5EF4-FFF2-40B4-BE49-F238E27FC236}">
                <a16:creationId xmlns:a16="http://schemas.microsoft.com/office/drawing/2014/main" xmlns="" id="{99DDF373-DAF6-45FC-9BE7-AC33B6CEFD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505600" y="2012703"/>
            <a:ext cx="4132799" cy="283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5ECF17BA-4CC0-425F-84EE-ED5FF94C78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81017" y="2731338"/>
            <a:ext cx="5381966" cy="139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xmlns="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xmlns="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7" name="Grafický objekt 5">
            <a:extLst>
              <a:ext uri="{FF2B5EF4-FFF2-40B4-BE49-F238E27FC236}">
                <a16:creationId xmlns:a16="http://schemas.microsoft.com/office/drawing/2014/main" xmlns="" id="{544C2213-2481-1D43-98DB-CC9BFF1400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3997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xmlns="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xmlns="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xmlns="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xmlns="" id="{EC4C054D-8847-4544-A33E-5A3C9D61CA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xmlns="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xmlns="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1" name="Grafický objekt 5">
            <a:extLst>
              <a:ext uri="{FF2B5EF4-FFF2-40B4-BE49-F238E27FC236}">
                <a16:creationId xmlns:a16="http://schemas.microsoft.com/office/drawing/2014/main" xmlns="" id="{2EA4BEBC-4725-FD40-B35B-C5DA2AE861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3657" userDrawn="1">
          <p15:clr>
            <a:srgbClr val="FBAE40"/>
          </p15:clr>
        </p15:guide>
        <p15:guide id="2" pos="54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xmlns="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0544" y="1296001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xmlns="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xmlns="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88459" y="1290515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xmlns="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xmlns="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2" name="Grafický objekt 5">
            <a:extLst>
              <a:ext uri="{FF2B5EF4-FFF2-40B4-BE49-F238E27FC236}">
                <a16:creationId xmlns:a16="http://schemas.microsoft.com/office/drawing/2014/main" xmlns="" id="{F2FF03BB-F110-334E-898B-290BDFB038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88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xmlns="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0802" y="2596846"/>
            <a:ext cx="3094099" cy="3208441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xmlns="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7132" y="1665288"/>
            <a:ext cx="4655843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xmlns="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xmlns="" id="{1C29E400-CAA5-674E-9459-BC525406BC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xmlns="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33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xmlns="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999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xmlns="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0000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xmlns="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0900" y="4414270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xmlns="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4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xmlns="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035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xmlns="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107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xmlns="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4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xmlns="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120001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xmlns="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xmlns="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Grafický objekt 5">
            <a:extLst>
              <a:ext uri="{FF2B5EF4-FFF2-40B4-BE49-F238E27FC236}">
                <a16:creationId xmlns:a16="http://schemas.microsoft.com/office/drawing/2014/main" xmlns="" id="{3D58DA1E-D4AA-1745-BD9C-9936872A38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1049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xmlns="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40000" y="692150"/>
            <a:ext cx="8064900" cy="5139850"/>
          </a:xfrm>
          <a:prstGeom prst="rect">
            <a:avLst/>
          </a:prstGeom>
        </p:spPr>
        <p:txBody>
          <a:bodyPr/>
          <a:lstStyle>
            <a:lvl1pPr marL="54000" indent="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7" name="Grafický objekt 5">
            <a:extLst>
              <a:ext uri="{FF2B5EF4-FFF2-40B4-BE49-F238E27FC236}">
                <a16:creationId xmlns:a16="http://schemas.microsoft.com/office/drawing/2014/main" xmlns="" id="{EEE79ECB-0EA4-104B-A13F-5D5F2D5F05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436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xmlns="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Grafický objekt 5">
            <a:extLst>
              <a:ext uri="{FF2B5EF4-FFF2-40B4-BE49-F238E27FC236}">
                <a16:creationId xmlns:a16="http://schemas.microsoft.com/office/drawing/2014/main" xmlns="" id="{68945D16-ACF8-1547-8B5D-C0873A6FBA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9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xmlns="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xmlns="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00" y="1872000"/>
            <a:ext cx="80649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125" b="0">
          <a:solidFill>
            <a:schemeClr val="tx1"/>
          </a:solidFill>
          <a:latin typeface="+mn-lt"/>
        </a:defRPr>
      </a:lvl2pPr>
      <a:lvl3pPr marL="6858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125" b="0">
          <a:solidFill>
            <a:schemeClr val="tx1"/>
          </a:solidFill>
          <a:latin typeface="+mn-lt"/>
        </a:defRPr>
      </a:lvl3pPr>
      <a:lvl4pPr marL="10287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125" b="0">
          <a:solidFill>
            <a:schemeClr val="tx1"/>
          </a:solidFill>
          <a:latin typeface="+mn-lt"/>
        </a:defRPr>
      </a:lvl4pPr>
      <a:lvl5pPr marL="13716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125" b="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0574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24003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27432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935" userDrawn="1">
          <p15:clr>
            <a:srgbClr val="F26B43"/>
          </p15:clr>
        </p15:guide>
        <p15:guide id="2" pos="3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54588125/didaktika-praktick%c3%a9ho-vyu%c4%8dov%c3%a1n%c3%ad-1-opakov%c3%a1n%c3%ad" TargetMode="External"/><Relationship Id="rId7" Type="http://schemas.openxmlformats.org/officeDocument/2006/relationships/image" Target="../media/image16.png"/><Relationship Id="rId2" Type="http://schemas.openxmlformats.org/officeDocument/2006/relationships/hyperlink" Target="https://wordwall.net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dokuweb.org/cs/osmismerky/" TargetMode="External"/><Relationship Id="rId2" Type="http://schemas.openxmlformats.org/officeDocument/2006/relationships/hyperlink" Target="https://www.sudokuweb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schulraetsel.d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hcgnqfkl00&amp;t=6s" TargetMode="External"/><Relationship Id="rId2" Type="http://schemas.openxmlformats.org/officeDocument/2006/relationships/hyperlink" Target="https://www.corinth3d.com/c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kahoot.com/schools/how-it-works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youtube.com/watch?v=2GHyErMZadg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akalari.cz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ratek.cz/arduino/7326-lafvin-vrcholna-sada-arduino-modulu-s-uno-r3.html" TargetMode="External"/><Relationship Id="rId4" Type="http://schemas.openxmlformats.org/officeDocument/2006/relationships/hyperlink" Target="https://www.lego.com/cs-cz/product/robot-inventor-51515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kulinarskeumeni.cz/pro-gastro-skoly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ntimeter.com/" TargetMode="External"/><Relationship Id="rId7" Type="http://schemas.openxmlformats.org/officeDocument/2006/relationships/hyperlink" Target="https://kahoot.com/schools/how-it-works/" TargetMode="External"/><Relationship Id="rId2" Type="http://schemas.openxmlformats.org/officeDocument/2006/relationships/hyperlink" Target="https://jeopardylabs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orinth3d.com/cs" TargetMode="External"/><Relationship Id="rId5" Type="http://schemas.openxmlformats.org/officeDocument/2006/relationships/hyperlink" Target="https://www.schulraetsel.de/" TargetMode="External"/><Relationship Id="rId4" Type="http://schemas.openxmlformats.org/officeDocument/2006/relationships/hyperlink" Target="https://wordwall.net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jeopardylabs.com/play/2023-03-29-5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nti.com/alngz41s6ihq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AA6C805-D43D-9246-8F45-F7D14F2D2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Materiální výukové prostředky 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E41AC406-9E40-DE47-946B-D00D18C67F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Nikola Straková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158939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hlinkClick r:id="rId2"/>
              </a:rPr>
              <a:t>Worldwall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Vytvořte vlastní aktivity pro vaši třídu.</a:t>
            </a:r>
          </a:p>
          <a:p>
            <a:r>
              <a:rPr lang="cs-CZ" dirty="0" smtClean="0"/>
              <a:t>Kvízy, zápasy, slovní hry a mnoho dalšího.</a:t>
            </a:r>
          </a:p>
          <a:p>
            <a:r>
              <a:rPr lang="cs-CZ" dirty="0" smtClean="0"/>
              <a:t>Př.: </a:t>
            </a:r>
            <a:r>
              <a:rPr lang="cs-CZ" dirty="0" smtClean="0">
                <a:hlinkClick r:id="rId3"/>
              </a:rPr>
              <a:t>Náhodné kolo</a:t>
            </a:r>
            <a:r>
              <a:rPr lang="cs-CZ" dirty="0" smtClean="0"/>
              <a:t>, </a:t>
            </a:r>
            <a:r>
              <a:rPr lang="cs-CZ" dirty="0" smtClean="0">
                <a:hlinkClick r:id="rId3"/>
              </a:rPr>
              <a:t>Otevřete krabici</a:t>
            </a:r>
            <a:r>
              <a:rPr lang="cs-CZ" dirty="0" smtClean="0"/>
              <a:t>, </a:t>
            </a:r>
            <a:r>
              <a:rPr lang="cs-CZ" dirty="0" smtClean="0">
                <a:hlinkClick r:id="rId3"/>
              </a:rPr>
              <a:t>Vyhledávání slov</a:t>
            </a:r>
            <a:endParaRPr lang="cs-CZ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l="12815" t="14775" r="62814" b="24862"/>
          <a:stretch>
            <a:fillRect/>
          </a:stretch>
        </p:blipFill>
        <p:spPr bwMode="auto">
          <a:xfrm>
            <a:off x="4197350" y="2743200"/>
            <a:ext cx="4057650" cy="309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 l="5026" t="11740" r="55235" b="19510"/>
          <a:stretch>
            <a:fillRect/>
          </a:stretch>
        </p:blipFill>
        <p:spPr bwMode="auto">
          <a:xfrm>
            <a:off x="381000" y="4057650"/>
            <a:ext cx="3702237" cy="197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/>
          <a:srcRect l="4688" t="10642" r="55859" b="15626"/>
          <a:stretch>
            <a:fillRect/>
          </a:stretch>
        </p:blipFill>
        <p:spPr bwMode="auto">
          <a:xfrm>
            <a:off x="5715000" y="107951"/>
            <a:ext cx="3232150" cy="1862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/>
          <a:srcRect l="4792" t="11318" r="56406" b="25337"/>
          <a:stretch>
            <a:fillRect/>
          </a:stretch>
        </p:blipFill>
        <p:spPr bwMode="auto">
          <a:xfrm>
            <a:off x="3117850" y="133350"/>
            <a:ext cx="2533650" cy="1275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Sudoku</a:t>
            </a:r>
            <a:r>
              <a:rPr lang="cs-CZ" dirty="0" smtClean="0"/>
              <a:t> a </a:t>
            </a:r>
            <a:r>
              <a:rPr lang="cs-CZ" dirty="0" err="1" smtClean="0"/>
              <a:t>osmisměrky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>
                <a:hlinkClick r:id="rId2"/>
              </a:rPr>
              <a:t>sudoku</a:t>
            </a:r>
            <a:endParaRPr lang="cs-CZ" dirty="0" smtClean="0"/>
          </a:p>
          <a:p>
            <a:r>
              <a:rPr lang="cs-CZ" dirty="0" err="1" smtClean="0">
                <a:hlinkClick r:id="rId3"/>
              </a:rPr>
              <a:t>osmisměrky</a:t>
            </a:r>
            <a:endParaRPr lang="cs-CZ" dirty="0" smtClean="0"/>
          </a:p>
          <a:p>
            <a:r>
              <a:rPr lang="cs-CZ" dirty="0" smtClean="0"/>
              <a:t>možnost tisku</a:t>
            </a:r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 l="9948" t="29477" r="74271" b="21959"/>
          <a:stretch>
            <a:fillRect/>
          </a:stretch>
        </p:blipFill>
        <p:spPr bwMode="auto">
          <a:xfrm>
            <a:off x="3987800" y="1498600"/>
            <a:ext cx="3848100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Křížovky</a:t>
            </a:r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9609" t="6081" r="59766" b="23649"/>
          <a:stretch>
            <a:fillRect/>
          </a:stretch>
        </p:blipFill>
        <p:spPr bwMode="auto">
          <a:xfrm>
            <a:off x="3714750" y="281732"/>
            <a:ext cx="4610100" cy="3261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9213" t="12077" r="68110" b="22037"/>
          <a:stretch>
            <a:fillRect/>
          </a:stretch>
        </p:blipFill>
        <p:spPr bwMode="auto">
          <a:xfrm>
            <a:off x="0" y="2717799"/>
            <a:ext cx="4368800" cy="3913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3D software </a:t>
            </a:r>
            <a:r>
              <a:rPr lang="cs-CZ" dirty="0" err="1" smtClean="0">
                <a:hlinkClick r:id="rId2"/>
              </a:rPr>
              <a:t>corinth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názorné ilustrace k výkladu</a:t>
            </a:r>
          </a:p>
          <a:p>
            <a:r>
              <a:rPr lang="cs-CZ" dirty="0" smtClean="0"/>
              <a:t>zatraktivnění výukových materiálů</a:t>
            </a:r>
          </a:p>
          <a:p>
            <a:r>
              <a:rPr lang="cs-CZ" dirty="0" smtClean="0"/>
              <a:t>př.: </a:t>
            </a:r>
            <a:r>
              <a:rPr lang="cs-CZ" dirty="0" smtClean="0">
                <a:hlinkClick r:id="rId3"/>
              </a:rPr>
              <a:t>biologie </a:t>
            </a:r>
            <a:r>
              <a:rPr lang="cs-CZ" dirty="0" err="1" smtClean="0">
                <a:hlinkClick r:id="rId3"/>
              </a:rPr>
              <a:t>rostin</a:t>
            </a:r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 l="8906" t="20101" r="58698" b="20946"/>
          <a:stretch>
            <a:fillRect/>
          </a:stretch>
        </p:blipFill>
        <p:spPr bwMode="auto">
          <a:xfrm>
            <a:off x="5321300" y="215900"/>
            <a:ext cx="3702049" cy="2077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/>
          <a:srcRect l="8906" t="10811" r="59297" b="43074"/>
          <a:stretch>
            <a:fillRect/>
          </a:stretch>
        </p:blipFill>
        <p:spPr bwMode="auto">
          <a:xfrm>
            <a:off x="146050" y="3022600"/>
            <a:ext cx="7753350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hlinkClick r:id="rId2"/>
              </a:rPr>
              <a:t>Kahoot</a:t>
            </a:r>
            <a:endParaRPr lang="cs-CZ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9528" t="12843" r="58819" b="18717"/>
          <a:stretch>
            <a:fillRect/>
          </a:stretch>
        </p:blipFill>
        <p:spPr bwMode="auto">
          <a:xfrm>
            <a:off x="380999" y="1236134"/>
            <a:ext cx="8432801" cy="5621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Aktivizační metody na začátek hodiny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https://www.youtube.com/watch?v=2GHyErMZadg</a:t>
            </a: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54869" t="26774" r="2579" b="11318"/>
          <a:stretch>
            <a:fillRect/>
          </a:stretch>
        </p:blipFill>
        <p:spPr bwMode="auto">
          <a:xfrm>
            <a:off x="1339850" y="2490482"/>
            <a:ext cx="6324600" cy="2837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Úkol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Vytvořte 3 různé aktivity pro opakování a procvičování z dosud probraných témat Didaktiky praktického vyučování 1, využijte k tomu 3 různé online aplikace.</a:t>
            </a:r>
          </a:p>
          <a:p>
            <a:pPr lvl="1">
              <a:buNone/>
            </a:pPr>
            <a:endParaRPr lang="cs-CZ" dirty="0" smtClean="0"/>
          </a:p>
          <a:p>
            <a:pPr lvl="1"/>
            <a:endParaRPr lang="cs-CZ" dirty="0" smtClean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Software – elektronické školní systémy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cs-CZ" sz="2400" dirty="0" smtClean="0">
                <a:latin typeface="+mj-lt"/>
                <a:cs typeface="Times New Roman" panose="02020603050405020304" pitchFamily="18" charset="0"/>
              </a:rPr>
              <a:t>Na všech školách jsou dnes využívány pro potřeby školní agendy elektronické školní systémy. </a:t>
            </a:r>
            <a:endParaRPr lang="cs-CZ" sz="2400" dirty="0" smtClean="0">
              <a:latin typeface="+mj-lt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cs-CZ" sz="2400" dirty="0" smtClean="0">
                <a:latin typeface="+mj-lt"/>
                <a:cs typeface="Times New Roman" panose="02020603050405020304" pitchFamily="18" charset="0"/>
              </a:rPr>
              <a:t>Nejrozšířenější </a:t>
            </a:r>
            <a:r>
              <a:rPr lang="cs-CZ" sz="2400" dirty="0" smtClean="0">
                <a:latin typeface="+mj-lt"/>
                <a:cs typeface="Times New Roman" panose="02020603050405020304" pitchFamily="18" charset="0"/>
              </a:rPr>
              <a:t>je program  </a:t>
            </a:r>
            <a:r>
              <a:rPr lang="cs-CZ" sz="2400" i="1" dirty="0" smtClean="0">
                <a:latin typeface="+mj-lt"/>
                <a:cs typeface="Times New Roman" panose="02020603050405020304" pitchFamily="18" charset="0"/>
              </a:rPr>
              <a:t>Bakalář, </a:t>
            </a:r>
            <a:r>
              <a:rPr lang="cs-CZ" sz="2400" dirty="0" smtClean="0">
                <a:latin typeface="+mj-lt"/>
                <a:cs typeface="Times New Roman" panose="02020603050405020304" pitchFamily="18" charset="0"/>
              </a:rPr>
              <a:t>který poskytuje následující:</a:t>
            </a:r>
          </a:p>
          <a:p>
            <a:pPr marL="357188" algn="just">
              <a:lnSpc>
                <a:spcPct val="107000"/>
              </a:lnSpc>
            </a:pPr>
            <a:r>
              <a:rPr lang="cs-CZ" sz="2400" dirty="0" smtClean="0">
                <a:latin typeface="+mj-lt"/>
                <a:cs typeface="Times New Roman" panose="02020603050405020304" pitchFamily="18" charset="0"/>
              </a:rPr>
              <a:t>Evidence žáků a zaměstnanců, školní matrika.</a:t>
            </a:r>
          </a:p>
          <a:p>
            <a:pPr marL="357188"/>
            <a:r>
              <a:rPr lang="cs-CZ" sz="2400" dirty="0" smtClean="0">
                <a:latin typeface="+mj-lt"/>
                <a:cs typeface="Times New Roman" panose="02020603050405020304" pitchFamily="18" charset="0"/>
              </a:rPr>
              <a:t>Internetová žákovská knížka - Webová aplikace.</a:t>
            </a:r>
          </a:p>
          <a:p>
            <a:pPr marL="357188"/>
            <a:r>
              <a:rPr lang="cs-CZ" sz="2400" dirty="0" smtClean="0">
                <a:latin typeface="+mj-lt"/>
                <a:cs typeface="Times New Roman" panose="02020603050405020304" pitchFamily="18" charset="0"/>
              </a:rPr>
              <a:t>Rozvrh hodin, suplování, plán akcí školy, rozpis maturit.</a:t>
            </a:r>
          </a:p>
          <a:p>
            <a:pPr marL="357188"/>
            <a:r>
              <a:rPr lang="cs-CZ" sz="2400" dirty="0" smtClean="0">
                <a:latin typeface="+mj-lt"/>
                <a:cs typeface="Times New Roman" panose="02020603050405020304" pitchFamily="18" charset="0"/>
              </a:rPr>
              <a:t>Přijímací zkoušky, knihovna, inventarizace.</a:t>
            </a:r>
          </a:p>
          <a:p>
            <a:pPr marL="0" indent="0">
              <a:buNone/>
            </a:pPr>
            <a:r>
              <a:rPr lang="cs-CZ" sz="2400" dirty="0" smtClean="0">
                <a:latin typeface="+mj-lt"/>
                <a:cs typeface="Times New Roman" panose="02020603050405020304" pitchFamily="18" charset="0"/>
                <a:hlinkClick r:id="rId2"/>
              </a:rPr>
              <a:t>(https://www.bakalari.cz/</a:t>
            </a:r>
            <a:r>
              <a:rPr lang="cs-CZ" sz="2400" dirty="0" smtClean="0">
                <a:latin typeface="+mj-lt"/>
                <a:cs typeface="Times New Roman" panose="02020603050405020304" pitchFamily="18" charset="0"/>
              </a:rPr>
              <a:t>)</a:t>
            </a: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cs-CZ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5950" y="421027"/>
            <a:ext cx="6883399" cy="5050142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425450" y="5580212"/>
            <a:ext cx="10715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800" b="1" dirty="0" smtClean="0">
                <a:latin typeface="+mj-lt"/>
                <a:cs typeface="Times New Roman" panose="02020603050405020304" pitchFamily="18" charset="0"/>
              </a:rPr>
              <a:t>Ukázka </a:t>
            </a:r>
            <a:r>
              <a:rPr lang="cs-CZ" sz="1800" b="1" dirty="0" smtClean="0">
                <a:latin typeface="+mj-lt"/>
                <a:cs typeface="Times New Roman" panose="02020603050405020304" pitchFamily="18" charset="0"/>
              </a:rPr>
              <a:t>evidence žáků, zaměstnanců, školní matrika v programu Bakalář</a:t>
            </a:r>
          </a:p>
          <a:p>
            <a:r>
              <a:rPr lang="cs-CZ" sz="1800" i="1" dirty="0" smtClean="0">
                <a:latin typeface="+mj-lt"/>
                <a:cs typeface="Times New Roman" panose="02020603050405020304" pitchFamily="18" charset="0"/>
              </a:rPr>
              <a:t>(Zdroj: https://www.bakalari.cz/</a:t>
            </a:r>
            <a:r>
              <a:rPr lang="cs-CZ" sz="1800" i="1" dirty="0" err="1" smtClean="0">
                <a:latin typeface="+mj-lt"/>
                <a:cs typeface="Times New Roman" panose="02020603050405020304" pitchFamily="18" charset="0"/>
              </a:rPr>
              <a:t>Home</a:t>
            </a:r>
            <a:r>
              <a:rPr lang="cs-CZ" sz="1800" i="1" dirty="0" smtClean="0">
                <a:latin typeface="+mj-lt"/>
                <a:cs typeface="Times New Roman" panose="02020603050405020304" pitchFamily="18" charset="0"/>
              </a:rPr>
              <a:t>/</a:t>
            </a:r>
            <a:r>
              <a:rPr lang="cs-CZ" sz="1800" i="1" dirty="0" err="1" smtClean="0">
                <a:latin typeface="+mj-lt"/>
                <a:cs typeface="Times New Roman" panose="02020603050405020304" pitchFamily="18" charset="0"/>
              </a:rPr>
              <a:t>Modules</a:t>
            </a:r>
            <a:r>
              <a:rPr lang="cs-CZ" sz="1800" i="1" dirty="0" smtClean="0">
                <a:latin typeface="+mj-lt"/>
                <a:cs typeface="Times New Roman" panose="02020603050405020304" pitchFamily="18" charset="0"/>
              </a:rPr>
              <a:t>)</a:t>
            </a:r>
            <a:endParaRPr lang="cs-CZ" sz="1800" i="1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33817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0350" y="420411"/>
            <a:ext cx="8439150" cy="5290985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273051" y="5804656"/>
            <a:ext cx="106318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 smtClean="0">
                <a:latin typeface="+mj-lt"/>
                <a:cs typeface="Times New Roman" panose="02020603050405020304" pitchFamily="18" charset="0"/>
              </a:rPr>
              <a:t>Ukázka </a:t>
            </a:r>
            <a:r>
              <a:rPr lang="cs-CZ" sz="2000" b="1" dirty="0" smtClean="0">
                <a:latin typeface="+mj-lt"/>
                <a:cs typeface="Times New Roman" panose="02020603050405020304" pitchFamily="18" charset="0"/>
              </a:rPr>
              <a:t>internetové žákovské knížky v programu Bakalář</a:t>
            </a:r>
          </a:p>
          <a:p>
            <a:r>
              <a:rPr lang="cs-CZ" sz="2000" i="1" dirty="0" smtClean="0">
                <a:latin typeface="+mj-lt"/>
                <a:cs typeface="Times New Roman" panose="02020603050405020304" pitchFamily="18" charset="0"/>
              </a:rPr>
              <a:t>(Zdroj: https://www.bakalari.cz/</a:t>
            </a:r>
            <a:r>
              <a:rPr lang="cs-CZ" sz="2000" i="1" dirty="0" err="1" smtClean="0">
                <a:latin typeface="+mj-lt"/>
                <a:cs typeface="Times New Roman" panose="02020603050405020304" pitchFamily="18" charset="0"/>
              </a:rPr>
              <a:t>Home</a:t>
            </a:r>
            <a:r>
              <a:rPr lang="cs-CZ" sz="2000" i="1" dirty="0" smtClean="0">
                <a:latin typeface="+mj-lt"/>
                <a:cs typeface="Times New Roman" panose="02020603050405020304" pitchFamily="18" charset="0"/>
              </a:rPr>
              <a:t>/</a:t>
            </a:r>
            <a:r>
              <a:rPr lang="cs-CZ" sz="2000" i="1" dirty="0" err="1" smtClean="0">
                <a:latin typeface="+mj-lt"/>
                <a:cs typeface="Times New Roman" panose="02020603050405020304" pitchFamily="18" charset="0"/>
              </a:rPr>
              <a:t>Modules</a:t>
            </a:r>
            <a:r>
              <a:rPr lang="cs-CZ" sz="2000" i="1" dirty="0" smtClean="0">
                <a:latin typeface="+mj-lt"/>
                <a:cs typeface="Times New Roman" panose="02020603050405020304" pitchFamily="18" charset="0"/>
              </a:rPr>
              <a:t>)</a:t>
            </a:r>
            <a:endParaRPr lang="cs-CZ" sz="2000" i="1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410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Materiální výukové prostředky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dirty="0" smtClean="0"/>
              <a:t>= předměty a zařízení, které jsou:</a:t>
            </a:r>
          </a:p>
          <a:p>
            <a:pPr marL="511200" indent="-457200">
              <a:buFont typeface="+mj-lt"/>
              <a:buAutoNum type="arabicPeriod"/>
            </a:pPr>
            <a:r>
              <a:rPr lang="cs-CZ" dirty="0" smtClean="0"/>
              <a:t>nezbytné pro OV,</a:t>
            </a:r>
          </a:p>
          <a:p>
            <a:pPr marL="511200" indent="-457200">
              <a:buFont typeface="+mj-lt"/>
              <a:buAutoNum type="arabicPeriod"/>
            </a:pPr>
            <a:r>
              <a:rPr lang="cs-CZ" dirty="0" smtClean="0"/>
              <a:t>napomáhají efektivně osvojovat učivo.</a:t>
            </a:r>
          </a:p>
          <a:p>
            <a:pPr marL="511200" indent="-457200">
              <a:buFont typeface="+mj-lt"/>
              <a:buAutoNum type="arabicPeriod"/>
            </a:pPr>
            <a:endParaRPr lang="cs-CZ" dirty="0" smtClean="0"/>
          </a:p>
          <a:p>
            <a:pPr marL="511200" indent="-457200">
              <a:buNone/>
            </a:pPr>
            <a:r>
              <a:rPr lang="cs-CZ" dirty="0" smtClean="0"/>
              <a:t>Patří sem:</a:t>
            </a:r>
          </a:p>
          <a:p>
            <a:pPr marL="511200" indent="-457200">
              <a:buFont typeface="+mj-lt"/>
              <a:buAutoNum type="arabicPeriod"/>
            </a:pPr>
            <a:r>
              <a:rPr lang="cs-CZ" dirty="0" smtClean="0"/>
              <a:t>didaktické materiální prostředky</a:t>
            </a:r>
          </a:p>
          <a:p>
            <a:pPr marL="700200" lvl="1" indent="-457200"/>
            <a:r>
              <a:rPr lang="cs-CZ" dirty="0" smtClean="0"/>
              <a:t>učební pomůcky (ÚP)</a:t>
            </a:r>
          </a:p>
          <a:p>
            <a:pPr marL="700200" lvl="1" indent="-457200"/>
            <a:r>
              <a:rPr lang="cs-CZ" dirty="0" smtClean="0"/>
              <a:t>didaktická technika (DT)</a:t>
            </a:r>
          </a:p>
          <a:p>
            <a:pPr marL="511200" indent="-457200">
              <a:buFont typeface="+mj-lt"/>
              <a:buAutoNum type="arabicPeriod"/>
            </a:pPr>
            <a:r>
              <a:rPr lang="cs-CZ" dirty="0" smtClean="0"/>
              <a:t>pracovní (výrobní) prostředky</a:t>
            </a:r>
          </a:p>
          <a:p>
            <a:pPr marL="511200" indent="-457200">
              <a:buFont typeface="+mj-lt"/>
              <a:buAutoNum type="arabicPeriod"/>
            </a:pPr>
            <a:r>
              <a:rPr lang="cs-CZ" dirty="0" smtClean="0"/>
              <a:t>vybavení pracovišť praktického výcviku</a:t>
            </a:r>
            <a:endParaRPr lang="cs-C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7650" y="184220"/>
            <a:ext cx="8394700" cy="5610301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469900" y="5853501"/>
            <a:ext cx="93909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800" b="1" dirty="0" smtClean="0">
                <a:latin typeface="+mj-lt"/>
                <a:cs typeface="Times New Roman" panose="02020603050405020304" pitchFamily="18" charset="0"/>
              </a:rPr>
              <a:t>Ukázka </a:t>
            </a:r>
            <a:r>
              <a:rPr lang="cs-CZ" sz="1800" b="1" dirty="0" smtClean="0">
                <a:latin typeface="+mj-lt"/>
                <a:cs typeface="Times New Roman" panose="02020603050405020304" pitchFamily="18" charset="0"/>
              </a:rPr>
              <a:t>rozvrhu hodin v programu Bakalář</a:t>
            </a:r>
          </a:p>
          <a:p>
            <a:r>
              <a:rPr lang="cs-CZ" sz="1800" i="1" dirty="0" smtClean="0">
                <a:latin typeface="+mj-lt"/>
                <a:cs typeface="Times New Roman" panose="02020603050405020304" pitchFamily="18" charset="0"/>
              </a:rPr>
              <a:t>(Zdroj: https://www.bakalari.cz/</a:t>
            </a:r>
            <a:r>
              <a:rPr lang="cs-CZ" sz="1800" i="1" dirty="0" err="1" smtClean="0">
                <a:latin typeface="+mj-lt"/>
                <a:cs typeface="Times New Roman" panose="02020603050405020304" pitchFamily="18" charset="0"/>
              </a:rPr>
              <a:t>Home</a:t>
            </a:r>
            <a:r>
              <a:rPr lang="cs-CZ" sz="1800" i="1" dirty="0" smtClean="0">
                <a:latin typeface="+mj-lt"/>
                <a:cs typeface="Times New Roman" panose="02020603050405020304" pitchFamily="18" charset="0"/>
              </a:rPr>
              <a:t>/</a:t>
            </a:r>
            <a:r>
              <a:rPr lang="cs-CZ" sz="1800" i="1" dirty="0" err="1" smtClean="0">
                <a:latin typeface="+mj-lt"/>
                <a:cs typeface="Times New Roman" panose="02020603050405020304" pitchFamily="18" charset="0"/>
              </a:rPr>
              <a:t>Modules</a:t>
            </a:r>
            <a:r>
              <a:rPr lang="cs-CZ" sz="1800" i="1" dirty="0" smtClean="0">
                <a:latin typeface="+mj-lt"/>
                <a:cs typeface="Times New Roman" panose="02020603050405020304" pitchFamily="18" charset="0"/>
              </a:rPr>
              <a:t>)</a:t>
            </a:r>
            <a:endParaRPr lang="cs-CZ" sz="1800" i="1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70043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0550" y="373065"/>
            <a:ext cx="7905749" cy="5046833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577850" y="5419898"/>
            <a:ext cx="72703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800" b="1" dirty="0" smtClean="0">
                <a:latin typeface="+mj-lt"/>
                <a:cs typeface="Times New Roman" panose="02020603050405020304" pitchFamily="18" charset="0"/>
              </a:rPr>
              <a:t>Ukázka </a:t>
            </a:r>
            <a:r>
              <a:rPr lang="cs-CZ" sz="1800" b="1" dirty="0" smtClean="0">
                <a:latin typeface="+mj-lt"/>
                <a:cs typeface="Times New Roman" panose="02020603050405020304" pitchFamily="18" charset="0"/>
              </a:rPr>
              <a:t>třídní knihy v programu Bakalář</a:t>
            </a:r>
          </a:p>
          <a:p>
            <a:r>
              <a:rPr lang="cs-CZ" sz="1800" i="1" dirty="0" smtClean="0">
                <a:latin typeface="+mj-lt"/>
                <a:cs typeface="Times New Roman" panose="02020603050405020304" pitchFamily="18" charset="0"/>
              </a:rPr>
              <a:t>(Zdroj: https://www.bakalari.cz/</a:t>
            </a:r>
            <a:r>
              <a:rPr lang="cs-CZ" sz="1800" i="1" dirty="0" err="1" smtClean="0">
                <a:latin typeface="+mj-lt"/>
                <a:cs typeface="Times New Roman" panose="02020603050405020304" pitchFamily="18" charset="0"/>
              </a:rPr>
              <a:t>Home</a:t>
            </a:r>
            <a:r>
              <a:rPr lang="cs-CZ" sz="1800" i="1" dirty="0" smtClean="0">
                <a:latin typeface="+mj-lt"/>
                <a:cs typeface="Times New Roman" panose="02020603050405020304" pitchFamily="18" charset="0"/>
              </a:rPr>
              <a:t>/</a:t>
            </a:r>
            <a:r>
              <a:rPr lang="cs-CZ" sz="1800" i="1" dirty="0" err="1" smtClean="0">
                <a:latin typeface="+mj-lt"/>
                <a:cs typeface="Times New Roman" panose="02020603050405020304" pitchFamily="18" charset="0"/>
              </a:rPr>
              <a:t>Modules</a:t>
            </a:r>
            <a:r>
              <a:rPr lang="cs-CZ" sz="1800" i="1" dirty="0" smtClean="0">
                <a:latin typeface="+mj-lt"/>
                <a:cs typeface="Times New Roman" panose="02020603050405020304" pitchFamily="18" charset="0"/>
              </a:rPr>
              <a:t>)</a:t>
            </a:r>
            <a:endParaRPr lang="cs-CZ" sz="1800" i="1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51381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4000" y="378398"/>
            <a:ext cx="8343900" cy="5322310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336551" y="5723824"/>
            <a:ext cx="91416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800" b="1" dirty="0" smtClean="0">
                <a:latin typeface="+mj-lt"/>
                <a:cs typeface="Times New Roman" panose="02020603050405020304" pitchFamily="18" charset="0"/>
              </a:rPr>
              <a:t>Ukázka </a:t>
            </a:r>
            <a:r>
              <a:rPr lang="cs-CZ" sz="1800" b="1" dirty="0" smtClean="0">
                <a:latin typeface="+mj-lt"/>
                <a:cs typeface="Times New Roman" panose="02020603050405020304" pitchFamily="18" charset="0"/>
              </a:rPr>
              <a:t>inventarizace a knihovny v programu Bakalář</a:t>
            </a:r>
          </a:p>
          <a:p>
            <a:r>
              <a:rPr lang="cs-CZ" sz="1800" i="1" dirty="0" smtClean="0">
                <a:latin typeface="+mj-lt"/>
                <a:cs typeface="Times New Roman" panose="02020603050405020304" pitchFamily="18" charset="0"/>
              </a:rPr>
              <a:t>(Zdroj: https://www.bakalari.cz/</a:t>
            </a:r>
            <a:r>
              <a:rPr lang="cs-CZ" sz="1800" i="1" dirty="0" err="1" smtClean="0">
                <a:latin typeface="+mj-lt"/>
                <a:cs typeface="Times New Roman" panose="02020603050405020304" pitchFamily="18" charset="0"/>
              </a:rPr>
              <a:t>Home</a:t>
            </a:r>
            <a:r>
              <a:rPr lang="cs-CZ" sz="1800" i="1" dirty="0" smtClean="0">
                <a:latin typeface="+mj-lt"/>
                <a:cs typeface="Times New Roman" panose="02020603050405020304" pitchFamily="18" charset="0"/>
              </a:rPr>
              <a:t>/</a:t>
            </a:r>
            <a:r>
              <a:rPr lang="cs-CZ" sz="1800" i="1" dirty="0" err="1" smtClean="0">
                <a:latin typeface="+mj-lt"/>
                <a:cs typeface="Times New Roman" panose="02020603050405020304" pitchFamily="18" charset="0"/>
              </a:rPr>
              <a:t>Modules</a:t>
            </a:r>
            <a:r>
              <a:rPr lang="cs-CZ" sz="1800" i="1" dirty="0" smtClean="0">
                <a:latin typeface="+mj-lt"/>
                <a:cs typeface="Times New Roman" panose="02020603050405020304" pitchFamily="18" charset="0"/>
              </a:rPr>
              <a:t>)</a:t>
            </a:r>
            <a:endParaRPr lang="cs-CZ" sz="1800" i="1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07678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Pracovní prostředky a vybavení pracoviště</a:t>
            </a:r>
            <a:endParaRPr lang="cs-CZ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Pracovní (výrobní) prostředky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dirty="0" smtClean="0"/>
              <a:t>= materiální prostředky, pomocí kterých jsou vykonávány pracovní činnosti charakteristické pro daný obor/profesi</a:t>
            </a:r>
          </a:p>
          <a:p>
            <a:r>
              <a:rPr lang="cs-CZ" dirty="0" smtClean="0"/>
              <a:t>to, co pracovník při své profesi používá</a:t>
            </a:r>
          </a:p>
          <a:p>
            <a:pPr lvl="1"/>
            <a:r>
              <a:rPr lang="cs-CZ" dirty="0" smtClean="0"/>
              <a:t>musí dokonale ovládat manipulaci s ním</a:t>
            </a:r>
          </a:p>
          <a:p>
            <a:r>
              <a:rPr lang="cs-CZ" dirty="0" smtClean="0"/>
              <a:t>kladou různé nároky a specifické schopnosti a dovednosti žáků</a:t>
            </a:r>
          </a:p>
          <a:p>
            <a:endParaRPr lang="cs-CZ" dirty="0" smtClean="0"/>
          </a:p>
          <a:p>
            <a:r>
              <a:rPr lang="cs-CZ" dirty="0" smtClean="0"/>
              <a:t>příklady:</a:t>
            </a:r>
          </a:p>
          <a:p>
            <a:pPr lvl="1"/>
            <a:r>
              <a:rPr lang="cs-CZ" dirty="0" smtClean="0"/>
              <a:t>ruční nářadí a pomůcky pro manuální práci</a:t>
            </a:r>
          </a:p>
          <a:p>
            <a:pPr lvl="1"/>
            <a:r>
              <a:rPr lang="cs-CZ" dirty="0" smtClean="0"/>
              <a:t>stroje</a:t>
            </a:r>
          </a:p>
          <a:p>
            <a:pPr lvl="1"/>
            <a:r>
              <a:rPr lang="cs-CZ" dirty="0" smtClean="0"/>
              <a:t>výpočetní technika</a:t>
            </a:r>
          </a:p>
          <a:p>
            <a:pPr lvl="1"/>
            <a:r>
              <a:rPr lang="cs-CZ" dirty="0" smtClean="0"/>
              <a:t>kreslící potřeby, psací potřeby</a:t>
            </a:r>
          </a:p>
          <a:p>
            <a:pPr lvl="1"/>
            <a:r>
              <a:rPr lang="cs-CZ" dirty="0" smtClean="0"/>
              <a:t>…</a:t>
            </a:r>
            <a:endParaRPr lang="cs-CZ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Vybavení pracoviště praktického vyučování	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záleží na druhu pracoviště (místě výuky)</a:t>
            </a:r>
          </a:p>
          <a:p>
            <a:r>
              <a:rPr lang="cs-CZ" dirty="0" smtClean="0"/>
              <a:t>druh pracoviště určuje celkový charakter pracovních činností oboru</a:t>
            </a:r>
          </a:p>
          <a:p>
            <a:endParaRPr lang="cs-CZ" dirty="0" smtClean="0"/>
          </a:p>
          <a:p>
            <a:r>
              <a:rPr lang="cs-CZ" dirty="0" smtClean="0"/>
              <a:t>cvičná pracoviště (dílny, laboratoře)</a:t>
            </a:r>
          </a:p>
          <a:p>
            <a:pPr lvl="1"/>
            <a:r>
              <a:rPr lang="cs-CZ" dirty="0" smtClean="0"/>
              <a:t>určeny k procvičování pracovních dovedností žáků =&gt; tomu odpovídá vybavení</a:t>
            </a:r>
          </a:p>
          <a:p>
            <a:pPr lvl="1"/>
            <a:r>
              <a:rPr lang="cs-CZ" dirty="0" smtClean="0"/>
              <a:t>podle výukových cílů jsou v nich rozmístěny pracovní prostředky a DT</a:t>
            </a:r>
          </a:p>
          <a:p>
            <a:pPr lvl="1"/>
            <a:endParaRPr lang="cs-CZ" dirty="0" smtClean="0"/>
          </a:p>
          <a:p>
            <a:r>
              <a:rPr lang="cs-CZ" dirty="0" smtClean="0"/>
              <a:t>provozní pracoviště</a:t>
            </a:r>
          </a:p>
          <a:p>
            <a:pPr lvl="1"/>
            <a:r>
              <a:rPr lang="cs-CZ" dirty="0" smtClean="0"/>
              <a:t>podléhá požadavkům provozu</a:t>
            </a:r>
          </a:p>
          <a:p>
            <a:pPr lvl="1"/>
            <a:r>
              <a:rPr lang="cs-CZ" dirty="0" smtClean="0"/>
              <a:t>rozmístění pracovních prostředků je podřízeno produktivní činnosti</a:t>
            </a:r>
            <a:endParaRPr lang="cs-CZ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68710_68710-whites-zastera-pro-servirky-s-ozdobnym-leme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80882" y="4089400"/>
            <a:ext cx="3691467" cy="2768600"/>
          </a:xfrm>
          <a:prstGeom prst="rect">
            <a:avLst/>
          </a:prstGeom>
        </p:spPr>
      </p:pic>
      <p:pic>
        <p:nvPicPr>
          <p:cNvPr id="6" name="Obrázek 5" descr="tradetex-0411-pracovni-dvourady-rondon-bil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3600" y="444500"/>
            <a:ext cx="3321050" cy="3321050"/>
          </a:xfrm>
          <a:prstGeom prst="rect">
            <a:avLst/>
          </a:prstGeom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40000" y="419100"/>
            <a:ext cx="8064900" cy="752476"/>
          </a:xfrm>
        </p:spPr>
        <p:txBody>
          <a:bodyPr/>
          <a:lstStyle/>
          <a:p>
            <a:r>
              <a:rPr lang="cs-CZ" dirty="0" smtClean="0"/>
              <a:t>Pracovní a ochranné pomůcky na odborný výcvik pro žáky 1. ročníku oboru kuchař – číšník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Kuchař - kuchařka: </a:t>
            </a:r>
          </a:p>
          <a:p>
            <a:pPr lvl="1"/>
            <a:r>
              <a:rPr lang="cs-CZ" dirty="0" smtClean="0"/>
              <a:t>1x rondon bílý, 1x rondon bílý s logem školy (ušití zajistí škola po nástupu do 1. ročníku, cena 490,- Kč včetně DPH) </a:t>
            </a:r>
          </a:p>
          <a:p>
            <a:pPr lvl="1"/>
            <a:r>
              <a:rPr lang="cs-CZ" dirty="0" smtClean="0"/>
              <a:t>kuchařské kalhoty bílé </a:t>
            </a:r>
          </a:p>
          <a:p>
            <a:pPr lvl="1"/>
            <a:r>
              <a:rPr lang="cs-CZ" dirty="0" smtClean="0"/>
              <a:t>3 kusy kuchařská čepice (lodička, kšiltovka) </a:t>
            </a:r>
          </a:p>
          <a:p>
            <a:pPr lvl="1"/>
            <a:r>
              <a:rPr lang="cs-CZ" dirty="0" smtClean="0"/>
              <a:t>tričko bílé 3 kusy </a:t>
            </a:r>
          </a:p>
          <a:p>
            <a:pPr lvl="1"/>
            <a:r>
              <a:rPr lang="cs-CZ" dirty="0" smtClean="0"/>
              <a:t>bílá kuchařská zástěra 2 kusy </a:t>
            </a:r>
          </a:p>
          <a:p>
            <a:pPr lvl="1"/>
            <a:r>
              <a:rPr lang="cs-CZ" dirty="0" smtClean="0"/>
              <a:t>bílé kuchařské pracovní boty s pevnou patou a špičkou s protiskluzovou podrážkou </a:t>
            </a:r>
          </a:p>
          <a:p>
            <a:r>
              <a:rPr lang="cs-CZ" dirty="0" smtClean="0"/>
              <a:t>Číšník – servírka: </a:t>
            </a:r>
          </a:p>
          <a:p>
            <a:pPr lvl="1"/>
            <a:r>
              <a:rPr lang="cs-CZ" dirty="0" smtClean="0"/>
              <a:t>bílá košile/halenka </a:t>
            </a:r>
          </a:p>
          <a:p>
            <a:pPr lvl="1"/>
            <a:r>
              <a:rPr lang="cs-CZ" dirty="0" smtClean="0"/>
              <a:t>černé kalhoty/sukně </a:t>
            </a:r>
          </a:p>
          <a:p>
            <a:pPr lvl="1"/>
            <a:r>
              <a:rPr lang="cs-CZ" dirty="0" smtClean="0"/>
              <a:t>černý pásek (na pouzdro na </a:t>
            </a:r>
            <a:r>
              <a:rPr lang="cs-CZ" dirty="0" err="1" smtClean="0"/>
              <a:t>kasírtašku</a:t>
            </a:r>
            <a:r>
              <a:rPr lang="cs-CZ" dirty="0" smtClean="0"/>
              <a:t>) </a:t>
            </a:r>
          </a:p>
          <a:p>
            <a:pPr lvl="1"/>
            <a:r>
              <a:rPr lang="cs-CZ" dirty="0" smtClean="0"/>
              <a:t>černé polobotky/lodičky na nízkém podpatku </a:t>
            </a:r>
          </a:p>
          <a:p>
            <a:pPr lvl="1"/>
            <a:r>
              <a:rPr lang="cs-CZ" dirty="0" smtClean="0"/>
              <a:t>hoši černý motýlek </a:t>
            </a:r>
          </a:p>
          <a:p>
            <a:pPr lvl="1"/>
            <a:endParaRPr lang="cs-CZ" dirty="0" smtClean="0"/>
          </a:p>
          <a:p>
            <a:pPr lvl="1">
              <a:buNone/>
            </a:pPr>
            <a:r>
              <a:rPr lang="cs-CZ" dirty="0" smtClean="0"/>
              <a:t>Žák si musí u svého dorostového (obvodního) lékaře zajistit „Zdravotní průkaz pracovníka v potravinářství“, který je nutný pro absolvování odborného výcviku</a:t>
            </a:r>
            <a:endParaRPr lang="cs-CZ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Pracovní a ochranné pomůcky na odborný výcvik pro žáky 1. ročníku oboru zedník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pracovní oděv (dvoudílné montérky nebo pracovní kombinéza)</a:t>
            </a:r>
          </a:p>
          <a:p>
            <a:r>
              <a:rPr lang="cs-CZ" dirty="0" smtClean="0"/>
              <a:t>pracovní obuv s pevnou patou a špičkou </a:t>
            </a:r>
          </a:p>
          <a:p>
            <a:r>
              <a:rPr lang="cs-CZ" dirty="0" smtClean="0"/>
              <a:t>pokrývka hlavy </a:t>
            </a:r>
          </a:p>
          <a:p>
            <a:r>
              <a:rPr lang="cs-CZ" dirty="0" smtClean="0"/>
              <a:t>vodováha </a:t>
            </a:r>
          </a:p>
          <a:p>
            <a:r>
              <a:rPr lang="cs-CZ" dirty="0" smtClean="0"/>
              <a:t>zednická lžíce </a:t>
            </a:r>
          </a:p>
          <a:p>
            <a:r>
              <a:rPr lang="cs-CZ" dirty="0" smtClean="0"/>
              <a:t>zednické kladívko </a:t>
            </a:r>
          </a:p>
          <a:p>
            <a:r>
              <a:rPr lang="cs-CZ" dirty="0" smtClean="0"/>
              <a:t>plastové hladítko </a:t>
            </a:r>
          </a:p>
          <a:p>
            <a:r>
              <a:rPr lang="cs-CZ" dirty="0" smtClean="0"/>
              <a:t>provázek </a:t>
            </a:r>
          </a:p>
          <a:p>
            <a:r>
              <a:rPr lang="cs-CZ" dirty="0" err="1" smtClean="0"/>
              <a:t>dvoumetr</a:t>
            </a:r>
            <a:r>
              <a:rPr lang="cs-CZ" dirty="0" smtClean="0"/>
              <a:t> </a:t>
            </a:r>
          </a:p>
          <a:p>
            <a:r>
              <a:rPr lang="cs-CZ" dirty="0" smtClean="0"/>
              <a:t>visací zámek (na šatní skříňku) </a:t>
            </a:r>
          </a:p>
          <a:p>
            <a:r>
              <a:rPr lang="cs-CZ" dirty="0" smtClean="0"/>
              <a:t>ramínko na šaty </a:t>
            </a:r>
          </a:p>
          <a:p>
            <a:r>
              <a:rPr lang="cs-CZ" dirty="0" smtClean="0"/>
              <a:t>ručník</a:t>
            </a:r>
            <a:endParaRPr lang="cs-CZ" dirty="0"/>
          </a:p>
        </p:txBody>
      </p:sp>
      <p:pic>
        <p:nvPicPr>
          <p:cNvPr id="6" name="Obrázek 5" descr="2019-06-11-09-46-13-_MGL67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43324" y="2585466"/>
            <a:ext cx="2332101" cy="1554734"/>
          </a:xfrm>
          <a:prstGeom prst="rect">
            <a:avLst/>
          </a:prstGeom>
        </p:spPr>
      </p:pic>
      <p:pic>
        <p:nvPicPr>
          <p:cNvPr id="7" name="Obrázek 6" descr="2019-06-11-09-57-40-_MGL68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26224" y="2401316"/>
            <a:ext cx="2294001" cy="1529334"/>
          </a:xfrm>
          <a:prstGeom prst="rect">
            <a:avLst/>
          </a:prstGeom>
        </p:spPr>
      </p:pic>
      <p:pic>
        <p:nvPicPr>
          <p:cNvPr id="8" name="Obrázek 7" descr="fc_1604527492jp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46600" y="4409664"/>
            <a:ext cx="3035300" cy="184349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Vybavení pracovišť OV</a:t>
            </a:r>
            <a:endParaRPr lang="cs-CZ" dirty="0"/>
          </a:p>
        </p:txBody>
      </p:sp>
      <p:pic>
        <p:nvPicPr>
          <p:cNvPr id="6" name="Zástupný symbol pro obsah 5" descr="Nácvik dojení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11846" y="1625599"/>
            <a:ext cx="2869436" cy="1908175"/>
          </a:xfrm>
        </p:spPr>
      </p:pic>
      <p:pic>
        <p:nvPicPr>
          <p:cNvPr id="7" name="Obrázek 6" descr="Vlhkoměr s měřením lepk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64732" y="3717925"/>
            <a:ext cx="4721917" cy="3140075"/>
          </a:xfrm>
          <a:prstGeom prst="rect">
            <a:avLst/>
          </a:prstGeom>
        </p:spPr>
      </p:pic>
      <p:pic>
        <p:nvPicPr>
          <p:cNvPr id="8" name="Obrázek 7" descr="Dron v zemědělství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69804" y="758825"/>
            <a:ext cx="4063045" cy="2701925"/>
          </a:xfrm>
          <a:prstGeom prst="rect">
            <a:avLst/>
          </a:prstGeom>
        </p:spPr>
      </p:pic>
      <p:pic>
        <p:nvPicPr>
          <p:cNvPr id="9" name="Obrázek 8" descr="p1-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3550" y="3666425"/>
            <a:ext cx="3390900" cy="2254949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 dirty="0" smtClean="0"/>
              <a:t>Příklady </a:t>
            </a:r>
            <a:r>
              <a:rPr lang="cs-CZ" dirty="0" smtClean="0"/>
              <a:t>aplikace materiálních výukových prostředků v odborném vzdělávání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Technické obory</a:t>
            </a:r>
          </a:p>
          <a:p>
            <a:pPr lvl="1"/>
            <a:r>
              <a:rPr lang="cs-CZ" dirty="0" smtClean="0"/>
              <a:t>Obor mechanik elektrotechnik (vybrané pomůcky</a:t>
            </a:r>
            <a:r>
              <a:rPr lang="cs-CZ" dirty="0" smtClean="0"/>
              <a:t>) (Pecina, 2022)</a:t>
            </a:r>
          </a:p>
          <a:p>
            <a:r>
              <a:rPr lang="cs-CZ" dirty="0" smtClean="0"/>
              <a:t>Obory obchodu a služeb </a:t>
            </a:r>
          </a:p>
          <a:p>
            <a:pPr lvl="1"/>
            <a:r>
              <a:rPr lang="cs-CZ" dirty="0" smtClean="0"/>
              <a:t>Obor kuchař-číšník, odborné předměty technologie, vybavení provozoven (vybrané pomůcky) (Pecina </a:t>
            </a:r>
            <a:r>
              <a:rPr lang="cs-CZ" dirty="0" smtClean="0"/>
              <a:t>&amp; </a:t>
            </a:r>
            <a:r>
              <a:rPr lang="cs-CZ" dirty="0" smtClean="0"/>
              <a:t>Hrmo, 2022)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Didaktické materiální prostředky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slouží k ZEFEKTIVNĚNÍ PROCESU VZDĚLÁVÁNÍ	</a:t>
            </a:r>
          </a:p>
          <a:p>
            <a:r>
              <a:rPr lang="cs-CZ" dirty="0" smtClean="0"/>
              <a:t>usnadňují pochopení učiva OV</a:t>
            </a:r>
          </a:p>
          <a:p>
            <a:r>
              <a:rPr lang="cs-CZ" dirty="0" smtClean="0"/>
              <a:t>usnadňují nácvik odborných dovedností</a:t>
            </a:r>
          </a:p>
          <a:p>
            <a:r>
              <a:rPr lang="cs-CZ" dirty="0" smtClean="0"/>
              <a:t>dosažení vytyčených cílů</a:t>
            </a:r>
          </a:p>
          <a:p>
            <a:r>
              <a:rPr lang="cs-CZ" dirty="0" smtClean="0"/>
              <a:t>jsou využitelné ve všech fázích výuky OV</a:t>
            </a:r>
          </a:p>
          <a:p>
            <a:r>
              <a:rPr lang="cs-CZ" dirty="0" smtClean="0"/>
              <a:t>prostředek názornosti</a:t>
            </a:r>
            <a:endParaRPr lang="cs-CZ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Obor mechanik elektrotechnik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dirty="0" smtClean="0"/>
              <a:t>Reálné předměty</a:t>
            </a:r>
          </a:p>
          <a:p>
            <a:r>
              <a:rPr lang="cs-CZ" dirty="0" smtClean="0"/>
              <a:t>Elektronické součástky a další </a:t>
            </a:r>
            <a:r>
              <a:rPr lang="cs-CZ" dirty="0" smtClean="0"/>
              <a:t>materiál</a:t>
            </a:r>
          </a:p>
          <a:p>
            <a:pPr lvl="1"/>
            <a:r>
              <a:rPr lang="cs-CZ" dirty="0" smtClean="0"/>
              <a:t>rezistory</a:t>
            </a:r>
            <a:r>
              <a:rPr lang="cs-CZ" dirty="0" smtClean="0"/>
              <a:t>, diody, tranzistory, kondenzátory, integrované obvody, tlačítka, vypínače, reproduktory, </a:t>
            </a:r>
            <a:r>
              <a:rPr lang="cs-CZ" dirty="0" err="1" smtClean="0"/>
              <a:t>piezosirény</a:t>
            </a:r>
            <a:r>
              <a:rPr lang="cs-CZ" dirty="0" smtClean="0"/>
              <a:t>, transformátory, cívky, vodiče, desky plošných spojů, </a:t>
            </a:r>
            <a:r>
              <a:rPr lang="cs-CZ" dirty="0" err="1" smtClean="0"/>
              <a:t>pájivá</a:t>
            </a:r>
            <a:r>
              <a:rPr lang="cs-CZ" dirty="0" smtClean="0"/>
              <a:t> a </a:t>
            </a:r>
            <a:r>
              <a:rPr lang="cs-CZ" dirty="0" err="1" smtClean="0"/>
              <a:t>nepájivá</a:t>
            </a:r>
            <a:r>
              <a:rPr lang="cs-CZ" dirty="0" smtClean="0"/>
              <a:t> pole atd</a:t>
            </a:r>
            <a:r>
              <a:rPr lang="cs-CZ" dirty="0" smtClean="0"/>
              <a:t>.</a:t>
            </a:r>
            <a:endParaRPr lang="cs-CZ" dirty="0" smtClean="0"/>
          </a:p>
          <a:p>
            <a:r>
              <a:rPr lang="cs-CZ" dirty="0" smtClean="0"/>
              <a:t>Přístroje a nástroje, nářadí, spotřební materiál </a:t>
            </a:r>
            <a:endParaRPr lang="cs-CZ" dirty="0" smtClean="0"/>
          </a:p>
          <a:p>
            <a:pPr lvl="1"/>
            <a:r>
              <a:rPr lang="cs-CZ" dirty="0" smtClean="0"/>
              <a:t>stabilizované </a:t>
            </a:r>
            <a:r>
              <a:rPr lang="cs-CZ" dirty="0" smtClean="0"/>
              <a:t>zdroje el. napětí, digitální </a:t>
            </a:r>
            <a:r>
              <a:rPr lang="cs-CZ" dirty="0" err="1" smtClean="0"/>
              <a:t>multimetry</a:t>
            </a:r>
            <a:r>
              <a:rPr lang="cs-CZ" dirty="0" smtClean="0"/>
              <a:t>, osciloskopy, páječky, programátory jednočipových </a:t>
            </a:r>
            <a:r>
              <a:rPr lang="cs-CZ" dirty="0" err="1" smtClean="0"/>
              <a:t>mikrokontrolérů</a:t>
            </a:r>
            <a:r>
              <a:rPr lang="cs-CZ" dirty="0" smtClean="0"/>
              <a:t>, pájka, kalafuna…atd</a:t>
            </a:r>
            <a:r>
              <a:rPr lang="cs-CZ" dirty="0" smtClean="0"/>
              <a:t>.</a:t>
            </a:r>
            <a:endParaRPr lang="cs-CZ" dirty="0" smtClean="0"/>
          </a:p>
          <a:p>
            <a:r>
              <a:rPr lang="cs-CZ" dirty="0" smtClean="0"/>
              <a:t>Laboratorní pracovní stoly, skříně s nářadím a </a:t>
            </a:r>
            <a:r>
              <a:rPr lang="cs-CZ" dirty="0" smtClean="0"/>
              <a:t>vybavením</a:t>
            </a:r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57664" y="679071"/>
            <a:ext cx="3404513" cy="1968880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4558288" y="3308209"/>
            <a:ext cx="433806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274638">
              <a:buAutoNum type="arabicPeriod"/>
            </a:pPr>
            <a:r>
              <a:rPr lang="cs-CZ" sz="1800" dirty="0" smtClean="0">
                <a:latin typeface="+mj-lt"/>
                <a:cs typeface="Times New Roman" panose="02020603050405020304" pitchFamily="18" charset="0"/>
              </a:rPr>
              <a:t>Stabilizovaný </a:t>
            </a:r>
            <a:r>
              <a:rPr lang="cs-CZ" sz="1800" dirty="0">
                <a:latin typeface="+mj-lt"/>
                <a:cs typeface="Times New Roman" panose="02020603050405020304" pitchFamily="18" charset="0"/>
              </a:rPr>
              <a:t>zdroj stejnosměrného el. napětí  </a:t>
            </a:r>
            <a:endParaRPr lang="cs-CZ" sz="1800" dirty="0" smtClean="0">
              <a:latin typeface="+mj-lt"/>
              <a:cs typeface="Times New Roman" panose="02020603050405020304" pitchFamily="18" charset="0"/>
            </a:endParaRPr>
          </a:p>
          <a:p>
            <a:pPr marL="357188" indent="-274638">
              <a:buFontTx/>
              <a:buAutoNum type="arabicPeriod"/>
            </a:pPr>
            <a:r>
              <a:rPr lang="cs-CZ" sz="1800" dirty="0" smtClean="0">
                <a:latin typeface="+mj-lt"/>
                <a:cs typeface="Times New Roman" panose="02020603050405020304" pitchFamily="18" charset="0"/>
              </a:rPr>
              <a:t>Osciloskop</a:t>
            </a:r>
          </a:p>
          <a:p>
            <a:pPr marL="357188" indent="-274638">
              <a:buAutoNum type="arabicPeriod"/>
            </a:pPr>
            <a:r>
              <a:rPr lang="cs-CZ" sz="1800" dirty="0" smtClean="0">
                <a:latin typeface="+mj-lt"/>
                <a:cs typeface="Times New Roman" panose="02020603050405020304" pitchFamily="18" charset="0"/>
              </a:rPr>
              <a:t>Digitální </a:t>
            </a:r>
            <a:r>
              <a:rPr lang="cs-CZ" sz="1800" dirty="0" err="1" smtClean="0">
                <a:latin typeface="+mj-lt"/>
                <a:cs typeface="Times New Roman" panose="02020603050405020304" pitchFamily="18" charset="0"/>
              </a:rPr>
              <a:t>multimetry</a:t>
            </a:r>
            <a:endParaRPr lang="cs-CZ" sz="1800" dirty="0" smtClean="0">
              <a:latin typeface="+mj-lt"/>
              <a:cs typeface="Times New Roman" panose="02020603050405020304" pitchFamily="18" charset="0"/>
            </a:endParaRPr>
          </a:p>
          <a:p>
            <a:pPr marL="357188" indent="-274638">
              <a:buAutoNum type="arabicPeriod"/>
            </a:pPr>
            <a:r>
              <a:rPr lang="cs-CZ" sz="1800" dirty="0" smtClean="0">
                <a:latin typeface="+mj-lt"/>
                <a:cs typeface="Times New Roman" panose="02020603050405020304" pitchFamily="18" charset="0"/>
              </a:rPr>
              <a:t>Sada </a:t>
            </a:r>
            <a:r>
              <a:rPr lang="cs-CZ" sz="1800" dirty="0" smtClean="0">
                <a:latin typeface="+mj-lt"/>
                <a:cs typeface="Times New Roman" panose="02020603050405020304" pitchFamily="18" charset="0"/>
              </a:rPr>
              <a:t>nářadí</a:t>
            </a:r>
          </a:p>
          <a:p>
            <a:pPr marL="357188" indent="-274638">
              <a:buFontTx/>
              <a:buAutoNum type="arabicPeriod"/>
            </a:pPr>
            <a:r>
              <a:rPr lang="cs-CZ" sz="1800" dirty="0" err="1" smtClean="0">
                <a:latin typeface="+mj-lt"/>
                <a:cs typeface="Times New Roman" panose="02020603050405020304" pitchFamily="18" charset="0"/>
              </a:rPr>
              <a:t>Nepájivé</a:t>
            </a:r>
            <a:r>
              <a:rPr lang="cs-CZ" sz="1800" dirty="0" smtClean="0">
                <a:latin typeface="+mj-lt"/>
                <a:cs typeface="Times New Roman" panose="02020603050405020304" pitchFamily="18" charset="0"/>
              </a:rPr>
              <a:t> kontaktní pole </a:t>
            </a:r>
          </a:p>
          <a:p>
            <a:pPr marL="357188" indent="-274638"/>
            <a:r>
              <a:rPr lang="cs-CZ" sz="1800" dirty="0" smtClean="0">
                <a:latin typeface="+mj-lt"/>
                <a:cs typeface="Times New Roman" panose="02020603050405020304" pitchFamily="18" charset="0"/>
              </a:rPr>
              <a:t>6</a:t>
            </a:r>
            <a:r>
              <a:rPr lang="cs-CZ" sz="1800" dirty="0">
                <a:latin typeface="+mj-lt"/>
                <a:cs typeface="Times New Roman" panose="02020603050405020304" pitchFamily="18" charset="0"/>
              </a:rPr>
              <a:t>. Kalafuna</a:t>
            </a:r>
          </a:p>
          <a:p>
            <a:pPr marL="357188" indent="-274638"/>
            <a:r>
              <a:rPr lang="cs-CZ" sz="1800" dirty="0" smtClean="0">
                <a:latin typeface="+mj-lt"/>
                <a:cs typeface="Times New Roman" panose="02020603050405020304" pitchFamily="18" charset="0"/>
              </a:rPr>
              <a:t>7</a:t>
            </a:r>
            <a:r>
              <a:rPr lang="cs-CZ" sz="1800" dirty="0">
                <a:latin typeface="+mj-lt"/>
                <a:cs typeface="Times New Roman" panose="02020603050405020304" pitchFamily="18" charset="0"/>
              </a:rPr>
              <a:t>. Pájka</a:t>
            </a:r>
          </a:p>
          <a:p>
            <a:pPr marL="357188" indent="-274638"/>
            <a:r>
              <a:rPr lang="cs-CZ" sz="1800" dirty="0" smtClean="0">
                <a:latin typeface="+mj-lt"/>
                <a:cs typeface="Times New Roman" panose="02020603050405020304" pitchFamily="18" charset="0"/>
              </a:rPr>
              <a:t>8</a:t>
            </a:r>
            <a:r>
              <a:rPr lang="cs-CZ" sz="1800" dirty="0">
                <a:latin typeface="+mj-lt"/>
                <a:cs typeface="Times New Roman" panose="02020603050405020304" pitchFamily="18" charset="0"/>
              </a:rPr>
              <a:t>. Držák třetí ruka s lupou a osvětlením </a:t>
            </a:r>
          </a:p>
          <a:p>
            <a:pPr marL="357188" indent="-274638"/>
            <a:r>
              <a:rPr lang="cs-CZ" sz="1800" dirty="0" smtClean="0">
                <a:latin typeface="+mj-lt"/>
                <a:cs typeface="Times New Roman" panose="02020603050405020304" pitchFamily="18" charset="0"/>
              </a:rPr>
              <a:t>9</a:t>
            </a:r>
            <a:r>
              <a:rPr lang="cs-CZ" sz="1800" dirty="0">
                <a:latin typeface="+mj-lt"/>
                <a:cs typeface="Times New Roman" panose="02020603050405020304" pitchFamily="18" charset="0"/>
              </a:rPr>
              <a:t>. Pájecí stanice</a:t>
            </a:r>
          </a:p>
          <a:p>
            <a:pPr marL="457200" indent="-457200">
              <a:buAutoNum type="arabicPeriod"/>
            </a:pPr>
            <a:endParaRPr lang="cs-CZ" sz="16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1752" y="181919"/>
            <a:ext cx="4009970" cy="4308634"/>
          </a:xfrm>
          <a:prstGeom prst="rect">
            <a:avLst/>
          </a:prstGeom>
        </p:spPr>
      </p:pic>
      <p:sp>
        <p:nvSpPr>
          <p:cNvPr id="19" name="TextovéPole 18"/>
          <p:cNvSpPr txBox="1"/>
          <p:nvPr/>
        </p:nvSpPr>
        <p:spPr>
          <a:xfrm>
            <a:off x="1558978" y="1395988"/>
            <a:ext cx="3304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2866587" y="2063410"/>
            <a:ext cx="3304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4142196" y="1820078"/>
            <a:ext cx="3304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2073355" y="4342131"/>
            <a:ext cx="3304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3031802" y="4428767"/>
            <a:ext cx="3304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3811765" y="4379582"/>
            <a:ext cx="3304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5" name="TextovéPole 24"/>
          <p:cNvSpPr txBox="1"/>
          <p:nvPr/>
        </p:nvSpPr>
        <p:spPr>
          <a:xfrm>
            <a:off x="3887114" y="3408107"/>
            <a:ext cx="3304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8" name="TextovéPole 27"/>
          <p:cNvSpPr txBox="1"/>
          <p:nvPr/>
        </p:nvSpPr>
        <p:spPr>
          <a:xfrm>
            <a:off x="6077250" y="2764787"/>
            <a:ext cx="3304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9" name="TextovéPole 28"/>
          <p:cNvSpPr txBox="1"/>
          <p:nvPr/>
        </p:nvSpPr>
        <p:spPr>
          <a:xfrm>
            <a:off x="8342736" y="2678574"/>
            <a:ext cx="3304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C236AF5-B96B-493C-AA29-957CBD996D40}" type="slidenum">
              <a:rPr lang="cs-CZ" smtClean="0"/>
              <a:pPr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9820512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3722" y="532015"/>
            <a:ext cx="2728610" cy="363814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23054" y="532015"/>
            <a:ext cx="4039796" cy="3859219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607611" y="4435872"/>
            <a:ext cx="832649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>
                <a:latin typeface="+mj-lt"/>
                <a:cs typeface="Times New Roman" panose="02020603050405020304" pitchFamily="18" charset="0"/>
              </a:rPr>
              <a:t>1</a:t>
            </a:r>
            <a:r>
              <a:rPr lang="cs-CZ" sz="2000" dirty="0" smtClean="0">
                <a:latin typeface="+mj-lt"/>
                <a:cs typeface="Times New Roman" panose="02020603050405020304" pitchFamily="18" charset="0"/>
              </a:rPr>
              <a:t>. Robotická </a:t>
            </a:r>
            <a:r>
              <a:rPr lang="cs-CZ" sz="2000" dirty="0">
                <a:latin typeface="+mj-lt"/>
                <a:cs typeface="Times New Roman" panose="02020603050405020304" pitchFamily="18" charset="0"/>
              </a:rPr>
              <a:t>s</a:t>
            </a:r>
            <a:r>
              <a:rPr lang="cs-CZ" sz="2000" dirty="0" smtClean="0">
                <a:latin typeface="+mj-lt"/>
                <a:cs typeface="Times New Roman" panose="02020603050405020304" pitchFamily="18" charset="0"/>
              </a:rPr>
              <a:t>tavebnice LEGO Mindstorms </a:t>
            </a:r>
          </a:p>
          <a:p>
            <a:r>
              <a:rPr lang="cs-CZ" sz="2000" dirty="0" smtClean="0">
                <a:latin typeface="+mj-lt"/>
                <a:cs typeface="Times New Roman" panose="02020603050405020304" pitchFamily="18" charset="0"/>
              </a:rPr>
              <a:t>(</a:t>
            </a:r>
            <a:r>
              <a:rPr lang="cs-CZ" sz="2000" i="1" dirty="0" smtClean="0">
                <a:latin typeface="+mj-lt"/>
                <a:cs typeface="Times New Roman" panose="02020603050405020304" pitchFamily="18" charset="0"/>
              </a:rPr>
              <a:t>Zdroj: </a:t>
            </a:r>
            <a:r>
              <a:rPr lang="cs-CZ" sz="2000" i="1" dirty="0">
                <a:latin typeface="+mj-lt"/>
                <a:ea typeface="Calibri" panose="020F0502020204030204" pitchFamily="34" charset="0"/>
                <a:hlinkClick r:id="rId4"/>
              </a:rPr>
              <a:t>https://</a:t>
            </a:r>
            <a:r>
              <a:rPr lang="cs-CZ" sz="2000" i="1" dirty="0" smtClean="0">
                <a:latin typeface="+mj-lt"/>
                <a:ea typeface="Calibri" panose="020F0502020204030204" pitchFamily="34" charset="0"/>
                <a:hlinkClick r:id="rId4"/>
              </a:rPr>
              <a:t>www.lego.com/cs-cz/product/robot-inventor-51515</a:t>
            </a:r>
            <a:r>
              <a:rPr lang="cs-CZ" sz="2000" i="1" dirty="0" smtClean="0">
                <a:latin typeface="+mj-lt"/>
                <a:ea typeface="Calibri" panose="020F0502020204030204" pitchFamily="34" charset="0"/>
              </a:rPr>
              <a:t>)</a:t>
            </a:r>
          </a:p>
          <a:p>
            <a:endParaRPr lang="cs-CZ" sz="2000" dirty="0" smtClean="0">
              <a:latin typeface="+mj-lt"/>
              <a:cs typeface="Times New Roman" panose="02020603050405020304" pitchFamily="18" charset="0"/>
            </a:endParaRPr>
          </a:p>
          <a:p>
            <a:r>
              <a:rPr lang="cs-CZ" sz="2000" dirty="0" smtClean="0">
                <a:latin typeface="+mj-lt"/>
                <a:cs typeface="Times New Roman" panose="02020603050405020304" pitchFamily="18" charset="0"/>
              </a:rPr>
              <a:t>2. Programovatelná stavebnice (sada) pro práci s </a:t>
            </a:r>
            <a:r>
              <a:rPr lang="cs-CZ" sz="2000" dirty="0" err="1" smtClean="0">
                <a:latin typeface="+mj-lt"/>
                <a:cs typeface="Times New Roman" panose="02020603050405020304" pitchFamily="18" charset="0"/>
              </a:rPr>
              <a:t>arduinem</a:t>
            </a:r>
            <a:r>
              <a:rPr lang="cs-CZ" sz="2000" dirty="0" smtClean="0">
                <a:latin typeface="+mj-lt"/>
                <a:cs typeface="Times New Roman" panose="02020603050405020304" pitchFamily="18" charset="0"/>
              </a:rPr>
              <a:t> </a:t>
            </a:r>
            <a:endParaRPr lang="cs-CZ" sz="2000" dirty="0">
              <a:latin typeface="+mj-lt"/>
              <a:cs typeface="Times New Roman" panose="02020603050405020304" pitchFamily="18" charset="0"/>
            </a:endParaRPr>
          </a:p>
          <a:p>
            <a:r>
              <a:rPr lang="cs-CZ" sz="2000" i="1" dirty="0" smtClean="0">
                <a:latin typeface="+mj-lt"/>
                <a:cs typeface="Times New Roman" panose="02020603050405020304" pitchFamily="18" charset="0"/>
              </a:rPr>
              <a:t>(Zdroj: </a:t>
            </a:r>
            <a:r>
              <a:rPr lang="cs-CZ" sz="2000" i="1" dirty="0" smtClean="0">
                <a:latin typeface="+mj-lt"/>
                <a:cs typeface="Times New Roman" panose="02020603050405020304" pitchFamily="18" charset="0"/>
                <a:hlinkClick r:id="rId5"/>
              </a:rPr>
              <a:t>https</a:t>
            </a:r>
            <a:r>
              <a:rPr lang="cs-CZ" sz="2000" i="1" dirty="0">
                <a:latin typeface="+mj-lt"/>
                <a:cs typeface="Times New Roman" panose="02020603050405020304" pitchFamily="18" charset="0"/>
                <a:hlinkClick r:id="rId5"/>
              </a:rPr>
              <a:t>://</a:t>
            </a:r>
            <a:r>
              <a:rPr lang="cs-CZ" sz="2000" i="1" dirty="0" smtClean="0">
                <a:latin typeface="+mj-lt"/>
                <a:cs typeface="Times New Roman" panose="02020603050405020304" pitchFamily="18" charset="0"/>
                <a:hlinkClick r:id="rId5"/>
              </a:rPr>
              <a:t>dratek.cz/arduino/7326-lafvin-vrcholna-sada-arduino-modulu-s-uno-r3.html</a:t>
            </a:r>
            <a:r>
              <a:rPr lang="cs-CZ" sz="2000" i="1" dirty="0" smtClean="0">
                <a:latin typeface="+mj-lt"/>
                <a:cs typeface="Times New Roman" panose="02020603050405020304" pitchFamily="18" charset="0"/>
              </a:rPr>
              <a:t>)</a:t>
            </a:r>
          </a:p>
          <a:p>
            <a:endParaRPr lang="cs-CZ" sz="2000" i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127261" y="3702851"/>
            <a:ext cx="3304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217758" y="3991123"/>
            <a:ext cx="3304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xmlns="" val="2268458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Obor kuchař-číšník, odborné předměty technologie, vybavení provozoven (vybrané pomůcky)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00" y="2070100"/>
            <a:ext cx="8064900" cy="3761900"/>
          </a:xfrm>
        </p:spPr>
        <p:txBody>
          <a:bodyPr/>
          <a:lstStyle/>
          <a:p>
            <a:r>
              <a:rPr lang="cs-CZ" dirty="0" smtClean="0"/>
              <a:t>Reálné předměty: </a:t>
            </a:r>
            <a:endParaRPr lang="cs-CZ" dirty="0" smtClean="0"/>
          </a:p>
          <a:p>
            <a:pPr lvl="1"/>
            <a:r>
              <a:rPr lang="cs-CZ" dirty="0" smtClean="0"/>
              <a:t>dotyková </a:t>
            </a:r>
            <a:r>
              <a:rPr lang="cs-CZ" dirty="0" smtClean="0"/>
              <a:t>pokladna, profesionální kávovar,  mlýnek na kávu, kombinovaný kuchyňský sporák, </a:t>
            </a:r>
            <a:r>
              <a:rPr lang="cs-CZ" dirty="0" err="1" smtClean="0"/>
              <a:t>konvektomat</a:t>
            </a:r>
            <a:r>
              <a:rPr lang="cs-CZ" dirty="0" smtClean="0"/>
              <a:t>, kuchyňský robot, </a:t>
            </a:r>
            <a:r>
              <a:rPr lang="cs-CZ" dirty="0" err="1" smtClean="0"/>
              <a:t>vakuovací</a:t>
            </a:r>
            <a:r>
              <a:rPr lang="cs-CZ" dirty="0" smtClean="0"/>
              <a:t> pomůcky, hrnce, pánve, misky, kuchyňské nože, otvíráky, vařečky, naběračky, příbory a další inventář. </a:t>
            </a:r>
          </a:p>
          <a:p>
            <a:r>
              <a:rPr lang="cs-CZ" dirty="0" smtClean="0"/>
              <a:t>Modely: </a:t>
            </a:r>
            <a:endParaRPr lang="cs-CZ" dirty="0" smtClean="0"/>
          </a:p>
          <a:p>
            <a:pPr lvl="1"/>
            <a:r>
              <a:rPr lang="cs-CZ" dirty="0" smtClean="0"/>
              <a:t>stavebnicový </a:t>
            </a:r>
            <a:r>
              <a:rPr lang="cs-CZ" dirty="0" smtClean="0"/>
              <a:t>model </a:t>
            </a:r>
            <a:r>
              <a:rPr lang="cs-CZ" dirty="0" smtClean="0"/>
              <a:t>krávy</a:t>
            </a:r>
            <a:endParaRPr lang="cs-CZ" dirty="0" smtClean="0"/>
          </a:p>
          <a:p>
            <a:r>
              <a:rPr lang="cs-CZ" dirty="0" smtClean="0"/>
              <a:t>Další pomůcky (textové, multimediální) </a:t>
            </a:r>
            <a:endParaRPr lang="cs-CZ" dirty="0" smtClean="0"/>
          </a:p>
          <a:p>
            <a:pPr lvl="1"/>
            <a:r>
              <a:rPr lang="cs-CZ" dirty="0" smtClean="0"/>
              <a:t>– </a:t>
            </a:r>
            <a:r>
              <a:rPr lang="cs-CZ" dirty="0" smtClean="0"/>
              <a:t>učebnice, učební texty, odborné knihy, receptury, pracovní listy apod.  </a:t>
            </a:r>
          </a:p>
          <a:p>
            <a:r>
              <a:rPr lang="cs-CZ" dirty="0" smtClean="0"/>
              <a:t>Spotřební </a:t>
            </a:r>
            <a:r>
              <a:rPr lang="cs-CZ" dirty="0" smtClean="0"/>
              <a:t>materiál</a:t>
            </a:r>
          </a:p>
          <a:p>
            <a:pPr lvl="1"/>
            <a:r>
              <a:rPr lang="cs-CZ" dirty="0" smtClean="0"/>
              <a:t>suroviny </a:t>
            </a:r>
            <a:r>
              <a:rPr lang="cs-CZ" dirty="0" smtClean="0"/>
              <a:t>na vaření všeho druhu. 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608" y="449028"/>
            <a:ext cx="2350212" cy="3133616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3873731" y="3901168"/>
            <a:ext cx="4599016" cy="2444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DOTYKOVÁ </a:t>
            </a:r>
            <a:r>
              <a:rPr lang="pt-BR" sz="16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POKLADNÍ SESTAVA PEXESO - POS </a:t>
            </a:r>
            <a:r>
              <a:rPr lang="pt-BR" sz="16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lang="cs-CZ" sz="16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Rychlá dotyková pokladna s operačním systémem Android (vlevo). </a:t>
            </a:r>
            <a:r>
              <a:rPr lang="cs-CZ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cs-CZ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ze dokoupit </a:t>
            </a:r>
            <a:r>
              <a:rPr lang="cs-CZ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připojitelné příslušenství PLATEBNÍ TERMINÁL </a:t>
            </a:r>
            <a:r>
              <a:rPr lang="cs-CZ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NEXGO (vpravo)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sz="16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(Zdroj:https://www.pokladnysoftware.cz/pokladna-pro-hotely/)</a:t>
            </a:r>
            <a:endParaRPr lang="cs-CZ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sz="16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73731" y="449029"/>
            <a:ext cx="3512817" cy="3394241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436419" y="3891607"/>
            <a:ext cx="3335482" cy="2971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sz="16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Kuchyňský </a:t>
            </a:r>
            <a:r>
              <a:rPr lang="cs-CZ" sz="16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robot ETA </a:t>
            </a:r>
            <a:r>
              <a:rPr lang="cs-CZ" sz="16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Gratus</a:t>
            </a:r>
            <a:r>
              <a:rPr lang="cs-CZ" sz="16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MAX. </a:t>
            </a:r>
            <a:r>
              <a:rPr lang="cs-CZ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Robot </a:t>
            </a:r>
            <a:r>
              <a:rPr lang="cs-CZ" sz="1600" dirty="0" smtClean="0">
                <a:latin typeface="+mj-lt"/>
                <a:ea typeface="Calibri" panose="020F0502020204030204" pitchFamily="34" charset="0"/>
              </a:rPr>
              <a:t>umí </a:t>
            </a:r>
            <a:r>
              <a:rPr lang="cs-CZ" sz="1600" dirty="0">
                <a:latin typeface="+mj-lt"/>
                <a:ea typeface="Calibri" panose="020F0502020204030204" pitchFamily="34" charset="0"/>
              </a:rPr>
              <a:t>deset </a:t>
            </a:r>
            <a:r>
              <a:rPr lang="cs-CZ" sz="1600" dirty="0" smtClean="0">
                <a:latin typeface="+mj-lt"/>
                <a:ea typeface="Calibri" panose="020F0502020204030204" pitchFamily="34" charset="0"/>
              </a:rPr>
              <a:t>operací: </a:t>
            </a:r>
            <a:r>
              <a:rPr lang="cs-CZ" sz="1600" dirty="0">
                <a:latin typeface="+mj-lt"/>
                <a:ea typeface="Calibri" panose="020F0502020204030204" pitchFamily="34" charset="0"/>
              </a:rPr>
              <a:t>hnětení, krájení, krouhání, </a:t>
            </a:r>
            <a:r>
              <a:rPr lang="cs-CZ" sz="1600" dirty="0" err="1">
                <a:latin typeface="+mj-lt"/>
                <a:ea typeface="Calibri" panose="020F0502020204030204" pitchFamily="34" charset="0"/>
              </a:rPr>
              <a:t>masomlýnek</a:t>
            </a:r>
            <a:r>
              <a:rPr lang="cs-CZ" sz="1600" dirty="0">
                <a:latin typeface="+mj-lt"/>
                <a:ea typeface="Calibri" panose="020F0502020204030204" pitchFamily="34" charset="0"/>
              </a:rPr>
              <a:t>, mísení, mixér, plnění uzenin, strouhání, šlehání, tvořítko na cukroví.</a:t>
            </a:r>
            <a:endParaRPr lang="cs-CZ" sz="1600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sz="16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(Zdroj: </a:t>
            </a:r>
            <a:r>
              <a:rPr lang="cs-CZ" sz="1600" i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https</a:t>
            </a:r>
            <a:r>
              <a:rPr lang="cs-CZ" sz="16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://www.datart.cz/Kuchynsky-robot-ETA-Gratus-Max-No-3002890061.html)</a:t>
            </a:r>
            <a:endParaRPr lang="cs-CZ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sz="16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25307" y="642499"/>
            <a:ext cx="1603058" cy="170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49896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942" y="451139"/>
            <a:ext cx="1607136" cy="4120862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390999" y="4722878"/>
            <a:ext cx="860733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e-DE" sz="1400" b="1" dirty="0" err="1" smtClean="0">
                <a:latin typeface="+mj-lt"/>
                <a:cs typeface="Times New Roman" panose="02020603050405020304" pitchFamily="18" charset="0"/>
              </a:rPr>
              <a:t>Elektrický</a:t>
            </a:r>
            <a:r>
              <a:rPr lang="de-DE" sz="1400" b="1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de-DE" sz="1400" b="1" dirty="0" err="1">
                <a:latin typeface="+mj-lt"/>
                <a:cs typeface="Times New Roman" panose="02020603050405020304" pitchFamily="18" charset="0"/>
              </a:rPr>
              <a:t>konvektomat</a:t>
            </a:r>
            <a:r>
              <a:rPr lang="de-DE" sz="1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de-DE" sz="1400" b="1" dirty="0" err="1">
                <a:latin typeface="+mj-lt"/>
                <a:cs typeface="Times New Roman" panose="02020603050405020304" pitchFamily="18" charset="0"/>
              </a:rPr>
              <a:t>Unox</a:t>
            </a:r>
            <a:r>
              <a:rPr lang="de-DE" sz="1400" b="1" dirty="0">
                <a:latin typeface="+mj-lt"/>
                <a:cs typeface="Times New Roman" panose="02020603050405020304" pitchFamily="18" charset="0"/>
              </a:rPr>
              <a:t> XV 4093 </a:t>
            </a:r>
            <a:r>
              <a:rPr lang="de-DE" sz="1400" b="1" dirty="0" err="1" smtClean="0">
                <a:latin typeface="+mj-lt"/>
                <a:cs typeface="Times New Roman" panose="02020603050405020304" pitchFamily="18" charset="0"/>
              </a:rPr>
              <a:t>ChefLux</a:t>
            </a:r>
            <a:r>
              <a:rPr lang="cs-CZ" sz="1400" b="1" dirty="0">
                <a:latin typeface="+mj-lt"/>
                <a:cs typeface="Times New Roman" panose="02020603050405020304" pitchFamily="18" charset="0"/>
              </a:rPr>
              <a:t>. </a:t>
            </a:r>
            <a:r>
              <a:rPr lang="cs-CZ" sz="1600" dirty="0" err="1" smtClean="0">
                <a:latin typeface="+mj-lt"/>
                <a:cs typeface="Times New Roman" panose="02020603050405020304" pitchFamily="18" charset="0"/>
              </a:rPr>
              <a:t>Konvektomat</a:t>
            </a:r>
            <a:r>
              <a:rPr lang="cs-CZ" sz="1600" dirty="0" smtClean="0">
                <a:latin typeface="+mj-lt"/>
                <a:cs typeface="Times New Roman" panose="02020603050405020304" pitchFamily="18" charset="0"/>
              </a:rPr>
              <a:t> disponuje technologií </a:t>
            </a:r>
            <a:r>
              <a:rPr lang="cs-CZ" sz="1600" dirty="0">
                <a:latin typeface="+mj-lt"/>
                <a:cs typeface="Times New Roman" panose="02020603050405020304" pitchFamily="18" charset="0"/>
              </a:rPr>
              <a:t>zaručující dosažení </a:t>
            </a:r>
            <a:r>
              <a:rPr lang="cs-CZ" sz="1600" dirty="0" smtClean="0">
                <a:latin typeface="+mj-lt"/>
                <a:cs typeface="Times New Roman" panose="02020603050405020304" pitchFamily="18" charset="0"/>
              </a:rPr>
              <a:t>rovnoměrného rozdělení </a:t>
            </a:r>
            <a:r>
              <a:rPr lang="cs-CZ" sz="1600" dirty="0">
                <a:latin typeface="+mj-lt"/>
                <a:cs typeface="Times New Roman" panose="02020603050405020304" pitchFamily="18" charset="0"/>
              </a:rPr>
              <a:t>vzduchu a tepla uvnitř komory, </a:t>
            </a:r>
            <a:r>
              <a:rPr lang="cs-CZ" sz="1600" dirty="0" smtClean="0">
                <a:latin typeface="+mj-lt"/>
                <a:cs typeface="Times New Roman" panose="02020603050405020304" pitchFamily="18" charset="0"/>
              </a:rPr>
              <a:t>dále potom technologií </a:t>
            </a:r>
            <a:r>
              <a:rPr lang="cs-CZ" sz="1600" dirty="0">
                <a:latin typeface="+mj-lt"/>
                <a:cs typeface="Times New Roman" panose="02020603050405020304" pitchFamily="18" charset="0"/>
              </a:rPr>
              <a:t>zabezpečující okamžitý odvod vlhkosti z komory</a:t>
            </a:r>
            <a:r>
              <a:rPr lang="cs-CZ" sz="1600" dirty="0" smtClean="0">
                <a:latin typeface="+mj-lt"/>
                <a:cs typeface="Times New Roman" panose="02020603050405020304" pitchFamily="18" charset="0"/>
              </a:rPr>
              <a:t>, možností </a:t>
            </a:r>
            <a:r>
              <a:rPr lang="cs-CZ" sz="1600" dirty="0">
                <a:latin typeface="+mj-lt"/>
                <a:cs typeface="Times New Roman" panose="02020603050405020304" pitchFamily="18" charset="0"/>
              </a:rPr>
              <a:t>manuálního nastavení páry i</a:t>
            </a:r>
            <a:r>
              <a:rPr lang="cs-CZ" sz="16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cs-CZ" sz="1600" dirty="0">
                <a:latin typeface="+mj-lt"/>
                <a:cs typeface="Times New Roman" panose="02020603050405020304" pitchFamily="18" charset="0"/>
              </a:rPr>
              <a:t>během varného </a:t>
            </a:r>
            <a:r>
              <a:rPr lang="cs-CZ" sz="1600" dirty="0" smtClean="0">
                <a:latin typeface="+mj-lt"/>
                <a:cs typeface="Times New Roman" panose="02020603050405020304" pitchFamily="18" charset="0"/>
              </a:rPr>
              <a:t>procesu. Výrobek dále disponuje technologií, která zabrání nežádoucím energetickým ztrátám </a:t>
            </a:r>
            <a:r>
              <a:rPr lang="cs-CZ" sz="1600" dirty="0">
                <a:latin typeface="+mj-lt"/>
                <a:cs typeface="Times New Roman" panose="02020603050405020304" pitchFamily="18" charset="0"/>
              </a:rPr>
              <a:t>a tím snižuje spotřebu </a:t>
            </a:r>
            <a:r>
              <a:rPr lang="cs-CZ" sz="1600" dirty="0" smtClean="0">
                <a:latin typeface="+mj-lt"/>
                <a:cs typeface="Times New Roman" panose="02020603050405020304" pitchFamily="18" charset="0"/>
              </a:rPr>
              <a:t>elektrické energie</a:t>
            </a:r>
            <a:r>
              <a:rPr lang="cs-CZ" sz="1600" dirty="0">
                <a:latin typeface="+mj-lt"/>
                <a:cs typeface="Times New Roman" panose="02020603050405020304" pitchFamily="18" charset="0"/>
              </a:rPr>
              <a:t>. </a:t>
            </a:r>
            <a:endParaRPr lang="cs-CZ" sz="1600" dirty="0" smtClean="0">
              <a:latin typeface="+mj-lt"/>
              <a:cs typeface="Times New Roman" panose="02020603050405020304" pitchFamily="18" charset="0"/>
            </a:endParaRPr>
          </a:p>
          <a:p>
            <a:r>
              <a:rPr lang="cs-CZ" sz="1600" i="1" dirty="0" smtClean="0">
                <a:latin typeface="+mj-lt"/>
                <a:cs typeface="Times New Roman" panose="02020603050405020304" pitchFamily="18" charset="0"/>
              </a:rPr>
              <a:t>Zdroj: https</a:t>
            </a:r>
            <a:r>
              <a:rPr lang="cs-CZ" sz="1600" i="1" dirty="0">
                <a:latin typeface="+mj-lt"/>
                <a:cs typeface="Times New Roman" panose="02020603050405020304" pitchFamily="18" charset="0"/>
              </a:rPr>
              <a:t>://www.gastrosance.cz/product/cheflux/gn-2_1/konvektomat-unox-cheflux-xv4093-20-gn-2_/21344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38747" y="392532"/>
            <a:ext cx="2857500" cy="2781300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5449801" y="410820"/>
            <a:ext cx="338304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1600" b="1" dirty="0" smtClean="0">
                <a:latin typeface="+mj-lt"/>
                <a:cs typeface="Times New Roman" panose="02020603050405020304" pitchFamily="18" charset="0"/>
              </a:rPr>
              <a:t>PROFESIONÁLNÍ </a:t>
            </a:r>
            <a:r>
              <a:rPr lang="cs-CZ" sz="1600" b="1" dirty="0">
                <a:latin typeface="+mj-lt"/>
                <a:cs typeface="Times New Roman" panose="02020603050405020304" pitchFamily="18" charset="0"/>
              </a:rPr>
              <a:t>KÁVOVAR FORMA SAE </a:t>
            </a:r>
            <a:r>
              <a:rPr lang="cs-CZ" sz="1600" b="1" dirty="0" smtClean="0">
                <a:latin typeface="+mj-lt"/>
                <a:cs typeface="Times New Roman" panose="02020603050405020304" pitchFamily="18" charset="0"/>
              </a:rPr>
              <a:t>2. </a:t>
            </a:r>
            <a:r>
              <a:rPr lang="cs-CZ" sz="1800" dirty="0" smtClean="0">
                <a:latin typeface="+mj-lt"/>
                <a:cs typeface="Times New Roman" panose="02020603050405020304" pitchFamily="18" charset="0"/>
              </a:rPr>
              <a:t>Kávovar disponuje čtyřmi samostatně programovatelnými tlačítky na výdej kávy, tlačítko </a:t>
            </a:r>
            <a:r>
              <a:rPr lang="cs-CZ" sz="1800" dirty="0">
                <a:latin typeface="+mj-lt"/>
                <a:cs typeface="Times New Roman" panose="02020603050405020304" pitchFamily="18" charset="0"/>
              </a:rPr>
              <a:t>automatického výdeje </a:t>
            </a:r>
            <a:r>
              <a:rPr lang="cs-CZ" sz="1800" dirty="0" smtClean="0">
                <a:latin typeface="+mj-lt"/>
                <a:cs typeface="Times New Roman" panose="02020603050405020304" pitchFamily="18" charset="0"/>
              </a:rPr>
              <a:t>kávy, automatickým výdejem horké vody a dalšími funkcemi.</a:t>
            </a:r>
          </a:p>
          <a:p>
            <a:pPr algn="just"/>
            <a:r>
              <a:rPr lang="cs-CZ" sz="1800" i="1" dirty="0">
                <a:latin typeface="+mj-lt"/>
                <a:cs typeface="Times New Roman" panose="02020603050405020304" pitchFamily="18" charset="0"/>
              </a:rPr>
              <a:t>(Zdroj: https://www.cesk.cz/profesionalni-kavovar-forma-sae-2</a:t>
            </a:r>
            <a:r>
              <a:rPr lang="cs-CZ" sz="1800" i="1" dirty="0" smtClean="0">
                <a:latin typeface="+mj-lt"/>
                <a:cs typeface="Times New Roman" panose="02020603050405020304" pitchFamily="18" charset="0"/>
              </a:rPr>
              <a:t>/)</a:t>
            </a:r>
            <a:endParaRPr lang="cs-CZ" sz="1800" i="1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20990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Software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00" y="1692002"/>
            <a:ext cx="8064900" cy="2124348"/>
          </a:xfrm>
        </p:spPr>
        <p:txBody>
          <a:bodyPr/>
          <a:lstStyle/>
          <a:p>
            <a:r>
              <a:rPr lang="cs-CZ" dirty="0" smtClean="0"/>
              <a:t>Návrhové systémy jako např</a:t>
            </a:r>
            <a:r>
              <a:rPr lang="cs-CZ" dirty="0" smtClean="0"/>
              <a:t>.:</a:t>
            </a:r>
          </a:p>
          <a:p>
            <a:pPr lvl="1"/>
            <a:r>
              <a:rPr lang="cs-CZ" dirty="0" smtClean="0"/>
              <a:t> </a:t>
            </a:r>
            <a:r>
              <a:rPr lang="cs-CZ" dirty="0" err="1" smtClean="0"/>
              <a:t>Eagle</a:t>
            </a:r>
            <a:r>
              <a:rPr lang="cs-CZ" dirty="0" smtClean="0"/>
              <a:t>, programy na simulaci obvodů, programy na vytvoření technické dokumentace, programy k měření a řízení, programy na vývoj aplikací s jednočipovými </a:t>
            </a:r>
            <a:r>
              <a:rPr lang="cs-CZ" dirty="0" err="1" smtClean="0"/>
              <a:t>mikrokontroléry</a:t>
            </a:r>
            <a:r>
              <a:rPr lang="cs-CZ" dirty="0" smtClean="0"/>
              <a:t> (např. </a:t>
            </a:r>
            <a:r>
              <a:rPr lang="cs-CZ" dirty="0" err="1" smtClean="0"/>
              <a:t>Microchip</a:t>
            </a:r>
            <a:r>
              <a:rPr lang="cs-CZ" dirty="0" smtClean="0"/>
              <a:t> studio, </a:t>
            </a:r>
            <a:r>
              <a:rPr lang="cs-CZ" dirty="0" err="1" smtClean="0"/>
              <a:t>Tinkercad</a:t>
            </a:r>
            <a:r>
              <a:rPr lang="cs-CZ" dirty="0" smtClean="0"/>
              <a:t>, </a:t>
            </a:r>
            <a:r>
              <a:rPr lang="cs-CZ" dirty="0" err="1" smtClean="0"/>
              <a:t>Fritzing</a:t>
            </a:r>
            <a:r>
              <a:rPr lang="cs-CZ" dirty="0" smtClean="0"/>
              <a:t>) apod. </a:t>
            </a:r>
            <a:endParaRPr lang="cs-CZ" dirty="0" smtClean="0"/>
          </a:p>
          <a:p>
            <a:pPr lvl="1"/>
            <a:r>
              <a:rPr lang="cs-CZ" dirty="0" smtClean="0"/>
              <a:t>Kulinářské umění - </a:t>
            </a:r>
            <a:r>
              <a:rPr lang="cs-CZ" b="1" dirty="0" smtClean="0">
                <a:hlinkClick r:id="rId2"/>
              </a:rPr>
              <a:t>Jak zlepšit úroveň gastronomického vzdělávání na vaší škole</a:t>
            </a:r>
            <a:endParaRPr lang="cs-CZ" b="1" dirty="0" smtClean="0"/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Nástroje </a:t>
            </a:r>
            <a:r>
              <a:rPr lang="cs-CZ" dirty="0" smtClean="0"/>
              <a:t>využívající virtuální realitu a 3D technologii.</a:t>
            </a:r>
            <a:endParaRPr lang="cs-CZ" dirty="0"/>
          </a:p>
        </p:txBody>
      </p:sp>
      <p:sp>
        <p:nvSpPr>
          <p:cNvPr id="6" name="Nadpis 3"/>
          <p:cNvSpPr txBox="1">
            <a:spLocks/>
          </p:cNvSpPr>
          <p:nvPr/>
        </p:nvSpPr>
        <p:spPr>
          <a:xfrm>
            <a:off x="444750" y="3850550"/>
            <a:ext cx="80649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Úkol</a:t>
            </a:r>
            <a:endParaRPr kumimoji="0" lang="cs-CZ" sz="30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Zástupný symbol pro obsah 4"/>
          <p:cNvSpPr txBox="1">
            <a:spLocks/>
          </p:cNvSpPr>
          <p:nvPr/>
        </p:nvSpPr>
        <p:spPr>
          <a:xfrm>
            <a:off x="501900" y="4330700"/>
            <a:ext cx="8064900" cy="19748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89000" lvl="0" indent="-135000">
              <a:lnSpc>
                <a:spcPts val="27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2100" kern="0" dirty="0" smtClean="0">
                <a:latin typeface="+mn-lt"/>
              </a:rPr>
              <a:t>Jaký </a:t>
            </a:r>
            <a:r>
              <a:rPr lang="cs-CZ" sz="2100" kern="0" dirty="0" smtClean="0">
                <a:latin typeface="+mn-lt"/>
              </a:rPr>
              <a:t>specializovaný software lze ve výuce vašeho oboru využít a k jakému </a:t>
            </a:r>
            <a:r>
              <a:rPr lang="cs-CZ" sz="2100" kern="0" dirty="0" smtClean="0">
                <a:latin typeface="+mn-lt"/>
              </a:rPr>
              <a:t>účelu?</a:t>
            </a:r>
            <a:endParaRPr kumimoji="0" lang="cs-CZ" sz="21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Pravidla pro využívání materiálních výukových prostředků	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splnění požadavků BOZP a hygienických předpisů</a:t>
            </a:r>
          </a:p>
          <a:p>
            <a:r>
              <a:rPr lang="cs-CZ" dirty="0" smtClean="0"/>
              <a:t>DT</a:t>
            </a:r>
          </a:p>
          <a:p>
            <a:pPr lvl="1"/>
            <a:r>
              <a:rPr lang="cs-CZ" dirty="0" smtClean="0"/>
              <a:t>příprava podkladů, materiálů pro práci s DT</a:t>
            </a:r>
          </a:p>
          <a:p>
            <a:pPr lvl="1"/>
            <a:r>
              <a:rPr lang="cs-CZ" dirty="0" smtClean="0"/>
              <a:t>práce s DT si vyzkoušet předem</a:t>
            </a:r>
          </a:p>
          <a:p>
            <a:r>
              <a:rPr lang="cs-CZ" dirty="0" smtClean="0"/>
              <a:t>aktuální přehled o UP, DT využitelný pro výuku OV</a:t>
            </a:r>
          </a:p>
          <a:p>
            <a:r>
              <a:rPr lang="cs-CZ" dirty="0" smtClean="0"/>
              <a:t>kontrola technického stavu, průběžná údržba, opravy, odborný servis, revize ve stanovených lhůtách</a:t>
            </a:r>
          </a:p>
          <a:p>
            <a:r>
              <a:rPr lang="cs-CZ" dirty="0" smtClean="0"/>
              <a:t>při používání materiálních prostředků v OV vyučující dodržuje pravidla BOZP, požární ochrany, hygienických předpisů</a:t>
            </a:r>
          </a:p>
          <a:p>
            <a:r>
              <a:rPr lang="cs-CZ" dirty="0" smtClean="0"/>
              <a:t>zajištění dobré viditelnosti na DT</a:t>
            </a:r>
            <a:endParaRPr lang="cs-CZ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Otázky a úkoly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1200" indent="-457200">
              <a:buFont typeface="+mj-lt"/>
              <a:buAutoNum type="arabicPeriod"/>
            </a:pPr>
            <a:r>
              <a:rPr lang="cs-CZ" dirty="0" smtClean="0"/>
              <a:t>Vyjmenujte alespoň 5 UP a 5 DT vhodných pro váš obor.</a:t>
            </a:r>
          </a:p>
          <a:p>
            <a:pPr marL="511200" indent="-457200">
              <a:buFont typeface="+mj-lt"/>
              <a:buAutoNum type="arabicPeriod"/>
            </a:pPr>
            <a:r>
              <a:rPr lang="cs-CZ" dirty="0" smtClean="0"/>
              <a:t>Vyjmenujte alespoň 10 pracovních prostředků potřebných pro výkon pracovních činností ve vašem oboru</a:t>
            </a:r>
            <a:r>
              <a:rPr lang="cs-CZ" dirty="0" smtClean="0"/>
              <a:t>.</a:t>
            </a:r>
            <a:endParaRPr lang="cs-CZ" dirty="0" smtClean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UP &amp; DT</a:t>
            </a:r>
            <a:endParaRPr lang="cs-CZ" dirty="0"/>
          </a:p>
        </p:txBody>
      </p:sp>
      <p:graphicFrame>
        <p:nvGraphicFramePr>
          <p:cNvPr id="6" name="Zástupný symbol pro obsah 5"/>
          <p:cNvGraphicFramePr>
            <a:graphicFrameLocks noGrp="1"/>
          </p:cNvGraphicFramePr>
          <p:nvPr>
            <p:ph idx="1"/>
          </p:nvPr>
        </p:nvGraphicFramePr>
        <p:xfrm>
          <a:off x="539750" y="1692275"/>
          <a:ext cx="8064500" cy="235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2250"/>
                <a:gridCol w="4032250"/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UČEBNÍ</a:t>
                      </a:r>
                      <a:r>
                        <a:rPr lang="cs-CZ" baseline="0" dirty="0" smtClean="0"/>
                        <a:t> POMŮCKY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DIDAKTICKÁ TECHNIKA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-</a:t>
                      </a:r>
                      <a:r>
                        <a:rPr lang="cs-CZ" baseline="0" dirty="0" smtClean="0"/>
                        <a:t> Předměty napodobující realitu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- Umožňuje</a:t>
                      </a:r>
                      <a:r>
                        <a:rPr lang="cs-CZ" baseline="0" dirty="0" smtClean="0"/>
                        <a:t> prezentaci učebních pomůcek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- Napomáhají větší názornosti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- Informačně expoziční funkce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- Usnadňují výuku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- Usnadňují výuku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Příklady: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Příklady: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- učebnice, školní modely, výukové počítačové programy,</a:t>
                      </a:r>
                      <a:r>
                        <a:rPr lang="cs-CZ" baseline="0" dirty="0" smtClean="0"/>
                        <a:t> video nebo audio záznamy, …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- </a:t>
                      </a:r>
                      <a:r>
                        <a:rPr lang="cs-CZ" dirty="0" err="1" smtClean="0"/>
                        <a:t>vizualizéry</a:t>
                      </a:r>
                      <a:r>
                        <a:rPr lang="cs-CZ" dirty="0" smtClean="0"/>
                        <a:t>, počítače, DVD, interaktivní tabule, tablety, mobilní telefony, …</a:t>
                      </a:r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Učebnice a výukové materiály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tištěné i elektronické</a:t>
            </a:r>
          </a:p>
          <a:p>
            <a:r>
              <a:rPr lang="cs-CZ" dirty="0" smtClean="0"/>
              <a:t>u</a:t>
            </a:r>
            <a:r>
              <a:rPr lang="cs-CZ" dirty="0" smtClean="0"/>
              <a:t>čební </a:t>
            </a:r>
            <a:r>
              <a:rPr lang="cs-CZ" dirty="0" smtClean="0"/>
              <a:t>texty, učebnice, odborné knihy, pracovní listy, protokoly z měření, katalogy, katalogové listy, konstrukční návody, výukové opory, výukové </a:t>
            </a:r>
            <a:r>
              <a:rPr lang="cs-CZ" dirty="0" smtClean="0"/>
              <a:t>filmy, …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/>
          <a:srcRect l="14417" r="13842"/>
          <a:stretch/>
        </p:blipFill>
        <p:spPr>
          <a:xfrm>
            <a:off x="592418" y="3778250"/>
            <a:ext cx="1306577" cy="182123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/>
          <a:srcRect l="13092" r="13934"/>
          <a:stretch/>
        </p:blipFill>
        <p:spPr>
          <a:xfrm>
            <a:off x="4208869" y="3752503"/>
            <a:ext cx="1329027" cy="182123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 cstate="print"/>
          <a:srcRect l="12692" r="10144"/>
          <a:stretch/>
        </p:blipFill>
        <p:spPr>
          <a:xfrm>
            <a:off x="6083954" y="3749617"/>
            <a:ext cx="1405356" cy="182123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5" cstate="print"/>
          <a:srcRect l="12783" r="11969"/>
          <a:stretch/>
        </p:blipFill>
        <p:spPr>
          <a:xfrm>
            <a:off x="2339632" y="3696507"/>
            <a:ext cx="1400866" cy="1861648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558800" y="5753100"/>
            <a:ext cx="69151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latin typeface="+mn-lt"/>
              </a:rPr>
              <a:t>Vybrané </a:t>
            </a:r>
            <a:r>
              <a:rPr lang="cs-CZ" sz="1400" dirty="0" smtClean="0">
                <a:latin typeface="+mn-lt"/>
              </a:rPr>
              <a:t>tištěné učebnice, dostupné na trhu (rok 2023) pro gastronomické obory</a:t>
            </a:r>
          </a:p>
          <a:p>
            <a:r>
              <a:rPr lang="cs-CZ" sz="1400" dirty="0" smtClean="0">
                <a:latin typeface="+mn-lt"/>
              </a:rPr>
              <a:t>(Zdroj: https://www.alza.cz/media/knihy-o-potravinarstvi-a-gastronomii/18863651.htm)</a:t>
            </a:r>
          </a:p>
          <a:p>
            <a:pPr algn="l"/>
            <a:endParaRPr lang="cs-CZ" sz="1400" dirty="0" err="1" smtClean="0">
              <a:latin typeface="+mn-l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Úkol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00" y="1549400"/>
            <a:ext cx="8064900" cy="4282600"/>
          </a:xfrm>
        </p:spPr>
        <p:txBody>
          <a:bodyPr/>
          <a:lstStyle/>
          <a:p>
            <a:r>
              <a:rPr lang="cs-CZ" dirty="0" smtClean="0"/>
              <a:t>Popište, jaký je stav v oblasti vydaných (existujících) učebnic pro výuku vašeho odborného zaměření.  </a:t>
            </a:r>
          </a:p>
          <a:p>
            <a:pPr lvl="1"/>
            <a:r>
              <a:rPr lang="cs-CZ" dirty="0" smtClean="0"/>
              <a:t>vyhledejte na internetu veškeré dostupné učebnice a výukové materiály pro váš aprobovaný předmět</a:t>
            </a:r>
          </a:p>
          <a:p>
            <a:pPr lvl="1"/>
            <a:r>
              <a:rPr lang="cs-CZ" dirty="0" smtClean="0"/>
              <a:t>k učebnicím si zkopírujte:</a:t>
            </a:r>
          </a:p>
          <a:p>
            <a:pPr lvl="2">
              <a:buFont typeface="Arial" pitchFamily="34" charset="0"/>
              <a:buChar char="•"/>
            </a:pPr>
            <a:r>
              <a:rPr lang="cs-CZ" dirty="0" smtClean="0"/>
              <a:t>obrázek obalu knihy (titulní strany),</a:t>
            </a:r>
          </a:p>
          <a:p>
            <a:pPr lvl="2">
              <a:buFont typeface="Arial" pitchFamily="34" charset="0"/>
              <a:buChar char="•"/>
            </a:pPr>
            <a:r>
              <a:rPr lang="cs-CZ" dirty="0" smtClean="0"/>
              <a:t>cenu,</a:t>
            </a:r>
          </a:p>
          <a:p>
            <a:pPr lvl="2">
              <a:buFont typeface="Arial" pitchFamily="34" charset="0"/>
              <a:buChar char="•"/>
            </a:pPr>
            <a:r>
              <a:rPr lang="cs-CZ" dirty="0" smtClean="0"/>
              <a:t>odkaz na internetový obchod/knihovnu</a:t>
            </a:r>
            <a:endParaRPr lang="cs-CZ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Online aplikace pro procvičení a upevnění učiva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cs-CZ" dirty="0" err="1" smtClean="0">
                <a:hlinkClick r:id="rId2"/>
              </a:rPr>
              <a:t>JeopardyLabs</a:t>
            </a:r>
            <a:endParaRPr lang="cs-CZ" dirty="0" smtClean="0"/>
          </a:p>
          <a:p>
            <a:pPr marL="457200" indent="-457200">
              <a:buFont typeface="+mj-lt"/>
              <a:buAutoNum type="arabicPeriod"/>
            </a:pPr>
            <a:r>
              <a:rPr lang="cs-CZ" dirty="0" err="1" smtClean="0">
                <a:hlinkClick r:id="rId3"/>
              </a:rPr>
              <a:t>Mentimeter</a:t>
            </a:r>
            <a:endParaRPr lang="cs-CZ" dirty="0" smtClean="0"/>
          </a:p>
          <a:p>
            <a:pPr marL="457200" indent="-457200">
              <a:buFont typeface="+mj-lt"/>
              <a:buAutoNum type="arabicPeriod"/>
            </a:pPr>
            <a:r>
              <a:rPr lang="cs-CZ" dirty="0" err="1" smtClean="0">
                <a:hlinkClick r:id="rId4"/>
              </a:rPr>
              <a:t>Wordwall</a:t>
            </a:r>
            <a:endParaRPr lang="cs-CZ" dirty="0" smtClean="0"/>
          </a:p>
          <a:p>
            <a:pPr marL="457200" indent="-457200">
              <a:buFont typeface="+mj-lt"/>
              <a:buAutoNum type="arabicPeriod"/>
            </a:pPr>
            <a:r>
              <a:rPr lang="cs-CZ" dirty="0" smtClean="0">
                <a:hlinkClick r:id="rId5"/>
              </a:rPr>
              <a:t>Generátor křížovek</a:t>
            </a:r>
            <a:endParaRPr lang="cs-CZ" dirty="0" smtClean="0"/>
          </a:p>
          <a:p>
            <a:pPr marL="457200" indent="-457200">
              <a:buFont typeface="+mj-lt"/>
              <a:buAutoNum type="arabicPeriod"/>
            </a:pPr>
            <a:r>
              <a:rPr lang="cs-CZ" dirty="0" smtClean="0">
                <a:hlinkClick r:id="rId6"/>
              </a:rPr>
              <a:t>3D software </a:t>
            </a:r>
            <a:r>
              <a:rPr lang="cs-CZ" dirty="0" err="1" smtClean="0">
                <a:hlinkClick r:id="rId6"/>
              </a:rPr>
              <a:t>corinth</a:t>
            </a:r>
            <a:endParaRPr lang="cs-CZ" dirty="0" smtClean="0"/>
          </a:p>
          <a:p>
            <a:pPr marL="457200" indent="-457200">
              <a:buFont typeface="+mj-lt"/>
              <a:buAutoNum type="arabicPeriod"/>
            </a:pPr>
            <a:r>
              <a:rPr lang="cs-CZ" dirty="0" err="1" smtClean="0">
                <a:hlinkClick r:id="rId7"/>
              </a:rPr>
              <a:t>Kahoot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…</a:t>
            </a:r>
            <a:endParaRPr lang="cs-CZ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JeopardyLabs</a:t>
            </a:r>
            <a:r>
              <a:rPr lang="cs-CZ" dirty="0" smtClean="0"/>
              <a:t> - Riskuj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https://jeopardylabs.com/play/2023-03-29-50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t="6077" r="49962" b="12230"/>
          <a:stretch>
            <a:fillRect/>
          </a:stretch>
        </p:blipFill>
        <p:spPr bwMode="auto">
          <a:xfrm>
            <a:off x="815248" y="2610999"/>
            <a:ext cx="5860973" cy="2950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l="11800" t="6810" r="62154" b="29304"/>
          <a:stretch>
            <a:fillRect/>
          </a:stretch>
        </p:blipFill>
        <p:spPr bwMode="auto">
          <a:xfrm>
            <a:off x="6213580" y="121185"/>
            <a:ext cx="2769964" cy="2094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/>
          <a:srcRect l="8776" t="6081" r="55546" b="9038"/>
          <a:stretch>
            <a:fillRect/>
          </a:stretch>
        </p:blipFill>
        <p:spPr bwMode="auto">
          <a:xfrm>
            <a:off x="4765595" y="260350"/>
            <a:ext cx="4111704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Mentimeter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snadno sestavitelné prezentace, interaktivní ankety, kvízy a Word </a:t>
            </a:r>
            <a:r>
              <a:rPr lang="cs-CZ" dirty="0" err="1" smtClean="0"/>
              <a:t>Clouds</a:t>
            </a:r>
            <a:r>
              <a:rPr lang="cs-CZ" dirty="0" smtClean="0"/>
              <a:t> </a:t>
            </a:r>
          </a:p>
          <a:p>
            <a:r>
              <a:rPr lang="cs-CZ" dirty="0" smtClean="0"/>
              <a:t>větší účast a méně stresu</a:t>
            </a:r>
          </a:p>
          <a:p>
            <a:r>
              <a:rPr lang="cs-CZ" dirty="0" smtClean="0">
                <a:hlinkClick r:id="rId3"/>
              </a:rPr>
              <a:t>https://www.menti.com/alngz41s6ihq</a:t>
            </a: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 l="3193" t="7176" r="50203" b="13697"/>
          <a:stretch>
            <a:fillRect/>
          </a:stretch>
        </p:blipFill>
        <p:spPr bwMode="auto">
          <a:xfrm>
            <a:off x="484350" y="3229583"/>
            <a:ext cx="4777047" cy="2500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uni-ped-prezentace-4-3-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muni-ped-prezentace-4-3-cz.potx" id="{A2D83281-9DF1-455E-A4DD-AE9E20873FD3}" vid="{C580A734-C016-44FD-B726-208E9D0A6DB8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muni-ped-prezentace-4-3-cz</Template>
  <TotalTime>330</TotalTime>
  <Words>1548</Words>
  <Application>Microsoft Office PowerPoint</Application>
  <PresentationFormat>Předvádění na obrazovce (4:3)</PresentationFormat>
  <Paragraphs>285</Paragraphs>
  <Slides>38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39" baseType="lpstr">
      <vt:lpstr>muni-ped-prezentace-4-3-cz</vt:lpstr>
      <vt:lpstr>Materiální výukové prostředky </vt:lpstr>
      <vt:lpstr>Materiální výukové prostředky</vt:lpstr>
      <vt:lpstr>Didaktické materiální prostředky</vt:lpstr>
      <vt:lpstr>UP &amp; DT</vt:lpstr>
      <vt:lpstr>Učebnice a výukové materiály</vt:lpstr>
      <vt:lpstr>Úkol</vt:lpstr>
      <vt:lpstr>Online aplikace pro procvičení a upevnění učiva</vt:lpstr>
      <vt:lpstr>JeopardyLabs - Riskuj</vt:lpstr>
      <vt:lpstr>Mentimeter</vt:lpstr>
      <vt:lpstr>Worldwall</vt:lpstr>
      <vt:lpstr>Sudoku a osmisměrky</vt:lpstr>
      <vt:lpstr>Křížovky</vt:lpstr>
      <vt:lpstr>3D software corinth</vt:lpstr>
      <vt:lpstr>Kahoot</vt:lpstr>
      <vt:lpstr>Aktivizační metody na začátek hodiny</vt:lpstr>
      <vt:lpstr>Úkol</vt:lpstr>
      <vt:lpstr>Software – elektronické školní systémy</vt:lpstr>
      <vt:lpstr>Snímek 18</vt:lpstr>
      <vt:lpstr>Snímek 19</vt:lpstr>
      <vt:lpstr>Snímek 20</vt:lpstr>
      <vt:lpstr>Snímek 21</vt:lpstr>
      <vt:lpstr>Snímek 22</vt:lpstr>
      <vt:lpstr>Pracovní prostředky a vybavení pracoviště</vt:lpstr>
      <vt:lpstr>Pracovní (výrobní) prostředky</vt:lpstr>
      <vt:lpstr>Vybavení pracoviště praktického vyučování </vt:lpstr>
      <vt:lpstr>Pracovní a ochranné pomůcky na odborný výcvik pro žáky 1. ročníku oboru kuchař – číšník</vt:lpstr>
      <vt:lpstr>Pracovní a ochranné pomůcky na odborný výcvik pro žáky 1. ročníku oboru zedník</vt:lpstr>
      <vt:lpstr>Vybavení pracovišť OV</vt:lpstr>
      <vt:lpstr>Příklady aplikace materiálních výukových prostředků v odborném vzdělávání </vt:lpstr>
      <vt:lpstr>Obor mechanik elektrotechnik</vt:lpstr>
      <vt:lpstr>Snímek 31</vt:lpstr>
      <vt:lpstr>Snímek 32</vt:lpstr>
      <vt:lpstr>Obor kuchař-číšník, odborné předměty technologie, vybavení provozoven (vybrané pomůcky)</vt:lpstr>
      <vt:lpstr>Snímek 34</vt:lpstr>
      <vt:lpstr>Snímek 35</vt:lpstr>
      <vt:lpstr>Software</vt:lpstr>
      <vt:lpstr>Pravidla pro využívání materiálních výukových prostředků  </vt:lpstr>
      <vt:lpstr>Otázky a úkoly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Admin</dc:creator>
  <cp:lastModifiedBy>Admin</cp:lastModifiedBy>
  <cp:revision>31</cp:revision>
  <dcterms:created xsi:type="dcterms:W3CDTF">2022-09-15T19:30:46Z</dcterms:created>
  <dcterms:modified xsi:type="dcterms:W3CDTF">2024-04-29T08:52:45Z</dcterms:modified>
</cp:coreProperties>
</file>