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usoszn.cz/pro-uchazece/nabidka-oboru/obory-s-vyucnim-listem/kuchar-cisnik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yperspace.cz/" TargetMode="External"/><Relationship Id="rId2" Type="http://schemas.openxmlformats.org/officeDocument/2006/relationships/hyperlink" Target="http://didacticaviva.ped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baze.opvvv.msmt.cz/vystup/28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3A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Ing. Nikola Straková, PhD.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6267" y="150533"/>
            <a:ext cx="4478621" cy="33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didaktické transformace obsahu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kolik jsou v souladu klíčové determinanty kvality výuky? </a:t>
            </a:r>
          </a:p>
          <a:p>
            <a:pPr lvl="1"/>
            <a:r>
              <a:rPr lang="cs-CZ" dirty="0" smtClean="0"/>
              <a:t>(I. cíle, II. oborový obsah a jeho III. tematizace)</a:t>
            </a:r>
          </a:p>
          <a:p>
            <a:r>
              <a:rPr lang="cs-CZ" dirty="0" smtClean="0"/>
              <a:t>posuzování integrity výuky</a:t>
            </a:r>
          </a:p>
          <a:p>
            <a:pPr lvl="1"/>
            <a:r>
              <a:rPr lang="cs-CZ" dirty="0" smtClean="0"/>
              <a:t>soulad mezi vzdělávacím obsahem výuky, zamýšlenými cíli výuky a společnými aktivitami učitele a žáků</a:t>
            </a:r>
          </a:p>
          <a:p>
            <a:pPr lvl="1"/>
            <a:r>
              <a:rPr lang="cs-CZ" dirty="0" smtClean="0"/>
              <a:t>vychází z modelu hloubkové struktury výuky: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Kompetenční vrstva </a:t>
            </a:r>
            <a:r>
              <a:rPr lang="cs-CZ" dirty="0" smtClean="0">
                <a:sym typeface="Wingdings" pitchFamily="2" charset="2"/>
              </a:rPr>
              <a:t> obecné cíle</a:t>
            </a:r>
          </a:p>
          <a:p>
            <a:pPr lvl="1">
              <a:buNone/>
            </a:pPr>
            <a:r>
              <a:rPr lang="cs-CZ" dirty="0" err="1" smtClean="0">
                <a:sym typeface="Wingdings" pitchFamily="2" charset="2"/>
              </a:rPr>
              <a:t>Konceptová</a:t>
            </a:r>
            <a:r>
              <a:rPr lang="cs-CZ" dirty="0" smtClean="0">
                <a:sym typeface="Wingdings" pitchFamily="2" charset="2"/>
              </a:rPr>
              <a:t> vrstva  vzdělávací obsah (klíčové pojmy a pojetí v daném oboru)</a:t>
            </a:r>
          </a:p>
          <a:p>
            <a:pPr lvl="1">
              <a:buNone/>
            </a:pPr>
            <a:r>
              <a:rPr lang="cs-CZ" dirty="0" smtClean="0">
                <a:sym typeface="Wingdings" pitchFamily="2" charset="2"/>
              </a:rPr>
              <a:t>Tematická vrstva  způsob tematizování obsahu v dané výukové situaci</a:t>
            </a:r>
          </a:p>
          <a:p>
            <a:pPr lvl="1"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Je někde integrita narušena?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např.: Tematizace obsahu nevyhovuje stanoveným cílům nebo probíranému obsahu.</a:t>
            </a:r>
          </a:p>
          <a:p>
            <a:r>
              <a:rPr lang="cs-CZ" dirty="0" smtClean="0">
                <a:sym typeface="Wingdings" pitchFamily="2" charset="2"/>
              </a:rPr>
              <a:t>Co by mohlo být zlepšeno?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kvality výukových situací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047" y="1742738"/>
            <a:ext cx="6661226" cy="192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3487" y="720000"/>
            <a:ext cx="8271413" cy="451576"/>
          </a:xfrm>
        </p:spPr>
        <p:txBody>
          <a:bodyPr/>
          <a:lstStyle/>
          <a:p>
            <a:r>
              <a:rPr lang="cs-CZ" dirty="0" smtClean="0"/>
              <a:t>Vizualizace obsahu </a:t>
            </a:r>
            <a:r>
              <a:rPr lang="cs-CZ" dirty="0" err="1" smtClean="0"/>
              <a:t>konceptovým</a:t>
            </a:r>
            <a:r>
              <a:rPr lang="cs-CZ" dirty="0" smtClean="0"/>
              <a:t> </a:t>
            </a:r>
            <a:r>
              <a:rPr lang="cs-CZ" dirty="0" smtClean="0"/>
              <a:t>diagramem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8043" y="1163750"/>
            <a:ext cx="4894729" cy="5182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didaktická kazuistika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Předmět: Technologie – obor Kuchař – číšník 2. ročník, tříletý učební obor,</a:t>
            </a:r>
          </a:p>
          <a:p>
            <a:r>
              <a:rPr lang="cs-CZ" dirty="0" smtClean="0"/>
              <a:t>24. vyučovací hodina tohoto předmětu. </a:t>
            </a:r>
          </a:p>
          <a:p>
            <a:r>
              <a:rPr lang="cs-CZ" dirty="0" smtClean="0"/>
              <a:t>Téma: Vepřové maso – využití tepelných úprav.</a:t>
            </a:r>
          </a:p>
          <a:p>
            <a:r>
              <a:rPr lang="cs-CZ" dirty="0" smtClean="0"/>
              <a:t>Výuka byla realizována na střední odborné škole ve Znojmě.</a:t>
            </a:r>
          </a:p>
          <a:p>
            <a:endParaRPr lang="cs-CZ" dirty="0" smtClean="0"/>
          </a:p>
          <a:p>
            <a:r>
              <a:rPr lang="cs-CZ" dirty="0" smtClean="0"/>
              <a:t>Zadání: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Přečtěte si přepis vyučovací jednotky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Vizualizujte</a:t>
            </a:r>
            <a:r>
              <a:rPr lang="cs-CZ" dirty="0" smtClean="0"/>
              <a:t> obsah výuky pomocí </a:t>
            </a:r>
            <a:r>
              <a:rPr lang="cs-CZ" dirty="0" err="1" smtClean="0"/>
              <a:t>konceptového</a:t>
            </a:r>
            <a:r>
              <a:rPr lang="cs-CZ" dirty="0" smtClean="0"/>
              <a:t> diagramu = model hloubkové struktury obsahu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Analyzujte didaktickou </a:t>
            </a:r>
            <a:r>
              <a:rPr lang="cs-CZ" dirty="0" err="1" smtClean="0"/>
              <a:t>transfromaci</a:t>
            </a:r>
            <a:r>
              <a:rPr lang="cs-CZ" dirty="0" smtClean="0"/>
              <a:t> obsahu.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Posuďte integritu výukové situace.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Navrhněte změny.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Kompetenční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otevřete si RVP, ŠVP</a:t>
            </a:r>
          </a:p>
          <a:p>
            <a:pPr lvl="1"/>
            <a:r>
              <a:rPr lang="cs-CZ" dirty="0" smtClean="0"/>
              <a:t>RVP: 65-51-H/01 Kuchař – číšník</a:t>
            </a:r>
          </a:p>
          <a:p>
            <a:pPr lvl="1"/>
            <a:r>
              <a:rPr lang="cs-CZ" dirty="0" smtClean="0">
                <a:hlinkClick r:id="rId2"/>
              </a:rPr>
              <a:t>web školy</a:t>
            </a:r>
            <a:endParaRPr lang="cs-CZ" dirty="0" smtClean="0"/>
          </a:p>
          <a:p>
            <a:r>
              <a:rPr lang="cs-CZ" dirty="0" smtClean="0"/>
              <a:t>přečtěte si očekávané výsledky vzdělávání, profil absolventa, odborné a klíčové kompetence</a:t>
            </a:r>
          </a:p>
          <a:p>
            <a:r>
              <a:rPr lang="cs-CZ" dirty="0" smtClean="0"/>
              <a:t>K jakým nejobecnějším cílům by mohla tato konkrétní výuka směřovat?</a:t>
            </a:r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7712" y="4321958"/>
            <a:ext cx="6351142" cy="24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řešení - Kompetenční vrstva: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46904"/>
            <a:ext cx="8064900" cy="4385096"/>
          </a:xfrm>
        </p:spPr>
        <p:txBody>
          <a:bodyPr/>
          <a:lstStyle/>
          <a:p>
            <a:r>
              <a:rPr lang="cs-CZ" dirty="0" smtClean="0"/>
              <a:t>Klíčové kompetence</a:t>
            </a:r>
          </a:p>
          <a:p>
            <a:pPr lvl="1"/>
            <a:r>
              <a:rPr lang="cs-CZ" dirty="0" smtClean="0"/>
              <a:t>kompetence k učení</a:t>
            </a:r>
          </a:p>
          <a:p>
            <a:pPr lvl="2"/>
            <a:r>
              <a:rPr lang="cs-CZ" dirty="0" smtClean="0"/>
              <a:t>ovládání různých technik učení</a:t>
            </a:r>
          </a:p>
          <a:p>
            <a:pPr lvl="2"/>
            <a:r>
              <a:rPr lang="cs-CZ" dirty="0" smtClean="0"/>
              <a:t>práce s textem</a:t>
            </a:r>
          </a:p>
          <a:p>
            <a:pPr lvl="1"/>
            <a:r>
              <a:rPr lang="cs-CZ" dirty="0" smtClean="0"/>
              <a:t>kompetence k řešení problémů</a:t>
            </a:r>
          </a:p>
          <a:p>
            <a:pPr lvl="2"/>
            <a:r>
              <a:rPr lang="cs-CZ" dirty="0" smtClean="0"/>
              <a:t>porozumět zadání úkolu, určit jádro problému, získat informace potřebné k řešení problému, navrhnout způsob řešení </a:t>
            </a:r>
          </a:p>
          <a:p>
            <a:pPr lvl="1"/>
            <a:r>
              <a:rPr lang="cs-CZ" dirty="0" smtClean="0"/>
              <a:t>kompetence využívat prostředky ICT a pracovat s informacemi</a:t>
            </a:r>
          </a:p>
          <a:p>
            <a:pPr lvl="2"/>
            <a:r>
              <a:rPr lang="cs-CZ" dirty="0" smtClean="0"/>
              <a:t>práce s PC</a:t>
            </a:r>
          </a:p>
          <a:p>
            <a:pPr lvl="1"/>
            <a:r>
              <a:rPr lang="cs-CZ" dirty="0" smtClean="0"/>
              <a:t>dodržování hygienických pravidel</a:t>
            </a:r>
          </a:p>
          <a:p>
            <a:r>
              <a:rPr lang="cs-CZ" dirty="0" smtClean="0"/>
              <a:t>Odborné kompetence</a:t>
            </a:r>
          </a:p>
          <a:p>
            <a:pPr lvl="1"/>
            <a:r>
              <a:rPr lang="cs-CZ" dirty="0" smtClean="0"/>
              <a:t>Jednat ekonomicky a v souladu se strategií udržitelného rozvoje </a:t>
            </a:r>
          </a:p>
          <a:p>
            <a:pPr lvl="1"/>
            <a:r>
              <a:rPr lang="cs-CZ" dirty="0" smtClean="0"/>
              <a:t>Ovládat technologii přípravy pokrmů včetně hygienických zásad </a:t>
            </a:r>
          </a:p>
          <a:p>
            <a:pPr lvl="2"/>
            <a:r>
              <a:rPr lang="cs-CZ" dirty="0" smtClean="0"/>
              <a:t>technologický postup přípravy pokrmu</a:t>
            </a:r>
          </a:p>
          <a:p>
            <a:pPr lvl="2"/>
            <a:r>
              <a:rPr lang="cs-CZ" dirty="0" smtClean="0"/>
              <a:t>uplatňovat zásady hygieny 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Konceptová</a:t>
            </a:r>
            <a:r>
              <a:rPr lang="cs-CZ" dirty="0" smtClean="0"/>
              <a:t>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identifikujte obsahová jádra výuky</a:t>
            </a:r>
          </a:p>
          <a:p>
            <a:r>
              <a:rPr lang="cs-CZ" dirty="0" smtClean="0"/>
              <a:t>Co z oboru (kultury) vstupuje do obsahu výuky?</a:t>
            </a:r>
          </a:p>
          <a:p>
            <a:r>
              <a:rPr lang="cs-CZ" dirty="0" smtClean="0"/>
              <a:t>S čím z oboru má učitel žáky seznámit?</a:t>
            </a:r>
          </a:p>
          <a:p>
            <a:r>
              <a:rPr lang="cs-CZ" dirty="0" smtClean="0"/>
              <a:t>Jaká je logická a významová struktura pojmů z oboru/oborového obsahu?</a:t>
            </a:r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t="8916"/>
          <a:stretch>
            <a:fillRect/>
          </a:stretch>
        </p:blipFill>
        <p:spPr bwMode="auto">
          <a:xfrm>
            <a:off x="666974" y="3843489"/>
            <a:ext cx="6895652" cy="217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řešení – </a:t>
            </a:r>
            <a:r>
              <a:rPr lang="cs-CZ" dirty="0" err="1" smtClean="0"/>
              <a:t>Konceptová</a:t>
            </a:r>
            <a:r>
              <a:rPr lang="cs-CZ" dirty="0" smtClean="0"/>
              <a:t>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konceptu </a:t>
            </a:r>
            <a:r>
              <a:rPr lang="cs-CZ" b="1" dirty="0" smtClean="0"/>
              <a:t>tepelné úpravy vepřového masa </a:t>
            </a:r>
            <a:r>
              <a:rPr lang="cs-CZ" dirty="0" smtClean="0"/>
              <a:t>byly přiřazeny další jádrové koncepty:</a:t>
            </a:r>
          </a:p>
          <a:p>
            <a:pPr lvl="1"/>
            <a:r>
              <a:rPr lang="cs-CZ" dirty="0" smtClean="0"/>
              <a:t>druhy vepřového masa</a:t>
            </a:r>
          </a:p>
          <a:p>
            <a:pPr lvl="1"/>
            <a:r>
              <a:rPr lang="cs-CZ" dirty="0" smtClean="0"/>
              <a:t>druhy tepelných úprav</a:t>
            </a:r>
          </a:p>
          <a:p>
            <a:pPr lvl="1"/>
            <a:r>
              <a:rPr lang="cs-CZ" dirty="0" smtClean="0"/>
              <a:t>správná kombinace druhy vepřového mas a tepelné úpravy</a:t>
            </a:r>
          </a:p>
          <a:p>
            <a:pPr lvl="1"/>
            <a:r>
              <a:rPr lang="cs-CZ" dirty="0" smtClean="0"/>
              <a:t>technologický postup přípravy konkrétního pokrmu z tepelné úpravy vepřového masa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opora pro porozumění obsahu učiva o tepelných úpravách masa a způsobu jejich vzájemného kombinování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Tematická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didakticky upravená podoba učiva </a:t>
            </a:r>
            <a:r>
              <a:rPr lang="cs-CZ" dirty="0" smtClean="0"/>
              <a:t>(obsahu)</a:t>
            </a:r>
          </a:p>
          <a:p>
            <a:pPr lvl="1"/>
            <a:r>
              <a:rPr lang="cs-CZ" dirty="0" smtClean="0"/>
              <a:t>= učivo v podobě učebních úloh</a:t>
            </a:r>
          </a:p>
          <a:p>
            <a:pPr lvl="1"/>
            <a:r>
              <a:rPr lang="cs-CZ" dirty="0" smtClean="0"/>
              <a:t>učivo v podobě blízké žákovským zkušenostem a motivacím</a:t>
            </a:r>
          </a:p>
          <a:p>
            <a:pPr lvl="1"/>
            <a:r>
              <a:rPr lang="cs-CZ" dirty="0" smtClean="0"/>
              <a:t>NE původní podoba obsahu učiva, ve kterém se používá v oboru/oblasti praxe</a:t>
            </a:r>
          </a:p>
          <a:p>
            <a:r>
              <a:rPr lang="cs-CZ" dirty="0" smtClean="0"/>
              <a:t>Jak se výuce utváří žákovská zkušenost?</a:t>
            </a:r>
          </a:p>
          <a:p>
            <a:r>
              <a:rPr lang="cs-CZ" dirty="0" smtClean="0"/>
              <a:t>Jak se ve výuce docílí toho, že žáci budou novému učivu rozumět?</a:t>
            </a:r>
          </a:p>
          <a:p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762" y="3881007"/>
            <a:ext cx="5929547" cy="215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řešení – Tematická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výčet druhů vepřového masa (opakování)</a:t>
            </a:r>
          </a:p>
          <a:p>
            <a:pPr lvl="1"/>
            <a:r>
              <a:rPr lang="cs-CZ" dirty="0" smtClean="0"/>
              <a:t>bůček</a:t>
            </a:r>
          </a:p>
          <a:p>
            <a:pPr lvl="1"/>
            <a:r>
              <a:rPr lang="cs-CZ" dirty="0" smtClean="0"/>
              <a:t>kýta</a:t>
            </a:r>
          </a:p>
          <a:p>
            <a:r>
              <a:rPr lang="cs-CZ" dirty="0" smtClean="0"/>
              <a:t>důsledky špatné kombinace druhu masa a tepelní úpravy </a:t>
            </a:r>
          </a:p>
          <a:p>
            <a:pPr lvl="1"/>
            <a:r>
              <a:rPr lang="cs-CZ" dirty="0" smtClean="0"/>
              <a:t>tuhost, finance, chuť</a:t>
            </a:r>
          </a:p>
          <a:p>
            <a:r>
              <a:rPr lang="cs-CZ" dirty="0" smtClean="0"/>
              <a:t>příklady?: částí masa + použití vhodné TÚ + pokrmu</a:t>
            </a:r>
          </a:p>
          <a:p>
            <a:pPr lvl="1"/>
            <a:r>
              <a:rPr lang="cs-CZ" dirty="0" smtClean="0"/>
              <a:t>učebnice</a:t>
            </a:r>
          </a:p>
          <a:p>
            <a:pPr lvl="1"/>
            <a:r>
              <a:rPr lang="cs-CZ" dirty="0" smtClean="0"/>
              <a:t>software Akademie kulinářského umění</a:t>
            </a:r>
          </a:p>
          <a:p>
            <a:pPr lvl="1"/>
            <a:r>
              <a:rPr lang="cs-CZ" dirty="0" smtClean="0"/>
              <a:t>myšlenková (pojmová) mapa za DÚ</a:t>
            </a:r>
          </a:p>
          <a:p>
            <a:r>
              <a:rPr lang="cs-CZ" dirty="0" smtClean="0"/>
              <a:t>technologický postup přípravy </a:t>
            </a:r>
          </a:p>
          <a:p>
            <a:pPr lvl="1"/>
            <a:r>
              <a:rPr lang="cs-CZ" dirty="0" smtClean="0"/>
              <a:t>segedínský guláš s knedlíkem (suroviny, technologický postup/receptura)</a:t>
            </a:r>
          </a:p>
          <a:p>
            <a:pPr lvl="1"/>
            <a:r>
              <a:rPr lang="cs-CZ" dirty="0" smtClean="0"/>
              <a:t>paprika mletá, cibule, bůček bez kosti, kysané zelí, mouka hladká, olej, kmín, majoránka, česnek, sůl, pepř </a:t>
            </a:r>
          </a:p>
          <a:p>
            <a:pPr lvl="1"/>
            <a:r>
              <a:rPr lang="cs-CZ" dirty="0" smtClean="0"/>
              <a:t>smažený vepřový řízek, bramborový salát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3A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reflexi výuky a hodnocení její kvality</a:t>
            </a:r>
          </a:p>
          <a:p>
            <a:r>
              <a:rPr lang="cs-CZ" dirty="0" smtClean="0"/>
              <a:t>zaměření na obsah vzdělávání</a:t>
            </a:r>
          </a:p>
          <a:p>
            <a:pPr lvl="1"/>
            <a:r>
              <a:rPr lang="cs-CZ" dirty="0" smtClean="0"/>
              <a:t>má těžiště v analýze způsobu předkládání obsahu žákům a jejich konstruování poznání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Čemu budu vyučovat?/ Co se žáci naučí?</a:t>
            </a:r>
          </a:p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r>
              <a:rPr lang="cs-CZ" i="1" dirty="0" smtClean="0"/>
              <a:t>Jak budu vyučovat?/ Jak budou žáci při učení postupovat?</a:t>
            </a:r>
          </a:p>
          <a:p>
            <a:endParaRPr lang="cs-CZ" i="1" dirty="0" smtClean="0"/>
          </a:p>
          <a:p>
            <a:r>
              <a:rPr lang="cs-CZ" dirty="0" smtClean="0"/>
              <a:t>Bez vzdělávacího obsahu (bez konceptů, které do výuky vstupují z kultury a jejích oborů), by nebylo čemu se učit.</a:t>
            </a:r>
            <a:endParaRPr lang="cs-CZ" dirty="0"/>
          </a:p>
        </p:txBody>
      </p:sp>
      <p:sp>
        <p:nvSpPr>
          <p:cNvPr id="6" name="Šipka dolů 5"/>
          <p:cNvSpPr/>
          <p:nvPr/>
        </p:nvSpPr>
        <p:spPr bwMode="auto">
          <a:xfrm>
            <a:off x="4098663" y="3340249"/>
            <a:ext cx="279699" cy="30121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47426"/>
            <a:ext cx="8064900" cy="924150"/>
          </a:xfrm>
        </p:spPr>
        <p:txBody>
          <a:bodyPr/>
          <a:lstStyle/>
          <a:p>
            <a:r>
              <a:rPr lang="cs-CZ" dirty="0" err="1" smtClean="0"/>
              <a:t>Konceptový</a:t>
            </a:r>
            <a:r>
              <a:rPr lang="cs-CZ" dirty="0" smtClean="0"/>
              <a:t> diagram/diagram hloubkové struktury z výuky Technologie, obor Kuchař-číšník</a:t>
            </a:r>
            <a:endParaRPr lang="cs-CZ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6758" y="1413739"/>
            <a:ext cx="4799951" cy="495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2758"/>
          <a:stretch>
            <a:fillRect/>
          </a:stretch>
        </p:blipFill>
        <p:spPr bwMode="auto">
          <a:xfrm>
            <a:off x="2775472" y="163387"/>
            <a:ext cx="3656708" cy="659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40978" y="5083474"/>
            <a:ext cx="1309687" cy="4921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Kompetence k řešení problémů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829261" y="5690740"/>
            <a:ext cx="946150" cy="50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Kompetence k učení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977561" y="4932325"/>
            <a:ext cx="1042987" cy="50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Kompetence ICT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180216" y="5063211"/>
            <a:ext cx="946150" cy="50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Jednat ekonomicky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495259" y="5337529"/>
            <a:ext cx="1042987" cy="501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Ovládání technologie přípravy pokrmů a hygienických pravidel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835101" y="3125096"/>
            <a:ext cx="11564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Kombinace druhu masa a tepelné úpravy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56964" y="2712720"/>
            <a:ext cx="1156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Druhy vepřového masa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385534" y="2712719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Tepelné úpravy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801495" y="3187851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Pokrmy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10634" y="3845859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Segedínský guláš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836431" y="3368937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Suroviny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026483" y="3736490"/>
            <a:ext cx="1156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Technologický postup přípravy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361763" y="763795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Bůček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35448" y="1163621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Kýta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623532" y="1773221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Chuť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818963" y="1220995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Tuhost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836892" y="1577790"/>
            <a:ext cx="1156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Finance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13235" y="837306"/>
            <a:ext cx="1156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Segedínský guláš s knedlíkem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38742" y="1446906"/>
            <a:ext cx="1156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Smažený vepřový řízek s bramborovým salátem</a:t>
            </a:r>
          </a:p>
        </p:txBody>
      </p:sp>
      <p:cxnSp>
        <p:nvCxnSpPr>
          <p:cNvPr id="27" name="Přímá spojovací šipka 26"/>
          <p:cNvCxnSpPr/>
          <p:nvPr/>
        </p:nvCxnSpPr>
        <p:spPr bwMode="auto">
          <a:xfrm>
            <a:off x="4206240" y="1861073"/>
            <a:ext cx="430306" cy="8875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ovací šipka 28"/>
          <p:cNvCxnSpPr/>
          <p:nvPr/>
        </p:nvCxnSpPr>
        <p:spPr bwMode="auto">
          <a:xfrm flipH="1">
            <a:off x="3636085" y="2904565"/>
            <a:ext cx="699247" cy="26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ovací šipka 32"/>
          <p:cNvCxnSpPr/>
          <p:nvPr/>
        </p:nvCxnSpPr>
        <p:spPr bwMode="auto">
          <a:xfrm>
            <a:off x="4830184" y="2969111"/>
            <a:ext cx="129091" cy="2259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ovací šipka 34"/>
          <p:cNvCxnSpPr/>
          <p:nvPr/>
        </p:nvCxnSpPr>
        <p:spPr bwMode="auto">
          <a:xfrm>
            <a:off x="3463962" y="1124174"/>
            <a:ext cx="26894" cy="15867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ovací šipka 36"/>
          <p:cNvCxnSpPr/>
          <p:nvPr/>
        </p:nvCxnSpPr>
        <p:spPr bwMode="auto">
          <a:xfrm>
            <a:off x="5109882" y="2151529"/>
            <a:ext cx="64546" cy="1021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ovací šipka 38"/>
          <p:cNvCxnSpPr/>
          <p:nvPr/>
        </p:nvCxnSpPr>
        <p:spPr bwMode="auto">
          <a:xfrm>
            <a:off x="5362687" y="1231751"/>
            <a:ext cx="43031" cy="19794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ovací šipka 40"/>
          <p:cNvCxnSpPr>
            <a:endCxn id="10" idx="0"/>
          </p:cNvCxnSpPr>
          <p:nvPr/>
        </p:nvCxnSpPr>
        <p:spPr bwMode="auto">
          <a:xfrm>
            <a:off x="4964654" y="3437068"/>
            <a:ext cx="52099" cy="19004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ovací šipka 42"/>
          <p:cNvCxnSpPr/>
          <p:nvPr/>
        </p:nvCxnSpPr>
        <p:spPr bwMode="auto">
          <a:xfrm>
            <a:off x="4104042" y="3711388"/>
            <a:ext cx="1113417" cy="12747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Přímá spojovací šipka 44"/>
          <p:cNvCxnSpPr>
            <a:endCxn id="9218" idx="0"/>
          </p:cNvCxnSpPr>
          <p:nvPr/>
        </p:nvCxnSpPr>
        <p:spPr bwMode="auto">
          <a:xfrm flipH="1">
            <a:off x="3995822" y="3781313"/>
            <a:ext cx="65190" cy="13021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Přímá spojovací šipka 46"/>
          <p:cNvCxnSpPr>
            <a:endCxn id="9219" idx="0"/>
          </p:cNvCxnSpPr>
          <p:nvPr/>
        </p:nvCxnSpPr>
        <p:spPr bwMode="auto">
          <a:xfrm>
            <a:off x="3291840" y="4136315"/>
            <a:ext cx="10496" cy="15544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ovací šipka 48"/>
          <p:cNvCxnSpPr/>
          <p:nvPr/>
        </p:nvCxnSpPr>
        <p:spPr bwMode="auto">
          <a:xfrm flipH="1">
            <a:off x="3162749" y="3453205"/>
            <a:ext cx="720762" cy="2253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ovací šipka 51"/>
          <p:cNvCxnSpPr/>
          <p:nvPr/>
        </p:nvCxnSpPr>
        <p:spPr bwMode="auto">
          <a:xfrm flipH="1">
            <a:off x="2818504" y="3668358"/>
            <a:ext cx="177501" cy="14684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Posouzení integrity výuky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ym typeface="Wingdings" pitchFamily="2" charset="2"/>
              </a:rPr>
              <a:t>Je někde integrita narušena?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např.: Tematizace obsahu nevyhovuje stanoveným cílům nebo probíranému obsahu.</a:t>
            </a:r>
          </a:p>
          <a:p>
            <a:r>
              <a:rPr lang="cs-CZ" dirty="0" smtClean="0">
                <a:sym typeface="Wingdings" pitchFamily="2" charset="2"/>
              </a:rPr>
              <a:t>Co by mohlo být zlepšeno?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činnosti a komunikace učitelky s žáky vychází z aktivit na úrovni tematické vrstvy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učitelka se snažila dost do kompetenční vrstvy, podařilo se to jen z části -&gt; Proč?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aktivita žáků byla podněcována také jen z části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učivo bylo osvojována pouze na nižších úrovních dle taxonomie cílů (zejm. zapamatování)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nízká kognitivní aktivita žáků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4621" y="128329"/>
            <a:ext cx="8064900" cy="451576"/>
          </a:xfrm>
        </p:spPr>
        <p:txBody>
          <a:bodyPr/>
          <a:lstStyle/>
          <a:p>
            <a:r>
              <a:rPr lang="cs-CZ" dirty="0" smtClean="0"/>
              <a:t>Návrhy na změny?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570155"/>
            <a:ext cx="8064900" cy="5261845"/>
          </a:xfrm>
        </p:spPr>
        <p:txBody>
          <a:bodyPr/>
          <a:lstStyle/>
          <a:p>
            <a:r>
              <a:rPr lang="cs-CZ" sz="2000" dirty="0" smtClean="0"/>
              <a:t>Aktivizace žáků</a:t>
            </a:r>
          </a:p>
          <a:p>
            <a:pPr lvl="1"/>
            <a:r>
              <a:rPr lang="cs-CZ" sz="1400" dirty="0" smtClean="0"/>
              <a:t>Aktivizování by měli být všichni žáci, nikdo by se neměl nudit a neukázněně chovat</a:t>
            </a:r>
          </a:p>
          <a:p>
            <a:pPr lvl="1"/>
            <a:r>
              <a:rPr lang="cs-CZ" sz="1400" dirty="0" smtClean="0"/>
              <a:t>Pro opakování učiva z předchozí hodiny by mohlo být alternativním řešením rozdání pracovních listů včetně charakteristik druhů masa, fotografií různých pokrmů z vepřového masa, průměrné ceny za Kg. Úkolem všech žáků by bylo identifikovat jednotlivé druhy vepřového masa na obrázku prasete a následně přiřadit charakteristiky, fotografie pokrmů a ceny k druhům masa. Aktivita je více zacílena interakci mezi výběrem masa a jeho dalšími aspekty. Učivo je žákům předáváno v souvislostech. Vyhodnocení správných odpovědí může proběhnout diskuzí ve dvojicích žáků a následně zpětnou vazbou od učitele.</a:t>
            </a:r>
          </a:p>
          <a:p>
            <a:r>
              <a:rPr lang="cs-CZ" sz="2000" dirty="0" smtClean="0"/>
              <a:t>Směřování výuky od upevňování základních pojmů k porozumění příčin a následků </a:t>
            </a:r>
          </a:p>
          <a:p>
            <a:pPr lvl="1"/>
            <a:r>
              <a:rPr lang="cs-CZ" sz="1400" dirty="0" smtClean="0"/>
              <a:t>nevhodně zvolené tepelné úpravy u různých druhů vepřového masa (jako jsou např.: tuhost, chuť, finance, šíření baterií MRSA a salmonely, apod.). V tomto případě by bylo možné ve výuce rozebrat například důsledky z nedostatečné tepelné úpravy vepřového masa (zdravotní rizika, chuť, neschopnost pozřít tuhé maso, nespokojenost zákazníka, negativní reference, ztráta příjmů…). </a:t>
            </a:r>
          </a:p>
          <a:p>
            <a:pPr lvl="1"/>
            <a:r>
              <a:rPr lang="cs-CZ" sz="1400" dirty="0" smtClean="0"/>
              <a:t>Propojení učiva s praxí by bylo možné posílit příklady z praxe typu zákazník restaurace se nakazil bakterií MRSA/salmonelou z nedostatečně tepelně upraveného masa, negativní reference zákazníků související s kvalitou pokrmů, finanční potíže gastronomických podniků, apod. </a:t>
            </a:r>
          </a:p>
          <a:p>
            <a:r>
              <a:rPr lang="cs-CZ" sz="2000" dirty="0" smtClean="0"/>
              <a:t>Zdravotní nezávadnost a TÚ masa</a:t>
            </a:r>
          </a:p>
          <a:p>
            <a:pPr lvl="1"/>
            <a:r>
              <a:rPr lang="cs-CZ" sz="1400" dirty="0" smtClean="0"/>
              <a:t> Zde se nabízí další proměnné, které budoucí pracovníci v gastronomických provozech musí zvážit (kromě druhu vepřového masa je to i jeho výchozí teplota, tloušťka masa, váha masa, teplota pečení/smažení/vaření). Tato témata by mohla být podnětem pro zadání dalších aktivit a úloh pro žáky. </a:t>
            </a:r>
          </a:p>
          <a:p>
            <a:pPr lvl="1"/>
            <a:r>
              <a:rPr lang="cs-CZ" sz="1400" dirty="0" smtClean="0"/>
              <a:t>Například je možné využít didaktickou hru, např. </a:t>
            </a:r>
            <a:r>
              <a:rPr lang="cs-CZ" sz="1400" dirty="0" err="1" smtClean="0"/>
              <a:t>pexetrio</a:t>
            </a:r>
            <a:r>
              <a:rPr lang="cs-CZ" sz="1400" dirty="0" smtClean="0"/>
              <a:t>, kdy by žáci sestavovali odpovídající trojice pojmů k sobě.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podrobná příprava na učební den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9000" lvl="1">
              <a:lnSpc>
                <a:spcPts val="2700"/>
              </a:lnSpc>
              <a:buNone/>
            </a:pPr>
            <a:endParaRPr lang="cs-CZ" dirty="0" smtClean="0"/>
          </a:p>
          <a:p>
            <a:pPr marL="189000" lvl="1">
              <a:lnSpc>
                <a:spcPct val="150000"/>
              </a:lnSpc>
            </a:pPr>
            <a:r>
              <a:rPr lang="cs-CZ" sz="2400" dirty="0" err="1" smtClean="0"/>
              <a:t>Vizualizujte</a:t>
            </a:r>
            <a:r>
              <a:rPr lang="cs-CZ" sz="2400" dirty="0" smtClean="0"/>
              <a:t> obsah výuky pomocí </a:t>
            </a:r>
            <a:r>
              <a:rPr lang="cs-CZ" sz="2400" dirty="0" err="1" smtClean="0"/>
              <a:t>konceptového</a:t>
            </a:r>
            <a:r>
              <a:rPr lang="cs-CZ" sz="2400" dirty="0" smtClean="0"/>
              <a:t> diagramu = model hloubkové struktury obsahu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693" y="3254187"/>
            <a:ext cx="3017016" cy="311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Janík, T., Slavík, J., </a:t>
            </a:r>
            <a:r>
              <a:rPr lang="cs-CZ" dirty="0" err="1" smtClean="0"/>
              <a:t>Najvar</a:t>
            </a:r>
            <a:r>
              <a:rPr lang="cs-CZ" dirty="0" smtClean="0"/>
              <a:t>, P., &amp; </a:t>
            </a:r>
            <a:r>
              <a:rPr lang="cs-CZ" dirty="0" err="1" smtClean="0"/>
              <a:t>Češková</a:t>
            </a:r>
            <a:r>
              <a:rPr lang="cs-CZ" dirty="0" smtClean="0"/>
              <a:t>, T. (2022). Metodika 3A: nástroj pro reflexi výuky a hodnocení její kvality. Masarykova univerzita.</a:t>
            </a:r>
          </a:p>
          <a:p>
            <a:pPr lvl="0"/>
            <a:r>
              <a:rPr lang="cs-CZ" dirty="0" smtClean="0"/>
              <a:t>Slavík, J., Stará, J., </a:t>
            </a:r>
            <a:r>
              <a:rPr lang="cs-CZ" dirty="0" err="1" smtClean="0"/>
              <a:t>Uličná</a:t>
            </a:r>
            <a:r>
              <a:rPr lang="cs-CZ" dirty="0" smtClean="0"/>
              <a:t>, K., &amp; </a:t>
            </a:r>
            <a:r>
              <a:rPr lang="cs-CZ" dirty="0" err="1" smtClean="0"/>
              <a:t>Najvar</a:t>
            </a:r>
            <a:r>
              <a:rPr lang="cs-CZ" dirty="0" smtClean="0"/>
              <a:t>, P. (2017). Didaktické kazuistiky v oborech školního vzdělávání. Masarykova univerzita.</a:t>
            </a:r>
          </a:p>
          <a:p>
            <a:pPr lvl="0"/>
            <a:r>
              <a:rPr lang="cs-CZ" dirty="0" smtClean="0"/>
              <a:t>Janík, T., Slavík, J., &amp; </a:t>
            </a:r>
            <a:r>
              <a:rPr lang="cs-CZ" dirty="0" err="1" smtClean="0"/>
              <a:t>Češková</a:t>
            </a:r>
            <a:r>
              <a:rPr lang="cs-CZ" dirty="0" smtClean="0"/>
              <a:t>, T. (2022). Produktivní kultura vyučování a učení v didaktických kazuistikách: pedagogický výzkum v teorii a praxi. Masarykova univerzita.</a:t>
            </a:r>
          </a:p>
          <a:p>
            <a:pPr lvl="0"/>
            <a:endParaRPr lang="cs-CZ" dirty="0" smtClean="0"/>
          </a:p>
          <a:p>
            <a:r>
              <a:rPr lang="cs-CZ" dirty="0" err="1" smtClean="0"/>
              <a:t>Diviweb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http://didacticaviva.ped.muni.cz/</a:t>
            </a:r>
            <a:endParaRPr lang="cs-CZ" dirty="0" smtClean="0"/>
          </a:p>
          <a:p>
            <a:r>
              <a:rPr lang="cs-CZ" dirty="0" err="1" smtClean="0"/>
              <a:t>Hyperspace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hyperspace.cz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Podpora společenství praxe jako nástroj rozvoje klíčových kompetencí: </a:t>
            </a:r>
            <a:r>
              <a:rPr lang="cs-CZ" dirty="0" smtClean="0">
                <a:hlinkClick r:id="rId4"/>
              </a:rPr>
              <a:t>https://databaze.opvvv.msmt.cz/vystup/287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M3A jako nástroj pro realistické vzdělávání učitelů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úzké sepětí teorie a praxe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navazuje na praxi </a:t>
            </a:r>
            <a:r>
              <a:rPr lang="cs-CZ" dirty="0" err="1" smtClean="0"/>
              <a:t>oborovědidaktických</a:t>
            </a:r>
            <a:r>
              <a:rPr lang="cs-CZ" dirty="0" smtClean="0"/>
              <a:t> hospitací ve výuce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hlavní cíl: </a:t>
            </a:r>
            <a:r>
              <a:rPr lang="cs-CZ" dirty="0" smtClean="0"/>
              <a:t>profesní rozvoj učitelů (rozvíjející hospitace)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hlavní smysl, myšlenka: </a:t>
            </a:r>
            <a:r>
              <a:rPr lang="cs-CZ" dirty="0" smtClean="0"/>
              <a:t>ohlížet se za výukou, analyzovat a vyhodnocovat ji a navrhovat její zlepšení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forma sdílení </a:t>
            </a:r>
            <a:r>
              <a:rPr lang="cs-CZ" dirty="0" smtClean="0"/>
              <a:t>= didaktické kazuistiky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význam pro budoucí učitele </a:t>
            </a:r>
            <a:r>
              <a:rPr lang="cs-CZ" dirty="0" smtClean="0"/>
              <a:t>= možnost zkoumat a lépe rozumět výuce</a:t>
            </a:r>
          </a:p>
          <a:p>
            <a:pPr lvl="1"/>
            <a:r>
              <a:rPr lang="cs-CZ" dirty="0" smtClean="0"/>
              <a:t>Jaké otázky řeší učitel, když připravuje výuku?</a:t>
            </a:r>
          </a:p>
          <a:p>
            <a:pPr lvl="1"/>
            <a:r>
              <a:rPr lang="cs-CZ" dirty="0" smtClean="0"/>
              <a:t>Jak pracovat se žáky?</a:t>
            </a:r>
          </a:p>
          <a:p>
            <a:pPr lvl="1"/>
            <a:r>
              <a:rPr lang="cs-CZ" dirty="0" smtClean="0"/>
              <a:t>Jak výuku neustále zlepšovat?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= klíčové východisko k výuce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by se měli moji žáci v hodině naučit? = primární otázka přípravy na výuku</a:t>
            </a:r>
          </a:p>
          <a:p>
            <a:pPr lvl="1"/>
            <a:r>
              <a:rPr lang="cs-CZ" dirty="0" smtClean="0"/>
              <a:t>Co se skutečně učili? (primární otázka reflexe), Co se v hodině skutečně naučili? (primární otázka hodnocení kvality výuky)</a:t>
            </a:r>
          </a:p>
          <a:p>
            <a:r>
              <a:rPr lang="cs-CZ" dirty="0" smtClean="0"/>
              <a:t>Východiskem pro analýzu a hodnocení výuky v M3A = </a:t>
            </a:r>
            <a:r>
              <a:rPr lang="cs-CZ" b="1" dirty="0" smtClean="0"/>
              <a:t>uspořádání (strukturace) vzdělávacího obsahu ve výuce</a:t>
            </a:r>
          </a:p>
          <a:p>
            <a:r>
              <a:rPr lang="cs-CZ" dirty="0" smtClean="0"/>
              <a:t>na způsob strukturace vzdělávacího obsahu je nazírání prostřednictvím 3 po sobě jdoucích fází:</a:t>
            </a:r>
          </a:p>
          <a:p>
            <a:pPr lvl="1"/>
            <a:r>
              <a:rPr lang="cs-CZ" dirty="0" smtClean="0"/>
              <a:t>anotace = shrnutí výuky a jejího kontextu (kontext výukové situace, didaktické uchopení obsahu a činnosti učitele a žáka)</a:t>
            </a:r>
          </a:p>
          <a:p>
            <a:pPr lvl="1"/>
            <a:r>
              <a:rPr lang="cs-CZ" dirty="0" smtClean="0"/>
              <a:t>analýza = </a:t>
            </a:r>
            <a:r>
              <a:rPr lang="cs-CZ" b="1" dirty="0" smtClean="0"/>
              <a:t>obsahová rekonstrukce (vizualizace obsahu </a:t>
            </a:r>
            <a:r>
              <a:rPr lang="cs-CZ" b="1" dirty="0" err="1" smtClean="0"/>
              <a:t>konceptovým</a:t>
            </a:r>
            <a:r>
              <a:rPr lang="cs-CZ" b="1" dirty="0" smtClean="0"/>
              <a:t> diagramem založeným na analýze hloubkové struktury výuky a analýze didaktické transformace obsahu)</a:t>
            </a:r>
          </a:p>
          <a:p>
            <a:pPr lvl="1"/>
            <a:r>
              <a:rPr lang="cs-CZ" dirty="0" smtClean="0"/>
              <a:t>alterace = hodnocení kvality výuky a návrh změn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hloubkové struktury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klíčová pro zajištění kvality výuky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3 determinanty kvality výuky:</a:t>
            </a:r>
          </a:p>
          <a:p>
            <a:pPr marL="6430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cs-CZ" dirty="0" smtClean="0"/>
              <a:t>vzdělávací a výchovné </a:t>
            </a:r>
            <a:r>
              <a:rPr lang="cs-CZ" b="1" dirty="0" smtClean="0"/>
              <a:t>cíle</a:t>
            </a:r>
            <a:r>
              <a:rPr lang="cs-CZ" dirty="0" smtClean="0"/>
              <a:t> (obecné cíle)</a:t>
            </a:r>
          </a:p>
          <a:p>
            <a:pPr marL="6430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cs-CZ" dirty="0" smtClean="0"/>
              <a:t>vzdělávací obsah zakotvený v </a:t>
            </a:r>
            <a:r>
              <a:rPr lang="cs-CZ" b="1" dirty="0" smtClean="0"/>
              <a:t>oborech, resp. v kultuře</a:t>
            </a:r>
          </a:p>
          <a:p>
            <a:pPr marL="6430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cs-CZ" dirty="0" smtClean="0"/>
              <a:t>způsob </a:t>
            </a:r>
            <a:r>
              <a:rPr lang="cs-CZ" b="1" dirty="0" smtClean="0"/>
              <a:t>tematizace</a:t>
            </a:r>
            <a:r>
              <a:rPr lang="cs-CZ" dirty="0" smtClean="0"/>
              <a:t> obsahu v činnosti a komunikaci ve výuce (jak je obsah zprostředkován žákům, jak si jej osvojují)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hloubkové struktury obsahu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066" y="1861073"/>
            <a:ext cx="8890974" cy="28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kompetenční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nejhlubší a integrující vrstva</a:t>
            </a:r>
          </a:p>
          <a:p>
            <a:r>
              <a:rPr lang="cs-CZ" dirty="0" smtClean="0"/>
              <a:t>zahrnuje cíle různých úrovní od těch nejobecnějších</a:t>
            </a:r>
          </a:p>
          <a:p>
            <a:r>
              <a:rPr lang="cs-CZ" dirty="0" smtClean="0"/>
              <a:t>Proč je výuka konkrétního vzdělávacího obsahu v kurikulu?</a:t>
            </a:r>
          </a:p>
          <a:p>
            <a:r>
              <a:rPr lang="cs-CZ" dirty="0" smtClean="0"/>
              <a:t>K jakým nejobecnějším cílům má výuka směřovat?</a:t>
            </a:r>
          </a:p>
          <a:p>
            <a:r>
              <a:rPr lang="cs-CZ" dirty="0" smtClean="0"/>
              <a:t>východisko = znalost celkového pojetí vzdělávání ve školském systému (národní strategie vzdělávání, RVP, ŠVP)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oborové cíle -&gt; očekávané výstupy, oborově vázané gramotnosti, odborné kompetence, dovednosti důležité pro zvládnutí prací z daného oboru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err="1" smtClean="0"/>
              <a:t>nadoborové</a:t>
            </a:r>
            <a:r>
              <a:rPr lang="cs-CZ" dirty="0" smtClean="0"/>
              <a:t> cíle -&gt; klíčové kompetence (přenositelné kompetence v rámci různých oborů)</a:t>
            </a:r>
          </a:p>
          <a:p>
            <a:pPr marL="396900" indent="-342900"/>
            <a:r>
              <a:rPr lang="cs-CZ" dirty="0" smtClean="0"/>
              <a:t>Ideální představa vzdělaného člověka v daném oboru.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</a:t>
            </a:r>
            <a:r>
              <a:rPr lang="cs-CZ" dirty="0" err="1" smtClean="0"/>
              <a:t>Konceptová</a:t>
            </a:r>
            <a:r>
              <a:rPr lang="cs-CZ" dirty="0" smtClean="0"/>
              <a:t>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oborový obsah, oborové koncepty (koncept = pojetí, pojem)</a:t>
            </a:r>
          </a:p>
          <a:p>
            <a:r>
              <a:rPr lang="cs-CZ" dirty="0" smtClean="0"/>
              <a:t>Co z oboru (kultury) vstupuje do obsahu výuky?</a:t>
            </a:r>
          </a:p>
          <a:p>
            <a:r>
              <a:rPr lang="cs-CZ" dirty="0" smtClean="0"/>
              <a:t>S čím z oboru má učitel žáky seznámit?</a:t>
            </a:r>
          </a:p>
          <a:p>
            <a:r>
              <a:rPr lang="cs-CZ" dirty="0" smtClean="0"/>
              <a:t>Jaká je logická a významová struktura pojmů z oboru/oborového obsahu?</a:t>
            </a:r>
          </a:p>
          <a:p>
            <a:r>
              <a:rPr lang="cs-CZ" dirty="0" smtClean="0"/>
              <a:t>nutnost = znalost oboru a didaktická znalost obsahu</a:t>
            </a:r>
          </a:p>
          <a:p>
            <a:r>
              <a:rPr lang="cs-CZ" dirty="0" smtClean="0"/>
              <a:t>obsahová jádra výuky</a:t>
            </a:r>
          </a:p>
          <a:p>
            <a:pPr lvl="1"/>
            <a:r>
              <a:rPr lang="cs-CZ" dirty="0" smtClean="0"/>
              <a:t>základní obsahové složky výuky – hloubka porozumění</a:t>
            </a:r>
          </a:p>
          <a:p>
            <a:pPr lvl="1"/>
            <a:r>
              <a:rPr lang="cs-CZ" dirty="0" smtClean="0"/>
              <a:t>=centra analýzy a hodnocení kvality výuky</a:t>
            </a:r>
          </a:p>
          <a:p>
            <a:pPr lvl="1"/>
            <a:r>
              <a:rPr lang="cs-CZ" dirty="0" smtClean="0"/>
              <a:t>Do jaké hloubky je potřeba, aby žáci učivo znali? Jak dobře se ho mají naučit zvládat?</a:t>
            </a:r>
          </a:p>
          <a:p>
            <a:pPr lvl="1"/>
            <a:r>
              <a:rPr lang="cs-CZ" dirty="0" smtClean="0"/>
              <a:t>=&gt; MAPA KLÍČOVÝCH POJMŮ Z OBORU = základní struktura obsahu výuky</a:t>
            </a:r>
          </a:p>
          <a:p>
            <a:pPr lvl="1"/>
            <a:r>
              <a:rPr lang="cs-CZ" dirty="0" smtClean="0"/>
              <a:t>kolem obsahových jader se soustřeďuje komunikace a hlavní aktivity žáků s učitelem při řešení učebních úloh ve výuce</a:t>
            </a:r>
          </a:p>
          <a:p>
            <a:pPr lvl="1"/>
            <a:r>
              <a:rPr lang="cs-CZ" dirty="0" smtClean="0"/>
              <a:t>učitel je předává žákům prostřednictvím učebních úloh -&gt; ty vedou žáky k aktivitě a díky ní se žáci učí nové učivo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Tematická vrstva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tematizace obsahu ve výuce během součinnosti učitele a žáků</a:t>
            </a:r>
          </a:p>
          <a:p>
            <a:r>
              <a:rPr lang="cs-CZ" b="1" dirty="0" smtClean="0"/>
              <a:t>didakticky upravená podoba učiva </a:t>
            </a:r>
            <a:r>
              <a:rPr lang="cs-CZ" dirty="0" smtClean="0"/>
              <a:t>(obsahu)</a:t>
            </a:r>
          </a:p>
          <a:p>
            <a:pPr lvl="1"/>
            <a:r>
              <a:rPr lang="cs-CZ" dirty="0" smtClean="0"/>
              <a:t>= učivo v podobě učebních úloh</a:t>
            </a:r>
          </a:p>
          <a:p>
            <a:pPr lvl="1"/>
            <a:r>
              <a:rPr lang="cs-CZ" dirty="0" smtClean="0"/>
              <a:t>učivo v podobě blízké žákovským zkušenostem a motivacím</a:t>
            </a:r>
          </a:p>
          <a:p>
            <a:pPr lvl="1"/>
            <a:r>
              <a:rPr lang="cs-CZ" dirty="0" smtClean="0"/>
              <a:t>NE původní podoba obsahu učiva, ve kterém se používá v oboru/oblasti praxe</a:t>
            </a:r>
          </a:p>
          <a:p>
            <a:r>
              <a:rPr lang="cs-CZ" dirty="0" smtClean="0"/>
              <a:t>Jak se výuce utváří žákovská zkušenost?</a:t>
            </a:r>
          </a:p>
          <a:p>
            <a:r>
              <a:rPr lang="cs-CZ" dirty="0" smtClean="0"/>
              <a:t>Jak se ve výuce docílí toho, že žáci budou novému učivu rozumět?</a:t>
            </a:r>
          </a:p>
          <a:p>
            <a:pPr lvl="1"/>
            <a:r>
              <a:rPr lang="cs-CZ" dirty="0" smtClean="0"/>
              <a:t>prolínání nového učiva s běžnými žákovskými představami, pojmy z jejich každodenního života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219</TotalTime>
  <Words>1422</Words>
  <Application>Microsoft Office PowerPoint</Application>
  <PresentationFormat>Předvádění na obrazovce (4:3)</PresentationFormat>
  <Paragraphs>251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muni-ped-prezentace-4-3-cz</vt:lpstr>
      <vt:lpstr>Metodika 3A</vt:lpstr>
      <vt:lpstr>Metodika 3A</vt:lpstr>
      <vt:lpstr>M3A jako nástroj pro realistické vzdělávání učitelů</vt:lpstr>
      <vt:lpstr>Obsah = klíčové východisko k výuce</vt:lpstr>
      <vt:lpstr>Analýza hloubkové struktury výuky</vt:lpstr>
      <vt:lpstr>Model hloubkové struktury obsahu</vt:lpstr>
      <vt:lpstr>I. kompetenční vrstva</vt:lpstr>
      <vt:lpstr>II. Konceptová vrstva</vt:lpstr>
      <vt:lpstr>III. Tematická vrstva</vt:lpstr>
      <vt:lpstr>Analýza didaktické transformace obsahu</vt:lpstr>
      <vt:lpstr>Úrovně kvality výukových situací</vt:lpstr>
      <vt:lpstr>Vizualizace obsahu konceptovým diagramem</vt:lpstr>
      <vt:lpstr>Příklad – didaktická kazuistika</vt:lpstr>
      <vt:lpstr>Kompetenční vrstva</vt:lpstr>
      <vt:lpstr>Návrh řešení - Kompetenční vrstva:  </vt:lpstr>
      <vt:lpstr>Konceptová vrstva</vt:lpstr>
      <vt:lpstr>Návrh řešení – Konceptová vrstva</vt:lpstr>
      <vt:lpstr>Tematická vrstva</vt:lpstr>
      <vt:lpstr>Návrh řešení – Tematická vrstva</vt:lpstr>
      <vt:lpstr>Konceptový diagram/diagram hloubkové struktury z výuky Technologie, obor Kuchař-číšník</vt:lpstr>
      <vt:lpstr>Snímek 21</vt:lpstr>
      <vt:lpstr>Posouzení integrity výuky </vt:lpstr>
      <vt:lpstr>Návrhy na změny?</vt:lpstr>
      <vt:lpstr>Úkol – podrobná příprava na učební den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25</cp:revision>
  <dcterms:created xsi:type="dcterms:W3CDTF">2022-09-15T19:30:46Z</dcterms:created>
  <dcterms:modified xsi:type="dcterms:W3CDTF">2024-04-08T19:39:23Z</dcterms:modified>
</cp:coreProperties>
</file>