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7" r:id="rId1"/>
  </p:sldMasterIdLst>
  <p:notesMasterIdLst>
    <p:notesMasterId r:id="rId26"/>
  </p:notesMasterIdLst>
  <p:handoutMasterIdLst>
    <p:handoutMasterId r:id="rId27"/>
  </p:handoutMasterIdLst>
  <p:sldIdLst>
    <p:sldId id="256" r:id="rId2"/>
    <p:sldId id="257" r:id="rId3"/>
    <p:sldId id="270" r:id="rId4"/>
    <p:sldId id="271" r:id="rId5"/>
    <p:sldId id="272" r:id="rId6"/>
    <p:sldId id="258" r:id="rId7"/>
    <p:sldId id="269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73" r:id="rId19"/>
    <p:sldId id="274" r:id="rId20"/>
    <p:sldId id="275" r:id="rId21"/>
    <p:sldId id="276" r:id="rId22"/>
    <p:sldId id="277" r:id="rId23"/>
    <p:sldId id="278" r:id="rId24"/>
    <p:sldId id="279" r:id="rId2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321" userDrawn="1">
          <p15:clr>
            <a:srgbClr val="A4A3A4"/>
          </p15:clr>
        </p15:guide>
        <p15:guide id="7" pos="5418" userDrawn="1">
          <p15:clr>
            <a:srgbClr val="A4A3A4"/>
          </p15:clr>
        </p15:guide>
        <p15:guide id="8" pos="682" userDrawn="1">
          <p15:clr>
            <a:srgbClr val="A4A3A4"/>
          </p15:clr>
        </p15:guide>
        <p15:guide id="9" pos="2766" userDrawn="1">
          <p15:clr>
            <a:srgbClr val="A4A3A4"/>
          </p15:clr>
        </p15:guide>
        <p15:guide id="10" pos="2976" userDrawn="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F7300"/>
    <a:srgbClr val="9100DC"/>
    <a:srgbClr val="0000DC"/>
    <a:srgbClr val="F01928"/>
    <a:srgbClr val="5AC8AF"/>
    <a:srgbClr val="00287D"/>
    <a:srgbClr val="96969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958" autoAdjust="0"/>
    <p:restoredTop sz="96270" autoAdjust="0"/>
  </p:normalViewPr>
  <p:slideViewPr>
    <p:cSldViewPr snapToGrid="0">
      <p:cViewPr varScale="1">
        <p:scale>
          <a:sx n="68" d="100"/>
          <a:sy n="68" d="100"/>
        </p:scale>
        <p:origin x="-976" y="-60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321"/>
        <p:guide pos="5418"/>
        <p:guide pos="682"/>
        <p:guide pos="2766"/>
        <p:guide pos="297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=""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=""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=""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=""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=""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8877" y="2900365"/>
            <a:ext cx="8521200" cy="1171580"/>
          </a:xfrm>
        </p:spPr>
        <p:txBody>
          <a:bodyPr anchor="t"/>
          <a:lstStyle>
            <a:lvl1pPr algn="l">
              <a:lnSpc>
                <a:spcPts val="3300"/>
              </a:lnSpc>
              <a:defRPr sz="3300"/>
            </a:lvl1pPr>
          </a:lstStyle>
          <a:p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298877" y="4116403"/>
            <a:ext cx="8521200" cy="698497"/>
          </a:xfrm>
        </p:spPr>
        <p:txBody>
          <a:bodyPr anchor="t"/>
          <a:lstStyle>
            <a:lvl1pPr marL="0" indent="0" algn="l">
              <a:buNone/>
              <a:defRPr lang="cs-CZ" sz="18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Grafický objekt 8">
            <a:extLst>
              <a:ext uri="{FF2B5EF4-FFF2-40B4-BE49-F238E27FC236}">
                <a16:creationId xmlns="" xmlns:a16="http://schemas.microsoft.com/office/drawing/2014/main" id="{D816079F-E2A1-904D-9C9C-7B3F5A32F26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/>
        </p:blipFill>
        <p:spPr>
          <a:xfrm>
            <a:off x="281541" y="414000"/>
            <a:ext cx="1558799" cy="106839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="" xmlns:p15="http://schemas.microsoft.com/office/powerpoint/2012/main">
        <p15:guide id="1" orient="horz" pos="2432" userDrawn="1">
          <p15:clr>
            <a:srgbClr val="FBAE40"/>
          </p15:clr>
        </p15:guide>
        <p15:guide id="2" pos="176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=""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539998" y="718713"/>
            <a:ext cx="3915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=""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39999" y="4500000"/>
            <a:ext cx="3915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=""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40543" y="4068000"/>
            <a:ext cx="3915000" cy="360000"/>
          </a:xfrm>
        </p:spPr>
        <p:txBody>
          <a:bodyPr/>
          <a:lstStyle>
            <a:lvl1pPr algn="l">
              <a:lnSpc>
                <a:spcPts val="825"/>
              </a:lnSpc>
              <a:defRPr sz="825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=""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688459" y="4500000"/>
            <a:ext cx="3915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=""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4689002" y="4068000"/>
            <a:ext cx="3915000" cy="360000"/>
          </a:xfrm>
        </p:spPr>
        <p:txBody>
          <a:bodyPr/>
          <a:lstStyle>
            <a:lvl1pPr algn="l">
              <a:lnSpc>
                <a:spcPts val="825"/>
              </a:lnSpc>
              <a:defRPr sz="825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=""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4688459" y="718713"/>
            <a:ext cx="3915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pic>
        <p:nvPicPr>
          <p:cNvPr id="16" name="Grafický objekt 5">
            <a:extLst>
              <a:ext uri="{FF2B5EF4-FFF2-40B4-BE49-F238E27FC236}">
                <a16:creationId xmlns="" xmlns:a16="http://schemas.microsoft.com/office/drawing/2014/main" id="{251D8E84-EA85-D448-8EE9-B92099C6621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/>
        </p:blipFill>
        <p:spPr>
          <a:xfrm>
            <a:off x="7933427" y="6048000"/>
            <a:ext cx="876594" cy="60081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Grafický objekt 5">
            <a:extLst>
              <a:ext uri="{FF2B5EF4-FFF2-40B4-BE49-F238E27FC236}">
                <a16:creationId xmlns="" xmlns:a16="http://schemas.microsoft.com/office/drawing/2014/main" id="{DDD67FDD-68E4-9143-A194-D74F4F43343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/>
        </p:blipFill>
        <p:spPr>
          <a:xfrm>
            <a:off x="7933427" y="6048000"/>
            <a:ext cx="876594" cy="60081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=""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=""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8876" y="2900365"/>
            <a:ext cx="3934889" cy="1171580"/>
          </a:xfrm>
        </p:spPr>
        <p:txBody>
          <a:bodyPr anchor="t"/>
          <a:lstStyle>
            <a:lvl1pPr algn="l">
              <a:lnSpc>
                <a:spcPts val="3300"/>
              </a:lnSpc>
              <a:defRPr sz="3300"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12" name="Podnadpis 2">
            <a:extLst>
              <a:ext uri="{FF2B5EF4-FFF2-40B4-BE49-F238E27FC236}">
                <a16:creationId xmlns=""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98876" y="4116403"/>
            <a:ext cx="3934889" cy="698497"/>
          </a:xfrm>
        </p:spPr>
        <p:txBody>
          <a:bodyPr anchor="t"/>
          <a:lstStyle>
            <a:lvl1pPr marL="0" indent="0" algn="l">
              <a:buNone/>
              <a:defRPr lang="cs-CZ" sz="18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9" name="Zástupný symbol pro obrázek 7">
            <a:extLst>
              <a:ext uri="{FF2B5EF4-FFF2-40B4-BE49-F238E27FC236}">
                <a16:creationId xmlns=""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4572000" y="1"/>
            <a:ext cx="4572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=""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40000" y="6228000"/>
            <a:ext cx="3693765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0" name="Grafický objekt 8">
            <a:extLst>
              <a:ext uri="{FF2B5EF4-FFF2-40B4-BE49-F238E27FC236}">
                <a16:creationId xmlns="" xmlns:a16="http://schemas.microsoft.com/office/drawing/2014/main" id="{186904FF-55B2-814C-8503-8F750F237D8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/>
        </p:blipFill>
        <p:spPr>
          <a:xfrm>
            <a:off x="281541" y="414000"/>
            <a:ext cx="1558799" cy="106839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="" xmlns:p15="http://schemas.microsoft.com/office/powerpoint/2012/main">
        <p15:guide id="1" orient="horz" pos="2432" userDrawn="1">
          <p15:clr>
            <a:srgbClr val="FBAE40"/>
          </p15:clr>
        </p15:guide>
        <p15:guide id="2" pos="176" userDrawn="1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- inverzní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=""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=""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=""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8877" y="2900365"/>
            <a:ext cx="8521200" cy="1171580"/>
          </a:xfrm>
        </p:spPr>
        <p:txBody>
          <a:bodyPr anchor="t"/>
          <a:lstStyle>
            <a:lvl1pPr algn="l">
              <a:lnSpc>
                <a:spcPts val="3300"/>
              </a:lnSpc>
              <a:defRPr sz="33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298877" y="4116403"/>
            <a:ext cx="8521200" cy="698497"/>
          </a:xfrm>
        </p:spPr>
        <p:txBody>
          <a:bodyPr anchor="t"/>
          <a:lstStyle>
            <a:lvl1pPr marL="0" indent="0" algn="l">
              <a:buNone/>
              <a:defRPr lang="cs-CZ" sz="18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0" name="Grafický objekt 8">
            <a:extLst>
              <a:ext uri="{FF2B5EF4-FFF2-40B4-BE49-F238E27FC236}">
                <a16:creationId xmlns="" xmlns:a16="http://schemas.microsoft.com/office/drawing/2014/main" id="{B7EC3E44-60F5-6142-B879-7DD80C1E9EA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/>
        </p:blipFill>
        <p:spPr>
          <a:xfrm>
            <a:off x="281541" y="414000"/>
            <a:ext cx="1558799" cy="1068391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9481167"/>
      </p:ext>
    </p:extLst>
  </p:cSld>
  <p:clrMapOvr>
    <a:masterClrMapping/>
  </p:clrMapOvr>
  <p:extLst mod="1">
    <p:ext uri="{DCECCB84-F9BA-43D5-87BE-67443E8EF086}">
      <p15:sldGuideLst xmlns="" xmlns:p15="http://schemas.microsoft.com/office/powerpoint/2012/main">
        <p15:guide id="1" orient="horz" pos="2432" userDrawn="1">
          <p15:clr>
            <a:srgbClr val="FBAE40"/>
          </p15:clr>
        </p15:guide>
        <p15:guide id="2" pos="176" userDrawn="1">
          <p15:clr>
            <a:srgbClr val="FBAE40"/>
          </p15:clr>
        </p15:guide>
        <p15:guide id="3" orient="horz" pos="255" userDrawn="1">
          <p15:clr>
            <a:srgbClr val="FBAE40"/>
          </p15:clr>
        </p15:guide>
        <p15:guide id="4" pos="1156" userDrawn="1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=""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=""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8876" y="2900365"/>
            <a:ext cx="3934889" cy="1171580"/>
          </a:xfrm>
        </p:spPr>
        <p:txBody>
          <a:bodyPr anchor="t"/>
          <a:lstStyle>
            <a:lvl1pPr algn="l">
              <a:lnSpc>
                <a:spcPts val="3300"/>
              </a:lnSpc>
              <a:defRPr sz="33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298876" y="4116403"/>
            <a:ext cx="3934889" cy="698497"/>
          </a:xfrm>
        </p:spPr>
        <p:txBody>
          <a:bodyPr anchor="t"/>
          <a:lstStyle>
            <a:lvl1pPr marL="0" indent="0" algn="l">
              <a:buNone/>
              <a:defRPr lang="cs-CZ" sz="18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=""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4572000" y="1"/>
            <a:ext cx="4572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=""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40000" y="6228000"/>
            <a:ext cx="3693765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1" name="Grafický objekt 8">
            <a:extLst>
              <a:ext uri="{FF2B5EF4-FFF2-40B4-BE49-F238E27FC236}">
                <a16:creationId xmlns="" xmlns:a16="http://schemas.microsoft.com/office/drawing/2014/main" id="{635A6DBC-DB80-9647-B267-17E9A9A8AC0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/>
        </p:blipFill>
        <p:spPr>
          <a:xfrm>
            <a:off x="281541" y="414000"/>
            <a:ext cx="1558799" cy="1068391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="" xmlns:p15="http://schemas.microsoft.com/office/powerpoint/2012/main">
        <p15:guide id="1" orient="horz" pos="2432" userDrawn="1">
          <p15:clr>
            <a:srgbClr val="FBAE40"/>
          </p15:clr>
        </p15:guide>
        <p15:guide id="2" pos="176" userDrawn="1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9144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=""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40000" y="6040796"/>
            <a:ext cx="6416982" cy="510831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pic>
        <p:nvPicPr>
          <p:cNvPr id="9" name="Grafický objekt 5">
            <a:extLst>
              <a:ext uri="{FF2B5EF4-FFF2-40B4-BE49-F238E27FC236}">
                <a16:creationId xmlns="" xmlns:a16="http://schemas.microsoft.com/office/drawing/2014/main" id="{38E54EF0-AC4F-BE42-B3C9-EBE082A37F4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/>
        </p:blipFill>
        <p:spPr>
          <a:xfrm>
            <a:off x="7933427" y="6048000"/>
            <a:ext cx="876594" cy="600811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964211764"/>
      </p:ext>
    </p:extLst>
  </p:cSld>
  <p:clrMapOvr>
    <a:masterClrMapping/>
  </p:clrMapOvr>
  <p:extLst>
    <p:ext uri="{DCECCB84-F9BA-43D5-87BE-67443E8EF086}">
      <p15:sldGuideLst xmlns="" xmlns:p15="http://schemas.microsoft.com/office/powerpoint/2012/main">
        <p15:guide id="1" pos="5556" userDrawn="1">
          <p15:clr>
            <a:srgbClr val="FBAE40"/>
          </p15:clr>
        </p15:guide>
        <p15:guide id="2" orient="horz" pos="4201" userDrawn="1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PED slide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cký objekt 1">
            <a:extLst>
              <a:ext uri="{FF2B5EF4-FFF2-40B4-BE49-F238E27FC236}">
                <a16:creationId xmlns="" xmlns:a16="http://schemas.microsoft.com/office/drawing/2014/main" id="{99DDF373-DAF6-45FC-9BE7-AC33B6CEFD7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/>
        </p:blipFill>
        <p:spPr>
          <a:xfrm>
            <a:off x="2505600" y="2012703"/>
            <a:ext cx="4132799" cy="2832593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="" xmlns:a16="http://schemas.microsoft.com/office/drawing/2014/main" id="{5ECF17BA-4CC0-425F-84EE-ED5FF94C78F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1017" y="2731338"/>
            <a:ext cx="5381966" cy="139532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540000" y="6228000"/>
            <a:ext cx="5940000" cy="252000"/>
          </a:xfrm>
        </p:spPr>
        <p:txBody>
          <a:bodyPr/>
          <a:lstStyle>
            <a:lvl1pPr>
              <a:defRPr sz="9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=""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=""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40000" y="1692002"/>
            <a:ext cx="8064900" cy="413999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7" name="Grafický objekt 5">
            <a:extLst>
              <a:ext uri="{FF2B5EF4-FFF2-40B4-BE49-F238E27FC236}">
                <a16:creationId xmlns="" xmlns:a16="http://schemas.microsoft.com/office/drawing/2014/main" id="{544C2213-2481-1D43-98DB-CC9BFF14003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/>
        </p:blipFill>
        <p:spPr>
          <a:xfrm>
            <a:off x="7933427" y="6048000"/>
            <a:ext cx="876594" cy="60081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="" xmlns:p15="http://schemas.microsoft.com/office/powerpoint/2012/main">
        <p15:guide id="1" orient="horz" pos="3997" userDrawn="1">
          <p15:clr>
            <a:srgbClr val="FBAE40"/>
          </p15:clr>
        </p15:guide>
        <p15:guide id="2" pos="329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9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=""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40544" y="1296001"/>
            <a:ext cx="80641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1725"/>
              </a:lnSpc>
              <a:defRPr sz="15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=""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10" name="Zástupný symbol pro obsah 2">
            <a:extLst>
              <a:ext uri="{FF2B5EF4-FFF2-40B4-BE49-F238E27FC236}">
                <a16:creationId xmlns=""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40000" y="1692002"/>
            <a:ext cx="8064900" cy="413999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9" name="Grafický objekt 5">
            <a:extLst>
              <a:ext uri="{FF2B5EF4-FFF2-40B4-BE49-F238E27FC236}">
                <a16:creationId xmlns="" xmlns:a16="http://schemas.microsoft.com/office/drawing/2014/main" id="{EC4C054D-8847-4544-A33E-5A3C9D61CA5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/>
        </p:blipFill>
        <p:spPr>
          <a:xfrm>
            <a:off x="7933427" y="6048000"/>
            <a:ext cx="876594" cy="60081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=""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=""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540000" y="1701505"/>
            <a:ext cx="3914999" cy="413999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=""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4688460" y="1701505"/>
            <a:ext cx="3914999" cy="413999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1" name="Grafický objekt 5">
            <a:extLst>
              <a:ext uri="{FF2B5EF4-FFF2-40B4-BE49-F238E27FC236}">
                <a16:creationId xmlns="" xmlns:a16="http://schemas.microsoft.com/office/drawing/2014/main" id="{2EA4BEBC-4725-FD40-B35B-C5DA2AE8611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/>
        </p:blipFill>
        <p:spPr>
          <a:xfrm>
            <a:off x="7933427" y="6048000"/>
            <a:ext cx="876594" cy="60081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="" xmlns:p15="http://schemas.microsoft.com/office/powerpoint/2012/main">
        <p15:guide id="1" orient="horz" pos="3657" userDrawn="1">
          <p15:clr>
            <a:srgbClr val="FBAE40"/>
          </p15:clr>
        </p15:guide>
        <p15:guide id="2" pos="543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=""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540544" y="1296001"/>
            <a:ext cx="3915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1725"/>
              </a:lnSpc>
              <a:defRPr sz="15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=""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0000" y="720000"/>
            <a:ext cx="80649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=""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4688459" y="1290515"/>
            <a:ext cx="3915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1725"/>
              </a:lnSpc>
              <a:defRPr sz="15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=""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540000" y="1701505"/>
            <a:ext cx="3914999" cy="413999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=""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4688460" y="1701505"/>
            <a:ext cx="3914999" cy="413999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2" name="Grafický objekt 5">
            <a:extLst>
              <a:ext uri="{FF2B5EF4-FFF2-40B4-BE49-F238E27FC236}">
                <a16:creationId xmlns="" xmlns:a16="http://schemas.microsoft.com/office/drawing/2014/main" id="{F2FF03BB-F110-334E-898B-290BDFB038D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/>
        </p:blipFill>
        <p:spPr>
          <a:xfrm>
            <a:off x="7933427" y="6048000"/>
            <a:ext cx="876594" cy="60081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="" xmlns:p15="http://schemas.microsoft.com/office/powerpoint/2012/main">
        <p15:guide id="1" orient="horz" pos="2886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=""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=""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=""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510802" y="2596846"/>
            <a:ext cx="3094099" cy="3208441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1500"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=""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547132" y="1665288"/>
            <a:ext cx="4655843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=""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40544" y="1296001"/>
            <a:ext cx="80641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1725"/>
              </a:lnSpc>
              <a:defRPr sz="15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0" name="Grafický objekt 5">
            <a:extLst>
              <a:ext uri="{FF2B5EF4-FFF2-40B4-BE49-F238E27FC236}">
                <a16:creationId xmlns="" xmlns:a16="http://schemas.microsoft.com/office/drawing/2014/main" id="{1C29E400-CAA5-674E-9459-BC525406BCB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/>
        </p:blipFill>
        <p:spPr>
          <a:xfrm>
            <a:off x="7933427" y="6048000"/>
            <a:ext cx="876594" cy="60081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=""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3330000" y="1692003"/>
            <a:ext cx="2483644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=""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39999" y="4414271"/>
            <a:ext cx="2484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=""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330000" y="4414271"/>
            <a:ext cx="2484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=""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120900" y="4414270"/>
            <a:ext cx="2484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=""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40544" y="4025136"/>
            <a:ext cx="2483644" cy="216000"/>
          </a:xfrm>
        </p:spPr>
        <p:txBody>
          <a:bodyPr anchor="ctr"/>
          <a:lstStyle>
            <a:lvl1pPr>
              <a:lnSpc>
                <a:spcPts val="825"/>
              </a:lnSpc>
              <a:defRPr sz="75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=""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3330357" y="4025136"/>
            <a:ext cx="2483644" cy="216000"/>
          </a:xfrm>
        </p:spPr>
        <p:txBody>
          <a:bodyPr anchor="ctr"/>
          <a:lstStyle>
            <a:lvl1pPr>
              <a:lnSpc>
                <a:spcPts val="825"/>
              </a:lnSpc>
              <a:defRPr sz="75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=""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121077" y="4025136"/>
            <a:ext cx="2483644" cy="216000"/>
          </a:xfrm>
        </p:spPr>
        <p:txBody>
          <a:bodyPr anchor="ctr"/>
          <a:lstStyle>
            <a:lvl1pPr>
              <a:lnSpc>
                <a:spcPts val="825"/>
              </a:lnSpc>
              <a:defRPr sz="75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=""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540000" y="1692003"/>
            <a:ext cx="2483644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=""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6120001" y="1692003"/>
            <a:ext cx="2483644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=""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40544" y="1296001"/>
            <a:ext cx="80641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1725"/>
              </a:lnSpc>
              <a:defRPr sz="15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=""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0000" y="720000"/>
            <a:ext cx="80649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22" name="Grafický objekt 5">
            <a:extLst>
              <a:ext uri="{FF2B5EF4-FFF2-40B4-BE49-F238E27FC236}">
                <a16:creationId xmlns="" xmlns:a16="http://schemas.microsoft.com/office/drawing/2014/main" id="{3D58DA1E-D4AA-1745-BD9C-9936872A385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/>
        </p:blipFill>
        <p:spPr>
          <a:xfrm>
            <a:off x="7933427" y="6048000"/>
            <a:ext cx="876594" cy="60081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="" xmlns:p15="http://schemas.microsoft.com/office/powerpoint/2012/main">
        <p15:guide id="1" orient="horz" pos="1049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=""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540000" y="692150"/>
            <a:ext cx="8064900" cy="5139850"/>
          </a:xfrm>
          <a:prstGeom prst="rect">
            <a:avLst/>
          </a:prstGeom>
        </p:spPr>
        <p:txBody>
          <a:bodyPr/>
          <a:lstStyle>
            <a:lvl1pPr marL="54000" indent="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pic>
        <p:nvPicPr>
          <p:cNvPr id="7" name="Grafický objekt 5">
            <a:extLst>
              <a:ext uri="{FF2B5EF4-FFF2-40B4-BE49-F238E27FC236}">
                <a16:creationId xmlns="" xmlns:a16="http://schemas.microsoft.com/office/drawing/2014/main" id="{EEE79ECB-0EA4-104B-A13F-5D5F2D5F055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/>
        </p:blipFill>
        <p:spPr>
          <a:xfrm>
            <a:off x="7933427" y="6048000"/>
            <a:ext cx="876594" cy="60081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="" xmlns:p15="http://schemas.microsoft.com/office/powerpoint/2012/main">
        <p15:guide id="1" orient="horz" pos="436" userDrawn="1">
          <p15:clr>
            <a:srgbClr val="FBAE40"/>
          </p15:clr>
        </p15:guide>
        <p15:guide id="2" pos="329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=""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0000" y="720000"/>
            <a:ext cx="80649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8" name="Grafický objekt 5">
            <a:extLst>
              <a:ext uri="{FF2B5EF4-FFF2-40B4-BE49-F238E27FC236}">
                <a16:creationId xmlns="" xmlns:a16="http://schemas.microsoft.com/office/drawing/2014/main" id="{68945D16-ACF8-1547-8B5D-C0873A6FBAC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/>
        </p:blipFill>
        <p:spPr>
          <a:xfrm>
            <a:off x="7933427" y="6048000"/>
            <a:ext cx="876594" cy="60081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0000" y="6228000"/>
            <a:ext cx="594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9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10500" y="6228000"/>
            <a:ext cx="189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9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=""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720000"/>
            <a:ext cx="80649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=""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9100" y="1872000"/>
            <a:ext cx="80649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cs-CZ" noProof="0" dirty="0"/>
              <a:t>Kliknutím vložíte text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30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9pPr>
    </p:titleStyle>
    <p:bodyStyle>
      <a:lvl1pPr marL="0" marR="0" indent="0" algn="l" defTabSz="914400" rtl="0" eaLnBrk="1" fontAlgn="base" latinLnBrk="0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tabLst/>
        <a:defRPr sz="21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125" b="0">
          <a:solidFill>
            <a:schemeClr val="tx1"/>
          </a:solidFill>
          <a:latin typeface="+mn-lt"/>
        </a:defRPr>
      </a:lvl2pPr>
      <a:lvl3pPr marL="6858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125" b="0">
          <a:solidFill>
            <a:schemeClr val="tx1"/>
          </a:solidFill>
          <a:latin typeface="+mn-lt"/>
        </a:defRPr>
      </a:lvl3pPr>
      <a:lvl4pPr marL="10287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125" b="0">
          <a:solidFill>
            <a:schemeClr val="tx1"/>
          </a:solidFill>
          <a:latin typeface="+mn-lt"/>
        </a:defRPr>
      </a:lvl4pPr>
      <a:lvl5pPr marL="13716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125" b="0">
          <a:solidFill>
            <a:schemeClr val="tx1"/>
          </a:solidFill>
          <a:latin typeface="+mn-lt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0574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24003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27432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>
        <p15:guide id="1" orient="horz" pos="935" userDrawn="1">
          <p15:clr>
            <a:srgbClr val="F26B43"/>
          </p15:clr>
        </p15:guide>
        <p15:guide id="2" pos="32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4AA6C805-D43D-9246-8F45-F7D14F2D25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Podrobná příprava na učební den</a:t>
            </a: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="" xmlns:a16="http://schemas.microsoft.com/office/drawing/2014/main" id="{E41AC406-9E40-DE47-946B-D00D18C67F5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Bc.  Ing. Nikola Straková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11589398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Téma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není cílem!</a:t>
            </a:r>
          </a:p>
          <a:p>
            <a:r>
              <a:rPr lang="cs-CZ" dirty="0" smtClean="0"/>
              <a:t>vychází z tematického plánu vyučovacího předmětu (ŠVP, RVP)</a:t>
            </a:r>
          </a:p>
          <a:p>
            <a:r>
              <a:rPr lang="cs-CZ" dirty="0" smtClean="0"/>
              <a:t>ŠVP</a:t>
            </a:r>
          </a:p>
          <a:p>
            <a:pPr lvl="1"/>
            <a:r>
              <a:rPr lang="cs-CZ" dirty="0" smtClean="0"/>
              <a:t>učební osnovy -&gt; tematické celky a témata předmětů/modulů</a:t>
            </a:r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Cíle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kognitivní, psychomotorické i afektivní</a:t>
            </a:r>
          </a:p>
          <a:p>
            <a:r>
              <a:rPr lang="cs-CZ" dirty="0" smtClean="0"/>
              <a:t>taxonomie a různé úrovně osvojení si učiva</a:t>
            </a:r>
          </a:p>
          <a:p>
            <a:r>
              <a:rPr lang="cs-CZ" dirty="0" smtClean="0"/>
              <a:t>vycházet z RVP (klíčové kompetence, očekávané výstupy, požadavky na absolventa) a ŠVP (Osnovy, …)</a:t>
            </a:r>
          </a:p>
          <a:p>
            <a:r>
              <a:rPr lang="cs-CZ" dirty="0" smtClean="0"/>
              <a:t>přiměřenost, jednoznačnost, kontrolovatelnost</a:t>
            </a:r>
          </a:p>
          <a:p>
            <a:r>
              <a:rPr lang="cs-CZ" dirty="0" smtClean="0"/>
              <a:t>formulace pomocí aktivních sloves!</a:t>
            </a:r>
          </a:p>
          <a:p>
            <a:r>
              <a:rPr lang="cs-CZ" dirty="0" smtClean="0"/>
              <a:t>operacionalizované cíle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Ověřování dosavadních vědomostí a dovedností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ověření získaných poznatků</a:t>
            </a:r>
          </a:p>
          <a:p>
            <a:pPr lvl="1"/>
            <a:r>
              <a:rPr lang="cs-CZ" dirty="0" smtClean="0"/>
              <a:t>poznatky se relativně rychle zapomínají</a:t>
            </a:r>
          </a:p>
          <a:p>
            <a:pPr lvl="1"/>
            <a:r>
              <a:rPr lang="cs-CZ" dirty="0" smtClean="0"/>
              <a:t>=&gt; vstupní diagnostika vědomostní úrovně žáků</a:t>
            </a:r>
          </a:p>
          <a:p>
            <a:r>
              <a:rPr lang="cs-CZ" dirty="0" smtClean="0"/>
              <a:t>připravit si otázky a úkoly</a:t>
            </a:r>
          </a:p>
          <a:p>
            <a:r>
              <a:rPr lang="cs-CZ" dirty="0" smtClean="0"/>
              <a:t>adekvátnost obsahu i obtížnosti</a:t>
            </a:r>
          </a:p>
          <a:p>
            <a:r>
              <a:rPr lang="cs-CZ" dirty="0" smtClean="0"/>
              <a:t>pokud bude formou individuálního zkoušení</a:t>
            </a:r>
          </a:p>
          <a:p>
            <a:pPr lvl="1"/>
            <a:r>
              <a:rPr lang="cs-CZ" dirty="0" smtClean="0"/>
              <a:t>předem rozmyslet koho vyvoláme</a:t>
            </a:r>
          </a:p>
          <a:p>
            <a:pPr lvl="1"/>
            <a:r>
              <a:rPr lang="cs-CZ" dirty="0" smtClean="0"/>
              <a:t>vymyslet efektivní zaměstnání zbytku třídy</a:t>
            </a:r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Učivo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didaktická transformace vědeckého poznání v dané oblasti/oboru na obsah výuky</a:t>
            </a:r>
          </a:p>
          <a:p>
            <a:r>
              <a:rPr lang="cs-CZ" dirty="0" smtClean="0"/>
              <a:t>vycházíme z učebnic, metodických materiálů, odborných publikací, internetových obsahů kriticky zhodnocených!</a:t>
            </a:r>
          </a:p>
          <a:p>
            <a:r>
              <a:rPr lang="cs-CZ" dirty="0" smtClean="0"/>
              <a:t>soulad učiva s moderní vědou a technikou i s ohledem na budoucí vývoj</a:t>
            </a:r>
          </a:p>
          <a:p>
            <a:r>
              <a:rPr lang="cs-CZ" dirty="0" smtClean="0"/>
              <a:t>srozumitelné všem žákům</a:t>
            </a:r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Organizace a metody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adekvátní volba vzhledem k cílům a učivu</a:t>
            </a:r>
          </a:p>
          <a:p>
            <a:r>
              <a:rPr lang="cs-CZ" dirty="0" smtClean="0"/>
              <a:t>na výběr je široké spektrum forem i metod</a:t>
            </a:r>
          </a:p>
          <a:p>
            <a:pPr lvl="1"/>
            <a:r>
              <a:rPr lang="cs-CZ" dirty="0" smtClean="0"/>
              <a:t>metody slovní, názorné, praktické, problémové, …</a:t>
            </a:r>
          </a:p>
          <a:p>
            <a:pPr lvl="1"/>
            <a:r>
              <a:rPr lang="cs-CZ" dirty="0" smtClean="0"/>
              <a:t>místa výuky: třída, laboratoř, dílna, cvičné pracoviště, …</a:t>
            </a:r>
          </a:p>
          <a:p>
            <a:pPr lvl="1"/>
            <a:r>
              <a:rPr lang="cs-CZ" dirty="0" smtClean="0"/>
              <a:t>způsob výuky: skupinová, individuální, …</a:t>
            </a:r>
          </a:p>
          <a:p>
            <a:r>
              <a:rPr lang="cs-CZ" dirty="0" smtClean="0"/>
              <a:t>kreativita</a:t>
            </a:r>
          </a:p>
          <a:p>
            <a:r>
              <a:rPr lang="cs-CZ" dirty="0" smtClean="0"/>
              <a:t>střídání</a:t>
            </a:r>
          </a:p>
          <a:p>
            <a:r>
              <a:rPr lang="cs-CZ" dirty="0" smtClean="0"/>
              <a:t>…</a:t>
            </a:r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Opakování a procvičování v závěru výuky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otázky a úkoly, kterými zjistíme, nakolik žáci učivu porozuměli</a:t>
            </a:r>
          </a:p>
          <a:p>
            <a:r>
              <a:rPr lang="cs-CZ" dirty="0" smtClean="0"/>
              <a:t>příklady použití, reálné problémy, situace propojující nové učivo s dřívějším, nebo učivem z jiných předmětů</a:t>
            </a:r>
          </a:p>
          <a:p>
            <a:r>
              <a:rPr lang="cs-CZ" dirty="0" smtClean="0"/>
              <a:t>úlohy navíc pro případ přebytečného času</a:t>
            </a:r>
          </a:p>
          <a:p>
            <a:r>
              <a:rPr lang="cs-CZ" dirty="0" smtClean="0"/>
              <a:t>obtížnější úkoly pro výkonnější žáky</a:t>
            </a:r>
          </a:p>
          <a:p>
            <a:r>
              <a:rPr lang="cs-CZ" dirty="0" smtClean="0"/>
              <a:t>domácí úlohy</a:t>
            </a:r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Časový harmonogram</a:t>
            </a:r>
            <a:endParaRPr lang="cs-CZ" dirty="0"/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</p:nvPr>
        </p:nvGraphicFramePr>
        <p:xfrm>
          <a:off x="539750" y="1692275"/>
          <a:ext cx="8064500" cy="27706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12900"/>
                <a:gridCol w="1612900"/>
                <a:gridCol w="1612900"/>
                <a:gridCol w="1612900"/>
                <a:gridCol w="1612900"/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Čas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Činnost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Metoda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Úlohy, pomůcky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Poznámky</a:t>
                      </a:r>
                      <a:endParaRPr lang="cs-CZ" dirty="0"/>
                    </a:p>
                  </a:txBody>
                  <a:tcPr/>
                </a:tc>
              </a:tr>
              <a:tr h="545614">
                <a:tc>
                  <a:txBody>
                    <a:bodyPr/>
                    <a:lstStyle/>
                    <a:p>
                      <a:r>
                        <a:rPr lang="cs-CZ" dirty="0" smtClean="0"/>
                        <a:t>8:00 – 8:05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Docházka, zápis do</a:t>
                      </a:r>
                      <a:r>
                        <a:rPr lang="cs-CZ" baseline="0" dirty="0" smtClean="0"/>
                        <a:t> třídní knihy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8:05 – 8:10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Motivace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Reálný příběh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Noviny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8:10 – 8:15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Cíle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…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…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ovéPole 6"/>
          <p:cNvSpPr txBox="1"/>
          <p:nvPr/>
        </p:nvSpPr>
        <p:spPr>
          <a:xfrm>
            <a:off x="672353" y="4948518"/>
            <a:ext cx="79337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cs-CZ" sz="1800" dirty="0" smtClean="0">
                <a:latin typeface="+mn-lt"/>
              </a:rPr>
              <a:t>Pozn.: Pro rychlejší orientaci v přípravě lze zaznamenávat čas časovými body, např.: 5 minut – docházka, 5 minut – motivace, …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Ukázka podrobné přípravy</a:t>
            </a:r>
            <a:br>
              <a:rPr lang="cs-CZ" dirty="0" smtClean="0"/>
            </a:br>
            <a:r>
              <a:rPr lang="cs-CZ" sz="1800" dirty="0" smtClean="0"/>
              <a:t>(autorka Mgr. Zuzana Sedláková)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Obecné informace o výukovém předmětu</a:t>
            </a:r>
            <a:endParaRPr lang="cs-CZ" dirty="0" smtClean="0"/>
          </a:p>
          <a:p>
            <a:r>
              <a:rPr lang="cs-CZ" b="1" dirty="0" smtClean="0"/>
              <a:t>Název výukového předmětu: </a:t>
            </a:r>
            <a:r>
              <a:rPr lang="cs-CZ" dirty="0" smtClean="0"/>
              <a:t>Technologie</a:t>
            </a:r>
          </a:p>
          <a:p>
            <a:r>
              <a:rPr lang="cs-CZ" b="1" dirty="0" smtClean="0"/>
              <a:t>Ročník: </a:t>
            </a:r>
            <a:r>
              <a:rPr lang="cs-CZ" dirty="0" smtClean="0"/>
              <a:t>1. ročník</a:t>
            </a:r>
          </a:p>
          <a:p>
            <a:r>
              <a:rPr lang="cs-CZ" b="1" dirty="0" smtClean="0"/>
              <a:t>Obor:  </a:t>
            </a:r>
            <a:r>
              <a:rPr lang="cs-CZ" dirty="0" smtClean="0"/>
              <a:t>Kuchař-číšník</a:t>
            </a:r>
          </a:p>
          <a:p>
            <a:r>
              <a:rPr lang="cs-CZ" b="1" dirty="0" smtClean="0"/>
              <a:t>Hodinová dotace: </a:t>
            </a:r>
            <a:r>
              <a:rPr lang="cs-CZ" dirty="0" smtClean="0"/>
              <a:t>10 (4 hodiny teorie, 4 hodiny praktická příprava omáčky dle technologického postupu)</a:t>
            </a:r>
          </a:p>
          <a:p>
            <a:r>
              <a:rPr lang="cs-CZ" b="1" dirty="0" smtClean="0"/>
              <a:t>Tematický celek: Omáčky </a:t>
            </a:r>
            <a:r>
              <a:rPr lang="cs-CZ" dirty="0" smtClean="0"/>
              <a:t>Jedná se o 7 tematický celek</a:t>
            </a:r>
          </a:p>
          <a:p>
            <a:r>
              <a:rPr lang="cs-CZ" b="1" dirty="0" smtClean="0"/>
              <a:t>Věková kategorie: </a:t>
            </a:r>
            <a:r>
              <a:rPr lang="cs-CZ" dirty="0" smtClean="0"/>
              <a:t>15 – 18 let</a:t>
            </a:r>
          </a:p>
          <a:p>
            <a:r>
              <a:rPr lang="cs-CZ" b="1" dirty="0" smtClean="0"/>
              <a:t>Vzdělávací cíle v oblasti rozvoje klíčových kompetencí žáků:</a:t>
            </a:r>
            <a:endParaRPr lang="cs-CZ" dirty="0" smtClean="0"/>
          </a:p>
          <a:p>
            <a:pPr lvl="1"/>
            <a:r>
              <a:rPr lang="cs-CZ" dirty="0" smtClean="0"/>
              <a:t>Cílem tematického celku je, aby žák dokázal vyjmenovat základní druhy omáček, dokázal vysvětlit základní rozdíly při jejich přípravě. Aby byl schopen ke každému druhu omáčky uvést vhodný příklad a s tím související nutná orientace v odborné literatuře – Receptury teplých pokrmů. Stejně tak se od žáka očekává, aby byl schopen vyjmenovat jednotlivé suroviny potřebné k přípravě konkrétní omáčky.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18</a:t>
            </a:fld>
            <a:endParaRPr lang="cs-CZ" alt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00" y="155986"/>
            <a:ext cx="8064900" cy="5676014"/>
          </a:xfrm>
        </p:spPr>
        <p:txBody>
          <a:bodyPr/>
          <a:lstStyle/>
          <a:p>
            <a:r>
              <a:rPr lang="cs-CZ" sz="2000" b="1" dirty="0" smtClean="0"/>
              <a:t>Výukové metody: </a:t>
            </a:r>
            <a:endParaRPr lang="cs-CZ" sz="2000" dirty="0" smtClean="0"/>
          </a:p>
          <a:p>
            <a:pPr lvl="1"/>
            <a:r>
              <a:rPr lang="cs-CZ" sz="1400" dirty="0" smtClean="0"/>
              <a:t>Výklad – charakteristika omáček, rozdělení a základní příprava omáček).</a:t>
            </a:r>
          </a:p>
          <a:p>
            <a:pPr lvl="1"/>
            <a:r>
              <a:rPr lang="cs-CZ" sz="1400" dirty="0" smtClean="0"/>
              <a:t>Pozorování.</a:t>
            </a:r>
          </a:p>
          <a:p>
            <a:pPr lvl="1"/>
            <a:r>
              <a:rPr lang="cs-CZ" sz="1400" dirty="0" smtClean="0"/>
              <a:t>Vysvětlování.</a:t>
            </a:r>
          </a:p>
          <a:p>
            <a:pPr lvl="1"/>
            <a:r>
              <a:rPr lang="cs-CZ" sz="1400" dirty="0" smtClean="0"/>
              <a:t>samostatná práce žáků (praktická příprava omáčky dle technologického postupu).</a:t>
            </a:r>
          </a:p>
          <a:p>
            <a:pPr lvl="1"/>
            <a:r>
              <a:rPr lang="cs-CZ" sz="1400" dirty="0" smtClean="0"/>
              <a:t>Aktivizující výukové metody (didaktické hra – kvíz).</a:t>
            </a:r>
          </a:p>
          <a:p>
            <a:r>
              <a:rPr lang="cs-CZ" sz="2000" b="1" dirty="0" smtClean="0"/>
              <a:t>Organizační formy: </a:t>
            </a:r>
            <a:endParaRPr lang="cs-CZ" sz="2000" dirty="0" smtClean="0"/>
          </a:p>
          <a:p>
            <a:pPr lvl="1"/>
            <a:r>
              <a:rPr lang="cs-CZ" sz="1400" dirty="0" smtClean="0"/>
              <a:t>Frontální výuka, skupinová výuka.</a:t>
            </a:r>
          </a:p>
          <a:p>
            <a:r>
              <a:rPr lang="cs-CZ" sz="2000" b="1" dirty="0" smtClean="0"/>
              <a:t>Obsah výuky:</a:t>
            </a:r>
          </a:p>
          <a:p>
            <a:pPr lvl="1"/>
            <a:r>
              <a:rPr lang="cs-CZ" sz="1400" b="1" dirty="0" smtClean="0"/>
              <a:t>Osvojování základního učiva</a:t>
            </a:r>
            <a:r>
              <a:rPr lang="cs-CZ" sz="1400" dirty="0" smtClean="0"/>
              <a:t> (Žák si osvojí učivo do takové míry, aby byl hodnocen stupněm dostatečný).</a:t>
            </a:r>
          </a:p>
          <a:p>
            <a:pPr lvl="1"/>
            <a:r>
              <a:rPr lang="cs-CZ" sz="1400" b="1" dirty="0" smtClean="0"/>
              <a:t>Osvojování o rozšiřující učivo</a:t>
            </a:r>
            <a:r>
              <a:rPr lang="cs-CZ" sz="1400" dirty="0" smtClean="0"/>
              <a:t> (prohloubení základního učiva, pro rozšíření rozhledu studentů, motivace a uspokojení zájmu studentů).</a:t>
            </a:r>
          </a:p>
          <a:p>
            <a:r>
              <a:rPr lang="cs-CZ" sz="2000" b="1" dirty="0" smtClean="0"/>
              <a:t>Materiální učební prostředky didaktická technika:</a:t>
            </a:r>
            <a:endParaRPr lang="cs-CZ" sz="2000" dirty="0" smtClean="0"/>
          </a:p>
          <a:p>
            <a:pPr lvl="1"/>
            <a:r>
              <a:rPr lang="cs-CZ" sz="1400" dirty="0" smtClean="0"/>
              <a:t>Sešit, učebnice, kuchařské pomůcky.</a:t>
            </a:r>
          </a:p>
          <a:p>
            <a:pPr lvl="1" fontAlgn="t"/>
            <a:r>
              <a:rPr lang="cs-CZ" sz="1400" dirty="0" smtClean="0"/>
              <a:t>Textové pomůcky (učebnice).</a:t>
            </a:r>
          </a:p>
          <a:p>
            <a:pPr lvl="1" fontAlgn="t"/>
            <a:r>
              <a:rPr lang="cs-CZ" sz="1400" dirty="0" smtClean="0"/>
              <a:t>Organizační a reprografická technika (počítač).</a:t>
            </a:r>
          </a:p>
          <a:p>
            <a:pPr lvl="1" fontAlgn="t"/>
            <a:r>
              <a:rPr lang="cs-CZ" sz="1400" dirty="0" smtClean="0"/>
              <a:t>Vizuální technika (</a:t>
            </a:r>
            <a:r>
              <a:rPr lang="cs-CZ" sz="1400" dirty="0" err="1" smtClean="0"/>
              <a:t>dataprojektor</a:t>
            </a:r>
            <a:r>
              <a:rPr lang="cs-CZ" sz="1400" dirty="0" smtClean="0"/>
              <a:t>).</a:t>
            </a:r>
          </a:p>
          <a:p>
            <a:pPr lvl="1" fontAlgn="t"/>
            <a:r>
              <a:rPr lang="cs-CZ" sz="1400" dirty="0" smtClean="0"/>
              <a:t>Pořady (kulinářské umění – omáčky).</a:t>
            </a:r>
          </a:p>
          <a:p>
            <a:pPr fontAlgn="t"/>
            <a:r>
              <a:rPr lang="cs-CZ" sz="2000" b="1" dirty="0" smtClean="0"/>
              <a:t>Vybavení učitele:</a:t>
            </a:r>
            <a:endParaRPr lang="cs-CZ" sz="2000" dirty="0" smtClean="0"/>
          </a:p>
          <a:p>
            <a:pPr lvl="1" fontAlgn="t"/>
            <a:r>
              <a:rPr lang="cs-CZ" sz="1400" dirty="0" smtClean="0"/>
              <a:t>Psací potřeby, interaktivní tabule, PC.</a:t>
            </a:r>
          </a:p>
          <a:p>
            <a:pPr fontAlgn="t"/>
            <a:r>
              <a:rPr lang="cs-CZ" sz="2000" b="1" dirty="0" smtClean="0"/>
              <a:t>Motivace žáků:</a:t>
            </a:r>
            <a:endParaRPr lang="cs-CZ" sz="2000" dirty="0" smtClean="0"/>
          </a:p>
          <a:p>
            <a:pPr lvl="1" fontAlgn="t"/>
            <a:r>
              <a:rPr lang="cs-CZ" sz="1400" dirty="0" smtClean="0"/>
              <a:t>Motivací pro žáky: je rozšíření si znalostí v oblasti přípravy OMÁČEK, nejprve teoretická znalost omáček, rozdělení, příprava a poté praktická příprava dané omáčky. </a:t>
            </a:r>
          </a:p>
          <a:p>
            <a:pPr lvl="1" fontAlgn="t"/>
            <a:r>
              <a:rPr lang="cs-CZ" sz="1400" dirty="0" smtClean="0"/>
              <a:t>Žáci při správném postupu mohou dostat dobrou známku.</a:t>
            </a:r>
          </a:p>
          <a:p>
            <a:pPr lvl="1" fontAlgn="t"/>
            <a:r>
              <a:rPr lang="cs-CZ" sz="1400" dirty="0" smtClean="0"/>
              <a:t>Žáci tyto znalosti využijí při závěrečných zkouškách a dále tyto znalosti mohou využívat po celý život.</a:t>
            </a:r>
          </a:p>
          <a:p>
            <a:pPr fontAlgn="t"/>
            <a:endParaRPr lang="cs-CZ" sz="2000" dirty="0" smtClean="0"/>
          </a:p>
          <a:p>
            <a:endParaRPr lang="cs-CZ" sz="2000" dirty="0" smtClean="0"/>
          </a:p>
          <a:p>
            <a:endParaRPr lang="cs-CZ" sz="20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501650" y="1084263"/>
            <a:ext cx="8064500" cy="4347344"/>
          </a:xfrm>
          <a:prstGeom prst="rect">
            <a:avLst/>
          </a:prstGeom>
          <a:ln w="12700"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just" eaLnBrk="1" fontAlgn="auto" hangingPunct="1">
              <a:spcBef>
                <a:spcPts val="251"/>
              </a:spcBef>
              <a:spcAft>
                <a:spcPts val="0"/>
              </a:spcAft>
              <a:buClr>
                <a:srgbClr val="F07F09"/>
              </a:buClr>
              <a:buSzPct val="80000"/>
              <a:buFont typeface="Arial" pitchFamily="34" charset="0"/>
              <a:buChar char="•"/>
              <a:defRPr/>
            </a:pPr>
            <a:r>
              <a:rPr lang="cs-CZ" b="1" dirty="0">
                <a:solidFill>
                  <a:srgbClr val="FF6600"/>
                </a:solidFill>
                <a:latin typeface="+mj-lt"/>
                <a:cs typeface="Times New Roman" panose="02020603050405020304" pitchFamily="18" charset="0"/>
              </a:rPr>
              <a:t>Omáčky</a:t>
            </a:r>
            <a:r>
              <a:rPr lang="cs-CZ" sz="2000" dirty="0">
                <a:solidFill>
                  <a:srgbClr val="FF6600"/>
                </a:solidFill>
                <a:latin typeface="+mj-lt"/>
                <a:cs typeface="Times New Roman" panose="02020603050405020304" pitchFamily="18" charset="0"/>
              </a:rPr>
              <a:t> </a:t>
            </a:r>
          </a:p>
          <a:p>
            <a:pPr marL="265107" indent="-177796" algn="just" eaLnBrk="1" fontAlgn="auto" hangingPunct="1">
              <a:spcBef>
                <a:spcPts val="251"/>
              </a:spcBef>
              <a:spcAft>
                <a:spcPts val="0"/>
              </a:spcAft>
              <a:buClr>
                <a:srgbClr val="F07F09"/>
              </a:buClr>
              <a:buSzPct val="80000"/>
              <a:buFont typeface="Wingdings 2"/>
              <a:buChar char=""/>
              <a:defRPr/>
            </a:pPr>
            <a:r>
              <a:rPr lang="cs-CZ" sz="2000" dirty="0" smtClean="0">
                <a:solidFill>
                  <a:prstClr val="black"/>
                </a:solidFill>
                <a:latin typeface="+mj-lt"/>
                <a:cs typeface="Times New Roman" panose="02020603050405020304" pitchFamily="18" charset="0"/>
              </a:rPr>
              <a:t>Omáčky </a:t>
            </a:r>
            <a:r>
              <a:rPr lang="cs-CZ" sz="2000" dirty="0">
                <a:solidFill>
                  <a:prstClr val="black"/>
                </a:solidFill>
                <a:latin typeface="+mj-lt"/>
                <a:cs typeface="Times New Roman" panose="02020603050405020304" pitchFamily="18" charset="0"/>
              </a:rPr>
              <a:t>patří mezi specifický druh příloh, kterými různé druhy pokrmů po chuťové a výživové stránce doplňujeme. </a:t>
            </a:r>
          </a:p>
          <a:p>
            <a:pPr marL="265107" indent="-177796" algn="just" eaLnBrk="1" fontAlgn="auto" hangingPunct="1">
              <a:spcBef>
                <a:spcPts val="251"/>
              </a:spcBef>
              <a:spcAft>
                <a:spcPts val="0"/>
              </a:spcAft>
              <a:buClr>
                <a:srgbClr val="F07F09"/>
              </a:buClr>
              <a:buSzPct val="80000"/>
              <a:buFont typeface="Wingdings 2"/>
              <a:buChar char=""/>
              <a:defRPr/>
            </a:pPr>
            <a:r>
              <a:rPr lang="cs-CZ" sz="2000" dirty="0" smtClean="0">
                <a:solidFill>
                  <a:prstClr val="black"/>
                </a:solidFill>
                <a:latin typeface="+mj-lt"/>
                <a:cs typeface="Times New Roman" panose="02020603050405020304" pitchFamily="18" charset="0"/>
              </a:rPr>
              <a:t>Při </a:t>
            </a:r>
            <a:r>
              <a:rPr lang="cs-CZ" sz="2000" dirty="0">
                <a:solidFill>
                  <a:prstClr val="black"/>
                </a:solidFill>
                <a:latin typeface="+mj-lt"/>
                <a:cs typeface="Times New Roman" panose="02020603050405020304" pitchFamily="18" charset="0"/>
              </a:rPr>
              <a:t>přípravě dbáme na správnou barvu zásmažky, správnou volbu vývaru, vhodného koření, dobu provaření a cezení. </a:t>
            </a:r>
          </a:p>
          <a:p>
            <a:pPr marL="265107" indent="-177796" algn="just" eaLnBrk="1" fontAlgn="auto" hangingPunct="1">
              <a:spcBef>
                <a:spcPts val="251"/>
              </a:spcBef>
              <a:spcAft>
                <a:spcPts val="0"/>
              </a:spcAft>
              <a:buClr>
                <a:srgbClr val="F07F09"/>
              </a:buClr>
              <a:buSzPct val="80000"/>
              <a:buFont typeface="Wingdings 2"/>
              <a:buChar char=""/>
              <a:defRPr/>
            </a:pPr>
            <a:r>
              <a:rPr lang="cs-CZ" sz="2000" dirty="0" smtClean="0">
                <a:solidFill>
                  <a:prstClr val="black"/>
                </a:solidFill>
                <a:latin typeface="+mj-lt"/>
                <a:cs typeface="Times New Roman" panose="02020603050405020304" pitchFamily="18" charset="0"/>
              </a:rPr>
              <a:t>Omáčky </a:t>
            </a:r>
            <a:r>
              <a:rPr lang="cs-CZ" sz="2000" dirty="0">
                <a:solidFill>
                  <a:prstClr val="black"/>
                </a:solidFill>
                <a:latin typeface="+mj-lt"/>
                <a:cs typeface="Times New Roman" panose="02020603050405020304" pitchFamily="18" charset="0"/>
              </a:rPr>
              <a:t>ředíme vývarem ze základních surovin, z nichž je připravujeme. </a:t>
            </a:r>
          </a:p>
          <a:p>
            <a:pPr marL="265107" indent="-177796" algn="just" eaLnBrk="1" fontAlgn="auto" hangingPunct="1">
              <a:spcBef>
                <a:spcPts val="251"/>
              </a:spcBef>
              <a:spcAft>
                <a:spcPts val="0"/>
              </a:spcAft>
              <a:buClr>
                <a:srgbClr val="F07F09"/>
              </a:buClr>
              <a:buSzPct val="80000"/>
              <a:buFont typeface="Wingdings 2"/>
              <a:buChar char=""/>
              <a:defRPr/>
            </a:pPr>
            <a:r>
              <a:rPr lang="cs-CZ" sz="2000" dirty="0" smtClean="0">
                <a:solidFill>
                  <a:prstClr val="black"/>
                </a:solidFill>
                <a:latin typeface="+mj-lt"/>
                <a:cs typeface="Times New Roman" panose="02020603050405020304" pitchFamily="18" charset="0"/>
              </a:rPr>
              <a:t>Je-li </a:t>
            </a:r>
            <a:r>
              <a:rPr lang="cs-CZ" sz="2000" dirty="0">
                <a:solidFill>
                  <a:prstClr val="black"/>
                </a:solidFill>
                <a:latin typeface="+mj-lt"/>
                <a:cs typeface="Times New Roman" panose="02020603050405020304" pitchFamily="18" charset="0"/>
              </a:rPr>
              <a:t>přísadou omáčky mléko (pokud se mají okyselit), nejdříve je spolu povaříme a potom okyselíme, aby se mléko v omáčce nesrazilo. </a:t>
            </a:r>
          </a:p>
          <a:p>
            <a:pPr marL="265107" indent="-177796" algn="just" eaLnBrk="1" fontAlgn="auto" hangingPunct="1">
              <a:spcBef>
                <a:spcPts val="251"/>
              </a:spcBef>
              <a:spcAft>
                <a:spcPts val="0"/>
              </a:spcAft>
              <a:buClr>
                <a:srgbClr val="F07F09"/>
              </a:buClr>
              <a:buSzPct val="80000"/>
              <a:buFont typeface="Wingdings 2"/>
              <a:buChar char=""/>
              <a:defRPr/>
            </a:pPr>
            <a:r>
              <a:rPr lang="cs-CZ" sz="2000" dirty="0" smtClean="0">
                <a:solidFill>
                  <a:prstClr val="black"/>
                </a:solidFill>
                <a:latin typeface="+mj-lt"/>
                <a:cs typeface="Times New Roman" panose="02020603050405020304" pitchFamily="18" charset="0"/>
              </a:rPr>
              <a:t>Chuťové </a:t>
            </a:r>
            <a:r>
              <a:rPr lang="cs-CZ" sz="2000" dirty="0">
                <a:solidFill>
                  <a:prstClr val="black"/>
                </a:solidFill>
                <a:latin typeface="+mj-lt"/>
                <a:cs typeface="Times New Roman" panose="02020603050405020304" pitchFamily="18" charset="0"/>
              </a:rPr>
              <a:t>doplňky (okurky, kyselou zeleninu, hořčici, vejce natvrdo, slanina) doplníme až po ukončení varu, který po přidání surovin již nevaříme.</a:t>
            </a:r>
          </a:p>
        </p:txBody>
      </p:sp>
      <p:sp>
        <p:nvSpPr>
          <p:cNvPr id="96260" name="TextovéPole 5"/>
          <p:cNvSpPr txBox="1">
            <a:spLocks noChangeArrowheads="1"/>
          </p:cNvSpPr>
          <p:nvPr/>
        </p:nvSpPr>
        <p:spPr bwMode="auto">
          <a:xfrm>
            <a:off x="501650" y="684213"/>
            <a:ext cx="8064500" cy="400050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cs-CZ" altLang="cs-CZ" sz="2000" b="1" dirty="0">
                <a:solidFill>
                  <a:srgbClr val="FF6600"/>
                </a:solidFill>
                <a:latin typeface="+mj-lt"/>
                <a:cs typeface="Times New Roman" pitchFamily="18" charset="0"/>
              </a:rPr>
              <a:t>Zpracované učivo (zkráceno)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Příprava učitele na vyučování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Ano X Ne ?</a:t>
            </a:r>
          </a:p>
          <a:p>
            <a:r>
              <a:rPr lang="cs-CZ" dirty="0" smtClean="0"/>
              <a:t>G. </a:t>
            </a:r>
            <a:r>
              <a:rPr lang="cs-CZ" dirty="0" err="1" smtClean="0"/>
              <a:t>Petty</a:t>
            </a:r>
            <a:r>
              <a:rPr lang="cs-CZ" dirty="0" smtClean="0"/>
              <a:t>: „ </a:t>
            </a:r>
            <a:r>
              <a:rPr lang="cs-CZ" i="1" dirty="0" smtClean="0"/>
              <a:t>Neplánovat znamená plánovaný neúspěch</a:t>
            </a:r>
            <a:r>
              <a:rPr lang="cs-CZ" dirty="0" smtClean="0"/>
              <a:t>.“</a:t>
            </a:r>
          </a:p>
          <a:p>
            <a:endParaRPr lang="cs-CZ" dirty="0" smtClean="0"/>
          </a:p>
          <a:p>
            <a:r>
              <a:rPr lang="cs-CZ" dirty="0" smtClean="0"/>
              <a:t>Důvod plánovaní výuky:</a:t>
            </a:r>
          </a:p>
          <a:p>
            <a:pPr lvl="1"/>
            <a:r>
              <a:rPr lang="cs-CZ" dirty="0" smtClean="0"/>
              <a:t>dosažení zamýšlených cílů</a:t>
            </a:r>
          </a:p>
          <a:p>
            <a:pPr lvl="1"/>
            <a:r>
              <a:rPr lang="cs-CZ" dirty="0" smtClean="0"/>
              <a:t>žáci pochopí smysl a akceptují cíle výuky</a:t>
            </a:r>
          </a:p>
          <a:p>
            <a:pPr lvl="1"/>
            <a:r>
              <a:rPr lang="cs-CZ" dirty="0" smtClean="0"/>
              <a:t>udržíme zájem žáků a aktivně je zapojíme</a:t>
            </a:r>
          </a:p>
          <a:p>
            <a:pPr lvl="1"/>
            <a:r>
              <a:rPr lang="cs-CZ" dirty="0" smtClean="0"/>
              <a:t>zachováme logickou strukturu výuky</a:t>
            </a:r>
          </a:p>
          <a:p>
            <a:pPr lvl="1"/>
            <a:endParaRPr lang="cs-CZ" dirty="0" smtClean="0"/>
          </a:p>
          <a:p>
            <a:r>
              <a:rPr lang="cs-CZ" dirty="0" smtClean="0"/>
              <a:t>Kvalitní příprava učitele na výuku – nezbytná nutnost pro realizaci kvalitní výuky. </a:t>
            </a:r>
          </a:p>
          <a:p>
            <a:r>
              <a:rPr lang="cs-CZ" dirty="0" smtClean="0"/>
              <a:t>Odraz plánovitosti, cílevědomosti, soustavnosti a systematičnosti.</a:t>
            </a:r>
            <a:endParaRPr lang="cs-CZ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Zástupný symbol pro číslo snímku 3"/>
          <p:cNvSpPr>
            <a:spLocks noGrp="1"/>
          </p:cNvSpPr>
          <p:nvPr>
            <p:ph type="sldNum" sz="quarter" idx="4294967295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0B5E77CA-CB6F-4A35-ADD5-53DA1A9217D9}" type="slidenum">
              <a:rPr lang="cs-CZ" altLang="cs-CZ"/>
              <a:pPr/>
              <a:t>20</a:t>
            </a:fld>
            <a:endParaRPr lang="cs-CZ" altLang="cs-CZ"/>
          </a:p>
        </p:txBody>
      </p:sp>
      <p:pic>
        <p:nvPicPr>
          <p:cNvPr id="97283" name="Picture 12" descr="Španělský ptáček | Apetitonline.cz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16313" y="2927350"/>
            <a:ext cx="3024187" cy="201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7284" name="Picture 6" descr="GC7EFTX KOPROVA OMACKA (Traditional Cache) in Liberecký kraj, Czechia  created by Tacud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8488" y="658813"/>
            <a:ext cx="2520950" cy="3767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7285" name="Obrázek 7" descr="Hovězí maso s rajskou omáčkou - | Prostřeno.cz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64163" y="628650"/>
            <a:ext cx="3168650" cy="2160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7286" name="TextovéPole 8"/>
          <p:cNvSpPr txBox="1">
            <a:spLocks noChangeArrowheads="1"/>
          </p:cNvSpPr>
          <p:nvPr/>
        </p:nvSpPr>
        <p:spPr bwMode="auto">
          <a:xfrm>
            <a:off x="611188" y="4999038"/>
            <a:ext cx="362426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cs-CZ" altLang="cs-CZ" b="1">
                <a:latin typeface="Times New Roman" pitchFamily="18" charset="0"/>
                <a:cs typeface="Times New Roman" pitchFamily="18" charset="0"/>
              </a:rPr>
              <a:t>Ukázky omáček</a:t>
            </a:r>
          </a:p>
        </p:txBody>
      </p:sp>
      <p:sp>
        <p:nvSpPr>
          <p:cNvPr id="3" name="Obdélník 2"/>
          <p:cNvSpPr/>
          <p:nvPr/>
        </p:nvSpPr>
        <p:spPr>
          <a:xfrm>
            <a:off x="395288" y="404813"/>
            <a:ext cx="8424862" cy="5545137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Zástupný symbol pro číslo snímku 3"/>
          <p:cNvSpPr>
            <a:spLocks noGrp="1"/>
          </p:cNvSpPr>
          <p:nvPr>
            <p:ph type="sldNum" sz="quarter" idx="4294967295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5E5CCC84-9468-409C-A213-939D68BABE83}" type="slidenum">
              <a:rPr lang="cs-CZ" altLang="cs-CZ"/>
              <a:pPr/>
              <a:t>21</a:t>
            </a:fld>
            <a:endParaRPr lang="cs-CZ" altLang="cs-CZ"/>
          </a:p>
        </p:txBody>
      </p:sp>
      <p:sp>
        <p:nvSpPr>
          <p:cNvPr id="5" name="Obdélník 4"/>
          <p:cNvSpPr/>
          <p:nvPr/>
        </p:nvSpPr>
        <p:spPr>
          <a:xfrm>
            <a:off x="395288" y="681038"/>
            <a:ext cx="2447925" cy="400050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000" b="1" kern="0" dirty="0">
                <a:solidFill>
                  <a:srgbClr val="FF66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Times New Roman" panose="02020603050405020304" pitchFamily="18" charset="0"/>
              </a:rPr>
              <a:t>Rozdělení omáček</a:t>
            </a:r>
            <a:endParaRPr lang="cs-CZ" sz="2000" kern="0" dirty="0">
              <a:solidFill>
                <a:srgbClr val="FF6600"/>
              </a:solidFill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6" name="Zástupný symbol pro obsah 3"/>
          <p:cNvSpPr txBox="1">
            <a:spLocks/>
          </p:cNvSpPr>
          <p:nvPr/>
        </p:nvSpPr>
        <p:spPr>
          <a:xfrm>
            <a:off x="395288" y="1263650"/>
            <a:ext cx="8183562" cy="4397375"/>
          </a:xfrm>
          <a:prstGeom prst="rect">
            <a:avLst/>
          </a:prstGeom>
        </p:spPr>
        <p:txBody>
          <a:bodyPr lIns="182880" tIns="91440">
            <a:normAutofit/>
          </a:bodyPr>
          <a:lstStyle>
            <a:lvl1pPr marL="265176" indent="-265176" algn="l" rtl="0" eaLnBrk="1" latinLnBrk="0" hangingPunct="1">
              <a:spcBef>
                <a:spcPts val="25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548640" indent="-201168" algn="l" rtl="0" eaLnBrk="1" latinLnBrk="0" hangingPunct="1">
              <a:spcBef>
                <a:spcPts val="250"/>
              </a:spcBef>
              <a:buClr>
                <a:schemeClr val="accent1"/>
              </a:buClr>
              <a:buSzPct val="100000"/>
              <a:buFont typeface="Verdana"/>
              <a:buChar char="◦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86384" indent="-182880" algn="l" rtl="0" eaLnBrk="1" latinLnBrk="0" hangingPunct="1">
              <a:spcBef>
                <a:spcPts val="250"/>
              </a:spcBef>
              <a:buClr>
                <a:schemeClr val="accent2">
                  <a:tint val="85000"/>
                  <a:satMod val="285000"/>
                </a:schemeClr>
              </a:buClr>
              <a:buSzPct val="100000"/>
              <a:buFont typeface="Wingdings 2"/>
              <a:buChar char=""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4128" indent="-182880" algn="l" rtl="0" eaLnBrk="1" latinLnBrk="0" hangingPunct="1">
              <a:spcBef>
                <a:spcPts val="230"/>
              </a:spcBef>
              <a:buClr>
                <a:schemeClr val="accent2">
                  <a:tint val="85000"/>
                  <a:satMod val="285000"/>
                </a:schemeClr>
              </a:buClr>
              <a:buSzPct val="112000"/>
              <a:buFont typeface="Verdana"/>
              <a:buChar char="◦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90472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00784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spcBef>
                <a:spcPts val="257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5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48840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 fontAlgn="auto">
              <a:spcAft>
                <a:spcPts val="0"/>
              </a:spcAft>
              <a:buClr>
                <a:srgbClr val="F07F09"/>
              </a:buClr>
              <a:buFont typeface="Wingdings 2"/>
              <a:buNone/>
              <a:defRPr/>
            </a:pPr>
            <a:r>
              <a:rPr lang="cs-CZ" sz="2000" dirty="0">
                <a:solidFill>
                  <a:sysClr val="windowText" lastClr="000000"/>
                </a:solidFill>
                <a:latin typeface="+mj-lt"/>
                <a:cs typeface="Times New Roman" panose="02020603050405020304" pitchFamily="18" charset="0"/>
              </a:rPr>
              <a:t>Omáčky dělíme: </a:t>
            </a:r>
          </a:p>
          <a:p>
            <a:pPr marL="0" indent="0" fontAlgn="auto">
              <a:spcAft>
                <a:spcPts val="0"/>
              </a:spcAft>
              <a:buClr>
                <a:srgbClr val="F07F09"/>
              </a:buClr>
              <a:buFont typeface="Wingdings 2"/>
              <a:buNone/>
              <a:defRPr/>
            </a:pPr>
            <a:r>
              <a:rPr lang="cs-CZ" sz="2000" b="1" dirty="0">
                <a:solidFill>
                  <a:sysClr val="windowText" lastClr="000000"/>
                </a:solidFill>
                <a:latin typeface="+mj-lt"/>
                <a:cs typeface="Times New Roman" panose="02020603050405020304" pitchFamily="18" charset="0"/>
              </a:rPr>
              <a:t>1. Podle barvy</a:t>
            </a:r>
            <a:endParaRPr lang="cs-CZ" sz="2000" dirty="0">
              <a:solidFill>
                <a:sysClr val="windowText" lastClr="000000"/>
              </a:solidFill>
              <a:latin typeface="+mj-lt"/>
              <a:cs typeface="Times New Roman" panose="02020603050405020304" pitchFamily="18" charset="0"/>
            </a:endParaRPr>
          </a:p>
          <a:p>
            <a:pPr fontAlgn="auto">
              <a:spcAft>
                <a:spcPts val="0"/>
              </a:spcAft>
              <a:buClr>
                <a:srgbClr val="F07F09"/>
              </a:buClr>
              <a:defRPr/>
            </a:pPr>
            <a:r>
              <a:rPr lang="cs-CZ" sz="2000" dirty="0">
                <a:solidFill>
                  <a:sysClr val="windowText" lastClr="000000"/>
                </a:solidFill>
                <a:latin typeface="+mj-lt"/>
                <a:cs typeface="Times New Roman" panose="02020603050405020304" pitchFamily="18" charset="0"/>
              </a:rPr>
              <a:t>Bílé  - (koprová omáčka).</a:t>
            </a:r>
          </a:p>
          <a:p>
            <a:pPr fontAlgn="auto">
              <a:spcAft>
                <a:spcPts val="0"/>
              </a:spcAft>
              <a:buClr>
                <a:srgbClr val="F07F09"/>
              </a:buClr>
              <a:defRPr/>
            </a:pPr>
            <a:r>
              <a:rPr lang="cs-CZ" sz="2000" dirty="0">
                <a:solidFill>
                  <a:sysClr val="windowText" lastClr="000000"/>
                </a:solidFill>
                <a:latin typeface="+mj-lt"/>
                <a:cs typeface="Times New Roman" panose="02020603050405020304" pitchFamily="18" charset="0"/>
              </a:rPr>
              <a:t>Tmavé (rajská omáčka).</a:t>
            </a:r>
          </a:p>
          <a:p>
            <a:pPr fontAlgn="auto">
              <a:spcAft>
                <a:spcPts val="0"/>
              </a:spcAft>
              <a:buClr>
                <a:srgbClr val="F07F09"/>
              </a:buClr>
              <a:buFont typeface="Wingdings 2"/>
              <a:buNone/>
              <a:defRPr/>
            </a:pPr>
            <a:r>
              <a:rPr lang="cs-CZ" sz="2000" b="1" dirty="0">
                <a:solidFill>
                  <a:sysClr val="windowText" lastClr="000000"/>
                </a:solidFill>
                <a:latin typeface="+mj-lt"/>
                <a:cs typeface="Times New Roman" panose="02020603050405020304" pitchFamily="18" charset="0"/>
              </a:rPr>
              <a:t> </a:t>
            </a:r>
            <a:endParaRPr lang="cs-CZ" sz="2000" dirty="0">
              <a:solidFill>
                <a:sysClr val="windowText" lastClr="000000"/>
              </a:solidFill>
              <a:latin typeface="+mj-lt"/>
              <a:cs typeface="Times New Roman" panose="02020603050405020304" pitchFamily="18" charset="0"/>
            </a:endParaRPr>
          </a:p>
          <a:p>
            <a:pPr marL="0" indent="0" fontAlgn="auto">
              <a:spcAft>
                <a:spcPts val="0"/>
              </a:spcAft>
              <a:buClr>
                <a:srgbClr val="F07F09"/>
              </a:buClr>
              <a:buFont typeface="Wingdings 2"/>
              <a:buNone/>
              <a:defRPr/>
            </a:pPr>
            <a:r>
              <a:rPr lang="cs-CZ" sz="2000" b="1" dirty="0">
                <a:solidFill>
                  <a:sysClr val="windowText" lastClr="000000"/>
                </a:solidFill>
                <a:latin typeface="+mj-lt"/>
                <a:cs typeface="Times New Roman" panose="02020603050405020304" pitchFamily="18" charset="0"/>
              </a:rPr>
              <a:t>2. Podle teploty</a:t>
            </a:r>
            <a:endParaRPr lang="cs-CZ" sz="2000" dirty="0">
              <a:solidFill>
                <a:sysClr val="windowText" lastClr="000000"/>
              </a:solidFill>
              <a:latin typeface="+mj-lt"/>
              <a:cs typeface="Times New Roman" panose="02020603050405020304" pitchFamily="18" charset="0"/>
            </a:endParaRPr>
          </a:p>
          <a:p>
            <a:pPr fontAlgn="auto">
              <a:spcAft>
                <a:spcPts val="0"/>
              </a:spcAft>
              <a:buClr>
                <a:srgbClr val="F07F09"/>
              </a:buClr>
              <a:defRPr/>
            </a:pPr>
            <a:r>
              <a:rPr lang="cs-CZ" sz="2000" dirty="0">
                <a:solidFill>
                  <a:sysClr val="windowText" lastClr="000000"/>
                </a:solidFill>
                <a:latin typeface="+mj-lt"/>
                <a:cs typeface="Times New Roman" panose="02020603050405020304" pitchFamily="18" charset="0"/>
              </a:rPr>
              <a:t>Teplé.</a:t>
            </a:r>
          </a:p>
          <a:p>
            <a:pPr fontAlgn="auto">
              <a:spcAft>
                <a:spcPts val="0"/>
              </a:spcAft>
              <a:buClr>
                <a:srgbClr val="F07F09"/>
              </a:buClr>
              <a:defRPr/>
            </a:pPr>
            <a:r>
              <a:rPr lang="cs-CZ" sz="2000" dirty="0">
                <a:solidFill>
                  <a:sysClr val="windowText" lastClr="000000"/>
                </a:solidFill>
                <a:latin typeface="+mj-lt"/>
                <a:cs typeface="Times New Roman" panose="02020603050405020304" pitchFamily="18" charset="0"/>
              </a:rPr>
              <a:t>Studené (majonéza).</a:t>
            </a:r>
          </a:p>
          <a:p>
            <a:pPr fontAlgn="auto">
              <a:spcAft>
                <a:spcPts val="0"/>
              </a:spcAft>
              <a:buClr>
                <a:srgbClr val="F07F09"/>
              </a:buClr>
              <a:buFont typeface="Wingdings 2"/>
              <a:buNone/>
              <a:defRPr/>
            </a:pPr>
            <a:endParaRPr lang="cs-CZ" sz="2000" dirty="0">
              <a:solidFill>
                <a:sysClr val="windowText" lastClr="000000"/>
              </a:solidFill>
              <a:latin typeface="+mj-lt"/>
              <a:cs typeface="Times New Roman" panose="02020603050405020304" pitchFamily="18" charset="0"/>
            </a:endParaRPr>
          </a:p>
          <a:p>
            <a:pPr marL="0" indent="0" fontAlgn="auto">
              <a:spcAft>
                <a:spcPts val="0"/>
              </a:spcAft>
              <a:buClr>
                <a:srgbClr val="F07F09"/>
              </a:buClr>
              <a:buFont typeface="Wingdings 2"/>
              <a:buNone/>
              <a:defRPr/>
            </a:pPr>
            <a:r>
              <a:rPr lang="cs-CZ" sz="2000" b="1" dirty="0">
                <a:solidFill>
                  <a:sysClr val="windowText" lastClr="000000"/>
                </a:solidFill>
                <a:latin typeface="+mj-lt"/>
                <a:cs typeface="Times New Roman" panose="02020603050405020304" pitchFamily="18" charset="0"/>
              </a:rPr>
              <a:t>3. Podle postupu přípravy</a:t>
            </a:r>
            <a:endParaRPr lang="cs-CZ" sz="2000" dirty="0">
              <a:solidFill>
                <a:sysClr val="windowText" lastClr="000000"/>
              </a:solidFill>
              <a:latin typeface="+mj-lt"/>
              <a:cs typeface="Times New Roman" panose="02020603050405020304" pitchFamily="18" charset="0"/>
            </a:endParaRPr>
          </a:p>
          <a:p>
            <a:pPr fontAlgn="auto">
              <a:spcAft>
                <a:spcPts val="0"/>
              </a:spcAft>
              <a:buClr>
                <a:srgbClr val="F07F09"/>
              </a:buClr>
              <a:defRPr/>
            </a:pPr>
            <a:r>
              <a:rPr lang="cs-CZ" sz="2000" dirty="0">
                <a:solidFill>
                  <a:sysClr val="windowText" lastClr="000000"/>
                </a:solidFill>
                <a:latin typeface="+mj-lt"/>
                <a:cs typeface="Times New Roman" panose="02020603050405020304" pitchFamily="18" charset="0"/>
              </a:rPr>
              <a:t>Jemné (Omáčky, které jsou zahuštěné žloutky).</a:t>
            </a:r>
          </a:p>
          <a:p>
            <a:pPr fontAlgn="auto">
              <a:spcAft>
                <a:spcPts val="0"/>
              </a:spcAft>
              <a:buClr>
                <a:srgbClr val="F07F09"/>
              </a:buClr>
              <a:defRPr/>
            </a:pPr>
            <a:r>
              <a:rPr lang="cs-CZ" sz="2000" dirty="0">
                <a:solidFill>
                  <a:sysClr val="windowText" lastClr="000000"/>
                </a:solidFill>
                <a:latin typeface="+mj-lt"/>
                <a:cs typeface="Times New Roman" panose="02020603050405020304" pitchFamily="18" charset="0"/>
              </a:rPr>
              <a:t>Hrubé (Omáčky, které jsou zahuštěné jíškou).</a:t>
            </a:r>
          </a:p>
          <a:p>
            <a:pPr fontAlgn="auto">
              <a:spcAft>
                <a:spcPts val="0"/>
              </a:spcAft>
              <a:buClr>
                <a:srgbClr val="F07F09"/>
              </a:buClr>
              <a:defRPr/>
            </a:pPr>
            <a:endParaRPr lang="cs-CZ" sz="1800" dirty="0">
              <a:solidFill>
                <a:sysClr val="windowText" lastClr="000000"/>
              </a:solidFill>
              <a:latin typeface="Verdana"/>
            </a:endParaRPr>
          </a:p>
        </p:txBody>
      </p:sp>
      <p:pic>
        <p:nvPicPr>
          <p:cNvPr id="98309" name="Obrázek 6" descr="Lasagne, oblíbenec mezi pokrmy. Co když se Vám ale srazí bešamel? S tímto  receptem se toho už nemusíte vícekrát obávat! -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8300" y="658813"/>
            <a:ext cx="2374900" cy="163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8310" name="Obrázek 7" descr="Pravá domácí majonéza a poctivá tatarka. V testech kvality by obstály na  výbornou | MAKOVÁ PANENK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98875" y="2479675"/>
            <a:ext cx="2952750" cy="145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8311" name="Obrázek 8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50050" y="781050"/>
            <a:ext cx="1852613" cy="2468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Obdélník 7"/>
          <p:cNvSpPr/>
          <p:nvPr/>
        </p:nvSpPr>
        <p:spPr>
          <a:xfrm>
            <a:off x="395288" y="404813"/>
            <a:ext cx="8424862" cy="5545137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39738" y="620713"/>
            <a:ext cx="8229600" cy="5472112"/>
          </a:xfrm>
        </p:spPr>
        <p:txBody>
          <a:bodyPr/>
          <a:lstStyle/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cs-CZ" sz="2000" b="1" dirty="0">
                <a:solidFill>
                  <a:srgbClr val="FF6600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cs typeface="Times New Roman" panose="02020603050405020304" pitchFamily="18" charset="0"/>
              </a:rPr>
              <a:t>Druhy omáček</a:t>
            </a: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cs-CZ" sz="2000" b="1" dirty="0">
              <a:solidFill>
                <a:srgbClr val="FF6600"/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latin typeface="Verdana"/>
            </a:endParaRP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cs-CZ" sz="2000" dirty="0">
              <a:solidFill>
                <a:srgbClr val="FF6600"/>
              </a:solidFill>
            </a:endParaRPr>
          </a:p>
          <a:p>
            <a:pPr marL="0" indent="0">
              <a:buFontTx/>
              <a:buNone/>
              <a:defRPr/>
            </a:pPr>
            <a:endParaRPr lang="cs-CZ" dirty="0"/>
          </a:p>
        </p:txBody>
      </p:sp>
      <p:sp>
        <p:nvSpPr>
          <p:cNvPr id="99331" name="Zástupný symbol pro číslo snímku 3"/>
          <p:cNvSpPr>
            <a:spLocks noGrp="1"/>
          </p:cNvSpPr>
          <p:nvPr>
            <p:ph type="sldNum" sz="quarter" idx="4294967295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46147C3D-4AC5-4ADB-9DE1-1BD23D7C7B9A}" type="slidenum">
              <a:rPr lang="cs-CZ" altLang="cs-CZ"/>
              <a:pPr/>
              <a:t>22</a:t>
            </a:fld>
            <a:endParaRPr lang="cs-CZ" altLang="cs-CZ"/>
          </a:p>
        </p:txBody>
      </p:sp>
      <p:sp>
        <p:nvSpPr>
          <p:cNvPr id="99332" name="Zástupný symbol pro obsah 3"/>
          <p:cNvSpPr txBox="1">
            <a:spLocks/>
          </p:cNvSpPr>
          <p:nvPr/>
        </p:nvSpPr>
        <p:spPr bwMode="auto">
          <a:xfrm>
            <a:off x="395288" y="1341438"/>
            <a:ext cx="8183562" cy="4697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2880" tIns="91440"/>
          <a:lstStyle/>
          <a:p>
            <a:pPr eaLnBrk="1" hangingPunct="1">
              <a:spcBef>
                <a:spcPts val="250"/>
              </a:spcBef>
              <a:buClr>
                <a:srgbClr val="F07F09"/>
              </a:buClr>
              <a:buSzPct val="80000"/>
            </a:pPr>
            <a:r>
              <a:rPr lang="cs-CZ" altLang="cs-CZ" sz="2000" b="1" dirty="0">
                <a:solidFill>
                  <a:srgbClr val="000000"/>
                </a:solidFill>
                <a:latin typeface="+mj-lt"/>
                <a:cs typeface="Times New Roman" pitchFamily="18" charset="0"/>
              </a:rPr>
              <a:t>1. Bílé omáčky  </a:t>
            </a:r>
          </a:p>
          <a:p>
            <a:pPr marL="547688" lvl="1" indent="-200025" eaLnBrk="1" hangingPunct="1">
              <a:spcBef>
                <a:spcPts val="250"/>
              </a:spcBef>
              <a:buClr>
                <a:srgbClr val="F07F09"/>
              </a:buClr>
              <a:buFont typeface="Arial" charset="0"/>
              <a:buChar char="•"/>
            </a:pPr>
            <a:r>
              <a:rPr lang="cs-CZ" altLang="cs-CZ" sz="2000" dirty="0">
                <a:solidFill>
                  <a:srgbClr val="000000"/>
                </a:solidFill>
                <a:latin typeface="+mj-lt"/>
                <a:cs typeface="Times New Roman" pitchFamily="18" charset="0"/>
              </a:rPr>
              <a:t>a) BEŠAMEL</a:t>
            </a:r>
          </a:p>
          <a:p>
            <a:pPr marL="547688" lvl="1" indent="-200025" eaLnBrk="1" hangingPunct="1">
              <a:spcBef>
                <a:spcPts val="250"/>
              </a:spcBef>
              <a:buClr>
                <a:srgbClr val="F07F09"/>
              </a:buClr>
              <a:buFont typeface="Arial" charset="0"/>
              <a:buChar char="•"/>
            </a:pPr>
            <a:r>
              <a:rPr lang="cs-CZ" altLang="cs-CZ" sz="2000" dirty="0">
                <a:solidFill>
                  <a:srgbClr val="000000"/>
                </a:solidFill>
                <a:latin typeface="+mj-lt"/>
                <a:cs typeface="Times New Roman" pitchFamily="18" charset="0"/>
              </a:rPr>
              <a:t>b) VELOUTÉ</a:t>
            </a:r>
          </a:p>
          <a:p>
            <a:pPr eaLnBrk="1" hangingPunct="1">
              <a:spcBef>
                <a:spcPts val="250"/>
              </a:spcBef>
              <a:buClr>
                <a:srgbClr val="F07F09"/>
              </a:buClr>
              <a:buSzPct val="80000"/>
              <a:buFont typeface="Wingdings 2" pitchFamily="18" charset="2"/>
              <a:buChar char=""/>
            </a:pPr>
            <a:endParaRPr lang="cs-CZ" altLang="cs-CZ" sz="2000" dirty="0">
              <a:solidFill>
                <a:srgbClr val="000000"/>
              </a:solidFill>
              <a:latin typeface="+mj-lt"/>
              <a:cs typeface="Times New Roman" pitchFamily="18" charset="0"/>
            </a:endParaRPr>
          </a:p>
          <a:p>
            <a:pPr eaLnBrk="1" hangingPunct="1">
              <a:spcBef>
                <a:spcPts val="250"/>
              </a:spcBef>
              <a:buClr>
                <a:srgbClr val="F07F09"/>
              </a:buClr>
              <a:buSzPct val="80000"/>
            </a:pPr>
            <a:r>
              <a:rPr lang="cs-CZ" altLang="cs-CZ" sz="2000" b="1" dirty="0">
                <a:solidFill>
                  <a:srgbClr val="000000"/>
                </a:solidFill>
                <a:latin typeface="+mj-lt"/>
                <a:cs typeface="Times New Roman" pitchFamily="18" charset="0"/>
              </a:rPr>
              <a:t>2. Hnědé omáčky</a:t>
            </a:r>
          </a:p>
          <a:p>
            <a:pPr marL="547688" lvl="1" indent="-200025" eaLnBrk="1" hangingPunct="1">
              <a:spcBef>
                <a:spcPts val="250"/>
              </a:spcBef>
              <a:buClr>
                <a:srgbClr val="F07F09"/>
              </a:buClr>
              <a:buFont typeface="Arial" charset="0"/>
              <a:buChar char="•"/>
            </a:pPr>
            <a:r>
              <a:rPr lang="cs-CZ" altLang="cs-CZ" sz="2000" dirty="0">
                <a:solidFill>
                  <a:srgbClr val="000000"/>
                </a:solidFill>
                <a:latin typeface="+mj-lt"/>
                <a:cs typeface="Times New Roman" pitchFamily="18" charset="0"/>
              </a:rPr>
              <a:t>Rajčatová omáčka.</a:t>
            </a:r>
          </a:p>
          <a:p>
            <a:pPr eaLnBrk="1" hangingPunct="1">
              <a:spcBef>
                <a:spcPts val="250"/>
              </a:spcBef>
              <a:buClr>
                <a:srgbClr val="F07F09"/>
              </a:buClr>
              <a:buSzPct val="80000"/>
              <a:buFont typeface="Wingdings 2" pitchFamily="18" charset="2"/>
              <a:buChar char=""/>
            </a:pPr>
            <a:endParaRPr lang="cs-CZ" altLang="cs-CZ" sz="2000" dirty="0">
              <a:solidFill>
                <a:srgbClr val="000000"/>
              </a:solidFill>
              <a:latin typeface="+mj-lt"/>
              <a:cs typeface="Times New Roman" pitchFamily="18" charset="0"/>
            </a:endParaRPr>
          </a:p>
          <a:p>
            <a:pPr eaLnBrk="1" hangingPunct="1">
              <a:spcBef>
                <a:spcPts val="250"/>
              </a:spcBef>
              <a:buClr>
                <a:srgbClr val="F07F09"/>
              </a:buClr>
              <a:buSzPct val="80000"/>
            </a:pPr>
            <a:r>
              <a:rPr lang="cs-CZ" altLang="cs-CZ" sz="2000" b="1" dirty="0">
                <a:solidFill>
                  <a:srgbClr val="000000"/>
                </a:solidFill>
                <a:latin typeface="+mj-lt"/>
                <a:cs typeface="Times New Roman" pitchFamily="18" charset="0"/>
              </a:rPr>
              <a:t>3. Omáčky zahuštěné žloutky</a:t>
            </a:r>
          </a:p>
          <a:p>
            <a:pPr marL="547688" lvl="1" indent="-200025" eaLnBrk="1" hangingPunct="1">
              <a:spcBef>
                <a:spcPts val="250"/>
              </a:spcBef>
              <a:buClr>
                <a:srgbClr val="F07F09"/>
              </a:buClr>
              <a:buFont typeface="Arial" charset="0"/>
              <a:buChar char="•"/>
            </a:pPr>
            <a:r>
              <a:rPr lang="cs-CZ" altLang="cs-CZ" sz="2000" dirty="0">
                <a:solidFill>
                  <a:srgbClr val="000000"/>
                </a:solidFill>
                <a:latin typeface="+mj-lt"/>
                <a:cs typeface="Times New Roman" pitchFamily="18" charset="0"/>
              </a:rPr>
              <a:t>Holandská omáčka.</a:t>
            </a:r>
          </a:p>
          <a:p>
            <a:pPr eaLnBrk="1" hangingPunct="1">
              <a:spcBef>
                <a:spcPts val="250"/>
              </a:spcBef>
              <a:buClr>
                <a:srgbClr val="F07F09"/>
              </a:buClr>
              <a:buSzPct val="80000"/>
            </a:pPr>
            <a:endParaRPr lang="cs-CZ" altLang="cs-CZ" sz="2000" b="1" dirty="0">
              <a:solidFill>
                <a:srgbClr val="000000"/>
              </a:solidFill>
              <a:latin typeface="+mj-lt"/>
              <a:cs typeface="Times New Roman" pitchFamily="18" charset="0"/>
            </a:endParaRPr>
          </a:p>
          <a:p>
            <a:pPr eaLnBrk="1" hangingPunct="1">
              <a:spcBef>
                <a:spcPts val="250"/>
              </a:spcBef>
              <a:buClr>
                <a:srgbClr val="F07F09"/>
              </a:buClr>
              <a:buSzPct val="80000"/>
            </a:pPr>
            <a:r>
              <a:rPr lang="cs-CZ" altLang="cs-CZ" sz="2000" b="1" dirty="0">
                <a:solidFill>
                  <a:srgbClr val="000000"/>
                </a:solidFill>
                <a:latin typeface="+mj-lt"/>
                <a:cs typeface="Times New Roman" pitchFamily="18" charset="0"/>
              </a:rPr>
              <a:t>4. Studené omáčky</a:t>
            </a:r>
          </a:p>
          <a:p>
            <a:pPr marL="547688" lvl="1" indent="-200025" eaLnBrk="1" hangingPunct="1">
              <a:spcBef>
                <a:spcPts val="250"/>
              </a:spcBef>
              <a:buClr>
                <a:srgbClr val="F07F09"/>
              </a:buClr>
              <a:buFont typeface="Arial" charset="0"/>
              <a:buChar char="•"/>
            </a:pPr>
            <a:r>
              <a:rPr lang="cs-CZ" altLang="cs-CZ" sz="2000" dirty="0">
                <a:solidFill>
                  <a:srgbClr val="000000"/>
                </a:solidFill>
                <a:latin typeface="+mj-lt"/>
                <a:cs typeface="Times New Roman" pitchFamily="18" charset="0"/>
              </a:rPr>
              <a:t>Majonéza</a:t>
            </a:r>
          </a:p>
        </p:txBody>
      </p:sp>
      <p:pic>
        <p:nvPicPr>
          <p:cNvPr id="99333" name="Obrázek 5" descr="Americká snídaně: VEJCE BENEDIKT s holandskou omáčkou - Ochutnejte svě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65563" y="1160463"/>
            <a:ext cx="3240087" cy="206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99334" name="Přímá spojovací šipka 6"/>
          <p:cNvCxnSpPr>
            <a:cxnSpLocks noChangeShapeType="1"/>
          </p:cNvCxnSpPr>
          <p:nvPr/>
        </p:nvCxnSpPr>
        <p:spPr bwMode="auto">
          <a:xfrm flipV="1">
            <a:off x="2771775" y="4724400"/>
            <a:ext cx="1295400" cy="360363"/>
          </a:xfrm>
          <a:prstGeom prst="straightConnector1">
            <a:avLst/>
          </a:prstGeom>
          <a:noFill/>
          <a:ln w="9525" algn="ctr">
            <a:solidFill>
              <a:srgbClr val="FF8000"/>
            </a:solidFill>
            <a:round/>
            <a:headEnd/>
            <a:tailEnd type="arrow" w="med" len="med"/>
          </a:ln>
        </p:spPr>
      </p:cxnSp>
      <p:cxnSp>
        <p:nvCxnSpPr>
          <p:cNvPr id="99335" name="Přímá spojovací šipka 8"/>
          <p:cNvCxnSpPr>
            <a:cxnSpLocks noChangeShapeType="1"/>
          </p:cNvCxnSpPr>
          <p:nvPr/>
        </p:nvCxnSpPr>
        <p:spPr bwMode="auto">
          <a:xfrm>
            <a:off x="2776538" y="5205413"/>
            <a:ext cx="1296987" cy="287337"/>
          </a:xfrm>
          <a:prstGeom prst="straightConnector1">
            <a:avLst/>
          </a:prstGeom>
          <a:noFill/>
          <a:ln w="9525" algn="ctr">
            <a:solidFill>
              <a:srgbClr val="FF8000"/>
            </a:solidFill>
            <a:round/>
            <a:headEnd/>
            <a:tailEnd type="arrow" w="med" len="med"/>
          </a:ln>
        </p:spPr>
      </p:cxnSp>
      <p:sp>
        <p:nvSpPr>
          <p:cNvPr id="99336" name="TextovéPole 8"/>
          <p:cNvSpPr txBox="1">
            <a:spLocks noChangeArrowheads="1"/>
          </p:cNvSpPr>
          <p:nvPr/>
        </p:nvSpPr>
        <p:spPr bwMode="auto">
          <a:xfrm>
            <a:off x="4113213" y="4532313"/>
            <a:ext cx="294202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cs-CZ" altLang="cs-CZ" sz="2000" dirty="0">
                <a:solidFill>
                  <a:srgbClr val="000000"/>
                </a:solidFill>
                <a:latin typeface="+mj-lt"/>
                <a:cs typeface="Times New Roman" pitchFamily="18" charset="0"/>
              </a:rPr>
              <a:t>Jemné studené omáčky.</a:t>
            </a:r>
          </a:p>
        </p:txBody>
      </p:sp>
      <p:sp>
        <p:nvSpPr>
          <p:cNvPr id="99337" name="TextovéPole 9"/>
          <p:cNvSpPr txBox="1">
            <a:spLocks noChangeArrowheads="1"/>
          </p:cNvSpPr>
          <p:nvPr/>
        </p:nvSpPr>
        <p:spPr bwMode="auto">
          <a:xfrm>
            <a:off x="4113213" y="5308600"/>
            <a:ext cx="266382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cs-CZ" altLang="cs-CZ" sz="2000" dirty="0">
                <a:solidFill>
                  <a:srgbClr val="000000"/>
                </a:solidFill>
                <a:latin typeface="+mj-lt"/>
                <a:cs typeface="Times New Roman" pitchFamily="18" charset="0"/>
              </a:rPr>
              <a:t>Rosolové krycí omáčky.</a:t>
            </a:r>
          </a:p>
        </p:txBody>
      </p:sp>
      <p:sp>
        <p:nvSpPr>
          <p:cNvPr id="10" name="Obdélník 9"/>
          <p:cNvSpPr/>
          <p:nvPr/>
        </p:nvSpPr>
        <p:spPr>
          <a:xfrm>
            <a:off x="395288" y="404813"/>
            <a:ext cx="8424862" cy="5545137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Zástupný symbol pro číslo snímku 3"/>
          <p:cNvSpPr>
            <a:spLocks noGrp="1"/>
          </p:cNvSpPr>
          <p:nvPr>
            <p:ph type="sldNum" sz="quarter" idx="4294967295"/>
          </p:nvPr>
        </p:nvSpPr>
        <p:spPr>
          <a:xfrm>
            <a:off x="7667625" y="6245225"/>
            <a:ext cx="1019175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fld id="{B63BAC07-8FEA-45D3-8737-244D507E2136}" type="slidenum">
              <a:rPr lang="cs-CZ" altLang="cs-CZ"/>
              <a:pPr/>
              <a:t>23</a:t>
            </a:fld>
            <a:endParaRPr lang="cs-CZ" altLang="cs-CZ"/>
          </a:p>
        </p:txBody>
      </p:sp>
      <p:sp>
        <p:nvSpPr>
          <p:cNvPr id="5" name="Nadpis 5"/>
          <p:cNvSpPr txBox="1">
            <a:spLocks/>
          </p:cNvSpPr>
          <p:nvPr/>
        </p:nvSpPr>
        <p:spPr>
          <a:xfrm>
            <a:off x="539750" y="620713"/>
            <a:ext cx="1584325" cy="403225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600" b="1" kern="120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fontAlgn="auto">
              <a:spcAft>
                <a:spcPts val="0"/>
              </a:spcAft>
              <a:defRPr/>
            </a:pPr>
            <a:r>
              <a:rPr lang="cs-CZ" sz="2000" dirty="0">
                <a:solidFill>
                  <a:srgbClr val="FF6600"/>
                </a:solidFill>
                <a:cs typeface="Times New Roman" panose="02020603050405020304" pitchFamily="18" charset="0"/>
              </a:rPr>
              <a:t>Bešamel</a:t>
            </a:r>
          </a:p>
        </p:txBody>
      </p:sp>
      <p:sp>
        <p:nvSpPr>
          <p:cNvPr id="6" name="Zástupný symbol pro obsah 6"/>
          <p:cNvSpPr>
            <a:spLocks noGrp="1"/>
          </p:cNvSpPr>
          <p:nvPr>
            <p:ph idx="1"/>
          </p:nvPr>
        </p:nvSpPr>
        <p:spPr>
          <a:xfrm>
            <a:off x="395288" y="1196975"/>
            <a:ext cx="8183562" cy="4187825"/>
          </a:xfrm>
        </p:spPr>
        <p:txBody>
          <a:bodyPr>
            <a:normAutofit/>
          </a:bodyPr>
          <a:lstStyle/>
          <a:p>
            <a:pPr marL="342891" indent="-342891" algn="just">
              <a:defRPr/>
            </a:pPr>
            <a:r>
              <a:rPr lang="cs-CZ" sz="2000" b="1" dirty="0">
                <a:latin typeface="+mj-lt"/>
                <a:cs typeface="Times New Roman" panose="02020603050405020304" pitchFamily="18" charset="0"/>
              </a:rPr>
              <a:t>Omáčky bílé Bešamel </a:t>
            </a:r>
            <a:r>
              <a:rPr lang="cs-CZ" sz="2000" dirty="0">
                <a:latin typeface="+mj-lt"/>
                <a:cs typeface="Times New Roman" panose="02020603050405020304" pitchFamily="18" charset="0"/>
              </a:rPr>
              <a:t>- světlá máslová zásmažka zalitá mlékem, rozšleháme a provaříme. Když je dostatečně hustá a jemná, osolíme a přecedíme. </a:t>
            </a:r>
          </a:p>
          <a:p>
            <a:pPr marL="0" indent="0" algn="just">
              <a:buFontTx/>
              <a:buNone/>
              <a:defRPr/>
            </a:pPr>
            <a:endParaRPr lang="cs-CZ" sz="2000" dirty="0">
              <a:latin typeface="+mj-lt"/>
              <a:cs typeface="Times New Roman" panose="02020603050405020304" pitchFamily="18" charset="0"/>
            </a:endParaRPr>
          </a:p>
          <a:p>
            <a:pPr marL="342891" indent="-342891" algn="just">
              <a:defRPr/>
            </a:pPr>
            <a:r>
              <a:rPr lang="cs-CZ" sz="2000" dirty="0">
                <a:latin typeface="+mj-lt"/>
                <a:cs typeface="Times New Roman" panose="02020603050405020304" pitchFamily="18" charset="0"/>
              </a:rPr>
              <a:t>Dochutíme muškátovým květem. Používá se jako základ k přípravě složitých omáček, k přípravě gratinovaných a zadělávaných pokrmů. </a:t>
            </a:r>
          </a:p>
          <a:p>
            <a:pPr marL="342891" indent="-342891">
              <a:defRPr/>
            </a:pPr>
            <a:endParaRPr lang="cs-CZ" dirty="0">
              <a:latin typeface="+mj-lt"/>
            </a:endParaRPr>
          </a:p>
        </p:txBody>
      </p:sp>
      <p:pic>
        <p:nvPicPr>
          <p:cNvPr id="100357" name="Obrázek 4" descr="Lasagne, oblíbenec mezi pokrmy. Co když se Vám ale srazí bešamel? S tímto  receptem se toho už nemusíte vícekrát obávat! -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088" y="3290888"/>
            <a:ext cx="2879725" cy="208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0358" name="TextovéPole 1"/>
          <p:cNvSpPr txBox="1">
            <a:spLocks noChangeArrowheads="1"/>
          </p:cNvSpPr>
          <p:nvPr/>
        </p:nvSpPr>
        <p:spPr bwMode="auto">
          <a:xfrm>
            <a:off x="755650" y="5491163"/>
            <a:ext cx="770413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altLang="cs-CZ" sz="2000" b="1" dirty="0">
                <a:latin typeface="+mj-lt"/>
                <a:cs typeface="Times New Roman" pitchFamily="18" charset="0"/>
              </a:rPr>
              <a:t>Další omáčky: </a:t>
            </a:r>
            <a:r>
              <a:rPr lang="cs-CZ" altLang="cs-CZ" sz="2000" dirty="0" err="1">
                <a:latin typeface="+mj-lt"/>
                <a:cs typeface="Times New Roman" pitchFamily="18" charset="0"/>
              </a:rPr>
              <a:t>Velouté</a:t>
            </a:r>
            <a:r>
              <a:rPr lang="cs-CZ" altLang="cs-CZ" sz="2000" dirty="0">
                <a:latin typeface="+mj-lt"/>
                <a:cs typeface="Times New Roman" pitchFamily="18" charset="0"/>
              </a:rPr>
              <a:t>, rajčatová omáčka, holandská omáčka, studené omáčky, rosolové krycí omáčky. </a:t>
            </a:r>
          </a:p>
        </p:txBody>
      </p:sp>
      <p:sp>
        <p:nvSpPr>
          <p:cNvPr id="7" name="Obdélník 6"/>
          <p:cNvSpPr/>
          <p:nvPr/>
        </p:nvSpPr>
        <p:spPr>
          <a:xfrm>
            <a:off x="395288" y="519113"/>
            <a:ext cx="8424862" cy="561975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Seminární práce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Vypracujte podrobnou písemnou přípravu na vyučovací jednotku (učební den) vašeho odborného předmětu (odborného výcviku)</a:t>
            </a:r>
          </a:p>
          <a:p>
            <a:pPr lvl="1"/>
            <a:r>
              <a:rPr lang="cs-CZ" dirty="0" smtClean="0"/>
              <a:t>Využijte šablonu pro odbornou přípravu na výuku viz IS studijní(učební) materiály z předmětu FC5057</a:t>
            </a:r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68544" y="2721685"/>
            <a:ext cx="2472378" cy="35606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59318" y="139086"/>
            <a:ext cx="8064900" cy="451576"/>
          </a:xfrm>
        </p:spPr>
        <p:txBody>
          <a:bodyPr/>
          <a:lstStyle/>
          <a:p>
            <a:r>
              <a:rPr lang="cs-CZ" sz="2000" dirty="0" smtClean="0"/>
              <a:t>Typologie příprav na výuku</a:t>
            </a:r>
            <a:endParaRPr lang="cs-CZ" sz="2000" dirty="0"/>
          </a:p>
        </p:txBody>
      </p:sp>
      <p:sp>
        <p:nvSpPr>
          <p:cNvPr id="7" name="Zaoblený obdélník 6"/>
          <p:cNvSpPr/>
          <p:nvPr/>
        </p:nvSpPr>
        <p:spPr>
          <a:xfrm>
            <a:off x="2037267" y="690655"/>
            <a:ext cx="5256213" cy="757238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600" b="1" kern="0" dirty="0">
                <a:solidFill>
                  <a:prstClr val="black"/>
                </a:solidFill>
                <a:latin typeface="+mj-lt"/>
                <a:cs typeface="Times New Roman" panose="02020603050405020304" pitchFamily="18" charset="0"/>
              </a:rPr>
              <a:t>Příprava na výuku v odborném vzdělávání </a:t>
            </a:r>
          </a:p>
        </p:txBody>
      </p:sp>
      <p:sp>
        <p:nvSpPr>
          <p:cNvPr id="8" name="Zaoblený obdélník 7"/>
          <p:cNvSpPr/>
          <p:nvPr/>
        </p:nvSpPr>
        <p:spPr>
          <a:xfrm>
            <a:off x="822830" y="1970180"/>
            <a:ext cx="3292475" cy="906463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400" b="1" kern="0" dirty="0">
                <a:solidFill>
                  <a:prstClr val="black"/>
                </a:solidFill>
                <a:latin typeface="+mj-lt"/>
                <a:cs typeface="Times New Roman" panose="02020603050405020304" pitchFamily="18" charset="0"/>
              </a:rPr>
              <a:t>Rozdělení podle časového hlediska</a:t>
            </a:r>
          </a:p>
        </p:txBody>
      </p:sp>
      <p:sp>
        <p:nvSpPr>
          <p:cNvPr id="9" name="Zaoblený obdélník 8"/>
          <p:cNvSpPr/>
          <p:nvPr/>
        </p:nvSpPr>
        <p:spPr>
          <a:xfrm>
            <a:off x="4737605" y="1987643"/>
            <a:ext cx="3230562" cy="904875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400" b="1" kern="0" dirty="0">
                <a:solidFill>
                  <a:prstClr val="black"/>
                </a:solidFill>
                <a:latin typeface="+mj-lt"/>
                <a:cs typeface="Times New Roman" panose="02020603050405020304" pitchFamily="18" charset="0"/>
              </a:rPr>
              <a:t>Rozdělení podle rozsahu a připravených materiálů</a:t>
            </a:r>
          </a:p>
        </p:txBody>
      </p:sp>
      <p:sp>
        <p:nvSpPr>
          <p:cNvPr id="10" name="Zaoblený obdélník 9"/>
          <p:cNvSpPr/>
          <p:nvPr/>
        </p:nvSpPr>
        <p:spPr>
          <a:xfrm>
            <a:off x="541842" y="3432268"/>
            <a:ext cx="1811338" cy="2630487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600" b="1" kern="0" dirty="0">
                <a:solidFill>
                  <a:prstClr val="black"/>
                </a:solidFill>
                <a:latin typeface="+mj-lt"/>
                <a:cs typeface="Times New Roman" panose="02020603050405020304" pitchFamily="18" charset="0"/>
              </a:rPr>
              <a:t>Perspektivní (dlouhodobá) příprava: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600" kern="0" dirty="0">
                <a:solidFill>
                  <a:prstClr val="black"/>
                </a:solidFill>
                <a:latin typeface="+mj-lt"/>
                <a:cs typeface="Times New Roman" panose="02020603050405020304" pitchFamily="18" charset="0"/>
              </a:rPr>
              <a:t>Příprava s perspektivou celého školního roku nebo kurzu (modulu).</a:t>
            </a:r>
          </a:p>
        </p:txBody>
      </p:sp>
      <p:sp>
        <p:nvSpPr>
          <p:cNvPr id="11" name="Zaoblený obdélník 10"/>
          <p:cNvSpPr/>
          <p:nvPr/>
        </p:nvSpPr>
        <p:spPr>
          <a:xfrm>
            <a:off x="2469067" y="3437030"/>
            <a:ext cx="1646238" cy="2298700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600" b="1" kern="0" dirty="0">
                <a:solidFill>
                  <a:prstClr val="black"/>
                </a:solidFill>
                <a:latin typeface="+mj-lt"/>
                <a:cs typeface="Times New Roman" panose="02020603050405020304" pitchFamily="18" charset="0"/>
              </a:rPr>
              <a:t>Aktuální (krátkodobá) příprava: </a:t>
            </a:r>
            <a:r>
              <a:rPr lang="cs-CZ" sz="1600" kern="0" dirty="0">
                <a:solidFill>
                  <a:prstClr val="black"/>
                </a:solidFill>
                <a:latin typeface="+mj-lt"/>
                <a:cs typeface="Times New Roman" panose="02020603050405020304" pitchFamily="18" charset="0"/>
              </a:rPr>
              <a:t>Příprava na konkrétní vyučovací jednotky.</a:t>
            </a:r>
          </a:p>
        </p:txBody>
      </p:sp>
      <p:sp>
        <p:nvSpPr>
          <p:cNvPr id="12" name="Zaoblený obdélník 11"/>
          <p:cNvSpPr/>
          <p:nvPr/>
        </p:nvSpPr>
        <p:spPr>
          <a:xfrm>
            <a:off x="4643942" y="3432268"/>
            <a:ext cx="1655763" cy="2082800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600" kern="0" dirty="0">
                <a:solidFill>
                  <a:prstClr val="black"/>
                </a:solidFill>
                <a:latin typeface="+mj-lt"/>
                <a:cs typeface="Times New Roman" panose="02020603050405020304" pitchFamily="18" charset="0"/>
              </a:rPr>
              <a:t>1. Podrobná příprava.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600" kern="0" dirty="0">
                <a:solidFill>
                  <a:prstClr val="black"/>
                </a:solidFill>
                <a:latin typeface="+mj-lt"/>
                <a:cs typeface="Times New Roman" panose="02020603050405020304" pitchFamily="18" charset="0"/>
              </a:rPr>
              <a:t>2. Rámcová příprava.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600" kern="0" dirty="0">
                <a:solidFill>
                  <a:prstClr val="black"/>
                </a:solidFill>
                <a:latin typeface="+mj-lt"/>
                <a:cs typeface="Times New Roman" panose="02020603050405020304" pitchFamily="18" charset="0"/>
              </a:rPr>
              <a:t>3. Rychlá (ad hoc) příprava.</a:t>
            </a:r>
          </a:p>
        </p:txBody>
      </p:sp>
      <p:sp>
        <p:nvSpPr>
          <p:cNvPr id="13" name="Zaoblený obdélník 12"/>
          <p:cNvSpPr/>
          <p:nvPr/>
        </p:nvSpPr>
        <p:spPr>
          <a:xfrm>
            <a:off x="6429880" y="3432268"/>
            <a:ext cx="2592387" cy="3302000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altLang="cs-CZ" sz="1600" b="1" kern="0" dirty="0">
                <a:solidFill>
                  <a:prstClr val="black"/>
                </a:solidFill>
                <a:latin typeface="+mj-lt"/>
                <a:cs typeface="Times New Roman" panose="02020603050405020304" pitchFamily="18" charset="0"/>
              </a:rPr>
              <a:t>1. Učební texty, učebnice, cvičebnice.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altLang="cs-CZ" sz="1600" b="1" kern="0" dirty="0">
                <a:solidFill>
                  <a:prstClr val="black"/>
                </a:solidFill>
                <a:latin typeface="+mj-lt"/>
                <a:cs typeface="Times New Roman" panose="02020603050405020304" pitchFamily="18" charset="0"/>
              </a:rPr>
              <a:t>2. Materiály pro učitele a pro žáky: </a:t>
            </a:r>
            <a:r>
              <a:rPr lang="cs-CZ" altLang="cs-CZ" sz="1600" kern="0" dirty="0">
                <a:solidFill>
                  <a:prstClr val="black"/>
                </a:solidFill>
                <a:latin typeface="+mj-lt"/>
                <a:cs typeface="Times New Roman" panose="02020603050405020304" pitchFamily="18" charset="0"/>
              </a:rPr>
              <a:t>metodické listy, pracovní listy, výrobní a technická dokumentace, receptury, účetní tabulky, dokumentace…atd.</a:t>
            </a:r>
          </a:p>
        </p:txBody>
      </p:sp>
      <p:cxnSp>
        <p:nvCxnSpPr>
          <p:cNvPr id="14" name="Přímá spojnice se šipkou 34"/>
          <p:cNvCxnSpPr>
            <a:stCxn id="8" idx="2"/>
            <a:endCxn id="10" idx="0"/>
          </p:cNvCxnSpPr>
          <p:nvPr/>
        </p:nvCxnSpPr>
        <p:spPr>
          <a:xfrm flipH="1">
            <a:off x="1448305" y="2876643"/>
            <a:ext cx="1020762" cy="55562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15" name="Přímá spojnice se šipkou 48"/>
          <p:cNvCxnSpPr>
            <a:endCxn id="8" idx="0"/>
          </p:cNvCxnSpPr>
          <p:nvPr/>
        </p:nvCxnSpPr>
        <p:spPr>
          <a:xfrm flipH="1">
            <a:off x="2469067" y="1447893"/>
            <a:ext cx="2087563" cy="522287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16" name="Přímá spojnice se šipkou 50"/>
          <p:cNvCxnSpPr/>
          <p:nvPr/>
        </p:nvCxnSpPr>
        <p:spPr>
          <a:xfrm>
            <a:off x="4556630" y="1447893"/>
            <a:ext cx="1966912" cy="53975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17" name="Přímá spojnice se šipkou 55"/>
          <p:cNvCxnSpPr>
            <a:stCxn id="8" idx="2"/>
          </p:cNvCxnSpPr>
          <p:nvPr/>
        </p:nvCxnSpPr>
        <p:spPr>
          <a:xfrm>
            <a:off x="2469067" y="2876643"/>
            <a:ext cx="869950" cy="560387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18" name="Přímá spojnice se šipkou 80"/>
          <p:cNvCxnSpPr>
            <a:endCxn id="12" idx="0"/>
          </p:cNvCxnSpPr>
          <p:nvPr/>
        </p:nvCxnSpPr>
        <p:spPr>
          <a:xfrm flipH="1">
            <a:off x="5471030" y="2892518"/>
            <a:ext cx="958850" cy="53975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  <p:cxnSp>
        <p:nvCxnSpPr>
          <p:cNvPr id="19" name="Přímá spojnice se šipkou 81"/>
          <p:cNvCxnSpPr>
            <a:endCxn id="13" idx="0"/>
          </p:cNvCxnSpPr>
          <p:nvPr/>
        </p:nvCxnSpPr>
        <p:spPr>
          <a:xfrm>
            <a:off x="6429880" y="2892518"/>
            <a:ext cx="1295400" cy="53975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Výchozí dokumentu pro plánování výuky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RVP a ŠVP = základ pro vypracování tematického plánu učitele a jeho písemné přípravy na výuku</a:t>
            </a:r>
          </a:p>
          <a:p>
            <a:pPr lvl="1"/>
            <a:r>
              <a:rPr lang="cs-CZ" dirty="0" smtClean="0"/>
              <a:t>učební plán a učební osnovy</a:t>
            </a:r>
          </a:p>
          <a:p>
            <a:pPr lvl="1"/>
            <a:r>
              <a:rPr lang="cs-CZ" dirty="0" smtClean="0"/>
              <a:t>mezipředmětových vztahů</a:t>
            </a:r>
          </a:p>
          <a:p>
            <a:pPr lvl="1"/>
            <a:r>
              <a:rPr lang="cs-CZ" dirty="0" smtClean="0"/>
              <a:t>návaznost teoretického učiva na praktickou výuku</a:t>
            </a:r>
          </a:p>
          <a:p>
            <a:pPr lvl="1"/>
            <a:endParaRPr lang="cs-CZ" dirty="0" smtClean="0"/>
          </a:p>
          <a:p>
            <a:r>
              <a:rPr lang="cs-CZ" dirty="0" smtClean="0"/>
              <a:t>písemná příprava na výuku by měla být výsledkem kvalitní a promýšlené volby:</a:t>
            </a:r>
          </a:p>
          <a:p>
            <a:pPr lvl="1"/>
            <a:r>
              <a:rPr lang="cs-CZ" dirty="0" smtClean="0"/>
              <a:t>výukových cílů, </a:t>
            </a:r>
          </a:p>
          <a:p>
            <a:pPr lvl="1"/>
            <a:r>
              <a:rPr lang="cs-CZ" dirty="0" smtClean="0"/>
              <a:t>obsahu výuky, </a:t>
            </a:r>
          </a:p>
          <a:p>
            <a:pPr lvl="1"/>
            <a:r>
              <a:rPr lang="cs-CZ" dirty="0" smtClean="0"/>
              <a:t>technologie výuky </a:t>
            </a:r>
          </a:p>
          <a:p>
            <a:pPr lvl="1"/>
            <a:r>
              <a:rPr lang="cs-CZ" dirty="0" smtClean="0"/>
              <a:t>a pedagogických a odborných znalostí učitele</a:t>
            </a:r>
          </a:p>
          <a:p>
            <a:pPr lvl="1"/>
            <a:endParaRPr lang="cs-CZ" dirty="0" smtClean="0"/>
          </a:p>
          <a:p>
            <a:r>
              <a:rPr lang="cs-CZ" dirty="0" smtClean="0"/>
              <a:t>revize výukových prostor, učebních pomůcek a didaktické techniky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Krátkodobá (aktuální) příprava výuky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Příprava 1až několika vyučovacích jednotek</a:t>
            </a:r>
          </a:p>
          <a:p>
            <a:r>
              <a:rPr lang="cs-CZ" dirty="0" smtClean="0"/>
              <a:t>V rámci této činnosti je třeba provést následující:</a:t>
            </a:r>
          </a:p>
          <a:p>
            <a:pPr marL="585900" lvl="1" indent="-342900">
              <a:buFont typeface="+mj-lt"/>
              <a:buAutoNum type="arabicPeriod"/>
            </a:pPr>
            <a:r>
              <a:rPr lang="cs-CZ" dirty="0" smtClean="0"/>
              <a:t>Stanovení výukových cílů (vzdělávacích, výchovných).  </a:t>
            </a:r>
          </a:p>
          <a:p>
            <a:pPr marL="585900" lvl="1" indent="-342900">
              <a:buFont typeface="+mj-lt"/>
              <a:buAutoNum type="arabicPeriod"/>
            </a:pPr>
            <a:r>
              <a:rPr lang="cs-CZ" dirty="0" smtClean="0"/>
              <a:t>Výběr učiva a jeho aktualizace (didaktická analýza učiva). </a:t>
            </a:r>
          </a:p>
          <a:p>
            <a:pPr marL="585900" lvl="1" indent="-342900">
              <a:buFont typeface="+mj-lt"/>
              <a:buAutoNum type="arabicPeriod"/>
            </a:pPr>
            <a:r>
              <a:rPr lang="cs-CZ" dirty="0" smtClean="0"/>
              <a:t>Metodická příprava, volba organizačních forem a typu vyučovací jednotky, volba nejvhodnějších vyučovacích metod, zajištění podmínek výuky. </a:t>
            </a:r>
          </a:p>
          <a:p>
            <a:pPr marL="585900" lvl="1" indent="-342900">
              <a:buNone/>
            </a:pPr>
            <a:r>
              <a:rPr lang="cs-CZ" dirty="0" smtClean="0"/>
              <a:t>	Příprava domácích úkolů a jeho zadání, technická příprava. </a:t>
            </a:r>
          </a:p>
          <a:p>
            <a:pPr marL="585900" lvl="1" indent="-342900">
              <a:buNone/>
            </a:pPr>
            <a:r>
              <a:rPr lang="cs-CZ" dirty="0" smtClean="0"/>
              <a:t>	Volba vhodných učebních pomůcek, příprava a kontrola učebny a výukových prostor před vyučovací jednotkou.</a:t>
            </a:r>
          </a:p>
          <a:p>
            <a:pPr marL="585900" lvl="1" indent="-342900">
              <a:buFont typeface="+mj-lt"/>
              <a:buAutoNum type="arabicPeriod"/>
            </a:pPr>
            <a:endParaRPr lang="cs-CZ" dirty="0" smtClean="0"/>
          </a:p>
          <a:p>
            <a:pPr marL="396900" indent="-342900"/>
            <a:r>
              <a:rPr lang="cs-CZ" dirty="0" smtClean="0"/>
              <a:t>Vypracování (revize) písemné přípravy na výuku, výukové prezentace, případně multimediálních výukových opor a pracovních listů.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Udržení zájmu a aktivity žáků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žáci by měli znát cíl výuky a měli by mu rozumět, považovat ho za smysluplný</a:t>
            </a:r>
          </a:p>
          <a:p>
            <a:r>
              <a:rPr lang="cs-CZ" dirty="0" smtClean="0"/>
              <a:t>znalost cíle = účinná motivace</a:t>
            </a:r>
          </a:p>
          <a:p>
            <a:r>
              <a:rPr lang="cs-CZ" dirty="0" smtClean="0"/>
              <a:t>sdělení cíle: </a:t>
            </a:r>
          </a:p>
          <a:p>
            <a:pPr lvl="1"/>
            <a:r>
              <a:rPr lang="cs-CZ" dirty="0" smtClean="0"/>
              <a:t>prosté sdělené, napsání na tabuli</a:t>
            </a:r>
          </a:p>
          <a:p>
            <a:pPr lvl="1"/>
            <a:r>
              <a:rPr lang="cs-CZ" dirty="0" err="1" smtClean="0"/>
              <a:t>exponace</a:t>
            </a:r>
            <a:r>
              <a:rPr lang="cs-CZ" dirty="0" smtClean="0"/>
              <a:t> cíle na základě řešení problému, myšlenkového nebo reálného pokusu, praktické situace</a:t>
            </a:r>
          </a:p>
          <a:p>
            <a:pPr lvl="1"/>
            <a:endParaRPr lang="cs-CZ" dirty="0" smtClean="0"/>
          </a:p>
          <a:p>
            <a:r>
              <a:rPr lang="cs-CZ" dirty="0" smtClean="0"/>
              <a:t>obsah – smysluplný, srozumitelný, související s reálným životem, reálný, aktuální (ne umělý jen pro účely školy)</a:t>
            </a:r>
          </a:p>
          <a:p>
            <a:r>
              <a:rPr lang="cs-CZ" dirty="0" smtClean="0"/>
              <a:t>různorodé aktivity (střídání metod a forem)</a:t>
            </a:r>
          </a:p>
          <a:p>
            <a:r>
              <a:rPr lang="cs-CZ" dirty="0" smtClean="0"/>
              <a:t>názornost</a:t>
            </a:r>
          </a:p>
          <a:p>
            <a:r>
              <a:rPr lang="cs-CZ" dirty="0" smtClean="0"/>
              <a:t>diferenciace obsahu (základní a rozšiřující učivo)</a:t>
            </a:r>
          </a:p>
          <a:p>
            <a:r>
              <a:rPr lang="cs-CZ" dirty="0" smtClean="0"/>
              <a:t>pozitivní hodnocení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1949824" y="6051176"/>
            <a:ext cx="76648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cs-CZ" sz="1800" b="1" i="1" dirty="0" smtClean="0">
                <a:solidFill>
                  <a:schemeClr val="tx2"/>
                </a:solidFill>
                <a:latin typeface="Bradley Hand ITC" pitchFamily="66" charset="0"/>
              </a:rPr>
              <a:t>Výuka je drama, učitel je herec v roli učitele </a:t>
            </a:r>
            <a:r>
              <a:rPr lang="cs-CZ" sz="1800" b="1" i="1" dirty="0" smtClean="0">
                <a:solidFill>
                  <a:schemeClr val="tx2"/>
                </a:solidFill>
                <a:latin typeface="Bradley Hand ITC" pitchFamily="66" charset="0"/>
                <a:sym typeface="Wingdings" pitchFamily="2" charset="2"/>
              </a:rPr>
              <a:t></a:t>
            </a:r>
            <a:endParaRPr lang="cs-CZ" sz="1800" b="1" i="1" dirty="0" smtClean="0">
              <a:solidFill>
                <a:schemeClr val="tx2"/>
              </a:solidFill>
              <a:latin typeface="Bradley Hand ITC" pitchFamily="66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Fáze výuky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Motivace</a:t>
            </a:r>
          </a:p>
          <a:p>
            <a:pPr lvl="1"/>
            <a:r>
              <a:rPr lang="cs-CZ" dirty="0" smtClean="0"/>
              <a:t>získání zájmu žáků, příprava na osvojování učiva</a:t>
            </a:r>
          </a:p>
          <a:p>
            <a:r>
              <a:rPr lang="cs-CZ" dirty="0" smtClean="0"/>
              <a:t>Expozice</a:t>
            </a:r>
          </a:p>
          <a:p>
            <a:pPr lvl="1"/>
            <a:r>
              <a:rPr lang="cs-CZ" dirty="0" smtClean="0"/>
              <a:t>zprostředkování nových poznatků včetně aktivizace žáků</a:t>
            </a:r>
          </a:p>
          <a:p>
            <a:r>
              <a:rPr lang="cs-CZ" dirty="0" smtClean="0"/>
              <a:t>Fixace</a:t>
            </a:r>
          </a:p>
          <a:p>
            <a:pPr lvl="1"/>
            <a:r>
              <a:rPr lang="cs-CZ" dirty="0" smtClean="0"/>
              <a:t>upevňování osvojených vědomostí a dovedností</a:t>
            </a:r>
          </a:p>
          <a:p>
            <a:r>
              <a:rPr lang="cs-CZ" dirty="0" smtClean="0"/>
              <a:t>Diagnóza</a:t>
            </a:r>
          </a:p>
          <a:p>
            <a:pPr lvl="1"/>
            <a:r>
              <a:rPr lang="cs-CZ" dirty="0" smtClean="0"/>
              <a:t>prověřování, hodnocení, klasifikace</a:t>
            </a:r>
          </a:p>
          <a:p>
            <a:r>
              <a:rPr lang="cs-CZ" dirty="0" smtClean="0"/>
              <a:t>Aplikace</a:t>
            </a:r>
          </a:p>
          <a:p>
            <a:pPr lvl="1"/>
            <a:r>
              <a:rPr lang="cs-CZ" dirty="0" smtClean="0"/>
              <a:t>praktické užití (praxe)</a:t>
            </a: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Obecná struktura přípravy na učební den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00" y="1277471"/>
            <a:ext cx="8064900" cy="4554529"/>
          </a:xfrm>
        </p:spPr>
        <p:txBody>
          <a:bodyPr/>
          <a:lstStyle/>
          <a:p>
            <a:r>
              <a:rPr lang="cs-CZ" dirty="0" smtClean="0"/>
              <a:t>podmínky:</a:t>
            </a:r>
          </a:p>
          <a:p>
            <a:pPr lvl="1"/>
            <a:r>
              <a:rPr lang="cs-CZ" dirty="0" smtClean="0"/>
              <a:t>vyučován je nový obsah</a:t>
            </a:r>
          </a:p>
          <a:p>
            <a:pPr lvl="1"/>
            <a:r>
              <a:rPr lang="cs-CZ" dirty="0" smtClean="0"/>
              <a:t>výuka probíhá skupinově</a:t>
            </a:r>
          </a:p>
          <a:p>
            <a:pPr lvl="1"/>
            <a:r>
              <a:rPr lang="cs-CZ" dirty="0" smtClean="0"/>
              <a:t>místo výuky = dílny, laboratoře nebo cvičná pracoviště</a:t>
            </a:r>
          </a:p>
          <a:p>
            <a:r>
              <a:rPr lang="cs-CZ" dirty="0" smtClean="0"/>
              <a:t>Úvodní část</a:t>
            </a:r>
          </a:p>
          <a:p>
            <a:pPr lvl="1"/>
            <a:r>
              <a:rPr lang="cs-CZ" dirty="0" smtClean="0"/>
              <a:t>zahájení – nástup, kontrola docházky</a:t>
            </a:r>
          </a:p>
          <a:p>
            <a:pPr lvl="1"/>
            <a:r>
              <a:rPr lang="cs-CZ" dirty="0" smtClean="0"/>
              <a:t>výklad – cíle učebního dne, motivace, ověření si teoretických znalostí</a:t>
            </a:r>
          </a:p>
          <a:p>
            <a:pPr lvl="1"/>
            <a:r>
              <a:rPr lang="cs-CZ" dirty="0" smtClean="0"/>
              <a:t>instruktáž</a:t>
            </a:r>
          </a:p>
          <a:p>
            <a:r>
              <a:rPr lang="cs-CZ" dirty="0" smtClean="0"/>
              <a:t>Pracovní část</a:t>
            </a:r>
          </a:p>
          <a:p>
            <a:pPr lvl="1"/>
            <a:r>
              <a:rPr lang="cs-CZ" dirty="0" smtClean="0"/>
              <a:t>nácvik pracovních činností, průběžná kontrola, průběžné dílčí hodnocení, průběžná instruktáž</a:t>
            </a:r>
          </a:p>
          <a:p>
            <a:r>
              <a:rPr lang="cs-CZ" dirty="0" smtClean="0"/>
              <a:t>Závěrečná část</a:t>
            </a:r>
          </a:p>
          <a:p>
            <a:pPr lvl="1"/>
            <a:r>
              <a:rPr lang="cs-CZ" dirty="0" smtClean="0"/>
              <a:t>kontrola práce žáků i pracoviště</a:t>
            </a:r>
          </a:p>
          <a:p>
            <a:pPr lvl="1"/>
            <a:r>
              <a:rPr lang="cs-CZ" dirty="0" smtClean="0"/>
              <a:t>hodnocení dosažených výsledků i splnění cílů</a:t>
            </a:r>
          </a:p>
          <a:p>
            <a:pPr lvl="1"/>
            <a:r>
              <a:rPr lang="cs-CZ" dirty="0" smtClean="0"/>
              <a:t>ukončení</a:t>
            </a:r>
          </a:p>
          <a:p>
            <a:r>
              <a:rPr lang="cs-CZ" dirty="0" smtClean="0"/>
              <a:t>Odlišný obsah má učební den</a:t>
            </a:r>
          </a:p>
          <a:p>
            <a:pPr lvl="1"/>
            <a:r>
              <a:rPr lang="cs-CZ" dirty="0" smtClean="0"/>
              <a:t>na provozních pracovištích</a:t>
            </a:r>
          </a:p>
          <a:p>
            <a:pPr lvl="1"/>
            <a:r>
              <a:rPr lang="cs-CZ" dirty="0" smtClean="0"/>
              <a:t>při výkonu kontrolních prací</a:t>
            </a: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Osnova podrobné přípravy na UD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1200" indent="-457200">
              <a:buFont typeface="+mj-lt"/>
              <a:buAutoNum type="alphaUcPeriod"/>
            </a:pPr>
            <a:r>
              <a:rPr lang="cs-CZ" dirty="0" smtClean="0"/>
              <a:t>Téma</a:t>
            </a:r>
          </a:p>
          <a:p>
            <a:pPr marL="511200" indent="-457200">
              <a:buFont typeface="+mj-lt"/>
              <a:buAutoNum type="alphaUcPeriod"/>
            </a:pPr>
            <a:r>
              <a:rPr lang="cs-CZ" dirty="0" smtClean="0"/>
              <a:t>Motivace</a:t>
            </a:r>
          </a:p>
          <a:p>
            <a:pPr marL="511200" indent="-457200">
              <a:buFont typeface="+mj-lt"/>
              <a:buAutoNum type="alphaUcPeriod"/>
            </a:pPr>
            <a:r>
              <a:rPr lang="cs-CZ" dirty="0" smtClean="0"/>
              <a:t>Cíle (kognitivní, psychomotorické, afektivní)</a:t>
            </a:r>
          </a:p>
          <a:p>
            <a:pPr marL="511200" indent="-457200">
              <a:buFont typeface="+mj-lt"/>
              <a:buAutoNum type="alphaUcPeriod"/>
            </a:pPr>
            <a:r>
              <a:rPr lang="cs-CZ" dirty="0" smtClean="0"/>
              <a:t>Plán ověření dříve osvojených vědomostí a dovedností potřebných pro nové učivo</a:t>
            </a:r>
          </a:p>
          <a:p>
            <a:pPr marL="511200" indent="-457200">
              <a:buFont typeface="+mj-lt"/>
              <a:buAutoNum type="alphaUcPeriod"/>
            </a:pPr>
            <a:r>
              <a:rPr lang="cs-CZ" dirty="0" smtClean="0"/>
              <a:t>Učivo – teorie</a:t>
            </a:r>
          </a:p>
          <a:p>
            <a:pPr marL="511200" indent="-457200">
              <a:buFont typeface="+mj-lt"/>
              <a:buAutoNum type="alphaUcPeriod"/>
            </a:pPr>
            <a:r>
              <a:rPr lang="cs-CZ" dirty="0" smtClean="0"/>
              <a:t>Praktická část – instruktáž, cvičení</a:t>
            </a:r>
          </a:p>
          <a:p>
            <a:pPr marL="511200" indent="-457200">
              <a:buFont typeface="+mj-lt"/>
              <a:buAutoNum type="alphaUcPeriod"/>
            </a:pPr>
            <a:r>
              <a:rPr lang="cs-CZ" dirty="0" smtClean="0"/>
              <a:t>Organizace a metody výuky (kreativita, střídání metod)</a:t>
            </a:r>
          </a:p>
          <a:p>
            <a:pPr marL="511200" indent="-457200">
              <a:buFont typeface="+mj-lt"/>
              <a:buAutoNum type="alphaUcPeriod"/>
            </a:pPr>
            <a:r>
              <a:rPr lang="cs-CZ" dirty="0" smtClean="0"/>
              <a:t>Pomůcky</a:t>
            </a:r>
          </a:p>
          <a:p>
            <a:pPr marL="511200" indent="-457200">
              <a:buFont typeface="+mj-lt"/>
              <a:buAutoNum type="alphaUcPeriod"/>
            </a:pPr>
            <a:r>
              <a:rPr lang="cs-CZ" dirty="0" smtClean="0"/>
              <a:t>Shrnutí, opakování</a:t>
            </a:r>
          </a:p>
          <a:p>
            <a:pPr marL="511200" indent="-457200">
              <a:buFont typeface="+mj-lt"/>
              <a:buAutoNum type="alphaUcPeriod"/>
            </a:pPr>
            <a:r>
              <a:rPr lang="cs-CZ" dirty="0" smtClean="0"/>
              <a:t>Hodnocení</a:t>
            </a:r>
          </a:p>
          <a:p>
            <a:pPr marL="511200" indent="-457200">
              <a:buFont typeface="+mj-lt"/>
              <a:buAutoNum type="alphaUcPeriod"/>
            </a:pPr>
            <a:r>
              <a:rPr lang="cs-CZ" dirty="0" smtClean="0"/>
              <a:t>Časový harmonogram</a:t>
            </a:r>
          </a:p>
          <a:p>
            <a:pPr marL="511200" indent="-457200">
              <a:buFont typeface="+mj-lt"/>
              <a:buAutoNum type="alphaUcPeriod"/>
            </a:pP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uni-ped-prezentace-4-3-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muni-ped-prezentace-4-3-cz.potx" id="{A2D83281-9DF1-455E-A4DD-AE9E20873FD3}" vid="{C580A734-C016-44FD-B726-208E9D0A6DB8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muni-ped-prezentace-4-3-cz</Template>
  <TotalTime>104</TotalTime>
  <Words>1375</Words>
  <Application>Microsoft Office PowerPoint</Application>
  <PresentationFormat>Předvádění na obrazovce (4:3)</PresentationFormat>
  <Paragraphs>278</Paragraphs>
  <Slides>24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24</vt:i4>
      </vt:variant>
    </vt:vector>
  </HeadingPairs>
  <TitlesOfParts>
    <vt:vector size="25" baseType="lpstr">
      <vt:lpstr>muni-ped-prezentace-4-3-cz</vt:lpstr>
      <vt:lpstr>Podrobná příprava na učební den</vt:lpstr>
      <vt:lpstr>Příprava učitele na vyučování</vt:lpstr>
      <vt:lpstr>Typologie příprav na výuku</vt:lpstr>
      <vt:lpstr>Výchozí dokumentu pro plánování výuky</vt:lpstr>
      <vt:lpstr>Krátkodobá (aktuální) příprava výuky </vt:lpstr>
      <vt:lpstr>Udržení zájmu a aktivity žáků</vt:lpstr>
      <vt:lpstr>Fáze výuky</vt:lpstr>
      <vt:lpstr>Obecná struktura přípravy na učební den</vt:lpstr>
      <vt:lpstr>Osnova podrobné přípravy na UD</vt:lpstr>
      <vt:lpstr>Téma</vt:lpstr>
      <vt:lpstr>Cíle</vt:lpstr>
      <vt:lpstr>Ověřování dosavadních vědomostí a dovedností</vt:lpstr>
      <vt:lpstr>Učivo</vt:lpstr>
      <vt:lpstr>Organizace a metody</vt:lpstr>
      <vt:lpstr>Opakování a procvičování v závěru výuky</vt:lpstr>
      <vt:lpstr>Časový harmonogram</vt:lpstr>
      <vt:lpstr>Ukázka podrobné přípravy (autorka Mgr. Zuzana Sedláková)</vt:lpstr>
      <vt:lpstr>Snímek 18</vt:lpstr>
      <vt:lpstr>Snímek 19</vt:lpstr>
      <vt:lpstr>Snímek 20</vt:lpstr>
      <vt:lpstr>Snímek 21</vt:lpstr>
      <vt:lpstr>Snímek 22</vt:lpstr>
      <vt:lpstr>Snímek 23</vt:lpstr>
      <vt:lpstr>Seminární práce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Admin</dc:creator>
  <cp:lastModifiedBy>Admin</cp:lastModifiedBy>
  <cp:revision>14</cp:revision>
  <dcterms:created xsi:type="dcterms:W3CDTF">2022-09-15T19:30:46Z</dcterms:created>
  <dcterms:modified xsi:type="dcterms:W3CDTF">2024-04-13T10:36:45Z</dcterms:modified>
</cp:coreProperties>
</file>