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70" r:id="rId4"/>
    <p:sldId id="271" r:id="rId5"/>
    <p:sldId id="272" r:id="rId6"/>
    <p:sldId id="258" r:id="rId7"/>
    <p:sldId id="26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-976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=""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=""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=""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=""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=""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=""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=""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=""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=""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=""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Podrobná příprava na učební den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 Ing. Nikola Straková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cílem!</a:t>
            </a:r>
          </a:p>
          <a:p>
            <a:r>
              <a:rPr lang="cs-CZ" dirty="0" smtClean="0"/>
              <a:t>vychází z tematického plánu vyučovacího předmětu (ŠVP, RVP)</a:t>
            </a:r>
          </a:p>
          <a:p>
            <a:r>
              <a:rPr lang="cs-CZ" dirty="0" smtClean="0"/>
              <a:t>ŠVP</a:t>
            </a:r>
          </a:p>
          <a:p>
            <a:pPr lvl="1"/>
            <a:r>
              <a:rPr lang="cs-CZ" dirty="0" smtClean="0"/>
              <a:t>učební osnovy -&gt; tematické celky a témata předmětů/modulů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kognitivní, psychomotorické i afektivní</a:t>
            </a:r>
          </a:p>
          <a:p>
            <a:r>
              <a:rPr lang="cs-CZ" dirty="0" smtClean="0"/>
              <a:t>taxonomie a různé úrovně osvojení si učiva</a:t>
            </a:r>
          </a:p>
          <a:p>
            <a:r>
              <a:rPr lang="cs-CZ" dirty="0" smtClean="0"/>
              <a:t>vycházet z RVP (klíčové kompetence, očekávané výstupy, požadavky na absolventa) a ŠVP (Osnovy, …)</a:t>
            </a:r>
          </a:p>
          <a:p>
            <a:r>
              <a:rPr lang="cs-CZ" dirty="0" smtClean="0"/>
              <a:t>přiměřenost, jednoznačnost, kontrolovatelnost</a:t>
            </a:r>
          </a:p>
          <a:p>
            <a:r>
              <a:rPr lang="cs-CZ" dirty="0" smtClean="0"/>
              <a:t>formulace pomocí aktivních sloves!</a:t>
            </a:r>
          </a:p>
          <a:p>
            <a:r>
              <a:rPr lang="cs-CZ" dirty="0" smtClean="0"/>
              <a:t>operacionalizované cíle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Ověřování dosavadních vědomostí a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ověření získaných poznatků</a:t>
            </a:r>
          </a:p>
          <a:p>
            <a:pPr lvl="1"/>
            <a:r>
              <a:rPr lang="cs-CZ" dirty="0" smtClean="0"/>
              <a:t>poznatky se relativně rychle zapomínají</a:t>
            </a:r>
          </a:p>
          <a:p>
            <a:pPr lvl="1"/>
            <a:r>
              <a:rPr lang="cs-CZ" dirty="0" smtClean="0"/>
              <a:t>=&gt; vstupní diagnostika vědomostní úrovně žáků</a:t>
            </a:r>
          </a:p>
          <a:p>
            <a:r>
              <a:rPr lang="cs-CZ" dirty="0" smtClean="0"/>
              <a:t>připravit si otázky a úkoly</a:t>
            </a:r>
          </a:p>
          <a:p>
            <a:r>
              <a:rPr lang="cs-CZ" dirty="0" smtClean="0"/>
              <a:t>adekvátnost obsahu i obtížnosti</a:t>
            </a:r>
          </a:p>
          <a:p>
            <a:r>
              <a:rPr lang="cs-CZ" dirty="0" smtClean="0"/>
              <a:t>pokud bude formou individuálního zkoušení</a:t>
            </a:r>
          </a:p>
          <a:p>
            <a:pPr lvl="1"/>
            <a:r>
              <a:rPr lang="cs-CZ" dirty="0" smtClean="0"/>
              <a:t>předem rozmyslet koho vyvoláme</a:t>
            </a:r>
          </a:p>
          <a:p>
            <a:pPr lvl="1"/>
            <a:r>
              <a:rPr lang="cs-CZ" dirty="0" smtClean="0"/>
              <a:t>vymyslet efektivní zaměstnání zbytku třídy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didaktická transformace vědeckého poznání v dané oblasti/oboru na obsah výuky</a:t>
            </a:r>
          </a:p>
          <a:p>
            <a:r>
              <a:rPr lang="cs-CZ" dirty="0" smtClean="0"/>
              <a:t>vycházíme z učebnic, metodických materiálů, odborných publikací, internetových obsahů kriticky zhodnocených!</a:t>
            </a:r>
          </a:p>
          <a:p>
            <a:r>
              <a:rPr lang="cs-CZ" dirty="0" smtClean="0"/>
              <a:t>soulad učiva s moderní vědou a technikou i s ohledem na budoucí vývoj</a:t>
            </a:r>
          </a:p>
          <a:p>
            <a:r>
              <a:rPr lang="cs-CZ" dirty="0" smtClean="0"/>
              <a:t>srozumitelné všem žákům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a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adekvátní volba vzhledem k cílům a učivu</a:t>
            </a:r>
          </a:p>
          <a:p>
            <a:r>
              <a:rPr lang="cs-CZ" dirty="0" smtClean="0"/>
              <a:t>na výběr je široké spektrum forem i metod</a:t>
            </a:r>
          </a:p>
          <a:p>
            <a:pPr lvl="1"/>
            <a:r>
              <a:rPr lang="cs-CZ" dirty="0" smtClean="0"/>
              <a:t>metody slovní, názorné, praktické, problémové, …</a:t>
            </a:r>
          </a:p>
          <a:p>
            <a:pPr lvl="1"/>
            <a:r>
              <a:rPr lang="cs-CZ" dirty="0" smtClean="0"/>
              <a:t>místa výuky: třída, laboratoř, dílna, cvičné pracoviště, …</a:t>
            </a:r>
          </a:p>
          <a:p>
            <a:pPr lvl="1"/>
            <a:r>
              <a:rPr lang="cs-CZ" dirty="0" smtClean="0"/>
              <a:t>způsob výuky: skupinová, individuální, …</a:t>
            </a:r>
          </a:p>
          <a:p>
            <a:r>
              <a:rPr lang="cs-CZ" dirty="0" smtClean="0"/>
              <a:t>kreativita</a:t>
            </a:r>
          </a:p>
          <a:p>
            <a:r>
              <a:rPr lang="cs-CZ" dirty="0" smtClean="0"/>
              <a:t>střídání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a procvičování v závěru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 a úkoly, kterými zjistíme, nakolik žáci učivu porozuměli</a:t>
            </a:r>
          </a:p>
          <a:p>
            <a:r>
              <a:rPr lang="cs-CZ" dirty="0" smtClean="0"/>
              <a:t>příklady použití, reálné problémy, situace propojující nové učivo s dřívějším, nebo učivem z jiných předmětů</a:t>
            </a:r>
          </a:p>
          <a:p>
            <a:r>
              <a:rPr lang="cs-CZ" dirty="0" smtClean="0"/>
              <a:t>úlohy navíc pro případ přebytečného času</a:t>
            </a:r>
          </a:p>
          <a:p>
            <a:r>
              <a:rPr lang="cs-CZ" dirty="0" smtClean="0"/>
              <a:t>obtížnější úkoly pro výkonnější žáky</a:t>
            </a:r>
          </a:p>
          <a:p>
            <a:r>
              <a:rPr lang="cs-CZ" dirty="0" smtClean="0"/>
              <a:t>domácí úlohy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harmonogram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0" y="1692275"/>
          <a:ext cx="8064500" cy="2770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00"/>
                <a:gridCol w="1612900"/>
                <a:gridCol w="1612900"/>
                <a:gridCol w="1612900"/>
                <a:gridCol w="16129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Metoda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Úlohy, pomůcky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/>
                </a:tc>
              </a:tr>
              <a:tr h="545614">
                <a:tc>
                  <a:txBody>
                    <a:bodyPr/>
                    <a:lstStyle/>
                    <a:p>
                      <a:r>
                        <a:rPr lang="cs-CZ" dirty="0" smtClean="0"/>
                        <a:t>8:00 – 8:05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Docházka, zápis do</a:t>
                      </a:r>
                      <a:r>
                        <a:rPr lang="cs-CZ" baseline="0" dirty="0" smtClean="0"/>
                        <a:t> třídní knihy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8:05 – 8:10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Motivace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Reálný příběh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8:10 – 8:15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Cíle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72353" y="4948518"/>
            <a:ext cx="7933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 smtClean="0">
                <a:latin typeface="+mn-lt"/>
              </a:rPr>
              <a:t>Pozn.: Pro rychlejší orientaci v přípravě lze zaznamenávat čas časovými body, např.: 5 minut – docházka, 5 minut – motivace, 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podrobné přípravy</a:t>
            </a:r>
            <a:br>
              <a:rPr lang="cs-CZ" dirty="0" smtClean="0"/>
            </a:br>
            <a:r>
              <a:rPr lang="cs-CZ" sz="1800" dirty="0" smtClean="0"/>
              <a:t>(autorka Mgr. Zuzana Sedláková)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Obecné informace o výukovém předmětu</a:t>
            </a:r>
            <a:endParaRPr lang="cs-CZ" dirty="0" smtClean="0"/>
          </a:p>
          <a:p>
            <a:r>
              <a:rPr lang="cs-CZ" b="1" dirty="0" smtClean="0"/>
              <a:t>Název výukového předmětu: </a:t>
            </a:r>
            <a:r>
              <a:rPr lang="cs-CZ" dirty="0" smtClean="0"/>
              <a:t>Technologie</a:t>
            </a:r>
          </a:p>
          <a:p>
            <a:r>
              <a:rPr lang="cs-CZ" b="1" dirty="0" smtClean="0"/>
              <a:t>Ročník: </a:t>
            </a:r>
            <a:r>
              <a:rPr lang="cs-CZ" dirty="0" smtClean="0"/>
              <a:t>1. ročník</a:t>
            </a:r>
          </a:p>
          <a:p>
            <a:r>
              <a:rPr lang="cs-CZ" b="1" dirty="0" smtClean="0"/>
              <a:t>Obor:  </a:t>
            </a:r>
            <a:r>
              <a:rPr lang="cs-CZ" dirty="0" smtClean="0"/>
              <a:t>Kuchař-číšník</a:t>
            </a:r>
          </a:p>
          <a:p>
            <a:r>
              <a:rPr lang="cs-CZ" b="1" dirty="0" smtClean="0"/>
              <a:t>Hodinová dotace: </a:t>
            </a:r>
            <a:r>
              <a:rPr lang="cs-CZ" dirty="0" smtClean="0"/>
              <a:t>10 (4 hodiny teorie, 4 hodiny praktická příprava omáčky dle technologického postupu)</a:t>
            </a:r>
          </a:p>
          <a:p>
            <a:r>
              <a:rPr lang="cs-CZ" b="1" dirty="0" smtClean="0"/>
              <a:t>Tematický celek: Omáčky </a:t>
            </a:r>
            <a:r>
              <a:rPr lang="cs-CZ" dirty="0" smtClean="0"/>
              <a:t>Jedná se o 7 tematický celek</a:t>
            </a:r>
          </a:p>
          <a:p>
            <a:r>
              <a:rPr lang="cs-CZ" b="1" dirty="0" smtClean="0"/>
              <a:t>Věková kategorie: </a:t>
            </a:r>
            <a:r>
              <a:rPr lang="cs-CZ" dirty="0" smtClean="0"/>
              <a:t>15 – 18 let</a:t>
            </a:r>
          </a:p>
          <a:p>
            <a:r>
              <a:rPr lang="cs-CZ" b="1" dirty="0" smtClean="0"/>
              <a:t>Vzdělávací cíle v oblasti rozvoje klíčových kompetencí žáků:</a:t>
            </a:r>
            <a:endParaRPr lang="cs-CZ" dirty="0" smtClean="0"/>
          </a:p>
          <a:p>
            <a:pPr lvl="1"/>
            <a:r>
              <a:rPr lang="cs-CZ" dirty="0" smtClean="0"/>
              <a:t>Cílem tematického celku je, aby žák dokázal vyjmenovat základní druhy omáček, dokázal vysvětlit základní rozdíly při jejich přípravě. Aby byl schopen ke každému druhu omáčky uvést vhodný příklad a s tím související nutná orientace v odborné literatuře – Receptury teplých pokrmů. Stejně tak se od žáka očekává, aby byl schopen vyjmenovat jednotlivé suroviny potřebné k přípravě konkrétní omáčky.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5986"/>
            <a:ext cx="8064900" cy="5676014"/>
          </a:xfrm>
        </p:spPr>
        <p:txBody>
          <a:bodyPr/>
          <a:lstStyle/>
          <a:p>
            <a:r>
              <a:rPr lang="cs-CZ" sz="2000" b="1" dirty="0" smtClean="0"/>
              <a:t>Výukové metody: </a:t>
            </a:r>
            <a:endParaRPr lang="cs-CZ" sz="2000" dirty="0" smtClean="0"/>
          </a:p>
          <a:p>
            <a:pPr lvl="1"/>
            <a:r>
              <a:rPr lang="cs-CZ" sz="1400" dirty="0" smtClean="0"/>
              <a:t>Výklad – charakteristika omáček, rozdělení a základní příprava omáček).</a:t>
            </a:r>
          </a:p>
          <a:p>
            <a:pPr lvl="1"/>
            <a:r>
              <a:rPr lang="cs-CZ" sz="1400" dirty="0" smtClean="0"/>
              <a:t>Pozorování.</a:t>
            </a:r>
          </a:p>
          <a:p>
            <a:pPr lvl="1"/>
            <a:r>
              <a:rPr lang="cs-CZ" sz="1400" dirty="0" smtClean="0"/>
              <a:t>Vysvětlování.</a:t>
            </a:r>
          </a:p>
          <a:p>
            <a:pPr lvl="1"/>
            <a:r>
              <a:rPr lang="cs-CZ" sz="1400" dirty="0" smtClean="0"/>
              <a:t>samostatná práce žáků (praktická příprava omáčky dle technologického postupu).</a:t>
            </a:r>
          </a:p>
          <a:p>
            <a:pPr lvl="1"/>
            <a:r>
              <a:rPr lang="cs-CZ" sz="1400" dirty="0" smtClean="0"/>
              <a:t>Aktivizující výukové metody (didaktické hra – kvíz).</a:t>
            </a:r>
          </a:p>
          <a:p>
            <a:r>
              <a:rPr lang="cs-CZ" sz="2000" b="1" dirty="0" smtClean="0"/>
              <a:t>Organizační formy: </a:t>
            </a:r>
            <a:endParaRPr lang="cs-CZ" sz="2000" dirty="0" smtClean="0"/>
          </a:p>
          <a:p>
            <a:pPr lvl="1"/>
            <a:r>
              <a:rPr lang="cs-CZ" sz="1400" dirty="0" smtClean="0"/>
              <a:t>Frontální výuka, skupinová výuka.</a:t>
            </a:r>
          </a:p>
          <a:p>
            <a:r>
              <a:rPr lang="cs-CZ" sz="2000" b="1" dirty="0" smtClean="0"/>
              <a:t>Obsah výuky:</a:t>
            </a:r>
          </a:p>
          <a:p>
            <a:pPr lvl="1"/>
            <a:r>
              <a:rPr lang="cs-CZ" sz="1400" b="1" dirty="0" smtClean="0"/>
              <a:t>Osvojování základního učiva</a:t>
            </a:r>
            <a:r>
              <a:rPr lang="cs-CZ" sz="1400" dirty="0" smtClean="0"/>
              <a:t> (Žák si osvojí učivo do takové míry, aby byl hodnocen stupněm dostatečný).</a:t>
            </a:r>
          </a:p>
          <a:p>
            <a:pPr lvl="1"/>
            <a:r>
              <a:rPr lang="cs-CZ" sz="1400" b="1" dirty="0" smtClean="0"/>
              <a:t>Osvojování o rozšiřující učivo</a:t>
            </a:r>
            <a:r>
              <a:rPr lang="cs-CZ" sz="1400" dirty="0" smtClean="0"/>
              <a:t> (prohloubení základního učiva, pro rozšíření rozhledu studentů, motivace a uspokojení zájmu studentů).</a:t>
            </a:r>
          </a:p>
          <a:p>
            <a:r>
              <a:rPr lang="cs-CZ" sz="2000" b="1" dirty="0" smtClean="0"/>
              <a:t>Materiální učební prostředky didaktická technika:</a:t>
            </a:r>
            <a:endParaRPr lang="cs-CZ" sz="2000" dirty="0" smtClean="0"/>
          </a:p>
          <a:p>
            <a:pPr lvl="1"/>
            <a:r>
              <a:rPr lang="cs-CZ" sz="1400" dirty="0" smtClean="0"/>
              <a:t>Sešit, učebnice, kuchařské pomůcky.</a:t>
            </a:r>
          </a:p>
          <a:p>
            <a:pPr lvl="1" fontAlgn="t"/>
            <a:r>
              <a:rPr lang="cs-CZ" sz="1400" dirty="0" smtClean="0"/>
              <a:t>Textové pomůcky (učebnice).</a:t>
            </a:r>
          </a:p>
          <a:p>
            <a:pPr lvl="1" fontAlgn="t"/>
            <a:r>
              <a:rPr lang="cs-CZ" sz="1400" dirty="0" smtClean="0"/>
              <a:t>Organizační a reprografická technika (počítač).</a:t>
            </a:r>
          </a:p>
          <a:p>
            <a:pPr lvl="1" fontAlgn="t"/>
            <a:r>
              <a:rPr lang="cs-CZ" sz="1400" dirty="0" smtClean="0"/>
              <a:t>Vizuální technika (</a:t>
            </a:r>
            <a:r>
              <a:rPr lang="cs-CZ" sz="1400" dirty="0" err="1" smtClean="0"/>
              <a:t>dataprojektor</a:t>
            </a:r>
            <a:r>
              <a:rPr lang="cs-CZ" sz="1400" dirty="0" smtClean="0"/>
              <a:t>).</a:t>
            </a:r>
          </a:p>
          <a:p>
            <a:pPr lvl="1" fontAlgn="t"/>
            <a:r>
              <a:rPr lang="cs-CZ" sz="1400" dirty="0" smtClean="0"/>
              <a:t>Pořady (kulinářské umění – omáčky).</a:t>
            </a:r>
          </a:p>
          <a:p>
            <a:pPr fontAlgn="t"/>
            <a:r>
              <a:rPr lang="cs-CZ" sz="2000" b="1" dirty="0" smtClean="0"/>
              <a:t>Vybavení učitele:</a:t>
            </a:r>
            <a:endParaRPr lang="cs-CZ" sz="2000" dirty="0" smtClean="0"/>
          </a:p>
          <a:p>
            <a:pPr lvl="1" fontAlgn="t"/>
            <a:r>
              <a:rPr lang="cs-CZ" sz="1400" dirty="0" smtClean="0"/>
              <a:t>Psací potřeby, interaktivní tabule, PC.</a:t>
            </a:r>
          </a:p>
          <a:p>
            <a:pPr fontAlgn="t"/>
            <a:r>
              <a:rPr lang="cs-CZ" sz="2000" b="1" dirty="0" smtClean="0"/>
              <a:t>Motivace žáků:</a:t>
            </a:r>
            <a:endParaRPr lang="cs-CZ" sz="2000" dirty="0" smtClean="0"/>
          </a:p>
          <a:p>
            <a:pPr lvl="1" fontAlgn="t"/>
            <a:r>
              <a:rPr lang="cs-CZ" sz="1400" dirty="0" smtClean="0"/>
              <a:t>Motivací pro žáky: je rozšíření si znalostí v oblasti přípravy OMÁČEK, nejprve teoretická znalost omáček, rozdělení, příprava a poté praktická příprava dané omáčky. </a:t>
            </a:r>
          </a:p>
          <a:p>
            <a:pPr lvl="1" fontAlgn="t"/>
            <a:r>
              <a:rPr lang="cs-CZ" sz="1400" dirty="0" smtClean="0"/>
              <a:t>Žáci při správném postupu mohou dostat dobrou známku.</a:t>
            </a:r>
          </a:p>
          <a:p>
            <a:pPr lvl="1" fontAlgn="t"/>
            <a:r>
              <a:rPr lang="cs-CZ" sz="1400" dirty="0" smtClean="0"/>
              <a:t>Žáci tyto znalosti využijí při závěrečných zkouškách a dále tyto znalosti mohou využívat po celý život.</a:t>
            </a:r>
          </a:p>
          <a:p>
            <a:pPr fontAlgn="t"/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01650" y="1084263"/>
            <a:ext cx="8064500" cy="434734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251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6600"/>
                </a:solidFill>
                <a:latin typeface="+mj-lt"/>
                <a:cs typeface="Times New Roman" panose="02020603050405020304" pitchFamily="18" charset="0"/>
              </a:rPr>
              <a:t>Omáčky</a:t>
            </a:r>
            <a:r>
              <a:rPr lang="cs-CZ" sz="2000" dirty="0">
                <a:solidFill>
                  <a:srgbClr val="FF66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265107" indent="-177796" algn="just" eaLnBrk="1" fontAlgn="auto" hangingPunct="1">
              <a:spcBef>
                <a:spcPts val="251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Wingdings 2"/>
              <a:buChar char=""/>
              <a:defRPr/>
            </a:pPr>
            <a:r>
              <a:rPr lang="cs-CZ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Omáčky </a:t>
            </a:r>
            <a:r>
              <a:rPr lang="cs-CZ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patří mezi specifický druh příloh, kterými různé druhy pokrmů po chuťové a výživové stránce doplňujeme. </a:t>
            </a:r>
          </a:p>
          <a:p>
            <a:pPr marL="265107" indent="-177796" algn="just" eaLnBrk="1" fontAlgn="auto" hangingPunct="1">
              <a:spcBef>
                <a:spcPts val="251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Wingdings 2"/>
              <a:buChar char=""/>
              <a:defRPr/>
            </a:pPr>
            <a:r>
              <a:rPr lang="cs-CZ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Při </a:t>
            </a:r>
            <a:r>
              <a:rPr lang="cs-CZ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přípravě dbáme na správnou barvu zásmažky, správnou volbu vývaru, vhodného koření, dobu provaření a cezení. </a:t>
            </a:r>
          </a:p>
          <a:p>
            <a:pPr marL="265107" indent="-177796" algn="just" eaLnBrk="1" fontAlgn="auto" hangingPunct="1">
              <a:spcBef>
                <a:spcPts val="251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Wingdings 2"/>
              <a:buChar char=""/>
              <a:defRPr/>
            </a:pPr>
            <a:r>
              <a:rPr lang="cs-CZ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Omáčky </a:t>
            </a:r>
            <a:r>
              <a:rPr lang="cs-CZ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ředíme vývarem ze základních surovin, z nichž je připravujeme. </a:t>
            </a:r>
          </a:p>
          <a:p>
            <a:pPr marL="265107" indent="-177796" algn="just" eaLnBrk="1" fontAlgn="auto" hangingPunct="1">
              <a:spcBef>
                <a:spcPts val="251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Wingdings 2"/>
              <a:buChar char=""/>
              <a:defRPr/>
            </a:pPr>
            <a:r>
              <a:rPr lang="cs-CZ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Je-li </a:t>
            </a:r>
            <a:r>
              <a:rPr lang="cs-CZ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přísadou omáčky mléko (pokud se mají okyselit), nejdříve je spolu povaříme a potom okyselíme, aby se mléko v omáčce nesrazilo. </a:t>
            </a:r>
          </a:p>
          <a:p>
            <a:pPr marL="265107" indent="-177796" algn="just" eaLnBrk="1" fontAlgn="auto" hangingPunct="1">
              <a:spcBef>
                <a:spcPts val="251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Wingdings 2"/>
              <a:buChar char=""/>
              <a:defRPr/>
            </a:pPr>
            <a:r>
              <a:rPr lang="cs-CZ" sz="2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Chuťové </a:t>
            </a:r>
            <a:r>
              <a:rPr lang="cs-CZ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doplňky (okurky, kyselou zeleninu, hořčici, vejce natvrdo, slanina) doplníme až po ukončení varu, který po přidání surovin již nevaříme.</a:t>
            </a:r>
          </a:p>
        </p:txBody>
      </p:sp>
      <p:sp>
        <p:nvSpPr>
          <p:cNvPr id="96260" name="TextovéPole 5"/>
          <p:cNvSpPr txBox="1">
            <a:spLocks noChangeArrowheads="1"/>
          </p:cNvSpPr>
          <p:nvPr/>
        </p:nvSpPr>
        <p:spPr bwMode="auto">
          <a:xfrm>
            <a:off x="501650" y="684213"/>
            <a:ext cx="8064500" cy="400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000" b="1" dirty="0">
                <a:solidFill>
                  <a:srgbClr val="FF6600"/>
                </a:solidFill>
                <a:latin typeface="+mj-lt"/>
                <a:cs typeface="Times New Roman" pitchFamily="18" charset="0"/>
              </a:rPr>
              <a:t>Zpracované učivo (zkráceno)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učitele na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 X Ne ?</a:t>
            </a:r>
          </a:p>
          <a:p>
            <a:r>
              <a:rPr lang="cs-CZ" dirty="0" smtClean="0"/>
              <a:t>G. </a:t>
            </a:r>
            <a:r>
              <a:rPr lang="cs-CZ" dirty="0" err="1" smtClean="0"/>
              <a:t>Petty</a:t>
            </a:r>
            <a:r>
              <a:rPr lang="cs-CZ" dirty="0" smtClean="0"/>
              <a:t>: „ </a:t>
            </a:r>
            <a:r>
              <a:rPr lang="cs-CZ" i="1" dirty="0" smtClean="0"/>
              <a:t>Neplánovat znamená plánovaný neúspěch</a:t>
            </a:r>
            <a:r>
              <a:rPr lang="cs-CZ" dirty="0" smtClean="0"/>
              <a:t>.“</a:t>
            </a:r>
          </a:p>
          <a:p>
            <a:endParaRPr lang="cs-CZ" dirty="0" smtClean="0"/>
          </a:p>
          <a:p>
            <a:r>
              <a:rPr lang="cs-CZ" dirty="0" smtClean="0"/>
              <a:t>Důvod plánovaní výuky:</a:t>
            </a:r>
          </a:p>
          <a:p>
            <a:pPr lvl="1"/>
            <a:r>
              <a:rPr lang="cs-CZ" dirty="0" smtClean="0"/>
              <a:t>dosažení zamýšlených cílů</a:t>
            </a:r>
          </a:p>
          <a:p>
            <a:pPr lvl="1"/>
            <a:r>
              <a:rPr lang="cs-CZ" dirty="0" smtClean="0"/>
              <a:t>žáci pochopí smysl a akceptují cíle výuky</a:t>
            </a:r>
          </a:p>
          <a:p>
            <a:pPr lvl="1"/>
            <a:r>
              <a:rPr lang="cs-CZ" dirty="0" smtClean="0"/>
              <a:t>udržíme zájem žáků a aktivně je zapojíme</a:t>
            </a:r>
          </a:p>
          <a:p>
            <a:pPr lvl="1"/>
            <a:r>
              <a:rPr lang="cs-CZ" dirty="0" smtClean="0"/>
              <a:t>zachováme logickou strukturu výuky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Kvalitní příprava učitele na výuku – nezbytná nutnost pro realizaci kvalitní výuky. </a:t>
            </a:r>
          </a:p>
          <a:p>
            <a:r>
              <a:rPr lang="cs-CZ" dirty="0" smtClean="0"/>
              <a:t>Odraz plánovitosti, cílevědomosti, soustavnosti a systematičnosti.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B5E77CA-CB6F-4A35-ADD5-53DA1A9217D9}" type="slidenum">
              <a:rPr lang="cs-CZ" altLang="cs-CZ"/>
              <a:pPr/>
              <a:t>20</a:t>
            </a:fld>
            <a:endParaRPr lang="cs-CZ" altLang="cs-CZ"/>
          </a:p>
        </p:txBody>
      </p:sp>
      <p:pic>
        <p:nvPicPr>
          <p:cNvPr id="97283" name="Picture 12" descr="Španělský ptáček | Apetitonline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313" y="2927350"/>
            <a:ext cx="30241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4" name="Picture 6" descr="GC7EFTX KOPROVA OMACKA (Traditional Cache) in Liberecký kraj, Czechia  created by Tacud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488" y="658813"/>
            <a:ext cx="2520950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Obrázek 7" descr="Hovězí maso s rajskou omáčkou - | Prostřeno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628650"/>
            <a:ext cx="316865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6" name="TextovéPole 8"/>
          <p:cNvSpPr txBox="1">
            <a:spLocks noChangeArrowheads="1"/>
          </p:cNvSpPr>
          <p:nvPr/>
        </p:nvSpPr>
        <p:spPr bwMode="auto">
          <a:xfrm>
            <a:off x="611188" y="4999038"/>
            <a:ext cx="3624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b="1">
                <a:latin typeface="Times New Roman" pitchFamily="18" charset="0"/>
                <a:cs typeface="Times New Roman" pitchFamily="18" charset="0"/>
              </a:rPr>
              <a:t>Ukázky omáček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288" y="404813"/>
            <a:ext cx="8424862" cy="55451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E5CCC84-9468-409C-A213-939D68BABE83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5" name="Obdélník 4"/>
          <p:cNvSpPr/>
          <p:nvPr/>
        </p:nvSpPr>
        <p:spPr>
          <a:xfrm>
            <a:off x="395288" y="681038"/>
            <a:ext cx="244792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kern="0" dirty="0">
                <a:solidFill>
                  <a:srgbClr val="FF66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Times New Roman" panose="02020603050405020304" pitchFamily="18" charset="0"/>
              </a:rPr>
              <a:t>Rozdělení omáček</a:t>
            </a:r>
            <a:endParaRPr lang="cs-CZ" sz="2000" kern="0" dirty="0">
              <a:solidFill>
                <a:srgbClr val="FF66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395288" y="1263650"/>
            <a:ext cx="8183562" cy="4397375"/>
          </a:xfrm>
          <a:prstGeom prst="rect">
            <a:avLst/>
          </a:prstGeom>
        </p:spPr>
        <p:txBody>
          <a:bodyPr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fontAlgn="auto">
              <a:spcAft>
                <a:spcPts val="0"/>
              </a:spcAft>
              <a:buClr>
                <a:srgbClr val="F07F09"/>
              </a:buClr>
              <a:buFont typeface="Wingdings 2"/>
              <a:buNone/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Omáčky dělíme: </a:t>
            </a:r>
          </a:p>
          <a:p>
            <a:pPr marL="0" indent="0" fontAlgn="auto">
              <a:spcAft>
                <a:spcPts val="0"/>
              </a:spcAft>
              <a:buClr>
                <a:srgbClr val="F07F09"/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1. Podle barvy</a:t>
            </a:r>
            <a:endParaRPr lang="cs-CZ" sz="2000" dirty="0">
              <a:solidFill>
                <a:sysClr val="windowText" lastClr="000000"/>
              </a:solidFill>
              <a:latin typeface="+mj-lt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07F09"/>
              </a:buClr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Bílé  - (koprová omáčka).</a:t>
            </a:r>
          </a:p>
          <a:p>
            <a:pPr fontAlgn="auto">
              <a:spcAft>
                <a:spcPts val="0"/>
              </a:spcAft>
              <a:buClr>
                <a:srgbClr val="F07F09"/>
              </a:buClr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Tmavé (rajská omáčka).</a:t>
            </a:r>
          </a:p>
          <a:p>
            <a:pPr fontAlgn="auto">
              <a:spcAft>
                <a:spcPts val="0"/>
              </a:spcAft>
              <a:buClr>
                <a:srgbClr val="F07F09"/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 </a:t>
            </a:r>
            <a:endParaRPr lang="cs-CZ" sz="2000" dirty="0">
              <a:solidFill>
                <a:sysClr val="windowText" lastClr="00000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Clr>
                <a:srgbClr val="F07F09"/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2. Podle teploty</a:t>
            </a:r>
            <a:endParaRPr lang="cs-CZ" sz="2000" dirty="0">
              <a:solidFill>
                <a:sysClr val="windowText" lastClr="000000"/>
              </a:solidFill>
              <a:latin typeface="+mj-lt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07F09"/>
              </a:buClr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Teplé.</a:t>
            </a:r>
          </a:p>
          <a:p>
            <a:pPr fontAlgn="auto">
              <a:spcAft>
                <a:spcPts val="0"/>
              </a:spcAft>
              <a:buClr>
                <a:srgbClr val="F07F09"/>
              </a:buClr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Studené (majonéza).</a:t>
            </a:r>
          </a:p>
          <a:p>
            <a:pPr fontAlgn="auto">
              <a:spcAft>
                <a:spcPts val="0"/>
              </a:spcAft>
              <a:buClr>
                <a:srgbClr val="F07F09"/>
              </a:buClr>
              <a:buFont typeface="Wingdings 2"/>
              <a:buNone/>
              <a:defRPr/>
            </a:pPr>
            <a:endParaRPr lang="cs-CZ" sz="2000" dirty="0">
              <a:solidFill>
                <a:sysClr val="windowText" lastClr="00000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Clr>
                <a:srgbClr val="F07F09"/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3. Podle postupu přípravy</a:t>
            </a:r>
            <a:endParaRPr lang="cs-CZ" sz="2000" dirty="0">
              <a:solidFill>
                <a:sysClr val="windowText" lastClr="000000"/>
              </a:solidFill>
              <a:latin typeface="+mj-lt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07F09"/>
              </a:buClr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Jemné (Omáčky, které jsou zahuštěné žloutky).</a:t>
            </a:r>
          </a:p>
          <a:p>
            <a:pPr fontAlgn="auto">
              <a:spcAft>
                <a:spcPts val="0"/>
              </a:spcAft>
              <a:buClr>
                <a:srgbClr val="F07F09"/>
              </a:buClr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+mj-lt"/>
                <a:cs typeface="Times New Roman" panose="02020603050405020304" pitchFamily="18" charset="0"/>
              </a:rPr>
              <a:t>Hrubé (Omáčky, které jsou zahuštěné jíškou).</a:t>
            </a:r>
          </a:p>
          <a:p>
            <a:pPr fontAlgn="auto">
              <a:spcAft>
                <a:spcPts val="0"/>
              </a:spcAft>
              <a:buClr>
                <a:srgbClr val="F07F09"/>
              </a:buClr>
              <a:defRPr/>
            </a:pPr>
            <a:endParaRPr lang="cs-CZ" sz="1800" dirty="0">
              <a:solidFill>
                <a:sysClr val="windowText" lastClr="000000"/>
              </a:solidFill>
              <a:latin typeface="Verdana"/>
            </a:endParaRPr>
          </a:p>
        </p:txBody>
      </p:sp>
      <p:pic>
        <p:nvPicPr>
          <p:cNvPr id="98309" name="Obrázek 6" descr="Lasagne, oblíbenec mezi pokrmy. Co když se Vám ale srazí bešamel? S tímto  receptem se toho už nemusíte vícekrát obávat! 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8300" y="658813"/>
            <a:ext cx="2374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0" name="Obrázek 7" descr="Pravá domácí majonéza a poctivá tatarka. V testech kvality by obstály na  výbornou | MAKOVÁ PANEN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8875" y="2479675"/>
            <a:ext cx="2952750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1" name="Obrázek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0050" y="781050"/>
            <a:ext cx="185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395288" y="404813"/>
            <a:ext cx="8424862" cy="55451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738" y="620713"/>
            <a:ext cx="8229600" cy="5472112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sz="2000" b="1" dirty="0">
                <a:solidFill>
                  <a:srgbClr val="FF66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Druhy omáček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cs-CZ" sz="2000" b="1" dirty="0">
              <a:solidFill>
                <a:srgbClr val="FF66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Verdana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cs-CZ" sz="2000" dirty="0">
              <a:solidFill>
                <a:srgbClr val="FF6600"/>
              </a:solidFill>
            </a:endParaRPr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  <p:sp>
        <p:nvSpPr>
          <p:cNvPr id="99331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6147C3D-4AC5-4ADB-9DE1-1BD23D7C7B9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9332" name="Zástupný symbol pro obsah 3"/>
          <p:cNvSpPr txBox="1">
            <a:spLocks/>
          </p:cNvSpPr>
          <p:nvPr/>
        </p:nvSpPr>
        <p:spPr bwMode="auto">
          <a:xfrm>
            <a:off x="395288" y="1341438"/>
            <a:ext cx="8183562" cy="46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eaLnBrk="1" hangingPunct="1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cs-CZ" altLang="cs-CZ" sz="20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1. Bílé omáčky  </a:t>
            </a:r>
          </a:p>
          <a:p>
            <a:pPr marL="547688" lvl="1" indent="-200025" eaLnBrk="1" hangingPunct="1">
              <a:spcBef>
                <a:spcPts val="250"/>
              </a:spcBef>
              <a:buClr>
                <a:srgbClr val="F07F09"/>
              </a:buClr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a) BEŠAMEL</a:t>
            </a:r>
          </a:p>
          <a:p>
            <a:pPr marL="547688" lvl="1" indent="-200025" eaLnBrk="1" hangingPunct="1">
              <a:spcBef>
                <a:spcPts val="250"/>
              </a:spcBef>
              <a:buClr>
                <a:srgbClr val="F07F09"/>
              </a:buClr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b) VELOUTÉ</a:t>
            </a:r>
          </a:p>
          <a:p>
            <a:pPr eaLnBrk="1" hangingPunct="1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</a:pPr>
            <a:endParaRPr lang="cs-CZ" altLang="cs-CZ" sz="20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cs-CZ" altLang="cs-CZ" sz="20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2. Hnědé omáčky</a:t>
            </a:r>
          </a:p>
          <a:p>
            <a:pPr marL="547688" lvl="1" indent="-200025" eaLnBrk="1" hangingPunct="1">
              <a:spcBef>
                <a:spcPts val="250"/>
              </a:spcBef>
              <a:buClr>
                <a:srgbClr val="F07F09"/>
              </a:buClr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Rajčatová omáčka.</a:t>
            </a:r>
          </a:p>
          <a:p>
            <a:pPr eaLnBrk="1" hangingPunct="1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</a:pPr>
            <a:endParaRPr lang="cs-CZ" altLang="cs-CZ" sz="20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cs-CZ" altLang="cs-CZ" sz="20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3. Omáčky zahuštěné žloutky</a:t>
            </a:r>
          </a:p>
          <a:p>
            <a:pPr marL="547688" lvl="1" indent="-200025" eaLnBrk="1" hangingPunct="1">
              <a:spcBef>
                <a:spcPts val="250"/>
              </a:spcBef>
              <a:buClr>
                <a:srgbClr val="F07F09"/>
              </a:buClr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Holandská omáčka.</a:t>
            </a:r>
          </a:p>
          <a:p>
            <a:pPr eaLnBrk="1" hangingPunct="1">
              <a:spcBef>
                <a:spcPts val="250"/>
              </a:spcBef>
              <a:buClr>
                <a:srgbClr val="F07F09"/>
              </a:buClr>
              <a:buSzPct val="80000"/>
            </a:pPr>
            <a:endParaRPr lang="cs-CZ" altLang="cs-CZ" sz="2000" b="1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cs-CZ" altLang="cs-CZ" sz="20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4. Studené omáčky</a:t>
            </a:r>
          </a:p>
          <a:p>
            <a:pPr marL="547688" lvl="1" indent="-200025" eaLnBrk="1" hangingPunct="1">
              <a:spcBef>
                <a:spcPts val="250"/>
              </a:spcBef>
              <a:buClr>
                <a:srgbClr val="F07F09"/>
              </a:buClr>
              <a:buFont typeface="Arial" charset="0"/>
              <a:buChar char="•"/>
            </a:pP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Majonéza</a:t>
            </a:r>
          </a:p>
        </p:txBody>
      </p:sp>
      <p:pic>
        <p:nvPicPr>
          <p:cNvPr id="99333" name="Obrázek 5" descr="Americká snídaně: VEJCE BENEDIKT s holandskou omáčkou - Ochutnejte svě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5563" y="1160463"/>
            <a:ext cx="3240087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9334" name="Přímá spojovací šipka 6"/>
          <p:cNvCxnSpPr>
            <a:cxnSpLocks noChangeShapeType="1"/>
          </p:cNvCxnSpPr>
          <p:nvPr/>
        </p:nvCxnSpPr>
        <p:spPr bwMode="auto">
          <a:xfrm flipV="1">
            <a:off x="2771775" y="4724400"/>
            <a:ext cx="1295400" cy="360363"/>
          </a:xfrm>
          <a:prstGeom prst="straightConnector1">
            <a:avLst/>
          </a:prstGeom>
          <a:noFill/>
          <a:ln w="9525" algn="ctr">
            <a:solidFill>
              <a:srgbClr val="FF8000"/>
            </a:solidFill>
            <a:round/>
            <a:headEnd/>
            <a:tailEnd type="arrow" w="med" len="med"/>
          </a:ln>
        </p:spPr>
      </p:cxnSp>
      <p:cxnSp>
        <p:nvCxnSpPr>
          <p:cNvPr id="99335" name="Přímá spojovací šipka 8"/>
          <p:cNvCxnSpPr>
            <a:cxnSpLocks noChangeShapeType="1"/>
          </p:cNvCxnSpPr>
          <p:nvPr/>
        </p:nvCxnSpPr>
        <p:spPr bwMode="auto">
          <a:xfrm>
            <a:off x="2776538" y="5205413"/>
            <a:ext cx="1296987" cy="287337"/>
          </a:xfrm>
          <a:prstGeom prst="straightConnector1">
            <a:avLst/>
          </a:prstGeom>
          <a:noFill/>
          <a:ln w="9525" algn="ctr">
            <a:solidFill>
              <a:srgbClr val="FF8000"/>
            </a:solidFill>
            <a:round/>
            <a:headEnd/>
            <a:tailEnd type="arrow" w="med" len="med"/>
          </a:ln>
        </p:spPr>
      </p:cxnSp>
      <p:sp>
        <p:nvSpPr>
          <p:cNvPr id="99336" name="TextovéPole 8"/>
          <p:cNvSpPr txBox="1">
            <a:spLocks noChangeArrowheads="1"/>
          </p:cNvSpPr>
          <p:nvPr/>
        </p:nvSpPr>
        <p:spPr bwMode="auto">
          <a:xfrm>
            <a:off x="4113213" y="4532313"/>
            <a:ext cx="29420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Jemné studené omáčky.</a:t>
            </a:r>
          </a:p>
        </p:txBody>
      </p:sp>
      <p:sp>
        <p:nvSpPr>
          <p:cNvPr id="99337" name="TextovéPole 9"/>
          <p:cNvSpPr txBox="1">
            <a:spLocks noChangeArrowheads="1"/>
          </p:cNvSpPr>
          <p:nvPr/>
        </p:nvSpPr>
        <p:spPr bwMode="auto">
          <a:xfrm>
            <a:off x="4113213" y="5308600"/>
            <a:ext cx="2663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Rosolové krycí omáčky.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95288" y="404813"/>
            <a:ext cx="8424862" cy="55451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667625" y="6245225"/>
            <a:ext cx="10191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63BAC07-8FEA-45D3-8737-244D507E2136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5" name="Nadpis 5"/>
          <p:cNvSpPr txBox="1">
            <a:spLocks/>
          </p:cNvSpPr>
          <p:nvPr/>
        </p:nvSpPr>
        <p:spPr>
          <a:xfrm>
            <a:off x="539750" y="620713"/>
            <a:ext cx="1584325" cy="4032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Bešamel</a:t>
            </a:r>
          </a:p>
        </p:txBody>
      </p:sp>
      <p:sp>
        <p:nvSpPr>
          <p:cNvPr id="6" name="Zástupný symbol pro obsah 6"/>
          <p:cNvSpPr>
            <a:spLocks noGrp="1"/>
          </p:cNvSpPr>
          <p:nvPr>
            <p:ph idx="1"/>
          </p:nvPr>
        </p:nvSpPr>
        <p:spPr>
          <a:xfrm>
            <a:off x="395288" y="1196975"/>
            <a:ext cx="8183562" cy="4187825"/>
          </a:xfrm>
        </p:spPr>
        <p:txBody>
          <a:bodyPr>
            <a:normAutofit/>
          </a:bodyPr>
          <a:lstStyle/>
          <a:p>
            <a:pPr marL="342891" indent="-342891" algn="just">
              <a:defRPr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Omáčky bílé Bešamel 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- světlá máslová zásmažka zalitá mlékem, rozšleháme a provaříme. Když je dostatečně hustá a jemná, osolíme a přecedíme. </a:t>
            </a:r>
          </a:p>
          <a:p>
            <a:pPr marL="0" indent="0" algn="just">
              <a:buFontTx/>
              <a:buNone/>
              <a:defRPr/>
            </a:pPr>
            <a:endParaRPr lang="cs-CZ" sz="2000" dirty="0">
              <a:latin typeface="+mj-lt"/>
              <a:cs typeface="Times New Roman" panose="02020603050405020304" pitchFamily="18" charset="0"/>
            </a:endParaRPr>
          </a:p>
          <a:p>
            <a:pPr marL="342891" indent="-342891" algn="just">
              <a:defRPr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Dochutíme muškátovým květem. Používá se jako základ k přípravě složitých omáček, k přípravě gratinovaných a zadělávaných pokrmů. </a:t>
            </a:r>
          </a:p>
          <a:p>
            <a:pPr marL="342891" indent="-342891">
              <a:defRPr/>
            </a:pPr>
            <a:endParaRPr lang="cs-CZ" dirty="0">
              <a:latin typeface="+mj-lt"/>
            </a:endParaRPr>
          </a:p>
        </p:txBody>
      </p:sp>
      <p:pic>
        <p:nvPicPr>
          <p:cNvPr id="100357" name="Obrázek 4" descr="Lasagne, oblíbenec mezi pokrmy. Co když se Vám ale srazí bešamel? S tímto  receptem se toho už nemusíte vícekrát obávat! 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290888"/>
            <a:ext cx="28797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8" name="TextovéPole 1"/>
          <p:cNvSpPr txBox="1">
            <a:spLocks noChangeArrowheads="1"/>
          </p:cNvSpPr>
          <p:nvPr/>
        </p:nvSpPr>
        <p:spPr bwMode="auto">
          <a:xfrm>
            <a:off x="755650" y="5491163"/>
            <a:ext cx="77041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 b="1" dirty="0">
                <a:latin typeface="+mj-lt"/>
                <a:cs typeface="Times New Roman" pitchFamily="18" charset="0"/>
              </a:rPr>
              <a:t>Další omáčky: </a:t>
            </a:r>
            <a:r>
              <a:rPr lang="cs-CZ" altLang="cs-CZ" sz="2000" dirty="0" err="1">
                <a:latin typeface="+mj-lt"/>
                <a:cs typeface="Times New Roman" pitchFamily="18" charset="0"/>
              </a:rPr>
              <a:t>Velouté</a:t>
            </a:r>
            <a:r>
              <a:rPr lang="cs-CZ" altLang="cs-CZ" sz="2000" dirty="0">
                <a:latin typeface="+mj-lt"/>
                <a:cs typeface="Times New Roman" pitchFamily="18" charset="0"/>
              </a:rPr>
              <a:t>, rajčatová omáčka, holandská omáčka, studené omáčky, rosolové krycí omáčky. 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288" y="519113"/>
            <a:ext cx="8424862" cy="56197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Vypracujte podrobnou písemnou přípravu na vyučovací jednotku (učební den) vašeho odborného předmětu (odborného výcviku)</a:t>
            </a:r>
          </a:p>
          <a:p>
            <a:pPr lvl="1"/>
            <a:r>
              <a:rPr lang="cs-CZ" dirty="0" smtClean="0"/>
              <a:t>Využijte šablonu pro odbornou přípravu na výuku viz IS studijní(učební) materiály z předmětu FC5057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8544" y="2721685"/>
            <a:ext cx="2472378" cy="356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9318" y="139086"/>
            <a:ext cx="8064900" cy="451576"/>
          </a:xfrm>
        </p:spPr>
        <p:txBody>
          <a:bodyPr/>
          <a:lstStyle/>
          <a:p>
            <a:r>
              <a:rPr lang="cs-CZ" sz="2000" dirty="0" smtClean="0"/>
              <a:t>Typologie příprav na výuku</a:t>
            </a:r>
            <a:endParaRPr lang="cs-CZ" sz="2000" dirty="0"/>
          </a:p>
        </p:txBody>
      </p:sp>
      <p:sp>
        <p:nvSpPr>
          <p:cNvPr id="7" name="Zaoblený obdélník 6"/>
          <p:cNvSpPr/>
          <p:nvPr/>
        </p:nvSpPr>
        <p:spPr>
          <a:xfrm>
            <a:off x="2037267" y="690655"/>
            <a:ext cx="5256213" cy="75723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Příprava na výuku v odborném vzdělávání 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822830" y="1970180"/>
            <a:ext cx="3292475" cy="90646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Rozdělení podle časového hlediska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4737605" y="1987643"/>
            <a:ext cx="3230562" cy="9048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Rozdělení podle rozsahu a připravených materiálů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541842" y="3432268"/>
            <a:ext cx="1811338" cy="263048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Perspektivní (dlouhodobá) příprava: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Příprava s perspektivou celého školního roku nebo kurzu (modulu).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2469067" y="3437030"/>
            <a:ext cx="1646238" cy="22987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Aktuální (krátkodobá) příprava: </a:t>
            </a:r>
            <a:r>
              <a:rPr lang="cs-CZ" sz="1600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Příprava na konkrétní vyučovací jednotky.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4643942" y="3432268"/>
            <a:ext cx="1655763" cy="20828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1. Podrobná příprava.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2. Rámcová příprava.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3. Rychlá (ad hoc) příprava.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429880" y="3432268"/>
            <a:ext cx="2592387" cy="33020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1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1. Učební texty, učebnice, cvičebnice.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1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2. Materiály pro učitele a pro žáky: </a:t>
            </a:r>
            <a:r>
              <a:rPr lang="cs-CZ" altLang="cs-CZ" sz="1600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metodické listy, pracovní listy, výrobní a technická dokumentace, receptury, účetní tabulky, dokumentace…atd.</a:t>
            </a:r>
          </a:p>
        </p:txBody>
      </p:sp>
      <p:cxnSp>
        <p:nvCxnSpPr>
          <p:cNvPr id="14" name="Přímá spojnice se šipkou 34"/>
          <p:cNvCxnSpPr>
            <a:stCxn id="8" idx="2"/>
            <a:endCxn id="10" idx="0"/>
          </p:cNvCxnSpPr>
          <p:nvPr/>
        </p:nvCxnSpPr>
        <p:spPr>
          <a:xfrm flipH="1">
            <a:off x="1448305" y="2876643"/>
            <a:ext cx="1020762" cy="555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" name="Přímá spojnice se šipkou 48"/>
          <p:cNvCxnSpPr>
            <a:endCxn id="8" idx="0"/>
          </p:cNvCxnSpPr>
          <p:nvPr/>
        </p:nvCxnSpPr>
        <p:spPr>
          <a:xfrm flipH="1">
            <a:off x="2469067" y="1447893"/>
            <a:ext cx="2087563" cy="5222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Přímá spojnice se šipkou 50"/>
          <p:cNvCxnSpPr/>
          <p:nvPr/>
        </p:nvCxnSpPr>
        <p:spPr>
          <a:xfrm>
            <a:off x="4556630" y="1447893"/>
            <a:ext cx="1966912" cy="5397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Přímá spojnice se šipkou 55"/>
          <p:cNvCxnSpPr>
            <a:stCxn id="8" idx="2"/>
          </p:cNvCxnSpPr>
          <p:nvPr/>
        </p:nvCxnSpPr>
        <p:spPr>
          <a:xfrm>
            <a:off x="2469067" y="2876643"/>
            <a:ext cx="869950" cy="5603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Přímá spojnice se šipkou 80"/>
          <p:cNvCxnSpPr>
            <a:endCxn id="12" idx="0"/>
          </p:cNvCxnSpPr>
          <p:nvPr/>
        </p:nvCxnSpPr>
        <p:spPr>
          <a:xfrm flipH="1">
            <a:off x="5471030" y="2892518"/>
            <a:ext cx="958850" cy="5397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" name="Přímá spojnice se šipkou 81"/>
          <p:cNvCxnSpPr>
            <a:endCxn id="13" idx="0"/>
          </p:cNvCxnSpPr>
          <p:nvPr/>
        </p:nvCxnSpPr>
        <p:spPr>
          <a:xfrm>
            <a:off x="6429880" y="2892518"/>
            <a:ext cx="1295400" cy="5397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dokumentu pro plánování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RVP a ŠVP = základ pro vypracování tematického plánu učitele a jeho písemné přípravy na výuku</a:t>
            </a:r>
          </a:p>
          <a:p>
            <a:pPr lvl="1"/>
            <a:r>
              <a:rPr lang="cs-CZ" dirty="0" smtClean="0"/>
              <a:t>učební plán a učební osnovy</a:t>
            </a:r>
          </a:p>
          <a:p>
            <a:pPr lvl="1"/>
            <a:r>
              <a:rPr lang="cs-CZ" dirty="0" smtClean="0"/>
              <a:t>mezipředmětových vztahů</a:t>
            </a:r>
          </a:p>
          <a:p>
            <a:pPr lvl="1"/>
            <a:r>
              <a:rPr lang="cs-CZ" dirty="0" smtClean="0"/>
              <a:t>návaznost teoretického učiva na praktickou výuku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písemná příprava na výuku by měla být výsledkem kvalitní a promýšlené volby:</a:t>
            </a:r>
          </a:p>
          <a:p>
            <a:pPr lvl="1"/>
            <a:r>
              <a:rPr lang="cs-CZ" dirty="0" smtClean="0"/>
              <a:t>výukových cílů, </a:t>
            </a:r>
          </a:p>
          <a:p>
            <a:pPr lvl="1"/>
            <a:r>
              <a:rPr lang="cs-CZ" dirty="0" smtClean="0"/>
              <a:t>obsahu výuky, </a:t>
            </a:r>
          </a:p>
          <a:p>
            <a:pPr lvl="1"/>
            <a:r>
              <a:rPr lang="cs-CZ" dirty="0" smtClean="0"/>
              <a:t>technologie výuky </a:t>
            </a:r>
          </a:p>
          <a:p>
            <a:pPr lvl="1"/>
            <a:r>
              <a:rPr lang="cs-CZ" dirty="0" smtClean="0"/>
              <a:t>a pedagogických a odborných znalostí učitele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revize výukových prostor, učebních pomůcek a didaktické techniky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Krátkodobá (aktuální) příprava výuky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 1až několika vyučovacích jednotek</a:t>
            </a:r>
          </a:p>
          <a:p>
            <a:r>
              <a:rPr lang="cs-CZ" dirty="0" smtClean="0"/>
              <a:t>V rámci této činnosti je třeba provést následující: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Stanovení výukových cílů (vzdělávacích, výchovných).  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Výběr učiva a jeho aktualizace (didaktická analýza učiva). 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Metodická příprava, volba organizačních forem a typu vyučovací jednotky, volba nejvhodnějších vyučovacích metod, zajištění podmínek výuky. </a:t>
            </a:r>
          </a:p>
          <a:p>
            <a:pPr marL="585900" lvl="1" indent="-342900">
              <a:buNone/>
            </a:pPr>
            <a:r>
              <a:rPr lang="cs-CZ" dirty="0" smtClean="0"/>
              <a:t>	Příprava domácích úkolů a jeho zadání, technická příprava. </a:t>
            </a:r>
          </a:p>
          <a:p>
            <a:pPr marL="585900" lvl="1" indent="-342900">
              <a:buNone/>
            </a:pPr>
            <a:r>
              <a:rPr lang="cs-CZ" dirty="0" smtClean="0"/>
              <a:t>	Volba vhodných učebních pomůcek, příprava a kontrola učebny a výukových prostor před vyučovací jednotkou.</a:t>
            </a:r>
          </a:p>
          <a:p>
            <a:pPr marL="585900" lvl="1" indent="-342900">
              <a:buFont typeface="+mj-lt"/>
              <a:buAutoNum type="arabicPeriod"/>
            </a:pPr>
            <a:endParaRPr lang="cs-CZ" dirty="0" smtClean="0"/>
          </a:p>
          <a:p>
            <a:pPr marL="396900" indent="-342900"/>
            <a:r>
              <a:rPr lang="cs-CZ" dirty="0" smtClean="0"/>
              <a:t>Vypracování (revize) písemné přípravy na výuku, výukové prezentace, případně multimediálních výukových opor a pracovních listů.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Udržení zájmu a aktivity žáků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by měli znát cíl výuky a měli by mu rozumět, považovat ho za smysluplný</a:t>
            </a:r>
          </a:p>
          <a:p>
            <a:r>
              <a:rPr lang="cs-CZ" dirty="0" smtClean="0"/>
              <a:t>znalost cíle = účinná motivace</a:t>
            </a:r>
          </a:p>
          <a:p>
            <a:r>
              <a:rPr lang="cs-CZ" dirty="0" smtClean="0"/>
              <a:t>sdělení cíle: </a:t>
            </a:r>
          </a:p>
          <a:p>
            <a:pPr lvl="1"/>
            <a:r>
              <a:rPr lang="cs-CZ" dirty="0" smtClean="0"/>
              <a:t>prosté sdělené, napsání na tabuli</a:t>
            </a:r>
          </a:p>
          <a:p>
            <a:pPr lvl="1"/>
            <a:r>
              <a:rPr lang="cs-CZ" dirty="0" err="1" smtClean="0"/>
              <a:t>exponace</a:t>
            </a:r>
            <a:r>
              <a:rPr lang="cs-CZ" dirty="0" smtClean="0"/>
              <a:t> cíle na základě řešení problému, myšlenkového nebo reálného pokusu, praktické situace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 – smysluplný, srozumitelný, související s reálným životem, reálný, aktuální (ne umělý jen pro účely školy)</a:t>
            </a:r>
          </a:p>
          <a:p>
            <a:r>
              <a:rPr lang="cs-CZ" dirty="0" smtClean="0"/>
              <a:t>různorodé aktivity (střídání metod a forem)</a:t>
            </a:r>
          </a:p>
          <a:p>
            <a:r>
              <a:rPr lang="cs-CZ" dirty="0" smtClean="0"/>
              <a:t>názornost</a:t>
            </a:r>
          </a:p>
          <a:p>
            <a:r>
              <a:rPr lang="cs-CZ" dirty="0" smtClean="0"/>
              <a:t>diferenciace obsahu (základní a rozšiřující učivo)</a:t>
            </a:r>
          </a:p>
          <a:p>
            <a:r>
              <a:rPr lang="cs-CZ" dirty="0" smtClean="0"/>
              <a:t>pozitivní hodnocení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949824" y="6051176"/>
            <a:ext cx="766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b="1" i="1" dirty="0" smtClean="0">
                <a:solidFill>
                  <a:schemeClr val="tx2"/>
                </a:solidFill>
                <a:latin typeface="Bradley Hand ITC" pitchFamily="66" charset="0"/>
              </a:rPr>
              <a:t>Výuka je drama, učitel je herec v roli učitele </a:t>
            </a:r>
            <a:r>
              <a:rPr lang="cs-CZ" sz="1800" b="1" i="1" dirty="0" smtClean="0">
                <a:solidFill>
                  <a:schemeClr val="tx2"/>
                </a:solidFill>
                <a:latin typeface="Bradley Hand ITC" pitchFamily="66" charset="0"/>
                <a:sym typeface="Wingdings" pitchFamily="2" charset="2"/>
              </a:rPr>
              <a:t></a:t>
            </a:r>
            <a:endParaRPr lang="cs-CZ" sz="1800" b="1" i="1" dirty="0" smtClean="0">
              <a:solidFill>
                <a:schemeClr val="tx2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získání zájmu žáků, příprava na osvojování učiva</a:t>
            </a:r>
          </a:p>
          <a:p>
            <a:r>
              <a:rPr lang="cs-CZ" dirty="0" smtClean="0"/>
              <a:t>Expozice</a:t>
            </a:r>
          </a:p>
          <a:p>
            <a:pPr lvl="1"/>
            <a:r>
              <a:rPr lang="cs-CZ" dirty="0" smtClean="0"/>
              <a:t>zprostředkování nových poznatků včetně aktivizace žáků</a:t>
            </a:r>
          </a:p>
          <a:p>
            <a:r>
              <a:rPr lang="cs-CZ" dirty="0" smtClean="0"/>
              <a:t>Fixace</a:t>
            </a:r>
          </a:p>
          <a:p>
            <a:pPr lvl="1"/>
            <a:r>
              <a:rPr lang="cs-CZ" dirty="0" smtClean="0"/>
              <a:t>upevňování osvojených vědomostí a dovedností</a:t>
            </a:r>
          </a:p>
          <a:p>
            <a:r>
              <a:rPr lang="cs-CZ" dirty="0" smtClean="0"/>
              <a:t>Diagnóza</a:t>
            </a:r>
          </a:p>
          <a:p>
            <a:pPr lvl="1"/>
            <a:r>
              <a:rPr lang="cs-CZ" dirty="0" smtClean="0"/>
              <a:t>prověřování, hodnocení, klasifikace</a:t>
            </a:r>
          </a:p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praktické užití (praxe)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struktura přípravy na učební den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77471"/>
            <a:ext cx="8064900" cy="4554529"/>
          </a:xfrm>
        </p:spPr>
        <p:txBody>
          <a:bodyPr/>
          <a:lstStyle/>
          <a:p>
            <a:r>
              <a:rPr lang="cs-CZ" dirty="0" smtClean="0"/>
              <a:t>podmínky:</a:t>
            </a:r>
          </a:p>
          <a:p>
            <a:pPr lvl="1"/>
            <a:r>
              <a:rPr lang="cs-CZ" dirty="0" smtClean="0"/>
              <a:t>vyučován je nový obsah</a:t>
            </a:r>
          </a:p>
          <a:p>
            <a:pPr lvl="1"/>
            <a:r>
              <a:rPr lang="cs-CZ" dirty="0" smtClean="0"/>
              <a:t>výuka probíhá skupinově</a:t>
            </a:r>
          </a:p>
          <a:p>
            <a:pPr lvl="1"/>
            <a:r>
              <a:rPr lang="cs-CZ" dirty="0" smtClean="0"/>
              <a:t>místo výuky = dílny, laboratoře nebo cvičná pracoviště</a:t>
            </a:r>
          </a:p>
          <a:p>
            <a:r>
              <a:rPr lang="cs-CZ" dirty="0" smtClean="0"/>
              <a:t>Úvodní část</a:t>
            </a:r>
          </a:p>
          <a:p>
            <a:pPr lvl="1"/>
            <a:r>
              <a:rPr lang="cs-CZ" dirty="0" smtClean="0"/>
              <a:t>zahájení – nástup, kontrola docházky</a:t>
            </a:r>
          </a:p>
          <a:p>
            <a:pPr lvl="1"/>
            <a:r>
              <a:rPr lang="cs-CZ" dirty="0" smtClean="0"/>
              <a:t>výklad – cíle učebního dne, motivace, ověření si teoretických znalostí</a:t>
            </a:r>
          </a:p>
          <a:p>
            <a:pPr lvl="1"/>
            <a:r>
              <a:rPr lang="cs-CZ" dirty="0" smtClean="0"/>
              <a:t>instruktáž</a:t>
            </a:r>
          </a:p>
          <a:p>
            <a:r>
              <a:rPr lang="cs-CZ" dirty="0" smtClean="0"/>
              <a:t>Pracovní část</a:t>
            </a:r>
          </a:p>
          <a:p>
            <a:pPr lvl="1"/>
            <a:r>
              <a:rPr lang="cs-CZ" dirty="0" smtClean="0"/>
              <a:t>nácvik pracovních činností, průběžná kontrola, průběžné dílčí hodnocení, průběžná instruktáž</a:t>
            </a:r>
          </a:p>
          <a:p>
            <a:r>
              <a:rPr lang="cs-CZ" dirty="0" smtClean="0"/>
              <a:t>Závěrečná část</a:t>
            </a:r>
          </a:p>
          <a:p>
            <a:pPr lvl="1"/>
            <a:r>
              <a:rPr lang="cs-CZ" dirty="0" smtClean="0"/>
              <a:t>kontrola práce žáků i pracoviště</a:t>
            </a:r>
          </a:p>
          <a:p>
            <a:pPr lvl="1"/>
            <a:r>
              <a:rPr lang="cs-CZ" dirty="0" smtClean="0"/>
              <a:t>hodnocení dosažených výsledků i splnění cílů</a:t>
            </a:r>
          </a:p>
          <a:p>
            <a:pPr lvl="1"/>
            <a:r>
              <a:rPr lang="cs-CZ" dirty="0" smtClean="0"/>
              <a:t>ukončení</a:t>
            </a:r>
          </a:p>
          <a:p>
            <a:r>
              <a:rPr lang="cs-CZ" dirty="0" smtClean="0"/>
              <a:t>Odlišný obsah má učební den</a:t>
            </a:r>
          </a:p>
          <a:p>
            <a:pPr lvl="1"/>
            <a:r>
              <a:rPr lang="cs-CZ" dirty="0" smtClean="0"/>
              <a:t>na provozních pracovištích</a:t>
            </a:r>
          </a:p>
          <a:p>
            <a:pPr lvl="1"/>
            <a:r>
              <a:rPr lang="cs-CZ" dirty="0" smtClean="0"/>
              <a:t>při výkonu kontrolních prací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podrobné přípravy na UD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Téma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Motivace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Cíle (kognitivní, psychomotorické, afektivní)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Plán ověření dříve osvojených vědomostí a dovedností potřebných pro nové učivo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Učivo – teorie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Praktická část – instruktáž, cvičení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Organizace a metody výuky (kreativita, střídání metod)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Pomůcky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Shrnutí, opakování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Hodnocení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Časový harmonogram</a:t>
            </a:r>
          </a:p>
          <a:p>
            <a:pPr marL="511200" indent="-457200">
              <a:buFont typeface="+mj-lt"/>
              <a:buAutoNum type="alphaUcPeriod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104</TotalTime>
  <Words>1375</Words>
  <Application>Microsoft Office PowerPoint</Application>
  <PresentationFormat>Předvádění na obrazovce (4:3)</PresentationFormat>
  <Paragraphs>278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muni-ped-prezentace-4-3-cz</vt:lpstr>
      <vt:lpstr>Podrobná příprava na učební den</vt:lpstr>
      <vt:lpstr>Příprava učitele na vyučování</vt:lpstr>
      <vt:lpstr>Typologie příprav na výuku</vt:lpstr>
      <vt:lpstr>Výchozí dokumentu pro plánování výuky</vt:lpstr>
      <vt:lpstr>Krátkodobá (aktuální) příprava výuky </vt:lpstr>
      <vt:lpstr>Udržení zájmu a aktivity žáků</vt:lpstr>
      <vt:lpstr>Fáze výuky</vt:lpstr>
      <vt:lpstr>Obecná struktura přípravy na učební den</vt:lpstr>
      <vt:lpstr>Osnova podrobné přípravy na UD</vt:lpstr>
      <vt:lpstr>Téma</vt:lpstr>
      <vt:lpstr>Cíle</vt:lpstr>
      <vt:lpstr>Ověřování dosavadních vědomostí a dovedností</vt:lpstr>
      <vt:lpstr>Učivo</vt:lpstr>
      <vt:lpstr>Organizace a metody</vt:lpstr>
      <vt:lpstr>Opakování a procvičování v závěru výuky</vt:lpstr>
      <vt:lpstr>Časový harmonogram</vt:lpstr>
      <vt:lpstr>Ukázka podrobné přípravy (autorka Mgr. Zuzana Sedláková)</vt:lpstr>
      <vt:lpstr>Snímek 18</vt:lpstr>
      <vt:lpstr>Snímek 19</vt:lpstr>
      <vt:lpstr>Snímek 20</vt:lpstr>
      <vt:lpstr>Snímek 21</vt:lpstr>
      <vt:lpstr>Snímek 22</vt:lpstr>
      <vt:lpstr>Snímek 23</vt:lpstr>
      <vt:lpstr>Seminární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14</cp:revision>
  <dcterms:created xsi:type="dcterms:W3CDTF">2022-09-15T19:30:46Z</dcterms:created>
  <dcterms:modified xsi:type="dcterms:W3CDTF">2024-04-13T10:36:45Z</dcterms:modified>
</cp:coreProperties>
</file>