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3" r:id="rId4"/>
    <p:sldId id="264" r:id="rId5"/>
    <p:sldId id="260" r:id="rId6"/>
    <p:sldId id="259" r:id="rId7"/>
    <p:sldId id="261" r:id="rId8"/>
    <p:sldId id="265" r:id="rId9"/>
    <p:sldId id="286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81" r:id="rId26"/>
    <p:sldId id="282" r:id="rId27"/>
    <p:sldId id="283" r:id="rId28"/>
    <p:sldId id="284" r:id="rId29"/>
    <p:sldId id="257" r:id="rId30"/>
    <p:sldId id="26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0" autoAdjust="0"/>
    <p:restoredTop sz="69310" autoAdjust="0"/>
  </p:normalViewPr>
  <p:slideViewPr>
    <p:cSldViewPr snapToGrid="0">
      <p:cViewPr varScale="1">
        <p:scale>
          <a:sx n="81" d="100"/>
          <a:sy n="81" d="100"/>
        </p:scale>
        <p:origin x="-1468" y="-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vdesignr.com/en" TargetMode="External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yte4u.com/en" TargetMode="External"/><Relationship Id="rId4" Type="http://schemas.openxmlformats.org/officeDocument/2006/relationships/hyperlink" Target="https://www.fyte4u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cs/documents/curriculum-vitae/templates-instructions" TargetMode="External"/><Relationship Id="rId2" Type="http://schemas.openxmlformats.org/officeDocument/2006/relationships/hyperlink" Target="http://www.europass.cz/jazykovy-p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beruska@server.cz" TargetMode="External"/><Relationship Id="rId2" Type="http://schemas.openxmlformats.org/officeDocument/2006/relationships/hyperlink" Target="mailto:jana.novakova@server.cz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zp.cz/cv-zivotopis" TargetMode="External"/><Relationship Id="rId7" Type="http://schemas.openxmlformats.org/officeDocument/2006/relationships/hyperlink" Target="https://www.welcometothejungle.com/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ass.cz/co-je-europass/zivotopis/" TargetMode="External"/><Relationship Id="rId5" Type="http://schemas.openxmlformats.org/officeDocument/2006/relationships/hyperlink" Target="http://www.jobs.cz/poradna/rady/rady-pro-uchazece/jak-napsat-cv/?gclid=CI-CssKPir0CFQcTwwod0n4ANg" TargetMode="External"/><Relationship Id="rId4" Type="http://schemas.openxmlformats.org/officeDocument/2006/relationships/hyperlink" Target="http://www.profesia.cz/cms/kariera-v-kostce/hledam-praci/zivotopis/4041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Curriculum vitae </a:t>
            </a:r>
            <a:br>
              <a:rPr lang="cs-CZ" dirty="0" smtClean="0"/>
            </a:br>
            <a:r>
              <a:rPr lang="cs-CZ" dirty="0" smtClean="0"/>
              <a:t>„Běh života“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Funkční/tematický životopis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Zaměřený na dovednosti více než na chronologickou časovou </a:t>
            </a:r>
            <a:r>
              <a:rPr lang="cs-CZ" dirty="0" smtClean="0"/>
              <a:t>posloupnost</a:t>
            </a:r>
            <a:endParaRPr lang="cs-CZ" dirty="0" smtClean="0"/>
          </a:p>
          <a:p>
            <a:r>
              <a:rPr lang="cs-CZ" dirty="0" smtClean="0"/>
              <a:t>Soustřeďuje se na osvojené dovednosti a ne tolik na data</a:t>
            </a:r>
          </a:p>
          <a:p>
            <a:r>
              <a:rPr lang="cs-CZ" dirty="0" smtClean="0"/>
              <a:t>Vhodný pro uchazeče s bohatými zkušenostmi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23474"/>
            <a:ext cx="10753200" cy="4508526"/>
          </a:xfrm>
        </p:spPr>
        <p:txBody>
          <a:bodyPr/>
          <a:lstStyle/>
          <a:p>
            <a:r>
              <a:rPr lang="cs-CZ" dirty="0" smtClean="0"/>
              <a:t>Pracovní zkušenosti</a:t>
            </a:r>
          </a:p>
          <a:p>
            <a:pPr lvl="1"/>
            <a:r>
              <a:rPr lang="cs-CZ" dirty="0" smtClean="0"/>
              <a:t>Rozděleny podle oborů nebo druhů dovedností</a:t>
            </a:r>
          </a:p>
          <a:p>
            <a:pPr lvl="1"/>
            <a:r>
              <a:rPr lang="cs-CZ" dirty="0" smtClean="0"/>
              <a:t>Poukazuje na dovednosti získané během dosavadní praxe</a:t>
            </a:r>
          </a:p>
          <a:p>
            <a:r>
              <a:rPr lang="cs-CZ" dirty="0" smtClean="0"/>
              <a:t>Obtížnější na přípravu</a:t>
            </a:r>
          </a:p>
          <a:p>
            <a:pPr lvl="1"/>
            <a:r>
              <a:rPr lang="cs-CZ" dirty="0" smtClean="0"/>
              <a:t>Vyžaduje jasnou představu o požadavcích budoucího </a:t>
            </a:r>
            <a:r>
              <a:rPr lang="cs-CZ" dirty="0" err="1" smtClean="0"/>
              <a:t>zam</a:t>
            </a:r>
            <a:r>
              <a:rPr lang="cs-CZ" dirty="0" smtClean="0"/>
              <a:t>-tele</a:t>
            </a:r>
          </a:p>
          <a:p>
            <a:r>
              <a:rPr lang="cs-CZ" dirty="0" smtClean="0"/>
              <a:t>Oddíly v CV</a:t>
            </a:r>
          </a:p>
          <a:p>
            <a:pPr lvl="1"/>
            <a:r>
              <a:rPr lang="cs-CZ" dirty="0" smtClean="0"/>
              <a:t>Dovednosti (získané během praxe, vzdělání, stáží, dobrovolných prací, jazykové, měkké, tvrdé, apod.)</a:t>
            </a:r>
          </a:p>
          <a:p>
            <a:pPr lvl="1"/>
            <a:r>
              <a:rPr lang="cs-CZ" dirty="0" smtClean="0"/>
              <a:t>Hlavní pracovní zkušenosti</a:t>
            </a:r>
          </a:p>
          <a:p>
            <a:pPr lvl="1"/>
            <a:r>
              <a:rPr lang="cs-CZ" dirty="0" smtClean="0"/>
              <a:t>Vzdělání</a:t>
            </a:r>
          </a:p>
          <a:p>
            <a:pPr lvl="1"/>
            <a:r>
              <a:rPr lang="cs-CZ" dirty="0" smtClean="0"/>
              <a:t>Zájmy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 se hodí?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9568"/>
            <a:ext cx="10753200" cy="4472432"/>
          </a:xfrm>
        </p:spPr>
        <p:txBody>
          <a:bodyPr/>
          <a:lstStyle/>
          <a:p>
            <a:r>
              <a:rPr lang="cs-CZ" dirty="0" smtClean="0"/>
              <a:t>Seznam pracovních zkušeností je příliš dlouhý</a:t>
            </a:r>
          </a:p>
          <a:p>
            <a:r>
              <a:rPr lang="cs-CZ" dirty="0" smtClean="0"/>
              <a:t>Kreativní profese, osoby na volné noze</a:t>
            </a:r>
          </a:p>
          <a:p>
            <a:r>
              <a:rPr lang="cs-CZ" dirty="0" smtClean="0"/>
              <a:t>Uchazeče, </a:t>
            </a:r>
            <a:r>
              <a:rPr lang="cs-CZ" dirty="0" err="1" smtClean="0"/>
              <a:t>kt</a:t>
            </a:r>
            <a:r>
              <a:rPr lang="cs-CZ" dirty="0" smtClean="0"/>
              <a:t>. se rozhodli změnit obor</a:t>
            </a:r>
          </a:p>
          <a:p>
            <a:r>
              <a:rPr lang="cs-CZ" dirty="0" smtClean="0"/>
              <a:t>Pro všechny, kdo vykonávají dlouhou dobu stejnou funkci</a:t>
            </a:r>
          </a:p>
          <a:p>
            <a:r>
              <a:rPr lang="cs-CZ" dirty="0" smtClean="0"/>
              <a:t>Chceme upozornit na konkrétní momenty ve své kariéře a neupozorňovat na své zápory (dlouhé pauzy, častá změna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nání</a:t>
            </a:r>
            <a:r>
              <a:rPr lang="cs-CZ" dirty="0" smtClean="0"/>
              <a:t>, práce pod vaši úroveň,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Kombinovaný životopis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to nejlepší z obou předešlých</a:t>
            </a:r>
          </a:p>
          <a:p>
            <a:pPr lvl="1"/>
            <a:r>
              <a:rPr lang="cs-CZ" dirty="0" smtClean="0"/>
              <a:t>chronologický životopis, v němž jsou ale zdůrazněny dovednosti a úspěchy dosažené během každého předchozího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nání</a:t>
            </a:r>
            <a:endParaRPr lang="cs-CZ" dirty="0" smtClean="0"/>
          </a:p>
          <a:p>
            <a:r>
              <a:rPr lang="cs-CZ" dirty="0" smtClean="0"/>
              <a:t>Možné uspořádání oddílů</a:t>
            </a:r>
          </a:p>
          <a:p>
            <a:pPr lvl="1"/>
            <a:r>
              <a:rPr lang="cs-CZ" dirty="0" smtClean="0"/>
              <a:t>Dovednosti v prvním oddíle a ve druhém pracovní zkušenosti</a:t>
            </a:r>
          </a:p>
          <a:p>
            <a:pPr lvl="1"/>
            <a:r>
              <a:rPr lang="cs-CZ" dirty="0" smtClean="0"/>
              <a:t>Klasický chronologický CV + každá pracovní zkušenost rozdělena na popis pozice a požadované dovednosti</a:t>
            </a:r>
          </a:p>
          <a:p>
            <a:r>
              <a:rPr lang="cs-CZ" dirty="0" smtClean="0"/>
              <a:t>Pozor: může být </a:t>
            </a:r>
            <a:r>
              <a:rPr lang="cs-CZ" dirty="0" smtClean="0"/>
              <a:t>dlouhý </a:t>
            </a:r>
            <a:r>
              <a:rPr lang="cs-CZ" dirty="0" smtClean="0"/>
              <a:t>i několik stránek</a:t>
            </a:r>
          </a:p>
          <a:p>
            <a:pPr lvl="1"/>
            <a:r>
              <a:rPr lang="cs-CZ" dirty="0" smtClean="0"/>
              <a:t>Dobře promyslet a připravit se na jeho sepsání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 se hodí?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Častá změna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nání</a:t>
            </a:r>
            <a:r>
              <a:rPr lang="cs-CZ" dirty="0" smtClean="0"/>
              <a:t> nebo často pracovali na dohodu, ale jejichž profesní minulost probíhala bez jakýchkoli přerušení</a:t>
            </a:r>
          </a:p>
          <a:p>
            <a:r>
              <a:rPr lang="cs-CZ" dirty="0" smtClean="0"/>
              <a:t>Je možné jej cíleně přizpůsobit hledané pracovní pozici.</a:t>
            </a:r>
          </a:p>
          <a:p>
            <a:pPr lvl="1"/>
            <a:r>
              <a:rPr lang="cs-CZ" dirty="0" smtClean="0"/>
              <a:t>Můžete upravit tu část popisující dovednosti/úspěchy podle toho, na jaké místo se hlásíte, a výpis praxe ponechat, jak je.</a:t>
            </a:r>
          </a:p>
          <a:p>
            <a:r>
              <a:rPr lang="cs-CZ" dirty="0" smtClean="0"/>
              <a:t>Je skvělým řešením pro každého, kdo chce kreativní, ale současně ucelený životopis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životopisů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Kreativní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8894" y="1282928"/>
            <a:ext cx="6246285" cy="4432072"/>
          </a:xfrm>
        </p:spPr>
        <p:txBody>
          <a:bodyPr/>
          <a:lstStyle/>
          <a:p>
            <a:r>
              <a:rPr lang="cs-CZ" dirty="0" smtClean="0"/>
              <a:t>Pro kreativní nebo netypické profese.</a:t>
            </a:r>
          </a:p>
          <a:p>
            <a:r>
              <a:rPr lang="cs-CZ" dirty="0" smtClean="0"/>
              <a:t>Výhoda: vystoupení z davu.</a:t>
            </a:r>
          </a:p>
          <a:p>
            <a:r>
              <a:rPr lang="cs-CZ" dirty="0" smtClean="0"/>
              <a:t>Riziko: menší serióznost, upozaděný obsah.</a:t>
            </a:r>
          </a:p>
          <a:p>
            <a:r>
              <a:rPr lang="cs-CZ" dirty="0" smtClean="0"/>
              <a:t>Rada: ať je životopis decentní a čitelný, ať není zanedbán obsah na úkor formy.</a:t>
            </a:r>
          </a:p>
          <a:p>
            <a:endParaRPr lang="cs-CZ" dirty="0"/>
          </a:p>
        </p:txBody>
      </p:sp>
      <p:pic>
        <p:nvPicPr>
          <p:cNvPr id="6" name="Obrázek 5" descr="Kreativ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4195" y="0"/>
            <a:ext cx="5297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Životopis v časové ose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7379"/>
            <a:ext cx="6438789" cy="4776537"/>
          </a:xfrm>
        </p:spPr>
        <p:txBody>
          <a:bodyPr/>
          <a:lstStyle/>
          <a:p>
            <a:r>
              <a:rPr lang="cs-CZ" sz="2400" dirty="0" smtClean="0"/>
              <a:t>Pro všechny, právě tento typ životopisu je využíván nejčastěji.</a:t>
            </a:r>
          </a:p>
          <a:p>
            <a:r>
              <a:rPr lang="cs-CZ" sz="2400" dirty="0" smtClean="0"/>
              <a:t>Výhoda: příjemce okamžitě pochopí, na co se dívá a jak se v tom orientovat.</a:t>
            </a:r>
          </a:p>
          <a:p>
            <a:r>
              <a:rPr lang="cs-CZ" sz="2400" dirty="0" smtClean="0"/>
              <a:t>Riziko: zapadnutí v davu, nedostatečně podrobné informace.</a:t>
            </a:r>
          </a:p>
          <a:p>
            <a:r>
              <a:rPr lang="cs-CZ" sz="2400" dirty="0" smtClean="0"/>
              <a:t>Rada: strukturujte obsah, aby nebyl příliš monotónní, a vsaďte na jednoduchou grafiku.</a:t>
            </a:r>
          </a:p>
          <a:p>
            <a:endParaRPr lang="cs-CZ" sz="2400" dirty="0"/>
          </a:p>
        </p:txBody>
      </p:sp>
      <p:pic>
        <p:nvPicPr>
          <p:cNvPr id="6" name="Obrázek 5" descr="V časové 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392" y="0"/>
            <a:ext cx="48606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Infografický</a:t>
            </a:r>
            <a:r>
              <a:rPr lang="cs-CZ" dirty="0" smtClean="0"/>
              <a:t>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210189" cy="4139998"/>
          </a:xfrm>
        </p:spPr>
        <p:txBody>
          <a:bodyPr/>
          <a:lstStyle/>
          <a:p>
            <a:r>
              <a:rPr lang="cs-CZ" sz="2400" dirty="0" smtClean="0"/>
              <a:t>Pro všechny, kdo dávají vizualizaci přednost před textem.</a:t>
            </a:r>
          </a:p>
          <a:p>
            <a:r>
              <a:rPr lang="cs-CZ" sz="2400" dirty="0" smtClean="0"/>
              <a:t>Výhoda: hravost a ucelenost.</a:t>
            </a:r>
          </a:p>
          <a:p>
            <a:r>
              <a:rPr lang="cs-CZ" sz="2400" dirty="0" smtClean="0"/>
              <a:t>Riziko: příjemce může požadovat doplňující informace.</a:t>
            </a:r>
          </a:p>
          <a:p>
            <a:r>
              <a:rPr lang="cs-CZ" sz="2400" dirty="0" smtClean="0"/>
              <a:t>Rada: ať je váš životopis dobře čitelný a ať obsahuje všechny informace, které může potenciální zaměstnavatel potřebovat.</a:t>
            </a:r>
          </a:p>
          <a:p>
            <a:endParaRPr lang="cs-CZ" sz="2400" dirty="0"/>
          </a:p>
        </p:txBody>
      </p:sp>
      <p:pic>
        <p:nvPicPr>
          <p:cNvPr id="6" name="Obrázek 5" descr="Infografic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947" y="0"/>
            <a:ext cx="49730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Minimalistický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1442"/>
            <a:ext cx="5825179" cy="4520558"/>
          </a:xfrm>
        </p:spPr>
        <p:txBody>
          <a:bodyPr/>
          <a:lstStyle/>
          <a:p>
            <a:r>
              <a:rPr lang="cs-CZ" dirty="0" smtClean="0"/>
              <a:t>Technické profese, bankovní sektor nebo svět financí.</a:t>
            </a:r>
          </a:p>
          <a:p>
            <a:r>
              <a:rPr lang="cs-CZ" dirty="0" smtClean="0"/>
              <a:t>Výhoda: stručnost a jasnost.</a:t>
            </a:r>
          </a:p>
          <a:p>
            <a:r>
              <a:rPr lang="cs-CZ" dirty="0" smtClean="0"/>
              <a:t>Riziko: čtenář se může nudit.</a:t>
            </a:r>
          </a:p>
          <a:p>
            <a:r>
              <a:rPr lang="cs-CZ" dirty="0" smtClean="0"/>
              <a:t>Rada: dovolte si malinko popustit uzdu fantazii a přidejte jemnou barvu nebo třeba originální font!</a:t>
            </a:r>
          </a:p>
          <a:p>
            <a:endParaRPr lang="cs-CZ" dirty="0"/>
          </a:p>
        </p:txBody>
      </p:sp>
      <p:pic>
        <p:nvPicPr>
          <p:cNvPr id="6" name="Obrázek 5" descr="Minimalistic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9965" y="0"/>
            <a:ext cx="4852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Požadované dokumenty od uchazečů o zaměstnání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129588"/>
            <a:ext cx="10753200" cy="3702411"/>
          </a:xfrm>
        </p:spPr>
        <p:txBody>
          <a:bodyPr/>
          <a:lstStyle/>
          <a:p>
            <a:r>
              <a:rPr lang="cs-CZ" dirty="0" smtClean="0"/>
              <a:t>Údaje o způsobilosti vykonávat práci</a:t>
            </a:r>
          </a:p>
          <a:p>
            <a:r>
              <a:rPr lang="cs-CZ" dirty="0" smtClean="0"/>
              <a:t>Umožňují realizovat předběžný výběr uchazečů</a:t>
            </a:r>
          </a:p>
          <a:p>
            <a:endParaRPr lang="cs-CZ" dirty="0" smtClean="0"/>
          </a:p>
          <a:p>
            <a:pPr lvl="1"/>
            <a:r>
              <a:rPr lang="cs-CZ" b="1" dirty="0" smtClean="0"/>
              <a:t>Životopis</a:t>
            </a:r>
          </a:p>
          <a:p>
            <a:pPr lvl="1"/>
            <a:r>
              <a:rPr lang="cs-CZ" dirty="0" smtClean="0"/>
              <a:t>Žádost o zaměstnání</a:t>
            </a:r>
          </a:p>
          <a:p>
            <a:pPr lvl="1"/>
            <a:r>
              <a:rPr lang="cs-CZ" dirty="0" smtClean="0"/>
              <a:t>Osobní dotazník </a:t>
            </a:r>
          </a:p>
          <a:p>
            <a:pPr lvl="1"/>
            <a:r>
              <a:rPr lang="cs-CZ" dirty="0" smtClean="0"/>
              <a:t>Kopie vysvědčení, diplomů, certifikátů</a:t>
            </a:r>
          </a:p>
          <a:p>
            <a:pPr lvl="1"/>
            <a:r>
              <a:rPr lang="cs-CZ" dirty="0" smtClean="0"/>
              <a:t>Pracovní posudky</a:t>
            </a:r>
          </a:p>
          <a:p>
            <a:pPr lvl="1"/>
            <a:r>
              <a:rPr lang="cs-CZ" dirty="0" smtClean="0"/>
              <a:t>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Symetrický životopis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323475"/>
            <a:ext cx="6450822" cy="4508526"/>
          </a:xfrm>
        </p:spPr>
        <p:txBody>
          <a:bodyPr/>
          <a:lstStyle/>
          <a:p>
            <a:r>
              <a:rPr lang="cs-CZ" dirty="0" smtClean="0"/>
              <a:t>Pro střízlivé povahy s kreativním cítěním.</a:t>
            </a:r>
          </a:p>
          <a:p>
            <a:r>
              <a:rPr lang="cs-CZ" dirty="0" smtClean="0"/>
              <a:t>Výhoda: originalita bez větší námahy.</a:t>
            </a:r>
          </a:p>
          <a:p>
            <a:r>
              <a:rPr lang="cs-CZ" dirty="0" smtClean="0"/>
              <a:t>Riziko: fanoušci klasických resumé mohou být zklamáni.</a:t>
            </a:r>
          </a:p>
          <a:p>
            <a:r>
              <a:rPr lang="cs-CZ" dirty="0" smtClean="0"/>
              <a:t>Rada: ať přehršel informací neztěžuje čitelnost.</a:t>
            </a:r>
          </a:p>
          <a:p>
            <a:endParaRPr lang="cs-CZ" dirty="0"/>
          </a:p>
        </p:txBody>
      </p:sp>
      <p:pic>
        <p:nvPicPr>
          <p:cNvPr id="6" name="Obrázek 5" descr="Symetric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9965" y="0"/>
            <a:ext cx="4852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Sekční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299411"/>
            <a:ext cx="6342537" cy="4836693"/>
          </a:xfrm>
        </p:spPr>
        <p:txBody>
          <a:bodyPr/>
          <a:lstStyle/>
          <a:p>
            <a:r>
              <a:rPr lang="cs-CZ" sz="2400" dirty="0" smtClean="0"/>
              <a:t>Pro uchazeče o práci v moderních a dynamických firmách.</a:t>
            </a:r>
          </a:p>
          <a:p>
            <a:r>
              <a:rPr lang="cs-CZ" sz="2400" dirty="0" smtClean="0"/>
              <a:t>Výhoda: překvapení na straně příjemce.</a:t>
            </a:r>
          </a:p>
          <a:p>
            <a:r>
              <a:rPr lang="cs-CZ" sz="2400" dirty="0" smtClean="0"/>
              <a:t>Riziko: příliš odvážný výběr barvy, rozdělení životopisu na příliš malé kousky, ztráta přehlednosti.</a:t>
            </a:r>
          </a:p>
          <a:p>
            <a:r>
              <a:rPr lang="cs-CZ" sz="2400" dirty="0" smtClean="0"/>
              <a:t>Rada: nepřehánět to s počtem zón a oddělit je barvami, které nejsou příliš křiklavé, ať není životopis nečitelný.</a:t>
            </a:r>
          </a:p>
          <a:p>
            <a:endParaRPr lang="cs-CZ" sz="2400" dirty="0"/>
          </a:p>
        </p:txBody>
      </p:sp>
      <p:pic>
        <p:nvPicPr>
          <p:cNvPr id="6" name="Obrázek 5" descr="Sekčn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3168" y="0"/>
            <a:ext cx="4888832" cy="69181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Ilustrovaný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366600" cy="4139998"/>
          </a:xfrm>
        </p:spPr>
        <p:txBody>
          <a:bodyPr/>
          <a:lstStyle/>
          <a:p>
            <a:r>
              <a:rPr lang="cs-CZ" sz="2000" dirty="0" smtClean="0"/>
              <a:t>Kreativní profese (pro fotografy, kameramany, grafiky, módní návrháře apod.).</a:t>
            </a:r>
          </a:p>
          <a:p>
            <a:r>
              <a:rPr lang="cs-CZ" sz="2000" dirty="0" smtClean="0"/>
              <a:t>Výhoda: necháte kreativním způsobem nahlédnout do svého světa.</a:t>
            </a:r>
          </a:p>
          <a:p>
            <a:r>
              <a:rPr lang="cs-CZ" sz="2000" dirty="0" smtClean="0"/>
              <a:t>Riziko: pozor na přílišnou </a:t>
            </a:r>
            <a:r>
              <a:rPr lang="cs-CZ" sz="2000" dirty="0" err="1" smtClean="0"/>
              <a:t>sebestřednost</a:t>
            </a:r>
            <a:r>
              <a:rPr lang="cs-CZ" sz="2000" dirty="0" smtClean="0"/>
              <a:t>, jestli přiložíte fotografii vlastní osoby, měla by kompozičně, držením těla i oblečením odpovídat dané profesi.</a:t>
            </a:r>
          </a:p>
          <a:p>
            <a:r>
              <a:rPr lang="cs-CZ" sz="2000" dirty="0" smtClean="0"/>
              <a:t>Rada: fotografii vybírejte pečlivě, ať je kvalitní, reprezentativní a v dobrém rozlišení.</a:t>
            </a:r>
          </a:p>
          <a:p>
            <a:endParaRPr lang="cs-CZ" sz="2000" dirty="0"/>
          </a:p>
        </p:txBody>
      </p:sp>
      <p:pic>
        <p:nvPicPr>
          <p:cNvPr id="6" name="Obrázek 5" descr="Ilustrovan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235" y="0"/>
            <a:ext cx="4852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Softwary a weby pro tvorbu CV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Word, </a:t>
            </a:r>
            <a:r>
              <a:rPr lang="cs-CZ" dirty="0" err="1" smtClean="0"/>
              <a:t>Photoshop</a:t>
            </a:r>
            <a:r>
              <a:rPr lang="cs-CZ" dirty="0" smtClean="0"/>
              <a:t>, InDesign, PowerPoint</a:t>
            </a:r>
            <a:endParaRPr lang="cs-CZ" dirty="0" smtClean="0"/>
          </a:p>
          <a:p>
            <a:r>
              <a:rPr lang="cs-CZ" dirty="0" err="1" smtClean="0">
                <a:hlinkClick r:id="rId2"/>
              </a:rPr>
              <a:t>Canva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https://www.canva.com/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grafické životopisy, </a:t>
            </a:r>
            <a:r>
              <a:rPr lang="cs-CZ" dirty="0" err="1" smtClean="0"/>
              <a:t>infografiky</a:t>
            </a:r>
            <a:r>
              <a:rPr lang="cs-CZ" dirty="0" smtClean="0"/>
              <a:t> nebo ilustrace</a:t>
            </a:r>
          </a:p>
          <a:p>
            <a:pPr lvl="1"/>
            <a:r>
              <a:rPr lang="cs-CZ" dirty="0" smtClean="0"/>
              <a:t>stovky šablon pro tvorbu životopisů</a:t>
            </a:r>
          </a:p>
          <a:p>
            <a:r>
              <a:rPr lang="cs-CZ" dirty="0" err="1" smtClean="0">
                <a:hlinkClick r:id="rId3"/>
              </a:rPr>
              <a:t>Cvdesignr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https://cvdesignr.com/en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 přihlášení můžete v uživatelsky přívětivém editoru vytvářet vlastní životopisy nebo můžete využít některý z mnoha vzorů nabízených na tomto webu</a:t>
            </a:r>
          </a:p>
          <a:p>
            <a:pPr lvl="1"/>
            <a:r>
              <a:rPr lang="cs-CZ" dirty="0" smtClean="0"/>
              <a:t>K dispozici je možnost stáhnout si šablony</a:t>
            </a:r>
          </a:p>
          <a:p>
            <a:r>
              <a:rPr lang="cs-CZ" dirty="0" smtClean="0">
                <a:hlinkClick r:id="rId4"/>
              </a:rPr>
              <a:t>Fyte4U</a:t>
            </a:r>
            <a:r>
              <a:rPr lang="cs-CZ" dirty="0" smtClean="0"/>
              <a:t> (</a:t>
            </a:r>
            <a:r>
              <a:rPr lang="cs-CZ" dirty="0" smtClean="0">
                <a:hlinkClick r:id="rId5"/>
              </a:rPr>
              <a:t>https://www.fyte4u.com/en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na tvorbu video životopisů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EUROPASS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Jednotný evropský formulář životopisu</a:t>
            </a:r>
          </a:p>
          <a:p>
            <a:r>
              <a:rPr lang="cs-CZ" dirty="0" smtClean="0"/>
              <a:t>Existuje ve všech evropských jazycích</a:t>
            </a:r>
          </a:p>
          <a:p>
            <a:r>
              <a:rPr lang="cs-CZ" dirty="0" smtClean="0"/>
              <a:t>Standardizovaná forma = snazší orientace zaměstnavatelů</a:t>
            </a:r>
          </a:p>
          <a:p>
            <a:r>
              <a:rPr lang="cs-CZ" dirty="0" smtClean="0"/>
              <a:t>On-line vyplnění nebo formulář ke stažení zde:</a:t>
            </a:r>
          </a:p>
          <a:p>
            <a:pPr lvl="1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europass.cz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jazykovy</a:t>
            </a:r>
            <a:r>
              <a:rPr lang="cs-CZ" dirty="0" smtClean="0">
                <a:hlinkClick r:id="rId2"/>
              </a:rPr>
              <a:t>-pas/</a:t>
            </a:r>
            <a:endParaRPr lang="cs-CZ" dirty="0" smtClean="0"/>
          </a:p>
          <a:p>
            <a:r>
              <a:rPr lang="cs-CZ" dirty="0" smtClean="0"/>
              <a:t>K dispozici vyplněné vzory</a:t>
            </a:r>
          </a:p>
          <a:p>
            <a:pPr lvl="1">
              <a:buNone/>
            </a:pPr>
            <a:r>
              <a:rPr lang="cs-CZ" dirty="0" smtClean="0">
                <a:hlinkClick r:id="rId3"/>
              </a:rPr>
              <a:t>http://europass.cedefop.europa.eu/cs/documents/curriculum-vitae/templates-instructions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8531" y="300789"/>
            <a:ext cx="3779913" cy="28312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Tipy pro inspiraci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38463"/>
            <a:ext cx="10753200" cy="4893537"/>
          </a:xfrm>
        </p:spPr>
        <p:txBody>
          <a:bodyPr/>
          <a:lstStyle/>
          <a:p>
            <a:r>
              <a:rPr lang="cs-CZ" dirty="0" smtClean="0"/>
              <a:t>Video životopis</a:t>
            </a:r>
          </a:p>
          <a:p>
            <a:pPr lvl="1"/>
            <a:r>
              <a:rPr lang="cs-CZ" dirty="0" smtClean="0"/>
              <a:t>náborář díky videu okamžitě pozná vaši osobnost</a:t>
            </a:r>
          </a:p>
          <a:p>
            <a:pPr lvl="1"/>
            <a:r>
              <a:rPr lang="cs-CZ" dirty="0" smtClean="0"/>
              <a:t>Fyte4U, </a:t>
            </a:r>
            <a:r>
              <a:rPr lang="cs-CZ" dirty="0" err="1" smtClean="0"/>
              <a:t>Renderforest</a:t>
            </a:r>
            <a:r>
              <a:rPr lang="cs-CZ" dirty="0" smtClean="0"/>
              <a:t> atd.</a:t>
            </a:r>
          </a:p>
          <a:p>
            <a:pPr lvl="1"/>
            <a:r>
              <a:rPr lang="cs-CZ" dirty="0" smtClean="0"/>
              <a:t>Raději zašlete spolu s videem i životopis v tradičnějším slova smyslu</a:t>
            </a:r>
          </a:p>
          <a:p>
            <a:r>
              <a:rPr lang="cs-CZ" dirty="0" smtClean="0"/>
              <a:t>Životopis ve formě </a:t>
            </a:r>
            <a:r>
              <a:rPr lang="cs-CZ" dirty="0" err="1" smtClean="0"/>
              <a:t>podcastu</a:t>
            </a:r>
            <a:endParaRPr lang="cs-CZ" dirty="0" smtClean="0"/>
          </a:p>
          <a:p>
            <a:pPr lvl="1"/>
            <a:r>
              <a:rPr lang="cs-CZ" dirty="0" smtClean="0"/>
              <a:t>nemusíte </a:t>
            </a:r>
            <a:r>
              <a:rPr lang="cs-CZ" dirty="0" smtClean="0"/>
              <a:t>se učit </a:t>
            </a:r>
            <a:r>
              <a:rPr lang="cs-CZ" dirty="0" smtClean="0"/>
              <a:t>natáčet, řešit světlo či pozadí nebo svůj herecký talent před kamerou</a:t>
            </a:r>
          </a:p>
          <a:p>
            <a:pPr lvl="1"/>
            <a:r>
              <a:rPr lang="cs-CZ" dirty="0" smtClean="0"/>
              <a:t>Příklad: </a:t>
            </a:r>
            <a:r>
              <a:rPr lang="cs-CZ" dirty="0" smtClean="0"/>
              <a:t>formou rozhovoru </a:t>
            </a:r>
            <a:r>
              <a:rPr lang="cs-CZ" dirty="0" smtClean="0"/>
              <a:t>vyzpovídejte </a:t>
            </a:r>
            <a:r>
              <a:rPr lang="cs-CZ" dirty="0" smtClean="0"/>
              <a:t>své bývalé spolupracovníky, vedoucí stáže, zaměstnavatele</a:t>
            </a:r>
          </a:p>
          <a:p>
            <a:r>
              <a:rPr lang="cs-CZ" dirty="0" smtClean="0"/>
              <a:t>Vytvořte pro svého potenciálního zaměstnavatele něco speciálního</a:t>
            </a:r>
          </a:p>
          <a:p>
            <a:pPr lvl="1"/>
            <a:r>
              <a:rPr lang="cs-CZ" dirty="0" smtClean="0"/>
              <a:t>Video hra pro vysněné </a:t>
            </a:r>
            <a:r>
              <a:rPr lang="cs-CZ" dirty="0" err="1" smtClean="0"/>
              <a:t>vývojářské</a:t>
            </a:r>
            <a:r>
              <a:rPr lang="cs-CZ" dirty="0" smtClean="0"/>
              <a:t> </a:t>
            </a:r>
            <a:r>
              <a:rPr lang="cs-CZ" dirty="0" smtClean="0"/>
              <a:t>firmy</a:t>
            </a:r>
          </a:p>
          <a:p>
            <a:pPr lvl="1"/>
            <a:r>
              <a:rPr lang="cs-CZ" dirty="0" smtClean="0"/>
              <a:t>Chcete </a:t>
            </a:r>
            <a:r>
              <a:rPr lang="cs-CZ" dirty="0" smtClean="0"/>
              <a:t>dělat PR firmě vyrábějící limonády? Nechte to napsat na lahev limonády.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tipů, jak napsat dobré CV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Zdůrazněte své výsledky, ne pracovní povinnosti</a:t>
            </a:r>
          </a:p>
          <a:p>
            <a:pPr marL="586350" indent="-514350">
              <a:buFont typeface="+mj-lt"/>
              <a:buAutoNum type="arabicPeriod"/>
            </a:pPr>
            <a:r>
              <a:rPr lang="pl-PL" sz="2000" dirty="0" smtClean="0"/>
              <a:t>V jednoduchosti (a stručnosti) je krása</a:t>
            </a:r>
          </a:p>
          <a:p>
            <a:pPr marL="586350" indent="-514350">
              <a:buFont typeface="+mj-lt"/>
              <a:buAutoNum type="arabicPeriod"/>
            </a:pPr>
            <a:r>
              <a:rPr lang="pl-PL" sz="2000" dirty="0" smtClean="0"/>
              <a:t>Přidejte do životopisu seznam dovedností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Používejte klíčová slova a odbornou terminologii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Zvolte ten správný font</a:t>
            </a:r>
          </a:p>
          <a:p>
            <a:pPr marL="586350" indent="-514350">
              <a:buFont typeface="+mj-lt"/>
              <a:buAutoNum type="arabicPeriod"/>
            </a:pP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Obsah přizpůsobte inzerátu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Uveďte své zájmy</a:t>
            </a:r>
          </a:p>
          <a:p>
            <a:pPr marL="586350" indent="-514350">
              <a:buFont typeface="+mj-lt"/>
              <a:buAutoNum type="arabicPeriod"/>
            </a:pPr>
            <a:r>
              <a:rPr lang="pt-BR" sz="2000" dirty="0" smtClean="0"/>
              <a:t>Zaměřte se hlavně na horní polovinu</a:t>
            </a: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Bezchybný pravopis</a:t>
            </a:r>
          </a:p>
          <a:p>
            <a:pPr marL="586350" indent="-514350">
              <a:buFont typeface="+mj-lt"/>
              <a:buAutoNum type="arabicPeriod"/>
            </a:pPr>
            <a:r>
              <a:rPr lang="pl-PL" sz="2000" dirty="0" smtClean="0"/>
              <a:t>Pozor na formát a název dokumentu</a:t>
            </a:r>
          </a:p>
          <a:p>
            <a:pPr marL="586350" indent="-514350">
              <a:buFont typeface="+mj-lt"/>
              <a:buAutoNum type="arabicPeriod"/>
            </a:pPr>
            <a:endParaRPr lang="pt-BR" sz="2000" dirty="0" smtClean="0"/>
          </a:p>
          <a:p>
            <a:pPr marL="586350" indent="-514350">
              <a:buFont typeface="+mj-lt"/>
              <a:buAutoNum type="arabicPeriod"/>
            </a:pPr>
            <a:endParaRPr 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Vhodná fotografie?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3" descr="739940-img-import-charvatova-ma-v-zivotopise-sporny-udaj-do-kdy-na-nove-pracovala-jako-moderatorka-ted-ji-zivi-manzel.jpg"/>
          <p:cNvPicPr>
            <a:picLocks noChangeAspect="1"/>
          </p:cNvPicPr>
          <p:nvPr/>
        </p:nvPicPr>
        <p:blipFill>
          <a:blip r:embed="rId2" cstate="print"/>
          <a:srcRect l="17597" r="16564"/>
          <a:stretch>
            <a:fillRect/>
          </a:stretch>
        </p:blipFill>
        <p:spPr>
          <a:xfrm>
            <a:off x="3042665" y="1330230"/>
            <a:ext cx="2191072" cy="2095902"/>
          </a:xfrm>
          <a:prstGeom prst="rect">
            <a:avLst/>
          </a:prstGeom>
        </p:spPr>
      </p:pic>
      <p:pic>
        <p:nvPicPr>
          <p:cNvPr id="7" name="Obrázek 6" descr="ae3e612e67d5e3d282a7997eec1e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6162" y="1663574"/>
            <a:ext cx="1604728" cy="2463257"/>
          </a:xfrm>
          <a:prstGeom prst="rect">
            <a:avLst/>
          </a:prstGeom>
        </p:spPr>
      </p:pic>
      <p:pic>
        <p:nvPicPr>
          <p:cNvPr id="8" name="Obrázek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5415" y="3907341"/>
            <a:ext cx="3012839" cy="1687190"/>
          </a:xfrm>
          <a:prstGeom prst="rect">
            <a:avLst/>
          </a:prstGeom>
        </p:spPr>
      </p:pic>
      <p:pic>
        <p:nvPicPr>
          <p:cNvPr id="9" name="Obrázek 8" descr="lb.png"/>
          <p:cNvPicPr>
            <a:picLocks noChangeAspect="1"/>
          </p:cNvPicPr>
          <p:nvPr/>
        </p:nvPicPr>
        <p:blipFill>
          <a:blip r:embed="rId5" cstate="print"/>
          <a:srcRect l="11938" r="6484" b="44362"/>
          <a:stretch>
            <a:fillRect/>
          </a:stretch>
        </p:blipFill>
        <p:spPr>
          <a:xfrm>
            <a:off x="6112950" y="2775259"/>
            <a:ext cx="2089162" cy="2069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zasílat CV elektronicky?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Profesionální e-mail typu </a:t>
            </a:r>
            <a:r>
              <a:rPr lang="cs-CZ" dirty="0" err="1" smtClean="0">
                <a:hlinkClick r:id="rId2"/>
              </a:rPr>
              <a:t>jana.novakova</a:t>
            </a:r>
            <a:r>
              <a:rPr lang="cs-CZ" dirty="0" smtClean="0">
                <a:hlinkClick r:id="rId2"/>
              </a:rPr>
              <a:t>@server.</a:t>
            </a:r>
            <a:r>
              <a:rPr lang="cs-CZ" dirty="0" err="1" smtClean="0">
                <a:hlinkClick r:id="rId2"/>
              </a:rPr>
              <a:t>cz</a:t>
            </a:r>
            <a:endParaRPr lang="cs-CZ" dirty="0" smtClean="0"/>
          </a:p>
          <a:p>
            <a:pPr lvl="1"/>
            <a:r>
              <a:rPr lang="cs-CZ" dirty="0" smtClean="0"/>
              <a:t>NE: </a:t>
            </a:r>
            <a:r>
              <a:rPr lang="cs-CZ" dirty="0" err="1" smtClean="0">
                <a:hlinkClick r:id="rId3"/>
              </a:rPr>
              <a:t>jana.beruska</a:t>
            </a:r>
            <a:r>
              <a:rPr lang="cs-CZ" dirty="0" smtClean="0">
                <a:hlinkClick r:id="rId3"/>
              </a:rPr>
              <a:t>@server.</a:t>
            </a:r>
            <a:r>
              <a:rPr lang="cs-CZ" dirty="0" err="1" smtClean="0">
                <a:hlinkClick r:id="rId3"/>
              </a:rPr>
              <a:t>cz</a:t>
            </a:r>
            <a:endParaRPr lang="cs-CZ" dirty="0" smtClean="0"/>
          </a:p>
          <a:p>
            <a:r>
              <a:rPr lang="cs-CZ" dirty="0" smtClean="0"/>
              <a:t>Nezasílat hromadně na více adres</a:t>
            </a:r>
          </a:p>
          <a:p>
            <a:r>
              <a:rPr lang="cs-CZ" dirty="0" smtClean="0"/>
              <a:t>Předmět – pracovní pozice</a:t>
            </a:r>
          </a:p>
          <a:p>
            <a:r>
              <a:rPr lang="cs-CZ" dirty="0" smtClean="0"/>
              <a:t>Tělo zprávy – stručně proč píšeme, kontakt</a:t>
            </a:r>
          </a:p>
          <a:p>
            <a:r>
              <a:rPr lang="cs-CZ" dirty="0" smtClean="0"/>
              <a:t>CV a motivační dopis v příloze! (.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Pojmenování: CV_</a:t>
            </a:r>
            <a:r>
              <a:rPr lang="cs-CZ" dirty="0" err="1" smtClean="0"/>
              <a:t>novakova</a:t>
            </a:r>
            <a:r>
              <a:rPr lang="cs-CZ" dirty="0" smtClean="0"/>
              <a:t>_</a:t>
            </a:r>
            <a:r>
              <a:rPr lang="cs-CZ" dirty="0" err="1" smtClean="0"/>
              <a:t>pozadovana</a:t>
            </a:r>
            <a:r>
              <a:rPr lang="cs-CZ" dirty="0" smtClean="0"/>
              <a:t>_pozice.</a:t>
            </a:r>
            <a:r>
              <a:rPr lang="cs-CZ" dirty="0" err="1" smtClean="0"/>
              <a:t>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životopisy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28011"/>
            <a:ext cx="10753200" cy="4303989"/>
          </a:xfrm>
        </p:spPr>
        <p:txBody>
          <a:bodyPr/>
          <a:lstStyle/>
          <a:p>
            <a:r>
              <a:rPr lang="cs-CZ" dirty="0" smtClean="0"/>
              <a:t>Získávání pracovníků pomocí internetu</a:t>
            </a:r>
          </a:p>
          <a:p>
            <a:pPr lvl="1"/>
            <a:r>
              <a:rPr lang="cs-CZ" dirty="0" smtClean="0"/>
              <a:t>CV čtou počítače</a:t>
            </a:r>
          </a:p>
          <a:p>
            <a:pPr lvl="1"/>
            <a:r>
              <a:rPr lang="cs-CZ" dirty="0" smtClean="0"/>
              <a:t>Systém umělé inteligence čte text a vybírá klíčové údaje (osobní údaje, dovednosti, vzdělání, dosavadní zaměstnavatelé, pracovní funkce, …)</a:t>
            </a:r>
          </a:p>
          <a:p>
            <a:pPr lvl="1"/>
            <a:r>
              <a:rPr lang="cs-CZ" dirty="0" smtClean="0"/>
              <a:t>Systém volí kritéria pro rozdělení údajů na bezpodmínečně nutné a upřednostňované</a:t>
            </a:r>
          </a:p>
          <a:p>
            <a:pPr lvl="1"/>
            <a:r>
              <a:rPr lang="cs-CZ" dirty="0" smtClean="0"/>
              <a:t>Analýza CV dle kritérií</a:t>
            </a:r>
          </a:p>
          <a:p>
            <a:pPr lvl="1"/>
            <a:r>
              <a:rPr lang="cs-CZ" dirty="0" smtClean="0"/>
              <a:t>Seznam uchazečů splňující kritéria od nejlépe vyhovujících požadavkům</a:t>
            </a:r>
          </a:p>
          <a:p>
            <a:r>
              <a:rPr lang="cs-CZ" dirty="0" smtClean="0"/>
              <a:t>Počítač je ve výběru pracovníků systematičtější a rychlejší než personalisté</a:t>
            </a:r>
          </a:p>
          <a:p>
            <a:pPr lvl="1"/>
            <a:r>
              <a:rPr lang="cs-CZ" dirty="0" smtClean="0"/>
              <a:t>Zvlášť v případě velkých počtů uchazečů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práci snů?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10789" cy="4139998"/>
          </a:xfrm>
        </p:spPr>
        <p:txBody>
          <a:bodyPr/>
          <a:lstStyle/>
          <a:p>
            <a:r>
              <a:rPr lang="cs-CZ" dirty="0" smtClean="0"/>
              <a:t>1) vytvořit/aktualizovat životopis!</a:t>
            </a:r>
          </a:p>
          <a:p>
            <a:pPr lvl="1"/>
            <a:r>
              <a:rPr lang="cs-CZ" dirty="0" smtClean="0"/>
              <a:t>Identifikuje a charakterizuje jednotlivé uchazeče</a:t>
            </a:r>
          </a:p>
          <a:p>
            <a:pPr lvl="1"/>
            <a:r>
              <a:rPr lang="cs-CZ" dirty="0" smtClean="0"/>
              <a:t>Umožňuje posoudit jejich způsobilost vykonávat požadovanou práci</a:t>
            </a:r>
          </a:p>
          <a:p>
            <a:r>
              <a:rPr lang="cs-CZ" dirty="0" smtClean="0"/>
              <a:t>Co nelépe zužitkovat diplomy a zkušenosti z praxe</a:t>
            </a:r>
          </a:p>
          <a:p>
            <a:r>
              <a:rPr lang="cs-CZ" dirty="0" smtClean="0"/>
              <a:t>Pozor: náboráři často věnují každému CV cca 30 sekund – 1 minutu</a:t>
            </a:r>
          </a:p>
          <a:p>
            <a:r>
              <a:rPr lang="cs-CZ" dirty="0" smtClean="0"/>
              <a:t>Informace v CV musejí:</a:t>
            </a:r>
          </a:p>
          <a:p>
            <a:pPr lvl="1"/>
            <a:r>
              <a:rPr lang="cs-CZ" dirty="0" smtClean="0"/>
              <a:t>Být srozumitelné</a:t>
            </a:r>
          </a:p>
          <a:p>
            <a:pPr lvl="1"/>
            <a:r>
              <a:rPr lang="cs-CZ" dirty="0" smtClean="0"/>
              <a:t>Zaujmout zrak čtenáře</a:t>
            </a:r>
          </a:p>
          <a:p>
            <a:pPr lvl="1"/>
            <a:r>
              <a:rPr lang="cs-CZ" dirty="0" smtClean="0"/>
              <a:t>Co nejlépe popisovat dosavadní zkušenosti</a:t>
            </a:r>
          </a:p>
          <a:p>
            <a:r>
              <a:rPr lang="cs-CZ" dirty="0" smtClean="0"/>
              <a:t>Nejen aby hezky vypadal, ale měl hlavu a patu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34802"/>
            <a:ext cx="10753200" cy="4139998"/>
          </a:xfrm>
        </p:spPr>
        <p:txBody>
          <a:bodyPr/>
          <a:lstStyle/>
          <a:p>
            <a:r>
              <a:rPr lang="cs-CZ" sz="1800" dirty="0" smtClean="0"/>
              <a:t>Armstrong Michael. </a:t>
            </a:r>
            <a:r>
              <a:rPr lang="cs-CZ" sz="1800" i="1" dirty="0" smtClean="0"/>
              <a:t>Řízení lidských zdrojů</a:t>
            </a:r>
            <a:r>
              <a:rPr lang="cs-CZ" sz="1800" dirty="0" smtClean="0"/>
              <a:t>, Praha, GRADA </a:t>
            </a:r>
            <a:r>
              <a:rPr lang="cs-CZ" sz="1800" dirty="0" err="1" smtClean="0"/>
              <a:t>Publishing</a:t>
            </a:r>
            <a:r>
              <a:rPr lang="cs-CZ" sz="1800" dirty="0" smtClean="0"/>
              <a:t>, 2007. ISBN 978-80-247-1407-3.</a:t>
            </a:r>
          </a:p>
          <a:p>
            <a:r>
              <a:rPr lang="cs-CZ" sz="1800" dirty="0" smtClean="0"/>
              <a:t>ŠIKÝŘ, Martin. </a:t>
            </a:r>
            <a:r>
              <a:rPr lang="cs-CZ" sz="1800" i="1" dirty="0" smtClean="0"/>
              <a:t>Personalistika pro manažery a personalisty</a:t>
            </a:r>
            <a:r>
              <a:rPr lang="cs-CZ" sz="1800" dirty="0" smtClean="0"/>
              <a:t>. 2., aktualizované a doplněné vydání. Praha: </a:t>
            </a:r>
            <a:r>
              <a:rPr lang="cs-CZ" sz="1800" dirty="0" err="1" smtClean="0"/>
              <a:t>Grada</a:t>
            </a:r>
            <a:r>
              <a:rPr lang="cs-CZ" sz="1800" dirty="0" smtClean="0"/>
              <a:t>, 2016. Manažer. ISBN 978-80-247-5870-1.</a:t>
            </a:r>
          </a:p>
          <a:p>
            <a:r>
              <a:rPr lang="cs-CZ" sz="1800" i="1" dirty="0" smtClean="0"/>
              <a:t>CV (životopis)</a:t>
            </a:r>
            <a:r>
              <a:rPr lang="cs-CZ" sz="1800" dirty="0" smtClean="0"/>
              <a:t> [online]. c2010 [cit. 2014-03-11]. Dostupné z: </a:t>
            </a:r>
            <a:r>
              <a:rPr lang="cs-CZ" sz="1800" dirty="0" smtClean="0">
                <a:hlinkClick r:id="rId3"/>
              </a:rPr>
              <a:t>http://www.</a:t>
            </a:r>
            <a:r>
              <a:rPr lang="cs-CZ" sz="1800" dirty="0" err="1" smtClean="0">
                <a:hlinkClick r:id="rId3"/>
              </a:rPr>
              <a:t>prace</a:t>
            </a:r>
            <a:r>
              <a:rPr lang="cs-CZ" sz="1800" dirty="0" smtClean="0">
                <a:hlinkClick r:id="rId3"/>
              </a:rPr>
              <a:t>-</a:t>
            </a:r>
            <a:r>
              <a:rPr lang="cs-CZ" sz="1800" dirty="0" err="1" smtClean="0">
                <a:hlinkClick r:id="rId3"/>
              </a:rPr>
              <a:t>zp.cz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cv</a:t>
            </a:r>
            <a:r>
              <a:rPr lang="cs-CZ" sz="1800" dirty="0" smtClean="0">
                <a:hlinkClick r:id="rId3"/>
              </a:rPr>
              <a:t>-</a:t>
            </a:r>
            <a:r>
              <a:rPr lang="cs-CZ" sz="1800" dirty="0" err="1" smtClean="0">
                <a:hlinkClick r:id="rId3"/>
              </a:rPr>
              <a:t>zivotopis</a:t>
            </a:r>
            <a:endParaRPr lang="cs-CZ" sz="1800" dirty="0" smtClean="0"/>
          </a:p>
          <a:p>
            <a:r>
              <a:rPr lang="cs-CZ" sz="1800" dirty="0" smtClean="0"/>
              <a:t>PROFESIA. </a:t>
            </a:r>
            <a:r>
              <a:rPr lang="cs-CZ" sz="1800" i="1" dirty="0" smtClean="0"/>
              <a:t>Životopis, Motivační dopis</a:t>
            </a:r>
            <a:r>
              <a:rPr lang="cs-CZ" sz="1800" dirty="0" smtClean="0"/>
              <a:t> [online]. c1997-2014 [cit. 2014-03-11]. Dostupné z: </a:t>
            </a:r>
            <a:r>
              <a:rPr lang="cs-CZ" sz="1800" dirty="0" smtClean="0">
                <a:hlinkClick r:id="rId4"/>
              </a:rPr>
              <a:t>http://www.</a:t>
            </a:r>
            <a:r>
              <a:rPr lang="cs-CZ" sz="1800" dirty="0" err="1" smtClean="0">
                <a:hlinkClick r:id="rId4"/>
              </a:rPr>
              <a:t>profesia.cz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cms</a:t>
            </a:r>
            <a:r>
              <a:rPr lang="cs-CZ" sz="1800" dirty="0" smtClean="0">
                <a:hlinkClick r:id="rId4"/>
              </a:rPr>
              <a:t>/kariera-v-kostce/</a:t>
            </a:r>
            <a:r>
              <a:rPr lang="cs-CZ" sz="1800" dirty="0" err="1" smtClean="0">
                <a:hlinkClick r:id="rId4"/>
              </a:rPr>
              <a:t>hledam</a:t>
            </a:r>
            <a:r>
              <a:rPr lang="cs-CZ" sz="1800" dirty="0" smtClean="0">
                <a:hlinkClick r:id="rId4"/>
              </a:rPr>
              <a:t>-</a:t>
            </a:r>
            <a:r>
              <a:rPr lang="cs-CZ" sz="1800" dirty="0" err="1" smtClean="0">
                <a:hlinkClick r:id="rId4"/>
              </a:rPr>
              <a:t>praci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zivotopis</a:t>
            </a:r>
            <a:r>
              <a:rPr lang="cs-CZ" sz="1800" dirty="0" smtClean="0">
                <a:hlinkClick r:id="rId4"/>
              </a:rPr>
              <a:t>/40415</a:t>
            </a:r>
            <a:endParaRPr lang="cs-CZ" sz="1800" dirty="0" smtClean="0"/>
          </a:p>
          <a:p>
            <a:r>
              <a:rPr lang="pl-PL" sz="1800" dirty="0" smtClean="0"/>
              <a:t>JOB.CZ. </a:t>
            </a:r>
            <a:r>
              <a:rPr lang="pl-PL" sz="1800" i="1" dirty="0" smtClean="0"/>
              <a:t>Jak napsat CV</a:t>
            </a:r>
            <a:r>
              <a:rPr lang="pl-PL" sz="1800" dirty="0" smtClean="0"/>
              <a:t> [online]. c1996-2014 [cit. 2014-03-11]. Dostupné z: </a:t>
            </a:r>
            <a:r>
              <a:rPr lang="pl-PL" sz="1800" dirty="0" smtClean="0">
                <a:hlinkClick r:id="rId5"/>
              </a:rPr>
              <a:t>http://www.jobs.cz/poradna/rady/rady-pro-uchazece/jak-napsat-cv/?gclid=CI-CssKPir0CFQcTwwod0n4ANg</a:t>
            </a:r>
            <a:endParaRPr lang="pl-PL" sz="1800" dirty="0" smtClean="0"/>
          </a:p>
          <a:p>
            <a:r>
              <a:rPr lang="cs-CZ" sz="1800" dirty="0" smtClean="0"/>
              <a:t>EUROPASS. </a:t>
            </a:r>
            <a:r>
              <a:rPr lang="cs-CZ" sz="1800" i="1" dirty="0" smtClean="0"/>
              <a:t>Životopis</a:t>
            </a:r>
            <a:r>
              <a:rPr lang="cs-CZ" sz="1800" dirty="0" smtClean="0"/>
              <a:t> [online]. c2014 [cit. 2014-03-11]. Dostupné z: </a:t>
            </a:r>
            <a:r>
              <a:rPr lang="cs-CZ" sz="1800" dirty="0" smtClean="0">
                <a:hlinkClick r:id="rId6"/>
              </a:rPr>
              <a:t>http://www.</a:t>
            </a:r>
            <a:r>
              <a:rPr lang="cs-CZ" sz="1800" dirty="0" err="1" smtClean="0">
                <a:hlinkClick r:id="rId6"/>
              </a:rPr>
              <a:t>europass.cz</a:t>
            </a:r>
            <a:r>
              <a:rPr lang="cs-CZ" sz="1800" dirty="0" smtClean="0">
                <a:hlinkClick r:id="rId6"/>
              </a:rPr>
              <a:t>/co-je-</a:t>
            </a:r>
            <a:r>
              <a:rPr lang="cs-CZ" sz="1800" dirty="0" err="1" smtClean="0">
                <a:hlinkClick r:id="rId6"/>
              </a:rPr>
              <a:t>europass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zivotopis</a:t>
            </a:r>
            <a:r>
              <a:rPr lang="cs-CZ" sz="1800" dirty="0" smtClean="0">
                <a:hlinkClick r:id="rId6"/>
              </a:rPr>
              <a:t>/</a:t>
            </a:r>
            <a:endParaRPr lang="cs-CZ" sz="1800" dirty="0" smtClean="0"/>
          </a:p>
          <a:p>
            <a:r>
              <a:rPr lang="cs-CZ" sz="1800" dirty="0" smtClean="0">
                <a:hlinkClick r:id="rId7"/>
              </a:rPr>
              <a:t>https://www.welcometothejungle.com/cs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životopisů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Strukturovaný/chronologický</a:t>
            </a:r>
          </a:p>
          <a:p>
            <a:r>
              <a:rPr lang="cs-CZ" dirty="0" smtClean="0"/>
              <a:t>Funkční</a:t>
            </a:r>
          </a:p>
          <a:p>
            <a:r>
              <a:rPr lang="cs-CZ" dirty="0" smtClean="0"/>
              <a:t>Kombinovaný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Strukturovaný/chronologický životopis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požadovaný</a:t>
            </a:r>
          </a:p>
          <a:p>
            <a:r>
              <a:rPr lang="cs-CZ" dirty="0" smtClean="0"/>
              <a:t>Údaje logicky a chronologicky uspořádané do určitých celků</a:t>
            </a:r>
          </a:p>
          <a:p>
            <a:pPr lvl="1"/>
            <a:r>
              <a:rPr lang="cs-CZ" dirty="0" smtClean="0"/>
              <a:t>Od nejaktuálnějších po nejstarší</a:t>
            </a:r>
          </a:p>
          <a:p>
            <a:r>
              <a:rPr lang="cs-CZ" dirty="0" smtClean="0"/>
              <a:t>Neexistuje žádná univerzální verze</a:t>
            </a:r>
          </a:p>
          <a:p>
            <a:r>
              <a:rPr lang="cs-CZ" dirty="0" err="1" smtClean="0"/>
              <a:t>Zam</a:t>
            </a:r>
            <a:r>
              <a:rPr lang="cs-CZ" dirty="0" smtClean="0"/>
              <a:t>-tel ale může požádat uchazeče o vyplnění jimi vytvořené šablony strukturovaného CV/osobního dotazníku</a:t>
            </a:r>
          </a:p>
          <a:p>
            <a:pPr lvl="1"/>
            <a:r>
              <a:rPr lang="cs-CZ" dirty="0" smtClean="0"/>
              <a:t>Výhoda: srovnatelný rozsah a struktura údajů od všech uchazečů + snadnější zpracování a posouzení + prověření počítačové gramotnosti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struktury CV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0789" y="1276350"/>
            <a:ext cx="11172411" cy="4555650"/>
          </a:xfrm>
        </p:spPr>
        <p:txBody>
          <a:bodyPr/>
          <a:lstStyle/>
          <a:p>
            <a:r>
              <a:rPr lang="cs-CZ" dirty="0" smtClean="0"/>
              <a:t>Základní osobní údaje </a:t>
            </a:r>
          </a:p>
          <a:p>
            <a:pPr lvl="1"/>
            <a:r>
              <a:rPr lang="cs-CZ" dirty="0" smtClean="0"/>
              <a:t>jméno, příjmení, titul, adresa, telefon, e-mail</a:t>
            </a:r>
          </a:p>
          <a:p>
            <a:r>
              <a:rPr lang="cs-CZ" dirty="0" smtClean="0"/>
              <a:t>Údaje o dosaženém vzdělání </a:t>
            </a:r>
          </a:p>
          <a:p>
            <a:pPr lvl="1"/>
            <a:r>
              <a:rPr lang="cs-CZ" dirty="0" smtClean="0"/>
              <a:t>od nejaktuálnějšího!, od…do…, škola, obor, způsob ukončení</a:t>
            </a:r>
          </a:p>
          <a:p>
            <a:r>
              <a:rPr lang="cs-CZ" dirty="0" smtClean="0"/>
              <a:t>Údaje o dosavadní praxi </a:t>
            </a:r>
          </a:p>
          <a:p>
            <a:pPr lvl="1"/>
            <a:r>
              <a:rPr lang="cs-CZ" dirty="0" smtClean="0"/>
              <a:t>od nejaktuálnějšího!, od…do…,  </a:t>
            </a:r>
            <a:r>
              <a:rPr lang="cs-CZ" dirty="0" err="1" smtClean="0"/>
              <a:t>zam</a:t>
            </a:r>
            <a:r>
              <a:rPr lang="cs-CZ" dirty="0" smtClean="0"/>
              <a:t>-tel, </a:t>
            </a:r>
            <a:r>
              <a:rPr lang="cs-CZ" dirty="0" err="1" smtClean="0"/>
              <a:t>prac</a:t>
            </a:r>
            <a:r>
              <a:rPr lang="cs-CZ" dirty="0" smtClean="0"/>
              <a:t>. místo, </a:t>
            </a:r>
            <a:r>
              <a:rPr lang="cs-CZ" dirty="0" err="1" smtClean="0"/>
              <a:t>prac</a:t>
            </a:r>
            <a:r>
              <a:rPr lang="cs-CZ" dirty="0" smtClean="0"/>
              <a:t>. náplň</a:t>
            </a:r>
          </a:p>
          <a:p>
            <a:r>
              <a:rPr lang="cs-CZ" dirty="0" smtClean="0"/>
              <a:t>Údaje o specifických znalostech a dovednostech </a:t>
            </a:r>
          </a:p>
          <a:p>
            <a:pPr lvl="1"/>
            <a:r>
              <a:rPr lang="cs-CZ" dirty="0" smtClean="0"/>
              <a:t>jazyky, počítače,kurzy, průkazy - řidičské oprávnění nebo potravinářský, …, vlastnosti a zájmy…</a:t>
            </a:r>
          </a:p>
          <a:p>
            <a:r>
              <a:rPr lang="cs-CZ" dirty="0" smtClean="0"/>
              <a:t>Datum a podpis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údaje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9568"/>
            <a:ext cx="10753200" cy="4472432"/>
          </a:xfrm>
        </p:spPr>
        <p:txBody>
          <a:bodyPr/>
          <a:lstStyle/>
          <a:p>
            <a:r>
              <a:rPr lang="cs-CZ" dirty="0" smtClean="0"/>
              <a:t>Slouží k:</a:t>
            </a:r>
          </a:p>
          <a:p>
            <a:pPr lvl="1"/>
            <a:r>
              <a:rPr lang="cs-CZ" dirty="0" smtClean="0"/>
              <a:t>Identifikaci a kontaktování (jméno, příjmení, titul, adresa, telefon, e-mail apod.)</a:t>
            </a:r>
          </a:p>
          <a:p>
            <a:pPr lvl="1"/>
            <a:r>
              <a:rPr lang="cs-CZ" dirty="0" smtClean="0"/>
              <a:t>Posouzení způsobilosti vykonávat práci (vzdělání, praxe, specifické znalosti a dovednosti apod.)</a:t>
            </a:r>
          </a:p>
          <a:p>
            <a:pPr lvl="1"/>
            <a:r>
              <a:rPr lang="cs-CZ" dirty="0" smtClean="0"/>
              <a:t>Plnění povinností stanovených zvláštním právním předpisem (státní občanství uchazeče o zaměstnání k plnění povinností stanovených zákonem o </a:t>
            </a:r>
            <a:r>
              <a:rPr lang="cs-CZ" dirty="0" err="1" smtClean="0"/>
              <a:t>zaměstnnosti</a:t>
            </a:r>
            <a:r>
              <a:rPr lang="cs-CZ" dirty="0" smtClean="0"/>
              <a:t> při zaměstnávání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ců</a:t>
            </a:r>
            <a:r>
              <a:rPr lang="cs-CZ" dirty="0" smtClean="0"/>
              <a:t> ze zahraničí)</a:t>
            </a:r>
          </a:p>
          <a:p>
            <a:r>
              <a:rPr lang="cs-CZ" dirty="0" err="1" smtClean="0"/>
              <a:t>Antidiskriminační</a:t>
            </a:r>
            <a:r>
              <a:rPr lang="cs-CZ" dirty="0" smtClean="0"/>
              <a:t> zákon</a:t>
            </a:r>
          </a:p>
          <a:p>
            <a:pPr lvl="1"/>
            <a:r>
              <a:rPr lang="cs-CZ" dirty="0" smtClean="0"/>
              <a:t>Údaje, </a:t>
            </a:r>
            <a:r>
              <a:rPr lang="cs-CZ" dirty="0" err="1" smtClean="0"/>
              <a:t>kt</a:t>
            </a:r>
            <a:r>
              <a:rPr lang="cs-CZ" dirty="0" smtClean="0"/>
              <a:t>. </a:t>
            </a:r>
            <a:r>
              <a:rPr lang="cs-CZ" dirty="0" err="1" smtClean="0"/>
              <a:t>Zam</a:t>
            </a:r>
            <a:r>
              <a:rPr lang="cs-CZ" dirty="0" smtClean="0"/>
              <a:t>-tel nevyžaduje, nezpracovává a nevyužívá (osobní údaje nepřiměřené, neoprávněné a diskriminační)</a:t>
            </a:r>
          </a:p>
          <a:p>
            <a:pPr lvl="1"/>
            <a:r>
              <a:rPr lang="cs-CZ" dirty="0" smtClean="0"/>
              <a:t>Z důvodu rasy, etnického původu, národnosti, pohlaví, těhotenství, mateřství, otcovství, sexuální orientace, věk, zdravotní postižení, náboženské vyznání, světový názor</a:t>
            </a:r>
          </a:p>
          <a:p>
            <a:pPr lvl="1"/>
            <a:r>
              <a:rPr lang="cs-CZ" dirty="0" smtClean="0"/>
              <a:t>§ 2 odst. 3 a 4 </a:t>
            </a:r>
            <a:r>
              <a:rPr lang="cs-CZ" dirty="0" err="1" smtClean="0"/>
              <a:t>antidiskriminační</a:t>
            </a:r>
            <a:r>
              <a:rPr lang="cs-CZ" dirty="0" smtClean="0"/>
              <a:t> zákon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1442"/>
            <a:ext cx="10753200" cy="4520558"/>
          </a:xfrm>
        </p:spPr>
        <p:txBody>
          <a:bodyPr/>
          <a:lstStyle/>
          <a:p>
            <a:r>
              <a:rPr lang="cs-CZ" dirty="0" smtClean="0"/>
              <a:t>Uvádět dříve oddíl praxe nebo vzdělání?</a:t>
            </a:r>
          </a:p>
          <a:p>
            <a:pPr lvl="1"/>
            <a:r>
              <a:rPr lang="cs-CZ" dirty="0" smtClean="0"/>
              <a:t>Pokud máte málo pracovních zkušeností, tak uveďte první vzdělání</a:t>
            </a:r>
          </a:p>
          <a:p>
            <a:pPr lvl="1"/>
            <a:r>
              <a:rPr lang="cs-CZ" dirty="0" smtClean="0"/>
              <a:t>Vypište veškeré relevantní a důležité pracovní zkušenosti a u každé zkušenosti uveďte název firmy, svou pozici a můžete i lehce rozepsat její pracovní náplň.</a:t>
            </a:r>
          </a:p>
          <a:p>
            <a:r>
              <a:rPr lang="cs-CZ" dirty="0" smtClean="0"/>
              <a:t>Jazyky</a:t>
            </a:r>
          </a:p>
          <a:p>
            <a:pPr lvl="1"/>
            <a:r>
              <a:rPr lang="cs-CZ" dirty="0" smtClean="0"/>
              <a:t>Uveďte všechny, které umíte nebo se teprve učíte</a:t>
            </a:r>
          </a:p>
          <a:p>
            <a:pPr lvl="1"/>
            <a:r>
              <a:rPr lang="cs-CZ" dirty="0" smtClean="0"/>
              <a:t>připište také úroveň, kterou zvládáte</a:t>
            </a:r>
          </a:p>
          <a:p>
            <a:r>
              <a:rPr lang="cs-CZ" dirty="0" smtClean="0"/>
              <a:t>Zájmy</a:t>
            </a:r>
          </a:p>
          <a:p>
            <a:pPr lvl="1"/>
            <a:r>
              <a:rPr lang="cs-CZ" dirty="0" smtClean="0"/>
              <a:t>Ne moc, ale buďte konkrétní, vyhněte se příliš obecným klíčovým slovům</a:t>
            </a:r>
          </a:p>
          <a:p>
            <a:r>
              <a:rPr lang="cs-CZ" dirty="0" smtClean="0"/>
              <a:t>Přidejte něco navíc</a:t>
            </a:r>
          </a:p>
          <a:p>
            <a:pPr lvl="1"/>
            <a:r>
              <a:rPr lang="cs-CZ" dirty="0" smtClean="0"/>
              <a:t>Např.: obor který jste nedokončili -&gt; pokud se za to nestydíte-&gt; téma k pohovoru: co vás navedlo na novou cestu? Ukažte svou </a:t>
            </a:r>
            <a:r>
              <a:rPr lang="cs-CZ" dirty="0" err="1" smtClean="0"/>
              <a:t>vynálézavost</a:t>
            </a:r>
            <a:r>
              <a:rPr lang="cs-CZ" dirty="0" smtClean="0"/>
              <a:t> a zralost.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Životopis by měl být ideálně na jednu A4, maximálně </a:t>
            </a:r>
            <a:r>
              <a:rPr lang="cs-CZ" dirty="0" smtClean="0"/>
              <a:t>na </a:t>
            </a:r>
            <a:r>
              <a:rPr lang="cs-CZ" dirty="0" smtClean="0"/>
              <a:t>dvě A4</a:t>
            </a:r>
          </a:p>
          <a:p>
            <a:pPr lvl="1"/>
            <a:r>
              <a:rPr lang="cs-CZ" dirty="0" smtClean="0"/>
              <a:t>jestliže napíšete delší, může se stát, že si ho personalista vůbec nepřečte</a:t>
            </a:r>
          </a:p>
          <a:p>
            <a:r>
              <a:rPr lang="cs-CZ" dirty="0" smtClean="0"/>
              <a:t>Čím stručnější strukturovaný životopis, tím lepší</a:t>
            </a:r>
          </a:p>
          <a:p>
            <a:pPr lvl="1"/>
            <a:r>
              <a:rPr lang="cs-CZ" dirty="0" smtClean="0"/>
              <a:t>vždy pamatujte na to, že personalista obdrží velké množství životopisů.</a:t>
            </a:r>
          </a:p>
          <a:p>
            <a:r>
              <a:rPr lang="cs-CZ" dirty="0" smtClean="0"/>
              <a:t>Pokud odesíláte profesní životopis na různé pracovní pozice, vždy trochu přizpůsobte jeho obsah. </a:t>
            </a:r>
          </a:p>
          <a:p>
            <a:pPr lvl="1"/>
            <a:r>
              <a:rPr lang="cs-CZ" dirty="0" smtClean="0"/>
              <a:t>Pro každou pozici může být </a:t>
            </a:r>
            <a:r>
              <a:rPr lang="cs-CZ" b="1" dirty="0" smtClean="0"/>
              <a:t>určující něco trochu jiného</a:t>
            </a:r>
            <a:r>
              <a:rPr lang="cs-CZ" dirty="0" smtClean="0"/>
              <a:t>. A personalista chce pro tu svou vybrat právě toho nejlepšího.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272</TotalTime>
  <Words>1562</Words>
  <Application>Microsoft Office PowerPoint</Application>
  <PresentationFormat>Vlastní</PresentationFormat>
  <Paragraphs>273</Paragraphs>
  <Slides>30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prezentace-edu-cz</vt:lpstr>
      <vt:lpstr>Curriculum vitae  „Běh života“</vt:lpstr>
      <vt:lpstr>Požadované dokumenty od uchazečů o zaměstnání</vt:lpstr>
      <vt:lpstr>Jak získat práci snů?</vt:lpstr>
      <vt:lpstr>Druhy životopisů</vt:lpstr>
      <vt:lpstr>Strukturovaný/chronologický životopis </vt:lpstr>
      <vt:lpstr>Příklad struktury CV</vt:lpstr>
      <vt:lpstr>Osobní údaje</vt:lpstr>
      <vt:lpstr>Rady</vt:lpstr>
      <vt:lpstr>Rady</vt:lpstr>
      <vt:lpstr>Funkční/tematický životopis</vt:lpstr>
      <vt:lpstr>Vlastnosti</vt:lpstr>
      <vt:lpstr>Pro koho se hodí?</vt:lpstr>
      <vt:lpstr>Kombinovaný životopis</vt:lpstr>
      <vt:lpstr>Pro koho se hodí?</vt:lpstr>
      <vt:lpstr>Ukázky životopisů</vt:lpstr>
      <vt:lpstr>Kreativní</vt:lpstr>
      <vt:lpstr>Životopis v časové ose </vt:lpstr>
      <vt:lpstr>Infografický životopis </vt:lpstr>
      <vt:lpstr>Minimalistický životopis </vt:lpstr>
      <vt:lpstr>Symetrický životopis  </vt:lpstr>
      <vt:lpstr>Sekční životopis </vt:lpstr>
      <vt:lpstr>Ilustrovaný životopis </vt:lpstr>
      <vt:lpstr>Softwary a weby pro tvorbu CV</vt:lpstr>
      <vt:lpstr>EUROPASS</vt:lpstr>
      <vt:lpstr>Tipy pro inspiraci</vt:lpstr>
      <vt:lpstr>10 tipů, jak napsat dobré CV</vt:lpstr>
      <vt:lpstr>Vhodná fotografie? </vt:lpstr>
      <vt:lpstr>Jak zasílat CV elektronicky?</vt:lpstr>
      <vt:lpstr>Elektronické životopisy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36</cp:revision>
  <cp:lastPrinted>1601-01-01T00:00:00Z</cp:lastPrinted>
  <dcterms:created xsi:type="dcterms:W3CDTF">2019-06-11T20:19:30Z</dcterms:created>
  <dcterms:modified xsi:type="dcterms:W3CDTF">2022-12-06T10:45:45Z</dcterms:modified>
</cp:coreProperties>
</file>