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73" r:id="rId4"/>
    <p:sldId id="258" r:id="rId5"/>
    <p:sldId id="274" r:id="rId6"/>
    <p:sldId id="260" r:id="rId7"/>
    <p:sldId id="275" r:id="rId8"/>
    <p:sldId id="257" r:id="rId9"/>
    <p:sldId id="279" r:id="rId10"/>
    <p:sldId id="261" r:id="rId11"/>
    <p:sldId id="276" r:id="rId12"/>
    <p:sldId id="277" r:id="rId13"/>
    <p:sldId id="278" r:id="rId14"/>
    <p:sldId id="270" r:id="rId15"/>
    <p:sldId id="262" r:id="rId16"/>
    <p:sldId id="272" r:id="rId17"/>
    <p:sldId id="263" r:id="rId18"/>
    <p:sldId id="268" r:id="rId19"/>
    <p:sldId id="264" r:id="rId20"/>
    <p:sldId id="265" r:id="rId21"/>
    <p:sldId id="269" r:id="rId22"/>
    <p:sldId id="266" r:id="rId23"/>
    <p:sldId id="267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70728" autoAdjust="0"/>
  </p:normalViewPr>
  <p:slideViewPr>
    <p:cSldViewPr snapToGrid="0">
      <p:cViewPr varScale="1">
        <p:scale>
          <a:sx n="82" d="100"/>
          <a:sy n="82" d="100"/>
        </p:scale>
        <p:origin x="-1756" y="-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osobnost = způsobilost k právům a povinnostem</a:t>
            </a:r>
          </a:p>
          <a:p>
            <a:r>
              <a:rPr lang="cs-CZ" dirty="0" smtClean="0"/>
              <a:t>Svéprávnost = způsobilost jednat v pracovněprávních vztazích, možnost zastoupení zákonným zástupcem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Vedoucí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:</a:t>
            </a:r>
          </a:p>
          <a:p>
            <a:pPr>
              <a:buFontTx/>
              <a:buChar char="-"/>
            </a:pPr>
            <a:r>
              <a:rPr lang="cs-CZ" dirty="0" smtClean="0"/>
              <a:t>Zkušební doba až 6 měsíců</a:t>
            </a:r>
          </a:p>
          <a:p>
            <a:pPr>
              <a:buFontTx/>
              <a:buChar char="-"/>
            </a:pPr>
            <a:r>
              <a:rPr lang="cs-CZ" dirty="0" smtClean="0"/>
              <a:t>Možno sjednat právo na odvolání a vzdání se funkce</a:t>
            </a:r>
          </a:p>
          <a:p>
            <a:pPr>
              <a:buFontTx/>
              <a:buChar char="-"/>
            </a:pPr>
            <a:r>
              <a:rPr lang="cs-CZ" dirty="0" smtClean="0"/>
              <a:t>Dohodou lze vyloučit</a:t>
            </a:r>
            <a:r>
              <a:rPr lang="cs-CZ" baseline="0" dirty="0" smtClean="0"/>
              <a:t> odměnu za práci přesčas</a:t>
            </a:r>
          </a:p>
          <a:p>
            <a:pPr>
              <a:buFontTx/>
              <a:buChar char="-"/>
            </a:pPr>
            <a:r>
              <a:rPr lang="cs-CZ" baseline="0" dirty="0" smtClean="0"/>
              <a:t>Příplatek za vedení</a:t>
            </a:r>
          </a:p>
          <a:p>
            <a:pPr>
              <a:buFontTx/>
              <a:buChar char="-"/>
            </a:pPr>
            <a:r>
              <a:rPr lang="cs-CZ" baseline="0" dirty="0" smtClean="0"/>
              <a:t>Povinnost nahradit schodek vyšší u vedoucího a jeho zástupce</a:t>
            </a:r>
          </a:p>
          <a:p>
            <a:pPr>
              <a:buFontTx/>
              <a:buChar char="-"/>
            </a:pPr>
            <a:r>
              <a:rPr lang="cs-CZ" baseline="0" dirty="0" smtClean="0"/>
              <a:t>Řada dalších zvláštních povinností: týkající se organizace, řízení, kontroly, vytváření příznivých pracovních podmínek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Pracovní smlouva může být uzavřena, stejně jako den nástupu do práce může být sjednán,</a:t>
            </a:r>
            <a:r>
              <a:rPr lang="cs-CZ" baseline="0" dirty="0" smtClean="0"/>
              <a:t> </a:t>
            </a:r>
            <a:r>
              <a:rPr lang="cs-CZ" b="1" baseline="0" dirty="0" smtClean="0"/>
              <a:t>až po 30.6., po ukončení povinné školní docházky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Tato odborová organizace zastupuje v pracovněprávních vztazích všech 500 zaměstnanců, byť s tím kterýkoli ze zaměstnanců nesouhlasí.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Např. v oblasti odpovědnosti za škodu ke změnám téměř nedošlo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4denní</a:t>
            </a:r>
            <a:r>
              <a:rPr lang="cs-CZ" baseline="0" dirty="0" smtClean="0"/>
              <a:t> pracovní týden</a:t>
            </a:r>
          </a:p>
          <a:p>
            <a:r>
              <a:rPr lang="cs-CZ" baseline="0" dirty="0" err="1" smtClean="0"/>
              <a:t>balatikl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Vztah nadřízenosti a podřízenosti x nezávislost</a:t>
            </a:r>
          </a:p>
          <a:p>
            <a:r>
              <a:rPr lang="cs-CZ" dirty="0" smtClean="0"/>
              <a:t>Časová mzda</a:t>
            </a:r>
            <a:r>
              <a:rPr lang="cs-CZ" baseline="0" dirty="0" smtClean="0"/>
              <a:t> x úkolová</a:t>
            </a:r>
          </a:p>
          <a:p>
            <a:r>
              <a:rPr lang="cs-CZ" baseline="0" dirty="0" smtClean="0"/>
              <a:t>Zapůjčení provozních prostředků x vlastní provozní prostředky</a:t>
            </a:r>
          </a:p>
          <a:p>
            <a:r>
              <a:rPr lang="cs-CZ" baseline="0" dirty="0" smtClean="0"/>
              <a:t>Pracoviště x místo výkonu práce není stanoveno</a:t>
            </a:r>
          </a:p>
          <a:p>
            <a:r>
              <a:rPr lang="cs-CZ" baseline="0" dirty="0" smtClean="0"/>
              <a:t>Pracovní doba stanovena x nestanovena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Typické znaky ZÁVISLÉ PRÁCE:</a:t>
            </a:r>
          </a:p>
          <a:p>
            <a:pPr>
              <a:buFontTx/>
              <a:buChar char="-"/>
            </a:pPr>
            <a:r>
              <a:rPr lang="cs-CZ" dirty="0" smtClean="0"/>
              <a:t>Používání pracovních prostředků poskytnutých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(znak ukazující na</a:t>
            </a:r>
            <a:r>
              <a:rPr lang="cs-CZ" baseline="0" dirty="0" smtClean="0"/>
              <a:t> závislou práci)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Jediný odběratel (pozor,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můžebyýt</a:t>
            </a:r>
            <a:r>
              <a:rPr lang="cs-CZ" baseline="0" dirty="0" smtClean="0"/>
              <a:t> posouzeno i jako, že si další odběratele hledá)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smtClean="0">
                <a:solidFill>
                  <a:schemeClr val="accent2"/>
                </a:solidFill>
              </a:rPr>
              <a:t>Nadřízenost x podřízenost? </a:t>
            </a:r>
            <a:r>
              <a:rPr lang="cs-CZ" dirty="0" smtClean="0"/>
              <a:t>(</a:t>
            </a:r>
            <a:r>
              <a:rPr lang="cs-CZ" b="1" dirty="0" smtClean="0"/>
              <a:t>Řídí se vždy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nec</a:t>
            </a:r>
            <a:r>
              <a:rPr lang="cs-CZ" b="1" dirty="0" smtClean="0"/>
              <a:t> pokyny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vatele</a:t>
            </a:r>
            <a:r>
              <a:rPr lang="cs-CZ" dirty="0" smtClean="0"/>
              <a:t>? Nebo se řídí dle</a:t>
            </a:r>
            <a:r>
              <a:rPr lang="cs-CZ" baseline="0" dirty="0" smtClean="0"/>
              <a:t> vlastního odborného uvážení v mezích stanovených odběratelem?)</a:t>
            </a:r>
          </a:p>
          <a:p>
            <a:pPr>
              <a:buFontTx/>
              <a:buChar char="-"/>
            </a:pPr>
            <a:r>
              <a:rPr lang="cs-CZ" baseline="0" dirty="0" smtClean="0"/>
              <a:t>Pracovní doba</a:t>
            </a:r>
          </a:p>
          <a:p>
            <a:pPr>
              <a:buFontTx/>
              <a:buChar char="-"/>
            </a:pPr>
            <a:r>
              <a:rPr lang="cs-CZ" baseline="0" dirty="0" smtClean="0"/>
              <a:t>Pracovní místo</a:t>
            </a:r>
          </a:p>
          <a:p>
            <a:pPr>
              <a:buFontTx/>
              <a:buChar char="-"/>
            </a:pPr>
            <a:r>
              <a:rPr lang="cs-CZ" baseline="0" dirty="0" smtClean="0"/>
              <a:t>Mzda</a:t>
            </a:r>
          </a:p>
          <a:p>
            <a:pPr>
              <a:buFontTx/>
              <a:buChar char="-"/>
            </a:pPr>
            <a:r>
              <a:rPr lang="cs-CZ" baseline="0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Subjekty pracovně právních vztahů = jsou osoby, kterým pracovní právo přiznává způsobilost vystupovat v pracovně právních vztazích svým jménem.</a:t>
            </a:r>
          </a:p>
          <a:p>
            <a:r>
              <a:rPr lang="cs-CZ" dirty="0" smtClean="0"/>
              <a:t>Musejí mít pracovněprávní </a:t>
            </a:r>
            <a:r>
              <a:rPr lang="cs-CZ" dirty="0" err="1" smtClean="0"/>
              <a:t>subjetivitu</a:t>
            </a:r>
            <a:r>
              <a:rPr lang="cs-CZ" dirty="0" smtClean="0"/>
              <a:t>!</a:t>
            </a:r>
          </a:p>
          <a:p>
            <a:r>
              <a:rPr lang="cs-CZ" dirty="0" smtClean="0"/>
              <a:t>- Poté můžou vstupovat</a:t>
            </a:r>
            <a:r>
              <a:rPr lang="cs-CZ" baseline="0" dirty="0" smtClean="0"/>
              <a:t> do pracovněprávních vztahů, vystupovat svým jménem jako jeho účastníci a vlastním jménem nést odpovědnost plynoucí z tohoto vztahu.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a svět práce	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</a:t>
            </a:r>
            <a:r>
              <a:rPr lang="cs-CZ" dirty="0" smtClean="0"/>
              <a:t>. Nikola </a:t>
            </a:r>
            <a:r>
              <a:rPr lang="cs-CZ" dirty="0" smtClean="0"/>
              <a:t>Straková, PhD.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Pracovněprávní vztahy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11085"/>
            <a:ext cx="10967908" cy="4320915"/>
          </a:xfrm>
        </p:spPr>
        <p:txBody>
          <a:bodyPr/>
          <a:lstStyle/>
          <a:p>
            <a:r>
              <a:rPr lang="cs-CZ" sz="2400" dirty="0" smtClean="0"/>
              <a:t>Základní:</a:t>
            </a:r>
          </a:p>
          <a:p>
            <a:pPr lvl="1"/>
            <a:r>
              <a:rPr lang="cs-CZ" sz="1600" dirty="0" smtClean="0"/>
              <a:t>pracovní poměr,</a:t>
            </a:r>
          </a:p>
          <a:p>
            <a:pPr lvl="1"/>
            <a:r>
              <a:rPr lang="cs-CZ" sz="1600" dirty="0" smtClean="0"/>
              <a:t>právní vztahy založené dohodami o pracích konaných mimo pracovní poměr.</a:t>
            </a:r>
          </a:p>
          <a:p>
            <a:r>
              <a:rPr lang="cs-CZ" sz="2400" dirty="0" smtClean="0"/>
              <a:t>Odvozené:</a:t>
            </a:r>
          </a:p>
          <a:p>
            <a:pPr lvl="1"/>
            <a:r>
              <a:rPr lang="cs-CZ" sz="1600" dirty="0" smtClean="0"/>
              <a:t>zabezpečení práva na zaměstnání,</a:t>
            </a:r>
          </a:p>
          <a:p>
            <a:pPr lvl="1"/>
            <a:r>
              <a:rPr lang="cs-CZ" sz="1600" dirty="0" smtClean="0"/>
              <a:t>kontrolní vztahy vznikající při kontrole nad dodržování pracovněprávních předpisů BOZP a odpovědnostní sankční </a:t>
            </a:r>
            <a:r>
              <a:rPr lang="cs-CZ" sz="1600" dirty="0" smtClean="0"/>
              <a:t>vztahy</a:t>
            </a:r>
          </a:p>
          <a:p>
            <a:r>
              <a:rPr lang="cs-CZ" sz="2400" dirty="0" smtClean="0"/>
              <a:t>Pokud určitá činnost vykazuje znaky závislé práce, měla by být vykonávána v základním pracovněprávním vztahu. (=&gt; !</a:t>
            </a:r>
            <a:r>
              <a:rPr lang="cs-CZ" sz="2400" dirty="0" err="1" smtClean="0"/>
              <a:t>švarcsystém</a:t>
            </a:r>
            <a:r>
              <a:rPr lang="cs-CZ" sz="2400" dirty="0" smtClean="0"/>
              <a:t>!)</a:t>
            </a:r>
          </a:p>
          <a:p>
            <a:r>
              <a:rPr lang="cs-CZ" sz="2400" dirty="0" smtClean="0"/>
              <a:t>Základní pracovněprávní vztahy by měly být sjednány na výkon závislé práce.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Švarcsystém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9680"/>
            <a:ext cx="10753200" cy="4582320"/>
          </a:xfrm>
        </p:spPr>
        <p:txBody>
          <a:bodyPr/>
          <a:lstStyle/>
          <a:p>
            <a:r>
              <a:rPr lang="cs-CZ" dirty="0" smtClean="0"/>
              <a:t>Snaha vyhnout se sjednání pracovněprávního vztahu</a:t>
            </a:r>
          </a:p>
          <a:p>
            <a:r>
              <a:rPr lang="cs-CZ" dirty="0" smtClean="0"/>
              <a:t>Práce vykonávání na základě obchodněprávní nebo občanskoprávní smlouvy</a:t>
            </a:r>
          </a:p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Odvody </a:t>
            </a:r>
            <a:r>
              <a:rPr lang="cs-CZ" dirty="0" err="1" smtClean="0"/>
              <a:t>soc</a:t>
            </a:r>
            <a:r>
              <a:rPr lang="cs-CZ" dirty="0" smtClean="0"/>
              <a:t>. a zdrav.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 za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(34 % nad rámec hrubé mzdy) x nižší odvody pro OSVČ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bez ochrany zákoníku práce (odměna nemusí dosahovat minimální mzdy, chybí ochrana před výpovědí, žádná max. pracovní doba, …)</a:t>
            </a:r>
          </a:p>
          <a:p>
            <a:r>
              <a:rPr lang="cs-CZ" dirty="0" smtClean="0"/>
              <a:t>Dle zákona závislá práce musí být vykonávána v zákl. </a:t>
            </a:r>
            <a:r>
              <a:rPr lang="cs-CZ" dirty="0" err="1" smtClean="0"/>
              <a:t>pracovněpravním</a:t>
            </a:r>
            <a:r>
              <a:rPr lang="cs-CZ" dirty="0" smtClean="0"/>
              <a:t> vztahu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6840"/>
            <a:ext cx="10753200" cy="4445160"/>
          </a:xfrm>
        </p:spPr>
        <p:txBody>
          <a:bodyPr/>
          <a:lstStyle/>
          <a:p>
            <a:r>
              <a:rPr lang="cs-CZ" dirty="0" smtClean="0"/>
              <a:t>Zaměstnavatel, který provozuje síť supermarketů, obsahuje 2 pozice:</a:t>
            </a:r>
          </a:p>
          <a:p>
            <a:pPr lvl="1"/>
            <a:r>
              <a:rPr lang="cs-CZ" dirty="0" smtClean="0"/>
              <a:t>Pozici prodavačky, od níž očekává výkon práce na pokladně ve stanovené pracovní době na základě jeho pokynů.</a:t>
            </a:r>
          </a:p>
          <a:p>
            <a:pPr lvl="1"/>
            <a:r>
              <a:rPr lang="cs-CZ" dirty="0" smtClean="0"/>
              <a:t>Pozici „</a:t>
            </a:r>
            <a:r>
              <a:rPr lang="cs-CZ" dirty="0" err="1" smtClean="0"/>
              <a:t>social</a:t>
            </a:r>
            <a:r>
              <a:rPr lang="cs-CZ" dirty="0" smtClean="0"/>
              <a:t> media manažera“, který bude spravovat </a:t>
            </a:r>
            <a:r>
              <a:rPr lang="cs-CZ" dirty="0" err="1" smtClean="0"/>
              <a:t>facebookový</a:t>
            </a:r>
            <a:r>
              <a:rPr lang="cs-CZ" dirty="0" smtClean="0"/>
              <a:t> profil </a:t>
            </a:r>
            <a:r>
              <a:rPr lang="cs-CZ" dirty="0" err="1" smtClean="0"/>
              <a:t>zam</a:t>
            </a:r>
            <a:r>
              <a:rPr lang="cs-CZ" dirty="0" smtClean="0"/>
              <a:t>-tele. Půjde o práci na několik hodin týdně, </a:t>
            </a:r>
            <a:r>
              <a:rPr lang="cs-CZ" dirty="0" err="1" smtClean="0"/>
              <a:t>kt</a:t>
            </a:r>
            <a:r>
              <a:rPr lang="cs-CZ" dirty="0" smtClean="0"/>
              <a:t>.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může vykonávat odkudkoli. </a:t>
            </a:r>
            <a:r>
              <a:rPr lang="cs-CZ" dirty="0" err="1" smtClean="0"/>
              <a:t>Zam</a:t>
            </a:r>
            <a:r>
              <a:rPr lang="cs-CZ" dirty="0" smtClean="0"/>
              <a:t>-tel nemá o své prezentaci přesnou představu a spoléhá na to, že uchazeč samostatně vypracuje strategii, </a:t>
            </a:r>
            <a:r>
              <a:rPr lang="cs-CZ" dirty="0" err="1" smtClean="0"/>
              <a:t>kt</a:t>
            </a:r>
            <a:r>
              <a:rPr lang="cs-CZ" dirty="0" smtClean="0"/>
              <a:t>. Poté bude naplňovat.</a:t>
            </a:r>
          </a:p>
          <a:p>
            <a:r>
              <a:rPr lang="cs-CZ" dirty="0" smtClean="0"/>
              <a:t>Která pozice by měla být vykonávána v pracovním poměru a která by nemusela?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Rádi bychom najali kontraktora, u něhož nejsou splněny znaky závislé práce.</a:t>
            </a:r>
          </a:p>
          <a:p>
            <a:pPr lvl="1"/>
            <a:r>
              <a:rPr lang="cs-CZ" dirty="0" smtClean="0"/>
              <a:t>Vadí, pokud mu pro účely výkonu práce poskytneme notebook a mobilní telefon?</a:t>
            </a:r>
          </a:p>
          <a:p>
            <a:pPr lvl="1"/>
            <a:r>
              <a:rPr lang="cs-CZ" dirty="0" smtClean="0"/>
              <a:t>Můžeme jeho docházku sledovat prostřednictvím docházkového systému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nance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Musíme kontrolovat, zda kromě nás fakturuje i jiným subjektů?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255363"/>
            <a:ext cx="10753200" cy="457663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Zaměstnavatel </a:t>
            </a:r>
            <a:r>
              <a:rPr lang="cs-CZ" dirty="0" smtClean="0"/>
              <a:t>se dohodl s FO, že pro něj bude vykonávat zednické práce po dobu 6 měsíců. 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Budou-li tyto činnosti vykonávány pod vedením zaměstnavatele, na jeho právní i ekonomickou odpovědnost, s využitím jeho nástrojů a materiálu v pracovní době, kterou mu určí, a za hodinovou, resp. měsíční odměnu, jedná se o závislou práci a je třeba ji vykonávat v pracovním poměru nebo na základě dohod konaných mimo pracovní poměr. </a:t>
            </a:r>
          </a:p>
          <a:p>
            <a:pPr>
              <a:buFont typeface="Courier New" pitchFamily="49" charset="0"/>
              <a:buChar char="o"/>
            </a:pPr>
            <a:r>
              <a:rPr lang="cs-CZ" sz="2000" dirty="0" smtClean="0"/>
              <a:t>Pokud </a:t>
            </a:r>
            <a:r>
              <a:rPr lang="cs-CZ" sz="2000" dirty="0" smtClean="0"/>
              <a:t>by však činnost byla vykonávána FO samostatně na základě obecného zadání za využití vlastních nástrojů, přičemž odměnu za dílo by netvořila pouze cena práce, ale i ostatních nákladů, je možné takovou činnost realizovat na základě občanskoprávního nebo obchodněprávního vztahu (např. smlouva o dílo).</a:t>
            </a:r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pracovně právních vztahů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osoby: </a:t>
            </a:r>
            <a:r>
              <a:rPr lang="cs-CZ" dirty="0" err="1" smtClean="0"/>
              <a:t>zam</a:t>
            </a:r>
            <a:r>
              <a:rPr lang="cs-CZ" dirty="0" smtClean="0"/>
              <a:t>-tel,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uchazeč o </a:t>
            </a:r>
            <a:r>
              <a:rPr lang="cs-CZ" dirty="0" err="1" smtClean="0"/>
              <a:t>zam</a:t>
            </a:r>
            <a:r>
              <a:rPr lang="cs-CZ" dirty="0" smtClean="0"/>
              <a:t>-ní</a:t>
            </a:r>
          </a:p>
          <a:p>
            <a:r>
              <a:rPr lang="cs-CZ" dirty="0" smtClean="0"/>
              <a:t>Právnické osoby: </a:t>
            </a:r>
            <a:r>
              <a:rPr lang="cs-CZ" dirty="0" err="1" smtClean="0"/>
              <a:t>zam</a:t>
            </a:r>
            <a:r>
              <a:rPr lang="cs-CZ" dirty="0" smtClean="0"/>
              <a:t>-tel, odborová </a:t>
            </a:r>
            <a:r>
              <a:rPr lang="cs-CZ" dirty="0" err="1" smtClean="0"/>
              <a:t>org</a:t>
            </a:r>
            <a:r>
              <a:rPr lang="cs-CZ" dirty="0" smtClean="0"/>
              <a:t>., stát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Musejí mít pracovněprávní subjektivitu.</a:t>
            </a:r>
          </a:p>
          <a:p>
            <a:r>
              <a:rPr lang="cs-CZ" dirty="0" smtClean="0"/>
              <a:t>Právní osobnost = způsobilost k právům a povinnostem</a:t>
            </a:r>
          </a:p>
          <a:p>
            <a:r>
              <a:rPr lang="cs-CZ" dirty="0" smtClean="0">
                <a:ea typeface="+mn-ea"/>
                <a:cs typeface="+mn-cs"/>
              </a:rPr>
              <a:t>Svéprávnost = způsobilost k právním úkonům</a:t>
            </a:r>
            <a:endParaRPr lang="cs-CZ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44879" y="287703"/>
          <a:ext cx="11184060" cy="5732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5952"/>
                <a:gridCol w="1056243"/>
                <a:gridCol w="1985895"/>
                <a:gridCol w="1600200"/>
                <a:gridCol w="2074985"/>
                <a:gridCol w="2760785"/>
              </a:tblGrid>
              <a:tr h="1024175">
                <a:tc rowSpan="2" gridSpan="2">
                  <a:txBody>
                    <a:bodyPr/>
                    <a:lstStyle/>
                    <a:p>
                      <a:r>
                        <a:rPr lang="cs-CZ" sz="2800" b="1" dirty="0" smtClean="0"/>
                        <a:t>Subjekty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 smtClean="0"/>
                        <a:t>Právní osobnost</a:t>
                      </a:r>
                    </a:p>
                    <a:p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2800" b="1" dirty="0" smtClean="0"/>
                        <a:t>Svéprávnost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337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Vznik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Zánik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Vznik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Zánik (zbavení)</a:t>
                      </a:r>
                      <a:endParaRPr lang="cs-CZ" sz="28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3371">
                <a:tc rowSpan="2">
                  <a:txBody>
                    <a:bodyPr/>
                    <a:lstStyle/>
                    <a:p>
                      <a:r>
                        <a:rPr lang="cs-CZ" sz="2800" b="1" dirty="0" err="1" smtClean="0"/>
                        <a:t>Zam</a:t>
                      </a:r>
                      <a:r>
                        <a:rPr lang="cs-CZ" sz="2800" b="1" dirty="0" smtClean="0"/>
                        <a:t>-tel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FO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Narození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Zletilost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Smrt/rozhodnutí soudu</a:t>
                      </a:r>
                      <a:endParaRPr lang="cs-CZ" sz="2800" dirty="0"/>
                    </a:p>
                  </a:txBody>
                  <a:tcPr/>
                </a:tc>
              </a:tr>
              <a:tr h="59337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PO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Vznik</a:t>
                      </a:r>
                      <a:r>
                        <a:rPr lang="cs-CZ" sz="2800" baseline="0" dirty="0" smtClean="0"/>
                        <a:t>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Zánik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Vznik PO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Zánik PO</a:t>
                      </a:r>
                      <a:endParaRPr lang="cs-CZ" sz="2800" dirty="0"/>
                    </a:p>
                  </a:txBody>
                  <a:tcPr/>
                </a:tc>
              </a:tr>
              <a:tr h="1902040">
                <a:tc gridSpan="2">
                  <a:txBody>
                    <a:bodyPr/>
                    <a:lstStyle/>
                    <a:p>
                      <a:r>
                        <a:rPr lang="cs-CZ" sz="2800" b="1" dirty="0" err="1" smtClean="0"/>
                        <a:t>Zam</a:t>
                      </a:r>
                      <a:r>
                        <a:rPr lang="cs-CZ" sz="2800" b="1" dirty="0" smtClean="0"/>
                        <a:t>-</a:t>
                      </a:r>
                      <a:r>
                        <a:rPr lang="cs-CZ" sz="2800" b="1" dirty="0" err="1" smtClean="0"/>
                        <a:t>nec</a:t>
                      </a:r>
                      <a:endParaRPr lang="cs-CZ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 let, ukončení povinné školní docházky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15, let, ukončení povinné</a:t>
                      </a:r>
                      <a:r>
                        <a:rPr lang="cs-CZ" sz="2800" baseline="0" dirty="0" smtClean="0"/>
                        <a:t> školní docházky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Smrt/rozhodnutí soudu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1342"/>
            <a:ext cx="10753200" cy="4390658"/>
          </a:xfrm>
        </p:spPr>
        <p:txBody>
          <a:bodyPr/>
          <a:lstStyle/>
          <a:p>
            <a:r>
              <a:rPr lang="cs-CZ" dirty="0" smtClean="0"/>
              <a:t>Pouze FO</a:t>
            </a:r>
          </a:p>
          <a:p>
            <a:r>
              <a:rPr lang="cs-CZ" dirty="0" smtClean="0"/>
              <a:t>Pracovněprávní způsobilost vzniká dnem dosažení 15 let</a:t>
            </a:r>
          </a:p>
          <a:p>
            <a:r>
              <a:rPr lang="cs-CZ" dirty="0" smtClean="0"/>
              <a:t>Den nástupu do práce nesmí předcházet dni ukončení povinné školní docházky</a:t>
            </a:r>
          </a:p>
          <a:p>
            <a:r>
              <a:rPr lang="cs-CZ" dirty="0" smtClean="0"/>
              <a:t>Dohoda o hmotné odpovědnosti až od 18 let věku</a:t>
            </a:r>
          </a:p>
          <a:p>
            <a:r>
              <a:rPr lang="cs-CZ" dirty="0" smtClean="0"/>
              <a:t>Vedoucí a ostatní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endParaRPr lang="cs-CZ" dirty="0" smtClean="0"/>
          </a:p>
          <a:p>
            <a:pPr lvl="1"/>
            <a:r>
              <a:rPr lang="cs-CZ" dirty="0" smtClean="0"/>
              <a:t>Vedoucí je každý, komu je podřízena alespoň jedna pracovní pozice, bez ohledu na jaké stupni vedení společnosti se </a:t>
            </a:r>
            <a:r>
              <a:rPr lang="cs-CZ" dirty="0" smtClean="0"/>
              <a:t>nachází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</a:t>
            </a:r>
            <a:r>
              <a:rPr lang="cs-CZ" dirty="0" smtClean="0"/>
              <a:t>se dne 15.4. sešel s 15letým žákem, který dne 30.6. téhož roku ukončí povinnou školní docházku, za účelem uzavření pracovního poměru.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 může být uzavřena pracovní smlouva?</a:t>
            </a:r>
          </a:p>
          <a:p>
            <a:pPr>
              <a:buNone/>
            </a:pPr>
            <a:r>
              <a:rPr lang="cs-CZ" dirty="0" smtClean="0"/>
              <a:t>Kdy může být sjednán den nástupu do práce?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Zaměstnavatelé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6554" y="1211356"/>
            <a:ext cx="10753200" cy="4139998"/>
          </a:xfrm>
        </p:spPr>
        <p:txBody>
          <a:bodyPr/>
          <a:lstStyle/>
          <a:p>
            <a:r>
              <a:rPr lang="cs-CZ" sz="2400" dirty="0" smtClean="0"/>
              <a:t>PO nebo FO</a:t>
            </a:r>
          </a:p>
          <a:p>
            <a:pPr>
              <a:buNone/>
            </a:pPr>
            <a:r>
              <a:rPr lang="cs-CZ" sz="2400" b="1" dirty="0" smtClean="0"/>
              <a:t>FO</a:t>
            </a:r>
          </a:p>
          <a:p>
            <a:r>
              <a:rPr lang="cs-CZ" sz="2400" dirty="0" smtClean="0"/>
              <a:t>Způsobilost k právním úkonům vzniká dosažením 18 let věku</a:t>
            </a:r>
          </a:p>
          <a:p>
            <a:r>
              <a:rPr lang="cs-CZ" sz="2400" dirty="0" smtClean="0"/>
              <a:t>Způsobilost být zaměstnavatelem se řídí zvláštními předpisy (zejm. živnostenský zákon) a nabývá se narozením</a:t>
            </a:r>
          </a:p>
          <a:p>
            <a:pPr>
              <a:buNone/>
            </a:pPr>
            <a:r>
              <a:rPr lang="cs-CZ" sz="2400" b="1" dirty="0" smtClean="0"/>
              <a:t>PO</a:t>
            </a:r>
            <a:r>
              <a:rPr lang="cs-CZ" sz="2400" dirty="0" smtClean="0"/>
              <a:t> – v pracovněprávních vztazích za ně jednají:</a:t>
            </a:r>
          </a:p>
          <a:p>
            <a:r>
              <a:rPr lang="cs-CZ" sz="2400" dirty="0" smtClean="0"/>
              <a:t>statutární orgány,</a:t>
            </a:r>
          </a:p>
          <a:p>
            <a:r>
              <a:rPr lang="cs-CZ" sz="2400" dirty="0" smtClean="0"/>
              <a:t>jiní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(ředitelé, děkani, …),</a:t>
            </a:r>
          </a:p>
          <a:p>
            <a:r>
              <a:rPr lang="cs-CZ" sz="2400" dirty="0" smtClean="0"/>
              <a:t>další zaměstnanci písemně pověření nebo zmocnění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telem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7301" y="208556"/>
            <a:ext cx="10753200" cy="451576"/>
          </a:xfrm>
        </p:spPr>
        <p:txBody>
          <a:bodyPr/>
          <a:lstStyle/>
          <a:p>
            <a:r>
              <a:rPr lang="cs-CZ" dirty="0" smtClean="0"/>
              <a:t>Pracovní právo jako soubor právních norem	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33214" y="677287"/>
            <a:ext cx="11186481" cy="6180713"/>
          </a:xfrm>
        </p:spPr>
        <p:txBody>
          <a:bodyPr/>
          <a:lstStyle/>
          <a:p>
            <a:r>
              <a:rPr lang="cs-CZ" dirty="0" smtClean="0"/>
              <a:t>individuální </a:t>
            </a:r>
            <a:r>
              <a:rPr lang="cs-CZ" dirty="0" smtClean="0"/>
              <a:t>pracovní právo,</a:t>
            </a:r>
          </a:p>
          <a:p>
            <a:pPr lvl="1"/>
            <a:r>
              <a:rPr lang="cs-CZ" dirty="0" smtClean="0"/>
              <a:t>Historicky první a nejdůležitější </a:t>
            </a:r>
            <a:r>
              <a:rPr lang="cs-CZ" dirty="0" smtClean="0"/>
              <a:t>oblast</a:t>
            </a:r>
          </a:p>
          <a:p>
            <a:pPr lvl="1"/>
            <a:r>
              <a:rPr lang="cs-CZ" dirty="0" smtClean="0"/>
              <a:t>Soubor právních vztahů, v nichž pracovní sílu FO občana užívá za odměnu jiný subjekt – zaměstnavatel (FO, PO)</a:t>
            </a:r>
          </a:p>
          <a:p>
            <a:pPr lvl="1"/>
            <a:r>
              <a:rPr lang="cs-CZ" dirty="0" smtClean="0"/>
              <a:t>ZP = těžiště právní úpravy</a:t>
            </a:r>
          </a:p>
          <a:p>
            <a:pPr lvl="2"/>
            <a:r>
              <a:rPr lang="cs-CZ" dirty="0" smtClean="0"/>
              <a:t>upravuje vztahy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 pracovní poměr, dohody o pracích konaných mimo pracovní poměr (DPP,DPČ)</a:t>
            </a:r>
            <a:endParaRPr lang="cs-CZ" dirty="0" smtClean="0"/>
          </a:p>
          <a:p>
            <a:r>
              <a:rPr lang="cs-CZ" dirty="0" smtClean="0"/>
              <a:t>kolektivní pracovní právo,</a:t>
            </a:r>
          </a:p>
          <a:p>
            <a:pPr lvl="1"/>
            <a:r>
              <a:rPr lang="cs-CZ" dirty="0" smtClean="0"/>
              <a:t>ZP + zákon o kolektivním </a:t>
            </a:r>
            <a:r>
              <a:rPr lang="cs-CZ" dirty="0" smtClean="0"/>
              <a:t>vyjednávání</a:t>
            </a:r>
          </a:p>
          <a:p>
            <a:pPr lvl="1"/>
            <a:r>
              <a:rPr lang="cs-CZ" dirty="0" smtClean="0"/>
              <a:t>upravuje právní vztahy 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</a:t>
            </a:r>
            <a:r>
              <a:rPr lang="cs-CZ" dirty="0" smtClean="0"/>
              <a:t>a subjekty, které zastupují kolektivy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(odborové </a:t>
            </a:r>
            <a:r>
              <a:rPr lang="cs-CZ" dirty="0" err="1" smtClean="0"/>
              <a:t>org</a:t>
            </a:r>
            <a:r>
              <a:rPr lang="cs-CZ" dirty="0" smtClean="0"/>
              <a:t>., rady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zaměstnanost.</a:t>
            </a:r>
          </a:p>
          <a:p>
            <a:pPr lvl="1"/>
            <a:r>
              <a:rPr lang="cs-CZ" dirty="0" smtClean="0"/>
              <a:t>Zákon o </a:t>
            </a:r>
            <a:r>
              <a:rPr lang="cs-CZ" dirty="0" smtClean="0"/>
              <a:t>zaměstnanosti</a:t>
            </a:r>
          </a:p>
          <a:p>
            <a:pPr lvl="1"/>
            <a:r>
              <a:rPr lang="cs-CZ" dirty="0" smtClean="0"/>
              <a:t>vztahy </a:t>
            </a:r>
            <a:r>
              <a:rPr lang="cs-CZ" dirty="0" smtClean="0"/>
              <a:t>vznikající při realizaci práva na zaměstnání (práva získávat prostředky na své životní potřeby)</a:t>
            </a:r>
          </a:p>
          <a:p>
            <a:pPr lvl="1">
              <a:buFontTx/>
              <a:buChar char="-"/>
            </a:pPr>
            <a:r>
              <a:rPr lang="cs-CZ" dirty="0" smtClean="0"/>
              <a:t>vztahy </a:t>
            </a:r>
            <a:r>
              <a:rPr lang="cs-CZ" dirty="0" smtClean="0"/>
              <a:t>mezi občany a příslušnými státními orgány (MPSV a úřady práce), 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vateli</a:t>
            </a:r>
            <a:r>
              <a:rPr lang="cs-CZ" dirty="0" smtClean="0"/>
              <a:t> a státními orgány, občany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endParaRPr lang="cs-CZ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Odborové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1385" y="1223079"/>
            <a:ext cx="10753200" cy="4139998"/>
          </a:xfrm>
        </p:spPr>
        <p:txBody>
          <a:bodyPr/>
          <a:lstStyle/>
          <a:p>
            <a:r>
              <a:rPr lang="cs-CZ" dirty="0" smtClean="0"/>
              <a:t>Zvláštní PO, jejichž cílem je ochrana zákonných zájmů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</a:t>
            </a:r>
            <a:r>
              <a:rPr lang="cs-CZ" sz="2400" dirty="0" smtClean="0"/>
              <a:t>(na zákl. zákona č. 83/1990 Sb., o sdružování občanů)</a:t>
            </a:r>
            <a:endParaRPr lang="cs-CZ" dirty="0" smtClean="0"/>
          </a:p>
          <a:p>
            <a:r>
              <a:rPr lang="cs-CZ" dirty="0" smtClean="0"/>
              <a:t>Vzniká dnem zápisu do seznamu odborových organizací (</a:t>
            </a:r>
            <a:r>
              <a:rPr lang="cs-CZ" sz="2400" dirty="0" smtClean="0"/>
              <a:t>vede Ministerstvo vnitra ČR)</a:t>
            </a:r>
            <a:endParaRPr lang="cs-CZ" dirty="0" smtClean="0"/>
          </a:p>
          <a:p>
            <a:r>
              <a:rPr lang="cs-CZ" dirty="0" smtClean="0"/>
              <a:t>Zakládají minimálně 3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 alespoň 1 z nich musí mít 18 let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nemají možnost jejich vznik ovlivnit</a:t>
            </a:r>
          </a:p>
          <a:p>
            <a:r>
              <a:rPr lang="cs-CZ" dirty="0" smtClean="0"/>
              <a:t>Mohou podstatně ovlivnit pracovní podmínky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Reprezentují všechny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</a:t>
            </a:r>
            <a:r>
              <a:rPr lang="cs-CZ" sz="2400" dirty="0" smtClean="0"/>
              <a:t>(i ty, kteří nejsou odborově organizováni)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418095"/>
            <a:ext cx="10753200" cy="4413905"/>
          </a:xfrm>
        </p:spPr>
        <p:txBody>
          <a:bodyPr/>
          <a:lstStyle/>
          <a:p>
            <a:r>
              <a:rPr lang="cs-CZ" dirty="0" smtClean="0"/>
              <a:t>Zaměstnavatel</a:t>
            </a:r>
            <a:r>
              <a:rPr lang="cs-CZ" dirty="0" smtClean="0"/>
              <a:t>, obchodní společnost, zaměstnává v pracovním poměru 500 zaměstnanců. Tři zaměstnanci založí odborovou organizaci. Svým právním jednáním zakládají práva a povinnosti ostatním zaměstnancům, někteří zaměstnanci s tím ale nesouhlasí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Které </a:t>
            </a:r>
            <a:r>
              <a:rPr lang="cs-CZ" dirty="0" smtClean="0"/>
              <a:t>zaměstnance tato odborová organizace zastupuje?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zaměstnanců, zástupce pro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je Zákoník práce</a:t>
            </a:r>
          </a:p>
          <a:p>
            <a:r>
              <a:rPr lang="cs-CZ" dirty="0" smtClean="0"/>
              <a:t>Nemají právní subjektivitu</a:t>
            </a:r>
          </a:p>
          <a:p>
            <a:pPr lvl="1"/>
            <a:r>
              <a:rPr lang="cs-CZ" dirty="0" smtClean="0"/>
              <a:t>=&gt; nemohou kolektivně vyjednávat</a:t>
            </a:r>
          </a:p>
          <a:p>
            <a:r>
              <a:rPr lang="cs-CZ" dirty="0" smtClean="0"/>
              <a:t>Zaměřují se na zajištění práva na informace a projednávání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pracovněprávních vztahů</a:t>
            </a:r>
          </a:p>
          <a:p>
            <a:r>
              <a:rPr lang="cs-CZ" dirty="0" smtClean="0"/>
              <a:t>Působí na úseku zaměstnanosti a bezpečnosti práce</a:t>
            </a:r>
          </a:p>
          <a:p>
            <a:r>
              <a:rPr lang="cs-CZ" dirty="0" smtClean="0"/>
              <a:t>Prostřednictvím ústředních nebo územních státních orgánů</a:t>
            </a:r>
          </a:p>
          <a:p>
            <a:pPr lvl="1"/>
            <a:r>
              <a:rPr lang="cs-CZ" dirty="0" smtClean="0"/>
              <a:t>Ministerstvo práce a sociálních věcí ČR</a:t>
            </a:r>
          </a:p>
          <a:p>
            <a:pPr lvl="1"/>
            <a:r>
              <a:rPr lang="cs-CZ" dirty="0" smtClean="0"/>
              <a:t>Úřady práce</a:t>
            </a:r>
          </a:p>
          <a:p>
            <a:pPr lvl="1"/>
            <a:r>
              <a:rPr lang="cs-CZ" dirty="0" smtClean="0"/>
              <a:t>Státní úřad inspekce práce</a:t>
            </a:r>
          </a:p>
          <a:p>
            <a:pPr lvl="1"/>
            <a:r>
              <a:rPr lang="cs-CZ" dirty="0" smtClean="0"/>
              <a:t>Oblastní inspektoráty práce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 vzniku pracovního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chránit slabší strany pracovního vztahu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Ochranná funkce = nejdůležitější, převažující</a:t>
            </a:r>
          </a:p>
          <a:p>
            <a:r>
              <a:rPr lang="cs-CZ" dirty="0" smtClean="0"/>
              <a:t>Organizační funkce</a:t>
            </a:r>
          </a:p>
          <a:p>
            <a:pPr lvl="1"/>
            <a:r>
              <a:rPr lang="cs-CZ" dirty="0" smtClean="0"/>
              <a:t>Vytváří rámec a podmínky, za nichž se uskutečňuje pracovní proces</a:t>
            </a:r>
          </a:p>
          <a:p>
            <a:pPr lvl="1"/>
            <a:r>
              <a:rPr lang="cs-CZ" dirty="0" smtClean="0"/>
              <a:t>Vymezuje míru práce, odměny za práci, pravidla fungování trhu práce</a:t>
            </a:r>
          </a:p>
          <a:p>
            <a:pPr lvl="1"/>
            <a:r>
              <a:rPr lang="cs-CZ" dirty="0" smtClean="0"/>
              <a:t>Nástroje pro řízení podniku a jednotlivých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(pracovní doba, doby odpočinku)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pracovního práva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sz="1800" dirty="0" smtClean="0"/>
              <a:t>Ústava ČR</a:t>
            </a:r>
          </a:p>
          <a:p>
            <a:r>
              <a:rPr lang="cs-CZ" sz="1800" dirty="0" smtClean="0"/>
              <a:t>Listina základních práv a svobod</a:t>
            </a:r>
          </a:p>
          <a:p>
            <a:r>
              <a:rPr lang="cs-CZ" sz="1800" dirty="0" smtClean="0"/>
              <a:t>Zákoník práce = základní pramen</a:t>
            </a:r>
          </a:p>
          <a:p>
            <a:r>
              <a:rPr lang="cs-CZ" sz="1800" dirty="0" smtClean="0"/>
              <a:t>Zákon o zaměstnanosti</a:t>
            </a:r>
          </a:p>
          <a:p>
            <a:r>
              <a:rPr lang="cs-CZ" sz="1800" dirty="0" smtClean="0"/>
              <a:t>Zákon o kolektivním vyjednávání</a:t>
            </a:r>
          </a:p>
          <a:p>
            <a:r>
              <a:rPr lang="cs-CZ" sz="1800" dirty="0" smtClean="0"/>
              <a:t>Zákon o ochraně zaměstnanců při platební neschopnosti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-tele</a:t>
            </a:r>
          </a:p>
          <a:p>
            <a:r>
              <a:rPr lang="cs-CZ" sz="1800" dirty="0" smtClean="0"/>
              <a:t>Kolektivní smlouvy vyššího stupně uložené ve Sbírce zákonů</a:t>
            </a:r>
          </a:p>
          <a:p>
            <a:r>
              <a:rPr lang="cs-CZ" sz="1800" dirty="0" smtClean="0"/>
              <a:t>Nálezy ústavního soudu ČR</a:t>
            </a:r>
          </a:p>
          <a:p>
            <a:pPr>
              <a:buNone/>
            </a:pPr>
            <a:r>
              <a:rPr lang="cs-CZ" sz="1800" dirty="0" smtClean="0"/>
              <a:t>Mezinárodní prameny</a:t>
            </a:r>
          </a:p>
          <a:p>
            <a:r>
              <a:rPr lang="cs-CZ" sz="1800" dirty="0" smtClean="0"/>
              <a:t>Mezinárodní pakt o hospodářských, sociálních a kulturních právech</a:t>
            </a:r>
          </a:p>
          <a:p>
            <a:r>
              <a:rPr lang="cs-CZ" sz="1800" dirty="0" smtClean="0"/>
              <a:t>Mezinárodní pakt o občanských a politických právech</a:t>
            </a:r>
          </a:p>
          <a:p>
            <a:r>
              <a:rPr lang="cs-CZ" sz="1800" dirty="0" smtClean="0"/>
              <a:t>Evropská sociální charta Rady Evropy</a:t>
            </a:r>
          </a:p>
          <a:p>
            <a:r>
              <a:rPr lang="cs-CZ" sz="1800" dirty="0" smtClean="0"/>
              <a:t>Úmluvy Mezinárodní organizace práce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Komunitární</a:t>
            </a:r>
            <a:r>
              <a:rPr lang="cs-CZ" sz="1800" dirty="0" smtClean="0"/>
              <a:t> prameny pracovního práva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ČR v kontextu mezinárodního vývoje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15802"/>
            <a:ext cx="10753200" cy="4139998"/>
          </a:xfrm>
        </p:spPr>
        <p:txBody>
          <a:bodyPr/>
          <a:lstStyle/>
          <a:p>
            <a:r>
              <a:rPr lang="cs-CZ" dirty="0" smtClean="0"/>
              <a:t>Od konce 90. let </a:t>
            </a:r>
          </a:p>
          <a:p>
            <a:pPr lvl="1"/>
            <a:r>
              <a:rPr lang="cs-CZ" dirty="0" smtClean="0"/>
              <a:t>je pracovní právo ČR výrazně ovlivňováno právem Evropského společenství.</a:t>
            </a:r>
          </a:p>
          <a:p>
            <a:r>
              <a:rPr lang="cs-CZ" dirty="0" smtClean="0"/>
              <a:t>Před vstupem do EU</a:t>
            </a:r>
          </a:p>
          <a:p>
            <a:pPr lvl="1"/>
            <a:r>
              <a:rPr lang="cs-CZ" dirty="0" smtClean="0"/>
              <a:t>Nejvýznamnější změny českého pracovního práva</a:t>
            </a:r>
          </a:p>
          <a:p>
            <a:pPr lvl="1"/>
            <a:r>
              <a:rPr lang="cs-CZ" dirty="0" smtClean="0"/>
              <a:t>Harmonizační proces českého pracovního práva s desítkami novel EU</a:t>
            </a:r>
          </a:p>
          <a:p>
            <a:r>
              <a:rPr lang="cs-CZ" dirty="0" smtClean="0"/>
              <a:t>1.5. 2004 = vstup do EU</a:t>
            </a:r>
          </a:p>
          <a:p>
            <a:r>
              <a:rPr lang="cs-CZ" dirty="0" smtClean="0"/>
              <a:t>Nejvýznamnější změny v:</a:t>
            </a:r>
          </a:p>
          <a:p>
            <a:pPr lvl="1"/>
            <a:r>
              <a:rPr lang="cs-CZ" dirty="0" smtClean="0"/>
              <a:t>Oblasti rovného zacházení a zákazu diskriminace</a:t>
            </a:r>
          </a:p>
          <a:p>
            <a:pPr lvl="1"/>
            <a:r>
              <a:rPr lang="cs-CZ" dirty="0" smtClean="0"/>
              <a:t>Pracovní době</a:t>
            </a:r>
          </a:p>
          <a:p>
            <a:pPr lvl="1"/>
            <a:r>
              <a:rPr lang="cs-CZ" dirty="0" smtClean="0"/>
              <a:t>Době odpočinku</a:t>
            </a:r>
          </a:p>
          <a:p>
            <a:pPr lvl="1"/>
            <a:r>
              <a:rPr lang="cs-CZ" dirty="0" smtClean="0"/>
              <a:t>BOZP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pracovního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4492" y="1375479"/>
            <a:ext cx="10753200" cy="4139998"/>
          </a:xfrm>
        </p:spPr>
        <p:txBody>
          <a:bodyPr/>
          <a:lstStyle/>
          <a:p>
            <a:r>
              <a:rPr lang="cs-CZ" dirty="0" smtClean="0"/>
              <a:t>Zásada práva na práci a svobodnou volbu povolání</a:t>
            </a:r>
          </a:p>
          <a:p>
            <a:r>
              <a:rPr lang="cs-CZ" dirty="0" smtClean="0"/>
              <a:t>Zásada smluvní volnosti</a:t>
            </a:r>
          </a:p>
          <a:p>
            <a:r>
              <a:rPr lang="cs-CZ" dirty="0" smtClean="0"/>
              <a:t>Zásada rovného zacházení a zákazu diskriminace</a:t>
            </a:r>
          </a:p>
          <a:p>
            <a:r>
              <a:rPr lang="cs-CZ" dirty="0" smtClean="0"/>
              <a:t>Zásada zákazu zneužívání práv (zákaz šikanování)</a:t>
            </a:r>
          </a:p>
          <a:p>
            <a:r>
              <a:rPr lang="cs-CZ" dirty="0" smtClean="0"/>
              <a:t>Zásada úplatnosti vykonávané práce</a:t>
            </a:r>
          </a:p>
          <a:p>
            <a:r>
              <a:rPr lang="cs-CZ" dirty="0" smtClean="0"/>
              <a:t>Zásada svobody sdružování k ochraně hospodářských a sociálních zájmů</a:t>
            </a:r>
          </a:p>
          <a:p>
            <a:r>
              <a:rPr lang="cs-CZ" dirty="0" smtClean="0"/>
              <a:t>Zásada bezpečné a hygienické práce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415579" y="472698"/>
            <a:ext cx="2735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04156" y="1766807"/>
            <a:ext cx="161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Směrnice 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9422969" y="3068664"/>
            <a:ext cx="251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Úmluvy mezinárodní organizace práce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136610" y="5695627"/>
            <a:ext cx="1766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Zákoník práce</a:t>
            </a:r>
            <a:endParaRPr lang="cs-CZ" dirty="0"/>
          </a:p>
        </p:txBody>
      </p:sp>
      <p:sp>
        <p:nvSpPr>
          <p:cNvPr id="10" name="Mrak 9"/>
          <p:cNvSpPr/>
          <p:nvPr/>
        </p:nvSpPr>
        <p:spPr bwMode="auto">
          <a:xfrm>
            <a:off x="7904136" y="123986"/>
            <a:ext cx="3169403" cy="131735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Mrak 10"/>
          <p:cNvSpPr/>
          <p:nvPr/>
        </p:nvSpPr>
        <p:spPr bwMode="auto">
          <a:xfrm>
            <a:off x="9624447" y="1712563"/>
            <a:ext cx="2007032" cy="960896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Mrak 11"/>
          <p:cNvSpPr/>
          <p:nvPr/>
        </p:nvSpPr>
        <p:spPr bwMode="auto">
          <a:xfrm>
            <a:off x="9020014" y="2781947"/>
            <a:ext cx="3022169" cy="2076772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Mrak 12"/>
          <p:cNvSpPr/>
          <p:nvPr/>
        </p:nvSpPr>
        <p:spPr bwMode="auto">
          <a:xfrm>
            <a:off x="7105974" y="5416657"/>
            <a:ext cx="3285640" cy="1216617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Liberalizace a flexibilita aneb trendy pracovního práva nejen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důvodu respektování globalizace a liberalizace světové ekonomiky</a:t>
            </a:r>
          </a:p>
          <a:p>
            <a:pPr lvl="1"/>
            <a:r>
              <a:rPr lang="cs-CZ" dirty="0" smtClean="0"/>
              <a:t>Snaha redukovat pracovněprávní ochranu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pPr lvl="1"/>
            <a:r>
              <a:rPr lang="cs-CZ" dirty="0" smtClean="0"/>
              <a:t>Snaha o „přátelské“ podnikatelské klima</a:t>
            </a:r>
          </a:p>
          <a:p>
            <a:r>
              <a:rPr lang="cs-CZ" dirty="0" smtClean="0"/>
              <a:t>Trendy:</a:t>
            </a:r>
          </a:p>
          <a:p>
            <a:pPr lvl="1"/>
            <a:r>
              <a:rPr lang="cs-CZ" dirty="0" smtClean="0"/>
              <a:t>Zavést nové omezení stávek</a:t>
            </a:r>
          </a:p>
          <a:p>
            <a:pPr lvl="1"/>
            <a:r>
              <a:rPr lang="cs-CZ" dirty="0" smtClean="0"/>
              <a:t>Zvláštní pracovní podmínky pro malé a střední firmy</a:t>
            </a:r>
          </a:p>
          <a:p>
            <a:pPr lvl="1"/>
            <a:r>
              <a:rPr lang="cs-CZ" dirty="0" smtClean="0"/>
              <a:t>Prodloužit výrazně zkušební dobu</a:t>
            </a:r>
          </a:p>
          <a:p>
            <a:pPr lvl="1"/>
            <a:r>
              <a:rPr lang="cs-CZ" dirty="0" smtClean="0"/>
              <a:t>Liberalizace pracovních poměrů na dobu určitou</a:t>
            </a:r>
          </a:p>
          <a:p>
            <a:pPr lvl="1"/>
            <a:r>
              <a:rPr lang="cs-CZ" dirty="0" smtClean="0"/>
              <a:t>Rozšíření pracovní doby bez placení přesčasů</a:t>
            </a:r>
          </a:p>
          <a:p>
            <a:pPr lvl="1"/>
            <a:r>
              <a:rPr lang="cs-CZ" dirty="0" smtClean="0"/>
              <a:t>Omezit platby, které nejsou vázány na výkon (dovolené, svátky, </a:t>
            </a:r>
            <a:r>
              <a:rPr lang="cs-CZ" dirty="0" err="1" smtClean="0"/>
              <a:t>prac</a:t>
            </a:r>
            <a:r>
              <a:rPr lang="cs-CZ" dirty="0" smtClean="0"/>
              <a:t>. neschopnost)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právo	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4492" y="1633386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Pracovní právo upravuje pracovněprávní vztahy, které vznikají při výkonu </a:t>
            </a:r>
            <a:r>
              <a:rPr lang="cs-CZ" b="1" dirty="0" smtClean="0"/>
              <a:t>závislé práce </a:t>
            </a:r>
            <a:r>
              <a:rPr lang="cs-CZ" dirty="0" smtClean="0"/>
              <a:t>mezi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Závislá práce = osobní výkon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pro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pPr lvl="1"/>
            <a:r>
              <a:rPr lang="cs-CZ" dirty="0" smtClean="0"/>
              <a:t>Vztah podřízenosti x nadřízenosti</a:t>
            </a:r>
          </a:p>
          <a:p>
            <a:pPr lvl="1"/>
            <a:r>
              <a:rPr lang="cs-CZ" dirty="0" smtClean="0"/>
              <a:t>Jménem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Osobní výkon práce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podle pokynů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Za odměnu </a:t>
            </a:r>
          </a:p>
          <a:p>
            <a:pPr lvl="1"/>
            <a:r>
              <a:rPr lang="cs-CZ" dirty="0" smtClean="0"/>
              <a:t>Na náklady a odpovědnost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V pracovní době, na pracovišti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Pan </a:t>
            </a:r>
            <a:r>
              <a:rPr lang="cs-CZ" dirty="0" smtClean="0"/>
              <a:t>Novák pracuje jako živnostník, zedník. </a:t>
            </a:r>
            <a:r>
              <a:rPr lang="cs-CZ" dirty="0" smtClean="0"/>
              <a:t>Jeho </a:t>
            </a:r>
            <a:r>
              <a:rPr lang="cs-CZ" dirty="0" smtClean="0"/>
              <a:t>výkon práce se </a:t>
            </a:r>
            <a:r>
              <a:rPr lang="cs-CZ" b="1" dirty="0" smtClean="0"/>
              <a:t>nebude</a:t>
            </a:r>
            <a:r>
              <a:rPr lang="cs-CZ" dirty="0" smtClean="0"/>
              <a:t> řídit pracovním právem. </a:t>
            </a:r>
            <a:r>
              <a:rPr lang="cs-CZ" dirty="0" smtClean="0">
                <a:sym typeface="Wingdings" pitchFamily="2" charset="2"/>
              </a:rPr>
              <a:t></a:t>
            </a:r>
            <a:r>
              <a:rPr lang="cs-CZ" dirty="0" smtClean="0"/>
              <a:t>Pokud </a:t>
            </a:r>
            <a:r>
              <a:rPr lang="cs-CZ" dirty="0" smtClean="0"/>
              <a:t>přijme do práce pomocníka na základě pracovní smlouvy, budou se právní vztahy mezi nimi řídit pracovním právem.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1099</TotalTime>
  <Words>1868</Words>
  <Application>Microsoft Office PowerPoint</Application>
  <PresentationFormat>Vlastní</PresentationFormat>
  <Paragraphs>276</Paragraphs>
  <Slides>23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prezentace-edu-cz</vt:lpstr>
      <vt:lpstr>Člověk a svět práce </vt:lpstr>
      <vt:lpstr>Pracovní právo jako soubor právních norem  </vt:lpstr>
      <vt:lpstr>Důvod vzniku pracovního práva</vt:lpstr>
      <vt:lpstr>Prameny pracovního práva </vt:lpstr>
      <vt:lpstr>Právní úprava ČR v kontextu mezinárodního vývoje</vt:lpstr>
      <vt:lpstr>Zásady pracovního práva</vt:lpstr>
      <vt:lpstr>Liberalizace a flexibilita aneb trendy pracovního práva nejen v ČR</vt:lpstr>
      <vt:lpstr>Pracovní právo  </vt:lpstr>
      <vt:lpstr>Příklad</vt:lpstr>
      <vt:lpstr>Pracovněprávní vztahy </vt:lpstr>
      <vt:lpstr>„Švarcsystém“</vt:lpstr>
      <vt:lpstr>Příklad</vt:lpstr>
      <vt:lpstr>Příklad</vt:lpstr>
      <vt:lpstr>Příklad</vt:lpstr>
      <vt:lpstr>Subjekty pracovně právních vztahů</vt:lpstr>
      <vt:lpstr>Snímek 16</vt:lpstr>
      <vt:lpstr>Zaměstnanci</vt:lpstr>
      <vt:lpstr>Příklad</vt:lpstr>
      <vt:lpstr>Zaměstnavatelé </vt:lpstr>
      <vt:lpstr>Odborové organizace</vt:lpstr>
      <vt:lpstr>Příklad</vt:lpstr>
      <vt:lpstr>Rada zaměstnanců, zástupce pro BOZP</vt:lpstr>
      <vt:lpstr>Stát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37</cp:revision>
  <cp:lastPrinted>1601-01-01T00:00:00Z</cp:lastPrinted>
  <dcterms:created xsi:type="dcterms:W3CDTF">2019-06-11T20:19:30Z</dcterms:created>
  <dcterms:modified xsi:type="dcterms:W3CDTF">2024-01-19T09:33:27Z</dcterms:modified>
</cp:coreProperties>
</file>