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2"/>
  </p:notesMasterIdLst>
  <p:handoutMasterIdLst>
    <p:handoutMasterId r:id="rId33"/>
  </p:handoutMasterIdLst>
  <p:sldIdLst>
    <p:sldId id="256" r:id="rId2"/>
    <p:sldId id="257" r:id="rId3"/>
    <p:sldId id="258" r:id="rId4"/>
    <p:sldId id="259" r:id="rId5"/>
    <p:sldId id="261" r:id="rId6"/>
    <p:sldId id="281" r:id="rId7"/>
    <p:sldId id="260" r:id="rId8"/>
    <p:sldId id="262" r:id="rId9"/>
    <p:sldId id="264" r:id="rId10"/>
    <p:sldId id="285" r:id="rId11"/>
    <p:sldId id="286" r:id="rId12"/>
    <p:sldId id="265" r:id="rId13"/>
    <p:sldId id="275" r:id="rId14"/>
    <p:sldId id="276" r:id="rId15"/>
    <p:sldId id="277" r:id="rId16"/>
    <p:sldId id="282" r:id="rId17"/>
    <p:sldId id="278" r:id="rId18"/>
    <p:sldId id="283" r:id="rId19"/>
    <p:sldId id="284" r:id="rId20"/>
    <p:sldId id="279" r:id="rId21"/>
    <p:sldId id="280" r:id="rId22"/>
    <p:sldId id="266" r:id="rId23"/>
    <p:sldId id="267" r:id="rId24"/>
    <p:sldId id="268" r:id="rId25"/>
    <p:sldId id="269" r:id="rId26"/>
    <p:sldId id="270" r:id="rId27"/>
    <p:sldId id="271" r:id="rId28"/>
    <p:sldId id="272" r:id="rId29"/>
    <p:sldId id="273" r:id="rId30"/>
    <p:sldId id="274" r:id="rId3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59770" autoAdjust="0"/>
  </p:normalViewPr>
  <p:slideViewPr>
    <p:cSldViewPr snapToGrid="0">
      <p:cViewPr varScale="1">
        <p:scale>
          <a:sx n="39" d="100"/>
          <a:sy n="39" d="100"/>
        </p:scale>
        <p:origin x="-1752" y="-7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lphaLcParenR"/>
            </a:pPr>
            <a:r>
              <a:rPr lang="cs-CZ" dirty="0" smtClean="0"/>
              <a:t>NENÍ</a:t>
            </a:r>
            <a:r>
              <a:rPr lang="cs-CZ" baseline="0" dirty="0" smtClean="0"/>
              <a:t> a </a:t>
            </a:r>
            <a:r>
              <a:rPr lang="cs-CZ" baseline="0" dirty="0" err="1" smtClean="0"/>
              <a:t>zam</a:t>
            </a:r>
            <a:r>
              <a:rPr lang="cs-CZ" baseline="0" dirty="0" smtClean="0"/>
              <a:t>-tel nemůže </a:t>
            </a:r>
            <a:r>
              <a:rPr lang="cs-CZ" baseline="0" dirty="0" err="1" smtClean="0"/>
              <a:t>zam</a:t>
            </a:r>
            <a:r>
              <a:rPr lang="cs-CZ" baseline="0" dirty="0" smtClean="0"/>
              <a:t>-</a:t>
            </a:r>
            <a:r>
              <a:rPr lang="cs-CZ" baseline="0" dirty="0" err="1" smtClean="0"/>
              <a:t>ci</a:t>
            </a:r>
            <a:r>
              <a:rPr lang="cs-CZ" baseline="0" dirty="0" smtClean="0"/>
              <a:t> bránit v takovéto činnosti, protože jeho předmět činnosti není vedení účetnictví</a:t>
            </a:r>
          </a:p>
          <a:p>
            <a:pPr marL="228600" indent="-228600">
              <a:buAutoNum type="alphaLcParenR"/>
            </a:pPr>
            <a:r>
              <a:rPr lang="cs-CZ" baseline="0" dirty="0" smtClean="0"/>
              <a:t>ANO, změnila. V tomto případě jde o konkurenční činnost, která by byla shodná s předmětem činnosti </a:t>
            </a:r>
            <a:r>
              <a:rPr lang="cs-CZ" baseline="0" dirty="0" err="1" smtClean="0"/>
              <a:t>zam</a:t>
            </a:r>
            <a:r>
              <a:rPr lang="cs-CZ" baseline="0" dirty="0" smtClean="0"/>
              <a:t>-tele</a:t>
            </a:r>
          </a:p>
          <a:p>
            <a:pPr marL="228600" indent="-228600">
              <a:buNone/>
            </a:pPr>
            <a:r>
              <a:rPr lang="cs-CZ" baseline="0" dirty="0" smtClean="0"/>
              <a:t>- </a:t>
            </a:r>
            <a:r>
              <a:rPr lang="cs-CZ" baseline="0" dirty="0" err="1" smtClean="0"/>
              <a:t>zam</a:t>
            </a:r>
            <a:r>
              <a:rPr lang="cs-CZ" baseline="0" dirty="0" smtClean="0"/>
              <a:t>-</a:t>
            </a:r>
            <a:r>
              <a:rPr lang="cs-CZ" baseline="0" dirty="0" err="1" smtClean="0"/>
              <a:t>nec</a:t>
            </a:r>
            <a:r>
              <a:rPr lang="cs-CZ" baseline="0" dirty="0" smtClean="0"/>
              <a:t> by mohl sám stejné služby poskytovat pouze se souhlasem </a:t>
            </a:r>
            <a:r>
              <a:rPr lang="cs-CZ" baseline="0" dirty="0" err="1" smtClean="0"/>
              <a:t>zam</a:t>
            </a:r>
            <a:r>
              <a:rPr lang="cs-CZ" baseline="0" dirty="0" smtClean="0"/>
              <a:t>-tele</a:t>
            </a: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16</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17</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20</a:t>
            </a:fld>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21</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Tx/>
              <a:buChar char="-"/>
            </a:pPr>
            <a:r>
              <a:rPr lang="cs-CZ" dirty="0" smtClean="0"/>
              <a:t>S výjimkou zaměstnance!</a:t>
            </a:r>
          </a:p>
          <a:p>
            <a:pPr>
              <a:buFontTx/>
              <a:buChar char="-"/>
            </a:pPr>
            <a:r>
              <a:rPr lang="cs-CZ" dirty="0" smtClean="0"/>
              <a:t>Změní se některé prvky pracovního poměru ale pracovní poměr trvá dál a ostatní prvky zůstávají beze změny</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22</a:t>
            </a:fld>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24</a:t>
            </a:fld>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Nová</a:t>
            </a:r>
            <a:r>
              <a:rPr lang="cs-CZ" baseline="0" dirty="0" smtClean="0"/>
              <a:t> p</a:t>
            </a:r>
            <a:r>
              <a:rPr lang="cs-CZ" dirty="0" smtClean="0"/>
              <a:t>ráce musí být pro </a:t>
            </a:r>
            <a:r>
              <a:rPr lang="cs-CZ" dirty="0" err="1" smtClean="0"/>
              <a:t>zam</a:t>
            </a:r>
            <a:r>
              <a:rPr lang="cs-CZ" dirty="0" smtClean="0"/>
              <a:t>-</a:t>
            </a:r>
            <a:r>
              <a:rPr lang="cs-CZ" dirty="0" err="1" smtClean="0"/>
              <a:t>ce</a:t>
            </a:r>
            <a:r>
              <a:rPr lang="cs-CZ" dirty="0" smtClean="0"/>
              <a:t> vhodná z hlediska jeho zdravotního stavu!</a:t>
            </a:r>
          </a:p>
          <a:p>
            <a:endParaRPr lang="cs-CZ" dirty="0" smtClean="0"/>
          </a:p>
          <a:p>
            <a:r>
              <a:rPr lang="cs-CZ" dirty="0" smtClean="0"/>
              <a:t>Př.: Zaměstnanec</a:t>
            </a:r>
            <a:r>
              <a:rPr lang="cs-CZ" baseline="0" dirty="0" smtClean="0"/>
              <a:t> pracoval jako řidič. Byl mu odebrán řidičský průkaz, a proto byl převeden na práci v dílně.</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28</a:t>
            </a:fld>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kumimoji="1" lang="cs-CZ" sz="1200" b="0" i="0" kern="1200" dirty="0" smtClean="0">
                <a:solidFill>
                  <a:schemeClr val="tx1"/>
                </a:solidFill>
                <a:latin typeface="Arial" charset="0"/>
                <a:ea typeface="+mn-ea"/>
                <a:cs typeface="+mn-cs"/>
              </a:rPr>
              <a:t>v pověření je třeba vymezit jeho rozsah. </a:t>
            </a:r>
          </a:p>
          <a:p>
            <a:r>
              <a:rPr kumimoji="1" lang="cs-CZ" sz="1200" b="0" i="0" kern="1200" dirty="0" smtClean="0">
                <a:solidFill>
                  <a:schemeClr val="tx1"/>
                </a:solidFill>
                <a:latin typeface="Arial" charset="0"/>
                <a:ea typeface="+mn-ea"/>
                <a:cs typeface="+mn-cs"/>
              </a:rPr>
              <a:t>S pověřením podle věty první musí být zaměstnanec seznámen.</a:t>
            </a:r>
          </a:p>
          <a:p>
            <a:r>
              <a:rPr kumimoji="1" lang="cs-CZ" sz="1200" b="0" i="0" kern="1200" dirty="0" smtClean="0">
                <a:solidFill>
                  <a:schemeClr val="tx1"/>
                </a:solidFill>
                <a:latin typeface="Arial" charset="0"/>
                <a:ea typeface="+mn-ea"/>
                <a:cs typeface="+mn-cs"/>
              </a:rPr>
              <a:t> </a:t>
            </a:r>
            <a:r>
              <a:rPr kumimoji="1" lang="cs-CZ" sz="1200" b="1" i="0" kern="1200" dirty="0" smtClean="0">
                <a:solidFill>
                  <a:schemeClr val="tx1"/>
                </a:solidFill>
                <a:latin typeface="Arial" charset="0"/>
                <a:ea typeface="+mn-ea"/>
                <a:cs typeface="+mn-cs"/>
              </a:rPr>
              <a:t>Vedoucí zaměstnanci jiného zaměstnavatele však nemohou vůči zaměstnanci jménem vysílajícího zaměstnavatele právně jednat.</a:t>
            </a:r>
            <a:endParaRPr lang="cs-CZ" b="1"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29</a:t>
            </a:fld>
            <a:endParaRPr lang="cs-CZ" alt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smtClean="0"/>
              <a:t>Péče o dítě do</a:t>
            </a:r>
            <a:r>
              <a:rPr lang="cs-CZ" b="1" baseline="0" dirty="0" smtClean="0"/>
              <a:t> věku 8 let se považuje za novou právní skutečnost</a:t>
            </a:r>
            <a:r>
              <a:rPr lang="cs-CZ" baseline="0" dirty="0" smtClean="0"/>
              <a:t>, s níž předpisy pracovního práva spojují vyšší míru právní ochrany.</a:t>
            </a:r>
          </a:p>
          <a:p>
            <a:r>
              <a:rPr lang="cs-CZ" baseline="0" dirty="0" smtClean="0"/>
              <a:t>Byť zaměstnankyně původně v pracovní smlouvě souhlasila s vysíláním na pracovní cesty, vznikem této </a:t>
            </a:r>
            <a:r>
              <a:rPr lang="cs-CZ" b="1" baseline="0" dirty="0" smtClean="0"/>
              <a:t>nové právní skutečnosti </a:t>
            </a:r>
            <a:r>
              <a:rPr lang="cs-CZ" baseline="0" dirty="0" smtClean="0"/>
              <a:t>je zaměstnavatel povinen mít souhlas ženy s vysláním na každou pracovní cestu (postačí konkludentní).</a:t>
            </a:r>
          </a:p>
          <a:p>
            <a:r>
              <a:rPr lang="cs-CZ" baseline="0" dirty="0" smtClean="0"/>
              <a:t>Po dosažení věku 8 let se obnoví účinnost předchozího ujednání.</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30</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kumimoji="1" lang="cs-CZ" sz="1200" b="0" i="0" kern="1200" dirty="0" smtClean="0">
                <a:solidFill>
                  <a:schemeClr val="tx1"/>
                </a:solidFill>
                <a:latin typeface="Arial" charset="0"/>
                <a:ea typeface="+mn-ea"/>
                <a:cs typeface="+mn-cs"/>
              </a:rPr>
              <a:t>Čl. 26 LPP</a:t>
            </a:r>
          </a:p>
          <a:p>
            <a:r>
              <a:rPr kumimoji="1" lang="cs-CZ" sz="1200" b="1" i="1" kern="1200" dirty="0" smtClean="0">
                <a:solidFill>
                  <a:schemeClr val="tx1"/>
                </a:solidFill>
                <a:latin typeface="Arial" charset="0"/>
                <a:ea typeface="+mn-ea"/>
                <a:cs typeface="+mn-cs"/>
              </a:rPr>
              <a:t>(1)</a:t>
            </a:r>
            <a:r>
              <a:rPr kumimoji="1" lang="cs-CZ" sz="1200" b="0" i="0" kern="1200" dirty="0" smtClean="0">
                <a:solidFill>
                  <a:schemeClr val="tx1"/>
                </a:solidFill>
                <a:latin typeface="Arial" charset="0"/>
                <a:ea typeface="+mn-ea"/>
                <a:cs typeface="+mn-cs"/>
              </a:rPr>
              <a:t> Každý má právo na svobodnou volbu povolání a přípravu k němu, jakož i právo podnikat a provozovat jinou hospodářskou činnost.</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Vstupní lékařská</a:t>
            </a:r>
            <a:r>
              <a:rPr lang="cs-CZ" baseline="0" dirty="0" smtClean="0"/>
              <a:t> prohlídka</a:t>
            </a:r>
          </a:p>
          <a:p>
            <a:pPr>
              <a:buFontTx/>
              <a:buChar char="-"/>
            </a:pPr>
            <a:r>
              <a:rPr lang="cs-CZ" baseline="0" dirty="0" smtClean="0"/>
              <a:t>§59 </a:t>
            </a:r>
            <a:r>
              <a:rPr lang="cs-CZ" b="1" baseline="0" dirty="0" smtClean="0"/>
              <a:t>zákona o specifických zdravotních službách</a:t>
            </a:r>
          </a:p>
          <a:p>
            <a:pPr>
              <a:buFontTx/>
              <a:buChar char="-"/>
            </a:pPr>
            <a:r>
              <a:rPr lang="cs-CZ" baseline="0" dirty="0" smtClean="0"/>
              <a:t>&gt; Každý </a:t>
            </a:r>
            <a:r>
              <a:rPr lang="cs-CZ" baseline="0" dirty="0" err="1" smtClean="0"/>
              <a:t>zam</a:t>
            </a:r>
            <a:r>
              <a:rPr lang="cs-CZ" baseline="0" dirty="0" smtClean="0"/>
              <a:t>-</a:t>
            </a:r>
            <a:r>
              <a:rPr lang="cs-CZ" baseline="0" dirty="0" err="1" smtClean="0"/>
              <a:t>nec</a:t>
            </a:r>
            <a:r>
              <a:rPr lang="cs-CZ" baseline="0" dirty="0" smtClean="0"/>
              <a:t>, který nastupuje do zaměstnání na pracovní smlouvu, musí podstoupit vstupní lékařskou prohlídku!</a:t>
            </a:r>
          </a:p>
          <a:p>
            <a:pPr>
              <a:buFontTx/>
              <a:buChar char="-"/>
            </a:pPr>
            <a:endParaRPr lang="cs-CZ" baseline="0" dirty="0" smtClean="0"/>
          </a:p>
          <a:p>
            <a:pPr>
              <a:buFontTx/>
              <a:buChar char="-"/>
            </a:pPr>
            <a:r>
              <a:rPr lang="cs-CZ" b="1" baseline="0" dirty="0" smtClean="0"/>
              <a:t>Vyhláška o </a:t>
            </a:r>
            <a:r>
              <a:rPr lang="cs-CZ" b="1" baseline="0" dirty="0" err="1" smtClean="0"/>
              <a:t>pracovnělékařských</a:t>
            </a:r>
            <a:r>
              <a:rPr lang="cs-CZ" b="1" baseline="0" dirty="0" smtClean="0"/>
              <a:t> službách</a:t>
            </a:r>
          </a:p>
          <a:p>
            <a:pPr>
              <a:buFontTx/>
              <a:buChar char="-"/>
            </a:pPr>
            <a:r>
              <a:rPr lang="cs-CZ" dirty="0" smtClean="0"/>
              <a:t>Přehled zdravotních předpokladů stanovených pro různé druhy prací</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§30 odst. 2, §316 odst. 4 ZP</a:t>
            </a:r>
          </a:p>
          <a:p>
            <a:r>
              <a:rPr lang="cs-CZ" dirty="0" err="1" smtClean="0"/>
              <a:t>ZoZ</a:t>
            </a:r>
            <a:r>
              <a:rPr lang="cs-CZ" dirty="0" smtClean="0"/>
              <a:t> - §12,4</a:t>
            </a:r>
          </a:p>
          <a:p>
            <a:endParaRPr lang="cs-CZ" dirty="0" smtClean="0"/>
          </a:p>
          <a:p>
            <a:r>
              <a:rPr lang="cs-CZ" dirty="0" smtClean="0"/>
              <a:t>- Informace o rodinném stavu nebo plánování rodičovství by </a:t>
            </a:r>
            <a:r>
              <a:rPr lang="cs-CZ" dirty="0" err="1" smtClean="0"/>
              <a:t>zam</a:t>
            </a:r>
            <a:r>
              <a:rPr lang="cs-CZ" dirty="0" smtClean="0"/>
              <a:t>-tel neměl od uchazeče požadovat – většinou se nejedná o relevantní informace pro uzavření pracovní smlouvy</a:t>
            </a:r>
          </a:p>
          <a:p>
            <a:endParaRPr lang="cs-CZ" dirty="0" smtClean="0"/>
          </a:p>
          <a:p>
            <a:r>
              <a:rPr lang="cs-CZ" b="1" dirty="0" smtClean="0"/>
              <a:t>Neplatí, jestliže je pro to dán věcný důvod!</a:t>
            </a:r>
          </a:p>
          <a:p>
            <a:pPr>
              <a:buFontTx/>
              <a:buChar char="-"/>
            </a:pPr>
            <a:r>
              <a:rPr lang="cs-CZ" dirty="0" smtClean="0"/>
              <a:t>Pravidelná potřeba vysílání na pracovní cesty x omezení vysílání na pracovní cestu</a:t>
            </a:r>
            <a:r>
              <a:rPr lang="cs-CZ" baseline="0" dirty="0" smtClean="0"/>
              <a:t> z důvodu péče o dítě do 8 let věku</a:t>
            </a:r>
          </a:p>
          <a:p>
            <a:pPr>
              <a:buFontTx/>
              <a:buChar char="-"/>
            </a:pPr>
            <a:r>
              <a:rPr lang="cs-CZ" baseline="0" dirty="0" smtClean="0"/>
              <a:t>Trestněprávní bezúhonnost </a:t>
            </a:r>
            <a:r>
              <a:rPr lang="cs-CZ" baseline="0" dirty="0" err="1" smtClean="0"/>
              <a:t>zam</a:t>
            </a:r>
            <a:r>
              <a:rPr lang="cs-CZ" baseline="0" dirty="0" smtClean="0"/>
              <a:t>-</a:t>
            </a:r>
            <a:r>
              <a:rPr lang="cs-CZ" baseline="0" dirty="0" err="1" smtClean="0"/>
              <a:t>ce</a:t>
            </a:r>
            <a:r>
              <a:rPr lang="cs-CZ" baseline="0" dirty="0" smtClean="0"/>
              <a:t> x zaměstnání s přepravou finančních prostředků, práce ve služebních poměrech, manipulace s hotovostí</a:t>
            </a:r>
          </a:p>
          <a:p>
            <a:pPr>
              <a:buFontTx/>
              <a:buChar char="-"/>
            </a:pPr>
            <a:r>
              <a:rPr lang="cs-CZ" baseline="0" dirty="0" smtClean="0"/>
              <a:t>Příslušnost k církvi nebo náboženských společnostech x závislá práce vykonávaná v církvi/náboženské společnosti =&gt;víra, náboženské vyznání = podstatný, oprávněný požadavek zaměstnání k etice církve/náboženské společnosti</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6</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rabicParenR"/>
            </a:pPr>
            <a:r>
              <a:rPr lang="cs-CZ" dirty="0" smtClean="0"/>
              <a:t>Toto ujednání je neurčité – tudíž neplatné.</a:t>
            </a:r>
          </a:p>
          <a:p>
            <a:pPr marL="228600" indent="-228600">
              <a:buAutoNum type="arabicParenR"/>
            </a:pPr>
            <a:r>
              <a:rPr lang="cs-CZ" dirty="0" smtClean="0"/>
              <a:t>Ano, pokud tomu odpovídá povaha pozice (například obchodní zástupce)</a:t>
            </a:r>
            <a:endParaRPr lang="cs-CZ" baseline="0" dirty="0" smtClean="0"/>
          </a:p>
          <a:p>
            <a:pPr marL="228600" indent="-228600">
              <a:buAutoNum type="arabicParenR"/>
            </a:pPr>
            <a:r>
              <a:rPr lang="cs-CZ" baseline="0" dirty="0" smtClean="0"/>
              <a:t>Pracovní poměr vznikl 15. ledna.</a:t>
            </a:r>
          </a:p>
          <a:p>
            <a:pPr marL="228600" indent="-228600">
              <a:buAutoNum type="arabicParenR"/>
            </a:pPr>
            <a:r>
              <a:rPr lang="cs-CZ" baseline="0" dirty="0" smtClean="0"/>
              <a:t>V den pracovního klidu, den nástupu do práce nemusí být totožný se dnem, kdy </a:t>
            </a:r>
            <a:r>
              <a:rPr lang="cs-CZ" baseline="0" dirty="0" err="1" smtClean="0"/>
              <a:t>zam</a:t>
            </a:r>
            <a:r>
              <a:rPr lang="cs-CZ" baseline="0" dirty="0" smtClean="0"/>
              <a:t>-</a:t>
            </a:r>
            <a:r>
              <a:rPr lang="cs-CZ" baseline="0" dirty="0" err="1" smtClean="0"/>
              <a:t>nec</a:t>
            </a:r>
            <a:r>
              <a:rPr lang="cs-CZ" baseline="0" dirty="0" smtClean="0"/>
              <a:t> poprvé dorazí do práce.</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10</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pPr marL="586350" indent="-514350">
              <a:buFont typeface="+mj-lt"/>
              <a:buAutoNum type="alphaLcParenR"/>
            </a:pPr>
            <a:r>
              <a:rPr lang="cs-CZ" dirty="0" smtClean="0"/>
              <a:t>Konkurenční doložka</a:t>
            </a:r>
          </a:p>
          <a:p>
            <a:pPr marL="1043550" lvl="1" indent="-514350">
              <a:buFont typeface="Arial" pitchFamily="34" charset="0"/>
              <a:buChar char="•"/>
            </a:pPr>
            <a:r>
              <a:rPr lang="cs-CZ" dirty="0" smtClean="0"/>
              <a:t>Zákaz vykonávat pro jiné </a:t>
            </a:r>
            <a:r>
              <a:rPr lang="cs-CZ" dirty="0" err="1" smtClean="0"/>
              <a:t>zam</a:t>
            </a:r>
            <a:r>
              <a:rPr lang="cs-CZ" dirty="0" smtClean="0"/>
              <a:t>-tele nebo na vlastní účet </a:t>
            </a:r>
            <a:r>
              <a:rPr lang="cs-CZ" b="1" dirty="0" smtClean="0"/>
              <a:t>činnost, která je předmětem činnosti </a:t>
            </a:r>
            <a:r>
              <a:rPr lang="cs-CZ" b="1" dirty="0" err="1" smtClean="0"/>
              <a:t>zam</a:t>
            </a:r>
            <a:r>
              <a:rPr lang="cs-CZ" b="1" dirty="0" smtClean="0"/>
              <a:t>-tele, nebo činnost, která by měla soutěžní povahu </a:t>
            </a:r>
            <a:r>
              <a:rPr lang="cs-CZ" dirty="0" smtClean="0"/>
              <a:t>vůči podnikání </a:t>
            </a:r>
            <a:r>
              <a:rPr lang="cs-CZ" dirty="0" err="1" smtClean="0"/>
              <a:t>zam</a:t>
            </a:r>
            <a:r>
              <a:rPr lang="cs-CZ" dirty="0" smtClean="0"/>
              <a:t>-tele</a:t>
            </a:r>
          </a:p>
          <a:p>
            <a:pPr marL="1043550" lvl="1" indent="-514350">
              <a:buFont typeface="Arial" pitchFamily="34" charset="0"/>
              <a:buChar char="•"/>
            </a:pPr>
            <a:r>
              <a:rPr lang="cs-CZ" dirty="0" smtClean="0"/>
              <a:t>Podstatou</a:t>
            </a:r>
            <a:r>
              <a:rPr lang="cs-CZ" baseline="0" dirty="0" smtClean="0"/>
              <a:t> dohody je:</a:t>
            </a:r>
          </a:p>
          <a:p>
            <a:pPr marL="1500750" lvl="2" indent="-514350">
              <a:buFont typeface="Arial" pitchFamily="34" charset="0"/>
              <a:buChar char="•"/>
            </a:pPr>
            <a:r>
              <a:rPr lang="cs-CZ" u="sng" baseline="0" dirty="0" smtClean="0"/>
              <a:t>Závazek zaměstnance</a:t>
            </a:r>
            <a:r>
              <a:rPr lang="cs-CZ" baseline="0" dirty="0" smtClean="0"/>
              <a:t>: </a:t>
            </a:r>
            <a:r>
              <a:rPr kumimoji="1" lang="cs-CZ" sz="1200" b="0" i="0" kern="1200" dirty="0" smtClean="0">
                <a:solidFill>
                  <a:schemeClr val="tx1"/>
                </a:solidFill>
                <a:latin typeface="Arial" charset="0"/>
                <a:ea typeface="+mn-ea"/>
                <a:cs typeface="+mn-cs"/>
              </a:rPr>
              <a:t>že se po určitou dobu po skončení zaměstnání, nejdéle však po dobu 1 roku, zdrží výkonu výdělečné činnosti, která by byla shodná s předmětem činnosti zaměstnavatele nebo která by měla vůči němu soutěžní povahu</a:t>
            </a:r>
            <a:endParaRPr lang="cs-CZ" baseline="0" dirty="0" smtClean="0"/>
          </a:p>
          <a:p>
            <a:pPr marL="1500750" lvl="2" indent="-514350" algn="l">
              <a:buFont typeface="Arial" pitchFamily="34" charset="0"/>
              <a:buChar char="•"/>
            </a:pPr>
            <a:r>
              <a:rPr lang="cs-CZ" u="sng" baseline="0" dirty="0" smtClean="0"/>
              <a:t>Závazek zaměstnavatele</a:t>
            </a:r>
            <a:r>
              <a:rPr lang="cs-CZ" baseline="0" dirty="0" smtClean="0"/>
              <a:t>: </a:t>
            </a:r>
            <a:r>
              <a:rPr kumimoji="1" lang="cs-CZ" sz="1200" b="0" i="0" kern="1200" dirty="0" smtClean="0">
                <a:solidFill>
                  <a:schemeClr val="tx1"/>
                </a:solidFill>
                <a:latin typeface="Arial" charset="0"/>
                <a:ea typeface="+mn-ea"/>
                <a:cs typeface="+mn-cs"/>
              </a:rPr>
              <a:t>že zaměstnanci poskytne přiměřené peněžité vyrovnání, nejméně však ve výši jedné poloviny průměrného měsíčního výdělku, za každý měsíc plnění závazku. Peněžité vyrovnání je splatné pozadu za měsíční období, pokud se smluvní strany nedohodly na jiné době splatnosti.</a:t>
            </a:r>
            <a:endParaRPr lang="cs-CZ" dirty="0" smtClean="0"/>
          </a:p>
          <a:p>
            <a:pPr marL="1043550" lvl="1" indent="-514350">
              <a:buFont typeface="Arial" pitchFamily="34" charset="0"/>
              <a:buChar char="•"/>
            </a:pPr>
            <a:r>
              <a:rPr lang="cs-CZ" dirty="0" smtClean="0"/>
              <a:t>Lze sjednat i smluvní pokutu, V</a:t>
            </a:r>
            <a:r>
              <a:rPr kumimoji="1" lang="cs-CZ" sz="1200" b="0" i="0" kern="1200" dirty="0" smtClean="0">
                <a:solidFill>
                  <a:schemeClr val="tx1"/>
                </a:solidFill>
                <a:latin typeface="Arial" charset="0"/>
                <a:ea typeface="+mn-ea"/>
                <a:cs typeface="+mn-cs"/>
              </a:rPr>
              <a:t>ýše smluvní pokuty musí být přiměřená povaze a významu podmínek</a:t>
            </a:r>
            <a:endParaRPr lang="cs-CZ" dirty="0" smtClean="0"/>
          </a:p>
          <a:p>
            <a:pPr marL="1043550" lvl="1" indent="-514350">
              <a:buFont typeface="Arial" pitchFamily="34" charset="0"/>
              <a:buChar char="•"/>
            </a:pPr>
            <a:r>
              <a:rPr lang="cs-CZ" dirty="0" smtClean="0"/>
              <a:t>Písemná forma! Lze uzavřít i kdykoli po vzniku</a:t>
            </a:r>
            <a:r>
              <a:rPr lang="cs-CZ" baseline="0" dirty="0" smtClean="0"/>
              <a:t> pracovního poměru.</a:t>
            </a:r>
            <a:endParaRPr lang="cs-CZ" dirty="0" smtClean="0"/>
          </a:p>
          <a:p>
            <a:pPr marL="1043550" lvl="1" indent="-514350">
              <a:buFont typeface="Arial" pitchFamily="34" charset="0"/>
              <a:buChar char="•"/>
            </a:pPr>
            <a:r>
              <a:rPr lang="cs-CZ" dirty="0" smtClean="0"/>
              <a:t>Na dobu nejdéle 1 roku po skončení </a:t>
            </a:r>
            <a:r>
              <a:rPr lang="cs-CZ" dirty="0" err="1" smtClean="0"/>
              <a:t>prac</a:t>
            </a:r>
            <a:r>
              <a:rPr lang="cs-CZ" dirty="0" smtClean="0"/>
              <a:t>. Poměru</a:t>
            </a:r>
          </a:p>
          <a:p>
            <a:pPr marL="1043550" lvl="1" indent="-514350">
              <a:buFont typeface="Arial" pitchFamily="34" charset="0"/>
              <a:buChar char="•"/>
            </a:pPr>
            <a:r>
              <a:rPr lang="cs-CZ" dirty="0" smtClean="0"/>
              <a:t>Zaměstnavatel může odstoupit pouze po dobu trvání pracovního poměru</a:t>
            </a:r>
          </a:p>
          <a:p>
            <a:pPr marL="1043550" lvl="1" indent="-514350">
              <a:buFont typeface="Arial" pitchFamily="34" charset="0"/>
              <a:buChar char="•"/>
            </a:pPr>
            <a:r>
              <a:rPr lang="cs-CZ" dirty="0" smtClean="0"/>
              <a:t>Zaměstnanec</a:t>
            </a:r>
            <a:r>
              <a:rPr lang="cs-CZ" baseline="0" dirty="0" smtClean="0"/>
              <a:t> může vypovědět, </a:t>
            </a:r>
            <a:r>
              <a:rPr kumimoji="1" lang="cs-CZ" sz="1200" b="0" i="0" kern="1200" dirty="0" smtClean="0">
                <a:solidFill>
                  <a:schemeClr val="tx1"/>
                </a:solidFill>
                <a:latin typeface="Arial" charset="0"/>
                <a:ea typeface="+mn-ea"/>
                <a:cs typeface="+mn-cs"/>
              </a:rPr>
              <a:t>jestliže mu zaměstnavatel nevyplatil peněžité vyrovnání nebo jeho část do 15 dnů po jeho splatnosti</a:t>
            </a:r>
            <a:endParaRPr lang="cs-CZ" dirty="0" smtClean="0"/>
          </a:p>
          <a:p>
            <a:pPr marL="586350" indent="-514350">
              <a:buFont typeface="+mj-lt"/>
              <a:buAutoNum type="alphaLcParenR"/>
            </a:pPr>
            <a:r>
              <a:rPr lang="cs-CZ" dirty="0" smtClean="0"/>
              <a:t>Doba trvání</a:t>
            </a:r>
          </a:p>
          <a:p>
            <a:pPr marL="1043550" lvl="1" indent="-514350">
              <a:buFont typeface="Arial" pitchFamily="34" charset="0"/>
              <a:buChar char="•"/>
            </a:pPr>
            <a:r>
              <a:rPr lang="cs-CZ" dirty="0" smtClean="0"/>
              <a:t>Pracovní poměr je sjednán na dobu neurčitou, pokud není výslovně určena doba trvání</a:t>
            </a:r>
          </a:p>
          <a:p>
            <a:pPr marL="1043550" lvl="1" indent="-514350">
              <a:buFont typeface="Arial" pitchFamily="34" charset="0"/>
              <a:buChar char="•"/>
            </a:pPr>
            <a:r>
              <a:rPr kumimoji="1" lang="cs-CZ" sz="1200" b="0" i="0" kern="1200" dirty="0" smtClean="0">
                <a:solidFill>
                  <a:schemeClr val="tx1"/>
                </a:solidFill>
                <a:latin typeface="Arial" charset="0"/>
                <a:ea typeface="+mn-ea"/>
                <a:cs typeface="+mn-cs"/>
              </a:rPr>
              <a:t>Doba trvání pracovního poměru </a:t>
            </a:r>
            <a:r>
              <a:rPr kumimoji="1" lang="cs-CZ" sz="1200" b="1" i="0" kern="1200" dirty="0" smtClean="0">
                <a:solidFill>
                  <a:schemeClr val="tx1"/>
                </a:solidFill>
                <a:latin typeface="Arial" charset="0"/>
                <a:ea typeface="+mn-ea"/>
                <a:cs typeface="+mn-cs"/>
              </a:rPr>
              <a:t>na dobu určitou </a:t>
            </a:r>
            <a:r>
              <a:rPr kumimoji="1" lang="cs-CZ" sz="1200" b="0" i="0" kern="1200" dirty="0" smtClean="0">
                <a:solidFill>
                  <a:schemeClr val="tx1"/>
                </a:solidFill>
                <a:latin typeface="Arial" charset="0"/>
                <a:ea typeface="+mn-ea"/>
                <a:cs typeface="+mn-cs"/>
              </a:rPr>
              <a:t>mezi týmiž smluvními stranami </a:t>
            </a:r>
            <a:r>
              <a:rPr kumimoji="1" lang="cs-CZ" sz="1200" b="1" i="0" kern="1200" dirty="0" smtClean="0">
                <a:solidFill>
                  <a:schemeClr val="tx1"/>
                </a:solidFill>
                <a:latin typeface="Arial" charset="0"/>
                <a:ea typeface="+mn-ea"/>
                <a:cs typeface="+mn-cs"/>
              </a:rPr>
              <a:t>nesmí přesáhnout 3 roky </a:t>
            </a:r>
            <a:r>
              <a:rPr kumimoji="1" lang="cs-CZ" sz="1200" b="0" i="0" kern="1200" dirty="0" smtClean="0">
                <a:solidFill>
                  <a:schemeClr val="tx1"/>
                </a:solidFill>
                <a:latin typeface="Arial" charset="0"/>
                <a:ea typeface="+mn-ea"/>
                <a:cs typeface="+mn-cs"/>
              </a:rPr>
              <a:t>a ode dne vzniku prvního pracovního poměru na dobu určitou může být </a:t>
            </a:r>
            <a:r>
              <a:rPr kumimoji="1" lang="cs-CZ" sz="1200" b="1" i="0" kern="1200" dirty="0" smtClean="0">
                <a:solidFill>
                  <a:schemeClr val="tx1"/>
                </a:solidFill>
                <a:latin typeface="Arial" charset="0"/>
                <a:ea typeface="+mn-ea"/>
                <a:cs typeface="+mn-cs"/>
              </a:rPr>
              <a:t>opakována nejvýše dvakrát</a:t>
            </a:r>
            <a:r>
              <a:rPr kumimoji="1" lang="cs-CZ" sz="1200" b="0" i="0" kern="1200" dirty="0" smtClean="0">
                <a:solidFill>
                  <a:schemeClr val="tx1"/>
                </a:solidFill>
                <a:latin typeface="Arial" charset="0"/>
                <a:ea typeface="+mn-ea"/>
                <a:cs typeface="+mn-cs"/>
              </a:rPr>
              <a:t>. Za opakování pracovního poměru na dobu určitou se považuje rovněž i jeho prodloužení. </a:t>
            </a:r>
          </a:p>
          <a:p>
            <a:pPr marL="1043550" lvl="1" indent="-514350">
              <a:buFont typeface="Arial" pitchFamily="34" charset="0"/>
              <a:buChar char="•"/>
            </a:pPr>
            <a:r>
              <a:rPr kumimoji="1" lang="cs-CZ" sz="1200" b="0" i="0" kern="1200" dirty="0" smtClean="0">
                <a:solidFill>
                  <a:schemeClr val="tx1"/>
                </a:solidFill>
                <a:latin typeface="Arial" charset="0"/>
                <a:ea typeface="+mn-ea"/>
                <a:cs typeface="+mn-cs"/>
              </a:rPr>
              <a:t>= Nejdelší doba, kdy může být zaměstnanec u jednoho zaměstnavatele v pracovním poměru na dobu určitou, je devět let.</a:t>
            </a:r>
            <a:endParaRPr lang="cs-CZ" dirty="0" smtClean="0"/>
          </a:p>
          <a:p>
            <a:pPr marL="586350" indent="-514350">
              <a:buFont typeface="+mj-lt"/>
              <a:buAutoNum type="alphaLcParenR"/>
            </a:pPr>
            <a:r>
              <a:rPr lang="cs-CZ" dirty="0" smtClean="0"/>
              <a:t>Zkušební doba</a:t>
            </a:r>
          </a:p>
          <a:p>
            <a:pPr marL="1043550" lvl="1" indent="-514350">
              <a:buFont typeface="Arial" pitchFamily="34" charset="0"/>
              <a:buChar char="•"/>
            </a:pPr>
            <a:r>
              <a:rPr lang="cs-CZ" dirty="0" smtClean="0"/>
              <a:t>K ověření, zda bude daný pracovní poměr stranám vyhovovat</a:t>
            </a:r>
          </a:p>
          <a:p>
            <a:pPr marL="1043550" lvl="1" indent="-514350">
              <a:buFont typeface="Arial" pitchFamily="34" charset="0"/>
              <a:buChar char="•"/>
            </a:pPr>
            <a:r>
              <a:rPr lang="cs-CZ" dirty="0" smtClean="0"/>
              <a:t>Možnost</a:t>
            </a:r>
            <a:r>
              <a:rPr lang="cs-CZ" baseline="0" dirty="0" smtClean="0"/>
              <a:t> ukončení pracovního poměru jednostranným zrušením</a:t>
            </a:r>
          </a:p>
          <a:p>
            <a:pPr marL="1043550" lvl="1" indent="-514350">
              <a:buFont typeface="Arial" pitchFamily="34" charset="0"/>
              <a:buChar char="•"/>
            </a:pPr>
            <a:r>
              <a:rPr lang="cs-CZ" baseline="0" dirty="0" smtClean="0"/>
              <a:t>Musí být sjednána písemně a uvedena přímo v pracovní smlouvě</a:t>
            </a:r>
          </a:p>
          <a:p>
            <a:pPr marL="1043550" lvl="1" indent="-514350">
              <a:buFont typeface="Arial" pitchFamily="34" charset="0"/>
              <a:buChar char="•"/>
            </a:pPr>
            <a:r>
              <a:rPr lang="cs-CZ" baseline="0" dirty="0" smtClean="0"/>
              <a:t>Max na 3 měsíce po sobě jdoucí od vzniku </a:t>
            </a:r>
            <a:r>
              <a:rPr lang="cs-CZ" baseline="0" dirty="0" err="1" smtClean="0"/>
              <a:t>prac</a:t>
            </a:r>
            <a:r>
              <a:rPr lang="cs-CZ" baseline="0" dirty="0" smtClean="0"/>
              <a:t>. Poměru, resp. 6 měsíců u vedoucího </a:t>
            </a:r>
            <a:r>
              <a:rPr lang="cs-CZ" baseline="0" dirty="0" err="1" smtClean="0"/>
              <a:t>zam</a:t>
            </a:r>
            <a:r>
              <a:rPr lang="cs-CZ" baseline="0" dirty="0" smtClean="0"/>
              <a:t>-</a:t>
            </a:r>
            <a:r>
              <a:rPr lang="cs-CZ" baseline="0" dirty="0" err="1" smtClean="0"/>
              <a:t>ce</a:t>
            </a:r>
            <a:endParaRPr lang="cs-CZ" baseline="0" dirty="0" smtClean="0"/>
          </a:p>
          <a:p>
            <a:pPr marL="1043550" lvl="1" indent="-514350">
              <a:buFont typeface="Arial" pitchFamily="34" charset="0"/>
              <a:buChar char="•"/>
            </a:pPr>
            <a:r>
              <a:rPr lang="cs-CZ" baseline="0" dirty="0" smtClean="0"/>
              <a:t>Nelze ji dodatečně prodlužovat (pouze o dobu celodenních překážek v práci a o dobu celodenní dovolené)</a:t>
            </a:r>
            <a:endParaRPr lang="cs-CZ" dirty="0" smtClean="0"/>
          </a:p>
          <a:p>
            <a:pPr marL="586350" indent="-514350">
              <a:buFont typeface="+mj-lt"/>
              <a:buAutoNum type="alphaLcParenR"/>
            </a:pPr>
            <a:r>
              <a:rPr lang="cs-CZ" dirty="0" smtClean="0"/>
              <a:t>Ujednání o mzdě</a:t>
            </a:r>
          </a:p>
          <a:p>
            <a:pPr marL="1043550" lvl="1" indent="-514350">
              <a:buFont typeface="Arial" pitchFamily="34" charset="0"/>
              <a:buChar char="•"/>
            </a:pPr>
            <a:r>
              <a:rPr lang="cs-CZ" dirty="0" smtClean="0"/>
              <a:t>Výše</a:t>
            </a:r>
            <a:r>
              <a:rPr lang="cs-CZ" baseline="0" dirty="0" smtClean="0"/>
              <a:t> mzdy</a:t>
            </a:r>
          </a:p>
          <a:p>
            <a:pPr marL="1043550" lvl="1" indent="-514350">
              <a:buFont typeface="Arial" pitchFamily="34" charset="0"/>
              <a:buChar char="•"/>
            </a:pPr>
            <a:r>
              <a:rPr lang="cs-CZ" baseline="0" dirty="0" smtClean="0"/>
              <a:t>V případě platu </a:t>
            </a:r>
            <a:r>
              <a:rPr lang="cs-CZ" baseline="0" dirty="0" err="1" smtClean="0"/>
              <a:t>zam</a:t>
            </a:r>
            <a:r>
              <a:rPr lang="cs-CZ" baseline="0" dirty="0" smtClean="0"/>
              <a:t>-</a:t>
            </a:r>
            <a:r>
              <a:rPr lang="cs-CZ" baseline="0" dirty="0" err="1" smtClean="0"/>
              <a:t>nec</a:t>
            </a:r>
            <a:r>
              <a:rPr lang="cs-CZ" baseline="0" dirty="0" smtClean="0"/>
              <a:t> obdrží platový výměr jako přílohu k pracovní smlouvě</a:t>
            </a:r>
            <a:endParaRPr lang="cs-CZ" dirty="0" smtClean="0"/>
          </a:p>
          <a:p>
            <a:pPr marL="586350" indent="-514350">
              <a:buFont typeface="+mj-lt"/>
              <a:buAutoNum type="alphaLcParenR"/>
            </a:pPr>
            <a:r>
              <a:rPr lang="cs-CZ" dirty="0" smtClean="0"/>
              <a:t>Ujednání o pracovní době</a:t>
            </a:r>
          </a:p>
          <a:p>
            <a:pPr marL="1043550" lvl="1" indent="-514350">
              <a:buFont typeface="Arial" pitchFamily="34" charset="0"/>
              <a:buChar char="•"/>
            </a:pPr>
            <a:r>
              <a:rPr lang="cs-CZ" dirty="0" smtClean="0"/>
              <a:t>Např.:</a:t>
            </a:r>
            <a:r>
              <a:rPr lang="cs-CZ" baseline="0" dirty="0" smtClean="0"/>
              <a:t> kratší než týdenní pracovní doba, jiný začátek/konec pracovní doby, povolení studia při práci</a:t>
            </a:r>
            <a:endParaRPr lang="cs-CZ" dirty="0" smtClean="0"/>
          </a:p>
          <a:p>
            <a:pPr marL="586350" indent="-514350">
              <a:buFont typeface="+mj-lt"/>
              <a:buAutoNum type="alphaLcParenR"/>
            </a:pPr>
            <a:r>
              <a:rPr lang="cs-CZ" dirty="0" smtClean="0"/>
              <a:t>Možnost vysílání na pracovní cesty</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12</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13</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15</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 xmlns:a16="http://schemas.microsoft.com/office/drawing/2014/main" id="{B86CC774-E8F2-443B-8104-C23B78C58899}"/>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14000" y="414000"/>
            <a:ext cx="1531624" cy="1056821"/>
          </a:xfrm>
          <a:prstGeom prst="rect">
            <a:avLst/>
          </a:prstGeom>
        </p:spPr>
      </p:pic>
    </p:spTree>
    <p:extLst>
      <p:ext uri="{BB962C8B-B14F-4D97-AF65-F5344CB8AC3E}">
        <p14:creationId xmlns="" xmlns:p14="http://schemas.microsoft.com/office/powerpoint/2010/main" val="935384140"/>
      </p:ext>
    </p:extLst>
  </p:cSld>
  <p:clrMapOvr>
    <a:masterClrMapping/>
  </p:clrMapOvr>
  <p:hf hdr="0" dt="0"/>
  <p:extLst mod="1">
    <p:ext uri="{DCECCB84-F9BA-43D5-87BE-67443E8EF086}">
      <p15:sldGuideLst xmlns=""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 xmlns:a16="http://schemas.microsoft.com/office/drawing/2014/main" id="{9A9B9871-9EBA-4393-84B7-3D9DDE1A65A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 xmlns:a16="http://schemas.microsoft.com/office/drawing/2014/main" id="{AD3B27E1-04C4-44E6-8DD2-879D33954A3B}"/>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 xmlns:a16="http://schemas.microsoft.com/office/drawing/2014/main" id="{4B067BC3-E77A-4F93-8E39-6559029C6D8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79872" y="6053204"/>
            <a:ext cx="855744" cy="590464"/>
          </a:xfrm>
          <a:prstGeom prst="rect">
            <a:avLst/>
          </a:prstGeom>
        </p:spPr>
      </p:pic>
    </p:spTree>
    <p:extLst>
      <p:ext uri="{BB962C8B-B14F-4D97-AF65-F5344CB8AC3E}">
        <p14:creationId xmlns=""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 xmlns:a16="http://schemas.microsoft.com/office/drawing/2014/main" id="{1A0BEB84-E013-4810-A1F4-DBB607A8B75D}"/>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 xmlns:a16="http://schemas.microsoft.com/office/drawing/2014/main"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 xmlns:a16="http://schemas.microsoft.com/office/drawing/2014/main"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391DB9A3-3792-41D4-AB78-F1910E62BE53}"/>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1691229579"/>
      </p:ext>
    </p:extLst>
  </p:cSld>
  <p:clrMapOvr>
    <a:masterClrMapping/>
  </p:clrMapOvr>
  <p:hf hdr="0" dt="0"/>
  <p:extLst mod="1">
    <p:ext uri="{DCECCB84-F9BA-43D5-87BE-67443E8EF086}">
      <p15:sldGuideLst xmlns=""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 xmlns:a16="http://schemas.microsoft.com/office/drawing/2014/main" id="{A3E27AE8-8344-46DF-95A1-57C7ED3DEAD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14000" y="414000"/>
            <a:ext cx="1520782" cy="1049340"/>
          </a:xfrm>
          <a:prstGeom prst="rect">
            <a:avLst/>
          </a:prstGeom>
        </p:spPr>
      </p:pic>
    </p:spTree>
    <p:extLst>
      <p:ext uri="{BB962C8B-B14F-4D97-AF65-F5344CB8AC3E}">
        <p14:creationId xmlns="" xmlns:p14="http://schemas.microsoft.com/office/powerpoint/2010/main" val="39481167"/>
      </p:ext>
    </p:extLst>
  </p:cSld>
  <p:clrMapOvr>
    <a:masterClrMapping/>
  </p:clrMapOvr>
  <p:hf hdr="0" dt="0"/>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9" name="Obrázek 8">
            <a:extLst>
              <a:ext uri="{FF2B5EF4-FFF2-40B4-BE49-F238E27FC236}">
                <a16:creationId xmlns="" xmlns:a16="http://schemas.microsoft.com/office/drawing/2014/main" id="{21103F4D-0D61-472A-BAFF-19EFE6D636E6}"/>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 xmlns:a16="http://schemas.microsoft.com/office/drawing/2014/main" id="{3AB41CB1-F6A4-458D-85DF-FC3E8229711D}"/>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3317168426"/>
      </p:ext>
    </p:extLst>
  </p:cSld>
  <p:clrMapOvr>
    <a:masterClrMapping/>
  </p:clrMapOvr>
  <p:hf hdr="0" dt="0"/>
  <p:extLst mod="1">
    <p:ext uri="{DCECCB84-F9BA-43D5-87BE-67443E8EF086}">
      <p15:sldGuideLst xmlns=""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53D9C202-1E0C-49A0-BD44-0FABFFADA120}"/>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966739591"/>
      </p:ext>
    </p:extLst>
  </p:cSld>
  <p:clrMapOvr>
    <a:masterClrMapping/>
  </p:clrMapOvr>
  <p:hf hdr="0" dt="0"/>
  <p:extLst mod="1">
    <p:ext uri="{DCECCB84-F9BA-43D5-87BE-67443E8EF086}">
      <p15:sldGuideLst xmlns=""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 xmlns:a16="http://schemas.microsoft.com/office/drawing/2014/main" id="{C8521D5E-C1D4-49AD-9477-8C693D759072}"/>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713741071"/>
      </p:ext>
    </p:extLst>
  </p:cSld>
  <p:clrMapOvr>
    <a:masterClrMapping/>
  </p:clrMapOvr>
  <p:hf hdr="0" dt="0"/>
  <p:extLst mod="1">
    <p:ext uri="{DCECCB84-F9BA-43D5-87BE-67443E8EF086}">
      <p15:sldGuideLst xmlns=""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 xmlns:a16="http://schemas.microsoft.com/office/drawing/2014/main" id="{5C946900-B034-4346-94F7-4849AECA0E42}"/>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117383761"/>
      </p:ext>
    </p:extLst>
  </p:cSld>
  <p:clrMapOvr>
    <a:masterClrMapping/>
  </p:clrMapOvr>
  <p:hf hdr="0" dt="0"/>
  <p:extLst mod="1">
    <p:ext uri="{DCECCB84-F9BA-43D5-87BE-67443E8EF086}">
      <p15:sldGuideLst xmlns=""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 xmlns:a16="http://schemas.microsoft.com/office/drawing/2014/main" id="{01ECF861-1DA0-4682-8B9C-824D21236440}"/>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34975528"/>
      </p:ext>
    </p:extLst>
  </p:cSld>
  <p:clrMapOvr>
    <a:masterClrMapping/>
  </p:clrMapOvr>
  <p:hf hdr="0" dt="0"/>
  <p:extLst mod="1">
    <p:ext uri="{DCECCB84-F9BA-43D5-87BE-67443E8EF086}">
      <p15:sldGuideLst xmlns=""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Pracovní poměr</a:t>
            </a:r>
            <a:endParaRPr lang="cs-CZ" dirty="0"/>
          </a:p>
        </p:txBody>
      </p:sp>
      <p:sp>
        <p:nvSpPr>
          <p:cNvPr id="5" name="Podnadpis 4"/>
          <p:cNvSpPr>
            <a:spLocks noGrp="1"/>
          </p:cNvSpPr>
          <p:nvPr>
            <p:ph type="subTitle" idx="1"/>
          </p:nvPr>
        </p:nvSpPr>
        <p:spPr/>
        <p:txBody>
          <a:bodyPr/>
          <a:lstStyle/>
          <a:p>
            <a:r>
              <a:rPr lang="cs-CZ" dirty="0" smtClean="0"/>
              <a:t>Ing. Nikola Straková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10</a:t>
            </a:fld>
            <a:endParaRPr lang="cs-CZ" altLang="cs-CZ" dirty="0"/>
          </a:p>
        </p:txBody>
      </p:sp>
      <p:sp>
        <p:nvSpPr>
          <p:cNvPr id="5" name="Nadpis 4"/>
          <p:cNvSpPr>
            <a:spLocks noGrp="1"/>
          </p:cNvSpPr>
          <p:nvPr>
            <p:ph type="title"/>
          </p:nvPr>
        </p:nvSpPr>
        <p:spPr>
          <a:xfrm>
            <a:off x="703671" y="360771"/>
            <a:ext cx="10753200" cy="451576"/>
          </a:xfrm>
        </p:spPr>
        <p:txBody>
          <a:bodyPr/>
          <a:lstStyle/>
          <a:p>
            <a:r>
              <a:rPr lang="cs-CZ" dirty="0" smtClean="0"/>
              <a:t>Elektronické uzavření pracovní smlouvy</a:t>
            </a:r>
            <a:endParaRPr lang="cs-CZ" dirty="0"/>
          </a:p>
        </p:txBody>
      </p:sp>
      <p:sp>
        <p:nvSpPr>
          <p:cNvPr id="6" name="Zástupný symbol pro obsah 5"/>
          <p:cNvSpPr>
            <a:spLocks noGrp="1"/>
          </p:cNvSpPr>
          <p:nvPr>
            <p:ph idx="1"/>
          </p:nvPr>
        </p:nvSpPr>
        <p:spPr>
          <a:xfrm>
            <a:off x="720000" y="881743"/>
            <a:ext cx="10753200" cy="4950257"/>
          </a:xfrm>
        </p:spPr>
        <p:txBody>
          <a:bodyPr/>
          <a:lstStyle/>
          <a:p>
            <a:r>
              <a:rPr lang="cs-CZ" dirty="0" smtClean="0"/>
              <a:t>prostřednictvím:</a:t>
            </a:r>
          </a:p>
          <a:p>
            <a:pPr lvl="1"/>
            <a:r>
              <a:rPr lang="cs-CZ" dirty="0" smtClean="0"/>
              <a:t> </a:t>
            </a:r>
            <a:r>
              <a:rPr lang="cs-CZ" dirty="0" smtClean="0"/>
              <a:t>sítě elektronické komunikace (e-mailem) </a:t>
            </a:r>
            <a:endParaRPr lang="cs-CZ" dirty="0" smtClean="0"/>
          </a:p>
          <a:p>
            <a:pPr lvl="1"/>
            <a:r>
              <a:rPr lang="cs-CZ" dirty="0" smtClean="0"/>
              <a:t>a</a:t>
            </a:r>
            <a:r>
              <a:rPr lang="cs-CZ" dirty="0" smtClean="0"/>
              <a:t> </a:t>
            </a:r>
            <a:r>
              <a:rPr lang="cs-CZ" dirty="0" smtClean="0"/>
              <a:t>nebo jinou elektronickou formou (např. v rámci IT systému </a:t>
            </a:r>
            <a:r>
              <a:rPr lang="cs-CZ" dirty="0" err="1" smtClean="0"/>
              <a:t>zam</a:t>
            </a:r>
            <a:r>
              <a:rPr lang="cs-CZ" dirty="0" smtClean="0"/>
              <a:t>-tele</a:t>
            </a:r>
            <a:r>
              <a:rPr lang="cs-CZ" dirty="0" smtClean="0"/>
              <a:t>, kde </a:t>
            </a:r>
            <a:r>
              <a:rPr lang="cs-CZ" dirty="0" err="1" smtClean="0"/>
              <a:t>zam</a:t>
            </a:r>
            <a:r>
              <a:rPr lang="cs-CZ" dirty="0" smtClean="0"/>
              <a:t>-</a:t>
            </a:r>
            <a:r>
              <a:rPr lang="cs-CZ" dirty="0" err="1" smtClean="0"/>
              <a:t>nec</a:t>
            </a:r>
            <a:r>
              <a:rPr lang="cs-CZ" dirty="0" smtClean="0"/>
              <a:t> </a:t>
            </a:r>
            <a:r>
              <a:rPr lang="cs-CZ" dirty="0" smtClean="0"/>
              <a:t>připojí podpis na tabletu apod</a:t>
            </a:r>
            <a:r>
              <a:rPr lang="cs-CZ" dirty="0" smtClean="0"/>
              <a:t>.)</a:t>
            </a:r>
          </a:p>
          <a:p>
            <a:r>
              <a:rPr lang="cs-CZ" dirty="0" smtClean="0"/>
              <a:t>stačí na </a:t>
            </a:r>
            <a:r>
              <a:rPr lang="cs-CZ" dirty="0" smtClean="0"/>
              <a:t>digitální ‚listinu‘ </a:t>
            </a:r>
            <a:r>
              <a:rPr lang="cs-CZ" dirty="0" smtClean="0"/>
              <a:t>připojit tzv</a:t>
            </a:r>
            <a:r>
              <a:rPr lang="cs-CZ" dirty="0" smtClean="0"/>
              <a:t>. prostý </a:t>
            </a:r>
            <a:r>
              <a:rPr lang="cs-CZ" dirty="0" smtClean="0"/>
              <a:t>elektronický podpis</a:t>
            </a:r>
          </a:p>
          <a:p>
            <a:pPr lvl="1"/>
            <a:r>
              <a:rPr lang="cs-CZ" dirty="0" smtClean="0"/>
              <a:t>prostý </a:t>
            </a:r>
            <a:r>
              <a:rPr lang="cs-CZ" dirty="0" smtClean="0"/>
              <a:t>přepis jména (typicky text Jan Novák na konci e-mailu) </a:t>
            </a:r>
            <a:endParaRPr lang="cs-CZ" dirty="0" smtClean="0"/>
          </a:p>
          <a:p>
            <a:pPr lvl="1"/>
            <a:r>
              <a:rPr lang="cs-CZ" dirty="0" smtClean="0"/>
              <a:t>nebo </a:t>
            </a:r>
            <a:r>
              <a:rPr lang="cs-CZ" dirty="0" smtClean="0"/>
              <a:t>třeba připojená faksimile podpisu (obrázek napodobující vlastnoruční podpis </a:t>
            </a:r>
            <a:r>
              <a:rPr lang="cs-CZ" dirty="0" smtClean="0"/>
              <a:t>připojený </a:t>
            </a:r>
            <a:r>
              <a:rPr lang="cs-CZ" dirty="0" smtClean="0"/>
              <a:t>v elektronickém </a:t>
            </a:r>
            <a:r>
              <a:rPr lang="cs-CZ" dirty="0" smtClean="0"/>
              <a:t>dokumentu/e-mailu </a:t>
            </a:r>
            <a:r>
              <a:rPr lang="cs-CZ" dirty="0" smtClean="0"/>
              <a:t>apod</a:t>
            </a:r>
            <a:r>
              <a:rPr lang="cs-CZ" dirty="0" smtClean="0"/>
              <a:t>.).</a:t>
            </a:r>
          </a:p>
          <a:p>
            <a:r>
              <a:rPr lang="cs-CZ" dirty="0" smtClean="0"/>
              <a:t>e-mail </a:t>
            </a:r>
            <a:r>
              <a:rPr lang="cs-CZ" dirty="0" smtClean="0"/>
              <a:t>musí být mimo </a:t>
            </a:r>
            <a:r>
              <a:rPr lang="cs-CZ" dirty="0" smtClean="0"/>
              <a:t>dispozici zaměstnavatele </a:t>
            </a:r>
            <a:endParaRPr lang="cs-CZ" dirty="0" smtClean="0"/>
          </a:p>
          <a:p>
            <a:pPr lvl="1"/>
            <a:r>
              <a:rPr lang="cs-CZ" dirty="0" smtClean="0"/>
              <a:t>tj</a:t>
            </a:r>
            <a:r>
              <a:rPr lang="cs-CZ" dirty="0" smtClean="0"/>
              <a:t>. na e-mail osobní, nikoli </a:t>
            </a:r>
            <a:r>
              <a:rPr lang="cs-CZ" dirty="0" smtClean="0"/>
              <a:t>pracovní</a:t>
            </a:r>
            <a:r>
              <a:rPr lang="cs-CZ" dirty="0" smtClean="0"/>
              <a:t> </a:t>
            </a:r>
            <a:r>
              <a:rPr lang="cs-CZ" dirty="0" smtClean="0"/>
              <a:t>-&gt; smlouva zcela pod kontrolou </a:t>
            </a:r>
            <a:r>
              <a:rPr lang="cs-CZ" dirty="0" err="1" smtClean="0"/>
              <a:t>zam</a:t>
            </a:r>
            <a:r>
              <a:rPr lang="cs-CZ" dirty="0" smtClean="0"/>
              <a:t>-</a:t>
            </a:r>
            <a:r>
              <a:rPr lang="cs-CZ" dirty="0" err="1" smtClean="0"/>
              <a:t>ce</a:t>
            </a:r>
            <a:endParaRPr lang="cs-CZ" dirty="0" smtClean="0"/>
          </a:p>
          <a:p>
            <a:r>
              <a:rPr lang="cs-CZ" dirty="0" smtClean="0"/>
              <a:t>odstoupení možné do 7 dnů od dodání smlouvy</a:t>
            </a:r>
          </a:p>
          <a:p>
            <a:pPr lvl="1"/>
            <a:r>
              <a:rPr lang="cs-CZ" dirty="0" smtClean="0"/>
              <a:t>lze realizovat </a:t>
            </a:r>
            <a:r>
              <a:rPr lang="cs-CZ" dirty="0" smtClean="0"/>
              <a:t>písemně (opět s nutností toliko prostého elektronického podpisu) </a:t>
            </a:r>
            <a:endParaRPr lang="cs-CZ" dirty="0" smtClean="0"/>
          </a:p>
          <a:p>
            <a:pPr lvl="1"/>
            <a:r>
              <a:rPr lang="cs-CZ" dirty="0" smtClean="0"/>
              <a:t>pokud nebylo započato s výkonem práce</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smtClean="0"/>
              <a:t>Příklad plnohodnotného uzavření DPČ přes e-mail</a:t>
            </a:r>
            <a:endParaRPr lang="cs-CZ" dirty="0"/>
          </a:p>
        </p:txBody>
      </p:sp>
      <p:sp>
        <p:nvSpPr>
          <p:cNvPr id="5" name="Zástupný symbol pro obsah 4"/>
          <p:cNvSpPr>
            <a:spLocks noGrp="1"/>
          </p:cNvSpPr>
          <p:nvPr>
            <p:ph idx="1"/>
          </p:nvPr>
        </p:nvSpPr>
        <p:spPr>
          <a:xfrm>
            <a:off x="359229" y="1692002"/>
            <a:ext cx="11832771" cy="4139998"/>
          </a:xfrm>
        </p:spPr>
        <p:txBody>
          <a:bodyPr/>
          <a:lstStyle/>
          <a:p>
            <a:r>
              <a:rPr lang="cs-CZ" b="1" dirty="0" smtClean="0"/>
              <a:t>E-mail </a:t>
            </a:r>
            <a:r>
              <a:rPr lang="cs-CZ" b="1" dirty="0" err="1" smtClean="0"/>
              <a:t>zam</a:t>
            </a:r>
            <a:r>
              <a:rPr lang="cs-CZ" b="1" dirty="0" smtClean="0"/>
              <a:t>-tele </a:t>
            </a:r>
            <a:r>
              <a:rPr lang="cs-CZ" b="1" dirty="0" smtClean="0"/>
              <a:t>(doručený do osobní e-</a:t>
            </a:r>
            <a:r>
              <a:rPr lang="cs-CZ" b="1" dirty="0" err="1" smtClean="0"/>
              <a:t>mailové</a:t>
            </a:r>
            <a:r>
              <a:rPr lang="cs-CZ" b="1" dirty="0" smtClean="0"/>
              <a:t> schránky </a:t>
            </a:r>
            <a:r>
              <a:rPr lang="cs-CZ" b="1" dirty="0" err="1" smtClean="0"/>
              <a:t>zam</a:t>
            </a:r>
            <a:r>
              <a:rPr lang="cs-CZ" b="1" dirty="0" smtClean="0"/>
              <a:t>-</a:t>
            </a:r>
            <a:r>
              <a:rPr lang="cs-CZ" b="1" dirty="0" err="1" smtClean="0"/>
              <a:t>ce</a:t>
            </a:r>
            <a:r>
              <a:rPr lang="cs-CZ" b="1" dirty="0" smtClean="0"/>
              <a:t>): </a:t>
            </a:r>
          </a:p>
          <a:p>
            <a:pPr lvl="1"/>
            <a:r>
              <a:rPr lang="cs-CZ" dirty="0" smtClean="0"/>
              <a:t>Dobrý den pane K., měl byste zájem i po dobu nadcházejícího roku (2024) u nás v ZŠ Brabcova, adresa Brabcova 34, Praha 7, vypomáhat s úklidem? Očekávaný rozsah práce je čtyři hodiny týdně, vždy v pondělí mezi 18. a 22. hodinou, počínaje pondělím 1. 1. 2024. </a:t>
            </a:r>
          </a:p>
          <a:p>
            <a:pPr lvl="1">
              <a:buNone/>
            </a:pPr>
            <a:r>
              <a:rPr lang="cs-CZ" dirty="0" smtClean="0"/>
              <a:t>Děkuji a zdravím </a:t>
            </a:r>
          </a:p>
          <a:p>
            <a:pPr lvl="1">
              <a:buNone/>
            </a:pPr>
            <a:r>
              <a:rPr lang="cs-CZ" dirty="0" smtClean="0"/>
              <a:t>Pan Ř., ředitel školy </a:t>
            </a:r>
          </a:p>
          <a:p>
            <a:r>
              <a:rPr lang="cs-CZ" b="1" dirty="0" smtClean="0"/>
              <a:t>E-mail </a:t>
            </a:r>
            <a:r>
              <a:rPr lang="cs-CZ" b="1" dirty="0" err="1" smtClean="0"/>
              <a:t>zam</a:t>
            </a:r>
            <a:r>
              <a:rPr lang="cs-CZ" b="1" dirty="0" smtClean="0"/>
              <a:t>-</a:t>
            </a:r>
            <a:r>
              <a:rPr lang="cs-CZ" b="1" dirty="0" err="1" smtClean="0"/>
              <a:t>ce</a:t>
            </a:r>
            <a:r>
              <a:rPr lang="cs-CZ" b="1" dirty="0" smtClean="0"/>
              <a:t>: </a:t>
            </a:r>
          </a:p>
          <a:p>
            <a:pPr lvl="1"/>
            <a:r>
              <a:rPr lang="cs-CZ" dirty="0" smtClean="0"/>
              <a:t>Dobrý den pane Ř., nabízenou práci přijímám a budu se těšit 1. 1. 2024. </a:t>
            </a:r>
          </a:p>
          <a:p>
            <a:pPr lvl="1">
              <a:buNone/>
            </a:pPr>
            <a:r>
              <a:rPr lang="cs-CZ" dirty="0" smtClean="0"/>
              <a:t>Zdraví</a:t>
            </a:r>
          </a:p>
          <a:p>
            <a:pPr lvl="1">
              <a:buNone/>
            </a:pPr>
            <a:r>
              <a:rPr lang="cs-CZ" smtClean="0"/>
              <a:t>Pan K. </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12</a:t>
            </a:fld>
            <a:endParaRPr lang="cs-CZ" altLang="cs-CZ" dirty="0"/>
          </a:p>
        </p:txBody>
      </p:sp>
      <p:sp>
        <p:nvSpPr>
          <p:cNvPr id="5" name="Nadpis 4"/>
          <p:cNvSpPr>
            <a:spLocks noGrp="1"/>
          </p:cNvSpPr>
          <p:nvPr>
            <p:ph type="title"/>
          </p:nvPr>
        </p:nvSpPr>
        <p:spPr/>
        <p:txBody>
          <a:bodyPr/>
          <a:lstStyle/>
          <a:p>
            <a:r>
              <a:rPr lang="cs-CZ" dirty="0" smtClean="0"/>
              <a:t>Další náležitosti pracovní smlouvy	</a:t>
            </a:r>
            <a:endParaRPr lang="cs-CZ" dirty="0"/>
          </a:p>
        </p:txBody>
      </p:sp>
      <p:sp>
        <p:nvSpPr>
          <p:cNvPr id="6" name="Zástupný symbol pro obsah 5"/>
          <p:cNvSpPr>
            <a:spLocks noGrp="1"/>
          </p:cNvSpPr>
          <p:nvPr>
            <p:ph idx="1"/>
          </p:nvPr>
        </p:nvSpPr>
        <p:spPr>
          <a:xfrm>
            <a:off x="720000" y="1361209"/>
            <a:ext cx="10753200" cy="4470791"/>
          </a:xfrm>
        </p:spPr>
        <p:txBody>
          <a:bodyPr/>
          <a:lstStyle/>
          <a:p>
            <a:r>
              <a:rPr lang="cs-CZ" dirty="0" smtClean="0"/>
              <a:t>Nesmějí být v rozporu s ustanoveními zákoníku práce	</a:t>
            </a:r>
          </a:p>
          <a:p>
            <a:pPr marL="586350" indent="-514350">
              <a:buFont typeface="+mj-lt"/>
              <a:buAutoNum type="alphaLcParenR"/>
            </a:pPr>
            <a:r>
              <a:rPr lang="cs-CZ" dirty="0" smtClean="0"/>
              <a:t>Konkurenční doložka</a:t>
            </a:r>
          </a:p>
          <a:p>
            <a:pPr marL="586350" indent="-514350">
              <a:buFont typeface="+mj-lt"/>
              <a:buAutoNum type="alphaLcParenR"/>
            </a:pPr>
            <a:r>
              <a:rPr lang="cs-CZ" dirty="0" smtClean="0"/>
              <a:t>Doba trvání</a:t>
            </a:r>
          </a:p>
          <a:p>
            <a:pPr marL="586350" indent="-514350">
              <a:buFont typeface="+mj-lt"/>
              <a:buAutoNum type="alphaLcParenR"/>
            </a:pPr>
            <a:r>
              <a:rPr lang="cs-CZ" dirty="0" smtClean="0"/>
              <a:t>Zkušební doba</a:t>
            </a:r>
          </a:p>
          <a:p>
            <a:pPr marL="586350" indent="-514350">
              <a:buFont typeface="+mj-lt"/>
              <a:buAutoNum type="alphaLcParenR"/>
            </a:pPr>
            <a:r>
              <a:rPr lang="cs-CZ" dirty="0" smtClean="0"/>
              <a:t>Ujednání o mzdě</a:t>
            </a:r>
          </a:p>
          <a:p>
            <a:pPr marL="586350" indent="-514350">
              <a:buFont typeface="+mj-lt"/>
              <a:buAutoNum type="alphaLcParenR"/>
            </a:pPr>
            <a:r>
              <a:rPr lang="cs-CZ" dirty="0" smtClean="0"/>
              <a:t>Ujednání o pracovní době</a:t>
            </a:r>
          </a:p>
          <a:p>
            <a:pPr marL="586350" indent="-514350">
              <a:buFont typeface="+mj-lt"/>
              <a:buAutoNum type="alphaLcParenR"/>
            </a:pPr>
            <a:r>
              <a:rPr lang="cs-CZ" dirty="0" smtClean="0"/>
              <a:t>Možnost vysílání na pracovní cesty</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pPr lvl="0"/>
            <a:r>
              <a:rPr lang="cs-CZ" dirty="0" smtClean="0"/>
              <a:t>a) Konkurenční doložka</a:t>
            </a:r>
            <a:br>
              <a:rPr lang="cs-CZ" dirty="0" smtClean="0"/>
            </a:br>
            <a:endParaRPr lang="cs-CZ" dirty="0"/>
          </a:p>
        </p:txBody>
      </p:sp>
      <p:sp>
        <p:nvSpPr>
          <p:cNvPr id="5" name="Zástupný symbol pro obsah 4"/>
          <p:cNvSpPr>
            <a:spLocks noGrp="1"/>
          </p:cNvSpPr>
          <p:nvPr>
            <p:ph idx="1"/>
          </p:nvPr>
        </p:nvSpPr>
        <p:spPr/>
        <p:txBody>
          <a:bodyPr/>
          <a:lstStyle/>
          <a:p>
            <a:r>
              <a:rPr lang="cs-CZ" dirty="0" smtClean="0"/>
              <a:t>Zákaz vykonávat pro jiné </a:t>
            </a:r>
            <a:r>
              <a:rPr lang="cs-CZ" dirty="0" err="1" smtClean="0"/>
              <a:t>zam</a:t>
            </a:r>
            <a:r>
              <a:rPr lang="cs-CZ" dirty="0" smtClean="0"/>
              <a:t>-tele nebo na vlastní </a:t>
            </a:r>
            <a:r>
              <a:rPr lang="cs-CZ" b="1" dirty="0" smtClean="0"/>
              <a:t>účet činnost, která je předmětem činnosti </a:t>
            </a:r>
            <a:r>
              <a:rPr lang="cs-CZ" b="1" dirty="0" err="1" smtClean="0"/>
              <a:t>zam</a:t>
            </a:r>
            <a:r>
              <a:rPr lang="cs-CZ" b="1" dirty="0" smtClean="0"/>
              <a:t>-tele, nebo činnost, která by měla soutěžní povahu </a:t>
            </a:r>
            <a:r>
              <a:rPr lang="cs-CZ" dirty="0" smtClean="0"/>
              <a:t>vůči podnikání </a:t>
            </a:r>
            <a:r>
              <a:rPr lang="cs-CZ" dirty="0" err="1" smtClean="0"/>
              <a:t>zam</a:t>
            </a:r>
            <a:r>
              <a:rPr lang="cs-CZ" dirty="0" smtClean="0"/>
              <a:t>-tele</a:t>
            </a:r>
          </a:p>
          <a:p>
            <a:pPr marL="586350" indent="-514350">
              <a:buFont typeface="+mj-lt"/>
              <a:buAutoNum type="arabicPeriod"/>
            </a:pPr>
            <a:r>
              <a:rPr lang="cs-CZ" dirty="0" smtClean="0"/>
              <a:t>Po dobu trvání pracovního poměru </a:t>
            </a:r>
          </a:p>
          <a:p>
            <a:pPr marL="838350" lvl="1" indent="-514350">
              <a:buNone/>
            </a:pPr>
            <a:r>
              <a:rPr lang="cs-CZ" dirty="0" smtClean="0"/>
              <a:t>– platí ze zákona</a:t>
            </a:r>
          </a:p>
          <a:p>
            <a:pPr marL="586350" indent="-514350">
              <a:buFont typeface="+mj-lt"/>
              <a:buAutoNum type="arabicPeriod"/>
            </a:pPr>
            <a:r>
              <a:rPr lang="cs-CZ" dirty="0" smtClean="0"/>
              <a:t>Po skončení pracovního poměru </a:t>
            </a:r>
          </a:p>
          <a:p>
            <a:pPr marL="838350" lvl="1" indent="-514350">
              <a:buNone/>
            </a:pPr>
            <a:r>
              <a:rPr lang="cs-CZ" dirty="0" smtClean="0"/>
              <a:t>– je nutné sjednat mezi </a:t>
            </a:r>
            <a:r>
              <a:rPr lang="cs-CZ" dirty="0" err="1" smtClean="0"/>
              <a:t>zam</a:t>
            </a:r>
            <a:r>
              <a:rPr lang="cs-CZ" dirty="0" smtClean="0"/>
              <a:t>-</a:t>
            </a:r>
            <a:r>
              <a:rPr lang="cs-CZ" dirty="0" err="1" smtClean="0"/>
              <a:t>telem</a:t>
            </a:r>
            <a:r>
              <a:rPr lang="cs-CZ" dirty="0" smtClean="0"/>
              <a:t> a </a:t>
            </a:r>
            <a:r>
              <a:rPr lang="cs-CZ" dirty="0" err="1" smtClean="0"/>
              <a:t>zam</a:t>
            </a:r>
            <a:r>
              <a:rPr lang="cs-CZ" dirty="0" smtClean="0"/>
              <a:t>-</a:t>
            </a:r>
            <a:r>
              <a:rPr lang="cs-CZ" dirty="0" err="1" smtClean="0"/>
              <a:t>cem</a:t>
            </a:r>
            <a:endParaRPr lang="cs-CZ" dirty="0" smtClean="0"/>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14</a:t>
            </a:fld>
            <a:endParaRPr lang="cs-CZ" altLang="cs-CZ" dirty="0"/>
          </a:p>
        </p:txBody>
      </p:sp>
      <p:sp>
        <p:nvSpPr>
          <p:cNvPr id="4" name="Zástupný symbol pro obsah 3"/>
          <p:cNvSpPr>
            <a:spLocks noGrp="1"/>
          </p:cNvSpPr>
          <p:nvPr>
            <p:ph idx="1"/>
          </p:nvPr>
        </p:nvSpPr>
        <p:spPr>
          <a:xfrm>
            <a:off x="701712" y="344678"/>
            <a:ext cx="10753200" cy="5139850"/>
          </a:xfrm>
        </p:spPr>
        <p:txBody>
          <a:bodyPr/>
          <a:lstStyle/>
          <a:p>
            <a:r>
              <a:rPr lang="cs-CZ" dirty="0" smtClean="0"/>
              <a:t>Podstatou dohody je:</a:t>
            </a:r>
          </a:p>
          <a:p>
            <a:pPr>
              <a:buNone/>
            </a:pPr>
            <a:endParaRPr lang="cs-CZ" dirty="0" smtClean="0"/>
          </a:p>
          <a:p>
            <a:pPr lvl="1"/>
            <a:r>
              <a:rPr lang="cs-CZ" sz="2800" u="sng" dirty="0" smtClean="0"/>
              <a:t>Závazek zaměstnance</a:t>
            </a:r>
            <a:r>
              <a:rPr lang="cs-CZ" sz="2800" dirty="0" smtClean="0"/>
              <a:t>: že se po určitou dobu po skončení zaměstnání, nejdéle však po dobu 1 roku, zdrží výkonu výdělečné činnosti, která by byla shodná s předmětem činnosti zaměstnavatele nebo která by měla vůči němu soutěžní povahu</a:t>
            </a:r>
          </a:p>
          <a:p>
            <a:pPr lvl="1">
              <a:buNone/>
            </a:pPr>
            <a:r>
              <a:rPr lang="cs-CZ" sz="2800" dirty="0" smtClean="0"/>
              <a:t> </a:t>
            </a:r>
          </a:p>
          <a:p>
            <a:pPr lvl="1"/>
            <a:r>
              <a:rPr lang="cs-CZ" sz="2800" u="sng" dirty="0" smtClean="0"/>
              <a:t>Závazek zaměstnavatele</a:t>
            </a:r>
            <a:r>
              <a:rPr lang="cs-CZ" sz="2800" dirty="0" smtClean="0"/>
              <a:t>: že zaměstnanci poskytne přiměřené peněžité vyrovnání, nejméně však ve výši jedné poloviny průměrného měsíčního výdělku, za každý měsíc plnění závazku. Peněžité vyrovnání je splatné pozadu za měsíční období, pokud se smluvní strany nedohodly na jiné době splatnosti. </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15</a:t>
            </a:fld>
            <a:endParaRPr lang="cs-CZ" altLang="cs-CZ" dirty="0"/>
          </a:p>
        </p:txBody>
      </p:sp>
      <p:sp>
        <p:nvSpPr>
          <p:cNvPr id="4" name="Zástupný symbol pro obsah 3"/>
          <p:cNvSpPr>
            <a:spLocks noGrp="1"/>
          </p:cNvSpPr>
          <p:nvPr>
            <p:ph idx="1"/>
          </p:nvPr>
        </p:nvSpPr>
        <p:spPr/>
        <p:txBody>
          <a:bodyPr/>
          <a:lstStyle/>
          <a:p>
            <a:r>
              <a:rPr lang="cs-CZ" dirty="0" smtClean="0"/>
              <a:t>Lze sjednat i smluvní pokutu pro případ, že </a:t>
            </a:r>
            <a:r>
              <a:rPr lang="cs-CZ" dirty="0" err="1" smtClean="0"/>
              <a:t>zam</a:t>
            </a:r>
            <a:r>
              <a:rPr lang="cs-CZ" dirty="0" smtClean="0"/>
              <a:t>-</a:t>
            </a:r>
            <a:r>
              <a:rPr lang="cs-CZ" dirty="0" err="1" smtClean="0"/>
              <a:t>nec</a:t>
            </a:r>
            <a:r>
              <a:rPr lang="cs-CZ" dirty="0" smtClean="0"/>
              <a:t> závazek nedodrží</a:t>
            </a:r>
          </a:p>
          <a:p>
            <a:pPr lvl="1"/>
            <a:r>
              <a:rPr lang="cs-CZ" dirty="0" smtClean="0"/>
              <a:t>Výše smluvní pokuty musí být přiměřená povaze a významu podmínek </a:t>
            </a:r>
          </a:p>
          <a:p>
            <a:r>
              <a:rPr lang="cs-CZ" dirty="0" smtClean="0"/>
              <a:t>Písemná forma! </a:t>
            </a:r>
          </a:p>
          <a:p>
            <a:r>
              <a:rPr lang="cs-CZ" dirty="0" smtClean="0"/>
              <a:t>Lze uzavřít i kdykoli po vzniku pracovního poměru. </a:t>
            </a:r>
          </a:p>
          <a:p>
            <a:r>
              <a:rPr lang="cs-CZ" dirty="0" smtClean="0"/>
              <a:t>Na dobu nejdéle 1 roku po skončení </a:t>
            </a:r>
            <a:r>
              <a:rPr lang="cs-CZ" dirty="0" err="1" smtClean="0"/>
              <a:t>prac</a:t>
            </a:r>
            <a:r>
              <a:rPr lang="cs-CZ" dirty="0" smtClean="0"/>
              <a:t>. poměru</a:t>
            </a:r>
          </a:p>
          <a:p>
            <a:r>
              <a:rPr lang="cs-CZ" dirty="0" err="1" smtClean="0"/>
              <a:t>Zam</a:t>
            </a:r>
            <a:r>
              <a:rPr lang="cs-CZ" dirty="0" smtClean="0"/>
              <a:t>-tel může odstoupit pouze po dobu trvání pracovního poměru</a:t>
            </a:r>
          </a:p>
          <a:p>
            <a:r>
              <a:rPr lang="cs-CZ" dirty="0" err="1" smtClean="0"/>
              <a:t>Zam</a:t>
            </a:r>
            <a:r>
              <a:rPr lang="cs-CZ" dirty="0" smtClean="0"/>
              <a:t>-</a:t>
            </a:r>
            <a:r>
              <a:rPr lang="cs-CZ" dirty="0" err="1" smtClean="0"/>
              <a:t>nec</a:t>
            </a:r>
            <a:r>
              <a:rPr lang="cs-CZ" dirty="0" smtClean="0"/>
              <a:t> může vypovědět, jestliže mu </a:t>
            </a:r>
            <a:r>
              <a:rPr lang="cs-CZ" dirty="0" err="1" smtClean="0"/>
              <a:t>zam</a:t>
            </a:r>
            <a:r>
              <a:rPr lang="cs-CZ" dirty="0" smtClean="0"/>
              <a:t>-tel nevyplatil peněžité vyrovnání nebo jeho část do 15 dnů po jeho splatnosti </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16</a:t>
            </a:fld>
            <a:endParaRPr lang="cs-CZ" altLang="cs-CZ" dirty="0"/>
          </a:p>
        </p:txBody>
      </p:sp>
      <p:sp>
        <p:nvSpPr>
          <p:cNvPr id="4" name="Zástupný symbol pro obsah 3"/>
          <p:cNvSpPr>
            <a:spLocks noGrp="1"/>
          </p:cNvSpPr>
          <p:nvPr>
            <p:ph idx="1"/>
          </p:nvPr>
        </p:nvSpPr>
        <p:spPr/>
        <p:txBody>
          <a:bodyPr/>
          <a:lstStyle/>
          <a:p>
            <a:r>
              <a:rPr lang="cs-CZ" dirty="0" smtClean="0"/>
              <a:t>Př.:</a:t>
            </a:r>
          </a:p>
          <a:p>
            <a:r>
              <a:rPr lang="cs-CZ" dirty="0" smtClean="0"/>
              <a:t>Zaměstnanec pracuje jako účetní ve výrobní firmě. Ve volném čase si přivydělává poskytováním účetních služeb jako OSVČ.</a:t>
            </a:r>
          </a:p>
          <a:p>
            <a:pPr>
              <a:buNone/>
            </a:pPr>
            <a:r>
              <a:rPr lang="cs-CZ" dirty="0" smtClean="0"/>
              <a:t>Je tato činnost v rozporu se zákonem a může se zaměstnavatel proti ní bránit?</a:t>
            </a:r>
          </a:p>
          <a:p>
            <a:r>
              <a:rPr lang="cs-CZ" dirty="0" smtClean="0"/>
              <a:t>Změnila by se situace pokud byl zaměstnavatel činný i v oblasti vedení účetnictví? Mohl by v této situaci zaměstnanec sám stejné služby poskytovat bez souhlasu zaměstnavatele?</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17</a:t>
            </a:fld>
            <a:endParaRPr lang="cs-CZ" altLang="cs-CZ" dirty="0"/>
          </a:p>
        </p:txBody>
      </p:sp>
      <p:sp>
        <p:nvSpPr>
          <p:cNvPr id="5" name="Nadpis 4"/>
          <p:cNvSpPr>
            <a:spLocks noGrp="1"/>
          </p:cNvSpPr>
          <p:nvPr>
            <p:ph type="title"/>
          </p:nvPr>
        </p:nvSpPr>
        <p:spPr/>
        <p:txBody>
          <a:bodyPr/>
          <a:lstStyle/>
          <a:p>
            <a:pPr lvl="0"/>
            <a:r>
              <a:rPr lang="cs-CZ" dirty="0" smtClean="0"/>
              <a:t>b) Doba trvání</a:t>
            </a:r>
            <a:br>
              <a:rPr lang="cs-CZ" dirty="0" smtClean="0"/>
            </a:br>
            <a:endParaRPr lang="cs-CZ" dirty="0"/>
          </a:p>
        </p:txBody>
      </p:sp>
      <p:sp>
        <p:nvSpPr>
          <p:cNvPr id="6" name="Zástupný symbol pro obsah 5"/>
          <p:cNvSpPr>
            <a:spLocks noGrp="1"/>
          </p:cNvSpPr>
          <p:nvPr>
            <p:ph idx="1"/>
          </p:nvPr>
        </p:nvSpPr>
        <p:spPr>
          <a:xfrm>
            <a:off x="738288" y="1326242"/>
            <a:ext cx="10753200" cy="4139998"/>
          </a:xfrm>
        </p:spPr>
        <p:txBody>
          <a:bodyPr/>
          <a:lstStyle/>
          <a:p>
            <a:pPr>
              <a:lnSpc>
                <a:spcPct val="100000"/>
              </a:lnSpc>
            </a:pPr>
            <a:r>
              <a:rPr lang="cs-CZ" dirty="0" smtClean="0"/>
              <a:t>Pracovní poměr je sjednán na dobu neurčitou, pokud není výslovně určena doba trvání</a:t>
            </a:r>
          </a:p>
          <a:p>
            <a:pPr>
              <a:lnSpc>
                <a:spcPct val="100000"/>
              </a:lnSpc>
            </a:pPr>
            <a:r>
              <a:rPr lang="cs-CZ" dirty="0" smtClean="0"/>
              <a:t>zakotvení obligatorní písemné formy:</a:t>
            </a:r>
          </a:p>
          <a:p>
            <a:pPr lvl="1">
              <a:buFont typeface="Arial" pitchFamily="34" charset="0"/>
              <a:buChar char="•"/>
            </a:pPr>
            <a:r>
              <a:rPr lang="cs-CZ" sz="2800" dirty="0" smtClean="0"/>
              <a:t>při sjednávání pracovního poměru na dobu určitou (§ 39 ZP) </a:t>
            </a:r>
          </a:p>
          <a:p>
            <a:pPr lvl="1">
              <a:buFont typeface="Arial" pitchFamily="34" charset="0"/>
              <a:buChar char="•"/>
            </a:pPr>
            <a:r>
              <a:rPr lang="cs-CZ" sz="2800" dirty="0" smtClean="0"/>
              <a:t>a při sjednávání kratší pracovní doby (§ 80 ZP)</a:t>
            </a:r>
          </a:p>
          <a:p>
            <a:pPr>
              <a:lnSpc>
                <a:spcPct val="100000"/>
              </a:lnSpc>
            </a:pPr>
            <a:r>
              <a:rPr lang="cs-CZ" dirty="0" smtClean="0"/>
              <a:t>Doba trvání pracovního poměru </a:t>
            </a:r>
            <a:r>
              <a:rPr lang="cs-CZ" b="1" dirty="0" smtClean="0"/>
              <a:t>na dobu určitou </a:t>
            </a:r>
            <a:r>
              <a:rPr lang="cs-CZ" dirty="0" smtClean="0"/>
              <a:t>mezi týmiž smluvními stranami </a:t>
            </a:r>
            <a:r>
              <a:rPr lang="cs-CZ" b="1" dirty="0" smtClean="0"/>
              <a:t>nesmí přesáhnout 3 roky </a:t>
            </a:r>
            <a:r>
              <a:rPr lang="cs-CZ" dirty="0" smtClean="0"/>
              <a:t>a ode dne vzniku prvního pracovního poměru na dobu určitou může být </a:t>
            </a:r>
            <a:r>
              <a:rPr lang="cs-CZ" b="1" dirty="0" smtClean="0"/>
              <a:t>opakována nejvýše dvakrát</a:t>
            </a:r>
            <a:r>
              <a:rPr lang="cs-CZ" dirty="0" smtClean="0"/>
              <a:t>. </a:t>
            </a:r>
          </a:p>
          <a:p>
            <a:pPr>
              <a:lnSpc>
                <a:spcPct val="100000"/>
              </a:lnSpc>
            </a:pPr>
            <a:r>
              <a:rPr lang="cs-CZ" dirty="0" smtClean="0"/>
              <a:t>Za opakování pracovního poměru na dobu určitou se považuje rovněž i jeho prodloužení.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smtClean="0"/>
              <a:t>Příklad</a:t>
            </a:r>
            <a:endParaRPr lang="cs-CZ" dirty="0"/>
          </a:p>
        </p:txBody>
      </p:sp>
      <p:sp>
        <p:nvSpPr>
          <p:cNvPr id="5" name="Zástupný symbol pro obsah 4"/>
          <p:cNvSpPr>
            <a:spLocks noGrp="1"/>
          </p:cNvSpPr>
          <p:nvPr>
            <p:ph idx="1"/>
          </p:nvPr>
        </p:nvSpPr>
        <p:spPr/>
        <p:txBody>
          <a:bodyPr/>
          <a:lstStyle/>
          <a:p>
            <a:r>
              <a:rPr lang="cs-CZ" dirty="0" smtClean="0"/>
              <a:t>Kolik let činí nejdelší možná doba, kdy je </a:t>
            </a:r>
            <a:r>
              <a:rPr lang="cs-CZ" dirty="0" err="1" smtClean="0"/>
              <a:t>zam</a:t>
            </a:r>
            <a:r>
              <a:rPr lang="cs-CZ" dirty="0" smtClean="0"/>
              <a:t>-</a:t>
            </a:r>
            <a:r>
              <a:rPr lang="cs-CZ" dirty="0" err="1" smtClean="0"/>
              <a:t>nec</a:t>
            </a:r>
            <a:r>
              <a:rPr lang="cs-CZ" dirty="0" smtClean="0"/>
              <a:t> u 1 </a:t>
            </a:r>
            <a:r>
              <a:rPr lang="cs-CZ" dirty="0" err="1" smtClean="0"/>
              <a:t>zam</a:t>
            </a:r>
            <a:r>
              <a:rPr lang="cs-CZ" dirty="0" smtClean="0"/>
              <a:t>-tele v </a:t>
            </a:r>
            <a:r>
              <a:rPr lang="cs-CZ" dirty="0" err="1" smtClean="0"/>
              <a:t>prac</a:t>
            </a:r>
            <a:r>
              <a:rPr lang="cs-CZ" dirty="0" smtClean="0"/>
              <a:t>. poměru na dobu určitou?</a:t>
            </a:r>
          </a:p>
          <a:p>
            <a:endParaRPr lang="cs-CZ" dirty="0" smtClean="0"/>
          </a:p>
          <a:p>
            <a:r>
              <a:rPr lang="cs-CZ" dirty="0" smtClean="0"/>
              <a:t>Nejdelší doba, kdy může být zaměstnanec u jednoho zaměstnavatele v pracovním poměru na dobu určitou, je devět let. </a:t>
            </a:r>
          </a:p>
          <a:p>
            <a:endParaRPr lang="cs-CZ" dirty="0" smtClean="0"/>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a:xfrm>
            <a:off x="687343" y="262800"/>
            <a:ext cx="10753200" cy="451576"/>
          </a:xfrm>
        </p:spPr>
        <p:txBody>
          <a:bodyPr/>
          <a:lstStyle/>
          <a:p>
            <a:r>
              <a:rPr lang="cs-CZ" dirty="0" smtClean="0"/>
              <a:t>Žádost o kratší pracovní dobu určitou skupinou </a:t>
            </a:r>
            <a:r>
              <a:rPr lang="cs-CZ" dirty="0" err="1" smtClean="0"/>
              <a:t>zam</a:t>
            </a:r>
            <a:r>
              <a:rPr lang="cs-CZ" dirty="0" smtClean="0"/>
              <a:t>-</a:t>
            </a:r>
            <a:r>
              <a:rPr lang="cs-CZ" dirty="0" err="1" smtClean="0"/>
              <a:t>ců</a:t>
            </a:r>
            <a:endParaRPr lang="cs-CZ" dirty="0"/>
          </a:p>
        </p:txBody>
      </p:sp>
      <p:sp>
        <p:nvSpPr>
          <p:cNvPr id="5" name="Zástupný symbol pro obsah 4"/>
          <p:cNvSpPr>
            <a:spLocks noGrp="1"/>
          </p:cNvSpPr>
          <p:nvPr>
            <p:ph idx="1"/>
          </p:nvPr>
        </p:nvSpPr>
        <p:spPr>
          <a:xfrm>
            <a:off x="720000" y="1338943"/>
            <a:ext cx="10753200" cy="4493057"/>
          </a:xfrm>
        </p:spPr>
        <p:txBody>
          <a:bodyPr/>
          <a:lstStyle/>
          <a:p>
            <a:r>
              <a:rPr lang="cs-CZ" dirty="0" smtClean="0"/>
              <a:t>písemně </a:t>
            </a:r>
            <a:r>
              <a:rPr lang="pt-BR" dirty="0" smtClean="0"/>
              <a:t>požádat o </a:t>
            </a:r>
            <a:r>
              <a:rPr lang="cs-CZ" dirty="0" smtClean="0"/>
              <a:t>kratší pracovní dobu mohou:</a:t>
            </a:r>
          </a:p>
          <a:p>
            <a:pPr lvl="1"/>
            <a:r>
              <a:rPr lang="cs-CZ" dirty="0" smtClean="0"/>
              <a:t>těhotné ženy, </a:t>
            </a:r>
          </a:p>
          <a:p>
            <a:pPr lvl="1"/>
            <a:r>
              <a:rPr lang="cs-CZ" dirty="0" smtClean="0"/>
              <a:t>osoby pečující o osoby závislé na pomoci jiné fyzické osoby ve stupni závislosti II až IV </a:t>
            </a:r>
          </a:p>
          <a:p>
            <a:pPr lvl="1"/>
            <a:r>
              <a:rPr lang="cs-CZ" dirty="0" smtClean="0"/>
              <a:t>a </a:t>
            </a:r>
            <a:r>
              <a:rPr lang="cs-CZ" dirty="0" err="1" smtClean="0"/>
              <a:t>zam</a:t>
            </a:r>
            <a:r>
              <a:rPr lang="cs-CZ" dirty="0" smtClean="0"/>
              <a:t>-</a:t>
            </a:r>
            <a:r>
              <a:rPr lang="cs-CZ" dirty="0" err="1" smtClean="0"/>
              <a:t>ci</a:t>
            </a:r>
            <a:r>
              <a:rPr lang="cs-CZ" dirty="0" smtClean="0"/>
              <a:t> pečující o dítě mladší než 15 let</a:t>
            </a:r>
          </a:p>
          <a:p>
            <a:r>
              <a:rPr lang="cs-CZ" dirty="0" err="1" smtClean="0"/>
              <a:t>zam</a:t>
            </a:r>
            <a:r>
              <a:rPr lang="cs-CZ" dirty="0" smtClean="0"/>
              <a:t>-tel musí takové žádosti vyhovět, nebrání-li tomu vážné provozní důvody</a:t>
            </a:r>
          </a:p>
          <a:p>
            <a:pPr lvl="1"/>
            <a:r>
              <a:rPr lang="cs-CZ" dirty="0" smtClean="0"/>
              <a:t>tj. jde o nárokovou žádost</a:t>
            </a:r>
          </a:p>
          <a:p>
            <a:r>
              <a:rPr lang="cs-CZ" dirty="0" smtClean="0"/>
              <a:t>v případě </a:t>
            </a:r>
            <a:r>
              <a:rPr lang="cs-CZ" b="1" dirty="0" smtClean="0"/>
              <a:t>vyhovění</a:t>
            </a:r>
            <a:r>
              <a:rPr lang="cs-CZ" dirty="0" smtClean="0"/>
              <a:t> žádosti </a:t>
            </a:r>
          </a:p>
          <a:p>
            <a:pPr lvl="1"/>
            <a:r>
              <a:rPr lang="cs-CZ" dirty="0" smtClean="0"/>
              <a:t>bude se </a:t>
            </a:r>
            <a:r>
              <a:rPr lang="cs-CZ" dirty="0" err="1" smtClean="0"/>
              <a:t>zam</a:t>
            </a:r>
            <a:r>
              <a:rPr lang="cs-CZ" dirty="0" smtClean="0"/>
              <a:t>-</a:t>
            </a:r>
            <a:r>
              <a:rPr lang="cs-CZ" dirty="0" err="1" smtClean="0"/>
              <a:t>cem</a:t>
            </a:r>
            <a:r>
              <a:rPr lang="cs-CZ" dirty="0" smtClean="0"/>
              <a:t> uzavřena písemná dohoda dle § 80 ZP</a:t>
            </a:r>
          </a:p>
          <a:p>
            <a:r>
              <a:rPr lang="cs-CZ" dirty="0" smtClean="0"/>
              <a:t>případné </a:t>
            </a:r>
            <a:r>
              <a:rPr lang="cs-CZ" b="1" dirty="0" smtClean="0"/>
              <a:t>zamítnutí</a:t>
            </a:r>
            <a:r>
              <a:rPr lang="cs-CZ" dirty="0" smtClean="0"/>
              <a:t> žádosti </a:t>
            </a:r>
          </a:p>
          <a:p>
            <a:pPr lvl="1"/>
            <a:r>
              <a:rPr lang="cs-CZ" dirty="0" smtClean="0"/>
              <a:t>je nově </a:t>
            </a:r>
            <a:r>
              <a:rPr lang="cs-CZ" dirty="0" err="1" smtClean="0"/>
              <a:t>zam</a:t>
            </a:r>
            <a:r>
              <a:rPr lang="cs-CZ" dirty="0" smtClean="0"/>
              <a:t>-tel povinen na základě vážných provozních důvodů písemně odůvodnit (nestačí tedy ústně sdělit, že to nejde)</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Pojem a obsah pracovního poměru	</a:t>
            </a:r>
            <a:endParaRPr lang="cs-CZ" dirty="0"/>
          </a:p>
        </p:txBody>
      </p:sp>
      <p:sp>
        <p:nvSpPr>
          <p:cNvPr id="5" name="Zástupný symbol pro obsah 4"/>
          <p:cNvSpPr>
            <a:spLocks noGrp="1"/>
          </p:cNvSpPr>
          <p:nvPr>
            <p:ph idx="1"/>
          </p:nvPr>
        </p:nvSpPr>
        <p:spPr/>
        <p:txBody>
          <a:bodyPr/>
          <a:lstStyle/>
          <a:p>
            <a:r>
              <a:rPr lang="cs-CZ" dirty="0" smtClean="0"/>
              <a:t>Nejčastější pracovněprávní vztah</a:t>
            </a:r>
          </a:p>
          <a:p>
            <a:r>
              <a:rPr lang="cs-CZ" dirty="0" smtClean="0"/>
              <a:t>Předmětem je určitá pracovní činnost</a:t>
            </a:r>
          </a:p>
          <a:p>
            <a:pPr lvl="1"/>
            <a:r>
              <a:rPr lang="cs-CZ" dirty="0" err="1" smtClean="0"/>
              <a:t>Zam</a:t>
            </a:r>
            <a:r>
              <a:rPr lang="cs-CZ" dirty="0" smtClean="0"/>
              <a:t>-</a:t>
            </a:r>
            <a:r>
              <a:rPr lang="cs-CZ" dirty="0" err="1" smtClean="0"/>
              <a:t>nec</a:t>
            </a:r>
            <a:r>
              <a:rPr lang="cs-CZ" dirty="0" smtClean="0"/>
              <a:t> se zavazuje ji osobně vykonávat pro </a:t>
            </a:r>
            <a:r>
              <a:rPr lang="cs-CZ" dirty="0" err="1" smtClean="0"/>
              <a:t>zam</a:t>
            </a:r>
            <a:r>
              <a:rPr lang="cs-CZ" dirty="0" smtClean="0"/>
              <a:t>-tele</a:t>
            </a:r>
          </a:p>
          <a:p>
            <a:pPr lvl="1"/>
            <a:r>
              <a:rPr lang="cs-CZ" dirty="0" smtClean="0"/>
              <a:t>Úplatně, tj. za mzdu</a:t>
            </a:r>
          </a:p>
          <a:p>
            <a:pPr lvl="1"/>
            <a:endParaRPr lang="cs-CZ" dirty="0" smtClean="0"/>
          </a:p>
          <a:p>
            <a:r>
              <a:rPr lang="cs-CZ" dirty="0" smtClean="0"/>
              <a:t>Obsah</a:t>
            </a:r>
          </a:p>
          <a:p>
            <a:pPr lvl="1"/>
            <a:r>
              <a:rPr lang="cs-CZ" dirty="0" smtClean="0"/>
              <a:t>Práva a povinnosti </a:t>
            </a:r>
            <a:r>
              <a:rPr lang="cs-CZ" dirty="0" err="1" smtClean="0"/>
              <a:t>zam</a:t>
            </a:r>
            <a:r>
              <a:rPr lang="cs-CZ" dirty="0" smtClean="0"/>
              <a:t>-tele a </a:t>
            </a:r>
            <a:r>
              <a:rPr lang="cs-CZ" dirty="0" err="1" smtClean="0"/>
              <a:t>zam</a:t>
            </a:r>
            <a:r>
              <a:rPr lang="cs-CZ" dirty="0" smtClean="0"/>
              <a:t>-</a:t>
            </a:r>
            <a:r>
              <a:rPr lang="cs-CZ" dirty="0" err="1" smtClean="0"/>
              <a:t>ce</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smtClean="0"/>
              <a:t>c) Zkušební doba</a:t>
            </a:r>
            <a:endParaRPr lang="cs-CZ" dirty="0"/>
          </a:p>
        </p:txBody>
      </p:sp>
      <p:sp>
        <p:nvSpPr>
          <p:cNvPr id="5" name="Zástupný symbol pro obsah 4"/>
          <p:cNvSpPr>
            <a:spLocks noGrp="1"/>
          </p:cNvSpPr>
          <p:nvPr>
            <p:ph idx="1"/>
          </p:nvPr>
        </p:nvSpPr>
        <p:spPr>
          <a:xfrm>
            <a:off x="738288" y="1399394"/>
            <a:ext cx="10753200" cy="4139998"/>
          </a:xfrm>
        </p:spPr>
        <p:txBody>
          <a:bodyPr/>
          <a:lstStyle/>
          <a:p>
            <a:r>
              <a:rPr lang="cs-CZ" dirty="0" smtClean="0"/>
              <a:t>K ověření, zda bude daný pracovní poměr stranám vyhovovat</a:t>
            </a:r>
          </a:p>
          <a:p>
            <a:r>
              <a:rPr lang="cs-CZ" dirty="0" smtClean="0"/>
              <a:t>Možnost ukončení pracovního poměru jednostranným zrušením</a:t>
            </a:r>
          </a:p>
          <a:p>
            <a:r>
              <a:rPr lang="cs-CZ" dirty="0" smtClean="0"/>
              <a:t>Musí být sjednána písemně a uvedena přímo v pracovní smlouvě</a:t>
            </a:r>
          </a:p>
          <a:p>
            <a:r>
              <a:rPr lang="cs-CZ" dirty="0" smtClean="0"/>
              <a:t>Max na 3 měsíce po sobě jdoucí od vzniku </a:t>
            </a:r>
            <a:r>
              <a:rPr lang="cs-CZ" dirty="0" err="1" smtClean="0"/>
              <a:t>prac</a:t>
            </a:r>
            <a:r>
              <a:rPr lang="cs-CZ" dirty="0" smtClean="0"/>
              <a:t>. poměru, resp. 6 měsíců u vedoucího </a:t>
            </a:r>
            <a:r>
              <a:rPr lang="cs-CZ" dirty="0" err="1" smtClean="0"/>
              <a:t>zam</a:t>
            </a:r>
            <a:r>
              <a:rPr lang="cs-CZ" dirty="0" smtClean="0"/>
              <a:t>-</a:t>
            </a:r>
            <a:r>
              <a:rPr lang="cs-CZ" dirty="0" err="1" smtClean="0"/>
              <a:t>ce</a:t>
            </a:r>
            <a:r>
              <a:rPr lang="cs-CZ" dirty="0" smtClean="0"/>
              <a:t> </a:t>
            </a:r>
          </a:p>
          <a:p>
            <a:r>
              <a:rPr lang="cs-CZ" dirty="0" smtClean="0"/>
              <a:t>Nelze ji dodatečně prodlužovat (pouze o dobu celodenních překážek v práci a o dobu celodenní dovolené) </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6" name="Zástupný symbol pro obsah 5"/>
          <p:cNvSpPr>
            <a:spLocks noGrp="1"/>
          </p:cNvSpPr>
          <p:nvPr>
            <p:ph idx="1"/>
          </p:nvPr>
        </p:nvSpPr>
        <p:spPr/>
        <p:txBody>
          <a:bodyPr/>
          <a:lstStyle/>
          <a:p>
            <a:pPr>
              <a:buNone/>
            </a:pPr>
            <a:r>
              <a:rPr lang="cs-CZ" b="1" dirty="0" smtClean="0">
                <a:solidFill>
                  <a:schemeClr val="tx2"/>
                </a:solidFill>
              </a:rPr>
              <a:t>d) Ujednání o mzdě</a:t>
            </a:r>
          </a:p>
          <a:p>
            <a:r>
              <a:rPr lang="cs-CZ" dirty="0" smtClean="0"/>
              <a:t>Výše mzdy</a:t>
            </a:r>
          </a:p>
          <a:p>
            <a:r>
              <a:rPr lang="cs-CZ" dirty="0" smtClean="0"/>
              <a:t>V případě platu </a:t>
            </a:r>
            <a:r>
              <a:rPr lang="cs-CZ" dirty="0" err="1" smtClean="0"/>
              <a:t>zam</a:t>
            </a:r>
            <a:r>
              <a:rPr lang="cs-CZ" dirty="0" smtClean="0"/>
              <a:t>-</a:t>
            </a:r>
            <a:r>
              <a:rPr lang="cs-CZ" dirty="0" err="1" smtClean="0"/>
              <a:t>nec</a:t>
            </a:r>
            <a:r>
              <a:rPr lang="cs-CZ" dirty="0" smtClean="0"/>
              <a:t> obdrží platový výměr jako přílohu k pracovní smlouvě </a:t>
            </a:r>
          </a:p>
          <a:p>
            <a:pPr>
              <a:buNone/>
            </a:pPr>
            <a:r>
              <a:rPr lang="cs-CZ" b="1" dirty="0" smtClean="0">
                <a:solidFill>
                  <a:schemeClr val="tx2"/>
                </a:solidFill>
              </a:rPr>
              <a:t>e) Ujednání o pracovní době</a:t>
            </a:r>
          </a:p>
          <a:p>
            <a:r>
              <a:rPr lang="cs-CZ" dirty="0" smtClean="0"/>
              <a:t>Např.: kratší než týdenní pracovní doba, jiný začátek/konec pracovní doby, povolení studia při práci </a:t>
            </a:r>
          </a:p>
          <a:p>
            <a:pPr>
              <a:buNone/>
            </a:pPr>
            <a:r>
              <a:rPr lang="cs-CZ" b="1" dirty="0" smtClean="0">
                <a:solidFill>
                  <a:schemeClr val="tx2"/>
                </a:solidFill>
              </a:rPr>
              <a:t>f) Možnost vysílání na pracovní cesty</a:t>
            </a:r>
          </a:p>
          <a:p>
            <a:pPr>
              <a:buNone/>
            </a:pP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smtClean="0"/>
              <a:t>Změny pracovního poměru</a:t>
            </a:r>
            <a:endParaRPr lang="cs-CZ" dirty="0"/>
          </a:p>
        </p:txBody>
      </p:sp>
      <p:sp>
        <p:nvSpPr>
          <p:cNvPr id="5" name="Zástupný symbol pro obsah 4"/>
          <p:cNvSpPr>
            <a:spLocks noGrp="1"/>
          </p:cNvSpPr>
          <p:nvPr>
            <p:ph idx="1"/>
          </p:nvPr>
        </p:nvSpPr>
        <p:spPr/>
        <p:txBody>
          <a:bodyPr/>
          <a:lstStyle/>
          <a:p>
            <a:pPr>
              <a:buNone/>
            </a:pPr>
            <a:r>
              <a:rPr lang="cs-CZ" dirty="0" smtClean="0"/>
              <a:t>= za trvání pracovního poměru dojde ke změně některého jeho prvku</a:t>
            </a:r>
          </a:p>
          <a:p>
            <a:pPr>
              <a:buNone/>
            </a:pPr>
            <a:endParaRPr lang="cs-CZ" dirty="0" smtClean="0"/>
          </a:p>
          <a:p>
            <a:pPr marL="586350" indent="-514350">
              <a:buFont typeface="+mj-lt"/>
              <a:buAutoNum type="alphaLcParenR"/>
            </a:pPr>
            <a:r>
              <a:rPr lang="cs-CZ" dirty="0" smtClean="0"/>
              <a:t>Změna subjektu (</a:t>
            </a:r>
            <a:r>
              <a:rPr lang="cs-CZ" dirty="0" err="1" smtClean="0"/>
              <a:t>zam</a:t>
            </a:r>
            <a:r>
              <a:rPr lang="cs-CZ" dirty="0" smtClean="0"/>
              <a:t>-tele)</a:t>
            </a:r>
          </a:p>
          <a:p>
            <a:pPr marL="586350" indent="-514350">
              <a:buFont typeface="+mj-lt"/>
              <a:buAutoNum type="alphaLcParenR"/>
            </a:pPr>
            <a:r>
              <a:rPr lang="cs-CZ" dirty="0" smtClean="0"/>
              <a:t>Změna obsahu pracovního poměru (pracovní pozice, odměny, …)</a:t>
            </a:r>
          </a:p>
          <a:p>
            <a:pPr>
              <a:buNone/>
            </a:pP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a:xfrm>
            <a:off x="707969" y="166548"/>
            <a:ext cx="10753200" cy="451576"/>
          </a:xfrm>
        </p:spPr>
        <p:txBody>
          <a:bodyPr/>
          <a:lstStyle/>
          <a:p>
            <a:r>
              <a:rPr lang="cs-CZ" dirty="0" smtClean="0"/>
              <a:t>a) Změna subjektu</a:t>
            </a:r>
            <a:endParaRPr lang="cs-CZ" dirty="0"/>
          </a:p>
        </p:txBody>
      </p:sp>
      <p:sp>
        <p:nvSpPr>
          <p:cNvPr id="5" name="Zástupný symbol pro obsah 4"/>
          <p:cNvSpPr>
            <a:spLocks noGrp="1"/>
          </p:cNvSpPr>
          <p:nvPr>
            <p:ph idx="1"/>
          </p:nvPr>
        </p:nvSpPr>
        <p:spPr>
          <a:xfrm>
            <a:off x="563590" y="657285"/>
            <a:ext cx="10753200" cy="4139998"/>
          </a:xfrm>
        </p:spPr>
        <p:txBody>
          <a:bodyPr/>
          <a:lstStyle/>
          <a:p>
            <a:r>
              <a:rPr lang="cs-CZ" dirty="0" smtClean="0"/>
              <a:t>Změna zaměstnavatele</a:t>
            </a:r>
          </a:p>
          <a:p>
            <a:pPr lvl="1"/>
            <a:r>
              <a:rPr lang="cs-CZ" dirty="0" smtClean="0"/>
              <a:t>Převod </a:t>
            </a:r>
            <a:r>
              <a:rPr lang="cs-CZ" dirty="0" err="1" smtClean="0"/>
              <a:t>zam</a:t>
            </a:r>
            <a:r>
              <a:rPr lang="cs-CZ" dirty="0" smtClean="0"/>
              <a:t>-tele nebo jeho části, tj. </a:t>
            </a:r>
            <a:r>
              <a:rPr lang="cs-CZ" dirty="0" err="1" smtClean="0"/>
              <a:t>org</a:t>
            </a:r>
            <a:r>
              <a:rPr lang="cs-CZ" dirty="0" smtClean="0"/>
              <a:t>. jednotky (fúze)</a:t>
            </a:r>
          </a:p>
          <a:p>
            <a:pPr lvl="1"/>
            <a:r>
              <a:rPr lang="cs-CZ" dirty="0" smtClean="0"/>
              <a:t>Převod činnosti </a:t>
            </a:r>
            <a:r>
              <a:rPr lang="cs-CZ" dirty="0" err="1" smtClean="0"/>
              <a:t>zam</a:t>
            </a:r>
            <a:r>
              <a:rPr lang="cs-CZ" dirty="0" smtClean="0"/>
              <a:t>-tele nebo části jeho činnosti k jinému </a:t>
            </a:r>
            <a:r>
              <a:rPr lang="cs-CZ" dirty="0" err="1" smtClean="0"/>
              <a:t>zam</a:t>
            </a:r>
            <a:r>
              <a:rPr lang="cs-CZ" dirty="0" smtClean="0"/>
              <a:t>-</a:t>
            </a:r>
            <a:r>
              <a:rPr lang="cs-CZ" dirty="0" err="1" smtClean="0"/>
              <a:t>teli</a:t>
            </a:r>
            <a:r>
              <a:rPr lang="cs-CZ" dirty="0" smtClean="0"/>
              <a:t> (prodej podniku)</a:t>
            </a:r>
          </a:p>
          <a:p>
            <a:r>
              <a:rPr lang="cs-CZ" dirty="0" smtClean="0"/>
              <a:t>Do všech práv a povinností vstupuje vedle původního </a:t>
            </a:r>
            <a:r>
              <a:rPr lang="cs-CZ" dirty="0" err="1" smtClean="0"/>
              <a:t>zam</a:t>
            </a:r>
            <a:r>
              <a:rPr lang="cs-CZ" dirty="0" smtClean="0"/>
              <a:t>-tele i </a:t>
            </a:r>
            <a:r>
              <a:rPr lang="cs-CZ" dirty="0" err="1" smtClean="0"/>
              <a:t>zam</a:t>
            </a:r>
            <a:r>
              <a:rPr lang="cs-CZ" dirty="0" smtClean="0"/>
              <a:t>-tel nový (přejímající)</a:t>
            </a:r>
          </a:p>
          <a:p>
            <a:r>
              <a:rPr lang="cs-CZ" dirty="0" smtClean="0"/>
              <a:t>Práva a povinnosti z pracovněprávního vztahu přecházejí v plném rozsahu na přejímajícího </a:t>
            </a:r>
            <a:r>
              <a:rPr lang="cs-CZ" dirty="0" err="1" smtClean="0"/>
              <a:t>zam</a:t>
            </a:r>
            <a:r>
              <a:rPr lang="cs-CZ" dirty="0" smtClean="0"/>
              <a:t>-tele</a:t>
            </a:r>
          </a:p>
          <a:p>
            <a:r>
              <a:rPr lang="cs-CZ" dirty="0" smtClean="0"/>
              <a:t>Povinnost obou </a:t>
            </a:r>
            <a:r>
              <a:rPr lang="cs-CZ" dirty="0" err="1" smtClean="0"/>
              <a:t>zam</a:t>
            </a:r>
            <a:r>
              <a:rPr lang="cs-CZ" dirty="0" smtClean="0"/>
              <a:t>-</a:t>
            </a:r>
            <a:r>
              <a:rPr lang="cs-CZ" dirty="0" err="1" smtClean="0"/>
              <a:t>telů</a:t>
            </a:r>
            <a:r>
              <a:rPr lang="cs-CZ" dirty="0" smtClean="0"/>
              <a:t>:</a:t>
            </a:r>
          </a:p>
          <a:p>
            <a:pPr lvl="1"/>
            <a:r>
              <a:rPr lang="cs-CZ" dirty="0" smtClean="0"/>
              <a:t>Informovat odborový orgán (radu </a:t>
            </a:r>
            <a:r>
              <a:rPr lang="cs-CZ" dirty="0" err="1" smtClean="0"/>
              <a:t>zam</a:t>
            </a:r>
            <a:r>
              <a:rPr lang="cs-CZ" dirty="0" smtClean="0"/>
              <a:t>-</a:t>
            </a:r>
            <a:r>
              <a:rPr lang="cs-CZ" dirty="0" err="1" smtClean="0"/>
              <a:t>ců</a:t>
            </a:r>
            <a:r>
              <a:rPr lang="cs-CZ" dirty="0" smtClean="0"/>
              <a:t>) nebo přímo </a:t>
            </a:r>
            <a:r>
              <a:rPr lang="cs-CZ" dirty="0" err="1" smtClean="0"/>
              <a:t>zam</a:t>
            </a:r>
            <a:r>
              <a:rPr lang="cs-CZ" dirty="0" smtClean="0"/>
              <a:t>-</a:t>
            </a:r>
            <a:r>
              <a:rPr lang="cs-CZ" dirty="0" err="1" smtClean="0"/>
              <a:t>ce</a:t>
            </a:r>
            <a:r>
              <a:rPr lang="cs-CZ" dirty="0" smtClean="0"/>
              <a:t> a projednat to s nimi</a:t>
            </a:r>
          </a:p>
          <a:p>
            <a:r>
              <a:rPr lang="cs-CZ" dirty="0" smtClean="0"/>
              <a:t>Smrtí FO </a:t>
            </a:r>
            <a:r>
              <a:rPr lang="cs-CZ" dirty="0" err="1" smtClean="0"/>
              <a:t>zam</a:t>
            </a:r>
            <a:r>
              <a:rPr lang="cs-CZ" dirty="0" smtClean="0"/>
              <a:t>-tele přecházejí práva a povinnosti z pracovněprávních vztahů na dědice </a:t>
            </a:r>
            <a:r>
              <a:rPr lang="cs-CZ" dirty="0" err="1" smtClean="0"/>
              <a:t>zam</a:t>
            </a:r>
            <a:r>
              <a:rPr lang="cs-CZ" dirty="0" smtClean="0"/>
              <a:t>-tele</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smtClean="0"/>
              <a:t>b) Změna obsahu pracovní smlouvy §41,43</a:t>
            </a:r>
            <a:endParaRPr lang="cs-CZ" dirty="0"/>
          </a:p>
        </p:txBody>
      </p:sp>
      <p:sp>
        <p:nvSpPr>
          <p:cNvPr id="5" name="Zástupný symbol pro obsah 4"/>
          <p:cNvSpPr>
            <a:spLocks noGrp="1"/>
          </p:cNvSpPr>
          <p:nvPr>
            <p:ph idx="1"/>
          </p:nvPr>
        </p:nvSpPr>
        <p:spPr/>
        <p:txBody>
          <a:bodyPr/>
          <a:lstStyle/>
          <a:p>
            <a:r>
              <a:rPr lang="cs-CZ" dirty="0" smtClean="0"/>
              <a:t>Na základě:</a:t>
            </a:r>
          </a:p>
          <a:p>
            <a:pPr lvl="1"/>
            <a:r>
              <a:rPr lang="cs-CZ" dirty="0" smtClean="0"/>
              <a:t>Jednostranného</a:t>
            </a:r>
          </a:p>
          <a:p>
            <a:pPr lvl="1"/>
            <a:r>
              <a:rPr lang="cs-CZ" dirty="0" smtClean="0"/>
              <a:t>Dvoustranného právního aktu</a:t>
            </a:r>
          </a:p>
          <a:p>
            <a:pPr lvl="1"/>
            <a:endParaRPr lang="cs-CZ" dirty="0" smtClean="0"/>
          </a:p>
          <a:p>
            <a:r>
              <a:rPr lang="cs-CZ" dirty="0" smtClean="0"/>
              <a:t>Změna jakéhokoli ustanovení pracovní smlouvy</a:t>
            </a:r>
          </a:p>
          <a:p>
            <a:r>
              <a:rPr lang="cs-CZ" dirty="0" smtClean="0"/>
              <a:t>Zákoník práce upravuje specifika u změny</a:t>
            </a:r>
          </a:p>
          <a:p>
            <a:pPr lvl="1"/>
            <a:r>
              <a:rPr lang="cs-CZ" dirty="0" smtClean="0"/>
              <a:t>Druhu práce</a:t>
            </a:r>
          </a:p>
          <a:p>
            <a:pPr lvl="1"/>
            <a:r>
              <a:rPr lang="cs-CZ" dirty="0" smtClean="0"/>
              <a:t>Místa výkonu práce</a:t>
            </a:r>
          </a:p>
          <a:p>
            <a:pPr lvl="1">
              <a:buNone/>
            </a:pPr>
            <a:r>
              <a:rPr lang="cs-CZ" dirty="0" smtClean="0"/>
              <a:t>= základní náležitosti pracovní smlouvy!</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smtClean="0"/>
              <a:t>Dvoustranný právní úkon/dohoda o změně</a:t>
            </a:r>
            <a:endParaRPr lang="cs-CZ" dirty="0"/>
          </a:p>
        </p:txBody>
      </p:sp>
      <p:sp>
        <p:nvSpPr>
          <p:cNvPr id="5" name="Zástupný symbol pro obsah 4"/>
          <p:cNvSpPr>
            <a:spLocks noGrp="1"/>
          </p:cNvSpPr>
          <p:nvPr>
            <p:ph idx="1"/>
          </p:nvPr>
        </p:nvSpPr>
        <p:spPr/>
        <p:txBody>
          <a:bodyPr/>
          <a:lstStyle/>
          <a:p>
            <a:r>
              <a:rPr lang="cs-CZ" dirty="0" smtClean="0"/>
              <a:t>Musí být písemná</a:t>
            </a:r>
          </a:p>
          <a:p>
            <a:r>
              <a:rPr lang="cs-CZ" dirty="0" smtClean="0"/>
              <a:t>Nesmí být v rozporu s kogentní právní úpravou</a:t>
            </a:r>
          </a:p>
          <a:p>
            <a:r>
              <a:rPr lang="cs-CZ" dirty="0" smtClean="0"/>
              <a:t>Např.:</a:t>
            </a:r>
          </a:p>
          <a:p>
            <a:pPr lvl="1"/>
            <a:r>
              <a:rPr lang="cs-CZ" dirty="0" smtClean="0"/>
              <a:t>Přeložení do jiného místa</a:t>
            </a:r>
          </a:p>
          <a:p>
            <a:pPr lvl="1"/>
            <a:r>
              <a:rPr lang="cs-CZ" dirty="0" smtClean="0"/>
              <a:t>Převedení a přeložení na žádost zaměstnance</a:t>
            </a: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smtClean="0"/>
              <a:t>Přeložení do jiného místa § 43</a:t>
            </a:r>
            <a:endParaRPr lang="cs-CZ" dirty="0"/>
          </a:p>
        </p:txBody>
      </p:sp>
      <p:sp>
        <p:nvSpPr>
          <p:cNvPr id="5" name="Zástupný symbol pro obsah 4"/>
          <p:cNvSpPr>
            <a:spLocks noGrp="1"/>
          </p:cNvSpPr>
          <p:nvPr>
            <p:ph idx="1"/>
          </p:nvPr>
        </p:nvSpPr>
        <p:spPr/>
        <p:txBody>
          <a:bodyPr/>
          <a:lstStyle/>
          <a:p>
            <a:r>
              <a:rPr lang="cs-CZ" dirty="0" smtClean="0"/>
              <a:t>Pouze se souhlasem </a:t>
            </a:r>
            <a:r>
              <a:rPr lang="cs-CZ" dirty="0" err="1" smtClean="0"/>
              <a:t>zam</a:t>
            </a:r>
            <a:r>
              <a:rPr lang="cs-CZ" dirty="0" smtClean="0"/>
              <a:t>-</a:t>
            </a:r>
            <a:r>
              <a:rPr lang="cs-CZ" dirty="0" err="1" smtClean="0"/>
              <a:t>ce</a:t>
            </a:r>
            <a:r>
              <a:rPr lang="cs-CZ" dirty="0" smtClean="0"/>
              <a:t>, v rámci </a:t>
            </a:r>
            <a:r>
              <a:rPr lang="cs-CZ" dirty="0" err="1" smtClean="0"/>
              <a:t>zam</a:t>
            </a:r>
            <a:r>
              <a:rPr lang="cs-CZ" dirty="0" smtClean="0"/>
              <a:t>-tele</a:t>
            </a:r>
          </a:p>
          <a:p>
            <a:r>
              <a:rPr lang="cs-CZ" dirty="0" smtClean="0"/>
              <a:t>Po dobu nezbytnou provozní potřeby </a:t>
            </a:r>
            <a:r>
              <a:rPr lang="cs-CZ" dirty="0" err="1" smtClean="0"/>
              <a:t>zam</a:t>
            </a:r>
            <a:r>
              <a:rPr lang="cs-CZ" dirty="0" smtClean="0"/>
              <a:t>-tele (v ZP zvláštní podmínky pro těhotné ženy a matky)</a:t>
            </a:r>
          </a:p>
          <a:p>
            <a:r>
              <a:rPr lang="cs-CZ" dirty="0" err="1" smtClean="0"/>
              <a:t>Zam</a:t>
            </a:r>
            <a:r>
              <a:rPr lang="cs-CZ" dirty="0" smtClean="0"/>
              <a:t>-</a:t>
            </a:r>
            <a:r>
              <a:rPr lang="cs-CZ" dirty="0" err="1" smtClean="0"/>
              <a:t>ci</a:t>
            </a:r>
            <a:r>
              <a:rPr lang="cs-CZ" dirty="0" smtClean="0"/>
              <a:t> náleží stejné náhrady jako při pracovní cestě (viz zákon o cestovních náhradách)</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smtClean="0"/>
              <a:t>Převedení a přeložení na žádost </a:t>
            </a:r>
            <a:r>
              <a:rPr lang="cs-CZ" dirty="0" err="1" smtClean="0"/>
              <a:t>zam</a:t>
            </a:r>
            <a:r>
              <a:rPr lang="cs-CZ" dirty="0" smtClean="0"/>
              <a:t>-</a:t>
            </a:r>
            <a:r>
              <a:rPr lang="cs-CZ" dirty="0" err="1" smtClean="0"/>
              <a:t>ce</a:t>
            </a:r>
            <a:endParaRPr lang="cs-CZ" dirty="0"/>
          </a:p>
        </p:txBody>
      </p:sp>
      <p:sp>
        <p:nvSpPr>
          <p:cNvPr id="5" name="Zástupný symbol pro obsah 4"/>
          <p:cNvSpPr>
            <a:spLocks noGrp="1"/>
          </p:cNvSpPr>
          <p:nvPr>
            <p:ph idx="1"/>
          </p:nvPr>
        </p:nvSpPr>
        <p:spPr/>
        <p:txBody>
          <a:bodyPr/>
          <a:lstStyle/>
          <a:p>
            <a:r>
              <a:rPr lang="cs-CZ" dirty="0" smtClean="0"/>
              <a:t>Konání dosavadní práce nebo práce na dosavadním pracovišti není vhodná pro </a:t>
            </a:r>
            <a:r>
              <a:rPr lang="cs-CZ" dirty="0" err="1" smtClean="0"/>
              <a:t>zam</a:t>
            </a:r>
            <a:r>
              <a:rPr lang="cs-CZ" dirty="0" smtClean="0"/>
              <a:t>-</a:t>
            </a:r>
            <a:r>
              <a:rPr lang="cs-CZ" dirty="0" err="1" smtClean="0"/>
              <a:t>ce</a:t>
            </a:r>
            <a:r>
              <a:rPr lang="cs-CZ" dirty="0" smtClean="0"/>
              <a:t>:</a:t>
            </a:r>
          </a:p>
          <a:p>
            <a:pPr lvl="1"/>
            <a:r>
              <a:rPr lang="cs-CZ" dirty="0" smtClean="0"/>
              <a:t>Podle lékařského posudku</a:t>
            </a:r>
          </a:p>
          <a:p>
            <a:pPr lvl="1"/>
            <a:r>
              <a:rPr lang="cs-CZ" dirty="0" smtClean="0"/>
              <a:t>Z jiných vážných důvodů</a:t>
            </a:r>
          </a:p>
          <a:p>
            <a:pPr lvl="1"/>
            <a:endParaRPr lang="cs-CZ" dirty="0" smtClean="0"/>
          </a:p>
          <a:p>
            <a:r>
              <a:rPr lang="cs-CZ" dirty="0" err="1" smtClean="0"/>
              <a:t>Zam</a:t>
            </a:r>
            <a:r>
              <a:rPr lang="cs-CZ" dirty="0" smtClean="0"/>
              <a:t>-tel má povinnost dohodu uzavřít, jakmile to dovolí jeho provozní možnosti</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smtClean="0"/>
              <a:t>Jednostranný právní úkon</a:t>
            </a:r>
            <a:endParaRPr lang="cs-CZ" dirty="0"/>
          </a:p>
        </p:txBody>
      </p:sp>
      <p:sp>
        <p:nvSpPr>
          <p:cNvPr id="5" name="Zástupný symbol pro obsah 4"/>
          <p:cNvSpPr>
            <a:spLocks noGrp="1"/>
          </p:cNvSpPr>
          <p:nvPr>
            <p:ph idx="1"/>
          </p:nvPr>
        </p:nvSpPr>
        <p:spPr/>
        <p:txBody>
          <a:bodyPr/>
          <a:lstStyle/>
          <a:p>
            <a:r>
              <a:rPr lang="cs-CZ" dirty="0" smtClean="0"/>
              <a:t>Upravuje ZP</a:t>
            </a:r>
          </a:p>
          <a:p>
            <a:r>
              <a:rPr lang="cs-CZ" dirty="0" smtClean="0"/>
              <a:t>Převedení na jinou práci (jiný druh práce) § 41</a:t>
            </a:r>
          </a:p>
          <a:p>
            <a:pPr lvl="1"/>
            <a:r>
              <a:rPr lang="cs-CZ" dirty="0" err="1" smtClean="0"/>
              <a:t>Zam</a:t>
            </a:r>
            <a:r>
              <a:rPr lang="cs-CZ" dirty="0" smtClean="0"/>
              <a:t>-tel musí obeznámit </a:t>
            </a:r>
            <a:r>
              <a:rPr lang="cs-CZ" dirty="0" err="1" smtClean="0"/>
              <a:t>zam</a:t>
            </a:r>
            <a:r>
              <a:rPr lang="cs-CZ" dirty="0" smtClean="0"/>
              <a:t>-</a:t>
            </a:r>
            <a:r>
              <a:rPr lang="cs-CZ" dirty="0" err="1" smtClean="0"/>
              <a:t>ce</a:t>
            </a:r>
            <a:r>
              <a:rPr lang="cs-CZ" dirty="0" smtClean="0"/>
              <a:t> s důvody, dobou převedení a vydat mu o tom písemné potvrzení</a:t>
            </a:r>
          </a:p>
          <a:p>
            <a:pPr lvl="1"/>
            <a:r>
              <a:rPr lang="cs-CZ" dirty="0" smtClean="0"/>
              <a:t>Až skutečnosti pominou, </a:t>
            </a:r>
            <a:r>
              <a:rPr lang="cs-CZ" dirty="0" err="1" smtClean="0"/>
              <a:t>zam</a:t>
            </a:r>
            <a:r>
              <a:rPr lang="cs-CZ" dirty="0" smtClean="0"/>
              <a:t>-tel je povinen zařadit </a:t>
            </a:r>
            <a:r>
              <a:rPr lang="cs-CZ" dirty="0" err="1" smtClean="0"/>
              <a:t>zam</a:t>
            </a:r>
            <a:r>
              <a:rPr lang="cs-CZ" dirty="0" smtClean="0"/>
              <a:t>-</a:t>
            </a:r>
            <a:r>
              <a:rPr lang="cs-CZ" dirty="0" err="1" smtClean="0"/>
              <a:t>ce</a:t>
            </a:r>
            <a:r>
              <a:rPr lang="cs-CZ" dirty="0" smtClean="0"/>
              <a:t> na původní práci a pracoviště</a:t>
            </a:r>
          </a:p>
          <a:p>
            <a:r>
              <a:rPr lang="cs-CZ" dirty="0" smtClean="0"/>
              <a:t>Důvody pro převedení </a:t>
            </a:r>
            <a:r>
              <a:rPr lang="cs-CZ" dirty="0" err="1" smtClean="0"/>
              <a:t>zam</a:t>
            </a:r>
            <a:r>
              <a:rPr lang="cs-CZ" dirty="0" smtClean="0"/>
              <a:t>-</a:t>
            </a:r>
            <a:r>
              <a:rPr lang="cs-CZ" dirty="0" err="1" smtClean="0"/>
              <a:t>ce</a:t>
            </a:r>
            <a:r>
              <a:rPr lang="cs-CZ" dirty="0" smtClean="0"/>
              <a:t> bez jeho souhlasu:</a:t>
            </a:r>
          </a:p>
          <a:p>
            <a:pPr lvl="1"/>
            <a:r>
              <a:rPr lang="cs-CZ" dirty="0" smtClean="0"/>
              <a:t>Obligatorní: např. pro dlouhodobou nezpůsobilost konat dosavadní práci, z důvodu pravomocného rozhodnutí soudu, nemožnost konat práci podle lékařského posudku</a:t>
            </a:r>
          </a:p>
          <a:p>
            <a:pPr lvl="1"/>
            <a:r>
              <a:rPr lang="cs-CZ" dirty="0" smtClean="0"/>
              <a:t>Fakultativní: např. po dobu výpovědní doby pro porušení pracovní kázně, pozbyl-li dočasně předpoklady pro výkon sjednané práce, na dobu nezbytné potřeby při prostoji </a:t>
            </a:r>
            <a:r>
              <a:rPr lang="cs-CZ" dirty="0" err="1" smtClean="0"/>
              <a:t>zam</a:t>
            </a:r>
            <a:r>
              <a:rPr lang="cs-CZ" dirty="0" smtClean="0"/>
              <a:t>-tele nebo k odvrácení živelní události</a:t>
            </a:r>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smtClean="0"/>
              <a:t>Pracovní cesta § 42</a:t>
            </a:r>
            <a:endParaRPr lang="cs-CZ" dirty="0"/>
          </a:p>
        </p:txBody>
      </p:sp>
      <p:sp>
        <p:nvSpPr>
          <p:cNvPr id="5" name="Zástupný symbol pro obsah 4"/>
          <p:cNvSpPr>
            <a:spLocks noGrp="1"/>
          </p:cNvSpPr>
          <p:nvPr>
            <p:ph idx="1"/>
          </p:nvPr>
        </p:nvSpPr>
        <p:spPr/>
        <p:txBody>
          <a:bodyPr/>
          <a:lstStyle/>
          <a:p>
            <a:r>
              <a:rPr lang="cs-CZ" dirty="0" smtClean="0"/>
              <a:t>časově omezené vyslání </a:t>
            </a:r>
            <a:r>
              <a:rPr lang="cs-CZ" dirty="0" err="1" smtClean="0"/>
              <a:t>zam</a:t>
            </a:r>
            <a:r>
              <a:rPr lang="cs-CZ" dirty="0" smtClean="0"/>
              <a:t>-</a:t>
            </a:r>
            <a:r>
              <a:rPr lang="cs-CZ" dirty="0" err="1" smtClean="0"/>
              <a:t>ce</a:t>
            </a:r>
            <a:r>
              <a:rPr lang="cs-CZ" dirty="0" smtClean="0"/>
              <a:t> </a:t>
            </a:r>
            <a:r>
              <a:rPr lang="cs-CZ" dirty="0" err="1" smtClean="0"/>
              <a:t>zam</a:t>
            </a:r>
            <a:r>
              <a:rPr lang="cs-CZ" dirty="0" smtClean="0"/>
              <a:t>-</a:t>
            </a:r>
            <a:r>
              <a:rPr lang="cs-CZ" dirty="0" err="1" smtClean="0"/>
              <a:t>telem</a:t>
            </a:r>
            <a:r>
              <a:rPr lang="cs-CZ" dirty="0" smtClean="0"/>
              <a:t> k výkonu práce mimo sjednané místo výkonu práce</a:t>
            </a:r>
          </a:p>
          <a:p>
            <a:r>
              <a:rPr lang="cs-CZ" dirty="0" smtClean="0"/>
              <a:t>na dobu nezbytné potřeby</a:t>
            </a:r>
          </a:p>
          <a:p>
            <a:r>
              <a:rPr lang="cs-CZ" dirty="0" smtClean="0"/>
              <a:t>jen na základě dohody  </a:t>
            </a:r>
          </a:p>
          <a:p>
            <a:r>
              <a:rPr lang="cs-CZ" dirty="0" err="1" smtClean="0"/>
              <a:t>Zam</a:t>
            </a:r>
            <a:r>
              <a:rPr lang="cs-CZ" dirty="0" smtClean="0"/>
              <a:t>-</a:t>
            </a:r>
            <a:r>
              <a:rPr lang="cs-CZ" dirty="0" err="1" smtClean="0"/>
              <a:t>nec</a:t>
            </a:r>
            <a:r>
              <a:rPr lang="cs-CZ" dirty="0" smtClean="0"/>
              <a:t> na pracovní cestě koná práci podle </a:t>
            </a:r>
          </a:p>
          <a:p>
            <a:pPr lvl="1"/>
            <a:r>
              <a:rPr lang="cs-CZ" dirty="0" smtClean="0"/>
              <a:t>pokynů vedoucího </a:t>
            </a:r>
            <a:r>
              <a:rPr lang="cs-CZ" dirty="0" err="1" smtClean="0"/>
              <a:t>zam</a:t>
            </a:r>
            <a:r>
              <a:rPr lang="cs-CZ" dirty="0" smtClean="0"/>
              <a:t>-</a:t>
            </a:r>
            <a:r>
              <a:rPr lang="cs-CZ" dirty="0" err="1" smtClean="0"/>
              <a:t>ce</a:t>
            </a:r>
            <a:r>
              <a:rPr lang="cs-CZ" dirty="0" smtClean="0"/>
              <a:t>, který ho na pracovní cestu vyslal</a:t>
            </a:r>
          </a:p>
          <a:p>
            <a:pPr lvl="1"/>
            <a:r>
              <a:rPr lang="cs-CZ" dirty="0" smtClean="0"/>
              <a:t>V případě vyslání do jiné organizační složky (k jinému </a:t>
            </a:r>
            <a:r>
              <a:rPr lang="cs-CZ" dirty="0" err="1" smtClean="0"/>
              <a:t>zam</a:t>
            </a:r>
            <a:r>
              <a:rPr lang="cs-CZ" dirty="0" smtClean="0"/>
              <a:t>-</a:t>
            </a:r>
            <a:r>
              <a:rPr lang="cs-CZ" dirty="0" err="1" smtClean="0"/>
              <a:t>teli</a:t>
            </a:r>
            <a:r>
              <a:rPr lang="cs-CZ" dirty="0" smtClean="0"/>
              <a:t>), může </a:t>
            </a:r>
            <a:r>
              <a:rPr lang="cs-CZ" dirty="0" err="1" smtClean="0"/>
              <a:t>zam</a:t>
            </a:r>
            <a:r>
              <a:rPr lang="cs-CZ" dirty="0" smtClean="0"/>
              <a:t>-tel  pověřit jiného vedoucího </a:t>
            </a:r>
            <a:r>
              <a:rPr lang="cs-CZ" dirty="0" err="1" smtClean="0"/>
              <a:t>zam</a:t>
            </a:r>
            <a:r>
              <a:rPr lang="cs-CZ" dirty="0" smtClean="0"/>
              <a:t>-</a:t>
            </a:r>
            <a:r>
              <a:rPr lang="cs-CZ" dirty="0" err="1" smtClean="0"/>
              <a:t>ce</a:t>
            </a:r>
            <a:r>
              <a:rPr lang="cs-CZ" dirty="0" smtClean="0"/>
              <a:t> (jiného </a:t>
            </a:r>
            <a:r>
              <a:rPr lang="cs-CZ" dirty="0" err="1" smtClean="0"/>
              <a:t>zam</a:t>
            </a:r>
            <a:r>
              <a:rPr lang="cs-CZ" dirty="0" smtClean="0"/>
              <a:t>-tele), aby dával pokyny </a:t>
            </a:r>
            <a:r>
              <a:rPr lang="cs-CZ" dirty="0" err="1" smtClean="0"/>
              <a:t>zam</a:t>
            </a:r>
            <a:r>
              <a:rPr lang="cs-CZ" dirty="0" smtClean="0"/>
              <a:t>-</a:t>
            </a:r>
            <a:r>
              <a:rPr lang="cs-CZ" dirty="0" err="1" smtClean="0"/>
              <a:t>ci</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Práva a povinnosti		</a:t>
            </a:r>
            <a:endParaRPr lang="cs-CZ" dirty="0"/>
          </a:p>
        </p:txBody>
      </p:sp>
      <p:graphicFrame>
        <p:nvGraphicFramePr>
          <p:cNvPr id="6" name="Zástupný symbol pro obsah 5"/>
          <p:cNvGraphicFramePr>
            <a:graphicFrameLocks noGrp="1"/>
          </p:cNvGraphicFramePr>
          <p:nvPr>
            <p:ph idx="1"/>
          </p:nvPr>
        </p:nvGraphicFramePr>
        <p:xfrm>
          <a:off x="720725" y="1692275"/>
          <a:ext cx="10752138" cy="3032760"/>
        </p:xfrm>
        <a:graphic>
          <a:graphicData uri="http://schemas.openxmlformats.org/drawingml/2006/table">
            <a:tbl>
              <a:tblPr firstRow="1" bandRow="1">
                <a:tableStyleId>{5C22544A-7EE6-4342-B048-85BDC9FD1C3A}</a:tableStyleId>
              </a:tblPr>
              <a:tblGrid>
                <a:gridCol w="5376069"/>
                <a:gridCol w="5376069"/>
              </a:tblGrid>
              <a:tr h="370840">
                <a:tc>
                  <a:txBody>
                    <a:bodyPr/>
                    <a:lstStyle/>
                    <a:p>
                      <a:r>
                        <a:rPr lang="cs-CZ" dirty="0" smtClean="0"/>
                        <a:t>Zaměstnanec</a:t>
                      </a:r>
                      <a:endParaRPr lang="cs-CZ" dirty="0"/>
                    </a:p>
                  </a:txBody>
                  <a:tcPr/>
                </a:tc>
                <a:tc>
                  <a:txBody>
                    <a:bodyPr/>
                    <a:lstStyle/>
                    <a:p>
                      <a:r>
                        <a:rPr lang="cs-CZ" dirty="0" smtClean="0"/>
                        <a:t>Zaměstnavatel</a:t>
                      </a:r>
                      <a:endParaRPr lang="cs-CZ" dirty="0"/>
                    </a:p>
                  </a:txBody>
                  <a:tcPr/>
                </a:tc>
              </a:tr>
              <a:tr h="370840">
                <a:tc>
                  <a:txBody>
                    <a:bodyPr/>
                    <a:lstStyle/>
                    <a:p>
                      <a:r>
                        <a:rPr lang="cs-CZ" dirty="0" smtClean="0"/>
                        <a:t>Právo a povinnost pracovat podle pracovní smlouvy</a:t>
                      </a:r>
                      <a:endParaRPr lang="cs-CZ" dirty="0"/>
                    </a:p>
                  </a:txBody>
                  <a:tcPr/>
                </a:tc>
                <a:tc>
                  <a:txBody>
                    <a:bodyPr/>
                    <a:lstStyle/>
                    <a:p>
                      <a:r>
                        <a:rPr lang="cs-CZ" dirty="0" smtClean="0"/>
                        <a:t>Právo požadovat výkon práce sjednané v pracovní smlouvě a povinnost poskytovat sjednanou práci</a:t>
                      </a:r>
                      <a:endParaRPr lang="cs-CZ" dirty="0"/>
                    </a:p>
                  </a:txBody>
                  <a:tcPr/>
                </a:tc>
              </a:tr>
              <a:tr h="370840">
                <a:tc>
                  <a:txBody>
                    <a:bodyPr/>
                    <a:lstStyle/>
                    <a:p>
                      <a:r>
                        <a:rPr lang="cs-CZ" dirty="0" smtClean="0"/>
                        <a:t>Právo dostávat za sjednanou práci mzdu nebo plat</a:t>
                      </a:r>
                      <a:endParaRPr lang="cs-CZ" dirty="0"/>
                    </a:p>
                  </a:txBody>
                  <a:tcPr/>
                </a:tc>
                <a:tc>
                  <a:txBody>
                    <a:bodyPr/>
                    <a:lstStyle/>
                    <a:p>
                      <a:r>
                        <a:rPr lang="cs-CZ" dirty="0" smtClean="0"/>
                        <a:t>Povinnost vyplácet za práci mzdu nebo plat</a:t>
                      </a:r>
                      <a:endParaRPr lang="cs-CZ" dirty="0"/>
                    </a:p>
                  </a:txBody>
                  <a:tcPr/>
                </a:tc>
              </a:tr>
              <a:tr h="370840">
                <a:tc>
                  <a:txBody>
                    <a:bodyPr/>
                    <a:lstStyle/>
                    <a:p>
                      <a:r>
                        <a:rPr lang="cs-CZ" dirty="0" smtClean="0"/>
                        <a:t>Právo na zajištění bezpečných pracovních podmínek</a:t>
                      </a:r>
                      <a:endParaRPr lang="cs-CZ" dirty="0"/>
                    </a:p>
                  </a:txBody>
                  <a:tcPr/>
                </a:tc>
                <a:tc>
                  <a:txBody>
                    <a:bodyPr/>
                    <a:lstStyle/>
                    <a:p>
                      <a:r>
                        <a:rPr lang="cs-CZ" dirty="0" smtClean="0"/>
                        <a:t>Povinnost zajistit bezpečné pracovní podmínky</a:t>
                      </a:r>
                      <a:endParaRPr lang="cs-CZ" dirty="0"/>
                    </a:p>
                  </a:txBody>
                  <a:tcPr/>
                </a:tc>
              </a:tr>
              <a:tr h="370840">
                <a:tc>
                  <a:txBody>
                    <a:bodyPr/>
                    <a:lstStyle/>
                    <a:p>
                      <a:r>
                        <a:rPr lang="cs-CZ" dirty="0" smtClean="0"/>
                        <a:t>Povinnost</a:t>
                      </a:r>
                      <a:r>
                        <a:rPr lang="cs-CZ" baseline="0" dirty="0" smtClean="0"/>
                        <a:t> řídit se při práci pokyny zaměstnavatele</a:t>
                      </a:r>
                      <a:endParaRPr lang="cs-CZ" dirty="0"/>
                    </a:p>
                  </a:txBody>
                  <a:tcPr/>
                </a:tc>
                <a:tc>
                  <a:txBody>
                    <a:bodyPr/>
                    <a:lstStyle/>
                    <a:p>
                      <a:r>
                        <a:rPr lang="cs-CZ" dirty="0" smtClean="0"/>
                        <a:t>Práva dávat zaměstnanci pokyny k výkonu práce</a:t>
                      </a:r>
                      <a:endParaRPr lang="cs-CZ" dirty="0"/>
                    </a:p>
                  </a:txBody>
                  <a:tcPr/>
                </a:tc>
              </a:tr>
              <a:tr h="370840">
                <a:tc>
                  <a:txBody>
                    <a:bodyPr/>
                    <a:lstStyle/>
                    <a:p>
                      <a:r>
                        <a:rPr lang="cs-CZ" dirty="0" smtClean="0"/>
                        <a:t>Právo účastnit se prostřednictvím</a:t>
                      </a:r>
                      <a:r>
                        <a:rPr lang="cs-CZ" baseline="0" dirty="0" smtClean="0"/>
                        <a:t> odborů na rozhodování zaměstnavatele</a:t>
                      </a:r>
                      <a:endParaRPr lang="cs-CZ" dirty="0"/>
                    </a:p>
                  </a:txBody>
                  <a:tcPr/>
                </a:tc>
                <a:tc>
                  <a:txBody>
                    <a:bodyPr/>
                    <a:lstStyle/>
                    <a:p>
                      <a:r>
                        <a:rPr lang="cs-CZ" dirty="0" smtClean="0"/>
                        <a:t>Povinnost spolupracovat ve stanovených případech s odbory</a:t>
                      </a:r>
                      <a:endParaRPr lang="cs-CZ" dirty="0"/>
                    </a:p>
                  </a:txBody>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Zaměstnankyně pečující o dítě ve věku 3 roky se vrátila s rodičovské dovolené. V pracovní smlouvě uzavřené před 5 roky sjednala se zaměstnavatelem souhlas s vysíláním na pracovní cesty. </a:t>
            </a:r>
          </a:p>
          <a:p>
            <a:pPr>
              <a:buNone/>
            </a:pPr>
            <a:endParaRPr lang="cs-CZ" dirty="0" smtClean="0"/>
          </a:p>
          <a:p>
            <a:pPr>
              <a:buNone/>
            </a:pPr>
            <a:r>
              <a:rPr lang="cs-CZ" dirty="0" smtClean="0"/>
              <a:t>Potřebuje zaměstnavatel její souhlas před každým vysláním na pracovní cestu? (§42 a §240)</a:t>
            </a:r>
          </a:p>
          <a:p>
            <a:pPr>
              <a:buNone/>
            </a:pP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Vznik pracovního poměru	</a:t>
            </a:r>
            <a:endParaRPr lang="cs-CZ" dirty="0"/>
          </a:p>
        </p:txBody>
      </p:sp>
      <p:sp>
        <p:nvSpPr>
          <p:cNvPr id="5" name="Zástupný symbol pro obsah 4"/>
          <p:cNvSpPr>
            <a:spLocks noGrp="1"/>
          </p:cNvSpPr>
          <p:nvPr>
            <p:ph idx="1"/>
          </p:nvPr>
        </p:nvSpPr>
        <p:spPr>
          <a:xfrm>
            <a:off x="594494" y="1351344"/>
            <a:ext cx="10753200" cy="4139998"/>
          </a:xfrm>
        </p:spPr>
        <p:txBody>
          <a:bodyPr>
            <a:noAutofit/>
          </a:bodyPr>
          <a:lstStyle/>
          <a:p>
            <a:pPr>
              <a:buNone/>
            </a:pPr>
            <a:r>
              <a:rPr lang="cs-CZ" sz="2400" dirty="0" smtClean="0"/>
              <a:t>Pracovní poměr může vzniknout pouze se souhlasem zaměstnavatele a zaměstnance</a:t>
            </a:r>
          </a:p>
          <a:p>
            <a:pPr marL="342900" indent="-342900">
              <a:buNone/>
            </a:pPr>
            <a:r>
              <a:rPr lang="cs-CZ" sz="2400" b="1" dirty="0" smtClean="0"/>
              <a:t>Pracovní poměr se zakládá </a:t>
            </a:r>
            <a:endParaRPr lang="cs-CZ" sz="2400" dirty="0" smtClean="0"/>
          </a:p>
          <a:p>
            <a:pPr marL="514350" indent="-514350">
              <a:buFont typeface="+mj-lt"/>
              <a:buAutoNum type="alphaLcParenR"/>
            </a:pPr>
            <a:r>
              <a:rPr lang="cs-CZ" sz="2400" u="sng" dirty="0" smtClean="0"/>
              <a:t>Pracovní smlouvou </a:t>
            </a:r>
          </a:p>
          <a:p>
            <a:pPr marL="514350" indent="-514350">
              <a:buFont typeface="+mj-lt"/>
              <a:buAutoNum type="alphaLcParenR"/>
            </a:pPr>
            <a:r>
              <a:rPr lang="cs-CZ" sz="2400" u="sng" dirty="0" smtClean="0"/>
              <a:t>Jmenováním</a:t>
            </a:r>
            <a:r>
              <a:rPr lang="cs-CZ" sz="2400" dirty="0" smtClean="0"/>
              <a:t> – pouze v případech stanovených zákonem a to pouze u vedoucího </a:t>
            </a:r>
          </a:p>
          <a:p>
            <a:pPr marL="594900" lvl="1" indent="-342900"/>
            <a:r>
              <a:rPr lang="cs-CZ" sz="1800" dirty="0" smtClean="0"/>
              <a:t>organizační složky státu</a:t>
            </a:r>
          </a:p>
          <a:p>
            <a:pPr marL="594900" lvl="1" indent="-342900"/>
            <a:r>
              <a:rPr lang="cs-CZ" sz="1800" dirty="0" smtClean="0"/>
              <a:t>organizačního útvaru státního podniku, státního fondu</a:t>
            </a:r>
          </a:p>
          <a:p>
            <a:pPr marL="594900" lvl="1" indent="-342900"/>
            <a:r>
              <a:rPr lang="cs-CZ" sz="1800" dirty="0" smtClean="0"/>
              <a:t>příspěvkové organizace </a:t>
            </a:r>
          </a:p>
          <a:p>
            <a:pPr marL="594900" lvl="1" indent="-342900"/>
            <a:r>
              <a:rPr lang="cs-CZ" sz="1800" dirty="0" smtClean="0"/>
              <a:t>organizačního útvaru v Policii ČR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Postup před vznikem pracovního poměru</a:t>
            </a:r>
            <a:endParaRPr lang="cs-CZ" dirty="0"/>
          </a:p>
        </p:txBody>
      </p:sp>
      <p:sp>
        <p:nvSpPr>
          <p:cNvPr id="5" name="Zástupný symbol pro obsah 4"/>
          <p:cNvSpPr>
            <a:spLocks noGrp="1"/>
          </p:cNvSpPr>
          <p:nvPr>
            <p:ph idx="1"/>
          </p:nvPr>
        </p:nvSpPr>
        <p:spPr>
          <a:xfrm>
            <a:off x="720000" y="1318054"/>
            <a:ext cx="10753200" cy="4513946"/>
          </a:xfrm>
        </p:spPr>
        <p:txBody>
          <a:bodyPr/>
          <a:lstStyle/>
          <a:p>
            <a:r>
              <a:rPr lang="cs-CZ" dirty="0" err="1" smtClean="0"/>
              <a:t>Zam</a:t>
            </a:r>
            <a:r>
              <a:rPr lang="cs-CZ" dirty="0" smtClean="0"/>
              <a:t>-tel smí vyžadovat od FO, která se u něj uchází o práci, nebo od jiných osob jen údaje, které bezprostředně souvisejí s uzavřením pracovní smlouvy. §16, §30 odst.2, §316 odst. 4</a:t>
            </a:r>
          </a:p>
          <a:p>
            <a:r>
              <a:rPr lang="cs-CZ" dirty="0" err="1" smtClean="0"/>
              <a:t>Zam</a:t>
            </a:r>
            <a:r>
              <a:rPr lang="cs-CZ" dirty="0" smtClean="0"/>
              <a:t>-tel je povinen seznámit FO </a:t>
            </a:r>
          </a:p>
          <a:p>
            <a:pPr lvl="1"/>
            <a:r>
              <a:rPr lang="cs-CZ" dirty="0" smtClean="0"/>
              <a:t>s právy a povinnostmi</a:t>
            </a:r>
          </a:p>
          <a:p>
            <a:pPr lvl="1"/>
            <a:r>
              <a:rPr lang="pl-PL" dirty="0" smtClean="0"/>
              <a:t>s pracovními podmínkami</a:t>
            </a:r>
          </a:p>
          <a:p>
            <a:pPr lvl="1"/>
            <a:r>
              <a:rPr lang="pl-PL" dirty="0" smtClean="0"/>
              <a:t>s podmínkami odměňování</a:t>
            </a:r>
          </a:p>
          <a:p>
            <a:r>
              <a:rPr lang="cs-CZ" sz="1800" dirty="0" smtClean="0"/>
              <a:t>V případech stanovených zvláštním právním předpisem je zaměstnavatel povinen zajistit, aby se fyzická osoba před vznikem pracovního poměru </a:t>
            </a:r>
            <a:r>
              <a:rPr lang="cs-CZ" sz="1800" b="1" dirty="0" smtClean="0"/>
              <a:t>podrobila vstupní lékařské prohlídce</a:t>
            </a:r>
            <a:r>
              <a:rPr lang="cs-CZ" sz="1800" dirty="0" smtClean="0"/>
              <a:t>.</a:t>
            </a:r>
            <a:endParaRPr lang="cs-CZ"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6" name="Zástupný symbol pro obsah 5"/>
          <p:cNvSpPr>
            <a:spLocks noGrp="1"/>
          </p:cNvSpPr>
          <p:nvPr>
            <p:ph idx="1"/>
          </p:nvPr>
        </p:nvSpPr>
        <p:spPr>
          <a:xfrm>
            <a:off x="738288" y="0"/>
            <a:ext cx="10753200" cy="5139850"/>
          </a:xfrm>
        </p:spPr>
        <p:txBody>
          <a:bodyPr/>
          <a:lstStyle/>
          <a:p>
            <a:pPr>
              <a:buNone/>
            </a:pPr>
            <a:r>
              <a:rPr lang="cs-CZ" dirty="0" smtClean="0"/>
              <a:t>Př.: Uchazečky o zaměstnání se zaměstnavatel ptal:</a:t>
            </a:r>
          </a:p>
          <a:p>
            <a:pPr>
              <a:buFontTx/>
              <a:buChar char="-"/>
            </a:pPr>
            <a:r>
              <a:rPr lang="cs-CZ" dirty="0" smtClean="0"/>
              <a:t>Na její rodinný stav</a:t>
            </a:r>
          </a:p>
          <a:p>
            <a:pPr>
              <a:buFontTx/>
              <a:buChar char="-"/>
            </a:pPr>
            <a:r>
              <a:rPr lang="cs-CZ" dirty="0" smtClean="0"/>
              <a:t>Na počet dětí, jejich věk a v jakém časovém horizontu,</a:t>
            </a:r>
          </a:p>
          <a:p>
            <a:pPr>
              <a:buFontTx/>
              <a:buChar char="-"/>
            </a:pPr>
            <a:r>
              <a:rPr lang="cs-CZ" dirty="0" smtClean="0"/>
              <a:t>Na povolání manžela a jeho výdělkové poměry</a:t>
            </a:r>
          </a:p>
          <a:p>
            <a:pPr>
              <a:buFontTx/>
              <a:buChar char="-"/>
            </a:pPr>
            <a:r>
              <a:rPr lang="cs-CZ" dirty="0" smtClean="0"/>
              <a:t>Na bezúhonnost uchazečky o zaměstnání</a:t>
            </a:r>
          </a:p>
          <a:p>
            <a:pPr>
              <a:buFontTx/>
              <a:buChar char="-"/>
            </a:pPr>
            <a:r>
              <a:rPr lang="cs-CZ" dirty="0" smtClean="0"/>
              <a:t>Koho bude volit uchazečka v příštích volbách</a:t>
            </a:r>
          </a:p>
          <a:p>
            <a:pPr>
              <a:buFontTx/>
              <a:buChar char="-"/>
            </a:pPr>
            <a:r>
              <a:rPr lang="cs-CZ" dirty="0" smtClean="0"/>
              <a:t>Zda by byla ochotna pracovat za 80 % mzdy mužů na srovnatelném místě</a:t>
            </a:r>
          </a:p>
          <a:p>
            <a:pPr>
              <a:buNone/>
            </a:pPr>
            <a:r>
              <a:rPr lang="cs-CZ" dirty="0" smtClean="0"/>
              <a:t>Smí zaměstnavatel zjišťovat tyto údaje?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Pracovní smlouva	</a:t>
            </a:r>
            <a:endParaRPr lang="cs-CZ" dirty="0"/>
          </a:p>
        </p:txBody>
      </p:sp>
      <p:sp>
        <p:nvSpPr>
          <p:cNvPr id="5" name="Zástupný symbol pro obsah 4"/>
          <p:cNvSpPr>
            <a:spLocks noGrp="1"/>
          </p:cNvSpPr>
          <p:nvPr>
            <p:ph idx="1"/>
          </p:nvPr>
        </p:nvSpPr>
        <p:spPr>
          <a:xfrm>
            <a:off x="720000" y="1326292"/>
            <a:ext cx="10753200" cy="4505708"/>
          </a:xfrm>
        </p:spPr>
        <p:txBody>
          <a:bodyPr/>
          <a:lstStyle/>
          <a:p>
            <a:pPr>
              <a:buNone/>
            </a:pPr>
            <a:r>
              <a:rPr lang="cs-CZ" dirty="0" smtClean="0"/>
              <a:t>= dvoustranný právní úkon spočívající v souhlasném projevu občana a zaměstnavatele uzavřít pracovní poměr</a:t>
            </a:r>
          </a:p>
          <a:p>
            <a:r>
              <a:rPr lang="cs-CZ" dirty="0" smtClean="0"/>
              <a:t>Pracovní poměr se zakládá pracovní smlouvou mezi zaměstnavatelem a zaměstnancem, není-li v zákoně dále stanoveno jinak.</a:t>
            </a:r>
          </a:p>
          <a:p>
            <a:r>
              <a:rPr lang="cs-CZ" sz="2000" dirty="0" smtClean="0"/>
              <a:t>Jestliže zvláštní právní předpis nebo stanovy spolku, odborové organizace nebo organizace zaměstnavatelů podle zvláštního právního předpisu vyžadují, aby se obsazení pracovního místa uskutečnilo na základě volby příslušným orgánem, </a:t>
            </a:r>
            <a:r>
              <a:rPr lang="cs-CZ" sz="2000" b="1" dirty="0" smtClean="0"/>
              <a:t>považuje se zvolení za předpoklad, který předchází sjednání pracovní smlouvy.</a:t>
            </a:r>
          </a:p>
          <a:p>
            <a:pPr>
              <a:buNone/>
            </a:pPr>
            <a:endParaRPr lang="cs-CZ"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Podstatné náležitosti pracovní smlouvy</a:t>
            </a:r>
            <a:endParaRPr lang="cs-CZ" dirty="0"/>
          </a:p>
        </p:txBody>
      </p:sp>
      <p:sp>
        <p:nvSpPr>
          <p:cNvPr id="5" name="Zástupný symbol pro obsah 4"/>
          <p:cNvSpPr>
            <a:spLocks noGrp="1"/>
          </p:cNvSpPr>
          <p:nvPr>
            <p:ph idx="1"/>
          </p:nvPr>
        </p:nvSpPr>
        <p:spPr/>
        <p:txBody>
          <a:bodyPr/>
          <a:lstStyle/>
          <a:p>
            <a:pPr marL="342900" indent="-342900">
              <a:buAutoNum type="alphaLcParenR"/>
            </a:pPr>
            <a:r>
              <a:rPr lang="cs-CZ" dirty="0" smtClean="0"/>
              <a:t>Druh práce </a:t>
            </a:r>
          </a:p>
          <a:p>
            <a:pPr marL="594900" lvl="1" indent="-342900"/>
            <a:r>
              <a:rPr lang="cs-CZ" dirty="0" smtClean="0"/>
              <a:t>Musí být určité (např.: </a:t>
            </a:r>
            <a:r>
              <a:rPr lang="cs-CZ" dirty="0" err="1" smtClean="0"/>
              <a:t>zam</a:t>
            </a:r>
            <a:r>
              <a:rPr lang="cs-CZ" dirty="0" smtClean="0"/>
              <a:t>-</a:t>
            </a:r>
            <a:r>
              <a:rPr lang="cs-CZ" dirty="0" err="1" smtClean="0"/>
              <a:t>nec</a:t>
            </a:r>
            <a:r>
              <a:rPr lang="cs-CZ" dirty="0" smtClean="0"/>
              <a:t> ve škole = topič-údržbář)</a:t>
            </a:r>
          </a:p>
          <a:p>
            <a:pPr marL="594900" lvl="1" indent="-342900"/>
            <a:r>
              <a:rPr lang="cs-CZ" dirty="0" smtClean="0"/>
              <a:t>Může obsahovat i několik prací</a:t>
            </a:r>
          </a:p>
          <a:p>
            <a:pPr marL="342900" indent="-342900">
              <a:buAutoNum type="alphaLcParenR"/>
            </a:pPr>
            <a:r>
              <a:rPr lang="cs-CZ" dirty="0" smtClean="0"/>
              <a:t>Místo nebo místa výkonu práce </a:t>
            </a:r>
          </a:p>
          <a:p>
            <a:pPr marL="594900" lvl="1" indent="-342900"/>
            <a:r>
              <a:rPr lang="cs-CZ" dirty="0" smtClean="0"/>
              <a:t>Konkrétní provozovna, název obce, i několik míst</a:t>
            </a:r>
          </a:p>
          <a:p>
            <a:pPr marL="594900" lvl="1" indent="-342900"/>
            <a:r>
              <a:rPr lang="cs-CZ" dirty="0" smtClean="0"/>
              <a:t>Jiná místa jen se souhlasem </a:t>
            </a:r>
            <a:r>
              <a:rPr lang="cs-CZ" dirty="0" err="1" smtClean="0"/>
              <a:t>zam</a:t>
            </a:r>
            <a:r>
              <a:rPr lang="cs-CZ" dirty="0" smtClean="0"/>
              <a:t>-</a:t>
            </a:r>
            <a:r>
              <a:rPr lang="cs-CZ" dirty="0" err="1" smtClean="0"/>
              <a:t>ce</a:t>
            </a:r>
            <a:endParaRPr lang="cs-CZ" dirty="0" smtClean="0"/>
          </a:p>
          <a:p>
            <a:pPr marL="342900" indent="-342900">
              <a:buAutoNum type="alphaLcParenR"/>
            </a:pPr>
            <a:r>
              <a:rPr lang="cs-CZ" dirty="0" smtClean="0"/>
              <a:t>Den nástupu do práce (den vzniku pracovního poměru) </a:t>
            </a:r>
          </a:p>
          <a:p>
            <a:pPr marL="594900" lvl="1" indent="-342900"/>
            <a:r>
              <a:rPr lang="cs-CZ" dirty="0" smtClean="0"/>
              <a:t>Pracovní poměr vzniká dnem sjednaným v pracovní smlouvě jako den nástupu do práce</a:t>
            </a:r>
          </a:p>
          <a:p>
            <a:pPr marL="594900" lvl="1" indent="-342900"/>
            <a:endParaRPr lang="cs-CZ" dirty="0" smtClean="0"/>
          </a:p>
          <a:p>
            <a:pPr marL="342900" indent="-342900"/>
            <a:r>
              <a:rPr lang="cs-CZ" dirty="0" smtClean="0"/>
              <a:t>Pracovní smlouva musí být uzavřena písemně</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9</a:t>
            </a:fld>
            <a:endParaRPr lang="cs-CZ" altLang="cs-CZ" dirty="0"/>
          </a:p>
        </p:txBody>
      </p:sp>
      <p:sp>
        <p:nvSpPr>
          <p:cNvPr id="4" name="Zástupný symbol pro obsah 3"/>
          <p:cNvSpPr>
            <a:spLocks noGrp="1"/>
          </p:cNvSpPr>
          <p:nvPr>
            <p:ph idx="1"/>
          </p:nvPr>
        </p:nvSpPr>
        <p:spPr>
          <a:xfrm>
            <a:off x="720000" y="296562"/>
            <a:ext cx="10753200" cy="5535438"/>
          </a:xfrm>
        </p:spPr>
        <p:txBody>
          <a:bodyPr/>
          <a:lstStyle/>
          <a:p>
            <a:pPr>
              <a:buNone/>
            </a:pPr>
            <a:r>
              <a:rPr lang="cs-CZ" sz="2400" dirty="0" smtClean="0"/>
              <a:t>Př.1: „Zaměstnanec bude vykonávat i další práce podle potřeb majitele společnosti.“ </a:t>
            </a:r>
          </a:p>
          <a:p>
            <a:pPr>
              <a:buNone/>
            </a:pPr>
            <a:r>
              <a:rPr lang="cs-CZ" sz="2400" dirty="0" smtClean="0"/>
              <a:t>Je toto ujednání v pracovní smlouvě platné?</a:t>
            </a:r>
          </a:p>
          <a:p>
            <a:pPr>
              <a:buNone/>
            </a:pPr>
            <a:r>
              <a:rPr lang="cs-CZ" sz="2400" dirty="0" smtClean="0"/>
              <a:t>Př.2: V pracovní smlouvě je jako místo výkonu práce uvedena celá Česká republika.</a:t>
            </a:r>
          </a:p>
          <a:p>
            <a:pPr>
              <a:buNone/>
            </a:pPr>
            <a:r>
              <a:rPr lang="cs-CZ" sz="2400" dirty="0" smtClean="0"/>
              <a:t>Je toto ujednání platné?</a:t>
            </a:r>
          </a:p>
          <a:p>
            <a:pPr>
              <a:buNone/>
            </a:pPr>
            <a:r>
              <a:rPr lang="cs-CZ" sz="2400" dirty="0" smtClean="0"/>
              <a:t>Př.3:Pracovní smlouva byla podepsána 2. ledna a den nástupu do práce byl sjednán na 15. ledna.</a:t>
            </a:r>
          </a:p>
          <a:p>
            <a:pPr>
              <a:buNone/>
            </a:pPr>
            <a:r>
              <a:rPr lang="cs-CZ" sz="2400" dirty="0" smtClean="0"/>
              <a:t>Kdy vznikl pracovní poměr?</a:t>
            </a:r>
          </a:p>
          <a:p>
            <a:pPr>
              <a:buNone/>
            </a:pPr>
            <a:r>
              <a:rPr lang="cs-CZ" sz="2400" dirty="0" smtClean="0"/>
              <a:t>Př. 4: Den nástupu do práce je sjednán na den pracovního klidu.</a:t>
            </a:r>
          </a:p>
          <a:p>
            <a:pPr>
              <a:buNone/>
            </a:pPr>
            <a:r>
              <a:rPr lang="cs-CZ" sz="2400" dirty="0" smtClean="0"/>
              <a:t>Kdy vznikne pracovní poměr?</a:t>
            </a:r>
            <a:endParaRPr lang="cs-CZ" sz="2400" dirty="0"/>
          </a:p>
        </p:txBody>
      </p:sp>
    </p:spTree>
  </p:cSld>
  <p:clrMapOvr>
    <a:masterClrMapping/>
  </p:clrMapOvr>
</p:sld>
</file>

<file path=ppt/theme/theme1.xml><?xml version="1.0" encoding="utf-8"?>
<a:theme xmlns:a="http://schemas.openxmlformats.org/drawingml/2006/main" name="prezentace-edu-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zentace-EDU-CZ.potx" id="{8FD1629D-3839-4F88-8028-8A89168F1D21}" vid="{6F6C369B-0563-478E-9F77-48BCECFDEE8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973</TotalTime>
  <Words>2777</Words>
  <Application>Microsoft Office PowerPoint</Application>
  <PresentationFormat>Vlastní</PresentationFormat>
  <Paragraphs>350</Paragraphs>
  <Slides>30</Slides>
  <Notes>18</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prezentace-edu-cz</vt:lpstr>
      <vt:lpstr>Pracovní poměr</vt:lpstr>
      <vt:lpstr>Pojem a obsah pracovního poměru </vt:lpstr>
      <vt:lpstr>Práva a povinnosti  </vt:lpstr>
      <vt:lpstr>Vznik pracovního poměru </vt:lpstr>
      <vt:lpstr>Postup před vznikem pracovního poměru</vt:lpstr>
      <vt:lpstr>Snímek 6</vt:lpstr>
      <vt:lpstr>Pracovní smlouva </vt:lpstr>
      <vt:lpstr>Podstatné náležitosti pracovní smlouvy</vt:lpstr>
      <vt:lpstr>Snímek 9</vt:lpstr>
      <vt:lpstr>Elektronické uzavření pracovní smlouvy</vt:lpstr>
      <vt:lpstr>Příklad plnohodnotného uzavření DPČ přes e-mail</vt:lpstr>
      <vt:lpstr>Další náležitosti pracovní smlouvy </vt:lpstr>
      <vt:lpstr>a) Konkurenční doložka </vt:lpstr>
      <vt:lpstr>Snímek 14</vt:lpstr>
      <vt:lpstr>Snímek 15</vt:lpstr>
      <vt:lpstr>Snímek 16</vt:lpstr>
      <vt:lpstr>b) Doba trvání </vt:lpstr>
      <vt:lpstr>Příklad</vt:lpstr>
      <vt:lpstr>Žádost o kratší pracovní dobu určitou skupinou zam-ců</vt:lpstr>
      <vt:lpstr>c) Zkušební doba</vt:lpstr>
      <vt:lpstr>Snímek 21</vt:lpstr>
      <vt:lpstr>Změny pracovního poměru</vt:lpstr>
      <vt:lpstr>a) Změna subjektu</vt:lpstr>
      <vt:lpstr>b) Změna obsahu pracovní smlouvy §41,43</vt:lpstr>
      <vt:lpstr>Dvoustranný právní úkon/dohoda o změně</vt:lpstr>
      <vt:lpstr>Přeložení do jiného místa § 43</vt:lpstr>
      <vt:lpstr>Převedení a přeložení na žádost zam-ce</vt:lpstr>
      <vt:lpstr>Jednostranný právní úkon</vt:lpstr>
      <vt:lpstr>Pracovní cesta § 42</vt:lpstr>
      <vt:lpstr>Snímek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Admin</cp:lastModifiedBy>
  <cp:revision>49</cp:revision>
  <cp:lastPrinted>1601-01-01T00:00:00Z</cp:lastPrinted>
  <dcterms:created xsi:type="dcterms:W3CDTF">2019-06-11T20:19:30Z</dcterms:created>
  <dcterms:modified xsi:type="dcterms:W3CDTF">2024-01-23T09:37:26Z</dcterms:modified>
</cp:coreProperties>
</file>