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6" r:id="rId3"/>
    <p:sldId id="257" r:id="rId4"/>
    <p:sldId id="290" r:id="rId5"/>
    <p:sldId id="291" r:id="rId6"/>
    <p:sldId id="279" r:id="rId7"/>
    <p:sldId id="280" r:id="rId8"/>
    <p:sldId id="281" r:id="rId9"/>
    <p:sldId id="282" r:id="rId10"/>
    <p:sldId id="289" r:id="rId11"/>
    <p:sldId id="286" r:id="rId12"/>
    <p:sldId id="283" r:id="rId13"/>
    <p:sldId id="284" r:id="rId14"/>
    <p:sldId id="285" r:id="rId15"/>
    <p:sldId id="258" r:id="rId16"/>
    <p:sldId id="278" r:id="rId17"/>
    <p:sldId id="287" r:id="rId18"/>
    <p:sldId id="288" r:id="rId19"/>
    <p:sldId id="259" r:id="rId20"/>
    <p:sldId id="269" r:id="rId21"/>
    <p:sldId id="260" r:id="rId22"/>
    <p:sldId id="262" r:id="rId23"/>
    <p:sldId id="263" r:id="rId24"/>
    <p:sldId id="264" r:id="rId25"/>
    <p:sldId id="265" r:id="rId26"/>
    <p:sldId id="271" r:id="rId27"/>
    <p:sldId id="275" r:id="rId28"/>
    <p:sldId id="277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70345" autoAdjust="0"/>
  </p:normalViewPr>
  <p:slideViewPr>
    <p:cSldViewPr snapToGrid="0">
      <p:cViewPr varScale="1">
        <p:scale>
          <a:sx n="47" d="100"/>
          <a:sy n="47" d="100"/>
        </p:scale>
        <p:origin x="-856" y="-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Zaměstnavatel má zajišťovat plnění svých úkolů především zaměstnanci v pracovním poměru.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Paní Kateřina však odstupné neobdrží, neboť pro práci konanou na základě dohody o provedení práce neplatí ustanovení zákoníku práce ohledně odstupného.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Platí, že rozvrh práce musí být vyhotoven písemně, zaměstnanec s ním však seznámen písemně být nemusí. V praxi to tedy znamená, že písemně (na nástěnce na pracovišti, písemně k rukám zaměstnance, na webu zaměstnavatele apod.) by měl zaměstnavatel vždy vyhotovit vlastní rozvrh práce, avšak seznámení 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zaměst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</a:t>
            </a:r>
            <a:r>
              <a:rPr kumimoji="1" lang="cs-CZ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nance</a:t>
            </a:r>
            <a:r>
              <a:rPr kumimoji="1" lang="cs-CZ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 rozvrhem může proběhnout i ústně, telefonicky, e-mailem apod.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Dohody uzavřené mezi stejným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v</a:t>
            </a:r>
            <a:r>
              <a:rPr lang="cs-CZ" baseline="0" dirty="0" smtClean="0"/>
              <a:t> jednom roce se sčítají. Nesčítají se však dohody jednoho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</a:t>
            </a:r>
            <a:r>
              <a:rPr lang="cs-CZ" baseline="0" dirty="0" smtClean="0"/>
              <a:t> s více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taei</a:t>
            </a:r>
            <a:r>
              <a:rPr lang="cs-CZ" baseline="0" dirty="0" smtClean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Většinou</a:t>
            </a:r>
            <a:r>
              <a:rPr lang="cs-CZ" baseline="0" dirty="0" smtClean="0"/>
              <a:t> je DPČ uzavírána na polovinu z 40 hodinové týdenní pracovní doby, tedy na 20 hodin.</a:t>
            </a:r>
          </a:p>
          <a:p>
            <a:r>
              <a:rPr lang="cs-CZ" baseline="0" dirty="0" smtClean="0"/>
              <a:t>20 hodin není nutné splnit každý kalendářní týden, ale vždy se vychází z průměrného počtu odpracovaných hodin týdně za období, na které byla dohoda uzavřena (nejvýše za 1 rok = 52 po sobě jdoucích týdnů – jakýchkoli, nikoli za kalendářní rok)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úprava</a:t>
            </a:r>
            <a:r>
              <a:rPr lang="cs-CZ" baseline="0" dirty="0" smtClean="0"/>
              <a:t> v § 74 ZP proklamuje, že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 by </a:t>
            </a:r>
            <a:r>
              <a:rPr lang="cs-CZ" b="1" baseline="0" dirty="0" smtClean="0"/>
              <a:t>měl</a:t>
            </a:r>
            <a:r>
              <a:rPr lang="cs-CZ" baseline="0" dirty="0" smtClean="0"/>
              <a:t> plnění svých úkolů zajišťovat </a:t>
            </a:r>
            <a:r>
              <a:rPr lang="cs-CZ" b="1" baseline="0" dirty="0" smtClean="0"/>
              <a:t>především</a:t>
            </a:r>
            <a:r>
              <a:rPr lang="cs-CZ" baseline="0" dirty="0" smtClean="0"/>
              <a:t> zaměstnanci v pracovním poměru. </a:t>
            </a:r>
            <a:r>
              <a:rPr lang="cs-CZ" b="1" baseline="0" dirty="0" smtClean="0"/>
              <a:t>Není</a:t>
            </a:r>
            <a:r>
              <a:rPr lang="cs-CZ" baseline="0" dirty="0" smtClean="0"/>
              <a:t> </a:t>
            </a:r>
            <a:r>
              <a:rPr lang="cs-CZ" b="1" baseline="0" dirty="0" smtClean="0"/>
              <a:t>však ani vyloučeno</a:t>
            </a:r>
            <a:r>
              <a:rPr lang="cs-CZ" baseline="0" dirty="0" smtClean="0"/>
              <a:t>, že tutéž práci budou vedle sebe nastálo vykonávat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v pracovním poměru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pracující na základě dohody o pracovní činnosti.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Počet</a:t>
            </a:r>
            <a:r>
              <a:rPr lang="cs-CZ" baseline="0" dirty="0" smtClean="0"/>
              <a:t> odpracovaných hodin nesmí přesáhnout do 31.12.2024 1040 hodin (52*20).V jednotlivých týdnech přitom lze přesáhnout 20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Dojde-li</a:t>
            </a:r>
            <a:r>
              <a:rPr lang="cs-CZ" baseline="0" dirty="0" smtClean="0"/>
              <a:t> ke shodné vůli, je možné rozvázat tento právní vztah dohodou k jakémukoliv dnu, který dosud neuplynul.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opačném případě je možné jej rozvázat výpovědí ze strany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bez udání důvodu 15denní výpovědní dobou.</a:t>
            </a:r>
          </a:p>
          <a:p>
            <a:endParaRPr lang="cs-CZ" baseline="0" dirty="0" smtClean="0"/>
          </a:p>
          <a:p>
            <a:r>
              <a:rPr lang="cs-CZ" baseline="0" dirty="0" smtClean="0"/>
              <a:t>Budou-li naplněny znaky porušení pracovních povinností zvlášť hrubým způsobem dle § 55 ZP, je možné dát rovněž okamžité zrušení právního vztahu založeného dohodou o pracovní činnosti.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dohoda mezi týmž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cem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telem</a:t>
            </a:r>
            <a:r>
              <a:rPr lang="cs-CZ" baseline="0" dirty="0" smtClean="0"/>
              <a:t> nebo jeho právním nástupcem v případě převodu části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může být v tomtéž roce sjednána nejvýše na 200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cs-CZ" dirty="0" smtClean="0"/>
              <a:t>Ano</a:t>
            </a:r>
          </a:p>
          <a:p>
            <a:pPr marL="228600" indent="-228600">
              <a:buAutoNum type="arabicParenR"/>
            </a:pPr>
            <a:r>
              <a:rPr lang="pl-PL" smtClean="0"/>
              <a:t>Ano ale jedině na odlišný druh práce</a:t>
            </a:r>
          </a:p>
          <a:p>
            <a:pPr marL="228600" indent="-228600">
              <a:buAutoNum type="arabicParenR"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04800"/>
            <a:ext cx="10753200" cy="451576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31273"/>
            <a:ext cx="10753200" cy="50007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Pan K.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pracující na DPP uzavřenou od 1.1.2024 do 31.12.2024. Každý týden odpracuje ve škole 10 hodin jakožto pomocná úklidová síla, přičemž výměra dovolené činí 4 týdny. V prvním červencovém týdnu 2024 by si pan K. rád vzal dovolenou. Na kolik hodin dovolené má nárok? </a:t>
            </a:r>
          </a:p>
          <a:p>
            <a:pPr lvl="1"/>
            <a:r>
              <a:rPr lang="cs-CZ" b="1" dirty="0" smtClean="0"/>
              <a:t>Splnil požadavky</a:t>
            </a:r>
            <a:r>
              <a:rPr lang="cs-CZ" dirty="0" smtClean="0"/>
              <a:t>?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nepřetržité trvání DPP min. 4 týdnů = dohoda je uzavřená na rok a už půl roku odpracoval +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odpracovat min. 80 hodin (4 x 20) = 26 týdnů po 10 ho. tj. 260 hod. =&gt; Splnil </a:t>
            </a:r>
          </a:p>
          <a:p>
            <a:pPr lvl="1"/>
            <a:r>
              <a:rPr lang="cs-CZ" b="1" dirty="0" smtClean="0"/>
              <a:t>Údaje dosadíme do vzorečku:  260/20/52 x 20 x 4 = 20 </a:t>
            </a:r>
          </a:p>
          <a:p>
            <a:pPr lvl="1"/>
            <a:r>
              <a:rPr lang="cs-CZ" dirty="0" smtClean="0"/>
              <a:t>nárok na 20 hodin dovolené k 1.7. </a:t>
            </a:r>
          </a:p>
          <a:p>
            <a:pPr lvl="1"/>
            <a:r>
              <a:rPr lang="cs-CZ" dirty="0" smtClean="0"/>
              <a:t>Pokud by mu byla práce přidělována v červenci stejným způsobem, jako doposud (tj. 10 hodin týdně), může odjet na dvoutýdenní dovolenou. </a:t>
            </a:r>
          </a:p>
          <a:p>
            <a:pPr lvl="1"/>
            <a:r>
              <a:rPr lang="cs-CZ" dirty="0" smtClean="0"/>
              <a:t>Pokud se pan K. rozhodne pro další dovolenou později v daném kalendářním roce, nárok na poměrnou část dovolené zjistíme stejným výpočtem, kdy od výsledku navíc odečteme již čerpanou dovolenou, aby nedošlo k přečerpání 4týdenní výměry dovolené.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1880" y="304800"/>
            <a:ext cx="10753200" cy="451576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6908"/>
            <a:ext cx="10753200" cy="45850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na DPP odpracoval v daném kalendářním roce 285 hodin. U jeho </a:t>
            </a:r>
            <a:r>
              <a:rPr lang="cs-CZ" dirty="0" err="1" smtClean="0"/>
              <a:t>zam</a:t>
            </a:r>
            <a:r>
              <a:rPr lang="cs-CZ" dirty="0" smtClean="0"/>
              <a:t>-tele činí výměra dovolené 4 týdny.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Je zjevné, 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splnil podmínky pro vznik práva na poměrnou část dovolené za kalendářní rok.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Do jím odpracovaného počtu hodin se fiktivní týdenní pracovní doba dle § 77 odst. 8 ZP vejde celkem 14x. 285/20 = 14,25 .... na celé násobky jde o 14násobků fiktivní týdenní pracovní doby 20 hodin.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dosazení do univerzálního vzorce: odpracovaná doba v celých násobcích fiktivní TPD / 52 x fiktivní týdenní pracovní doba (TPD) x výměra dovolené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14/52 x 20 x 4 = 22 hodiny dovolené ... nebo rovnou ... 14/52 x 80 = 22 hodiny dovolené.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nákladů vzniklých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při práci na dálku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545080"/>
            <a:ext cx="10753200" cy="3286920"/>
          </a:xfrm>
        </p:spPr>
        <p:txBody>
          <a:bodyPr/>
          <a:lstStyle/>
          <a:p>
            <a:r>
              <a:rPr lang="cs-CZ" dirty="0" smtClean="0"/>
              <a:t>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pracující na DPP/DPČ je možné sjednat s ním právo na poskytování náhrad při práci na dálku</a:t>
            </a:r>
          </a:p>
          <a:p>
            <a:pPr lvl="1"/>
            <a:r>
              <a:rPr lang="cs-CZ" dirty="0" smtClean="0"/>
              <a:t>na stejném principu jako v případě náhrad při pracovní cestě</a:t>
            </a:r>
          </a:p>
          <a:p>
            <a:r>
              <a:rPr lang="cs-CZ" dirty="0" smtClean="0"/>
              <a:t>povinnost k jejich poskytování není ze zákona automatická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Příplatky na další kompenzace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pracujícímu na DPP/DPČ přísluší příplatky nebo jiné kompenzace za</a:t>
            </a:r>
          </a:p>
          <a:p>
            <a:pPr lvl="1"/>
            <a:r>
              <a:rPr lang="cs-CZ" dirty="0" smtClean="0"/>
              <a:t>svátek, </a:t>
            </a:r>
          </a:p>
          <a:p>
            <a:pPr lvl="1"/>
            <a:r>
              <a:rPr lang="cs-CZ" dirty="0" smtClean="0"/>
              <a:t>práci v noci, </a:t>
            </a:r>
          </a:p>
          <a:p>
            <a:pPr lvl="1"/>
            <a:r>
              <a:rPr lang="cs-CZ" dirty="0" smtClean="0"/>
              <a:t>v sobotu a v neděli </a:t>
            </a:r>
          </a:p>
          <a:p>
            <a:pPr lvl="1"/>
            <a:r>
              <a:rPr lang="cs-CZ" dirty="0" smtClean="0"/>
              <a:t>a ve ztíženém 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23760"/>
            <a:ext cx="10753200" cy="451576"/>
          </a:xfrm>
        </p:spPr>
        <p:txBody>
          <a:bodyPr/>
          <a:lstStyle/>
          <a:p>
            <a:r>
              <a:rPr lang="cs-CZ" dirty="0" smtClean="0"/>
              <a:t>Další změny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75360"/>
            <a:ext cx="10753200" cy="48566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v dohodě o provedení práce musí být vždy uvedeny sjednané práce (§ 75 odst. 3 ZP)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právo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(pracujícího na DPP/DPČ) požádat </a:t>
            </a:r>
            <a:r>
              <a:rPr lang="cs-CZ" dirty="0" err="1" smtClean="0"/>
              <a:t>zam</a:t>
            </a:r>
            <a:r>
              <a:rPr lang="cs-CZ" dirty="0" smtClean="0"/>
              <a:t>-tele o zaměstnání v pracovním poměru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musí být zaměstnán v souhrnu po dobu delší než 180 dní v rámci období posledních 12 měsíců</a:t>
            </a:r>
          </a:p>
          <a:p>
            <a:pPr lvl="1"/>
            <a:r>
              <a:rPr lang="cs-CZ" dirty="0" smtClean="0"/>
              <a:t>povinnost </a:t>
            </a:r>
            <a:r>
              <a:rPr lang="cs-CZ" dirty="0" err="1" smtClean="0"/>
              <a:t>zam</a:t>
            </a:r>
            <a:r>
              <a:rPr lang="cs-CZ" dirty="0" smtClean="0"/>
              <a:t>-tele poskytnout mu do 1 měsíce odůvodněnou písemnou odpověď, pokud žádosti nevyhoví, tj. žádost není nároková (viz § 77 odst. 4 ZP)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právo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(pracujícího na DPP/DPČ) požádat </a:t>
            </a:r>
            <a:r>
              <a:rPr lang="cs-CZ" dirty="0" err="1" smtClean="0"/>
              <a:t>zam</a:t>
            </a:r>
            <a:r>
              <a:rPr lang="cs-CZ" dirty="0" smtClean="0"/>
              <a:t>-tele ve lhůtě 1 měsíce od doručení výpovědi o její odůvodnění</a:t>
            </a:r>
          </a:p>
          <a:p>
            <a:pPr lvl="1"/>
            <a:r>
              <a:rPr lang="cs-CZ" dirty="0" smtClean="0"/>
              <a:t>pokud se domnívá, že tak </a:t>
            </a:r>
            <a:r>
              <a:rPr lang="cs-CZ" dirty="0" err="1" smtClean="0"/>
              <a:t>zam</a:t>
            </a:r>
            <a:r>
              <a:rPr lang="cs-CZ" dirty="0" smtClean="0"/>
              <a:t>-tel učinil z důvodu, že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domáhal nebo využil zákonem vypočtených práv </a:t>
            </a:r>
          </a:p>
          <a:p>
            <a:pPr lvl="1"/>
            <a:r>
              <a:rPr lang="cs-CZ" dirty="0" smtClean="0"/>
              <a:t>povinnost </a:t>
            </a:r>
            <a:r>
              <a:rPr lang="cs-CZ" dirty="0" err="1" smtClean="0"/>
              <a:t>zam</a:t>
            </a:r>
            <a:r>
              <a:rPr lang="cs-CZ" dirty="0" smtClean="0"/>
              <a:t>-tele poskytnout bez zbytečného odkladu písemné odůvodnění výpovědi (viz § 77 odst. 7 ZP)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 (DPP)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smtClean="0"/>
              <a:t>Rozsah práce nesmí být větší než </a:t>
            </a:r>
            <a:r>
              <a:rPr lang="cs-CZ" b="1" dirty="0" smtClean="0"/>
              <a:t>300 </a:t>
            </a:r>
            <a:r>
              <a:rPr lang="cs-CZ" dirty="0" smtClean="0"/>
              <a:t>hodin v kalendářním roce. </a:t>
            </a:r>
          </a:p>
          <a:p>
            <a:pPr lvl="1"/>
            <a:r>
              <a:rPr lang="cs-CZ" dirty="0" smtClean="0"/>
              <a:t>Do rozsahu práce se započítává také doba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 v témže kalendářním roce na základě jiné dohody o provedení práce. </a:t>
            </a:r>
            <a:r>
              <a:rPr lang="cs-CZ" dirty="0" smtClean="0">
                <a:sym typeface="Wingdings" pitchFamily="2" charset="2"/>
              </a:rPr>
              <a:t> všechny dohody od všech </a:t>
            </a:r>
            <a:r>
              <a:rPr lang="cs-CZ" dirty="0" err="1" smtClean="0">
                <a:sym typeface="Wingdings" pitchFamily="2" charset="2"/>
              </a:rPr>
              <a:t>zam</a:t>
            </a:r>
            <a:r>
              <a:rPr lang="cs-CZ" dirty="0" smtClean="0">
                <a:sym typeface="Wingdings" pitchFamily="2" charset="2"/>
              </a:rPr>
              <a:t>-</a:t>
            </a:r>
            <a:r>
              <a:rPr lang="cs-CZ" dirty="0" err="1" smtClean="0">
                <a:sym typeface="Wingdings" pitchFamily="2" charset="2"/>
              </a:rPr>
              <a:t>telů</a:t>
            </a:r>
            <a:r>
              <a:rPr lang="cs-CZ" dirty="0" smtClean="0">
                <a:sym typeface="Wingdings" pitchFamily="2" charset="2"/>
              </a:rPr>
              <a:t> se musejí vejít do 300 hodin!</a:t>
            </a:r>
            <a:endParaRPr lang="cs-CZ" dirty="0" smtClean="0"/>
          </a:p>
          <a:p>
            <a:r>
              <a:rPr lang="cs-CZ" b="1" dirty="0" smtClean="0"/>
              <a:t>DPP musí být písemná a má obsahovat (smluvní volnost)</a:t>
            </a:r>
          </a:p>
          <a:p>
            <a:pPr lvl="1">
              <a:buFontTx/>
              <a:buChar char="-"/>
            </a:pPr>
            <a:r>
              <a:rPr lang="cs-CZ" dirty="0" smtClean="0"/>
              <a:t>vymezení práce – jakýkoli druh práce nebo splnění určitého úkolu</a:t>
            </a:r>
          </a:p>
          <a:p>
            <a:pPr lvl="2">
              <a:buFontTx/>
              <a:buChar char="-"/>
            </a:pPr>
            <a:r>
              <a:rPr lang="cs-CZ" dirty="0" smtClean="0"/>
              <a:t>např.: administrativa, úklid, účetnictví, …</a:t>
            </a:r>
          </a:p>
          <a:p>
            <a:pPr lvl="1">
              <a:buFontTx/>
              <a:buChar char="-"/>
            </a:pPr>
            <a:r>
              <a:rPr lang="cs-CZ" dirty="0" smtClean="0"/>
              <a:t>doba  na kterou se tato dohoda uzavírá</a:t>
            </a:r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místo výkonu práce</a:t>
            </a:r>
          </a:p>
          <a:p>
            <a:pPr lvl="1">
              <a:buFontTx/>
              <a:buChar char="-"/>
            </a:pPr>
            <a:r>
              <a:rPr lang="cs-CZ" dirty="0" smtClean="0"/>
              <a:t>rozsah pracovních hodin </a:t>
            </a:r>
          </a:p>
          <a:p>
            <a:pPr lvl="1">
              <a:buFontTx/>
              <a:buChar char="-"/>
            </a:pPr>
            <a:r>
              <a:rPr lang="cs-CZ" dirty="0" smtClean="0"/>
              <a:t>odměna (nesmí být nižší než minimální mzda)</a:t>
            </a:r>
          </a:p>
          <a:p>
            <a:pPr lvl="1">
              <a:buFontTx/>
              <a:buChar char="-"/>
            </a:pPr>
            <a:r>
              <a:rPr lang="cs-CZ" dirty="0" smtClean="0"/>
              <a:t>lze sjednat i způsob jednostranného ukončení (jinak končí dohodou nebo splněním)</a:t>
            </a:r>
            <a:endParaRPr lang="cs-CZ" dirty="0"/>
          </a:p>
        </p:txBody>
      </p:sp>
      <p:sp>
        <p:nvSpPr>
          <p:cNvPr id="7" name="Pravá složená závorka 6"/>
          <p:cNvSpPr/>
          <p:nvPr/>
        </p:nvSpPr>
        <p:spPr bwMode="auto">
          <a:xfrm>
            <a:off x="8756072" y="3255819"/>
            <a:ext cx="387928" cy="8728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227127" y="3505200"/>
            <a:ext cx="2798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Musí obsahovat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48946"/>
            <a:ext cx="10753200" cy="451576"/>
          </a:xfrm>
        </p:spPr>
        <p:txBody>
          <a:bodyPr/>
          <a:lstStyle/>
          <a:p>
            <a:r>
              <a:rPr lang="pl-PL" dirty="0" smtClean="0"/>
              <a:t>DPP méně výhodná než dříve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845127"/>
            <a:ext cx="11250327" cy="4986873"/>
          </a:xfrm>
        </p:spPr>
        <p:txBody>
          <a:bodyPr/>
          <a:lstStyle/>
          <a:p>
            <a:r>
              <a:rPr lang="cs-CZ" dirty="0" smtClean="0"/>
              <a:t>nárok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na dovolenou</a:t>
            </a:r>
          </a:p>
          <a:p>
            <a:r>
              <a:rPr lang="cs-CZ" dirty="0" smtClean="0"/>
              <a:t>může mít volnější pracovní dobu</a:t>
            </a:r>
          </a:p>
          <a:p>
            <a:r>
              <a:rPr lang="cs-CZ" dirty="0" smtClean="0"/>
              <a:t>může snadno podat výpověď</a:t>
            </a:r>
          </a:p>
          <a:p>
            <a:r>
              <a:rPr lang="cs-CZ" dirty="0" smtClean="0"/>
              <a:t>má úlevy na daních i odvodech částečně</a:t>
            </a:r>
          </a:p>
          <a:p>
            <a:pPr lvl="1"/>
            <a:r>
              <a:rPr lang="cs-CZ" dirty="0" smtClean="0"/>
              <a:t>daň z příjmů neplatí pouze ti, pro které je DPP jediným příjmem (matky na RD, studenti, důchodci)</a:t>
            </a:r>
          </a:p>
          <a:p>
            <a:pPr lvl="1"/>
            <a:r>
              <a:rPr lang="cs-CZ" dirty="0" err="1" smtClean="0"/>
              <a:t>soc</a:t>
            </a:r>
            <a:r>
              <a:rPr lang="cs-CZ" dirty="0" smtClean="0"/>
              <a:t>. a zdrav. poj. se neplatí do příjmu = 25 % průměrné mzdy u 1  </a:t>
            </a:r>
            <a:r>
              <a:rPr lang="cs-CZ" dirty="0" err="1" smtClean="0"/>
              <a:t>zam</a:t>
            </a:r>
            <a:r>
              <a:rPr lang="cs-CZ" dirty="0" smtClean="0"/>
              <a:t>-tele (10 992 Kč, 2024)</a:t>
            </a:r>
          </a:p>
          <a:p>
            <a:pPr lvl="1"/>
            <a:r>
              <a:rPr lang="cs-CZ" dirty="0" smtClean="0"/>
              <a:t>DPP u více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 – příjmy nesmí překročit 40 % průměrné mzdy (16 130 Kč, 2024) </a:t>
            </a:r>
            <a:r>
              <a:rPr lang="cs-CZ" dirty="0" smtClean="0">
                <a:sym typeface="Wingdings" pitchFamily="2" charset="2"/>
              </a:rPr>
              <a:t> jinak </a:t>
            </a:r>
            <a:r>
              <a:rPr lang="cs-CZ" dirty="0" err="1" smtClean="0">
                <a:sym typeface="Wingdings" pitchFamily="2" charset="2"/>
              </a:rPr>
              <a:t>zam</a:t>
            </a:r>
            <a:r>
              <a:rPr lang="cs-CZ" dirty="0" smtClean="0">
                <a:sym typeface="Wingdings" pitchFamily="2" charset="2"/>
              </a:rPr>
              <a:t>-tel i </a:t>
            </a:r>
            <a:r>
              <a:rPr lang="cs-CZ" dirty="0" err="1" smtClean="0">
                <a:sym typeface="Wingdings" pitchFamily="2" charset="2"/>
              </a:rPr>
              <a:t>zam</a:t>
            </a:r>
            <a:r>
              <a:rPr lang="cs-CZ" dirty="0" smtClean="0">
                <a:sym typeface="Wingdings" pitchFamily="2" charset="2"/>
              </a:rPr>
              <a:t>-</a:t>
            </a:r>
            <a:r>
              <a:rPr lang="cs-CZ" dirty="0" err="1" smtClean="0">
                <a:sym typeface="Wingdings" pitchFamily="2" charset="2"/>
              </a:rPr>
              <a:t>nec</a:t>
            </a:r>
            <a:r>
              <a:rPr lang="cs-CZ" dirty="0" smtClean="0">
                <a:sym typeface="Wingdings" pitchFamily="2" charset="2"/>
              </a:rPr>
              <a:t> platí </a:t>
            </a:r>
            <a:r>
              <a:rPr lang="cs-CZ" dirty="0" err="1" smtClean="0">
                <a:sym typeface="Wingdings" pitchFamily="2" charset="2"/>
              </a:rPr>
              <a:t>soc</a:t>
            </a:r>
            <a:r>
              <a:rPr lang="cs-CZ" dirty="0" smtClean="0">
                <a:sym typeface="Wingdings" pitchFamily="2" charset="2"/>
              </a:rPr>
              <a:t>. a zdrav. poj.</a:t>
            </a:r>
            <a:endParaRPr lang="cs-CZ" dirty="0" smtClean="0"/>
          </a:p>
          <a:p>
            <a:r>
              <a:rPr lang="cs-CZ" dirty="0" smtClean="0"/>
              <a:t>dohody o provedení práce lze uzavírat s libovolným počtem zaměstnavatelů ale celkem nesmí být přesažen limit 300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hlásit DPP do registru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</a:t>
            </a:r>
            <a:r>
              <a:rPr lang="cs-CZ" dirty="0" err="1" smtClean="0"/>
              <a:t>povinnen</a:t>
            </a:r>
            <a:r>
              <a:rPr lang="cs-CZ" dirty="0" smtClean="0"/>
              <a:t> všechny DPP registrovat na  české správě sociálního zabezpečení (ČSSZ)</a:t>
            </a:r>
          </a:p>
          <a:p>
            <a:r>
              <a:rPr lang="cs-CZ" dirty="0" smtClean="0"/>
              <a:t>ohlašovací povinnost = do 8 dnů od nástupu či odchodu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podepisuje u </a:t>
            </a:r>
            <a:r>
              <a:rPr lang="cs-CZ" dirty="0" err="1" smtClean="0"/>
              <a:t>zam</a:t>
            </a:r>
            <a:r>
              <a:rPr lang="cs-CZ" dirty="0" smtClean="0"/>
              <a:t>-tele písemné upozornění, jestli nepodepsal DPP ještě někde jinde</a:t>
            </a:r>
          </a:p>
          <a:p>
            <a:pPr lvl="1"/>
            <a:r>
              <a:rPr lang="cs-CZ" dirty="0" smtClean="0"/>
              <a:t>ochrana </a:t>
            </a:r>
            <a:r>
              <a:rPr lang="cs-CZ" dirty="0" err="1" smtClean="0"/>
              <a:t>zam</a:t>
            </a:r>
            <a:r>
              <a:rPr lang="cs-CZ" dirty="0" smtClean="0"/>
              <a:t>-tele před zatajením informací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3854" y="193527"/>
            <a:ext cx="10753200" cy="451576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62000"/>
            <a:ext cx="10753200" cy="5070000"/>
          </a:xfrm>
        </p:spPr>
        <p:txBody>
          <a:bodyPr/>
          <a:lstStyle/>
          <a:p>
            <a:r>
              <a:rPr lang="cs-CZ" sz="1800" i="1" dirty="0" smtClean="0"/>
              <a:t>Brigádník Martin pracuje na DPP u dvou zaměstnavatelů. U jednoho zaměstnavatele odpracuje 8 hodin týdně a hodinová odměna činí 250 Kč. Měsíčně si tak u něj vydělá zhruba 9000 korun. U druhého zaměstnavatele pracuje 10 hodin týdně za odměnu 260 Kč za hodinu. Měsíčně si tak vydělá cca 11 700 korun. </a:t>
            </a:r>
            <a:endParaRPr lang="cs-CZ" sz="1800" dirty="0" smtClean="0"/>
          </a:p>
          <a:p>
            <a:r>
              <a:rPr lang="cs-CZ" sz="1800" i="1" dirty="0" smtClean="0"/>
              <a:t>U obou zaměstnavatelů si dohromady </a:t>
            </a:r>
            <a:r>
              <a:rPr lang="cs-CZ" sz="1800" b="1" i="1" dirty="0" smtClean="0"/>
              <a:t>vydělá měsíčně 20 700 korun</a:t>
            </a:r>
            <a:r>
              <a:rPr lang="cs-CZ" sz="1800" i="1" dirty="0" smtClean="0"/>
              <a:t>. Martin tak překročil stanovenou hranici 16 130 korun a bude muset on i zaměstnavatelé odvádět sociální a zdravotní pojištění.</a:t>
            </a:r>
            <a:endParaRPr lang="cs-CZ" sz="1800" dirty="0" smtClean="0"/>
          </a:p>
          <a:p>
            <a:r>
              <a:rPr lang="cs-CZ" sz="1800" dirty="0" smtClean="0"/>
              <a:t>Zaměstnavatelé:</a:t>
            </a:r>
          </a:p>
          <a:p>
            <a:pPr lvl="1"/>
            <a:r>
              <a:rPr lang="cs-CZ" sz="1000" dirty="0" smtClean="0"/>
              <a:t>sociální pojištění - 24,8 % z 20 700 Kč = 5 134 Kč</a:t>
            </a:r>
          </a:p>
          <a:p>
            <a:pPr lvl="1"/>
            <a:r>
              <a:rPr lang="cs-CZ" sz="1000" dirty="0" smtClean="0"/>
              <a:t>zdravotní pojištění - 9 % z 20 700 Kč = 1 863 Kč</a:t>
            </a:r>
          </a:p>
          <a:p>
            <a:r>
              <a:rPr lang="cs-CZ" sz="1800" dirty="0" smtClean="0"/>
              <a:t>Martin:</a:t>
            </a:r>
          </a:p>
          <a:p>
            <a:pPr lvl="1"/>
            <a:r>
              <a:rPr lang="cs-CZ" sz="1000" dirty="0" smtClean="0"/>
              <a:t>sociální pojištění - 7,1 % (zahrnuto i nemocenské pojištění) z 20 700 Kč = 1470 Kč</a:t>
            </a:r>
          </a:p>
          <a:p>
            <a:pPr lvl="1"/>
            <a:r>
              <a:rPr lang="cs-CZ" sz="1000" dirty="0" smtClean="0"/>
              <a:t>zdravotní pojištění - 4,5 % z 20 700 Kč = 931 Kč</a:t>
            </a:r>
          </a:p>
          <a:p>
            <a:r>
              <a:rPr lang="cs-CZ" sz="1800" dirty="0" smtClean="0"/>
              <a:t>Z hrubého příjmu 20 700 korun tak Martinovi přijde na účet 18 299 korun. </a:t>
            </a:r>
          </a:p>
          <a:p>
            <a:r>
              <a:rPr lang="cs-CZ" sz="1800" dirty="0" smtClean="0"/>
              <a:t>Zaměstnavatel, u kterého není podepsáno růžové prohlášení, tak ještě u Martina odečte srážkovou daň ve výši 15 % ze základu daně (základ daně je suma po odečtení Martinova dílu zdravotního a sociálního pojištění z hrubé mzdy).</a:t>
            </a:r>
            <a:endParaRPr lang="cs-CZ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(DPČ)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buFontTx/>
              <a:buChar char="-"/>
            </a:pPr>
            <a:r>
              <a:rPr lang="cs-CZ" dirty="0" smtClean="0"/>
              <a:t>Na základě dohody o pracovní činnosti není možné vykonávat práci v rozsahu překračujícím v průměru </a:t>
            </a:r>
            <a:r>
              <a:rPr lang="cs-CZ" b="1" dirty="0" smtClean="0"/>
              <a:t>polovinu stanovené týdenní pracovní doby </a:t>
            </a:r>
            <a:r>
              <a:rPr lang="cs-CZ" dirty="0" smtClean="0"/>
              <a:t>za dobu jejího trvání nejdéle však za období 52 týdnů</a:t>
            </a:r>
          </a:p>
          <a:p>
            <a:pPr marL="179388" indent="-179388">
              <a:buFontTx/>
              <a:buChar char="-"/>
            </a:pPr>
            <a:r>
              <a:rPr lang="cs-CZ" dirty="0" smtClean="0"/>
              <a:t>V dohodě o pracovní činnosti musí být uvedeny: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 druh sjednané práce, 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sjednaný rozsah pracovní doby,</a:t>
            </a:r>
          </a:p>
          <a:p>
            <a:pPr marL="431388" lvl="1" indent="-179388">
              <a:buFontTx/>
              <a:buChar char="-"/>
            </a:pPr>
            <a:r>
              <a:rPr lang="cs-CZ" dirty="0" smtClean="0"/>
              <a:t>doba, na kterou se dohoda uzavírá.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 x dohody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Výkon závislé práce lze realizovat na základě ZÁKLADNÍCH PRACOVNĚPRÁVNÍCH VZTAHŮ: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Pracovní poměr = hlavní 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Tvoří hlavní zdroj příjmu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a jeho </a:t>
            </a:r>
            <a:r>
              <a:rPr lang="cs-CZ" dirty="0" err="1" smtClean="0"/>
              <a:t>spolužijících</a:t>
            </a:r>
            <a:r>
              <a:rPr lang="cs-CZ" dirty="0" smtClean="0"/>
              <a:t> osob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Maximální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ze strany ZP</a:t>
            </a:r>
          </a:p>
          <a:p>
            <a:pPr marL="781200" lvl="1" indent="-457200">
              <a:buNone/>
            </a:pPr>
            <a:endParaRPr lang="cs-CZ" dirty="0" smtClean="0"/>
          </a:p>
          <a:p>
            <a:pPr marL="781200" lvl="1" indent="-457200">
              <a:buFont typeface="+mj-lt"/>
              <a:buAutoNum type="alphaLcParenR" startAt="2"/>
            </a:pPr>
            <a:r>
              <a:rPr lang="cs-CZ" dirty="0" smtClean="0"/>
              <a:t>Vztahy zakládané dohodami o pracích konaných mimo pracovní poměr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Doplňkové zaměstnání, doplňkový pracovněprávní vztah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Vyšší míra smluvní volnosti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Není účelné přijímat na plnění úkolů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pracovním poměru</a:t>
            </a:r>
          </a:p>
          <a:p>
            <a:pPr marL="781200" lvl="1" indent="-457200">
              <a:buFontTx/>
              <a:buChar char="-"/>
            </a:pPr>
            <a:r>
              <a:rPr lang="cs-CZ" dirty="0" smtClean="0"/>
              <a:t>Oslabena zákonná ochrana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9128" y="989441"/>
            <a:ext cx="10753200" cy="451576"/>
          </a:xfrm>
        </p:spPr>
        <p:txBody>
          <a:bodyPr/>
          <a:lstStyle/>
          <a:p>
            <a:r>
              <a:rPr lang="cs-CZ" dirty="0" smtClean="0"/>
              <a:t>Odvody DPČ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54726"/>
            <a:ext cx="10753200" cy="3391997"/>
          </a:xfrm>
        </p:spPr>
        <p:txBody>
          <a:bodyPr/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vždy</a:t>
            </a:r>
            <a:r>
              <a:rPr lang="cs-CZ" dirty="0"/>
              <a:t> </a:t>
            </a:r>
            <a:r>
              <a:rPr lang="cs-CZ" b="1" dirty="0"/>
              <a:t>odvedena 15% záloha na daň z příjmu </a:t>
            </a:r>
            <a:r>
              <a:rPr lang="cs-CZ" dirty="0"/>
              <a:t>bez ohledu na to, jak vysoký byl příjem či zda zaměstnanec podepsal </a:t>
            </a:r>
            <a:r>
              <a:rPr lang="cs-CZ" dirty="0" smtClean="0"/>
              <a:t>prohlášení </a:t>
            </a:r>
            <a:r>
              <a:rPr lang="cs-CZ" dirty="0"/>
              <a:t>(podpis prohlášení má vliv na uplatnění slev na dani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při odměně do </a:t>
            </a:r>
            <a:r>
              <a:rPr lang="cs-CZ" dirty="0" smtClean="0"/>
              <a:t>3999 </a:t>
            </a:r>
            <a:r>
              <a:rPr lang="cs-CZ" dirty="0" smtClean="0"/>
              <a:t>Kč měsíčně, neodvádí </a:t>
            </a:r>
            <a:r>
              <a:rPr lang="cs-CZ" dirty="0" err="1" smtClean="0"/>
              <a:t>zam</a:t>
            </a:r>
            <a:r>
              <a:rPr lang="cs-CZ" dirty="0" smtClean="0"/>
              <a:t>-tel z této dohody sociální ani zdravotní pojištění</a:t>
            </a:r>
          </a:p>
          <a:p>
            <a:pPr lvl="1"/>
            <a:r>
              <a:rPr lang="cs-CZ" dirty="0" smtClean="0"/>
              <a:t>pokud odměna dosáhne </a:t>
            </a:r>
            <a:r>
              <a:rPr lang="cs-CZ" dirty="0" smtClean="0"/>
              <a:t>40</a:t>
            </a:r>
            <a:r>
              <a:rPr lang="cs-CZ" dirty="0" smtClean="0"/>
              <a:t>00 </a:t>
            </a:r>
            <a:r>
              <a:rPr lang="cs-CZ" dirty="0" smtClean="0"/>
              <a:t>Kč měsíčně, je z DPČ již pojistné odváděno</a:t>
            </a:r>
          </a:p>
          <a:p>
            <a:pPr lvl="1"/>
            <a:endParaRPr lang="cs-CZ" dirty="0" smtClean="0"/>
          </a:p>
          <a:p>
            <a:pPr marL="324000" lvl="1" indent="0">
              <a:buNone/>
            </a:pPr>
            <a:endParaRPr lang="cs-CZ" b="1" i="1" dirty="0" smtClean="0"/>
          </a:p>
          <a:p>
            <a:pPr marL="3240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81360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dohod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4" y="1234802"/>
            <a:ext cx="11244859" cy="4139998"/>
          </a:xfrm>
        </p:spPr>
        <p:txBody>
          <a:bodyPr/>
          <a:lstStyle/>
          <a:p>
            <a:r>
              <a:rPr lang="cs-CZ" dirty="0" smtClean="0"/>
              <a:t>Dohodou</a:t>
            </a:r>
          </a:p>
          <a:p>
            <a:pPr lvl="1"/>
            <a:r>
              <a:rPr lang="cs-CZ" dirty="0" smtClean="0"/>
              <a:t>určí datum ukončení spolupráce</a:t>
            </a:r>
          </a:p>
          <a:p>
            <a:pPr lvl="1"/>
            <a:r>
              <a:rPr lang="cs-CZ" dirty="0" smtClean="0"/>
              <a:t>měla by být sepsána písemně</a:t>
            </a:r>
          </a:p>
          <a:p>
            <a:pPr lvl="1"/>
            <a:r>
              <a:rPr lang="cs-CZ" dirty="0" smtClean="0"/>
              <a:t>zákon umožňuje ukončit dohodu i s udáním důvodu</a:t>
            </a:r>
          </a:p>
          <a:p>
            <a:r>
              <a:rPr lang="cs-CZ" dirty="0" smtClean="0"/>
              <a:t>Výpovědí</a:t>
            </a:r>
          </a:p>
          <a:p>
            <a:pPr lvl="1"/>
            <a:r>
              <a:rPr lang="cs-CZ" dirty="0" smtClean="0"/>
              <a:t>Jednostranně může být zrušena z jakéhokoliv důvodu nebo bez uvedení důvodu </a:t>
            </a:r>
          </a:p>
          <a:p>
            <a:pPr lvl="1"/>
            <a:r>
              <a:rPr lang="cs-CZ" dirty="0" smtClean="0"/>
              <a:t>S15denní výpovědní dobou, která začíná dnem, v němž byla výpověď doručena druhé smluvní straně druhému účastníku</a:t>
            </a:r>
          </a:p>
          <a:p>
            <a:r>
              <a:rPr lang="cs-CZ" dirty="0" smtClean="0"/>
              <a:t>Okamžitým zrušením</a:t>
            </a:r>
          </a:p>
          <a:p>
            <a:pPr lvl="1"/>
            <a:r>
              <a:rPr lang="cs-CZ" dirty="0" smtClean="0"/>
              <a:t>pro případy, kdy je nutné ukončit DPP hned </a:t>
            </a:r>
          </a:p>
          <a:p>
            <a:pPr lvl="2"/>
            <a:r>
              <a:rPr lang="cs-CZ" dirty="0" smtClean="0"/>
              <a:t>ze strany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nezaplacení mzdy do 15 dnů od splatnosti, zdravotní důvody, …)</a:t>
            </a:r>
          </a:p>
          <a:p>
            <a:pPr lvl="2"/>
            <a:r>
              <a:rPr lang="cs-CZ" dirty="0" smtClean="0"/>
              <a:t>ze strany </a:t>
            </a:r>
            <a:r>
              <a:rPr lang="cs-CZ" dirty="0" err="1" smtClean="0"/>
              <a:t>zam</a:t>
            </a:r>
            <a:r>
              <a:rPr lang="cs-CZ" dirty="0" smtClean="0"/>
              <a:t>-tele </a:t>
            </a:r>
            <a:r>
              <a:rPr lang="cs-CZ" dirty="0" smtClean="0">
                <a:sym typeface="Wingdings" pitchFamily="2" charset="2"/>
              </a:rPr>
              <a:t> porušení pracovních povinností zvlášť hrubým způsobem</a:t>
            </a:r>
            <a:endParaRPr lang="cs-CZ" dirty="0" smtClean="0"/>
          </a:p>
          <a:p>
            <a:r>
              <a:rPr lang="cs-CZ" dirty="0" smtClean="0"/>
              <a:t>Zrušení </a:t>
            </a:r>
            <a:r>
              <a:rPr lang="cs-CZ" smtClean="0"/>
              <a:t>ve zkušební </a:t>
            </a:r>
            <a:r>
              <a:rPr lang="cs-CZ" dirty="0" smtClean="0"/>
              <a:t>době (je-li sjednána)plynutím doby, smrtí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zaměstnává 10 zaměstnanců v pracovním poměru jako zedníky. Jeden z nich je po dobu tří týdnů v pracovní neschopnosti. Může zaměstnavatel na tutéž práci zaměstnat po dobu pracovní neschopnosti dva zaměstnance na základě dohody o pracovní činnosti? Je možné takto nadále zaměstnávat na stejnou práci vedle sebe zaměstnance na základě dohod a </a:t>
            </a:r>
            <a:r>
              <a:rPr lang="cs-CZ" dirty="0" err="1" smtClean="0"/>
              <a:t>zaměsntance</a:t>
            </a:r>
            <a:r>
              <a:rPr lang="cs-CZ" dirty="0" smtClean="0"/>
              <a:t> v pracovním poměru?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Je-li uzavřena dohoda o pracovní činnosti od 1.1.2024 na dobu neurčitou. Kdy skončí pracovní vztah?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Zaměstnavatel má se zaměstnancem sjednanou dohodu o pracovní činnosti na dobu neurčitou se sjednaným okamžitým zrušením z důvodu, pro které lze okamžitě zrušit pracovní poměr. Zaměstnanec porušil své pracovní povinnosti zvlášť hrubým způsobem a zaměstnavatel by s ním chtěl co nejrychleji rozvázat pracovní vztah založený dohodou o pracovní činnosti.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Jakými způsoby je možné pracovní poměr ukončit?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pracuje od 1.5. u zaměstnavatele na základě dohody o provedení práce v rozsahu 100 hodin v kalendářním roce. V jakém rozsahu může zaměstnavatel uzavřít s tímto dalším zaměstnancem dohodu o provedení práce, v níž je vykonávána jiná práce? Měla by na rozsah práce vliv skutečnost, že část zaměstnavatele, v níž zaměstnanec pracoval, by přešla k jinému zaměstnavateli?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Je možné se zaměstnancem sjednat nejdříve DPP a po vyčerpání jejího rozsahu přejít na DPČ?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Př.: Je možné se zaměstnancem sjednat paralelně DPP a DPČ?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Příklad: Student nepřekročí povolené hodiny</a:t>
            </a:r>
          </a:p>
          <a:p>
            <a:r>
              <a:rPr lang="cs-CZ" dirty="0" smtClean="0"/>
              <a:t>Studentka Hana bude během roku </a:t>
            </a:r>
            <a:r>
              <a:rPr lang="cs-CZ" dirty="0" smtClean="0"/>
              <a:t>2024 </a:t>
            </a:r>
            <a:r>
              <a:rPr lang="cs-CZ" dirty="0" smtClean="0"/>
              <a:t>pracovat pro dva zaměstnavatele současně na dohodu o provedení práce, pro každého 250 hodin za rok. 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Překročí zákonný limit?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Paní Kateřina pracuje na dohodu o provedení práce, přičemž s ní zaměstnavatel ukončí dohodou bez udání důvodu se zákonnou 15denní výpovědní lhůtou. </a:t>
            </a:r>
          </a:p>
          <a:p>
            <a:r>
              <a:rPr lang="cs-CZ" dirty="0" smtClean="0"/>
              <a:t>Obdrží paní Kateřina odstupné? V jaké výši?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pracích konaných mimo pracovní poměr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9841" y="1996440"/>
            <a:ext cx="10753200" cy="3895720"/>
          </a:xfrm>
        </p:spPr>
        <p:txBody>
          <a:bodyPr/>
          <a:lstStyle/>
          <a:p>
            <a:r>
              <a:rPr lang="cs-CZ" dirty="0" smtClean="0"/>
              <a:t>Dohody jejichž uzavřením nevzniká pracovní poměr</a:t>
            </a:r>
          </a:p>
          <a:p>
            <a:r>
              <a:rPr lang="cs-CZ" dirty="0" smtClean="0"/>
              <a:t>Uzavírají se tam, kde není účelné nebo hospodárné sjednat pracovní poměr</a:t>
            </a:r>
          </a:p>
          <a:p>
            <a:pPr lvl="1"/>
            <a:r>
              <a:rPr lang="cs-CZ" dirty="0" smtClean="0"/>
              <a:t>Pracovněprávní vztahy na krátkou časově omezenou dobu, předmětem je specifická práce</a:t>
            </a:r>
          </a:p>
          <a:p>
            <a:r>
              <a:rPr lang="cs-CZ" dirty="0" smtClean="0"/>
              <a:t>volnost zejména při skončení pracovního vztahu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znaky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319023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Doplňková charakter</a:t>
            </a:r>
          </a:p>
          <a:p>
            <a:pPr marL="838350" lvl="1" indent="-514350"/>
            <a:r>
              <a:rPr lang="cs-CZ" dirty="0" smtClean="0"/>
              <a:t>Práce, jejichž výkon nelze zabezpečit v pracovním poměru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Omezený rozsah výkonu práce</a:t>
            </a:r>
          </a:p>
          <a:p>
            <a:pPr marL="838350" lvl="1" indent="-514350"/>
            <a:r>
              <a:rPr lang="cs-CZ" dirty="0" smtClean="0"/>
              <a:t>Taxativně vymezeno v ZP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Slabší právní postavení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838350" lvl="1" indent="-514350"/>
            <a:r>
              <a:rPr lang="cs-CZ" dirty="0" smtClean="0"/>
              <a:t>V otázkách odstupného, pracovní doby, překážek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skončení </a:t>
            </a:r>
            <a:r>
              <a:rPr lang="cs-CZ" dirty="0" err="1" smtClean="0"/>
              <a:t>prac</a:t>
            </a:r>
            <a:r>
              <a:rPr lang="cs-CZ" dirty="0" smtClean="0"/>
              <a:t>. poměru</a:t>
            </a:r>
          </a:p>
          <a:p>
            <a:pPr marL="838350" lvl="1" indent="-514350"/>
            <a:r>
              <a:rPr lang="cs-CZ" dirty="0" smtClean="0"/>
              <a:t>Zaměstnání je </a:t>
            </a:r>
            <a:r>
              <a:rPr lang="cs-CZ" b="1" dirty="0" smtClean="0"/>
              <a:t>nejisté</a:t>
            </a:r>
            <a:r>
              <a:rPr lang="cs-CZ" dirty="0" smtClean="0"/>
              <a:t> (vzhledem k možnosti jednostranného ukončení), </a:t>
            </a:r>
            <a:r>
              <a:rPr lang="cs-CZ" b="1" dirty="0" smtClean="0"/>
              <a:t>dočasné </a:t>
            </a:r>
            <a:r>
              <a:rPr lang="cs-CZ" dirty="0" smtClean="0"/>
              <a:t>(vzhledem k době trvání), </a:t>
            </a:r>
            <a:r>
              <a:rPr lang="cs-CZ" b="1" dirty="0" smtClean="0"/>
              <a:t>riskantní</a:t>
            </a:r>
            <a:r>
              <a:rPr lang="cs-CZ" dirty="0" smtClean="0"/>
              <a:t> (vzhledem k omezené zákonné ochraně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dohod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3905" y="1439339"/>
            <a:ext cx="10753200" cy="4139998"/>
          </a:xfrm>
        </p:spPr>
        <p:txBody>
          <a:bodyPr/>
          <a:lstStyle/>
          <a:p>
            <a:r>
              <a:rPr lang="cs-CZ" dirty="0" smtClean="0"/>
              <a:t>§ 74 – 77 ZP</a:t>
            </a:r>
          </a:p>
          <a:p>
            <a:pPr lvl="1"/>
            <a:r>
              <a:rPr lang="cs-CZ" dirty="0" smtClean="0"/>
              <a:t>Časový rozsah, náležitosti, zrušení, …</a:t>
            </a:r>
          </a:p>
          <a:p>
            <a:r>
              <a:rPr lang="cs-CZ" dirty="0" smtClean="0"/>
              <a:t>V ostatních otázkách se dohody řídí ustanoveními ZP pro pracovní poměr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zákoníku práce účinná od 1.10.2023 a  1.1.2024 u dohod (DPP a DPČ)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50720"/>
            <a:ext cx="10753200" cy="3881280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Rozvrhování pracovní doby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Překážky v práci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Právo na dovolenou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Náhrada nákladů vzniklých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při práci na dálku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Příplatky a další kompenzace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Další změny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9960" y="384720"/>
            <a:ext cx="10753200" cy="451576"/>
          </a:xfrm>
        </p:spPr>
        <p:txBody>
          <a:bodyPr/>
          <a:lstStyle/>
          <a:p>
            <a:r>
              <a:rPr lang="cs-CZ" dirty="0" smtClean="0"/>
              <a:t>Rozvrhování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4720" y="1082040"/>
            <a:ext cx="10753200" cy="4475640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</a:t>
            </a:r>
            <a:r>
              <a:rPr lang="cs-CZ" dirty="0" err="1" smtClean="0"/>
              <a:t>povinnen</a:t>
            </a:r>
            <a:r>
              <a:rPr lang="cs-CZ" dirty="0" smtClean="0"/>
              <a:t> předem rozvrhnout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pracovní dobu v písemném rozvrhu pracovní doby (§ 74 odst. 2 ZP)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nemusí předem rozvrhnout pracovní dobu na celý týden nebo dokonce celé vyrovnávací období - pokud </a:t>
            </a:r>
            <a:r>
              <a:rPr lang="cs-CZ" dirty="0" err="1" smtClean="0"/>
              <a:t>zam</a:t>
            </a:r>
            <a:r>
              <a:rPr lang="cs-CZ" dirty="0" smtClean="0"/>
              <a:t>-tel potřebuje ad hoc rozvrhovat pracovní dobu dle svých aktuálních potřeb</a:t>
            </a:r>
          </a:p>
          <a:p>
            <a:pPr lvl="1"/>
            <a:r>
              <a:rPr lang="cs-CZ" dirty="0" smtClean="0"/>
              <a:t>lhůta pro seznámení = 3 dny předem (nebo dohoda)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nadále nemá mít povinnost zaměstnanci přidělovat práci v určitém garantovaném rozsahu, ledaže by se k tomu v rámci DPP či DPČ zavázal, např. u DPČ je tak dále možné ujednání „až 20 hodin týdně“ atd.</a:t>
            </a:r>
          </a:p>
          <a:p>
            <a:r>
              <a:rPr lang="cs-CZ" dirty="0" smtClean="0"/>
              <a:t>z § 77 ZP plyne, že na právní vztahy založené DPP/DPČ se aplikují pravidla dle části čtvrté zákoníku práce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musí být poskytnut nepřetržitý odpočinek v týdnu, nepřetržitý denní odpočinek, přestávky v práci na jídlo a oddech, </a:t>
            </a:r>
            <a:r>
              <a:rPr lang="cs-CZ" dirty="0" err="1" smtClean="0"/>
              <a:t>zam</a:t>
            </a:r>
            <a:r>
              <a:rPr lang="cs-CZ" dirty="0" smtClean="0"/>
              <a:t>-tel musí evidovat jeho pracovní dobu apod.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zaměstnanci náleží pracovní volno, avšak bez náhrady odměny z dohody (§ 77 odst. 3 ZP)</a:t>
            </a:r>
          </a:p>
          <a:p>
            <a:pPr lvl="1"/>
            <a:r>
              <a:rPr lang="cs-CZ" dirty="0" smtClean="0"/>
              <a:t>v případě ošetření u lékaře, svatba, pohřeb atd. a překážek v práci z důvodu obecného zájmu (darování krve, tábory atd.)</a:t>
            </a:r>
            <a:r>
              <a:rPr lang="pl-PL" dirty="0" smtClean="0"/>
              <a:t>, které by kolidovaly s rozvrhem pracovní doby</a:t>
            </a:r>
          </a:p>
          <a:p>
            <a:r>
              <a:rPr lang="cs-CZ" dirty="0" smtClean="0"/>
              <a:t>u DPP (nikoliv DPČ) se do celoročního limitu 300 hodin nezapočítávají tzv. náhradní doby podle § 348 odst. 1 ZP </a:t>
            </a:r>
          </a:p>
          <a:p>
            <a:pPr lvl="1"/>
            <a:r>
              <a:rPr lang="cs-CZ" dirty="0" smtClean="0"/>
              <a:t>tzn. bere se v potaz pouze faktický výkon práce, nikoliv např. doba zameškaná z důvodu překážky v práci či čerpání dovolené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8040" y="262800"/>
            <a:ext cx="10753200" cy="451576"/>
          </a:xfrm>
        </p:spPr>
        <p:txBody>
          <a:bodyPr/>
          <a:lstStyle/>
          <a:p>
            <a:r>
              <a:rPr lang="cs-CZ" dirty="0" smtClean="0"/>
              <a:t>Právo na dovolenou (od 1.1.2024)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6240" y="1097280"/>
            <a:ext cx="11076960" cy="4734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pracujícím na základě DPP/DPČ náleží přímo ze zákona právo na dovolenou</a:t>
            </a:r>
          </a:p>
          <a:p>
            <a:pPr lvl="1"/>
            <a:r>
              <a:rPr lang="cs-CZ" dirty="0" smtClean="0"/>
              <a:t>a to za stejných podmínek jako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v pracovním poměru (viz § 77 ZP a § 212 ZP)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výhradně pro účely dovolené zákon stanoví fiktivní týdenní pracovní dobu v délce 20 hodin týdně (viz § 77 odst. 8 ZP)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vznikne právo na dovolenou za předpokladu, že:</a:t>
            </a:r>
          </a:p>
          <a:p>
            <a:pPr lvl="2"/>
            <a:r>
              <a:rPr lang="cs-CZ" dirty="0" smtClean="0"/>
              <a:t>nepřetržitého trvání dohody alespoň </a:t>
            </a:r>
            <a:r>
              <a:rPr lang="cs-CZ" b="1" dirty="0" smtClean="0"/>
              <a:t>4 týdny </a:t>
            </a:r>
            <a:r>
              <a:rPr lang="cs-CZ" dirty="0" smtClean="0"/>
              <a:t>v daném kalendářním roce (tj. 28 kalendářních dní), </a:t>
            </a:r>
          </a:p>
          <a:p>
            <a:pPr lvl="2"/>
            <a:r>
              <a:rPr lang="cs-CZ" dirty="0" smtClean="0"/>
              <a:t>odpracování alespoň </a:t>
            </a:r>
            <a:r>
              <a:rPr lang="cs-CZ" b="1" dirty="0" smtClean="0"/>
              <a:t>4násobku </a:t>
            </a:r>
            <a:r>
              <a:rPr lang="cs-CZ" dirty="0" smtClean="0"/>
              <a:t>fiktivní týdenní pracovní doby, tj. 80 hodin. </a:t>
            </a:r>
          </a:p>
          <a:p>
            <a:pPr lvl="1"/>
            <a:r>
              <a:rPr lang="cs-CZ" b="1" dirty="0" smtClean="0"/>
              <a:t>univerzální vzorec</a:t>
            </a:r>
            <a:r>
              <a:rPr lang="cs-CZ" dirty="0" smtClean="0"/>
              <a:t>: počet celých odpracovaných fiktivních týdenních pracovních dob/52 × 20 × výměra dovolené (výsledek se zaokrouhlí na celé hodiny nahoru)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nebude-li právo na dovolenou vyčerpáno za trvání pracovněprávního vztahu, bude při jeho skončení proplaceno náhradou odměny ve výši průměrného výdělku (§ 222 ZP)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638</TotalTime>
  <Words>2435</Words>
  <Application>Microsoft Office PowerPoint</Application>
  <PresentationFormat>Vlastní</PresentationFormat>
  <Paragraphs>249</Paragraphs>
  <Slides>28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prezentace-edu-cz</vt:lpstr>
      <vt:lpstr>Dohody o pracích konaných mimo pracovní poměr</vt:lpstr>
      <vt:lpstr>Pracovní poměr x dohody</vt:lpstr>
      <vt:lpstr>Dohody o pracích konaných mimo pracovní poměr</vt:lpstr>
      <vt:lpstr>Základní znaky dohod</vt:lpstr>
      <vt:lpstr>Právní úprava dohod</vt:lpstr>
      <vt:lpstr>Novela zákoníku práce účinná od 1.10.2023 a  1.1.2024 u dohod (DPP a DPČ)</vt:lpstr>
      <vt:lpstr>Rozvrhování pracovní doby</vt:lpstr>
      <vt:lpstr>Překážky v práci</vt:lpstr>
      <vt:lpstr>Právo na dovolenou (od 1.1.2024)</vt:lpstr>
      <vt:lpstr>Příklad</vt:lpstr>
      <vt:lpstr>Příklad</vt:lpstr>
      <vt:lpstr>Náhrada nákladů vzniklých zam-ci při práci na dálku </vt:lpstr>
      <vt:lpstr>Příplatky na další kompenzace</vt:lpstr>
      <vt:lpstr>Další změny</vt:lpstr>
      <vt:lpstr>Dohoda o provedení práce (DPP)</vt:lpstr>
      <vt:lpstr>DPP méně výhodná než dříve  </vt:lpstr>
      <vt:lpstr>Povinnost hlásit DPP do registru</vt:lpstr>
      <vt:lpstr>Příklad</vt:lpstr>
      <vt:lpstr>Dohoda o pracovní činnosti (DPČ)  </vt:lpstr>
      <vt:lpstr>Odvody DPČ</vt:lpstr>
      <vt:lpstr>Skončení dohod  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58</cp:revision>
  <cp:lastPrinted>1601-01-01T00:00:00Z</cp:lastPrinted>
  <dcterms:created xsi:type="dcterms:W3CDTF">2019-06-11T20:19:30Z</dcterms:created>
  <dcterms:modified xsi:type="dcterms:W3CDTF">2024-03-06T07:51:35Z</dcterms:modified>
</cp:coreProperties>
</file>