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89" r:id="rId6"/>
    <p:sldId id="260" r:id="rId7"/>
    <p:sldId id="262" r:id="rId8"/>
    <p:sldId id="261" r:id="rId9"/>
    <p:sldId id="290" r:id="rId10"/>
    <p:sldId id="263" r:id="rId11"/>
    <p:sldId id="264" r:id="rId12"/>
    <p:sldId id="265" r:id="rId13"/>
    <p:sldId id="266" r:id="rId14"/>
    <p:sldId id="291" r:id="rId15"/>
    <p:sldId id="267" r:id="rId16"/>
    <p:sldId id="296" r:id="rId17"/>
    <p:sldId id="297" r:id="rId18"/>
    <p:sldId id="298" r:id="rId19"/>
    <p:sldId id="300" r:id="rId20"/>
    <p:sldId id="268" r:id="rId21"/>
    <p:sldId id="269" r:id="rId22"/>
    <p:sldId id="270" r:id="rId23"/>
    <p:sldId id="271" r:id="rId24"/>
    <p:sldId id="299" r:id="rId25"/>
    <p:sldId id="274" r:id="rId26"/>
    <p:sldId id="272" r:id="rId27"/>
    <p:sldId id="273" r:id="rId28"/>
    <p:sldId id="275" r:id="rId29"/>
    <p:sldId id="292" r:id="rId30"/>
    <p:sldId id="276" r:id="rId31"/>
    <p:sldId id="293" r:id="rId32"/>
    <p:sldId id="279" r:id="rId33"/>
    <p:sldId id="294" r:id="rId34"/>
    <p:sldId id="295" r:id="rId35"/>
    <p:sldId id="281" r:id="rId36"/>
    <p:sldId id="282" r:id="rId37"/>
    <p:sldId id="283" r:id="rId38"/>
    <p:sldId id="284" r:id="rId39"/>
    <p:sldId id="285" r:id="rId40"/>
    <p:sldId id="286" r:id="rId41"/>
    <p:sldId id="287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67" autoAdjust="0"/>
    <p:restoredTop sz="69310" autoAdjust="0"/>
  </p:normalViewPr>
  <p:slideViewPr>
    <p:cSldViewPr snapToGrid="0">
      <p:cViewPr varScale="1">
        <p:scale>
          <a:sx n="46" d="100"/>
          <a:sy n="46" d="100"/>
        </p:scale>
        <p:origin x="-944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cs-CZ" dirty="0" smtClean="0"/>
              <a:t>200 hodin</a:t>
            </a:r>
          </a:p>
          <a:p>
            <a:pPr marL="228600" indent="-228600">
              <a:buFont typeface="+mj-lt"/>
              <a:buAutoNum type="arabicPeriod"/>
            </a:pPr>
            <a:r>
              <a:rPr lang="cs-CZ" dirty="0" smtClean="0"/>
              <a:t>150 hodin</a:t>
            </a:r>
          </a:p>
          <a:p>
            <a:pPr marL="228600" indent="-228600">
              <a:buFont typeface="+mj-lt"/>
              <a:buAutoNum type="arabicPeriod"/>
            </a:pPr>
            <a:r>
              <a:rPr lang="cs-CZ" dirty="0" smtClean="0"/>
              <a:t>194 hodin</a:t>
            </a:r>
          </a:p>
          <a:p>
            <a:pPr marL="228600" indent="-228600">
              <a:buFont typeface="+mj-lt"/>
              <a:buAutoNum type="arabicPeriod"/>
            </a:pPr>
            <a:r>
              <a:rPr lang="cs-CZ" dirty="0" smtClean="0"/>
              <a:t>160 hodin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248 hodin ve</a:t>
            </a:r>
            <a:r>
              <a:rPr lang="cs-CZ" baseline="0" dirty="0" smtClean="0"/>
              <a:t> 40hodinové TPD = 6 x 40 TPD a 8 hodin navíc (k těm se nepřihlédne)</a:t>
            </a:r>
          </a:p>
          <a:p>
            <a:r>
              <a:rPr lang="cs-CZ" baseline="0" dirty="0" smtClean="0"/>
              <a:t>Konkrétní výměra dovolené = 6/52 x 40 x  5 = 23,0769 =&gt;24 hodin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1/52 * 27 (odpracované týdny) * 40 (stanovená týdenní pracovní doba) * 5 (roční výměra dovolené v týdnech)</a:t>
            </a:r>
          </a:p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= 103,846154, tj. 104 hodin dovolené.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 rámec ZP lze poskytovat dovolenou jen z důvodů spočívajících </a:t>
            </a:r>
            <a:r>
              <a:rPr lang="cs-CZ" b="1" dirty="0" smtClean="0"/>
              <a:t>v povaze práce =</a:t>
            </a:r>
          </a:p>
          <a:p>
            <a:pPr>
              <a:buFontTx/>
              <a:buChar char="-"/>
            </a:pPr>
            <a:r>
              <a:rPr lang="cs-CZ" b="1" dirty="0" smtClean="0"/>
              <a:t>Doba trvání pracovního poměru,</a:t>
            </a:r>
          </a:p>
          <a:p>
            <a:pPr>
              <a:buFontTx/>
              <a:buChar char="-"/>
            </a:pPr>
            <a:r>
              <a:rPr lang="cs-CZ" b="1" dirty="0" smtClean="0"/>
              <a:t>Práce v kontu pracovní doby.</a:t>
            </a:r>
          </a:p>
          <a:p>
            <a:pPr>
              <a:buFontTx/>
              <a:buNone/>
            </a:pPr>
            <a:r>
              <a:rPr lang="cs-CZ" b="0" dirty="0" smtClean="0"/>
              <a:t>Ostatní důvody jsou považovány za diskriminaci! (věk, rodinný stav)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Rozvrh čerpání dovolené se sestavuje na každý rok</a:t>
            </a:r>
            <a:r>
              <a:rPr lang="cs-CZ" baseline="0" dirty="0" smtClean="0"/>
              <a:t> a přihlíží se k úkolům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-tele a oprávněným zájmům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ce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</a:t>
            </a:r>
            <a:r>
              <a:rPr lang="cs-CZ" dirty="0" err="1" smtClean="0"/>
              <a:t>rámco</a:t>
            </a:r>
            <a:r>
              <a:rPr lang="cs-CZ" dirty="0" smtClean="0"/>
              <a:t> rovnoměrně rozvržení</a:t>
            </a:r>
            <a:r>
              <a:rPr lang="cs-CZ" baseline="0" dirty="0" smtClean="0"/>
              <a:t> pracovní doby může délka směny </a:t>
            </a:r>
            <a:r>
              <a:rPr lang="cs-CZ" baseline="0" dirty="0" err="1" smtClean="0"/>
              <a:t>dosánout</a:t>
            </a:r>
            <a:r>
              <a:rPr lang="cs-CZ" baseline="0" dirty="0" smtClean="0"/>
              <a:t> až 12 hodin, týdenní pracovní doba v každém týdnu však nesmí </a:t>
            </a:r>
            <a:r>
              <a:rPr lang="cs-CZ" baseline="0" dirty="0" err="1" smtClean="0"/>
              <a:t>přesánout</a:t>
            </a:r>
            <a:r>
              <a:rPr lang="cs-CZ" baseline="0" dirty="0" smtClean="0"/>
              <a:t> stanovenou týdenní pracovní dobu.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je povinen odpracovat každý den nejméně 5 hodin, vždy od 9:00 do 14:30 hodin, tak</a:t>
            </a:r>
            <a:r>
              <a:rPr lang="cs-CZ" baseline="0" dirty="0" smtClean="0"/>
              <a:t> aby za </a:t>
            </a:r>
            <a:r>
              <a:rPr lang="cs-CZ" baseline="0" dirty="0" err="1" smtClean="0"/>
              <a:t>odbodí</a:t>
            </a:r>
            <a:r>
              <a:rPr lang="cs-CZ" baseline="0" dirty="0" smtClean="0"/>
              <a:t> 4 kalendářních týdnů odpracoval 4x stanovenou týdenní pracovní dobu. Ošetření u lékaře se posuzuje jako pracovní volno s náhradou mzdy ve výši průměrného výdělku pouze v rozsahu, ve kterém zasáhlo do základního úseku pracovní doby (od 9:00 do 10:00 hodin) v ostatním se do pracovní doby nezapočítává (od 8:00 do 9:00 hodin) a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je povinen tuto dobu odpracovat jindy v rámci úseku volitelné pracovní doby.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Pružné rozvržení </a:t>
            </a:r>
            <a:r>
              <a:rPr lang="cs-CZ" dirty="0" err="1" smtClean="0"/>
              <a:t>prac</a:t>
            </a:r>
            <a:r>
              <a:rPr lang="cs-CZ" dirty="0" smtClean="0"/>
              <a:t>. doby = výhoda zejména pro zaměstnance a jejich zájmy</a:t>
            </a:r>
          </a:p>
          <a:p>
            <a:r>
              <a:rPr lang="cs-CZ" dirty="0" smtClean="0"/>
              <a:t>Konto </a:t>
            </a:r>
            <a:r>
              <a:rPr lang="cs-CZ" dirty="0" err="1" smtClean="0"/>
              <a:t>prac</a:t>
            </a:r>
            <a:r>
              <a:rPr lang="cs-CZ" dirty="0" smtClean="0"/>
              <a:t>. doby = zvyšuje flexibilitu</a:t>
            </a:r>
            <a:r>
              <a:rPr lang="cs-CZ" baseline="0" dirty="0" smtClean="0"/>
              <a:t> na straně zaměstnavatele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Konto pracovní doby se používá u zaměstnanců, u kterých je žádoucí, aby v určitém období vykonávali větší množství práce než v jiném období, zároveň však kvůli této nerovnoměrnosti</a:t>
            </a:r>
            <a:r>
              <a:rPr lang="cs-CZ" baseline="0" dirty="0" smtClean="0"/>
              <a:t> nepřišli o stabilní příjem.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Účet </a:t>
            </a:r>
            <a:r>
              <a:rPr lang="cs-CZ" dirty="0" err="1" smtClean="0"/>
              <a:t>prac</a:t>
            </a:r>
            <a:r>
              <a:rPr lang="cs-CZ" dirty="0" smtClean="0"/>
              <a:t>.</a:t>
            </a:r>
            <a:r>
              <a:rPr lang="cs-CZ" baseline="0" dirty="0" smtClean="0"/>
              <a:t> Doby</a:t>
            </a:r>
          </a:p>
          <a:p>
            <a:pPr>
              <a:buFontTx/>
              <a:buChar char="-"/>
            </a:pPr>
            <a:r>
              <a:rPr lang="cs-CZ" baseline="0" dirty="0" smtClean="0"/>
              <a:t>Slouží k evidenci rozdílu mezi stanovenou týdenní pracovní dobou a skutečně odpracovanou pracovní dobou</a:t>
            </a:r>
          </a:p>
          <a:p>
            <a:pPr>
              <a:buFontTx/>
              <a:buNone/>
            </a:pPr>
            <a:endParaRPr lang="cs-CZ" baseline="0" dirty="0" smtClean="0"/>
          </a:p>
          <a:p>
            <a:pPr>
              <a:buFontTx/>
              <a:buNone/>
            </a:pPr>
            <a:r>
              <a:rPr lang="cs-CZ" baseline="0" dirty="0" smtClean="0"/>
              <a:t>Účet mzdy</a:t>
            </a:r>
          </a:p>
          <a:p>
            <a:pPr>
              <a:buFontTx/>
              <a:buChar char="-"/>
            </a:pPr>
            <a:r>
              <a:rPr lang="cs-CZ" baseline="0" dirty="0" smtClean="0"/>
              <a:t>Rozdíl mezi stálou mzdou zaměstnance (nesmí být nižší než 80 % jeho průměrného výdělku) a dosaženou mzdou, na kterou by měl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právo v souladu s tím, kolik hodin odpracoval</a:t>
            </a:r>
          </a:p>
          <a:p>
            <a:pPr>
              <a:buFontTx/>
              <a:buNone/>
            </a:pPr>
            <a:endParaRPr lang="cs-CZ" baseline="0" dirty="0" smtClean="0"/>
          </a:p>
          <a:p>
            <a:pPr>
              <a:buFontTx/>
              <a:buNone/>
            </a:pPr>
            <a:r>
              <a:rPr lang="cs-CZ" baseline="0" dirty="0" smtClean="0"/>
              <a:t>Po uplynutí vyrovnávacího období (1/2 roku – 1 rok)</a:t>
            </a:r>
          </a:p>
          <a:p>
            <a:pPr>
              <a:buFontTx/>
              <a:buChar char="-"/>
            </a:pPr>
            <a:r>
              <a:rPr lang="cs-CZ" baseline="0" dirty="0" smtClean="0"/>
              <a:t>Dojde k porovnání výše dosažené mzdy se součtem všech stálých mezd, které byly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ci</a:t>
            </a:r>
            <a:r>
              <a:rPr lang="cs-CZ" baseline="0" dirty="0" smtClean="0"/>
              <a:t> vyplaceny</a:t>
            </a:r>
          </a:p>
          <a:p>
            <a:pPr>
              <a:buFontTx/>
              <a:buChar char="-"/>
            </a:pPr>
            <a:r>
              <a:rPr lang="cs-CZ" baseline="0" dirty="0" smtClean="0"/>
              <a:t>Vyplaceno méně = rozdíl doplacen</a:t>
            </a:r>
          </a:p>
          <a:p>
            <a:pPr>
              <a:buFontTx/>
              <a:buChar char="-"/>
            </a:pPr>
            <a:r>
              <a:rPr lang="cs-CZ" baseline="0" dirty="0" smtClean="0"/>
              <a:t>Vyplaceno více =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není </a:t>
            </a:r>
            <a:r>
              <a:rPr lang="cs-CZ" baseline="0" dirty="0" err="1" smtClean="0"/>
              <a:t>povinnen</a:t>
            </a:r>
            <a:r>
              <a:rPr lang="cs-CZ" baseline="0" dirty="0" smtClean="0"/>
              <a:t> část mzdy vrátit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Pokud jste se dohodl se zaměstnavatelem na kratší pracovní době v délce 30 hodin, pak se práce odpracovaná do zákonem stanoveného limitu (40 hodin v případě jednosměnného provozu) nepovažuje za přesčas. Za tuto dobu vám proto náleží pouze dosažená mzda, nikoli příplatek za práci přesčas. Na druhou stranu ale můžete tuto práci „navíc“ odmítnout vykonávat.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Doby odpočinku upravuje ZP.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Pracovní doba v pracovních poměrech u více zaměstnavatelů se posuzuje samostatně, nesčítá se, není tedy vyloučeno, aby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baseline="0" dirty="0" smtClean="0"/>
              <a:t> v době odpočinku mezi dvěma směnami vykonával práci v dalším pracovněprávním vztahu.</a:t>
            </a:r>
          </a:p>
          <a:p>
            <a:r>
              <a:rPr lang="cs-CZ" baseline="0" dirty="0" smtClean="0"/>
              <a:t>Je-li to však u téhož zaměstnavatele, měl by zaměstnavatel při přidělování práce přihlédnout k čerpání odpočinku v druhém pracovněprávním vztahu, jinak lze takovéto jeho jednání označit jako zásah do oprávněných práv zaměstnance, což je v rozporu se zásadou zvláštní zákonné ochrany postavení zaměstnance.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a doba odpočinku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pohotovost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doba, v níž je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připraven k případnému výkonu práce podle pracovní smlouvy, která musí být v případě naléhavé potřeby provedena nad rámec jeho rozvrhu pracovních směn</a:t>
            </a:r>
          </a:p>
          <a:p>
            <a:r>
              <a:rPr lang="cs-CZ" dirty="0" smtClean="0"/>
              <a:t>Pouze na základě dohody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r>
              <a:rPr lang="cs-CZ" dirty="0" smtClean="0"/>
              <a:t>Rozsah není stanoven</a:t>
            </a:r>
          </a:p>
          <a:p>
            <a:r>
              <a:rPr lang="cs-CZ" dirty="0" smtClean="0"/>
              <a:t>Zejména u lékařů, policistů,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údržby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pohotovost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dojde k výkonu práce </a:t>
            </a:r>
          </a:p>
          <a:p>
            <a:pPr lvl="1"/>
            <a:r>
              <a:rPr lang="cs-CZ" dirty="0" smtClean="0"/>
              <a:t>přísluší za výkon práce mzda (nad rozsah stanovené týdenní </a:t>
            </a:r>
            <a:r>
              <a:rPr lang="pl-PL" dirty="0" smtClean="0"/>
              <a:t>pracovní doby se jedná o práci přesčas – příplatek ve výši 25 %)</a:t>
            </a:r>
          </a:p>
          <a:p>
            <a:r>
              <a:rPr lang="cs-CZ" dirty="0" smtClean="0"/>
              <a:t>nedojde k výkonu práce </a:t>
            </a:r>
          </a:p>
          <a:p>
            <a:pPr lvl="1"/>
            <a:r>
              <a:rPr lang="cs-CZ" dirty="0" smtClean="0"/>
              <a:t>doba pohotovosti se nezapočítává do pracovní doby a přísluší odměna, nejméně 10 % průměrného hodinového výdělku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přesčas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5" y="1439338"/>
            <a:ext cx="10753200" cy="4139998"/>
          </a:xfrm>
        </p:spPr>
        <p:txBody>
          <a:bodyPr/>
          <a:lstStyle/>
          <a:p>
            <a:r>
              <a:rPr lang="cs-CZ" dirty="0" smtClean="0"/>
              <a:t>Práce přesčas je práce konaná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pPr lvl="1"/>
            <a:r>
              <a:rPr lang="cs-CZ" dirty="0" smtClean="0"/>
              <a:t>na příkaz </a:t>
            </a:r>
            <a:r>
              <a:rPr lang="cs-CZ" dirty="0" err="1" smtClean="0"/>
              <a:t>zam</a:t>
            </a:r>
            <a:r>
              <a:rPr lang="cs-CZ" dirty="0" smtClean="0"/>
              <a:t>-tele nebo s jeho souhlasem</a:t>
            </a:r>
          </a:p>
          <a:p>
            <a:pPr lvl="1"/>
            <a:r>
              <a:rPr lang="cs-CZ" dirty="0" smtClean="0"/>
              <a:t>nad stanovenou týdenní pracovní dobu, vyplývající z předem stanoveného rozvržení pracovní doby</a:t>
            </a:r>
          </a:p>
          <a:p>
            <a:pPr lvl="1"/>
            <a:r>
              <a:rPr lang="cs-CZ" dirty="0" smtClean="0"/>
              <a:t>mimo rámec rozvrhu pracovních směn</a:t>
            </a:r>
          </a:p>
          <a:p>
            <a:r>
              <a:rPr lang="cs-CZ" dirty="0" smtClean="0"/>
              <a:t>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s kratším úvazkem se za práci přesčas považuje práce přesahující stanovenou týdenní dobu (plný úvazek). </a:t>
            </a:r>
          </a:p>
          <a:p>
            <a:pPr lvl="1"/>
            <a:r>
              <a:rPr lang="cs-CZ" dirty="0" smtClean="0"/>
              <a:t>Těmto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nelze práci přesčas nařídit.</a:t>
            </a:r>
          </a:p>
          <a:p>
            <a:r>
              <a:rPr lang="cs-CZ" dirty="0" smtClean="0"/>
              <a:t>Práci přesčas může </a:t>
            </a:r>
            <a:r>
              <a:rPr lang="cs-CZ" dirty="0" err="1" smtClean="0"/>
              <a:t>zam</a:t>
            </a:r>
            <a:r>
              <a:rPr lang="cs-CZ" dirty="0" smtClean="0"/>
              <a:t>-tel nařídit jen ve výjimečných případech, jsou-li pro to vážné důvody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0"/>
            <a:ext cx="10753200" cy="5139850"/>
          </a:xfrm>
        </p:spPr>
        <p:txBody>
          <a:bodyPr/>
          <a:lstStyle/>
          <a:p>
            <a:r>
              <a:rPr lang="cs-CZ" dirty="0" smtClean="0"/>
              <a:t>Práce přesčas lze nařídit:</a:t>
            </a:r>
          </a:p>
          <a:p>
            <a:pPr lvl="1"/>
            <a:r>
              <a:rPr lang="cs-CZ" dirty="0" smtClean="0"/>
              <a:t>max. 8 hodin týdně</a:t>
            </a:r>
          </a:p>
          <a:p>
            <a:pPr lvl="1"/>
            <a:r>
              <a:rPr lang="cs-CZ" dirty="0" smtClean="0"/>
              <a:t>max. 150 hodin ročně </a:t>
            </a:r>
          </a:p>
          <a:p>
            <a:r>
              <a:rPr lang="cs-CZ" dirty="0" smtClean="0"/>
              <a:t>Nad stanovený rozsah může zaměstnavatel požadovat jen se souhlasem zaměstnance a to v průměru nejvýše 8 hod/týdně za období nejvýše 26 týdnů (52 týdnů)</a:t>
            </a:r>
          </a:p>
          <a:p>
            <a:r>
              <a:rPr lang="cs-CZ" dirty="0" smtClean="0"/>
              <a:t>Příplatek ve výši 25 % průměrného výdělku nebo náhradní volno</a:t>
            </a:r>
          </a:p>
          <a:p>
            <a:r>
              <a:rPr lang="cs-CZ" dirty="0" smtClean="0"/>
              <a:t>Do ročního limitu 150 hodin se nezahrnuje práce přesčas, za kterou bylo zaměstnanci poskytnuto náhradní volno.</a:t>
            </a:r>
          </a:p>
          <a:p>
            <a:r>
              <a:rPr lang="cs-CZ" dirty="0" smtClean="0"/>
              <a:t>Práci přesčas nesmí vykonávat:</a:t>
            </a:r>
          </a:p>
          <a:p>
            <a:pPr lvl="1"/>
            <a:r>
              <a:rPr lang="cs-CZ" dirty="0" smtClean="0"/>
              <a:t>mladiství (absolutní zákaz) </a:t>
            </a:r>
          </a:p>
          <a:p>
            <a:pPr lvl="1"/>
            <a:r>
              <a:rPr lang="cs-CZ" dirty="0" smtClean="0"/>
              <a:t>těhotné ženy (absolutní zákaz) </a:t>
            </a:r>
          </a:p>
          <a:p>
            <a:pPr lvl="1"/>
            <a:r>
              <a:rPr lang="cs-CZ" dirty="0" smtClean="0"/>
              <a:t>zaměstnankyně a zaměstnanci, kteří pečují o dítě do 1 roku věku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Mám sjednán zkrácený úvazek a pracovní doba by měla dle pracovní smlouvy činit 30 hodin týdně. Já však pracuji 40 hodin týdně. Je zaměstnavatel povinen vyplatit mi náhradu za práci přesčas?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Noční práce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37929" y="1423061"/>
            <a:ext cx="10753200" cy="4139998"/>
          </a:xfrm>
        </p:spPr>
        <p:txBody>
          <a:bodyPr/>
          <a:lstStyle/>
          <a:p>
            <a:r>
              <a:rPr lang="cs-CZ" dirty="0" smtClean="0"/>
              <a:t>Práce konaná v noční době, tj. mezi 22 a  6 hodinou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pracujícím v noci se rozumí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, který během noční doby pravidelně odpracuje nejméně 3 hodiny ze své pracovní doby v rámci 24 hodin</a:t>
            </a:r>
          </a:p>
          <a:p>
            <a:r>
              <a:rPr lang="cs-CZ" dirty="0" smtClean="0"/>
              <a:t>Právní úprava umožňuje práci v noci bez rozlišení pohlaví </a:t>
            </a:r>
          </a:p>
          <a:p>
            <a:r>
              <a:rPr lang="cs-CZ" dirty="0" smtClean="0"/>
              <a:t>Zákaz noční práce platí pro mladistvé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má uloženy další specifické povinnosti, týkající se BOZP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na dálku/</a:t>
            </a:r>
            <a:r>
              <a:rPr lang="cs-CZ" dirty="0" err="1" smtClean="0"/>
              <a:t>homeworking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práci na dálku (§ 317)</a:t>
            </a:r>
          </a:p>
          <a:p>
            <a:pPr lvl="1"/>
            <a:r>
              <a:rPr lang="cs-CZ" dirty="0" smtClean="0"/>
              <a:t>písemná forma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je </a:t>
            </a:r>
            <a:r>
              <a:rPr lang="cs-CZ" dirty="0" err="1" smtClean="0"/>
              <a:t>povinnen</a:t>
            </a:r>
            <a:r>
              <a:rPr lang="cs-CZ" dirty="0" smtClean="0"/>
              <a:t>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uzavřít</a:t>
            </a:r>
          </a:p>
          <a:p>
            <a:r>
              <a:rPr lang="cs-CZ" dirty="0" smtClean="0"/>
              <a:t>Výpověď dohody o práci na dálku</a:t>
            </a:r>
          </a:p>
          <a:p>
            <a:pPr lvl="1"/>
            <a:r>
              <a:rPr lang="cs-CZ" dirty="0" smtClean="0"/>
              <a:t>písemně</a:t>
            </a:r>
          </a:p>
          <a:p>
            <a:pPr lvl="1"/>
            <a:r>
              <a:rPr lang="cs-CZ" dirty="0" smtClean="0"/>
              <a:t>dohodou nebo výpovědí z jakéhokoli důvodu nebo bez udání důvodu</a:t>
            </a:r>
          </a:p>
          <a:p>
            <a:pPr lvl="1"/>
            <a:r>
              <a:rPr lang="cs-CZ" dirty="0" smtClean="0"/>
              <a:t>15denní výpovědní doba ode dne doručení (nebo dle dohody)</a:t>
            </a:r>
          </a:p>
          <a:p>
            <a:r>
              <a:rPr lang="cs-CZ" dirty="0" smtClean="0"/>
              <a:t>v případě, že tak stanoví mimořádné opatření vlády (pandemie), </a:t>
            </a:r>
            <a:r>
              <a:rPr lang="cs-CZ" dirty="0" err="1" smtClean="0"/>
              <a:t>zam</a:t>
            </a:r>
            <a:r>
              <a:rPr lang="cs-CZ" dirty="0" smtClean="0"/>
              <a:t>-tel je oprávněn písemně nařídit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výkon práce na dálku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nákladů spojených s výkonem práce na </a:t>
            </a:r>
            <a:r>
              <a:rPr lang="cs-CZ" dirty="0" smtClean="0"/>
              <a:t>dálku § 190a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884218"/>
            <a:ext cx="10753200" cy="3947782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Paušální částka</a:t>
            </a:r>
          </a:p>
          <a:p>
            <a:pPr marL="838350" lvl="1" indent="-514350"/>
            <a:r>
              <a:rPr lang="cs-CZ" dirty="0" smtClean="0"/>
              <a:t>vyhláška č. 299/2023 Sb. stanovila náhradu ve výši 4,60 </a:t>
            </a:r>
            <a:r>
              <a:rPr lang="cs-CZ" dirty="0" smtClean="0"/>
              <a:t>Kč/hodinu (např.: školy nemůžou zvolit jinou výši paušálu, než uvádí vyhláška </a:t>
            </a:r>
            <a:r>
              <a:rPr lang="cs-CZ" dirty="0" smtClean="0">
                <a:sym typeface="Wingdings" pitchFamily="2" charset="2"/>
              </a:rPr>
              <a:t> povinný výdaj z pracovněprávního vztahu</a:t>
            </a:r>
            <a:r>
              <a:rPr lang="cs-CZ" dirty="0" smtClean="0"/>
              <a:t>)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Prokázané </a:t>
            </a:r>
            <a:r>
              <a:rPr lang="cs-CZ" dirty="0" smtClean="0"/>
              <a:t>náklady</a:t>
            </a:r>
          </a:p>
          <a:p>
            <a:pPr marL="838350" lvl="1" indent="-514350"/>
            <a:r>
              <a:rPr lang="cs-CZ" dirty="0" smtClean="0"/>
              <a:t>proplacení účtenek </a:t>
            </a:r>
            <a:r>
              <a:rPr lang="cs-CZ" dirty="0" smtClean="0">
                <a:sym typeface="Wingdings" pitchFamily="2" charset="2"/>
              </a:rPr>
              <a:t> administrativně i časově nejnáročnější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Žádná náhrada</a:t>
            </a:r>
          </a:p>
          <a:p>
            <a:pPr marL="838350" lvl="1" indent="-514350"/>
            <a:r>
              <a:rPr lang="cs-CZ" dirty="0" smtClean="0"/>
              <a:t>na základě písemné dohody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práci na dálku určitou skupinou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písemně požádat o výkon práce na dálku</a:t>
            </a:r>
            <a:r>
              <a:rPr lang="cs-CZ" dirty="0" smtClean="0"/>
              <a:t> mohou:</a:t>
            </a:r>
          </a:p>
          <a:p>
            <a:pPr lvl="1"/>
            <a:r>
              <a:rPr lang="cs-CZ" dirty="0" smtClean="0"/>
              <a:t>těhotné ženy, </a:t>
            </a:r>
          </a:p>
          <a:p>
            <a:pPr lvl="1"/>
            <a:r>
              <a:rPr lang="cs-CZ" dirty="0" smtClean="0"/>
              <a:t>osoby pečující o osoby závislé na pomoci jiné fyzické osoby ve stupni závislosti II až IV </a:t>
            </a:r>
          </a:p>
          <a:p>
            <a:pPr lvl="1"/>
            <a:r>
              <a:rPr lang="cs-CZ" dirty="0" smtClean="0"/>
              <a:t>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</a:t>
            </a:r>
            <a:r>
              <a:rPr lang="cs-CZ" dirty="0" smtClean="0"/>
              <a:t>pečující o dítě do dosažení 9 let věku</a:t>
            </a:r>
          </a:p>
          <a:p>
            <a:r>
              <a:rPr lang="cs-CZ" dirty="0" smtClean="0"/>
              <a:t>pokud </a:t>
            </a:r>
            <a:r>
              <a:rPr lang="cs-CZ" dirty="0" err="1" smtClean="0"/>
              <a:t>zam</a:t>
            </a:r>
            <a:r>
              <a:rPr lang="cs-CZ" dirty="0" smtClean="0"/>
              <a:t>-tel žádosti </a:t>
            </a:r>
            <a:r>
              <a:rPr lang="cs-CZ" b="1" dirty="0" smtClean="0"/>
              <a:t>nevyhoví</a:t>
            </a:r>
            <a:r>
              <a:rPr lang="cs-CZ" dirty="0" smtClean="0"/>
              <a:t>, musí zamítnutí písemně žadateli odůvodnit </a:t>
            </a:r>
          </a:p>
          <a:p>
            <a:pPr lvl="1"/>
            <a:r>
              <a:rPr lang="cs-CZ" dirty="0" smtClean="0"/>
              <a:t>tj. jde o nenárokovou žádost </a:t>
            </a:r>
            <a:r>
              <a:rPr lang="cs-CZ" dirty="0" smtClean="0">
                <a:sym typeface="Wingdings" pitchFamily="2" charset="2"/>
              </a:rPr>
              <a:t> vyhovět žádosti</a:t>
            </a:r>
            <a:r>
              <a:rPr lang="cs-CZ" dirty="0" smtClean="0"/>
              <a:t> není povinností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r>
              <a:rPr lang="cs-CZ" dirty="0" smtClean="0"/>
              <a:t>v případě </a:t>
            </a:r>
            <a:r>
              <a:rPr lang="cs-CZ" b="1" dirty="0" smtClean="0"/>
              <a:t>vyhovění</a:t>
            </a:r>
            <a:r>
              <a:rPr lang="cs-CZ" dirty="0" smtClean="0"/>
              <a:t> žádosti bude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uzavřena písemná dohoda o práci na dálku ve smyslu § 317 odst. 1 ZP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407236" y="3713018"/>
            <a:ext cx="27847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- například není umožněna výuka distančním způsobem</a:t>
            </a:r>
            <a:endParaRPr lang="cs-CZ" sz="2000" dirty="0"/>
          </a:p>
        </p:txBody>
      </p:sp>
      <p:sp>
        <p:nvSpPr>
          <p:cNvPr id="7" name="Obláček 6"/>
          <p:cNvSpPr/>
          <p:nvPr/>
        </p:nvSpPr>
        <p:spPr bwMode="auto">
          <a:xfrm>
            <a:off x="9199418" y="3532909"/>
            <a:ext cx="2992582" cy="1565564"/>
          </a:xfrm>
          <a:prstGeom prst="cloudCallout">
            <a:avLst>
              <a:gd name="adj1" fmla="val -156018"/>
              <a:gd name="adj2" fmla="val -22456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na dálku X přímá pedagogická čin.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na dálku </a:t>
            </a:r>
            <a:r>
              <a:rPr lang="cs-CZ" dirty="0" smtClean="0">
                <a:sym typeface="Wingdings" pitchFamily="2" charset="2"/>
              </a:rPr>
              <a:t> zákoník práce</a:t>
            </a:r>
          </a:p>
          <a:p>
            <a:r>
              <a:rPr lang="cs-CZ" dirty="0" smtClean="0">
                <a:sym typeface="Wingdings" pitchFamily="2" charset="2"/>
              </a:rPr>
              <a:t>přímá pedagogická čin.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>
                <a:sym typeface="Wingdings" pitchFamily="2" charset="2"/>
              </a:rPr>
              <a:t>zákon </a:t>
            </a:r>
            <a:r>
              <a:rPr lang="cs-CZ" dirty="0" smtClean="0">
                <a:sym typeface="Wingdings" pitchFamily="2" charset="2"/>
              </a:rPr>
              <a:t>o pedagogických pracovnících </a:t>
            </a:r>
            <a:endParaRPr lang="cs-CZ" dirty="0" smtClean="0">
              <a:sym typeface="Wingdings" pitchFamily="2" charset="2"/>
            </a:endParaRPr>
          </a:p>
          <a:p>
            <a:pPr lvl="1"/>
            <a:r>
              <a:rPr lang="cs-CZ" dirty="0" smtClean="0">
                <a:sym typeface="Wingdings" pitchFamily="2" charset="2"/>
              </a:rPr>
              <a:t>úprava pracovní doby pedagogických pracovníků v § </a:t>
            </a:r>
            <a:r>
              <a:rPr lang="cs-CZ" dirty="0" smtClean="0">
                <a:sym typeface="Wingdings" pitchFamily="2" charset="2"/>
              </a:rPr>
              <a:t>22a</a:t>
            </a:r>
          </a:p>
          <a:p>
            <a:r>
              <a:rPr lang="cs-CZ" dirty="0" smtClean="0"/>
              <a:t>přímá pedagogická činností</a:t>
            </a:r>
          </a:p>
          <a:p>
            <a:pPr lvl="1"/>
            <a:r>
              <a:rPr lang="cs-CZ" dirty="0" smtClean="0"/>
              <a:t>pedagogický </a:t>
            </a:r>
            <a:r>
              <a:rPr lang="cs-CZ" dirty="0" smtClean="0"/>
              <a:t>pracovník </a:t>
            </a:r>
            <a:r>
              <a:rPr lang="cs-CZ" dirty="0" smtClean="0"/>
              <a:t>si ji sám </a:t>
            </a:r>
            <a:r>
              <a:rPr lang="cs-CZ" dirty="0" smtClean="0"/>
              <a:t>rozvrhuje na místě, které si rovněž sám </a:t>
            </a:r>
            <a:r>
              <a:rPr lang="cs-CZ" dirty="0" smtClean="0"/>
              <a:t>určí</a:t>
            </a:r>
          </a:p>
          <a:p>
            <a:pPr lvl="1"/>
            <a:r>
              <a:rPr lang="cs-CZ" dirty="0" smtClean="0"/>
              <a:t>např</a:t>
            </a:r>
            <a:r>
              <a:rPr lang="cs-CZ" dirty="0" smtClean="0"/>
              <a:t>. učitel </a:t>
            </a:r>
            <a:r>
              <a:rPr lang="cs-CZ" dirty="0" smtClean="0"/>
              <a:t>se doma </a:t>
            </a:r>
            <a:r>
              <a:rPr lang="cs-CZ" dirty="0" smtClean="0"/>
              <a:t>připravuje na nadcházející hodiny nebo opravuje písemné práce </a:t>
            </a:r>
            <a:r>
              <a:rPr lang="cs-CZ" dirty="0" smtClean="0"/>
              <a:t>žáků</a:t>
            </a:r>
          </a:p>
          <a:p>
            <a:pPr lvl="1"/>
            <a:r>
              <a:rPr lang="cs-CZ" dirty="0" smtClean="0"/>
              <a:t>ani v </a:t>
            </a:r>
            <a:r>
              <a:rPr lang="cs-CZ" dirty="0" smtClean="0"/>
              <a:t>jedné z uvedených situací nejde o práci na dálku, ačkoli není vykonávána na obvyklém pracovišti (ve škole)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- 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39253"/>
            <a:ext cx="10753200" cy="4592747"/>
          </a:xfrm>
        </p:spPr>
        <p:txBody>
          <a:bodyPr/>
          <a:lstStyle/>
          <a:p>
            <a:r>
              <a:rPr lang="cs-CZ" sz="2400" b="1" dirty="0" smtClean="0"/>
              <a:t>Pracovní dobou </a:t>
            </a:r>
            <a:r>
              <a:rPr lang="cs-CZ" sz="2400" dirty="0" smtClean="0"/>
              <a:t>je doba, v níž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povinen vykonávat pro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práci, a doba, v níž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na pracovišti připraven k výkonu práce podle pokynů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-tele.</a:t>
            </a:r>
          </a:p>
          <a:p>
            <a:r>
              <a:rPr lang="cs-CZ" sz="2400" b="1" dirty="0" smtClean="0"/>
              <a:t>Dobou odpočinku </a:t>
            </a:r>
            <a:r>
              <a:rPr lang="cs-CZ" sz="2400" dirty="0" smtClean="0"/>
              <a:t>je doba, která není pracovní dobou.</a:t>
            </a:r>
          </a:p>
          <a:p>
            <a:r>
              <a:rPr lang="cs-CZ" sz="2400" b="1" dirty="0" smtClean="0"/>
              <a:t>Směnou</a:t>
            </a:r>
            <a:r>
              <a:rPr lang="cs-CZ" sz="2400" dirty="0" smtClean="0"/>
              <a:t> je část týdenní pracovní doby bez práce přesčas, kterou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povinen na základě předem stanoveného rozvrhu pracovních směn odpracovat.</a:t>
            </a:r>
          </a:p>
          <a:p>
            <a:r>
              <a:rPr lang="cs-CZ" sz="2400" b="1" dirty="0" smtClean="0"/>
              <a:t>Pracovní režim </a:t>
            </a:r>
            <a:r>
              <a:rPr lang="cs-CZ" sz="2400" dirty="0" smtClean="0"/>
              <a:t>je režim práce, v němž se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 vzájemně pravidelně střídají v rámci 24 hodin po sobě jdoucích.</a:t>
            </a:r>
          </a:p>
          <a:p>
            <a:pPr lvl="1"/>
            <a:r>
              <a:rPr lang="cs-CZ" sz="1800" dirty="0" smtClean="0"/>
              <a:t>Dvousměnný, třísměnný, nepřetržitý (vyžadující práce 24 hod. 7 dní v týdnu)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odpočinku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úsek, kdy </a:t>
            </a:r>
            <a:r>
              <a:rPr lang="cs-CZ" dirty="0" err="1" smtClean="0"/>
              <a:t>zam</a:t>
            </a:r>
            <a:r>
              <a:rPr lang="cs-CZ" dirty="0" smtClean="0"/>
              <a:t>-tel není oprávněn požadovat po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výkon sjednané práce</a:t>
            </a:r>
          </a:p>
          <a:p>
            <a:r>
              <a:rPr lang="cs-CZ" dirty="0" smtClean="0"/>
              <a:t>Druhy odpočinku:</a:t>
            </a:r>
          </a:p>
          <a:p>
            <a:pPr lvl="1"/>
            <a:r>
              <a:rPr lang="cs-CZ" dirty="0" smtClean="0"/>
              <a:t>Přestávky v práci</a:t>
            </a:r>
          </a:p>
          <a:p>
            <a:pPr lvl="1"/>
            <a:r>
              <a:rPr lang="cs-CZ" dirty="0" smtClean="0"/>
              <a:t>Nepřetržitý odpočinek</a:t>
            </a:r>
          </a:p>
          <a:p>
            <a:pPr lvl="1"/>
            <a:r>
              <a:rPr lang="cs-CZ" dirty="0" smtClean="0"/>
              <a:t>Dny pracovního klidu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Liší se délkou, účelem a umístěním v čase pracovní doby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Přestávky v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poskytnout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nci</a:t>
            </a:r>
            <a:r>
              <a:rPr lang="cs-CZ" dirty="0" smtClean="0"/>
              <a:t> pracovní přestávku na jídlo a oddech, která se nezapočítává do pracovní doby a to:</a:t>
            </a:r>
          </a:p>
          <a:p>
            <a:pPr marL="538163" lvl="1" indent="-80963">
              <a:buFontTx/>
              <a:buChar char="-"/>
            </a:pPr>
            <a:r>
              <a:rPr lang="cs-CZ" dirty="0" smtClean="0"/>
              <a:t>nejdéle po každých 6 hodinách (u mladistvých po 4,5 hodinách) nepřetržité práce v trvání nejméně 30 minut</a:t>
            </a:r>
          </a:p>
          <a:p>
            <a:r>
              <a:rPr lang="pl-PL" dirty="0" smtClean="0"/>
              <a:t>Neposkytuje se na začátku a na konci pracovní doby</a:t>
            </a:r>
          </a:p>
          <a:p>
            <a:r>
              <a:rPr lang="cs-CZ" dirty="0" smtClean="0"/>
              <a:t>Způsob a místo trávení přestávky je plně v dispozici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r>
              <a:rPr lang="cs-CZ" dirty="0" smtClean="0"/>
              <a:t>Zvláštní druh přestávek – přestávky na kojení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Nepřetržitý odpočinek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 buď: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Denní odpočinek (dříve odpočinek mezi dvěma směnami)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kritériem pro poskytnutí je cyklus 24 hodin po sobě jdoucích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V týdnu</a:t>
            </a:r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Nepřetržitý denní odpočinek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9842" y="1234802"/>
            <a:ext cx="10753200" cy="4139998"/>
          </a:xfrm>
        </p:spPr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rozvrhnout pracovní dobu tak, aby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měl </a:t>
            </a:r>
            <a:r>
              <a:rPr lang="cs-CZ" b="1" dirty="0" smtClean="0"/>
              <a:t>mezi koncem jedné směny a začátkem následující směny nepřetržitý odpočinek po dobu alespoň 11 hodin (12 hodin u </a:t>
            </a:r>
            <a:r>
              <a:rPr lang="cs-CZ" b="1" dirty="0" err="1" smtClean="0"/>
              <a:t>zam</a:t>
            </a:r>
            <a:r>
              <a:rPr lang="cs-CZ" b="1" dirty="0" smtClean="0"/>
              <a:t>-</a:t>
            </a:r>
            <a:r>
              <a:rPr lang="cs-CZ" b="1" dirty="0" err="1" smtClean="0"/>
              <a:t>ců</a:t>
            </a:r>
            <a:r>
              <a:rPr lang="cs-CZ" b="1" dirty="0" smtClean="0"/>
              <a:t> mladších 18 let) po sobě jdoucích během 24 hodin</a:t>
            </a:r>
          </a:p>
          <a:p>
            <a:r>
              <a:rPr lang="cs-CZ" dirty="0" smtClean="0"/>
              <a:t>Může být zkrácen až na 8 hodin (ne 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mladších 18 let) za podmínky, že následující odpočinek bude prodloužen o dobu zkrácení tohoto odpočinku, a to v případech taxativně uvedených (např. nepřetržité provozy, naléhavé opravy, živelné události) 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znamená cyklus 24 hodin po sobě jdoucích?</a:t>
            </a:r>
          </a:p>
          <a:p>
            <a:r>
              <a:rPr lang="cs-CZ" dirty="0" smtClean="0"/>
              <a:t>Cyklus začne běžet zpravidla v okamžiku začátku směny a bude končit stejnou hodinou následující den </a:t>
            </a:r>
          </a:p>
          <a:p>
            <a:pPr lvl="1"/>
            <a:r>
              <a:rPr lang="cs-CZ" dirty="0" smtClean="0"/>
              <a:t>např. u ranní směny začínající v pondělí v 6:00 končí tento cyklus v úterý v 6:00</a:t>
            </a:r>
          </a:p>
          <a:p>
            <a:pPr lvl="1"/>
            <a:r>
              <a:rPr lang="cs-CZ" dirty="0" smtClean="0"/>
              <a:t>do tohoto 24hodinového cyklu se musí „vejít“ rozvržená směna, případná práce přesčas, pracovní pohotovost a nepřetržitý denní odpočinek v rozsahu alespoň 11 hodin, popř. zkrácený v rozsahu alespoň 8 hodin </a:t>
            </a:r>
          </a:p>
          <a:p>
            <a:pPr lvl="1"/>
            <a:r>
              <a:rPr lang="cs-CZ" dirty="0" smtClean="0"/>
              <a:t>právní úprava se zpřesnila tak, aby </a:t>
            </a:r>
            <a:r>
              <a:rPr lang="cs-CZ" dirty="0" err="1" smtClean="0"/>
              <a:t>zam</a:t>
            </a:r>
            <a:r>
              <a:rPr lang="cs-CZ" dirty="0" smtClean="0"/>
              <a:t>-tel měl povinnost tento denní odpočinek skutečně poskytnout, a nikoliv jen naplánovat/rozvrhnout </a:t>
            </a:r>
          </a:p>
          <a:p>
            <a:pPr lvl="2"/>
            <a:r>
              <a:rPr lang="cs-CZ" dirty="0" smtClean="0"/>
              <a:t>hlavní podstata právní úpravy odpočinků z hlediska BOZP.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má uzavřen u zaměstnavatele pracovní poměr na stanovenou týdenní pracovní dobu. Je možné u jiného zaměstnavatele uzavřít pracovní poměr rovněž na stanovenou týdenní pracovní dobu ? V jakém rozsahu je možné uzavřít další pracovní poměr u jiného zaměstnavatele?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V týdnu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715" y="1270897"/>
            <a:ext cx="11275484" cy="4139998"/>
          </a:xfrm>
        </p:spPr>
        <p:txBody>
          <a:bodyPr/>
          <a:lstStyle/>
          <a:p>
            <a:r>
              <a:rPr lang="cs-CZ" dirty="0" smtClean="0"/>
              <a:t>Během každého období 7 po sobě jdoucích kalendářních dnů musí mít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nepřetržitý odpočinek v trvání alespoň 35 hodin (u mladistvého 48 hodin)</a:t>
            </a:r>
          </a:p>
          <a:p>
            <a:r>
              <a:rPr lang="cs-CZ" dirty="0" smtClean="0"/>
              <a:t>Výjimečně 24 hodin s tím, že v období následujících 7 kalendářních dní po sobě jdoucích bude o toto snížení prodloužen</a:t>
            </a:r>
          </a:p>
          <a:p>
            <a:r>
              <a:rPr lang="cs-CZ" dirty="0" smtClean="0"/>
              <a:t>Volno se poskytuje zásadně hromadně, je-li to možné všem zaměstnancům a tak aby tam spadala neděle</a:t>
            </a:r>
            <a:endParaRPr lang="cs-CZ" b="1" i="1" u="sng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Dny pracovního klidu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1" y="1246833"/>
            <a:ext cx="1132361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=dny, na které připadá nepřetržitý odpočinek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týdnu a svátky </a:t>
            </a:r>
          </a:p>
          <a:p>
            <a:r>
              <a:rPr lang="cs-CZ" dirty="0" smtClean="0"/>
              <a:t>V tyto dny lze nařídit práci jen výjimečně, a to </a:t>
            </a:r>
          </a:p>
          <a:p>
            <a:pPr marL="340900" lvl="1" indent="-88900">
              <a:buFont typeface="Courier New" pitchFamily="49" charset="0"/>
              <a:buChar char="o"/>
            </a:pPr>
            <a:r>
              <a:rPr lang="cs-CZ" dirty="0" smtClean="0"/>
              <a:t>v zákonem taxativně určených případech,  kdy lze nařídit nutné práce ve dnech nepřetržitého odpočinku v týdnu (např. naléhavé opravné práce, inventura, živelné události, doprava, krmení zvířat)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práce v nepřetržitém provozu a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práce při střežení objektu </a:t>
            </a:r>
            <a:r>
              <a:rPr lang="cs-CZ" dirty="0" err="1" smtClean="0"/>
              <a:t>zam</a:t>
            </a:r>
            <a:r>
              <a:rPr lang="cs-CZ" dirty="0" smtClean="0"/>
              <a:t>-tele.</a:t>
            </a:r>
          </a:p>
          <a:p>
            <a:r>
              <a:rPr lang="cs-CZ" sz="2400" dirty="0" smtClean="0"/>
              <a:t>Za dobu práce ve svátek přísluší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nci</a:t>
            </a:r>
            <a:r>
              <a:rPr lang="cs-CZ" sz="2400" dirty="0" smtClean="0"/>
              <a:t> dosažená mzda a náhradní volno v rozsahu práce konané ve svátek, případně dohodnutý příplatek ve výši průměrného výdělku (100 %) místo náhradního volna hodinového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nci</a:t>
            </a:r>
            <a:r>
              <a:rPr lang="cs-CZ" sz="2400" dirty="0" smtClean="0"/>
              <a:t>, který nepracoval proto, že svátek připadl na jeho obvyklý pracovní den, se plat nekrátí.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Dovolená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Účel:  k regeneraci organismu a k obnově duševních a fyzických sil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</a:t>
            </a:r>
          </a:p>
          <a:p>
            <a:r>
              <a:rPr lang="cs-CZ" dirty="0" smtClean="0"/>
              <a:t>Délka dovolené ze zákona:</a:t>
            </a:r>
          </a:p>
          <a:p>
            <a:pPr lvl="1"/>
            <a:r>
              <a:rPr lang="cs-CZ" dirty="0" smtClean="0"/>
              <a:t>Soukromý sektor: 4 týdny</a:t>
            </a:r>
          </a:p>
          <a:p>
            <a:pPr lvl="1"/>
            <a:r>
              <a:rPr lang="cs-CZ" dirty="0" smtClean="0"/>
              <a:t>Státní sektor: 5 týdnů</a:t>
            </a:r>
          </a:p>
          <a:p>
            <a:pPr lvl="1"/>
            <a:r>
              <a:rPr lang="cs-CZ" dirty="0" smtClean="0"/>
              <a:t>Pedagogičtí a akademičtí pracovníci: 8 týdnů</a:t>
            </a:r>
          </a:p>
          <a:p>
            <a:r>
              <a:rPr lang="cs-CZ" dirty="0" smtClean="0"/>
              <a:t>Od 1.1.2021 se nárok na dovolenou stanovuje v hodinách!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druhy dovolené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67344"/>
            <a:ext cx="10753200" cy="3864655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Dovolená za celý kalendářní rok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Dovolená za poměrnou část roku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Dodatková dovolená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Dovolená nad rámec zákona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typy týdenní pracovní doby podle délky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717" y="124683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Normální pracovní doba</a:t>
            </a:r>
          </a:p>
          <a:p>
            <a:pPr lvl="1"/>
            <a:r>
              <a:rPr lang="cs-CZ" dirty="0" smtClean="0"/>
              <a:t>v rozsahu nejvýše 40 hodin týdně</a:t>
            </a:r>
          </a:p>
          <a:p>
            <a:pPr lvl="1">
              <a:buFont typeface="Courier New" pitchFamily="49" charset="0"/>
              <a:buChar char="o"/>
              <a:tabLst>
                <a:tab pos="179388" algn="l"/>
              </a:tabLst>
            </a:pPr>
            <a:r>
              <a:rPr lang="cs-CZ" dirty="0" smtClean="0"/>
              <a:t>nejvýše 37,5 hodin týdně – pracující při těžbě, v důlní výstavbě, geologický průzkum na báňských pracovištích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nejvýše 37,5 hodin týdně - třísměnný a nepřetržitý pracovní režim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nejvýše 38,75 hodin týdně - dvousměnný pracovní režim</a:t>
            </a:r>
          </a:p>
          <a:p>
            <a:pPr marL="431388" lvl="1" indent="-179388">
              <a:buFont typeface="Courier New" pitchFamily="49" charset="0"/>
              <a:buChar char="o"/>
            </a:pPr>
            <a:r>
              <a:rPr lang="cs-CZ" dirty="0" smtClean="0"/>
              <a:t>u zaměstnanců mladších 18 let nesmí délka pracovní směny v jednotlivých dnech překročit 8 hodin (40 hodin týdně) 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Zkrácená pracovní doba bez snížení mzdy</a:t>
            </a:r>
          </a:p>
          <a:p>
            <a:pPr lvl="1"/>
            <a:r>
              <a:rPr lang="cs-CZ" dirty="0" smtClean="0"/>
              <a:t>Zkrácení lze dohodnout v kolektivní smlouvě nebo ve vnitřním předpise, ale pouze 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,kteří provozují podnikatelskou činnost.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Kratší pracovní doba se snížením mzdy</a:t>
            </a:r>
          </a:p>
          <a:p>
            <a:pPr lvl="1"/>
            <a:r>
              <a:rPr lang="cs-CZ" dirty="0" smtClean="0"/>
              <a:t>sjednaná v pracovní smlouvě nebo povolena na žádost zaměstnance, kterému náleží mzda odpovídající kratší pracovní době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Dovolená za celý kalendářní rok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/>
            <a:r>
              <a:rPr lang="cs-CZ" dirty="0" smtClean="0"/>
              <a:t>Nárok vzniká pokud pracovní poměr trval nepřetržitě celý rok a bylo odpracováno 52násobek TPD (týdenní pracovní doby)</a:t>
            </a:r>
          </a:p>
          <a:p>
            <a:pPr marL="586350" indent="-514350"/>
            <a:endParaRPr lang="cs-CZ" dirty="0" smtClean="0"/>
          </a:p>
          <a:p>
            <a:pPr marL="586350" indent="-514350"/>
            <a:r>
              <a:rPr lang="cs-CZ" dirty="0" err="1" smtClean="0"/>
              <a:t>Př</a:t>
            </a:r>
            <a:r>
              <a:rPr lang="cs-CZ" dirty="0" smtClean="0"/>
              <a:t>: 52/52 x 40 TPD x 4 týdny dovolené = 160 hodin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Určete celkovou výměru dovolené v hodinách zaměstnancům daného zaměstnavatele: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40hod. TPD a výměře dovolené 5 týdnů;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37,5hod. TPD a výměře dovolené 4 týdny;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38,75hod. TPD a výměře dovolené 5 týdnů;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20hod. TPD a výměře dovolené 8 týdnů;</a:t>
            </a:r>
          </a:p>
          <a:p>
            <a:pPr marL="586350" indent="-514350">
              <a:buFont typeface="+mj-lt"/>
              <a:buAutoNum type="arabicParenR"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Dovolená za poměrnou část roku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/>
            <a:r>
              <a:rPr lang="cs-CZ" dirty="0" smtClean="0"/>
              <a:t>Podmínka („4 plus 4“): </a:t>
            </a:r>
          </a:p>
          <a:p>
            <a:pPr marL="838350" lvl="1" indent="-514350"/>
            <a:r>
              <a:rPr lang="cs-CZ" dirty="0" smtClean="0"/>
              <a:t>pracovní poměr trval alespoň 4 týdny </a:t>
            </a:r>
          </a:p>
          <a:p>
            <a:pPr marL="838350" lvl="1" indent="-514350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odpracoval alespoň 4násobek stanovené nebo kratší TPD</a:t>
            </a:r>
          </a:p>
          <a:p>
            <a:pPr marL="586350" indent="-514350"/>
            <a:r>
              <a:rPr lang="cs-CZ" dirty="0" smtClean="0"/>
              <a:t>Nárok na dovolenou = </a:t>
            </a:r>
            <a:r>
              <a:rPr lang="cs-CZ" b="1" dirty="0" smtClean="0"/>
              <a:t>1/52 základní výměry dovolené </a:t>
            </a:r>
            <a:r>
              <a:rPr lang="cs-CZ" dirty="0" smtClean="0"/>
              <a:t>za </a:t>
            </a:r>
            <a:r>
              <a:rPr lang="cs-CZ" b="1" dirty="0" smtClean="0"/>
              <a:t>každou odpracovanou TPD </a:t>
            </a:r>
            <a:r>
              <a:rPr lang="cs-CZ" dirty="0" smtClean="0"/>
              <a:t>(k méně odpracovaným hodinám než je TPD se nepřihlíží, tzn. nevzniká nárok na dovolenou)</a:t>
            </a:r>
          </a:p>
          <a:p>
            <a:pPr marL="586350" indent="-514350"/>
            <a:r>
              <a:rPr lang="cs-CZ" dirty="0" smtClean="0"/>
              <a:t>Zaokrouhluje se na celé hodiny nahoru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 odpracoval u daného zaměstnavatele 248 hodin ve 40hodinové TPD (týdenní pracovní době). Výměra dovolené za celý odpracovaný rok činí 5 týdnů. Jaká je konkrétní výměra dovolené, která zaměstnanci za odpracovanou dobu náleží?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 přiznává zaměstnancům týden dovolené navíc nad rámec zákonné výměry čtyři týdny, celkem tedy roční výměra činní 5 týdnů. Zaměstnankyně pracuje na plný úvazek se stanovenou týdenní pracovní dobou 40 hodin. Pracovní poměr trvá dobu určitou – od 1. ledna 2022 do 10. července 2022. Na kolik hodin dovolené za rok 2022 má zaměstnankyně nárok?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Dodatková dovolená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Činí 1 týden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který pracuje u téhož </a:t>
            </a:r>
            <a:r>
              <a:rPr lang="cs-CZ" dirty="0" err="1" smtClean="0"/>
              <a:t>zam</a:t>
            </a:r>
            <a:r>
              <a:rPr lang="cs-CZ" dirty="0" smtClean="0"/>
              <a:t>-tele po celý kalendářní rok a vykonává:</a:t>
            </a:r>
          </a:p>
          <a:p>
            <a:pPr lvl="1"/>
            <a:r>
              <a:rPr lang="cs-CZ" dirty="0" smtClean="0"/>
              <a:t>práce pod zemí při těžbě nerostů nebo při ražení tunelů</a:t>
            </a:r>
          </a:p>
          <a:p>
            <a:pPr lvl="1"/>
            <a:r>
              <a:rPr lang="cs-CZ" dirty="0" smtClean="0"/>
              <a:t>práce zvlášť obtížné nebo zdraví škodlivé, vyjmenované v zákoníku práce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Musí být vždy vyčerpána, a to přednostně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Dovolená nad rámec zákona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soukromém sektoru</a:t>
            </a:r>
          </a:p>
          <a:p>
            <a:r>
              <a:rPr lang="cs-CZ" dirty="0" smtClean="0"/>
              <a:t>Lze smluvně sjednat podmínky nároku na poskytování dalšího typu dovolené dle zásad rovného zacházení a zákazu diskriminace </a:t>
            </a:r>
          </a:p>
          <a:p>
            <a:r>
              <a:rPr lang="cs-CZ" dirty="0" smtClean="0"/>
              <a:t>Ujednání v kolektivní smlouvě nebo i v individuální smlouvě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</a:t>
            </a:r>
            <a:r>
              <a:rPr lang="cs-CZ" dirty="0" err="1" smtClean="0"/>
              <a:t>Zam</a:t>
            </a:r>
            <a:r>
              <a:rPr lang="cs-CZ" dirty="0" smtClean="0"/>
              <a:t>-tel na základě ujednání v kolektivní smlouvě poskytuje další dovolené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kteří jsou v pracovním poměru alespoň 5 let, dále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starší 50 let,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pracujících v kontu pracovní doby, a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kteří pečují o děti do 15 let věku. </a:t>
            </a:r>
          </a:p>
          <a:p>
            <a:pPr>
              <a:buNone/>
            </a:pPr>
            <a:r>
              <a:rPr lang="cs-CZ" dirty="0" smtClean="0"/>
              <a:t>Je možné poskytovat takovouto dovolenou nad rámec ZP?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51558" y="1258866"/>
            <a:ext cx="10753200" cy="4139998"/>
          </a:xfrm>
        </p:spPr>
        <p:txBody>
          <a:bodyPr/>
          <a:lstStyle/>
          <a:p>
            <a:r>
              <a:rPr lang="cs-CZ" dirty="0" smtClean="0"/>
              <a:t>Dobu čerpání (nástup) dovolené určuje </a:t>
            </a:r>
            <a:r>
              <a:rPr lang="cs-CZ" dirty="0" err="1" smtClean="0"/>
              <a:t>zam</a:t>
            </a:r>
            <a:r>
              <a:rPr lang="cs-CZ" dirty="0" smtClean="0"/>
              <a:t>-tel </a:t>
            </a:r>
          </a:p>
          <a:p>
            <a:pPr lvl="1"/>
            <a:r>
              <a:rPr lang="cs-CZ" dirty="0" smtClean="0"/>
              <a:t>Měl by tak činit podle písemného rozvrhu čerpání dovolené</a:t>
            </a:r>
          </a:p>
          <a:p>
            <a:r>
              <a:rPr lang="cs-CZ" dirty="0" smtClean="0"/>
              <a:t>Dobu čerpání je </a:t>
            </a:r>
            <a:r>
              <a:rPr lang="cs-CZ" dirty="0" err="1" smtClean="0"/>
              <a:t>zam</a:t>
            </a:r>
            <a:r>
              <a:rPr lang="cs-CZ" dirty="0" smtClean="0"/>
              <a:t>-tel povinen písemně oznámit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alespoň 14 dnů předem </a:t>
            </a:r>
          </a:p>
          <a:p>
            <a:r>
              <a:rPr lang="cs-CZ" dirty="0" smtClean="0"/>
              <a:t>Poskytuje-li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dovolená v několika částech, musí alespoň jedna část činit 2 týdny (pokud se účastníci nedohodnou jinak)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může určit hromadné čerpání dovolené (je-li to nutné z provozních důvodů), které však nesmí činit více než 2 týdny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může určit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čerpání dovolené, i když dosud nesplnil podmínky pro vznik práva na dovolenou (předpokládá, že podmínky splní)</a:t>
            </a:r>
          </a:p>
          <a:p>
            <a:r>
              <a:rPr lang="cs-CZ" dirty="0" smtClean="0"/>
              <a:t>Dovolená se čerpá v celých dnech, příp. alespoň v délce poloviny směny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Rozvržení pracovní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dobu rozvrhuje </a:t>
            </a:r>
            <a:r>
              <a:rPr lang="cs-CZ" dirty="0" err="1" smtClean="0"/>
              <a:t>zam</a:t>
            </a:r>
            <a:r>
              <a:rPr lang="cs-CZ" dirty="0" smtClean="0"/>
              <a:t>-tel a určí začátek a konec směn</a:t>
            </a:r>
          </a:p>
          <a:p>
            <a:r>
              <a:rPr lang="cs-CZ" dirty="0" smtClean="0"/>
              <a:t>Pracovní doba se rozvrhuje zpravidla do pětidenního pracovního týdne</a:t>
            </a:r>
          </a:p>
          <a:p>
            <a:r>
              <a:rPr lang="cs-CZ" dirty="0" smtClean="0"/>
              <a:t>Délka směny nesmí přesáhnout 12 hodin</a:t>
            </a:r>
          </a:p>
          <a:p>
            <a:r>
              <a:rPr lang="cs-CZ" dirty="0" smtClean="0"/>
              <a:t>Rozvržení pracovní doby může být:</a:t>
            </a:r>
          </a:p>
          <a:p>
            <a:pPr lvl="1"/>
            <a:r>
              <a:rPr lang="cs-CZ" u="sng" dirty="0" smtClean="0"/>
              <a:t>rovnoměrné</a:t>
            </a:r>
            <a:r>
              <a:rPr lang="cs-CZ" dirty="0" smtClean="0"/>
              <a:t> (nesmí přesáhnout týdenní pracovní dobu, týdenní pracovní doba se rozvrhuje tak, aby délka jedné směny nepřesáhla 9 hodin)</a:t>
            </a:r>
          </a:p>
          <a:p>
            <a:pPr lvl="1"/>
            <a:r>
              <a:rPr lang="cs-CZ" u="sng" dirty="0" smtClean="0"/>
              <a:t>nerovnoměrné </a:t>
            </a:r>
            <a:r>
              <a:rPr lang="cs-CZ" dirty="0" smtClean="0"/>
              <a:t>(nesmí přesáhnout týdenní pracovní dobu za období na které se pracovní doba rozvrhuje tj. max. 26 týdnů)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 § 218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7968" y="1270896"/>
            <a:ext cx="10753200" cy="4139998"/>
          </a:xfrm>
        </p:spPr>
        <p:txBody>
          <a:bodyPr/>
          <a:lstStyle/>
          <a:p>
            <a:r>
              <a:rPr lang="cs-CZ" sz="1800" dirty="0" smtClean="0"/>
              <a:t>Čerpání dovolené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určit tak, aby dovolenou vyčerpal v kalendářním roce, ve kterém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právo na dovolenou vzniklo, ledaže v tom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teli</a:t>
            </a:r>
            <a:r>
              <a:rPr lang="cs-CZ" sz="1800" dirty="0" smtClean="0"/>
              <a:t> brání překážky v práci na straně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ce</a:t>
            </a:r>
            <a:r>
              <a:rPr lang="cs-CZ" sz="1800" dirty="0" smtClean="0"/>
              <a:t> nebo naléhavé provozní důvody.</a:t>
            </a:r>
          </a:p>
          <a:p>
            <a:r>
              <a:rPr lang="cs-CZ" sz="1800" dirty="0" smtClean="0"/>
              <a:t>Nemůže-li být dovolená vyčerpána,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určit ji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tak, aby byla vyčerpána nejpozději do konce následujícího kalendářního roku</a:t>
            </a:r>
          </a:p>
          <a:p>
            <a:r>
              <a:rPr lang="cs-CZ" sz="1800" dirty="0" smtClean="0"/>
              <a:t>Není-li čerpání dovolené určeno nejpozději do 30. června následujícího kalendářního roku, má právo určit čerpání dovolené rovněž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. Čerpání dovolené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povinen písemně oznámit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teli</a:t>
            </a:r>
            <a:r>
              <a:rPr lang="cs-CZ" sz="1800" dirty="0" smtClean="0"/>
              <a:t> alespoň 14 dnů předem, pokud se nedohodne se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telem</a:t>
            </a:r>
            <a:r>
              <a:rPr lang="cs-CZ" sz="1800" dirty="0" smtClean="0"/>
              <a:t> na jiné době oznámení.</a:t>
            </a:r>
          </a:p>
          <a:p>
            <a:r>
              <a:rPr lang="cs-CZ" sz="1800" dirty="0" smtClean="0"/>
              <a:t>Nemůže-li být dovolená vyčerpána ani do konce následujícího kalendářního roku proto, že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byl uznán dočasně práce neschopným nebo z důvodu čerpání mateřské anebo rodičovské dovolené,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určit dobu čerpání této dovolené po skončení těchto překážek v práci.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za dovolenou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27221"/>
            <a:ext cx="10753200" cy="4604779"/>
          </a:xfrm>
        </p:spPr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přísluší za dobu čerpání dovolené náhrada mzdy nebo platu ve výši průměrného výdělku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přísluší náhrada mzdy nebo platu za nevyčerpanou dovolenou pouze v případě skončení pracovního poměru</a:t>
            </a:r>
          </a:p>
          <a:p>
            <a:r>
              <a:rPr lang="cs-CZ" dirty="0" smtClean="0"/>
              <a:t>Náhradu mzdy nebo platu za nevyčerpanou dodatkovou dovolenou není možné poskytnout; tato dovolená musí být vždy vyčerpána, a to přednostně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vykonává práci v pracovním poměru u </a:t>
            </a:r>
            <a:r>
              <a:rPr lang="cs-CZ" dirty="0" err="1" smtClean="0"/>
              <a:t>zam</a:t>
            </a:r>
            <a:r>
              <a:rPr lang="cs-CZ" dirty="0" smtClean="0"/>
              <a:t>-tele. Jeho pracovní doba činí 40 hodin a je rozvržena na  5 dní v týdnu. </a:t>
            </a:r>
          </a:p>
          <a:p>
            <a:pPr>
              <a:buNone/>
            </a:pPr>
            <a:r>
              <a:rPr lang="cs-CZ" dirty="0" smtClean="0"/>
              <a:t>Může </a:t>
            </a:r>
            <a:r>
              <a:rPr lang="cs-CZ" dirty="0" err="1" smtClean="0"/>
              <a:t>zam</a:t>
            </a:r>
            <a:r>
              <a:rPr lang="cs-CZ" dirty="0" smtClean="0"/>
              <a:t>-tel v rovnoměrném rozvržení pracovní doby přesáhnout 8hodinovou pracovní směnu a 40hodinový pracovní týden?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Pružná pracovní doba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Lepší využívání pracovní doby</a:t>
            </a:r>
          </a:p>
          <a:p>
            <a:r>
              <a:rPr lang="cs-CZ" dirty="0" smtClean="0"/>
              <a:t>Uspokojování osobní potřeby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 smtClean="0"/>
          </a:p>
          <a:p>
            <a:r>
              <a:rPr lang="cs-CZ" dirty="0" smtClean="0"/>
              <a:t>Denní pracovní doba se dělí na:</a:t>
            </a:r>
          </a:p>
          <a:p>
            <a:pPr lvl="1"/>
            <a:r>
              <a:rPr lang="cs-CZ" sz="2400" dirty="0" smtClean="0"/>
              <a:t>Základní – povinnost být na pracovišti, určuje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</a:t>
            </a:r>
          </a:p>
          <a:p>
            <a:pPr lvl="1"/>
            <a:r>
              <a:rPr lang="cs-CZ" sz="2400" dirty="0" smtClean="0"/>
              <a:t>Volitelnou – určuje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-tel, ale začátek a konec si stanoví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Př.:Pracovní doba zaměstnance je rozvržena v rámci pružného pětidenního období tak, že základní úsek pracovní doby je každý den od 9:00 do 14:30 hodin včetně přestávky v práci v délce 30 min. Volitelný úsek pracovní doby je od 7:00 do 19:00 hodin. Kolik hodin je zaměstnanec povinen každý den odpracovat a jak by se posuzovala překážka v práci – ošetření u lékaře od 8:00 do 10 hod.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Konto pracovní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0" y="1234802"/>
            <a:ext cx="11167671" cy="4139998"/>
          </a:xfrm>
        </p:spPr>
        <p:txBody>
          <a:bodyPr/>
          <a:lstStyle/>
          <a:p>
            <a:r>
              <a:rPr lang="cs-CZ" dirty="0" smtClean="0"/>
              <a:t>Jiný způsob nerovnoměrně rozvržené pracovní doby</a:t>
            </a:r>
          </a:p>
          <a:p>
            <a:r>
              <a:rPr lang="cs-CZ" dirty="0" smtClean="0"/>
              <a:t>K zavedení je třeba ujednání v kolektivní smlouvě/vnitřním předpisu</a:t>
            </a:r>
          </a:p>
          <a:p>
            <a:r>
              <a:rPr lang="cs-CZ" dirty="0" smtClean="0"/>
              <a:t>Umožňuje podnikatelům pružně reagovat na měnící se potřebu práce v závislosti na odbytu jejich produkce</a:t>
            </a:r>
          </a:p>
          <a:p>
            <a:r>
              <a:rPr lang="cs-CZ" dirty="0" smtClean="0"/>
              <a:t>Uplatněn 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marL="179388" indent="-179388">
              <a:buFontTx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Zam</a:t>
            </a:r>
            <a:r>
              <a:rPr lang="cs-CZ" dirty="0" smtClean="0"/>
              <a:t>-tel musí vyplácet stálou mzdu v rámci tzv. vyrovnávajícího období (max. 26 týdnů/52 týdnů)</a:t>
            </a:r>
          </a:p>
          <a:p>
            <a:pPr marL="179388" indent="-179388">
              <a:buFontTx/>
              <a:buChar char="-"/>
            </a:pPr>
            <a:r>
              <a:rPr lang="cs-CZ" dirty="0" err="1" smtClean="0"/>
              <a:t>Zam</a:t>
            </a:r>
            <a:r>
              <a:rPr lang="cs-CZ" dirty="0" smtClean="0"/>
              <a:t>-tel musí vést účet pracovní doby a účet mzdy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07969" y="331203"/>
            <a:ext cx="10753200" cy="5139850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Na účtu pracovní doby </a:t>
            </a:r>
            <a:r>
              <a:rPr lang="cs-CZ" b="1" dirty="0" err="1" smtClean="0"/>
              <a:t>zam</a:t>
            </a:r>
            <a:r>
              <a:rPr lang="cs-CZ" b="1" dirty="0" smtClean="0"/>
              <a:t>-tel vykazuje</a:t>
            </a:r>
            <a:r>
              <a:rPr lang="cs-CZ" dirty="0" smtClean="0"/>
              <a:t>:</a:t>
            </a:r>
          </a:p>
          <a:p>
            <a:r>
              <a:rPr lang="cs-CZ" dirty="0" smtClean="0"/>
              <a:t>Stanovenou týdenní pracovní dobu (kolik má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odpracovat dle pracovního úvazku)</a:t>
            </a:r>
          </a:p>
          <a:p>
            <a:r>
              <a:rPr lang="cs-CZ" dirty="0" smtClean="0"/>
              <a:t>Rozvrh pracovní doby (směny)</a:t>
            </a:r>
          </a:p>
          <a:p>
            <a:r>
              <a:rPr lang="cs-CZ" dirty="0" smtClean="0"/>
              <a:t>Skutečnou odpracovanou pracovní dobu</a:t>
            </a:r>
          </a:p>
          <a:p>
            <a:pPr>
              <a:buNone/>
            </a:pPr>
            <a:r>
              <a:rPr lang="cs-CZ" b="1" dirty="0" smtClean="0"/>
              <a:t>Na účtu mzdy </a:t>
            </a:r>
            <a:r>
              <a:rPr lang="cs-CZ" b="1" dirty="0" err="1" smtClean="0"/>
              <a:t>zam</a:t>
            </a:r>
            <a:r>
              <a:rPr lang="cs-CZ" b="1" dirty="0" smtClean="0"/>
              <a:t>-</a:t>
            </a:r>
            <a:r>
              <a:rPr lang="cs-CZ" b="1" dirty="0" err="1" smtClean="0"/>
              <a:t>ce</a:t>
            </a:r>
            <a:r>
              <a:rPr lang="cs-CZ" b="1" dirty="0" smtClean="0"/>
              <a:t> se vykazuje:</a:t>
            </a:r>
          </a:p>
          <a:p>
            <a:r>
              <a:rPr lang="cs-CZ" dirty="0" smtClean="0"/>
              <a:t>mzda, na kterou má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nárok dle pracovní smlouvy</a:t>
            </a:r>
          </a:p>
          <a:p>
            <a:r>
              <a:rPr lang="cs-CZ" dirty="0" smtClean="0"/>
              <a:t>Stálá mzda = min. 80 % průměrného měsíčního výdělku za posledních 12 kalendářních měsíců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8004</TotalTime>
  <Words>3504</Words>
  <Application>Microsoft Office PowerPoint</Application>
  <PresentationFormat>Vlastní</PresentationFormat>
  <Paragraphs>347</Paragraphs>
  <Slides>41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prezentace-edu-cz</vt:lpstr>
      <vt:lpstr>Pracovní doba a doba odpočinku</vt:lpstr>
      <vt:lpstr>Pracovní doba - pojmy</vt:lpstr>
      <vt:lpstr>3 typy týdenní pracovní doby podle délky</vt:lpstr>
      <vt:lpstr>Rozvržení pracovní doby</vt:lpstr>
      <vt:lpstr>Snímek 5</vt:lpstr>
      <vt:lpstr>Pružná pracovní doba</vt:lpstr>
      <vt:lpstr>Snímek 7</vt:lpstr>
      <vt:lpstr>Konto pracovní doby</vt:lpstr>
      <vt:lpstr>Snímek 9</vt:lpstr>
      <vt:lpstr>Pracovní pohotovost</vt:lpstr>
      <vt:lpstr>Pracovní pohotovost</vt:lpstr>
      <vt:lpstr>Práce přesčas</vt:lpstr>
      <vt:lpstr>Snímek 13</vt:lpstr>
      <vt:lpstr>Snímek 14</vt:lpstr>
      <vt:lpstr>Noční práce </vt:lpstr>
      <vt:lpstr>Práce na dálku/homeworking </vt:lpstr>
      <vt:lpstr>Náhrada nákladů spojených s výkonem práce na dálku § 190a</vt:lpstr>
      <vt:lpstr>Právo na práci na dálku určitou skupinou zam-ců</vt:lpstr>
      <vt:lpstr>Práce na dálku X přímá pedagogická čin.</vt:lpstr>
      <vt:lpstr>Doba odpočinku </vt:lpstr>
      <vt:lpstr>Přestávky v práci</vt:lpstr>
      <vt:lpstr>Nepřetržitý odpočinek </vt:lpstr>
      <vt:lpstr>1) Nepřetržitý denní odpočinek</vt:lpstr>
      <vt:lpstr>Příklad</vt:lpstr>
      <vt:lpstr>Snímek 25</vt:lpstr>
      <vt:lpstr>2) V týdnu</vt:lpstr>
      <vt:lpstr>Dny pracovního klidu </vt:lpstr>
      <vt:lpstr>Dovolená</vt:lpstr>
      <vt:lpstr>2 druhy dovolené</vt:lpstr>
      <vt:lpstr>a) Dovolená za celý kalendářní rok </vt:lpstr>
      <vt:lpstr>Příklad</vt:lpstr>
      <vt:lpstr>b) Dovolená za poměrnou část roku </vt:lpstr>
      <vt:lpstr>Příklad</vt:lpstr>
      <vt:lpstr>Příklad</vt:lpstr>
      <vt:lpstr>c) Dodatková dovolená</vt:lpstr>
      <vt:lpstr>c) Dovolená nad rámec zákona </vt:lpstr>
      <vt:lpstr>Snímek 37</vt:lpstr>
      <vt:lpstr>Čerpání dovolené</vt:lpstr>
      <vt:lpstr>Čerpání dovolené</vt:lpstr>
      <vt:lpstr>Čerpání dovolené § 218</vt:lpstr>
      <vt:lpstr>Náhrada za dovolenou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78</cp:revision>
  <cp:lastPrinted>1601-01-01T00:00:00Z</cp:lastPrinted>
  <dcterms:created xsi:type="dcterms:W3CDTF">2019-06-11T20:19:30Z</dcterms:created>
  <dcterms:modified xsi:type="dcterms:W3CDTF">2024-01-23T08:56:50Z</dcterms:modified>
</cp:coreProperties>
</file>