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57" r:id="rId10"/>
    <p:sldId id="258" r:id="rId11"/>
    <p:sldId id="259" r:id="rId12"/>
    <p:sldId id="260" r:id="rId13"/>
    <p:sldId id="261" r:id="rId14"/>
    <p:sldId id="262" r:id="rId15"/>
    <p:sldId id="271" r:id="rId16"/>
    <p:sldId id="272" r:id="rId17"/>
    <p:sldId id="26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CB58-4640-454C-8241-F96B573B9332}" type="datetimeFigureOut">
              <a:rPr lang="cs-CZ" smtClean="0"/>
              <a:pPr/>
              <a:t>08.03.2024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72D91-8200-40F0-B512-F2B717A7F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advokatnidenik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Stejná práce, jiná mzda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Ing. Nikola Straková, PhD.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Řidič uspěl se žalobou kvůli nižší mzdě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Vysvětlení NS:</a:t>
            </a:r>
          </a:p>
          <a:p>
            <a:pPr lvl="1"/>
            <a:r>
              <a:rPr lang="cs-CZ" dirty="0" smtClean="0"/>
              <a:t>zákon umožňuje v rámci jedné firmy zohlednit v platech jen interní podmínky ovlivňující náročnost práce, nikoliv vnější okolnosti, například širší společenské a ekonomické prostředí daného regionu</a:t>
            </a:r>
          </a:p>
          <a:p>
            <a:pPr lvl="2"/>
            <a:r>
              <a:rPr lang="cs-CZ" dirty="0"/>
              <a:t>Z</a:t>
            </a:r>
            <a:r>
              <a:rPr lang="cs-CZ" dirty="0" smtClean="0"/>
              <a:t>ohledňuje </a:t>
            </a:r>
            <a:r>
              <a:rPr lang="cs-CZ" dirty="0"/>
              <a:t>se rozvržení pracovní doby, směny, přesčasy nebo rizikovost a další negativní vlivy pracovního prostředí. Jde o taxativní výčet hledisek, která se týkají výhradně interních podmínek výkonu práce, nikoliv vnějších okolností. </a:t>
            </a:r>
            <a:endParaRPr lang="cs-CZ" dirty="0" smtClean="0"/>
          </a:p>
          <a:p>
            <a:r>
              <a:rPr lang="cs-CZ" i="1" dirty="0"/>
              <a:t>„Nejvyšší </a:t>
            </a:r>
            <a:r>
              <a:rPr lang="cs-CZ" i="1" dirty="0" smtClean="0"/>
              <a:t>soud </a:t>
            </a:r>
            <a:r>
              <a:rPr lang="cs-CZ" i="1" dirty="0"/>
              <a:t>svým rozsudkem potvrdil zásadu, že zaměstnanci za práci stejného hodnoty u téhož zaměstnavatele náleží stejná odměna, přičemž k argumentaci zaměstnavatele uvedl, že výše životních nákladů zaměstnance není za současné úpravy významná pro účely posuzování hodnoty jím vykonávané práce pro zaměstnavatele,“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by stalo, kdyby byl rozsudek opačný?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Tzn.: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</a:t>
            </a:r>
            <a:r>
              <a:rPr lang="cs-CZ" dirty="0"/>
              <a:t>z Prahy a 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</a:t>
            </a:r>
            <a:r>
              <a:rPr lang="cs-CZ" dirty="0"/>
              <a:t>z Olomouce, kteří oba vykonávají naprosto stejnou práci – se stejným ekonomickým užitkem pro zaměstnavatele – by dostávali různou </a:t>
            </a:r>
            <a:r>
              <a:rPr lang="cs-CZ" dirty="0" smtClean="0"/>
              <a:t>odměnu</a:t>
            </a:r>
          </a:p>
          <a:p>
            <a:pPr lvl="1"/>
            <a:r>
              <a:rPr lang="cs-CZ" dirty="0" smtClean="0"/>
              <a:t>Důvod: pouze </a:t>
            </a:r>
            <a:r>
              <a:rPr lang="cs-CZ" dirty="0"/>
              <a:t>sociálně-ekonomických odlišností existujících napříč </a:t>
            </a:r>
            <a:r>
              <a:rPr lang="cs-CZ" dirty="0" smtClean="0"/>
              <a:t>republikou</a:t>
            </a:r>
          </a:p>
          <a:p>
            <a:pPr lvl="1"/>
            <a:r>
              <a:rPr lang="cs-CZ" dirty="0"/>
              <a:t>utvrzování nerovností mezi jednotlivými </a:t>
            </a:r>
            <a:r>
              <a:rPr lang="cs-CZ" dirty="0" smtClean="0"/>
              <a:t>regiony</a:t>
            </a:r>
          </a:p>
          <a:p>
            <a:pPr lvl="1"/>
            <a:r>
              <a:rPr lang="cs-CZ" dirty="0" smtClean="0"/>
              <a:t>určování mzdy podle počtu dětí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podle toho, zdá má, nebo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hypotéku apod.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sz="2900" i="1" dirty="0" smtClean="0"/>
              <a:t>!</a:t>
            </a:r>
            <a:r>
              <a:rPr lang="cs-CZ" sz="2900" i="1" dirty="0"/>
              <a:t> </a:t>
            </a:r>
            <a:r>
              <a:rPr lang="cs-CZ" sz="2900" i="1" dirty="0" smtClean="0"/>
              <a:t>Zaměstnavateli </a:t>
            </a:r>
            <a:r>
              <a:rPr lang="cs-CZ" sz="2900" i="1" dirty="0"/>
              <a:t>podle zákona nepřísluší posuzovat, jaké jsou či nejsou životní potřeby zaměstnance, a jak vysoká mzda musí zaměstnanci k uspokojení těchto potřeb </a:t>
            </a:r>
            <a:r>
              <a:rPr lang="cs-CZ" sz="2900" i="1" dirty="0" smtClean="0"/>
              <a:t>stačit!</a:t>
            </a:r>
            <a:endParaRPr lang="cs-CZ" sz="29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Kdy jsou rozdíly v odměňování přípustné?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Podaří-li se zaměstnavateli v případném soudním sporu prokázat, že zaměstnanci nevykonávají práci stejné složitosti, odpovědnosti a namáhavosti, že nemají stejné pracovní podmínky nebo že jejich výkonnost a pracovní výsledky nejsou stejné, pak rozdílné odměňování takových zaměstnanců bude zásadně přípustné – to se ve zmíněném případě nepodařilo</a:t>
            </a:r>
            <a:r>
              <a:rPr lang="cs-CZ" i="1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5 tipů, co dělat, pokud dostáváte nižší mzdu než kolegové s identickou náplní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Důsledně prostudovat veškeré dokumenty zaměstnavatele, které se týkají odměňování, a nebát se o ně říct.</a:t>
            </a:r>
          </a:p>
          <a:p>
            <a:pPr marL="914400" lvl="1" indent="-514350"/>
            <a:r>
              <a:rPr lang="cs-CZ" dirty="0"/>
              <a:t>Je třeba vždy srovnat skutečnou náplň práce, rozsah </a:t>
            </a:r>
            <a:r>
              <a:rPr lang="cs-CZ" dirty="0" smtClean="0"/>
              <a:t>úvazku</a:t>
            </a:r>
          </a:p>
          <a:p>
            <a:pPr marL="914400" lvl="1" indent="-514350"/>
            <a:r>
              <a:rPr lang="cs-CZ" dirty="0" smtClean="0"/>
              <a:t>Vzít </a:t>
            </a:r>
            <a:r>
              <a:rPr lang="cs-CZ" dirty="0"/>
              <a:t>v úvahu například i další faktory, jako </a:t>
            </a:r>
            <a:r>
              <a:rPr lang="cs-CZ" dirty="0" smtClean="0"/>
              <a:t>je:</a:t>
            </a:r>
          </a:p>
          <a:p>
            <a:pPr marL="1314450" lvl="2" indent="-514350"/>
            <a:r>
              <a:rPr lang="cs-CZ" dirty="0" smtClean="0"/>
              <a:t>množství </a:t>
            </a:r>
            <a:r>
              <a:rPr lang="cs-CZ" dirty="0"/>
              <a:t>a kvalita odváděné práce během sjednaného pracovního úvazku, </a:t>
            </a:r>
            <a:endParaRPr lang="cs-CZ" dirty="0" smtClean="0"/>
          </a:p>
          <a:p>
            <a:pPr marL="1314450" lvl="2" indent="-514350"/>
            <a:r>
              <a:rPr lang="cs-CZ" dirty="0" smtClean="0"/>
              <a:t>vyšší </a:t>
            </a:r>
            <a:r>
              <a:rPr lang="cs-CZ" dirty="0"/>
              <a:t>odpovědnost za práci podřízených zaměstnanců ve větších provozovnách, </a:t>
            </a:r>
            <a:endParaRPr lang="cs-CZ" dirty="0" smtClean="0"/>
          </a:p>
          <a:p>
            <a:pPr marL="1314450" lvl="2" indent="-514350"/>
            <a:r>
              <a:rPr lang="cs-CZ" dirty="0" smtClean="0"/>
              <a:t>úroveň </a:t>
            </a:r>
            <a:r>
              <a:rPr lang="cs-CZ" dirty="0"/>
              <a:t>kvalifikace a profesních zkušeností jednotlivých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/>
              <a:t>. </a:t>
            </a:r>
            <a:endParaRPr lang="cs-CZ" dirty="0" smtClean="0"/>
          </a:p>
          <a:p>
            <a:pPr marL="914400" lvl="1" indent="-514350"/>
            <a:r>
              <a:rPr lang="cs-CZ" dirty="0" smtClean="0"/>
              <a:t>Byť </a:t>
            </a:r>
            <a:r>
              <a:rPr lang="cs-CZ" dirty="0"/>
              <a:t>firmy inzerují pozici pod stejným názvem, v popisu obsahu práce mohou být odlišnosti, které rozdíl ve mzdách ospravedlňují.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dirty="0"/>
              <a:t>Požádat nadřízeného zaměstnance nebo zaměstnance personálního oddělení o </a:t>
            </a:r>
            <a:r>
              <a:rPr lang="cs-CZ" b="1" dirty="0" smtClean="0"/>
              <a:t>vysvětlení pravidel kalkulace konkrétní výše mzdy </a:t>
            </a:r>
            <a:r>
              <a:rPr lang="cs-CZ" dirty="0" smtClean="0"/>
              <a:t>zaměstnance.</a:t>
            </a:r>
            <a:endParaRPr lang="cs-CZ" dirty="0"/>
          </a:p>
          <a:p>
            <a:pPr marL="514350" indent="-514350">
              <a:buFont typeface="+mj-lt"/>
              <a:buAutoNum type="arabicPeriod" startAt="2"/>
            </a:pPr>
            <a:r>
              <a:rPr lang="cs-CZ" dirty="0"/>
              <a:t>Pokud má zaměstnanec v pracovní smlouvě </a:t>
            </a:r>
            <a:r>
              <a:rPr lang="cs-CZ" b="1" dirty="0"/>
              <a:t>povinnost mlčenlivosti </a:t>
            </a:r>
            <a:r>
              <a:rPr lang="cs-CZ" dirty="0"/>
              <a:t>ohledně výše své mzdy, zaměstnavatel nemůže touto doložkou operovat, aby porušoval princip rovného zacházení. </a:t>
            </a:r>
            <a:endParaRPr lang="cs-CZ" dirty="0" smtClean="0"/>
          </a:p>
          <a:p>
            <a:pPr marL="914400" lvl="1" indent="-514350"/>
            <a:r>
              <a:rPr lang="cs-CZ" dirty="0" smtClean="0"/>
              <a:t>Pro </a:t>
            </a:r>
            <a:r>
              <a:rPr lang="cs-CZ" dirty="0"/>
              <a:t>tyto případy není možné u zaměstnance vynucovat bezvýjimečné dodržování doložky mlčenlivosti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/>
              <a:t>Jestliže zaměstnanec dojde k závěru, že má právo na doplatek ke mzdě, aby dosahovala stejné výše jako u jeho </a:t>
            </a:r>
            <a:r>
              <a:rPr lang="cs-CZ" dirty="0" smtClean="0"/>
              <a:t>kolegů, </a:t>
            </a:r>
            <a:r>
              <a:rPr lang="cs-CZ" dirty="0"/>
              <a:t>je lepší nejprve tento </a:t>
            </a:r>
            <a:r>
              <a:rPr lang="cs-CZ" b="1" dirty="0"/>
              <a:t>požadavek vznést s odůvodněním u svého nadřízeného nebo vedení společnosti.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/>
              <a:t>Teprve když zaměstnavatel nebude reagovat na oprávněný požadavek zaměstnance nebo ho důrazně odmítne, je možné se </a:t>
            </a:r>
            <a:r>
              <a:rPr lang="cs-CZ" b="1" dirty="0"/>
              <a:t>obrátit s podnětem na příslušný inspektorát práce</a:t>
            </a:r>
            <a:r>
              <a:rPr lang="cs-CZ" dirty="0"/>
              <a:t>, který však může pouze pokutovat zaměstnavatele za porušení zákona, ale pro zaměstnance doplatek ke mzdě nevymůže. Pokud chce zaměstnanec dosáhnout skutečného „zrovnoprávnění“ jeho mzdy, musí </a:t>
            </a:r>
            <a:r>
              <a:rPr lang="cs-CZ" b="1" dirty="0"/>
              <a:t>podat žalobu k soudu</a:t>
            </a:r>
            <a:r>
              <a:rPr lang="cs-CZ" dirty="0"/>
              <a:t>, což může být poměrně nákladnou záležitostí, i když u některých zaměstnavatelů někdy stačí jen žalobou pohrozit.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2"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Podání žaloby u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domáhat se, </a:t>
            </a:r>
            <a:endParaRPr lang="cs-CZ" dirty="0" smtClean="0"/>
          </a:p>
          <a:p>
            <a:pPr lvl="1"/>
            <a:r>
              <a:rPr lang="cs-CZ" dirty="0" smtClean="0"/>
              <a:t>aby </a:t>
            </a:r>
            <a:r>
              <a:rPr lang="cs-CZ" dirty="0"/>
              <a:t>se nerovného zacházení zaměstnavatel zdržel a aby </a:t>
            </a:r>
            <a:r>
              <a:rPr lang="cs-CZ" dirty="0" smtClean="0"/>
              <a:t>nahradil </a:t>
            </a:r>
            <a:r>
              <a:rPr lang="cs-CZ" dirty="0"/>
              <a:t>vzniklou újmu dle § 265 odst. 2 zákoníku </a:t>
            </a:r>
            <a:r>
              <a:rPr lang="cs-CZ" dirty="0" smtClean="0"/>
              <a:t>práce,</a:t>
            </a:r>
          </a:p>
          <a:p>
            <a:pPr lvl="1"/>
            <a:r>
              <a:rPr lang="pl-PL" dirty="0"/>
              <a:t>aby bylo upuštěno od </a:t>
            </a:r>
            <a:r>
              <a:rPr lang="pl-PL" dirty="0" smtClean="0"/>
              <a:t>diskriminace.</a:t>
            </a:r>
          </a:p>
          <a:p>
            <a:r>
              <a:rPr lang="cs-CZ" dirty="0"/>
              <a:t>Zaměstnanci, jako osobě ve slabší a zranitelné pozici, poskytuje občanský soudní řád výhodu a v řízení týkající se diskriminace obrací důkazní </a:t>
            </a:r>
            <a:r>
              <a:rPr lang="cs-CZ" dirty="0" smtClean="0"/>
              <a:t>břemeno na žalovaného </a:t>
            </a:r>
            <a:r>
              <a:rPr lang="cs-CZ" dirty="0" err="1" smtClean="0"/>
              <a:t>zam</a:t>
            </a:r>
            <a:r>
              <a:rPr lang="cs-CZ" dirty="0" smtClean="0"/>
              <a:t>-tele.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a nepřímá diskriminace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na základě pohlaví, rasového nebo etnického původu, náboženství, víry, světového názoru, zdravotního postižení, věku anebo sexuální orientace, a to v oblasti pracovní nebo jiné závislé činnosti včetně přístupu k nim, povolání, podnikání nebo jiné samostatné výdělečné činnosti včetně přístupu k nim, členství v organizacích zaměstnanců nebo zaměstnavatelů a členství a činnosti v profesních komorách,</a:t>
            </a:r>
          </a:p>
          <a:p>
            <a:r>
              <a:rPr lang="cs-CZ" dirty="0"/>
              <a:t>na základě rasového nebo etnického původu při poskytování zdravotní a sociální péče, v přístupu ke vzdělání a odborné přípravě, přístupu k veřejným zakázkám, přístupu k bydlení, členství ve spolcích a jiných zájmových sdruženích a při prodeji zboží v obchodě nebo poskytování služeb, nebo</a:t>
            </a:r>
          </a:p>
          <a:p>
            <a:r>
              <a:rPr lang="cs-CZ" dirty="0"/>
              <a:t>na základě pohlaví při přístupu ke zboží a službám,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Advokátní deník</a:t>
            </a:r>
            <a:r>
              <a:rPr lang="cs-CZ" dirty="0"/>
              <a:t> [online]. Praha: Česká advokátní komora, 2020 [cit. 2020-12-03]. Dostupné z: </a:t>
            </a:r>
            <a:r>
              <a:rPr lang="cs-CZ" dirty="0">
                <a:hlinkClick r:id="rId2"/>
              </a:rPr>
              <a:t>https://advokatnidenik.cz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i="1" dirty="0"/>
              <a:t>Frank </a:t>
            </a:r>
            <a:r>
              <a:rPr lang="cs-CZ" i="1" dirty="0" err="1"/>
              <a:t>Bold</a:t>
            </a:r>
            <a:r>
              <a:rPr lang="cs-CZ" i="1" dirty="0"/>
              <a:t> Advokáti</a:t>
            </a:r>
            <a:r>
              <a:rPr lang="cs-CZ" dirty="0"/>
              <a:t> [online]. Praha: Frank </a:t>
            </a:r>
            <a:r>
              <a:rPr lang="cs-CZ" dirty="0" err="1"/>
              <a:t>Bold</a:t>
            </a:r>
            <a:r>
              <a:rPr lang="cs-CZ" dirty="0"/>
              <a:t> </a:t>
            </a:r>
            <a:r>
              <a:rPr lang="cs-CZ" dirty="0" err="1"/>
              <a:t>Advisory</a:t>
            </a:r>
            <a:r>
              <a:rPr lang="cs-CZ" dirty="0"/>
              <a:t>, 2017 [cit. 2020-12-03]. Dostupné z: https://www.fbadvokati.cz/cs</a:t>
            </a:r>
            <a:endParaRPr lang="cs-CZ" dirty="0" smtClean="0"/>
          </a:p>
          <a:p>
            <a:r>
              <a:rPr lang="pl-PL" dirty="0"/>
              <a:t>Rozsudek Nejvyššího soudu ze dne 6. 8. 2015 ze dne 20. 12. 2016, sp. zn. 21 Cdo 436/2016</a:t>
            </a:r>
            <a:r>
              <a:rPr lang="pl-PL" dirty="0" smtClean="0"/>
              <a:t>.</a:t>
            </a:r>
          </a:p>
          <a:p>
            <a:r>
              <a:rPr lang="pl-PL" dirty="0" smtClean="0"/>
              <a:t>Zákoník práce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110 zákoníku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stejnou práci náleží stejná odměna (ať už mzda, plat nebo odměna z dohody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Stejná práce = </a:t>
            </a:r>
          </a:p>
          <a:p>
            <a:pPr lvl="1" fontAlgn="base"/>
            <a:r>
              <a:rPr lang="cs-CZ" dirty="0"/>
              <a:t> stejná nebo srovnatelná složitost, odpovědnost a namáhavost</a:t>
            </a:r>
          </a:p>
          <a:p>
            <a:pPr lvl="1" fontAlgn="base"/>
            <a:r>
              <a:rPr lang="cs-CZ" dirty="0" smtClean="0"/>
              <a:t>stejné </a:t>
            </a:r>
            <a:r>
              <a:rPr lang="cs-CZ" dirty="0"/>
              <a:t>nebo srovnatelné pracovní podmínky</a:t>
            </a:r>
          </a:p>
          <a:p>
            <a:pPr lvl="1" fontAlgn="base"/>
            <a:r>
              <a:rPr lang="cs-CZ" dirty="0"/>
              <a:t>s</a:t>
            </a:r>
            <a:r>
              <a:rPr lang="cs-CZ" dirty="0" smtClean="0"/>
              <a:t>tejná </a:t>
            </a:r>
            <a:r>
              <a:rPr lang="cs-CZ" dirty="0"/>
              <a:t>nebo srovnatelná pracovní výkonnost a výsledky práce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Složitost, odpovědnost a namáhavost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Posuzuje se podle:</a:t>
            </a:r>
          </a:p>
          <a:p>
            <a:pPr lvl="1"/>
            <a:r>
              <a:rPr lang="cs-CZ" dirty="0" smtClean="0"/>
              <a:t>Vzdělání a praktických zkušeností,</a:t>
            </a:r>
          </a:p>
          <a:p>
            <a:pPr lvl="1"/>
            <a:r>
              <a:rPr lang="cs-CZ" dirty="0" smtClean="0"/>
              <a:t>Organizační a řídící náročnosti práce</a:t>
            </a:r>
          </a:p>
          <a:p>
            <a:pPr lvl="1"/>
            <a:r>
              <a:rPr lang="cs-CZ" dirty="0" smtClean="0"/>
              <a:t>Míry odpovědnosti</a:t>
            </a:r>
          </a:p>
          <a:p>
            <a:pPr lvl="1"/>
            <a:r>
              <a:rPr lang="cs-CZ" dirty="0" smtClean="0"/>
              <a:t>Fyzické, smyslové a duševní zátěže</a:t>
            </a:r>
          </a:p>
          <a:p>
            <a:r>
              <a:rPr lang="cs-CZ" dirty="0" smtClean="0"/>
              <a:t>Pomůcka pro rozhodování:</a:t>
            </a:r>
          </a:p>
          <a:p>
            <a:pPr lvl="1"/>
            <a:r>
              <a:rPr lang="cs-CZ" dirty="0" smtClean="0"/>
              <a:t>Je možné mezi dvěma pracovníky vykonávající stejnou práci přesouvat konkrétní pracovní úkoly?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Judikatura </a:t>
            </a:r>
            <a:r>
              <a:rPr lang="cs-CZ" dirty="0"/>
              <a:t>Evropského soudního </a:t>
            </a:r>
            <a:r>
              <a:rPr lang="cs-CZ" dirty="0" smtClean="0"/>
              <a:t>dvora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posuzoval, </a:t>
            </a:r>
            <a:r>
              <a:rPr lang="cs-CZ" b="1" dirty="0"/>
              <a:t>zda lékař a psycholog působící na pozici psychoterapeuta vykonávají stejnou práci. </a:t>
            </a:r>
            <a:endParaRPr lang="cs-CZ" b="1" dirty="0" smtClean="0"/>
          </a:p>
          <a:p>
            <a:r>
              <a:rPr lang="cs-CZ" b="1" dirty="0" smtClean="0"/>
              <a:t>Soud </a:t>
            </a:r>
            <a:r>
              <a:rPr lang="cs-CZ" b="1" dirty="0"/>
              <a:t>došel k závěru, </a:t>
            </a:r>
            <a:r>
              <a:rPr lang="cs-CZ" dirty="0"/>
              <a:t>že se o stejnou práci </a:t>
            </a:r>
            <a:r>
              <a:rPr lang="cs-CZ" dirty="0" smtClean="0"/>
              <a:t>nejedná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protože lékařské a psychologické vzdělání a kvalifikace pro danou práci jsou </a:t>
            </a:r>
            <a:r>
              <a:rPr lang="cs-CZ" dirty="0" smtClean="0"/>
              <a:t>rozdílné</a:t>
            </a:r>
          </a:p>
          <a:p>
            <a:pPr lvl="1"/>
            <a:r>
              <a:rPr lang="cs-CZ" dirty="0" smtClean="0"/>
              <a:t>lékař </a:t>
            </a:r>
            <a:r>
              <a:rPr lang="cs-CZ" dirty="0"/>
              <a:t>je oprávněn k jiným pracovním úkonům než psycholog, přestože v současném umístění vykonává stejnou pracovní </a:t>
            </a:r>
            <a:r>
              <a:rPr lang="cs-CZ" dirty="0" smtClean="0"/>
              <a:t>činnost</a:t>
            </a:r>
          </a:p>
          <a:p>
            <a:r>
              <a:rPr lang="cs-CZ" dirty="0" smtClean="0"/>
              <a:t>To </a:t>
            </a:r>
            <a:r>
              <a:rPr lang="cs-CZ" dirty="0"/>
              <a:t>je dobrý signál pro zaměstnavatele, kteří mají větší volnost v tom, ocenit různě vhodnou kvalifikaci svých zaměstnanců a zohlednit ji třeba v odměňování. Zaměstnance s kvalifikací, o kterou obzvlášť stojí, mohou například mzdově zvýhodnit, aby jim neutekl ke </a:t>
            </a:r>
            <a:r>
              <a:rPr lang="cs-CZ" dirty="0" smtClean="0"/>
              <a:t>konkurenci.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Posuzují se podle:</a:t>
            </a:r>
          </a:p>
          <a:p>
            <a:pPr lvl="1"/>
            <a:r>
              <a:rPr lang="cs-CZ" dirty="0"/>
              <a:t> obtížnosti pracovních režimů vyplývajících z rozvržení pracovní doby, </a:t>
            </a:r>
            <a:endParaRPr lang="cs-CZ" dirty="0" smtClean="0"/>
          </a:p>
          <a:p>
            <a:pPr lvl="2"/>
            <a:r>
              <a:rPr lang="cs-CZ" dirty="0" smtClean="0"/>
              <a:t>například </a:t>
            </a:r>
            <a:r>
              <a:rPr lang="cs-CZ" dirty="0"/>
              <a:t>do směn, dnů pracovního klidu, na práci v noci nebo práci </a:t>
            </a:r>
            <a:r>
              <a:rPr lang="cs-CZ" dirty="0" smtClean="0"/>
              <a:t>přesčas</a:t>
            </a:r>
          </a:p>
          <a:p>
            <a:pPr lvl="1"/>
            <a:r>
              <a:rPr lang="cs-CZ" dirty="0" smtClean="0"/>
              <a:t>práce </a:t>
            </a:r>
            <a:r>
              <a:rPr lang="cs-CZ" dirty="0"/>
              <a:t>o víkendu tedy nemůže být stejná jako práce vykonávaná jen od pondělí do </a:t>
            </a:r>
            <a:r>
              <a:rPr lang="cs-CZ" dirty="0" smtClean="0"/>
              <a:t>pátku</a:t>
            </a:r>
          </a:p>
          <a:p>
            <a:pPr lvl="1"/>
            <a:r>
              <a:rPr lang="cs-CZ" dirty="0" smtClean="0"/>
              <a:t>práce </a:t>
            </a:r>
            <a:r>
              <a:rPr lang="cs-CZ" dirty="0"/>
              <a:t>na směny je jiná než práce od osmi do půl páté každý </a:t>
            </a:r>
            <a:r>
              <a:rPr lang="cs-CZ" dirty="0" smtClean="0"/>
              <a:t>den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srovnávání pracovních podmínek se posuzuje také, jak je práce riziková a jak je pro zaměstnance škodlivé nebo obtěžující jeho pracovní </a:t>
            </a:r>
            <a:r>
              <a:rPr lang="cs-CZ" dirty="0" smtClean="0"/>
              <a:t>prostředí</a:t>
            </a:r>
            <a:r>
              <a:rPr lang="cs-CZ" dirty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Rozsudek </a:t>
            </a:r>
            <a:r>
              <a:rPr lang="cs-CZ" dirty="0"/>
              <a:t>Nejvyššího </a:t>
            </a:r>
            <a:r>
              <a:rPr lang="cs-CZ" dirty="0" smtClean="0"/>
              <a:t>soudu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soud srovnával pracovní podmínky pracoviště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kde se manipulovalo s telaty, </a:t>
            </a:r>
            <a:endParaRPr lang="cs-CZ" dirty="0" smtClean="0"/>
          </a:p>
          <a:p>
            <a:pPr lvl="1"/>
            <a:r>
              <a:rPr lang="cs-CZ" dirty="0" smtClean="0"/>
              <a:t>a </a:t>
            </a:r>
            <a:r>
              <a:rPr lang="cs-CZ" dirty="0"/>
              <a:t>pracoviště, kde se manipulovalo se vzrostlými býky. </a:t>
            </a:r>
            <a:endParaRPr lang="cs-CZ" dirty="0" smtClean="0"/>
          </a:p>
          <a:p>
            <a:r>
              <a:rPr lang="cs-CZ" dirty="0" smtClean="0"/>
              <a:t>Soud </a:t>
            </a:r>
            <a:r>
              <a:rPr lang="cs-CZ" dirty="0"/>
              <a:t>usoudil, že pracovní podmínky jsou různé, </a:t>
            </a:r>
            <a:endParaRPr lang="cs-CZ" dirty="0" smtClean="0"/>
          </a:p>
          <a:p>
            <a:pPr lvl="1"/>
            <a:r>
              <a:rPr lang="cs-CZ" dirty="0" smtClean="0"/>
              <a:t>protože </a:t>
            </a:r>
            <a:r>
              <a:rPr lang="cs-CZ" dirty="0"/>
              <a:t>manipulace s býky je rizikovější oproti manipulaci s telaty (ve vztahu k práci </a:t>
            </a:r>
            <a:r>
              <a:rPr lang="cs-CZ" dirty="0" smtClean="0"/>
              <a:t>ošetřovatele). </a:t>
            </a:r>
          </a:p>
          <a:p>
            <a:r>
              <a:rPr lang="cs-CZ" dirty="0" smtClean="0"/>
              <a:t>Práci </a:t>
            </a:r>
            <a:r>
              <a:rPr lang="cs-CZ" dirty="0"/>
              <a:t>ošetřovatele na těchto dvou odlišných pracovištích tak nelze pokládat za práci stejné hodnoty.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výkonnost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Posuzuje se podle:</a:t>
            </a:r>
          </a:p>
          <a:p>
            <a:pPr lvl="1"/>
            <a:r>
              <a:rPr lang="cs-CZ" dirty="0"/>
              <a:t>intenzity a kvality prováděných prací, </a:t>
            </a:r>
            <a:endParaRPr lang="cs-CZ" dirty="0" smtClean="0"/>
          </a:p>
          <a:p>
            <a:pPr lvl="1"/>
            <a:r>
              <a:rPr lang="cs-CZ" dirty="0" smtClean="0"/>
              <a:t>pracovních </a:t>
            </a:r>
            <a:r>
              <a:rPr lang="cs-CZ" dirty="0"/>
              <a:t>schopností a pracovní způsobilosti. </a:t>
            </a:r>
            <a:endParaRPr lang="cs-CZ" dirty="0" smtClean="0"/>
          </a:p>
          <a:p>
            <a:r>
              <a:rPr lang="cs-CZ" dirty="0" smtClean="0"/>
              <a:t>Výsledky </a:t>
            </a:r>
            <a:r>
              <a:rPr lang="cs-CZ" dirty="0"/>
              <a:t>práce se posuzují podle množství a kvality. Tato kritéria budou tvořena částečně subjektivní hodnotou, není proto snadné je objektivně </a:t>
            </a:r>
            <a:r>
              <a:rPr lang="cs-CZ" dirty="0" smtClean="0"/>
              <a:t>stanovit.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Zaměstnavatel </a:t>
            </a:r>
            <a:r>
              <a:rPr lang="cs-CZ" b="1" dirty="0"/>
              <a:t>by měl vyplácet stejnou odměnu zaměstnancům, kteří  podle uvedených kritérií vykonávají stejnou nebo srovnatelnou činnost. Platí to i naopak: zaměstnavatel může nastavit nerovné odměňování tam, kde se charakter práce v uvedených parametrech liší - například připlatit lidem s větší odpovědností, se speciálními dovednostmi nebo těm, kteří pracují v namáhavějším prostředí.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Řidič uspěl se žalobou kvůli nižší mzdě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Skutková podstata:</a:t>
            </a:r>
          </a:p>
          <a:p>
            <a:pPr lvl="1"/>
            <a:r>
              <a:rPr lang="cs-CZ" sz="1600" dirty="0"/>
              <a:t>Řidič v žalobě tvrdil, že jeho mzda v Olomouci byla nižší než u kolegy v Praze na stejné typové pozici a tarifním stupni. Považoval to za nerovné zacházení. Zaměstnavatel namítal, že do výše mzdy zaměstnance se promítají jednak předpoklady a požadavky pro výkon práce, jednak podmínky jednotlivých pracovišť.</a:t>
            </a:r>
          </a:p>
          <a:p>
            <a:pPr lvl="1"/>
            <a:r>
              <a:rPr lang="cs-CZ" sz="1600" dirty="0"/>
              <a:t>Práce řidiče v Praze je podle argumentace podniku složitější, odpovědnější a namáhavější, například s ohledem na velikost regionu a rozmístění provozu do několika částí a budov. Odměňování navíc zohledňuje i reálnou výši mezd a životních nákladů v Praze.</a:t>
            </a:r>
          </a:p>
          <a:p>
            <a:r>
              <a:rPr lang="cs-CZ" dirty="0" smtClean="0"/>
              <a:t>Nejvyšší soud ve svém rozsudku ze dne 20. července 2020 ve věci </a:t>
            </a:r>
            <a:r>
              <a:rPr lang="cs-CZ" dirty="0" err="1" smtClean="0"/>
              <a:t>sp</a:t>
            </a:r>
            <a:r>
              <a:rPr lang="cs-CZ" dirty="0" smtClean="0"/>
              <a:t>. zn. 21 </a:t>
            </a:r>
            <a:r>
              <a:rPr lang="cs-CZ" dirty="0" err="1" smtClean="0"/>
              <a:t>Cdo</a:t>
            </a:r>
            <a:r>
              <a:rPr lang="cs-CZ" dirty="0" smtClean="0"/>
              <a:t> 3955/2018-228 </a:t>
            </a:r>
            <a:r>
              <a:rPr lang="cs-CZ" b="1" dirty="0" smtClean="0"/>
              <a:t>zamítl dovolání žalované společnosti. 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450</Words>
  <Application>Microsoft Office PowerPoint</Application>
  <PresentationFormat>Předvádění na obrazovce (4:3)</PresentationFormat>
  <Paragraphs>89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Stejná práce, jiná mzda</vt:lpstr>
      <vt:lpstr>§ 110 zákoníku práce</vt:lpstr>
      <vt:lpstr>Složitost, odpovědnost a namáhavost </vt:lpstr>
      <vt:lpstr>Judikatura Evropského soudního dvora</vt:lpstr>
      <vt:lpstr>Pracovní podmínky</vt:lpstr>
      <vt:lpstr>Rozsudek Nejvyššího soudu ČR</vt:lpstr>
      <vt:lpstr>Pracovní výkonnost</vt:lpstr>
      <vt:lpstr>Závěr</vt:lpstr>
      <vt:lpstr>Řidič uspěl se žalobou kvůli nižší mzdě</vt:lpstr>
      <vt:lpstr>Řidič uspěl se žalobou kvůli nižší mzdě</vt:lpstr>
      <vt:lpstr>Co by stalo, kdyby byl rozsudek opačný?</vt:lpstr>
      <vt:lpstr>Kdy jsou rozdíly v odměňování přípustné?</vt:lpstr>
      <vt:lpstr>5 tipů, co dělat, pokud dostáváte nižší mzdu než kolegové s identickou náplní práce</vt:lpstr>
      <vt:lpstr>Snímek 14</vt:lpstr>
      <vt:lpstr>Podání žaloby u soudu</vt:lpstr>
      <vt:lpstr>Přímá a nepřímá diskriminace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Stejná práce, jiná mzda</dc:title>
  <dc:creator>Lenovo</dc:creator>
  <cp:lastModifiedBy>Admin</cp:lastModifiedBy>
  <cp:revision>14</cp:revision>
  <dcterms:created xsi:type="dcterms:W3CDTF">2020-12-03T12:33:48Z</dcterms:created>
  <dcterms:modified xsi:type="dcterms:W3CDTF">2024-03-08T08:42:00Z</dcterms:modified>
</cp:coreProperties>
</file>