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58" autoAdjust="0"/>
    <p:restoredTop sz="89442" autoAdjust="0"/>
  </p:normalViewPr>
  <p:slideViewPr>
    <p:cSldViewPr snapToGrid="0">
      <p:cViewPr varScale="1">
        <p:scale>
          <a:sx n="60" d="100"/>
          <a:sy n="60" d="100"/>
        </p:scale>
        <p:origin x="-1216" y="-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71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0" i="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Work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</a:t>
            </a:r>
            <a:r>
              <a:rPr kumimoji="1" lang="cs-CZ" sz="1200" b="0" i="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life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balance směrnice stanovuje minimální požadavky, přesné znění práva pak záleží na členských zemích a jejich přístupu. Ty by tak měly upravit svůj právní řád nejpozději do 2. srpna 2022.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xmlns="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xmlns="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xmlns="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xmlns="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xmlns="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xmlns="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xmlns="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xmlns="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xmlns="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lcometothejungle.com/cs/articles/zakony-ktere-meni-budoucnost-prac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zahranicni/portugalsko-schvalilo-pravo-na-odpojeni-cesko-k-tomu-primeje-celoevropska-vyhlaska-1385230" TargetMode="External"/><Relationship Id="rId2" Type="http://schemas.openxmlformats.org/officeDocument/2006/relationships/hyperlink" Target="https://www.europarl.europa.eu/news/cs/headlines/society/20210121STO96103/pravo-odpojit-se-od-prace-by-melo-byt-zabezpecene-v-cele-eu-pozaduji-poslanc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social/main.jsp?catId=89&amp;furtherNews=yes&amp;newsId=9438&amp;langId=e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Budoucnost práce v Evropě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Co nás (ne)čeká</a:t>
            </a:r>
            <a:r>
              <a:rPr lang="cs-CZ" dirty="0" smtClean="0"/>
              <a:t>?</a:t>
            </a:r>
          </a:p>
          <a:p>
            <a:r>
              <a:rPr lang="cs-CZ" dirty="0" smtClean="0"/>
              <a:t>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K. Hejlová. (2022</a:t>
            </a:r>
            <a:r>
              <a:rPr lang="cs-CZ" dirty="0" smtClean="0"/>
              <a:t>), </a:t>
            </a:r>
            <a:r>
              <a:rPr lang="cs-CZ" i="1" dirty="0" smtClean="0"/>
              <a:t>6 zákonů napříč Evropou měnící budoucnost práce. Kterých se (ne)dočkáme i u nás</a:t>
            </a:r>
            <a:r>
              <a:rPr lang="cs-CZ" i="1" dirty="0" smtClean="0"/>
              <a:t>?. </a:t>
            </a:r>
            <a:r>
              <a:rPr lang="cs-CZ" dirty="0" smtClean="0"/>
              <a:t>Praha: </a:t>
            </a:r>
            <a:r>
              <a:rPr lang="cs-CZ" dirty="0" err="1" smtClean="0"/>
              <a:t>Welcome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jungle</a:t>
            </a:r>
            <a:r>
              <a:rPr lang="cs-CZ" dirty="0" smtClean="0"/>
              <a:t>. </a:t>
            </a:r>
            <a:r>
              <a:rPr lang="cs-CZ" dirty="0" smtClean="0"/>
              <a:t>Dostupné z: </a:t>
            </a:r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www.welcometothejungle.com/cs/articles/zakony-ktere-meni-budoucnost-prace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Liberalizace a flexibilita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Pracovní týden</a:t>
            </a:r>
          </a:p>
          <a:p>
            <a:r>
              <a:rPr lang="cs-CZ" dirty="0" smtClean="0"/>
              <a:t>Do r. 1966 byl v Česku běžný 6denní pracovní týden</a:t>
            </a:r>
          </a:p>
          <a:p>
            <a:r>
              <a:rPr lang="cs-CZ" dirty="0" smtClean="0"/>
              <a:t>Nyní 5denní</a:t>
            </a:r>
          </a:p>
          <a:p>
            <a:r>
              <a:rPr lang="cs-CZ" dirty="0" smtClean="0"/>
              <a:t>V blízké budoucnosti 4denní</a:t>
            </a:r>
          </a:p>
          <a:p>
            <a:r>
              <a:rPr lang="cs-CZ" dirty="0" smtClean="0"/>
              <a:t>Ve vzdálenější budoucnosti?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Pracovní doba</a:t>
            </a:r>
          </a:p>
          <a:p>
            <a:r>
              <a:rPr lang="cs-CZ" dirty="0" smtClean="0"/>
              <a:t>V kanceláři od 9 do 17?</a:t>
            </a:r>
          </a:p>
          <a:p>
            <a:r>
              <a:rPr lang="cs-CZ" dirty="0" smtClean="0"/>
              <a:t>Pružná pracovní doba</a:t>
            </a:r>
          </a:p>
          <a:p>
            <a:r>
              <a:rPr lang="cs-CZ" dirty="0" err="1" smtClean="0"/>
              <a:t>Home</a:t>
            </a:r>
            <a:r>
              <a:rPr lang="cs-CZ" dirty="0" smtClean="0"/>
              <a:t>-office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 zákonů z Evropy měnící budoucnost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3968" y="1728578"/>
            <a:ext cx="8064900" cy="4139998"/>
          </a:xfrm>
        </p:spPr>
        <p:txBody>
          <a:bodyPr/>
          <a:lstStyle/>
          <a:p>
            <a:r>
              <a:rPr lang="cs-CZ" dirty="0" smtClean="0"/>
              <a:t>Francie: právo odpojit se</a:t>
            </a:r>
          </a:p>
          <a:p>
            <a:r>
              <a:rPr lang="cs-CZ" dirty="0" smtClean="0"/>
              <a:t>Nizozemsko: Právo na práci z domova</a:t>
            </a:r>
          </a:p>
          <a:p>
            <a:r>
              <a:rPr lang="es-ES" dirty="0" smtClean="0"/>
              <a:t>EU: Alespoň 40 % žen ve vedení firem</a:t>
            </a:r>
          </a:p>
          <a:p>
            <a:r>
              <a:rPr lang="cs-CZ" dirty="0" smtClean="0"/>
              <a:t>Belgie: Právo požádat o čtyřdenní pracovní týden</a:t>
            </a:r>
          </a:p>
          <a:p>
            <a:r>
              <a:rPr lang="cs-CZ" dirty="0" smtClean="0"/>
              <a:t>Španělsko: Menstruační volno</a:t>
            </a:r>
          </a:p>
          <a:p>
            <a:r>
              <a:rPr lang="cs-CZ" dirty="0" smtClean="0"/>
              <a:t>EU: </a:t>
            </a:r>
            <a:r>
              <a:rPr lang="cs-CZ" dirty="0" err="1" smtClean="0"/>
              <a:t>Work</a:t>
            </a:r>
            <a:r>
              <a:rPr lang="cs-CZ" dirty="0" smtClean="0"/>
              <a:t>-</a:t>
            </a:r>
            <a:r>
              <a:rPr lang="cs-CZ" dirty="0" err="1" smtClean="0"/>
              <a:t>life</a:t>
            </a:r>
            <a:r>
              <a:rPr lang="cs-CZ" smtClean="0"/>
              <a:t> balance směrnice</a:t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Francie: Právo odpojit se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Online komunikace = „dobrý sluha, ale zlý pán“</a:t>
            </a:r>
          </a:p>
          <a:p>
            <a:r>
              <a:rPr lang="cs-CZ" dirty="0" smtClean="0"/>
              <a:t>Efektivní a flexibilní komunikační nástroj X výdobytek doby podporující trend „být neustále na příjmu“</a:t>
            </a:r>
          </a:p>
          <a:p>
            <a:r>
              <a:rPr lang="cs-CZ" dirty="0" smtClean="0"/>
              <a:t>Kde je rozdíl mezi soukromým a pracovním životem?</a:t>
            </a:r>
          </a:p>
          <a:p>
            <a:r>
              <a:rPr lang="cs-CZ" dirty="0" smtClean="0"/>
              <a:t>Hrozí vyhoření z pracovního stresu</a:t>
            </a:r>
          </a:p>
          <a:p>
            <a:endParaRPr lang="cs-CZ" dirty="0" smtClean="0"/>
          </a:p>
          <a:p>
            <a:r>
              <a:rPr lang="cs-CZ" dirty="0" smtClean="0"/>
              <a:t>Francie, 2017 – zákon: </a:t>
            </a:r>
            <a:r>
              <a:rPr lang="cs-CZ" b="1" dirty="0" smtClean="0"/>
              <a:t>beztrestně ignorovat pracovní zprávy, emaily a telefonáty</a:t>
            </a:r>
            <a:r>
              <a:rPr lang="cs-CZ" dirty="0" smtClean="0"/>
              <a:t> pozdě večer nebo o víkendu</a:t>
            </a:r>
          </a:p>
          <a:p>
            <a:r>
              <a:rPr lang="cs-CZ" dirty="0" smtClean="0"/>
              <a:t>následovaly další země – </a:t>
            </a:r>
            <a:r>
              <a:rPr lang="cs-CZ" dirty="0" smtClean="0">
                <a:hlinkClick r:id="rId2"/>
              </a:rPr>
              <a:t>Belgie, Itálie, Španělsko</a:t>
            </a:r>
            <a:r>
              <a:rPr lang="cs-CZ" dirty="0" smtClean="0"/>
              <a:t> a </a:t>
            </a:r>
            <a:r>
              <a:rPr lang="cs-CZ" dirty="0" smtClean="0">
                <a:hlinkClick r:id="rId3"/>
              </a:rPr>
              <a:t>Portugalsko</a:t>
            </a:r>
            <a:endParaRPr lang="cs-CZ" dirty="0" smtClean="0"/>
          </a:p>
          <a:p>
            <a:r>
              <a:rPr lang="cs-CZ" dirty="0" smtClean="0"/>
              <a:t>ČR? EU?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Nizozemsko: Právo na práci z domova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Home</a:t>
            </a:r>
            <a:r>
              <a:rPr lang="cs-CZ" dirty="0" smtClean="0"/>
              <a:t> office = dnes již žádná novinka</a:t>
            </a:r>
          </a:p>
          <a:p>
            <a:r>
              <a:rPr lang="cs-CZ" dirty="0" smtClean="0"/>
              <a:t>Ale co když zrovna ta vaše firma </a:t>
            </a:r>
            <a:r>
              <a:rPr lang="cs-CZ" dirty="0" err="1" smtClean="0"/>
              <a:t>home</a:t>
            </a:r>
            <a:r>
              <a:rPr lang="cs-CZ" dirty="0" smtClean="0"/>
              <a:t> office neumožňuje?</a:t>
            </a:r>
          </a:p>
          <a:p>
            <a:endParaRPr lang="cs-CZ" dirty="0" smtClean="0"/>
          </a:p>
          <a:p>
            <a:r>
              <a:rPr lang="cs-CZ" dirty="0" smtClean="0"/>
              <a:t>Nizozemsko: </a:t>
            </a:r>
            <a:r>
              <a:rPr lang="cs-CZ" b="1" dirty="0" smtClean="0"/>
              <a:t>zákonné právo pracovat z domova </a:t>
            </a:r>
            <a:r>
              <a:rPr lang="cs-CZ" dirty="0" smtClean="0"/>
              <a:t>pro všechny zaměstnance</a:t>
            </a:r>
          </a:p>
          <a:p>
            <a:r>
              <a:rPr lang="cs-CZ" dirty="0" smtClean="0"/>
              <a:t>Zaměstnavatel bude moct žádost zaměstnance odmítnout pouze v případě, kdy k tomu uvede </a:t>
            </a:r>
            <a:r>
              <a:rPr lang="cs-CZ" i="1" dirty="0" smtClean="0"/>
              <a:t>“pádné důvody”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EU: Alespoň 40 % žen ve vedení firem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Průzkum firmy </a:t>
            </a:r>
            <a:r>
              <a:rPr lang="cs-CZ" dirty="0" err="1" smtClean="0"/>
              <a:t>Deloitte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v celosvětovém průměru bylo za rok 2021 </a:t>
            </a:r>
            <a:r>
              <a:rPr lang="cs-CZ" b="1" dirty="0" smtClean="0"/>
              <a:t>v řídících funkcích firem zastoupeno 19,7 % žen</a:t>
            </a:r>
            <a:r>
              <a:rPr lang="cs-CZ" dirty="0" smtClean="0"/>
              <a:t>, na pozicích CEO dokonce jen 5 %, </a:t>
            </a:r>
          </a:p>
          <a:p>
            <a:pPr lvl="1"/>
            <a:r>
              <a:rPr lang="cs-CZ" dirty="0" smtClean="0"/>
              <a:t>Nejlépe jsou na tom ve světě ve Francii, kde je ve vedení firem celkem 43,2 % žen. </a:t>
            </a:r>
          </a:p>
          <a:p>
            <a:pPr lvl="1"/>
            <a:r>
              <a:rPr lang="cs-CZ" dirty="0" smtClean="0"/>
              <a:t>U nás jsme ještě níž než je celosvětový průměr a to na hranici 17,2 %.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EU: od roku 2026 budou mít </a:t>
            </a:r>
            <a:r>
              <a:rPr lang="cs-CZ" b="1" dirty="0" smtClean="0"/>
              <a:t>velké firmy ve svém vedení alespoň 40 % žen</a:t>
            </a:r>
          </a:p>
          <a:p>
            <a:pPr lvl="1"/>
            <a:r>
              <a:rPr lang="cs-CZ" dirty="0" smtClean="0"/>
              <a:t>Návrh čeká na formální schválení</a:t>
            </a:r>
          </a:p>
          <a:p>
            <a:pPr lvl="1"/>
            <a:r>
              <a:rPr lang="cs-CZ" dirty="0" smtClean="0"/>
              <a:t>bude platit pro společnosti obchodovatelné na burze nebo ty s více než 250 zaměstnanci.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Kontroverzní téma</a:t>
            </a:r>
          </a:p>
          <a:p>
            <a:r>
              <a:rPr lang="cs-CZ" i="1" dirty="0" smtClean="0"/>
              <a:t>Celospolečenské bariéry</a:t>
            </a:r>
          </a:p>
          <a:p>
            <a:pPr lvl="1"/>
            <a:r>
              <a:rPr lang="cs-CZ" i="1" dirty="0" smtClean="0"/>
              <a:t>nedostatek zařízení péče o </a:t>
            </a:r>
            <a:r>
              <a:rPr lang="cs-CZ" i="1" dirty="0" err="1" smtClean="0"/>
              <a:t>dětii</a:t>
            </a:r>
            <a:r>
              <a:rPr lang="cs-CZ" i="1" dirty="0" smtClean="0"/>
              <a:t>, stereotypy a sexismus,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Belgie: Právo požádat o čtyřdenní pracovní týden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Revoluce</a:t>
            </a:r>
          </a:p>
          <a:p>
            <a:r>
              <a:rPr lang="cs-CZ" dirty="0" smtClean="0"/>
              <a:t>Nejvýznamnější změna od zrušení pracovní soboty</a:t>
            </a:r>
          </a:p>
          <a:p>
            <a:endParaRPr lang="cs-CZ" dirty="0" smtClean="0"/>
          </a:p>
          <a:p>
            <a:r>
              <a:rPr lang="cs-CZ" dirty="0" smtClean="0"/>
              <a:t>Belgie: schválená reforma, která čeká na uzákonění</a:t>
            </a:r>
          </a:p>
          <a:p>
            <a:r>
              <a:rPr lang="cs-CZ" dirty="0" smtClean="0"/>
              <a:t>Garantuje pracovníkům právo požádat o čtyřdenní pracovní týden. </a:t>
            </a:r>
          </a:p>
          <a:p>
            <a:r>
              <a:rPr lang="cs-CZ" dirty="0" smtClean="0"/>
              <a:t>Zaměstnavatel s tím musí souhlasit, v opačném případě má povinnost písemně dodat odůvodnění s “pádnými důvody”.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X</a:t>
            </a:r>
          </a:p>
          <a:p>
            <a:r>
              <a:rPr lang="cs-CZ" dirty="0" smtClean="0"/>
              <a:t>Na druhou stranu musí zaměstnanec (s plným úvazkem) ale </a:t>
            </a:r>
            <a:r>
              <a:rPr lang="cs-CZ" b="1" dirty="0" smtClean="0"/>
              <a:t>odvést stejné množství práce za stejnou pracovní dobu</a:t>
            </a:r>
            <a:r>
              <a:rPr lang="cs-CZ" dirty="0" smtClean="0"/>
              <a:t>, kterou si díky reformě může rozložit jen do čtyř dnů.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Španělsko: Menstruační volno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26242"/>
            <a:ext cx="8064900" cy="4139998"/>
          </a:xfrm>
        </p:spPr>
        <p:txBody>
          <a:bodyPr/>
          <a:lstStyle/>
          <a:p>
            <a:r>
              <a:rPr lang="cs-CZ" dirty="0" smtClean="0"/>
              <a:t>Rovnoprávnost mužů a žen X neoddiskutovatelné rozdíly mezi pohlavím</a:t>
            </a:r>
          </a:p>
          <a:p>
            <a:r>
              <a:rPr lang="cs-CZ" dirty="0" smtClean="0"/>
              <a:t>Menstruace, endometrióza</a:t>
            </a:r>
          </a:p>
          <a:p>
            <a:r>
              <a:rPr lang="cs-CZ" dirty="0" smtClean="0"/>
              <a:t>Bolestivým průběhem menstruace trpí 1/3 – ½ žen</a:t>
            </a:r>
          </a:p>
          <a:p>
            <a:endParaRPr lang="cs-CZ" dirty="0" smtClean="0"/>
          </a:p>
          <a:p>
            <a:r>
              <a:rPr lang="cs-CZ" dirty="0" smtClean="0"/>
              <a:t>Španělsko: zákon, který má ženám s bolestivou menstruací dát </a:t>
            </a:r>
            <a:r>
              <a:rPr lang="cs-CZ" b="1" dirty="0" smtClean="0"/>
              <a:t>až tři dny plně placeného volna</a:t>
            </a:r>
            <a:r>
              <a:rPr lang="cs-CZ" dirty="0" smtClean="0"/>
              <a:t> (v případě extrémní bolesti dokonce až pět dní)</a:t>
            </a:r>
          </a:p>
          <a:p>
            <a:r>
              <a:rPr lang="cs-CZ" dirty="0" smtClean="0"/>
              <a:t>Potřebné potvrzení od lékaře</a:t>
            </a:r>
          </a:p>
          <a:p>
            <a:endParaRPr lang="cs-CZ" dirty="0" smtClean="0"/>
          </a:p>
          <a:p>
            <a:r>
              <a:rPr lang="cs-CZ" dirty="0" smtClean="0"/>
              <a:t>Flexibilní přístup k různým potřebám X skutečně jde o pomoc ženám nebo spíš naopak.</a:t>
            </a:r>
          </a:p>
          <a:p>
            <a:r>
              <a:rPr lang="cs-CZ" dirty="0" smtClean="0"/>
              <a:t>Alternativy: </a:t>
            </a:r>
            <a:r>
              <a:rPr lang="cs-CZ" dirty="0" err="1" smtClean="0"/>
              <a:t>sick</a:t>
            </a:r>
            <a:r>
              <a:rPr lang="cs-CZ" dirty="0" smtClean="0"/>
              <a:t> </a:t>
            </a:r>
            <a:r>
              <a:rPr lang="cs-CZ" dirty="0" err="1" smtClean="0"/>
              <a:t>days</a:t>
            </a:r>
            <a:r>
              <a:rPr lang="cs-CZ" dirty="0" smtClean="0"/>
              <a:t>, </a:t>
            </a:r>
            <a:r>
              <a:rPr lang="cs-CZ" dirty="0" err="1" smtClean="0"/>
              <a:t>home</a:t>
            </a:r>
            <a:r>
              <a:rPr lang="cs-CZ" dirty="0" smtClean="0"/>
              <a:t> office</a:t>
            </a:r>
          </a:p>
          <a:p>
            <a:r>
              <a:rPr lang="cs-CZ" dirty="0" smtClean="0"/>
              <a:t>A co alergie, migrény apod.?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EU: </a:t>
            </a:r>
            <a:r>
              <a:rPr lang="cs-CZ" dirty="0" err="1" smtClean="0"/>
              <a:t>Work</a:t>
            </a:r>
            <a:r>
              <a:rPr lang="cs-CZ" dirty="0" smtClean="0"/>
              <a:t>-</a:t>
            </a:r>
            <a:r>
              <a:rPr lang="cs-CZ" dirty="0" err="1" smtClean="0"/>
              <a:t>life</a:t>
            </a:r>
            <a:r>
              <a:rPr lang="cs-CZ" dirty="0" smtClean="0"/>
              <a:t> balance směrnice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 </a:t>
            </a:r>
            <a:r>
              <a:rPr lang="cs-CZ" dirty="0" smtClean="0">
                <a:hlinkClick r:id="rId3"/>
              </a:rPr>
              <a:t>Směrnice</a:t>
            </a:r>
            <a:r>
              <a:rPr lang="cs-CZ" dirty="0" smtClean="0"/>
              <a:t> z roku 2019 chce ulehčit situaci </a:t>
            </a:r>
            <a:r>
              <a:rPr lang="cs-CZ" b="1" dirty="0" smtClean="0"/>
              <a:t>rodinám s dětmi</a:t>
            </a:r>
            <a:endParaRPr lang="cs-CZ" dirty="0" smtClean="0"/>
          </a:p>
          <a:p>
            <a:r>
              <a:rPr lang="cs-CZ" dirty="0" smtClean="0"/>
              <a:t>balancování mezi pracovními a osobními starostmi </a:t>
            </a:r>
          </a:p>
          <a:p>
            <a:r>
              <a:rPr lang="cs-CZ" dirty="0" smtClean="0"/>
              <a:t>Cíl:</a:t>
            </a:r>
          </a:p>
          <a:p>
            <a:pPr lvl="1"/>
            <a:r>
              <a:rPr lang="cs-CZ" dirty="0" smtClean="0"/>
              <a:t> flexibilnější uspořádání práce, </a:t>
            </a:r>
          </a:p>
          <a:p>
            <a:pPr lvl="1"/>
            <a:r>
              <a:rPr lang="cs-CZ" dirty="0" smtClean="0"/>
              <a:t>zvýšení účasti žen na trhu práce </a:t>
            </a:r>
          </a:p>
          <a:p>
            <a:pPr lvl="1"/>
            <a:r>
              <a:rPr lang="cs-CZ" dirty="0" smtClean="0"/>
              <a:t>a zlepšení využívání volna určenému pro péči o rodinu</a:t>
            </a:r>
          </a:p>
          <a:p>
            <a:r>
              <a:rPr lang="cs-CZ" dirty="0" smtClean="0"/>
              <a:t>Konkrétní práva členských států EU</a:t>
            </a:r>
          </a:p>
          <a:p>
            <a:pPr lvl="1"/>
            <a:r>
              <a:rPr lang="cs-CZ" b="1" dirty="0" smtClean="0"/>
              <a:t>Otcovská dovolená</a:t>
            </a:r>
            <a:r>
              <a:rPr lang="cs-CZ" dirty="0" smtClean="0"/>
              <a:t> musí být dlouhá minimálně 10 dní.</a:t>
            </a:r>
          </a:p>
          <a:p>
            <a:pPr lvl="1"/>
            <a:r>
              <a:rPr lang="cs-CZ" dirty="0" smtClean="0"/>
              <a:t>Každý z rodičů má nárok na </a:t>
            </a:r>
            <a:r>
              <a:rPr lang="cs-CZ" b="1" dirty="0" smtClean="0"/>
              <a:t>4 měsíce rodičovské dovolené</a:t>
            </a:r>
            <a:r>
              <a:rPr lang="cs-CZ" dirty="0" smtClean="0"/>
              <a:t>, z toho alespoň dva měsíce nejsou přenositelné. </a:t>
            </a:r>
          </a:p>
          <a:p>
            <a:pPr lvl="1"/>
            <a:r>
              <a:rPr lang="cs-CZ" dirty="0" smtClean="0"/>
              <a:t>Zaměstnanec má právo na </a:t>
            </a:r>
            <a:r>
              <a:rPr lang="cs-CZ" b="1" dirty="0" smtClean="0"/>
              <a:t>pečovatelskou dovolenou</a:t>
            </a:r>
            <a:r>
              <a:rPr lang="cs-CZ" dirty="0" smtClean="0"/>
              <a:t> minimálně 5 dní v roce.</a:t>
            </a:r>
          </a:p>
          <a:p>
            <a:pPr lvl="1"/>
            <a:r>
              <a:rPr lang="cs-CZ" dirty="0" smtClean="0"/>
              <a:t>Právo na </a:t>
            </a:r>
            <a:r>
              <a:rPr lang="cs-CZ" b="1" dirty="0" smtClean="0"/>
              <a:t>pružnější uspořádání práce</a:t>
            </a:r>
            <a:r>
              <a:rPr lang="cs-CZ" dirty="0" smtClean="0"/>
              <a:t> (flexibilní pracovní podmínky) pro rodiče dětí do věku minimálně 8 let. Pokud zaměstnavatel odmítne, bude muset svoje rozhodnutí dostatečně odůvodnit.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49</TotalTime>
  <Words>426</Words>
  <Application>Microsoft Office PowerPoint</Application>
  <PresentationFormat>Předvádění na obrazovce (4:3)</PresentationFormat>
  <Paragraphs>105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muni-ped-prezentace-4-3-cz</vt:lpstr>
      <vt:lpstr>Budoucnost práce v Evropě</vt:lpstr>
      <vt:lpstr>Liberalizace a flexibilita</vt:lpstr>
      <vt:lpstr>6 zákonů z Evropy měnící budoucnost práce</vt:lpstr>
      <vt:lpstr>Francie: Právo odpojit se</vt:lpstr>
      <vt:lpstr>Nizozemsko: Právo na práci z domova</vt:lpstr>
      <vt:lpstr>EU: Alespoň 40 % žen ve vedení firem  </vt:lpstr>
      <vt:lpstr>Belgie: Právo požádat o čtyřdenní pracovní týden  </vt:lpstr>
      <vt:lpstr>Španělsko: Menstruační volno  </vt:lpstr>
      <vt:lpstr>EU: Work-life balance směrnice  </vt:lpstr>
      <vt:lpstr>Zdroj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8</cp:revision>
  <dcterms:created xsi:type="dcterms:W3CDTF">2022-09-15T19:30:46Z</dcterms:created>
  <dcterms:modified xsi:type="dcterms:W3CDTF">2024-02-21T07:31:43Z</dcterms:modified>
</cp:coreProperties>
</file>