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321" userDrawn="1">
          <p15:clr>
            <a:srgbClr val="A4A3A4"/>
          </p15:clr>
        </p15:guide>
        <p15:guide id="7" pos="5418" userDrawn="1">
          <p15:clr>
            <a:srgbClr val="A4A3A4"/>
          </p15:clr>
        </p15:guide>
        <p15:guide id="8" pos="682" userDrawn="1">
          <p15:clr>
            <a:srgbClr val="A4A3A4"/>
          </p15:clr>
        </p15:guide>
        <p15:guide id="9" pos="2766" userDrawn="1">
          <p15:clr>
            <a:srgbClr val="A4A3A4"/>
          </p15:clr>
        </p15:guide>
        <p15:guide id="10" pos="29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7300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58" autoAdjust="0"/>
    <p:restoredTop sz="89442" autoAdjust="0"/>
  </p:normalViewPr>
  <p:slideViewPr>
    <p:cSldViewPr snapToGrid="0">
      <p:cViewPr varScale="1">
        <p:scale>
          <a:sx n="60" d="100"/>
          <a:sy n="60" d="100"/>
        </p:scale>
        <p:origin x="-1216" y="-8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-2712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cs-CZ" sz="1200" b="0" i="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Work</a:t>
            </a:r>
            <a:r>
              <a:rPr kumimoji="1" lang="cs-CZ" sz="1200" b="0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-</a:t>
            </a:r>
            <a:r>
              <a:rPr kumimoji="1" lang="cs-CZ" sz="1200" b="0" i="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life</a:t>
            </a:r>
            <a:r>
              <a:rPr kumimoji="1" lang="cs-CZ" sz="1200" b="0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balance směrnice stanovuje minimální požadavky, přesné znění práva pak záleží na členských zemích a jejich přístupu. Ty by tak měly upravit svůj právní řád nejpozději do 2. srpna 2022.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Grafický objekt 8">
            <a:extLst>
              <a:ext uri="{FF2B5EF4-FFF2-40B4-BE49-F238E27FC236}">
                <a16:creationId xmlns:a16="http://schemas.microsoft.com/office/drawing/2014/main" xmlns="" id="{D816079F-E2A1-904D-9C9C-7B3F5A32F26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281541" y="414000"/>
            <a:ext cx="1558799" cy="1068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xmlns="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39998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99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xmlns="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xmlns="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8845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89002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xmlns="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4688459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Grafický objekt 5">
            <a:extLst>
              <a:ext uri="{FF2B5EF4-FFF2-40B4-BE49-F238E27FC236}">
                <a16:creationId xmlns:a16="http://schemas.microsoft.com/office/drawing/2014/main" xmlns="" id="{251D8E84-EA85-D448-8EE9-B92099C6621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Grafický objekt 5">
            <a:extLst>
              <a:ext uri="{FF2B5EF4-FFF2-40B4-BE49-F238E27FC236}">
                <a16:creationId xmlns:a16="http://schemas.microsoft.com/office/drawing/2014/main" xmlns="" id="{DDD67FDD-68E4-9143-A194-D74F4F4334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xmlns="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xmlns="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xmlns="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xmlns="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Grafický objekt 8">
            <a:extLst>
              <a:ext uri="{FF2B5EF4-FFF2-40B4-BE49-F238E27FC236}">
                <a16:creationId xmlns:a16="http://schemas.microsoft.com/office/drawing/2014/main" xmlns="" id="{186904FF-55B2-814C-8503-8F750F237D8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281541" y="414000"/>
            <a:ext cx="1558799" cy="1068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Grafický objekt 8">
            <a:extLst>
              <a:ext uri="{FF2B5EF4-FFF2-40B4-BE49-F238E27FC236}">
                <a16:creationId xmlns:a16="http://schemas.microsoft.com/office/drawing/2014/main" xmlns="" id="{B7EC3E44-60F5-6142-B879-7DD80C1E9EA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281541" y="414000"/>
            <a:ext cx="1558799" cy="106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  <p15:guide id="3" orient="horz" pos="255" userDrawn="1">
          <p15:clr>
            <a:srgbClr val="FBAE40"/>
          </p15:clr>
        </p15:guide>
        <p15:guide id="4" pos="1156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xmlns="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xmlns="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Grafický objekt 8">
            <a:extLst>
              <a:ext uri="{FF2B5EF4-FFF2-40B4-BE49-F238E27FC236}">
                <a16:creationId xmlns:a16="http://schemas.microsoft.com/office/drawing/2014/main" xmlns="" id="{635A6DBC-DB80-9647-B267-17E9A9A8AC0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281541" y="414000"/>
            <a:ext cx="1558799" cy="106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000" y="6040796"/>
            <a:ext cx="6416982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xmlns="" id="{38E54EF0-AC4F-BE42-B3C9-EBE082A37F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7933427" y="6048000"/>
            <a:ext cx="876594" cy="600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64211764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pos="5556" userDrawn="1">
          <p15:clr>
            <a:srgbClr val="FBAE40"/>
          </p15:clr>
        </p15:guide>
        <p15:guide id="2" orient="horz" pos="4201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cký objekt 1">
            <a:extLst>
              <a:ext uri="{FF2B5EF4-FFF2-40B4-BE49-F238E27FC236}">
                <a16:creationId xmlns:a16="http://schemas.microsoft.com/office/drawing/2014/main" xmlns="" id="{99DDF373-DAF6-45FC-9BE7-AC33B6CEFD7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2505600" y="2012703"/>
            <a:ext cx="4132799" cy="2832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5ECF17BA-4CC0-425F-84EE-ED5FF94C78F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81017" y="2731338"/>
            <a:ext cx="5381966" cy="139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 sz="9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xmlns="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Grafický objekt 5">
            <a:extLst>
              <a:ext uri="{FF2B5EF4-FFF2-40B4-BE49-F238E27FC236}">
                <a16:creationId xmlns:a16="http://schemas.microsoft.com/office/drawing/2014/main" xmlns="" id="{544C2213-2481-1D43-98DB-CC9BFF1400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3997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xmlns="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xmlns="" id="{EC4C054D-8847-4544-A33E-5A3C9D61CA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xmlns="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xmlns="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Grafický objekt 5">
            <a:extLst>
              <a:ext uri="{FF2B5EF4-FFF2-40B4-BE49-F238E27FC236}">
                <a16:creationId xmlns:a16="http://schemas.microsoft.com/office/drawing/2014/main" xmlns="" id="{2EA4BEBC-4725-FD40-B35B-C5DA2AE8611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3657" userDrawn="1">
          <p15:clr>
            <a:srgbClr val="FBAE40"/>
          </p15:clr>
        </p15:guide>
        <p15:guide id="2" pos="543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40544" y="1296001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88459" y="1290515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xmlns="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xmlns="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Grafický objekt 5">
            <a:extLst>
              <a:ext uri="{FF2B5EF4-FFF2-40B4-BE49-F238E27FC236}">
                <a16:creationId xmlns:a16="http://schemas.microsoft.com/office/drawing/2014/main" xmlns="" id="{F2FF03BB-F110-334E-898B-290BDFB038D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886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xmlns="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10802" y="2596846"/>
            <a:ext cx="3094099" cy="3208441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xmlns="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47132" y="1665288"/>
            <a:ext cx="4655843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xmlns="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xmlns="" id="{1C29E400-CAA5-674E-9459-BC525406BCB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xmlns="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333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xmlns="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99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0000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20900" y="4414270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xmlns="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xmlns="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xmlns="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54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xmlns="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6120001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Grafický objekt 5">
            <a:extLst>
              <a:ext uri="{FF2B5EF4-FFF2-40B4-BE49-F238E27FC236}">
                <a16:creationId xmlns:a16="http://schemas.microsoft.com/office/drawing/2014/main" xmlns="" id="{3D58DA1E-D4AA-1745-BD9C-9936872A38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1049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xmlns="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540000" y="692150"/>
            <a:ext cx="8064900" cy="5139850"/>
          </a:xfrm>
          <a:prstGeom prst="rect">
            <a:avLst/>
          </a:prstGeom>
        </p:spPr>
        <p:txBody>
          <a:bodyPr/>
          <a:lstStyle>
            <a:lvl1pPr marL="54000" indent="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7" name="Grafický objekt 5">
            <a:extLst>
              <a:ext uri="{FF2B5EF4-FFF2-40B4-BE49-F238E27FC236}">
                <a16:creationId xmlns:a16="http://schemas.microsoft.com/office/drawing/2014/main" xmlns="" id="{EEE79ECB-0EA4-104B-A13F-5D5F2D5F05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436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xmlns="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Grafický objekt 5">
            <a:extLst>
              <a:ext uri="{FF2B5EF4-FFF2-40B4-BE49-F238E27FC236}">
                <a16:creationId xmlns:a16="http://schemas.microsoft.com/office/drawing/2014/main" xmlns="" id="{68945D16-ACF8-1547-8B5D-C0873A6FBA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9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872000"/>
            <a:ext cx="80649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1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125" b="0">
          <a:solidFill>
            <a:schemeClr val="tx1"/>
          </a:solidFill>
          <a:latin typeface="+mn-lt"/>
        </a:defRPr>
      </a:lvl2pPr>
      <a:lvl3pPr marL="6858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125" b="0">
          <a:solidFill>
            <a:schemeClr val="tx1"/>
          </a:solidFill>
          <a:latin typeface="+mn-lt"/>
        </a:defRPr>
      </a:lvl3pPr>
      <a:lvl4pPr marL="10287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125" b="0">
          <a:solidFill>
            <a:schemeClr val="tx1"/>
          </a:solidFill>
          <a:latin typeface="+mn-lt"/>
        </a:defRPr>
      </a:lvl4pPr>
      <a:lvl5pPr marL="13716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125" b="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0574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24003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27432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935" userDrawn="1">
          <p15:clr>
            <a:srgbClr val="F26B43"/>
          </p15:clr>
        </p15:guide>
        <p15:guide id="2" pos="3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elcometothejungle.com/cs/articles/zakony-ktere-meni-budoucnost-prac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15.cz/zahranicni/portugalsko-schvalilo-pravo-na-odpojeni-cesko-k-tomu-primeje-celoevropska-vyhlaska-1385230" TargetMode="External"/><Relationship Id="rId2" Type="http://schemas.openxmlformats.org/officeDocument/2006/relationships/hyperlink" Target="https://www.europarl.europa.eu/news/cs/headlines/society/20210121STO96103/pravo-odpojit-se-od-prace-by-melo-byt-zabezpecene-v-cele-eu-pozaduji-poslanci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social/main.jsp?catId=89&amp;furtherNews=yes&amp;newsId=9438&amp;langId=e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AA6C805-D43D-9246-8F45-F7D14F2D2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Budoucnost práce v Evropě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E41AC406-9E40-DE47-946B-D00D18C67F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Co nás (ne)čeká</a:t>
            </a:r>
            <a:r>
              <a:rPr lang="cs-CZ" dirty="0" smtClean="0"/>
              <a:t>?</a:t>
            </a:r>
          </a:p>
          <a:p>
            <a:r>
              <a:rPr lang="cs-CZ" dirty="0" smtClean="0"/>
              <a:t>2022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158939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K. Hejlová. (2022</a:t>
            </a:r>
            <a:r>
              <a:rPr lang="cs-CZ" dirty="0" smtClean="0"/>
              <a:t>), </a:t>
            </a:r>
            <a:r>
              <a:rPr lang="cs-CZ" i="1" dirty="0" smtClean="0"/>
              <a:t>6 zákonů napříč Evropou měnící budoucnost práce. Kterých se (ne)dočkáme i u nás</a:t>
            </a:r>
            <a:r>
              <a:rPr lang="cs-CZ" i="1" dirty="0" smtClean="0"/>
              <a:t>?. </a:t>
            </a:r>
            <a:r>
              <a:rPr lang="cs-CZ" dirty="0" smtClean="0"/>
              <a:t>Praha: </a:t>
            </a:r>
            <a:r>
              <a:rPr lang="cs-CZ" dirty="0" err="1" smtClean="0"/>
              <a:t>Welcome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jungle</a:t>
            </a:r>
            <a:r>
              <a:rPr lang="cs-CZ" dirty="0" smtClean="0"/>
              <a:t>. </a:t>
            </a:r>
            <a:r>
              <a:rPr lang="cs-CZ" dirty="0" smtClean="0"/>
              <a:t>Dostupné z: </a:t>
            </a:r>
            <a:r>
              <a:rPr lang="cs-CZ" dirty="0" smtClean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www.welcometothejungle.com/cs/articles/zakony-ktere-meni-budoucnost-prace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Liberalizace a flexibilita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Pracovní týden</a:t>
            </a:r>
          </a:p>
          <a:p>
            <a:r>
              <a:rPr lang="cs-CZ" dirty="0" smtClean="0"/>
              <a:t>Do r. 1966 byl v Česku běžný 6denní pracovní týden</a:t>
            </a:r>
          </a:p>
          <a:p>
            <a:r>
              <a:rPr lang="cs-CZ" dirty="0" smtClean="0"/>
              <a:t>Nyní 5denní</a:t>
            </a:r>
          </a:p>
          <a:p>
            <a:r>
              <a:rPr lang="cs-CZ" dirty="0" smtClean="0"/>
              <a:t>V blízké budoucnosti 4denní</a:t>
            </a:r>
          </a:p>
          <a:p>
            <a:r>
              <a:rPr lang="cs-CZ" dirty="0" smtClean="0"/>
              <a:t>Ve vzdálenější budoucnosti?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Pracovní doba</a:t>
            </a:r>
          </a:p>
          <a:p>
            <a:r>
              <a:rPr lang="cs-CZ" dirty="0" smtClean="0"/>
              <a:t>V kanceláři od 9 do 17?</a:t>
            </a:r>
          </a:p>
          <a:p>
            <a:r>
              <a:rPr lang="cs-CZ" dirty="0" smtClean="0"/>
              <a:t>Pružná pracovní doba</a:t>
            </a:r>
          </a:p>
          <a:p>
            <a:r>
              <a:rPr lang="cs-CZ" dirty="0" err="1" smtClean="0"/>
              <a:t>Home</a:t>
            </a:r>
            <a:r>
              <a:rPr lang="cs-CZ" dirty="0" smtClean="0"/>
              <a:t>-office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6 zákonů z Evropy měnící budoucnost práce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83968" y="1728578"/>
            <a:ext cx="8064900" cy="4139998"/>
          </a:xfrm>
        </p:spPr>
        <p:txBody>
          <a:bodyPr/>
          <a:lstStyle/>
          <a:p>
            <a:r>
              <a:rPr lang="cs-CZ" dirty="0" smtClean="0"/>
              <a:t>Francie: právo odpojit se</a:t>
            </a:r>
          </a:p>
          <a:p>
            <a:r>
              <a:rPr lang="cs-CZ" dirty="0" smtClean="0"/>
              <a:t>Nizozemsko: Právo na práci z domova</a:t>
            </a:r>
          </a:p>
          <a:p>
            <a:r>
              <a:rPr lang="es-ES" dirty="0" smtClean="0"/>
              <a:t>EU: Alespoň 40 % žen ve vedení firem</a:t>
            </a:r>
          </a:p>
          <a:p>
            <a:r>
              <a:rPr lang="cs-CZ" dirty="0" smtClean="0"/>
              <a:t>Belgie: Právo požádat o čtyřdenní pracovní týden</a:t>
            </a:r>
          </a:p>
          <a:p>
            <a:r>
              <a:rPr lang="cs-CZ" dirty="0" smtClean="0"/>
              <a:t>Španělsko: Menstruační volno</a:t>
            </a:r>
          </a:p>
          <a:p>
            <a:r>
              <a:rPr lang="cs-CZ" dirty="0" smtClean="0"/>
              <a:t>EU: </a:t>
            </a:r>
            <a:r>
              <a:rPr lang="cs-CZ" dirty="0" err="1" smtClean="0"/>
              <a:t>Work</a:t>
            </a:r>
            <a:r>
              <a:rPr lang="cs-CZ" dirty="0" smtClean="0"/>
              <a:t>-</a:t>
            </a:r>
            <a:r>
              <a:rPr lang="cs-CZ" dirty="0" err="1" smtClean="0"/>
              <a:t>life</a:t>
            </a:r>
            <a:r>
              <a:rPr lang="cs-CZ" smtClean="0"/>
              <a:t> balance směrnice</a:t>
            </a:r>
            <a:br>
              <a:rPr lang="cs-CZ" smtClean="0"/>
            </a:br>
            <a:r>
              <a:rPr lang="cs-CZ" smtClean="0"/>
              <a:t/>
            </a:r>
            <a:br>
              <a:rPr lang="cs-CZ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es-ES" dirty="0" smtClean="0"/>
              <a:t/>
            </a:r>
            <a:br>
              <a:rPr lang="es-ES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Francie: Právo odpojit se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Online komunikace = „dobrý sluha, ale zlý pán“</a:t>
            </a:r>
          </a:p>
          <a:p>
            <a:r>
              <a:rPr lang="cs-CZ" dirty="0" smtClean="0"/>
              <a:t>Efektivní a flexibilní komunikační nástroj X výdobytek doby podporující trend „být neustále na příjmu“</a:t>
            </a:r>
          </a:p>
          <a:p>
            <a:r>
              <a:rPr lang="cs-CZ" dirty="0" smtClean="0"/>
              <a:t>Kde je rozdíl mezi soukromým a pracovním životem?</a:t>
            </a:r>
          </a:p>
          <a:p>
            <a:r>
              <a:rPr lang="cs-CZ" dirty="0" smtClean="0"/>
              <a:t>Hrozí vyhoření z pracovního stresu</a:t>
            </a:r>
          </a:p>
          <a:p>
            <a:endParaRPr lang="cs-CZ" dirty="0" smtClean="0"/>
          </a:p>
          <a:p>
            <a:r>
              <a:rPr lang="cs-CZ" dirty="0" smtClean="0"/>
              <a:t>Francie, 2017 – zákon: </a:t>
            </a:r>
            <a:r>
              <a:rPr lang="cs-CZ" b="1" dirty="0" smtClean="0"/>
              <a:t>beztrestně ignorovat pracovní zprávy, emaily a telefonáty</a:t>
            </a:r>
            <a:r>
              <a:rPr lang="cs-CZ" dirty="0" smtClean="0"/>
              <a:t> pozdě večer nebo o víkendu</a:t>
            </a:r>
          </a:p>
          <a:p>
            <a:r>
              <a:rPr lang="cs-CZ" dirty="0" smtClean="0"/>
              <a:t>následovaly další země – </a:t>
            </a:r>
            <a:r>
              <a:rPr lang="cs-CZ" dirty="0" smtClean="0">
                <a:hlinkClick r:id="rId2"/>
              </a:rPr>
              <a:t>Belgie, Itálie, Španělsko</a:t>
            </a:r>
            <a:r>
              <a:rPr lang="cs-CZ" dirty="0" smtClean="0"/>
              <a:t> a </a:t>
            </a:r>
            <a:r>
              <a:rPr lang="cs-CZ" dirty="0" smtClean="0">
                <a:hlinkClick r:id="rId3"/>
              </a:rPr>
              <a:t>Portugalsko</a:t>
            </a:r>
            <a:endParaRPr lang="cs-CZ" dirty="0" smtClean="0"/>
          </a:p>
          <a:p>
            <a:r>
              <a:rPr lang="cs-CZ" dirty="0" smtClean="0"/>
              <a:t>ČR? EU?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Nizozemsko: Právo na práci z domova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Home</a:t>
            </a:r>
            <a:r>
              <a:rPr lang="cs-CZ" dirty="0" smtClean="0"/>
              <a:t> office = dnes již žádná novinka</a:t>
            </a:r>
          </a:p>
          <a:p>
            <a:r>
              <a:rPr lang="cs-CZ" dirty="0" smtClean="0"/>
              <a:t>Ale co když zrovna ta vaše firma </a:t>
            </a:r>
            <a:r>
              <a:rPr lang="cs-CZ" dirty="0" err="1" smtClean="0"/>
              <a:t>home</a:t>
            </a:r>
            <a:r>
              <a:rPr lang="cs-CZ" dirty="0" smtClean="0"/>
              <a:t> office neumožňuje?</a:t>
            </a:r>
          </a:p>
          <a:p>
            <a:endParaRPr lang="cs-CZ" dirty="0" smtClean="0"/>
          </a:p>
          <a:p>
            <a:r>
              <a:rPr lang="cs-CZ" dirty="0" smtClean="0"/>
              <a:t>Nizozemsko: </a:t>
            </a:r>
            <a:r>
              <a:rPr lang="cs-CZ" b="1" dirty="0" smtClean="0"/>
              <a:t>zákonné právo pracovat z domova </a:t>
            </a:r>
            <a:r>
              <a:rPr lang="cs-CZ" dirty="0" smtClean="0"/>
              <a:t>pro všechny zaměstnance</a:t>
            </a:r>
          </a:p>
          <a:p>
            <a:r>
              <a:rPr lang="cs-CZ" dirty="0" smtClean="0"/>
              <a:t>Zaměstnavatel bude moct žádost zaměstnance odmítnout pouze v případě, kdy k tomu uvede </a:t>
            </a:r>
            <a:r>
              <a:rPr lang="cs-CZ" i="1" dirty="0" smtClean="0"/>
              <a:t>“pádné důvody”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EU: Alespoň 40 % žen ve vedení firem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Průzkum firmy </a:t>
            </a:r>
            <a:r>
              <a:rPr lang="cs-CZ" dirty="0" err="1" smtClean="0"/>
              <a:t>Deloitte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v celosvětovém průměru bylo za rok 2021 </a:t>
            </a:r>
            <a:r>
              <a:rPr lang="cs-CZ" b="1" dirty="0" smtClean="0"/>
              <a:t>v řídících funkcích firem zastoupeno 19,7 % žen</a:t>
            </a:r>
            <a:r>
              <a:rPr lang="cs-CZ" dirty="0" smtClean="0"/>
              <a:t>, na pozicích CEO dokonce jen 5 %, </a:t>
            </a:r>
          </a:p>
          <a:p>
            <a:pPr lvl="1"/>
            <a:r>
              <a:rPr lang="cs-CZ" dirty="0" smtClean="0"/>
              <a:t>Nejlépe jsou na tom ve světě ve Francii, kde je ve vedení firem celkem 43,2 % žen. </a:t>
            </a:r>
          </a:p>
          <a:p>
            <a:pPr lvl="1"/>
            <a:r>
              <a:rPr lang="cs-CZ" dirty="0" smtClean="0"/>
              <a:t>U nás jsme ještě níž než je celosvětový průměr a to na hranici 17,2 %.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EU: od roku 2026 budou mít </a:t>
            </a:r>
            <a:r>
              <a:rPr lang="cs-CZ" b="1" dirty="0" smtClean="0"/>
              <a:t>velké firmy ve svém vedení alespoň 40 % žen</a:t>
            </a:r>
          </a:p>
          <a:p>
            <a:pPr lvl="1"/>
            <a:r>
              <a:rPr lang="cs-CZ" dirty="0" smtClean="0"/>
              <a:t>Návrh čeká na formální schválení</a:t>
            </a:r>
          </a:p>
          <a:p>
            <a:pPr lvl="1"/>
            <a:r>
              <a:rPr lang="cs-CZ" dirty="0" smtClean="0"/>
              <a:t>bude platit pro společnosti obchodovatelné na burze nebo ty s více než 250 zaměstnanci.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Kontroverzní téma</a:t>
            </a:r>
          </a:p>
          <a:p>
            <a:r>
              <a:rPr lang="cs-CZ" i="1" dirty="0" smtClean="0"/>
              <a:t>Celospolečenské bariéry</a:t>
            </a:r>
          </a:p>
          <a:p>
            <a:pPr lvl="1"/>
            <a:r>
              <a:rPr lang="cs-CZ" i="1" dirty="0" smtClean="0"/>
              <a:t>nedostatek zařízení péče o </a:t>
            </a:r>
            <a:r>
              <a:rPr lang="cs-CZ" i="1" dirty="0" err="1" smtClean="0"/>
              <a:t>dětii</a:t>
            </a:r>
            <a:r>
              <a:rPr lang="cs-CZ" i="1" dirty="0" smtClean="0"/>
              <a:t>, stereotypy a sexismus,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Belgie: Právo požádat o čtyřdenní pracovní týden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Revoluce</a:t>
            </a:r>
          </a:p>
          <a:p>
            <a:r>
              <a:rPr lang="cs-CZ" dirty="0" smtClean="0"/>
              <a:t>Nejvýznamnější změna od zrušení pracovní soboty</a:t>
            </a:r>
          </a:p>
          <a:p>
            <a:endParaRPr lang="cs-CZ" dirty="0" smtClean="0"/>
          </a:p>
          <a:p>
            <a:r>
              <a:rPr lang="cs-CZ" dirty="0" smtClean="0"/>
              <a:t>Belgie: schválená reforma, která čeká na uzákonění</a:t>
            </a:r>
          </a:p>
          <a:p>
            <a:r>
              <a:rPr lang="cs-CZ" dirty="0" smtClean="0"/>
              <a:t>Garantuje pracovníkům právo požádat o čtyřdenní pracovní týden. </a:t>
            </a:r>
          </a:p>
          <a:p>
            <a:r>
              <a:rPr lang="cs-CZ" dirty="0" smtClean="0"/>
              <a:t>Zaměstnavatel s tím musí souhlasit, v opačném případě má povinnost písemně dodat odůvodnění s “pádnými důvody”.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X</a:t>
            </a:r>
          </a:p>
          <a:p>
            <a:r>
              <a:rPr lang="cs-CZ" dirty="0" smtClean="0"/>
              <a:t>Na druhou stranu musí zaměstnanec (s plným úvazkem) ale </a:t>
            </a:r>
            <a:r>
              <a:rPr lang="cs-CZ" b="1" dirty="0" smtClean="0"/>
              <a:t>odvést stejné množství práce za stejnou pracovní dobu</a:t>
            </a:r>
            <a:r>
              <a:rPr lang="cs-CZ" dirty="0" smtClean="0"/>
              <a:t>, kterou si díky reformě může rozložit jen do čtyř dnů.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Španělsko: Menstruační volno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326242"/>
            <a:ext cx="8064900" cy="4139998"/>
          </a:xfrm>
        </p:spPr>
        <p:txBody>
          <a:bodyPr/>
          <a:lstStyle/>
          <a:p>
            <a:r>
              <a:rPr lang="cs-CZ" dirty="0" smtClean="0"/>
              <a:t>Rovnoprávnost mužů a žen X neoddiskutovatelné rozdíly mezi pohlavím</a:t>
            </a:r>
          </a:p>
          <a:p>
            <a:r>
              <a:rPr lang="cs-CZ" dirty="0" smtClean="0"/>
              <a:t>Menstruace, endometrióza</a:t>
            </a:r>
          </a:p>
          <a:p>
            <a:r>
              <a:rPr lang="cs-CZ" dirty="0" smtClean="0"/>
              <a:t>Bolestivým průběhem menstruace trpí 1/3 – ½ žen</a:t>
            </a:r>
          </a:p>
          <a:p>
            <a:endParaRPr lang="cs-CZ" dirty="0" smtClean="0"/>
          </a:p>
          <a:p>
            <a:r>
              <a:rPr lang="cs-CZ" dirty="0" smtClean="0"/>
              <a:t>Španělsko: zákon, který má ženám s bolestivou menstruací dát </a:t>
            </a:r>
            <a:r>
              <a:rPr lang="cs-CZ" b="1" dirty="0" smtClean="0"/>
              <a:t>až tři dny plně placeného volna</a:t>
            </a:r>
            <a:r>
              <a:rPr lang="cs-CZ" dirty="0" smtClean="0"/>
              <a:t> (v případě extrémní bolesti dokonce až pět dní)</a:t>
            </a:r>
          </a:p>
          <a:p>
            <a:r>
              <a:rPr lang="cs-CZ" dirty="0" smtClean="0"/>
              <a:t>Potřebné potvrzení od lékaře</a:t>
            </a:r>
          </a:p>
          <a:p>
            <a:endParaRPr lang="cs-CZ" dirty="0" smtClean="0"/>
          </a:p>
          <a:p>
            <a:r>
              <a:rPr lang="cs-CZ" dirty="0" smtClean="0"/>
              <a:t>Flexibilní přístup k různým potřebám X skutečně jde o pomoc ženám nebo spíš naopak.</a:t>
            </a:r>
          </a:p>
          <a:p>
            <a:r>
              <a:rPr lang="cs-CZ" dirty="0" smtClean="0"/>
              <a:t>Alternativy: </a:t>
            </a:r>
            <a:r>
              <a:rPr lang="cs-CZ" dirty="0" err="1" smtClean="0"/>
              <a:t>sick</a:t>
            </a:r>
            <a:r>
              <a:rPr lang="cs-CZ" dirty="0" smtClean="0"/>
              <a:t> </a:t>
            </a:r>
            <a:r>
              <a:rPr lang="cs-CZ" dirty="0" err="1" smtClean="0"/>
              <a:t>days</a:t>
            </a:r>
            <a:r>
              <a:rPr lang="cs-CZ" dirty="0" smtClean="0"/>
              <a:t>, </a:t>
            </a:r>
            <a:r>
              <a:rPr lang="cs-CZ" dirty="0" err="1" smtClean="0"/>
              <a:t>home</a:t>
            </a:r>
            <a:r>
              <a:rPr lang="cs-CZ" dirty="0" smtClean="0"/>
              <a:t> office</a:t>
            </a:r>
          </a:p>
          <a:p>
            <a:r>
              <a:rPr lang="cs-CZ" dirty="0" smtClean="0"/>
              <a:t>A co alergie, migrény apod.?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EU: </a:t>
            </a:r>
            <a:r>
              <a:rPr lang="cs-CZ" dirty="0" err="1" smtClean="0"/>
              <a:t>Work</a:t>
            </a:r>
            <a:r>
              <a:rPr lang="cs-CZ" dirty="0" smtClean="0"/>
              <a:t>-</a:t>
            </a:r>
            <a:r>
              <a:rPr lang="cs-CZ" dirty="0" err="1" smtClean="0"/>
              <a:t>life</a:t>
            </a:r>
            <a:r>
              <a:rPr lang="cs-CZ" dirty="0" smtClean="0"/>
              <a:t> balance směrnice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 </a:t>
            </a:r>
            <a:r>
              <a:rPr lang="cs-CZ" dirty="0" smtClean="0">
                <a:hlinkClick r:id="rId3"/>
              </a:rPr>
              <a:t>Směrnice</a:t>
            </a:r>
            <a:r>
              <a:rPr lang="cs-CZ" dirty="0" smtClean="0"/>
              <a:t> z roku 2019 chce ulehčit situaci </a:t>
            </a:r>
            <a:r>
              <a:rPr lang="cs-CZ" b="1" dirty="0" smtClean="0"/>
              <a:t>rodinám s dětmi</a:t>
            </a:r>
            <a:endParaRPr lang="cs-CZ" dirty="0" smtClean="0"/>
          </a:p>
          <a:p>
            <a:r>
              <a:rPr lang="cs-CZ" dirty="0" smtClean="0"/>
              <a:t>balancování mezi pracovními a osobními starostmi </a:t>
            </a:r>
          </a:p>
          <a:p>
            <a:r>
              <a:rPr lang="cs-CZ" dirty="0" smtClean="0"/>
              <a:t>Cíl:</a:t>
            </a:r>
          </a:p>
          <a:p>
            <a:pPr lvl="1"/>
            <a:r>
              <a:rPr lang="cs-CZ" dirty="0" smtClean="0"/>
              <a:t> flexibilnější uspořádání práce, </a:t>
            </a:r>
          </a:p>
          <a:p>
            <a:pPr lvl="1"/>
            <a:r>
              <a:rPr lang="cs-CZ" dirty="0" smtClean="0"/>
              <a:t>zvýšení účasti žen na trhu práce </a:t>
            </a:r>
          </a:p>
          <a:p>
            <a:pPr lvl="1"/>
            <a:r>
              <a:rPr lang="cs-CZ" dirty="0" smtClean="0"/>
              <a:t>a zlepšení využívání volna určenému pro péči o rodinu</a:t>
            </a:r>
          </a:p>
          <a:p>
            <a:r>
              <a:rPr lang="cs-CZ" dirty="0" smtClean="0"/>
              <a:t>Konkrétní práva členských států EU</a:t>
            </a:r>
          </a:p>
          <a:p>
            <a:pPr lvl="1"/>
            <a:r>
              <a:rPr lang="cs-CZ" b="1" dirty="0" smtClean="0"/>
              <a:t>Otcovská dovolená</a:t>
            </a:r>
            <a:r>
              <a:rPr lang="cs-CZ" dirty="0" smtClean="0"/>
              <a:t> musí být dlouhá minimálně 10 dní.</a:t>
            </a:r>
          </a:p>
          <a:p>
            <a:pPr lvl="1"/>
            <a:r>
              <a:rPr lang="cs-CZ" dirty="0" smtClean="0"/>
              <a:t>Každý z rodičů má nárok na </a:t>
            </a:r>
            <a:r>
              <a:rPr lang="cs-CZ" b="1" dirty="0" smtClean="0"/>
              <a:t>4 měsíce rodičovské dovolené</a:t>
            </a:r>
            <a:r>
              <a:rPr lang="cs-CZ" dirty="0" smtClean="0"/>
              <a:t>, z toho alespoň dva měsíce nejsou přenositelné. </a:t>
            </a:r>
          </a:p>
          <a:p>
            <a:pPr lvl="1"/>
            <a:r>
              <a:rPr lang="cs-CZ" dirty="0" smtClean="0"/>
              <a:t>Zaměstnanec má právo na </a:t>
            </a:r>
            <a:r>
              <a:rPr lang="cs-CZ" b="1" dirty="0" smtClean="0"/>
              <a:t>pečovatelskou dovolenou</a:t>
            </a:r>
            <a:r>
              <a:rPr lang="cs-CZ" dirty="0" smtClean="0"/>
              <a:t> minimálně 5 dní v roce.</a:t>
            </a:r>
          </a:p>
          <a:p>
            <a:pPr lvl="1"/>
            <a:r>
              <a:rPr lang="cs-CZ" dirty="0" smtClean="0"/>
              <a:t>Právo na </a:t>
            </a:r>
            <a:r>
              <a:rPr lang="cs-CZ" b="1" dirty="0" smtClean="0"/>
              <a:t>pružnější uspořádání práce</a:t>
            </a:r>
            <a:r>
              <a:rPr lang="cs-CZ" dirty="0" smtClean="0"/>
              <a:t> (flexibilní pracovní podmínky) pro rodiče dětí do věku minimálně 8 let. Pokud zaměstnavatel odmítne, bude muset svoje rozhodnutí dostatečně odůvodnit.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uni-ped-prezentace-4-3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muni-ped-prezentace-4-3-cz.potx" id="{A2D83281-9DF1-455E-A4DD-AE9E20873FD3}" vid="{C580A734-C016-44FD-B726-208E9D0A6DB8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muni-ped-prezentace-4-3-cz</Template>
  <TotalTime>49</TotalTime>
  <Words>426</Words>
  <Application>Microsoft Office PowerPoint</Application>
  <PresentationFormat>Předvádění na obrazovce (4:3)</PresentationFormat>
  <Paragraphs>105</Paragraphs>
  <Slides>10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muni-ped-prezentace-4-3-cz</vt:lpstr>
      <vt:lpstr>Budoucnost práce v Evropě</vt:lpstr>
      <vt:lpstr>Liberalizace a flexibilita</vt:lpstr>
      <vt:lpstr>6 zákonů z Evropy měnící budoucnost práce</vt:lpstr>
      <vt:lpstr>Francie: Právo odpojit se</vt:lpstr>
      <vt:lpstr>Nizozemsko: Právo na práci z domova</vt:lpstr>
      <vt:lpstr>EU: Alespoň 40 % žen ve vedení firem  </vt:lpstr>
      <vt:lpstr>Belgie: Právo požádat o čtyřdenní pracovní týden  </vt:lpstr>
      <vt:lpstr>Španělsko: Menstruační volno  </vt:lpstr>
      <vt:lpstr>EU: Work-life balance směrnice  </vt:lpstr>
      <vt:lpstr>Zdroj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</dc:creator>
  <cp:lastModifiedBy>Admin</cp:lastModifiedBy>
  <cp:revision>8</cp:revision>
  <dcterms:created xsi:type="dcterms:W3CDTF">2022-09-15T19:30:46Z</dcterms:created>
  <dcterms:modified xsi:type="dcterms:W3CDTF">2024-02-21T07:31:43Z</dcterms:modified>
</cp:coreProperties>
</file>